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36"/>
  </p:handoutMasterIdLst>
  <p:sldIdLst>
    <p:sldId id="1244" r:id="rId4"/>
    <p:sldId id="2084" r:id="rId6"/>
    <p:sldId id="2234" r:id="rId7"/>
    <p:sldId id="2065" r:id="rId8"/>
    <p:sldId id="2235" r:id="rId9"/>
    <p:sldId id="2236" r:id="rId10"/>
    <p:sldId id="1699" r:id="rId11"/>
    <p:sldId id="2125" r:id="rId12"/>
    <p:sldId id="2197" r:id="rId13"/>
    <p:sldId id="2198" r:id="rId14"/>
    <p:sldId id="2199" r:id="rId15"/>
    <p:sldId id="2202" r:id="rId16"/>
    <p:sldId id="2204" r:id="rId17"/>
    <p:sldId id="2203" r:id="rId18"/>
    <p:sldId id="2205" r:id="rId19"/>
    <p:sldId id="2101" r:id="rId20"/>
    <p:sldId id="2226" r:id="rId21"/>
    <p:sldId id="2218" r:id="rId22"/>
    <p:sldId id="2228" r:id="rId23"/>
    <p:sldId id="2229" r:id="rId24"/>
    <p:sldId id="2230" r:id="rId25"/>
    <p:sldId id="2231" r:id="rId26"/>
    <p:sldId id="2232" r:id="rId27"/>
    <p:sldId id="2233" r:id="rId28"/>
    <p:sldId id="1693" r:id="rId29"/>
    <p:sldId id="2085" r:id="rId30"/>
    <p:sldId id="2179" r:id="rId31"/>
    <p:sldId id="2207" r:id="rId32"/>
    <p:sldId id="2237" r:id="rId33"/>
    <p:sldId id="2196" r:id="rId34"/>
    <p:sldId id="2087" r:id="rId35"/>
  </p:sldIdLst>
  <p:sldSz cx="12196445" cy="6858000"/>
  <p:notesSz cx="6858000" cy="9144000"/>
  <p:custDataLst>
    <p:tags r:id="rId4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99A0"/>
    <a:srgbClr val="FFC000"/>
    <a:srgbClr val="FEF29F"/>
    <a:srgbClr val="396469"/>
    <a:srgbClr val="069C98"/>
    <a:srgbClr val="C8E6F8"/>
    <a:srgbClr val="DFEBF9"/>
    <a:srgbClr val="DEE4D6"/>
    <a:srgbClr val="FBD186"/>
    <a:srgbClr val="BEC3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8" autoAdjust="0"/>
    <p:restoredTop sz="96210" autoAdjust="0"/>
  </p:normalViewPr>
  <p:slideViewPr>
    <p:cSldViewPr snapToObjects="1" showGuides="1">
      <p:cViewPr varScale="1">
        <p:scale>
          <a:sx n="65" d="100"/>
          <a:sy n="65" d="100"/>
        </p:scale>
        <p:origin x="90" y="1224"/>
      </p:cViewPr>
      <p:guideLst>
        <p:guide orient="horz" pos="2160"/>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gs" Target="tags/tag48.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3.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31.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3.xml"/><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image" Target="../media/image32.jpeg"/></Relationships>
</file>

<file path=ppt/slides/_rels/slide2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9" Type="http://schemas.openxmlformats.org/officeDocument/2006/relationships/notesSlide" Target="../notesSlides/notesSlide24.xml"/><Relationship Id="rId18" Type="http://schemas.openxmlformats.org/officeDocument/2006/relationships/slideLayout" Target="../slideLayouts/slideLayout3.xml"/><Relationship Id="rId17" Type="http://schemas.openxmlformats.org/officeDocument/2006/relationships/image" Target="../media/image36.png"/><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35.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3" Type="http://schemas.openxmlformats.org/officeDocument/2006/relationships/notesSlide" Target="../notesSlides/notesSlide27.xml"/><Relationship Id="rId22" Type="http://schemas.openxmlformats.org/officeDocument/2006/relationships/slideLayout" Target="../slideLayouts/slideLayout3.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image" Target="../media/image41.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3.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3.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3.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3930015" y="1414780"/>
            <a:ext cx="8266430" cy="3218815"/>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第九讲</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3957320" y="1747520"/>
            <a:ext cx="8443595" cy="21310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rPr>
              <a:t>求知若渴　蕴泽幸福泉源</a:t>
            </a:r>
            <a:endPar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48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rPr>
              <a:t>大学生学习心理及发展</a:t>
            </a:r>
            <a:endParaRPr lang="zh-CN" altLang="en-US" sz="4800" b="1" dirty="0" smtClean="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6217"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有关学习的理论</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9" name="矩形: 圆角 1"/>
          <p:cNvSpPr/>
          <p:nvPr/>
        </p:nvSpPr>
        <p:spPr bwMode="auto">
          <a:xfrm>
            <a:off x="8098645" y="5572786"/>
            <a:ext cx="3440757"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b="1" dirty="0" smtClean="0">
                <a:solidFill>
                  <a:schemeClr val="bg1"/>
                </a:solidFill>
                <a:latin typeface="+mn-lt"/>
                <a:ea typeface="+mn-ea"/>
                <a:cs typeface="+mn-ea"/>
                <a:sym typeface="+mn-lt"/>
              </a:rPr>
              <a:t>（二）认知理论</a:t>
            </a:r>
            <a:endParaRPr lang="zh-CN" altLang="en-US" sz="2400" b="1" dirty="0" smtClean="0">
              <a:solidFill>
                <a:schemeClr val="bg1"/>
              </a:solidFill>
              <a:latin typeface="+mn-lt"/>
              <a:ea typeface="+mn-ea"/>
              <a:cs typeface="+mn-ea"/>
              <a:sym typeface="+mn-lt"/>
            </a:endParaRPr>
          </a:p>
        </p:txBody>
      </p:sp>
      <p:sp>
        <p:nvSpPr>
          <p:cNvPr id="9" name="矩形 8"/>
          <p:cNvSpPr/>
          <p:nvPr/>
        </p:nvSpPr>
        <p:spPr>
          <a:xfrm>
            <a:off x="848389" y="1142984"/>
            <a:ext cx="10194595" cy="762874"/>
          </a:xfrm>
          <a:prstGeom prst="rect">
            <a:avLst/>
          </a:prstGeom>
          <a:pattFill prst="ltUpDiag">
            <a:fgClr>
              <a:srgbClr val="FFA62F"/>
            </a:fgClr>
            <a:bgClr>
              <a:srgbClr val="FF9300"/>
            </a:bgClr>
          </a:pattFill>
          <a:ln>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fontAlgn="auto" hangingPunct="0">
              <a:lnSpc>
                <a:spcPct val="130000"/>
              </a:lnSpc>
            </a:pPr>
            <a:r>
              <a:rPr lang="zh-CN" altLang="en-US" dirty="0" smtClean="0">
                <a:solidFill>
                  <a:schemeClr val="tx1"/>
                </a:solidFill>
                <a:latin typeface="+mj-ea"/>
                <a:ea typeface="+mj-ea"/>
              </a:rPr>
              <a:t>学习的</a:t>
            </a:r>
            <a:r>
              <a:rPr lang="zh-CN" altLang="en-US" b="1" dirty="0" smtClean="0">
                <a:solidFill>
                  <a:schemeClr val="tx1"/>
                </a:solidFill>
                <a:latin typeface="+mj-ea"/>
                <a:ea typeface="+mj-ea"/>
              </a:rPr>
              <a:t>认知理论</a:t>
            </a:r>
            <a:r>
              <a:rPr lang="zh-CN" altLang="en-US" dirty="0" smtClean="0">
                <a:solidFill>
                  <a:schemeClr val="tx1"/>
                </a:solidFill>
                <a:latin typeface="+mj-ea"/>
                <a:ea typeface="+mj-ea"/>
              </a:rPr>
              <a:t>以格式塔的顿悟学说、托尔曼（</a:t>
            </a:r>
            <a:r>
              <a:rPr lang="en-US" altLang="zh-CN" dirty="0" smtClean="0">
                <a:solidFill>
                  <a:schemeClr val="tx1"/>
                </a:solidFill>
                <a:latin typeface="+mj-ea"/>
                <a:ea typeface="+mj-ea"/>
              </a:rPr>
              <a:t>E</a:t>
            </a:r>
            <a:r>
              <a:rPr lang="zh-CN" altLang="en-US" dirty="0" smtClean="0">
                <a:solidFill>
                  <a:schemeClr val="tx1"/>
                </a:solidFill>
                <a:latin typeface="+mj-ea"/>
                <a:ea typeface="+mj-ea"/>
              </a:rPr>
              <a:t>．</a:t>
            </a:r>
            <a:r>
              <a:rPr lang="en-US" altLang="zh-CN" dirty="0" smtClean="0">
                <a:solidFill>
                  <a:schemeClr val="tx1"/>
                </a:solidFill>
                <a:latin typeface="+mj-ea"/>
                <a:ea typeface="+mj-ea"/>
              </a:rPr>
              <a:t>C</a:t>
            </a:r>
            <a:r>
              <a:rPr lang="zh-CN" altLang="en-US" dirty="0" smtClean="0">
                <a:solidFill>
                  <a:schemeClr val="tx1"/>
                </a:solidFill>
                <a:latin typeface="+mj-ea"/>
                <a:ea typeface="+mj-ea"/>
              </a:rPr>
              <a:t>．</a:t>
            </a:r>
            <a:r>
              <a:rPr lang="en-US" altLang="zh-CN" dirty="0" err="1" smtClean="0">
                <a:solidFill>
                  <a:schemeClr val="tx1"/>
                </a:solidFill>
                <a:latin typeface="+mj-ea"/>
                <a:ea typeface="+mj-ea"/>
              </a:rPr>
              <a:t>Tolman</a:t>
            </a:r>
            <a:r>
              <a:rPr lang="zh-CN" altLang="en-US" dirty="0" smtClean="0">
                <a:solidFill>
                  <a:schemeClr val="tx1"/>
                </a:solidFill>
                <a:latin typeface="+mj-ea"/>
                <a:ea typeface="+mj-ea"/>
              </a:rPr>
              <a:t>）的认知论、布鲁纳（</a:t>
            </a:r>
            <a:r>
              <a:rPr lang="en-US" altLang="zh-CN" dirty="0" smtClean="0">
                <a:solidFill>
                  <a:schemeClr val="tx1"/>
                </a:solidFill>
                <a:latin typeface="+mj-ea"/>
                <a:ea typeface="+mj-ea"/>
              </a:rPr>
              <a:t>J</a:t>
            </a:r>
            <a:r>
              <a:rPr lang="zh-CN" altLang="en-US" dirty="0" smtClean="0">
                <a:solidFill>
                  <a:schemeClr val="tx1"/>
                </a:solidFill>
                <a:latin typeface="+mj-ea"/>
                <a:ea typeface="+mj-ea"/>
              </a:rPr>
              <a:t>．</a:t>
            </a:r>
            <a:r>
              <a:rPr lang="en-US" altLang="zh-CN" dirty="0" smtClean="0">
                <a:solidFill>
                  <a:schemeClr val="tx1"/>
                </a:solidFill>
                <a:latin typeface="+mj-ea"/>
                <a:ea typeface="+mj-ea"/>
              </a:rPr>
              <a:t>S</a:t>
            </a:r>
            <a:r>
              <a:rPr lang="zh-CN" altLang="en-US" dirty="0" smtClean="0">
                <a:solidFill>
                  <a:schemeClr val="tx1"/>
                </a:solidFill>
                <a:latin typeface="+mj-ea"/>
                <a:ea typeface="+mj-ea"/>
              </a:rPr>
              <a:t>．</a:t>
            </a:r>
            <a:r>
              <a:rPr lang="en-US" altLang="zh-CN" dirty="0" smtClean="0">
                <a:solidFill>
                  <a:schemeClr val="tx1"/>
                </a:solidFill>
                <a:latin typeface="+mj-ea"/>
                <a:ea typeface="+mj-ea"/>
              </a:rPr>
              <a:t>Bruner</a:t>
            </a:r>
            <a:r>
              <a:rPr lang="zh-CN" altLang="en-US" dirty="0" smtClean="0">
                <a:solidFill>
                  <a:schemeClr val="tx1"/>
                </a:solidFill>
                <a:latin typeface="+mj-ea"/>
                <a:ea typeface="+mj-ea"/>
              </a:rPr>
              <a:t>）的学习理论等为代表。</a:t>
            </a:r>
            <a:endParaRPr lang="zh-CN" altLang="en-US" dirty="0" smtClean="0">
              <a:solidFill>
                <a:schemeClr val="tx1"/>
              </a:solidFill>
              <a:latin typeface="+mj-ea"/>
              <a:ea typeface="+mj-ea"/>
            </a:endParaRPr>
          </a:p>
        </p:txBody>
      </p:sp>
      <p:sp>
        <p:nvSpPr>
          <p:cNvPr id="10" name="椭圆 9"/>
          <p:cNvSpPr/>
          <p:nvPr/>
        </p:nvSpPr>
        <p:spPr bwMode="auto">
          <a:xfrm>
            <a:off x="975816" y="2365672"/>
            <a:ext cx="43985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1</a:t>
            </a:r>
            <a:endParaRPr lang="zh-CN" altLang="en-US" sz="2000" dirty="0">
              <a:solidFill>
                <a:schemeClr val="bg1"/>
              </a:solidFill>
              <a:latin typeface="+mn-lt"/>
              <a:ea typeface="+mn-ea"/>
              <a:cs typeface="+mn-ea"/>
              <a:sym typeface="+mn-lt"/>
            </a:endParaRPr>
          </a:p>
        </p:txBody>
      </p:sp>
      <p:sp>
        <p:nvSpPr>
          <p:cNvPr id="11" name="椭圆 10"/>
          <p:cNvSpPr/>
          <p:nvPr/>
        </p:nvSpPr>
        <p:spPr bwMode="auto">
          <a:xfrm>
            <a:off x="965240" y="3332150"/>
            <a:ext cx="47358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2</a:t>
            </a:r>
            <a:endParaRPr lang="zh-CN" altLang="en-US" sz="2000" dirty="0">
              <a:solidFill>
                <a:schemeClr val="bg1"/>
              </a:solidFill>
              <a:latin typeface="+mn-lt"/>
              <a:ea typeface="+mn-ea"/>
              <a:cs typeface="+mn-ea"/>
              <a:sym typeface="+mn-lt"/>
            </a:endParaRPr>
          </a:p>
        </p:txBody>
      </p:sp>
      <p:sp>
        <p:nvSpPr>
          <p:cNvPr id="12" name="椭圆 11"/>
          <p:cNvSpPr/>
          <p:nvPr/>
        </p:nvSpPr>
        <p:spPr bwMode="auto">
          <a:xfrm>
            <a:off x="975816" y="4432226"/>
            <a:ext cx="423000"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3</a:t>
            </a:r>
            <a:endParaRPr lang="zh-CN" altLang="en-US" sz="2000" dirty="0">
              <a:solidFill>
                <a:schemeClr val="bg1"/>
              </a:solidFill>
              <a:latin typeface="+mn-lt"/>
              <a:ea typeface="+mn-ea"/>
              <a:cs typeface="+mn-ea"/>
              <a:sym typeface="+mn-lt"/>
            </a:endParaRPr>
          </a:p>
        </p:txBody>
      </p:sp>
      <p:sp>
        <p:nvSpPr>
          <p:cNvPr id="13" name="矩形 12"/>
          <p:cNvSpPr/>
          <p:nvPr/>
        </p:nvSpPr>
        <p:spPr>
          <a:xfrm>
            <a:off x="1783224" y="2243586"/>
            <a:ext cx="6386859" cy="720197"/>
          </a:xfrm>
          <a:prstGeom prst="rect">
            <a:avLst/>
          </a:prstGeom>
        </p:spPr>
        <p:txBody>
          <a:bodyPr wrap="square">
            <a:spAutoFit/>
          </a:bodyPr>
          <a:lstStyle/>
          <a:p>
            <a:pPr>
              <a:lnSpc>
                <a:spcPct val="120000"/>
              </a:lnSpc>
              <a:spcAft>
                <a:spcPts val="600"/>
              </a:spcAft>
            </a:pPr>
            <a:r>
              <a:rPr lang="zh-CN" altLang="en-US" b="1" dirty="0" smtClean="0">
                <a:solidFill>
                  <a:schemeClr val="accent3">
                    <a:lumMod val="75000"/>
                  </a:schemeClr>
                </a:solidFill>
                <a:latin typeface="微软雅黑" panose="020B0503020204020204" pitchFamily="34" charset="-122"/>
                <a:ea typeface="微软雅黑" panose="020B0503020204020204" pitchFamily="34" charset="-122"/>
              </a:rPr>
              <a:t>格式塔顿悟学习理论</a:t>
            </a:r>
            <a:r>
              <a:rPr lang="zh-CN" altLang="en-US" sz="1600" dirty="0" smtClean="0">
                <a:latin typeface="微软雅黑" panose="020B0503020204020204" pitchFamily="34" charset="-122"/>
                <a:ea typeface="微软雅黑" panose="020B0503020204020204" pitchFamily="34" charset="-122"/>
              </a:rPr>
              <a:t>强调顿悟在学习中的重要作用。这一学说认为，学习并非是不断尝试的渐进过程，而是突然顿悟的结果。</a:t>
            </a:r>
            <a:endParaRPr lang="zh-CN" altLang="en-US" sz="16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771431" y="3276061"/>
            <a:ext cx="6970155" cy="695190"/>
          </a:xfrm>
          <a:prstGeom prst="rect">
            <a:avLst/>
          </a:prstGeom>
        </p:spPr>
        <p:txBody>
          <a:bodyPr wrap="square">
            <a:spAutoFit/>
          </a:bodyPr>
          <a:lstStyle/>
          <a:p>
            <a:pPr>
              <a:lnSpc>
                <a:spcPct val="120000"/>
              </a:lnSpc>
              <a:spcAft>
                <a:spcPts val="600"/>
              </a:spcAft>
            </a:pPr>
            <a:r>
              <a:rPr lang="zh-CN" altLang="en-US" b="1" dirty="0" smtClean="0">
                <a:solidFill>
                  <a:schemeClr val="accent3">
                    <a:lumMod val="75000"/>
                  </a:schemeClr>
                </a:solidFill>
                <a:latin typeface="微软雅黑" panose="020B0503020204020204" pitchFamily="34" charset="-122"/>
                <a:ea typeface="微软雅黑" panose="020B0503020204020204" pitchFamily="34" charset="-122"/>
              </a:rPr>
              <a:t>美国心理学家托尔曼的符号学习理论</a:t>
            </a:r>
            <a:r>
              <a:rPr lang="zh-CN" altLang="en-US" sz="1600" dirty="0" smtClean="0">
                <a:latin typeface="微软雅黑" panose="020B0503020204020204" pitchFamily="34" charset="-122"/>
                <a:ea typeface="微软雅黑" panose="020B0503020204020204" pitchFamily="34" charset="-122"/>
              </a:rPr>
              <a:t>受格式塔理论的影响。他认为外在强化并不是学习产生的必要因素，不强化也会出现学习。</a:t>
            </a:r>
            <a:endParaRPr lang="zh-CN" altLang="en-US" sz="1600" dirty="0" smtClean="0">
              <a:latin typeface="微软雅黑" panose="020B0503020204020204" pitchFamily="34" charset="-122"/>
              <a:ea typeface="微软雅黑" panose="020B0503020204020204" pitchFamily="34" charset="-122"/>
            </a:endParaRPr>
          </a:p>
        </p:txBody>
      </p:sp>
      <p:sp>
        <p:nvSpPr>
          <p:cNvPr id="16" name="矩形 15"/>
          <p:cNvSpPr/>
          <p:nvPr/>
        </p:nvSpPr>
        <p:spPr>
          <a:xfrm>
            <a:off x="1771431" y="4434949"/>
            <a:ext cx="6722345" cy="695190"/>
          </a:xfrm>
          <a:prstGeom prst="rect">
            <a:avLst/>
          </a:prstGeom>
        </p:spPr>
        <p:txBody>
          <a:bodyPr wrap="square">
            <a:spAutoFit/>
          </a:bodyPr>
          <a:lstStyle/>
          <a:p>
            <a:pPr>
              <a:lnSpc>
                <a:spcPct val="120000"/>
              </a:lnSpc>
              <a:spcAft>
                <a:spcPts val="600"/>
              </a:spcAft>
            </a:pPr>
            <a:r>
              <a:rPr lang="zh-CN" altLang="en-US" b="1" dirty="0" smtClean="0">
                <a:solidFill>
                  <a:schemeClr val="accent3">
                    <a:lumMod val="75000"/>
                  </a:schemeClr>
                </a:solidFill>
                <a:latin typeface="微软雅黑" panose="020B0503020204020204" pitchFamily="34" charset="-122"/>
                <a:ea typeface="微软雅黑" panose="020B0503020204020204" pitchFamily="34" charset="-122"/>
              </a:rPr>
              <a:t>美国著名认知学家布鲁纳认为，</a:t>
            </a:r>
            <a:r>
              <a:rPr lang="zh-CN" altLang="en-US" sz="1600" dirty="0" smtClean="0">
                <a:latin typeface="微软雅黑" panose="020B0503020204020204" pitchFamily="34" charset="-122"/>
                <a:ea typeface="微软雅黑" panose="020B0503020204020204" pitchFamily="34" charset="-122"/>
              </a:rPr>
              <a:t>学习的实质是认知结构的组织与重新组织。他强调学生的发现学习，认为学习是积极主动的过程。</a:t>
            </a:r>
            <a:endParaRPr lang="zh-CN" altLang="en-US" sz="1600" dirty="0" smtClean="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1793868" y="3077627"/>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771431" y="4220635"/>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771431" y="5363643"/>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pic>
        <p:nvPicPr>
          <p:cNvPr id="1026" name="Picture 2" descr="C:\Users\Administrator\Desktop\20220128PPT集合\tupian\b60209f1-5885-46e7-8b83-b60353d778c6.png"/>
          <p:cNvPicPr>
            <a:picLocks noChangeAspect="1" noChangeArrowheads="1"/>
          </p:cNvPicPr>
          <p:nvPr/>
        </p:nvPicPr>
        <p:blipFill>
          <a:blip r:embed="rId1"/>
          <a:srcRect/>
          <a:stretch>
            <a:fillRect/>
          </a:stretch>
        </p:blipFill>
        <p:spPr bwMode="auto">
          <a:xfrm>
            <a:off x="7818528" y="2571744"/>
            <a:ext cx="4184580" cy="2791899"/>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childTnLst>
                          </p:cTn>
                        </p:par>
                        <p:par>
                          <p:cTn id="17" fill="hold">
                            <p:stCondLst>
                              <p:cond delay="1000"/>
                            </p:stCondLst>
                            <p:childTnLst>
                              <p:par>
                                <p:cTn id="18" presetID="5" presetClass="entr" presetSubtype="1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checkerboard(across)">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heckerboard(across)">
                                      <p:cBhvr>
                                        <p:cTn id="25" dur="500"/>
                                        <p:tgtEl>
                                          <p:spTgt spid="11"/>
                                        </p:tgtEl>
                                      </p:cBhvr>
                                    </p:animEffect>
                                  </p:childTnLst>
                                </p:cTn>
                              </p:par>
                            </p:childTnLst>
                          </p:cTn>
                        </p:par>
                        <p:par>
                          <p:cTn id="26" fill="hold">
                            <p:stCondLst>
                              <p:cond delay="500"/>
                            </p:stCondLst>
                            <p:childTnLst>
                              <p:par>
                                <p:cTn id="27" presetID="5"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heckerboard(across)">
                                      <p:cBhvr>
                                        <p:cTn id="29" dur="500"/>
                                        <p:tgtEl>
                                          <p:spTgt spid="14"/>
                                        </p:tgtEl>
                                      </p:cBhvr>
                                    </p:animEffect>
                                  </p:childTnLst>
                                </p:cTn>
                              </p:par>
                            </p:childTnLst>
                          </p:cTn>
                        </p:par>
                        <p:par>
                          <p:cTn id="30" fill="hold">
                            <p:stCondLst>
                              <p:cond delay="1000"/>
                            </p:stCondLst>
                            <p:childTnLst>
                              <p:par>
                                <p:cTn id="31" presetID="5" presetClass="entr" presetSubtype="1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checkerboard(across)">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checkerboard(across)">
                                      <p:cBhvr>
                                        <p:cTn id="38" dur="500"/>
                                        <p:tgtEl>
                                          <p:spTgt spid="12"/>
                                        </p:tgtEl>
                                      </p:cBhvr>
                                    </p:animEffect>
                                  </p:childTnLst>
                                </p:cTn>
                              </p:par>
                            </p:childTnLst>
                          </p:cTn>
                        </p:par>
                        <p:par>
                          <p:cTn id="39" fill="hold">
                            <p:stCondLst>
                              <p:cond delay="500"/>
                            </p:stCondLst>
                            <p:childTnLst>
                              <p:par>
                                <p:cTn id="40" presetID="5" presetClass="entr" presetSubtype="1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par>
                          <p:cTn id="43" fill="hold">
                            <p:stCondLst>
                              <p:cond delay="1000"/>
                            </p:stCondLst>
                            <p:childTnLst>
                              <p:par>
                                <p:cTn id="44" presetID="5" presetClass="entr" presetSubtype="10"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checkerboard(across)">
                                      <p:cBhvr>
                                        <p:cTn id="46" dur="500"/>
                                        <p:tgtEl>
                                          <p:spTgt spid="19"/>
                                        </p:tgtEl>
                                      </p:cBhvr>
                                    </p:animEffect>
                                  </p:childTnLst>
                                </p:cTn>
                              </p:par>
                            </p:childTnLst>
                          </p:cTn>
                        </p:par>
                        <p:par>
                          <p:cTn id="47" fill="hold">
                            <p:stCondLst>
                              <p:cond delay="1500"/>
                            </p:stCondLst>
                            <p:childTnLst>
                              <p:par>
                                <p:cTn id="48" presetID="5" presetClass="entr" presetSubtype="10" fill="hold" nodeType="afterEffect">
                                  <p:stCondLst>
                                    <p:cond delay="0"/>
                                  </p:stCondLst>
                                  <p:childTnLst>
                                    <p:set>
                                      <p:cBhvr>
                                        <p:cTn id="49" dur="1" fill="hold">
                                          <p:stCondLst>
                                            <p:cond delay="0"/>
                                          </p:stCondLst>
                                        </p:cTn>
                                        <p:tgtEl>
                                          <p:spTgt spid="1026"/>
                                        </p:tgtEl>
                                        <p:attrNameLst>
                                          <p:attrName>style.visibility</p:attrName>
                                        </p:attrNameLst>
                                      </p:cBhvr>
                                      <p:to>
                                        <p:strVal val="visible"/>
                                      </p:to>
                                    </p:set>
                                    <p:animEffect transition="in" filter="checkerboard(across)">
                                      <p:cBhvr>
                                        <p:cTn id="5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6217"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有关学习的理论</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9" name="矩形: 圆角 1"/>
          <p:cNvSpPr/>
          <p:nvPr/>
        </p:nvSpPr>
        <p:spPr bwMode="auto">
          <a:xfrm>
            <a:off x="225165" y="5857892"/>
            <a:ext cx="3440757"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b="1" dirty="0" smtClean="0">
                <a:solidFill>
                  <a:schemeClr val="bg1"/>
                </a:solidFill>
                <a:latin typeface="+mn-lt"/>
                <a:ea typeface="+mn-ea"/>
                <a:cs typeface="+mn-ea"/>
                <a:sym typeface="+mn-lt"/>
              </a:rPr>
              <a:t>（三）人本主义理论</a:t>
            </a:r>
            <a:endParaRPr lang="zh-CN" altLang="en-US" sz="2400" b="1" dirty="0" smtClean="0">
              <a:solidFill>
                <a:schemeClr val="bg1"/>
              </a:solidFill>
              <a:latin typeface="+mn-lt"/>
              <a:ea typeface="+mn-ea"/>
              <a:cs typeface="+mn-ea"/>
              <a:sym typeface="+mn-lt"/>
            </a:endParaRPr>
          </a:p>
        </p:txBody>
      </p:sp>
      <p:grpSp>
        <p:nvGrpSpPr>
          <p:cNvPr id="64" name="Group 3"/>
          <p:cNvGrpSpPr/>
          <p:nvPr/>
        </p:nvGrpSpPr>
        <p:grpSpPr>
          <a:xfrm>
            <a:off x="-59055" y="2406459"/>
            <a:ext cx="4956699" cy="1371173"/>
            <a:chOff x="-939773" y="2734405"/>
            <a:chExt cx="5411981" cy="1497117"/>
          </a:xfrm>
        </p:grpSpPr>
        <p:grpSp>
          <p:nvGrpSpPr>
            <p:cNvPr id="65" name="Group 14"/>
            <p:cNvGrpSpPr/>
            <p:nvPr/>
          </p:nvGrpSpPr>
          <p:grpSpPr>
            <a:xfrm>
              <a:off x="-939773" y="2734405"/>
              <a:ext cx="5411981" cy="1497117"/>
              <a:chOff x="-939773" y="2903219"/>
              <a:chExt cx="5411981" cy="1497117"/>
            </a:xfrm>
          </p:grpSpPr>
          <p:sp>
            <p:nvSpPr>
              <p:cNvPr id="69" name="Rectangle 12"/>
              <p:cNvSpPr/>
              <p:nvPr/>
            </p:nvSpPr>
            <p:spPr>
              <a:xfrm>
                <a:off x="-939773" y="2903219"/>
                <a:ext cx="4653644" cy="1472650"/>
              </a:xfrm>
              <a:prstGeom prst="rect">
                <a:avLst/>
              </a:prstGeom>
              <a:solidFill>
                <a:srgbClr val="474B78">
                  <a:lumMod val="60000"/>
                  <a:lumOff val="40000"/>
                </a:srgbClr>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GB" sz="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0" name="Oval 13"/>
              <p:cNvSpPr/>
              <p:nvPr/>
            </p:nvSpPr>
            <p:spPr>
              <a:xfrm>
                <a:off x="2999558" y="2927686"/>
                <a:ext cx="1472650" cy="1472650"/>
              </a:xfrm>
              <a:prstGeom prst="ellipse">
                <a:avLst/>
              </a:prstGeom>
              <a:solidFill>
                <a:srgbClr val="474B78"/>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GB" sz="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66" name="Oval 15"/>
            <p:cNvSpPr/>
            <p:nvPr/>
          </p:nvSpPr>
          <p:spPr>
            <a:xfrm>
              <a:off x="3127350" y="2867801"/>
              <a:ext cx="1217067" cy="121706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GB" sz="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7" name="AutoShape 117"/>
            <p:cNvSpPr/>
            <p:nvPr/>
          </p:nvSpPr>
          <p:spPr bwMode="auto">
            <a:xfrm>
              <a:off x="3456663" y="3350644"/>
              <a:ext cx="561856" cy="46379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474B78"/>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marL="0" marR="0" lvl="0" indent="0" algn="just" defTabSz="209550" eaLnBrk="1" fontAlgn="auto" latinLnBrk="0" hangingPunct="0">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 lastClr="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23"/>
            <p:cNvSpPr/>
            <p:nvPr/>
          </p:nvSpPr>
          <p:spPr>
            <a:xfrm>
              <a:off x="-689976" y="2994814"/>
              <a:ext cx="3665987" cy="872600"/>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lang="zh-CN" altLang="en-US" sz="2000" kern="0" dirty="0" smtClean="0">
                  <a:solidFill>
                    <a:sysClr val="window" lastClr="FFFFFF"/>
                  </a:solidFill>
                  <a:ea typeface="微软雅黑" panose="020B0503020204020204" pitchFamily="34" charset="-122"/>
                  <a:cs typeface="+mn-ea"/>
                  <a:sym typeface="Arial" panose="020B0604020202020204" pitchFamily="34" charset="0"/>
                </a:rPr>
                <a:t>罗杰斯的人本主义学习理论可以概括为以下几点：</a:t>
              </a:r>
              <a:endParaRPr kumimoji="0" lang="en-GB" sz="20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29"/>
          <p:cNvGrpSpPr/>
          <p:nvPr/>
        </p:nvGrpSpPr>
        <p:grpSpPr>
          <a:xfrm>
            <a:off x="-297532" y="285728"/>
            <a:ext cx="12111653" cy="5572164"/>
            <a:chOff x="-731746" y="652879"/>
            <a:chExt cx="13224131" cy="6083977"/>
          </a:xfrm>
        </p:grpSpPr>
        <p:grpSp>
          <p:nvGrpSpPr>
            <p:cNvPr id="72" name="Group 4"/>
            <p:cNvGrpSpPr/>
            <p:nvPr/>
          </p:nvGrpSpPr>
          <p:grpSpPr>
            <a:xfrm>
              <a:off x="-731746" y="652879"/>
              <a:ext cx="13224131" cy="6083977"/>
              <a:chOff x="-5067130" y="-321562"/>
              <a:chExt cx="17601317" cy="8097774"/>
            </a:xfrm>
          </p:grpSpPr>
          <p:sp>
            <p:nvSpPr>
              <p:cNvPr id="79" name="Block Arc 5"/>
              <p:cNvSpPr/>
              <p:nvPr/>
            </p:nvSpPr>
            <p:spPr>
              <a:xfrm>
                <a:off x="-5067130" y="-321562"/>
                <a:ext cx="8528572" cy="8097774"/>
              </a:xfrm>
              <a:prstGeom prst="blockArc">
                <a:avLst>
                  <a:gd name="adj1" fmla="val 18364081"/>
                  <a:gd name="adj2" fmla="val 3606420"/>
                  <a:gd name="adj3" fmla="val 1395"/>
                </a:avLst>
              </a:prstGeom>
              <a:noFill/>
              <a:ln w="12700" cap="flat" cmpd="sng" algn="ctr">
                <a:solidFill>
                  <a:srgbClr val="2DA2BF">
                    <a:shade val="60000"/>
                    <a:hueOff val="0"/>
                    <a:satOff val="0"/>
                    <a:lumOff val="0"/>
                    <a:alphaOff val="0"/>
                  </a:srgbClr>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800" b="0" i="0" u="none" strike="noStrike" kern="0" cap="none" spc="0" normalizeH="0" baseline="0" noProof="0">
                  <a:ln>
                    <a:noFill/>
                  </a:ln>
                  <a:solidFill>
                    <a:sysClr val="windowText" lastClr="000000">
                      <a:hueOff val="0"/>
                      <a:satOff val="0"/>
                      <a:lumOff val="0"/>
                      <a:alphaOff val="0"/>
                    </a:sys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6"/>
              <p:cNvSpPr/>
              <p:nvPr/>
            </p:nvSpPr>
            <p:spPr>
              <a:xfrm>
                <a:off x="2784108" y="1028067"/>
                <a:ext cx="9750079" cy="1255798"/>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2DA2BF">
                  <a:hueOff val="0"/>
                  <a:satOff val="0"/>
                  <a:lumOff val="0"/>
                  <a:alphaOff val="0"/>
                </a:srgbClr>
              </a:solidFill>
              <a:ln w="12700" cap="flat" cmpd="sng" algn="ctr">
                <a:noFill/>
                <a:prstDash val="solid"/>
                <a:miter lim="800000"/>
              </a:ln>
              <a:effectLst/>
            </p:spPr>
            <p:txBody>
              <a:bodyPr spcFirstLastPara="0" vert="horz" wrap="square" lIns="787848" tIns="130274" rIns="130274" bIns="130274" numCol="1" spcCol="1270" anchor="ctr" anchorCtr="0">
                <a:noAutofit/>
              </a:bodyPr>
              <a:lstStyle/>
              <a:p>
                <a:pPr marL="0" marR="0" lvl="0" indent="0" algn="just" defTabSz="2279650" eaLnBrk="1" fontAlgn="auto" latinLnBrk="0" hangingPunct="1">
                  <a:lnSpc>
                    <a:spcPct val="120000"/>
                  </a:lnSpc>
                  <a:spcBef>
                    <a:spcPts val="0"/>
                  </a:spcBef>
                  <a:spcAft>
                    <a:spcPts val="0"/>
                  </a:spcAft>
                  <a:buClrTx/>
                  <a:buSzTx/>
                  <a:buFontTx/>
                  <a:buNone/>
                  <a:defRPr/>
                </a:pPr>
                <a:endParaRPr kumimoji="0" lang="en-GB" sz="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1" name="Oval 7"/>
              <p:cNvSpPr/>
              <p:nvPr/>
            </p:nvSpPr>
            <p:spPr>
              <a:xfrm>
                <a:off x="1943773" y="924249"/>
                <a:ext cx="1354666" cy="1354666"/>
              </a:xfrm>
              <a:prstGeom prst="ellipse">
                <a:avLst/>
              </a:prstGeom>
              <a:solidFill>
                <a:sysClr val="window" lastClr="FFFFFF">
                  <a:hueOff val="0"/>
                  <a:satOff val="0"/>
                  <a:lumOff val="0"/>
                  <a:alphaOff val="0"/>
                </a:sysClr>
              </a:solidFill>
              <a:ln w="12700" cap="flat" cmpd="sng" algn="ctr">
                <a:solidFill>
                  <a:srgbClr val="2DA2BF">
                    <a:hueOff val="0"/>
                    <a:satOff val="0"/>
                    <a:lumOff val="0"/>
                    <a:alphaOff val="0"/>
                  </a:srgbClr>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Text" lastClr="000000">
                      <a:hueOff val="0"/>
                      <a:satOff val="0"/>
                      <a:lumOff val="0"/>
                      <a:alphaOff val="0"/>
                    </a:sys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8"/>
              <p:cNvSpPr/>
              <p:nvPr/>
            </p:nvSpPr>
            <p:spPr>
              <a:xfrm>
                <a:off x="3178046" y="2887132"/>
                <a:ext cx="9356141"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rgbClr val="DA1F28"/>
              </a:solidFill>
              <a:ln w="12700" cap="flat" cmpd="sng" algn="ctr">
                <a:noFill/>
                <a:prstDash val="solid"/>
                <a:miter lim="800000"/>
              </a:ln>
              <a:effectLst/>
            </p:spPr>
            <p:txBody>
              <a:bodyPr spcFirstLastPara="0" vert="horz" wrap="square" lIns="787848" tIns="130274" rIns="130274" bIns="130274" numCol="1" spcCol="1270" anchor="ctr" anchorCtr="0">
                <a:noAutofit/>
              </a:bodyPr>
              <a:lstStyle/>
              <a:p>
                <a:pPr marL="0" marR="0" lvl="0" indent="0" algn="just" defTabSz="2279650" eaLnBrk="1" fontAlgn="auto" latinLnBrk="0" hangingPunct="1">
                  <a:lnSpc>
                    <a:spcPct val="120000"/>
                  </a:lnSpc>
                  <a:spcBef>
                    <a:spcPts val="0"/>
                  </a:spcBef>
                  <a:spcAft>
                    <a:spcPts val="0"/>
                  </a:spcAft>
                  <a:buClrTx/>
                  <a:buSzTx/>
                  <a:buFontTx/>
                  <a:buNone/>
                  <a:defRPr/>
                </a:pPr>
                <a:endParaRPr kumimoji="0" lang="en-GB" sz="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3" name="Oval 9"/>
              <p:cNvSpPr/>
              <p:nvPr/>
            </p:nvSpPr>
            <p:spPr>
              <a:xfrm>
                <a:off x="2665460" y="2751665"/>
                <a:ext cx="1354666" cy="1354666"/>
              </a:xfrm>
              <a:prstGeom prst="ellipse">
                <a:avLst/>
              </a:prstGeom>
              <a:solidFill>
                <a:sysClr val="window" lastClr="FFFFFF">
                  <a:hueOff val="0"/>
                  <a:satOff val="0"/>
                  <a:lumOff val="0"/>
                  <a:alphaOff val="0"/>
                </a:sysClr>
              </a:solidFill>
              <a:ln w="12700" cap="flat" cmpd="sng" algn="ctr">
                <a:solidFill>
                  <a:srgbClr val="DA1F28"/>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Text" lastClr="000000">
                      <a:hueOff val="0"/>
                      <a:satOff val="0"/>
                      <a:lumOff val="0"/>
                      <a:alphaOff val="0"/>
                    </a:sys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10"/>
              <p:cNvSpPr/>
              <p:nvPr/>
            </p:nvSpPr>
            <p:spPr>
              <a:xfrm>
                <a:off x="2784108" y="4512731"/>
                <a:ext cx="9750078"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39639D"/>
              </a:solidFill>
              <a:ln w="12700" cap="flat" cmpd="sng" algn="ctr">
                <a:noFill/>
                <a:prstDash val="solid"/>
                <a:miter lim="800000"/>
              </a:ln>
              <a:effectLst/>
            </p:spPr>
            <p:txBody>
              <a:bodyPr spcFirstLastPara="0" vert="horz" wrap="square" lIns="787848" tIns="130274" rIns="130274" bIns="130274" numCol="1" spcCol="1270" anchor="ctr" anchorCtr="0">
                <a:noAutofit/>
              </a:bodyPr>
              <a:lstStyle/>
              <a:p>
                <a:pPr marL="0" marR="0" lvl="0" indent="0" algn="just" defTabSz="2279650" eaLnBrk="1" fontAlgn="auto" latinLnBrk="0" hangingPunct="1">
                  <a:lnSpc>
                    <a:spcPct val="120000"/>
                  </a:lnSpc>
                  <a:spcBef>
                    <a:spcPts val="0"/>
                  </a:spcBef>
                  <a:spcAft>
                    <a:spcPts val="0"/>
                  </a:spcAft>
                  <a:buClrTx/>
                  <a:buSzTx/>
                  <a:buFontTx/>
                  <a:buNone/>
                  <a:defRPr/>
                </a:pPr>
                <a:endParaRPr kumimoji="0" lang="en-GB" sz="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5" name="Oval 11"/>
              <p:cNvSpPr/>
              <p:nvPr/>
            </p:nvSpPr>
            <p:spPr>
              <a:xfrm>
                <a:off x="2457824" y="4377266"/>
                <a:ext cx="1354666" cy="1354666"/>
              </a:xfrm>
              <a:prstGeom prst="ellipse">
                <a:avLst/>
              </a:prstGeom>
              <a:solidFill>
                <a:sysClr val="window" lastClr="FFFFFF">
                  <a:hueOff val="0"/>
                  <a:satOff val="0"/>
                  <a:lumOff val="0"/>
                  <a:alphaOff val="0"/>
                </a:sysClr>
              </a:solidFill>
              <a:ln w="12700" cap="flat" cmpd="sng" algn="ctr">
                <a:solidFill>
                  <a:srgbClr val="39639D"/>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Text" lastClr="000000">
                      <a:hueOff val="0"/>
                      <a:satOff val="0"/>
                      <a:lumOff val="0"/>
                      <a:alphaOff val="0"/>
                    </a:sys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3" name="TextBox 72"/>
            <p:cNvSpPr txBox="1"/>
            <p:nvPr/>
          </p:nvSpPr>
          <p:spPr>
            <a:xfrm>
              <a:off x="4789109" y="1884505"/>
              <a:ext cx="481666" cy="463744"/>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1800" b="1" i="0" u="none" strike="noStrike" kern="0" cap="none" spc="0" normalizeH="0" baseline="0" noProof="0">
                  <a:ln>
                    <a:noFill/>
                  </a:ln>
                  <a:solidFill>
                    <a:srgbClr val="2DA2B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01</a:t>
              </a:r>
              <a:endParaRPr kumimoji="0" lang="en-GB" sz="1800" b="1" i="0" u="none" strike="noStrike" kern="0" cap="none" spc="0" normalizeH="0" baseline="0" noProof="0">
                <a:ln>
                  <a:noFill/>
                </a:ln>
                <a:solidFill>
                  <a:srgbClr val="2DA2B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5315647" y="3261650"/>
              <a:ext cx="481666" cy="463744"/>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1800" b="1" i="0" u="none" strike="noStrike" kern="0" cap="none" spc="0" normalizeH="0" baseline="0" noProof="0" dirty="0">
                  <a:ln>
                    <a:noFill/>
                  </a:ln>
                  <a:solidFill>
                    <a:srgbClr val="DA1F28"/>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02</a:t>
              </a:r>
              <a:endParaRPr kumimoji="0" lang="en-GB" sz="1800" b="1" i="0" u="none" strike="noStrike" kern="0" cap="none" spc="0" normalizeH="0" baseline="0" noProof="0" dirty="0">
                <a:ln>
                  <a:noFill/>
                </a:ln>
                <a:solidFill>
                  <a:srgbClr val="DA1F28"/>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5223979" y="4474865"/>
              <a:ext cx="481666" cy="463744"/>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1800" b="1" i="0" u="none" strike="noStrike" kern="0" cap="none" spc="0" normalizeH="0" baseline="0" noProof="0" dirty="0">
                  <a:ln>
                    <a:noFill/>
                  </a:ln>
                  <a:solidFill>
                    <a:srgbClr val="39639D"/>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03</a:t>
              </a:r>
              <a:endParaRPr kumimoji="0" lang="en-GB" sz="1800" b="1" i="0" u="none" strike="noStrike" kern="0" cap="none" spc="0" normalizeH="0" baseline="0" noProof="0" dirty="0">
                <a:ln>
                  <a:noFill/>
                </a:ln>
                <a:solidFill>
                  <a:srgbClr val="39639D"/>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Rectangle 25"/>
            <p:cNvSpPr/>
            <p:nvPr/>
          </p:nvSpPr>
          <p:spPr>
            <a:xfrm>
              <a:off x="5706412" y="1744328"/>
              <a:ext cx="6239977" cy="795450"/>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lang="zh-CN" altLang="en-US" kern="0" dirty="0" smtClean="0">
                  <a:solidFill>
                    <a:sysClr val="window" lastClr="FFFFFF"/>
                  </a:solidFill>
                  <a:ea typeface="微软雅黑" panose="020B0503020204020204" pitchFamily="34" charset="-122"/>
                  <a:cs typeface="+mn-ea"/>
                  <a:sym typeface="Arial" panose="020B0604020202020204" pitchFamily="34" charset="0"/>
                </a:rPr>
                <a:t> 学习是有意义的心理过程，学习应该包括人的情感，而非仅仅涉及知识；</a:t>
              </a:r>
              <a:endParaRPr kumimoji="0" lang="en-GB" sz="1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Rectangle 26"/>
            <p:cNvSpPr/>
            <p:nvPr/>
          </p:nvSpPr>
          <p:spPr>
            <a:xfrm>
              <a:off x="6098114" y="3039000"/>
              <a:ext cx="5692276" cy="795450"/>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lang="zh-CN" altLang="en-US" kern="0" dirty="0" smtClean="0">
                  <a:solidFill>
                    <a:sysClr val="window" lastClr="FFFFFF"/>
                  </a:solidFill>
                  <a:ea typeface="微软雅黑" panose="020B0503020204020204" pitchFamily="34" charset="-122"/>
                  <a:cs typeface="+mn-ea"/>
                  <a:sym typeface="Arial" panose="020B0604020202020204" pitchFamily="34" charset="0"/>
                </a:rPr>
                <a:t> 学习是学习者内在潜能的发挥，是一种自发的、有目的的、有选择的学习过程；</a:t>
              </a:r>
              <a:endParaRPr kumimoji="0" lang="en-GB" sz="1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Rectangle 27"/>
            <p:cNvSpPr/>
            <p:nvPr/>
          </p:nvSpPr>
          <p:spPr>
            <a:xfrm>
              <a:off x="6098114" y="4479118"/>
              <a:ext cx="6238273" cy="463744"/>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lang="zh-CN" altLang="en-US" kern="0" dirty="0" smtClean="0">
                  <a:solidFill>
                    <a:sysClr val="window" lastClr="FFFFFF"/>
                  </a:solidFill>
                  <a:ea typeface="微软雅黑" panose="020B0503020204020204" pitchFamily="34" charset="-122"/>
                  <a:cs typeface="+mn-ea"/>
                  <a:sym typeface="Arial" panose="020B0604020202020204" pitchFamily="34" charset="0"/>
                </a:rPr>
                <a:t>学习的内容应该是对学习者有用的、有价值的经验；</a:t>
              </a:r>
              <a:endParaRPr kumimoji="0" lang="zh-CN" altLang="en-US" sz="18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6" name="Freeform 10"/>
          <p:cNvSpPr/>
          <p:nvPr/>
        </p:nvSpPr>
        <p:spPr>
          <a:xfrm>
            <a:off x="4604925" y="4696816"/>
            <a:ext cx="6709132" cy="745728"/>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1">
              <a:lumMod val="60000"/>
              <a:lumOff val="40000"/>
            </a:schemeClr>
          </a:solidFill>
          <a:ln w="12700" cap="flat" cmpd="sng" algn="ctr">
            <a:noFill/>
            <a:prstDash val="solid"/>
            <a:miter lim="800000"/>
          </a:ln>
          <a:effectLst/>
        </p:spPr>
        <p:txBody>
          <a:bodyPr spcFirstLastPara="0" vert="horz" wrap="square" lIns="787848" tIns="130274" rIns="130274" bIns="130274" numCol="1" spcCol="1270" anchor="ctr" anchorCtr="0">
            <a:noAutofit/>
          </a:bodyPr>
          <a:lstStyle/>
          <a:p>
            <a:pPr marL="0" marR="0" lvl="0" indent="0" algn="just" defTabSz="2279650" eaLnBrk="1" fontAlgn="auto" latinLnBrk="0" hangingPunct="1">
              <a:lnSpc>
                <a:spcPct val="120000"/>
              </a:lnSpc>
              <a:spcBef>
                <a:spcPts val="0"/>
              </a:spcBef>
              <a:spcAft>
                <a:spcPts val="0"/>
              </a:spcAft>
              <a:buClrTx/>
              <a:buSzTx/>
              <a:buFontTx/>
              <a:buNone/>
              <a:defRPr/>
            </a:pPr>
            <a:endParaRPr kumimoji="0" lang="en-GB" sz="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7" name="Oval 11"/>
          <p:cNvSpPr/>
          <p:nvPr/>
        </p:nvSpPr>
        <p:spPr>
          <a:xfrm>
            <a:off x="4138846" y="4603601"/>
            <a:ext cx="932160" cy="932160"/>
          </a:xfrm>
          <a:prstGeom prst="ellipse">
            <a:avLst/>
          </a:prstGeom>
          <a:solidFill>
            <a:sysClr val="window" lastClr="FFFFFF">
              <a:hueOff val="0"/>
              <a:satOff val="0"/>
              <a:lumOff val="0"/>
              <a:alphaOff val="0"/>
            </a:sysClr>
          </a:solidFill>
          <a:ln w="12700" cap="flat" cmpd="sng" algn="ctr">
            <a:solidFill>
              <a:srgbClr val="39639D"/>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Text" lastClr="000000">
                  <a:hueOff val="0"/>
                  <a:satOff val="0"/>
                  <a:lumOff val="0"/>
                  <a:alphaOff val="0"/>
                </a:sys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27"/>
          <p:cNvSpPr/>
          <p:nvPr/>
        </p:nvSpPr>
        <p:spPr>
          <a:xfrm>
            <a:off x="5098954" y="4705155"/>
            <a:ext cx="6072229" cy="724109"/>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lang="zh-CN" altLang="en-US" kern="0" dirty="0" smtClean="0">
                <a:solidFill>
                  <a:sysClr val="window" lastClr="FFFFFF"/>
                </a:solidFill>
                <a:ea typeface="微软雅黑" panose="020B0503020204020204" pitchFamily="34" charset="-122"/>
                <a:cs typeface="+mn-ea"/>
                <a:sym typeface="Arial" panose="020B0604020202020204" pitchFamily="34" charset="0"/>
              </a:rPr>
              <a:t>      最有用的学习是学会如何进行学习：要掌握学习方法，能够在学习过程中获得知识和经验。</a:t>
            </a:r>
            <a:endParaRPr lang="zh-CN" altLang="en-US" kern="0" dirty="0" smtClean="0">
              <a:solidFill>
                <a:sysClr val="window" lastClr="FFFFFF"/>
              </a:solidFill>
              <a:ea typeface="微软雅黑" panose="020B0503020204020204" pitchFamily="34" charset="-122"/>
              <a:cs typeface="+mn-ea"/>
              <a:sym typeface="Arial" panose="020B0604020202020204" pitchFamily="34" charset="0"/>
            </a:endParaRPr>
          </a:p>
        </p:txBody>
      </p:sp>
      <p:sp>
        <p:nvSpPr>
          <p:cNvPr id="89" name="TextBox 88"/>
          <p:cNvSpPr txBox="1"/>
          <p:nvPr/>
        </p:nvSpPr>
        <p:spPr>
          <a:xfrm>
            <a:off x="4384352" y="4857760"/>
            <a:ext cx="441147" cy="394210"/>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1800" b="1" i="0" u="none" strike="noStrike" kern="0" cap="none" spc="0" normalizeH="0" baseline="0" noProof="0" dirty="0" smtClean="0">
                <a:ln>
                  <a:noFill/>
                </a:ln>
                <a:solidFill>
                  <a:schemeClr val="accent1">
                    <a:lumMod val="75000"/>
                  </a:scheme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04</a:t>
            </a:r>
            <a:endParaRPr kumimoji="0" lang="en-GB" sz="1800" b="1" i="0" u="none" strike="noStrike" kern="0" cap="none" spc="0" normalizeH="0" baseline="0" noProof="0" dirty="0">
              <a:ln>
                <a:noFill/>
              </a:ln>
              <a:solidFill>
                <a:schemeClr val="accent1">
                  <a:lumMod val="75000"/>
                </a:scheme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slide(fromLeft)">
                                      <p:cBhvr>
                                        <p:cTn id="13" dur="500"/>
                                        <p:tgtEl>
                                          <p:spTgt spid="71"/>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slide(fromLeft)">
                                      <p:cBhvr>
                                        <p:cTn id="16" dur="500"/>
                                        <p:tgtEl>
                                          <p:spTgt spid="87"/>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slide(fromLeft)">
                                      <p:cBhvr>
                                        <p:cTn id="19" dur="500"/>
                                        <p:tgtEl>
                                          <p:spTgt spid="88"/>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slide(fromLeft)">
                                      <p:cBhvr>
                                        <p:cTn id="22" dur="500"/>
                                        <p:tgtEl>
                                          <p:spTgt spid="86"/>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slide(fromLeft)">
                                      <p:cBhvr>
                                        <p:cTn id="2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p:bldP spid="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57466782688086401.jpg"/>
          <p:cNvPicPr>
            <a:picLocks noChangeAspect="1"/>
          </p:cNvPicPr>
          <p:nvPr/>
        </p:nvPicPr>
        <p:blipFill>
          <a:blip r:embed="rId1"/>
          <a:stretch>
            <a:fillRect/>
          </a:stretch>
        </p:blipFill>
        <p:spPr>
          <a:xfrm>
            <a:off x="0" y="0"/>
            <a:ext cx="10291020" cy="6858000"/>
          </a:xfrm>
          <a:prstGeom prst="rect">
            <a:avLst/>
          </a:prstGeom>
        </p:spPr>
      </p:pic>
      <p:sp>
        <p:nvSpPr>
          <p:cNvPr id="6" name="文本框 5"/>
          <p:cNvSpPr txBox="1"/>
          <p:nvPr/>
        </p:nvSpPr>
        <p:spPr>
          <a:xfrm>
            <a:off x="526217"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三、</a:t>
            </a:r>
            <a:r>
              <a:rPr lang="x-none" dirty="0" smtClean="0"/>
              <a:t>大学生学习的特点</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9" name="矩形: 圆角 1"/>
          <p:cNvSpPr/>
          <p:nvPr/>
        </p:nvSpPr>
        <p:spPr bwMode="auto">
          <a:xfrm>
            <a:off x="-45287" y="6144937"/>
            <a:ext cx="3440757" cy="713087"/>
          </a:xfrm>
          <a:prstGeom prst="roundRect">
            <a:avLst>
              <a:gd name="adj" fmla="val 0"/>
            </a:avLst>
          </a:prstGeom>
          <a:solidFill>
            <a:srgbClr val="069C98"/>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b="1" dirty="0" smtClean="0">
                <a:solidFill>
                  <a:schemeClr val="bg1"/>
                </a:solidFill>
                <a:latin typeface="+mn-lt"/>
                <a:ea typeface="+mn-ea"/>
                <a:cs typeface="+mn-ea"/>
                <a:sym typeface="+mn-lt"/>
              </a:rPr>
              <a:t>（三）人本主义理论</a:t>
            </a:r>
            <a:endParaRPr lang="zh-CN" altLang="en-US" sz="2400" b="1" dirty="0" smtClean="0">
              <a:solidFill>
                <a:schemeClr val="bg1"/>
              </a:solidFill>
              <a:latin typeface="+mn-lt"/>
              <a:ea typeface="+mn-ea"/>
              <a:cs typeface="+mn-ea"/>
              <a:sym typeface="+mn-lt"/>
            </a:endParaRPr>
          </a:p>
        </p:txBody>
      </p:sp>
      <p:sp>
        <p:nvSpPr>
          <p:cNvPr id="34" name="KSO_Shape"/>
          <p:cNvSpPr/>
          <p:nvPr/>
        </p:nvSpPr>
        <p:spPr>
          <a:xfrm>
            <a:off x="5098248" y="1714488"/>
            <a:ext cx="6786611" cy="3429024"/>
          </a:xfrm>
          <a:prstGeom prst="frame">
            <a:avLst>
              <a:gd name="adj1" fmla="val 3572"/>
            </a:avLst>
          </a:prstGeom>
          <a:solidFill>
            <a:schemeClr val="accent1">
              <a:lumMod val="40000"/>
              <a:lumOff val="60000"/>
            </a:schemeClr>
          </a:solidFill>
          <a:ln w="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5" name="矩形 34"/>
          <p:cNvSpPr/>
          <p:nvPr/>
        </p:nvSpPr>
        <p:spPr>
          <a:xfrm>
            <a:off x="5403739" y="1996450"/>
            <a:ext cx="6227445" cy="2854115"/>
          </a:xfrm>
          <a:prstGeom prst="rect">
            <a:avLst/>
          </a:prstGeom>
          <a:solidFill>
            <a:schemeClr val="accent1">
              <a:lumMod val="40000"/>
              <a:lumOff val="60000"/>
            </a:schemeClr>
          </a:solidFill>
        </p:spPr>
        <p:txBody>
          <a:bodyPr wrap="square">
            <a:spAutoFit/>
          </a:bodyPr>
          <a:lstStyle/>
          <a:p>
            <a:pPr marL="0" marR="0" lvl="0" indent="457200" algn="just" defTabSz="914400" eaLnBrk="1" fontAlgn="auto" latinLnBrk="0" hangingPunct="0">
              <a:lnSpc>
                <a:spcPct val="130000"/>
              </a:lnSpc>
              <a:spcBef>
                <a:spcPts val="0"/>
              </a:spcBef>
              <a:spcAft>
                <a:spcPts val="0"/>
              </a:spcAft>
              <a:buClrTx/>
              <a:buSzTx/>
              <a:buFontTx/>
              <a:buNone/>
              <a:defRPr/>
            </a:pPr>
            <a:r>
              <a:rPr lang="zh-CN" altLang="en-US" sz="2000" kern="0" dirty="0" smtClean="0">
                <a:solidFill>
                  <a:schemeClr val="bg1"/>
                </a:solidFill>
                <a:latin typeface="微软雅黑" panose="020B0503020204020204" pitchFamily="34" charset="-122"/>
                <a:ea typeface="微软雅黑" panose="020B0503020204020204" pitchFamily="34" charset="-122"/>
              </a:rPr>
              <a:t>大学生的学习有着一般人学习的共性，也是为了掌握人类历史积累下来的社会经验。但一般人的学习带有任意性，学习内容往往是根据个人的需要、兴趣或特长自行选定的。而</a:t>
            </a:r>
            <a:r>
              <a:rPr lang="zh-CN" altLang="en-US" sz="2000" kern="0" dirty="0" smtClean="0">
                <a:latin typeface="微软雅黑" panose="020B0503020204020204" pitchFamily="34" charset="-122"/>
                <a:ea typeface="微软雅黑" panose="020B0503020204020204" pitchFamily="34" charset="-122"/>
              </a:rPr>
              <a:t>大学生的学习是根据社会的需要、学生的成长规律和各学科的知识体系，由国家统一制订教学计划并按计划组织实施的，其学习内容反映了国家、社会对人才的基本要求。</a:t>
            </a:r>
            <a:endParaRPr lang="zh-CN" altLang="en-US" sz="2000" kern="0"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2_副本.png"/>
          <p:cNvPicPr>
            <a:picLocks noChangeAspect="1"/>
          </p:cNvPicPr>
          <p:nvPr/>
        </p:nvPicPr>
        <p:blipFill>
          <a:blip r:embed="rId1"/>
          <a:stretch>
            <a:fillRect/>
          </a:stretch>
        </p:blipFill>
        <p:spPr>
          <a:xfrm>
            <a:off x="-45287" y="0"/>
            <a:ext cx="12501650" cy="6875907"/>
          </a:xfrm>
          <a:prstGeom prst="rect">
            <a:avLst/>
          </a:prstGeom>
        </p:spPr>
      </p:pic>
      <p:sp>
        <p:nvSpPr>
          <p:cNvPr id="6" name="文本框 5"/>
          <p:cNvSpPr txBox="1"/>
          <p:nvPr/>
        </p:nvSpPr>
        <p:spPr>
          <a:xfrm>
            <a:off x="526217"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solidFill>
                  <a:schemeClr val="bg1"/>
                </a:solidFill>
                <a:latin typeface="+mn-lt"/>
                <a:ea typeface="+mn-ea"/>
                <a:cs typeface="+mn-ea"/>
                <a:sym typeface="+mn-lt"/>
              </a:rPr>
              <a:t>三、</a:t>
            </a:r>
            <a:r>
              <a:rPr lang="x-none" dirty="0" smtClean="0">
                <a:solidFill>
                  <a:schemeClr val="bg1"/>
                </a:solidFill>
              </a:rPr>
              <a:t>大学生学习的特点</a:t>
            </a:r>
            <a:endParaRPr lang="zh-CN" altLang="en-US" dirty="0">
              <a:solidFill>
                <a:schemeClr val="bg1"/>
              </a:solidFill>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9" name="矩形: 圆角 1"/>
          <p:cNvSpPr/>
          <p:nvPr/>
        </p:nvSpPr>
        <p:spPr bwMode="auto">
          <a:xfrm>
            <a:off x="-45287" y="5929330"/>
            <a:ext cx="3440757" cy="713087"/>
          </a:xfrm>
          <a:prstGeom prst="roundRect">
            <a:avLst>
              <a:gd name="adj" fmla="val 0"/>
            </a:avLst>
          </a:prstGeom>
          <a:solidFill>
            <a:srgbClr val="069C98"/>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b="1" dirty="0" smtClean="0">
                <a:solidFill>
                  <a:schemeClr val="bg1"/>
                </a:solidFill>
                <a:latin typeface="+mn-lt"/>
                <a:ea typeface="+mn-ea"/>
                <a:cs typeface="+mn-ea"/>
                <a:sym typeface="+mn-lt"/>
              </a:rPr>
              <a:t>（三）可控的学习过程</a:t>
            </a:r>
            <a:endParaRPr lang="zh-CN" altLang="en-US" sz="2400" b="1" dirty="0" smtClean="0">
              <a:solidFill>
                <a:schemeClr val="bg1"/>
              </a:solidFill>
              <a:latin typeface="+mn-lt"/>
              <a:ea typeface="+mn-ea"/>
              <a:cs typeface="+mn-ea"/>
              <a:sym typeface="+mn-lt"/>
            </a:endParaRPr>
          </a:p>
        </p:txBody>
      </p:sp>
      <p:sp>
        <p:nvSpPr>
          <p:cNvPr id="12" name="KSO_Shape"/>
          <p:cNvSpPr/>
          <p:nvPr/>
        </p:nvSpPr>
        <p:spPr>
          <a:xfrm>
            <a:off x="6812761" y="1421541"/>
            <a:ext cx="5286412" cy="2721839"/>
          </a:xfrm>
          <a:prstGeom prst="frame">
            <a:avLst>
              <a:gd name="adj1" fmla="val 3572"/>
            </a:avLst>
          </a:prstGeom>
          <a:solidFill>
            <a:schemeClr val="accent1">
              <a:lumMod val="40000"/>
              <a:lumOff val="60000"/>
            </a:schemeClr>
          </a:solidFill>
          <a:ln w="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7169951" y="1703503"/>
            <a:ext cx="4675547" cy="2092881"/>
          </a:xfrm>
          <a:prstGeom prst="rect">
            <a:avLst/>
          </a:prstGeom>
          <a:solidFill>
            <a:schemeClr val="accent1">
              <a:lumMod val="40000"/>
              <a:lumOff val="60000"/>
            </a:schemeClr>
          </a:solidFill>
        </p:spPr>
        <p:txBody>
          <a:bodyPr wrap="square">
            <a:spAutoFit/>
          </a:bodyPr>
          <a:lstStyle/>
          <a:p>
            <a:pPr marL="0" marR="0" lvl="0" indent="457200" algn="just" defTabSz="914400" eaLnBrk="1" fontAlgn="auto" latinLnBrk="0" hangingPunct="0">
              <a:lnSpc>
                <a:spcPct val="130000"/>
              </a:lnSpc>
              <a:spcBef>
                <a:spcPts val="0"/>
              </a:spcBef>
              <a:spcAft>
                <a:spcPts val="0"/>
              </a:spcAft>
              <a:buClrTx/>
              <a:buSzTx/>
              <a:buFontTx/>
              <a:buNone/>
              <a:defRPr/>
            </a:pPr>
            <a:r>
              <a:rPr lang="zh-CN" altLang="en-US" sz="2000" kern="0" dirty="0" smtClean="0">
                <a:solidFill>
                  <a:schemeClr val="bg1"/>
                </a:solidFill>
                <a:latin typeface="微软雅黑" panose="020B0503020204020204" pitchFamily="34" charset="-122"/>
                <a:ea typeface="微软雅黑" panose="020B0503020204020204" pitchFamily="34" charset="-122"/>
              </a:rPr>
              <a:t>大学生学习过程的受控性并不是无限度的，因为要科学地控制学习过程，必然要遵循学生学习的规律，考虑学生的身心发展特点。否则，是无法收到好的效果的。</a:t>
            </a:r>
            <a:endParaRPr lang="zh-CN" altLang="en-US" sz="2000" kern="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1_副本.jpg"/>
          <p:cNvPicPr>
            <a:picLocks noChangeAspect="1"/>
          </p:cNvPicPr>
          <p:nvPr/>
        </p:nvPicPr>
        <p:blipFill>
          <a:blip r:embed="rId1"/>
          <a:stretch>
            <a:fillRect/>
          </a:stretch>
        </p:blipFill>
        <p:spPr>
          <a:xfrm>
            <a:off x="0" y="5485"/>
            <a:ext cx="12196763" cy="5716018"/>
          </a:xfrm>
          <a:prstGeom prst="rect">
            <a:avLst/>
          </a:prstGeom>
        </p:spPr>
      </p:pic>
      <p:sp>
        <p:nvSpPr>
          <p:cNvPr id="9" name="TextBox 77"/>
          <p:cNvSpPr txBox="1"/>
          <p:nvPr/>
        </p:nvSpPr>
        <p:spPr>
          <a:xfrm>
            <a:off x="3395470" y="5715016"/>
            <a:ext cx="8801293" cy="1142984"/>
          </a:xfrm>
          <a:prstGeom prst="rect">
            <a:avLst/>
          </a:prstGeom>
          <a:solidFill>
            <a:srgbClr val="D97B8F"/>
          </a:solidFill>
        </p:spPr>
        <p:txBody>
          <a:bodyPr wrap="square" rtlCol="0">
            <a:noAutofit/>
          </a:bodyPr>
          <a:lstStyle/>
          <a:p>
            <a:pPr defTabSz="1828165">
              <a:lnSpc>
                <a:spcPct val="130000"/>
              </a:lnSpc>
            </a:pPr>
            <a:r>
              <a:rPr lang="zh-CN" altLang="en-US" sz="2000" dirty="0" smtClean="0">
                <a:latin typeface="微软雅黑" panose="020B0503020204020204" pitchFamily="34" charset="-122"/>
                <a:ea typeface="微软雅黑" panose="020B0503020204020204" pitchFamily="34" charset="-122"/>
              </a:rPr>
              <a:t>      </a:t>
            </a:r>
            <a:r>
              <a:rPr lang="zh-CN" altLang="en-US" b="1" dirty="0" smtClean="0">
                <a:solidFill>
                  <a:schemeClr val="bg1"/>
                </a:solidFill>
                <a:latin typeface="微软雅黑" panose="020B0503020204020204" pitchFamily="34" charset="-122"/>
                <a:ea typeface="微软雅黑" panose="020B0503020204020204" pitchFamily="34" charset="-122"/>
              </a:rPr>
              <a:t>大学生学习主要是在校学习，时间相对比较集中，有教师指导，以系统掌握知识和经验为主。这样就保证了学生学习有周密的计划、有科学的组织、有严格的程序。</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6217"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三、</a:t>
            </a:r>
            <a:r>
              <a:rPr lang="x-none" dirty="0" smtClean="0"/>
              <a:t>大学生学习的特点</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9" name="矩形: 圆角 1"/>
          <p:cNvSpPr/>
          <p:nvPr/>
        </p:nvSpPr>
        <p:spPr bwMode="auto">
          <a:xfrm>
            <a:off x="-45287" y="5929330"/>
            <a:ext cx="3440757" cy="713087"/>
          </a:xfrm>
          <a:prstGeom prst="roundRect">
            <a:avLst>
              <a:gd name="adj" fmla="val 0"/>
            </a:avLst>
          </a:prstGeom>
          <a:solidFill>
            <a:srgbClr val="069C98"/>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b="1" dirty="0" smtClean="0">
                <a:solidFill>
                  <a:schemeClr val="bg1"/>
                </a:solidFill>
                <a:latin typeface="+mn-lt"/>
                <a:ea typeface="+mn-ea"/>
                <a:cs typeface="+mn-ea"/>
                <a:sym typeface="+mn-lt"/>
              </a:rPr>
              <a:t>（二）集中的学习时间</a:t>
            </a:r>
            <a:endParaRPr lang="zh-CN" altLang="en-US" sz="2400" b="1" dirty="0" smtClean="0">
              <a:solidFill>
                <a:schemeClr val="bg1"/>
              </a:solidFill>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4503-1Z6111QP4923.jpg"/>
          <p:cNvPicPr>
            <a:picLocks noChangeAspect="1"/>
          </p:cNvPicPr>
          <p:nvPr/>
        </p:nvPicPr>
        <p:blipFill>
          <a:blip r:embed="rId1"/>
          <a:stretch>
            <a:fillRect/>
          </a:stretch>
        </p:blipFill>
        <p:spPr>
          <a:xfrm>
            <a:off x="2955110" y="21365"/>
            <a:ext cx="9241653" cy="6826749"/>
          </a:xfrm>
          <a:prstGeom prst="rect">
            <a:avLst/>
          </a:prstGeom>
        </p:spPr>
      </p:pic>
      <p:sp>
        <p:nvSpPr>
          <p:cNvPr id="6" name="文本框 5"/>
          <p:cNvSpPr txBox="1"/>
          <p:nvPr/>
        </p:nvSpPr>
        <p:spPr>
          <a:xfrm>
            <a:off x="526217"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三、</a:t>
            </a:r>
            <a:r>
              <a:rPr lang="x-none" dirty="0" smtClean="0"/>
              <a:t>大学生学习的特点</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9" name="矩形: 圆角 1"/>
          <p:cNvSpPr/>
          <p:nvPr/>
        </p:nvSpPr>
        <p:spPr bwMode="auto">
          <a:xfrm>
            <a:off x="0" y="5929330"/>
            <a:ext cx="2955110" cy="713087"/>
          </a:xfrm>
          <a:prstGeom prst="roundRect">
            <a:avLst>
              <a:gd name="adj" fmla="val 0"/>
            </a:avLst>
          </a:prstGeom>
          <a:solidFill>
            <a:srgbClr val="069C98"/>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b="1" dirty="0" smtClean="0">
                <a:solidFill>
                  <a:schemeClr val="bg1"/>
                </a:solidFill>
                <a:latin typeface="+mn-lt"/>
                <a:ea typeface="+mn-ea"/>
                <a:cs typeface="+mn-ea"/>
                <a:sym typeface="+mn-lt"/>
              </a:rPr>
              <a:t>（四）战略性的学习目标</a:t>
            </a:r>
            <a:endParaRPr lang="zh-CN" altLang="en-US" sz="2000" b="1" dirty="0" smtClean="0">
              <a:solidFill>
                <a:schemeClr val="bg1"/>
              </a:solidFill>
              <a:latin typeface="+mn-lt"/>
              <a:ea typeface="+mn-ea"/>
              <a:cs typeface="+mn-ea"/>
              <a:sym typeface="+mn-lt"/>
            </a:endParaRPr>
          </a:p>
        </p:txBody>
      </p:sp>
      <p:sp>
        <p:nvSpPr>
          <p:cNvPr id="12" name="KSO_Shape"/>
          <p:cNvSpPr/>
          <p:nvPr/>
        </p:nvSpPr>
        <p:spPr>
          <a:xfrm>
            <a:off x="443046" y="1703503"/>
            <a:ext cx="4083699" cy="3511447"/>
          </a:xfrm>
          <a:prstGeom prst="frame">
            <a:avLst>
              <a:gd name="adj1" fmla="val 3572"/>
            </a:avLst>
          </a:prstGeom>
          <a:solidFill>
            <a:schemeClr val="accent1">
              <a:lumMod val="40000"/>
              <a:lumOff val="60000"/>
            </a:schemeClr>
          </a:solidFill>
          <a:ln w="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800236" y="1985465"/>
            <a:ext cx="3369319" cy="2893100"/>
          </a:xfrm>
          <a:prstGeom prst="rect">
            <a:avLst/>
          </a:prstGeom>
          <a:solidFill>
            <a:schemeClr val="accent1">
              <a:lumMod val="40000"/>
              <a:lumOff val="60000"/>
            </a:schemeClr>
          </a:solidFill>
        </p:spPr>
        <p:txBody>
          <a:bodyPr wrap="square">
            <a:spAutoFit/>
          </a:bodyPr>
          <a:lstStyle/>
          <a:p>
            <a:pPr marL="0" marR="0" lvl="0" indent="457200" algn="just" defTabSz="914400" eaLnBrk="1" fontAlgn="auto" latinLnBrk="0" hangingPunct="0">
              <a:lnSpc>
                <a:spcPct val="130000"/>
              </a:lnSpc>
              <a:spcBef>
                <a:spcPts val="0"/>
              </a:spcBef>
              <a:spcAft>
                <a:spcPts val="0"/>
              </a:spcAft>
              <a:buClrTx/>
              <a:buSzTx/>
              <a:buFontTx/>
              <a:buNone/>
              <a:defRPr/>
            </a:pPr>
            <a:r>
              <a:rPr lang="zh-CN" altLang="en-US" sz="2000" kern="0" dirty="0" smtClean="0">
                <a:solidFill>
                  <a:schemeClr val="tx1">
                    <a:lumMod val="50000"/>
                  </a:schemeClr>
                </a:solidFill>
                <a:latin typeface="微软雅黑" panose="020B0503020204020204" pitchFamily="34" charset="-122"/>
                <a:ea typeface="微软雅黑" panose="020B0503020204020204" pitchFamily="34" charset="-122"/>
              </a:rPr>
              <a:t>大学生不仅要将书本上的知识吃准、吃透，还要掌握具体的技能，为将来走向社会、服务社会做准备，要更了解时代的要求，能够适应社会发展，参与世界竞争。</a:t>
            </a:r>
            <a:endParaRPr lang="zh-CN" altLang="en-US" sz="2000" kern="0" dirty="0" smtClean="0">
              <a:solidFill>
                <a:schemeClr val="tx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425140"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097985" y="3548159"/>
            <a:ext cx="6000791"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大学生常见的学习心理障碍及其调适</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5400" dirty="0" smtClean="0">
                <a:solidFill>
                  <a:srgbClr val="FFFFFF"/>
                </a:solidFill>
                <a:latin typeface="+mn-lt"/>
                <a:ea typeface="+mn-ea"/>
                <a:cs typeface="+mn-ea"/>
                <a:sym typeface="+mn-lt"/>
              </a:rPr>
              <a:t>4</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大学生的学习心理障碍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8" name="TextBox 14"/>
          <p:cNvSpPr txBox="1"/>
          <p:nvPr/>
        </p:nvSpPr>
        <p:spPr>
          <a:xfrm>
            <a:off x="945542" y="1127438"/>
            <a:ext cx="10532533" cy="892552"/>
          </a:xfrm>
          <a:prstGeom prst="rect">
            <a:avLst/>
          </a:prstGeom>
          <a:noFill/>
        </p:spPr>
        <p:txBody>
          <a:bodyPr wrap="square" rtlCol="0">
            <a:spAutoFit/>
          </a:bodyPr>
          <a:lstStyle/>
          <a:p>
            <a:pPr>
              <a:lnSpc>
                <a:spcPct val="130000"/>
              </a:lnSpc>
            </a:pPr>
            <a:r>
              <a:rPr lang="zh-CN" altLang="en-US" sz="2000" dirty="0" smtClean="0">
                <a:latin typeface="微软雅黑" panose="020B0503020204020204" pitchFamily="34" charset="-122"/>
                <a:ea typeface="微软雅黑" panose="020B0503020204020204" pitchFamily="34" charset="-122"/>
              </a:rPr>
              <a:t>       </a:t>
            </a:r>
            <a:r>
              <a:rPr lang="zh-CN" altLang="en-US" sz="2000" b="1" dirty="0" smtClean="0">
                <a:solidFill>
                  <a:srgbClr val="C00000"/>
                </a:solidFill>
                <a:latin typeface="微软雅黑" panose="020B0503020204020204" pitchFamily="34" charset="-122"/>
                <a:ea typeface="微软雅黑" panose="020B0503020204020204" pitchFamily="34" charset="-122"/>
              </a:rPr>
              <a:t>认知失调</a:t>
            </a:r>
            <a:r>
              <a:rPr lang="zh-CN" altLang="en-US" sz="2000" dirty="0" smtClean="0">
                <a:latin typeface="微软雅黑" panose="020B0503020204020204" pitchFamily="34" charset="-122"/>
                <a:ea typeface="微软雅黑" panose="020B0503020204020204" pitchFamily="34" charset="-122"/>
              </a:rPr>
              <a:t>是指一个人的态度和行为等认知成分相互矛盾，导致从一个认知推断出另一个对立的认知时产生的不舒适感、不愉快感。</a:t>
            </a:r>
            <a:endParaRPr lang="zh-CN" altLang="en-US" sz="2000" dirty="0" smtClean="0">
              <a:latin typeface="微软雅黑" panose="020B0503020204020204" pitchFamily="34" charset="-122"/>
              <a:ea typeface="微软雅黑" panose="020B0503020204020204" pitchFamily="34" charset="-122"/>
            </a:endParaRPr>
          </a:p>
        </p:txBody>
      </p:sp>
      <p:sp>
        <p:nvSpPr>
          <p:cNvPr id="11" name="Rectangle 26"/>
          <p:cNvSpPr/>
          <p:nvPr/>
        </p:nvSpPr>
        <p:spPr>
          <a:xfrm flipH="1">
            <a:off x="6884199" y="2348123"/>
            <a:ext cx="4236414" cy="590116"/>
          </a:xfrm>
          <a:prstGeom prst="rect">
            <a:avLst/>
          </a:prstGeom>
          <a:gradFill>
            <a:gsLst>
              <a:gs pos="0">
                <a:srgbClr val="FEB834"/>
              </a:gs>
              <a:gs pos="41000">
                <a:srgbClr val="FEB834">
                  <a:lumMod val="60000"/>
                  <a:lumOff val="40000"/>
                </a:srgbClr>
              </a:gs>
              <a:gs pos="83000">
                <a:srgbClr val="FEB834">
                  <a:lumMod val="40000"/>
                  <a:lumOff val="60000"/>
                </a:srgbClr>
              </a:gs>
              <a:gs pos="100000">
                <a:srgbClr val="FEB834">
                  <a:lumMod val="20000"/>
                  <a:lumOff val="80000"/>
                </a:srgbClr>
              </a:gs>
            </a:gsLst>
            <a:lin ang="0" scaled="1"/>
          </a:gradFill>
          <a:ln w="12700" cap="flat" cmpd="sng" algn="ctr">
            <a:noFill/>
            <a:prstDash val="solid"/>
            <a:miter lim="800000"/>
          </a:ln>
          <a:effectLst/>
        </p:spPr>
        <p:txBody>
          <a:bodyPr rtlCol="0" anchor="ctr"/>
          <a:lstStyle/>
          <a:p>
            <a:pPr marR="0" lvl="0" indent="0" algn="ctr" defTabSz="1828165" fontAlgn="auto">
              <a:lnSpc>
                <a:spcPct val="100000"/>
              </a:lnSpc>
              <a:spcBef>
                <a:spcPts val="0"/>
              </a:spcBef>
              <a:spcAft>
                <a:spcPts val="0"/>
              </a:spcAft>
              <a:buClrTx/>
              <a:buSzTx/>
              <a:buFontTx/>
              <a:buNone/>
              <a:defRPr/>
            </a:pPr>
            <a:r>
              <a:rPr lang="zh-CN" altLang="en-US" sz="2000" kern="0" dirty="0" smtClean="0">
                <a:latin typeface="微软雅黑" panose="020B0503020204020204" pitchFamily="34" charset="-122"/>
                <a:ea typeface="微软雅黑" panose="020B0503020204020204" pitchFamily="34" charset="-122"/>
              </a:rPr>
              <a:t>片面地得出错误的推论</a:t>
            </a:r>
            <a:endParaRPr lang="zh-CN" altLang="en-US" sz="2000" kern="0" dirty="0" smtClean="0">
              <a:latin typeface="微软雅黑" panose="020B0503020204020204" pitchFamily="34" charset="-122"/>
              <a:ea typeface="微软雅黑" panose="020B0503020204020204" pitchFamily="34" charset="-122"/>
            </a:endParaRPr>
          </a:p>
        </p:txBody>
      </p:sp>
      <p:sp>
        <p:nvSpPr>
          <p:cNvPr id="12" name="Rectangle 27"/>
          <p:cNvSpPr/>
          <p:nvPr/>
        </p:nvSpPr>
        <p:spPr>
          <a:xfrm flipH="1">
            <a:off x="6884199" y="3714752"/>
            <a:ext cx="4236414" cy="569525"/>
          </a:xfrm>
          <a:prstGeom prst="rect">
            <a:avLst/>
          </a:prstGeom>
          <a:gradFill>
            <a:gsLst>
              <a:gs pos="0">
                <a:srgbClr val="FF3F5F"/>
              </a:gs>
              <a:gs pos="41000">
                <a:srgbClr val="FF3F5F">
                  <a:lumMod val="60000"/>
                  <a:lumOff val="40000"/>
                </a:srgbClr>
              </a:gs>
              <a:gs pos="83000">
                <a:srgbClr val="FF3F5F">
                  <a:lumMod val="40000"/>
                  <a:lumOff val="60000"/>
                </a:srgbClr>
              </a:gs>
              <a:gs pos="100000">
                <a:srgbClr val="FF3F5F">
                  <a:lumMod val="20000"/>
                  <a:lumOff val="80000"/>
                </a:srgbClr>
              </a:gs>
            </a:gsLst>
            <a:lin ang="0" scaled="1"/>
          </a:gradFill>
          <a:ln w="12700" cap="flat" cmpd="sng" algn="ctr">
            <a:noFill/>
            <a:prstDash val="solid"/>
            <a:miter lim="800000"/>
          </a:ln>
          <a:effectLst/>
        </p:spPr>
        <p:txBody>
          <a:bodyPr rtlCol="0" anchor="ctr"/>
          <a:lstStyle/>
          <a:p>
            <a:pPr algn="ctr" defTabSz="1828165"/>
            <a:r>
              <a:rPr lang="zh-CN" altLang="en-US" sz="2000" kern="0" dirty="0" smtClean="0">
                <a:latin typeface="微软雅黑" panose="020B0503020204020204" pitchFamily="34" charset="-122"/>
                <a:ea typeface="微软雅黑" panose="020B0503020204020204" pitchFamily="34" charset="-122"/>
              </a:rPr>
              <a:t>不能正确地区分现实与理想的差别</a:t>
            </a:r>
            <a:endParaRPr lang="zh-CN" altLang="en-US" sz="2000" kern="0" dirty="0" smtClean="0">
              <a:latin typeface="微软雅黑" panose="020B0503020204020204" pitchFamily="34" charset="-122"/>
              <a:ea typeface="微软雅黑" panose="020B0503020204020204" pitchFamily="34" charset="-122"/>
            </a:endParaRPr>
          </a:p>
        </p:txBody>
      </p:sp>
      <p:sp>
        <p:nvSpPr>
          <p:cNvPr id="16" name="Rectangle 27"/>
          <p:cNvSpPr/>
          <p:nvPr/>
        </p:nvSpPr>
        <p:spPr>
          <a:xfrm flipH="1">
            <a:off x="6884198" y="5105402"/>
            <a:ext cx="4236415" cy="569525"/>
          </a:xfrm>
          <a:prstGeom prst="rect">
            <a:avLst/>
          </a:prstGeom>
          <a:gradFill>
            <a:gsLst>
              <a:gs pos="0">
                <a:srgbClr val="5E9EFF"/>
              </a:gs>
              <a:gs pos="39999">
                <a:srgbClr val="85C2FF"/>
              </a:gs>
              <a:gs pos="70000">
                <a:srgbClr val="C4D6EB"/>
              </a:gs>
              <a:gs pos="100000">
                <a:srgbClr val="FFEBFA"/>
              </a:gs>
            </a:gsLst>
            <a:lin ang="0" scaled="0"/>
          </a:gradFill>
          <a:ln w="12700" cap="flat" cmpd="sng" algn="ctr">
            <a:noFill/>
            <a:prstDash val="solid"/>
            <a:miter lim="800000"/>
          </a:ln>
          <a:effectLst/>
        </p:spPr>
        <p:txBody>
          <a:bodyPr rtlCol="0" anchor="ctr"/>
          <a:lstStyle/>
          <a:p>
            <a:pPr algn="ctr" defTabSz="1828165"/>
            <a:r>
              <a:rPr lang="zh-CN" altLang="en-US" sz="2000" kern="0" dirty="0" smtClean="0">
                <a:latin typeface="微软雅黑" panose="020B0503020204020204" pitchFamily="34" charset="-122"/>
                <a:ea typeface="微软雅黑" panose="020B0503020204020204" pitchFamily="34" charset="-122"/>
              </a:rPr>
              <a:t>自我评价过低或过高</a:t>
            </a:r>
            <a:endParaRPr lang="zh-CN" altLang="en-US" sz="2000" kern="0" dirty="0" smtClean="0">
              <a:latin typeface="微软雅黑" panose="020B0503020204020204" pitchFamily="34" charset="-122"/>
              <a:ea typeface="微软雅黑" panose="020B0503020204020204" pitchFamily="34" charset="-122"/>
            </a:endParaRPr>
          </a:p>
        </p:txBody>
      </p:sp>
      <p:pic>
        <p:nvPicPr>
          <p:cNvPr id="9" name="图片 8" descr="657262-1G21Q32024196.png"/>
          <p:cNvPicPr>
            <a:picLocks noChangeAspect="1"/>
          </p:cNvPicPr>
          <p:nvPr/>
        </p:nvPicPr>
        <p:blipFill>
          <a:blip r:embed="rId1"/>
          <a:stretch>
            <a:fillRect/>
          </a:stretch>
        </p:blipFill>
        <p:spPr>
          <a:xfrm>
            <a:off x="945542" y="2893627"/>
            <a:ext cx="5324475" cy="2781300"/>
          </a:xfrm>
          <a:prstGeom prst="rect">
            <a:avLst/>
          </a:prstGeom>
        </p:spPr>
      </p:pic>
      <p:sp>
        <p:nvSpPr>
          <p:cNvPr id="13" name="矩形 12"/>
          <p:cNvSpPr/>
          <p:nvPr/>
        </p:nvSpPr>
        <p:spPr>
          <a:xfrm>
            <a:off x="5351235" y="181253"/>
            <a:ext cx="2339103"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cs typeface="+mn-ea"/>
                <a:sym typeface="+mn-lt"/>
              </a:rPr>
              <a:t>（一）认知失调</a:t>
            </a:r>
            <a:endParaRPr lang="zh-CN" altLang="en-US" sz="2400" b="1" dirty="0" smtClean="0">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1+#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大学生的学习心理障碍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5" name="图片 14" descr="卡通人物&#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466" y="3691434"/>
            <a:ext cx="3180506" cy="3321863"/>
          </a:xfrm>
          <a:prstGeom prst="rect">
            <a:avLst/>
          </a:prstGeom>
        </p:spPr>
      </p:pic>
      <p:sp>
        <p:nvSpPr>
          <p:cNvPr id="18" name="TextBox 14"/>
          <p:cNvSpPr txBox="1"/>
          <p:nvPr/>
        </p:nvSpPr>
        <p:spPr>
          <a:xfrm>
            <a:off x="3026228" y="1011593"/>
            <a:ext cx="8115905" cy="492443"/>
          </a:xfrm>
          <a:prstGeom prst="rect">
            <a:avLst/>
          </a:prstGeom>
          <a:solidFill>
            <a:srgbClr val="069C98"/>
          </a:solidFill>
        </p:spPr>
        <p:txBody>
          <a:bodyPr wrap="square" rtlCol="0">
            <a:spAutoFit/>
          </a:bodyPr>
          <a:lstStyle/>
          <a:p>
            <a:pPr>
              <a:lnSpc>
                <a:spcPct val="130000"/>
              </a:lnSpc>
            </a:pPr>
            <a:r>
              <a:rPr lang="zh-CN" altLang="en-US" sz="2000" dirty="0" smtClean="0">
                <a:solidFill>
                  <a:schemeClr val="bg1"/>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认知失调的原因大致有以下几个方面：</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grpSp>
        <p:nvGrpSpPr>
          <p:cNvPr id="19" name="PA_组合 6"/>
          <p:cNvGrpSpPr>
            <a:grpSpLocks noChangeAspect="1"/>
          </p:cNvGrpSpPr>
          <p:nvPr>
            <p:custDataLst>
              <p:tags r:id="rId2"/>
            </p:custDataLst>
          </p:nvPr>
        </p:nvGrpSpPr>
        <p:grpSpPr>
          <a:xfrm>
            <a:off x="2755027" y="1874734"/>
            <a:ext cx="1125638" cy="1125638"/>
            <a:chOff x="4202439" y="1314688"/>
            <a:chExt cx="938032" cy="938032"/>
          </a:xfrm>
        </p:grpSpPr>
        <p:sp>
          <p:nvSpPr>
            <p:cNvPr id="20" name="饼形 19"/>
            <p:cNvSpPr/>
            <p:nvPr/>
          </p:nvSpPr>
          <p:spPr>
            <a:xfrm rot="18000000">
              <a:off x="4202439" y="1314688"/>
              <a:ext cx="938032" cy="938032"/>
            </a:xfrm>
            <a:prstGeom prst="pie">
              <a:avLst>
                <a:gd name="adj1" fmla="val 16200000"/>
                <a:gd name="adj2" fmla="val 1800000"/>
              </a:avLst>
            </a:prstGeom>
            <a:solidFill>
              <a:srgbClr val="FC6D5C"/>
            </a:solidFill>
            <a:ln w="25400" cap="flat" cmpd="sng" algn="ctr">
              <a:solidFill>
                <a:sysClr val="window" lastClr="FFFFFF">
                  <a:hueOff val="0"/>
                  <a:satOff val="0"/>
                  <a:lumOff val="0"/>
                  <a:alphaOff val="0"/>
                </a:sysClr>
              </a:solidFill>
              <a:prstDash val="solid"/>
            </a:ln>
            <a:effectLst/>
          </p:spPr>
        </p:sp>
        <p:sp>
          <p:nvSpPr>
            <p:cNvPr id="21" name="文本框 4506"/>
            <p:cNvSpPr txBox="1"/>
            <p:nvPr/>
          </p:nvSpPr>
          <p:spPr>
            <a:xfrm>
              <a:off x="4428440" y="1364266"/>
              <a:ext cx="607060" cy="4178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一</a:t>
              </a:r>
              <a:r>
                <a:rPr kumimoji="0" lang="en-US" altLang="zh-CN"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altLang="zh-CN"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2" name="PA_组合 7"/>
          <p:cNvGrpSpPr>
            <a:grpSpLocks noChangeAspect="1"/>
          </p:cNvGrpSpPr>
          <p:nvPr>
            <p:custDataLst>
              <p:tags r:id="rId3"/>
            </p:custDataLst>
          </p:nvPr>
        </p:nvGrpSpPr>
        <p:grpSpPr>
          <a:xfrm>
            <a:off x="2829603" y="4946568"/>
            <a:ext cx="1125638" cy="1125638"/>
            <a:chOff x="4102984" y="2467893"/>
            <a:chExt cx="938032" cy="938032"/>
          </a:xfrm>
        </p:grpSpPr>
        <p:sp>
          <p:nvSpPr>
            <p:cNvPr id="23" name="饼形 22"/>
            <p:cNvSpPr/>
            <p:nvPr/>
          </p:nvSpPr>
          <p:spPr>
            <a:xfrm rot="18000000">
              <a:off x="4102984" y="2467893"/>
              <a:ext cx="938032" cy="938032"/>
            </a:xfrm>
            <a:prstGeom prst="pie">
              <a:avLst>
                <a:gd name="adj1" fmla="val 16200000"/>
                <a:gd name="adj2" fmla="val 1800000"/>
              </a:avLst>
            </a:prstGeom>
            <a:solidFill>
              <a:srgbClr val="FBC65C"/>
            </a:solidFill>
            <a:ln w="25400" cap="flat" cmpd="sng" algn="ctr">
              <a:solidFill>
                <a:sysClr val="window" lastClr="FFFFFF">
                  <a:hueOff val="0"/>
                  <a:satOff val="0"/>
                  <a:lumOff val="0"/>
                  <a:alphaOff val="0"/>
                </a:sysClr>
              </a:solidFill>
              <a:prstDash val="solid"/>
            </a:ln>
            <a:effectLst/>
          </p:spPr>
        </p:sp>
        <p:sp>
          <p:nvSpPr>
            <p:cNvPr id="24" name="文本框 4506"/>
            <p:cNvSpPr txBox="1"/>
            <p:nvPr/>
          </p:nvSpPr>
          <p:spPr>
            <a:xfrm>
              <a:off x="4328985" y="2517471"/>
              <a:ext cx="607060" cy="4178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三</a:t>
              </a:r>
              <a:r>
                <a:rPr kumimoji="0" 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PA_组合 8"/>
          <p:cNvGrpSpPr>
            <a:grpSpLocks noChangeAspect="1"/>
          </p:cNvGrpSpPr>
          <p:nvPr>
            <p:custDataLst>
              <p:tags r:id="rId4"/>
            </p:custDataLst>
          </p:nvPr>
        </p:nvGrpSpPr>
        <p:grpSpPr>
          <a:xfrm>
            <a:off x="2817028" y="3374932"/>
            <a:ext cx="1125638" cy="1125638"/>
            <a:chOff x="3184797" y="3705507"/>
            <a:chExt cx="938032" cy="938032"/>
          </a:xfrm>
        </p:grpSpPr>
        <p:sp>
          <p:nvSpPr>
            <p:cNvPr id="26" name="饼形 25"/>
            <p:cNvSpPr/>
            <p:nvPr/>
          </p:nvSpPr>
          <p:spPr>
            <a:xfrm rot="18000000">
              <a:off x="3184797" y="3705507"/>
              <a:ext cx="938032" cy="938032"/>
            </a:xfrm>
            <a:prstGeom prst="pie">
              <a:avLst>
                <a:gd name="adj1" fmla="val 16200000"/>
                <a:gd name="adj2" fmla="val 1800000"/>
              </a:avLst>
            </a:prstGeom>
            <a:solidFill>
              <a:srgbClr val="66BFBD"/>
            </a:solidFill>
            <a:ln w="25400" cap="flat" cmpd="sng" algn="ctr">
              <a:solidFill>
                <a:sysClr val="window" lastClr="FFFFFF">
                  <a:hueOff val="0"/>
                  <a:satOff val="0"/>
                  <a:lumOff val="0"/>
                  <a:alphaOff val="0"/>
                </a:sysClr>
              </a:solidFill>
              <a:prstDash val="solid"/>
            </a:ln>
            <a:effectLst/>
          </p:spPr>
        </p:sp>
        <p:sp>
          <p:nvSpPr>
            <p:cNvPr id="27" name="文本框 4506"/>
            <p:cNvSpPr txBox="1"/>
            <p:nvPr/>
          </p:nvSpPr>
          <p:spPr>
            <a:xfrm>
              <a:off x="3410798" y="3755085"/>
              <a:ext cx="607060" cy="4178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二</a:t>
              </a:r>
              <a:r>
                <a:rPr kumimoji="0" 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8" name="文本框 1"/>
          <p:cNvSpPr txBox="1"/>
          <p:nvPr/>
        </p:nvSpPr>
        <p:spPr>
          <a:xfrm>
            <a:off x="3883803" y="1682423"/>
            <a:ext cx="7744976" cy="1292662"/>
          </a:xfrm>
          <a:prstGeom prst="rect">
            <a:avLst/>
          </a:prstGeom>
          <a:noFill/>
        </p:spPr>
        <p:txBody>
          <a:bodyPr wrap="square" rtlCol="0">
            <a:spAutoFit/>
          </a:bodyPr>
          <a:lstStyle/>
          <a:p>
            <a:pPr lvl="0" indent="457200">
              <a:lnSpc>
                <a:spcPct val="130000"/>
              </a:lnSpc>
              <a:defRPr/>
            </a:pPr>
            <a:r>
              <a:rPr lang="zh-CN" altLang="en-US" sz="2000" b="1" kern="0" dirty="0" smtClean="0">
                <a:solidFill>
                  <a:srgbClr val="FFC000">
                    <a:lumMod val="75000"/>
                  </a:srgbClr>
                </a:solidFill>
                <a:latin typeface="微软雅黑" panose="020B0503020204020204" pitchFamily="34" charset="-122"/>
                <a:ea typeface="微软雅黑" panose="020B0503020204020204" pitchFamily="34" charset="-122"/>
              </a:rPr>
              <a:t>（</a:t>
            </a:r>
            <a:r>
              <a:rPr lang="en-US" altLang="zh-CN" sz="2000" b="1" kern="0" dirty="0" smtClean="0">
                <a:solidFill>
                  <a:srgbClr val="FFC000">
                    <a:lumMod val="75000"/>
                  </a:srgbClr>
                </a:solidFill>
                <a:latin typeface="微软雅黑" panose="020B0503020204020204" pitchFamily="34" charset="-122"/>
                <a:ea typeface="微软雅黑" panose="020B0503020204020204" pitchFamily="34" charset="-122"/>
              </a:rPr>
              <a:t>1</a:t>
            </a:r>
            <a:r>
              <a:rPr lang="zh-CN" altLang="en-US" sz="2000" b="1" kern="0" dirty="0" smtClean="0">
                <a:solidFill>
                  <a:srgbClr val="FFC000">
                    <a:lumMod val="75000"/>
                  </a:srgbClr>
                </a:solidFill>
                <a:latin typeface="微软雅黑" panose="020B0503020204020204" pitchFamily="34" charset="-122"/>
                <a:ea typeface="微软雅黑" panose="020B0503020204020204" pitchFamily="34" charset="-122"/>
              </a:rPr>
              <a:t>）自我认同危机。</a:t>
            </a:r>
            <a:r>
              <a:rPr lang="zh-CN" altLang="en-US" kern="0" dirty="0" smtClean="0">
                <a:latin typeface="微软雅黑" panose="020B0503020204020204" pitchFamily="34" charset="-122"/>
                <a:ea typeface="微软雅黑" panose="020B0503020204020204" pitchFamily="34" charset="-122"/>
              </a:rPr>
              <a:t>几乎所有的年轻人都存在自我同一性的矛盾，主要表现在理想自我和现实自我两方面。</a:t>
            </a:r>
            <a:r>
              <a:rPr lang="zh-CN" altLang="en-US" sz="2000" b="1" kern="0" dirty="0" smtClean="0">
                <a:solidFill>
                  <a:srgbClr val="FFC000">
                    <a:lumMod val="75000"/>
                  </a:srgbClr>
                </a:solidFill>
                <a:latin typeface="微软雅黑" panose="020B0503020204020204" pitchFamily="34" charset="-122"/>
                <a:ea typeface="微软雅黑" panose="020B0503020204020204" pitchFamily="34" charset="-122"/>
              </a:rPr>
              <a:t>自我认同危机是产生认知失调的根本原因。</a:t>
            </a:r>
            <a:endParaRPr lang="zh-CN" altLang="en-US" sz="2000" b="1" kern="0" dirty="0" smtClean="0">
              <a:solidFill>
                <a:srgbClr val="FFC000">
                  <a:lumMod val="75000"/>
                </a:srgb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4010024" y="3227527"/>
            <a:ext cx="7494577" cy="1177566"/>
          </a:xfrm>
          <a:prstGeom prst="rect">
            <a:avLst/>
          </a:prstGeom>
          <a:noFill/>
        </p:spPr>
        <p:txBody>
          <a:bodyPr wrap="square" rtlCol="0">
            <a:spAutoFit/>
          </a:bodyPr>
          <a:lstStyle/>
          <a:p>
            <a:pPr indent="457200">
              <a:lnSpc>
                <a:spcPct val="130000"/>
              </a:lnSpc>
              <a:defRPr/>
            </a:pPr>
            <a:r>
              <a:rPr lang="zh-CN" altLang="en-US" sz="2000" b="1" kern="0" dirty="0" smtClean="0">
                <a:solidFill>
                  <a:srgbClr val="4AB5C4">
                    <a:lumMod val="75000"/>
                  </a:srgbClr>
                </a:solidFill>
                <a:latin typeface="微软雅黑" panose="020B0503020204020204" pitchFamily="34" charset="-122"/>
                <a:ea typeface="微软雅黑" panose="020B0503020204020204" pitchFamily="34" charset="-122"/>
              </a:rPr>
              <a:t>（</a:t>
            </a:r>
            <a:r>
              <a:rPr lang="en-US" altLang="zh-CN" sz="2000" b="1" kern="0" dirty="0" smtClean="0">
                <a:solidFill>
                  <a:srgbClr val="4AB5C4">
                    <a:lumMod val="75000"/>
                  </a:srgbClr>
                </a:solidFill>
                <a:latin typeface="微软雅黑" panose="020B0503020204020204" pitchFamily="34" charset="-122"/>
                <a:ea typeface="微软雅黑" panose="020B0503020204020204" pitchFamily="34" charset="-122"/>
              </a:rPr>
              <a:t>2</a:t>
            </a:r>
            <a:r>
              <a:rPr lang="zh-CN" altLang="en-US" sz="2000" b="1" kern="0" dirty="0" smtClean="0">
                <a:solidFill>
                  <a:srgbClr val="4AB5C4">
                    <a:lumMod val="75000"/>
                  </a:srgbClr>
                </a:solidFill>
                <a:latin typeface="微软雅黑" panose="020B0503020204020204" pitchFamily="34" charset="-122"/>
                <a:ea typeface="微软雅黑" panose="020B0503020204020204" pitchFamily="34" charset="-122"/>
              </a:rPr>
              <a:t>）特殊的生活阅历。</a:t>
            </a:r>
            <a:r>
              <a:rPr lang="zh-CN" altLang="en-US" kern="0" dirty="0" smtClean="0">
                <a:latin typeface="微软雅黑" panose="020B0503020204020204" pitchFamily="34" charset="-122"/>
                <a:ea typeface="微软雅黑" panose="020B0503020204020204" pitchFamily="34" charset="-122"/>
              </a:rPr>
              <a:t>有的大学生在高中阶段的理想没有得到实现，期待着到大学后可以实现。但真正进入大学后却没有感受到这种校园氛围，若不能及时做出有效的自我调整，就易导致认知失调。</a:t>
            </a:r>
            <a:endParaRPr lang="zh-CN" altLang="en-US" kern="0" dirty="0" smtClean="0">
              <a:latin typeface="微软雅黑" panose="020B0503020204020204" pitchFamily="34" charset="-122"/>
              <a:ea typeface="微软雅黑" panose="020B0503020204020204" pitchFamily="34" charset="-122"/>
            </a:endParaRPr>
          </a:p>
        </p:txBody>
      </p:sp>
      <p:sp>
        <p:nvSpPr>
          <p:cNvPr id="30" name="文本框 4"/>
          <p:cNvSpPr txBox="1"/>
          <p:nvPr/>
        </p:nvSpPr>
        <p:spPr>
          <a:xfrm>
            <a:off x="3963780" y="4868589"/>
            <a:ext cx="7631132" cy="1177566"/>
          </a:xfrm>
          <a:prstGeom prst="rect">
            <a:avLst/>
          </a:prstGeom>
          <a:noFill/>
        </p:spPr>
        <p:txBody>
          <a:bodyPr wrap="square" rtlCol="0">
            <a:spAutoFit/>
          </a:bodyPr>
          <a:lstStyle/>
          <a:p>
            <a:pPr indent="457200">
              <a:lnSpc>
                <a:spcPct val="130000"/>
              </a:lnSpc>
              <a:defRPr/>
            </a:pPr>
            <a:r>
              <a:rPr lang="zh-CN" altLang="en-US" sz="2000" b="1" kern="0" dirty="0" smtClean="0">
                <a:solidFill>
                  <a:srgbClr val="0989B1">
                    <a:lumMod val="75000"/>
                  </a:srgbClr>
                </a:solidFill>
                <a:latin typeface="微软雅黑" panose="020B0503020204020204" pitchFamily="34" charset="-122"/>
                <a:ea typeface="微软雅黑" panose="020B0503020204020204" pitchFamily="34" charset="-122"/>
              </a:rPr>
              <a:t>（</a:t>
            </a:r>
            <a:r>
              <a:rPr lang="en-US" altLang="zh-CN" sz="2000" b="1" kern="0" dirty="0" smtClean="0">
                <a:solidFill>
                  <a:srgbClr val="0989B1">
                    <a:lumMod val="75000"/>
                  </a:srgbClr>
                </a:solidFill>
                <a:latin typeface="微软雅黑" panose="020B0503020204020204" pitchFamily="34" charset="-122"/>
                <a:ea typeface="微软雅黑" panose="020B0503020204020204" pitchFamily="34" charset="-122"/>
              </a:rPr>
              <a:t>3</a:t>
            </a:r>
            <a:r>
              <a:rPr lang="zh-CN" altLang="en-US" sz="2000" b="1" kern="0" dirty="0" smtClean="0">
                <a:solidFill>
                  <a:srgbClr val="0989B1">
                    <a:lumMod val="75000"/>
                  </a:srgbClr>
                </a:solidFill>
                <a:latin typeface="微软雅黑" panose="020B0503020204020204" pitchFamily="34" charset="-122"/>
                <a:ea typeface="微软雅黑" panose="020B0503020204020204" pitchFamily="34" charset="-122"/>
              </a:rPr>
              <a:t>）思维方式的片面性。</a:t>
            </a:r>
            <a:r>
              <a:rPr lang="zh-CN" altLang="en-US" kern="0" dirty="0" smtClean="0">
                <a:latin typeface="微软雅黑" panose="020B0503020204020204" pitchFamily="34" charset="-122"/>
                <a:ea typeface="微软雅黑" panose="020B0503020204020204" pitchFamily="34" charset="-122"/>
              </a:rPr>
              <a:t>个体在认识自我时往往容易将自己的某一方面与周围人中最突出的相应一面做比较，导致对自我评价偏低，易产生认知失调。</a:t>
            </a:r>
            <a:endParaRPr lang="zh-CN" altLang="en-US" kern="0" dirty="0" smtClean="0">
              <a:latin typeface="微软雅黑" panose="020B0503020204020204" pitchFamily="34" charset="-122"/>
              <a:ea typeface="微软雅黑" panose="020B0503020204020204" pitchFamily="34" charset="-122"/>
            </a:endParaRPr>
          </a:p>
        </p:txBody>
      </p:sp>
      <p:sp>
        <p:nvSpPr>
          <p:cNvPr id="32" name="矩形 31"/>
          <p:cNvSpPr/>
          <p:nvPr/>
        </p:nvSpPr>
        <p:spPr>
          <a:xfrm>
            <a:off x="5351235" y="181253"/>
            <a:ext cx="2339103"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cs typeface="+mn-ea"/>
                <a:sym typeface="+mn-lt"/>
              </a:rPr>
              <a:t>（一）认知失调</a:t>
            </a:r>
            <a:endParaRPr lang="zh-CN" altLang="en-US" sz="2400" b="1" dirty="0" smtClean="0">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 calcmode="lin" valueType="num">
                                      <p:cBhvr>
                                        <p:cTn id="9" dur="750" fill="hold"/>
                                        <p:tgtEl>
                                          <p:spTgt spid="15"/>
                                        </p:tgtEl>
                                        <p:attrNameLst>
                                          <p:attrName>style.rotation</p:attrName>
                                        </p:attrNameLst>
                                      </p:cBhvr>
                                      <p:tavLst>
                                        <p:tav tm="0">
                                          <p:val>
                                            <p:fltVal val="90"/>
                                          </p:val>
                                        </p:tav>
                                        <p:tav tm="100000">
                                          <p:val>
                                            <p:fltVal val="0"/>
                                          </p:val>
                                        </p:tav>
                                      </p:tavLst>
                                    </p:anim>
                                    <p:animEffect transition="in" filter="fade">
                                      <p:cBhvr>
                                        <p:cTn id="10" dur="75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6"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6"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 presetClass="entr" presetSubtype="4"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childTnLst>
                          </p:cTn>
                        </p:par>
                        <p:par>
                          <p:cTn id="46" fill="hold">
                            <p:stCondLst>
                              <p:cond delay="500"/>
                            </p:stCondLst>
                            <p:childTnLst>
                              <p:par>
                                <p:cTn id="47" presetID="2" presetClass="entr" presetSubtype="4"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大学生的学习心理障碍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9" name="矩形 18"/>
          <p:cNvSpPr/>
          <p:nvPr/>
        </p:nvSpPr>
        <p:spPr>
          <a:xfrm>
            <a:off x="4562406" y="2846973"/>
            <a:ext cx="7019995" cy="551329"/>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5"/>
          <p:cNvGrpSpPr/>
          <p:nvPr/>
        </p:nvGrpSpPr>
        <p:grpSpPr>
          <a:xfrm>
            <a:off x="5913432" y="2910450"/>
            <a:ext cx="469530" cy="469530"/>
            <a:chOff x="7070971" y="788848"/>
            <a:chExt cx="1800200" cy="1800200"/>
          </a:xfrm>
        </p:grpSpPr>
        <p:sp>
          <p:nvSpPr>
            <p:cNvPr id="25" name="椭圆 24"/>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燕尾形 31"/>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TextBox 1"/>
          <p:cNvSpPr txBox="1"/>
          <p:nvPr/>
        </p:nvSpPr>
        <p:spPr>
          <a:xfrm>
            <a:off x="6445956" y="2922582"/>
            <a:ext cx="5299316"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        1</a:t>
            </a:r>
            <a:r>
              <a:rPr lang="zh-CN" altLang="en-US" sz="2400" b="1" dirty="0" smtClean="0">
                <a:solidFill>
                  <a:schemeClr val="bg1"/>
                </a:solidFill>
                <a:latin typeface="微软雅黑" panose="020B0503020204020204" pitchFamily="34" charset="-122"/>
                <a:ea typeface="微软雅黑" panose="020B0503020204020204" pitchFamily="34" charset="-122"/>
              </a:rPr>
              <a:t>．学习冷漠症</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34" name="TextBox 14"/>
          <p:cNvSpPr txBox="1"/>
          <p:nvPr/>
        </p:nvSpPr>
        <p:spPr>
          <a:xfrm>
            <a:off x="5678310" y="3990909"/>
            <a:ext cx="6175023" cy="2053896"/>
          </a:xfrm>
          <a:prstGeom prst="rect">
            <a:avLst/>
          </a:prstGeom>
          <a:noFill/>
        </p:spPr>
        <p:txBody>
          <a:bodyPr wrap="square" rtlCol="0">
            <a:spAutoFit/>
          </a:bodyPr>
          <a:lstStyle/>
          <a:p>
            <a:pPr>
              <a:lnSpc>
                <a:spcPct val="130000"/>
              </a:lnSpc>
            </a:pPr>
            <a:r>
              <a:rPr lang="zh-CN" altLang="en-US" sz="2000" dirty="0" smtClean="0">
                <a:latin typeface="微软雅黑" panose="020B0503020204020204" pitchFamily="34" charset="-122"/>
                <a:ea typeface="微软雅黑" panose="020B0503020204020204" pitchFamily="34" charset="-122"/>
              </a:rPr>
              <a:t>      学习冷漠症是指对学习毫无兴趣，缺乏学习动机，学习时感到厌烦，注意力不能集中的一种情绪状态。</a:t>
            </a:r>
            <a:endParaRPr lang="zh-CN" altLang="en-US" sz="2000" dirty="0" smtClean="0">
              <a:latin typeface="微软雅黑" panose="020B0503020204020204" pitchFamily="34" charset="-122"/>
              <a:ea typeface="微软雅黑" panose="020B0503020204020204" pitchFamily="34" charset="-122"/>
            </a:endParaRPr>
          </a:p>
          <a:p>
            <a:pPr>
              <a:lnSpc>
                <a:spcPct val="130000"/>
              </a:lnSpc>
            </a:pPr>
            <a:r>
              <a:rPr lang="zh-CN" altLang="en-US" sz="2000" dirty="0" smtClean="0">
                <a:latin typeface="微软雅黑" panose="020B0503020204020204" pitchFamily="34" charset="-122"/>
                <a:ea typeface="微软雅黑" panose="020B0503020204020204" pitchFamily="34" charset="-122"/>
              </a:rPr>
              <a:t>学习成为唯一目标是产生学习冷漠症的主要根源。另外，对所学专业不满意或不感兴趣也同样会造成大学生对学习消极的情绪反应。</a:t>
            </a:r>
            <a:endParaRPr lang="zh-CN" altLang="en-US" sz="2000" dirty="0" smtClean="0">
              <a:latin typeface="微软雅黑" panose="020B0503020204020204" pitchFamily="34" charset="-122"/>
              <a:ea typeface="微软雅黑" panose="020B0503020204020204" pitchFamily="34" charset="-122"/>
            </a:endParaRPr>
          </a:p>
        </p:txBody>
      </p:sp>
      <p:pic>
        <p:nvPicPr>
          <p:cNvPr id="35" name="图片 34" descr="cc74f72b79f2e502d8a66431241ba189_副本_副本.png"/>
          <p:cNvPicPr>
            <a:picLocks noChangeAspect="1"/>
          </p:cNvPicPr>
          <p:nvPr/>
        </p:nvPicPr>
        <p:blipFill>
          <a:blip r:embed="rId1"/>
          <a:stretch>
            <a:fillRect/>
          </a:stretch>
        </p:blipFill>
        <p:spPr>
          <a:xfrm>
            <a:off x="13810" y="1414391"/>
            <a:ext cx="5224109" cy="5443609"/>
          </a:xfrm>
          <a:prstGeom prst="rect">
            <a:avLst/>
          </a:prstGeom>
        </p:spPr>
      </p:pic>
      <p:sp>
        <p:nvSpPr>
          <p:cNvPr id="36" name="矩形 35"/>
          <p:cNvSpPr/>
          <p:nvPr/>
        </p:nvSpPr>
        <p:spPr>
          <a:xfrm>
            <a:off x="5351235" y="181253"/>
            <a:ext cx="2339102"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cs typeface="+mn-ea"/>
                <a:sym typeface="+mn-lt"/>
              </a:rPr>
              <a:t>（二）情绪失调</a:t>
            </a:r>
            <a:endParaRPr lang="zh-CN" altLang="en-US" sz="2400" b="1" dirty="0" smtClean="0">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slide(fromLeft)">
                                      <p:cBhvr>
                                        <p:cTn id="10" dur="500"/>
                                        <p:tgtEl>
                                          <p:spTgt spid="33"/>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lide(from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3"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nvSpPr>
        <p:spPr bwMode="auto">
          <a:xfrm>
            <a:off x="6468437" y="1071546"/>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nvSpPr>
        <p:spPr bwMode="auto">
          <a:xfrm>
            <a:off x="6468437" y="2007023"/>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nvSpPr>
        <p:spPr>
          <a:xfrm>
            <a:off x="7305091" y="1142012"/>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大学生学习特点与心理机制</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nvSpPr>
        <p:spPr>
          <a:xfrm>
            <a:off x="7312827" y="2059441"/>
            <a:ext cx="5227840" cy="8655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大学生常见的学习心理障碍</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及其调适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0" name="矩形: 圆角 30"/>
          <p:cNvSpPr/>
          <p:nvPr/>
        </p:nvSpPr>
        <p:spPr bwMode="auto">
          <a:xfrm>
            <a:off x="6455571" y="3000372"/>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800" dirty="0" smtClean="0">
                <a:solidFill>
                  <a:srgbClr val="FFFFFF"/>
                </a:solidFill>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2" name="TextBox 47"/>
          <p:cNvSpPr txBox="1"/>
          <p:nvPr/>
        </p:nvSpPr>
        <p:spPr>
          <a:xfrm>
            <a:off x="7241389" y="3070838"/>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zh-CN" altLang="en-US" sz="2800" b="0" dirty="0" smtClean="0">
                <a:solidFill>
                  <a:srgbClr val="3D3D3D"/>
                </a:solidFill>
                <a:latin typeface="+mn-lt"/>
                <a:ea typeface="+mn-ea"/>
                <a:cs typeface="+mn-ea"/>
                <a:sym typeface="+mn-lt"/>
              </a:rPr>
              <a:t> </a:t>
            </a: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大学生创造性思维的培养</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大学生的学习心理障碍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36" name="矩形 35"/>
          <p:cNvSpPr/>
          <p:nvPr/>
        </p:nvSpPr>
        <p:spPr>
          <a:xfrm>
            <a:off x="5351235" y="181253"/>
            <a:ext cx="2339102"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cs typeface="+mn-ea"/>
                <a:sym typeface="+mn-lt"/>
              </a:rPr>
              <a:t>（二）情绪失调</a:t>
            </a:r>
            <a:endParaRPr lang="zh-CN" altLang="en-US" sz="2400" b="1" dirty="0" smtClean="0">
              <a:latin typeface="微软雅黑" panose="020B0503020204020204" pitchFamily="34" charset="-122"/>
              <a:ea typeface="微软雅黑" panose="020B0503020204020204" pitchFamily="34" charset="-122"/>
              <a:cs typeface="+mn-ea"/>
              <a:sym typeface="+mn-lt"/>
            </a:endParaRPr>
          </a:p>
        </p:txBody>
      </p:sp>
      <p:sp>
        <p:nvSpPr>
          <p:cNvPr id="12" name="矩形 11"/>
          <p:cNvSpPr/>
          <p:nvPr/>
        </p:nvSpPr>
        <p:spPr>
          <a:xfrm>
            <a:off x="4562406" y="2846973"/>
            <a:ext cx="7019995" cy="551329"/>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5"/>
          <p:cNvGrpSpPr/>
          <p:nvPr/>
        </p:nvGrpSpPr>
        <p:grpSpPr>
          <a:xfrm>
            <a:off x="5913432" y="2910450"/>
            <a:ext cx="469530" cy="469530"/>
            <a:chOff x="7070971" y="788848"/>
            <a:chExt cx="1800200" cy="1800200"/>
          </a:xfrm>
        </p:grpSpPr>
        <p:sp>
          <p:nvSpPr>
            <p:cNvPr id="14" name="椭圆 13"/>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TextBox 1"/>
          <p:cNvSpPr txBox="1"/>
          <p:nvPr/>
        </p:nvSpPr>
        <p:spPr>
          <a:xfrm>
            <a:off x="6445956" y="2922582"/>
            <a:ext cx="5299316"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        2</a:t>
            </a:r>
            <a:r>
              <a:rPr lang="zh-CN" altLang="en-US" sz="2400" b="1" dirty="0" smtClean="0">
                <a:solidFill>
                  <a:schemeClr val="bg1"/>
                </a:solidFill>
                <a:latin typeface="微软雅黑" panose="020B0503020204020204" pitchFamily="34" charset="-122"/>
                <a:ea typeface="微软雅黑" panose="020B0503020204020204" pitchFamily="34" charset="-122"/>
              </a:rPr>
              <a:t>．学习无助感</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5260621" y="3866731"/>
            <a:ext cx="6175023" cy="2492990"/>
          </a:xfrm>
          <a:prstGeom prst="rect">
            <a:avLst/>
          </a:prstGeom>
          <a:noFill/>
        </p:spPr>
        <p:txBody>
          <a:bodyPr wrap="square" rtlCol="0">
            <a:spAutoFit/>
          </a:bodyPr>
          <a:lstStyle/>
          <a:p>
            <a:pPr>
              <a:lnSpc>
                <a:spcPct val="130000"/>
              </a:lnSpc>
            </a:pPr>
            <a:r>
              <a:rPr lang="zh-CN" altLang="en-US" sz="2000" dirty="0" smtClean="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学习无助感</a:t>
            </a:r>
            <a:r>
              <a:rPr lang="zh-CN" altLang="en-US" sz="2000" dirty="0" smtClean="0">
                <a:latin typeface="微软雅黑" panose="020B0503020204020204" pitchFamily="34" charset="-122"/>
                <a:ea typeface="微软雅黑" panose="020B0503020204020204" pitchFamily="34" charset="-122"/>
              </a:rPr>
              <a:t>主要是指个体在被动地接受某种刺激后，感到无力去应付或不能学会如何应付的一种情绪状态。</a:t>
            </a:r>
            <a:endParaRPr lang="zh-CN" altLang="en-US" sz="2000" dirty="0" smtClean="0">
              <a:latin typeface="微软雅黑" panose="020B0503020204020204" pitchFamily="34" charset="-122"/>
              <a:ea typeface="微软雅黑" panose="020B0503020204020204" pitchFamily="34" charset="-122"/>
            </a:endParaRPr>
          </a:p>
          <a:p>
            <a:pPr>
              <a:lnSpc>
                <a:spcPct val="130000"/>
              </a:lnSpc>
            </a:pPr>
            <a:r>
              <a:rPr lang="zh-CN" altLang="en-US" sz="2000" dirty="0" smtClean="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学习无助感在认识上主要表现</a:t>
            </a:r>
            <a:r>
              <a:rPr lang="zh-CN" altLang="en-US" sz="2000" dirty="0" smtClean="0">
                <a:latin typeface="微软雅黑" panose="020B0503020204020204" pitchFamily="34" charset="-122"/>
                <a:ea typeface="微软雅黑" panose="020B0503020204020204" pitchFamily="34" charset="-122"/>
              </a:rPr>
              <a:t>为消极的判断和评价，如无兴趣、无望、无助；在自我矛盾方面表现为不同程度的自责和孤立感。</a:t>
            </a:r>
            <a:endParaRPr lang="zh-CN" altLang="en-US" sz="2000" dirty="0" smtClean="0">
              <a:latin typeface="微软雅黑" panose="020B0503020204020204" pitchFamily="34" charset="-122"/>
              <a:ea typeface="微软雅黑" panose="020B0503020204020204" pitchFamily="34" charset="-122"/>
            </a:endParaRPr>
          </a:p>
        </p:txBody>
      </p:sp>
      <p:pic>
        <p:nvPicPr>
          <p:cNvPr id="18" name="图片 17" descr="t01bde15c1699fa0d2e_副本.jpg"/>
          <p:cNvPicPr>
            <a:picLocks noChangeAspect="1"/>
          </p:cNvPicPr>
          <p:nvPr/>
        </p:nvPicPr>
        <p:blipFill>
          <a:blip r:embed="rId1"/>
          <a:stretch>
            <a:fillRect/>
          </a:stretch>
        </p:blipFill>
        <p:spPr>
          <a:xfrm>
            <a:off x="0" y="1854905"/>
            <a:ext cx="5062713" cy="472651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Left)">
                                      <p:cBhvr>
                                        <p:cTn id="7" dur="500"/>
                                        <p:tgtEl>
                                          <p:spTgt spid="12"/>
                                        </p:tgtEl>
                                      </p:cBhvr>
                                    </p:animEffect>
                                  </p:childTnLst>
                                </p:cTn>
                              </p:par>
                              <p:par>
                                <p:cTn id="8" presetID="1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slide(fromLeft)">
                                      <p:cBhvr>
                                        <p:cTn id="10" dur="500"/>
                                        <p:tgtEl>
                                          <p:spTgt spid="13"/>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Left)">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大学生的学习心理障碍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36" name="矩形 35"/>
          <p:cNvSpPr/>
          <p:nvPr/>
        </p:nvSpPr>
        <p:spPr>
          <a:xfrm>
            <a:off x="5351235" y="181253"/>
            <a:ext cx="2339102"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cs typeface="+mn-ea"/>
                <a:sym typeface="+mn-lt"/>
              </a:rPr>
              <a:t>（二）情绪失调</a:t>
            </a:r>
            <a:endParaRPr lang="zh-CN" altLang="en-US" sz="2400" b="1" dirty="0" smtClean="0">
              <a:latin typeface="微软雅黑" panose="020B0503020204020204" pitchFamily="34" charset="-122"/>
              <a:ea typeface="微软雅黑" panose="020B0503020204020204" pitchFamily="34" charset="-122"/>
              <a:cs typeface="+mn-ea"/>
              <a:sym typeface="+mn-lt"/>
            </a:endParaRPr>
          </a:p>
        </p:txBody>
      </p:sp>
      <p:sp>
        <p:nvSpPr>
          <p:cNvPr id="12" name="矩形 11"/>
          <p:cNvSpPr/>
          <p:nvPr/>
        </p:nvSpPr>
        <p:spPr>
          <a:xfrm>
            <a:off x="4562406" y="2846973"/>
            <a:ext cx="7019995" cy="551329"/>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5"/>
          <p:cNvGrpSpPr/>
          <p:nvPr/>
        </p:nvGrpSpPr>
        <p:grpSpPr>
          <a:xfrm>
            <a:off x="5913432" y="2910450"/>
            <a:ext cx="469530" cy="469530"/>
            <a:chOff x="7070971" y="788848"/>
            <a:chExt cx="1800200" cy="1800200"/>
          </a:xfrm>
        </p:grpSpPr>
        <p:sp>
          <p:nvSpPr>
            <p:cNvPr id="14" name="椭圆 13"/>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TextBox 1"/>
          <p:cNvSpPr txBox="1"/>
          <p:nvPr/>
        </p:nvSpPr>
        <p:spPr>
          <a:xfrm>
            <a:off x="6445956" y="2922582"/>
            <a:ext cx="5299316"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        3</a:t>
            </a:r>
            <a:r>
              <a:rPr lang="zh-CN" altLang="en-US" sz="2400" b="1" dirty="0" smtClean="0">
                <a:solidFill>
                  <a:schemeClr val="bg1"/>
                </a:solidFill>
                <a:latin typeface="微软雅黑" panose="020B0503020204020204" pitchFamily="34" charset="-122"/>
                <a:ea typeface="微软雅黑" panose="020B0503020204020204" pitchFamily="34" charset="-122"/>
              </a:rPr>
              <a:t>．学习焦虑症</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5260621" y="3714752"/>
            <a:ext cx="6175023" cy="2893100"/>
          </a:xfrm>
          <a:prstGeom prst="rect">
            <a:avLst/>
          </a:prstGeom>
          <a:noFill/>
        </p:spPr>
        <p:txBody>
          <a:bodyPr wrap="square" rtlCol="0">
            <a:spAutoFit/>
          </a:bodyPr>
          <a:lstStyle/>
          <a:p>
            <a:pPr>
              <a:lnSpc>
                <a:spcPct val="130000"/>
              </a:lnSpc>
            </a:pPr>
            <a:r>
              <a:rPr lang="zh-CN" altLang="en-US" sz="2000" dirty="0" smtClean="0">
                <a:latin typeface="微软雅黑" panose="020B0503020204020204" pitchFamily="34" charset="-122"/>
                <a:ea typeface="微软雅黑" panose="020B0503020204020204" pitchFamily="34" charset="-122"/>
              </a:rPr>
              <a:t>       学习焦虑症是由于学生以学习成绩的好坏作为自身价值评判的唯一标准而导致自信心不足的一种症状。</a:t>
            </a:r>
            <a:endParaRPr lang="zh-CN" altLang="en-US" sz="2000" dirty="0" smtClean="0">
              <a:latin typeface="微软雅黑" panose="020B0503020204020204" pitchFamily="34" charset="-122"/>
              <a:ea typeface="微软雅黑" panose="020B0503020204020204" pitchFamily="34" charset="-122"/>
            </a:endParaRPr>
          </a:p>
          <a:p>
            <a:pPr>
              <a:lnSpc>
                <a:spcPct val="130000"/>
              </a:lnSpc>
            </a:pPr>
            <a:r>
              <a:rPr lang="zh-CN" altLang="en-US" sz="2000" dirty="0" smtClean="0">
                <a:latin typeface="微软雅黑" panose="020B0503020204020204" pitchFamily="34" charset="-122"/>
                <a:ea typeface="微软雅黑" panose="020B0503020204020204" pitchFamily="34" charset="-122"/>
              </a:rPr>
              <a:t>       患有学习焦虑症的人的特点是：学习动力主要来自外部，而不是出于自身对学习的兴趣；他们把学习成绩作为学习的唯一目标，害怕失败</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a:p>
            <a:pPr>
              <a:lnSpc>
                <a:spcPct val="130000"/>
              </a:lnSpc>
            </a:pPr>
            <a:r>
              <a:rPr lang="zh-CN" altLang="en-US" sz="2000" dirty="0" smtClean="0">
                <a:latin typeface="微软雅黑" panose="020B0503020204020204" pitchFamily="34" charset="-122"/>
                <a:ea typeface="微软雅黑" panose="020B0503020204020204" pitchFamily="34" charset="-122"/>
              </a:rPr>
              <a:t>       患有学习焦虑症的人常表现出睡眠质量不好、注意力不集中等现象。</a:t>
            </a:r>
            <a:endParaRPr lang="zh-CN" altLang="en-US" sz="2000" dirty="0" smtClean="0">
              <a:latin typeface="微软雅黑" panose="020B0503020204020204" pitchFamily="34" charset="-122"/>
              <a:ea typeface="微软雅黑" panose="020B0503020204020204" pitchFamily="34" charset="-122"/>
            </a:endParaRPr>
          </a:p>
        </p:txBody>
      </p:sp>
      <p:pic>
        <p:nvPicPr>
          <p:cNvPr id="13" name="图片 12" descr="0823dd54564e9258701140938c82d158ccbf4ea2_副本.png"/>
          <p:cNvPicPr>
            <a:picLocks noChangeAspect="1"/>
          </p:cNvPicPr>
          <p:nvPr/>
        </p:nvPicPr>
        <p:blipFill>
          <a:blip r:embed="rId1"/>
          <a:stretch>
            <a:fillRect/>
          </a:stretch>
        </p:blipFill>
        <p:spPr>
          <a:xfrm>
            <a:off x="0" y="1382747"/>
            <a:ext cx="5147733" cy="548095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Left)">
                                      <p:cBhvr>
                                        <p:cTn id="7" dur="500"/>
                                        <p:tgtEl>
                                          <p:spTgt spid="12"/>
                                        </p:tgtEl>
                                      </p:cBhvr>
                                    </p:animEffect>
                                  </p:childTnLst>
                                </p:cTn>
                              </p:par>
                              <p:par>
                                <p:cTn id="8" presetID="1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Left)">
                                      <p:cBhvr>
                                        <p:cTn id="10" dur="500"/>
                                        <p:tgtEl>
                                          <p:spTgt spid="2"/>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Left)">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大学生的学习心理障碍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36" name="矩形 35"/>
          <p:cNvSpPr/>
          <p:nvPr/>
        </p:nvSpPr>
        <p:spPr>
          <a:xfrm>
            <a:off x="5351235" y="181253"/>
            <a:ext cx="2350323"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cs typeface="+mn-ea"/>
                <a:sym typeface="+mn-lt"/>
              </a:rPr>
              <a:t>（三）学习定势</a:t>
            </a:r>
            <a:endParaRPr lang="zh-CN" altLang="en-US" sz="2400" b="1" dirty="0" smtClean="0">
              <a:latin typeface="微软雅黑" panose="020B0503020204020204" pitchFamily="34" charset="-122"/>
              <a:ea typeface="微软雅黑" panose="020B0503020204020204" pitchFamily="34" charset="-122"/>
              <a:cs typeface="+mn-ea"/>
              <a:sym typeface="+mn-lt"/>
            </a:endParaRPr>
          </a:p>
        </p:txBody>
      </p:sp>
      <p:pic>
        <p:nvPicPr>
          <p:cNvPr id="18" name="图片 17" descr="b219ebc4b74543a96e75cbc810178a82b9011443.jpg"/>
          <p:cNvPicPr>
            <a:picLocks noChangeAspect="1"/>
          </p:cNvPicPr>
          <p:nvPr/>
        </p:nvPicPr>
        <p:blipFill>
          <a:blip r:embed="rId1"/>
          <a:stretch>
            <a:fillRect/>
          </a:stretch>
        </p:blipFill>
        <p:spPr>
          <a:xfrm>
            <a:off x="1022345" y="2972222"/>
            <a:ext cx="5170170" cy="2872317"/>
          </a:xfrm>
          <a:prstGeom prst="rect">
            <a:avLst/>
          </a:prstGeom>
        </p:spPr>
      </p:pic>
      <p:sp>
        <p:nvSpPr>
          <p:cNvPr id="19" name="Rectangle 27"/>
          <p:cNvSpPr/>
          <p:nvPr/>
        </p:nvSpPr>
        <p:spPr>
          <a:xfrm flipH="1">
            <a:off x="1022345" y="1005840"/>
            <a:ext cx="9721854" cy="1339897"/>
          </a:xfrm>
          <a:prstGeom prst="rect">
            <a:avLst/>
          </a:prstGeom>
          <a:solidFill>
            <a:schemeClr val="accent1">
              <a:lumMod val="20000"/>
              <a:lumOff val="80000"/>
            </a:schemeClr>
          </a:solidFill>
          <a:ln w="12700" cap="flat" cmpd="sng" algn="ctr">
            <a:noFill/>
            <a:prstDash val="solid"/>
            <a:miter lim="800000"/>
          </a:ln>
          <a:effectLst/>
        </p:spPr>
        <p:txBody>
          <a:bodyPr rtlCol="0" anchor="ctr"/>
          <a:lstStyle/>
          <a:p>
            <a:pPr defTabSz="1828165">
              <a:lnSpc>
                <a:spcPct val="130000"/>
              </a:lnSpc>
            </a:pPr>
            <a:r>
              <a:rPr lang="zh-CN" altLang="en-US" sz="2800" b="1" kern="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b="1" kern="0" dirty="0" smtClean="0">
                <a:solidFill>
                  <a:schemeClr val="accent6">
                    <a:lumMod val="50000"/>
                  </a:schemeClr>
                </a:solidFill>
                <a:latin typeface="微软雅黑" panose="020B0503020204020204" pitchFamily="34" charset="-122"/>
                <a:ea typeface="微软雅黑" panose="020B0503020204020204" pitchFamily="34" charset="-122"/>
              </a:rPr>
              <a:t>学习定势</a:t>
            </a:r>
            <a:r>
              <a:rPr lang="zh-CN" altLang="en-US" kern="0" dirty="0" smtClean="0">
                <a:latin typeface="微软雅黑" panose="020B0503020204020204" pitchFamily="34" charset="-122"/>
                <a:ea typeface="微软雅黑" panose="020B0503020204020204" pitchFamily="34" charset="-122"/>
              </a:rPr>
              <a:t>也称学习定向，是指一个人进行学习活动时的心理准备状态。已有的愿望、态度、思维方式、知识经验等都构成一个人学习的心理准备状态，它使后续的学习活动有了一定的倾向性，朝一定的方向进行。</a:t>
            </a:r>
            <a:endParaRPr lang="zh-CN" altLang="en-US" kern="0" dirty="0" smtClean="0">
              <a:latin typeface="微软雅黑" panose="020B0503020204020204" pitchFamily="34" charset="-122"/>
              <a:ea typeface="微软雅黑" panose="020B0503020204020204" pitchFamily="34" charset="-122"/>
            </a:endParaRPr>
          </a:p>
        </p:txBody>
      </p:sp>
      <p:sp>
        <p:nvSpPr>
          <p:cNvPr id="20" name="矩形 19"/>
          <p:cNvSpPr/>
          <p:nvPr/>
        </p:nvSpPr>
        <p:spPr>
          <a:xfrm>
            <a:off x="6384133" y="3030555"/>
            <a:ext cx="5304037" cy="2613023"/>
          </a:xfrm>
          <a:prstGeom prst="rect">
            <a:avLst/>
          </a:prstGeom>
        </p:spPr>
        <p:txBody>
          <a:bodyPr wrap="square">
            <a:spAutoFit/>
          </a:bodyPr>
          <a:lstStyle/>
          <a:p>
            <a:pPr>
              <a:lnSpc>
                <a:spcPct val="130000"/>
              </a:lnSpc>
            </a:pPr>
            <a:r>
              <a:rPr lang="zh-CN" altLang="en-US" b="1" kern="0" dirty="0" smtClean="0">
                <a:solidFill>
                  <a:srgbClr val="0070C0"/>
                </a:solidFill>
                <a:latin typeface="微软雅黑" panose="020B0503020204020204" pitchFamily="34" charset="-122"/>
                <a:ea typeface="微软雅黑" panose="020B0503020204020204" pitchFamily="34" charset="-122"/>
              </a:rPr>
              <a:t>产生学习定势的原因主要包括：</a:t>
            </a:r>
            <a:endParaRPr lang="en-US" altLang="zh-CN" b="1" kern="0" dirty="0" smtClean="0">
              <a:solidFill>
                <a:srgbClr val="0070C0"/>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prstClr val="black"/>
                </a:solidFill>
                <a:latin typeface="微软雅黑" panose="020B0503020204020204" pitchFamily="34" charset="-122"/>
                <a:ea typeface="微软雅黑" panose="020B0503020204020204" pitchFamily="34" charset="-122"/>
              </a:rPr>
              <a:t>第一，缺乏较强的学习动机，学习目的不明确。</a:t>
            </a:r>
            <a:endParaRPr lang="en-US" altLang="zh-CN" kern="0" dirty="0" smtClean="0">
              <a:solidFill>
                <a:prstClr val="black"/>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prstClr val="black"/>
                </a:solidFill>
                <a:latin typeface="微软雅黑" panose="020B0503020204020204" pitchFamily="34" charset="-122"/>
                <a:ea typeface="微软雅黑" panose="020B0503020204020204" pitchFamily="34" charset="-122"/>
              </a:rPr>
              <a:t>第二，缺乏科学的学习指导，不知道学什么、怎么学。</a:t>
            </a:r>
            <a:endParaRPr lang="en-US" altLang="zh-CN" kern="0" dirty="0" smtClean="0">
              <a:solidFill>
                <a:prstClr val="black"/>
              </a:solidFill>
              <a:latin typeface="微软雅黑" panose="020B0503020204020204" pitchFamily="34" charset="-122"/>
              <a:ea typeface="微软雅黑" panose="020B0503020204020204" pitchFamily="34" charset="-122"/>
            </a:endParaRPr>
          </a:p>
          <a:p>
            <a:pPr>
              <a:lnSpc>
                <a:spcPct val="130000"/>
              </a:lnSpc>
            </a:pPr>
            <a:r>
              <a:rPr lang="zh-CN" altLang="en-US" kern="0" dirty="0" smtClean="0">
                <a:solidFill>
                  <a:prstClr val="black"/>
                </a:solidFill>
                <a:latin typeface="微软雅黑" panose="020B0503020204020204" pitchFamily="34" charset="-122"/>
                <a:ea typeface="微软雅黑" panose="020B0503020204020204" pitchFamily="34" charset="-122"/>
              </a:rPr>
              <a:t>第三，自我控制能力差。面对同样的学习环境，有的人能主动适应，积极缩短适应过程，而有的人则适应能力较差，适应困难，易产生心理障碍。</a:t>
            </a:r>
            <a:endParaRPr lang="zh-CN" altLang="en-US" kern="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checkerboard(across)">
                                      <p:cBhvr>
                                        <p:cTn id="13" dur="500"/>
                                        <p:tgtEl>
                                          <p:spTgt spid="20"/>
                                        </p:tgtEl>
                                      </p:cBhvr>
                                    </p:animEffect>
                                  </p:childTnLst>
                                </p:cTn>
                              </p:par>
                            </p:childTnLst>
                          </p:cTn>
                        </p:par>
                        <p:par>
                          <p:cTn id="14" fill="hold">
                            <p:stCondLst>
                              <p:cond delay="500"/>
                            </p:stCondLst>
                            <p:childTnLst>
                              <p:par>
                                <p:cTn id="15" presetID="5" presetClass="entr" presetSubtype="1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checkerboard(across)">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bnnF1FLO6rVH5oxvSAyvFtTBhniQ8cIP8J4=ado7L2Psl1539149443297compressflag.jpg"/>
          <p:cNvPicPr>
            <a:picLocks noChangeAspect="1"/>
          </p:cNvPicPr>
          <p:nvPr/>
        </p:nvPicPr>
        <p:blipFill>
          <a:blip r:embed="rId1" cstate="print"/>
          <a:stretch>
            <a:fillRect/>
          </a:stretch>
        </p:blipFill>
        <p:spPr>
          <a:xfrm>
            <a:off x="97589" y="5000636"/>
            <a:ext cx="1651624" cy="1651624"/>
          </a:xfrm>
          <a:prstGeom prst="ellipse">
            <a:avLst/>
          </a:prstGeom>
          <a:ln w="63500" cap="rnd">
            <a:solidFill>
              <a:schemeClr val="accent1">
                <a:lumMod val="40000"/>
                <a:lumOff val="6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a:t>
            </a:r>
            <a:r>
              <a:rPr lang="zh-CN" altLang="en-US" dirty="0" smtClean="0"/>
              <a:t>大学生的学习心理障碍</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36" name="矩形 35"/>
          <p:cNvSpPr/>
          <p:nvPr/>
        </p:nvSpPr>
        <p:spPr>
          <a:xfrm>
            <a:off x="5351235" y="181253"/>
            <a:ext cx="2350323"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cs typeface="+mn-ea"/>
                <a:sym typeface="+mn-lt"/>
              </a:rPr>
              <a:t>（四）高原现象</a:t>
            </a:r>
            <a:endParaRPr lang="zh-CN" altLang="en-US" sz="2400" b="1" dirty="0" smtClean="0">
              <a:latin typeface="微软雅黑" panose="020B0503020204020204" pitchFamily="34" charset="-122"/>
              <a:ea typeface="微软雅黑" panose="020B0503020204020204" pitchFamily="34" charset="-122"/>
              <a:cs typeface="+mn-ea"/>
              <a:sym typeface="+mn-lt"/>
            </a:endParaRPr>
          </a:p>
        </p:txBody>
      </p:sp>
      <p:sp>
        <p:nvSpPr>
          <p:cNvPr id="8" name="文本框 11"/>
          <p:cNvSpPr txBox="1"/>
          <p:nvPr/>
        </p:nvSpPr>
        <p:spPr>
          <a:xfrm>
            <a:off x="871304" y="1267395"/>
            <a:ext cx="9610006" cy="1154162"/>
          </a:xfrm>
          <a:prstGeom prst="rect">
            <a:avLst/>
          </a:prstGeom>
          <a:noFill/>
        </p:spPr>
        <p:txBody>
          <a:bodyPr wrap="square">
            <a:spAutoFit/>
          </a:bodyPr>
          <a:lstStyle/>
          <a:p>
            <a:pPr lvl="0">
              <a:lnSpc>
                <a:spcPct val="150000"/>
              </a:lnSpc>
              <a:spcBef>
                <a:spcPct val="50000"/>
              </a:spcBef>
              <a:defRPr/>
            </a:pPr>
            <a:r>
              <a:rPr lang="zh-CN" altLang="en-US" dirty="0" smtClean="0">
                <a:solidFill>
                  <a:prstClr val="black">
                    <a:lumMod val="75000"/>
                    <a:lumOff val="25000"/>
                  </a:prstClr>
                </a:solidFill>
                <a:cs typeface="+mn-ea"/>
                <a:sym typeface="+mn-lt"/>
              </a:rPr>
              <a:t>            </a:t>
            </a:r>
            <a:r>
              <a:rPr lang="zh-CN" altLang="en-US" sz="2800" b="1" dirty="0" smtClean="0">
                <a:solidFill>
                  <a:srgbClr val="C00000"/>
                </a:solidFill>
                <a:latin typeface="微软雅黑" panose="020B0503020204020204" pitchFamily="34" charset="-122"/>
                <a:ea typeface="微软雅黑" panose="020B0503020204020204" pitchFamily="34" charset="-122"/>
                <a:cs typeface="+mn-ea"/>
                <a:sym typeface="+mn-lt"/>
              </a:rPr>
              <a:t>所谓高原现象</a:t>
            </a:r>
            <a:r>
              <a:rPr lang="zh-CN" altLang="en-US" dirty="0" smtClean="0">
                <a:latin typeface="微软雅黑" panose="020B0503020204020204" pitchFamily="34" charset="-122"/>
                <a:ea typeface="微软雅黑" panose="020B0503020204020204" pitchFamily="34" charset="-122"/>
                <a:cs typeface="+mn-ea"/>
                <a:sym typeface="+mn-lt"/>
              </a:rPr>
              <a:t>是指练习成绩的进步并非总是直线上升，有时会出现暂时停顿的现象。高原现象出现的原因有许多，如学习热情下降，身体过分疲劳，旧的技能结构的限制等。</a:t>
            </a:r>
            <a:endParaRPr lang="zh-CN" altLang="en-US" dirty="0" smtClean="0">
              <a:latin typeface="微软雅黑" panose="020B0503020204020204" pitchFamily="34" charset="-122"/>
              <a:ea typeface="微软雅黑" panose="020B0503020204020204" pitchFamily="34" charset="-122"/>
              <a:cs typeface="+mn-ea"/>
              <a:sym typeface="+mn-lt"/>
            </a:endParaRPr>
          </a:p>
        </p:txBody>
      </p:sp>
      <p:pic>
        <p:nvPicPr>
          <p:cNvPr id="9" name="图片 8" descr="t01a7ba4b80863913ac.jpg"/>
          <p:cNvPicPr>
            <a:picLocks noChangeAspect="1"/>
          </p:cNvPicPr>
          <p:nvPr/>
        </p:nvPicPr>
        <p:blipFill>
          <a:blip r:embed="rId2"/>
          <a:stretch>
            <a:fillRect/>
          </a:stretch>
        </p:blipFill>
        <p:spPr>
          <a:xfrm>
            <a:off x="5741191" y="2725931"/>
            <a:ext cx="4396905" cy="32976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椭圆 9"/>
          <p:cNvSpPr/>
          <p:nvPr/>
        </p:nvSpPr>
        <p:spPr>
          <a:xfrm>
            <a:off x="1195190" y="2725931"/>
            <a:ext cx="3926329" cy="392632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9291" y="2214554"/>
            <a:ext cx="1554517" cy="1554517"/>
          </a:xfrm>
          <a:prstGeom prst="rect">
            <a:avLst/>
          </a:prstGeom>
        </p:spPr>
      </p:pic>
      <p:sp>
        <p:nvSpPr>
          <p:cNvPr id="12" name="矩形 11"/>
          <p:cNvSpPr/>
          <p:nvPr/>
        </p:nvSpPr>
        <p:spPr>
          <a:xfrm>
            <a:off x="1489751" y="3466069"/>
            <a:ext cx="3584569" cy="2536400"/>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cs typeface="+mn-ea"/>
                <a:sym typeface="+mn-lt"/>
              </a:rPr>
              <a:t>可以多休息，少看些书，以消除身体的疲劳感；若对学习的兴趣下降了，可以暂时学习另一门功课，或者在感到厌烦的功课中竭力寻找自己未发现的新的兴趣点，以重新激起学习的兴趣与热情。</a:t>
            </a:r>
            <a:endParaRPr lang="zh-CN" altLang="en-US" dirty="0" smtClean="0">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heckerboard(across)">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heckerboard(across)">
                                      <p:cBhvr>
                                        <p:cTn id="19" dur="500"/>
                                        <p:tgtEl>
                                          <p:spTgt spid="12"/>
                                        </p:tgtEl>
                                      </p:cBhvr>
                                    </p:animEffect>
                                  </p:childTnLst>
                                </p:cTn>
                              </p:par>
                              <p:par>
                                <p:cTn id="20" presetID="5"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par>
                                <p:cTn id="23" presetID="5" presetClass="entr" presetSubtype="1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heckerboard(across)">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2020021723_2e05d467e01b6f0e7bf6aXKmo7X1U6l3.jpg"/>
          <p:cNvPicPr>
            <a:picLocks noChangeAspect="1"/>
          </p:cNvPicPr>
          <p:nvPr/>
        </p:nvPicPr>
        <p:blipFill>
          <a:blip r:embed="rId1"/>
          <a:stretch>
            <a:fillRect/>
          </a:stretch>
        </p:blipFill>
        <p:spPr>
          <a:xfrm>
            <a:off x="1" y="0"/>
            <a:ext cx="4030250" cy="6858000"/>
          </a:xfrm>
          <a:prstGeom prst="rect">
            <a:avLst/>
          </a:prstGeom>
        </p:spPr>
      </p:pic>
      <p:sp>
        <p:nvSpPr>
          <p:cNvPr id="34" name="直角三角形 33"/>
          <p:cNvSpPr/>
          <p:nvPr/>
        </p:nvSpPr>
        <p:spPr>
          <a:xfrm flipH="1">
            <a:off x="1536840" y="0"/>
            <a:ext cx="2493411" cy="6858000"/>
          </a:xfrm>
          <a:prstGeom prst="rtTriangle">
            <a:avLst/>
          </a:prstGeom>
          <a:solidFill>
            <a:sysClr val="window" lastClr="FFFFFF"/>
          </a:solidFill>
          <a:ln w="25400" cap="flat" cmpd="sng" algn="ctr">
            <a:noFill/>
            <a:prstDash val="solid"/>
          </a:ln>
          <a:effectLst/>
        </p:spPr>
        <p:txBody>
          <a:bodyPr lIns="102977" tIns="51488" rIns="102977" bIns="51488" rtlCol="0" anchor="ctr"/>
          <a:lstStyle/>
          <a:p>
            <a:pPr algn="ctr"/>
            <a:endParaRPr lang="zh-CN" altLang="en-US" sz="2700" kern="0" dirty="0">
              <a:solidFill>
                <a:sysClr val="window" lastClr="FFFFFF"/>
              </a:solidFill>
              <a:latin typeface="方正姚体" panose="02010601030101010101" charset="-122"/>
              <a:ea typeface="微软雅黑" panose="020B0503020204020204" pitchFamily="34" charset="-122"/>
              <a:cs typeface="+mn-ea"/>
            </a:endParaRPr>
          </a:p>
        </p:txBody>
      </p:sp>
      <p:sp>
        <p:nvSpPr>
          <p:cNvPr id="6" name="文本框 5"/>
          <p:cNvSpPr txBox="1"/>
          <p:nvPr/>
        </p:nvSpPr>
        <p:spPr>
          <a:xfrm>
            <a:off x="597655" y="142852"/>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二、</a:t>
            </a:r>
            <a:r>
              <a:rPr lang="zh-CN" altLang="en-US" dirty="0" smtClean="0"/>
              <a:t>大学生学习心理障碍的调适</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5" name="MH_Other_1"/>
          <p:cNvSpPr>
            <a:spLocks noEditPoints="1"/>
          </p:cNvSpPr>
          <p:nvPr>
            <p:custDataLst>
              <p:tags r:id="rId2"/>
            </p:custDataLst>
          </p:nvPr>
        </p:nvSpPr>
        <p:spPr bwMode="auto">
          <a:xfrm>
            <a:off x="2809781" y="857232"/>
            <a:ext cx="1287209" cy="1131254"/>
          </a:xfrm>
          <a:custGeom>
            <a:avLst/>
            <a:gdLst>
              <a:gd name="T0" fmla="*/ 2147483646 w 165"/>
              <a:gd name="T1" fmla="*/ 2147483646 h 165"/>
              <a:gd name="T2" fmla="*/ 2147483646 w 165"/>
              <a:gd name="T3" fmla="*/ 2147483646 h 165"/>
              <a:gd name="T4" fmla="*/ 2147483646 w 165"/>
              <a:gd name="T5" fmla="*/ 2147483646 h 165"/>
              <a:gd name="T6" fmla="*/ 2147483646 w 165"/>
              <a:gd name="T7" fmla="*/ 2147483646 h 165"/>
              <a:gd name="T8" fmla="*/ 2147483646 w 165"/>
              <a:gd name="T9" fmla="*/ 2147483646 h 165"/>
              <a:gd name="T10" fmla="*/ 2147483646 w 165"/>
              <a:gd name="T11" fmla="*/ 2147483646 h 165"/>
              <a:gd name="T12" fmla="*/ 2147483646 w 165"/>
              <a:gd name="T13" fmla="*/ 2147483646 h 165"/>
              <a:gd name="T14" fmla="*/ 2147483646 w 165"/>
              <a:gd name="T15" fmla="*/ 2147483646 h 165"/>
              <a:gd name="T16" fmla="*/ 2147483646 w 165"/>
              <a:gd name="T17" fmla="*/ 2147483646 h 165"/>
              <a:gd name="T18" fmla="*/ 2147483646 w 165"/>
              <a:gd name="T19" fmla="*/ 2147483646 h 165"/>
              <a:gd name="T20" fmla="*/ 2147483646 w 165"/>
              <a:gd name="T21" fmla="*/ 2147483646 h 165"/>
              <a:gd name="T22" fmla="*/ 2147483646 w 165"/>
              <a:gd name="T23" fmla="*/ 2147483646 h 165"/>
              <a:gd name="T24" fmla="*/ 2147483646 w 165"/>
              <a:gd name="T25" fmla="*/ 2147483646 h 165"/>
              <a:gd name="T26" fmla="*/ 2147483646 w 165"/>
              <a:gd name="T27" fmla="*/ 2147483646 h 165"/>
              <a:gd name="T28" fmla="*/ 2147483646 w 165"/>
              <a:gd name="T29" fmla="*/ 2147483646 h 165"/>
              <a:gd name="T30" fmla="*/ 2147483646 w 165"/>
              <a:gd name="T31" fmla="*/ 2147483646 h 165"/>
              <a:gd name="T32" fmla="*/ 2147483646 w 165"/>
              <a:gd name="T33" fmla="*/ 2147483646 h 165"/>
              <a:gd name="T34" fmla="*/ 2147483646 w 165"/>
              <a:gd name="T35" fmla="*/ 2147483646 h 165"/>
              <a:gd name="T36" fmla="*/ 2147483646 w 165"/>
              <a:gd name="T37" fmla="*/ 2147483646 h 165"/>
              <a:gd name="T38" fmla="*/ 2147483646 w 165"/>
              <a:gd name="T39" fmla="*/ 2147483646 h 165"/>
              <a:gd name="T40" fmla="*/ 2147483646 w 165"/>
              <a:gd name="T41" fmla="*/ 2147483646 h 165"/>
              <a:gd name="T42" fmla="*/ 2147483646 w 165"/>
              <a:gd name="T43" fmla="*/ 2147483646 h 165"/>
              <a:gd name="T44" fmla="*/ 0 w 165"/>
              <a:gd name="T45" fmla="*/ 2147483646 h 165"/>
              <a:gd name="T46" fmla="*/ 2147483646 w 165"/>
              <a:gd name="T47" fmla="*/ 2147483646 h 165"/>
              <a:gd name="T48" fmla="*/ 2147483646 w 165"/>
              <a:gd name="T49" fmla="*/ 2147483646 h 165"/>
              <a:gd name="T50" fmla="*/ 2147483646 w 165"/>
              <a:gd name="T51" fmla="*/ 2147483646 h 165"/>
              <a:gd name="T52" fmla="*/ 2147483646 w 165"/>
              <a:gd name="T53" fmla="*/ 2147483646 h 165"/>
              <a:gd name="T54" fmla="*/ 2147483646 w 165"/>
              <a:gd name="T55" fmla="*/ 2147483646 h 165"/>
              <a:gd name="T56" fmla="*/ 2147483646 w 165"/>
              <a:gd name="T57" fmla="*/ 2147483646 h 165"/>
              <a:gd name="T58" fmla="*/ 2147483646 w 165"/>
              <a:gd name="T59" fmla="*/ 2147483646 h 165"/>
              <a:gd name="T60" fmla="*/ 2147483646 w 165"/>
              <a:gd name="T61" fmla="*/ 0 h 165"/>
              <a:gd name="T62" fmla="*/ 2147483646 w 165"/>
              <a:gd name="T63" fmla="*/ 2147483646 h 165"/>
              <a:gd name="T64" fmla="*/ 2147483646 w 165"/>
              <a:gd name="T65" fmla="*/ 2147483646 h 165"/>
              <a:gd name="T66" fmla="*/ 2147483646 w 165"/>
              <a:gd name="T67" fmla="*/ 2147483646 h 165"/>
              <a:gd name="T68" fmla="*/ 2147483646 w 165"/>
              <a:gd name="T69" fmla="*/ 2147483646 h 1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5" h="165">
                <a:moveTo>
                  <a:pt x="100" y="2"/>
                </a:moveTo>
                <a:cubicBezTo>
                  <a:pt x="107" y="4"/>
                  <a:pt x="107" y="4"/>
                  <a:pt x="107" y="4"/>
                </a:cubicBezTo>
                <a:cubicBezTo>
                  <a:pt x="106" y="25"/>
                  <a:pt x="106" y="25"/>
                  <a:pt x="106" y="25"/>
                </a:cubicBezTo>
                <a:cubicBezTo>
                  <a:pt x="109" y="26"/>
                  <a:pt x="111" y="27"/>
                  <a:pt x="113" y="29"/>
                </a:cubicBezTo>
                <a:cubicBezTo>
                  <a:pt x="130" y="15"/>
                  <a:pt x="130" y="15"/>
                  <a:pt x="130" y="15"/>
                </a:cubicBezTo>
                <a:cubicBezTo>
                  <a:pt x="135" y="19"/>
                  <a:pt x="135" y="19"/>
                  <a:pt x="135" y="19"/>
                </a:cubicBezTo>
                <a:cubicBezTo>
                  <a:pt x="126" y="39"/>
                  <a:pt x="126" y="39"/>
                  <a:pt x="126" y="39"/>
                </a:cubicBezTo>
                <a:cubicBezTo>
                  <a:pt x="128" y="41"/>
                  <a:pt x="130" y="43"/>
                  <a:pt x="131" y="45"/>
                </a:cubicBezTo>
                <a:cubicBezTo>
                  <a:pt x="152" y="38"/>
                  <a:pt x="152" y="38"/>
                  <a:pt x="152" y="38"/>
                </a:cubicBezTo>
                <a:cubicBezTo>
                  <a:pt x="156" y="44"/>
                  <a:pt x="156" y="44"/>
                  <a:pt x="156" y="44"/>
                </a:cubicBezTo>
                <a:cubicBezTo>
                  <a:pt x="140" y="59"/>
                  <a:pt x="140" y="59"/>
                  <a:pt x="140" y="59"/>
                </a:cubicBezTo>
                <a:cubicBezTo>
                  <a:pt x="141" y="61"/>
                  <a:pt x="142" y="64"/>
                  <a:pt x="142" y="66"/>
                </a:cubicBezTo>
                <a:cubicBezTo>
                  <a:pt x="164" y="68"/>
                  <a:pt x="164" y="68"/>
                  <a:pt x="164" y="68"/>
                </a:cubicBezTo>
                <a:cubicBezTo>
                  <a:pt x="165" y="75"/>
                  <a:pt x="165" y="75"/>
                  <a:pt x="165" y="75"/>
                </a:cubicBezTo>
                <a:cubicBezTo>
                  <a:pt x="144" y="83"/>
                  <a:pt x="144" y="83"/>
                  <a:pt x="144" y="83"/>
                </a:cubicBezTo>
                <a:cubicBezTo>
                  <a:pt x="144" y="85"/>
                  <a:pt x="144" y="88"/>
                  <a:pt x="144" y="90"/>
                </a:cubicBezTo>
                <a:cubicBezTo>
                  <a:pt x="163" y="100"/>
                  <a:pt x="163" y="100"/>
                  <a:pt x="163" y="100"/>
                </a:cubicBezTo>
                <a:cubicBezTo>
                  <a:pt x="161" y="107"/>
                  <a:pt x="161" y="107"/>
                  <a:pt x="161" y="107"/>
                </a:cubicBezTo>
                <a:cubicBezTo>
                  <a:pt x="140" y="106"/>
                  <a:pt x="140" y="106"/>
                  <a:pt x="140" y="106"/>
                </a:cubicBezTo>
                <a:cubicBezTo>
                  <a:pt x="139" y="109"/>
                  <a:pt x="138" y="111"/>
                  <a:pt x="136" y="113"/>
                </a:cubicBezTo>
                <a:cubicBezTo>
                  <a:pt x="150" y="130"/>
                  <a:pt x="150" y="130"/>
                  <a:pt x="150" y="130"/>
                </a:cubicBezTo>
                <a:cubicBezTo>
                  <a:pt x="146" y="135"/>
                  <a:pt x="146" y="135"/>
                  <a:pt x="146" y="135"/>
                </a:cubicBezTo>
                <a:cubicBezTo>
                  <a:pt x="126" y="126"/>
                  <a:pt x="126" y="126"/>
                  <a:pt x="126" y="126"/>
                </a:cubicBezTo>
                <a:cubicBezTo>
                  <a:pt x="124" y="128"/>
                  <a:pt x="122" y="130"/>
                  <a:pt x="120" y="131"/>
                </a:cubicBezTo>
                <a:cubicBezTo>
                  <a:pt x="127" y="152"/>
                  <a:pt x="127" y="152"/>
                  <a:pt x="127" y="152"/>
                </a:cubicBezTo>
                <a:cubicBezTo>
                  <a:pt x="120" y="156"/>
                  <a:pt x="120" y="156"/>
                  <a:pt x="120" y="156"/>
                </a:cubicBezTo>
                <a:cubicBezTo>
                  <a:pt x="106" y="140"/>
                  <a:pt x="106" y="140"/>
                  <a:pt x="106" y="140"/>
                </a:cubicBezTo>
                <a:cubicBezTo>
                  <a:pt x="104" y="141"/>
                  <a:pt x="101" y="142"/>
                  <a:pt x="99" y="142"/>
                </a:cubicBezTo>
                <a:cubicBezTo>
                  <a:pt x="97" y="164"/>
                  <a:pt x="97" y="164"/>
                  <a:pt x="97" y="164"/>
                </a:cubicBezTo>
                <a:cubicBezTo>
                  <a:pt x="90" y="165"/>
                  <a:pt x="90" y="165"/>
                  <a:pt x="90" y="165"/>
                </a:cubicBezTo>
                <a:cubicBezTo>
                  <a:pt x="82" y="144"/>
                  <a:pt x="82" y="144"/>
                  <a:pt x="82" y="144"/>
                </a:cubicBezTo>
                <a:cubicBezTo>
                  <a:pt x="80" y="144"/>
                  <a:pt x="77" y="144"/>
                  <a:pt x="75" y="144"/>
                </a:cubicBezTo>
                <a:cubicBezTo>
                  <a:pt x="65" y="163"/>
                  <a:pt x="65" y="163"/>
                  <a:pt x="65" y="163"/>
                </a:cubicBezTo>
                <a:cubicBezTo>
                  <a:pt x="58" y="161"/>
                  <a:pt x="58" y="161"/>
                  <a:pt x="58" y="161"/>
                </a:cubicBezTo>
                <a:cubicBezTo>
                  <a:pt x="59" y="140"/>
                  <a:pt x="59" y="140"/>
                  <a:pt x="59" y="140"/>
                </a:cubicBezTo>
                <a:cubicBezTo>
                  <a:pt x="56" y="139"/>
                  <a:pt x="54" y="137"/>
                  <a:pt x="52" y="136"/>
                </a:cubicBezTo>
                <a:cubicBezTo>
                  <a:pt x="35" y="150"/>
                  <a:pt x="35" y="150"/>
                  <a:pt x="35" y="150"/>
                </a:cubicBezTo>
                <a:cubicBezTo>
                  <a:pt x="29" y="146"/>
                  <a:pt x="29" y="146"/>
                  <a:pt x="29" y="146"/>
                </a:cubicBezTo>
                <a:cubicBezTo>
                  <a:pt x="39" y="126"/>
                  <a:pt x="39" y="126"/>
                  <a:pt x="39" y="126"/>
                </a:cubicBezTo>
                <a:cubicBezTo>
                  <a:pt x="37" y="124"/>
                  <a:pt x="35" y="122"/>
                  <a:pt x="33" y="120"/>
                </a:cubicBezTo>
                <a:cubicBezTo>
                  <a:pt x="13" y="127"/>
                  <a:pt x="13" y="127"/>
                  <a:pt x="13" y="127"/>
                </a:cubicBezTo>
                <a:cubicBezTo>
                  <a:pt x="9" y="120"/>
                  <a:pt x="9" y="120"/>
                  <a:pt x="9" y="120"/>
                </a:cubicBezTo>
                <a:cubicBezTo>
                  <a:pt x="25" y="106"/>
                  <a:pt x="25" y="106"/>
                  <a:pt x="25" y="106"/>
                </a:cubicBezTo>
                <a:cubicBezTo>
                  <a:pt x="24" y="104"/>
                  <a:pt x="23" y="101"/>
                  <a:pt x="23" y="99"/>
                </a:cubicBezTo>
                <a:cubicBezTo>
                  <a:pt x="1" y="97"/>
                  <a:pt x="1" y="97"/>
                  <a:pt x="1" y="97"/>
                </a:cubicBezTo>
                <a:cubicBezTo>
                  <a:pt x="0" y="90"/>
                  <a:pt x="0" y="90"/>
                  <a:pt x="0" y="90"/>
                </a:cubicBezTo>
                <a:cubicBezTo>
                  <a:pt x="21" y="82"/>
                  <a:pt x="21" y="82"/>
                  <a:pt x="21" y="82"/>
                </a:cubicBezTo>
                <a:cubicBezTo>
                  <a:pt x="20" y="80"/>
                  <a:pt x="21" y="77"/>
                  <a:pt x="21" y="74"/>
                </a:cubicBezTo>
                <a:cubicBezTo>
                  <a:pt x="2" y="65"/>
                  <a:pt x="2" y="65"/>
                  <a:pt x="2" y="65"/>
                </a:cubicBezTo>
                <a:cubicBezTo>
                  <a:pt x="4" y="58"/>
                  <a:pt x="4" y="58"/>
                  <a:pt x="4" y="58"/>
                </a:cubicBezTo>
                <a:cubicBezTo>
                  <a:pt x="25" y="59"/>
                  <a:pt x="25" y="59"/>
                  <a:pt x="25" y="59"/>
                </a:cubicBezTo>
                <a:cubicBezTo>
                  <a:pt x="26" y="56"/>
                  <a:pt x="27" y="54"/>
                  <a:pt x="29" y="52"/>
                </a:cubicBezTo>
                <a:cubicBezTo>
                  <a:pt x="15" y="35"/>
                  <a:pt x="15" y="35"/>
                  <a:pt x="15" y="35"/>
                </a:cubicBezTo>
                <a:cubicBezTo>
                  <a:pt x="19" y="29"/>
                  <a:pt x="19" y="29"/>
                  <a:pt x="19" y="29"/>
                </a:cubicBezTo>
                <a:cubicBezTo>
                  <a:pt x="39" y="39"/>
                  <a:pt x="39" y="39"/>
                  <a:pt x="39" y="39"/>
                </a:cubicBezTo>
                <a:cubicBezTo>
                  <a:pt x="41" y="37"/>
                  <a:pt x="43" y="35"/>
                  <a:pt x="45" y="33"/>
                </a:cubicBezTo>
                <a:cubicBezTo>
                  <a:pt x="38" y="13"/>
                  <a:pt x="38" y="13"/>
                  <a:pt x="38" y="13"/>
                </a:cubicBezTo>
                <a:cubicBezTo>
                  <a:pt x="44" y="9"/>
                  <a:pt x="44" y="9"/>
                  <a:pt x="44" y="9"/>
                </a:cubicBezTo>
                <a:cubicBezTo>
                  <a:pt x="59" y="25"/>
                  <a:pt x="59" y="25"/>
                  <a:pt x="59" y="25"/>
                </a:cubicBezTo>
                <a:cubicBezTo>
                  <a:pt x="61" y="24"/>
                  <a:pt x="64" y="23"/>
                  <a:pt x="66" y="23"/>
                </a:cubicBezTo>
                <a:cubicBezTo>
                  <a:pt x="68" y="1"/>
                  <a:pt x="68" y="1"/>
                  <a:pt x="68" y="1"/>
                </a:cubicBezTo>
                <a:cubicBezTo>
                  <a:pt x="75" y="0"/>
                  <a:pt x="75" y="0"/>
                  <a:pt x="75" y="0"/>
                </a:cubicBezTo>
                <a:cubicBezTo>
                  <a:pt x="83" y="21"/>
                  <a:pt x="83" y="21"/>
                  <a:pt x="83" y="21"/>
                </a:cubicBezTo>
                <a:cubicBezTo>
                  <a:pt x="85" y="20"/>
                  <a:pt x="88" y="21"/>
                  <a:pt x="90" y="21"/>
                </a:cubicBezTo>
                <a:cubicBezTo>
                  <a:pt x="100" y="2"/>
                  <a:pt x="100" y="2"/>
                  <a:pt x="100" y="2"/>
                </a:cubicBezTo>
                <a:close/>
                <a:moveTo>
                  <a:pt x="95" y="35"/>
                </a:moveTo>
                <a:cubicBezTo>
                  <a:pt x="121" y="42"/>
                  <a:pt x="137" y="69"/>
                  <a:pt x="130" y="95"/>
                </a:cubicBezTo>
                <a:cubicBezTo>
                  <a:pt x="123" y="121"/>
                  <a:pt x="96" y="137"/>
                  <a:pt x="70" y="130"/>
                </a:cubicBezTo>
                <a:cubicBezTo>
                  <a:pt x="44" y="123"/>
                  <a:pt x="28" y="96"/>
                  <a:pt x="35" y="69"/>
                </a:cubicBezTo>
                <a:cubicBezTo>
                  <a:pt x="42" y="43"/>
                  <a:pt x="69" y="28"/>
                  <a:pt x="95" y="35"/>
                </a:cubicBezTo>
                <a:close/>
              </a:path>
            </a:pathLst>
          </a:custGeom>
          <a:solidFill>
            <a:srgbClr val="5B9BD5"/>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16" name="MH_Other_3"/>
          <p:cNvSpPr>
            <a:spLocks noEditPoints="1"/>
          </p:cNvSpPr>
          <p:nvPr>
            <p:custDataLst>
              <p:tags r:id="rId3"/>
            </p:custDataLst>
          </p:nvPr>
        </p:nvSpPr>
        <p:spPr bwMode="auto">
          <a:xfrm>
            <a:off x="2382279" y="1928802"/>
            <a:ext cx="1144334" cy="1123772"/>
          </a:xfrm>
          <a:custGeom>
            <a:avLst/>
            <a:gdLst>
              <a:gd name="T0" fmla="*/ 2147483646 w 165"/>
              <a:gd name="T1" fmla="*/ 0 h 164"/>
              <a:gd name="T2" fmla="*/ 2147483646 w 165"/>
              <a:gd name="T3" fmla="*/ 2147483646 h 164"/>
              <a:gd name="T4" fmla="*/ 2147483646 w 165"/>
              <a:gd name="T5" fmla="*/ 2147483646 h 164"/>
              <a:gd name="T6" fmla="*/ 2147483646 w 165"/>
              <a:gd name="T7" fmla="*/ 2147483646 h 164"/>
              <a:gd name="T8" fmla="*/ 2147483646 w 165"/>
              <a:gd name="T9" fmla="*/ 2147483646 h 164"/>
              <a:gd name="T10" fmla="*/ 2147483646 w 165"/>
              <a:gd name="T11" fmla="*/ 2147483646 h 164"/>
              <a:gd name="T12" fmla="*/ 2147483646 w 165"/>
              <a:gd name="T13" fmla="*/ 2147483646 h 164"/>
              <a:gd name="T14" fmla="*/ 2147483646 w 165"/>
              <a:gd name="T15" fmla="*/ 2147483646 h 164"/>
              <a:gd name="T16" fmla="*/ 2147483646 w 165"/>
              <a:gd name="T17" fmla="*/ 2147483646 h 164"/>
              <a:gd name="T18" fmla="*/ 2147483646 w 165"/>
              <a:gd name="T19" fmla="*/ 2147483646 h 164"/>
              <a:gd name="T20" fmla="*/ 2147483646 w 165"/>
              <a:gd name="T21" fmla="*/ 2147483646 h 164"/>
              <a:gd name="T22" fmla="*/ 2147483646 w 165"/>
              <a:gd name="T23" fmla="*/ 2147483646 h 164"/>
              <a:gd name="T24" fmla="*/ 2147483646 w 165"/>
              <a:gd name="T25" fmla="*/ 2147483646 h 164"/>
              <a:gd name="T26" fmla="*/ 2147483646 w 165"/>
              <a:gd name="T27" fmla="*/ 2147483646 h 164"/>
              <a:gd name="T28" fmla="*/ 2147483646 w 165"/>
              <a:gd name="T29" fmla="*/ 2147483646 h 164"/>
              <a:gd name="T30" fmla="*/ 2147483646 w 165"/>
              <a:gd name="T31" fmla="*/ 2147483646 h 164"/>
              <a:gd name="T32" fmla="*/ 2147483646 w 165"/>
              <a:gd name="T33" fmla="*/ 2147483646 h 164"/>
              <a:gd name="T34" fmla="*/ 2147483646 w 165"/>
              <a:gd name="T35" fmla="*/ 2147483646 h 164"/>
              <a:gd name="T36" fmla="*/ 2147483646 w 165"/>
              <a:gd name="T37" fmla="*/ 2147483646 h 164"/>
              <a:gd name="T38" fmla="*/ 2147483646 w 165"/>
              <a:gd name="T39" fmla="*/ 2147483646 h 164"/>
              <a:gd name="T40" fmla="*/ 2147483646 w 165"/>
              <a:gd name="T41" fmla="*/ 2147483646 h 164"/>
              <a:gd name="T42" fmla="*/ 2147483646 w 165"/>
              <a:gd name="T43" fmla="*/ 2147483646 h 164"/>
              <a:gd name="T44" fmla="*/ 2147483646 w 165"/>
              <a:gd name="T45" fmla="*/ 2147483646 h 164"/>
              <a:gd name="T46" fmla="*/ 2147483646 w 165"/>
              <a:gd name="T47" fmla="*/ 2147483646 h 164"/>
              <a:gd name="T48" fmla="*/ 0 w 165"/>
              <a:gd name="T49" fmla="*/ 2147483646 h 164"/>
              <a:gd name="T50" fmla="*/ 2147483646 w 165"/>
              <a:gd name="T51" fmla="*/ 2147483646 h 164"/>
              <a:gd name="T52" fmla="*/ 2147483646 w 165"/>
              <a:gd name="T53" fmla="*/ 2147483646 h 164"/>
              <a:gd name="T54" fmla="*/ 2147483646 w 165"/>
              <a:gd name="T55" fmla="*/ 2147483646 h 164"/>
              <a:gd name="T56" fmla="*/ 2147483646 w 165"/>
              <a:gd name="T57" fmla="*/ 2147483646 h 164"/>
              <a:gd name="T58" fmla="*/ 2147483646 w 165"/>
              <a:gd name="T59" fmla="*/ 2147483646 h 164"/>
              <a:gd name="T60" fmla="*/ 2147483646 w 165"/>
              <a:gd name="T61" fmla="*/ 2147483646 h 164"/>
              <a:gd name="T62" fmla="*/ 2147483646 w 165"/>
              <a:gd name="T63" fmla="*/ 2147483646 h 164"/>
              <a:gd name="T64" fmla="*/ 2147483646 w 165"/>
              <a:gd name="T65" fmla="*/ 2147483646 h 164"/>
              <a:gd name="T66" fmla="*/ 2147483646 w 165"/>
              <a:gd name="T67" fmla="*/ 2147483646 h 164"/>
              <a:gd name="T68" fmla="*/ 2147483646 w 165"/>
              <a:gd name="T69" fmla="*/ 2147483646 h 1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5" h="164">
                <a:moveTo>
                  <a:pt x="79" y="0"/>
                </a:moveTo>
                <a:cubicBezTo>
                  <a:pt x="86" y="0"/>
                  <a:pt x="86" y="0"/>
                  <a:pt x="86" y="0"/>
                </a:cubicBezTo>
                <a:cubicBezTo>
                  <a:pt x="91" y="21"/>
                  <a:pt x="91" y="21"/>
                  <a:pt x="91" y="21"/>
                </a:cubicBezTo>
                <a:cubicBezTo>
                  <a:pt x="93" y="21"/>
                  <a:pt x="96" y="21"/>
                  <a:pt x="98" y="22"/>
                </a:cubicBezTo>
                <a:cubicBezTo>
                  <a:pt x="111" y="4"/>
                  <a:pt x="111" y="4"/>
                  <a:pt x="111" y="4"/>
                </a:cubicBezTo>
                <a:cubicBezTo>
                  <a:pt x="117" y="7"/>
                  <a:pt x="117" y="7"/>
                  <a:pt x="117" y="7"/>
                </a:cubicBezTo>
                <a:cubicBezTo>
                  <a:pt x="114" y="28"/>
                  <a:pt x="114" y="28"/>
                  <a:pt x="114" y="28"/>
                </a:cubicBezTo>
                <a:cubicBezTo>
                  <a:pt x="116" y="30"/>
                  <a:pt x="118" y="31"/>
                  <a:pt x="120" y="33"/>
                </a:cubicBezTo>
                <a:cubicBezTo>
                  <a:pt x="138" y="21"/>
                  <a:pt x="138" y="21"/>
                  <a:pt x="138" y="21"/>
                </a:cubicBezTo>
                <a:cubicBezTo>
                  <a:pt x="143" y="26"/>
                  <a:pt x="143" y="26"/>
                  <a:pt x="143" y="26"/>
                </a:cubicBezTo>
                <a:cubicBezTo>
                  <a:pt x="132" y="44"/>
                  <a:pt x="132" y="44"/>
                  <a:pt x="132" y="44"/>
                </a:cubicBezTo>
                <a:cubicBezTo>
                  <a:pt x="133" y="46"/>
                  <a:pt x="135" y="49"/>
                  <a:pt x="136" y="51"/>
                </a:cubicBezTo>
                <a:cubicBezTo>
                  <a:pt x="157" y="47"/>
                  <a:pt x="157" y="47"/>
                  <a:pt x="157" y="47"/>
                </a:cubicBezTo>
                <a:cubicBezTo>
                  <a:pt x="160" y="54"/>
                  <a:pt x="160" y="54"/>
                  <a:pt x="160" y="54"/>
                </a:cubicBezTo>
                <a:cubicBezTo>
                  <a:pt x="142" y="66"/>
                  <a:pt x="142" y="66"/>
                  <a:pt x="142" y="66"/>
                </a:cubicBezTo>
                <a:cubicBezTo>
                  <a:pt x="143" y="69"/>
                  <a:pt x="144" y="71"/>
                  <a:pt x="144" y="74"/>
                </a:cubicBezTo>
                <a:cubicBezTo>
                  <a:pt x="165" y="78"/>
                  <a:pt x="165" y="78"/>
                  <a:pt x="165" y="78"/>
                </a:cubicBezTo>
                <a:cubicBezTo>
                  <a:pt x="165" y="86"/>
                  <a:pt x="165" y="86"/>
                  <a:pt x="165" y="86"/>
                </a:cubicBezTo>
                <a:cubicBezTo>
                  <a:pt x="144" y="90"/>
                  <a:pt x="144" y="90"/>
                  <a:pt x="144" y="90"/>
                </a:cubicBezTo>
                <a:cubicBezTo>
                  <a:pt x="144" y="93"/>
                  <a:pt x="143" y="95"/>
                  <a:pt x="142" y="98"/>
                </a:cubicBezTo>
                <a:cubicBezTo>
                  <a:pt x="160" y="110"/>
                  <a:pt x="160" y="110"/>
                  <a:pt x="160" y="110"/>
                </a:cubicBezTo>
                <a:cubicBezTo>
                  <a:pt x="157" y="117"/>
                  <a:pt x="157" y="117"/>
                  <a:pt x="157" y="117"/>
                </a:cubicBezTo>
                <a:cubicBezTo>
                  <a:pt x="136" y="113"/>
                  <a:pt x="136" y="113"/>
                  <a:pt x="136" y="113"/>
                </a:cubicBezTo>
                <a:cubicBezTo>
                  <a:pt x="135" y="115"/>
                  <a:pt x="133" y="117"/>
                  <a:pt x="132" y="119"/>
                </a:cubicBezTo>
                <a:cubicBezTo>
                  <a:pt x="143" y="138"/>
                  <a:pt x="143" y="138"/>
                  <a:pt x="143" y="138"/>
                </a:cubicBezTo>
                <a:cubicBezTo>
                  <a:pt x="138" y="143"/>
                  <a:pt x="138" y="143"/>
                  <a:pt x="138" y="143"/>
                </a:cubicBezTo>
                <a:cubicBezTo>
                  <a:pt x="120" y="131"/>
                  <a:pt x="120" y="131"/>
                  <a:pt x="120" y="131"/>
                </a:cubicBezTo>
                <a:cubicBezTo>
                  <a:pt x="118" y="133"/>
                  <a:pt x="116" y="134"/>
                  <a:pt x="114" y="135"/>
                </a:cubicBezTo>
                <a:cubicBezTo>
                  <a:pt x="117" y="157"/>
                  <a:pt x="117" y="157"/>
                  <a:pt x="117" y="157"/>
                </a:cubicBezTo>
                <a:cubicBezTo>
                  <a:pt x="111" y="159"/>
                  <a:pt x="111" y="159"/>
                  <a:pt x="111" y="159"/>
                </a:cubicBezTo>
                <a:cubicBezTo>
                  <a:pt x="98" y="142"/>
                  <a:pt x="98" y="142"/>
                  <a:pt x="98" y="142"/>
                </a:cubicBezTo>
                <a:cubicBezTo>
                  <a:pt x="96" y="142"/>
                  <a:pt x="93" y="143"/>
                  <a:pt x="91" y="143"/>
                </a:cubicBezTo>
                <a:cubicBezTo>
                  <a:pt x="86" y="164"/>
                  <a:pt x="86" y="164"/>
                  <a:pt x="86" y="164"/>
                </a:cubicBezTo>
                <a:cubicBezTo>
                  <a:pt x="79" y="164"/>
                  <a:pt x="79" y="164"/>
                  <a:pt x="79" y="164"/>
                </a:cubicBezTo>
                <a:cubicBezTo>
                  <a:pt x="74" y="143"/>
                  <a:pt x="74" y="143"/>
                  <a:pt x="74" y="143"/>
                </a:cubicBezTo>
                <a:cubicBezTo>
                  <a:pt x="72" y="143"/>
                  <a:pt x="69" y="142"/>
                  <a:pt x="67" y="142"/>
                </a:cubicBezTo>
                <a:cubicBezTo>
                  <a:pt x="54" y="159"/>
                  <a:pt x="54" y="159"/>
                  <a:pt x="54" y="159"/>
                </a:cubicBezTo>
                <a:cubicBezTo>
                  <a:pt x="48" y="157"/>
                  <a:pt x="48" y="157"/>
                  <a:pt x="48" y="157"/>
                </a:cubicBezTo>
                <a:cubicBezTo>
                  <a:pt x="52" y="135"/>
                  <a:pt x="52" y="135"/>
                  <a:pt x="52" y="135"/>
                </a:cubicBezTo>
                <a:cubicBezTo>
                  <a:pt x="49" y="134"/>
                  <a:pt x="47" y="133"/>
                  <a:pt x="45" y="131"/>
                </a:cubicBezTo>
                <a:cubicBezTo>
                  <a:pt x="27" y="143"/>
                  <a:pt x="27" y="143"/>
                  <a:pt x="27" y="143"/>
                </a:cubicBezTo>
                <a:cubicBezTo>
                  <a:pt x="22" y="138"/>
                  <a:pt x="22" y="138"/>
                  <a:pt x="22" y="138"/>
                </a:cubicBezTo>
                <a:cubicBezTo>
                  <a:pt x="33" y="119"/>
                  <a:pt x="33" y="119"/>
                  <a:pt x="33" y="119"/>
                </a:cubicBezTo>
                <a:cubicBezTo>
                  <a:pt x="32" y="117"/>
                  <a:pt x="30" y="115"/>
                  <a:pt x="29" y="113"/>
                </a:cubicBezTo>
                <a:cubicBezTo>
                  <a:pt x="8" y="117"/>
                  <a:pt x="8" y="117"/>
                  <a:pt x="8" y="117"/>
                </a:cubicBezTo>
                <a:cubicBezTo>
                  <a:pt x="5" y="110"/>
                  <a:pt x="5" y="110"/>
                  <a:pt x="5" y="110"/>
                </a:cubicBezTo>
                <a:cubicBezTo>
                  <a:pt x="23" y="98"/>
                  <a:pt x="23" y="98"/>
                  <a:pt x="23" y="98"/>
                </a:cubicBezTo>
                <a:cubicBezTo>
                  <a:pt x="22" y="95"/>
                  <a:pt x="21" y="93"/>
                  <a:pt x="21" y="90"/>
                </a:cubicBezTo>
                <a:cubicBezTo>
                  <a:pt x="0" y="86"/>
                  <a:pt x="0" y="86"/>
                  <a:pt x="0" y="86"/>
                </a:cubicBezTo>
                <a:cubicBezTo>
                  <a:pt x="0" y="78"/>
                  <a:pt x="0" y="78"/>
                  <a:pt x="0" y="78"/>
                </a:cubicBezTo>
                <a:cubicBezTo>
                  <a:pt x="21" y="74"/>
                  <a:pt x="21" y="74"/>
                  <a:pt x="21" y="74"/>
                </a:cubicBezTo>
                <a:cubicBezTo>
                  <a:pt x="21" y="71"/>
                  <a:pt x="22" y="69"/>
                  <a:pt x="23" y="66"/>
                </a:cubicBezTo>
                <a:cubicBezTo>
                  <a:pt x="5" y="54"/>
                  <a:pt x="5" y="54"/>
                  <a:pt x="5" y="54"/>
                </a:cubicBezTo>
                <a:cubicBezTo>
                  <a:pt x="8" y="47"/>
                  <a:pt x="8" y="47"/>
                  <a:pt x="8" y="47"/>
                </a:cubicBezTo>
                <a:cubicBezTo>
                  <a:pt x="29" y="51"/>
                  <a:pt x="29" y="51"/>
                  <a:pt x="29" y="51"/>
                </a:cubicBezTo>
                <a:cubicBezTo>
                  <a:pt x="30" y="49"/>
                  <a:pt x="32" y="46"/>
                  <a:pt x="33" y="44"/>
                </a:cubicBezTo>
                <a:cubicBezTo>
                  <a:pt x="22" y="26"/>
                  <a:pt x="22" y="26"/>
                  <a:pt x="22" y="26"/>
                </a:cubicBezTo>
                <a:cubicBezTo>
                  <a:pt x="27" y="21"/>
                  <a:pt x="27" y="21"/>
                  <a:pt x="27" y="21"/>
                </a:cubicBezTo>
                <a:cubicBezTo>
                  <a:pt x="45" y="33"/>
                  <a:pt x="45" y="33"/>
                  <a:pt x="45" y="33"/>
                </a:cubicBezTo>
                <a:cubicBezTo>
                  <a:pt x="47" y="31"/>
                  <a:pt x="49" y="30"/>
                  <a:pt x="51" y="28"/>
                </a:cubicBezTo>
                <a:cubicBezTo>
                  <a:pt x="48" y="7"/>
                  <a:pt x="48" y="7"/>
                  <a:pt x="48" y="7"/>
                </a:cubicBezTo>
                <a:cubicBezTo>
                  <a:pt x="54" y="4"/>
                  <a:pt x="54" y="4"/>
                  <a:pt x="54" y="4"/>
                </a:cubicBezTo>
                <a:cubicBezTo>
                  <a:pt x="67" y="22"/>
                  <a:pt x="67" y="22"/>
                  <a:pt x="67" y="22"/>
                </a:cubicBezTo>
                <a:cubicBezTo>
                  <a:pt x="69" y="21"/>
                  <a:pt x="72" y="21"/>
                  <a:pt x="74" y="21"/>
                </a:cubicBezTo>
                <a:cubicBezTo>
                  <a:pt x="79" y="0"/>
                  <a:pt x="79" y="0"/>
                  <a:pt x="79" y="0"/>
                </a:cubicBezTo>
                <a:close/>
                <a:moveTo>
                  <a:pt x="83" y="32"/>
                </a:moveTo>
                <a:cubicBezTo>
                  <a:pt x="110" y="32"/>
                  <a:pt x="132" y="55"/>
                  <a:pt x="132" y="82"/>
                </a:cubicBezTo>
                <a:cubicBezTo>
                  <a:pt x="132" y="109"/>
                  <a:pt x="110" y="131"/>
                  <a:pt x="83" y="131"/>
                </a:cubicBezTo>
                <a:cubicBezTo>
                  <a:pt x="55" y="131"/>
                  <a:pt x="33" y="109"/>
                  <a:pt x="33" y="82"/>
                </a:cubicBezTo>
                <a:cubicBezTo>
                  <a:pt x="33" y="55"/>
                  <a:pt x="55" y="32"/>
                  <a:pt x="83" y="32"/>
                </a:cubicBezTo>
                <a:close/>
              </a:path>
            </a:pathLst>
          </a:custGeom>
          <a:solidFill>
            <a:srgbClr val="ED7D31"/>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17" name="MH_Other_4"/>
          <p:cNvSpPr>
            <a:spLocks noEditPoints="1"/>
          </p:cNvSpPr>
          <p:nvPr>
            <p:custDataLst>
              <p:tags r:id="rId4"/>
            </p:custDataLst>
          </p:nvPr>
        </p:nvSpPr>
        <p:spPr bwMode="auto">
          <a:xfrm>
            <a:off x="1888961" y="3143248"/>
            <a:ext cx="1206373" cy="1129758"/>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rgbClr val="A5A5A5"/>
          </a:solidFill>
          <a:ln>
            <a:noFill/>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18" name="MH_Other_6"/>
          <p:cNvSpPr>
            <a:spLocks noEditPoints="1"/>
          </p:cNvSpPr>
          <p:nvPr>
            <p:custDataLst>
              <p:tags r:id="rId5"/>
            </p:custDataLst>
          </p:nvPr>
        </p:nvSpPr>
        <p:spPr bwMode="auto">
          <a:xfrm>
            <a:off x="1596461" y="4286257"/>
            <a:ext cx="1213320" cy="1121564"/>
          </a:xfrm>
          <a:custGeom>
            <a:avLst/>
            <a:gdLst>
              <a:gd name="T0" fmla="*/ 65 w 165"/>
              <a:gd name="T1" fmla="*/ 2 h 164"/>
              <a:gd name="T2" fmla="*/ 82 w 165"/>
              <a:gd name="T3" fmla="*/ 20 h 164"/>
              <a:gd name="T4" fmla="*/ 97 w 165"/>
              <a:gd name="T5" fmla="*/ 1 h 164"/>
              <a:gd name="T6" fmla="*/ 106 w 165"/>
              <a:gd name="T7" fmla="*/ 25 h 164"/>
              <a:gd name="T8" fmla="*/ 127 w 165"/>
              <a:gd name="T9" fmla="*/ 13 h 164"/>
              <a:gd name="T10" fmla="*/ 126 w 165"/>
              <a:gd name="T11" fmla="*/ 38 h 164"/>
              <a:gd name="T12" fmla="*/ 150 w 165"/>
              <a:gd name="T13" fmla="*/ 35 h 164"/>
              <a:gd name="T14" fmla="*/ 140 w 165"/>
              <a:gd name="T15" fmla="*/ 58 h 164"/>
              <a:gd name="T16" fmla="*/ 163 w 165"/>
              <a:gd name="T17" fmla="*/ 64 h 164"/>
              <a:gd name="T18" fmla="*/ 144 w 165"/>
              <a:gd name="T19" fmla="*/ 82 h 164"/>
              <a:gd name="T20" fmla="*/ 164 w 165"/>
              <a:gd name="T21" fmla="*/ 97 h 164"/>
              <a:gd name="T22" fmla="*/ 140 w 165"/>
              <a:gd name="T23" fmla="*/ 106 h 164"/>
              <a:gd name="T24" fmla="*/ 152 w 165"/>
              <a:gd name="T25" fmla="*/ 126 h 164"/>
              <a:gd name="T26" fmla="*/ 126 w 165"/>
              <a:gd name="T27" fmla="*/ 126 h 164"/>
              <a:gd name="T28" fmla="*/ 130 w 165"/>
              <a:gd name="T29" fmla="*/ 150 h 164"/>
              <a:gd name="T30" fmla="*/ 106 w 165"/>
              <a:gd name="T31" fmla="*/ 139 h 164"/>
              <a:gd name="T32" fmla="*/ 100 w 165"/>
              <a:gd name="T33" fmla="*/ 163 h 164"/>
              <a:gd name="T34" fmla="*/ 83 w 165"/>
              <a:gd name="T35" fmla="*/ 144 h 164"/>
              <a:gd name="T36" fmla="*/ 68 w 165"/>
              <a:gd name="T37" fmla="*/ 163 h 164"/>
              <a:gd name="T38" fmla="*/ 59 w 165"/>
              <a:gd name="T39" fmla="*/ 139 h 164"/>
              <a:gd name="T40" fmla="*/ 38 w 165"/>
              <a:gd name="T41" fmla="*/ 152 h 164"/>
              <a:gd name="T42" fmla="*/ 39 w 165"/>
              <a:gd name="T43" fmla="*/ 126 h 164"/>
              <a:gd name="T44" fmla="*/ 15 w 165"/>
              <a:gd name="T45" fmla="*/ 129 h 164"/>
              <a:gd name="T46" fmla="*/ 25 w 165"/>
              <a:gd name="T47" fmla="*/ 106 h 164"/>
              <a:gd name="T48" fmla="*/ 2 w 165"/>
              <a:gd name="T49" fmla="*/ 100 h 164"/>
              <a:gd name="T50" fmla="*/ 21 w 165"/>
              <a:gd name="T51" fmla="*/ 82 h 164"/>
              <a:gd name="T52" fmla="*/ 1 w 165"/>
              <a:gd name="T53" fmla="*/ 68 h 164"/>
              <a:gd name="T54" fmla="*/ 25 w 165"/>
              <a:gd name="T55" fmla="*/ 59 h 164"/>
              <a:gd name="T56" fmla="*/ 13 w 165"/>
              <a:gd name="T57" fmla="*/ 38 h 164"/>
              <a:gd name="T58" fmla="*/ 39 w 165"/>
              <a:gd name="T59" fmla="*/ 38 h 164"/>
              <a:gd name="T60" fmla="*/ 35 w 165"/>
              <a:gd name="T61" fmla="*/ 15 h 164"/>
              <a:gd name="T62" fmla="*/ 59 w 165"/>
              <a:gd name="T63" fmla="*/ 25 h 164"/>
              <a:gd name="T64" fmla="*/ 70 w 165"/>
              <a:gd name="T65" fmla="*/ 34 h 164"/>
              <a:gd name="T66" fmla="*/ 95 w 165"/>
              <a:gd name="T67" fmla="*/ 130 h 164"/>
              <a:gd name="T68" fmla="*/ 70 w 165"/>
              <a:gd name="T69" fmla="*/ 3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64">
                <a:moveTo>
                  <a:pt x="58" y="4"/>
                </a:moveTo>
                <a:cubicBezTo>
                  <a:pt x="65" y="2"/>
                  <a:pt x="65" y="2"/>
                  <a:pt x="65" y="2"/>
                </a:cubicBezTo>
                <a:cubicBezTo>
                  <a:pt x="75" y="21"/>
                  <a:pt x="75" y="21"/>
                  <a:pt x="75" y="21"/>
                </a:cubicBezTo>
                <a:cubicBezTo>
                  <a:pt x="77" y="20"/>
                  <a:pt x="80" y="20"/>
                  <a:pt x="82" y="20"/>
                </a:cubicBezTo>
                <a:cubicBezTo>
                  <a:pt x="90" y="0"/>
                  <a:pt x="90" y="0"/>
                  <a:pt x="90" y="0"/>
                </a:cubicBezTo>
                <a:cubicBezTo>
                  <a:pt x="97" y="1"/>
                  <a:pt x="97" y="1"/>
                  <a:pt x="97" y="1"/>
                </a:cubicBezTo>
                <a:cubicBezTo>
                  <a:pt x="99" y="22"/>
                  <a:pt x="99" y="22"/>
                  <a:pt x="99" y="22"/>
                </a:cubicBezTo>
                <a:cubicBezTo>
                  <a:pt x="101" y="23"/>
                  <a:pt x="104" y="24"/>
                  <a:pt x="106" y="25"/>
                </a:cubicBezTo>
                <a:cubicBezTo>
                  <a:pt x="121" y="9"/>
                  <a:pt x="121" y="9"/>
                  <a:pt x="121" y="9"/>
                </a:cubicBezTo>
                <a:cubicBezTo>
                  <a:pt x="127" y="13"/>
                  <a:pt x="127" y="13"/>
                  <a:pt x="127" y="13"/>
                </a:cubicBezTo>
                <a:cubicBezTo>
                  <a:pt x="120" y="33"/>
                  <a:pt x="120" y="33"/>
                  <a:pt x="120" y="33"/>
                </a:cubicBezTo>
                <a:cubicBezTo>
                  <a:pt x="122" y="35"/>
                  <a:pt x="124" y="36"/>
                  <a:pt x="126" y="38"/>
                </a:cubicBezTo>
                <a:cubicBezTo>
                  <a:pt x="146" y="29"/>
                  <a:pt x="146" y="29"/>
                  <a:pt x="146" y="29"/>
                </a:cubicBezTo>
                <a:cubicBezTo>
                  <a:pt x="150" y="35"/>
                  <a:pt x="150" y="35"/>
                  <a:pt x="150" y="35"/>
                </a:cubicBezTo>
                <a:cubicBezTo>
                  <a:pt x="136" y="51"/>
                  <a:pt x="136" y="51"/>
                  <a:pt x="136" y="51"/>
                </a:cubicBezTo>
                <a:cubicBezTo>
                  <a:pt x="138" y="54"/>
                  <a:pt x="139" y="56"/>
                  <a:pt x="140" y="58"/>
                </a:cubicBezTo>
                <a:cubicBezTo>
                  <a:pt x="161" y="57"/>
                  <a:pt x="161" y="57"/>
                  <a:pt x="161" y="57"/>
                </a:cubicBezTo>
                <a:cubicBezTo>
                  <a:pt x="163" y="64"/>
                  <a:pt x="163" y="64"/>
                  <a:pt x="163" y="64"/>
                </a:cubicBezTo>
                <a:cubicBezTo>
                  <a:pt x="144" y="74"/>
                  <a:pt x="144" y="74"/>
                  <a:pt x="144" y="74"/>
                </a:cubicBezTo>
                <a:cubicBezTo>
                  <a:pt x="144" y="77"/>
                  <a:pt x="145" y="79"/>
                  <a:pt x="144" y="82"/>
                </a:cubicBezTo>
                <a:cubicBezTo>
                  <a:pt x="165" y="89"/>
                  <a:pt x="165" y="89"/>
                  <a:pt x="165" y="89"/>
                </a:cubicBezTo>
                <a:cubicBezTo>
                  <a:pt x="164" y="97"/>
                  <a:pt x="164" y="97"/>
                  <a:pt x="164" y="97"/>
                </a:cubicBezTo>
                <a:cubicBezTo>
                  <a:pt x="142" y="98"/>
                  <a:pt x="142" y="98"/>
                  <a:pt x="142" y="98"/>
                </a:cubicBezTo>
                <a:cubicBezTo>
                  <a:pt x="142" y="101"/>
                  <a:pt x="141" y="103"/>
                  <a:pt x="140" y="106"/>
                </a:cubicBezTo>
                <a:cubicBezTo>
                  <a:pt x="156" y="120"/>
                  <a:pt x="156" y="120"/>
                  <a:pt x="156" y="120"/>
                </a:cubicBezTo>
                <a:cubicBezTo>
                  <a:pt x="152" y="126"/>
                  <a:pt x="152" y="126"/>
                  <a:pt x="152" y="126"/>
                </a:cubicBezTo>
                <a:cubicBezTo>
                  <a:pt x="132" y="120"/>
                  <a:pt x="132" y="120"/>
                  <a:pt x="132" y="120"/>
                </a:cubicBezTo>
                <a:cubicBezTo>
                  <a:pt x="130" y="122"/>
                  <a:pt x="128" y="124"/>
                  <a:pt x="126" y="126"/>
                </a:cubicBezTo>
                <a:cubicBezTo>
                  <a:pt x="136" y="145"/>
                  <a:pt x="136" y="145"/>
                  <a:pt x="136" y="145"/>
                </a:cubicBezTo>
                <a:cubicBezTo>
                  <a:pt x="130" y="150"/>
                  <a:pt x="130" y="150"/>
                  <a:pt x="130" y="150"/>
                </a:cubicBezTo>
                <a:cubicBezTo>
                  <a:pt x="113" y="136"/>
                  <a:pt x="113" y="136"/>
                  <a:pt x="113" y="136"/>
                </a:cubicBezTo>
                <a:cubicBezTo>
                  <a:pt x="111" y="137"/>
                  <a:pt x="109" y="138"/>
                  <a:pt x="106" y="139"/>
                </a:cubicBezTo>
                <a:cubicBezTo>
                  <a:pt x="107" y="161"/>
                  <a:pt x="107" y="161"/>
                  <a:pt x="107" y="161"/>
                </a:cubicBezTo>
                <a:cubicBezTo>
                  <a:pt x="100" y="163"/>
                  <a:pt x="100" y="163"/>
                  <a:pt x="100" y="163"/>
                </a:cubicBezTo>
                <a:cubicBezTo>
                  <a:pt x="91" y="144"/>
                  <a:pt x="91" y="144"/>
                  <a:pt x="91" y="144"/>
                </a:cubicBezTo>
                <a:cubicBezTo>
                  <a:pt x="88" y="144"/>
                  <a:pt x="85" y="144"/>
                  <a:pt x="83" y="144"/>
                </a:cubicBezTo>
                <a:cubicBezTo>
                  <a:pt x="75" y="164"/>
                  <a:pt x="75" y="164"/>
                  <a:pt x="75" y="164"/>
                </a:cubicBezTo>
                <a:cubicBezTo>
                  <a:pt x="68" y="163"/>
                  <a:pt x="68" y="163"/>
                  <a:pt x="68" y="163"/>
                </a:cubicBezTo>
                <a:cubicBezTo>
                  <a:pt x="66" y="142"/>
                  <a:pt x="66" y="142"/>
                  <a:pt x="66" y="142"/>
                </a:cubicBezTo>
                <a:cubicBezTo>
                  <a:pt x="64" y="141"/>
                  <a:pt x="61" y="140"/>
                  <a:pt x="59" y="139"/>
                </a:cubicBezTo>
                <a:cubicBezTo>
                  <a:pt x="45" y="155"/>
                  <a:pt x="45" y="155"/>
                  <a:pt x="45" y="155"/>
                </a:cubicBezTo>
                <a:cubicBezTo>
                  <a:pt x="38" y="152"/>
                  <a:pt x="38" y="152"/>
                  <a:pt x="38" y="152"/>
                </a:cubicBezTo>
                <a:cubicBezTo>
                  <a:pt x="45" y="131"/>
                  <a:pt x="45" y="131"/>
                  <a:pt x="45" y="131"/>
                </a:cubicBezTo>
                <a:cubicBezTo>
                  <a:pt x="43" y="130"/>
                  <a:pt x="41" y="128"/>
                  <a:pt x="39" y="126"/>
                </a:cubicBezTo>
                <a:cubicBezTo>
                  <a:pt x="19" y="135"/>
                  <a:pt x="19" y="135"/>
                  <a:pt x="19" y="135"/>
                </a:cubicBezTo>
                <a:cubicBezTo>
                  <a:pt x="15" y="129"/>
                  <a:pt x="15" y="129"/>
                  <a:pt x="15" y="129"/>
                </a:cubicBezTo>
                <a:cubicBezTo>
                  <a:pt x="29" y="113"/>
                  <a:pt x="29" y="113"/>
                  <a:pt x="29" y="113"/>
                </a:cubicBezTo>
                <a:cubicBezTo>
                  <a:pt x="27" y="111"/>
                  <a:pt x="26" y="108"/>
                  <a:pt x="25" y="106"/>
                </a:cubicBezTo>
                <a:cubicBezTo>
                  <a:pt x="4" y="107"/>
                  <a:pt x="4" y="107"/>
                  <a:pt x="4" y="107"/>
                </a:cubicBezTo>
                <a:cubicBezTo>
                  <a:pt x="2" y="100"/>
                  <a:pt x="2" y="100"/>
                  <a:pt x="2" y="100"/>
                </a:cubicBezTo>
                <a:cubicBezTo>
                  <a:pt x="21" y="90"/>
                  <a:pt x="21" y="90"/>
                  <a:pt x="21" y="90"/>
                </a:cubicBezTo>
                <a:cubicBezTo>
                  <a:pt x="21" y="87"/>
                  <a:pt x="21" y="85"/>
                  <a:pt x="21" y="82"/>
                </a:cubicBezTo>
                <a:cubicBezTo>
                  <a:pt x="0" y="75"/>
                  <a:pt x="0" y="75"/>
                  <a:pt x="0" y="75"/>
                </a:cubicBezTo>
                <a:cubicBezTo>
                  <a:pt x="1" y="68"/>
                  <a:pt x="1" y="68"/>
                  <a:pt x="1" y="68"/>
                </a:cubicBezTo>
                <a:cubicBezTo>
                  <a:pt x="23" y="66"/>
                  <a:pt x="23" y="66"/>
                  <a:pt x="23" y="66"/>
                </a:cubicBezTo>
                <a:cubicBezTo>
                  <a:pt x="23" y="63"/>
                  <a:pt x="24" y="61"/>
                  <a:pt x="25" y="59"/>
                </a:cubicBezTo>
                <a:cubicBezTo>
                  <a:pt x="9" y="44"/>
                  <a:pt x="9" y="44"/>
                  <a:pt x="9" y="44"/>
                </a:cubicBezTo>
                <a:cubicBezTo>
                  <a:pt x="13" y="38"/>
                  <a:pt x="13" y="38"/>
                  <a:pt x="13" y="38"/>
                </a:cubicBezTo>
                <a:cubicBezTo>
                  <a:pt x="34" y="44"/>
                  <a:pt x="34" y="44"/>
                  <a:pt x="34" y="44"/>
                </a:cubicBezTo>
                <a:cubicBezTo>
                  <a:pt x="35" y="42"/>
                  <a:pt x="37" y="40"/>
                  <a:pt x="39" y="38"/>
                </a:cubicBezTo>
                <a:cubicBezTo>
                  <a:pt x="29" y="19"/>
                  <a:pt x="29" y="19"/>
                  <a:pt x="29" y="19"/>
                </a:cubicBezTo>
                <a:cubicBezTo>
                  <a:pt x="35" y="15"/>
                  <a:pt x="35" y="15"/>
                  <a:pt x="35" y="15"/>
                </a:cubicBezTo>
                <a:cubicBezTo>
                  <a:pt x="52" y="28"/>
                  <a:pt x="52" y="28"/>
                  <a:pt x="52" y="28"/>
                </a:cubicBezTo>
                <a:cubicBezTo>
                  <a:pt x="54" y="27"/>
                  <a:pt x="56" y="26"/>
                  <a:pt x="59" y="25"/>
                </a:cubicBezTo>
                <a:cubicBezTo>
                  <a:pt x="58" y="4"/>
                  <a:pt x="58" y="4"/>
                  <a:pt x="58" y="4"/>
                </a:cubicBezTo>
                <a:close/>
                <a:moveTo>
                  <a:pt x="70" y="34"/>
                </a:moveTo>
                <a:cubicBezTo>
                  <a:pt x="96" y="27"/>
                  <a:pt x="123" y="43"/>
                  <a:pt x="130" y="69"/>
                </a:cubicBezTo>
                <a:cubicBezTo>
                  <a:pt x="137" y="95"/>
                  <a:pt x="121" y="122"/>
                  <a:pt x="95" y="130"/>
                </a:cubicBezTo>
                <a:cubicBezTo>
                  <a:pt x="69" y="137"/>
                  <a:pt x="42" y="121"/>
                  <a:pt x="35" y="95"/>
                </a:cubicBezTo>
                <a:cubicBezTo>
                  <a:pt x="28" y="68"/>
                  <a:pt x="43" y="41"/>
                  <a:pt x="70" y="34"/>
                </a:cubicBezTo>
                <a:close/>
              </a:path>
            </a:pathLst>
          </a:custGeom>
          <a:solidFill>
            <a:srgbClr val="FFC000"/>
          </a:solidFill>
          <a:ln>
            <a:noFill/>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19" name="MH_SubTitle_1"/>
          <p:cNvSpPr>
            <a:spLocks noChangeArrowheads="1"/>
          </p:cNvSpPr>
          <p:nvPr>
            <p:custDataLst>
              <p:tags r:id="rId6"/>
            </p:custDataLst>
          </p:nvPr>
        </p:nvSpPr>
        <p:spPr bwMode="auto">
          <a:xfrm>
            <a:off x="3171129" y="1082960"/>
            <a:ext cx="712674" cy="702326"/>
          </a:xfrm>
          <a:prstGeom prst="ellipse">
            <a:avLst/>
          </a:prstGeom>
          <a:solidFill>
            <a:schemeClr val="accent1">
              <a:lumMod val="20000"/>
              <a:lumOff val="80000"/>
            </a:schemeClr>
          </a:solidFill>
          <a:ln>
            <a:noFill/>
          </a:ln>
        </p:spPr>
        <p:txBody>
          <a:bodyPr lIns="0" tIns="0" rIns="0" bIns="0" anchor="ctr" anchorCtr="1">
            <a:normAutofit/>
          </a:bodyPr>
          <a:lstStyle/>
          <a:p>
            <a:pPr eaLnBrk="1" fontAlgn="auto" hangingPunct="1">
              <a:spcBef>
                <a:spcPts val="0"/>
              </a:spcBef>
              <a:spcAft>
                <a:spcPts val="0"/>
              </a:spcAft>
              <a:defRPr/>
            </a:pPr>
            <a:r>
              <a:rPr lang="en-US" altLang="zh-CN" sz="2400" dirty="0" smtClean="0">
                <a:solidFill>
                  <a:schemeClr val="accent1">
                    <a:lumMod val="50000"/>
                  </a:schemeClr>
                </a:solidFill>
                <a:latin typeface="+mn-lt"/>
                <a:ea typeface="+mn-ea"/>
              </a:rPr>
              <a:t>01</a:t>
            </a:r>
            <a:endParaRPr lang="zh-CN" altLang="en-US" sz="2400" dirty="0">
              <a:solidFill>
                <a:schemeClr val="accent1">
                  <a:lumMod val="50000"/>
                </a:schemeClr>
              </a:solidFill>
              <a:latin typeface="+mn-lt"/>
              <a:ea typeface="+mn-ea"/>
            </a:endParaRPr>
          </a:p>
        </p:txBody>
      </p:sp>
      <p:sp>
        <p:nvSpPr>
          <p:cNvPr id="20" name="MH_SubTitle_2"/>
          <p:cNvSpPr>
            <a:spLocks noChangeArrowheads="1"/>
          </p:cNvSpPr>
          <p:nvPr>
            <p:custDataLst>
              <p:tags r:id="rId7"/>
            </p:custDataLst>
          </p:nvPr>
        </p:nvSpPr>
        <p:spPr bwMode="auto">
          <a:xfrm>
            <a:off x="2654748" y="2143116"/>
            <a:ext cx="657551" cy="626119"/>
          </a:xfrm>
          <a:prstGeom prst="ellipse">
            <a:avLst/>
          </a:prstGeom>
          <a:solidFill>
            <a:schemeClr val="accent2">
              <a:lumMod val="20000"/>
              <a:lumOff val="80000"/>
            </a:schemeClr>
          </a:solidFill>
          <a:ln>
            <a:noFill/>
          </a:ln>
        </p:spPr>
        <p:txBody>
          <a:bodyPr lIns="0" tIns="0" rIns="0" bIns="0" anchor="ctr" anchorCtr="1">
            <a:normAutofit/>
          </a:bodyPr>
          <a:lstStyle/>
          <a:p>
            <a:pPr eaLnBrk="1" fontAlgn="auto" hangingPunct="1">
              <a:spcBef>
                <a:spcPts val="0"/>
              </a:spcBef>
              <a:spcAft>
                <a:spcPts val="0"/>
              </a:spcAft>
              <a:defRPr/>
            </a:pPr>
            <a:r>
              <a:rPr lang="en-US" altLang="zh-CN" sz="2400" dirty="0" smtClean="0">
                <a:solidFill>
                  <a:schemeClr val="accent2">
                    <a:lumMod val="50000"/>
                  </a:schemeClr>
                </a:solidFill>
                <a:latin typeface="+mn-lt"/>
                <a:ea typeface="+mn-ea"/>
              </a:rPr>
              <a:t>02</a:t>
            </a:r>
            <a:endParaRPr lang="zh-CN" altLang="en-US" sz="2400" dirty="0">
              <a:solidFill>
                <a:schemeClr val="accent2">
                  <a:lumMod val="50000"/>
                </a:schemeClr>
              </a:solidFill>
              <a:latin typeface="+mn-lt"/>
              <a:ea typeface="+mn-ea"/>
            </a:endParaRPr>
          </a:p>
        </p:txBody>
      </p:sp>
      <p:sp>
        <p:nvSpPr>
          <p:cNvPr id="21" name="MH_SubTitle_3"/>
          <p:cNvSpPr>
            <a:spLocks noChangeArrowheads="1"/>
          </p:cNvSpPr>
          <p:nvPr>
            <p:custDataLst>
              <p:tags r:id="rId8"/>
            </p:custDataLst>
          </p:nvPr>
        </p:nvSpPr>
        <p:spPr bwMode="auto">
          <a:xfrm>
            <a:off x="2097853" y="3357562"/>
            <a:ext cx="726538" cy="640806"/>
          </a:xfrm>
          <a:prstGeom prst="ellipse">
            <a:avLst/>
          </a:prstGeom>
          <a:solidFill>
            <a:schemeClr val="accent3">
              <a:lumMod val="20000"/>
              <a:lumOff val="80000"/>
            </a:schemeClr>
          </a:solidFill>
          <a:ln>
            <a:noFill/>
          </a:ln>
        </p:spPr>
        <p:txBody>
          <a:bodyPr lIns="0" tIns="0" rIns="0" bIns="0" anchor="ctr" anchorCtr="1">
            <a:normAutofit/>
          </a:bodyPr>
          <a:lstStyle/>
          <a:p>
            <a:pPr eaLnBrk="1" fontAlgn="auto" hangingPunct="1">
              <a:spcBef>
                <a:spcPts val="0"/>
              </a:spcBef>
              <a:spcAft>
                <a:spcPts val="0"/>
              </a:spcAft>
              <a:defRPr/>
            </a:pPr>
            <a:r>
              <a:rPr lang="en-US" altLang="zh-CN" sz="2400" dirty="0" smtClean="0">
                <a:solidFill>
                  <a:schemeClr val="accent3">
                    <a:lumMod val="50000"/>
                  </a:schemeClr>
                </a:solidFill>
                <a:latin typeface="+mn-lt"/>
                <a:ea typeface="+mn-ea"/>
              </a:rPr>
              <a:t>03</a:t>
            </a:r>
            <a:endParaRPr lang="zh-CN" altLang="en-US" sz="2400" dirty="0">
              <a:solidFill>
                <a:schemeClr val="accent3">
                  <a:lumMod val="50000"/>
                </a:schemeClr>
              </a:solidFill>
              <a:latin typeface="+mn-lt"/>
              <a:ea typeface="+mn-ea"/>
            </a:endParaRPr>
          </a:p>
        </p:txBody>
      </p:sp>
      <p:sp>
        <p:nvSpPr>
          <p:cNvPr id="22" name="MH_SubTitle_4"/>
          <p:cNvSpPr>
            <a:spLocks noChangeArrowheads="1"/>
          </p:cNvSpPr>
          <p:nvPr>
            <p:custDataLst>
              <p:tags r:id="rId9"/>
            </p:custDataLst>
          </p:nvPr>
        </p:nvSpPr>
        <p:spPr bwMode="auto">
          <a:xfrm>
            <a:off x="1864458" y="4512509"/>
            <a:ext cx="662023" cy="631003"/>
          </a:xfrm>
          <a:prstGeom prst="ellipse">
            <a:avLst/>
          </a:prstGeom>
          <a:solidFill>
            <a:schemeClr val="accent4">
              <a:lumMod val="20000"/>
              <a:lumOff val="80000"/>
            </a:schemeClr>
          </a:solidFill>
          <a:ln>
            <a:noFill/>
          </a:ln>
        </p:spPr>
        <p:txBody>
          <a:bodyPr lIns="0" tIns="0" rIns="0" bIns="0" anchor="ctr" anchorCtr="1">
            <a:normAutofit/>
          </a:bodyPr>
          <a:lstStyle/>
          <a:p>
            <a:pPr eaLnBrk="1" fontAlgn="auto" hangingPunct="1">
              <a:spcBef>
                <a:spcPts val="0"/>
              </a:spcBef>
              <a:spcAft>
                <a:spcPts val="0"/>
              </a:spcAft>
              <a:defRPr/>
            </a:pPr>
            <a:r>
              <a:rPr lang="en-US" altLang="zh-CN" sz="2400" dirty="0" smtClean="0">
                <a:solidFill>
                  <a:schemeClr val="accent4">
                    <a:lumMod val="50000"/>
                  </a:schemeClr>
                </a:solidFill>
                <a:latin typeface="+mn-lt"/>
                <a:ea typeface="+mn-ea"/>
              </a:rPr>
              <a:t>04</a:t>
            </a:r>
            <a:endParaRPr lang="en-US" altLang="zh-CN" sz="2400" dirty="0" smtClean="0">
              <a:solidFill>
                <a:schemeClr val="accent4">
                  <a:lumMod val="50000"/>
                </a:schemeClr>
              </a:solidFill>
              <a:latin typeface="+mn-lt"/>
              <a:ea typeface="+mn-ea"/>
            </a:endParaRPr>
          </a:p>
        </p:txBody>
      </p:sp>
      <p:sp>
        <p:nvSpPr>
          <p:cNvPr id="23" name="MH_Other_4"/>
          <p:cNvSpPr>
            <a:spLocks noEditPoints="1"/>
          </p:cNvSpPr>
          <p:nvPr>
            <p:custDataLst>
              <p:tags r:id="rId10"/>
            </p:custDataLst>
          </p:nvPr>
        </p:nvSpPr>
        <p:spPr bwMode="auto">
          <a:xfrm>
            <a:off x="1175907" y="5407820"/>
            <a:ext cx="1207698" cy="1021576"/>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1">
              <a:lumMod val="60000"/>
              <a:lumOff val="40000"/>
            </a:schemeClr>
          </a:solidFill>
          <a:ln>
            <a:noFill/>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24" name="MH_SubTitle_3"/>
          <p:cNvSpPr>
            <a:spLocks noChangeArrowheads="1"/>
          </p:cNvSpPr>
          <p:nvPr>
            <p:custDataLst>
              <p:tags r:id="rId11"/>
            </p:custDataLst>
          </p:nvPr>
        </p:nvSpPr>
        <p:spPr bwMode="auto">
          <a:xfrm>
            <a:off x="1461666" y="5572140"/>
            <a:ext cx="707625" cy="654056"/>
          </a:xfrm>
          <a:prstGeom prst="ellipse">
            <a:avLst/>
          </a:prstGeom>
          <a:solidFill>
            <a:schemeClr val="accent3">
              <a:lumMod val="20000"/>
              <a:lumOff val="80000"/>
            </a:schemeClr>
          </a:solidFill>
          <a:ln>
            <a:noFill/>
          </a:ln>
        </p:spPr>
        <p:txBody>
          <a:bodyPr lIns="0" tIns="0" rIns="0" bIns="0" anchor="ctr" anchorCtr="1">
            <a:normAutofit/>
          </a:bodyPr>
          <a:lstStyle/>
          <a:p>
            <a:pPr eaLnBrk="1" fontAlgn="auto" hangingPunct="1">
              <a:spcBef>
                <a:spcPts val="0"/>
              </a:spcBef>
              <a:spcAft>
                <a:spcPts val="0"/>
              </a:spcAft>
              <a:defRPr/>
            </a:pPr>
            <a:r>
              <a:rPr lang="en-US" altLang="zh-CN" sz="2400" dirty="0" smtClean="0">
                <a:solidFill>
                  <a:schemeClr val="accent3">
                    <a:lumMod val="50000"/>
                  </a:schemeClr>
                </a:solidFill>
                <a:latin typeface="+mn-lt"/>
                <a:ea typeface="+mn-ea"/>
              </a:rPr>
              <a:t>05</a:t>
            </a:r>
            <a:endParaRPr lang="zh-CN" altLang="en-US" sz="2400" dirty="0">
              <a:solidFill>
                <a:schemeClr val="accent3">
                  <a:lumMod val="50000"/>
                </a:schemeClr>
              </a:solidFill>
              <a:latin typeface="+mn-lt"/>
              <a:ea typeface="+mn-ea"/>
            </a:endParaRPr>
          </a:p>
        </p:txBody>
      </p:sp>
      <p:sp>
        <p:nvSpPr>
          <p:cNvPr id="25" name="MH_Text_1"/>
          <p:cNvSpPr txBox="1"/>
          <p:nvPr>
            <p:custDataLst>
              <p:tags r:id="rId12"/>
            </p:custDataLst>
          </p:nvPr>
        </p:nvSpPr>
        <p:spPr>
          <a:xfrm>
            <a:off x="4096990" y="909798"/>
            <a:ext cx="6816992" cy="1041400"/>
          </a:xfrm>
          <a:prstGeom prst="rect">
            <a:avLst/>
          </a:prstGeom>
          <a:noFill/>
        </p:spPr>
        <p:txBody>
          <a:bodyPr anchor="ctr">
            <a:normAutofit/>
          </a:bodyPr>
          <a:lstStyle/>
          <a:p>
            <a:pPr lvl="0">
              <a:defRPr/>
            </a:pPr>
            <a:r>
              <a:rPr lang="zh-CN" altLang="en-US" dirty="0" smtClean="0">
                <a:latin typeface="微软雅黑" panose="020B0503020204020204" pitchFamily="34" charset="-122"/>
                <a:ea typeface="微软雅黑" panose="020B0503020204020204" pitchFamily="34" charset="-122"/>
              </a:rPr>
              <a:t>       坦然对待得失，克服“唯分数”等功利倾向</a:t>
            </a:r>
            <a:endParaRPr lang="zh-CN" altLang="en-US" dirty="0" smtClean="0">
              <a:latin typeface="微软雅黑" panose="020B0503020204020204" pitchFamily="34" charset="-122"/>
              <a:ea typeface="微软雅黑" panose="020B0503020204020204" pitchFamily="34" charset="-122"/>
            </a:endParaRPr>
          </a:p>
        </p:txBody>
      </p:sp>
      <p:sp>
        <p:nvSpPr>
          <p:cNvPr id="26" name="MH_Text_2"/>
          <p:cNvSpPr txBox="1"/>
          <p:nvPr>
            <p:custDataLst>
              <p:tags r:id="rId13"/>
            </p:custDataLst>
          </p:nvPr>
        </p:nvSpPr>
        <p:spPr>
          <a:xfrm>
            <a:off x="4030251" y="2119949"/>
            <a:ext cx="6816992" cy="1041400"/>
          </a:xfrm>
          <a:prstGeom prst="rect">
            <a:avLst/>
          </a:prstGeom>
          <a:noFill/>
        </p:spPr>
        <p:txBody>
          <a:bodyPr anchor="ctr">
            <a:normAutofit/>
          </a:bodyPr>
          <a:lstStyle/>
          <a:p>
            <a:pPr lvl="0">
              <a:lnSpc>
                <a:spcPct val="150000"/>
              </a:lnSpc>
              <a:defRPr/>
            </a:pPr>
            <a:r>
              <a:rPr lang="zh-CN" altLang="en-US" dirty="0" smtClean="0">
                <a:latin typeface="微软雅黑" panose="020B0503020204020204" pitchFamily="34" charset="-122"/>
                <a:ea typeface="微软雅黑" panose="020B0503020204020204" pitchFamily="34" charset="-122"/>
              </a:rPr>
              <a:t>培养对知识的真正兴趣</a:t>
            </a:r>
            <a:endParaRPr lang="zh-CN" altLang="en-US" dirty="0" smtClean="0">
              <a:latin typeface="微软雅黑" panose="020B0503020204020204" pitchFamily="34" charset="-122"/>
              <a:ea typeface="微软雅黑" panose="020B0503020204020204" pitchFamily="34" charset="-122"/>
            </a:endParaRPr>
          </a:p>
        </p:txBody>
      </p:sp>
      <p:sp>
        <p:nvSpPr>
          <p:cNvPr id="27" name="MH_Text_3"/>
          <p:cNvSpPr txBox="1"/>
          <p:nvPr>
            <p:custDataLst>
              <p:tags r:id="rId14"/>
            </p:custDataLst>
          </p:nvPr>
        </p:nvSpPr>
        <p:spPr>
          <a:xfrm>
            <a:off x="3738275" y="3325020"/>
            <a:ext cx="6816992" cy="1041400"/>
          </a:xfrm>
          <a:prstGeom prst="rect">
            <a:avLst/>
          </a:prstGeom>
          <a:noFill/>
        </p:spPr>
        <p:txBody>
          <a:bodyPr anchor="ctr">
            <a:normAutofit/>
          </a:bodyPr>
          <a:lstStyle/>
          <a:p>
            <a:pPr lvl="0">
              <a:defRPr/>
            </a:pPr>
            <a:r>
              <a:rPr lang="zh-CN" altLang="en-US" dirty="0" smtClean="0">
                <a:latin typeface="微软雅黑" panose="020B0503020204020204" pitchFamily="34" charset="-122"/>
                <a:ea typeface="微软雅黑" panose="020B0503020204020204" pitchFamily="34" charset="-122"/>
              </a:rPr>
              <a:t>探索适合自己的学习方法</a:t>
            </a:r>
            <a:endParaRPr lang="zh-CN" altLang="en-US" dirty="0" smtClean="0">
              <a:latin typeface="微软雅黑" panose="020B0503020204020204" pitchFamily="34" charset="-122"/>
              <a:ea typeface="微软雅黑" panose="020B0503020204020204" pitchFamily="34" charset="-122"/>
            </a:endParaRPr>
          </a:p>
        </p:txBody>
      </p:sp>
      <p:sp>
        <p:nvSpPr>
          <p:cNvPr id="28" name="MH_Text_4"/>
          <p:cNvSpPr txBox="1"/>
          <p:nvPr>
            <p:custDataLst>
              <p:tags r:id="rId15"/>
            </p:custDataLst>
          </p:nvPr>
        </p:nvSpPr>
        <p:spPr>
          <a:xfrm>
            <a:off x="3095334" y="4366420"/>
            <a:ext cx="6816992" cy="1041400"/>
          </a:xfrm>
          <a:prstGeom prst="rect">
            <a:avLst/>
          </a:prstGeom>
          <a:noFill/>
        </p:spPr>
        <p:txBody>
          <a:bodyPr anchor="ctr">
            <a:noAutofit/>
          </a:bodyPr>
          <a:lstStyle/>
          <a:p>
            <a:pPr lvl="0" fontAlgn="auto">
              <a:lnSpc>
                <a:spcPct val="150000"/>
              </a:lnSpc>
              <a:defRPr/>
            </a:pPr>
            <a:r>
              <a:rPr lang="zh-CN" altLang="en-US" dirty="0" smtClean="0">
                <a:latin typeface="微软雅黑" panose="020B0503020204020204" pitchFamily="34" charset="-122"/>
                <a:ea typeface="微软雅黑" panose="020B0503020204020204" pitchFamily="34" charset="-122"/>
              </a:rPr>
              <a:t>回味成功经验，维持自信心</a:t>
            </a:r>
            <a:endParaRPr lang="zh-CN" altLang="en-US" dirty="0" smtClean="0">
              <a:latin typeface="微软雅黑" panose="020B0503020204020204" pitchFamily="34" charset="-122"/>
              <a:ea typeface="微软雅黑" panose="020B0503020204020204" pitchFamily="34" charset="-122"/>
            </a:endParaRPr>
          </a:p>
        </p:txBody>
      </p:sp>
      <p:sp>
        <p:nvSpPr>
          <p:cNvPr id="29" name="MH_Text_4"/>
          <p:cNvSpPr txBox="1"/>
          <p:nvPr>
            <p:custDataLst>
              <p:tags r:id="rId16"/>
            </p:custDataLst>
          </p:nvPr>
        </p:nvSpPr>
        <p:spPr>
          <a:xfrm>
            <a:off x="2809781" y="5286835"/>
            <a:ext cx="6816992" cy="1041400"/>
          </a:xfrm>
          <a:prstGeom prst="rect">
            <a:avLst/>
          </a:prstGeom>
          <a:noFill/>
        </p:spPr>
        <p:txBody>
          <a:bodyPr anchor="ctr">
            <a:noAutofit/>
          </a:bodyPr>
          <a:lstStyle/>
          <a:p>
            <a:pPr lvl="0" fontAlgn="auto">
              <a:lnSpc>
                <a:spcPct val="150000"/>
              </a:lnSpc>
              <a:defRPr/>
            </a:pPr>
            <a:r>
              <a:rPr lang="zh-CN" altLang="en-US" dirty="0" smtClean="0">
                <a:latin typeface="微软雅黑" panose="020B0503020204020204" pitchFamily="34" charset="-122"/>
                <a:ea typeface="微软雅黑" panose="020B0503020204020204" pitchFamily="34" charset="-122"/>
              </a:rPr>
              <a:t>主动与老师、同学进行交流</a:t>
            </a:r>
            <a:endParaRPr lang="zh-CN" altLang="en-US" dirty="0" smtClean="0">
              <a:latin typeface="微软雅黑" panose="020B0503020204020204" pitchFamily="34" charset="-122"/>
              <a:ea typeface="微软雅黑" panose="020B0503020204020204" pitchFamily="34" charset="-122"/>
            </a:endParaRPr>
          </a:p>
        </p:txBody>
      </p:sp>
      <p:sp>
        <p:nvSpPr>
          <p:cNvPr id="30" name="平行四边形 29"/>
          <p:cNvSpPr/>
          <p:nvPr/>
        </p:nvSpPr>
        <p:spPr bwMode="auto">
          <a:xfrm>
            <a:off x="9626773" y="0"/>
            <a:ext cx="2381904" cy="6878413"/>
          </a:xfrm>
          <a:prstGeom prst="parallelogram">
            <a:avLst>
              <a:gd name="adj" fmla="val 55625"/>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pic>
        <p:nvPicPr>
          <p:cNvPr id="31" name="图片 30"/>
          <p:cNvPicPr>
            <a:picLocks noChangeAspect="1"/>
          </p:cNvPicPr>
          <p:nvPr/>
        </p:nvPicPr>
        <p:blipFill>
          <a:blip r:embed="rId17" cstate="screen"/>
          <a:stretch>
            <a:fillRect/>
          </a:stretch>
        </p:blipFill>
        <p:spPr>
          <a:xfrm>
            <a:off x="8493777" y="1604787"/>
            <a:ext cx="3046211" cy="468436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childTnLst>
                          </p:cTn>
                        </p:par>
                        <p:par>
                          <p:cTn id="20" fill="hold">
                            <p:stCondLst>
                              <p:cond delay="500"/>
                            </p:stCondLst>
                            <p:childTnLst>
                              <p:par>
                                <p:cTn id="21" presetID="16" presetClass="entr" presetSubtype="2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par>
                          <p:cTn id="27" fill="hold">
                            <p:stCondLst>
                              <p:cond delay="1000"/>
                            </p:stCondLst>
                            <p:childTnLst>
                              <p:par>
                                <p:cTn id="28" presetID="16" presetClass="entr" presetSubtype="21"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500"/>
                                        <p:tgtEl>
                                          <p:spTgt spid="21"/>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arn(inVertical)">
                                      <p:cBhvr>
                                        <p:cTn id="33" dur="500"/>
                                        <p:tgtEl>
                                          <p:spTgt spid="22"/>
                                        </p:tgtEl>
                                      </p:cBhvr>
                                    </p:animEffect>
                                  </p:childTnLst>
                                </p:cTn>
                              </p:par>
                            </p:childTnLst>
                          </p:cTn>
                        </p:par>
                        <p:par>
                          <p:cTn id="34" fill="hold">
                            <p:stCondLst>
                              <p:cond delay="1500"/>
                            </p:stCondLst>
                            <p:childTnLst>
                              <p:par>
                                <p:cTn id="35" presetID="16" presetClass="entr" presetSubtype="21"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inVertical)">
                                      <p:cBhvr>
                                        <p:cTn id="37" dur="500"/>
                                        <p:tgtEl>
                                          <p:spTgt spid="2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barn(inVertical)">
                                      <p:cBhvr>
                                        <p:cTn id="46" dur="500"/>
                                        <p:tgtEl>
                                          <p:spTgt spid="2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barn(inVertical)">
                                      <p:cBhvr>
                                        <p:cTn id="49" dur="500"/>
                                        <p:tgtEl>
                                          <p:spTgt spid="28"/>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arn(inVertical)">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4545"/>
          </a:xfrm>
          <a:prstGeom prst="rect">
            <a:avLst/>
          </a:prstGeom>
        </p:spPr>
        <p:txBody>
          <a:bodyPr wrap="square">
            <a:spAutoFit/>
          </a:bodyPr>
          <a:lstStyle/>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思</a:t>
            </a:r>
            <a:endParaRPr lang="en-US" altLang="zh-CN" sz="4000" b="1" dirty="0" smtClean="0">
              <a:solidFill>
                <a:srgbClr val="C00000"/>
              </a:solidFill>
              <a:latin typeface="微软雅黑" panose="020B0503020204020204" pitchFamily="34" charset="-122"/>
              <a:ea typeface="微软雅黑" panose="020B0503020204020204" pitchFamily="34" charset="-122"/>
              <a:cs typeface="+mn-ea"/>
              <a:sym typeface="+mn-lt"/>
            </a:endParaRPr>
          </a:p>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政</a:t>
            </a:r>
            <a:endParaRPr lang="en-US" altLang="zh-CN" sz="4000" b="1" dirty="0" smtClean="0">
              <a:solidFill>
                <a:srgbClr val="C00000"/>
              </a:solidFill>
              <a:latin typeface="微软雅黑" panose="020B0503020204020204" pitchFamily="34" charset="-122"/>
              <a:ea typeface="微软雅黑" panose="020B0503020204020204" pitchFamily="34" charset="-122"/>
              <a:cs typeface="+mn-ea"/>
              <a:sym typeface="+mn-lt"/>
            </a:endParaRPr>
          </a:p>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课</a:t>
            </a:r>
            <a:endParaRPr lang="en-US" altLang="zh-CN" sz="4000" b="1" dirty="0" smtClean="0">
              <a:solidFill>
                <a:srgbClr val="C00000"/>
              </a:solidFill>
              <a:latin typeface="微软雅黑" panose="020B0503020204020204" pitchFamily="34" charset="-122"/>
              <a:ea typeface="微软雅黑" panose="020B0503020204020204" pitchFamily="34" charset="-122"/>
              <a:cs typeface="+mn-ea"/>
              <a:sym typeface="+mn-lt"/>
            </a:endParaRPr>
          </a:p>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堂</a:t>
            </a:r>
            <a:endParaRPr lang="en-US" altLang="zh-CN"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3434739" y="1251523"/>
            <a:ext cx="8021492" cy="2973122"/>
          </a:xfrm>
          <a:prstGeom prst="rect">
            <a:avLst/>
          </a:prstGeom>
          <a:noFill/>
        </p:spPr>
        <p:txBody>
          <a:bodyPr wrap="square" rtlCol="0">
            <a:spAutoFit/>
          </a:bodyPr>
          <a:lstStyle/>
          <a:p>
            <a:pPr fontAlgn="auto">
              <a:lnSpc>
                <a:spcPct val="130000"/>
              </a:lnSpc>
              <a:spcBef>
                <a:spcPts val="0"/>
              </a:spcBef>
              <a:spcAft>
                <a:spcPts val="0"/>
              </a:spcAft>
              <a:defRPr/>
            </a:pP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ea"/>
                <a:sym typeface="+mn-lt"/>
              </a:rPr>
              <a:t>                                            </a:t>
            </a:r>
            <a:r>
              <a:rPr lang="zh-CN" altLang="en-US" b="1" kern="0" dirty="0" smtClean="0">
                <a:solidFill>
                  <a:srgbClr val="C00000"/>
                </a:solidFill>
                <a:latin typeface="微软雅黑" panose="020B0503020204020204" pitchFamily="34" charset="-122"/>
                <a:ea typeface="微软雅黑" panose="020B0503020204020204" pitchFamily="34" charset="-122"/>
                <a:cs typeface="+mn-ea"/>
                <a:sym typeface="+mn-lt"/>
              </a:rPr>
              <a:t>做快乐的学习者</a:t>
            </a:r>
            <a:endParaRPr lang="en-US" altLang="zh-CN" b="1" kern="0" dirty="0" smtClean="0">
              <a:solidFill>
                <a:srgbClr val="C00000"/>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endParaRPr lang="zh-CN" altLang="en-US" b="1" kern="0" dirty="0" smtClean="0">
              <a:solidFill>
                <a:srgbClr val="C00000"/>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一、树立正确的学习观</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作为有理想、有抱负的当代大学生，一定要树立正确的学习观，明确学习不是为了父母或老师，而是为了自己，是为了自己在以后的社会竞争中有更大的优势；更进一步说，学习是为了建设祖国，报效祖国，使祖国更加繁荣昌盛。</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同时，我们在学习时不能过于注重分数。分数是一时之得，要从一生的成长目标来看。如果最后没有形成健康成熟的人格，那是不合格的。</a:t>
            </a:r>
            <a:endParaRPr lang="zh-CN" altLang="en-US"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1040" y="3714750"/>
            <a:ext cx="6386830"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大学生创造性思维的培养</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460375"/>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400" dirty="0" smtClean="0">
                <a:latin typeface="+mn-lt"/>
                <a:ea typeface="+mn-ea"/>
                <a:cs typeface="+mn-ea"/>
                <a:sym typeface="+mn-lt"/>
              </a:rPr>
              <a:t>一、创造性思维的特点</a:t>
            </a:r>
            <a:endParaRPr lang="zh-CN" altLang="en-US" sz="2400" dirty="0" smtClean="0">
              <a:latin typeface="+mn-lt"/>
              <a:ea typeface="+mn-ea"/>
              <a:cs typeface="+mn-ea"/>
              <a:sym typeface="+mn-lt"/>
            </a:endParaRPr>
          </a:p>
        </p:txBody>
      </p:sp>
      <p:sp>
        <p:nvSpPr>
          <p:cNvPr id="7" name="Freeform 230"/>
          <p:cNvSpPr>
            <a:spLocks noEditPoints="1"/>
          </p:cNvSpPr>
          <p:nvPr/>
        </p:nvSpPr>
        <p:spPr bwMode="auto">
          <a:xfrm rot="5400000">
            <a:off x="143101" y="21429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8" name="Picture 2" descr="E:\yao\可直接用的样式\PPT素材\mh.png"/>
          <p:cNvPicPr>
            <a:picLocks noChangeAspect="1" noChangeArrowheads="1"/>
          </p:cNvPicPr>
          <p:nvPr/>
        </p:nvPicPr>
        <p:blipFill>
          <a:blip r:embed="rId1"/>
          <a:srcRect/>
          <a:stretch>
            <a:fillRect/>
          </a:stretch>
        </p:blipFill>
        <p:spPr bwMode="auto">
          <a:xfrm>
            <a:off x="0" y="1285860"/>
            <a:ext cx="3680575" cy="5572140"/>
          </a:xfrm>
          <a:prstGeom prst="rect">
            <a:avLst/>
          </a:prstGeom>
          <a:noFill/>
        </p:spPr>
      </p:pic>
      <p:sp>
        <p:nvSpPr>
          <p:cNvPr id="11" name="Freeform 68"/>
          <p:cNvSpPr/>
          <p:nvPr>
            <p:custDataLst>
              <p:tags r:id="rId2"/>
            </p:custDataLst>
          </p:nvPr>
        </p:nvSpPr>
        <p:spPr>
          <a:xfrm>
            <a:off x="2420585" y="1195479"/>
            <a:ext cx="9080888" cy="809228"/>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0"/>
          <p:cNvSpPr/>
          <p:nvPr>
            <p:custDataLst>
              <p:tags r:id="rId3"/>
            </p:custDataLst>
          </p:nvPr>
        </p:nvSpPr>
        <p:spPr>
          <a:xfrm>
            <a:off x="2420585" y="2283139"/>
            <a:ext cx="9152326" cy="1000132"/>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 Placeholder 3"/>
          <p:cNvSpPr txBox="1"/>
          <p:nvPr>
            <p:custDataLst>
              <p:tags r:id="rId4"/>
            </p:custDataLst>
          </p:nvPr>
        </p:nvSpPr>
        <p:spPr>
          <a:xfrm>
            <a:off x="3137611" y="1285860"/>
            <a:ext cx="8220986" cy="11061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75">
              <a:lnSpc>
                <a:spcPct val="120000"/>
              </a:lnSpc>
              <a:spcBef>
                <a:spcPct val="20000"/>
              </a:spcBef>
              <a:defRPr/>
            </a:pPr>
            <a:r>
              <a:rPr lang="zh-CN" altLang="en-US" sz="1800" b="1" dirty="0" smtClean="0">
                <a:solidFill>
                  <a:srgbClr val="C00000"/>
                </a:solidFill>
                <a:ea typeface="微软雅黑" panose="020B0503020204020204" pitchFamily="34" charset="-122"/>
                <a:cs typeface="+mn-ea"/>
                <a:sym typeface="Arial" panose="020B0604020202020204" pitchFamily="34" charset="0"/>
              </a:rPr>
              <a:t>新颖性：</a:t>
            </a:r>
            <a:r>
              <a:rPr lang="zh-CN" altLang="en-US" sz="1800" dirty="0" smtClean="0">
                <a:solidFill>
                  <a:schemeClr val="tx1"/>
                </a:solidFill>
                <a:ea typeface="微软雅黑" panose="020B0503020204020204" pitchFamily="34" charset="-122"/>
                <a:cs typeface="+mn-ea"/>
                <a:sym typeface="Arial" panose="020B0604020202020204" pitchFamily="34" charset="0"/>
              </a:rPr>
              <a:t>构思使人耳目一新，展示出一种新的概念、新的形象、新的结构、新</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a:p>
            <a:pPr algn="l" defTabSz="1285875">
              <a:lnSpc>
                <a:spcPct val="120000"/>
              </a:lnSpc>
              <a:spcBef>
                <a:spcPct val="20000"/>
              </a:spcBef>
              <a:defRPr/>
            </a:pPr>
            <a:r>
              <a:rPr lang="zh-CN" altLang="en-US" sz="1800" dirty="0" smtClean="0">
                <a:solidFill>
                  <a:schemeClr val="tx1"/>
                </a:solidFill>
                <a:ea typeface="微软雅黑" panose="020B0503020204020204" pitchFamily="34" charset="-122"/>
                <a:cs typeface="+mn-ea"/>
                <a:sym typeface="Arial" panose="020B0604020202020204" pitchFamily="34" charset="0"/>
              </a:rPr>
              <a:t>的范畴。</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a:p>
            <a:pPr algn="l" defTabSz="1285875">
              <a:lnSpc>
                <a:spcPct val="120000"/>
              </a:lnSpc>
              <a:spcBef>
                <a:spcPct val="20000"/>
              </a:spcBef>
              <a:defRPr/>
            </a:pPr>
            <a:endParaRPr lang="zh-CN" altLang="en-US" sz="1800" dirty="0" smtClean="0">
              <a:solidFill>
                <a:schemeClr val="tx1"/>
              </a:solidFill>
              <a:ea typeface="微软雅黑" panose="020B0503020204020204" pitchFamily="34" charset="-122"/>
              <a:cs typeface="+mn-ea"/>
              <a:sym typeface="Arial" panose="020B0604020202020204" pitchFamily="34" charset="0"/>
            </a:endParaRPr>
          </a:p>
        </p:txBody>
      </p:sp>
      <p:sp>
        <p:nvSpPr>
          <p:cNvPr id="16" name="Freeform 45"/>
          <p:cNvSpPr>
            <a:spLocks noEditPoints="1"/>
          </p:cNvSpPr>
          <p:nvPr>
            <p:custDataLst>
              <p:tags r:id="rId5"/>
            </p:custDataLst>
          </p:nvPr>
        </p:nvSpPr>
        <p:spPr bwMode="auto">
          <a:xfrm>
            <a:off x="2580558" y="142873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
          <p:cNvSpPr txBox="1"/>
          <p:nvPr>
            <p:custDataLst>
              <p:tags r:id="rId6"/>
            </p:custDataLst>
          </p:nvPr>
        </p:nvSpPr>
        <p:spPr>
          <a:xfrm>
            <a:off x="3071789" y="2283139"/>
            <a:ext cx="8363862" cy="66421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75">
              <a:lnSpc>
                <a:spcPct val="120000"/>
              </a:lnSpc>
              <a:spcBef>
                <a:spcPct val="20000"/>
              </a:spcBef>
              <a:defRPr/>
            </a:pPr>
            <a:r>
              <a:rPr lang="zh-CN" altLang="en-US" sz="1800" b="1" dirty="0" smtClean="0">
                <a:solidFill>
                  <a:srgbClr val="C00000"/>
                </a:solidFill>
                <a:ea typeface="微软雅黑" panose="020B0503020204020204" pitchFamily="34" charset="-122"/>
                <a:cs typeface="+mn-ea"/>
                <a:sym typeface="Arial" panose="020B0604020202020204" pitchFamily="34" charset="0"/>
              </a:rPr>
              <a:t>求异性：</a:t>
            </a:r>
            <a:r>
              <a:rPr lang="zh-CN" altLang="en-US" sz="1800" dirty="0" smtClean="0">
                <a:solidFill>
                  <a:schemeClr val="tx1"/>
                </a:solidFill>
                <a:ea typeface="微软雅黑" panose="020B0503020204020204" pitchFamily="34" charset="-122"/>
                <a:cs typeface="+mn-ea"/>
                <a:sym typeface="Arial" panose="020B0604020202020204" pitchFamily="34" charset="0"/>
              </a:rPr>
              <a:t>在别人司空见惯、习以为常、不认为有问题的地方能看出问题，表现出常中见奇、标新立异、独树一帜、非同寻常的能力。</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p:txBody>
      </p:sp>
      <p:sp>
        <p:nvSpPr>
          <p:cNvPr id="18" name="Freeform 45"/>
          <p:cNvSpPr>
            <a:spLocks noEditPoints="1"/>
          </p:cNvSpPr>
          <p:nvPr>
            <p:custDataLst>
              <p:tags r:id="rId7"/>
            </p:custDataLst>
          </p:nvPr>
        </p:nvSpPr>
        <p:spPr bwMode="auto">
          <a:xfrm>
            <a:off x="2580558" y="256889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67"/>
          <p:cNvSpPr/>
          <p:nvPr>
            <p:custDataLst>
              <p:tags r:id="rId8"/>
            </p:custDataLst>
          </p:nvPr>
        </p:nvSpPr>
        <p:spPr>
          <a:xfrm>
            <a:off x="1383473" y="1142984"/>
            <a:ext cx="1048278" cy="877809"/>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40">
              <a:lnSpc>
                <a:spcPct val="120000"/>
              </a:lnSpc>
              <a:spcAft>
                <a:spcPct val="35000"/>
              </a:spcAft>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第一</a:t>
            </a:r>
            <a:endParaRPr lang="en-US" sz="2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69"/>
          <p:cNvSpPr/>
          <p:nvPr>
            <p:custDataLst>
              <p:tags r:id="rId9"/>
            </p:custDataLst>
          </p:nvPr>
        </p:nvSpPr>
        <p:spPr>
          <a:xfrm>
            <a:off x="1383473" y="2283139"/>
            <a:ext cx="1048278" cy="1000131"/>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40">
              <a:lnSpc>
                <a:spcPct val="120000"/>
              </a:lnSpc>
              <a:spcAft>
                <a:spcPct val="35000"/>
              </a:spcAft>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第二</a:t>
            </a:r>
            <a:endParaRPr lang="en-US" sz="2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70"/>
          <p:cNvSpPr/>
          <p:nvPr>
            <p:custDataLst>
              <p:tags r:id="rId10"/>
            </p:custDataLst>
          </p:nvPr>
        </p:nvSpPr>
        <p:spPr>
          <a:xfrm>
            <a:off x="2420585" y="3539181"/>
            <a:ext cx="9152326" cy="884245"/>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
          <p:cNvSpPr txBox="1"/>
          <p:nvPr>
            <p:custDataLst>
              <p:tags r:id="rId11"/>
            </p:custDataLst>
          </p:nvPr>
        </p:nvSpPr>
        <p:spPr>
          <a:xfrm>
            <a:off x="3137611" y="3613555"/>
            <a:ext cx="8292424" cy="71882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75">
              <a:lnSpc>
                <a:spcPct val="120000"/>
              </a:lnSpc>
              <a:spcBef>
                <a:spcPct val="20000"/>
              </a:spcBef>
              <a:defRPr/>
            </a:pPr>
            <a:r>
              <a:rPr lang="zh-CN" altLang="en-US" sz="1800" b="1" dirty="0" smtClean="0">
                <a:solidFill>
                  <a:srgbClr val="C00000"/>
                </a:solidFill>
                <a:ea typeface="微软雅黑" panose="020B0503020204020204" pitchFamily="34" charset="-122"/>
                <a:cs typeface="+mn-ea"/>
                <a:sym typeface="Arial" panose="020B0604020202020204" pitchFamily="34" charset="0"/>
              </a:rPr>
              <a:t>灵活性：</a:t>
            </a:r>
            <a:r>
              <a:rPr lang="zh-CN" altLang="en-US" sz="1800" dirty="0" smtClean="0">
                <a:solidFill>
                  <a:schemeClr val="tx1"/>
                </a:solidFill>
                <a:ea typeface="微软雅黑" panose="020B0503020204020204" pitchFamily="34" charset="-122"/>
                <a:cs typeface="+mn-ea"/>
                <a:sym typeface="Arial" panose="020B0604020202020204" pitchFamily="34" charset="0"/>
              </a:rPr>
              <a:t>思维灵活，能及时转换思路，善于从多角度、多方位、多层次、多学</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a:p>
            <a:pPr algn="l" defTabSz="1285875">
              <a:lnSpc>
                <a:spcPct val="120000"/>
              </a:lnSpc>
              <a:spcBef>
                <a:spcPct val="20000"/>
              </a:spcBef>
              <a:defRPr/>
            </a:pPr>
            <a:r>
              <a:rPr lang="zh-CN" altLang="en-US" sz="1800" dirty="0" smtClean="0">
                <a:solidFill>
                  <a:schemeClr val="tx1"/>
                </a:solidFill>
                <a:ea typeface="微软雅黑" panose="020B0503020204020204" pitchFamily="34" charset="-122"/>
                <a:cs typeface="+mn-ea"/>
                <a:sym typeface="Arial" panose="020B0604020202020204" pitchFamily="34" charset="0"/>
              </a:rPr>
              <a:t>科进行立体思考。</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p:txBody>
      </p:sp>
      <p:sp>
        <p:nvSpPr>
          <p:cNvPr id="23" name="Freeform 45"/>
          <p:cNvSpPr>
            <a:spLocks noEditPoints="1"/>
          </p:cNvSpPr>
          <p:nvPr>
            <p:custDataLst>
              <p:tags r:id="rId12"/>
            </p:custDataLst>
          </p:nvPr>
        </p:nvSpPr>
        <p:spPr bwMode="auto">
          <a:xfrm>
            <a:off x="2580558" y="378048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00B050"/>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69"/>
          <p:cNvSpPr/>
          <p:nvPr>
            <p:custDataLst>
              <p:tags r:id="rId13"/>
            </p:custDataLst>
          </p:nvPr>
        </p:nvSpPr>
        <p:spPr>
          <a:xfrm>
            <a:off x="1383473" y="3459701"/>
            <a:ext cx="1048278" cy="963725"/>
          </a:xfrm>
          <a:prstGeom prst="roundRect">
            <a:avLst/>
          </a:prstGeom>
          <a:solidFill>
            <a:srgbClr val="33BE9B"/>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40">
              <a:lnSpc>
                <a:spcPct val="120000"/>
              </a:lnSpc>
              <a:spcAft>
                <a:spcPct val="35000"/>
              </a:spcAft>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第三</a:t>
            </a:r>
            <a:endParaRPr lang="en-US" sz="2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Freeform 70"/>
          <p:cNvSpPr/>
          <p:nvPr>
            <p:custDataLst>
              <p:tags r:id="rId14"/>
            </p:custDataLst>
          </p:nvPr>
        </p:nvSpPr>
        <p:spPr>
          <a:xfrm>
            <a:off x="2428840" y="5731836"/>
            <a:ext cx="9152326" cy="884245"/>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 Placeholder 3"/>
          <p:cNvSpPr txBox="1"/>
          <p:nvPr>
            <p:custDataLst>
              <p:tags r:id="rId15"/>
            </p:custDataLst>
          </p:nvPr>
        </p:nvSpPr>
        <p:spPr>
          <a:xfrm>
            <a:off x="3145866" y="5806210"/>
            <a:ext cx="8292424" cy="71882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75">
              <a:lnSpc>
                <a:spcPct val="120000"/>
              </a:lnSpc>
              <a:spcBef>
                <a:spcPct val="20000"/>
              </a:spcBef>
              <a:defRPr/>
            </a:pPr>
            <a:r>
              <a:rPr lang="zh-CN" altLang="en-US" sz="1800" b="1" dirty="0" smtClean="0">
                <a:solidFill>
                  <a:srgbClr val="C00000"/>
                </a:solidFill>
                <a:ea typeface="微软雅黑" panose="020B0503020204020204" pitchFamily="34" charset="-122"/>
                <a:cs typeface="+mn-ea"/>
                <a:sym typeface="Arial" panose="020B0604020202020204" pitchFamily="34" charset="0"/>
              </a:rPr>
              <a:t>反常规性：</a:t>
            </a:r>
            <a:r>
              <a:rPr lang="zh-CN" altLang="en-US" sz="1800" dirty="0" smtClean="0">
                <a:solidFill>
                  <a:schemeClr val="tx1"/>
                </a:solidFill>
                <a:ea typeface="微软雅黑" panose="020B0503020204020204" pitchFamily="34" charset="-122"/>
                <a:cs typeface="+mn-ea"/>
                <a:sym typeface="Arial" panose="020B0604020202020204" pitchFamily="34" charset="0"/>
              </a:rPr>
              <a:t>采用</a:t>
            </a:r>
            <a:r>
              <a:rPr lang="en-US" altLang="zh-CN" sz="1800" dirty="0" smtClean="0">
                <a:solidFill>
                  <a:schemeClr val="tx1"/>
                </a:solidFill>
                <a:ea typeface="微软雅黑" panose="020B0503020204020204" pitchFamily="34" charset="-122"/>
                <a:cs typeface="+mn-ea"/>
                <a:sym typeface="Arial" panose="020B0604020202020204" pitchFamily="34" charset="0"/>
              </a:rPr>
              <a:t>“</a:t>
            </a:r>
            <a:r>
              <a:rPr lang="zh-CN" altLang="en-US" sz="1800" dirty="0" smtClean="0">
                <a:solidFill>
                  <a:schemeClr val="tx1"/>
                </a:solidFill>
                <a:ea typeface="微软雅黑" panose="020B0503020204020204" pitchFamily="34" charset="-122"/>
                <a:cs typeface="+mn-ea"/>
                <a:sym typeface="Arial" panose="020B0604020202020204" pitchFamily="34" charset="0"/>
              </a:rPr>
              <a:t>反常规</a:t>
            </a:r>
            <a:r>
              <a:rPr lang="en-US" altLang="zh-CN" sz="1800" dirty="0" smtClean="0">
                <a:solidFill>
                  <a:schemeClr val="tx1"/>
                </a:solidFill>
                <a:ea typeface="微软雅黑" panose="020B0503020204020204" pitchFamily="34" charset="-122"/>
                <a:cs typeface="+mn-ea"/>
                <a:sym typeface="Arial" panose="020B0604020202020204" pitchFamily="34" charset="0"/>
              </a:rPr>
              <a:t>”</a:t>
            </a:r>
            <a:r>
              <a:rPr lang="zh-CN" altLang="en-US" sz="1800" dirty="0" smtClean="0">
                <a:solidFill>
                  <a:schemeClr val="tx1"/>
                </a:solidFill>
                <a:ea typeface="微软雅黑" panose="020B0503020204020204" pitchFamily="34" charset="-122"/>
                <a:cs typeface="+mn-ea"/>
                <a:sym typeface="Arial" panose="020B0604020202020204" pitchFamily="34" charset="0"/>
              </a:rPr>
              <a:t>思路，追求新、奇、特，避免</a:t>
            </a:r>
            <a:r>
              <a:rPr lang="en-US" altLang="zh-CN" sz="1800" dirty="0" smtClean="0">
                <a:solidFill>
                  <a:schemeClr val="tx1"/>
                </a:solidFill>
                <a:ea typeface="微软雅黑" panose="020B0503020204020204" pitchFamily="34" charset="-122"/>
                <a:cs typeface="+mn-ea"/>
                <a:sym typeface="Arial" panose="020B0604020202020204" pitchFamily="34" charset="0"/>
              </a:rPr>
              <a:t>“</a:t>
            </a:r>
            <a:r>
              <a:rPr lang="zh-CN" altLang="en-US" sz="1800" dirty="0" smtClean="0">
                <a:solidFill>
                  <a:schemeClr val="tx1"/>
                </a:solidFill>
                <a:ea typeface="微软雅黑" panose="020B0503020204020204" pitchFamily="34" charset="-122"/>
                <a:cs typeface="+mn-ea"/>
                <a:sym typeface="Arial" panose="020B0604020202020204" pitchFamily="34" charset="0"/>
              </a:rPr>
              <a:t>构思平庸</a:t>
            </a:r>
            <a:r>
              <a:rPr lang="en-US" altLang="zh-CN" sz="1800" dirty="0" smtClean="0">
                <a:solidFill>
                  <a:schemeClr val="tx1"/>
                </a:solidFill>
                <a:ea typeface="微软雅黑" panose="020B0503020204020204" pitchFamily="34" charset="-122"/>
                <a:cs typeface="+mn-ea"/>
                <a:sym typeface="Arial" panose="020B0604020202020204" pitchFamily="34" charset="0"/>
              </a:rPr>
              <a:t>”“</a:t>
            </a:r>
            <a:r>
              <a:rPr lang="zh-CN" altLang="en-US" sz="1800" dirty="0" smtClean="0">
                <a:solidFill>
                  <a:schemeClr val="tx1"/>
                </a:solidFill>
                <a:ea typeface="微软雅黑" panose="020B0503020204020204" pitchFamily="34" charset="-122"/>
                <a:cs typeface="+mn-ea"/>
                <a:sym typeface="Arial" panose="020B0604020202020204" pitchFamily="34" charset="0"/>
              </a:rPr>
              <a:t>与人雷</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a:p>
            <a:pPr algn="l" defTabSz="1285875">
              <a:lnSpc>
                <a:spcPct val="120000"/>
              </a:lnSpc>
              <a:spcBef>
                <a:spcPct val="20000"/>
              </a:spcBef>
              <a:defRPr/>
            </a:pPr>
            <a:r>
              <a:rPr lang="zh-CN" altLang="en-US" sz="1800" dirty="0" smtClean="0">
                <a:solidFill>
                  <a:schemeClr val="tx1"/>
                </a:solidFill>
                <a:ea typeface="微软雅黑" panose="020B0503020204020204" pitchFamily="34" charset="-122"/>
                <a:cs typeface="+mn-ea"/>
                <a:sym typeface="Arial" panose="020B0604020202020204" pitchFamily="34" charset="0"/>
              </a:rPr>
              <a:t>同</a:t>
            </a:r>
            <a:r>
              <a:rPr lang="en-US" altLang="zh-CN" sz="1800" dirty="0" smtClean="0">
                <a:solidFill>
                  <a:schemeClr val="tx1"/>
                </a:solidFill>
                <a:ea typeface="微软雅黑" panose="020B0503020204020204" pitchFamily="34" charset="-122"/>
                <a:cs typeface="+mn-ea"/>
                <a:sym typeface="Arial" panose="020B0604020202020204" pitchFamily="34" charset="0"/>
              </a:rPr>
              <a:t>”</a:t>
            </a:r>
            <a:r>
              <a:rPr lang="zh-CN" altLang="en-US" sz="1800" dirty="0" smtClean="0">
                <a:solidFill>
                  <a:schemeClr val="tx1"/>
                </a:solidFill>
                <a:ea typeface="微软雅黑" panose="020B0503020204020204" pitchFamily="34" charset="-122"/>
                <a:cs typeface="+mn-ea"/>
                <a:sym typeface="Arial" panose="020B0604020202020204" pitchFamily="34" charset="0"/>
              </a:rPr>
              <a:t>，做到不落俗套。</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p:txBody>
      </p:sp>
      <p:sp>
        <p:nvSpPr>
          <p:cNvPr id="4" name="Freeform 45"/>
          <p:cNvSpPr>
            <a:spLocks noEditPoints="1"/>
          </p:cNvSpPr>
          <p:nvPr>
            <p:custDataLst>
              <p:tags r:id="rId16"/>
            </p:custDataLst>
          </p:nvPr>
        </p:nvSpPr>
        <p:spPr bwMode="auto">
          <a:xfrm>
            <a:off x="2588813" y="597313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00B0F0"/>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69"/>
          <p:cNvSpPr/>
          <p:nvPr>
            <p:custDataLst>
              <p:tags r:id="rId17"/>
            </p:custDataLst>
          </p:nvPr>
        </p:nvSpPr>
        <p:spPr>
          <a:xfrm>
            <a:off x="1391728" y="5652356"/>
            <a:ext cx="1048278" cy="963725"/>
          </a:xfrm>
          <a:prstGeom prst="roundRect">
            <a:avLst/>
          </a:prstGeom>
          <a:solidFill>
            <a:srgbClr val="00B0F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40">
              <a:lnSpc>
                <a:spcPct val="120000"/>
              </a:lnSpc>
              <a:spcAft>
                <a:spcPct val="35000"/>
              </a:spcAft>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第三</a:t>
            </a:r>
            <a:endParaRPr lang="en-US" sz="2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0"/>
          <p:cNvSpPr/>
          <p:nvPr>
            <p:custDataLst>
              <p:tags r:id="rId18"/>
            </p:custDataLst>
          </p:nvPr>
        </p:nvSpPr>
        <p:spPr>
          <a:xfrm>
            <a:off x="2428840" y="4651701"/>
            <a:ext cx="9152326" cy="884245"/>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310" lvl="1" indent="-321310" defTabSz="1375410">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 Placeholder 3"/>
          <p:cNvSpPr txBox="1"/>
          <p:nvPr>
            <p:custDataLst>
              <p:tags r:id="rId19"/>
            </p:custDataLst>
          </p:nvPr>
        </p:nvSpPr>
        <p:spPr>
          <a:xfrm>
            <a:off x="3145866" y="4726075"/>
            <a:ext cx="8292424" cy="71882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75">
              <a:lnSpc>
                <a:spcPct val="120000"/>
              </a:lnSpc>
              <a:spcBef>
                <a:spcPct val="20000"/>
              </a:spcBef>
              <a:defRPr/>
            </a:pPr>
            <a:r>
              <a:rPr lang="zh-CN" altLang="en-US" sz="1800" b="1" dirty="0" smtClean="0">
                <a:solidFill>
                  <a:srgbClr val="C00000"/>
                </a:solidFill>
                <a:ea typeface="微软雅黑" panose="020B0503020204020204" pitchFamily="34" charset="-122"/>
                <a:cs typeface="+mn-ea"/>
                <a:sym typeface="Arial" panose="020B0604020202020204" pitchFamily="34" charset="0"/>
              </a:rPr>
              <a:t>突发性：</a:t>
            </a:r>
            <a:r>
              <a:rPr lang="zh-CN" altLang="en-US" sz="1800" dirty="0" smtClean="0">
                <a:solidFill>
                  <a:schemeClr val="tx1"/>
                </a:solidFill>
                <a:ea typeface="微软雅黑" panose="020B0503020204020204" pitchFamily="34" charset="-122"/>
                <a:cs typeface="+mn-ea"/>
                <a:sym typeface="Arial" panose="020B0604020202020204" pitchFamily="34" charset="0"/>
              </a:rPr>
              <a:t>在极短的时间里，以突发形式迸发出创造性的思想火花，新的观念随</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a:p>
            <a:pPr algn="l" defTabSz="1285875">
              <a:lnSpc>
                <a:spcPct val="120000"/>
              </a:lnSpc>
              <a:spcBef>
                <a:spcPct val="20000"/>
              </a:spcBef>
              <a:defRPr/>
            </a:pPr>
            <a:r>
              <a:rPr lang="zh-CN" altLang="en-US" sz="1800" dirty="0" smtClean="0">
                <a:solidFill>
                  <a:schemeClr val="tx1"/>
                </a:solidFill>
                <a:ea typeface="微软雅黑" panose="020B0503020204020204" pitchFamily="34" charset="-122"/>
                <a:cs typeface="+mn-ea"/>
                <a:sym typeface="Arial" panose="020B0604020202020204" pitchFamily="34" charset="0"/>
              </a:rPr>
              <a:t>之脱颖而出。</a:t>
            </a:r>
            <a:endParaRPr lang="zh-CN" altLang="en-US" sz="1800" dirty="0" smtClean="0">
              <a:solidFill>
                <a:schemeClr val="tx1"/>
              </a:solidFill>
              <a:ea typeface="微软雅黑" panose="020B0503020204020204" pitchFamily="34" charset="-122"/>
              <a:cs typeface="+mn-ea"/>
              <a:sym typeface="Arial" panose="020B0604020202020204" pitchFamily="34" charset="0"/>
            </a:endParaRPr>
          </a:p>
        </p:txBody>
      </p:sp>
      <p:sp>
        <p:nvSpPr>
          <p:cNvPr id="14" name="Freeform 45"/>
          <p:cNvSpPr>
            <a:spLocks noEditPoints="1"/>
          </p:cNvSpPr>
          <p:nvPr>
            <p:custDataLst>
              <p:tags r:id="rId20"/>
            </p:custDataLst>
          </p:nvPr>
        </p:nvSpPr>
        <p:spPr bwMode="auto">
          <a:xfrm>
            <a:off x="2588813" y="489300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92D050"/>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69"/>
          <p:cNvSpPr/>
          <p:nvPr>
            <p:custDataLst>
              <p:tags r:id="rId21"/>
            </p:custDataLst>
          </p:nvPr>
        </p:nvSpPr>
        <p:spPr>
          <a:xfrm>
            <a:off x="1391728" y="4572221"/>
            <a:ext cx="1048278" cy="963725"/>
          </a:xfrm>
          <a:prstGeom prst="roundRect">
            <a:avLst/>
          </a:prstGeom>
          <a:solidFill>
            <a:srgbClr val="92D05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40">
              <a:lnSpc>
                <a:spcPct val="120000"/>
              </a:lnSpc>
              <a:spcAft>
                <a:spcPct val="35000"/>
              </a:spcAft>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第三</a:t>
            </a:r>
            <a:endParaRPr lang="en-US" sz="20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decel="5000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accel="50000" decel="5000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0-#ppt_h/2"/>
                                          </p:val>
                                        </p:tav>
                                        <p:tav tm="100000">
                                          <p:val>
                                            <p:strVal val="#ppt_y"/>
                                          </p:val>
                                        </p:tav>
                                      </p:tavLst>
                                    </p:anim>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accel="50000" decel="50000"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1500"/>
                            </p:stCondLst>
                            <p:childTnLst>
                              <p:par>
                                <p:cTn id="61" presetID="22" presetClass="entr" presetSubtype="8"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1" accel="50000" decel="50000"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ppt_x"/>
                                          </p:val>
                                        </p:tav>
                                        <p:tav tm="100000">
                                          <p:val>
                                            <p:strVal val="#ppt_x"/>
                                          </p:val>
                                        </p:tav>
                                      </p:tavLst>
                                    </p:anim>
                                    <p:anim calcmode="lin" valueType="num">
                                      <p:cBhvr additive="base">
                                        <p:cTn id="69" dur="500" fill="hold"/>
                                        <p:tgtEl>
                                          <p:spTgt spid="5"/>
                                        </p:tgtEl>
                                        <p:attrNameLst>
                                          <p:attrName>ppt_y</p:attrName>
                                        </p:attrNameLst>
                                      </p:cBhvr>
                                      <p:tavLst>
                                        <p:tav tm="0">
                                          <p:val>
                                            <p:strVal val="0-#ppt_h/2"/>
                                          </p:val>
                                        </p:tav>
                                        <p:tav tm="100000">
                                          <p:val>
                                            <p:strVal val="#ppt_y"/>
                                          </p:val>
                                        </p:tav>
                                      </p:tavLst>
                                    </p:anim>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left)">
                                      <p:cBhvr>
                                        <p:cTn id="73" dur="500"/>
                                        <p:tgtEl>
                                          <p:spTgt spid="2"/>
                                        </p:tgtEl>
                                      </p:cBhvr>
                                    </p:animEffect>
                                  </p:childTnLst>
                                </p:cTn>
                              </p:par>
                            </p:childTnLst>
                          </p:cTn>
                        </p:par>
                        <p:par>
                          <p:cTn id="74" fill="hold">
                            <p:stCondLst>
                              <p:cond delay="1000"/>
                            </p:stCondLst>
                            <p:childTnLst>
                              <p:par>
                                <p:cTn id="75" presetID="53" presetClass="entr" presetSubtype="16"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p:cTn id="77" dur="500" fill="hold"/>
                                        <p:tgtEl>
                                          <p:spTgt spid="4"/>
                                        </p:tgtEl>
                                        <p:attrNameLst>
                                          <p:attrName>ppt_w</p:attrName>
                                        </p:attrNameLst>
                                      </p:cBhvr>
                                      <p:tavLst>
                                        <p:tav tm="0">
                                          <p:val>
                                            <p:fltVal val="0"/>
                                          </p:val>
                                        </p:tav>
                                        <p:tav tm="100000">
                                          <p:val>
                                            <p:strVal val="#ppt_w"/>
                                          </p:val>
                                        </p:tav>
                                      </p:tavLst>
                                    </p:anim>
                                    <p:anim calcmode="lin" valueType="num">
                                      <p:cBhvr>
                                        <p:cTn id="78" dur="500" fill="hold"/>
                                        <p:tgtEl>
                                          <p:spTgt spid="4"/>
                                        </p:tgtEl>
                                        <p:attrNameLst>
                                          <p:attrName>ppt_h</p:attrName>
                                        </p:attrNameLst>
                                      </p:cBhvr>
                                      <p:tavLst>
                                        <p:tav tm="0">
                                          <p:val>
                                            <p:fltVal val="0"/>
                                          </p:val>
                                        </p:tav>
                                        <p:tav tm="100000">
                                          <p:val>
                                            <p:strVal val="#ppt_h"/>
                                          </p:val>
                                        </p:tav>
                                      </p:tavLst>
                                    </p:anim>
                                    <p:animEffect transition="in" filter="fade">
                                      <p:cBhvr>
                                        <p:cTn id="79" dur="500"/>
                                        <p:tgtEl>
                                          <p:spTgt spid="4"/>
                                        </p:tgtEl>
                                      </p:cBhvr>
                                    </p:animEffect>
                                  </p:childTnLst>
                                </p:cTn>
                              </p:par>
                            </p:childTnLst>
                          </p:cTn>
                        </p:par>
                        <p:par>
                          <p:cTn id="80" fill="hold">
                            <p:stCondLst>
                              <p:cond delay="1500"/>
                            </p:stCondLst>
                            <p:childTnLst>
                              <p:par>
                                <p:cTn id="81" presetID="22" presetClass="entr" presetSubtype="8" fill="hold" grpId="0" nodeType="after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1" accel="50000" decel="50000" fill="hold" grpId="0" nodeType="click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additive="base">
                                        <p:cTn id="88" dur="500" fill="hold"/>
                                        <p:tgtEl>
                                          <p:spTgt spid="15"/>
                                        </p:tgtEl>
                                        <p:attrNameLst>
                                          <p:attrName>ppt_x</p:attrName>
                                        </p:attrNameLst>
                                      </p:cBhvr>
                                      <p:tavLst>
                                        <p:tav tm="0">
                                          <p:val>
                                            <p:strVal val="#ppt_x"/>
                                          </p:val>
                                        </p:tav>
                                        <p:tav tm="100000">
                                          <p:val>
                                            <p:strVal val="#ppt_x"/>
                                          </p:val>
                                        </p:tav>
                                      </p:tavLst>
                                    </p:anim>
                                    <p:anim calcmode="lin" valueType="num">
                                      <p:cBhvr additive="base">
                                        <p:cTn id="89" dur="500" fill="hold"/>
                                        <p:tgtEl>
                                          <p:spTgt spid="15"/>
                                        </p:tgtEl>
                                        <p:attrNameLst>
                                          <p:attrName>ppt_y</p:attrName>
                                        </p:attrNameLst>
                                      </p:cBhvr>
                                      <p:tavLst>
                                        <p:tav tm="0">
                                          <p:val>
                                            <p:strVal val="0-#ppt_h/2"/>
                                          </p:val>
                                        </p:tav>
                                        <p:tav tm="100000">
                                          <p:val>
                                            <p:strVal val="#ppt_y"/>
                                          </p:val>
                                        </p:tav>
                                      </p:tavLst>
                                    </p:anim>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left)">
                                      <p:cBhvr>
                                        <p:cTn id="93" dur="500"/>
                                        <p:tgtEl>
                                          <p:spTgt spid="9"/>
                                        </p:tgtEl>
                                      </p:cBhvr>
                                    </p:animEffect>
                                  </p:childTnLst>
                                </p:cTn>
                              </p:par>
                            </p:childTnLst>
                          </p:cTn>
                        </p:par>
                        <p:par>
                          <p:cTn id="94" fill="hold">
                            <p:stCondLst>
                              <p:cond delay="1000"/>
                            </p:stCondLst>
                            <p:childTnLst>
                              <p:par>
                                <p:cTn id="95" presetID="53" presetClass="entr" presetSubtype="16"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p:cTn id="97" dur="500" fill="hold"/>
                                        <p:tgtEl>
                                          <p:spTgt spid="14"/>
                                        </p:tgtEl>
                                        <p:attrNameLst>
                                          <p:attrName>ppt_w</p:attrName>
                                        </p:attrNameLst>
                                      </p:cBhvr>
                                      <p:tavLst>
                                        <p:tav tm="0">
                                          <p:val>
                                            <p:fltVal val="0"/>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animEffect transition="in" filter="fade">
                                      <p:cBhvr>
                                        <p:cTn id="99" dur="500"/>
                                        <p:tgtEl>
                                          <p:spTgt spid="14"/>
                                        </p:tgtEl>
                                      </p:cBhvr>
                                    </p:animEffect>
                                  </p:childTnLst>
                                </p:cTn>
                              </p:par>
                            </p:childTnLst>
                          </p:cTn>
                        </p:par>
                        <p:par>
                          <p:cTn id="100" fill="hold">
                            <p:stCondLst>
                              <p:cond delay="1500"/>
                            </p:stCondLst>
                            <p:childTnLst>
                              <p:par>
                                <p:cTn id="101" presetID="22" presetClass="entr" presetSubtype="8" fill="hold" grpId="0" nodeType="afterEffect">
                                  <p:stCondLst>
                                    <p:cond delay="0"/>
                                  </p:stCondLst>
                                  <p:childTnLst>
                                    <p:set>
                                      <p:cBhvr>
                                        <p:cTn id="102" dur="1" fill="hold">
                                          <p:stCondLst>
                                            <p:cond delay="0"/>
                                          </p:stCondLst>
                                        </p:cTn>
                                        <p:tgtEl>
                                          <p:spTgt spid="10"/>
                                        </p:tgtEl>
                                        <p:attrNameLst>
                                          <p:attrName>style.visibility</p:attrName>
                                        </p:attrNameLst>
                                      </p:cBhvr>
                                      <p:to>
                                        <p:strVal val="visible"/>
                                      </p:to>
                                    </p:set>
                                    <p:animEffect transition="in" filter="wipe(left)">
                                      <p:cBhvr>
                                        <p:cTn id="10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ldLvl="0" animBg="1"/>
      <p:bldP spid="13" grpId="0"/>
      <p:bldP spid="16" grpId="0" animBg="1"/>
      <p:bldP spid="17" grpId="0"/>
      <p:bldP spid="18" grpId="0" bldLvl="0" animBg="1"/>
      <p:bldP spid="19" grpId="0" animBg="1"/>
      <p:bldP spid="20" grpId="0" bldLvl="0" animBg="1"/>
      <p:bldP spid="21" grpId="0" bldLvl="0" animBg="1"/>
      <p:bldP spid="22" grpId="0"/>
      <p:bldP spid="23" grpId="0" bldLvl="0" animBg="1"/>
      <p:bldP spid="24" grpId="0" bldLvl="0" animBg="1"/>
      <p:bldP spid="2" grpId="0" bldLvl="0" animBg="1"/>
      <p:bldP spid="3" grpId="0"/>
      <p:bldP spid="4" grpId="0" bldLvl="0" animBg="1"/>
      <p:bldP spid="5" grpId="0" bldLvl="0" animBg="1"/>
      <p:bldP spid="9" grpId="0" bldLvl="0" animBg="1"/>
      <p:bldP spid="10" grpId="0"/>
      <p:bldP spid="14" grpId="0" bldLvl="0" animBg="1"/>
      <p:bldP spid="1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460375"/>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400" dirty="0" smtClean="0"/>
              <a:t>二、培养创造性思维的习惯</a:t>
            </a:r>
            <a:endParaRPr lang="zh-CN" altLang="en-US" sz="2400" dirty="0" smtClean="0"/>
          </a:p>
        </p:txBody>
      </p:sp>
      <p:sp>
        <p:nvSpPr>
          <p:cNvPr id="7" name="Freeform 230"/>
          <p:cNvSpPr>
            <a:spLocks noEditPoints="1"/>
          </p:cNvSpPr>
          <p:nvPr/>
        </p:nvSpPr>
        <p:spPr bwMode="auto">
          <a:xfrm rot="5400000">
            <a:off x="143101" y="21429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6" name="组合 25"/>
          <p:cNvGrpSpPr/>
          <p:nvPr/>
        </p:nvGrpSpPr>
        <p:grpSpPr bwMode="auto">
          <a:xfrm>
            <a:off x="1279747" y="1414508"/>
            <a:ext cx="9645252" cy="1051069"/>
            <a:chOff x="801" y="2403"/>
            <a:chExt cx="15188" cy="1652"/>
          </a:xfrm>
        </p:grpSpPr>
        <p:sp>
          <p:nvSpPr>
            <p:cNvPr id="27" name="KSO_Shape"/>
            <p:cNvSpPr>
              <a:spLocks noChangeArrowheads="1"/>
            </p:cNvSpPr>
            <p:nvPr>
              <p:custDataLst>
                <p:tags r:id="rId1"/>
              </p:custDataLst>
            </p:nvPr>
          </p:nvSpPr>
          <p:spPr bwMode="auto">
            <a:xfrm>
              <a:off x="801" y="2831"/>
              <a:ext cx="1620" cy="905"/>
            </a:xfrm>
            <a:custGeom>
              <a:avLst/>
              <a:gdLst>
                <a:gd name="T0" fmla="*/ 0 w 2263730"/>
                <a:gd name="T1" fmla="*/ 0 h 1265688"/>
                <a:gd name="T2" fmla="*/ 2263730 w 2263730"/>
                <a:gd name="T3" fmla="*/ 1265688 h 1265688"/>
              </a:gdLst>
              <a:ahLst/>
              <a:cxnLst/>
              <a:rect l="T0" t="T1" r="T2" b="T3"/>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396469"/>
            </a:solidFill>
            <a:ln w="76200">
              <a:noFill/>
              <a:miter lim="800000"/>
            </a:ln>
          </p:spPr>
          <p:txBody>
            <a:bodyPr lIns="135000" tIns="378000"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0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文本框 5"/>
            <p:cNvSpPr txBox="1">
              <a:spLocks noChangeArrowheads="1"/>
            </p:cNvSpPr>
            <p:nvPr/>
          </p:nvSpPr>
          <p:spPr bwMode="auto">
            <a:xfrm>
              <a:off x="2710" y="2403"/>
              <a:ext cx="13279" cy="1652"/>
            </a:xfrm>
            <a:prstGeom prst="rect">
              <a:avLst/>
            </a:prstGeom>
            <a:noFill/>
            <a:ln w="9525">
              <a:noFill/>
              <a:miter lim="800000"/>
            </a:ln>
          </p:spPr>
          <p:txBody>
            <a:bodyPr wrap="square">
              <a:spAutoFit/>
            </a:bodyPr>
            <a:lstStyle/>
            <a:p>
              <a:pPr indent="431800">
                <a:lnSpc>
                  <a:spcPct val="130000"/>
                </a:lnSpc>
                <a:defRPr/>
              </a:pPr>
              <a:r>
                <a:rPr lang="zh-CN" altLang="en-US" sz="1600" kern="0" dirty="0" smtClean="0">
                  <a:solidFill>
                    <a:srgbClr val="396469"/>
                  </a:solidFill>
                  <a:latin typeface="微软雅黑" panose="020B0503020204020204" pitchFamily="34" charset="-122"/>
                  <a:ea typeface="微软雅黑" panose="020B0503020204020204" pitchFamily="34" charset="-122"/>
                </a:rPr>
                <a:t>学会发散思维。</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发散思维是在解决问题的过程中，沿着各种不同的方向去思考，寻找多种可能的答案、结论或假说的思维方式。我们在学习过程中应该自觉地、有意识地培养发散思维的能力，经常进行发散思维训练，以提高在学习过程中的创造性。</a:t>
              </a:r>
              <a:endParaRPr lang="zh-CN" altLang="en-US" sz="1600" kern="0" dirty="0" smtClean="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bwMode="auto">
          <a:xfrm>
            <a:off x="2132554" y="2754270"/>
            <a:ext cx="8646623" cy="1370942"/>
            <a:chOff x="2359" y="4116"/>
            <a:chExt cx="13618" cy="2155"/>
          </a:xfrm>
        </p:grpSpPr>
        <p:sp>
          <p:nvSpPr>
            <p:cNvPr id="30" name="KSO_Shape"/>
            <p:cNvSpPr>
              <a:spLocks noChangeArrowheads="1"/>
            </p:cNvSpPr>
            <p:nvPr>
              <p:custDataLst>
                <p:tags r:id="rId2"/>
              </p:custDataLst>
            </p:nvPr>
          </p:nvSpPr>
          <p:spPr bwMode="auto">
            <a:xfrm>
              <a:off x="2359" y="4571"/>
              <a:ext cx="1620" cy="905"/>
            </a:xfrm>
            <a:custGeom>
              <a:avLst/>
              <a:gdLst>
                <a:gd name="T0" fmla="*/ 0 w 2263730"/>
                <a:gd name="T1" fmla="*/ 0 h 1265688"/>
                <a:gd name="T2" fmla="*/ 2263730 w 2263730"/>
                <a:gd name="T3" fmla="*/ 1265688 h 1265688"/>
              </a:gdLst>
              <a:ahLst/>
              <a:cxnLst/>
              <a:rect l="T0" t="T1" r="T2" b="T3"/>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FFC000"/>
            </a:solidFill>
            <a:ln w="76200">
              <a:noFill/>
              <a:miter lim="800000"/>
            </a:ln>
          </p:spPr>
          <p:txBody>
            <a:bodyPr lIns="135000" tIns="378000"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0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1" name="文本框 6"/>
            <p:cNvSpPr txBox="1">
              <a:spLocks noChangeArrowheads="1"/>
            </p:cNvSpPr>
            <p:nvPr/>
          </p:nvSpPr>
          <p:spPr bwMode="auto">
            <a:xfrm>
              <a:off x="4481" y="4116"/>
              <a:ext cx="11496" cy="2155"/>
            </a:xfrm>
            <a:prstGeom prst="rect">
              <a:avLst/>
            </a:prstGeom>
            <a:noFill/>
            <a:ln w="9525">
              <a:noFill/>
              <a:miter lim="800000"/>
            </a:ln>
          </p:spPr>
          <p:txBody>
            <a:bodyPr wrap="square">
              <a:spAutoFit/>
            </a:bodyPr>
            <a:lstStyle/>
            <a:p>
              <a:pPr indent="431800">
                <a:lnSpc>
                  <a:spcPct val="130000"/>
                </a:lnSpc>
                <a:defRPr/>
              </a:pPr>
              <a:r>
                <a:rPr kumimoji="0" lang="zh-CN" altLang="en-US" sz="1600" b="1" i="0" u="none" strike="noStrike" kern="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rPr>
                <a:t>学会逆向思维。</a:t>
              </a:r>
              <a:r>
                <a:rPr kumimoji="0" lang="zh-CN" altLang="en-US"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我们在思考问题时，通常惯于正向</a:t>
              </a:r>
              <a:r>
                <a:rPr kumimoji="0" lang="en-US" altLang="zh-CN"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顺推</a:t>
              </a:r>
              <a:r>
                <a:rPr kumimoji="0" lang="en-US" altLang="zh-CN"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，而往往忽视了事物之间互为因果的关系具有双向性和可逆性的特点。因此，我们在学习中应尝试从相反的方向看问题，进行逆向思考，这对学习问题的解决往往能起到突破性的效果。</a:t>
              </a:r>
              <a:endParaRPr kumimoji="0" lang="zh-CN" altLang="en-US"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bwMode="auto">
          <a:xfrm>
            <a:off x="3175990" y="4328058"/>
            <a:ext cx="8208803" cy="1170100"/>
            <a:chOff x="2359" y="4116"/>
            <a:chExt cx="12930" cy="1840"/>
          </a:xfrm>
        </p:grpSpPr>
        <p:sp>
          <p:nvSpPr>
            <p:cNvPr id="33" name="KSO_Shape"/>
            <p:cNvSpPr>
              <a:spLocks noChangeArrowheads="1"/>
            </p:cNvSpPr>
            <p:nvPr>
              <p:custDataLst>
                <p:tags r:id="rId3"/>
              </p:custDataLst>
            </p:nvPr>
          </p:nvSpPr>
          <p:spPr bwMode="auto">
            <a:xfrm>
              <a:off x="2359" y="4571"/>
              <a:ext cx="1620" cy="905"/>
            </a:xfrm>
            <a:custGeom>
              <a:avLst/>
              <a:gdLst>
                <a:gd name="T0" fmla="*/ 0 w 2263730"/>
                <a:gd name="T1" fmla="*/ 0 h 1265688"/>
                <a:gd name="T2" fmla="*/ 2263730 w 2263730"/>
                <a:gd name="T3" fmla="*/ 1265688 h 1265688"/>
              </a:gdLst>
              <a:ahLst/>
              <a:cxnLst/>
              <a:rect l="T0" t="T1" r="T2" b="T3"/>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5699A0"/>
            </a:solidFill>
            <a:ln w="76200">
              <a:noFill/>
              <a:miter lim="800000"/>
            </a:ln>
          </p:spPr>
          <p:txBody>
            <a:bodyPr lIns="135000" tIns="378000"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0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4" name="文本框 6"/>
            <p:cNvSpPr txBox="1">
              <a:spLocks noChangeArrowheads="1"/>
            </p:cNvSpPr>
            <p:nvPr/>
          </p:nvSpPr>
          <p:spPr bwMode="auto">
            <a:xfrm>
              <a:off x="4481" y="4116"/>
              <a:ext cx="10808" cy="1840"/>
            </a:xfrm>
            <a:prstGeom prst="rect">
              <a:avLst/>
            </a:prstGeom>
            <a:noFill/>
            <a:ln w="9525">
              <a:noFill/>
              <a:miter lim="800000"/>
            </a:ln>
          </p:spPr>
          <p:txBody>
            <a:bodyPr wrap="square">
              <a:spAutoFit/>
            </a:bodyPr>
            <a:lstStyle/>
            <a:p>
              <a:pPr lvl="0" indent="431800">
                <a:lnSpc>
                  <a:spcPct val="130000"/>
                </a:lnSpc>
                <a:defRPr/>
              </a:pPr>
              <a:r>
                <a:rPr kumimoji="0" lang="zh-CN" altLang="en-US" b="0" i="0" u="none" strike="noStrike" kern="0" cap="none" spc="0" normalizeH="0" baseline="0" noProof="0" dirty="0" smtClean="0">
                  <a:ln>
                    <a:noFill/>
                  </a:ln>
                  <a:solidFill>
                    <a:srgbClr val="5699A0"/>
                  </a:solidFill>
                  <a:effectLst/>
                  <a:uLnTx/>
                  <a:uFillTx/>
                  <a:latin typeface="微软雅黑" panose="020B0503020204020204" pitchFamily="34" charset="-122"/>
                  <a:ea typeface="微软雅黑" panose="020B0503020204020204" pitchFamily="34" charset="-122"/>
                </a:rPr>
                <a:t>重视直觉和灵感。</a:t>
              </a:r>
              <a:r>
                <a:rPr kumimoji="0" lang="zh-CN" altLang="en-US"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正确地利用直觉和灵感是培养创造性思维的重要方法。爱因斯坦强调，在科学创造过程中，从经验材料到提出新问题之间，该有</a:t>
              </a:r>
              <a:r>
                <a:rPr kumimoji="0" lang="en-US" altLang="zh-CN"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en-US"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逻辑的桥梁</a:t>
              </a:r>
              <a:r>
                <a:rPr kumimoji="0" lang="en-US" altLang="zh-CN"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en-US"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，必须认清灵感和直觉。</a:t>
              </a:r>
              <a:endParaRPr kumimoji="0" lang="zh-CN" altLang="en-US"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Scale>
                                      <p:cBhvr>
                                        <p:cTn id="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6"/>
                                        </p:tgtEl>
                                        <p:attrNameLst>
                                          <p:attrName>ppt_x</p:attrName>
                                          <p:attrName>ppt_y</p:attrName>
                                        </p:attrNameLst>
                                      </p:cBhvr>
                                      <p:rCtr x="0" y="0"/>
                                    </p:animMotion>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Scale>
                                      <p:cBhvr>
                                        <p:cTn id="1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9"/>
                                        </p:tgtEl>
                                        <p:attrNameLst>
                                          <p:attrName>ppt_x</p:attrName>
                                          <p:attrName>ppt_y</p:attrName>
                                        </p:attrNameLst>
                                      </p:cBhvr>
                                      <p:rCtr x="0" y="0"/>
                                    </p:animMotion>
                                    <p:animEffect transition="in" filter="fade">
                                      <p:cBhvr>
                                        <p:cTn id="16" dur="1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Scale>
                                      <p:cBhvr>
                                        <p:cTn id="2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32"/>
                                        </p:tgtEl>
                                        <p:attrNameLst>
                                          <p:attrName>ppt_x</p:attrName>
                                          <p:attrName>ppt_y</p:attrName>
                                        </p:attrNameLst>
                                      </p:cBhvr>
                                      <p:rCtr x="0" y="0"/>
                                    </p:animMotion>
                                    <p:animEffect transition="in" filter="fade">
                                      <p:cBhvr>
                                        <p:cTn id="2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42852"/>
            <a:ext cx="6286544" cy="460375"/>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400" dirty="0" smtClean="0"/>
              <a:t>二、培养创造性思维的习惯</a:t>
            </a:r>
            <a:endParaRPr lang="zh-CN" altLang="en-US" sz="2400" dirty="0" smtClean="0"/>
          </a:p>
        </p:txBody>
      </p:sp>
      <p:sp>
        <p:nvSpPr>
          <p:cNvPr id="7" name="Freeform 230"/>
          <p:cNvSpPr>
            <a:spLocks noEditPoints="1"/>
          </p:cNvSpPr>
          <p:nvPr/>
        </p:nvSpPr>
        <p:spPr bwMode="auto">
          <a:xfrm rot="5400000">
            <a:off x="143101" y="21429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6" name="组合 25"/>
          <p:cNvGrpSpPr/>
          <p:nvPr>
            <p:custDataLst>
              <p:tags r:id="rId1"/>
            </p:custDataLst>
          </p:nvPr>
        </p:nvGrpSpPr>
        <p:grpSpPr bwMode="auto">
          <a:xfrm>
            <a:off x="1279747" y="1414508"/>
            <a:ext cx="9645252" cy="1051069"/>
            <a:chOff x="801" y="2403"/>
            <a:chExt cx="15188" cy="1652"/>
          </a:xfrm>
        </p:grpSpPr>
        <p:sp>
          <p:nvSpPr>
            <p:cNvPr id="27" name="KSO_Shape"/>
            <p:cNvSpPr>
              <a:spLocks noChangeArrowheads="1"/>
            </p:cNvSpPr>
            <p:nvPr>
              <p:custDataLst>
                <p:tags r:id="rId2"/>
              </p:custDataLst>
            </p:nvPr>
          </p:nvSpPr>
          <p:spPr bwMode="auto">
            <a:xfrm>
              <a:off x="801" y="2831"/>
              <a:ext cx="1620" cy="905"/>
            </a:xfrm>
            <a:custGeom>
              <a:avLst/>
              <a:gdLst>
                <a:gd name="T0" fmla="*/ 0 w 2263730"/>
                <a:gd name="T1" fmla="*/ 0 h 1265688"/>
                <a:gd name="T2" fmla="*/ 2263730 w 2263730"/>
                <a:gd name="T3" fmla="*/ 1265688 h 1265688"/>
              </a:gdLst>
              <a:ahLst/>
              <a:cxnLst/>
              <a:rect l="T0" t="T1" r="T2" b="T3"/>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396469"/>
            </a:solidFill>
            <a:ln w="76200">
              <a:noFill/>
              <a:miter lim="800000"/>
            </a:ln>
          </p:spPr>
          <p:txBody>
            <a:bodyPr lIns="135000" tIns="378000"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0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文本框 5"/>
            <p:cNvSpPr txBox="1">
              <a:spLocks noChangeArrowheads="1"/>
            </p:cNvSpPr>
            <p:nvPr/>
          </p:nvSpPr>
          <p:spPr bwMode="auto">
            <a:xfrm>
              <a:off x="2710" y="2403"/>
              <a:ext cx="13279" cy="1652"/>
            </a:xfrm>
            <a:prstGeom prst="rect">
              <a:avLst/>
            </a:prstGeom>
            <a:noFill/>
            <a:ln w="9525">
              <a:noFill/>
              <a:miter lim="800000"/>
            </a:ln>
          </p:spPr>
          <p:txBody>
            <a:bodyPr wrap="square">
              <a:spAutoFit/>
            </a:bodyPr>
            <a:lstStyle/>
            <a:p>
              <a:pPr indent="431800">
                <a:lnSpc>
                  <a:spcPct val="130000"/>
                </a:lnSpc>
                <a:defRPr/>
              </a:pPr>
              <a:r>
                <a:rPr lang="zh-CN" altLang="en-US" sz="1600" b="1" kern="0" dirty="0" smtClean="0">
                  <a:solidFill>
                    <a:srgbClr val="396469"/>
                  </a:solidFill>
                  <a:latin typeface="微软雅黑" panose="020B0503020204020204" pitchFamily="34" charset="-122"/>
                  <a:ea typeface="微软雅黑" panose="020B0503020204020204" pitchFamily="34" charset="-122"/>
                </a:rPr>
                <a:t>创造环境的创设。</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创造有两个基本条件：</a:t>
              </a:r>
              <a:r>
                <a:rPr lang="en-US" altLang="zh-CN" sz="1600" kern="0" dirty="0" smtClean="0">
                  <a:solidFill>
                    <a:sysClr val="windowText" lastClr="000000"/>
                  </a:solidFill>
                  <a:latin typeface="微软雅黑" panose="020B0503020204020204" pitchFamily="34" charset="-122"/>
                  <a:ea typeface="微软雅黑" panose="020B0503020204020204" pitchFamily="34" charset="-122"/>
                </a:rPr>
                <a:t>“</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心理安全</a:t>
              </a:r>
              <a:r>
                <a:rPr lang="en-US" altLang="zh-CN" sz="1600" kern="0" dirty="0" smtClean="0">
                  <a:solidFill>
                    <a:sysClr val="windowText" lastClr="000000"/>
                  </a:solidFill>
                  <a:latin typeface="微软雅黑" panose="020B0503020204020204" pitchFamily="34" charset="-122"/>
                  <a:ea typeface="微软雅黑" panose="020B0503020204020204" pitchFamily="34" charset="-122"/>
                </a:rPr>
                <a:t>”</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与</a:t>
              </a:r>
              <a:r>
                <a:rPr lang="en-US" altLang="zh-CN" sz="1600" kern="0" dirty="0" smtClean="0">
                  <a:solidFill>
                    <a:sysClr val="windowText" lastClr="000000"/>
                  </a:solidFill>
                  <a:latin typeface="微软雅黑" panose="020B0503020204020204" pitchFamily="34" charset="-122"/>
                  <a:ea typeface="微软雅黑" panose="020B0503020204020204" pitchFamily="34" charset="-122"/>
                </a:rPr>
                <a:t>“</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心理自由</a:t>
              </a:r>
              <a:r>
                <a:rPr lang="en-US" altLang="zh-CN" sz="1600" kern="0" dirty="0" smtClean="0">
                  <a:solidFill>
                    <a:sysClr val="windowText" lastClr="000000"/>
                  </a:solidFill>
                  <a:latin typeface="微软雅黑" panose="020B0503020204020204" pitchFamily="34" charset="-122"/>
                  <a:ea typeface="微软雅黑" panose="020B0503020204020204" pitchFamily="34" charset="-122"/>
                </a:rPr>
                <a:t>”</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。有高度</a:t>
              </a:r>
              <a:endParaRPr lang="zh-CN" altLang="en-US" sz="1600" kern="0" dirty="0" smtClean="0">
                <a:solidFill>
                  <a:sysClr val="windowText" lastClr="000000"/>
                </a:solidFill>
                <a:latin typeface="微软雅黑" panose="020B0503020204020204" pitchFamily="34" charset="-122"/>
                <a:ea typeface="微软雅黑" panose="020B0503020204020204" pitchFamily="34" charset="-122"/>
              </a:endParaRPr>
            </a:p>
            <a:p>
              <a:pPr indent="431800">
                <a:lnSpc>
                  <a:spcPct val="130000"/>
                </a:lnSpc>
                <a:defRPr/>
              </a:pP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创造性的人常偏离文化常模，而社会性对个人的奖励通常以顺从为条件，这就导致创造</a:t>
              </a:r>
              <a:endParaRPr lang="zh-CN" altLang="en-US" sz="1600" kern="0" dirty="0" smtClean="0">
                <a:solidFill>
                  <a:sysClr val="windowText" lastClr="000000"/>
                </a:solidFill>
                <a:latin typeface="微软雅黑" panose="020B0503020204020204" pitchFamily="34" charset="-122"/>
                <a:ea typeface="微软雅黑" panose="020B0503020204020204" pitchFamily="34" charset="-122"/>
              </a:endParaRPr>
            </a:p>
            <a:p>
              <a:pPr indent="431800">
                <a:lnSpc>
                  <a:spcPct val="130000"/>
                </a:lnSpc>
                <a:defRPr/>
              </a:pP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者的思想受到压抑。</a:t>
              </a:r>
              <a:endParaRPr lang="zh-CN" altLang="en-US" sz="1600" kern="0" dirty="0" smtClean="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custDataLst>
              <p:tags r:id="rId3"/>
            </p:custDataLst>
          </p:nvPr>
        </p:nvGrpSpPr>
        <p:grpSpPr bwMode="auto">
          <a:xfrm>
            <a:off x="2132554" y="2754270"/>
            <a:ext cx="8646623" cy="865188"/>
            <a:chOff x="2359" y="4116"/>
            <a:chExt cx="13618" cy="1360"/>
          </a:xfrm>
        </p:grpSpPr>
        <p:sp>
          <p:nvSpPr>
            <p:cNvPr id="30" name="KSO_Shape"/>
            <p:cNvSpPr>
              <a:spLocks noChangeArrowheads="1"/>
            </p:cNvSpPr>
            <p:nvPr>
              <p:custDataLst>
                <p:tags r:id="rId4"/>
              </p:custDataLst>
            </p:nvPr>
          </p:nvSpPr>
          <p:spPr bwMode="auto">
            <a:xfrm>
              <a:off x="2359" y="4571"/>
              <a:ext cx="1620" cy="905"/>
            </a:xfrm>
            <a:custGeom>
              <a:avLst/>
              <a:gdLst>
                <a:gd name="T0" fmla="*/ 0 w 2263730"/>
                <a:gd name="T1" fmla="*/ 0 h 1265688"/>
                <a:gd name="T2" fmla="*/ 2263730 w 2263730"/>
                <a:gd name="T3" fmla="*/ 1265688 h 1265688"/>
              </a:gdLst>
              <a:ahLst/>
              <a:cxnLst/>
              <a:rect l="T0" t="T1" r="T2" b="T3"/>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FFC000"/>
            </a:solidFill>
            <a:ln w="76200">
              <a:noFill/>
              <a:miter lim="800000"/>
            </a:ln>
          </p:spPr>
          <p:txBody>
            <a:bodyPr lIns="135000" tIns="378000"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0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5)</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1" name="文本框 6"/>
            <p:cNvSpPr txBox="1">
              <a:spLocks noChangeArrowheads="1"/>
            </p:cNvSpPr>
            <p:nvPr/>
          </p:nvSpPr>
          <p:spPr bwMode="auto">
            <a:xfrm>
              <a:off x="4481" y="4116"/>
              <a:ext cx="11496" cy="1149"/>
            </a:xfrm>
            <a:prstGeom prst="rect">
              <a:avLst/>
            </a:prstGeom>
            <a:noFill/>
            <a:ln w="9525">
              <a:noFill/>
              <a:miter lim="800000"/>
            </a:ln>
          </p:spPr>
          <p:txBody>
            <a:bodyPr wrap="square">
              <a:spAutoFit/>
            </a:bodyPr>
            <a:lstStyle/>
            <a:p>
              <a:pPr indent="431800">
                <a:lnSpc>
                  <a:spcPct val="130000"/>
                </a:lnSpc>
                <a:defRPr/>
              </a:pPr>
              <a:r>
                <a:rPr kumimoji="0" lang="zh-CN" altLang="en-US" sz="1600" i="0" u="none" strike="noStrike" kern="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rPr>
                <a:t>创造人格的培养。</a:t>
              </a:r>
              <a:r>
                <a:rPr kumimoji="0" lang="zh-CN" altLang="en-US"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你具有的创造力能否得以实现，很大程度取决于你是否具有相应的人格特征。优良的人格特征是创造力的催化剂和释放源。</a:t>
              </a:r>
              <a:endParaRPr kumimoji="0" lang="zh-CN" altLang="en-US" sz="1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custDataLst>
              <p:tags r:id="rId5"/>
            </p:custDataLst>
          </p:nvPr>
        </p:nvGrpSpPr>
        <p:grpSpPr bwMode="auto">
          <a:xfrm>
            <a:off x="3175990" y="4328058"/>
            <a:ext cx="8208803" cy="864857"/>
            <a:chOff x="2359" y="4116"/>
            <a:chExt cx="12930" cy="1360"/>
          </a:xfrm>
        </p:grpSpPr>
        <p:sp>
          <p:nvSpPr>
            <p:cNvPr id="33" name="KSO_Shape"/>
            <p:cNvSpPr>
              <a:spLocks noChangeArrowheads="1"/>
            </p:cNvSpPr>
            <p:nvPr>
              <p:custDataLst>
                <p:tags r:id="rId6"/>
              </p:custDataLst>
            </p:nvPr>
          </p:nvSpPr>
          <p:spPr bwMode="auto">
            <a:xfrm>
              <a:off x="2359" y="4571"/>
              <a:ext cx="1620" cy="905"/>
            </a:xfrm>
            <a:custGeom>
              <a:avLst/>
              <a:gdLst>
                <a:gd name="T0" fmla="*/ 0 w 2263730"/>
                <a:gd name="T1" fmla="*/ 0 h 1265688"/>
                <a:gd name="T2" fmla="*/ 2263730 w 2263730"/>
                <a:gd name="T3" fmla="*/ 1265688 h 1265688"/>
              </a:gdLst>
              <a:ahLst/>
              <a:cxnLst/>
              <a:rect l="T0" t="T1" r="T2" b="T3"/>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5699A0"/>
            </a:solidFill>
            <a:ln w="76200">
              <a:noFill/>
              <a:miter lim="800000"/>
            </a:ln>
          </p:spPr>
          <p:txBody>
            <a:bodyPr lIns="135000" tIns="378000"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0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6)</a:t>
              </a:r>
              <a:endParaRPr kumimoji="0" lang="en-US" altLang="zh-CN"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4" name="文本框 6"/>
            <p:cNvSpPr txBox="1">
              <a:spLocks noChangeArrowheads="1"/>
            </p:cNvSpPr>
            <p:nvPr/>
          </p:nvSpPr>
          <p:spPr bwMode="auto">
            <a:xfrm>
              <a:off x="4481" y="4116"/>
              <a:ext cx="10808" cy="709"/>
            </a:xfrm>
            <a:prstGeom prst="rect">
              <a:avLst/>
            </a:prstGeom>
            <a:noFill/>
            <a:ln w="9525">
              <a:noFill/>
              <a:miter lim="800000"/>
            </a:ln>
          </p:spPr>
          <p:txBody>
            <a:bodyPr wrap="square">
              <a:spAutoFit/>
            </a:bodyPr>
            <a:lstStyle/>
            <a:p>
              <a:pPr lvl="0" indent="431800">
                <a:lnSpc>
                  <a:spcPct val="130000"/>
                </a:lnSpc>
                <a:defRPr/>
              </a:pPr>
              <a:r>
                <a:rPr kumimoji="0" lang="zh-CN" altLang="en-US" b="0" i="0" u="none" strike="noStrike" kern="0" cap="none" spc="0" normalizeH="0" baseline="0" noProof="0" dirty="0" smtClean="0">
                  <a:ln>
                    <a:noFill/>
                  </a:ln>
                  <a:solidFill>
                    <a:srgbClr val="5699A0"/>
                  </a:solidFill>
                  <a:effectLst/>
                  <a:uLnTx/>
                  <a:uFillTx/>
                  <a:latin typeface="微软雅黑" panose="020B0503020204020204" pitchFamily="34" charset="-122"/>
                  <a:ea typeface="微软雅黑" panose="020B0503020204020204" pitchFamily="34" charset="-122"/>
                </a:rPr>
                <a:t>创造性思维的训练。</a:t>
              </a:r>
              <a:r>
                <a:rPr kumimoji="0" lang="zh-CN" altLang="en-US"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创造性思维可通过专门的途径训练。</a:t>
              </a:r>
              <a:endParaRPr kumimoji="0" lang="zh-CN" altLang="en-US"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Scale>
                                      <p:cBhvr>
                                        <p:cTn id="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6"/>
                                        </p:tgtEl>
                                        <p:attrNameLst>
                                          <p:attrName>ppt_x</p:attrName>
                                          <p:attrName>ppt_y</p:attrName>
                                        </p:attrNameLst>
                                      </p:cBhvr>
                                      <p:rCtr x="0" y="0"/>
                                    </p:animMotion>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Scale>
                                      <p:cBhvr>
                                        <p:cTn id="1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9"/>
                                        </p:tgtEl>
                                        <p:attrNameLst>
                                          <p:attrName>ppt_x</p:attrName>
                                          <p:attrName>ppt_y</p:attrName>
                                        </p:attrNameLst>
                                      </p:cBhvr>
                                      <p:rCtr x="0" y="0"/>
                                    </p:animMotion>
                                    <p:animEffect transition="in" filter="fade">
                                      <p:cBhvr>
                                        <p:cTn id="16" dur="1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Scale>
                                      <p:cBhvr>
                                        <p:cTn id="2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32"/>
                                        </p:tgtEl>
                                        <p:attrNameLst>
                                          <p:attrName>ppt_x</p:attrName>
                                          <p:attrName>ppt_y</p:attrName>
                                        </p:attrNameLst>
                                      </p:cBhvr>
                                      <p:rCtr x="0" y="0"/>
                                    </p:animMotion>
                                    <p:animEffect transition="in" filter="fade">
                                      <p:cBhvr>
                                        <p:cTn id="2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2743200" y="1788795"/>
            <a:ext cx="7998460" cy="249174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gn="l">
              <a:lnSpc>
                <a:spcPct val="130000"/>
              </a:lnSpc>
            </a:pPr>
            <a:r>
              <a:rPr lang="zh-CN" altLang="en-US" dirty="0" smtClean="0"/>
              <a:t>唯一能持久的竞争优势是胜过竞争对手的学习能力。</a:t>
            </a:r>
            <a:endParaRPr lang="zh-CN" altLang="en-US" dirty="0" smtClean="0"/>
          </a:p>
          <a:p>
            <a:pPr algn="r">
              <a:lnSpc>
                <a:spcPct val="130000"/>
              </a:lnSpc>
            </a:pPr>
            <a:r>
              <a:rPr lang="en-US" altLang="zh-CN" dirty="0" smtClean="0"/>
              <a:t>——</a:t>
            </a:r>
            <a:r>
              <a:rPr lang="zh-CN" altLang="en-US" dirty="0" smtClean="0"/>
              <a:t>盖亚斯（壳牌石油策划经理）</a:t>
            </a:r>
            <a:endParaRPr lang="zh-CN" altLang="en-US" dirty="0" smtClean="0"/>
          </a:p>
          <a:p>
            <a:pPr algn="r">
              <a:lnSpc>
                <a:spcPct val="130000"/>
              </a:lnSpc>
            </a:pPr>
            <a:endParaRPr lang="zh-CN" altLang="en-US" dirty="0" smtClean="0"/>
          </a:p>
          <a:p>
            <a:pPr algn="l">
              <a:lnSpc>
                <a:spcPct val="130000"/>
              </a:lnSpc>
            </a:pPr>
            <a:r>
              <a:rPr lang="zh-CN" altLang="en-US" dirty="0" smtClean="0"/>
              <a:t>学习这件事不在乎有没有人教你，最重要的是在于你自己有没有觉悟和恒心。</a:t>
            </a:r>
            <a:endParaRPr lang="zh-CN" altLang="en-US" dirty="0" smtClean="0"/>
          </a:p>
          <a:p>
            <a:pPr algn="r">
              <a:lnSpc>
                <a:spcPct val="130000"/>
              </a:lnSpc>
            </a:pPr>
            <a:r>
              <a:rPr lang="en-US" altLang="zh-CN" dirty="0" smtClean="0"/>
              <a:t>——</a:t>
            </a:r>
            <a:r>
              <a:rPr lang="zh-CN" altLang="en-US" dirty="0" smtClean="0"/>
              <a:t>亨利</a:t>
            </a:r>
            <a:r>
              <a:rPr lang="en-US" altLang="zh-CN" dirty="0" smtClean="0"/>
              <a:t>·</a:t>
            </a:r>
            <a:r>
              <a:rPr lang="zh-CN" altLang="en-US" dirty="0" smtClean="0"/>
              <a:t>法布尔</a:t>
            </a:r>
            <a:endParaRPr lang="zh-CN" altLang="en-US" dirty="0" smtClean="0"/>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2" cstate="screen"/>
          <a:stretch>
            <a:fillRect/>
          </a:stretch>
        </p:blipFill>
        <p:spPr>
          <a:xfrm flipH="1">
            <a:off x="-259715" y="3366770"/>
            <a:ext cx="3491230" cy="3491230"/>
          </a:xfrm>
          <a:prstGeom prst="rect">
            <a:avLst/>
          </a:prstGeom>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9" name="文本框 6"/>
          <p:cNvSpPr txBox="1"/>
          <p:nvPr/>
        </p:nvSpPr>
        <p:spPr>
          <a:xfrm>
            <a:off x="3434739" y="1251523"/>
            <a:ext cx="8021492" cy="3290570"/>
          </a:xfrm>
          <a:prstGeom prst="rect">
            <a:avLst/>
          </a:prstGeom>
          <a:noFill/>
        </p:spPr>
        <p:txBody>
          <a:bodyPr wrap="square" rtlCol="0">
            <a:spAutoFit/>
          </a:bodyPr>
          <a:lstStyle/>
          <a:p>
            <a:pPr fontAlgn="auto">
              <a:lnSpc>
                <a:spcPct val="130000"/>
              </a:lnSpc>
              <a:spcBef>
                <a:spcPts val="0"/>
              </a:spcBef>
              <a:spcAft>
                <a:spcPts val="0"/>
              </a:spcAft>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著名哲学家曾说过“活到老、学到老”。学习是人类进步的阶梯，贯穿于人的一生全过程，不是一个孤立的时间段。学校的集中学习只是人生学习的一部分，走出校门后的学习，是我们每一个社会个体为适应社会发展和实现个体发展的需要必须坚持的路径。</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终身学习能够帮助我们克服生活和工作中的困难，解决不断出现的新问题，满足我们生存和发展的需要，为我们开拓更大的发展空间。</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三、掌握科学的学习方法，做快乐的学习者</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书山有路勤为径，学海无涯乐作舟”。学习是一件勤奋、刻苦的事情。面对浩瀚的知识海洋，如果没有科学的学习方法，很可能会学得“一头雾水”。因此，我们在培养对知识兴趣的同时，也一定要学会学习，并且找到适合自己的、科学的学习方法，要真正做到“在乐中学，在学中乐”。</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2" cstate="screen"/>
          <a:stretch>
            <a:fillRect/>
          </a:stretch>
        </p:blipFill>
        <p:spPr>
          <a:xfrm flipH="1">
            <a:off x="-618376" y="2429478"/>
            <a:ext cx="4572032" cy="4572032"/>
          </a:xfrm>
          <a:prstGeom prst="rect">
            <a:avLst/>
          </a:prstGeom>
        </p:spPr>
      </p:pic>
      <p:sp>
        <p:nvSpPr>
          <p:cNvPr id="2" name="文本框 1"/>
          <p:cNvSpPr txBox="1"/>
          <p:nvPr/>
        </p:nvSpPr>
        <p:spPr>
          <a:xfrm>
            <a:off x="3289935" y="260350"/>
            <a:ext cx="6096000" cy="491490"/>
          </a:xfrm>
          <a:prstGeom prst="rect">
            <a:avLst/>
          </a:prstGeom>
          <a:noFill/>
        </p:spPr>
        <p:txBody>
          <a:bodyPr wrap="square" rtlCol="0" anchor="t">
            <a:spAutoFit/>
          </a:bodyPr>
          <a:p>
            <a:pPr algn="ctr" fontAlgn="auto">
              <a:lnSpc>
                <a:spcPct val="130000"/>
              </a:lnSpc>
              <a:spcBef>
                <a:spcPts val="0"/>
              </a:spcBef>
              <a:spcAft>
                <a:spcPts val="0"/>
              </a:spcAft>
              <a:defRPr/>
            </a:pPr>
            <a:r>
              <a:rPr lang="zh-CN" altLang="en-US" sz="2000" b="1" kern="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ea"/>
                <a:sym typeface="+mn-lt"/>
              </a:rPr>
              <a:t> </a:t>
            </a:r>
            <a:r>
              <a:rPr lang="en-US" altLang="zh-CN" sz="2000" b="1" kern="0" dirty="0" smtClean="0">
                <a:solidFill>
                  <a:srgbClr val="C00000"/>
                </a:solidFill>
                <a:latin typeface="微软雅黑" panose="020B0503020204020204" pitchFamily="34" charset="-122"/>
                <a:ea typeface="微软雅黑" panose="020B0503020204020204" pitchFamily="34" charset="-122"/>
                <a:cs typeface="+mn-ea"/>
                <a:sym typeface="+mn-lt"/>
              </a:rPr>
              <a:t> </a:t>
            </a:r>
            <a:r>
              <a:rPr lang="zh-CN" altLang="en-US" sz="2000" b="1" kern="0" dirty="0" smtClean="0">
                <a:solidFill>
                  <a:srgbClr val="C00000"/>
                </a:solidFill>
                <a:latin typeface="微软雅黑" panose="020B0503020204020204" pitchFamily="34" charset="-122"/>
                <a:ea typeface="微软雅黑" panose="020B0503020204020204" pitchFamily="34" charset="-122"/>
                <a:cs typeface="+mn-ea"/>
                <a:sym typeface="+mn-lt"/>
              </a:rPr>
              <a:t>做人比求知更重要</a:t>
            </a:r>
            <a:endParaRPr lang="zh-CN" altLang="en-US" sz="2000" b="1" kern="0" dirty="0" smtClean="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3147060" y="1124585"/>
            <a:ext cx="8373110" cy="5292725"/>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457200" algn="l" eaLnBrk="1" latinLnBrk="0" hangingPunct="1">
              <a:lnSpc>
                <a:spcPct val="130000"/>
              </a:lnSpc>
            </a:pPr>
            <a:r>
              <a:rPr lang="en-US" altLang="zh-CN" dirty="0" smtClean="0"/>
              <a:t>2009 </a:t>
            </a:r>
            <a:r>
              <a:rPr lang="zh-CN" altLang="en-US" dirty="0" smtClean="0"/>
              <a:t>年，时年</a:t>
            </a:r>
            <a:r>
              <a:rPr lang="en-US" altLang="zh-CN" dirty="0" smtClean="0"/>
              <a:t>18 </a:t>
            </a:r>
            <a:r>
              <a:rPr lang="zh-CN" altLang="en-US" dirty="0" smtClean="0"/>
              <a:t>岁的华裔少年张舸从数百万美国学生中脱颖而出，赢得了美国高中生的最高荣誉</a:t>
            </a:r>
            <a:r>
              <a:rPr lang="en-US" altLang="zh-CN" dirty="0" smtClean="0"/>
              <a:t>“</a:t>
            </a:r>
            <a:r>
              <a:rPr lang="zh-CN" altLang="en-US" dirty="0" smtClean="0"/>
              <a:t>美国总统奖</a:t>
            </a:r>
            <a:r>
              <a:rPr lang="en-US" altLang="zh-CN" dirty="0" smtClean="0"/>
              <a:t>”</a:t>
            </a:r>
            <a:r>
              <a:rPr lang="zh-CN" altLang="en-US" dirty="0" smtClean="0"/>
              <a:t>。几年后，他开设的教育中心培养出了又一位华裔</a:t>
            </a:r>
            <a:r>
              <a:rPr lang="en-US" altLang="zh-CN" dirty="0" smtClean="0"/>
              <a:t>“</a:t>
            </a:r>
            <a:r>
              <a:rPr lang="zh-CN" altLang="en-US" dirty="0" smtClean="0"/>
              <a:t>美国总统奖</a:t>
            </a:r>
            <a:r>
              <a:rPr lang="en-US" altLang="zh-CN" dirty="0" smtClean="0"/>
              <a:t>”</a:t>
            </a:r>
            <a:r>
              <a:rPr lang="zh-CN" altLang="en-US" dirty="0" smtClean="0"/>
              <a:t>得主。从哈佛大学的</a:t>
            </a:r>
            <a:r>
              <a:rPr lang="en-US" altLang="zh-CN" dirty="0" smtClean="0"/>
              <a:t>“</a:t>
            </a:r>
            <a:r>
              <a:rPr lang="zh-CN" altLang="en-US" dirty="0" smtClean="0"/>
              <a:t>学霸</a:t>
            </a:r>
            <a:r>
              <a:rPr lang="en-US" altLang="zh-CN" dirty="0" smtClean="0"/>
              <a:t>”</a:t>
            </a:r>
            <a:r>
              <a:rPr lang="zh-CN" altLang="en-US" dirty="0" smtClean="0"/>
              <a:t>到致力于社会效益的创业者，他始终很</a:t>
            </a:r>
            <a:r>
              <a:rPr lang="en-US" altLang="zh-CN" dirty="0" smtClean="0"/>
              <a:t>“</a:t>
            </a:r>
            <a:r>
              <a:rPr lang="zh-CN" altLang="en-US" dirty="0" smtClean="0"/>
              <a:t>拼</a:t>
            </a:r>
            <a:r>
              <a:rPr lang="en-US" altLang="zh-CN" dirty="0" smtClean="0"/>
              <a:t>”</a:t>
            </a:r>
            <a:r>
              <a:rPr lang="zh-CN" altLang="en-US" dirty="0" smtClean="0"/>
              <a:t>。</a:t>
            </a:r>
            <a:endParaRPr lang="zh-CN" altLang="en-US" dirty="0" smtClean="0"/>
          </a:p>
          <a:p>
            <a:pPr marL="0" indent="457200" algn="l" eaLnBrk="1" latinLnBrk="0" hangingPunct="1">
              <a:lnSpc>
                <a:spcPct val="130000"/>
              </a:lnSpc>
            </a:pPr>
            <a:r>
              <a:rPr lang="zh-CN" altLang="en-US" b="1" dirty="0" smtClean="0"/>
              <a:t>做学霸要天赋，更要</a:t>
            </a:r>
            <a:r>
              <a:rPr lang="en-US" altLang="zh-CN" b="1" dirty="0" smtClean="0"/>
              <a:t>“</a:t>
            </a:r>
            <a:r>
              <a:rPr lang="zh-CN" altLang="en-US" b="1" dirty="0" smtClean="0"/>
              <a:t>拼</a:t>
            </a:r>
            <a:r>
              <a:rPr lang="en-US" altLang="zh-CN" b="1" dirty="0" smtClean="0"/>
              <a:t>”</a:t>
            </a:r>
            <a:endParaRPr lang="en-US" altLang="zh-CN" b="1" dirty="0" smtClean="0"/>
          </a:p>
          <a:p>
            <a:pPr marL="0" indent="457200" algn="l" eaLnBrk="1" latinLnBrk="0" hangingPunct="1">
              <a:lnSpc>
                <a:spcPct val="130000"/>
              </a:lnSpc>
            </a:pPr>
            <a:r>
              <a:rPr lang="zh-CN" altLang="en-US" dirty="0" smtClean="0"/>
              <a:t>尽管</a:t>
            </a:r>
            <a:r>
              <a:rPr lang="en-US" altLang="zh-CN" dirty="0" smtClean="0"/>
              <a:t>2 </a:t>
            </a:r>
            <a:r>
              <a:rPr lang="zh-CN" altLang="en-US" dirty="0" smtClean="0"/>
              <a:t>岁就随父母来到美国乔治亚州的亚特兰大市定居，并就读于美国公立学校，但张舸身上仍有着中国孩子的内敛、谦逊。无论从哪方面看，他都称得上</a:t>
            </a:r>
            <a:r>
              <a:rPr lang="en-US" altLang="zh-CN" dirty="0" smtClean="0"/>
              <a:t>“</a:t>
            </a:r>
            <a:r>
              <a:rPr lang="zh-CN" altLang="en-US" dirty="0" smtClean="0"/>
              <a:t>学霸</a:t>
            </a:r>
            <a:r>
              <a:rPr lang="en-US" altLang="zh-CN" dirty="0" smtClean="0"/>
              <a:t>”</a:t>
            </a:r>
            <a:r>
              <a:rPr lang="zh-CN" altLang="en-US" dirty="0" smtClean="0"/>
              <a:t>。这位几乎在所有标准化考试中都获满分的华裔男孩，是同学们公认的</a:t>
            </a:r>
            <a:r>
              <a:rPr lang="en-US" altLang="zh-CN" dirty="0" smtClean="0"/>
              <a:t>“</a:t>
            </a:r>
            <a:r>
              <a:rPr lang="zh-CN" altLang="en-US" dirty="0" smtClean="0"/>
              <a:t>的高中生</a:t>
            </a:r>
            <a:r>
              <a:rPr lang="en-US" altLang="zh-CN" dirty="0" smtClean="0"/>
              <a:t>”</a:t>
            </a:r>
            <a:r>
              <a:rPr lang="zh-CN" altLang="en-US" dirty="0" smtClean="0"/>
              <a:t>。</a:t>
            </a:r>
            <a:endParaRPr lang="zh-CN" altLang="en-US" dirty="0" smtClean="0"/>
          </a:p>
          <a:p>
            <a:pPr marL="0" indent="457200" algn="l" eaLnBrk="1" latinLnBrk="0" hangingPunct="1">
              <a:lnSpc>
                <a:spcPct val="130000"/>
              </a:lnSpc>
            </a:pPr>
            <a:r>
              <a:rPr lang="zh-CN" altLang="en-US" dirty="0" smtClean="0"/>
              <a:t>在张舸看来，</a:t>
            </a:r>
            <a:r>
              <a:rPr lang="en-US" altLang="zh-CN" dirty="0" smtClean="0"/>
              <a:t>“</a:t>
            </a:r>
            <a:r>
              <a:rPr lang="zh-CN" altLang="en-US" dirty="0" smtClean="0"/>
              <a:t>内心很拼、追求上进</a:t>
            </a:r>
            <a:r>
              <a:rPr lang="en-US" altLang="zh-CN" dirty="0" smtClean="0"/>
              <a:t>”</a:t>
            </a:r>
            <a:r>
              <a:rPr lang="zh-CN" altLang="en-US" dirty="0" smtClean="0"/>
              <a:t>是自己取得骄人成绩的主因。为了提高效率，他经常抓住课间几分钟和在路上的时间写作业。这么</a:t>
            </a:r>
            <a:r>
              <a:rPr lang="en-US" altLang="zh-CN" dirty="0" smtClean="0"/>
              <a:t>“</a:t>
            </a:r>
            <a:r>
              <a:rPr lang="zh-CN" altLang="en-US" dirty="0" smtClean="0"/>
              <a:t>拼</a:t>
            </a:r>
            <a:r>
              <a:rPr lang="en-US" altLang="zh-CN" dirty="0" smtClean="0"/>
              <a:t>”</a:t>
            </a:r>
            <a:r>
              <a:rPr lang="zh-CN" altLang="en-US" dirty="0" smtClean="0"/>
              <a:t>是为了挤出晚上和周末的时间完成课外活动。</a:t>
            </a:r>
            <a:endParaRPr lang="zh-CN" altLang="en-US" dirty="0" smtClean="0"/>
          </a:p>
          <a:p>
            <a:pPr algn="l">
              <a:lnSpc>
                <a:spcPct val="130000"/>
              </a:lnSpc>
            </a:pPr>
            <a:endParaRPr lang="zh-CN" altLang="en-US" dirty="0" smtClean="0"/>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2" cstate="screen"/>
          <a:stretch>
            <a:fillRect/>
          </a:stretch>
        </p:blipFill>
        <p:spPr>
          <a:xfrm flipH="1">
            <a:off x="-259601" y="2285968"/>
            <a:ext cx="4572032" cy="4572032"/>
          </a:xfrm>
          <a:prstGeom prst="rect">
            <a:avLst/>
          </a:prstGeom>
        </p:spPr>
      </p:pic>
      <p:sp>
        <p:nvSpPr>
          <p:cNvPr id="2" name="文本框 1"/>
          <p:cNvSpPr txBox="1"/>
          <p:nvPr/>
        </p:nvSpPr>
        <p:spPr>
          <a:xfrm>
            <a:off x="3505835" y="260985"/>
            <a:ext cx="7519035" cy="5846445"/>
          </a:xfrm>
          <a:prstGeom prst="rect">
            <a:avLst/>
          </a:prstGeom>
          <a:noFill/>
        </p:spPr>
        <p:txBody>
          <a:bodyPr wrap="square" rtlCol="0" anchor="t">
            <a:spAutoFit/>
          </a:bodyPr>
          <a:p>
            <a:pPr marL="0" indent="457200" algn="l" eaLnBrk="1" latinLnBrk="0" hangingPunct="1">
              <a:lnSpc>
                <a:spcPct val="130000"/>
              </a:lnSpc>
            </a:pPr>
            <a:r>
              <a:rPr lang="zh-CN" altLang="en-US" dirty="0" smtClean="0">
                <a:latin typeface="+mn-lt"/>
                <a:ea typeface="+mn-lt"/>
                <a:sym typeface="+mn-ea"/>
              </a:rPr>
              <a:t>功夫不负有心人。除了成绩好，张舸还拿到了乔治亚州乒乓球比赛第一名、知识竞赛全国前十名、乔治亚理工大学编程比赛第一名、科学竞赛全州第一、钢琴英国皇家八级，此外他还有诗作在杂志上发表，并管理着学校的跑步队和电脑俱乐部。</a:t>
            </a:r>
            <a:endParaRPr lang="zh-CN" altLang="en-US" dirty="0" smtClean="0">
              <a:latin typeface="+mn-lt"/>
              <a:ea typeface="+mn-lt"/>
            </a:endParaRPr>
          </a:p>
          <a:p>
            <a:pPr marL="0" indent="457200" algn="l" eaLnBrk="1" latinLnBrk="0" hangingPunct="1">
              <a:lnSpc>
                <a:spcPct val="130000"/>
              </a:lnSpc>
            </a:pPr>
            <a:r>
              <a:rPr lang="zh-CN" altLang="en-US" dirty="0" smtClean="0">
                <a:latin typeface="+mn-lt"/>
                <a:ea typeface="+mn-lt"/>
                <a:sym typeface="+mn-ea"/>
              </a:rPr>
              <a:t>不仅如此，他还利用课余时间教小学生打乒乓球；为癌症患者和受灾地区募捐；领导亚特兰大中国义工俱乐部，并获得了美国总统社区服务金奖；普林斯顿社区服务奖和国际狮子俱乐部领袖服务金奖，并因此被州长接见。</a:t>
            </a:r>
            <a:endParaRPr lang="zh-CN" altLang="en-US" dirty="0" smtClean="0">
              <a:latin typeface="+mn-lt"/>
              <a:ea typeface="+mn-lt"/>
              <a:sym typeface="+mn-ea"/>
            </a:endParaRPr>
          </a:p>
          <a:p>
            <a:pPr marL="0" indent="457200" algn="l" eaLnBrk="1" latinLnBrk="0" hangingPunct="1">
              <a:lnSpc>
                <a:spcPct val="130000"/>
              </a:lnSpc>
            </a:pPr>
            <a:r>
              <a:rPr lang="en-US" altLang="zh-CN" dirty="0" smtClean="0">
                <a:latin typeface="+mn-lt"/>
                <a:ea typeface="+mn-lt"/>
                <a:sym typeface="+mn-ea"/>
              </a:rPr>
              <a:t>“</a:t>
            </a:r>
            <a:r>
              <a:rPr lang="zh-CN" altLang="en-US" dirty="0" smtClean="0">
                <a:latin typeface="+mn-lt"/>
                <a:ea typeface="+mn-lt"/>
                <a:sym typeface="+mn-ea"/>
              </a:rPr>
              <a:t>美国学生普遍没中国学生用功，但最好的美国学生比最好的中国学生还要刻苦。</a:t>
            </a:r>
            <a:r>
              <a:rPr lang="en-US" altLang="zh-CN" dirty="0" smtClean="0">
                <a:latin typeface="+mn-lt"/>
                <a:ea typeface="+mn-lt"/>
                <a:sym typeface="+mn-ea"/>
              </a:rPr>
              <a:t>”</a:t>
            </a:r>
            <a:r>
              <a:rPr lang="zh-CN" altLang="en-US" dirty="0" smtClean="0">
                <a:latin typeface="+mn-lt"/>
                <a:ea typeface="+mn-lt"/>
                <a:sym typeface="+mn-ea"/>
              </a:rPr>
              <a:t>张舸说，</a:t>
            </a:r>
            <a:r>
              <a:rPr lang="en-US" altLang="zh-CN" dirty="0" smtClean="0">
                <a:latin typeface="+mn-lt"/>
                <a:ea typeface="+mn-lt"/>
                <a:sym typeface="+mn-ea"/>
              </a:rPr>
              <a:t>“</a:t>
            </a:r>
            <a:r>
              <a:rPr lang="zh-CN" altLang="en-US" dirty="0" smtClean="0">
                <a:latin typeface="+mn-lt"/>
                <a:ea typeface="+mn-lt"/>
                <a:sym typeface="+mn-ea"/>
              </a:rPr>
              <a:t>要学会调整观念，理性投资自己的时间，发挥最大潜能。</a:t>
            </a:r>
            <a:r>
              <a:rPr lang="en-US" altLang="zh-CN" dirty="0" smtClean="0">
                <a:latin typeface="+mn-lt"/>
                <a:ea typeface="+mn-lt"/>
                <a:sym typeface="+mn-ea"/>
              </a:rPr>
              <a:t>”</a:t>
            </a:r>
            <a:endParaRPr lang="en-US" altLang="zh-CN" dirty="0" smtClean="0">
              <a:latin typeface="+mn-lt"/>
              <a:ea typeface="+mn-lt"/>
              <a:sym typeface="+mn-ea"/>
            </a:endParaRPr>
          </a:p>
          <a:p>
            <a:pPr marL="0" indent="457200" algn="l" eaLnBrk="1" latinLnBrk="0" hangingPunct="1">
              <a:lnSpc>
                <a:spcPct val="130000"/>
              </a:lnSpc>
            </a:pPr>
            <a:r>
              <a:rPr lang="zh-CN" altLang="en-US" b="1" dirty="0" smtClean="0">
                <a:latin typeface="+mn-lt"/>
                <a:ea typeface="+mn-lt"/>
                <a:sym typeface="+mn-ea"/>
              </a:rPr>
              <a:t>与人相处的能力比学习更重要</a:t>
            </a:r>
            <a:endParaRPr lang="zh-CN" altLang="en-US" b="1" dirty="0" smtClean="0">
              <a:latin typeface="+mn-lt"/>
              <a:ea typeface="+mn-lt"/>
              <a:sym typeface="+mn-ea"/>
            </a:endParaRPr>
          </a:p>
          <a:p>
            <a:pPr marL="0" indent="457200" algn="l" eaLnBrk="1" latinLnBrk="0" hangingPunct="1">
              <a:lnSpc>
                <a:spcPct val="130000"/>
              </a:lnSpc>
            </a:pPr>
            <a:r>
              <a:rPr lang="zh-CN" altLang="en-US" dirty="0" smtClean="0">
                <a:latin typeface="+mn-lt"/>
                <a:ea typeface="+mn-lt"/>
                <a:sym typeface="+mn-ea"/>
              </a:rPr>
              <a:t>高中毕业后，张舸同时拿到了斯坦福大学和哈佛大学的录取通知书。</a:t>
            </a:r>
            <a:endParaRPr lang="zh-CN" altLang="en-US" dirty="0" smtClean="0">
              <a:latin typeface="+mn-lt"/>
              <a:ea typeface="+mn-lt"/>
              <a:sym typeface="+mn-ea"/>
            </a:endParaRPr>
          </a:p>
          <a:p>
            <a:pPr marL="0" indent="457200" algn="l" eaLnBrk="1" latinLnBrk="0" hangingPunct="1">
              <a:lnSpc>
                <a:spcPct val="130000"/>
              </a:lnSpc>
            </a:pPr>
            <a:r>
              <a:rPr lang="zh-CN" altLang="en-US" dirty="0" smtClean="0">
                <a:latin typeface="+mn-lt"/>
                <a:ea typeface="+mn-lt"/>
                <a:sym typeface="+mn-ea"/>
              </a:rPr>
              <a:t>从技术到文化，张舸一如既往地</a:t>
            </a:r>
            <a:r>
              <a:rPr lang="en-US" altLang="zh-CN" dirty="0" smtClean="0">
                <a:latin typeface="+mn-lt"/>
                <a:ea typeface="+mn-lt"/>
                <a:sym typeface="+mn-ea"/>
              </a:rPr>
              <a:t>“</a:t>
            </a:r>
            <a:r>
              <a:rPr lang="zh-CN" altLang="en-US" dirty="0" smtClean="0">
                <a:latin typeface="+mn-lt"/>
                <a:ea typeface="+mn-lt"/>
                <a:sym typeface="+mn-ea"/>
              </a:rPr>
              <a:t>拼</a:t>
            </a:r>
            <a:r>
              <a:rPr lang="en-US" altLang="zh-CN" dirty="0" smtClean="0">
                <a:latin typeface="+mn-lt"/>
                <a:ea typeface="+mn-lt"/>
                <a:sym typeface="+mn-ea"/>
              </a:rPr>
              <a:t>”</a:t>
            </a:r>
            <a:r>
              <a:rPr lang="zh-CN" altLang="en-US" dirty="0" smtClean="0">
                <a:latin typeface="+mn-lt"/>
                <a:ea typeface="+mn-lt"/>
                <a:sym typeface="+mn-ea"/>
              </a:rPr>
              <a:t>，只不过换了个方向。体育、艺术、玩耍、创造力，样样都不能差，就连是否开朗、爱笑、谦让、乐于助人等小细节都是致胜关键。</a:t>
            </a:r>
            <a:endParaRPr lang="zh-CN" altLang="en-US" dirty="0" smtClean="0">
              <a:latin typeface="+mn-lt"/>
              <a:ea typeface="+mn-lt"/>
              <a:sym typeface="+mn-ea"/>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2" cstate="screen"/>
          <a:stretch>
            <a:fillRect/>
          </a:stretch>
        </p:blipFill>
        <p:spPr>
          <a:xfrm flipH="1">
            <a:off x="-259601" y="2285968"/>
            <a:ext cx="4572032" cy="4572032"/>
          </a:xfrm>
          <a:prstGeom prst="rect">
            <a:avLst/>
          </a:prstGeom>
        </p:spPr>
      </p:pic>
      <p:sp>
        <p:nvSpPr>
          <p:cNvPr id="2" name="文本框 1"/>
          <p:cNvSpPr txBox="1"/>
          <p:nvPr/>
        </p:nvSpPr>
        <p:spPr>
          <a:xfrm>
            <a:off x="3505835" y="260985"/>
            <a:ext cx="7519035" cy="5126990"/>
          </a:xfrm>
          <a:prstGeom prst="rect">
            <a:avLst/>
          </a:prstGeom>
          <a:noFill/>
        </p:spPr>
        <p:txBody>
          <a:bodyPr wrap="square" rtlCol="0" anchor="t">
            <a:spAutoFit/>
          </a:bodyPr>
          <a:p>
            <a:pPr marL="0" indent="457200" algn="l" eaLnBrk="1" latinLnBrk="0" hangingPunct="1">
              <a:lnSpc>
                <a:spcPct val="130000"/>
              </a:lnSpc>
            </a:pPr>
            <a:r>
              <a:rPr lang="en-US" altLang="zh-CN" dirty="0" smtClean="0">
                <a:latin typeface="+mn-lt"/>
                <a:ea typeface="+mn-lt"/>
                <a:sym typeface="+mn-ea"/>
              </a:rPr>
              <a:t>“</a:t>
            </a:r>
            <a:r>
              <a:rPr lang="zh-CN" altLang="en-US" dirty="0" smtClean="0">
                <a:latin typeface="+mn-lt"/>
                <a:ea typeface="+mn-lt"/>
                <a:sym typeface="+mn-ea"/>
              </a:rPr>
              <a:t>高中打好了硬件基础，大学学到更多软的东西。</a:t>
            </a:r>
            <a:r>
              <a:rPr lang="en-US" altLang="zh-CN" dirty="0" smtClean="0">
                <a:latin typeface="+mn-lt"/>
                <a:ea typeface="+mn-lt"/>
                <a:sym typeface="+mn-ea"/>
              </a:rPr>
              <a:t>”</a:t>
            </a:r>
            <a:r>
              <a:rPr lang="zh-CN" altLang="en-US" dirty="0" smtClean="0">
                <a:latin typeface="+mn-lt"/>
                <a:ea typeface="+mn-lt"/>
                <a:sym typeface="+mn-ea"/>
              </a:rPr>
              <a:t>张舸告诉记者，</a:t>
            </a:r>
            <a:r>
              <a:rPr lang="en-US" altLang="zh-CN" dirty="0" smtClean="0">
                <a:latin typeface="+mn-lt"/>
                <a:ea typeface="+mn-lt"/>
                <a:sym typeface="+mn-ea"/>
              </a:rPr>
              <a:t>“</a:t>
            </a:r>
            <a:r>
              <a:rPr lang="zh-CN" altLang="en-US" dirty="0" smtClean="0">
                <a:latin typeface="+mn-lt"/>
                <a:ea typeface="+mn-lt"/>
                <a:sym typeface="+mn-ea"/>
              </a:rPr>
              <a:t>学习不是最重要的，关系才是，要投资时间去经营。无论创业还是找工作，人际关系都会发挥至关重要的作用。</a:t>
            </a:r>
            <a:r>
              <a:rPr lang="en-US" altLang="zh-CN" dirty="0" smtClean="0">
                <a:latin typeface="+mn-lt"/>
                <a:ea typeface="+mn-lt"/>
                <a:sym typeface="+mn-ea"/>
              </a:rPr>
              <a:t>”</a:t>
            </a:r>
            <a:endParaRPr lang="en-US" altLang="zh-CN" dirty="0" smtClean="0">
              <a:latin typeface="+mn-lt"/>
              <a:ea typeface="+mn-lt"/>
              <a:sym typeface="+mn-ea"/>
            </a:endParaRPr>
          </a:p>
          <a:p>
            <a:pPr marL="0" indent="457200" algn="l" eaLnBrk="1" latinLnBrk="0" hangingPunct="1">
              <a:lnSpc>
                <a:spcPct val="130000"/>
              </a:lnSpc>
            </a:pPr>
            <a:r>
              <a:rPr lang="zh-CN" altLang="en-US" dirty="0" smtClean="0">
                <a:latin typeface="+mn-lt"/>
                <a:ea typeface="+mn-lt"/>
                <a:sym typeface="+mn-ea"/>
              </a:rPr>
              <a:t>依靠大学时建立的人脉，</a:t>
            </a:r>
            <a:r>
              <a:rPr lang="en-US" altLang="zh-CN" dirty="0" smtClean="0">
                <a:latin typeface="+mn-lt"/>
                <a:ea typeface="+mn-lt"/>
                <a:sym typeface="+mn-ea"/>
              </a:rPr>
              <a:t>2013 </a:t>
            </a:r>
            <a:r>
              <a:rPr lang="zh-CN" altLang="en-US" dirty="0" smtClean="0">
                <a:latin typeface="+mn-lt"/>
                <a:ea typeface="+mn-lt"/>
                <a:sym typeface="+mn-ea"/>
              </a:rPr>
              <a:t>年底毕业后，对创业很感兴趣的张舸开了家教育中心，辅导中学生提高成绩、申请大学，老师都是来自常春藤大学的高材生。</a:t>
            </a:r>
            <a:endParaRPr lang="zh-CN" altLang="en-US" dirty="0" smtClean="0">
              <a:latin typeface="+mn-lt"/>
              <a:ea typeface="+mn-lt"/>
              <a:sym typeface="+mn-ea"/>
            </a:endParaRPr>
          </a:p>
          <a:p>
            <a:pPr marL="0" indent="457200" algn="l" eaLnBrk="1" latinLnBrk="0" hangingPunct="1">
              <a:lnSpc>
                <a:spcPct val="130000"/>
              </a:lnSpc>
            </a:pPr>
            <a:r>
              <a:rPr lang="en-US" altLang="zh-CN" dirty="0" smtClean="0">
                <a:latin typeface="+mn-lt"/>
                <a:ea typeface="+mn-lt"/>
                <a:sym typeface="+mn-ea"/>
              </a:rPr>
              <a:t>2015 </a:t>
            </a:r>
            <a:r>
              <a:rPr lang="zh-CN" altLang="en-US" dirty="0" smtClean="0">
                <a:latin typeface="+mn-lt"/>
                <a:ea typeface="+mn-lt"/>
                <a:sym typeface="+mn-ea"/>
              </a:rPr>
              <a:t>年</a:t>
            </a:r>
            <a:r>
              <a:rPr lang="en-US" altLang="zh-CN" dirty="0" smtClean="0">
                <a:latin typeface="+mn-lt"/>
                <a:ea typeface="+mn-lt"/>
                <a:sym typeface="+mn-ea"/>
              </a:rPr>
              <a:t>5 </a:t>
            </a:r>
            <a:r>
              <a:rPr lang="zh-CN" altLang="en-US" dirty="0" smtClean="0">
                <a:latin typeface="+mn-lt"/>
                <a:ea typeface="+mn-lt"/>
                <a:sym typeface="+mn-ea"/>
              </a:rPr>
              <a:t>月，在他手把手的帮助下，班上的华裔孩子</a:t>
            </a:r>
            <a:r>
              <a:rPr lang="en-US" altLang="zh-CN" dirty="0" smtClean="0">
                <a:latin typeface="+mn-lt"/>
                <a:ea typeface="+mn-lt"/>
                <a:sym typeface="+mn-ea"/>
              </a:rPr>
              <a:t>Austin </a:t>
            </a:r>
            <a:r>
              <a:rPr lang="zh-CN" altLang="en-US" dirty="0" smtClean="0">
                <a:latin typeface="+mn-lt"/>
                <a:ea typeface="+mn-lt"/>
                <a:sym typeface="+mn-ea"/>
              </a:rPr>
              <a:t>也获得了</a:t>
            </a:r>
            <a:r>
              <a:rPr lang="en-US" altLang="zh-CN" dirty="0" smtClean="0">
                <a:latin typeface="+mn-lt"/>
                <a:ea typeface="+mn-lt"/>
                <a:sym typeface="+mn-ea"/>
              </a:rPr>
              <a:t>“</a:t>
            </a:r>
            <a:r>
              <a:rPr lang="zh-CN" altLang="en-US" dirty="0" smtClean="0">
                <a:latin typeface="+mn-lt"/>
                <a:ea typeface="+mn-lt"/>
                <a:sym typeface="+mn-ea"/>
              </a:rPr>
              <a:t>美国总统奖</a:t>
            </a:r>
            <a:r>
              <a:rPr lang="en-US" altLang="zh-CN" dirty="0" smtClean="0">
                <a:latin typeface="+mn-lt"/>
                <a:ea typeface="+mn-lt"/>
                <a:sym typeface="+mn-ea"/>
              </a:rPr>
              <a:t>”</a:t>
            </a:r>
            <a:r>
              <a:rPr lang="zh-CN" altLang="en-US" dirty="0" smtClean="0">
                <a:latin typeface="+mn-lt"/>
                <a:ea typeface="+mn-lt"/>
                <a:sym typeface="+mn-ea"/>
              </a:rPr>
              <a:t>。</a:t>
            </a:r>
            <a:r>
              <a:rPr lang="en-US" altLang="zh-CN" dirty="0" smtClean="0">
                <a:latin typeface="+mn-lt"/>
                <a:ea typeface="+mn-lt"/>
                <a:sym typeface="+mn-ea"/>
              </a:rPr>
              <a:t>“</a:t>
            </a:r>
            <a:r>
              <a:rPr lang="zh-CN" altLang="en-US" dirty="0" smtClean="0">
                <a:latin typeface="+mn-lt"/>
                <a:ea typeface="+mn-lt"/>
                <a:sym typeface="+mn-ea"/>
              </a:rPr>
              <a:t>创业可以改变社会的很多东西，让生活变得更好。</a:t>
            </a:r>
            <a:r>
              <a:rPr lang="en-US" altLang="zh-CN" dirty="0" smtClean="0">
                <a:latin typeface="+mn-lt"/>
                <a:ea typeface="+mn-lt"/>
                <a:sym typeface="+mn-ea"/>
              </a:rPr>
              <a:t>”</a:t>
            </a:r>
            <a:r>
              <a:rPr lang="zh-CN" altLang="en-US" dirty="0" smtClean="0">
                <a:latin typeface="+mn-lt"/>
                <a:ea typeface="+mn-lt"/>
                <a:sym typeface="+mn-ea"/>
              </a:rPr>
              <a:t>他说。</a:t>
            </a:r>
            <a:r>
              <a:rPr lang="en-US" altLang="zh-CN" dirty="0" smtClean="0">
                <a:latin typeface="+mn-lt"/>
                <a:ea typeface="+mn-lt"/>
                <a:sym typeface="+mn-ea"/>
              </a:rPr>
              <a:t>“</a:t>
            </a:r>
            <a:r>
              <a:rPr lang="zh-CN" altLang="en-US" dirty="0" smtClean="0">
                <a:latin typeface="+mn-lt"/>
                <a:ea typeface="+mn-lt"/>
                <a:sym typeface="+mn-ea"/>
              </a:rPr>
              <a:t>这是个浮躁的社会，谁都希望孩子向上走，但人算不如天算，按部就班就好。</a:t>
            </a:r>
            <a:r>
              <a:rPr lang="en-US" altLang="zh-CN" dirty="0" smtClean="0">
                <a:latin typeface="+mn-lt"/>
                <a:ea typeface="+mn-lt"/>
                <a:sym typeface="+mn-ea"/>
              </a:rPr>
              <a:t>”</a:t>
            </a:r>
            <a:endParaRPr lang="en-US" altLang="zh-CN" dirty="0" smtClean="0">
              <a:latin typeface="+mn-lt"/>
              <a:ea typeface="+mn-lt"/>
              <a:sym typeface="+mn-ea"/>
            </a:endParaRPr>
          </a:p>
          <a:p>
            <a:pPr marL="0" indent="457200" algn="l" eaLnBrk="1" latinLnBrk="0" hangingPunct="1">
              <a:lnSpc>
                <a:spcPct val="130000"/>
              </a:lnSpc>
            </a:pPr>
            <a:r>
              <a:rPr lang="zh-CN" altLang="en-US" dirty="0" smtClean="0">
                <a:latin typeface="+mn-lt"/>
                <a:ea typeface="+mn-lt"/>
                <a:sym typeface="+mn-ea"/>
              </a:rPr>
              <a:t>张舸的母亲</a:t>
            </a:r>
            <a:r>
              <a:rPr lang="en-US" altLang="zh-CN" dirty="0" smtClean="0">
                <a:latin typeface="+mn-lt"/>
                <a:ea typeface="+mn-lt"/>
                <a:sym typeface="+mn-ea"/>
              </a:rPr>
              <a:t>Linda </a:t>
            </a:r>
            <a:r>
              <a:rPr lang="zh-CN" altLang="en-US" dirty="0" smtClean="0">
                <a:latin typeface="+mn-lt"/>
                <a:ea typeface="+mn-lt"/>
                <a:sym typeface="+mn-ea"/>
              </a:rPr>
              <a:t>总结道，</a:t>
            </a:r>
            <a:r>
              <a:rPr lang="en-US" altLang="zh-CN" dirty="0" smtClean="0">
                <a:latin typeface="+mn-lt"/>
                <a:ea typeface="+mn-lt"/>
                <a:sym typeface="+mn-ea"/>
              </a:rPr>
              <a:t>“</a:t>
            </a:r>
            <a:r>
              <a:rPr lang="zh-CN" altLang="en-US" dirty="0" smtClean="0">
                <a:latin typeface="+mn-lt"/>
                <a:ea typeface="+mn-lt"/>
                <a:sym typeface="+mn-ea"/>
              </a:rPr>
              <a:t>教育的宗旨是学做一个幸福的人，这是我们一生都要学习的功课。</a:t>
            </a:r>
            <a:r>
              <a:rPr lang="en-US" altLang="zh-CN" dirty="0" smtClean="0">
                <a:latin typeface="+mn-lt"/>
                <a:ea typeface="+mn-lt"/>
                <a:sym typeface="+mn-ea"/>
              </a:rPr>
              <a:t>”</a:t>
            </a:r>
            <a:endParaRPr lang="en-US" altLang="zh-CN" dirty="0" smtClean="0">
              <a:latin typeface="+mn-lt"/>
              <a:ea typeface="+mn-lt"/>
              <a:sym typeface="+mn-ea"/>
            </a:endParaRPr>
          </a:p>
          <a:p>
            <a:pPr marL="0" indent="457200" algn="l" eaLnBrk="1" latinLnBrk="0" hangingPunct="1">
              <a:lnSpc>
                <a:spcPct val="130000"/>
              </a:lnSpc>
            </a:pPr>
            <a:r>
              <a:rPr lang="zh-CN" altLang="en-US" b="1" dirty="0" smtClean="0">
                <a:latin typeface="+mn-lt"/>
                <a:ea typeface="+mn-lt"/>
                <a:sym typeface="+mn-ea"/>
              </a:rPr>
              <a:t>感悟：</a:t>
            </a:r>
            <a:r>
              <a:rPr lang="zh-CN" altLang="en-US" dirty="0" smtClean="0">
                <a:latin typeface="+mn-lt"/>
                <a:ea typeface="+mn-lt"/>
                <a:sym typeface="+mn-ea"/>
              </a:rPr>
              <a:t>现在的社会是一个终身学习的社会。那么你做好准备了吗？学习已经成为你生活的一部分了吗？</a:t>
            </a:r>
            <a:endParaRPr lang="zh-CN" altLang="en-US" dirty="0" smtClean="0">
              <a:latin typeface="+mn-lt"/>
              <a:ea typeface="+mn-lt"/>
              <a:sym typeface="+mn-ea"/>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642346"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第一节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26613" y="3548159"/>
            <a:ext cx="5429288"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大学生学习特点与心理机制</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screen"/>
          <a:stretch>
            <a:fillRect/>
          </a:stretch>
        </p:blipFill>
        <p:spPr>
          <a:xfrm>
            <a:off x="8472039" y="2643182"/>
            <a:ext cx="3724723" cy="4214818"/>
          </a:xfrm>
          <a:prstGeom prst="rect">
            <a:avLst/>
          </a:prstGeom>
        </p:spPr>
      </p:pic>
      <p:sp>
        <p:nvSpPr>
          <p:cNvPr id="6" name="文本框 5"/>
          <p:cNvSpPr txBox="1"/>
          <p:nvPr/>
        </p:nvSpPr>
        <p:spPr>
          <a:xfrm>
            <a:off x="869698"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 一、学习的含义</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矩形 15"/>
          <p:cNvSpPr/>
          <p:nvPr/>
        </p:nvSpPr>
        <p:spPr bwMode="auto">
          <a:xfrm>
            <a:off x="605345" y="3967784"/>
            <a:ext cx="8136242" cy="1814286"/>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矩形 16"/>
          <p:cNvSpPr/>
          <p:nvPr/>
        </p:nvSpPr>
        <p:spPr bwMode="auto">
          <a:xfrm>
            <a:off x="605347" y="1780672"/>
            <a:ext cx="9565000" cy="1576890"/>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8" name="矩形: 圆角 12"/>
          <p:cNvSpPr/>
          <p:nvPr/>
        </p:nvSpPr>
        <p:spPr bwMode="auto">
          <a:xfrm>
            <a:off x="762987" y="1363314"/>
            <a:ext cx="7049905"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从广义上来讲，它是指人和动物的学习。</a:t>
            </a:r>
            <a:endParaRPr lang="zh-CN" altLang="en-US" b="1" dirty="0">
              <a:solidFill>
                <a:schemeClr val="bg1"/>
              </a:solidFill>
              <a:latin typeface="+mn-lt"/>
              <a:ea typeface="+mn-ea"/>
              <a:cs typeface="+mn-ea"/>
              <a:sym typeface="+mn-lt"/>
            </a:endParaRPr>
          </a:p>
        </p:txBody>
      </p:sp>
      <p:sp>
        <p:nvSpPr>
          <p:cNvPr id="19" name="矩形 18"/>
          <p:cNvSpPr/>
          <p:nvPr/>
        </p:nvSpPr>
        <p:spPr>
          <a:xfrm>
            <a:off x="605347" y="1910674"/>
            <a:ext cx="9314266" cy="1532727"/>
          </a:xfrm>
          <a:prstGeom prst="rect">
            <a:avLst/>
          </a:prstGeom>
        </p:spPr>
        <p:txBody>
          <a:bodyPr wrap="square">
            <a:spAutoFit/>
          </a:bodyPr>
          <a:lstStyle/>
          <a:p>
            <a:pPr algn="just">
              <a:lnSpc>
                <a:spcPct val="130000"/>
              </a:lnSpc>
              <a:spcAft>
                <a:spcPts val="0"/>
              </a:spcAft>
            </a:pPr>
            <a:r>
              <a:rPr lang="zh-CN" altLang="en-US" kern="100" dirty="0" smtClean="0">
                <a:latin typeface="+mn-lt"/>
                <a:ea typeface="+mn-ea"/>
                <a:cs typeface="+mn-ea"/>
                <a:sym typeface="+mn-lt"/>
              </a:rPr>
              <a:t>       目前许多心理学家较为认同的是把学习定义为“基于经验而导致行为或行为潜能发生相对一致变化的过程”。这个定义说明：① 学习是一种基于经验的变化过程。② 学习是学习者行为或潜能产生某种稳定变化的过程。也就是说，学习可以让你的一些行为发生变化，或者让你获得一种改变行为的潜能。</a:t>
            </a:r>
            <a:endParaRPr lang="zh-CN" altLang="en-US" kern="100" dirty="0" smtClean="0">
              <a:latin typeface="+mn-lt"/>
              <a:ea typeface="+mn-ea"/>
              <a:cs typeface="+mn-ea"/>
              <a:sym typeface="+mn-lt"/>
            </a:endParaRPr>
          </a:p>
        </p:txBody>
      </p:sp>
      <p:sp>
        <p:nvSpPr>
          <p:cNvPr id="21" name="矩形 20"/>
          <p:cNvSpPr/>
          <p:nvPr/>
        </p:nvSpPr>
        <p:spPr>
          <a:xfrm>
            <a:off x="443046" y="4110851"/>
            <a:ext cx="8084227" cy="1532727"/>
          </a:xfrm>
          <a:prstGeom prst="rect">
            <a:avLst/>
          </a:prstGeom>
          <a:ln>
            <a:noFill/>
          </a:ln>
        </p:spPr>
        <p:txBody>
          <a:bodyPr wrap="square">
            <a:spAutoFit/>
          </a:bodyPr>
          <a:lstStyle/>
          <a:p>
            <a:pPr marL="285750" indent="-285750">
              <a:lnSpc>
                <a:spcPct val="130000"/>
              </a:lnSpc>
              <a:spcAft>
                <a:spcPts val="0"/>
              </a:spcAft>
            </a:pPr>
            <a:r>
              <a:rPr lang="zh-CN" altLang="en-US" sz="1600" kern="100" dirty="0" smtClean="0">
                <a:latin typeface="+mn-lt"/>
                <a:ea typeface="+mn-ea"/>
                <a:cs typeface="+mn-ea"/>
                <a:sym typeface="+mn-lt"/>
              </a:rPr>
              <a:t>            </a:t>
            </a:r>
            <a:r>
              <a:rPr lang="zh-CN" altLang="en-US" kern="100" dirty="0" smtClean="0">
                <a:latin typeface="+mn-lt"/>
                <a:ea typeface="+mn-ea"/>
                <a:cs typeface="+mn-ea"/>
                <a:sym typeface="+mn-lt"/>
              </a:rPr>
              <a:t>大学生的学习就是人类学习的一种，具体是指大学生在大学校园里，在教师的指导下，有目的、有计划、有组织地进行的过程，其目的是在较短时间内系统掌握科学知识和技能，开发智力，培养个性，形成一定的人生观、世界观和道德品质。</a:t>
            </a:r>
            <a:endParaRPr lang="zh-CN" altLang="en-US" kern="100" dirty="0" smtClean="0">
              <a:latin typeface="+mn-lt"/>
              <a:ea typeface="+mn-ea"/>
              <a:cs typeface="+mn-ea"/>
              <a:sym typeface="+mn-lt"/>
            </a:endParaRPr>
          </a:p>
        </p:txBody>
      </p:sp>
      <p:sp>
        <p:nvSpPr>
          <p:cNvPr id="22" name="矩形: 圆角 30"/>
          <p:cNvSpPr/>
          <p:nvPr/>
        </p:nvSpPr>
        <p:spPr bwMode="auto">
          <a:xfrm>
            <a:off x="762987" y="3576534"/>
            <a:ext cx="4478138"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从狭义上来讲，学习就是指人的学习。</a:t>
            </a:r>
            <a:endParaRPr lang="zh-CN" altLang="en-US" b="1" dirty="0" smtClean="0">
              <a:solidFill>
                <a:schemeClr val="bg1"/>
              </a:solidFill>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slide(fromLeft)">
                                      <p:cBhvr>
                                        <p:cTn id="10" dur="500"/>
                                        <p:tgtEl>
                                          <p:spTgt spid="18"/>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lide(from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slide(fromLeft)">
                                      <p:cBhvr>
                                        <p:cTn id="18" dur="500"/>
                                        <p:tgtEl>
                                          <p:spTgt spid="16"/>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Left)">
                                      <p:cBhvr>
                                        <p:cTn id="21" dur="500"/>
                                        <p:tgtEl>
                                          <p:spTgt spid="21"/>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slide(from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1" grpId="0"/>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6217"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latin typeface="+mn-lt"/>
                <a:ea typeface="+mn-ea"/>
                <a:cs typeface="+mn-ea"/>
                <a:sym typeface="+mn-lt"/>
              </a:rPr>
              <a:t>二、</a:t>
            </a:r>
            <a:r>
              <a:rPr lang="x-none" dirty="0" smtClean="0"/>
              <a:t>有关学习的理论</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5" name="圆角矩形 14"/>
          <p:cNvSpPr/>
          <p:nvPr/>
        </p:nvSpPr>
        <p:spPr>
          <a:xfrm>
            <a:off x="4716202" y="2000240"/>
            <a:ext cx="6239963" cy="2786082"/>
          </a:xfrm>
          <a:prstGeom prst="roundRect">
            <a:avLst>
              <a:gd name="adj" fmla="val 5002"/>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862406" y="2143116"/>
            <a:ext cx="5950883" cy="2492990"/>
          </a:xfrm>
          <a:prstGeom prst="rect">
            <a:avLst/>
          </a:prstGeom>
        </p:spPr>
        <p:txBody>
          <a:bodyPr wrap="square">
            <a:spAutoFit/>
          </a:bodyPr>
          <a:lstStyle/>
          <a:p>
            <a:pPr>
              <a:lnSpc>
                <a:spcPct val="130000"/>
              </a:lnSpc>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学习的</a:t>
            </a:r>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联结理论</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是</a:t>
            </a:r>
            <a:r>
              <a:rPr lang="en-US" altLang="zh-CN"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世纪初由美国心理学家桑代克首先提出来的，后经行为主义心理学家华生、赫尔、斯金纳等人的进一步发展，成为较为完整且影响较大的学习理论。这一理论用刺激与反应的联结即</a:t>
            </a:r>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条件反射</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来解释学习过程，它阐明了</a:t>
            </a:r>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学习发生的原因</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及</a:t>
            </a:r>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影响学习的主要因素</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27"/>
          <p:cNvSpPr/>
          <p:nvPr/>
        </p:nvSpPr>
        <p:spPr>
          <a:xfrm>
            <a:off x="1016147" y="5929330"/>
            <a:ext cx="2492990" cy="400110"/>
          </a:xfrm>
          <a:prstGeom prst="rect">
            <a:avLst/>
          </a:prstGeom>
        </p:spPr>
        <p:txBody>
          <a:bodyPr wrap="none">
            <a:spAutoFit/>
          </a:bodyPr>
          <a:lstStyle/>
          <a:p>
            <a:r>
              <a:rPr lang="zh-CN" altLang="en-US" sz="2000" b="1"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美国心理学家桑代克</a:t>
            </a:r>
            <a:endParaRPr lang="zh-CN" altLang="en-US" dirty="0">
              <a:solidFill>
                <a:srgbClr val="FF0000"/>
              </a:solidFill>
            </a:endParaRPr>
          </a:p>
        </p:txBody>
      </p:sp>
      <p:sp>
        <p:nvSpPr>
          <p:cNvPr id="29" name="矩形: 圆角 1"/>
          <p:cNvSpPr/>
          <p:nvPr/>
        </p:nvSpPr>
        <p:spPr bwMode="auto">
          <a:xfrm>
            <a:off x="8098645" y="5572786"/>
            <a:ext cx="3440757"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b="1" dirty="0" smtClean="0">
                <a:solidFill>
                  <a:schemeClr val="bg1"/>
                </a:solidFill>
                <a:latin typeface="+mn-lt"/>
                <a:ea typeface="+mn-ea"/>
                <a:cs typeface="+mn-ea"/>
                <a:sym typeface="+mn-lt"/>
              </a:rPr>
              <a:t>（一）联结理论</a:t>
            </a:r>
            <a:endParaRPr lang="zh-CN" altLang="en-US" sz="2400" b="1" dirty="0" smtClean="0">
              <a:solidFill>
                <a:schemeClr val="bg1"/>
              </a:solidFill>
              <a:latin typeface="+mn-lt"/>
              <a:ea typeface="+mn-ea"/>
              <a:cs typeface="+mn-ea"/>
              <a:sym typeface="+mn-lt"/>
            </a:endParaRPr>
          </a:p>
        </p:txBody>
      </p:sp>
      <p:pic>
        <p:nvPicPr>
          <p:cNvPr id="30" name="Picture 2" descr="http://p6.qhimg.com/dr/250_500_/t013b783f52a83b8b35.jpg"/>
          <p:cNvPicPr>
            <a:picLocks noChangeAspect="1" noChangeArrowheads="1"/>
          </p:cNvPicPr>
          <p:nvPr/>
        </p:nvPicPr>
        <p:blipFill>
          <a:blip r:embed="rId1" cstate="print"/>
          <a:srcRect/>
          <a:stretch>
            <a:fillRect/>
          </a:stretch>
        </p:blipFill>
        <p:spPr bwMode="auto">
          <a:xfrm flipH="1">
            <a:off x="526217" y="1500174"/>
            <a:ext cx="3393286" cy="4072612"/>
          </a:xfrm>
          <a:prstGeom prst="ellipse">
            <a:avLst/>
          </a:prstGeom>
          <a:noFill/>
          <a:ln w="57150">
            <a:solidFill>
              <a:srgbClr val="FFFFFF"/>
            </a:solid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heckerboard(across)">
                                      <p:cBhvr>
                                        <p:cTn id="7" dur="500"/>
                                        <p:tgtEl>
                                          <p:spTgt spid="3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checkerboard(across)">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ox(in)">
                                      <p:cBhvr>
                                        <p:cTn id="16" dur="500"/>
                                        <p:tgtEl>
                                          <p:spTgt spid="15"/>
                                        </p:tgtEl>
                                      </p:cBhvr>
                                    </p:animEffect>
                                  </p:childTnLst>
                                </p:cTn>
                              </p:par>
                            </p:childTnLst>
                          </p:cTn>
                        </p:par>
                        <p:par>
                          <p:cTn id="17" fill="hold">
                            <p:stCondLst>
                              <p:cond delay="500"/>
                            </p:stCondLst>
                            <p:childTnLst>
                              <p:par>
                                <p:cTn id="18" presetID="4"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ox(in)">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p:bldP spid="28"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725153906"/>
  <p:tag name="MH_LIBRARY" val="GRAPHIC"/>
  <p:tag name="MH_TYPE" val="SubTitle"/>
  <p:tag name="MH_ORDER" val="3"/>
</p:tagLst>
</file>

<file path=ppt/tags/tag11.xml><?xml version="1.0" encoding="utf-8"?>
<p:tagLst xmlns:p="http://schemas.openxmlformats.org/presentationml/2006/main">
  <p:tag name="MH" val="20160725153906"/>
  <p:tag name="MH_LIBRARY" val="GRAPHIC"/>
  <p:tag name="MH_TYPE" val="SubTitle"/>
  <p:tag name="MH_ORDER" val="4"/>
</p:tagLst>
</file>

<file path=ppt/tags/tag12.xml><?xml version="1.0" encoding="utf-8"?>
<p:tagLst xmlns:p="http://schemas.openxmlformats.org/presentationml/2006/main">
  <p:tag name="MH" val="20160725153906"/>
  <p:tag name="MH_LIBRARY" val="GRAPHIC"/>
  <p:tag name="MH_TYPE" val="Other"/>
  <p:tag name="MH_ORDER" val="4"/>
</p:tagLst>
</file>

<file path=ppt/tags/tag13.xml><?xml version="1.0" encoding="utf-8"?>
<p:tagLst xmlns:p="http://schemas.openxmlformats.org/presentationml/2006/main">
  <p:tag name="MH" val="20160725153906"/>
  <p:tag name="MH_LIBRARY" val="GRAPHIC"/>
  <p:tag name="MH_TYPE" val="SubTitle"/>
  <p:tag name="MH_ORDER" val="3"/>
</p:tagLst>
</file>

<file path=ppt/tags/tag14.xml><?xml version="1.0" encoding="utf-8"?>
<p:tagLst xmlns:p="http://schemas.openxmlformats.org/presentationml/2006/main">
  <p:tag name="MH" val="20160725153906"/>
  <p:tag name="MH_LIBRARY" val="GRAPHIC"/>
  <p:tag name="MH_TYPE" val="Text"/>
  <p:tag name="MH_ORDER" val="1"/>
</p:tagLst>
</file>

<file path=ppt/tags/tag15.xml><?xml version="1.0" encoding="utf-8"?>
<p:tagLst xmlns:p="http://schemas.openxmlformats.org/presentationml/2006/main">
  <p:tag name="MH" val="20160725153906"/>
  <p:tag name="MH_LIBRARY" val="GRAPHIC"/>
  <p:tag name="MH_TYPE" val="Text"/>
  <p:tag name="MH_ORDER" val="2"/>
</p:tagLst>
</file>

<file path=ppt/tags/tag16.xml><?xml version="1.0" encoding="utf-8"?>
<p:tagLst xmlns:p="http://schemas.openxmlformats.org/presentationml/2006/main">
  <p:tag name="MH" val="20160725153906"/>
  <p:tag name="MH_LIBRARY" val="GRAPHIC"/>
  <p:tag name="MH_TYPE" val="Text"/>
  <p:tag name="MH_ORDER" val="3"/>
</p:tagLst>
</file>

<file path=ppt/tags/tag17.xml><?xml version="1.0" encoding="utf-8"?>
<p:tagLst xmlns:p="http://schemas.openxmlformats.org/presentationml/2006/main">
  <p:tag name="MH" val="20160725153906"/>
  <p:tag name="MH_LIBRARY" val="GRAPHIC"/>
  <p:tag name="MH_TYPE" val="Text"/>
  <p:tag name="MH_ORDER" val="4"/>
</p:tagLst>
</file>

<file path=ppt/tags/tag18.xml><?xml version="1.0" encoding="utf-8"?>
<p:tagLst xmlns:p="http://schemas.openxmlformats.org/presentationml/2006/main">
  <p:tag name="MH" val="20160725153906"/>
  <p:tag name="MH_LIBRARY" val="GRAPHIC"/>
  <p:tag name="MH_TYPE" val="Text"/>
  <p:tag name="MH_ORDER" val="4"/>
</p:tagLst>
</file>

<file path=ppt/tags/tag19.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1.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2.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3.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4.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5.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6.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7.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8.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29.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31.xml><?xml version="1.0" encoding="utf-8"?>
<p:tagLst xmlns:p="http://schemas.openxmlformats.org/presentationml/2006/main">
  <p:tag name="KSO_WM_DIAGRAM_VIRTUALLY_FRAME" val="{&quot;height&quot;:360.0025196850394,&quot;left&quot;:108.93488188976377,&quot;top&quot;:89.99874015748031,&quot;width&quot;:802.3179527559055}"/>
</p:tagLst>
</file>

<file path=ppt/tags/tag32.xml><?xml version="1.0" encoding="utf-8"?>
<p:tagLst xmlns:p="http://schemas.openxmlformats.org/presentationml/2006/main">
  <p:tag name="KSO_WM_DIAGRAM_VIRTUALLY_FRAME" val="{&quot;height&quot;:360.0025196850394,&quot;left&quot;:108.93488188976377,&quot;top&quot;:89.99874015748031,&quot;width&quot;:802.3179527559055}"/>
</p:tagLst>
</file>

<file path=ppt/tags/tag33.xml><?xml version="1.0" encoding="utf-8"?>
<p:tagLst xmlns:p="http://schemas.openxmlformats.org/presentationml/2006/main">
  <p:tag name="KSO_WM_DIAGRAM_VIRTUALLY_FRAME" val="{&quot;height&quot;:360.0025196850394,&quot;left&quot;:108.93488188976377,&quot;top&quot;:89.99874015748031,&quot;width&quot;:802.3179527559055}"/>
</p:tagLst>
</file>

<file path=ppt/tags/tag34.xml><?xml version="1.0" encoding="utf-8"?>
<p:tagLst xmlns:p="http://schemas.openxmlformats.org/presentationml/2006/main">
  <p:tag name="KSO_WM_DIAGRAM_VIRTUALLY_FRAME" val="{&quot;height&quot;:360.0025196850394,&quot;left&quot;:108.93488188976377,&quot;top&quot;:89.99874015748031,&quot;width&quot;:802.3179527559055}"/>
</p:tagLst>
</file>

<file path=ppt/tags/tag35.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36.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37.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38.xml><?xml version="1.0" encoding="utf-8"?>
<p:tagLst xmlns:p="http://schemas.openxmlformats.org/presentationml/2006/main">
  <p:tag name="KSO_WM_DIAGRAM_VIRTUALLY_FRAME" val="{&quot;height&quot;:360.0025196850393,&quot;left&quot;:108.93488188976377,&quot;top&quot;:89.99874015748031,&quot;width&quot;:802.3179527559055}"/>
</p:tagLst>
</file>

<file path=ppt/tags/tag39.xml><?xml version="1.0" encoding="utf-8"?>
<p:tagLst xmlns:p="http://schemas.openxmlformats.org/presentationml/2006/main">
  <p:tag name="KSO_WM_TAG_VERSION" val="1.0"/>
  <p:tag name="KSO_WM_TEMPLATE_CATEGORY" val="diagram"/>
  <p:tag name="KSO_WM_TEMPLATE_INDEX" val="788"/>
  <p:tag name="KSO_WM_UNIT_TYPE" val="l_h_a"/>
  <p:tag name="KSO_WM_UNIT_INDEX" val="1_1_1"/>
  <p:tag name="KSO_WM_UNIT_ID" val="259*l_h_a*1_1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4.xml><?xml version="1.0" encoding="utf-8"?>
<p:tagLst xmlns:p="http://schemas.openxmlformats.org/presentationml/2006/main">
  <p:tag name="MH" val="20160725153906"/>
  <p:tag name="MH_LIBRARY" val="GRAPHIC"/>
  <p:tag name="MH_TYPE" val="Other"/>
  <p:tag name="MH_ORDER" val="1"/>
</p:tagLst>
</file>

<file path=ppt/tags/tag40.xml><?xml version="1.0" encoding="utf-8"?>
<p:tagLst xmlns:p="http://schemas.openxmlformats.org/presentationml/2006/main">
  <p:tag name="KSO_WM_TAG_VERSION" val="1.0"/>
  <p:tag name="KSO_WM_TEMPLATE_CATEGORY" val="diagram"/>
  <p:tag name="KSO_WM_TEMPLATE_INDEX" val="788"/>
  <p:tag name="KSO_WM_UNIT_TYPE" val="l_h_a"/>
  <p:tag name="KSO_WM_UNIT_INDEX" val="1_2_1"/>
  <p:tag name="KSO_WM_UNIT_ID" val="259*l_h_a*1_2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TAG_VERSION" val="1.0"/>
  <p:tag name="KSO_WM_TEMPLATE_CATEGORY" val="diagram"/>
  <p:tag name="KSO_WM_TEMPLATE_INDEX" val="788"/>
  <p:tag name="KSO_WM_UNIT_TYPE" val="l_h_a"/>
  <p:tag name="KSO_WM_UNIT_INDEX" val="1_2_1"/>
  <p:tag name="KSO_WM_UNIT_ID" val="259*l_h_a*1_2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42.xml><?xml version="1.0" encoding="utf-8"?>
<p:tagLst xmlns:p="http://schemas.openxmlformats.org/presentationml/2006/main">
  <p:tag name="KSO_WM_DIAGRAM_VIRTUALLY_FRAME" val="{&quot;height&quot;:321.5472440944882,&quot;left&quot;:100.76748031496064,&quot;top&quot;:111.37858267716535,&quot;width&quot;:795.6729133858267}"/>
</p:tagLst>
</file>

<file path=ppt/tags/tag43.xml><?xml version="1.0" encoding="utf-8"?>
<p:tagLst xmlns:p="http://schemas.openxmlformats.org/presentationml/2006/main">
  <p:tag name="KSO_WM_TAG_VERSION" val="1.0"/>
  <p:tag name="KSO_WM_TEMPLATE_CATEGORY" val="diagram"/>
  <p:tag name="KSO_WM_TEMPLATE_INDEX" val="788"/>
  <p:tag name="KSO_WM_UNIT_TYPE" val="l_h_a"/>
  <p:tag name="KSO_WM_UNIT_INDEX" val="1_1_1"/>
  <p:tag name="KSO_WM_UNIT_ID" val="259*l_h_a*1_1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 name="KSO_WM_DIAGRAM_VIRTUALLY_FRAME" val="{&quot;height&quot;:321.5472440944882,&quot;left&quot;:100.76748031496064,&quot;top&quot;:111.37858267716535,&quot;width&quot;:795.6729133858267}"/>
</p:tagLst>
</file>

<file path=ppt/tags/tag44.xml><?xml version="1.0" encoding="utf-8"?>
<p:tagLst xmlns:p="http://schemas.openxmlformats.org/presentationml/2006/main">
  <p:tag name="KSO_WM_DIAGRAM_VIRTUALLY_FRAME" val="{&quot;height&quot;:321.5472440944882,&quot;left&quot;:100.76748031496064,&quot;top&quot;:111.37858267716535,&quot;width&quot;:795.6729133858267}"/>
</p:tagLst>
</file>

<file path=ppt/tags/tag45.xml><?xml version="1.0" encoding="utf-8"?>
<p:tagLst xmlns:p="http://schemas.openxmlformats.org/presentationml/2006/main">
  <p:tag name="KSO_WM_TAG_VERSION" val="1.0"/>
  <p:tag name="KSO_WM_TEMPLATE_CATEGORY" val="diagram"/>
  <p:tag name="KSO_WM_TEMPLATE_INDEX" val="788"/>
  <p:tag name="KSO_WM_UNIT_TYPE" val="l_h_a"/>
  <p:tag name="KSO_WM_UNIT_INDEX" val="1_2_1"/>
  <p:tag name="KSO_WM_UNIT_ID" val="259*l_h_a*1_2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 name="KSO_WM_DIAGRAM_VIRTUALLY_FRAME" val="{&quot;height&quot;:321.5472440944882,&quot;left&quot;:100.76748031496064,&quot;top&quot;:111.37858267716535,&quot;width&quot;:795.6729133858267}"/>
</p:tagLst>
</file>

<file path=ppt/tags/tag46.xml><?xml version="1.0" encoding="utf-8"?>
<p:tagLst xmlns:p="http://schemas.openxmlformats.org/presentationml/2006/main">
  <p:tag name="KSO_WM_DIAGRAM_VIRTUALLY_FRAME" val="{&quot;height&quot;:321.5472440944882,&quot;left&quot;:100.76748031496064,&quot;top&quot;:111.37858267716535,&quot;width&quot;:795.6729133858267}"/>
</p:tagLst>
</file>

<file path=ppt/tags/tag47.xml><?xml version="1.0" encoding="utf-8"?>
<p:tagLst xmlns:p="http://schemas.openxmlformats.org/presentationml/2006/main">
  <p:tag name="KSO_WM_TAG_VERSION" val="1.0"/>
  <p:tag name="KSO_WM_TEMPLATE_CATEGORY" val="diagram"/>
  <p:tag name="KSO_WM_TEMPLATE_INDEX" val="788"/>
  <p:tag name="KSO_WM_UNIT_TYPE" val="l_h_a"/>
  <p:tag name="KSO_WM_UNIT_INDEX" val="1_2_1"/>
  <p:tag name="KSO_WM_UNIT_ID" val="259*l_h_a*1_2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 name="KSO_WM_DIAGRAM_VIRTUALLY_FRAME" val="{&quot;height&quot;:321.5472440944882,&quot;left&quot;:100.76748031496064,&quot;top&quot;:111.37858267716535,&quot;width&quot;:795.6729133858267}"/>
</p:tagLst>
</file>

<file path=ppt/tags/tag48.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ags/tag5.xml><?xml version="1.0" encoding="utf-8"?>
<p:tagLst xmlns:p="http://schemas.openxmlformats.org/presentationml/2006/main">
  <p:tag name="MH" val="20160725153906"/>
  <p:tag name="MH_LIBRARY" val="GRAPHIC"/>
  <p:tag name="MH_TYPE" val="Other"/>
  <p:tag name="MH_ORDER" val="3"/>
</p:tagLst>
</file>

<file path=ppt/tags/tag6.xml><?xml version="1.0" encoding="utf-8"?>
<p:tagLst xmlns:p="http://schemas.openxmlformats.org/presentationml/2006/main">
  <p:tag name="MH" val="20160725153906"/>
  <p:tag name="MH_LIBRARY" val="GRAPHIC"/>
  <p:tag name="MH_TYPE" val="Other"/>
  <p:tag name="MH_ORDER" val="4"/>
</p:tagLst>
</file>

<file path=ppt/tags/tag7.xml><?xml version="1.0" encoding="utf-8"?>
<p:tagLst xmlns:p="http://schemas.openxmlformats.org/presentationml/2006/main">
  <p:tag name="MH" val="20160725153906"/>
  <p:tag name="MH_LIBRARY" val="GRAPHIC"/>
  <p:tag name="MH_TYPE" val="Other"/>
  <p:tag name="MH_ORDER" val="6"/>
</p:tagLst>
</file>

<file path=ppt/tags/tag8.xml><?xml version="1.0" encoding="utf-8"?>
<p:tagLst xmlns:p="http://schemas.openxmlformats.org/presentationml/2006/main">
  <p:tag name="MH" val="20160725153906"/>
  <p:tag name="MH_LIBRARY" val="GRAPHIC"/>
  <p:tag name="MH_TYPE" val="SubTitle"/>
  <p:tag name="MH_ORDER" val="1"/>
</p:tagLst>
</file>

<file path=ppt/tags/tag9.xml><?xml version="1.0" encoding="utf-8"?>
<p:tagLst xmlns:p="http://schemas.openxmlformats.org/presentationml/2006/main">
  <p:tag name="MH" val="20160725153906"/>
  <p:tag name="MH_LIBRARY" val="GRAPHIC"/>
  <p:tag name="MH_TYPE" val="SubTitle"/>
  <p:tag name="MH_ORDER" val="2"/>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5391</Words>
  <Application>WPS 演示</Application>
  <PresentationFormat>自定义</PresentationFormat>
  <Paragraphs>341</Paragraphs>
  <Slides>31</Slides>
  <Notes>44</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31</vt:i4>
      </vt:variant>
    </vt:vector>
  </HeadingPairs>
  <TitlesOfParts>
    <vt:vector size="57" baseType="lpstr">
      <vt:lpstr>Arial</vt:lpstr>
      <vt:lpstr>宋体</vt:lpstr>
      <vt:lpstr>Wingdings</vt:lpstr>
      <vt:lpstr>微软雅黑</vt:lpstr>
      <vt:lpstr>仿宋_GB2312</vt:lpstr>
      <vt:lpstr>站酷小薇LOGO体</vt:lpstr>
      <vt:lpstr>Calibri</vt:lpstr>
      <vt:lpstr>Calibri</vt:lpstr>
      <vt:lpstr>Times New Roman</vt:lpstr>
      <vt:lpstr>微软雅黑 Light</vt:lpstr>
      <vt:lpstr>义启小魏楷</vt:lpstr>
      <vt:lpstr>楷体_GB2312</vt:lpstr>
      <vt:lpstr>Arial Unicode MS</vt:lpstr>
      <vt:lpstr>Arial</vt:lpstr>
      <vt:lpstr>华康俪金黑W8(P)</vt:lpstr>
      <vt:lpstr>黑体</vt:lpstr>
      <vt:lpstr>Avant GardeBook</vt:lpstr>
      <vt:lpstr>華康圓體 Std W5</vt:lpstr>
      <vt:lpstr>华文黑体</vt:lpstr>
      <vt:lpstr>等线</vt:lpstr>
      <vt:lpstr>Kartika</vt:lpstr>
      <vt:lpstr>方正姚体</vt:lpstr>
      <vt:lpstr>华文新魏</vt:lpstr>
      <vt:lpstr>华文楷体</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604</cp:revision>
  <dcterms:created xsi:type="dcterms:W3CDTF">2019-04-28T10:25:00Z</dcterms:created>
  <dcterms:modified xsi:type="dcterms:W3CDTF">2025-03-12T05:58:02Z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899C86CF78E7466885457A523049A8A0_12</vt:lpwstr>
  </property>
</Properties>
</file>