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  <p:sldMasterId id="2147483668" r:id="rId3"/>
  </p:sldMasterIdLst>
  <p:notesMasterIdLst>
    <p:notesMasterId r:id="rId5"/>
  </p:notesMasterIdLst>
  <p:handoutMasterIdLst>
    <p:handoutMasterId r:id="rId42"/>
  </p:handoutMasterIdLst>
  <p:sldIdLst>
    <p:sldId id="1244" r:id="rId4"/>
    <p:sldId id="2084" r:id="rId6"/>
    <p:sldId id="2200" r:id="rId7"/>
    <p:sldId id="2065" r:id="rId8"/>
    <p:sldId id="1699" r:id="rId9"/>
    <p:sldId id="2155" r:id="rId10"/>
    <p:sldId id="2201" r:id="rId11"/>
    <p:sldId id="2174" r:id="rId12"/>
    <p:sldId id="2202" r:id="rId13"/>
    <p:sldId id="2203" r:id="rId14"/>
    <p:sldId id="2205" r:id="rId15"/>
    <p:sldId id="2085" r:id="rId16"/>
    <p:sldId id="2153" r:id="rId17"/>
    <p:sldId id="2208" r:id="rId18"/>
    <p:sldId id="2209" r:id="rId19"/>
    <p:sldId id="2210" r:id="rId20"/>
    <p:sldId id="2190" r:id="rId21"/>
    <p:sldId id="2192" r:id="rId22"/>
    <p:sldId id="2191" r:id="rId23"/>
    <p:sldId id="2193" r:id="rId24"/>
    <p:sldId id="2211" r:id="rId25"/>
    <p:sldId id="2212" r:id="rId26"/>
    <p:sldId id="2194" r:id="rId27"/>
    <p:sldId id="2195" r:id="rId28"/>
    <p:sldId id="2213" r:id="rId29"/>
    <p:sldId id="2214" r:id="rId30"/>
    <p:sldId id="2196" r:id="rId31"/>
    <p:sldId id="2215" r:id="rId32"/>
    <p:sldId id="1693" r:id="rId33"/>
    <p:sldId id="2198" r:id="rId34"/>
    <p:sldId id="2216" r:id="rId35"/>
    <p:sldId id="2199" r:id="rId36"/>
    <p:sldId id="2217" r:id="rId37"/>
    <p:sldId id="2218" r:id="rId38"/>
    <p:sldId id="2219" r:id="rId39"/>
    <p:sldId id="2172" r:id="rId40"/>
    <p:sldId id="2087" r:id="rId41"/>
  </p:sldIdLst>
  <p:sldSz cx="12196445" cy="6858000"/>
  <p:notesSz cx="6858000" cy="9144000"/>
  <p:custDataLst>
    <p:tags r:id="rId4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9786"/>
    <a:srgbClr val="298257"/>
    <a:srgbClr val="FEF29F"/>
    <a:srgbClr val="C8E6F8"/>
    <a:srgbClr val="DFEBF9"/>
    <a:srgbClr val="DEE4D6"/>
    <a:srgbClr val="FBD186"/>
    <a:srgbClr val="BEC3C7"/>
    <a:srgbClr val="E1DBC8"/>
    <a:srgbClr val="AEB3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8" autoAdjust="0"/>
    <p:restoredTop sz="96210" autoAdjust="0"/>
  </p:normalViewPr>
  <p:slideViewPr>
    <p:cSldViewPr snapToObjects="1" showGuides="1">
      <p:cViewPr varScale="1">
        <p:scale>
          <a:sx n="116" d="100"/>
          <a:sy n="116" d="100"/>
        </p:scale>
        <p:origin x="84" y="84"/>
      </p:cViewPr>
      <p:guideLst>
        <p:guide orient="horz" pos="2160"/>
        <p:guide pos="38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208"/>
    </p:cViewPr>
  </p:sorterViewPr>
  <p:notesViewPr>
    <p:cSldViewPr snapToObjects="1">
      <p:cViewPr varScale="1">
        <p:scale>
          <a:sx n="69" d="100"/>
          <a:sy n="69" d="100"/>
        </p:scale>
        <p:origin x="-2838" y="-90"/>
      </p:cViewPr>
      <p:guideLst>
        <p:guide orient="horz" pos="2880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6" Type="http://schemas.openxmlformats.org/officeDocument/2006/relationships/tags" Target="tags/tag46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610686-844B-4A1B-87C8-BB90DB4BAB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B9EEDA17-7CE7-49CA-897E-A1888A19DA62}" type="datetimeFigureOut">
              <a:rPr lang="zh-CN" altLang="en-US"/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E1689F0-D8FB-450F-A36F-553F26501FEE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-1" y="0"/>
            <a:ext cx="12196763" cy="686632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756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769789" y="685800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业</a:t>
            </a: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8375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站酷小薇LOGO体" panose="02010600010101010101" pitchFamily="50" charset="-122"/>
                <a:ea typeface="站酷小薇LOGO体" panose="02010600010101010101" pitchFamily="50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8375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站酷小薇LOGO体" panose="02010600010101010101" pitchFamily="50" charset="-122"/>
                <a:ea typeface="站酷小薇LOGO体" panose="02010600010101010101" pitchFamily="50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/>
              <a:t>单击图标添加图片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8375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站酷小薇LOGO体" panose="02010600010101010101" pitchFamily="50" charset="-122"/>
                <a:ea typeface="站酷小薇LOGO体" panose="02010600010101010101" pitchFamily="50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908050"/>
            <a:ext cx="10977563" cy="635000"/>
          </a:xfrm>
          <a:prstGeom prst="rect">
            <a:avLst/>
          </a:prstGeom>
        </p:spPr>
        <p:txBody>
          <a:bodyPr/>
          <a:lstStyle>
            <a:lvl1pPr>
              <a:defRPr>
                <a:latin typeface="站酷小薇LOGO体" panose="02010600010101010101" pitchFamily="50" charset="-122"/>
                <a:ea typeface="站酷小薇LOGO体" panose="02010600010101010101" pitchFamily="50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7563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站酷小薇LOGO体" panose="02010600010101010101" pitchFamily="50" charset="-122"/>
                <a:ea typeface="站酷小薇LOGO体" panose="02010600010101010101" pitchFamily="50" charset="-122"/>
              </a:defRPr>
            </a:lvl1pPr>
            <a:lvl2pPr>
              <a:defRPr>
                <a:latin typeface="站酷小薇LOGO体" panose="02010600010101010101" pitchFamily="50" charset="-122"/>
              </a:defRPr>
            </a:lvl2pPr>
            <a:lvl3pPr>
              <a:defRPr>
                <a:latin typeface="站酷小薇LOGO体" panose="02010600010101010101" pitchFamily="50" charset="-122"/>
              </a:defRPr>
            </a:lvl3pPr>
            <a:lvl4pPr>
              <a:defRPr>
                <a:latin typeface="站酷小薇LOGO体" panose="02010600010101010101" pitchFamily="50" charset="-122"/>
              </a:defRPr>
            </a:lvl4pPr>
            <a:lvl5pPr>
              <a:defRPr>
                <a:latin typeface="站酷小薇LOGO体" panose="02010600010101010101" pitchFamily="50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站酷小薇LOGO体" panose="02010600010101010101" pitchFamily="50" charset="-122"/>
                <a:ea typeface="站酷小薇LOGO体" panose="02010600010101010101" pitchFamily="50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站酷小薇LOGO体" panose="02010600010101010101" pitchFamily="50" charset="-122"/>
                <a:ea typeface="站酷小薇LOGO体" panose="02010600010101010101" pitchFamily="50" charset="-122"/>
              </a:defRPr>
            </a:lvl1pPr>
            <a:lvl2pPr>
              <a:defRPr>
                <a:latin typeface="站酷小薇LOGO体" panose="02010600010101010101" pitchFamily="50" charset="-122"/>
              </a:defRPr>
            </a:lvl2pPr>
            <a:lvl3pPr>
              <a:defRPr>
                <a:latin typeface="站酷小薇LOGO体" panose="02010600010101010101" pitchFamily="50" charset="-122"/>
              </a:defRPr>
            </a:lvl3pPr>
            <a:lvl4pPr>
              <a:defRPr>
                <a:latin typeface="站酷小薇LOGO体" panose="02010600010101010101" pitchFamily="50" charset="-122"/>
              </a:defRPr>
            </a:lvl4pPr>
            <a:lvl5pPr>
              <a:defRPr>
                <a:latin typeface="站酷小薇LOGO体" panose="02010600010101010101" pitchFamily="50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PECLOGO-eff-0-1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146913" y="2886609"/>
            <a:ext cx="1060349" cy="79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PPECLOGO-eff-0-2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430462" y="2758265"/>
            <a:ext cx="1096814" cy="83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PPECLOGO-eff-0-3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040451" y="1447779"/>
            <a:ext cx="3013731" cy="2376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PPECLOGO-eff-0-1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467436" y="3771071"/>
            <a:ext cx="524127" cy="39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PPECLOGO-eff-0-1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376340" y="2904246"/>
            <a:ext cx="401158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PPECLOGO-eff-0-2"/>
          <p:cNvPicPr>
            <a:picLocks noChangeAspect="1" noChangeArrowheads="1"/>
          </p:cNvPicPr>
          <p:nvPr userDrawn="1"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277817" y="2574149"/>
            <a:ext cx="981731" cy="75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PPECLOGO-eff-5-4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3261942" y="3206628"/>
            <a:ext cx="1477636" cy="112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PPECLOGO-eff-5-2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5352404" y="3446014"/>
            <a:ext cx="1834444" cy="143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PPECLOGO-eff-5-4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9886102" y="2725338"/>
            <a:ext cx="1116794" cy="85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PPECLOGO-eff-0-1"/>
          <p:cNvPicPr>
            <a:picLocks noChangeAspect="1" noChangeArrowheads="1"/>
          </p:cNvPicPr>
          <p:nvPr userDrawn="1"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7942800" y="3624920"/>
            <a:ext cx="522112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PPECLOGO-eff-0-1"/>
          <p:cNvPicPr>
            <a:picLocks noChangeAspect="1" noChangeArrowheads="1"/>
          </p:cNvPicPr>
          <p:nvPr userDrawn="1"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11254880" y="2365000"/>
            <a:ext cx="522110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2054437" y="2795894"/>
            <a:ext cx="1697365" cy="1428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3983626" y="2785815"/>
            <a:ext cx="437445" cy="3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PPECLOGO-eff2-1-4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8519340" y="3325061"/>
            <a:ext cx="703540" cy="58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9239008" y="2909285"/>
            <a:ext cx="360841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9744990" y="3446013"/>
            <a:ext cx="282222" cy="23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5624" y="908050"/>
            <a:ext cx="10601349" cy="635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  <a:latin typeface="站酷小薇LOGO体" panose="02010600010101010101" pitchFamily="50" charset="-122"/>
                <a:ea typeface="站酷小薇LOGO体" panose="02010600010101010101" pitchFamily="50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5624" y="1600200"/>
            <a:ext cx="10601349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  <a:latin typeface="站酷小薇LOGO体" panose="02010600010101010101" pitchFamily="50" charset="-122"/>
                <a:ea typeface="站酷小薇LOGO体" panose="02010600010101010101" pitchFamily="50" charset="-122"/>
              </a:defRPr>
            </a:lvl1pPr>
            <a:lvl2pPr>
              <a:defRPr>
                <a:solidFill>
                  <a:schemeClr val="accent1"/>
                </a:solidFill>
                <a:latin typeface="站酷小薇LOGO体" panose="02010600010101010101" pitchFamily="50" charset="-122"/>
              </a:defRPr>
            </a:lvl2pPr>
            <a:lvl3pPr>
              <a:defRPr>
                <a:solidFill>
                  <a:schemeClr val="accent1"/>
                </a:solidFill>
                <a:latin typeface="站酷小薇LOGO体" panose="02010600010101010101" pitchFamily="50" charset="-122"/>
              </a:defRPr>
            </a:lvl3pPr>
            <a:lvl4pPr>
              <a:defRPr>
                <a:solidFill>
                  <a:schemeClr val="accent1"/>
                </a:solidFill>
                <a:latin typeface="站酷小薇LOGO体" panose="02010600010101010101" pitchFamily="50" charset="-122"/>
              </a:defRPr>
            </a:lvl4pPr>
            <a:lvl5pPr>
              <a:defRPr>
                <a:solidFill>
                  <a:schemeClr val="accent1"/>
                </a:solidFill>
                <a:latin typeface="站酷小薇LOGO体" panose="02010600010101010101" pitchFamily="50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cxnSp>
        <p:nvCxnSpPr>
          <p:cNvPr id="4" name="直接连接符 3"/>
          <p:cNvCxnSpPr/>
          <p:nvPr userDrawn="1"/>
        </p:nvCxnSpPr>
        <p:spPr bwMode="auto">
          <a:xfrm>
            <a:off x="794759" y="627765"/>
            <a:ext cx="87320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" name="Freeform 5"/>
          <p:cNvSpPr/>
          <p:nvPr userDrawn="1"/>
        </p:nvSpPr>
        <p:spPr bwMode="auto">
          <a:xfrm>
            <a:off x="10631119" y="195484"/>
            <a:ext cx="1235075" cy="442913"/>
          </a:xfrm>
          <a:custGeom>
            <a:avLst/>
            <a:gdLst>
              <a:gd name="T0" fmla="*/ 201 w 1654"/>
              <a:gd name="T1" fmla="*/ 0 h 554"/>
              <a:gd name="T2" fmla="*/ 1654 w 1654"/>
              <a:gd name="T3" fmla="*/ 0 h 554"/>
              <a:gd name="T4" fmla="*/ 1453 w 1654"/>
              <a:gd name="T5" fmla="*/ 554 h 554"/>
              <a:gd name="T6" fmla="*/ 0 w 1654"/>
              <a:gd name="T7" fmla="*/ 554 h 554"/>
              <a:gd name="T8" fmla="*/ 201 w 1654"/>
              <a:gd name="T9" fmla="*/ 0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4" h="554">
                <a:moveTo>
                  <a:pt x="201" y="0"/>
                </a:moveTo>
                <a:lnTo>
                  <a:pt x="1654" y="0"/>
                </a:lnTo>
                <a:lnTo>
                  <a:pt x="1453" y="554"/>
                </a:lnTo>
                <a:lnTo>
                  <a:pt x="0" y="554"/>
                </a:lnTo>
                <a:lnTo>
                  <a:pt x="20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16"/>
          <p:cNvSpPr/>
          <p:nvPr userDrawn="1"/>
        </p:nvSpPr>
        <p:spPr bwMode="auto">
          <a:xfrm>
            <a:off x="10292982" y="195484"/>
            <a:ext cx="427038" cy="442913"/>
          </a:xfrm>
          <a:custGeom>
            <a:avLst/>
            <a:gdLst>
              <a:gd name="T0" fmla="*/ 202 w 571"/>
              <a:gd name="T1" fmla="*/ 0 h 554"/>
              <a:gd name="T2" fmla="*/ 571 w 571"/>
              <a:gd name="T3" fmla="*/ 0 h 554"/>
              <a:gd name="T4" fmla="*/ 369 w 571"/>
              <a:gd name="T5" fmla="*/ 554 h 554"/>
              <a:gd name="T6" fmla="*/ 0 w 571"/>
              <a:gd name="T7" fmla="*/ 554 h 554"/>
              <a:gd name="T8" fmla="*/ 202 w 571"/>
              <a:gd name="T9" fmla="*/ 0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1" h="554">
                <a:moveTo>
                  <a:pt x="202" y="0"/>
                </a:moveTo>
                <a:lnTo>
                  <a:pt x="571" y="0"/>
                </a:lnTo>
                <a:lnTo>
                  <a:pt x="369" y="554"/>
                </a:lnTo>
                <a:lnTo>
                  <a:pt x="0" y="554"/>
                </a:lnTo>
                <a:lnTo>
                  <a:pt x="202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17"/>
          <p:cNvSpPr/>
          <p:nvPr userDrawn="1"/>
        </p:nvSpPr>
        <p:spPr bwMode="auto">
          <a:xfrm>
            <a:off x="9958019" y="195484"/>
            <a:ext cx="427038" cy="442913"/>
          </a:xfrm>
          <a:custGeom>
            <a:avLst/>
            <a:gdLst>
              <a:gd name="T0" fmla="*/ 202 w 571"/>
              <a:gd name="T1" fmla="*/ 0 h 554"/>
              <a:gd name="T2" fmla="*/ 571 w 571"/>
              <a:gd name="T3" fmla="*/ 0 h 554"/>
              <a:gd name="T4" fmla="*/ 369 w 571"/>
              <a:gd name="T5" fmla="*/ 554 h 554"/>
              <a:gd name="T6" fmla="*/ 0 w 571"/>
              <a:gd name="T7" fmla="*/ 554 h 554"/>
              <a:gd name="T8" fmla="*/ 202 w 571"/>
              <a:gd name="T9" fmla="*/ 0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1" h="554">
                <a:moveTo>
                  <a:pt x="202" y="0"/>
                </a:moveTo>
                <a:lnTo>
                  <a:pt x="571" y="0"/>
                </a:lnTo>
                <a:lnTo>
                  <a:pt x="369" y="554"/>
                </a:lnTo>
                <a:lnTo>
                  <a:pt x="0" y="554"/>
                </a:lnTo>
                <a:lnTo>
                  <a:pt x="2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18"/>
          <p:cNvSpPr/>
          <p:nvPr userDrawn="1"/>
        </p:nvSpPr>
        <p:spPr bwMode="auto">
          <a:xfrm>
            <a:off x="9619882" y="195484"/>
            <a:ext cx="427038" cy="442913"/>
          </a:xfrm>
          <a:custGeom>
            <a:avLst/>
            <a:gdLst>
              <a:gd name="T0" fmla="*/ 202 w 571"/>
              <a:gd name="T1" fmla="*/ 0 h 554"/>
              <a:gd name="T2" fmla="*/ 571 w 571"/>
              <a:gd name="T3" fmla="*/ 0 h 554"/>
              <a:gd name="T4" fmla="*/ 369 w 571"/>
              <a:gd name="T5" fmla="*/ 554 h 554"/>
              <a:gd name="T6" fmla="*/ 0 w 571"/>
              <a:gd name="T7" fmla="*/ 554 h 554"/>
              <a:gd name="T8" fmla="*/ 202 w 571"/>
              <a:gd name="T9" fmla="*/ 0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1" h="554">
                <a:moveTo>
                  <a:pt x="202" y="0"/>
                </a:moveTo>
                <a:lnTo>
                  <a:pt x="571" y="0"/>
                </a:lnTo>
                <a:lnTo>
                  <a:pt x="369" y="554"/>
                </a:lnTo>
                <a:lnTo>
                  <a:pt x="0" y="554"/>
                </a:lnTo>
                <a:lnTo>
                  <a:pt x="20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文本框 8"/>
          <p:cNvSpPr txBox="1"/>
          <p:nvPr userDrawn="1"/>
        </p:nvSpPr>
        <p:spPr>
          <a:xfrm>
            <a:off x="11020869" y="218008"/>
            <a:ext cx="455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D8D532AE-1218-4540-83FB-2A8BCE0E4579}" type="slidenum">
              <a:rPr lang="zh-CN" altLang="en-US" smtClean="0">
                <a:solidFill>
                  <a:schemeClr val="accent2"/>
                </a:solidFill>
                <a:latin typeface="站酷小薇LOGO体" panose="02010600010101010101" pitchFamily="50" charset="-122"/>
                <a:ea typeface="站酷小薇LOGO体" panose="02010600010101010101" pitchFamily="50" charset="-122"/>
              </a:rPr>
            </a:fld>
            <a:endParaRPr lang="zh-CN" altLang="en-US" dirty="0">
              <a:solidFill>
                <a:schemeClr val="accent2"/>
              </a:solidFill>
              <a:latin typeface="站酷小薇LOGO体" panose="02010600010101010101" pitchFamily="50" charset="-122"/>
              <a:ea typeface="站酷小薇LOGO体" panose="02010600010101010101" pitchFamily="50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12196764" cy="6858000"/>
          </a:xfrm>
          <a:custGeom>
            <a:avLst/>
            <a:gdLst>
              <a:gd name="connsiteX0" fmla="*/ 0 w 12196764"/>
              <a:gd name="connsiteY0" fmla="*/ 0 h 6858000"/>
              <a:gd name="connsiteX1" fmla="*/ 12196764 w 12196764"/>
              <a:gd name="connsiteY1" fmla="*/ 0 h 6858000"/>
              <a:gd name="connsiteX2" fmla="*/ 12196764 w 12196764"/>
              <a:gd name="connsiteY2" fmla="*/ 1117916 h 6858000"/>
              <a:gd name="connsiteX3" fmla="*/ 7780479 w 12196764"/>
              <a:gd name="connsiteY3" fmla="*/ 6858000 h 6858000"/>
              <a:gd name="connsiteX4" fmla="*/ 0 w 12196764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6764" h="6858000">
                <a:moveTo>
                  <a:pt x="0" y="0"/>
                </a:moveTo>
                <a:lnTo>
                  <a:pt x="12196764" y="0"/>
                </a:lnTo>
                <a:lnTo>
                  <a:pt x="12196764" y="1117916"/>
                </a:lnTo>
                <a:lnTo>
                  <a:pt x="778047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latin typeface="站酷小薇LOGO体" panose="02010600010101010101" pitchFamily="50" charset="-122"/>
                <a:ea typeface="站酷小薇LOGO体" panose="02010600010101010101" pitchFamily="50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-1" y="1"/>
            <a:ext cx="12196763" cy="2658978"/>
          </a:xfrm>
          <a:custGeom>
            <a:avLst/>
            <a:gdLst>
              <a:gd name="connsiteX0" fmla="*/ 0 w 12196763"/>
              <a:gd name="connsiteY0" fmla="*/ 0 h 2658978"/>
              <a:gd name="connsiteX1" fmla="*/ 12196763 w 12196763"/>
              <a:gd name="connsiteY1" fmla="*/ 0 h 2658978"/>
              <a:gd name="connsiteX2" fmla="*/ 12196763 w 12196763"/>
              <a:gd name="connsiteY2" fmla="*/ 2658978 h 2658978"/>
              <a:gd name="connsiteX3" fmla="*/ 0 w 12196763"/>
              <a:gd name="connsiteY3" fmla="*/ 2658978 h 2658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6763" h="2658978">
                <a:moveTo>
                  <a:pt x="0" y="0"/>
                </a:moveTo>
                <a:lnTo>
                  <a:pt x="12196763" y="0"/>
                </a:lnTo>
                <a:lnTo>
                  <a:pt x="12196763" y="2658978"/>
                </a:lnTo>
                <a:lnTo>
                  <a:pt x="0" y="265897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latin typeface="站酷小薇LOGO体" panose="02010600010101010101" pitchFamily="50" charset="-122"/>
                <a:ea typeface="站酷小薇LOGO体" panose="02010600010101010101" pitchFamily="50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051772" cy="6858000"/>
          </a:xfrm>
          <a:custGeom>
            <a:avLst/>
            <a:gdLst>
              <a:gd name="connsiteX0" fmla="*/ 0 w 4051772"/>
              <a:gd name="connsiteY0" fmla="*/ 0 h 6858000"/>
              <a:gd name="connsiteX1" fmla="*/ 4051772 w 4051772"/>
              <a:gd name="connsiteY1" fmla="*/ 0 h 6858000"/>
              <a:gd name="connsiteX2" fmla="*/ 4051772 w 4051772"/>
              <a:gd name="connsiteY2" fmla="*/ 6858000 h 6858000"/>
              <a:gd name="connsiteX3" fmla="*/ 0 w 405177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51772" h="6858000">
                <a:moveTo>
                  <a:pt x="0" y="0"/>
                </a:moveTo>
                <a:lnTo>
                  <a:pt x="4051772" y="0"/>
                </a:lnTo>
                <a:lnTo>
                  <a:pt x="405177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latin typeface="站酷小薇LOGO体" panose="02010600010101010101" pitchFamily="50" charset="-122"/>
                <a:ea typeface="站酷小薇LOGO体" panose="02010600010101010101" pitchFamily="50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-1" y="1244194"/>
            <a:ext cx="10857119" cy="56138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996744" y="622300"/>
            <a:ext cx="5540114" cy="5682426"/>
          </a:xfrm>
          <a:custGeom>
            <a:avLst/>
            <a:gdLst>
              <a:gd name="connsiteX0" fmla="*/ 0 w 3904093"/>
              <a:gd name="connsiteY0" fmla="*/ 0 h 3294743"/>
              <a:gd name="connsiteX1" fmla="*/ 3904093 w 3904093"/>
              <a:gd name="connsiteY1" fmla="*/ 0 h 3294743"/>
              <a:gd name="connsiteX2" fmla="*/ 3904093 w 3904093"/>
              <a:gd name="connsiteY2" fmla="*/ 3294743 h 3294743"/>
              <a:gd name="connsiteX3" fmla="*/ 0 w 3904093"/>
              <a:gd name="connsiteY3" fmla="*/ 3294743 h 329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4093" h="3294743">
                <a:moveTo>
                  <a:pt x="0" y="0"/>
                </a:moveTo>
                <a:lnTo>
                  <a:pt x="3904093" y="0"/>
                </a:lnTo>
                <a:lnTo>
                  <a:pt x="3904093" y="3294743"/>
                </a:lnTo>
                <a:lnTo>
                  <a:pt x="0" y="3294743"/>
                </a:lnTo>
                <a:close/>
              </a:path>
            </a:pathLst>
          </a:custGeom>
          <a:effectLst>
            <a:outerShdw blurRad="1270000" dist="952500" dir="8100000" sx="95000" sy="95000" algn="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838" y="274638"/>
            <a:ext cx="10977087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838" y="1600201"/>
            <a:ext cx="10977087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838" y="6356351"/>
            <a:ext cx="2845911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2E3AAC11-D570-4EA9-AFC0-30FB72BA45E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228" y="6356351"/>
            <a:ext cx="3862308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1014" y="6356351"/>
            <a:ext cx="2845911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55ECCFAA-F4FB-487C-9F1E-C8836D0C3DC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2653" y="274639"/>
            <a:ext cx="2744272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838" y="274639"/>
            <a:ext cx="8029536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838" y="6356351"/>
            <a:ext cx="2845911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2E3AAC11-D570-4EA9-AFC0-30FB72BA45E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228" y="6356351"/>
            <a:ext cx="3862308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1014" y="6356351"/>
            <a:ext cx="2845911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55ECCFAA-F4FB-487C-9F1E-C8836D0C3DC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 userDrawn="1"/>
        </p:nvSpPr>
        <p:spPr bwMode="auto">
          <a:xfrm>
            <a:off x="11676456" y="6326372"/>
            <a:ext cx="467145" cy="467145"/>
          </a:xfrm>
          <a:custGeom>
            <a:avLst/>
            <a:gdLst>
              <a:gd name="connsiteX0" fmla="*/ 487988 w 487988"/>
              <a:gd name="connsiteY0" fmla="*/ 0 h 487988"/>
              <a:gd name="connsiteX1" fmla="*/ 487988 w 487988"/>
              <a:gd name="connsiteY1" fmla="*/ 487988 h 487988"/>
              <a:gd name="connsiteX2" fmla="*/ 0 w 487988"/>
              <a:gd name="connsiteY2" fmla="*/ 487988 h 487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7988" h="487988">
                <a:moveTo>
                  <a:pt x="487988" y="0"/>
                </a:moveTo>
                <a:lnTo>
                  <a:pt x="487988" y="487988"/>
                </a:lnTo>
                <a:lnTo>
                  <a:pt x="0" y="487988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</a:endParaRPr>
          </a:p>
        </p:txBody>
      </p:sp>
      <p:sp>
        <p:nvSpPr>
          <p:cNvPr id="3" name="TextBox 19"/>
          <p:cNvSpPr txBox="1"/>
          <p:nvPr userDrawn="1"/>
        </p:nvSpPr>
        <p:spPr>
          <a:xfrm>
            <a:off x="11834745" y="6524268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BA2BEF17-5336-49D4-9F7F-1AE04EBEDEA7}" type="slidenum">
              <a:rPr lang="zh-CN" altLang="en-US" sz="1200" smtClean="0">
                <a:solidFill>
                  <a:srgbClr val="FFFFFF"/>
                </a:solidFill>
                <a:latin typeface="站酷小薇LOGO体" panose="02010600010101010101" pitchFamily="50" charset="-122"/>
                <a:ea typeface="站酷小薇LOGO体" panose="02010600010101010101" pitchFamily="50" charset="-122"/>
              </a:rPr>
            </a:fld>
            <a:endParaRPr lang="zh-CN" altLang="en-US" sz="1200" dirty="0">
              <a:solidFill>
                <a:srgbClr val="FFFFFF"/>
              </a:solidFill>
              <a:latin typeface="站酷小薇LOGO体" panose="02010600010101010101" pitchFamily="50" charset="-122"/>
              <a:ea typeface="站酷小薇LOGO体" panose="02010600010101010101" pitchFamily="50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3200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站酷小薇LOGO体" panose="02010600010101010101" pitchFamily="50" charset="-122"/>
                <a:ea typeface="站酷小薇LOGO体" panose="02010600010101010101" pitchFamily="50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0" y="273050"/>
            <a:ext cx="6818313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站酷小薇LOGO体" panose="02010600010101010101" pitchFamily="50" charset="-122"/>
                <a:ea typeface="站酷小薇LOGO体" panose="02010600010101010101" pitchFamily="50" charset="-122"/>
              </a:defRPr>
            </a:lvl1pPr>
            <a:lvl2pPr>
              <a:defRPr sz="2800">
                <a:latin typeface="站酷小薇LOGO体" panose="02010600010101010101" pitchFamily="50" charset="-122"/>
              </a:defRPr>
            </a:lvl2pPr>
            <a:lvl3pPr>
              <a:defRPr sz="2400">
                <a:latin typeface="站酷小薇LOGO体" panose="02010600010101010101" pitchFamily="50" charset="-122"/>
              </a:defRPr>
            </a:lvl3pPr>
            <a:lvl4pPr>
              <a:defRPr sz="2000">
                <a:latin typeface="站酷小薇LOGO体" panose="02010600010101010101" pitchFamily="50" charset="-122"/>
              </a:defRPr>
            </a:lvl4pPr>
            <a:lvl5pPr>
              <a:defRPr sz="2000">
                <a:latin typeface="站酷小薇LOGO体" panose="02010600010101010101" pitchFamily="50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3200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站酷小薇LOGO体" panose="02010600010101010101" pitchFamily="50" charset="-122"/>
                <a:ea typeface="站酷小薇LOGO体" panose="02010600010101010101" pitchFamily="50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756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ltUpDiag">
          <a:fgClr>
            <a:srgbClr val="F6F6F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0"/>
            <a:ext cx="12437228" cy="7215166"/>
          </a:xfrm>
          <a:prstGeom prst="rect">
            <a:avLst/>
          </a:prstGeom>
          <a:solidFill>
            <a:srgbClr val="262626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fad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accent1"/>
          </a:solidFill>
          <a:latin typeface="+mn-lt"/>
          <a:ea typeface="仿宋_GB2312" panose="02010609030101010101" pitchFamily="49" charset="-122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transition spd="med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3" Type="http://schemas.openxmlformats.org/officeDocument/2006/relationships/notesSlide" Target="../notesSlides/notesSlide14.xml"/><Relationship Id="rId12" Type="http://schemas.openxmlformats.org/officeDocument/2006/relationships/slideLayout" Target="../slideLayouts/slideLayout3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7" Type="http://schemas.openxmlformats.org/officeDocument/2006/relationships/notesSlide" Target="../notesSlides/notesSlide17.xml"/><Relationship Id="rId36" Type="http://schemas.openxmlformats.org/officeDocument/2006/relationships/slideLayout" Target="../slideLayouts/slideLayout3.xml"/><Relationship Id="rId35" Type="http://schemas.openxmlformats.org/officeDocument/2006/relationships/tags" Target="../tags/tag44.xml"/><Relationship Id="rId34" Type="http://schemas.openxmlformats.org/officeDocument/2006/relationships/tags" Target="../tags/tag43.xml"/><Relationship Id="rId33" Type="http://schemas.openxmlformats.org/officeDocument/2006/relationships/tags" Target="../tags/tag42.xml"/><Relationship Id="rId32" Type="http://schemas.openxmlformats.org/officeDocument/2006/relationships/tags" Target="../tags/tag41.xml"/><Relationship Id="rId31" Type="http://schemas.openxmlformats.org/officeDocument/2006/relationships/tags" Target="../tags/tag40.xml"/><Relationship Id="rId30" Type="http://schemas.openxmlformats.org/officeDocument/2006/relationships/tags" Target="../tags/tag39.xml"/><Relationship Id="rId3" Type="http://schemas.openxmlformats.org/officeDocument/2006/relationships/tags" Target="../tags/tag12.xml"/><Relationship Id="rId29" Type="http://schemas.openxmlformats.org/officeDocument/2006/relationships/tags" Target="../tags/tag38.xml"/><Relationship Id="rId28" Type="http://schemas.openxmlformats.org/officeDocument/2006/relationships/tags" Target="../tags/tag37.xml"/><Relationship Id="rId27" Type="http://schemas.openxmlformats.org/officeDocument/2006/relationships/tags" Target="../tags/tag36.xml"/><Relationship Id="rId26" Type="http://schemas.openxmlformats.org/officeDocument/2006/relationships/tags" Target="../tags/tag35.xml"/><Relationship Id="rId25" Type="http://schemas.openxmlformats.org/officeDocument/2006/relationships/tags" Target="../tags/tag34.xml"/><Relationship Id="rId24" Type="http://schemas.openxmlformats.org/officeDocument/2006/relationships/tags" Target="../tags/tag33.xml"/><Relationship Id="rId23" Type="http://schemas.openxmlformats.org/officeDocument/2006/relationships/tags" Target="../tags/tag32.xml"/><Relationship Id="rId22" Type="http://schemas.openxmlformats.org/officeDocument/2006/relationships/tags" Target="../tags/tag31.xml"/><Relationship Id="rId21" Type="http://schemas.openxmlformats.org/officeDocument/2006/relationships/tags" Target="../tags/tag30.xml"/><Relationship Id="rId20" Type="http://schemas.openxmlformats.org/officeDocument/2006/relationships/tags" Target="../tags/tag29.xml"/><Relationship Id="rId2" Type="http://schemas.openxmlformats.org/officeDocument/2006/relationships/image" Target="../media/image29.png"/><Relationship Id="rId19" Type="http://schemas.openxmlformats.org/officeDocument/2006/relationships/tags" Target="../tags/tag28.xml"/><Relationship Id="rId18" Type="http://schemas.openxmlformats.org/officeDocument/2006/relationships/tags" Target="../tags/tag27.xml"/><Relationship Id="rId17" Type="http://schemas.openxmlformats.org/officeDocument/2006/relationships/tags" Target="../tags/tag26.xml"/><Relationship Id="rId16" Type="http://schemas.openxmlformats.org/officeDocument/2006/relationships/tags" Target="../tags/tag25.xml"/><Relationship Id="rId15" Type="http://schemas.openxmlformats.org/officeDocument/2006/relationships/tags" Target="../tags/tag24.xml"/><Relationship Id="rId14" Type="http://schemas.openxmlformats.org/officeDocument/2006/relationships/tags" Target="../tags/tag23.xml"/><Relationship Id="rId13" Type="http://schemas.openxmlformats.org/officeDocument/2006/relationships/tags" Target="../tags/tag22.xml"/><Relationship Id="rId12" Type="http://schemas.openxmlformats.org/officeDocument/2006/relationships/tags" Target="../tags/tag21.xml"/><Relationship Id="rId11" Type="http://schemas.openxmlformats.org/officeDocument/2006/relationships/tags" Target="../tags/tag20.xml"/><Relationship Id="rId10" Type="http://schemas.openxmlformats.org/officeDocument/2006/relationships/tags" Target="../tags/tag19.xml"/><Relationship Id="rId1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0.png"/><Relationship Id="rId1" Type="http://schemas.openxmlformats.org/officeDocument/2006/relationships/tags" Target="../tags/tag4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jpe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jpe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6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6763" cy="6858000"/>
          </a:xfrm>
          <a:prstGeom prst="rect">
            <a:avLst/>
          </a:prstGeom>
          <a:solidFill>
            <a:srgbClr val="262626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3074035" y="1414780"/>
            <a:ext cx="8736965" cy="3218815"/>
          </a:xfrm>
          <a:prstGeom prst="rect">
            <a:avLst/>
          </a:prstGeom>
          <a:solidFill>
            <a:schemeClr val="accent5">
              <a:lumMod val="50000"/>
              <a:alpha val="76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57794" y="548681"/>
            <a:ext cx="876091" cy="576064"/>
            <a:chOff x="708075" y="376409"/>
            <a:chExt cx="779531" cy="635185"/>
          </a:xfrm>
          <a:solidFill>
            <a:schemeClr val="bg1"/>
          </a:solidFill>
        </p:grpSpPr>
        <p:sp>
          <p:nvSpPr>
            <p:cNvPr id="19" name="矩形: 圆角 18"/>
            <p:cNvSpPr/>
            <p:nvPr/>
          </p:nvSpPr>
          <p:spPr bwMode="auto">
            <a:xfrm>
              <a:off x="708075" y="376409"/>
              <a:ext cx="779531" cy="33819"/>
            </a:xfrm>
            <a:prstGeom prst="roundRect">
              <a:avLst>
                <a:gd name="adj" fmla="val 50000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矩形: 圆角 19"/>
            <p:cNvSpPr/>
            <p:nvPr/>
          </p:nvSpPr>
          <p:spPr bwMode="auto">
            <a:xfrm rot="5400000" flipV="1">
              <a:off x="407393" y="677092"/>
              <a:ext cx="635184" cy="33819"/>
            </a:xfrm>
            <a:prstGeom prst="roundRect">
              <a:avLst>
                <a:gd name="adj" fmla="val 50000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6" name="矩形: 圆角 25"/>
          <p:cNvSpPr/>
          <p:nvPr/>
        </p:nvSpPr>
        <p:spPr bwMode="auto">
          <a:xfrm>
            <a:off x="9262164" y="5611311"/>
            <a:ext cx="1336811" cy="418526"/>
          </a:xfrm>
          <a:prstGeom prst="roundRect">
            <a:avLst>
              <a:gd name="adj" fmla="val 582"/>
            </a:avLst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accent3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第七讲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8474644" y="5786454"/>
            <a:ext cx="641717" cy="6824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69920" y="1747520"/>
            <a:ext cx="10186035" cy="22510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心灵相通　建立幸福友圈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  <a:p>
            <a:pPr algn="l">
              <a:lnSpc>
                <a:spcPct val="130000"/>
              </a:lnSpc>
            </a:pPr>
            <a:r>
              <a:rPr lang="en-US" altLang="zh-CN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—— </a:t>
            </a: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大学生人际关系及成长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Right Triangle 15"/>
          <p:cNvSpPr/>
          <p:nvPr/>
        </p:nvSpPr>
        <p:spPr>
          <a:xfrm flipH="1" flipV="1">
            <a:off x="11549527" y="1414654"/>
            <a:ext cx="647236" cy="728462"/>
          </a:xfrm>
          <a:prstGeom prst="rt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10670413" y="5752334"/>
            <a:ext cx="641717" cy="6824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41797" y="285728"/>
            <a:ext cx="43714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000" dirty="0" smtClean="0">
                <a:latin typeface="+mn-lt"/>
                <a:ea typeface="+mn-ea"/>
                <a:cs typeface="+mn-ea"/>
                <a:sym typeface="+mn-lt"/>
              </a:rPr>
              <a:t>一、</a:t>
            </a:r>
            <a:r>
              <a:rPr lang="zh-CN" altLang="en-US" sz="2000" dirty="0" smtClean="0"/>
              <a:t>人际关系的定义</a:t>
            </a:r>
            <a:endParaRPr lang="zh-CN" altLang="en-US" sz="2000" dirty="0" smtClean="0"/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240465" y="237575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605345" y="3967378"/>
            <a:ext cx="7458281" cy="217626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605347" y="1923547"/>
            <a:ext cx="7458280" cy="147152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: 圆角 12"/>
          <p:cNvSpPr/>
          <p:nvPr/>
        </p:nvSpPr>
        <p:spPr bwMode="auto">
          <a:xfrm>
            <a:off x="762987" y="1506190"/>
            <a:ext cx="6621277" cy="417358"/>
          </a:xfrm>
          <a:prstGeom prst="roundRect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（三）人际交往是幸福的重要源泉</a:t>
            </a:r>
            <a:endParaRPr lang="zh-CN" altLang="en-US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48389" y="2053550"/>
            <a:ext cx="7035490" cy="1370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457200" algn="just" eaLnBrk="1" latinLnBrk="0" hangingPunct="1">
              <a:lnSpc>
                <a:spcPct val="130000"/>
              </a:lnSpc>
              <a:spcAft>
                <a:spcPts val="0"/>
              </a:spcAft>
            </a:pPr>
            <a:r>
              <a:rPr lang="zh-CN" altLang="en-US" sz="1600" kern="100" dirty="0" smtClean="0">
                <a:latin typeface="+mn-lt"/>
                <a:ea typeface="+mn-ea"/>
                <a:cs typeface="+mn-ea"/>
                <a:sym typeface="+mn-lt"/>
              </a:rPr>
              <a:t>幸福感是一种心理体验，它既是对生活的客观条件和所处状态的一种事实判断，又是对生活的主观意义和满足程度的一种价值判断。它表现为在生活满意度基础上产生的一种积极心理体验。幸福指数就是衡量这种感受具体程度的主观指标数值。</a:t>
            </a:r>
            <a:endParaRPr lang="zh-CN" altLang="en-US" sz="1600" kern="100" dirty="0" smtClea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69093" y="4159181"/>
            <a:ext cx="7289109" cy="169100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indent="284480" eaLnBrk="1" latinLnBrk="0" hangingPunct="1">
              <a:lnSpc>
                <a:spcPct val="130000"/>
              </a:lnSpc>
              <a:spcAft>
                <a:spcPts val="0"/>
              </a:spcAft>
            </a:pPr>
            <a:r>
              <a:rPr lang="zh-CN" altLang="en-US" sz="1600" kern="100" dirty="0" smtClean="0">
                <a:latin typeface="+mn-lt"/>
                <a:ea typeface="+mn-ea"/>
                <a:cs typeface="+mn-ea"/>
                <a:sym typeface="+mn-lt"/>
              </a:rPr>
              <a:t>在现代社会，一个人要想取得成功，依然离不开他人的支持与帮助。</a:t>
            </a:r>
            <a:r>
              <a:rPr lang="en-US" altLang="zh-CN" sz="1600" kern="100" dirty="0" smtClean="0">
                <a:latin typeface="+mn-lt"/>
                <a:ea typeface="+mn-ea"/>
                <a:cs typeface="+mn-ea"/>
                <a:sym typeface="+mn-lt"/>
              </a:rPr>
              <a:t>“</a:t>
            </a:r>
            <a:r>
              <a:rPr lang="zh-CN" altLang="en-US" sz="1600" kern="100" dirty="0" smtClean="0">
                <a:latin typeface="+mn-lt"/>
                <a:ea typeface="+mn-ea"/>
                <a:cs typeface="+mn-ea"/>
                <a:sym typeface="+mn-lt"/>
              </a:rPr>
              <a:t>朋友多了路好走</a:t>
            </a:r>
            <a:r>
              <a:rPr lang="en-US" altLang="zh-CN" sz="1600" kern="100" dirty="0" smtClean="0">
                <a:latin typeface="+mn-lt"/>
                <a:ea typeface="+mn-ea"/>
                <a:cs typeface="+mn-ea"/>
                <a:sym typeface="+mn-lt"/>
              </a:rPr>
              <a:t>”“</a:t>
            </a:r>
            <a:r>
              <a:rPr lang="zh-CN" altLang="en-US" sz="1600" kern="100" dirty="0" smtClean="0">
                <a:latin typeface="+mn-lt"/>
                <a:ea typeface="+mn-ea"/>
                <a:cs typeface="+mn-ea"/>
                <a:sym typeface="+mn-lt"/>
              </a:rPr>
              <a:t>一个好汉三个帮</a:t>
            </a:r>
            <a:r>
              <a:rPr lang="en-US" altLang="zh-CN" sz="1600" kern="100" dirty="0" smtClean="0">
                <a:latin typeface="+mn-lt"/>
                <a:ea typeface="+mn-ea"/>
                <a:cs typeface="+mn-ea"/>
                <a:sym typeface="+mn-lt"/>
              </a:rPr>
              <a:t>”</a:t>
            </a:r>
            <a:r>
              <a:rPr lang="zh-CN" altLang="en-US" sz="1600" kern="100" dirty="0" smtClean="0">
                <a:latin typeface="+mn-lt"/>
                <a:ea typeface="+mn-ea"/>
                <a:cs typeface="+mn-ea"/>
                <a:sym typeface="+mn-lt"/>
              </a:rPr>
              <a:t>，这些看似浅显的话语中蕴含着深刻的道理。</a:t>
            </a:r>
            <a:endParaRPr lang="zh-CN" altLang="en-US" sz="1600" kern="100" dirty="0" smtClean="0">
              <a:latin typeface="+mn-lt"/>
              <a:ea typeface="+mn-ea"/>
              <a:cs typeface="+mn-ea"/>
              <a:sym typeface="+mn-lt"/>
            </a:endParaRPr>
          </a:p>
          <a:p>
            <a:pPr marL="0" indent="284480" eaLnBrk="1" latinLnBrk="0" hangingPunct="1">
              <a:lnSpc>
                <a:spcPct val="130000"/>
              </a:lnSpc>
              <a:spcAft>
                <a:spcPts val="0"/>
              </a:spcAft>
            </a:pPr>
            <a:r>
              <a:rPr lang="zh-CN" altLang="en-US" sz="1600" kern="100" dirty="0" smtClean="0">
                <a:latin typeface="+mn-lt"/>
                <a:ea typeface="+mn-ea"/>
                <a:cs typeface="+mn-ea"/>
                <a:sym typeface="+mn-lt"/>
              </a:rPr>
              <a:t>在学校里，人际关系的好坏虽然不能直接影响个人的学业成就，但是它可以通过影响学生的学业投入来影响学业成就和学校适应。被同伴接纳、拥有同伴友谊的学生，更能够专心投入学业活动中。</a:t>
            </a:r>
            <a:endParaRPr lang="zh-CN" altLang="en-US" sz="1600" kern="100" dirty="0" smtClea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矩形: 圆角 30"/>
          <p:cNvSpPr/>
          <p:nvPr/>
        </p:nvSpPr>
        <p:spPr bwMode="auto">
          <a:xfrm>
            <a:off x="762987" y="3576128"/>
            <a:ext cx="7120892" cy="417358"/>
          </a:xfrm>
          <a:prstGeom prst="roundRect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r>
              <a:rPr lang="zh-CN" altLang="en-US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（四）人际交往有利于个体取得成功</a:t>
            </a:r>
            <a:endParaRPr lang="zh-CN" altLang="en-US" b="1" dirty="0" smtClean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524895" y="2357430"/>
            <a:ext cx="3524240" cy="398795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383737" y="28572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（二）交换理论</a:t>
            </a:r>
            <a:endPara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8389" y="809316"/>
            <a:ext cx="5698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John W</a:t>
            </a:r>
            <a:r>
              <a:rPr lang="zh-CN" altLang="en-US" dirty="0" smtClean="0"/>
              <a:t>．</a:t>
            </a:r>
            <a:r>
              <a:rPr lang="en-US" dirty="0" err="1" smtClean="0"/>
              <a:t>Thibautc</a:t>
            </a:r>
            <a:r>
              <a:rPr lang="zh-CN" altLang="en-US" dirty="0" smtClean="0"/>
              <a:t>和</a:t>
            </a:r>
            <a:r>
              <a:rPr lang="en-US" dirty="0" smtClean="0"/>
              <a:t>Harold H</a:t>
            </a:r>
            <a:r>
              <a:rPr lang="zh-CN" altLang="en-US" dirty="0" smtClean="0"/>
              <a:t>．</a:t>
            </a:r>
            <a:r>
              <a:rPr lang="en-US" dirty="0" smtClean="0"/>
              <a:t>Kelley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首创交换理论。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/>
      <p:bldP spid="21" grpId="0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41797" y="332656"/>
            <a:ext cx="59709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四、大学生人际交往的影响因素</a:t>
            </a:r>
            <a:endParaRPr lang="zh-CN" altLang="en-US" dirty="0" smtClean="0"/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443046" y="383420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2010" y="823595"/>
            <a:ext cx="11104880" cy="536765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30000"/>
              </a:lnSpc>
              <a:defRPr/>
            </a:pP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（一）自我概念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自我概念是指个人对自己的看法，如觉得自己是美丽、聪明的，或害羞、没有指望的。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（二）自我坦诚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经过自我坦诚，我们才能与他人进行有效的沟通和交流。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（三）表层因素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时空接近性；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熟悉性；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外表吸引力。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（四）深层因素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相似性；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互补性；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人格因素；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互惠性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（五）人际交往中的心理效应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首因效应；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近因效应；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晕轮效应；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刻板印象；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定式效应；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投射效应。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 bwMode="auto">
          <a:xfrm>
            <a:off x="2766056" y="1535709"/>
            <a:ext cx="6861260" cy="3816424"/>
          </a:xfrm>
          <a:prstGeom prst="rect">
            <a:avLst/>
          </a:prstGeom>
          <a:solidFill>
            <a:schemeClr val="accent3">
              <a:lumMod val="20000"/>
              <a:lumOff val="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44885" y="2751751"/>
            <a:ext cx="1249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 algn="ctr"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第二节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5548613" y="1535709"/>
            <a:ext cx="1296144" cy="102990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47"/>
          <p:cNvSpPr txBox="1"/>
          <p:nvPr/>
        </p:nvSpPr>
        <p:spPr>
          <a:xfrm>
            <a:off x="3240862" y="3571876"/>
            <a:ext cx="5929353" cy="1309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algn="ctr">
              <a:defRPr/>
            </a:pPr>
            <a:r>
              <a:rPr lang="zh-CN" altLang="en-US" sz="4400" dirty="0" smtClean="0">
                <a:solidFill>
                  <a:srgbClr val="3D3D3D"/>
                </a:solidFill>
                <a:latin typeface="+mn-lt"/>
                <a:ea typeface="+mn-ea"/>
                <a:cs typeface="+mn-ea"/>
                <a:sym typeface="+mn-lt"/>
              </a:rPr>
              <a:t>大学生人际交往的原则及技巧</a:t>
            </a:r>
            <a:endParaRPr lang="zh-CN" altLang="en-US" sz="4400" dirty="0" smtClean="0">
              <a:solidFill>
                <a:srgbClr val="3D3D3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5784590" y="3341225"/>
            <a:ext cx="824187" cy="57229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901570" y="1633902"/>
            <a:ext cx="5902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981075"/>
            <a:ext cx="5203190" cy="57029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42010" y="332740"/>
            <a:ext cx="57238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一、大学生人际交往的原则</a:t>
            </a:r>
            <a:endParaRPr lang="zh-CN" altLang="en-US" dirty="0"/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443046" y="383420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: 圆角 1"/>
          <p:cNvSpPr/>
          <p:nvPr/>
        </p:nvSpPr>
        <p:spPr bwMode="auto">
          <a:xfrm>
            <a:off x="8527273" y="5429264"/>
            <a:ext cx="3464042" cy="713087"/>
          </a:xfrm>
          <a:prstGeom prst="roundRect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（一）平等的原则</a:t>
            </a:r>
            <a:endParaRPr lang="zh-CN" altLang="en-US" sz="2000" dirty="0" smtClean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598447" y="1759279"/>
            <a:ext cx="5429288" cy="3312795"/>
            <a:chOff x="8889" y="9855"/>
            <a:chExt cx="15570" cy="7246"/>
          </a:xfrm>
        </p:grpSpPr>
        <p:sp>
          <p:nvSpPr>
            <p:cNvPr id="13" name="矩形 12"/>
            <p:cNvSpPr/>
            <p:nvPr/>
          </p:nvSpPr>
          <p:spPr>
            <a:xfrm>
              <a:off x="8889" y="9870"/>
              <a:ext cx="15571" cy="7231"/>
            </a:xfrm>
            <a:prstGeom prst="rect">
              <a:avLst/>
            </a:prstGeom>
            <a:solidFill>
              <a:sysClr val="window" lastClr="FFFFFF">
                <a:lumMod val="95000"/>
                <a:alpha val="89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93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KSO_Shape"/>
            <p:cNvSpPr/>
            <p:nvPr/>
          </p:nvSpPr>
          <p:spPr>
            <a:xfrm>
              <a:off x="8889" y="9855"/>
              <a:ext cx="15571" cy="7246"/>
            </a:xfrm>
            <a:prstGeom prst="frame">
              <a:avLst>
                <a:gd name="adj1" fmla="val 3572"/>
              </a:avLst>
            </a:prstGeom>
            <a:solidFill>
              <a:sysClr val="window" lastClr="FFFFFF">
                <a:alpha val="70000"/>
              </a:sysClr>
            </a:solidFill>
            <a:ln w="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6919217" y="1928802"/>
            <a:ext cx="4736631" cy="2091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hangingPunct="0">
              <a:lnSpc>
                <a:spcPct val="130000"/>
              </a:lnSpc>
            </a:pPr>
            <a:r>
              <a:rPr lang="zh-CN" altLang="en-US" sz="2000" dirty="0" smtClean="0">
                <a:solidFill>
                  <a:srgbClr val="3120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平等是指交往双方在态度上的平等，是建立良好人际关系的前提。尽管人与人之间在许多方面都存在差异，但是每个人都有自己的尊严，都有自己独立的人格。</a:t>
            </a:r>
            <a:endParaRPr lang="zh-CN" altLang="en-US" sz="2000" dirty="0" smtClean="0">
              <a:solidFill>
                <a:srgbClr val="3120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0" y="0"/>
            <a:ext cx="7169951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8000">
                    <a:schemeClr val="tx1">
                      <a:alpha val="40000"/>
                    </a:schemeClr>
                  </a:gs>
                  <a:gs pos="74000">
                    <a:schemeClr val="tx1">
                      <a:lumMod val="95000"/>
                      <a:lumOff val="5000"/>
                      <a:alpha val="15000"/>
                    </a:schemeClr>
                  </a:gs>
                  <a:gs pos="83000">
                    <a:schemeClr val="tx1">
                      <a:lumMod val="95000"/>
                      <a:lumOff val="5000"/>
                      <a:alpha val="10000"/>
                    </a:scheme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0" scaled="0"/>
              </a:gra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1797" y="332656"/>
            <a:ext cx="4371427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一、</a:t>
            </a:r>
            <a:r>
              <a:rPr lang="zh-CN" altLang="en-US" dirty="0"/>
              <a:t>大学生人际交往的原则</a:t>
            </a:r>
            <a:endParaRPr lang="zh-CN" altLang="en-US" dirty="0"/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443046" y="383420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>
            <p:custDataLst>
              <p:tags r:id="rId1"/>
            </p:custDataLst>
          </p:nvPr>
        </p:nvGrpSpPr>
        <p:grpSpPr>
          <a:xfrm>
            <a:off x="443046" y="1428736"/>
            <a:ext cx="8206105" cy="3424555"/>
            <a:chOff x="2983" y="3044"/>
            <a:chExt cx="12923" cy="5393"/>
          </a:xfrm>
        </p:grpSpPr>
        <p:sp>
          <p:nvSpPr>
            <p:cNvPr id="29" name="MH_SubTitle_1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278" y="3366"/>
              <a:ext cx="2205" cy="1247"/>
            </a:xfrm>
            <a:prstGeom prst="ellipse">
              <a:avLst/>
            </a:prstGeom>
            <a:solidFill>
              <a:srgbClr val="5B9BD5">
                <a:lumMod val="20000"/>
                <a:lumOff val="80000"/>
              </a:srgbClr>
            </a:solidFill>
            <a:ln>
              <a:noFill/>
            </a:ln>
          </p:spPr>
          <p:txBody>
            <a:bodyPr lIns="0" tIns="0" rIns="0" bIns="0" anchor="ctr" anchorCtr="1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MH_Other_1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3714" y="3044"/>
              <a:ext cx="3338" cy="1890"/>
            </a:xfrm>
            <a:custGeom>
              <a:avLst/>
              <a:gdLst>
                <a:gd name="T0" fmla="*/ 2147483646 w 165"/>
                <a:gd name="T1" fmla="*/ 2147483646 h 165"/>
                <a:gd name="T2" fmla="*/ 2147483646 w 165"/>
                <a:gd name="T3" fmla="*/ 2147483646 h 165"/>
                <a:gd name="T4" fmla="*/ 2147483646 w 165"/>
                <a:gd name="T5" fmla="*/ 2147483646 h 165"/>
                <a:gd name="T6" fmla="*/ 2147483646 w 165"/>
                <a:gd name="T7" fmla="*/ 2147483646 h 165"/>
                <a:gd name="T8" fmla="*/ 2147483646 w 165"/>
                <a:gd name="T9" fmla="*/ 2147483646 h 165"/>
                <a:gd name="T10" fmla="*/ 2147483646 w 165"/>
                <a:gd name="T11" fmla="*/ 2147483646 h 165"/>
                <a:gd name="T12" fmla="*/ 2147483646 w 165"/>
                <a:gd name="T13" fmla="*/ 2147483646 h 165"/>
                <a:gd name="T14" fmla="*/ 2147483646 w 165"/>
                <a:gd name="T15" fmla="*/ 2147483646 h 165"/>
                <a:gd name="T16" fmla="*/ 2147483646 w 165"/>
                <a:gd name="T17" fmla="*/ 2147483646 h 165"/>
                <a:gd name="T18" fmla="*/ 2147483646 w 165"/>
                <a:gd name="T19" fmla="*/ 2147483646 h 165"/>
                <a:gd name="T20" fmla="*/ 2147483646 w 165"/>
                <a:gd name="T21" fmla="*/ 2147483646 h 165"/>
                <a:gd name="T22" fmla="*/ 2147483646 w 165"/>
                <a:gd name="T23" fmla="*/ 2147483646 h 165"/>
                <a:gd name="T24" fmla="*/ 2147483646 w 165"/>
                <a:gd name="T25" fmla="*/ 2147483646 h 165"/>
                <a:gd name="T26" fmla="*/ 2147483646 w 165"/>
                <a:gd name="T27" fmla="*/ 2147483646 h 165"/>
                <a:gd name="T28" fmla="*/ 2147483646 w 165"/>
                <a:gd name="T29" fmla="*/ 2147483646 h 165"/>
                <a:gd name="T30" fmla="*/ 2147483646 w 165"/>
                <a:gd name="T31" fmla="*/ 2147483646 h 165"/>
                <a:gd name="T32" fmla="*/ 2147483646 w 165"/>
                <a:gd name="T33" fmla="*/ 2147483646 h 165"/>
                <a:gd name="T34" fmla="*/ 2147483646 w 165"/>
                <a:gd name="T35" fmla="*/ 2147483646 h 165"/>
                <a:gd name="T36" fmla="*/ 2147483646 w 165"/>
                <a:gd name="T37" fmla="*/ 2147483646 h 165"/>
                <a:gd name="T38" fmla="*/ 2147483646 w 165"/>
                <a:gd name="T39" fmla="*/ 2147483646 h 165"/>
                <a:gd name="T40" fmla="*/ 2147483646 w 165"/>
                <a:gd name="T41" fmla="*/ 2147483646 h 165"/>
                <a:gd name="T42" fmla="*/ 2147483646 w 165"/>
                <a:gd name="T43" fmla="*/ 2147483646 h 165"/>
                <a:gd name="T44" fmla="*/ 0 w 165"/>
                <a:gd name="T45" fmla="*/ 2147483646 h 165"/>
                <a:gd name="T46" fmla="*/ 2147483646 w 165"/>
                <a:gd name="T47" fmla="*/ 2147483646 h 165"/>
                <a:gd name="T48" fmla="*/ 2147483646 w 165"/>
                <a:gd name="T49" fmla="*/ 2147483646 h 165"/>
                <a:gd name="T50" fmla="*/ 2147483646 w 165"/>
                <a:gd name="T51" fmla="*/ 2147483646 h 165"/>
                <a:gd name="T52" fmla="*/ 2147483646 w 165"/>
                <a:gd name="T53" fmla="*/ 2147483646 h 165"/>
                <a:gd name="T54" fmla="*/ 2147483646 w 165"/>
                <a:gd name="T55" fmla="*/ 2147483646 h 165"/>
                <a:gd name="T56" fmla="*/ 2147483646 w 165"/>
                <a:gd name="T57" fmla="*/ 2147483646 h 165"/>
                <a:gd name="T58" fmla="*/ 2147483646 w 165"/>
                <a:gd name="T59" fmla="*/ 2147483646 h 165"/>
                <a:gd name="T60" fmla="*/ 2147483646 w 165"/>
                <a:gd name="T61" fmla="*/ 0 h 165"/>
                <a:gd name="T62" fmla="*/ 2147483646 w 165"/>
                <a:gd name="T63" fmla="*/ 2147483646 h 165"/>
                <a:gd name="T64" fmla="*/ 2147483646 w 165"/>
                <a:gd name="T65" fmla="*/ 2147483646 h 165"/>
                <a:gd name="T66" fmla="*/ 2147483646 w 165"/>
                <a:gd name="T67" fmla="*/ 2147483646 h 165"/>
                <a:gd name="T68" fmla="*/ 2147483646 w 165"/>
                <a:gd name="T69" fmla="*/ 2147483646 h 16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65" h="165">
                  <a:moveTo>
                    <a:pt x="100" y="2"/>
                  </a:moveTo>
                  <a:cubicBezTo>
                    <a:pt x="107" y="4"/>
                    <a:pt x="107" y="4"/>
                    <a:pt x="107" y="4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9" y="26"/>
                    <a:pt x="111" y="27"/>
                    <a:pt x="113" y="29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8" y="41"/>
                    <a:pt x="130" y="43"/>
                    <a:pt x="131" y="45"/>
                  </a:cubicBezTo>
                  <a:cubicBezTo>
                    <a:pt x="152" y="38"/>
                    <a:pt x="152" y="38"/>
                    <a:pt x="152" y="38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41" y="61"/>
                    <a:pt x="142" y="64"/>
                    <a:pt x="142" y="66"/>
                  </a:cubicBezTo>
                  <a:cubicBezTo>
                    <a:pt x="164" y="68"/>
                    <a:pt x="164" y="68"/>
                    <a:pt x="164" y="68"/>
                  </a:cubicBezTo>
                  <a:cubicBezTo>
                    <a:pt x="165" y="75"/>
                    <a:pt x="165" y="75"/>
                    <a:pt x="165" y="75"/>
                  </a:cubicBezTo>
                  <a:cubicBezTo>
                    <a:pt x="144" y="83"/>
                    <a:pt x="144" y="83"/>
                    <a:pt x="144" y="83"/>
                  </a:cubicBezTo>
                  <a:cubicBezTo>
                    <a:pt x="144" y="85"/>
                    <a:pt x="144" y="88"/>
                    <a:pt x="144" y="90"/>
                  </a:cubicBezTo>
                  <a:cubicBezTo>
                    <a:pt x="163" y="100"/>
                    <a:pt x="163" y="100"/>
                    <a:pt x="163" y="100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40" y="106"/>
                    <a:pt x="140" y="106"/>
                    <a:pt x="140" y="106"/>
                  </a:cubicBezTo>
                  <a:cubicBezTo>
                    <a:pt x="139" y="109"/>
                    <a:pt x="138" y="111"/>
                    <a:pt x="136" y="113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46" y="135"/>
                    <a:pt x="146" y="135"/>
                    <a:pt x="146" y="135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4" y="128"/>
                    <a:pt x="122" y="130"/>
                    <a:pt x="120" y="131"/>
                  </a:cubicBezTo>
                  <a:cubicBezTo>
                    <a:pt x="127" y="152"/>
                    <a:pt x="127" y="152"/>
                    <a:pt x="127" y="152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4" y="141"/>
                    <a:pt x="101" y="142"/>
                    <a:pt x="99" y="142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0" y="165"/>
                    <a:pt x="90" y="165"/>
                    <a:pt x="90" y="165"/>
                  </a:cubicBezTo>
                  <a:cubicBezTo>
                    <a:pt x="82" y="144"/>
                    <a:pt x="82" y="144"/>
                    <a:pt x="82" y="144"/>
                  </a:cubicBezTo>
                  <a:cubicBezTo>
                    <a:pt x="80" y="144"/>
                    <a:pt x="77" y="144"/>
                    <a:pt x="75" y="144"/>
                  </a:cubicBezTo>
                  <a:cubicBezTo>
                    <a:pt x="65" y="163"/>
                    <a:pt x="65" y="163"/>
                    <a:pt x="65" y="163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9" y="140"/>
                    <a:pt x="59" y="140"/>
                    <a:pt x="59" y="140"/>
                  </a:cubicBezTo>
                  <a:cubicBezTo>
                    <a:pt x="56" y="139"/>
                    <a:pt x="54" y="137"/>
                    <a:pt x="52" y="136"/>
                  </a:cubicBezTo>
                  <a:cubicBezTo>
                    <a:pt x="35" y="150"/>
                    <a:pt x="35" y="150"/>
                    <a:pt x="35" y="150"/>
                  </a:cubicBezTo>
                  <a:cubicBezTo>
                    <a:pt x="29" y="146"/>
                    <a:pt x="29" y="146"/>
                    <a:pt x="29" y="14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7" y="124"/>
                    <a:pt x="35" y="122"/>
                    <a:pt x="33" y="120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4" y="104"/>
                    <a:pt x="23" y="101"/>
                    <a:pt x="23" y="99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0" y="80"/>
                    <a:pt x="21" y="77"/>
                    <a:pt x="21" y="74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6" y="56"/>
                    <a:pt x="27" y="54"/>
                    <a:pt x="29" y="52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41" y="37"/>
                    <a:pt x="43" y="35"/>
                    <a:pt x="45" y="3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1" y="24"/>
                    <a:pt x="64" y="23"/>
                    <a:pt x="66" y="23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5" y="20"/>
                    <a:pt x="88" y="21"/>
                    <a:pt x="90" y="21"/>
                  </a:cubicBezTo>
                  <a:cubicBezTo>
                    <a:pt x="100" y="2"/>
                    <a:pt x="100" y="2"/>
                    <a:pt x="100" y="2"/>
                  </a:cubicBezTo>
                  <a:close/>
                  <a:moveTo>
                    <a:pt x="95" y="35"/>
                  </a:moveTo>
                  <a:cubicBezTo>
                    <a:pt x="121" y="42"/>
                    <a:pt x="137" y="69"/>
                    <a:pt x="130" y="95"/>
                  </a:cubicBezTo>
                  <a:cubicBezTo>
                    <a:pt x="123" y="121"/>
                    <a:pt x="96" y="137"/>
                    <a:pt x="70" y="130"/>
                  </a:cubicBezTo>
                  <a:cubicBezTo>
                    <a:pt x="44" y="123"/>
                    <a:pt x="28" y="96"/>
                    <a:pt x="35" y="69"/>
                  </a:cubicBezTo>
                  <a:cubicBezTo>
                    <a:pt x="42" y="43"/>
                    <a:pt x="69" y="28"/>
                    <a:pt x="95" y="35"/>
                  </a:cubicBezTo>
                  <a:close/>
                </a:path>
              </a:pathLst>
            </a:custGeom>
            <a:solidFill>
              <a:srgbClr val="5B9BD5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MH_Other_2"/>
            <p:cNvSpPr>
              <a:spLocks noEditPoints="1"/>
            </p:cNvSpPr>
            <p:nvPr>
              <p:custDataLst>
                <p:tags r:id="rId4"/>
              </p:custDataLst>
            </p:nvPr>
          </p:nvSpPr>
          <p:spPr bwMode="auto">
            <a:xfrm>
              <a:off x="2983" y="4796"/>
              <a:ext cx="3338" cy="1877"/>
            </a:xfrm>
            <a:custGeom>
              <a:avLst/>
              <a:gdLst>
                <a:gd name="T0" fmla="*/ 2147483646 w 165"/>
                <a:gd name="T1" fmla="*/ 0 h 164"/>
                <a:gd name="T2" fmla="*/ 2147483646 w 165"/>
                <a:gd name="T3" fmla="*/ 2147483646 h 164"/>
                <a:gd name="T4" fmla="*/ 2147483646 w 165"/>
                <a:gd name="T5" fmla="*/ 2147483646 h 164"/>
                <a:gd name="T6" fmla="*/ 2147483646 w 165"/>
                <a:gd name="T7" fmla="*/ 2147483646 h 164"/>
                <a:gd name="T8" fmla="*/ 2147483646 w 165"/>
                <a:gd name="T9" fmla="*/ 2147483646 h 164"/>
                <a:gd name="T10" fmla="*/ 2147483646 w 165"/>
                <a:gd name="T11" fmla="*/ 2147483646 h 164"/>
                <a:gd name="T12" fmla="*/ 2147483646 w 165"/>
                <a:gd name="T13" fmla="*/ 2147483646 h 164"/>
                <a:gd name="T14" fmla="*/ 2147483646 w 165"/>
                <a:gd name="T15" fmla="*/ 2147483646 h 164"/>
                <a:gd name="T16" fmla="*/ 2147483646 w 165"/>
                <a:gd name="T17" fmla="*/ 2147483646 h 164"/>
                <a:gd name="T18" fmla="*/ 2147483646 w 165"/>
                <a:gd name="T19" fmla="*/ 2147483646 h 164"/>
                <a:gd name="T20" fmla="*/ 2147483646 w 165"/>
                <a:gd name="T21" fmla="*/ 2147483646 h 164"/>
                <a:gd name="T22" fmla="*/ 2147483646 w 165"/>
                <a:gd name="T23" fmla="*/ 2147483646 h 164"/>
                <a:gd name="T24" fmla="*/ 2147483646 w 165"/>
                <a:gd name="T25" fmla="*/ 2147483646 h 164"/>
                <a:gd name="T26" fmla="*/ 2147483646 w 165"/>
                <a:gd name="T27" fmla="*/ 2147483646 h 164"/>
                <a:gd name="T28" fmla="*/ 2147483646 w 165"/>
                <a:gd name="T29" fmla="*/ 2147483646 h 164"/>
                <a:gd name="T30" fmla="*/ 2147483646 w 165"/>
                <a:gd name="T31" fmla="*/ 2147483646 h 164"/>
                <a:gd name="T32" fmla="*/ 2147483646 w 165"/>
                <a:gd name="T33" fmla="*/ 2147483646 h 164"/>
                <a:gd name="T34" fmla="*/ 2147483646 w 165"/>
                <a:gd name="T35" fmla="*/ 2147483646 h 164"/>
                <a:gd name="T36" fmla="*/ 2147483646 w 165"/>
                <a:gd name="T37" fmla="*/ 2147483646 h 164"/>
                <a:gd name="T38" fmla="*/ 2147483646 w 165"/>
                <a:gd name="T39" fmla="*/ 2147483646 h 164"/>
                <a:gd name="T40" fmla="*/ 2147483646 w 165"/>
                <a:gd name="T41" fmla="*/ 2147483646 h 164"/>
                <a:gd name="T42" fmla="*/ 2147483646 w 165"/>
                <a:gd name="T43" fmla="*/ 2147483646 h 164"/>
                <a:gd name="T44" fmla="*/ 2147483646 w 165"/>
                <a:gd name="T45" fmla="*/ 2147483646 h 164"/>
                <a:gd name="T46" fmla="*/ 2147483646 w 165"/>
                <a:gd name="T47" fmla="*/ 2147483646 h 164"/>
                <a:gd name="T48" fmla="*/ 0 w 165"/>
                <a:gd name="T49" fmla="*/ 2147483646 h 164"/>
                <a:gd name="T50" fmla="*/ 2147483646 w 165"/>
                <a:gd name="T51" fmla="*/ 2147483646 h 164"/>
                <a:gd name="T52" fmla="*/ 2147483646 w 165"/>
                <a:gd name="T53" fmla="*/ 2147483646 h 164"/>
                <a:gd name="T54" fmla="*/ 2147483646 w 165"/>
                <a:gd name="T55" fmla="*/ 2147483646 h 164"/>
                <a:gd name="T56" fmla="*/ 2147483646 w 165"/>
                <a:gd name="T57" fmla="*/ 2147483646 h 164"/>
                <a:gd name="T58" fmla="*/ 2147483646 w 165"/>
                <a:gd name="T59" fmla="*/ 2147483646 h 164"/>
                <a:gd name="T60" fmla="*/ 2147483646 w 165"/>
                <a:gd name="T61" fmla="*/ 2147483646 h 164"/>
                <a:gd name="T62" fmla="*/ 2147483646 w 165"/>
                <a:gd name="T63" fmla="*/ 2147483646 h 164"/>
                <a:gd name="T64" fmla="*/ 2147483646 w 165"/>
                <a:gd name="T65" fmla="*/ 2147483646 h 164"/>
                <a:gd name="T66" fmla="*/ 2147483646 w 165"/>
                <a:gd name="T67" fmla="*/ 2147483646 h 164"/>
                <a:gd name="T68" fmla="*/ 2147483646 w 165"/>
                <a:gd name="T69" fmla="*/ 2147483646 h 16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65" h="164">
                  <a:moveTo>
                    <a:pt x="79" y="0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3" y="21"/>
                    <a:pt x="96" y="21"/>
                    <a:pt x="98" y="22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4" y="28"/>
                    <a:pt x="114" y="28"/>
                    <a:pt x="114" y="28"/>
                  </a:cubicBezTo>
                  <a:cubicBezTo>
                    <a:pt x="116" y="30"/>
                    <a:pt x="118" y="31"/>
                    <a:pt x="120" y="33"/>
                  </a:cubicBezTo>
                  <a:cubicBezTo>
                    <a:pt x="138" y="21"/>
                    <a:pt x="138" y="21"/>
                    <a:pt x="138" y="21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32" y="44"/>
                    <a:pt x="132" y="44"/>
                    <a:pt x="132" y="44"/>
                  </a:cubicBezTo>
                  <a:cubicBezTo>
                    <a:pt x="133" y="46"/>
                    <a:pt x="135" y="49"/>
                    <a:pt x="136" y="51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60" y="54"/>
                    <a:pt x="160" y="54"/>
                    <a:pt x="160" y="54"/>
                  </a:cubicBezTo>
                  <a:cubicBezTo>
                    <a:pt x="142" y="66"/>
                    <a:pt x="142" y="66"/>
                    <a:pt x="142" y="66"/>
                  </a:cubicBezTo>
                  <a:cubicBezTo>
                    <a:pt x="143" y="69"/>
                    <a:pt x="144" y="71"/>
                    <a:pt x="144" y="74"/>
                  </a:cubicBezTo>
                  <a:cubicBezTo>
                    <a:pt x="165" y="78"/>
                    <a:pt x="165" y="78"/>
                    <a:pt x="165" y="78"/>
                  </a:cubicBezTo>
                  <a:cubicBezTo>
                    <a:pt x="165" y="86"/>
                    <a:pt x="165" y="86"/>
                    <a:pt x="165" y="86"/>
                  </a:cubicBezTo>
                  <a:cubicBezTo>
                    <a:pt x="144" y="90"/>
                    <a:pt x="144" y="90"/>
                    <a:pt x="144" y="90"/>
                  </a:cubicBezTo>
                  <a:cubicBezTo>
                    <a:pt x="144" y="93"/>
                    <a:pt x="143" y="95"/>
                    <a:pt x="142" y="98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57" y="117"/>
                    <a:pt x="157" y="117"/>
                    <a:pt x="157" y="117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5" y="115"/>
                    <a:pt x="133" y="117"/>
                    <a:pt x="132" y="119"/>
                  </a:cubicBezTo>
                  <a:cubicBezTo>
                    <a:pt x="143" y="138"/>
                    <a:pt x="143" y="138"/>
                    <a:pt x="143" y="138"/>
                  </a:cubicBezTo>
                  <a:cubicBezTo>
                    <a:pt x="138" y="143"/>
                    <a:pt x="138" y="143"/>
                    <a:pt x="138" y="143"/>
                  </a:cubicBezTo>
                  <a:cubicBezTo>
                    <a:pt x="120" y="131"/>
                    <a:pt x="120" y="131"/>
                    <a:pt x="120" y="131"/>
                  </a:cubicBezTo>
                  <a:cubicBezTo>
                    <a:pt x="118" y="133"/>
                    <a:pt x="116" y="134"/>
                    <a:pt x="114" y="135"/>
                  </a:cubicBezTo>
                  <a:cubicBezTo>
                    <a:pt x="117" y="157"/>
                    <a:pt x="117" y="157"/>
                    <a:pt x="117" y="157"/>
                  </a:cubicBezTo>
                  <a:cubicBezTo>
                    <a:pt x="111" y="159"/>
                    <a:pt x="111" y="159"/>
                    <a:pt x="111" y="159"/>
                  </a:cubicBezTo>
                  <a:cubicBezTo>
                    <a:pt x="98" y="142"/>
                    <a:pt x="98" y="142"/>
                    <a:pt x="98" y="142"/>
                  </a:cubicBezTo>
                  <a:cubicBezTo>
                    <a:pt x="96" y="142"/>
                    <a:pt x="93" y="143"/>
                    <a:pt x="91" y="143"/>
                  </a:cubicBezTo>
                  <a:cubicBezTo>
                    <a:pt x="86" y="164"/>
                    <a:pt x="86" y="164"/>
                    <a:pt x="86" y="164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4" y="143"/>
                    <a:pt x="74" y="143"/>
                    <a:pt x="74" y="143"/>
                  </a:cubicBezTo>
                  <a:cubicBezTo>
                    <a:pt x="72" y="143"/>
                    <a:pt x="69" y="142"/>
                    <a:pt x="67" y="142"/>
                  </a:cubicBezTo>
                  <a:cubicBezTo>
                    <a:pt x="54" y="159"/>
                    <a:pt x="54" y="159"/>
                    <a:pt x="54" y="159"/>
                  </a:cubicBezTo>
                  <a:cubicBezTo>
                    <a:pt x="48" y="157"/>
                    <a:pt x="48" y="157"/>
                    <a:pt x="48" y="157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9" y="134"/>
                    <a:pt x="47" y="133"/>
                    <a:pt x="45" y="131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2" y="138"/>
                    <a:pt x="22" y="138"/>
                    <a:pt x="22" y="138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2" y="117"/>
                    <a:pt x="30" y="115"/>
                    <a:pt x="29" y="113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2" y="95"/>
                    <a:pt x="21" y="93"/>
                    <a:pt x="21" y="9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1"/>
                    <a:pt x="22" y="69"/>
                    <a:pt x="23" y="66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30" y="49"/>
                    <a:pt x="32" y="46"/>
                    <a:pt x="33" y="44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7" y="31"/>
                    <a:pt x="49" y="30"/>
                    <a:pt x="51" y="2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9" y="21"/>
                    <a:pt x="72" y="21"/>
                    <a:pt x="74" y="21"/>
                  </a:cubicBezTo>
                  <a:cubicBezTo>
                    <a:pt x="79" y="0"/>
                    <a:pt x="79" y="0"/>
                    <a:pt x="79" y="0"/>
                  </a:cubicBezTo>
                  <a:close/>
                  <a:moveTo>
                    <a:pt x="83" y="32"/>
                  </a:moveTo>
                  <a:cubicBezTo>
                    <a:pt x="110" y="32"/>
                    <a:pt x="132" y="55"/>
                    <a:pt x="132" y="82"/>
                  </a:cubicBezTo>
                  <a:cubicBezTo>
                    <a:pt x="132" y="109"/>
                    <a:pt x="110" y="131"/>
                    <a:pt x="83" y="131"/>
                  </a:cubicBezTo>
                  <a:cubicBezTo>
                    <a:pt x="55" y="131"/>
                    <a:pt x="33" y="109"/>
                    <a:pt x="33" y="82"/>
                  </a:cubicBezTo>
                  <a:cubicBezTo>
                    <a:pt x="33" y="55"/>
                    <a:pt x="55" y="32"/>
                    <a:pt x="83" y="32"/>
                  </a:cubicBezTo>
                  <a:close/>
                </a:path>
              </a:pathLst>
            </a:custGeom>
            <a:solidFill>
              <a:srgbClr val="ED7D3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547" y="5106"/>
              <a:ext cx="2205" cy="1247"/>
            </a:xfrm>
            <a:prstGeom prst="ellipse">
              <a:avLst/>
            </a:prstGeom>
            <a:solidFill>
              <a:srgbClr val="ED7D31">
                <a:lumMod val="20000"/>
                <a:lumOff val="80000"/>
              </a:srgbClr>
            </a:solidFill>
            <a:ln>
              <a:noFill/>
            </a:ln>
          </p:spPr>
          <p:txBody>
            <a:bodyPr lIns="0" tIns="0" rIns="0" bIns="0" anchor="ctr" anchorCtr="1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MH_Other_3"/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2983" y="4796"/>
              <a:ext cx="3338" cy="1877"/>
            </a:xfrm>
            <a:custGeom>
              <a:avLst/>
              <a:gdLst>
                <a:gd name="T0" fmla="*/ 2147483646 w 165"/>
                <a:gd name="T1" fmla="*/ 0 h 164"/>
                <a:gd name="T2" fmla="*/ 2147483646 w 165"/>
                <a:gd name="T3" fmla="*/ 2147483646 h 164"/>
                <a:gd name="T4" fmla="*/ 2147483646 w 165"/>
                <a:gd name="T5" fmla="*/ 2147483646 h 164"/>
                <a:gd name="T6" fmla="*/ 2147483646 w 165"/>
                <a:gd name="T7" fmla="*/ 2147483646 h 164"/>
                <a:gd name="T8" fmla="*/ 2147483646 w 165"/>
                <a:gd name="T9" fmla="*/ 2147483646 h 164"/>
                <a:gd name="T10" fmla="*/ 2147483646 w 165"/>
                <a:gd name="T11" fmla="*/ 2147483646 h 164"/>
                <a:gd name="T12" fmla="*/ 2147483646 w 165"/>
                <a:gd name="T13" fmla="*/ 2147483646 h 164"/>
                <a:gd name="T14" fmla="*/ 2147483646 w 165"/>
                <a:gd name="T15" fmla="*/ 2147483646 h 164"/>
                <a:gd name="T16" fmla="*/ 2147483646 w 165"/>
                <a:gd name="T17" fmla="*/ 2147483646 h 164"/>
                <a:gd name="T18" fmla="*/ 2147483646 w 165"/>
                <a:gd name="T19" fmla="*/ 2147483646 h 164"/>
                <a:gd name="T20" fmla="*/ 2147483646 w 165"/>
                <a:gd name="T21" fmla="*/ 2147483646 h 164"/>
                <a:gd name="T22" fmla="*/ 2147483646 w 165"/>
                <a:gd name="T23" fmla="*/ 2147483646 h 164"/>
                <a:gd name="T24" fmla="*/ 2147483646 w 165"/>
                <a:gd name="T25" fmla="*/ 2147483646 h 164"/>
                <a:gd name="T26" fmla="*/ 2147483646 w 165"/>
                <a:gd name="T27" fmla="*/ 2147483646 h 164"/>
                <a:gd name="T28" fmla="*/ 2147483646 w 165"/>
                <a:gd name="T29" fmla="*/ 2147483646 h 164"/>
                <a:gd name="T30" fmla="*/ 2147483646 w 165"/>
                <a:gd name="T31" fmla="*/ 2147483646 h 164"/>
                <a:gd name="T32" fmla="*/ 2147483646 w 165"/>
                <a:gd name="T33" fmla="*/ 2147483646 h 164"/>
                <a:gd name="T34" fmla="*/ 2147483646 w 165"/>
                <a:gd name="T35" fmla="*/ 2147483646 h 164"/>
                <a:gd name="T36" fmla="*/ 2147483646 w 165"/>
                <a:gd name="T37" fmla="*/ 2147483646 h 164"/>
                <a:gd name="T38" fmla="*/ 2147483646 w 165"/>
                <a:gd name="T39" fmla="*/ 2147483646 h 164"/>
                <a:gd name="T40" fmla="*/ 2147483646 w 165"/>
                <a:gd name="T41" fmla="*/ 2147483646 h 164"/>
                <a:gd name="T42" fmla="*/ 2147483646 w 165"/>
                <a:gd name="T43" fmla="*/ 2147483646 h 164"/>
                <a:gd name="T44" fmla="*/ 2147483646 w 165"/>
                <a:gd name="T45" fmla="*/ 2147483646 h 164"/>
                <a:gd name="T46" fmla="*/ 2147483646 w 165"/>
                <a:gd name="T47" fmla="*/ 2147483646 h 164"/>
                <a:gd name="T48" fmla="*/ 0 w 165"/>
                <a:gd name="T49" fmla="*/ 2147483646 h 164"/>
                <a:gd name="T50" fmla="*/ 2147483646 w 165"/>
                <a:gd name="T51" fmla="*/ 2147483646 h 164"/>
                <a:gd name="T52" fmla="*/ 2147483646 w 165"/>
                <a:gd name="T53" fmla="*/ 2147483646 h 164"/>
                <a:gd name="T54" fmla="*/ 2147483646 w 165"/>
                <a:gd name="T55" fmla="*/ 2147483646 h 164"/>
                <a:gd name="T56" fmla="*/ 2147483646 w 165"/>
                <a:gd name="T57" fmla="*/ 2147483646 h 164"/>
                <a:gd name="T58" fmla="*/ 2147483646 w 165"/>
                <a:gd name="T59" fmla="*/ 2147483646 h 164"/>
                <a:gd name="T60" fmla="*/ 2147483646 w 165"/>
                <a:gd name="T61" fmla="*/ 2147483646 h 164"/>
                <a:gd name="T62" fmla="*/ 2147483646 w 165"/>
                <a:gd name="T63" fmla="*/ 2147483646 h 164"/>
                <a:gd name="T64" fmla="*/ 2147483646 w 165"/>
                <a:gd name="T65" fmla="*/ 2147483646 h 164"/>
                <a:gd name="T66" fmla="*/ 2147483646 w 165"/>
                <a:gd name="T67" fmla="*/ 2147483646 h 164"/>
                <a:gd name="T68" fmla="*/ 2147483646 w 165"/>
                <a:gd name="T69" fmla="*/ 2147483646 h 16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65" h="164">
                  <a:moveTo>
                    <a:pt x="79" y="0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3" y="21"/>
                    <a:pt x="96" y="21"/>
                    <a:pt x="98" y="22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4" y="28"/>
                    <a:pt x="114" y="28"/>
                    <a:pt x="114" y="28"/>
                  </a:cubicBezTo>
                  <a:cubicBezTo>
                    <a:pt x="116" y="30"/>
                    <a:pt x="118" y="31"/>
                    <a:pt x="120" y="33"/>
                  </a:cubicBezTo>
                  <a:cubicBezTo>
                    <a:pt x="138" y="21"/>
                    <a:pt x="138" y="21"/>
                    <a:pt x="138" y="21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32" y="44"/>
                    <a:pt x="132" y="44"/>
                    <a:pt x="132" y="44"/>
                  </a:cubicBezTo>
                  <a:cubicBezTo>
                    <a:pt x="133" y="46"/>
                    <a:pt x="135" y="49"/>
                    <a:pt x="136" y="51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60" y="54"/>
                    <a:pt x="160" y="54"/>
                    <a:pt x="160" y="54"/>
                  </a:cubicBezTo>
                  <a:cubicBezTo>
                    <a:pt x="142" y="66"/>
                    <a:pt x="142" y="66"/>
                    <a:pt x="142" y="66"/>
                  </a:cubicBezTo>
                  <a:cubicBezTo>
                    <a:pt x="143" y="69"/>
                    <a:pt x="144" y="71"/>
                    <a:pt x="144" y="74"/>
                  </a:cubicBezTo>
                  <a:cubicBezTo>
                    <a:pt x="165" y="78"/>
                    <a:pt x="165" y="78"/>
                    <a:pt x="165" y="78"/>
                  </a:cubicBezTo>
                  <a:cubicBezTo>
                    <a:pt x="165" y="86"/>
                    <a:pt x="165" y="86"/>
                    <a:pt x="165" y="86"/>
                  </a:cubicBezTo>
                  <a:cubicBezTo>
                    <a:pt x="144" y="90"/>
                    <a:pt x="144" y="90"/>
                    <a:pt x="144" y="90"/>
                  </a:cubicBezTo>
                  <a:cubicBezTo>
                    <a:pt x="144" y="93"/>
                    <a:pt x="143" y="95"/>
                    <a:pt x="142" y="98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57" y="117"/>
                    <a:pt x="157" y="117"/>
                    <a:pt x="157" y="117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5" y="115"/>
                    <a:pt x="133" y="117"/>
                    <a:pt x="132" y="119"/>
                  </a:cubicBezTo>
                  <a:cubicBezTo>
                    <a:pt x="143" y="138"/>
                    <a:pt x="143" y="138"/>
                    <a:pt x="143" y="138"/>
                  </a:cubicBezTo>
                  <a:cubicBezTo>
                    <a:pt x="138" y="143"/>
                    <a:pt x="138" y="143"/>
                    <a:pt x="138" y="143"/>
                  </a:cubicBezTo>
                  <a:cubicBezTo>
                    <a:pt x="120" y="131"/>
                    <a:pt x="120" y="131"/>
                    <a:pt x="120" y="131"/>
                  </a:cubicBezTo>
                  <a:cubicBezTo>
                    <a:pt x="118" y="133"/>
                    <a:pt x="116" y="134"/>
                    <a:pt x="114" y="135"/>
                  </a:cubicBezTo>
                  <a:cubicBezTo>
                    <a:pt x="117" y="157"/>
                    <a:pt x="117" y="157"/>
                    <a:pt x="117" y="157"/>
                  </a:cubicBezTo>
                  <a:cubicBezTo>
                    <a:pt x="111" y="159"/>
                    <a:pt x="111" y="159"/>
                    <a:pt x="111" y="159"/>
                  </a:cubicBezTo>
                  <a:cubicBezTo>
                    <a:pt x="98" y="142"/>
                    <a:pt x="98" y="142"/>
                    <a:pt x="98" y="142"/>
                  </a:cubicBezTo>
                  <a:cubicBezTo>
                    <a:pt x="96" y="142"/>
                    <a:pt x="93" y="143"/>
                    <a:pt x="91" y="143"/>
                  </a:cubicBezTo>
                  <a:cubicBezTo>
                    <a:pt x="86" y="164"/>
                    <a:pt x="86" y="164"/>
                    <a:pt x="86" y="164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4" y="143"/>
                    <a:pt x="74" y="143"/>
                    <a:pt x="74" y="143"/>
                  </a:cubicBezTo>
                  <a:cubicBezTo>
                    <a:pt x="72" y="143"/>
                    <a:pt x="69" y="142"/>
                    <a:pt x="67" y="142"/>
                  </a:cubicBezTo>
                  <a:cubicBezTo>
                    <a:pt x="54" y="159"/>
                    <a:pt x="54" y="159"/>
                    <a:pt x="54" y="159"/>
                  </a:cubicBezTo>
                  <a:cubicBezTo>
                    <a:pt x="48" y="157"/>
                    <a:pt x="48" y="157"/>
                    <a:pt x="48" y="157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9" y="134"/>
                    <a:pt x="47" y="133"/>
                    <a:pt x="45" y="131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2" y="138"/>
                    <a:pt x="22" y="138"/>
                    <a:pt x="22" y="138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2" y="117"/>
                    <a:pt x="30" y="115"/>
                    <a:pt x="29" y="113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2" y="95"/>
                    <a:pt x="21" y="93"/>
                    <a:pt x="21" y="9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1"/>
                    <a:pt x="22" y="69"/>
                    <a:pt x="23" y="66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30" y="49"/>
                    <a:pt x="32" y="46"/>
                    <a:pt x="33" y="44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7" y="31"/>
                    <a:pt x="49" y="30"/>
                    <a:pt x="51" y="2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9" y="21"/>
                    <a:pt x="72" y="21"/>
                    <a:pt x="74" y="21"/>
                  </a:cubicBezTo>
                  <a:cubicBezTo>
                    <a:pt x="79" y="0"/>
                    <a:pt x="79" y="0"/>
                    <a:pt x="79" y="0"/>
                  </a:cubicBezTo>
                  <a:close/>
                  <a:moveTo>
                    <a:pt x="83" y="32"/>
                  </a:moveTo>
                  <a:cubicBezTo>
                    <a:pt x="110" y="32"/>
                    <a:pt x="132" y="55"/>
                    <a:pt x="132" y="82"/>
                  </a:cubicBezTo>
                  <a:cubicBezTo>
                    <a:pt x="132" y="109"/>
                    <a:pt x="110" y="131"/>
                    <a:pt x="83" y="131"/>
                  </a:cubicBezTo>
                  <a:cubicBezTo>
                    <a:pt x="55" y="131"/>
                    <a:pt x="33" y="109"/>
                    <a:pt x="33" y="82"/>
                  </a:cubicBezTo>
                  <a:cubicBezTo>
                    <a:pt x="33" y="55"/>
                    <a:pt x="55" y="32"/>
                    <a:pt x="83" y="32"/>
                  </a:cubicBezTo>
                  <a:close/>
                </a:path>
              </a:pathLst>
            </a:custGeom>
            <a:solidFill>
              <a:srgbClr val="ED7D3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MH_SubTitle_3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4278" y="6869"/>
              <a:ext cx="2205" cy="1248"/>
            </a:xfrm>
            <a:prstGeom prst="ellipse">
              <a:avLst/>
            </a:prstGeom>
            <a:solidFill>
              <a:srgbClr val="A5A5A5">
                <a:lumMod val="20000"/>
                <a:lumOff val="80000"/>
              </a:srgbClr>
            </a:solidFill>
            <a:ln>
              <a:noFill/>
            </a:ln>
          </p:spPr>
          <p:txBody>
            <a:bodyPr lIns="0" tIns="0" rIns="0" bIns="0" anchor="ctr" anchorCtr="1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MH_Other_4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3731" y="6549"/>
              <a:ext cx="3321" cy="1888"/>
            </a:xfrm>
            <a:custGeom>
              <a:avLst/>
              <a:gdLst>
                <a:gd name="T0" fmla="*/ 57 w 164"/>
                <a:gd name="T1" fmla="*/ 4 h 165"/>
                <a:gd name="T2" fmla="*/ 51 w 164"/>
                <a:gd name="T3" fmla="*/ 29 h 165"/>
                <a:gd name="T4" fmla="*/ 29 w 164"/>
                <a:gd name="T5" fmla="*/ 19 h 165"/>
                <a:gd name="T6" fmla="*/ 33 w 164"/>
                <a:gd name="T7" fmla="*/ 45 h 165"/>
                <a:gd name="T8" fmla="*/ 9 w 164"/>
                <a:gd name="T9" fmla="*/ 45 h 165"/>
                <a:gd name="T10" fmla="*/ 22 w 164"/>
                <a:gd name="T11" fmla="*/ 66 h 165"/>
                <a:gd name="T12" fmla="*/ 0 w 164"/>
                <a:gd name="T13" fmla="*/ 75 h 165"/>
                <a:gd name="T14" fmla="*/ 21 w 164"/>
                <a:gd name="T15" fmla="*/ 91 h 165"/>
                <a:gd name="T16" fmla="*/ 3 w 164"/>
                <a:gd name="T17" fmla="*/ 107 h 165"/>
                <a:gd name="T18" fmla="*/ 28 w 164"/>
                <a:gd name="T19" fmla="*/ 113 h 165"/>
                <a:gd name="T20" fmla="*/ 19 w 164"/>
                <a:gd name="T21" fmla="*/ 136 h 165"/>
                <a:gd name="T22" fmla="*/ 44 w 164"/>
                <a:gd name="T23" fmla="*/ 132 h 165"/>
                <a:gd name="T24" fmla="*/ 44 w 164"/>
                <a:gd name="T25" fmla="*/ 156 h 165"/>
                <a:gd name="T26" fmla="*/ 66 w 164"/>
                <a:gd name="T27" fmla="*/ 142 h 165"/>
                <a:gd name="T28" fmla="*/ 75 w 164"/>
                <a:gd name="T29" fmla="*/ 165 h 165"/>
                <a:gd name="T30" fmla="*/ 90 w 164"/>
                <a:gd name="T31" fmla="*/ 144 h 165"/>
                <a:gd name="T32" fmla="*/ 107 w 164"/>
                <a:gd name="T33" fmla="*/ 161 h 165"/>
                <a:gd name="T34" fmla="*/ 113 w 164"/>
                <a:gd name="T35" fmla="*/ 136 h 165"/>
                <a:gd name="T36" fmla="*/ 135 w 164"/>
                <a:gd name="T37" fmla="*/ 146 h 165"/>
                <a:gd name="T38" fmla="*/ 131 w 164"/>
                <a:gd name="T39" fmla="*/ 120 h 165"/>
                <a:gd name="T40" fmla="*/ 155 w 164"/>
                <a:gd name="T41" fmla="*/ 121 h 165"/>
                <a:gd name="T42" fmla="*/ 142 w 164"/>
                <a:gd name="T43" fmla="*/ 99 h 165"/>
                <a:gd name="T44" fmla="*/ 164 w 164"/>
                <a:gd name="T45" fmla="*/ 90 h 165"/>
                <a:gd name="T46" fmla="*/ 143 w 164"/>
                <a:gd name="T47" fmla="*/ 75 h 165"/>
                <a:gd name="T48" fmla="*/ 161 w 164"/>
                <a:gd name="T49" fmla="*/ 58 h 165"/>
                <a:gd name="T50" fmla="*/ 136 w 164"/>
                <a:gd name="T51" fmla="*/ 52 h 165"/>
                <a:gd name="T52" fmla="*/ 145 w 164"/>
                <a:gd name="T53" fmla="*/ 30 h 165"/>
                <a:gd name="T54" fmla="*/ 120 w 164"/>
                <a:gd name="T55" fmla="*/ 34 h 165"/>
                <a:gd name="T56" fmla="*/ 120 w 164"/>
                <a:gd name="T57" fmla="*/ 9 h 165"/>
                <a:gd name="T58" fmla="*/ 98 w 164"/>
                <a:gd name="T59" fmla="*/ 23 h 165"/>
                <a:gd name="T60" fmla="*/ 89 w 164"/>
                <a:gd name="T61" fmla="*/ 0 h 165"/>
                <a:gd name="T62" fmla="*/ 74 w 164"/>
                <a:gd name="T63" fmla="*/ 21 h 165"/>
                <a:gd name="T64" fmla="*/ 69 w 164"/>
                <a:gd name="T65" fmla="*/ 35 h 165"/>
                <a:gd name="T66" fmla="*/ 95 w 164"/>
                <a:gd name="T67" fmla="*/ 130 h 165"/>
                <a:gd name="T68" fmla="*/ 69 w 164"/>
                <a:gd name="T69" fmla="*/ 3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" h="165">
                  <a:moveTo>
                    <a:pt x="64" y="2"/>
                  </a:moveTo>
                  <a:cubicBezTo>
                    <a:pt x="57" y="4"/>
                    <a:pt x="57" y="4"/>
                    <a:pt x="57" y="4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6" y="26"/>
                    <a:pt x="53" y="28"/>
                    <a:pt x="51" y="2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6" y="41"/>
                    <a:pt x="34" y="43"/>
                    <a:pt x="33" y="45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4" y="61"/>
                    <a:pt x="23" y="64"/>
                    <a:pt x="22" y="66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5"/>
                    <a:pt x="20" y="88"/>
                    <a:pt x="21" y="91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6" y="109"/>
                    <a:pt x="27" y="111"/>
                    <a:pt x="28" y="113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9" y="136"/>
                    <a:pt x="19" y="136"/>
                    <a:pt x="19" y="136"/>
                  </a:cubicBezTo>
                  <a:cubicBezTo>
                    <a:pt x="38" y="126"/>
                    <a:pt x="38" y="126"/>
                    <a:pt x="38" y="126"/>
                  </a:cubicBezTo>
                  <a:cubicBezTo>
                    <a:pt x="40" y="128"/>
                    <a:pt x="42" y="130"/>
                    <a:pt x="44" y="132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61" y="141"/>
                    <a:pt x="63" y="142"/>
                    <a:pt x="66" y="142"/>
                  </a:cubicBezTo>
                  <a:cubicBezTo>
                    <a:pt x="68" y="164"/>
                    <a:pt x="68" y="164"/>
                    <a:pt x="68" y="164"/>
                  </a:cubicBezTo>
                  <a:cubicBezTo>
                    <a:pt x="75" y="165"/>
                    <a:pt x="75" y="165"/>
                    <a:pt x="75" y="165"/>
                  </a:cubicBezTo>
                  <a:cubicBezTo>
                    <a:pt x="82" y="144"/>
                    <a:pt x="82" y="144"/>
                    <a:pt x="82" y="144"/>
                  </a:cubicBezTo>
                  <a:cubicBezTo>
                    <a:pt x="85" y="145"/>
                    <a:pt x="87" y="144"/>
                    <a:pt x="90" y="144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8" y="139"/>
                    <a:pt x="111" y="138"/>
                    <a:pt x="113" y="136"/>
                  </a:cubicBezTo>
                  <a:cubicBezTo>
                    <a:pt x="129" y="150"/>
                    <a:pt x="129" y="150"/>
                    <a:pt x="129" y="150"/>
                  </a:cubicBezTo>
                  <a:cubicBezTo>
                    <a:pt x="135" y="146"/>
                    <a:pt x="135" y="146"/>
                    <a:pt x="135" y="14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8" y="124"/>
                    <a:pt x="129" y="123"/>
                    <a:pt x="131" y="120"/>
                  </a:cubicBezTo>
                  <a:cubicBezTo>
                    <a:pt x="151" y="127"/>
                    <a:pt x="151" y="127"/>
                    <a:pt x="151" y="127"/>
                  </a:cubicBezTo>
                  <a:cubicBezTo>
                    <a:pt x="155" y="121"/>
                    <a:pt x="155" y="121"/>
                    <a:pt x="155" y="121"/>
                  </a:cubicBezTo>
                  <a:cubicBezTo>
                    <a:pt x="139" y="106"/>
                    <a:pt x="139" y="106"/>
                    <a:pt x="139" y="106"/>
                  </a:cubicBezTo>
                  <a:cubicBezTo>
                    <a:pt x="140" y="104"/>
                    <a:pt x="141" y="101"/>
                    <a:pt x="142" y="99"/>
                  </a:cubicBezTo>
                  <a:cubicBezTo>
                    <a:pt x="163" y="97"/>
                    <a:pt x="163" y="97"/>
                    <a:pt x="163" y="97"/>
                  </a:cubicBezTo>
                  <a:cubicBezTo>
                    <a:pt x="164" y="90"/>
                    <a:pt x="164" y="90"/>
                    <a:pt x="164" y="90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44" y="80"/>
                    <a:pt x="144" y="77"/>
                    <a:pt x="143" y="75"/>
                  </a:cubicBezTo>
                  <a:cubicBezTo>
                    <a:pt x="162" y="65"/>
                    <a:pt x="162" y="65"/>
                    <a:pt x="162" y="65"/>
                  </a:cubicBezTo>
                  <a:cubicBezTo>
                    <a:pt x="161" y="58"/>
                    <a:pt x="161" y="58"/>
                    <a:pt x="161" y="58"/>
                  </a:cubicBezTo>
                  <a:cubicBezTo>
                    <a:pt x="139" y="59"/>
                    <a:pt x="139" y="59"/>
                    <a:pt x="139" y="59"/>
                  </a:cubicBezTo>
                  <a:cubicBezTo>
                    <a:pt x="138" y="56"/>
                    <a:pt x="137" y="54"/>
                    <a:pt x="136" y="52"/>
                  </a:cubicBezTo>
                  <a:cubicBezTo>
                    <a:pt x="150" y="35"/>
                    <a:pt x="150" y="35"/>
                    <a:pt x="150" y="35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4" y="37"/>
                    <a:pt x="122" y="35"/>
                    <a:pt x="120" y="34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0" y="9"/>
                    <a:pt x="120" y="9"/>
                    <a:pt x="120" y="9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3" y="24"/>
                    <a:pt x="101" y="23"/>
                    <a:pt x="98" y="23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79" y="21"/>
                    <a:pt x="77" y="21"/>
                    <a:pt x="74" y="21"/>
                  </a:cubicBezTo>
                  <a:cubicBezTo>
                    <a:pt x="64" y="2"/>
                    <a:pt x="64" y="2"/>
                    <a:pt x="64" y="2"/>
                  </a:cubicBezTo>
                  <a:close/>
                  <a:moveTo>
                    <a:pt x="69" y="35"/>
                  </a:moveTo>
                  <a:cubicBezTo>
                    <a:pt x="43" y="42"/>
                    <a:pt x="27" y="69"/>
                    <a:pt x="34" y="95"/>
                  </a:cubicBezTo>
                  <a:cubicBezTo>
                    <a:pt x="41" y="121"/>
                    <a:pt x="68" y="137"/>
                    <a:pt x="95" y="130"/>
                  </a:cubicBezTo>
                  <a:cubicBezTo>
                    <a:pt x="121" y="123"/>
                    <a:pt x="137" y="96"/>
                    <a:pt x="130" y="70"/>
                  </a:cubicBezTo>
                  <a:cubicBezTo>
                    <a:pt x="122" y="43"/>
                    <a:pt x="95" y="28"/>
                    <a:pt x="69" y="35"/>
                  </a:cubicBez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</p:spPr>
          <p:txBody>
            <a:bodyPr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MH_Text_1"/>
            <p:cNvSpPr txBox="1"/>
            <p:nvPr>
              <p:custDataLst>
                <p:tags r:id="rId9"/>
              </p:custDataLst>
            </p:nvPr>
          </p:nvSpPr>
          <p:spPr>
            <a:xfrm>
              <a:off x="7235" y="3156"/>
              <a:ext cx="8671" cy="1640"/>
            </a:xfrm>
            <a:prstGeom prst="rect">
              <a:avLst/>
            </a:prstGeom>
            <a:noFill/>
          </p:spPr>
          <p:txBody>
            <a:bodyPr anchor="ctr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（二）互惠的原则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MH_Text_2"/>
            <p:cNvSpPr txBox="1"/>
            <p:nvPr>
              <p:custDataLst>
                <p:tags r:id="rId10"/>
              </p:custDataLst>
            </p:nvPr>
          </p:nvSpPr>
          <p:spPr>
            <a:xfrm>
              <a:off x="7235" y="4904"/>
              <a:ext cx="8671" cy="1640"/>
            </a:xfrm>
            <a:prstGeom prst="rect">
              <a:avLst/>
            </a:prstGeom>
            <a:noFill/>
          </p:spPr>
          <p:txBody>
            <a:bodyPr anchor="ctr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（三）真诚的原则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MH_Text_3"/>
            <p:cNvSpPr txBox="1"/>
            <p:nvPr>
              <p:custDataLst>
                <p:tags r:id="rId11"/>
              </p:custDataLst>
            </p:nvPr>
          </p:nvSpPr>
          <p:spPr>
            <a:xfrm>
              <a:off x="7235" y="6659"/>
              <a:ext cx="8671" cy="1640"/>
            </a:xfrm>
            <a:prstGeom prst="rect">
              <a:avLst/>
            </a:prstGeom>
            <a:noFill/>
          </p:spPr>
          <p:txBody>
            <a:bodyPr anchor="ctr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（四）宽容的原则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394575" y="1899920"/>
            <a:ext cx="3268980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+mj-lt"/>
                <a:ea typeface="+mj-lt"/>
              </a:rPr>
              <a:t>大学生要改善人际关系，就必须明确人际交往的原则。了解这样的原则，大学生才会更清楚在人际交往中怎样做会更好。</a:t>
            </a:r>
            <a:endParaRPr lang="zh-CN" altLang="en-US" sz="2000">
              <a:latin typeface="+mj-lt"/>
              <a:ea typeface="+mj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3364" y="0"/>
            <a:ext cx="6156165" cy="462475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2758698" y="4355024"/>
            <a:ext cx="9433302" cy="250192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/>
          <a:srcRect t="-457" r="-163"/>
          <a:stretch>
            <a:fillRect/>
          </a:stretch>
        </p:blipFill>
        <p:spPr>
          <a:xfrm>
            <a:off x="2779480" y="-19734"/>
            <a:ext cx="9433302" cy="250192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35706" y="4044462"/>
            <a:ext cx="3657063" cy="281249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69027" y="151463"/>
            <a:ext cx="1000132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扩展阅读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文本框 6"/>
          <p:cNvSpPr txBox="1"/>
          <p:nvPr/>
        </p:nvSpPr>
        <p:spPr>
          <a:xfrm>
            <a:off x="2717165" y="1000125"/>
            <a:ext cx="8738870" cy="4048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                              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历史上有个叫蔺相如的臣相，由于完璧归赵和渑池之会有功，官职一路高升，招致大将廉颇的忌妒与不满，处处与蔺相如作对。但是蔺相如面对廉颇的无理取闹，只是笑而避之，从而有了</a:t>
            </a:r>
            <a:r>
              <a:rPr lang="en-US" altLang="zh-CN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“</a:t>
            </a:r>
            <a:r>
              <a:rPr lang="zh-CN" altLang="en-US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负荆请罪</a:t>
            </a:r>
            <a:r>
              <a:rPr lang="en-US" altLang="zh-CN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”</a:t>
            </a:r>
            <a:r>
              <a:rPr lang="zh-CN" altLang="en-US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这个故事。廉颇对蔺相如的宽宏大量，深感惭愧，从此两人便联手，平等相处，一起为赵国奉命效劳。所以说，学会宽容，于人于己都有益处。</a:t>
            </a:r>
            <a:endParaRPr lang="zh-CN" altLang="en-US" kern="0" dirty="0" smtClea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反观那些善于妒忌的人，遇到一点不满便怨天尤人，这些人纵然学问再好，也难成大器。《三国演义》中的周瑜被刻画成了卓越的军事家，他才能出众，足智多谋，把庞大的东吴水师管理得井井有条。可是，当他得知了诸葛亮的神机妙算后，虽自知不如，却不甘落败，于是整天心中盘算着如何打赢诸葛亮，发出了</a:t>
            </a:r>
            <a:r>
              <a:rPr lang="en-US" altLang="zh-CN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“</a:t>
            </a:r>
            <a:r>
              <a:rPr lang="zh-CN" altLang="en-US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既生瑜，何生亮</a:t>
            </a:r>
            <a:r>
              <a:rPr lang="en-US" altLang="zh-CN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”</a:t>
            </a:r>
            <a:r>
              <a:rPr lang="zh-CN" altLang="en-US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的凄叹，最终落得个吐血身亡的结局。</a:t>
            </a:r>
            <a:endParaRPr lang="zh-CN" altLang="en-US" kern="0" dirty="0" smtClea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129665" y="4221480"/>
            <a:ext cx="9603105" cy="1889760"/>
          </a:xfrm>
          <a:prstGeom prst="rect">
            <a:avLst/>
          </a:prstGeom>
          <a:solidFill>
            <a:srgbClr val="FFFF00">
              <a:alpha val="26000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我们敬爱的周总理一向被人们称作礼貌待人的楷模。有一次，周总理请一位姓朱的理发师给他刮脸，刚刮到一半，周总理忽然咳嗽了一声，朱师傅没提防，刮了个小口子，朱师傅心里一阵紧张，忙说：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我工作没有做好，真对不起总理。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周总理微笑着宽慰他说：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怎么能怪你呢！全怪我咳嗽没和你打招呼，还幸亏你刀躲得快。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事后，周总理还一再向朱师傅道谢，尽力消除朱师傅的顾虑。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1797" y="332656"/>
            <a:ext cx="59709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心灵驿站</a:t>
            </a:r>
            <a:endParaRPr lang="zh-CN" altLang="en-US" dirty="0" smtClean="0"/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443046" y="383420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48147" y="3392494"/>
            <a:ext cx="2982701" cy="450850"/>
          </a:xfrm>
          <a:prstGeom prst="rect">
            <a:avLst/>
          </a:prstGeom>
          <a:solidFill>
            <a:srgbClr val="4BACC6">
              <a:lumMod val="75000"/>
            </a:srgb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宽容的力量</a:t>
            </a:r>
            <a:endParaRPr lang="zh-CN" altLang="en-US" b="1" kern="0" dirty="0" smtClea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6506845" y="976630"/>
            <a:ext cx="3920490" cy="301244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图片14_副本_副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0"/>
            <a:ext cx="12206269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" y="1969135"/>
            <a:ext cx="5457190" cy="348170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auto">
          <a:xfrm>
            <a:off x="3812365" y="1928802"/>
            <a:ext cx="6912768" cy="221457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1797" y="332656"/>
            <a:ext cx="59709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二、大学生人际交往的技巧</a:t>
            </a:r>
            <a:endParaRPr lang="zh-CN" altLang="en-US" dirty="0" smtClean="0">
              <a:solidFill>
                <a:schemeClr val="bg1"/>
              </a:solidFill>
            </a:endParaRPr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443046" y="383420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>
            <p:custDataLst>
              <p:tags r:id="rId3"/>
            </p:custDataLst>
          </p:nvPr>
        </p:nvGrpSpPr>
        <p:grpSpPr>
          <a:xfrm>
            <a:off x="6121848" y="1816062"/>
            <a:ext cx="4603285" cy="781507"/>
            <a:chOff x="4217187" y="3574882"/>
            <a:chExt cx="4603285" cy="781507"/>
          </a:xfrm>
        </p:grpSpPr>
        <p:sp>
          <p:nvSpPr>
            <p:cNvPr id="38" name="矩形 37"/>
            <p:cNvSpPr/>
            <p:nvPr>
              <p:custDataLst>
                <p:tags r:id="rId4"/>
              </p:custDataLst>
            </p:nvPr>
          </p:nvSpPr>
          <p:spPr>
            <a:xfrm>
              <a:off x="4607940" y="3653033"/>
              <a:ext cx="4212532" cy="625205"/>
            </a:xfrm>
            <a:prstGeom prst="rect">
              <a:avLst/>
            </a:prstGeom>
            <a:gradFill>
              <a:gsLst>
                <a:gs pos="100000">
                  <a:srgbClr val="FFFFFF"/>
                </a:gs>
                <a:gs pos="51657">
                  <a:srgbClr val="F0F0F0"/>
                </a:gs>
                <a:gs pos="0">
                  <a:srgbClr val="FFFFFF"/>
                </a:gs>
              </a:gsLst>
              <a:lin ang="5400000" scaled="1"/>
            </a:gradFill>
            <a:ln w="9525">
              <a:solidFill>
                <a:srgbClr val="DDDDDD"/>
              </a:solidFill>
              <a:round/>
            </a:ln>
            <a:effectLst>
              <a:outerShdw blurRad="63500" sx="101000" sy="101000" algn="ctr" rotWithShape="0">
                <a:prstClr val="black">
                  <a:alpha val="8000"/>
                </a:prstClr>
              </a:outerShdw>
            </a:effectLst>
          </p:spPr>
        </p:sp>
        <p:sp>
          <p:nvSpPr>
            <p:cNvPr id="39" name="矩形 38"/>
            <p:cNvSpPr/>
            <p:nvPr>
              <p:custDataLst>
                <p:tags r:id="rId5"/>
              </p:custDataLst>
            </p:nvPr>
          </p:nvSpPr>
          <p:spPr>
            <a:xfrm>
              <a:off x="4651352" y="3681907"/>
              <a:ext cx="4169120" cy="560790"/>
            </a:xfrm>
            <a:prstGeom prst="rect">
              <a:avLst/>
            </a:prstGeom>
            <a:gradFill rotWithShape="1">
              <a:gsLst>
                <a:gs pos="98000">
                  <a:srgbClr val="F9F9F9"/>
                </a:gs>
                <a:gs pos="100000">
                  <a:srgbClr val="FFFFFF"/>
                </a:gs>
                <a:gs pos="51657">
                  <a:srgbClr val="E8E8E8"/>
                </a:gs>
                <a:gs pos="50000">
                  <a:srgbClr val="ECECEC"/>
                </a:gs>
                <a:gs pos="8000">
                  <a:srgbClr val="F8F8F8"/>
                </a:gs>
              </a:gsLst>
              <a:lin ang="5400000" scaled="1"/>
            </a:gradFill>
            <a:ln w="9525">
              <a:noFill/>
              <a:round/>
            </a:ln>
          </p:spPr>
        </p:sp>
        <p:grpSp>
          <p:nvGrpSpPr>
            <p:cNvPr id="40" name="组合 37"/>
            <p:cNvGrpSpPr/>
            <p:nvPr/>
          </p:nvGrpSpPr>
          <p:grpSpPr>
            <a:xfrm>
              <a:off x="4217187" y="3574882"/>
              <a:ext cx="781507" cy="781507"/>
              <a:chOff x="1537511" y="1631288"/>
              <a:chExt cx="781507" cy="781507"/>
            </a:xfrm>
          </p:grpSpPr>
          <p:sp>
            <p:nvSpPr>
              <p:cNvPr id="42" name="椭圆 41"/>
              <p:cNvSpPr/>
              <p:nvPr>
                <p:custDataLst>
                  <p:tags r:id="rId6"/>
                </p:custDataLst>
              </p:nvPr>
            </p:nvSpPr>
            <p:spPr>
              <a:xfrm>
                <a:off x="1537511" y="1631288"/>
                <a:ext cx="781507" cy="781507"/>
              </a:xfrm>
              <a:prstGeom prst="ellipse">
                <a:avLst/>
              </a:prstGeom>
              <a:gradFill rotWithShape="1">
                <a:gsLst>
                  <a:gs pos="0">
                    <a:srgbClr val="6DAA2D"/>
                  </a:gs>
                  <a:gs pos="100000">
                    <a:srgbClr val="6DAA2D">
                      <a:lumMod val="75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6DAA2D">
                    <a:lumMod val="75000"/>
                  </a:srgbClr>
                </a:solidFill>
                <a:round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</a:rPr>
                  <a:t>1</a:t>
                </a:r>
                <a:endParaRPr kumimoji="0" lang="zh-CN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3" name="未知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1616373" y="1646528"/>
                <a:ext cx="615192" cy="300182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1" name="Rectangle 38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5084804" y="3643508"/>
              <a:ext cx="3735668" cy="647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2400" kern="0" dirty="0" smtClean="0">
                  <a:solidFill>
                    <a:srgbClr val="646464"/>
                  </a:solidFill>
                  <a:ea typeface="微软雅黑" panose="020B0503020204020204" pitchFamily="34" charset="-122"/>
                </a:rPr>
                <a:t>修炼自己良好的个性</a:t>
              </a:r>
              <a:r>
                <a:rPr lang="zh-CN" altLang="en-US" sz="2400" kern="0" dirty="0" smtClean="0">
                  <a:solidFill>
                    <a:srgbClr val="646464"/>
                  </a:solidFill>
                  <a:ea typeface="微软雅黑" panose="020B0503020204020204" pitchFamily="34" charset="-122"/>
                </a:rPr>
                <a:t>。</a:t>
              </a: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>
            <p:custDataLst>
              <p:tags r:id="rId9"/>
            </p:custDataLst>
          </p:nvPr>
        </p:nvGrpSpPr>
        <p:grpSpPr>
          <a:xfrm>
            <a:off x="6121848" y="2754033"/>
            <a:ext cx="4603285" cy="781507"/>
            <a:chOff x="4217187" y="4512853"/>
            <a:chExt cx="4603285" cy="781507"/>
          </a:xfrm>
        </p:grpSpPr>
        <p:sp>
          <p:nvSpPr>
            <p:cNvPr id="45" name="矩形 44"/>
            <p:cNvSpPr/>
            <p:nvPr>
              <p:custDataLst>
                <p:tags r:id="rId10"/>
              </p:custDataLst>
            </p:nvPr>
          </p:nvSpPr>
          <p:spPr>
            <a:xfrm>
              <a:off x="4607940" y="4591004"/>
              <a:ext cx="4212532" cy="625205"/>
            </a:xfrm>
            <a:prstGeom prst="rect">
              <a:avLst/>
            </a:prstGeom>
            <a:gradFill>
              <a:gsLst>
                <a:gs pos="100000">
                  <a:srgbClr val="FFFFFF"/>
                </a:gs>
                <a:gs pos="51657">
                  <a:srgbClr val="F0F0F0"/>
                </a:gs>
                <a:gs pos="0">
                  <a:srgbClr val="FFFFFF"/>
                </a:gs>
              </a:gsLst>
              <a:lin ang="5400000" scaled="1"/>
            </a:gradFill>
            <a:ln w="9525">
              <a:solidFill>
                <a:srgbClr val="DDDDDD"/>
              </a:solidFill>
              <a:round/>
            </a:ln>
            <a:effectLst>
              <a:outerShdw blurRad="63500" sx="101000" sy="101000" algn="ctr" rotWithShape="0">
                <a:prstClr val="black">
                  <a:alpha val="8000"/>
                </a:prstClr>
              </a:outerShdw>
            </a:effectLst>
          </p:spPr>
        </p:sp>
        <p:sp>
          <p:nvSpPr>
            <p:cNvPr id="46" name="矩形 45"/>
            <p:cNvSpPr/>
            <p:nvPr>
              <p:custDataLst>
                <p:tags r:id="rId11"/>
              </p:custDataLst>
            </p:nvPr>
          </p:nvSpPr>
          <p:spPr>
            <a:xfrm>
              <a:off x="4651352" y="4619878"/>
              <a:ext cx="4169120" cy="560790"/>
            </a:xfrm>
            <a:prstGeom prst="rect">
              <a:avLst/>
            </a:prstGeom>
            <a:gradFill rotWithShape="1">
              <a:gsLst>
                <a:gs pos="98000">
                  <a:srgbClr val="F9F9F9"/>
                </a:gs>
                <a:gs pos="100000">
                  <a:srgbClr val="FFFFFF"/>
                </a:gs>
                <a:gs pos="51657">
                  <a:srgbClr val="E8E8E8"/>
                </a:gs>
                <a:gs pos="50000">
                  <a:srgbClr val="ECECEC"/>
                </a:gs>
                <a:gs pos="8000">
                  <a:srgbClr val="F8F8F8"/>
                </a:gs>
              </a:gsLst>
              <a:lin ang="5400000" scaled="1"/>
            </a:gradFill>
            <a:ln w="9525">
              <a:noFill/>
              <a:round/>
            </a:ln>
          </p:spPr>
        </p:sp>
        <p:sp>
          <p:nvSpPr>
            <p:cNvPr id="49" name="椭圆 48"/>
            <p:cNvSpPr/>
            <p:nvPr>
              <p:custDataLst>
                <p:tags r:id="rId12"/>
              </p:custDataLst>
            </p:nvPr>
          </p:nvSpPr>
          <p:spPr>
            <a:xfrm>
              <a:off x="4217187" y="4512853"/>
              <a:ext cx="781507" cy="781507"/>
            </a:xfrm>
            <a:prstGeom prst="ellipse">
              <a:avLst/>
            </a:prstGeom>
            <a:gradFill rotWithShape="1">
              <a:gsLst>
                <a:gs pos="0">
                  <a:srgbClr val="6DAA2D"/>
                </a:gs>
                <a:gs pos="100000">
                  <a:srgbClr val="6DAA2D">
                    <a:lumMod val="7500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DAA2D">
                  <a:lumMod val="75000"/>
                </a:srgbClr>
              </a:solidFill>
              <a:rou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2</a:t>
              </a:r>
              <a:endPara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48" name="Rectangle 38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5084804" y="4581479"/>
              <a:ext cx="3735668" cy="647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lvl="0">
                <a:lnSpc>
                  <a:spcPct val="150000"/>
                </a:lnSpc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遵循</a:t>
              </a: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“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三</a:t>
              </a: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A”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原则</a:t>
              </a: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>
            <p:custDataLst>
              <p:tags r:id="rId14"/>
            </p:custDataLst>
          </p:nvPr>
        </p:nvGrpSpPr>
        <p:grpSpPr>
          <a:xfrm>
            <a:off x="5763404" y="3692006"/>
            <a:ext cx="4961890" cy="781507"/>
            <a:chOff x="3858743" y="5450826"/>
            <a:chExt cx="4961890" cy="781507"/>
          </a:xfrm>
        </p:grpSpPr>
        <p:sp>
          <p:nvSpPr>
            <p:cNvPr id="52" name="矩形 51"/>
            <p:cNvSpPr/>
            <p:nvPr>
              <p:custDataLst>
                <p:tags r:id="rId15"/>
              </p:custDataLst>
            </p:nvPr>
          </p:nvSpPr>
          <p:spPr>
            <a:xfrm>
              <a:off x="4249496" y="5528977"/>
              <a:ext cx="4570976" cy="625205"/>
            </a:xfrm>
            <a:prstGeom prst="rect">
              <a:avLst/>
            </a:prstGeom>
            <a:gradFill>
              <a:gsLst>
                <a:gs pos="100000">
                  <a:srgbClr val="FFFFFF"/>
                </a:gs>
                <a:gs pos="51657">
                  <a:srgbClr val="F0F0F0"/>
                </a:gs>
                <a:gs pos="0">
                  <a:srgbClr val="FFFFFF"/>
                </a:gs>
              </a:gsLst>
              <a:lin ang="5400000" scaled="1"/>
            </a:gradFill>
            <a:ln w="9525">
              <a:solidFill>
                <a:srgbClr val="DDDDDD"/>
              </a:solidFill>
              <a:round/>
            </a:ln>
            <a:effectLst>
              <a:outerShdw blurRad="63500" sx="101000" sy="101000" algn="ctr" rotWithShape="0">
                <a:prstClr val="black">
                  <a:alpha val="8000"/>
                </a:prstClr>
              </a:outerShdw>
            </a:effectLst>
          </p:spPr>
        </p:sp>
        <p:sp>
          <p:nvSpPr>
            <p:cNvPr id="53" name="矩形 52"/>
            <p:cNvSpPr/>
            <p:nvPr>
              <p:custDataLst>
                <p:tags r:id="rId16"/>
              </p:custDataLst>
            </p:nvPr>
          </p:nvSpPr>
          <p:spPr>
            <a:xfrm>
              <a:off x="4292908" y="5557851"/>
              <a:ext cx="4527564" cy="560790"/>
            </a:xfrm>
            <a:prstGeom prst="rect">
              <a:avLst/>
            </a:prstGeom>
            <a:gradFill rotWithShape="1">
              <a:gsLst>
                <a:gs pos="98000">
                  <a:srgbClr val="F9F9F9"/>
                </a:gs>
                <a:gs pos="100000">
                  <a:srgbClr val="FFFFFF"/>
                </a:gs>
                <a:gs pos="51657">
                  <a:srgbClr val="E8E8E8"/>
                </a:gs>
                <a:gs pos="50000">
                  <a:srgbClr val="ECECEC"/>
                </a:gs>
                <a:gs pos="8000">
                  <a:srgbClr val="F8F8F8"/>
                </a:gs>
              </a:gsLst>
              <a:lin ang="5400000" scaled="1"/>
            </a:gradFill>
            <a:ln w="9525">
              <a:noFill/>
              <a:round/>
            </a:ln>
          </p:spPr>
        </p:sp>
        <p:grpSp>
          <p:nvGrpSpPr>
            <p:cNvPr id="54" name="组合 57"/>
            <p:cNvGrpSpPr/>
            <p:nvPr/>
          </p:nvGrpSpPr>
          <p:grpSpPr>
            <a:xfrm>
              <a:off x="3858743" y="5450826"/>
              <a:ext cx="781507" cy="781507"/>
              <a:chOff x="1537511" y="1631288"/>
              <a:chExt cx="781507" cy="781507"/>
            </a:xfrm>
          </p:grpSpPr>
          <p:sp>
            <p:nvSpPr>
              <p:cNvPr id="56" name="椭圆 55"/>
              <p:cNvSpPr/>
              <p:nvPr>
                <p:custDataLst>
                  <p:tags r:id="rId17"/>
                </p:custDataLst>
              </p:nvPr>
            </p:nvSpPr>
            <p:spPr>
              <a:xfrm>
                <a:off x="1537511" y="1631288"/>
                <a:ext cx="781507" cy="781507"/>
              </a:xfrm>
              <a:prstGeom prst="ellipse">
                <a:avLst/>
              </a:prstGeom>
              <a:gradFill rotWithShape="1">
                <a:gsLst>
                  <a:gs pos="0">
                    <a:srgbClr val="6DAA2D"/>
                  </a:gs>
                  <a:gs pos="100000">
                    <a:srgbClr val="6DAA2D">
                      <a:lumMod val="75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6DAA2D">
                    <a:lumMod val="75000"/>
                  </a:srgbClr>
                </a:solidFill>
                <a:round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6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</a:rPr>
                  <a:t>3</a:t>
                </a:r>
                <a:endParaRPr kumimoji="0" lang="en-US" altLang="zh-CN" sz="3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7" name="未知"/>
              <p:cNvSpPr/>
              <p:nvPr>
                <p:custDataLst>
                  <p:tags r:id="rId18"/>
                </p:custDataLst>
              </p:nvPr>
            </p:nvSpPr>
            <p:spPr bwMode="auto">
              <a:xfrm>
                <a:off x="1616373" y="1646528"/>
                <a:ext cx="615192" cy="300182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5" name="Rectangle 38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4726153" y="5519406"/>
              <a:ext cx="4094480" cy="64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lvl="0">
                <a:lnSpc>
                  <a:spcPct val="150000"/>
                </a:lnSpc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 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尽可能满足他人自尊的需要</a:t>
              </a: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>
            <p:custDataLst>
              <p:tags r:id="rId20"/>
            </p:custDataLst>
          </p:nvPr>
        </p:nvGrpSpPr>
        <p:grpSpPr>
          <a:xfrm>
            <a:off x="1520562" y="974658"/>
            <a:ext cx="4570976" cy="647565"/>
            <a:chOff x="4249496" y="2705538"/>
            <a:chExt cx="4570976" cy="647565"/>
          </a:xfrm>
        </p:grpSpPr>
        <p:sp>
          <p:nvSpPr>
            <p:cNvPr id="59" name="矩形 58"/>
            <p:cNvSpPr/>
            <p:nvPr>
              <p:custDataLst>
                <p:tags r:id="rId21"/>
              </p:custDataLst>
            </p:nvPr>
          </p:nvSpPr>
          <p:spPr>
            <a:xfrm>
              <a:off x="4249496" y="2715063"/>
              <a:ext cx="4570976" cy="625205"/>
            </a:xfrm>
            <a:prstGeom prst="rect">
              <a:avLst/>
            </a:prstGeom>
            <a:gradFill>
              <a:gsLst>
                <a:gs pos="100000">
                  <a:srgbClr val="FFFFFF"/>
                </a:gs>
                <a:gs pos="51657">
                  <a:srgbClr val="F0F0F0"/>
                </a:gs>
                <a:gs pos="0">
                  <a:srgbClr val="FFFFFF"/>
                </a:gs>
              </a:gsLst>
              <a:lin ang="5400000" scaled="1"/>
            </a:gradFill>
            <a:ln w="9525">
              <a:solidFill>
                <a:srgbClr val="DDDDDD"/>
              </a:solidFill>
              <a:round/>
            </a:ln>
            <a:effectLst>
              <a:outerShdw blurRad="63500" sx="101000" sy="101000" algn="ctr" rotWithShape="0">
                <a:prstClr val="black">
                  <a:alpha val="8000"/>
                </a:prstClr>
              </a:outerShdw>
            </a:effectLst>
          </p:spPr>
        </p:sp>
        <p:sp>
          <p:nvSpPr>
            <p:cNvPr id="60" name="矩形 59"/>
            <p:cNvSpPr/>
            <p:nvPr>
              <p:custDataLst>
                <p:tags r:id="rId22"/>
              </p:custDataLst>
            </p:nvPr>
          </p:nvSpPr>
          <p:spPr>
            <a:xfrm>
              <a:off x="4292908" y="2743937"/>
              <a:ext cx="4527564" cy="560790"/>
            </a:xfrm>
            <a:prstGeom prst="rect">
              <a:avLst/>
            </a:prstGeom>
            <a:solidFill>
              <a:srgbClr val="139786">
                <a:alpha val="59000"/>
              </a:srgbClr>
            </a:solidFill>
            <a:ln w="9525">
              <a:noFill/>
              <a:round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" name="Rectangle 38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4726360" y="2705538"/>
              <a:ext cx="4094112" cy="647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400" kern="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让人喜欢的技巧</a:t>
              </a:r>
              <a:endParaRPr lang="zh-CN" altLang="en-US" sz="2400" kern="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4" name="组合 3"/>
          <p:cNvGrpSpPr/>
          <p:nvPr>
            <p:custDataLst>
              <p:tags r:id="rId24"/>
            </p:custDataLst>
          </p:nvPr>
        </p:nvGrpSpPr>
        <p:grpSpPr>
          <a:xfrm>
            <a:off x="5595129" y="4629901"/>
            <a:ext cx="4961890" cy="781507"/>
            <a:chOff x="3858743" y="5450826"/>
            <a:chExt cx="4961890" cy="781507"/>
          </a:xfrm>
        </p:grpSpPr>
        <p:sp>
          <p:nvSpPr>
            <p:cNvPr id="5" name="矩形 4"/>
            <p:cNvSpPr/>
            <p:nvPr>
              <p:custDataLst>
                <p:tags r:id="rId25"/>
              </p:custDataLst>
            </p:nvPr>
          </p:nvSpPr>
          <p:spPr>
            <a:xfrm>
              <a:off x="4249496" y="5528977"/>
              <a:ext cx="4570976" cy="625205"/>
            </a:xfrm>
            <a:prstGeom prst="rect">
              <a:avLst/>
            </a:prstGeom>
            <a:gradFill>
              <a:gsLst>
                <a:gs pos="100000">
                  <a:srgbClr val="FFFFFF"/>
                </a:gs>
                <a:gs pos="51657">
                  <a:srgbClr val="F0F0F0"/>
                </a:gs>
                <a:gs pos="0">
                  <a:srgbClr val="FFFFFF"/>
                </a:gs>
              </a:gsLst>
              <a:lin ang="5400000" scaled="1"/>
            </a:gradFill>
            <a:ln w="9525">
              <a:solidFill>
                <a:srgbClr val="DDDDDD"/>
              </a:solidFill>
              <a:round/>
            </a:ln>
            <a:effectLst>
              <a:outerShdw blurRad="63500" sx="101000" sy="101000" algn="ctr" rotWithShape="0">
                <a:prstClr val="black">
                  <a:alpha val="8000"/>
                </a:prstClr>
              </a:outerShdw>
            </a:effectLst>
          </p:spPr>
        </p:sp>
        <p:sp>
          <p:nvSpPr>
            <p:cNvPr id="8" name="矩形 7"/>
            <p:cNvSpPr/>
            <p:nvPr>
              <p:custDataLst>
                <p:tags r:id="rId26"/>
              </p:custDataLst>
            </p:nvPr>
          </p:nvSpPr>
          <p:spPr>
            <a:xfrm>
              <a:off x="4292908" y="5557851"/>
              <a:ext cx="4527564" cy="560790"/>
            </a:xfrm>
            <a:prstGeom prst="rect">
              <a:avLst/>
            </a:prstGeom>
            <a:gradFill rotWithShape="1">
              <a:gsLst>
                <a:gs pos="98000">
                  <a:srgbClr val="F9F9F9"/>
                </a:gs>
                <a:gs pos="100000">
                  <a:srgbClr val="FFFFFF"/>
                </a:gs>
                <a:gs pos="51657">
                  <a:srgbClr val="E8E8E8"/>
                </a:gs>
                <a:gs pos="50000">
                  <a:srgbClr val="ECECEC"/>
                </a:gs>
                <a:gs pos="8000">
                  <a:srgbClr val="F8F8F8"/>
                </a:gs>
              </a:gsLst>
              <a:lin ang="5400000" scaled="1"/>
            </a:gradFill>
            <a:ln w="9525">
              <a:noFill/>
              <a:round/>
            </a:ln>
          </p:spPr>
        </p:sp>
        <p:grpSp>
          <p:nvGrpSpPr>
            <p:cNvPr id="9" name="组合 57"/>
            <p:cNvGrpSpPr/>
            <p:nvPr/>
          </p:nvGrpSpPr>
          <p:grpSpPr>
            <a:xfrm>
              <a:off x="3858743" y="5450826"/>
              <a:ext cx="781507" cy="781507"/>
              <a:chOff x="1537511" y="1631288"/>
              <a:chExt cx="781507" cy="781507"/>
            </a:xfrm>
          </p:grpSpPr>
          <p:sp>
            <p:nvSpPr>
              <p:cNvPr id="10" name="椭圆 9"/>
              <p:cNvSpPr/>
              <p:nvPr>
                <p:custDataLst>
                  <p:tags r:id="rId27"/>
                </p:custDataLst>
              </p:nvPr>
            </p:nvSpPr>
            <p:spPr>
              <a:xfrm>
                <a:off x="1537511" y="1631288"/>
                <a:ext cx="781507" cy="781507"/>
              </a:xfrm>
              <a:prstGeom prst="ellipse">
                <a:avLst/>
              </a:prstGeom>
              <a:gradFill rotWithShape="1">
                <a:gsLst>
                  <a:gs pos="0">
                    <a:srgbClr val="6DAA2D"/>
                  </a:gs>
                  <a:gs pos="100000">
                    <a:srgbClr val="6DAA2D">
                      <a:lumMod val="75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6DAA2D">
                    <a:lumMod val="75000"/>
                  </a:srgbClr>
                </a:solidFill>
                <a:round/>
              </a:ln>
              <a:effectLst/>
            </p:spPr>
            <p:txBody>
              <a:bodyPr anchor="ctr"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6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</a:rPr>
                  <a:t>4</a:t>
                </a:r>
                <a:endParaRPr kumimoji="0" lang="en-US" altLang="zh-CN" sz="3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1" name="未知"/>
              <p:cNvSpPr/>
              <p:nvPr>
                <p:custDataLst>
                  <p:tags r:id="rId28"/>
                </p:custDataLst>
              </p:nvPr>
            </p:nvSpPr>
            <p:spPr bwMode="auto">
              <a:xfrm>
                <a:off x="1616251" y="1646528"/>
                <a:ext cx="615315" cy="298450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Rectangle 38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4726153" y="5519406"/>
              <a:ext cx="4094480" cy="64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p>
              <a:pPr lvl="0">
                <a:lnSpc>
                  <a:spcPct val="150000"/>
                </a:lnSpc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 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密切与他人的人际关系</a:t>
              </a: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>
            <p:custDataLst>
              <p:tags r:id="rId30"/>
            </p:custDataLst>
          </p:nvPr>
        </p:nvGrpSpPr>
        <p:grpSpPr>
          <a:xfrm>
            <a:off x="5189999" y="5574146"/>
            <a:ext cx="4961890" cy="781507"/>
            <a:chOff x="3858743" y="5450826"/>
            <a:chExt cx="4961890" cy="781507"/>
          </a:xfrm>
        </p:grpSpPr>
        <p:sp>
          <p:nvSpPr>
            <p:cNvPr id="18" name="矩形 17"/>
            <p:cNvSpPr/>
            <p:nvPr>
              <p:custDataLst>
                <p:tags r:id="rId31"/>
              </p:custDataLst>
            </p:nvPr>
          </p:nvSpPr>
          <p:spPr>
            <a:xfrm>
              <a:off x="4249496" y="5528977"/>
              <a:ext cx="4570976" cy="625205"/>
            </a:xfrm>
            <a:prstGeom prst="rect">
              <a:avLst/>
            </a:prstGeom>
            <a:gradFill>
              <a:gsLst>
                <a:gs pos="100000">
                  <a:srgbClr val="FFFFFF"/>
                </a:gs>
                <a:gs pos="51657">
                  <a:srgbClr val="F0F0F0"/>
                </a:gs>
                <a:gs pos="0">
                  <a:srgbClr val="FFFFFF"/>
                </a:gs>
              </a:gsLst>
              <a:lin ang="5400000" scaled="1"/>
            </a:gradFill>
            <a:ln w="9525">
              <a:solidFill>
                <a:srgbClr val="DDDDDD"/>
              </a:solidFill>
              <a:round/>
            </a:ln>
            <a:effectLst>
              <a:outerShdw blurRad="63500" sx="101000" sy="101000" algn="ctr" rotWithShape="0">
                <a:prstClr val="black">
                  <a:alpha val="8000"/>
                </a:prstClr>
              </a:outerShdw>
            </a:effectLst>
          </p:spPr>
        </p:sp>
        <p:sp>
          <p:nvSpPr>
            <p:cNvPr id="19" name="矩形 18"/>
            <p:cNvSpPr/>
            <p:nvPr>
              <p:custDataLst>
                <p:tags r:id="rId32"/>
              </p:custDataLst>
            </p:nvPr>
          </p:nvSpPr>
          <p:spPr>
            <a:xfrm>
              <a:off x="4292908" y="5557851"/>
              <a:ext cx="4527564" cy="560790"/>
            </a:xfrm>
            <a:prstGeom prst="rect">
              <a:avLst/>
            </a:prstGeom>
            <a:gradFill rotWithShape="1">
              <a:gsLst>
                <a:gs pos="98000">
                  <a:srgbClr val="F9F9F9"/>
                </a:gs>
                <a:gs pos="100000">
                  <a:srgbClr val="FFFFFF"/>
                </a:gs>
                <a:gs pos="51657">
                  <a:srgbClr val="E8E8E8"/>
                </a:gs>
                <a:gs pos="50000">
                  <a:srgbClr val="ECECEC"/>
                </a:gs>
                <a:gs pos="8000">
                  <a:srgbClr val="F8F8F8"/>
                </a:gs>
              </a:gsLst>
              <a:lin ang="5400000" scaled="1"/>
            </a:gradFill>
            <a:ln w="9525">
              <a:noFill/>
              <a:round/>
            </a:ln>
          </p:spPr>
        </p:sp>
        <p:grpSp>
          <p:nvGrpSpPr>
            <p:cNvPr id="20" name="组合 57"/>
            <p:cNvGrpSpPr/>
            <p:nvPr/>
          </p:nvGrpSpPr>
          <p:grpSpPr>
            <a:xfrm>
              <a:off x="3858743" y="5450826"/>
              <a:ext cx="781507" cy="781507"/>
              <a:chOff x="1537511" y="1631288"/>
              <a:chExt cx="781507" cy="781507"/>
            </a:xfrm>
          </p:grpSpPr>
          <p:sp>
            <p:nvSpPr>
              <p:cNvPr id="21" name="椭圆 20"/>
              <p:cNvSpPr/>
              <p:nvPr>
                <p:custDataLst>
                  <p:tags r:id="rId33"/>
                </p:custDataLst>
              </p:nvPr>
            </p:nvSpPr>
            <p:spPr>
              <a:xfrm>
                <a:off x="1537511" y="1631288"/>
                <a:ext cx="781507" cy="781507"/>
              </a:xfrm>
              <a:prstGeom prst="ellipse">
                <a:avLst/>
              </a:prstGeom>
              <a:gradFill rotWithShape="1">
                <a:gsLst>
                  <a:gs pos="0">
                    <a:srgbClr val="6DAA2D"/>
                  </a:gs>
                  <a:gs pos="100000">
                    <a:srgbClr val="6DAA2D">
                      <a:lumMod val="75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6DAA2D">
                    <a:lumMod val="75000"/>
                  </a:srgbClr>
                </a:solidFill>
                <a:round/>
              </a:ln>
              <a:effectLst/>
            </p:spPr>
            <p:txBody>
              <a:bodyPr anchor="ctr"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6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</a:rPr>
                  <a:t>5</a:t>
                </a:r>
                <a:endParaRPr kumimoji="0" lang="en-US" altLang="zh-CN" sz="3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2" name="未知"/>
              <p:cNvSpPr/>
              <p:nvPr>
                <p:custDataLst>
                  <p:tags r:id="rId34"/>
                </p:custDataLst>
              </p:nvPr>
            </p:nvSpPr>
            <p:spPr bwMode="auto">
              <a:xfrm>
                <a:off x="1616373" y="1646528"/>
                <a:ext cx="615192" cy="300182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3" name="Rectangle 38"/>
            <p:cNvSpPr>
              <a:spLocks noChangeArrowheads="1"/>
            </p:cNvSpPr>
            <p:nvPr>
              <p:custDataLst>
                <p:tags r:id="rId35"/>
              </p:custDataLst>
            </p:nvPr>
          </p:nvSpPr>
          <p:spPr bwMode="auto">
            <a:xfrm>
              <a:off x="4726153" y="5519406"/>
              <a:ext cx="4094480" cy="64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p>
              <a:pPr lvl="0">
                <a:lnSpc>
                  <a:spcPct val="150000"/>
                </a:lnSpc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 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注意交谈艺术</a:t>
              </a: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41797" y="332656"/>
            <a:ext cx="59709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二、大学生人际交往的技巧</a:t>
            </a:r>
            <a:endParaRPr lang="zh-CN" altLang="en-US" dirty="0" smtClean="0"/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443046" y="383420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403465" y="5857875"/>
            <a:ext cx="4792980" cy="450850"/>
          </a:xfrm>
          <a:prstGeom prst="rect">
            <a:avLst/>
          </a:prstGeom>
          <a:solidFill>
            <a:srgbClr val="4BACC6">
              <a:lumMod val="75000"/>
            </a:srgb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（二）化解矛盾、避免冲突的交往技巧</a:t>
            </a:r>
            <a:endParaRPr kumimoji="0" lang="zh-CN" altLang="en-US" sz="180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241802" y="1135741"/>
            <a:ext cx="5308213" cy="20916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交往中，由于思维方式、行为习惯和个人利益等方面的差异，出现矛盾和冲突是很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4BACC6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正常的，即使是朋友、恋人之间也不例外。人际冲突如果解决不好，会对个体的身心健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4BACC6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康、学习和工作造成严重的负面影响。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4BACC6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7" name="图片 46" descr="51miz-E858557-BF9420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283281" y="2500176"/>
            <a:ext cx="4761230" cy="4203065"/>
          </a:xfrm>
          <a:prstGeom prst="rect">
            <a:avLst/>
          </a:prstGeom>
        </p:spPr>
      </p:pic>
      <p:sp>
        <p:nvSpPr>
          <p:cNvPr id="2" name="TextBox 43"/>
          <p:cNvSpPr txBox="1"/>
          <p:nvPr/>
        </p:nvSpPr>
        <p:spPr>
          <a:xfrm>
            <a:off x="7754620" y="3644900"/>
            <a:ext cx="2748280" cy="165100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marR="0" lvl="0" algn="l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1. 批评的艺术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4BACC6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algn="l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2. 拒绝的艺术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4BACC6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algn="l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3. 适度运用幽默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4BACC6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4BACC6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44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 bwMode="auto">
          <a:xfrm>
            <a:off x="2766056" y="1535709"/>
            <a:ext cx="6861260" cy="3816424"/>
          </a:xfrm>
          <a:prstGeom prst="rect">
            <a:avLst/>
          </a:prstGeom>
          <a:solidFill>
            <a:schemeClr val="accent3">
              <a:lumMod val="20000"/>
              <a:lumOff val="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44885" y="2751751"/>
            <a:ext cx="1249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 algn="ctr"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第三节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5548613" y="1535709"/>
            <a:ext cx="1296144" cy="102990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47"/>
          <p:cNvSpPr txBox="1"/>
          <p:nvPr/>
        </p:nvSpPr>
        <p:spPr>
          <a:xfrm>
            <a:off x="3240862" y="3571876"/>
            <a:ext cx="5929353" cy="1309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algn="ctr">
              <a:defRPr/>
            </a:pPr>
            <a:r>
              <a:rPr lang="zh-CN" altLang="en-US" sz="4400" dirty="0" smtClean="0">
                <a:solidFill>
                  <a:srgbClr val="3D3D3D"/>
                </a:solidFill>
                <a:latin typeface="+mn-lt"/>
                <a:ea typeface="+mn-ea"/>
                <a:cs typeface="+mn-ea"/>
                <a:sym typeface="+mn-lt"/>
              </a:rPr>
              <a:t>大学生人际关系障碍及其调适</a:t>
            </a:r>
            <a:endParaRPr lang="zh-CN" altLang="en-US" sz="4400" dirty="0" smtClean="0">
              <a:solidFill>
                <a:srgbClr val="3D3D3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5784590" y="3341225"/>
            <a:ext cx="824187" cy="57229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901570" y="1633902"/>
            <a:ext cx="5902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540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62" y="0"/>
            <a:ext cx="6120680" cy="6858000"/>
          </a:xfrm>
          <a:prstGeom prst="rect">
            <a:avLst/>
          </a:prstGeom>
        </p:spPr>
      </p:pic>
      <p:sp>
        <p:nvSpPr>
          <p:cNvPr id="31" name="矩形: 圆角 30"/>
          <p:cNvSpPr/>
          <p:nvPr/>
        </p:nvSpPr>
        <p:spPr bwMode="auto">
          <a:xfrm>
            <a:off x="6629932" y="1850581"/>
            <a:ext cx="605997" cy="605997"/>
          </a:xfrm>
          <a:prstGeom prst="roundRect">
            <a:avLst>
              <a:gd name="adj" fmla="val 7236"/>
            </a:avLst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矩形: 圆角 32"/>
          <p:cNvSpPr/>
          <p:nvPr/>
        </p:nvSpPr>
        <p:spPr bwMode="auto">
          <a:xfrm>
            <a:off x="6629932" y="3214686"/>
            <a:ext cx="605997" cy="605997"/>
          </a:xfrm>
          <a:prstGeom prst="roundRect">
            <a:avLst>
              <a:gd name="adj" fmla="val 7236"/>
            </a:avLst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TextBox 47"/>
          <p:cNvSpPr txBox="1"/>
          <p:nvPr/>
        </p:nvSpPr>
        <p:spPr>
          <a:xfrm>
            <a:off x="7812893" y="1921047"/>
            <a:ext cx="4579768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人际交往概述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47"/>
          <p:cNvSpPr txBox="1"/>
          <p:nvPr/>
        </p:nvSpPr>
        <p:spPr>
          <a:xfrm>
            <a:off x="7942903" y="3000372"/>
            <a:ext cx="5227840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lnSpc>
                <a:spcPct val="130000"/>
              </a:lnSpc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大学生人际交往的原则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lvl="0">
              <a:lnSpc>
                <a:spcPct val="130000"/>
              </a:lnSpc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及技巧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4001854" y="0"/>
            <a:ext cx="1770327" cy="4399378"/>
          </a:xfrm>
          <a:prstGeom prst="rect">
            <a:avLst/>
          </a:prstGeom>
          <a:solidFill>
            <a:schemeClr val="accent3">
              <a:lumMod val="75000"/>
              <a:alpha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Box 58"/>
          <p:cNvSpPr txBox="1"/>
          <p:nvPr/>
        </p:nvSpPr>
        <p:spPr>
          <a:xfrm>
            <a:off x="4348457" y="1179305"/>
            <a:ext cx="100219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目 </a:t>
            </a:r>
            <a:endParaRPr lang="en-US" altLang="zh-CN" sz="4000" dirty="0" smtClea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en-US" altLang="zh-CN" sz="4000" dirty="0" smtClea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录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Box 58"/>
          <p:cNvSpPr txBox="1"/>
          <p:nvPr/>
        </p:nvSpPr>
        <p:spPr>
          <a:xfrm>
            <a:off x="4174591" y="436553"/>
            <a:ext cx="1423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CONTENTS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: 圆角 32"/>
          <p:cNvSpPr/>
          <p:nvPr/>
        </p:nvSpPr>
        <p:spPr bwMode="auto">
          <a:xfrm>
            <a:off x="6635392" y="4537515"/>
            <a:ext cx="605997" cy="605997"/>
          </a:xfrm>
          <a:prstGeom prst="roundRect">
            <a:avLst>
              <a:gd name="adj" fmla="val 7236"/>
            </a:avLst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47"/>
          <p:cNvSpPr txBox="1"/>
          <p:nvPr/>
        </p:nvSpPr>
        <p:spPr>
          <a:xfrm>
            <a:off x="7852846" y="4663381"/>
            <a:ext cx="5227840" cy="865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大学生人际关系障碍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lvl="0"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及其调适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41797" y="332656"/>
            <a:ext cx="59709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一、自负</a:t>
            </a:r>
            <a:endParaRPr lang="zh-CN" altLang="en-US" dirty="0" smtClean="0"/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443046" y="383420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098513" y="3429000"/>
            <a:ext cx="2982701" cy="450850"/>
          </a:xfrm>
          <a:prstGeom prst="rect">
            <a:avLst/>
          </a:prstGeom>
          <a:solidFill>
            <a:srgbClr val="4BACC6">
              <a:lumMod val="75000"/>
            </a:srgb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（一）自负的表现</a:t>
            </a:r>
            <a:endParaRPr lang="zh-CN" altLang="en-US" b="1" kern="0" dirty="0" smtClea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97721" y="4429132"/>
            <a:ext cx="10013863" cy="1691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自负的人不能客观地认识自己和他人，过高地评价自己，自命不凡、自以为是。      </a:t>
            </a:r>
            <a:r>
              <a:rPr lang="en-US" altLang="zh-CN" sz="2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endParaRPr lang="en-US" altLang="zh-CN" sz="2000" b="1" dirty="0" smtClean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自负的人自我感觉甚好，喜欢自我陶醉，在人际交往中往往以自我为中心、目中无人、傲气轻狂、居高临下，喜欢自吹自擂。自负的人可能会有一些优势，但常常有自恋的成分。他们过于相信自己而不相信他人。</a:t>
            </a:r>
            <a:endParaRPr lang="zh-CN" altLang="en-US" sz="2000" b="1" dirty="0" smtClean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625475" y="1412875"/>
            <a:ext cx="4510405" cy="300672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41797" y="332656"/>
            <a:ext cx="59709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一、自负</a:t>
            </a:r>
            <a:endParaRPr lang="zh-CN" altLang="en-US" dirty="0" smtClean="0"/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443046" y="383420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098513" y="3429000"/>
            <a:ext cx="2982701" cy="450850"/>
          </a:xfrm>
          <a:prstGeom prst="rect">
            <a:avLst/>
          </a:prstGeom>
          <a:solidFill>
            <a:srgbClr val="4BACC6">
              <a:lumMod val="75000"/>
            </a:srgb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（二）自负心理的调适</a:t>
            </a:r>
            <a:endParaRPr lang="zh-CN" altLang="en-US" b="1" kern="0" dirty="0" smtClea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97915" y="4204335"/>
            <a:ext cx="10013950" cy="271653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）学会正确评价自己。每个人都不可能完美无缺，都有自己的弱项和劣势，要学</a:t>
            </a:r>
            <a:endParaRPr lang="zh-CN" altLang="en-US" sz="2000" b="1" dirty="0" smtClean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会全面地看待自己，多听取别人对自己的评价和反馈，避免过度地自我膨胀。</a:t>
            </a:r>
            <a:endParaRPr lang="zh-CN" altLang="en-US" sz="2000" b="1" dirty="0" smtClean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）学会发现别人的长处。要提醒自己，每个人都有自己的优势，要学会发现和接纳他人的优点，虚心地</a:t>
            </a:r>
            <a:r>
              <a:rPr lang="en-US" altLang="zh-CN" sz="2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取人之长，补己之短</a:t>
            </a:r>
            <a:r>
              <a:rPr lang="en-US" altLang="zh-CN" sz="2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b="1" dirty="0" smtClean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）树立正确的人际交往理念。交往中的每个人都希望得到别人的尊重，希望被接纳、认同和肯定。</a:t>
            </a:r>
            <a:endParaRPr lang="zh-CN" altLang="en-US" sz="2000" b="1" dirty="0" smtClean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625475" y="1197610"/>
            <a:ext cx="4510405" cy="300672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41797" y="332656"/>
            <a:ext cx="59709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一、自负</a:t>
            </a:r>
            <a:endParaRPr lang="zh-CN" altLang="en-US" dirty="0" smtClean="0"/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443046" y="383420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098513" y="3429000"/>
            <a:ext cx="2982701" cy="450850"/>
          </a:xfrm>
          <a:prstGeom prst="rect">
            <a:avLst/>
          </a:prstGeom>
          <a:solidFill>
            <a:srgbClr val="4BACC6">
              <a:lumMod val="75000"/>
            </a:srgb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（二）自负心理的调适</a:t>
            </a:r>
            <a:endParaRPr lang="zh-CN" altLang="en-US" b="1" kern="0" dirty="0" smtClea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97915" y="4204335"/>
            <a:ext cx="10013950" cy="271653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）学会正确评价自己。每个人都不可能完美无缺，都有自己的弱项和劣势，要学</a:t>
            </a:r>
            <a:endParaRPr lang="zh-CN" altLang="en-US" sz="2000" b="1" dirty="0" smtClean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会全面地看待自己，多听取别人对自己的评价和反馈，避免过度地自我膨胀。</a:t>
            </a:r>
            <a:endParaRPr lang="zh-CN" altLang="en-US" sz="2000" b="1" dirty="0" smtClean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）学会发现别人的长处。要提醒自己，每个人都有自己的优势，要学会发现和接纳他人的优点，虚心地</a:t>
            </a:r>
            <a:r>
              <a:rPr lang="en-US" altLang="zh-CN" sz="2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取人之长，补己之短</a:t>
            </a:r>
            <a:r>
              <a:rPr lang="en-US" altLang="zh-CN" sz="2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b="1" dirty="0" smtClean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）树立正确的人际交往理念。交往中的每个人都希望得到别人的尊重，希望被接纳、认同和肯定。</a:t>
            </a:r>
            <a:endParaRPr lang="zh-CN" altLang="en-US" sz="2000" b="1" dirty="0" smtClean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625475" y="1197610"/>
            <a:ext cx="4510405" cy="300672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69093" y="4643446"/>
            <a:ext cx="10833482" cy="1532727"/>
          </a:xfrm>
          <a:prstGeom prst="rect">
            <a:avLst/>
          </a:prstGeom>
          <a:solidFill>
            <a:srgbClr val="FFFF00">
              <a:alpha val="26000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首先，每个人都有自己的秘密，也都有好奇心。大学生要学会尊重他人，不去触碰他人的“禁区”。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其次，未经室友同意，不可擅自乱翻其衣物、用品，切莫以为是熟人就忽视了这一问题。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再次，同住一个寝室，有时难免不经意间知道室友的某些隐私，我们也要守口如瓶。告诉他人不仅是对室友的不尊重，也是不道德的。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 descr="3c117b6af8644da1ac231404873bce2e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2497" y="1408210"/>
            <a:ext cx="6690078" cy="284947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41797" y="332656"/>
            <a:ext cx="59709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二、建立良好寝室关系的对策</a:t>
            </a:r>
            <a:endParaRPr lang="zh-CN" altLang="en-US" dirty="0" smtClean="0"/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443046" y="383420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41797" y="3843344"/>
            <a:ext cx="2982701" cy="414344"/>
          </a:xfrm>
          <a:prstGeom prst="rect">
            <a:avLst/>
          </a:prstGeom>
          <a:solidFill>
            <a:srgbClr val="4BACC6">
              <a:lumMod val="75000"/>
            </a:srgb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（三）不触犯室友的隐私</a:t>
            </a:r>
            <a:endParaRPr lang="zh-CN" altLang="en-US" b="1" kern="0" dirty="0" smtClea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41797" y="332656"/>
            <a:ext cx="59709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二、自卑</a:t>
            </a:r>
            <a:endParaRPr lang="zh-CN" altLang="en-US" dirty="0" smtClean="0"/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443046" y="383420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97655" y="5715016"/>
            <a:ext cx="4857784" cy="450850"/>
          </a:xfrm>
          <a:prstGeom prst="rect">
            <a:avLst/>
          </a:prstGeom>
          <a:solidFill>
            <a:srgbClr val="4BACC6">
              <a:lumMod val="75000"/>
            </a:srgb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（一）自卑的表现</a:t>
            </a:r>
            <a:endParaRPr lang="zh-CN" altLang="en-US" b="1" kern="0" dirty="0" smtClea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8389" y="1857364"/>
            <a:ext cx="4348657" cy="1889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自卑心理是人际关系障碍中比较突出的一种，也是大学生人际交往中常见的心理问题。有自卑心理的大学生常常缺乏自信心，处事过分小心谨慎，在交往中畏首畏尾，多思、善虑、敏感、多疑、孤僻。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5954395" y="1484630"/>
            <a:ext cx="5245100" cy="34956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41797" y="332656"/>
            <a:ext cx="59709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二、自卑</a:t>
            </a:r>
            <a:endParaRPr lang="zh-CN" altLang="en-US" dirty="0" smtClean="0"/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443046" y="383420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58070" y="5805186"/>
            <a:ext cx="4857784" cy="450850"/>
          </a:xfrm>
          <a:prstGeom prst="rect">
            <a:avLst/>
          </a:prstGeom>
          <a:solidFill>
            <a:srgbClr val="4BACC6">
              <a:lumMod val="75000"/>
            </a:srgb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（二）自卑心理形成的原因</a:t>
            </a:r>
            <a:endParaRPr lang="zh-CN" altLang="en-US" b="1" kern="0" dirty="0" smtClea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8389" y="1857364"/>
            <a:ext cx="4348657" cy="4048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）消极自我暗示。自卑的人认为自己生理上、智力上、能力上以及气质、性格等方面不如别人、低人一等。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）归因错误。有自卑心理的学生常常把事情失败的原因归咎于自己的能力、性格。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）过度自尊。自尊过强也能导致自卑心理，害怕出现挫折有损自己的形象，因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而为了维护自尊，不积极主动交往。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）个体条件相对不足。生理条件或生活条件相对不足常常能引起心理上的自卑。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5954395" y="1484630"/>
            <a:ext cx="5245100" cy="34956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41797" y="332656"/>
            <a:ext cx="59709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二、自卑</a:t>
            </a:r>
            <a:endParaRPr lang="zh-CN" altLang="en-US" dirty="0" smtClean="0"/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443046" y="383420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58070" y="5805186"/>
            <a:ext cx="4857784" cy="450850"/>
          </a:xfrm>
          <a:prstGeom prst="rect">
            <a:avLst/>
          </a:prstGeom>
          <a:solidFill>
            <a:srgbClr val="4BACC6">
              <a:lumMod val="75000"/>
            </a:srgb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（三）自卑心理的调适</a:t>
            </a:r>
            <a:endParaRPr lang="zh-CN" altLang="en-US" b="1" kern="0" dirty="0" smtClea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7230" y="1629410"/>
            <a:ext cx="5609590" cy="4048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）要学会正确认识自己，善于发现自己的成绩。同时要正确看待他人，学会正确比较，扬长避短。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）欣赏自我。把最满意的照片选出来，并悬挂。不可忽视端正的外表，注意外表形象将帮助你看重自己。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）建立乐观的生活态度。培养积极乐观的生活态度，是建立自信的基础。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）要学会积极的自我暗示、自我鼓励。在公共场合，要有积极的心理暗示：别人能行，我也能行。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）要积极与他人交往。只有积极主动地投身于人际交往中，才能使自己得到锻炼，发现自己的价值，增强自己的信心。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2140" y="1268730"/>
            <a:ext cx="3886200" cy="41052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41797" y="332656"/>
            <a:ext cx="59709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三、自我中心</a:t>
            </a:r>
            <a:endParaRPr lang="zh-CN" altLang="en-US" dirty="0" smtClean="0"/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443046" y="383420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527273" y="5792932"/>
            <a:ext cx="2982701" cy="450850"/>
          </a:xfrm>
          <a:prstGeom prst="rect">
            <a:avLst/>
          </a:prstGeom>
          <a:solidFill>
            <a:srgbClr val="4BACC6">
              <a:lumMod val="75000"/>
            </a:srgb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（一）自我中心的表现</a:t>
            </a:r>
            <a:endParaRPr lang="zh-CN" altLang="en-US" b="1" kern="0" dirty="0" smtClea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598579" y="2000240"/>
            <a:ext cx="4348657" cy="29686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自我中心的人凡事都从个人的需求和利益出发，不能设身处地地考虑他人、考虑自己与周围环境之间的关系。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自我中心的主要表现：遇事只为自己打算，不顾及他人的感受和合理需要；行为上往往颐指气使，盛气凌人；与人相处总认为自己对、别人错，习惯于把自己的意志强加于人。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481330" y="1268730"/>
            <a:ext cx="5121910" cy="512191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41797" y="332656"/>
            <a:ext cx="59709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三、自我中心</a:t>
            </a:r>
            <a:endParaRPr lang="zh-CN" altLang="en-US" dirty="0" smtClean="0"/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443046" y="383420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527273" y="5792932"/>
            <a:ext cx="2982701" cy="450850"/>
          </a:xfrm>
          <a:prstGeom prst="rect">
            <a:avLst/>
          </a:prstGeom>
          <a:solidFill>
            <a:srgbClr val="4BACC6">
              <a:lumMod val="75000"/>
            </a:srgb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（二）自我中心的调适</a:t>
            </a:r>
            <a:endParaRPr lang="zh-CN" altLang="en-US" b="1" kern="0" dirty="0" smtClea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25845" y="2000250"/>
            <a:ext cx="5821045" cy="2609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改变不合理的自我观念：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要克服自我中心，需要从内心深处挖掘自己所拥有的不合理观念。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学会移情：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学会移情即学会设身处地地从他人、环境的角度思考问题，尊重他人的内心感受和需求。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树立积极的交往心态：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交往需要互惠互赢。如果个体只考虑自己的需要、感受而忽视他人，这种关系本身就不平衡，不可能与他人建立起真正和谐、平等的关系。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481330" y="1268730"/>
            <a:ext cx="5121910" cy="512191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3364" y="0"/>
            <a:ext cx="6156165" cy="462475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2758698" y="4355024"/>
            <a:ext cx="9433302" cy="250192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/>
          <a:srcRect t="-457" r="-163"/>
          <a:stretch>
            <a:fillRect/>
          </a:stretch>
        </p:blipFill>
        <p:spPr>
          <a:xfrm>
            <a:off x="2779480" y="-19734"/>
            <a:ext cx="9433302" cy="250192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35706" y="4044462"/>
            <a:ext cx="3657063" cy="281249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69027" y="151463"/>
            <a:ext cx="1000132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案例</a:t>
            </a:r>
            <a:endParaRPr lang="zh-CN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文本框 6"/>
          <p:cNvSpPr txBox="1"/>
          <p:nvPr/>
        </p:nvSpPr>
        <p:spPr>
          <a:xfrm>
            <a:off x="1835785" y="1000125"/>
            <a:ext cx="9620250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4572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新生小芯是家里的独生女，家庭经济条件很好，养成了以自我为中心、个性张扬的性格。经过一段时间的相处，同学们都觉得她高傲、盛气凌人，说话办事也比较刻薄、挑剔，不给别人留面子。大家都不喜欢她，没人愿意与她为伴。慢慢地，小芯被孤立起来，形单影只，自己感到很苦恼。</a:t>
            </a:r>
            <a:endParaRPr lang="zh-CN" altLang="en-US" kern="0" dirty="0" smtClea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文本框 6"/>
          <p:cNvSpPr txBox="1"/>
          <p:nvPr/>
        </p:nvSpPr>
        <p:spPr>
          <a:xfrm>
            <a:off x="3001645" y="2708910"/>
            <a:ext cx="8361680" cy="2249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4572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评析：</a:t>
            </a:r>
            <a:r>
              <a:rPr lang="zh-CN" altLang="en-US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大学生全新的集体生活与跟父母在一起的生活很不一样，因为父母可以最大限度地包容你，但是现在却需要你去包容其他同学。每个学生都有人际交往的需要和愿望，对友谊的渴望强烈，但不一定都知道如何交往。凡此种种不适应的问题不同程度地存在于一些新生身上，影响了他们的生活。因此，大学生要想建立和保持良好的人际关系，就要改变对人际交往的态度，学会跟他人沟通、交流和协调。</a:t>
            </a:r>
            <a:endParaRPr lang="zh-CN" altLang="en-US" kern="0" dirty="0" smtClea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0" y="0"/>
            <a:ext cx="12196763" cy="6858000"/>
          </a:xfrm>
          <a:prstGeom prst="rect">
            <a:avLst/>
          </a:prstGeom>
          <a:solidFill>
            <a:schemeClr val="bg1">
              <a:alpha val="68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0531" y="1917366"/>
            <a:ext cx="10572824" cy="18897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1800" dirty="0" smtClean="0"/>
              <a:t>营造一张和谐舒适的人际关系网络，是您打开成功之门的钥匙。</a:t>
            </a:r>
            <a:endParaRPr lang="zh-CN" altLang="en-US" sz="1800" dirty="0" smtClean="0"/>
          </a:p>
          <a:p>
            <a:pPr algn="r">
              <a:lnSpc>
                <a:spcPct val="130000"/>
              </a:lnSpc>
            </a:pPr>
            <a:r>
              <a:rPr lang="en-US" altLang="zh-CN" sz="1800" dirty="0" smtClean="0"/>
              <a:t>——</a:t>
            </a:r>
            <a:r>
              <a:rPr lang="zh-CN" altLang="en-US" sz="1800" dirty="0" smtClean="0"/>
              <a:t>李嘉诚</a:t>
            </a:r>
            <a:endParaRPr lang="zh-CN" altLang="en-US" sz="1800" dirty="0" smtClean="0"/>
          </a:p>
          <a:p>
            <a:pPr algn="l">
              <a:lnSpc>
                <a:spcPct val="130000"/>
              </a:lnSpc>
            </a:pPr>
            <a:endParaRPr lang="zh-CN" altLang="en-US" sz="1800" dirty="0" smtClean="0"/>
          </a:p>
          <a:p>
            <a:pPr algn="l">
              <a:lnSpc>
                <a:spcPct val="130000"/>
              </a:lnSpc>
            </a:pPr>
            <a:r>
              <a:rPr lang="zh-CN" altLang="en-US" sz="1800" dirty="0" smtClean="0"/>
              <a:t>当今世界，最成功的人是那些懂得如何与人相处的人，人际关系是生活中最重要的学问。</a:t>
            </a:r>
            <a:endParaRPr lang="zh-CN" altLang="en-US" sz="1800" dirty="0" smtClean="0"/>
          </a:p>
          <a:p>
            <a:pPr algn="r">
              <a:lnSpc>
                <a:spcPct val="130000"/>
              </a:lnSpc>
            </a:pPr>
            <a:r>
              <a:rPr lang="en-US" altLang="zh-CN" sz="1800" dirty="0" smtClean="0"/>
              <a:t>——</a:t>
            </a:r>
            <a:r>
              <a:rPr lang="zh-CN" altLang="en-US" sz="1800" dirty="0" smtClean="0"/>
              <a:t>斯坦利</a:t>
            </a:r>
            <a:r>
              <a:rPr lang="en-US" altLang="zh-CN" sz="1800" dirty="0" smtClean="0"/>
              <a:t>·C·</a:t>
            </a:r>
            <a:r>
              <a:rPr lang="zh-CN" altLang="en-US" sz="1800" dirty="0" smtClean="0"/>
              <a:t>艾林</a:t>
            </a:r>
            <a:endParaRPr lang="zh-CN" altLang="en-US" sz="1800" dirty="0" smtClean="0"/>
          </a:p>
        </p:txBody>
      </p:sp>
      <p:sp>
        <p:nvSpPr>
          <p:cNvPr id="8" name="矩形 7"/>
          <p:cNvSpPr/>
          <p:nvPr/>
        </p:nvSpPr>
        <p:spPr>
          <a:xfrm>
            <a:off x="240465" y="214290"/>
            <a:ext cx="34433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 b="1" dirty="0">
              <a:solidFill>
                <a:schemeClr val="accent3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 descr="t01a730e6146cde15d5.png"/>
          <p:cNvPicPr>
            <a:picLocks noChangeAspect="1"/>
          </p:cNvPicPr>
          <p:nvPr/>
        </p:nvPicPr>
        <p:blipFill>
          <a:blip r:embed="rId1">
            <a:lum bright="-8000"/>
          </a:blip>
          <a:stretch>
            <a:fillRect/>
          </a:stretch>
        </p:blipFill>
        <p:spPr>
          <a:xfrm>
            <a:off x="11170479" y="33537"/>
            <a:ext cx="1531056" cy="153105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383341" y="5125737"/>
            <a:ext cx="1660849" cy="1660849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41797" y="332656"/>
            <a:ext cx="59709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四、嫉妒</a:t>
            </a:r>
            <a:endParaRPr lang="zh-CN" altLang="en-US" dirty="0" smtClean="0"/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443046" y="383420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312035" y="1557011"/>
            <a:ext cx="2982701" cy="450850"/>
          </a:xfrm>
          <a:prstGeom prst="rect">
            <a:avLst/>
          </a:prstGeom>
          <a:solidFill>
            <a:srgbClr val="4BACC6">
              <a:lumMod val="75000"/>
            </a:srgb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（二）嫉妒心理的调适</a:t>
            </a:r>
            <a:endParaRPr lang="zh-CN" altLang="en-US" b="1" kern="0" dirty="0" smtClea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7565" y="2493010"/>
            <a:ext cx="5843905" cy="11703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嫉妒是指在与他人的比较中，发现自己的能力、名誉、地位或境遇等方面不如别人时而产生的一种由不服、愤怒、失落、怨恨等组成的复杂的情绪状态。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34530" y="1196975"/>
            <a:ext cx="4718050" cy="314579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41797" y="332656"/>
            <a:ext cx="59709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四、嫉妒</a:t>
            </a:r>
            <a:endParaRPr lang="zh-CN" altLang="en-US" dirty="0" smtClean="0"/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443046" y="383420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312035" y="1557011"/>
            <a:ext cx="2982701" cy="450850"/>
          </a:xfrm>
          <a:prstGeom prst="rect">
            <a:avLst/>
          </a:prstGeom>
          <a:solidFill>
            <a:srgbClr val="4BACC6">
              <a:lumMod val="75000"/>
            </a:srgb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（一）嫉妒及其表现</a:t>
            </a:r>
            <a:endParaRPr lang="zh-CN" altLang="en-US" b="1" kern="0" dirty="0" smtClea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5430" y="2493010"/>
            <a:ext cx="6416040" cy="4048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正确面对嫉妒心理：要主动地调整自己的情绪和行为，客观冷静地分析自己，找出自己的长处和短处、差距和问题，把嫉妒心转化为激励自己上进的动力。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要充实自己：嫉妒心往往是自信心和能力不足的曲折表现。应化嫉妒为上进的动力，以积极的心态充实自己，变自己的劣势为优势。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优化自己的人格：注意培养开阔的胸襟、积极的心态、理性对待失败的态度，以积极的人生观来引领自己。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要克服以自我为中心的思想：嫉妒心理是以自我为中心思想膨胀的产物。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34530" y="1196975"/>
            <a:ext cx="4718050" cy="314579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41797" y="332656"/>
            <a:ext cx="59709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五、猜疑</a:t>
            </a:r>
            <a:endParaRPr lang="zh-CN" altLang="en-US" dirty="0" smtClean="0"/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443046" y="383420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241521" y="5572140"/>
            <a:ext cx="2982701" cy="450850"/>
          </a:xfrm>
          <a:prstGeom prst="rect">
            <a:avLst/>
          </a:prstGeom>
          <a:solidFill>
            <a:srgbClr val="4BACC6">
              <a:lumMod val="75000"/>
            </a:srgb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（一）猜疑及其表现</a:t>
            </a:r>
            <a:endParaRPr lang="zh-CN" altLang="en-US" b="1" kern="0" dirty="0" smtClea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27141" y="1928802"/>
            <a:ext cx="4106984" cy="1889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猜疑是指个体在交往中凭主观臆测而对他人持不信任、怀疑的态度的复杂心理。喜欢猜疑的人往往很难信任别人，怀有很强的戒备心，喜欢发挥自己的主观想象，容易对别人产生误解。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265430" y="1928495"/>
            <a:ext cx="7099935" cy="398462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41797" y="332656"/>
            <a:ext cx="59709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五、猜疑</a:t>
            </a:r>
            <a:endParaRPr lang="zh-CN" altLang="en-US" dirty="0" smtClean="0"/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443046" y="383420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241521" y="5572140"/>
            <a:ext cx="2982701" cy="450850"/>
          </a:xfrm>
          <a:prstGeom prst="rect">
            <a:avLst/>
          </a:prstGeom>
          <a:solidFill>
            <a:srgbClr val="4BACC6">
              <a:lumMod val="75000"/>
            </a:srgb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（二）猜疑心理的调适</a:t>
            </a:r>
            <a:endParaRPr lang="zh-CN" altLang="en-US" b="1" kern="0" dirty="0" smtClea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27141" y="1928802"/>
            <a:ext cx="4106984" cy="2249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提高自己的理性思维能力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学会正确的人际认知方法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培养自信心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及时沟通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要学会自我解脱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265430" y="1928495"/>
            <a:ext cx="7099935" cy="398462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41797" y="332656"/>
            <a:ext cx="59709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六、自我封闭</a:t>
            </a:r>
            <a:endParaRPr lang="zh-CN" altLang="en-US" dirty="0" smtClean="0"/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443046" y="383420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241521" y="5572140"/>
            <a:ext cx="2982701" cy="450850"/>
          </a:xfrm>
          <a:prstGeom prst="rect">
            <a:avLst/>
          </a:prstGeom>
          <a:solidFill>
            <a:srgbClr val="4BACC6">
              <a:lumMod val="75000"/>
            </a:srgb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（一）自我封闭及其表现</a:t>
            </a:r>
            <a:endParaRPr lang="zh-CN" altLang="en-US" b="1" kern="0" dirty="0" smtClea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27141" y="1928802"/>
            <a:ext cx="4106984" cy="1889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自我封闭指不愿与他人亲密接触，喜欢独来独往，却又经常感到孤独、寂寞的心理现象。自我封闭的人常常掩盖自己真实的想法、情感、愿望、态度等，不愿与别人敞开心扉，不愿自我表露。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443230" y="1484630"/>
            <a:ext cx="6572250" cy="437515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41797" y="332656"/>
            <a:ext cx="59709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六、自我封闭</a:t>
            </a:r>
            <a:endParaRPr lang="zh-CN" altLang="en-US" dirty="0" smtClean="0"/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443046" y="383420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241521" y="5572140"/>
            <a:ext cx="2982701" cy="450850"/>
          </a:xfrm>
          <a:prstGeom prst="rect">
            <a:avLst/>
          </a:prstGeom>
          <a:solidFill>
            <a:srgbClr val="4BACC6">
              <a:lumMod val="75000"/>
            </a:srgb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（二）封闭心理的调适</a:t>
            </a:r>
            <a:endParaRPr lang="zh-CN" altLang="en-US" b="1" kern="0" dirty="0" smtClea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27141" y="1928802"/>
            <a:ext cx="4106984" cy="15297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充分认识自我封闭的危害性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更新观念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进行适当的自我表露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积极参与社会交往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443230" y="1484630"/>
            <a:ext cx="6572250" cy="437515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3364" y="0"/>
            <a:ext cx="6156165" cy="462475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2758698" y="4355024"/>
            <a:ext cx="9433302" cy="250192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/>
          <a:srcRect t="-457" r="-163"/>
          <a:stretch>
            <a:fillRect/>
          </a:stretch>
        </p:blipFill>
        <p:spPr>
          <a:xfrm>
            <a:off x="2779480" y="-19734"/>
            <a:ext cx="9433302" cy="250192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35706" y="4044462"/>
            <a:ext cx="3657063" cy="281249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69027" y="151463"/>
            <a:ext cx="1000132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爱的表达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文本框 6"/>
          <p:cNvSpPr txBox="1"/>
          <p:nvPr/>
        </p:nvSpPr>
        <p:spPr>
          <a:xfrm>
            <a:off x="2371090" y="151130"/>
            <a:ext cx="9299575" cy="53416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活动目的：</a:t>
            </a:r>
            <a:endParaRPr lang="zh-CN" altLang="en-US" b="1" kern="0" dirty="0" smtClea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</a:t>
            </a:r>
            <a:r>
              <a:rPr lang="en-US" altLang="zh-CN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r>
              <a:rPr lang="zh-CN" altLang="en-US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）学习发现别人的优点并加以赞赏，促进相互肯定与接纳；</a:t>
            </a:r>
            <a:endParaRPr lang="zh-CN" altLang="en-US" kern="0" dirty="0" smtClea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zh-CN" altLang="en-US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</a:t>
            </a:r>
            <a:r>
              <a:rPr lang="en-US" altLang="zh-CN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r>
              <a:rPr lang="zh-CN" altLang="en-US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）增强个人自信心。</a:t>
            </a:r>
            <a:endParaRPr lang="zh-CN" altLang="en-US" sz="1600" kern="0" dirty="0" smtClea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活动时间</a:t>
            </a:r>
            <a:r>
              <a:rPr lang="zh-CN" altLang="en-US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：</a:t>
            </a:r>
            <a:r>
              <a:rPr lang="en-US" altLang="zh-CN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30</a:t>
            </a:r>
            <a:r>
              <a:rPr lang="zh-CN" altLang="en-US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～</a:t>
            </a:r>
            <a:r>
              <a:rPr lang="en-US" altLang="zh-CN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50 </a:t>
            </a:r>
            <a:r>
              <a:rPr lang="zh-CN" altLang="en-US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分钟。</a:t>
            </a:r>
            <a:endParaRPr lang="zh-CN" altLang="en-US" sz="1600" kern="0" dirty="0" smtClea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活动准备：</a:t>
            </a:r>
            <a:r>
              <a:rPr lang="en-US" altLang="zh-CN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</a:t>
            </a:r>
            <a:r>
              <a:rPr lang="zh-CN" altLang="en-US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～</a:t>
            </a:r>
            <a:r>
              <a:rPr lang="en-US" altLang="zh-CN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 </a:t>
            </a:r>
            <a:r>
              <a:rPr lang="zh-CN" altLang="en-US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人一组，围成圆圈坐着。</a:t>
            </a:r>
            <a:endParaRPr lang="zh-CN" altLang="en-US" sz="1600" kern="0" dirty="0" smtClea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活动规则：</a:t>
            </a:r>
            <a:endParaRPr lang="zh-CN" altLang="en-US" sz="1600" b="1" kern="0" dirty="0" smtClea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</a:t>
            </a:r>
            <a:r>
              <a:rPr lang="en-US" altLang="zh-CN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r>
              <a:rPr lang="zh-CN" altLang="en-US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）必须说出优点，并且必须上前抱一抱中间的成员，并告诉他：</a:t>
            </a:r>
            <a:r>
              <a:rPr lang="en-US" altLang="zh-CN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“</a:t>
            </a:r>
            <a:r>
              <a:rPr lang="zh-CN" altLang="en-US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我喜欢你！</a:t>
            </a:r>
            <a:r>
              <a:rPr lang="en-US" altLang="zh-CN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”</a:t>
            </a:r>
            <a:endParaRPr lang="en-US" altLang="zh-CN" sz="1600" kern="0" dirty="0" smtClea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</a:t>
            </a:r>
            <a:r>
              <a:rPr lang="en-US" altLang="zh-CN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r>
              <a:rPr lang="zh-CN" altLang="en-US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）夸别人优点时态度要真诚，不能毫无根据地吹捧，这样反而会伤害别人。</a:t>
            </a:r>
            <a:endParaRPr lang="zh-CN" altLang="en-US" sz="1600" kern="0" dirty="0" smtClea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</a:t>
            </a:r>
            <a:r>
              <a:rPr lang="en-US" altLang="zh-CN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r>
              <a:rPr lang="zh-CN" altLang="en-US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）参加者要注意体验被别人称赞时的感受；要学会用心去发现别人的长处；要学会做一个乐于欣赏他人并且乐于表达爱的人。</a:t>
            </a:r>
            <a:endParaRPr lang="zh-CN" altLang="en-US" sz="1600" kern="0" dirty="0" smtClea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活动步骤：</a:t>
            </a:r>
            <a:endParaRPr lang="zh-CN" altLang="en-US" sz="1600" b="1" kern="0" dirty="0" smtClea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</a:t>
            </a:r>
            <a:r>
              <a:rPr lang="en-US" altLang="zh-CN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r>
              <a:rPr lang="zh-CN" altLang="en-US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）请一位成员坐或站在圆圈中央，向大家介绍自己的姓名、个性、爱好等。</a:t>
            </a:r>
            <a:endParaRPr lang="zh-CN" altLang="en-US" sz="1600" kern="0" dirty="0" smtClea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</a:t>
            </a:r>
            <a:r>
              <a:rPr lang="en-US" altLang="zh-CN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r>
              <a:rPr lang="zh-CN" altLang="en-US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）首先，其他人轮流根据自己对他的了解及观察，说出他的优点及值得赞赏之处（如性格、相貌、待人接物等）。然后，大家依次上前抱一抱中间的成员，并告诉他：</a:t>
            </a:r>
            <a:r>
              <a:rPr lang="en-US" altLang="zh-CN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“</a:t>
            </a:r>
            <a:r>
              <a:rPr lang="zh-CN" altLang="en-US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我喜欢你！</a:t>
            </a:r>
            <a:r>
              <a:rPr lang="en-US" altLang="zh-CN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”</a:t>
            </a:r>
            <a:r>
              <a:rPr lang="zh-CN" altLang="en-US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最后，被赞赏的成员说出哪些优点是以前自己已察觉的，哪些是没被察觉的。每个成员轮流坐或站到圆圈中央，让其他人给他戴一次</a:t>
            </a:r>
            <a:r>
              <a:rPr lang="en-US" altLang="zh-CN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“</a:t>
            </a:r>
            <a:r>
              <a:rPr lang="zh-CN" altLang="en-US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高帽</a:t>
            </a:r>
            <a:r>
              <a:rPr lang="en-US" altLang="zh-CN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”</a:t>
            </a:r>
            <a:r>
              <a:rPr lang="zh-CN" altLang="en-US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zh-CN" altLang="en-US" sz="1600" kern="0" dirty="0" smtClea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757794" y="548681"/>
            <a:ext cx="876091" cy="576064"/>
            <a:chOff x="708075" y="376409"/>
            <a:chExt cx="779531" cy="635185"/>
          </a:xfrm>
          <a:solidFill>
            <a:schemeClr val="bg1"/>
          </a:solidFill>
        </p:grpSpPr>
        <p:sp>
          <p:nvSpPr>
            <p:cNvPr id="21" name="矩形: 圆角 18"/>
            <p:cNvSpPr/>
            <p:nvPr/>
          </p:nvSpPr>
          <p:spPr bwMode="auto">
            <a:xfrm>
              <a:off x="708075" y="376409"/>
              <a:ext cx="779531" cy="33819"/>
            </a:xfrm>
            <a:prstGeom prst="roundRect">
              <a:avLst>
                <a:gd name="adj" fmla="val 50000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矩形: 圆角 19"/>
            <p:cNvSpPr/>
            <p:nvPr/>
          </p:nvSpPr>
          <p:spPr bwMode="auto">
            <a:xfrm rot="5400000" flipV="1">
              <a:off x="407393" y="677092"/>
              <a:ext cx="635184" cy="33819"/>
            </a:xfrm>
            <a:prstGeom prst="roundRect">
              <a:avLst>
                <a:gd name="adj" fmla="val 50000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0" y="0"/>
            <a:ext cx="12196763" cy="6858000"/>
          </a:xfrm>
          <a:prstGeom prst="rect">
            <a:avLst/>
          </a:prstGeom>
          <a:solidFill>
            <a:srgbClr val="262626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4745375" y="1414654"/>
            <a:ext cx="7200800" cy="3218944"/>
          </a:xfrm>
          <a:prstGeom prst="rect">
            <a:avLst/>
          </a:prstGeom>
          <a:solidFill>
            <a:schemeClr val="accent5">
              <a:lumMod val="50000"/>
              <a:alpha val="76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78301" y="2562461"/>
            <a:ext cx="4402167" cy="92333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effectLst>
                  <a:outerShdw blurRad="12700" dist="254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       谢谢观看</a:t>
            </a:r>
            <a:endParaRPr lang="zh-CN" altLang="en-US" sz="5400" b="1" dirty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effectLst>
                <a:outerShdw blurRad="12700" dist="254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Right Triangle 15"/>
          <p:cNvSpPr/>
          <p:nvPr/>
        </p:nvSpPr>
        <p:spPr>
          <a:xfrm flipH="1" flipV="1">
            <a:off x="11549527" y="1414654"/>
            <a:ext cx="396648" cy="396648"/>
          </a:xfrm>
          <a:prstGeom prst="rt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0" y="0"/>
            <a:ext cx="12196763" cy="6858000"/>
          </a:xfrm>
          <a:prstGeom prst="rect">
            <a:avLst/>
          </a:prstGeom>
          <a:solidFill>
            <a:schemeClr val="bg1">
              <a:alpha val="68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0531" y="1071546"/>
            <a:ext cx="10572824" cy="26898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天堂与地狱的故事</a:t>
            </a:r>
            <a:endParaRPr lang="zh-CN" altLang="en-US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lnSpc>
                <a:spcPct val="130000"/>
              </a:lnSpc>
            </a:pPr>
            <a:endParaRPr lang="zh-CN" altLang="en-US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1800" dirty="0" smtClean="0"/>
              <a:t>有人问教士天堂与地狱的区别。教士把他领进一间房子，只见一群人围坐在一口大锅旁，每人拿一把汤勺，可勺柄太长，盛起汤也送不到嘴里，一个个眼睁睁地看着锅里的珍馐饿肚子。教士又把他领进另一间屋子，同样的锅，人们拿着同样的汤勺却吃得津津有味。原来他们是在用长长的汤勺相互喂着吃。教士说：</a:t>
            </a:r>
            <a:r>
              <a:rPr lang="en-US" altLang="zh-CN" sz="1800" dirty="0" smtClean="0"/>
              <a:t>“</a:t>
            </a:r>
            <a:r>
              <a:rPr lang="zh-CN" altLang="en-US" sz="1800" dirty="0" smtClean="0"/>
              <a:t>刚才那里是地狱，这里是天堂。</a:t>
            </a:r>
            <a:r>
              <a:rPr lang="en-US" altLang="zh-CN" sz="1800" dirty="0" smtClean="0"/>
              <a:t>”</a:t>
            </a:r>
            <a:endParaRPr lang="en-US" altLang="zh-CN" sz="1800" dirty="0" smtClean="0"/>
          </a:p>
          <a:p>
            <a:pPr algn="l">
              <a:lnSpc>
                <a:spcPct val="130000"/>
              </a:lnSpc>
            </a:pPr>
            <a:endParaRPr lang="zh-CN" altLang="en-US" sz="1800" dirty="0" smtClean="0"/>
          </a:p>
        </p:txBody>
      </p:sp>
      <p:sp>
        <p:nvSpPr>
          <p:cNvPr id="8" name="矩形 7"/>
          <p:cNvSpPr/>
          <p:nvPr/>
        </p:nvSpPr>
        <p:spPr>
          <a:xfrm>
            <a:off x="240465" y="214290"/>
            <a:ext cx="34433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引领幸福</a:t>
            </a:r>
            <a:endParaRPr lang="zh-CN" altLang="en-US" sz="3200" b="1" dirty="0">
              <a:solidFill>
                <a:schemeClr val="accent3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 descr="t01a730e6146cde15d5.png"/>
          <p:cNvPicPr>
            <a:picLocks noChangeAspect="1"/>
          </p:cNvPicPr>
          <p:nvPr/>
        </p:nvPicPr>
        <p:blipFill>
          <a:blip r:embed="rId1">
            <a:lum bright="-8000"/>
          </a:blip>
          <a:stretch>
            <a:fillRect/>
          </a:stretch>
        </p:blipFill>
        <p:spPr>
          <a:xfrm>
            <a:off x="11170479" y="33537"/>
            <a:ext cx="1531056" cy="153105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9" name="Group 5"/>
          <p:cNvGrpSpPr/>
          <p:nvPr/>
        </p:nvGrpSpPr>
        <p:grpSpPr bwMode="auto">
          <a:xfrm>
            <a:off x="1954530" y="4082415"/>
            <a:ext cx="9215755" cy="1837055"/>
            <a:chOff x="1190" y="4420"/>
            <a:chExt cx="9829" cy="560"/>
          </a:xfrm>
        </p:grpSpPr>
        <p:sp>
          <p:nvSpPr>
            <p:cNvPr id="10" name="Rectangle 6"/>
            <p:cNvSpPr>
              <a:spLocks noChangeArrowheads="1"/>
            </p:cNvSpPr>
            <p:nvPr/>
          </p:nvSpPr>
          <p:spPr bwMode="auto">
            <a:xfrm>
              <a:off x="1876" y="4420"/>
              <a:ext cx="9143" cy="560"/>
            </a:xfrm>
            <a:prstGeom prst="rect">
              <a:avLst/>
            </a:prstGeom>
            <a:solidFill>
              <a:srgbClr val="FADCE9"/>
            </a:solidFill>
            <a:ln w="9525" algn="ctr">
              <a:solidFill>
                <a:schemeClr val="accent2">
                  <a:lumMod val="40000"/>
                  <a:lumOff val="60000"/>
                </a:schemeClr>
              </a:solidFill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1190" y="4420"/>
              <a:ext cx="686" cy="560"/>
            </a:xfrm>
            <a:prstGeom prst="rect">
              <a:avLst/>
            </a:prstGeom>
            <a:solidFill>
              <a:srgbClr val="E4007F"/>
            </a:solidFill>
            <a:ln w="9525" algn="ctr">
              <a:solidFill>
                <a:schemeClr val="accent2">
                  <a:lumMod val="40000"/>
                  <a:lumOff val="60000"/>
                </a:schemeClr>
              </a:solidFill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383341" y="5125737"/>
            <a:ext cx="1660849" cy="1660849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526030" y="4222115"/>
            <a:ext cx="7706995" cy="152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3400" marR="47625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     </a:t>
            </a:r>
            <a:r>
              <a:rPr lang="zh-CN" altLang="en-US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从上述故事中可以看出人际交往的重要性，如果每个人都只想着自己的利益，而不考虑别人，那么我们面对的将永远是一锅看得见喝不着的汤，周围也变成了地狱一般的黑暗；只有我们互相帮助，相互扶持，才能拥有一个充满阳光的世界，犹如天堂般和谐明亮。</a:t>
            </a:r>
            <a:endParaRPr lang="zh-CN" altLang="en-US" kern="1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4" name="文本框 2"/>
          <p:cNvSpPr txBox="1">
            <a:spLocks noChangeArrowheads="1"/>
          </p:cNvSpPr>
          <p:nvPr/>
        </p:nvSpPr>
        <p:spPr bwMode="auto">
          <a:xfrm>
            <a:off x="1954843" y="4468223"/>
            <a:ext cx="642942" cy="9569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感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悟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 bwMode="auto">
          <a:xfrm>
            <a:off x="2766056" y="1535709"/>
            <a:ext cx="6861260" cy="3816424"/>
          </a:xfrm>
          <a:prstGeom prst="rect">
            <a:avLst/>
          </a:prstGeom>
          <a:solidFill>
            <a:schemeClr val="accent3">
              <a:lumMod val="20000"/>
              <a:lumOff val="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42346" y="2751751"/>
            <a:ext cx="1249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 algn="ctr"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第一节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5548613" y="1535709"/>
            <a:ext cx="1296144" cy="102990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47"/>
          <p:cNvSpPr txBox="1"/>
          <p:nvPr/>
        </p:nvSpPr>
        <p:spPr>
          <a:xfrm>
            <a:off x="3526613" y="3548159"/>
            <a:ext cx="5429288" cy="70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zh-CN" altLang="en-US" sz="4400" dirty="0" smtClean="0">
                <a:solidFill>
                  <a:srgbClr val="3D3D3D"/>
                </a:solidFill>
                <a:latin typeface="+mn-lt"/>
                <a:ea typeface="+mn-ea"/>
                <a:cs typeface="+mn-ea"/>
                <a:sym typeface="+mn-lt"/>
              </a:rPr>
              <a:t>人际交往概述</a:t>
            </a:r>
            <a:endParaRPr lang="zh-CN" altLang="en-US" sz="4400" dirty="0" smtClean="0">
              <a:solidFill>
                <a:srgbClr val="3D3D3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5784590" y="3341225"/>
            <a:ext cx="824187" cy="57229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901570" y="1633902"/>
            <a:ext cx="5902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4598183" y="1916110"/>
            <a:ext cx="6215106" cy="292895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06732" y="2136934"/>
            <a:ext cx="5720805" cy="2609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b="1" kern="100" dirty="0" smtClean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 人际交往也称人际关系，是指人与人之间在交往活动过程中直接的心理关系或心理上的距离。它反映了个人或群体寻求满足其社会需要的心理程度。它是人们在交往中关系的深度、密切度和协调性等心理方面联系程度的反映。它由认知、情感和行为三种心理因素构成。认知反映个体对人际关系状况的理解，是人际交往的结果，是理性的条件。</a:t>
            </a:r>
            <a:endParaRPr lang="zh-CN" altLang="en-US" b="1" kern="100" dirty="0" smtClean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1797" y="332656"/>
            <a:ext cx="437142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pPr algn="l"/>
            <a:r>
              <a:rPr lang="zh-CN" altLang="en-US" dirty="0" smtClean="0"/>
              <a:t>一、人际交往的基本含义</a:t>
            </a:r>
            <a:endParaRPr lang="zh-CN" altLang="en-US" dirty="0" smtClean="0"/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443046" y="383420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4890089" y="1851783"/>
            <a:ext cx="708226" cy="6432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任意多边形: 形状 174"/>
          <p:cNvSpPr/>
          <p:nvPr/>
        </p:nvSpPr>
        <p:spPr bwMode="auto">
          <a:xfrm>
            <a:off x="-10871" y="3508099"/>
            <a:ext cx="4089922" cy="3349901"/>
          </a:xfrm>
          <a:custGeom>
            <a:avLst/>
            <a:gdLst>
              <a:gd name="connsiteX0" fmla="*/ 0 w 1208720"/>
              <a:gd name="connsiteY0" fmla="*/ 0 h 1208720"/>
              <a:gd name="connsiteX1" fmla="*/ 1208720 w 1208720"/>
              <a:gd name="connsiteY1" fmla="*/ 1208720 h 1208720"/>
              <a:gd name="connsiteX2" fmla="*/ 0 w 1208720"/>
              <a:gd name="connsiteY2" fmla="*/ 1208720 h 120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8720" h="1208720">
                <a:moveTo>
                  <a:pt x="0" y="0"/>
                </a:moveTo>
                <a:lnTo>
                  <a:pt x="1208720" y="1208720"/>
                </a:lnTo>
                <a:lnTo>
                  <a:pt x="0" y="120872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97782" y="1646484"/>
            <a:ext cx="2932000" cy="460136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3383737" y="2901171"/>
            <a:ext cx="4456833" cy="501711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kern="0" dirty="0">
                <a:solidFill>
                  <a:sysClr val="window" lastClr="FFFFFF">
                    <a:lumMod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（二）指责者</a:t>
            </a:r>
            <a:endParaRPr lang="zh-CN" altLang="en-US" sz="2400" kern="0" dirty="0">
              <a:solidFill>
                <a:sysClr val="window" lastClr="FFFFFF">
                  <a:lumMod val="50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383737" y="3784545"/>
            <a:ext cx="4456833" cy="501711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kern="0" dirty="0">
                <a:solidFill>
                  <a:sysClr val="window" lastClr="FFFFFF">
                    <a:lumMod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（三）超理智者</a:t>
            </a:r>
            <a:endParaRPr lang="zh-CN" altLang="en-US" sz="2400" kern="0" dirty="0">
              <a:solidFill>
                <a:sysClr val="window" lastClr="FFFFFF">
                  <a:lumMod val="50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1797" y="332656"/>
            <a:ext cx="43714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000" dirty="0" smtClean="0">
                <a:latin typeface="+mn-lt"/>
                <a:ea typeface="+mn-ea"/>
                <a:cs typeface="+mn-ea"/>
                <a:sym typeface="+mn-lt"/>
              </a:rPr>
              <a:t>一、</a:t>
            </a:r>
            <a:r>
              <a:rPr lang="zh-CN" altLang="en-US" sz="2000" dirty="0" smtClean="0"/>
              <a:t>人际关系的定义</a:t>
            </a:r>
            <a:endParaRPr lang="zh-CN" altLang="en-US" sz="2000" dirty="0" smtClean="0"/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443046" y="383420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 rot="5400000">
            <a:off x="-763799" y="2117832"/>
            <a:ext cx="3810391" cy="3087749"/>
            <a:chOff x="2346280" y="2992831"/>
            <a:chExt cx="4451440" cy="2856113"/>
          </a:xfrm>
        </p:grpSpPr>
        <p:sp>
          <p:nvSpPr>
            <p:cNvPr id="12" name="Oval 5"/>
            <p:cNvSpPr>
              <a:spLocks noChangeArrowheads="1"/>
            </p:cNvSpPr>
            <p:nvPr/>
          </p:nvSpPr>
          <p:spPr bwMode="auto">
            <a:xfrm>
              <a:off x="2346280" y="3979558"/>
              <a:ext cx="4451440" cy="1465666"/>
            </a:xfrm>
            <a:prstGeom prst="ellipse">
              <a:avLst/>
            </a:prstGeom>
            <a:gradFill rotWithShape="1">
              <a:gsLst>
                <a:gs pos="0">
                  <a:sysClr val="windowText" lastClr="000000"/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 panose="020B0503020204020204" pitchFamily="34" charset="-122"/>
              </a:endParaRPr>
            </a:p>
          </p:txBody>
        </p:sp>
        <p:grpSp>
          <p:nvGrpSpPr>
            <p:cNvPr id="13" name="组合 30"/>
            <p:cNvGrpSpPr/>
            <p:nvPr/>
          </p:nvGrpSpPr>
          <p:grpSpPr>
            <a:xfrm>
              <a:off x="3021801" y="2992831"/>
              <a:ext cx="3116260" cy="2856120"/>
              <a:chOff x="2823686" y="2992831"/>
              <a:chExt cx="3116260" cy="2856120"/>
            </a:xfrm>
          </p:grpSpPr>
          <p:grpSp>
            <p:nvGrpSpPr>
              <p:cNvPr id="14" name="Group 6"/>
              <p:cNvGrpSpPr/>
              <p:nvPr/>
            </p:nvGrpSpPr>
            <p:grpSpPr bwMode="auto">
              <a:xfrm>
                <a:off x="2823686" y="3005538"/>
                <a:ext cx="3116260" cy="2843413"/>
                <a:chOff x="3107" y="2795"/>
                <a:chExt cx="1089" cy="994"/>
              </a:xfrm>
            </p:grpSpPr>
            <p:sp>
              <p:nvSpPr>
                <p:cNvPr id="20" name="Oval 9"/>
                <p:cNvSpPr>
                  <a:spLocks noChangeArrowheads="1"/>
                </p:cNvSpPr>
                <p:nvPr/>
              </p:nvSpPr>
              <p:spPr bwMode="auto">
                <a:xfrm flipV="1">
                  <a:off x="3332" y="3607"/>
                  <a:ext cx="183" cy="182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" lastClr="FFFFFF">
                        <a:alpha val="29999"/>
                      </a:sysClr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pPr defTabSz="914400"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latin typeface="微软雅黑" panose="020B0503020204020204" pitchFamily="34" charset="-122"/>
                  </a:endParaRPr>
                </a:p>
              </p:txBody>
            </p:sp>
            <p:grpSp>
              <p:nvGrpSpPr>
                <p:cNvPr id="24" name="Group 10"/>
                <p:cNvGrpSpPr/>
                <p:nvPr/>
              </p:nvGrpSpPr>
              <p:grpSpPr bwMode="auto">
                <a:xfrm>
                  <a:off x="3107" y="2795"/>
                  <a:ext cx="1089" cy="681"/>
                  <a:chOff x="1610" y="2838"/>
                  <a:chExt cx="1089" cy="681"/>
                </a:xfrm>
              </p:grpSpPr>
              <p:sp>
                <p:nvSpPr>
                  <p:cNvPr id="25" name="Freeform 11"/>
                  <p:cNvSpPr/>
                  <p:nvPr/>
                </p:nvSpPr>
                <p:spPr bwMode="auto">
                  <a:xfrm>
                    <a:off x="1610" y="2838"/>
                    <a:ext cx="1089" cy="681"/>
                  </a:xfrm>
                  <a:custGeom>
                    <a:avLst/>
                    <a:gdLst>
                      <a:gd name="T0" fmla="*/ 637 w 1862"/>
                      <a:gd name="T1" fmla="*/ 318 h 1164"/>
                      <a:gd name="T2" fmla="*/ 635 w 1862"/>
                      <a:gd name="T3" fmla="*/ 326 h 1164"/>
                      <a:gd name="T4" fmla="*/ 630 w 1862"/>
                      <a:gd name="T5" fmla="*/ 335 h 1164"/>
                      <a:gd name="T6" fmla="*/ 622 w 1862"/>
                      <a:gd name="T7" fmla="*/ 342 h 1164"/>
                      <a:gd name="T8" fmla="*/ 612 w 1862"/>
                      <a:gd name="T9" fmla="*/ 349 h 1164"/>
                      <a:gd name="T10" fmla="*/ 582 w 1862"/>
                      <a:gd name="T11" fmla="*/ 363 h 1164"/>
                      <a:gd name="T12" fmla="*/ 543 w 1862"/>
                      <a:gd name="T13" fmla="*/ 374 h 1164"/>
                      <a:gd name="T14" fmla="*/ 497 w 1862"/>
                      <a:gd name="T15" fmla="*/ 385 h 1164"/>
                      <a:gd name="T16" fmla="*/ 443 w 1862"/>
                      <a:gd name="T17" fmla="*/ 391 h 1164"/>
                      <a:gd name="T18" fmla="*/ 382 w 1862"/>
                      <a:gd name="T19" fmla="*/ 396 h 1164"/>
                      <a:gd name="T20" fmla="*/ 318 w 1862"/>
                      <a:gd name="T21" fmla="*/ 398 h 1164"/>
                      <a:gd name="T22" fmla="*/ 286 w 1862"/>
                      <a:gd name="T23" fmla="*/ 398 h 1164"/>
                      <a:gd name="T24" fmla="*/ 223 w 1862"/>
                      <a:gd name="T25" fmla="*/ 394 h 1164"/>
                      <a:gd name="T26" fmla="*/ 167 w 1862"/>
                      <a:gd name="T27" fmla="*/ 388 h 1164"/>
                      <a:gd name="T28" fmla="*/ 116 w 1862"/>
                      <a:gd name="T29" fmla="*/ 380 h 1164"/>
                      <a:gd name="T30" fmla="*/ 73 w 1862"/>
                      <a:gd name="T31" fmla="*/ 369 h 1164"/>
                      <a:gd name="T32" fmla="*/ 39 w 1862"/>
                      <a:gd name="T33" fmla="*/ 357 h 1164"/>
                      <a:gd name="T34" fmla="*/ 19 w 1862"/>
                      <a:gd name="T35" fmla="*/ 346 h 1164"/>
                      <a:gd name="T36" fmla="*/ 11 w 1862"/>
                      <a:gd name="T37" fmla="*/ 338 h 1164"/>
                      <a:gd name="T38" fmla="*/ 4 w 1862"/>
                      <a:gd name="T39" fmla="*/ 331 h 1164"/>
                      <a:gd name="T40" fmla="*/ 1 w 1862"/>
                      <a:gd name="T41" fmla="*/ 322 h 1164"/>
                      <a:gd name="T42" fmla="*/ 0 w 1862"/>
                      <a:gd name="T43" fmla="*/ 318 h 1164"/>
                      <a:gd name="T44" fmla="*/ 1 w 1862"/>
                      <a:gd name="T45" fmla="*/ 286 h 1164"/>
                      <a:gd name="T46" fmla="*/ 6 w 1862"/>
                      <a:gd name="T47" fmla="*/ 254 h 1164"/>
                      <a:gd name="T48" fmla="*/ 15 w 1862"/>
                      <a:gd name="T49" fmla="*/ 224 h 1164"/>
                      <a:gd name="T50" fmla="*/ 25 w 1862"/>
                      <a:gd name="T51" fmla="*/ 194 h 1164"/>
                      <a:gd name="T52" fmla="*/ 39 w 1862"/>
                      <a:gd name="T53" fmla="*/ 166 h 1164"/>
                      <a:gd name="T54" fmla="*/ 54 w 1862"/>
                      <a:gd name="T55" fmla="*/ 140 h 1164"/>
                      <a:gd name="T56" fmla="*/ 73 w 1862"/>
                      <a:gd name="T57" fmla="*/ 116 h 1164"/>
                      <a:gd name="T58" fmla="*/ 93 w 1862"/>
                      <a:gd name="T59" fmla="*/ 93 h 1164"/>
                      <a:gd name="T60" fmla="*/ 116 w 1862"/>
                      <a:gd name="T61" fmla="*/ 73 h 1164"/>
                      <a:gd name="T62" fmla="*/ 140 w 1862"/>
                      <a:gd name="T63" fmla="*/ 54 h 1164"/>
                      <a:gd name="T64" fmla="*/ 167 w 1862"/>
                      <a:gd name="T65" fmla="*/ 39 h 1164"/>
                      <a:gd name="T66" fmla="*/ 194 w 1862"/>
                      <a:gd name="T67" fmla="*/ 25 h 1164"/>
                      <a:gd name="T68" fmla="*/ 223 w 1862"/>
                      <a:gd name="T69" fmla="*/ 15 h 1164"/>
                      <a:gd name="T70" fmla="*/ 254 w 1862"/>
                      <a:gd name="T71" fmla="*/ 6 h 1164"/>
                      <a:gd name="T72" fmla="*/ 286 w 1862"/>
                      <a:gd name="T73" fmla="*/ 1 h 1164"/>
                      <a:gd name="T74" fmla="*/ 318 w 1862"/>
                      <a:gd name="T75" fmla="*/ 0 h 1164"/>
                      <a:gd name="T76" fmla="*/ 335 w 1862"/>
                      <a:gd name="T77" fmla="*/ 0 h 1164"/>
                      <a:gd name="T78" fmla="*/ 367 w 1862"/>
                      <a:gd name="T79" fmla="*/ 4 h 1164"/>
                      <a:gd name="T80" fmla="*/ 398 w 1862"/>
                      <a:gd name="T81" fmla="*/ 9 h 1164"/>
                      <a:gd name="T82" fmla="*/ 428 w 1862"/>
                      <a:gd name="T83" fmla="*/ 19 h 1164"/>
                      <a:gd name="T84" fmla="*/ 456 w 1862"/>
                      <a:gd name="T85" fmla="*/ 32 h 1164"/>
                      <a:gd name="T86" fmla="*/ 484 w 1862"/>
                      <a:gd name="T87" fmla="*/ 46 h 1164"/>
                      <a:gd name="T88" fmla="*/ 509 w 1862"/>
                      <a:gd name="T89" fmla="*/ 63 h 1164"/>
                      <a:gd name="T90" fmla="*/ 532 w 1862"/>
                      <a:gd name="T91" fmla="*/ 83 h 1164"/>
                      <a:gd name="T92" fmla="*/ 554 w 1862"/>
                      <a:gd name="T93" fmla="*/ 104 h 1164"/>
                      <a:gd name="T94" fmla="*/ 573 w 1862"/>
                      <a:gd name="T95" fmla="*/ 128 h 1164"/>
                      <a:gd name="T96" fmla="*/ 590 w 1862"/>
                      <a:gd name="T97" fmla="*/ 153 h 1164"/>
                      <a:gd name="T98" fmla="*/ 605 w 1862"/>
                      <a:gd name="T99" fmla="*/ 180 h 1164"/>
                      <a:gd name="T100" fmla="*/ 618 w 1862"/>
                      <a:gd name="T101" fmla="*/ 209 h 1164"/>
                      <a:gd name="T102" fmla="*/ 626 w 1862"/>
                      <a:gd name="T103" fmla="*/ 239 h 1164"/>
                      <a:gd name="T104" fmla="*/ 633 w 1862"/>
                      <a:gd name="T105" fmla="*/ 270 h 1164"/>
                      <a:gd name="T106" fmla="*/ 636 w 1862"/>
                      <a:gd name="T107" fmla="*/ 302 h 1164"/>
                      <a:gd name="T108" fmla="*/ 637 w 1862"/>
                      <a:gd name="T109" fmla="*/ 318 h 116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1862"/>
                      <a:gd name="T166" fmla="*/ 0 h 1164"/>
                      <a:gd name="T167" fmla="*/ 1862 w 1862"/>
                      <a:gd name="T168" fmla="*/ 1164 h 1164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1862" h="1164">
                        <a:moveTo>
                          <a:pt x="1862" y="930"/>
                        </a:moveTo>
                        <a:lnTo>
                          <a:pt x="1862" y="930"/>
                        </a:lnTo>
                        <a:lnTo>
                          <a:pt x="1860" y="942"/>
                        </a:lnTo>
                        <a:lnTo>
                          <a:pt x="1856" y="954"/>
                        </a:lnTo>
                        <a:lnTo>
                          <a:pt x="1850" y="966"/>
                        </a:lnTo>
                        <a:lnTo>
                          <a:pt x="1842" y="978"/>
                        </a:lnTo>
                        <a:lnTo>
                          <a:pt x="1832" y="988"/>
                        </a:lnTo>
                        <a:lnTo>
                          <a:pt x="1820" y="1000"/>
                        </a:lnTo>
                        <a:lnTo>
                          <a:pt x="1806" y="1010"/>
                        </a:lnTo>
                        <a:lnTo>
                          <a:pt x="1788" y="1020"/>
                        </a:lnTo>
                        <a:lnTo>
                          <a:pt x="1750" y="1042"/>
                        </a:lnTo>
                        <a:lnTo>
                          <a:pt x="1702" y="1060"/>
                        </a:lnTo>
                        <a:lnTo>
                          <a:pt x="1650" y="1078"/>
                        </a:lnTo>
                        <a:lnTo>
                          <a:pt x="1588" y="1094"/>
                        </a:lnTo>
                        <a:lnTo>
                          <a:pt x="1522" y="1110"/>
                        </a:lnTo>
                        <a:lnTo>
                          <a:pt x="1452" y="1124"/>
                        </a:lnTo>
                        <a:lnTo>
                          <a:pt x="1374" y="1134"/>
                        </a:lnTo>
                        <a:lnTo>
                          <a:pt x="1294" y="1144"/>
                        </a:lnTo>
                        <a:lnTo>
                          <a:pt x="1208" y="1152"/>
                        </a:lnTo>
                        <a:lnTo>
                          <a:pt x="1118" y="1158"/>
                        </a:lnTo>
                        <a:lnTo>
                          <a:pt x="1026" y="1162"/>
                        </a:lnTo>
                        <a:lnTo>
                          <a:pt x="930" y="1164"/>
                        </a:lnTo>
                        <a:lnTo>
                          <a:pt x="836" y="1162"/>
                        </a:lnTo>
                        <a:lnTo>
                          <a:pt x="744" y="1158"/>
                        </a:lnTo>
                        <a:lnTo>
                          <a:pt x="654" y="1152"/>
                        </a:lnTo>
                        <a:lnTo>
                          <a:pt x="568" y="1144"/>
                        </a:lnTo>
                        <a:lnTo>
                          <a:pt x="488" y="1134"/>
                        </a:lnTo>
                        <a:lnTo>
                          <a:pt x="410" y="1124"/>
                        </a:lnTo>
                        <a:lnTo>
                          <a:pt x="338" y="1110"/>
                        </a:lnTo>
                        <a:lnTo>
                          <a:pt x="272" y="1094"/>
                        </a:lnTo>
                        <a:lnTo>
                          <a:pt x="212" y="1078"/>
                        </a:lnTo>
                        <a:lnTo>
                          <a:pt x="158" y="1060"/>
                        </a:lnTo>
                        <a:lnTo>
                          <a:pt x="112" y="1042"/>
                        </a:lnTo>
                        <a:lnTo>
                          <a:pt x="74" y="1020"/>
                        </a:lnTo>
                        <a:lnTo>
                          <a:pt x="56" y="1010"/>
                        </a:lnTo>
                        <a:lnTo>
                          <a:pt x="42" y="1000"/>
                        </a:lnTo>
                        <a:lnTo>
                          <a:pt x="30" y="988"/>
                        </a:lnTo>
                        <a:lnTo>
                          <a:pt x="18" y="978"/>
                        </a:lnTo>
                        <a:lnTo>
                          <a:pt x="10" y="966"/>
                        </a:lnTo>
                        <a:lnTo>
                          <a:pt x="4" y="954"/>
                        </a:lnTo>
                        <a:lnTo>
                          <a:pt x="2" y="942"/>
                        </a:lnTo>
                        <a:lnTo>
                          <a:pt x="0" y="930"/>
                        </a:lnTo>
                        <a:lnTo>
                          <a:pt x="2" y="882"/>
                        </a:lnTo>
                        <a:lnTo>
                          <a:pt x="4" y="836"/>
                        </a:lnTo>
                        <a:lnTo>
                          <a:pt x="10" y="788"/>
                        </a:lnTo>
                        <a:lnTo>
                          <a:pt x="18" y="742"/>
                        </a:lnTo>
                        <a:lnTo>
                          <a:pt x="30" y="698"/>
                        </a:lnTo>
                        <a:lnTo>
                          <a:pt x="42" y="654"/>
                        </a:lnTo>
                        <a:lnTo>
                          <a:pt x="56" y="610"/>
                        </a:lnTo>
                        <a:lnTo>
                          <a:pt x="74" y="568"/>
                        </a:lnTo>
                        <a:lnTo>
                          <a:pt x="92" y="526"/>
                        </a:lnTo>
                        <a:lnTo>
                          <a:pt x="112" y="486"/>
                        </a:lnTo>
                        <a:lnTo>
                          <a:pt x="134" y="448"/>
                        </a:lnTo>
                        <a:lnTo>
                          <a:pt x="158" y="410"/>
                        </a:lnTo>
                        <a:lnTo>
                          <a:pt x="184" y="374"/>
                        </a:lnTo>
                        <a:lnTo>
                          <a:pt x="212" y="338"/>
                        </a:lnTo>
                        <a:lnTo>
                          <a:pt x="242" y="304"/>
                        </a:lnTo>
                        <a:lnTo>
                          <a:pt x="272" y="272"/>
                        </a:lnTo>
                        <a:lnTo>
                          <a:pt x="304" y="242"/>
                        </a:lnTo>
                        <a:lnTo>
                          <a:pt x="338" y="212"/>
                        </a:lnTo>
                        <a:lnTo>
                          <a:pt x="374" y="184"/>
                        </a:lnTo>
                        <a:lnTo>
                          <a:pt x="410" y="158"/>
                        </a:lnTo>
                        <a:lnTo>
                          <a:pt x="448" y="134"/>
                        </a:lnTo>
                        <a:lnTo>
                          <a:pt x="488" y="112"/>
                        </a:lnTo>
                        <a:lnTo>
                          <a:pt x="528" y="92"/>
                        </a:lnTo>
                        <a:lnTo>
                          <a:pt x="568" y="72"/>
                        </a:lnTo>
                        <a:lnTo>
                          <a:pt x="610" y="56"/>
                        </a:lnTo>
                        <a:lnTo>
                          <a:pt x="654" y="42"/>
                        </a:lnTo>
                        <a:lnTo>
                          <a:pt x="698" y="28"/>
                        </a:lnTo>
                        <a:lnTo>
                          <a:pt x="744" y="18"/>
                        </a:lnTo>
                        <a:lnTo>
                          <a:pt x="790" y="10"/>
                        </a:lnTo>
                        <a:lnTo>
                          <a:pt x="836" y="4"/>
                        </a:lnTo>
                        <a:lnTo>
                          <a:pt x="882" y="0"/>
                        </a:lnTo>
                        <a:lnTo>
                          <a:pt x="930" y="0"/>
                        </a:lnTo>
                        <a:lnTo>
                          <a:pt x="978" y="0"/>
                        </a:lnTo>
                        <a:lnTo>
                          <a:pt x="1026" y="4"/>
                        </a:lnTo>
                        <a:lnTo>
                          <a:pt x="1072" y="10"/>
                        </a:lnTo>
                        <a:lnTo>
                          <a:pt x="1118" y="18"/>
                        </a:lnTo>
                        <a:lnTo>
                          <a:pt x="1164" y="28"/>
                        </a:lnTo>
                        <a:lnTo>
                          <a:pt x="1208" y="42"/>
                        </a:lnTo>
                        <a:lnTo>
                          <a:pt x="1250" y="56"/>
                        </a:lnTo>
                        <a:lnTo>
                          <a:pt x="1294" y="72"/>
                        </a:lnTo>
                        <a:lnTo>
                          <a:pt x="1334" y="92"/>
                        </a:lnTo>
                        <a:lnTo>
                          <a:pt x="1374" y="112"/>
                        </a:lnTo>
                        <a:lnTo>
                          <a:pt x="1414" y="134"/>
                        </a:lnTo>
                        <a:lnTo>
                          <a:pt x="1452" y="158"/>
                        </a:lnTo>
                        <a:lnTo>
                          <a:pt x="1488" y="184"/>
                        </a:lnTo>
                        <a:lnTo>
                          <a:pt x="1522" y="212"/>
                        </a:lnTo>
                        <a:lnTo>
                          <a:pt x="1556" y="242"/>
                        </a:lnTo>
                        <a:lnTo>
                          <a:pt x="1588" y="272"/>
                        </a:lnTo>
                        <a:lnTo>
                          <a:pt x="1620" y="304"/>
                        </a:lnTo>
                        <a:lnTo>
                          <a:pt x="1650" y="338"/>
                        </a:lnTo>
                        <a:lnTo>
                          <a:pt x="1676" y="374"/>
                        </a:lnTo>
                        <a:lnTo>
                          <a:pt x="1702" y="410"/>
                        </a:lnTo>
                        <a:lnTo>
                          <a:pt x="1726" y="448"/>
                        </a:lnTo>
                        <a:lnTo>
                          <a:pt x="1750" y="486"/>
                        </a:lnTo>
                        <a:lnTo>
                          <a:pt x="1770" y="526"/>
                        </a:lnTo>
                        <a:lnTo>
                          <a:pt x="1788" y="568"/>
                        </a:lnTo>
                        <a:lnTo>
                          <a:pt x="1806" y="610"/>
                        </a:lnTo>
                        <a:lnTo>
                          <a:pt x="1820" y="654"/>
                        </a:lnTo>
                        <a:lnTo>
                          <a:pt x="1832" y="698"/>
                        </a:lnTo>
                        <a:lnTo>
                          <a:pt x="1842" y="742"/>
                        </a:lnTo>
                        <a:lnTo>
                          <a:pt x="1850" y="788"/>
                        </a:lnTo>
                        <a:lnTo>
                          <a:pt x="1856" y="836"/>
                        </a:lnTo>
                        <a:lnTo>
                          <a:pt x="1860" y="882"/>
                        </a:lnTo>
                        <a:lnTo>
                          <a:pt x="1862" y="93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defTabSz="914400"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26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1835" y="2976"/>
                    <a:ext cx="183" cy="1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ysClr val="window" lastClr="FFFFFF">
                          <a:alpha val="50000"/>
                        </a:sysClr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defTabSz="914400"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  <a:latin typeface="微软雅黑" panose="020B0503020204020204" pitchFamily="34" charset="-122"/>
                    </a:endParaRPr>
                  </a:p>
                </p:txBody>
              </p:sp>
            </p:grpSp>
          </p:grpSp>
          <p:sp>
            <p:nvSpPr>
              <p:cNvPr id="15" name="Freeform 33"/>
              <p:cNvSpPr/>
              <p:nvPr/>
            </p:nvSpPr>
            <p:spPr bwMode="auto">
              <a:xfrm>
                <a:off x="2928467" y="2992831"/>
                <a:ext cx="2917825" cy="1054100"/>
              </a:xfrm>
              <a:custGeom>
                <a:avLst/>
                <a:gdLst>
                  <a:gd name="T0" fmla="*/ 0 w 4756"/>
                  <a:gd name="T1" fmla="*/ 705029702 h 1576"/>
                  <a:gd name="T2" fmla="*/ 18819235 w 4756"/>
                  <a:gd name="T3" fmla="*/ 654031595 h 1576"/>
                  <a:gd name="T4" fmla="*/ 40649548 w 4756"/>
                  <a:gd name="T5" fmla="*/ 603927734 h 1576"/>
                  <a:gd name="T6" fmla="*/ 63986013 w 4756"/>
                  <a:gd name="T7" fmla="*/ 555613702 h 1576"/>
                  <a:gd name="T8" fmla="*/ 89580172 w 4756"/>
                  <a:gd name="T9" fmla="*/ 509088832 h 1576"/>
                  <a:gd name="T10" fmla="*/ 116679871 w 4756"/>
                  <a:gd name="T11" fmla="*/ 463458876 h 1576"/>
                  <a:gd name="T12" fmla="*/ 145285722 w 4756"/>
                  <a:gd name="T13" fmla="*/ 420512327 h 1576"/>
                  <a:gd name="T14" fmla="*/ 176149267 w 4756"/>
                  <a:gd name="T15" fmla="*/ 378461362 h 1576"/>
                  <a:gd name="T16" fmla="*/ 207765582 w 4756"/>
                  <a:gd name="T17" fmla="*/ 338199558 h 1576"/>
                  <a:gd name="T18" fmla="*/ 224326509 w 4756"/>
                  <a:gd name="T19" fmla="*/ 318516113 h 1576"/>
                  <a:gd name="T20" fmla="*/ 258954515 w 4756"/>
                  <a:gd name="T21" fmla="*/ 281832630 h 1576"/>
                  <a:gd name="T22" fmla="*/ 295087446 w 4756"/>
                  <a:gd name="T23" fmla="*/ 246044731 h 1576"/>
                  <a:gd name="T24" fmla="*/ 332726530 w 4756"/>
                  <a:gd name="T25" fmla="*/ 212940239 h 1576"/>
                  <a:gd name="T26" fmla="*/ 371117769 w 4756"/>
                  <a:gd name="T27" fmla="*/ 181625577 h 1576"/>
                  <a:gd name="T28" fmla="*/ 411014547 w 4756"/>
                  <a:gd name="T29" fmla="*/ 152994990 h 1576"/>
                  <a:gd name="T30" fmla="*/ 452417478 w 4756"/>
                  <a:gd name="T31" fmla="*/ 126153564 h 1576"/>
                  <a:gd name="T32" fmla="*/ 495325334 w 4756"/>
                  <a:gd name="T33" fmla="*/ 101996883 h 1576"/>
                  <a:gd name="T34" fmla="*/ 517155647 w 4756"/>
                  <a:gd name="T35" fmla="*/ 90365665 h 1576"/>
                  <a:gd name="T36" fmla="*/ 560816885 w 4756"/>
                  <a:gd name="T37" fmla="*/ 69787306 h 1576"/>
                  <a:gd name="T38" fmla="*/ 605983049 w 4756"/>
                  <a:gd name="T39" fmla="*/ 51893022 h 1576"/>
                  <a:gd name="T40" fmla="*/ 651902596 w 4756"/>
                  <a:gd name="T41" fmla="*/ 35788568 h 1576"/>
                  <a:gd name="T42" fmla="*/ 699327069 w 4756"/>
                  <a:gd name="T43" fmla="*/ 23262435 h 1576"/>
                  <a:gd name="T44" fmla="*/ 746752155 w 4756"/>
                  <a:gd name="T45" fmla="*/ 13420378 h 1576"/>
                  <a:gd name="T46" fmla="*/ 795682166 w 4756"/>
                  <a:gd name="T47" fmla="*/ 5368151 h 1576"/>
                  <a:gd name="T48" fmla="*/ 845365560 w 4756"/>
                  <a:gd name="T49" fmla="*/ 894915 h 1576"/>
                  <a:gd name="T50" fmla="*/ 895048954 w 4756"/>
                  <a:gd name="T51" fmla="*/ 0 h 1576"/>
                  <a:gd name="T52" fmla="*/ 919890344 w 4756"/>
                  <a:gd name="T53" fmla="*/ 0 h 1576"/>
                  <a:gd name="T54" fmla="*/ 969573125 w 4756"/>
                  <a:gd name="T55" fmla="*/ 3578991 h 1576"/>
                  <a:gd name="T56" fmla="*/ 1018503749 w 4756"/>
                  <a:gd name="T57" fmla="*/ 8947142 h 1576"/>
                  <a:gd name="T58" fmla="*/ 1066680991 w 4756"/>
                  <a:gd name="T59" fmla="*/ 17894284 h 1576"/>
                  <a:gd name="T60" fmla="*/ 1114858846 w 4756"/>
                  <a:gd name="T61" fmla="*/ 29525502 h 1576"/>
                  <a:gd name="T62" fmla="*/ 1160777780 w 4756"/>
                  <a:gd name="T63" fmla="*/ 43840795 h 1576"/>
                  <a:gd name="T64" fmla="*/ 1206697327 w 4756"/>
                  <a:gd name="T65" fmla="*/ 60840164 h 1576"/>
                  <a:gd name="T66" fmla="*/ 1251110721 w 4756"/>
                  <a:gd name="T67" fmla="*/ 79628694 h 1576"/>
                  <a:gd name="T68" fmla="*/ 1272941648 w 4756"/>
                  <a:gd name="T69" fmla="*/ 90365665 h 1576"/>
                  <a:gd name="T70" fmla="*/ 1316602273 w 4756"/>
                  <a:gd name="T71" fmla="*/ 113628101 h 1576"/>
                  <a:gd name="T72" fmla="*/ 1358004590 w 4756"/>
                  <a:gd name="T73" fmla="*/ 139574612 h 1576"/>
                  <a:gd name="T74" fmla="*/ 1398654751 w 4756"/>
                  <a:gd name="T75" fmla="*/ 167310284 h 1576"/>
                  <a:gd name="T76" fmla="*/ 1438551529 w 4756"/>
                  <a:gd name="T77" fmla="*/ 196835785 h 1576"/>
                  <a:gd name="T78" fmla="*/ 1476190613 w 4756"/>
                  <a:gd name="T79" fmla="*/ 229045362 h 1576"/>
                  <a:gd name="T80" fmla="*/ 1513076314 w 4756"/>
                  <a:gd name="T81" fmla="*/ 263939015 h 1576"/>
                  <a:gd name="T82" fmla="*/ 1548456476 w 4756"/>
                  <a:gd name="T83" fmla="*/ 299726914 h 1576"/>
                  <a:gd name="T84" fmla="*/ 1582331712 w 4756"/>
                  <a:gd name="T85" fmla="*/ 338199558 h 1576"/>
                  <a:gd name="T86" fmla="*/ 1598139870 w 4756"/>
                  <a:gd name="T87" fmla="*/ 357883002 h 1576"/>
                  <a:gd name="T88" fmla="*/ 1629756184 w 4756"/>
                  <a:gd name="T89" fmla="*/ 399039721 h 1576"/>
                  <a:gd name="T90" fmla="*/ 1659867574 w 4756"/>
                  <a:gd name="T91" fmla="*/ 441985601 h 1576"/>
                  <a:gd name="T92" fmla="*/ 1687720042 w 4756"/>
                  <a:gd name="T93" fmla="*/ 485826396 h 1576"/>
                  <a:gd name="T94" fmla="*/ 1713314202 w 4756"/>
                  <a:gd name="T95" fmla="*/ 532351267 h 1576"/>
                  <a:gd name="T96" fmla="*/ 1738155592 w 4756"/>
                  <a:gd name="T97" fmla="*/ 579770383 h 1576"/>
                  <a:gd name="T98" fmla="*/ 1760739287 w 4756"/>
                  <a:gd name="T99" fmla="*/ 628979330 h 1576"/>
                  <a:gd name="T100" fmla="*/ 1781064061 w 4756"/>
                  <a:gd name="T101" fmla="*/ 679083191 h 1576"/>
                  <a:gd name="T102" fmla="*/ 0 w 4756"/>
                  <a:gd name="T103" fmla="*/ 705029702 h 157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756"/>
                  <a:gd name="T157" fmla="*/ 0 h 1576"/>
                  <a:gd name="T158" fmla="*/ 4756 w 4756"/>
                  <a:gd name="T159" fmla="*/ 1576 h 157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sp>
        <p:nvSpPr>
          <p:cNvPr id="27" name="矩形 26"/>
          <p:cNvSpPr/>
          <p:nvPr/>
        </p:nvSpPr>
        <p:spPr>
          <a:xfrm>
            <a:off x="2830462" y="2072850"/>
            <a:ext cx="5023321" cy="501711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kern="0" dirty="0">
                <a:solidFill>
                  <a:sysClr val="window" lastClr="FFFFFF">
                    <a:lumMod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（二）指责者</a:t>
            </a:r>
            <a:endParaRPr lang="zh-CN" altLang="en-US" sz="2400" kern="0" dirty="0">
              <a:solidFill>
                <a:sysClr val="window" lastClr="FFFFFF">
                  <a:lumMod val="50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AutoShape 4"/>
          <p:cNvSpPr>
            <a:spLocks noChangeArrowheads="1"/>
          </p:cNvSpPr>
          <p:nvPr/>
        </p:nvSpPr>
        <p:spPr bwMode="auto">
          <a:xfrm>
            <a:off x="2632874" y="2049285"/>
            <a:ext cx="649548" cy="566656"/>
          </a:xfrm>
          <a:prstGeom prst="hexagon">
            <a:avLst>
              <a:gd name="adj" fmla="val 28657"/>
              <a:gd name="vf" fmla="val 115470"/>
            </a:avLst>
          </a:prstGeom>
          <a:gradFill>
            <a:gsLst>
              <a:gs pos="3300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 defTabSz="914400">
              <a:lnSpc>
                <a:spcPct val="120000"/>
              </a:lnSpc>
              <a:defRPr/>
            </a:pPr>
            <a:endParaRPr lang="en-US" altLang="zh-CN" kern="0" dirty="0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AutoShape 4"/>
          <p:cNvSpPr>
            <a:spLocks noChangeArrowheads="1"/>
          </p:cNvSpPr>
          <p:nvPr/>
        </p:nvSpPr>
        <p:spPr bwMode="auto">
          <a:xfrm>
            <a:off x="3199362" y="2932660"/>
            <a:ext cx="649548" cy="566656"/>
          </a:xfrm>
          <a:prstGeom prst="hexagon">
            <a:avLst>
              <a:gd name="adj" fmla="val 28657"/>
              <a:gd name="vf" fmla="val 115470"/>
            </a:avLst>
          </a:prstGeom>
          <a:gradFill>
            <a:gsLst>
              <a:gs pos="3300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 defTabSz="914400">
              <a:lnSpc>
                <a:spcPct val="120000"/>
              </a:lnSpc>
              <a:defRPr/>
            </a:pPr>
            <a:endParaRPr lang="en-US" altLang="zh-CN" kern="0" dirty="0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AutoShape 4"/>
          <p:cNvSpPr>
            <a:spLocks noChangeArrowheads="1"/>
          </p:cNvSpPr>
          <p:nvPr/>
        </p:nvSpPr>
        <p:spPr bwMode="auto">
          <a:xfrm>
            <a:off x="3199362" y="3816034"/>
            <a:ext cx="649548" cy="566656"/>
          </a:xfrm>
          <a:prstGeom prst="hexagon">
            <a:avLst>
              <a:gd name="adj" fmla="val 28657"/>
              <a:gd name="vf" fmla="val 115470"/>
            </a:avLst>
          </a:prstGeom>
          <a:gradFill>
            <a:gsLst>
              <a:gs pos="3300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 defTabSz="914400">
              <a:lnSpc>
                <a:spcPct val="120000"/>
              </a:lnSpc>
              <a:defRPr/>
            </a:pPr>
            <a:endParaRPr lang="en-US" altLang="zh-CN" kern="0" dirty="0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829976" y="4722973"/>
            <a:ext cx="5023321" cy="501711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kern="0" dirty="0">
                <a:solidFill>
                  <a:sysClr val="window" lastClr="FFFFFF">
                    <a:lumMod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（四）打岔者</a:t>
            </a:r>
            <a:endParaRPr lang="zh-CN" altLang="en-US" sz="2400" kern="0" dirty="0">
              <a:solidFill>
                <a:sysClr val="window" lastClr="FFFFFF">
                  <a:lumMod val="50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AutoShape 4"/>
          <p:cNvSpPr>
            <a:spLocks noChangeArrowheads="1"/>
          </p:cNvSpPr>
          <p:nvPr/>
        </p:nvSpPr>
        <p:spPr bwMode="auto">
          <a:xfrm>
            <a:off x="2632388" y="4699408"/>
            <a:ext cx="649548" cy="566656"/>
          </a:xfrm>
          <a:prstGeom prst="hexagon">
            <a:avLst>
              <a:gd name="adj" fmla="val 28657"/>
              <a:gd name="vf" fmla="val 115470"/>
            </a:avLst>
          </a:prstGeom>
          <a:gradFill>
            <a:gsLst>
              <a:gs pos="3300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 defTabSz="914400">
              <a:lnSpc>
                <a:spcPct val="120000"/>
              </a:lnSpc>
              <a:defRPr/>
            </a:pPr>
            <a:endParaRPr lang="en-US" altLang="zh-CN" kern="0" dirty="0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977022" y="1245536"/>
            <a:ext cx="5867725" cy="501711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kern="0" dirty="0">
                <a:solidFill>
                  <a:sysClr val="window" lastClr="FFFFFF">
                    <a:lumMod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（一）讨好者</a:t>
            </a:r>
            <a:endParaRPr lang="zh-CN" altLang="en-US" sz="2400" kern="0" dirty="0">
              <a:solidFill>
                <a:sysClr val="window" lastClr="FFFFFF">
                  <a:lumMod val="50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AutoShape 4"/>
          <p:cNvSpPr>
            <a:spLocks noChangeArrowheads="1"/>
          </p:cNvSpPr>
          <p:nvPr/>
        </p:nvSpPr>
        <p:spPr bwMode="auto">
          <a:xfrm>
            <a:off x="1779434" y="1221971"/>
            <a:ext cx="649548" cy="566656"/>
          </a:xfrm>
          <a:prstGeom prst="hexagon">
            <a:avLst>
              <a:gd name="adj" fmla="val 28657"/>
              <a:gd name="vf" fmla="val 115470"/>
            </a:avLst>
          </a:prstGeom>
          <a:gradFill>
            <a:gsLst>
              <a:gs pos="3300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 defTabSz="914400">
              <a:lnSpc>
                <a:spcPct val="120000"/>
              </a:lnSpc>
              <a:defRPr/>
            </a:pPr>
            <a:endParaRPr lang="en-US" altLang="zh-CN" kern="0" dirty="0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972668" y="5591113"/>
            <a:ext cx="5898205" cy="501711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kern="0" dirty="0">
                <a:solidFill>
                  <a:sysClr val="window" lastClr="FFFFFF">
                    <a:lumMod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（五）真实一致者</a:t>
            </a:r>
            <a:endParaRPr lang="zh-CN" altLang="en-US" sz="2400" kern="0" dirty="0">
              <a:solidFill>
                <a:sysClr val="window" lastClr="FFFFFF">
                  <a:lumMod val="50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AutoShape 4"/>
          <p:cNvSpPr>
            <a:spLocks noChangeArrowheads="1"/>
          </p:cNvSpPr>
          <p:nvPr/>
        </p:nvSpPr>
        <p:spPr bwMode="auto">
          <a:xfrm>
            <a:off x="1775080" y="5567548"/>
            <a:ext cx="649548" cy="566656"/>
          </a:xfrm>
          <a:prstGeom prst="hexagon">
            <a:avLst>
              <a:gd name="adj" fmla="val 28657"/>
              <a:gd name="vf" fmla="val 115470"/>
            </a:avLst>
          </a:prstGeom>
          <a:gradFill>
            <a:gsLst>
              <a:gs pos="3300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 defTabSz="914400">
              <a:lnSpc>
                <a:spcPct val="120000"/>
              </a:lnSpc>
              <a:defRPr/>
            </a:pPr>
            <a:endParaRPr lang="en-US" altLang="zh-CN" kern="0" dirty="0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38391" y="2932660"/>
            <a:ext cx="1790591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家庭治疗大师萨提亚的五种交流模式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527405" y="5764872"/>
            <a:ext cx="22402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dirty="0">
                <a:latin typeface="华文琥珀" panose="02010800040101010101" pitchFamily="2" charset="-122"/>
                <a:ea typeface="华文琥珀" panose="02010800040101010101" pitchFamily="2" charset="-122"/>
              </a:rPr>
              <a:t>家庭治疗大师萨提亚</a:t>
            </a:r>
            <a:endParaRPr lang="zh-CN" altLang="en-US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6905" y="2536825"/>
            <a:ext cx="2277110" cy="305435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8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41797" y="285728"/>
            <a:ext cx="43714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000" dirty="0" smtClean="0">
                <a:latin typeface="+mn-lt"/>
                <a:ea typeface="+mn-ea"/>
                <a:cs typeface="+mn-ea"/>
                <a:sym typeface="+mn-lt"/>
              </a:rPr>
              <a:t>一、</a:t>
            </a:r>
            <a:r>
              <a:rPr lang="zh-CN" altLang="en-US" sz="2000" dirty="0" smtClean="0"/>
              <a:t>人际关系的定义</a:t>
            </a:r>
            <a:endParaRPr lang="zh-CN" altLang="en-US" sz="2000" dirty="0" smtClean="0"/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240465" y="237575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605345" y="3967378"/>
            <a:ext cx="7458281" cy="217626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605347" y="1923547"/>
            <a:ext cx="7458280" cy="147152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: 圆角 12"/>
          <p:cNvSpPr/>
          <p:nvPr/>
        </p:nvSpPr>
        <p:spPr bwMode="auto">
          <a:xfrm>
            <a:off x="762987" y="1506190"/>
            <a:ext cx="6621277" cy="417358"/>
          </a:xfrm>
          <a:prstGeom prst="roundRect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r>
              <a:rPr lang="zh-CN" altLang="en-US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他们认为：</a:t>
            </a:r>
            <a:endParaRPr lang="zh-CN" altLang="en-US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48389" y="2053550"/>
            <a:ext cx="7035490" cy="1341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1600" kern="100" dirty="0" smtClean="0">
                <a:latin typeface="+mn-lt"/>
                <a:ea typeface="+mn-ea"/>
                <a:cs typeface="+mn-ea"/>
                <a:sym typeface="+mn-lt"/>
              </a:rPr>
              <a:t>人际关系实际上是报酬和代价的互换。报酬是交往双方所重视的结果，常见的报酬有好的感觉、声誉、经济收益和感情需求的满足。代价是交往双方不想蒙受的损失，包括时间、精力和焦虑。根据</a:t>
            </a:r>
            <a:r>
              <a:rPr lang="en-US" altLang="zh-CN" sz="1600" kern="100" dirty="0" err="1" smtClean="0">
                <a:latin typeface="+mn-lt"/>
                <a:ea typeface="+mn-ea"/>
                <a:cs typeface="+mn-ea"/>
                <a:sym typeface="+mn-lt"/>
              </a:rPr>
              <a:t>Thibautc</a:t>
            </a:r>
            <a:r>
              <a:rPr lang="zh-CN" altLang="en-US" sz="1600" kern="100" dirty="0" smtClean="0">
                <a:latin typeface="+mn-lt"/>
                <a:ea typeface="+mn-ea"/>
                <a:cs typeface="+mn-ea"/>
                <a:sym typeface="+mn-lt"/>
              </a:rPr>
              <a:t>和</a:t>
            </a:r>
            <a:r>
              <a:rPr lang="en-US" altLang="zh-CN" sz="1600" kern="100" dirty="0" smtClean="0">
                <a:latin typeface="+mn-lt"/>
                <a:ea typeface="+mn-ea"/>
                <a:cs typeface="+mn-ea"/>
                <a:sym typeface="+mn-lt"/>
              </a:rPr>
              <a:t>Kelley</a:t>
            </a:r>
            <a:r>
              <a:rPr lang="zh-CN" altLang="en-US" sz="1600" kern="100" dirty="0" smtClean="0">
                <a:latin typeface="+mn-lt"/>
                <a:ea typeface="+mn-ea"/>
                <a:cs typeface="+mn-ea"/>
                <a:sym typeface="+mn-lt"/>
              </a:rPr>
              <a:t>的说法，人们期待高报酬低代价的互动。</a:t>
            </a:r>
            <a:endParaRPr lang="zh-CN" altLang="en-US" sz="1600" kern="100" dirty="0" smtClea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69093" y="4159181"/>
            <a:ext cx="7289109" cy="166160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Aft>
                <a:spcPts val="0"/>
              </a:spcAft>
            </a:pPr>
            <a:r>
              <a:rPr lang="zh-CN" altLang="en-US" sz="1600" kern="100" dirty="0" smtClean="0">
                <a:latin typeface="+mn-lt"/>
                <a:ea typeface="+mn-ea"/>
                <a:cs typeface="+mn-ea"/>
                <a:sym typeface="+mn-lt"/>
              </a:rPr>
              <a:t>            最令人满意的代价与报酬率因人而异，同一个人也因时而异。当人们有许多高报酬率的关系时，他们将设定较高的满意度水平，因此可能对低报酬的关系不满意。代价与报酬率决定了关系或互动的吸引力，但它并未指出关系或互动会维持多久。虽然人们在代价高于报酬时会终止关系或互动，但是环境有时候会令人继续处于不满意的关系中。</a:t>
            </a:r>
            <a:endParaRPr lang="zh-CN" altLang="en-US" sz="1600" kern="100" dirty="0" smtClea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矩形: 圆角 30"/>
          <p:cNvSpPr/>
          <p:nvPr/>
        </p:nvSpPr>
        <p:spPr bwMode="auto">
          <a:xfrm>
            <a:off x="762987" y="3576128"/>
            <a:ext cx="7120892" cy="417358"/>
          </a:xfrm>
          <a:prstGeom prst="roundRect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r>
              <a:rPr lang="zh-CN" altLang="en-US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他们还认为：</a:t>
            </a:r>
            <a:endParaRPr lang="zh-CN" altLang="en-US" b="1" dirty="0" smtClean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524895" y="2357430"/>
            <a:ext cx="3524240" cy="398795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383737" y="28572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（二）交换理论</a:t>
            </a:r>
            <a:endPara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8389" y="809316"/>
            <a:ext cx="5698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John W</a:t>
            </a:r>
            <a:r>
              <a:rPr lang="zh-CN" altLang="en-US" dirty="0" smtClean="0"/>
              <a:t>．</a:t>
            </a:r>
            <a:r>
              <a:rPr lang="en-US" dirty="0" err="1" smtClean="0"/>
              <a:t>Thibautc</a:t>
            </a:r>
            <a:r>
              <a:rPr lang="zh-CN" altLang="en-US" dirty="0" smtClean="0"/>
              <a:t>和</a:t>
            </a:r>
            <a:r>
              <a:rPr lang="en-US" dirty="0" smtClean="0"/>
              <a:t>Harold H</a:t>
            </a:r>
            <a:r>
              <a:rPr lang="zh-CN" altLang="en-US" dirty="0" smtClean="0"/>
              <a:t>．</a:t>
            </a:r>
            <a:r>
              <a:rPr lang="en-US" dirty="0" smtClean="0"/>
              <a:t>Kelley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首创交换理论。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/>
      <p:bldP spid="21" grpId="0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41797" y="285728"/>
            <a:ext cx="43714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000" dirty="0" smtClean="0">
                <a:latin typeface="+mn-lt"/>
                <a:ea typeface="+mn-ea"/>
                <a:cs typeface="+mn-ea"/>
                <a:sym typeface="+mn-lt"/>
              </a:rPr>
              <a:t>一、</a:t>
            </a:r>
            <a:r>
              <a:rPr lang="zh-CN" altLang="en-US" sz="2000" dirty="0" smtClean="0"/>
              <a:t>人际关系的定义</a:t>
            </a:r>
            <a:endParaRPr lang="zh-CN" altLang="en-US" sz="2000" dirty="0" smtClean="0"/>
          </a:p>
        </p:txBody>
      </p:sp>
      <p:sp>
        <p:nvSpPr>
          <p:cNvPr id="7" name="Freeform 230"/>
          <p:cNvSpPr>
            <a:spLocks noEditPoints="1"/>
          </p:cNvSpPr>
          <p:nvPr/>
        </p:nvSpPr>
        <p:spPr bwMode="auto">
          <a:xfrm rot="5400000">
            <a:off x="240465" y="237575"/>
            <a:ext cx="405343" cy="405343"/>
          </a:xfrm>
          <a:custGeom>
            <a:avLst/>
            <a:gdLst>
              <a:gd name="T0" fmla="*/ 0 w 1541"/>
              <a:gd name="T1" fmla="*/ 771 h 1541"/>
              <a:gd name="T2" fmla="*/ 154 w 1541"/>
              <a:gd name="T3" fmla="*/ 771 h 1541"/>
              <a:gd name="T4" fmla="*/ 335 w 1541"/>
              <a:gd name="T5" fmla="*/ 1207 h 1541"/>
              <a:gd name="T6" fmla="*/ 771 w 1541"/>
              <a:gd name="T7" fmla="*/ 1387 h 1541"/>
              <a:gd name="T8" fmla="*/ 1207 w 1541"/>
              <a:gd name="T9" fmla="*/ 1207 h 1541"/>
              <a:gd name="T10" fmla="*/ 1387 w 1541"/>
              <a:gd name="T11" fmla="*/ 771 h 1541"/>
              <a:gd name="T12" fmla="*/ 1210 w 1541"/>
              <a:gd name="T13" fmla="*/ 337 h 1541"/>
              <a:gd name="T14" fmla="*/ 782 w 1541"/>
              <a:gd name="T15" fmla="*/ 158 h 1541"/>
              <a:gd name="T16" fmla="*/ 782 w 1541"/>
              <a:gd name="T17" fmla="*/ 3 h 1541"/>
              <a:gd name="T18" fmla="*/ 1320 w 1541"/>
              <a:gd name="T19" fmla="*/ 228 h 1541"/>
              <a:gd name="T20" fmla="*/ 1541 w 1541"/>
              <a:gd name="T21" fmla="*/ 771 h 1541"/>
              <a:gd name="T22" fmla="*/ 1316 w 1541"/>
              <a:gd name="T23" fmla="*/ 1316 h 1541"/>
              <a:gd name="T24" fmla="*/ 771 w 1541"/>
              <a:gd name="T25" fmla="*/ 1541 h 1541"/>
              <a:gd name="T26" fmla="*/ 225 w 1541"/>
              <a:gd name="T27" fmla="*/ 1316 h 1541"/>
              <a:gd name="T28" fmla="*/ 0 w 1541"/>
              <a:gd name="T29" fmla="*/ 771 h 1541"/>
              <a:gd name="T30" fmla="*/ 0 w 1541"/>
              <a:gd name="T31" fmla="*/ 0 h 1541"/>
              <a:gd name="T32" fmla="*/ 545 w 1541"/>
              <a:gd name="T33" fmla="*/ 0 h 1541"/>
              <a:gd name="T34" fmla="*/ 327 w 1541"/>
              <a:gd name="T35" fmla="*/ 218 h 1541"/>
              <a:gd name="T36" fmla="*/ 825 w 1541"/>
              <a:gd name="T37" fmla="*/ 716 h 1541"/>
              <a:gd name="T38" fmla="*/ 717 w 1541"/>
              <a:gd name="T39" fmla="*/ 825 h 1541"/>
              <a:gd name="T40" fmla="*/ 218 w 1541"/>
              <a:gd name="T41" fmla="*/ 327 h 1541"/>
              <a:gd name="T42" fmla="*/ 0 w 1541"/>
              <a:gd name="T43" fmla="*/ 545 h 1541"/>
              <a:gd name="T44" fmla="*/ 0 w 1541"/>
              <a:gd name="T45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1" h="1541">
                <a:moveTo>
                  <a:pt x="0" y="771"/>
                </a:moveTo>
                <a:lnTo>
                  <a:pt x="154" y="771"/>
                </a:lnTo>
                <a:cubicBezTo>
                  <a:pt x="154" y="941"/>
                  <a:pt x="214" y="1086"/>
                  <a:pt x="335" y="1207"/>
                </a:cubicBezTo>
                <a:cubicBezTo>
                  <a:pt x="455" y="1327"/>
                  <a:pt x="601" y="1387"/>
                  <a:pt x="771" y="1387"/>
                </a:cubicBezTo>
                <a:cubicBezTo>
                  <a:pt x="941" y="1387"/>
                  <a:pt x="1086" y="1327"/>
                  <a:pt x="1207" y="1207"/>
                </a:cubicBezTo>
                <a:cubicBezTo>
                  <a:pt x="1327" y="1086"/>
                  <a:pt x="1387" y="941"/>
                  <a:pt x="1387" y="771"/>
                </a:cubicBezTo>
                <a:cubicBezTo>
                  <a:pt x="1387" y="602"/>
                  <a:pt x="1328" y="457"/>
                  <a:pt x="1210" y="337"/>
                </a:cubicBezTo>
                <a:cubicBezTo>
                  <a:pt x="1092" y="217"/>
                  <a:pt x="950" y="158"/>
                  <a:pt x="782" y="158"/>
                </a:cubicBezTo>
                <a:lnTo>
                  <a:pt x="782" y="3"/>
                </a:lnTo>
                <a:cubicBezTo>
                  <a:pt x="993" y="3"/>
                  <a:pt x="1172" y="78"/>
                  <a:pt x="1320" y="228"/>
                </a:cubicBezTo>
                <a:cubicBezTo>
                  <a:pt x="1468" y="377"/>
                  <a:pt x="1541" y="558"/>
                  <a:pt x="1541" y="771"/>
                </a:cubicBezTo>
                <a:cubicBezTo>
                  <a:pt x="1541" y="984"/>
                  <a:pt x="1466" y="1166"/>
                  <a:pt x="1316" y="1316"/>
                </a:cubicBezTo>
                <a:cubicBezTo>
                  <a:pt x="1166" y="1466"/>
                  <a:pt x="984" y="1541"/>
                  <a:pt x="771" y="1541"/>
                </a:cubicBezTo>
                <a:cubicBezTo>
                  <a:pt x="557" y="1541"/>
                  <a:pt x="376" y="1466"/>
                  <a:pt x="225" y="1316"/>
                </a:cubicBezTo>
                <a:cubicBezTo>
                  <a:pt x="75" y="1166"/>
                  <a:pt x="0" y="984"/>
                  <a:pt x="0" y="771"/>
                </a:cubicBezTo>
                <a:close/>
                <a:moveTo>
                  <a:pt x="0" y="0"/>
                </a:moveTo>
                <a:lnTo>
                  <a:pt x="545" y="0"/>
                </a:lnTo>
                <a:lnTo>
                  <a:pt x="327" y="218"/>
                </a:lnTo>
                <a:lnTo>
                  <a:pt x="825" y="716"/>
                </a:lnTo>
                <a:lnTo>
                  <a:pt x="717" y="825"/>
                </a:lnTo>
                <a:lnTo>
                  <a:pt x="218" y="327"/>
                </a:lnTo>
                <a:lnTo>
                  <a:pt x="0" y="5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605345" y="3967378"/>
            <a:ext cx="7458281" cy="217626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605347" y="1923547"/>
            <a:ext cx="7458280" cy="147152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: 圆角 12"/>
          <p:cNvSpPr/>
          <p:nvPr/>
        </p:nvSpPr>
        <p:spPr bwMode="auto">
          <a:xfrm>
            <a:off x="762987" y="1506190"/>
            <a:ext cx="6621277" cy="417358"/>
          </a:xfrm>
          <a:prstGeom prst="roundRect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（一）人际交往能够促进自我认知与自我完善</a:t>
            </a:r>
            <a:endParaRPr lang="zh-CN" altLang="en-US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48389" y="2053550"/>
            <a:ext cx="7035490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457200" algn="just" eaLnBrk="1" latinLnBrk="0" hangingPunct="1">
              <a:lnSpc>
                <a:spcPct val="130000"/>
              </a:lnSpc>
              <a:spcAft>
                <a:spcPts val="0"/>
              </a:spcAft>
            </a:pPr>
            <a:r>
              <a:rPr lang="zh-CN" altLang="en-US" sz="1600" kern="100" dirty="0" smtClean="0">
                <a:latin typeface="+mn-lt"/>
                <a:ea typeface="+mn-ea"/>
                <a:cs typeface="+mn-ea"/>
                <a:sym typeface="+mn-lt"/>
              </a:rPr>
              <a:t>人际交往不仅有助于我们更好地认知自己，还能促进自我完善。良好的同伴关系有利于社会价值的获得、社会能力的培养、学业的顺利完成以及认知和人格的健康发展；而同伴关系不良会影响社会适应。</a:t>
            </a:r>
            <a:endParaRPr lang="zh-CN" altLang="en-US" sz="1600" kern="100" dirty="0" smtClea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69093" y="4159181"/>
            <a:ext cx="7289109" cy="169100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indent="284480" eaLnBrk="1" latinLnBrk="0" hangingPunct="1">
              <a:lnSpc>
                <a:spcPct val="130000"/>
              </a:lnSpc>
              <a:spcAft>
                <a:spcPts val="0"/>
              </a:spcAft>
            </a:pPr>
            <a:r>
              <a:rPr lang="zh-CN" altLang="en-US" sz="1600" kern="100" dirty="0" smtClean="0">
                <a:latin typeface="+mn-lt"/>
                <a:ea typeface="+mn-ea"/>
                <a:cs typeface="+mn-ea"/>
                <a:sym typeface="+mn-lt"/>
              </a:rPr>
              <a:t>一个人一旦脱离了社会群体，被剥夺了与他人交往的机会，就会感到孤独、恐惧、焦虑、压抑等，对身心健康极为不利。有人把人际交往称为健康所不可缺少的</a:t>
            </a:r>
            <a:r>
              <a:rPr lang="en-US" altLang="zh-CN" sz="1600" kern="100" dirty="0" smtClean="0">
                <a:latin typeface="+mn-lt"/>
                <a:ea typeface="+mn-ea"/>
                <a:cs typeface="+mn-ea"/>
                <a:sym typeface="+mn-lt"/>
              </a:rPr>
              <a:t>“</a:t>
            </a:r>
            <a:r>
              <a:rPr lang="zh-CN" altLang="en-US" sz="1600" kern="100" dirty="0" smtClean="0">
                <a:latin typeface="+mn-lt"/>
                <a:ea typeface="+mn-ea"/>
                <a:cs typeface="+mn-ea"/>
                <a:sym typeface="+mn-lt"/>
              </a:rPr>
              <a:t>维生素</a:t>
            </a:r>
            <a:r>
              <a:rPr lang="en-US" altLang="zh-CN" sz="1600" kern="100" dirty="0" smtClean="0">
                <a:latin typeface="+mn-lt"/>
                <a:ea typeface="+mn-ea"/>
                <a:cs typeface="+mn-ea"/>
                <a:sym typeface="+mn-lt"/>
              </a:rPr>
              <a:t>”</a:t>
            </a:r>
            <a:r>
              <a:rPr lang="zh-CN" altLang="en-US" sz="1600" kern="100" dirty="0" smtClean="0">
                <a:latin typeface="+mn-lt"/>
                <a:ea typeface="+mn-ea"/>
                <a:cs typeface="+mn-ea"/>
                <a:sym typeface="+mn-lt"/>
              </a:rPr>
              <a:t>。医学心理学专家丁瓒教授曾指出：人类的心理适应，最主要的就是对于人际关系的适应，所以人类的心理病态，主要是由于人际关系的失调而来。</a:t>
            </a:r>
            <a:endParaRPr lang="zh-CN" altLang="en-US" sz="1600" kern="100" dirty="0" smtClea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矩形: 圆角 30"/>
          <p:cNvSpPr/>
          <p:nvPr/>
        </p:nvSpPr>
        <p:spPr bwMode="auto">
          <a:xfrm>
            <a:off x="762987" y="3576128"/>
            <a:ext cx="7120892" cy="417358"/>
          </a:xfrm>
          <a:prstGeom prst="roundRect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r>
              <a:rPr lang="zh-CN" altLang="en-US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（二）人际交往有利于个体的身心健康</a:t>
            </a:r>
            <a:endParaRPr lang="zh-CN" altLang="en-US" b="1" dirty="0" smtClean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524895" y="2357430"/>
            <a:ext cx="3524240" cy="398795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383737" y="28572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（二）交换理论</a:t>
            </a:r>
            <a:endPara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8389" y="809316"/>
            <a:ext cx="5698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John W</a:t>
            </a:r>
            <a:r>
              <a:rPr lang="zh-CN" altLang="en-US" dirty="0" smtClean="0"/>
              <a:t>．</a:t>
            </a:r>
            <a:r>
              <a:rPr lang="en-US" dirty="0" err="1" smtClean="0"/>
              <a:t>Thibautc</a:t>
            </a:r>
            <a:r>
              <a:rPr lang="zh-CN" altLang="en-US" dirty="0" smtClean="0"/>
              <a:t>和</a:t>
            </a:r>
            <a:r>
              <a:rPr lang="en-US" dirty="0" smtClean="0"/>
              <a:t>Harold H</a:t>
            </a:r>
            <a:r>
              <a:rPr lang="zh-CN" altLang="en-US" dirty="0" smtClean="0"/>
              <a:t>．</a:t>
            </a:r>
            <a:r>
              <a:rPr lang="en-US" dirty="0" smtClean="0"/>
              <a:t>Kelley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首创交换理论。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/>
      <p:bldP spid="21" grpId="0"/>
      <p:bldP spid="22" grpId="0" bldLvl="0" animBg="1"/>
    </p:bldLst>
  </p:timing>
</p:sld>
</file>

<file path=ppt/tags/tag1.xml><?xml version="1.0" encoding="utf-8"?>
<p:tagLst xmlns:p="http://schemas.openxmlformats.org/presentationml/2006/main">
  <p:tag name="KSO_WM_DIAGRAM_VIRTUALLY_FRAME" val="{&quot;height&quot;:357.85,&quot;left&quot;:34.88551181102362,&quot;top&quot;:112.49889763779527,&quot;width&quot;:646.15}"/>
</p:tagLst>
</file>

<file path=ppt/tags/tag10.xml><?xml version="1.0" encoding="utf-8"?>
<p:tagLst xmlns:p="http://schemas.openxmlformats.org/presentationml/2006/main">
  <p:tag name="MH" val="20160725153906"/>
  <p:tag name="MH_LIBRARY" val="GRAPHIC"/>
  <p:tag name="MH_TYPE" val="Text"/>
  <p:tag name="MH_ORDER" val="2"/>
  <p:tag name="KSO_WM_DIAGRAM_VIRTUALLY_FRAME" val="{&quot;height&quot;:357.85,&quot;left&quot;:34.88551181102362,&quot;top&quot;:112.49889763779527,&quot;width&quot;:646.15}"/>
</p:tagLst>
</file>

<file path=ppt/tags/tag11.xml><?xml version="1.0" encoding="utf-8"?>
<p:tagLst xmlns:p="http://schemas.openxmlformats.org/presentationml/2006/main">
  <p:tag name="MH" val="20160725153906"/>
  <p:tag name="MH_LIBRARY" val="GRAPHIC"/>
  <p:tag name="MH_TYPE" val="Text"/>
  <p:tag name="MH_ORDER" val="3"/>
  <p:tag name="KSO_WM_DIAGRAM_VIRTUALLY_FRAME" val="{&quot;height&quot;:357.85,&quot;left&quot;:34.88551181102362,&quot;top&quot;:112.49889763779527,&quot;width&quot;:646.15}"/>
</p:tagLst>
</file>

<file path=ppt/tags/tag12.xml><?xml version="1.0" encoding="utf-8"?>
<p:tagLst xmlns:p="http://schemas.openxmlformats.org/presentationml/2006/main">
  <p:tag name="KSO_WM_DIAGRAM_VIRTUALLY_FRAME" val="{&quot;height&quot;:363.5040157480315,&quot;left&quot;:408.6613385826771,&quot;top&quot;:136.94110236220473,&quot;width&quot;:435.85}"/>
</p:tagLst>
</file>

<file path=ppt/tags/tag13.xml><?xml version="1.0" encoding="utf-8"?>
<p:tagLst xmlns:p="http://schemas.openxmlformats.org/presentationml/2006/main">
  <p:tag name="KSO_WM_DIAGRAM_VIRTUALLY_FRAME" val="{&quot;height&quot;:363.5040157480315,&quot;left&quot;:408.6613385826771,&quot;top&quot;:136.94110236220473,&quot;width&quot;:435.85}"/>
</p:tagLst>
</file>

<file path=ppt/tags/tag14.xml><?xml version="1.0" encoding="utf-8"?>
<p:tagLst xmlns:p="http://schemas.openxmlformats.org/presentationml/2006/main">
  <p:tag name="KSO_WM_DIAGRAM_VIRTUALLY_FRAME" val="{&quot;height&quot;:363.5040157480315,&quot;left&quot;:408.6613385826771,&quot;top&quot;:136.94110236220473,&quot;width&quot;:435.85}"/>
</p:tagLst>
</file>

<file path=ppt/tags/tag15.xml><?xml version="1.0" encoding="utf-8"?>
<p:tagLst xmlns:p="http://schemas.openxmlformats.org/presentationml/2006/main">
  <p:tag name="KSO_WM_DIAGRAM_VIRTUALLY_FRAME" val="{&quot;height&quot;:363.5040157480315,&quot;left&quot;:408.6613385826771,&quot;top&quot;:136.94110236220473,&quot;width&quot;:435.85}"/>
</p:tagLst>
</file>

<file path=ppt/tags/tag16.xml><?xml version="1.0" encoding="utf-8"?>
<p:tagLst xmlns:p="http://schemas.openxmlformats.org/presentationml/2006/main">
  <p:tag name="KSO_WM_DIAGRAM_VIRTUALLY_FRAME" val="{&quot;height&quot;:363.5040157480315,&quot;left&quot;:408.6613385826771,&quot;top&quot;:136.94110236220473,&quot;width&quot;:435.85}"/>
</p:tagLst>
</file>

<file path=ppt/tags/tag17.xml><?xml version="1.0" encoding="utf-8"?>
<p:tagLst xmlns:p="http://schemas.openxmlformats.org/presentationml/2006/main">
  <p:tag name="KSO_WM_DIAGRAM_VIRTUALLY_FRAME" val="{&quot;height&quot;:363.5040157480315,&quot;left&quot;:408.6613385826771,&quot;top&quot;:136.94110236220473,&quot;width&quot;:435.85}"/>
</p:tagLst>
</file>

<file path=ppt/tags/tag18.xml><?xml version="1.0" encoding="utf-8"?>
<p:tagLst xmlns:p="http://schemas.openxmlformats.org/presentationml/2006/main">
  <p:tag name="KSO_WM_DIAGRAM_VIRTUALLY_FRAME" val="{&quot;height&quot;:363.5040157480315,&quot;left&quot;:408.6613385826771,&quot;top&quot;:136.94110236220473,&quot;width&quot;:435.85}"/>
</p:tagLst>
</file>

<file path=ppt/tags/tag19.xml><?xml version="1.0" encoding="utf-8"?>
<p:tagLst xmlns:p="http://schemas.openxmlformats.org/presentationml/2006/main">
  <p:tag name="KSO_WM_DIAGRAM_VIRTUALLY_FRAME" val="{&quot;height&quot;:363.5040157480315,&quot;left&quot;:408.6613385826771,&quot;top&quot;:136.94110236220473,&quot;width&quot;:435.85}"/>
</p:tagLst>
</file>

<file path=ppt/tags/tag2.xml><?xml version="1.0" encoding="utf-8"?>
<p:tagLst xmlns:p="http://schemas.openxmlformats.org/presentationml/2006/main">
  <p:tag name="MH" val="20160725153906"/>
  <p:tag name="MH_LIBRARY" val="GRAPHIC"/>
  <p:tag name="MH_TYPE" val="SubTitle"/>
  <p:tag name="MH_ORDER" val="1"/>
  <p:tag name="KSO_WM_DIAGRAM_VIRTUALLY_FRAME" val="{&quot;height&quot;:357.85,&quot;left&quot;:34.88551181102362,&quot;top&quot;:112.49889763779527,&quot;width&quot;:646.15}"/>
</p:tagLst>
</file>

<file path=ppt/tags/tag20.xml><?xml version="1.0" encoding="utf-8"?>
<p:tagLst xmlns:p="http://schemas.openxmlformats.org/presentationml/2006/main">
  <p:tag name="KSO_WM_DIAGRAM_VIRTUALLY_FRAME" val="{&quot;height&quot;:363.5040157480315,&quot;left&quot;:408.6613385826771,&quot;top&quot;:136.94110236220473,&quot;width&quot;:435.85}"/>
</p:tagLst>
</file>

<file path=ppt/tags/tag21.xml><?xml version="1.0" encoding="utf-8"?>
<p:tagLst xmlns:p="http://schemas.openxmlformats.org/presentationml/2006/main">
  <p:tag name="KSO_WM_DIAGRAM_VIRTUALLY_FRAME" val="{&quot;height&quot;:363.5040157480315,&quot;left&quot;:408.6613385826771,&quot;top&quot;:136.94110236220473,&quot;width&quot;:435.85}"/>
</p:tagLst>
</file>

<file path=ppt/tags/tag22.xml><?xml version="1.0" encoding="utf-8"?>
<p:tagLst xmlns:p="http://schemas.openxmlformats.org/presentationml/2006/main">
  <p:tag name="KSO_WM_DIAGRAM_VIRTUALLY_FRAME" val="{&quot;height&quot;:363.5040157480315,&quot;left&quot;:408.6613385826771,&quot;top&quot;:136.94110236220473,&quot;width&quot;:435.85}"/>
</p:tagLst>
</file>

<file path=ppt/tags/tag23.xml><?xml version="1.0" encoding="utf-8"?>
<p:tagLst xmlns:p="http://schemas.openxmlformats.org/presentationml/2006/main">
  <p:tag name="KSO_WM_DIAGRAM_VIRTUALLY_FRAME" val="{&quot;height&quot;:363.5040157480315,&quot;left&quot;:408.6613385826771,&quot;top&quot;:136.94110236220473,&quot;width&quot;:435.85}"/>
</p:tagLst>
</file>

<file path=ppt/tags/tag24.xml><?xml version="1.0" encoding="utf-8"?>
<p:tagLst xmlns:p="http://schemas.openxmlformats.org/presentationml/2006/main">
  <p:tag name="KSO_WM_DIAGRAM_VIRTUALLY_FRAME" val="{&quot;height&quot;:363.5040157480315,&quot;left&quot;:408.6613385826771,&quot;top&quot;:136.94110236220473,&quot;width&quot;:435.85}"/>
</p:tagLst>
</file>

<file path=ppt/tags/tag25.xml><?xml version="1.0" encoding="utf-8"?>
<p:tagLst xmlns:p="http://schemas.openxmlformats.org/presentationml/2006/main">
  <p:tag name="KSO_WM_DIAGRAM_VIRTUALLY_FRAME" val="{&quot;height&quot;:363.5040157480315,&quot;left&quot;:408.6613385826771,&quot;top&quot;:136.94110236220473,&quot;width&quot;:435.85}"/>
</p:tagLst>
</file>

<file path=ppt/tags/tag26.xml><?xml version="1.0" encoding="utf-8"?>
<p:tagLst xmlns:p="http://schemas.openxmlformats.org/presentationml/2006/main">
  <p:tag name="KSO_WM_DIAGRAM_VIRTUALLY_FRAME" val="{&quot;height&quot;:363.5040157480315,&quot;left&quot;:408.6613385826771,&quot;top&quot;:136.94110236220473,&quot;width&quot;:435.85}"/>
</p:tagLst>
</file>

<file path=ppt/tags/tag27.xml><?xml version="1.0" encoding="utf-8"?>
<p:tagLst xmlns:p="http://schemas.openxmlformats.org/presentationml/2006/main">
  <p:tag name="KSO_WM_DIAGRAM_VIRTUALLY_FRAME" val="{&quot;height&quot;:363.5040157480315,&quot;left&quot;:408.6613385826771,&quot;top&quot;:136.94110236220473,&quot;width&quot;:435.85}"/>
</p:tagLst>
</file>

<file path=ppt/tags/tag28.xml><?xml version="1.0" encoding="utf-8"?>
<p:tagLst xmlns:p="http://schemas.openxmlformats.org/presentationml/2006/main">
  <p:tag name="KSO_WM_DIAGRAM_VIRTUALLY_FRAME" val="{&quot;height&quot;:363.5040157480315,&quot;left&quot;:408.6613385826771,&quot;top&quot;:136.94110236220473,&quot;width&quot;:435.85}"/>
</p:tagLst>
</file>

<file path=ppt/tags/tag29.xml><?xml version="1.0" encoding="utf-8"?>
<p:tagLst xmlns:p="http://schemas.openxmlformats.org/presentationml/2006/main">
  <p:tag name="KSO_WM_DIAGRAM_VIRTUALLY_FRAME" val="{&quot;height&quot;:283.1040157480315,&quot;left&quot;:453.81133858267714,&quot;top&quot;:136.94110236220473,&quot;width&quot;:390.7}"/>
</p:tagLst>
</file>

<file path=ppt/tags/tag3.xml><?xml version="1.0" encoding="utf-8"?>
<p:tagLst xmlns:p="http://schemas.openxmlformats.org/presentationml/2006/main">
  <p:tag name="MH" val="20160725153906"/>
  <p:tag name="MH_LIBRARY" val="GRAPHIC"/>
  <p:tag name="MH_TYPE" val="Other"/>
  <p:tag name="MH_ORDER" val="1"/>
  <p:tag name="KSO_WM_DIAGRAM_VIRTUALLY_FRAME" val="{&quot;height&quot;:357.85,&quot;left&quot;:34.88551181102362,&quot;top&quot;:112.49889763779527,&quot;width&quot;:646.15}"/>
</p:tagLst>
</file>

<file path=ppt/tags/tag30.xml><?xml version="1.0" encoding="utf-8"?>
<p:tagLst xmlns:p="http://schemas.openxmlformats.org/presentationml/2006/main">
  <p:tag name="KSO_WM_DIAGRAM_VIRTUALLY_FRAME" val="{&quot;height&quot;:283.1040157480315,&quot;left&quot;:453.81133858267714,&quot;top&quot;:136.94110236220473,&quot;width&quot;:390.7}"/>
</p:tagLst>
</file>

<file path=ppt/tags/tag31.xml><?xml version="1.0" encoding="utf-8"?>
<p:tagLst xmlns:p="http://schemas.openxmlformats.org/presentationml/2006/main">
  <p:tag name="KSO_WM_DIAGRAM_VIRTUALLY_FRAME" val="{&quot;height&quot;:283.1040157480315,&quot;left&quot;:453.81133858267714,&quot;top&quot;:136.94110236220473,&quot;width&quot;:390.7}"/>
</p:tagLst>
</file>

<file path=ppt/tags/tag32.xml><?xml version="1.0" encoding="utf-8"?>
<p:tagLst xmlns:p="http://schemas.openxmlformats.org/presentationml/2006/main">
  <p:tag name="KSO_WM_DIAGRAM_VIRTUALLY_FRAME" val="{&quot;height&quot;:283.1040157480315,&quot;left&quot;:453.81133858267714,&quot;top&quot;:136.94110236220473,&quot;width&quot;:390.7}"/>
</p:tagLst>
</file>

<file path=ppt/tags/tag33.xml><?xml version="1.0" encoding="utf-8"?>
<p:tagLst xmlns:p="http://schemas.openxmlformats.org/presentationml/2006/main">
  <p:tag name="KSO_WM_DIAGRAM_VIRTUALLY_FRAME" val="{&quot;height&quot;:363.5040157480315,&quot;left&quot;:408.6613385826771,&quot;top&quot;:136.94110236220473,&quot;width&quot;:435.85}"/>
</p:tagLst>
</file>

<file path=ppt/tags/tag34.xml><?xml version="1.0" encoding="utf-8"?>
<p:tagLst xmlns:p="http://schemas.openxmlformats.org/presentationml/2006/main">
  <p:tag name="KSO_WM_DIAGRAM_VIRTUALLY_FRAME" val="{&quot;height&quot;:363.5040157480315,&quot;left&quot;:408.6613385826771,&quot;top&quot;:136.94110236220473,&quot;width&quot;:435.85}"/>
</p:tagLst>
</file>

<file path=ppt/tags/tag35.xml><?xml version="1.0" encoding="utf-8"?>
<p:tagLst xmlns:p="http://schemas.openxmlformats.org/presentationml/2006/main">
  <p:tag name="KSO_WM_DIAGRAM_VIRTUALLY_FRAME" val="{&quot;height&quot;:363.5040157480315,&quot;left&quot;:408.6613385826771,&quot;top&quot;:136.94110236220473,&quot;width&quot;:435.85}"/>
</p:tagLst>
</file>

<file path=ppt/tags/tag36.xml><?xml version="1.0" encoding="utf-8"?>
<p:tagLst xmlns:p="http://schemas.openxmlformats.org/presentationml/2006/main">
  <p:tag name="KSO_WM_DIAGRAM_VIRTUALLY_FRAME" val="{&quot;height&quot;:363.5040157480315,&quot;left&quot;:408.6613385826771,&quot;top&quot;:136.94110236220473,&quot;width&quot;:435.85}"/>
</p:tagLst>
</file>

<file path=ppt/tags/tag37.xml><?xml version="1.0" encoding="utf-8"?>
<p:tagLst xmlns:p="http://schemas.openxmlformats.org/presentationml/2006/main">
  <p:tag name="KSO_WM_DIAGRAM_VIRTUALLY_FRAME" val="{&quot;height&quot;:363.5040157480315,&quot;left&quot;:408.6613385826771,&quot;top&quot;:136.94110236220473,&quot;width&quot;:435.85}"/>
</p:tagLst>
</file>

<file path=ppt/tags/tag38.xml><?xml version="1.0" encoding="utf-8"?>
<p:tagLst xmlns:p="http://schemas.openxmlformats.org/presentationml/2006/main">
  <p:tag name="KSO_WM_DIAGRAM_VIRTUALLY_FRAME" val="{&quot;height&quot;:363.5040157480315,&quot;left&quot;:408.6613385826771,&quot;top&quot;:136.94110236220473,&quot;width&quot;:435.85}"/>
</p:tagLst>
</file>

<file path=ppt/tags/tag39.xml><?xml version="1.0" encoding="utf-8"?>
<p:tagLst xmlns:p="http://schemas.openxmlformats.org/presentationml/2006/main">
  <p:tag name="KSO_WM_DIAGRAM_VIRTUALLY_FRAME" val="{&quot;height&quot;:363.5040157480315,&quot;left&quot;:408.6613385826771,&quot;top&quot;:136.94110236220473,&quot;width&quot;:435.85}"/>
</p:tagLst>
</file>

<file path=ppt/tags/tag4.xml><?xml version="1.0" encoding="utf-8"?>
<p:tagLst xmlns:p="http://schemas.openxmlformats.org/presentationml/2006/main">
  <p:tag name="MH" val="20160725153906"/>
  <p:tag name="MH_LIBRARY" val="GRAPHIC"/>
  <p:tag name="MH_TYPE" val="Other"/>
  <p:tag name="MH_ORDER" val="2"/>
  <p:tag name="KSO_WM_DIAGRAM_VIRTUALLY_FRAME" val="{&quot;height&quot;:357.85,&quot;left&quot;:34.88551181102362,&quot;top&quot;:112.49889763779527,&quot;width&quot;:646.15}"/>
</p:tagLst>
</file>

<file path=ppt/tags/tag40.xml><?xml version="1.0" encoding="utf-8"?>
<p:tagLst xmlns:p="http://schemas.openxmlformats.org/presentationml/2006/main">
  <p:tag name="KSO_WM_DIAGRAM_VIRTUALLY_FRAME" val="{&quot;height&quot;:363.5040157480315,&quot;left&quot;:408.6613385826771,&quot;top&quot;:136.94110236220473,&quot;width&quot;:435.85}"/>
</p:tagLst>
</file>

<file path=ppt/tags/tag41.xml><?xml version="1.0" encoding="utf-8"?>
<p:tagLst xmlns:p="http://schemas.openxmlformats.org/presentationml/2006/main">
  <p:tag name="KSO_WM_DIAGRAM_VIRTUALLY_FRAME" val="{&quot;height&quot;:363.5040157480315,&quot;left&quot;:408.6613385826771,&quot;top&quot;:136.94110236220473,&quot;width&quot;:435.85}"/>
</p:tagLst>
</file>

<file path=ppt/tags/tag42.xml><?xml version="1.0" encoding="utf-8"?>
<p:tagLst xmlns:p="http://schemas.openxmlformats.org/presentationml/2006/main">
  <p:tag name="KSO_WM_DIAGRAM_VIRTUALLY_FRAME" val="{&quot;height&quot;:363.5040157480315,&quot;left&quot;:408.6613385826771,&quot;top&quot;:136.94110236220473,&quot;width&quot;:435.85}"/>
</p:tagLst>
</file>

<file path=ppt/tags/tag43.xml><?xml version="1.0" encoding="utf-8"?>
<p:tagLst xmlns:p="http://schemas.openxmlformats.org/presentationml/2006/main">
  <p:tag name="KSO_WM_DIAGRAM_VIRTUALLY_FRAME" val="{&quot;height&quot;:363.5040157480315,&quot;left&quot;:408.6613385826771,&quot;top&quot;:136.94110236220473,&quot;width&quot;:435.85}"/>
</p:tagLst>
</file>

<file path=ppt/tags/tag44.xml><?xml version="1.0" encoding="utf-8"?>
<p:tagLst xmlns:p="http://schemas.openxmlformats.org/presentationml/2006/main">
  <p:tag name="KSO_WM_DIAGRAM_VIRTUALLY_FRAME" val="{&quot;height&quot;:363.5040157480315,&quot;left&quot;:408.6613385826771,&quot;top&quot;:136.94110236220473,&quot;width&quot;:435.85}"/>
</p:tagLst>
</file>

<file path=ppt/tags/tag45.xml><?xml version="1.0" encoding="utf-8"?>
<p:tagLst xmlns:p="http://schemas.openxmlformats.org/presentationml/2006/main">
  <p:tag name="KSO_WM_UNIT_PLACING_PICTURE_USER_VIEWPORT" val="{&quot;height&quot;:5941,&quot;width&quot;:6777}"/>
</p:tagLst>
</file>

<file path=ppt/tags/tag46.xml><?xml version="1.0" encoding="utf-8"?>
<p:tagLst xmlns:p="http://schemas.openxmlformats.org/presentationml/2006/main">
  <p:tag name="ISPRING_ULTRA_SCORM_COURSE_ID" val="9C5CD29A-3ACC-4FB8-9CFB-5F9A5988C3F9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DZb60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2W+tI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DZb60i+fNZIuQIAAFEKAAAhAAAAdW5pdmVyc2FsL2ZsYXNoX3NraW5fc2V0dGluZ3MueG1slVbbTuMwEH3nK6ruO2GvZSVTCUpXQmIXBIh3p5kmVh07sp2y/fv1ODax24ZmO0KqZ87xXDwzhegNE/OzyYSsJJfqGYxhotSoCboJK66meWuMFOcrKQwIcy6kqimfzj/9ch+SOeQpltyCGstZ0xX0bmbuM4bifXyfoQwRVrJuqNjdy1Ke53S1KZVsRXEytGrXgOJMbCzy4udssRx0wJk2dwbqJKblJco4SqNAa8CQfixRTrI4zYEHTxfuM5LTu/o4+z3almlmHO36M8oQraElpEW+vEYZxgt7e/oqM5SPCQb+Ggv9+gVlEMrpDlR6+e03lEGGbNrmf3qkUbLEgqacjx/xncMlLez4YVQXKCcJmBA6OvkKvjwu19sI5L/Gc09wXJXkj1jXvYWAj55zmBvVAsnCqbPpSr49tMbOB8zXlGsLiFU96NEG/UhbHa5JdT3uCd6YKCKQV/SIV8nbGhZdvBEw1ff4xeLGrYo4vnddFKCCrVdGEfbKHvnHlvUAGSl75DNnBTwIvjuA71s6TnjiG+ofM6q+jz4pvzWDoPYYChZOwYqu7nFydeTbKwKmlgXMNcbzwmrAZyOZ03UxZQdBEUG3rKSGSfEbcfnOZaNJtmfwrXa8sYhhhsOxfnMx2i0dP5g7n50sCOl+FfrkuvPE2CV+NaXG0FVV218lPZ14np0SW5hpdpyBa9LCQd2JtRzJqanagHqRko/1IqSBGOsyGwLLbrSG4CSLSkCy40Um/pJj1RdtnYNa2kdjELom1XW4ipUVt3/mlcEbFClhwNgxTWWvE5S9N2Wk8B0AVK2q0LLdobPULTeMwxbC5EcKl/BQZkTbFh3qtmtzD2sT95vXjGpIvyj6RolxqeEI4dXGJdOVExtG9LyhuXaZJWMfVnB/c7KUwy7D1ovXmDv7TkoutvbDClol/iv5D1BLAwQUAAIACAA2W+tIKpYPZ/4CAACXCwAAJgAAAHVuaXZlcnNhbC9odG1sX3B1Ymxpc2hpbmdfc2V0dGluZ3MueG1szZZvTxoxGMDf8ymaLr6UU+emI3cYIxiJToiwTV+Zci1cY6+9tT3wfLVPsw+2T7KnV0CIjp1GloUQ6NM+v+df+7Th0X0q0IRpw5WM8G59ByMmY0W5HEf4y+B0+xAjY4mkRCjJIiwVRkfNWpjlQ8FN0mfWwlKDACNNI7MRTqzNGkEwnU7r3GTazSqRW+CbeqzSINPMMGmZDjJBCvixRcYMnhEqAOCbKjlTa9ZqCIWe9FnRXDDEKXguuQuKiDObChz4VUMS3421yiU9UUJppMfDCL87PHaf+RpPavGUSZcS0wShE9sGoZQ7J4jo8weGEsbHCXh7sI/RlFObRHhv31FgdfCUUrJ95MRRThSkQNoZPmWWUGKJH3p7lt1bMxd4ES0kSXk8gBnkwo9wa3B7dtNrX110Ls9vB93uxaDT806UOsEqJwxWDYXgkMp1zBZ2QmItiRPwG3RGRBgWBsui+bKRkivOuTEaKgGpL7UwGoGnoojwseZEYMQtETxezFqix8yecgExON3d+kha/Aj08cYJ0YYtG5rPGJfFuPlN5YKiQuVI8DuGrEIQUZ7Cv4Sh5XSjkVZpKRXEWGQEpwxNOJsyelRmaQb8k6EbMJHmoAmbLxPMegvfc/6AhmykNHAZmcBWBTk3nl9/ETgjxjxCydzHrf5Fp9W+7Vy22tdbLkBCJ0TGL4RDCVma2Y3wSYGksnM9SEdMcsPKolBOy7kqsdVfXwbD01z4Mr91MZbQGyzJZqy8pDB/9aCy2YRMyoPoDleJhiPIoSSeCRMxHHcuc1YVGBOJlBQFIjE0KuOO9YSr3IDEH2CPNq/30OsjLsvRGG4OsKgp05WQO7t77/c/fDw4/NSoB79+/NxeqzRr4T1BnDnfw0/WNvFFI3/aDcPA9c7n27DV+b/qwr2r9tcqmbpsXw8qFandr4TrVlnVPa+y6spfG72lK6OSC9Bmxv7YQKMRPOWW0bfcNK8o/Pr712+LNyr8BqNYu33/3yD8aPHcWnlfhcGzD8AayFcf083ab1BLAwQUAAIACAA2W+tItIcUDKABAAAuBgAAHwAAAHVuaXZlcnNhbC9odG1sX3NraW5fc2V0dGluZ3MuanONlE1vwjAMhu/8CpRdJ8Q+YbuhwSQkDpPGbdohFFMq0jhKAoMh/vvq8NWk6SC+NK+evo4dOdtGs1gsYc3X5tZ9u/2Hv3cakGb1Em59XdToOenMiGwK4ywHkUlgAbIiZMaFgZO+OyMxZyad62TzSb6mZMjwZFYSVcRCRzQT0VYR7SeirWOJf49go1TVvqJSnydLa1G2EpQWpG1J1Dl3DLt5d6tcYADjCvQFdMYT8Ew7btWRZ8enDkWZSzBXXG5GmGJrwpNFqnEpp3X55xsFurjxxR5ov3TeBp6dyIwdWsjDxIMuRT2pNBgDh7zPA4ooLPgERMm37dY/qGdcLSigV5nJ7JHu3VGUacVTqHSp26PwMVl4VbrZoahyFtZ2TzzcU3iE4BvQFav+I4UHolqqKy5QaUypIxW02vMTKpBPM5keUrcpohwdlmzruncu1B2/z7wRwmCE5pGJzOsejium3kYH1wRZR7GZFzExlhcjmor9HDyQx9PY8Bmh/VeTcWt5Ms+L16F4GanjYIpv0EM5QxJyrhegx4iiqOf70snD5I3dH1BLAwQUAAIACAA2W+tI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A2W+tIlBOzImkAAABuAAAAHAAAAHVuaXZlcnNhbC9sb2NhbF9zZXR0aW5ncy54bWwNzDEOgzAMQNGdU1jeKe3WgcDGVpbSA1jERZEcG5GA4PZk+8PTb/szChy8pWDq8PV4IrDO5oMuDn/TUL8RUib1JKbsUA2h76pWbCb5cs4FJliFLt4mjiUyjxSLHHYRqOFTXv/AHpuuugF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NlvrSDXb2a1oAQAA8wIAACkAAAB1bml2ZXJzYWwvc2tpbl9jdXN0b21pemF0aW9uX3NldHRpbmdzLnhtbI1S22obMRB9z1eI/IAljW4LW4OuxZCHQhPyvPWqYYmjLSuFhKKPrzatcdy6tJqnmXPmDDM6fX6ckn3OZX6avg9lmtPnWMqUHvL2CqF+Px/m5dMScyx5c6rcT2mcX3bp67zWWjWXIY3DMtoVzVuMwttDSmrlVMuYYRRJ5qlXyHluG9aB68A2zFFi+81vEj91l7iPqVxW7Tdn6J8Nu5TjUnZpjK9bOGe/h843+LgM49R4eSvYGvU4tTq2BmKES+4r1QAgkOWOOFyl7KQmyGPGMVSjKFBAhHPSiUok5dCy0ImmwnwnEJOMUVepp60baW0ctVVCR4hu07zqbA3BSIwRIQSYq1xAMBg1NjQNDWo9IDgwIKo2mihAwQYTWPXOC8uRol5gXJkxgPHpuKft3p/rVP3vdY7n/IfgxS+4iK7e2lwwV79/XpZGvo1P3w5DiejLkONu/HAd7m5urn958s2/R8Zq1LbxX339A1BLAwQUAAIACAA3W+tIzZF56aEOAADyXgAAFwAAAHVuaXZlcnNhbC91bml2ZXJzYWwucG5n7dx5VNLbvgBwy6HJTnUalDJJTbunCdRKKZRs0DzZeE3rlIJD0mm4ZJSCMaTlTdPkqCl4NGny1r1mZB0PDihiKVEG1dXMVMggKRIRUQEZfpfee2sd1Hfe/2+tH2vxc/32z9+ePpu9v/ufnbl3d8jsmYtn2tjYzA7dsW2/jY1dmI2NbeJ0B0uKecvqEMufKfj9IVtsHghdvlhu7LBBu4JsbCpps4wx9pb7Gad3HMLb2Hz35Nt3Ch93L97GJvpy6LagcEK0sodLK2m/2ZIIdFy79ipXeGtL+I6f3ctu3tgRFHRxW5zg1o5jedW+S1F5N+q1y3YPvDiPHeWI+oU+LzSVl6pjOr6qEcwqFcnUOtbc09eVLCEna7VcwDSAoxq6RAAnZeQ5SnhhioMzZtyFQndIAJzXxK/LVbKdNFSjhgkYo8yy7dDXWZP+N8fZ+VQ8xYBgcMiGiNX7ZkEwE/K7IW48tlzalQWlGivN8JxwL9XtYJ9GG1tH+B+XVzGY3/KcpOc2ruVIm3oen0+YkAfm1LfnaKqpChN7pnn8u98uxthvz5+/qV2N8MA+nfB8M30Kz9KXcyfVDIPdDFeH9uanTWqUXf6DGbkChmFiPZb5YWJuuf8rY2L5cExMXqSnp7DIe2LDjjY2bdsePm9S2Y1Nd8ozfrgxUDyh7NTuC+mZV+65T+yhxgvpodEF1/yxLZNbN2v+wn3b4ycxzsp/4P6PC7W4iY07Y7vIa+WtK88mdeMiL+KB/R9LIBPToxxWh4VvW5g7qZtWh9VeYUxVNExs3bPZBxn3Mla6T3I6yJAdCM3EJ0xMPwt5CN8378C2iQU4P4R/WRk78x4IAUKAECAECAFCgBAgBAgBQoAQIAQIAUKAECAECAFCgBAgBAgBQoAQIAQIAUKAECAECAFCgBAgBAgBQoAQIAQIAUKAECAECAFCgBAgBAgBQoAQIAQIAUKAECAECAFCgBAgBAgBQoAQIAQIAUKAECAECAFCgBAgBAgBQoAQIAQIAUKAECDE/0+IRkrMkEkrkej5kImFWy4A9kP6k8EZvP/llL33FzCxMXExTyc92mSblrlnJnPBpMYsYzAOFR3ynlQD05+D/FmyT9m1ScnuttF5tmF2wanhNyd0y2LH6V5pmZimSVWlqdeHNZhGu+r2oEzDA59e0JNV9VpxzyYVB48HsvnrXSWEEql6QxsMFVJAH1dgtaRxVN+/JpAeMMZo0fSoRUzz8N3PCJVOT1P5coHXUNUiieq9SC9NFxT74QbEZG1P8azl2igxgSNNNKQ/wbmOH/asVFyDvi8BeAW4BcUi5UtR7AKlOlCk1Btz8ZCLmR4ooF3fL3Gdlr8nUC871JxHrJYmQhEl/GjRkdqzav8U6jzUxzbDoBXU5gSM0W2somHLxx0LDtaLQqDk30jCTWLsSGLp1y5+T+DoXvfvvERVwVf59WP2n95/Lbq904nmYUjHnWOJB5BWPfh5A9y8eezinEBdT0saBBEhZJ5wRIxV85ei+uiyjIuC19NSslTsJs2Cr0UelixuG5w0BX/FyS9aDb7WRt37QrbOZaQS+u/nzXEAga1Tt0SxhL2fu+zzX0byyFdGWnPLsvi5po/JC+q0+AdWnTMMcUZ3fVzEfIeWeleQ0FI+p4pGHP5ac194nBMF77TLv1v7ub2Z4ELmZrDCCJvmW70qc2h54UsRodnxQHfiUdk/S0+Y36KEhJ+FitU5lnfnhQm3bEw3DrSyUWY1zSmyy2Nv/R5z8UVf61+00sGSgWy4TVPVTgbeukl/oBrVkStYwriRJN5yRy+o5banPJI1YB7r4IqjFs+IoA+FZ6wlutxNEZTJTw/Pml/hepdtoNqNO2sS9yEL1lCtm3OOqUB0xgH+5aKLfLP6byYpeaQ9cs4VL+4heCdKLXYdJuPOP0tH2omg5sHLdVSjFMpNOcYkj3ZuZ16YQ3SRU8xy1xeERnmDyJMWR/Wjl/JGvStcL7MNL2nWo/V72w5zcQh0iDP8qyT5XHCHsRKnjoOaio+LrhdjzmBifL7TK7vYwCl7KRBYBdd/O+FTY7ja3ExGV494z6NBschCfIzsPU9Wp2qoW+L9xY3pUq4ZTOIirGeTzbEf3Kjpg7qtvSaUtMBBgxAZVFygnE2Tp0Ipul7gfPRZhTQb2FAKE9ISj1egAt8SuGrVMPGtIvsNzU9MRRaq8d0Uid6ZL4ozatUaf61mKQ4q9xM3BPDVEj5/KUBGsgK0JlhAlp4AHRoJs8u35cU7ZM6DDhwOz6YrTnLJ+k/0FXFNcW6uO0IeMiSjq66ruayFYS2iU5QltF436mORAsnpweVY//JOt1mG5kL6pVQ9WUjuaYHMbtE8xEta8E3tfIgIxje0ys8Y5Ps1BbN9g5ej6O0QT+gJQPPOoUTNIZCKgVOGEn3bquAW6CMarkue41GajdMgha6Kj0RdLvPfZWjRNvghu/x9z/vY82YM1GXjnTi01XOCSNBbd2d6PU77myiBtB+9eFeEvFdJwVuveKkeDtFciunGQR/gFTEwk7kqQznfAAn7XaQJ7mawfmTcjDOQdwfQSqjT66Nw2apNDVflkSFbGs3kCOxZAb9EFMQX4SgAnidroKG4Ih2RJs/xdVY+eYWUKJceGarWSrDvDl4XmZVpAndGa/uzxkT0XMa5k3W1zst2H+C1e0Z9f7QvT9bN3UNu3enKp/hs+LH3gvkXet/9/xpaueNPfCVkcxfKwz8zymlqjiIcDgFMGpFltlLELgzrU8QuCQlGQiRrTVnrLVULJbwz3zRlb6Pb5avjRPiSrGt/ZX2ojoBDNkTIPRgnpwrM8N29Rf4OZsPpU+hbj1amle+s/YQ5o6i8umf4MmlpfjuRUCdxsZ7cP2Sk7kxrNFuY8NJMgw7791/Ul592YXxKh0WsukoqsyYcMTIz9dRyRvk1Pem4Q/qJCi0MwYRQWuKWYOFc83Odqpwu64909/3+qqou6v5JaEdVmkDnneP8voGWLoiN8UllmTcw9PYnE34u3knj/5TUj0YlKebjKPtLx7RxqJz2FT8NpdQtqNBqiz2tF5cSn4cppWdkSnmDY5MxrUwzwzQKc4C4xXA2xhiQx0glaknIunfmx1G01lc+5gB0zuOx/XO1JpcIplMIxXx36huCUSMPoJTKF3kZmF8phIfkH4Q19O7pXlyS95s1T5Vl/anRZ/5JWzg9Z21YH82P5zctXz2DovDcKI/4S/me4zhtsZt1bVy8B8XnVVHDVahRUQj/19i1YaPUwy/Nnghf135po8ITIeV3U7zb9GdKTJLl+Uho9PV9Q5W/U4+hpC2ko82k0JeUmEdjui4Y0VuIBdiqfidkOY3OIVvGEI0uuwQTFM0VvkwfdVq3IlxLzi1t9+xJ/iI/Lg981c8tFMTZ31n4TBmZLQ7O11fttkyM5ZqhJC7ReuZohA/SucZP+9IEZPTp4bYOeJHIVkvdKcyFHamN+pcLWUwcIHYqNJgR0kBbF7sXWzcXMZJXYgg0G3dubSk6ufW1ec5bVtX/jKJLvHiDH+9+dOFjUxPr7o+dTx/X3rmdwYYBNQUYH1fDaGvwOghwnmIfz3uKi18FiIXT/6jHVkcOST8U9Dq+yhGhZctaUd2l5Vl4mKAz5FrNaoiKO/a+qFx+pRx/mAwcgENwkkBVDyxs1NL+xHhO9zHzUTfN0Z0aeT10yREPhuP88seIkST0k3hLjOGQcUq9yWmXw68Q+9+p7GHP1GVBSHiPk8eDkTc32uO6g/PxsPqNi39Zm6o06HYVWs0Du20lFIOynvrki6KmlZBHRVc7Z2WoAw1cQYLdBX06hk9LXOnaCvxOdvRY1gqUktY8O4HqKIECbcRsel+rs48YV9JRw1T5s9TIFA4ZtZoBxRp87hAb5lwN0ahpB1rhiQLWtDRBKsYHvduHqaNN3cBdPKTTkpa+JRkU67HlWT+Rp6okgTYlxSmmCF48ssU0ta877tD1y+xkc7DcEin90Xll/z1lFYSOlfRHiKnnotlD/syhRJJlRXNqzksstKxpxOe2G2vjq1XeV9/4oelJA18zssv45llTAw6M1MmQLL3gN1qYpnUtgtYuHU7i5o4bI+LGu0zKT067IpjT6EgcSSiRW0KhGv/C6V51LOyjNHihS9yW38iZwulTpFQR1+H4iHdLF85eXeXKrzkYG/PRr7IAgcNe+mPi8J5NGuRNO/A6/lxSSCnLHC3GGiv86Q0LsKW30wWpdBlyA+NwkPGIK1+RmFInCR836VxL9cOJkZ+/FiFH8bwTVE67nFdFNR4e00lImpdn7j/cCOPFzw9rSZO9d0JSstvLCC6USjREnRRsFQT4J2BIs7NOoER1BTSuT+IqmuY9TWqJCg4GqqKvtxPqMI9meElHdnU0VHuwbg7555iaku2qtYmF1ovX4AJR5QPTkaFnfPQh1JB3qcHgQhTWb7yrH/VnIJvHehc7nY3vTFTWvCU4SvkHo3L4vU7DBfOsu+FbaPaCDmOZp8k6CGvPD8flsDorfbzF8s/88zkqvwHCOQdBlxQzdORF9+vn66LlZ6/uuaP2zu/YS3TphFFmpKi+nrSOFH1PK1EMc4Xtk1w5RzRiiV0fB2zcuyNQa8nBJTdK+iFv62gDmetch08WWtEqIc5UuOkIen0iep3/WIkWEchELd6Zl9r0WvTSn5E9h1Qx8iT34g7JiqgklwB/VfJ5rq5mfvK4aH6VreiLvj9Xzv2CF48ygef8UaWTfb5s2mADhRc7cSuZKk/YDO80rkGIlEPIaO6HifuU00stOxjM0D309ncrFOcC910vxx8dl0fp2wsYd8Z0r0k7nIe+gx8vQymn/xLoPXHrZykW7ZgdMfQRDYzRbdWhvD87uNyyE8n/v54nA4aXz2U/c09nw9qknIkbwOpdtrdzs3Eoy4KglABmdt4dr0lbvs0Vqa+D+9iAQ74aarYEe90mnZRWNe32QE9CDx42kD6+3h9+dQieBdkVb1BSbd5hbP0kkeQMG8sndPvubQ+2YNL+A1BLAwQUAAIACAA3W+tIle6RfksAAABrAAAAGwAAAHVuaXZlcnNhbC91bml2ZXJzYWwucG5nLnhtbLOxr8jNUShLLSrOzM+zVTLUM1Cyt+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+tIvnzWSLkCAABRCgAAIQAAAAAAAAABAAAAAAANCAAAdW5pdmVyc2FsL2ZsYXNoX3NraW5fc2V0dGluZ3MueG1sUEsBAgAAFAACAAgANlvrSCqWD2f+AgAAlwsAACYAAAAAAAAAAQAAAAAABQsAAHVuaXZlcnNhbC9odG1sX3B1Ymxpc2hpbmdfc2V0dGluZ3MueG1sUEsBAgAAFAACAAgANlvrSLSHFAygAQAALgYAAB8AAAAAAAAAAQAAAAAARw4AAHVuaXZlcnNhbC9odG1sX3NraW5fc2V0dGluZ3MuanNQSwECAAAUAAIACAA2W+tIPTwv0cEAAADlAQAAGgAAAAAAAAABAAAAAAAkEAAAdW5pdmVyc2FsL2kxOG5fcHJlc2V0cy54bWxQSwECAAAUAAIACAA2W+tIlBOzImkAAABuAAAAHAAAAAAAAAABAAAAAAAdEQAAdW5pdmVyc2FsL2xvY2FsX3NldHRpbmdzLnhtbFBLAQIAABQAAgAIAESUV0cjtE77+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+SwAAAGsAAAAbAAAAAAAAAAEAAAAAAHIlAAB1bml2ZXJzYWwvdW5pdmVyc2FsLnBuZy54bWxQSwUGAAAAAAsACwBJAwAA9iU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导出"/>
  <p:tag name="ISLIDE.GUIDESSETTING" val="{&quot;Id&quot;:&quot;GuidesStyle_None&quot;,&quot;Name&quot;:&quot;无&quot;,&quot;HeaderHeight&quot;:0.0,&quot;FooterHeight&quot;:0.0,&quot;SideMargin&quot;:0.0,&quot;TopMargin&quot;:0.0,&quot;BottomMargin&quot;:0.0,&quot;IntervalMargin&quot;:0.0}"/>
</p:tagLst>
</file>

<file path=ppt/tags/tag5.xml><?xml version="1.0" encoding="utf-8"?>
<p:tagLst xmlns:p="http://schemas.openxmlformats.org/presentationml/2006/main">
  <p:tag name="MH" val="20160725153906"/>
  <p:tag name="MH_LIBRARY" val="GRAPHIC"/>
  <p:tag name="MH_TYPE" val="SubTitle"/>
  <p:tag name="MH_ORDER" val="2"/>
  <p:tag name="KSO_WM_DIAGRAM_VIRTUALLY_FRAME" val="{&quot;height&quot;:357.85,&quot;left&quot;:34.88551181102362,&quot;top&quot;:112.49889763779527,&quot;width&quot;:646.15}"/>
</p:tagLst>
</file>

<file path=ppt/tags/tag6.xml><?xml version="1.0" encoding="utf-8"?>
<p:tagLst xmlns:p="http://schemas.openxmlformats.org/presentationml/2006/main">
  <p:tag name="MH" val="20160725153906"/>
  <p:tag name="MH_LIBRARY" val="GRAPHIC"/>
  <p:tag name="MH_TYPE" val="Other"/>
  <p:tag name="MH_ORDER" val="3"/>
  <p:tag name="KSO_WM_DIAGRAM_VIRTUALLY_FRAME" val="{&quot;height&quot;:357.85,&quot;left&quot;:34.88551181102362,&quot;top&quot;:112.49889763779527,&quot;width&quot;:646.15}"/>
</p:tagLst>
</file>

<file path=ppt/tags/tag7.xml><?xml version="1.0" encoding="utf-8"?>
<p:tagLst xmlns:p="http://schemas.openxmlformats.org/presentationml/2006/main">
  <p:tag name="MH" val="20160725153906"/>
  <p:tag name="MH_LIBRARY" val="GRAPHIC"/>
  <p:tag name="MH_TYPE" val="SubTitle"/>
  <p:tag name="MH_ORDER" val="3"/>
  <p:tag name="KSO_WM_DIAGRAM_VIRTUALLY_FRAME" val="{&quot;height&quot;:357.85,&quot;left&quot;:34.88551181102362,&quot;top&quot;:112.49889763779527,&quot;width&quot;:646.15}"/>
</p:tagLst>
</file>

<file path=ppt/tags/tag8.xml><?xml version="1.0" encoding="utf-8"?>
<p:tagLst xmlns:p="http://schemas.openxmlformats.org/presentationml/2006/main">
  <p:tag name="MH" val="20160725153906"/>
  <p:tag name="MH_LIBRARY" val="GRAPHIC"/>
  <p:tag name="MH_TYPE" val="Other"/>
  <p:tag name="MH_ORDER" val="4"/>
  <p:tag name="KSO_WM_DIAGRAM_VIRTUALLY_FRAME" val="{&quot;height&quot;:357.85,&quot;left&quot;:34.88551181102362,&quot;top&quot;:112.49889763779527,&quot;width&quot;:646.15}"/>
</p:tagLst>
</file>

<file path=ppt/tags/tag9.xml><?xml version="1.0" encoding="utf-8"?>
<p:tagLst xmlns:p="http://schemas.openxmlformats.org/presentationml/2006/main">
  <p:tag name="MH" val="20160725153906"/>
  <p:tag name="MH_LIBRARY" val="GRAPHIC"/>
  <p:tag name="MH_TYPE" val="Text"/>
  <p:tag name="MH_ORDER" val="1"/>
  <p:tag name="KSO_WM_DIAGRAM_VIRTUALLY_FRAME" val="{&quot;height&quot;:357.85,&quot;left&quot;:34.88551181102362,&quot;top&quot;:112.49889763779527,&quot;width&quot;:646.15}"/>
</p:tagLst>
</file>

<file path=ppt/theme/theme1.xml><?xml version="1.0" encoding="utf-8"?>
<a:theme xmlns:a="http://schemas.openxmlformats.org/drawingml/2006/main" name="第一PPT，www.1ppt.com">
  <a:themeElements>
    <a:clrScheme name="红色系">
      <a:dk1>
        <a:srgbClr val="3D3D3D"/>
      </a:dk1>
      <a:lt1>
        <a:srgbClr val="FFFFFF"/>
      </a:lt1>
      <a:dk2>
        <a:srgbClr val="7F7F7F"/>
      </a:dk2>
      <a:lt2>
        <a:srgbClr val="F6F6F6"/>
      </a:lt2>
      <a:accent1>
        <a:srgbClr val="BD2531"/>
      </a:accent1>
      <a:accent2>
        <a:srgbClr val="DD3B44"/>
      </a:accent2>
      <a:accent3>
        <a:srgbClr val="F9B335"/>
      </a:accent3>
      <a:accent4>
        <a:srgbClr val="E8E2DB"/>
      </a:accent4>
      <a:accent5>
        <a:srgbClr val="7F7F7F"/>
      </a:accent5>
      <a:accent6>
        <a:srgbClr val="3D3D3D"/>
      </a:accent6>
      <a:hlink>
        <a:srgbClr val="DD3B44"/>
      </a:hlink>
      <a:folHlink>
        <a:srgbClr val="3D3D3D"/>
      </a:folHlink>
    </a:clrScheme>
    <a:fontScheme name="oaefegfa">
      <a:majorFont>
        <a:latin typeface="微软雅黑"/>
        <a:ea typeface="义启小魏楷"/>
        <a:cs typeface=""/>
      </a:majorFont>
      <a:minorFont>
        <a:latin typeface="微软雅黑"/>
        <a:ea typeface="义启小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红黑简约商务(两红一橙黄暖色)</Template>
  <TotalTime>0</TotalTime>
  <Words>5896</Words>
  <Application>WPS 演示</Application>
  <PresentationFormat>自定义</PresentationFormat>
  <Paragraphs>356</Paragraphs>
  <Slides>37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55" baseType="lpstr">
      <vt:lpstr>Arial</vt:lpstr>
      <vt:lpstr>宋体</vt:lpstr>
      <vt:lpstr>Wingdings</vt:lpstr>
      <vt:lpstr>微软雅黑</vt:lpstr>
      <vt:lpstr>仿宋_GB2312</vt:lpstr>
      <vt:lpstr>站酷小薇LOGO体</vt:lpstr>
      <vt:lpstr>Calibri</vt:lpstr>
      <vt:lpstr>Calibri</vt:lpstr>
      <vt:lpstr>Times New Roman</vt:lpstr>
      <vt:lpstr>黑体</vt:lpstr>
      <vt:lpstr>Times New Roman</vt:lpstr>
      <vt:lpstr>微软雅黑 Light</vt:lpstr>
      <vt:lpstr>华文琥珀</vt:lpstr>
      <vt:lpstr>义启小魏楷</vt:lpstr>
      <vt:lpstr>楷体_GB2312</vt:lpstr>
      <vt:lpstr>Arial Unicode MS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心理健康</dc:title>
  <dc:creator>第一PPT</dc:creator>
  <cp:keywords>www.1ppt.com</cp:keywords>
  <dc:description>www.1ppt.com</dc:description>
  <cp:lastModifiedBy>雪城</cp:lastModifiedBy>
  <cp:revision>517</cp:revision>
  <dcterms:created xsi:type="dcterms:W3CDTF">2019-04-28T10:25:00Z</dcterms:created>
  <dcterms:modified xsi:type="dcterms:W3CDTF">2025-03-12T02:01:41Z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EF11AC45E5FF4C6FB228D697B5113092_12</vt:lpwstr>
  </property>
</Properties>
</file>