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92" r:id="rId4"/>
    <p:sldId id="8674" r:id="rId5"/>
    <p:sldId id="8681" r:id="rId6"/>
    <p:sldId id="8697" r:id="rId7"/>
    <p:sldId id="8698" r:id="rId9"/>
    <p:sldId id="8751" r:id="rId10"/>
    <p:sldId id="8748" r:id="rId11"/>
    <p:sldId id="8749" r:id="rId12"/>
    <p:sldId id="8701" r:id="rId13"/>
    <p:sldId id="8752" r:id="rId14"/>
    <p:sldId id="8753" r:id="rId15"/>
    <p:sldId id="8754" r:id="rId16"/>
    <p:sldId id="8755" r:id="rId17"/>
    <p:sldId id="8756" r:id="rId18"/>
    <p:sldId id="8757" r:id="rId19"/>
    <p:sldId id="8758" r:id="rId20"/>
    <p:sldId id="8759" r:id="rId21"/>
    <p:sldId id="8760" r:id="rId22"/>
    <p:sldId id="8761" r:id="rId23"/>
    <p:sldId id="8763" r:id="rId24"/>
    <p:sldId id="8767" r:id="rId25"/>
    <p:sldId id="8765" r:id="rId26"/>
    <p:sldId id="8829" r:id="rId27"/>
    <p:sldId id="8830" r:id="rId28"/>
    <p:sldId id="8768" r:id="rId29"/>
    <p:sldId id="8769" r:id="rId30"/>
    <p:sldId id="8831" r:id="rId31"/>
    <p:sldId id="8832" r:id="rId32"/>
    <p:sldId id="8770" r:id="rId33"/>
    <p:sldId id="8772" r:id="rId34"/>
    <p:sldId id="8773" r:id="rId35"/>
    <p:sldId id="8775" r:id="rId36"/>
    <p:sldId id="8776" r:id="rId37"/>
    <p:sldId id="8777" r:id="rId38"/>
    <p:sldId id="8833" r:id="rId39"/>
    <p:sldId id="8834" r:id="rId40"/>
    <p:sldId id="8778" r:id="rId41"/>
    <p:sldId id="8835" r:id="rId42"/>
    <p:sldId id="8836" r:id="rId43"/>
    <p:sldId id="8762" r:id="rId44"/>
    <p:sldId id="8779" r:id="rId45"/>
    <p:sldId id="8780" r:id="rId46"/>
    <p:sldId id="8504" r:id="rId47"/>
    <p:sldId id="8707" r:id="rId48"/>
    <p:sldId id="8705" r:id="rId49"/>
    <p:sldId id="8782" r:id="rId50"/>
    <p:sldId id="8783" r:id="rId51"/>
    <p:sldId id="8722" r:id="rId52"/>
    <p:sldId id="8784" r:id="rId53"/>
    <p:sldId id="8785" r:id="rId54"/>
    <p:sldId id="8786" r:id="rId55"/>
    <p:sldId id="8787" r:id="rId56"/>
    <p:sldId id="8788" r:id="rId57"/>
    <p:sldId id="8837" r:id="rId58"/>
    <p:sldId id="8838" r:id="rId59"/>
    <p:sldId id="8839" r:id="rId60"/>
    <p:sldId id="8841" r:id="rId61"/>
    <p:sldId id="8840" r:id="rId62"/>
    <p:sldId id="8843" r:id="rId63"/>
    <p:sldId id="8844" r:id="rId64"/>
    <p:sldId id="8845" r:id="rId65"/>
    <p:sldId id="8846" r:id="rId66"/>
    <p:sldId id="8847" r:id="rId67"/>
    <p:sldId id="8848" r:id="rId68"/>
    <p:sldId id="8700" r:id="rId69"/>
    <p:sldId id="8789" r:id="rId70"/>
    <p:sldId id="8790" r:id="rId71"/>
    <p:sldId id="3868" r:id="rId72"/>
    <p:sldId id="8791" r:id="rId73"/>
    <p:sldId id="8821" r:id="rId74"/>
    <p:sldId id="8820" r:id="rId75"/>
    <p:sldId id="8822" r:id="rId76"/>
    <p:sldId id="8823" r:id="rId77"/>
    <p:sldId id="8792" r:id="rId78"/>
    <p:sldId id="8793" r:id="rId79"/>
    <p:sldId id="8825" r:id="rId80"/>
    <p:sldId id="8794" r:id="rId81"/>
    <p:sldId id="8795" r:id="rId82"/>
    <p:sldId id="8704" r:id="rId83"/>
    <p:sldId id="8797" r:id="rId84"/>
    <p:sldId id="8799" r:id="rId85"/>
    <p:sldId id="8800" r:id="rId86"/>
    <p:sldId id="8801" r:id="rId87"/>
    <p:sldId id="8802" r:id="rId88"/>
    <p:sldId id="8781" r:id="rId89"/>
    <p:sldId id="8804" r:id="rId90"/>
    <p:sldId id="8805" r:id="rId91"/>
    <p:sldId id="8806" r:id="rId92"/>
    <p:sldId id="8807" r:id="rId93"/>
    <p:sldId id="8808" r:id="rId94"/>
    <p:sldId id="8809" r:id="rId95"/>
    <p:sldId id="8810" r:id="rId96"/>
    <p:sldId id="8826" r:id="rId97"/>
    <p:sldId id="8828" r:id="rId98"/>
    <p:sldId id="8678" r:id="rId9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B343"/>
    <a:srgbClr val="EB8501"/>
    <a:srgbClr val="00883D"/>
    <a:srgbClr val="A970D4"/>
    <a:srgbClr val="FBD554"/>
    <a:srgbClr val="FFFE79"/>
    <a:srgbClr val="6FDA18"/>
    <a:srgbClr val="2D313B"/>
    <a:srgbClr val="595959"/>
    <a:srgbClr val="2A3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p:scale>
          <a:sx n="66" d="100"/>
          <a:sy n="66" d="100"/>
        </p:scale>
        <p:origin x="782" y="499"/>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23482" b="38891"/>
          <a:stretch>
            <a:fillRect/>
          </a:stretch>
        </p:blipFill>
        <p:spPr>
          <a:xfrm>
            <a:off x="122378" y="126920"/>
            <a:ext cx="11947244" cy="3371530"/>
          </a:xfrm>
          <a:prstGeom prst="rect">
            <a:avLst/>
          </a:prstGeom>
        </p:spPr>
      </p:pic>
      <p:sp>
        <p:nvSpPr>
          <p:cNvPr id="11" name="矩形 10"/>
          <p:cNvSpPr/>
          <p:nvPr userDrawn="1"/>
        </p:nvSpPr>
        <p:spPr>
          <a:xfrm>
            <a:off x="122374" y="3588152"/>
            <a:ext cx="11947248" cy="3142928"/>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3" name="矩形 22"/>
          <p:cNvSpPr/>
          <p:nvPr userDrawn="1"/>
        </p:nvSpPr>
        <p:spPr>
          <a:xfrm>
            <a:off x="156029" y="188860"/>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2" name="矩形 31"/>
          <p:cNvSpPr/>
          <p:nvPr userDrawn="1"/>
        </p:nvSpPr>
        <p:spPr>
          <a:xfrm>
            <a:off x="155394" y="188515"/>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斜纹 32"/>
          <p:cNvSpPr/>
          <p:nvPr userDrawn="1"/>
        </p:nvSpPr>
        <p:spPr>
          <a:xfrm>
            <a:off x="0" y="0"/>
            <a:ext cx="2042064"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4" name="斜纹 33"/>
          <p:cNvSpPr/>
          <p:nvPr userDrawn="1"/>
        </p:nvSpPr>
        <p:spPr>
          <a:xfrm flipH="1" flipV="1">
            <a:off x="10116273" y="5735256"/>
            <a:ext cx="2075727"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1" Type="http://schemas.openxmlformats.org/officeDocument/2006/relationships/slideLayout" Target="../slideLayouts/slideLayout8.xml"/><Relationship Id="rId10" Type="http://schemas.openxmlformats.org/officeDocument/2006/relationships/tags" Target="../tags/tag95.xml"/><Relationship Id="rId1" Type="http://schemas.openxmlformats.org/officeDocument/2006/relationships/tags" Target="../tags/tag86.xml"/></Relationships>
</file>

<file path=ppt/slides/_rels/slide12.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1" Type="http://schemas.openxmlformats.org/officeDocument/2006/relationships/slideLayout" Target="../slideLayouts/slideLayout8.xml"/><Relationship Id="rId10" Type="http://schemas.openxmlformats.org/officeDocument/2006/relationships/tags" Target="../tags/tag105.xml"/><Relationship Id="rId1" Type="http://schemas.openxmlformats.org/officeDocument/2006/relationships/tags" Target="../tags/tag96.xml"/></Relationships>
</file>

<file path=ppt/slides/_rels/slide13.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1" Type="http://schemas.openxmlformats.org/officeDocument/2006/relationships/slideLayout" Target="../slideLayouts/slideLayout8.xml"/><Relationship Id="rId10" Type="http://schemas.openxmlformats.org/officeDocument/2006/relationships/tags" Target="../tags/tag115.xml"/><Relationship Id="rId1" Type="http://schemas.openxmlformats.org/officeDocument/2006/relationships/tags" Target="../tags/tag106.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121.xml"/><Relationship Id="rId6" Type="http://schemas.openxmlformats.org/officeDocument/2006/relationships/image" Target="../media/image2.jpe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5.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5" Type="http://schemas.openxmlformats.org/officeDocument/2006/relationships/notesSlide" Target="../notesSlides/notesSlide3.xml"/><Relationship Id="rId14" Type="http://schemas.openxmlformats.org/officeDocument/2006/relationships/slideLayout" Target="../slideLayouts/slideLayout8.xml"/><Relationship Id="rId13" Type="http://schemas.openxmlformats.org/officeDocument/2006/relationships/tags" Target="../tags/tag133.xml"/><Relationship Id="rId12" Type="http://schemas.openxmlformats.org/officeDocument/2006/relationships/image" Target="../media/image3.jpeg"/><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16.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3" Type="http://schemas.openxmlformats.org/officeDocument/2006/relationships/slideLayout" Target="../slideLayouts/slideLayout8.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17.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3" Type="http://schemas.openxmlformats.org/officeDocument/2006/relationships/slideLayout" Target="../slideLayouts/slideLayout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tags" Target="../tags/tag146.xml"/></Relationships>
</file>

<file path=ppt/slides/_rels/slide18.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image" Target="../media/image4.jpeg"/><Relationship Id="rId2" Type="http://schemas.openxmlformats.org/officeDocument/2006/relationships/tags" Target="../tags/tag159.xml"/><Relationship Id="rId10" Type="http://schemas.openxmlformats.org/officeDocument/2006/relationships/slideLayout" Target="../slideLayouts/slideLayout8.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70.xml"/><Relationship Id="rId5" Type="http://schemas.openxmlformats.org/officeDocument/2006/relationships/image" Target="../media/image5.jpeg"/><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image" Target="../media/image6.png"/><Relationship Id="rId2" Type="http://schemas.openxmlformats.org/officeDocument/2006/relationships/tags" Target="../tags/tag172.xml"/><Relationship Id="rId17" Type="http://schemas.openxmlformats.org/officeDocument/2006/relationships/slideLayout" Target="../slideLayouts/slideLayout8.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image" Target="../media/image7.jpeg"/><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1.xml"/></Relationships>
</file>

<file path=ppt/slides/_rels/slide21.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3" Type="http://schemas.openxmlformats.org/officeDocument/2006/relationships/slideLayout" Target="../slideLayouts/slideLayout3.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5.xml"/></Relationships>
</file>

<file path=ppt/slides/_rels/slide22.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image" Target="../media/image8.jpeg"/><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image" Target="../media/image2.jpeg"/><Relationship Id="rId2" Type="http://schemas.openxmlformats.org/officeDocument/2006/relationships/tags" Target="../tags/tag198.xml"/><Relationship Id="rId11" Type="http://schemas.openxmlformats.org/officeDocument/2006/relationships/slideLayout" Target="../slideLayouts/slideLayout8.xml"/><Relationship Id="rId10" Type="http://schemas.openxmlformats.org/officeDocument/2006/relationships/tags" Target="../tags/tag204.xml"/><Relationship Id="rId1" Type="http://schemas.openxmlformats.org/officeDocument/2006/relationships/tags" Target="../tags/tag197.xml"/></Relationships>
</file>

<file path=ppt/slides/_rels/slide23.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7" Type="http://schemas.openxmlformats.org/officeDocument/2006/relationships/slideLayout" Target="../slideLayouts/slideLayout8.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24.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7" Type="http://schemas.openxmlformats.org/officeDocument/2006/relationships/slideLayout" Target="../slideLayouts/slideLayout8.xml"/><Relationship Id="rId16" Type="http://schemas.openxmlformats.org/officeDocument/2006/relationships/tags" Target="../tags/tag236.xml"/><Relationship Id="rId15" Type="http://schemas.openxmlformats.org/officeDocument/2006/relationships/tags" Target="../tags/tag235.xml"/><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1.xml"/></Relationships>
</file>

<file path=ppt/slides/_rels/slide25.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7" Type="http://schemas.openxmlformats.org/officeDocument/2006/relationships/slideLayout" Target="../slideLayouts/slideLayout8.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7.xml"/></Relationships>
</file>

<file path=ppt/slides/_rels/slide26.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2.jpeg"/><Relationship Id="rId10" Type="http://schemas.openxmlformats.org/officeDocument/2006/relationships/slideLayout" Target="../slideLayouts/slideLayout8.xml"/><Relationship Id="rId1" Type="http://schemas.openxmlformats.org/officeDocument/2006/relationships/tags" Target="../tags/tag253.xml"/></Relationships>
</file>

<file path=ppt/slides/_rels/slide27.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6" Type="http://schemas.openxmlformats.org/officeDocument/2006/relationships/slideLayout" Target="../slideLayouts/slideLayout8.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28.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6" Type="http://schemas.openxmlformats.org/officeDocument/2006/relationships/slideLayout" Target="../slideLayouts/slideLayout8.xml"/><Relationship Id="rId15" Type="http://schemas.openxmlformats.org/officeDocument/2006/relationships/tags" Target="../tags/tag290.xml"/><Relationship Id="rId14" Type="http://schemas.openxmlformats.org/officeDocument/2006/relationships/tags" Target="../tags/tag289.xml"/><Relationship Id="rId13" Type="http://schemas.openxmlformats.org/officeDocument/2006/relationships/tags" Target="../tags/tag288.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tags" Target="../tags/tag276.xml"/></Relationships>
</file>

<file path=ppt/slides/_rels/slide29.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6" Type="http://schemas.openxmlformats.org/officeDocument/2006/relationships/slideLayout" Target="../slideLayouts/slideLayout8.xml"/><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image" Target="../media/image3.jpeg"/><Relationship Id="rId5" Type="http://schemas.openxmlformats.org/officeDocument/2006/relationships/tags" Target="../tags/tag308.xml"/><Relationship Id="rId4" Type="http://schemas.openxmlformats.org/officeDocument/2006/relationships/image" Target="../media/image8.jpeg"/><Relationship Id="rId3" Type="http://schemas.openxmlformats.org/officeDocument/2006/relationships/tags" Target="../tags/tag307.xml"/><Relationship Id="rId2" Type="http://schemas.openxmlformats.org/officeDocument/2006/relationships/image" Target="../media/image2.jpeg"/><Relationship Id="rId14" Type="http://schemas.openxmlformats.org/officeDocument/2006/relationships/slideLayout" Target="../slideLayouts/slideLayout8.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6.xml"/></Relationships>
</file>

<file path=ppt/slides/_rels/slide31.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9" Type="http://schemas.openxmlformats.org/officeDocument/2006/relationships/slideLayout" Target="../slideLayouts/slideLayout8.xml"/><Relationship Id="rId18" Type="http://schemas.openxmlformats.org/officeDocument/2006/relationships/tags" Target="../tags/tag33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32.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8" Type="http://schemas.openxmlformats.org/officeDocument/2006/relationships/notesSlide" Target="../notesSlides/notesSlide4.xml"/><Relationship Id="rId17" Type="http://schemas.openxmlformats.org/officeDocument/2006/relationships/slideLayout" Target="../slideLayouts/slideLayout8.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33.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image" Target="../media/image2.jpeg"/><Relationship Id="rId10" Type="http://schemas.openxmlformats.org/officeDocument/2006/relationships/slideLayout" Target="../slideLayouts/slideLayout8.xml"/><Relationship Id="rId1" Type="http://schemas.openxmlformats.org/officeDocument/2006/relationships/tags" Target="../tags/tag350.xml"/></Relationships>
</file>

<file path=ppt/slides/_rels/slide34.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 Type="http://schemas.openxmlformats.org/officeDocument/2006/relationships/tags" Target="../tags/tag359.xml"/><Relationship Id="rId18" Type="http://schemas.openxmlformats.org/officeDocument/2006/relationships/notesSlide" Target="../notesSlides/notesSlide5.xml"/><Relationship Id="rId17" Type="http://schemas.openxmlformats.org/officeDocument/2006/relationships/slideLayout" Target="../slideLayouts/slideLayout8.xml"/><Relationship Id="rId16" Type="http://schemas.openxmlformats.org/officeDocument/2006/relationships/tags" Target="../tags/tag37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tags" Target="../tags/tag358.xml"/></Relationships>
</file>

<file path=ppt/slides/_rels/slide35.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8" Type="http://schemas.openxmlformats.org/officeDocument/2006/relationships/notesSlide" Target="../notesSlides/notesSlide6.xml"/><Relationship Id="rId17" Type="http://schemas.openxmlformats.org/officeDocument/2006/relationships/slideLayout" Target="../slideLayouts/slideLayout8.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4.xml"/></Relationships>
</file>

<file path=ppt/slides/_rels/slide36.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8" Type="http://schemas.openxmlformats.org/officeDocument/2006/relationships/notesSlide" Target="../notesSlides/notesSlide7.xml"/><Relationship Id="rId17" Type="http://schemas.openxmlformats.org/officeDocument/2006/relationships/slideLayout" Target="../slideLayouts/slideLayout8.xml"/><Relationship Id="rId16" Type="http://schemas.openxmlformats.org/officeDocument/2006/relationships/tags" Target="../tags/tag40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tags" Target="../tags/tag390.xml"/></Relationships>
</file>

<file path=ppt/slides/_rels/slide37.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8" Type="http://schemas.openxmlformats.org/officeDocument/2006/relationships/notesSlide" Target="../notesSlides/notesSlide8.xml"/><Relationship Id="rId17" Type="http://schemas.openxmlformats.org/officeDocument/2006/relationships/slideLayout" Target="../slideLayouts/slideLayout8.xml"/><Relationship Id="rId16" Type="http://schemas.openxmlformats.org/officeDocument/2006/relationships/tags" Target="../tags/tag421.xml"/><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6.xml"/></Relationships>
</file>

<file path=ppt/slides/_rels/slide38.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8" Type="http://schemas.openxmlformats.org/officeDocument/2006/relationships/notesSlide" Target="../notesSlides/notesSlide9.xml"/><Relationship Id="rId17" Type="http://schemas.openxmlformats.org/officeDocument/2006/relationships/slideLayout" Target="../slideLayouts/slideLayout8.xml"/><Relationship Id="rId16" Type="http://schemas.openxmlformats.org/officeDocument/2006/relationships/tags" Target="../tags/tag437.xml"/><Relationship Id="rId15" Type="http://schemas.openxmlformats.org/officeDocument/2006/relationships/tags" Target="../tags/tag436.xml"/><Relationship Id="rId14" Type="http://schemas.openxmlformats.org/officeDocument/2006/relationships/tags" Target="../tags/tag435.xml"/><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2.xml"/></Relationships>
</file>

<file path=ppt/slides/_rels/slide39.xml.rels><?xml version="1.0" encoding="UTF-8" standalone="yes"?>
<Relationships xmlns="http://schemas.openxmlformats.org/package/2006/relationships"><Relationship Id="rId9" Type="http://schemas.openxmlformats.org/officeDocument/2006/relationships/tags" Target="../tags/tag446.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8" Type="http://schemas.openxmlformats.org/officeDocument/2006/relationships/notesSlide" Target="../notesSlides/notesSlide10.xml"/><Relationship Id="rId17" Type="http://schemas.openxmlformats.org/officeDocument/2006/relationships/slideLayout" Target="../slideLayouts/slideLayout8.xml"/><Relationship Id="rId16" Type="http://schemas.openxmlformats.org/officeDocument/2006/relationships/tags" Target="../tags/tag453.xml"/><Relationship Id="rId15" Type="http://schemas.openxmlformats.org/officeDocument/2006/relationships/tags" Target="../tags/tag452.xml"/><Relationship Id="rId14" Type="http://schemas.openxmlformats.org/officeDocument/2006/relationships/tags" Target="../tags/tag451.xml"/><Relationship Id="rId13" Type="http://schemas.openxmlformats.org/officeDocument/2006/relationships/tags" Target="../tags/tag450.xml"/><Relationship Id="rId12" Type="http://schemas.openxmlformats.org/officeDocument/2006/relationships/tags" Target="../tags/tag449.xml"/><Relationship Id="rId11" Type="http://schemas.openxmlformats.org/officeDocument/2006/relationships/tags" Target="../tags/tag448.xml"/><Relationship Id="rId10" Type="http://schemas.openxmlformats.org/officeDocument/2006/relationships/tags" Target="../tags/tag447.xml"/><Relationship Id="rId1" Type="http://schemas.openxmlformats.org/officeDocument/2006/relationships/tags" Target="../tags/tag4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8" Type="http://schemas.openxmlformats.org/officeDocument/2006/relationships/notesSlide" Target="../notesSlides/notesSlide11.xml"/><Relationship Id="rId17" Type="http://schemas.openxmlformats.org/officeDocument/2006/relationships/slideLayout" Target="../slideLayouts/slideLayout8.xml"/><Relationship Id="rId16" Type="http://schemas.openxmlformats.org/officeDocument/2006/relationships/tags" Target="../tags/tag469.xml"/><Relationship Id="rId15" Type="http://schemas.openxmlformats.org/officeDocument/2006/relationships/tags" Target="../tags/tag468.xml"/><Relationship Id="rId14" Type="http://schemas.openxmlformats.org/officeDocument/2006/relationships/tags" Target="../tags/tag467.xml"/><Relationship Id="rId13" Type="http://schemas.openxmlformats.org/officeDocument/2006/relationships/tags" Target="../tags/tag466.xml"/><Relationship Id="rId12" Type="http://schemas.openxmlformats.org/officeDocument/2006/relationships/tags" Target="../tags/tag465.xm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tags" Target="../tags/tag45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6" Type="http://schemas.openxmlformats.org/officeDocument/2006/relationships/slideLayout" Target="../slideLayouts/slideLayout3.xml"/><Relationship Id="rId15" Type="http://schemas.openxmlformats.org/officeDocument/2006/relationships/tags" Target="../tags/tag483.xml"/><Relationship Id="rId14" Type="http://schemas.openxmlformats.org/officeDocument/2006/relationships/tags" Target="../tags/tag482.xml"/><Relationship Id="rId13" Type="http://schemas.openxmlformats.org/officeDocument/2006/relationships/image" Target="../media/image9.jpeg"/><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0.xml"/></Relationships>
</file>

<file path=ppt/slides/_rels/slide46.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0" Type="http://schemas.openxmlformats.org/officeDocument/2006/relationships/notesSlide" Target="../notesSlides/notesSlide16.xml"/><Relationship Id="rId6" Type="http://schemas.openxmlformats.org/officeDocument/2006/relationships/tags" Target="../tags/tag489.xml"/><Relationship Id="rId59" Type="http://schemas.openxmlformats.org/officeDocument/2006/relationships/slideLayout" Target="../slideLayouts/slideLayout8.xml"/><Relationship Id="rId58" Type="http://schemas.openxmlformats.org/officeDocument/2006/relationships/tags" Target="../tags/tag540.xml"/><Relationship Id="rId57" Type="http://schemas.openxmlformats.org/officeDocument/2006/relationships/tags" Target="../tags/tag539.xml"/><Relationship Id="rId56" Type="http://schemas.openxmlformats.org/officeDocument/2006/relationships/tags" Target="../tags/tag538.xml"/><Relationship Id="rId55" Type="http://schemas.openxmlformats.org/officeDocument/2006/relationships/tags" Target="../tags/tag537.xml"/><Relationship Id="rId54" Type="http://schemas.openxmlformats.org/officeDocument/2006/relationships/tags" Target="../tags/tag536.xml"/><Relationship Id="rId53" Type="http://schemas.openxmlformats.org/officeDocument/2006/relationships/tags" Target="../tags/tag535.xml"/><Relationship Id="rId52" Type="http://schemas.openxmlformats.org/officeDocument/2006/relationships/tags" Target="../tags/tag534.xml"/><Relationship Id="rId51" Type="http://schemas.openxmlformats.org/officeDocument/2006/relationships/tags" Target="../tags/tag533.xml"/><Relationship Id="rId50" Type="http://schemas.openxmlformats.org/officeDocument/2006/relationships/tags" Target="../tags/tag532.xml"/><Relationship Id="rId5" Type="http://schemas.openxmlformats.org/officeDocument/2006/relationships/tags" Target="../tags/tag488.xml"/><Relationship Id="rId49" Type="http://schemas.openxmlformats.org/officeDocument/2006/relationships/tags" Target="../tags/tag531.xml"/><Relationship Id="rId48" Type="http://schemas.openxmlformats.org/officeDocument/2006/relationships/tags" Target="../tags/tag530.xml"/><Relationship Id="rId47" Type="http://schemas.openxmlformats.org/officeDocument/2006/relationships/tags" Target="../tags/tag529.xml"/><Relationship Id="rId46" Type="http://schemas.openxmlformats.org/officeDocument/2006/relationships/tags" Target="../tags/tag528.xml"/><Relationship Id="rId45" Type="http://schemas.openxmlformats.org/officeDocument/2006/relationships/tags" Target="../tags/tag527.xml"/><Relationship Id="rId44" Type="http://schemas.openxmlformats.org/officeDocument/2006/relationships/tags" Target="../tags/tag526.xml"/><Relationship Id="rId43" Type="http://schemas.openxmlformats.org/officeDocument/2006/relationships/image" Target="../media/image10.png"/><Relationship Id="rId42" Type="http://schemas.openxmlformats.org/officeDocument/2006/relationships/tags" Target="../tags/tag525.xml"/><Relationship Id="rId41" Type="http://schemas.openxmlformats.org/officeDocument/2006/relationships/tags" Target="../tags/tag524.xml"/><Relationship Id="rId40" Type="http://schemas.openxmlformats.org/officeDocument/2006/relationships/tags" Target="../tags/tag523.xml"/><Relationship Id="rId4" Type="http://schemas.openxmlformats.org/officeDocument/2006/relationships/tags" Target="../tags/tag487.xml"/><Relationship Id="rId39" Type="http://schemas.openxmlformats.org/officeDocument/2006/relationships/tags" Target="../tags/tag522.xml"/><Relationship Id="rId38" Type="http://schemas.openxmlformats.org/officeDocument/2006/relationships/tags" Target="../tags/tag521.xml"/><Relationship Id="rId37" Type="http://schemas.openxmlformats.org/officeDocument/2006/relationships/tags" Target="../tags/tag520.xml"/><Relationship Id="rId36" Type="http://schemas.openxmlformats.org/officeDocument/2006/relationships/tags" Target="../tags/tag519.xml"/><Relationship Id="rId35" Type="http://schemas.openxmlformats.org/officeDocument/2006/relationships/tags" Target="../tags/tag518.xml"/><Relationship Id="rId34" Type="http://schemas.openxmlformats.org/officeDocument/2006/relationships/tags" Target="../tags/tag517.xml"/><Relationship Id="rId33" Type="http://schemas.openxmlformats.org/officeDocument/2006/relationships/tags" Target="../tags/tag516.xml"/><Relationship Id="rId32" Type="http://schemas.openxmlformats.org/officeDocument/2006/relationships/tags" Target="../tags/tag515.xml"/><Relationship Id="rId31" Type="http://schemas.openxmlformats.org/officeDocument/2006/relationships/tags" Target="../tags/tag514.xml"/><Relationship Id="rId30" Type="http://schemas.openxmlformats.org/officeDocument/2006/relationships/tags" Target="../tags/tag513.xml"/><Relationship Id="rId3" Type="http://schemas.openxmlformats.org/officeDocument/2006/relationships/tags" Target="../tags/tag486.xml"/><Relationship Id="rId29" Type="http://schemas.openxmlformats.org/officeDocument/2006/relationships/tags" Target="../tags/tag512.xml"/><Relationship Id="rId28" Type="http://schemas.openxmlformats.org/officeDocument/2006/relationships/tags" Target="../tags/tag511.xml"/><Relationship Id="rId27" Type="http://schemas.openxmlformats.org/officeDocument/2006/relationships/tags" Target="../tags/tag510.xml"/><Relationship Id="rId26" Type="http://schemas.openxmlformats.org/officeDocument/2006/relationships/tags" Target="../tags/tag509.xml"/><Relationship Id="rId25" Type="http://schemas.openxmlformats.org/officeDocument/2006/relationships/tags" Target="../tags/tag508.xml"/><Relationship Id="rId24" Type="http://schemas.openxmlformats.org/officeDocument/2006/relationships/tags" Target="../tags/tag507.xml"/><Relationship Id="rId23" Type="http://schemas.openxmlformats.org/officeDocument/2006/relationships/tags" Target="../tags/tag506.xml"/><Relationship Id="rId22" Type="http://schemas.openxmlformats.org/officeDocument/2006/relationships/tags" Target="../tags/tag505.xml"/><Relationship Id="rId21" Type="http://schemas.openxmlformats.org/officeDocument/2006/relationships/tags" Target="../tags/tag504.xml"/><Relationship Id="rId20" Type="http://schemas.openxmlformats.org/officeDocument/2006/relationships/tags" Target="../tags/tag503.xml"/><Relationship Id="rId2" Type="http://schemas.openxmlformats.org/officeDocument/2006/relationships/tags" Target="../tags/tag485.xml"/><Relationship Id="rId19" Type="http://schemas.openxmlformats.org/officeDocument/2006/relationships/tags" Target="../tags/tag502.xml"/><Relationship Id="rId18" Type="http://schemas.openxmlformats.org/officeDocument/2006/relationships/tags" Target="../tags/tag501.xml"/><Relationship Id="rId17" Type="http://schemas.openxmlformats.org/officeDocument/2006/relationships/tags" Target="../tags/tag500.xml"/><Relationship Id="rId16" Type="http://schemas.openxmlformats.org/officeDocument/2006/relationships/tags" Target="../tags/tag499.xml"/><Relationship Id="rId15" Type="http://schemas.openxmlformats.org/officeDocument/2006/relationships/tags" Target="../tags/tag498.xml"/><Relationship Id="rId14" Type="http://schemas.openxmlformats.org/officeDocument/2006/relationships/tags" Target="../tags/tag497.xml"/><Relationship Id="rId13" Type="http://schemas.openxmlformats.org/officeDocument/2006/relationships/tags" Target="../tags/tag496.xml"/><Relationship Id="rId12" Type="http://schemas.openxmlformats.org/officeDocument/2006/relationships/tags" Target="../tags/tag495.xml"/><Relationship Id="rId11" Type="http://schemas.openxmlformats.org/officeDocument/2006/relationships/tags" Target="../tags/tag494.xml"/><Relationship Id="rId10" Type="http://schemas.openxmlformats.org/officeDocument/2006/relationships/tags" Target="../tags/tag493.xml"/><Relationship Id="rId1" Type="http://schemas.openxmlformats.org/officeDocument/2006/relationships/tags" Target="../tags/tag484.xml"/></Relationships>
</file>

<file path=ppt/slides/_rels/slide47.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image" Target="../media/image3.jpeg"/><Relationship Id="rId5" Type="http://schemas.openxmlformats.org/officeDocument/2006/relationships/tags" Target="../tags/tag544.xml"/><Relationship Id="rId4" Type="http://schemas.openxmlformats.org/officeDocument/2006/relationships/image" Target="../media/image7.jpeg"/><Relationship Id="rId3" Type="http://schemas.openxmlformats.org/officeDocument/2006/relationships/tags" Target="../tags/tag543.xml"/><Relationship Id="rId2" Type="http://schemas.openxmlformats.org/officeDocument/2006/relationships/tags" Target="../tags/tag542.xml"/><Relationship Id="rId13" Type="http://schemas.openxmlformats.org/officeDocument/2006/relationships/slideLayout" Target="../slideLayouts/slideLayout8.xml"/><Relationship Id="rId12" Type="http://schemas.openxmlformats.org/officeDocument/2006/relationships/tags" Target="../tags/tag549.xml"/><Relationship Id="rId11" Type="http://schemas.openxmlformats.org/officeDocument/2006/relationships/image" Target="../media/image4.jpeg"/><Relationship Id="rId10" Type="http://schemas.openxmlformats.org/officeDocument/2006/relationships/tags" Target="../tags/tag548.xml"/><Relationship Id="rId1" Type="http://schemas.openxmlformats.org/officeDocument/2006/relationships/tags" Target="../tags/tag541.xml"/></Relationships>
</file>

<file path=ppt/slides/_rels/slide48.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image" Target="../media/image3.jpeg"/><Relationship Id="rId5" Type="http://schemas.openxmlformats.org/officeDocument/2006/relationships/tags" Target="../tags/tag553.xml"/><Relationship Id="rId4" Type="http://schemas.openxmlformats.org/officeDocument/2006/relationships/image" Target="../media/image7.jpeg"/><Relationship Id="rId3" Type="http://schemas.openxmlformats.org/officeDocument/2006/relationships/tags" Target="../tags/tag552.xml"/><Relationship Id="rId2" Type="http://schemas.openxmlformats.org/officeDocument/2006/relationships/tags" Target="../tags/tag551.xml"/><Relationship Id="rId13" Type="http://schemas.openxmlformats.org/officeDocument/2006/relationships/slideLayout" Target="../slideLayouts/slideLayout8.xml"/><Relationship Id="rId12" Type="http://schemas.openxmlformats.org/officeDocument/2006/relationships/tags" Target="../tags/tag558.xml"/><Relationship Id="rId11" Type="http://schemas.openxmlformats.org/officeDocument/2006/relationships/image" Target="../media/image4.jpeg"/><Relationship Id="rId10" Type="http://schemas.openxmlformats.org/officeDocument/2006/relationships/tags" Target="../tags/tag557.xml"/><Relationship Id="rId1" Type="http://schemas.openxmlformats.org/officeDocument/2006/relationships/tags" Target="../tags/tag550.xml"/></Relationships>
</file>

<file path=ppt/slides/_rels/slide49.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1" Type="http://schemas.openxmlformats.org/officeDocument/2006/relationships/slideLayout" Target="../slideLayouts/slideLayout8.xml"/><Relationship Id="rId10" Type="http://schemas.openxmlformats.org/officeDocument/2006/relationships/tags" Target="../tags/tag567.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5.jpeg"/><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2" Type="http://schemas.openxmlformats.org/officeDocument/2006/relationships/slideLayout" Target="../slideLayouts/slideLayout3.xml"/><Relationship Id="rId11" Type="http://schemas.openxmlformats.org/officeDocument/2006/relationships/tags" Target="../tags/tag576.xml"/><Relationship Id="rId10" Type="http://schemas.openxmlformats.org/officeDocument/2006/relationships/image" Target="../media/image11.jpeg"/><Relationship Id="rId1" Type="http://schemas.openxmlformats.org/officeDocument/2006/relationships/tags" Target="../tags/tag568.xml"/></Relationships>
</file>

<file path=ppt/slides/_rels/slide51.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5.jpeg"/><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2" Type="http://schemas.openxmlformats.org/officeDocument/2006/relationships/slideLayout" Target="../slideLayouts/slideLayout3.xml"/><Relationship Id="rId11" Type="http://schemas.openxmlformats.org/officeDocument/2006/relationships/tags" Target="../tags/tag585.xml"/><Relationship Id="rId10" Type="http://schemas.openxmlformats.org/officeDocument/2006/relationships/image" Target="../media/image11.jpeg"/><Relationship Id="rId1" Type="http://schemas.openxmlformats.org/officeDocument/2006/relationships/tags" Target="../tags/tag577.xml"/></Relationships>
</file>

<file path=ppt/slides/_rels/slide52.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image" Target="../media/image5.jpeg"/><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2" Type="http://schemas.openxmlformats.org/officeDocument/2006/relationships/slideLayout" Target="../slideLayouts/slideLayout3.xml"/><Relationship Id="rId11" Type="http://schemas.openxmlformats.org/officeDocument/2006/relationships/tags" Target="../tags/tag594.xml"/><Relationship Id="rId10" Type="http://schemas.openxmlformats.org/officeDocument/2006/relationships/image" Target="../media/image11.jpeg"/><Relationship Id="rId1" Type="http://schemas.openxmlformats.org/officeDocument/2006/relationships/tags" Target="../tags/tag586.xml"/></Relationships>
</file>

<file path=ppt/slides/_rels/slide53.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5.jpeg"/><Relationship Id="rId7" Type="http://schemas.openxmlformats.org/officeDocument/2006/relationships/tags" Target="../tags/tag601.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tags" Target="../tags/tag596.xml"/><Relationship Id="rId12" Type="http://schemas.openxmlformats.org/officeDocument/2006/relationships/slideLayout" Target="../slideLayouts/slideLayout3.xml"/><Relationship Id="rId11" Type="http://schemas.openxmlformats.org/officeDocument/2006/relationships/tags" Target="../tags/tag603.xml"/><Relationship Id="rId10" Type="http://schemas.openxmlformats.org/officeDocument/2006/relationships/image" Target="../media/image11.jpeg"/><Relationship Id="rId1" Type="http://schemas.openxmlformats.org/officeDocument/2006/relationships/tags" Target="../tags/tag595.xml"/></Relationships>
</file>

<file path=ppt/slides/_rels/slide54.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image" Target="../media/image5.jpeg"/><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2" Type="http://schemas.openxmlformats.org/officeDocument/2006/relationships/slideLayout" Target="../slideLayouts/slideLayout3.xml"/><Relationship Id="rId11" Type="http://schemas.openxmlformats.org/officeDocument/2006/relationships/tags" Target="../tags/tag612.xml"/><Relationship Id="rId10" Type="http://schemas.openxmlformats.org/officeDocument/2006/relationships/image" Target="../media/image11.jpeg"/><Relationship Id="rId1" Type="http://schemas.openxmlformats.org/officeDocument/2006/relationships/tags" Target="../tags/tag604.xml"/></Relationships>
</file>

<file path=ppt/slides/_rels/slide55.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1" Type="http://schemas.openxmlformats.org/officeDocument/2006/relationships/slideLayout" Target="../slideLayouts/slideLayout8.xml"/><Relationship Id="rId10" Type="http://schemas.openxmlformats.org/officeDocument/2006/relationships/tags" Target="../tags/tag621.xml"/><Relationship Id="rId1" Type="http://schemas.openxmlformats.org/officeDocument/2006/relationships/image" Target="../media/image11.jpeg"/></Relationships>
</file>

<file path=ppt/slides/_rels/slide56.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image" Target="../media/image5.jpeg"/><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2" Type="http://schemas.openxmlformats.org/officeDocument/2006/relationships/slideLayout" Target="../slideLayouts/slideLayout3.xml"/><Relationship Id="rId11" Type="http://schemas.openxmlformats.org/officeDocument/2006/relationships/tags" Target="../tags/tag630.xml"/><Relationship Id="rId10" Type="http://schemas.openxmlformats.org/officeDocument/2006/relationships/image" Target="../media/image11.jpeg"/><Relationship Id="rId1" Type="http://schemas.openxmlformats.org/officeDocument/2006/relationships/tags" Target="../tags/tag622.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648.xml"/><Relationship Id="rId6" Type="http://schemas.openxmlformats.org/officeDocument/2006/relationships/tags" Target="../tags/tag647.xml"/><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tags" Target="../tags/tag643.xml"/><Relationship Id="rId1" Type="http://schemas.openxmlformats.org/officeDocument/2006/relationships/tags" Target="../tags/tag642.xml"/></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9" Type="http://schemas.openxmlformats.org/officeDocument/2006/relationships/slideLayout" Target="../slideLayouts/slideLayout4.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tags" Target="../tags/tag649.xml"/></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 Type="http://schemas.openxmlformats.org/officeDocument/2006/relationships/tags" Target="../tags/tag657.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64.xml"/><Relationship Id="rId3" Type="http://schemas.openxmlformats.org/officeDocument/2006/relationships/tags" Target="../tags/tag663.xml"/><Relationship Id="rId2" Type="http://schemas.openxmlformats.org/officeDocument/2006/relationships/tags" Target="../tags/tag662.xml"/><Relationship Id="rId1" Type="http://schemas.openxmlformats.org/officeDocument/2006/relationships/tags" Target="../tags/tag661.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6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image" Target="../media/image12.jpeg"/><Relationship Id="rId1" Type="http://schemas.openxmlformats.org/officeDocument/2006/relationships/tags" Target="../tags/tag673.xml"/></Relationships>
</file>

<file path=ppt/slides/_rels/slide69.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0" Type="http://schemas.openxmlformats.org/officeDocument/2006/relationships/notesSlide" Target="../notesSlides/notesSlide18.xml"/><Relationship Id="rId3" Type="http://schemas.openxmlformats.org/officeDocument/2006/relationships/tags" Target="../tags/tag682.xml"/><Relationship Id="rId29" Type="http://schemas.openxmlformats.org/officeDocument/2006/relationships/slideLayout" Target="../slideLayouts/slideLayout4.xml"/><Relationship Id="rId28" Type="http://schemas.openxmlformats.org/officeDocument/2006/relationships/tags" Target="../tags/tag707.xml"/><Relationship Id="rId27" Type="http://schemas.openxmlformats.org/officeDocument/2006/relationships/tags" Target="../tags/tag706.xml"/><Relationship Id="rId26" Type="http://schemas.openxmlformats.org/officeDocument/2006/relationships/tags" Target="../tags/tag705.xml"/><Relationship Id="rId25" Type="http://schemas.openxmlformats.org/officeDocument/2006/relationships/tags" Target="../tags/tag704.xml"/><Relationship Id="rId24" Type="http://schemas.openxmlformats.org/officeDocument/2006/relationships/tags" Target="../tags/tag703.xml"/><Relationship Id="rId23" Type="http://schemas.openxmlformats.org/officeDocument/2006/relationships/tags" Target="../tags/tag702.xml"/><Relationship Id="rId22" Type="http://schemas.openxmlformats.org/officeDocument/2006/relationships/tags" Target="../tags/tag701.xml"/><Relationship Id="rId21" Type="http://schemas.openxmlformats.org/officeDocument/2006/relationships/tags" Target="../tags/tag700.xml"/><Relationship Id="rId20" Type="http://schemas.openxmlformats.org/officeDocument/2006/relationships/tags" Target="../tags/tag699.xml"/><Relationship Id="rId2" Type="http://schemas.openxmlformats.org/officeDocument/2006/relationships/tags" Target="../tags/tag681.xml"/><Relationship Id="rId19" Type="http://schemas.openxmlformats.org/officeDocument/2006/relationships/tags" Target="../tags/tag698.xml"/><Relationship Id="rId18" Type="http://schemas.openxmlformats.org/officeDocument/2006/relationships/tags" Target="../tags/tag697.xml"/><Relationship Id="rId17" Type="http://schemas.openxmlformats.org/officeDocument/2006/relationships/tags" Target="../tags/tag696.xml"/><Relationship Id="rId16" Type="http://schemas.openxmlformats.org/officeDocument/2006/relationships/tags" Target="../tags/tag695.xml"/><Relationship Id="rId15" Type="http://schemas.openxmlformats.org/officeDocument/2006/relationships/tags" Target="../tags/tag69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tags" Target="../tags/tag680.xml"/></Relationships>
</file>

<file path=ppt/slides/_rels/slide7.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3" Type="http://schemas.openxmlformats.org/officeDocument/2006/relationships/slideLayout" Target="../slideLayouts/slideLayout8.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70.xml.rels><?xml version="1.0" encoding="UTF-8" standalone="yes"?>
<Relationships xmlns="http://schemas.openxmlformats.org/package/2006/relationships"><Relationship Id="rId9" Type="http://schemas.openxmlformats.org/officeDocument/2006/relationships/tags" Target="../tags/tag716.xml"/><Relationship Id="rId8" Type="http://schemas.openxmlformats.org/officeDocument/2006/relationships/tags" Target="../tags/tag715.xml"/><Relationship Id="rId7" Type="http://schemas.openxmlformats.org/officeDocument/2006/relationships/tags" Target="../tags/tag714.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3" Type="http://schemas.openxmlformats.org/officeDocument/2006/relationships/slideLayout" Target="../slideLayouts/slideLayout8.xml"/><Relationship Id="rId22" Type="http://schemas.openxmlformats.org/officeDocument/2006/relationships/tags" Target="../tags/tag729.xml"/><Relationship Id="rId21" Type="http://schemas.openxmlformats.org/officeDocument/2006/relationships/tags" Target="../tags/tag728.xml"/><Relationship Id="rId20" Type="http://schemas.openxmlformats.org/officeDocument/2006/relationships/tags" Target="../tags/tag727.xml"/><Relationship Id="rId2" Type="http://schemas.openxmlformats.org/officeDocument/2006/relationships/tags" Target="../tags/tag709.xml"/><Relationship Id="rId19" Type="http://schemas.openxmlformats.org/officeDocument/2006/relationships/tags" Target="../tags/tag726.xml"/><Relationship Id="rId18" Type="http://schemas.openxmlformats.org/officeDocument/2006/relationships/tags" Target="../tags/tag725.xml"/><Relationship Id="rId17" Type="http://schemas.openxmlformats.org/officeDocument/2006/relationships/tags" Target="../tags/tag724.xml"/><Relationship Id="rId16" Type="http://schemas.openxmlformats.org/officeDocument/2006/relationships/tags" Target="../tags/tag723.xml"/><Relationship Id="rId15" Type="http://schemas.openxmlformats.org/officeDocument/2006/relationships/tags" Target="../tags/tag722.xml"/><Relationship Id="rId14" Type="http://schemas.openxmlformats.org/officeDocument/2006/relationships/tags" Target="../tags/tag721.xml"/><Relationship Id="rId13" Type="http://schemas.openxmlformats.org/officeDocument/2006/relationships/tags" Target="../tags/tag720.xml"/><Relationship Id="rId12" Type="http://schemas.openxmlformats.org/officeDocument/2006/relationships/tags" Target="../tags/tag719.xml"/><Relationship Id="rId11" Type="http://schemas.openxmlformats.org/officeDocument/2006/relationships/tags" Target="../tags/tag718.xml"/><Relationship Id="rId10" Type="http://schemas.openxmlformats.org/officeDocument/2006/relationships/tags" Target="../tags/tag717.xml"/><Relationship Id="rId1" Type="http://schemas.openxmlformats.org/officeDocument/2006/relationships/tags" Target="../tags/tag708.xml"/></Relationships>
</file>

<file path=ppt/slides/_rels/slide71.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tags" Target="../tags/tag732.xml"/><Relationship Id="rId22" Type="http://schemas.openxmlformats.org/officeDocument/2006/relationships/slideLayout" Target="../slideLayouts/slideLayout8.xml"/><Relationship Id="rId21" Type="http://schemas.openxmlformats.org/officeDocument/2006/relationships/tags" Target="../tags/tag750.xml"/><Relationship Id="rId20" Type="http://schemas.openxmlformats.org/officeDocument/2006/relationships/tags" Target="../tags/tag749.xml"/><Relationship Id="rId2" Type="http://schemas.openxmlformats.org/officeDocument/2006/relationships/tags" Target="../tags/tag731.xml"/><Relationship Id="rId19" Type="http://schemas.openxmlformats.org/officeDocument/2006/relationships/tags" Target="../tags/tag748.xml"/><Relationship Id="rId18" Type="http://schemas.openxmlformats.org/officeDocument/2006/relationships/tags" Target="../tags/tag747.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0.xml"/></Relationships>
</file>

<file path=ppt/slides/_rels/slide72.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tags" Target="../tags/tag758.xml"/><Relationship Id="rId7" Type="http://schemas.openxmlformats.org/officeDocument/2006/relationships/tags" Target="../tags/tag757.xml"/><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3" Type="http://schemas.openxmlformats.org/officeDocument/2006/relationships/slideLayout" Target="../slideLayouts/slideLayout8.xml"/><Relationship Id="rId22" Type="http://schemas.openxmlformats.org/officeDocument/2006/relationships/tags" Target="../tags/tag772.xml"/><Relationship Id="rId21" Type="http://schemas.openxmlformats.org/officeDocument/2006/relationships/tags" Target="../tags/tag771.xml"/><Relationship Id="rId20" Type="http://schemas.openxmlformats.org/officeDocument/2006/relationships/tags" Target="../tags/tag770.xml"/><Relationship Id="rId2" Type="http://schemas.openxmlformats.org/officeDocument/2006/relationships/tags" Target="../tags/tag752.xml"/><Relationship Id="rId19" Type="http://schemas.openxmlformats.org/officeDocument/2006/relationships/tags" Target="../tags/tag769.xml"/><Relationship Id="rId18" Type="http://schemas.openxmlformats.org/officeDocument/2006/relationships/tags" Target="../tags/tag768.xml"/><Relationship Id="rId17" Type="http://schemas.openxmlformats.org/officeDocument/2006/relationships/tags" Target="../tags/tag767.xml"/><Relationship Id="rId16" Type="http://schemas.openxmlformats.org/officeDocument/2006/relationships/tags" Target="../tags/tag766.xml"/><Relationship Id="rId15" Type="http://schemas.openxmlformats.org/officeDocument/2006/relationships/tags" Target="../tags/tag765.xml"/><Relationship Id="rId14" Type="http://schemas.openxmlformats.org/officeDocument/2006/relationships/tags" Target="../tags/tag764.xml"/><Relationship Id="rId13" Type="http://schemas.openxmlformats.org/officeDocument/2006/relationships/tags" Target="../tags/tag763.xml"/><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tags" Target="../tags/tag760.xml"/><Relationship Id="rId1" Type="http://schemas.openxmlformats.org/officeDocument/2006/relationships/tags" Target="../tags/tag751.xml"/></Relationships>
</file>

<file path=ppt/slides/_rels/slide73.xml.rels><?xml version="1.0" encoding="UTF-8" standalone="yes"?>
<Relationships xmlns="http://schemas.openxmlformats.org/package/2006/relationships"><Relationship Id="rId9" Type="http://schemas.openxmlformats.org/officeDocument/2006/relationships/tags" Target="../tags/tag781.xml"/><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3" Type="http://schemas.openxmlformats.org/officeDocument/2006/relationships/slideLayout" Target="../slideLayouts/slideLayout8.xml"/><Relationship Id="rId22" Type="http://schemas.openxmlformats.org/officeDocument/2006/relationships/tags" Target="../tags/tag794.xml"/><Relationship Id="rId21" Type="http://schemas.openxmlformats.org/officeDocument/2006/relationships/tags" Target="../tags/tag793.xml"/><Relationship Id="rId20" Type="http://schemas.openxmlformats.org/officeDocument/2006/relationships/tags" Target="../tags/tag792.xml"/><Relationship Id="rId2" Type="http://schemas.openxmlformats.org/officeDocument/2006/relationships/tags" Target="../tags/tag774.xml"/><Relationship Id="rId19" Type="http://schemas.openxmlformats.org/officeDocument/2006/relationships/tags" Target="../tags/tag791.xml"/><Relationship Id="rId18" Type="http://schemas.openxmlformats.org/officeDocument/2006/relationships/tags" Target="../tags/tag790.xml"/><Relationship Id="rId17" Type="http://schemas.openxmlformats.org/officeDocument/2006/relationships/tags" Target="../tags/tag789.xml"/><Relationship Id="rId16" Type="http://schemas.openxmlformats.org/officeDocument/2006/relationships/tags" Target="../tags/tag788.xml"/><Relationship Id="rId15" Type="http://schemas.openxmlformats.org/officeDocument/2006/relationships/tags" Target="../tags/tag787.xml"/><Relationship Id="rId14" Type="http://schemas.openxmlformats.org/officeDocument/2006/relationships/tags" Target="../tags/tag786.xml"/><Relationship Id="rId13" Type="http://schemas.openxmlformats.org/officeDocument/2006/relationships/tags" Target="../tags/tag785.xml"/><Relationship Id="rId12" Type="http://schemas.openxmlformats.org/officeDocument/2006/relationships/tags" Target="../tags/tag784.xml"/><Relationship Id="rId11" Type="http://schemas.openxmlformats.org/officeDocument/2006/relationships/tags" Target="../tags/tag783.xml"/><Relationship Id="rId10" Type="http://schemas.openxmlformats.org/officeDocument/2006/relationships/tags" Target="../tags/tag782.xml"/><Relationship Id="rId1" Type="http://schemas.openxmlformats.org/officeDocument/2006/relationships/tags" Target="../tags/tag773.xml"/></Relationships>
</file>

<file path=ppt/slides/_rels/slide74.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2" Type="http://schemas.openxmlformats.org/officeDocument/2006/relationships/slideLayout" Target="../slideLayouts/slideLayout8.xml"/><Relationship Id="rId21" Type="http://schemas.openxmlformats.org/officeDocument/2006/relationships/tags" Target="../tags/tag815.xml"/><Relationship Id="rId20" Type="http://schemas.openxmlformats.org/officeDocument/2006/relationships/tags" Target="../tags/tag814.xml"/><Relationship Id="rId2" Type="http://schemas.openxmlformats.org/officeDocument/2006/relationships/tags" Target="../tags/tag796.xml"/><Relationship Id="rId19" Type="http://schemas.openxmlformats.org/officeDocument/2006/relationships/tags" Target="../tags/tag813.xml"/><Relationship Id="rId18" Type="http://schemas.openxmlformats.org/officeDocument/2006/relationships/tags" Target="../tags/tag812.xml"/><Relationship Id="rId17" Type="http://schemas.openxmlformats.org/officeDocument/2006/relationships/tags" Target="../tags/tag811.xml"/><Relationship Id="rId16" Type="http://schemas.openxmlformats.org/officeDocument/2006/relationships/tags" Target="../tags/tag810.xml"/><Relationship Id="rId15" Type="http://schemas.openxmlformats.org/officeDocument/2006/relationships/tags" Target="../tags/tag809.xml"/><Relationship Id="rId14" Type="http://schemas.openxmlformats.org/officeDocument/2006/relationships/tags" Target="../tags/tag808.xml"/><Relationship Id="rId13" Type="http://schemas.openxmlformats.org/officeDocument/2006/relationships/tags" Target="../tags/tag807.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tags" Target="../tags/tag795.xml"/></Relationships>
</file>

<file path=ppt/slides/_rels/slide75.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2" Type="http://schemas.openxmlformats.org/officeDocument/2006/relationships/slideLayout" Target="../slideLayouts/slideLayout8.xml"/><Relationship Id="rId21" Type="http://schemas.openxmlformats.org/officeDocument/2006/relationships/tags" Target="../tags/tag836.xml"/><Relationship Id="rId20" Type="http://schemas.openxmlformats.org/officeDocument/2006/relationships/tags" Target="../tags/tag835.xml"/><Relationship Id="rId2" Type="http://schemas.openxmlformats.org/officeDocument/2006/relationships/tags" Target="../tags/tag817.xml"/><Relationship Id="rId19" Type="http://schemas.openxmlformats.org/officeDocument/2006/relationships/tags" Target="../tags/tag834.xml"/><Relationship Id="rId18" Type="http://schemas.openxmlformats.org/officeDocument/2006/relationships/tags" Target="../tags/tag833.xml"/><Relationship Id="rId17" Type="http://schemas.openxmlformats.org/officeDocument/2006/relationships/tags" Target="../tags/tag832.xml"/><Relationship Id="rId16" Type="http://schemas.openxmlformats.org/officeDocument/2006/relationships/tags" Target="../tags/tag831.xml"/><Relationship Id="rId15" Type="http://schemas.openxmlformats.org/officeDocument/2006/relationships/tags" Target="../tags/tag830.xml"/><Relationship Id="rId14" Type="http://schemas.openxmlformats.org/officeDocument/2006/relationships/tags" Target="../tags/tag829.xml"/><Relationship Id="rId13" Type="http://schemas.openxmlformats.org/officeDocument/2006/relationships/tags" Target="../tags/tag828.xml"/><Relationship Id="rId12" Type="http://schemas.openxmlformats.org/officeDocument/2006/relationships/tags" Target="../tags/tag827.xml"/><Relationship Id="rId11" Type="http://schemas.openxmlformats.org/officeDocument/2006/relationships/tags" Target="../tags/tag826.xml"/><Relationship Id="rId10" Type="http://schemas.openxmlformats.org/officeDocument/2006/relationships/tags" Target="../tags/tag825.xml"/><Relationship Id="rId1" Type="http://schemas.openxmlformats.org/officeDocument/2006/relationships/tags" Target="../tags/tag816.xml"/></Relationships>
</file>

<file path=ppt/slides/_rels/slide76.xml.rels><?xml version="1.0" encoding="UTF-8" standalone="yes"?>
<Relationships xmlns="http://schemas.openxmlformats.org/package/2006/relationships"><Relationship Id="rId9" Type="http://schemas.openxmlformats.org/officeDocument/2006/relationships/tags" Target="../tags/tag845.xml"/><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tags" Target="../tags/tag841.xml"/><Relationship Id="rId4" Type="http://schemas.openxmlformats.org/officeDocument/2006/relationships/tags" Target="../tags/tag840.xml"/><Relationship Id="rId3" Type="http://schemas.openxmlformats.org/officeDocument/2006/relationships/tags" Target="../tags/tag839.xml"/><Relationship Id="rId21" Type="http://schemas.openxmlformats.org/officeDocument/2006/relationships/slideLayout" Target="../slideLayouts/slideLayout8.xml"/><Relationship Id="rId20" Type="http://schemas.openxmlformats.org/officeDocument/2006/relationships/tags" Target="../tags/tag856.xml"/><Relationship Id="rId2" Type="http://schemas.openxmlformats.org/officeDocument/2006/relationships/tags" Target="../tags/tag838.xml"/><Relationship Id="rId19" Type="http://schemas.openxmlformats.org/officeDocument/2006/relationships/tags" Target="../tags/tag855.xml"/><Relationship Id="rId18" Type="http://schemas.openxmlformats.org/officeDocument/2006/relationships/tags" Target="../tags/tag854.xml"/><Relationship Id="rId17" Type="http://schemas.openxmlformats.org/officeDocument/2006/relationships/tags" Target="../tags/tag853.xml"/><Relationship Id="rId16" Type="http://schemas.openxmlformats.org/officeDocument/2006/relationships/tags" Target="../tags/tag852.xml"/><Relationship Id="rId15" Type="http://schemas.openxmlformats.org/officeDocument/2006/relationships/tags" Target="../tags/tag851.xml"/><Relationship Id="rId14" Type="http://schemas.openxmlformats.org/officeDocument/2006/relationships/tags" Target="../tags/tag850.xml"/><Relationship Id="rId13" Type="http://schemas.openxmlformats.org/officeDocument/2006/relationships/tags" Target="../tags/tag849.xml"/><Relationship Id="rId12" Type="http://schemas.openxmlformats.org/officeDocument/2006/relationships/tags" Target="../tags/tag848.xml"/><Relationship Id="rId11" Type="http://schemas.openxmlformats.org/officeDocument/2006/relationships/tags" Target="../tags/tag847.xml"/><Relationship Id="rId10" Type="http://schemas.openxmlformats.org/officeDocument/2006/relationships/tags" Target="../tags/tag846.xml"/><Relationship Id="rId1" Type="http://schemas.openxmlformats.org/officeDocument/2006/relationships/tags" Target="../tags/tag837.xml"/></Relationships>
</file>

<file path=ppt/slides/_rels/slide77.xml.rels><?xml version="1.0" encoding="UTF-8" standalone="yes"?>
<Relationships xmlns="http://schemas.openxmlformats.org/package/2006/relationships"><Relationship Id="rId9" Type="http://schemas.openxmlformats.org/officeDocument/2006/relationships/tags" Target="../tags/tag865.xml"/><Relationship Id="rId8" Type="http://schemas.openxmlformats.org/officeDocument/2006/relationships/tags" Target="../tags/tag864.xml"/><Relationship Id="rId7" Type="http://schemas.openxmlformats.org/officeDocument/2006/relationships/tags" Target="../tags/tag863.xml"/><Relationship Id="rId6" Type="http://schemas.openxmlformats.org/officeDocument/2006/relationships/tags" Target="../tags/tag862.xml"/><Relationship Id="rId5" Type="http://schemas.openxmlformats.org/officeDocument/2006/relationships/tags" Target="../tags/tag861.xml"/><Relationship Id="rId4" Type="http://schemas.openxmlformats.org/officeDocument/2006/relationships/tags" Target="../tags/tag860.xml"/><Relationship Id="rId3" Type="http://schemas.openxmlformats.org/officeDocument/2006/relationships/tags" Target="../tags/tag859.xml"/><Relationship Id="rId22" Type="http://schemas.openxmlformats.org/officeDocument/2006/relationships/slideLayout" Target="../slideLayouts/slideLayout8.xml"/><Relationship Id="rId21" Type="http://schemas.openxmlformats.org/officeDocument/2006/relationships/tags" Target="../tags/tag877.xml"/><Relationship Id="rId20" Type="http://schemas.openxmlformats.org/officeDocument/2006/relationships/tags" Target="../tags/tag876.xml"/><Relationship Id="rId2" Type="http://schemas.openxmlformats.org/officeDocument/2006/relationships/tags" Target="../tags/tag858.xml"/><Relationship Id="rId19" Type="http://schemas.openxmlformats.org/officeDocument/2006/relationships/tags" Target="../tags/tag875.xml"/><Relationship Id="rId18" Type="http://schemas.openxmlformats.org/officeDocument/2006/relationships/tags" Target="../tags/tag874.xml"/><Relationship Id="rId17" Type="http://schemas.openxmlformats.org/officeDocument/2006/relationships/tags" Target="../tags/tag873.xml"/><Relationship Id="rId16" Type="http://schemas.openxmlformats.org/officeDocument/2006/relationships/tags" Target="../tags/tag872.xml"/><Relationship Id="rId15" Type="http://schemas.openxmlformats.org/officeDocument/2006/relationships/tags" Target="../tags/tag871.xml"/><Relationship Id="rId14" Type="http://schemas.openxmlformats.org/officeDocument/2006/relationships/tags" Target="../tags/tag870.xml"/><Relationship Id="rId13" Type="http://schemas.openxmlformats.org/officeDocument/2006/relationships/tags" Target="../tags/tag869.xml"/><Relationship Id="rId12" Type="http://schemas.openxmlformats.org/officeDocument/2006/relationships/tags" Target="../tags/tag868.xml"/><Relationship Id="rId11" Type="http://schemas.openxmlformats.org/officeDocument/2006/relationships/tags" Target="../tags/tag867.xml"/><Relationship Id="rId10" Type="http://schemas.openxmlformats.org/officeDocument/2006/relationships/tags" Target="../tags/tag866.xml"/><Relationship Id="rId1" Type="http://schemas.openxmlformats.org/officeDocument/2006/relationships/tags" Target="../tags/tag857.xml"/></Relationships>
</file>

<file path=ppt/slides/_rels/slide78.xml.rels><?xml version="1.0" encoding="UTF-8" standalone="yes"?>
<Relationships xmlns="http://schemas.openxmlformats.org/package/2006/relationships"><Relationship Id="rId9" Type="http://schemas.openxmlformats.org/officeDocument/2006/relationships/tags" Target="../tags/tag885.xml"/><Relationship Id="rId8" Type="http://schemas.openxmlformats.org/officeDocument/2006/relationships/tags" Target="../tags/tag884.xml"/><Relationship Id="rId7" Type="http://schemas.openxmlformats.org/officeDocument/2006/relationships/tags" Target="../tags/tag883.xml"/><Relationship Id="rId6" Type="http://schemas.openxmlformats.org/officeDocument/2006/relationships/tags" Target="../tags/tag882.xml"/><Relationship Id="rId5" Type="http://schemas.openxmlformats.org/officeDocument/2006/relationships/tags" Target="../tags/tag881.xml"/><Relationship Id="rId4" Type="http://schemas.openxmlformats.org/officeDocument/2006/relationships/tags" Target="../tags/tag880.xml"/><Relationship Id="rId3" Type="http://schemas.openxmlformats.org/officeDocument/2006/relationships/tags" Target="../tags/tag879.xml"/><Relationship Id="rId2" Type="http://schemas.openxmlformats.org/officeDocument/2006/relationships/image" Target="../media/image2.jpeg"/><Relationship Id="rId10" Type="http://schemas.openxmlformats.org/officeDocument/2006/relationships/slideLayout" Target="../slideLayouts/slideLayout8.xml"/><Relationship Id="rId1" Type="http://schemas.openxmlformats.org/officeDocument/2006/relationships/tags" Target="../tags/tag878.xml"/></Relationships>
</file>

<file path=ppt/slides/_rels/slide7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891.xml"/><Relationship Id="rId6" Type="http://schemas.openxmlformats.org/officeDocument/2006/relationships/tags" Target="../tags/tag890.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 Type="http://schemas.openxmlformats.org/officeDocument/2006/relationships/image" Target="../media/image3.jpeg"/><Relationship Id="rId1" Type="http://schemas.openxmlformats.org/officeDocument/2006/relationships/tags" Target="../tags/tag886.xml"/></Relationships>
</file>

<file path=ppt/slides/_rels/slide8.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3" Type="http://schemas.openxmlformats.org/officeDocument/2006/relationships/slideLayout" Target="../slideLayouts/slideLayout8.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80.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tags" Target="../tags/tag899.xml"/><Relationship Id="rId7" Type="http://schemas.openxmlformats.org/officeDocument/2006/relationships/tags" Target="../tags/tag898.xml"/><Relationship Id="rId6" Type="http://schemas.openxmlformats.org/officeDocument/2006/relationships/tags" Target="../tags/tag897.xml"/><Relationship Id="rId5" Type="http://schemas.openxmlformats.org/officeDocument/2006/relationships/tags" Target="../tags/tag896.xml"/><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9" Type="http://schemas.openxmlformats.org/officeDocument/2006/relationships/slideLayout" Target="../slideLayouts/slideLayout4.xml"/><Relationship Id="rId18" Type="http://schemas.openxmlformats.org/officeDocument/2006/relationships/tags" Target="../tags/tag909.xml"/><Relationship Id="rId17" Type="http://schemas.openxmlformats.org/officeDocument/2006/relationships/tags" Target="../tags/tag908.xml"/><Relationship Id="rId16" Type="http://schemas.openxmlformats.org/officeDocument/2006/relationships/tags" Target="../tags/tag907.xml"/><Relationship Id="rId15" Type="http://schemas.openxmlformats.org/officeDocument/2006/relationships/tags" Target="../tags/tag906.xml"/><Relationship Id="rId14" Type="http://schemas.openxmlformats.org/officeDocument/2006/relationships/tags" Target="../tags/tag905.xml"/><Relationship Id="rId13" Type="http://schemas.openxmlformats.org/officeDocument/2006/relationships/tags" Target="../tags/tag904.xml"/><Relationship Id="rId12" Type="http://schemas.openxmlformats.org/officeDocument/2006/relationships/tags" Target="../tags/tag903.xml"/><Relationship Id="rId11" Type="http://schemas.openxmlformats.org/officeDocument/2006/relationships/tags" Target="../tags/tag902.xml"/><Relationship Id="rId10" Type="http://schemas.openxmlformats.org/officeDocument/2006/relationships/tags" Target="../tags/tag901.xml"/><Relationship Id="rId1" Type="http://schemas.openxmlformats.org/officeDocument/2006/relationships/tags" Target="../tags/tag892.xml"/></Relationships>
</file>

<file path=ppt/slides/_rels/slide81.xml.rels><?xml version="1.0" encoding="UTF-8" standalone="yes"?>
<Relationships xmlns="http://schemas.openxmlformats.org/package/2006/relationships"><Relationship Id="rId9" Type="http://schemas.openxmlformats.org/officeDocument/2006/relationships/tags" Target="../tags/tag918.xml"/><Relationship Id="rId8" Type="http://schemas.openxmlformats.org/officeDocument/2006/relationships/tags" Target="../tags/tag917.xml"/><Relationship Id="rId7" Type="http://schemas.openxmlformats.org/officeDocument/2006/relationships/tags" Target="../tags/tag916.xml"/><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 Id="rId3" Type="http://schemas.openxmlformats.org/officeDocument/2006/relationships/tags" Target="../tags/tag912.xml"/><Relationship Id="rId2" Type="http://schemas.openxmlformats.org/officeDocument/2006/relationships/tags" Target="../tags/tag911.xml"/><Relationship Id="rId12" Type="http://schemas.openxmlformats.org/officeDocument/2006/relationships/slideLayout" Target="../slideLayouts/slideLayout8.xml"/><Relationship Id="rId11" Type="http://schemas.openxmlformats.org/officeDocument/2006/relationships/tags" Target="../tags/tag920.xml"/><Relationship Id="rId10" Type="http://schemas.openxmlformats.org/officeDocument/2006/relationships/tags" Target="../tags/tag919.xml"/><Relationship Id="rId1" Type="http://schemas.openxmlformats.org/officeDocument/2006/relationships/tags" Target="../tags/tag910.xml"/></Relationships>
</file>

<file path=ppt/slides/_rels/slide82.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image" Target="../media/image2.jpeg"/><Relationship Id="rId7" Type="http://schemas.openxmlformats.org/officeDocument/2006/relationships/tags" Target="../tags/tag926.xml"/><Relationship Id="rId6" Type="http://schemas.openxmlformats.org/officeDocument/2006/relationships/tags" Target="../tags/tag925.xml"/><Relationship Id="rId5" Type="http://schemas.openxmlformats.org/officeDocument/2006/relationships/tags" Target="../tags/tag924.xml"/><Relationship Id="rId4" Type="http://schemas.openxmlformats.org/officeDocument/2006/relationships/image" Target="../media/image3.jpeg"/><Relationship Id="rId3" Type="http://schemas.openxmlformats.org/officeDocument/2006/relationships/tags" Target="../tags/tag923.xml"/><Relationship Id="rId2" Type="http://schemas.openxmlformats.org/officeDocument/2006/relationships/tags" Target="../tags/tag922.xml"/><Relationship Id="rId16" Type="http://schemas.openxmlformats.org/officeDocument/2006/relationships/slideLayout" Target="../slideLayouts/slideLayout8.xml"/><Relationship Id="rId15" Type="http://schemas.openxmlformats.org/officeDocument/2006/relationships/tags" Target="../tags/tag932.xml"/><Relationship Id="rId14" Type="http://schemas.openxmlformats.org/officeDocument/2006/relationships/tags" Target="../tags/tag931.xml"/><Relationship Id="rId13" Type="http://schemas.openxmlformats.org/officeDocument/2006/relationships/tags" Target="../tags/tag930.xml"/><Relationship Id="rId12" Type="http://schemas.openxmlformats.org/officeDocument/2006/relationships/tags" Target="../tags/tag929.xml"/><Relationship Id="rId11" Type="http://schemas.openxmlformats.org/officeDocument/2006/relationships/tags" Target="../tags/tag928.xml"/><Relationship Id="rId10" Type="http://schemas.openxmlformats.org/officeDocument/2006/relationships/image" Target="../media/image4.jpeg"/><Relationship Id="rId1" Type="http://schemas.openxmlformats.org/officeDocument/2006/relationships/tags" Target="../tags/tag921.xml"/></Relationships>
</file>

<file path=ppt/slides/_rels/slide83.xml.rels><?xml version="1.0" encoding="UTF-8" standalone="yes"?>
<Relationships xmlns="http://schemas.openxmlformats.org/package/2006/relationships"><Relationship Id="rId9" Type="http://schemas.openxmlformats.org/officeDocument/2006/relationships/tags" Target="../tags/tag939.xml"/><Relationship Id="rId8" Type="http://schemas.openxmlformats.org/officeDocument/2006/relationships/tags" Target="../tags/tag938.xml"/><Relationship Id="rId7" Type="http://schemas.openxmlformats.org/officeDocument/2006/relationships/image" Target="../media/image3.jpeg"/><Relationship Id="rId6" Type="http://schemas.openxmlformats.org/officeDocument/2006/relationships/tags" Target="../tags/tag937.xml"/><Relationship Id="rId5" Type="http://schemas.openxmlformats.org/officeDocument/2006/relationships/image" Target="../media/image9.jpeg"/><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2" Type="http://schemas.openxmlformats.org/officeDocument/2006/relationships/slideLayout" Target="../slideLayouts/slideLayout8.xml"/><Relationship Id="rId11" Type="http://schemas.openxmlformats.org/officeDocument/2006/relationships/tags" Target="../tags/tag941.xml"/><Relationship Id="rId10" Type="http://schemas.openxmlformats.org/officeDocument/2006/relationships/tags" Target="../tags/tag940.xml"/><Relationship Id="rId1" Type="http://schemas.openxmlformats.org/officeDocument/2006/relationships/tags" Target="../tags/tag933.xml"/></Relationships>
</file>

<file path=ppt/slides/_rels/slide84.xml.rels><?xml version="1.0" encoding="UTF-8" standalone="yes"?>
<Relationships xmlns="http://schemas.openxmlformats.org/package/2006/relationships"><Relationship Id="rId9" Type="http://schemas.openxmlformats.org/officeDocument/2006/relationships/tags" Target="../tags/tag947.xml"/><Relationship Id="rId8" Type="http://schemas.openxmlformats.org/officeDocument/2006/relationships/tags" Target="../tags/tag946.xml"/><Relationship Id="rId7" Type="http://schemas.openxmlformats.org/officeDocument/2006/relationships/tags" Target="../tags/tag945.xml"/><Relationship Id="rId6" Type="http://schemas.openxmlformats.org/officeDocument/2006/relationships/image" Target="../media/image7.jpeg"/><Relationship Id="rId5" Type="http://schemas.openxmlformats.org/officeDocument/2006/relationships/tags" Target="../tags/tag944.xml"/><Relationship Id="rId4" Type="http://schemas.openxmlformats.org/officeDocument/2006/relationships/image" Target="../media/image5.jpeg"/><Relationship Id="rId3" Type="http://schemas.openxmlformats.org/officeDocument/2006/relationships/tags" Target="../tags/tag943.xml"/><Relationship Id="rId2" Type="http://schemas.openxmlformats.org/officeDocument/2006/relationships/image" Target="../media/image4.jpeg"/><Relationship Id="rId14" Type="http://schemas.openxmlformats.org/officeDocument/2006/relationships/slideLayout" Target="../slideLayouts/slideLayout8.xml"/><Relationship Id="rId13" Type="http://schemas.openxmlformats.org/officeDocument/2006/relationships/tags" Target="../tags/tag950.xml"/><Relationship Id="rId12" Type="http://schemas.openxmlformats.org/officeDocument/2006/relationships/tags" Target="../tags/tag949.xml"/><Relationship Id="rId11" Type="http://schemas.openxmlformats.org/officeDocument/2006/relationships/tags" Target="../tags/tag948.xml"/><Relationship Id="rId10" Type="http://schemas.openxmlformats.org/officeDocument/2006/relationships/image" Target="../media/image2.jpeg"/><Relationship Id="rId1" Type="http://schemas.openxmlformats.org/officeDocument/2006/relationships/tags" Target="../tags/tag942.xml"/></Relationships>
</file>

<file path=ppt/slides/_rels/slide85.xml.rels><?xml version="1.0" encoding="UTF-8" standalone="yes"?>
<Relationships xmlns="http://schemas.openxmlformats.org/package/2006/relationships"><Relationship Id="rId9" Type="http://schemas.openxmlformats.org/officeDocument/2006/relationships/tags" Target="../tags/tag959.xml"/><Relationship Id="rId8" Type="http://schemas.openxmlformats.org/officeDocument/2006/relationships/tags" Target="../tags/tag958.xml"/><Relationship Id="rId7" Type="http://schemas.openxmlformats.org/officeDocument/2006/relationships/tags" Target="../tags/tag957.xml"/><Relationship Id="rId6" Type="http://schemas.openxmlformats.org/officeDocument/2006/relationships/tags" Target="../tags/tag956.xml"/><Relationship Id="rId5" Type="http://schemas.openxmlformats.org/officeDocument/2006/relationships/tags" Target="../tags/tag955.xml"/><Relationship Id="rId4" Type="http://schemas.openxmlformats.org/officeDocument/2006/relationships/tags" Target="../tags/tag954.xml"/><Relationship Id="rId3" Type="http://schemas.openxmlformats.org/officeDocument/2006/relationships/tags" Target="../tags/tag953.xml"/><Relationship Id="rId2" Type="http://schemas.openxmlformats.org/officeDocument/2006/relationships/tags" Target="../tags/tag952.xml"/><Relationship Id="rId15" Type="http://schemas.openxmlformats.org/officeDocument/2006/relationships/slideLayout" Target="../slideLayouts/slideLayout8.xml"/><Relationship Id="rId14" Type="http://schemas.openxmlformats.org/officeDocument/2006/relationships/tags" Target="../tags/tag963.xml"/><Relationship Id="rId13" Type="http://schemas.openxmlformats.org/officeDocument/2006/relationships/tags" Target="../tags/tag962.xml"/><Relationship Id="rId12" Type="http://schemas.openxmlformats.org/officeDocument/2006/relationships/tags" Target="../tags/tag961.xml"/><Relationship Id="rId11" Type="http://schemas.openxmlformats.org/officeDocument/2006/relationships/image" Target="../media/image4.jpeg"/><Relationship Id="rId10" Type="http://schemas.openxmlformats.org/officeDocument/2006/relationships/tags" Target="../tags/tag960.xml"/><Relationship Id="rId1" Type="http://schemas.openxmlformats.org/officeDocument/2006/relationships/tags" Target="../tags/tag95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968.xml"/><Relationship Id="rId5" Type="http://schemas.openxmlformats.org/officeDocument/2006/relationships/image" Target="../media/image2.jpeg"/><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 Type="http://schemas.openxmlformats.org/officeDocument/2006/relationships/tags" Target="../tags/tag964.xml"/></Relationships>
</file>

<file path=ppt/slides/_rels/slide88.xml.rels><?xml version="1.0" encoding="UTF-8" standalone="yes"?>
<Relationships xmlns="http://schemas.openxmlformats.org/package/2006/relationships"><Relationship Id="rId9" Type="http://schemas.openxmlformats.org/officeDocument/2006/relationships/tags" Target="../tags/tag977.xml"/><Relationship Id="rId8" Type="http://schemas.openxmlformats.org/officeDocument/2006/relationships/tags" Target="../tags/tag976.xml"/><Relationship Id="rId7" Type="http://schemas.openxmlformats.org/officeDocument/2006/relationships/tags" Target="../tags/tag975.xm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tags" Target="../tags/tag972.xml"/><Relationship Id="rId30" Type="http://schemas.openxmlformats.org/officeDocument/2006/relationships/slideLayout" Target="../slideLayouts/slideLayout3.xml"/><Relationship Id="rId3" Type="http://schemas.openxmlformats.org/officeDocument/2006/relationships/tags" Target="../tags/tag971.xml"/><Relationship Id="rId29" Type="http://schemas.openxmlformats.org/officeDocument/2006/relationships/tags" Target="../tags/tag997.xml"/><Relationship Id="rId28" Type="http://schemas.openxmlformats.org/officeDocument/2006/relationships/tags" Target="../tags/tag996.xml"/><Relationship Id="rId27" Type="http://schemas.openxmlformats.org/officeDocument/2006/relationships/tags" Target="../tags/tag995.xml"/><Relationship Id="rId26" Type="http://schemas.openxmlformats.org/officeDocument/2006/relationships/tags" Target="../tags/tag994.xml"/><Relationship Id="rId25" Type="http://schemas.openxmlformats.org/officeDocument/2006/relationships/tags" Target="../tags/tag993.xml"/><Relationship Id="rId24" Type="http://schemas.openxmlformats.org/officeDocument/2006/relationships/tags" Target="../tags/tag992.xml"/><Relationship Id="rId23" Type="http://schemas.openxmlformats.org/officeDocument/2006/relationships/tags" Target="../tags/tag991.xml"/><Relationship Id="rId22" Type="http://schemas.openxmlformats.org/officeDocument/2006/relationships/tags" Target="../tags/tag990.xml"/><Relationship Id="rId21" Type="http://schemas.openxmlformats.org/officeDocument/2006/relationships/tags" Target="../tags/tag989.xml"/><Relationship Id="rId20" Type="http://schemas.openxmlformats.org/officeDocument/2006/relationships/tags" Target="../tags/tag988.xml"/><Relationship Id="rId2" Type="http://schemas.openxmlformats.org/officeDocument/2006/relationships/tags" Target="../tags/tag970.xml"/><Relationship Id="rId19" Type="http://schemas.openxmlformats.org/officeDocument/2006/relationships/tags" Target="../tags/tag987.xml"/><Relationship Id="rId18" Type="http://schemas.openxmlformats.org/officeDocument/2006/relationships/tags" Target="../tags/tag986.xml"/><Relationship Id="rId17" Type="http://schemas.openxmlformats.org/officeDocument/2006/relationships/tags" Target="../tags/tag985.xml"/><Relationship Id="rId16" Type="http://schemas.openxmlformats.org/officeDocument/2006/relationships/tags" Target="../tags/tag984.xml"/><Relationship Id="rId15" Type="http://schemas.openxmlformats.org/officeDocument/2006/relationships/tags" Target="../tags/tag983.xml"/><Relationship Id="rId14" Type="http://schemas.openxmlformats.org/officeDocument/2006/relationships/tags" Target="../tags/tag982.xml"/><Relationship Id="rId13" Type="http://schemas.openxmlformats.org/officeDocument/2006/relationships/tags" Target="../tags/tag981.xml"/><Relationship Id="rId12" Type="http://schemas.openxmlformats.org/officeDocument/2006/relationships/tags" Target="../tags/tag980.xml"/><Relationship Id="rId11" Type="http://schemas.openxmlformats.org/officeDocument/2006/relationships/tags" Target="../tags/tag979.xml"/><Relationship Id="rId10" Type="http://schemas.openxmlformats.org/officeDocument/2006/relationships/tags" Target="../tags/tag978.xml"/><Relationship Id="rId1" Type="http://schemas.openxmlformats.org/officeDocument/2006/relationships/tags" Target="../tags/tag969.xml"/></Relationships>
</file>

<file path=ppt/slides/_rels/slide89.xml.rels><?xml version="1.0" encoding="UTF-8" standalone="yes"?>
<Relationships xmlns="http://schemas.openxmlformats.org/package/2006/relationships"><Relationship Id="rId9" Type="http://schemas.openxmlformats.org/officeDocument/2006/relationships/tags" Target="../tags/tag1005.xml"/><Relationship Id="rId8" Type="http://schemas.openxmlformats.org/officeDocument/2006/relationships/image" Target="../media/image3.jpeg"/><Relationship Id="rId7" Type="http://schemas.openxmlformats.org/officeDocument/2006/relationships/tags" Target="../tags/tag1004.xml"/><Relationship Id="rId6" Type="http://schemas.openxmlformats.org/officeDocument/2006/relationships/tags" Target="../tags/tag1003.xml"/><Relationship Id="rId5" Type="http://schemas.openxmlformats.org/officeDocument/2006/relationships/tags" Target="../tags/tag1002.xml"/><Relationship Id="rId4" Type="http://schemas.openxmlformats.org/officeDocument/2006/relationships/tags" Target="../tags/tag1001.xml"/><Relationship Id="rId3" Type="http://schemas.openxmlformats.org/officeDocument/2006/relationships/tags" Target="../tags/tag1000.xml"/><Relationship Id="rId2" Type="http://schemas.openxmlformats.org/officeDocument/2006/relationships/tags" Target="../tags/tag999.xml"/><Relationship Id="rId15" Type="http://schemas.openxmlformats.org/officeDocument/2006/relationships/slideLayout" Target="../slideLayouts/slideLayout8.xml"/><Relationship Id="rId14" Type="http://schemas.openxmlformats.org/officeDocument/2006/relationships/tags" Target="../tags/tag1010.xml"/><Relationship Id="rId13" Type="http://schemas.openxmlformats.org/officeDocument/2006/relationships/tags" Target="../tags/tag1009.xml"/><Relationship Id="rId12" Type="http://schemas.openxmlformats.org/officeDocument/2006/relationships/tags" Target="../tags/tag1008.xml"/><Relationship Id="rId11" Type="http://schemas.openxmlformats.org/officeDocument/2006/relationships/tags" Target="../tags/tag1007.xml"/><Relationship Id="rId10" Type="http://schemas.openxmlformats.org/officeDocument/2006/relationships/tags" Target="../tags/tag1006.xml"/><Relationship Id="rId1" Type="http://schemas.openxmlformats.org/officeDocument/2006/relationships/tags" Target="../tags/tag998.xml"/></Relationships>
</file>

<file path=ppt/slides/_rels/slide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3" Type="http://schemas.openxmlformats.org/officeDocument/2006/relationships/slideLayout" Target="../slideLayouts/slideLayout8.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90.xml.rels><?xml version="1.0" encoding="UTF-8" standalone="yes"?>
<Relationships xmlns="http://schemas.openxmlformats.org/package/2006/relationships"><Relationship Id="rId9" Type="http://schemas.openxmlformats.org/officeDocument/2006/relationships/tags" Target="../tags/tag1019.xml"/><Relationship Id="rId8" Type="http://schemas.openxmlformats.org/officeDocument/2006/relationships/tags" Target="../tags/tag1018.xml"/><Relationship Id="rId7" Type="http://schemas.openxmlformats.org/officeDocument/2006/relationships/tags" Target="../tags/tag1017.xml"/><Relationship Id="rId6" Type="http://schemas.openxmlformats.org/officeDocument/2006/relationships/tags" Target="../tags/tag1016.xml"/><Relationship Id="rId5" Type="http://schemas.openxmlformats.org/officeDocument/2006/relationships/tags" Target="../tags/tag1015.xml"/><Relationship Id="rId4" Type="http://schemas.openxmlformats.org/officeDocument/2006/relationships/tags" Target="../tags/tag1014.xml"/><Relationship Id="rId3" Type="http://schemas.openxmlformats.org/officeDocument/2006/relationships/tags" Target="../tags/tag1013.xml"/><Relationship Id="rId2" Type="http://schemas.openxmlformats.org/officeDocument/2006/relationships/tags" Target="../tags/tag1012.xml"/><Relationship Id="rId13" Type="http://schemas.openxmlformats.org/officeDocument/2006/relationships/slideLayout" Target="../slideLayouts/slideLayout8.xml"/><Relationship Id="rId12" Type="http://schemas.openxmlformats.org/officeDocument/2006/relationships/tags" Target="../tags/tag1022.xml"/><Relationship Id="rId11" Type="http://schemas.openxmlformats.org/officeDocument/2006/relationships/tags" Target="../tags/tag1021.xml"/><Relationship Id="rId10" Type="http://schemas.openxmlformats.org/officeDocument/2006/relationships/tags" Target="../tags/tag1020.xml"/><Relationship Id="rId1" Type="http://schemas.openxmlformats.org/officeDocument/2006/relationships/tags" Target="../tags/tag1011.xml"/></Relationships>
</file>

<file path=ppt/slides/_rels/slide91.xml.rels><?xml version="1.0" encoding="UTF-8" standalone="yes"?>
<Relationships xmlns="http://schemas.openxmlformats.org/package/2006/relationships"><Relationship Id="rId9" Type="http://schemas.openxmlformats.org/officeDocument/2006/relationships/tags" Target="../tags/tag1031.xml"/><Relationship Id="rId8" Type="http://schemas.openxmlformats.org/officeDocument/2006/relationships/tags" Target="../tags/tag1030.xml"/><Relationship Id="rId7" Type="http://schemas.openxmlformats.org/officeDocument/2006/relationships/tags" Target="../tags/tag1029.xml"/><Relationship Id="rId6" Type="http://schemas.openxmlformats.org/officeDocument/2006/relationships/tags" Target="../tags/tag1028.xml"/><Relationship Id="rId5" Type="http://schemas.openxmlformats.org/officeDocument/2006/relationships/tags" Target="../tags/tag1027.xml"/><Relationship Id="rId4" Type="http://schemas.openxmlformats.org/officeDocument/2006/relationships/tags" Target="../tags/tag1026.xml"/><Relationship Id="rId3" Type="http://schemas.openxmlformats.org/officeDocument/2006/relationships/tags" Target="../tags/tag1025.xml"/><Relationship Id="rId2" Type="http://schemas.openxmlformats.org/officeDocument/2006/relationships/tags" Target="../tags/tag1024.xml"/><Relationship Id="rId13" Type="http://schemas.openxmlformats.org/officeDocument/2006/relationships/slideLayout" Target="../slideLayouts/slideLayout8.xml"/><Relationship Id="rId12" Type="http://schemas.openxmlformats.org/officeDocument/2006/relationships/tags" Target="../tags/tag1034.xml"/><Relationship Id="rId11" Type="http://schemas.openxmlformats.org/officeDocument/2006/relationships/tags" Target="../tags/tag1033.xml"/><Relationship Id="rId10" Type="http://schemas.openxmlformats.org/officeDocument/2006/relationships/tags" Target="../tags/tag1032.xml"/><Relationship Id="rId1" Type="http://schemas.openxmlformats.org/officeDocument/2006/relationships/tags" Target="../tags/tag1023.xml"/></Relationships>
</file>

<file path=ppt/slides/_rels/slide92.xml.rels><?xml version="1.0" encoding="UTF-8" standalone="yes"?>
<Relationships xmlns="http://schemas.openxmlformats.org/package/2006/relationships"><Relationship Id="rId9" Type="http://schemas.openxmlformats.org/officeDocument/2006/relationships/tags" Target="../tags/tag1043.xml"/><Relationship Id="rId8" Type="http://schemas.openxmlformats.org/officeDocument/2006/relationships/tags" Target="../tags/tag1042.xml"/><Relationship Id="rId7" Type="http://schemas.openxmlformats.org/officeDocument/2006/relationships/tags" Target="../tags/tag1041.xml"/><Relationship Id="rId6" Type="http://schemas.openxmlformats.org/officeDocument/2006/relationships/tags" Target="../tags/tag1040.xml"/><Relationship Id="rId5" Type="http://schemas.openxmlformats.org/officeDocument/2006/relationships/tags" Target="../tags/tag1039.xml"/><Relationship Id="rId4" Type="http://schemas.openxmlformats.org/officeDocument/2006/relationships/tags" Target="../tags/tag1038.xml"/><Relationship Id="rId3" Type="http://schemas.openxmlformats.org/officeDocument/2006/relationships/tags" Target="../tags/tag1037.xml"/><Relationship Id="rId2" Type="http://schemas.openxmlformats.org/officeDocument/2006/relationships/tags" Target="../tags/tag1036.xml"/><Relationship Id="rId13" Type="http://schemas.openxmlformats.org/officeDocument/2006/relationships/slideLayout" Target="../slideLayouts/slideLayout8.xml"/><Relationship Id="rId12" Type="http://schemas.openxmlformats.org/officeDocument/2006/relationships/tags" Target="../tags/tag1046.xml"/><Relationship Id="rId11" Type="http://schemas.openxmlformats.org/officeDocument/2006/relationships/tags" Target="../tags/tag1045.xml"/><Relationship Id="rId10" Type="http://schemas.openxmlformats.org/officeDocument/2006/relationships/tags" Target="../tags/tag1044.xml"/><Relationship Id="rId1" Type="http://schemas.openxmlformats.org/officeDocument/2006/relationships/tags" Target="../tags/tag1035.xml"/></Relationships>
</file>

<file path=ppt/slides/_rels/slide93.xml.rels><?xml version="1.0" encoding="UTF-8" standalone="yes"?>
<Relationships xmlns="http://schemas.openxmlformats.org/package/2006/relationships"><Relationship Id="rId9" Type="http://schemas.openxmlformats.org/officeDocument/2006/relationships/tags" Target="../tags/tag1055.xml"/><Relationship Id="rId8" Type="http://schemas.openxmlformats.org/officeDocument/2006/relationships/tags" Target="../tags/tag1054.xml"/><Relationship Id="rId7" Type="http://schemas.openxmlformats.org/officeDocument/2006/relationships/tags" Target="../tags/tag1053.xml"/><Relationship Id="rId6" Type="http://schemas.openxmlformats.org/officeDocument/2006/relationships/tags" Target="../tags/tag1052.xml"/><Relationship Id="rId5" Type="http://schemas.openxmlformats.org/officeDocument/2006/relationships/tags" Target="../tags/tag1051.xml"/><Relationship Id="rId4" Type="http://schemas.openxmlformats.org/officeDocument/2006/relationships/tags" Target="../tags/tag1050.xml"/><Relationship Id="rId3" Type="http://schemas.openxmlformats.org/officeDocument/2006/relationships/tags" Target="../tags/tag1049.xml"/><Relationship Id="rId2" Type="http://schemas.openxmlformats.org/officeDocument/2006/relationships/tags" Target="../tags/tag1048.xml"/><Relationship Id="rId13" Type="http://schemas.openxmlformats.org/officeDocument/2006/relationships/slideLayout" Target="../slideLayouts/slideLayout8.xml"/><Relationship Id="rId12" Type="http://schemas.openxmlformats.org/officeDocument/2006/relationships/tags" Target="../tags/tag1058.xml"/><Relationship Id="rId11" Type="http://schemas.openxmlformats.org/officeDocument/2006/relationships/tags" Target="../tags/tag1057.xml"/><Relationship Id="rId10" Type="http://schemas.openxmlformats.org/officeDocument/2006/relationships/tags" Target="../tags/tag1056.xml"/><Relationship Id="rId1" Type="http://schemas.openxmlformats.org/officeDocument/2006/relationships/tags" Target="../tags/tag1047.xml"/></Relationships>
</file>

<file path=ppt/slides/_rels/slide94.xml.rels><?xml version="1.0" encoding="UTF-8" standalone="yes"?>
<Relationships xmlns="http://schemas.openxmlformats.org/package/2006/relationships"><Relationship Id="rId9" Type="http://schemas.openxmlformats.org/officeDocument/2006/relationships/tags" Target="../tags/tag1067.xml"/><Relationship Id="rId8" Type="http://schemas.openxmlformats.org/officeDocument/2006/relationships/tags" Target="../tags/tag1066.xml"/><Relationship Id="rId7" Type="http://schemas.openxmlformats.org/officeDocument/2006/relationships/tags" Target="../tags/tag1065.xml"/><Relationship Id="rId6" Type="http://schemas.openxmlformats.org/officeDocument/2006/relationships/tags" Target="../tags/tag1064.xml"/><Relationship Id="rId5" Type="http://schemas.openxmlformats.org/officeDocument/2006/relationships/tags" Target="../tags/tag1063.xml"/><Relationship Id="rId4" Type="http://schemas.openxmlformats.org/officeDocument/2006/relationships/tags" Target="../tags/tag1062.xml"/><Relationship Id="rId3" Type="http://schemas.openxmlformats.org/officeDocument/2006/relationships/tags" Target="../tags/tag1061.xml"/><Relationship Id="rId2" Type="http://schemas.openxmlformats.org/officeDocument/2006/relationships/tags" Target="../tags/tag1060.xml"/><Relationship Id="rId12" Type="http://schemas.openxmlformats.org/officeDocument/2006/relationships/slideLayout" Target="../slideLayouts/slideLayout8.xml"/><Relationship Id="rId11" Type="http://schemas.openxmlformats.org/officeDocument/2006/relationships/tags" Target="../tags/tag1069.xml"/><Relationship Id="rId10" Type="http://schemas.openxmlformats.org/officeDocument/2006/relationships/tags" Target="../tags/tag1068.xml"/><Relationship Id="rId1" Type="http://schemas.openxmlformats.org/officeDocument/2006/relationships/tags" Target="../tags/tag1059.xml"/></Relationships>
</file>

<file path=ppt/slides/_rels/slide95.xml.rels><?xml version="1.0" encoding="UTF-8" standalone="yes"?>
<Relationships xmlns="http://schemas.openxmlformats.org/package/2006/relationships"><Relationship Id="rId9" Type="http://schemas.openxmlformats.org/officeDocument/2006/relationships/tags" Target="../tags/tag1078.xml"/><Relationship Id="rId8" Type="http://schemas.openxmlformats.org/officeDocument/2006/relationships/tags" Target="../tags/tag1077.xml"/><Relationship Id="rId7" Type="http://schemas.openxmlformats.org/officeDocument/2006/relationships/tags" Target="../tags/tag1076.xml"/><Relationship Id="rId6" Type="http://schemas.openxmlformats.org/officeDocument/2006/relationships/tags" Target="../tags/tag1075.xml"/><Relationship Id="rId5" Type="http://schemas.openxmlformats.org/officeDocument/2006/relationships/tags" Target="../tags/tag1074.xml"/><Relationship Id="rId4" Type="http://schemas.openxmlformats.org/officeDocument/2006/relationships/tags" Target="../tags/tag1073.xml"/><Relationship Id="rId3" Type="http://schemas.openxmlformats.org/officeDocument/2006/relationships/tags" Target="../tags/tag1072.xml"/><Relationship Id="rId2" Type="http://schemas.openxmlformats.org/officeDocument/2006/relationships/tags" Target="../tags/tag1071.xml"/><Relationship Id="rId12" Type="http://schemas.openxmlformats.org/officeDocument/2006/relationships/slideLayout" Target="../slideLayouts/slideLayout8.xml"/><Relationship Id="rId11" Type="http://schemas.openxmlformats.org/officeDocument/2006/relationships/tags" Target="../tags/tag1080.xml"/><Relationship Id="rId10" Type="http://schemas.openxmlformats.org/officeDocument/2006/relationships/tags" Target="../tags/tag1079.xml"/><Relationship Id="rId1" Type="http://schemas.openxmlformats.org/officeDocument/2006/relationships/tags" Target="../tags/tag107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8" y="4051651"/>
            <a:ext cx="4851402"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ea"/>
                <a:sym typeface="+mn-lt"/>
              </a:rPr>
              <a:t>轨道交通类专业教材</a:t>
            </a:r>
            <a:endPar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ea"/>
              <a:sym typeface="+mn-lt"/>
            </a:endParaRPr>
          </a:p>
        </p:txBody>
      </p:sp>
      <p:sp>
        <p:nvSpPr>
          <p:cNvPr id="5" name="TextBox 2"/>
          <p:cNvSpPr txBox="1"/>
          <p:nvPr/>
        </p:nvSpPr>
        <p:spPr>
          <a:xfrm>
            <a:off x="1016000" y="4567555"/>
            <a:ext cx="1016127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latin typeface="方正大黑简体" panose="02010601030101010101" charset="-122"/>
                <a:ea typeface="方正大黑简体" panose="02010601030101010101" charset="-122"/>
                <a:cs typeface="+mn-ea"/>
                <a:sym typeface="+mn-lt"/>
              </a:rPr>
              <a:t>城市轨道交通法律法规</a:t>
            </a:r>
            <a:endParaRPr kumimoji="0" lang="zh-CN" altLang="en-US" sz="7200" i="0" u="none" strike="noStrike" kern="1200" cap="none" spc="600" normalizeH="0" baseline="0" noProof="0" dirty="0">
              <a:ln>
                <a:noFill/>
              </a:ln>
              <a:solidFill>
                <a:schemeClr val="tx1">
                  <a:lumMod val="85000"/>
                  <a:lumOff val="15000"/>
                </a:schemeClr>
              </a:solidFill>
              <a:uLnTx/>
              <a:uFillTx/>
              <a:latin typeface="方正大黑简体" panose="02010601030101010101" charset="-122"/>
              <a:ea typeface="方正大黑简体" panose="02010601030101010101" charset="-122"/>
              <a:cs typeface="+mn-ea"/>
              <a:sym typeface="+mn-lt"/>
            </a:endParaRPr>
          </a:p>
        </p:txBody>
      </p:sp>
      <p:sp>
        <p:nvSpPr>
          <p:cNvPr id="6" name="TextBox 3"/>
          <p:cNvSpPr txBox="1"/>
          <p:nvPr/>
        </p:nvSpPr>
        <p:spPr>
          <a:xfrm>
            <a:off x="1763208" y="5547411"/>
            <a:ext cx="8665582" cy="3683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rPr>
              <a:t>CHENGSHI GUIDAO JIAOTONG FALÜ FAGUI</a:t>
            </a:r>
            <a:endPar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sp>
        <p:nvSpPr>
          <p:cNvPr id="7" name="椭圆 6"/>
          <p:cNvSpPr/>
          <p:nvPr/>
        </p:nvSpPr>
        <p:spPr bwMode="auto">
          <a:xfrm>
            <a:off x="6913241" y="2148370"/>
            <a:ext cx="900100" cy="9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10601030101010101" charset="-122"/>
                <a:ea typeface="方正大黑简体" panose="02010601030101010101" charset="-122"/>
                <a:cs typeface="+mn-ea"/>
                <a:sym typeface="+mn-lt"/>
              </a:rPr>
              <a:t>1</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8" name="椭圆 7"/>
          <p:cNvSpPr/>
          <p:nvPr/>
        </p:nvSpPr>
        <p:spPr bwMode="auto">
          <a:xfrm>
            <a:off x="6913241" y="3339782"/>
            <a:ext cx="900100" cy="899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2010601030101010101" charset="-122"/>
                <a:ea typeface="方正大黑简体" panose="02010601030101010101" charset="-122"/>
                <a:cs typeface="+mn-ea"/>
                <a:sym typeface="+mn-lt"/>
              </a:rPr>
              <a:t>2</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16" name="矩形 15"/>
          <p:cNvSpPr/>
          <p:nvPr/>
        </p:nvSpPr>
        <p:spPr>
          <a:xfrm>
            <a:off x="7995920" y="2220595"/>
            <a:ext cx="3199130" cy="75565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a:ln>
                  <a:noFill/>
                </a:ln>
                <a:effectLst/>
                <a:uLnTx/>
                <a:uFillTx/>
                <a:latin typeface="方正大黑简体" panose="02010601030101010101" charset="-122"/>
                <a:ea typeface="方正大黑简体" panose="02010601030101010101" charset="-122"/>
                <a:sym typeface="+mn-ea"/>
              </a:rPr>
              <a:t>专职安全生产管理人员配备应具备的要求</a:t>
            </a:r>
            <a:endParaRPr lang="zh-CN" altLang="en-US">
              <a:ln>
                <a:noFill/>
              </a:ln>
              <a:effectLst/>
              <a:uLnTx/>
              <a:uFillTx/>
              <a:latin typeface="方正大黑简体" panose="02010601030101010101" charset="-122"/>
              <a:ea typeface="方正大黑简体" panose="02010601030101010101" charset="-122"/>
              <a:sym typeface="+mn-ea"/>
            </a:endParaRPr>
          </a:p>
        </p:txBody>
      </p:sp>
      <p:sp>
        <p:nvSpPr>
          <p:cNvPr id="26" name="矩形 25"/>
          <p:cNvSpPr/>
          <p:nvPr/>
        </p:nvSpPr>
        <p:spPr>
          <a:xfrm>
            <a:off x="7995920" y="3429953"/>
            <a:ext cx="3199765" cy="75565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a:ln>
                  <a:noFill/>
                </a:ln>
                <a:effectLst/>
                <a:uLnTx/>
                <a:uFillTx/>
                <a:latin typeface="方正大黑简体" panose="02010601030101010101" charset="-122"/>
                <a:ea typeface="方正大黑简体" panose="02010601030101010101" charset="-122"/>
                <a:sym typeface="+mn-ea"/>
              </a:rPr>
              <a:t>总承包单位配备项目专职安全生产管理人员应满足的要求</a:t>
            </a:r>
            <a:endParaRPr lang="zh-CN" altLang="en-US">
              <a:ln>
                <a:noFill/>
              </a:ln>
              <a:effectLst/>
              <a:uLnTx/>
              <a:uFillTx/>
              <a:latin typeface="方正大黑简体" panose="02010601030101010101" charset="-122"/>
              <a:ea typeface="方正大黑简体" panose="02010601030101010101" charset="-122"/>
              <a:sym typeface="+mn-ea"/>
            </a:endParaRPr>
          </a:p>
        </p:txBody>
      </p:sp>
      <p:sp>
        <p:nvSpPr>
          <p:cNvPr id="31" name="TextBox 8"/>
          <p:cNvSpPr txBox="1"/>
          <p:nvPr/>
        </p:nvSpPr>
        <p:spPr>
          <a:xfrm>
            <a:off x="1400810" y="507683"/>
            <a:ext cx="9390380"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10601030101010101" charset="-122"/>
                <a:ea typeface="方正大黑简体" panose="02010601030101010101" charset="-122"/>
                <a:sym typeface="+mn-ea"/>
              </a:rPr>
              <a:t>专职安全生产人员的配备</a:t>
            </a:r>
            <a:endParaRPr lang="zh-CN" altLang="en-US" sz="4000">
              <a:ln>
                <a:noFill/>
              </a:ln>
              <a:effectLst/>
              <a:uLnTx/>
              <a:uFillTx/>
              <a:latin typeface="方正大黑简体" panose="02010601030101010101" charset="-122"/>
              <a:ea typeface="方正大黑简体" panose="02010601030101010101" charset="-122"/>
              <a:sym typeface="+mn-ea"/>
            </a:endParaRPr>
          </a:p>
        </p:txBody>
      </p:sp>
      <p:sp>
        <p:nvSpPr>
          <p:cNvPr id="2" name="椭圆 1"/>
          <p:cNvSpPr/>
          <p:nvPr/>
        </p:nvSpPr>
        <p:spPr bwMode="auto">
          <a:xfrm>
            <a:off x="6913241" y="4531042"/>
            <a:ext cx="900100" cy="899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sz="2800" b="1">
                <a:solidFill>
                  <a:schemeClr val="bg1"/>
                </a:solidFill>
                <a:latin typeface="方正大黑简体" panose="02010601030101010101" charset="-122"/>
                <a:ea typeface="方正大黑简体" panose="02010601030101010101" charset="-122"/>
                <a:cs typeface="+mn-ea"/>
                <a:sym typeface="+mn-lt"/>
              </a:rPr>
              <a:t>3</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 name="矩形 2"/>
          <p:cNvSpPr/>
          <p:nvPr/>
        </p:nvSpPr>
        <p:spPr>
          <a:xfrm>
            <a:off x="7995920" y="4621213"/>
            <a:ext cx="3199765" cy="755650"/>
          </a:xfrm>
          <a:prstGeom prst="rect">
            <a:avLst/>
          </a:prstGeom>
        </p:spPr>
        <p:txBody>
          <a:bodyPr wrap="square" anchor="ctr" anchorCtr="0">
            <a:spAutoFit/>
            <a:scene3d>
              <a:camera prst="orthographicFront"/>
              <a:lightRig rig="threePt" dir="t"/>
            </a:scene3d>
            <a:sp3d contourW="12700"/>
          </a:bodyPr>
          <a:p>
            <a:pPr>
              <a:lnSpc>
                <a:spcPct val="120000"/>
              </a:lnSpc>
            </a:pPr>
            <a:r>
              <a:rPr lang="en-US" altLang="zh-CN">
                <a:ln>
                  <a:noFill/>
                </a:ln>
                <a:effectLst/>
                <a:uLnTx/>
                <a:uFillTx/>
                <a:latin typeface="方正大黑简体" panose="02010601030101010101" charset="-122"/>
                <a:ea typeface="方正大黑简体" panose="02010601030101010101" charset="-122"/>
                <a:sym typeface="+mn-ea"/>
              </a:rPr>
              <a:t>分包单位配备项目专职安全生产管理人员应满足的要求</a:t>
            </a:r>
            <a:endParaRPr lang="en-US" altLang="zh-CN">
              <a:ln>
                <a:noFill/>
              </a:ln>
              <a:effectLst/>
              <a:uLnTx/>
              <a:uFillTx/>
              <a:latin typeface="方正大黑简体" panose="02010601030101010101" charset="-122"/>
              <a:ea typeface="方正大黑简体" panose="0201060103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6FDA18">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200130" cy="30721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indent="-358775" fontAlgn="ctr">
              <a:spcBef>
                <a:spcPts val="1000"/>
              </a:spcBef>
              <a:spcAft>
                <a:spcPts val="0"/>
              </a:spcAft>
              <a:buSzPct val="130000"/>
              <a:buFont typeface="WPS-Number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sym typeface="微软雅黑" panose="020B0503020204020204" charset="-122"/>
              </a:rPr>
              <a:t>建筑施工企业安全生产管理机构专职安全生产管理人员的配备应满足下列要求，并应根据企业经营规模、设备管理和生产需要予以增加：</a:t>
            </a:r>
            <a:endParaRPr lang="zh-CN" altLang="en-US" b="1" dirty="0">
              <a:solidFill>
                <a:srgbClr val="000000">
                  <a:lumMod val="75000"/>
                  <a:lumOff val="25000"/>
                </a:srgbClr>
              </a:solidFill>
              <a:latin typeface="Arial" panose="020B0604020202020204" pitchFamily="34" charset="0"/>
              <a:sym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（1）建筑施工总承包资质序列企业：特级资质不少于6 人；一级资质不少于4 人；二级和二级以下资质企业不少于3 人。</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（2）建筑施工专业承包资质序列企业：一级资质不少于3 人；二级和二级以下资质企业不少于2 人。</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（3）建筑施工劳务分包资质序列企业：不少于2 人。</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（4）建筑施工企业的分公司、区域公司等较大的分支机构（以下简称分支机构）应依据实际生产情况配备不少于2 人的专职安全生产管理人员。</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chor="b" anchorCtr="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1. 专职安全生产管理人员配备应具备的要求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6FDA18">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200130" cy="30086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indent="-358775" fontAlgn="ctr">
              <a:spcBef>
                <a:spcPts val="1000"/>
              </a:spcBef>
              <a:spcAft>
                <a:spcPts val="0"/>
              </a:spcAft>
              <a:buSzPct val="130000"/>
              <a:buFont typeface="WPS-Number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sym typeface="微软雅黑" panose="020B0503020204020204" charset="-122"/>
              </a:rPr>
              <a:t>总承包单位配备项目专职安全生产管理人员应当满足下列要求：</a:t>
            </a:r>
            <a:endParaRPr lang="zh-CN" altLang="en-US" b="1" dirty="0">
              <a:solidFill>
                <a:srgbClr val="000000">
                  <a:lumMod val="75000"/>
                  <a:lumOff val="25000"/>
                </a:srgbClr>
              </a:solidFill>
              <a:latin typeface="微软雅黑" panose="020B0503020204020204" charset="-122"/>
              <a:ea typeface="微软雅黑" panose="020B0503020204020204" charset="-122"/>
              <a:sym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（1）建筑工程、装修工程按照建筑面积配备：</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① 1 万平方米以下的工程不少于1 人；</a:t>
            </a: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② 1 万～5 万平方米的工程不少于2 人；</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③ 5 万平方米及以上的工程不少于3 人，且按专业配备专职安全生产管理人员。</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（2）土木工程、线路管道、设备安装工程按照工程合同价配备：</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① 5 000 万元以下的工程不少于1 人；</a:t>
            </a: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② 5 000 万～1 亿元的工程不少于2 人；</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③ 1 亿元及以上的工程不少于3 人，且按专业配备专职安全生产管理人员。</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802749"/>
            <a:ext cx="10566484" cy="1183640"/>
          </a:xfrm>
          <a:prstGeom prst="rect">
            <a:avLst/>
          </a:prstGeom>
          <a:noFill/>
        </p:spPr>
        <p:txBody>
          <a:bodyPr wrap="square" lIns="101600" tIns="38100" rIns="63500" bIns="38100" rtlCol="0" anchor="b" anchorCtr="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2. 总承包单位配备项目专职安全生产管理人员应满足的要求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6FDA18">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200130" cy="262445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indent="-358775" fontAlgn="ctr">
              <a:spcBef>
                <a:spcPts val="1000"/>
              </a:spcBef>
              <a:spcAft>
                <a:spcPts val="0"/>
              </a:spcAft>
              <a:buSzPct val="130000"/>
              <a:buFont typeface="WPS-Number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sym typeface="微软雅黑" panose="020B0503020204020204" charset="-122"/>
              </a:rPr>
              <a:t>分包单位配备项目专职安全生产管理人员应当满足下列要求：</a:t>
            </a:r>
            <a:endParaRPr lang="zh-CN" altLang="en-US" b="1" dirty="0">
              <a:solidFill>
                <a:srgbClr val="000000">
                  <a:lumMod val="75000"/>
                  <a:lumOff val="25000"/>
                </a:srgbClr>
              </a:solidFill>
              <a:latin typeface="微软雅黑" panose="020B0503020204020204" charset="-122"/>
              <a:ea typeface="微软雅黑" panose="020B0503020204020204" charset="-122"/>
              <a:sym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（1）专业承包单位应当配置至少1 人，并根据所承担的分部分项工程的工程量和施工危险程度增加。</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（2）劳务分包单位施工人员在50 人以下的，应当配备1 名专职安全生产管理人员；50～200 人的，应当配备2 名专职安全生产管理人员；200 人及以上的，应当配备3 名及以上专职安全生产管理人员，并根据所承担的分部分项工程施工危险实际情况增加，不得少于工程施工人员总人数的5‰。</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1000"/>
              </a:spcBef>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采用新技术、新工艺、新材料或致害因素多、施工作业难度大的工程项目，项目专职安全生产管理人员的数量应当根据施工实际情况，在上述两项要求的配备标准上增加。</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802749"/>
            <a:ext cx="10566484" cy="1183640"/>
          </a:xfrm>
          <a:prstGeom prst="rect">
            <a:avLst/>
          </a:prstGeom>
          <a:noFill/>
        </p:spPr>
        <p:txBody>
          <a:bodyPr wrap="square" lIns="101600" tIns="38100" rIns="63500" bIns="38100" rtlCol="0" anchor="b" anchorCtr="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3. 分包单位配备项目专职安全生产管理人员应满足的要求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bwMode="auto">
          <a:xfrm>
            <a:off x="0" y="3425568"/>
            <a:ext cx="12192000" cy="2645623"/>
          </a:xfrm>
          <a:prstGeom prst="rect">
            <a:avLst/>
          </a:prstGeom>
          <a:solidFill>
            <a:srgbClr val="333333">
              <a:lumMod val="60000"/>
              <a:lumOff val="40000"/>
            </a:srgbClr>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no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sp>
        <p:nvSpPr>
          <p:cNvPr id="9" name="矩形 8"/>
          <p:cNvSpPr/>
          <p:nvPr>
            <p:custDataLst>
              <p:tags r:id="rId2"/>
            </p:custDataLst>
          </p:nvPr>
        </p:nvSpPr>
        <p:spPr bwMode="auto">
          <a:xfrm rot="10800000">
            <a:off x="0" y="760584"/>
            <a:ext cx="74477" cy="829945"/>
          </a:xfrm>
          <a:prstGeom prst="rect">
            <a:avLst/>
          </a:prstGeom>
          <a:solidFill>
            <a:srgbClr val="575757"/>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sp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sp>
        <p:nvSpPr>
          <p:cNvPr id="2" name="文本框 1"/>
          <p:cNvSpPr txBox="1"/>
          <p:nvPr>
            <p:custDataLst>
              <p:tags r:id="rId3"/>
            </p:custDataLst>
          </p:nvPr>
        </p:nvSpPr>
        <p:spPr>
          <a:xfrm>
            <a:off x="402502" y="3946147"/>
            <a:ext cx="4902563" cy="1604464"/>
          </a:xfrm>
          <a:prstGeom prst="rect">
            <a:avLst/>
          </a:prstGeom>
          <a:noFill/>
        </p:spPr>
        <p:txBody>
          <a:bodyPr wrap="square" lIns="91440" tIns="45720" rIns="91440" bIns="45720" rtlCol="0" anchor="ctr" anchorCtr="0">
            <a:normAutofit/>
          </a:bodyPr>
          <a:lstStyle>
            <a:defPPr>
              <a:defRPr lang="zh-CN"/>
            </a:defPPr>
            <a:lvl1pPr marR="0" lvl="0" indent="0" fontAlgn="auto">
              <a:lnSpc>
                <a:spcPct val="130000"/>
              </a:lnSpc>
              <a:spcBef>
                <a:spcPts val="0"/>
              </a:spcBef>
              <a:spcAft>
                <a:spcPts val="1000"/>
              </a:spcAft>
              <a:buClrTx/>
              <a:buSzTx/>
              <a:buFontTx/>
              <a:buNone/>
              <a:defRPr kumimoji="0" sz="13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pPr>
              <a:lnSpc>
                <a:spcPct val="150000"/>
              </a:lnSpc>
            </a:pPr>
            <a:r>
              <a:rPr lang="zh-CN" altLang="en-US" sz="1600" dirty="0">
                <a:solidFill>
                  <a:sysClr val="window" lastClr="FFFFFF">
                    <a:lumMod val="95000"/>
                  </a:sysClr>
                </a:solidFill>
                <a:latin typeface="Arial" panose="020B0604020202020204" pitchFamily="34" charset="0"/>
              </a:rPr>
              <a:t>建筑施工企业应当实行建设工程项目专职安全生产管理人员委派制度。建设工程项目的专职安全生产管理人员应当定期将项目安全生产管理情况报告企业安全生产管理机构。</a:t>
            </a:r>
            <a:endParaRPr lang="zh-CN" altLang="en-US" sz="1600" dirty="0">
              <a:solidFill>
                <a:sysClr val="window" lastClr="FFFFFF">
                  <a:lumMod val="95000"/>
                </a:sysClr>
              </a:solidFill>
              <a:latin typeface="Arial" panose="020B0604020202020204" pitchFamily="34" charset="0"/>
            </a:endParaRPr>
          </a:p>
        </p:txBody>
      </p:sp>
      <p:sp>
        <p:nvSpPr>
          <p:cNvPr id="3" name="文本框 2"/>
          <p:cNvSpPr txBox="1"/>
          <p:nvPr>
            <p:custDataLst>
              <p:tags r:id="rId4"/>
            </p:custDataLst>
          </p:nvPr>
        </p:nvSpPr>
        <p:spPr>
          <a:xfrm>
            <a:off x="402502" y="791192"/>
            <a:ext cx="4788000" cy="8743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Autofit/>
          </a:bodyPr>
          <a:lstStyle>
            <a:defPPr>
              <a:defRPr lang="zh-CN"/>
            </a:defPPr>
            <a:lvl1pPr marR="0" lvl="0" indent="0" fontAlgn="auto">
              <a:lnSpc>
                <a:spcPct val="120000"/>
              </a:lnSpc>
              <a:spcBef>
                <a:spcPts val="0"/>
              </a:spcBef>
              <a:spcAft>
                <a:spcPts val="0"/>
              </a:spcAft>
              <a:buClrTx/>
              <a:buSzTx/>
              <a:buFontTx/>
              <a:buNone/>
              <a:defRPr kumimoji="0" sz="4000" b="1" i="0" u="none" strike="noStrike" cap="none" spc="0" normalizeH="0" baseline="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spc="300" dirty="0">
                <a:solidFill>
                  <a:sysClr val="windowText" lastClr="000000">
                    <a:lumMod val="75000"/>
                    <a:lumOff val="25000"/>
                  </a:sysClr>
                </a:solidFill>
                <a:latin typeface="Arial" panose="020B0604020202020204" pitchFamily="34" charset="0"/>
              </a:rPr>
              <a:t>专职安全生产管理人员的委派制度</a:t>
            </a:r>
            <a:endParaRPr lang="en-US" altLang="zh-CN" spc="300" dirty="0">
              <a:solidFill>
                <a:sysClr val="windowText" lastClr="000000">
                  <a:lumMod val="75000"/>
                  <a:lumOff val="25000"/>
                </a:sysClr>
              </a:solidFill>
              <a:latin typeface="Arial" panose="020B0604020202020204" pitchFamily="34" charset="0"/>
            </a:endParaRPr>
          </a:p>
        </p:txBody>
      </p:sp>
      <p:pic>
        <p:nvPicPr>
          <p:cNvPr id="10" name="PA-组合 5" descr="E:\桌面临时文件\@课件制作-材料\1陈晓宇制作\978-7-200-14983-8《城市轨道交通法律法规》PPT模板修改\8.jpg8"/>
          <p:cNvPicPr/>
          <p:nvPr>
            <p:custDataLst>
              <p:tags r:id="rId5"/>
            </p:custDataLst>
          </p:nvPr>
        </p:nvPicPr>
        <p:blipFill>
          <a:blip r:embed="rId6"/>
          <a:srcRect l="14298" r="14298"/>
          <a:stretch>
            <a:fillRect/>
          </a:stretch>
        </p:blipFill>
        <p:spPr>
          <a:xfrm>
            <a:off x="5741682" y="487806"/>
            <a:ext cx="5875525" cy="5875524"/>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 name="直接连接符 10"/>
          <p:cNvCxnSpPr/>
          <p:nvPr>
            <p:custDataLst>
              <p:tags r:id="rId1"/>
            </p:custDataLst>
          </p:nvPr>
        </p:nvCxnSpPr>
        <p:spPr>
          <a:xfrm>
            <a:off x="6651406" y="5509357"/>
            <a:ext cx="5540594" cy="0"/>
          </a:xfrm>
          <a:prstGeom prst="line">
            <a:avLst/>
          </a:prstGeom>
          <a:ln w="15875">
            <a:solidFill>
              <a:srgbClr val="CCCCCC">
                <a:lumMod val="90000"/>
              </a:srgbClr>
            </a:solidFill>
          </a:ln>
        </p:spPr>
        <p:style>
          <a:lnRef idx="1">
            <a:srgbClr val="CCCCCC"/>
          </a:lnRef>
          <a:fillRef idx="0">
            <a:srgbClr val="CCCCCC"/>
          </a:fillRef>
          <a:effectRef idx="0">
            <a:srgbClr val="CCCCCC"/>
          </a:effectRef>
          <a:fontRef idx="minor">
            <a:sysClr val="windowText" lastClr="000000"/>
          </a:fontRef>
        </p:style>
      </p:cxnSp>
      <p:sp>
        <p:nvSpPr>
          <p:cNvPr id="7" name="矩形 6"/>
          <p:cNvSpPr/>
          <p:nvPr>
            <p:custDataLst>
              <p:tags r:id="rId2"/>
            </p:custDataLst>
          </p:nvPr>
        </p:nvSpPr>
        <p:spPr>
          <a:xfrm>
            <a:off x="2160637" y="871124"/>
            <a:ext cx="3587019" cy="4782691"/>
          </a:xfrm>
          <a:prstGeom prst="rect">
            <a:avLst/>
          </a:prstGeom>
          <a:noFill/>
          <a:ln w="15875">
            <a:solidFill>
              <a:srgbClr val="CCCCCC"/>
            </a:solid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8" name="矩形 7"/>
          <p:cNvSpPr/>
          <p:nvPr>
            <p:custDataLst>
              <p:tags r:id="rId3"/>
            </p:custDataLst>
          </p:nvPr>
        </p:nvSpPr>
        <p:spPr>
          <a:xfrm>
            <a:off x="1360717" y="5822218"/>
            <a:ext cx="597835" cy="547316"/>
          </a:xfrm>
          <a:prstGeom prst="rect">
            <a:avLst/>
          </a:prstGeom>
          <a:noFill/>
          <a:ln w="15875">
            <a:solidFill>
              <a:srgbClr val="CCCCCC"/>
            </a:solid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9" name="矩形 8"/>
          <p:cNvSpPr/>
          <p:nvPr>
            <p:custDataLst>
              <p:tags r:id="rId4"/>
            </p:custDataLst>
          </p:nvPr>
        </p:nvSpPr>
        <p:spPr>
          <a:xfrm>
            <a:off x="5225603" y="669037"/>
            <a:ext cx="387329" cy="404171"/>
          </a:xfrm>
          <a:prstGeom prst="rect">
            <a:avLst/>
          </a:prstGeom>
          <a:solidFill>
            <a:srgbClr val="CCCCCC">
              <a:lumMod val="50000"/>
            </a:srgbClr>
          </a:solidFill>
          <a:ln w="19050">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0" name="矩形 19"/>
          <p:cNvSpPr/>
          <p:nvPr>
            <p:custDataLst>
              <p:tags r:id="rId5"/>
            </p:custDataLst>
          </p:nvPr>
        </p:nvSpPr>
        <p:spPr>
          <a:xfrm>
            <a:off x="11647169" y="6390441"/>
            <a:ext cx="118112" cy="125494"/>
          </a:xfrm>
          <a:prstGeom prst="rect">
            <a:avLst/>
          </a:prstGeom>
          <a:solidFill>
            <a:srgbClr val="CCCCCC">
              <a:lumMod val="20000"/>
              <a:lumOff val="80000"/>
            </a:srgbClr>
          </a:solidFill>
          <a:ln w="19050">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2" name="矩形 21"/>
          <p:cNvSpPr/>
          <p:nvPr>
            <p:custDataLst>
              <p:tags r:id="rId6"/>
            </p:custDataLst>
          </p:nvPr>
        </p:nvSpPr>
        <p:spPr>
          <a:xfrm>
            <a:off x="11418569" y="6390441"/>
            <a:ext cx="118112" cy="125494"/>
          </a:xfrm>
          <a:prstGeom prst="rect">
            <a:avLst/>
          </a:prstGeom>
          <a:solidFill>
            <a:srgbClr val="CCCCCC">
              <a:lumMod val="20000"/>
              <a:lumOff val="80000"/>
            </a:srgbClr>
          </a:solidFill>
          <a:ln w="19050">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23" name="矩形 22"/>
          <p:cNvSpPr/>
          <p:nvPr>
            <p:custDataLst>
              <p:tags r:id="rId7"/>
            </p:custDataLst>
          </p:nvPr>
        </p:nvSpPr>
        <p:spPr>
          <a:xfrm>
            <a:off x="11199494" y="6390441"/>
            <a:ext cx="118112" cy="125494"/>
          </a:xfrm>
          <a:prstGeom prst="rect">
            <a:avLst/>
          </a:prstGeom>
          <a:solidFill>
            <a:srgbClr val="CCCCCC">
              <a:lumMod val="20000"/>
              <a:lumOff val="80000"/>
            </a:srgbClr>
          </a:solidFill>
          <a:ln w="19050">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sp>
        <p:nvSpPr>
          <p:cNvPr id="10" name="文本框 9"/>
          <p:cNvSpPr txBox="1"/>
          <p:nvPr>
            <p:custDataLst>
              <p:tags r:id="rId8"/>
            </p:custDataLst>
          </p:nvPr>
        </p:nvSpPr>
        <p:spPr>
          <a:xfrm rot="16200000">
            <a:off x="-274825" y="3307081"/>
            <a:ext cx="1990725" cy="245110"/>
          </a:xfrm>
          <a:prstGeom prst="rect">
            <a:avLst/>
          </a:prstGeom>
          <a:ln w="12700">
            <a:miter lim="400000"/>
          </a:ln>
        </p:spPr>
        <p:txBody>
          <a:bodyPr wrap="square" lIns="45719" rIns="45719">
            <a:normAutofit/>
          </a:bodyPr>
          <a:lstStyle>
            <a:defPPr>
              <a:defRPr lang="zh-CN"/>
            </a:defPPr>
            <a:lvl1pPr marR="0" lvl="0" indent="0" algn="ctr" fontAlgn="auto">
              <a:lnSpc>
                <a:spcPct val="100000"/>
              </a:lnSpc>
              <a:spcBef>
                <a:spcPts val="0"/>
              </a:spcBef>
              <a:spcAft>
                <a:spcPts val="0"/>
              </a:spcAft>
              <a:buClrTx/>
              <a:buSzTx/>
              <a:buFontTx/>
              <a:buNone/>
              <a:defRPr kumimoji="0" sz="1000" b="0" i="0" u="none" strike="noStrike" cap="none" spc="0" normalizeH="0" baseline="0">
                <a:ln>
                  <a:noFill/>
                </a:ln>
                <a:solidFill>
                  <a:srgbClr val="A6A6A6"/>
                </a:solidFill>
                <a:effectLst/>
                <a:uLnTx/>
                <a:uFillTx/>
                <a:latin typeface="Helvetica"/>
                <a:cs typeface="Helvetica"/>
              </a:defRPr>
            </a:lvl1pPr>
          </a:lstStyle>
          <a:p>
            <a:r>
              <a:rPr lang="en-US" altLang="zh-CN">
                <a:solidFill>
                  <a:sysClr val="window" lastClr="FFFFFF">
                    <a:lumMod val="65000"/>
                  </a:sysClr>
                </a:solidFill>
                <a:latin typeface="Arial" panose="020B0604020202020204" pitchFamily="34" charset="0"/>
                <a:ea typeface="微软雅黑" panose="020B0503020204020204" charset="-122"/>
              </a:rPr>
              <a:t>© Gurame Presentation Template</a:t>
            </a:r>
            <a:endParaRPr lang="en-US" altLang="zh-CN">
              <a:solidFill>
                <a:sysClr val="window" lastClr="FFFFFF">
                  <a:lumMod val="65000"/>
                </a:sysClr>
              </a:solidFill>
              <a:latin typeface="Arial" panose="020B0604020202020204" pitchFamily="34" charset="0"/>
              <a:ea typeface="微软雅黑" panose="020B0503020204020204" charset="-122"/>
            </a:endParaRPr>
          </a:p>
        </p:txBody>
      </p:sp>
      <p:sp>
        <p:nvSpPr>
          <p:cNvPr id="15" name="文本框 14"/>
          <p:cNvSpPr txBox="1"/>
          <p:nvPr>
            <p:custDataLst>
              <p:tags r:id="rId9"/>
            </p:custDataLst>
          </p:nvPr>
        </p:nvSpPr>
        <p:spPr>
          <a:xfrm>
            <a:off x="6602730" y="1835785"/>
            <a:ext cx="3582035" cy="14624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lnSpcReduction="10000"/>
          </a:bodyPr>
          <a:lstStyle>
            <a:defPPr>
              <a:defRPr lang="zh-CN"/>
            </a:defPPr>
            <a:lvl1pPr>
              <a:lnSpc>
                <a:spcPct val="130000"/>
              </a:lnSpc>
              <a:defRPr sz="3600" b="1" spc="150">
                <a:solidFill>
                  <a:sysClr val="windowText" lastClr="000000">
                    <a:lumMod val="75000"/>
                    <a:lumOff val="25000"/>
                  </a:sysClr>
                </a:solidFill>
                <a:latin typeface="微软雅黑" panose="020B0503020204020204" charset="-122"/>
                <a:ea typeface="微软雅黑" panose="020B0503020204020204" charset="-122"/>
                <a:cs typeface="Calibri" panose="020F0502020204030204" pitchFamily="34" charset="0"/>
              </a:defRPr>
            </a:lvl1pPr>
          </a:lstStyle>
          <a:p>
            <a:r>
              <a:rPr lang="zh-CN" altLang="en-US">
                <a:latin typeface="Arial" panose="020B0604020202020204" pitchFamily="34" charset="0"/>
              </a:rPr>
              <a:t>1. 领导小组成员的构成</a:t>
            </a:r>
            <a:endParaRPr lang="zh-CN" altLang="en-US">
              <a:latin typeface="Arial" panose="020B0604020202020204" pitchFamily="34" charset="0"/>
            </a:endParaRPr>
          </a:p>
        </p:txBody>
      </p:sp>
      <p:sp>
        <p:nvSpPr>
          <p:cNvPr id="16" name="文本框 15"/>
          <p:cNvSpPr txBox="1"/>
          <p:nvPr>
            <p:custDataLst>
              <p:tags r:id="rId10"/>
            </p:custDataLst>
          </p:nvPr>
        </p:nvSpPr>
        <p:spPr>
          <a:xfrm>
            <a:off x="6547224" y="3488357"/>
            <a:ext cx="4788000" cy="1599565"/>
          </a:xfrm>
          <a:prstGeom prst="rect">
            <a:avLst/>
          </a:prstGeom>
          <a:noFill/>
        </p:spPr>
        <p:txBody>
          <a:bodyPr wrap="square" lIns="101600" tIns="0" rIns="82550" bIns="0" rtlCol="0">
            <a:spAutoFit/>
          </a:bodyPr>
          <a:lstStyle>
            <a:defPPr>
              <a:defRPr lang="zh-CN"/>
            </a:defPPr>
            <a:lvl1pPr>
              <a:lnSpc>
                <a:spcPct val="130000"/>
              </a:lnSpc>
              <a:spcAft>
                <a:spcPts val="1000"/>
              </a:spcAft>
              <a:defRPr sz="1600" spc="150">
                <a:solidFill>
                  <a:sysClr val="window" lastClr="FFFFFF">
                    <a:lumMod val="65000"/>
                  </a:sysClr>
                </a:solidFill>
                <a:latin typeface="微软雅黑" panose="020B0503020204020204" charset="-122"/>
                <a:ea typeface="微软雅黑" panose="020B0503020204020204" charset="-122"/>
              </a:defRPr>
            </a:lvl1pPr>
          </a:lstStyle>
          <a:p>
            <a:r>
              <a:rPr lang="zh-CN" altLang="en-US">
                <a:latin typeface="Arial" panose="020B0604020202020204" pitchFamily="34" charset="0"/>
              </a:rPr>
              <a:t>建筑施工企业应当在建设工程项目组建安全生产领导小组。建设工程实行施工总承包的，安全生产领导小组由总承包企业、专业承包企业和劳务分包企业项目经理、技术负责人和专职安全生产管理人员组成。</a:t>
            </a:r>
            <a:endParaRPr lang="zh-CN" altLang="en-US">
              <a:latin typeface="Arial" panose="020B0604020202020204" pitchFamily="34" charset="0"/>
            </a:endParaRPr>
          </a:p>
        </p:txBody>
      </p:sp>
      <p:pic>
        <p:nvPicPr>
          <p:cNvPr id="4" name="PA-组合 1" descr="E:\桌面临时文件\@课件制作-材料\1陈晓宇制作\978-7-200-14983-8《城市轨道交通法律法规》PPT模板修改\9.jpg9"/>
          <p:cNvPicPr/>
          <p:nvPr>
            <p:custDataLst>
              <p:tags r:id="rId11"/>
            </p:custDataLst>
          </p:nvPr>
        </p:nvPicPr>
        <p:blipFill>
          <a:blip r:embed="rId12"/>
          <a:srcRect l="25016" r="25016"/>
          <a:stretch>
            <a:fillRect/>
          </a:stretch>
        </p:blipFill>
        <p:spPr>
          <a:xfrm>
            <a:off x="1648594" y="1328100"/>
            <a:ext cx="3589211" cy="4785614"/>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683895" y="2954020"/>
            <a:ext cx="10869295" cy="26003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安全生产领导小组的主要职责：</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（1）贯彻落实国家有关安全生产法律法规和标准；</a:t>
            </a: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（2）组织制定项目安全生产管理制度并监督实施；</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（3）编制项目生产安全事故应急救援预案并组织演练；</a:t>
            </a:r>
            <a:r>
              <a:rPr lang="en-US" altLang="zh-CN"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	</a:t>
            </a: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（4）保证项目安全生产费用的有效使用；</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（5）组织编制危险性较大工程安全专项施工方案；      （6）开展项目安全教育培训；</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（7）组织实施项目安全检查和隐患排查；                  （8）建立项目安全生产管理档案；</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（9）及时、如实报告安全生产事故。</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2. 领导小组的主要职责</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683895" y="2709545"/>
            <a:ext cx="10869295" cy="304863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项目专职安全生产管理人员具有以下主要职责：</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（1）负责施工现场安全生产日常检查并做好检查记录；</a:t>
            </a:r>
            <a:endPar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（2）现场监督危险性较大工程安全专项施工方案实施情况；</a:t>
            </a:r>
            <a:endPar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（3）对作业人员违规违章行为有权予以纠正或查处；</a:t>
            </a:r>
            <a:endPar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（4）对施工现场存在的安全隐患有权责令立即整改；</a:t>
            </a:r>
            <a:endPar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（5）对于发现的重大安全隐患，有权向企业安全生产管理机构报告；</a:t>
            </a:r>
            <a:endPar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0" lvl="1" indent="0" fontAlgn="ctr">
              <a:lnSpc>
                <a:spcPct val="130000"/>
              </a:lnSpc>
              <a:spcBef>
                <a:spcPts val="1000"/>
              </a:spcBef>
              <a:buClr>
                <a:srgbClr val="000000">
                  <a:lumMod val="50000"/>
                  <a:lumOff val="50000"/>
                </a:srgbClr>
              </a:buClr>
              <a:buSzPct val="100000"/>
              <a:buNone/>
            </a:pPr>
            <a:r>
              <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（6）依法报告生产安全事故情况。</a:t>
            </a:r>
            <a:endParaRPr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3. 项目专职安全生产管理人员的职责</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4279900" y="0"/>
            <a:ext cx="5549900" cy="6858000"/>
          </a:xfrm>
          <a:prstGeom prst="rect">
            <a:avLst/>
          </a:prstGeom>
          <a:solidFill>
            <a:sysClr val="window" lastClr="FFFFFF">
              <a:lumMod val="95000"/>
            </a:sysClr>
          </a:solidFill>
          <a:ln>
            <a:noFill/>
          </a:ln>
        </p:spPr>
        <p:style>
          <a:lnRef idx="2">
            <a:srgbClr val="EA7C57">
              <a:shade val="50000"/>
            </a:srgbClr>
          </a:lnRef>
          <a:fillRef idx="1">
            <a:srgbClr val="EA7C57"/>
          </a:fillRef>
          <a:effectRef idx="0">
            <a:srgbClr val="EA7C57"/>
          </a:effectRef>
          <a:fontRef idx="minor">
            <a:sysClr val="window" lastClr="FFFFFF"/>
          </a:fontRef>
        </p:style>
        <p:txBody>
          <a:bodyPr wrap="square" rtlCol="0" anchor="ctr">
            <a:normAutofit/>
          </a:bodyPr>
          <a:p>
            <a:pPr algn="ctr"/>
            <a:endParaRPr lang="zh-CN" altLang="en-US">
              <a:latin typeface="Arial" panose="020B0604020202020204" pitchFamily="34" charset="0"/>
              <a:ea typeface="微软雅黑" panose="020B0503020204020204" charset="-122"/>
            </a:endParaRPr>
          </a:p>
        </p:txBody>
      </p:sp>
      <p:pic>
        <p:nvPicPr>
          <p:cNvPr id="11" name="图片 10" descr="E:\桌面临时文件\@课件制作-材料\1陈晓宇制作\978-7-200-14983-8《城市轨道交通法律法规》PPT模板修改\7.jpg7"/>
          <p:cNvPicPr>
            <a:picLocks noChangeAspect="1"/>
          </p:cNvPicPr>
          <p:nvPr>
            <p:custDataLst>
              <p:tags r:id="rId2"/>
            </p:custDataLst>
          </p:nvPr>
        </p:nvPicPr>
        <p:blipFill rotWithShape="1">
          <a:blip r:embed="rId3"/>
          <a:srcRect l="23025" r="23025"/>
          <a:stretch>
            <a:fillRect/>
          </a:stretch>
        </p:blipFill>
        <p:spPr>
          <a:xfrm>
            <a:off x="4279900" y="0"/>
            <a:ext cx="5549900" cy="6858000"/>
          </a:xfrm>
          <a:prstGeom prst="rect">
            <a:avLst/>
          </a:prstGeom>
        </p:spPr>
      </p:pic>
      <p:sp>
        <p:nvSpPr>
          <p:cNvPr id="13" name="矩形 12"/>
          <p:cNvSpPr/>
          <p:nvPr>
            <p:custDataLst>
              <p:tags r:id="rId4"/>
            </p:custDataLst>
          </p:nvPr>
        </p:nvSpPr>
        <p:spPr>
          <a:xfrm>
            <a:off x="9829800" y="0"/>
            <a:ext cx="2362200" cy="4876800"/>
          </a:xfrm>
          <a:prstGeom prst="rect">
            <a:avLst/>
          </a:prstGeom>
          <a:solidFill>
            <a:srgbClr val="EA7C57"/>
          </a:solidFill>
          <a:ln>
            <a:noFill/>
          </a:ln>
        </p:spPr>
        <p:style>
          <a:lnRef idx="2">
            <a:srgbClr val="EA7C57">
              <a:shade val="50000"/>
            </a:srgbClr>
          </a:lnRef>
          <a:fillRef idx="1">
            <a:srgbClr val="EA7C57"/>
          </a:fillRef>
          <a:effectRef idx="0">
            <a:srgbClr val="EA7C57"/>
          </a:effectRef>
          <a:fontRef idx="minor">
            <a:sysClr val="window" lastClr="FFFFFF"/>
          </a:fontRef>
        </p:style>
        <p:txBody>
          <a:bodyPr wrap="square" rtlCol="0" anchor="ctr">
            <a:normAutofit/>
          </a:bodyPr>
          <a:p>
            <a:pPr algn="ctr"/>
            <a:endParaRPr lang="zh-CN" altLang="en-US">
              <a:latin typeface="Arial" panose="020B0604020202020204" pitchFamily="34" charset="0"/>
              <a:ea typeface="微软雅黑" panose="020B0503020204020204" charset="-122"/>
            </a:endParaRPr>
          </a:p>
        </p:txBody>
      </p:sp>
      <p:sp>
        <p:nvSpPr>
          <p:cNvPr id="15" name="文本框 14"/>
          <p:cNvSpPr txBox="1"/>
          <p:nvPr>
            <p:custDataLst>
              <p:tags r:id="rId5"/>
            </p:custDataLst>
          </p:nvPr>
        </p:nvSpPr>
        <p:spPr>
          <a:xfrm>
            <a:off x="262293" y="2053679"/>
            <a:ext cx="3005951" cy="769441"/>
          </a:xfrm>
          <a:prstGeom prst="rect">
            <a:avLst/>
          </a:prstGeom>
          <a:noFill/>
        </p:spPr>
        <p:txBody>
          <a:bodyPr wrap="square" rtlCol="0">
            <a:normAutofit fontScale="90000"/>
          </a:bodyPr>
          <a:p>
            <a:r>
              <a:rPr lang="zh-CN" altLang="en-US" sz="4400" b="1" dirty="0">
                <a:solidFill>
                  <a:srgbClr val="EA7C57"/>
                </a:solidFill>
                <a:latin typeface="Arial" panose="020B0604020202020204" pitchFamily="34" charset="0"/>
                <a:ea typeface="微软雅黑" panose="020B0503020204020204" charset="-122"/>
              </a:rPr>
              <a:t>综合监管</a:t>
            </a:r>
            <a:endParaRPr lang="zh-CN" altLang="en-US" sz="4400" b="1" dirty="0">
              <a:solidFill>
                <a:srgbClr val="EA7C57"/>
              </a:solidFill>
              <a:latin typeface="Arial" panose="020B0604020202020204" pitchFamily="34" charset="0"/>
              <a:ea typeface="微软雅黑" panose="020B0503020204020204" charset="-122"/>
            </a:endParaRPr>
          </a:p>
        </p:txBody>
      </p:sp>
      <p:sp>
        <p:nvSpPr>
          <p:cNvPr id="16" name="文本框 15"/>
          <p:cNvSpPr txBox="1"/>
          <p:nvPr>
            <p:custDataLst>
              <p:tags r:id="rId6"/>
            </p:custDataLst>
          </p:nvPr>
        </p:nvSpPr>
        <p:spPr>
          <a:xfrm>
            <a:off x="262293" y="3117850"/>
            <a:ext cx="3874278" cy="1525739"/>
          </a:xfrm>
          <a:prstGeom prst="rect">
            <a:avLst/>
          </a:prstGeom>
          <a:noFill/>
        </p:spPr>
        <p:txBody>
          <a:bodyPr wrap="square" rtlCol="0">
            <a:normAutofit lnSpcReduction="10000"/>
          </a:bodyPr>
          <a:p>
            <a:pPr>
              <a:lnSpc>
                <a:spcPct val="150000"/>
              </a:lnSpc>
            </a:pPr>
            <a:r>
              <a:rPr lang="zh-CN" altLang="en-US" sz="1600" dirty="0">
                <a:solidFill>
                  <a:sysClr val="windowText" lastClr="000000">
                    <a:lumMod val="50000"/>
                    <a:lumOff val="50000"/>
                  </a:sysClr>
                </a:solidFill>
                <a:latin typeface="Arial" panose="020B0604020202020204" pitchFamily="34" charset="0"/>
                <a:ea typeface="微软雅黑" panose="020B0503020204020204" charset="-122"/>
              </a:rPr>
              <a:t>安全生产许可证颁发管理机关颁发安全生产许可证时，应当审查建筑施工企业安全生产管理机构设置及其专职安全生产管理人员的配备情况。</a:t>
            </a:r>
            <a:endParaRPr lang="zh-CN" altLang="en-US" sz="1600" dirty="0">
              <a:solidFill>
                <a:sysClr val="windowText" lastClr="000000">
                  <a:lumMod val="50000"/>
                  <a:lumOff val="50000"/>
                </a:sysClr>
              </a:solidFill>
              <a:latin typeface="Arial" panose="020B0604020202020204" pitchFamily="34" charset="0"/>
              <a:ea typeface="微软雅黑" panose="020B0503020204020204" charset="-122"/>
            </a:endParaRPr>
          </a:p>
        </p:txBody>
      </p:sp>
      <p:sp>
        <p:nvSpPr>
          <p:cNvPr id="20" name="矩形 19"/>
          <p:cNvSpPr/>
          <p:nvPr>
            <p:custDataLst>
              <p:tags r:id="rId7"/>
            </p:custDataLst>
          </p:nvPr>
        </p:nvSpPr>
        <p:spPr>
          <a:xfrm>
            <a:off x="0" y="852668"/>
            <a:ext cx="711200" cy="163331"/>
          </a:xfrm>
          <a:prstGeom prst="rect">
            <a:avLst/>
          </a:prstGeom>
          <a:solidFill>
            <a:srgbClr val="EA7C57"/>
          </a:solidFill>
          <a:ln>
            <a:noFill/>
          </a:ln>
        </p:spPr>
        <p:style>
          <a:lnRef idx="2">
            <a:srgbClr val="EA7C57">
              <a:shade val="50000"/>
            </a:srgbClr>
          </a:lnRef>
          <a:fillRef idx="1">
            <a:srgbClr val="EA7C57"/>
          </a:fillRef>
          <a:effectRef idx="0">
            <a:srgbClr val="EA7C57"/>
          </a:effectRef>
          <a:fontRef idx="minor">
            <a:sysClr val="window" lastClr="FFFFFF"/>
          </a:fontRef>
        </p:style>
        <p:txBody>
          <a:bodyPr wrap="square" rtlCol="0" anchor="ctr">
            <a:normAutofit fontScale="25000" lnSpcReduction="20000"/>
          </a:bodyPr>
          <a:p>
            <a:pPr algn="ctr"/>
            <a:endParaRPr lang="zh-CN" altLang="en-US">
              <a:latin typeface="Arial" panose="020B0604020202020204" pitchFamily="34" charset="0"/>
              <a:ea typeface="微软雅黑" panose="020B0503020204020204" charset="-122"/>
            </a:endParaRPr>
          </a:p>
        </p:txBody>
      </p:sp>
      <p:sp>
        <p:nvSpPr>
          <p:cNvPr id="22" name="矩形 21"/>
          <p:cNvSpPr/>
          <p:nvPr>
            <p:custDataLst>
              <p:tags r:id="rId8"/>
            </p:custDataLst>
          </p:nvPr>
        </p:nvSpPr>
        <p:spPr>
          <a:xfrm>
            <a:off x="854529" y="852668"/>
            <a:ext cx="711200" cy="163331"/>
          </a:xfrm>
          <a:prstGeom prst="rect">
            <a:avLst/>
          </a:prstGeom>
          <a:solidFill>
            <a:srgbClr val="F1AC94"/>
          </a:solidFill>
          <a:ln>
            <a:noFill/>
          </a:ln>
        </p:spPr>
        <p:style>
          <a:lnRef idx="2">
            <a:srgbClr val="EA7C57">
              <a:shade val="50000"/>
            </a:srgbClr>
          </a:lnRef>
          <a:fillRef idx="1">
            <a:srgbClr val="EA7C57"/>
          </a:fillRef>
          <a:effectRef idx="0">
            <a:srgbClr val="EA7C57"/>
          </a:effectRef>
          <a:fontRef idx="minor">
            <a:sysClr val="window" lastClr="FFFFFF"/>
          </a:fontRef>
        </p:style>
        <p:txBody>
          <a:bodyPr wrap="square" rtlCol="0" anchor="ctr">
            <a:normAutofit fontScale="25000" lnSpcReduction="20000"/>
          </a:bodyPr>
          <a:p>
            <a:pPr algn="ctr"/>
            <a:endParaRPr lang="zh-CN" altLang="en-US">
              <a:latin typeface="Arial" panose="020B0604020202020204" pitchFamily="34" charset="0"/>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p:sp>
        <p:nvSpPr>
          <p:cNvPr id="7" name="矩形 6"/>
          <p:cNvSpPr/>
          <p:nvPr>
            <p:custDataLst>
              <p:tags r:id="rId1"/>
            </p:custDataLst>
          </p:nvPr>
        </p:nvSpPr>
        <p:spPr>
          <a:xfrm>
            <a:off x="4480800" y="1224720"/>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4845050" y="1617345"/>
            <a:ext cx="7143115" cy="1309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sz="3200">
                <a:solidFill>
                  <a:sysClr val="window" lastClr="FFFFFF"/>
                </a:solidFill>
                <a:latin typeface="Arial" panose="020B0604020202020204" pitchFamily="34" charset="0"/>
              </a:rPr>
              <a:t>《危险性较大的分部分项工程安全管理规定》</a:t>
            </a:r>
            <a:endParaRPr lang="zh-CN" altLang="en-US" sz="3200">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040630" y="3053080"/>
            <a:ext cx="6631940" cy="1883410"/>
          </a:xfrm>
          <a:prstGeom prst="rect">
            <a:avLst/>
          </a:prstGeom>
          <a:noFill/>
        </p:spPr>
        <p:txBody>
          <a:bodyPr wrap="square" lIns="101600" tIns="0" rIns="82550" bIns="0" rtlCol="0">
            <a:no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zh-CN" altLang="en-US">
                <a:solidFill>
                  <a:sysClr val="window" lastClr="FFFFFF"/>
                </a:solidFill>
                <a:latin typeface="Arial" panose="020B0604020202020204" pitchFamily="34" charset="0"/>
              </a:rPr>
              <a:t>为加强对房屋建筑和市政基础设施工程中危险性较大的分部分项工程安全管理，有效防范生产安全事故，依据《中华人民共和国建筑法》《中华人民共和国安全生产法》《建设工程安全生产管理条例》等法律法规，制定本规定。</a:t>
            </a:r>
            <a:endParaRPr lang="zh-CN" altLang="en-US">
              <a:solidFill>
                <a:sysClr val="window" lastClr="FFFFFF"/>
              </a:solidFill>
              <a:latin typeface="Arial" panose="020B0604020202020204" pitchFamily="34" charset="0"/>
            </a:endParaRPr>
          </a:p>
          <a:p>
            <a:r>
              <a:rPr lang="zh-CN" altLang="en-US">
                <a:solidFill>
                  <a:sysClr val="window" lastClr="FFFFFF"/>
                </a:solidFill>
                <a:latin typeface="Arial" panose="020B0604020202020204" pitchFamily="34" charset="0"/>
              </a:rPr>
              <a:t>本规定适用于房屋建筑和市政基础设施工程中危险性较大的分部分项工程安全管理。</a:t>
            </a:r>
            <a:endParaRPr lang="zh-CN" altLang="en-US">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6.jpg6"/>
          <p:cNvPicPr/>
          <p:nvPr>
            <p:custDataLst>
              <p:tags r:id="rId4"/>
            </p:custDataLst>
          </p:nvPr>
        </p:nvPicPr>
        <p:blipFill>
          <a:blip r:embed="rId5"/>
          <a:srcRect l="16636" r="16636"/>
          <a:stretch>
            <a:fillRect/>
          </a:stretch>
        </p:blipFill>
        <p:spPr>
          <a:xfrm>
            <a:off x="-5715" y="1216660"/>
            <a:ext cx="4516120" cy="45161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288607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7809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7011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21078" y="1864626"/>
            <a:ext cx="1165326"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68188" y="1164483"/>
            <a:ext cx="4724402" cy="58356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393939"/>
                </a:solidFill>
                <a:effectLst/>
                <a:uLnTx/>
                <a:uFillTx/>
                <a:cs typeface="+mn-ea"/>
                <a:sym typeface="+mn-lt"/>
              </a:rPr>
              <a:t>CONTENTS</a:t>
            </a:r>
            <a:endParaRPr kumimoji="0" lang="zh-CN" altLang="en-US" sz="3200" b="1" i="0" u="none" strike="noStrike" kern="1200" cap="none" spc="0" normalizeH="0" baseline="0" noProof="0" dirty="0">
              <a:ln>
                <a:noFill/>
              </a:ln>
              <a:solidFill>
                <a:srgbClr val="393939"/>
              </a:solidFill>
              <a:effectLst/>
              <a:uLnTx/>
              <a:uFillTx/>
              <a:cs typeface="+mn-ea"/>
              <a:sym typeface="+mn-lt"/>
            </a:endParaRPr>
          </a:p>
        </p:txBody>
      </p:sp>
      <p:grpSp>
        <p:nvGrpSpPr>
          <p:cNvPr id="2" name="组合 1"/>
          <p:cNvGrpSpPr/>
          <p:nvPr/>
        </p:nvGrpSpPr>
        <p:grpSpPr>
          <a:xfrm>
            <a:off x="1069975" y="2701290"/>
            <a:ext cx="1440180" cy="2390775"/>
            <a:chOff x="1505" y="4383"/>
            <a:chExt cx="2268" cy="3765"/>
          </a:xfrm>
        </p:grpSpPr>
        <p:sp>
          <p:nvSpPr>
            <p:cNvPr id="10" name="椭圆 9"/>
            <p:cNvSpPr/>
            <p:nvPr/>
          </p:nvSpPr>
          <p:spPr>
            <a:xfrm>
              <a:off x="1562" y="4383"/>
              <a:ext cx="2154" cy="2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sp>
          <p:nvSpPr>
            <p:cNvPr id="19" name="矩形 18"/>
            <p:cNvSpPr/>
            <p:nvPr/>
          </p:nvSpPr>
          <p:spPr>
            <a:xfrm>
              <a:off x="1505" y="7132"/>
              <a:ext cx="2268" cy="1016"/>
            </a:xfrm>
            <a:prstGeom prst="rect">
              <a:avLst/>
            </a:prstGeom>
          </p:spPr>
          <p:txBody>
            <a:bodyPr wrap="square">
              <a:spAutoFit/>
            </a:bodyPr>
            <a:lstStyle/>
            <a:p>
              <a:pPr algn="ctr" fontAlgn="ctr"/>
              <a:r>
                <a:rPr lang="zh-CN" altLang="en-US" dirty="0">
                  <a:solidFill>
                    <a:srgbClr val="595959"/>
                  </a:solidFill>
                  <a:latin typeface="方正大黑简体" panose="02010601030101010101" charset="-122"/>
                  <a:ea typeface="方正大黑简体" panose="02010601030101010101" charset="-122"/>
                  <a:cs typeface="+mn-ea"/>
                  <a:sym typeface="+mn-lt"/>
                </a:rPr>
                <a:t>城市轨道交通法律法规导论</a:t>
              </a:r>
              <a:endParaRPr lang="zh-CN" altLang="en-US" dirty="0">
                <a:solidFill>
                  <a:srgbClr val="595959"/>
                </a:solidFill>
                <a:latin typeface="方正大黑简体" panose="02010601030101010101" charset="-122"/>
                <a:ea typeface="方正大黑简体" panose="02010601030101010101" charset="-122"/>
                <a:cs typeface="+mn-ea"/>
                <a:sym typeface="+mn-lt"/>
              </a:endParaRPr>
            </a:p>
          </p:txBody>
        </p:sp>
      </p:grpSp>
      <p:grpSp>
        <p:nvGrpSpPr>
          <p:cNvPr id="3" name="组合 2"/>
          <p:cNvGrpSpPr/>
          <p:nvPr/>
        </p:nvGrpSpPr>
        <p:grpSpPr>
          <a:xfrm>
            <a:off x="3261995" y="2701290"/>
            <a:ext cx="1440180" cy="2713990"/>
            <a:chOff x="5954" y="4338"/>
            <a:chExt cx="2268" cy="4274"/>
          </a:xfrm>
        </p:grpSpPr>
        <p:sp>
          <p:nvSpPr>
            <p:cNvPr id="11" name="椭圆 10"/>
            <p:cNvSpPr/>
            <p:nvPr/>
          </p:nvSpPr>
          <p:spPr>
            <a:xfrm>
              <a:off x="6011" y="4338"/>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sp>
          <p:nvSpPr>
            <p:cNvPr id="20" name="矩形 19"/>
            <p:cNvSpPr/>
            <p:nvPr/>
          </p:nvSpPr>
          <p:spPr>
            <a:xfrm>
              <a:off x="5954" y="7160"/>
              <a:ext cx="2268" cy="1452"/>
            </a:xfrm>
            <a:prstGeom prst="rect">
              <a:avLst/>
            </a:prstGeom>
          </p:spPr>
          <p:txBody>
            <a:bodyPr wrap="square">
              <a:spAutoFit/>
            </a:bodyPr>
            <a:lstStyle/>
            <a:p>
              <a:pPr algn="ctr" fontAlgn="ctr"/>
              <a:r>
                <a:rPr lang="zh-CN" dirty="0">
                  <a:solidFill>
                    <a:srgbClr val="2D313B"/>
                  </a:solidFill>
                  <a:latin typeface="方正大黑简体" panose="02010601030101010101" charset="-122"/>
                  <a:ea typeface="方正大黑简体" panose="02010601030101010101" charset="-122"/>
                  <a:cs typeface="+mn-ea"/>
                  <a:sym typeface="+mn-lt"/>
                </a:rPr>
                <a:t>城市轨道交通安全生产和运营相关法律</a:t>
              </a:r>
              <a:endParaRPr lang="zh-CN" dirty="0">
                <a:solidFill>
                  <a:srgbClr val="2D313B"/>
                </a:solidFill>
                <a:latin typeface="方正大黑简体" panose="02010601030101010101" charset="-122"/>
                <a:ea typeface="方正大黑简体" panose="02010601030101010101" charset="-122"/>
                <a:cs typeface="+mn-ea"/>
                <a:sym typeface="+mn-lt"/>
              </a:endParaRPr>
            </a:p>
          </p:txBody>
        </p:sp>
      </p:grpSp>
      <p:grpSp>
        <p:nvGrpSpPr>
          <p:cNvPr id="4" name="组合 3"/>
          <p:cNvGrpSpPr/>
          <p:nvPr/>
        </p:nvGrpSpPr>
        <p:grpSpPr>
          <a:xfrm>
            <a:off x="5454015" y="2701290"/>
            <a:ext cx="1440180" cy="2990850"/>
            <a:chOff x="10520" y="4338"/>
            <a:chExt cx="2268" cy="4710"/>
          </a:xfrm>
        </p:grpSpPr>
        <p:sp>
          <p:nvSpPr>
            <p:cNvPr id="13" name="椭圆 12"/>
            <p:cNvSpPr/>
            <p:nvPr/>
          </p:nvSpPr>
          <p:spPr>
            <a:xfrm>
              <a:off x="10577" y="4338"/>
              <a:ext cx="2154" cy="2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03</a:t>
              </a:r>
              <a:endParaRPr lang="zh-CN" altLang="en-US" sz="4000" dirty="0">
                <a:cs typeface="+mn-ea"/>
                <a:sym typeface="+mn-lt"/>
              </a:endParaRPr>
            </a:p>
          </p:txBody>
        </p:sp>
        <p:sp>
          <p:nvSpPr>
            <p:cNvPr id="21" name="矩形 20"/>
            <p:cNvSpPr/>
            <p:nvPr/>
          </p:nvSpPr>
          <p:spPr>
            <a:xfrm>
              <a:off x="10520" y="7160"/>
              <a:ext cx="2268" cy="1888"/>
            </a:xfrm>
            <a:prstGeom prst="rect">
              <a:avLst/>
            </a:prstGeom>
          </p:spPr>
          <p:txBody>
            <a:bodyPr wrap="square">
              <a:spAutoFit/>
            </a:bodyPr>
            <a:lstStyle/>
            <a:p>
              <a:pPr algn="ctr" fontAlgn="ctr"/>
              <a:r>
                <a:rPr lang="zh-CN" dirty="0">
                  <a:solidFill>
                    <a:srgbClr val="595959"/>
                  </a:solidFill>
                  <a:latin typeface="方正大黑简体" panose="02010601030101010101" charset="-122"/>
                  <a:ea typeface="方正大黑简体" panose="02010601030101010101" charset="-122"/>
                  <a:cs typeface="方正大黑简体" panose="02010601030101010101" charset="-122"/>
                  <a:sym typeface="+mn-lt"/>
                </a:rPr>
                <a:t>城市轨道交通安全生产和运营相关法规</a:t>
              </a:r>
              <a:endParaRPr lang="zh-CN" dirty="0">
                <a:solidFill>
                  <a:srgbClr val="595959"/>
                </a:solidFill>
                <a:latin typeface="方正大黑简体" panose="02010601030101010101" charset="-122"/>
                <a:ea typeface="方正大黑简体" panose="02010601030101010101" charset="-122"/>
                <a:cs typeface="方正大黑简体" panose="02010601030101010101" charset="-122"/>
                <a:sym typeface="+mn-lt"/>
              </a:endParaRPr>
            </a:p>
          </p:txBody>
        </p:sp>
      </p:grpSp>
      <p:grpSp>
        <p:nvGrpSpPr>
          <p:cNvPr id="5" name="组合 4"/>
          <p:cNvGrpSpPr/>
          <p:nvPr/>
        </p:nvGrpSpPr>
        <p:grpSpPr>
          <a:xfrm>
            <a:off x="7646035" y="2701290"/>
            <a:ext cx="1440180" cy="2752090"/>
            <a:chOff x="15037" y="4323"/>
            <a:chExt cx="2268" cy="4334"/>
          </a:xfrm>
        </p:grpSpPr>
        <p:sp>
          <p:nvSpPr>
            <p:cNvPr id="12" name="椭圆 11"/>
            <p:cNvSpPr/>
            <p:nvPr/>
          </p:nvSpPr>
          <p:spPr>
            <a:xfrm>
              <a:off x="15094" y="4323"/>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04</a:t>
              </a:r>
              <a:endParaRPr lang="zh-CN" altLang="en-US" sz="4000" dirty="0">
                <a:cs typeface="+mn-ea"/>
                <a:sym typeface="+mn-lt"/>
              </a:endParaRPr>
            </a:p>
          </p:txBody>
        </p:sp>
        <p:sp>
          <p:nvSpPr>
            <p:cNvPr id="22" name="矩形 21"/>
            <p:cNvSpPr/>
            <p:nvPr/>
          </p:nvSpPr>
          <p:spPr>
            <a:xfrm>
              <a:off x="15037" y="7205"/>
              <a:ext cx="2268" cy="1452"/>
            </a:xfrm>
            <a:prstGeom prst="rect">
              <a:avLst/>
            </a:prstGeom>
          </p:spPr>
          <p:txBody>
            <a:bodyPr wrap="square">
              <a:spAutoFit/>
            </a:bodyPr>
            <a:lstStyle/>
            <a:p>
              <a:pPr algn="ctr" fontAlgn="ctr"/>
              <a:r>
                <a:rPr lang="zh-CN" dirty="0">
                  <a:solidFill>
                    <a:srgbClr val="2D313B"/>
                  </a:solidFill>
                  <a:latin typeface="方正大黑简体" panose="02010601030101010101" charset="-122"/>
                  <a:ea typeface="方正大黑简体" panose="02010601030101010101" charset="-122"/>
                  <a:cs typeface="方正大黑简体" panose="02010601030101010101" charset="-122"/>
                  <a:sym typeface="+mn-lt"/>
                </a:rPr>
                <a:t>城市轨道交通安全生产和运营规章</a:t>
              </a:r>
              <a:endParaRPr lang="zh-CN" dirty="0">
                <a:solidFill>
                  <a:srgbClr val="2D313B"/>
                </a:solidFill>
                <a:latin typeface="方正大黑简体" panose="02010601030101010101" charset="-122"/>
                <a:ea typeface="方正大黑简体" panose="02010601030101010101" charset="-122"/>
                <a:cs typeface="方正大黑简体" panose="02010601030101010101" charset="-122"/>
                <a:sym typeface="+mn-lt"/>
              </a:endParaRPr>
            </a:p>
          </p:txBody>
        </p:sp>
      </p:grpSp>
      <p:cxnSp>
        <p:nvCxnSpPr>
          <p:cNvPr id="6" name="直接连接符 5"/>
          <p:cNvCxnSpPr/>
          <p:nvPr/>
        </p:nvCxnSpPr>
        <p:spPr>
          <a:xfrm>
            <a:off x="946213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748520" y="2701290"/>
            <a:ext cx="1619885" cy="3028950"/>
            <a:chOff x="14896" y="4323"/>
            <a:chExt cx="2551" cy="4770"/>
          </a:xfrm>
        </p:grpSpPr>
        <p:sp>
          <p:nvSpPr>
            <p:cNvPr id="8" name="椭圆 7"/>
            <p:cNvSpPr/>
            <p:nvPr/>
          </p:nvSpPr>
          <p:spPr>
            <a:xfrm>
              <a:off x="15094" y="4323"/>
              <a:ext cx="2154" cy="215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dirty="0">
                  <a:cs typeface="+mn-ea"/>
                  <a:sym typeface="+mn-lt"/>
                </a:rPr>
                <a:t>05</a:t>
              </a:r>
              <a:endParaRPr lang="zh-CN" altLang="en-US" sz="4000" dirty="0">
                <a:cs typeface="+mn-ea"/>
                <a:sym typeface="+mn-lt"/>
              </a:endParaRPr>
            </a:p>
          </p:txBody>
        </p:sp>
        <p:sp>
          <p:nvSpPr>
            <p:cNvPr id="9" name="矩形 8"/>
            <p:cNvSpPr/>
            <p:nvPr/>
          </p:nvSpPr>
          <p:spPr>
            <a:xfrm>
              <a:off x="14896" y="7205"/>
              <a:ext cx="2551" cy="1888"/>
            </a:xfrm>
            <a:prstGeom prst="rect">
              <a:avLst/>
            </a:prstGeom>
          </p:spPr>
          <p:txBody>
            <a:bodyPr wrap="square">
              <a:spAutoFit/>
            </a:bodyPr>
            <a:p>
              <a:pPr algn="ctr" fontAlgn="ctr"/>
              <a:r>
                <a:rPr lang="zh-CN" dirty="0">
                  <a:solidFill>
                    <a:srgbClr val="2D313B"/>
                  </a:solidFill>
                  <a:latin typeface="方正大黑简体" panose="02010601030101010101" charset="-122"/>
                  <a:ea typeface="方正大黑简体" panose="02010601030101010101" charset="-122"/>
                  <a:cs typeface="方正大黑简体" panose="02010601030101010101" charset="-122"/>
                  <a:sym typeface="+mn-lt"/>
                </a:rPr>
                <a:t>城市轨道交通安全生产和运营及其他规范性文件</a:t>
              </a:r>
              <a:endParaRPr lang="zh-CN" dirty="0">
                <a:solidFill>
                  <a:srgbClr val="2D313B"/>
                </a:solidFill>
                <a:latin typeface="方正大黑简体" panose="02010601030101010101" charset="-122"/>
                <a:ea typeface="方正大黑简体" panose="02010601030101010101" charset="-122"/>
                <a:cs typeface="方正大黑简体" panose="02010601030101010101"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par>
                                <p:cTn id="18" presetID="2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311785" y="375920"/>
            <a:ext cx="5025390" cy="710565"/>
          </a:xfrm>
          <a:prstGeom prst="rect">
            <a:avLst/>
          </a:prstGeom>
        </p:spPr>
        <p:txBody>
          <a:bodyPr vert="horz" lIns="93600" tIns="46800" rIns="90000" bIns="0" rtlCol="0" anchor="b"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sz="3600" spc="300">
                <a:solidFill>
                  <a:srgbClr val="055740"/>
                </a:solidFill>
              </a:rPr>
              <a:t>（一）基本概念</a:t>
            </a:r>
            <a:endParaRPr lang="zh-CN" altLang="en-US" sz="3600" spc="300">
              <a:solidFill>
                <a:srgbClr val="055740"/>
              </a:solidFill>
            </a:endParaRPr>
          </a:p>
        </p:txBody>
      </p:sp>
      <p:sp>
        <p:nvSpPr>
          <p:cNvPr id="36" name="Rectangle 35"/>
          <p:cNvSpPr/>
          <p:nvPr>
            <p:custDataLst>
              <p:tags r:id="rId5"/>
            </p:custDataLst>
          </p:nvPr>
        </p:nvSpPr>
        <p:spPr>
          <a:xfrm>
            <a:off x="1293256" y="2124379"/>
            <a:ext cx="4373172" cy="2405380"/>
          </a:xfrm>
          <a:prstGeom prst="rect">
            <a:avLst/>
          </a:prstGeom>
        </p:spPr>
        <p:txBody>
          <a:bodyPr wrap="square" tIns="0">
            <a:spAutoFit/>
          </a:bodyPr>
          <a:lstStyle/>
          <a:p>
            <a:pPr>
              <a:lnSpc>
                <a:spcPct val="120000"/>
              </a:lnSpc>
            </a:pPr>
            <a:r>
              <a:rPr lang="zh-CN" altLang="en-US" sz="1600">
                <a:solidFill>
                  <a:schemeClr val="tx1">
                    <a:lumMod val="50000"/>
                    <a:lumOff val="50000"/>
                  </a:schemeClr>
                </a:solidFill>
                <a:latin typeface="微软雅黑" panose="020B0503020204020204" charset="-122"/>
                <a:ea typeface="微软雅黑" panose="020B0503020204020204" charset="-122"/>
                <a:sym typeface="+mn-ea"/>
              </a:rPr>
              <a:t>本规定所称危险性较大的分部分项工程（以下简称</a:t>
            </a:r>
            <a:r>
              <a:rPr lang="en-US" altLang="zh-CN" sz="1600">
                <a:solidFill>
                  <a:schemeClr val="tx1">
                    <a:lumMod val="50000"/>
                    <a:lumOff val="50000"/>
                  </a:schemeClr>
                </a:solidFill>
                <a:latin typeface="微软雅黑" panose="020B0503020204020204" charset="-122"/>
                <a:ea typeface="微软雅黑" panose="020B0503020204020204" charset="-122"/>
                <a:sym typeface="+mn-ea"/>
              </a:rPr>
              <a:t>“</a:t>
            </a:r>
            <a:r>
              <a:rPr lang="zh-CN" altLang="en-US" sz="1600">
                <a:solidFill>
                  <a:schemeClr val="tx1">
                    <a:lumMod val="50000"/>
                    <a:lumOff val="50000"/>
                  </a:schemeClr>
                </a:solidFill>
                <a:latin typeface="微软雅黑" panose="020B0503020204020204" charset="-122"/>
                <a:ea typeface="微软雅黑" panose="020B0503020204020204" charset="-122"/>
                <a:sym typeface="+mn-ea"/>
              </a:rPr>
              <a:t>危大工程</a:t>
            </a:r>
            <a:r>
              <a:rPr lang="en-US" altLang="zh-CN" sz="1600">
                <a:solidFill>
                  <a:schemeClr val="tx1">
                    <a:lumMod val="50000"/>
                    <a:lumOff val="50000"/>
                  </a:schemeClr>
                </a:solidFill>
                <a:latin typeface="微软雅黑" panose="020B0503020204020204" charset="-122"/>
                <a:ea typeface="微软雅黑" panose="020B0503020204020204" charset="-122"/>
                <a:sym typeface="+mn-ea"/>
              </a:rPr>
              <a:t>”</a:t>
            </a:r>
            <a:r>
              <a:rPr lang="zh-CN" altLang="en-US" sz="1600">
                <a:solidFill>
                  <a:schemeClr val="tx1">
                    <a:lumMod val="50000"/>
                    <a:lumOff val="50000"/>
                  </a:schemeClr>
                </a:solidFill>
                <a:latin typeface="微软雅黑" panose="020B0503020204020204" charset="-122"/>
                <a:ea typeface="微软雅黑" panose="020B0503020204020204" charset="-122"/>
                <a:sym typeface="+mn-ea"/>
              </a:rPr>
              <a:t>），是指房屋建筑和市政基础设施工程在施工过程中，容易导致人员群死群伤或者造成重大经济损失的分部分项工程</a:t>
            </a:r>
            <a:r>
              <a:rPr lang="zh-CN" altLang="en-US" sz="1600">
                <a:solidFill>
                  <a:schemeClr val="tx1">
                    <a:lumMod val="50000"/>
                    <a:lumOff val="50000"/>
                  </a:schemeClr>
                </a:solidFill>
                <a:latin typeface="微软雅黑" panose="020B0503020204020204" charset="-122"/>
                <a:ea typeface="微软雅黑" panose="020B0503020204020204" charset="-122"/>
                <a:sym typeface="+mn-ea"/>
              </a:rPr>
              <a:t>。</a:t>
            </a:r>
            <a:endParaRPr lang="zh-CN" altLang="en-US" sz="1600">
              <a:solidFill>
                <a:schemeClr val="tx1">
                  <a:lumMod val="50000"/>
                  <a:lumOff val="50000"/>
                </a:schemeClr>
              </a:solidFill>
              <a:latin typeface="微软雅黑" panose="020B0503020204020204" charset="-122"/>
              <a:ea typeface="微软雅黑" panose="020B0503020204020204" charset="-122"/>
              <a:sym typeface="+mn-ea"/>
            </a:endParaRPr>
          </a:p>
          <a:p>
            <a:pPr>
              <a:lnSpc>
                <a:spcPct val="120000"/>
              </a:lnSpc>
            </a:pPr>
            <a:r>
              <a:rPr lang="zh-CN" altLang="en-US" sz="1600" spc="150">
                <a:solidFill>
                  <a:schemeClr val="tx1">
                    <a:lumMod val="50000"/>
                    <a:lumOff val="50000"/>
                  </a:schemeClr>
                </a:solidFill>
                <a:latin typeface="微软雅黑" panose="020B0503020204020204" charset="-122"/>
                <a:ea typeface="微软雅黑" panose="020B0503020204020204" charset="-122"/>
                <a:sym typeface="+mn-ea"/>
              </a:rPr>
              <a:t>危大工程及超过一定规模的危大工程范围由国务院住房城乡建设主管部门制定。</a:t>
            </a:r>
            <a:endParaRPr lang="zh-CN" altLang="en-US" sz="1600" spc="150">
              <a:solidFill>
                <a:schemeClr val="tx1">
                  <a:lumMod val="50000"/>
                  <a:lumOff val="50000"/>
                </a:schemeClr>
              </a:solidFill>
              <a:latin typeface="微软雅黑" panose="020B0503020204020204" charset="-122"/>
              <a:ea typeface="微软雅黑" panose="020B0503020204020204" charset="-122"/>
              <a:sym typeface="+mn-ea"/>
            </a:endParaRPr>
          </a:p>
          <a:p>
            <a:pPr>
              <a:lnSpc>
                <a:spcPct val="120000"/>
              </a:lnSpc>
            </a:pPr>
            <a:r>
              <a:rPr lang="zh-CN" altLang="en-US" sz="1600" spc="150">
                <a:solidFill>
                  <a:schemeClr val="tx1">
                    <a:lumMod val="50000"/>
                    <a:lumOff val="50000"/>
                  </a:schemeClr>
                </a:solidFill>
                <a:latin typeface="微软雅黑" panose="020B0503020204020204" charset="-122"/>
                <a:ea typeface="微软雅黑" panose="020B0503020204020204" charset="-122"/>
                <a:sym typeface="+mn-ea"/>
              </a:rPr>
              <a:t>省级住房城乡建设主管部门可以结合本地区实际情况，补充本地区危大工程范围。</a:t>
            </a:r>
            <a:endParaRPr lang="zh-CN" altLang="en-US" sz="1600" spc="15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7" name="TextBox 36"/>
          <p:cNvSpPr txBox="1"/>
          <p:nvPr>
            <p:custDataLst>
              <p:tags r:id="rId6"/>
            </p:custDataLst>
          </p:nvPr>
        </p:nvSpPr>
        <p:spPr>
          <a:xfrm>
            <a:off x="1399808" y="1614671"/>
            <a:ext cx="4304800" cy="415290"/>
          </a:xfrm>
          <a:prstGeom prst="rect">
            <a:avLst/>
          </a:prstGeom>
          <a:noFill/>
        </p:spPr>
        <p:txBody>
          <a:bodyPr wrap="square" lIns="90000" tIns="46800" rIns="90000" bIns="0" rtlCol="0" anchor="b" anchorCtr="0">
            <a:spAutoFit/>
          </a:bodyPr>
          <a:lstStyle/>
          <a:p>
            <a:pPr>
              <a:lnSpc>
                <a:spcPct val="120000"/>
              </a:lnSpc>
            </a:pPr>
            <a:r>
              <a:rPr lang="en-US" altLang="zh-CN" sz="2000" spc="300">
                <a:solidFill>
                  <a:srgbClr val="000000">
                    <a:lumMod val="65000"/>
                    <a:lumOff val="35000"/>
                  </a:srgbClr>
                </a:solidFill>
                <a:latin typeface="微软雅黑" panose="020B0503020204020204" charset="-122"/>
                <a:ea typeface="微软雅黑" panose="020B0503020204020204" charset="-122"/>
              </a:rPr>
              <a:t>1. </a:t>
            </a:r>
            <a:r>
              <a:rPr lang="zh-CN" altLang="en-US" sz="2000" spc="300">
                <a:solidFill>
                  <a:srgbClr val="000000">
                    <a:lumMod val="65000"/>
                    <a:lumOff val="35000"/>
                  </a:srgbClr>
                </a:solidFill>
                <a:latin typeface="微软雅黑" panose="020B0503020204020204" charset="-122"/>
                <a:ea typeface="微软雅黑" panose="020B0503020204020204" charset="-122"/>
              </a:rPr>
              <a:t>危险性较大的分部分项工程</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39" name="Round Diagonal Corner Rectangle 38"/>
          <p:cNvSpPr/>
          <p:nvPr>
            <p:custDataLst>
              <p:tags r:id="rId7"/>
            </p:custDataLst>
          </p:nvPr>
        </p:nvSpPr>
        <p:spPr>
          <a:xfrm flipV="1">
            <a:off x="535161" y="1523540"/>
            <a:ext cx="738320" cy="738320"/>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8"/>
            </p:custDataLst>
          </p:nvPr>
        </p:nvSpPr>
        <p:spPr bwMode="auto">
          <a:xfrm>
            <a:off x="784834" y="1660725"/>
            <a:ext cx="276742" cy="463950"/>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sp>
        <p:nvSpPr>
          <p:cNvPr id="42" name="Rectangle 41"/>
          <p:cNvSpPr/>
          <p:nvPr>
            <p:custDataLst>
              <p:tags r:id="rId9"/>
            </p:custDataLst>
          </p:nvPr>
        </p:nvSpPr>
        <p:spPr>
          <a:xfrm>
            <a:off x="1398905" y="5172710"/>
            <a:ext cx="4192270" cy="1520190"/>
          </a:xfrm>
          <a:prstGeom prst="rect">
            <a:avLst/>
          </a:prstGeom>
        </p:spPr>
        <p:txBody>
          <a:bodyPr wrap="square" tIns="0">
            <a:spAutoFit/>
          </a:bodyPr>
          <a:lstStyle/>
          <a:p>
            <a:pPr>
              <a:lnSpc>
                <a:spcPct val="120000"/>
              </a:lnSpc>
            </a:pPr>
            <a:r>
              <a:rPr lang="zh-CN" altLang="en-US" sz="1600" spc="150">
                <a:solidFill>
                  <a:schemeClr val="tx1">
                    <a:lumMod val="50000"/>
                    <a:lumOff val="50000"/>
                  </a:schemeClr>
                </a:solidFill>
                <a:latin typeface="微软雅黑" panose="020B0503020204020204" charset="-122"/>
                <a:ea typeface="微软雅黑" panose="020B0503020204020204" charset="-122"/>
                <a:sym typeface="+mn-ea"/>
              </a:rPr>
              <a:t>国务院住房城乡建设主管部门负责全国危大工程安全管理的指导监督。</a:t>
            </a:r>
            <a:endParaRPr lang="zh-CN" altLang="en-US" sz="1600" spc="150">
              <a:solidFill>
                <a:schemeClr val="tx1">
                  <a:lumMod val="50000"/>
                  <a:lumOff val="50000"/>
                </a:schemeClr>
              </a:solidFill>
              <a:latin typeface="微软雅黑" panose="020B0503020204020204" charset="-122"/>
              <a:ea typeface="微软雅黑" panose="020B0503020204020204" charset="-122"/>
              <a:sym typeface="+mn-ea"/>
            </a:endParaRPr>
          </a:p>
          <a:p>
            <a:pPr>
              <a:lnSpc>
                <a:spcPct val="120000"/>
              </a:lnSpc>
            </a:pPr>
            <a:r>
              <a:rPr lang="zh-CN" altLang="en-US" sz="1600" spc="150">
                <a:solidFill>
                  <a:schemeClr val="tx1">
                    <a:lumMod val="50000"/>
                    <a:lumOff val="50000"/>
                  </a:schemeClr>
                </a:solidFill>
                <a:latin typeface="微软雅黑" panose="020B0503020204020204" charset="-122"/>
                <a:ea typeface="微软雅黑" panose="020B0503020204020204" charset="-122"/>
                <a:sym typeface="+mn-ea"/>
              </a:rPr>
              <a:t>县级以上地方人民政府住房城乡建设主管部门负责本行政区域内危大工程的安全监督管理。</a:t>
            </a:r>
            <a:endParaRPr lang="zh-CN" altLang="en-US" sz="1600" spc="15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43" name="TextBox 42"/>
          <p:cNvSpPr txBox="1"/>
          <p:nvPr>
            <p:custDataLst>
              <p:tags r:id="rId10"/>
            </p:custDataLst>
          </p:nvPr>
        </p:nvSpPr>
        <p:spPr>
          <a:xfrm>
            <a:off x="1529436" y="4593136"/>
            <a:ext cx="3890525" cy="516857"/>
          </a:xfrm>
          <a:prstGeom prst="rect">
            <a:avLst/>
          </a:prstGeom>
          <a:noFill/>
        </p:spPr>
        <p:txBody>
          <a:bodyPr wrap="square" lIns="90000" tIns="46800" rIns="90000" bIns="0" rtlCol="0" anchor="b" anchorCtr="0">
            <a:normAutofit/>
          </a:bodyPr>
          <a:lstStyle/>
          <a:p>
            <a:pPr>
              <a:lnSpc>
                <a:spcPct val="120000"/>
              </a:lnSpc>
            </a:pPr>
            <a:r>
              <a:rPr lang="zh-CN" altLang="en-US" sz="2000" spc="300">
                <a:solidFill>
                  <a:srgbClr val="000000">
                    <a:lumMod val="65000"/>
                    <a:lumOff val="35000"/>
                  </a:srgbClr>
                </a:solidFill>
                <a:latin typeface="微软雅黑" panose="020B0503020204020204" charset="-122"/>
                <a:ea typeface="微软雅黑" panose="020B0503020204020204" charset="-122"/>
              </a:rPr>
              <a:t>2. 责任主体</a:t>
            </a:r>
            <a:endParaRPr lang="zh-CN" altLang="en-US" sz="2000" spc="300">
              <a:solidFill>
                <a:srgbClr val="000000">
                  <a:lumMod val="65000"/>
                  <a:lumOff val="35000"/>
                </a:srgbClr>
              </a:solidFill>
              <a:latin typeface="微软雅黑" panose="020B0503020204020204" charset="-122"/>
              <a:ea typeface="微软雅黑" panose="020B0503020204020204" charset="-122"/>
            </a:endParaRPr>
          </a:p>
        </p:txBody>
      </p:sp>
      <p:sp>
        <p:nvSpPr>
          <p:cNvPr id="45" name="Round Diagonal Corner Rectangle 44"/>
          <p:cNvSpPr/>
          <p:nvPr>
            <p:custDataLst>
              <p:tags r:id="rId11"/>
            </p:custDataLst>
          </p:nvPr>
        </p:nvSpPr>
        <p:spPr>
          <a:xfrm flipV="1">
            <a:off x="554045" y="4684830"/>
            <a:ext cx="738320" cy="738320"/>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12"/>
            </p:custDataLst>
          </p:nvPr>
        </p:nvSpPr>
        <p:spPr bwMode="auto">
          <a:xfrm>
            <a:off x="707508" y="4837481"/>
            <a:ext cx="431392" cy="433020"/>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pic>
        <p:nvPicPr>
          <p:cNvPr id="44" name="图片 43" descr="E:\桌面临时文件\@课件制作-材料\1陈晓宇制作\978-7-200-14983-8《城市轨道交通法律法规》PPT模板修改\5.jpg5"/>
          <p:cNvPicPr>
            <a:picLocks noChangeAspect="1"/>
          </p:cNvPicPr>
          <p:nvPr>
            <p:custDataLst>
              <p:tags r:id="rId13"/>
            </p:custDataLst>
          </p:nvPr>
        </p:nvPicPr>
        <p:blipFill rotWithShape="1">
          <a:blip r:embed="rId14"/>
          <a:srcRect l="24125" r="24125"/>
          <a:stretch>
            <a:fillRect/>
          </a:stretch>
        </p:blipFill>
        <p:spPr>
          <a:xfrm>
            <a:off x="6562024" y="867577"/>
            <a:ext cx="3923328" cy="5231104"/>
          </a:xfrm>
          <a:prstGeom prst="rect">
            <a:avLst/>
          </a:prstGeom>
          <a:ln w="9525">
            <a:solidFill>
              <a:sysClr val="window" lastClr="FFFFFF">
                <a:lumMod val="65000"/>
              </a:sysClr>
            </a:solidFill>
          </a:ln>
          <a:effectLst>
            <a:outerShdw blurRad="304800" dist="50800" sx="1000" sy="1000" algn="ctr" rotWithShape="0">
              <a:srgbClr val="000000"/>
            </a:outerShdw>
          </a:effectLst>
        </p:spPr>
      </p:pic>
      <p:sp>
        <p:nvSpPr>
          <p:cNvPr id="5" name="矩形 4"/>
          <p:cNvSpPr/>
          <p:nvPr>
            <p:custDataLst>
              <p:tags r:id="rId15"/>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Freeform 6"/>
          <p:cNvSpPr/>
          <p:nvPr>
            <p:custDataLst>
              <p:tags r:id="rId1"/>
            </p:custDataLst>
          </p:nvPr>
        </p:nvSpPr>
        <p:spPr bwMode="auto">
          <a:xfrm>
            <a:off x="10181833" y="1944687"/>
            <a:ext cx="1095767" cy="857250"/>
          </a:xfrm>
          <a:custGeom>
            <a:avLst/>
            <a:gdLst>
              <a:gd name="T0" fmla="*/ 1471 w 1643"/>
              <a:gd name="T1" fmla="*/ 199 h 1621"/>
              <a:gd name="T2" fmla="*/ 1553 w 1643"/>
              <a:gd name="T3" fmla="*/ 106 h 1621"/>
              <a:gd name="T4" fmla="*/ 1610 w 1643"/>
              <a:gd name="T5" fmla="*/ 40 h 1621"/>
              <a:gd name="T6" fmla="*/ 1639 w 1643"/>
              <a:gd name="T7" fmla="*/ 4 h 1621"/>
              <a:gd name="T8" fmla="*/ 1637 w 1643"/>
              <a:gd name="T9" fmla="*/ 14 h 1621"/>
              <a:gd name="T10" fmla="*/ 1585 w 1643"/>
              <a:gd name="T11" fmla="*/ 113 h 1621"/>
              <a:gd name="T12" fmla="*/ 1513 w 1643"/>
              <a:gd name="T13" fmla="*/ 240 h 1621"/>
              <a:gd name="T14" fmla="*/ 1449 w 1643"/>
              <a:gd name="T15" fmla="*/ 346 h 1621"/>
              <a:gd name="T16" fmla="*/ 1373 w 1643"/>
              <a:gd name="T17" fmla="*/ 466 h 1621"/>
              <a:gd name="T18" fmla="*/ 1286 w 1643"/>
              <a:gd name="T19" fmla="*/ 596 h 1621"/>
              <a:gd name="T20" fmla="*/ 1142 w 1643"/>
              <a:gd name="T21" fmla="*/ 750 h 1621"/>
              <a:gd name="T22" fmla="*/ 944 w 1643"/>
              <a:gd name="T23" fmla="*/ 922 h 1621"/>
              <a:gd name="T24" fmla="*/ 746 w 1643"/>
              <a:gd name="T25" fmla="*/ 1088 h 1621"/>
              <a:gd name="T26" fmla="*/ 558 w 1643"/>
              <a:gd name="T27" fmla="*/ 1242 h 1621"/>
              <a:gd name="T28" fmla="*/ 388 w 1643"/>
              <a:gd name="T29" fmla="*/ 1379 h 1621"/>
              <a:gd name="T30" fmla="*/ 246 w 1643"/>
              <a:gd name="T31" fmla="*/ 1491 h 1621"/>
              <a:gd name="T32" fmla="*/ 142 w 1643"/>
              <a:gd name="T33" fmla="*/ 1571 h 1621"/>
              <a:gd name="T34" fmla="*/ 86 w 1643"/>
              <a:gd name="T35" fmla="*/ 1615 h 1621"/>
              <a:gd name="T36" fmla="*/ 0 w 1643"/>
              <a:gd name="T37" fmla="*/ 1582 h 1621"/>
              <a:gd name="T38" fmla="*/ 24 w 1643"/>
              <a:gd name="T39" fmla="*/ 1564 h 1621"/>
              <a:gd name="T40" fmla="*/ 91 w 1643"/>
              <a:gd name="T41" fmla="*/ 1513 h 1621"/>
              <a:gd name="T42" fmla="*/ 192 w 1643"/>
              <a:gd name="T43" fmla="*/ 1435 h 1621"/>
              <a:gd name="T44" fmla="*/ 319 w 1643"/>
              <a:gd name="T45" fmla="*/ 1336 h 1621"/>
              <a:gd name="T46" fmla="*/ 463 w 1643"/>
              <a:gd name="T47" fmla="*/ 1222 h 1621"/>
              <a:gd name="T48" fmla="*/ 617 w 1643"/>
              <a:gd name="T49" fmla="*/ 1097 h 1621"/>
              <a:gd name="T50" fmla="*/ 772 w 1643"/>
              <a:gd name="T51" fmla="*/ 968 h 1621"/>
              <a:gd name="T52" fmla="*/ 919 w 1643"/>
              <a:gd name="T53" fmla="*/ 840 h 1621"/>
              <a:gd name="T54" fmla="*/ 985 w 1643"/>
              <a:gd name="T55" fmla="*/ 778 h 1621"/>
              <a:gd name="T56" fmla="*/ 1048 w 1643"/>
              <a:gd name="T57" fmla="*/ 718 h 1621"/>
              <a:gd name="T58" fmla="*/ 1154 w 1643"/>
              <a:gd name="T59" fmla="*/ 607 h 1621"/>
              <a:gd name="T60" fmla="*/ 1241 w 1643"/>
              <a:gd name="T61" fmla="*/ 507 h 1621"/>
              <a:gd name="T62" fmla="*/ 1310 w 1643"/>
              <a:gd name="T63" fmla="*/ 421 h 1621"/>
              <a:gd name="T64" fmla="*/ 1360 w 1643"/>
              <a:gd name="T65" fmla="*/ 350 h 1621"/>
              <a:gd name="T66" fmla="*/ 1394 w 1643"/>
              <a:gd name="T67" fmla="*/ 298 h 1621"/>
              <a:gd name="T68" fmla="*/ 1420 w 1643"/>
              <a:gd name="T69" fmla="*/ 253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3" h="1621">
                <a:moveTo>
                  <a:pt x="1420" y="253"/>
                </a:moveTo>
                <a:lnTo>
                  <a:pt x="1471" y="199"/>
                </a:lnTo>
                <a:lnTo>
                  <a:pt x="1515" y="149"/>
                </a:lnTo>
                <a:lnTo>
                  <a:pt x="1553" y="106"/>
                </a:lnTo>
                <a:lnTo>
                  <a:pt x="1585" y="70"/>
                </a:lnTo>
                <a:lnTo>
                  <a:pt x="1610" y="40"/>
                </a:lnTo>
                <a:lnTo>
                  <a:pt x="1628" y="18"/>
                </a:lnTo>
                <a:lnTo>
                  <a:pt x="1639" y="4"/>
                </a:lnTo>
                <a:lnTo>
                  <a:pt x="1643" y="0"/>
                </a:lnTo>
                <a:lnTo>
                  <a:pt x="1637" y="14"/>
                </a:lnTo>
                <a:lnTo>
                  <a:pt x="1618" y="52"/>
                </a:lnTo>
                <a:lnTo>
                  <a:pt x="1585" y="113"/>
                </a:lnTo>
                <a:lnTo>
                  <a:pt x="1540" y="194"/>
                </a:lnTo>
                <a:lnTo>
                  <a:pt x="1513" y="240"/>
                </a:lnTo>
                <a:lnTo>
                  <a:pt x="1483" y="292"/>
                </a:lnTo>
                <a:lnTo>
                  <a:pt x="1449" y="346"/>
                </a:lnTo>
                <a:lnTo>
                  <a:pt x="1414" y="404"/>
                </a:lnTo>
                <a:lnTo>
                  <a:pt x="1373" y="466"/>
                </a:lnTo>
                <a:lnTo>
                  <a:pt x="1331" y="530"/>
                </a:lnTo>
                <a:lnTo>
                  <a:pt x="1286" y="596"/>
                </a:lnTo>
                <a:lnTo>
                  <a:pt x="1237" y="664"/>
                </a:lnTo>
                <a:lnTo>
                  <a:pt x="1142" y="750"/>
                </a:lnTo>
                <a:lnTo>
                  <a:pt x="1043" y="836"/>
                </a:lnTo>
                <a:lnTo>
                  <a:pt x="944" y="922"/>
                </a:lnTo>
                <a:lnTo>
                  <a:pt x="845" y="1006"/>
                </a:lnTo>
                <a:lnTo>
                  <a:pt x="746" y="1088"/>
                </a:lnTo>
                <a:lnTo>
                  <a:pt x="650" y="1167"/>
                </a:lnTo>
                <a:lnTo>
                  <a:pt x="558" y="1242"/>
                </a:lnTo>
                <a:lnTo>
                  <a:pt x="469" y="1313"/>
                </a:lnTo>
                <a:lnTo>
                  <a:pt x="388" y="1379"/>
                </a:lnTo>
                <a:lnTo>
                  <a:pt x="313" y="1438"/>
                </a:lnTo>
                <a:lnTo>
                  <a:pt x="246" y="1491"/>
                </a:lnTo>
                <a:lnTo>
                  <a:pt x="189" y="1535"/>
                </a:lnTo>
                <a:lnTo>
                  <a:pt x="142" y="1571"/>
                </a:lnTo>
                <a:lnTo>
                  <a:pt x="108" y="1599"/>
                </a:lnTo>
                <a:lnTo>
                  <a:pt x="86" y="1615"/>
                </a:lnTo>
                <a:lnTo>
                  <a:pt x="79" y="1621"/>
                </a:lnTo>
                <a:lnTo>
                  <a:pt x="0" y="1582"/>
                </a:lnTo>
                <a:lnTo>
                  <a:pt x="6" y="1576"/>
                </a:lnTo>
                <a:lnTo>
                  <a:pt x="24" y="1564"/>
                </a:lnTo>
                <a:lnTo>
                  <a:pt x="53" y="1542"/>
                </a:lnTo>
                <a:lnTo>
                  <a:pt x="91" y="1513"/>
                </a:lnTo>
                <a:lnTo>
                  <a:pt x="137" y="1477"/>
                </a:lnTo>
                <a:lnTo>
                  <a:pt x="192" y="1435"/>
                </a:lnTo>
                <a:lnTo>
                  <a:pt x="252" y="1388"/>
                </a:lnTo>
                <a:lnTo>
                  <a:pt x="319" y="1336"/>
                </a:lnTo>
                <a:lnTo>
                  <a:pt x="389" y="1280"/>
                </a:lnTo>
                <a:lnTo>
                  <a:pt x="463" y="1222"/>
                </a:lnTo>
                <a:lnTo>
                  <a:pt x="539" y="1161"/>
                </a:lnTo>
                <a:lnTo>
                  <a:pt x="617" y="1097"/>
                </a:lnTo>
                <a:lnTo>
                  <a:pt x="694" y="1033"/>
                </a:lnTo>
                <a:lnTo>
                  <a:pt x="772" y="968"/>
                </a:lnTo>
                <a:lnTo>
                  <a:pt x="847" y="904"/>
                </a:lnTo>
                <a:lnTo>
                  <a:pt x="919" y="840"/>
                </a:lnTo>
                <a:lnTo>
                  <a:pt x="952" y="808"/>
                </a:lnTo>
                <a:lnTo>
                  <a:pt x="985" y="778"/>
                </a:lnTo>
                <a:lnTo>
                  <a:pt x="1017" y="748"/>
                </a:lnTo>
                <a:lnTo>
                  <a:pt x="1048" y="718"/>
                </a:lnTo>
                <a:lnTo>
                  <a:pt x="1104" y="661"/>
                </a:lnTo>
                <a:lnTo>
                  <a:pt x="1154" y="607"/>
                </a:lnTo>
                <a:lnTo>
                  <a:pt x="1201" y="555"/>
                </a:lnTo>
                <a:lnTo>
                  <a:pt x="1241" y="507"/>
                </a:lnTo>
                <a:lnTo>
                  <a:pt x="1278" y="462"/>
                </a:lnTo>
                <a:lnTo>
                  <a:pt x="1310" y="421"/>
                </a:lnTo>
                <a:lnTo>
                  <a:pt x="1336" y="384"/>
                </a:lnTo>
                <a:lnTo>
                  <a:pt x="1360" y="350"/>
                </a:lnTo>
                <a:lnTo>
                  <a:pt x="1379" y="322"/>
                </a:lnTo>
                <a:lnTo>
                  <a:pt x="1394" y="298"/>
                </a:lnTo>
                <a:lnTo>
                  <a:pt x="1414" y="265"/>
                </a:lnTo>
                <a:lnTo>
                  <a:pt x="1420" y="253"/>
                </a:lnTo>
                <a:lnTo>
                  <a:pt x="1420" y="253"/>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7" name="Freeform 7"/>
          <p:cNvSpPr/>
          <p:nvPr>
            <p:custDataLst>
              <p:tags r:id="rId2"/>
            </p:custDataLst>
          </p:nvPr>
        </p:nvSpPr>
        <p:spPr bwMode="auto">
          <a:xfrm>
            <a:off x="0" y="5976937"/>
            <a:ext cx="2165540" cy="134938"/>
          </a:xfrm>
          <a:custGeom>
            <a:avLst/>
            <a:gdLst>
              <a:gd name="T0" fmla="*/ 0 w 3248"/>
              <a:gd name="T1" fmla="*/ 255 h 255"/>
              <a:gd name="T2" fmla="*/ 0 w 3248"/>
              <a:gd name="T3" fmla="*/ 91 h 255"/>
              <a:gd name="T4" fmla="*/ 18 w 3248"/>
              <a:gd name="T5" fmla="*/ 91 h 255"/>
              <a:gd name="T6" fmla="*/ 70 w 3248"/>
              <a:gd name="T7" fmla="*/ 91 h 255"/>
              <a:gd name="T8" fmla="*/ 152 w 3248"/>
              <a:gd name="T9" fmla="*/ 90 h 255"/>
              <a:gd name="T10" fmla="*/ 260 w 3248"/>
              <a:gd name="T11" fmla="*/ 89 h 255"/>
              <a:gd name="T12" fmla="*/ 391 w 3248"/>
              <a:gd name="T13" fmla="*/ 88 h 255"/>
              <a:gd name="T14" fmla="*/ 541 w 3248"/>
              <a:gd name="T15" fmla="*/ 86 h 255"/>
              <a:gd name="T16" fmla="*/ 707 w 3248"/>
              <a:gd name="T17" fmla="*/ 83 h 255"/>
              <a:gd name="T18" fmla="*/ 884 w 3248"/>
              <a:gd name="T19" fmla="*/ 81 h 255"/>
              <a:gd name="T20" fmla="*/ 1069 w 3248"/>
              <a:gd name="T21" fmla="*/ 78 h 255"/>
              <a:gd name="T22" fmla="*/ 1258 w 3248"/>
              <a:gd name="T23" fmla="*/ 75 h 255"/>
              <a:gd name="T24" fmla="*/ 1449 w 3248"/>
              <a:gd name="T25" fmla="*/ 72 h 255"/>
              <a:gd name="T26" fmla="*/ 1635 w 3248"/>
              <a:gd name="T27" fmla="*/ 69 h 255"/>
              <a:gd name="T28" fmla="*/ 1815 w 3248"/>
              <a:gd name="T29" fmla="*/ 64 h 255"/>
              <a:gd name="T30" fmla="*/ 1984 w 3248"/>
              <a:gd name="T31" fmla="*/ 59 h 255"/>
              <a:gd name="T32" fmla="*/ 2138 w 3248"/>
              <a:gd name="T33" fmla="*/ 55 h 255"/>
              <a:gd name="T34" fmla="*/ 2275 w 3248"/>
              <a:gd name="T35" fmla="*/ 50 h 255"/>
              <a:gd name="T36" fmla="*/ 2396 w 3248"/>
              <a:gd name="T37" fmla="*/ 43 h 255"/>
              <a:gd name="T38" fmla="*/ 2509 w 3248"/>
              <a:gd name="T39" fmla="*/ 39 h 255"/>
              <a:gd name="T40" fmla="*/ 2612 w 3248"/>
              <a:gd name="T41" fmla="*/ 34 h 255"/>
              <a:gd name="T42" fmla="*/ 2706 w 3248"/>
              <a:gd name="T43" fmla="*/ 29 h 255"/>
              <a:gd name="T44" fmla="*/ 2791 w 3248"/>
              <a:gd name="T45" fmla="*/ 24 h 255"/>
              <a:gd name="T46" fmla="*/ 2868 w 3248"/>
              <a:gd name="T47" fmla="*/ 21 h 255"/>
              <a:gd name="T48" fmla="*/ 2936 w 3248"/>
              <a:gd name="T49" fmla="*/ 17 h 255"/>
              <a:gd name="T50" fmla="*/ 2996 w 3248"/>
              <a:gd name="T51" fmla="*/ 14 h 255"/>
              <a:gd name="T52" fmla="*/ 3048 w 3248"/>
              <a:gd name="T53" fmla="*/ 10 h 255"/>
              <a:gd name="T54" fmla="*/ 3092 w 3248"/>
              <a:gd name="T55" fmla="*/ 7 h 255"/>
              <a:gd name="T56" fmla="*/ 3129 w 3248"/>
              <a:gd name="T57" fmla="*/ 5 h 255"/>
              <a:gd name="T58" fmla="*/ 3160 w 3248"/>
              <a:gd name="T59" fmla="*/ 3 h 255"/>
              <a:gd name="T60" fmla="*/ 3182 w 3248"/>
              <a:gd name="T61" fmla="*/ 2 h 255"/>
              <a:gd name="T62" fmla="*/ 3198 w 3248"/>
              <a:gd name="T63" fmla="*/ 1 h 255"/>
              <a:gd name="T64" fmla="*/ 3207 w 3248"/>
              <a:gd name="T65" fmla="*/ 0 h 255"/>
              <a:gd name="T66" fmla="*/ 3211 w 3248"/>
              <a:gd name="T67" fmla="*/ 0 h 255"/>
              <a:gd name="T68" fmla="*/ 3247 w 3248"/>
              <a:gd name="T69" fmla="*/ 159 h 255"/>
              <a:gd name="T70" fmla="*/ 3248 w 3248"/>
              <a:gd name="T71" fmla="*/ 159 h 255"/>
              <a:gd name="T72" fmla="*/ 3248 w 3248"/>
              <a:gd name="T73" fmla="*/ 160 h 255"/>
              <a:gd name="T74" fmla="*/ 3237 w 3248"/>
              <a:gd name="T75" fmla="*/ 161 h 255"/>
              <a:gd name="T76" fmla="*/ 3211 w 3248"/>
              <a:gd name="T77" fmla="*/ 163 h 255"/>
              <a:gd name="T78" fmla="*/ 3197 w 3248"/>
              <a:gd name="T79" fmla="*/ 163 h 255"/>
              <a:gd name="T80" fmla="*/ 3155 w 3248"/>
              <a:gd name="T81" fmla="*/ 166 h 255"/>
              <a:gd name="T82" fmla="*/ 3086 w 3248"/>
              <a:gd name="T83" fmla="*/ 169 h 255"/>
              <a:gd name="T84" fmla="*/ 2991 w 3248"/>
              <a:gd name="T85" fmla="*/ 174 h 255"/>
              <a:gd name="T86" fmla="*/ 2869 w 3248"/>
              <a:gd name="T87" fmla="*/ 181 h 255"/>
              <a:gd name="T88" fmla="*/ 2723 w 3248"/>
              <a:gd name="T89" fmla="*/ 187 h 255"/>
              <a:gd name="T90" fmla="*/ 2552 w 3248"/>
              <a:gd name="T91" fmla="*/ 195 h 255"/>
              <a:gd name="T92" fmla="*/ 2356 w 3248"/>
              <a:gd name="T93" fmla="*/ 202 h 255"/>
              <a:gd name="T94" fmla="*/ 2137 w 3248"/>
              <a:gd name="T95" fmla="*/ 210 h 255"/>
              <a:gd name="T96" fmla="*/ 1895 w 3248"/>
              <a:gd name="T97" fmla="*/ 218 h 255"/>
              <a:gd name="T98" fmla="*/ 1632 w 3248"/>
              <a:gd name="T99" fmla="*/ 226 h 255"/>
              <a:gd name="T100" fmla="*/ 1346 w 3248"/>
              <a:gd name="T101" fmla="*/ 234 h 255"/>
              <a:gd name="T102" fmla="*/ 1040 w 3248"/>
              <a:gd name="T103" fmla="*/ 240 h 255"/>
              <a:gd name="T104" fmla="*/ 713 w 3248"/>
              <a:gd name="T105" fmla="*/ 246 h 255"/>
              <a:gd name="T106" fmla="*/ 366 w 3248"/>
              <a:gd name="T107" fmla="*/ 252 h 255"/>
              <a:gd name="T108" fmla="*/ 0 w 3248"/>
              <a:gd name="T10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48" h="255">
                <a:moveTo>
                  <a:pt x="0" y="255"/>
                </a:moveTo>
                <a:lnTo>
                  <a:pt x="0" y="91"/>
                </a:lnTo>
                <a:lnTo>
                  <a:pt x="18" y="91"/>
                </a:lnTo>
                <a:lnTo>
                  <a:pt x="70" y="91"/>
                </a:lnTo>
                <a:lnTo>
                  <a:pt x="152" y="90"/>
                </a:lnTo>
                <a:lnTo>
                  <a:pt x="260" y="89"/>
                </a:lnTo>
                <a:lnTo>
                  <a:pt x="391" y="88"/>
                </a:lnTo>
                <a:lnTo>
                  <a:pt x="541" y="86"/>
                </a:lnTo>
                <a:lnTo>
                  <a:pt x="707" y="83"/>
                </a:lnTo>
                <a:lnTo>
                  <a:pt x="884" y="81"/>
                </a:lnTo>
                <a:lnTo>
                  <a:pt x="1069" y="78"/>
                </a:lnTo>
                <a:lnTo>
                  <a:pt x="1258" y="75"/>
                </a:lnTo>
                <a:lnTo>
                  <a:pt x="1449" y="72"/>
                </a:lnTo>
                <a:lnTo>
                  <a:pt x="1635" y="69"/>
                </a:lnTo>
                <a:lnTo>
                  <a:pt x="1815" y="64"/>
                </a:lnTo>
                <a:lnTo>
                  <a:pt x="1984" y="59"/>
                </a:lnTo>
                <a:lnTo>
                  <a:pt x="2138" y="55"/>
                </a:lnTo>
                <a:lnTo>
                  <a:pt x="2275" y="50"/>
                </a:lnTo>
                <a:lnTo>
                  <a:pt x="2396" y="43"/>
                </a:lnTo>
                <a:lnTo>
                  <a:pt x="2509" y="39"/>
                </a:lnTo>
                <a:lnTo>
                  <a:pt x="2612" y="34"/>
                </a:lnTo>
                <a:lnTo>
                  <a:pt x="2706" y="29"/>
                </a:lnTo>
                <a:lnTo>
                  <a:pt x="2791" y="24"/>
                </a:lnTo>
                <a:lnTo>
                  <a:pt x="2868" y="21"/>
                </a:lnTo>
                <a:lnTo>
                  <a:pt x="2936" y="17"/>
                </a:lnTo>
                <a:lnTo>
                  <a:pt x="2996" y="14"/>
                </a:lnTo>
                <a:lnTo>
                  <a:pt x="3048" y="10"/>
                </a:lnTo>
                <a:lnTo>
                  <a:pt x="3092" y="7"/>
                </a:lnTo>
                <a:lnTo>
                  <a:pt x="3129" y="5"/>
                </a:lnTo>
                <a:lnTo>
                  <a:pt x="3160" y="3"/>
                </a:lnTo>
                <a:lnTo>
                  <a:pt x="3182" y="2"/>
                </a:lnTo>
                <a:lnTo>
                  <a:pt x="3198" y="1"/>
                </a:lnTo>
                <a:lnTo>
                  <a:pt x="3207" y="0"/>
                </a:lnTo>
                <a:lnTo>
                  <a:pt x="3211" y="0"/>
                </a:lnTo>
                <a:lnTo>
                  <a:pt x="3247" y="159"/>
                </a:lnTo>
                <a:lnTo>
                  <a:pt x="3248" y="159"/>
                </a:lnTo>
                <a:lnTo>
                  <a:pt x="3248" y="160"/>
                </a:lnTo>
                <a:lnTo>
                  <a:pt x="3237" y="161"/>
                </a:lnTo>
                <a:lnTo>
                  <a:pt x="3211" y="163"/>
                </a:lnTo>
                <a:lnTo>
                  <a:pt x="3197" y="163"/>
                </a:lnTo>
                <a:lnTo>
                  <a:pt x="3155" y="166"/>
                </a:lnTo>
                <a:lnTo>
                  <a:pt x="3086" y="169"/>
                </a:lnTo>
                <a:lnTo>
                  <a:pt x="2991" y="174"/>
                </a:lnTo>
                <a:lnTo>
                  <a:pt x="2869" y="181"/>
                </a:lnTo>
                <a:lnTo>
                  <a:pt x="2723" y="187"/>
                </a:lnTo>
                <a:lnTo>
                  <a:pt x="2552" y="195"/>
                </a:lnTo>
                <a:lnTo>
                  <a:pt x="2356" y="202"/>
                </a:lnTo>
                <a:lnTo>
                  <a:pt x="2137" y="210"/>
                </a:lnTo>
                <a:lnTo>
                  <a:pt x="1895" y="218"/>
                </a:lnTo>
                <a:lnTo>
                  <a:pt x="1632" y="226"/>
                </a:lnTo>
                <a:lnTo>
                  <a:pt x="1346" y="234"/>
                </a:lnTo>
                <a:lnTo>
                  <a:pt x="1040" y="240"/>
                </a:lnTo>
                <a:lnTo>
                  <a:pt x="713" y="246"/>
                </a:lnTo>
                <a:lnTo>
                  <a:pt x="366" y="252"/>
                </a:lnTo>
                <a:lnTo>
                  <a:pt x="0" y="25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8" name="Freeform 8"/>
          <p:cNvSpPr/>
          <p:nvPr>
            <p:custDataLst>
              <p:tags r:id="rId3"/>
            </p:custDataLst>
          </p:nvPr>
        </p:nvSpPr>
        <p:spPr bwMode="auto">
          <a:xfrm>
            <a:off x="2367496" y="5302250"/>
            <a:ext cx="1839609" cy="747713"/>
          </a:xfrm>
          <a:custGeom>
            <a:avLst/>
            <a:gdLst>
              <a:gd name="T0" fmla="*/ 137 w 2761"/>
              <a:gd name="T1" fmla="*/ 1408 h 1414"/>
              <a:gd name="T2" fmla="*/ 354 w 2761"/>
              <a:gd name="T3" fmla="*/ 1391 h 1414"/>
              <a:gd name="T4" fmla="*/ 538 w 2761"/>
              <a:gd name="T5" fmla="*/ 1372 h 1414"/>
              <a:gd name="T6" fmla="*/ 669 w 2761"/>
              <a:gd name="T7" fmla="*/ 1357 h 1414"/>
              <a:gd name="T8" fmla="*/ 804 w 2761"/>
              <a:gd name="T9" fmla="*/ 1338 h 1414"/>
              <a:gd name="T10" fmla="*/ 941 w 2761"/>
              <a:gd name="T11" fmla="*/ 1317 h 1414"/>
              <a:gd name="T12" fmla="*/ 1080 w 2761"/>
              <a:gd name="T13" fmla="*/ 1292 h 1414"/>
              <a:gd name="T14" fmla="*/ 1219 w 2761"/>
              <a:gd name="T15" fmla="*/ 1263 h 1414"/>
              <a:gd name="T16" fmla="*/ 1357 w 2761"/>
              <a:gd name="T17" fmla="*/ 1230 h 1414"/>
              <a:gd name="T18" fmla="*/ 1493 w 2761"/>
              <a:gd name="T19" fmla="*/ 1194 h 1414"/>
              <a:gd name="T20" fmla="*/ 1624 w 2761"/>
              <a:gd name="T21" fmla="*/ 1153 h 1414"/>
              <a:gd name="T22" fmla="*/ 1751 w 2761"/>
              <a:gd name="T23" fmla="*/ 1108 h 1414"/>
              <a:gd name="T24" fmla="*/ 1872 w 2761"/>
              <a:gd name="T25" fmla="*/ 1057 h 1414"/>
              <a:gd name="T26" fmla="*/ 1984 w 2761"/>
              <a:gd name="T27" fmla="*/ 1001 h 1414"/>
              <a:gd name="T28" fmla="*/ 2105 w 2761"/>
              <a:gd name="T29" fmla="*/ 929 h 1414"/>
              <a:gd name="T30" fmla="*/ 2228 w 2761"/>
              <a:gd name="T31" fmla="*/ 846 h 1414"/>
              <a:gd name="T32" fmla="*/ 2334 w 2761"/>
              <a:gd name="T33" fmla="*/ 764 h 1414"/>
              <a:gd name="T34" fmla="*/ 2426 w 2761"/>
              <a:gd name="T35" fmla="*/ 682 h 1414"/>
              <a:gd name="T36" fmla="*/ 2503 w 2761"/>
              <a:gd name="T37" fmla="*/ 604 h 1414"/>
              <a:gd name="T38" fmla="*/ 2567 w 2761"/>
              <a:gd name="T39" fmla="*/ 528 h 1414"/>
              <a:gd name="T40" fmla="*/ 2620 w 2761"/>
              <a:gd name="T41" fmla="*/ 455 h 1414"/>
              <a:gd name="T42" fmla="*/ 2662 w 2761"/>
              <a:gd name="T43" fmla="*/ 386 h 1414"/>
              <a:gd name="T44" fmla="*/ 2695 w 2761"/>
              <a:gd name="T45" fmla="*/ 323 h 1414"/>
              <a:gd name="T46" fmla="*/ 2720 w 2761"/>
              <a:gd name="T47" fmla="*/ 264 h 1414"/>
              <a:gd name="T48" fmla="*/ 2737 w 2761"/>
              <a:gd name="T49" fmla="*/ 213 h 1414"/>
              <a:gd name="T50" fmla="*/ 2749 w 2761"/>
              <a:gd name="T51" fmla="*/ 167 h 1414"/>
              <a:gd name="T52" fmla="*/ 2758 w 2761"/>
              <a:gd name="T53" fmla="*/ 114 h 1414"/>
              <a:gd name="T54" fmla="*/ 2761 w 2761"/>
              <a:gd name="T55" fmla="*/ 74 h 1414"/>
              <a:gd name="T56" fmla="*/ 2613 w 2761"/>
              <a:gd name="T57" fmla="*/ 0 h 1414"/>
              <a:gd name="T58" fmla="*/ 2604 w 2761"/>
              <a:gd name="T59" fmla="*/ 30 h 1414"/>
              <a:gd name="T60" fmla="*/ 2571 w 2761"/>
              <a:gd name="T61" fmla="*/ 109 h 1414"/>
              <a:gd name="T62" fmla="*/ 2544 w 2761"/>
              <a:gd name="T63" fmla="*/ 164 h 1414"/>
              <a:gd name="T64" fmla="*/ 2510 w 2761"/>
              <a:gd name="T65" fmla="*/ 226 h 1414"/>
              <a:gd name="T66" fmla="*/ 2466 w 2761"/>
              <a:gd name="T67" fmla="*/ 296 h 1414"/>
              <a:gd name="T68" fmla="*/ 2413 w 2761"/>
              <a:gd name="T69" fmla="*/ 371 h 1414"/>
              <a:gd name="T70" fmla="*/ 2351 w 2761"/>
              <a:gd name="T71" fmla="*/ 450 h 1414"/>
              <a:gd name="T72" fmla="*/ 2277 w 2761"/>
              <a:gd name="T73" fmla="*/ 530 h 1414"/>
              <a:gd name="T74" fmla="*/ 2191 w 2761"/>
              <a:gd name="T75" fmla="*/ 610 h 1414"/>
              <a:gd name="T76" fmla="*/ 2094 w 2761"/>
              <a:gd name="T77" fmla="*/ 691 h 1414"/>
              <a:gd name="T78" fmla="*/ 1983 w 2761"/>
              <a:gd name="T79" fmla="*/ 768 h 1414"/>
              <a:gd name="T80" fmla="*/ 1858 w 2761"/>
              <a:gd name="T81" fmla="*/ 841 h 1414"/>
              <a:gd name="T82" fmla="*/ 1719 w 2761"/>
              <a:gd name="T83" fmla="*/ 910 h 1414"/>
              <a:gd name="T84" fmla="*/ 1564 w 2761"/>
              <a:gd name="T85" fmla="*/ 971 h 1414"/>
              <a:gd name="T86" fmla="*/ 1454 w 2761"/>
              <a:gd name="T87" fmla="*/ 1008 h 1414"/>
              <a:gd name="T88" fmla="*/ 1343 w 2761"/>
              <a:gd name="T89" fmla="*/ 1042 h 1414"/>
              <a:gd name="T90" fmla="*/ 1232 w 2761"/>
              <a:gd name="T91" fmla="*/ 1073 h 1414"/>
              <a:gd name="T92" fmla="*/ 1121 w 2761"/>
              <a:gd name="T93" fmla="*/ 1100 h 1414"/>
              <a:gd name="T94" fmla="*/ 1011 w 2761"/>
              <a:gd name="T95" fmla="*/ 1125 h 1414"/>
              <a:gd name="T96" fmla="*/ 903 w 2761"/>
              <a:gd name="T97" fmla="*/ 1147 h 1414"/>
              <a:gd name="T98" fmla="*/ 693 w 2761"/>
              <a:gd name="T99" fmla="*/ 1184 h 1414"/>
              <a:gd name="T100" fmla="*/ 493 w 2761"/>
              <a:gd name="T101" fmla="*/ 1212 h 1414"/>
              <a:gd name="T102" fmla="*/ 309 w 2761"/>
              <a:gd name="T103" fmla="*/ 1234 h 1414"/>
              <a:gd name="T104" fmla="*/ 143 w 2761"/>
              <a:gd name="T105" fmla="*/ 1247 h 1414"/>
              <a:gd name="T106" fmla="*/ 0 w 2761"/>
              <a:gd name="T107" fmla="*/ 1256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61" h="1414">
                <a:moveTo>
                  <a:pt x="41" y="1414"/>
                </a:moveTo>
                <a:lnTo>
                  <a:pt x="137" y="1408"/>
                </a:lnTo>
                <a:lnTo>
                  <a:pt x="241" y="1401"/>
                </a:lnTo>
                <a:lnTo>
                  <a:pt x="354" y="1391"/>
                </a:lnTo>
                <a:lnTo>
                  <a:pt x="476" y="1380"/>
                </a:lnTo>
                <a:lnTo>
                  <a:pt x="538" y="1372"/>
                </a:lnTo>
                <a:lnTo>
                  <a:pt x="603" y="1365"/>
                </a:lnTo>
                <a:lnTo>
                  <a:pt x="669" y="1357"/>
                </a:lnTo>
                <a:lnTo>
                  <a:pt x="736" y="1348"/>
                </a:lnTo>
                <a:lnTo>
                  <a:pt x="804" y="1338"/>
                </a:lnTo>
                <a:lnTo>
                  <a:pt x="871" y="1328"/>
                </a:lnTo>
                <a:lnTo>
                  <a:pt x="941" y="1317"/>
                </a:lnTo>
                <a:lnTo>
                  <a:pt x="1010" y="1305"/>
                </a:lnTo>
                <a:lnTo>
                  <a:pt x="1080" y="1292"/>
                </a:lnTo>
                <a:lnTo>
                  <a:pt x="1150" y="1278"/>
                </a:lnTo>
                <a:lnTo>
                  <a:pt x="1219" y="1263"/>
                </a:lnTo>
                <a:lnTo>
                  <a:pt x="1288" y="1247"/>
                </a:lnTo>
                <a:lnTo>
                  <a:pt x="1357" y="1230"/>
                </a:lnTo>
                <a:lnTo>
                  <a:pt x="1426" y="1214"/>
                </a:lnTo>
                <a:lnTo>
                  <a:pt x="1493" y="1194"/>
                </a:lnTo>
                <a:lnTo>
                  <a:pt x="1559" y="1174"/>
                </a:lnTo>
                <a:lnTo>
                  <a:pt x="1624" y="1153"/>
                </a:lnTo>
                <a:lnTo>
                  <a:pt x="1689" y="1131"/>
                </a:lnTo>
                <a:lnTo>
                  <a:pt x="1751" y="1108"/>
                </a:lnTo>
                <a:lnTo>
                  <a:pt x="1813" y="1082"/>
                </a:lnTo>
                <a:lnTo>
                  <a:pt x="1872" y="1057"/>
                </a:lnTo>
                <a:lnTo>
                  <a:pt x="1929" y="1029"/>
                </a:lnTo>
                <a:lnTo>
                  <a:pt x="1984" y="1001"/>
                </a:lnTo>
                <a:lnTo>
                  <a:pt x="2037" y="971"/>
                </a:lnTo>
                <a:lnTo>
                  <a:pt x="2105" y="929"/>
                </a:lnTo>
                <a:lnTo>
                  <a:pt x="2168" y="888"/>
                </a:lnTo>
                <a:lnTo>
                  <a:pt x="2228" y="846"/>
                </a:lnTo>
                <a:lnTo>
                  <a:pt x="2283" y="805"/>
                </a:lnTo>
                <a:lnTo>
                  <a:pt x="2334" y="764"/>
                </a:lnTo>
                <a:lnTo>
                  <a:pt x="2382" y="723"/>
                </a:lnTo>
                <a:lnTo>
                  <a:pt x="2426" y="682"/>
                </a:lnTo>
                <a:lnTo>
                  <a:pt x="2466" y="643"/>
                </a:lnTo>
                <a:lnTo>
                  <a:pt x="2503" y="604"/>
                </a:lnTo>
                <a:lnTo>
                  <a:pt x="2536" y="565"/>
                </a:lnTo>
                <a:lnTo>
                  <a:pt x="2567" y="528"/>
                </a:lnTo>
                <a:lnTo>
                  <a:pt x="2595" y="491"/>
                </a:lnTo>
                <a:lnTo>
                  <a:pt x="2620" y="455"/>
                </a:lnTo>
                <a:lnTo>
                  <a:pt x="2642" y="420"/>
                </a:lnTo>
                <a:lnTo>
                  <a:pt x="2662" y="386"/>
                </a:lnTo>
                <a:lnTo>
                  <a:pt x="2680" y="353"/>
                </a:lnTo>
                <a:lnTo>
                  <a:pt x="2695" y="323"/>
                </a:lnTo>
                <a:lnTo>
                  <a:pt x="2708" y="293"/>
                </a:lnTo>
                <a:lnTo>
                  <a:pt x="2720" y="264"/>
                </a:lnTo>
                <a:lnTo>
                  <a:pt x="2729" y="238"/>
                </a:lnTo>
                <a:lnTo>
                  <a:pt x="2737" y="213"/>
                </a:lnTo>
                <a:lnTo>
                  <a:pt x="2743" y="189"/>
                </a:lnTo>
                <a:lnTo>
                  <a:pt x="2749" y="167"/>
                </a:lnTo>
                <a:lnTo>
                  <a:pt x="2753" y="148"/>
                </a:lnTo>
                <a:lnTo>
                  <a:pt x="2758" y="114"/>
                </a:lnTo>
                <a:lnTo>
                  <a:pt x="2760" y="90"/>
                </a:lnTo>
                <a:lnTo>
                  <a:pt x="2761" y="74"/>
                </a:lnTo>
                <a:lnTo>
                  <a:pt x="2761" y="70"/>
                </a:lnTo>
                <a:lnTo>
                  <a:pt x="2613" y="0"/>
                </a:lnTo>
                <a:lnTo>
                  <a:pt x="2611" y="7"/>
                </a:lnTo>
                <a:lnTo>
                  <a:pt x="2604" y="30"/>
                </a:lnTo>
                <a:lnTo>
                  <a:pt x="2591" y="63"/>
                </a:lnTo>
                <a:lnTo>
                  <a:pt x="2571" y="109"/>
                </a:lnTo>
                <a:lnTo>
                  <a:pt x="2558" y="135"/>
                </a:lnTo>
                <a:lnTo>
                  <a:pt x="2544" y="164"/>
                </a:lnTo>
                <a:lnTo>
                  <a:pt x="2529" y="195"/>
                </a:lnTo>
                <a:lnTo>
                  <a:pt x="2510" y="226"/>
                </a:lnTo>
                <a:lnTo>
                  <a:pt x="2489" y="261"/>
                </a:lnTo>
                <a:lnTo>
                  <a:pt x="2466" y="296"/>
                </a:lnTo>
                <a:lnTo>
                  <a:pt x="2441" y="333"/>
                </a:lnTo>
                <a:lnTo>
                  <a:pt x="2413" y="371"/>
                </a:lnTo>
                <a:lnTo>
                  <a:pt x="2384" y="409"/>
                </a:lnTo>
                <a:lnTo>
                  <a:pt x="2351" y="450"/>
                </a:lnTo>
                <a:lnTo>
                  <a:pt x="2315" y="489"/>
                </a:lnTo>
                <a:lnTo>
                  <a:pt x="2277" y="530"/>
                </a:lnTo>
                <a:lnTo>
                  <a:pt x="2236" y="570"/>
                </a:lnTo>
                <a:lnTo>
                  <a:pt x="2191" y="610"/>
                </a:lnTo>
                <a:lnTo>
                  <a:pt x="2145" y="651"/>
                </a:lnTo>
                <a:lnTo>
                  <a:pt x="2094" y="691"/>
                </a:lnTo>
                <a:lnTo>
                  <a:pt x="2040" y="730"/>
                </a:lnTo>
                <a:lnTo>
                  <a:pt x="1983" y="768"/>
                </a:lnTo>
                <a:lnTo>
                  <a:pt x="1923" y="805"/>
                </a:lnTo>
                <a:lnTo>
                  <a:pt x="1858" y="841"/>
                </a:lnTo>
                <a:lnTo>
                  <a:pt x="1790" y="876"/>
                </a:lnTo>
                <a:lnTo>
                  <a:pt x="1719" y="910"/>
                </a:lnTo>
                <a:lnTo>
                  <a:pt x="1643" y="942"/>
                </a:lnTo>
                <a:lnTo>
                  <a:pt x="1564" y="971"/>
                </a:lnTo>
                <a:lnTo>
                  <a:pt x="1509" y="990"/>
                </a:lnTo>
                <a:lnTo>
                  <a:pt x="1454" y="1008"/>
                </a:lnTo>
                <a:lnTo>
                  <a:pt x="1398" y="1025"/>
                </a:lnTo>
                <a:lnTo>
                  <a:pt x="1343" y="1042"/>
                </a:lnTo>
                <a:lnTo>
                  <a:pt x="1287" y="1057"/>
                </a:lnTo>
                <a:lnTo>
                  <a:pt x="1232" y="1073"/>
                </a:lnTo>
                <a:lnTo>
                  <a:pt x="1176" y="1087"/>
                </a:lnTo>
                <a:lnTo>
                  <a:pt x="1121" y="1100"/>
                </a:lnTo>
                <a:lnTo>
                  <a:pt x="1066" y="1113"/>
                </a:lnTo>
                <a:lnTo>
                  <a:pt x="1011" y="1125"/>
                </a:lnTo>
                <a:lnTo>
                  <a:pt x="957" y="1136"/>
                </a:lnTo>
                <a:lnTo>
                  <a:pt x="903" y="1147"/>
                </a:lnTo>
                <a:lnTo>
                  <a:pt x="796" y="1167"/>
                </a:lnTo>
                <a:lnTo>
                  <a:pt x="693" y="1184"/>
                </a:lnTo>
                <a:lnTo>
                  <a:pt x="591" y="1200"/>
                </a:lnTo>
                <a:lnTo>
                  <a:pt x="493" y="1212"/>
                </a:lnTo>
                <a:lnTo>
                  <a:pt x="399" y="1224"/>
                </a:lnTo>
                <a:lnTo>
                  <a:pt x="309" y="1234"/>
                </a:lnTo>
                <a:lnTo>
                  <a:pt x="223" y="1241"/>
                </a:lnTo>
                <a:lnTo>
                  <a:pt x="143" y="1247"/>
                </a:lnTo>
                <a:lnTo>
                  <a:pt x="69" y="1253"/>
                </a:lnTo>
                <a:lnTo>
                  <a:pt x="0" y="1256"/>
                </a:lnTo>
                <a:lnTo>
                  <a:pt x="41" y="1414"/>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9" name="Freeform 9"/>
          <p:cNvSpPr/>
          <p:nvPr>
            <p:custDataLst>
              <p:tags r:id="rId4"/>
            </p:custDataLst>
          </p:nvPr>
        </p:nvSpPr>
        <p:spPr bwMode="auto">
          <a:xfrm>
            <a:off x="4171112" y="4478337"/>
            <a:ext cx="919804" cy="731838"/>
          </a:xfrm>
          <a:custGeom>
            <a:avLst/>
            <a:gdLst>
              <a:gd name="T0" fmla="*/ 119 w 1382"/>
              <a:gd name="T1" fmla="*/ 1382 h 1382"/>
              <a:gd name="T2" fmla="*/ 124 w 1382"/>
              <a:gd name="T3" fmla="*/ 1336 h 1382"/>
              <a:gd name="T4" fmla="*/ 141 w 1382"/>
              <a:gd name="T5" fmla="*/ 1213 h 1382"/>
              <a:gd name="T6" fmla="*/ 155 w 1382"/>
              <a:gd name="T7" fmla="*/ 1131 h 1382"/>
              <a:gd name="T8" fmla="*/ 174 w 1382"/>
              <a:gd name="T9" fmla="*/ 1037 h 1382"/>
              <a:gd name="T10" fmla="*/ 197 w 1382"/>
              <a:gd name="T11" fmla="*/ 938 h 1382"/>
              <a:gd name="T12" fmla="*/ 225 w 1382"/>
              <a:gd name="T13" fmla="*/ 833 h 1382"/>
              <a:gd name="T14" fmla="*/ 260 w 1382"/>
              <a:gd name="T15" fmla="*/ 727 h 1382"/>
              <a:gd name="T16" fmla="*/ 302 w 1382"/>
              <a:gd name="T17" fmla="*/ 623 h 1382"/>
              <a:gd name="T18" fmla="*/ 349 w 1382"/>
              <a:gd name="T19" fmla="*/ 523 h 1382"/>
              <a:gd name="T20" fmla="*/ 403 w 1382"/>
              <a:gd name="T21" fmla="*/ 430 h 1382"/>
              <a:gd name="T22" fmla="*/ 466 w 1382"/>
              <a:gd name="T23" fmla="*/ 349 h 1382"/>
              <a:gd name="T24" fmla="*/ 536 w 1382"/>
              <a:gd name="T25" fmla="*/ 280 h 1382"/>
              <a:gd name="T26" fmla="*/ 615 w 1382"/>
              <a:gd name="T27" fmla="*/ 228 h 1382"/>
              <a:gd name="T28" fmla="*/ 702 w 1382"/>
              <a:gd name="T29" fmla="*/ 195 h 1382"/>
              <a:gd name="T30" fmla="*/ 1016 w 1382"/>
              <a:gd name="T31" fmla="*/ 122 h 1382"/>
              <a:gd name="T32" fmla="*/ 1227 w 1382"/>
              <a:gd name="T33" fmla="*/ 77 h 1382"/>
              <a:gd name="T34" fmla="*/ 1345 w 1382"/>
              <a:gd name="T35" fmla="*/ 54 h 1382"/>
              <a:gd name="T36" fmla="*/ 1382 w 1382"/>
              <a:gd name="T37" fmla="*/ 47 h 1382"/>
              <a:gd name="T38" fmla="*/ 1227 w 1382"/>
              <a:gd name="T39" fmla="*/ 0 h 1382"/>
              <a:gd name="T40" fmla="*/ 1169 w 1382"/>
              <a:gd name="T41" fmla="*/ 5 h 1382"/>
              <a:gd name="T42" fmla="*/ 1063 w 1382"/>
              <a:gd name="T43" fmla="*/ 16 h 1382"/>
              <a:gd name="T44" fmla="*/ 964 w 1382"/>
              <a:gd name="T45" fmla="*/ 30 h 1382"/>
              <a:gd name="T46" fmla="*/ 891 w 1382"/>
              <a:gd name="T47" fmla="*/ 44 h 1382"/>
              <a:gd name="T48" fmla="*/ 813 w 1382"/>
              <a:gd name="T49" fmla="*/ 60 h 1382"/>
              <a:gd name="T50" fmla="*/ 734 w 1382"/>
              <a:gd name="T51" fmla="*/ 80 h 1382"/>
              <a:gd name="T52" fmla="*/ 656 w 1382"/>
              <a:gd name="T53" fmla="*/ 103 h 1382"/>
              <a:gd name="T54" fmla="*/ 580 w 1382"/>
              <a:gd name="T55" fmla="*/ 131 h 1382"/>
              <a:gd name="T56" fmla="*/ 507 w 1382"/>
              <a:gd name="T57" fmla="*/ 163 h 1382"/>
              <a:gd name="T58" fmla="*/ 439 w 1382"/>
              <a:gd name="T59" fmla="*/ 198 h 1382"/>
              <a:gd name="T60" fmla="*/ 379 w 1382"/>
              <a:gd name="T61" fmla="*/ 240 h 1382"/>
              <a:gd name="T62" fmla="*/ 328 w 1382"/>
              <a:gd name="T63" fmla="*/ 285 h 1382"/>
              <a:gd name="T64" fmla="*/ 286 w 1382"/>
              <a:gd name="T65" fmla="*/ 338 h 1382"/>
              <a:gd name="T66" fmla="*/ 249 w 1382"/>
              <a:gd name="T67" fmla="*/ 399 h 1382"/>
              <a:gd name="T68" fmla="*/ 214 w 1382"/>
              <a:gd name="T69" fmla="*/ 470 h 1382"/>
              <a:gd name="T70" fmla="*/ 182 w 1382"/>
              <a:gd name="T71" fmla="*/ 548 h 1382"/>
              <a:gd name="T72" fmla="*/ 153 w 1382"/>
              <a:gd name="T73" fmla="*/ 629 h 1382"/>
              <a:gd name="T74" fmla="*/ 126 w 1382"/>
              <a:gd name="T75" fmla="*/ 714 h 1382"/>
              <a:gd name="T76" fmla="*/ 103 w 1382"/>
              <a:gd name="T77" fmla="*/ 800 h 1382"/>
              <a:gd name="T78" fmla="*/ 82 w 1382"/>
              <a:gd name="T79" fmla="*/ 886 h 1382"/>
              <a:gd name="T80" fmla="*/ 55 w 1382"/>
              <a:gd name="T81" fmla="*/ 1009 h 1382"/>
              <a:gd name="T82" fmla="*/ 28 w 1382"/>
              <a:gd name="T83" fmla="*/ 1155 h 1382"/>
              <a:gd name="T84" fmla="*/ 11 w 1382"/>
              <a:gd name="T85" fmla="*/ 1267 h 1382"/>
              <a:gd name="T86" fmla="*/ 1 w 1382"/>
              <a:gd name="T87" fmla="*/ 1330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82" h="1382">
                <a:moveTo>
                  <a:pt x="0" y="1338"/>
                </a:moveTo>
                <a:lnTo>
                  <a:pt x="119" y="1382"/>
                </a:lnTo>
                <a:lnTo>
                  <a:pt x="120" y="1371"/>
                </a:lnTo>
                <a:lnTo>
                  <a:pt x="124" y="1336"/>
                </a:lnTo>
                <a:lnTo>
                  <a:pt x="130" y="1283"/>
                </a:lnTo>
                <a:lnTo>
                  <a:pt x="141" y="1213"/>
                </a:lnTo>
                <a:lnTo>
                  <a:pt x="147" y="1174"/>
                </a:lnTo>
                <a:lnTo>
                  <a:pt x="155" y="1131"/>
                </a:lnTo>
                <a:lnTo>
                  <a:pt x="164" y="1085"/>
                </a:lnTo>
                <a:lnTo>
                  <a:pt x="174" y="1037"/>
                </a:lnTo>
                <a:lnTo>
                  <a:pt x="185" y="989"/>
                </a:lnTo>
                <a:lnTo>
                  <a:pt x="197" y="938"/>
                </a:lnTo>
                <a:lnTo>
                  <a:pt x="211" y="886"/>
                </a:lnTo>
                <a:lnTo>
                  <a:pt x="225" y="833"/>
                </a:lnTo>
                <a:lnTo>
                  <a:pt x="242" y="780"/>
                </a:lnTo>
                <a:lnTo>
                  <a:pt x="260" y="727"/>
                </a:lnTo>
                <a:lnTo>
                  <a:pt x="280" y="675"/>
                </a:lnTo>
                <a:lnTo>
                  <a:pt x="302" y="623"/>
                </a:lnTo>
                <a:lnTo>
                  <a:pt x="324" y="572"/>
                </a:lnTo>
                <a:lnTo>
                  <a:pt x="349" y="523"/>
                </a:lnTo>
                <a:lnTo>
                  <a:pt x="376" y="476"/>
                </a:lnTo>
                <a:lnTo>
                  <a:pt x="403" y="430"/>
                </a:lnTo>
                <a:lnTo>
                  <a:pt x="434" y="388"/>
                </a:lnTo>
                <a:lnTo>
                  <a:pt x="466" y="349"/>
                </a:lnTo>
                <a:lnTo>
                  <a:pt x="499" y="313"/>
                </a:lnTo>
                <a:lnTo>
                  <a:pt x="536" y="280"/>
                </a:lnTo>
                <a:lnTo>
                  <a:pt x="574" y="251"/>
                </a:lnTo>
                <a:lnTo>
                  <a:pt x="615" y="228"/>
                </a:lnTo>
                <a:lnTo>
                  <a:pt x="657" y="209"/>
                </a:lnTo>
                <a:lnTo>
                  <a:pt x="702" y="195"/>
                </a:lnTo>
                <a:lnTo>
                  <a:pt x="873" y="155"/>
                </a:lnTo>
                <a:lnTo>
                  <a:pt x="1016" y="122"/>
                </a:lnTo>
                <a:lnTo>
                  <a:pt x="1134" y="97"/>
                </a:lnTo>
                <a:lnTo>
                  <a:pt x="1227" y="77"/>
                </a:lnTo>
                <a:lnTo>
                  <a:pt x="1297" y="63"/>
                </a:lnTo>
                <a:lnTo>
                  <a:pt x="1345" y="54"/>
                </a:lnTo>
                <a:lnTo>
                  <a:pt x="1373" y="49"/>
                </a:lnTo>
                <a:lnTo>
                  <a:pt x="1382" y="47"/>
                </a:lnTo>
                <a:lnTo>
                  <a:pt x="1235" y="0"/>
                </a:lnTo>
                <a:lnTo>
                  <a:pt x="1227" y="0"/>
                </a:lnTo>
                <a:lnTo>
                  <a:pt x="1205" y="2"/>
                </a:lnTo>
                <a:lnTo>
                  <a:pt x="1169" y="5"/>
                </a:lnTo>
                <a:lnTo>
                  <a:pt x="1121" y="9"/>
                </a:lnTo>
                <a:lnTo>
                  <a:pt x="1063" y="16"/>
                </a:lnTo>
                <a:lnTo>
                  <a:pt x="999" y="25"/>
                </a:lnTo>
                <a:lnTo>
                  <a:pt x="964" y="30"/>
                </a:lnTo>
                <a:lnTo>
                  <a:pt x="928" y="37"/>
                </a:lnTo>
                <a:lnTo>
                  <a:pt x="891" y="44"/>
                </a:lnTo>
                <a:lnTo>
                  <a:pt x="852" y="51"/>
                </a:lnTo>
                <a:lnTo>
                  <a:pt x="813" y="60"/>
                </a:lnTo>
                <a:lnTo>
                  <a:pt x="774" y="69"/>
                </a:lnTo>
                <a:lnTo>
                  <a:pt x="734" y="80"/>
                </a:lnTo>
                <a:lnTo>
                  <a:pt x="695" y="91"/>
                </a:lnTo>
                <a:lnTo>
                  <a:pt x="656" y="103"/>
                </a:lnTo>
                <a:lnTo>
                  <a:pt x="618" y="116"/>
                </a:lnTo>
                <a:lnTo>
                  <a:pt x="580" y="131"/>
                </a:lnTo>
                <a:lnTo>
                  <a:pt x="543" y="146"/>
                </a:lnTo>
                <a:lnTo>
                  <a:pt x="507" y="163"/>
                </a:lnTo>
                <a:lnTo>
                  <a:pt x="472" y="179"/>
                </a:lnTo>
                <a:lnTo>
                  <a:pt x="439" y="198"/>
                </a:lnTo>
                <a:lnTo>
                  <a:pt x="408" y="219"/>
                </a:lnTo>
                <a:lnTo>
                  <a:pt x="379" y="240"/>
                </a:lnTo>
                <a:lnTo>
                  <a:pt x="352" y="262"/>
                </a:lnTo>
                <a:lnTo>
                  <a:pt x="328" y="285"/>
                </a:lnTo>
                <a:lnTo>
                  <a:pt x="306" y="311"/>
                </a:lnTo>
                <a:lnTo>
                  <a:pt x="286" y="338"/>
                </a:lnTo>
                <a:lnTo>
                  <a:pt x="267" y="368"/>
                </a:lnTo>
                <a:lnTo>
                  <a:pt x="249" y="399"/>
                </a:lnTo>
                <a:lnTo>
                  <a:pt x="231" y="434"/>
                </a:lnTo>
                <a:lnTo>
                  <a:pt x="214" y="470"/>
                </a:lnTo>
                <a:lnTo>
                  <a:pt x="197" y="508"/>
                </a:lnTo>
                <a:lnTo>
                  <a:pt x="182" y="548"/>
                </a:lnTo>
                <a:lnTo>
                  <a:pt x="167" y="588"/>
                </a:lnTo>
                <a:lnTo>
                  <a:pt x="153" y="629"/>
                </a:lnTo>
                <a:lnTo>
                  <a:pt x="139" y="671"/>
                </a:lnTo>
                <a:lnTo>
                  <a:pt x="126" y="714"/>
                </a:lnTo>
                <a:lnTo>
                  <a:pt x="114" y="757"/>
                </a:lnTo>
                <a:lnTo>
                  <a:pt x="103" y="800"/>
                </a:lnTo>
                <a:lnTo>
                  <a:pt x="92" y="843"/>
                </a:lnTo>
                <a:lnTo>
                  <a:pt x="82" y="886"/>
                </a:lnTo>
                <a:lnTo>
                  <a:pt x="72" y="927"/>
                </a:lnTo>
                <a:lnTo>
                  <a:pt x="55" y="1009"/>
                </a:lnTo>
                <a:lnTo>
                  <a:pt x="40" y="1086"/>
                </a:lnTo>
                <a:lnTo>
                  <a:pt x="28" y="1155"/>
                </a:lnTo>
                <a:lnTo>
                  <a:pt x="18" y="1216"/>
                </a:lnTo>
                <a:lnTo>
                  <a:pt x="11" y="1267"/>
                </a:lnTo>
                <a:lnTo>
                  <a:pt x="4" y="1305"/>
                </a:lnTo>
                <a:lnTo>
                  <a:pt x="1" y="1330"/>
                </a:lnTo>
                <a:lnTo>
                  <a:pt x="0" y="133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0" name="Freeform 10"/>
          <p:cNvSpPr/>
          <p:nvPr>
            <p:custDataLst>
              <p:tags r:id="rId5"/>
            </p:custDataLst>
          </p:nvPr>
        </p:nvSpPr>
        <p:spPr bwMode="auto">
          <a:xfrm>
            <a:off x="5148905" y="3917950"/>
            <a:ext cx="1911593" cy="541338"/>
          </a:xfrm>
          <a:custGeom>
            <a:avLst/>
            <a:gdLst>
              <a:gd name="T0" fmla="*/ 188 w 2868"/>
              <a:gd name="T1" fmla="*/ 1023 h 1023"/>
              <a:gd name="T2" fmla="*/ 266 w 2868"/>
              <a:gd name="T3" fmla="*/ 1010 h 1023"/>
              <a:gd name="T4" fmla="*/ 470 w 2868"/>
              <a:gd name="T5" fmla="*/ 973 h 1023"/>
              <a:gd name="T6" fmla="*/ 768 w 2868"/>
              <a:gd name="T7" fmla="*/ 917 h 1023"/>
              <a:gd name="T8" fmla="*/ 1121 w 2868"/>
              <a:gd name="T9" fmla="*/ 844 h 1023"/>
              <a:gd name="T10" fmla="*/ 1308 w 2868"/>
              <a:gd name="T11" fmla="*/ 802 h 1023"/>
              <a:gd name="T12" fmla="*/ 1495 w 2868"/>
              <a:gd name="T13" fmla="*/ 757 h 1023"/>
              <a:gd name="T14" fmla="*/ 1678 w 2868"/>
              <a:gd name="T15" fmla="*/ 711 h 1023"/>
              <a:gd name="T16" fmla="*/ 1853 w 2868"/>
              <a:gd name="T17" fmla="*/ 662 h 1023"/>
              <a:gd name="T18" fmla="*/ 2015 w 2868"/>
              <a:gd name="T19" fmla="*/ 612 h 1023"/>
              <a:gd name="T20" fmla="*/ 2158 w 2868"/>
              <a:gd name="T21" fmla="*/ 561 h 1023"/>
              <a:gd name="T22" fmla="*/ 2280 w 2868"/>
              <a:gd name="T23" fmla="*/ 510 h 1023"/>
              <a:gd name="T24" fmla="*/ 2375 w 2868"/>
              <a:gd name="T25" fmla="*/ 458 h 1023"/>
              <a:gd name="T26" fmla="*/ 2451 w 2868"/>
              <a:gd name="T27" fmla="*/ 407 h 1023"/>
              <a:gd name="T28" fmla="*/ 2519 w 2868"/>
              <a:gd name="T29" fmla="*/ 360 h 1023"/>
              <a:gd name="T30" fmla="*/ 2633 w 2868"/>
              <a:gd name="T31" fmla="*/ 274 h 1023"/>
              <a:gd name="T32" fmla="*/ 2719 w 2868"/>
              <a:gd name="T33" fmla="*/ 201 h 1023"/>
              <a:gd name="T34" fmla="*/ 2782 w 2868"/>
              <a:gd name="T35" fmla="*/ 139 h 1023"/>
              <a:gd name="T36" fmla="*/ 2825 w 2868"/>
              <a:gd name="T37" fmla="*/ 92 h 1023"/>
              <a:gd name="T38" fmla="*/ 2851 w 2868"/>
              <a:gd name="T39" fmla="*/ 57 h 1023"/>
              <a:gd name="T40" fmla="*/ 2868 w 2868"/>
              <a:gd name="T41" fmla="*/ 29 h 1023"/>
              <a:gd name="T42" fmla="*/ 2782 w 2868"/>
              <a:gd name="T43" fmla="*/ 4 h 1023"/>
              <a:gd name="T44" fmla="*/ 2753 w 2868"/>
              <a:gd name="T45" fmla="*/ 38 h 1023"/>
              <a:gd name="T46" fmla="*/ 2692 w 2868"/>
              <a:gd name="T47" fmla="*/ 98 h 1023"/>
              <a:gd name="T48" fmla="*/ 2629 w 2868"/>
              <a:gd name="T49" fmla="*/ 157 h 1023"/>
              <a:gd name="T50" fmla="*/ 2577 w 2868"/>
              <a:gd name="T51" fmla="*/ 200 h 1023"/>
              <a:gd name="T52" fmla="*/ 2518 w 2868"/>
              <a:gd name="T53" fmla="*/ 246 h 1023"/>
              <a:gd name="T54" fmla="*/ 2451 w 2868"/>
              <a:gd name="T55" fmla="*/ 293 h 1023"/>
              <a:gd name="T56" fmla="*/ 2378 w 2868"/>
              <a:gd name="T57" fmla="*/ 340 h 1023"/>
              <a:gd name="T58" fmla="*/ 2297 w 2868"/>
              <a:gd name="T59" fmla="*/ 387 h 1023"/>
              <a:gd name="T60" fmla="*/ 2210 w 2868"/>
              <a:gd name="T61" fmla="*/ 432 h 1023"/>
              <a:gd name="T62" fmla="*/ 2115 w 2868"/>
              <a:gd name="T63" fmla="*/ 476 h 1023"/>
              <a:gd name="T64" fmla="*/ 2014 w 2868"/>
              <a:gd name="T65" fmla="*/ 515 h 1023"/>
              <a:gd name="T66" fmla="*/ 1905 w 2868"/>
              <a:gd name="T67" fmla="*/ 550 h 1023"/>
              <a:gd name="T68" fmla="*/ 1726 w 2868"/>
              <a:gd name="T69" fmla="*/ 597 h 1023"/>
              <a:gd name="T70" fmla="*/ 1449 w 2868"/>
              <a:gd name="T71" fmla="*/ 664 h 1023"/>
              <a:gd name="T72" fmla="*/ 1146 w 2868"/>
              <a:gd name="T73" fmla="*/ 734 h 1023"/>
              <a:gd name="T74" fmla="*/ 841 w 2868"/>
              <a:gd name="T75" fmla="*/ 802 h 1023"/>
              <a:gd name="T76" fmla="*/ 553 w 2868"/>
              <a:gd name="T77" fmla="*/ 865 h 1023"/>
              <a:gd name="T78" fmla="*/ 305 w 2868"/>
              <a:gd name="T79" fmla="*/ 918 h 1023"/>
              <a:gd name="T80" fmla="*/ 119 w 2868"/>
              <a:gd name="T81" fmla="*/ 957 h 1023"/>
              <a:gd name="T82" fmla="*/ 15 w 2868"/>
              <a:gd name="T83" fmla="*/ 97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8" h="1023">
                <a:moveTo>
                  <a:pt x="0" y="982"/>
                </a:moveTo>
                <a:lnTo>
                  <a:pt x="188" y="1023"/>
                </a:lnTo>
                <a:lnTo>
                  <a:pt x="208" y="1019"/>
                </a:lnTo>
                <a:lnTo>
                  <a:pt x="266" y="1010"/>
                </a:lnTo>
                <a:lnTo>
                  <a:pt x="353" y="994"/>
                </a:lnTo>
                <a:lnTo>
                  <a:pt x="470" y="973"/>
                </a:lnTo>
                <a:lnTo>
                  <a:pt x="609" y="948"/>
                </a:lnTo>
                <a:lnTo>
                  <a:pt x="768" y="917"/>
                </a:lnTo>
                <a:lnTo>
                  <a:pt x="940" y="882"/>
                </a:lnTo>
                <a:lnTo>
                  <a:pt x="1121" y="844"/>
                </a:lnTo>
                <a:lnTo>
                  <a:pt x="1214" y="823"/>
                </a:lnTo>
                <a:lnTo>
                  <a:pt x="1308" y="802"/>
                </a:lnTo>
                <a:lnTo>
                  <a:pt x="1401" y="780"/>
                </a:lnTo>
                <a:lnTo>
                  <a:pt x="1495" y="757"/>
                </a:lnTo>
                <a:lnTo>
                  <a:pt x="1587" y="735"/>
                </a:lnTo>
                <a:lnTo>
                  <a:pt x="1678" y="711"/>
                </a:lnTo>
                <a:lnTo>
                  <a:pt x="1767" y="686"/>
                </a:lnTo>
                <a:lnTo>
                  <a:pt x="1853" y="662"/>
                </a:lnTo>
                <a:lnTo>
                  <a:pt x="1935" y="638"/>
                </a:lnTo>
                <a:lnTo>
                  <a:pt x="2015" y="612"/>
                </a:lnTo>
                <a:lnTo>
                  <a:pt x="2089" y="587"/>
                </a:lnTo>
                <a:lnTo>
                  <a:pt x="2158" y="561"/>
                </a:lnTo>
                <a:lnTo>
                  <a:pt x="2222" y="535"/>
                </a:lnTo>
                <a:lnTo>
                  <a:pt x="2280" y="510"/>
                </a:lnTo>
                <a:lnTo>
                  <a:pt x="2331" y="483"/>
                </a:lnTo>
                <a:lnTo>
                  <a:pt x="2375" y="458"/>
                </a:lnTo>
                <a:lnTo>
                  <a:pt x="2414" y="432"/>
                </a:lnTo>
                <a:lnTo>
                  <a:pt x="2451" y="407"/>
                </a:lnTo>
                <a:lnTo>
                  <a:pt x="2486" y="384"/>
                </a:lnTo>
                <a:lnTo>
                  <a:pt x="2519" y="360"/>
                </a:lnTo>
                <a:lnTo>
                  <a:pt x="2579" y="316"/>
                </a:lnTo>
                <a:lnTo>
                  <a:pt x="2633" y="274"/>
                </a:lnTo>
                <a:lnTo>
                  <a:pt x="2679" y="235"/>
                </a:lnTo>
                <a:lnTo>
                  <a:pt x="2719" y="201"/>
                </a:lnTo>
                <a:lnTo>
                  <a:pt x="2754" y="169"/>
                </a:lnTo>
                <a:lnTo>
                  <a:pt x="2782" y="139"/>
                </a:lnTo>
                <a:lnTo>
                  <a:pt x="2806" y="114"/>
                </a:lnTo>
                <a:lnTo>
                  <a:pt x="2825" y="92"/>
                </a:lnTo>
                <a:lnTo>
                  <a:pt x="2839" y="73"/>
                </a:lnTo>
                <a:lnTo>
                  <a:pt x="2851" y="57"/>
                </a:lnTo>
                <a:lnTo>
                  <a:pt x="2864" y="36"/>
                </a:lnTo>
                <a:lnTo>
                  <a:pt x="2868" y="29"/>
                </a:lnTo>
                <a:lnTo>
                  <a:pt x="2787" y="0"/>
                </a:lnTo>
                <a:lnTo>
                  <a:pt x="2782" y="4"/>
                </a:lnTo>
                <a:lnTo>
                  <a:pt x="2772" y="18"/>
                </a:lnTo>
                <a:lnTo>
                  <a:pt x="2753" y="38"/>
                </a:lnTo>
                <a:lnTo>
                  <a:pt x="2726" y="65"/>
                </a:lnTo>
                <a:lnTo>
                  <a:pt x="2692" y="98"/>
                </a:lnTo>
                <a:lnTo>
                  <a:pt x="2652" y="136"/>
                </a:lnTo>
                <a:lnTo>
                  <a:pt x="2629" y="157"/>
                </a:lnTo>
                <a:lnTo>
                  <a:pt x="2604" y="178"/>
                </a:lnTo>
                <a:lnTo>
                  <a:pt x="2577" y="200"/>
                </a:lnTo>
                <a:lnTo>
                  <a:pt x="2549" y="223"/>
                </a:lnTo>
                <a:lnTo>
                  <a:pt x="2518" y="246"/>
                </a:lnTo>
                <a:lnTo>
                  <a:pt x="2485" y="269"/>
                </a:lnTo>
                <a:lnTo>
                  <a:pt x="2451" y="293"/>
                </a:lnTo>
                <a:lnTo>
                  <a:pt x="2415" y="316"/>
                </a:lnTo>
                <a:lnTo>
                  <a:pt x="2378" y="340"/>
                </a:lnTo>
                <a:lnTo>
                  <a:pt x="2338" y="364"/>
                </a:lnTo>
                <a:lnTo>
                  <a:pt x="2297" y="387"/>
                </a:lnTo>
                <a:lnTo>
                  <a:pt x="2255" y="410"/>
                </a:lnTo>
                <a:lnTo>
                  <a:pt x="2210" y="432"/>
                </a:lnTo>
                <a:lnTo>
                  <a:pt x="2164" y="454"/>
                </a:lnTo>
                <a:lnTo>
                  <a:pt x="2115" y="476"/>
                </a:lnTo>
                <a:lnTo>
                  <a:pt x="2065" y="496"/>
                </a:lnTo>
                <a:lnTo>
                  <a:pt x="2014" y="515"/>
                </a:lnTo>
                <a:lnTo>
                  <a:pt x="1961" y="533"/>
                </a:lnTo>
                <a:lnTo>
                  <a:pt x="1905" y="550"/>
                </a:lnTo>
                <a:lnTo>
                  <a:pt x="1849" y="566"/>
                </a:lnTo>
                <a:lnTo>
                  <a:pt x="1726" y="597"/>
                </a:lnTo>
                <a:lnTo>
                  <a:pt x="1593" y="630"/>
                </a:lnTo>
                <a:lnTo>
                  <a:pt x="1449" y="664"/>
                </a:lnTo>
                <a:lnTo>
                  <a:pt x="1300" y="699"/>
                </a:lnTo>
                <a:lnTo>
                  <a:pt x="1146" y="734"/>
                </a:lnTo>
                <a:lnTo>
                  <a:pt x="993" y="768"/>
                </a:lnTo>
                <a:lnTo>
                  <a:pt x="841" y="802"/>
                </a:lnTo>
                <a:lnTo>
                  <a:pt x="694" y="834"/>
                </a:lnTo>
                <a:lnTo>
                  <a:pt x="553" y="865"/>
                </a:lnTo>
                <a:lnTo>
                  <a:pt x="423" y="893"/>
                </a:lnTo>
                <a:lnTo>
                  <a:pt x="305" y="918"/>
                </a:lnTo>
                <a:lnTo>
                  <a:pt x="202" y="939"/>
                </a:lnTo>
                <a:lnTo>
                  <a:pt x="119" y="957"/>
                </a:lnTo>
                <a:lnTo>
                  <a:pt x="55" y="971"/>
                </a:lnTo>
                <a:lnTo>
                  <a:pt x="15" y="979"/>
                </a:lnTo>
                <a:lnTo>
                  <a:pt x="0" y="982"/>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1" name="Freeform 11"/>
          <p:cNvSpPr/>
          <p:nvPr>
            <p:custDataLst>
              <p:tags r:id="rId6"/>
            </p:custDataLst>
          </p:nvPr>
        </p:nvSpPr>
        <p:spPr bwMode="auto">
          <a:xfrm>
            <a:off x="7058498" y="3170237"/>
            <a:ext cx="1117763" cy="696913"/>
          </a:xfrm>
          <a:custGeom>
            <a:avLst/>
            <a:gdLst>
              <a:gd name="T0" fmla="*/ 71 w 1677"/>
              <a:gd name="T1" fmla="*/ 1316 h 1316"/>
              <a:gd name="T2" fmla="*/ 93 w 1677"/>
              <a:gd name="T3" fmla="*/ 1289 h 1316"/>
              <a:gd name="T4" fmla="*/ 155 w 1677"/>
              <a:gd name="T5" fmla="*/ 1210 h 1316"/>
              <a:gd name="T6" fmla="*/ 251 w 1677"/>
              <a:gd name="T7" fmla="*/ 1096 h 1316"/>
              <a:gd name="T8" fmla="*/ 374 w 1677"/>
              <a:gd name="T9" fmla="*/ 954 h 1316"/>
              <a:gd name="T10" fmla="*/ 519 w 1677"/>
              <a:gd name="T11" fmla="*/ 799 h 1316"/>
              <a:gd name="T12" fmla="*/ 597 w 1677"/>
              <a:gd name="T13" fmla="*/ 719 h 1316"/>
              <a:gd name="T14" fmla="*/ 678 w 1677"/>
              <a:gd name="T15" fmla="*/ 640 h 1316"/>
              <a:gd name="T16" fmla="*/ 761 w 1677"/>
              <a:gd name="T17" fmla="*/ 563 h 1316"/>
              <a:gd name="T18" fmla="*/ 845 w 1677"/>
              <a:gd name="T19" fmla="*/ 490 h 1316"/>
              <a:gd name="T20" fmla="*/ 930 w 1677"/>
              <a:gd name="T21" fmla="*/ 421 h 1316"/>
              <a:gd name="T22" fmla="*/ 1014 w 1677"/>
              <a:gd name="T23" fmla="*/ 360 h 1316"/>
              <a:gd name="T24" fmla="*/ 1095 w 1677"/>
              <a:gd name="T25" fmla="*/ 305 h 1316"/>
              <a:gd name="T26" fmla="*/ 1172 w 1677"/>
              <a:gd name="T27" fmla="*/ 257 h 1316"/>
              <a:gd name="T28" fmla="*/ 1242 w 1677"/>
              <a:gd name="T29" fmla="*/ 215 h 1316"/>
              <a:gd name="T30" fmla="*/ 1307 w 1677"/>
              <a:gd name="T31" fmla="*/ 180 h 1316"/>
              <a:gd name="T32" fmla="*/ 1421 w 1677"/>
              <a:gd name="T33" fmla="*/ 124 h 1316"/>
              <a:gd name="T34" fmla="*/ 1514 w 1677"/>
              <a:gd name="T35" fmla="*/ 86 h 1316"/>
              <a:gd name="T36" fmla="*/ 1585 w 1677"/>
              <a:gd name="T37" fmla="*/ 62 h 1316"/>
              <a:gd name="T38" fmla="*/ 1636 w 1677"/>
              <a:gd name="T39" fmla="*/ 50 h 1316"/>
              <a:gd name="T40" fmla="*/ 1677 w 1677"/>
              <a:gd name="T41" fmla="*/ 44 h 1316"/>
              <a:gd name="T42" fmla="*/ 1543 w 1677"/>
              <a:gd name="T43" fmla="*/ 2 h 1316"/>
              <a:gd name="T44" fmla="*/ 1500 w 1677"/>
              <a:gd name="T45" fmla="*/ 16 h 1316"/>
              <a:gd name="T46" fmla="*/ 1422 w 1677"/>
              <a:gd name="T47" fmla="*/ 47 h 1316"/>
              <a:gd name="T48" fmla="*/ 1314 w 1677"/>
              <a:gd name="T49" fmla="*/ 93 h 1316"/>
              <a:gd name="T50" fmla="*/ 1218 w 1677"/>
              <a:gd name="T51" fmla="*/ 141 h 1316"/>
              <a:gd name="T52" fmla="*/ 1148 w 1677"/>
              <a:gd name="T53" fmla="*/ 178 h 1316"/>
              <a:gd name="T54" fmla="*/ 1074 w 1677"/>
              <a:gd name="T55" fmla="*/ 220 h 1316"/>
              <a:gd name="T56" fmla="*/ 998 w 1677"/>
              <a:gd name="T57" fmla="*/ 268 h 1316"/>
              <a:gd name="T58" fmla="*/ 921 w 1677"/>
              <a:gd name="T59" fmla="*/ 320 h 1316"/>
              <a:gd name="T60" fmla="*/ 842 w 1677"/>
              <a:gd name="T61" fmla="*/ 378 h 1316"/>
              <a:gd name="T62" fmla="*/ 762 w 1677"/>
              <a:gd name="T63" fmla="*/ 441 h 1316"/>
              <a:gd name="T64" fmla="*/ 684 w 1677"/>
              <a:gd name="T65" fmla="*/ 510 h 1316"/>
              <a:gd name="T66" fmla="*/ 570 w 1677"/>
              <a:gd name="T67" fmla="*/ 621 h 1316"/>
              <a:gd name="T68" fmla="*/ 433 w 1677"/>
              <a:gd name="T69" fmla="*/ 764 h 1316"/>
              <a:gd name="T70" fmla="*/ 313 w 1677"/>
              <a:gd name="T71" fmla="*/ 897 h 1316"/>
              <a:gd name="T72" fmla="*/ 211 w 1677"/>
              <a:gd name="T73" fmla="*/ 1017 h 1316"/>
              <a:gd name="T74" fmla="*/ 129 w 1677"/>
              <a:gd name="T75" fmla="*/ 1119 h 1316"/>
              <a:gd name="T76" fmla="*/ 66 w 1677"/>
              <a:gd name="T77" fmla="*/ 1202 h 1316"/>
              <a:gd name="T78" fmla="*/ 24 w 1677"/>
              <a:gd name="T79" fmla="*/ 1260 h 1316"/>
              <a:gd name="T80" fmla="*/ 2 w 1677"/>
              <a:gd name="T81" fmla="*/ 129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77" h="1316">
                <a:moveTo>
                  <a:pt x="0" y="1294"/>
                </a:moveTo>
                <a:lnTo>
                  <a:pt x="71" y="1316"/>
                </a:lnTo>
                <a:lnTo>
                  <a:pt x="76" y="1309"/>
                </a:lnTo>
                <a:lnTo>
                  <a:pt x="93" y="1289"/>
                </a:lnTo>
                <a:lnTo>
                  <a:pt x="119" y="1255"/>
                </a:lnTo>
                <a:lnTo>
                  <a:pt x="155" y="1210"/>
                </a:lnTo>
                <a:lnTo>
                  <a:pt x="200" y="1157"/>
                </a:lnTo>
                <a:lnTo>
                  <a:pt x="251" y="1096"/>
                </a:lnTo>
                <a:lnTo>
                  <a:pt x="310" y="1027"/>
                </a:lnTo>
                <a:lnTo>
                  <a:pt x="374" y="954"/>
                </a:lnTo>
                <a:lnTo>
                  <a:pt x="445" y="878"/>
                </a:lnTo>
                <a:lnTo>
                  <a:pt x="519" y="799"/>
                </a:lnTo>
                <a:lnTo>
                  <a:pt x="557" y="759"/>
                </a:lnTo>
                <a:lnTo>
                  <a:pt x="597" y="719"/>
                </a:lnTo>
                <a:lnTo>
                  <a:pt x="637" y="679"/>
                </a:lnTo>
                <a:lnTo>
                  <a:pt x="678" y="640"/>
                </a:lnTo>
                <a:lnTo>
                  <a:pt x="719" y="601"/>
                </a:lnTo>
                <a:lnTo>
                  <a:pt x="761" y="563"/>
                </a:lnTo>
                <a:lnTo>
                  <a:pt x="802" y="526"/>
                </a:lnTo>
                <a:lnTo>
                  <a:pt x="845" y="490"/>
                </a:lnTo>
                <a:lnTo>
                  <a:pt x="888" y="455"/>
                </a:lnTo>
                <a:lnTo>
                  <a:pt x="930" y="421"/>
                </a:lnTo>
                <a:lnTo>
                  <a:pt x="973" y="389"/>
                </a:lnTo>
                <a:lnTo>
                  <a:pt x="1014" y="360"/>
                </a:lnTo>
                <a:lnTo>
                  <a:pt x="1056" y="331"/>
                </a:lnTo>
                <a:lnTo>
                  <a:pt x="1095" y="305"/>
                </a:lnTo>
                <a:lnTo>
                  <a:pt x="1135" y="280"/>
                </a:lnTo>
                <a:lnTo>
                  <a:pt x="1172" y="257"/>
                </a:lnTo>
                <a:lnTo>
                  <a:pt x="1207" y="235"/>
                </a:lnTo>
                <a:lnTo>
                  <a:pt x="1242" y="215"/>
                </a:lnTo>
                <a:lnTo>
                  <a:pt x="1275" y="197"/>
                </a:lnTo>
                <a:lnTo>
                  <a:pt x="1307" y="180"/>
                </a:lnTo>
                <a:lnTo>
                  <a:pt x="1366" y="149"/>
                </a:lnTo>
                <a:lnTo>
                  <a:pt x="1421" y="124"/>
                </a:lnTo>
                <a:lnTo>
                  <a:pt x="1470" y="103"/>
                </a:lnTo>
                <a:lnTo>
                  <a:pt x="1514" y="86"/>
                </a:lnTo>
                <a:lnTo>
                  <a:pt x="1552" y="72"/>
                </a:lnTo>
                <a:lnTo>
                  <a:pt x="1585" y="62"/>
                </a:lnTo>
                <a:lnTo>
                  <a:pt x="1614" y="55"/>
                </a:lnTo>
                <a:lnTo>
                  <a:pt x="1636" y="50"/>
                </a:lnTo>
                <a:lnTo>
                  <a:pt x="1666" y="46"/>
                </a:lnTo>
                <a:lnTo>
                  <a:pt x="1677" y="44"/>
                </a:lnTo>
                <a:lnTo>
                  <a:pt x="1549" y="0"/>
                </a:lnTo>
                <a:lnTo>
                  <a:pt x="1543" y="2"/>
                </a:lnTo>
                <a:lnTo>
                  <a:pt x="1527" y="7"/>
                </a:lnTo>
                <a:lnTo>
                  <a:pt x="1500" y="16"/>
                </a:lnTo>
                <a:lnTo>
                  <a:pt x="1466" y="30"/>
                </a:lnTo>
                <a:lnTo>
                  <a:pt x="1422" y="47"/>
                </a:lnTo>
                <a:lnTo>
                  <a:pt x="1371" y="68"/>
                </a:lnTo>
                <a:lnTo>
                  <a:pt x="1314" y="93"/>
                </a:lnTo>
                <a:lnTo>
                  <a:pt x="1251" y="124"/>
                </a:lnTo>
                <a:lnTo>
                  <a:pt x="1218" y="141"/>
                </a:lnTo>
                <a:lnTo>
                  <a:pt x="1183" y="159"/>
                </a:lnTo>
                <a:lnTo>
                  <a:pt x="1148" y="178"/>
                </a:lnTo>
                <a:lnTo>
                  <a:pt x="1111" y="199"/>
                </a:lnTo>
                <a:lnTo>
                  <a:pt x="1074" y="220"/>
                </a:lnTo>
                <a:lnTo>
                  <a:pt x="1037" y="243"/>
                </a:lnTo>
                <a:lnTo>
                  <a:pt x="998" y="268"/>
                </a:lnTo>
                <a:lnTo>
                  <a:pt x="960" y="293"/>
                </a:lnTo>
                <a:lnTo>
                  <a:pt x="921" y="320"/>
                </a:lnTo>
                <a:lnTo>
                  <a:pt x="881" y="348"/>
                </a:lnTo>
                <a:lnTo>
                  <a:pt x="842" y="378"/>
                </a:lnTo>
                <a:lnTo>
                  <a:pt x="802" y="408"/>
                </a:lnTo>
                <a:lnTo>
                  <a:pt x="762" y="441"/>
                </a:lnTo>
                <a:lnTo>
                  <a:pt x="723" y="475"/>
                </a:lnTo>
                <a:lnTo>
                  <a:pt x="684" y="510"/>
                </a:lnTo>
                <a:lnTo>
                  <a:pt x="645" y="547"/>
                </a:lnTo>
                <a:lnTo>
                  <a:pt x="570" y="621"/>
                </a:lnTo>
                <a:lnTo>
                  <a:pt x="499" y="693"/>
                </a:lnTo>
                <a:lnTo>
                  <a:pt x="433" y="764"/>
                </a:lnTo>
                <a:lnTo>
                  <a:pt x="371" y="832"/>
                </a:lnTo>
                <a:lnTo>
                  <a:pt x="313" y="897"/>
                </a:lnTo>
                <a:lnTo>
                  <a:pt x="260" y="959"/>
                </a:lnTo>
                <a:lnTo>
                  <a:pt x="211" y="1017"/>
                </a:lnTo>
                <a:lnTo>
                  <a:pt x="168" y="1071"/>
                </a:lnTo>
                <a:lnTo>
                  <a:pt x="129" y="1119"/>
                </a:lnTo>
                <a:lnTo>
                  <a:pt x="95" y="1163"/>
                </a:lnTo>
                <a:lnTo>
                  <a:pt x="66" y="1202"/>
                </a:lnTo>
                <a:lnTo>
                  <a:pt x="42" y="1234"/>
                </a:lnTo>
                <a:lnTo>
                  <a:pt x="24" y="1260"/>
                </a:lnTo>
                <a:lnTo>
                  <a:pt x="10" y="1279"/>
                </a:lnTo>
                <a:lnTo>
                  <a:pt x="2" y="1291"/>
                </a:lnTo>
                <a:lnTo>
                  <a:pt x="0" y="1294"/>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2" name="Freeform 12"/>
          <p:cNvSpPr/>
          <p:nvPr>
            <p:custDataLst>
              <p:tags r:id="rId7"/>
            </p:custDataLst>
          </p:nvPr>
        </p:nvSpPr>
        <p:spPr bwMode="auto">
          <a:xfrm>
            <a:off x="8188258" y="2797175"/>
            <a:ext cx="1999574" cy="369888"/>
          </a:xfrm>
          <a:custGeom>
            <a:avLst/>
            <a:gdLst>
              <a:gd name="T0" fmla="*/ 94 w 3000"/>
              <a:gd name="T1" fmla="*/ 697 h 697"/>
              <a:gd name="T2" fmla="*/ 106 w 3000"/>
              <a:gd name="T3" fmla="*/ 686 h 697"/>
              <a:gd name="T4" fmla="*/ 146 w 3000"/>
              <a:gd name="T5" fmla="*/ 672 h 697"/>
              <a:gd name="T6" fmla="*/ 209 w 3000"/>
              <a:gd name="T7" fmla="*/ 655 h 697"/>
              <a:gd name="T8" fmla="*/ 296 w 3000"/>
              <a:gd name="T9" fmla="*/ 636 h 697"/>
              <a:gd name="T10" fmla="*/ 523 w 3000"/>
              <a:gd name="T11" fmla="*/ 591 h 697"/>
              <a:gd name="T12" fmla="*/ 809 w 3000"/>
              <a:gd name="T13" fmla="*/ 540 h 697"/>
              <a:gd name="T14" fmla="*/ 1130 w 3000"/>
              <a:gd name="T15" fmla="*/ 486 h 697"/>
              <a:gd name="T16" fmla="*/ 1467 w 3000"/>
              <a:gd name="T17" fmla="*/ 431 h 697"/>
              <a:gd name="T18" fmla="*/ 1799 w 3000"/>
              <a:gd name="T19" fmla="*/ 380 h 697"/>
              <a:gd name="T20" fmla="*/ 2105 w 3000"/>
              <a:gd name="T21" fmla="*/ 335 h 697"/>
              <a:gd name="T22" fmla="*/ 2242 w 3000"/>
              <a:gd name="T23" fmla="*/ 313 h 697"/>
              <a:gd name="T24" fmla="*/ 2363 w 3000"/>
              <a:gd name="T25" fmla="*/ 289 h 697"/>
              <a:gd name="T26" fmla="*/ 2473 w 3000"/>
              <a:gd name="T27" fmla="*/ 265 h 697"/>
              <a:gd name="T28" fmla="*/ 2571 w 3000"/>
              <a:gd name="T29" fmla="*/ 240 h 697"/>
              <a:gd name="T30" fmla="*/ 2656 w 3000"/>
              <a:gd name="T31" fmla="*/ 214 h 697"/>
              <a:gd name="T32" fmla="*/ 2730 w 3000"/>
              <a:gd name="T33" fmla="*/ 189 h 697"/>
              <a:gd name="T34" fmla="*/ 2794 w 3000"/>
              <a:gd name="T35" fmla="*/ 163 h 697"/>
              <a:gd name="T36" fmla="*/ 2848 w 3000"/>
              <a:gd name="T37" fmla="*/ 139 h 697"/>
              <a:gd name="T38" fmla="*/ 2892 w 3000"/>
              <a:gd name="T39" fmla="*/ 116 h 697"/>
              <a:gd name="T40" fmla="*/ 2928 w 3000"/>
              <a:gd name="T41" fmla="*/ 95 h 697"/>
              <a:gd name="T42" fmla="*/ 2956 w 3000"/>
              <a:gd name="T43" fmla="*/ 74 h 697"/>
              <a:gd name="T44" fmla="*/ 2977 w 3000"/>
              <a:gd name="T45" fmla="*/ 58 h 697"/>
              <a:gd name="T46" fmla="*/ 2991 w 3000"/>
              <a:gd name="T47" fmla="*/ 43 h 697"/>
              <a:gd name="T48" fmla="*/ 2998 w 3000"/>
              <a:gd name="T49" fmla="*/ 31 h 697"/>
              <a:gd name="T50" fmla="*/ 3000 w 3000"/>
              <a:gd name="T51" fmla="*/ 24 h 697"/>
              <a:gd name="T52" fmla="*/ 2997 w 3000"/>
              <a:gd name="T53" fmla="*/ 19 h 697"/>
              <a:gd name="T54" fmla="*/ 2939 w 3000"/>
              <a:gd name="T55" fmla="*/ 3 h 697"/>
              <a:gd name="T56" fmla="*/ 2893 w 3000"/>
              <a:gd name="T57" fmla="*/ 18 h 697"/>
              <a:gd name="T58" fmla="*/ 2802 w 3000"/>
              <a:gd name="T59" fmla="*/ 48 h 697"/>
              <a:gd name="T60" fmla="*/ 2663 w 3000"/>
              <a:gd name="T61" fmla="*/ 88 h 697"/>
              <a:gd name="T62" fmla="*/ 2473 w 3000"/>
              <a:gd name="T63" fmla="*/ 136 h 697"/>
              <a:gd name="T64" fmla="*/ 2233 w 3000"/>
              <a:gd name="T65" fmla="*/ 190 h 697"/>
              <a:gd name="T66" fmla="*/ 2020 w 3000"/>
              <a:gd name="T67" fmla="*/ 233 h 697"/>
              <a:gd name="T68" fmla="*/ 1860 w 3000"/>
              <a:gd name="T69" fmla="*/ 262 h 697"/>
              <a:gd name="T70" fmla="*/ 1688 w 3000"/>
              <a:gd name="T71" fmla="*/ 291 h 697"/>
              <a:gd name="T72" fmla="*/ 1501 w 3000"/>
              <a:gd name="T73" fmla="*/ 320 h 697"/>
              <a:gd name="T74" fmla="*/ 1304 w 3000"/>
              <a:gd name="T75" fmla="*/ 349 h 697"/>
              <a:gd name="T76" fmla="*/ 1121 w 3000"/>
              <a:gd name="T77" fmla="*/ 377 h 697"/>
              <a:gd name="T78" fmla="*/ 954 w 3000"/>
              <a:gd name="T79" fmla="*/ 406 h 697"/>
              <a:gd name="T80" fmla="*/ 803 w 3000"/>
              <a:gd name="T81" fmla="*/ 434 h 697"/>
              <a:gd name="T82" fmla="*/ 666 w 3000"/>
              <a:gd name="T83" fmla="*/ 462 h 697"/>
              <a:gd name="T84" fmla="*/ 545 w 3000"/>
              <a:gd name="T85" fmla="*/ 489 h 697"/>
              <a:gd name="T86" fmla="*/ 388 w 3000"/>
              <a:gd name="T87" fmla="*/ 527 h 697"/>
              <a:gd name="T88" fmla="*/ 225 w 3000"/>
              <a:gd name="T89" fmla="*/ 574 h 697"/>
              <a:gd name="T90" fmla="*/ 110 w 3000"/>
              <a:gd name="T91" fmla="*/ 612 h 697"/>
              <a:gd name="T92" fmla="*/ 38 w 3000"/>
              <a:gd name="T93" fmla="*/ 641 h 697"/>
              <a:gd name="T94" fmla="*/ 4 w 3000"/>
              <a:gd name="T95" fmla="*/ 655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00" h="697">
                <a:moveTo>
                  <a:pt x="0" y="657"/>
                </a:moveTo>
                <a:lnTo>
                  <a:pt x="94" y="697"/>
                </a:lnTo>
                <a:lnTo>
                  <a:pt x="96" y="691"/>
                </a:lnTo>
                <a:lnTo>
                  <a:pt x="106" y="686"/>
                </a:lnTo>
                <a:lnTo>
                  <a:pt x="123" y="680"/>
                </a:lnTo>
                <a:lnTo>
                  <a:pt x="146" y="672"/>
                </a:lnTo>
                <a:lnTo>
                  <a:pt x="174" y="664"/>
                </a:lnTo>
                <a:lnTo>
                  <a:pt x="209" y="655"/>
                </a:lnTo>
                <a:lnTo>
                  <a:pt x="251" y="646"/>
                </a:lnTo>
                <a:lnTo>
                  <a:pt x="296" y="636"/>
                </a:lnTo>
                <a:lnTo>
                  <a:pt x="402" y="614"/>
                </a:lnTo>
                <a:lnTo>
                  <a:pt x="523" y="591"/>
                </a:lnTo>
                <a:lnTo>
                  <a:pt x="661" y="565"/>
                </a:lnTo>
                <a:lnTo>
                  <a:pt x="809" y="540"/>
                </a:lnTo>
                <a:lnTo>
                  <a:pt x="966" y="513"/>
                </a:lnTo>
                <a:lnTo>
                  <a:pt x="1130" y="486"/>
                </a:lnTo>
                <a:lnTo>
                  <a:pt x="1297" y="459"/>
                </a:lnTo>
                <a:lnTo>
                  <a:pt x="1467" y="431"/>
                </a:lnTo>
                <a:lnTo>
                  <a:pt x="1635" y="406"/>
                </a:lnTo>
                <a:lnTo>
                  <a:pt x="1799" y="380"/>
                </a:lnTo>
                <a:lnTo>
                  <a:pt x="1956" y="356"/>
                </a:lnTo>
                <a:lnTo>
                  <a:pt x="2105" y="335"/>
                </a:lnTo>
                <a:lnTo>
                  <a:pt x="2175" y="324"/>
                </a:lnTo>
                <a:lnTo>
                  <a:pt x="2242" y="313"/>
                </a:lnTo>
                <a:lnTo>
                  <a:pt x="2304" y="301"/>
                </a:lnTo>
                <a:lnTo>
                  <a:pt x="2363" y="289"/>
                </a:lnTo>
                <a:lnTo>
                  <a:pt x="2421" y="278"/>
                </a:lnTo>
                <a:lnTo>
                  <a:pt x="2473" y="265"/>
                </a:lnTo>
                <a:lnTo>
                  <a:pt x="2523" y="252"/>
                </a:lnTo>
                <a:lnTo>
                  <a:pt x="2571" y="240"/>
                </a:lnTo>
                <a:lnTo>
                  <a:pt x="2615" y="227"/>
                </a:lnTo>
                <a:lnTo>
                  <a:pt x="2656" y="214"/>
                </a:lnTo>
                <a:lnTo>
                  <a:pt x="2694" y="201"/>
                </a:lnTo>
                <a:lnTo>
                  <a:pt x="2730" y="189"/>
                </a:lnTo>
                <a:lnTo>
                  <a:pt x="2763" y="176"/>
                </a:lnTo>
                <a:lnTo>
                  <a:pt x="2794" y="163"/>
                </a:lnTo>
                <a:lnTo>
                  <a:pt x="2822" y="151"/>
                </a:lnTo>
                <a:lnTo>
                  <a:pt x="2848" y="139"/>
                </a:lnTo>
                <a:lnTo>
                  <a:pt x="2871" y="127"/>
                </a:lnTo>
                <a:lnTo>
                  <a:pt x="2892" y="116"/>
                </a:lnTo>
                <a:lnTo>
                  <a:pt x="2911" y="105"/>
                </a:lnTo>
                <a:lnTo>
                  <a:pt x="2928" y="95"/>
                </a:lnTo>
                <a:lnTo>
                  <a:pt x="2943" y="84"/>
                </a:lnTo>
                <a:lnTo>
                  <a:pt x="2956" y="74"/>
                </a:lnTo>
                <a:lnTo>
                  <a:pt x="2967" y="65"/>
                </a:lnTo>
                <a:lnTo>
                  <a:pt x="2977" y="58"/>
                </a:lnTo>
                <a:lnTo>
                  <a:pt x="2984" y="49"/>
                </a:lnTo>
                <a:lnTo>
                  <a:pt x="2991" y="43"/>
                </a:lnTo>
                <a:lnTo>
                  <a:pt x="2995" y="36"/>
                </a:lnTo>
                <a:lnTo>
                  <a:pt x="2998" y="31"/>
                </a:lnTo>
                <a:lnTo>
                  <a:pt x="2999" y="27"/>
                </a:lnTo>
                <a:lnTo>
                  <a:pt x="3000" y="24"/>
                </a:lnTo>
                <a:lnTo>
                  <a:pt x="2999" y="21"/>
                </a:lnTo>
                <a:lnTo>
                  <a:pt x="2997" y="19"/>
                </a:lnTo>
                <a:lnTo>
                  <a:pt x="2944" y="0"/>
                </a:lnTo>
                <a:lnTo>
                  <a:pt x="2939" y="3"/>
                </a:lnTo>
                <a:lnTo>
                  <a:pt x="2922" y="9"/>
                </a:lnTo>
                <a:lnTo>
                  <a:pt x="2893" y="18"/>
                </a:lnTo>
                <a:lnTo>
                  <a:pt x="2853" y="32"/>
                </a:lnTo>
                <a:lnTo>
                  <a:pt x="2802" y="48"/>
                </a:lnTo>
                <a:lnTo>
                  <a:pt x="2738" y="66"/>
                </a:lnTo>
                <a:lnTo>
                  <a:pt x="2663" y="88"/>
                </a:lnTo>
                <a:lnTo>
                  <a:pt x="2574" y="110"/>
                </a:lnTo>
                <a:lnTo>
                  <a:pt x="2473" y="136"/>
                </a:lnTo>
                <a:lnTo>
                  <a:pt x="2359" y="162"/>
                </a:lnTo>
                <a:lnTo>
                  <a:pt x="2233" y="190"/>
                </a:lnTo>
                <a:lnTo>
                  <a:pt x="2094" y="218"/>
                </a:lnTo>
                <a:lnTo>
                  <a:pt x="2020" y="233"/>
                </a:lnTo>
                <a:lnTo>
                  <a:pt x="1941" y="247"/>
                </a:lnTo>
                <a:lnTo>
                  <a:pt x="1860" y="262"/>
                </a:lnTo>
                <a:lnTo>
                  <a:pt x="1775" y="277"/>
                </a:lnTo>
                <a:lnTo>
                  <a:pt x="1688" y="291"/>
                </a:lnTo>
                <a:lnTo>
                  <a:pt x="1596" y="305"/>
                </a:lnTo>
                <a:lnTo>
                  <a:pt x="1501" y="320"/>
                </a:lnTo>
                <a:lnTo>
                  <a:pt x="1402" y="334"/>
                </a:lnTo>
                <a:lnTo>
                  <a:pt x="1304" y="349"/>
                </a:lnTo>
                <a:lnTo>
                  <a:pt x="1211" y="362"/>
                </a:lnTo>
                <a:lnTo>
                  <a:pt x="1121" y="377"/>
                </a:lnTo>
                <a:lnTo>
                  <a:pt x="1035" y="391"/>
                </a:lnTo>
                <a:lnTo>
                  <a:pt x="954" y="406"/>
                </a:lnTo>
                <a:lnTo>
                  <a:pt x="876" y="419"/>
                </a:lnTo>
                <a:lnTo>
                  <a:pt x="803" y="434"/>
                </a:lnTo>
                <a:lnTo>
                  <a:pt x="733" y="448"/>
                </a:lnTo>
                <a:lnTo>
                  <a:pt x="666" y="462"/>
                </a:lnTo>
                <a:lnTo>
                  <a:pt x="604" y="475"/>
                </a:lnTo>
                <a:lnTo>
                  <a:pt x="545" y="489"/>
                </a:lnTo>
                <a:lnTo>
                  <a:pt x="488" y="502"/>
                </a:lnTo>
                <a:lnTo>
                  <a:pt x="388" y="527"/>
                </a:lnTo>
                <a:lnTo>
                  <a:pt x="300" y="552"/>
                </a:lnTo>
                <a:lnTo>
                  <a:pt x="225" y="574"/>
                </a:lnTo>
                <a:lnTo>
                  <a:pt x="162" y="595"/>
                </a:lnTo>
                <a:lnTo>
                  <a:pt x="110" y="612"/>
                </a:lnTo>
                <a:lnTo>
                  <a:pt x="69" y="628"/>
                </a:lnTo>
                <a:lnTo>
                  <a:pt x="38" y="641"/>
                </a:lnTo>
                <a:lnTo>
                  <a:pt x="17" y="649"/>
                </a:lnTo>
                <a:lnTo>
                  <a:pt x="4" y="655"/>
                </a:lnTo>
                <a:lnTo>
                  <a:pt x="0" y="657"/>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id-ID">
              <a:latin typeface="微软雅黑" panose="020B0503020204020204" charset="-122"/>
              <a:ea typeface="微软雅黑" panose="020B0503020204020204" charset="-122"/>
            </a:endParaRPr>
          </a:p>
        </p:txBody>
      </p:sp>
      <p:sp>
        <p:nvSpPr>
          <p:cNvPr id="14" name="Title 1"/>
          <p:cNvSpPr txBox="1"/>
          <p:nvPr>
            <p:custDataLst>
              <p:tags r:id="rId8"/>
            </p:custDataLst>
          </p:nvPr>
        </p:nvSpPr>
        <p:spPr>
          <a:xfrm>
            <a:off x="516560" y="387779"/>
            <a:ext cx="5554040" cy="642735"/>
          </a:xfrm>
          <a:prstGeom prst="rect">
            <a:avLst/>
          </a:prstGeom>
        </p:spPr>
        <p:txBody>
          <a:bodyPr wrap="square" lIns="90000" rIns="90000" bIns="0" anchor="b" anchorCtr="0">
            <a:normAutofit fontScale="90000"/>
          </a:bodyPr>
          <a:lstStyle>
            <a:lvl1pPr algn="l" defTabSz="914400" rtl="0" eaLnBrk="1" latinLnBrk="0" hangingPunct="1">
              <a:lnSpc>
                <a:spcPct val="90000"/>
              </a:lnSpc>
              <a:spcBef>
                <a:spcPct val="0"/>
              </a:spcBef>
              <a:buNone/>
              <a:defRPr sz="4400" b="0" i="0" kern="1200">
                <a:solidFill>
                  <a:sysClr val="window" lastClr="FFFFFF">
                    <a:lumMod val="50000"/>
                  </a:sysClr>
                </a:solidFill>
                <a:latin typeface="Neris Thin" panose="00000300000000000000" pitchFamily="50" charset="0"/>
                <a:ea typeface="Gulim" panose="020B0600000101010101" pitchFamily="34" charset="-127"/>
                <a:cs typeface="+mn-ea"/>
              </a:defRPr>
            </a:lvl1pPr>
          </a:lstStyle>
          <a:p>
            <a:pPr>
              <a:lnSpc>
                <a:spcPct val="120000"/>
              </a:lnSpc>
            </a:pPr>
            <a:r>
              <a:rPr lang="zh-CN" altLang="en-US" sz="3400" b="1" spc="300" dirty="0" smtClean="0">
                <a:solidFill>
                  <a:srgbClr val="000000">
                    <a:lumMod val="65000"/>
                    <a:lumOff val="35000"/>
                  </a:srgbClr>
                </a:solidFill>
                <a:latin typeface="微软雅黑" panose="020B0503020204020204" charset="-122"/>
                <a:ea typeface="微软雅黑" panose="020B0503020204020204" charset="-122"/>
              </a:rPr>
              <a:t>（二）前期保障</a:t>
            </a:r>
            <a:endParaRPr lang="zh-CN" altLang="en-US" sz="3400" b="1" spc="300" dirty="0" smtClean="0">
              <a:solidFill>
                <a:srgbClr val="000000">
                  <a:lumMod val="65000"/>
                  <a:lumOff val="35000"/>
                </a:srgbClr>
              </a:solidFill>
              <a:latin typeface="微软雅黑" panose="020B0503020204020204" charset="-122"/>
              <a:ea typeface="微软雅黑" panose="020B0503020204020204" charset="-122"/>
            </a:endParaRPr>
          </a:p>
        </p:txBody>
      </p:sp>
      <p:sp>
        <p:nvSpPr>
          <p:cNvPr id="18" name="TextBox 17"/>
          <p:cNvSpPr txBox="1"/>
          <p:nvPr>
            <p:custDataLst>
              <p:tags r:id="rId9"/>
            </p:custDataLst>
          </p:nvPr>
        </p:nvSpPr>
        <p:spPr>
          <a:xfrm>
            <a:off x="1059815" y="1142365"/>
            <a:ext cx="9659620" cy="2404110"/>
          </a:xfrm>
          <a:prstGeom prst="rect">
            <a:avLst/>
          </a:prstGeom>
          <a:solidFill>
            <a:srgbClr val="1F74AD"/>
          </a:solidFill>
        </p:spPr>
        <p:txBody>
          <a:bodyPr wrap="square" lIns="90000" tIns="46800" rIns="90000" bIns="0" rtlCol="0" anchor="t" anchorCtr="0">
            <a:noAutofit/>
          </a:bodyPr>
          <a:lstStyle/>
          <a:p>
            <a:pPr>
              <a:lnSpc>
                <a:spcPct val="120000"/>
              </a:lnSpc>
            </a:pPr>
            <a:r>
              <a:rPr lang="en-US" altLang="zh-CN" b="1" spc="300" smtClean="0">
                <a:solidFill>
                  <a:sysClr val="window" lastClr="FFFFFF"/>
                </a:solidFill>
                <a:latin typeface="微软雅黑" panose="020B0503020204020204" charset="-122"/>
                <a:ea typeface="微软雅黑" panose="020B0503020204020204" charset="-122"/>
              </a:rPr>
              <a:t>     1.</a:t>
            </a:r>
            <a:r>
              <a:rPr lang="zh-CN" altLang="en-US" b="1" spc="300" smtClean="0">
                <a:solidFill>
                  <a:sysClr val="window" lastClr="FFFFFF"/>
                </a:solidFill>
                <a:latin typeface="微软雅黑" panose="020B0503020204020204" charset="-122"/>
                <a:ea typeface="微软雅黑" panose="020B0503020204020204" charset="-122"/>
              </a:rPr>
              <a:t>资料提供</a:t>
            </a:r>
            <a:endParaRPr lang="zh-CN" altLang="en-US" b="1" spc="300" smtClean="0">
              <a:solidFill>
                <a:sysClr val="window" lastClr="FFFFFF"/>
              </a:solidFill>
              <a:latin typeface="微软雅黑" panose="020B0503020204020204" charset="-122"/>
              <a:ea typeface="微软雅黑" panose="020B0503020204020204" charset="-122"/>
            </a:endParaRPr>
          </a:p>
          <a:p>
            <a:pPr>
              <a:lnSpc>
                <a:spcPct val="120000"/>
              </a:lnSpc>
            </a:pPr>
            <a:r>
              <a:rPr lang="en-US" altLang="zh-CN" b="1" spc="300" smtClean="0">
                <a:solidFill>
                  <a:sysClr val="window" lastClr="FFFFFF"/>
                </a:solidFill>
                <a:latin typeface="微软雅黑" panose="020B0503020204020204" charset="-122"/>
                <a:ea typeface="微软雅黑" panose="020B0503020204020204" charset="-122"/>
              </a:rPr>
              <a:t>     </a:t>
            </a:r>
            <a:r>
              <a:rPr lang="zh-CN" altLang="en-US" spc="300" smtClean="0">
                <a:solidFill>
                  <a:sysClr val="window" lastClr="FFFFFF"/>
                </a:solidFill>
                <a:latin typeface="微软雅黑" panose="020B0503020204020204" charset="-122"/>
                <a:ea typeface="微软雅黑" panose="020B0503020204020204" charset="-122"/>
              </a:rPr>
              <a:t>建设单位应当依法提供真实、准确、完整的工程地质、水文地质和工程周边环境等资料。</a:t>
            </a:r>
            <a:endParaRPr lang="zh-CN" altLang="en-US" spc="300" smtClean="0">
              <a:solidFill>
                <a:sysClr val="window" lastClr="FFFFFF"/>
              </a:solidFill>
              <a:latin typeface="微软雅黑" panose="020B0503020204020204" charset="-122"/>
              <a:ea typeface="微软雅黑" panose="020B0503020204020204" charset="-122"/>
            </a:endParaRPr>
          </a:p>
          <a:p>
            <a:pPr>
              <a:lnSpc>
                <a:spcPct val="120000"/>
              </a:lnSpc>
            </a:pPr>
            <a:r>
              <a:rPr lang="en-US" altLang="zh-CN" spc="300" smtClean="0">
                <a:solidFill>
                  <a:sysClr val="window" lastClr="FFFFFF"/>
                </a:solidFill>
                <a:latin typeface="微软雅黑" panose="020B0503020204020204" charset="-122"/>
                <a:ea typeface="微软雅黑" panose="020B0503020204020204" charset="-122"/>
              </a:rPr>
              <a:t>     </a:t>
            </a:r>
            <a:r>
              <a:rPr lang="zh-CN" altLang="en-US" spc="300" smtClean="0">
                <a:solidFill>
                  <a:sysClr val="window" lastClr="FFFFFF"/>
                </a:solidFill>
                <a:latin typeface="微软雅黑" panose="020B0503020204020204" charset="-122"/>
                <a:ea typeface="微软雅黑" panose="020B0503020204020204" charset="-122"/>
              </a:rPr>
              <a:t>勘察单位应当根据工程实际及工程周边环境资料，在勘察文件中说明地质条件可能造成的工程风险。设计单位应当在设计文件中注明涉及危大工程的重点部位和环节，提出保障工程周边环境安全和工程施工安全的意见，必要时进行专项设计。</a:t>
            </a:r>
            <a:endParaRPr lang="zh-CN" altLang="en-US" spc="300" smtClean="0">
              <a:solidFill>
                <a:sysClr val="window" lastClr="FFFFFF"/>
              </a:solidFill>
              <a:latin typeface="微软雅黑" panose="020B0503020204020204" charset="-122"/>
              <a:ea typeface="微软雅黑" panose="020B0503020204020204" charset="-122"/>
            </a:endParaRPr>
          </a:p>
        </p:txBody>
      </p:sp>
      <p:sp>
        <p:nvSpPr>
          <p:cNvPr id="29" name="TextBox 28"/>
          <p:cNvSpPr txBox="1"/>
          <p:nvPr>
            <p:custDataLst>
              <p:tags r:id="rId10"/>
            </p:custDataLst>
          </p:nvPr>
        </p:nvSpPr>
        <p:spPr>
          <a:xfrm>
            <a:off x="1059180" y="3760470"/>
            <a:ext cx="9660255" cy="1156335"/>
          </a:xfrm>
          <a:prstGeom prst="rect">
            <a:avLst/>
          </a:prstGeom>
          <a:solidFill>
            <a:srgbClr val="3498DB"/>
          </a:solidFill>
        </p:spPr>
        <p:txBody>
          <a:bodyPr wrap="square" lIns="90000" tIns="46800" rIns="90000" bIns="0" rtlCol="0" anchor="t" anchorCtr="0">
            <a:noAutofit/>
          </a:bodyPr>
          <a:lstStyle/>
          <a:p>
            <a:pPr>
              <a:lnSpc>
                <a:spcPct val="120000"/>
              </a:lnSpc>
            </a:pPr>
            <a:r>
              <a:rPr lang="en-US" altLang="zh-CN" b="1" spc="300" smtClean="0">
                <a:solidFill>
                  <a:sysClr val="window" lastClr="FFFFFF"/>
                </a:solidFill>
                <a:latin typeface="微软雅黑" panose="020B0503020204020204" charset="-122"/>
                <a:ea typeface="微软雅黑" panose="020B0503020204020204" charset="-122"/>
              </a:rPr>
              <a:t>     </a:t>
            </a:r>
            <a:r>
              <a:rPr lang="zh-CN" altLang="en-US" b="1" spc="300" smtClean="0">
                <a:solidFill>
                  <a:sysClr val="window" lastClr="FFFFFF"/>
                </a:solidFill>
                <a:latin typeface="微软雅黑" panose="020B0503020204020204" charset="-122"/>
                <a:ea typeface="微软雅黑" panose="020B0503020204020204" charset="-122"/>
              </a:rPr>
              <a:t>2. 危大工程清单</a:t>
            </a:r>
            <a:endParaRPr lang="zh-CN" altLang="en-US" b="1" spc="300" smtClean="0">
              <a:solidFill>
                <a:sysClr val="window" lastClr="FFFFFF"/>
              </a:solidFill>
              <a:latin typeface="微软雅黑" panose="020B0503020204020204" charset="-122"/>
              <a:ea typeface="微软雅黑" panose="020B0503020204020204" charset="-122"/>
            </a:endParaRPr>
          </a:p>
          <a:p>
            <a:pPr>
              <a:lnSpc>
                <a:spcPct val="120000"/>
              </a:lnSpc>
            </a:pPr>
            <a:r>
              <a:rPr lang="en-US" altLang="zh-CN" b="1" spc="300" smtClean="0">
                <a:solidFill>
                  <a:sysClr val="window" lastClr="FFFFFF"/>
                </a:solidFill>
                <a:latin typeface="微软雅黑" panose="020B0503020204020204" charset="-122"/>
                <a:ea typeface="微软雅黑" panose="020B0503020204020204" charset="-122"/>
              </a:rPr>
              <a:t>     </a:t>
            </a:r>
            <a:r>
              <a:rPr lang="zh-CN" altLang="en-US" spc="300" smtClean="0">
                <a:solidFill>
                  <a:sysClr val="window" lastClr="FFFFFF"/>
                </a:solidFill>
                <a:latin typeface="微软雅黑" panose="020B0503020204020204" charset="-122"/>
                <a:ea typeface="微软雅黑" panose="020B0503020204020204" charset="-122"/>
              </a:rPr>
              <a:t>建设单位应当组织勘察、设计等单位在施工招标文件中列出危大工程清单，要求施工单位在投标时补充完善危大工程清单并明确相应的安全管理措施。</a:t>
            </a:r>
            <a:endParaRPr lang="zh-CN" altLang="en-US" spc="300" smtClean="0">
              <a:solidFill>
                <a:sysClr val="window" lastClr="FFFFFF"/>
              </a:solidFill>
              <a:latin typeface="微软雅黑" panose="020B0503020204020204" charset="-122"/>
              <a:ea typeface="微软雅黑" panose="020B0503020204020204" charset="-122"/>
            </a:endParaRPr>
          </a:p>
        </p:txBody>
      </p:sp>
      <p:sp>
        <p:nvSpPr>
          <p:cNvPr id="2" name="TextBox 28"/>
          <p:cNvSpPr txBox="1"/>
          <p:nvPr>
            <p:custDataLst>
              <p:tags r:id="rId11"/>
            </p:custDataLst>
          </p:nvPr>
        </p:nvSpPr>
        <p:spPr>
          <a:xfrm>
            <a:off x="1059180" y="5130800"/>
            <a:ext cx="9660255" cy="1156335"/>
          </a:xfrm>
          <a:prstGeom prst="rect">
            <a:avLst/>
          </a:prstGeom>
          <a:solidFill>
            <a:srgbClr val="3498DB"/>
          </a:solidFill>
        </p:spPr>
        <p:txBody>
          <a:bodyPr wrap="square" lIns="90000" tIns="46800" rIns="90000" bIns="0" rtlCol="0" anchor="t" anchorCtr="0">
            <a:noAutofit/>
          </a:bodyPr>
          <a:p>
            <a:pPr>
              <a:lnSpc>
                <a:spcPct val="120000"/>
              </a:lnSpc>
            </a:pPr>
            <a:r>
              <a:rPr lang="en-US" altLang="zh-CN" b="1" spc="300" smtClean="0">
                <a:solidFill>
                  <a:sysClr val="window" lastClr="FFFFFF"/>
                </a:solidFill>
                <a:latin typeface="微软雅黑" panose="020B0503020204020204" charset="-122"/>
                <a:ea typeface="微软雅黑" panose="020B0503020204020204" charset="-122"/>
              </a:rPr>
              <a:t>     </a:t>
            </a:r>
            <a:r>
              <a:rPr lang="en-US" b="1" spc="300" smtClean="0">
                <a:solidFill>
                  <a:sysClr val="window" lastClr="FFFFFF"/>
                </a:solidFill>
                <a:latin typeface="微软雅黑" panose="020B0503020204020204" charset="-122"/>
                <a:ea typeface="微软雅黑" panose="020B0503020204020204" charset="-122"/>
              </a:rPr>
              <a:t>3</a:t>
            </a:r>
            <a:r>
              <a:rPr lang="zh-CN" altLang="en-US" b="1" spc="300" smtClean="0">
                <a:solidFill>
                  <a:sysClr val="window" lastClr="FFFFFF"/>
                </a:solidFill>
                <a:latin typeface="微软雅黑" panose="020B0503020204020204" charset="-122"/>
                <a:ea typeface="微软雅黑" panose="020B0503020204020204" charset="-122"/>
              </a:rPr>
              <a:t>. 资金保障</a:t>
            </a:r>
            <a:endParaRPr lang="zh-CN" altLang="en-US" b="1" spc="300" smtClean="0">
              <a:solidFill>
                <a:sysClr val="window" lastClr="FFFFFF"/>
              </a:solidFill>
              <a:latin typeface="微软雅黑" panose="020B0503020204020204" charset="-122"/>
              <a:ea typeface="微软雅黑" panose="020B0503020204020204" charset="-122"/>
            </a:endParaRPr>
          </a:p>
          <a:p>
            <a:pPr>
              <a:lnSpc>
                <a:spcPct val="120000"/>
              </a:lnSpc>
            </a:pPr>
            <a:r>
              <a:rPr lang="en-US" altLang="zh-CN" b="1" spc="300" smtClean="0">
                <a:solidFill>
                  <a:sysClr val="window" lastClr="FFFFFF"/>
                </a:solidFill>
                <a:latin typeface="微软雅黑" panose="020B0503020204020204" charset="-122"/>
                <a:ea typeface="微软雅黑" panose="020B0503020204020204" charset="-122"/>
              </a:rPr>
              <a:t>    </a:t>
            </a:r>
            <a:r>
              <a:rPr lang="zh-CN" altLang="en-US" spc="300" smtClean="0">
                <a:solidFill>
                  <a:sysClr val="window" lastClr="FFFFFF"/>
                </a:solidFill>
                <a:latin typeface="微软雅黑" panose="020B0503020204020204" charset="-122"/>
                <a:ea typeface="微软雅黑" panose="020B0503020204020204" charset="-122"/>
              </a:rPr>
              <a:t>建设单位应当按照施工合同约定及时支付危大工程施工技术措施费以及相应的安全防护文明施工措施费，保障危大工程施工安全。</a:t>
            </a:r>
            <a:endParaRPr lang="zh-CN" altLang="en-US" spc="300" smtClean="0">
              <a:solidFill>
                <a:sysClr val="window" lastClr="FFFFFF"/>
              </a:solidFill>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a:endCxn id="13" idx="0"/>
          </p:cNvCxnSpPr>
          <p:nvPr>
            <p:custDataLst>
              <p:tags r:id="rId1"/>
            </p:custDataLst>
          </p:nvPr>
        </p:nvCxnSpPr>
        <p:spPr>
          <a:xfrm flipH="1">
            <a:off x="1693545" y="2634615"/>
            <a:ext cx="1194435" cy="1466215"/>
          </a:xfrm>
          <a:prstGeom prst="line">
            <a:avLst/>
          </a:prstGeom>
        </p:spPr>
        <p:style>
          <a:lnRef idx="1">
            <a:srgbClr val="1F74AD"/>
          </a:lnRef>
          <a:fillRef idx="0">
            <a:srgbClr val="1F74AD"/>
          </a:fillRef>
          <a:effectRef idx="0">
            <a:srgbClr val="1F74AD"/>
          </a:effectRef>
          <a:fontRef idx="minor">
            <a:srgbClr val="000000"/>
          </a:fontRef>
        </p:style>
      </p:cxnSp>
      <p:pic>
        <p:nvPicPr>
          <p:cNvPr id="12" name="图片 11" descr="E:\桌面临时文件\@课件制作-材料\1陈晓宇制作\978-7-200-14983-8《城市轨道交通法律法规》PPT模板修改\8.jpg8"/>
          <p:cNvPicPr>
            <a:picLocks noChangeAspect="1"/>
          </p:cNvPicPr>
          <p:nvPr>
            <p:custDataLst>
              <p:tags r:id="rId2"/>
            </p:custDataLst>
          </p:nvPr>
        </p:nvPicPr>
        <p:blipFill rotWithShape="1">
          <a:blip r:embed="rId3"/>
          <a:srcRect l="30219" r="30219"/>
          <a:stretch>
            <a:fillRect/>
          </a:stretch>
        </p:blipFill>
        <p:spPr>
          <a:xfrm>
            <a:off x="8399781" y="0"/>
            <a:ext cx="3799840" cy="6858000"/>
          </a:xfrm>
          <a:prstGeom prst="rect">
            <a:avLst/>
          </a:prstGeom>
        </p:spPr>
      </p:pic>
      <p:pic>
        <p:nvPicPr>
          <p:cNvPr id="13" name="图片 12" descr="E:\桌面临时文件\@课件制作-材料\1陈晓宇制作\978-7-200-14983-8《城市轨道交通法律法规》PPT模板修改\8.jpg8"/>
          <p:cNvPicPr>
            <a:picLocks noChangeAspect="1"/>
          </p:cNvPicPr>
          <p:nvPr>
            <p:custDataLst>
              <p:tags r:id="rId4"/>
            </p:custDataLst>
          </p:nvPr>
        </p:nvPicPr>
        <p:blipFill rotWithShape="1">
          <a:blip r:embed="rId3"/>
          <a:srcRect l="14298" r="14298"/>
          <a:stretch>
            <a:fillRect/>
          </a:stretch>
        </p:blipFill>
        <p:spPr>
          <a:xfrm>
            <a:off x="1107436" y="4100994"/>
            <a:ext cx="1172081" cy="1172081"/>
          </a:xfrm>
          <a:prstGeom prst="ellipse">
            <a:avLst/>
          </a:prstGeom>
        </p:spPr>
      </p:pic>
      <p:pic>
        <p:nvPicPr>
          <p:cNvPr id="14" name="图片 13"/>
          <p:cNvPicPr>
            <a:picLocks noChangeAspect="1"/>
          </p:cNvPicPr>
          <p:nvPr>
            <p:custDataLst>
              <p:tags r:id="rId5"/>
            </p:custDataLst>
          </p:nvPr>
        </p:nvPicPr>
        <p:blipFill rotWithShape="1">
          <a:blip r:embed="rId6"/>
          <a:srcRect/>
          <a:stretch>
            <a:fillRect/>
          </a:stretch>
        </p:blipFill>
        <p:spPr>
          <a:xfrm>
            <a:off x="2886641" y="2032758"/>
            <a:ext cx="1172081" cy="1172081"/>
          </a:xfrm>
          <a:prstGeom prst="ellipse">
            <a:avLst/>
          </a:prstGeom>
        </p:spPr>
      </p:pic>
      <p:sp>
        <p:nvSpPr>
          <p:cNvPr id="2" name="文本框 1"/>
          <p:cNvSpPr txBox="1"/>
          <p:nvPr>
            <p:custDataLst>
              <p:tags r:id="rId7"/>
            </p:custDataLst>
          </p:nvPr>
        </p:nvSpPr>
        <p:spPr>
          <a:xfrm>
            <a:off x="4314041" y="2366068"/>
            <a:ext cx="3307976" cy="414655"/>
          </a:xfrm>
          <a:prstGeom prst="rect">
            <a:avLst/>
          </a:prstGeom>
          <a:noFill/>
        </p:spPr>
        <p:txBody>
          <a:bodyPr wrap="square" bIns="0" rtlCol="0" anchor="b" anchorCtr="0">
            <a:spAutoFit/>
          </a:bodyPr>
          <a:p>
            <a:pPr>
              <a:lnSpc>
                <a:spcPct val="120000"/>
              </a:lnSpc>
            </a:pPr>
            <a:r>
              <a:rPr lang="zh-CN" altLang="en-US" sz="2000" b="1" spc="300" dirty="0">
                <a:solidFill>
                  <a:srgbClr val="1F74AD"/>
                </a:solidFill>
                <a:latin typeface="微软雅黑" panose="020B0503020204020204" charset="-122"/>
                <a:ea typeface="微软雅黑" panose="020B0503020204020204" charset="-122"/>
              </a:rPr>
              <a:t>1. 方案</a:t>
            </a:r>
            <a:r>
              <a:rPr lang="zh-CN" altLang="en-US" sz="2000" b="1" spc="300" dirty="0">
                <a:solidFill>
                  <a:srgbClr val="1F74AD"/>
                </a:solidFill>
                <a:latin typeface="微软雅黑" panose="020B0503020204020204" charset="-122"/>
                <a:ea typeface="微软雅黑" panose="020B0503020204020204" charset="-122"/>
              </a:rPr>
              <a:t>编制</a:t>
            </a:r>
            <a:endParaRPr lang="zh-CN" altLang="en-US" sz="2000" b="1" spc="300" dirty="0">
              <a:solidFill>
                <a:srgbClr val="1F74AD"/>
              </a:solidFill>
              <a:latin typeface="微软雅黑" panose="020B0503020204020204" charset="-122"/>
              <a:ea typeface="微软雅黑" panose="020B0503020204020204" charset="-122"/>
            </a:endParaRPr>
          </a:p>
        </p:txBody>
      </p:sp>
      <p:sp>
        <p:nvSpPr>
          <p:cNvPr id="23" name="文本框 22"/>
          <p:cNvSpPr txBox="1"/>
          <p:nvPr>
            <p:custDataLst>
              <p:tags r:id="rId8"/>
            </p:custDataLst>
          </p:nvPr>
        </p:nvSpPr>
        <p:spPr>
          <a:xfrm>
            <a:off x="3583770" y="3625048"/>
            <a:ext cx="3307976" cy="414655"/>
          </a:xfrm>
          <a:prstGeom prst="rect">
            <a:avLst/>
          </a:prstGeom>
          <a:noFill/>
        </p:spPr>
        <p:txBody>
          <a:bodyPr wrap="square" bIns="0" rtlCol="0" anchor="b" anchorCtr="0">
            <a:spAutoFit/>
          </a:bodyPr>
          <a:p>
            <a:pPr>
              <a:lnSpc>
                <a:spcPct val="120000"/>
              </a:lnSpc>
            </a:pPr>
            <a:r>
              <a:rPr lang="zh-CN" altLang="en-US" sz="2000" b="1" spc="300" dirty="0">
                <a:solidFill>
                  <a:srgbClr val="3498DB"/>
                </a:solidFill>
                <a:latin typeface="微软雅黑" panose="020B0503020204020204" charset="-122"/>
                <a:ea typeface="微软雅黑" panose="020B0503020204020204" charset="-122"/>
              </a:rPr>
              <a:t>2.专家</a:t>
            </a:r>
            <a:r>
              <a:rPr lang="zh-CN" altLang="en-US" sz="2000" b="1" spc="300" dirty="0">
                <a:solidFill>
                  <a:srgbClr val="3498DB"/>
                </a:solidFill>
                <a:latin typeface="微软雅黑" panose="020B0503020204020204" charset="-122"/>
                <a:ea typeface="微软雅黑" panose="020B0503020204020204" charset="-122"/>
              </a:rPr>
              <a:t>论证</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80" name="TextBox 8"/>
          <p:cNvSpPr txBox="1"/>
          <p:nvPr/>
        </p:nvSpPr>
        <p:spPr>
          <a:xfrm>
            <a:off x="745490" y="622618"/>
            <a:ext cx="6811645" cy="430530"/>
          </a:xfrm>
          <a:prstGeom prst="rect">
            <a:avLst/>
          </a:prstGeom>
          <a:noFill/>
        </p:spPr>
        <p:txBody>
          <a:bodyPr wrap="square" lIns="0" tIns="0" rIns="0" bIns="0" rtlCol="0" anchor="ctr">
            <a:spAutoFit/>
          </a:bodyPr>
          <a:p>
            <a:pPr algn="l"/>
            <a:r>
              <a:rPr lang="zh-CN" altLang="en-US" sz="2800" b="1" dirty="0">
                <a:latin typeface="微软雅黑" panose="020B0503020204020204" charset="-122"/>
                <a:ea typeface="微软雅黑" panose="020B0503020204020204" charset="-122"/>
                <a:sym typeface="+mn-ea"/>
              </a:rPr>
              <a:t>（三）专项施工</a:t>
            </a:r>
            <a:r>
              <a:rPr lang="zh-CN" altLang="en-US" sz="2800" b="1" dirty="0">
                <a:latin typeface="微软雅黑" panose="020B0503020204020204" charset="-122"/>
                <a:ea typeface="微软雅黑" panose="020B0503020204020204" charset="-122"/>
                <a:sym typeface="+mn-ea"/>
              </a:rPr>
              <a:t>方案</a:t>
            </a:r>
            <a:endParaRPr lang="zh-CN" altLang="en-US" sz="2800" b="1" dirty="0">
              <a:latin typeface="微软雅黑" panose="020B0503020204020204" charset="-122"/>
              <a:ea typeface="微软雅黑" panose="020B0503020204020204" charset="-122"/>
              <a:sym typeface="+mn-ea"/>
            </a:endParaRPr>
          </a:p>
        </p:txBody>
      </p:sp>
      <p:sp>
        <p:nvSpPr>
          <p:cNvPr id="4" name="文本框 3"/>
          <p:cNvSpPr txBox="1"/>
          <p:nvPr>
            <p:custDataLst>
              <p:tags r:id="rId9"/>
            </p:custDataLst>
          </p:nvPr>
        </p:nvSpPr>
        <p:spPr>
          <a:xfrm>
            <a:off x="2650320" y="4644223"/>
            <a:ext cx="3307976" cy="414655"/>
          </a:xfrm>
          <a:prstGeom prst="rect">
            <a:avLst/>
          </a:prstGeom>
          <a:noFill/>
        </p:spPr>
        <p:txBody>
          <a:bodyPr wrap="square" bIns="0" rtlCol="0" anchor="b" anchorCtr="0">
            <a:spAutoFit/>
          </a:bodyPr>
          <a:p>
            <a:pPr>
              <a:lnSpc>
                <a:spcPct val="120000"/>
              </a:lnSpc>
            </a:pPr>
            <a:r>
              <a:rPr lang="en-US" altLang="zh-CN" sz="2000" b="1" spc="300" dirty="0">
                <a:solidFill>
                  <a:srgbClr val="3498DB"/>
                </a:solidFill>
                <a:latin typeface="微软雅黑" panose="020B0503020204020204" charset="-122"/>
                <a:ea typeface="微软雅黑" panose="020B0503020204020204" charset="-122"/>
              </a:rPr>
              <a:t>3</a:t>
            </a:r>
            <a:r>
              <a:rPr lang="zh-CN" altLang="en-US" sz="2000" b="1" spc="300" dirty="0">
                <a:solidFill>
                  <a:srgbClr val="3498DB"/>
                </a:solidFill>
                <a:latin typeface="微软雅黑" panose="020B0503020204020204" charset="-122"/>
                <a:ea typeface="微软雅黑" panose="020B0503020204020204" charset="-122"/>
              </a:rPr>
              <a:t>.论证</a:t>
            </a:r>
            <a:r>
              <a:rPr lang="zh-CN" altLang="en-US" sz="2000" b="1" spc="300" dirty="0">
                <a:solidFill>
                  <a:srgbClr val="3498DB"/>
                </a:solidFill>
                <a:latin typeface="微软雅黑" panose="020B0503020204020204" charset="-122"/>
                <a:ea typeface="微软雅黑" panose="020B0503020204020204" charset="-122"/>
              </a:rPr>
              <a:t>报告</a:t>
            </a:r>
            <a:endParaRPr lang="zh-CN" altLang="en-US" sz="2000" b="1" spc="300" dirty="0">
              <a:solidFill>
                <a:srgbClr val="3498DB"/>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1059180"/>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1. 方案编制</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370965" y="1555750"/>
            <a:ext cx="9145270" cy="42900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施工单位应当在危大工程施工前组织工程技术人员编制专项施工方案。实行施工总承包的，专项施工方案应当由施工总承包单位组织编制。危大工程实行分包的，专项施工方案可以由相关专业分包单位组织编制。</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专项施工方案应当由施工单位技术负责人审核签字、加盖单位公章，并由总监理工程师审查签字、加盖执业印章后方可实施。危大工程实行分包并由分包单位编制专项施工方案的，专项施工方案应当由总承包单位技术负责人及分包单位技术负责人共同审核签字并加盖单位公章。</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1059180"/>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2</a:t>
            </a:r>
            <a:r>
              <a:rPr lang="zh-CN" altLang="en-US" sz="2000" b="1" dirty="0">
                <a:solidFill>
                  <a:srgbClr val="000000">
                    <a:lumMod val="75000"/>
                    <a:lumOff val="25000"/>
                  </a:srgbClr>
                </a:solidFill>
                <a:latin typeface="Arial" panose="020B0604020202020204" pitchFamily="34" charset="0"/>
                <a:ea typeface="微软雅黑" panose="020B0503020204020204" charset="-122"/>
              </a:rPr>
              <a:t>. 专家论证</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370965" y="1555750"/>
            <a:ext cx="9145270" cy="42900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对于超过一定规模的危大工程，施工单位应当组织召开专家论证会对专项施工方案进行论证。实行施工总承包的，由施工总承包单位组织召开专家论证会。专家论证前专项施工方案应当通过施工单位审核和总监理工程师审查。</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专家应当从地方人民政府住房城乡建设主管部门建立的专家库中选取，符合专业要求且人数不得少于</a:t>
            </a:r>
            <a:r>
              <a:rPr lang="en-US" altLang="zh-CN" sz="2000" spc="150" dirty="0">
                <a:solidFill>
                  <a:srgbClr val="000000">
                    <a:lumMod val="75000"/>
                    <a:lumOff val="25000"/>
                  </a:srgbClr>
                </a:solidFill>
                <a:latin typeface="Arial" panose="020B0604020202020204" pitchFamily="34" charset="0"/>
                <a:ea typeface="微软雅黑" panose="020B0503020204020204" charset="-122"/>
              </a:rPr>
              <a:t> 5 </a:t>
            </a:r>
            <a:r>
              <a:rPr lang="zh-CN" altLang="en-US" sz="2000" spc="150" dirty="0">
                <a:solidFill>
                  <a:srgbClr val="000000">
                    <a:lumMod val="75000"/>
                    <a:lumOff val="25000"/>
                  </a:srgbClr>
                </a:solidFill>
                <a:latin typeface="Arial" panose="020B0604020202020204" pitchFamily="34" charset="0"/>
                <a:ea typeface="微软雅黑" panose="020B0503020204020204" charset="-122"/>
              </a:rPr>
              <a:t>名。与本工程有利害关系的人员不得以专家身份参加专家论证会。</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1059180"/>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3</a:t>
            </a:r>
            <a:r>
              <a:rPr lang="zh-CN" altLang="en-US" sz="2000" b="1" dirty="0">
                <a:solidFill>
                  <a:srgbClr val="000000">
                    <a:lumMod val="75000"/>
                    <a:lumOff val="25000"/>
                  </a:srgbClr>
                </a:solidFill>
                <a:latin typeface="Arial" panose="020B0604020202020204" pitchFamily="34" charset="0"/>
                <a:ea typeface="微软雅黑" panose="020B0503020204020204" charset="-122"/>
              </a:rPr>
              <a:t>. 论证</a:t>
            </a:r>
            <a:r>
              <a:rPr lang="zh-CN" altLang="en-US" sz="2000" b="1" dirty="0">
                <a:solidFill>
                  <a:srgbClr val="000000">
                    <a:lumMod val="75000"/>
                    <a:lumOff val="25000"/>
                  </a:srgbClr>
                </a:solidFill>
                <a:latin typeface="Arial" panose="020B0604020202020204" pitchFamily="34" charset="0"/>
                <a:ea typeface="微软雅黑" panose="020B0503020204020204" charset="-122"/>
              </a:rPr>
              <a:t>报告</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370965" y="1555750"/>
            <a:ext cx="9145270" cy="42900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专家论证会后，应当形成论证报告，对专项施工方案提出通过、修改后通过或者不通过的一致意见。专家对论证报告负责并签字确认。</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专项施工方案经论证需修改后通过的，施工单位应当根据论证报告修改完善后，重新履行本节方案编制中的程序。</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a:p>
            <a:pPr marL="0" lvl="2" indent="457200" fontAlgn="ctr">
              <a:lnSpc>
                <a:spcPts val="4500"/>
              </a:lnSpc>
              <a:buClr>
                <a:srgbClr val="1E6BC5">
                  <a:lumMod val="75000"/>
                </a:srgbClr>
              </a:buClr>
              <a:buSzPct val="90000"/>
              <a:buNone/>
            </a:pPr>
            <a:r>
              <a:rPr lang="zh-CN" altLang="en-US" sz="2000" spc="150" dirty="0">
                <a:solidFill>
                  <a:srgbClr val="000000">
                    <a:lumMod val="75000"/>
                    <a:lumOff val="25000"/>
                  </a:srgbClr>
                </a:solidFill>
                <a:latin typeface="Arial" panose="020B0604020202020204" pitchFamily="34" charset="0"/>
                <a:ea typeface="微软雅黑" panose="020B0503020204020204" charset="-122"/>
              </a:rPr>
              <a:t>专项施工方案经论证不通过的，施工单位修改后应当按照本规定的要求重新组织专家论证。</a:t>
            </a:r>
            <a:endParaRPr lang="zh-CN" altLang="en-US" sz="20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E:\桌面临时文件\@课件制作-材料\1陈晓宇制作\978-7-200-14983-8《城市轨道交通法律法规》PPT模板修改\8.jpg8"/>
          <p:cNvPicPr>
            <a:picLocks noChangeAspect="1"/>
          </p:cNvPicPr>
          <p:nvPr>
            <p:custDataLst>
              <p:tags r:id="rId1"/>
            </p:custDataLst>
          </p:nvPr>
        </p:nvPicPr>
        <p:blipFill rotWithShape="1">
          <a:blip r:embed="rId2"/>
          <a:srcRect l="30219" r="30219"/>
          <a:stretch>
            <a:fillRect/>
          </a:stretch>
        </p:blipFill>
        <p:spPr>
          <a:xfrm>
            <a:off x="8399781" y="0"/>
            <a:ext cx="3799840" cy="6858000"/>
          </a:xfrm>
          <a:prstGeom prst="rect">
            <a:avLst/>
          </a:prstGeom>
        </p:spPr>
      </p:pic>
      <p:sp>
        <p:nvSpPr>
          <p:cNvPr id="2" name="文本框 1"/>
          <p:cNvSpPr txBox="1"/>
          <p:nvPr>
            <p:custDataLst>
              <p:tags r:id="rId3"/>
            </p:custDataLst>
          </p:nvPr>
        </p:nvSpPr>
        <p:spPr>
          <a:xfrm>
            <a:off x="995045" y="1267778"/>
            <a:ext cx="6033135" cy="414655"/>
          </a:xfrm>
          <a:prstGeom prst="rect">
            <a:avLst/>
          </a:prstGeom>
          <a:noFill/>
        </p:spPr>
        <p:txBody>
          <a:bodyPr wrap="square" bIns="0" rtlCol="0" anchor="ctr" anchorCtr="0">
            <a:spAutoFit/>
          </a:bodyPr>
          <a:p>
            <a:pPr>
              <a:lnSpc>
                <a:spcPct val="120000"/>
              </a:lnSpc>
            </a:pPr>
            <a:r>
              <a:rPr lang="zh-CN" altLang="en-US" sz="2000" b="1" spc="300" dirty="0">
                <a:solidFill>
                  <a:srgbClr val="1F74AD"/>
                </a:solidFill>
                <a:latin typeface="微软雅黑" panose="020B0503020204020204" charset="-122"/>
                <a:ea typeface="微软雅黑" panose="020B0503020204020204" charset="-122"/>
              </a:rPr>
              <a:t>1. 警示</a:t>
            </a:r>
            <a:r>
              <a:rPr lang="zh-CN" altLang="en-US" sz="2000" b="1" spc="300" dirty="0">
                <a:solidFill>
                  <a:srgbClr val="1F74AD"/>
                </a:solidFill>
                <a:latin typeface="微软雅黑" panose="020B0503020204020204" charset="-122"/>
                <a:ea typeface="微软雅黑" panose="020B0503020204020204" charset="-122"/>
              </a:rPr>
              <a:t>标志</a:t>
            </a:r>
            <a:endParaRPr lang="zh-CN" altLang="en-US" sz="2000" b="1" spc="300" dirty="0">
              <a:solidFill>
                <a:srgbClr val="1F74AD"/>
              </a:solidFill>
              <a:latin typeface="微软雅黑" panose="020B0503020204020204" charset="-122"/>
              <a:ea typeface="微软雅黑" panose="020B0503020204020204" charset="-122"/>
            </a:endParaRPr>
          </a:p>
        </p:txBody>
      </p:sp>
      <p:sp>
        <p:nvSpPr>
          <p:cNvPr id="23" name="文本框 22"/>
          <p:cNvSpPr txBox="1"/>
          <p:nvPr>
            <p:custDataLst>
              <p:tags r:id="rId4"/>
            </p:custDataLst>
          </p:nvPr>
        </p:nvSpPr>
        <p:spPr>
          <a:xfrm>
            <a:off x="995045" y="1977073"/>
            <a:ext cx="5758180" cy="414655"/>
          </a:xfrm>
          <a:prstGeom prst="rect">
            <a:avLst/>
          </a:prstGeom>
          <a:noFill/>
        </p:spPr>
        <p:txBody>
          <a:bodyPr wrap="square" bIns="0" rtlCol="0" anchor="ctr" anchorCtr="0">
            <a:spAutoFit/>
          </a:bodyPr>
          <a:p>
            <a:pPr>
              <a:lnSpc>
                <a:spcPct val="120000"/>
              </a:lnSpc>
            </a:pPr>
            <a:r>
              <a:rPr lang="zh-CN" altLang="en-US" sz="2000" b="1" spc="300" dirty="0">
                <a:solidFill>
                  <a:srgbClr val="3498DB"/>
                </a:solidFill>
                <a:latin typeface="微软雅黑" panose="020B0503020204020204" charset="-122"/>
                <a:ea typeface="微软雅黑" panose="020B0503020204020204" charset="-122"/>
              </a:rPr>
              <a:t>2. 方案</a:t>
            </a:r>
            <a:r>
              <a:rPr lang="zh-CN" altLang="en-US" sz="2000" b="1" spc="300" dirty="0">
                <a:solidFill>
                  <a:srgbClr val="3498DB"/>
                </a:solidFill>
                <a:latin typeface="微软雅黑" panose="020B0503020204020204" charset="-122"/>
                <a:ea typeface="微软雅黑" panose="020B0503020204020204" charset="-122"/>
              </a:rPr>
              <a:t>交底</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80" name="TextBox 8"/>
          <p:cNvSpPr txBox="1"/>
          <p:nvPr/>
        </p:nvSpPr>
        <p:spPr>
          <a:xfrm>
            <a:off x="745490" y="622618"/>
            <a:ext cx="6811645" cy="430530"/>
          </a:xfrm>
          <a:prstGeom prst="rect">
            <a:avLst/>
          </a:prstGeom>
          <a:noFill/>
        </p:spPr>
        <p:txBody>
          <a:bodyPr wrap="square" lIns="0" tIns="0" rIns="0" bIns="0" rtlCol="0" anchor="ctr">
            <a:spAutoFit/>
          </a:bodyPr>
          <a:p>
            <a:pPr algn="l"/>
            <a:r>
              <a:rPr lang="zh-CN" altLang="en-US" sz="2800" b="1" dirty="0">
                <a:latin typeface="微软雅黑" panose="020B0503020204020204" charset="-122"/>
                <a:ea typeface="微软雅黑" panose="020B0503020204020204" charset="-122"/>
                <a:sym typeface="+mn-ea"/>
              </a:rPr>
              <a:t>（四）现场安全管理</a:t>
            </a:r>
            <a:endParaRPr lang="zh-CN" altLang="en-US" sz="2800" b="1" dirty="0">
              <a:latin typeface="微软雅黑" panose="020B0503020204020204" charset="-122"/>
              <a:ea typeface="微软雅黑" panose="020B0503020204020204" charset="-122"/>
              <a:sym typeface="+mn-ea"/>
            </a:endParaRPr>
          </a:p>
        </p:txBody>
      </p:sp>
      <p:sp>
        <p:nvSpPr>
          <p:cNvPr id="3" name="文本框 2"/>
          <p:cNvSpPr txBox="1"/>
          <p:nvPr>
            <p:custDataLst>
              <p:tags r:id="rId5"/>
            </p:custDataLst>
          </p:nvPr>
        </p:nvSpPr>
        <p:spPr>
          <a:xfrm>
            <a:off x="995045" y="2686368"/>
            <a:ext cx="5758180" cy="414655"/>
          </a:xfrm>
          <a:prstGeom prst="rect">
            <a:avLst/>
          </a:prstGeom>
          <a:noFill/>
        </p:spPr>
        <p:txBody>
          <a:bodyPr wrap="square" bIns="0" rtlCol="0" anchor="ctr" anchorCtr="0">
            <a:spAutoFit/>
          </a:bodyPr>
          <a:p>
            <a:pPr>
              <a:lnSpc>
                <a:spcPct val="120000"/>
              </a:lnSpc>
            </a:pPr>
            <a:r>
              <a:rPr lang="en-US" altLang="zh-CN" sz="2000" b="1" spc="300" dirty="0">
                <a:solidFill>
                  <a:srgbClr val="3498DB"/>
                </a:solidFill>
                <a:latin typeface="微软雅黑" panose="020B0503020204020204" charset="-122"/>
                <a:ea typeface="微软雅黑" panose="020B0503020204020204" charset="-122"/>
              </a:rPr>
              <a:t>3</a:t>
            </a:r>
            <a:r>
              <a:rPr lang="zh-CN" altLang="en-US" sz="2000" b="1" spc="300" dirty="0">
                <a:solidFill>
                  <a:srgbClr val="3498DB"/>
                </a:solidFill>
                <a:latin typeface="微软雅黑" panose="020B0503020204020204" charset="-122"/>
                <a:ea typeface="微软雅黑" panose="020B0503020204020204" charset="-122"/>
              </a:rPr>
              <a:t>. 监测与巡视</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5" name="文本框 4"/>
          <p:cNvSpPr txBox="1"/>
          <p:nvPr>
            <p:custDataLst>
              <p:tags r:id="rId6"/>
            </p:custDataLst>
          </p:nvPr>
        </p:nvSpPr>
        <p:spPr>
          <a:xfrm>
            <a:off x="995045" y="3419793"/>
            <a:ext cx="5758180" cy="414655"/>
          </a:xfrm>
          <a:prstGeom prst="rect">
            <a:avLst/>
          </a:prstGeom>
          <a:noFill/>
        </p:spPr>
        <p:txBody>
          <a:bodyPr wrap="square" bIns="0" rtlCol="0" anchor="ctr" anchorCtr="0">
            <a:spAutoFit/>
          </a:bodyPr>
          <a:p>
            <a:pPr>
              <a:lnSpc>
                <a:spcPct val="120000"/>
              </a:lnSpc>
            </a:pPr>
            <a:r>
              <a:rPr lang="en-US" altLang="zh-CN" sz="2000" b="1" spc="300" dirty="0">
                <a:solidFill>
                  <a:srgbClr val="3498DB"/>
                </a:solidFill>
                <a:latin typeface="微软雅黑" panose="020B0503020204020204" charset="-122"/>
                <a:ea typeface="微软雅黑" panose="020B0503020204020204" charset="-122"/>
              </a:rPr>
              <a:t>4</a:t>
            </a:r>
            <a:r>
              <a:rPr lang="zh-CN" altLang="en-US" sz="2000" b="1" spc="300" dirty="0">
                <a:solidFill>
                  <a:srgbClr val="3498DB"/>
                </a:solidFill>
                <a:latin typeface="微软雅黑" panose="020B0503020204020204" charset="-122"/>
                <a:ea typeface="微软雅黑" panose="020B0503020204020204" charset="-122"/>
              </a:rPr>
              <a:t>. 监理职责</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6" name="文本框 5"/>
          <p:cNvSpPr txBox="1"/>
          <p:nvPr>
            <p:custDataLst>
              <p:tags r:id="rId7"/>
            </p:custDataLst>
          </p:nvPr>
        </p:nvSpPr>
        <p:spPr>
          <a:xfrm>
            <a:off x="995045" y="4244023"/>
            <a:ext cx="5758180" cy="414655"/>
          </a:xfrm>
          <a:prstGeom prst="rect">
            <a:avLst/>
          </a:prstGeom>
          <a:noFill/>
        </p:spPr>
        <p:txBody>
          <a:bodyPr wrap="square" bIns="0" rtlCol="0" anchor="ctr" anchorCtr="0">
            <a:spAutoFit/>
          </a:bodyPr>
          <a:p>
            <a:pPr>
              <a:lnSpc>
                <a:spcPct val="120000"/>
              </a:lnSpc>
            </a:pPr>
            <a:r>
              <a:rPr lang="en-US" altLang="zh-CN" sz="2000" b="1" spc="300" dirty="0">
                <a:solidFill>
                  <a:srgbClr val="3498DB"/>
                </a:solidFill>
                <a:latin typeface="微软雅黑" panose="020B0503020204020204" charset="-122"/>
                <a:ea typeface="微软雅黑" panose="020B0503020204020204" charset="-122"/>
              </a:rPr>
              <a:t>5</a:t>
            </a:r>
            <a:r>
              <a:rPr lang="zh-CN" altLang="en-US" sz="2000" b="1" spc="300" dirty="0">
                <a:solidFill>
                  <a:srgbClr val="3498DB"/>
                </a:solidFill>
                <a:latin typeface="微软雅黑" panose="020B0503020204020204" charset="-122"/>
                <a:ea typeface="微软雅黑" panose="020B0503020204020204" charset="-122"/>
              </a:rPr>
              <a:t>. 需要进行第三方监测的危大工程</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7" name="文本框 6"/>
          <p:cNvSpPr txBox="1"/>
          <p:nvPr>
            <p:custDataLst>
              <p:tags r:id="rId8"/>
            </p:custDataLst>
          </p:nvPr>
        </p:nvSpPr>
        <p:spPr>
          <a:xfrm>
            <a:off x="995045" y="5068253"/>
            <a:ext cx="5758180" cy="414655"/>
          </a:xfrm>
          <a:prstGeom prst="rect">
            <a:avLst/>
          </a:prstGeom>
          <a:noFill/>
        </p:spPr>
        <p:txBody>
          <a:bodyPr wrap="square" bIns="0" rtlCol="0" anchor="ctr" anchorCtr="0">
            <a:spAutoFit/>
          </a:bodyPr>
          <a:p>
            <a:pPr>
              <a:lnSpc>
                <a:spcPct val="120000"/>
              </a:lnSpc>
            </a:pPr>
            <a:r>
              <a:rPr lang="en-US" altLang="zh-CN" sz="2000" b="1" spc="300" dirty="0">
                <a:solidFill>
                  <a:srgbClr val="3498DB"/>
                </a:solidFill>
                <a:latin typeface="微软雅黑" panose="020B0503020204020204" charset="-122"/>
                <a:ea typeface="微软雅黑" panose="020B0503020204020204" charset="-122"/>
              </a:rPr>
              <a:t>6</a:t>
            </a:r>
            <a:r>
              <a:rPr lang="zh-CN" altLang="en-US" sz="2000" b="1" spc="300" dirty="0">
                <a:solidFill>
                  <a:srgbClr val="3498DB"/>
                </a:solidFill>
                <a:latin typeface="微软雅黑" panose="020B0503020204020204" charset="-122"/>
                <a:ea typeface="微软雅黑" panose="020B0503020204020204" charset="-122"/>
              </a:rPr>
              <a:t>. 危大工程验收与应急管理措施</a:t>
            </a:r>
            <a:endParaRPr lang="zh-CN" altLang="en-US" sz="2000" b="1" spc="300" dirty="0">
              <a:solidFill>
                <a:srgbClr val="3498DB"/>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20" name="文本框 19"/>
          <p:cNvSpPr txBox="1"/>
          <p:nvPr>
            <p:custDataLst>
              <p:tags r:id="rId8"/>
            </p:custDataLst>
          </p:nvPr>
        </p:nvSpPr>
        <p:spPr>
          <a:xfrm>
            <a:off x="509270" y="1118235"/>
            <a:ext cx="10061575" cy="49961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b="1" spc="150" dirty="0">
                <a:solidFill>
                  <a:srgbClr val="000000">
                    <a:lumMod val="75000"/>
                    <a:lumOff val="25000"/>
                  </a:srgbClr>
                </a:solidFill>
                <a:latin typeface="Arial" panose="020B0604020202020204" pitchFamily="34" charset="0"/>
                <a:ea typeface="微软雅黑" panose="020B0503020204020204" charset="-122"/>
              </a:rPr>
              <a:t>警示标志</a:t>
            </a:r>
            <a:endParaRPr lang="en-US" altLang="zh-CN"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施工单位应当在施工现场显著位置公告危大工程名称、施工时间和具体责任人员，并在危险区域设置安全警示标志。</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 2.</a:t>
            </a:r>
            <a:r>
              <a:rPr lang="zh-CN" altLang="en-US" sz="1600" b="1" spc="150" dirty="0">
                <a:solidFill>
                  <a:srgbClr val="000000">
                    <a:lumMod val="75000"/>
                    <a:lumOff val="25000"/>
                  </a:srgbClr>
                </a:solidFill>
                <a:latin typeface="Arial" panose="020B0604020202020204" pitchFamily="34" charset="0"/>
                <a:ea typeface="微软雅黑" panose="020B0503020204020204" charset="-122"/>
              </a:rPr>
              <a:t>方案交底</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专项施工方案实施前，编制人员或者项目技术负责人应当向施工现场管理人员进行方案交底。施工现场管理人员应当向作业人员进行安全技术交底，并由双方和项目专职安全生产管理人员共同签字确认。</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b="1" spc="150" dirty="0">
                <a:solidFill>
                  <a:srgbClr val="000000">
                    <a:lumMod val="75000"/>
                    <a:lumOff val="25000"/>
                  </a:srgbClr>
                </a:solidFill>
                <a:latin typeface="Arial" panose="020B0604020202020204" pitchFamily="34" charset="0"/>
                <a:ea typeface="微软雅黑" panose="020B0503020204020204" charset="-122"/>
              </a:rPr>
              <a:t>监测与巡视</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应当严格按照专项施工方案组织施工，不得擅自修改专项施工方案。因规划调整、设计变更等原因确需调整的，修改后的专项施工方案应当按照本规定重新审核和论证。涉及资金或者工期调整的，建设单位应当按照约定予以调整。</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应当对危大工程施工作业人员进行登记，项目负责人应当在施工现场履职。项目专职安全生产管理人员应当对专项施工方案实施情况进行现场监督，对未按照专项施工方案施工的，应当要求立即整改，并及时报告项目负责人，项目负责人应当及时组织限期整改。</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施工单位应当按照规定对危大工程进行施工监测和安全巡视，发现危及人身安全的紧急情况，应当立即组织作业人员撤离危险区域。</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9"/>
            </p:custDataLst>
          </p:nvPr>
        </p:nvGrpSpPr>
        <p:grpSpPr>
          <a:xfrm rot="10800000">
            <a:off x="671896" y="61771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2"/>
            </p:custDataLst>
          </p:nvPr>
        </p:nvGrpSpPr>
        <p:grpSpPr>
          <a:xfrm>
            <a:off x="10570040" y="5309049"/>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3"/>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4"/>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20" name="文本框 19"/>
          <p:cNvSpPr txBox="1"/>
          <p:nvPr>
            <p:custDataLst>
              <p:tags r:id="rId8"/>
            </p:custDataLst>
          </p:nvPr>
        </p:nvSpPr>
        <p:spPr>
          <a:xfrm>
            <a:off x="1224915" y="1247775"/>
            <a:ext cx="9278620" cy="45980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b="1" spc="150" dirty="0">
                <a:solidFill>
                  <a:srgbClr val="000000">
                    <a:lumMod val="75000"/>
                    <a:lumOff val="25000"/>
                  </a:srgbClr>
                </a:solidFill>
                <a:latin typeface="Arial" panose="020B0604020202020204" pitchFamily="34" charset="0"/>
                <a:ea typeface="微软雅黑" panose="020B0503020204020204" charset="-122"/>
              </a:rPr>
              <a:t>监理职责</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）监理单位应当结合危大工程专项施工方案编制监理实施细则，并对危大工程施工实施专项巡视检查。</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理单位发现施工单位未按照专项施工方案施工的，应当要求其进行整改；情节严重的，应当要求其暂停施工，并及时报告建设单位。施工单位拒不整改或者不停止施工的，监理单位应当及时报告建设单位和工程所在地住房城乡建设主管部门。</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 5.</a:t>
            </a:r>
            <a:r>
              <a:rPr lang="zh-CN" altLang="en-US" sz="1600" b="1" spc="150" dirty="0">
                <a:solidFill>
                  <a:srgbClr val="000000">
                    <a:lumMod val="75000"/>
                    <a:lumOff val="25000"/>
                  </a:srgbClr>
                </a:solidFill>
                <a:latin typeface="Arial" panose="020B0604020202020204" pitchFamily="34" charset="0"/>
                <a:ea typeface="微软雅黑" panose="020B0503020204020204" charset="-122"/>
              </a:rPr>
              <a:t>需要进行第三方监测的危大工程</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需要进行第三方监测的危大工程，建设单位应当委托具有相应勘察资质的单位进行监测。</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）监测单位应当编制监测方案。监测方案由监测单位技术负责人审核签字并加盖单位公章，报送监理单位后方可实施。</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）监测单位应当按照监测方案开展监测，及时向建设单位报送监测成果，并对监测成果负责。</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）监测发现异常时，及时向建设、设计、施工、监理单位报告，建设单位应当立即组织相关单位采取处置措施。</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9"/>
            </p:custDataLst>
          </p:nvPr>
        </p:nvGrpSpPr>
        <p:grpSpPr>
          <a:xfrm rot="10800000">
            <a:off x="737301" y="69137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2"/>
            </p:custDataLst>
          </p:nvPr>
        </p:nvGrpSpPr>
        <p:grpSpPr>
          <a:xfrm>
            <a:off x="10570040" y="5309049"/>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3"/>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4"/>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20" name="文本框 19"/>
          <p:cNvSpPr txBox="1"/>
          <p:nvPr>
            <p:custDataLst>
              <p:tags r:id="rId8"/>
            </p:custDataLst>
          </p:nvPr>
        </p:nvSpPr>
        <p:spPr>
          <a:xfrm>
            <a:off x="1224915" y="1247775"/>
            <a:ext cx="9278620" cy="45980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en-US" altLang="zh-CN" sz="1600" b="1" spc="150" dirty="0">
                <a:solidFill>
                  <a:srgbClr val="000000">
                    <a:lumMod val="75000"/>
                    <a:lumOff val="25000"/>
                  </a:srgbClr>
                </a:solidFill>
                <a:latin typeface="Arial" panose="020B0604020202020204" pitchFamily="34" charset="0"/>
                <a:ea typeface="微软雅黑" panose="020B0503020204020204" charset="-122"/>
              </a:rPr>
              <a:t>  6.</a:t>
            </a:r>
            <a:r>
              <a:rPr lang="zh-CN" altLang="en-US" sz="1600" b="1" spc="150" dirty="0">
                <a:solidFill>
                  <a:srgbClr val="000000">
                    <a:lumMod val="75000"/>
                    <a:lumOff val="25000"/>
                  </a:srgbClr>
                </a:solidFill>
                <a:latin typeface="Arial" panose="020B0604020202020204" pitchFamily="34" charset="0"/>
                <a:ea typeface="微软雅黑" panose="020B0503020204020204" charset="-122"/>
              </a:rPr>
              <a:t>危大工程验收与应急管理措施</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对于按照规定需要验收的危大工程，施工单位、监理单位应当组织相关人员进行验收。验收合格的，经施工单位项目技术负责人及总监理工程师签字确认后，方可进入下一道工序。危大工程验收合格后，施工单位应当在施工现场明显位置设置验收标识牌，公示验收时间及责任人员。</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）危大工程发生险情或者事故时，施工单位应当立即采取应急处置措施，并报告工程所在地住房城乡建设主管部门。建设、勘察、设计、监理等单位应当配合施工单位开展应急抢险工作。</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）危大工程应急抢险结束后，建设单位应当组织勘察、设计、施工、监理等单位制定工程恢复方案，并对应急抢险工作进行后评估。</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0" algn="just" fontAlgn="ctr">
              <a:lnSpc>
                <a:spcPct val="130000"/>
              </a:lnSpc>
              <a:buClr>
                <a:srgbClr val="1E6BC5">
                  <a:lumMod val="75000"/>
                </a:srgbClr>
              </a:buClr>
              <a:buSzPct val="90000"/>
              <a:buNone/>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监理单位应当建立危大工程安全管理档案。施工单位应当将专项施工方案及审核、专家论证、交底、现场检查、验收及整改等相关资料纳入档案管理；监理单位应当将监理实施细则、专项施工方案审查、专项巡视检查、验收及整改等相关资料纳入档案管理。</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9"/>
            </p:custDataLst>
          </p:nvPr>
        </p:nvGrpSpPr>
        <p:grpSpPr>
          <a:xfrm rot="10800000">
            <a:off x="737301" y="69137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2"/>
            </p:custDataLst>
          </p:nvPr>
        </p:nvGrpSpPr>
        <p:grpSpPr>
          <a:xfrm>
            <a:off x="10570040" y="5309049"/>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3"/>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4"/>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604645" y="4999355"/>
            <a:ext cx="9103360" cy="1198880"/>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200" dirty="0" err="1">
                <a:solidFill>
                  <a:schemeClr val="tx1">
                    <a:lumMod val="85000"/>
                    <a:lumOff val="15000"/>
                  </a:schemeClr>
                </a:solidFill>
                <a:ea typeface="宋体" panose="02010600030101010101" pitchFamily="2" charset="-122"/>
                <a:cs typeface="+mn-ea"/>
                <a:sym typeface="+mn-lt"/>
              </a:rPr>
              <a:t>为切实贯彻城市轨道交通行业安全生产和运营的法律、行政法规和地方性法规的精神，相关部门分别制定了《建筑施工企业安全生产管理机构设置及专职安全生产管理人员配备办法》《危险性较大的分部分项工程安全管理规定》《城市轨道交通工程安全质量管理暂行办法》《特种设备安全监督检查办法》和《城市轨道交通运营管理规定》等部门规章，这些部门规章进一步细化了相关法律、行政法规的规定</a:t>
            </a:r>
            <a:r>
              <a:rPr lang="zh-CN" sz="1200" dirty="0" err="1">
                <a:solidFill>
                  <a:schemeClr val="tx1">
                    <a:lumMod val="85000"/>
                    <a:lumOff val="15000"/>
                  </a:schemeClr>
                </a:solidFill>
                <a:ea typeface="宋体" panose="02010600030101010101" pitchFamily="2" charset="-122"/>
                <a:cs typeface="+mn-ea"/>
                <a:sym typeface="+mn-lt"/>
              </a:rPr>
              <a:t>。</a:t>
            </a:r>
            <a:endParaRPr lang="zh-CN" sz="1200" dirty="0" err="1">
              <a:solidFill>
                <a:schemeClr val="tx1">
                  <a:lumMod val="85000"/>
                  <a:lumOff val="15000"/>
                </a:schemeClr>
              </a:solidFill>
              <a:ea typeface="宋体" panose="02010600030101010101" pitchFamily="2" charset="-122"/>
              <a:cs typeface="+mn-ea"/>
              <a:sym typeface="+mn-lt"/>
            </a:endParaRPr>
          </a:p>
        </p:txBody>
      </p:sp>
      <p:grpSp>
        <p:nvGrpSpPr>
          <p:cNvPr id="11" name="组合 10"/>
          <p:cNvGrpSpPr/>
          <p:nvPr/>
        </p:nvGrpSpPr>
        <p:grpSpPr>
          <a:xfrm>
            <a:off x="1346835" y="4183612"/>
            <a:ext cx="9498330" cy="730947"/>
            <a:chOff x="1346835" y="3363982"/>
            <a:chExt cx="9498330" cy="730947"/>
          </a:xfrm>
        </p:grpSpPr>
        <p:sp>
          <p:nvSpPr>
            <p:cNvPr id="12" name="矩形 11"/>
            <p:cNvSpPr/>
            <p:nvPr/>
          </p:nvSpPr>
          <p:spPr>
            <a:xfrm>
              <a:off x="1346835" y="3363982"/>
              <a:ext cx="9498330" cy="68199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85000"/>
                      <a:lumOff val="15000"/>
                    </a:schemeClr>
                  </a:solidFill>
                  <a:latin typeface="方正大黑简体" panose="02010601030101010101" charset="-122"/>
                  <a:ea typeface="方正大黑简体" panose="02010601030101010101" charset="-122"/>
                  <a:cs typeface="方正大黑简体" panose="02010601030101010101" charset="-122"/>
                  <a:sym typeface="+mn-lt"/>
                </a:rPr>
                <a:t>单元四  城市轨道交通安全生产和运营规章</a:t>
              </a:r>
              <a:endParaRPr lang="zh-CN" altLang="en-US" sz="3200" b="1" dirty="0">
                <a:solidFill>
                  <a:schemeClr val="tx1">
                    <a:lumMod val="85000"/>
                    <a:lumOff val="15000"/>
                  </a:schemeClr>
                </a:solidFill>
                <a:latin typeface="方正大黑简体" panose="02010601030101010101" charset="-122"/>
                <a:ea typeface="方正大黑简体" panose="02010601030101010101" charset="-122"/>
                <a:cs typeface="方正大黑简体" panose="02010601030101010101" charset="-122"/>
                <a:sym typeface="+mn-lt"/>
              </a:endParaRPr>
            </a:p>
          </p:txBody>
        </p:sp>
        <p:cxnSp>
          <p:nvCxnSpPr>
            <p:cNvPr id="13" name="直接连接符 12"/>
            <p:cNvCxnSpPr/>
            <p:nvPr/>
          </p:nvCxnSpPr>
          <p:spPr>
            <a:xfrm>
              <a:off x="5676900" y="4094929"/>
              <a:ext cx="838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8"/>
          <p:cNvSpPr txBox="1"/>
          <p:nvPr/>
        </p:nvSpPr>
        <p:spPr>
          <a:xfrm>
            <a:off x="745490" y="622618"/>
            <a:ext cx="6657975" cy="430530"/>
          </a:xfrm>
          <a:prstGeom prst="rect">
            <a:avLst/>
          </a:prstGeom>
          <a:noFill/>
        </p:spPr>
        <p:txBody>
          <a:bodyPr wrap="square" lIns="0" tIns="0" rIns="0" bIns="0" rtlCol="0" anchor="ctr">
            <a:spAutoFit/>
          </a:bodyPr>
          <a:p>
            <a:pPr algn="l"/>
            <a:r>
              <a:rPr lang="zh-CN" altLang="en-US" sz="2800" b="1" dirty="0">
                <a:latin typeface="微软雅黑" panose="020B0503020204020204" charset="-122"/>
                <a:ea typeface="微软雅黑" panose="020B0503020204020204" charset="-122"/>
                <a:sym typeface="+mn-ea"/>
              </a:rPr>
              <a:t>（五）监督管理</a:t>
            </a:r>
            <a:endParaRPr lang="zh-CN" altLang="en-US" sz="2800" b="1" dirty="0">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1"/>
            </p:custDataLst>
          </p:nvPr>
        </p:nvPicPr>
        <p:blipFill rotWithShape="1">
          <a:blip r:embed="rId2"/>
          <a:srcRect l="30219" r="30219"/>
          <a:stretch>
            <a:fillRect/>
          </a:stretch>
        </p:blipFill>
        <p:spPr>
          <a:xfrm>
            <a:off x="8394700" y="-13335"/>
            <a:ext cx="3803015" cy="6864350"/>
          </a:xfrm>
          <a:prstGeom prst="rect">
            <a:avLst/>
          </a:prstGeom>
        </p:spPr>
      </p:pic>
      <p:pic>
        <p:nvPicPr>
          <p:cNvPr id="16" name="图片 15"/>
          <p:cNvPicPr>
            <a:picLocks noChangeAspect="1"/>
          </p:cNvPicPr>
          <p:nvPr>
            <p:custDataLst>
              <p:tags r:id="rId3"/>
            </p:custDataLst>
          </p:nvPr>
        </p:nvPicPr>
        <p:blipFill rotWithShape="1">
          <a:blip r:embed="rId4"/>
          <a:srcRect/>
          <a:stretch>
            <a:fillRect/>
          </a:stretch>
        </p:blipFill>
        <p:spPr>
          <a:xfrm>
            <a:off x="929005" y="3709430"/>
            <a:ext cx="1003408" cy="1003408"/>
          </a:xfrm>
          <a:prstGeom prst="ellipse">
            <a:avLst/>
          </a:prstGeom>
        </p:spPr>
      </p:pic>
      <p:pic>
        <p:nvPicPr>
          <p:cNvPr id="17" name="图片 16" descr="E:\桌面临时文件\@课件制作-材料\1陈晓宇制作\978-7-200-14983-8《城市轨道交通法律法规》PPT模板修改\9.jpg9"/>
          <p:cNvPicPr>
            <a:picLocks noChangeAspect="1"/>
          </p:cNvPicPr>
          <p:nvPr>
            <p:custDataLst>
              <p:tags r:id="rId5"/>
            </p:custDataLst>
          </p:nvPr>
        </p:nvPicPr>
        <p:blipFill rotWithShape="1">
          <a:blip r:embed="rId6"/>
          <a:srcRect l="16687" r="16688"/>
          <a:stretch>
            <a:fillRect/>
          </a:stretch>
        </p:blipFill>
        <p:spPr>
          <a:xfrm>
            <a:off x="2101345" y="4981092"/>
            <a:ext cx="1003408" cy="1003408"/>
          </a:xfrm>
          <a:prstGeom prst="ellipse">
            <a:avLst/>
          </a:prstGeom>
        </p:spPr>
      </p:pic>
      <p:pic>
        <p:nvPicPr>
          <p:cNvPr id="19" name="图片 18"/>
          <p:cNvPicPr>
            <a:picLocks noChangeAspect="1"/>
          </p:cNvPicPr>
          <p:nvPr>
            <p:custDataLst>
              <p:tags r:id="rId7"/>
            </p:custDataLst>
          </p:nvPr>
        </p:nvPicPr>
        <p:blipFill rotWithShape="1">
          <a:blip r:embed="rId2"/>
          <a:srcRect l="14298" r="14298"/>
          <a:stretch>
            <a:fillRect/>
          </a:stretch>
        </p:blipFill>
        <p:spPr>
          <a:xfrm>
            <a:off x="2101345" y="2355424"/>
            <a:ext cx="1003408" cy="1003408"/>
          </a:xfrm>
          <a:prstGeom prst="ellipse">
            <a:avLst/>
          </a:prstGeom>
        </p:spPr>
      </p:pic>
      <p:cxnSp>
        <p:nvCxnSpPr>
          <p:cNvPr id="4" name="直接连接符 3"/>
          <p:cNvCxnSpPr/>
          <p:nvPr>
            <p:custDataLst>
              <p:tags r:id="rId8"/>
            </p:custDataLst>
          </p:nvPr>
        </p:nvCxnSpPr>
        <p:spPr>
          <a:xfrm flipH="1">
            <a:off x="1432407" y="2854581"/>
            <a:ext cx="670636" cy="859942"/>
          </a:xfrm>
          <a:prstGeom prst="line">
            <a:avLst/>
          </a:prstGeom>
        </p:spPr>
        <p:style>
          <a:lnRef idx="1">
            <a:srgbClr val="1F74AD"/>
          </a:lnRef>
          <a:fillRef idx="0">
            <a:srgbClr val="1F74AD"/>
          </a:fillRef>
          <a:effectRef idx="0">
            <a:srgbClr val="1F74AD"/>
          </a:effectRef>
          <a:fontRef idx="minor">
            <a:srgbClr val="000000"/>
          </a:fontRef>
        </p:style>
      </p:cxnSp>
      <p:cxnSp>
        <p:nvCxnSpPr>
          <p:cNvPr id="11" name="直接连接符 10"/>
          <p:cNvCxnSpPr/>
          <p:nvPr>
            <p:custDataLst>
              <p:tags r:id="rId9"/>
            </p:custDataLst>
          </p:nvPr>
        </p:nvCxnSpPr>
        <p:spPr>
          <a:xfrm>
            <a:off x="1432407" y="4714536"/>
            <a:ext cx="669787" cy="768260"/>
          </a:xfrm>
          <a:prstGeom prst="line">
            <a:avLst/>
          </a:prstGeom>
        </p:spPr>
        <p:style>
          <a:lnRef idx="1">
            <a:srgbClr val="1F74AD"/>
          </a:lnRef>
          <a:fillRef idx="0">
            <a:srgbClr val="1F74AD"/>
          </a:fillRef>
          <a:effectRef idx="0">
            <a:srgbClr val="1F74AD"/>
          </a:effectRef>
          <a:fontRef idx="minor">
            <a:srgbClr val="000000"/>
          </a:fontRef>
        </p:style>
      </p:cxnSp>
      <p:sp>
        <p:nvSpPr>
          <p:cNvPr id="5" name="文本框 4"/>
          <p:cNvSpPr txBox="1"/>
          <p:nvPr>
            <p:custDataLst>
              <p:tags r:id="rId10"/>
            </p:custDataLst>
          </p:nvPr>
        </p:nvSpPr>
        <p:spPr>
          <a:xfrm>
            <a:off x="3267710" y="2649855"/>
            <a:ext cx="4575175"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zh-CN" altLang="en-US" sz="2000" b="1" spc="300" dirty="0">
                <a:solidFill>
                  <a:srgbClr val="1F74AD"/>
                </a:solidFill>
                <a:latin typeface="微软雅黑" panose="020B0503020204020204" charset="-122"/>
                <a:ea typeface="微软雅黑" panose="020B0503020204020204" charset="-122"/>
              </a:rPr>
              <a:t>1. 专家库</a:t>
            </a:r>
            <a:r>
              <a:rPr lang="zh-CN" altLang="en-US" sz="2000" b="1" spc="300" dirty="0">
                <a:solidFill>
                  <a:srgbClr val="1F74AD"/>
                </a:solidFill>
                <a:latin typeface="微软雅黑" panose="020B0503020204020204" charset="-122"/>
                <a:ea typeface="微软雅黑" panose="020B0503020204020204" charset="-122"/>
              </a:rPr>
              <a:t>管理制度</a:t>
            </a:r>
            <a:endParaRPr lang="zh-CN" altLang="en-US" sz="2000" b="1" spc="300" dirty="0">
              <a:solidFill>
                <a:srgbClr val="1F74AD"/>
              </a:solidFill>
              <a:latin typeface="微软雅黑" panose="020B0503020204020204" charset="-122"/>
              <a:ea typeface="微软雅黑" panose="020B0503020204020204" charset="-122"/>
            </a:endParaRPr>
          </a:p>
        </p:txBody>
      </p:sp>
      <p:sp>
        <p:nvSpPr>
          <p:cNvPr id="6" name="文本框 5"/>
          <p:cNvSpPr txBox="1"/>
          <p:nvPr>
            <p:custDataLst>
              <p:tags r:id="rId11"/>
            </p:custDataLst>
          </p:nvPr>
        </p:nvSpPr>
        <p:spPr>
          <a:xfrm>
            <a:off x="2103120" y="4003993"/>
            <a:ext cx="4737100"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zh-CN" altLang="en-US" sz="2000" b="1" spc="300" dirty="0">
                <a:solidFill>
                  <a:srgbClr val="3498DB"/>
                </a:solidFill>
                <a:latin typeface="微软雅黑" panose="020B0503020204020204" charset="-122"/>
                <a:ea typeface="微软雅黑" panose="020B0503020204020204" charset="-122"/>
              </a:rPr>
              <a:t>2. 危大工程抽查制度</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26" name="文本框 25"/>
          <p:cNvSpPr txBox="1"/>
          <p:nvPr>
            <p:custDataLst>
              <p:tags r:id="rId12"/>
            </p:custDataLst>
          </p:nvPr>
        </p:nvSpPr>
        <p:spPr>
          <a:xfrm>
            <a:off x="3267710" y="5275580"/>
            <a:ext cx="4575175" cy="414655"/>
          </a:xfrm>
          <a:prstGeom prst="rect">
            <a:avLst/>
          </a:prstGeom>
          <a:noFill/>
        </p:spPr>
        <p:txBody>
          <a:bodyPr wrap="square" bIns="0" rtlCol="0" anchor="ctr" anchorCtr="0">
            <a:spAutoFit/>
          </a:bodyPr>
          <a:p>
            <a:pPr>
              <a:lnSpc>
                <a:spcPct val="120000"/>
              </a:lnSpc>
            </a:pPr>
            <a:r>
              <a:rPr lang="zh-CN" altLang="en-US" sz="2000" b="1" spc="300" dirty="0">
                <a:solidFill>
                  <a:srgbClr val="1AA3AA"/>
                </a:solidFill>
                <a:latin typeface="微软雅黑" panose="020B0503020204020204" charset="-122"/>
                <a:ea typeface="微软雅黑" panose="020B0503020204020204" charset="-122"/>
              </a:rPr>
              <a:t>3. 安全隐患</a:t>
            </a:r>
            <a:r>
              <a:rPr lang="zh-CN" altLang="en-US" sz="2000" b="1" spc="300" dirty="0">
                <a:solidFill>
                  <a:srgbClr val="1AA3AA"/>
                </a:solidFill>
                <a:latin typeface="微软雅黑" panose="020B0503020204020204" charset="-122"/>
                <a:ea typeface="微软雅黑" panose="020B0503020204020204" charset="-122"/>
              </a:rPr>
              <a:t>整改</a:t>
            </a:r>
            <a:endParaRPr lang="zh-CN" altLang="en-US" sz="2000" b="1" spc="300" dirty="0">
              <a:solidFill>
                <a:srgbClr val="1AA3AA"/>
              </a:solidFill>
              <a:latin typeface="微软雅黑" panose="020B0503020204020204" charset="-122"/>
              <a:ea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1. 专家库</a:t>
            </a:r>
            <a:r>
              <a:rPr lang="zh-CN" altLang="en-US" sz="2000" b="1" dirty="0">
                <a:solidFill>
                  <a:srgbClr val="000000">
                    <a:lumMod val="75000"/>
                    <a:lumOff val="25000"/>
                  </a:srgbClr>
                </a:solidFill>
                <a:latin typeface="Arial" panose="020B0604020202020204" pitchFamily="34" charset="0"/>
                <a:ea typeface="微软雅黑" panose="020B0503020204020204" charset="-122"/>
              </a:rPr>
              <a:t>管理制度</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578610"/>
            <a:ext cx="8978900" cy="7385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设区的市级以上地方人民政府住房城乡建设主管部门应当建立专家库，制定专家库管理制度，建立专家诚信档案，并向社会公布，接受社会监督。</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2" name="文本框 1"/>
          <p:cNvSpPr txBox="1"/>
          <p:nvPr>
            <p:custDataLst>
              <p:tags r:id="rId16"/>
            </p:custDataLst>
          </p:nvPr>
        </p:nvSpPr>
        <p:spPr>
          <a:xfrm>
            <a:off x="1414145" y="2628900"/>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2</a:t>
            </a:r>
            <a:r>
              <a:rPr lang="zh-CN" altLang="en-US" sz="2000" b="1" dirty="0">
                <a:solidFill>
                  <a:srgbClr val="000000">
                    <a:lumMod val="75000"/>
                    <a:lumOff val="25000"/>
                  </a:srgbClr>
                </a:solidFill>
                <a:latin typeface="Arial" panose="020B0604020202020204" pitchFamily="34" charset="0"/>
                <a:ea typeface="微软雅黑" panose="020B0503020204020204" charset="-122"/>
              </a:rPr>
              <a:t>. 危大工程抽查制度</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3" name="文本框 2"/>
          <p:cNvSpPr txBox="1"/>
          <p:nvPr>
            <p:custDataLst>
              <p:tags r:id="rId17"/>
            </p:custDataLst>
          </p:nvPr>
        </p:nvSpPr>
        <p:spPr>
          <a:xfrm>
            <a:off x="1468755" y="3284855"/>
            <a:ext cx="8978900" cy="19234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县级以上地方人民政府住房城乡建设主管部门或者所属施工安全监督机构，应当根据监督工作计划对危大工程进行抽查。</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县级以上地方人民政府住房城乡建设主管部门或者所属施工安全监督机构，可以通过政府购买技术服务方式，聘请具有专业技术能力的单位和人员对危大工程进行检查，所需费用向本级财政申请予以保障。</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3</a:t>
            </a:r>
            <a:r>
              <a:rPr lang="zh-CN" altLang="en-US" sz="2000" b="1" dirty="0">
                <a:solidFill>
                  <a:srgbClr val="000000">
                    <a:lumMod val="75000"/>
                    <a:lumOff val="25000"/>
                  </a:srgbClr>
                </a:solidFill>
                <a:latin typeface="Arial" panose="020B0604020202020204" pitchFamily="34" charset="0"/>
                <a:ea typeface="微软雅黑" panose="020B0503020204020204" charset="-122"/>
              </a:rPr>
              <a:t>. 安全隐患整改</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745615"/>
            <a:ext cx="8978900" cy="22929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县级以上地方人民政府住房城乡建设主管部门或者所属施工安全监督机构，在监督抽查中发现危大工程存在安全隐患的，应当责令施工单位整改；重大安全事故隐患排除前或者排除过程中无法保证安全的，责令从危险区域内撤出作业人员或者暂时停止施工；对依法应当给予行政处罚的行为，应当依法作出行政处罚决定。</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）县级以上地方人民政府住房城乡建设主管部门应当将单位和个人的处罚信息纳入建筑施工安全生产不良信用记录。</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TextBox 8"/>
          <p:cNvSpPr txBox="1"/>
          <p:nvPr/>
        </p:nvSpPr>
        <p:spPr>
          <a:xfrm>
            <a:off x="745490" y="622618"/>
            <a:ext cx="6657975" cy="430530"/>
          </a:xfrm>
          <a:prstGeom prst="rect">
            <a:avLst/>
          </a:prstGeom>
          <a:noFill/>
        </p:spPr>
        <p:txBody>
          <a:bodyPr wrap="square" lIns="0" tIns="0" rIns="0" bIns="0" rtlCol="0" anchor="ctr">
            <a:spAutoFit/>
          </a:bodyPr>
          <a:p>
            <a:pPr algn="l"/>
            <a:r>
              <a:rPr lang="zh-CN" altLang="en-US" sz="2800" b="1" dirty="0">
                <a:latin typeface="微软雅黑" panose="020B0503020204020204" charset="-122"/>
                <a:ea typeface="微软雅黑" panose="020B0503020204020204" charset="-122"/>
                <a:sym typeface="+mn-ea"/>
              </a:rPr>
              <a:t>（六）</a:t>
            </a:r>
            <a:r>
              <a:rPr lang="zh-CN" altLang="en-US" sz="2800" b="1" dirty="0">
                <a:latin typeface="微软雅黑" panose="020B0503020204020204" charset="-122"/>
                <a:ea typeface="微软雅黑" panose="020B0503020204020204" charset="-122"/>
                <a:sym typeface="+mn-ea"/>
              </a:rPr>
              <a:t>法律责任</a:t>
            </a:r>
            <a:endParaRPr lang="zh-CN" altLang="en-US" sz="2800" b="1" dirty="0">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1"/>
            </p:custDataLst>
          </p:nvPr>
        </p:nvPicPr>
        <p:blipFill rotWithShape="1">
          <a:blip r:embed="rId2"/>
          <a:srcRect l="30219" r="30219"/>
          <a:stretch>
            <a:fillRect/>
          </a:stretch>
        </p:blipFill>
        <p:spPr>
          <a:xfrm>
            <a:off x="8394700" y="-13335"/>
            <a:ext cx="3803015" cy="6864350"/>
          </a:xfrm>
          <a:prstGeom prst="rect">
            <a:avLst/>
          </a:prstGeom>
        </p:spPr>
      </p:pic>
      <p:sp>
        <p:nvSpPr>
          <p:cNvPr id="5" name="文本框 4"/>
          <p:cNvSpPr txBox="1"/>
          <p:nvPr>
            <p:custDataLst>
              <p:tags r:id="rId3"/>
            </p:custDataLst>
          </p:nvPr>
        </p:nvSpPr>
        <p:spPr>
          <a:xfrm>
            <a:off x="895985" y="1393825"/>
            <a:ext cx="4575175"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zh-CN" altLang="en-US" sz="2000" b="1" spc="300" dirty="0">
                <a:solidFill>
                  <a:srgbClr val="1F74AD"/>
                </a:solidFill>
                <a:latin typeface="微软雅黑" panose="020B0503020204020204" charset="-122"/>
                <a:ea typeface="微软雅黑" panose="020B0503020204020204" charset="-122"/>
              </a:rPr>
              <a:t>1.建设单位处罚</a:t>
            </a:r>
            <a:r>
              <a:rPr lang="zh-CN" altLang="en-US" sz="2000" b="1" spc="300" dirty="0">
                <a:solidFill>
                  <a:srgbClr val="1F74AD"/>
                </a:solidFill>
                <a:latin typeface="微软雅黑" panose="020B0503020204020204" charset="-122"/>
                <a:ea typeface="微软雅黑" panose="020B0503020204020204" charset="-122"/>
              </a:rPr>
              <a:t>规定</a:t>
            </a:r>
            <a:endParaRPr lang="zh-CN" altLang="en-US" sz="2000" b="1" spc="300" dirty="0">
              <a:solidFill>
                <a:srgbClr val="1F74AD"/>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895985" y="2148840"/>
            <a:ext cx="4538980"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zh-CN" altLang="en-US" sz="2000" b="1" spc="300" dirty="0">
                <a:solidFill>
                  <a:srgbClr val="3498DB"/>
                </a:solidFill>
                <a:latin typeface="微软雅黑" panose="020B0503020204020204" charset="-122"/>
                <a:ea typeface="微软雅黑" panose="020B0503020204020204" charset="-122"/>
              </a:rPr>
              <a:t>2.勘察单位处罚规定</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8" name="文本框 7"/>
          <p:cNvSpPr txBox="1"/>
          <p:nvPr>
            <p:custDataLst>
              <p:tags r:id="rId5"/>
            </p:custDataLst>
          </p:nvPr>
        </p:nvSpPr>
        <p:spPr>
          <a:xfrm>
            <a:off x="895985" y="2903855"/>
            <a:ext cx="4538980"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en-US" altLang="zh-CN" sz="2000" b="1" spc="300" dirty="0">
                <a:solidFill>
                  <a:srgbClr val="3498DB"/>
                </a:solidFill>
                <a:latin typeface="微软雅黑" panose="020B0503020204020204" charset="-122"/>
                <a:ea typeface="微软雅黑" panose="020B0503020204020204" charset="-122"/>
              </a:rPr>
              <a:t>3</a:t>
            </a:r>
            <a:r>
              <a:rPr lang="zh-CN" altLang="en-US" sz="2000" b="1" spc="300" dirty="0">
                <a:solidFill>
                  <a:srgbClr val="3498DB"/>
                </a:solidFill>
                <a:latin typeface="微软雅黑" panose="020B0503020204020204" charset="-122"/>
                <a:ea typeface="微软雅黑" panose="020B0503020204020204" charset="-122"/>
              </a:rPr>
              <a:t>.</a:t>
            </a:r>
            <a:r>
              <a:rPr lang="zh-CN" altLang="en-US" sz="2000" b="1" spc="300" dirty="0">
                <a:solidFill>
                  <a:srgbClr val="3498DB"/>
                </a:solidFill>
                <a:latin typeface="微软雅黑" panose="020B0503020204020204" charset="-122"/>
                <a:ea typeface="微软雅黑" panose="020B0503020204020204" charset="-122"/>
              </a:rPr>
              <a:t>设计单位处罚规定</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9" name="文本框 8"/>
          <p:cNvSpPr txBox="1"/>
          <p:nvPr>
            <p:custDataLst>
              <p:tags r:id="rId6"/>
            </p:custDataLst>
          </p:nvPr>
        </p:nvSpPr>
        <p:spPr>
          <a:xfrm>
            <a:off x="895985" y="3658870"/>
            <a:ext cx="4575175"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en-US" altLang="zh-CN" sz="2000" b="1" spc="300" dirty="0">
                <a:solidFill>
                  <a:srgbClr val="1F74AD"/>
                </a:solidFill>
                <a:latin typeface="微软雅黑" panose="020B0503020204020204" charset="-122"/>
                <a:ea typeface="微软雅黑" panose="020B0503020204020204" charset="-122"/>
              </a:rPr>
              <a:t>4</a:t>
            </a:r>
            <a:r>
              <a:rPr lang="zh-CN" altLang="en-US" sz="2000" b="1" spc="300" dirty="0">
                <a:solidFill>
                  <a:srgbClr val="1F74AD"/>
                </a:solidFill>
                <a:latin typeface="微软雅黑" panose="020B0503020204020204" charset="-122"/>
                <a:ea typeface="微软雅黑" panose="020B0503020204020204" charset="-122"/>
              </a:rPr>
              <a:t>.</a:t>
            </a:r>
            <a:r>
              <a:rPr lang="zh-CN" altLang="en-US" sz="2000" b="1" spc="300" dirty="0">
                <a:solidFill>
                  <a:srgbClr val="1F74AD"/>
                </a:solidFill>
                <a:latin typeface="微软雅黑" panose="020B0503020204020204" charset="-122"/>
                <a:ea typeface="微软雅黑" panose="020B0503020204020204" charset="-122"/>
              </a:rPr>
              <a:t>施工单位处罚</a:t>
            </a:r>
            <a:r>
              <a:rPr lang="zh-CN" altLang="en-US" sz="2000" b="1" spc="300" dirty="0">
                <a:solidFill>
                  <a:srgbClr val="1F74AD"/>
                </a:solidFill>
                <a:latin typeface="微软雅黑" panose="020B0503020204020204" charset="-122"/>
                <a:ea typeface="微软雅黑" panose="020B0503020204020204" charset="-122"/>
              </a:rPr>
              <a:t>规定</a:t>
            </a:r>
            <a:endParaRPr lang="zh-CN" altLang="en-US" sz="2000" b="1" spc="300" dirty="0">
              <a:solidFill>
                <a:srgbClr val="1F74AD"/>
              </a:solidFill>
              <a:latin typeface="微软雅黑" panose="020B0503020204020204" charset="-122"/>
              <a:ea typeface="微软雅黑" panose="020B0503020204020204" charset="-122"/>
            </a:endParaRPr>
          </a:p>
        </p:txBody>
      </p:sp>
      <p:sp>
        <p:nvSpPr>
          <p:cNvPr id="10" name="文本框 9"/>
          <p:cNvSpPr txBox="1"/>
          <p:nvPr>
            <p:custDataLst>
              <p:tags r:id="rId7"/>
            </p:custDataLst>
          </p:nvPr>
        </p:nvSpPr>
        <p:spPr>
          <a:xfrm>
            <a:off x="895985" y="4413885"/>
            <a:ext cx="4538980"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en-US" altLang="zh-CN" sz="2000" b="1" spc="300" dirty="0">
                <a:solidFill>
                  <a:srgbClr val="3498DB"/>
                </a:solidFill>
                <a:latin typeface="微软雅黑" panose="020B0503020204020204" charset="-122"/>
                <a:ea typeface="微软雅黑" panose="020B0503020204020204" charset="-122"/>
              </a:rPr>
              <a:t>5</a:t>
            </a:r>
            <a:r>
              <a:rPr lang="zh-CN" altLang="en-US" sz="2000" b="1" spc="300" dirty="0">
                <a:solidFill>
                  <a:srgbClr val="3498DB"/>
                </a:solidFill>
                <a:latin typeface="微软雅黑" panose="020B0503020204020204" charset="-122"/>
                <a:ea typeface="微软雅黑" panose="020B0503020204020204" charset="-122"/>
              </a:rPr>
              <a:t>.监</a:t>
            </a:r>
            <a:r>
              <a:rPr lang="zh-CN" altLang="en-US" sz="2000" b="1" spc="300" dirty="0">
                <a:solidFill>
                  <a:srgbClr val="3498DB"/>
                </a:solidFill>
                <a:latin typeface="微软雅黑" panose="020B0503020204020204" charset="-122"/>
                <a:ea typeface="微软雅黑" panose="020B0503020204020204" charset="-122"/>
              </a:rPr>
              <a:t>理单位处罚规定</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895985" y="5283200"/>
            <a:ext cx="4538980"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en-US" altLang="zh-CN" sz="2000" b="1" spc="300" dirty="0">
                <a:solidFill>
                  <a:srgbClr val="3498DB"/>
                </a:solidFill>
                <a:latin typeface="微软雅黑" panose="020B0503020204020204" charset="-122"/>
                <a:ea typeface="微软雅黑" panose="020B0503020204020204" charset="-122"/>
              </a:rPr>
              <a:t>6</a:t>
            </a:r>
            <a:r>
              <a:rPr lang="zh-CN" altLang="en-US" sz="2000" b="1" spc="300" dirty="0">
                <a:solidFill>
                  <a:srgbClr val="3498DB"/>
                </a:solidFill>
                <a:latin typeface="微软雅黑" panose="020B0503020204020204" charset="-122"/>
                <a:ea typeface="微软雅黑" panose="020B0503020204020204" charset="-122"/>
              </a:rPr>
              <a:t>.监</a:t>
            </a:r>
            <a:r>
              <a:rPr lang="zh-CN" altLang="en-US" sz="2000" b="1" spc="300" dirty="0">
                <a:solidFill>
                  <a:srgbClr val="3498DB"/>
                </a:solidFill>
                <a:latin typeface="微软雅黑" panose="020B0503020204020204" charset="-122"/>
                <a:ea typeface="微软雅黑" panose="020B0503020204020204" charset="-122"/>
              </a:rPr>
              <a:t>测单位处罚规定</a:t>
            </a:r>
            <a:endParaRPr lang="zh-CN" altLang="en-US" sz="2000" b="1" spc="300" dirty="0">
              <a:solidFill>
                <a:srgbClr val="3498DB"/>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1. 建设单位处罚规定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745615"/>
            <a:ext cx="9204325" cy="33394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建设单位有下列行为之一的，责令限期改正，并处一万元以上三万元以下的罚款；对直接负责的主管人员和其他直接责任人员处一千元以上五千元以下的罚款。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）未按照本规定提供工程周边环境等资料的。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）未按照本规定在招标文件中列出危大工程清单的。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）未按照施工合同约定及时支付危大工程施工技术措施费或者相应的安全防护文明施工措施费的。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）未按照本规定委托具有相应勘察资质的单位进行第三方监测的。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5</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）未对第三方监测单位报告的异常情况组织采取处置措施的。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2. 勘察单位处罚规定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745615"/>
            <a:ext cx="9204325" cy="110744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勘察单位未在勘察文件中说明地质条件可能造成的工程风险的，责令限期改正，依照《建设工程安全生产管理条例》对单位进行处罚；对直接负责的主管人员和其他直接责任人员处一千元以上五千元以下的罚款。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3</a:t>
            </a:r>
            <a:r>
              <a:rPr lang="zh-CN" altLang="en-US" sz="2000" b="1" dirty="0">
                <a:solidFill>
                  <a:srgbClr val="000000">
                    <a:lumMod val="75000"/>
                    <a:lumOff val="25000"/>
                  </a:srgbClr>
                </a:solidFill>
                <a:latin typeface="Arial" panose="020B0604020202020204" pitchFamily="34" charset="0"/>
                <a:ea typeface="微软雅黑" panose="020B0503020204020204" charset="-122"/>
              </a:rPr>
              <a:t>. 设计单位处罚规定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745615"/>
            <a:ext cx="9204325" cy="110744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500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设计单位未在设计文件中注明涉及危大工程的重点部位和环节，未提出保障工程周边环境安全和工程施工安全的意见的，责令限期改正，并处一万元以上三万元以下的罚款；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160" y="94932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4</a:t>
            </a:r>
            <a:r>
              <a:rPr lang="zh-CN" altLang="en-US" sz="2000" b="1" dirty="0">
                <a:solidFill>
                  <a:srgbClr val="000000">
                    <a:lumMod val="75000"/>
                    <a:lumOff val="25000"/>
                  </a:srgbClr>
                </a:solidFill>
                <a:latin typeface="Arial" panose="020B0604020202020204" pitchFamily="34" charset="0"/>
                <a:ea typeface="微软雅黑" panose="020B0503020204020204" charset="-122"/>
              </a:rPr>
              <a:t>. 施工单位处罚规定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301115" y="1378585"/>
            <a:ext cx="9202420" cy="46558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未按照本规定编制并审核危大工程专项施工方案的，依照《建设工程安全生产管理条例》对单位进行处罚，并暂扣安全生产许可证三十日；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）施工单位有下列行为之一的，依照《中华人民共和国安全生产法》《建设工程安全生产管理条例》对单位和相关责任人员进行处罚。</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①</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未向施工现场管理人员和作业人员进行方案交底和安全技术交底的。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②</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未在施工现场显著位置公告危大工程，并在危险区域设置安全警示标志的。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③</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项目专职安全生产管理人员未对专项施工方案实施情况进行现场监督的。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）施工单位有下列行为之一的，责令限期改正，处一万元以上三万元以下的罚款，并暂扣安全生产许可证三十日；对直接负责的主管人员和其他直接责任人员处一千元以上五千元以下的罚款。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①</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未对超过一定规模的危大工程专项施工方案进行专家论证的。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②</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未根据专家论证报告对超过一定规模的危大工程专项施工方案进行修改，或者未按照本规定重新组织专家论证的。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③</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未严格按照专项施工方案组织施工，或者擅自修改专项施工方案的。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4</a:t>
            </a:r>
            <a:r>
              <a:rPr lang="zh-CN" altLang="en-US" sz="2000" b="1" dirty="0">
                <a:solidFill>
                  <a:srgbClr val="000000">
                    <a:lumMod val="75000"/>
                    <a:lumOff val="25000"/>
                  </a:srgbClr>
                </a:solidFill>
                <a:latin typeface="Arial" panose="020B0604020202020204" pitchFamily="34" charset="0"/>
                <a:ea typeface="微软雅黑" panose="020B0503020204020204" charset="-122"/>
              </a:rPr>
              <a:t>. 施工单位处罚</a:t>
            </a:r>
            <a:r>
              <a:rPr lang="zh-CN" altLang="en-US" sz="2000" b="1" dirty="0">
                <a:solidFill>
                  <a:srgbClr val="000000">
                    <a:lumMod val="75000"/>
                    <a:lumOff val="25000"/>
                  </a:srgbClr>
                </a:solidFill>
                <a:latin typeface="Arial" panose="020B0604020202020204" pitchFamily="34" charset="0"/>
                <a:ea typeface="微软雅黑" panose="020B0503020204020204" charset="-122"/>
              </a:rPr>
              <a:t>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972820" y="1745615"/>
            <a:ext cx="10196830" cy="26416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95300" algn="just" fontAlgn="ctr">
              <a:lnSpc>
                <a:spcPts val="2600"/>
              </a:lnSpc>
              <a:spcAft>
                <a:spcPts val="600"/>
              </a:spcAft>
              <a:buClr>
                <a:srgbClr val="1E6BC5">
                  <a:lumMod val="75000"/>
                </a:srgbClr>
              </a:buClr>
              <a:buSzPct val="90000"/>
              <a:buNone/>
              <a:extLst>
                <a:ext uri="{35155182-B16C-46BC-9424-99874614C6A1}">
                  <wpsdc:indentchars xmlns:wpsdc="http://www.wps.cn/officeDocument/2017/drawingmlCustomData" val="200" checksum="1284436320"/>
                </a:ext>
              </a:extLst>
            </a:pPr>
            <a:r>
              <a:rPr lang="zh-CN" altLang="en-US" spc="150" dirty="0">
                <a:solidFill>
                  <a:srgbClr val="000000">
                    <a:lumMod val="75000"/>
                    <a:lumOff val="25000"/>
                  </a:srgbClr>
                </a:solidFill>
                <a:latin typeface="Arial" panose="020B0604020202020204" pitchFamily="34" charset="0"/>
                <a:ea typeface="微软雅黑" panose="020B0503020204020204" charset="-122"/>
              </a:rPr>
              <a:t>（</a:t>
            </a:r>
            <a:r>
              <a:rPr lang="en-US" altLang="zh-CN" spc="150" dirty="0">
                <a:solidFill>
                  <a:srgbClr val="000000">
                    <a:lumMod val="75000"/>
                    <a:lumOff val="25000"/>
                  </a:srgbClr>
                </a:solidFill>
                <a:latin typeface="Arial" panose="020B0604020202020204" pitchFamily="34" charset="0"/>
                <a:ea typeface="微软雅黑" panose="020B0503020204020204" charset="-122"/>
              </a:rPr>
              <a:t>3</a:t>
            </a:r>
            <a:r>
              <a:rPr lang="zh-CN" altLang="en-US" spc="150" dirty="0">
                <a:solidFill>
                  <a:srgbClr val="000000">
                    <a:lumMod val="75000"/>
                    <a:lumOff val="25000"/>
                  </a:srgbClr>
                </a:solidFill>
                <a:latin typeface="Arial" panose="020B0604020202020204" pitchFamily="34" charset="0"/>
                <a:ea typeface="微软雅黑" panose="020B0503020204020204" charset="-122"/>
              </a:rPr>
              <a:t>）施工单位有下列行为之一的，责令限期改正，并处一万元以上三万元以下的罚款；对直接负责的主管人员和其他直接责任人员处一千元以上五千元以下的罚款。</a:t>
            </a:r>
            <a:endParaRPr lang="zh-CN" altLang="en-US" spc="150" dirty="0">
              <a:solidFill>
                <a:srgbClr val="000000">
                  <a:lumMod val="75000"/>
                  <a:lumOff val="25000"/>
                </a:srgbClr>
              </a:solidFill>
              <a:latin typeface="Arial" panose="020B0604020202020204" pitchFamily="34" charset="0"/>
              <a:ea typeface="微软雅黑" panose="020B0503020204020204" charset="-122"/>
            </a:endParaRPr>
          </a:p>
          <a:p>
            <a:pPr marL="0" lvl="2" indent="495300" algn="just" fontAlgn="ctr">
              <a:lnSpc>
                <a:spcPts val="2600"/>
              </a:lnSpc>
              <a:spcAft>
                <a:spcPts val="600"/>
              </a:spcAft>
              <a:buClr>
                <a:srgbClr val="1E6BC5">
                  <a:lumMod val="75000"/>
                </a:srgbClr>
              </a:buClr>
              <a:buSzPct val="90000"/>
              <a:buNone/>
              <a:extLst>
                <a:ext uri="{35155182-B16C-46BC-9424-99874614C6A1}">
                  <wpsdc:indentchars xmlns:wpsdc="http://www.wps.cn/officeDocument/2017/drawingmlCustomData" val="200" checksum="1284436320"/>
                </a:ext>
              </a:extLst>
            </a:pPr>
            <a:r>
              <a:rPr lang="en-US" altLang="en-US" spc="150" dirty="0">
                <a:solidFill>
                  <a:srgbClr val="000000">
                    <a:lumMod val="75000"/>
                    <a:lumOff val="25000"/>
                  </a:srgbClr>
                </a:solidFill>
                <a:latin typeface="Arial" panose="020B0604020202020204" pitchFamily="34" charset="0"/>
                <a:ea typeface="微软雅黑" panose="020B0503020204020204" charset="-122"/>
              </a:rPr>
              <a:t>①</a:t>
            </a:r>
            <a:r>
              <a:rPr lang="zh-CN" altLang="en-US" spc="150" dirty="0">
                <a:solidFill>
                  <a:srgbClr val="000000">
                    <a:lumMod val="75000"/>
                    <a:lumOff val="25000"/>
                  </a:srgbClr>
                </a:solidFill>
                <a:latin typeface="Arial" panose="020B0604020202020204" pitchFamily="34" charset="0"/>
                <a:ea typeface="微软雅黑" panose="020B0503020204020204" charset="-122"/>
              </a:rPr>
              <a:t>项目负责人未按照本规定现场履职或者组织限期整改的。</a:t>
            </a:r>
            <a:r>
              <a:rPr lang="en-US" altLang="en-US" spc="150" dirty="0">
                <a:solidFill>
                  <a:srgbClr val="000000">
                    <a:lumMod val="75000"/>
                    <a:lumOff val="25000"/>
                  </a:srgbClr>
                </a:solidFill>
                <a:latin typeface="Arial" panose="020B0604020202020204" pitchFamily="34" charset="0"/>
                <a:ea typeface="微软雅黑" panose="020B0503020204020204" charset="-122"/>
              </a:rPr>
              <a:t>②</a:t>
            </a:r>
            <a:r>
              <a:rPr lang="zh-CN" altLang="en-US" spc="150" dirty="0">
                <a:solidFill>
                  <a:srgbClr val="000000">
                    <a:lumMod val="75000"/>
                    <a:lumOff val="25000"/>
                  </a:srgbClr>
                </a:solidFill>
                <a:latin typeface="Arial" panose="020B0604020202020204" pitchFamily="34" charset="0"/>
                <a:ea typeface="微软雅黑" panose="020B0503020204020204" charset="-122"/>
              </a:rPr>
              <a:t>施工单位未按照本规定进行施工监测和安全巡视的。</a:t>
            </a:r>
            <a:endParaRPr lang="zh-CN" altLang="en-US" spc="150" dirty="0">
              <a:solidFill>
                <a:srgbClr val="000000">
                  <a:lumMod val="75000"/>
                  <a:lumOff val="25000"/>
                </a:srgbClr>
              </a:solidFill>
              <a:latin typeface="Arial" panose="020B0604020202020204" pitchFamily="34" charset="0"/>
              <a:ea typeface="微软雅黑" panose="020B0503020204020204" charset="-122"/>
            </a:endParaRPr>
          </a:p>
          <a:p>
            <a:pPr marL="0" lvl="2" indent="495300" algn="just" fontAlgn="ctr">
              <a:lnSpc>
                <a:spcPts val="2600"/>
              </a:lnSpc>
              <a:spcAft>
                <a:spcPts val="600"/>
              </a:spcAft>
              <a:buClr>
                <a:srgbClr val="1E6BC5">
                  <a:lumMod val="75000"/>
                </a:srgbClr>
              </a:buClr>
              <a:buSzPct val="90000"/>
              <a:buNone/>
              <a:extLst>
                <a:ext uri="{35155182-B16C-46BC-9424-99874614C6A1}">
                  <wpsdc:indentchars xmlns:wpsdc="http://www.wps.cn/officeDocument/2017/drawingmlCustomData" val="200" checksum="1284436320"/>
                </a:ext>
              </a:extLst>
            </a:pPr>
            <a:r>
              <a:rPr lang="en-US" altLang="en-US" spc="150" dirty="0">
                <a:solidFill>
                  <a:srgbClr val="000000">
                    <a:lumMod val="75000"/>
                    <a:lumOff val="25000"/>
                  </a:srgbClr>
                </a:solidFill>
                <a:latin typeface="Arial" panose="020B0604020202020204" pitchFamily="34" charset="0"/>
                <a:ea typeface="微软雅黑" panose="020B0503020204020204" charset="-122"/>
              </a:rPr>
              <a:t>③</a:t>
            </a:r>
            <a:r>
              <a:rPr lang="zh-CN" altLang="en-US" spc="150" dirty="0">
                <a:solidFill>
                  <a:srgbClr val="000000">
                    <a:lumMod val="75000"/>
                    <a:lumOff val="25000"/>
                  </a:srgbClr>
                </a:solidFill>
                <a:latin typeface="Arial" panose="020B0604020202020204" pitchFamily="34" charset="0"/>
                <a:ea typeface="微软雅黑" panose="020B0503020204020204" charset="-122"/>
              </a:rPr>
              <a:t>未按照本规定组织危大工程验收的。</a:t>
            </a:r>
            <a:endParaRPr lang="zh-CN" altLang="en-US" spc="150" dirty="0">
              <a:solidFill>
                <a:srgbClr val="000000">
                  <a:lumMod val="75000"/>
                  <a:lumOff val="25000"/>
                </a:srgbClr>
              </a:solidFill>
              <a:latin typeface="Arial" panose="020B0604020202020204" pitchFamily="34" charset="0"/>
              <a:ea typeface="微软雅黑" panose="020B0503020204020204" charset="-122"/>
            </a:endParaRPr>
          </a:p>
          <a:p>
            <a:pPr marL="0" lvl="2" indent="495300" algn="just" fontAlgn="ctr">
              <a:lnSpc>
                <a:spcPts val="2600"/>
              </a:lnSpc>
              <a:spcAft>
                <a:spcPts val="600"/>
              </a:spcAft>
              <a:buClr>
                <a:srgbClr val="1E6BC5">
                  <a:lumMod val="75000"/>
                </a:srgbClr>
              </a:buClr>
              <a:buSzPct val="90000"/>
              <a:buNone/>
              <a:extLst>
                <a:ext uri="{35155182-B16C-46BC-9424-99874614C6A1}">
                  <wpsdc:indentchars xmlns:wpsdc="http://www.wps.cn/officeDocument/2017/drawingmlCustomData" val="200" checksum="1284436320"/>
                </a:ext>
              </a:extLst>
            </a:pPr>
            <a:r>
              <a:rPr lang="en-US" altLang="en-US" spc="150" dirty="0">
                <a:solidFill>
                  <a:srgbClr val="000000">
                    <a:lumMod val="75000"/>
                    <a:lumOff val="25000"/>
                  </a:srgbClr>
                </a:solidFill>
                <a:latin typeface="Arial" panose="020B0604020202020204" pitchFamily="34" charset="0"/>
                <a:ea typeface="微软雅黑" panose="020B0503020204020204" charset="-122"/>
              </a:rPr>
              <a:t>④</a:t>
            </a:r>
            <a:r>
              <a:rPr lang="zh-CN" altLang="en-US" spc="150" dirty="0">
                <a:solidFill>
                  <a:srgbClr val="000000">
                    <a:lumMod val="75000"/>
                    <a:lumOff val="25000"/>
                  </a:srgbClr>
                </a:solidFill>
                <a:latin typeface="Arial" panose="020B0604020202020204" pitchFamily="34" charset="0"/>
                <a:ea typeface="微软雅黑" panose="020B0503020204020204" charset="-122"/>
              </a:rPr>
              <a:t>发生险情或者事故时，未采取应急处置措施的。</a:t>
            </a:r>
            <a:endParaRPr lang="zh-CN" altLang="en-US" spc="150" dirty="0">
              <a:solidFill>
                <a:srgbClr val="000000">
                  <a:lumMod val="75000"/>
                  <a:lumOff val="25000"/>
                </a:srgbClr>
              </a:solidFill>
              <a:latin typeface="Arial" panose="020B0604020202020204" pitchFamily="34" charset="0"/>
              <a:ea typeface="微软雅黑" panose="020B0503020204020204" charset="-122"/>
            </a:endParaRPr>
          </a:p>
          <a:p>
            <a:pPr marL="0" lvl="2" indent="495300" algn="just" fontAlgn="ctr">
              <a:lnSpc>
                <a:spcPts val="2600"/>
              </a:lnSpc>
              <a:spcAft>
                <a:spcPts val="600"/>
              </a:spcAft>
              <a:buClr>
                <a:srgbClr val="1E6BC5">
                  <a:lumMod val="75000"/>
                </a:srgbClr>
              </a:buClr>
              <a:buSzPct val="90000"/>
              <a:buNone/>
              <a:extLst>
                <a:ext uri="{35155182-B16C-46BC-9424-99874614C6A1}">
                  <wpsdc:indentchars xmlns:wpsdc="http://www.wps.cn/officeDocument/2017/drawingmlCustomData" val="200" checksum="1284436320"/>
                </a:ext>
              </a:extLst>
            </a:pPr>
            <a:r>
              <a:rPr lang="en-US" altLang="en-US" spc="150" dirty="0">
                <a:solidFill>
                  <a:srgbClr val="000000">
                    <a:lumMod val="75000"/>
                    <a:lumOff val="25000"/>
                  </a:srgbClr>
                </a:solidFill>
                <a:latin typeface="Arial" panose="020B0604020202020204" pitchFamily="34" charset="0"/>
                <a:ea typeface="微软雅黑" panose="020B0503020204020204" charset="-122"/>
              </a:rPr>
              <a:t>⑤</a:t>
            </a:r>
            <a:r>
              <a:rPr lang="zh-CN" altLang="en-US" spc="150" dirty="0">
                <a:solidFill>
                  <a:srgbClr val="000000">
                    <a:lumMod val="75000"/>
                    <a:lumOff val="25000"/>
                  </a:srgbClr>
                </a:solidFill>
                <a:latin typeface="Arial" panose="020B0604020202020204" pitchFamily="34" charset="0"/>
                <a:ea typeface="微软雅黑" panose="020B0503020204020204" charset="-122"/>
              </a:rPr>
              <a:t>未按照本规定建立危大工程安全管理档案的。</a:t>
            </a:r>
            <a:endParaRPr lang="zh-CN" altLang="en-US"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160" y="94932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5</a:t>
            </a:r>
            <a:r>
              <a:rPr lang="zh-CN" altLang="en-US" sz="2000" b="1" dirty="0">
                <a:solidFill>
                  <a:srgbClr val="000000">
                    <a:lumMod val="75000"/>
                    <a:lumOff val="25000"/>
                  </a:srgbClr>
                </a:solidFill>
                <a:latin typeface="Arial" panose="020B0604020202020204" pitchFamily="34" charset="0"/>
                <a:ea typeface="微软雅黑" panose="020B0503020204020204" charset="-122"/>
              </a:rPr>
              <a:t>. 监理单位处罚规定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301115" y="1443355"/>
            <a:ext cx="9202420" cy="459105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）监理单位有下列行为之一的，依照《安全生产法》《建设工程安全生产管理条例》对单位进行处罚；对直接负责的主管人员和其他直接责任人员处一千元以上五千元以下的罚款。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①</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总监理工程师未按照本规定审查危大工程专项施工方案的。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②</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发现施工单位未按照专项施工方案实施，未要求其整改或者停工的。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③</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施工单位拒不整改或者不停止施工时，未向建设单位和工程所在地住房城乡建设主管部门报告的。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）监理单位有下列行为之一的，责令限期改正，并处一万元以上三万元以下的罚款；对直接负责的主管人员和其他直接责任人员处一千元以上五千元以下的罚款。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①</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未按照本规定编制监理实施细则的。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②</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未对危大工程施工实施专项巡视检查的。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③</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未按照本规定参与组织危大工程验收的。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en-US" sz="1600" spc="150" dirty="0">
                <a:solidFill>
                  <a:srgbClr val="000000">
                    <a:lumMod val="75000"/>
                    <a:lumOff val="25000"/>
                  </a:srgbClr>
                </a:solidFill>
                <a:latin typeface="Arial" panose="020B0604020202020204" pitchFamily="34" charset="0"/>
                <a:ea typeface="微软雅黑" panose="020B0503020204020204" charset="-122"/>
              </a:rPr>
              <a:t>④</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未按照本规定建立危大工程安全管理档案的。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1965" y="4197350"/>
            <a:ext cx="8687435" cy="186372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800" b="1" dirty="0">
                <a:latin typeface="微软雅黑" panose="020B0503020204020204" charset="-122"/>
                <a:ea typeface="微软雅黑" panose="020B0503020204020204" charset="-122"/>
                <a:cs typeface="微软雅黑" panose="020B0503020204020204" charset="-122"/>
                <a:sym typeface="+mn-ea"/>
              </a:rPr>
              <a:t>任务1  城市轨道交通安全生产和运营部门规章</a:t>
            </a:r>
            <a:endParaRPr lang="zh-CN" altLang="en-US" sz="48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160" y="94932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en-US" altLang="zh-CN" sz="2000" b="1" dirty="0">
                <a:solidFill>
                  <a:srgbClr val="000000">
                    <a:lumMod val="75000"/>
                    <a:lumOff val="25000"/>
                  </a:srgbClr>
                </a:solidFill>
                <a:latin typeface="Arial" panose="020B0604020202020204" pitchFamily="34" charset="0"/>
                <a:ea typeface="微软雅黑" panose="020B0503020204020204" charset="-122"/>
              </a:rPr>
              <a:t>6</a:t>
            </a:r>
            <a:r>
              <a:rPr lang="zh-CN" altLang="en-US" sz="2000" b="1" dirty="0">
                <a:solidFill>
                  <a:srgbClr val="000000">
                    <a:lumMod val="75000"/>
                    <a:lumOff val="25000"/>
                  </a:srgbClr>
                </a:solidFill>
                <a:latin typeface="Arial" panose="020B0604020202020204" pitchFamily="34" charset="0"/>
                <a:ea typeface="微软雅黑" panose="020B0503020204020204" charset="-122"/>
              </a:rPr>
              <a:t>. 监测单位处罚规定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301115" y="1555115"/>
            <a:ext cx="9202420" cy="447929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监测单位有下列行为之一的，责令限期改正，并处一万元以上三万元以下的罚款；对直接负责的主管人员和其他直接责任人员处一千元以上五千元以下的罚款。</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）未取得相应勘察资质从事第三方监测的。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）未按照本规定编制监测方案的。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）未按照监测方案开展监测的。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ts val="2200"/>
              </a:lnSpc>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）发现异常未及时报告的。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1974850" y="550228"/>
            <a:ext cx="8242300" cy="430530"/>
          </a:xfrm>
          <a:prstGeom prst="rect">
            <a:avLst/>
          </a:prstGeom>
          <a:noFill/>
        </p:spPr>
        <p:txBody>
          <a:bodyPr wrap="square" lIns="0" tIns="0" rIns="0" bIns="0" rtlCol="0" anchor="ctr">
            <a:spAutoFit/>
          </a:bodyPr>
          <a:lstStyle/>
          <a:p>
            <a:pPr algn="ctr"/>
            <a:r>
              <a:rPr lang="zh-CN" altLang="en-US" sz="2800" b="1" dirty="0">
                <a:latin typeface="方正大黑简体" panose="02010601030101010101" charset="-122"/>
                <a:ea typeface="方正大黑简体" panose="02010601030101010101" charset="-122"/>
                <a:sym typeface="+mn-ea"/>
              </a:rPr>
              <a:t>三、《城市轨道交通工程安全质量管理暂行办法》</a:t>
            </a:r>
            <a:endParaRPr lang="zh-CN" altLang="en-US" sz="2800" b="1" dirty="0">
              <a:latin typeface="方正大黑简体" panose="02010601030101010101" charset="-122"/>
              <a:ea typeface="方正大黑简体" panose="02010601030101010101" charset="-122"/>
              <a:sym typeface="+mn-ea"/>
            </a:endParaRPr>
          </a:p>
        </p:txBody>
      </p:sp>
      <p:grpSp>
        <p:nvGrpSpPr>
          <p:cNvPr id="15" name="组合 14"/>
          <p:cNvGrpSpPr/>
          <p:nvPr/>
        </p:nvGrpSpPr>
        <p:grpSpPr>
          <a:xfrm>
            <a:off x="1091565" y="4918075"/>
            <a:ext cx="9974580" cy="716280"/>
            <a:chOff x="1719" y="8019"/>
            <a:chExt cx="15708" cy="1128"/>
          </a:xfrm>
        </p:grpSpPr>
        <p:sp>
          <p:nvSpPr>
            <p:cNvPr id="31" name="i$liḋe-Rectangle 58"/>
            <p:cNvSpPr/>
            <p:nvPr/>
          </p:nvSpPr>
          <p:spPr>
            <a:xfrm>
              <a:off x="9819" y="8019"/>
              <a:ext cx="1129" cy="112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9</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7" name="i$liḋe-TextBox 70"/>
            <p:cNvSpPr txBox="1"/>
            <p:nvPr/>
          </p:nvSpPr>
          <p:spPr>
            <a:xfrm>
              <a:off x="10965" y="8099"/>
              <a:ext cx="6462" cy="969"/>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建设单位不得任意压缩合同工期和承包价格</a:t>
              </a:r>
              <a:endParaRPr lang="zh-CN" altLang="en-US" sz="2000" dirty="0">
                <a:latin typeface="微软雅黑" panose="020B0503020204020204" charset="-122"/>
                <a:ea typeface="微软雅黑" panose="020B0503020204020204" charset="-122"/>
                <a:sym typeface="+mn-ea"/>
              </a:endParaRPr>
            </a:p>
          </p:txBody>
        </p:sp>
        <p:sp>
          <p:nvSpPr>
            <p:cNvPr id="6" name="i$liḋe-Rectangle 58"/>
            <p:cNvSpPr/>
            <p:nvPr/>
          </p:nvSpPr>
          <p:spPr>
            <a:xfrm>
              <a:off x="1719" y="8019"/>
              <a:ext cx="1129" cy="11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4</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5" name="i$liḋe-TextBox 70"/>
            <p:cNvSpPr txBox="1"/>
            <p:nvPr/>
          </p:nvSpPr>
          <p:spPr>
            <a:xfrm>
              <a:off x="2848" y="8341"/>
              <a:ext cx="6240" cy="484"/>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建设工程应选择损害最小的方案</a:t>
              </a:r>
              <a:endParaRPr lang="zh-CN" altLang="en-US" sz="2000" dirty="0">
                <a:latin typeface="微软雅黑" panose="020B0503020204020204" charset="-122"/>
                <a:ea typeface="微软雅黑" panose="020B0503020204020204" charset="-122"/>
                <a:sym typeface="+mn-ea"/>
              </a:endParaRPr>
            </a:p>
          </p:txBody>
        </p:sp>
      </p:grpSp>
      <p:grpSp>
        <p:nvGrpSpPr>
          <p:cNvPr id="16" name="组合 15"/>
          <p:cNvGrpSpPr/>
          <p:nvPr/>
        </p:nvGrpSpPr>
        <p:grpSpPr>
          <a:xfrm>
            <a:off x="1091565" y="3966210"/>
            <a:ext cx="9267825" cy="716280"/>
            <a:chOff x="1719" y="6540"/>
            <a:chExt cx="14595" cy="1128"/>
          </a:xfrm>
        </p:grpSpPr>
        <p:sp>
          <p:nvSpPr>
            <p:cNvPr id="33" name="i$liḋe-Rectangle 68"/>
            <p:cNvSpPr/>
            <p:nvPr/>
          </p:nvSpPr>
          <p:spPr>
            <a:xfrm>
              <a:off x="9819" y="6540"/>
              <a:ext cx="1129" cy="112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8</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5" name="i$liḋe-TextBox 77"/>
            <p:cNvSpPr txBox="1"/>
            <p:nvPr/>
          </p:nvSpPr>
          <p:spPr>
            <a:xfrm>
              <a:off x="10948" y="6862"/>
              <a:ext cx="5366" cy="484"/>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招标前的准备工作</a:t>
              </a:r>
              <a:endParaRPr lang="zh-CN" altLang="en-US" sz="2000" dirty="0">
                <a:latin typeface="微软雅黑" panose="020B0503020204020204" charset="-122"/>
                <a:ea typeface="微软雅黑" panose="020B0503020204020204" charset="-122"/>
                <a:sym typeface="+mn-ea"/>
              </a:endParaRPr>
            </a:p>
          </p:txBody>
        </p:sp>
        <p:sp>
          <p:nvSpPr>
            <p:cNvPr id="88" name="i$liḋe-Rectangle 68"/>
            <p:cNvSpPr/>
            <p:nvPr/>
          </p:nvSpPr>
          <p:spPr>
            <a:xfrm>
              <a:off x="1719" y="6540"/>
              <a:ext cx="1129" cy="112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3</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8" name="i$liḋe-TextBox 77"/>
            <p:cNvSpPr txBox="1"/>
            <p:nvPr/>
          </p:nvSpPr>
          <p:spPr>
            <a:xfrm>
              <a:off x="2848" y="6620"/>
              <a:ext cx="6240" cy="969"/>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建设单位应向设计、施工、监测等单位提供相关资料</a:t>
              </a:r>
              <a:endParaRPr lang="zh-CN" altLang="en-US" sz="2000" dirty="0">
                <a:latin typeface="微软雅黑" panose="020B0503020204020204" charset="-122"/>
                <a:ea typeface="微软雅黑" panose="020B0503020204020204" charset="-122"/>
                <a:sym typeface="+mn-ea"/>
              </a:endParaRPr>
            </a:p>
          </p:txBody>
        </p:sp>
      </p:grpSp>
      <p:grpSp>
        <p:nvGrpSpPr>
          <p:cNvPr id="17" name="组合 16"/>
          <p:cNvGrpSpPr/>
          <p:nvPr/>
        </p:nvGrpSpPr>
        <p:grpSpPr>
          <a:xfrm>
            <a:off x="1091565" y="3014345"/>
            <a:ext cx="9973945" cy="716280"/>
            <a:chOff x="1719" y="5067"/>
            <a:chExt cx="15707" cy="1128"/>
          </a:xfrm>
        </p:grpSpPr>
        <p:sp>
          <p:nvSpPr>
            <p:cNvPr id="35" name="i$liḋe-Rectangle 71"/>
            <p:cNvSpPr/>
            <p:nvPr/>
          </p:nvSpPr>
          <p:spPr>
            <a:xfrm>
              <a:off x="9819" y="5067"/>
              <a:ext cx="1129" cy="1129"/>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7</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3" name="i$liḋe-TextBox 80"/>
            <p:cNvSpPr txBox="1"/>
            <p:nvPr/>
          </p:nvSpPr>
          <p:spPr>
            <a:xfrm>
              <a:off x="10948" y="5390"/>
              <a:ext cx="6479" cy="484"/>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各种费用的编制与管理</a:t>
              </a:r>
              <a:endParaRPr lang="zh-CN" altLang="en-US" sz="2000" dirty="0">
                <a:latin typeface="微软雅黑" panose="020B0503020204020204" charset="-122"/>
                <a:ea typeface="微软雅黑" panose="020B0503020204020204" charset="-122"/>
                <a:sym typeface="+mn-ea"/>
              </a:endParaRPr>
            </a:p>
          </p:txBody>
        </p:sp>
        <p:sp>
          <p:nvSpPr>
            <p:cNvPr id="90" name="i$liḋe-Rectangle 71"/>
            <p:cNvSpPr/>
            <p:nvPr/>
          </p:nvSpPr>
          <p:spPr>
            <a:xfrm>
              <a:off x="1719" y="5067"/>
              <a:ext cx="1129" cy="11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2</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101" name="i$liḋe-TextBox 80"/>
            <p:cNvSpPr txBox="1"/>
            <p:nvPr/>
          </p:nvSpPr>
          <p:spPr>
            <a:xfrm>
              <a:off x="2848" y="5147"/>
              <a:ext cx="6240" cy="969"/>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建设单位应建立工程安全质量风险评估制度</a:t>
              </a:r>
              <a:endParaRPr lang="zh-CN" altLang="en-US" sz="2000" dirty="0">
                <a:latin typeface="微软雅黑" panose="020B0503020204020204" charset="-122"/>
                <a:ea typeface="微软雅黑" panose="020B0503020204020204" charset="-122"/>
                <a:sym typeface="+mn-ea"/>
              </a:endParaRPr>
            </a:p>
          </p:txBody>
        </p:sp>
      </p:grpSp>
      <p:grpSp>
        <p:nvGrpSpPr>
          <p:cNvPr id="18" name="组合 17"/>
          <p:cNvGrpSpPr/>
          <p:nvPr/>
        </p:nvGrpSpPr>
        <p:grpSpPr>
          <a:xfrm>
            <a:off x="1091565" y="2062480"/>
            <a:ext cx="9975215" cy="716280"/>
            <a:chOff x="1719" y="3626"/>
            <a:chExt cx="15709" cy="1128"/>
          </a:xfrm>
        </p:grpSpPr>
        <p:sp>
          <p:nvSpPr>
            <p:cNvPr id="29" name="i$liḋe-Rectangle 47"/>
            <p:cNvSpPr/>
            <p:nvPr/>
          </p:nvSpPr>
          <p:spPr>
            <a:xfrm>
              <a:off x="9819" y="3626"/>
              <a:ext cx="1129" cy="1129"/>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6</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1" name="i$liḋe-TextBox 83"/>
            <p:cNvSpPr txBox="1"/>
            <p:nvPr/>
          </p:nvSpPr>
          <p:spPr>
            <a:xfrm>
              <a:off x="10948" y="3706"/>
              <a:ext cx="6480" cy="969"/>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建设单位应办理安全、质量监督手续</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1719" y="3626"/>
              <a:ext cx="1129" cy="1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1</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104" name="i$liḋe-TextBox 83"/>
            <p:cNvSpPr txBox="1"/>
            <p:nvPr/>
          </p:nvSpPr>
          <p:spPr>
            <a:xfrm>
              <a:off x="2848" y="3948"/>
              <a:ext cx="6240" cy="484"/>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建设单位应建立安全责任制</a:t>
              </a:r>
              <a:endParaRPr lang="zh-CN" altLang="en-US" sz="2000" dirty="0">
                <a:latin typeface="微软雅黑" panose="020B0503020204020204" charset="-122"/>
                <a:ea typeface="微软雅黑" panose="020B0503020204020204" charset="-122"/>
                <a:sym typeface="+mn-ea"/>
              </a:endParaRPr>
            </a:p>
          </p:txBody>
        </p:sp>
      </p:grpSp>
      <p:sp>
        <p:nvSpPr>
          <p:cNvPr id="3" name="文本框 2"/>
          <p:cNvSpPr txBox="1"/>
          <p:nvPr/>
        </p:nvSpPr>
        <p:spPr>
          <a:xfrm>
            <a:off x="1125855" y="1263015"/>
            <a:ext cx="9940290" cy="398780"/>
          </a:xfrm>
          <a:prstGeom prst="rect">
            <a:avLst/>
          </a:prstGeom>
          <a:noFill/>
        </p:spPr>
        <p:txBody>
          <a:bodyPr wrap="square" rtlCol="0" anchor="t">
            <a:spAutoFit/>
          </a:bodyPr>
          <a:p>
            <a:pPr algn="ctr"/>
            <a:r>
              <a:rPr lang="zh-CN" altLang="en-US" sz="2000">
                <a:latin typeface="微软雅黑" panose="020B0503020204020204" charset="-122"/>
                <a:ea typeface="微软雅黑" panose="020B0503020204020204" charset="-122"/>
              </a:rPr>
              <a:t>（一）建设单位安全质量责任</a:t>
            </a:r>
            <a:endParaRPr lang="zh-CN" altLang="en-US" sz="2000">
              <a:latin typeface="微软雅黑" panose="020B0503020204020204" charset="-122"/>
              <a:ea typeface="微软雅黑" panose="020B0503020204020204" charset="-122"/>
            </a:endParaRPr>
          </a:p>
        </p:txBody>
      </p:sp>
      <p:grpSp>
        <p:nvGrpSpPr>
          <p:cNvPr id="14" name="组合 13"/>
          <p:cNvGrpSpPr/>
          <p:nvPr/>
        </p:nvGrpSpPr>
        <p:grpSpPr>
          <a:xfrm>
            <a:off x="1091565" y="5869940"/>
            <a:ext cx="9974580" cy="716280"/>
            <a:chOff x="1719" y="9243"/>
            <a:chExt cx="15708" cy="1128"/>
          </a:xfrm>
        </p:grpSpPr>
        <p:sp>
          <p:nvSpPr>
            <p:cNvPr id="4" name="i$liḋe-Rectangle 58"/>
            <p:cNvSpPr/>
            <p:nvPr/>
          </p:nvSpPr>
          <p:spPr>
            <a:xfrm>
              <a:off x="9819" y="9243"/>
              <a:ext cx="1129" cy="1129"/>
            </a:xfrm>
            <a:prstGeom prst="rect">
              <a:avLst/>
            </a:prstGeom>
            <a:solidFill>
              <a:srgbClr val="EB85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sz="2800" b="1">
                  <a:solidFill>
                    <a:schemeClr val="bg1"/>
                  </a:solidFill>
                  <a:latin typeface="方正大黑简体" panose="02010601030101010101" charset="-122"/>
                  <a:ea typeface="方正大黑简体" panose="02010601030101010101" charset="-122"/>
                  <a:cs typeface="+mn-ea"/>
                  <a:sym typeface="+mn-lt"/>
                </a:rPr>
                <a:t>10</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5" name="i$liḋe-TextBox 70"/>
            <p:cNvSpPr txBox="1"/>
            <p:nvPr/>
          </p:nvSpPr>
          <p:spPr>
            <a:xfrm>
              <a:off x="10965" y="9566"/>
              <a:ext cx="6462" cy="484"/>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建设单位施工前的准备工作</a:t>
              </a:r>
              <a:endParaRPr lang="zh-CN" altLang="en-US" sz="2000" dirty="0">
                <a:latin typeface="微软雅黑" panose="020B0503020204020204" charset="-122"/>
                <a:ea typeface="微软雅黑" panose="020B0503020204020204" charset="-122"/>
                <a:sym typeface="+mn-ea"/>
              </a:endParaRPr>
            </a:p>
          </p:txBody>
        </p:sp>
        <p:sp>
          <p:nvSpPr>
            <p:cNvPr id="7" name="i$liḋe-Rectangle 58"/>
            <p:cNvSpPr/>
            <p:nvPr/>
          </p:nvSpPr>
          <p:spPr>
            <a:xfrm>
              <a:off x="1719" y="9243"/>
              <a:ext cx="1129" cy="1129"/>
            </a:xfrm>
            <a:prstGeom prst="rect">
              <a:avLst/>
            </a:prstGeom>
            <a:solidFill>
              <a:srgbClr val="0088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5</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8" name="i$liḋe-TextBox 70"/>
            <p:cNvSpPr txBox="1"/>
            <p:nvPr/>
          </p:nvSpPr>
          <p:spPr>
            <a:xfrm>
              <a:off x="2848" y="9565"/>
              <a:ext cx="6240" cy="484"/>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施工图审查制度</a:t>
              </a:r>
              <a:endParaRPr lang="zh-CN" altLang="en-US" sz="2000" dirty="0">
                <a:latin typeface="微软雅黑" panose="020B0503020204020204" charset="-122"/>
                <a:ea typeface="微软雅黑"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47110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4</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5" name="i$liḋe-Rectangle 71"/>
          <p:cNvSpPr/>
          <p:nvPr/>
        </p:nvSpPr>
        <p:spPr>
          <a:xfrm>
            <a:off x="6235065" y="338613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5</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3" name="i$liḋe-TextBox 80"/>
          <p:cNvSpPr txBox="1"/>
          <p:nvPr/>
        </p:nvSpPr>
        <p:spPr>
          <a:xfrm>
            <a:off x="6951980" y="3590925"/>
            <a:ext cx="467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勘察、设计单位提交文件等的规定</a:t>
            </a:r>
            <a:endParaRPr lang="zh-CN" altLang="en-US" sz="20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675890"/>
            <a:ext cx="3153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勘察外业的操作规定</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1091565" y="247110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1</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88" name="i$liḋe-Rectangle 68"/>
          <p:cNvSpPr/>
          <p:nvPr/>
        </p:nvSpPr>
        <p:spPr>
          <a:xfrm>
            <a:off x="1091565" y="432149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3</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0" name="i$liḋe-Rectangle 71"/>
          <p:cNvSpPr/>
          <p:nvPr/>
        </p:nvSpPr>
        <p:spPr>
          <a:xfrm>
            <a:off x="1091565" y="338613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2</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8" name="i$liḋe-TextBox 77"/>
          <p:cNvSpPr txBox="1"/>
          <p:nvPr/>
        </p:nvSpPr>
        <p:spPr>
          <a:xfrm>
            <a:off x="1808480" y="4372293"/>
            <a:ext cx="39624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勘察、设计单位应建立安全质量和管理制度</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436938"/>
            <a:ext cx="39624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勘察、设计单位的主要负责人及项目负责人等的责任</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67589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勘察、设计单位的安全质量责任</a:t>
            </a:r>
            <a:endParaRPr lang="zh-CN" altLang="en-US" sz="2000" dirty="0">
              <a:latin typeface="微软雅黑" panose="020B0503020204020204" charset="-122"/>
              <a:ea typeface="微软雅黑" panose="020B0503020204020204" charset="-122"/>
              <a:sym typeface="+mn-ea"/>
            </a:endParaRPr>
          </a:p>
        </p:txBody>
      </p:sp>
      <p:sp>
        <p:nvSpPr>
          <p:cNvPr id="3" name="TextBox 8"/>
          <p:cNvSpPr txBox="1"/>
          <p:nvPr/>
        </p:nvSpPr>
        <p:spPr>
          <a:xfrm>
            <a:off x="1974850" y="550228"/>
            <a:ext cx="8242300" cy="430530"/>
          </a:xfrm>
          <a:prstGeom prst="rect">
            <a:avLst/>
          </a:prstGeom>
          <a:noFill/>
        </p:spPr>
        <p:txBody>
          <a:bodyPr wrap="square" lIns="0" tIns="0" rIns="0" bIns="0" rtlCol="0" anchor="ctr">
            <a:spAutoFit/>
          </a:bodyPr>
          <a:p>
            <a:pPr algn="ctr"/>
            <a:r>
              <a:rPr lang="zh-CN" altLang="en-US" sz="2800" b="1" dirty="0">
                <a:latin typeface="方正大黑简体" panose="02010601030101010101" charset="-122"/>
                <a:ea typeface="方正大黑简体" panose="02010601030101010101" charset="-122"/>
                <a:sym typeface="+mn-ea"/>
              </a:rPr>
              <a:t>三、《城市轨道交通工程安全质量管理暂行办法》</a:t>
            </a:r>
            <a:endParaRPr lang="zh-CN" altLang="en-US" sz="2800" b="1" dirty="0">
              <a:latin typeface="方正大黑简体" panose="02010601030101010101" charset="-122"/>
              <a:ea typeface="方正大黑简体" panose="02010601030101010101" charset="-122"/>
              <a:sym typeface="+mn-ea"/>
            </a:endParaRPr>
          </a:p>
        </p:txBody>
      </p:sp>
      <p:sp>
        <p:nvSpPr>
          <p:cNvPr id="4" name="文本框 3"/>
          <p:cNvSpPr txBox="1"/>
          <p:nvPr/>
        </p:nvSpPr>
        <p:spPr>
          <a:xfrm>
            <a:off x="1125855" y="1263015"/>
            <a:ext cx="9940290" cy="398780"/>
          </a:xfrm>
          <a:prstGeom prst="rect">
            <a:avLst/>
          </a:prstGeom>
          <a:noFill/>
        </p:spPr>
        <p:txBody>
          <a:bodyPr wrap="square" rtlCol="0" anchor="t">
            <a:spAutoFit/>
          </a:bodyPr>
          <a:p>
            <a:pPr algn="ctr"/>
            <a:r>
              <a:rPr lang="zh-CN" altLang="en-US" sz="2000">
                <a:latin typeface="微软雅黑" panose="020B0503020204020204" charset="-122"/>
                <a:ea typeface="微软雅黑" panose="020B0503020204020204" charset="-122"/>
              </a:rPr>
              <a:t>（二）勘察、设计单位安全质量责任</a:t>
            </a:r>
            <a:endParaRPr lang="zh-CN" altLang="en-US" sz="20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5</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1" name="i$liḋe-Rectangle 58"/>
          <p:cNvSpPr/>
          <p:nvPr/>
        </p:nvSpPr>
        <p:spPr>
          <a:xfrm>
            <a:off x="6235065" y="5091748"/>
            <a:ext cx="716915" cy="7169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8</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3" name="i$liḋe-Rectangle 68"/>
          <p:cNvSpPr/>
          <p:nvPr/>
        </p:nvSpPr>
        <p:spPr>
          <a:xfrm>
            <a:off x="6235065" y="415258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7</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5" name="i$liḋe-Rectangle 71"/>
          <p:cNvSpPr/>
          <p:nvPr/>
        </p:nvSpPr>
        <p:spPr>
          <a:xfrm>
            <a:off x="6235065" y="321722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6</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7" name="i$liḋe-TextBox 70"/>
          <p:cNvSpPr txBox="1"/>
          <p:nvPr/>
        </p:nvSpPr>
        <p:spPr>
          <a:xfrm>
            <a:off x="6962775" y="5296535"/>
            <a:ext cx="315341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施工单位施工的规定</a:t>
            </a:r>
            <a:endParaRPr lang="zh-CN" altLang="en-US" sz="2000" dirty="0">
              <a:latin typeface="微软雅黑" panose="020B0503020204020204" charset="-122"/>
              <a:ea typeface="微软雅黑" panose="020B0503020204020204" charset="-122"/>
              <a:sym typeface="+mn-ea"/>
            </a:endParaRPr>
          </a:p>
        </p:txBody>
      </p:sp>
      <p:sp>
        <p:nvSpPr>
          <p:cNvPr id="45" name="i$liḋe-TextBox 77"/>
          <p:cNvSpPr txBox="1"/>
          <p:nvPr/>
        </p:nvSpPr>
        <p:spPr>
          <a:xfrm>
            <a:off x="6951980" y="4357688"/>
            <a:ext cx="4114165"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施工单位应编制施工监测方案</a:t>
            </a:r>
            <a:endParaRPr lang="zh-CN" altLang="en-US" sz="20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51980" y="3422333"/>
            <a:ext cx="4114165"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施工单位施工前的准备工作</a:t>
            </a:r>
            <a:endParaRPr lang="zh-CN" altLang="en-US" sz="20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507298"/>
            <a:ext cx="411480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施工单位不得以低于成本价竞标</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1</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6" name="i$liḋe-Rectangle 58"/>
          <p:cNvSpPr/>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4</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88" name="i$liḋe-Rectangle 68"/>
          <p:cNvSpPr/>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3</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0" name="i$liḋe-Rectangle 71"/>
          <p:cNvSpPr/>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2</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5" name="i$liḋe-TextBox 70"/>
          <p:cNvSpPr txBox="1"/>
          <p:nvPr/>
        </p:nvSpPr>
        <p:spPr>
          <a:xfrm>
            <a:off x="1808480" y="5296535"/>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施工单位应编制施工进度计划</a:t>
            </a:r>
            <a:endParaRPr lang="zh-CN" altLang="en-US" sz="20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8480" y="4203383"/>
            <a:ext cx="39624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施工单位应建设安全质量责任制和管理制度</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422015"/>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施工单位负责人的责任</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50698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施工单位的责任</a:t>
            </a:r>
            <a:endParaRPr lang="zh-CN" altLang="en-US" sz="2000" dirty="0">
              <a:latin typeface="微软雅黑" panose="020B0503020204020204" charset="-122"/>
              <a:ea typeface="微软雅黑" panose="020B0503020204020204" charset="-122"/>
              <a:sym typeface="+mn-ea"/>
            </a:endParaRPr>
          </a:p>
        </p:txBody>
      </p:sp>
      <p:sp>
        <p:nvSpPr>
          <p:cNvPr id="3" name="TextBox 8"/>
          <p:cNvSpPr txBox="1"/>
          <p:nvPr/>
        </p:nvSpPr>
        <p:spPr>
          <a:xfrm>
            <a:off x="1974850" y="550228"/>
            <a:ext cx="8242300" cy="430530"/>
          </a:xfrm>
          <a:prstGeom prst="rect">
            <a:avLst/>
          </a:prstGeom>
          <a:noFill/>
        </p:spPr>
        <p:txBody>
          <a:bodyPr wrap="square" lIns="0" tIns="0" rIns="0" bIns="0" rtlCol="0" anchor="ctr">
            <a:spAutoFit/>
          </a:bodyPr>
          <a:p>
            <a:pPr algn="ctr"/>
            <a:r>
              <a:rPr lang="zh-CN" altLang="en-US" sz="2800" b="1" dirty="0">
                <a:latin typeface="方正大黑简体" panose="02010601030101010101" charset="-122"/>
                <a:ea typeface="方正大黑简体" panose="02010601030101010101" charset="-122"/>
                <a:sym typeface="+mn-ea"/>
              </a:rPr>
              <a:t>三、《城市轨道交通工程安全质量管理暂行办法》</a:t>
            </a:r>
            <a:endParaRPr lang="zh-CN" altLang="en-US" sz="2800" b="1" dirty="0">
              <a:latin typeface="方正大黑简体" panose="02010601030101010101" charset="-122"/>
              <a:ea typeface="方正大黑简体" panose="02010601030101010101" charset="-122"/>
              <a:sym typeface="+mn-ea"/>
            </a:endParaRPr>
          </a:p>
        </p:txBody>
      </p:sp>
      <p:sp>
        <p:nvSpPr>
          <p:cNvPr id="4" name="文本框 3"/>
          <p:cNvSpPr txBox="1"/>
          <p:nvPr/>
        </p:nvSpPr>
        <p:spPr>
          <a:xfrm>
            <a:off x="1125855" y="1263015"/>
            <a:ext cx="9940290" cy="398780"/>
          </a:xfrm>
          <a:prstGeom prst="rect">
            <a:avLst/>
          </a:prstGeom>
          <a:noFill/>
        </p:spPr>
        <p:txBody>
          <a:bodyPr wrap="square" rtlCol="0" anchor="t">
            <a:spAutoFit/>
          </a:bodyPr>
          <a:p>
            <a:pPr algn="ctr"/>
            <a:r>
              <a:rPr lang="zh-CN" altLang="en-US" sz="2000">
                <a:latin typeface="微软雅黑" panose="020B0503020204020204" charset="-122"/>
                <a:ea typeface="微软雅黑" panose="020B0503020204020204" charset="-122"/>
              </a:rPr>
              <a:t>（三）施工单位安全质量责任</a:t>
            </a:r>
            <a:endParaRPr lang="zh-CN" altLang="en-US" sz="20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460498" y="357243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2010601030101010101" charset="-122"/>
                <a:ea typeface="方正大黑简体" panose="02010601030101010101" charset="-122"/>
                <a:cs typeface="+mn-ea"/>
                <a:sym typeface="+mn-lt"/>
              </a:rPr>
              <a:t>1</a:t>
            </a:r>
            <a:endParaRPr lang="en-US" altLang="zh-CN" sz="2800" b="1" kern="1200">
              <a:solidFill>
                <a:schemeClr val="bg1"/>
              </a:solidFill>
              <a:latin typeface="方正大黑简体" panose="02010601030101010101" charset="-122"/>
              <a:ea typeface="方正大黑简体" panose="02010601030101010101" charset="-122"/>
              <a:cs typeface="+mn-ea"/>
              <a:sym typeface="+mn-lt"/>
            </a:endParaRPr>
          </a:p>
        </p:txBody>
      </p:sp>
      <p:sp>
        <p:nvSpPr>
          <p:cNvPr id="10" name="任意多边形 9"/>
          <p:cNvSpPr/>
          <p:nvPr/>
        </p:nvSpPr>
        <p:spPr>
          <a:xfrm>
            <a:off x="3715607" y="357243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B0F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8972" tIns="73343" rIns="512286" bIns="73343" numCol="1" spcCol="1270" anchor="ctr" anchorCtr="0">
            <a:noAutofit/>
          </a:bodyPr>
          <a:lstStyle/>
          <a:p>
            <a:pPr lvl="0" algn="ctr" defTabSz="2444750">
              <a:lnSpc>
                <a:spcPct val="100000"/>
              </a:lnSpc>
              <a:spcBef>
                <a:spcPct val="0"/>
              </a:spcBef>
              <a:spcAft>
                <a:spcPct val="35000"/>
              </a:spcAft>
            </a:pPr>
            <a:r>
              <a:rPr lang="en-US" altLang="zh-CN" sz="2800" b="1" kern="1200">
                <a:solidFill>
                  <a:schemeClr val="bg1"/>
                </a:solidFill>
                <a:latin typeface="方正大黑简体" panose="02010601030101010101" charset="-122"/>
                <a:ea typeface="方正大黑简体" panose="02010601030101010101" charset="-122"/>
                <a:cs typeface="+mn-ea"/>
                <a:sym typeface="+mn-lt"/>
              </a:rPr>
              <a:t>2</a:t>
            </a:r>
            <a:endParaRPr lang="en-US" altLang="zh-CN" sz="2800" b="1" kern="1200">
              <a:solidFill>
                <a:schemeClr val="bg1"/>
              </a:solidFill>
              <a:latin typeface="方正大黑简体" panose="02010601030101010101" charset="-122"/>
              <a:ea typeface="方正大黑简体" panose="02010601030101010101" charset="-122"/>
              <a:cs typeface="+mn-ea"/>
              <a:sym typeface="+mn-lt"/>
            </a:endParaRPr>
          </a:p>
        </p:txBody>
      </p:sp>
      <p:sp>
        <p:nvSpPr>
          <p:cNvPr id="11" name="任意多边形 10"/>
          <p:cNvSpPr/>
          <p:nvPr/>
        </p:nvSpPr>
        <p:spPr>
          <a:xfrm>
            <a:off x="5970716" y="357243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2010601030101010101" charset="-122"/>
                <a:ea typeface="方正大黑简体" panose="02010601030101010101" charset="-122"/>
                <a:cs typeface="+mn-ea"/>
                <a:sym typeface="+mn-lt"/>
              </a:rPr>
              <a:t>3</a:t>
            </a:r>
            <a:endParaRPr lang="en-US" altLang="zh-CN" sz="2800" b="1" kern="1200">
              <a:solidFill>
                <a:schemeClr val="bg1"/>
              </a:solidFill>
              <a:latin typeface="方正大黑简体" panose="02010601030101010101" charset="-122"/>
              <a:ea typeface="方正大黑简体" panose="02010601030101010101" charset="-122"/>
              <a:cs typeface="+mn-ea"/>
              <a:sym typeface="+mn-lt"/>
            </a:endParaRPr>
          </a:p>
        </p:txBody>
      </p:sp>
      <p:sp>
        <p:nvSpPr>
          <p:cNvPr id="12" name="任意多边形 11"/>
          <p:cNvSpPr/>
          <p:nvPr/>
        </p:nvSpPr>
        <p:spPr>
          <a:xfrm>
            <a:off x="8225824" y="357243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2010601030101010101" charset="-122"/>
                <a:ea typeface="方正大黑简体" panose="02010601030101010101" charset="-122"/>
                <a:cs typeface="+mn-ea"/>
                <a:sym typeface="+mn-lt"/>
              </a:rPr>
              <a:t>4</a:t>
            </a:r>
            <a:endParaRPr lang="en-US" altLang="zh-CN" sz="2800" b="1" kern="1200">
              <a:solidFill>
                <a:schemeClr val="bg1"/>
              </a:solidFill>
              <a:latin typeface="方正大黑简体" panose="02010601030101010101" charset="-122"/>
              <a:ea typeface="方正大黑简体" panose="02010601030101010101" charset="-122"/>
              <a:cs typeface="+mn-ea"/>
              <a:sym typeface="+mn-lt"/>
            </a:endParaRPr>
          </a:p>
        </p:txBody>
      </p:sp>
      <p:sp>
        <p:nvSpPr>
          <p:cNvPr id="38" name="矩形 37"/>
          <p:cNvSpPr/>
          <p:nvPr/>
        </p:nvSpPr>
        <p:spPr>
          <a:xfrm>
            <a:off x="1461135" y="1956435"/>
            <a:ext cx="3096000" cy="1367155"/>
          </a:xfrm>
          <a:prstGeom prst="rect">
            <a:avLst/>
          </a:prstGeom>
        </p:spPr>
        <p:txBody>
          <a:bodyPr wrap="square" lIns="91433" tIns="45716" rIns="91433" bIns="45716">
            <a:spAutoFit/>
          </a:bodyPr>
          <a:lstStyle/>
          <a:p>
            <a:pPr algn="just" fontAlgn="auto">
              <a:spcAft>
                <a:spcPts val="600"/>
              </a:spcAft>
            </a:pPr>
            <a:r>
              <a:rPr lang="zh-CN" altLang="en-US" dirty="0">
                <a:latin typeface="微软雅黑" panose="020B0503020204020204" charset="-122"/>
                <a:ea typeface="微软雅黑" panose="020B0503020204020204" charset="-122"/>
                <a:cs typeface="微软雅黑" panose="020B0503020204020204" charset="-122"/>
                <a:sym typeface="+mn-ea"/>
              </a:rPr>
              <a:t>监理单位的监理资格要求</a:t>
            </a:r>
            <a:endParaRPr lang="zh-CN" altLang="en-US" dirty="0">
              <a:latin typeface="微软雅黑" panose="020B0503020204020204" charset="-122"/>
              <a:ea typeface="微软雅黑" panose="020B0503020204020204" charset="-122"/>
              <a:cs typeface="微软雅黑" panose="020B0503020204020204" charset="-122"/>
              <a:sym typeface="+mn-ea"/>
            </a:endParaRPr>
          </a:p>
          <a:p>
            <a:pPr algn="just" fontAlgn="auto">
              <a:spcAft>
                <a:spcPts val="600"/>
              </a:spcAft>
            </a:pPr>
            <a:r>
              <a:rPr lang="zh-CN" altLang="en-US" sz="1200" dirty="0">
                <a:latin typeface="微软雅黑" panose="020B0503020204020204" charset="-122"/>
                <a:ea typeface="微软雅黑" panose="020B0503020204020204" charset="-122"/>
                <a:cs typeface="微软雅黑" panose="020B0503020204020204" charset="-122"/>
                <a:sym typeface="+mn-ea"/>
              </a:rPr>
              <a:t>监理单位从事城市轨道交通工程监理业务，必须具备相应资质，不得转让所承担的工程监理业务。监理单位不得与被监理工程的施工单位以及建筑材料、建筑构配件和设备供应单位有隶属关系或者其他利害关系。</a:t>
            </a:r>
            <a:endParaRPr lang="zh-CN" altLang="en-US" sz="1200" dirty="0">
              <a:latin typeface="微软雅黑" panose="020B0503020204020204" charset="-122"/>
              <a:ea typeface="微软雅黑" panose="020B0503020204020204" charset="-122"/>
              <a:cs typeface="微软雅黑" panose="020B0503020204020204" charset="-122"/>
              <a:sym typeface="+mn-ea"/>
            </a:endParaRPr>
          </a:p>
        </p:txBody>
      </p:sp>
      <p:sp>
        <p:nvSpPr>
          <p:cNvPr id="40" name="矩形 39"/>
          <p:cNvSpPr/>
          <p:nvPr/>
        </p:nvSpPr>
        <p:spPr>
          <a:xfrm>
            <a:off x="3714750" y="4652010"/>
            <a:ext cx="2880000" cy="1459230"/>
          </a:xfrm>
          <a:prstGeom prst="rect">
            <a:avLst/>
          </a:prstGeom>
        </p:spPr>
        <p:txBody>
          <a:bodyPr wrap="square" lIns="91433" tIns="45716" rIns="91433" bIns="45716">
            <a:spAutoFit/>
          </a:bodyPr>
          <a:lstStyle/>
          <a:p>
            <a:pPr algn="just" fontAlgn="auto">
              <a:spcAft>
                <a:spcPts val="600"/>
              </a:spcAft>
            </a:pPr>
            <a:r>
              <a:rPr lang="zh-CN" altLang="en-US" dirty="0">
                <a:latin typeface="微软雅黑" panose="020B0503020204020204" charset="-122"/>
                <a:ea typeface="微软雅黑" panose="020B0503020204020204" charset="-122"/>
                <a:cs typeface="微软雅黑" panose="020B0503020204020204" charset="-122"/>
                <a:sym typeface="+mn-ea"/>
              </a:rPr>
              <a:t>监理单位建立健全安全质量责任制和管理制度</a:t>
            </a:r>
            <a:endParaRPr lang="zh-CN" altLang="en-US" dirty="0">
              <a:latin typeface="微软雅黑" panose="020B0503020204020204" charset="-122"/>
              <a:ea typeface="微软雅黑" panose="020B0503020204020204" charset="-122"/>
              <a:cs typeface="微软雅黑" panose="020B0503020204020204" charset="-122"/>
              <a:sym typeface="+mn-ea"/>
            </a:endParaRPr>
          </a:p>
          <a:p>
            <a:pPr algn="just" fontAlgn="auto">
              <a:spcAft>
                <a:spcPts val="600"/>
              </a:spcAft>
            </a:pPr>
            <a:r>
              <a:rPr lang="zh-CN" altLang="en-US" sz="1200" dirty="0">
                <a:latin typeface="微软雅黑" panose="020B0503020204020204" charset="-122"/>
                <a:ea typeface="微软雅黑" panose="020B0503020204020204" charset="-122"/>
                <a:cs typeface="微软雅黑" panose="020B0503020204020204" charset="-122"/>
                <a:sym typeface="+mn-ea"/>
              </a:rPr>
              <a:t>监理单位必须建立健全安全质量责任制和管理制度，加强对施工现场项目监理机构的管理。项目监理人员专业、数量应当满足监理工作的需要。</a:t>
            </a:r>
            <a:endParaRPr lang="zh-CN" altLang="en-US" sz="1200" dirty="0">
              <a:latin typeface="微软雅黑" panose="020B0503020204020204" charset="-122"/>
              <a:ea typeface="微软雅黑" panose="020B0503020204020204" charset="-122"/>
              <a:cs typeface="微软雅黑" panose="020B0503020204020204" charset="-122"/>
              <a:sym typeface="+mn-ea"/>
            </a:endParaRPr>
          </a:p>
        </p:txBody>
      </p:sp>
      <p:sp>
        <p:nvSpPr>
          <p:cNvPr id="42" name="矩形 41"/>
          <p:cNvSpPr/>
          <p:nvPr/>
        </p:nvSpPr>
        <p:spPr>
          <a:xfrm>
            <a:off x="5970905" y="1956435"/>
            <a:ext cx="2880000" cy="1367155"/>
          </a:xfrm>
          <a:prstGeom prst="rect">
            <a:avLst/>
          </a:prstGeom>
        </p:spPr>
        <p:txBody>
          <a:bodyPr wrap="square" lIns="91433" tIns="45716" rIns="91433" bIns="45716">
            <a:spAutoFit/>
          </a:bodyPr>
          <a:lstStyle/>
          <a:p>
            <a:pPr algn="just" fontAlgn="auto">
              <a:spcAft>
                <a:spcPts val="600"/>
              </a:spcAft>
            </a:pPr>
            <a:r>
              <a:rPr lang="zh-CN" altLang="en-US" dirty="0">
                <a:latin typeface="微软雅黑" panose="020B0503020204020204" charset="-122"/>
                <a:ea typeface="微软雅黑" panose="020B0503020204020204" charset="-122"/>
                <a:cs typeface="微软雅黑" panose="020B0503020204020204" charset="-122"/>
                <a:sym typeface="+mn-ea"/>
              </a:rPr>
              <a:t>监理单位及负责人的责任</a:t>
            </a:r>
            <a:endParaRPr lang="zh-CN" altLang="en-US" dirty="0">
              <a:latin typeface="微软雅黑" panose="020B0503020204020204" charset="-122"/>
              <a:ea typeface="微软雅黑" panose="020B0503020204020204" charset="-122"/>
              <a:cs typeface="微软雅黑" panose="020B0503020204020204" charset="-122"/>
              <a:sym typeface="+mn-ea"/>
            </a:endParaRPr>
          </a:p>
          <a:p>
            <a:pPr algn="just" fontAlgn="auto">
              <a:spcAft>
                <a:spcPts val="600"/>
              </a:spcAft>
            </a:pPr>
            <a:r>
              <a:rPr lang="zh-CN" altLang="en-US" sz="1200" dirty="0">
                <a:latin typeface="微软雅黑" panose="020B0503020204020204" charset="-122"/>
                <a:ea typeface="微软雅黑" panose="020B0503020204020204" charset="-122"/>
                <a:cs typeface="微软雅黑" panose="020B0503020204020204" charset="-122"/>
                <a:sym typeface="+mn-ea"/>
              </a:rPr>
              <a:t>监理单位对工程项目的安全质量承担监理责任。监理单位主要负责人对本单位监理工作全面负责。项目总监理工程师对所承担工程项目的安全质量监理工作负责。</a:t>
            </a:r>
            <a:endParaRPr lang="zh-CN" altLang="en-US" sz="1200" dirty="0">
              <a:latin typeface="微软雅黑" panose="020B0503020204020204" charset="-122"/>
              <a:ea typeface="微软雅黑" panose="020B0503020204020204" charset="-122"/>
              <a:cs typeface="微软雅黑" panose="020B0503020204020204" charset="-122"/>
              <a:sym typeface="+mn-ea"/>
            </a:endParaRPr>
          </a:p>
        </p:txBody>
      </p:sp>
      <p:sp>
        <p:nvSpPr>
          <p:cNvPr id="50" name="矩形 49"/>
          <p:cNvSpPr/>
          <p:nvPr/>
        </p:nvSpPr>
        <p:spPr>
          <a:xfrm>
            <a:off x="8225155" y="4652010"/>
            <a:ext cx="2664000" cy="1182370"/>
          </a:xfrm>
          <a:prstGeom prst="rect">
            <a:avLst/>
          </a:prstGeom>
        </p:spPr>
        <p:txBody>
          <a:bodyPr wrap="square" lIns="91433" tIns="45716" rIns="91433" bIns="45716">
            <a:spAutoFit/>
          </a:bodyPr>
          <a:lstStyle/>
          <a:p>
            <a:pPr algn="just" fontAlgn="auto">
              <a:spcAft>
                <a:spcPts val="600"/>
              </a:spcAft>
            </a:pPr>
            <a:r>
              <a:rPr lang="zh-CN" altLang="en-US" dirty="0">
                <a:latin typeface="微软雅黑" panose="020B0503020204020204" charset="-122"/>
                <a:ea typeface="微软雅黑" panose="020B0503020204020204" charset="-122"/>
                <a:cs typeface="微软雅黑" panose="020B0503020204020204" charset="-122"/>
                <a:sym typeface="+mn-ea"/>
              </a:rPr>
              <a:t>监理单位的权利和义务</a:t>
            </a:r>
            <a:endParaRPr lang="zh-CN" altLang="en-US" dirty="0">
              <a:latin typeface="微软雅黑" panose="020B0503020204020204" charset="-122"/>
              <a:ea typeface="微软雅黑" panose="020B0503020204020204" charset="-122"/>
              <a:cs typeface="微软雅黑" panose="020B0503020204020204" charset="-122"/>
              <a:sym typeface="+mn-ea"/>
            </a:endParaRPr>
          </a:p>
          <a:p>
            <a:pPr algn="just" fontAlgn="auto">
              <a:spcAft>
                <a:spcPts val="600"/>
              </a:spcAft>
            </a:pPr>
            <a:r>
              <a:rPr lang="zh-CN" altLang="en-US" sz="1200" dirty="0">
                <a:latin typeface="微软雅黑" panose="020B0503020204020204" charset="-122"/>
                <a:ea typeface="微软雅黑" panose="020B0503020204020204" charset="-122"/>
                <a:cs typeface="微软雅黑" panose="020B0503020204020204" charset="-122"/>
                <a:sym typeface="+mn-ea"/>
              </a:rPr>
              <a:t>监理单位应当会同有关单位按照施工技术标准规范和有关规定进行隐蔽工程和分部分项工程验收，并对工程重要部位和环节进行施工前条件验收。</a:t>
            </a:r>
            <a:endParaRPr lang="zh-CN" altLang="en-US" sz="1200" dirty="0">
              <a:latin typeface="微软雅黑" panose="020B0503020204020204" charset="-122"/>
              <a:ea typeface="微软雅黑" panose="020B0503020204020204" charset="-122"/>
              <a:cs typeface="微软雅黑" panose="020B0503020204020204" charset="-122"/>
              <a:sym typeface="+mn-ea"/>
            </a:endParaRPr>
          </a:p>
        </p:txBody>
      </p:sp>
      <p:sp>
        <p:nvSpPr>
          <p:cNvPr id="3" name="TextBox 8"/>
          <p:cNvSpPr txBox="1"/>
          <p:nvPr/>
        </p:nvSpPr>
        <p:spPr>
          <a:xfrm>
            <a:off x="1974850" y="550228"/>
            <a:ext cx="8242300" cy="430530"/>
          </a:xfrm>
          <a:prstGeom prst="rect">
            <a:avLst/>
          </a:prstGeom>
          <a:noFill/>
        </p:spPr>
        <p:txBody>
          <a:bodyPr wrap="square" lIns="0" tIns="0" rIns="0" bIns="0" rtlCol="0" anchor="ctr">
            <a:spAutoFit/>
          </a:bodyPr>
          <a:p>
            <a:pPr algn="ctr"/>
            <a:r>
              <a:rPr lang="zh-CN" altLang="en-US" sz="2800" b="1" dirty="0">
                <a:latin typeface="方正大黑简体" panose="02010601030101010101" charset="-122"/>
                <a:ea typeface="方正大黑简体" panose="02010601030101010101" charset="-122"/>
                <a:sym typeface="+mn-ea"/>
              </a:rPr>
              <a:t>三、《城市轨道交通工程安全质量管理暂行办法》</a:t>
            </a:r>
            <a:endParaRPr lang="zh-CN" altLang="en-US" sz="2800" b="1" dirty="0">
              <a:latin typeface="方正大黑简体" panose="02010601030101010101" charset="-122"/>
              <a:ea typeface="方正大黑简体" panose="02010601030101010101" charset="-122"/>
              <a:sym typeface="+mn-ea"/>
            </a:endParaRPr>
          </a:p>
        </p:txBody>
      </p:sp>
      <p:sp>
        <p:nvSpPr>
          <p:cNvPr id="4" name="文本框 3"/>
          <p:cNvSpPr txBox="1"/>
          <p:nvPr/>
        </p:nvSpPr>
        <p:spPr>
          <a:xfrm>
            <a:off x="1125855" y="1263015"/>
            <a:ext cx="9940290" cy="398780"/>
          </a:xfrm>
          <a:prstGeom prst="rect">
            <a:avLst/>
          </a:prstGeom>
          <a:noFill/>
        </p:spPr>
        <p:txBody>
          <a:bodyPr wrap="square" rtlCol="0" anchor="t">
            <a:spAutoFit/>
          </a:bodyPr>
          <a:p>
            <a:pPr algn="ctr"/>
            <a:r>
              <a:rPr lang="zh-CN" altLang="en-US" sz="2000">
                <a:latin typeface="微软雅黑" panose="020B0503020204020204" charset="-122"/>
                <a:ea typeface="微软雅黑" panose="020B0503020204020204" charset="-122"/>
              </a:rPr>
              <a:t>（四）监理单位安全质量责任</a:t>
            </a:r>
            <a:endParaRPr lang="zh-CN" altLang="en-US" sz="20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250" fill="hold"/>
                                        <p:tgtEl>
                                          <p:spTgt spid="38"/>
                                        </p:tgtEl>
                                        <p:attrNameLst>
                                          <p:attrName>ppt_w</p:attrName>
                                        </p:attrNameLst>
                                      </p:cBhvr>
                                      <p:tavLst>
                                        <p:tav tm="0">
                                          <p:val>
                                            <p:fltVal val="0"/>
                                          </p:val>
                                        </p:tav>
                                        <p:tav tm="100000">
                                          <p:val>
                                            <p:strVal val="#ppt_w"/>
                                          </p:val>
                                        </p:tav>
                                      </p:tavLst>
                                    </p:anim>
                                    <p:anim calcmode="lin" valueType="num">
                                      <p:cBhvr>
                                        <p:cTn id="25" dur="250" fill="hold"/>
                                        <p:tgtEl>
                                          <p:spTgt spid="38"/>
                                        </p:tgtEl>
                                        <p:attrNameLst>
                                          <p:attrName>ppt_h</p:attrName>
                                        </p:attrNameLst>
                                      </p:cBhvr>
                                      <p:tavLst>
                                        <p:tav tm="0">
                                          <p:val>
                                            <p:fltVal val="0"/>
                                          </p:val>
                                        </p:tav>
                                        <p:tav tm="100000">
                                          <p:val>
                                            <p:strVal val="#ppt_h"/>
                                          </p:val>
                                        </p:tav>
                                      </p:tavLst>
                                    </p:anim>
                                    <p:animEffect transition="in" filter="fade">
                                      <p:cBhvr>
                                        <p:cTn id="26" dur="250"/>
                                        <p:tgtEl>
                                          <p:spTgt spid="38"/>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250" fill="hold"/>
                                        <p:tgtEl>
                                          <p:spTgt spid="40"/>
                                        </p:tgtEl>
                                        <p:attrNameLst>
                                          <p:attrName>ppt_w</p:attrName>
                                        </p:attrNameLst>
                                      </p:cBhvr>
                                      <p:tavLst>
                                        <p:tav tm="0">
                                          <p:val>
                                            <p:fltVal val="0"/>
                                          </p:val>
                                        </p:tav>
                                        <p:tav tm="100000">
                                          <p:val>
                                            <p:strVal val="#ppt_w"/>
                                          </p:val>
                                        </p:tav>
                                      </p:tavLst>
                                    </p:anim>
                                    <p:anim calcmode="lin" valueType="num">
                                      <p:cBhvr>
                                        <p:cTn id="31" dur="250" fill="hold"/>
                                        <p:tgtEl>
                                          <p:spTgt spid="40"/>
                                        </p:tgtEl>
                                        <p:attrNameLst>
                                          <p:attrName>ppt_h</p:attrName>
                                        </p:attrNameLst>
                                      </p:cBhvr>
                                      <p:tavLst>
                                        <p:tav tm="0">
                                          <p:val>
                                            <p:fltVal val="0"/>
                                          </p:val>
                                        </p:tav>
                                        <p:tav tm="100000">
                                          <p:val>
                                            <p:strVal val="#ppt_h"/>
                                          </p:val>
                                        </p:tav>
                                      </p:tavLst>
                                    </p:anim>
                                    <p:animEffect transition="in" filter="fade">
                                      <p:cBhvr>
                                        <p:cTn id="32" dur="250"/>
                                        <p:tgtEl>
                                          <p:spTgt spid="40"/>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250" fill="hold"/>
                                        <p:tgtEl>
                                          <p:spTgt spid="42"/>
                                        </p:tgtEl>
                                        <p:attrNameLst>
                                          <p:attrName>ppt_w</p:attrName>
                                        </p:attrNameLst>
                                      </p:cBhvr>
                                      <p:tavLst>
                                        <p:tav tm="0">
                                          <p:val>
                                            <p:fltVal val="0"/>
                                          </p:val>
                                        </p:tav>
                                        <p:tav tm="100000">
                                          <p:val>
                                            <p:strVal val="#ppt_w"/>
                                          </p:val>
                                        </p:tav>
                                      </p:tavLst>
                                    </p:anim>
                                    <p:anim calcmode="lin" valueType="num">
                                      <p:cBhvr>
                                        <p:cTn id="37" dur="250" fill="hold"/>
                                        <p:tgtEl>
                                          <p:spTgt spid="42"/>
                                        </p:tgtEl>
                                        <p:attrNameLst>
                                          <p:attrName>ppt_h</p:attrName>
                                        </p:attrNameLst>
                                      </p:cBhvr>
                                      <p:tavLst>
                                        <p:tav tm="0">
                                          <p:val>
                                            <p:fltVal val="0"/>
                                          </p:val>
                                        </p:tav>
                                        <p:tav tm="100000">
                                          <p:val>
                                            <p:strVal val="#ppt_h"/>
                                          </p:val>
                                        </p:tav>
                                      </p:tavLst>
                                    </p:anim>
                                    <p:animEffect transition="in" filter="fade">
                                      <p:cBhvr>
                                        <p:cTn id="38" dur="250"/>
                                        <p:tgtEl>
                                          <p:spTgt spid="42"/>
                                        </p:tgtEl>
                                      </p:cBhvr>
                                    </p:animEffect>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250" fill="hold"/>
                                        <p:tgtEl>
                                          <p:spTgt spid="50"/>
                                        </p:tgtEl>
                                        <p:attrNameLst>
                                          <p:attrName>ppt_w</p:attrName>
                                        </p:attrNameLst>
                                      </p:cBhvr>
                                      <p:tavLst>
                                        <p:tav tm="0">
                                          <p:val>
                                            <p:fltVal val="0"/>
                                          </p:val>
                                        </p:tav>
                                        <p:tav tm="100000">
                                          <p:val>
                                            <p:strVal val="#ppt_w"/>
                                          </p:val>
                                        </p:tav>
                                      </p:tavLst>
                                    </p:anim>
                                    <p:anim calcmode="lin" valueType="num">
                                      <p:cBhvr>
                                        <p:cTn id="43" dur="250" fill="hold"/>
                                        <p:tgtEl>
                                          <p:spTgt spid="50"/>
                                        </p:tgtEl>
                                        <p:attrNameLst>
                                          <p:attrName>ppt_h</p:attrName>
                                        </p:attrNameLst>
                                      </p:cBhvr>
                                      <p:tavLst>
                                        <p:tav tm="0">
                                          <p:val>
                                            <p:fltVal val="0"/>
                                          </p:val>
                                        </p:tav>
                                        <p:tav tm="100000">
                                          <p:val>
                                            <p:strVal val="#ppt_h"/>
                                          </p:val>
                                        </p:tav>
                                      </p:tavLst>
                                    </p:anim>
                                    <p:animEffect transition="in" filter="fade">
                                      <p:cBhvr>
                                        <p:cTn id="44" dur="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38" grpId="0"/>
      <p:bldP spid="40" grpId="0"/>
      <p:bldP spid="42" grpId="0"/>
      <p:bldP spid="5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圆角矩形 52"/>
          <p:cNvSpPr/>
          <p:nvPr>
            <p:custDataLst>
              <p:tags r:id="rId1"/>
            </p:custDataLst>
          </p:nvPr>
        </p:nvSpPr>
        <p:spPr>
          <a:xfrm>
            <a:off x="1491550" y="-12700"/>
            <a:ext cx="36000" cy="4451480"/>
          </a:xfrm>
          <a:prstGeom prst="roundRect">
            <a:avLst>
              <a:gd name="adj" fmla="val 5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ï$ḻiďê"/>
          <p:cNvSpPr txBox="1"/>
          <p:nvPr>
            <p:custDataLst>
              <p:tags r:id="rId2"/>
            </p:custDataLst>
          </p:nvPr>
        </p:nvSpPr>
        <p:spPr bwMode="auto">
          <a:xfrm>
            <a:off x="2246630" y="2047875"/>
            <a:ext cx="4458970" cy="58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sz="2400" b="1" dirty="0">
                <a:latin typeface="微软雅黑" panose="020B0503020204020204" charset="-122"/>
                <a:ea typeface="微软雅黑" panose="020B0503020204020204" charset="-122"/>
                <a:sym typeface="+mn-ea"/>
              </a:rPr>
              <a:t>工程监测单位应具备的条件</a:t>
            </a:r>
            <a:endParaRPr lang="zh-CN" altLang="en-US" sz="2400" b="1" dirty="0">
              <a:latin typeface="微软雅黑" panose="020B0503020204020204" charset="-122"/>
              <a:ea typeface="微软雅黑" panose="020B0503020204020204" charset="-122"/>
              <a:sym typeface="+mn-ea"/>
            </a:endParaRPr>
          </a:p>
        </p:txBody>
      </p:sp>
      <p:sp>
        <p:nvSpPr>
          <p:cNvPr id="48" name="文本框 5"/>
          <p:cNvSpPr txBox="1"/>
          <p:nvPr>
            <p:custDataLst>
              <p:tags r:id="rId3"/>
            </p:custDataLst>
          </p:nvPr>
        </p:nvSpPr>
        <p:spPr>
          <a:xfrm>
            <a:off x="2246630" y="2668830"/>
            <a:ext cx="4458970" cy="132588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30000"/>
              </a:lnSpc>
              <a:spcBef>
                <a:spcPts val="0"/>
              </a:spcBef>
              <a:spcAft>
                <a:spcPts val="0"/>
              </a:spcAf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从事城市轨道交通工程第三方监测业务的工程监测单位（以下简称监测单位），应当具有相应工程勘察资质，并向工程所在地建设主管部门办理备案手续。</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2" name="组合 1"/>
          <p:cNvGrpSpPr/>
          <p:nvPr>
            <p:custDataLst>
              <p:tags r:id="rId4"/>
            </p:custDataLst>
          </p:nvPr>
        </p:nvGrpSpPr>
        <p:grpSpPr>
          <a:xfrm>
            <a:off x="1054735" y="1931670"/>
            <a:ext cx="925830" cy="949960"/>
            <a:chOff x="1661" y="3042"/>
            <a:chExt cx="1458" cy="1496"/>
          </a:xfrm>
          <a:solidFill>
            <a:srgbClr val="9BBB59"/>
          </a:solidFill>
        </p:grpSpPr>
        <p:sp>
          <p:nvSpPr>
            <p:cNvPr id="6" name="泪滴形 5"/>
            <p:cNvSpPr/>
            <p:nvPr>
              <p:custDataLst>
                <p:tags r:id="rId5"/>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sz="3600">
                <a:solidFill>
                  <a:schemeClr val="bg1"/>
                </a:solidFill>
                <a:latin typeface="方正大黑简体" panose="02010601030101010101" charset="-122"/>
                <a:ea typeface="方正大黑简体" panose="02010601030101010101" charset="-122"/>
              </a:endParaRPr>
            </a:p>
          </p:txBody>
        </p:sp>
        <p:sp>
          <p:nvSpPr>
            <p:cNvPr id="44" name="椭圆 43"/>
            <p:cNvSpPr/>
            <p:nvPr>
              <p:custDataLst>
                <p:tags r:id="rId6"/>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600">
                  <a:solidFill>
                    <a:schemeClr val="bg1"/>
                  </a:solidFill>
                  <a:latin typeface="方正大黑简体" panose="02010601030101010101" charset="-122"/>
                  <a:ea typeface="方正大黑简体" panose="02010601030101010101" charset="-122"/>
                </a:rPr>
                <a:t>1</a:t>
              </a:r>
              <a:endParaRPr lang="en-US" altLang="zh-CN" sz="3600">
                <a:solidFill>
                  <a:schemeClr val="bg1"/>
                </a:solidFill>
                <a:latin typeface="方正大黑简体" panose="02010601030101010101" charset="-122"/>
                <a:ea typeface="方正大黑简体" panose="02010601030101010101" charset="-122"/>
              </a:endParaRPr>
            </a:p>
          </p:txBody>
        </p:sp>
      </p:grpSp>
      <p:sp>
        <p:nvSpPr>
          <p:cNvPr id="22" name="ï$ḻiďê"/>
          <p:cNvSpPr txBox="1"/>
          <p:nvPr>
            <p:custDataLst>
              <p:tags r:id="rId7"/>
            </p:custDataLst>
          </p:nvPr>
        </p:nvSpPr>
        <p:spPr bwMode="auto">
          <a:xfrm>
            <a:off x="2247900" y="4205605"/>
            <a:ext cx="4457700" cy="58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sz="2400" b="1" dirty="0">
                <a:latin typeface="微软雅黑" panose="020B0503020204020204" charset="-122"/>
                <a:ea typeface="微软雅黑" panose="020B0503020204020204" charset="-122"/>
                <a:sym typeface="+mn-ea"/>
              </a:rPr>
              <a:t>监测单位的权利和义务</a:t>
            </a:r>
            <a:endParaRPr lang="zh-CN" altLang="en-US" sz="2400" b="1" dirty="0">
              <a:latin typeface="微软雅黑" panose="020B0503020204020204" charset="-122"/>
              <a:ea typeface="微软雅黑" panose="020B0503020204020204" charset="-122"/>
              <a:sym typeface="+mn-ea"/>
            </a:endParaRPr>
          </a:p>
        </p:txBody>
      </p:sp>
      <p:sp>
        <p:nvSpPr>
          <p:cNvPr id="23" name="文本框 5"/>
          <p:cNvSpPr txBox="1"/>
          <p:nvPr>
            <p:custDataLst>
              <p:tags r:id="rId8"/>
            </p:custDataLst>
          </p:nvPr>
        </p:nvSpPr>
        <p:spPr>
          <a:xfrm>
            <a:off x="2247583" y="4826750"/>
            <a:ext cx="4458970" cy="68580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30000"/>
              </a:lnSpc>
              <a:spcBef>
                <a:spcPts val="0"/>
              </a:spcBef>
              <a:spcAft>
                <a:spcPts val="0"/>
              </a:spcAft>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监测单位必须建立健全安全质量责任制和管理制度，加强对施工现场项目监测机构的管理。</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24" name="组合 23"/>
          <p:cNvGrpSpPr/>
          <p:nvPr>
            <p:custDataLst>
              <p:tags r:id="rId9"/>
            </p:custDataLst>
          </p:nvPr>
        </p:nvGrpSpPr>
        <p:grpSpPr>
          <a:xfrm>
            <a:off x="1055688" y="4089590"/>
            <a:ext cx="925830" cy="949960"/>
            <a:chOff x="1661" y="3042"/>
            <a:chExt cx="1458" cy="1496"/>
          </a:xfrm>
          <a:solidFill>
            <a:srgbClr val="FFC000"/>
          </a:solidFill>
        </p:grpSpPr>
        <p:sp>
          <p:nvSpPr>
            <p:cNvPr id="26" name="泪滴形 25"/>
            <p:cNvSpPr/>
            <p:nvPr>
              <p:custDataLst>
                <p:tags r:id="rId10"/>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sz="3600">
                <a:solidFill>
                  <a:schemeClr val="bg1"/>
                </a:solidFill>
                <a:latin typeface="方正大黑简体" panose="02010601030101010101" charset="-122"/>
                <a:ea typeface="方正大黑简体" panose="02010601030101010101" charset="-122"/>
              </a:endParaRPr>
            </a:p>
          </p:txBody>
        </p:sp>
        <p:sp>
          <p:nvSpPr>
            <p:cNvPr id="25" name="椭圆 24"/>
            <p:cNvSpPr/>
            <p:nvPr>
              <p:custDataLst>
                <p:tags r:id="rId11"/>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600">
                  <a:solidFill>
                    <a:schemeClr val="bg1"/>
                  </a:solidFill>
                  <a:latin typeface="方正大黑简体" panose="02010601030101010101" charset="-122"/>
                  <a:ea typeface="方正大黑简体" panose="02010601030101010101" charset="-122"/>
                </a:rPr>
                <a:t>2</a:t>
              </a:r>
              <a:endParaRPr lang="en-US" altLang="zh-CN" sz="3600">
                <a:solidFill>
                  <a:schemeClr val="bg1"/>
                </a:solidFill>
                <a:latin typeface="方正大黑简体" panose="02010601030101010101" charset="-122"/>
                <a:ea typeface="方正大黑简体" panose="02010601030101010101" charset="-122"/>
              </a:endParaRPr>
            </a:p>
          </p:txBody>
        </p:sp>
      </p:grpSp>
      <p:pic>
        <p:nvPicPr>
          <p:cNvPr id="17" name="图片 16" descr="E:\桌面临时文件\@课件制作-材料\1陈晓宇制作\978-7-200-14983-8《城市轨道交通法律法规》PPT模板修改\1.jpg1"/>
          <p:cNvPicPr>
            <a:picLocks noChangeAspect="1"/>
          </p:cNvPicPr>
          <p:nvPr>
            <p:custDataLst>
              <p:tags r:id="rId12"/>
            </p:custDataLst>
          </p:nvPr>
        </p:nvPicPr>
        <p:blipFill rotWithShape="1">
          <a:blip r:embed="rId13"/>
          <a:srcRect l="17286" r="17286"/>
          <a:stretch>
            <a:fillRect/>
          </a:stretch>
        </p:blipFill>
        <p:spPr>
          <a:xfrm>
            <a:off x="7872653" y="1582325"/>
            <a:ext cx="3420716" cy="4344130"/>
          </a:xfrm>
          <a:prstGeom prst="rect">
            <a:avLst/>
          </a:prstGeom>
        </p:spPr>
      </p:pic>
      <p:sp>
        <p:nvSpPr>
          <p:cNvPr id="3" name="文本框 2"/>
          <p:cNvSpPr txBox="1"/>
          <p:nvPr>
            <p:custDataLst>
              <p:tags r:id="rId14"/>
            </p:custDataLst>
          </p:nvPr>
        </p:nvSpPr>
        <p:spPr>
          <a:xfrm>
            <a:off x="979805" y="470535"/>
            <a:ext cx="10233660" cy="584835"/>
          </a:xfrm>
          <a:prstGeom prst="rect">
            <a:avLst/>
          </a:prstGeom>
          <a:noFill/>
        </p:spPr>
        <p:txBody>
          <a:bodyPr wrap="square" lIns="90000" tIns="46800" rIns="90000" bIns="46800" rtlCol="0" anchor="b">
            <a:spAutoFit/>
          </a:bodyPr>
          <a:p>
            <a:pPr algn="ctr"/>
            <a:r>
              <a:rPr lang="zh-CN" altLang="en-US" sz="3200" b="1" dirty="0">
                <a:latin typeface="微软雅黑" panose="020B0503020204020204" charset="-122"/>
                <a:ea typeface="微软雅黑" panose="020B0503020204020204" charset="-122"/>
                <a:sym typeface="+mn-ea"/>
              </a:rPr>
              <a:t>（五）工程监测、质量检测单位安全质量责任</a:t>
            </a:r>
            <a:endParaRPr lang="zh-CN" altLang="en-US" sz="3200" b="1" dirty="0">
              <a:latin typeface="微软雅黑" panose="020B0503020204020204" charset="-122"/>
              <a:ea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762760"/>
            <a:ext cx="4644390" cy="15532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800" b="1" dirty="0">
                <a:sym typeface="+mn-ea"/>
              </a:rPr>
              <a:t>（六）安全质量事故应急处置</a:t>
            </a:r>
            <a:endParaRPr lang="zh-CN" altLang="en-US" sz="4800" b="1" dirty="0">
              <a:sym typeface="+mn-ea"/>
            </a:endParaRPr>
          </a:p>
        </p:txBody>
      </p:sp>
      <p:sp>
        <p:nvSpPr>
          <p:cNvPr id="20" name="文本框 2"/>
          <p:cNvSpPr txBox="1"/>
          <p:nvPr>
            <p:custDataLst>
              <p:tags r:id="rId2"/>
            </p:custDataLst>
          </p:nvPr>
        </p:nvSpPr>
        <p:spPr>
          <a:xfrm>
            <a:off x="601345" y="3615690"/>
            <a:ext cx="4628515"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zh-CN" altLang="en-US" dirty="0">
                <a:latin typeface="微软雅黑" panose="020B0503020204020204" charset="-122"/>
                <a:ea typeface="微软雅黑" panose="020B0503020204020204" charset="-122"/>
                <a:sym typeface="+mn-ea"/>
              </a:rPr>
              <a:t>城市轨道交通工程所在地县级以上地方人民政府建设主管部门、建设单位、施工单位应当编制城市轨道交通工程安全质量事故应急预案，建立健全安全生产预警和应急协调保障机制。</a:t>
            </a:r>
            <a:endParaRPr lang="zh-CN" altLang="en-US" dirty="0">
              <a:latin typeface="微软雅黑" panose="020B0503020204020204" charset="-122"/>
              <a:ea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145" name="组合 144"/>
          <p:cNvGrpSpPr/>
          <p:nvPr>
            <p:custDataLst>
              <p:tags r:id="rId41"/>
            </p:custDataLst>
          </p:nvPr>
        </p:nvGrpSpPr>
        <p:grpSpPr>
          <a:xfrm>
            <a:off x="5614035" y="461645"/>
            <a:ext cx="6230620" cy="5934710"/>
            <a:chOff x="4625353" y="109067"/>
            <a:chExt cx="6945084" cy="6936405"/>
          </a:xfrm>
        </p:grpSpPr>
        <p:sp>
          <p:nvSpPr>
            <p:cNvPr id="137" name="任意多边形 136"/>
            <p:cNvSpPr/>
            <p:nvPr>
              <p:custDataLst>
                <p:tags r:id="rId42"/>
              </p:custDataLst>
            </p:nvPr>
          </p:nvSpPr>
          <p:spPr>
            <a:xfrm>
              <a:off x="7727082" y="109067"/>
              <a:ext cx="370814" cy="6936405"/>
            </a:xfrm>
            <a:custGeom>
              <a:avLst/>
              <a:gdLst>
                <a:gd name="connsiteX0" fmla="*/ 341589 w 341589"/>
                <a:gd name="connsiteY0" fmla="*/ 0 h 6389732"/>
                <a:gd name="connsiteX1" fmla="*/ 341589 w 341589"/>
                <a:gd name="connsiteY1" fmla="*/ 6381577 h 6389732"/>
                <a:gd name="connsiteX2" fmla="*/ 333351 w 341589"/>
                <a:gd name="connsiteY2" fmla="*/ 6389732 h 6389732"/>
                <a:gd name="connsiteX3" fmla="*/ 0 w 341589"/>
                <a:gd name="connsiteY3" fmla="*/ 6052987 h 6389732"/>
                <a:gd name="connsiteX4" fmla="*/ 0 w 341589"/>
                <a:gd name="connsiteY4" fmla="*/ 338146 h 6389732"/>
                <a:gd name="connsiteX5" fmla="*/ 341589 w 341589"/>
                <a:gd name="connsiteY5" fmla="*/ 0 h 638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589" h="6389732">
                  <a:moveTo>
                    <a:pt x="341589" y="0"/>
                  </a:moveTo>
                  <a:lnTo>
                    <a:pt x="341589" y="6381577"/>
                  </a:lnTo>
                  <a:lnTo>
                    <a:pt x="333351" y="6389732"/>
                  </a:lnTo>
                  <a:lnTo>
                    <a:pt x="0" y="6052987"/>
                  </a:lnTo>
                  <a:lnTo>
                    <a:pt x="0" y="338146"/>
                  </a:lnTo>
                  <a:lnTo>
                    <a:pt x="341589" y="0"/>
                  </a:lnTo>
                  <a:close/>
                </a:path>
              </a:pathLst>
            </a:custGeom>
            <a:blipFill dpi="0" rotWithShape="0">
              <a:blip r:embed="rId43"/>
              <a:srcRect/>
              <a:tile tx="-4253280.51279553" ty="-373927.886265311"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6" name="任意多边形 135"/>
            <p:cNvSpPr/>
            <p:nvPr>
              <p:custDataLst>
                <p:tags r:id="rId44"/>
              </p:custDataLst>
            </p:nvPr>
          </p:nvSpPr>
          <p:spPr>
            <a:xfrm>
              <a:off x="8344273" y="345977"/>
              <a:ext cx="551462" cy="6452657"/>
            </a:xfrm>
            <a:custGeom>
              <a:avLst/>
              <a:gdLst>
                <a:gd name="connsiteX0" fmla="*/ 0 w 508000"/>
                <a:gd name="connsiteY0" fmla="*/ 0 h 5944109"/>
                <a:gd name="connsiteX1" fmla="*/ 508000 w 508000"/>
                <a:gd name="connsiteY1" fmla="*/ 513172 h 5944109"/>
                <a:gd name="connsiteX2" fmla="*/ 508000 w 508000"/>
                <a:gd name="connsiteY2" fmla="*/ 5441228 h 5944109"/>
                <a:gd name="connsiteX3" fmla="*/ 0 w 508000"/>
                <a:gd name="connsiteY3" fmla="*/ 5944109 h 5944109"/>
                <a:gd name="connsiteX4" fmla="*/ 0 w 508000"/>
                <a:gd name="connsiteY4" fmla="*/ 0 h 5944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 h="5944109">
                  <a:moveTo>
                    <a:pt x="0" y="0"/>
                  </a:moveTo>
                  <a:lnTo>
                    <a:pt x="508000" y="513172"/>
                  </a:lnTo>
                  <a:lnTo>
                    <a:pt x="508000" y="5441228"/>
                  </a:lnTo>
                  <a:lnTo>
                    <a:pt x="0" y="5944109"/>
                  </a:lnTo>
                  <a:lnTo>
                    <a:pt x="0" y="0"/>
                  </a:lnTo>
                  <a:close/>
                </a:path>
              </a:pathLst>
            </a:custGeom>
            <a:blipFill dpi="0" rotWithShape="0">
              <a:blip r:embed="rId43"/>
              <a:srcRect/>
              <a:tile tx="-4870471.74824709" ty="-610838.33147709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5" name="任意多边形 134"/>
            <p:cNvSpPr/>
            <p:nvPr>
              <p:custDataLst>
                <p:tags r:id="rId45"/>
              </p:custDataLst>
            </p:nvPr>
          </p:nvSpPr>
          <p:spPr>
            <a:xfrm>
              <a:off x="7052715" y="775653"/>
              <a:ext cx="370814" cy="5596635"/>
            </a:xfrm>
            <a:custGeom>
              <a:avLst/>
              <a:gdLst>
                <a:gd name="connsiteX0" fmla="*/ 341589 w 341589"/>
                <a:gd name="connsiteY0" fmla="*/ 0 h 5155552"/>
                <a:gd name="connsiteX1" fmla="*/ 341589 w 341589"/>
                <a:gd name="connsiteY1" fmla="*/ 5155552 h 5155552"/>
                <a:gd name="connsiteX2" fmla="*/ 0 w 341589"/>
                <a:gd name="connsiteY2" fmla="*/ 4810486 h 5155552"/>
                <a:gd name="connsiteX3" fmla="*/ 0 w 341589"/>
                <a:gd name="connsiteY3" fmla="*/ 338146 h 5155552"/>
                <a:gd name="connsiteX4" fmla="*/ 341589 w 341589"/>
                <a:gd name="connsiteY4" fmla="*/ 0 h 5155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9" h="5155552">
                  <a:moveTo>
                    <a:pt x="341589" y="0"/>
                  </a:moveTo>
                  <a:lnTo>
                    <a:pt x="341589" y="5155552"/>
                  </a:lnTo>
                  <a:lnTo>
                    <a:pt x="0" y="4810486"/>
                  </a:lnTo>
                  <a:lnTo>
                    <a:pt x="0" y="338146"/>
                  </a:lnTo>
                  <a:lnTo>
                    <a:pt x="341589" y="0"/>
                  </a:lnTo>
                  <a:close/>
                </a:path>
              </a:pathLst>
            </a:custGeom>
            <a:blipFill dpi="0" rotWithShape="0">
              <a:blip r:embed="rId43"/>
              <a:srcRect/>
              <a:tile tx="-3578913.47119098" ty="-1040514.0666372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4" name="任意多边形 133"/>
            <p:cNvSpPr/>
            <p:nvPr>
              <p:custDataLst>
                <p:tags r:id="rId46"/>
              </p:custDataLst>
            </p:nvPr>
          </p:nvSpPr>
          <p:spPr>
            <a:xfrm>
              <a:off x="9132077" y="1176266"/>
              <a:ext cx="661753" cy="4876972"/>
            </a:xfrm>
            <a:custGeom>
              <a:avLst/>
              <a:gdLst>
                <a:gd name="connsiteX0" fmla="*/ 0 w 609599"/>
                <a:gd name="connsiteY0" fmla="*/ 0 h 4492607"/>
                <a:gd name="connsiteX1" fmla="*/ 609599 w 609599"/>
                <a:gd name="connsiteY1" fmla="*/ 615805 h 4492607"/>
                <a:gd name="connsiteX2" fmla="*/ 609599 w 609599"/>
                <a:gd name="connsiteY2" fmla="*/ 3889151 h 4492607"/>
                <a:gd name="connsiteX3" fmla="*/ 0 w 609599"/>
                <a:gd name="connsiteY3" fmla="*/ 4492607 h 4492607"/>
                <a:gd name="connsiteX4" fmla="*/ 0 w 609599"/>
                <a:gd name="connsiteY4" fmla="*/ 0 h 4492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 h="4492607">
                  <a:moveTo>
                    <a:pt x="0" y="0"/>
                  </a:moveTo>
                  <a:lnTo>
                    <a:pt x="609599" y="615805"/>
                  </a:lnTo>
                  <a:lnTo>
                    <a:pt x="609599" y="3889151"/>
                  </a:lnTo>
                  <a:lnTo>
                    <a:pt x="0" y="4492607"/>
                  </a:lnTo>
                  <a:lnTo>
                    <a:pt x="0" y="0"/>
                  </a:lnTo>
                  <a:close/>
                </a:path>
              </a:pathLst>
            </a:custGeom>
            <a:blipFill dpi="0" rotWithShape="0">
              <a:blip r:embed="rId43"/>
              <a:srcRect/>
              <a:tile tx="-5658275.30989311" ty="-1441127.260348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3" name="任意多边形 132"/>
            <p:cNvSpPr/>
            <p:nvPr>
              <p:custDataLst>
                <p:tags r:id="rId47"/>
              </p:custDataLst>
            </p:nvPr>
          </p:nvSpPr>
          <p:spPr>
            <a:xfrm>
              <a:off x="6576604" y="1349059"/>
              <a:ext cx="288569" cy="4479871"/>
            </a:xfrm>
            <a:custGeom>
              <a:avLst/>
              <a:gdLst>
                <a:gd name="connsiteX0" fmla="*/ 265826 w 265826"/>
                <a:gd name="connsiteY0" fmla="*/ 0 h 4126802"/>
                <a:gd name="connsiteX1" fmla="*/ 265826 w 265826"/>
                <a:gd name="connsiteY1" fmla="*/ 4126802 h 4126802"/>
                <a:gd name="connsiteX2" fmla="*/ 0 w 265826"/>
                <a:gd name="connsiteY2" fmla="*/ 3858269 h 4126802"/>
                <a:gd name="connsiteX3" fmla="*/ 0 w 265826"/>
                <a:gd name="connsiteY3" fmla="*/ 263147 h 4126802"/>
                <a:gd name="connsiteX4" fmla="*/ 265826 w 265826"/>
                <a:gd name="connsiteY4" fmla="*/ 0 h 4126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826" h="4126802">
                  <a:moveTo>
                    <a:pt x="265826" y="0"/>
                  </a:moveTo>
                  <a:lnTo>
                    <a:pt x="265826" y="4126802"/>
                  </a:lnTo>
                  <a:lnTo>
                    <a:pt x="0" y="3858269"/>
                  </a:lnTo>
                  <a:lnTo>
                    <a:pt x="0" y="263147"/>
                  </a:lnTo>
                  <a:lnTo>
                    <a:pt x="265826" y="0"/>
                  </a:lnTo>
                  <a:close/>
                </a:path>
              </a:pathLst>
            </a:custGeom>
            <a:blipFill dpi="0" rotWithShape="0">
              <a:blip r:embed="rId43"/>
              <a:srcRect/>
              <a:tile tx="-3102802.95681169" ty="-1613920.4512566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任意多边形 131"/>
            <p:cNvSpPr/>
            <p:nvPr>
              <p:custDataLst>
                <p:tags r:id="rId48"/>
              </p:custDataLst>
            </p:nvPr>
          </p:nvSpPr>
          <p:spPr>
            <a:xfrm>
              <a:off x="6183688" y="1799222"/>
              <a:ext cx="205849" cy="3528550"/>
            </a:xfrm>
            <a:custGeom>
              <a:avLst/>
              <a:gdLst>
                <a:gd name="connsiteX0" fmla="*/ 189626 w 189626"/>
                <a:gd name="connsiteY0" fmla="*/ 0 h 3250457"/>
                <a:gd name="connsiteX1" fmla="*/ 189626 w 189626"/>
                <a:gd name="connsiteY1" fmla="*/ 3250457 h 3250457"/>
                <a:gd name="connsiteX2" fmla="*/ 0 w 189626"/>
                <a:gd name="connsiteY2" fmla="*/ 3058900 h 3250457"/>
                <a:gd name="connsiteX3" fmla="*/ 0 w 189626"/>
                <a:gd name="connsiteY3" fmla="*/ 187715 h 3250457"/>
                <a:gd name="connsiteX4" fmla="*/ 189626 w 189626"/>
                <a:gd name="connsiteY4" fmla="*/ 0 h 3250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626" h="3250457">
                  <a:moveTo>
                    <a:pt x="189626" y="0"/>
                  </a:moveTo>
                  <a:lnTo>
                    <a:pt x="189626" y="3250457"/>
                  </a:lnTo>
                  <a:lnTo>
                    <a:pt x="0" y="3058900"/>
                  </a:lnTo>
                  <a:lnTo>
                    <a:pt x="0" y="187715"/>
                  </a:lnTo>
                  <a:lnTo>
                    <a:pt x="189626" y="0"/>
                  </a:lnTo>
                  <a:close/>
                </a:path>
              </a:pathLst>
            </a:custGeom>
            <a:blipFill dpi="0" rotWithShape="0">
              <a:blip r:embed="rId43"/>
              <a:srcRect/>
              <a:tile tx="-2709886.32014383" ty="-2064083.78743231"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任意多边形 130"/>
            <p:cNvSpPr/>
            <p:nvPr>
              <p:custDataLst>
                <p:tags r:id="rId49"/>
              </p:custDataLst>
            </p:nvPr>
          </p:nvSpPr>
          <p:spPr>
            <a:xfrm>
              <a:off x="10014415" y="2081375"/>
              <a:ext cx="882339" cy="3112203"/>
            </a:xfrm>
            <a:custGeom>
              <a:avLst/>
              <a:gdLst>
                <a:gd name="connsiteX0" fmla="*/ 0 w 812800"/>
                <a:gd name="connsiteY0" fmla="*/ 0 h 2866923"/>
                <a:gd name="connsiteX1" fmla="*/ 812800 w 812800"/>
                <a:gd name="connsiteY1" fmla="*/ 821075 h 2866923"/>
                <a:gd name="connsiteX2" fmla="*/ 812800 w 812800"/>
                <a:gd name="connsiteY2" fmla="*/ 2062315 h 2866923"/>
                <a:gd name="connsiteX3" fmla="*/ 0 w 812800"/>
                <a:gd name="connsiteY3" fmla="*/ 2866923 h 2866923"/>
                <a:gd name="connsiteX4" fmla="*/ 0 w 812800"/>
                <a:gd name="connsiteY4" fmla="*/ 0 h 2866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 h="2866923">
                  <a:moveTo>
                    <a:pt x="0" y="0"/>
                  </a:moveTo>
                  <a:lnTo>
                    <a:pt x="812800" y="821075"/>
                  </a:lnTo>
                  <a:lnTo>
                    <a:pt x="812800" y="2062315"/>
                  </a:lnTo>
                  <a:lnTo>
                    <a:pt x="0" y="2866923"/>
                  </a:lnTo>
                  <a:lnTo>
                    <a:pt x="0" y="0"/>
                  </a:lnTo>
                  <a:close/>
                </a:path>
              </a:pathLst>
            </a:custGeom>
            <a:blipFill dpi="0" rotWithShape="0">
              <a:blip r:embed="rId43"/>
              <a:srcRect/>
              <a:tile tx="-6540613.58234978" ty="-2346235.9734711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0" name="任意多边形 129"/>
            <p:cNvSpPr/>
            <p:nvPr>
              <p:custDataLst>
                <p:tags r:id="rId50"/>
              </p:custDataLst>
            </p:nvPr>
          </p:nvSpPr>
          <p:spPr>
            <a:xfrm>
              <a:off x="5851949" y="2153712"/>
              <a:ext cx="144673" cy="2742676"/>
            </a:xfrm>
            <a:custGeom>
              <a:avLst/>
              <a:gdLst>
                <a:gd name="connsiteX0" fmla="*/ 133271 w 133271"/>
                <a:gd name="connsiteY0" fmla="*/ 0 h 2526520"/>
                <a:gd name="connsiteX1" fmla="*/ 133271 w 133271"/>
                <a:gd name="connsiteY1" fmla="*/ 2526520 h 2526520"/>
                <a:gd name="connsiteX2" fmla="*/ 0 w 133271"/>
                <a:gd name="connsiteY2" fmla="*/ 2391892 h 2526520"/>
                <a:gd name="connsiteX3" fmla="*/ 0 w 133271"/>
                <a:gd name="connsiteY3" fmla="*/ 131928 h 2526520"/>
                <a:gd name="connsiteX4" fmla="*/ 133271 w 133271"/>
                <a:gd name="connsiteY4" fmla="*/ 0 h 2526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71" h="2526520">
                  <a:moveTo>
                    <a:pt x="133271" y="0"/>
                  </a:moveTo>
                  <a:lnTo>
                    <a:pt x="133271" y="2526520"/>
                  </a:lnTo>
                  <a:lnTo>
                    <a:pt x="0" y="2391892"/>
                  </a:lnTo>
                  <a:lnTo>
                    <a:pt x="0" y="131928"/>
                  </a:lnTo>
                  <a:lnTo>
                    <a:pt x="133271" y="0"/>
                  </a:lnTo>
                  <a:close/>
                </a:path>
              </a:pathLst>
            </a:custGeom>
            <a:blipFill dpi="0" rotWithShape="0">
              <a:blip r:embed="rId43"/>
              <a:srcRect/>
              <a:tile tx="-2378147.0724005" ty="-2418572.8599703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9" name="任意多边形 128"/>
            <p:cNvSpPr/>
            <p:nvPr>
              <p:custDataLst>
                <p:tags r:id="rId51"/>
              </p:custDataLst>
            </p:nvPr>
          </p:nvSpPr>
          <p:spPr>
            <a:xfrm>
              <a:off x="5654541" y="2482109"/>
              <a:ext cx="10339" cy="2079162"/>
            </a:xfrm>
            <a:custGeom>
              <a:avLst/>
              <a:gdLst>
                <a:gd name="connsiteX0" fmla="*/ 9524 w 9524"/>
                <a:gd name="connsiteY0" fmla="*/ 0 h 1915299"/>
                <a:gd name="connsiteX1" fmla="*/ 9524 w 9524"/>
                <a:gd name="connsiteY1" fmla="*/ 1915299 h 1915299"/>
                <a:gd name="connsiteX2" fmla="*/ 0 w 9524"/>
                <a:gd name="connsiteY2" fmla="*/ 1905678 h 1915299"/>
                <a:gd name="connsiteX3" fmla="*/ 0 w 9524"/>
                <a:gd name="connsiteY3" fmla="*/ 9428 h 1915299"/>
                <a:gd name="connsiteX4" fmla="*/ 9524 w 9524"/>
                <a:gd name="connsiteY4" fmla="*/ 0 h 1915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915299">
                  <a:moveTo>
                    <a:pt x="9524" y="0"/>
                  </a:moveTo>
                  <a:lnTo>
                    <a:pt x="9524" y="1915299"/>
                  </a:lnTo>
                  <a:lnTo>
                    <a:pt x="0" y="1905678"/>
                  </a:lnTo>
                  <a:lnTo>
                    <a:pt x="0" y="9428"/>
                  </a:lnTo>
                  <a:lnTo>
                    <a:pt x="9524" y="0"/>
                  </a:lnTo>
                  <a:close/>
                </a:path>
              </a:pathLst>
            </a:custGeom>
            <a:blipFill dpi="0" rotWithShape="0">
              <a:blip r:embed="rId43"/>
              <a:srcRect/>
              <a:tile tx="-2180740.00323597" ty="-2746970.6535688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8" name="任意多边形 127"/>
            <p:cNvSpPr/>
            <p:nvPr>
              <p:custDataLst>
                <p:tags r:id="rId52"/>
              </p:custDataLst>
            </p:nvPr>
          </p:nvSpPr>
          <p:spPr>
            <a:xfrm>
              <a:off x="5550627" y="2584977"/>
              <a:ext cx="10339" cy="1871321"/>
            </a:xfrm>
            <a:custGeom>
              <a:avLst/>
              <a:gdLst>
                <a:gd name="connsiteX0" fmla="*/ 9524 w 9524"/>
                <a:gd name="connsiteY0" fmla="*/ 0 h 1723838"/>
                <a:gd name="connsiteX1" fmla="*/ 9524 w 9524"/>
                <a:gd name="connsiteY1" fmla="*/ 1723838 h 1723838"/>
                <a:gd name="connsiteX2" fmla="*/ 0 w 9524"/>
                <a:gd name="connsiteY2" fmla="*/ 1714217 h 1723838"/>
                <a:gd name="connsiteX3" fmla="*/ 0 w 9524"/>
                <a:gd name="connsiteY3" fmla="*/ 9428 h 1723838"/>
                <a:gd name="connsiteX4" fmla="*/ 9524 w 9524"/>
                <a:gd name="connsiteY4" fmla="*/ 0 h 1723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4" h="1723838">
                  <a:moveTo>
                    <a:pt x="9524" y="0"/>
                  </a:moveTo>
                  <a:lnTo>
                    <a:pt x="9524" y="1723838"/>
                  </a:lnTo>
                  <a:lnTo>
                    <a:pt x="0" y="1714217"/>
                  </a:lnTo>
                  <a:lnTo>
                    <a:pt x="0" y="9428"/>
                  </a:lnTo>
                  <a:lnTo>
                    <a:pt x="9524" y="0"/>
                  </a:lnTo>
                  <a:close/>
                </a:path>
              </a:pathLst>
            </a:custGeom>
            <a:blipFill dpi="0" rotWithShape="0">
              <a:blip r:embed="rId43"/>
              <a:srcRect/>
              <a:tile tx="-2076825.4915307" ty="-2849837.96313783"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7" name="任意多边形 126"/>
            <p:cNvSpPr/>
            <p:nvPr>
              <p:custDataLst>
                <p:tags r:id="rId53"/>
              </p:custDataLst>
            </p:nvPr>
          </p:nvSpPr>
          <p:spPr>
            <a:xfrm>
              <a:off x="5259040" y="2815759"/>
              <a:ext cx="82719" cy="1432887"/>
            </a:xfrm>
            <a:custGeom>
              <a:avLst/>
              <a:gdLst>
                <a:gd name="connsiteX0" fmla="*/ 76200 w 76200"/>
                <a:gd name="connsiteY0" fmla="*/ 0 h 1319958"/>
                <a:gd name="connsiteX1" fmla="*/ 76200 w 76200"/>
                <a:gd name="connsiteY1" fmla="*/ 1319958 h 1319958"/>
                <a:gd name="connsiteX2" fmla="*/ 0 w 76200"/>
                <a:gd name="connsiteY2" fmla="*/ 1242982 h 1319958"/>
                <a:gd name="connsiteX3" fmla="*/ 0 w 76200"/>
                <a:gd name="connsiteY3" fmla="*/ 75432 h 1319958"/>
                <a:gd name="connsiteX4" fmla="*/ 76200 w 76200"/>
                <a:gd name="connsiteY4" fmla="*/ 0 h 131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1319958">
                  <a:moveTo>
                    <a:pt x="76200" y="0"/>
                  </a:moveTo>
                  <a:lnTo>
                    <a:pt x="76200" y="1319958"/>
                  </a:lnTo>
                  <a:lnTo>
                    <a:pt x="0" y="1242982"/>
                  </a:lnTo>
                  <a:lnTo>
                    <a:pt x="0" y="75432"/>
                  </a:lnTo>
                  <a:lnTo>
                    <a:pt x="76200" y="0"/>
                  </a:lnTo>
                  <a:close/>
                </a:path>
              </a:pathLst>
            </a:custGeom>
            <a:blipFill dpi="0" rotWithShape="0">
              <a:blip r:embed="rId43"/>
              <a:srcRect/>
              <a:tile tx="-1785238.80942736" ty="-3080620.4456677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6" name="任意多边形 125"/>
            <p:cNvSpPr/>
            <p:nvPr>
              <p:custDataLst>
                <p:tags r:id="rId54"/>
              </p:custDataLst>
            </p:nvPr>
          </p:nvSpPr>
          <p:spPr>
            <a:xfrm>
              <a:off x="11053037" y="3142487"/>
              <a:ext cx="517400" cy="1034854"/>
            </a:xfrm>
            <a:custGeom>
              <a:avLst/>
              <a:gdLst>
                <a:gd name="connsiteX0" fmla="*/ 0 w 476623"/>
                <a:gd name="connsiteY0" fmla="*/ 0 h 953295"/>
                <a:gd name="connsiteX1" fmla="*/ 476623 w 476623"/>
                <a:gd name="connsiteY1" fmla="*/ 481475 h 953295"/>
                <a:gd name="connsiteX2" fmla="*/ 0 w 476623"/>
                <a:gd name="connsiteY2" fmla="*/ 953295 h 953295"/>
                <a:gd name="connsiteX3" fmla="*/ 0 w 476623"/>
                <a:gd name="connsiteY3" fmla="*/ 0 h 953295"/>
              </a:gdLst>
              <a:ahLst/>
              <a:cxnLst>
                <a:cxn ang="0">
                  <a:pos x="connsiteX0" y="connsiteY0"/>
                </a:cxn>
                <a:cxn ang="0">
                  <a:pos x="connsiteX1" y="connsiteY1"/>
                </a:cxn>
                <a:cxn ang="0">
                  <a:pos x="connsiteX2" y="connsiteY2"/>
                </a:cxn>
                <a:cxn ang="0">
                  <a:pos x="connsiteX3" y="connsiteY3"/>
                </a:cxn>
              </a:cxnLst>
              <a:rect l="l" t="t" r="r" b="b"/>
              <a:pathLst>
                <a:path w="476623" h="953295">
                  <a:moveTo>
                    <a:pt x="0" y="0"/>
                  </a:moveTo>
                  <a:lnTo>
                    <a:pt x="476623" y="481475"/>
                  </a:lnTo>
                  <a:lnTo>
                    <a:pt x="0" y="953295"/>
                  </a:lnTo>
                  <a:lnTo>
                    <a:pt x="0" y="0"/>
                  </a:lnTo>
                  <a:close/>
                </a:path>
              </a:pathLst>
            </a:custGeom>
            <a:blipFill dpi="0" rotWithShape="0">
              <a:blip r:embed="rId43"/>
              <a:srcRect/>
              <a:tile tx="-7579235.30870039" ty="-3407348.5640239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5" name="任意多边形 124"/>
            <p:cNvSpPr/>
            <p:nvPr>
              <p:custDataLst>
                <p:tags r:id="rId55"/>
              </p:custDataLst>
            </p:nvPr>
          </p:nvSpPr>
          <p:spPr>
            <a:xfrm>
              <a:off x="5000544" y="3090620"/>
              <a:ext cx="49630" cy="849684"/>
            </a:xfrm>
            <a:custGeom>
              <a:avLst/>
              <a:gdLst>
                <a:gd name="connsiteX0" fmla="*/ 45719 w 45719"/>
                <a:gd name="connsiteY0" fmla="*/ 0 h 782718"/>
                <a:gd name="connsiteX1" fmla="*/ 45719 w 45719"/>
                <a:gd name="connsiteY1" fmla="*/ 782718 h 782718"/>
                <a:gd name="connsiteX2" fmla="*/ 0 w 45719"/>
                <a:gd name="connsiteY2" fmla="*/ 736534 h 782718"/>
                <a:gd name="connsiteX3" fmla="*/ 0 w 45719"/>
                <a:gd name="connsiteY3" fmla="*/ 45258 h 782718"/>
                <a:gd name="connsiteX4" fmla="*/ 45719 w 45719"/>
                <a:gd name="connsiteY4" fmla="*/ 0 h 782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19" h="782718">
                  <a:moveTo>
                    <a:pt x="45719" y="0"/>
                  </a:moveTo>
                  <a:lnTo>
                    <a:pt x="45719" y="782718"/>
                  </a:lnTo>
                  <a:lnTo>
                    <a:pt x="0" y="736534"/>
                  </a:lnTo>
                  <a:lnTo>
                    <a:pt x="0" y="45258"/>
                  </a:lnTo>
                  <a:lnTo>
                    <a:pt x="45719" y="0"/>
                  </a:lnTo>
                  <a:close/>
                </a:path>
              </a:pathLst>
            </a:custGeom>
            <a:blipFill dpi="0" rotWithShape="0">
              <a:blip r:embed="rId43"/>
              <a:srcRect/>
              <a:tile tx="-1526742.07397606" ty="-3355481.765567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3" name="任意多边形 102"/>
            <p:cNvSpPr/>
            <p:nvPr>
              <p:custDataLst>
                <p:tags r:id="rId56"/>
              </p:custDataLst>
            </p:nvPr>
          </p:nvSpPr>
          <p:spPr>
            <a:xfrm>
              <a:off x="5560967" y="2492343"/>
              <a:ext cx="93576" cy="2058484"/>
            </a:xfrm>
            <a:custGeom>
              <a:avLst/>
              <a:gdLst>
                <a:gd name="connsiteX0" fmla="*/ 86201 w 86201"/>
                <a:gd name="connsiteY0" fmla="*/ 0 h 1896250"/>
                <a:gd name="connsiteX1" fmla="*/ 86201 w 86201"/>
                <a:gd name="connsiteY1" fmla="*/ 1896250 h 1896250"/>
                <a:gd name="connsiteX2" fmla="*/ 0 w 86201"/>
                <a:gd name="connsiteY2" fmla="*/ 1809171 h 1896250"/>
                <a:gd name="connsiteX3" fmla="*/ 0 w 86201"/>
                <a:gd name="connsiteY3" fmla="*/ 85333 h 1896250"/>
                <a:gd name="connsiteX4" fmla="*/ 86201 w 86201"/>
                <a:gd name="connsiteY4" fmla="*/ 0 h 189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01" h="1896250">
                  <a:moveTo>
                    <a:pt x="86201" y="0"/>
                  </a:moveTo>
                  <a:lnTo>
                    <a:pt x="86201" y="1896250"/>
                  </a:lnTo>
                  <a:lnTo>
                    <a:pt x="0" y="1809171"/>
                  </a:lnTo>
                  <a:lnTo>
                    <a:pt x="0" y="85333"/>
                  </a:lnTo>
                  <a:lnTo>
                    <a:pt x="86201" y="0"/>
                  </a:lnTo>
                  <a:close/>
                </a:path>
              </a:pathLst>
            </a:custGeom>
            <a:blipFill dpi="0" rotWithShape="0">
              <a:blip r:embed="rId43"/>
              <a:srcRect/>
              <a:tile tx="-2087165.40302196" ty="-2757204.1198449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1" name="任意多边形 140"/>
            <p:cNvSpPr/>
            <p:nvPr>
              <p:custDataLst>
                <p:tags r:id="rId57"/>
              </p:custDataLst>
            </p:nvPr>
          </p:nvSpPr>
          <p:spPr>
            <a:xfrm>
              <a:off x="4625353" y="3354142"/>
              <a:ext cx="158617" cy="317250"/>
            </a:xfrm>
            <a:custGeom>
              <a:avLst/>
              <a:gdLst>
                <a:gd name="connsiteX0" fmla="*/ 146116 w 146116"/>
                <a:gd name="connsiteY0" fmla="*/ 0 h 292247"/>
                <a:gd name="connsiteX1" fmla="*/ 146116 w 146116"/>
                <a:gd name="connsiteY1" fmla="*/ 292247 h 292247"/>
                <a:gd name="connsiteX2" fmla="*/ 0 w 146116"/>
                <a:gd name="connsiteY2" fmla="*/ 144643 h 292247"/>
                <a:gd name="connsiteX3" fmla="*/ 146116 w 146116"/>
                <a:gd name="connsiteY3" fmla="*/ 0 h 292247"/>
              </a:gdLst>
              <a:ahLst/>
              <a:cxnLst>
                <a:cxn ang="0">
                  <a:pos x="connsiteX0" y="connsiteY0"/>
                </a:cxn>
                <a:cxn ang="0">
                  <a:pos x="connsiteX1" y="connsiteY1"/>
                </a:cxn>
                <a:cxn ang="0">
                  <a:pos x="connsiteX2" y="connsiteY2"/>
                </a:cxn>
                <a:cxn ang="0">
                  <a:pos x="connsiteX3" y="connsiteY3"/>
                </a:cxn>
              </a:cxnLst>
              <a:rect l="l" t="t" r="r" b="b"/>
              <a:pathLst>
                <a:path w="146116" h="292247">
                  <a:moveTo>
                    <a:pt x="146116" y="0"/>
                  </a:moveTo>
                  <a:lnTo>
                    <a:pt x="146116" y="292247"/>
                  </a:lnTo>
                  <a:lnTo>
                    <a:pt x="0" y="144643"/>
                  </a:lnTo>
                  <a:lnTo>
                    <a:pt x="146116" y="0"/>
                  </a:lnTo>
                  <a:close/>
                </a:path>
              </a:pathLst>
            </a:custGeom>
            <a:blipFill dpi="0" rotWithShape="0">
              <a:blip r:embed="rId43"/>
              <a:srcRect/>
              <a:tile tx="-1151551.51075359" ty="-3619003.514564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5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4" name="线条"/>
          <p:cNvSpPr/>
          <p:nvPr>
            <p:custDataLst>
              <p:tags r:id="rId1"/>
            </p:custDataLst>
          </p:nvPr>
        </p:nvSpPr>
        <p:spPr>
          <a:xfrm>
            <a:off x="6929563" y="255661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pic>
        <p:nvPicPr>
          <p:cNvPr id="24" name="图片 23" descr="E:\桌面临时文件\@课件制作-材料\1陈晓宇制作\978-7-200-14983-8《城市轨道交通法律法规》PPT模板修改\5.jpg5"/>
          <p:cNvPicPr>
            <a:picLocks noChangeAspect="1"/>
          </p:cNvPicPr>
          <p:nvPr>
            <p:custDataLst>
              <p:tags r:id="rId3"/>
            </p:custDataLst>
          </p:nvPr>
        </p:nvPicPr>
        <p:blipFill rotWithShape="1">
          <a:blip r:embed="rId4"/>
          <a:srcRect l="15500" r="15500"/>
          <a:stretch>
            <a:fillRect/>
          </a:stretch>
        </p:blipFill>
        <p:spPr>
          <a:xfrm>
            <a:off x="2728977" y="3495553"/>
            <a:ext cx="3362445" cy="3362445"/>
          </a:xfrm>
          <a:prstGeom prst="rect">
            <a:avLst/>
          </a:prstGeom>
          <a:ln>
            <a:noFill/>
          </a:ln>
        </p:spPr>
      </p:pic>
      <p:pic>
        <p:nvPicPr>
          <p:cNvPr id="26" name="图片 25" descr="E:\桌面临时文件\@课件制作-材料\1陈晓宇制作\978-7-200-14983-8《城市轨道交通法律法规》PPT模板修改\9.jpg9"/>
          <p:cNvPicPr>
            <a:picLocks noChangeAspect="1"/>
          </p:cNvPicPr>
          <p:nvPr>
            <p:custDataLst>
              <p:tags r:id="rId5"/>
            </p:custDataLst>
          </p:nvPr>
        </p:nvPicPr>
        <p:blipFill rotWithShape="1">
          <a:blip r:embed="rId6"/>
          <a:srcRect l="25263" r="25263"/>
          <a:stretch>
            <a:fillRect/>
          </a:stretch>
        </p:blipFill>
        <p:spPr>
          <a:xfrm>
            <a:off x="83820" y="3495554"/>
            <a:ext cx="2496820" cy="3362445"/>
          </a:xfrm>
          <a:prstGeom prst="rect">
            <a:avLst/>
          </a:prstGeom>
          <a:ln>
            <a:solidFill>
              <a:sysClr val="window" lastClr="FFFFFF">
                <a:lumMod val="85000"/>
              </a:sysClr>
            </a:solidFill>
          </a:ln>
        </p:spPr>
      </p:pic>
      <p:sp>
        <p:nvSpPr>
          <p:cNvPr id="2" name="文本框 1"/>
          <p:cNvSpPr txBox="1"/>
          <p:nvPr>
            <p:custDataLst>
              <p:tags r:id="rId7"/>
            </p:custDataLst>
          </p:nvPr>
        </p:nvSpPr>
        <p:spPr>
          <a:xfrm>
            <a:off x="6814185" y="1069340"/>
            <a:ext cx="4560570" cy="141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sp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a:latin typeface="Arial" panose="020B0604020202020204" pitchFamily="34" charset="0"/>
              </a:rPr>
              <a:t>（六）安全质量事故应急处置</a:t>
            </a:r>
            <a:endParaRPr lang="en-US" altLang="zh-CN">
              <a:latin typeface="Arial" panose="020B0604020202020204" pitchFamily="34" charset="0"/>
            </a:endParaRPr>
          </a:p>
        </p:txBody>
      </p:sp>
      <p:sp>
        <p:nvSpPr>
          <p:cNvPr id="4" name="文本框 3"/>
          <p:cNvSpPr txBox="1"/>
          <p:nvPr>
            <p:custDataLst>
              <p:tags r:id="rId8"/>
            </p:custDataLst>
          </p:nvPr>
        </p:nvSpPr>
        <p:spPr>
          <a:xfrm>
            <a:off x="6775891" y="2920576"/>
            <a:ext cx="4788000" cy="1691640"/>
          </a:xfrm>
          <a:prstGeom prst="rect">
            <a:avLst/>
          </a:prstGeom>
          <a:ln w="25400">
            <a:miter lim="400000"/>
          </a:ln>
        </p:spPr>
        <p:txBody>
          <a:bodyPr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a:latin typeface="Arial" panose="020B0604020202020204" pitchFamily="34" charset="0"/>
              </a:rPr>
              <a:t>工程所在地建设主管部门应当在当地人民政府的统一领导下，针对事故危害程度，启动相应应急预案，可以采取以下应急处置措施：</a:t>
            </a:r>
            <a:endParaRPr lang="zh-CN" altLang="en-US">
              <a:latin typeface="Arial" panose="020B0604020202020204" pitchFamily="34" charset="0"/>
            </a:endParaRPr>
          </a:p>
        </p:txBody>
      </p:sp>
      <p:sp>
        <p:nvSpPr>
          <p:cNvPr id="6" name="文本框 5"/>
          <p:cNvSpPr txBox="1"/>
          <p:nvPr>
            <p:custDataLst>
              <p:tags r:id="rId9"/>
            </p:custDataLst>
          </p:nvPr>
        </p:nvSpPr>
        <p:spPr>
          <a:xfrm>
            <a:off x="6775891" y="4858184"/>
            <a:ext cx="4788000" cy="1719580"/>
          </a:xfrm>
          <a:prstGeom prst="rect">
            <a:avLst/>
          </a:prstGeom>
          <a:ln w="25400">
            <a:miter lim="400000"/>
          </a:ln>
        </p:spPr>
        <p:txBody>
          <a:bodyPr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fontAlgn="auto">
              <a:spcAft>
                <a:spcPts val="600"/>
              </a:spcAft>
            </a:pPr>
            <a:r>
              <a:rPr lang="zh-CN" altLang="en-US">
                <a:latin typeface="Arial" panose="020B0604020202020204" pitchFamily="34" charset="0"/>
              </a:rPr>
              <a:t>（1）组织制定抢险救援方案；</a:t>
            </a:r>
            <a:endParaRPr lang="zh-CN" altLang="en-US">
              <a:latin typeface="Arial" panose="020B0604020202020204" pitchFamily="34" charset="0"/>
            </a:endParaRPr>
          </a:p>
          <a:p>
            <a:pPr fontAlgn="auto">
              <a:spcAft>
                <a:spcPts val="600"/>
              </a:spcAft>
            </a:pPr>
            <a:r>
              <a:rPr lang="zh-CN" altLang="en-US">
                <a:latin typeface="Arial" panose="020B0604020202020204" pitchFamily="34" charset="0"/>
              </a:rPr>
              <a:t>（2）组织应急抢险队伍参加抢险救援工作；</a:t>
            </a:r>
            <a:endParaRPr lang="zh-CN" altLang="en-US">
              <a:latin typeface="Arial" panose="020B0604020202020204" pitchFamily="34" charset="0"/>
            </a:endParaRPr>
          </a:p>
          <a:p>
            <a:pPr fontAlgn="auto">
              <a:spcAft>
                <a:spcPts val="600"/>
              </a:spcAft>
            </a:pPr>
            <a:r>
              <a:rPr lang="zh-CN" altLang="en-US">
                <a:latin typeface="Arial" panose="020B0604020202020204" pitchFamily="34" charset="0"/>
              </a:rPr>
              <a:t>（3）拆除、迁移妨碍应急处置和抢险救援的设施、设备或者其他障碍物等；</a:t>
            </a:r>
            <a:endParaRPr lang="zh-CN" altLang="en-US">
              <a:latin typeface="Arial" panose="020B0604020202020204" pitchFamily="34" charset="0"/>
            </a:endParaRPr>
          </a:p>
          <a:p>
            <a:pPr fontAlgn="auto">
              <a:spcAft>
                <a:spcPts val="600"/>
              </a:spcAft>
            </a:pPr>
            <a:r>
              <a:rPr lang="zh-CN" altLang="en-US">
                <a:latin typeface="Arial" panose="020B0604020202020204" pitchFamily="34" charset="0"/>
              </a:rPr>
              <a:t>（4）采取防止发生次生、衍生灾害的其他必要措施。</a:t>
            </a:r>
            <a:endParaRPr lang="zh-CN" altLang="en-US">
              <a:latin typeface="Arial" panose="020B0604020202020204" pitchFamily="34" charset="0"/>
            </a:endParaRPr>
          </a:p>
        </p:txBody>
      </p:sp>
      <p:pic>
        <p:nvPicPr>
          <p:cNvPr id="9" name="PA-组合 6" descr="E:\桌面临时文件\@课件制作-材料\1陈晓宇制作\978-7-200-14983-8《城市轨道交通法律法规》PPT模板修改\7.jpg7"/>
          <p:cNvPicPr/>
          <p:nvPr>
            <p:custDataLst>
              <p:tags r:id="rId10"/>
            </p:custDataLst>
          </p:nvPr>
        </p:nvPicPr>
        <p:blipFill>
          <a:blip r:embed="rId11"/>
          <a:srcRect t="7813" b="7813"/>
          <a:stretch>
            <a:fillRect/>
          </a:stretch>
        </p:blipFill>
        <p:spPr>
          <a:xfrm>
            <a:off x="0" y="0"/>
            <a:ext cx="6094058" cy="3427907"/>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4" name="线条"/>
          <p:cNvSpPr/>
          <p:nvPr>
            <p:custDataLst>
              <p:tags r:id="rId1"/>
            </p:custDataLst>
          </p:nvPr>
        </p:nvSpPr>
        <p:spPr>
          <a:xfrm>
            <a:off x="6929563" y="2556612"/>
            <a:ext cx="430794" cy="0"/>
          </a:xfrm>
          <a:prstGeom prst="line">
            <a:avLst/>
          </a:prstGeom>
          <a:ln w="50800" cap="rnd">
            <a:solidFill>
              <a:srgbClr val="CCCCCC">
                <a:lumMod val="50000"/>
              </a:srgbClr>
            </a:solidFill>
          </a:ln>
        </p:spPr>
        <p:txBody>
          <a:bodyPr tIns="45720" bIns="45720"/>
          <a:lstStyle/>
          <a:p>
            <a:endParaRPr sz="900"/>
          </a:p>
        </p:txBody>
      </p:sp>
      <p:sp>
        <p:nvSpPr>
          <p:cNvPr id="5" name="椭圆 4"/>
          <p:cNvSpPr/>
          <p:nvPr>
            <p:custDataLst>
              <p:tags r:id="rId2"/>
            </p:custDataLst>
          </p:nvPr>
        </p:nvSpPr>
        <p:spPr>
          <a:xfrm>
            <a:off x="11464590" y="407229"/>
            <a:ext cx="158449" cy="154745"/>
          </a:xfrm>
          <a:prstGeom prst="ellipse">
            <a:avLst/>
          </a:prstGeom>
          <a:solidFill>
            <a:srgbClr val="CCCCCC">
              <a:lumMod val="50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lstStyle/>
          <a:p>
            <a:pPr algn="ctr"/>
            <a:endParaRPr lang="zh-CN" altLang="en-US"/>
          </a:p>
        </p:txBody>
      </p:sp>
      <p:pic>
        <p:nvPicPr>
          <p:cNvPr id="24" name="图片 23" descr="E:\桌面临时文件\@课件制作-材料\1陈晓宇制作\978-7-200-14983-8《城市轨道交通法律法规》PPT模板修改\5.jpg5"/>
          <p:cNvPicPr>
            <a:picLocks noChangeAspect="1"/>
          </p:cNvPicPr>
          <p:nvPr>
            <p:custDataLst>
              <p:tags r:id="rId3"/>
            </p:custDataLst>
          </p:nvPr>
        </p:nvPicPr>
        <p:blipFill rotWithShape="1">
          <a:blip r:embed="rId4"/>
          <a:srcRect l="15500" r="15500"/>
          <a:stretch>
            <a:fillRect/>
          </a:stretch>
        </p:blipFill>
        <p:spPr>
          <a:xfrm>
            <a:off x="2728977" y="3495553"/>
            <a:ext cx="3362445" cy="3362445"/>
          </a:xfrm>
          <a:prstGeom prst="rect">
            <a:avLst/>
          </a:prstGeom>
          <a:ln>
            <a:noFill/>
          </a:ln>
        </p:spPr>
      </p:pic>
      <p:pic>
        <p:nvPicPr>
          <p:cNvPr id="26" name="图片 25" descr="E:\桌面临时文件\@课件制作-材料\1陈晓宇制作\978-7-200-14983-8《城市轨道交通法律法规》PPT模板修改\9.jpg9"/>
          <p:cNvPicPr>
            <a:picLocks noChangeAspect="1"/>
          </p:cNvPicPr>
          <p:nvPr>
            <p:custDataLst>
              <p:tags r:id="rId5"/>
            </p:custDataLst>
          </p:nvPr>
        </p:nvPicPr>
        <p:blipFill rotWithShape="1">
          <a:blip r:embed="rId6"/>
          <a:srcRect l="25263" r="25263"/>
          <a:stretch>
            <a:fillRect/>
          </a:stretch>
        </p:blipFill>
        <p:spPr>
          <a:xfrm>
            <a:off x="83820" y="3495554"/>
            <a:ext cx="2496820" cy="3362445"/>
          </a:xfrm>
          <a:prstGeom prst="rect">
            <a:avLst/>
          </a:prstGeom>
          <a:ln>
            <a:solidFill>
              <a:sysClr val="window" lastClr="FFFFFF">
                <a:lumMod val="85000"/>
              </a:sysClr>
            </a:solidFill>
          </a:ln>
        </p:spPr>
      </p:pic>
      <p:sp>
        <p:nvSpPr>
          <p:cNvPr id="2" name="文本框 1"/>
          <p:cNvSpPr txBox="1"/>
          <p:nvPr>
            <p:custDataLst>
              <p:tags r:id="rId7"/>
            </p:custDataLst>
          </p:nvPr>
        </p:nvSpPr>
        <p:spPr>
          <a:xfrm>
            <a:off x="6776085" y="1336040"/>
            <a:ext cx="4560570"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sp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0" normalizeH="0" baseline="0">
                <a:ln>
                  <a:noFill/>
                </a:ln>
                <a:solidFill>
                  <a:sysClr val="windowText" lastClr="000000">
                    <a:lumMod val="75000"/>
                    <a:lumOff val="25000"/>
                  </a:sys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a:latin typeface="Arial" panose="020B0604020202020204" pitchFamily="34" charset="0"/>
              </a:rPr>
              <a:t>（七）监督管理</a:t>
            </a:r>
            <a:endParaRPr lang="en-US" altLang="zh-CN">
              <a:latin typeface="Arial" panose="020B0604020202020204" pitchFamily="34" charset="0"/>
            </a:endParaRPr>
          </a:p>
        </p:txBody>
      </p:sp>
      <p:sp>
        <p:nvSpPr>
          <p:cNvPr id="4" name="文本框 3"/>
          <p:cNvSpPr txBox="1"/>
          <p:nvPr>
            <p:custDataLst>
              <p:tags r:id="rId8"/>
            </p:custDataLst>
          </p:nvPr>
        </p:nvSpPr>
        <p:spPr>
          <a:xfrm>
            <a:off x="6776085" y="2920365"/>
            <a:ext cx="4846320" cy="1691640"/>
          </a:xfrm>
          <a:prstGeom prst="rect">
            <a:avLst/>
          </a:prstGeom>
          <a:ln w="25400">
            <a:miter lim="400000"/>
          </a:ln>
        </p:spPr>
        <p:txBody>
          <a:bodyPr wrap="square" tIns="45720" bIns="45720">
            <a:spAutoFit/>
          </a:bodyPr>
          <a:lstStyle>
            <a:defPPr>
              <a:defRPr lang="zh-CN"/>
            </a:defPPr>
            <a:lvl1pPr>
              <a:lnSpc>
                <a:spcPct val="130000"/>
              </a:lnSpc>
              <a:defRPr sz="2000" spc="150">
                <a:solidFill>
                  <a:sysClr val="windowText" lastClr="000000">
                    <a:lumMod val="65000"/>
                    <a:lumOff val="35000"/>
                  </a:sysClr>
                </a:solidFill>
                <a:latin typeface="微软雅黑" panose="020B0503020204020204" charset="-122"/>
                <a:ea typeface="微软雅黑" panose="020B0503020204020204" charset="-122"/>
                <a:cs typeface="Lato Regular"/>
              </a:defRPr>
            </a:lvl1pPr>
          </a:lstStyle>
          <a:p>
            <a:r>
              <a:rPr lang="zh-CN" altLang="en-US">
                <a:latin typeface="Arial" panose="020B0604020202020204" pitchFamily="34" charset="0"/>
              </a:rPr>
              <a:t>城市轨道交通工程所在地县级以上地方人民政府建设主管部门或其委托的监督机构履行监督检查职责时，有权采取下列措施：</a:t>
            </a:r>
            <a:endParaRPr lang="zh-CN" altLang="en-US">
              <a:latin typeface="Arial" panose="020B0604020202020204" pitchFamily="34" charset="0"/>
            </a:endParaRPr>
          </a:p>
        </p:txBody>
      </p:sp>
      <p:sp>
        <p:nvSpPr>
          <p:cNvPr id="6" name="文本框 5"/>
          <p:cNvSpPr txBox="1"/>
          <p:nvPr>
            <p:custDataLst>
              <p:tags r:id="rId9"/>
            </p:custDataLst>
          </p:nvPr>
        </p:nvSpPr>
        <p:spPr>
          <a:xfrm>
            <a:off x="6776085" y="4858385"/>
            <a:ext cx="4967605" cy="1363345"/>
          </a:xfrm>
          <a:prstGeom prst="rect">
            <a:avLst/>
          </a:prstGeom>
          <a:ln w="25400">
            <a:miter lim="400000"/>
          </a:ln>
        </p:spPr>
        <p:txBody>
          <a:bodyPr wrap="square" tIns="45720" bIns="45720">
            <a:spAutoFit/>
          </a:bodyPr>
          <a:lstStyle>
            <a:defPPr>
              <a:defRPr lang="zh-CN"/>
            </a:defPPr>
            <a:lvl1pPr lvl="0">
              <a:lnSpc>
                <a:spcPct val="130000"/>
              </a:lnSpc>
              <a:spcAft>
                <a:spcPts val="1000"/>
              </a:spcAft>
              <a:defRPr sz="1400" spc="150">
                <a:solidFill>
                  <a:sysClr val="window" lastClr="FFFFFF">
                    <a:lumMod val="65000"/>
                  </a:sysClr>
                </a:solidFill>
                <a:latin typeface="微软雅黑" panose="020B0503020204020204" charset="-122"/>
                <a:ea typeface="微软雅黑" panose="020B0503020204020204" charset="-122"/>
              </a:defRPr>
            </a:lvl1pPr>
          </a:lstStyle>
          <a:p>
            <a:pPr fontAlgn="auto">
              <a:spcAft>
                <a:spcPts val="600"/>
              </a:spcAft>
            </a:pPr>
            <a:r>
              <a:rPr lang="zh-CN" altLang="en-US">
                <a:latin typeface="Arial" panose="020B0604020202020204" pitchFamily="34" charset="0"/>
              </a:rPr>
              <a:t>（1） 要求被检查单位提供工程安全质量的文件和资料；</a:t>
            </a:r>
            <a:endParaRPr lang="zh-CN" altLang="en-US">
              <a:latin typeface="Arial" panose="020B0604020202020204" pitchFamily="34" charset="0"/>
            </a:endParaRPr>
          </a:p>
          <a:p>
            <a:pPr fontAlgn="auto">
              <a:spcAft>
                <a:spcPts val="600"/>
              </a:spcAft>
            </a:pPr>
            <a:r>
              <a:rPr lang="zh-CN" altLang="en-US">
                <a:latin typeface="Arial" panose="020B0604020202020204" pitchFamily="34" charset="0"/>
              </a:rPr>
              <a:t>（2） 进入被检查单位的施工现场或工作场所进行检查；</a:t>
            </a:r>
            <a:endParaRPr lang="zh-CN" altLang="en-US">
              <a:latin typeface="Arial" panose="020B0604020202020204" pitchFamily="34" charset="0"/>
            </a:endParaRPr>
          </a:p>
          <a:p>
            <a:pPr fontAlgn="auto">
              <a:spcAft>
                <a:spcPts val="600"/>
              </a:spcAft>
            </a:pPr>
            <a:r>
              <a:rPr lang="zh-CN" altLang="en-US">
                <a:latin typeface="Arial" panose="020B0604020202020204" pitchFamily="34" charset="0"/>
              </a:rPr>
              <a:t>（3）对检查中发现的安全质量隐患，责令立即整改；对于重大安全质量隐患，责令暂时停止施工。</a:t>
            </a:r>
            <a:endParaRPr lang="zh-CN" altLang="en-US">
              <a:latin typeface="Arial" panose="020B0604020202020204" pitchFamily="34" charset="0"/>
            </a:endParaRPr>
          </a:p>
        </p:txBody>
      </p:sp>
      <p:pic>
        <p:nvPicPr>
          <p:cNvPr id="9" name="PA-组合 6" descr="E:\桌面临时文件\@课件制作-材料\1陈晓宇制作\978-7-200-14983-8《城市轨道交通法律法规》PPT模板修改\7.jpg7"/>
          <p:cNvPicPr/>
          <p:nvPr>
            <p:custDataLst>
              <p:tags r:id="rId10"/>
            </p:custDataLst>
          </p:nvPr>
        </p:nvPicPr>
        <p:blipFill>
          <a:blip r:embed="rId11"/>
          <a:srcRect t="7813" b="7813"/>
          <a:stretch>
            <a:fillRect/>
          </a:stretch>
        </p:blipFill>
        <p:spPr>
          <a:xfrm>
            <a:off x="0" y="0"/>
            <a:ext cx="6094058" cy="3427907"/>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250"/>
                                  </p:stCondLst>
                                  <p:childTnLst>
                                    <p:set>
                                      <p:cBhvr>
                                        <p:cTn id="6" dur="indefinite" fill="hold"/>
                                        <p:tgtEl>
                                          <p:spTgt spid="1674"/>
                                        </p:tgtEl>
                                        <p:attrNameLst>
                                          <p:attrName>style.visibility</p:attrName>
                                        </p:attrNameLst>
                                      </p:cBhvr>
                                      <p:to>
                                        <p:strVal val="visible"/>
                                      </p:to>
                                    </p:set>
                                    <p:anim calcmode="lin" valueType="num">
                                      <p:cBhvr>
                                        <p:cTn id="7" dur="750" fill="hold"/>
                                        <p:tgtEl>
                                          <p:spTgt spid="1674"/>
                                        </p:tgtEl>
                                        <p:attrNameLst>
                                          <p:attrName>ppt_x</p:attrName>
                                        </p:attrNameLst>
                                      </p:cBhvr>
                                      <p:tavLst>
                                        <p:tav tm="0">
                                          <p:val>
                                            <p:strVal val="1+#ppt_w/2"/>
                                          </p:val>
                                        </p:tav>
                                        <p:tav tm="100000">
                                          <p:val>
                                            <p:strVal val="#ppt_x"/>
                                          </p:val>
                                        </p:tav>
                                      </p:tavLst>
                                    </p:anim>
                                    <p:anim calcmode="lin" valueType="num">
                                      <p:cBhvr>
                                        <p:cTn id="8" dur="750" fill="hold"/>
                                        <p:tgtEl>
                                          <p:spTgt spid="16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4" grpId="0" bldLvl="0" animBg="1" advAuto="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5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四、城市轨道交通运营管理规定</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fontScale="90000"/>
          </a:bodyPr>
          <a:lstStyle>
            <a:defPPr>
              <a:defRPr lang="zh-CN"/>
            </a:defPPr>
            <a:lvl1pPr fontAlgn="auto">
              <a:lnSpc>
                <a:spcPct val="130000"/>
              </a:lnSpc>
              <a:spcAft>
                <a:spcPts val="1000"/>
              </a:spcAft>
              <a:defRPr sz="1600" spc="150"/>
            </a:lvl1pPr>
          </a:lstStyle>
          <a:p>
            <a:r>
              <a:rPr lang="zh-CN" altLang="en-US" sz="2000">
                <a:latin typeface="微软雅黑" panose="020B0503020204020204" charset="-122"/>
                <a:ea typeface="微软雅黑" panose="020B0503020204020204" charset="-122"/>
                <a:cs typeface="微软雅黑" panose="020B0503020204020204" charset="-122"/>
                <a:sym typeface="+mn-ea"/>
              </a:rPr>
              <a:t>2018年3月，国务院办公厅印发了《关于保障城市轨道交通安全运行的意见》（国办发〔2018〕13号，以下简称《意见》），明确提出要根据实际需要及时修订城市轨道交通法规规章。</a:t>
            </a:r>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233363" y="2241560"/>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82023" y="2578748"/>
            <a:ext cx="4074764" cy="2495850"/>
          </a:xfrm>
          <a:solidFill>
            <a:schemeClr val="tx2">
              <a:lumMod val="20000"/>
              <a:lumOff val="80000"/>
            </a:schemeClr>
          </a:solidFill>
        </p:spPr>
      </p:pic>
      <p:sp>
        <p:nvSpPr>
          <p:cNvPr id="16" name="矩形 15"/>
          <p:cNvSpPr/>
          <p:nvPr/>
        </p:nvSpPr>
        <p:spPr>
          <a:xfrm>
            <a:off x="6096635" y="1122680"/>
            <a:ext cx="5814060" cy="5170805"/>
          </a:xfrm>
          <a:prstGeom prst="rect">
            <a:avLst/>
          </a:prstGeom>
        </p:spPr>
        <p:txBody>
          <a:bodyPr wrap="square" anchor="ctr" anchorCtr="0">
            <a:noAutofit/>
            <a:scene3d>
              <a:camera prst="orthographicFront"/>
              <a:lightRig rig="threePt" dir="t"/>
            </a:scene3d>
            <a:sp3d contourW="12700"/>
          </a:bodyPr>
          <a:lstStyle/>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了解《建筑施工企业安全生产管理机构设置及专职安全生产管理人员配备办法》的基本要求；</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了解企业安全管理机构的作用，熟悉相关专职人员的职责和要求。</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了解建筑工程安全生产监督制度和工作制度。</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掌握《城市轨道交通工程安全质量管理暂行办法》的基本要求，了解各行为主体的责任内容。</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熟悉《城市轨道交通运营管理规定》的相关规定。</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增强安全意识和责任意识，培养社会责任感和使命感。</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树立大局观念，培养学生系统性思维，增强团结协作的能力</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p:txBody>
      </p:sp>
      <p:sp>
        <p:nvSpPr>
          <p:cNvPr id="31" name="TextBox 8"/>
          <p:cNvSpPr txBox="1"/>
          <p:nvPr/>
        </p:nvSpPr>
        <p:spPr>
          <a:xfrm>
            <a:off x="4223911" y="3678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10601030101010101" charset="-122"/>
                <a:ea typeface="方正大黑简体" panose="02010601030101010101" charset="-122"/>
                <a:sym typeface="+mn-ea"/>
              </a:rPr>
              <a:t>学习目标</a:t>
            </a:r>
            <a:endParaRPr lang="zh-CN" altLang="en-US" sz="4000" dirty="0">
              <a:ln>
                <a:noFill/>
              </a:ln>
              <a:solidFill>
                <a:schemeClr val="tx1">
                  <a:lumMod val="75000"/>
                  <a:lumOff val="25000"/>
                </a:schemeClr>
              </a:solidFill>
              <a:effectLst/>
              <a:uLnTx/>
              <a:uFillTx/>
              <a:latin typeface="方正大黑简体" panose="02010601030101010101" charset="-122"/>
              <a:ea typeface="方正大黑简体" panose="0201060103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5137785" y="1139825"/>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（一）运营基础要求</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6"/>
            </p:custDataLst>
          </p:nvPr>
        </p:nvSpPr>
        <p:spPr>
          <a:xfrm>
            <a:off x="5137785" y="2080895"/>
            <a:ext cx="5851525" cy="4015105"/>
          </a:xfrm>
          <a:prstGeom prst="rect">
            <a:avLst/>
          </a:prstGeom>
        </p:spPr>
        <p:txBody>
          <a:bodyPr wrap="square">
            <a:sp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a:lnSpc>
                <a:spcPct val="100000"/>
              </a:lnSpc>
            </a:pPr>
            <a:r>
              <a:rPr lang="zh-CN" altLang="en-US" sz="1800" dirty="0">
                <a:solidFill>
                  <a:schemeClr val="tx1">
                    <a:lumMod val="50000"/>
                    <a:lumOff val="50000"/>
                  </a:schemeClr>
                </a:solidFill>
                <a:cs typeface="微软雅黑" panose="020B0503020204020204" charset="-122"/>
              </a:rPr>
              <a:t>1. 城市轨道交通线网规划及建设规划需考虑的因素</a:t>
            </a:r>
            <a:endParaRPr lang="zh-CN" altLang="en-US" sz="1800" dirty="0">
              <a:solidFill>
                <a:schemeClr val="tx1">
                  <a:lumMod val="50000"/>
                  <a:lumOff val="50000"/>
                </a:schemeClr>
              </a:solidFill>
              <a:cs typeface="微软雅黑" panose="020B0503020204020204" charset="-122"/>
            </a:endParaRPr>
          </a:p>
          <a:p>
            <a:pPr>
              <a:lnSpc>
                <a:spcPct val="100000"/>
              </a:lnSpc>
            </a:pPr>
            <a:r>
              <a:rPr lang="zh-CN" altLang="en-US" sz="1800" dirty="0">
                <a:solidFill>
                  <a:schemeClr val="tx1">
                    <a:lumMod val="50000"/>
                    <a:lumOff val="50000"/>
                  </a:schemeClr>
                </a:solidFill>
                <a:cs typeface="微软雅黑" panose="020B0503020204020204" charset="-122"/>
              </a:rPr>
              <a:t>2. 运营服务专篇的设置及其内容</a:t>
            </a:r>
            <a:endParaRPr lang="zh-CN" altLang="en-US" sz="1800" dirty="0">
              <a:solidFill>
                <a:schemeClr val="tx1">
                  <a:lumMod val="50000"/>
                  <a:lumOff val="50000"/>
                </a:schemeClr>
              </a:solidFill>
              <a:cs typeface="微软雅黑" panose="020B0503020204020204" charset="-122"/>
            </a:endParaRPr>
          </a:p>
          <a:p>
            <a:pPr>
              <a:lnSpc>
                <a:spcPct val="100000"/>
              </a:lnSpc>
            </a:pPr>
            <a:r>
              <a:rPr lang="zh-CN" altLang="en-US" sz="1800" dirty="0">
                <a:solidFill>
                  <a:schemeClr val="tx1">
                    <a:lumMod val="50000"/>
                    <a:lumOff val="50000"/>
                  </a:schemeClr>
                </a:solidFill>
                <a:cs typeface="微软雅黑" panose="020B0503020204020204" charset="-122"/>
              </a:rPr>
              <a:t>3. 城市轨道交通设施设备和综合监控系统的要求</a:t>
            </a:r>
            <a:endParaRPr lang="zh-CN" altLang="en-US" sz="1800" dirty="0">
              <a:solidFill>
                <a:schemeClr val="tx1">
                  <a:lumMod val="50000"/>
                  <a:lumOff val="50000"/>
                </a:schemeClr>
              </a:solidFill>
              <a:cs typeface="微软雅黑" panose="020B0503020204020204" charset="-122"/>
            </a:endParaRPr>
          </a:p>
          <a:p>
            <a:pPr>
              <a:lnSpc>
                <a:spcPct val="100000"/>
              </a:lnSpc>
            </a:pPr>
            <a:r>
              <a:rPr lang="zh-CN" altLang="en-US" sz="1800" dirty="0">
                <a:solidFill>
                  <a:schemeClr val="tx1">
                    <a:lumMod val="50000"/>
                    <a:lumOff val="50000"/>
                  </a:schemeClr>
                </a:solidFill>
                <a:cs typeface="微软雅黑" panose="020B0503020204020204" charset="-122"/>
              </a:rPr>
              <a:t>4. 运营单位的选择及资质要求</a:t>
            </a:r>
            <a:endParaRPr lang="zh-CN" altLang="en-US" sz="1800" dirty="0">
              <a:solidFill>
                <a:schemeClr val="tx1">
                  <a:lumMod val="50000"/>
                  <a:lumOff val="50000"/>
                </a:schemeClr>
              </a:solidFill>
              <a:cs typeface="微软雅黑" panose="020B0503020204020204" charset="-122"/>
            </a:endParaRPr>
          </a:p>
          <a:p>
            <a:pPr>
              <a:lnSpc>
                <a:spcPct val="100000"/>
              </a:lnSpc>
            </a:pPr>
            <a:r>
              <a:rPr lang="zh-CN" altLang="en-US" sz="1800" dirty="0">
                <a:solidFill>
                  <a:schemeClr val="tx1">
                    <a:lumMod val="50000"/>
                    <a:lumOff val="50000"/>
                  </a:schemeClr>
                </a:solidFill>
                <a:cs typeface="微软雅黑" panose="020B0503020204020204" charset="-122"/>
              </a:rPr>
              <a:t>5. 轨道交通工程项目开展中运营单位的义务</a:t>
            </a:r>
            <a:endParaRPr lang="zh-CN" altLang="en-US" sz="1800" dirty="0">
              <a:solidFill>
                <a:schemeClr val="tx1">
                  <a:lumMod val="50000"/>
                  <a:lumOff val="50000"/>
                </a:schemeClr>
              </a:solidFill>
              <a:cs typeface="微软雅黑" panose="020B0503020204020204" charset="-122"/>
            </a:endParaRPr>
          </a:p>
          <a:p>
            <a:pPr>
              <a:lnSpc>
                <a:spcPct val="100000"/>
              </a:lnSpc>
            </a:pPr>
            <a:r>
              <a:rPr lang="zh-CN" altLang="en-US" sz="1800" dirty="0">
                <a:solidFill>
                  <a:schemeClr val="tx1">
                    <a:lumMod val="50000"/>
                    <a:lumOff val="50000"/>
                  </a:schemeClr>
                </a:solidFill>
                <a:cs typeface="微软雅黑" panose="020B0503020204020204" charset="-122"/>
              </a:rPr>
              <a:t>6. 初期运营的相关要求</a:t>
            </a:r>
            <a:endParaRPr lang="zh-CN" altLang="en-US" sz="1800" dirty="0">
              <a:solidFill>
                <a:schemeClr val="tx1">
                  <a:lumMod val="50000"/>
                  <a:lumOff val="50000"/>
                </a:schemeClr>
              </a:solidFill>
              <a:cs typeface="微软雅黑" panose="020B0503020204020204" charset="-122"/>
            </a:endParaRPr>
          </a:p>
          <a:p>
            <a:pPr algn="l">
              <a:lnSpc>
                <a:spcPct val="100000"/>
              </a:lnSpc>
              <a:buClrTx/>
              <a:buSzTx/>
              <a:buNone/>
            </a:pPr>
            <a:r>
              <a:rPr lang="zh-CN" altLang="en-US" sz="1800">
                <a:solidFill>
                  <a:schemeClr val="tx1">
                    <a:lumMod val="50000"/>
                    <a:lumOff val="50000"/>
                  </a:schemeClr>
                </a:solidFill>
                <a:cs typeface="微软雅黑" panose="020B0503020204020204" charset="-122"/>
                <a:sym typeface="+mn-ea"/>
              </a:rPr>
              <a:t>7.正式运营前的安全评估</a:t>
            </a:r>
            <a:endParaRPr lang="zh-CN" altLang="en-US" sz="1800">
              <a:solidFill>
                <a:schemeClr val="tx1">
                  <a:lumMod val="50000"/>
                  <a:lumOff val="50000"/>
                </a:schemeClr>
              </a:solidFill>
              <a:cs typeface="微软雅黑" panose="020B0503020204020204" charset="-122"/>
            </a:endParaRPr>
          </a:p>
          <a:p>
            <a:pPr algn="l">
              <a:lnSpc>
                <a:spcPct val="100000"/>
              </a:lnSpc>
              <a:buClrTx/>
              <a:buSzTx/>
              <a:buNone/>
            </a:pPr>
            <a:r>
              <a:rPr lang="zh-CN" altLang="en-US" sz="1800">
                <a:solidFill>
                  <a:schemeClr val="tx1">
                    <a:lumMod val="50000"/>
                    <a:lumOff val="50000"/>
                  </a:schemeClr>
                </a:solidFill>
                <a:cs typeface="微软雅黑" panose="020B0503020204020204" charset="-122"/>
                <a:sym typeface="+mn-ea"/>
              </a:rPr>
              <a:t>8.运营单位的安全生产责任及要求</a:t>
            </a:r>
            <a:endParaRPr lang="zh-CN" altLang="en-US" sz="1800">
              <a:solidFill>
                <a:schemeClr val="tx1">
                  <a:lumMod val="50000"/>
                  <a:lumOff val="50000"/>
                </a:schemeClr>
              </a:solidFill>
              <a:cs typeface="微软雅黑" panose="020B0503020204020204" charset="-122"/>
            </a:endParaRPr>
          </a:p>
          <a:p>
            <a:pPr algn="l">
              <a:lnSpc>
                <a:spcPct val="100000"/>
              </a:lnSpc>
              <a:buClrTx/>
              <a:buSzTx/>
              <a:buNone/>
            </a:pPr>
            <a:r>
              <a:rPr lang="zh-CN" altLang="en-US" sz="1800">
                <a:solidFill>
                  <a:schemeClr val="tx1">
                    <a:lumMod val="50000"/>
                    <a:lumOff val="50000"/>
                  </a:schemeClr>
                </a:solidFill>
                <a:cs typeface="微软雅黑" panose="020B0503020204020204" charset="-122"/>
                <a:sym typeface="+mn-ea"/>
              </a:rPr>
              <a:t>9.运营安全管理工作的监督</a:t>
            </a:r>
            <a:endParaRPr lang="zh-CN" altLang="en-US" sz="1800">
              <a:solidFill>
                <a:schemeClr val="tx1">
                  <a:lumMod val="50000"/>
                  <a:lumOff val="50000"/>
                </a:schemeClr>
              </a:solidFill>
              <a:cs typeface="微软雅黑" panose="020B0503020204020204" charset="-122"/>
            </a:endParaRPr>
          </a:p>
          <a:p>
            <a:pPr algn="l">
              <a:lnSpc>
                <a:spcPct val="100000"/>
              </a:lnSpc>
              <a:buClrTx/>
              <a:buSzTx/>
              <a:buNone/>
            </a:pPr>
            <a:r>
              <a:rPr lang="zh-CN" altLang="en-US" sz="1800">
                <a:solidFill>
                  <a:schemeClr val="tx1">
                    <a:lumMod val="50000"/>
                    <a:lumOff val="50000"/>
                  </a:schemeClr>
                </a:solidFill>
                <a:cs typeface="微软雅黑" panose="020B0503020204020204" charset="-122"/>
                <a:sym typeface="+mn-ea"/>
              </a:rPr>
              <a:t>10.城市轨道交通运营信息统计分析制度</a:t>
            </a:r>
            <a:endParaRPr lang="zh-CN" altLang="en-US" sz="1800" dirty="0">
              <a:solidFill>
                <a:schemeClr val="tx1">
                  <a:lumMod val="50000"/>
                  <a:lumOff val="50000"/>
                </a:schemeClr>
              </a:solidFill>
              <a:cs typeface="微软雅黑" panose="020B0503020204020204" charset="-122"/>
              <a:sym typeface="+mn-ea"/>
            </a:endParaRPr>
          </a:p>
        </p:txBody>
      </p:sp>
      <p:pic>
        <p:nvPicPr>
          <p:cNvPr id="16" name="图片 15" descr="E:\桌面临时文件\@课件制作-材料\1陈晓宇制作\978-7-200-14983-8《城市轨道交通法律法规》PPT模板修改\6.jpg6"/>
          <p:cNvPicPr>
            <a:picLocks noChangeAspect="1"/>
          </p:cNvPicPr>
          <p:nvPr>
            <p:custDataLst>
              <p:tags r:id="rId7"/>
            </p:custDataLst>
          </p:nvPr>
        </p:nvPicPr>
        <p:blipFill rotWithShape="1">
          <a:blip r:embed="rId8"/>
          <a:srcRect l="15757" r="15757"/>
          <a:stretch>
            <a:fillRect/>
          </a:stretch>
        </p:blipFill>
        <p:spPr>
          <a:xfrm>
            <a:off x="1594024" y="-550"/>
            <a:ext cx="2745747" cy="2675223"/>
          </a:xfrm>
          <a:custGeom>
            <a:avLst/>
            <a:gdLst>
              <a:gd name="connsiteX0" fmla="*/ 0 w 2745747"/>
              <a:gd name="connsiteY0" fmla="*/ 0 h 2675223"/>
              <a:gd name="connsiteX1" fmla="*/ 2745747 w 2745747"/>
              <a:gd name="connsiteY1" fmla="*/ 0 h 2675223"/>
              <a:gd name="connsiteX2" fmla="*/ 2745747 w 2745747"/>
              <a:gd name="connsiteY2" fmla="*/ 2675223 h 2675223"/>
              <a:gd name="connsiteX3" fmla="*/ 0 w 2745747"/>
              <a:gd name="connsiteY3" fmla="*/ 2675223 h 2675223"/>
            </a:gdLst>
            <a:ahLst/>
            <a:cxnLst>
              <a:cxn ang="0">
                <a:pos x="connsiteX0" y="connsiteY0"/>
              </a:cxn>
              <a:cxn ang="0">
                <a:pos x="connsiteX1" y="connsiteY1"/>
              </a:cxn>
              <a:cxn ang="0">
                <a:pos x="connsiteX2" y="connsiteY2"/>
              </a:cxn>
              <a:cxn ang="0">
                <a:pos x="connsiteX3" y="connsiteY3"/>
              </a:cxn>
            </a:cxnLst>
            <a:rect l="l" t="t" r="r" b="b"/>
            <a:pathLst>
              <a:path w="2745747" h="2675223">
                <a:moveTo>
                  <a:pt x="0" y="0"/>
                </a:moveTo>
                <a:lnTo>
                  <a:pt x="2745747" y="0"/>
                </a:lnTo>
                <a:lnTo>
                  <a:pt x="2745747" y="2675223"/>
                </a:lnTo>
                <a:lnTo>
                  <a:pt x="0" y="2675223"/>
                </a:lnTo>
                <a:close/>
              </a:path>
            </a:pathLst>
          </a:custGeom>
          <a:ln>
            <a:solidFill>
              <a:srgbClr val="FFFFFF">
                <a:lumMod val="85000"/>
              </a:srgbClr>
            </a:solidFill>
          </a:ln>
        </p:spPr>
      </p:pic>
      <p:pic>
        <p:nvPicPr>
          <p:cNvPr id="6" name="PA-组合 1" descr="E:\桌面临时文件\@课件制作-材料\1陈晓宇制作\978-7-200-14983-8《城市轨道交通法律法规》PPT模板修改\4.jpg4"/>
          <p:cNvPicPr/>
          <p:nvPr>
            <p:custDataLst>
              <p:tags r:id="rId9"/>
            </p:custDataLst>
          </p:nvPr>
        </p:nvPicPr>
        <p:blipFill>
          <a:blip r:embed="rId10"/>
          <a:srcRect l="34062" r="34062"/>
          <a:stretch>
            <a:fillRect/>
          </a:stretch>
        </p:blipFill>
        <p:spPr>
          <a:xfrm>
            <a:off x="1594024" y="3197554"/>
            <a:ext cx="2745747" cy="3660996"/>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5137785" y="1139825"/>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（二）运营服务</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6"/>
            </p:custDataLst>
          </p:nvPr>
        </p:nvSpPr>
        <p:spPr>
          <a:xfrm>
            <a:off x="5137785" y="2080895"/>
            <a:ext cx="5273040" cy="3609975"/>
          </a:xfrm>
          <a:prstGeom prst="rect">
            <a:avLst/>
          </a:prstGeom>
        </p:spPr>
        <p:txBody>
          <a:bodyPr wrap="square">
            <a:sp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algn="l">
              <a:lnSpc>
                <a:spcPct val="100000"/>
              </a:lnSpc>
              <a:buClrTx/>
              <a:buSzTx/>
              <a:buNone/>
            </a:pPr>
            <a:r>
              <a:rPr lang="zh-CN" altLang="en-US" sz="1800">
                <a:cs typeface="微软雅黑" panose="020B0503020204020204" charset="-122"/>
                <a:sym typeface="+mn-ea"/>
              </a:rPr>
              <a:t>1.运营服务质量承诺的公布和备案</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2.城市轨道交通运行图的编制及调整</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3.运营服务和安全应急等信息的提供</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4.城市轨道交通票价制定和调整</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5.城市轨道交通乘客乘车规范的制定和执行</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6.对运营单位服务质量的监督和考评</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7.投诉处理制度的建立</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8.乘客的相关义务及责任</a:t>
            </a:r>
            <a:endParaRPr lang="zh-CN" altLang="en-US" sz="1800">
              <a:cs typeface="微软雅黑" panose="020B0503020204020204" charset="-122"/>
            </a:endParaRPr>
          </a:p>
          <a:p>
            <a:pPr algn="l">
              <a:lnSpc>
                <a:spcPct val="100000"/>
              </a:lnSpc>
              <a:buNone/>
            </a:pPr>
            <a:r>
              <a:rPr lang="zh-CN" altLang="en-US" sz="1800">
                <a:cs typeface="微软雅黑" panose="020B0503020204020204" charset="-122"/>
                <a:sym typeface="+mn-ea"/>
              </a:rPr>
              <a:t>9.信息技术的使用</a:t>
            </a:r>
            <a:endParaRPr lang="zh-CN" altLang="en-US" sz="1800" dirty="0">
              <a:solidFill>
                <a:schemeClr val="tx1">
                  <a:lumMod val="50000"/>
                  <a:lumOff val="50000"/>
                </a:schemeClr>
              </a:solidFill>
              <a:cs typeface="微软雅黑" panose="020B0503020204020204" charset="-122"/>
              <a:sym typeface="+mn-ea"/>
            </a:endParaRPr>
          </a:p>
        </p:txBody>
      </p:sp>
      <p:pic>
        <p:nvPicPr>
          <p:cNvPr id="16" name="图片 15" descr="E:\桌面临时文件\@课件制作-材料\1陈晓宇制作\978-7-200-14983-8《城市轨道交通法律法规》PPT模板修改\6.jpg6"/>
          <p:cNvPicPr>
            <a:picLocks noChangeAspect="1"/>
          </p:cNvPicPr>
          <p:nvPr>
            <p:custDataLst>
              <p:tags r:id="rId7"/>
            </p:custDataLst>
          </p:nvPr>
        </p:nvPicPr>
        <p:blipFill rotWithShape="1">
          <a:blip r:embed="rId8"/>
          <a:srcRect l="15757" r="15757"/>
          <a:stretch>
            <a:fillRect/>
          </a:stretch>
        </p:blipFill>
        <p:spPr>
          <a:xfrm>
            <a:off x="1594024" y="-550"/>
            <a:ext cx="2745747" cy="2675223"/>
          </a:xfrm>
          <a:custGeom>
            <a:avLst/>
            <a:gdLst>
              <a:gd name="connsiteX0" fmla="*/ 0 w 2745747"/>
              <a:gd name="connsiteY0" fmla="*/ 0 h 2675223"/>
              <a:gd name="connsiteX1" fmla="*/ 2745747 w 2745747"/>
              <a:gd name="connsiteY1" fmla="*/ 0 h 2675223"/>
              <a:gd name="connsiteX2" fmla="*/ 2745747 w 2745747"/>
              <a:gd name="connsiteY2" fmla="*/ 2675223 h 2675223"/>
              <a:gd name="connsiteX3" fmla="*/ 0 w 2745747"/>
              <a:gd name="connsiteY3" fmla="*/ 2675223 h 2675223"/>
            </a:gdLst>
            <a:ahLst/>
            <a:cxnLst>
              <a:cxn ang="0">
                <a:pos x="connsiteX0" y="connsiteY0"/>
              </a:cxn>
              <a:cxn ang="0">
                <a:pos x="connsiteX1" y="connsiteY1"/>
              </a:cxn>
              <a:cxn ang="0">
                <a:pos x="connsiteX2" y="connsiteY2"/>
              </a:cxn>
              <a:cxn ang="0">
                <a:pos x="connsiteX3" y="connsiteY3"/>
              </a:cxn>
            </a:cxnLst>
            <a:rect l="l" t="t" r="r" b="b"/>
            <a:pathLst>
              <a:path w="2745747" h="2675223">
                <a:moveTo>
                  <a:pt x="0" y="0"/>
                </a:moveTo>
                <a:lnTo>
                  <a:pt x="2745747" y="0"/>
                </a:lnTo>
                <a:lnTo>
                  <a:pt x="2745747" y="2675223"/>
                </a:lnTo>
                <a:lnTo>
                  <a:pt x="0" y="2675223"/>
                </a:lnTo>
                <a:close/>
              </a:path>
            </a:pathLst>
          </a:custGeom>
          <a:ln>
            <a:solidFill>
              <a:srgbClr val="FFFFFF">
                <a:lumMod val="85000"/>
              </a:srgbClr>
            </a:solidFill>
          </a:ln>
        </p:spPr>
      </p:pic>
      <p:pic>
        <p:nvPicPr>
          <p:cNvPr id="6" name="PA-组合 1" descr="E:\桌面临时文件\@课件制作-材料\1陈晓宇制作\978-7-200-14983-8《城市轨道交通法律法规》PPT模板修改\4.jpg4"/>
          <p:cNvPicPr/>
          <p:nvPr>
            <p:custDataLst>
              <p:tags r:id="rId9"/>
            </p:custDataLst>
          </p:nvPr>
        </p:nvPicPr>
        <p:blipFill>
          <a:blip r:embed="rId10"/>
          <a:srcRect l="34062" r="34062"/>
          <a:stretch>
            <a:fillRect/>
          </a:stretch>
        </p:blipFill>
        <p:spPr>
          <a:xfrm>
            <a:off x="1594024" y="3197554"/>
            <a:ext cx="2745747" cy="3660996"/>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5137785" y="1139825"/>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a:sym typeface="+mn-ea"/>
              </a:rPr>
              <a:t>（三）安全支持保障</a:t>
            </a:r>
            <a:endParaRPr lang="zh-CN" altLang="en-US" sz="2400" spc="300" dirty="0">
              <a:solidFill>
                <a:srgbClr val="393939"/>
              </a:solidFill>
              <a:sym typeface="+mn-ea"/>
            </a:endParaRPr>
          </a:p>
        </p:txBody>
      </p:sp>
      <p:sp>
        <p:nvSpPr>
          <p:cNvPr id="4" name="文本框 3"/>
          <p:cNvSpPr txBox="1"/>
          <p:nvPr>
            <p:custDataLst>
              <p:tags r:id="rId6"/>
            </p:custDataLst>
          </p:nvPr>
        </p:nvSpPr>
        <p:spPr>
          <a:xfrm>
            <a:off x="5137785" y="2080895"/>
            <a:ext cx="6072505" cy="4164330"/>
          </a:xfrm>
          <a:prstGeom prst="rect">
            <a:avLst/>
          </a:prstGeom>
        </p:spPr>
        <p:txBody>
          <a:bodyPr wrap="square">
            <a:sp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algn="l">
              <a:lnSpc>
                <a:spcPct val="100000"/>
              </a:lnSpc>
              <a:buClrTx/>
              <a:buSzTx/>
              <a:buNone/>
            </a:pPr>
            <a:r>
              <a:rPr lang="zh-CN" altLang="en-US" sz="1800">
                <a:cs typeface="微软雅黑" panose="020B0503020204020204" charset="-122"/>
                <a:sym typeface="+mn-ea"/>
              </a:rPr>
              <a:t>1.保护区的划定及作业时的相关程序要求</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2.保护区作业巡查有关要求</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3.地面、高架线路沿线建（构）筑物等妨碍瞭望和侵界情况的处置</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4.危害城市轨道交通设施设备运行、影响运营安全的禁止性行为</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5.广告、商业设施等非运营设施的设置要求</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6.禁止携带危险物品进站乘车</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7.运营主管部门对运营单位安全管理工作的监督指导</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8.信用信息共享平台的建立 </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9.城市轨道交通运营安全志愿者的权利</a:t>
            </a:r>
            <a:endParaRPr lang="zh-CN" altLang="en-US" sz="1800" dirty="0">
              <a:solidFill>
                <a:schemeClr val="tx1">
                  <a:lumMod val="50000"/>
                  <a:lumOff val="50000"/>
                </a:schemeClr>
              </a:solidFill>
              <a:cs typeface="微软雅黑" panose="020B0503020204020204" charset="-122"/>
              <a:sym typeface="+mn-ea"/>
            </a:endParaRPr>
          </a:p>
        </p:txBody>
      </p:sp>
      <p:pic>
        <p:nvPicPr>
          <p:cNvPr id="16" name="图片 15" descr="E:\桌面临时文件\@课件制作-材料\1陈晓宇制作\978-7-200-14983-8《城市轨道交通法律法规》PPT模板修改\6.jpg6"/>
          <p:cNvPicPr>
            <a:picLocks noChangeAspect="1"/>
          </p:cNvPicPr>
          <p:nvPr>
            <p:custDataLst>
              <p:tags r:id="rId7"/>
            </p:custDataLst>
          </p:nvPr>
        </p:nvPicPr>
        <p:blipFill rotWithShape="1">
          <a:blip r:embed="rId8"/>
          <a:srcRect l="15757" r="15757"/>
          <a:stretch>
            <a:fillRect/>
          </a:stretch>
        </p:blipFill>
        <p:spPr>
          <a:xfrm>
            <a:off x="1594024" y="-550"/>
            <a:ext cx="2745747" cy="2675223"/>
          </a:xfrm>
          <a:custGeom>
            <a:avLst/>
            <a:gdLst>
              <a:gd name="connsiteX0" fmla="*/ 0 w 2745747"/>
              <a:gd name="connsiteY0" fmla="*/ 0 h 2675223"/>
              <a:gd name="connsiteX1" fmla="*/ 2745747 w 2745747"/>
              <a:gd name="connsiteY1" fmla="*/ 0 h 2675223"/>
              <a:gd name="connsiteX2" fmla="*/ 2745747 w 2745747"/>
              <a:gd name="connsiteY2" fmla="*/ 2675223 h 2675223"/>
              <a:gd name="connsiteX3" fmla="*/ 0 w 2745747"/>
              <a:gd name="connsiteY3" fmla="*/ 2675223 h 2675223"/>
            </a:gdLst>
            <a:ahLst/>
            <a:cxnLst>
              <a:cxn ang="0">
                <a:pos x="connsiteX0" y="connsiteY0"/>
              </a:cxn>
              <a:cxn ang="0">
                <a:pos x="connsiteX1" y="connsiteY1"/>
              </a:cxn>
              <a:cxn ang="0">
                <a:pos x="connsiteX2" y="connsiteY2"/>
              </a:cxn>
              <a:cxn ang="0">
                <a:pos x="connsiteX3" y="connsiteY3"/>
              </a:cxn>
            </a:cxnLst>
            <a:rect l="l" t="t" r="r" b="b"/>
            <a:pathLst>
              <a:path w="2745747" h="2675223">
                <a:moveTo>
                  <a:pt x="0" y="0"/>
                </a:moveTo>
                <a:lnTo>
                  <a:pt x="2745747" y="0"/>
                </a:lnTo>
                <a:lnTo>
                  <a:pt x="2745747" y="2675223"/>
                </a:lnTo>
                <a:lnTo>
                  <a:pt x="0" y="2675223"/>
                </a:lnTo>
                <a:close/>
              </a:path>
            </a:pathLst>
          </a:custGeom>
          <a:ln>
            <a:solidFill>
              <a:srgbClr val="FFFFFF">
                <a:lumMod val="85000"/>
              </a:srgbClr>
            </a:solidFill>
          </a:ln>
        </p:spPr>
      </p:pic>
      <p:pic>
        <p:nvPicPr>
          <p:cNvPr id="6" name="PA-组合 1" descr="E:\桌面临时文件\@课件制作-材料\1陈晓宇制作\978-7-200-14983-8《城市轨道交通法律法规》PPT模板修改\4.jpg4"/>
          <p:cNvPicPr/>
          <p:nvPr>
            <p:custDataLst>
              <p:tags r:id="rId9"/>
            </p:custDataLst>
          </p:nvPr>
        </p:nvPicPr>
        <p:blipFill>
          <a:blip r:embed="rId10"/>
          <a:srcRect l="34062" r="34062"/>
          <a:stretch>
            <a:fillRect/>
          </a:stretch>
        </p:blipFill>
        <p:spPr>
          <a:xfrm>
            <a:off x="1594024" y="3197554"/>
            <a:ext cx="2745747" cy="3660996"/>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5137785" y="1139825"/>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a:sym typeface="+mn-ea"/>
              </a:rPr>
              <a:t>（四）应急处置</a:t>
            </a:r>
            <a:endParaRPr lang="zh-CN" altLang="en-US" sz="2400" spc="300" dirty="0">
              <a:solidFill>
                <a:srgbClr val="393939"/>
              </a:solidFill>
              <a:sym typeface="+mn-ea"/>
            </a:endParaRPr>
          </a:p>
        </p:txBody>
      </p:sp>
      <p:sp>
        <p:nvSpPr>
          <p:cNvPr id="4" name="文本框 3"/>
          <p:cNvSpPr txBox="1"/>
          <p:nvPr>
            <p:custDataLst>
              <p:tags r:id="rId6"/>
            </p:custDataLst>
          </p:nvPr>
        </p:nvSpPr>
        <p:spPr>
          <a:xfrm>
            <a:off x="5137785" y="2080895"/>
            <a:ext cx="6072505" cy="3204845"/>
          </a:xfrm>
          <a:prstGeom prst="rect">
            <a:avLst/>
          </a:prstGeom>
        </p:spPr>
        <p:txBody>
          <a:bodyPr wrap="square">
            <a:sp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algn="l">
              <a:lnSpc>
                <a:spcPct val="100000"/>
              </a:lnSpc>
              <a:buClrTx/>
              <a:buSzTx/>
              <a:buNone/>
            </a:pPr>
            <a:r>
              <a:rPr lang="zh-CN" altLang="en-US" sz="1800">
                <a:cs typeface="微软雅黑" panose="020B0503020204020204" charset="-122"/>
                <a:sym typeface="+mn-ea"/>
              </a:rPr>
              <a:t>1.应急预案体系的建立与完善</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2.提高应急救援能力的相关措施</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3.运营突发事件应急演练的开展</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4.安全警示标志和安全救生器械的装置</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5.城市轨道交通运营突发事件发生后的处置</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6.城市轨道交通客流监测及相关疏导措施</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7.运营安全重大故障和事故报送制度的建立</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8.安全乘车理念和突发事件应对知识的宣传</a:t>
            </a:r>
            <a:endParaRPr lang="zh-CN" altLang="en-US" sz="1800" dirty="0">
              <a:solidFill>
                <a:schemeClr val="tx1">
                  <a:lumMod val="50000"/>
                  <a:lumOff val="50000"/>
                </a:schemeClr>
              </a:solidFill>
              <a:cs typeface="微软雅黑" panose="020B0503020204020204" charset="-122"/>
              <a:sym typeface="+mn-ea"/>
            </a:endParaRPr>
          </a:p>
        </p:txBody>
      </p:sp>
      <p:pic>
        <p:nvPicPr>
          <p:cNvPr id="16" name="图片 15" descr="E:\桌面临时文件\@课件制作-材料\1陈晓宇制作\978-7-200-14983-8《城市轨道交通法律法规》PPT模板修改\6.jpg6"/>
          <p:cNvPicPr>
            <a:picLocks noChangeAspect="1"/>
          </p:cNvPicPr>
          <p:nvPr>
            <p:custDataLst>
              <p:tags r:id="rId7"/>
            </p:custDataLst>
          </p:nvPr>
        </p:nvPicPr>
        <p:blipFill rotWithShape="1">
          <a:blip r:embed="rId8"/>
          <a:srcRect l="15757" r="15757"/>
          <a:stretch>
            <a:fillRect/>
          </a:stretch>
        </p:blipFill>
        <p:spPr>
          <a:xfrm>
            <a:off x="1594024" y="-550"/>
            <a:ext cx="2745747" cy="2675223"/>
          </a:xfrm>
          <a:custGeom>
            <a:avLst/>
            <a:gdLst>
              <a:gd name="connsiteX0" fmla="*/ 0 w 2745747"/>
              <a:gd name="connsiteY0" fmla="*/ 0 h 2675223"/>
              <a:gd name="connsiteX1" fmla="*/ 2745747 w 2745747"/>
              <a:gd name="connsiteY1" fmla="*/ 0 h 2675223"/>
              <a:gd name="connsiteX2" fmla="*/ 2745747 w 2745747"/>
              <a:gd name="connsiteY2" fmla="*/ 2675223 h 2675223"/>
              <a:gd name="connsiteX3" fmla="*/ 0 w 2745747"/>
              <a:gd name="connsiteY3" fmla="*/ 2675223 h 2675223"/>
            </a:gdLst>
            <a:ahLst/>
            <a:cxnLst>
              <a:cxn ang="0">
                <a:pos x="connsiteX0" y="connsiteY0"/>
              </a:cxn>
              <a:cxn ang="0">
                <a:pos x="connsiteX1" y="connsiteY1"/>
              </a:cxn>
              <a:cxn ang="0">
                <a:pos x="connsiteX2" y="connsiteY2"/>
              </a:cxn>
              <a:cxn ang="0">
                <a:pos x="connsiteX3" y="connsiteY3"/>
              </a:cxn>
            </a:cxnLst>
            <a:rect l="l" t="t" r="r" b="b"/>
            <a:pathLst>
              <a:path w="2745747" h="2675223">
                <a:moveTo>
                  <a:pt x="0" y="0"/>
                </a:moveTo>
                <a:lnTo>
                  <a:pt x="2745747" y="0"/>
                </a:lnTo>
                <a:lnTo>
                  <a:pt x="2745747" y="2675223"/>
                </a:lnTo>
                <a:lnTo>
                  <a:pt x="0" y="2675223"/>
                </a:lnTo>
                <a:close/>
              </a:path>
            </a:pathLst>
          </a:custGeom>
          <a:ln>
            <a:solidFill>
              <a:srgbClr val="FFFFFF">
                <a:lumMod val="85000"/>
              </a:srgbClr>
            </a:solidFill>
          </a:ln>
        </p:spPr>
      </p:pic>
      <p:pic>
        <p:nvPicPr>
          <p:cNvPr id="6" name="PA-组合 1" descr="E:\桌面临时文件\@课件制作-材料\1陈晓宇制作\978-7-200-14983-8《城市轨道交通法律法规》PPT模板修改\4.jpg4"/>
          <p:cNvPicPr/>
          <p:nvPr>
            <p:custDataLst>
              <p:tags r:id="rId9"/>
            </p:custDataLst>
          </p:nvPr>
        </p:nvPicPr>
        <p:blipFill>
          <a:blip r:embed="rId10"/>
          <a:srcRect l="34062" r="34062"/>
          <a:stretch>
            <a:fillRect/>
          </a:stretch>
        </p:blipFill>
        <p:spPr>
          <a:xfrm>
            <a:off x="1594024" y="3197554"/>
            <a:ext cx="2745747" cy="3660996"/>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5137785" y="1139825"/>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a:sym typeface="+mn-ea"/>
              </a:rPr>
              <a:t>（五）法律责任</a:t>
            </a:r>
            <a:endParaRPr lang="zh-CN" altLang="en-US" sz="2400" spc="300" dirty="0">
              <a:solidFill>
                <a:srgbClr val="393939"/>
              </a:solidFill>
              <a:sym typeface="+mn-ea"/>
            </a:endParaRPr>
          </a:p>
        </p:txBody>
      </p:sp>
      <p:sp>
        <p:nvSpPr>
          <p:cNvPr id="4" name="文本框 3"/>
          <p:cNvSpPr txBox="1"/>
          <p:nvPr>
            <p:custDataLst>
              <p:tags r:id="rId6"/>
            </p:custDataLst>
          </p:nvPr>
        </p:nvSpPr>
        <p:spPr>
          <a:xfrm>
            <a:off x="5137785" y="2080895"/>
            <a:ext cx="6072505" cy="4056380"/>
          </a:xfrm>
          <a:prstGeom prst="rect">
            <a:avLst/>
          </a:prstGeom>
        </p:spPr>
        <p:txBody>
          <a:bodyPr wrap="square">
            <a:sp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algn="l">
              <a:lnSpc>
                <a:spcPct val="100000"/>
              </a:lnSpc>
              <a:buClrTx/>
              <a:buSzTx/>
              <a:buNone/>
            </a:pPr>
            <a:r>
              <a:rPr lang="zh-CN" altLang="en-US" sz="1800">
                <a:cs typeface="微软雅黑" panose="020B0503020204020204" charset="-122"/>
                <a:sym typeface="+mn-ea"/>
              </a:rPr>
              <a:t>为了保障城市轨道交通安全高效的运营，《运营管理规定》设置了严格了惩罚制度，具体表现为：</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1.城市轨道交通运营单位的法律责任</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2.相关责任人和单位的法律责任</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3.城市轨道交通运营主管部门的法律责任</a:t>
            </a:r>
            <a:endParaRPr lang="zh-CN" altLang="en-US" sz="1800">
              <a:cs typeface="微软雅黑" panose="020B0503020204020204" charset="-122"/>
            </a:endParaRPr>
          </a:p>
          <a:p>
            <a:pPr algn="l">
              <a:lnSpc>
                <a:spcPct val="100000"/>
              </a:lnSpc>
              <a:buClrTx/>
              <a:buSzTx/>
              <a:buNone/>
            </a:pPr>
            <a:r>
              <a:rPr lang="zh-CN" altLang="en-US" sz="1800">
                <a:cs typeface="微软雅黑" panose="020B0503020204020204" charset="-122"/>
                <a:sym typeface="+mn-ea"/>
              </a:rPr>
              <a:t>城市轨道交通运营主管部门不履行本规定职责造成严重后果的，或者有其他滥用职权、玩忽职守、徇私舞弊行为的，对负有责任的领导人员和直接责任人员依法给予处分；构成犯罪的，依法追究刑事责任。</a:t>
            </a:r>
            <a:endParaRPr lang="zh-CN" altLang="en-US" sz="1800">
              <a:cs typeface="微软雅黑" panose="020B0503020204020204" charset="-122"/>
              <a:sym typeface="+mn-ea"/>
            </a:endParaRPr>
          </a:p>
          <a:p>
            <a:pPr algn="l">
              <a:lnSpc>
                <a:spcPct val="100000"/>
              </a:lnSpc>
              <a:buClrTx/>
              <a:buSzTx/>
              <a:buNone/>
            </a:pPr>
            <a:r>
              <a:rPr lang="zh-CN" altLang="en-US" sz="1800">
                <a:sym typeface="+mn-ea"/>
              </a:rPr>
              <a:t>地方性法规、地方政府规章对城市轨道交通运营违法行为需要承担的法律责任与本规定有不同规定的，从其规定。</a:t>
            </a:r>
            <a:endParaRPr lang="zh-CN" altLang="en-US" sz="1800" dirty="0">
              <a:solidFill>
                <a:schemeClr val="tx1">
                  <a:lumMod val="50000"/>
                  <a:lumOff val="50000"/>
                </a:schemeClr>
              </a:solidFill>
              <a:cs typeface="微软雅黑" panose="020B0503020204020204" charset="-122"/>
              <a:sym typeface="+mn-ea"/>
            </a:endParaRPr>
          </a:p>
        </p:txBody>
      </p:sp>
      <p:pic>
        <p:nvPicPr>
          <p:cNvPr id="16" name="图片 15" descr="E:\桌面临时文件\@课件制作-材料\1陈晓宇制作\978-7-200-14983-8《城市轨道交通法律法规》PPT模板修改\6.jpg6"/>
          <p:cNvPicPr>
            <a:picLocks noChangeAspect="1"/>
          </p:cNvPicPr>
          <p:nvPr>
            <p:custDataLst>
              <p:tags r:id="rId7"/>
            </p:custDataLst>
          </p:nvPr>
        </p:nvPicPr>
        <p:blipFill rotWithShape="1">
          <a:blip r:embed="rId8"/>
          <a:srcRect l="15757" r="15757"/>
          <a:stretch>
            <a:fillRect/>
          </a:stretch>
        </p:blipFill>
        <p:spPr>
          <a:xfrm>
            <a:off x="1594024" y="-550"/>
            <a:ext cx="2745747" cy="2675223"/>
          </a:xfrm>
          <a:custGeom>
            <a:avLst/>
            <a:gdLst>
              <a:gd name="connsiteX0" fmla="*/ 0 w 2745747"/>
              <a:gd name="connsiteY0" fmla="*/ 0 h 2675223"/>
              <a:gd name="connsiteX1" fmla="*/ 2745747 w 2745747"/>
              <a:gd name="connsiteY1" fmla="*/ 0 h 2675223"/>
              <a:gd name="connsiteX2" fmla="*/ 2745747 w 2745747"/>
              <a:gd name="connsiteY2" fmla="*/ 2675223 h 2675223"/>
              <a:gd name="connsiteX3" fmla="*/ 0 w 2745747"/>
              <a:gd name="connsiteY3" fmla="*/ 2675223 h 2675223"/>
            </a:gdLst>
            <a:ahLst/>
            <a:cxnLst>
              <a:cxn ang="0">
                <a:pos x="connsiteX0" y="connsiteY0"/>
              </a:cxn>
              <a:cxn ang="0">
                <a:pos x="connsiteX1" y="connsiteY1"/>
              </a:cxn>
              <a:cxn ang="0">
                <a:pos x="connsiteX2" y="connsiteY2"/>
              </a:cxn>
              <a:cxn ang="0">
                <a:pos x="connsiteX3" y="connsiteY3"/>
              </a:cxn>
            </a:cxnLst>
            <a:rect l="l" t="t" r="r" b="b"/>
            <a:pathLst>
              <a:path w="2745747" h="2675223">
                <a:moveTo>
                  <a:pt x="0" y="0"/>
                </a:moveTo>
                <a:lnTo>
                  <a:pt x="2745747" y="0"/>
                </a:lnTo>
                <a:lnTo>
                  <a:pt x="2745747" y="2675223"/>
                </a:lnTo>
                <a:lnTo>
                  <a:pt x="0" y="2675223"/>
                </a:lnTo>
                <a:close/>
              </a:path>
            </a:pathLst>
          </a:custGeom>
          <a:ln>
            <a:solidFill>
              <a:srgbClr val="FFFFFF">
                <a:lumMod val="85000"/>
              </a:srgbClr>
            </a:solidFill>
          </a:ln>
        </p:spPr>
      </p:pic>
      <p:pic>
        <p:nvPicPr>
          <p:cNvPr id="6" name="PA-组合 1" descr="E:\桌面临时文件\@课件制作-材料\1陈晓宇制作\978-7-200-14983-8《城市轨道交通法律法规》PPT模板修改\4.jpg4"/>
          <p:cNvPicPr/>
          <p:nvPr>
            <p:custDataLst>
              <p:tags r:id="rId9"/>
            </p:custDataLst>
          </p:nvPr>
        </p:nvPicPr>
        <p:blipFill>
          <a:blip r:embed="rId10"/>
          <a:srcRect l="34062" r="34062"/>
          <a:stretch>
            <a:fillRect/>
          </a:stretch>
        </p:blipFill>
        <p:spPr>
          <a:xfrm>
            <a:off x="1594024" y="3197554"/>
            <a:ext cx="2745747" cy="3660996"/>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5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五、特种设备安全监督检查办法</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730" y="5105400"/>
            <a:ext cx="11431905" cy="1467485"/>
          </a:xfrm>
          <a:prstGeom prst="rect">
            <a:avLst/>
          </a:prstGeom>
          <a:noFill/>
          <a:ln>
            <a:noFill/>
          </a:ln>
        </p:spPr>
        <p:txBody>
          <a:bodyPr wrap="square" lIns="90000" tIns="46800" rIns="90000" bIns="46800" rtlCol="0">
            <a:normAutofit fontScale="70000"/>
          </a:bodyPr>
          <a:lstStyle>
            <a:defPPr>
              <a:defRPr lang="zh-CN"/>
            </a:defPPr>
            <a:lvl1pPr fontAlgn="auto">
              <a:lnSpc>
                <a:spcPct val="130000"/>
              </a:lnSpc>
              <a:spcAft>
                <a:spcPts val="1000"/>
              </a:spcAft>
              <a:defRPr sz="1600" spc="150"/>
            </a:lvl1pPr>
          </a:lstStyle>
          <a:p>
            <a:r>
              <a:rPr lang="zh-CN" altLang="en-US" sz="2000" dirty="0">
                <a:latin typeface="微软雅黑" panose="020B0503020204020204" charset="-122"/>
                <a:ea typeface="微软雅黑" panose="020B0503020204020204" charset="-122"/>
                <a:cs typeface="微软雅黑" panose="020B0503020204020204" charset="-122"/>
                <a:sym typeface="+mn-ea"/>
              </a:rPr>
              <a:t>为了规范特种设备安全监督检查工作，落实特种设备生产、经营、使用单位和检验、检测机构安全责任，根据《特种设备安全法》《特种设备安全监察条例》等法律、行政法规，制定本办法。</a:t>
            </a:r>
            <a:endParaRPr lang="zh-CN" altLang="en-US" sz="2000" dirty="0">
              <a:latin typeface="微软雅黑" panose="020B0503020204020204" charset="-122"/>
              <a:ea typeface="微软雅黑" panose="020B0503020204020204" charset="-122"/>
              <a:cs typeface="微软雅黑" panose="020B0503020204020204" charset="-122"/>
              <a:sym typeface="+mn-ea"/>
            </a:endParaRPr>
          </a:p>
          <a:p>
            <a:r>
              <a:rPr lang="zh-CN" altLang="en-US" sz="2000" dirty="0">
                <a:latin typeface="微软雅黑" panose="020B0503020204020204" charset="-122"/>
                <a:ea typeface="微软雅黑" panose="020B0503020204020204" charset="-122"/>
                <a:cs typeface="微软雅黑" panose="020B0503020204020204" charset="-122"/>
                <a:sym typeface="+mn-ea"/>
              </a:rPr>
              <a:t>市场监督管理部门对特种设备生产（包括设计、制造、安装、改造、修理）、经营、使用（含充装，下同）单位和检验、检测机构实施监督检查，适用本办法。</a:t>
            </a:r>
            <a:endParaRPr lang="zh-CN" altLang="en-US" sz="2000" dirty="0">
              <a:latin typeface="微软雅黑" panose="020B0503020204020204" charset="-122"/>
              <a:ea typeface="微软雅黑" panose="020B0503020204020204" charset="-122"/>
              <a:cs typeface="微软雅黑" panose="020B0503020204020204" charset="-122"/>
              <a:sym typeface="+mn-ea"/>
            </a:endParaRPr>
          </a:p>
          <a:p>
            <a:endParaRPr lang="zh-CN" altLang="en-US" sz="2000" dirty="0">
              <a:latin typeface="微软雅黑" panose="020B0503020204020204" charset="-122"/>
              <a:ea typeface="微软雅黑" panose="020B0503020204020204" charset="-122"/>
              <a:cs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5137785" y="34036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（一）</a:t>
            </a:r>
            <a:r>
              <a:rPr lang="zh-CN" altLang="en-US" sz="2400" spc="300" dirty="0">
                <a:solidFill>
                  <a:srgbClr val="393939"/>
                </a:solidFill>
                <a:latin typeface="Arial" panose="020B0604020202020204" pitchFamily="34" charset="0"/>
              </a:rPr>
              <a:t>总则</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6"/>
            </p:custDataLst>
          </p:nvPr>
        </p:nvSpPr>
        <p:spPr>
          <a:xfrm>
            <a:off x="5137785" y="1021080"/>
            <a:ext cx="5851525" cy="5074920"/>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a:lnSpc>
                <a:spcPct val="100000"/>
              </a:lnSpc>
            </a:pPr>
            <a:r>
              <a:rPr lang="en-US" altLang="zh-CN" sz="1800" dirty="0">
                <a:solidFill>
                  <a:schemeClr val="tx1">
                    <a:lumMod val="50000"/>
                    <a:lumOff val="50000"/>
                  </a:schemeClr>
                </a:solidFill>
                <a:cs typeface="微软雅黑" panose="020B0503020204020204" charset="-122"/>
                <a:sym typeface="+mn-ea"/>
              </a:rPr>
              <a:t>1. </a:t>
            </a:r>
            <a:r>
              <a:rPr lang="zh-CN" altLang="en-US" sz="1800" dirty="0">
                <a:solidFill>
                  <a:schemeClr val="tx1">
                    <a:lumMod val="50000"/>
                    <a:lumOff val="50000"/>
                  </a:schemeClr>
                </a:solidFill>
                <a:cs typeface="微软雅黑" panose="020B0503020204020204" charset="-122"/>
                <a:sym typeface="+mn-ea"/>
              </a:rPr>
              <a:t>监督管理部门与职责</a:t>
            </a:r>
            <a:endParaRPr lang="zh-CN" altLang="en-US" sz="1800" dirty="0">
              <a:solidFill>
                <a:schemeClr val="tx1">
                  <a:lumMod val="50000"/>
                  <a:lumOff val="50000"/>
                </a:schemeClr>
              </a:solidFill>
              <a:cs typeface="微软雅黑" panose="020B0503020204020204" charset="-122"/>
              <a:sym typeface="+mn-ea"/>
            </a:endParaRPr>
          </a:p>
          <a:p>
            <a:pPr>
              <a:lnSpc>
                <a:spcPct val="100000"/>
              </a:lnSpc>
            </a:pPr>
            <a:r>
              <a:rPr lang="zh-CN" altLang="en-US" sz="1800" dirty="0">
                <a:solidFill>
                  <a:schemeClr val="tx1">
                    <a:lumMod val="50000"/>
                    <a:lumOff val="50000"/>
                  </a:schemeClr>
                </a:solidFill>
                <a:cs typeface="微软雅黑" panose="020B0503020204020204" charset="-122"/>
                <a:sym typeface="+mn-ea"/>
              </a:rPr>
              <a:t>国家市场监督管理总局负责监督指导全国特种设备安全监督检查工作，可以根据需要组织开展监督检查。</a:t>
            </a:r>
            <a:endParaRPr lang="zh-CN" altLang="en-US" sz="1800" dirty="0">
              <a:solidFill>
                <a:schemeClr val="tx1">
                  <a:lumMod val="50000"/>
                  <a:lumOff val="50000"/>
                </a:schemeClr>
              </a:solidFill>
              <a:cs typeface="微软雅黑" panose="020B0503020204020204" charset="-122"/>
              <a:sym typeface="+mn-ea"/>
            </a:endParaRPr>
          </a:p>
          <a:p>
            <a:pPr>
              <a:lnSpc>
                <a:spcPct val="100000"/>
              </a:lnSpc>
            </a:pPr>
            <a:r>
              <a:rPr lang="zh-CN" altLang="en-US" sz="1800" dirty="0">
                <a:solidFill>
                  <a:schemeClr val="tx1">
                    <a:lumMod val="50000"/>
                    <a:lumOff val="50000"/>
                  </a:schemeClr>
                </a:solidFill>
                <a:cs typeface="微软雅黑" panose="020B0503020204020204" charset="-122"/>
                <a:sym typeface="+mn-ea"/>
              </a:rPr>
              <a:t>县级以上地方市场监督管理部门负责本行政区域内的特种设备安全监督检查工作，根据上级市场监督管理部门部署或者实际工作需要，组织开展监督检查。</a:t>
            </a:r>
            <a:endParaRPr lang="zh-CN" altLang="en-US" sz="1800" dirty="0">
              <a:solidFill>
                <a:schemeClr val="tx1">
                  <a:lumMod val="50000"/>
                  <a:lumOff val="50000"/>
                </a:schemeClr>
              </a:solidFill>
              <a:cs typeface="微软雅黑" panose="020B0503020204020204" charset="-122"/>
              <a:sym typeface="+mn-ea"/>
            </a:endParaRPr>
          </a:p>
          <a:p>
            <a:pPr>
              <a:lnSpc>
                <a:spcPct val="100000"/>
              </a:lnSpc>
            </a:pPr>
            <a:r>
              <a:rPr lang="zh-CN" altLang="en-US" sz="1800" dirty="0">
                <a:solidFill>
                  <a:schemeClr val="tx1">
                    <a:lumMod val="50000"/>
                    <a:lumOff val="50000"/>
                  </a:schemeClr>
                </a:solidFill>
                <a:cs typeface="微软雅黑" panose="020B0503020204020204" charset="-122"/>
                <a:sym typeface="+mn-ea"/>
              </a:rPr>
              <a:t>市场监督管理所依照市场监管法律、法规、规章有关规定以及上级市场监督管理部门确定的权限，承担相关特种设备安全监督检查工作。</a:t>
            </a:r>
            <a:endParaRPr lang="zh-CN" altLang="en-US" sz="1800" dirty="0">
              <a:solidFill>
                <a:schemeClr val="tx1">
                  <a:lumMod val="50000"/>
                  <a:lumOff val="50000"/>
                </a:schemeClr>
              </a:solidFill>
              <a:cs typeface="微软雅黑" panose="020B0503020204020204" charset="-122"/>
              <a:sym typeface="+mn-ea"/>
            </a:endParaRPr>
          </a:p>
          <a:p>
            <a:pPr>
              <a:lnSpc>
                <a:spcPct val="100000"/>
              </a:lnSpc>
            </a:pPr>
            <a:r>
              <a:rPr lang="en-US" altLang="zh-CN" sz="1800" dirty="0">
                <a:solidFill>
                  <a:schemeClr val="tx1">
                    <a:lumMod val="50000"/>
                    <a:lumOff val="50000"/>
                  </a:schemeClr>
                </a:solidFill>
                <a:cs typeface="微软雅黑" panose="020B0503020204020204" charset="-122"/>
                <a:sym typeface="+mn-ea"/>
              </a:rPr>
              <a:t>2. </a:t>
            </a:r>
            <a:r>
              <a:rPr lang="zh-CN" altLang="en-US" sz="1800" dirty="0">
                <a:solidFill>
                  <a:schemeClr val="tx1">
                    <a:lumMod val="50000"/>
                    <a:lumOff val="50000"/>
                  </a:schemeClr>
                </a:solidFill>
                <a:cs typeface="微软雅黑" panose="020B0503020204020204" charset="-122"/>
                <a:sym typeface="+mn-ea"/>
              </a:rPr>
              <a:t>监督检查原则</a:t>
            </a:r>
            <a:endParaRPr lang="zh-CN" altLang="en-US" sz="1800" dirty="0">
              <a:solidFill>
                <a:schemeClr val="tx1">
                  <a:lumMod val="50000"/>
                  <a:lumOff val="50000"/>
                </a:schemeClr>
              </a:solidFill>
              <a:cs typeface="微软雅黑" panose="020B0503020204020204" charset="-122"/>
              <a:sym typeface="+mn-ea"/>
            </a:endParaRPr>
          </a:p>
          <a:p>
            <a:pPr>
              <a:lnSpc>
                <a:spcPct val="100000"/>
              </a:lnSpc>
            </a:pPr>
            <a:r>
              <a:rPr lang="zh-CN" altLang="en-US" sz="1800" dirty="0">
                <a:solidFill>
                  <a:schemeClr val="tx1">
                    <a:lumMod val="50000"/>
                    <a:lumOff val="50000"/>
                  </a:schemeClr>
                </a:solidFill>
                <a:cs typeface="微软雅黑" panose="020B0503020204020204" charset="-122"/>
                <a:sym typeface="+mn-ea"/>
              </a:rPr>
              <a:t>特种设备安全监督检查工作应当遵循风险防控、分级负责、分类实施、照单履职的原则。</a:t>
            </a:r>
            <a:endParaRPr lang="zh-CN" altLang="en-US" sz="1800" dirty="0">
              <a:solidFill>
                <a:schemeClr val="tx1">
                  <a:lumMod val="50000"/>
                  <a:lumOff val="50000"/>
                </a:schemeClr>
              </a:solidFill>
              <a:cs typeface="微软雅黑" panose="020B0503020204020204" charset="-122"/>
              <a:sym typeface="+mn-ea"/>
            </a:endParaRPr>
          </a:p>
        </p:txBody>
      </p:sp>
      <p:pic>
        <p:nvPicPr>
          <p:cNvPr id="16" name="图片 15" descr="E:\桌面临时文件\@课件制作-材料\1陈晓宇制作\978-7-200-14983-8《城市轨道交通法律法规》PPT模板修改\6.jpg6"/>
          <p:cNvPicPr>
            <a:picLocks noChangeAspect="1"/>
          </p:cNvPicPr>
          <p:nvPr>
            <p:custDataLst>
              <p:tags r:id="rId7"/>
            </p:custDataLst>
          </p:nvPr>
        </p:nvPicPr>
        <p:blipFill rotWithShape="1">
          <a:blip r:embed="rId8"/>
          <a:srcRect l="15757" r="15757"/>
          <a:stretch>
            <a:fillRect/>
          </a:stretch>
        </p:blipFill>
        <p:spPr>
          <a:xfrm>
            <a:off x="1594024" y="-550"/>
            <a:ext cx="2745747" cy="2675223"/>
          </a:xfrm>
          <a:custGeom>
            <a:avLst/>
            <a:gdLst>
              <a:gd name="connsiteX0" fmla="*/ 0 w 2745747"/>
              <a:gd name="connsiteY0" fmla="*/ 0 h 2675223"/>
              <a:gd name="connsiteX1" fmla="*/ 2745747 w 2745747"/>
              <a:gd name="connsiteY1" fmla="*/ 0 h 2675223"/>
              <a:gd name="connsiteX2" fmla="*/ 2745747 w 2745747"/>
              <a:gd name="connsiteY2" fmla="*/ 2675223 h 2675223"/>
              <a:gd name="connsiteX3" fmla="*/ 0 w 2745747"/>
              <a:gd name="connsiteY3" fmla="*/ 2675223 h 2675223"/>
            </a:gdLst>
            <a:ahLst/>
            <a:cxnLst>
              <a:cxn ang="0">
                <a:pos x="connsiteX0" y="connsiteY0"/>
              </a:cxn>
              <a:cxn ang="0">
                <a:pos x="connsiteX1" y="connsiteY1"/>
              </a:cxn>
              <a:cxn ang="0">
                <a:pos x="connsiteX2" y="connsiteY2"/>
              </a:cxn>
              <a:cxn ang="0">
                <a:pos x="connsiteX3" y="connsiteY3"/>
              </a:cxn>
            </a:cxnLst>
            <a:rect l="l" t="t" r="r" b="b"/>
            <a:pathLst>
              <a:path w="2745747" h="2675223">
                <a:moveTo>
                  <a:pt x="0" y="0"/>
                </a:moveTo>
                <a:lnTo>
                  <a:pt x="2745747" y="0"/>
                </a:lnTo>
                <a:lnTo>
                  <a:pt x="2745747" y="2675223"/>
                </a:lnTo>
                <a:lnTo>
                  <a:pt x="0" y="2675223"/>
                </a:lnTo>
                <a:close/>
              </a:path>
            </a:pathLst>
          </a:custGeom>
          <a:ln>
            <a:solidFill>
              <a:srgbClr val="FFFFFF">
                <a:lumMod val="85000"/>
              </a:srgbClr>
            </a:solidFill>
          </a:ln>
        </p:spPr>
      </p:pic>
      <p:pic>
        <p:nvPicPr>
          <p:cNvPr id="6" name="PA-组合 1" descr="E:\桌面临时文件\@课件制作-材料\1陈晓宇制作\978-7-200-14983-8《城市轨道交通法律法规》PPT模板修改\4.jpg4"/>
          <p:cNvPicPr/>
          <p:nvPr>
            <p:custDataLst>
              <p:tags r:id="rId9"/>
            </p:custDataLst>
          </p:nvPr>
        </p:nvPicPr>
        <p:blipFill>
          <a:blip r:embed="rId10"/>
          <a:srcRect l="34062" r="34062"/>
          <a:stretch>
            <a:fillRect/>
          </a:stretch>
        </p:blipFill>
        <p:spPr>
          <a:xfrm>
            <a:off x="1594024" y="3197554"/>
            <a:ext cx="2745747" cy="3660996"/>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218440" y="22860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a:t>
            </a:r>
            <a:r>
              <a:rPr lang="zh-CN" altLang="en-US" sz="2400" spc="300" dirty="0">
                <a:solidFill>
                  <a:srgbClr val="393939"/>
                </a:solidFill>
                <a:latin typeface="Arial" panose="020B0604020202020204" pitchFamily="34" charset="0"/>
              </a:rPr>
              <a:t>二）监督检查分类</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330200" y="753745"/>
            <a:ext cx="11354435" cy="5871845"/>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b="1" dirty="0">
                <a:solidFill>
                  <a:schemeClr val="tx1">
                    <a:lumMod val="50000"/>
                    <a:lumOff val="50000"/>
                  </a:schemeClr>
                </a:solidFill>
                <a:cs typeface="微软雅黑" panose="020B0503020204020204" charset="-122"/>
                <a:sym typeface="+mn-ea"/>
              </a:rPr>
              <a:t>1. </a:t>
            </a:r>
            <a:r>
              <a:rPr lang="zh-CN" altLang="en-US" sz="1800" b="1" dirty="0">
                <a:solidFill>
                  <a:schemeClr val="tx1">
                    <a:lumMod val="50000"/>
                    <a:lumOff val="50000"/>
                  </a:schemeClr>
                </a:solidFill>
                <a:cs typeface="微软雅黑" panose="020B0503020204020204" charset="-122"/>
                <a:sym typeface="+mn-ea"/>
              </a:rPr>
              <a:t>常规监督检查</a:t>
            </a:r>
            <a:endParaRPr lang="zh-CN" altLang="en-US" sz="1800" b="1"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场监督管理部门依照年度常规监督检查计划，对特种设备生产、使用单位实施常规监督检查。常规监督检查的项目和内容按照国家市场监督管理总局的有关规定执行。</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）常规监督检查计划。</a:t>
            </a:r>
            <a:r>
              <a:rPr lang="en-US" altLang="en-US" sz="1800" dirty="0">
                <a:solidFill>
                  <a:schemeClr val="tx1">
                    <a:lumMod val="50000"/>
                    <a:lumOff val="50000"/>
                  </a:schemeClr>
                </a:solidFill>
                <a:cs typeface="微软雅黑" panose="020B0503020204020204" charset="-122"/>
                <a:sym typeface="+mn-ea"/>
              </a:rPr>
              <a:t>①</a:t>
            </a:r>
            <a:r>
              <a:rPr lang="zh-CN" altLang="en-US" sz="1800" dirty="0">
                <a:solidFill>
                  <a:schemeClr val="tx1">
                    <a:lumMod val="50000"/>
                    <a:lumOff val="50000"/>
                  </a:schemeClr>
                </a:solidFill>
                <a:cs typeface="微软雅黑" panose="020B0503020204020204" charset="-122"/>
                <a:sym typeface="+mn-ea"/>
              </a:rPr>
              <a:t>市级市场监督管理部门负责制定年度常规监督检查计划，确定辖区内市场监督管理部门任务分工，并分级负责实施。</a:t>
            </a:r>
            <a:r>
              <a:rPr lang="en-US" altLang="en-US" sz="1800" dirty="0">
                <a:solidFill>
                  <a:schemeClr val="tx1">
                    <a:lumMod val="50000"/>
                    <a:lumOff val="50000"/>
                  </a:schemeClr>
                </a:solidFill>
                <a:cs typeface="微软雅黑" panose="020B0503020204020204" charset="-122"/>
                <a:sym typeface="+mn-ea"/>
              </a:rPr>
              <a:t>②</a:t>
            </a:r>
            <a:r>
              <a:rPr lang="zh-CN" altLang="en-US" sz="1800" dirty="0">
                <a:solidFill>
                  <a:schemeClr val="tx1">
                    <a:lumMod val="50000"/>
                    <a:lumOff val="50000"/>
                  </a:schemeClr>
                </a:solidFill>
                <a:cs typeface="微软雅黑" panose="020B0503020204020204" charset="-122"/>
                <a:sym typeface="+mn-ea"/>
              </a:rPr>
              <a:t>年度常规监督检查计划应当报告同级人民政府。对特种设备生产单位开展的年度常规监督检查计划还应当同时报告省级市场监督管理部门。</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2</a:t>
            </a:r>
            <a:r>
              <a:rPr lang="zh-CN" altLang="en-US" sz="1800" dirty="0">
                <a:solidFill>
                  <a:schemeClr val="tx1">
                    <a:lumMod val="50000"/>
                    <a:lumOff val="50000"/>
                  </a:schemeClr>
                </a:solidFill>
                <a:cs typeface="微软雅黑" panose="020B0503020204020204" charset="-122"/>
                <a:sym typeface="+mn-ea"/>
              </a:rPr>
              <a:t>）常规监督检查方式。</a:t>
            </a:r>
            <a:r>
              <a:rPr lang="en-US" altLang="en-US" sz="1800" dirty="0">
                <a:solidFill>
                  <a:schemeClr val="tx1">
                    <a:lumMod val="50000"/>
                    <a:lumOff val="50000"/>
                  </a:schemeClr>
                </a:solidFill>
                <a:cs typeface="微软雅黑" panose="020B0503020204020204" charset="-122"/>
                <a:sym typeface="+mn-ea"/>
              </a:rPr>
              <a:t>①</a:t>
            </a:r>
            <a:r>
              <a:rPr lang="zh-CN" altLang="en-US" sz="1800" dirty="0">
                <a:solidFill>
                  <a:schemeClr val="tx1">
                    <a:lumMod val="50000"/>
                    <a:lumOff val="50000"/>
                  </a:schemeClr>
                </a:solidFill>
                <a:cs typeface="微软雅黑" panose="020B0503020204020204" charset="-122"/>
                <a:sym typeface="+mn-ea"/>
              </a:rPr>
              <a:t>常规监督检查应当采用</a:t>
            </a:r>
            <a:r>
              <a:rPr lang="en-US" altLang="zh-CN" sz="1800" dirty="0">
                <a:solidFill>
                  <a:schemeClr val="tx1">
                    <a:lumMod val="50000"/>
                    <a:lumOff val="50000"/>
                  </a:schemeClr>
                </a:solidFill>
                <a:cs typeface="微软雅黑" panose="020B0503020204020204" charset="-122"/>
                <a:sym typeface="+mn-ea"/>
              </a:rPr>
              <a:t>“</a:t>
            </a:r>
            <a:r>
              <a:rPr lang="zh-CN" altLang="en-US" sz="1800" dirty="0">
                <a:solidFill>
                  <a:schemeClr val="tx1">
                    <a:lumMod val="50000"/>
                    <a:lumOff val="50000"/>
                  </a:schemeClr>
                </a:solidFill>
                <a:cs typeface="微软雅黑" panose="020B0503020204020204" charset="-122"/>
                <a:sym typeface="+mn-ea"/>
              </a:rPr>
              <a:t>双随机、一公开</a:t>
            </a:r>
            <a:r>
              <a:rPr lang="en-US" altLang="zh-CN" sz="1800" dirty="0">
                <a:solidFill>
                  <a:schemeClr val="tx1">
                    <a:lumMod val="50000"/>
                    <a:lumOff val="50000"/>
                  </a:schemeClr>
                </a:solidFill>
                <a:cs typeface="微软雅黑" panose="020B0503020204020204" charset="-122"/>
                <a:sym typeface="+mn-ea"/>
              </a:rPr>
              <a:t>”</a:t>
            </a:r>
            <a:r>
              <a:rPr lang="zh-CN" altLang="en-US" sz="1800" dirty="0">
                <a:solidFill>
                  <a:schemeClr val="tx1">
                    <a:lumMod val="50000"/>
                    <a:lumOff val="50000"/>
                  </a:schemeClr>
                </a:solidFill>
                <a:cs typeface="微软雅黑" panose="020B0503020204020204" charset="-122"/>
                <a:sym typeface="+mn-ea"/>
              </a:rPr>
              <a:t>方式，随机抽取被检查单位和特种设备安全监督检查人员（以下简称检查人员），并定期公布监督检查结果。</a:t>
            </a:r>
            <a:r>
              <a:rPr lang="en-US" altLang="en-US" sz="1800" dirty="0">
                <a:solidFill>
                  <a:schemeClr val="tx1">
                    <a:lumMod val="50000"/>
                    <a:lumOff val="50000"/>
                  </a:schemeClr>
                </a:solidFill>
                <a:cs typeface="微软雅黑" panose="020B0503020204020204" charset="-122"/>
                <a:sym typeface="+mn-ea"/>
              </a:rPr>
              <a:t>②</a:t>
            </a:r>
            <a:r>
              <a:rPr lang="zh-CN" altLang="en-US" sz="1800" dirty="0">
                <a:solidFill>
                  <a:schemeClr val="tx1">
                    <a:lumMod val="50000"/>
                    <a:lumOff val="50000"/>
                  </a:schemeClr>
                </a:solidFill>
                <a:cs typeface="微软雅黑" panose="020B0503020204020204" charset="-122"/>
                <a:sym typeface="+mn-ea"/>
              </a:rPr>
              <a:t>常规监督检查对象库应当将取得许可资格且住所地在本辖区的特种设备生产单位和本辖区办理特种设备使用登记的使用单位全部纳入。</a:t>
            </a:r>
            <a:r>
              <a:rPr lang="en-US" altLang="en-US" sz="1800" dirty="0">
                <a:solidFill>
                  <a:schemeClr val="tx1">
                    <a:lumMod val="50000"/>
                    <a:lumOff val="50000"/>
                  </a:schemeClr>
                </a:solidFill>
                <a:cs typeface="微软雅黑" panose="020B0503020204020204" charset="-122"/>
                <a:sym typeface="+mn-ea"/>
              </a:rPr>
              <a:t>③</a:t>
            </a:r>
            <a:r>
              <a:rPr lang="zh-CN" altLang="en-US" sz="1800" dirty="0">
                <a:solidFill>
                  <a:schemeClr val="tx1">
                    <a:lumMod val="50000"/>
                    <a:lumOff val="50000"/>
                  </a:schemeClr>
                </a:solidFill>
                <a:cs typeface="微软雅黑" panose="020B0503020204020204" charset="-122"/>
                <a:sym typeface="+mn-ea"/>
              </a:rPr>
              <a:t>特种设备生产单位制造地与住所地不在同一辖区的，由制造地的市级市场监督管理部门纳入常规监督检查对象库。</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3</a:t>
            </a:r>
            <a:r>
              <a:rPr lang="zh-CN" altLang="en-US" sz="1800" dirty="0">
                <a:solidFill>
                  <a:schemeClr val="tx1">
                    <a:lumMod val="50000"/>
                    <a:lumOff val="50000"/>
                  </a:schemeClr>
                </a:solidFill>
                <a:cs typeface="微软雅黑" panose="020B0503020204020204" charset="-122"/>
                <a:sym typeface="+mn-ea"/>
              </a:rPr>
              <a:t>）常规监督检查重点单位。市级市场监督管理部门应当根据特种设备安全状况，确定常规监督检查重点单位名录，并对重点单位加大抽取比例。符合以下情形之一的，应当列入重点单位名录。</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①</a:t>
            </a:r>
            <a:r>
              <a:rPr lang="zh-CN" altLang="en-US" sz="1800" dirty="0">
                <a:solidFill>
                  <a:schemeClr val="tx1">
                    <a:lumMod val="50000"/>
                    <a:lumOff val="50000"/>
                  </a:schemeClr>
                </a:solidFill>
                <a:cs typeface="微软雅黑" panose="020B0503020204020204" charset="-122"/>
                <a:sym typeface="+mn-ea"/>
              </a:rPr>
              <a:t>学校、幼儿园以及医院、车站、客运码头、机场、商场、体育场馆、展览馆、公园、旅游景区等公众聚集场所的特种设备使用单位。</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②</a:t>
            </a:r>
            <a:r>
              <a:rPr lang="zh-CN" altLang="en-US" sz="1800" dirty="0">
                <a:solidFill>
                  <a:schemeClr val="tx1">
                    <a:lumMod val="50000"/>
                    <a:lumOff val="50000"/>
                  </a:schemeClr>
                </a:solidFill>
                <a:cs typeface="微软雅黑" panose="020B0503020204020204" charset="-122"/>
                <a:sym typeface="+mn-ea"/>
              </a:rPr>
              <a:t>近二年使用的特种设备发生过事故并对事故负有责任的。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③</a:t>
            </a:r>
            <a:r>
              <a:rPr lang="zh-CN" altLang="en-US" sz="1800" dirty="0">
                <a:solidFill>
                  <a:schemeClr val="tx1">
                    <a:lumMod val="50000"/>
                    <a:lumOff val="50000"/>
                  </a:schemeClr>
                </a:solidFill>
                <a:cs typeface="微软雅黑" panose="020B0503020204020204" charset="-122"/>
                <a:sym typeface="+mn-ea"/>
              </a:rPr>
              <a:t>涉及特种设备安全的投诉举报较多，且经调查属实的。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④</a:t>
            </a:r>
            <a:r>
              <a:rPr lang="zh-CN" altLang="en-US" sz="1800" dirty="0">
                <a:solidFill>
                  <a:schemeClr val="tx1">
                    <a:lumMod val="50000"/>
                    <a:lumOff val="50000"/>
                  </a:schemeClr>
                </a:solidFill>
                <a:cs typeface="微软雅黑" panose="020B0503020204020204" charset="-122"/>
                <a:sym typeface="+mn-ea"/>
              </a:rPr>
              <a:t>市场监督管理部门认为应当列入的其他情形。</a:t>
            </a: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218440" y="22860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a:t>
            </a:r>
            <a:r>
              <a:rPr lang="zh-CN" altLang="en-US" sz="2400" spc="300" dirty="0">
                <a:solidFill>
                  <a:srgbClr val="393939"/>
                </a:solidFill>
                <a:latin typeface="Arial" panose="020B0604020202020204" pitchFamily="34" charset="0"/>
              </a:rPr>
              <a:t>二）监督检查分类</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6"/>
            </p:custDataLst>
          </p:nvPr>
        </p:nvSpPr>
        <p:spPr>
          <a:xfrm>
            <a:off x="330200" y="753745"/>
            <a:ext cx="10574020" cy="5871845"/>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b="1" dirty="0">
                <a:solidFill>
                  <a:schemeClr val="tx1">
                    <a:lumMod val="50000"/>
                    <a:lumOff val="50000"/>
                  </a:schemeClr>
                </a:solidFill>
                <a:cs typeface="微软雅黑" panose="020B0503020204020204" charset="-122"/>
                <a:sym typeface="+mn-ea"/>
              </a:rPr>
              <a:t>2. </a:t>
            </a:r>
            <a:r>
              <a:rPr lang="zh-CN" altLang="en-US" sz="1800" b="1" dirty="0">
                <a:solidFill>
                  <a:schemeClr val="tx1">
                    <a:lumMod val="50000"/>
                    <a:lumOff val="50000"/>
                  </a:schemeClr>
                </a:solidFill>
                <a:cs typeface="微软雅黑" panose="020B0503020204020204" charset="-122"/>
                <a:sym typeface="+mn-ea"/>
              </a:rPr>
              <a:t>专项监督检查</a:t>
            </a:r>
            <a:endParaRPr lang="zh-CN" altLang="en-US" sz="1800" b="1"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）专项监督检查开展时间与范围。</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为防范区域性、系统性风险，做好重大活动、重点工程以及节假日等重点时段安全保障，或者根据各级人民政府和上级市场监督管理部门的统一部署，在特定时间内对特定区域、领域的特种设备生产、经营、使用单位和检验、检测机构实施专项监督检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2</a:t>
            </a:r>
            <a:r>
              <a:rPr lang="zh-CN" altLang="en-US" sz="1800" dirty="0">
                <a:solidFill>
                  <a:schemeClr val="tx1">
                    <a:lumMod val="50000"/>
                    <a:lumOff val="50000"/>
                  </a:schemeClr>
                </a:solidFill>
                <a:cs typeface="微软雅黑" panose="020B0503020204020204" charset="-122"/>
                <a:sym typeface="+mn-ea"/>
              </a:rPr>
              <a:t>）专项监督检查方式。</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组织专项监督检查的市场监督管理部门应当制定专项监督检查工作方案，明确监督检查的范围、任务分工、进度安排等要求。</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专项监督检查工作方案应当要求特种设备生产、经营、使用单位和检验、检测机构开展自查自纠，并规定专门的监督检查项目和内容，或者参照常规监督检查的项目和内容执行。</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b="1" dirty="0">
                <a:solidFill>
                  <a:schemeClr val="tx1">
                    <a:lumMod val="50000"/>
                    <a:lumOff val="50000"/>
                  </a:schemeClr>
                </a:solidFill>
                <a:cs typeface="微软雅黑" panose="020B0503020204020204" charset="-122"/>
                <a:sym typeface="+mn-ea"/>
              </a:rPr>
              <a:t>3.</a:t>
            </a:r>
            <a:r>
              <a:rPr lang="zh-CN" altLang="en-US" sz="1800" b="1" dirty="0">
                <a:solidFill>
                  <a:schemeClr val="tx1">
                    <a:lumMod val="50000"/>
                    <a:lumOff val="50000"/>
                  </a:schemeClr>
                </a:solidFill>
                <a:cs typeface="微软雅黑" panose="020B0503020204020204" charset="-122"/>
                <a:sym typeface="+mn-ea"/>
              </a:rPr>
              <a:t>证后监督检查</a:t>
            </a:r>
            <a:endParaRPr lang="zh-CN" altLang="en-US" sz="1800" b="1"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）检查主体。</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市场监督管理部门对其许可的特种设备生产、充装单位和检验、检测机构是否持续保持许可条件、依法从事许可活动实施证后监督检查。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证后监督检查由实施行政许可的市场监督管理部门负责组织实施，或者委托下级市场监督管理部门组织实施。</a:t>
            </a:r>
            <a:endParaRPr lang="zh-CN" altLang="en-US" sz="1800" dirty="0">
              <a:solidFill>
                <a:schemeClr val="tx1">
                  <a:lumMod val="50000"/>
                  <a:lumOff val="50000"/>
                </a:schemeClr>
              </a:solidFill>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Line 16"/>
          <p:cNvSpPr>
            <a:spLocks noChangeShapeType="1"/>
          </p:cNvSpPr>
          <p:nvPr>
            <p:custDataLst>
              <p:tags r:id="rId1"/>
            </p:custDataLst>
          </p:nvPr>
        </p:nvSpPr>
        <p:spPr bwMode="auto">
          <a:xfrm flipH="1">
            <a:off x="11209338" y="3257550"/>
            <a:ext cx="620712"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3" name="Line 17"/>
          <p:cNvSpPr>
            <a:spLocks noChangeShapeType="1"/>
          </p:cNvSpPr>
          <p:nvPr>
            <p:custDataLst>
              <p:tags r:id="rId2"/>
            </p:custDataLst>
          </p:nvPr>
        </p:nvSpPr>
        <p:spPr bwMode="auto">
          <a:xfrm flipH="1">
            <a:off x="11528425" y="3432175"/>
            <a:ext cx="301625"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4" name="Line 18"/>
          <p:cNvSpPr>
            <a:spLocks noChangeShapeType="1"/>
          </p:cNvSpPr>
          <p:nvPr>
            <p:custDataLst>
              <p:tags r:id="rId3"/>
            </p:custDataLst>
          </p:nvPr>
        </p:nvSpPr>
        <p:spPr bwMode="auto">
          <a:xfrm flipH="1">
            <a:off x="11360150" y="3605213"/>
            <a:ext cx="469900" cy="0"/>
          </a:xfrm>
          <a:prstGeom prst="line">
            <a:avLst/>
          </a:prstGeom>
          <a:noFill/>
          <a:ln w="38100" cap="flat">
            <a:solidFill>
              <a:srgbClr val="000000">
                <a:lumMod val="85000"/>
                <a:lumOff val="1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id-ID"/>
          </a:p>
        </p:txBody>
      </p:sp>
      <p:sp>
        <p:nvSpPr>
          <p:cNvPr id="15" name="Rectangle 14"/>
          <p:cNvSpPr/>
          <p:nvPr>
            <p:custDataLst>
              <p:tags r:id="rId4"/>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5"/>
            </p:custDataLst>
          </p:nvPr>
        </p:nvSpPr>
        <p:spPr>
          <a:xfrm>
            <a:off x="218440" y="22860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a:t>
            </a:r>
            <a:r>
              <a:rPr lang="zh-CN" altLang="en-US" sz="2400" spc="300" dirty="0">
                <a:solidFill>
                  <a:srgbClr val="393939"/>
                </a:solidFill>
                <a:latin typeface="Arial" panose="020B0604020202020204" pitchFamily="34" charset="0"/>
              </a:rPr>
              <a:t>二）监督检查分类</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6"/>
            </p:custDataLst>
          </p:nvPr>
        </p:nvSpPr>
        <p:spPr>
          <a:xfrm>
            <a:off x="330200" y="707390"/>
            <a:ext cx="10878820" cy="5918200"/>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3</a:t>
            </a:r>
            <a:r>
              <a:rPr lang="zh-CN" altLang="en-US" sz="1800" dirty="0">
                <a:solidFill>
                  <a:schemeClr val="tx1">
                    <a:lumMod val="50000"/>
                    <a:lumOff val="50000"/>
                  </a:schemeClr>
                </a:solidFill>
                <a:cs typeface="微软雅黑" panose="020B0503020204020204" charset="-122"/>
                <a:sym typeface="+mn-ea"/>
              </a:rPr>
              <a:t>）检查对象。</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①</a:t>
            </a:r>
            <a:r>
              <a:rPr lang="zh-CN" altLang="en-US" sz="1800" dirty="0">
                <a:solidFill>
                  <a:schemeClr val="tx1">
                    <a:lumMod val="50000"/>
                    <a:lumOff val="50000"/>
                  </a:schemeClr>
                </a:solidFill>
                <a:cs typeface="微软雅黑" panose="020B0503020204020204" charset="-122"/>
                <a:sym typeface="+mn-ea"/>
              </a:rPr>
              <a:t>市场监督管理部门开展证后监督检查应当采用</a:t>
            </a:r>
            <a:r>
              <a:rPr lang="en-US" altLang="zh-CN" sz="1800" dirty="0">
                <a:solidFill>
                  <a:schemeClr val="tx1">
                    <a:lumMod val="50000"/>
                    <a:lumOff val="50000"/>
                  </a:schemeClr>
                </a:solidFill>
                <a:cs typeface="微软雅黑" panose="020B0503020204020204" charset="-122"/>
                <a:sym typeface="+mn-ea"/>
              </a:rPr>
              <a:t>“</a:t>
            </a:r>
            <a:r>
              <a:rPr lang="zh-CN" altLang="en-US" sz="1800" dirty="0">
                <a:solidFill>
                  <a:schemeClr val="tx1">
                    <a:lumMod val="50000"/>
                    <a:lumOff val="50000"/>
                  </a:schemeClr>
                </a:solidFill>
                <a:cs typeface="微软雅黑" panose="020B0503020204020204" charset="-122"/>
                <a:sym typeface="+mn-ea"/>
              </a:rPr>
              <a:t>双随机、一公开</a:t>
            </a:r>
            <a:r>
              <a:rPr lang="en-US" altLang="zh-CN" sz="1800" dirty="0">
                <a:solidFill>
                  <a:schemeClr val="tx1">
                    <a:lumMod val="50000"/>
                    <a:lumOff val="50000"/>
                  </a:schemeClr>
                </a:solidFill>
                <a:cs typeface="微软雅黑" panose="020B0503020204020204" charset="-122"/>
                <a:sym typeface="+mn-ea"/>
              </a:rPr>
              <a:t>”</a:t>
            </a:r>
            <a:r>
              <a:rPr lang="zh-CN" altLang="en-US" sz="1800" dirty="0">
                <a:solidFill>
                  <a:schemeClr val="tx1">
                    <a:lumMod val="50000"/>
                    <a:lumOff val="50000"/>
                  </a:schemeClr>
                </a:solidFill>
                <a:cs typeface="微软雅黑" panose="020B0503020204020204" charset="-122"/>
                <a:sym typeface="+mn-ea"/>
              </a:rPr>
              <a:t>方式，随机抽取被检查单位和检查人员，并及时公布监督检查结果。证后监督检查对象库应当将本机关许可的特种设备生产、充装单位和检验、检测机构全部列入。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②</a:t>
            </a:r>
            <a:r>
              <a:rPr lang="zh-CN" altLang="en-US" sz="1800" dirty="0">
                <a:solidFill>
                  <a:schemeClr val="tx1">
                    <a:lumMod val="50000"/>
                    <a:lumOff val="50000"/>
                  </a:schemeClr>
                </a:solidFill>
                <a:cs typeface="微软雅黑" panose="020B0503020204020204" charset="-122"/>
                <a:sym typeface="+mn-ea"/>
              </a:rPr>
              <a:t>市场监督管理部门应当根据特种设备生产、充装质量安全状况或者特种设备检验、检测质量状况，确定证后监督检查重点单位名录，并对重点单位加大抽取比例。符合以下情形之一的，应当列入重点单位名录。</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 </a:t>
            </a:r>
            <a:r>
              <a:rPr lang="zh-CN" altLang="en-US" sz="1800" dirty="0">
                <a:solidFill>
                  <a:schemeClr val="tx1">
                    <a:lumMod val="50000"/>
                    <a:lumOff val="50000"/>
                  </a:schemeClr>
                </a:solidFill>
                <a:cs typeface="微软雅黑" panose="020B0503020204020204" charset="-122"/>
                <a:sym typeface="+mn-ea"/>
              </a:rPr>
              <a:t>上一年度自我声明承诺换证的。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b. </a:t>
            </a:r>
            <a:r>
              <a:rPr lang="zh-CN" altLang="en-US" sz="1800" dirty="0">
                <a:solidFill>
                  <a:schemeClr val="tx1">
                    <a:lumMod val="50000"/>
                    <a:lumOff val="50000"/>
                  </a:schemeClr>
                </a:solidFill>
                <a:cs typeface="微软雅黑" panose="020B0503020204020204" charset="-122"/>
                <a:sym typeface="+mn-ea"/>
              </a:rPr>
              <a:t>上一年度生产、充装、检验、检测的特种设备发生过事故并对事故负有责任，或者因特种设备生产、充装、检验、检测问题被行政处罚的。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c. </a:t>
            </a:r>
            <a:r>
              <a:rPr lang="zh-CN" altLang="en-US" sz="1800" dirty="0">
                <a:solidFill>
                  <a:schemeClr val="tx1">
                    <a:lumMod val="50000"/>
                    <a:lumOff val="50000"/>
                  </a:schemeClr>
                </a:solidFill>
                <a:cs typeface="微软雅黑" panose="020B0503020204020204" charset="-122"/>
                <a:sym typeface="+mn-ea"/>
              </a:rPr>
              <a:t>上一年度因产品缺陷未履行主动召回义务被责令召回的。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d. </a:t>
            </a:r>
            <a:r>
              <a:rPr lang="zh-CN" altLang="en-US" sz="1800" dirty="0">
                <a:solidFill>
                  <a:schemeClr val="tx1">
                    <a:lumMod val="50000"/>
                    <a:lumOff val="50000"/>
                  </a:schemeClr>
                </a:solidFill>
                <a:cs typeface="微软雅黑" panose="020B0503020204020204" charset="-122"/>
                <a:sym typeface="+mn-ea"/>
              </a:rPr>
              <a:t>涉及特种设备安全的投诉举报较多，且经调查属实的。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e. </a:t>
            </a:r>
            <a:r>
              <a:rPr lang="zh-CN" altLang="en-US" sz="1800" dirty="0">
                <a:solidFill>
                  <a:schemeClr val="tx1">
                    <a:lumMod val="50000"/>
                    <a:lumOff val="50000"/>
                  </a:schemeClr>
                </a:solidFill>
                <a:cs typeface="微软雅黑" panose="020B0503020204020204" charset="-122"/>
                <a:sym typeface="+mn-ea"/>
              </a:rPr>
              <a:t>市场监督管理部门认为应当列入的其他情形。</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③</a:t>
            </a:r>
            <a:r>
              <a:rPr lang="zh-CN" altLang="en-US" sz="1800" dirty="0">
                <a:solidFill>
                  <a:schemeClr val="tx1">
                    <a:lumMod val="50000"/>
                    <a:lumOff val="50000"/>
                  </a:schemeClr>
                </a:solidFill>
                <a:cs typeface="微软雅黑" panose="020B0503020204020204" charset="-122"/>
                <a:sym typeface="+mn-ea"/>
              </a:rPr>
              <a:t>同一年度，对同一单位已经进行证后监督检查的不再进行常规监督检查。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b="1" dirty="0">
                <a:solidFill>
                  <a:schemeClr val="tx1">
                    <a:lumMod val="50000"/>
                    <a:lumOff val="50000"/>
                  </a:schemeClr>
                </a:solidFill>
                <a:cs typeface="微软雅黑" panose="020B0503020204020204" charset="-122"/>
                <a:sym typeface="+mn-ea"/>
              </a:rPr>
              <a:t>4. </a:t>
            </a:r>
            <a:r>
              <a:rPr lang="zh-CN" altLang="en-US" sz="1800" b="1" dirty="0">
                <a:solidFill>
                  <a:schemeClr val="tx1">
                    <a:lumMod val="50000"/>
                    <a:lumOff val="50000"/>
                  </a:schemeClr>
                </a:solidFill>
                <a:cs typeface="微软雅黑" panose="020B0503020204020204" charset="-122"/>
                <a:sym typeface="+mn-ea"/>
              </a:rPr>
              <a:t>其他监督检查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对其他部门移送、上级交办、投诉、举报等途径和检验、检测、监测等方式发现的特种设备安全违法行为或者事故隐患线索，根据需要可以对特种设备生产、经营、使用单位和检验、检测机构实施监督检查。开展监督检查前，应当确定针对性的监督检查项目和内容。</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custDataLst>
              <p:tags r:id="rId1"/>
            </p:custDataLst>
          </p:nvPr>
        </p:nvGrpSpPr>
        <p:grpSpPr>
          <a:xfrm>
            <a:off x="4852834" y="2276312"/>
            <a:ext cx="1432811" cy="1432810"/>
            <a:chOff x="5094801" y="2736797"/>
            <a:chExt cx="1053526" cy="1053525"/>
          </a:xfrm>
        </p:grpSpPr>
        <p:sp>
          <p:nvSpPr>
            <p:cNvPr id="4" name="弧形 3"/>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zh-CN" altLang="en-US" sz="2400" b="1">
                  <a:solidFill>
                    <a:schemeClr val="tx1"/>
                  </a:solidFill>
                  <a:latin typeface="微软雅黑" panose="020B0503020204020204" charset="-122"/>
                  <a:ea typeface="微软雅黑" panose="020B0503020204020204" charset="-122"/>
                  <a:sym typeface="Arial" panose="020B0604020202020204" pitchFamily="34" charset="0"/>
                </a:rPr>
                <a:t>基础</a:t>
              </a:r>
              <a:endParaRPr lang="zh-CN" altLang="en-US" sz="2400" b="1">
                <a:solidFill>
                  <a:schemeClr val="tx1"/>
                </a:solidFill>
                <a:latin typeface="微软雅黑" panose="020B0503020204020204" charset="-122"/>
                <a:ea typeface="微软雅黑" panose="020B0503020204020204" charset="-122"/>
                <a:sym typeface="Arial" panose="020B0604020202020204" pitchFamily="34" charset="0"/>
              </a:endParaRPr>
            </a:p>
          </p:txBody>
        </p:sp>
      </p:grpSp>
      <p:grpSp>
        <p:nvGrpSpPr>
          <p:cNvPr id="26" name="组合 25"/>
          <p:cNvGrpSpPr/>
          <p:nvPr>
            <p:custDataLst>
              <p:tags r:id="rId4"/>
            </p:custDataLst>
          </p:nvPr>
        </p:nvGrpSpPr>
        <p:grpSpPr>
          <a:xfrm>
            <a:off x="6158653" y="2865724"/>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200" b="1">
                  <a:latin typeface="微软雅黑" panose="020B0503020204020204" charset="-122"/>
                  <a:ea typeface="微软雅黑" panose="020B0503020204020204" charset="-122"/>
                  <a:sym typeface="Arial" panose="020B0604020202020204" pitchFamily="34" charset="0"/>
                </a:rPr>
                <a:t>2</a:t>
              </a:r>
              <a:endParaRPr lang="en-US" altLang="zh-CN" sz="3200" b="1">
                <a:latin typeface="微软雅黑" panose="020B0503020204020204" charset="-122"/>
                <a:ea typeface="微软雅黑" panose="020B0503020204020204" charset="-122"/>
                <a:sym typeface="Arial" panose="020B0604020202020204" pitchFamily="34" charset="0"/>
              </a:endParaRPr>
            </a:p>
          </p:txBody>
        </p:sp>
      </p:grpSp>
      <p:grpSp>
        <p:nvGrpSpPr>
          <p:cNvPr id="27" name="组合 26"/>
          <p:cNvGrpSpPr/>
          <p:nvPr>
            <p:custDataLst>
              <p:tags r:id="rId7"/>
            </p:custDataLst>
          </p:nvPr>
        </p:nvGrpSpPr>
        <p:grpSpPr>
          <a:xfrm>
            <a:off x="4052721" y="3689619"/>
            <a:ext cx="1828071" cy="1828070"/>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600">
                  <a:latin typeface="方正大黑简体" panose="02010601030101010101" charset="-122"/>
                  <a:ea typeface="方正大黑简体" panose="02010601030101010101" charset="-122"/>
                  <a:sym typeface="Arial" panose="020B0604020202020204" pitchFamily="34" charset="0"/>
                </a:rPr>
                <a:t>1</a:t>
              </a:r>
              <a:endParaRPr lang="en-US" altLang="zh-CN" sz="3600">
                <a:latin typeface="方正大黑简体" panose="02010601030101010101" charset="-122"/>
                <a:ea typeface="方正大黑简体" panose="02010601030101010101" charset="-122"/>
                <a:sym typeface="Arial" panose="020B0604020202020204" pitchFamily="34" charset="0"/>
              </a:endParaRPr>
            </a:p>
          </p:txBody>
        </p:sp>
      </p:grpSp>
      <p:grpSp>
        <p:nvGrpSpPr>
          <p:cNvPr id="28" name="组合 27"/>
          <p:cNvGrpSpPr/>
          <p:nvPr>
            <p:custDataLst>
              <p:tags r:id="rId10"/>
            </p:custDataLst>
          </p:nvPr>
        </p:nvGrpSpPr>
        <p:grpSpPr>
          <a:xfrm>
            <a:off x="5724468" y="4320242"/>
            <a:ext cx="2080409" cy="2080407"/>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zh-CN" altLang="en-US" sz="3200" b="1">
                  <a:solidFill>
                    <a:schemeClr val="tx1"/>
                  </a:solidFill>
                  <a:latin typeface="微软雅黑" panose="020B0503020204020204" charset="-122"/>
                  <a:ea typeface="微软雅黑" panose="020B0503020204020204" charset="-122"/>
                  <a:sym typeface="Arial" panose="020B0604020202020204" pitchFamily="34" charset="0"/>
                </a:rPr>
                <a:t>概念</a:t>
              </a:r>
              <a:endParaRPr lang="zh-CN" altLang="en-US" sz="3200" b="1">
                <a:solidFill>
                  <a:schemeClr val="tx1"/>
                </a:solidFill>
                <a:latin typeface="微软雅黑" panose="020B0503020204020204" charset="-122"/>
                <a:ea typeface="微软雅黑" panose="020B0503020204020204" charset="-122"/>
                <a:sym typeface="Arial" panose="020B0604020202020204" pitchFamily="34" charset="0"/>
              </a:endParaRPr>
            </a:p>
          </p:txBody>
        </p:sp>
      </p:grpSp>
      <p:sp>
        <p:nvSpPr>
          <p:cNvPr id="22" name="文本框 21"/>
          <p:cNvSpPr txBox="1"/>
          <p:nvPr>
            <p:custDataLst>
              <p:tags r:id="rId13"/>
            </p:custDataLst>
          </p:nvPr>
        </p:nvSpPr>
        <p:spPr>
          <a:xfrm>
            <a:off x="972185" y="614680"/>
            <a:ext cx="10104120" cy="1272540"/>
          </a:xfrm>
          <a:prstGeom prst="rect">
            <a:avLst/>
          </a:prstGeom>
          <a:noFill/>
          <a:effectLst/>
        </p:spPr>
        <p:txBody>
          <a:bodyPr wrap="square" rtlCol="0" anchor="t">
            <a:spAutoFit/>
          </a:bodyPr>
          <a:lstStyle/>
          <a:p>
            <a:pPr algn="ctr">
              <a:lnSpc>
                <a:spcPct val="120000"/>
              </a:lnSpc>
            </a:pPr>
            <a:r>
              <a:rPr lang="zh-CN" altLang="en-US" sz="3200" dirty="0">
                <a:latin typeface="方正大黑简体" panose="02010601030101010101" charset="-122"/>
                <a:ea typeface="方正大黑简体" panose="02010601030101010101" charset="-122"/>
                <a:sym typeface="+mn-ea"/>
              </a:rPr>
              <a:t>《建筑施工企业安全生产管理机构设置及专职安全生产管理人员配备办法》</a:t>
            </a:r>
            <a:endParaRPr lang="zh-CN" altLang="en-US" sz="3200" dirty="0">
              <a:latin typeface="方正大黑简体" panose="02010601030101010101" charset="-122"/>
              <a:ea typeface="方正大黑简体" panose="02010601030101010101" charset="-122"/>
              <a:sym typeface="+mn-ea"/>
            </a:endParaRPr>
          </a:p>
        </p:txBody>
      </p:sp>
      <p:sp>
        <p:nvSpPr>
          <p:cNvPr id="23" name="文本框 22"/>
          <p:cNvSpPr txBox="1"/>
          <p:nvPr>
            <p:custDataLst>
              <p:tags r:id="rId14"/>
            </p:custDataLst>
          </p:nvPr>
        </p:nvSpPr>
        <p:spPr>
          <a:xfrm>
            <a:off x="678585" y="306768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1. 安全生产管理机构</a:t>
            </a:r>
            <a:endParaRPr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15"/>
            </p:custDataLst>
          </p:nvPr>
        </p:nvSpPr>
        <p:spPr>
          <a:xfrm>
            <a:off x="678585" y="3644046"/>
            <a:ext cx="3168000" cy="866140"/>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dirty="0">
                <a:sym typeface="+mn-ea"/>
              </a:rPr>
              <a:t>安全生产管理机构是指建筑施工企业设置的负责安全生产管理工作的独立职能部门。</a:t>
            </a:r>
            <a:endParaRPr lang="zh-CN" altLang="en-US" sz="1400" dirty="0">
              <a:sym typeface="+mn-ea"/>
            </a:endParaRPr>
          </a:p>
        </p:txBody>
      </p:sp>
      <p:sp>
        <p:nvSpPr>
          <p:cNvPr id="36" name="文本框 35"/>
          <p:cNvSpPr txBox="1"/>
          <p:nvPr>
            <p:custDataLst>
              <p:tags r:id="rId16"/>
            </p:custDataLst>
          </p:nvPr>
        </p:nvSpPr>
        <p:spPr>
          <a:xfrm>
            <a:off x="7979410" y="2606040"/>
            <a:ext cx="3556635" cy="460375"/>
          </a:xfrm>
          <a:prstGeom prst="rect">
            <a:avLst/>
          </a:prstGeom>
          <a:noFill/>
        </p:spPr>
        <p:txBody>
          <a:bodyPr wrap="square" lIns="91440" tIns="45720" rIns="91440" bIns="4572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专职安全生产管理人员</a:t>
            </a:r>
            <a:endParaRPr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17"/>
            </p:custDataLst>
          </p:nvPr>
        </p:nvSpPr>
        <p:spPr>
          <a:xfrm>
            <a:off x="7979410" y="3165475"/>
            <a:ext cx="3557270" cy="1383030"/>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dirty="0">
                <a:latin typeface="微软雅黑" panose="020B0503020204020204" charset="-122"/>
                <a:sym typeface="+mn-ea"/>
              </a:rPr>
              <a:t>专职安全生产管理人员是指经建设主管部门或者其他有关部门安全生产考核合格取得安全生产考核合格证书，并在建筑施工企业及其项目从事安全生产管理工作的专职人员。</a:t>
            </a:r>
            <a:endParaRPr lang="zh-CN" altLang="en-US" sz="1400" dirty="0">
              <a:latin typeface="微软雅黑" panose="020B0503020204020204"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218440" y="22860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（三）监督检查</a:t>
            </a:r>
            <a:r>
              <a:rPr lang="zh-CN" altLang="en-US" sz="2400" spc="300" dirty="0">
                <a:solidFill>
                  <a:srgbClr val="393939"/>
                </a:solidFill>
                <a:latin typeface="Arial" panose="020B0604020202020204" pitchFamily="34" charset="0"/>
              </a:rPr>
              <a:t>程序</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330200" y="753745"/>
            <a:ext cx="11354435" cy="5871845"/>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b="1" dirty="0">
                <a:solidFill>
                  <a:schemeClr val="tx1">
                    <a:lumMod val="50000"/>
                    <a:lumOff val="50000"/>
                  </a:schemeClr>
                </a:solidFill>
                <a:cs typeface="微软雅黑" panose="020B0503020204020204" charset="-122"/>
                <a:sym typeface="+mn-ea"/>
              </a:rPr>
              <a:t>      1. </a:t>
            </a:r>
            <a:r>
              <a:rPr lang="zh-CN" altLang="en-US" sz="1800" b="1" dirty="0">
                <a:solidFill>
                  <a:schemeClr val="tx1">
                    <a:lumMod val="50000"/>
                    <a:lumOff val="50000"/>
                  </a:schemeClr>
                </a:solidFill>
                <a:cs typeface="微软雅黑" panose="020B0503020204020204" charset="-122"/>
                <a:sym typeface="+mn-ea"/>
              </a:rPr>
              <a:t>监督检查的实施</a:t>
            </a:r>
            <a:endParaRPr lang="zh-CN" altLang="en-US" sz="1800" b="1"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）检查人员。</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市场监督管理部门实施监督检查时，应当有二名以上检查人员参加，出示有效的特种设备安全行政执法证件，并说明检查的任务来源、依据、内容、要求等。</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市场监督管理部门根据需要可以委托相关具有公益类事业单位法人资格的特种设备检验机构提供监督检查的技术支持和服务，或者邀请相关专业技术人员参加监督检查。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2</a:t>
            </a:r>
            <a:r>
              <a:rPr lang="zh-CN" altLang="en-US" sz="1800" dirty="0">
                <a:solidFill>
                  <a:schemeClr val="tx1">
                    <a:lumMod val="50000"/>
                    <a:lumOff val="50000"/>
                  </a:schemeClr>
                </a:solidFill>
                <a:cs typeface="微软雅黑" panose="020B0503020204020204" charset="-122"/>
                <a:sym typeface="+mn-ea"/>
              </a:rPr>
              <a:t>）被检查单位的配合义务。</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特种设备生产、经营、使用单位和检验、检测机构及其人员应当积极配合市场监督管理部门依法实施的特种设备安全监督检查。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特种设备生产、经营、使用单位和检验、检测机构应当按照专项监督检查工作方案的要求开展自查自纠。</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3</a:t>
            </a:r>
            <a:r>
              <a:rPr lang="zh-CN" altLang="en-US" sz="1800" dirty="0">
                <a:solidFill>
                  <a:schemeClr val="tx1">
                    <a:lumMod val="50000"/>
                    <a:lumOff val="50000"/>
                  </a:schemeClr>
                </a:solidFill>
                <a:cs typeface="微软雅黑" panose="020B0503020204020204" charset="-122"/>
                <a:sym typeface="+mn-ea"/>
              </a:rPr>
              <a:t>）检查记录。</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检查人员应当对监督检查的基本情况、发现的问题及处理措施等作出记录，并由检查人员和被检查单位的有关负责人在监督检查记录上签字确认。</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检查人员可以根据监督检查情况，要求被检查单位提供相关材料。被检查单位应当如实提供，并在提供的材料上签名或者盖章。当场无法提供材料的，应当在检查人员通知的期限内提供。</a:t>
            </a: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163195" y="15367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（三）监督检查</a:t>
            </a:r>
            <a:r>
              <a:rPr lang="zh-CN" altLang="en-US" sz="2400" spc="300" dirty="0">
                <a:solidFill>
                  <a:srgbClr val="393939"/>
                </a:solidFill>
                <a:latin typeface="Arial" panose="020B0604020202020204" pitchFamily="34" charset="0"/>
              </a:rPr>
              <a:t>程序</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330200" y="624205"/>
            <a:ext cx="11354435" cy="6001385"/>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b="1" dirty="0">
                <a:solidFill>
                  <a:schemeClr val="tx1">
                    <a:lumMod val="50000"/>
                    <a:lumOff val="50000"/>
                  </a:schemeClr>
                </a:solidFill>
                <a:cs typeface="微软雅黑" panose="020B0503020204020204" charset="-122"/>
                <a:sym typeface="+mn-ea"/>
              </a:rPr>
              <a:t>      2. </a:t>
            </a:r>
            <a:r>
              <a:rPr lang="zh-CN" altLang="en-US" sz="1800" b="1" dirty="0">
                <a:solidFill>
                  <a:schemeClr val="tx1">
                    <a:lumMod val="50000"/>
                    <a:lumOff val="50000"/>
                  </a:schemeClr>
                </a:solidFill>
                <a:cs typeface="微软雅黑" panose="020B0503020204020204" charset="-122"/>
                <a:sym typeface="+mn-ea"/>
              </a:rPr>
              <a:t>重大违法行为与严重事故隐患</a:t>
            </a:r>
            <a:endParaRPr lang="zh-CN" altLang="en-US" sz="1800" b="1"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在监督检查中，发现违反特种设备安全法律法规和安全技术规范的行为或者特种设备存在事故隐患的，应当依法发出特种设备安全监察指令，或者交由属地市场监督管理部门依法发出特种设备安全监察指令，责令被检查单位限期采取措施予以改正或者消除事故隐患。</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市场监督管理部门发现重大违法行为或者特种设备存在严重事故隐患的，应当责令被检查单位立即停止违法行为、采取措施消除事故隐患。</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）重大违法行为。</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本办法所称重大违法行为包括以下情形。</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①</a:t>
            </a:r>
            <a:r>
              <a:rPr lang="zh-CN" altLang="en-US" sz="1800" dirty="0">
                <a:solidFill>
                  <a:schemeClr val="tx1">
                    <a:lumMod val="50000"/>
                    <a:lumOff val="50000"/>
                  </a:schemeClr>
                </a:solidFill>
                <a:cs typeface="微软雅黑" panose="020B0503020204020204" charset="-122"/>
                <a:sym typeface="+mn-ea"/>
              </a:rPr>
              <a:t>未经许可，擅自从事特种设备生产、电梯维护保养、移动式压力容器充装或者气瓶充装活动的。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②</a:t>
            </a:r>
            <a:r>
              <a:rPr lang="zh-CN" altLang="en-US" sz="1800" dirty="0">
                <a:solidFill>
                  <a:schemeClr val="tx1">
                    <a:lumMod val="50000"/>
                    <a:lumOff val="50000"/>
                  </a:schemeClr>
                </a:solidFill>
                <a:cs typeface="微软雅黑" panose="020B0503020204020204" charset="-122"/>
                <a:sym typeface="+mn-ea"/>
              </a:rPr>
              <a:t>未经核准，擅自从事特种设备检验、检测的。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③</a:t>
            </a:r>
            <a:r>
              <a:rPr lang="zh-CN" altLang="en-US" sz="1800" dirty="0">
                <a:solidFill>
                  <a:schemeClr val="tx1">
                    <a:lumMod val="50000"/>
                    <a:lumOff val="50000"/>
                  </a:schemeClr>
                </a:solidFill>
                <a:cs typeface="微软雅黑" panose="020B0503020204020204" charset="-122"/>
                <a:sym typeface="+mn-ea"/>
              </a:rPr>
              <a:t>特种设备生产单位生产、销售、交付国家明令淘汰的特种设备，或者涂改、倒卖、出租、出借生产许可证的。</a:t>
            </a: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endParaRPr lang="en-US" altLang="zh-CN"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④</a:t>
            </a:r>
            <a:r>
              <a:rPr lang="zh-CN" altLang="en-US" sz="1800" dirty="0">
                <a:solidFill>
                  <a:schemeClr val="tx1">
                    <a:lumMod val="50000"/>
                    <a:lumOff val="50000"/>
                  </a:schemeClr>
                </a:solidFill>
                <a:cs typeface="微软雅黑" panose="020B0503020204020204" charset="-122"/>
                <a:sym typeface="+mn-ea"/>
              </a:rPr>
              <a:t>特种设备经营单位销售、出租未取得许可生产、未经检验或者检验不合格、国家明令淘汰、已经报废的特种设备的。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⑤</a:t>
            </a:r>
            <a:r>
              <a:rPr lang="zh-CN" altLang="en-US" sz="1800" dirty="0">
                <a:solidFill>
                  <a:schemeClr val="tx1">
                    <a:lumMod val="50000"/>
                    <a:lumOff val="50000"/>
                  </a:schemeClr>
                </a:solidFill>
                <a:cs typeface="微软雅黑" panose="020B0503020204020204" charset="-122"/>
                <a:sym typeface="+mn-ea"/>
              </a:rPr>
              <a:t>谎报或者瞒报特种设备事故的。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⑥</a:t>
            </a:r>
            <a:r>
              <a:rPr lang="zh-CN" altLang="en-US" sz="1800" dirty="0">
                <a:solidFill>
                  <a:schemeClr val="tx1">
                    <a:lumMod val="50000"/>
                    <a:lumOff val="50000"/>
                  </a:schemeClr>
                </a:solidFill>
                <a:cs typeface="微软雅黑" panose="020B0503020204020204" charset="-122"/>
                <a:sym typeface="+mn-ea"/>
              </a:rPr>
              <a:t>检验、检测机构和人员出具虚假或者严重失实的检验、检测结果和鉴定结论的。</a:t>
            </a:r>
            <a:r>
              <a:rPr lang="en-US" altLang="en-US" sz="1800" dirty="0">
                <a:solidFill>
                  <a:schemeClr val="tx1">
                    <a:lumMod val="50000"/>
                    <a:lumOff val="50000"/>
                  </a:schemeClr>
                </a:solidFill>
                <a:cs typeface="微软雅黑" panose="020B0503020204020204" charset="-122"/>
                <a:sym typeface="+mn-ea"/>
              </a:rPr>
              <a:t>⑦</a:t>
            </a:r>
            <a:r>
              <a:rPr lang="zh-CN" altLang="en-US" sz="1800" dirty="0">
                <a:solidFill>
                  <a:schemeClr val="tx1">
                    <a:lumMod val="50000"/>
                    <a:lumOff val="50000"/>
                  </a:schemeClr>
                </a:solidFill>
                <a:cs typeface="微软雅黑" panose="020B0503020204020204" charset="-122"/>
                <a:sym typeface="+mn-ea"/>
              </a:rPr>
              <a:t>被检查单位对严重事故隐患不予整改或者消除的。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⑧</a:t>
            </a:r>
            <a:r>
              <a:rPr lang="zh-CN" altLang="en-US" sz="1800" dirty="0">
                <a:solidFill>
                  <a:schemeClr val="tx1">
                    <a:lumMod val="50000"/>
                    <a:lumOff val="50000"/>
                  </a:schemeClr>
                </a:solidFill>
                <a:cs typeface="微软雅黑" panose="020B0503020204020204" charset="-122"/>
                <a:sym typeface="+mn-ea"/>
              </a:rPr>
              <a:t>法律、行政法规和部门规章规定的其他重大违法行为。</a:t>
            </a: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163195" y="15367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（三）监督检查</a:t>
            </a:r>
            <a:r>
              <a:rPr lang="zh-CN" altLang="en-US" sz="2400" spc="300" dirty="0">
                <a:solidFill>
                  <a:srgbClr val="393939"/>
                </a:solidFill>
                <a:latin typeface="Arial" panose="020B0604020202020204" pitchFamily="34" charset="0"/>
              </a:rPr>
              <a:t>程序</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330200" y="670560"/>
            <a:ext cx="11354435" cy="5955030"/>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2</a:t>
            </a:r>
            <a:r>
              <a:rPr lang="zh-CN" altLang="en-US" sz="1800" dirty="0">
                <a:solidFill>
                  <a:schemeClr val="tx1">
                    <a:lumMod val="50000"/>
                    <a:lumOff val="50000"/>
                  </a:schemeClr>
                </a:solidFill>
                <a:cs typeface="微软雅黑" panose="020B0503020204020204" charset="-122"/>
                <a:sym typeface="+mn-ea"/>
              </a:rPr>
              <a:t>）严重事故隐患。</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特种设备存在严重事故隐患包括以下情形。</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①</a:t>
            </a:r>
            <a:r>
              <a:rPr lang="zh-CN" altLang="en-US" sz="1800" dirty="0">
                <a:solidFill>
                  <a:schemeClr val="tx1">
                    <a:lumMod val="50000"/>
                    <a:lumOff val="50000"/>
                  </a:schemeClr>
                </a:solidFill>
                <a:cs typeface="微软雅黑" panose="020B0503020204020204" charset="-122"/>
                <a:sym typeface="+mn-ea"/>
              </a:rPr>
              <a:t>特种设备未取得许可生产、国家明令淘汰、已经报废或者达到报废条件，继续使用的。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②</a:t>
            </a:r>
            <a:r>
              <a:rPr lang="zh-CN" altLang="en-US" sz="1800" dirty="0">
                <a:solidFill>
                  <a:schemeClr val="tx1">
                    <a:lumMod val="50000"/>
                    <a:lumOff val="50000"/>
                  </a:schemeClr>
                </a:solidFill>
                <a:cs typeface="微软雅黑" panose="020B0503020204020204" charset="-122"/>
                <a:sym typeface="+mn-ea"/>
              </a:rPr>
              <a:t>特种设备未经监督检验或者经检验、检测不合格，继续使用的。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③</a:t>
            </a:r>
            <a:r>
              <a:rPr lang="zh-CN" altLang="en-US" sz="1800" dirty="0">
                <a:solidFill>
                  <a:schemeClr val="tx1">
                    <a:lumMod val="50000"/>
                    <a:lumOff val="50000"/>
                  </a:schemeClr>
                </a:solidFill>
                <a:cs typeface="微软雅黑" panose="020B0503020204020204" charset="-122"/>
                <a:sym typeface="+mn-ea"/>
              </a:rPr>
              <a:t>特种设备安全附件、安全保护装置缺失或者失灵，继续使用的。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④</a:t>
            </a:r>
            <a:r>
              <a:rPr lang="zh-CN" altLang="en-US" sz="1800" dirty="0">
                <a:solidFill>
                  <a:schemeClr val="tx1">
                    <a:lumMod val="50000"/>
                    <a:lumOff val="50000"/>
                  </a:schemeClr>
                </a:solidFill>
                <a:cs typeface="微软雅黑" panose="020B0503020204020204" charset="-122"/>
                <a:sym typeface="+mn-ea"/>
              </a:rPr>
              <a:t>特种设备发生过事故或者有明显故障，未对其进行全面检查、消除事故隐患，继续使用的。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⑤</a:t>
            </a:r>
            <a:r>
              <a:rPr lang="zh-CN" altLang="en-US" sz="1800" dirty="0">
                <a:solidFill>
                  <a:schemeClr val="tx1">
                    <a:lumMod val="50000"/>
                    <a:lumOff val="50000"/>
                  </a:schemeClr>
                </a:solidFill>
                <a:cs typeface="微软雅黑" panose="020B0503020204020204" charset="-122"/>
                <a:sym typeface="+mn-ea"/>
              </a:rPr>
              <a:t>特种设备超过规定参数、使用范围使用的。</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⑥</a:t>
            </a:r>
            <a:r>
              <a:rPr lang="zh-CN" altLang="en-US" sz="1800" dirty="0">
                <a:solidFill>
                  <a:schemeClr val="tx1">
                    <a:lumMod val="50000"/>
                    <a:lumOff val="50000"/>
                  </a:schemeClr>
                </a:solidFill>
                <a:cs typeface="微软雅黑" panose="020B0503020204020204" charset="-122"/>
                <a:sym typeface="+mn-ea"/>
              </a:rPr>
              <a:t>市场监督管理部门认为属于严重事故隐患的其他情形。</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3</a:t>
            </a:r>
            <a:r>
              <a:rPr lang="zh-CN" altLang="en-US" sz="1800" dirty="0">
                <a:solidFill>
                  <a:schemeClr val="tx1">
                    <a:lumMod val="50000"/>
                    <a:lumOff val="50000"/>
                  </a:schemeClr>
                </a:solidFill>
                <a:cs typeface="微软雅黑" panose="020B0503020204020204" charset="-122"/>
                <a:sym typeface="+mn-ea"/>
              </a:rPr>
              <a:t>）查封与扣押。</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在监督检查中，对有证据表明不符合安全技术规范要求、存在严重事故隐患、流入市场的达到报废条件或者已经报废的特种设备，应当依法实施查封、扣押。当场能够整改的，可以不予查封、扣押。</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163195" y="15367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（三）监督检查</a:t>
            </a:r>
            <a:r>
              <a:rPr lang="zh-CN" altLang="en-US" sz="2400" spc="300" dirty="0">
                <a:solidFill>
                  <a:srgbClr val="393939"/>
                </a:solidFill>
                <a:latin typeface="Arial" panose="020B0604020202020204" pitchFamily="34" charset="0"/>
              </a:rPr>
              <a:t>程序</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330200" y="707390"/>
            <a:ext cx="11354435" cy="5918200"/>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en-US" altLang="zh-CN" sz="1800" b="1" dirty="0">
                <a:solidFill>
                  <a:schemeClr val="tx1">
                    <a:lumMod val="50000"/>
                    <a:lumOff val="50000"/>
                  </a:schemeClr>
                </a:solidFill>
                <a:cs typeface="微软雅黑" panose="020B0503020204020204" charset="-122"/>
                <a:sym typeface="+mn-ea"/>
              </a:rPr>
              <a:t>   3. </a:t>
            </a:r>
            <a:r>
              <a:rPr lang="zh-CN" altLang="en-US" sz="1800" b="1" dirty="0">
                <a:solidFill>
                  <a:schemeClr val="tx1">
                    <a:lumMod val="50000"/>
                    <a:lumOff val="50000"/>
                  </a:schemeClr>
                </a:solidFill>
                <a:cs typeface="微软雅黑" panose="020B0503020204020204" charset="-122"/>
                <a:sym typeface="+mn-ea"/>
              </a:rPr>
              <a:t>拒绝签字的处理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监督检查中，被检查单位的有关负责人拒绝在特种设备安全监督检查记录或者相关文书上签字或者以其他方式确认的，检查人员应当在记录或者文书上注明情况，并采取拍照、录音、录像等方式记录，必要时可以邀请有关人员作为见证人。</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2</a:t>
            </a:r>
            <a:r>
              <a:rPr lang="zh-CN" altLang="en-US" sz="1800" dirty="0">
                <a:solidFill>
                  <a:schemeClr val="tx1">
                    <a:lumMod val="50000"/>
                    <a:lumOff val="50000"/>
                  </a:schemeClr>
                </a:solidFill>
                <a:cs typeface="微软雅黑" panose="020B0503020204020204" charset="-122"/>
                <a:sym typeface="+mn-ea"/>
              </a:rPr>
              <a:t>）被检查单位拒绝签收特种设备安全监察指令的，按照市场监督管理送达行政执法文书的有关规定执行，情节严重的，按照拒不执行特种设备安全监察指令予以处理。</a:t>
            </a:r>
            <a:r>
              <a:rPr lang="en-US" altLang="zh-CN" sz="1800" dirty="0">
                <a:solidFill>
                  <a:schemeClr val="tx1">
                    <a:lumMod val="50000"/>
                    <a:lumOff val="50000"/>
                  </a:schemeClr>
                </a:solidFill>
                <a:cs typeface="微软雅黑" panose="020B0503020204020204" charset="-122"/>
                <a:sym typeface="+mn-ea"/>
              </a:rPr>
              <a:t> </a:t>
            </a:r>
            <a:endParaRPr lang="en-US" altLang="zh-CN"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en-US" altLang="zh-CN" sz="1800" b="1" dirty="0">
                <a:solidFill>
                  <a:schemeClr val="tx1">
                    <a:lumMod val="50000"/>
                    <a:lumOff val="50000"/>
                  </a:schemeClr>
                </a:solidFill>
                <a:cs typeface="微软雅黑" panose="020B0503020204020204" charset="-122"/>
                <a:sym typeface="+mn-ea"/>
              </a:rPr>
              <a:t>   4. </a:t>
            </a:r>
            <a:r>
              <a:rPr lang="zh-CN" altLang="en-US" sz="1800" b="1" dirty="0">
                <a:solidFill>
                  <a:schemeClr val="tx1">
                    <a:lumMod val="50000"/>
                    <a:lumOff val="50000"/>
                  </a:schemeClr>
                </a:solidFill>
                <a:cs typeface="微软雅黑" panose="020B0503020204020204" charset="-122"/>
                <a:sym typeface="+mn-ea"/>
              </a:rPr>
              <a:t>整改复查</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被检查单位停产、停业或者确有其他无法实施监督检查情形的，检查人员可以终止监督检查，并记录相关情况。</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1</a:t>
            </a:r>
            <a:r>
              <a:rPr lang="zh-CN" altLang="en-US" sz="1800" dirty="0">
                <a:solidFill>
                  <a:schemeClr val="tx1">
                    <a:lumMod val="50000"/>
                    <a:lumOff val="50000"/>
                  </a:schemeClr>
                </a:solidFill>
                <a:cs typeface="微软雅黑" panose="020B0503020204020204" charset="-122"/>
                <a:sym typeface="+mn-ea"/>
              </a:rPr>
              <a:t>）整改报告与处理。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①</a:t>
            </a:r>
            <a:r>
              <a:rPr lang="zh-CN" altLang="en-US" sz="1800" dirty="0">
                <a:solidFill>
                  <a:schemeClr val="tx1">
                    <a:lumMod val="50000"/>
                    <a:lumOff val="50000"/>
                  </a:schemeClr>
                </a:solidFill>
                <a:cs typeface="微软雅黑" panose="020B0503020204020204" charset="-122"/>
                <a:sym typeface="+mn-ea"/>
              </a:rPr>
              <a:t>被检查单位应当根据特种设备安全监察指令，在规定时间内予以改正，消除事故隐患，并提交整改报告。市场监督管理部门应当在被检查单位提交整改报告后十个工作日内，对整改情况进行复查。复查可以通过现场检查、材料核查等方式实施。</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②</a:t>
            </a:r>
            <a:r>
              <a:rPr lang="zh-CN" altLang="en-US" sz="1800" dirty="0">
                <a:solidFill>
                  <a:schemeClr val="tx1">
                    <a:lumMod val="50000"/>
                    <a:lumOff val="50000"/>
                  </a:schemeClr>
                </a:solidFill>
                <a:cs typeface="微软雅黑" panose="020B0503020204020204" charset="-122"/>
                <a:sym typeface="+mn-ea"/>
              </a:rPr>
              <a:t>发现重大违法行为或者严重事故隐患的，实施检查的市场监督管理部门应当及时报告上一级市场监督管理部门。市场监督管理部门接到报告后，应当采取必要措施，及时予以处理。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163195" y="15367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（三）监督检查</a:t>
            </a:r>
            <a:r>
              <a:rPr lang="zh-CN" altLang="en-US" sz="2400" spc="300" dirty="0">
                <a:solidFill>
                  <a:srgbClr val="393939"/>
                </a:solidFill>
                <a:latin typeface="Arial" panose="020B0604020202020204" pitchFamily="34" charset="0"/>
              </a:rPr>
              <a:t>程序</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580390" y="707390"/>
            <a:ext cx="10834370" cy="5918200"/>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a:t>
            </a:r>
            <a:r>
              <a:rPr lang="en-US" altLang="zh-CN" sz="1800" dirty="0">
                <a:solidFill>
                  <a:schemeClr val="tx1">
                    <a:lumMod val="50000"/>
                    <a:lumOff val="50000"/>
                  </a:schemeClr>
                </a:solidFill>
                <a:cs typeface="微软雅黑" panose="020B0503020204020204" charset="-122"/>
                <a:sym typeface="+mn-ea"/>
              </a:rPr>
              <a:t>2</a:t>
            </a:r>
            <a:r>
              <a:rPr lang="zh-CN" altLang="en-US" sz="1800" dirty="0">
                <a:solidFill>
                  <a:schemeClr val="tx1">
                    <a:lumMod val="50000"/>
                    <a:lumOff val="50000"/>
                  </a:schemeClr>
                </a:solidFill>
                <a:cs typeface="微软雅黑" panose="020B0503020204020204" charset="-122"/>
                <a:sym typeface="+mn-ea"/>
              </a:rPr>
              <a:t>）实施处罚的主体。</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①</a:t>
            </a:r>
            <a:r>
              <a:rPr lang="zh-CN" altLang="en-US" sz="1800" dirty="0">
                <a:solidFill>
                  <a:schemeClr val="tx1">
                    <a:lumMod val="50000"/>
                    <a:lumOff val="50000"/>
                  </a:schemeClr>
                </a:solidFill>
                <a:cs typeface="微软雅黑" panose="020B0503020204020204" charset="-122"/>
                <a:sym typeface="+mn-ea"/>
              </a:rPr>
              <a:t>特种设备安全行政处罚由违法行为发生地的县级以上市场监督管理部门实施。</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en-US" sz="1800" dirty="0">
                <a:solidFill>
                  <a:schemeClr val="tx1">
                    <a:lumMod val="50000"/>
                    <a:lumOff val="50000"/>
                  </a:schemeClr>
                </a:solidFill>
                <a:cs typeface="微软雅黑" panose="020B0503020204020204" charset="-122"/>
                <a:sym typeface="+mn-ea"/>
              </a:rPr>
              <a:t>      ②</a:t>
            </a:r>
            <a:r>
              <a:rPr lang="zh-CN" altLang="en-US" sz="1800" dirty="0">
                <a:solidFill>
                  <a:schemeClr val="tx1">
                    <a:lumMod val="50000"/>
                    <a:lumOff val="50000"/>
                  </a:schemeClr>
                </a:solidFill>
                <a:cs typeface="微软雅黑" panose="020B0503020204020204" charset="-122"/>
                <a:sym typeface="+mn-ea"/>
              </a:rPr>
              <a:t>违法行为发生地的县级以上市场监督管理部门依法吊销特种设备检验、检测人员及安全管理和作业人员行政许可的，应当将行政处罚决定抄送发证机关，由发证机关办理注销手续。</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③</a:t>
            </a:r>
            <a:r>
              <a:rPr lang="zh-CN" altLang="en-US" sz="1800" dirty="0">
                <a:solidFill>
                  <a:schemeClr val="tx1">
                    <a:lumMod val="50000"/>
                    <a:lumOff val="50000"/>
                  </a:schemeClr>
                </a:solidFill>
                <a:cs typeface="微软雅黑" panose="020B0503020204020204" charset="-122"/>
                <a:sym typeface="+mn-ea"/>
              </a:rPr>
              <a:t>违法行为发生地的县级以上市场监督管理部门案件办理过程中，发现依法应当吊销特种设备生产、充装单位和特种设备检验、检测机构行政许可的，应当在作出相关行政处罚决定后，将涉及吊销许可证的违法行为证据材料移送发证机关，由发证机关依法予以吊销。</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zh-CN" altLang="en-US" sz="1800" dirty="0">
                <a:solidFill>
                  <a:schemeClr val="tx1">
                    <a:lumMod val="50000"/>
                    <a:lumOff val="50000"/>
                  </a:schemeClr>
                </a:solidFill>
                <a:cs typeface="微软雅黑" panose="020B0503020204020204" charset="-122"/>
                <a:sym typeface="+mn-ea"/>
              </a:rPr>
              <a:t> </a:t>
            </a:r>
            <a:r>
              <a:rPr lang="en-US" altLang="zh-CN" sz="1800" dirty="0">
                <a:solidFill>
                  <a:schemeClr val="tx1">
                    <a:lumMod val="50000"/>
                    <a:lumOff val="50000"/>
                  </a:schemeClr>
                </a:solidFill>
                <a:cs typeface="微软雅黑" panose="020B0503020204020204" charset="-122"/>
                <a:sym typeface="+mn-ea"/>
              </a:rPr>
              <a:t>     </a:t>
            </a:r>
            <a:r>
              <a:rPr lang="en-US" altLang="en-US" sz="1800" dirty="0">
                <a:solidFill>
                  <a:schemeClr val="tx1">
                    <a:lumMod val="50000"/>
                    <a:lumOff val="50000"/>
                  </a:schemeClr>
                </a:solidFill>
                <a:cs typeface="微软雅黑" panose="020B0503020204020204" charset="-122"/>
                <a:sym typeface="+mn-ea"/>
              </a:rPr>
              <a:t>④</a:t>
            </a:r>
            <a:r>
              <a:rPr lang="zh-CN" altLang="en-US" sz="1800" dirty="0">
                <a:solidFill>
                  <a:schemeClr val="tx1">
                    <a:lumMod val="50000"/>
                    <a:lumOff val="50000"/>
                  </a:schemeClr>
                </a:solidFill>
                <a:cs typeface="微软雅黑" panose="020B0503020204020204" charset="-122"/>
                <a:sym typeface="+mn-ea"/>
              </a:rPr>
              <a:t>发现依法应当撤销许可的违法行为的，实施监督检查的市场监督管理部门应当及时向发证机关通报，并随附相关证据材料，由发证机关依法予以撤销。</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Rectangle 14"/>
          <p:cNvSpPr/>
          <p:nvPr>
            <p:custDataLst>
              <p:tags r:id="rId1"/>
            </p:custDataLst>
          </p:nvPr>
        </p:nvSpPr>
        <p:spPr>
          <a:xfrm rot="5400000">
            <a:off x="10537414" y="5333994"/>
            <a:ext cx="2509304" cy="215444"/>
          </a:xfrm>
          <a:prstGeom prst="rect">
            <a:avLst/>
          </a:prstGeom>
        </p:spPr>
        <p:txBody>
          <a:bodyPr wrap="square">
            <a:normAutofit/>
          </a:bodyPr>
          <a:lstStyle/>
          <a:p>
            <a:pPr lvl="0">
              <a:defRPr sz="1800" b="0" spc="0">
                <a:solidFill>
                  <a:srgbClr val="000000"/>
                </a:solidFill>
              </a:defRPr>
            </a:pPr>
            <a:r>
              <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rPr>
              <a:t>YOU CAN WRITE ANY SUBS</a:t>
            </a:r>
            <a:endParaRPr lang="id-ID" sz="800" spc="300" dirty="0">
              <a:solidFill>
                <a:srgbClr val="393939">
                  <a:lumMod val="60000"/>
                  <a:lumOff val="40000"/>
                </a:srgbClr>
              </a:solidFill>
              <a:latin typeface="Arial" panose="020B0604020202020204" pitchFamily="34" charset="0"/>
              <a:ea typeface="微软雅黑" panose="020B0503020204020204" charset="-122"/>
              <a:cs typeface="Lato" panose="020F0502020204030203" pitchFamily="34" charset="0"/>
            </a:endParaRPr>
          </a:p>
        </p:txBody>
      </p:sp>
      <p:sp>
        <p:nvSpPr>
          <p:cNvPr id="3" name="文本框 2"/>
          <p:cNvSpPr txBox="1"/>
          <p:nvPr>
            <p:custDataLst>
              <p:tags r:id="rId2"/>
            </p:custDataLst>
          </p:nvPr>
        </p:nvSpPr>
        <p:spPr>
          <a:xfrm>
            <a:off x="163195" y="153670"/>
            <a:ext cx="5273040" cy="941070"/>
          </a:xfrm>
          <a:prstGeom prst="rect">
            <a:avLst/>
          </a:prstGeom>
        </p:spPr>
        <p:txBody>
          <a:bodyPr wrap="square">
            <a:normAutofit lnSpcReduction="10000"/>
          </a:bodyPr>
          <a:lstStyle>
            <a:defPPr>
              <a:defRPr lang="zh-CN"/>
            </a:defPPr>
            <a:lvl1pPr>
              <a:lnSpc>
                <a:spcPct val="120000"/>
              </a:lnSpc>
              <a:defRPr sz="3600" b="1">
                <a:solidFill>
                  <a:srgbClr val="000000">
                    <a:lumMod val="75000"/>
                    <a:lumOff val="25000"/>
                  </a:srgbClr>
                </a:solidFill>
                <a:latin typeface="微软雅黑" panose="020B0503020204020204" charset="-122"/>
                <a:ea typeface="微软雅黑" panose="020B0503020204020204" charset="-122"/>
                <a:cs typeface="Calibri" panose="020F0502020204030204" pitchFamily="34" charset="0"/>
              </a:defRPr>
            </a:lvl1pPr>
          </a:lstStyle>
          <a:p>
            <a:r>
              <a:rPr lang="zh-CN" altLang="en-US" sz="2400" spc="300" dirty="0">
                <a:solidFill>
                  <a:srgbClr val="393939"/>
                </a:solidFill>
                <a:latin typeface="Arial" panose="020B0604020202020204" pitchFamily="34" charset="0"/>
              </a:rPr>
              <a:t>（四）</a:t>
            </a:r>
            <a:r>
              <a:rPr lang="zh-CN" altLang="en-US" sz="2400" spc="300" dirty="0">
                <a:solidFill>
                  <a:srgbClr val="393939"/>
                </a:solidFill>
                <a:latin typeface="Arial" panose="020B0604020202020204" pitchFamily="34" charset="0"/>
              </a:rPr>
              <a:t>法律责任</a:t>
            </a:r>
            <a:endParaRPr lang="zh-CN" altLang="en-US" sz="2400" spc="300" dirty="0">
              <a:solidFill>
                <a:srgbClr val="393939"/>
              </a:solidFill>
              <a:latin typeface="Arial" panose="020B0604020202020204" pitchFamily="34" charset="0"/>
            </a:endParaRPr>
          </a:p>
        </p:txBody>
      </p:sp>
      <p:sp>
        <p:nvSpPr>
          <p:cNvPr id="4" name="文本框 3"/>
          <p:cNvSpPr txBox="1"/>
          <p:nvPr>
            <p:custDataLst>
              <p:tags r:id="rId3"/>
            </p:custDataLst>
          </p:nvPr>
        </p:nvSpPr>
        <p:spPr>
          <a:xfrm>
            <a:off x="310515" y="707390"/>
            <a:ext cx="11188065" cy="5918200"/>
          </a:xfrm>
          <a:prstGeom prst="rect">
            <a:avLst/>
          </a:prstGeom>
        </p:spPr>
        <p:txBody>
          <a:bodyPr wrap="square">
            <a:noAutofit/>
          </a:bodyPr>
          <a:lstStyle>
            <a:defPPr>
              <a:defRPr lang="zh-CN"/>
            </a:defPPr>
            <a:lvl1pPr>
              <a:lnSpc>
                <a:spcPct val="130000"/>
              </a:lnSpc>
              <a:spcAft>
                <a:spcPts val="1000"/>
              </a:spcAft>
              <a:defRPr sz="1400" spc="150">
                <a:solidFill>
                  <a:srgbClr val="A6A6A6"/>
                </a:solidFill>
                <a:latin typeface="微软雅黑" panose="020B0503020204020204" charset="-122"/>
                <a:ea typeface="微软雅黑" panose="020B0503020204020204" charset="-122"/>
              </a:defRPr>
            </a:lvl1pPr>
          </a:lstStyle>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1. </a:t>
            </a:r>
            <a:r>
              <a:rPr lang="zh-CN" altLang="en-US" sz="1800" dirty="0">
                <a:solidFill>
                  <a:schemeClr val="tx1">
                    <a:lumMod val="50000"/>
                    <a:lumOff val="50000"/>
                  </a:schemeClr>
                </a:solidFill>
                <a:cs typeface="微软雅黑" panose="020B0503020204020204" charset="-122"/>
                <a:sym typeface="+mn-ea"/>
              </a:rPr>
              <a:t>无正当理由拒绝检查的处理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被检查单位无正当理由拒绝检查人员进入特种设备生产、经营、使用、检验、检测场所检查，不予配合或者拖延、阻碍监督检查正常开展的，按照《特种设备安全法》第九十五条规定予以处理。构成违反治安管理行为的，移送公安机关，由公安机关依法给予治安管理处罚。</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2. </a:t>
            </a:r>
            <a:r>
              <a:rPr lang="zh-CN" altLang="en-US" sz="1800" dirty="0">
                <a:solidFill>
                  <a:schemeClr val="tx1">
                    <a:lumMod val="50000"/>
                    <a:lumOff val="50000"/>
                  </a:schemeClr>
                </a:solidFill>
                <a:cs typeface="微软雅黑" panose="020B0503020204020204" charset="-122"/>
                <a:sym typeface="+mn-ea"/>
              </a:rPr>
              <a:t>未按要求自查自纠的处理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被检查单位未按要求进行自查自纠的，责令限期改正；逾期未改正的，处五千元以上三万元以下罚款。</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3. </a:t>
            </a:r>
            <a:r>
              <a:rPr lang="zh-CN" altLang="en-US" sz="1800" dirty="0">
                <a:solidFill>
                  <a:schemeClr val="tx1">
                    <a:lumMod val="50000"/>
                    <a:lumOff val="50000"/>
                  </a:schemeClr>
                </a:solidFill>
                <a:cs typeface="微软雅黑" panose="020B0503020204020204" charset="-122"/>
                <a:sym typeface="+mn-ea"/>
              </a:rPr>
              <a:t>隐匿证据、提供虚假材料的处理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被检查单位在检查中隐匿证据、提供虚假材料或者未在通知的期限内提供有关材料的，责令限期改正；逾期未改正的，处一万元以上十万元以下罚款。</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4. </a:t>
            </a:r>
            <a:r>
              <a:rPr lang="zh-CN" altLang="en-US" sz="1800" dirty="0">
                <a:solidFill>
                  <a:schemeClr val="tx1">
                    <a:lumMod val="50000"/>
                    <a:lumOff val="50000"/>
                  </a:schemeClr>
                </a:solidFill>
                <a:cs typeface="微软雅黑" panose="020B0503020204020204" charset="-122"/>
                <a:sym typeface="+mn-ea"/>
              </a:rPr>
              <a:t>拒不执行安全监察指令的处理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特种设备生产、经营、使用单位和检验、检测机构违反本办法第二十九条第一款，拒不执行特种设备安全监察指令的，处五千元以上十万元以下罚款；情节严重的，处十万元以上二十万元以下罚款。</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5. </a:t>
            </a:r>
            <a:r>
              <a:rPr lang="zh-CN" altLang="en-US" sz="1800" dirty="0">
                <a:solidFill>
                  <a:schemeClr val="tx1">
                    <a:lumMod val="50000"/>
                    <a:lumOff val="50000"/>
                  </a:schemeClr>
                </a:solidFill>
                <a:cs typeface="微软雅黑" panose="020B0503020204020204" charset="-122"/>
                <a:sym typeface="+mn-ea"/>
              </a:rPr>
              <a:t>检查人员未依法履职的处理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特种设备安全监督检查人员在监督检查中未依法履行职责，需要承担行政执法过错责任的，按照有关法律法规及《市场监督管理行政执法责任制规定》的有关规定执行。</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r>
              <a:rPr lang="en-US" altLang="zh-CN" sz="1800" dirty="0">
                <a:solidFill>
                  <a:schemeClr val="tx1">
                    <a:lumMod val="50000"/>
                    <a:lumOff val="50000"/>
                  </a:schemeClr>
                </a:solidFill>
                <a:cs typeface="微软雅黑" panose="020B0503020204020204" charset="-122"/>
                <a:sym typeface="+mn-ea"/>
              </a:rPr>
              <a:t>      </a:t>
            </a:r>
            <a:r>
              <a:rPr lang="zh-CN" altLang="en-US" sz="1800" dirty="0">
                <a:solidFill>
                  <a:schemeClr val="tx1">
                    <a:lumMod val="50000"/>
                    <a:lumOff val="50000"/>
                  </a:schemeClr>
                </a:solidFill>
                <a:cs typeface="微软雅黑" panose="020B0503020204020204" charset="-122"/>
                <a:sym typeface="+mn-ea"/>
              </a:rPr>
              <a:t>市场监督管理部门及其工作人员在特种设备安全监督检查中涉嫌违纪违法的，移送纪检监察机关依法给予党纪政务处分；涉嫌犯罪的，移送监察机关、司法机关依法处理。</a:t>
            </a:r>
            <a:endParaRPr lang="zh-CN" altLang="en-US" sz="1800" dirty="0">
              <a:solidFill>
                <a:schemeClr val="tx1">
                  <a:lumMod val="50000"/>
                  <a:lumOff val="50000"/>
                </a:schemeClr>
              </a:solidFill>
              <a:cs typeface="微软雅黑" panose="020B0503020204020204" charset="-122"/>
              <a:sym typeface="+mn-ea"/>
            </a:endParaRPr>
          </a:p>
          <a:p>
            <a:pPr indent="0" fontAlgn="auto">
              <a:lnSpc>
                <a:spcPts val="2000"/>
              </a:lnSpc>
            </a:pPr>
            <a:endParaRPr lang="zh-CN" altLang="en-US" sz="1800" dirty="0">
              <a:solidFill>
                <a:schemeClr val="tx1">
                  <a:lumMod val="50000"/>
                  <a:lumOff val="50000"/>
                </a:schemeClr>
              </a:solidFill>
              <a:cs typeface="微软雅黑" panose="020B0503020204020204"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36675" y="4106545"/>
            <a:ext cx="9518650" cy="2085340"/>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5400" b="1" dirty="0">
                <a:latin typeface="微软雅黑" panose="020B0503020204020204" charset="-122"/>
                <a:ea typeface="微软雅黑" panose="020B0503020204020204" charset="-122"/>
                <a:cs typeface="微软雅黑" panose="020B0503020204020204" charset="-122"/>
                <a:sym typeface="+mn-ea"/>
              </a:rPr>
              <a:t>任务2  部分城市轨道交通安全运营的政府规章</a:t>
            </a:r>
            <a:endParaRPr lang="zh-CN" altLang="en-US" sz="54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16" name="矩形 15"/>
          <p:cNvSpPr/>
          <p:nvPr/>
        </p:nvSpPr>
        <p:spPr>
          <a:xfrm>
            <a:off x="6625590" y="1875790"/>
            <a:ext cx="4857750" cy="3968115"/>
          </a:xfrm>
          <a:prstGeom prst="rect">
            <a:avLst/>
          </a:prstGeom>
        </p:spPr>
        <p:txBody>
          <a:bodyPr wrap="square" anchor="ctr" anchorCtr="0">
            <a:noAutofit/>
            <a:scene3d>
              <a:camera prst="orthographicFront"/>
              <a:lightRig rig="threePt" dir="t"/>
            </a:scene3d>
            <a:sp3d contourW="12700"/>
          </a:bodyPr>
          <a:lstStyle/>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了解《上海市轨道交通运营安全管理办法》的相关内容。</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掌握《上海市轨道交通运营安全管理办法》与《城市轨道交通运营管理规定》之间的相似性和差异性。</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掌握《深圳市城市轨道交通运营管理办法》。</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树立作为轨道交通从业人员所应具备的规范意识、全局意识。</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rPr>
              <a:t>熟悉各岗位职责，提升岗位技能，增强岗位责任意识。</a:t>
            </a:r>
            <a:endParaRPr lang="zh-CN" altLang="en-US" sz="2000">
              <a:ln>
                <a:noFill/>
              </a:ln>
              <a:effectLst/>
              <a:uLnTx/>
              <a:uFillTx/>
              <a:latin typeface="方正大黑简体" panose="02010601030101010101" charset="-122"/>
              <a:ea typeface="方正大黑简体" panose="02010601030101010101" charset="-122"/>
              <a:cs typeface="方正大黑简体" panose="02010601030101010101"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10601030101010101" charset="-122"/>
                <a:ea typeface="方正大黑简体" panose="02010601030101010101" charset="-122"/>
                <a:sym typeface="+mn-ea"/>
              </a:rPr>
              <a:t>学习目标</a:t>
            </a:r>
            <a:endParaRPr lang="zh-CN" altLang="en-US" sz="4000" dirty="0">
              <a:ln>
                <a:noFill/>
              </a:ln>
              <a:solidFill>
                <a:schemeClr val="tx1">
                  <a:lumMod val="75000"/>
                  <a:lumOff val="25000"/>
                </a:schemeClr>
              </a:solidFill>
              <a:effectLst/>
              <a:uLnTx/>
              <a:uFillTx/>
              <a:latin typeface="方正大黑简体" panose="02010601030101010101" charset="-122"/>
              <a:ea typeface="方正大黑简体" panose="02010601030101010101"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0" y="1817914"/>
            <a:ext cx="6720114" cy="5053140"/>
          </a:xfrm>
          <a:prstGeom prst="rect">
            <a:avLst/>
          </a:prstGeom>
        </p:spPr>
      </p:pic>
      <p:sp>
        <p:nvSpPr>
          <p:cNvPr id="4" name="矩形 3"/>
          <p:cNvSpPr/>
          <p:nvPr>
            <p:custDataLst>
              <p:tags r:id="rId3"/>
            </p:custDataLst>
          </p:nvPr>
        </p:nvSpPr>
        <p:spPr>
          <a:xfrm>
            <a:off x="6096000" y="743857"/>
            <a:ext cx="5370286" cy="5370286"/>
          </a:xfrm>
          <a:prstGeom prst="rect">
            <a:avLst/>
          </a:prstGeom>
          <a:solidFill>
            <a:srgbClr val="152373">
              <a:alpha val="85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 name="文本框 4"/>
          <p:cNvSpPr txBox="1"/>
          <p:nvPr>
            <p:custDataLst>
              <p:tags r:id="rId4"/>
            </p:custDataLst>
          </p:nvPr>
        </p:nvSpPr>
        <p:spPr>
          <a:xfrm>
            <a:off x="362857" y="422207"/>
            <a:ext cx="5370286" cy="1077218"/>
          </a:xfrm>
          <a:prstGeom prst="rect">
            <a:avLst/>
          </a:prstGeom>
          <a:noFill/>
        </p:spPr>
        <p:txBody>
          <a:bodyPr wrap="square" rtlCol="0">
            <a:normAutofit fontScale="7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600" b="1" i="0" u="none" strike="noStrike" kern="1200" cap="none" spc="300" normalizeH="0" noProof="0">
                <a:ln>
                  <a:noFill/>
                </a:ln>
                <a:solidFill>
                  <a:srgbClr val="24336C"/>
                </a:solidFill>
                <a:effectLst/>
                <a:uLnTx/>
                <a:uFillTx/>
                <a:latin typeface="微软雅黑" panose="020B0503020204020204" charset="-122"/>
                <a:ea typeface="微软雅黑" panose="020B0503020204020204" charset="-122"/>
                <a:sym typeface="Gill Sans" charset="0"/>
              </a:rPr>
              <a:t>一、《</a:t>
            </a:r>
            <a:r>
              <a:rPr kumimoji="0" lang="zh-CN" altLang="en-US" sz="3600" b="1" i="0" u="none" strike="noStrike" kern="1200" cap="none" spc="300" normalizeH="0" noProof="0">
                <a:ln>
                  <a:noFill/>
                </a:ln>
                <a:solidFill>
                  <a:srgbClr val="24336C"/>
                </a:solidFill>
                <a:effectLst/>
                <a:uLnTx/>
                <a:uFillTx/>
                <a:latin typeface="微软雅黑" panose="020B0503020204020204" charset="-122"/>
                <a:ea typeface="微软雅黑" panose="020B0503020204020204" charset="-122"/>
                <a:sym typeface="Gill Sans" charset="0"/>
              </a:rPr>
              <a:t>上海市轨道交通运营安全管理办法</a:t>
            </a:r>
            <a:r>
              <a:rPr kumimoji="0" lang="en-US" altLang="zh-CN" sz="3600" b="1" i="0" u="none" strike="noStrike" kern="1200" cap="none" spc="300" normalizeH="0" noProof="0">
                <a:ln>
                  <a:noFill/>
                </a:ln>
                <a:solidFill>
                  <a:srgbClr val="24336C"/>
                </a:solidFill>
                <a:effectLst/>
                <a:uLnTx/>
                <a:uFillTx/>
                <a:latin typeface="微软雅黑" panose="020B0503020204020204" charset="-122"/>
                <a:ea typeface="微软雅黑" panose="020B0503020204020204" charset="-122"/>
                <a:sym typeface="Gill Sans" charset="0"/>
              </a:rPr>
              <a:t>》</a:t>
            </a:r>
            <a:endParaRPr kumimoji="0" lang="en-US" altLang="zh-CN" sz="3600" b="1" i="0" u="none" strike="noStrike" kern="1200" cap="none" spc="300" normalizeH="0" noProof="0">
              <a:ln>
                <a:noFill/>
              </a:ln>
              <a:solidFill>
                <a:srgbClr val="24336C"/>
              </a:solidFill>
              <a:effectLst/>
              <a:uLnTx/>
              <a:uFillTx/>
              <a:latin typeface="微软雅黑" panose="020B0503020204020204" charset="-122"/>
              <a:ea typeface="微软雅黑" panose="020B0503020204020204" charset="-122"/>
              <a:sym typeface="Gill Sans" charset="0"/>
            </a:endParaRPr>
          </a:p>
        </p:txBody>
      </p:sp>
      <p:sp>
        <p:nvSpPr>
          <p:cNvPr id="6" name="矩形 5"/>
          <p:cNvSpPr/>
          <p:nvPr>
            <p:custDataLst>
              <p:tags r:id="rId5"/>
            </p:custDataLst>
          </p:nvPr>
        </p:nvSpPr>
        <p:spPr>
          <a:xfrm>
            <a:off x="488483" y="1568622"/>
            <a:ext cx="341834" cy="100600"/>
          </a:xfrm>
          <a:prstGeom prst="rect">
            <a:avLst/>
          </a:prstGeom>
          <a:solidFill>
            <a:srgbClr val="F8B60E"/>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9" name="文本框 8"/>
          <p:cNvSpPr txBox="1"/>
          <p:nvPr>
            <p:custDataLst>
              <p:tags r:id="rId6"/>
            </p:custDataLst>
          </p:nvPr>
        </p:nvSpPr>
        <p:spPr>
          <a:xfrm>
            <a:off x="6592011" y="1818258"/>
            <a:ext cx="4378612" cy="3080385"/>
          </a:xfrm>
          <a:prstGeom prst="rect">
            <a:avLst/>
          </a:prstGeom>
          <a:noFill/>
        </p:spPr>
        <p:txBody>
          <a:bodyPr wrap="square" rtlCol="0">
            <a:spAutoFit/>
          </a:bodyPr>
          <a:p>
            <a:pPr marL="285750" lvl="0" indent="-285750" algn="just" fontAlgn="base">
              <a:lnSpc>
                <a:spcPct val="120000"/>
              </a:lnSpc>
              <a:spcBef>
                <a:spcPct val="0"/>
              </a:spcBef>
              <a:buFont typeface="Wingdings" panose="05000000000000000000" charset="0"/>
              <a:buChar char="Ø"/>
              <a:defRPr/>
            </a:pPr>
            <a:r>
              <a:rPr lang="zh-CN" altLang="en-US" spc="150">
                <a:solidFill>
                  <a:prstClr val="white">
                    <a:lumMod val="95000"/>
                  </a:prstClr>
                </a:solidFill>
                <a:latin typeface="微软雅黑" panose="020B0503020204020204" charset="-122"/>
                <a:ea typeface="微软雅黑" panose="020B0503020204020204" charset="-122"/>
                <a:cs typeface="苹方 中等" panose="020B0400000000000000" charset="-122"/>
                <a:sym typeface="微软雅黑" panose="020B0503020204020204" charset="-122"/>
              </a:rPr>
              <a:t>为加强本市轨道交通运营安全管理，保障运营安全，维护乘客的合法权益，根据《中华人民共和国安全生产法》和《上海市轨道交通管理条例》（以下简称《条例》）等有关法律、法规的规定，结合本市实际情况，制定本办法。</a:t>
            </a:r>
            <a:endParaRPr lang="zh-CN" altLang="en-US" spc="150">
              <a:solidFill>
                <a:prstClr val="white">
                  <a:lumMod val="95000"/>
                </a:prstClr>
              </a:solidFill>
              <a:latin typeface="微软雅黑" panose="020B0503020204020204" charset="-122"/>
              <a:ea typeface="微软雅黑" panose="020B0503020204020204" charset="-122"/>
              <a:cs typeface="苹方 中等" panose="020B0400000000000000" charset="-122"/>
              <a:sym typeface="微软雅黑" panose="020B0503020204020204" charset="-122"/>
            </a:endParaRPr>
          </a:p>
          <a:p>
            <a:pPr marL="285750" lvl="0" indent="-285750" algn="just" fontAlgn="base">
              <a:lnSpc>
                <a:spcPct val="120000"/>
              </a:lnSpc>
              <a:spcBef>
                <a:spcPct val="0"/>
              </a:spcBef>
              <a:buFont typeface="Wingdings" panose="05000000000000000000" charset="0"/>
              <a:buChar char="Ø"/>
              <a:defRPr/>
            </a:pPr>
            <a:r>
              <a:rPr lang="zh-CN" altLang="en-US" spc="150">
                <a:solidFill>
                  <a:prstClr val="white">
                    <a:lumMod val="95000"/>
                  </a:prstClr>
                </a:solidFill>
                <a:latin typeface="微软雅黑" panose="020B0503020204020204" charset="-122"/>
                <a:ea typeface="微软雅黑" panose="020B0503020204020204" charset="-122"/>
                <a:cs typeface="苹方 中等" panose="020B0400000000000000" charset="-122"/>
                <a:sym typeface="微软雅黑" panose="020B0503020204020204" charset="-122"/>
              </a:rPr>
              <a:t>本办法适用于本市轨道交通的运营安全保障及其相关管理活动。</a:t>
            </a:r>
            <a:endParaRPr lang="zh-CN" altLang="en-US" spc="150">
              <a:solidFill>
                <a:prstClr val="white">
                  <a:lumMod val="95000"/>
                </a:prstClr>
              </a:solidFill>
              <a:latin typeface="微软雅黑" panose="020B0503020204020204" charset="-122"/>
              <a:ea typeface="微软雅黑" panose="020B0503020204020204" charset="-122"/>
              <a:cs typeface="苹方 中等" panose="020B0400000000000000" charset="-122"/>
              <a:sym typeface="微软雅黑" panose="020B0503020204020204" charset="-122"/>
            </a:endParaRPr>
          </a:p>
        </p:txBody>
      </p:sp>
      <p:sp>
        <p:nvSpPr>
          <p:cNvPr id="10" name="椭圆 9"/>
          <p:cNvSpPr/>
          <p:nvPr>
            <p:custDataLst>
              <p:tags r:id="rId7"/>
            </p:custDataLst>
          </p:nvPr>
        </p:nvSpPr>
        <p:spPr>
          <a:xfrm>
            <a:off x="11681185" y="336331"/>
            <a:ext cx="184974" cy="184974"/>
          </a:xfrm>
          <a:prstGeom prst="ellipse">
            <a:avLst/>
          </a:prstGeom>
          <a:solidFill>
            <a:srgbClr val="4472C4">
              <a:lumMod val="60000"/>
              <a:lumOff val="4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custDataLst>
              <p:tags r:id="rId1"/>
            </p:custDataLst>
          </p:nvPr>
        </p:nvGrpSpPr>
        <p:grpSpPr>
          <a:xfrm>
            <a:off x="6202678" y="2046631"/>
            <a:ext cx="656206" cy="656206"/>
            <a:chOff x="6369311" y="2040370"/>
            <a:chExt cx="755703" cy="755703"/>
          </a:xfrm>
        </p:grpSpPr>
        <p:sp>
          <p:nvSpPr>
            <p:cNvPr id="8" name="Oval 7"/>
            <p:cNvSpPr/>
            <p:nvPr>
              <p:custDataLst>
                <p:tags r:id="rId2"/>
              </p:custDataLst>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b="1">
                <a:solidFill>
                  <a:schemeClr val="bg1"/>
                </a:solidFill>
                <a:latin typeface="微软雅黑" panose="020B0503020204020204" charset="-122"/>
                <a:ea typeface="微软雅黑" panose="020B0503020204020204" charset="-122"/>
                <a:cs typeface="+mn-ea"/>
                <a:sym typeface="+mn-lt"/>
              </a:endParaRPr>
            </a:p>
          </p:txBody>
        </p:sp>
        <p:sp>
          <p:nvSpPr>
            <p:cNvPr id="12" name="TextBox 11"/>
            <p:cNvSpPr txBox="1"/>
            <p:nvPr>
              <p:custDataLst>
                <p:tags r:id="rId3"/>
              </p:custDataLst>
            </p:nvPr>
          </p:nvSpPr>
          <p:spPr>
            <a:xfrm>
              <a:off x="6573483" y="2208372"/>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1</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1" name="Group 40"/>
          <p:cNvGrpSpPr/>
          <p:nvPr>
            <p:custDataLst>
              <p:tags r:id="rId4"/>
            </p:custDataLst>
          </p:nvPr>
        </p:nvGrpSpPr>
        <p:grpSpPr>
          <a:xfrm>
            <a:off x="6195058" y="3152760"/>
            <a:ext cx="656206" cy="656206"/>
            <a:chOff x="6369311" y="2992454"/>
            <a:chExt cx="755703" cy="755703"/>
          </a:xfrm>
        </p:grpSpPr>
        <p:sp>
          <p:nvSpPr>
            <p:cNvPr id="9" name="Oval 8"/>
            <p:cNvSpPr/>
            <p:nvPr>
              <p:custDataLst>
                <p:tags r:id="rId5"/>
              </p:custDataLst>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3" name="TextBox 12"/>
            <p:cNvSpPr txBox="1"/>
            <p:nvPr>
              <p:custDataLst>
                <p:tags r:id="rId6"/>
              </p:custDataLst>
            </p:nvPr>
          </p:nvSpPr>
          <p:spPr>
            <a:xfrm>
              <a:off x="6573484" y="3160455"/>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2</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2" name="Group 41"/>
          <p:cNvGrpSpPr/>
          <p:nvPr>
            <p:custDataLst>
              <p:tags r:id="rId7"/>
            </p:custDataLst>
          </p:nvPr>
        </p:nvGrpSpPr>
        <p:grpSpPr>
          <a:xfrm>
            <a:off x="6207758" y="4111570"/>
            <a:ext cx="656206" cy="656206"/>
            <a:chOff x="6369310" y="3944537"/>
            <a:chExt cx="755703" cy="755703"/>
          </a:xfrm>
        </p:grpSpPr>
        <p:sp>
          <p:nvSpPr>
            <p:cNvPr id="11" name="Oval 10"/>
            <p:cNvSpPr/>
            <p:nvPr>
              <p:custDataLst>
                <p:tags r:id="rId8"/>
              </p:custDataLst>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4" name="TextBox 13"/>
            <p:cNvSpPr txBox="1"/>
            <p:nvPr>
              <p:custDataLst>
                <p:tags r:id="rId9"/>
              </p:custDataLst>
            </p:nvPr>
          </p:nvSpPr>
          <p:spPr>
            <a:xfrm>
              <a:off x="6573483" y="4114593"/>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3</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3" name="Group 42"/>
          <p:cNvGrpSpPr/>
          <p:nvPr>
            <p:custDataLst>
              <p:tags r:id="rId10"/>
            </p:custDataLst>
          </p:nvPr>
        </p:nvGrpSpPr>
        <p:grpSpPr>
          <a:xfrm>
            <a:off x="6202678" y="5215549"/>
            <a:ext cx="656206" cy="656206"/>
            <a:chOff x="6369311" y="4900725"/>
            <a:chExt cx="755703" cy="755703"/>
          </a:xfrm>
        </p:grpSpPr>
        <p:sp>
          <p:nvSpPr>
            <p:cNvPr id="10" name="Oval 9"/>
            <p:cNvSpPr/>
            <p:nvPr>
              <p:custDataLst>
                <p:tags r:id="rId11"/>
              </p:custDataLst>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5" name="TextBox 14"/>
            <p:cNvSpPr txBox="1"/>
            <p:nvPr>
              <p:custDataLst>
                <p:tags r:id="rId12"/>
              </p:custDataLst>
            </p:nvPr>
          </p:nvSpPr>
          <p:spPr>
            <a:xfrm>
              <a:off x="6573483" y="5068727"/>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4</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37" name="Group 36"/>
          <p:cNvGrpSpPr/>
          <p:nvPr/>
        </p:nvGrpSpPr>
        <p:grpSpPr>
          <a:xfrm>
            <a:off x="7025122" y="3152866"/>
            <a:ext cx="2887295" cy="3348875"/>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8" name="Group 37"/>
          <p:cNvGrpSpPr/>
          <p:nvPr/>
        </p:nvGrpSpPr>
        <p:grpSpPr>
          <a:xfrm>
            <a:off x="6997178" y="4137142"/>
            <a:ext cx="2276524" cy="2518266"/>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6" name="Group 35"/>
          <p:cNvGrpSpPr/>
          <p:nvPr/>
        </p:nvGrpSpPr>
        <p:grpSpPr>
          <a:xfrm>
            <a:off x="7014961" y="2046735"/>
            <a:ext cx="3498066" cy="4175606"/>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9" name="Group 38"/>
          <p:cNvGrpSpPr/>
          <p:nvPr/>
        </p:nvGrpSpPr>
        <p:grpSpPr>
          <a:xfrm>
            <a:off x="7025119" y="5166124"/>
            <a:ext cx="1665749" cy="1691850"/>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20" name="Group 19"/>
          <p:cNvGrpSpPr/>
          <p:nvPr>
            <p:custDataLst>
              <p:tags r:id="rId13"/>
            </p:custDataLst>
          </p:nvPr>
        </p:nvGrpSpPr>
        <p:grpSpPr>
          <a:xfrm>
            <a:off x="500041" y="2265498"/>
            <a:ext cx="398037" cy="298720"/>
            <a:chOff x="789999" y="2242985"/>
            <a:chExt cx="504229" cy="378415"/>
          </a:xfrm>
        </p:grpSpPr>
        <p:sp>
          <p:nvSpPr>
            <p:cNvPr id="21" name="Rectangle 20"/>
            <p:cNvSpPr/>
            <p:nvPr>
              <p:custDataLst>
                <p:tags r:id="rId14"/>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2" name="Rectangle 21"/>
            <p:cNvSpPr/>
            <p:nvPr>
              <p:custDataLst>
                <p:tags r:id="rId15"/>
              </p:custDataLst>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4" name="Group 23"/>
          <p:cNvGrpSpPr/>
          <p:nvPr>
            <p:custDataLst>
              <p:tags r:id="rId16"/>
            </p:custDataLst>
          </p:nvPr>
        </p:nvGrpSpPr>
        <p:grpSpPr>
          <a:xfrm>
            <a:off x="554016" y="3238402"/>
            <a:ext cx="398037" cy="298720"/>
            <a:chOff x="789999" y="2242985"/>
            <a:chExt cx="504229" cy="378415"/>
          </a:xfrm>
        </p:grpSpPr>
        <p:sp>
          <p:nvSpPr>
            <p:cNvPr id="25" name="Rectangle 24"/>
            <p:cNvSpPr/>
            <p:nvPr>
              <p:custDataLst>
                <p:tags r:id="rId17"/>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6" name="Rectangle 25"/>
            <p:cNvSpPr/>
            <p:nvPr>
              <p:custDataLst>
                <p:tags r:id="rId18"/>
              </p:custDataLst>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8" name="Group 27"/>
          <p:cNvGrpSpPr/>
          <p:nvPr>
            <p:custDataLst>
              <p:tags r:id="rId19"/>
            </p:custDataLst>
          </p:nvPr>
        </p:nvGrpSpPr>
        <p:grpSpPr>
          <a:xfrm>
            <a:off x="554016" y="4136930"/>
            <a:ext cx="398037" cy="298720"/>
            <a:chOff x="789999" y="2242985"/>
            <a:chExt cx="504229" cy="378415"/>
          </a:xfrm>
        </p:grpSpPr>
        <p:sp>
          <p:nvSpPr>
            <p:cNvPr id="29" name="Rectangle 28"/>
            <p:cNvSpPr/>
            <p:nvPr>
              <p:custDataLst>
                <p:tags r:id="rId20"/>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0" name="Rectangle 29"/>
            <p:cNvSpPr/>
            <p:nvPr>
              <p:custDataLst>
                <p:tags r:id="rId21"/>
              </p:custDataLst>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32" name="Group 31"/>
          <p:cNvGrpSpPr/>
          <p:nvPr>
            <p:custDataLst>
              <p:tags r:id="rId22"/>
            </p:custDataLst>
          </p:nvPr>
        </p:nvGrpSpPr>
        <p:grpSpPr>
          <a:xfrm>
            <a:off x="554651" y="5361484"/>
            <a:ext cx="398037" cy="298720"/>
            <a:chOff x="789999" y="2242985"/>
            <a:chExt cx="504229" cy="378415"/>
          </a:xfrm>
        </p:grpSpPr>
        <p:sp>
          <p:nvSpPr>
            <p:cNvPr id="33" name="Rectangle 32"/>
            <p:cNvSpPr/>
            <p:nvPr>
              <p:custDataLst>
                <p:tags r:id="rId23"/>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4" name="Rectangle 33"/>
            <p:cNvSpPr/>
            <p:nvPr>
              <p:custDataLst>
                <p:tags r:id="rId24"/>
              </p:custDataLst>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sp>
        <p:nvSpPr>
          <p:cNvPr id="50" name="文本框 22"/>
          <p:cNvSpPr txBox="1">
            <a:spLocks noChangeArrowheads="1"/>
          </p:cNvSpPr>
          <p:nvPr>
            <p:custDataLst>
              <p:tags r:id="rId25"/>
            </p:custDataLst>
          </p:nvPr>
        </p:nvSpPr>
        <p:spPr bwMode="auto">
          <a:xfrm>
            <a:off x="1120140" y="2039620"/>
            <a:ext cx="492633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1. 市应急管理部门依法对安全生产工作实施综合监督管理</a:t>
            </a:r>
            <a:endParaRPr lang="zh-CN" altLang="en-US" sz="2000" dirty="0">
              <a:latin typeface="微软雅黑" panose="020B0503020204020204" charset="-122"/>
              <a:ea typeface="微软雅黑" panose="020B0503020204020204" charset="-122"/>
              <a:sym typeface="+mn-ea"/>
            </a:endParaRPr>
          </a:p>
        </p:txBody>
      </p:sp>
      <p:sp>
        <p:nvSpPr>
          <p:cNvPr id="53" name="文本框 22"/>
          <p:cNvSpPr txBox="1">
            <a:spLocks noChangeArrowheads="1"/>
          </p:cNvSpPr>
          <p:nvPr>
            <p:custDataLst>
              <p:tags r:id="rId26"/>
            </p:custDataLst>
          </p:nvPr>
        </p:nvSpPr>
        <p:spPr bwMode="auto">
          <a:xfrm>
            <a:off x="1120140" y="3090545"/>
            <a:ext cx="48037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2. 市交通行政管理部门依法对轨道交通运营安全实施监督管理</a:t>
            </a:r>
            <a:endParaRPr lang="zh-CN" altLang="en-US" sz="2000" dirty="0">
              <a:latin typeface="微软雅黑" panose="020B0503020204020204" charset="-122"/>
              <a:ea typeface="微软雅黑" panose="020B0503020204020204" charset="-122"/>
              <a:sym typeface="+mn-ea"/>
            </a:endParaRPr>
          </a:p>
        </p:txBody>
      </p:sp>
      <p:sp>
        <p:nvSpPr>
          <p:cNvPr id="56" name="文本框 22"/>
          <p:cNvSpPr txBox="1">
            <a:spLocks noChangeArrowheads="1"/>
          </p:cNvSpPr>
          <p:nvPr>
            <p:custDataLst>
              <p:tags r:id="rId27"/>
            </p:custDataLst>
          </p:nvPr>
        </p:nvSpPr>
        <p:spPr bwMode="auto">
          <a:xfrm>
            <a:off x="1120140" y="3958590"/>
            <a:ext cx="492569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3. 发展改革、住房城乡建设管理、公安、卫生健康、消防救援机构等部门及区人民政府按照各自职责，协同实施本办法</a:t>
            </a:r>
            <a:endParaRPr lang="zh-CN" altLang="en-US" sz="2000" dirty="0">
              <a:latin typeface="微软雅黑" panose="020B0503020204020204" charset="-122"/>
              <a:ea typeface="微软雅黑" panose="020B0503020204020204" charset="-122"/>
              <a:sym typeface="+mn-ea"/>
            </a:endParaRPr>
          </a:p>
        </p:txBody>
      </p:sp>
      <p:sp>
        <p:nvSpPr>
          <p:cNvPr id="59" name="文本框 22"/>
          <p:cNvSpPr txBox="1">
            <a:spLocks noChangeArrowheads="1"/>
          </p:cNvSpPr>
          <p:nvPr>
            <p:custDataLst>
              <p:tags r:id="rId28"/>
            </p:custDataLst>
          </p:nvPr>
        </p:nvSpPr>
        <p:spPr bwMode="auto">
          <a:xfrm>
            <a:off x="1101090" y="5134610"/>
            <a:ext cx="4864100" cy="138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4. 轨道交通企业应当做好其运营范围内轨道交通运营安全的日常管理工作，并建立轨道交通运营安全控制体系，制定运营安全规章制度，落实安全责任，保证轨道交通运营安全</a:t>
            </a:r>
            <a:endParaRPr lang="zh-CN" altLang="en-US" sz="2000" dirty="0">
              <a:latin typeface="微软雅黑" panose="020B0503020204020204" charset="-122"/>
              <a:ea typeface="微软雅黑" panose="020B0503020204020204" charset="-122"/>
              <a:sym typeface="+mn-ea"/>
            </a:endParaRPr>
          </a:p>
        </p:txBody>
      </p:sp>
      <p:sp>
        <p:nvSpPr>
          <p:cNvPr id="65" name="TextBox 8"/>
          <p:cNvSpPr txBox="1"/>
          <p:nvPr/>
        </p:nvSpPr>
        <p:spPr>
          <a:xfrm>
            <a:off x="3474085" y="550228"/>
            <a:ext cx="5243830" cy="430530"/>
          </a:xfrm>
          <a:prstGeom prst="rect">
            <a:avLst/>
          </a:prstGeom>
          <a:noFill/>
        </p:spPr>
        <p:txBody>
          <a:bodyPr wrap="square" lIns="0" tIns="0" rIns="0" bIns="0" rtlCol="0" anchor="ctr">
            <a:spAutoFit/>
          </a:bodyPr>
          <a:lstStyle/>
          <a:p>
            <a:pPr algn="ctr"/>
            <a:r>
              <a:rPr lang="zh-CN" altLang="en-US" sz="2800" b="1" dirty="0">
                <a:latin typeface="方正大黑简体" panose="02010601030101010101" charset="-122"/>
                <a:ea typeface="方正大黑简体" panose="02010601030101010101" charset="-122"/>
                <a:sym typeface="+mn-ea"/>
              </a:rPr>
              <a:t>（一）责任主体</a:t>
            </a:r>
            <a:endParaRPr lang="zh-CN" altLang="en-US" sz="2800" b="1" dirty="0">
              <a:latin typeface="方正大黑简体" panose="02010601030101010101" charset="-122"/>
              <a:ea typeface="方正大黑简体" panose="0201060103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167765" y="1569720"/>
            <a:ext cx="9864725" cy="4368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lnSpc>
                <a:spcPct val="150000"/>
              </a:lnSpc>
              <a:spcBef>
                <a:spcPts val="0"/>
              </a:spcBef>
              <a:spcAft>
                <a:spcPts val="1200"/>
              </a:spcAft>
              <a:buClr>
                <a:srgbClr val="1E6BC5"/>
              </a:buClr>
              <a:buSzPct val="110000"/>
              <a:buFont typeface="WPS-Bullets" pitchFamily="2" charset="0"/>
              <a:buChar char=""/>
            </a:pPr>
            <a:r>
              <a:rPr lang="zh-CN" altLang="en-US" sz="2000" b="1" dirty="0">
                <a:solidFill>
                  <a:srgbClr val="000000">
                    <a:lumMod val="75000"/>
                    <a:lumOff val="25000"/>
                  </a:srgbClr>
                </a:solidFill>
                <a:latin typeface="微软雅黑" panose="020B0503020204020204" charset="-122"/>
                <a:ea typeface="微软雅黑" panose="020B0503020204020204" charset="-122"/>
              </a:rPr>
              <a:t>建筑施工企业安全生产管理机构具有以下职责：</a:t>
            </a:r>
            <a:endParaRPr lang="zh-CN" altLang="en-US" sz="2000" b="1" dirty="0">
              <a:solidFill>
                <a:srgbClr val="000000">
                  <a:lumMod val="75000"/>
                  <a:lumOff val="25000"/>
                </a:srgbClr>
              </a:solidFill>
              <a:latin typeface="微软雅黑" panose="020B0503020204020204" charset="-122"/>
              <a:ea typeface="微软雅黑" panose="020B0503020204020204" charset="-122"/>
            </a:endParaRPr>
          </a:p>
        </p:txBody>
      </p:sp>
      <p:sp>
        <p:nvSpPr>
          <p:cNvPr id="6" name="文本框 5"/>
          <p:cNvSpPr txBox="1"/>
          <p:nvPr>
            <p:custDataLst>
              <p:tags r:id="rId20"/>
            </p:custDataLst>
          </p:nvPr>
        </p:nvSpPr>
        <p:spPr>
          <a:xfrm>
            <a:off x="1162050" y="2520950"/>
            <a:ext cx="9866630" cy="29083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（1）宣传和贯彻国家有关安全生产法律法规和标准；</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（2）编制并适时更新安全生产管理制度并监督实施；</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（3）组织或参与企业生产安全事故应急救援预案的编制及演练；</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（4）组织开展安全教育培训与交流；</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（5）协调配备项目专职安全生产管理人员；</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（6）制订企业安全生产检查计划并组织实施；</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（7）监督在建项目安全生产费用的使用；</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21"/>
            </p:custDataLst>
          </p:nvPr>
        </p:nvSpPr>
        <p:spPr>
          <a:xfrm>
            <a:off x="972185" y="614680"/>
            <a:ext cx="10104120" cy="681990"/>
          </a:xfrm>
          <a:prstGeom prst="rect">
            <a:avLst/>
          </a:prstGeom>
          <a:noFill/>
          <a:effectLst/>
        </p:spPr>
        <p:txBody>
          <a:bodyPr wrap="square" rtlCol="0" anchor="t">
            <a:spAutoFit/>
          </a:bodyPr>
          <a:p>
            <a:pPr algn="l">
              <a:lnSpc>
                <a:spcPct val="120000"/>
              </a:lnSpc>
            </a:pPr>
            <a:r>
              <a:rPr lang="zh-CN" altLang="en-US" sz="3200" dirty="0">
                <a:latin typeface="方正大黑简体" panose="02010601030101010101" charset="-122"/>
                <a:ea typeface="方正大黑简体" panose="02010601030101010101" charset="-122"/>
                <a:sym typeface="+mn-ea"/>
              </a:rPr>
              <a:t>2. 专职安全生产管理人员的职责</a:t>
            </a:r>
            <a:endParaRPr lang="zh-CN" altLang="en-US" sz="3200" dirty="0">
              <a:latin typeface="方正大黑简体" panose="02010601030101010101" charset="-122"/>
              <a:ea typeface="方正大黑简体" panose="02010601030101010101"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15296" y="45177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459230" y="1735455"/>
            <a:ext cx="8564880" cy="15906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）建设单位的运营安全要求</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）安全设施设备</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rPr>
              <a:t>设施维护和整改</a:t>
            </a:r>
            <a:endParaRPr lang="zh-CN" altLang="en-US">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4</a:t>
            </a:r>
            <a:r>
              <a:rPr lang="zh-CN" altLang="en-US">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rPr>
              <a:t>关键设施设备动态监测</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921063" y="49538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（二）安全设施与保护区管理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3" name="文本框 2"/>
          <p:cNvSpPr txBox="1"/>
          <p:nvPr/>
        </p:nvSpPr>
        <p:spPr>
          <a:xfrm>
            <a:off x="1450340" y="1233170"/>
            <a:ext cx="2348230"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1.</a:t>
            </a:r>
            <a:r>
              <a:rPr lang="zh-CN" altLang="en-US" sz="2000" spc="200">
                <a:latin typeface="Arial" panose="020B0604020202020204" pitchFamily="34" charset="0"/>
                <a:ea typeface="微软雅黑" panose="020B0503020204020204" charset="-122"/>
              </a:rPr>
              <a:t>安全设施管理</a:t>
            </a:r>
            <a:endParaRPr lang="zh-CN" altLang="en-US" sz="2000" spc="200">
              <a:latin typeface="Arial" panose="020B0604020202020204" pitchFamily="34" charset="0"/>
              <a:ea typeface="微软雅黑" panose="020B0503020204020204" charset="-122"/>
            </a:endParaRPr>
          </a:p>
        </p:txBody>
      </p:sp>
      <p:sp>
        <p:nvSpPr>
          <p:cNvPr id="5" name="文本框 4"/>
          <p:cNvSpPr txBox="1"/>
          <p:nvPr/>
        </p:nvSpPr>
        <p:spPr>
          <a:xfrm>
            <a:off x="1524000" y="4002405"/>
            <a:ext cx="2348230"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2.</a:t>
            </a:r>
            <a:r>
              <a:rPr lang="zh-CN" altLang="en-US" sz="2000" spc="200">
                <a:latin typeface="Arial" panose="020B0604020202020204" pitchFamily="34" charset="0"/>
                <a:ea typeface="微软雅黑" panose="020B0503020204020204" charset="-122"/>
              </a:rPr>
              <a:t>安全</a:t>
            </a:r>
            <a:r>
              <a:rPr lang="zh-CN" altLang="en-US" sz="2000" spc="200">
                <a:latin typeface="Arial" panose="020B0604020202020204" pitchFamily="34" charset="0"/>
                <a:ea typeface="微软雅黑" panose="020B0503020204020204" charset="-122"/>
              </a:rPr>
              <a:t>保护区</a:t>
            </a:r>
            <a:endParaRPr lang="zh-CN" altLang="en-US" sz="2000" spc="200">
              <a:latin typeface="Arial" panose="020B0604020202020204" pitchFamily="34" charset="0"/>
              <a:ea typeface="微软雅黑" panose="020B0503020204020204" charset="-122"/>
            </a:endParaRPr>
          </a:p>
        </p:txBody>
      </p:sp>
      <p:sp>
        <p:nvSpPr>
          <p:cNvPr id="6" name="文本框 5"/>
          <p:cNvSpPr txBox="1"/>
          <p:nvPr>
            <p:custDataLst>
              <p:tags r:id="rId21"/>
            </p:custDataLst>
          </p:nvPr>
        </p:nvSpPr>
        <p:spPr>
          <a:xfrm>
            <a:off x="1450340" y="4523740"/>
            <a:ext cx="3655695" cy="7626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）安全保护区内的作业管理</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）安全保护区外的施工管理</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15296" y="45177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文本框 6"/>
          <p:cNvSpPr txBox="1"/>
          <p:nvPr>
            <p:custDataLst>
              <p:tags r:id="rId19"/>
            </p:custDataLst>
          </p:nvPr>
        </p:nvSpPr>
        <p:spPr>
          <a:xfrm>
            <a:off x="921063" y="49538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三）安全运营管理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a:p>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9" name="文本框 8"/>
          <p:cNvSpPr txBox="1"/>
          <p:nvPr>
            <p:custDataLst>
              <p:tags r:id="rId20"/>
            </p:custDataLst>
          </p:nvPr>
        </p:nvSpPr>
        <p:spPr>
          <a:xfrm>
            <a:off x="1221740" y="1377315"/>
            <a:ext cx="8741410" cy="543306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lnSpc>
                <a:spcPts val="25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轨道交通工程完工后，应当按照规定开展不载客试运行；不载客试运行时间不少于</a:t>
            </a:r>
            <a:r>
              <a:rPr lang="en-US" altLang="zh-CN">
                <a:latin typeface="微软雅黑" panose="020B0503020204020204" charset="-122"/>
                <a:ea typeface="微软雅黑" panose="020B0503020204020204" charset="-122"/>
                <a:cs typeface="微软雅黑" panose="020B0503020204020204" charset="-122"/>
                <a:sym typeface="+mn-ea"/>
              </a:rPr>
              <a:t> 3 </a:t>
            </a:r>
            <a:r>
              <a:rPr lang="zh-CN" altLang="en-US">
                <a:latin typeface="微软雅黑" panose="020B0503020204020204" charset="-122"/>
                <a:ea typeface="微软雅黑" panose="020B0503020204020204" charset="-122"/>
                <a:cs typeface="微软雅黑" panose="020B0503020204020204" charset="-122"/>
                <a:sym typeface="+mn-ea"/>
              </a:rPr>
              <a:t>个月。</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5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轨道交通工程竣工验收合格且具备开展初期运营前安全评估条件的，轨道交通企业应当向市交通行政管理部门报告；市交通行政管理部门认为符合条件的，应当组织第三方安全评估机构进行初期运营前安全评估。</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lnSpc>
                <a:spcPts val="25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轨道交通工程通过初期运营前安全评估的，由市交通行政管理部门报市人民政府批准后，开展初期运营；初期运营时间不少于</a:t>
            </a:r>
            <a:r>
              <a:rPr lang="en-US" altLang="zh-CN" spc="150">
                <a:latin typeface="微软雅黑" panose="020B0503020204020204" charset="-122"/>
                <a:ea typeface="微软雅黑" panose="020B0503020204020204" charset="-122"/>
                <a:cs typeface="微软雅黑" panose="020B0503020204020204" charset="-122"/>
              </a:rPr>
              <a:t> 1 </a:t>
            </a:r>
            <a:r>
              <a:rPr lang="zh-CN" altLang="en-US" spc="150">
                <a:latin typeface="微软雅黑" panose="020B0503020204020204" charset="-122"/>
                <a:ea typeface="微软雅黑" panose="020B0503020204020204" charset="-122"/>
                <a:cs typeface="微软雅黑" panose="020B0503020204020204" charset="-122"/>
              </a:rPr>
              <a:t>年。</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lnSpc>
                <a:spcPts val="25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初期运营期满且具备正式运营前安全评估条件的，轨道交通企业应当向市交通行政管理部门报告；市交通行政管理部门认为符合条件的，应当组织第三方安全评估机构进行正式运营前安全评估。</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lnSpc>
                <a:spcPts val="25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轨道交通工程通过正式运营前安全评估的，由市交通行政管理部门报市人民政府批准后，投入正式运营，并向社会公告。</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endParaRPr lang="zh-CN" altLang="en-US" spc="150">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15296" y="45177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文本框 6"/>
          <p:cNvSpPr txBox="1"/>
          <p:nvPr>
            <p:custDataLst>
              <p:tags r:id="rId19"/>
            </p:custDataLst>
          </p:nvPr>
        </p:nvSpPr>
        <p:spPr>
          <a:xfrm>
            <a:off x="921063" y="49538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四）从业人员安全职责</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a:p>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8" name="文本框 7"/>
          <p:cNvSpPr txBox="1"/>
          <p:nvPr/>
        </p:nvSpPr>
        <p:spPr>
          <a:xfrm>
            <a:off x="1186815" y="1157605"/>
            <a:ext cx="3194050"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1.</a:t>
            </a:r>
            <a:r>
              <a:rPr lang="zh-CN" altLang="en-US" sz="2000" spc="200">
                <a:latin typeface="Arial" panose="020B0604020202020204" pitchFamily="34" charset="0"/>
                <a:ea typeface="微软雅黑" panose="020B0503020204020204" charset="-122"/>
              </a:rPr>
              <a:t>从业</a:t>
            </a:r>
            <a:r>
              <a:rPr lang="zh-CN" altLang="en-US" sz="2000" spc="200">
                <a:latin typeface="Arial" panose="020B0604020202020204" pitchFamily="34" charset="0"/>
                <a:ea typeface="微软雅黑" panose="020B0503020204020204" charset="-122"/>
              </a:rPr>
              <a:t>要求</a:t>
            </a:r>
            <a:endParaRPr lang="zh-CN" altLang="en-US" sz="2000" spc="200">
              <a:latin typeface="Arial" panose="020B0604020202020204" pitchFamily="34" charset="0"/>
              <a:ea typeface="微软雅黑" panose="020B0503020204020204" charset="-122"/>
            </a:endParaRPr>
          </a:p>
        </p:txBody>
      </p:sp>
      <p:sp>
        <p:nvSpPr>
          <p:cNvPr id="9" name="文本框 8"/>
          <p:cNvSpPr txBox="1"/>
          <p:nvPr>
            <p:custDataLst>
              <p:tags r:id="rId20"/>
            </p:custDataLst>
          </p:nvPr>
        </p:nvSpPr>
        <p:spPr>
          <a:xfrm>
            <a:off x="1186815" y="1588770"/>
            <a:ext cx="9987280" cy="211709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轨道交通企业应当按照国家和本市有关规定对从业人员进行安全培训和考核，确保从业人员具备相应的轨道交通运营安全知识和管理能力。</a:t>
            </a:r>
            <a:r>
              <a:rPr lang="en-US" altLang="zh-CN" spc="150">
                <a:latin typeface="微软雅黑" panose="020B0503020204020204" charset="-122"/>
                <a:ea typeface="微软雅黑" panose="020B0503020204020204" charset="-122"/>
                <a:cs typeface="微软雅黑" panose="020B0503020204020204" charset="-122"/>
              </a:rPr>
              <a:t> </a:t>
            </a:r>
            <a:endParaRPr lang="en-US" altLang="zh-CN"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轨道交通企业列车驾驶员应当进行不少于</a:t>
            </a:r>
            <a:r>
              <a:rPr lang="en-US" altLang="zh-CN" spc="150">
                <a:latin typeface="微软雅黑" panose="020B0503020204020204" charset="-122"/>
                <a:ea typeface="微软雅黑" panose="020B0503020204020204" charset="-122"/>
                <a:cs typeface="微软雅黑" panose="020B0503020204020204" charset="-122"/>
              </a:rPr>
              <a:t> 5 000 </a:t>
            </a:r>
            <a:r>
              <a:rPr lang="zh-CN" altLang="en-US" spc="150">
                <a:latin typeface="微软雅黑" panose="020B0503020204020204" charset="-122"/>
                <a:ea typeface="微软雅黑" panose="020B0503020204020204" charset="-122"/>
                <a:cs typeface="微软雅黑" panose="020B0503020204020204" charset="-122"/>
              </a:rPr>
              <a:t>千米驾驶里程的培训，经考核合格后持证上岗；调度员、行车值班员应当进行不少于</a:t>
            </a:r>
            <a:r>
              <a:rPr lang="en-US" altLang="zh-CN" spc="150">
                <a:latin typeface="微软雅黑" panose="020B0503020204020204" charset="-122"/>
                <a:ea typeface="微软雅黑" panose="020B0503020204020204" charset="-122"/>
                <a:cs typeface="微软雅黑" panose="020B0503020204020204" charset="-122"/>
              </a:rPr>
              <a:t> 300 </a:t>
            </a:r>
            <a:r>
              <a:rPr lang="zh-CN" altLang="en-US" spc="150">
                <a:latin typeface="微软雅黑" panose="020B0503020204020204" charset="-122"/>
                <a:ea typeface="微软雅黑" panose="020B0503020204020204" charset="-122"/>
                <a:cs typeface="微软雅黑" panose="020B0503020204020204" charset="-122"/>
              </a:rPr>
              <a:t>小时操作的培训，经考核合格后持证上岗。</a:t>
            </a:r>
            <a:r>
              <a:rPr lang="en-US" altLang="zh-CN" spc="150">
                <a:latin typeface="微软雅黑" panose="020B0503020204020204" charset="-122"/>
                <a:ea typeface="微软雅黑" panose="020B0503020204020204" charset="-122"/>
                <a:cs typeface="微软雅黑" panose="020B0503020204020204" charset="-122"/>
              </a:rPr>
              <a:t> </a:t>
            </a:r>
            <a:endParaRPr lang="en-US" altLang="zh-CN"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轨道交通企业应当对列车驾驶、调度、行车值班、信号、通信等重点岗位人员进行安全背景审查和心理测试。</a:t>
            </a:r>
            <a:endParaRPr lang="zh-CN" altLang="en-US" spc="15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86815" y="3738245"/>
            <a:ext cx="3194050"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2.</a:t>
            </a:r>
            <a:r>
              <a:rPr lang="zh-CN" altLang="en-US" sz="2000" spc="200">
                <a:latin typeface="Arial" panose="020B0604020202020204" pitchFamily="34" charset="0"/>
                <a:ea typeface="微软雅黑" panose="020B0503020204020204" charset="-122"/>
              </a:rPr>
              <a:t>乘客要求</a:t>
            </a:r>
            <a:endParaRPr lang="zh-CN" altLang="en-US" sz="2000" spc="200">
              <a:latin typeface="Arial" panose="020B0604020202020204" pitchFamily="34" charset="0"/>
              <a:ea typeface="微软雅黑" panose="020B0503020204020204" charset="-122"/>
            </a:endParaRPr>
          </a:p>
        </p:txBody>
      </p:sp>
      <p:sp>
        <p:nvSpPr>
          <p:cNvPr id="10" name="文本框 9"/>
          <p:cNvSpPr txBox="1"/>
          <p:nvPr>
            <p:custDataLst>
              <p:tags r:id="rId21"/>
            </p:custDataLst>
          </p:nvPr>
        </p:nvSpPr>
        <p:spPr>
          <a:xfrm>
            <a:off x="1186815" y="4169410"/>
            <a:ext cx="9987280" cy="211709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乘客应当遵守《条例》以及《轨道交通乘客守则》中的各项乘车要求。</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乘客应当配合轨道交通企业依法采取的公共卫生事件预防与处置措施。</a:t>
            </a:r>
            <a:r>
              <a:rPr lang="en-US" altLang="zh-CN" spc="150">
                <a:latin typeface="微软雅黑" panose="020B0503020204020204" charset="-122"/>
                <a:ea typeface="微软雅黑" panose="020B0503020204020204" charset="-122"/>
                <a:cs typeface="微软雅黑" panose="020B0503020204020204" charset="-122"/>
              </a:rPr>
              <a:t> </a:t>
            </a:r>
            <a:endParaRPr lang="en-US" altLang="zh-CN"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轨道交通企业应当加强对乘车秩序的管理。对违反前述两项规定的乘客，轨道交通企业可以拒绝其进站、乘车。乘客拒不接受的，轨道交通企业可以移送公安部门处理。</a:t>
            </a:r>
            <a:endParaRPr lang="zh-CN" altLang="en-US" spc="150">
              <a:latin typeface="微软雅黑" panose="020B0503020204020204" charset="-122"/>
              <a:ea typeface="微软雅黑" panose="020B0503020204020204" charset="-122"/>
              <a:cs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15296" y="45177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文本框 6"/>
          <p:cNvSpPr txBox="1"/>
          <p:nvPr>
            <p:custDataLst>
              <p:tags r:id="rId19"/>
            </p:custDataLst>
          </p:nvPr>
        </p:nvSpPr>
        <p:spPr>
          <a:xfrm>
            <a:off x="921063" y="49538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四）从业人员安全职责</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a:p>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8" name="文本框 7"/>
          <p:cNvSpPr txBox="1"/>
          <p:nvPr/>
        </p:nvSpPr>
        <p:spPr>
          <a:xfrm>
            <a:off x="1270635" y="1219835"/>
            <a:ext cx="4077335"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3.</a:t>
            </a:r>
            <a:r>
              <a:rPr lang="zh-CN" altLang="en-US" sz="2000" spc="200">
                <a:latin typeface="Arial" panose="020B0604020202020204" pitchFamily="34" charset="0"/>
                <a:ea typeface="微软雅黑" panose="020B0503020204020204" charset="-122"/>
              </a:rPr>
              <a:t>运营设施管理与隐患排查</a:t>
            </a:r>
            <a:endParaRPr lang="zh-CN" altLang="en-US" sz="2000" spc="200">
              <a:latin typeface="Arial" panose="020B0604020202020204" pitchFamily="34" charset="0"/>
              <a:ea typeface="微软雅黑" panose="020B0503020204020204" charset="-122"/>
            </a:endParaRPr>
          </a:p>
        </p:txBody>
      </p:sp>
      <p:sp>
        <p:nvSpPr>
          <p:cNvPr id="9" name="文本框 8"/>
          <p:cNvSpPr txBox="1"/>
          <p:nvPr>
            <p:custDataLst>
              <p:tags r:id="rId20"/>
            </p:custDataLst>
          </p:nvPr>
        </p:nvSpPr>
        <p:spPr>
          <a:xfrm>
            <a:off x="1186815" y="1713865"/>
            <a:ext cx="9987280" cy="211709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广告设施、商业网点的管理。</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改扩建停运。</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风险管控和隐患排查治理。</a:t>
            </a:r>
            <a:endParaRPr lang="en-US" altLang="zh-CN" spc="15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70635" y="3132455"/>
            <a:ext cx="3194050"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4.</a:t>
            </a:r>
            <a:r>
              <a:rPr lang="zh-CN" altLang="en-US" sz="2000" spc="200">
                <a:latin typeface="Arial" panose="020B0604020202020204" pitchFamily="34" charset="0"/>
                <a:ea typeface="微软雅黑" panose="020B0503020204020204" charset="-122"/>
              </a:rPr>
              <a:t>委托管理</a:t>
            </a:r>
            <a:endParaRPr lang="zh-CN" altLang="en-US" sz="2000" spc="200">
              <a:latin typeface="Arial" panose="020B0604020202020204" pitchFamily="34" charset="0"/>
              <a:ea typeface="微软雅黑" panose="020B0503020204020204" charset="-122"/>
            </a:endParaRPr>
          </a:p>
        </p:txBody>
      </p:sp>
      <p:sp>
        <p:nvSpPr>
          <p:cNvPr id="10" name="文本框 9"/>
          <p:cNvSpPr txBox="1"/>
          <p:nvPr>
            <p:custDataLst>
              <p:tags r:id="rId21"/>
            </p:custDataLst>
          </p:nvPr>
        </p:nvSpPr>
        <p:spPr>
          <a:xfrm>
            <a:off x="1186815" y="3607435"/>
            <a:ext cx="9987280" cy="17748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企业将涉及轨道交通运营安全的管理项目或者设施、设备委托给其他单位管理的，应当委托具有相应能力的单位；法律、行政法规有资质要求的，应当委托具有相应资质的单位。乘客应当配合轨道交通企业依法采取的公共卫生事件预防与处置措施。</a:t>
            </a:r>
            <a:r>
              <a:rPr lang="en-US" altLang="zh-CN" spc="150">
                <a:latin typeface="微软雅黑" panose="020B0503020204020204" charset="-122"/>
                <a:ea typeface="微软雅黑" panose="020B0503020204020204" charset="-122"/>
                <a:cs typeface="微软雅黑" panose="020B0503020204020204" charset="-122"/>
              </a:rPr>
              <a:t> </a:t>
            </a:r>
            <a:endParaRPr lang="en-US" altLang="zh-CN" spc="150">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轨道交通企业应当加强对受委托单位的管理，建立评价体系，对受委托单位的工作质量进行综合评价。轨道交通企业应当对运营安全工作进行统一协调，并承担安全责任。</a:t>
            </a:r>
            <a:endParaRPr lang="zh-CN" altLang="en-US" spc="150">
              <a:latin typeface="微软雅黑" panose="020B0503020204020204" charset="-122"/>
              <a:ea typeface="微软雅黑" panose="020B0503020204020204" charset="-122"/>
              <a:cs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15296" y="45177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文本框 6"/>
          <p:cNvSpPr txBox="1"/>
          <p:nvPr>
            <p:custDataLst>
              <p:tags r:id="rId19"/>
            </p:custDataLst>
          </p:nvPr>
        </p:nvSpPr>
        <p:spPr>
          <a:xfrm>
            <a:off x="921063" y="49538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四）从业人员安全职责</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a:p>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8" name="文本框 7"/>
          <p:cNvSpPr txBox="1"/>
          <p:nvPr/>
        </p:nvSpPr>
        <p:spPr>
          <a:xfrm>
            <a:off x="1524000" y="1220470"/>
            <a:ext cx="4077335" cy="398780"/>
          </a:xfrm>
          <a:prstGeom prst="rect">
            <a:avLst/>
          </a:prstGeom>
        </p:spPr>
        <p:txBody>
          <a:bodyPr wrap="square">
            <a:spAutoFit/>
            <a:extLst>
              <a:ext uri="{4A0BC546-FE56-4ADE-93B0-CB8AF2F6F144}">
                <wpsdc:textFrameExt xmlns:wpsdc="http://www.wps.cn/officeDocument/2022/drawingmlCustomData" type="sub-title"/>
              </a:ext>
            </a:extLst>
          </a:bodyPr>
          <a:p>
            <a:pPr algn="l"/>
            <a:r>
              <a:rPr lang="en-US" altLang="zh-CN" sz="2000" spc="200">
                <a:latin typeface="Arial" panose="020B0604020202020204" pitchFamily="34" charset="0"/>
                <a:ea typeface="微软雅黑" panose="020B0503020204020204" charset="-122"/>
              </a:rPr>
              <a:t>5.</a:t>
            </a:r>
            <a:r>
              <a:rPr lang="zh-CN" altLang="en-US" sz="2000" spc="200">
                <a:latin typeface="Arial" panose="020B0604020202020204" pitchFamily="34" charset="0"/>
                <a:ea typeface="微软雅黑" panose="020B0503020204020204" charset="-122"/>
              </a:rPr>
              <a:t>监督检查</a:t>
            </a:r>
            <a:endParaRPr lang="zh-CN" altLang="en-US" sz="2000" spc="200">
              <a:latin typeface="Arial" panose="020B0604020202020204" pitchFamily="34" charset="0"/>
              <a:ea typeface="微软雅黑" panose="020B0503020204020204" charset="-122"/>
            </a:endParaRPr>
          </a:p>
        </p:txBody>
      </p:sp>
      <p:sp>
        <p:nvSpPr>
          <p:cNvPr id="9" name="文本框 8"/>
          <p:cNvSpPr txBox="1"/>
          <p:nvPr>
            <p:custDataLst>
              <p:tags r:id="rId20"/>
            </p:custDataLst>
          </p:nvPr>
        </p:nvSpPr>
        <p:spPr>
          <a:xfrm>
            <a:off x="1447800" y="1713865"/>
            <a:ext cx="8576310" cy="211709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lnSpc>
                <a:spcPts val="30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市交通行政管理部门应当依法对轨道交通运营安全情况实施监督检查；交通、应急管理、公安、消防救援机构等部门应当加强相互衔接，必要时可以实行联合检查。改扩建停运。</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lnSpc>
                <a:spcPts val="30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国有资产监督管理机构依法将轨道交通运营安全事项纳入经营业绩考核范围。</a:t>
            </a:r>
            <a:endParaRPr lang="zh-CN" altLang="en-US" spc="150">
              <a:latin typeface="微软雅黑" panose="020B0503020204020204" charset="-122"/>
              <a:ea typeface="微软雅黑" panose="020B0503020204020204" charset="-122"/>
              <a:cs typeface="微软雅黑" panose="020B0503020204020204" charset="-122"/>
            </a:endParaRPr>
          </a:p>
          <a:p>
            <a:pPr marL="360045" indent="-360045" fontAlgn="ctr">
              <a:lnSpc>
                <a:spcPts val="3000"/>
              </a:lnSpc>
              <a:spcBef>
                <a:spcPts val="0"/>
              </a:spcBef>
              <a:spcAft>
                <a:spcPts val="600"/>
              </a:spcAft>
              <a:buClr>
                <a:srgbClr val="1E6BC5"/>
              </a:buClr>
              <a:buSzPct val="110000"/>
              <a:buFont typeface="WPS-Bullets" pitchFamily="2" charset="0"/>
              <a:buChar char=""/>
            </a:pPr>
            <a:r>
              <a:rPr lang="zh-CN" altLang="en-US" spc="150">
                <a:latin typeface="微软雅黑" panose="020B0503020204020204" charset="-122"/>
                <a:ea typeface="微软雅黑" panose="020B0503020204020204" charset="-122"/>
                <a:cs typeface="微软雅黑" panose="020B0503020204020204" charset="-122"/>
              </a:rPr>
              <a:t>执法人员实施检查时，应当出示执法证件，不得影响轨道交通正常运营，并将检查的时间、地点、内容、发现的问题及处理情况做好书面记录。</a:t>
            </a:r>
            <a:endParaRPr lang="zh-CN" altLang="en-US" spc="150">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809115" y="1600200"/>
            <a:ext cx="8564880" cy="40043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b="1">
                <a:latin typeface="微软雅黑" panose="020B0503020204020204" charset="-122"/>
                <a:ea typeface="微软雅黑" panose="020B0503020204020204" charset="-122"/>
                <a:cs typeface="微软雅黑" panose="020B0503020204020204" charset="-122"/>
                <a:sym typeface="+mn-ea"/>
              </a:rPr>
              <a:t>1. </a:t>
            </a:r>
            <a:r>
              <a:rPr lang="zh-CN" b="1">
                <a:latin typeface="微软雅黑" panose="020B0503020204020204" charset="-122"/>
                <a:ea typeface="微软雅黑" panose="020B0503020204020204" charset="-122"/>
                <a:cs typeface="微软雅黑" panose="020B0503020204020204" charset="-122"/>
                <a:sym typeface="+mn-ea"/>
              </a:rPr>
              <a:t>应急处理</a:t>
            </a:r>
            <a:endParaRPr>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应急预案编制：</a:t>
            </a:r>
            <a:r>
              <a:rPr lang="zh-CN" altLang="en-US">
                <a:latin typeface="微软雅黑" panose="020B0503020204020204" charset="-122"/>
                <a:ea typeface="微软雅黑" panose="020B0503020204020204" charset="-122"/>
                <a:cs typeface="微软雅黑" panose="020B0503020204020204" charset="-122"/>
                <a:sym typeface="+mn-ea"/>
              </a:rPr>
              <a:t>市交通行政管理部门应当会同应急管理、公安、卫生健康等部门，按照有关法律、法规以及本市突发事件总体应急预案的规定，编制轨道交通突发事件应急预案，并报市人民政府批准。</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en-US" altLang="zh-CN">
                <a:latin typeface="微软雅黑" panose="020B0503020204020204" charset="-122"/>
                <a:ea typeface="微软雅黑" panose="020B0503020204020204" charset="-122"/>
                <a:cs typeface="微软雅黑" panose="020B0503020204020204" charset="-122"/>
                <a:sym typeface="+mn-ea"/>
              </a:rPr>
              <a:t>      </a:t>
            </a:r>
            <a:r>
              <a:rPr lang="zh-CN" altLang="en-US">
                <a:latin typeface="微软雅黑" panose="020B0503020204020204" charset="-122"/>
                <a:ea typeface="微软雅黑" panose="020B0503020204020204" charset="-122"/>
                <a:cs typeface="微软雅黑" panose="020B0503020204020204" charset="-122"/>
                <a:sym typeface="+mn-ea"/>
              </a:rPr>
              <a:t>轨道交通企业应当根据轨道交通突发事件应急预案，编制本单位的具体应急预案，并报市交通行政管理部门备案。</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突发事件处置：轨道交通发生突发事件达到启动应急预案条件的，市交通行政管理部门应当按照规定启动相关应急预案，相关行政管理部门和轨道交通企业应当按照国家、本市以及应急预案的有关规定处置突发事件。</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a:latin typeface="微软雅黑" panose="020B0503020204020204" charset="-122"/>
              <a:ea typeface="微软雅黑" panose="020B0503020204020204" charset="-122"/>
              <a:cs typeface="微软雅黑" panose="020B0503020204020204" charset="-122"/>
              <a:sym typeface="+mn-ea"/>
            </a:endParaRPr>
          </a:p>
          <a:p>
            <a:pPr marL="360045" indent="-360045" fontAlgn="ctr">
              <a:spcBef>
                <a:spcPts val="0"/>
              </a:spcBef>
              <a:spcAft>
                <a:spcPts val="600"/>
              </a:spcAft>
              <a:buClr>
                <a:srgbClr val="1E6BC5"/>
              </a:buClr>
              <a:buSzPct val="110000"/>
              <a:buFont typeface="WPS-Bullets" pitchFamily="2" charset="0"/>
              <a:buChar char=""/>
            </a:pPr>
            <a:r>
              <a:rPr lang="en-US" altLang="zh-CN">
                <a:latin typeface="微软雅黑" panose="020B0503020204020204" charset="-122"/>
                <a:ea typeface="微软雅黑" panose="020B0503020204020204" charset="-122"/>
                <a:cs typeface="微软雅黑" panose="020B0503020204020204" charset="-122"/>
                <a:sym typeface="+mn-ea"/>
              </a:rPr>
              <a:t>      </a:t>
            </a:r>
            <a:r>
              <a:rPr lang="zh-CN" altLang="en-US">
                <a:latin typeface="微软雅黑" panose="020B0503020204020204" charset="-122"/>
                <a:ea typeface="微软雅黑" panose="020B0503020204020204" charset="-122"/>
                <a:cs typeface="微软雅黑" panose="020B0503020204020204" charset="-122"/>
                <a:sym typeface="+mn-ea"/>
              </a:rPr>
              <a:t>突发事件处置完毕后，轨道交通企业应当对涉及的轨道交通设施、设备进行安全性检查，确保设施、设备保持完好。</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20"/>
            </p:custDataLst>
          </p:nvPr>
        </p:nvSpPr>
        <p:spPr>
          <a:xfrm>
            <a:off x="1809428" y="72779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五）应急和事故处理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920750" y="586105"/>
            <a:ext cx="10288270" cy="57257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lnSpc>
                <a:spcPts val="2200"/>
              </a:lnSpc>
              <a:spcBef>
                <a:spcPts val="0"/>
              </a:spcBef>
              <a:spcAft>
                <a:spcPts val="600"/>
              </a:spcAft>
              <a:buClr>
                <a:srgbClr val="1E6BC5"/>
              </a:buClr>
              <a:buSzPct val="110000"/>
              <a:buFont typeface="WPS-Bullets" pitchFamily="2" charset="0"/>
              <a:buChar char=""/>
            </a:pPr>
            <a:r>
              <a:rPr lang="en-US" b="1">
                <a:latin typeface="微软雅黑" panose="020B0503020204020204" charset="-122"/>
                <a:ea typeface="微软雅黑" panose="020B0503020204020204" charset="-122"/>
                <a:cs typeface="微软雅黑" panose="020B0503020204020204" charset="-122"/>
                <a:sym typeface="+mn-ea"/>
              </a:rPr>
              <a:t>2.</a:t>
            </a:r>
            <a:r>
              <a:rPr lang="zh-CN" altLang="en-US" b="1">
                <a:latin typeface="微软雅黑" panose="020B0503020204020204" charset="-122"/>
                <a:ea typeface="微软雅黑" panose="020B0503020204020204" charset="-122"/>
                <a:cs typeface="微软雅黑" panose="020B0503020204020204" charset="-122"/>
                <a:sym typeface="+mn-ea"/>
              </a:rPr>
              <a:t>事故处理</a:t>
            </a:r>
            <a:endParaRPr lang="zh-CN" altLang="en-US" b="1">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）事故处置：</a:t>
            </a:r>
            <a:r>
              <a:rPr lang="en-US" altLang="en-US">
                <a:latin typeface="微软雅黑" panose="020B0503020204020204" charset="-122"/>
                <a:ea typeface="微软雅黑" panose="020B0503020204020204" charset="-122"/>
                <a:cs typeface="微软雅黑" panose="020B0503020204020204" charset="-122"/>
                <a:sym typeface="+mn-ea"/>
              </a:rPr>
              <a:t>①</a:t>
            </a:r>
            <a:r>
              <a:rPr lang="zh-CN" altLang="en-US">
                <a:latin typeface="微软雅黑" panose="020B0503020204020204" charset="-122"/>
                <a:ea typeface="微软雅黑" panose="020B0503020204020204" charset="-122"/>
                <a:cs typeface="微软雅黑" panose="020B0503020204020204" charset="-122"/>
                <a:sym typeface="+mn-ea"/>
              </a:rPr>
              <a:t>轨道交通企业应当合理设置事故救援点和配备救援人员。</a:t>
            </a:r>
            <a:r>
              <a:rPr lang="en-US" altLang="en-US">
                <a:latin typeface="微软雅黑" panose="020B0503020204020204" charset="-122"/>
                <a:ea typeface="微软雅黑" panose="020B0503020204020204" charset="-122"/>
                <a:cs typeface="微软雅黑" panose="020B0503020204020204" charset="-122"/>
                <a:sym typeface="+mn-ea"/>
              </a:rPr>
              <a:t>②</a:t>
            </a:r>
            <a:r>
              <a:rPr lang="zh-CN" altLang="en-US">
                <a:latin typeface="微软雅黑" panose="020B0503020204020204" charset="-122"/>
                <a:ea typeface="微软雅黑" panose="020B0503020204020204" charset="-122"/>
                <a:cs typeface="微软雅黑" panose="020B0503020204020204" charset="-122"/>
                <a:sym typeface="+mn-ea"/>
              </a:rPr>
              <a:t>轨道交通运营发生安全事故的，轨道交通企业应当按照轨道交通运营安全事故处置的要求，立即组织抢救，减少人员伤亡和财产损失。</a:t>
            </a:r>
            <a:r>
              <a:rPr lang="en-US" altLang="en-US">
                <a:latin typeface="微软雅黑" panose="020B0503020204020204" charset="-122"/>
                <a:ea typeface="微软雅黑" panose="020B0503020204020204" charset="-122"/>
                <a:cs typeface="微软雅黑" panose="020B0503020204020204" charset="-122"/>
                <a:sym typeface="+mn-ea"/>
              </a:rPr>
              <a:t>③</a:t>
            </a:r>
            <a:r>
              <a:rPr lang="zh-CN" altLang="en-US">
                <a:latin typeface="微软雅黑" panose="020B0503020204020204" charset="-122"/>
                <a:ea typeface="微软雅黑" panose="020B0503020204020204" charset="-122"/>
                <a:cs typeface="微软雅黑" panose="020B0503020204020204" charset="-122"/>
                <a:sym typeface="+mn-ea"/>
              </a:rPr>
              <a:t>安全事故影响轨道交通运营的，轨道交通企业应当通过车站及列车广播系统、告示或者媒体等方式及时告知乘客相关运营信息，做好乘客的疏散、转移工作。相关行政管理部门应当按照各自职责，赶赴事故现场进行处置，尽快恢复轨道交通的正常运营。</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）限制客流量及停止运营：</a:t>
            </a:r>
            <a:r>
              <a:rPr lang="en-US" altLang="en-US">
                <a:latin typeface="微软雅黑" panose="020B0503020204020204" charset="-122"/>
                <a:ea typeface="微软雅黑" panose="020B0503020204020204" charset="-122"/>
                <a:cs typeface="微软雅黑" panose="020B0503020204020204" charset="-122"/>
                <a:sym typeface="+mn-ea"/>
              </a:rPr>
              <a:t>①</a:t>
            </a:r>
            <a:r>
              <a:rPr lang="zh-CN" altLang="en-US">
                <a:latin typeface="微软雅黑" panose="020B0503020204020204" charset="-122"/>
                <a:ea typeface="微软雅黑" panose="020B0503020204020204" charset="-122"/>
                <a:cs typeface="微软雅黑" panose="020B0503020204020204" charset="-122"/>
                <a:sym typeface="+mn-ea"/>
              </a:rPr>
              <a:t>本市建立健全轨道交通车站客流量激增应急处置机制。轨道交通企业应当与公安部门、镇（乡）人民政府、街道办事处定期会商、加强信息共享，提高响应速度、实行联动处置，提升轨道交通车站客流量激增的协同应急处置效能。</a:t>
            </a:r>
            <a:r>
              <a:rPr lang="en-US" altLang="en-US">
                <a:latin typeface="微软雅黑" panose="020B0503020204020204" charset="-122"/>
                <a:ea typeface="微软雅黑" panose="020B0503020204020204" charset="-122"/>
                <a:cs typeface="微软雅黑" panose="020B0503020204020204" charset="-122"/>
                <a:sym typeface="+mn-ea"/>
              </a:rPr>
              <a:t>②</a:t>
            </a:r>
            <a:r>
              <a:rPr lang="zh-CN" altLang="en-US">
                <a:latin typeface="微软雅黑" panose="020B0503020204020204" charset="-122"/>
                <a:ea typeface="微软雅黑" panose="020B0503020204020204" charset="-122"/>
                <a:cs typeface="微软雅黑" panose="020B0503020204020204" charset="-122"/>
                <a:sym typeface="+mn-ea"/>
              </a:rPr>
              <a:t>发生轨道交通客流量激增等危及运营安全的情况时，轨道交通企业可以采取限制客流量、封站、甩站等临时措施，确保运营安全。</a:t>
            </a:r>
            <a:r>
              <a:rPr lang="en-US" altLang="en-US">
                <a:latin typeface="微软雅黑" panose="020B0503020204020204" charset="-122"/>
                <a:ea typeface="微软雅黑" panose="020B0503020204020204" charset="-122"/>
                <a:cs typeface="微软雅黑" panose="020B0503020204020204" charset="-122"/>
                <a:sym typeface="+mn-ea"/>
              </a:rPr>
              <a:t>③</a:t>
            </a:r>
            <a:r>
              <a:rPr lang="zh-CN" altLang="en-US">
                <a:latin typeface="微软雅黑" panose="020B0503020204020204" charset="-122"/>
                <a:ea typeface="微软雅黑" panose="020B0503020204020204" charset="-122"/>
                <a:cs typeface="微软雅黑" panose="020B0503020204020204" charset="-122"/>
                <a:sym typeface="+mn-ea"/>
              </a:rPr>
              <a:t>采取限制客流量、封站、甩站等临时措施或者受极端天气以及其他因素影响，无法保证运营安全时，轨道交通企业可以停止轨道交通部分区段或者全线的运营，并应当立即报告市交通行政管理部门。</a:t>
            </a:r>
            <a:r>
              <a:rPr lang="en-US" altLang="en-US">
                <a:latin typeface="微软雅黑" panose="020B0503020204020204" charset="-122"/>
                <a:ea typeface="微软雅黑" panose="020B0503020204020204" charset="-122"/>
                <a:cs typeface="微软雅黑" panose="020B0503020204020204" charset="-122"/>
                <a:sym typeface="+mn-ea"/>
              </a:rPr>
              <a:t>④</a:t>
            </a:r>
            <a:r>
              <a:rPr lang="zh-CN" altLang="en-US">
                <a:latin typeface="微软雅黑" panose="020B0503020204020204" charset="-122"/>
                <a:ea typeface="微软雅黑" panose="020B0503020204020204" charset="-122"/>
                <a:cs typeface="微软雅黑" panose="020B0503020204020204" charset="-122"/>
                <a:sym typeface="+mn-ea"/>
              </a:rPr>
              <a:t>轨道交通企业采取限制客流量、封站、甩站等临时措施或者停止运营措施的，应当同时通过车站及列车广播系统、告示或者媒体等方式向乘客履行告知义务；轨道交通无法及时恢复正常运营的，轨道交通企业应当为乘客出具延误证明，告知票款退还或者车票延期等注意事项，并做好乘客的疏散工作。</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信息报告：</a:t>
            </a:r>
            <a:r>
              <a:rPr lang="en-US" altLang="en-US">
                <a:latin typeface="微软雅黑" panose="020B0503020204020204" charset="-122"/>
                <a:ea typeface="微软雅黑" panose="020B0503020204020204" charset="-122"/>
                <a:cs typeface="微软雅黑" panose="020B0503020204020204" charset="-122"/>
                <a:sym typeface="+mn-ea"/>
              </a:rPr>
              <a:t>①</a:t>
            </a:r>
            <a:r>
              <a:rPr lang="zh-CN" altLang="en-US">
                <a:latin typeface="微软雅黑" panose="020B0503020204020204" charset="-122"/>
                <a:ea typeface="微软雅黑" panose="020B0503020204020204" charset="-122"/>
                <a:cs typeface="微软雅黑" panose="020B0503020204020204" charset="-122"/>
                <a:sym typeface="+mn-ea"/>
              </a:rPr>
              <a:t>轨道交通运行发生十五分钟以上延误情形的，轨道交通企业应当立即报告市交通行政管理部门，并在恢复运行后三日内将延误原因及处置情况书面报告市交通行政管理部门。</a:t>
            </a:r>
            <a:r>
              <a:rPr lang="en-US" altLang="en-US">
                <a:latin typeface="微软雅黑" panose="020B0503020204020204" charset="-122"/>
                <a:ea typeface="微软雅黑" panose="020B0503020204020204" charset="-122"/>
                <a:cs typeface="微软雅黑" panose="020B0503020204020204" charset="-122"/>
                <a:sym typeface="+mn-ea"/>
              </a:rPr>
              <a:t>②</a:t>
            </a:r>
            <a:r>
              <a:rPr lang="zh-CN" altLang="en-US">
                <a:latin typeface="微软雅黑" panose="020B0503020204020204" charset="-122"/>
                <a:ea typeface="微软雅黑" panose="020B0503020204020204" charset="-122"/>
                <a:cs typeface="微软雅黑" panose="020B0503020204020204" charset="-122"/>
                <a:sym typeface="+mn-ea"/>
              </a:rPr>
              <a:t>轨道交通发生运营险性事件的，轨道交通企业应当按照规定报告市交通行政管理部门。</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149350" y="1089025"/>
            <a:ext cx="10052050" cy="532511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lnSpc>
                <a:spcPts val="2200"/>
              </a:lnSpc>
              <a:spcBef>
                <a:spcPts val="0"/>
              </a:spcBef>
              <a:spcAft>
                <a:spcPts val="600"/>
              </a:spcAft>
              <a:buClr>
                <a:srgbClr val="1E6BC5"/>
              </a:buClr>
              <a:buSzPct val="110000"/>
              <a:buFont typeface="WPS-Bullets" pitchFamily="2" charset="0"/>
              <a:buChar char=""/>
            </a:pPr>
            <a:r>
              <a:rPr b="1">
                <a:latin typeface="微软雅黑" panose="020B0503020204020204" charset="-122"/>
                <a:ea typeface="微软雅黑" panose="020B0503020204020204" charset="-122"/>
                <a:cs typeface="微软雅黑" panose="020B0503020204020204" charset="-122"/>
                <a:sym typeface="+mn-ea"/>
              </a:rPr>
              <a:t>1. </a:t>
            </a:r>
            <a:r>
              <a:rPr lang="zh-CN" altLang="en-US" b="1">
                <a:latin typeface="微软雅黑" panose="020B0503020204020204" charset="-122"/>
                <a:ea typeface="微软雅黑" panose="020B0503020204020204" charset="-122"/>
                <a:cs typeface="微软雅黑" panose="020B0503020204020204" charset="-122"/>
                <a:sym typeface="+mn-ea"/>
              </a:rPr>
              <a:t>对建设单位的处罚</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轨道交通企业违反本办法第五条第四款规定，未按照要求履行备案义务的，由市交通行政管理部门责令限期改正；逾期不改正的，处一千元以上三千元以下罚款。</a:t>
            </a:r>
            <a:r>
              <a:rPr lang="en-US" altLang="zh-CN">
                <a:latin typeface="微软雅黑" panose="020B0503020204020204" charset="-122"/>
                <a:ea typeface="微软雅黑" panose="020B0503020204020204" charset="-122"/>
                <a:cs typeface="微软雅黑" panose="020B0503020204020204" charset="-122"/>
                <a:sym typeface="+mn-ea"/>
              </a:rPr>
              <a:t>  </a:t>
            </a:r>
            <a:endParaRPr lang="en-US" altLang="zh-CN">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en-US" altLang="zh-CN" b="1">
                <a:latin typeface="微软雅黑" panose="020B0503020204020204" charset="-122"/>
                <a:ea typeface="微软雅黑" panose="020B0503020204020204" charset="-122"/>
                <a:cs typeface="微软雅黑" panose="020B0503020204020204" charset="-122"/>
                <a:sym typeface="+mn-ea"/>
              </a:rPr>
              <a:t>2.</a:t>
            </a:r>
            <a:r>
              <a:rPr lang="zh-CN" altLang="en-US" b="1">
                <a:latin typeface="微软雅黑" panose="020B0503020204020204" charset="-122"/>
                <a:ea typeface="微软雅黑" panose="020B0503020204020204" charset="-122"/>
                <a:cs typeface="微软雅黑" panose="020B0503020204020204" charset="-122"/>
                <a:sym typeface="+mn-ea"/>
              </a:rPr>
              <a:t>对运营单位的处罚</a:t>
            </a:r>
            <a:endParaRPr lang="zh-CN" altLang="en-US" b="1">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对轨道交通企业违反本办法的行为，由市交通行政管理部门按照下列规定予以处罚。</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1</a:t>
            </a:r>
            <a:r>
              <a:rPr lang="zh-CN" altLang="en-US">
                <a:latin typeface="微软雅黑" panose="020B0503020204020204" charset="-122"/>
                <a:ea typeface="微软雅黑" panose="020B0503020204020204" charset="-122"/>
                <a:cs typeface="微软雅黑" panose="020B0503020204020204" charset="-122"/>
                <a:sym typeface="+mn-ea"/>
              </a:rPr>
              <a:t>）未按照要求设置安全设施或者事故救援点及救援人员的，责令限期改正；逾期不改正的，处一万元以上三万元以下的罚款。</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）未按照要求履行安全职责的，给予警告，并处三千元以上一万元以下的罚款。</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3</a:t>
            </a:r>
            <a:r>
              <a:rPr lang="zh-CN" altLang="en-US">
                <a:latin typeface="微软雅黑" panose="020B0503020204020204" charset="-122"/>
                <a:ea typeface="微软雅黑" panose="020B0503020204020204" charset="-122"/>
                <a:cs typeface="微软雅黑" panose="020B0503020204020204" charset="-122"/>
                <a:sym typeface="+mn-ea"/>
              </a:rPr>
              <a:t>）未按照要求设置、维护广告设施、商业网点的，责令限期改正；逾期不改正的，处一万元以上三万元以下的罚款。</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4</a:t>
            </a:r>
            <a:r>
              <a:rPr lang="zh-CN" altLang="en-US">
                <a:latin typeface="微软雅黑" panose="020B0503020204020204" charset="-122"/>
                <a:ea typeface="微软雅黑" panose="020B0503020204020204" charset="-122"/>
                <a:cs typeface="微软雅黑" panose="020B0503020204020204" charset="-122"/>
                <a:sym typeface="+mn-ea"/>
              </a:rPr>
              <a:t>）未按照要求履行告知或者报告义务的，处一千元以上三千元以下的罚款。</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5</a:t>
            </a:r>
            <a:r>
              <a:rPr lang="zh-CN" altLang="en-US">
                <a:latin typeface="微软雅黑" panose="020B0503020204020204" charset="-122"/>
                <a:ea typeface="微软雅黑" panose="020B0503020204020204" charset="-122"/>
                <a:cs typeface="微软雅黑" panose="020B0503020204020204" charset="-122"/>
                <a:sym typeface="+mn-ea"/>
              </a:rPr>
              <a:t>）未按照要求形成运营安全风险数据库或者隐患排查手册的，责令限期改正；逾期不改正的，处五千元以上三万元以下的罚款。</a:t>
            </a:r>
            <a:endParaRPr lang="zh-CN" altLang="en-US">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en-US" altLang="zh-CN" b="1">
                <a:latin typeface="微软雅黑" panose="020B0503020204020204" charset="-122"/>
                <a:ea typeface="微软雅黑" panose="020B0503020204020204" charset="-122"/>
                <a:cs typeface="微软雅黑" panose="020B0503020204020204" charset="-122"/>
                <a:sym typeface="+mn-ea"/>
              </a:rPr>
              <a:t>3.</a:t>
            </a:r>
            <a:r>
              <a:rPr lang="zh-CN" altLang="en-US" b="1">
                <a:latin typeface="微软雅黑" panose="020B0503020204020204" charset="-122"/>
                <a:ea typeface="微软雅黑" panose="020B0503020204020204" charset="-122"/>
                <a:cs typeface="微软雅黑" panose="020B0503020204020204" charset="-122"/>
                <a:sym typeface="+mn-ea"/>
              </a:rPr>
              <a:t>其他处罚</a:t>
            </a:r>
            <a:endParaRPr lang="zh-CN" altLang="en-US" b="1">
              <a:latin typeface="微软雅黑" panose="020B0503020204020204" charset="-122"/>
              <a:ea typeface="微软雅黑" panose="020B0503020204020204" charset="-122"/>
              <a:cs typeface="微软雅黑" panose="020B0503020204020204" charset="-122"/>
              <a:sym typeface="+mn-ea"/>
            </a:endParaRPr>
          </a:p>
          <a:p>
            <a:pPr marL="360045" indent="-360045" fontAlgn="ctr">
              <a:lnSpc>
                <a:spcPts val="2200"/>
              </a:lnSpc>
              <a:spcBef>
                <a:spcPts val="0"/>
              </a:spcBef>
              <a:spcAft>
                <a:spcPts val="600"/>
              </a:spcAft>
              <a:buClr>
                <a:srgbClr val="1E6BC5"/>
              </a:buClr>
              <a:buSzPct val="110000"/>
              <a:buFont typeface="WPS-Bullets" pitchFamily="2" charset="0"/>
              <a:buChar char=""/>
            </a:pPr>
            <a:r>
              <a:rPr lang="zh-CN" altLang="en-US">
                <a:latin typeface="微软雅黑" panose="020B0503020204020204" charset="-122"/>
                <a:ea typeface="微软雅黑" panose="020B0503020204020204" charset="-122"/>
                <a:cs typeface="微软雅黑" panose="020B0503020204020204" charset="-122"/>
                <a:sym typeface="+mn-ea"/>
              </a:rPr>
              <a:t>违反本办法规定的行为，《条例》或者其他法律、法规已有处罚规定的，由相关行政管理部门依照其规定处罚。</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custDataLst>
              <p:tags r:id="rId20"/>
            </p:custDataLst>
          </p:nvPr>
        </p:nvSpPr>
        <p:spPr>
          <a:xfrm>
            <a:off x="981388" y="459194"/>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（六）</a:t>
            </a: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E:\桌面临时文件\@课件制作-材料\1陈晓宇制作\978-7-200-14983-8《城市轨道交通法律法规》PPT模板修改\8.jpg8"/>
          <p:cNvPicPr>
            <a:picLocks noChangeAspect="1"/>
          </p:cNvPicPr>
          <p:nvPr>
            <p:custDataLst>
              <p:tags r:id="rId1"/>
            </p:custDataLst>
          </p:nvPr>
        </p:nvPicPr>
        <p:blipFill rotWithShape="1">
          <a:blip r:embed="rId2"/>
          <a:srcRect l="19917" r="19917"/>
          <a:stretch>
            <a:fillRect/>
          </a:stretch>
        </p:blipFill>
        <p:spPr>
          <a:xfrm>
            <a:off x="6436671" y="0"/>
            <a:ext cx="5774379" cy="6852921"/>
          </a:xfrm>
          <a:prstGeom prst="rect">
            <a:avLst/>
          </a:prstGeom>
        </p:spPr>
      </p:pic>
      <p:sp>
        <p:nvSpPr>
          <p:cNvPr id="64514" name="Rectangle 1"/>
          <p:cNvSpPr/>
          <p:nvPr>
            <p:custDataLst>
              <p:tags r:id="rId3"/>
            </p:custDataLst>
          </p:nvPr>
        </p:nvSpPr>
        <p:spPr bwMode="auto">
          <a:xfrm>
            <a:off x="1415256" y="0"/>
            <a:ext cx="5021415" cy="6858000"/>
          </a:xfrm>
          <a:prstGeom prst="rect">
            <a:avLst/>
          </a:prstGeom>
          <a:solidFill>
            <a:srgbClr val="33323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2860" rIns="22860"/>
          <a:lstStyle>
            <a:lvl1pPr>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400" b="0" i="0" u="none" strike="noStrike" kern="1200" cap="none" spc="0" normalizeH="0" baseline="0" noProof="0">
              <a:ln>
                <a:noFill/>
              </a:ln>
              <a:solidFill>
                <a:srgbClr val="27282D"/>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4515" name="Rectangle 2"/>
          <p:cNvSpPr/>
          <p:nvPr>
            <p:custDataLst>
              <p:tags r:id="rId4"/>
            </p:custDataLst>
          </p:nvPr>
        </p:nvSpPr>
        <p:spPr bwMode="auto">
          <a:xfrm>
            <a:off x="0" y="0"/>
            <a:ext cx="1415257" cy="6858000"/>
          </a:xfrm>
          <a:prstGeom prst="rect">
            <a:avLst/>
          </a:prstGeom>
          <a:solidFill>
            <a:srgbClr val="D5BE95"/>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2860" rIns="22860"/>
          <a:lstStyle>
            <a:lvl1pPr>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400" b="0" i="0" u="none" strike="noStrike" kern="1200" cap="none" spc="0" normalizeH="0" baseline="0" noProof="0">
              <a:ln>
                <a:noFill/>
              </a:ln>
              <a:solidFill>
                <a:srgbClr val="27282D"/>
              </a:solidFill>
              <a:effectLst/>
              <a:uLnTx/>
              <a:uFillTx/>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p:txBody>
      </p:sp>
      <p:sp>
        <p:nvSpPr>
          <p:cNvPr id="64516" name="Rectangle 3"/>
          <p:cNvSpPr/>
          <p:nvPr>
            <p:custDataLst>
              <p:tags r:id="rId5"/>
            </p:custDataLst>
          </p:nvPr>
        </p:nvSpPr>
        <p:spPr bwMode="auto">
          <a:xfrm>
            <a:off x="119063" y="962025"/>
            <a:ext cx="1008063" cy="553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2860" rIns="22860">
            <a:spAutoFit/>
          </a:bodyPr>
          <a:lstStyle>
            <a:lvl1pPr>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zh-CN" sz="1500" b="0"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rPr>
              <a:t>Story</a:t>
            </a:r>
            <a:endParaRPr kumimoji="0" lang="zh-CN" altLang="zh-CN" sz="1500" b="0"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zh-CN" sz="1500" b="0"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rPr>
              <a:t>About Us.</a:t>
            </a:r>
            <a:endParaRPr kumimoji="0" lang="zh-CN" altLang="zh-CN" sz="1500" b="0"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endParaRPr>
          </a:p>
        </p:txBody>
      </p:sp>
      <p:sp>
        <p:nvSpPr>
          <p:cNvPr id="64518" name="Rectangle 5"/>
          <p:cNvSpPr/>
          <p:nvPr>
            <p:custDataLst>
              <p:tags r:id="rId6"/>
            </p:custDataLst>
          </p:nvPr>
        </p:nvSpPr>
        <p:spPr bwMode="auto">
          <a:xfrm rot="16200000">
            <a:off x="258562" y="5229017"/>
            <a:ext cx="1045845" cy="337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2860" rIns="22860">
            <a:spAutoFit/>
          </a:bodyPr>
          <a:lstStyle>
            <a:lvl1pPr>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800" b="0"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rPr>
              <a:t>for more information:</a:t>
            </a:r>
            <a:endParaRPr kumimoji="0" lang="zh-CN" altLang="zh-CN" sz="800" b="0"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800" b="0"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rPr>
              <a:t>www.vyneaslide.co.uk</a:t>
            </a:r>
            <a:endParaRPr kumimoji="0" lang="zh-CN" altLang="zh-CN" sz="800" b="0"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cs typeface="Calibri" panose="020F0502020204030204" pitchFamily="34" charset="0"/>
              <a:sym typeface="Helvetica" panose="020B0604020202020204" pitchFamily="34" charset="0"/>
            </a:endParaRPr>
          </a:p>
        </p:txBody>
      </p:sp>
      <p:sp>
        <p:nvSpPr>
          <p:cNvPr id="64519" name="Rectangle 6"/>
          <p:cNvSpPr/>
          <p:nvPr>
            <p:custDataLst>
              <p:tags r:id="rId7"/>
            </p:custDataLst>
          </p:nvPr>
        </p:nvSpPr>
        <p:spPr bwMode="auto">
          <a:xfrm>
            <a:off x="1953260" y="756285"/>
            <a:ext cx="3657600" cy="1753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spAutoFit/>
          </a:bodyPr>
          <a:lstStyle>
            <a:lvl1pPr>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sym typeface="Calibri" panose="020F0502020204030204" pitchFamily="34" charset="0"/>
              </a:defRPr>
            </a:lvl9pPr>
          </a:lstStyle>
          <a:p>
            <a:pPr algn="l">
              <a:defRPr sz="3200">
                <a:solidFill>
                  <a:srgbClr val="404040"/>
                </a:solidFill>
                <a:latin typeface="Arial" panose="020B0604020202020204" pitchFamily="34" charset="0"/>
                <a:ea typeface="微软雅黑" panose="020B0503020204020204" charset="-122"/>
                <a:cs typeface="+mn-ea"/>
                <a:sym typeface="Helvetica"/>
              </a:defRPr>
            </a:pPr>
            <a:r>
              <a:rPr lang="zh-CN" altLang="en-US" sz="3600" b="1" spc="300" dirty="0">
                <a:solidFill>
                  <a:sysClr val="window" lastClr="FFFFFF"/>
                </a:solidFill>
                <a:uFillTx/>
                <a:latin typeface="Arial" panose="020B0604020202020204" pitchFamily="34" charset="0"/>
                <a:ea typeface="微软雅黑" panose="020B0503020204020204" charset="-122"/>
                <a:sym typeface="微软雅黑" panose="020B0503020204020204" charset="-122"/>
              </a:rPr>
              <a:t>二、《深圳市城市轨道交通运营管理办法》</a:t>
            </a:r>
            <a:endParaRPr lang="zh-CN" altLang="en-US" sz="3600" b="1" spc="300" dirty="0">
              <a:solidFill>
                <a:sysClr val="window" lastClr="FFFFFF"/>
              </a:solidFill>
              <a:uFillTx/>
              <a:latin typeface="Arial" panose="020B0604020202020204" pitchFamily="34" charset="0"/>
              <a:ea typeface="微软雅黑" panose="020B0503020204020204" charset="-122"/>
              <a:sym typeface="微软雅黑" panose="020B0503020204020204" charset="-122"/>
            </a:endParaRPr>
          </a:p>
        </p:txBody>
      </p:sp>
      <p:sp>
        <p:nvSpPr>
          <p:cNvPr id="4" name="文本框 3"/>
          <p:cNvSpPr txBox="1"/>
          <p:nvPr>
            <p:custDataLst>
              <p:tags r:id="rId8"/>
            </p:custDataLst>
          </p:nvPr>
        </p:nvSpPr>
        <p:spPr>
          <a:xfrm>
            <a:off x="1953260" y="3114040"/>
            <a:ext cx="3945890" cy="3446145"/>
          </a:xfrm>
          <a:prstGeom prst="rect">
            <a:avLst/>
          </a:prstGeom>
          <a:noFill/>
        </p:spPr>
        <p:txBody>
          <a:bodyPr wrap="square" rtlCol="0">
            <a:spAutoFit/>
          </a:bodyPr>
          <a:lstStyle/>
          <a:p>
            <a:pPr algn="just" fontAlgn="auto">
              <a:lnSpc>
                <a:spcPct val="130000"/>
              </a:lnSpc>
            </a:pPr>
            <a:r>
              <a:rPr lang="zh-CN" altLang="en-US" sz="1400" spc="150" dirty="0">
                <a:solidFill>
                  <a:sysClr val="window" lastClr="FFFFFF"/>
                </a:solidFill>
                <a:uFillTx/>
                <a:latin typeface="Arial" panose="020B0604020202020204" pitchFamily="34" charset="0"/>
                <a:ea typeface="微软雅黑" panose="020B0503020204020204" charset="-122"/>
                <a:sym typeface="微软雅黑" panose="020B0503020204020204" charset="-122"/>
              </a:rPr>
              <a:t>为加强城市轨道交通运营管理，保障运营秩序和运营安全，维护乘客和城市轨道交通运营单位的合法权益，促进城市轨道交通行业持续健康发展，《深圳市城市轨道交通运营管理办法》（以下简称《深圳市运营管理办法》）2015年5月27日经市政府五届一百三十五次常务会议审议通过，自 2015年9月1日起施行。《 深圳市运营管理办法》全文分为总则、运营服务、乘客行为规范、安全管理、应急和事故处置、法律责任和附则，共七章，对深圳市城市轨道交通的运营管理做了详细的规定。</a:t>
            </a:r>
            <a:endParaRPr lang="zh-CN" altLang="en-US" sz="1400" spc="150" dirty="0">
              <a:solidFill>
                <a:sysClr val="window" lastClr="FFFFFF"/>
              </a:solidFill>
              <a:uFillTx/>
              <a:latin typeface="Arial" panose="020B0604020202020204" pitchFamily="34" charset="0"/>
              <a:ea typeface="微软雅黑" panose="020B0503020204020204" charset="-122"/>
              <a:sym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PA-组合 5" descr="E:\桌面临时文件\@课件制作-材料\1陈晓宇制作\978-7-200-14983-8《城市轨道交通法律法规》PPT模板修改\9.jpg9"/>
          <p:cNvPicPr/>
          <p:nvPr>
            <p:custDataLst>
              <p:tags r:id="rId1"/>
            </p:custDataLst>
          </p:nvPr>
        </p:nvPicPr>
        <p:blipFill>
          <a:blip r:embed="rId2"/>
          <a:srcRect l="16687" r="16687"/>
          <a:stretch>
            <a:fillRect/>
          </a:stretch>
        </p:blipFill>
        <p:spPr>
          <a:xfrm>
            <a:off x="5751207" y="487806"/>
            <a:ext cx="5875525" cy="5875524"/>
          </a:xfrm>
          <a:prstGeom prst="rect">
            <a:avLst/>
          </a:prstGeom>
        </p:spPr>
      </p:pic>
      <p:sp>
        <p:nvSpPr>
          <p:cNvPr id="7" name="矩形 6"/>
          <p:cNvSpPr/>
          <p:nvPr>
            <p:custDataLst>
              <p:tags r:id="rId3"/>
            </p:custDataLst>
          </p:nvPr>
        </p:nvSpPr>
        <p:spPr bwMode="auto">
          <a:xfrm>
            <a:off x="0" y="3276600"/>
            <a:ext cx="12192000" cy="2943860"/>
          </a:xfrm>
          <a:prstGeom prst="rect">
            <a:avLst/>
          </a:prstGeom>
          <a:solidFill>
            <a:schemeClr val="tx1">
              <a:lumMod val="85000"/>
              <a:lumOff val="15000"/>
              <a:alpha val="80000"/>
            </a:schemeClr>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no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sp>
        <p:nvSpPr>
          <p:cNvPr id="9" name="矩形 8"/>
          <p:cNvSpPr/>
          <p:nvPr>
            <p:custDataLst>
              <p:tags r:id="rId4"/>
            </p:custDataLst>
          </p:nvPr>
        </p:nvSpPr>
        <p:spPr bwMode="auto">
          <a:xfrm rot="10800000">
            <a:off x="0" y="760584"/>
            <a:ext cx="74477" cy="829945"/>
          </a:xfrm>
          <a:prstGeom prst="rect">
            <a:avLst/>
          </a:prstGeom>
          <a:solidFill>
            <a:srgbClr val="575757"/>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sp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sp>
        <p:nvSpPr>
          <p:cNvPr id="2" name="文本框 1"/>
          <p:cNvSpPr txBox="1"/>
          <p:nvPr>
            <p:custDataLst>
              <p:tags r:id="rId5"/>
            </p:custDataLst>
          </p:nvPr>
        </p:nvSpPr>
        <p:spPr>
          <a:xfrm>
            <a:off x="488315" y="3625850"/>
            <a:ext cx="11214735" cy="2245360"/>
          </a:xfrm>
          <a:prstGeom prst="rect">
            <a:avLst/>
          </a:prstGeom>
          <a:noFill/>
        </p:spPr>
        <p:txBody>
          <a:bodyPr wrap="square" lIns="91440" tIns="45720" rIns="91440" bIns="45720" rtlCol="0" anchor="ctr" anchorCtr="0">
            <a:spAutoFit/>
          </a:bodyPr>
          <a:lstStyle>
            <a:defPPr>
              <a:defRPr lang="zh-CN"/>
            </a:defPPr>
            <a:lvl1pPr marR="0" lvl="0" indent="0" fontAlgn="auto">
              <a:lnSpc>
                <a:spcPct val="130000"/>
              </a:lnSpc>
              <a:spcBef>
                <a:spcPts val="0"/>
              </a:spcBef>
              <a:spcAft>
                <a:spcPts val="1000"/>
              </a:spcAft>
              <a:buClrTx/>
              <a:buSzTx/>
              <a:buFontTx/>
              <a:buNone/>
              <a:defRPr kumimoji="0" sz="13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pPr indent="444500" algn="just">
              <a:lnSpc>
                <a:spcPct val="120000"/>
              </a:lnSpc>
              <a:extLst>
                <a:ext uri="{35155182-B16C-46BC-9424-99874614C6A1}">
                  <wpsdc:indentchars xmlns:wpsdc="http://www.wps.cn/officeDocument/2017/drawingmlCustomData" val="200" checksum="909944644"/>
                </a:ext>
              </a:extLst>
            </a:pPr>
            <a:r>
              <a:rPr lang="zh-CN" altLang="en-US" sz="1600" b="1" dirty="0">
                <a:solidFill>
                  <a:sysClr val="window" lastClr="FFFFFF">
                    <a:lumMod val="95000"/>
                  </a:sysClr>
                </a:solidFill>
                <a:latin typeface="Arial" panose="020B0604020202020204" pitchFamily="34" charset="0"/>
              </a:rPr>
              <a:t>《深圳市运营管理办法》适用于本市行政区域内的城市轨道交通运营及相关管理活动。</a:t>
            </a:r>
            <a:endParaRPr lang="zh-CN" altLang="en-US" sz="1600" b="1" dirty="0">
              <a:solidFill>
                <a:sysClr val="window" lastClr="FFFFFF">
                  <a:lumMod val="95000"/>
                </a:sysClr>
              </a:solidFill>
              <a:latin typeface="Arial" panose="020B0604020202020204" pitchFamily="34" charset="0"/>
            </a:endParaRPr>
          </a:p>
          <a:p>
            <a:pPr indent="444500" algn="just">
              <a:lnSpc>
                <a:spcPct val="120000"/>
              </a:lnSpc>
              <a:extLst>
                <a:ext uri="{35155182-B16C-46BC-9424-99874614C6A1}">
                  <wpsdc:indentchars xmlns:wpsdc="http://www.wps.cn/officeDocument/2017/drawingmlCustomData" val="200" checksum="909944644"/>
                </a:ext>
              </a:extLst>
            </a:pPr>
            <a:r>
              <a:rPr lang="zh-CN" altLang="en-US" sz="1600" b="1" dirty="0">
                <a:solidFill>
                  <a:sysClr val="window" lastClr="FFFFFF">
                    <a:lumMod val="95000"/>
                  </a:sysClr>
                </a:solidFill>
                <a:latin typeface="Arial" panose="020B0604020202020204" pitchFamily="34" charset="0"/>
              </a:rPr>
              <a:t>《深圳市运营管理办法》所称城市轨道交通，是指本市地铁、轻轨、单轨、磁悬浮轨道等自成封闭体系的城市轨道公共客运系统。</a:t>
            </a:r>
            <a:endParaRPr lang="zh-CN" altLang="en-US" sz="1600" b="1" dirty="0">
              <a:solidFill>
                <a:sysClr val="window" lastClr="FFFFFF">
                  <a:lumMod val="95000"/>
                </a:sysClr>
              </a:solidFill>
              <a:latin typeface="Arial" panose="020B0604020202020204" pitchFamily="34" charset="0"/>
            </a:endParaRPr>
          </a:p>
          <a:p>
            <a:pPr indent="444500" algn="just">
              <a:lnSpc>
                <a:spcPct val="120000"/>
              </a:lnSpc>
              <a:extLst>
                <a:ext uri="{35155182-B16C-46BC-9424-99874614C6A1}">
                  <wpsdc:indentchars xmlns:wpsdc="http://www.wps.cn/officeDocument/2017/drawingmlCustomData" val="200" checksum="909944644"/>
                </a:ext>
              </a:extLst>
            </a:pPr>
            <a:r>
              <a:rPr lang="zh-CN" altLang="en-US" sz="1600" b="1" dirty="0">
                <a:solidFill>
                  <a:sysClr val="window" lastClr="FFFFFF">
                    <a:lumMod val="95000"/>
                  </a:sysClr>
                </a:solidFill>
                <a:latin typeface="Arial" panose="020B0604020202020204" pitchFamily="34" charset="0"/>
              </a:rPr>
              <a:t>《深圳市运营管理办法》所称城市轨道交通设施，是指城市轨道交通的轨道、隧道、桥梁、车站（含出入口、通道等）、车辆及供电、通信、通风、环控、消防、售检票等机电系统设备、设施。</a:t>
            </a:r>
            <a:endParaRPr lang="zh-CN" altLang="en-US" sz="1600" b="1" dirty="0">
              <a:solidFill>
                <a:sysClr val="window" lastClr="FFFFFF">
                  <a:lumMod val="95000"/>
                </a:sysClr>
              </a:solidFill>
              <a:latin typeface="Arial" panose="020B0604020202020204" pitchFamily="34" charset="0"/>
            </a:endParaRPr>
          </a:p>
          <a:p>
            <a:pPr indent="444500" algn="just">
              <a:lnSpc>
                <a:spcPct val="120000"/>
              </a:lnSpc>
              <a:extLst>
                <a:ext uri="{35155182-B16C-46BC-9424-99874614C6A1}">
                  <wpsdc:indentchars xmlns:wpsdc="http://www.wps.cn/officeDocument/2017/drawingmlCustomData" val="200" checksum="909944644"/>
                </a:ext>
              </a:extLst>
            </a:pPr>
            <a:r>
              <a:rPr lang="zh-CN" altLang="en-US" sz="1600" b="1" dirty="0">
                <a:solidFill>
                  <a:sysClr val="window" lastClr="FFFFFF">
                    <a:lumMod val="95000"/>
                  </a:sysClr>
                </a:solidFill>
                <a:latin typeface="Arial" panose="020B0604020202020204" pitchFamily="34" charset="0"/>
              </a:rPr>
              <a:t>城市轨道交通运营遵循安全运营、规范服务和市场化的原则。</a:t>
            </a:r>
            <a:endParaRPr lang="zh-CN" altLang="en-US" sz="1600" b="1" dirty="0">
              <a:solidFill>
                <a:sysClr val="window" lastClr="FFFFFF">
                  <a:lumMod val="95000"/>
                </a:sysClr>
              </a:solidFill>
              <a:latin typeface="Arial" panose="020B0604020202020204" pitchFamily="34" charset="0"/>
            </a:endParaRPr>
          </a:p>
        </p:txBody>
      </p:sp>
      <p:sp>
        <p:nvSpPr>
          <p:cNvPr id="3" name="文本框 2"/>
          <p:cNvSpPr txBox="1"/>
          <p:nvPr>
            <p:custDataLst>
              <p:tags r:id="rId6"/>
            </p:custDataLst>
          </p:nvPr>
        </p:nvSpPr>
        <p:spPr>
          <a:xfrm>
            <a:off x="402590" y="791210"/>
            <a:ext cx="4902200" cy="874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Autofit/>
          </a:bodyPr>
          <a:lstStyle>
            <a:defPPr>
              <a:defRPr lang="zh-CN"/>
            </a:defPPr>
            <a:lvl1pPr marR="0" lvl="0" indent="0" fontAlgn="auto">
              <a:lnSpc>
                <a:spcPct val="120000"/>
              </a:lnSpc>
              <a:spcBef>
                <a:spcPts val="0"/>
              </a:spcBef>
              <a:spcAft>
                <a:spcPts val="0"/>
              </a:spcAft>
              <a:buClrTx/>
              <a:buSzTx/>
              <a:buFontTx/>
              <a:buNone/>
              <a:defRPr kumimoji="0" sz="4000" b="1" i="0" u="none" strike="noStrike" cap="none" spc="0" normalizeH="0" baseline="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sz="3200" spc="300" dirty="0">
                <a:solidFill>
                  <a:sysClr val="windowText" lastClr="000000">
                    <a:lumMod val="75000"/>
                    <a:lumOff val="25000"/>
                  </a:sysClr>
                </a:solidFill>
                <a:latin typeface="Arial" panose="020B0604020202020204" pitchFamily="34" charset="0"/>
              </a:rPr>
              <a:t>二、《深圳市城市轨道交通运营管理办法》</a:t>
            </a:r>
            <a:endParaRPr lang="en-US" altLang="zh-CN" sz="3200" spc="300" dirty="0">
              <a:solidFill>
                <a:sysClr val="windowText" lastClr="000000">
                  <a:lumMod val="75000"/>
                  <a:lumOff val="25000"/>
                </a:sysClr>
              </a:solidFill>
              <a:latin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167765" y="1569720"/>
            <a:ext cx="9864725" cy="4368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indent="-360045" fontAlgn="ctr">
              <a:lnSpc>
                <a:spcPct val="150000"/>
              </a:lnSpc>
              <a:spcBef>
                <a:spcPts val="0"/>
              </a:spcBef>
              <a:spcAft>
                <a:spcPts val="1200"/>
              </a:spcAft>
              <a:buClr>
                <a:srgbClr val="1E6BC5"/>
              </a:buClr>
              <a:buSzPct val="110000"/>
              <a:buFont typeface="WPS-Bullets" pitchFamily="2" charset="0"/>
              <a:buChar char=""/>
            </a:pPr>
            <a:r>
              <a:rPr lang="zh-CN" altLang="en-US" sz="2000" b="1" dirty="0">
                <a:solidFill>
                  <a:srgbClr val="000000">
                    <a:lumMod val="75000"/>
                    <a:lumOff val="25000"/>
                  </a:srgbClr>
                </a:solidFill>
                <a:latin typeface="微软雅黑" panose="020B0503020204020204" charset="-122"/>
                <a:ea typeface="微软雅黑" panose="020B0503020204020204" charset="-122"/>
              </a:rPr>
              <a:t>建筑施工企业安全生产管理机构具有以下职责：</a:t>
            </a:r>
            <a:endParaRPr lang="zh-CN" altLang="en-US" sz="2000" b="1" dirty="0">
              <a:solidFill>
                <a:srgbClr val="000000">
                  <a:lumMod val="75000"/>
                  <a:lumOff val="25000"/>
                </a:srgbClr>
              </a:solidFill>
              <a:latin typeface="微软雅黑" panose="020B0503020204020204" charset="-122"/>
              <a:ea typeface="微软雅黑" panose="020B0503020204020204" charset="-122"/>
            </a:endParaRPr>
          </a:p>
        </p:txBody>
      </p:sp>
      <p:sp>
        <p:nvSpPr>
          <p:cNvPr id="6" name="文本框 5"/>
          <p:cNvSpPr txBox="1"/>
          <p:nvPr>
            <p:custDataLst>
              <p:tags r:id="rId20"/>
            </p:custDataLst>
          </p:nvPr>
        </p:nvSpPr>
        <p:spPr>
          <a:xfrm>
            <a:off x="1162050" y="2650490"/>
            <a:ext cx="9866630" cy="29083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（8）参与危险性较大工程安全专项施工方案专家论证会；</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（9）通报在建项目违规违章查处情况；</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（10）组织开展安全生产评优评先表彰工作；</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（11）建立企业在建项目安全生产管理档案；</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（12）考核评价分包企业安全生产业绩及项目安全生产管理情况；</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（13）参加生产安全事故的调查和处理工作；</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（14）企业明确的其他安全生产管理职责。</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21"/>
            </p:custDataLst>
          </p:nvPr>
        </p:nvSpPr>
        <p:spPr>
          <a:xfrm>
            <a:off x="972185" y="614680"/>
            <a:ext cx="10104120" cy="681990"/>
          </a:xfrm>
          <a:prstGeom prst="rect">
            <a:avLst/>
          </a:prstGeom>
          <a:noFill/>
          <a:effectLst/>
        </p:spPr>
        <p:txBody>
          <a:bodyPr wrap="square" rtlCol="0" anchor="t">
            <a:spAutoFit/>
          </a:bodyPr>
          <a:p>
            <a:pPr algn="l">
              <a:lnSpc>
                <a:spcPct val="120000"/>
              </a:lnSpc>
            </a:pPr>
            <a:r>
              <a:rPr lang="zh-CN" altLang="en-US" sz="3200" dirty="0">
                <a:latin typeface="方正大黑简体" panose="02010601030101010101" charset="-122"/>
                <a:ea typeface="方正大黑简体" panose="02010601030101010101" charset="-122"/>
                <a:sym typeface="+mn-ea"/>
              </a:rPr>
              <a:t>2. 专职安全生产管理人员的职责</a:t>
            </a:r>
            <a:endParaRPr lang="zh-CN" altLang="en-US" sz="3200" dirty="0">
              <a:latin typeface="方正大黑简体" panose="02010601030101010101" charset="-122"/>
              <a:ea typeface="方正大黑简体" panose="02010601030101010101"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04605" y="690564"/>
            <a:ext cx="9916688" cy="646331"/>
          </a:xfrm>
          <a:prstGeom prst="rect">
            <a:avLst/>
          </a:prstGeom>
          <a:noFill/>
        </p:spPr>
        <p:txBody>
          <a:bodyPr wrap="square" rtlCol="0" anchor="ctr" anchorCtr="0">
            <a:normAutofit/>
          </a:bodyPr>
          <a:p>
            <a:pPr algn="l" fontAlgn="auto">
              <a:lnSpc>
                <a:spcPct val="100000"/>
              </a:lnSpc>
            </a:pPr>
            <a:r>
              <a:rPr lang="zh-CN" altLang="en-US" sz="3600" dirty="0">
                <a:latin typeface="方正大黑简体" panose="02010601030101010101" charset="-122"/>
                <a:ea typeface="方正大黑简体" panose="02010601030101010101" charset="-122"/>
                <a:sym typeface="+mn-ea"/>
              </a:rPr>
              <a:t>（一）相关主体的责任和义务</a:t>
            </a:r>
            <a:endParaRPr lang="zh-CN" altLang="en-US" sz="3600" dirty="0">
              <a:latin typeface="方正大黑简体" panose="02010601030101010101" charset="-122"/>
              <a:ea typeface="方正大黑简体" panose="02010601030101010101" charset="-122"/>
              <a:sym typeface="+mn-ea"/>
            </a:endParaRPr>
          </a:p>
        </p:txBody>
      </p:sp>
      <p:sp>
        <p:nvSpPr>
          <p:cNvPr id="5" name="任意多边形: 形状 4"/>
          <p:cNvSpPr/>
          <p:nvPr>
            <p:custDataLst>
              <p:tags r:id="rId2"/>
            </p:custDataLst>
          </p:nvPr>
        </p:nvSpPr>
        <p:spPr>
          <a:xfrm>
            <a:off x="1356995" y="1833245"/>
            <a:ext cx="4680000" cy="107950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sp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3"/>
            </p:custDataLst>
          </p:nvPr>
        </p:nvSpPr>
        <p:spPr>
          <a:xfrm>
            <a:off x="2754630" y="2908300"/>
            <a:ext cx="4680000" cy="107061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508E53"/>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a:off x="4367530" y="3978910"/>
            <a:ext cx="4680000" cy="107061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B1C646"/>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8" name="任意多边形: 形状 7"/>
          <p:cNvSpPr/>
          <p:nvPr>
            <p:custDataLst>
              <p:tags r:id="rId5"/>
            </p:custDataLst>
          </p:nvPr>
        </p:nvSpPr>
        <p:spPr>
          <a:xfrm>
            <a:off x="6126480" y="5048885"/>
            <a:ext cx="4680000" cy="107061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E9BF35"/>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1357630" y="2188845"/>
            <a:ext cx="648335" cy="368300"/>
          </a:xfrm>
          <a:prstGeom prst="rect">
            <a:avLst/>
          </a:prstGeom>
          <a:noFill/>
        </p:spPr>
        <p:txBody>
          <a:bodyPr wrap="square" rtlCol="0">
            <a:spAutoFit/>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1</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2754476" y="3259455"/>
            <a:ext cx="648000" cy="368300"/>
          </a:xfrm>
          <a:prstGeom prst="rect">
            <a:avLst/>
          </a:prstGeom>
          <a:noFill/>
        </p:spPr>
        <p:txBody>
          <a:bodyPr wrap="square" rtlCol="0">
            <a:spAutoFit/>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2</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4367530" y="4330065"/>
            <a:ext cx="648000" cy="368300"/>
          </a:xfrm>
          <a:prstGeom prst="rect">
            <a:avLst/>
          </a:prstGeom>
          <a:noFill/>
        </p:spPr>
        <p:txBody>
          <a:bodyPr wrap="square" rtlCol="0">
            <a:spAutoFit/>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6125845" y="5400040"/>
            <a:ext cx="648335" cy="368300"/>
          </a:xfrm>
          <a:prstGeom prst="rect">
            <a:avLst/>
          </a:prstGeom>
          <a:noFill/>
        </p:spPr>
        <p:txBody>
          <a:bodyPr wrap="square" rtlCol="0">
            <a:spAutoFit/>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4</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a:xfrm>
            <a:off x="2005965" y="2188845"/>
            <a:ext cx="3300730" cy="368300"/>
          </a:xfrm>
          <a:prstGeom prst="rect">
            <a:avLst/>
          </a:prstGeom>
          <a:noFill/>
        </p:spPr>
        <p:txBody>
          <a:bodyPr wrap="square" rtlCol="0">
            <a:spAutoFit/>
          </a:bodyPr>
          <a:p>
            <a:pPr algn="ctr"/>
            <a:r>
              <a:rPr lang="zh-CN" altLang="en-US" dirty="0">
                <a:solidFill>
                  <a:schemeClr val="bg1"/>
                </a:solidFill>
                <a:latin typeface="方正大黑简体" panose="02010601030101010101" charset="-122"/>
                <a:ea typeface="方正大黑简体" panose="02010601030101010101" charset="-122"/>
                <a:sym typeface="+mn-ea"/>
              </a:rPr>
              <a:t>交通行政主管部门的职责</a:t>
            </a:r>
            <a:endParaRPr lang="zh-CN" altLang="en-US" dirty="0">
              <a:solidFill>
                <a:schemeClr val="bg1"/>
              </a:solidFill>
              <a:latin typeface="方正大黑简体" panose="02010601030101010101" charset="-122"/>
              <a:ea typeface="方正大黑简体" panose="02010601030101010101" charset="-122"/>
              <a:sym typeface="+mn-ea"/>
            </a:endParaRPr>
          </a:p>
        </p:txBody>
      </p:sp>
      <p:sp>
        <p:nvSpPr>
          <p:cNvPr id="15" name="文本框 14"/>
          <p:cNvSpPr txBox="1"/>
          <p:nvPr>
            <p:custDataLst>
              <p:tags r:id="rId11"/>
            </p:custDataLst>
          </p:nvPr>
        </p:nvSpPr>
        <p:spPr>
          <a:xfrm>
            <a:off x="3402330" y="3259455"/>
            <a:ext cx="3545840" cy="368300"/>
          </a:xfrm>
          <a:prstGeom prst="rect">
            <a:avLst/>
          </a:prstGeom>
          <a:noFill/>
        </p:spPr>
        <p:txBody>
          <a:bodyPr wrap="square" rtlCol="0" anchor="ctr" anchorCtr="0">
            <a:spAutoFit/>
          </a:bodyPr>
          <a:p>
            <a:pPr algn="ctr"/>
            <a:r>
              <a:rPr lang="zh-CN" altLang="en-US" dirty="0">
                <a:solidFill>
                  <a:schemeClr val="bg1"/>
                </a:solidFill>
                <a:latin typeface="方正大黑简体" panose="02010601030101010101" charset="-122"/>
                <a:ea typeface="方正大黑简体" panose="02010601030101010101" charset="-122"/>
                <a:sym typeface="+mn-ea"/>
              </a:rPr>
              <a:t>其他相关行政机关及机构的职责</a:t>
            </a:r>
            <a:endParaRPr lang="zh-CN" altLang="en-US" dirty="0">
              <a:solidFill>
                <a:schemeClr val="bg1"/>
              </a:solidFill>
              <a:latin typeface="方正大黑简体" panose="02010601030101010101" charset="-122"/>
              <a:ea typeface="方正大黑简体" panose="02010601030101010101" charset="-122"/>
              <a:sym typeface="+mn-ea"/>
            </a:endParaRPr>
          </a:p>
        </p:txBody>
      </p:sp>
      <p:sp>
        <p:nvSpPr>
          <p:cNvPr id="16" name="文本框 15"/>
          <p:cNvSpPr txBox="1"/>
          <p:nvPr>
            <p:custDataLst>
              <p:tags r:id="rId12"/>
            </p:custDataLst>
          </p:nvPr>
        </p:nvSpPr>
        <p:spPr>
          <a:xfrm>
            <a:off x="5015230" y="4330065"/>
            <a:ext cx="3281680" cy="368300"/>
          </a:xfrm>
          <a:prstGeom prst="rect">
            <a:avLst/>
          </a:prstGeom>
          <a:noFill/>
        </p:spPr>
        <p:txBody>
          <a:bodyPr wrap="square" rtlCol="0" anchor="ctr" anchorCtr="0">
            <a:spAutoFit/>
          </a:bodyPr>
          <a:p>
            <a:pPr algn="ctr"/>
            <a:r>
              <a:rPr lang="zh-CN" altLang="en-US" dirty="0">
                <a:solidFill>
                  <a:schemeClr val="bg1"/>
                </a:solidFill>
                <a:latin typeface="方正大黑简体" panose="02010601030101010101" charset="-122"/>
                <a:ea typeface="方正大黑简体" panose="02010601030101010101" charset="-122"/>
                <a:sym typeface="+mn-ea"/>
              </a:rPr>
              <a:t>运营管理单位的职责</a:t>
            </a:r>
            <a:endParaRPr lang="zh-CN" altLang="en-US" dirty="0">
              <a:solidFill>
                <a:schemeClr val="bg1"/>
              </a:solidFill>
              <a:latin typeface="方正大黑简体" panose="02010601030101010101" charset="-122"/>
              <a:ea typeface="方正大黑简体" panose="02010601030101010101" charset="-122"/>
              <a:sym typeface="+mn-ea"/>
            </a:endParaRPr>
          </a:p>
        </p:txBody>
      </p:sp>
      <p:sp>
        <p:nvSpPr>
          <p:cNvPr id="17" name="文本框 16"/>
          <p:cNvSpPr txBox="1"/>
          <p:nvPr>
            <p:custDataLst>
              <p:tags r:id="rId13"/>
            </p:custDataLst>
          </p:nvPr>
        </p:nvSpPr>
        <p:spPr>
          <a:xfrm>
            <a:off x="6773545" y="5400040"/>
            <a:ext cx="3278505" cy="368300"/>
          </a:xfrm>
          <a:prstGeom prst="rect">
            <a:avLst/>
          </a:prstGeom>
          <a:noFill/>
        </p:spPr>
        <p:txBody>
          <a:bodyPr wrap="square" rtlCol="0" anchor="ctr" anchorCtr="0">
            <a:spAutoFit/>
          </a:bodyPr>
          <a:p>
            <a:pPr algn="ctr"/>
            <a:r>
              <a:rPr lang="zh-CN" altLang="en-US" dirty="0">
                <a:solidFill>
                  <a:schemeClr val="bg1"/>
                </a:solidFill>
                <a:latin typeface="方正大黑简体" panose="02010601030101010101" charset="-122"/>
                <a:ea typeface="方正大黑简体" panose="02010601030101010101" charset="-122"/>
                <a:sym typeface="+mn-ea"/>
              </a:rPr>
              <a:t>单位及个人的义务</a:t>
            </a:r>
            <a:endParaRPr lang="zh-CN" altLang="en-US" dirty="0">
              <a:solidFill>
                <a:schemeClr val="bg1"/>
              </a:solidFill>
              <a:latin typeface="方正大黑简体" panose="02010601030101010101" charset="-122"/>
              <a:ea typeface="方正大黑简体" panose="02010601030101010101" charset="-122"/>
              <a:sym typeface="+mn-ea"/>
            </a:endParaRPr>
          </a:p>
        </p:txBody>
      </p:sp>
      <p:grpSp>
        <p:nvGrpSpPr>
          <p:cNvPr id="35" name="组合 34"/>
          <p:cNvGrpSpPr/>
          <p:nvPr>
            <p:custDataLst>
              <p:tags r:id="rId14"/>
            </p:custDataLst>
          </p:nvPr>
        </p:nvGrpSpPr>
        <p:grpSpPr>
          <a:xfrm>
            <a:off x="10810193" y="885604"/>
            <a:ext cx="420495" cy="269282"/>
            <a:chOff x="11382102" y="604536"/>
            <a:chExt cx="420495" cy="269282"/>
          </a:xfrm>
        </p:grpSpPr>
        <p:sp>
          <p:nvSpPr>
            <p:cNvPr id="36" name="Line 16"/>
            <p:cNvSpPr>
              <a:spLocks noChangeShapeType="1"/>
            </p:cNvSpPr>
            <p:nvPr>
              <p:custDataLst>
                <p:tags r:id="rId15"/>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7" name="Line 17"/>
            <p:cNvSpPr>
              <a:spLocks noChangeShapeType="1"/>
            </p:cNvSpPr>
            <p:nvPr>
              <p:custDataLst>
                <p:tags r:id="rId16"/>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8" name="Line 18"/>
            <p:cNvSpPr>
              <a:spLocks noChangeShapeType="1"/>
            </p:cNvSpPr>
            <p:nvPr>
              <p:custDataLst>
                <p:tags r:id="rId17"/>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latin typeface="微软雅黑" panose="020B0503020204020204" charset="-122"/>
                <a:ea typeface="微软雅黑" panose="020B0503020204020204" charset="-122"/>
                <a:sym typeface="Arial" panose="020B0604020202020204" pitchFamily="34" charset="0"/>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236345" y="2941320"/>
            <a:ext cx="10659110" cy="3630930"/>
          </a:xfrm>
          <a:prstGeom prst="rect">
            <a:avLst/>
          </a:prstGeom>
        </p:spPr>
        <p:txBody>
          <a:bodyPr wrap="square">
            <a:spAutoFit/>
          </a:bodyPr>
          <a:p>
            <a:pPr algn="just">
              <a:lnSpc>
                <a:spcPct val="120000"/>
              </a:lnSpc>
            </a:pPr>
            <a:r>
              <a:rPr lang="zh-CN" altLang="en-US" sz="1600" spc="150">
                <a:solidFill>
                  <a:srgbClr val="4E3617"/>
                </a:solidFill>
                <a:latin typeface="微软雅黑" panose="020B0503020204020204" charset="-122"/>
                <a:ea typeface="微软雅黑" panose="020B0503020204020204" charset="-122"/>
              </a:rPr>
              <a:t>（1）制定并公布城市轨道交通运营服务规范；</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（2）审定城市轨道交通运营单位（以下简称运营单位）的运营服务标准并监督其执行；</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（3）指导运营单位制定乘客守则；</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（4）监督检查运营单位履行安全管理、运营服务等职责情况；</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（5）根据职责组织制定和统筹实施市政府城市轨道交通运营突发事件应急预案，调查和处理影响运营安全和公共服务的重大行车事故、设备系统严重故障、行车大面积或者长时间延误等事件及乘客投诉；</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（6）协助市价格主管部门制定城市轨道交通运营票价，会同市价格主管部门指导运营单位制定相关的票卡制式标准、票务政策及线网票款清分规则；</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（7）制定并组织实施城市轨道交通沿线公交线路接驳换乘方案，协调各运营单位和线路间的服务安排和管理分工等事项；</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（8）依法查处城市轨道交通运营管理中的违法行为；</a:t>
            </a:r>
            <a:endParaRPr lang="zh-CN" altLang="en-US" sz="1600" spc="150">
              <a:solidFill>
                <a:srgbClr val="4E3617"/>
              </a:solidFill>
              <a:latin typeface="微软雅黑" panose="020B0503020204020204" charset="-122"/>
              <a:ea typeface="微软雅黑" panose="020B0503020204020204" charset="-122"/>
            </a:endParaRPr>
          </a:p>
          <a:p>
            <a:pPr algn="just">
              <a:lnSpc>
                <a:spcPct val="120000"/>
              </a:lnSpc>
            </a:pPr>
            <a:r>
              <a:rPr lang="zh-CN" altLang="en-US" sz="1600" spc="150">
                <a:solidFill>
                  <a:srgbClr val="4E3617"/>
                </a:solidFill>
                <a:latin typeface="微软雅黑" panose="020B0503020204020204" charset="-122"/>
                <a:ea typeface="微软雅黑" panose="020B0503020204020204" charset="-122"/>
              </a:rPr>
              <a:t>（9）法律、法规、规章和市政府规定的其他职责。</a:t>
            </a:r>
            <a:endParaRPr lang="zh-CN" altLang="en-US" sz="1600" spc="150">
              <a:solidFill>
                <a:srgbClr val="4E3617"/>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1236345" y="953770"/>
            <a:ext cx="7677785" cy="1374775"/>
          </a:xfrm>
          <a:prstGeom prst="rect">
            <a:avLst/>
          </a:prstGeom>
          <a:noFill/>
        </p:spPr>
        <p:txBody>
          <a:bodyPr wrap="square" bIns="0" rtlCol="0" anchor="b" anchorCtr="0">
            <a:spAutoFit/>
          </a:bodyPr>
          <a:p>
            <a:pPr>
              <a:lnSpc>
                <a:spcPct val="120000"/>
              </a:lnSpc>
            </a:pPr>
            <a:r>
              <a:rPr lang="zh-CN" altLang="en-US" sz="2400" b="1" spc="300">
                <a:solidFill>
                  <a:srgbClr val="4E3617"/>
                </a:solidFill>
                <a:latin typeface="微软雅黑" panose="020B0503020204020204" charset="-122"/>
                <a:ea typeface="微软雅黑" panose="020B0503020204020204" charset="-122"/>
              </a:rPr>
              <a:t>市交通运输行政主管部门（以下简称主管部门）是城市轨道交通运营监督管理部门，负责本办法的组织实施和监督检查，并履行以下主要职责：</a:t>
            </a:r>
            <a:endParaRPr lang="zh-CN" altLang="en-US" sz="2400" b="1" spc="300">
              <a:solidFill>
                <a:srgbClr val="4E3617"/>
              </a:solidFill>
              <a:latin typeface="微软雅黑" panose="020B0503020204020204" charset="-122"/>
              <a:ea typeface="微软雅黑" panose="020B0503020204020204" charset="-122"/>
            </a:endParaRPr>
          </a:p>
        </p:txBody>
      </p:sp>
      <p:sp>
        <p:nvSpPr>
          <p:cNvPr id="16" name="Rounded Rectangle 12"/>
          <p:cNvSpPr/>
          <p:nvPr>
            <p:custDataLst>
              <p:tags r:id="rId3"/>
            </p:custDataLst>
          </p:nvPr>
        </p:nvSpPr>
        <p:spPr>
          <a:xfrm rot="5400000">
            <a:off x="1549966" y="2386926"/>
            <a:ext cx="45719" cy="514195"/>
          </a:xfrm>
          <a:prstGeom prst="roundRect">
            <a:avLst/>
          </a:prstGeom>
          <a:solidFill>
            <a:srgbClr val="FFD703"/>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r>
              <a:rPr lang="en-US" dirty="0">
                <a:solidFill>
                  <a:srgbClr val="E7E6E6"/>
                </a:solidFill>
                <a:latin typeface="微软雅黑" panose="020B0503020204020204" charset="-122"/>
                <a:ea typeface="微软雅黑" panose="020B0503020204020204" charset="-122"/>
              </a:rPr>
              <a:t> </a:t>
            </a:r>
            <a:endParaRPr lang="en-US" dirty="0">
              <a:solidFill>
                <a:srgbClr val="E7E6E6"/>
              </a:solidFill>
              <a:latin typeface="微软雅黑" panose="020B0503020204020204" charset="-122"/>
              <a:ea typeface="微软雅黑" panose="020B0503020204020204" charset="-122"/>
            </a:endParaRPr>
          </a:p>
        </p:txBody>
      </p:sp>
      <p:sp>
        <p:nvSpPr>
          <p:cNvPr id="9" name="矩形 8"/>
          <p:cNvSpPr/>
          <p:nvPr>
            <p:custDataLst>
              <p:tags r:id="rId4"/>
            </p:custDataLst>
          </p:nvPr>
        </p:nvSpPr>
        <p:spPr>
          <a:xfrm>
            <a:off x="-1" y="0"/>
            <a:ext cx="447561" cy="6858000"/>
          </a:xfrm>
          <a:prstGeom prst="rect">
            <a:avLst/>
          </a:prstGeom>
          <a:solidFill>
            <a:srgbClr val="FFD703"/>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grpSp>
        <p:nvGrpSpPr>
          <p:cNvPr id="10" name="Group 29"/>
          <p:cNvGrpSpPr/>
          <p:nvPr>
            <p:custDataLst>
              <p:tags r:id="rId5"/>
            </p:custDataLst>
          </p:nvPr>
        </p:nvGrpSpPr>
        <p:grpSpPr>
          <a:xfrm>
            <a:off x="117206" y="2905570"/>
            <a:ext cx="213146" cy="1046375"/>
            <a:chOff x="15428633" y="4561123"/>
            <a:chExt cx="388619" cy="1907805"/>
          </a:xfrm>
          <a:solidFill>
            <a:sysClr val="window" lastClr="FFFFFF"/>
          </a:solidFill>
        </p:grpSpPr>
        <p:sp>
          <p:nvSpPr>
            <p:cNvPr id="11" name="Freeform 85"/>
            <p:cNvSpPr>
              <a:spLocks noChangeArrowheads="1"/>
            </p:cNvSpPr>
            <p:nvPr userDrawn="1">
              <p:custDataLst>
                <p:tags r:id="rId6"/>
              </p:custDataLst>
            </p:nvPr>
          </p:nvSpPr>
          <p:spPr bwMode="auto">
            <a:xfrm>
              <a:off x="15448546" y="5390938"/>
              <a:ext cx="348793" cy="280359"/>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34290" tIns="17145" rIns="34290" bIns="17145" anchor="ctr"/>
            <a:p>
              <a:pPr>
                <a:lnSpc>
                  <a:spcPct val="120000"/>
                </a:lnSpc>
              </a:pPr>
              <a:endParaRPr lang="en-US" dirty="0">
                <a:solidFill>
                  <a:sysClr val="window" lastClr="FFFFFF">
                    <a:alpha val="70000"/>
                  </a:sysClr>
                </a:solidFill>
                <a:latin typeface="微软雅黑" panose="020B0503020204020204" charset="-122"/>
                <a:ea typeface="微软雅黑" panose="020B0503020204020204" charset="-122"/>
              </a:endParaRPr>
            </a:p>
          </p:txBody>
        </p:sp>
        <p:grpSp>
          <p:nvGrpSpPr>
            <p:cNvPr id="12" name="Group 31"/>
            <p:cNvGrpSpPr/>
            <p:nvPr userDrawn="1"/>
          </p:nvGrpSpPr>
          <p:grpSpPr>
            <a:xfrm>
              <a:off x="15428633" y="6172173"/>
              <a:ext cx="388619" cy="296755"/>
              <a:chOff x="10541000" y="3240088"/>
              <a:chExt cx="1282701" cy="979487"/>
            </a:xfrm>
            <a:grpFill/>
          </p:grpSpPr>
          <p:sp>
            <p:nvSpPr>
              <p:cNvPr id="14" name="Freeform 5"/>
              <p:cNvSpPr/>
              <p:nvPr userDrawn="1">
                <p:custDataLst>
                  <p:tags r:id="rId7"/>
                </p:custDataLst>
              </p:nvPr>
            </p:nvSpPr>
            <p:spPr bwMode="auto">
              <a:xfrm>
                <a:off x="10541000" y="3240088"/>
                <a:ext cx="984250" cy="979487"/>
              </a:xfrm>
              <a:custGeom>
                <a:avLst/>
                <a:gdLst>
                  <a:gd name="T0" fmla="*/ 2709 w 2709"/>
                  <a:gd name="T1" fmla="*/ 1204 h 2709"/>
                  <a:gd name="T2" fmla="*/ 1445 w 2709"/>
                  <a:gd name="T3" fmla="*/ 1204 h 2709"/>
                  <a:gd name="T4" fmla="*/ 1445 w 2709"/>
                  <a:gd name="T5" fmla="*/ 1626 h 2709"/>
                  <a:gd name="T6" fmla="*/ 2216 w 2709"/>
                  <a:gd name="T7" fmla="*/ 1626 h 2709"/>
                  <a:gd name="T8" fmla="*/ 1355 w 2709"/>
                  <a:gd name="T9" fmla="*/ 2258 h 2709"/>
                  <a:gd name="T10" fmla="*/ 452 w 2709"/>
                  <a:gd name="T11" fmla="*/ 1355 h 2709"/>
                  <a:gd name="T12" fmla="*/ 1355 w 2709"/>
                  <a:gd name="T13" fmla="*/ 452 h 2709"/>
                  <a:gd name="T14" fmla="*/ 1997 w 2709"/>
                  <a:gd name="T15" fmla="*/ 720 h 2709"/>
                  <a:gd name="T16" fmla="*/ 2303 w 2709"/>
                  <a:gd name="T17" fmla="*/ 387 h 2709"/>
                  <a:gd name="T18" fmla="*/ 1355 w 2709"/>
                  <a:gd name="T19" fmla="*/ 0 h 2709"/>
                  <a:gd name="T20" fmla="*/ 0 w 2709"/>
                  <a:gd name="T21" fmla="*/ 1355 h 2709"/>
                  <a:gd name="T22" fmla="*/ 1355 w 2709"/>
                  <a:gd name="T23" fmla="*/ 2709 h 2709"/>
                  <a:gd name="T24" fmla="*/ 2709 w 2709"/>
                  <a:gd name="T25" fmla="*/ 1626 h 2709"/>
                  <a:gd name="T26" fmla="*/ 2709 w 2709"/>
                  <a:gd name="T27" fmla="*/ 1204 h 2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9" h="2709">
                    <a:moveTo>
                      <a:pt x="2709" y="1204"/>
                    </a:moveTo>
                    <a:lnTo>
                      <a:pt x="1445" y="1204"/>
                    </a:lnTo>
                    <a:lnTo>
                      <a:pt x="1445" y="1626"/>
                    </a:lnTo>
                    <a:lnTo>
                      <a:pt x="2216" y="1626"/>
                    </a:lnTo>
                    <a:cubicBezTo>
                      <a:pt x="2101" y="1992"/>
                      <a:pt x="1759" y="2258"/>
                      <a:pt x="1355" y="2258"/>
                    </a:cubicBezTo>
                    <a:cubicBezTo>
                      <a:pt x="856" y="2258"/>
                      <a:pt x="452" y="1854"/>
                      <a:pt x="452" y="1355"/>
                    </a:cubicBezTo>
                    <a:cubicBezTo>
                      <a:pt x="452" y="856"/>
                      <a:pt x="856" y="452"/>
                      <a:pt x="1355" y="452"/>
                    </a:cubicBezTo>
                    <a:cubicBezTo>
                      <a:pt x="1606" y="452"/>
                      <a:pt x="1833" y="554"/>
                      <a:pt x="1997" y="720"/>
                    </a:cubicBezTo>
                    <a:lnTo>
                      <a:pt x="2303" y="387"/>
                    </a:lnTo>
                    <a:cubicBezTo>
                      <a:pt x="2058" y="148"/>
                      <a:pt x="1724" y="0"/>
                      <a:pt x="1355" y="0"/>
                    </a:cubicBezTo>
                    <a:cubicBezTo>
                      <a:pt x="607" y="0"/>
                      <a:pt x="0" y="607"/>
                      <a:pt x="0" y="1355"/>
                    </a:cubicBezTo>
                    <a:cubicBezTo>
                      <a:pt x="0" y="2103"/>
                      <a:pt x="607" y="2709"/>
                      <a:pt x="1355" y="2709"/>
                    </a:cubicBezTo>
                    <a:cubicBezTo>
                      <a:pt x="2010" y="2709"/>
                      <a:pt x="2584" y="2244"/>
                      <a:pt x="2709" y="1626"/>
                    </a:cubicBezTo>
                    <a:lnTo>
                      <a:pt x="2709" y="12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20000"/>
                  </a:lnSpc>
                </a:pPr>
                <a:endParaRPr lang="id-ID">
                  <a:latin typeface="微软雅黑" panose="020B0503020204020204" charset="-122"/>
                  <a:ea typeface="微软雅黑" panose="020B0503020204020204" charset="-122"/>
                </a:endParaRPr>
              </a:p>
            </p:txBody>
          </p:sp>
          <p:sp>
            <p:nvSpPr>
              <p:cNvPr id="15" name="Freeform 6"/>
              <p:cNvSpPr/>
              <p:nvPr userDrawn="1">
                <p:custDataLst>
                  <p:tags r:id="rId8"/>
                </p:custDataLst>
              </p:nvPr>
            </p:nvSpPr>
            <p:spPr bwMode="auto">
              <a:xfrm>
                <a:off x="11555413" y="3581400"/>
                <a:ext cx="268288" cy="268287"/>
              </a:xfrm>
              <a:custGeom>
                <a:avLst/>
                <a:gdLst>
                  <a:gd name="T0" fmla="*/ 739 w 739"/>
                  <a:gd name="T1" fmla="*/ 258 h 739"/>
                  <a:gd name="T2" fmla="*/ 480 w 739"/>
                  <a:gd name="T3" fmla="*/ 258 h 739"/>
                  <a:gd name="T4" fmla="*/ 480 w 739"/>
                  <a:gd name="T5" fmla="*/ 0 h 739"/>
                  <a:gd name="T6" fmla="*/ 258 w 739"/>
                  <a:gd name="T7" fmla="*/ 0 h 739"/>
                  <a:gd name="T8" fmla="*/ 258 w 739"/>
                  <a:gd name="T9" fmla="*/ 258 h 739"/>
                  <a:gd name="T10" fmla="*/ 0 w 739"/>
                  <a:gd name="T11" fmla="*/ 258 h 739"/>
                  <a:gd name="T12" fmla="*/ 0 w 739"/>
                  <a:gd name="T13" fmla="*/ 480 h 739"/>
                  <a:gd name="T14" fmla="*/ 258 w 739"/>
                  <a:gd name="T15" fmla="*/ 480 h 739"/>
                  <a:gd name="T16" fmla="*/ 258 w 739"/>
                  <a:gd name="T17" fmla="*/ 739 h 739"/>
                  <a:gd name="T18" fmla="*/ 480 w 739"/>
                  <a:gd name="T19" fmla="*/ 739 h 739"/>
                  <a:gd name="T20" fmla="*/ 480 w 739"/>
                  <a:gd name="T21" fmla="*/ 480 h 739"/>
                  <a:gd name="T22" fmla="*/ 739 w 739"/>
                  <a:gd name="T23" fmla="*/ 480 h 739"/>
                  <a:gd name="T24" fmla="*/ 739 w 739"/>
                  <a:gd name="T25" fmla="*/ 25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9" h="739">
                    <a:moveTo>
                      <a:pt x="739" y="258"/>
                    </a:moveTo>
                    <a:lnTo>
                      <a:pt x="480" y="258"/>
                    </a:lnTo>
                    <a:lnTo>
                      <a:pt x="480" y="0"/>
                    </a:lnTo>
                    <a:lnTo>
                      <a:pt x="258" y="0"/>
                    </a:lnTo>
                    <a:lnTo>
                      <a:pt x="258" y="258"/>
                    </a:lnTo>
                    <a:lnTo>
                      <a:pt x="0" y="258"/>
                    </a:lnTo>
                    <a:lnTo>
                      <a:pt x="0" y="480"/>
                    </a:lnTo>
                    <a:lnTo>
                      <a:pt x="258" y="480"/>
                    </a:lnTo>
                    <a:lnTo>
                      <a:pt x="258" y="739"/>
                    </a:lnTo>
                    <a:lnTo>
                      <a:pt x="480" y="739"/>
                    </a:lnTo>
                    <a:lnTo>
                      <a:pt x="480" y="480"/>
                    </a:lnTo>
                    <a:lnTo>
                      <a:pt x="739" y="480"/>
                    </a:lnTo>
                    <a:lnTo>
                      <a:pt x="739" y="2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a:lnSpc>
                    <a:spcPct val="120000"/>
                  </a:lnSpc>
                </a:pPr>
                <a:endParaRPr lang="id-ID">
                  <a:latin typeface="微软雅黑" panose="020B0503020204020204" charset="-122"/>
                  <a:ea typeface="微软雅黑" panose="020B0503020204020204" charset="-122"/>
                </a:endParaRPr>
              </a:p>
            </p:txBody>
          </p:sp>
        </p:grpSp>
        <p:sp>
          <p:nvSpPr>
            <p:cNvPr id="13" name="Freeform 75"/>
            <p:cNvSpPr>
              <a:spLocks noChangeArrowheads="1"/>
            </p:cNvSpPr>
            <p:nvPr userDrawn="1">
              <p:custDataLst>
                <p:tags r:id="rId9"/>
              </p:custDataLst>
            </p:nvPr>
          </p:nvSpPr>
          <p:spPr bwMode="auto">
            <a:xfrm>
              <a:off x="15534382" y="4561123"/>
              <a:ext cx="177121" cy="328939"/>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34290" tIns="17145" rIns="34290" bIns="17145" anchor="ctr"/>
            <a:p>
              <a:pPr>
                <a:lnSpc>
                  <a:spcPct val="120000"/>
                </a:lnSpc>
              </a:pPr>
              <a:endParaRPr lang="en-US" dirty="0">
                <a:solidFill>
                  <a:sysClr val="window" lastClr="FFFFFF">
                    <a:lumMod val="85000"/>
                  </a:sysClr>
                </a:solidFill>
                <a:latin typeface="微软雅黑" panose="020B0503020204020204" charset="-122"/>
                <a:ea typeface="微软雅黑" panose="020B0503020204020204" charset="-122"/>
              </a:endParaRPr>
            </a:p>
          </p:txBody>
        </p:sp>
      </p:grpSp>
      <p:sp>
        <p:nvSpPr>
          <p:cNvPr id="22" name="矩形 21"/>
          <p:cNvSpPr/>
          <p:nvPr>
            <p:custDataLst>
              <p:tags r:id="rId10"/>
            </p:custDataLst>
          </p:nvPr>
        </p:nvSpPr>
        <p:spPr>
          <a:xfrm>
            <a:off x="8914022" y="0"/>
            <a:ext cx="2981275" cy="1847850"/>
          </a:xfrm>
          <a:prstGeom prst="rect">
            <a:avLst/>
          </a:prstGeom>
          <a:pattFill prst="dotGrid">
            <a:fgClr>
              <a:srgbClr val="FFD703"/>
            </a:fgClr>
            <a:bgClr>
              <a:sysClr val="window" lastClr="FFFFFF"/>
            </a:bgClr>
          </a:patt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dirty="0">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矩形 24"/>
          <p:cNvSpPr/>
          <p:nvPr>
            <p:custDataLst>
              <p:tags r:id="rId1"/>
            </p:custDataLst>
          </p:nvPr>
        </p:nvSpPr>
        <p:spPr>
          <a:xfrm>
            <a:off x="225565" y="-14925"/>
            <a:ext cx="5696564" cy="6872925"/>
          </a:xfrm>
          <a:prstGeom prst="rect">
            <a:avLst/>
          </a:prstGeom>
          <a:solidFill>
            <a:srgbClr val="B9DBE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lnSpc>
                <a:spcPct val="120000"/>
              </a:lnSpc>
            </a:pPr>
            <a:endParaRPr lang="zh-CN" altLang="en-US">
              <a:latin typeface="微软雅黑" panose="020B0503020204020204" charset="-122"/>
              <a:ea typeface="微软雅黑" panose="020B0503020204020204" charset="-122"/>
            </a:endParaRPr>
          </a:p>
        </p:txBody>
      </p:sp>
      <p:sp>
        <p:nvSpPr>
          <p:cNvPr id="2" name="矩形 1"/>
          <p:cNvSpPr/>
          <p:nvPr>
            <p:custDataLst>
              <p:tags r:id="rId2"/>
            </p:custDataLst>
          </p:nvPr>
        </p:nvSpPr>
        <p:spPr>
          <a:xfrm>
            <a:off x="-32093" y="0"/>
            <a:ext cx="5696564" cy="6872925"/>
          </a:xfrm>
          <a:prstGeom prst="rect">
            <a:avLst/>
          </a:prstGeom>
          <a:solidFill>
            <a:srgbClr val="3F689B"/>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lnSpc>
                <a:spcPct val="120000"/>
              </a:lnSpc>
            </a:pPr>
            <a:endParaRPr lang="zh-CN" altLang="en-US">
              <a:latin typeface="微软雅黑" panose="020B0503020204020204" charset="-122"/>
              <a:ea typeface="微软雅黑" panose="020B0503020204020204" charset="-122"/>
            </a:endParaRPr>
          </a:p>
        </p:txBody>
      </p:sp>
      <p:pic>
        <p:nvPicPr>
          <p:cNvPr id="3074" name="Picture 2" descr="E:\桌面临时文件\@课件制作-材料\1陈晓宇制作\978-7-200-14983-8《城市轨道交通法律法规》PPT模板修改\9.jpg9"/>
          <p:cNvPicPr>
            <a:picLocks noChangeAspect="1" noChangeArrowheads="1"/>
          </p:cNvPicPr>
          <p:nvPr>
            <p:custDataLst>
              <p:tags r:id="rId3"/>
            </p:custDataLst>
          </p:nvPr>
        </p:nvPicPr>
        <p:blipFill>
          <a:blip r:embed="rId4"/>
          <a:srcRect t="7849" b="7849"/>
          <a:stretch>
            <a:fillRect/>
          </a:stretch>
        </p:blipFill>
        <p:spPr bwMode="auto">
          <a:xfrm>
            <a:off x="6625064" y="621582"/>
            <a:ext cx="4946079" cy="27780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custDataLst>
              <p:tags r:id="rId5"/>
            </p:custDataLst>
          </p:nvPr>
        </p:nvSpPr>
        <p:spPr>
          <a:xfrm>
            <a:off x="751205" y="988695"/>
            <a:ext cx="4608195" cy="1715770"/>
          </a:xfrm>
          <a:prstGeom prst="rect">
            <a:avLst/>
          </a:prstGeom>
        </p:spPr>
        <p:txBody>
          <a:bodyPr wrap="square">
            <a:spAutoFit/>
          </a:bodyPr>
          <a:lstStyle/>
          <a:p>
            <a:pPr>
              <a:lnSpc>
                <a:spcPct val="120000"/>
              </a:lnSpc>
            </a:pPr>
            <a:r>
              <a:rPr lang="zh-CN" altLang="en-US" sz="4400" b="1" i="0" spc="300">
                <a:solidFill>
                  <a:sysClr val="window" lastClr="FFFFFF"/>
                </a:solidFill>
                <a:effectLst/>
                <a:latin typeface="微软雅黑" panose="020B0503020204020204" charset="-122"/>
                <a:ea typeface="微软雅黑" panose="020B0503020204020204" charset="-122"/>
              </a:rPr>
              <a:t>其他相关行政机关及机构的职责</a:t>
            </a:r>
            <a:endParaRPr lang="zh-CN" altLang="en-US" sz="4400" b="1" i="0" spc="300">
              <a:solidFill>
                <a:sysClr val="window" lastClr="FFFFFF"/>
              </a:solidFill>
              <a:effectLst/>
              <a:latin typeface="微软雅黑" panose="020B0503020204020204" charset="-122"/>
              <a:ea typeface="微软雅黑" panose="020B0503020204020204" charset="-122"/>
            </a:endParaRPr>
          </a:p>
        </p:txBody>
      </p:sp>
      <p:sp>
        <p:nvSpPr>
          <p:cNvPr id="5" name="矩形 4"/>
          <p:cNvSpPr/>
          <p:nvPr>
            <p:custDataLst>
              <p:tags r:id="rId6"/>
            </p:custDataLst>
          </p:nvPr>
        </p:nvSpPr>
        <p:spPr>
          <a:xfrm>
            <a:off x="751205" y="2955290"/>
            <a:ext cx="4608195" cy="3709035"/>
          </a:xfrm>
          <a:prstGeom prst="rect">
            <a:avLst/>
          </a:prstGeom>
        </p:spPr>
        <p:txBody>
          <a:bodyPr wrap="square">
            <a:spAutoFit/>
          </a:bodyPr>
          <a:lstStyle/>
          <a:p>
            <a:pPr indent="393700" algn="just" fontAlgn="auto">
              <a:lnSpc>
                <a:spcPct val="120000"/>
              </a:lnSpc>
              <a:extLst>
                <a:ext uri="{35155182-B16C-46BC-9424-99874614C6A1}">
                  <wpsdc:indentchars xmlns:wpsdc="http://www.wps.cn/officeDocument/2017/drawingmlCustomData" val="200" checksum="3005609720"/>
                </a:ext>
              </a:extLst>
            </a:pPr>
            <a:r>
              <a:rPr lang="zh-CN" altLang="en-US" sz="1400" spc="150">
                <a:solidFill>
                  <a:sysClr val="window" lastClr="FFFFFF"/>
                </a:solidFill>
                <a:latin typeface="微软雅黑" panose="020B0503020204020204" charset="-122"/>
                <a:ea typeface="微软雅黑" panose="020B0503020204020204" charset="-122"/>
              </a:rPr>
              <a:t>市发展改革、规划国土、住房建设、公安、市场监管、卫生计生、城市管理等有关行政管理部门依照各自职责，协同做好城市轨道交通运营监督管理工作。</a:t>
            </a:r>
            <a:endParaRPr lang="zh-CN" altLang="en-US" sz="1400" spc="150">
              <a:solidFill>
                <a:sysClr val="window" lastClr="FFFFFF"/>
              </a:solidFill>
              <a:latin typeface="微软雅黑" panose="020B0503020204020204" charset="-122"/>
              <a:ea typeface="微软雅黑" panose="020B0503020204020204" charset="-122"/>
            </a:endParaRPr>
          </a:p>
          <a:p>
            <a:pPr indent="393700" algn="just" fontAlgn="auto">
              <a:lnSpc>
                <a:spcPct val="120000"/>
              </a:lnSpc>
              <a:extLst>
                <a:ext uri="{35155182-B16C-46BC-9424-99874614C6A1}">
                  <wpsdc:indentchars xmlns:wpsdc="http://www.wps.cn/officeDocument/2017/drawingmlCustomData" val="200" checksum="3005609720"/>
                </a:ext>
              </a:extLst>
            </a:pPr>
            <a:r>
              <a:rPr lang="zh-CN" altLang="en-US" sz="1400" spc="150">
                <a:solidFill>
                  <a:sysClr val="window" lastClr="FFFFFF"/>
                </a:solidFill>
                <a:latin typeface="微软雅黑" panose="020B0503020204020204" charset="-122"/>
                <a:ea typeface="微软雅黑" panose="020B0503020204020204" charset="-122"/>
              </a:rPr>
              <a:t>城市轨道交通沿线所在地的区政府（含新区管理机构）应当配合主管部门实施本办法，协助做好本辖区范围内的城市轨道交通公众安全文明宣传教育、应急抢险救援等工作。</a:t>
            </a:r>
            <a:endParaRPr lang="zh-CN" altLang="en-US" sz="1400" spc="150">
              <a:solidFill>
                <a:sysClr val="window" lastClr="FFFFFF"/>
              </a:solidFill>
              <a:latin typeface="微软雅黑" panose="020B0503020204020204" charset="-122"/>
              <a:ea typeface="微软雅黑" panose="020B0503020204020204" charset="-122"/>
            </a:endParaRPr>
          </a:p>
          <a:p>
            <a:pPr indent="393700" algn="just" fontAlgn="auto">
              <a:lnSpc>
                <a:spcPct val="120000"/>
              </a:lnSpc>
              <a:extLst>
                <a:ext uri="{35155182-B16C-46BC-9424-99874614C6A1}">
                  <wpsdc:indentchars xmlns:wpsdc="http://www.wps.cn/officeDocument/2017/drawingmlCustomData" val="200" checksum="3005609720"/>
                </a:ext>
              </a:extLst>
            </a:pPr>
            <a:r>
              <a:rPr lang="zh-CN" altLang="en-US" sz="1400" spc="150">
                <a:solidFill>
                  <a:sysClr val="window" lastClr="FFFFFF"/>
                </a:solidFill>
                <a:latin typeface="微软雅黑" panose="020B0503020204020204" charset="-122"/>
                <a:ea typeface="微软雅黑" panose="020B0503020204020204" charset="-122"/>
              </a:rPr>
              <a:t>城市轨道交通运营管理机构（以下简称运营管理机构）受交通运输、城市管理、住房建设、市场监管、文化旅游等有关行政管理部门的委托，在城市轨道交通及相关综合交通枢纽内，对危害运营安全、扰乱运营秩序及损坏城市轨道交通设施等行为实施行政处罚。</a:t>
            </a:r>
            <a:endParaRPr lang="zh-CN" altLang="en-US" sz="1400" spc="150">
              <a:solidFill>
                <a:sysClr val="window" lastClr="FFFFFF"/>
              </a:solidFill>
              <a:latin typeface="微软雅黑" panose="020B0503020204020204" charset="-122"/>
              <a:ea typeface="微软雅黑" panose="020B0503020204020204" charset="-122"/>
            </a:endParaRPr>
          </a:p>
        </p:txBody>
      </p:sp>
      <p:pic>
        <p:nvPicPr>
          <p:cNvPr id="3078" name="Picture 6" descr="E:\桌面临时文件\@课件制作-材料\1陈晓宇制作\978-7-200-14983-8《城市轨道交通法律法规》PPT模板修改\8.jpg8"/>
          <p:cNvPicPr>
            <a:picLocks noChangeAspect="1" noChangeArrowheads="1"/>
          </p:cNvPicPr>
          <p:nvPr>
            <p:custDataLst>
              <p:tags r:id="rId7"/>
            </p:custDataLst>
          </p:nvPr>
        </p:nvPicPr>
        <p:blipFill rotWithShape="1">
          <a:blip r:embed="rId8"/>
          <a:srcRect l="14298" r="14298"/>
          <a:stretch>
            <a:fillRect/>
          </a:stretch>
        </p:blipFill>
        <p:spPr bwMode="auto">
          <a:xfrm>
            <a:off x="9228700" y="3759550"/>
            <a:ext cx="2339324" cy="233932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E:\桌面临时文件\@课件制作-材料\1陈晓宇制作\978-7-200-14983-8《城市轨道交通法律法规》PPT模板修改\7.jpg7"/>
          <p:cNvPicPr>
            <a:picLocks noChangeAspect="1" noChangeArrowheads="1"/>
          </p:cNvPicPr>
          <p:nvPr>
            <p:custDataLst>
              <p:tags r:id="rId9"/>
            </p:custDataLst>
          </p:nvPr>
        </p:nvPicPr>
        <p:blipFill rotWithShape="1">
          <a:blip r:embed="rId10"/>
          <a:srcRect l="16667" r="16667"/>
          <a:stretch>
            <a:fillRect/>
          </a:stretch>
        </p:blipFill>
        <p:spPr bwMode="auto">
          <a:xfrm>
            <a:off x="6631067" y="3758900"/>
            <a:ext cx="2339975" cy="2339975"/>
          </a:xfrm>
          <a:prstGeom prst="rect">
            <a:avLst/>
          </a:prstGeom>
          <a:noFill/>
          <a:extLst>
            <a:ext uri="{909E8E84-426E-40DD-AFC4-6F175D3DCCD1}">
              <a14:hiddenFill xmlns:a14="http://schemas.microsoft.com/office/drawing/2010/main">
                <a:solidFill>
                  <a:srgbClr val="FFFFFF"/>
                </a:solidFill>
              </a14:hiddenFill>
            </a:ext>
          </a:extLst>
        </p:spPr>
      </p:pic>
      <p:sp>
        <p:nvSpPr>
          <p:cNvPr id="7" name="圆角矩形 6"/>
          <p:cNvSpPr/>
          <p:nvPr>
            <p:custDataLst>
              <p:tags r:id="rId11"/>
            </p:custDataLst>
          </p:nvPr>
        </p:nvSpPr>
        <p:spPr>
          <a:xfrm>
            <a:off x="415405" y="1240641"/>
            <a:ext cx="103221" cy="413987"/>
          </a:xfrm>
          <a:prstGeom prst="roundRect">
            <a:avLst>
              <a:gd name="adj" fmla="val 50000"/>
            </a:avLst>
          </a:prstGeom>
          <a:solidFill>
            <a:srgbClr val="BADBE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lnSpc>
                <a:spcPct val="120000"/>
              </a:lnSpc>
            </a:pPr>
            <a:endParaRPr lang="zh-CN" altLang="en-US">
              <a:latin typeface="微软雅黑" panose="020B0503020204020204" charset="-122"/>
              <a:ea typeface="微软雅黑" panose="020B0503020204020204" charset="-122"/>
            </a:endParaRPr>
          </a:p>
        </p:txBody>
      </p:sp>
      <p:cxnSp>
        <p:nvCxnSpPr>
          <p:cNvPr id="30" name="直接连接符 29"/>
          <p:cNvCxnSpPr/>
          <p:nvPr>
            <p:custDataLst>
              <p:tags r:id="rId12"/>
            </p:custDataLst>
          </p:nvPr>
        </p:nvCxnSpPr>
        <p:spPr>
          <a:xfrm>
            <a:off x="6167438" y="293297"/>
            <a:ext cx="0" cy="2355012"/>
          </a:xfrm>
          <a:prstGeom prst="line">
            <a:avLst/>
          </a:prstGeom>
          <a:ln>
            <a:solidFill>
              <a:sysClr val="window" lastClr="FFFFFF">
                <a:lumMod val="85000"/>
              </a:sysClr>
            </a:solidFill>
          </a:ln>
        </p:spPr>
        <p:style>
          <a:lnRef idx="1">
            <a:srgbClr val="1E6BC5"/>
          </a:lnRef>
          <a:fillRef idx="0">
            <a:srgbClr val="1E6BC5"/>
          </a:fillRef>
          <a:effectRef idx="0">
            <a:srgbClr val="1E6BC5"/>
          </a:effectRef>
          <a:fontRef idx="minor">
            <a:srgbClr val="000000"/>
          </a:fontRef>
        </p:style>
      </p:cxnSp>
      <p:cxnSp>
        <p:nvCxnSpPr>
          <p:cNvPr id="34" name="直接连接符 33"/>
          <p:cNvCxnSpPr/>
          <p:nvPr>
            <p:custDataLst>
              <p:tags r:id="rId13"/>
            </p:custDataLst>
          </p:nvPr>
        </p:nvCxnSpPr>
        <p:spPr>
          <a:xfrm>
            <a:off x="6166989" y="4201057"/>
            <a:ext cx="0" cy="2355012"/>
          </a:xfrm>
          <a:prstGeom prst="line">
            <a:avLst/>
          </a:prstGeom>
          <a:ln>
            <a:solidFill>
              <a:sysClr val="window" lastClr="FFFFFF">
                <a:lumMod val="85000"/>
              </a:sysClr>
            </a:solidFill>
          </a:ln>
        </p:spPr>
        <p:style>
          <a:lnRef idx="1">
            <a:srgbClr val="1E6BC5"/>
          </a:lnRef>
          <a:fillRef idx="0">
            <a:srgbClr val="1E6BC5"/>
          </a:fillRef>
          <a:effectRef idx="0">
            <a:srgbClr val="1E6BC5"/>
          </a:effectRef>
          <a:fontRef idx="minor">
            <a:srgbClr val="000000"/>
          </a:fontRef>
        </p:style>
      </p:cxnSp>
      <p:sp>
        <p:nvSpPr>
          <p:cNvPr id="31" name="文本框 30"/>
          <p:cNvSpPr txBox="1"/>
          <p:nvPr>
            <p:custDataLst>
              <p:tags r:id="rId14"/>
            </p:custDataLst>
          </p:nvPr>
        </p:nvSpPr>
        <p:spPr>
          <a:xfrm rot="16200000">
            <a:off x="5192204" y="3089201"/>
            <a:ext cx="1949570" cy="257175"/>
          </a:xfrm>
          <a:prstGeom prst="rect">
            <a:avLst/>
          </a:prstGeom>
          <a:noFill/>
        </p:spPr>
        <p:txBody>
          <a:bodyPr wrap="square" rtlCol="0">
            <a:spAutoFit/>
          </a:bodyPr>
          <a:lstStyle/>
          <a:p>
            <a:pPr algn="ctr">
              <a:lnSpc>
                <a:spcPct val="120000"/>
              </a:lnSpc>
            </a:pPr>
            <a:r>
              <a:rPr lang="en-US" altLang="zh-CN" sz="900" dirty="0">
                <a:solidFill>
                  <a:sysClr val="window" lastClr="FFFFFF">
                    <a:lumMod val="85000"/>
                  </a:sysClr>
                </a:solidFill>
                <a:latin typeface="微软雅黑" panose="020B0503020204020204" charset="-122"/>
                <a:ea typeface="微软雅黑" panose="020B0503020204020204" charset="-122"/>
              </a:rPr>
              <a:t>www.wps.com</a:t>
            </a:r>
            <a:endParaRPr lang="zh-CN" altLang="en-US" sz="900" dirty="0">
              <a:solidFill>
                <a:sysClr val="window" lastClr="FFFFFF">
                  <a:lumMod val="85000"/>
                </a:sysClr>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custDataLst>
              <p:tags r:id="rId1"/>
            </p:custDataLst>
          </p:nvPr>
        </p:nvSpPr>
        <p:spPr>
          <a:xfrm>
            <a:off x="6465598" y="2366647"/>
            <a:ext cx="4403776" cy="3125844"/>
          </a:xfrm>
          <a:prstGeom prst="rect">
            <a:avLst/>
          </a:prstGeom>
          <a:pattFill prst="dotGrid">
            <a:fgClr>
              <a:srgbClr val="65A6EC"/>
            </a:fgClr>
            <a:bgClr>
              <a:sysClr val="window" lastClr="FFFFFF"/>
            </a:bgClr>
          </a:pattFill>
          <a:ln w="76200">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
        <p:nvSpPr>
          <p:cNvPr id="7" name="矩形 6"/>
          <p:cNvSpPr/>
          <p:nvPr>
            <p:custDataLst>
              <p:tags r:id="rId2"/>
            </p:custDataLst>
          </p:nvPr>
        </p:nvSpPr>
        <p:spPr>
          <a:xfrm>
            <a:off x="-9049" y="0"/>
            <a:ext cx="5143500" cy="6858000"/>
          </a:xfrm>
          <a:prstGeom prst="rect">
            <a:avLst/>
          </a:prstGeom>
          <a:solidFill>
            <a:srgbClr val="1B2D41"/>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
        <p:nvSpPr>
          <p:cNvPr id="2" name="矩形 1"/>
          <p:cNvSpPr/>
          <p:nvPr>
            <p:custDataLst>
              <p:tags r:id="rId3"/>
            </p:custDataLst>
          </p:nvPr>
        </p:nvSpPr>
        <p:spPr>
          <a:xfrm>
            <a:off x="6160139" y="1888858"/>
            <a:ext cx="4403776" cy="3125844"/>
          </a:xfrm>
          <a:prstGeom prst="rect">
            <a:avLst/>
          </a:prstGeom>
          <a:noFill/>
          <a:ln w="76200">
            <a:solidFill>
              <a:srgbClr val="66A6EB"/>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pic>
        <p:nvPicPr>
          <p:cNvPr id="5" name="图片 4" descr="E:\桌面临时文件\@课件制作-材料\1陈晓宇制作\978-7-200-14983-8《城市轨道交通法律法规》PPT模板修改\1.jpg1"/>
          <p:cNvPicPr>
            <a:picLocks noChangeAspect="1"/>
          </p:cNvPicPr>
          <p:nvPr>
            <p:custDataLst>
              <p:tags r:id="rId4"/>
            </p:custDataLst>
          </p:nvPr>
        </p:nvPicPr>
        <p:blipFill rotWithShape="1">
          <a:blip r:embed="rId5"/>
          <a:srcRect t="16152" b="16152"/>
          <a:stretch>
            <a:fillRect/>
          </a:stretch>
        </p:blipFill>
        <p:spPr>
          <a:xfrm>
            <a:off x="5694857" y="914400"/>
            <a:ext cx="4233332" cy="2381250"/>
          </a:xfrm>
          <a:prstGeom prst="rect">
            <a:avLst/>
          </a:prstGeom>
        </p:spPr>
      </p:pic>
      <p:pic>
        <p:nvPicPr>
          <p:cNvPr id="11" name="图片 10" descr="E:\桌面临时文件\@课件制作-材料\1陈晓宇制作\978-7-200-14983-8《城市轨道交通法律法规》PPT模板修改\9.jpg9"/>
          <p:cNvPicPr>
            <a:picLocks noChangeAspect="1"/>
          </p:cNvPicPr>
          <p:nvPr>
            <p:custDataLst>
              <p:tags r:id="rId6"/>
            </p:custDataLst>
          </p:nvPr>
        </p:nvPicPr>
        <p:blipFill rotWithShape="1">
          <a:blip r:embed="rId7"/>
          <a:srcRect t="7786" b="7786"/>
          <a:stretch>
            <a:fillRect/>
          </a:stretch>
        </p:blipFill>
        <p:spPr>
          <a:xfrm>
            <a:off x="7428407" y="3607910"/>
            <a:ext cx="4233332" cy="2381250"/>
          </a:xfrm>
          <a:prstGeom prst="rect">
            <a:avLst/>
          </a:prstGeom>
        </p:spPr>
      </p:pic>
      <p:sp>
        <p:nvSpPr>
          <p:cNvPr id="12" name="文本框 11"/>
          <p:cNvSpPr txBox="1"/>
          <p:nvPr>
            <p:custDataLst>
              <p:tags r:id="rId8"/>
            </p:custDataLst>
          </p:nvPr>
        </p:nvSpPr>
        <p:spPr>
          <a:xfrm>
            <a:off x="454660" y="702945"/>
            <a:ext cx="4545965" cy="1529715"/>
          </a:xfrm>
          <a:prstGeom prst="rect">
            <a:avLst/>
          </a:prstGeom>
          <a:noFill/>
        </p:spPr>
        <p:txBody>
          <a:bodyPr wrap="square" rtlCol="0">
            <a:spAutoFit/>
          </a:bodyPr>
          <a:p>
            <a:pPr>
              <a:lnSpc>
                <a:spcPct val="130000"/>
              </a:lnSpc>
            </a:pPr>
            <a:r>
              <a:rPr lang="zh-CN" altLang="en-US" sz="2400" b="1" spc="300">
                <a:solidFill>
                  <a:sysClr val="window" lastClr="FFFFFF"/>
                </a:solidFill>
                <a:latin typeface="微软雅黑" panose="020B0503020204020204" charset="-122"/>
                <a:ea typeface="微软雅黑" panose="020B0503020204020204" charset="-122"/>
              </a:rPr>
              <a:t>市政府依法确定的运营单位负责城市轨道交通日常运营工作，并承担以下主要责任：</a:t>
            </a:r>
            <a:endParaRPr lang="zh-CN" altLang="en-US" sz="2400" b="1" spc="300">
              <a:solidFill>
                <a:sysClr val="window" lastClr="FFFFFF"/>
              </a:solidFill>
              <a:latin typeface="微软雅黑" panose="020B0503020204020204" charset="-122"/>
              <a:ea typeface="微软雅黑" panose="020B0503020204020204" charset="-122"/>
            </a:endParaRPr>
          </a:p>
        </p:txBody>
      </p:sp>
      <p:sp>
        <p:nvSpPr>
          <p:cNvPr id="14" name="矩形 13"/>
          <p:cNvSpPr/>
          <p:nvPr>
            <p:custDataLst>
              <p:tags r:id="rId9"/>
            </p:custDataLst>
          </p:nvPr>
        </p:nvSpPr>
        <p:spPr>
          <a:xfrm>
            <a:off x="455295" y="2962275"/>
            <a:ext cx="4544695" cy="3450590"/>
          </a:xfrm>
          <a:prstGeom prst="rect">
            <a:avLst/>
          </a:prstGeom>
        </p:spPr>
        <p:txBody>
          <a:bodyPr wrap="square">
            <a:spAutoFit/>
          </a:bodyPr>
          <a:p>
            <a:pPr>
              <a:lnSpc>
                <a:spcPct val="120000"/>
              </a:lnSpc>
            </a:pPr>
            <a:r>
              <a:rPr lang="zh-CN" altLang="en-US" sz="1400" spc="150">
                <a:solidFill>
                  <a:sysClr val="window" lastClr="FFFFFF"/>
                </a:solidFill>
                <a:latin typeface="微软雅黑" panose="020B0503020204020204" charset="-122"/>
                <a:ea typeface="微软雅黑" panose="020B0503020204020204" charset="-122"/>
              </a:rPr>
              <a:t>（1）依法承担城市轨道交通运营安全管理主体责任，建立安全运营制度及风险评估制度，制定本单位各类突发事件应急预案；</a:t>
            </a:r>
            <a:endParaRPr lang="zh-CN" altLang="en-US" sz="1400" spc="150">
              <a:solidFill>
                <a:sysClr val="window" lastClr="FFFFFF"/>
              </a:solidFill>
              <a:latin typeface="微软雅黑" panose="020B0503020204020204" charset="-122"/>
              <a:ea typeface="微软雅黑" panose="020B0503020204020204" charset="-122"/>
            </a:endParaRPr>
          </a:p>
          <a:p>
            <a:pPr>
              <a:lnSpc>
                <a:spcPct val="120000"/>
              </a:lnSpc>
            </a:pPr>
            <a:r>
              <a:rPr lang="zh-CN" altLang="en-US" sz="1400" spc="150">
                <a:solidFill>
                  <a:sysClr val="window" lastClr="FFFFFF"/>
                </a:solidFill>
                <a:latin typeface="微软雅黑" panose="020B0503020204020204" charset="-122"/>
                <a:ea typeface="微软雅黑" panose="020B0503020204020204" charset="-122"/>
              </a:rPr>
              <a:t>（2）按照国家标准、行业标准及相关技术规范建设、维护、改造城市轨道交通设施；</a:t>
            </a:r>
            <a:endParaRPr lang="zh-CN" altLang="en-US" sz="1400" spc="150">
              <a:solidFill>
                <a:sysClr val="window" lastClr="FFFFFF"/>
              </a:solidFill>
              <a:latin typeface="微软雅黑" panose="020B0503020204020204" charset="-122"/>
              <a:ea typeface="微软雅黑" panose="020B0503020204020204" charset="-122"/>
            </a:endParaRPr>
          </a:p>
          <a:p>
            <a:pPr>
              <a:lnSpc>
                <a:spcPct val="120000"/>
              </a:lnSpc>
            </a:pPr>
            <a:r>
              <a:rPr lang="zh-CN" altLang="en-US" sz="1400" spc="150">
                <a:solidFill>
                  <a:sysClr val="window" lastClr="FFFFFF"/>
                </a:solidFill>
                <a:latin typeface="微软雅黑" panose="020B0503020204020204" charset="-122"/>
                <a:ea typeface="微软雅黑" panose="020B0503020204020204" charset="-122"/>
              </a:rPr>
              <a:t>（3）负责运营秩序管理，按照运营服务标准及实时客流需求情况，提供安全、有序、高效的城市轨道交通运营服务；</a:t>
            </a:r>
            <a:endParaRPr lang="zh-CN" altLang="en-US" sz="1400" spc="150">
              <a:solidFill>
                <a:sysClr val="window" lastClr="FFFFFF"/>
              </a:solidFill>
              <a:latin typeface="微软雅黑" panose="020B0503020204020204" charset="-122"/>
              <a:ea typeface="微软雅黑" panose="020B0503020204020204" charset="-122"/>
            </a:endParaRPr>
          </a:p>
          <a:p>
            <a:pPr>
              <a:lnSpc>
                <a:spcPct val="120000"/>
              </a:lnSpc>
            </a:pPr>
            <a:r>
              <a:rPr lang="zh-CN" altLang="en-US" sz="1400" spc="150">
                <a:solidFill>
                  <a:sysClr val="window" lastClr="FFFFFF"/>
                </a:solidFill>
                <a:latin typeface="微软雅黑" panose="020B0503020204020204" charset="-122"/>
                <a:ea typeface="微软雅黑" panose="020B0503020204020204" charset="-122"/>
              </a:rPr>
              <a:t>（4）制定乘客守则，加强城市轨道交通安全文明宣传教育，引导乘客文明乘车；</a:t>
            </a:r>
            <a:endParaRPr lang="zh-CN" altLang="en-US" sz="1400" spc="150">
              <a:solidFill>
                <a:sysClr val="window" lastClr="FFFFFF"/>
              </a:solidFill>
              <a:latin typeface="微软雅黑" panose="020B0503020204020204" charset="-122"/>
              <a:ea typeface="微软雅黑" panose="020B0503020204020204" charset="-122"/>
            </a:endParaRPr>
          </a:p>
          <a:p>
            <a:pPr>
              <a:lnSpc>
                <a:spcPct val="120000"/>
              </a:lnSpc>
            </a:pPr>
            <a:r>
              <a:rPr lang="zh-CN" altLang="en-US" sz="1400" spc="150">
                <a:solidFill>
                  <a:sysClr val="window" lastClr="FFFFFF"/>
                </a:solidFill>
                <a:latin typeface="微软雅黑" panose="020B0503020204020204" charset="-122"/>
                <a:ea typeface="微软雅黑" panose="020B0503020204020204" charset="-122"/>
              </a:rPr>
              <a:t>（5）按照规定购买公众责任险和其他保险；</a:t>
            </a:r>
            <a:endParaRPr lang="zh-CN" altLang="en-US" sz="1400" spc="150">
              <a:solidFill>
                <a:sysClr val="window" lastClr="FFFFFF"/>
              </a:solidFill>
              <a:latin typeface="微软雅黑" panose="020B0503020204020204" charset="-122"/>
              <a:ea typeface="微软雅黑" panose="020B0503020204020204" charset="-122"/>
            </a:endParaRPr>
          </a:p>
          <a:p>
            <a:pPr>
              <a:lnSpc>
                <a:spcPct val="120000"/>
              </a:lnSpc>
            </a:pPr>
            <a:r>
              <a:rPr lang="zh-CN" altLang="en-US" sz="1400" spc="150">
                <a:solidFill>
                  <a:sysClr val="window" lastClr="FFFFFF"/>
                </a:solidFill>
                <a:latin typeface="微软雅黑" panose="020B0503020204020204" charset="-122"/>
                <a:ea typeface="微软雅黑" panose="020B0503020204020204" charset="-122"/>
              </a:rPr>
              <a:t>（6）维护城市轨道交通设施范围内的环境卫生；</a:t>
            </a:r>
            <a:endParaRPr lang="zh-CN" altLang="en-US" sz="1400" spc="150">
              <a:solidFill>
                <a:sysClr val="window" lastClr="FFFFFF"/>
              </a:solidFill>
              <a:latin typeface="微软雅黑" panose="020B0503020204020204" charset="-122"/>
              <a:ea typeface="微软雅黑" panose="020B0503020204020204" charset="-122"/>
            </a:endParaRPr>
          </a:p>
          <a:p>
            <a:pPr>
              <a:lnSpc>
                <a:spcPct val="120000"/>
              </a:lnSpc>
            </a:pPr>
            <a:r>
              <a:rPr lang="zh-CN" altLang="en-US" sz="1400" spc="150">
                <a:solidFill>
                  <a:sysClr val="window" lastClr="FFFFFF"/>
                </a:solidFill>
                <a:latin typeface="微软雅黑" panose="020B0503020204020204" charset="-122"/>
                <a:ea typeface="微软雅黑" panose="020B0503020204020204" charset="-122"/>
              </a:rPr>
              <a:t>（7）法律、法规、规章和市政府规定的其他责任。</a:t>
            </a:r>
            <a:endParaRPr lang="zh-CN" altLang="en-US" sz="1400" spc="150">
              <a:solidFill>
                <a:sysClr val="window" lastClr="FFFFFF"/>
              </a:solidFill>
              <a:latin typeface="微软雅黑" panose="020B0503020204020204" charset="-122"/>
              <a:ea typeface="微软雅黑" panose="020B0503020204020204" charset="-122"/>
            </a:endParaRPr>
          </a:p>
        </p:txBody>
      </p:sp>
      <p:sp>
        <p:nvSpPr>
          <p:cNvPr id="6" name="圆角矩形 5"/>
          <p:cNvSpPr/>
          <p:nvPr>
            <p:custDataLst>
              <p:tags r:id="rId10"/>
            </p:custDataLst>
          </p:nvPr>
        </p:nvSpPr>
        <p:spPr>
          <a:xfrm>
            <a:off x="525145" y="2447290"/>
            <a:ext cx="478790" cy="81280"/>
          </a:xfrm>
          <a:prstGeom prst="roundRect">
            <a:avLst>
              <a:gd name="adj" fmla="val 50000"/>
            </a:avLst>
          </a:prstGeom>
          <a:solidFill>
            <a:srgbClr val="73DCDE"/>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Picture 2" descr="E:\桌面临时文件\@课件制作-材料\1陈晓宇制作\978-7-200-14983-8《城市轨道交通法律法规》PPT模板修改\7.jpg7"/>
          <p:cNvPicPr>
            <a:picLocks noChangeAspect="1" noChangeArrowheads="1"/>
          </p:cNvPicPr>
          <p:nvPr>
            <p:custDataLst>
              <p:tags r:id="rId1"/>
            </p:custDataLst>
          </p:nvPr>
        </p:nvPicPr>
        <p:blipFill rotWithShape="1">
          <a:blip r:embed="rId2"/>
          <a:srcRect l="25000" r="25000"/>
          <a:stretch>
            <a:fillRect/>
          </a:stretch>
        </p:blipFill>
        <p:spPr bwMode="auto">
          <a:xfrm>
            <a:off x="8915400" y="2489201"/>
            <a:ext cx="3276600" cy="436879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桌面临时文件\@课件制作-材料\1陈晓宇制作\978-7-200-14983-8《城市轨道交通法律法规》PPT模板修改\6.jpg6"/>
          <p:cNvPicPr>
            <a:picLocks noChangeAspect="1" noChangeArrowheads="1"/>
          </p:cNvPicPr>
          <p:nvPr>
            <p:custDataLst>
              <p:tags r:id="rId3"/>
            </p:custDataLst>
          </p:nvPr>
        </p:nvPicPr>
        <p:blipFill rotWithShape="1">
          <a:blip r:embed="rId4"/>
          <a:srcRect t="45" b="45"/>
          <a:stretch>
            <a:fillRect/>
          </a:stretch>
        </p:blipFill>
        <p:spPr bwMode="auto">
          <a:xfrm>
            <a:off x="8915400" y="0"/>
            <a:ext cx="3276599" cy="2184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桌面临时文件\@课件制作-材料\1陈晓宇制作\978-7-200-14983-8《城市轨道交通法律法规》PPT模板修改\5.jpg5"/>
          <p:cNvPicPr>
            <a:picLocks noChangeAspect="1" noChangeArrowheads="1"/>
          </p:cNvPicPr>
          <p:nvPr>
            <p:custDataLst>
              <p:tags r:id="rId5"/>
            </p:custDataLst>
          </p:nvPr>
        </p:nvPicPr>
        <p:blipFill rotWithShape="1">
          <a:blip r:embed="rId6"/>
          <a:srcRect l="24125" r="24125"/>
          <a:stretch>
            <a:fillRect/>
          </a:stretch>
        </p:blipFill>
        <p:spPr bwMode="auto">
          <a:xfrm>
            <a:off x="5371810" y="0"/>
            <a:ext cx="3276599" cy="4368799"/>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custDataLst>
              <p:tags r:id="rId7"/>
            </p:custDataLst>
          </p:nvPr>
        </p:nvSpPr>
        <p:spPr>
          <a:xfrm>
            <a:off x="594212" y="3542212"/>
            <a:ext cx="4169376" cy="2651125"/>
          </a:xfrm>
          <a:prstGeom prst="rect">
            <a:avLst/>
          </a:prstGeom>
          <a:noFill/>
        </p:spPr>
        <p:txBody>
          <a:bodyPr wrap="square" rtlCol="0">
            <a:spAutoFit/>
          </a:bodyPr>
          <a:p>
            <a:pPr indent="444500" algn="just" fontAlgn="auto">
              <a:lnSpc>
                <a:spcPct val="130000"/>
              </a:lnSpc>
              <a:extLst>
                <a:ext uri="{35155182-B16C-46BC-9424-99874614C6A1}">
                  <wpsdc:indentchars xmlns:wpsdc="http://www.wps.cn/officeDocument/2017/drawingmlCustomData" val="200" checksum="909944644"/>
                </a:ext>
              </a:extLst>
            </a:pPr>
            <a:r>
              <a:rPr lang="zh-CN" altLang="en-US" sz="1600" spc="150">
                <a:solidFill>
                  <a:srgbClr val="000000">
                    <a:lumMod val="50000"/>
                    <a:lumOff val="50000"/>
                  </a:srgbClr>
                </a:solidFill>
                <a:latin typeface="微软雅黑" panose="020B0503020204020204" charset="-122"/>
                <a:ea typeface="微软雅黑" panose="020B0503020204020204" charset="-122"/>
              </a:rPr>
              <a:t>任何单位和个人应当遵守城市轨道交通运营管理规定和乘客守则，不得危害运营安全、扰乱运营秩序及损坏城市轨道交通设施。</a:t>
            </a:r>
            <a:endParaRPr lang="zh-CN" altLang="en-US" sz="1600" spc="150">
              <a:solidFill>
                <a:srgbClr val="000000">
                  <a:lumMod val="50000"/>
                  <a:lumOff val="50000"/>
                </a:srgbClr>
              </a:solidFill>
              <a:latin typeface="微软雅黑" panose="020B0503020204020204" charset="-122"/>
              <a:ea typeface="微软雅黑" panose="020B0503020204020204" charset="-122"/>
            </a:endParaRPr>
          </a:p>
          <a:p>
            <a:pPr indent="444500" algn="just" fontAlgn="auto">
              <a:lnSpc>
                <a:spcPct val="130000"/>
              </a:lnSpc>
              <a:extLst>
                <a:ext uri="{35155182-B16C-46BC-9424-99874614C6A1}">
                  <wpsdc:indentchars xmlns:wpsdc="http://www.wps.cn/officeDocument/2017/drawingmlCustomData" val="200" checksum="909944644"/>
                </a:ext>
              </a:extLst>
            </a:pPr>
            <a:r>
              <a:rPr lang="zh-CN" altLang="en-US" sz="1600" spc="150">
                <a:solidFill>
                  <a:srgbClr val="000000">
                    <a:lumMod val="50000"/>
                    <a:lumOff val="50000"/>
                  </a:srgbClr>
                </a:solidFill>
                <a:latin typeface="微软雅黑" panose="020B0503020204020204" charset="-122"/>
                <a:ea typeface="微软雅黑" panose="020B0503020204020204" charset="-122"/>
              </a:rPr>
              <a:t>任何单位和个人发现有盗窃、损坏城市轨道交通设施或者其他危害运营安全行为的，应当及时报警或者向运营单位报告。</a:t>
            </a:r>
            <a:endParaRPr lang="zh-CN" altLang="en-US" sz="1600" spc="150">
              <a:solidFill>
                <a:srgbClr val="000000">
                  <a:lumMod val="50000"/>
                  <a:lumOff val="50000"/>
                </a:srgbClr>
              </a:solidFill>
              <a:latin typeface="微软雅黑" panose="020B0503020204020204" charset="-122"/>
              <a:ea typeface="微软雅黑" panose="020B0503020204020204" charset="-122"/>
            </a:endParaRPr>
          </a:p>
        </p:txBody>
      </p:sp>
      <p:sp>
        <p:nvSpPr>
          <p:cNvPr id="6" name="矩形 5"/>
          <p:cNvSpPr/>
          <p:nvPr>
            <p:custDataLst>
              <p:tags r:id="rId8"/>
            </p:custDataLst>
          </p:nvPr>
        </p:nvSpPr>
        <p:spPr>
          <a:xfrm>
            <a:off x="594360" y="1192530"/>
            <a:ext cx="3996055" cy="1532890"/>
          </a:xfrm>
          <a:prstGeom prst="rect">
            <a:avLst/>
          </a:prstGeom>
        </p:spPr>
        <p:txBody>
          <a:bodyPr wrap="square">
            <a:normAutofit fontScale="92500" lnSpcReduction="20000"/>
          </a:bodyPr>
          <a:p>
            <a:pPr>
              <a:lnSpc>
                <a:spcPct val="120000"/>
              </a:lnSpc>
            </a:pPr>
            <a:r>
              <a:rPr lang="zh-CN" altLang="en-US" sz="4800" b="1" spc="300">
                <a:solidFill>
                  <a:srgbClr val="0D1847"/>
                </a:solidFill>
                <a:latin typeface="微软雅黑" panose="020B0503020204020204" charset="-122"/>
                <a:ea typeface="微软雅黑" panose="020B0503020204020204" charset="-122"/>
              </a:rPr>
              <a:t>单位及个人的义务</a:t>
            </a:r>
            <a:endParaRPr lang="zh-CN" altLang="en-US" sz="4800" b="1" spc="300">
              <a:solidFill>
                <a:srgbClr val="0D1847"/>
              </a:solidFill>
              <a:latin typeface="微软雅黑" panose="020B0503020204020204" charset="-122"/>
              <a:ea typeface="微软雅黑" panose="020B0503020204020204" charset="-122"/>
            </a:endParaRPr>
          </a:p>
        </p:txBody>
      </p:sp>
      <p:pic>
        <p:nvPicPr>
          <p:cNvPr id="2" name="图片 1" descr="E:\桌面临时文件\@课件制作-材料\1陈晓宇制作\978-7-200-14983-8《城市轨道交通法律法规》PPT模板修改\8.jpg8"/>
          <p:cNvPicPr>
            <a:picLocks noChangeAspect="1"/>
          </p:cNvPicPr>
          <p:nvPr>
            <p:custDataLst>
              <p:tags r:id="rId9"/>
            </p:custDataLst>
          </p:nvPr>
        </p:nvPicPr>
        <p:blipFill rotWithShape="1">
          <a:blip r:embed="rId10"/>
          <a:srcRect t="3317" b="3317"/>
          <a:stretch>
            <a:fillRect/>
          </a:stretch>
        </p:blipFill>
        <p:spPr>
          <a:xfrm>
            <a:off x="5365983" y="4665831"/>
            <a:ext cx="3288254" cy="2192169"/>
          </a:xfrm>
          <a:prstGeom prst="rect">
            <a:avLst/>
          </a:prstGeom>
        </p:spPr>
      </p:pic>
      <p:sp>
        <p:nvSpPr>
          <p:cNvPr id="8" name="矩形 7"/>
          <p:cNvSpPr/>
          <p:nvPr>
            <p:custDataLst>
              <p:tags r:id="rId11"/>
            </p:custDataLst>
          </p:nvPr>
        </p:nvSpPr>
        <p:spPr>
          <a:xfrm>
            <a:off x="715322" y="3087923"/>
            <a:ext cx="445294" cy="45719"/>
          </a:xfrm>
          <a:prstGeom prst="rect">
            <a:avLst/>
          </a:prstGeom>
          <a:solidFill>
            <a:srgbClr val="4E7AC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p>
        </p:txBody>
      </p:sp>
      <p:sp>
        <p:nvSpPr>
          <p:cNvPr id="10" name="矩形 9"/>
          <p:cNvSpPr/>
          <p:nvPr>
            <p:custDataLst>
              <p:tags r:id="rId12"/>
            </p:custDataLst>
          </p:nvPr>
        </p:nvSpPr>
        <p:spPr>
          <a:xfrm>
            <a:off x="715322" y="783778"/>
            <a:ext cx="225203" cy="228983"/>
          </a:xfrm>
          <a:prstGeom prst="rect">
            <a:avLst/>
          </a:prstGeom>
          <a:solidFill>
            <a:srgbClr val="4E7AC6">
              <a:alpha val="62353"/>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lnSpc>
                <a:spcPct val="120000"/>
              </a:lnSpc>
            </a:pPr>
            <a:endParaRPr lang="zh-CN" altLang="en-US"/>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4"/>
          <p:cNvSpPr/>
          <p:nvPr>
            <p:custDataLst>
              <p:tags r:id="rId1"/>
            </p:custDataLst>
          </p:nvPr>
        </p:nvSpPr>
        <p:spPr>
          <a:xfrm>
            <a:off x="3889830" y="0"/>
            <a:ext cx="4412342" cy="6858000"/>
          </a:xfrm>
          <a:prstGeom prst="rect">
            <a:avLst/>
          </a:prstGeom>
          <a:solidFill>
            <a:srgbClr val="262626"/>
          </a:solidFill>
          <a:ln>
            <a:noFill/>
          </a:ln>
        </p:spPr>
        <p:style>
          <a:lnRef idx="2">
            <a:srgbClr val="262626">
              <a:shade val="50000"/>
            </a:srgbClr>
          </a:lnRef>
          <a:fillRef idx="1">
            <a:srgbClr val="262626"/>
          </a:fillRef>
          <a:effectRef idx="0">
            <a:srgbClr val="262626"/>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7" name="Right Triangle 11"/>
          <p:cNvSpPr/>
          <p:nvPr>
            <p:custDataLst>
              <p:tags r:id="rId2"/>
            </p:custDataLst>
          </p:nvPr>
        </p:nvSpPr>
        <p:spPr>
          <a:xfrm rot="5400000" flipV="1">
            <a:off x="6822861" y="1318533"/>
            <a:ext cx="576069" cy="564467"/>
          </a:xfrm>
          <a:prstGeom prst="rtTriangle">
            <a:avLst/>
          </a:prstGeom>
          <a:noFill/>
          <a:ln w="57150">
            <a:solidFill>
              <a:srgbClr val="2E4A7B">
                <a:alpha val="53000"/>
              </a:srgbClr>
            </a:solidFill>
          </a:ln>
        </p:spPr>
        <p:style>
          <a:lnRef idx="2">
            <a:srgbClr val="262626">
              <a:shade val="50000"/>
            </a:srgbClr>
          </a:lnRef>
          <a:fillRef idx="1">
            <a:srgbClr val="262626"/>
          </a:fillRef>
          <a:effectRef idx="0">
            <a:srgbClr val="262626"/>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3" name="Rectangle 7"/>
          <p:cNvSpPr/>
          <p:nvPr>
            <p:custDataLst>
              <p:tags r:id="rId3"/>
            </p:custDataLst>
          </p:nvPr>
        </p:nvSpPr>
        <p:spPr>
          <a:xfrm rot="5400000">
            <a:off x="4483176" y="931534"/>
            <a:ext cx="3225646" cy="3225646"/>
          </a:xfrm>
          <a:prstGeom prst="rect">
            <a:avLst/>
          </a:prstGeom>
          <a:noFill/>
          <a:ln w="63500" cmpd="sng">
            <a:solidFill>
              <a:srgbClr val="4472C4"/>
            </a:solidFill>
          </a:ln>
        </p:spPr>
        <p:style>
          <a:lnRef idx="2">
            <a:srgbClr val="262626">
              <a:shade val="50000"/>
            </a:srgbClr>
          </a:lnRef>
          <a:fillRef idx="1">
            <a:srgbClr val="262626"/>
          </a:fillRef>
          <a:effectRef idx="0">
            <a:srgbClr val="262626"/>
          </a:effectRef>
          <a:fontRef idx="minor">
            <a:sysClr val="window" lastClr="FFFFFF"/>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等线" panose="02010600030101010101" charset="-122"/>
              <a:ea typeface="微软雅黑" panose="020B0503020204020204" charset="-122"/>
              <a:cs typeface="+mn-ea"/>
            </a:endParaRPr>
          </a:p>
        </p:txBody>
      </p:sp>
      <p:sp>
        <p:nvSpPr>
          <p:cNvPr id="6" name="Right Triangle 10"/>
          <p:cNvSpPr/>
          <p:nvPr>
            <p:custDataLst>
              <p:tags r:id="rId4"/>
            </p:custDataLst>
          </p:nvPr>
        </p:nvSpPr>
        <p:spPr>
          <a:xfrm rot="5400000" flipV="1">
            <a:off x="6913427" y="1217978"/>
            <a:ext cx="576068" cy="564467"/>
          </a:xfrm>
          <a:prstGeom prst="rtTriangle">
            <a:avLst/>
          </a:prstGeom>
          <a:noFill/>
          <a:ln w="57150">
            <a:solidFill>
              <a:srgbClr val="4472C4"/>
            </a:solidFill>
          </a:ln>
        </p:spPr>
        <p:style>
          <a:lnRef idx="2">
            <a:srgbClr val="262626">
              <a:shade val="50000"/>
            </a:srgbClr>
          </a:lnRef>
          <a:fillRef idx="1">
            <a:srgbClr val="262626"/>
          </a:fillRef>
          <a:effectRef idx="0">
            <a:srgbClr val="262626"/>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0" name="Rectangle 14"/>
          <p:cNvSpPr/>
          <p:nvPr>
            <p:custDataLst>
              <p:tags r:id="rId5"/>
            </p:custDataLst>
          </p:nvPr>
        </p:nvSpPr>
        <p:spPr>
          <a:xfrm>
            <a:off x="0" y="5021944"/>
            <a:ext cx="3904342" cy="1836056"/>
          </a:xfrm>
          <a:prstGeom prst="rect">
            <a:avLst/>
          </a:prstGeom>
          <a:solidFill>
            <a:srgbClr val="262626">
              <a:alpha val="70000"/>
            </a:srgbClr>
          </a:solidFill>
          <a:ln>
            <a:noFill/>
          </a:ln>
        </p:spPr>
        <p:style>
          <a:lnRef idx="2">
            <a:srgbClr val="262626">
              <a:shade val="50000"/>
            </a:srgbClr>
          </a:lnRef>
          <a:fillRef idx="1">
            <a:srgbClr val="262626"/>
          </a:fillRef>
          <a:effectRef idx="0">
            <a:srgbClr val="262626"/>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1" name="Rectangle 15"/>
          <p:cNvSpPr/>
          <p:nvPr>
            <p:custDataLst>
              <p:tags r:id="rId6"/>
            </p:custDataLst>
          </p:nvPr>
        </p:nvSpPr>
        <p:spPr>
          <a:xfrm>
            <a:off x="8276175" y="5021944"/>
            <a:ext cx="3915825" cy="1836056"/>
          </a:xfrm>
          <a:prstGeom prst="rect">
            <a:avLst/>
          </a:prstGeom>
          <a:solidFill>
            <a:srgbClr val="262626">
              <a:alpha val="70000"/>
            </a:srgbClr>
          </a:solidFill>
          <a:ln>
            <a:noFill/>
          </a:ln>
        </p:spPr>
        <p:style>
          <a:lnRef idx="2">
            <a:srgbClr val="262626">
              <a:shade val="50000"/>
            </a:srgbClr>
          </a:lnRef>
          <a:fillRef idx="1">
            <a:srgbClr val="262626"/>
          </a:fillRef>
          <a:effectRef idx="0">
            <a:srgbClr val="262626"/>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8" name="文本框 7"/>
          <p:cNvSpPr txBox="1"/>
          <p:nvPr>
            <p:custDataLst>
              <p:tags r:id="rId7"/>
            </p:custDataLst>
          </p:nvPr>
        </p:nvSpPr>
        <p:spPr>
          <a:xfrm>
            <a:off x="259080" y="5287645"/>
            <a:ext cx="3384000" cy="1383665"/>
          </a:xfrm>
          <a:prstGeom prst="rect">
            <a:avLst/>
          </a:prstGeom>
          <a:noFill/>
        </p:spPr>
        <p:txBody>
          <a:bodyPr wrap="square" lIns="91440" tIns="45720" rIns="91440" bIns="45720" rtlCol="0">
            <a:spAutoFit/>
          </a:bodyPr>
          <a:lstStyle>
            <a:defPPr>
              <a:defRPr lang="zh-CN"/>
            </a:defPPr>
            <a:lvl1pPr marR="0" lvl="0" indent="0" algn="ctr" fontAlgn="auto">
              <a:lnSpc>
                <a:spcPct val="130000"/>
              </a:lnSpc>
              <a:spcBef>
                <a:spcPts val="0"/>
              </a:spcBef>
              <a:spcAft>
                <a:spcPts val="1000"/>
              </a:spcAft>
              <a:buClrTx/>
              <a:buSzTx/>
              <a:buFontTx/>
              <a:buNone/>
              <a:defRPr kumimoji="0" sz="1400" b="0" i="0" u="none" strike="noStrike" cap="none" spc="150" normalizeH="0" baseline="0">
                <a:ln>
                  <a:noFill/>
                </a:ln>
                <a:solidFill>
                  <a:srgbClr val="A6A6A6"/>
                </a:solidFill>
                <a:effectLst/>
                <a:uLnTx/>
                <a:uFillTx/>
                <a:latin typeface="微软雅黑" panose="020B0503020204020204" charset="-122"/>
                <a:ea typeface="微软雅黑" panose="020B0503020204020204" charset="-122"/>
              </a:defRPr>
            </a:lvl1pPr>
          </a:lstStyle>
          <a:p>
            <a:pPr algn="l">
              <a:lnSpc>
                <a:spcPct val="150000"/>
              </a:lnSpc>
              <a:spcAft>
                <a:spcPts val="0"/>
              </a:spcAft>
            </a:pPr>
            <a:r>
              <a:rPr lang="zh-CN" altLang="en-US" b="1" dirty="0">
                <a:solidFill>
                  <a:schemeClr val="bg1"/>
                </a:solidFill>
                <a:latin typeface="Arial" panose="020B0604020202020204" pitchFamily="34" charset="0"/>
              </a:rPr>
              <a:t>1. 工程初验和试运行工作</a:t>
            </a:r>
            <a:endParaRPr lang="zh-CN" altLang="en-US" b="1" dirty="0">
              <a:solidFill>
                <a:schemeClr val="bg1"/>
              </a:solidFill>
              <a:latin typeface="Arial" panose="020B0604020202020204" pitchFamily="34" charset="0"/>
            </a:endParaRPr>
          </a:p>
          <a:p>
            <a:pPr algn="l">
              <a:lnSpc>
                <a:spcPct val="150000"/>
              </a:lnSpc>
              <a:spcAft>
                <a:spcPts val="0"/>
              </a:spcAft>
            </a:pPr>
            <a:r>
              <a:rPr lang="zh-CN" altLang="en-US" b="1" dirty="0">
                <a:solidFill>
                  <a:schemeClr val="bg1"/>
                </a:solidFill>
                <a:latin typeface="Arial" panose="020B0604020202020204" pitchFamily="34" charset="0"/>
              </a:rPr>
              <a:t>2. 交通运营服务标准与服务承诺</a:t>
            </a:r>
            <a:endParaRPr lang="zh-CN" altLang="en-US" b="1" dirty="0">
              <a:solidFill>
                <a:schemeClr val="bg1"/>
              </a:solidFill>
              <a:latin typeface="Arial" panose="020B0604020202020204" pitchFamily="34" charset="0"/>
            </a:endParaRPr>
          </a:p>
          <a:p>
            <a:pPr algn="l">
              <a:lnSpc>
                <a:spcPct val="150000"/>
              </a:lnSpc>
              <a:spcAft>
                <a:spcPts val="0"/>
              </a:spcAft>
            </a:pPr>
            <a:r>
              <a:rPr lang="zh-CN" altLang="en-US" b="1" dirty="0">
                <a:solidFill>
                  <a:schemeClr val="bg1"/>
                </a:solidFill>
                <a:latin typeface="Arial" panose="020B0604020202020204" pitchFamily="34" charset="0"/>
              </a:rPr>
              <a:t>3. 运营月报、运营年报及运营计划</a:t>
            </a:r>
            <a:endParaRPr lang="zh-CN" altLang="en-US" b="1" dirty="0">
              <a:solidFill>
                <a:schemeClr val="bg1"/>
              </a:solidFill>
              <a:latin typeface="Arial" panose="020B0604020202020204" pitchFamily="34" charset="0"/>
            </a:endParaRPr>
          </a:p>
          <a:p>
            <a:pPr algn="l">
              <a:lnSpc>
                <a:spcPct val="150000"/>
              </a:lnSpc>
              <a:spcAft>
                <a:spcPts val="0"/>
              </a:spcAft>
            </a:pPr>
            <a:r>
              <a:rPr lang="zh-CN" altLang="en-US" b="1" dirty="0">
                <a:solidFill>
                  <a:schemeClr val="bg1"/>
                </a:solidFill>
                <a:latin typeface="Arial" panose="020B0604020202020204" pitchFamily="34" charset="0"/>
              </a:rPr>
              <a:t>4. 运营服务提示信息的公布</a:t>
            </a:r>
            <a:endParaRPr lang="zh-CN" altLang="en-US" b="1" dirty="0">
              <a:solidFill>
                <a:schemeClr val="bg1"/>
              </a:solidFill>
              <a:latin typeface="Arial" panose="020B0604020202020204" pitchFamily="34" charset="0"/>
            </a:endParaRPr>
          </a:p>
        </p:txBody>
      </p:sp>
      <p:sp>
        <p:nvSpPr>
          <p:cNvPr id="12" name="文本框 11"/>
          <p:cNvSpPr txBox="1"/>
          <p:nvPr>
            <p:custDataLst>
              <p:tags r:id="rId8"/>
            </p:custDataLst>
          </p:nvPr>
        </p:nvSpPr>
        <p:spPr>
          <a:xfrm>
            <a:off x="4144010" y="4769168"/>
            <a:ext cx="3905250" cy="1383665"/>
          </a:xfrm>
          <a:prstGeom prst="rect">
            <a:avLst/>
          </a:prstGeom>
          <a:noFill/>
        </p:spPr>
        <p:txBody>
          <a:bodyPr wrap="square" lIns="91440" tIns="45720" rIns="91440" bIns="45720" rtlCol="0" anchor="ctr">
            <a:spAutoFit/>
          </a:bodyPr>
          <a:lstStyle>
            <a:defPPr>
              <a:defRPr lang="zh-CN"/>
            </a:defPPr>
            <a:lvl1pPr marR="0" lvl="0" indent="0" fontAlgn="auto">
              <a:lnSpc>
                <a:spcPct val="100000"/>
              </a:lnSpc>
              <a:spcBef>
                <a:spcPts val="0"/>
              </a:spcBef>
              <a:spcAft>
                <a:spcPts val="0"/>
              </a:spcAft>
              <a:buClrTx/>
              <a:buSzTx/>
              <a:buFontTx/>
              <a:buNone/>
              <a:defRPr kumimoji="0" sz="1400" b="0" i="0" u="none" strike="noStrike" cap="none" spc="150" normalizeH="0" baseline="0">
                <a:ln>
                  <a:noFill/>
                </a:ln>
                <a:solidFill>
                  <a:srgbClr val="A6A6A6"/>
                </a:solidFill>
                <a:effectLst/>
                <a:uLnTx/>
                <a:uFillTx/>
                <a:latin typeface="微软雅黑" panose="020B0503020204020204" charset="-122"/>
                <a:ea typeface="微软雅黑" panose="020B0503020204020204" charset="-122"/>
              </a:defRPr>
            </a:lvl1pPr>
          </a:lstStyle>
          <a:p>
            <a:pPr>
              <a:lnSpc>
                <a:spcPct val="150000"/>
              </a:lnSpc>
            </a:pPr>
            <a:r>
              <a:rPr lang="zh-CN" altLang="en-US" b="1" dirty="0">
                <a:solidFill>
                  <a:schemeClr val="bg1"/>
                </a:solidFill>
                <a:latin typeface="Arial" panose="020B0604020202020204" pitchFamily="34" charset="0"/>
              </a:rPr>
              <a:t>5. 环境卫生责任和污染防护措施</a:t>
            </a:r>
            <a:endParaRPr lang="zh-CN" altLang="en-US" b="1" dirty="0">
              <a:solidFill>
                <a:schemeClr val="bg1"/>
              </a:solidFill>
              <a:latin typeface="Arial" panose="020B0604020202020204" pitchFamily="34" charset="0"/>
            </a:endParaRPr>
          </a:p>
          <a:p>
            <a:pPr>
              <a:lnSpc>
                <a:spcPct val="150000"/>
              </a:lnSpc>
            </a:pPr>
            <a:r>
              <a:rPr lang="zh-CN" altLang="en-US" b="1" dirty="0">
                <a:solidFill>
                  <a:schemeClr val="bg1"/>
                </a:solidFill>
                <a:latin typeface="Arial" panose="020B0604020202020204" pitchFamily="34" charset="0"/>
              </a:rPr>
              <a:t>6. 乘客遗失物招领信息查询平台</a:t>
            </a:r>
            <a:endParaRPr lang="zh-CN" altLang="en-US" b="1" dirty="0">
              <a:solidFill>
                <a:schemeClr val="bg1"/>
              </a:solidFill>
              <a:latin typeface="Arial" panose="020B0604020202020204" pitchFamily="34" charset="0"/>
            </a:endParaRPr>
          </a:p>
          <a:p>
            <a:pPr>
              <a:lnSpc>
                <a:spcPct val="150000"/>
              </a:lnSpc>
            </a:pPr>
            <a:r>
              <a:rPr lang="zh-CN" altLang="en-US" b="1" dirty="0">
                <a:solidFill>
                  <a:schemeClr val="bg1"/>
                </a:solidFill>
                <a:latin typeface="Arial" panose="020B0604020202020204" pitchFamily="34" charset="0"/>
              </a:rPr>
              <a:t>7. 城市轨道交通导向标志和安全警示标志</a:t>
            </a:r>
            <a:endParaRPr lang="zh-CN" altLang="en-US" b="1" dirty="0">
              <a:solidFill>
                <a:schemeClr val="bg1"/>
              </a:solidFill>
              <a:latin typeface="Arial" panose="020B0604020202020204" pitchFamily="34" charset="0"/>
            </a:endParaRPr>
          </a:p>
          <a:p>
            <a:pPr>
              <a:lnSpc>
                <a:spcPct val="150000"/>
              </a:lnSpc>
            </a:pPr>
            <a:r>
              <a:rPr lang="zh-CN" altLang="en-US" b="1" dirty="0">
                <a:solidFill>
                  <a:schemeClr val="bg1"/>
                </a:solidFill>
                <a:latin typeface="Arial" panose="020B0604020202020204" pitchFamily="34" charset="0"/>
              </a:rPr>
              <a:t>8. 广告设施、商业店铺和管线的管理</a:t>
            </a:r>
            <a:endParaRPr lang="zh-CN" altLang="en-US" b="1" dirty="0">
              <a:solidFill>
                <a:schemeClr val="bg1"/>
              </a:solidFill>
              <a:latin typeface="Arial" panose="020B0604020202020204" pitchFamily="34" charset="0"/>
            </a:endParaRPr>
          </a:p>
        </p:txBody>
      </p:sp>
      <p:sp>
        <p:nvSpPr>
          <p:cNvPr id="13" name="文本框 12"/>
          <p:cNvSpPr txBox="1"/>
          <p:nvPr>
            <p:custDataLst>
              <p:tags r:id="rId9"/>
            </p:custDataLst>
          </p:nvPr>
        </p:nvSpPr>
        <p:spPr>
          <a:xfrm>
            <a:off x="4608045" y="2646772"/>
            <a:ext cx="2975908" cy="1367163"/>
          </a:xfrm>
          <a:prstGeom prst="rect">
            <a:avLst/>
          </a:prstGeom>
          <a:noFill/>
        </p:spPr>
        <p:txBody>
          <a:bodyPr wrap="square" lIns="91440" tIns="45720" rIns="91440" bIns="45720" rtlCol="0" anchor="ctr">
            <a:noAutofit/>
          </a:bodyPr>
          <a:lstStyle>
            <a:defPPr>
              <a:defRPr lang="zh-CN"/>
            </a:defPPr>
            <a:lvl1pPr marR="0" lvl="0" indent="0" fontAlgn="auto">
              <a:lnSpc>
                <a:spcPct val="100000"/>
              </a:lnSpc>
              <a:spcBef>
                <a:spcPts val="0"/>
              </a:spcBef>
              <a:spcAft>
                <a:spcPts val="0"/>
              </a:spcAft>
              <a:buClrTx/>
              <a:buSzTx/>
              <a:buFontTx/>
              <a:buNone/>
              <a:defRPr kumimoji="0" sz="3600" b="1" i="0" u="none" strike="noStrike" cap="none" spc="0" normalizeH="0" baseline="0">
                <a:ln>
                  <a:noFill/>
                </a:ln>
                <a:solidFill>
                  <a:prstClr val="white"/>
                </a:solidFill>
                <a:effectLst/>
                <a:uLnTx/>
                <a:uFillTx/>
                <a:latin typeface="Montserrat" panose="00000500000000000000" pitchFamily="50" charset="0"/>
                <a:ea typeface="Nexa Bold" charset="0"/>
                <a:cs typeface="Nexa Bold" charset="0"/>
              </a:defRPr>
            </a:lvl1pPr>
          </a:lstStyle>
          <a:p>
            <a:pPr>
              <a:lnSpc>
                <a:spcPct val="130000"/>
              </a:lnSpc>
            </a:pPr>
            <a:r>
              <a:rPr lang="zh-CN" altLang="en-US" spc="300" dirty="0">
                <a:solidFill>
                  <a:sysClr val="window" lastClr="FFFFFF"/>
                </a:solidFill>
                <a:latin typeface="Arial" panose="020B0604020202020204" pitchFamily="34" charset="0"/>
                <a:ea typeface="微软雅黑" panose="020B0503020204020204" charset="-122"/>
              </a:rPr>
              <a:t>（二）</a:t>
            </a:r>
            <a:endParaRPr lang="zh-CN" altLang="en-US" spc="300" dirty="0">
              <a:solidFill>
                <a:sysClr val="window" lastClr="FFFFFF"/>
              </a:solidFill>
              <a:latin typeface="Arial" panose="020B0604020202020204" pitchFamily="34" charset="0"/>
              <a:ea typeface="微软雅黑" panose="020B0503020204020204" charset="-122"/>
            </a:endParaRPr>
          </a:p>
          <a:p>
            <a:pPr>
              <a:lnSpc>
                <a:spcPct val="130000"/>
              </a:lnSpc>
            </a:pPr>
            <a:r>
              <a:rPr lang="zh-CN" altLang="en-US" spc="300" dirty="0">
                <a:solidFill>
                  <a:sysClr val="window" lastClr="FFFFFF"/>
                </a:solidFill>
                <a:latin typeface="Arial" panose="020B0604020202020204" pitchFamily="34" charset="0"/>
                <a:ea typeface="微软雅黑" panose="020B0503020204020204" charset="-122"/>
              </a:rPr>
              <a:t>运营服务</a:t>
            </a:r>
            <a:endParaRPr lang="zh-CN" altLang="en-US" spc="300" dirty="0">
              <a:solidFill>
                <a:sysClr val="window" lastClr="FFFFFF"/>
              </a:solidFill>
              <a:latin typeface="Arial" panose="020B0604020202020204" pitchFamily="34" charset="0"/>
              <a:ea typeface="微软雅黑" panose="020B0503020204020204" charset="-122"/>
            </a:endParaRPr>
          </a:p>
        </p:txBody>
      </p:sp>
      <p:pic>
        <p:nvPicPr>
          <p:cNvPr id="22" name="PA-组合 15" descr="E:\桌面临时文件\@课件制作-材料\1陈晓宇制作\978-7-200-14983-8《城市轨道交通法律法规》PPT模板修改\7.jpg7"/>
          <p:cNvPicPr/>
          <p:nvPr>
            <p:custDataLst>
              <p:tags r:id="rId10"/>
            </p:custDataLst>
          </p:nvPr>
        </p:nvPicPr>
        <p:blipFill>
          <a:blip r:embed="rId11"/>
          <a:srcRect l="48791" t="350" r="128" b="-350"/>
          <a:stretch>
            <a:fillRect/>
          </a:stretch>
        </p:blipFill>
        <p:spPr>
          <a:xfrm>
            <a:off x="8302171" y="0"/>
            <a:ext cx="3889829" cy="5076711"/>
          </a:xfrm>
          <a:prstGeom prst="rect">
            <a:avLst/>
          </a:prstGeom>
        </p:spPr>
      </p:pic>
      <p:sp>
        <p:nvSpPr>
          <p:cNvPr id="14" name="文本框 13"/>
          <p:cNvSpPr txBox="1"/>
          <p:nvPr>
            <p:custDataLst>
              <p:tags r:id="rId12"/>
            </p:custDataLst>
          </p:nvPr>
        </p:nvSpPr>
        <p:spPr>
          <a:xfrm>
            <a:off x="8555355" y="5287645"/>
            <a:ext cx="3384000" cy="1383665"/>
          </a:xfrm>
          <a:prstGeom prst="rect">
            <a:avLst/>
          </a:prstGeom>
          <a:effectLst/>
        </p:spPr>
        <p:txBody>
          <a:bodyPr wrap="square" lIns="91440" tIns="45720" rIns="91440" bIns="45720" anchor="ctr" anchorCtr="0">
            <a:spAutoFit/>
          </a:bodyPr>
          <a:lstStyle>
            <a:defPPr>
              <a:defRPr lang="zh-CN"/>
            </a:defPPr>
            <a:lvl1pPr marR="0" lvl="0" indent="0" fontAlgn="auto">
              <a:lnSpc>
                <a:spcPct val="100000"/>
              </a:lnSpc>
              <a:spcBef>
                <a:spcPts val="0"/>
              </a:spcBef>
              <a:spcAft>
                <a:spcPts val="0"/>
              </a:spcAft>
              <a:buClrTx/>
              <a:buSzTx/>
              <a:buFontTx/>
              <a:buNone/>
              <a:defRPr kumimoji="0" sz="1600" b="1" i="0" u="none" strike="noStrike" cap="none" spc="0" normalizeH="0" baseline="0">
                <a:ln>
                  <a:noFill/>
                </a:ln>
                <a:solidFill>
                  <a:prstClr val="white"/>
                </a:solidFill>
                <a:effectLst/>
                <a:uLnTx/>
                <a:uFillTx/>
                <a:latin typeface="微软雅黑" panose="020B0503020204020204" charset="-122"/>
                <a:ea typeface="微软雅黑" panose="020B0503020204020204" charset="-122"/>
                <a:cs typeface="Lato Heavy" panose="020F0502020204030203" pitchFamily="34" charset="0"/>
              </a:defRPr>
            </a:lvl1pPr>
          </a:lstStyle>
          <a:p>
            <a:pPr algn="l">
              <a:lnSpc>
                <a:spcPct val="150000"/>
              </a:lnSpc>
            </a:pPr>
            <a:r>
              <a:rPr lang="zh-CN" altLang="en-US" sz="1400" spc="300">
                <a:solidFill>
                  <a:sysClr val="window" lastClr="FFFFFF"/>
                </a:solidFill>
                <a:latin typeface="Arial" panose="020B0604020202020204" pitchFamily="34" charset="0"/>
              </a:rPr>
              <a:t>9. 城市轨道交通票价的规定</a:t>
            </a:r>
            <a:endParaRPr lang="zh-CN" altLang="en-US" sz="1400" spc="300">
              <a:solidFill>
                <a:sysClr val="window" lastClr="FFFFFF"/>
              </a:solidFill>
              <a:latin typeface="Arial" panose="020B0604020202020204" pitchFamily="34" charset="0"/>
            </a:endParaRPr>
          </a:p>
          <a:p>
            <a:pPr algn="l">
              <a:lnSpc>
                <a:spcPct val="150000"/>
              </a:lnSpc>
            </a:pPr>
            <a:r>
              <a:rPr lang="zh-CN" altLang="en-US" sz="1400" spc="300">
                <a:solidFill>
                  <a:sysClr val="window" lastClr="FFFFFF"/>
                </a:solidFill>
                <a:latin typeface="Arial" panose="020B0604020202020204" pitchFamily="34" charset="0"/>
              </a:rPr>
              <a:t>10. 运营单位的培训考核制度</a:t>
            </a:r>
            <a:endParaRPr lang="zh-CN" altLang="en-US" sz="1400" spc="300">
              <a:solidFill>
                <a:sysClr val="window" lastClr="FFFFFF"/>
              </a:solidFill>
              <a:latin typeface="Arial" panose="020B0604020202020204" pitchFamily="34" charset="0"/>
            </a:endParaRPr>
          </a:p>
          <a:p>
            <a:pPr algn="l">
              <a:lnSpc>
                <a:spcPct val="150000"/>
              </a:lnSpc>
            </a:pPr>
            <a:r>
              <a:rPr lang="zh-CN" altLang="en-US" sz="1400" spc="300">
                <a:solidFill>
                  <a:sysClr val="window" lastClr="FFFFFF"/>
                </a:solidFill>
                <a:latin typeface="Arial" panose="020B0604020202020204" pitchFamily="34" charset="0"/>
              </a:rPr>
              <a:t>11. 特殊情况的处理</a:t>
            </a:r>
            <a:endParaRPr lang="zh-CN" altLang="en-US" sz="1400" spc="300">
              <a:solidFill>
                <a:sysClr val="window" lastClr="FFFFFF"/>
              </a:solidFill>
              <a:latin typeface="Arial" panose="020B0604020202020204" pitchFamily="34" charset="0"/>
            </a:endParaRPr>
          </a:p>
          <a:p>
            <a:pPr algn="l">
              <a:lnSpc>
                <a:spcPct val="150000"/>
              </a:lnSpc>
            </a:pPr>
            <a:r>
              <a:rPr lang="zh-CN" altLang="en-US" sz="1400" spc="300">
                <a:solidFill>
                  <a:sysClr val="window" lastClr="FFFFFF"/>
                </a:solidFill>
                <a:latin typeface="Arial" panose="020B0604020202020204" pitchFamily="34" charset="0"/>
              </a:rPr>
              <a:t>12. 乘客投诉处理机制</a:t>
            </a:r>
            <a:endParaRPr lang="zh-CN" altLang="en-US" sz="1400" spc="300">
              <a:solidFill>
                <a:sysClr val="window" lastClr="FFFFFF"/>
              </a:solidFill>
              <a:latin typeface="Arial" panose="020B0604020202020204" pitchFamily="34" charset="0"/>
            </a:endParaRPr>
          </a:p>
        </p:txBody>
      </p:sp>
      <p:pic>
        <p:nvPicPr>
          <p:cNvPr id="24" name="PA-组合 3" descr="E:\桌面临时文件\@课件制作-材料\1陈晓宇制作\978-7-200-14983-8《城市轨道交通法律法规》PPT模板修改\7.jpg7"/>
          <p:cNvPicPr/>
          <p:nvPr>
            <p:custDataLst>
              <p:tags r:id="rId13"/>
            </p:custDataLst>
          </p:nvPr>
        </p:nvPicPr>
        <p:blipFill>
          <a:blip r:embed="rId11"/>
          <a:srcRect l="370" r="48549"/>
          <a:stretch>
            <a:fillRect/>
          </a:stretch>
        </p:blipFill>
        <p:spPr>
          <a:xfrm>
            <a:off x="0" y="0"/>
            <a:ext cx="3889829" cy="5076711"/>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0" grpId="0" bldLvl="0" animBg="1"/>
      <p:bldP spid="11"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4</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3" name="i$liḋe-Rectangle 68"/>
          <p:cNvSpPr/>
          <p:nvPr/>
        </p:nvSpPr>
        <p:spPr>
          <a:xfrm>
            <a:off x="6235065" y="468598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6</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35" name="i$liḋe-Rectangle 71"/>
          <p:cNvSpPr/>
          <p:nvPr/>
        </p:nvSpPr>
        <p:spPr>
          <a:xfrm>
            <a:off x="6235065" y="348392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10601030101010101" charset="-122"/>
                <a:ea typeface="方正大黑简体" panose="02010601030101010101" charset="-122"/>
                <a:cs typeface="+mn-ea"/>
                <a:sym typeface="+mn-lt"/>
              </a:rPr>
              <a:t>5</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45" name="i$liḋe-TextBox 77"/>
          <p:cNvSpPr txBox="1"/>
          <p:nvPr/>
        </p:nvSpPr>
        <p:spPr>
          <a:xfrm>
            <a:off x="6951980" y="4890770"/>
            <a:ext cx="4283075"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危害城市轨道交通设施的行为</a:t>
            </a:r>
            <a:endParaRPr lang="zh-CN" altLang="en-US" sz="20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51980" y="3688715"/>
            <a:ext cx="467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安全检查制度</a:t>
            </a:r>
            <a:endParaRPr lang="zh-CN" altLang="en-US" sz="20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506980"/>
            <a:ext cx="4283075"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禁止携带危险动物、物品乘车</a:t>
            </a:r>
            <a:endParaRPr lang="zh-CN" altLang="en-US" sz="2000" dirty="0">
              <a:latin typeface="微软雅黑" panose="020B0503020204020204" charset="-122"/>
              <a:ea typeface="微软雅黑" panose="020B0503020204020204" charset="-122"/>
              <a:sym typeface="+mn-ea"/>
            </a:endParaRPr>
          </a:p>
        </p:txBody>
      </p:sp>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algn="dist"/>
            <a:r>
              <a:rPr lang="zh-CN" altLang="en-US" sz="2800" b="1" dirty="0">
                <a:latin typeface="方正大黑简体" panose="02010601030101010101" charset="-122"/>
                <a:ea typeface="方正大黑简体" panose="02010601030101010101" charset="-122"/>
                <a:sym typeface="+mn-ea"/>
              </a:rPr>
              <a:t>（三）乘客行为规范</a:t>
            </a:r>
            <a:endParaRPr lang="zh-CN" altLang="en-US" sz="2800" b="1" dirty="0">
              <a:latin typeface="方正大黑简体" panose="02010601030101010101" charset="-122"/>
              <a:ea typeface="方正大黑简体" panose="02010601030101010101"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1</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88" name="i$liḋe-Rectangle 68"/>
          <p:cNvSpPr/>
          <p:nvPr/>
        </p:nvSpPr>
        <p:spPr>
          <a:xfrm>
            <a:off x="1091565" y="46859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3</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0" name="i$liḋe-Rectangle 71"/>
          <p:cNvSpPr/>
          <p:nvPr/>
        </p:nvSpPr>
        <p:spPr>
          <a:xfrm>
            <a:off x="1091565" y="34839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10601030101010101" charset="-122"/>
                <a:ea typeface="方正大黑简体" panose="02010601030101010101" charset="-122"/>
                <a:cs typeface="+mn-ea"/>
                <a:sym typeface="+mn-lt"/>
              </a:rPr>
              <a:t>2</a:t>
            </a:r>
            <a:endParaRPr lang="en-US" sz="2800" b="1">
              <a:solidFill>
                <a:schemeClr val="bg1"/>
              </a:solidFill>
              <a:latin typeface="方正大黑简体" panose="02010601030101010101" charset="-122"/>
              <a:ea typeface="方正大黑简体" panose="02010601030101010101" charset="-122"/>
              <a:cs typeface="+mn-ea"/>
              <a:sym typeface="+mn-lt"/>
            </a:endParaRPr>
          </a:p>
        </p:txBody>
      </p:sp>
      <p:sp>
        <p:nvSpPr>
          <p:cNvPr id="98" name="i$liḋe-TextBox 77"/>
          <p:cNvSpPr txBox="1"/>
          <p:nvPr/>
        </p:nvSpPr>
        <p:spPr>
          <a:xfrm>
            <a:off x="1808480" y="489077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特殊人群乘车的限制</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688715"/>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乘客需持有效车票进站</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50698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乘客应遵守乘客守则和社会公德</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590550" y="3642995"/>
            <a:ext cx="11156315" cy="2237740"/>
          </a:xfrm>
          <a:prstGeom prst="rect">
            <a:avLst/>
          </a:prstGeom>
        </p:spPr>
        <p:txBody>
          <a:bodyPr wrap="square">
            <a:spAutoFit/>
          </a:bodyPr>
          <a:p>
            <a:pPr marL="0" marR="0" lvl="0" indent="0" algn="l" defTabSz="832485" rtl="0" eaLnBrk="0" fontAlgn="auto" latinLnBrk="0" hangingPunct="0">
              <a:lnSpc>
                <a:spcPct val="120000"/>
              </a:lnSpc>
              <a:spcBef>
                <a:spcPts val="0"/>
              </a:spcBef>
              <a:spcAft>
                <a:spcPct val="50000"/>
              </a:spcAft>
              <a:buClrTx/>
              <a:buSzTx/>
              <a:buFontTx/>
              <a:buNone/>
              <a:defRPr/>
            </a:pP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1. 城市轨道交通规划设计</a:t>
            </a:r>
            <a:r>
              <a:rPr kumimoji="0" lang="en-US" altLang="zh-CN"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				</a:t>
            </a: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2. 建立安全生产管理体系</a:t>
            </a:r>
            <a:endPar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endParaRPr>
          </a:p>
          <a:p>
            <a:pPr marL="0" marR="0" lvl="0" indent="0" algn="l" defTabSz="832485" rtl="0" eaLnBrk="0" fontAlgn="auto" latinLnBrk="0" hangingPunct="0">
              <a:lnSpc>
                <a:spcPct val="120000"/>
              </a:lnSpc>
              <a:spcBef>
                <a:spcPts val="0"/>
              </a:spcBef>
              <a:spcAft>
                <a:spcPct val="50000"/>
              </a:spcAft>
              <a:buClrTx/>
              <a:buSzTx/>
              <a:buFontTx/>
              <a:buNone/>
              <a:defRPr/>
            </a:pP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3. 城市轨道交通设施、设备的设置和检查、维修台账制度</a:t>
            </a:r>
            <a:r>
              <a:rPr kumimoji="0" lang="en-US" altLang="zh-CN"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	</a:t>
            </a: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4. 城市轨道交通关键部位和关键设备的检测和监测</a:t>
            </a:r>
            <a:endPar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endParaRPr>
          </a:p>
          <a:p>
            <a:pPr marL="0" marR="0" lvl="0" indent="0" algn="l" defTabSz="832485" rtl="0" eaLnBrk="0" fontAlgn="auto" latinLnBrk="0" hangingPunct="0">
              <a:lnSpc>
                <a:spcPct val="120000"/>
              </a:lnSpc>
              <a:spcBef>
                <a:spcPts val="0"/>
              </a:spcBef>
              <a:spcAft>
                <a:spcPct val="50000"/>
              </a:spcAft>
              <a:buClrTx/>
              <a:buSzTx/>
              <a:buFontTx/>
              <a:buNone/>
              <a:defRPr/>
            </a:pP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5. 危害城市轨道交通运营安全的行为</a:t>
            </a:r>
            <a:r>
              <a:rPr kumimoji="0" lang="en-US" altLang="zh-CN"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			</a:t>
            </a: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6. 安全保护区的设置及其范围</a:t>
            </a:r>
            <a:endPar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endParaRPr>
          </a:p>
          <a:p>
            <a:pPr marL="0" marR="0" lvl="0" indent="0" algn="l" defTabSz="832485" rtl="0" eaLnBrk="0" fontAlgn="auto" latinLnBrk="0" hangingPunct="0">
              <a:lnSpc>
                <a:spcPct val="120000"/>
              </a:lnSpc>
              <a:spcBef>
                <a:spcPts val="0"/>
              </a:spcBef>
              <a:spcAft>
                <a:spcPct val="50000"/>
              </a:spcAft>
              <a:buClrTx/>
              <a:buSzTx/>
              <a:buFontTx/>
              <a:buNone/>
              <a:defRPr/>
            </a:pP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7. 安全保护区内作业应获得许可</a:t>
            </a:r>
            <a:r>
              <a:rPr kumimoji="0" lang="en-US" altLang="zh-CN"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				</a:t>
            </a: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8. 安全保护区的日常巡查和管理</a:t>
            </a:r>
            <a:endPar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endParaRPr>
          </a:p>
          <a:p>
            <a:pPr marL="0" marR="0" lvl="0" indent="0" algn="l" defTabSz="832485" rtl="0" eaLnBrk="0" fontAlgn="auto" latinLnBrk="0" hangingPunct="0">
              <a:lnSpc>
                <a:spcPct val="120000"/>
              </a:lnSpc>
              <a:spcBef>
                <a:spcPts val="0"/>
              </a:spcBef>
              <a:spcAft>
                <a:spcPct val="50000"/>
              </a:spcAft>
              <a:buClrTx/>
              <a:buSzTx/>
              <a:buFontTx/>
              <a:buNone/>
              <a:defRPr/>
            </a:pPr>
            <a:r>
              <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9. 安全监督和评估</a:t>
            </a:r>
            <a:endParaRPr kumimoji="0" lang="zh-CN" altLang="en-US" sz="1600" b="0"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endParaRPr>
          </a:p>
        </p:txBody>
      </p:sp>
      <p:sp>
        <p:nvSpPr>
          <p:cNvPr id="9" name="直角三角形 8"/>
          <p:cNvSpPr/>
          <p:nvPr>
            <p:custDataLst>
              <p:tags r:id="rId2"/>
            </p:custDataLst>
          </p:nvPr>
        </p:nvSpPr>
        <p:spPr>
          <a:xfrm rot="5400000">
            <a:off x="590639" y="1355713"/>
            <a:ext cx="476224" cy="476224"/>
          </a:xfrm>
          <a:prstGeom prst="rtTriangle">
            <a:avLst/>
          </a:prstGeom>
          <a:solidFill>
            <a:srgbClr val="F6875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8" name="矩形 7"/>
          <p:cNvSpPr/>
          <p:nvPr>
            <p:custDataLst>
              <p:tags r:id="rId3"/>
            </p:custDataLst>
          </p:nvPr>
        </p:nvSpPr>
        <p:spPr>
          <a:xfrm>
            <a:off x="590550" y="2247265"/>
            <a:ext cx="4217670" cy="742950"/>
          </a:xfrm>
          <a:prstGeom prst="rect">
            <a:avLst/>
          </a:prstGeom>
        </p:spPr>
        <p:txBody>
          <a:bodyPr wrap="square">
            <a:normAutofit lnSpcReduction="10000"/>
          </a:bodyPr>
          <a:p>
            <a:pPr marL="0" marR="0" lvl="0" indent="0" algn="l" defTabSz="832485" rtl="0" eaLnBrk="0" fontAlgn="auto" latinLnBrk="0" hangingPunct="0">
              <a:lnSpc>
                <a:spcPct val="120000"/>
              </a:lnSpc>
              <a:spcBef>
                <a:spcPts val="0"/>
              </a:spcBef>
              <a:spcAft>
                <a:spcPct val="50000"/>
              </a:spcAft>
              <a:buClrTx/>
              <a:buSzTx/>
              <a:buFontTx/>
              <a:buNone/>
              <a:defRPr/>
            </a:pPr>
            <a:r>
              <a:rPr kumimoji="0" lang="en-US" altLang="zh-CN" sz="3600" b="1"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rPr>
              <a:t>（四）安全管理</a:t>
            </a:r>
            <a:endParaRPr kumimoji="0" lang="en-US" altLang="zh-CN" sz="3600" b="1" i="0" u="none" strike="noStrike" kern="1200" cap="none" spc="150" normalizeH="0" noProof="0">
              <a:ln>
                <a:noFill/>
              </a:ln>
              <a:solidFill>
                <a:srgbClr val="4F2B1B"/>
              </a:solidFill>
              <a:effectLst/>
              <a:uLnTx/>
              <a:uFillTx/>
              <a:latin typeface="微软雅黑" panose="020B0503020204020204" charset="-122"/>
              <a:ea typeface="微软雅黑" panose="020B0503020204020204" charset="-122"/>
              <a:cs typeface="华文中宋" panose="02010600040101010101" charset="-122"/>
            </a:endParaRPr>
          </a:p>
        </p:txBody>
      </p:sp>
      <p:pic>
        <p:nvPicPr>
          <p:cNvPr id="13" name="图片 12" descr="E:\桌面临时文件\@课件制作-材料\1陈晓宇制作\978-7-200-14983-8《城市轨道交通法律法规》PPT模板修改\8.jpg8"/>
          <p:cNvPicPr>
            <a:picLocks noChangeAspect="1"/>
          </p:cNvPicPr>
          <p:nvPr>
            <p:custDataLst>
              <p:tags r:id="rId4"/>
            </p:custDataLst>
          </p:nvPr>
        </p:nvPicPr>
        <p:blipFill rotWithShape="1">
          <a:blip r:embed="rId5"/>
          <a:srcRect l="8107" r="8107"/>
          <a:stretch>
            <a:fillRect/>
          </a:stretch>
        </p:blipFill>
        <p:spPr>
          <a:xfrm>
            <a:off x="8089265" y="854710"/>
            <a:ext cx="3468370" cy="241998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4" name="组合 43"/>
          <p:cNvGrpSpPr/>
          <p:nvPr>
            <p:custDataLst>
              <p:tags r:id="rId1"/>
            </p:custDataLst>
          </p:nvPr>
        </p:nvGrpSpPr>
        <p:grpSpPr>
          <a:xfrm>
            <a:off x="0" y="4201459"/>
            <a:ext cx="12371294" cy="128656"/>
            <a:chOff x="0" y="3998260"/>
            <a:chExt cx="12371294" cy="128656"/>
          </a:xfrm>
        </p:grpSpPr>
        <p:sp>
          <p:nvSpPr>
            <p:cNvPr id="3" name="Rectangle 7"/>
            <p:cNvSpPr/>
            <p:nvPr>
              <p:custDataLst>
                <p:tags r:id="rId2"/>
              </p:custDataLst>
            </p:nvPr>
          </p:nvSpPr>
          <p:spPr bwMode="auto">
            <a:xfrm>
              <a:off x="1604048" y="3998260"/>
              <a:ext cx="2094333" cy="128656"/>
            </a:xfrm>
            <a:prstGeom prst="rect">
              <a:avLst/>
            </a:prstGeom>
            <a:solidFill>
              <a:srgbClr val="009587"/>
            </a:solidFill>
            <a:ln>
              <a:noFill/>
            </a:ln>
            <a:effectLst/>
          </p:spPr>
          <p:style>
            <a:lnRef idx="1">
              <a:srgbClr val="2196F3"/>
            </a:lnRef>
            <a:fillRef idx="3">
              <a:srgbClr val="2196F3"/>
            </a:fillRef>
            <a:effectRef idx="2">
              <a:srgbClr val="2196F3"/>
            </a:effectRef>
            <a:fontRef idx="minor">
              <a:srgbClr val="FFFFFF"/>
            </a:fontRef>
          </p:style>
          <p:txBody>
            <a:bodyPr anchor="ctr">
              <a:normAutofit fontScale="25000" lnSpcReduction="20000"/>
            </a:bodyPr>
            <a:lstStyle/>
            <a:p>
              <a:pPr algn="ctr" eaLnBrk="1" fontAlgn="auto" hangingPunct="1">
                <a:lnSpc>
                  <a:spcPct val="140000"/>
                </a:lnSpc>
                <a:spcBef>
                  <a:spcPts val="0"/>
                </a:spcBef>
                <a:spcAft>
                  <a:spcPts val="0"/>
                </a:spcAft>
                <a:defRPr/>
              </a:pPr>
              <a:endParaRPr lang="en-US" sz="1200">
                <a:solidFill>
                  <a:srgbClr val="FFFFFF"/>
                </a:solidFill>
                <a:latin typeface="微软雅黑" panose="020B0503020204020204" charset="-122"/>
                <a:ea typeface="微软雅黑" panose="020B0503020204020204" charset="-122"/>
                <a:cs typeface="Helvetica Neue"/>
              </a:endParaRPr>
            </a:p>
          </p:txBody>
        </p:sp>
        <p:sp>
          <p:nvSpPr>
            <p:cNvPr id="4" name="Rectangle 8"/>
            <p:cNvSpPr/>
            <p:nvPr>
              <p:custDataLst>
                <p:tags r:id="rId3"/>
              </p:custDataLst>
            </p:nvPr>
          </p:nvSpPr>
          <p:spPr bwMode="auto">
            <a:xfrm>
              <a:off x="3698383" y="3998260"/>
              <a:ext cx="2133720" cy="128656"/>
            </a:xfrm>
            <a:prstGeom prst="rect">
              <a:avLst/>
            </a:prstGeom>
            <a:solidFill>
              <a:srgbClr val="8BC34A"/>
            </a:solidFill>
            <a:ln>
              <a:noFill/>
            </a:ln>
            <a:effectLst/>
          </p:spPr>
          <p:style>
            <a:lnRef idx="1">
              <a:srgbClr val="2196F3"/>
            </a:lnRef>
            <a:fillRef idx="3">
              <a:srgbClr val="2196F3"/>
            </a:fillRef>
            <a:effectRef idx="2">
              <a:srgbClr val="2196F3"/>
            </a:effectRef>
            <a:fontRef idx="minor">
              <a:srgbClr val="FFFFFF"/>
            </a:fontRef>
          </p:style>
          <p:txBody>
            <a:bodyPr anchor="ctr">
              <a:normAutofit fontScale="25000" lnSpcReduction="20000"/>
            </a:bodyPr>
            <a:lstStyle/>
            <a:p>
              <a:pPr algn="ctr" eaLnBrk="1" fontAlgn="auto" hangingPunct="1">
                <a:lnSpc>
                  <a:spcPct val="140000"/>
                </a:lnSpc>
                <a:spcBef>
                  <a:spcPts val="0"/>
                </a:spcBef>
                <a:spcAft>
                  <a:spcPts val="0"/>
                </a:spcAft>
                <a:defRPr/>
              </a:pPr>
              <a:endParaRPr lang="en-US" sz="1200">
                <a:solidFill>
                  <a:srgbClr val="FFFFFF"/>
                </a:solidFill>
                <a:latin typeface="微软雅黑" panose="020B0503020204020204" charset="-122"/>
                <a:ea typeface="微软雅黑" panose="020B0503020204020204" charset="-122"/>
                <a:cs typeface="Helvetica Neue"/>
              </a:endParaRPr>
            </a:p>
          </p:txBody>
        </p:sp>
        <p:sp>
          <p:nvSpPr>
            <p:cNvPr id="5" name="Rectangle 9"/>
            <p:cNvSpPr/>
            <p:nvPr>
              <p:custDataLst>
                <p:tags r:id="rId4"/>
              </p:custDataLst>
            </p:nvPr>
          </p:nvSpPr>
          <p:spPr bwMode="auto">
            <a:xfrm>
              <a:off x="5827250" y="3998260"/>
              <a:ext cx="2067061" cy="128656"/>
            </a:xfrm>
            <a:prstGeom prst="rect">
              <a:avLst/>
            </a:prstGeom>
            <a:solidFill>
              <a:srgbClr val="CDDC39"/>
            </a:solidFill>
            <a:ln>
              <a:noFill/>
            </a:ln>
            <a:effectLst/>
          </p:spPr>
          <p:style>
            <a:lnRef idx="1">
              <a:srgbClr val="2196F3"/>
            </a:lnRef>
            <a:fillRef idx="3">
              <a:srgbClr val="2196F3"/>
            </a:fillRef>
            <a:effectRef idx="2">
              <a:srgbClr val="2196F3"/>
            </a:effectRef>
            <a:fontRef idx="minor">
              <a:srgbClr val="FFFFFF"/>
            </a:fontRef>
          </p:style>
          <p:txBody>
            <a:bodyPr anchor="ctr">
              <a:normAutofit fontScale="25000" lnSpcReduction="20000"/>
            </a:bodyPr>
            <a:lstStyle/>
            <a:p>
              <a:pPr algn="ctr" eaLnBrk="1" fontAlgn="auto" hangingPunct="1">
                <a:lnSpc>
                  <a:spcPct val="140000"/>
                </a:lnSpc>
                <a:spcBef>
                  <a:spcPts val="0"/>
                </a:spcBef>
                <a:spcAft>
                  <a:spcPts val="0"/>
                </a:spcAft>
                <a:defRPr/>
              </a:pPr>
              <a:endParaRPr lang="en-US" sz="1200">
                <a:solidFill>
                  <a:srgbClr val="FFFFFF"/>
                </a:solidFill>
                <a:latin typeface="微软雅黑" panose="020B0503020204020204" charset="-122"/>
                <a:ea typeface="微软雅黑" panose="020B0503020204020204" charset="-122"/>
                <a:cs typeface="Helvetica Neue"/>
              </a:endParaRPr>
            </a:p>
          </p:txBody>
        </p:sp>
        <p:sp>
          <p:nvSpPr>
            <p:cNvPr id="6" name="Rectangle 10"/>
            <p:cNvSpPr/>
            <p:nvPr>
              <p:custDataLst>
                <p:tags r:id="rId5"/>
              </p:custDataLst>
            </p:nvPr>
          </p:nvSpPr>
          <p:spPr bwMode="auto">
            <a:xfrm>
              <a:off x="7894310" y="3998260"/>
              <a:ext cx="2128867" cy="128656"/>
            </a:xfrm>
            <a:prstGeom prst="rect">
              <a:avLst/>
            </a:prstGeom>
            <a:solidFill>
              <a:srgbClr val="00BCD3"/>
            </a:solidFill>
            <a:ln>
              <a:noFill/>
            </a:ln>
            <a:effectLst/>
          </p:spPr>
          <p:style>
            <a:lnRef idx="1">
              <a:srgbClr val="2196F3"/>
            </a:lnRef>
            <a:fillRef idx="3">
              <a:srgbClr val="2196F3"/>
            </a:fillRef>
            <a:effectRef idx="2">
              <a:srgbClr val="2196F3"/>
            </a:effectRef>
            <a:fontRef idx="minor">
              <a:srgbClr val="FFFFFF"/>
            </a:fontRef>
          </p:style>
          <p:txBody>
            <a:bodyPr anchor="ctr">
              <a:normAutofit fontScale="25000" lnSpcReduction="20000"/>
            </a:bodyPr>
            <a:lstStyle/>
            <a:p>
              <a:pPr algn="ctr" eaLnBrk="1" fontAlgn="auto" hangingPunct="1">
                <a:lnSpc>
                  <a:spcPct val="140000"/>
                </a:lnSpc>
                <a:spcBef>
                  <a:spcPts val="0"/>
                </a:spcBef>
                <a:spcAft>
                  <a:spcPts val="0"/>
                </a:spcAft>
                <a:defRPr/>
              </a:pPr>
              <a:endParaRPr lang="en-US" sz="1200" dirty="0">
                <a:solidFill>
                  <a:srgbClr val="FFFFFF"/>
                </a:solidFill>
                <a:latin typeface="微软雅黑" panose="020B0503020204020204" charset="-122"/>
                <a:ea typeface="微软雅黑" panose="020B0503020204020204" charset="-122"/>
                <a:cs typeface="Helvetica Neue"/>
              </a:endParaRPr>
            </a:p>
          </p:txBody>
        </p:sp>
        <p:sp>
          <p:nvSpPr>
            <p:cNvPr id="7" name="Rectangle 11"/>
            <p:cNvSpPr/>
            <p:nvPr>
              <p:custDataLst>
                <p:tags r:id="rId6"/>
              </p:custDataLst>
            </p:nvPr>
          </p:nvSpPr>
          <p:spPr bwMode="auto">
            <a:xfrm>
              <a:off x="0" y="3998260"/>
              <a:ext cx="1604047" cy="128656"/>
            </a:xfrm>
            <a:prstGeom prst="rect">
              <a:avLst/>
            </a:pr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anchor="ctr">
              <a:normAutofit fontScale="25000" lnSpcReduction="20000"/>
            </a:bodyPr>
            <a:lstStyle/>
            <a:p>
              <a:pPr algn="ctr" eaLnBrk="1" fontAlgn="auto" hangingPunct="1">
                <a:lnSpc>
                  <a:spcPct val="140000"/>
                </a:lnSpc>
                <a:spcBef>
                  <a:spcPts val="0"/>
                </a:spcBef>
                <a:spcAft>
                  <a:spcPts val="0"/>
                </a:spcAft>
                <a:defRPr/>
              </a:pPr>
              <a:endParaRPr lang="en-US" sz="1200">
                <a:solidFill>
                  <a:srgbClr val="FFFFFF"/>
                </a:solidFill>
                <a:latin typeface="微软雅黑" panose="020B0503020204020204" charset="-122"/>
                <a:ea typeface="微软雅黑" panose="020B0503020204020204" charset="-122"/>
                <a:cs typeface="Helvetica Neue"/>
              </a:endParaRPr>
            </a:p>
          </p:txBody>
        </p:sp>
        <p:sp>
          <p:nvSpPr>
            <p:cNvPr id="8" name="Rectangle 12"/>
            <p:cNvSpPr/>
            <p:nvPr>
              <p:custDataLst>
                <p:tags r:id="rId7"/>
              </p:custDataLst>
            </p:nvPr>
          </p:nvSpPr>
          <p:spPr bwMode="auto">
            <a:xfrm>
              <a:off x="10023177" y="3998260"/>
              <a:ext cx="2348117" cy="128656"/>
            </a:xfrm>
            <a:prstGeom prst="rect">
              <a:avLst/>
            </a:prstGeom>
            <a:solidFill>
              <a:srgbClr val="2196F3"/>
            </a:solidFill>
            <a:ln>
              <a:noFill/>
            </a:ln>
            <a:effectLst/>
          </p:spPr>
          <p:style>
            <a:lnRef idx="1">
              <a:srgbClr val="2196F3"/>
            </a:lnRef>
            <a:fillRef idx="3">
              <a:srgbClr val="2196F3"/>
            </a:fillRef>
            <a:effectRef idx="2">
              <a:srgbClr val="2196F3"/>
            </a:effectRef>
            <a:fontRef idx="minor">
              <a:srgbClr val="FFFFFF"/>
            </a:fontRef>
          </p:style>
          <p:txBody>
            <a:bodyPr anchor="ctr">
              <a:normAutofit fontScale="25000" lnSpcReduction="20000"/>
            </a:bodyPr>
            <a:lstStyle/>
            <a:p>
              <a:pPr algn="ctr" eaLnBrk="1" fontAlgn="auto" hangingPunct="1">
                <a:lnSpc>
                  <a:spcPct val="140000"/>
                </a:lnSpc>
                <a:spcBef>
                  <a:spcPts val="0"/>
                </a:spcBef>
                <a:spcAft>
                  <a:spcPts val="0"/>
                </a:spcAft>
                <a:defRPr/>
              </a:pPr>
              <a:endParaRPr lang="en-US" sz="1200">
                <a:solidFill>
                  <a:srgbClr val="FFFFFF"/>
                </a:solidFill>
                <a:latin typeface="微软雅黑" panose="020B0503020204020204" charset="-122"/>
                <a:ea typeface="微软雅黑" panose="020B0503020204020204" charset="-122"/>
                <a:cs typeface="Helvetica Neue"/>
              </a:endParaRPr>
            </a:p>
          </p:txBody>
        </p:sp>
      </p:grpSp>
      <p:grpSp>
        <p:nvGrpSpPr>
          <p:cNvPr id="10" name="Group 24"/>
          <p:cNvGrpSpPr/>
          <p:nvPr/>
        </p:nvGrpSpPr>
        <p:grpSpPr>
          <a:xfrm rot="0">
            <a:off x="1217295" y="2187575"/>
            <a:ext cx="1304290" cy="2339975"/>
            <a:chOff x="1199541" y="2484779"/>
            <a:chExt cx="1304471" cy="2340121"/>
          </a:xfrm>
          <a:effectLst/>
        </p:grpSpPr>
        <p:grpSp>
          <p:nvGrpSpPr>
            <p:cNvPr id="12" name="Group 26"/>
            <p:cNvGrpSpPr>
              <a:grpSpLocks noChangeAspect="1"/>
            </p:cNvGrpSpPr>
            <p:nvPr/>
          </p:nvGrpSpPr>
          <p:grpSpPr bwMode="auto">
            <a:xfrm>
              <a:off x="1199541" y="2484779"/>
              <a:ext cx="1304471" cy="1802479"/>
              <a:chOff x="3149600" y="2480384"/>
              <a:chExt cx="1201205" cy="1660005"/>
            </a:xfrm>
          </p:grpSpPr>
          <p:sp>
            <p:nvSpPr>
              <p:cNvPr id="14" name="等腰三角形 51"/>
              <p:cNvSpPr/>
              <p:nvPr>
                <p:custDataLst>
                  <p:tags r:id="rId8"/>
                </p:custDataLst>
              </p:nvPr>
            </p:nvSpPr>
            <p:spPr>
              <a:xfrm flipV="1">
                <a:off x="3149600" y="3200883"/>
                <a:ext cx="1201204" cy="939506"/>
              </a:xfrm>
              <a:prstGeom prst="triangle">
                <a:avLst/>
              </a:prstGeom>
              <a:gradFill>
                <a:gsLst>
                  <a:gs pos="0">
                    <a:srgbClr val="2196F3"/>
                  </a:gs>
                  <a:gs pos="100000">
                    <a:srgbClr val="EEECE1">
                      <a:lumMod val="90000"/>
                      <a:alpha val="0"/>
                    </a:srgbClr>
                  </a:gs>
                </a:gsLst>
                <a:lin ang="5400000" scaled="0"/>
              </a:gradFill>
              <a:ln w="25400" cap="flat" cmpd="sng" algn="ctr">
                <a:noFill/>
                <a:prstDash val="solid"/>
              </a:ln>
              <a:effectLst/>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5" name="矩形 52"/>
              <p:cNvSpPr/>
              <p:nvPr>
                <p:custDataLst>
                  <p:tags r:id="rId9"/>
                </p:custDataLst>
              </p:nvPr>
            </p:nvSpPr>
            <p:spPr>
              <a:xfrm>
                <a:off x="3630725" y="2480384"/>
                <a:ext cx="720080" cy="720080"/>
              </a:xfrm>
              <a:prstGeom prst="rect">
                <a:avLst/>
              </a:prstGeom>
              <a:solidFill>
                <a:srgbClr val="2196F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grpSp>
        <p:sp>
          <p:nvSpPr>
            <p:cNvPr id="13" name="Rounded Rectangle 27"/>
            <p:cNvSpPr>
              <a:spLocks noChangeAspect="1"/>
            </p:cNvSpPr>
            <p:nvPr>
              <p:custDataLst>
                <p:tags r:id="rId10"/>
              </p:custDataLst>
            </p:nvPr>
          </p:nvSpPr>
          <p:spPr>
            <a:xfrm>
              <a:off x="1540736" y="4239008"/>
              <a:ext cx="585892" cy="585892"/>
            </a:xfrm>
            <a:prstGeom prst="roundRect">
              <a:avLst/>
            </a:prstGeom>
          </p:spPr>
          <p:style>
            <a:lnRef idx="0">
              <a:srgbClr val="2196F3"/>
            </a:lnRef>
            <a:fillRef idx="3">
              <a:srgbClr val="2196F3"/>
            </a:fillRef>
            <a:effectRef idx="3">
              <a:srgbClr val="2196F3"/>
            </a:effectRef>
            <a:fontRef idx="minor">
              <a:srgbClr val="FFFFFF"/>
            </a:fontRef>
          </p:style>
          <p:txBody>
            <a:bodyPr anchor="ctr">
              <a:normAutofit/>
            </a:bodyPr>
            <a:lstStyle/>
            <a:p>
              <a:pPr algn="ctr" eaLnBrk="1" fontAlgn="auto" hangingPunct="1">
                <a:lnSpc>
                  <a:spcPct val="120000"/>
                </a:lnSpc>
                <a:spcBef>
                  <a:spcPts val="0"/>
                </a:spcBef>
                <a:spcAft>
                  <a:spcPts val="0"/>
                </a:spcAft>
                <a:defRPr/>
              </a:pPr>
              <a:r>
                <a:rPr lang="en-US" altLang="id-ID">
                  <a:solidFill>
                    <a:srgbClr val="FFFFFF"/>
                  </a:solidFill>
                  <a:latin typeface="微软雅黑" panose="020B0503020204020204" charset="-122"/>
                  <a:ea typeface="微软雅黑" panose="020B0503020204020204" charset="-122"/>
                </a:rPr>
                <a:t>1</a:t>
              </a:r>
              <a:endParaRPr lang="en-US" altLang="id-ID">
                <a:solidFill>
                  <a:srgbClr val="FFFFFF"/>
                </a:solidFill>
                <a:latin typeface="微软雅黑" panose="020B0503020204020204" charset="-122"/>
                <a:ea typeface="微软雅黑" panose="020B0503020204020204" charset="-122"/>
              </a:endParaRPr>
            </a:p>
          </p:txBody>
        </p:sp>
      </p:grpSp>
      <p:grpSp>
        <p:nvGrpSpPr>
          <p:cNvPr id="17" name="Group 31"/>
          <p:cNvGrpSpPr/>
          <p:nvPr/>
        </p:nvGrpSpPr>
        <p:grpSpPr>
          <a:xfrm rot="0">
            <a:off x="3326765" y="2187575"/>
            <a:ext cx="1304290" cy="2392680"/>
            <a:chOff x="3269603" y="2494718"/>
            <a:chExt cx="1304471" cy="2375482"/>
          </a:xfrm>
          <a:effectLst/>
        </p:grpSpPr>
        <p:grpSp>
          <p:nvGrpSpPr>
            <p:cNvPr id="19" name="Group 33"/>
            <p:cNvGrpSpPr>
              <a:grpSpLocks noChangeAspect="1"/>
            </p:cNvGrpSpPr>
            <p:nvPr/>
          </p:nvGrpSpPr>
          <p:grpSpPr bwMode="auto">
            <a:xfrm>
              <a:off x="3269603" y="2494718"/>
              <a:ext cx="1304471" cy="1802479"/>
              <a:chOff x="3149600" y="2480384"/>
              <a:chExt cx="1201204" cy="1660005"/>
            </a:xfrm>
          </p:grpSpPr>
          <p:sp>
            <p:nvSpPr>
              <p:cNvPr id="21" name="等腰三角形 51"/>
              <p:cNvSpPr/>
              <p:nvPr>
                <p:custDataLst>
                  <p:tags r:id="rId11"/>
                </p:custDataLst>
              </p:nvPr>
            </p:nvSpPr>
            <p:spPr>
              <a:xfrm flipV="1">
                <a:off x="3149600" y="3200883"/>
                <a:ext cx="1201204" cy="939506"/>
              </a:xfrm>
              <a:prstGeom prst="triangle">
                <a:avLst/>
              </a:prstGeom>
              <a:gradFill>
                <a:gsLst>
                  <a:gs pos="0">
                    <a:srgbClr val="009587"/>
                  </a:gs>
                  <a:gs pos="100000">
                    <a:srgbClr val="EEECE1">
                      <a:lumMod val="90000"/>
                      <a:alpha val="0"/>
                    </a:srgbClr>
                  </a:gs>
                </a:gsLst>
                <a:lin ang="5400000" scaled="0"/>
              </a:gradFill>
              <a:ln w="25400" cap="flat" cmpd="sng" algn="ctr">
                <a:noFill/>
                <a:prstDash val="solid"/>
              </a:ln>
              <a:effectLst/>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2" name="矩形 52"/>
              <p:cNvSpPr/>
              <p:nvPr>
                <p:custDataLst>
                  <p:tags r:id="rId12"/>
                </p:custDataLst>
              </p:nvPr>
            </p:nvSpPr>
            <p:spPr>
              <a:xfrm>
                <a:off x="3630724" y="2480384"/>
                <a:ext cx="720080" cy="720080"/>
              </a:xfrm>
              <a:prstGeom prst="rect">
                <a:avLst/>
              </a:prstGeom>
              <a:solidFill>
                <a:srgbClr val="009587"/>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grpSp>
        <p:sp>
          <p:nvSpPr>
            <p:cNvPr id="20" name="Rounded Rectangle 34"/>
            <p:cNvSpPr>
              <a:spLocks noChangeAspect="1"/>
            </p:cNvSpPr>
            <p:nvPr>
              <p:custDataLst>
                <p:tags r:id="rId13"/>
              </p:custDataLst>
            </p:nvPr>
          </p:nvSpPr>
          <p:spPr>
            <a:xfrm>
              <a:off x="3621768" y="4284308"/>
              <a:ext cx="585892" cy="585892"/>
            </a:xfrm>
            <a:prstGeom prst="roundRect">
              <a:avLst/>
            </a:prstGeom>
          </p:spPr>
          <p:style>
            <a:lnRef idx="0">
              <a:srgbClr val="2196F3"/>
            </a:lnRef>
            <a:fillRef idx="3">
              <a:srgbClr val="2196F3"/>
            </a:fillRef>
            <a:effectRef idx="3">
              <a:srgbClr val="2196F3"/>
            </a:effectRef>
            <a:fontRef idx="minor">
              <a:srgbClr val="FFFFFF"/>
            </a:fontRef>
          </p:style>
          <p:txBody>
            <a:bodyPr anchor="ctr">
              <a:normAutofit/>
            </a:bodyPr>
            <a:lstStyle/>
            <a:p>
              <a:pPr algn="ctr" eaLnBrk="1" fontAlgn="auto" hangingPunct="1">
                <a:lnSpc>
                  <a:spcPct val="120000"/>
                </a:lnSpc>
                <a:spcBef>
                  <a:spcPts val="0"/>
                </a:spcBef>
                <a:spcAft>
                  <a:spcPts val="0"/>
                </a:spcAft>
                <a:defRPr/>
              </a:pPr>
              <a:r>
                <a:rPr lang="en-US" altLang="id-ID">
                  <a:solidFill>
                    <a:srgbClr val="FFFFFF"/>
                  </a:solidFill>
                  <a:latin typeface="微软雅黑" panose="020B0503020204020204" charset="-122"/>
                  <a:ea typeface="微软雅黑" panose="020B0503020204020204" charset="-122"/>
                </a:rPr>
                <a:t>2</a:t>
              </a:r>
              <a:endParaRPr lang="en-US" altLang="id-ID">
                <a:solidFill>
                  <a:srgbClr val="FFFFFF"/>
                </a:solidFill>
                <a:latin typeface="微软雅黑" panose="020B0503020204020204" charset="-122"/>
                <a:ea typeface="微软雅黑" panose="020B0503020204020204" charset="-122"/>
              </a:endParaRPr>
            </a:p>
          </p:txBody>
        </p:sp>
      </p:grpSp>
      <p:grpSp>
        <p:nvGrpSpPr>
          <p:cNvPr id="24" name="Group 38"/>
          <p:cNvGrpSpPr/>
          <p:nvPr/>
        </p:nvGrpSpPr>
        <p:grpSpPr>
          <a:xfrm rot="0">
            <a:off x="5452110" y="2187575"/>
            <a:ext cx="1304290" cy="2331720"/>
            <a:chOff x="5960997" y="2484779"/>
            <a:chExt cx="1304471" cy="2341846"/>
          </a:xfrm>
          <a:effectLst/>
        </p:grpSpPr>
        <p:grpSp>
          <p:nvGrpSpPr>
            <p:cNvPr id="26" name="Group 40"/>
            <p:cNvGrpSpPr>
              <a:grpSpLocks noChangeAspect="1"/>
            </p:cNvGrpSpPr>
            <p:nvPr/>
          </p:nvGrpSpPr>
          <p:grpSpPr bwMode="auto">
            <a:xfrm>
              <a:off x="5960997" y="2484779"/>
              <a:ext cx="1304471" cy="1802479"/>
              <a:chOff x="3149600" y="2480384"/>
              <a:chExt cx="1201204" cy="1660005"/>
            </a:xfrm>
          </p:grpSpPr>
          <p:sp>
            <p:nvSpPr>
              <p:cNvPr id="28" name="等腰三角形 51"/>
              <p:cNvSpPr/>
              <p:nvPr>
                <p:custDataLst>
                  <p:tags r:id="rId14"/>
                </p:custDataLst>
              </p:nvPr>
            </p:nvSpPr>
            <p:spPr>
              <a:xfrm flipV="1">
                <a:off x="3149600" y="3200883"/>
                <a:ext cx="1201204" cy="939506"/>
              </a:xfrm>
              <a:prstGeom prst="triangle">
                <a:avLst/>
              </a:prstGeom>
              <a:gradFill>
                <a:gsLst>
                  <a:gs pos="0">
                    <a:srgbClr val="8BC34A"/>
                  </a:gs>
                  <a:gs pos="100000">
                    <a:srgbClr val="EEECE1">
                      <a:lumMod val="90000"/>
                      <a:alpha val="0"/>
                    </a:srgbClr>
                  </a:gs>
                </a:gsLst>
                <a:lin ang="5400000" scaled="0"/>
              </a:gradFill>
              <a:ln w="25400" cap="flat" cmpd="sng" algn="ctr">
                <a:noFill/>
                <a:prstDash val="solid"/>
              </a:ln>
              <a:effectLst/>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9" name="矩形 52"/>
              <p:cNvSpPr/>
              <p:nvPr>
                <p:custDataLst>
                  <p:tags r:id="rId15"/>
                </p:custDataLst>
              </p:nvPr>
            </p:nvSpPr>
            <p:spPr>
              <a:xfrm>
                <a:off x="3630724" y="2480384"/>
                <a:ext cx="720080" cy="720080"/>
              </a:xfrm>
              <a:prstGeom prst="rect">
                <a:avLst/>
              </a:prstGeom>
              <a:solidFill>
                <a:srgbClr val="8BC34A"/>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grpSp>
        <p:sp>
          <p:nvSpPr>
            <p:cNvPr id="27" name="Rounded Rectangle 41"/>
            <p:cNvSpPr>
              <a:spLocks noChangeAspect="1"/>
            </p:cNvSpPr>
            <p:nvPr>
              <p:custDataLst>
                <p:tags r:id="rId16"/>
              </p:custDataLst>
            </p:nvPr>
          </p:nvSpPr>
          <p:spPr>
            <a:xfrm>
              <a:off x="6312532" y="4240733"/>
              <a:ext cx="585892" cy="585892"/>
            </a:xfrm>
            <a:prstGeom prst="roundRect">
              <a:avLst/>
            </a:prstGeom>
          </p:spPr>
          <p:style>
            <a:lnRef idx="0">
              <a:srgbClr val="8BC34A"/>
            </a:lnRef>
            <a:fillRef idx="3">
              <a:srgbClr val="8BC34A"/>
            </a:fillRef>
            <a:effectRef idx="3">
              <a:srgbClr val="8BC34A"/>
            </a:effectRef>
            <a:fontRef idx="minor">
              <a:srgbClr val="FFFFFF"/>
            </a:fontRef>
          </p:style>
          <p:txBody>
            <a:bodyPr anchor="ctr">
              <a:normAutofit/>
            </a:bodyPr>
            <a:lstStyle/>
            <a:p>
              <a:pPr algn="ctr" eaLnBrk="1" fontAlgn="auto" hangingPunct="1">
                <a:lnSpc>
                  <a:spcPct val="120000"/>
                </a:lnSpc>
                <a:spcBef>
                  <a:spcPts val="0"/>
                </a:spcBef>
                <a:spcAft>
                  <a:spcPts val="0"/>
                </a:spcAft>
                <a:defRPr/>
              </a:pPr>
              <a:r>
                <a:rPr lang="en-US" altLang="id-ID">
                  <a:solidFill>
                    <a:srgbClr val="FFFFFF"/>
                  </a:solidFill>
                  <a:latin typeface="微软雅黑" panose="020B0503020204020204" charset="-122"/>
                  <a:ea typeface="微软雅黑" panose="020B0503020204020204" charset="-122"/>
                </a:rPr>
                <a:t>3</a:t>
              </a:r>
              <a:endParaRPr lang="en-US" altLang="id-ID">
                <a:solidFill>
                  <a:srgbClr val="FFFFFF"/>
                </a:solidFill>
                <a:latin typeface="微软雅黑" panose="020B0503020204020204" charset="-122"/>
                <a:ea typeface="微软雅黑" panose="020B0503020204020204" charset="-122"/>
              </a:endParaRPr>
            </a:p>
          </p:txBody>
        </p:sp>
      </p:grpSp>
      <p:grpSp>
        <p:nvGrpSpPr>
          <p:cNvPr id="31" name="Group 45"/>
          <p:cNvGrpSpPr/>
          <p:nvPr/>
        </p:nvGrpSpPr>
        <p:grpSpPr>
          <a:xfrm rot="0">
            <a:off x="7521575" y="2187575"/>
            <a:ext cx="1304290" cy="2339975"/>
            <a:chOff x="7980911" y="2484779"/>
            <a:chExt cx="1304470" cy="2340121"/>
          </a:xfrm>
          <a:effectLst/>
        </p:grpSpPr>
        <p:grpSp>
          <p:nvGrpSpPr>
            <p:cNvPr id="33" name="Group 47"/>
            <p:cNvGrpSpPr>
              <a:grpSpLocks noChangeAspect="1"/>
            </p:cNvGrpSpPr>
            <p:nvPr/>
          </p:nvGrpSpPr>
          <p:grpSpPr bwMode="auto">
            <a:xfrm>
              <a:off x="7980911" y="2484779"/>
              <a:ext cx="1304470" cy="1802479"/>
              <a:chOff x="3149600" y="2480384"/>
              <a:chExt cx="1201204" cy="1660005"/>
            </a:xfrm>
          </p:grpSpPr>
          <p:sp>
            <p:nvSpPr>
              <p:cNvPr id="35" name="等腰三角形 51"/>
              <p:cNvSpPr/>
              <p:nvPr>
                <p:custDataLst>
                  <p:tags r:id="rId17"/>
                </p:custDataLst>
              </p:nvPr>
            </p:nvSpPr>
            <p:spPr>
              <a:xfrm flipV="1">
                <a:off x="3149600" y="3200883"/>
                <a:ext cx="1201204" cy="939506"/>
              </a:xfrm>
              <a:prstGeom prst="triangle">
                <a:avLst/>
              </a:prstGeom>
              <a:gradFill>
                <a:gsLst>
                  <a:gs pos="0">
                    <a:srgbClr val="CDDC39"/>
                  </a:gs>
                  <a:gs pos="100000">
                    <a:srgbClr val="EEECE1">
                      <a:lumMod val="90000"/>
                      <a:alpha val="0"/>
                    </a:srgbClr>
                  </a:gs>
                </a:gsLst>
                <a:lin ang="5400000" scaled="0"/>
              </a:gradFill>
              <a:ln w="25400" cap="flat" cmpd="sng" algn="ctr">
                <a:noFill/>
                <a:prstDash val="solid"/>
              </a:ln>
              <a:effectLst/>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36" name="矩形 52"/>
              <p:cNvSpPr/>
              <p:nvPr>
                <p:custDataLst>
                  <p:tags r:id="rId18"/>
                </p:custDataLst>
              </p:nvPr>
            </p:nvSpPr>
            <p:spPr>
              <a:xfrm>
                <a:off x="3630724" y="2480384"/>
                <a:ext cx="720080" cy="720080"/>
              </a:xfrm>
              <a:prstGeom prst="rect">
                <a:avLst/>
              </a:prstGeom>
              <a:solidFill>
                <a:srgbClr val="CDDC39"/>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grpSp>
        <p:sp>
          <p:nvSpPr>
            <p:cNvPr id="34" name="Rounded Rectangle 48"/>
            <p:cNvSpPr>
              <a:spLocks noChangeAspect="1"/>
            </p:cNvSpPr>
            <p:nvPr>
              <p:custDataLst>
                <p:tags r:id="rId19"/>
              </p:custDataLst>
            </p:nvPr>
          </p:nvSpPr>
          <p:spPr>
            <a:xfrm>
              <a:off x="8347955" y="4239008"/>
              <a:ext cx="585892" cy="585892"/>
            </a:xfrm>
            <a:prstGeom prst="roundRect">
              <a:avLst/>
            </a:prstGeom>
          </p:spPr>
          <p:style>
            <a:lnRef idx="0">
              <a:srgbClr val="CDDC39"/>
            </a:lnRef>
            <a:fillRef idx="3">
              <a:srgbClr val="CDDC39"/>
            </a:fillRef>
            <a:effectRef idx="3">
              <a:srgbClr val="CDDC39"/>
            </a:effectRef>
            <a:fontRef idx="minor">
              <a:srgbClr val="FFFFFF"/>
            </a:fontRef>
          </p:style>
          <p:txBody>
            <a:bodyPr anchor="ctr">
              <a:normAutofit/>
            </a:bodyPr>
            <a:lstStyle/>
            <a:p>
              <a:pPr algn="ctr" eaLnBrk="1" fontAlgn="auto" hangingPunct="1">
                <a:lnSpc>
                  <a:spcPct val="120000"/>
                </a:lnSpc>
                <a:spcBef>
                  <a:spcPts val="0"/>
                </a:spcBef>
                <a:spcAft>
                  <a:spcPts val="0"/>
                </a:spcAft>
                <a:defRPr/>
              </a:pPr>
              <a:r>
                <a:rPr lang="en-US" altLang="id-ID">
                  <a:solidFill>
                    <a:srgbClr val="FFFFFF"/>
                  </a:solidFill>
                  <a:latin typeface="微软雅黑" panose="020B0503020204020204" charset="-122"/>
                  <a:ea typeface="微软雅黑" panose="020B0503020204020204" charset="-122"/>
                </a:rPr>
                <a:t>4</a:t>
              </a:r>
              <a:endParaRPr lang="en-US" altLang="id-ID">
                <a:solidFill>
                  <a:srgbClr val="FFFFFF"/>
                </a:solidFill>
                <a:latin typeface="微软雅黑" panose="020B0503020204020204" charset="-122"/>
                <a:ea typeface="微软雅黑" panose="020B0503020204020204" charset="-122"/>
              </a:endParaRPr>
            </a:p>
          </p:txBody>
        </p:sp>
      </p:grpSp>
      <p:grpSp>
        <p:nvGrpSpPr>
          <p:cNvPr id="38" name="Group 52"/>
          <p:cNvGrpSpPr/>
          <p:nvPr/>
        </p:nvGrpSpPr>
        <p:grpSpPr>
          <a:xfrm rot="0">
            <a:off x="9646920" y="2187575"/>
            <a:ext cx="1304290" cy="2339975"/>
            <a:chOff x="9539460" y="2484779"/>
            <a:chExt cx="1304471" cy="2340121"/>
          </a:xfrm>
          <a:effectLst/>
        </p:grpSpPr>
        <p:grpSp>
          <p:nvGrpSpPr>
            <p:cNvPr id="40" name="Group 54"/>
            <p:cNvGrpSpPr>
              <a:grpSpLocks noChangeAspect="1"/>
            </p:cNvGrpSpPr>
            <p:nvPr/>
          </p:nvGrpSpPr>
          <p:grpSpPr bwMode="auto">
            <a:xfrm>
              <a:off x="9539460" y="2484779"/>
              <a:ext cx="1304471" cy="1802479"/>
              <a:chOff x="3149600" y="2480384"/>
              <a:chExt cx="1201204" cy="1660005"/>
            </a:xfrm>
          </p:grpSpPr>
          <p:sp>
            <p:nvSpPr>
              <p:cNvPr id="42" name="等腰三角形 51"/>
              <p:cNvSpPr/>
              <p:nvPr>
                <p:custDataLst>
                  <p:tags r:id="rId20"/>
                </p:custDataLst>
              </p:nvPr>
            </p:nvSpPr>
            <p:spPr>
              <a:xfrm flipV="1">
                <a:off x="3149600" y="3200883"/>
                <a:ext cx="1201204" cy="939506"/>
              </a:xfrm>
              <a:prstGeom prst="triangle">
                <a:avLst/>
              </a:prstGeom>
              <a:gradFill>
                <a:gsLst>
                  <a:gs pos="0">
                    <a:srgbClr val="00BCD3"/>
                  </a:gs>
                  <a:gs pos="100000">
                    <a:srgbClr val="EEECE1">
                      <a:lumMod val="90000"/>
                      <a:alpha val="0"/>
                    </a:srgbClr>
                  </a:gs>
                </a:gsLst>
                <a:lin ang="5400000" scaled="0"/>
              </a:gradFill>
              <a:ln w="25400" cap="flat" cmpd="sng" algn="ctr">
                <a:noFill/>
                <a:prstDash val="solid"/>
              </a:ln>
              <a:effectLst/>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43" name="矩形 52"/>
              <p:cNvSpPr/>
              <p:nvPr>
                <p:custDataLst>
                  <p:tags r:id="rId21"/>
                </p:custDataLst>
              </p:nvPr>
            </p:nvSpPr>
            <p:spPr>
              <a:xfrm>
                <a:off x="3630724" y="2480384"/>
                <a:ext cx="720080" cy="720080"/>
              </a:xfrm>
              <a:prstGeom prst="rect">
                <a:avLst/>
              </a:prstGeom>
              <a:solidFill>
                <a:srgbClr val="00BCD3"/>
              </a:solidFill>
              <a:ln w="9525" cap="flat" cmpd="sng" algn="ctr">
                <a:no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normAutofit/>
              </a:bodyPr>
              <a:lstStyle/>
              <a:p>
                <a:pPr algn="ctr" eaLnBrk="1" fontAlgn="auto" hangingPunct="1">
                  <a:lnSpc>
                    <a:spcPct val="120000"/>
                  </a:lnSpc>
                  <a:spcBef>
                    <a:spcPts val="0"/>
                  </a:spcBef>
                  <a:spcAft>
                    <a:spcPts val="0"/>
                  </a:spcAft>
                  <a:defRPr/>
                </a:pPr>
                <a:endParaRPr lang="zh-CN" altLang="en-US" kern="0">
                  <a:solidFill>
                    <a:srgbClr val="FFFFFF"/>
                  </a:solidFill>
                  <a:latin typeface="微软雅黑" panose="020B0503020204020204" charset="-122"/>
                  <a:ea typeface="微软雅黑" panose="020B0503020204020204" charset="-122"/>
                </a:endParaRPr>
              </a:p>
            </p:txBody>
          </p:sp>
        </p:grpSp>
        <p:sp>
          <p:nvSpPr>
            <p:cNvPr id="41" name="Rounded Rectangle 55"/>
            <p:cNvSpPr>
              <a:spLocks noChangeAspect="1"/>
            </p:cNvSpPr>
            <p:nvPr>
              <p:custDataLst>
                <p:tags r:id="rId22"/>
              </p:custDataLst>
            </p:nvPr>
          </p:nvSpPr>
          <p:spPr>
            <a:xfrm>
              <a:off x="9904781" y="4239008"/>
              <a:ext cx="585892" cy="585892"/>
            </a:xfrm>
            <a:prstGeom prst="roundRect">
              <a:avLst/>
            </a:prstGeom>
          </p:spPr>
          <p:style>
            <a:lnRef idx="0">
              <a:srgbClr val="00BCD3"/>
            </a:lnRef>
            <a:fillRef idx="3">
              <a:srgbClr val="00BCD3"/>
            </a:fillRef>
            <a:effectRef idx="3">
              <a:srgbClr val="00BCD3"/>
            </a:effectRef>
            <a:fontRef idx="minor">
              <a:srgbClr val="FFFFFF"/>
            </a:fontRef>
          </p:style>
          <p:txBody>
            <a:bodyPr anchor="ctr">
              <a:normAutofit/>
            </a:bodyPr>
            <a:lstStyle/>
            <a:p>
              <a:pPr algn="ctr" eaLnBrk="1" fontAlgn="auto" hangingPunct="1">
                <a:lnSpc>
                  <a:spcPct val="120000"/>
                </a:lnSpc>
                <a:spcBef>
                  <a:spcPts val="0"/>
                </a:spcBef>
                <a:spcAft>
                  <a:spcPts val="0"/>
                </a:spcAft>
                <a:defRPr/>
              </a:pPr>
              <a:r>
                <a:rPr lang="en-US" altLang="id-ID">
                  <a:solidFill>
                    <a:srgbClr val="FFFFFF"/>
                  </a:solidFill>
                  <a:latin typeface="微软雅黑" panose="020B0503020204020204" charset="-122"/>
                  <a:ea typeface="微软雅黑" panose="020B0503020204020204" charset="-122"/>
                </a:rPr>
                <a:t>5</a:t>
              </a:r>
              <a:endParaRPr lang="en-US" altLang="id-ID">
                <a:solidFill>
                  <a:srgbClr val="FFFFFF"/>
                </a:solidFill>
                <a:latin typeface="微软雅黑" panose="020B0503020204020204" charset="-122"/>
                <a:ea typeface="微软雅黑" panose="020B0503020204020204" charset="-122"/>
              </a:endParaRPr>
            </a:p>
          </p:txBody>
        </p:sp>
      </p:grpSp>
      <p:sp>
        <p:nvSpPr>
          <p:cNvPr id="59" name="TextBox 5"/>
          <p:cNvSpPr txBox="1"/>
          <p:nvPr>
            <p:custDataLst>
              <p:tags r:id="rId23"/>
            </p:custDataLst>
          </p:nvPr>
        </p:nvSpPr>
        <p:spPr>
          <a:xfrm>
            <a:off x="464457" y="628259"/>
            <a:ext cx="11306629" cy="523220"/>
          </a:xfrm>
          <a:prstGeom prst="rect">
            <a:avLst/>
          </a:prstGeom>
          <a:noFill/>
        </p:spPr>
        <p:txBody>
          <a:bodyPr wrap="square" bIns="0" rtlCol="0">
            <a:normAutofit lnSpcReduction="10000"/>
          </a:bodyPr>
          <a:lstStyle/>
          <a:p>
            <a:pPr algn="ctr">
              <a:lnSpc>
                <a:spcPct val="120000"/>
              </a:lnSpc>
            </a:pPr>
            <a:r>
              <a:rPr lang="zh-CN" altLang="en-US" sz="2800" b="1" spc="300" dirty="0">
                <a:latin typeface="微软雅黑" panose="020B0503020204020204" charset="-122"/>
                <a:ea typeface="微软雅黑" panose="020B0503020204020204" charset="-122"/>
              </a:rPr>
              <a:t>（五）应急和事故处置</a:t>
            </a:r>
            <a:endParaRPr lang="zh-CN" altLang="en-US" sz="2800" b="1" spc="300" dirty="0">
              <a:latin typeface="微软雅黑" panose="020B0503020204020204" charset="-122"/>
              <a:ea typeface="微软雅黑" panose="020B0503020204020204" charset="-122"/>
            </a:endParaRPr>
          </a:p>
        </p:txBody>
      </p:sp>
      <p:sp>
        <p:nvSpPr>
          <p:cNvPr id="62" name="文本框 61"/>
          <p:cNvSpPr txBox="1"/>
          <p:nvPr>
            <p:custDataLst>
              <p:tags r:id="rId24"/>
            </p:custDataLst>
          </p:nvPr>
        </p:nvSpPr>
        <p:spPr>
          <a:xfrm>
            <a:off x="952584" y="4689043"/>
            <a:ext cx="1800000" cy="1042035"/>
          </a:xfrm>
          <a:prstGeom prst="rect">
            <a:avLst/>
          </a:prstGeom>
          <a:noFill/>
        </p:spPr>
        <p:txBody>
          <a:bodyPr wrap="square" bIns="0" rtlCol="0" anchor="t" anchorCtr="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solidFill>
                  <a:srgbClr val="222222"/>
                </a:solidFill>
                <a:latin typeface="微软雅黑" panose="020B0503020204020204" charset="-122"/>
                <a:ea typeface="微软雅黑" panose="020B0503020204020204" charset="-122"/>
              </a:rPr>
              <a:t>突发事件应急预案的制定及实施</a:t>
            </a:r>
            <a:endParaRPr lang="zh-CN" altLang="en-US" spc="300" dirty="0">
              <a:solidFill>
                <a:srgbClr val="222222"/>
              </a:solidFill>
              <a:latin typeface="微软雅黑" panose="020B0503020204020204" charset="-122"/>
              <a:ea typeface="微软雅黑" panose="020B0503020204020204" charset="-122"/>
            </a:endParaRPr>
          </a:p>
        </p:txBody>
      </p:sp>
      <p:sp>
        <p:nvSpPr>
          <p:cNvPr id="67" name="文本框 66"/>
          <p:cNvSpPr txBox="1"/>
          <p:nvPr>
            <p:custDataLst>
              <p:tags r:id="rId25"/>
            </p:custDataLst>
          </p:nvPr>
        </p:nvSpPr>
        <p:spPr>
          <a:xfrm>
            <a:off x="5179554" y="4689043"/>
            <a:ext cx="1799590" cy="377825"/>
          </a:xfrm>
          <a:prstGeom prst="rect">
            <a:avLst/>
          </a:prstGeom>
          <a:noFill/>
        </p:spPr>
        <p:txBody>
          <a:bodyPr wrap="square" bIns="0" rtlCol="0" anchor="t" anchorCtr="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solidFill>
                  <a:srgbClr val="222222"/>
                </a:solidFill>
                <a:latin typeface="微软雅黑" panose="020B0503020204020204" charset="-122"/>
                <a:ea typeface="微软雅黑" panose="020B0503020204020204" charset="-122"/>
              </a:rPr>
              <a:t>信息发布制度</a:t>
            </a:r>
            <a:endParaRPr lang="zh-CN" altLang="en-US" spc="300" dirty="0">
              <a:solidFill>
                <a:srgbClr val="222222"/>
              </a:solidFill>
              <a:latin typeface="微软雅黑" panose="020B0503020204020204" charset="-122"/>
              <a:ea typeface="微软雅黑" panose="020B0503020204020204" charset="-122"/>
            </a:endParaRPr>
          </a:p>
        </p:txBody>
      </p:sp>
      <p:sp>
        <p:nvSpPr>
          <p:cNvPr id="70" name="文本框 69"/>
          <p:cNvSpPr txBox="1"/>
          <p:nvPr>
            <p:custDataLst>
              <p:tags r:id="rId26"/>
            </p:custDataLst>
          </p:nvPr>
        </p:nvSpPr>
        <p:spPr>
          <a:xfrm>
            <a:off x="9406114" y="4689043"/>
            <a:ext cx="1799590" cy="1042035"/>
          </a:xfrm>
          <a:prstGeom prst="rect">
            <a:avLst/>
          </a:prstGeom>
          <a:noFill/>
        </p:spPr>
        <p:txBody>
          <a:bodyPr wrap="square" bIns="0" rtlCol="0" anchor="t" anchorCtr="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solidFill>
                  <a:srgbClr val="222222"/>
                </a:solidFill>
                <a:latin typeface="微软雅黑" panose="020B0503020204020204" charset="-122"/>
                <a:ea typeface="微软雅黑" panose="020B0503020204020204" charset="-122"/>
              </a:rPr>
              <a:t>安全生产事故发生的处置程序</a:t>
            </a:r>
            <a:endParaRPr lang="zh-CN" altLang="en-US" spc="300" dirty="0">
              <a:solidFill>
                <a:srgbClr val="222222"/>
              </a:solidFill>
              <a:latin typeface="微软雅黑" panose="020B0503020204020204" charset="-122"/>
              <a:ea typeface="微软雅黑" panose="020B0503020204020204" charset="-122"/>
            </a:endParaRPr>
          </a:p>
        </p:txBody>
      </p:sp>
      <p:sp>
        <p:nvSpPr>
          <p:cNvPr id="73" name="文本框 72"/>
          <p:cNvSpPr txBox="1"/>
          <p:nvPr>
            <p:custDataLst>
              <p:tags r:id="rId27"/>
            </p:custDataLst>
          </p:nvPr>
        </p:nvSpPr>
        <p:spPr>
          <a:xfrm>
            <a:off x="7292834" y="4689043"/>
            <a:ext cx="1799590" cy="709930"/>
          </a:xfrm>
          <a:prstGeom prst="rect">
            <a:avLst/>
          </a:prstGeom>
          <a:noFill/>
        </p:spPr>
        <p:txBody>
          <a:bodyPr wrap="square" bIns="0" rtlCol="0" anchor="t" anchorCtr="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solidFill>
                  <a:srgbClr val="222222"/>
                </a:solidFill>
                <a:latin typeface="微软雅黑" panose="020B0503020204020204" charset="-122"/>
                <a:ea typeface="微软雅黑" panose="020B0503020204020204" charset="-122"/>
              </a:rPr>
              <a:t>临时安全保障措施</a:t>
            </a:r>
            <a:endParaRPr lang="zh-CN" altLang="en-US" spc="300" dirty="0">
              <a:solidFill>
                <a:srgbClr val="222222"/>
              </a:solidFill>
              <a:latin typeface="微软雅黑" panose="020B0503020204020204" charset="-122"/>
              <a:ea typeface="微软雅黑" panose="020B0503020204020204" charset="-122"/>
            </a:endParaRPr>
          </a:p>
        </p:txBody>
      </p:sp>
      <p:sp>
        <p:nvSpPr>
          <p:cNvPr id="76" name="文本框 75"/>
          <p:cNvSpPr txBox="1"/>
          <p:nvPr>
            <p:custDataLst>
              <p:tags r:id="rId28"/>
            </p:custDataLst>
          </p:nvPr>
        </p:nvSpPr>
        <p:spPr>
          <a:xfrm>
            <a:off x="3066274" y="4689043"/>
            <a:ext cx="1799590" cy="1042035"/>
          </a:xfrm>
          <a:prstGeom prst="rect">
            <a:avLst/>
          </a:prstGeom>
          <a:noFill/>
        </p:spPr>
        <p:txBody>
          <a:bodyPr wrap="square" bIns="0" rtlCol="0" anchor="t" anchorCtr="0">
            <a:spAutoFit/>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dirty="0">
                <a:solidFill>
                  <a:srgbClr val="222222"/>
                </a:solidFill>
                <a:latin typeface="微软雅黑" panose="020B0503020204020204" charset="-122"/>
                <a:ea typeface="微软雅黑" panose="020B0503020204020204" charset="-122"/>
              </a:rPr>
              <a:t>应急救援场所设施、设备、人员的配置</a:t>
            </a:r>
            <a:endParaRPr lang="zh-CN" altLang="en-US" spc="300" dirty="0">
              <a:solidFill>
                <a:srgbClr val="222222"/>
              </a:solidFill>
              <a:latin typeface="微软雅黑" panose="020B0503020204020204" charset="-122"/>
              <a:ea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19" y="0"/>
            <a:ext cx="3137718"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pic>
        <p:nvPicPr>
          <p:cNvPr id="2" name="图片 1" descr="E:\桌面临时文件\@课件制作-材料\1陈晓宇制作\978-7-200-14983-8《城市轨道交通法律法规》PPT模板修改\9.jpg9"/>
          <p:cNvPicPr>
            <a:picLocks noChangeAspect="1"/>
          </p:cNvPicPr>
          <p:nvPr>
            <p:custDataLst>
              <p:tags r:id="rId7"/>
            </p:custDataLst>
          </p:nvPr>
        </p:nvPicPr>
        <p:blipFill>
          <a:blip r:embed="rId8"/>
          <a:srcRect l="5604" r="5604"/>
          <a:stretch>
            <a:fillRect/>
          </a:stretch>
        </p:blipFill>
        <p:spPr>
          <a:xfrm>
            <a:off x="530545" y="1281487"/>
            <a:ext cx="4273666" cy="3206774"/>
          </a:xfrm>
          <a:prstGeom prst="rect">
            <a:avLst/>
          </a:prstGeom>
        </p:spPr>
      </p:pic>
      <p:sp>
        <p:nvSpPr>
          <p:cNvPr id="4" name="椭圆 3"/>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2"/>
            </p:custDataLst>
          </p:nvPr>
        </p:nvSpPr>
        <p:spPr>
          <a:xfrm>
            <a:off x="5878090" y="3154361"/>
            <a:ext cx="4769211" cy="1522730"/>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运营单位在城市轨道运营过程中造成乘客损害的，应当承担损害赔偿责任，但损害是乘客自身原因造成的或者运营单位能够证明损害是乘客故意、重大过失造成的除外。</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3"/>
            </p:custDataLst>
          </p:nvPr>
        </p:nvSpPr>
        <p:spPr>
          <a:xfrm>
            <a:off x="6365875" y="751840"/>
            <a:ext cx="4246880" cy="2205355"/>
          </a:xfrm>
          <a:prstGeom prst="rect">
            <a:avLst/>
          </a:prstGeom>
        </p:spPr>
        <p:txBody>
          <a:bodyPr wrap="square" bIns="0" anchor="b" anchorCtr="0">
            <a:spAutoFit/>
          </a:bodyPr>
          <a:p>
            <a:pPr lvl="0" algn="r">
              <a:lnSpc>
                <a:spcPct val="130000"/>
              </a:lnSpc>
              <a:defRPr sz="1800" b="0" spc="0">
                <a:solidFill>
                  <a:srgbClr val="000000"/>
                </a:solidFill>
              </a:defRPr>
            </a:pPr>
            <a:r>
              <a:rPr lang="zh-CN" altLang="en-US" sz="5400"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rPr>
              <a:t>（六）</a:t>
            </a:r>
            <a:endParaRPr lang="zh-CN" altLang="en-US" sz="5400"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endParaRPr>
          </a:p>
          <a:p>
            <a:pPr lvl="0" algn="r">
              <a:lnSpc>
                <a:spcPct val="130000"/>
              </a:lnSpc>
              <a:defRPr sz="1800" b="0" spc="0">
                <a:solidFill>
                  <a:srgbClr val="000000"/>
                </a:solidFill>
              </a:defRPr>
            </a:pPr>
            <a:r>
              <a:rPr lang="zh-CN" altLang="en-US" sz="5400"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rPr>
              <a:t>法律责任</a:t>
            </a:r>
            <a:endParaRPr lang="zh-CN" altLang="en-US" sz="5400"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169670" y="1713230"/>
            <a:ext cx="9864725" cy="9232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fontAlgn="ctr">
              <a:lnSpc>
                <a:spcPct val="150000"/>
              </a:lnSpc>
              <a:spcBef>
                <a:spcPts val="0"/>
              </a:spcBef>
              <a:spcAft>
                <a:spcPts val="1200"/>
              </a:spcAft>
              <a:buClr>
                <a:srgbClr val="1E6BC5"/>
              </a:buClr>
              <a:buSzPct val="110000"/>
              <a:buFont typeface="WPS-Bullets" pitchFamily="2" charset="0"/>
              <a:buChar char=""/>
            </a:pPr>
            <a:r>
              <a:rPr lang="zh-CN" altLang="en-US" sz="2000" b="1" dirty="0">
                <a:solidFill>
                  <a:srgbClr val="000000">
                    <a:lumMod val="75000"/>
                    <a:lumOff val="25000"/>
                  </a:srgbClr>
                </a:solidFill>
                <a:latin typeface="微软雅黑" panose="020B0503020204020204" charset="-122"/>
                <a:ea typeface="微软雅黑" panose="020B0503020204020204" charset="-122"/>
              </a:rPr>
              <a:t>建筑施工企业安全生产管理机构专职安全生产管理人员在施工现场检查过程中具有以下职责：</a:t>
            </a:r>
            <a:endParaRPr lang="zh-CN" altLang="en-US" sz="2000" b="1" dirty="0">
              <a:solidFill>
                <a:srgbClr val="000000">
                  <a:lumMod val="75000"/>
                  <a:lumOff val="25000"/>
                </a:srgbClr>
              </a:solidFill>
              <a:latin typeface="微软雅黑" panose="020B0503020204020204" charset="-122"/>
              <a:ea typeface="微软雅黑" panose="020B0503020204020204" charset="-122"/>
            </a:endParaRPr>
          </a:p>
        </p:txBody>
      </p:sp>
      <p:sp>
        <p:nvSpPr>
          <p:cNvPr id="6" name="文本框 5"/>
          <p:cNvSpPr txBox="1"/>
          <p:nvPr>
            <p:custDataLst>
              <p:tags r:id="rId20"/>
            </p:custDataLst>
          </p:nvPr>
        </p:nvSpPr>
        <p:spPr>
          <a:xfrm>
            <a:off x="1162050" y="2865755"/>
            <a:ext cx="9866630" cy="33235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（1）查阅在建项目安全生产有关资料、核实有关情况；</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（2）检查危险性较大工程安全专项施工方案落实情况；</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（3）监督项目专职安全生产管理人员履责情况；</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（4）监督作业人员安全防护用品的配备及使用情况；</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（5）对发现的安全生产违章违规行为或安全隐患，有权当场予以纠正或做出处理决定；</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（6）对不符合安全生产条件的设施、设备、器材，有权当场做出查封的处理决定；</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（7）对施工现场存在的重大安全隐患有权越级报告或直接向建设主管部门报告；</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a:p>
            <a:pPr marL="360045" lvl="2" indent="-198120" fontAlgn="ctr">
              <a:lnSpc>
                <a:spcPct val="150000"/>
              </a:lnSpc>
              <a:buClr>
                <a:srgbClr val="1E6BC5">
                  <a:lumMod val="40000"/>
                  <a:lumOff val="60000"/>
                </a:srgbClr>
              </a:buClr>
              <a:buSzPct val="70000"/>
              <a:buFont typeface="Wingdings" panose="05000000000000000000" pitchFamily="2" charset="2"/>
              <a:buChar char="l"/>
            </a:pPr>
            <a:r>
              <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rPr>
              <a:t>（8）企业明确的其他安全生产管理职责。</a:t>
            </a:r>
            <a:endParaRPr lang="zh-CN" altLang="en-US" spc="150" dirty="0">
              <a:solidFill>
                <a:srgbClr val="000000">
                  <a:lumMod val="50000"/>
                  <a:lumOff val="50000"/>
                </a:srgbClr>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custDataLst>
              <p:tags r:id="rId21"/>
            </p:custDataLst>
          </p:nvPr>
        </p:nvSpPr>
        <p:spPr>
          <a:xfrm>
            <a:off x="972185" y="614680"/>
            <a:ext cx="10104120" cy="681990"/>
          </a:xfrm>
          <a:prstGeom prst="rect">
            <a:avLst/>
          </a:prstGeom>
          <a:noFill/>
          <a:effectLst/>
        </p:spPr>
        <p:txBody>
          <a:bodyPr wrap="square" rtlCol="0" anchor="t">
            <a:spAutoFit/>
          </a:bodyPr>
          <a:p>
            <a:pPr algn="l">
              <a:lnSpc>
                <a:spcPct val="120000"/>
              </a:lnSpc>
            </a:pPr>
            <a:r>
              <a:rPr lang="zh-CN" altLang="en-US" sz="3200" dirty="0">
                <a:latin typeface="方正大黑简体" panose="02010601030101010101" charset="-122"/>
                <a:ea typeface="方正大黑简体" panose="02010601030101010101" charset="-122"/>
                <a:sym typeface="+mn-ea"/>
              </a:rPr>
              <a:t>2. 专职安全生产管理人员的职责</a:t>
            </a:r>
            <a:endParaRPr lang="zh-CN" altLang="en-US" sz="3200" dirty="0">
              <a:latin typeface="方正大黑简体" panose="02010601030101010101" charset="-122"/>
              <a:ea typeface="方正大黑简体" panose="02010601030101010101"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50" y="0"/>
            <a:ext cx="3137535" cy="6858000"/>
          </a:xfrm>
          <a:prstGeom prst="rect">
            <a:avLst/>
          </a:prstGeom>
          <a:solidFill>
            <a:srgbClr val="D8E6BC"/>
          </a:solidFill>
          <a:ln>
            <a:noFill/>
          </a:ln>
        </p:spPr>
        <p:txBody>
          <a:bodyPr vert="horz" wrap="square" lIns="91440" tIns="45720" rIns="91440" bIns="45720" numCol="1" anchor="t" anchorCtr="0" compatLnSpc="1"/>
          <a:p>
            <a:pPr algn="ctr"/>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4" name="椭圆 3"/>
          <p:cNvSpPr/>
          <p:nvPr>
            <p:custDataLst>
              <p:tags r:id="rId7"/>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9"/>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0"/>
            </p:custDataLst>
          </p:nvPr>
        </p:nvSpPr>
        <p:spPr>
          <a:xfrm>
            <a:off x="4236085" y="1005840"/>
            <a:ext cx="6886575" cy="5216525"/>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（1）未按照规定向社会公布年度服务承诺或者服务承诺履行情况的；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（2）未按照规定向主管部门提交运营情况报告、运营计划，或者改变运营计划未向主管部门备案的；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（3）未按照规定公布运营服务提示信息，或者未向主管部门报告列车延误情况的；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（4）环境卫生不符合国家标准，或者未按照规定落实污染防治措施，造成环境污染的；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（5）未按照规定处理乘客遗失物的；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（6）未按照规定报告或者向社会公告暂停运营情况的；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（7）未按照规定处理乘客投诉的；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（8）未按照规定建立和落实安全监控设施保密制度的；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（9）未按照规定向社会发布运营突发事件信息、救援信息及接驳换乘信息的。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1"/>
            </p:custDataLst>
          </p:nvPr>
        </p:nvSpPr>
        <p:spPr>
          <a:xfrm>
            <a:off x="1098550" y="2023745"/>
            <a:ext cx="3137535" cy="2045970"/>
          </a:xfrm>
          <a:prstGeom prst="rect">
            <a:avLst/>
          </a:prstGeom>
        </p:spPr>
        <p:txBody>
          <a:bodyPr wrap="square" lIns="144145" rIns="144145" bIns="0" anchor="t" anchorCtr="0">
            <a:spAutoFit/>
          </a:bodyPr>
          <a:p>
            <a:pPr lvl="0" algn="ctr">
              <a:lnSpc>
                <a:spcPct val="130000"/>
              </a:lnSpc>
              <a:defRPr sz="1800" b="0" spc="0">
                <a:solidFill>
                  <a:srgbClr val="000000"/>
                </a:solidFill>
              </a:defRPr>
            </a:pPr>
            <a:r>
              <a:rPr lang="en-US" sz="2000" b="1" spc="300">
                <a:solidFill>
                  <a:srgbClr val="90B343"/>
                </a:solidFill>
                <a:latin typeface="微软雅黑" panose="020B0503020204020204" charset="-122"/>
                <a:ea typeface="微软雅黑" panose="020B0503020204020204" charset="-122"/>
                <a:cs typeface="Lato Heavy" panose="020F0502020204030203" pitchFamily="34" charset="0"/>
              </a:rPr>
              <a:t>1.</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运营单位有下列情形之一的，由主管部门责令限期改正；逾期未改正的，处2 万元罚款：</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50" y="0"/>
            <a:ext cx="3137535"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4" name="椭圆 3"/>
          <p:cNvSpPr/>
          <p:nvPr>
            <p:custDataLst>
              <p:tags r:id="rId7"/>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9"/>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0"/>
            </p:custDataLst>
          </p:nvPr>
        </p:nvSpPr>
        <p:spPr>
          <a:xfrm>
            <a:off x="4236085" y="2125980"/>
            <a:ext cx="6885940" cy="3000375"/>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（1）未按照规定购买相关保险的；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（2）未执行主管部门制定的临时服务标准的；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（3）未按照相关标准和技术规范设置标志的；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（4）安排未经培训合格的从业人员上岗的；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（5）未按照要求及时消除安全隐患的；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（6）未按照规定开展运营安全及服务情况评估的；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（7）未按照规定制定专项应急预案或者报备重大应急预案的；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（8）未执行主管部门制定的临时运营服务计划的。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1"/>
            </p:custDataLst>
          </p:nvPr>
        </p:nvSpPr>
        <p:spPr>
          <a:xfrm>
            <a:off x="1098550" y="1974850"/>
            <a:ext cx="3137535" cy="1645920"/>
          </a:xfrm>
          <a:prstGeom prst="rect">
            <a:avLst/>
          </a:prstGeom>
        </p:spPr>
        <p:txBody>
          <a:bodyPr wrap="square" lIns="144145" rIns="144145" bIns="0" anchor="b" anchorCtr="0">
            <a:spAutoFit/>
          </a:bodyPr>
          <a:p>
            <a:pPr lvl="0" algn="ctr">
              <a:lnSpc>
                <a:spcPct val="130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2.</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运营单位有下列情形之一的，由主管部门责令改正，并处5 万元罚款：</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50" y="0"/>
            <a:ext cx="3137535"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4" name="椭圆 3"/>
          <p:cNvSpPr/>
          <p:nvPr>
            <p:custDataLst>
              <p:tags r:id="rId7"/>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9"/>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0"/>
            </p:custDataLst>
          </p:nvPr>
        </p:nvSpPr>
        <p:spPr>
          <a:xfrm>
            <a:off x="4236085" y="2125980"/>
            <a:ext cx="6885940" cy="1522730"/>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（1）未按照规定配置运营设施、设备和服务设施的；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（2）未按照规定建立和落实安全管理制度和操作规程的；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（3）未按照标准和规定设计、采购、安装、调试、验收、设置相关设施、设备的。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1"/>
            </p:custDataLst>
          </p:nvPr>
        </p:nvSpPr>
        <p:spPr>
          <a:xfrm>
            <a:off x="1098550" y="1561465"/>
            <a:ext cx="3137535" cy="4046855"/>
          </a:xfrm>
          <a:prstGeom prst="rect">
            <a:avLst/>
          </a:prstGeom>
        </p:spPr>
        <p:txBody>
          <a:bodyPr wrap="square" lIns="144145" rIns="144145" bIns="0" anchor="b" anchorCtr="0">
            <a:spAutoFit/>
          </a:bodyPr>
          <a:p>
            <a:pPr lvl="0" algn="ctr">
              <a:lnSpc>
                <a:spcPct val="130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3.</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运营单位有下列情形之一的，由主管部门责令改正，并处5 万元罚款；严重影响运营安全和服务或者造成重大安全责任事故的，责令限期改正，并处10 万元罚款；逾期未改正的，依法收回经营权：</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50" y="0"/>
            <a:ext cx="3137535"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4" name="椭圆 3"/>
          <p:cNvSpPr/>
          <p:nvPr>
            <p:custDataLst>
              <p:tags r:id="rId7"/>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9"/>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0"/>
            </p:custDataLst>
          </p:nvPr>
        </p:nvSpPr>
        <p:spPr>
          <a:xfrm>
            <a:off x="4236085" y="2125980"/>
            <a:ext cx="6885940" cy="2630805"/>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（1）实际服务水平未达到城市轨道交通运营服务标准，严重损害公众利益的；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（2）未按照规定移交设施、设备、档案的；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（3）擅自暂停运营造成列车大面积长时间延误，严重损害公众利益的；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（4）未按照规定启动专项应急预案，或者处置应急事件不当，严重损害公众利益的。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1"/>
            </p:custDataLst>
          </p:nvPr>
        </p:nvSpPr>
        <p:spPr>
          <a:xfrm>
            <a:off x="1098550" y="2205990"/>
            <a:ext cx="3137535" cy="2446020"/>
          </a:xfrm>
          <a:prstGeom prst="rect">
            <a:avLst/>
          </a:prstGeom>
        </p:spPr>
        <p:txBody>
          <a:bodyPr wrap="square" lIns="144145" rIns="144145" bIns="0" anchor="b" anchorCtr="0">
            <a:spAutoFit/>
          </a:bodyPr>
          <a:p>
            <a:pPr lvl="0" algn="ctr">
              <a:lnSpc>
                <a:spcPct val="130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4.</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运营单位有下列情形之一的，由主管部门责令限期改正，并处10 万元罚款；逾期</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algn="ctr">
              <a:lnSpc>
                <a:spcPct val="130000"/>
              </a:lnSpc>
              <a:defRPr sz="1800" b="0" spc="0">
                <a:solidFill>
                  <a:srgbClr val="000000"/>
                </a:solidFill>
              </a:defRPr>
            </a:pP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未改正的，依法收回经营权：</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50" y="283210"/>
            <a:ext cx="10167620" cy="627761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4" name="椭圆 3"/>
          <p:cNvSpPr/>
          <p:nvPr>
            <p:custDataLst>
              <p:tags r:id="rId7"/>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9"/>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0" name="Rectangle 9"/>
          <p:cNvSpPr/>
          <p:nvPr>
            <p:custDataLst>
              <p:tags r:id="rId10"/>
            </p:custDataLst>
          </p:nvPr>
        </p:nvSpPr>
        <p:spPr>
          <a:xfrm>
            <a:off x="1452245" y="283845"/>
            <a:ext cx="9041130" cy="6087745"/>
          </a:xfrm>
          <a:prstGeom prst="rect">
            <a:avLst/>
          </a:prstGeom>
        </p:spPr>
        <p:txBody>
          <a:bodyPr wrap="square" lIns="144145" rIns="144145" bIns="0" anchor="b" anchorCtr="0">
            <a:noAutofit/>
          </a:bodyPr>
          <a:p>
            <a:pPr lvl="0" indent="0" algn="l" fontAlgn="auto">
              <a:lnSpc>
                <a:spcPts val="3000"/>
              </a:lnSpc>
              <a:defRPr sz="1800" b="0" spc="0">
                <a:solidFill>
                  <a:srgbClr val="000000"/>
                </a:solidFill>
              </a:defRPr>
            </a:pPr>
            <a:r>
              <a:rPr lang="en-US" sz="2000"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en-US"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en-US" sz="2000" b="1" spc="300">
                <a:solidFill>
                  <a:srgbClr val="90B343"/>
                </a:solidFill>
                <a:latin typeface="微软雅黑" panose="020B0503020204020204" charset="-122"/>
                <a:ea typeface="微软雅黑" panose="020B0503020204020204" charset="-122"/>
                <a:cs typeface="Lato Heavy" panose="020F0502020204030203" pitchFamily="34" charset="0"/>
              </a:rPr>
              <a:t> 5.</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周边物业所有人、使用人擅自设置城市轨道交通导向标志的，由主管部门责令其限期改正；逾期未改正的，对个人处一千元罚款，对单位处五千元罚款。</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3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     6.</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不执行城市轨道交通票卡制式标准或者票务政策的，由主管部门责令限期改正，并处三万元罚款。</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3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     7.</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不执行票价政策的，由市市场监督管理部门按照价格管理的相关规定予以处罚。</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3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     8.</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违反本办法第三十三条第一项规定的，由公安机关按照治安管理的相关规定予以处罚。</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3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违反本办法第三十三条第二项至第十二项和第十八项有关运营安全、运营秩序管理规定的，由主管部门责令改正，并处五百元罚款。</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3000"/>
              </a:lnSpc>
              <a:defRPr sz="1800" b="0" spc="0">
                <a:solidFill>
                  <a:srgbClr val="000000"/>
                </a:solidFill>
              </a:defRPr>
            </a:pPr>
            <a:r>
              <a:rPr lang="en-US" altLang="zh-CN" sz="2000"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rPr>
              <a:t>违反本办法第三十三条第十三项至第十八项有关市容环境卫生管理规定的，由市城市管理部门按照市容环境卫生管理的相关规定予以处罚。</a:t>
            </a:r>
            <a:endParaRPr lang="zh-CN" altLang="en-US" sz="2000"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2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838200" y="106680"/>
            <a:ext cx="10427970" cy="645414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4" name="椭圆 3"/>
          <p:cNvSpPr/>
          <p:nvPr>
            <p:custDataLst>
              <p:tags r:id="rId7"/>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9"/>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0" name="Rectangle 9"/>
          <p:cNvSpPr/>
          <p:nvPr>
            <p:custDataLst>
              <p:tags r:id="rId10"/>
            </p:custDataLst>
          </p:nvPr>
        </p:nvSpPr>
        <p:spPr>
          <a:xfrm>
            <a:off x="838200" y="107315"/>
            <a:ext cx="10360025" cy="6750685"/>
          </a:xfrm>
          <a:prstGeom prst="rect">
            <a:avLst/>
          </a:prstGeom>
        </p:spPr>
        <p:txBody>
          <a:bodyPr wrap="square" lIns="144145" rIns="144145" bIns="0" anchor="b" anchorCtr="0">
            <a:noAutofit/>
          </a:bodyPr>
          <a:p>
            <a:pPr lvl="0" indent="0" algn="l" fontAlgn="auto">
              <a:lnSpc>
                <a:spcPts val="2700"/>
              </a:lnSpc>
              <a:defRPr sz="1800" b="0" spc="0">
                <a:solidFill>
                  <a:srgbClr val="000000"/>
                </a:solidFill>
              </a:defRPr>
            </a:pPr>
            <a:r>
              <a:rPr lang="en-US" sz="2000"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en-US"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9.</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违反本办法第三十八条第一项至第六项和第九项规定的，由主管部门责令改正，并对个人处一千元罚款，对单位处五千元罚款。</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7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违反本办法第三十八条第七项、第八项规定的，由市城市管理部门按照市容环境卫生管理的相关规定予以处罚。</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7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10.</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作业单位未按照规定征求运营单位意见，在城市轨道交通安全保护区内作业的，由市住房建设部门责令立即停止作业，并处五万元罚款；情节严重的，处十万元罚款。经许可在城市轨道交通安全保护区内作业，但作业过程中出现影响城市轨道交通运营安全的，由市住房建设部门责令立即停止作业并采取相应的安全保护措施。</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7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11.</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作业单位不配合运营单位检查或者不消除安全隐患的，由市住房建设部门责令改正，并处三万元罚款。</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7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管线权属单位未与运营单位建立和落实共享管线基本信息制度和运行状态通报制度的，由主管部门责令改正，并处三万元罚款。</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7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拒绝、妨碍主管部门、相关行政管理部门、运营管理机构、运营单位工作人员依法执行职务，或者妨害城市轨道交通运营秩序、损坏城市轨道交通设施，违反《中华人民共和国治安管理处罚法》规定的，由公安机关依法处罚；涉嫌犯罪的，依法移送司法机关处理。</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27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a:t>
            </a:r>
            <a:r>
              <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rPr>
              <a:t>主管部门、相关行政管理部门、运营管理机构及其工作人员违反本办法规定的，由监察机关或者所在单位责令改正，并依法追究相关人员的行政责任。</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a:p>
            <a:pPr lvl="0" indent="0" algn="l" fontAlgn="auto">
              <a:lnSpc>
                <a:spcPts val="3000"/>
              </a:lnSpc>
              <a:defRPr sz="1800" b="0" spc="0">
                <a:solidFill>
                  <a:srgbClr val="000000"/>
                </a:solidFill>
              </a:defRPr>
            </a:pPr>
            <a:r>
              <a:rPr lang="en-US" altLang="zh-CN" b="1" spc="300">
                <a:solidFill>
                  <a:srgbClr val="90B343"/>
                </a:solidFill>
                <a:latin typeface="微软雅黑" panose="020B0503020204020204" charset="-122"/>
                <a:ea typeface="微软雅黑" panose="020B0503020204020204" charset="-122"/>
                <a:cs typeface="Lato Heavy" panose="020F0502020204030203" pitchFamily="34" charset="0"/>
              </a:rPr>
              <a:t>    </a:t>
            </a:r>
            <a:endParaRPr lang="zh-CN" altLang="en-US" b="1" spc="300">
              <a:solidFill>
                <a:srgbClr val="90B343"/>
              </a:solidFill>
              <a:latin typeface="微软雅黑" panose="020B0503020204020204" charset="-122"/>
              <a:ea typeface="微软雅黑" panose="020B0503020204020204" charset="-122"/>
              <a:cs typeface="Lato Heavy" panose="020F0502020204030203"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9" y="4037046"/>
            <a:ext cx="4851402" cy="5219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rPr>
              <a:t>城市轨道交通法律法规</a:t>
            </a:r>
            <a:endPar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endParaRPr>
          </a:p>
        </p:txBody>
      </p:sp>
      <p:sp>
        <p:nvSpPr>
          <p:cNvPr id="5" name="TextBox 2"/>
          <p:cNvSpPr txBox="1"/>
          <p:nvPr/>
        </p:nvSpPr>
        <p:spPr>
          <a:xfrm>
            <a:off x="1763210" y="4559506"/>
            <a:ext cx="866558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cs typeface="+mn-ea"/>
                <a:sym typeface="+mn-lt"/>
              </a:rPr>
              <a:t>非常感谢您的观看</a:t>
            </a:r>
            <a:endParaRPr kumimoji="0" lang="zh-CN" altLang="en-US" sz="7200" i="0" u="none" strike="noStrike" kern="1200" cap="none" spc="600" normalizeH="0" baseline="0" noProof="0" dirty="0">
              <a:ln>
                <a:noFill/>
              </a:ln>
              <a:solidFill>
                <a:schemeClr val="tx1">
                  <a:lumMod val="85000"/>
                  <a:lumOff val="15000"/>
                </a:schemeClr>
              </a:solidFill>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04.xml><?xml version="1.0" encoding="utf-8"?>
<p:tagLst xmlns:p="http://schemas.openxmlformats.org/presentationml/2006/main">
  <p:tag name="KSO_WM_UNIT_VALUE" val="890*1186"/>
  <p:tag name="KSO_WM_UNIT_HIGHLIGHT" val="0"/>
  <p:tag name="KSO_WM_UNIT_COMPATIBLE" val="0"/>
  <p:tag name="KSO_WM_UNIT_DIAGRAM_ISNUMVISUAL" val="0"/>
  <p:tag name="KSO_WM_UNIT_DIAGRAM_ISREFERUNIT" val="0"/>
  <p:tag name="KSO_WM_UNIT_TYPE" val="d"/>
  <p:tag name="KSO_WM_UNIT_INDEX" val="1"/>
  <p:tag name="KSO_WM_UNIT_ID" val="diagram20200636_1*d*1"/>
  <p:tag name="KSO_WM_TEMPLATE_CATEGORY" val="diagram"/>
  <p:tag name="KSO_WM_TEMPLATE_INDEX" val="20200636"/>
  <p:tag name="KSO_WM_UNIT_LAYERLEVEL" val="1"/>
  <p:tag name="KSO_WM_TAG_VERSION" val="1.0"/>
  <p:tag name="KSO_WM_BEAUTIFY_FLAG" val="#wm#"/>
  <p:tag name="KSO_WM_UNIT_SUPPORT_UNIT_TYPE" val="[&quot;all&quot;]"/>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08.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009.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010.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020.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021.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22.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32.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033.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34.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44.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045.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46.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5.xml><?xml version="1.0" encoding="utf-8"?>
<p:tagLst xmlns:p="http://schemas.openxmlformats.org/presentationml/2006/main">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5"/>
  <p:tag name="KSO_WM_SLIDE_LAYOUT" val="a_f"/>
  <p:tag name="KSO_WM_SLIDE_LAYOUT_CNT" val="1_2"/>
  <p:tag name="KSO_WM_SLIDE_TYPE" val="text"/>
  <p:tag name="KSO_WM_SLIDE_SUBTYPE" val="pureTxt"/>
  <p:tag name="KSO_WM_SLIDE_SIZE" val="960*540"/>
  <p:tag name="KSO_WM_SLIDE_POSITION" val="0*0"/>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56.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057.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58.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68.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69.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079.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080.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1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1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15.xml><?xml version="1.0" encoding="utf-8"?>
<p:tagLst xmlns:p="http://schemas.openxmlformats.org/presentationml/2006/main">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5"/>
  <p:tag name="KSO_WM_SLIDE_LAYOUT" val="a_f"/>
  <p:tag name="KSO_WM_SLIDE_LAYOUT_CNT" val="1_2"/>
  <p:tag name="KSO_WM_SLIDE_TYPE" val="text"/>
  <p:tag name="KSO_WM_SLIDE_SUBTYPE" val="pureTxt"/>
  <p:tag name="KSO_WM_SLIDE_SIZE" val="960*540"/>
  <p:tag name="KSO_WM_SLIDE_POSITION" val="0*0"/>
</p:tagLst>
</file>

<file path=ppt/tags/tag116.xml><?xml version="1.0" encoding="utf-8"?>
<p:tagLst xmlns:p="http://schemas.openxmlformats.org/presentationml/2006/main">
  <p:tag name="KSO_WM_UNIT_COLOR_SCHEME_SHAPE_ID" val="7"/>
  <p:tag name="KSO_WM_UNIT_COLOR_SCHEME_PARENT_PAGE" val="0_1"/>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5030_1*i*1"/>
  <p:tag name="KSO_WM_TEMPLATE_CATEGORY" val="diagram"/>
  <p:tag name="KSO_WM_TEMPLATE_INDEX" val="20195030"/>
  <p:tag name="KSO_WM_UNIT_LAYERLEVEL" val="1"/>
  <p:tag name="KSO_WM_TAG_VERSION" val="1.0"/>
  <p:tag name="KSO_WM_BEAUTIFY_FLAG" val="#wm#"/>
</p:tagLst>
</file>

<file path=ppt/tags/tag117.xml><?xml version="1.0" encoding="utf-8"?>
<p:tagLst xmlns:p="http://schemas.openxmlformats.org/presentationml/2006/main">
  <p:tag name="KSO_WM_UNIT_COLOR_SCHEME_SHAPE_ID" val="9"/>
  <p:tag name="KSO_WM_UNIT_COLOR_SCHEME_PARENT_PAGE" val="0_1"/>
  <p:tag name="KSO_WM_UNIT_ADJUSTLAYOUT_ID" val="9"/>
  <p:tag name="KSO_WM_UNIT_HIGHLIGHT" val="0"/>
  <p:tag name="KSO_WM_UNIT_COMPATIBLE" val="0"/>
  <p:tag name="KSO_WM_UNIT_DIAGRAM_ISNUMVISUAL" val="0"/>
  <p:tag name="KSO_WM_UNIT_DIAGRAM_ISREFERUNIT" val="0"/>
  <p:tag name="KSO_WM_UNIT_TYPE" val="i"/>
  <p:tag name="KSO_WM_UNIT_INDEX" val="2"/>
  <p:tag name="KSO_WM_UNIT_ID" val="diagram20195030_1*i*2"/>
  <p:tag name="KSO_WM_TEMPLATE_CATEGORY" val="diagram"/>
  <p:tag name="KSO_WM_TEMPLATE_INDEX" val="20195030"/>
  <p:tag name="KSO_WM_UNIT_LAYERLEVEL" val="1"/>
  <p:tag name="KSO_WM_TAG_VERSION" val="1.0"/>
  <p:tag name="KSO_WM_BEAUTIFY_FLAG" val="#wm#"/>
</p:tagLst>
</file>

<file path=ppt/tags/tag118.xml><?xml version="1.0" encoding="utf-8"?>
<p:tagLst xmlns:p="http://schemas.openxmlformats.org/presentationml/2006/main">
  <p:tag name="KSO_WM_UNIT_COLOR_SCHEME_SHAPE_ID" val="2"/>
  <p:tag name="KSO_WM_UNIT_COLOR_SCHEME_PARENT_PAGE" val="0_1"/>
  <p:tag name="KSO_WM_UNIT_ADJUSTLAYOUT_ID" val="2"/>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89"/>
  <p:tag name="KSO_WM_UNIT_HIGHLIGHT" val="0"/>
  <p:tag name="KSO_WM_UNIT_COMPATIBLE" val="0"/>
  <p:tag name="KSO_WM_UNIT_DIAGRAM_ISNUMVISUAL" val="0"/>
  <p:tag name="KSO_WM_UNIT_DIAGRAM_ISREFERUNIT" val="0"/>
  <p:tag name="KSO_WM_UNIT_TYPE" val="f"/>
  <p:tag name="KSO_WM_UNIT_INDEX" val="1"/>
  <p:tag name="KSO_WM_UNIT_ID" val="diagram20195030_1*f*1"/>
  <p:tag name="KSO_WM_TEMPLATE_CATEGORY" val="diagram"/>
  <p:tag name="KSO_WM_TEMPLATE_INDEX" val="20195030"/>
  <p:tag name="KSO_WM_UNIT_LAYERLEVEL" val="1"/>
  <p:tag name="KSO_WM_TAG_VERSION" val="1.0"/>
  <p:tag name="KSO_WM_BEAUTIFY_FLAG" val="#wm#"/>
</p:tagLst>
</file>

<file path=ppt/tags/tag119.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3分钟学会骑行"/>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195030_1*a*1"/>
  <p:tag name="KSO_WM_TEMPLATE_CATEGORY" val="diagram"/>
  <p:tag name="KSO_WM_TEMPLATE_INDEX" val="2019503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PA" val="v5.2.3"/>
  <p:tag name="KSO_WM_UNIT_VALUE" val="1631*1631"/>
  <p:tag name="KSO_WM_UNIT_HIGHLIGHT" val="0"/>
  <p:tag name="KSO_WM_UNIT_COMPATIBLE" val="0"/>
  <p:tag name="KSO_WM_UNIT_DIAGRAM_ISNUMVISUAL" val="0"/>
  <p:tag name="KSO_WM_UNIT_DIAGRAM_ISREFERUNIT" val="0"/>
  <p:tag name="KSO_WM_UNIT_TYPE" val="d"/>
  <p:tag name="KSO_WM_UNIT_INDEX" val="1"/>
  <p:tag name="KSO_WM_UNIT_ID" val="diagram20195030_1*d*1"/>
  <p:tag name="KSO_WM_TEMPLATE_CATEGORY" val="diagram"/>
  <p:tag name="KSO_WM_TEMPLATE_INDEX" val="20195030"/>
  <p:tag name="KSO_WM_UNIT_SUPPORT_UNIT_TYPE" val="[&quot;l&quot;,&quot;m&quot;,&quot;n&quot;,&quot;o&quot;,&quot;p&quot;,&quot;q&quot;,&quot;r&quot;,&quot;δ&quot;]"/>
  <p:tag name="KSO_WM_UNIT_LAYERLEVEL" val="1"/>
  <p:tag name="KSO_WM_TAG_VERSION" val="1.0"/>
  <p:tag name="KSO_WM_BEAUTIFY_FLAG" val="#wm#"/>
</p:tagLst>
</file>

<file path=ppt/tags/tag121.xml><?xml version="1.0" encoding="utf-8"?>
<p:tagLst xmlns:p="http://schemas.openxmlformats.org/presentationml/2006/main">
  <p:tag name="KSO_WM_BEAUTIFY_FLAG" val="#wm#"/>
  <p:tag name="KSO_WM_TEMPLATE_CATEGORY" val="diagram"/>
  <p:tag name="KSO_WM_TEMPLATE_INDEX" val="20195030"/>
  <p:tag name="KSO_WM_SLIDE_COLORSCHEME_VERSION" val="3.2"/>
  <p:tag name="KSO_WM_SLIDE_CONSTRAINT" val="%7b%22slideConstraint%22%3a%7b%22seriesAreas%22%3a%5b%5d%2c%22singleAreas%22%3a%5b%7b%22shapes%22%3a%5b1026%5d%2c%22serialConstraintIndex%22%3a-1%2c%22areatextmark%22%3a0%2c%22pictureprocessmark%22%3a0%7d%5d%7d%7d"/>
  <p:tag name="KSO_WM_SLIDE_ID" val="diagram2019503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462"/>
  <p:tag name="KSO_WM_SLIDE_POSITION" val="0*38"/>
  <p:tag name="KSO_WM_TAG_VERSION" val="1.0"/>
  <p:tag name="KSO_WM_SLIDE_LAYOUT" val="a_d_f"/>
  <p:tag name="KSO_WM_SLIDE_LAYOUT_CNT" val="1_1_1"/>
</p:tagLst>
</file>

<file path=ppt/tags/tag122.xml><?xml version="1.0" encoding="utf-8"?>
<p:tagLst xmlns:p="http://schemas.openxmlformats.org/presentationml/2006/main">
  <p:tag name="KSO_WM_UNIT_ADJUSTLAYOUT_ID" val="11"/>
  <p:tag name="KSO_WM_UNIT_COLOR_SCHEME_SHAPE_ID" val="1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195048_1*i*1"/>
  <p:tag name="KSO_WM_TEMPLATE_CATEGORY" val="diagram"/>
  <p:tag name="KSO_WM_TEMPLATE_INDEX" val="20195048"/>
  <p:tag name="KSO_WM_UNIT_LAYERLEVEL" val="1"/>
  <p:tag name="KSO_WM_TAG_VERSION" val="1.0"/>
  <p:tag name="KSO_WM_BEAUTIFY_FLAG" val="#wm#"/>
</p:tagLst>
</file>

<file path=ppt/tags/tag123.xml><?xml version="1.0" encoding="utf-8"?>
<p:tagLst xmlns:p="http://schemas.openxmlformats.org/presentationml/2006/main">
  <p:tag name="KSO_WM_UNIT_ADJUSTLAYOUT_ID" val="7"/>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5048_1*i*2"/>
  <p:tag name="KSO_WM_TEMPLATE_CATEGORY" val="diagram"/>
  <p:tag name="KSO_WM_TEMPLATE_INDEX" val="20195048"/>
  <p:tag name="KSO_WM_UNIT_LAYERLEVEL" val="1"/>
  <p:tag name="KSO_WM_TAG_VERSION" val="1.0"/>
  <p:tag name="KSO_WM_BEAUTIFY_FLAG" val="#wm#"/>
</p:tagLst>
</file>

<file path=ppt/tags/tag124.xml><?xml version="1.0" encoding="utf-8"?>
<p:tagLst xmlns:p="http://schemas.openxmlformats.org/presentationml/2006/main">
  <p:tag name="KSO_WM_UNIT_ADJUSTLAYOUT_ID" val="8"/>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
  <p:tag name="KSO_WM_UNIT_ID" val="diagram20195048_1*i*3"/>
  <p:tag name="KSO_WM_TEMPLATE_CATEGORY" val="diagram"/>
  <p:tag name="KSO_WM_TEMPLATE_INDEX" val="20195048"/>
  <p:tag name="KSO_WM_UNIT_LAYERLEVEL" val="1"/>
  <p:tag name="KSO_WM_TAG_VERSION" val="1.0"/>
  <p:tag name="KSO_WM_BEAUTIFY_FLAG" val="#wm#"/>
</p:tagLst>
</file>

<file path=ppt/tags/tag125.xml><?xml version="1.0" encoding="utf-8"?>
<p:tagLst xmlns:p="http://schemas.openxmlformats.org/presentationml/2006/main">
  <p:tag name="KSO_WM_UNIT_ADJUSTLAYOUT_ID" val="9"/>
  <p:tag name="KSO_WM_UNIT_COLOR_SCHEME_SHAPE_ID" val="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5048_1*i*4"/>
  <p:tag name="KSO_WM_TEMPLATE_CATEGORY" val="diagram"/>
  <p:tag name="KSO_WM_TEMPLATE_INDEX" val="20195048"/>
  <p:tag name="KSO_WM_UNIT_LAYERLEVEL" val="1"/>
  <p:tag name="KSO_WM_TAG_VERSION" val="1.0"/>
  <p:tag name="KSO_WM_BEAUTIFY_FLAG" val="#wm#"/>
</p:tagLst>
</file>

<file path=ppt/tags/tag126.xml><?xml version="1.0" encoding="utf-8"?>
<p:tagLst xmlns:p="http://schemas.openxmlformats.org/presentationml/2006/main">
  <p:tag name="KSO_WM_UNIT_ADJUSTLAYOUT_ID" val="20"/>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5048_1*i*5"/>
  <p:tag name="KSO_WM_TEMPLATE_CATEGORY" val="diagram"/>
  <p:tag name="KSO_WM_TEMPLATE_INDEX" val="20195048"/>
  <p:tag name="KSO_WM_UNIT_LAYERLEVEL" val="1"/>
  <p:tag name="KSO_WM_TAG_VERSION" val="1.0"/>
  <p:tag name="KSO_WM_BEAUTIFY_FLAG" val="#wm#"/>
</p:tagLst>
</file>

<file path=ppt/tags/tag127.xml><?xml version="1.0" encoding="utf-8"?>
<p:tagLst xmlns:p="http://schemas.openxmlformats.org/presentationml/2006/main">
  <p:tag name="KSO_WM_UNIT_ADJUSTLAYOUT_ID" val="22"/>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5048_1*i*6"/>
  <p:tag name="KSO_WM_TEMPLATE_CATEGORY" val="diagram"/>
  <p:tag name="KSO_WM_TEMPLATE_INDEX" val="20195048"/>
  <p:tag name="KSO_WM_UNIT_LAYERLEVEL" val="1"/>
  <p:tag name="KSO_WM_TAG_VERSION" val="1.0"/>
  <p:tag name="KSO_WM_BEAUTIFY_FLAG" val="#wm#"/>
</p:tagLst>
</file>

<file path=ppt/tags/tag128.xml><?xml version="1.0" encoding="utf-8"?>
<p:tagLst xmlns:p="http://schemas.openxmlformats.org/presentationml/2006/main">
  <p:tag name="KSO_WM_UNIT_ADJUSTLAYOUT_ID" val="23"/>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5048_1*i*7"/>
  <p:tag name="KSO_WM_TEMPLATE_CATEGORY" val="diagram"/>
  <p:tag name="KSO_WM_TEMPLATE_INDEX" val="20195048"/>
  <p:tag name="KSO_WM_UNIT_LAYERLEVEL" val="1"/>
  <p:tag name="KSO_WM_TAG_VERSION" val="1.0"/>
  <p:tag name="KSO_WM_BEAUTIFY_FLAG" val="#wm#"/>
</p:tagLst>
</file>

<file path=ppt/tags/tag129.xml><?xml version="1.0" encoding="utf-8"?>
<p:tagLst xmlns:p="http://schemas.openxmlformats.org/presentationml/2006/main">
  <p:tag name="KSO_WM_UNIT_ADJUSTLAYOUT_ID" val="10"/>
  <p:tag name="KSO_WM_UNIT_COLOR_SCHEME_SHAPE_ID" val="10"/>
  <p:tag name="KSO_WM_UNIT_COLOR_SCHEME_PARENT_PAGE" val="0_1"/>
  <p:tag name="KSO_WM_UNIT_RELATE_UNITID" val="diagram20195048_1*d*1"/>
  <p:tag name="KSO_WM_UNIT_PRESET_TEXT" val="© Gurame Presentation Template"/>
  <p:tag name="KSO_WM_UNIT_NOCLEAR" val="0"/>
  <p:tag name="KSO_WM_UNIT_VALUE" val="14"/>
  <p:tag name="KSO_WM_UNIT_HIGHLIGHT" val="0"/>
  <p:tag name="KSO_WM_UNIT_COMPATIBLE" val="0"/>
  <p:tag name="KSO_WM_UNIT_DIAGRAM_ISNUMVISUAL" val="0"/>
  <p:tag name="KSO_WM_UNIT_DIAGRAM_ISREFERUNIT" val="0"/>
  <p:tag name="KSO_WM_UNIT_TYPE" val="g"/>
  <p:tag name="KSO_WM_UNIT_INDEX" val="1"/>
  <p:tag name="KSO_WM_UNIT_ID" val="diagram20195048_1*g*1"/>
  <p:tag name="KSO_WM_TEMPLATE_CATEGORY" val="diagram"/>
  <p:tag name="KSO_WM_TEMPLATE_INDEX" val="2019504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130.xml><?xml version="1.0" encoding="utf-8"?>
<p:tagLst xmlns:p="http://schemas.openxmlformats.org/presentationml/2006/main">
  <p:tag name="KSO_WM_UNIT_ADJUSTLAYOUT_ID" val="15"/>
  <p:tag name="KSO_WM_UNIT_COLOR_SCHEME_SHAPE_ID" val="15"/>
  <p:tag name="KSO_WM_UNIT_COLOR_SCHEME_PARENT_PAGE" val="0_1"/>
  <p:tag name="KSO_WM_UNIT_ISCONTENTSTITLE" val="0"/>
  <p:tag name="KSO_WM_UNIT_PRESET_TEXT" val="前后双&#13;重刹车系统"/>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195048_1*a*1"/>
  <p:tag name="KSO_WM_TEMPLATE_CATEGORY" val="diagram"/>
  <p:tag name="KSO_WM_TEMPLATE_INDEX" val="20195048"/>
  <p:tag name="KSO_WM_UNIT_LAYERLEVEL" val="1"/>
  <p:tag name="KSO_WM_TAG_VERSION" val="1.0"/>
  <p:tag name="KSO_WM_BEAUTIFY_FLAG" val="#wm#"/>
</p:tagLst>
</file>

<file path=ppt/tags/tag131.xml><?xml version="1.0" encoding="utf-8"?>
<p:tagLst xmlns:p="http://schemas.openxmlformats.org/presentationml/2006/main">
  <p:tag name="KSO_WM_UNIT_ADJUSTLAYOUT_ID" val="16"/>
  <p:tag name="KSO_WM_UNIT_COLOR_SCHEME_SHAPE_ID" val="16"/>
  <p:tag name="KSO_WM_UNIT_COLOR_SCHEME_PARENT_PAGE" val="0_1"/>
  <p:tag name="KSO_WM_UNIT_PRESET_TEXT" val="小米米家电动滑板车，搭载通风式碟刹系统和E-ABS防抱死系统，可实现高效制动快速反应，刹车距离短至4米，骑行安全更省心。"/>
  <p:tag name="KSO_WM_UNIT_NOCLEAR" val="0"/>
  <p:tag name="KSO_WM_UNIT_VALUE" val="66"/>
  <p:tag name="KSO_WM_UNIT_HIGHLIGHT" val="0"/>
  <p:tag name="KSO_WM_UNIT_COMPATIBLE" val="0"/>
  <p:tag name="KSO_WM_UNIT_DIAGRAM_ISNUMVISUAL" val="0"/>
  <p:tag name="KSO_WM_UNIT_DIAGRAM_ISREFERUNIT" val="0"/>
  <p:tag name="KSO_WM_UNIT_TYPE" val="f"/>
  <p:tag name="KSO_WM_UNIT_INDEX" val="1"/>
  <p:tag name="KSO_WM_UNIT_ID" val="diagram20195048_1*f*1"/>
  <p:tag name="KSO_WM_TEMPLATE_CATEGORY" val="diagram"/>
  <p:tag name="KSO_WM_TEMPLATE_INDEX" val="20195048"/>
  <p:tag name="KSO_WM_UNIT_LAYERLEVEL" val="1"/>
  <p:tag name="KSO_WM_TAG_VERSION" val="1.0"/>
  <p:tag name="KSO_WM_BEAUTIFY_FLAG" val="#wm#"/>
</p:tagLst>
</file>

<file path=ppt/tags/tag132.xml><?xml version="1.0" encoding="utf-8"?>
<p:tagLst xmlns:p="http://schemas.openxmlformats.org/presentationml/2006/main">
  <p:tag name="PA" val="v5.2.3"/>
  <p:tag name="KSO_WM_UNIT_VALUE" val="1328*996"/>
  <p:tag name="KSO_WM_UNIT_HIGHLIGHT" val="0"/>
  <p:tag name="KSO_WM_UNIT_COMPATIBLE" val="0"/>
  <p:tag name="KSO_WM_UNIT_DIAGRAM_ISNUMVISUAL" val="0"/>
  <p:tag name="KSO_WM_UNIT_DIAGRAM_ISREFERUNIT" val="0"/>
  <p:tag name="KSO_WM_UNIT_TYPE" val="d"/>
  <p:tag name="KSO_WM_UNIT_INDEX" val="1"/>
  <p:tag name="KSO_WM_UNIT_ID" val="diagram20195048_1*d*1"/>
  <p:tag name="KSO_WM_TEMPLATE_CATEGORY" val="diagram"/>
  <p:tag name="KSO_WM_TEMPLATE_INDEX" val="20195048"/>
  <p:tag name="KSO_WM_UNIT_SUPPORT_UNIT_TYPE" val="[]"/>
  <p:tag name="KSO_WM_UNIT_LAYERLEVEL" val="1"/>
  <p:tag name="KSO_WM_TAG_VERSION" val="1.0"/>
  <p:tag name="KSO_WM_BEAUTIFY_FLAG" val="#wm#"/>
</p:tagLst>
</file>

<file path=ppt/tags/tag133.xml><?xml version="1.0" encoding="utf-8"?>
<p:tagLst xmlns:p="http://schemas.openxmlformats.org/presentationml/2006/main">
  <p:tag name="KSO_WM_BEAUTIFY_FLAG" val="#wm#"/>
  <p:tag name="KSO_WM_TEMPLATE_CATEGORY" val="diagram"/>
  <p:tag name="KSO_WM_TEMPLATE_INDEX" val="20195048"/>
  <p:tag name="KSO_WM_SLIDE_CONSTRAINT" val="%7b%22slideConstraint%22%3a%7b%22seriesAreas%22%3a%5b%5d%2c%22singleAreas%22%3a%5b%7b%22shapes%22%3a%5b6%5d%2c%22serialConstraintIndex%22%3a-1%2c%22areatextmark%22%3a0%2c%22pictureprocessmark%22%3a0%7d%5d%7d%7d"/>
  <p:tag name="KSO_WM_SLIDE_COLORSCHEME_VERSION" val="3.2"/>
  <p:tag name="KSO_WM_SLIDE_ID" val="diagram2019504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80*460"/>
  <p:tag name="KSO_WM_SLIDE_POSITION" val="-21*52"/>
  <p:tag name="KSO_WM_TAG_VERSION" val="1.0"/>
  <p:tag name="KSO_WM_SLIDE_LAYOUT" val="a_d_f_g"/>
  <p:tag name="KSO_WM_SLIDE_LAYOUT_CNT" val="1_1_2_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4.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43.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4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45.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5.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55.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56.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57.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25_1*i*1"/>
  <p:tag name="KSO_WM_TEMPLATE_CATEGORY" val="diagram"/>
  <p:tag name="KSO_WM_TEMPLATE_INDEX" val="20200625"/>
  <p:tag name="KSO_WM_UNIT_LAYERLEVEL" val="1"/>
  <p:tag name="KSO_WM_TAG_VERSION" val="1.0"/>
  <p:tag name="KSO_WM_BEAUTIFY_FLAG" val="#wm#"/>
</p:tagLst>
</file>

<file path=ppt/tags/tag159.xml><?xml version="1.0" encoding="utf-8"?>
<p:tagLst xmlns:p="http://schemas.openxmlformats.org/presentationml/2006/main">
  <p:tag name="KSO_WM_UNIT_VALUE" val="1904*1540"/>
  <p:tag name="KSO_WM_UNIT_HIGHLIGHT" val="0"/>
  <p:tag name="KSO_WM_UNIT_COMPATIBLE" val="0"/>
  <p:tag name="KSO_WM_UNIT_DIAGRAM_ISNUMVISUAL" val="0"/>
  <p:tag name="KSO_WM_UNIT_DIAGRAM_ISREFERUNIT" val="0"/>
  <p:tag name="KSO_WM_UNIT_TYPE" val="d"/>
  <p:tag name="KSO_WM_UNIT_INDEX" val="1"/>
  <p:tag name="KSO_WM_UNIT_ID" val="diagram20200625_1*d*1"/>
  <p:tag name="KSO_WM_TEMPLATE_CATEGORY" val="diagram"/>
  <p:tag name="KSO_WM_TEMPLATE_INDEX" val="20200625"/>
  <p:tag name="KSO_WM_UNIT_SUPPORT_UNIT_TYPE" val="[&quot;l&quot;,&quot;m&quot;,&quot;n&quot;,&quot;o&quot;,&quot;p&quot;,&quot;q&quot;,&quot;r&quot;,&quot;δ&quot;]"/>
  <p:tag name="KSO_WM_UNIT_LAYERLEVEL" val="1"/>
  <p:tag name="KSO_WM_TAG_VERSION" val="1.0"/>
  <p:tag name="KSO_WM_BEAUTIFY_FLAG" val="#wm#"/>
</p:tagLst>
</file>

<file path=ppt/tags/tag16.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25_1*i*2"/>
  <p:tag name="KSO_WM_TEMPLATE_CATEGORY" val="diagram"/>
  <p:tag name="KSO_WM_TEMPLATE_INDEX" val="20200625"/>
  <p:tag name="KSO_WM_UNIT_LAYERLEVEL" val="1"/>
  <p:tag name="KSO_WM_TAG_VERSION" val="1.0"/>
  <p:tag name="KSO_WM_BEAUTIFY_FLAG" val="#wm#"/>
</p:tagLst>
</file>

<file path=ppt/tags/tag161.xml><?xml version="1.0" encoding="utf-8"?>
<p:tagLst xmlns:p="http://schemas.openxmlformats.org/presentationml/2006/main">
  <p:tag name="KSO_WM_UNIT_ISCONTENTSTITLE" val="0"/>
  <p:tag name="KSO_WM_UNIT_PRESET_TEXT" val="落地电风扇"/>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diagram20200625_1*a*1"/>
  <p:tag name="KSO_WM_TEMPLATE_CATEGORY" val="diagram"/>
  <p:tag name="KSO_WM_TEMPLATE_INDEX" val="20200625"/>
  <p:tag name="KSO_WM_UNIT_LAYERLEVEL" val="1"/>
  <p:tag name="KSO_WM_TAG_VERSION" val="1.0"/>
  <p:tag name="KSO_WM_BEAUTIFY_FLAG" val="#wm#"/>
</p:tagLst>
</file>

<file path=ppt/tags/tag162.xml><?xml version="1.0" encoding="utf-8"?>
<p:tagLst xmlns:p="http://schemas.openxmlformats.org/presentationml/2006/main">
  <p:tag name="KSO_WM_UNIT_PRESET_TEXT" val="传统电风扇吹出来的直流风，生硬如长矛，人长时间对着吹容易不舒服。而自然风柔和、幅面广、善变的特点，是让人既清凉又舒服的秘密。"/>
  <p:tag name="KSO_WM_UNIT_NOCLEAR" val="0"/>
  <p:tag name="KSO_WM_UNIT_VALUE" val="72"/>
  <p:tag name="KSO_WM_UNIT_HIGHLIGHT" val="0"/>
  <p:tag name="KSO_WM_UNIT_COMPATIBLE" val="0"/>
  <p:tag name="KSO_WM_UNIT_DIAGRAM_ISNUMVISUAL" val="0"/>
  <p:tag name="KSO_WM_UNIT_DIAGRAM_ISREFERUNIT" val="0"/>
  <p:tag name="KSO_WM_UNIT_TYPE" val="f"/>
  <p:tag name="KSO_WM_UNIT_INDEX" val="1"/>
  <p:tag name="KSO_WM_UNIT_ID" val="diagram20200625_1*f*1"/>
  <p:tag name="KSO_WM_TEMPLATE_CATEGORY" val="diagram"/>
  <p:tag name="KSO_WM_TEMPLATE_INDEX" val="20200625"/>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25_1*i*4"/>
  <p:tag name="KSO_WM_TEMPLATE_CATEGORY" val="diagram"/>
  <p:tag name="KSO_WM_TEMPLATE_INDEX" val="20200625"/>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25_1*i*5"/>
  <p:tag name="KSO_WM_TEMPLATE_CATEGORY" val="diagram"/>
  <p:tag name="KSO_WM_TEMPLATE_INDEX" val="20200625"/>
  <p:tag name="KSO_WM_UNIT_LAYERLEVEL" val="1"/>
  <p:tag name="KSO_WM_TAG_VERSION" val="1.0"/>
  <p:tag name="KSO_WM_BEAUTIFY_FLAG" val="#wm#"/>
</p:tagLst>
</file>

<file path=ppt/tags/tag165.xml><?xml version="1.0" encoding="utf-8"?>
<p:tagLst xmlns:p="http://schemas.openxmlformats.org/presentationml/2006/main">
  <p:tag name="KSO_WM_BEAUTIFY_FLAG" val="#wm#"/>
  <p:tag name="KSO_WM_TEMPLATE_CATEGORY" val="diagram"/>
  <p:tag name="KSO_WM_TEMPLATE_INDEX" val="20200625"/>
  <p:tag name="KSO_WM_SLIDE_ID" val="diagram2020062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166.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167.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168.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169.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17.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Lst>
</file>

<file path=ppt/tags/tag170.xml><?xml version="1.0" encoding="utf-8"?>
<p:tagLst xmlns:p="http://schemas.openxmlformats.org/presentationml/2006/main">
  <p:tag name="KSO_WM_BEAUTIFY_FLAG" val="#wm#"/>
  <p:tag name="KSO_WM_TEMPLATE_CATEGORY" val="diagram"/>
  <p:tag name="KSO_WM_TEMPLATE_INDEX" val="20195045"/>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SLIDE_LAYOUT" val="a_d_f"/>
  <p:tag name="KSO_WM_SLIDE_LAYOUT_CNT" val="1_1_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17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17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8_1*l_h_f*1_1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75.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77.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78.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8_1*l_h_f*1_2_1"/>
  <p:tag name="KSO_WM_TEMPLATE_CATEGORY" val="diagram"/>
  <p:tag name="KSO_WM_TEMPLATE_INDEX" val="2020064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7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8.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81.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407.03622047244096,&quot;left&quot;:42.13866141732284,&quot;top&quot;:119.96377952755907,&quot;width&quot;:407.04307086614176}"/>
</p:tagLst>
</file>

<file path=ppt/tags/tag182.xml><?xml version="1.0" encoding="utf-8"?>
<p:tagLst xmlns:p="http://schemas.openxmlformats.org/presentationml/2006/main">
  <p:tag name="KSO_WM_UNIT_VALUE" val="1452*10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48_1*d*1"/>
  <p:tag name="KSO_WM_TEMPLATE_CATEGORY" val="diagram"/>
  <p:tag name="KSO_WM_TEMPLATE_INDEX" val="20200648"/>
  <p:tag name="KSO_WM_UNIT_SUPPORT_UNIT_TYPE" val="[&quot;all&quot;]"/>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192_1*m_i*1_2"/>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00192_1*m_i*1_3"/>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00192_1*m_i*1_4"/>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200192_1*m_i*1_5"/>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200192_1*m_i*1_6"/>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9.xml><?xml version="1.0" encoding="utf-8"?>
<p:tagLst xmlns:p="http://schemas.openxmlformats.org/presentationml/2006/main">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BEAUTIFY_FLAG" val="#wm#"/>
  <p:tag name="KSO_WM_TEMPLATE_CATEGORY" val="diagram"/>
  <p:tag name="KSO_WM_TEMPLATE_INDEX" val="20191995"/>
  <p:tag name="KSO_WM_SLIDE_LAYOUT" val="a_r"/>
  <p:tag name="KSO_WM_SLIDE_LAYOUT_CNT" val="1_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200192_1*m_i*1_7"/>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200192_1*m_i*1_8"/>
  <p:tag name="KSO_WM_TEMPLATE_CATEGORY" val="diagram"/>
  <p:tag name="KSO_WM_TEMPLATE_INDEX" val="20200192"/>
  <p:tag name="KSO_WM_UNIT_LAYERLEVEL" val="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73.57496062992124,&quot;left&quot;:0,&quot;top&quot;:30.55,&quot;width&quot;:888}"/>
</p:tagLst>
</file>

<file path=ppt/tags/tag192.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192_1*a*1"/>
  <p:tag name="KSO_WM_TEMPLATE_CATEGORY" val="diagram"/>
  <p:tag name="KSO_WM_TEMPLATE_INDEX" val="20200192"/>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2_1*m_h_a*1_1_1"/>
  <p:tag name="KSO_WM_TEMPLATE_CATEGORY" val="diagram"/>
  <p:tag name="KSO_WM_TEMPLATE_INDEX" val="20200192"/>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 name="KSO_WM_DIAGRAM_VIRTUALLY_FRAME" val="{&quot;height&quot;:473.57496062992124,&quot;left&quot;:0,&quot;top&quot;:30.55,&quot;width&quot;:888}"/>
</p:tagLst>
</file>

<file path=ppt/tags/tag19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2_1*m_h_a*1_2_1"/>
  <p:tag name="KSO_WM_TEMPLATE_CATEGORY" val="diagram"/>
  <p:tag name="KSO_WM_TEMPLATE_INDEX" val="20200192"/>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 name="KSO_WM_DIAGRAM_VIRTUALLY_FRAME" val="{&quot;height&quot;:473.57496062992124,&quot;left&quot;:0,&quot;top&quot;:30.55,&quot;width&quot;:888}"/>
</p:tagLst>
</file>

<file path=ppt/tags/tag19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192_1*m_h_a*1_2_1"/>
  <p:tag name="KSO_WM_TEMPLATE_CATEGORY" val="diagram"/>
  <p:tag name="KSO_WM_TEMPLATE_INDEX" val="20200192"/>
  <p:tag name="KSO_WM_UNIT_LAYERLEVEL" val="1_1_1"/>
  <p:tag name="KSO_WM_TAG_VERSION" val="1.0"/>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 name="KSO_WM_DIAGRAM_VIRTUALLY_FRAME" val="{&quot;height&quot;:473.57496062992124,&quot;left&quot;:0,&quot;top&quot;:30.55,&quot;width&quot;:888}"/>
</p:tagLst>
</file>

<file path=ppt/tags/tag196.xml><?xml version="1.0" encoding="utf-8"?>
<p:tagLst xmlns:p="http://schemas.openxmlformats.org/presentationml/2006/main">
  <p:tag name="KSO_WM_BEAUTIFY_FLAG" val="#wm#"/>
  <p:tag name="KSO_WM_TEMPLATE_CATEGORY" val="diagram"/>
  <p:tag name="KSO_WM_TEMPLATE_INDEX" val="20200192"/>
  <p:tag name="KSO_WM_SLIDE_ID" val="diagram20200192_1"/>
  <p:tag name="KSO_WM_TEMPLATE_SUBCATEGORY" val="0"/>
  <p:tag name="KSO_WM_SLIDE_TYPE" val="text"/>
  <p:tag name="KSO_WM_SLIDE_SUBTYPE" val="diag"/>
  <p:tag name="KSO_WM_SLIDE_ITEM_CNT" val="2"/>
  <p:tag name="KSO_WM_SLIDE_INDEX" val="1"/>
  <p:tag name="KSO_WM_SLIDE_SIZE" val="888*378.093"/>
  <p:tag name="KSO_WM_SLIDE_POSITION" val="0*87.5324"/>
  <p:tag name="KSO_WM_DIAGRAM_GROUP_CODE" val="m1-1"/>
  <p:tag name="KSO_WM_SLIDE_DIAGTYPE" val="m"/>
  <p:tag name="KSO_WM_TAG_VERSION" val="1.0"/>
  <p:tag name="KSO_WM_SLIDE_LAYOUT" val="a_f_m"/>
  <p:tag name="KSO_WM_SLIDE_LAYOUT_CNT" val="1_1_1"/>
</p:tagLst>
</file>

<file path=ppt/tags/tag197.xml><?xml version="1.0" encoding="utf-8"?>
<p:tagLst xmlns:p="http://schemas.openxmlformats.org/presentationml/2006/main">
  <p:tag name="KSO_WM_TEMPLATE_CATEGORY" val="diagram"/>
  <p:tag name="KSO_WM_TEMPLATE_INDEX" val="20187991"/>
  <p:tag name="KSO_WM_UNIT_TYPE" val="m_h_z"/>
  <p:tag name="KSO_WM_UNIT_INDEX" val="1_2_1"/>
  <p:tag name="KSO_WM_UNIT_ID" val="diagram20187991_1*m_h_z*1_2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 name="KSO_WM_DIAGRAM_VIRTUALLY_FRAME" val="{&quot;height&quot;:540,&quot;left&quot;:87.19968503937008,&quot;top&quot;:0,&quot;width&quot;:873.4003937007874}"/>
</p:tagLst>
</file>

<file path=ppt/tags/tag198.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1*m_d*1_1"/>
  <p:tag name="KSO_WM_TEMPLATE_CATEGORY" val="diagram"/>
  <p:tag name="KSO_WM_TEMPLATE_INDEX" val="20187991"/>
  <p:tag name="KSO_WM_UNIT_LAYERLEVEL" val="1_1"/>
  <p:tag name="KSO_WM_TAG_VERSION" val="1.0"/>
  <p:tag name="KSO_WM_BEAUTIFY_FLAG" val="#wm#"/>
  <p:tag name="KSO_WM_UNIT_USESOURCEFORMAT_APPLY" val="1"/>
  <p:tag name="KSO_WM_DIAGRAM_VIRTUALLY_FRAME" val="{&quot;height&quot;:540,&quot;left&quot;:87.19968503937008,&quot;top&quot;:0,&quot;width&quot;:873.4003937007874}"/>
</p:tagLst>
</file>

<file path=ppt/tags/tag199.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187991_1*m_h_d*1_2_1"/>
  <p:tag name="KSO_WM_TEMPLATE_CATEGORY" val="diagram"/>
  <p:tag name="KSO_WM_TEMPLATE_INDEX" val="20187991"/>
  <p:tag name="KSO_WM_UNIT_LAYERLEVEL" val="1_1_1"/>
  <p:tag name="KSO_WM_TAG_VERSION" val="1.0"/>
  <p:tag name="KSO_WM_BEAUTIFY_FLAG" val="#wm#"/>
  <p:tag name="KSO_WM_UNIT_USESOURCEFORMAT_APPLY" val="1"/>
  <p:tag name="KSO_WM_DIAGRAM_VIRTUALLY_FRAME" val="{&quot;height&quot;:540,&quot;left&quot;:87.19968503937008,&quot;top&quot;:0,&quot;width&quot;:873.400393700787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200.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187991_1*m_h_d*1_1_1"/>
  <p:tag name="KSO_WM_TEMPLATE_CATEGORY" val="diagram"/>
  <p:tag name="KSO_WM_TEMPLATE_INDEX" val="20187991"/>
  <p:tag name="KSO_WM_UNIT_LAYERLEVEL" val="1_1_1"/>
  <p:tag name="KSO_WM_TAG_VERSION" val="1.0"/>
  <p:tag name="KSO_WM_BEAUTIFY_FLAG" val="#wm#"/>
  <p:tag name="KSO_WM_UNIT_USESOURCEFORMAT_APPLY" val="1"/>
  <p:tag name="KSO_WM_DIAGRAM_VIRTUALLY_FRAME" val="{&quot;height&quot;:540,&quot;left&quot;:87.19968503937008,&quot;top&quot;:0,&quot;width&quot;:873.4003937007874}"/>
</p:tagLst>
</file>

<file path=ppt/tags/tag201.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1*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 name="KSO_WM_DIAGRAM_VIRTUALLY_FRAME" val="{&quot;height&quot;:540,&quot;left&quot;:87.19968503937008,&quot;top&quot;:0,&quot;width&quot;:873.4003937007874}"/>
</p:tagLst>
</file>

<file path=ppt/tags/tag202.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87.19968503937008,&quot;top&quot;:0,&quot;width&quot;:873.4003937007874}"/>
</p:tagLst>
</file>

<file path=ppt/tags/tag203.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87.19968503937008,&quot;top&quot;:0,&quot;width&quot;:873.4003937007874}"/>
</p:tagLst>
</file>

<file path=ppt/tags/tag204.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2"/>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21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213.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228.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22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236.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244.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245.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252.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253.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1*m_d*1_1"/>
  <p:tag name="KSO_WM_TEMPLATE_CATEGORY" val="diagram"/>
  <p:tag name="KSO_WM_TEMPLATE_INDEX" val="20187991"/>
  <p:tag name="KSO_WM_UNIT_LAYERLEVEL" val="1_1"/>
  <p:tag name="KSO_WM_TAG_VERSION" val="1.0"/>
  <p:tag name="KSO_WM_BEAUTIFY_FLAG" val="#wm#"/>
  <p:tag name="KSO_WM_UNIT_USESOURCEFORMAT_APPLY" val="1"/>
  <p:tag name="KSO_WM_DIAGRAM_VIRTUALLY_FRAME" val="{&quot;height&quot;:540,&quot;left&quot;:78.35,&quot;top&quot;:0,&quot;width&quot;:882.2500787401575}"/>
</p:tagLst>
</file>

<file path=ppt/tags/tag254.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1*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 name="KSO_WM_DIAGRAM_VIRTUALLY_FRAME" val="{&quot;height&quot;:540,&quot;left&quot;:78.35,&quot;top&quot;:0,&quot;width&quot;:882.2500787401575}"/>
</p:tagLst>
</file>

<file path=ppt/tags/tag255.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78.35,&quot;top&quot;:0,&quot;width&quot;:882.2500787401575}"/>
</p:tagLst>
</file>

<file path=ppt/tags/tag256.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78.35,&quot;top&quot;:0,&quot;width&quot;:882.2500787401575}"/>
</p:tagLst>
</file>

<file path=ppt/tags/tag257.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78.35,&quot;top&quot;:0,&quot;width&quot;:882.2500787401575}"/>
</p:tagLst>
</file>

<file path=ppt/tags/tag258.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78.35,&quot;top&quot;:0,&quot;width&quot;:882.2500787401575}"/>
</p:tagLst>
</file>

<file path=ppt/tags/tag259.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1*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quot;left&quot;:78.35,&quot;top&quot;:0,&quot;width&quot;:882.250078740157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2"/>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268.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275.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283.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298.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305.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306.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2*m_d*1_1"/>
  <p:tag name="KSO_WM_TEMPLATE_CATEGORY" val="diagram"/>
  <p:tag name="KSO_WM_TEMPLATE_INDEX" val="20187991"/>
  <p:tag name="KSO_WM_UNIT_LAYERLEVEL" val="1_1"/>
  <p:tag name="KSO_WM_TAG_VERSION" val="1.0"/>
  <p:tag name="KSO_WM_BEAUTIFY_FLAG" val="#wm#"/>
  <p:tag name="KSO_WM_UNIT_USESOURCEFORMAT_APPLY" val="1"/>
  <p:tag name="KSO_WM_DIAGRAM_VIRTUALLY_FRAME" val="{&quot;height&quot;:540.5,&quot;left&quot;:73.15,&quot;top&quot;:-1.05,&quot;width&quot;:887.3}"/>
</p:tagLst>
</file>

<file path=ppt/tags/tag307.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187991_2*m_h_d*1_1_1"/>
  <p:tag name="KSO_WM_TEMPLATE_CATEGORY" val="diagram"/>
  <p:tag name="KSO_WM_TEMPLATE_INDEX" val="20187991"/>
  <p:tag name="KSO_WM_UNIT_LAYERLEVEL" val="1_1_1"/>
  <p:tag name="KSO_WM_TAG_VERSION" val="1.0"/>
  <p:tag name="KSO_WM_BEAUTIFY_FLAG" val="#wm#"/>
  <p:tag name="KSO_WM_UNIT_USESOURCEFORMAT_APPLY" val="1"/>
  <p:tag name="KSO_WM_DIAGRAM_VIRTUALLY_FRAME" val="{&quot;height&quot;:540.5,&quot;left&quot;:73.15,&quot;top&quot;:-1.05,&quot;width&quot;:887.3}"/>
</p:tagLst>
</file>

<file path=ppt/tags/tag308.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3_1"/>
  <p:tag name="KSO_WM_UNIT_ID" val="diagram20187991_2*m_h_d*1_3_1"/>
  <p:tag name="KSO_WM_TEMPLATE_CATEGORY" val="diagram"/>
  <p:tag name="KSO_WM_TEMPLATE_INDEX" val="20187991"/>
  <p:tag name="KSO_WM_UNIT_LAYERLEVEL" val="1_1_1"/>
  <p:tag name="KSO_WM_TAG_VERSION" val="1.0"/>
  <p:tag name="KSO_WM_BEAUTIFY_FLAG" val="#wm#"/>
  <p:tag name="KSO_WM_UNIT_USESOURCEFORMAT_APPLY" val="1"/>
  <p:tag name="KSO_WM_DIAGRAM_VIRTUALLY_FRAME" val="{&quot;height&quot;:540.5,&quot;left&quot;:73.15,&quot;top&quot;:-1.05,&quot;width&quot;:887.3}"/>
</p:tagLst>
</file>

<file path=ppt/tags/tag309.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187991_2*m_h_d*1_2_1"/>
  <p:tag name="KSO_WM_TEMPLATE_CATEGORY" val="diagram"/>
  <p:tag name="KSO_WM_TEMPLATE_INDEX" val="20187991"/>
  <p:tag name="KSO_WM_UNIT_LAYERLEVEL" val="1_1_1"/>
  <p:tag name="KSO_WM_TAG_VERSION" val="1.0"/>
  <p:tag name="KSO_WM_BEAUTIFY_FLAG" val="#wm#"/>
  <p:tag name="KSO_WM_UNIT_USESOURCEFORMAT_APPLY" val="1"/>
  <p:tag name="KSO_WM_DIAGRAM_VIRTUALLY_FRAME" val="{&quot;height&quot;:540.5,&quot;left&quot;:73.15,&quot;top&quot;:-1.05,&quot;width&quot;:887.3}"/>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310.xml><?xml version="1.0" encoding="utf-8"?>
<p:tagLst xmlns:p="http://schemas.openxmlformats.org/presentationml/2006/main">
  <p:tag name="KSO_WM_TEMPLATE_CATEGORY" val="diagram"/>
  <p:tag name="KSO_WM_TEMPLATE_INDEX" val="20187991"/>
  <p:tag name="KSO_WM_UNIT_TYPE" val="m_h_z"/>
  <p:tag name="KSO_WM_UNIT_INDEX" val="1_2_1"/>
  <p:tag name="KSO_WM_UNIT_ID" val="diagram20187991_2*m_h_z*1_2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 name="KSO_WM_DIAGRAM_VIRTUALLY_FRAME" val="{&quot;height&quot;:540.5,&quot;left&quot;:73.15,&quot;top&quot;:-1.05,&quot;width&quot;:887.3}"/>
</p:tagLst>
</file>

<file path=ppt/tags/tag311.xml><?xml version="1.0" encoding="utf-8"?>
<p:tagLst xmlns:p="http://schemas.openxmlformats.org/presentationml/2006/main">
  <p:tag name="KSO_WM_TEMPLATE_CATEGORY" val="diagram"/>
  <p:tag name="KSO_WM_TEMPLATE_INDEX" val="20187991"/>
  <p:tag name="KSO_WM_UNIT_TYPE" val="m_h_z"/>
  <p:tag name="KSO_WM_UNIT_INDEX" val="1_3_1"/>
  <p:tag name="KSO_WM_UNIT_ID" val="diagram20187991_2*m_h_z*1_3_1"/>
  <p:tag name="KSO_WM_UNIT_LAYERLEVEL" val="1_1_1"/>
  <p:tag name="KSO_WM_BEAUTIFY_FLAG" val="#wm#"/>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 name="KSO_WM_DIAGRAM_VIRTUALLY_FRAME" val="{&quot;height&quot;:540.5,&quot;left&quot;:73.15,&quot;top&quot;:-1.05,&quot;width&quot;:887.3}"/>
</p:tagLst>
</file>

<file path=ppt/tags/tag312.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2*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 name="KSO_WM_DIAGRAM_VIRTUALLY_FRAME" val="{&quot;height&quot;:540.5,&quot;left&quot;:73.15,&quot;top&quot;:-1.05,&quot;width&quot;:887.3}"/>
</p:tagLst>
</file>

<file path=ppt/tags/tag313.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2*m_h_a*1_2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5,&quot;left&quot;:73.15,&quot;top&quot;:-1.05,&quot;width&quot;:887.3}"/>
</p:tagLst>
</file>

<file path=ppt/tags/tag314.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3_1"/>
  <p:tag name="KSO_WM_UNIT_ID" val="diagram20187991_2*m_h_a*1_3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7"/>
  <p:tag name="KSO_WM_UNIT_TEXT_FILL_TYPE" val="1"/>
  <p:tag name="KSO_WM_UNIT_USESOURCEFORMAT_APPLY" val="1"/>
  <p:tag name="KSO_WM_DIAGRAM_VIRTUALLY_FRAME" val="{&quot;height&quot;:540.5,&quot;left&quot;:73.15,&quot;top&quot;:-1.05,&quot;width&quot;:887.3}"/>
</p:tagLst>
</file>

<file path=ppt/tags/tag315.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3"/>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323.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324.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331.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33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333.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341.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34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349.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350.xml><?xml version="1.0" encoding="utf-8"?>
<p:tagLst xmlns:p="http://schemas.openxmlformats.org/presentationml/2006/main">
  <p:tag name="KSO_WM_UNIT_VALUE" val="1904*1055"/>
  <p:tag name="KSO_WM_UNIT_HIGHLIGHT" val="0"/>
  <p:tag name="KSO_WM_UNIT_COMPATIBLE" val="0"/>
  <p:tag name="KSO_WM_UNIT_DIAGRAM_ISNUMVISUAL" val="0"/>
  <p:tag name="KSO_WM_UNIT_DIAGRAM_ISREFERUNIT" val="0"/>
  <p:tag name="KSO_WM_DIAGRAM_GROUP_CODE" val="m1-1"/>
  <p:tag name="KSO_WM_UNIT_TYPE" val="m_d"/>
  <p:tag name="KSO_WM_UNIT_INDEX" val="1_1"/>
  <p:tag name="KSO_WM_UNIT_ID" val="diagram20187991_2*m_d*1_1"/>
  <p:tag name="KSO_WM_TEMPLATE_CATEGORY" val="diagram"/>
  <p:tag name="KSO_WM_TEMPLATE_INDEX" val="20187991"/>
  <p:tag name="KSO_WM_UNIT_LAYERLEVEL" val="1_1"/>
  <p:tag name="KSO_WM_TAG_VERSION" val="1.0"/>
  <p:tag name="KSO_WM_BEAUTIFY_FLAG" val="#wm#"/>
  <p:tag name="KSO_WM_UNIT_USESOURCEFORMAT_APPLY" val="1"/>
  <p:tag name="KSO_WM_DIAGRAM_VIRTUALLY_FRAME" val="{&quot;height&quot;:540.5,&quot;left&quot;:70.55,&quot;top&quot;:-1.05,&quot;width&quot;:889.9}"/>
</p:tagLst>
</file>

<file path=ppt/tags/tag351.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2*m_h_a*1_1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 name="KSO_WM_DIAGRAM_VIRTUALLY_FRAME" val="{&quot;height&quot;:540.5,&quot;left&quot;:70.55,&quot;top&quot;:-1.05,&quot;width&quot;:889.9}"/>
</p:tagLst>
</file>

<file path=ppt/tags/tag352.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2*m_h_a*1_2_1"/>
  <p:tag name="KSO_WM_TEMPLATE_CATEGORY" val="diagram"/>
  <p:tag name="KSO_WM_TEMPLATE_INDEX" val="20187991"/>
  <p:tag name="KSO_WM_UNIT_LAYERLEVEL" val="1_1_1"/>
  <p:tag name="KSO_WM_TAG_VERSION" val="1.0"/>
  <p:tag name="KSO_WM_BEAUTIFY_FLAG" val="#wm#"/>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5,&quot;left&quot;:70.55,&quot;top&quot;:-1.05,&quot;width&quot;:889.9}"/>
</p:tagLst>
</file>

<file path=ppt/tags/tag353.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2*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5,&quot;left&quot;:70.55,&quot;top&quot;:-1.05,&quot;width&quot;:889.9}"/>
</p:tagLst>
</file>

<file path=ppt/tags/tag354.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2*m_h_a*1_1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 name="KSO_WM_DIAGRAM_VIRTUALLY_FRAME" val="{&quot;height&quot;:540.5,&quot;left&quot;:70.55,&quot;top&quot;:-1.05,&quot;width&quot;:889.9}"/>
</p:tagLst>
</file>

<file path=ppt/tags/tag355.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2*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5,&quot;left&quot;:70.55,&quot;top&quot;:-1.05,&quot;width&quot;:889.9}"/>
</p:tagLst>
</file>

<file path=ppt/tags/tag356.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2*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 name="KSO_WM_DIAGRAM_VIRTUALLY_FRAME" val="{&quot;height&quot;:540.5,&quot;left&quot;:70.55,&quot;top&quot;:-1.05,&quot;width&quot;:889.9}"/>
</p:tagLst>
</file>

<file path=ppt/tags/tag357.xml><?xml version="1.0" encoding="utf-8"?>
<p:tagLst xmlns:p="http://schemas.openxmlformats.org/presentationml/2006/main">
  <p:tag name="KSO_WM_BEAUTIFY_FLAG" val="#wm#"/>
  <p:tag name="KSO_WM_TEMPLATE_CATEGORY" val="diagram"/>
  <p:tag name="KSO_WM_TEMPLATE_INDEX" val="20187991"/>
  <p:tag name="KSO_WM_SLIDE_ID" val="diagram20187991_1"/>
  <p:tag name="KSO_WM_SLIDE_TYPE" val="text"/>
  <p:tag name="KSO_WM_SLIDE_SUBTYPE" val="diag"/>
  <p:tag name="KSO_WM_SLIDE_ITEM_CNT" val="3"/>
  <p:tag name="KSO_WM_SLIDE_INDEX" val="1"/>
  <p:tag name="KSO_WM_SLIDE_SIZE" val="841.15*540"/>
  <p:tag name="KSO_WM_SLIDE_POSITION" val="119.45*0"/>
  <p:tag name="KSO_WM_DIAGRAM_GROUP_CODE" val="m1-1"/>
  <p:tag name="KSO_WM_SLIDE_DIAGTYPE" val="m"/>
  <p:tag name="KSO_WM_TAG_VERSION" val="1.0"/>
  <p:tag name="KSO_WM_SLIDE_LAYOUT" val="m"/>
  <p:tag name="KSO_WM_SLIDE_LAYOUT_CNT" val="1"/>
  <p:tag name="KSO_WM_TEMPLATE_SUBCATEGORY" val="0"/>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365.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366.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373.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38.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381.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38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389.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39.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397.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398.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0.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405.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41.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413.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414.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421.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42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430.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437.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445.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446.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453.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461.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46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469.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470.xml><?xml version="1.0" encoding="utf-8"?>
<p:tagLst xmlns:p="http://schemas.openxmlformats.org/presentationml/2006/main">
  <p:tag name="KSO_WM_UNIT_TIMELINE_IDINGROUP" val="1"/>
  <p:tag name="KSO_WM_UNIT_TIMELINE_EMPHASIS_ID" val="4"/>
  <p:tag name="KSO_WM_UNIT_ADJUSTLAYOUT_ID" val="7"/>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87_5*m_i*1_1"/>
  <p:tag name="KSO_WM_TEMPLATE_CATEGORY" val="diagram"/>
  <p:tag name="KSO_WM_TEMPLATE_INDEX" val="20191587"/>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TIMELINE_IDINGROUP" val="2"/>
  <p:tag name="KSO_WM_UNIT_TIMELINE_EMPHASIS_ID" val="2"/>
  <p:tag name="KSO_WM_UNIT_ADJUSTLAYOUT_ID" val="47"/>
  <p:tag name="KSO_WM_UNIT_ISCONTENTSTITLE" val="0"/>
  <p:tag name="KSO_WM_UNIT_PRESET_TEXT" val="2017/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87_5*m_h_a*1_1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472.xml><?xml version="1.0" encoding="utf-8"?>
<p:tagLst xmlns:p="http://schemas.openxmlformats.org/presentationml/2006/main">
  <p:tag name="KSO_WM_UNIT_TIMELINE_IDINGROUP" val="6"/>
  <p:tag name="KSO_WM_UNIT_TIMELINE_EMPHASIS_ID" val="3"/>
  <p:tag name="KSO_WM_UNIT_ADJUSTLAYOUT_ID" val="48"/>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1587_5*m_h_f*1_1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ADJUSTLAYOUT_ID" val="2"/>
  <p:tag name="KSO_WM_UNIT_HIGHLIGHT" val="0"/>
  <p:tag name="KSO_WM_UNIT_COMPATIBLE" val="0"/>
  <p:tag name="KSO_WM_UNIT_DIAGRAM_ISNUMVISUAL" val="0"/>
  <p:tag name="KSO_WM_UNIT_DIAGRAM_ISREFERUNIT" val="0"/>
  <p:tag name="KSO_WM_DIAGRAM_GROUP_CODE" val="m1-4"/>
  <p:tag name="KSO_WM_UNIT_TYPE" val="i"/>
  <p:tag name="KSO_WM_UNIT_INDEX" val="1"/>
  <p:tag name="KSO_WM_UNIT_ID" val="diagram20191587_5*i*1"/>
  <p:tag name="KSO_WM_TEMPLATE_CATEGORY" val="diagram"/>
  <p:tag name="KSO_WM_TEMPLATE_INDEX" val="20191587"/>
  <p:tag name="KSO_WM_UNIT_LAYERLEVEL" val="1"/>
  <p:tag name="KSO_WM_TAG_VERSION" val="1.0"/>
  <p:tag name="KSO_WM_BEAUTIFY_FLAG" val="#wm#"/>
  <p:tag name="KSO_WM_UNIT_FILL_FORE_SCHEMECOLOR_INDEX" val="9"/>
  <p:tag name="KSO_WM_UNIT_FILL_TYPE" val="1"/>
  <p:tag name="KSO_WM_UNIT_USESOURCEFORMAT_APPLY" val="1"/>
</p:tagLst>
</file>

<file path=ppt/tags/tag474.xml><?xml version="1.0" encoding="utf-8"?>
<p:tagLst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7_5*m_h_i*1_1_2"/>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75.xml><?xml version="1.0" encoding="utf-8"?>
<p:tagLst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7_5*m_h_i*1_1_1"/>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TIMELINE_IDINGROUP" val="2"/>
  <p:tag name="KSO_WM_UNIT_TIMELINE_EMPHASIS_ID" val="2"/>
  <p:tag name="KSO_WM_UNIT_ADJUSTLAYOUT_ID" val="22"/>
  <p:tag name="KSO_WM_UNIT_ISCONTENTSTITLE" val="0"/>
  <p:tag name="KSO_WM_UNIT_PRESET_TEXT" val="2018/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87_5*m_h_a*1_2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477.xml><?xml version="1.0" encoding="utf-8"?>
<p:tagLst xmlns:p="http://schemas.openxmlformats.org/presentationml/2006/main">
  <p:tag name="KSO_WM_UNIT_TIMELINE_IDINGROUP" val="6"/>
  <p:tag name="KSO_WM_UNIT_TIMELINE_EMPHASIS_ID" val="3"/>
  <p:tag name="KSO_WM_UNIT_ADJUSTLAYOUT_ID" val="23"/>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587_5*m_h_f*1_2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8.xml><?xml version="1.0" encoding="utf-8"?>
<p:tagLst xmlns:p="http://schemas.openxmlformats.org/presentationml/2006/main">
  <p:tag name="KSO_WM_UNIT_ADJUSTLAYOUT_ID" val="24"/>
  <p:tag name="KSO_WM_UNIT_HIGHLIGHT" val="0"/>
  <p:tag name="KSO_WM_UNIT_COMPATIBLE" val="0"/>
  <p:tag name="KSO_WM_UNIT_DIAGRAM_ISNUMVISUAL" val="0"/>
  <p:tag name="KSO_WM_UNIT_DIAGRAM_ISREFERUNIT" val="0"/>
  <p:tag name="KSO_WM_DIAGRAM_GROUP_CODE" val="m1-4"/>
  <p:tag name="KSO_WM_UNIT_TYPE" val="i"/>
  <p:tag name="KSO_WM_UNIT_INDEX" val="2"/>
  <p:tag name="KSO_WM_UNIT_ID" val="diagram20191587_5*i*2"/>
  <p:tag name="KSO_WM_TEMPLATE_CATEGORY" val="diagram"/>
  <p:tag name="KSO_WM_TEMPLATE_INDEX" val="20191587"/>
  <p:tag name="KSO_WM_UNIT_LAYERLEVEL" val="1"/>
  <p:tag name="KSO_WM_TAG_VERSION" val="1.0"/>
  <p:tag name="KSO_WM_BEAUTIFY_FLAG" val="#wm#"/>
  <p:tag name="KSO_WM_UNIT_FILL_FORE_SCHEMECOLOR_INDEX" val="10"/>
  <p:tag name="KSO_WM_UNIT_FILL_TYPE" val="1"/>
  <p:tag name="KSO_WM_UNIT_USESOURCEFORMAT_APPLY" val="1"/>
</p:tagLst>
</file>

<file path=ppt/tags/tag479.xml><?xml version="1.0" encoding="utf-8"?>
<p:tagLst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87_5*m_h_i*1_2_2"/>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480.xml><?xml version="1.0" encoding="utf-8"?>
<p:tagLst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87_5*m_h_i*1_2_1"/>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ADJUSTLAYOUT_ID" val="17"/>
  <p:tag name="KSO_WM_UNIT_HIGHLIGHT" val="0"/>
  <p:tag name="KSO_WM_UNIT_COMPATIBLE" val="0"/>
  <p:tag name="KSO_WM_UNIT_DIAGRAM_ISNUMVISUAL" val="0"/>
  <p:tag name="KSO_WM_UNIT_DIAGRAM_ISREFERUNIT" val="0"/>
  <p:tag name="KSO_WM_DIAGRAM_GROUP_CODE" val="m1-4"/>
  <p:tag name="KSO_WM_UNIT_TYPE" val="i"/>
  <p:tag name="KSO_WM_UNIT_INDEX" val="3"/>
  <p:tag name="KSO_WM_UNIT_ID" val="diagram20191587_5*i*3"/>
  <p:tag name="KSO_WM_TEMPLATE_CATEGORY" val="diagram"/>
  <p:tag name="KSO_WM_TEMPLATE_INDEX" val="20191587"/>
  <p:tag name="KSO_WM_UNIT_LAYERLEVEL" val="1"/>
  <p:tag name="KSO_WM_TAG_VERSION" val="1.0"/>
  <p:tag name="KSO_WM_BEAUTIFY_FLAG" val="#wm#"/>
  <p:tag name="KSO_WM_UNIT_USESOURCEFORMAT_APPLY" val="1"/>
</p:tagLst>
</file>

<file path=ppt/tags/tag482.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3;添加标题"/>
  <p:tag name="KSO_WM_UNIT_DIAGRAM_IS_NEED_ADD_PATH_ANIM" val="0"/>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TEMPLATE_SUBCATEGORY" val="0"/>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Lst>
</file>

<file path=ppt/tags/tag484.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96_1*i*1"/>
  <p:tag name="KSO_WM_TEMPLATE_CATEGORY" val="crop"/>
  <p:tag name="KSO_WM_TEMPLATE_INDEX" val="20201196"/>
  <p:tag name="KSO_WM_UNIT_LAYERLEVEL" val="1"/>
  <p:tag name="KSO_WM_TAG_VERSION" val="1.0"/>
  <p:tag name="KSO_WM_BEAUTIFY_FLAG" val="#wm#"/>
</p:tagLst>
</file>

<file path=ppt/tags/tag525.xml><?xml version="1.0" encoding="utf-8"?>
<p:tagLst xmlns:p="http://schemas.openxmlformats.org/presentationml/2006/main">
  <p:tag name="PICTUREFILLRANGE" val="1ac95d08-21e1-40bd-ac30-f65e3bfc2bc2"/>
  <p:tag name="KSO_WM_UNIT_DIAGRAM_MODELTYPE" val="creativeCrop"/>
  <p:tag name="KSO_WM_UNIT_VALUE" val="1774*9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96_1*ζ_h_d*1_1_1"/>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608.432"/>
  <p:tag name="KSO_WM_CREATIVE_CROP_SHAPE_TOP" val="-12.412"/>
  <p:tag name="KSO_WM_CREATIVE_CROP_SHAPE_WIDTH" val="29.198"/>
  <p:tag name="KSO_WM_CREATIVE_CROP_SHAPE_HEIGHT" val="546.174"/>
</p:tagLst>
</file>

<file path=ppt/tags/tag526.xml><?xml version="1.0" encoding="utf-8"?>
<p:tagLst xmlns:p="http://schemas.openxmlformats.org/presentationml/2006/main">
  <p:tag name="PICTUREFILLRANGE" val="1ac95d08-21e1-40bd-ac30-f65e3bfc2bc2"/>
  <p:tag name="KSO_WM_UNIT_DIAGRAM_MODELTYPE" val="creativeCrop"/>
  <p:tag name="KSO_WM_UNIT_VALUE" val="1650*141"/>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96_1*ζ_h_d*1_1_2"/>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657.029"/>
  <p:tag name="KSO_WM_CREATIVE_CROP_SHAPE_TOP" val="6.24228"/>
  <p:tag name="KSO_WM_CREATIVE_CROP_SHAPE_WIDTH" val="43.4222"/>
  <p:tag name="KSO_WM_CREATIVE_CROP_SHAPE_HEIGHT" val="508.083"/>
</p:tagLst>
</file>

<file path=ppt/tags/tag527.xml><?xml version="1.0" encoding="utf-8"?>
<p:tagLst xmlns:p="http://schemas.openxmlformats.org/presentationml/2006/main">
  <p:tag name="PICTUREFILLRANGE" val="1ac95d08-21e1-40bd-ac30-f65e3bfc2bc2"/>
  <p:tag name="KSO_WM_UNIT_DIAGRAM_MODELTYPE" val="creativeCrop"/>
  <p:tag name="KSO_WM_UNIT_VALUE" val="1431*95"/>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96_1*ζ_h_d*1_1_3"/>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555.332"/>
  <p:tag name="KSO_WM_CREATIVE_CROP_SHAPE_TOP" val="40.075"/>
  <p:tag name="KSO_WM_CREATIVE_CROP_SHAPE_WIDTH" val="29.198"/>
  <p:tag name="KSO_WM_CREATIVE_CROP_SHAPE_HEIGHT" val="440.68"/>
</p:tagLst>
</file>

<file path=ppt/tags/tag528.xml><?xml version="1.0" encoding="utf-8"?>
<p:tagLst xmlns:p="http://schemas.openxmlformats.org/presentationml/2006/main">
  <p:tag name="PICTUREFILLRANGE" val="1ac95d08-21e1-40bd-ac30-f65e3bfc2bc2"/>
  <p:tag name="KSO_WM_UNIT_DIAGRAM_MODELTYPE" val="creativeCrop"/>
  <p:tag name="KSO_WM_UNIT_VALUE" val="1247*16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96_1*ζ_h_d*1_1_4"/>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719.061"/>
  <p:tag name="KSO_WM_CREATIVE_CROP_SHAPE_TOP" val="71.6194"/>
  <p:tag name="KSO_WM_CREATIVE_CROP_SHAPE_WIDTH" val="52.1065"/>
  <p:tag name="KSO_WM_CREATIVE_CROP_SHAPE_HEIGHT" val="384.014"/>
</p:tagLst>
</file>

<file path=ppt/tags/tag529.xml><?xml version="1.0" encoding="utf-8"?>
<p:tagLst xmlns:p="http://schemas.openxmlformats.org/presentationml/2006/main">
  <p:tag name="PICTUREFILLRANGE" val="1ac95d08-21e1-40bd-ac30-f65e3bfc2bc2"/>
  <p:tag name="KSO_WM_UNIT_DIAGRAM_MODELTYPE" val="creativeCrop"/>
  <p:tag name="KSO_WM_UNIT_VALUE" val="1145*74"/>
  <p:tag name="KSO_WM_UNIT_HIGHLIGHT" val="0"/>
  <p:tag name="KSO_WM_UNIT_COMPATIBLE" val="0"/>
  <p:tag name="KSO_WM_UNIT_DIAGRAM_ISNUMVISUAL" val="0"/>
  <p:tag name="KSO_WM_UNIT_DIAGRAM_ISREFERUNIT" val="0"/>
  <p:tag name="KSO_WM_DIAGRAM_GROUP_CODE" val="11"/>
  <p:tag name="KSO_WM_UNIT_TYPE" val="ζ_h_d"/>
  <p:tag name="KSO_WM_UNIT_INDEX" val="1_1_5"/>
  <p:tag name="KSO_WM_UNIT_ID" val="crop20201196_1*ζ_h_d*1_1_5"/>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517.843"/>
  <p:tag name="KSO_WM_CREATIVE_CROP_SHAPE_TOP" val="85.2251"/>
  <p:tag name="KSO_WM_CREATIVE_CROP_SHAPE_WIDTH" val="22.722"/>
  <p:tag name="KSO_WM_CREATIVE_CROP_SHAPE_HEIGHT" val="352.74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530.xml><?xml version="1.0" encoding="utf-8"?>
<p:tagLst xmlns:p="http://schemas.openxmlformats.org/presentationml/2006/main">
  <p:tag name="PICTUREFILLRANGE" val="1ac95d08-21e1-40bd-ac30-f65e3bfc2bc2"/>
  <p:tag name="KSO_WM_UNIT_DIAGRAM_MODELTYPE" val="creativeCrop"/>
  <p:tag name="KSO_WM_UNIT_VALUE" val="902*53"/>
  <p:tag name="KSO_WM_UNIT_HIGHLIGHT" val="0"/>
  <p:tag name="KSO_WM_UNIT_COMPATIBLE" val="0"/>
  <p:tag name="KSO_WM_UNIT_DIAGRAM_ISNUMVISUAL" val="0"/>
  <p:tag name="KSO_WM_UNIT_DIAGRAM_ISREFERUNIT" val="0"/>
  <p:tag name="KSO_WM_DIAGRAM_GROUP_CODE" val="11"/>
  <p:tag name="KSO_WM_UNIT_TYPE" val="ζ_h_d"/>
  <p:tag name="KSO_WM_UNIT_INDEX" val="1_1_6"/>
  <p:tag name="KSO_WM_UNIT_ID" val="crop20201196_1*ζ_h_d*1_1_6"/>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486.905"/>
  <p:tag name="KSO_WM_CREATIVE_CROP_SHAPE_TOP" val="120.671"/>
  <p:tag name="KSO_WM_CREATIVE_CROP_SHAPE_WIDTH" val="16.2086"/>
  <p:tag name="KSO_WM_CREATIVE_CROP_SHAPE_HEIGHT" val="277.839"/>
</p:tagLst>
</file>

<file path=ppt/tags/tag531.xml><?xml version="1.0" encoding="utf-8"?>
<p:tagLst xmlns:p="http://schemas.openxmlformats.org/presentationml/2006/main">
  <p:tag name="PICTUREFILLRANGE" val="1ac95d08-21e1-40bd-ac30-f65e3bfc2bc2"/>
  <p:tag name="KSO_WM_UNIT_DIAGRAM_MODELTYPE" val="creativeCrop"/>
  <p:tag name="KSO_WM_UNIT_VALUE" val="796*226"/>
  <p:tag name="KSO_WM_UNIT_HIGHLIGHT" val="0"/>
  <p:tag name="KSO_WM_UNIT_COMPATIBLE" val="0"/>
  <p:tag name="KSO_WM_UNIT_DIAGRAM_ISNUMVISUAL" val="0"/>
  <p:tag name="KSO_WM_UNIT_DIAGRAM_ISREFERUNIT" val="0"/>
  <p:tag name="KSO_WM_DIAGRAM_GROUP_CODE" val="11"/>
  <p:tag name="KSO_WM_UNIT_TYPE" val="ζ_h_d"/>
  <p:tag name="KSO_WM_UNIT_INDEX" val="1_1_7"/>
  <p:tag name="KSO_WM_UNIT_ID" val="crop20201196_1*ζ_h_d*1_1_7"/>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788.537"/>
  <p:tag name="KSO_WM_CREATIVE_CROP_SHAPE_TOP" val="142.888"/>
  <p:tag name="KSO_WM_CREATIVE_CROP_SHAPE_WIDTH" val="69.4755"/>
  <p:tag name="KSO_WM_CREATIVE_CROP_SHAPE_HEIGHT" val="245.055"/>
</p:tagLst>
</file>

<file path=ppt/tags/tag532.xml><?xml version="1.0" encoding="utf-8"?>
<p:tagLst xmlns:p="http://schemas.openxmlformats.org/presentationml/2006/main">
  <p:tag name="PICTUREFILLRANGE" val="1ac95d08-21e1-40bd-ac30-f65e3bfc2bc2"/>
  <p:tag name="KSO_WM_UNIT_DIAGRAM_MODELTYPE" val="creativeCrop"/>
  <p:tag name="KSO_WM_UNIT_VALUE" val="701*37"/>
  <p:tag name="KSO_WM_UNIT_HIGHLIGHT" val="0"/>
  <p:tag name="KSO_WM_UNIT_COMPATIBLE" val="0"/>
  <p:tag name="KSO_WM_UNIT_DIAGRAM_ISNUMVISUAL" val="0"/>
  <p:tag name="KSO_WM_UNIT_DIAGRAM_ISREFERUNIT" val="0"/>
  <p:tag name="KSO_WM_DIAGRAM_GROUP_CODE" val="11"/>
  <p:tag name="KSO_WM_UNIT_TYPE" val="ζ_h_d"/>
  <p:tag name="KSO_WM_UNIT_INDEX" val="1_1_8"/>
  <p:tag name="KSO_WM_UNIT_ID" val="crop20201196_1*ζ_h_d*1_1_8"/>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460.783"/>
  <p:tag name="KSO_WM_CREATIVE_CROP_SHAPE_TOP" val="148.584"/>
  <p:tag name="KSO_WM_CREATIVE_CROP_SHAPE_WIDTH" val="11.3916"/>
  <p:tag name="KSO_WM_CREATIVE_CROP_SHAPE_HEIGHT" val="215.959"/>
</p:tagLst>
</file>

<file path=ppt/tags/tag533.xml><?xml version="1.0" encoding="utf-8"?>
<p:tagLst xmlns:p="http://schemas.openxmlformats.org/presentationml/2006/main">
  <p:tag name="PICTUREFILLRANGE" val="1ac95d08-21e1-40bd-ac30-f65e3bfc2bc2"/>
  <p:tag name="KSO_WM_UNIT_DIAGRAM_MODELTYPE" val="creativeCrop"/>
  <p:tag name="KSO_WM_UNIT_VALUE" val="532*3"/>
  <p:tag name="KSO_WM_UNIT_HIGHLIGHT" val="0"/>
  <p:tag name="KSO_WM_UNIT_COMPATIBLE" val="0"/>
  <p:tag name="KSO_WM_UNIT_DIAGRAM_ISNUMVISUAL" val="0"/>
  <p:tag name="KSO_WM_UNIT_DIAGRAM_ISREFERUNIT" val="0"/>
  <p:tag name="KSO_WM_DIAGRAM_GROUP_CODE" val="11"/>
  <p:tag name="KSO_WM_UNIT_TYPE" val="ζ_h_d"/>
  <p:tag name="KSO_WM_UNIT_INDEX" val="1_1_9"/>
  <p:tag name="KSO_WM_UNIT_ID" val="crop20201196_1*ζ_h_d*1_1_9"/>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445.239"/>
  <p:tag name="KSO_WM_CREATIVE_CROP_SHAPE_TOP" val="174.442"/>
  <p:tag name="KSO_WM_CREATIVE_CROP_SHAPE_WIDTH" val="0.814094"/>
  <p:tag name="KSO_WM_CREATIVE_CROP_SHAPE_HEIGHT" val="163.714"/>
</p:tagLst>
</file>

<file path=ppt/tags/tag534.xml><?xml version="1.0" encoding="utf-8"?>
<p:tagLst xmlns:p="http://schemas.openxmlformats.org/presentationml/2006/main">
  <p:tag name="PICTUREFILLRANGE" val="1ac95d08-21e1-40bd-ac30-f65e3bfc2bc2"/>
  <p:tag name="KSO_WM_UNIT_DIAGRAM_MODELTYPE" val="creativeCrop"/>
  <p:tag name="KSO_WM_UNIT_VALUE" val="478*3"/>
  <p:tag name="KSO_WM_UNIT_HIGHLIGHT" val="0"/>
  <p:tag name="KSO_WM_UNIT_COMPATIBLE" val="0"/>
  <p:tag name="KSO_WM_UNIT_DIAGRAM_ISNUMVISUAL" val="0"/>
  <p:tag name="KSO_WM_UNIT_DIAGRAM_ISREFERUNIT" val="0"/>
  <p:tag name="KSO_WM_DIAGRAM_GROUP_CODE" val="11"/>
  <p:tag name="KSO_WM_UNIT_TYPE" val="ζ_h_d"/>
  <p:tag name="KSO_WM_UNIT_INDEX" val="1_1_10"/>
  <p:tag name="KSO_WM_UNIT_ID" val="crop20201196_1*ζ_h_d*1_1_10"/>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437.057"/>
  <p:tag name="KSO_WM_CREATIVE_CROP_SHAPE_TOP" val="182.541"/>
  <p:tag name="KSO_WM_CREATIVE_CROP_SHAPE_WIDTH" val="0.814094"/>
  <p:tag name="KSO_WM_CREATIVE_CROP_SHAPE_HEIGHT" val="147.348"/>
</p:tagLst>
</file>

<file path=ppt/tags/tag535.xml><?xml version="1.0" encoding="utf-8"?>
<p:tagLst xmlns:p="http://schemas.openxmlformats.org/presentationml/2006/main">
  <p:tag name="PICTUREFILLRANGE" val="1ac95d08-21e1-40bd-ac30-f65e3bfc2bc2"/>
  <p:tag name="KSO_WM_UNIT_DIAGRAM_MODELTYPE" val="creativeCrop"/>
  <p:tag name="KSO_WM_UNIT_VALUE" val="366*21"/>
  <p:tag name="KSO_WM_UNIT_HIGHLIGHT" val="0"/>
  <p:tag name="KSO_WM_UNIT_COMPATIBLE" val="0"/>
  <p:tag name="KSO_WM_UNIT_DIAGRAM_ISNUMVISUAL" val="0"/>
  <p:tag name="KSO_WM_UNIT_DIAGRAM_ISREFERUNIT" val="0"/>
  <p:tag name="KSO_WM_DIAGRAM_GROUP_CODE" val="11"/>
  <p:tag name="KSO_WM_UNIT_TYPE" val="ζ_h_d"/>
  <p:tag name="KSO_WM_UNIT_INDEX" val="1_1_11"/>
  <p:tag name="KSO_WM_UNIT_ID" val="crop20201196_1*ζ_h_d*1_1_11"/>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414.098"/>
  <p:tag name="KSO_WM_CREATIVE_CROP_SHAPE_TOP" val="200.713"/>
  <p:tag name="KSO_WM_CREATIVE_CROP_SHAPE_WIDTH" val="6.51331"/>
  <p:tag name="KSO_WM_CREATIVE_CROP_SHAPE_HEIGHT" val="112.826"/>
</p:tagLst>
</file>

<file path=ppt/tags/tag536.xml><?xml version="1.0" encoding="utf-8"?>
<p:tagLst xmlns:p="http://schemas.openxmlformats.org/presentationml/2006/main">
  <p:tag name="PICTUREFILLRANGE" val="1ac95d08-21e1-40bd-ac30-f65e3bfc2bc2"/>
  <p:tag name="KSO_WM_UNIT_DIAGRAM_MODELTYPE" val="creativeCrop"/>
  <p:tag name="KSO_WM_UNIT_VALUE" val="265*132"/>
  <p:tag name="KSO_WM_UNIT_HIGHLIGHT" val="0"/>
  <p:tag name="KSO_WM_UNIT_COMPATIBLE" val="0"/>
  <p:tag name="KSO_WM_UNIT_DIAGRAM_ISNUMVISUAL" val="0"/>
  <p:tag name="KSO_WM_UNIT_DIAGRAM_ISREFERUNIT" val="0"/>
  <p:tag name="KSO_WM_DIAGRAM_GROUP_CODE" val="11"/>
  <p:tag name="KSO_WM_UNIT_TYPE" val="ζ_h_d"/>
  <p:tag name="KSO_WM_UNIT_INDEX" val="1_1_12"/>
  <p:tag name="KSO_WM_UNIT_ID" val="crop20201196_1*ζ_h_d*1_1_12"/>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870.318"/>
  <p:tag name="KSO_WM_CREATIVE_CROP_SHAPE_TOP" val="226.44"/>
  <p:tag name="KSO_WM_CREATIVE_CROP_SHAPE_WIDTH" val="40.7402"/>
  <p:tag name="KSO_WM_CREATIVE_CROP_SHAPE_HEIGHT" val="81.4846"/>
</p:tagLst>
</file>

<file path=ppt/tags/tag537.xml><?xml version="1.0" encoding="utf-8"?>
<p:tagLst xmlns:p="http://schemas.openxmlformats.org/presentationml/2006/main">
  <p:tag name="PICTUREFILLRANGE" val="1ac95d08-21e1-40bd-ac30-f65e3bfc2bc2"/>
  <p:tag name="KSO_WM_UNIT_DIAGRAM_MODELTYPE" val="creativeCrop"/>
  <p:tag name="KSO_WM_UNIT_VALUE" val="217*13"/>
  <p:tag name="KSO_WM_UNIT_HIGHLIGHT" val="0"/>
  <p:tag name="KSO_WM_UNIT_COMPATIBLE" val="0"/>
  <p:tag name="KSO_WM_UNIT_DIAGRAM_ISNUMVISUAL" val="0"/>
  <p:tag name="KSO_WM_UNIT_DIAGRAM_ISREFERUNIT" val="0"/>
  <p:tag name="KSO_WM_DIAGRAM_GROUP_CODE" val="11"/>
  <p:tag name="KSO_WM_UNIT_TYPE" val="ζ_h_d"/>
  <p:tag name="KSO_WM_UNIT_INDEX" val="1_1_13"/>
  <p:tag name="KSO_WM_UNIT_ID" val="crop20201196_1*ζ_h_d*1_1_13"/>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393.744"/>
  <p:tag name="KSO_WM_CREATIVE_CROP_SHAPE_TOP" val="222.356"/>
  <p:tag name="KSO_WM_CREATIVE_CROP_SHAPE_WIDTH" val="3.90787"/>
  <p:tag name="KSO_WM_CREATIVE_CROP_SHAPE_HEIGHT" val="66.9043"/>
</p:tagLst>
</file>

<file path=ppt/tags/tag538.xml><?xml version="1.0" encoding="utf-8"?>
<p:tagLst xmlns:p="http://schemas.openxmlformats.org/presentationml/2006/main">
  <p:tag name="PICTUREFILLRANGE" val="1ac95d08-21e1-40bd-ac30-f65e3bfc2bc2"/>
  <p:tag name="KSO_WM_UNIT_DIAGRAM_MODELTYPE" val="creativeCrop"/>
  <p:tag name="KSO_WM_UNIT_VALUE" val="526*24"/>
  <p:tag name="KSO_WM_UNIT_HIGHLIGHT" val="0"/>
  <p:tag name="KSO_WM_UNIT_COMPATIBLE" val="0"/>
  <p:tag name="KSO_WM_UNIT_DIAGRAM_ISNUMVISUAL" val="0"/>
  <p:tag name="KSO_WM_UNIT_DIAGRAM_ISREFERUNIT" val="0"/>
  <p:tag name="KSO_WM_DIAGRAM_GROUP_CODE" val="11"/>
  <p:tag name="KSO_WM_UNIT_TYPE" val="ζ_h_d"/>
  <p:tag name="KSO_WM_UNIT_INDEX" val="1_1_14"/>
  <p:tag name="KSO_WM_UNIT_ID" val="crop20201196_1*ζ_h_d*1_1_14"/>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437.871"/>
  <p:tag name="KSO_WM_CREATIVE_CROP_SHAPE_TOP" val="175.247"/>
  <p:tag name="KSO_WM_CREATIVE_CROP_SHAPE_WIDTH" val="7.36819"/>
  <p:tag name="KSO_WM_CREATIVE_CROP_SHAPE_HEIGHT" val="162.085"/>
</p:tagLst>
</file>

<file path=ppt/tags/tag539.xml><?xml version="1.0" encoding="utf-8"?>
<p:tagLst xmlns:p="http://schemas.openxmlformats.org/presentationml/2006/main">
  <p:tag name="PICTUREFILLRANGE" val="1ac95d08-21e1-40bd-ac30-f65e3bfc2bc2"/>
  <p:tag name="KSO_WM_UNIT_DIAGRAM_MODELTYPE" val="creativeCrop"/>
  <p:tag name="KSO_WM_UNIT_VALUE" val="81*41"/>
  <p:tag name="KSO_WM_UNIT_HIGHLIGHT" val="0"/>
  <p:tag name="KSO_WM_UNIT_COMPATIBLE" val="0"/>
  <p:tag name="KSO_WM_UNIT_DIAGRAM_ISNUMVISUAL" val="0"/>
  <p:tag name="KSO_WM_UNIT_DIAGRAM_ISREFERUNIT" val="0"/>
  <p:tag name="KSO_WM_DIAGRAM_GROUP_CODE" val="11"/>
  <p:tag name="KSO_WM_UNIT_TYPE" val="ζ_h_d"/>
  <p:tag name="KSO_WM_UNIT_INDEX" val="1_1_15"/>
  <p:tag name="KSO_WM_UNIT_ID" val="crop20201196_1*ζ_h_d*1_1_15"/>
  <p:tag name="KSO_WM_TEMPLATE_CATEGORY" val="crop"/>
  <p:tag name="KSO_WM_TEMPLATE_INDEX" val="20201196"/>
  <p:tag name="KSO_WM_UNIT_LAYERLEVEL" val="1_1_1"/>
  <p:tag name="KSO_WM_TAG_VERSION" val="1.0"/>
  <p:tag name="KSO_WM_BEAUTIFY_FLAG" val="#wm#"/>
  <p:tag name="KSO_WM_CREATIVE_CROP_ORG_LEFT" val="273.54"/>
  <p:tag name="KSO_WM_CREATIVE_CROP_ORG_TOP" val="-12.4121"/>
  <p:tag name="KSO_WM_CREATIVE_CROP_ORG_WIDTH" val="728.178"/>
  <p:tag name="KSO_WM_CREATIVE_CROP_ORG_HEIGHT" val="546.174"/>
  <p:tag name="KSO_WM_CREATIVE_CROP_SHAPE_LEFT" val="364.201"/>
  <p:tag name="KSO_WM_CREATIVE_CROP_SHAPE_TOP" val="243.106"/>
  <p:tag name="KSO_WM_CREATIVE_CROP_SHAPE_WIDTH" val="12.4895"/>
  <p:tag name="KSO_WM_CREATIVE_CROP_SHAPE_HEIGHT" val="24.9803"/>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540.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541.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542.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543.xml><?xml version="1.0" encoding="utf-8"?>
<p:tagLst xmlns:p="http://schemas.openxmlformats.org/presentationml/2006/main">
  <p:tag name="KSO_WM_UNIT_COLOR_SCHEME_SHAPE_ID" val="24"/>
  <p:tag name="KSO_WM_UNIT_COLOR_SCHEME_PARENT_PAGE" val="0_1"/>
  <p:tag name="KSO_WM_UNIT_ADJUSTLAYOUT_ID" val="24"/>
  <p:tag name="KSO_WM_UNIT_PICTURE_CLIP_FLAG" val="1"/>
  <p:tag name="KSO_WM_UNIT_VALUE" val="933*933"/>
  <p:tag name="KSO_WM_UNIT_HIGHLIGHT" val="0"/>
  <p:tag name="KSO_WM_UNIT_COMPATIBLE" val="0"/>
  <p:tag name="KSO_WM_UNIT_DIAGRAM_ISNUMVISUAL" val="0"/>
  <p:tag name="KSO_WM_UNIT_DIAGRAM_ISREFERUNIT" val="0"/>
  <p:tag name="KSO_WM_UNIT_TYPE" val="d"/>
  <p:tag name="KSO_WM_UNIT_INDEX" val="1"/>
  <p:tag name="KSO_WM_UNIT_ID" val="diagram20195052_1*d*1"/>
  <p:tag name="KSO_WM_TEMPLATE_CATEGORY" val="diagram"/>
  <p:tag name="KSO_WM_TEMPLATE_INDEX" val="20195052"/>
  <p:tag name="KSO_WM_UNIT_SUPPORT_UNIT_TYPE" val="[]"/>
  <p:tag name="KSO_WM_UNIT_LAYERLEVEL" val="1"/>
  <p:tag name="KSO_WM_TAG_VERSION" val="1.0"/>
  <p:tag name="KSO_WM_BEAUTIFY_FLAG" val="#wm#"/>
</p:tagLst>
</file>

<file path=ppt/tags/tag544.xml><?xml version="1.0" encoding="utf-8"?>
<p:tagLst xmlns:p="http://schemas.openxmlformats.org/presentationml/2006/main">
  <p:tag name="KSO_WM_UNIT_COLOR_SCHEME_SHAPE_ID" val="26"/>
  <p:tag name="KSO_WM_UNIT_COLOR_SCHEME_PARENT_PAGE" val="0_1"/>
  <p:tag name="KSO_WM_UNIT_ADJUSTLAYOUT_ID" val="26"/>
  <p:tag name="KSO_WM_UNIT_PICTURE_CLIP_FLAG" val="1"/>
  <p:tag name="KSO_WM_UNIT_VALUE" val="933*693"/>
  <p:tag name="KSO_WM_UNIT_HIGHLIGHT" val="0"/>
  <p:tag name="KSO_WM_UNIT_COMPATIBLE" val="0"/>
  <p:tag name="KSO_WM_UNIT_DIAGRAM_ISNUMVISUAL" val="0"/>
  <p:tag name="KSO_WM_UNIT_DIAGRAM_ISREFERUNIT" val="0"/>
  <p:tag name="KSO_WM_UNIT_TYPE" val="d"/>
  <p:tag name="KSO_WM_UNIT_INDEX" val="2"/>
  <p:tag name="KSO_WM_UNIT_ID" val="diagram20195052_1*d*2"/>
  <p:tag name="KSO_WM_TEMPLATE_CATEGORY" val="diagram"/>
  <p:tag name="KSO_WM_TEMPLATE_INDEX" val="20195052"/>
  <p:tag name="KSO_WM_UNIT_SUPPORT_UNIT_TYPE" val="[]"/>
  <p:tag name="KSO_WM_UNIT_LAYERLEVEL" val="1"/>
  <p:tag name="KSO_WM_TAG_VERSION" val="1.0"/>
  <p:tag name="KSO_WM_BEAUTIFY_FLAG" val="#wm#"/>
</p:tagLst>
</file>

<file path=ppt/tags/tag545.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546.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3;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547.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548.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549.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550.xml><?xml version="1.0" encoding="utf-8"?>
<p:tagLst xmlns:p="http://schemas.openxmlformats.org/presentationml/2006/main">
  <p:tag name="KSO_WM_UNIT_COLOR_SCHEME_SHAPE_ID" val="1674"/>
  <p:tag name="KSO_WM_UNIT_COLOR_SCHEME_PARENT_PAGE" val="0_1"/>
  <p:tag name="KSO_WM_UNIT_ADJUSTLAYOUT_ID" val="1674"/>
  <p:tag name="KSO_WM_UNIT_HIGHLIGHT" val="0"/>
  <p:tag name="KSO_WM_UNIT_COMPATIBLE" val="0"/>
  <p:tag name="KSO_WM_UNIT_DIAGRAM_ISNUMVISUAL" val="0"/>
  <p:tag name="KSO_WM_UNIT_DIAGRAM_ISREFERUNIT" val="0"/>
  <p:tag name="KSO_WM_UNIT_TYPE" val="i"/>
  <p:tag name="KSO_WM_UNIT_INDEX" val="1"/>
  <p:tag name="KSO_WM_UNIT_ID" val="diagram20195052_1*i*1"/>
  <p:tag name="KSO_WM_TEMPLATE_CATEGORY" val="diagram"/>
  <p:tag name="KSO_WM_TEMPLATE_INDEX" val="20195052"/>
  <p:tag name="KSO_WM_UNIT_LAYERLEVEL" val="1"/>
  <p:tag name="KSO_WM_TAG_VERSION" val="1.0"/>
  <p:tag name="KSO_WM_BEAUTIFY_FLAG" val="#wm#"/>
</p:tagLst>
</file>

<file path=ppt/tags/tag551.xml><?xml version="1.0" encoding="utf-8"?>
<p:tagLst xmlns:p="http://schemas.openxmlformats.org/presentationml/2006/main">
  <p:tag name="KSO_WM_UNIT_COLOR_SCHEME_SHAPE_ID" val="5"/>
  <p:tag name="KSO_WM_UNIT_COLOR_SCHEME_PARENT_PAGE" val="0_1"/>
  <p:tag name="KSO_WM_UNIT_DECOLORIZATION" val="1"/>
  <p:tag name="KSO_WM_UNIT_ADJUSTLAYOUT_ID" val="5"/>
  <p:tag name="KSO_WM_UNIT_HIGHLIGHT" val="0"/>
  <p:tag name="KSO_WM_UNIT_COMPATIBLE" val="0"/>
  <p:tag name="KSO_WM_UNIT_DIAGRAM_ISNUMVISUAL" val="0"/>
  <p:tag name="KSO_WM_UNIT_DIAGRAM_ISREFERUNIT" val="0"/>
  <p:tag name="KSO_WM_UNIT_TYPE" val="i"/>
  <p:tag name="KSO_WM_UNIT_INDEX" val="2"/>
  <p:tag name="KSO_WM_UNIT_ID" val="diagram20195052_1*i*2"/>
  <p:tag name="KSO_WM_TEMPLATE_CATEGORY" val="diagram"/>
  <p:tag name="KSO_WM_TEMPLATE_INDEX" val="20195052"/>
  <p:tag name="KSO_WM_UNIT_LAYERLEVEL" val="1"/>
  <p:tag name="KSO_WM_TAG_VERSION" val="1.0"/>
  <p:tag name="KSO_WM_BEAUTIFY_FLAG" val="#wm#"/>
</p:tagLst>
</file>

<file path=ppt/tags/tag552.xml><?xml version="1.0" encoding="utf-8"?>
<p:tagLst xmlns:p="http://schemas.openxmlformats.org/presentationml/2006/main">
  <p:tag name="KSO_WM_UNIT_COLOR_SCHEME_SHAPE_ID" val="24"/>
  <p:tag name="KSO_WM_UNIT_COLOR_SCHEME_PARENT_PAGE" val="0_1"/>
  <p:tag name="KSO_WM_UNIT_ADJUSTLAYOUT_ID" val="24"/>
  <p:tag name="KSO_WM_UNIT_PICTURE_CLIP_FLAG" val="1"/>
  <p:tag name="KSO_WM_UNIT_VALUE" val="933*933"/>
  <p:tag name="KSO_WM_UNIT_HIGHLIGHT" val="0"/>
  <p:tag name="KSO_WM_UNIT_COMPATIBLE" val="0"/>
  <p:tag name="KSO_WM_UNIT_DIAGRAM_ISNUMVISUAL" val="0"/>
  <p:tag name="KSO_WM_UNIT_DIAGRAM_ISREFERUNIT" val="0"/>
  <p:tag name="KSO_WM_UNIT_TYPE" val="d"/>
  <p:tag name="KSO_WM_UNIT_INDEX" val="1"/>
  <p:tag name="KSO_WM_UNIT_ID" val="diagram20195052_1*d*1"/>
  <p:tag name="KSO_WM_TEMPLATE_CATEGORY" val="diagram"/>
  <p:tag name="KSO_WM_TEMPLATE_INDEX" val="20195052"/>
  <p:tag name="KSO_WM_UNIT_SUPPORT_UNIT_TYPE" val="[]"/>
  <p:tag name="KSO_WM_UNIT_LAYERLEVEL" val="1"/>
  <p:tag name="KSO_WM_TAG_VERSION" val="1.0"/>
  <p:tag name="KSO_WM_BEAUTIFY_FLAG" val="#wm#"/>
</p:tagLst>
</file>

<file path=ppt/tags/tag553.xml><?xml version="1.0" encoding="utf-8"?>
<p:tagLst xmlns:p="http://schemas.openxmlformats.org/presentationml/2006/main">
  <p:tag name="KSO_WM_UNIT_COLOR_SCHEME_SHAPE_ID" val="26"/>
  <p:tag name="KSO_WM_UNIT_COLOR_SCHEME_PARENT_PAGE" val="0_1"/>
  <p:tag name="KSO_WM_UNIT_ADJUSTLAYOUT_ID" val="26"/>
  <p:tag name="KSO_WM_UNIT_PICTURE_CLIP_FLAG" val="1"/>
  <p:tag name="KSO_WM_UNIT_VALUE" val="933*693"/>
  <p:tag name="KSO_WM_UNIT_HIGHLIGHT" val="0"/>
  <p:tag name="KSO_WM_UNIT_COMPATIBLE" val="0"/>
  <p:tag name="KSO_WM_UNIT_DIAGRAM_ISNUMVISUAL" val="0"/>
  <p:tag name="KSO_WM_UNIT_DIAGRAM_ISREFERUNIT" val="0"/>
  <p:tag name="KSO_WM_UNIT_TYPE" val="d"/>
  <p:tag name="KSO_WM_UNIT_INDEX" val="2"/>
  <p:tag name="KSO_WM_UNIT_ID" val="diagram20195052_1*d*2"/>
  <p:tag name="KSO_WM_TEMPLATE_CATEGORY" val="diagram"/>
  <p:tag name="KSO_WM_TEMPLATE_INDEX" val="20195052"/>
  <p:tag name="KSO_WM_UNIT_SUPPORT_UNIT_TYPE" val="[]"/>
  <p:tag name="KSO_WM_UNIT_LAYERLEVEL" val="1"/>
  <p:tag name="KSO_WM_TAG_VERSION" val="1.0"/>
  <p:tag name="KSO_WM_BEAUTIFY_FLAG" val="#wm#"/>
</p:tagLst>
</file>

<file path=ppt/tags/tag554.xml><?xml version="1.0" encoding="utf-8"?>
<p:tagLst xmlns:p="http://schemas.openxmlformats.org/presentationml/2006/main">
  <p:tag name="KSO_WM_UNIT_COLOR_SCHEME_SHAPE_ID" val="2"/>
  <p:tag name="KSO_WM_UNIT_COLOR_SCHEME_PARENT_PAGE" val="0_1"/>
  <p:tag name="KSO_WM_UNIT_ADJUSTLAYOUT_ID" val="2"/>
  <p:tag name="KSO_WM_UNIT_ISCONTENTSTITLE" val="0"/>
  <p:tag name="KSO_WM_UNIT_PRESET_TEXT" val="3分钟学会骑行"/>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195052_1*a*1"/>
  <p:tag name="KSO_WM_TEMPLATE_CATEGORY" val="diagram"/>
  <p:tag name="KSO_WM_TEMPLATE_INDEX" val="20195052"/>
  <p:tag name="KSO_WM_UNIT_LAYERLEVEL" val="1"/>
  <p:tag name="KSO_WM_TAG_VERSION" val="1.0"/>
  <p:tag name="KSO_WM_BEAUTIFY_FLAG" val="#wm#"/>
</p:tagLst>
</file>

<file path=ppt/tags/tag555.xml><?xml version="1.0" encoding="utf-8"?>
<p:tagLst xmlns:p="http://schemas.openxmlformats.org/presentationml/2006/main">
  <p:tag name="KSO_WM_UNIT_COLOR_SCHEME_SHAPE_ID" val="4"/>
  <p:tag name="KSO_WM_UNIT_COLOR_SCHEME_PARENT_PAGE" val="0_1"/>
  <p:tag name="KSO_WM_UNIT_ADJUSTLAYOUT_ID" val="4"/>
  <p:tag name="KSO_WM_UNIT_ISCONTENTSTITLE" val="0"/>
  <p:tag name="KSO_WM_UNIT_PRESET_TEXT" val="几分钟上手，&#13;稍加练习就能熟练掌握。"/>
  <p:tag name="KSO_WM_UNIT_NOCLEAR" val="0"/>
  <p:tag name="KSO_WM_UNIT_VALUE" val="40"/>
  <p:tag name="KSO_WM_UNIT_HIGHLIGHT" val="0"/>
  <p:tag name="KSO_WM_UNIT_COMPATIBLE" val="0"/>
  <p:tag name="KSO_WM_UNIT_DIAGRAM_ISNUMVISUAL" val="0"/>
  <p:tag name="KSO_WM_UNIT_DIAGRAM_ISREFERUNIT" val="0"/>
  <p:tag name="KSO_WM_UNIT_TYPE" val="h_a"/>
  <p:tag name="KSO_WM_UNIT_INDEX" val="1_1"/>
  <p:tag name="KSO_WM_UNIT_ID" val="diagram20195052_1*h_a*1_1"/>
  <p:tag name="KSO_WM_TEMPLATE_CATEGORY" val="diagram"/>
  <p:tag name="KSO_WM_TEMPLATE_INDEX" val="20195052"/>
  <p:tag name="KSO_WM_UNIT_LAYERLEVEL" val="1_1"/>
  <p:tag name="KSO_WM_TAG_VERSION" val="1.0"/>
  <p:tag name="KSO_WM_BEAUTIFY_FLAG" val="#wm#"/>
</p:tagLst>
</file>

<file path=ppt/tags/tag556.xml><?xml version="1.0" encoding="utf-8"?>
<p:tagLst xmlns:p="http://schemas.openxmlformats.org/presentationml/2006/main">
  <p:tag name="KSO_WM_UNIT_COLOR_SCHEME_SHAPE_ID" val="6"/>
  <p:tag name="KSO_WM_UNIT_COLOR_SCHEME_PARENT_PAGE" val="0_1"/>
  <p:tag name="KSO_WM_UNIT_ADJUSTLAYOUT_ID" val="6"/>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00"/>
  <p:tag name="KSO_WM_UNIT_HIGHLIGHT" val="0"/>
  <p:tag name="KSO_WM_UNIT_COMPATIBLE" val="0"/>
  <p:tag name="KSO_WM_UNIT_DIAGRAM_ISNUMVISUAL" val="0"/>
  <p:tag name="KSO_WM_UNIT_DIAGRAM_ISREFERUNIT" val="0"/>
  <p:tag name="KSO_WM_UNIT_TYPE" val="h_f"/>
  <p:tag name="KSO_WM_UNIT_INDEX" val="1_1"/>
  <p:tag name="KSO_WM_UNIT_ID" val="diagram20195052_1*h_f*1_1"/>
  <p:tag name="KSO_WM_TEMPLATE_CATEGORY" val="diagram"/>
  <p:tag name="KSO_WM_TEMPLATE_INDEX" val="20195052"/>
  <p:tag name="KSO_WM_UNIT_LAYERLEVEL" val="1_1"/>
  <p:tag name="KSO_WM_TAG_VERSION" val="1.0"/>
  <p:tag name="KSO_WM_BEAUTIFY_FLAG" val="#wm#"/>
</p:tagLst>
</file>

<file path=ppt/tags/tag557.xml><?xml version="1.0" encoding="utf-8"?>
<p:tagLst xmlns:p="http://schemas.openxmlformats.org/presentationml/2006/main">
  <p:tag name="PA" val="v5.2.3"/>
  <p:tag name="KSO_WM_UNIT_VALUE" val="951*1691"/>
  <p:tag name="KSO_WM_UNIT_HIGHLIGHT" val="0"/>
  <p:tag name="KSO_WM_UNIT_COMPATIBLE" val="0"/>
  <p:tag name="KSO_WM_UNIT_DIAGRAM_ISNUMVISUAL" val="0"/>
  <p:tag name="KSO_WM_UNIT_DIAGRAM_ISREFERUNIT" val="0"/>
  <p:tag name="KSO_WM_UNIT_TYPE" val="d"/>
  <p:tag name="KSO_WM_UNIT_INDEX" val="3"/>
  <p:tag name="KSO_WM_UNIT_ID" val="diagram20195052_1*d*3"/>
  <p:tag name="KSO_WM_TEMPLATE_CATEGORY" val="diagram"/>
  <p:tag name="KSO_WM_TEMPLATE_INDEX" val="20195052"/>
  <p:tag name="KSO_WM_UNIT_SUPPORT_UNIT_TYPE" val="[]"/>
  <p:tag name="KSO_WM_UNIT_LAYERLEVEL" val="1"/>
  <p:tag name="KSO_WM_TAG_VERSION" val="1.0"/>
  <p:tag name="KSO_WM_BEAUTIFY_FLAG" val="#wm#"/>
</p:tagLst>
</file>

<file path=ppt/tags/tag558.xml><?xml version="1.0" encoding="utf-8"?>
<p:tagLst xmlns:p="http://schemas.openxmlformats.org/presentationml/2006/main">
  <p:tag name="KSO_WM_BEAUTIFY_FLAG" val="#wm#"/>
  <p:tag name="KSO_WM_TEMPLATE_CATEGORY" val="diagram"/>
  <p:tag name="KSO_WM_TEMPLATE_INDEX" val="20195052"/>
  <p:tag name="KSO_WM_SLIDE_COLORSCHEME_VERSION" val="3.2"/>
  <p:tag name="KSO_WM_SLIDE_CONSTRAINT" val="%7b%22slideConstraint%22%3a%7b%22seriesAreas%22%3a%5b%5d%2c%22singleAreas%22%3a%5b%7b%22shapes%22%3a%5b25%5d%2c%22serialConstraintIndex%22%3a-1%2c%22areatextmark%22%3a0%2c%22pictureprocessmark%22%3a0%7d%2c%7b%22shapes%22%3a%5b26%5d%2c%22serialConstraintIndex%22%3a-1%2c%22areatextmark%22%3a0%2c%22pictureprocessmark%22%3a0%7d%2c%7b%22shapes%22%3a%5b24%5d%2c%22serialConstraintIndex%22%3a-1%2c%22areatextmark%22%3a0%2c%22pictureprocessmark%22%3a0%7d%5d%7d%7d"/>
  <p:tag name="KSO_WM_SLIDE_ID" val="diagram2019505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77.008*95.4835"/>
  <p:tag name="KSO_WM_SLIDE_POSITION" val="533.535*333.834"/>
  <p:tag name="KSO_WM_TAG_VERSION" val="1.0"/>
  <p:tag name="KSO_WM_SLIDE_LAYOUT" val="a_d_f_h"/>
  <p:tag name="KSO_WM_SLIDE_LAYOUT_CNT" val="1_3_1_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5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568.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569.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570.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571.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572.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573.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574.xml><?xml version="1.0" encoding="utf-8"?>
<p:tagLst xmlns:p="http://schemas.openxmlformats.org/presentationml/2006/main">
  <p:tag name="KSO_WM_UNIT_COLOR_SCHEME_SHAPE_ID" val="16"/>
  <p:tag name="KSO_WM_UNIT_COLOR_SCHEME_PARENT_PAGE" val="0_1"/>
  <p:tag name="KSO_WM_UNIT_ADJUSTLAYOUT_ID" val="16"/>
  <p:tag name="KSO_WM_UNIT_PICTURE_CLIP_FLAG" val="1"/>
  <p:tag name="KSO_WM_UNIT_VALUE" val="743*762"/>
  <p:tag name="KSO_WM_UNIT_HIGHLIGHT" val="0"/>
  <p:tag name="KSO_WM_UNIT_COMPATIBLE" val="0"/>
  <p:tag name="KSO_WM_UNIT_DIAGRAM_ISNUMVISUAL" val="0"/>
  <p:tag name="KSO_WM_UNIT_DIAGRAM_ISREFERUNIT" val="0"/>
  <p:tag name="KSO_WM_UNIT_TYPE" val="d"/>
  <p:tag name="KSO_WM_UNIT_INDEX" val="1"/>
  <p:tag name="KSO_WM_UNIT_ID" val="diagram20195026_1*d*1"/>
  <p:tag name="KSO_WM_TEMPLATE_CATEGORY" val="diagram"/>
  <p:tag name="KSO_WM_TEMPLATE_INDEX" val="20195026"/>
  <p:tag name="KSO_WM_UNIT_SUPPORT_UNIT_TYPE" val="[]"/>
  <p:tag name="KSO_WM_UNIT_LAYERLEVEL" val="1"/>
  <p:tag name="KSO_WM_TAG_VERSION" val="1.0"/>
  <p:tag name="KSO_WM_BEAUTIFY_FLAG" val="#wm#"/>
</p:tagLst>
</file>

<file path=ppt/tags/tag575.xml><?xml version="1.0" encoding="utf-8"?>
<p:tagLst xmlns:p="http://schemas.openxmlformats.org/presentationml/2006/main">
  <p:tag name="PA" val="v5.2.3"/>
  <p:tag name="KSO_WM_UNIT_VALUE" val="1016*762"/>
  <p:tag name="KSO_WM_UNIT_HIGHLIGHT" val="0"/>
  <p:tag name="KSO_WM_UNIT_COMPATIBLE" val="0"/>
  <p:tag name="KSO_WM_UNIT_DIAGRAM_ISNUMVISUAL" val="0"/>
  <p:tag name="KSO_WM_UNIT_DIAGRAM_ISREFERUNIT" val="0"/>
  <p:tag name="KSO_WM_UNIT_TYPE" val="d"/>
  <p:tag name="KSO_WM_UNIT_INDEX" val="2"/>
  <p:tag name="KSO_WM_UNIT_ID" val="diagram20195026_1*d*2"/>
  <p:tag name="KSO_WM_TEMPLATE_CATEGORY" val="diagram"/>
  <p:tag name="KSO_WM_TEMPLATE_INDEX" val="20195026"/>
  <p:tag name="KSO_WM_UNIT_SUPPORT_UNIT_TYPE" val="[]"/>
  <p:tag name="KSO_WM_UNIT_LAYERLEVEL" val="1"/>
  <p:tag name="KSO_WM_TAG_VERSION" val="1.0"/>
  <p:tag name="KSO_WM_BEAUTIFY_FLAG" val="#wm#"/>
</p:tagLst>
</file>

<file path=ppt/tags/tag576.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577.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578.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579.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580.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581.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582.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583.xml><?xml version="1.0" encoding="utf-8"?>
<p:tagLst xmlns:p="http://schemas.openxmlformats.org/presentationml/2006/main">
  <p:tag name="KSO_WM_UNIT_COLOR_SCHEME_SHAPE_ID" val="16"/>
  <p:tag name="KSO_WM_UNIT_COLOR_SCHEME_PARENT_PAGE" val="0_1"/>
  <p:tag name="KSO_WM_UNIT_ADJUSTLAYOUT_ID" val="16"/>
  <p:tag name="KSO_WM_UNIT_PICTURE_CLIP_FLAG" val="1"/>
  <p:tag name="KSO_WM_UNIT_VALUE" val="743*762"/>
  <p:tag name="KSO_WM_UNIT_HIGHLIGHT" val="0"/>
  <p:tag name="KSO_WM_UNIT_COMPATIBLE" val="0"/>
  <p:tag name="KSO_WM_UNIT_DIAGRAM_ISNUMVISUAL" val="0"/>
  <p:tag name="KSO_WM_UNIT_DIAGRAM_ISREFERUNIT" val="0"/>
  <p:tag name="KSO_WM_UNIT_TYPE" val="d"/>
  <p:tag name="KSO_WM_UNIT_INDEX" val="1"/>
  <p:tag name="KSO_WM_UNIT_ID" val="diagram20195026_1*d*1"/>
  <p:tag name="KSO_WM_TEMPLATE_CATEGORY" val="diagram"/>
  <p:tag name="KSO_WM_TEMPLATE_INDEX" val="20195026"/>
  <p:tag name="KSO_WM_UNIT_SUPPORT_UNIT_TYPE" val="[]"/>
  <p:tag name="KSO_WM_UNIT_LAYERLEVEL" val="1"/>
  <p:tag name="KSO_WM_TAG_VERSION" val="1.0"/>
  <p:tag name="KSO_WM_BEAUTIFY_FLAG" val="#wm#"/>
</p:tagLst>
</file>

<file path=ppt/tags/tag584.xml><?xml version="1.0" encoding="utf-8"?>
<p:tagLst xmlns:p="http://schemas.openxmlformats.org/presentationml/2006/main">
  <p:tag name="PA" val="v5.2.3"/>
  <p:tag name="KSO_WM_UNIT_VALUE" val="1016*762"/>
  <p:tag name="KSO_WM_UNIT_HIGHLIGHT" val="0"/>
  <p:tag name="KSO_WM_UNIT_COMPATIBLE" val="0"/>
  <p:tag name="KSO_WM_UNIT_DIAGRAM_ISNUMVISUAL" val="0"/>
  <p:tag name="KSO_WM_UNIT_DIAGRAM_ISREFERUNIT" val="0"/>
  <p:tag name="KSO_WM_UNIT_TYPE" val="d"/>
  <p:tag name="KSO_WM_UNIT_INDEX" val="2"/>
  <p:tag name="KSO_WM_UNIT_ID" val="diagram20195026_1*d*2"/>
  <p:tag name="KSO_WM_TEMPLATE_CATEGORY" val="diagram"/>
  <p:tag name="KSO_WM_TEMPLATE_INDEX" val="20195026"/>
  <p:tag name="KSO_WM_UNIT_SUPPORT_UNIT_TYPE" val="[]"/>
  <p:tag name="KSO_WM_UNIT_LAYERLEVEL" val="1"/>
  <p:tag name="KSO_WM_TAG_VERSION" val="1.0"/>
  <p:tag name="KSO_WM_BEAUTIFY_FLAG" val="#wm#"/>
</p:tagLst>
</file>

<file path=ppt/tags/tag585.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586.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587.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588.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589.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590.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591.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592.xml><?xml version="1.0" encoding="utf-8"?>
<p:tagLst xmlns:p="http://schemas.openxmlformats.org/presentationml/2006/main">
  <p:tag name="KSO_WM_UNIT_COLOR_SCHEME_SHAPE_ID" val="16"/>
  <p:tag name="KSO_WM_UNIT_COLOR_SCHEME_PARENT_PAGE" val="0_1"/>
  <p:tag name="KSO_WM_UNIT_ADJUSTLAYOUT_ID" val="16"/>
  <p:tag name="KSO_WM_UNIT_PICTURE_CLIP_FLAG" val="1"/>
  <p:tag name="KSO_WM_UNIT_VALUE" val="743*762"/>
  <p:tag name="KSO_WM_UNIT_HIGHLIGHT" val="0"/>
  <p:tag name="KSO_WM_UNIT_COMPATIBLE" val="0"/>
  <p:tag name="KSO_WM_UNIT_DIAGRAM_ISNUMVISUAL" val="0"/>
  <p:tag name="KSO_WM_UNIT_DIAGRAM_ISREFERUNIT" val="0"/>
  <p:tag name="KSO_WM_UNIT_TYPE" val="d"/>
  <p:tag name="KSO_WM_UNIT_INDEX" val="1"/>
  <p:tag name="KSO_WM_UNIT_ID" val="diagram20195026_1*d*1"/>
  <p:tag name="KSO_WM_TEMPLATE_CATEGORY" val="diagram"/>
  <p:tag name="KSO_WM_TEMPLATE_INDEX" val="20195026"/>
  <p:tag name="KSO_WM_UNIT_SUPPORT_UNIT_TYPE" val="[]"/>
  <p:tag name="KSO_WM_UNIT_LAYERLEVEL" val="1"/>
  <p:tag name="KSO_WM_TAG_VERSION" val="1.0"/>
  <p:tag name="KSO_WM_BEAUTIFY_FLAG" val="#wm#"/>
</p:tagLst>
</file>

<file path=ppt/tags/tag593.xml><?xml version="1.0" encoding="utf-8"?>
<p:tagLst xmlns:p="http://schemas.openxmlformats.org/presentationml/2006/main">
  <p:tag name="PA" val="v5.2.3"/>
  <p:tag name="KSO_WM_UNIT_VALUE" val="1016*762"/>
  <p:tag name="KSO_WM_UNIT_HIGHLIGHT" val="0"/>
  <p:tag name="KSO_WM_UNIT_COMPATIBLE" val="0"/>
  <p:tag name="KSO_WM_UNIT_DIAGRAM_ISNUMVISUAL" val="0"/>
  <p:tag name="KSO_WM_UNIT_DIAGRAM_ISREFERUNIT" val="0"/>
  <p:tag name="KSO_WM_UNIT_TYPE" val="d"/>
  <p:tag name="KSO_WM_UNIT_INDEX" val="2"/>
  <p:tag name="KSO_WM_UNIT_ID" val="diagram20195026_1*d*2"/>
  <p:tag name="KSO_WM_TEMPLATE_CATEGORY" val="diagram"/>
  <p:tag name="KSO_WM_TEMPLATE_INDEX" val="20195026"/>
  <p:tag name="KSO_WM_UNIT_SUPPORT_UNIT_TYPE" val="[]"/>
  <p:tag name="KSO_WM_UNIT_LAYERLEVEL" val="1"/>
  <p:tag name="KSO_WM_TAG_VERSION" val="1.0"/>
  <p:tag name="KSO_WM_BEAUTIFY_FLAG" val="#wm#"/>
</p:tagLst>
</file>

<file path=ppt/tags/tag594.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595.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596.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597.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598.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599.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600.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01.xml><?xml version="1.0" encoding="utf-8"?>
<p:tagLst xmlns:p="http://schemas.openxmlformats.org/presentationml/2006/main">
  <p:tag name="KSO_WM_UNIT_COLOR_SCHEME_SHAPE_ID" val="16"/>
  <p:tag name="KSO_WM_UNIT_COLOR_SCHEME_PARENT_PAGE" val="0_1"/>
  <p:tag name="KSO_WM_UNIT_ADJUSTLAYOUT_ID" val="16"/>
  <p:tag name="KSO_WM_UNIT_PICTURE_CLIP_FLAG" val="1"/>
  <p:tag name="KSO_WM_UNIT_VALUE" val="743*762"/>
  <p:tag name="KSO_WM_UNIT_HIGHLIGHT" val="0"/>
  <p:tag name="KSO_WM_UNIT_COMPATIBLE" val="0"/>
  <p:tag name="KSO_WM_UNIT_DIAGRAM_ISNUMVISUAL" val="0"/>
  <p:tag name="KSO_WM_UNIT_DIAGRAM_ISREFERUNIT" val="0"/>
  <p:tag name="KSO_WM_UNIT_TYPE" val="d"/>
  <p:tag name="KSO_WM_UNIT_INDEX" val="1"/>
  <p:tag name="KSO_WM_UNIT_ID" val="diagram20195026_1*d*1"/>
  <p:tag name="KSO_WM_TEMPLATE_CATEGORY" val="diagram"/>
  <p:tag name="KSO_WM_TEMPLATE_INDEX" val="20195026"/>
  <p:tag name="KSO_WM_UNIT_SUPPORT_UNIT_TYPE" val="[]"/>
  <p:tag name="KSO_WM_UNIT_LAYERLEVEL" val="1"/>
  <p:tag name="KSO_WM_TAG_VERSION" val="1.0"/>
  <p:tag name="KSO_WM_BEAUTIFY_FLAG" val="#wm#"/>
</p:tagLst>
</file>

<file path=ppt/tags/tag602.xml><?xml version="1.0" encoding="utf-8"?>
<p:tagLst xmlns:p="http://schemas.openxmlformats.org/presentationml/2006/main">
  <p:tag name="PA" val="v5.2.3"/>
  <p:tag name="KSO_WM_UNIT_VALUE" val="1016*762"/>
  <p:tag name="KSO_WM_UNIT_HIGHLIGHT" val="0"/>
  <p:tag name="KSO_WM_UNIT_COMPATIBLE" val="0"/>
  <p:tag name="KSO_WM_UNIT_DIAGRAM_ISNUMVISUAL" val="0"/>
  <p:tag name="KSO_WM_UNIT_DIAGRAM_ISREFERUNIT" val="0"/>
  <p:tag name="KSO_WM_UNIT_TYPE" val="d"/>
  <p:tag name="KSO_WM_UNIT_INDEX" val="2"/>
  <p:tag name="KSO_WM_UNIT_ID" val="diagram20195026_1*d*2"/>
  <p:tag name="KSO_WM_TEMPLATE_CATEGORY" val="diagram"/>
  <p:tag name="KSO_WM_TEMPLATE_INDEX" val="20195026"/>
  <p:tag name="KSO_WM_UNIT_SUPPORT_UNIT_TYPE" val="[]"/>
  <p:tag name="KSO_WM_UNIT_LAYERLEVEL" val="1"/>
  <p:tag name="KSO_WM_TAG_VERSION" val="1.0"/>
  <p:tag name="KSO_WM_BEAUTIFY_FLAG" val="#wm#"/>
</p:tagLst>
</file>

<file path=ppt/tags/tag603.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04.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605.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606.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607.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08.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09.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1.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610.xml><?xml version="1.0" encoding="utf-8"?>
<p:tagLst xmlns:p="http://schemas.openxmlformats.org/presentationml/2006/main">
  <p:tag name="KSO_WM_UNIT_COLOR_SCHEME_SHAPE_ID" val="16"/>
  <p:tag name="KSO_WM_UNIT_COLOR_SCHEME_PARENT_PAGE" val="0_1"/>
  <p:tag name="KSO_WM_UNIT_ADJUSTLAYOUT_ID" val="16"/>
  <p:tag name="KSO_WM_UNIT_PICTURE_CLIP_FLAG" val="1"/>
  <p:tag name="KSO_WM_UNIT_VALUE" val="743*762"/>
  <p:tag name="KSO_WM_UNIT_HIGHLIGHT" val="0"/>
  <p:tag name="KSO_WM_UNIT_COMPATIBLE" val="0"/>
  <p:tag name="KSO_WM_UNIT_DIAGRAM_ISNUMVISUAL" val="0"/>
  <p:tag name="KSO_WM_UNIT_DIAGRAM_ISREFERUNIT" val="0"/>
  <p:tag name="KSO_WM_UNIT_TYPE" val="d"/>
  <p:tag name="KSO_WM_UNIT_INDEX" val="1"/>
  <p:tag name="KSO_WM_UNIT_ID" val="diagram20195026_1*d*1"/>
  <p:tag name="KSO_WM_TEMPLATE_CATEGORY" val="diagram"/>
  <p:tag name="KSO_WM_TEMPLATE_INDEX" val="20195026"/>
  <p:tag name="KSO_WM_UNIT_SUPPORT_UNIT_TYPE" val="[]"/>
  <p:tag name="KSO_WM_UNIT_LAYERLEVEL" val="1"/>
  <p:tag name="KSO_WM_TAG_VERSION" val="1.0"/>
  <p:tag name="KSO_WM_BEAUTIFY_FLAG" val="#wm#"/>
</p:tagLst>
</file>

<file path=ppt/tags/tag611.xml><?xml version="1.0" encoding="utf-8"?>
<p:tagLst xmlns:p="http://schemas.openxmlformats.org/presentationml/2006/main">
  <p:tag name="PA" val="v5.2.3"/>
  <p:tag name="KSO_WM_UNIT_VALUE" val="1016*762"/>
  <p:tag name="KSO_WM_UNIT_HIGHLIGHT" val="0"/>
  <p:tag name="KSO_WM_UNIT_COMPATIBLE" val="0"/>
  <p:tag name="KSO_WM_UNIT_DIAGRAM_ISNUMVISUAL" val="0"/>
  <p:tag name="KSO_WM_UNIT_DIAGRAM_ISREFERUNIT" val="0"/>
  <p:tag name="KSO_WM_UNIT_TYPE" val="d"/>
  <p:tag name="KSO_WM_UNIT_INDEX" val="2"/>
  <p:tag name="KSO_WM_UNIT_ID" val="diagram20195026_1*d*2"/>
  <p:tag name="KSO_WM_TEMPLATE_CATEGORY" val="diagram"/>
  <p:tag name="KSO_WM_TEMPLATE_INDEX" val="20195026"/>
  <p:tag name="KSO_WM_UNIT_SUPPORT_UNIT_TYPE" val="[]"/>
  <p:tag name="KSO_WM_UNIT_LAYERLEVEL" val="1"/>
  <p:tag name="KSO_WM_TAG_VERSION" val="1.0"/>
  <p:tag name="KSO_WM_BEAUTIFY_FLAG" val="#wm#"/>
</p:tagLst>
</file>

<file path=ppt/tags/tag612.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6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621.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622.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623.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624.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625.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26.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27.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28.xml><?xml version="1.0" encoding="utf-8"?>
<p:tagLst xmlns:p="http://schemas.openxmlformats.org/presentationml/2006/main">
  <p:tag name="KSO_WM_UNIT_COLOR_SCHEME_SHAPE_ID" val="16"/>
  <p:tag name="KSO_WM_UNIT_COLOR_SCHEME_PARENT_PAGE" val="0_1"/>
  <p:tag name="KSO_WM_UNIT_ADJUSTLAYOUT_ID" val="16"/>
  <p:tag name="KSO_WM_UNIT_PICTURE_CLIP_FLAG" val="1"/>
  <p:tag name="KSO_WM_UNIT_VALUE" val="743*762"/>
  <p:tag name="KSO_WM_UNIT_HIGHLIGHT" val="0"/>
  <p:tag name="KSO_WM_UNIT_COMPATIBLE" val="0"/>
  <p:tag name="KSO_WM_UNIT_DIAGRAM_ISNUMVISUAL" val="0"/>
  <p:tag name="KSO_WM_UNIT_DIAGRAM_ISREFERUNIT" val="0"/>
  <p:tag name="KSO_WM_UNIT_TYPE" val="d"/>
  <p:tag name="KSO_WM_UNIT_INDEX" val="1"/>
  <p:tag name="KSO_WM_UNIT_ID" val="diagram20195026_1*d*1"/>
  <p:tag name="KSO_WM_TEMPLATE_CATEGORY" val="diagram"/>
  <p:tag name="KSO_WM_TEMPLATE_INDEX" val="20195026"/>
  <p:tag name="KSO_WM_UNIT_SUPPORT_UNIT_TYPE" val="[]"/>
  <p:tag name="KSO_WM_UNIT_LAYERLEVEL" val="1"/>
  <p:tag name="KSO_WM_TAG_VERSION" val="1.0"/>
  <p:tag name="KSO_WM_BEAUTIFY_FLAG" val="#wm#"/>
</p:tagLst>
</file>

<file path=ppt/tags/tag629.xml><?xml version="1.0" encoding="utf-8"?>
<p:tagLst xmlns:p="http://schemas.openxmlformats.org/presentationml/2006/main">
  <p:tag name="PA" val="v5.2.3"/>
  <p:tag name="KSO_WM_UNIT_VALUE" val="1016*762"/>
  <p:tag name="KSO_WM_UNIT_HIGHLIGHT" val="0"/>
  <p:tag name="KSO_WM_UNIT_COMPATIBLE" val="0"/>
  <p:tag name="KSO_WM_UNIT_DIAGRAM_ISNUMVISUAL" val="0"/>
  <p:tag name="KSO_WM_UNIT_DIAGRAM_ISREFERUNIT" val="0"/>
  <p:tag name="KSO_WM_UNIT_TYPE" val="d"/>
  <p:tag name="KSO_WM_UNIT_INDEX" val="2"/>
  <p:tag name="KSO_WM_UNIT_ID" val="diagram20195026_1*d*2"/>
  <p:tag name="KSO_WM_TEMPLATE_CATEGORY" val="diagram"/>
  <p:tag name="KSO_WM_TEMPLATE_INDEX" val="20195026"/>
  <p:tag name="KSO_WM_UNIT_SUPPORT_UNIT_TYPE" val="[]"/>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630.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31.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32.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33.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34.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35.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636.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637.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638.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39.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640.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41.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42.xml><?xml version="1.0" encoding="utf-8"?>
<p:tagLst xmlns:p="http://schemas.openxmlformats.org/presentationml/2006/main">
  <p:tag name="KSO_WM_UNIT_COLOR_SCHEME_SHAPE_ID" val="12"/>
  <p:tag name="KSO_WM_UNIT_COLOR_SCHEME_PARENT_PAGE" val="0_1"/>
  <p:tag name="KSO_WM_UNIT_ADJUSTLAYOUT_ID" val="12"/>
  <p:tag name="KSO_WM_UNIT_HIGHLIGHT" val="0"/>
  <p:tag name="KSO_WM_UNIT_COMPATIBLE" val="0"/>
  <p:tag name="KSO_WM_UNIT_DIAGRAM_ISNUMVISUAL" val="0"/>
  <p:tag name="KSO_WM_UNIT_DIAGRAM_ISREFERUNIT" val="0"/>
  <p:tag name="KSO_WM_UNIT_TYPE" val="i"/>
  <p:tag name="KSO_WM_UNIT_INDEX" val="1"/>
  <p:tag name="KSO_WM_UNIT_ID" val="diagram20195026_1*i*1"/>
  <p:tag name="KSO_WM_TEMPLATE_CATEGORY" val="diagram"/>
  <p:tag name="KSO_WM_TEMPLATE_INDEX" val="20195026"/>
  <p:tag name="KSO_WM_UNIT_LAYERLEVEL" val="1"/>
  <p:tag name="KSO_WM_TAG_VERSION" val="1.0"/>
  <p:tag name="KSO_WM_BEAUTIFY_FLAG" val="#wm#"/>
</p:tagLst>
</file>

<file path=ppt/tags/tag643.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5026_1*i*2"/>
  <p:tag name="KSO_WM_TEMPLATE_CATEGORY" val="diagram"/>
  <p:tag name="KSO_WM_TEMPLATE_INDEX" val="20195026"/>
  <p:tag name="KSO_WM_UNIT_LAYERLEVEL" val="1"/>
  <p:tag name="KSO_WM_TAG_VERSION" val="1.0"/>
  <p:tag name="KSO_WM_BEAUTIFY_FLAG" val="#wm#"/>
</p:tagLst>
</file>

<file path=ppt/tags/tag644.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5026_1*i*3"/>
  <p:tag name="KSO_WM_TEMPLATE_CATEGORY" val="diagram"/>
  <p:tag name="KSO_WM_TEMPLATE_INDEX" val="20195026"/>
  <p:tag name="KSO_WM_UNIT_LAYERLEVEL" val="1"/>
  <p:tag name="KSO_WM_TAG_VERSION" val="1.0"/>
  <p:tag name="KSO_WM_BEAUTIFY_FLAG" val="#wm#"/>
</p:tagLst>
</file>

<file path=ppt/tags/tag645.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46.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47.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48.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49.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650.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51.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52.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53.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54.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55.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56.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57.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58.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59.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660.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61.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62.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63.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64.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65.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66.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67.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68.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69.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4"/>
  <p:tag name="KSO_WM_UNIT_ID" val="diagram20195026_1*i*4"/>
  <p:tag name="KSO_WM_TEMPLATE_CATEGORY" val="diagram"/>
  <p:tag name="KSO_WM_TEMPLATE_INDEX" val="20195026"/>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670.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前后&#13;双重刹车系统"/>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195026_1*a*1"/>
  <p:tag name="KSO_WM_TEMPLATE_CATEGORY" val="diagram"/>
  <p:tag name="KSO_WM_TEMPLATE_INDEX" val="20195026"/>
  <p:tag name="KSO_WM_UNIT_LAYERLEVEL" val="1"/>
  <p:tag name="KSO_WM_TAG_VERSION" val="1.0"/>
  <p:tag name="KSO_WM_BEAUTIFY_FLAG" val="#wm#"/>
</p:tagLst>
</file>

<file path=ppt/tags/tag671.xml><?xml version="1.0" encoding="utf-8"?>
<p:tagLst xmlns:p="http://schemas.openxmlformats.org/presentationml/2006/main">
  <p:tag name="KSO_WM_UNIT_COLOR_SCHEME_SHAPE_ID" val="4"/>
  <p:tag name="KSO_WM_UNIT_COLOR_SCHEME_PARENT_PAGE" val="0_1"/>
  <p:tag name="KSO_WM_UNIT_ADJUSTLAYOUT_ID" val="4"/>
  <p:tag name="KSO_WM_UNIT_PRESET_TEXT" val="小米米家电动滑板车，搭载通风式碟刹系统和E-ABS防抱死系统，可实现高效制动快速反应，刹车距离短至4米，骑行安全更省心。"/>
  <p:tag name="KSO_WM_UNIT_NOCLEAR" val="0"/>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diagram20195026_1*f*1"/>
  <p:tag name="KSO_WM_TEMPLATE_CATEGORY" val="diagram"/>
  <p:tag name="KSO_WM_TEMPLATE_INDEX" val="20195026"/>
  <p:tag name="KSO_WM_UNIT_LAYERLEVEL" val="1"/>
  <p:tag name="KSO_WM_TAG_VERSION" val="1.0"/>
  <p:tag name="KSO_WM_BEAUTIFY_FLAG" val="#wm#"/>
</p:tagLst>
</file>

<file path=ppt/tags/tag672.xml><?xml version="1.0" encoding="utf-8"?>
<p:tagLst xmlns:p="http://schemas.openxmlformats.org/presentationml/2006/main">
  <p:tag name="KSO_WM_BEAUTIFY_FLAG" val="#wm#"/>
  <p:tag name="KSO_WM_TEMPLATE_CATEGORY" val="diagram"/>
  <p:tag name="KSO_WM_TEMPLATE_INDEX" val="20195026"/>
  <p:tag name="KSO_WM_SLIDE_COLORSCHEME_VERSION" val="3.2"/>
  <p:tag name="KSO_WM_SLIDE_CONSTRAINT" val="%7b%22slideConstraint%22%3a%7b%22seriesAreas%22%3a%5b%5d%2c%22singleAreas%22%3a%5b%7b%22shapes%22%3a%5b16%5d%2c%22serialConstraintIndex%22%3a-1%2c%22areatextmark%22%3a0%2c%22pictureprocessmark%22%3a0%7d%2c%7b%22shapes%22%3a%5b18%5d%2c%22serialConstraintIndex%22%3a-1%2c%22areatextmark%22%3a0%2c%22pictureprocessmark%22%3a0%7d%5d%7d%7d"/>
  <p:tag name="KSO_WM_SLIDE_ID" val="diagram20195026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01*539"/>
  <p:tag name="KSO_WM_SLIDE_POSITION" val="125*0"/>
  <p:tag name="KSO_WM_TAG_VERSION" val="1.0"/>
  <p:tag name="KSO_WM_SLIDE_LAYOUT" val="a_b_d_f"/>
  <p:tag name="KSO_WM_SLIDE_LAYOUT_CNT" val="1_1_2_1"/>
</p:tagLst>
</file>

<file path=ppt/tags/tag673.xml><?xml version="1.0" encoding="utf-8"?>
<p:tagLst xmlns:p="http://schemas.openxmlformats.org/presentationml/2006/main">
  <p:tag name="KSO_WM_UNIT_VALUE" val="1403*1865"/>
  <p:tag name="KSO_WM_UNIT_HIGHLIGHT" val="0"/>
  <p:tag name="KSO_WM_UNIT_COMPATIBLE" val="0"/>
  <p:tag name="KSO_WM_UNIT_DIAGRAM_ISNUMVISUAL" val="0"/>
  <p:tag name="KSO_WM_UNIT_DIAGRAM_ISREFERUNIT" val="0"/>
  <p:tag name="KSO_WM_UNIT_TYPE" val="d"/>
  <p:tag name="KSO_WM_UNIT_INDEX" val="1"/>
  <p:tag name="KSO_WM_UNIT_ID" val="diagram20200753_1*d*1"/>
  <p:tag name="KSO_WM_TEMPLATE_CATEGORY" val="diagram"/>
  <p:tag name="KSO_WM_TEMPLATE_INDEX" val="20200753"/>
  <p:tag name="KSO_WM_UNIT_SUPPORT_UNIT_TYPE" val="[&quot;all&quot;]"/>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753_1*h_i*1_1"/>
  <p:tag name="KSO_WM_TEMPLATE_CATEGORY" val="diagram"/>
  <p:tag name="KSO_WM_TEMPLATE_INDEX" val="20200753"/>
  <p:tag name="KSO_WM_UNIT_LAYERLEVEL" val="1_1"/>
  <p:tag name="KSO_WM_TAG_VERSION" val="1.0"/>
  <p:tag name="KSO_WM_BEAUTIFY_FLAG" val="#wm#"/>
</p:tagLst>
</file>

<file path=ppt/tags/tag675.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0753_1*a*1"/>
  <p:tag name="KSO_WM_TEMPLATE_CATEGORY" val="diagram"/>
  <p:tag name="KSO_WM_TEMPLATE_INDEX" val="20200753"/>
  <p:tag name="KSO_WM_UNIT_LAYERLEVEL" val="1"/>
  <p:tag name="KSO_WM_TAG_VERSION" val="1.0"/>
  <p:tag name="KSO_WM_BEAUTIFY_FLAG" val="#wm#"/>
  <p:tag name="KSO_WM_UNIT_PRESET_TEXT" val="WPS极墨产品部"/>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53_1*i*2"/>
  <p:tag name="KSO_WM_TEMPLATE_CATEGORY" val="diagram"/>
  <p:tag name="KSO_WM_TEMPLATE_INDEX" val="20200753"/>
  <p:tag name="KSO_WM_UNIT_LAYERLEVEL" val="1"/>
  <p:tag name="KSO_WM_TAG_VERSION" val="1.0"/>
  <p:tag name="KSO_WM_BEAUTIFY_FLAG" val="#wm#"/>
</p:tagLst>
</file>

<file path=ppt/tags/tag677.xml><?xml version="1.0" encoding="utf-8"?>
<p:tagLst xmlns:p="http://schemas.openxmlformats.org/presentationml/2006/main">
  <p:tag name="KSO_WM_UNIT_NOCLEAR" val="0"/>
  <p:tag name="KSO_WM_UNIT_VALUE" val="135"/>
  <p:tag name="KSO_WM_UNIT_HIGHLIGHT" val="0"/>
  <p:tag name="KSO_WM_UNIT_COMPATIBLE" val="0"/>
  <p:tag name="KSO_WM_UNIT_DIAGRAM_ISNUMVISUAL" val="0"/>
  <p:tag name="KSO_WM_UNIT_DIAGRAM_ISREFERUNIT" val="0"/>
  <p:tag name="KSO_WM_UNIT_TYPE" val="h_f"/>
  <p:tag name="KSO_WM_UNIT_INDEX" val="1_2"/>
  <p:tag name="KSO_WM_UNIT_ID" val="diagram20200753_1*h_f*1_2"/>
  <p:tag name="KSO_WM_TEMPLATE_CATEGORY" val="diagram"/>
  <p:tag name="KSO_WM_TEMPLATE_INDEX" val="20200753"/>
  <p:tag name="KSO_WM_UNIT_LAYERLEVEL" val="1_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753_1*i*3"/>
  <p:tag name="KSO_WM_TEMPLATE_CATEGORY" val="diagram"/>
  <p:tag name="KSO_WM_TEMPLATE_INDEX" val="20200753"/>
  <p:tag name="KSO_WM_UNIT_LAYERLEVEL" val="1"/>
  <p:tag name="KSO_WM_TAG_VERSION" val="1.0"/>
  <p:tag name="KSO_WM_BEAUTIFY_FLAG" val="#wm#"/>
</p:tagLst>
</file>

<file path=ppt/tags/tag679.xml><?xml version="1.0" encoding="utf-8"?>
<p:tagLst xmlns:p="http://schemas.openxmlformats.org/presentationml/2006/main">
  <p:tag name="KSO_WM_SLIDE_ID" val="diagram20200753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22.857*422.857"/>
  <p:tag name="KSO_WM_SLIDE_POSITION" val="480*58.5714"/>
  <p:tag name="KSO_WM_TAG_VERSION" val="1.0"/>
  <p:tag name="KSO_WM_BEAUTIFY_FLAG" val="#wm#"/>
  <p:tag name="KSO_WM_TEMPLATE_CATEGORY" val="diagram"/>
  <p:tag name="KSO_WM_TEMPLATE_INDEX" val="20200753"/>
  <p:tag name="KSO_WM_SLIDE_LAYOUT" val="a_d_h"/>
  <p:tag name="KSO_WM_SLIDE_LAYOUT_CNT" val="1_1_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680.xml><?xml version="1.0" encoding="utf-8"?>
<p:tagLst xmlns:p="http://schemas.openxmlformats.org/presentationml/2006/main">
  <p:tag name="KSO_WM_DIAGRAM_VIRTUALLY_FRAME" val="{&quot;height&quot;:352.4,&quot;left&quot;:39.37330708661418,&quot;top&quot;:160.6,&quot;width&quot;:501.0962992125983}"/>
</p:tagLst>
</file>

<file path=ppt/tags/tag681.xml><?xml version="1.0" encoding="utf-8"?>
<p:tagLst xmlns:p="http://schemas.openxmlformats.org/presentationml/2006/main">
  <p:tag name="KSO_WM_DIAGRAM_VIRTUALLY_FRAME" val="{&quot;height&quot;:352.4,&quot;left&quot;:39.37330708661418,&quot;top&quot;:160.6,&quot;width&quot;:501.0962992125983}"/>
</p:tagLst>
</file>

<file path=ppt/tags/tag682.xml><?xml version="1.0" encoding="utf-8"?>
<p:tagLst xmlns:p="http://schemas.openxmlformats.org/presentationml/2006/main">
  <p:tag name="KSO_WM_DIAGRAM_VIRTUALLY_FRAME" val="{&quot;height&quot;:352.4,&quot;left&quot;:39.37330708661418,&quot;top&quot;:160.6,&quot;width&quot;:501.0962992125983}"/>
</p:tagLst>
</file>

<file path=ppt/tags/tag683.xml><?xml version="1.0" encoding="utf-8"?>
<p:tagLst xmlns:p="http://schemas.openxmlformats.org/presentationml/2006/main">
  <p:tag name="KSO_WM_DIAGRAM_VIRTUALLY_FRAME" val="{&quot;height&quot;:352.4,&quot;left&quot;:39.37330708661418,&quot;top&quot;:160.6,&quot;width&quot;:501.0962992125983}"/>
</p:tagLst>
</file>

<file path=ppt/tags/tag684.xml><?xml version="1.0" encoding="utf-8"?>
<p:tagLst xmlns:p="http://schemas.openxmlformats.org/presentationml/2006/main">
  <p:tag name="KSO_WM_DIAGRAM_VIRTUALLY_FRAME" val="{&quot;height&quot;:352.4,&quot;left&quot;:39.37330708661418,&quot;top&quot;:160.6,&quot;width&quot;:501.0962992125983}"/>
</p:tagLst>
</file>

<file path=ppt/tags/tag685.xml><?xml version="1.0" encoding="utf-8"?>
<p:tagLst xmlns:p="http://schemas.openxmlformats.org/presentationml/2006/main">
  <p:tag name="KSO_WM_DIAGRAM_VIRTUALLY_FRAME" val="{&quot;height&quot;:352.4,&quot;left&quot;:39.37330708661418,&quot;top&quot;:160.6,&quot;width&quot;:501.0962992125983}"/>
</p:tagLst>
</file>

<file path=ppt/tags/tag686.xml><?xml version="1.0" encoding="utf-8"?>
<p:tagLst xmlns:p="http://schemas.openxmlformats.org/presentationml/2006/main">
  <p:tag name="KSO_WM_DIAGRAM_VIRTUALLY_FRAME" val="{&quot;height&quot;:352.4,&quot;left&quot;:39.37330708661418,&quot;top&quot;:160.6,&quot;width&quot;:501.0962992125983}"/>
</p:tagLst>
</file>

<file path=ppt/tags/tag687.xml><?xml version="1.0" encoding="utf-8"?>
<p:tagLst xmlns:p="http://schemas.openxmlformats.org/presentationml/2006/main">
  <p:tag name="KSO_WM_DIAGRAM_VIRTUALLY_FRAME" val="{&quot;height&quot;:352.4,&quot;left&quot;:39.37330708661418,&quot;top&quot;:160.6,&quot;width&quot;:501.0962992125983}"/>
</p:tagLst>
</file>

<file path=ppt/tags/tag688.xml><?xml version="1.0" encoding="utf-8"?>
<p:tagLst xmlns:p="http://schemas.openxmlformats.org/presentationml/2006/main">
  <p:tag name="KSO_WM_DIAGRAM_VIRTUALLY_FRAME" val="{&quot;height&quot;:352.4,&quot;left&quot;:39.37330708661418,&quot;top&quot;:160.6,&quot;width&quot;:501.0962992125983}"/>
</p:tagLst>
</file>

<file path=ppt/tags/tag689.xml><?xml version="1.0" encoding="utf-8"?>
<p:tagLst xmlns:p="http://schemas.openxmlformats.org/presentationml/2006/main">
  <p:tag name="KSO_WM_DIAGRAM_VIRTUALLY_FRAME" val="{&quot;height&quot;:352.4,&quot;left&quot;:39.37330708661418,&quot;top&quot;:160.6,&quot;width&quot;:501.0962992125983}"/>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690.xml><?xml version="1.0" encoding="utf-8"?>
<p:tagLst xmlns:p="http://schemas.openxmlformats.org/presentationml/2006/main">
  <p:tag name="KSO_WM_DIAGRAM_VIRTUALLY_FRAME" val="{&quot;height&quot;:352.4,&quot;left&quot;:39.37330708661418,&quot;top&quot;:160.6,&quot;width&quot;:501.0962992125983}"/>
</p:tagLst>
</file>

<file path=ppt/tags/tag691.xml><?xml version="1.0" encoding="utf-8"?>
<p:tagLst xmlns:p="http://schemas.openxmlformats.org/presentationml/2006/main">
  <p:tag name="KSO_WM_DIAGRAM_VIRTUALLY_FRAME" val="{&quot;height&quot;:352.4,&quot;left&quot;:39.37330708661418,&quot;top&quot;:160.6,&quot;width&quot;:501.0962992125983}"/>
</p:tagLst>
</file>

<file path=ppt/tags/tag692.xml><?xml version="1.0" encoding="utf-8"?>
<p:tagLst xmlns:p="http://schemas.openxmlformats.org/presentationml/2006/main">
  <p:tag name="KSO_WM_DIAGRAM_VIRTUALLY_FRAME" val="{&quot;height&quot;:352.4,&quot;left&quot;:39.37330708661418,&quot;top&quot;:160.6,&quot;width&quot;:501.0962992125983}"/>
</p:tagLst>
</file>

<file path=ppt/tags/tag693.xml><?xml version="1.0" encoding="utf-8"?>
<p:tagLst xmlns:p="http://schemas.openxmlformats.org/presentationml/2006/main">
  <p:tag name="KSO_WM_DIAGRAM_VIRTUALLY_FRAME" val="{&quot;height&quot;:352.4,&quot;left&quot;:39.37330708661418,&quot;top&quot;:160.6,&quot;width&quot;:501.0962992125983}"/>
</p:tagLst>
</file>

<file path=ppt/tags/tag694.xml><?xml version="1.0" encoding="utf-8"?>
<p:tagLst xmlns:p="http://schemas.openxmlformats.org/presentationml/2006/main">
  <p:tag name="KSO_WM_DIAGRAM_VIRTUALLY_FRAME" val="{&quot;height&quot;:352.4,&quot;left&quot;:39.37330708661418,&quot;top&quot;:160.6,&quot;width&quot;:501.0962992125983}"/>
</p:tagLst>
</file>

<file path=ppt/tags/tag695.xml><?xml version="1.0" encoding="utf-8"?>
<p:tagLst xmlns:p="http://schemas.openxmlformats.org/presentationml/2006/main">
  <p:tag name="KSO_WM_DIAGRAM_VIRTUALLY_FRAME" val="{&quot;height&quot;:352.4,&quot;left&quot;:39.37330708661418,&quot;top&quot;:160.6,&quot;width&quot;:501.0962992125983}"/>
</p:tagLst>
</file>

<file path=ppt/tags/tag696.xml><?xml version="1.0" encoding="utf-8"?>
<p:tagLst xmlns:p="http://schemas.openxmlformats.org/presentationml/2006/main">
  <p:tag name="KSO_WM_DIAGRAM_VIRTUALLY_FRAME" val="{&quot;height&quot;:352.4,&quot;left&quot;:39.37330708661418,&quot;top&quot;:160.6,&quot;width&quot;:501.0962992125983}"/>
</p:tagLst>
</file>

<file path=ppt/tags/tag697.xml><?xml version="1.0" encoding="utf-8"?>
<p:tagLst xmlns:p="http://schemas.openxmlformats.org/presentationml/2006/main">
  <p:tag name="KSO_WM_DIAGRAM_VIRTUALLY_FRAME" val="{&quot;height&quot;:352.4,&quot;left&quot;:39.37330708661418,&quot;top&quot;:160.6,&quot;width&quot;:501.0962992125983}"/>
</p:tagLst>
</file>

<file path=ppt/tags/tag698.xml><?xml version="1.0" encoding="utf-8"?>
<p:tagLst xmlns:p="http://schemas.openxmlformats.org/presentationml/2006/main">
  <p:tag name="KSO_WM_DIAGRAM_VIRTUALLY_FRAME" val="{&quot;height&quot;:352.4,&quot;left&quot;:39.37330708661418,&quot;top&quot;:160.6,&quot;width&quot;:501.0962992125983}"/>
</p:tagLst>
</file>

<file path=ppt/tags/tag699.xml><?xml version="1.0" encoding="utf-8"?>
<p:tagLst xmlns:p="http://schemas.openxmlformats.org/presentationml/2006/main">
  <p:tag name="KSO_WM_DIAGRAM_VIRTUALLY_FRAME" val="{&quot;height&quot;:352.4,&quot;left&quot;:39.37330708661418,&quot;top&quot;:160.6,&quot;width&quot;:501.096299212598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700.xml><?xml version="1.0" encoding="utf-8"?>
<p:tagLst xmlns:p="http://schemas.openxmlformats.org/presentationml/2006/main">
  <p:tag name="KSO_WM_DIAGRAM_VIRTUALLY_FRAME" val="{&quot;height&quot;:352.4,&quot;left&quot;:39.37330708661418,&quot;top&quot;:160.6,&quot;width&quot;:501.0962992125983}"/>
</p:tagLst>
</file>

<file path=ppt/tags/tag701.xml><?xml version="1.0" encoding="utf-8"?>
<p:tagLst xmlns:p="http://schemas.openxmlformats.org/presentationml/2006/main">
  <p:tag name="KSO_WM_DIAGRAM_VIRTUALLY_FRAME" val="{&quot;height&quot;:352.4,&quot;left&quot;:39.37330708661418,&quot;top&quot;:160.6,&quot;width&quot;:501.0962992125983}"/>
</p:tagLst>
</file>

<file path=ppt/tags/tag702.xml><?xml version="1.0" encoding="utf-8"?>
<p:tagLst xmlns:p="http://schemas.openxmlformats.org/presentationml/2006/main">
  <p:tag name="KSO_WM_DIAGRAM_VIRTUALLY_FRAME" val="{&quot;height&quot;:352.4,&quot;left&quot;:39.37330708661418,&quot;top&quot;:160.6,&quot;width&quot;:501.0962992125983}"/>
</p:tagLst>
</file>

<file path=ppt/tags/tag703.xml><?xml version="1.0" encoding="utf-8"?>
<p:tagLst xmlns:p="http://schemas.openxmlformats.org/presentationml/2006/main">
  <p:tag name="KSO_WM_DIAGRAM_VIRTUALLY_FRAME" val="{&quot;height&quot;:352.4,&quot;left&quot;:39.37330708661418,&quot;top&quot;:160.6,&quot;width&quot;:501.0962992125983}"/>
</p:tagLst>
</file>

<file path=ppt/tags/tag704.xml><?xml version="1.0" encoding="utf-8"?>
<p:tagLst xmlns:p="http://schemas.openxmlformats.org/presentationml/2006/main">
  <p:tag name="KSO_WM_DIAGRAM_VIRTUALLY_FRAME" val="{&quot;height&quot;:352.4,&quot;left&quot;:39.37330708661418,&quot;top&quot;:160.6,&quot;width&quot;:501.0962992125983}"/>
</p:tagLst>
</file>

<file path=ppt/tags/tag705.xml><?xml version="1.0" encoding="utf-8"?>
<p:tagLst xmlns:p="http://schemas.openxmlformats.org/presentationml/2006/main">
  <p:tag name="KSO_WM_DIAGRAM_VIRTUALLY_FRAME" val="{&quot;height&quot;:352.4,&quot;left&quot;:39.37330708661418,&quot;top&quot;:160.6,&quot;width&quot;:501.0962992125983}"/>
</p:tagLst>
</file>

<file path=ppt/tags/tag706.xml><?xml version="1.0" encoding="utf-8"?>
<p:tagLst xmlns:p="http://schemas.openxmlformats.org/presentationml/2006/main">
  <p:tag name="KSO_WM_DIAGRAM_VIRTUALLY_FRAME" val="{&quot;height&quot;:352.4,&quot;left&quot;:39.37330708661418,&quot;top&quot;:160.6,&quot;width&quot;:501.0962992125983}"/>
</p:tagLst>
</file>

<file path=ppt/tags/tag707.xml><?xml version="1.0" encoding="utf-8"?>
<p:tagLst xmlns:p="http://schemas.openxmlformats.org/presentationml/2006/main">
  <p:tag name="KSO_WM_DIAGRAM_VIRTUALLY_FRAME" val="{&quot;height&quot;:352.4,&quot;left&quot;:39.37330708661418,&quot;top&quot;:160.6,&quot;width&quot;:501.0962992125983}"/>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726.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27.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728.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29.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748.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749.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750.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769.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770.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71.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72.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79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792.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93.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794.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81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814.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815.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82.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83.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834.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83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836.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84.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85.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855.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856.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875.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876.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877.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878.xml><?xml version="1.0" encoding="utf-8"?>
<p:tagLst xmlns:p="http://schemas.openxmlformats.org/presentationml/2006/main">
  <p:tag name="KSO_WM_UNIT_VALUE" val="1902*1603"/>
  <p:tag name="KSO_WM_UNIT_HIGHLIGHT" val="0"/>
  <p:tag name="KSO_WM_UNIT_COMPATIBLE" val="0"/>
  <p:tag name="KSO_WM_UNIT_DIAGRAM_ISNUMVISUAL" val="0"/>
  <p:tag name="KSO_WM_UNIT_DIAGRAM_ISREFERUNIT" val="0"/>
  <p:tag name="KSO_WM_UNIT_TYPE" val="d"/>
  <p:tag name="KSO_WM_UNIT_INDEX" val="1"/>
  <p:tag name="KSO_WM_UNIT_ID" val="diagram20198836_1*d*1"/>
  <p:tag name="KSO_WM_TEMPLATE_CATEGORY" val="diagram"/>
  <p:tag name="KSO_WM_TEMPLATE_INDEX" val="20198836"/>
  <p:tag name="KSO_WM_UNIT_LAYERLEVEL" val="1"/>
  <p:tag name="KSO_WM_TAG_VERSION" val="1.0"/>
  <p:tag name="KSO_WM_BEAUTIFY_FLAG" val="#wm#"/>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836_1*i*1"/>
  <p:tag name="KSO_WM_TEMPLATE_CATEGORY" val="diagram"/>
  <p:tag name="KSO_WM_TEMPLATE_INDEX" val="20198836"/>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836_1*i*2"/>
  <p:tag name="KSO_WM_TEMPLATE_CATEGORY" val="diagram"/>
  <p:tag name="KSO_WM_TEMPLATE_INDEX" val="20198836"/>
  <p:tag name="KSO_WM_UNIT_LAYERLEVEL" val="1"/>
  <p:tag name="KSO_WM_TAG_VERSION" val="1.0"/>
  <p:tag name="KSO_WM_BEAUTIFY_FLAG" val="#wm#"/>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836_1*i*3"/>
  <p:tag name="KSO_WM_TEMPLATE_CATEGORY" val="diagram"/>
  <p:tag name="KSO_WM_TEMPLATE_INDEX" val="20198836"/>
  <p:tag name="KSO_WM_UNIT_LAYERLEVEL" val="1"/>
  <p:tag name="KSO_WM_TAG_VERSION" val="1.0"/>
  <p:tag name="KSO_WM_BEAUTIFY_FLAG" val="#wm#"/>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8836_1*i*5"/>
  <p:tag name="KSO_WM_TEMPLATE_CATEGORY" val="diagram"/>
  <p:tag name="KSO_WM_TEMPLATE_INDEX" val="20198836"/>
  <p:tag name="KSO_WM_UNIT_LAYERLEVEL" val="1"/>
  <p:tag name="KSO_WM_TAG_VERSION" val="1.0"/>
  <p:tag name="KSO_WM_BEAUTIFY_FLAG" val="#wm#"/>
</p:tagLst>
</file>

<file path=ppt/tags/tag883.xml><?xml version="1.0" encoding="utf-8"?>
<p:tagLst xmlns:p="http://schemas.openxmlformats.org/presentationml/2006/main">
  <p:tag name="KSO_WM_UNIT_ISCONTENTSTITLE" val="0"/>
  <p:tag name="KSO_WM_UNIT_PRESET_TEXT" val="点击&#13;添加大标题"/>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198836_1*a*1"/>
  <p:tag name="KSO_WM_TEMPLATE_CATEGORY" val="diagram"/>
  <p:tag name="KSO_WM_TEMPLATE_INDEX" val="20198836"/>
  <p:tag name="KSO_WM_UNIT_LAYERLEVEL" val="1"/>
  <p:tag name="KSO_WM_TAG_VERSION" val="1.0"/>
  <p:tag name="KSO_WM_BEAUTIFY_FLAG" val="#wm#"/>
</p:tagLst>
</file>

<file path=ppt/tags/tag884.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文字是您思想的提炼，最终呈现发布的良好效果。"/>
  <p:tag name="KSO_WM_UNIT_NOCLEAR" val="0"/>
  <p:tag name="KSO_WM_UNIT_VALUE" val="90"/>
  <p:tag name="KSO_WM_UNIT_HIGHLIGHT" val="0"/>
  <p:tag name="KSO_WM_UNIT_COMPATIBLE" val="0"/>
  <p:tag name="KSO_WM_UNIT_DIAGRAM_ISNUMVISUAL" val="0"/>
  <p:tag name="KSO_WM_UNIT_DIAGRAM_ISREFERUNIT" val="0"/>
  <p:tag name="KSO_WM_UNIT_TYPE" val="f"/>
  <p:tag name="KSO_WM_UNIT_INDEX" val="1"/>
  <p:tag name="KSO_WM_UNIT_ID" val="diagram20198836_1*f*1"/>
  <p:tag name="KSO_WM_TEMPLATE_CATEGORY" val="diagram"/>
  <p:tag name="KSO_WM_TEMPLATE_INDEX" val="20198836"/>
  <p:tag name="KSO_WM_UNIT_LAYERLEVEL" val="1"/>
  <p:tag name="KSO_WM_TAG_VERSION" val="1.0"/>
  <p:tag name="KSO_WM_BEAUTIFY_FLAG" val="#wm#"/>
</p:tagLst>
</file>

<file path=ppt/tags/tag885.xml><?xml version="1.0" encoding="utf-8"?>
<p:tagLst xmlns:p="http://schemas.openxmlformats.org/presentationml/2006/main">
  <p:tag name="KSO_WM_BEAUTIFY_FLAG" val="#wm#"/>
  <p:tag name="KSO_WM_TEMPLATE_CATEGORY" val="diagram"/>
  <p:tag name="KSO_WM_TEMPLATE_INDEX" val="20198836"/>
  <p:tag name="KSO_WM_SLIDE_ID" val="diagram20198836_1"/>
  <p:tag name="KSO_WM_TEMPLATE_SUBCATEGORY" val="0"/>
  <p:tag name="KSO_WM_SLIDE_ITEM_CNT" val="0"/>
  <p:tag name="KSO_WM_SLIDE_INDEX" val="1"/>
  <p:tag name="KSO_WM_TAG_VERSION" val="1.0"/>
  <p:tag name="KSO_WM_SLIDE_LAYOUT" val="a_d_f"/>
  <p:tag name="KSO_WM_SLIDE_LAYOUT_CNT" val="1_1_1"/>
  <p:tag name="KSO_WM_SLIDE_TYPE" val="text"/>
  <p:tag name="KSO_WM_SLIDE_SUBTYPE" val="picTxt"/>
  <p:tag name="KSO_WM_SLIDE_SIZE" val="960*540"/>
  <p:tag name="KSO_WM_SLIDE_POSITION" val="0*0"/>
</p:tagLst>
</file>

<file path=ppt/tags/tag886.xml><?xml version="1.0" encoding="utf-8"?>
<p:tagLst xmlns:p="http://schemas.openxmlformats.org/presentationml/2006/main">
  <p:tag name="PA" val="v5.2.3"/>
  <p:tag name="KSO_WM_UNIT_VALUE" val="1631*1631"/>
  <p:tag name="KSO_WM_UNIT_HIGHLIGHT" val="0"/>
  <p:tag name="KSO_WM_UNIT_COMPATIBLE" val="0"/>
  <p:tag name="KSO_WM_UNIT_DIAGRAM_ISNUMVISUAL" val="0"/>
  <p:tag name="KSO_WM_UNIT_DIAGRAM_ISREFERUNIT" val="0"/>
  <p:tag name="KSO_WM_UNIT_TYPE" val="d"/>
  <p:tag name="KSO_WM_UNIT_INDEX" val="1"/>
  <p:tag name="KSO_WM_UNIT_ID" val="diagram20195030_1*d*1"/>
  <p:tag name="KSO_WM_TEMPLATE_CATEGORY" val="diagram"/>
  <p:tag name="KSO_WM_TEMPLATE_INDEX" val="20195030"/>
  <p:tag name="KSO_WM_UNIT_SUPPORT_UNIT_TYPE" val="[&quot;l&quot;,&quot;m&quot;,&quot;n&quot;,&quot;o&quot;,&quot;p&quot;,&quot;q&quot;,&quot;r&quot;,&quot;δ&quot;]"/>
  <p:tag name="KSO_WM_UNIT_LAYERLEVEL" val="1"/>
  <p:tag name="KSO_WM_TAG_VERSION" val="1.0"/>
  <p:tag name="KSO_WM_BEAUTIFY_FLAG" val="#wm#"/>
</p:tagLst>
</file>

<file path=ppt/tags/tag887.xml><?xml version="1.0" encoding="utf-8"?>
<p:tagLst xmlns:p="http://schemas.openxmlformats.org/presentationml/2006/main">
  <p:tag name="KSO_WM_UNIT_COLOR_SCHEME_SHAPE_ID" val="7"/>
  <p:tag name="KSO_WM_UNIT_COLOR_SCHEME_PARENT_PAGE" val="0_1"/>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5030_1*i*1"/>
  <p:tag name="KSO_WM_TEMPLATE_CATEGORY" val="diagram"/>
  <p:tag name="KSO_WM_TEMPLATE_INDEX" val="20195030"/>
  <p:tag name="KSO_WM_UNIT_LAYERLEVEL" val="1"/>
  <p:tag name="KSO_WM_TAG_VERSION" val="1.0"/>
  <p:tag name="KSO_WM_BEAUTIFY_FLAG" val="#wm#"/>
</p:tagLst>
</file>

<file path=ppt/tags/tag888.xml><?xml version="1.0" encoding="utf-8"?>
<p:tagLst xmlns:p="http://schemas.openxmlformats.org/presentationml/2006/main">
  <p:tag name="KSO_WM_UNIT_COLOR_SCHEME_SHAPE_ID" val="9"/>
  <p:tag name="KSO_WM_UNIT_COLOR_SCHEME_PARENT_PAGE" val="0_1"/>
  <p:tag name="KSO_WM_UNIT_ADJUSTLAYOUT_ID" val="9"/>
  <p:tag name="KSO_WM_UNIT_HIGHLIGHT" val="0"/>
  <p:tag name="KSO_WM_UNIT_COMPATIBLE" val="0"/>
  <p:tag name="KSO_WM_UNIT_DIAGRAM_ISNUMVISUAL" val="0"/>
  <p:tag name="KSO_WM_UNIT_DIAGRAM_ISREFERUNIT" val="0"/>
  <p:tag name="KSO_WM_UNIT_TYPE" val="i"/>
  <p:tag name="KSO_WM_UNIT_INDEX" val="2"/>
  <p:tag name="KSO_WM_UNIT_ID" val="diagram20195030_1*i*2"/>
  <p:tag name="KSO_WM_TEMPLATE_CATEGORY" val="diagram"/>
  <p:tag name="KSO_WM_TEMPLATE_INDEX" val="20195030"/>
  <p:tag name="KSO_WM_UNIT_LAYERLEVEL" val="1"/>
  <p:tag name="KSO_WM_TAG_VERSION" val="1.0"/>
  <p:tag name="KSO_WM_BEAUTIFY_FLAG" val="#wm#"/>
</p:tagLst>
</file>

<file path=ppt/tags/tag889.xml><?xml version="1.0" encoding="utf-8"?>
<p:tagLst xmlns:p="http://schemas.openxmlformats.org/presentationml/2006/main">
  <p:tag name="KSO_WM_UNIT_COLOR_SCHEME_SHAPE_ID" val="2"/>
  <p:tag name="KSO_WM_UNIT_COLOR_SCHEME_PARENT_PAGE" val="0_1"/>
  <p:tag name="KSO_WM_UNIT_ADJUSTLAYOUT_ID" val="2"/>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89"/>
  <p:tag name="KSO_WM_UNIT_HIGHLIGHT" val="0"/>
  <p:tag name="KSO_WM_UNIT_COMPATIBLE" val="0"/>
  <p:tag name="KSO_WM_UNIT_DIAGRAM_ISNUMVISUAL" val="0"/>
  <p:tag name="KSO_WM_UNIT_DIAGRAM_ISREFERUNIT" val="0"/>
  <p:tag name="KSO_WM_UNIT_TYPE" val="f"/>
  <p:tag name="KSO_WM_UNIT_INDEX" val="1"/>
  <p:tag name="KSO_WM_UNIT_ID" val="diagram20195030_1*f*1"/>
  <p:tag name="KSO_WM_TEMPLATE_CATEGORY" val="diagram"/>
  <p:tag name="KSO_WM_TEMPLATE_INDEX" val="20195030"/>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890.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3分钟学会骑行"/>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195030_1*a*1"/>
  <p:tag name="KSO_WM_TEMPLATE_CATEGORY" val="diagram"/>
  <p:tag name="KSO_WM_TEMPLATE_INDEX" val="20195030"/>
  <p:tag name="KSO_WM_UNIT_LAYERLEVEL" val="1"/>
  <p:tag name="KSO_WM_TAG_VERSION" val="1.0"/>
  <p:tag name="KSO_WM_BEAUTIFY_FLAG" val="#wm#"/>
</p:tagLst>
</file>

<file path=ppt/tags/tag891.xml><?xml version="1.0" encoding="utf-8"?>
<p:tagLst xmlns:p="http://schemas.openxmlformats.org/presentationml/2006/main">
  <p:tag name="KSO_WM_BEAUTIFY_FLAG" val="#wm#"/>
  <p:tag name="KSO_WM_TEMPLATE_CATEGORY" val="diagram"/>
  <p:tag name="KSO_WM_TEMPLATE_INDEX" val="20195030"/>
  <p:tag name="KSO_WM_SLIDE_COLORSCHEME_VERSION" val="3.2"/>
  <p:tag name="KSO_WM_SLIDE_CONSTRAINT" val="%7b%22slideConstraint%22%3a%7b%22seriesAreas%22%3a%5b%5d%2c%22singleAreas%22%3a%5b%7b%22shapes%22%3a%5b1026%5d%2c%22serialConstraintIndex%22%3a-1%2c%22areatextmark%22%3a0%2c%22pictureprocessmark%22%3a0%7d%5d%7d%7d"/>
  <p:tag name="KSO_WM_SLIDE_ID" val="diagram2019503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462"/>
  <p:tag name="KSO_WM_SLIDE_POSITION" val="0*38"/>
  <p:tag name="KSO_WM_TAG_VERSION" val="1.0"/>
  <p:tag name="KSO_WM_SLIDE_LAYOUT" val="a_d_f"/>
  <p:tag name="KSO_WM_SLIDE_LAYOUT_CNT" val="1_1_1"/>
</p:tagLst>
</file>

<file path=ppt/tags/tag892.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1_1*a*1"/>
  <p:tag name="KSO_WM_TEMPLATE_CATEGORY" val="diagram"/>
  <p:tag name="KSO_WM_TEMPLATE_INDEX" val="20199371"/>
  <p:tag name="KSO_WM_UNIT_LAYERLEVEL" val="1"/>
  <p:tag name="KSO_WM_TAG_VERSION" val="1.0"/>
  <p:tag name="KSO_WM_BEAUTIFY_FLAG" val="#wm#"/>
  <p:tag name="KSO_WM_UNIT_PRESET_TEXT" val="流程规划"/>
  <p:tag name="KSO_WM_UNIT_TEXT_FILL_FORE_SCHEMECOLOR_INDEX" val="13"/>
  <p:tag name="KSO_WM_UNIT_TEXT_FILL_TYPE" val="1"/>
  <p:tag name="KSO_WM_UNIT_USESOURCEFORMAT_APPLY" val="1"/>
</p:tagLst>
</file>

<file path=ppt/tags/tag8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1*m_h_i*1_1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8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1*m_h_i*1_2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8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1*m_h_i*1_3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2"/>
</p:tagLst>
</file>

<file path=ppt/tags/tag8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1*m_h_i*1_4_1"/>
  <p:tag name="KSO_WM_TEMPLATE_CATEGORY" val="diagram"/>
  <p:tag name="KSO_WM_TEMPLATE_INDEX" val="201993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8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1*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8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1*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8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1*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9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1_1*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901.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1*m_h_a*1_1_1"/>
  <p:tag name="KSO_WM_TEMPLATE_CATEGORY" val="diagram"/>
  <p:tag name="KSO_WM_TEMPLATE_INDEX" val="20199371"/>
  <p:tag name="KSO_WM_UNIT_LAYERLEVEL" val="1_1_1"/>
  <p:tag name="KSO_WM_TAG_VERSION" val="1.0"/>
  <p:tag name="KSO_WM_BEAUTIFY_FLAG" val="#wm#"/>
  <p:tag name="KSO_WM_UNIT_PRESET_TEXT" val="签到"/>
  <p:tag name="KSO_WM_UNIT_VALUE" val="5"/>
  <p:tag name="KSO_WM_UNIT_TEXT_FILL_FORE_SCHEMECOLOR_INDEX" val="14"/>
  <p:tag name="KSO_WM_UNIT_TEXT_FILL_TYPE" val="1"/>
  <p:tag name="KSO_WM_UNIT_USESOURCEFORMAT_APPLY" val="1"/>
  <p:tag name="KSO_WM_UNIT_DIAGRAM_SCHEMECOLOR_ID" val="2"/>
</p:tagLst>
</file>

<file path=ppt/tags/tag902.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1*m_h_a*1_2_1"/>
  <p:tag name="KSO_WM_TEMPLATE_CATEGORY" val="diagram"/>
  <p:tag name="KSO_WM_TEMPLATE_INDEX" val="20199371"/>
  <p:tag name="KSO_WM_UNIT_LAYERLEVEL" val="1_1_1"/>
  <p:tag name="KSO_WM_TAG_VERSION" val="1.0"/>
  <p:tag name="KSO_WM_BEAUTIFY_FLAG" val="#wm#"/>
  <p:tag name="KSO_WM_UNIT_PRESET_TEXT" val="表演"/>
  <p:tag name="KSO_WM_UNIT_VALUE" val="5"/>
  <p:tag name="KSO_WM_UNIT_TEXT_FILL_FORE_SCHEMECOLOR_INDEX" val="14"/>
  <p:tag name="KSO_WM_UNIT_TEXT_FILL_TYPE" val="1"/>
  <p:tag name="KSO_WM_UNIT_USESOURCEFORMAT_APPLY" val="1"/>
  <p:tag name="KSO_WM_UNIT_DIAGRAM_SCHEMECOLOR_ID" val="2"/>
</p:tagLst>
</file>

<file path=ppt/tags/tag903.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1*m_h_a*1_3_1"/>
  <p:tag name="KSO_WM_TEMPLATE_CATEGORY" val="diagram"/>
  <p:tag name="KSO_WM_TEMPLATE_INDEX" val="20199371"/>
  <p:tag name="KSO_WM_UNIT_LAYERLEVEL" val="1_1_1"/>
  <p:tag name="KSO_WM_TAG_VERSION" val="1.0"/>
  <p:tag name="KSO_WM_BEAUTIFY_FLAG" val="#wm#"/>
  <p:tag name="KSO_WM_UNIT_PRESET_TEXT" val="奖品拍卖"/>
  <p:tag name="KSO_WM_UNIT_VALUE" val="5"/>
  <p:tag name="KSO_WM_UNIT_TEXT_FILL_FORE_SCHEMECOLOR_INDEX" val="14"/>
  <p:tag name="KSO_WM_UNIT_TEXT_FILL_TYPE" val="1"/>
  <p:tag name="KSO_WM_UNIT_USESOURCEFORMAT_APPLY" val="1"/>
  <p:tag name="KSO_WM_UNIT_DIAGRAM_SCHEMECOLOR_ID" val="2"/>
</p:tagLst>
</file>

<file path=ppt/tags/tag904.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1_1*m_h_a*1_4_1"/>
  <p:tag name="KSO_WM_TEMPLATE_CATEGORY" val="diagram"/>
  <p:tag name="KSO_WM_TEMPLATE_INDEX" val="20199371"/>
  <p:tag name="KSO_WM_UNIT_LAYERLEVEL" val="1_1_1"/>
  <p:tag name="KSO_WM_TAG_VERSION" val="1.0"/>
  <p:tag name="KSO_WM_BEAUTIFY_FLAG" val="#wm#"/>
  <p:tag name="KSO_WM_UNIT_PRESET_TEXT" val="游戏"/>
  <p:tag name="KSO_WM_UNIT_VALUE" val="5"/>
  <p:tag name="KSO_WM_UNIT_TEXT_FILL_FORE_SCHEMECOLOR_INDEX" val="14"/>
  <p:tag name="KSO_WM_UNIT_TEXT_FILL_TYPE" val="1"/>
  <p:tag name="KSO_WM_UNIT_USESOURCEFORMAT_APPLY" val="1"/>
  <p:tag name="KSO_WM_UNIT_DIAGRAM_SCHEMECOLOR_ID" val="2"/>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1_1*i*2"/>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1_1*i*3"/>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1_1*i*4"/>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1_1*i*5"/>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KSO_WM_SLIDE_ID" val="diagram20199371_1"/>
  <p:tag name="KSO_WM_TEMPLATE_SUBCATEGORY" val="0"/>
  <p:tag name="KSO_WM_SLIDE_TYPE" val="text"/>
  <p:tag name="KSO_WM_SLIDE_SUBTYPE" val="diag"/>
  <p:tag name="KSO_WM_SLIDE_ITEM_CNT" val="4"/>
  <p:tag name="KSO_WM_SLIDE_INDEX" val="1"/>
  <p:tag name="KSO_WM_SLIDE_SIZE" val="820.976*296.93"/>
  <p:tag name="KSO_WM_SLIDE_POSITION" val="63.3747*164.034"/>
  <p:tag name="KSO_WM_TAG_VERSION" val="1.0"/>
  <p:tag name="KSO_WM_BEAUTIFY_FLAG" val="#wm#"/>
  <p:tag name="KSO_WM_TEMPLATE_CATEGORY" val="diagram"/>
  <p:tag name="KSO_WM_TEMPLATE_INDEX" val="20199371"/>
  <p:tag name="KSO_WM_DIAGRAM_GROUP_CODE" val="m1-1"/>
  <p:tag name="KSO_WM_SLIDE_DIAGTYPE" val="m"/>
  <p:tag name="KSO_WM_SLIDE_LAYOUT" val="a_m"/>
  <p:tag name="KSO_WM_SLIDE_LAYOUT_CNT" val="1_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910.xml><?xml version="1.0" encoding="utf-8"?>
<p:tagLst xmlns:p="http://schemas.openxmlformats.org/presentationml/2006/main">
  <p:tag name="KSO_WM_UNIT_NOCLEAR" val="0"/>
  <p:tag name="KSO_WM_UNIT_VALUE" val="200"/>
  <p:tag name="KSO_WM_UNIT_HIGHLIGHT" val="0"/>
  <p:tag name="KSO_WM_UNIT_COMPATIBLE" val="0"/>
  <p:tag name="KSO_WM_UNIT_DIAGRAM_ISNUMVISUAL" val="0"/>
  <p:tag name="KSO_WM_UNIT_DIAGRAM_ISREFERUNIT" val="0"/>
  <p:tag name="KSO_WM_UNIT_TYPE" val="f"/>
  <p:tag name="KSO_WM_UNIT_INDEX" val="1"/>
  <p:tag name="KSO_WM_UNIT_ID" val="diagram20200684_1*f*1"/>
  <p:tag name="KSO_WM_TEMPLATE_CATEGORY" val="diagram"/>
  <p:tag name="KSO_WM_TEMPLATE_INDEX" val="20200684"/>
  <p:tag name="KSO_WM_UNIT_LAYERLEVEL" val="1"/>
  <p:tag name="KSO_WM_TAG_VERSION" val="1.0"/>
  <p:tag name="KSO_WM_BEAUTIFY_FLAG" val="#wm#"/>
  <p:tag name="KSO_WM_UNIT_PRESET_TEXT" val="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91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00684_1*a*1"/>
  <p:tag name="KSO_WM_TEMPLATE_CATEGORY" val="diagram"/>
  <p:tag name="KSO_WM_TEMPLATE_INDEX" val="20200684"/>
  <p:tag name="KSO_WM_UNIT_LAYERLEVEL" val="1"/>
  <p:tag name="KSO_WM_TAG_VERSION" val="1.0"/>
  <p:tag name="KSO_WM_BEAUTIFY_FLAG" val="#wm#"/>
  <p:tag name="KSO_WM_UNIT_PRESET_TEXT" val="美食节开幕&#13;海报宣传"/>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84_1*i*1"/>
  <p:tag name="KSO_WM_TEMPLATE_CATEGORY" val="diagram"/>
  <p:tag name="KSO_WM_TEMPLATE_INDEX" val="20200684"/>
  <p:tag name="KSO_WM_UNIT_LAYERLEVEL" val="1"/>
  <p:tag name="KSO_WM_TAG_VERSION" val="1.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84_1*i*2"/>
  <p:tag name="KSO_WM_TEMPLATE_CATEGORY" val="diagram"/>
  <p:tag name="KSO_WM_TEMPLATE_INDEX" val="20200684"/>
  <p:tag name="KSO_WM_UNIT_LAYERLEVEL" val="1"/>
  <p:tag name="KSO_WM_TAG_VERSION" val="1.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84_1*i*3"/>
  <p:tag name="KSO_WM_TEMPLATE_CATEGORY" val="diagram"/>
  <p:tag name="KSO_WM_TEMPLATE_INDEX" val="20200684"/>
  <p:tag name="KSO_WM_UNIT_LAYERLEVEL" val="1"/>
  <p:tag name="KSO_WM_TAG_VERSION" val="1.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84_1*i*4"/>
  <p:tag name="KSO_WM_TEMPLATE_CATEGORY" val="diagram"/>
  <p:tag name="KSO_WM_TEMPLATE_INDEX" val="20200684"/>
  <p:tag name="KSO_WM_UNIT_LAYERLEVEL" val="1"/>
  <p:tag name="KSO_WM_TAG_VERSION" val="1.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84_1*i*5"/>
  <p:tag name="KSO_WM_TEMPLATE_CATEGORY" val="diagram"/>
  <p:tag name="KSO_WM_TEMPLATE_INDEX" val="20200684"/>
  <p:tag name="KSO_WM_UNIT_LAYERLEVEL" val="1"/>
  <p:tag name="KSO_WM_TAG_VERSION" val="1.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84_1*i*6"/>
  <p:tag name="KSO_WM_TEMPLATE_CATEGORY" val="diagram"/>
  <p:tag name="KSO_WM_TEMPLATE_INDEX" val="20200684"/>
  <p:tag name="KSO_WM_UNIT_LAYERLEVEL" val="1"/>
  <p:tag name="KSO_WM_TAG_VERSION" val="1.0"/>
  <p:tag name="KSO_WM_BEAUTIFY_FLAG" val="#wm#"/>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84_1*i*7"/>
  <p:tag name="KSO_WM_TEMPLATE_CATEGORY" val="diagram"/>
  <p:tag name="KSO_WM_TEMPLATE_INDEX" val="20200684"/>
  <p:tag name="KSO_WM_UNIT_LAYERLEVEL" val="1"/>
  <p:tag name="KSO_WM_TAG_VERSION" val="1.0"/>
  <p:tag name="KSO_WM_BEAUTIFY_FLAG" val="#wm#"/>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84_1*i*8"/>
  <p:tag name="KSO_WM_TEMPLATE_CATEGORY" val="diagram"/>
  <p:tag name="KSO_WM_TEMPLATE_INDEX" val="20200684"/>
  <p:tag name="KSO_WM_UNIT_LAYERLEVEL" val="1"/>
  <p:tag name="KSO_WM_TAG_VERSION" val="1.0"/>
  <p:tag name="KSO_WM_BEAUTIFY_FLAG" val="#wm#"/>
</p:tagLst>
</file>

<file path=ppt/tags/tag9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920.xml><?xml version="1.0" encoding="utf-8"?>
<p:tagLst xmlns:p="http://schemas.openxmlformats.org/presentationml/2006/main">
  <p:tag name="KSO_WM_BEAUTIFY_FLAG" val="#wm#"/>
  <p:tag name="KSO_WM_TEMPLATE_CATEGORY" val="diagram"/>
  <p:tag name="KSO_WM_TEMPLATE_INDEX" val="20200684"/>
  <p:tag name="KSO_WM_SLIDE_ID" val="diagram2020068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35*540"/>
  <p:tag name="KSO_WM_SLIDE_POSITION" val="0*0"/>
  <p:tag name="KSO_WM_TAG_VERSION" val="1.0"/>
  <p:tag name="KSO_WM_SLIDE_LAYOUT" val="a_d_f"/>
  <p:tag name="KSO_WM_SLIDE_LAYOUT_CNT" val="1_2_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88_1*i*1"/>
  <p:tag name="KSO_WM_TEMPLATE_CATEGORY" val="diagram"/>
  <p:tag name="KSO_WM_TEMPLATE_INDEX" val="2020068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688_1*i*6"/>
  <p:tag name="KSO_WM_TEMPLATE_CATEGORY" val="diagram"/>
  <p:tag name="KSO_WM_TEMPLATE_INDEX" val="2020068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923.xml><?xml version="1.0" encoding="utf-8"?>
<p:tagLst xmlns:p="http://schemas.openxmlformats.org/presentationml/2006/main">
  <p:tag name="KSO_WM_UNIT_VALUE" val="771*137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88_1*d*1"/>
  <p:tag name="KSO_WM_TEMPLATE_CATEGORY" val="diagram"/>
  <p:tag name="KSO_WM_TEMPLATE_INDEX" val="20200688"/>
  <p:tag name="KSO_WM_UNIT_SUPPORT_UNIT_TYPE" val="[&quot;all&quot;]"/>
  <p:tag name="KSO_WM_UNIT_LAYERLEVEL" val="1"/>
  <p:tag name="KSO_WM_TAG_VERSION" val="1.0"/>
  <p:tag name="KSO_WM_BEAUTIFY_FLAG" val="#wm#"/>
  <p:tag name="KSO_WM_UNIT_USESOURCEFORMAT_APPLY" val="1"/>
</p:tagLst>
</file>

<file path=ppt/tags/tag924.xml><?xml version="1.0" encoding="utf-8"?>
<p:tagLst xmlns:p="http://schemas.openxmlformats.org/presentationml/2006/main">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88_1*a*1"/>
  <p:tag name="KSO_WM_TEMPLATE_CATEGORY" val="diagram"/>
  <p:tag name="KSO_WM_TEMPLATE_INDEX" val="20200688"/>
  <p:tag name="KSO_WM_UNIT_LAYERLEVEL" val="1"/>
  <p:tag name="KSO_WM_TAG_VERSION" val="1.0"/>
  <p:tag name="KSO_WM_BEAUTIFY_FLAG" val="#wm#"/>
  <p:tag name="KSO_WM_UNIT_PRESET_TEXT" val="产品&#13;宣传海报"/>
  <p:tag name="KSO_WM_UNIT_TEXT_FILL_FORE_SCHEMECOLOR_INDEX" val="14"/>
  <p:tag name="KSO_WM_UNIT_TEXT_FILL_TYPE" val="1"/>
  <p:tag name="KSO_WM_UNIT_USESOURCEFORMAT_APPLY" val="1"/>
</p:tagLst>
</file>

<file path=ppt/tags/tag925.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88_1*f*1"/>
  <p:tag name="KSO_WM_TEMPLATE_CATEGORY" val="diagram"/>
  <p:tag name="KSO_WM_TEMPLATE_INDEX" val="20200688"/>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926.xml><?xml version="1.0" encoding="utf-8"?>
<p:tagLst xmlns:p="http://schemas.openxmlformats.org/presentationml/2006/main">
  <p:tag name="KSO_WM_UNIT_VALUE" val="649*649"/>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688_1*d*3"/>
  <p:tag name="KSO_WM_TEMPLATE_CATEGORY" val="diagram"/>
  <p:tag name="KSO_WM_TEMPLATE_INDEX" val="20200688"/>
  <p:tag name="KSO_WM_UNIT_SUPPORT_UNIT_TYPE" val="[&quot;all&quot;]"/>
  <p:tag name="KSO_WM_UNIT_LAYERLEVEL" val="1"/>
  <p:tag name="KSO_WM_TAG_VERSION" val="1.0"/>
  <p:tag name="KSO_WM_BEAUTIFY_FLAG" val="#wm#"/>
  <p:tag name="KSO_WM_UNIT_USESOURCEFORMAT_APPLY" val="1"/>
</p:tagLst>
</file>

<file path=ppt/tags/tag927.xml><?xml version="1.0" encoding="utf-8"?>
<p:tagLst xmlns:p="http://schemas.openxmlformats.org/presentationml/2006/main">
  <p:tag name="KSO_WM_UNIT_VALUE" val="649*64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688_1*d*2"/>
  <p:tag name="KSO_WM_TEMPLATE_CATEGORY" val="diagram"/>
  <p:tag name="KSO_WM_TEMPLATE_INDEX" val="20200688"/>
  <p:tag name="KSO_WM_UNIT_SUPPORT_UNIT_TYPE" val="[&quot;all&quot;]"/>
  <p:tag name="KSO_WM_UNIT_LAYERLEVEL" val="1"/>
  <p:tag name="KSO_WM_TAG_VERSION" val="1.0"/>
  <p:tag name="KSO_WM_BEAUTIFY_FLAG" val="#wm#"/>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88_1*i*2"/>
  <p:tag name="KSO_WM_TEMPLATE_CATEGORY" val="diagram"/>
  <p:tag name="KSO_WM_TEMPLATE_INDEX" val="2020068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88_1*i*3"/>
  <p:tag name="KSO_WM_TEMPLATE_CATEGORY" val="diagram"/>
  <p:tag name="KSO_WM_TEMPLATE_INDEX" val="20200688"/>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688_1*i*4"/>
  <p:tag name="KSO_WM_TEMPLATE_CATEGORY" val="diagram"/>
  <p:tag name="KSO_WM_TEMPLATE_INDEX" val="20200688"/>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88_1*i*5"/>
  <p:tag name="KSO_WM_TEMPLATE_CATEGORY" val="diagram"/>
  <p:tag name="KSO_WM_TEMPLATE_INDEX" val="20200688"/>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932.xml><?xml version="1.0" encoding="utf-8"?>
<p:tagLst xmlns:p="http://schemas.openxmlformats.org/presentationml/2006/main">
  <p:tag name="KSO_WM_BEAUTIFY_FLAG" val="#wm#"/>
  <p:tag name="KSO_WM_TEMPLATE_CATEGORY" val="diagram"/>
  <p:tag name="KSO_WM_TEMPLATE_INDEX" val="20200688"/>
  <p:tag name="KSO_WM_SLIDE_ID" val="diagram20200688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70.579*74.5161"/>
  <p:tag name="KSO_WM_SLIDE_POSITION" val="65.5722*335.766"/>
  <p:tag name="KSO_WM_DIAGRAM_GROUP_CODE" val="l1-1"/>
  <p:tag name="KSO_WM_SLIDE_DIAGTYPE" val="l"/>
  <p:tag name="KSO_WM_TAG_VERSION" val="1.0"/>
  <p:tag name="KSO_WM_SLIDE_LAYOUT" val="a_d_f_l"/>
  <p:tag name="KSO_WM_SLIDE_LAYOUT_CNT" val="1_3_1_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94_1*i*4"/>
  <p:tag name="KSO_WM_TEMPLATE_CATEGORY" val="diagram"/>
  <p:tag name="KSO_WM_TEMPLATE_INDEX" val="20200694"/>
  <p:tag name="KSO_WM_UNIT_LAYERLEVEL" val="1"/>
  <p:tag name="KSO_WM_TAG_VERSION" val="1.0"/>
  <p:tag name="KSO_WM_BEAUTIFY_FLAG" val="#wm#"/>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94_1*i*1"/>
  <p:tag name="KSO_WM_TEMPLATE_CATEGORY" val="diagram"/>
  <p:tag name="KSO_WM_TEMPLATE_INDEX" val="20200694"/>
  <p:tag name="KSO_WM_UNIT_LAYERLEVEL" val="1"/>
  <p:tag name="KSO_WM_TAG_VERSION" val="1.0"/>
  <p:tag name="KSO_WM_BEAUTIFY_FLAG" val="#wm#"/>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94_1*i*5"/>
  <p:tag name="KSO_WM_TEMPLATE_CATEGORY" val="diagram"/>
  <p:tag name="KSO_WM_TEMPLATE_INDEX" val="20200694"/>
  <p:tag name="KSO_WM_UNIT_LAYERLEVEL" val="1"/>
  <p:tag name="KSO_WM_TAG_VERSION" val="1.0"/>
  <p:tag name="KSO_WM_BEAUTIFY_FLAG" val="#wm#"/>
</p:tagLst>
</file>

<file path=ppt/tags/tag936.xml><?xml version="1.0" encoding="utf-8"?>
<p:tagLst xmlns:p="http://schemas.openxmlformats.org/presentationml/2006/main">
  <p:tag name="KSO_WM_UNIT_VALUE" val="661*1175"/>
  <p:tag name="KSO_WM_UNIT_HIGHLIGHT" val="0"/>
  <p:tag name="KSO_WM_UNIT_COMPATIBLE" val="0"/>
  <p:tag name="KSO_WM_UNIT_DIAGRAM_ISNUMVISUAL" val="0"/>
  <p:tag name="KSO_WM_UNIT_DIAGRAM_ISREFERUNIT" val="0"/>
  <p:tag name="KSO_WM_UNIT_TYPE" val="d"/>
  <p:tag name="KSO_WM_UNIT_INDEX" val="1"/>
  <p:tag name="KSO_WM_UNIT_ID" val="diagram20200694_1*d*1"/>
  <p:tag name="KSO_WM_TEMPLATE_CATEGORY" val="diagram"/>
  <p:tag name="KSO_WM_TEMPLATE_INDEX" val="20200694"/>
  <p:tag name="KSO_WM_UNIT_SUPPORT_UNIT_TYPE" val="[&quot;all&quot;]"/>
  <p:tag name="KSO_WM_UNIT_LAYERLEVEL" val="1"/>
  <p:tag name="KSO_WM_TAG_VERSION" val="1.0"/>
  <p:tag name="KSO_WM_BEAUTIFY_FLAG" val="#wm#"/>
</p:tagLst>
</file>

<file path=ppt/tags/tag937.xml><?xml version="1.0" encoding="utf-8"?>
<p:tagLst xmlns:p="http://schemas.openxmlformats.org/presentationml/2006/main">
  <p:tag name="KSO_WM_UNIT_VALUE" val="661*1175"/>
  <p:tag name="KSO_WM_UNIT_HIGHLIGHT" val="0"/>
  <p:tag name="KSO_WM_UNIT_COMPATIBLE" val="0"/>
  <p:tag name="KSO_WM_UNIT_DIAGRAM_ISNUMVISUAL" val="0"/>
  <p:tag name="KSO_WM_UNIT_DIAGRAM_ISREFERUNIT" val="0"/>
  <p:tag name="KSO_WM_UNIT_TYPE" val="d"/>
  <p:tag name="KSO_WM_UNIT_INDEX" val="2"/>
  <p:tag name="KSO_WM_UNIT_ID" val="diagram20200694_1*d*2"/>
  <p:tag name="KSO_WM_TEMPLATE_CATEGORY" val="diagram"/>
  <p:tag name="KSO_WM_TEMPLATE_INDEX" val="20200694"/>
  <p:tag name="KSO_WM_UNIT_SUPPORT_UNIT_TYPE" val="[&quot;all&quot;]"/>
  <p:tag name="KSO_WM_UNIT_LAYERLEVEL" val="1"/>
  <p:tag name="KSO_WM_TAG_VERSION" val="1.0"/>
  <p:tag name="KSO_WM_BEAUTIFY_FLAG" val="#wm#"/>
</p:tagLst>
</file>

<file path=ppt/tags/tag93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200694_1*a*1"/>
  <p:tag name="KSO_WM_TEMPLATE_CATEGORY" val="diagram"/>
  <p:tag name="KSO_WM_TEMPLATE_INDEX" val="20200694"/>
  <p:tag name="KSO_WM_UNIT_LAYERLEVEL" val="1"/>
  <p:tag name="KSO_WM_TAG_VERSION" val="1.0"/>
  <p:tag name="KSO_WM_BEAUTIFY_FLAG" val="#wm#"/>
  <p:tag name="KSO_WM_UNIT_PRESET_TEXT" val="产品&#13;宣传海报展示"/>
</p:tagLst>
</file>

<file path=ppt/tags/tag939.xml><?xml version="1.0" encoding="utf-8"?>
<p:tagLst xmlns:p="http://schemas.openxmlformats.org/presentationml/2006/main">
  <p:tag name="KSO_WM_UNIT_NOCLEAR" val="0"/>
  <p:tag name="KSO_WM_UNIT_VALUE" val="189"/>
  <p:tag name="KSO_WM_UNIT_HIGHLIGHT" val="0"/>
  <p:tag name="KSO_WM_UNIT_COMPATIBLE" val="0"/>
  <p:tag name="KSO_WM_UNIT_DIAGRAM_ISNUMVISUAL" val="0"/>
  <p:tag name="KSO_WM_UNIT_DIAGRAM_ISREFERUNIT" val="0"/>
  <p:tag name="KSO_WM_UNIT_TYPE" val="f"/>
  <p:tag name="KSO_WM_UNIT_INDEX" val="1"/>
  <p:tag name="KSO_WM_UNIT_ID" val="diagram20200694_1*f*1"/>
  <p:tag name="KSO_WM_TEMPLATE_CATEGORY" val="diagram"/>
  <p:tag name="KSO_WM_TEMPLATE_INDEX" val="2020069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9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94_1*i*3"/>
  <p:tag name="KSO_WM_TEMPLATE_CATEGORY" val="diagram"/>
  <p:tag name="KSO_WM_TEMPLATE_INDEX" val="20200694"/>
  <p:tag name="KSO_WM_UNIT_LAYERLEVEL" val="1"/>
  <p:tag name="KSO_WM_TAG_VERSION" val="1.0"/>
  <p:tag name="KSO_WM_BEAUTIFY_FLAG" val="#wm#"/>
</p:tagLst>
</file>

<file path=ppt/tags/tag941.xml><?xml version="1.0" encoding="utf-8"?>
<p:tagLst xmlns:p="http://schemas.openxmlformats.org/presentationml/2006/main">
  <p:tag name="KSO_WM_BEAUTIFY_FLAG" val="#wm#"/>
  <p:tag name="KSO_WM_TEMPLATE_CATEGORY" val="diagram"/>
  <p:tag name="KSO_WM_TEMPLATE_INDEX" val="20200694"/>
  <p:tag name="KSO_WM_SLIDE_ID" val="diagram20200694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7*540"/>
  <p:tag name="KSO_WM_SLIDE_POSITION" val="0*0"/>
  <p:tag name="KSO_WM_TAG_VERSION" val="1.0"/>
  <p:tag name="KSO_WM_SLIDE_LAYOUT" val="a_d_f"/>
  <p:tag name="KSO_WM_SLIDE_LAYOUT_CNT" val="1_2_1"/>
</p:tagLst>
</file>

<file path=ppt/tags/tag942.xml><?xml version="1.0" encoding="utf-8"?>
<p:tagLst xmlns:p="http://schemas.openxmlformats.org/presentationml/2006/main">
  <p:tag name="KSO_WM_UNIT_VALUE" val="1213*909"/>
  <p:tag name="KSO_WM_UNIT_HIGHLIGHT" val="0"/>
  <p:tag name="KSO_WM_UNIT_COMPATIBLE" val="0"/>
  <p:tag name="KSO_WM_UNIT_DIAGRAM_ISNUMVISUAL" val="0"/>
  <p:tag name="KSO_WM_UNIT_DIAGRAM_ISREFERUNIT" val="0"/>
  <p:tag name="KSO_WM_UNIT_TYPE" val="d"/>
  <p:tag name="KSO_WM_UNIT_INDEX" val="4"/>
  <p:tag name="KSO_WM_UNIT_ID" val="diagram20200689_1*d*4"/>
  <p:tag name="KSO_WM_TEMPLATE_CATEGORY" val="diagram"/>
  <p:tag name="KSO_WM_TEMPLATE_INDEX" val="20200689"/>
  <p:tag name="KSO_WM_UNIT_SUPPORT_UNIT_TYPE" val="[&quot;all&quot;]"/>
  <p:tag name="KSO_WM_UNIT_LAYERLEVEL" val="1"/>
  <p:tag name="KSO_WM_TAG_VERSION" val="1.0"/>
  <p:tag name="KSO_WM_BEAUTIFY_FLAG" val="#wm#"/>
</p:tagLst>
</file>

<file path=ppt/tags/tag943.xml><?xml version="1.0" encoding="utf-8"?>
<p:tagLst xmlns:p="http://schemas.openxmlformats.org/presentationml/2006/main">
  <p:tag name="KSO_WM_UNIT_VALUE" val="606*909"/>
  <p:tag name="KSO_WM_UNIT_HIGHLIGHT" val="0"/>
  <p:tag name="KSO_WM_UNIT_COMPATIBLE" val="0"/>
  <p:tag name="KSO_WM_UNIT_DIAGRAM_ISNUMVISUAL" val="0"/>
  <p:tag name="KSO_WM_UNIT_DIAGRAM_ISREFERUNIT" val="0"/>
  <p:tag name="KSO_WM_UNIT_TYPE" val="d"/>
  <p:tag name="KSO_WM_UNIT_INDEX" val="2"/>
  <p:tag name="KSO_WM_UNIT_ID" val="diagram20200689_1*d*2"/>
  <p:tag name="KSO_WM_TEMPLATE_CATEGORY" val="diagram"/>
  <p:tag name="KSO_WM_TEMPLATE_INDEX" val="20200689"/>
  <p:tag name="KSO_WM_UNIT_SUPPORT_UNIT_TYPE" val="[&quot;all&quot;]"/>
  <p:tag name="KSO_WM_UNIT_LAYERLEVEL" val="1"/>
  <p:tag name="KSO_WM_TAG_VERSION" val="1.0"/>
  <p:tag name="KSO_WM_BEAUTIFY_FLAG" val="#wm#"/>
</p:tagLst>
</file>

<file path=ppt/tags/tag944.xml><?xml version="1.0" encoding="utf-8"?>
<p:tagLst xmlns:p="http://schemas.openxmlformats.org/presentationml/2006/main">
  <p:tag name="KSO_WM_UNIT_VALUE" val="1213*909"/>
  <p:tag name="KSO_WM_UNIT_HIGHLIGHT" val="0"/>
  <p:tag name="KSO_WM_UNIT_COMPATIBLE" val="0"/>
  <p:tag name="KSO_WM_UNIT_DIAGRAM_ISNUMVISUAL" val="0"/>
  <p:tag name="KSO_WM_UNIT_DIAGRAM_ISREFERUNIT" val="0"/>
  <p:tag name="KSO_WM_UNIT_TYPE" val="d"/>
  <p:tag name="KSO_WM_UNIT_INDEX" val="1"/>
  <p:tag name="KSO_WM_UNIT_ID" val="diagram20200689_1*d*1"/>
  <p:tag name="KSO_WM_TEMPLATE_CATEGORY" val="diagram"/>
  <p:tag name="KSO_WM_TEMPLATE_INDEX" val="20200689"/>
  <p:tag name="KSO_WM_UNIT_SUPPORT_UNIT_TYPE" val="[&quot;all&quot;]"/>
  <p:tag name="KSO_WM_UNIT_LAYERLEVEL" val="1"/>
  <p:tag name="KSO_WM_TAG_VERSION" val="1.0"/>
  <p:tag name="KSO_WM_BEAUTIFY_FLAG" val="#wm#"/>
</p:tagLst>
</file>

<file path=ppt/tags/tag945.xml><?xml version="1.0" encoding="utf-8"?>
<p:tagLst xmlns:p="http://schemas.openxmlformats.org/presentationml/2006/main">
  <p:tag name="KSO_WM_UNIT_NOCLEAR" val="0"/>
  <p:tag name="KSO_WM_UNIT_VALUE" val="198"/>
  <p:tag name="KSO_WM_UNIT_HIGHLIGHT" val="0"/>
  <p:tag name="KSO_WM_UNIT_COMPATIBLE" val="0"/>
  <p:tag name="KSO_WM_UNIT_DIAGRAM_ISNUMVISUAL" val="0"/>
  <p:tag name="KSO_WM_UNIT_DIAGRAM_ISREFERUNIT" val="0"/>
  <p:tag name="KSO_WM_UNIT_TYPE" val="f"/>
  <p:tag name="KSO_WM_UNIT_INDEX" val="1"/>
  <p:tag name="KSO_WM_UNIT_ID" val="diagram20200689_1*f*1"/>
  <p:tag name="KSO_WM_TEMPLATE_CATEGORY" val="diagram"/>
  <p:tag name="KSO_WM_TEMPLATE_INDEX" val="20200689"/>
  <p:tag name="KSO_WM_UNIT_LAYERLEVEL" val="1"/>
  <p:tag name="KSO_WM_TAG_VERSION" val="1.0"/>
  <p:tag name="KSO_WM_BEAUTIFY_FLAG" val="#wm#"/>
  <p:tag name="KSO_WM_UNIT_PRESET_TEXT" val="今年是汉马的“封金元年”凭借前两届汉马积累下的好口碑,第三届汉马已从中国田协铜牌赛事直接“跳级”升格为金牌赛事,成为中国马拉松四个大满贯赛事之一。汉马也以更加成熟大气的姿态,又交付了一份高分答卷.海外选手增加了,引入了低碳环保和公益元素，志愿者多了，补给充足“防蹭跑”能力更强了。"/>
</p:tagLst>
</file>

<file path=ppt/tags/tag94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89_1*a*1"/>
  <p:tag name="KSO_WM_TEMPLATE_CATEGORY" val="diagram"/>
  <p:tag name="KSO_WM_TEMPLATE_INDEX" val="20200689"/>
  <p:tag name="KSO_WM_UNIT_LAYERLEVEL" val="1"/>
  <p:tag name="KSO_WM_TAG_VERSION" val="1.0"/>
  <p:tag name="KSO_WM_BEAUTIFY_FLAG" val="#wm#"/>
  <p:tag name="KSO_WM_UNIT_PRESET_TEXT" val="科技节&#13;宣传海报"/>
</p:tagLst>
</file>

<file path=ppt/tags/tag947.xml><?xml version="1.0" encoding="utf-8"?>
<p:tagLst xmlns:p="http://schemas.openxmlformats.org/presentationml/2006/main">
  <p:tag name="KSO_WM_UNIT_VALUE" val="608*913"/>
  <p:tag name="KSO_WM_UNIT_HIGHLIGHT" val="0"/>
  <p:tag name="KSO_WM_UNIT_COMPATIBLE" val="0"/>
  <p:tag name="KSO_WM_UNIT_DIAGRAM_ISNUMVISUAL" val="0"/>
  <p:tag name="KSO_WM_UNIT_DIAGRAM_ISREFERUNIT" val="0"/>
  <p:tag name="KSO_WM_UNIT_TYPE" val="d"/>
  <p:tag name="KSO_WM_UNIT_INDEX" val="3"/>
  <p:tag name="KSO_WM_UNIT_ID" val="diagram20200689_1*d*3"/>
  <p:tag name="KSO_WM_TEMPLATE_CATEGORY" val="diagram"/>
  <p:tag name="KSO_WM_TEMPLATE_INDEX" val="20200689"/>
  <p:tag name="KSO_WM_UNIT_SUPPORT_UNIT_TYPE" val="[&quot;all&quot;]"/>
  <p:tag name="KSO_WM_UNIT_LAYERLEVEL" val="1"/>
  <p:tag name="KSO_WM_TAG_VERSION" val="1.0"/>
  <p:tag name="KSO_WM_BEAUTIFY_FLAG" val="#wm#"/>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89_1*i*1"/>
  <p:tag name="KSO_WM_TEMPLATE_CATEGORY" val="diagram"/>
  <p:tag name="KSO_WM_TEMPLATE_INDEX" val="20200689"/>
  <p:tag name="KSO_WM_UNIT_LAYERLEVEL" val="1"/>
  <p:tag name="KSO_WM_TAG_VERSION" val="1.0"/>
  <p:tag name="KSO_WM_BEAUTIFY_FLAG" val="#wm#"/>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89_1*i*2"/>
  <p:tag name="KSO_WM_TEMPLATE_CATEGORY" val="diagram"/>
  <p:tag name="KSO_WM_TEMPLATE_INDEX" val="20200689"/>
  <p:tag name="KSO_WM_UNIT_LAYERLEVEL" val="1"/>
  <p:tag name="KSO_WM_TAG_VERSION" val="1.0"/>
  <p:tag name="KSO_WM_BEAUTIFY_FLAG" val="#wm#"/>
</p:tagLst>
</file>

<file path=ppt/tags/tag95.xml><?xml version="1.0" encoding="utf-8"?>
<p:tagLst xmlns:p="http://schemas.openxmlformats.org/presentationml/2006/main">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5"/>
  <p:tag name="KSO_WM_SLIDE_LAYOUT" val="a_f"/>
  <p:tag name="KSO_WM_SLIDE_LAYOUT_CNT" val="1_2"/>
  <p:tag name="KSO_WM_SLIDE_TYPE" val="text"/>
  <p:tag name="KSO_WM_SLIDE_SUBTYPE" val="pureTxt"/>
  <p:tag name="KSO_WM_SLIDE_SIZE" val="960*540"/>
  <p:tag name="KSO_WM_SLIDE_POSITION" val="0*0"/>
</p:tagLst>
</file>

<file path=ppt/tags/tag950.xml><?xml version="1.0" encoding="utf-8"?>
<p:tagLst xmlns:p="http://schemas.openxmlformats.org/presentationml/2006/main">
  <p:tag name="KSO_WM_BEAUTIFY_FLAG" val="#wm#"/>
  <p:tag name="KSO_WM_TEMPLATE_CATEGORY" val="diagram"/>
  <p:tag name="KSO_WM_TEMPLATE_INDEX" val="20200689"/>
  <p:tag name="KSO_WM_SLIDE_ID" val="diagram2020068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14*539"/>
  <p:tag name="KSO_WM_SLIDE_POSITION" val="46*0"/>
  <p:tag name="KSO_WM_TAG_VERSION" val="1.0"/>
  <p:tag name="KSO_WM_SLIDE_LAYOUT" val="a_d_f"/>
  <p:tag name="KSO_WM_SLIDE_LAYOUT_CNT" val="1_4_1"/>
</p:tagLst>
</file>

<file path=ppt/tags/tag951.xml><?xml version="1.0" encoding="utf-8"?>
<p:tagLst xmlns:p="http://schemas.openxmlformats.org/presentationml/2006/main">
  <p:tag name="KSO_WM_UNIT_COLOR_SCHEME_SHAPE_ID" val="2"/>
  <p:tag name="KSO_WM_UNIT_COLOR_SCHEME_PARENT_PAGE" val="0_1"/>
  <p:tag name="KSO_WM_UNIT_ADJUSTLAYOUT_ID" val="2"/>
  <p:tag name="KSO_WM_UNIT_HIGHLIGHT" val="0"/>
  <p:tag name="KSO_WM_UNIT_COMPATIBLE" val="0"/>
  <p:tag name="KSO_WM_UNIT_DIAGRAM_ISNUMVISUAL" val="0"/>
  <p:tag name="KSO_WM_UNIT_DIAGRAM_ISREFERUNIT" val="0"/>
  <p:tag name="KSO_WM_UNIT_TYPE" val="i"/>
  <p:tag name="KSO_WM_UNIT_INDEX" val="1"/>
  <p:tag name="KSO_WM_UNIT_ID" val="diagram20195033_1*i*1"/>
  <p:tag name="KSO_WM_TEMPLATE_CATEGORY" val="diagram"/>
  <p:tag name="KSO_WM_TEMPLATE_INDEX" val="20195033"/>
  <p:tag name="KSO_WM_UNIT_LAYERLEVEL" val="1"/>
  <p:tag name="KSO_WM_TAG_VERSION" val="1.0"/>
  <p:tag name="KSO_WM_BEAUTIFY_FLAG" val="#wm#"/>
</p:tagLst>
</file>

<file path=ppt/tags/tag952.xml><?xml version="1.0" encoding="utf-8"?>
<p:tagLst xmlns:p="http://schemas.openxmlformats.org/presentationml/2006/main">
  <p:tag name="KSO_WM_UNIT_COLOR_SCHEME_SHAPE_ID" val="7"/>
  <p:tag name="KSO_WM_UNIT_COLOR_SCHEME_PARENT_PAGE" val="0_1"/>
  <p:tag name="KSO_WM_UNIT_ADJUSTLAYOUT_ID" val="7"/>
  <p:tag name="KSO_WM_UNIT_HIGHLIGHT" val="0"/>
  <p:tag name="KSO_WM_UNIT_COMPATIBLE" val="0"/>
  <p:tag name="KSO_WM_UNIT_DIAGRAM_ISNUMVISUAL" val="0"/>
  <p:tag name="KSO_WM_UNIT_DIAGRAM_ISREFERUNIT" val="0"/>
  <p:tag name="KSO_WM_UNIT_TYPE" val="i"/>
  <p:tag name="KSO_WM_UNIT_INDEX" val="5"/>
  <p:tag name="KSO_WM_UNIT_ID" val="diagram20195033_1*i*5"/>
  <p:tag name="KSO_WM_TEMPLATE_CATEGORY" val="diagram"/>
  <p:tag name="KSO_WM_TEMPLATE_INDEX" val="20195033"/>
  <p:tag name="KSO_WM_UNIT_LAYERLEVEL" val="1"/>
  <p:tag name="KSO_WM_TAG_VERSION" val="1.0"/>
  <p:tag name="KSO_WM_BEAUTIFY_FLAG" val="#wm#"/>
</p:tagLst>
</file>

<file path=ppt/tags/tag953.xml><?xml version="1.0" encoding="utf-8"?>
<p:tagLst xmlns:p="http://schemas.openxmlformats.org/presentationml/2006/main">
  <p:tag name="KSO_WM_UNIT_COLOR_SCHEME_SHAPE_ID" val="3"/>
  <p:tag name="KSO_WM_UNIT_COLOR_SCHEME_PARENT_PAGE" val="0_1"/>
  <p:tag name="KSO_WM_UNIT_ADJUSTLAYOUT_ID" val="3"/>
  <p:tag name="KSO_WM_UNIT_HIGHLIGHT" val="0"/>
  <p:tag name="KSO_WM_UNIT_COMPATIBLE" val="0"/>
  <p:tag name="KSO_WM_UNIT_DIAGRAM_ISNUMVISUAL" val="0"/>
  <p:tag name="KSO_WM_UNIT_DIAGRAM_ISREFERUNIT" val="0"/>
  <p:tag name="KSO_WM_UNIT_TYPE" val="i"/>
  <p:tag name="KSO_WM_UNIT_INDEX" val="2"/>
  <p:tag name="KSO_WM_UNIT_ID" val="diagram20195033_1*i*2"/>
  <p:tag name="KSO_WM_TEMPLATE_CATEGORY" val="diagram"/>
  <p:tag name="KSO_WM_TEMPLATE_INDEX" val="20195033"/>
  <p:tag name="KSO_WM_UNIT_LAYERLEVEL" val="1"/>
  <p:tag name="KSO_WM_TAG_VERSION" val="1.0"/>
  <p:tag name="KSO_WM_BEAUTIFY_FLAG" val="#wm#"/>
</p:tagLst>
</file>

<file path=ppt/tags/tag954.xml><?xml version="1.0" encoding="utf-8"?>
<p:tagLst xmlns:p="http://schemas.openxmlformats.org/presentationml/2006/main">
  <p:tag name="KSO_WM_UNIT_COLOR_SCHEME_SHAPE_ID" val="6"/>
  <p:tag name="KSO_WM_UNIT_COLOR_SCHEME_PARENT_PAGE" val="0_1"/>
  <p:tag name="KSO_WM_UNIT_ADJUSTLAYOUT_ID" val="6"/>
  <p:tag name="KSO_WM_UNIT_HIGHLIGHT" val="0"/>
  <p:tag name="KSO_WM_UNIT_COMPATIBLE" val="0"/>
  <p:tag name="KSO_WM_UNIT_DIAGRAM_ISNUMVISUAL" val="0"/>
  <p:tag name="KSO_WM_UNIT_DIAGRAM_ISREFERUNIT" val="0"/>
  <p:tag name="KSO_WM_UNIT_TYPE" val="i"/>
  <p:tag name="KSO_WM_UNIT_INDEX" val="4"/>
  <p:tag name="KSO_WM_UNIT_ID" val="diagram20195033_1*i*4"/>
  <p:tag name="KSO_WM_TEMPLATE_CATEGORY" val="diagram"/>
  <p:tag name="KSO_WM_TEMPLATE_INDEX" val="20195033"/>
  <p:tag name="KSO_WM_UNIT_LAYERLEVEL" val="1"/>
  <p:tag name="KSO_WM_TAG_VERSION" val="1.0"/>
  <p:tag name="KSO_WM_BEAUTIFY_FLAG" val="#wm#"/>
</p:tagLst>
</file>

<file path=ppt/tags/tag955.xml><?xml version="1.0" encoding="utf-8"?>
<p:tagLst xmlns:p="http://schemas.openxmlformats.org/presentationml/2006/main">
  <p:tag name="KSO_WM_UNIT_COLOR_SCHEME_SHAPE_ID" val="10"/>
  <p:tag name="KSO_WM_UNIT_COLOR_SCHEME_PARENT_PAGE" val="0_1"/>
  <p:tag name="KSO_WM_UNIT_ADJUSTLAYOUT_ID" val="10"/>
  <p:tag name="KSO_WM_UNIT_HIGHLIGHT" val="0"/>
  <p:tag name="KSO_WM_UNIT_COMPATIBLE" val="0"/>
  <p:tag name="KSO_WM_UNIT_DIAGRAM_ISNUMVISUAL" val="0"/>
  <p:tag name="KSO_WM_UNIT_DIAGRAM_ISREFERUNIT" val="0"/>
  <p:tag name="KSO_WM_UNIT_TYPE" val="h_i"/>
  <p:tag name="KSO_WM_UNIT_INDEX" val="1_1"/>
  <p:tag name="KSO_WM_UNIT_ID" val="diagram20195033_1*h_i*1_1"/>
  <p:tag name="KSO_WM_TEMPLATE_CATEGORY" val="diagram"/>
  <p:tag name="KSO_WM_TEMPLATE_INDEX" val="20195033"/>
  <p:tag name="KSO_WM_UNIT_LAYERLEVEL" val="1_1"/>
  <p:tag name="KSO_WM_TAG_VERSION" val="1.0"/>
  <p:tag name="KSO_WM_BEAUTIFY_FLAG" val="#wm#"/>
</p:tagLst>
</file>

<file path=ppt/tags/tag956.xml><?xml version="1.0" encoding="utf-8"?>
<p:tagLst xmlns:p="http://schemas.openxmlformats.org/presentationml/2006/main">
  <p:tag name="KSO_WM_UNIT_COLOR_SCHEME_SHAPE_ID" val="11"/>
  <p:tag name="KSO_WM_UNIT_COLOR_SCHEME_PARENT_PAGE" val="0_1"/>
  <p:tag name="KSO_WM_UNIT_ADJUSTLAYOUT_ID" val="11"/>
  <p:tag name="KSO_WM_UNIT_HIGHLIGHT" val="0"/>
  <p:tag name="KSO_WM_UNIT_COMPATIBLE" val="0"/>
  <p:tag name="KSO_WM_UNIT_DIAGRAM_ISNUMVISUAL" val="0"/>
  <p:tag name="KSO_WM_UNIT_DIAGRAM_ISREFERUNIT" val="0"/>
  <p:tag name="KSO_WM_UNIT_TYPE" val="h_i"/>
  <p:tag name="KSO_WM_UNIT_INDEX" val="2_1"/>
  <p:tag name="KSO_WM_UNIT_ID" val="diagram20195033_1*h_i*2_1"/>
  <p:tag name="KSO_WM_TEMPLATE_CATEGORY" val="diagram"/>
  <p:tag name="KSO_WM_TEMPLATE_INDEX" val="20195033"/>
  <p:tag name="KSO_WM_UNIT_LAYERLEVEL" val="1_1"/>
  <p:tag name="KSO_WM_TAG_VERSION" val="1.0"/>
  <p:tag name="KSO_WM_BEAUTIFY_FLAG" val="#wm#"/>
</p:tagLst>
</file>

<file path=ppt/tags/tag957.xml><?xml version="1.0" encoding="utf-8"?>
<p:tagLst xmlns:p="http://schemas.openxmlformats.org/presentationml/2006/main">
  <p:tag name="KSO_WM_UNIT_COLOR_SCHEME_SHAPE_ID" val="8"/>
  <p:tag name="KSO_WM_UNIT_COLOR_SCHEME_PARENT_PAGE" val="0_1"/>
  <p:tag name="KSO_WM_UNIT_ADJUSTLAYOUT_ID" val="8"/>
  <p:tag name="KSO_WM_UNIT_PRESET_TEXT" val="统一的几何设计元素"/>
  <p:tag name="KSO_WM_UNIT_NOCLEAR" val="0"/>
  <p:tag name="KSO_WM_UNIT_VALUE" val="11"/>
  <p:tag name="KSO_WM_UNIT_HIGHLIGHT" val="0"/>
  <p:tag name="KSO_WM_UNIT_COMPATIBLE" val="0"/>
  <p:tag name="KSO_WM_UNIT_DIAGRAM_ISNUMVISUAL" val="0"/>
  <p:tag name="KSO_WM_UNIT_DIAGRAM_ISREFERUNIT" val="0"/>
  <p:tag name="KSO_WM_UNIT_TYPE" val="h_f"/>
  <p:tag name="KSO_WM_UNIT_INDEX" val="1_1"/>
  <p:tag name="KSO_WM_UNIT_ID" val="diagram20195033_1*h_f*1_1"/>
  <p:tag name="KSO_WM_TEMPLATE_CATEGORY" val="diagram"/>
  <p:tag name="KSO_WM_TEMPLATE_INDEX" val="20195033"/>
  <p:tag name="KSO_WM_UNIT_LAYERLEVEL" val="1_1"/>
  <p:tag name="KSO_WM_TAG_VERSION" val="1.0"/>
  <p:tag name="KSO_WM_BEAUTIFY_FLAG" val="#wm#"/>
</p:tagLst>
</file>

<file path=ppt/tags/tag958.xml><?xml version="1.0" encoding="utf-8"?>
<p:tagLst xmlns:p="http://schemas.openxmlformats.org/presentationml/2006/main">
  <p:tag name="KSO_WM_UNIT_COLOR_SCHEME_SHAPE_ID" val="12"/>
  <p:tag name="KSO_WM_UNIT_COLOR_SCHEME_PARENT_PAGE" val="0_1"/>
  <p:tag name="KSO_WM_UNIT_ADJUSTLAYOUT_ID" val="12"/>
  <p:tag name="KSO_WM_UNIT_PRESET_TEXT" val="小米米家电动滑板车，搭载通风式碟刹系统和E-ABS防抱死系统，可实现高效制动快速反应，刹车距离短至4米，骑行安全更省心。"/>
  <p:tag name="KSO_WM_UNIT_NOCLEAR" val="0"/>
  <p:tag name="KSO_WM_UNIT_VALUE" val="90"/>
  <p:tag name="KSO_WM_UNIT_HIGHLIGHT" val="0"/>
  <p:tag name="KSO_WM_UNIT_COMPATIBLE" val="0"/>
  <p:tag name="KSO_WM_UNIT_DIAGRAM_ISNUMVISUAL" val="0"/>
  <p:tag name="KSO_WM_UNIT_DIAGRAM_ISREFERUNIT" val="0"/>
  <p:tag name="KSO_WM_UNIT_TYPE" val="f"/>
  <p:tag name="KSO_WM_UNIT_INDEX" val="1"/>
  <p:tag name="KSO_WM_UNIT_ID" val="diagram20195033_1*f*1"/>
  <p:tag name="KSO_WM_TEMPLATE_CATEGORY" val="diagram"/>
  <p:tag name="KSO_WM_TEMPLATE_INDEX" val="20195033"/>
  <p:tag name="KSO_WM_UNIT_LAYERLEVEL" val="1"/>
  <p:tag name="KSO_WM_TAG_VERSION" val="1.0"/>
  <p:tag name="KSO_WM_BEAUTIFY_FLAG" val="#wm#"/>
</p:tagLst>
</file>

<file path=ppt/tags/tag959.xml><?xml version="1.0" encoding="utf-8"?>
<p:tagLst xmlns:p="http://schemas.openxmlformats.org/presentationml/2006/main">
  <p:tag name="KSO_WM_UNIT_COLOR_SCHEME_SHAPE_ID" val="13"/>
  <p:tag name="KSO_WM_UNIT_COLOR_SCHEME_PARENT_PAGE" val="0_1"/>
  <p:tag name="KSO_WM_UNIT_ADJUSTLAYOUT_ID" val="13"/>
  <p:tag name="KSO_WM_UNIT_ISCONTENTSTITLE" val="0"/>
  <p:tag name="KSO_WM_UNIT_PRESET_TEXT" val="前后双重刹&#13;车系统"/>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195033_1*a*1"/>
  <p:tag name="KSO_WM_TEMPLATE_CATEGORY" val="diagram"/>
  <p:tag name="KSO_WM_TEMPLATE_INDEX" val="20195033"/>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960.xml><?xml version="1.0" encoding="utf-8"?>
<p:tagLst xmlns:p="http://schemas.openxmlformats.org/presentationml/2006/main">
  <p:tag name="PA" val="v5.2.3"/>
  <p:tag name="KSO_WM_UNIT_VALUE" val="1409*1080"/>
  <p:tag name="KSO_WM_UNIT_HIGHLIGHT" val="0"/>
  <p:tag name="KSO_WM_UNIT_COMPATIBLE" val="0"/>
  <p:tag name="KSO_WM_UNIT_DIAGRAM_ISNUMVISUAL" val="0"/>
  <p:tag name="KSO_WM_UNIT_DIAGRAM_ISREFERUNIT" val="0"/>
  <p:tag name="KSO_WM_UNIT_TYPE" val="d"/>
  <p:tag name="KSO_WM_UNIT_INDEX" val="2"/>
  <p:tag name="KSO_WM_UNIT_ID" val="diagram20195033_1*d*2"/>
  <p:tag name="KSO_WM_TEMPLATE_CATEGORY" val="diagram"/>
  <p:tag name="KSO_WM_TEMPLATE_INDEX" val="20195033"/>
  <p:tag name="KSO_WM_UNIT_SUPPORT_UNIT_TYPE" val="[]"/>
  <p:tag name="KSO_WM_UNIT_LAYERLEVEL" val="1"/>
  <p:tag name="KSO_WM_TAG_VERSION" val="1.0"/>
  <p:tag name="KSO_WM_BEAUTIFY_FLAG" val="#wm#"/>
</p:tagLst>
</file>

<file path=ppt/tags/tag961.xml><?xml version="1.0" encoding="utf-8"?>
<p:tagLst xmlns:p="http://schemas.openxmlformats.org/presentationml/2006/main">
  <p:tag name="KSO_WM_UNIT_COLOR_SCHEME_SHAPE_ID" val="14"/>
  <p:tag name="KSO_WM_UNIT_COLOR_SCHEME_PARENT_PAGE" val="0_1"/>
  <p:tag name="KSO_WM_UNIT_ADJUSTLAYOUT_ID" val="14"/>
  <p:tag name="KSO_WM_UNIT_ISCONTENTSTITLE" val="0"/>
  <p:tag name="KSO_WM_UNIT_PRESET_TEXT" val="巧妙的折叠"/>
  <p:tag name="KSO_WM_UNIT_NOCLEAR" val="0"/>
  <p:tag name="KSO_WM_UNIT_VALUE" val="6"/>
  <p:tag name="KSO_WM_UNIT_HIGHLIGHT" val="0"/>
  <p:tag name="KSO_WM_UNIT_COMPATIBLE" val="0"/>
  <p:tag name="KSO_WM_UNIT_DIAGRAM_ISNUMVISUAL" val="0"/>
  <p:tag name="KSO_WM_UNIT_DIAGRAM_ISREFERUNIT" val="0"/>
  <p:tag name="KSO_WM_UNIT_TYPE" val="h_a"/>
  <p:tag name="KSO_WM_UNIT_INDEX" val="2_1"/>
  <p:tag name="KSO_WM_UNIT_ID" val="diagram20195033_1*h_a*2_1"/>
  <p:tag name="KSO_WM_TEMPLATE_CATEGORY" val="diagram"/>
  <p:tag name="KSO_WM_TEMPLATE_INDEX" val="20195033"/>
  <p:tag name="KSO_WM_UNIT_LAYERLEVEL" val="1_1"/>
  <p:tag name="KSO_WM_TAG_VERSION" val="1.0"/>
  <p:tag name="KSO_WM_BEAUTIFY_FLAG" val="#wm#"/>
</p:tagLst>
</file>

<file path=ppt/tags/tag962.xml><?xml version="1.0" encoding="utf-8"?>
<p:tagLst xmlns:p="http://schemas.openxmlformats.org/presentationml/2006/main">
  <p:tag name="PA" val="v5.2.3"/>
  <p:tag name="KSO_WM_UNIT_VALUE" val="1409*1080"/>
  <p:tag name="KSO_WM_UNIT_HIGHLIGHT" val="0"/>
  <p:tag name="KSO_WM_UNIT_COMPATIBLE" val="0"/>
  <p:tag name="KSO_WM_UNIT_DIAGRAM_ISNUMVISUAL" val="0"/>
  <p:tag name="KSO_WM_UNIT_DIAGRAM_ISREFERUNIT" val="0"/>
  <p:tag name="KSO_WM_UNIT_TYPE" val="d"/>
  <p:tag name="KSO_WM_UNIT_INDEX" val="1"/>
  <p:tag name="KSO_WM_UNIT_ID" val="diagram20195033_1*d*1"/>
  <p:tag name="KSO_WM_TEMPLATE_CATEGORY" val="diagram"/>
  <p:tag name="KSO_WM_TEMPLATE_INDEX" val="20195033"/>
  <p:tag name="KSO_WM_UNIT_SUPPORT_UNIT_TYPE" val="[]"/>
  <p:tag name="KSO_WM_UNIT_LAYERLEVEL" val="1"/>
  <p:tag name="KSO_WM_TAG_VERSION" val="1.0"/>
  <p:tag name="KSO_WM_BEAUTIFY_FLAG" val="#wm#"/>
</p:tagLst>
</file>

<file path=ppt/tags/tag963.xml><?xml version="1.0" encoding="utf-8"?>
<p:tagLst xmlns:p="http://schemas.openxmlformats.org/presentationml/2006/main">
  <p:tag name="KSO_WM_BEAUTIFY_FLAG" val="#wm#"/>
  <p:tag name="KSO_WM_TEMPLATE_CATEGORY" val="diagram"/>
  <p:tag name="KSO_WM_TEMPLATE_INDEX" val="20195033"/>
  <p:tag name="KSO_WM_SLIDE_COLORSCHEME_VERSION" val="3.2"/>
  <p:tag name="KSO_WM_SLIDE_CONSTRAINT" val="%7b%22slideConstraint%22%3a%7b%22seriesAreas%22%3a%5b%5d%2c%22singleAreas%22%3a%5b%7b%22shapes%22%3a%5b19%5d%2c%22serialConstraintIndex%22%3a-1%2c%22areatextmark%22%3a0%2c%22pictureprocessmark%22%3a0%7d%2c%7b%22shapes%22%3a%5b20%5d%2c%22serialConstraintIndex%22%3a-1%2c%22areatextmark%22%3a0%2c%22pictureprocessmark%22%3a0%7d%5d%7d%7d"/>
  <p:tag name="KSO_WM_SLIDE_ID" val="diagram20195033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144.571"/>
  <p:tag name="KSO_WM_SLIDE_POSITION" val="0*395.429"/>
  <p:tag name="KSO_WM_TAG_VERSION" val="1.0"/>
  <p:tag name="KSO_WM_SLIDE_LAYOUT" val="a_d_f_h"/>
  <p:tag name="KSO_WM_SLIDE_LAYOUT_CNT" val="1_2_1_2"/>
</p:tagLst>
</file>

<file path=ppt/tags/tag964.xml><?xml version="1.0" encoding="utf-8"?>
<p:tagLst xmlns:p="http://schemas.openxmlformats.org/presentationml/2006/main">
  <p:tag name="KSO_WM_UNIT_PRESET_TEXT_INDEX" val="6"/>
  <p:tag name="KSO_WM_UNIT_PRESET_TEXT_LEN" val="53"/>
  <p:tag name="KSO_WM_UNIT_NOCLEAR" val="0"/>
  <p:tag name="KSO_WM_UNIT_VALUE" val="108"/>
  <p:tag name="KSO_WM_UNIT_HIGHLIGHT" val="0"/>
  <p:tag name="KSO_WM_UNIT_COMPATIBLE" val="0"/>
  <p:tag name="KSO_WM_UNIT_DIAGRAM_ISNUMVISUAL" val="0"/>
  <p:tag name="KSO_WM_UNIT_DIAGRAM_ISREFERUNIT" val="0"/>
  <p:tag name="KSO_WM_UNIT_TYPE" val="h_f"/>
  <p:tag name="KSO_WM_UNIT_INDEX" val="1_1"/>
  <p:tag name="KSO_WM_UNIT_ID" val="diagram20200752_1*h_f*1_1"/>
  <p:tag name="KSO_WM_TEMPLATE_CATEGORY" val="diagram"/>
  <p:tag name="KSO_WM_TEMPLATE_INDEX" val="20200752"/>
  <p:tag name="KSO_WM_UNIT_LAYERLEVEL" val="1_1"/>
  <p:tag name="KSO_WM_TAG_VERSION" val="1.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752_1*h_i*1_1"/>
  <p:tag name="KSO_WM_TEMPLATE_CATEGORY" val="diagram"/>
  <p:tag name="KSO_WM_TEMPLATE_INDEX" val="20200752"/>
  <p:tag name="KSO_WM_UNIT_LAYERLEVEL" val="1_1"/>
  <p:tag name="KSO_WM_TAG_VERSION" val="1.0"/>
  <p:tag name="KSO_WM_BEAUTIFY_FLAG" val="#wm#"/>
</p:tagLst>
</file>

<file path=ppt/tags/tag966.xml><?xml version="1.0" encoding="utf-8"?>
<p:tagLst xmlns:p="http://schemas.openxmlformats.org/presentationml/2006/main">
  <p:tag name="KSO_WM_UNIT_ISCONTENTSTITLE" val="0"/>
  <p:tag name="KSO_WM_UNIT_PRESET_TEXT" val="WPS极墨产品部"/>
  <p:tag name="KSO_WM_UNIT_NOCLEAR" val="0"/>
  <p:tag name="KSO_WM_UNIT_VALUE" val="9"/>
  <p:tag name="KSO_WM_UNIT_HIGHLIGHT" val="0"/>
  <p:tag name="KSO_WM_UNIT_COMPATIBLE" val="0"/>
  <p:tag name="KSO_WM_UNIT_DIAGRAM_ISNUMVISUAL" val="0"/>
  <p:tag name="KSO_WM_UNIT_DIAGRAM_ISREFERUNIT" val="0"/>
  <p:tag name="KSO_WM_UNIT_TYPE" val="h_a"/>
  <p:tag name="KSO_WM_UNIT_INDEX" val="1_1"/>
  <p:tag name="KSO_WM_UNIT_ID" val="diagram20200752_1*h_a*1_1"/>
  <p:tag name="KSO_WM_TEMPLATE_CATEGORY" val="diagram"/>
  <p:tag name="KSO_WM_TEMPLATE_INDEX" val="20200752"/>
  <p:tag name="KSO_WM_UNIT_LAYERLEVEL" val="1_1"/>
  <p:tag name="KSO_WM_TAG_VERSION" val="1.0"/>
  <p:tag name="KSO_WM_BEAUTIFY_FLAG" val="#wm#"/>
</p:tagLst>
</file>

<file path=ppt/tags/tag967.xml><?xml version="1.0" encoding="utf-8"?>
<p:tagLst xmlns:p="http://schemas.openxmlformats.org/presentationml/2006/main">
  <p:tag name="KSO_WM_UNIT_VALUE" val="1547*1815"/>
  <p:tag name="KSO_WM_UNIT_HIGHLIGHT" val="0"/>
  <p:tag name="KSO_WM_UNIT_COMPATIBLE" val="0"/>
  <p:tag name="KSO_WM_UNIT_DIAGRAM_ISNUMVISUAL" val="0"/>
  <p:tag name="KSO_WM_UNIT_DIAGRAM_ISREFERUNIT" val="0"/>
  <p:tag name="KSO_WM_UNIT_TYPE" val="d"/>
  <p:tag name="KSO_WM_UNIT_INDEX" val="1"/>
  <p:tag name="KSO_WM_UNIT_ID" val="diagram20200752_1*d*1"/>
  <p:tag name="KSO_WM_TEMPLATE_CATEGORY" val="diagram"/>
  <p:tag name="KSO_WM_TEMPLATE_INDEX" val="20200752"/>
  <p:tag name="KSO_WM_UNIT_SUPPORT_UNIT_TYPE" val="[&quot;all&quot;]"/>
  <p:tag name="KSO_WM_UNIT_LAYERLEVEL" val="1"/>
  <p:tag name="KSO_WM_TAG_VERSION" val="1.0"/>
  <p:tag name="KSO_WM_BEAUTIFY_FLAG" val="#wm#"/>
</p:tagLst>
</file>

<file path=ppt/tags/tag968.xml><?xml version="1.0" encoding="utf-8"?>
<p:tagLst xmlns:p="http://schemas.openxmlformats.org/presentationml/2006/main">
  <p:tag name="KSO_WM_SLIDE_ID" val="diagram20200752_1"/>
  <p:tag name="KSO_WM_TEMPLATE_SUBCATEGORY" val="0"/>
  <p:tag name="KSO_WM_TEMPLATE_MASTER_TYPE" val="0"/>
  <p:tag name="KSO_WM_TEMPLATE_COLOR_TYPE" val="0"/>
  <p:tag name="KSO_WM_SLIDE_TYPE" val="text"/>
  <p:tag name="KSO_WM_SLIDE_SUBTYPE" val="diag"/>
  <p:tag name="KSO_WM_SLIDE_ITEM_CNT" val="0"/>
  <p:tag name="KSO_WM_SLIDE_INDEX" val="1"/>
  <p:tag name="KSO_WM_SLIDE_SIZE" val="332.079*342.468"/>
  <p:tag name="KSO_WM_SLIDE_POSITION" val="46.507*106.749"/>
  <p:tag name="KSO_WM_TAG_VERSION" val="1.0"/>
  <p:tag name="KSO_WM_BEAUTIFY_FLAG" val="#wm#"/>
  <p:tag name="KSO_WM_TEMPLATE_CATEGORY" val="diagram"/>
  <p:tag name="KSO_WM_TEMPLATE_INDEX" val="20200752"/>
  <p:tag name="KSO_WM_SLIDE_LAYOUT" val="d_h"/>
  <p:tag name="KSO_WM_SLIDE_LAYOUT_CNT" val="1_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1"/>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2"/>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2"/>
  <p:tag name="KSO_WM_UNIT_FILL_FORE_SCHEMECOLOR_INDEX" val="6"/>
  <p:tag name="KSO_WM_UNIT_FILL_TYPE" val="1"/>
  <p:tag name="KSO_WM_UNIT_TEXT_FILL_FORE_SCHEMECOLOR_INDEX" val="14"/>
  <p:tag name="KSO_WM_UNIT_TEX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3"/>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3"/>
  <p:tag name="KSO_WM_UNIT_FILL_FORE_SCHEMECOLOR_INDEX" val="7"/>
  <p:tag name="KSO_WM_UNIT_FILL_TYPE" val="1"/>
  <p:tag name="KSO_WM_UNIT_TEXT_FILL_FORE_SCHEMECOLOR_INDEX" val="14"/>
  <p:tag name="KSO_WM_UNIT_TEXT_FILL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4"/>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4"/>
  <p:tag name="KSO_WM_UNIT_FILL_FORE_SCHEMECOLOR_INDEX" val="8"/>
  <p:tag name="KSO_WM_UNIT_FILL_TYPE" val="1"/>
  <p:tag name="KSO_WM_UNIT_TEXT_FILL_FORE_SCHEMECOLOR_INDEX" val="14"/>
  <p:tag name="KSO_WM_UNIT_TEXT_FILL_TYPE" val="1"/>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5"/>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5"/>
  <p:tag name="KSO_WM_UNIT_FILL_FORE_SCHEMECOLOR_INDEX" val="9"/>
  <p:tag name="KSO_WM_UNIT_FILL_TYPE" val="1"/>
  <p:tag name="KSO_WM_UNIT_TEXT_FILL_FORE_SCHEMECOLOR_INDEX" val="14"/>
  <p:tag name="KSO_WM_UNIT_TEXT_FILL_TYPE" val="1"/>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6"/>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6"/>
  <p:tag name="KSO_WM_UNIT_FILL_FORE_SCHEMECOLOR_INDEX" val="5"/>
  <p:tag name="KSO_WM_UNIT_FILL_TYPE" val="1"/>
  <p:tag name="KSO_WM_UNIT_TEXT_FILL_FORE_SCHEMECOLOR_INDEX" val="14"/>
  <p:tag name="KSO_WM_UNIT_TEXT_FILL_TYPE" val="1"/>
  <p:tag name="KSO_WM_UNIT_USESOURCEFORMAT_APPLY"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i*1_7"/>
  <p:tag name="KSO_WM_TEMPLATE_CATEGORY" val="diagram"/>
  <p:tag name="KSO_WM_TEMPLATE_INDEX" val="20201344"/>
  <p:tag name="KSO_WM_UNIT_LAYERLEVEL" val="1_1"/>
  <p:tag name="KSO_WM_TAG_VERSION" val="1.0"/>
  <p:tag name="KSO_WM_BEAUTIFY_FLAG" val="#wm#"/>
  <p:tag name="KSO_WM_DIAGRAM_GROUP_CODE" val="l1-1"/>
  <p:tag name="KSO_WM_UNIT_TYPE" val="l_i"/>
  <p:tag name="KSO_WM_UNIT_INDEX" val="1_7"/>
  <p:tag name="KSO_WM_UNIT_FILL_FORE_SCHEMECOLOR_INDEX" val="5"/>
  <p:tag name="KSO_WM_UNIT_FILL_TYPE" val="1"/>
  <p:tag name="KSO_WM_UNIT_TEXT_FILL_FORE_SCHEMECOLOR_INDEX" val="14"/>
  <p:tag name="KSO_WM_UNIT_TEXT_FILL_TYPE" val="1"/>
  <p:tag name="KSO_WM_UNIT_USESOURCEFORMAT_APPLY"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1_2"/>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1_3"/>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TEXT_FILL_FORE_SCHEMECOLOR_INDEX" val="14"/>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1_4"/>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2_2"/>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2_3"/>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2_3"/>
  <p:tag name="KSO_WM_UNIT_FILL_FORE_SCHEMECOLOR_INDEX" val="6"/>
  <p:tag name="KSO_WM_UNIT_FILL_TYPE" val="1"/>
  <p:tag name="KSO_WM_UNIT_TEXT_FILL_FORE_SCHEMECOLOR_INDEX" val="14"/>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2_4"/>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2_4"/>
  <p:tag name="KSO_WM_UNIT_FILL_FORE_SCHEMECOLOR_INDEX" val="5"/>
  <p:tag name="KSO_WM_UNIT_FILL_TYPE" val="1"/>
  <p:tag name="KSO_WM_UNIT_TEXT_FILL_FORE_SCHEMECOLOR_INDEX" val="14"/>
  <p:tag name="KSO_WM_UNIT_TEXT_FILL_TYPE" val="1"/>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3_2"/>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3_2"/>
  <p:tag name="KSO_WM_UNIT_FILL_FORE_SCHEMECOLOR_INDEX" val="7"/>
  <p:tag name="KSO_WM_UNIT_FILL_TYPE" val="1"/>
  <p:tag name="KSO_WM_UNIT_TEXT_FILL_FORE_SCHEMECOLOR_INDEX" val="14"/>
  <p:tag name="KSO_WM_UNIT_TEXT_FILL_TYPE" val="1"/>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3_3"/>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3_3"/>
  <p:tag name="KSO_WM_UNIT_FILL_FORE_SCHEMECOLOR_INDEX" val="7"/>
  <p:tag name="KSO_WM_UNIT_FILL_TYPE" val="1"/>
  <p:tag name="KSO_WM_UNIT_TEXT_FILL_FORE_SCHEMECOLOR_INDEX" val="14"/>
  <p:tag name="KSO_WM_UNIT_TEXT_FILL_TYPE" val="1"/>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3_4"/>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4_2"/>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4_2"/>
  <p:tag name="KSO_WM_UNIT_FILL_FORE_SCHEMECOLOR_INDEX" val="8"/>
  <p:tag name="KSO_WM_UNIT_FILL_TYPE" val="1"/>
  <p:tag name="KSO_WM_UNIT_TEXT_FILL_FORE_SCHEMECOLOR_INDEX" val="14"/>
  <p:tag name="KSO_WM_UNIT_TEXT_FILL_TYPE" val="1"/>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4_3"/>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4_3"/>
  <p:tag name="KSO_WM_UNIT_FILL_FORE_SCHEMECOLOR_INDEX" val="8"/>
  <p:tag name="KSO_WM_UNIT_FILL_TYPE" val="1"/>
  <p:tag name="KSO_WM_UNIT_TEXT_FILL_FORE_SCHEMECOLOR_INDEX" val="14"/>
  <p:tag name="KSO_WM_UNIT_TEXT_FILL_TYPE" val="1"/>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4_4"/>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4_4"/>
  <p:tag name="KSO_WM_UNIT_FILL_FORE_SCHEMECOLOR_INDEX" val="8"/>
  <p:tag name="KSO_WM_UNIT_FILL_TYPE" val="1"/>
  <p:tag name="KSO_WM_UNIT_TEXT_FILL_FORE_SCHEMECOLOR_INDEX" val="14"/>
  <p:tag name="KSO_WM_UNIT_TEXT_FILL_TYPE" val="1"/>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5_2"/>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5_2"/>
  <p:tag name="KSO_WM_UNIT_FILL_FORE_SCHEMECOLOR_INDEX" val="9"/>
  <p:tag name="KSO_WM_UNIT_FILL_TYPE" val="1"/>
  <p:tag name="KSO_WM_UNIT_TEXT_FILL_FORE_SCHEMECOLOR_INDEX" val="14"/>
  <p:tag name="KSO_WM_UNIT_TEX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5_3"/>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5_3"/>
  <p:tag name="KSO_WM_UNIT_FILL_FORE_SCHEMECOLOR_INDEX" val="9"/>
  <p:tag name="KSO_WM_UNIT_FILL_TYPE" val="1"/>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i*1_5_4"/>
  <p:tag name="KSO_WM_TEMPLATE_CATEGORY" val="diagram"/>
  <p:tag name="KSO_WM_TEMPLATE_INDEX" val="20201344"/>
  <p:tag name="KSO_WM_UNIT_LAYERLEVEL" val="1_1_1"/>
  <p:tag name="KSO_WM_TAG_VERSION" val="1.0"/>
  <p:tag name="KSO_WM_BEAUTIFY_FLAG" val="#wm#"/>
  <p:tag name="KSO_WM_DIAGRAM_GROUP_CODE" val="l1-1"/>
  <p:tag name="KSO_WM_UNIT_TYPE" val="l_h_i"/>
  <p:tag name="KSO_WM_UNIT_INDEX" val="1_5_4"/>
  <p:tag name="KSO_WM_UNIT_FILL_FORE_SCHEMECOLOR_INDEX" val="9"/>
  <p:tag name="KSO_WM_UNIT_FILL_TYPE" val="1"/>
  <p:tag name="KSO_WM_UNIT_TEXT_FILL_FORE_SCHEMECOLOR_INDEX" val="14"/>
  <p:tag name="KSO_WM_UNIT_TEXT_FILL_TYPE" val="1"/>
  <p:tag name="KSO_WM_UNIT_USESOURCEFORMAT_APPLY" val="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a*1"/>
  <p:tag name="KSO_WM_TEMPLATE_CATEGORY" val="diagram"/>
  <p:tag name="KSO_WM_TEMPLATE_INDEX" val="20201344"/>
  <p:tag name="KSO_WM_UNIT_LAYERLEVEL" val="1"/>
  <p:tag name="KSO_WM_TAG_VERSION" val="1.0"/>
  <p:tag name="KSO_WM_BEAUTIFY_FLAG" val="#wm#"/>
  <p:tag name="KSO_WM_UNIT_ISCONTENTSTITLE" val="0"/>
  <p:tag name="KSO_WM_UNIT_PRESET_TEXT" val="添加标题"/>
  <p:tag name="KSO_WM_UNIT_NOCLEAR" val="0"/>
  <p:tag name="KSO_WM_UNIT_VALUE" val="3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a*1_1_1"/>
  <p:tag name="KSO_WM_TEMPLATE_CATEGORY" val="diagram"/>
  <p:tag name="KSO_WM_TEMPLATE_INDEX" val="20201344"/>
  <p:tag name="KSO_WM_UNIT_LAYERLEVEL" val="1_1_1"/>
  <p:tag name="KSO_WM_TAG_VERSION" val="1.0"/>
  <p:tag name="KSO_WM_BEAUTIFY_FLAG" val="#wm#"/>
  <p:tag name="KSO_WM_UNIT_ISCONTENTSTITLE" val="0"/>
  <p:tag name="KSO_WM_UNIT_NOCLEAR" val="0"/>
  <p:tag name="KSO_WM_UNIT_VALUE" val="6"/>
  <p:tag name="KSO_WM_DIAGRAM_GROUP_CODE" val="l1-1"/>
  <p:tag name="KSO_WM_UNIT_TYPE" val="l_h_a"/>
  <p:tag name="KSO_WM_UNIT_INDEX" val="1_1_1"/>
  <p:tag name="KSO_WM_UNIT_PRESET_TEXT" val="添加标题"/>
  <p:tag name="KSO_WM_UNIT_TEXT_FILL_FORE_SCHEMECOLOR_INDEX" val="13"/>
  <p:tag name="KSO_WM_UNIT_TEXT_FILL_TYPE" val="1"/>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a*1_3_1"/>
  <p:tag name="KSO_WM_TEMPLATE_CATEGORY" val="diagram"/>
  <p:tag name="KSO_WM_TEMPLATE_INDEX" val="20201344"/>
  <p:tag name="KSO_WM_UNIT_LAYERLEVEL" val="1_1_1"/>
  <p:tag name="KSO_WM_TAG_VERSION" val="1.0"/>
  <p:tag name="KSO_WM_BEAUTIFY_FLAG" val="#wm#"/>
  <p:tag name="KSO_WM_UNIT_ISCONTENTSTITLE" val="0"/>
  <p:tag name="KSO_WM_UNIT_NOCLEAR" val="0"/>
  <p:tag name="KSO_WM_UNIT_VALUE" val="6"/>
  <p:tag name="KSO_WM_DIAGRAM_GROUP_CODE" val="l1-1"/>
  <p:tag name="KSO_WM_UNIT_TYPE" val="l_h_a"/>
  <p:tag name="KSO_WM_UNIT_INDEX" val="1_3_1"/>
  <p:tag name="KSO_WM_UNIT_PRESET_TEXT" val="添加标题"/>
  <p:tag name="KSO_WM_UNIT_TEXT_FILL_FORE_SCHEMECOLOR_INDEX" val="13"/>
  <p:tag name="KSO_WM_UNIT_TEXT_FILL_TYPE" val="1"/>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a*1_5_1"/>
  <p:tag name="KSO_WM_TEMPLATE_CATEGORY" val="diagram"/>
  <p:tag name="KSO_WM_TEMPLATE_INDEX" val="20201344"/>
  <p:tag name="KSO_WM_UNIT_LAYERLEVEL" val="1_1_1"/>
  <p:tag name="KSO_WM_TAG_VERSION" val="1.0"/>
  <p:tag name="KSO_WM_BEAUTIFY_FLAG" val="#wm#"/>
  <p:tag name="KSO_WM_UNIT_ISCONTENTSTITLE" val="0"/>
  <p:tag name="KSO_WM_UNIT_NOCLEAR" val="0"/>
  <p:tag name="KSO_WM_UNIT_VALUE" val="6"/>
  <p:tag name="KSO_WM_DIAGRAM_GROUP_CODE" val="l1-1"/>
  <p:tag name="KSO_WM_UNIT_TYPE" val="l_h_a"/>
  <p:tag name="KSO_WM_UNIT_INDEX" val="1_5_1"/>
  <p:tag name="KSO_WM_UNIT_PRESET_TEXT" val="添加标题"/>
  <p:tag name="KSO_WM_UNIT_TEXT_FILL_FORE_SCHEMECOLOR_INDEX" val="13"/>
  <p:tag name="KSO_WM_UNIT_TEXT_FILL_TYPE" val="1"/>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a*1_4_1"/>
  <p:tag name="KSO_WM_TEMPLATE_CATEGORY" val="diagram"/>
  <p:tag name="KSO_WM_TEMPLATE_INDEX" val="20201344"/>
  <p:tag name="KSO_WM_UNIT_LAYERLEVEL" val="1_1_1"/>
  <p:tag name="KSO_WM_TAG_VERSION" val="1.0"/>
  <p:tag name="KSO_WM_BEAUTIFY_FLAG" val="#wm#"/>
  <p:tag name="KSO_WM_UNIT_ISCONTENTSTITLE" val="0"/>
  <p:tag name="KSO_WM_UNIT_NOCLEAR" val="0"/>
  <p:tag name="KSO_WM_UNIT_VALUE" val="6"/>
  <p:tag name="KSO_WM_DIAGRAM_GROUP_CODE" val="l1-1"/>
  <p:tag name="KSO_WM_UNIT_TYPE" val="l_h_a"/>
  <p:tag name="KSO_WM_UNIT_INDEX" val="1_4_1"/>
  <p:tag name="KSO_WM_UNIT_PRESET_TEXT" val="添加标题"/>
  <p:tag name="KSO_WM_UNIT_TEXT_FILL_FORE_SCHEMECOLOR_INDEX" val="13"/>
  <p:tag name="KSO_WM_UNIT_TEXT_FILL_TYPE" val="1"/>
  <p:tag name="KSO_WM_UNIT_USESOURCEFORMAT_APPLY" val="1"/>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l_h_a*1_2_1"/>
  <p:tag name="KSO_WM_TEMPLATE_CATEGORY" val="diagram"/>
  <p:tag name="KSO_WM_TEMPLATE_INDEX" val="20201344"/>
  <p:tag name="KSO_WM_UNIT_LAYERLEVEL" val="1_1_1"/>
  <p:tag name="KSO_WM_TAG_VERSION" val="1.0"/>
  <p:tag name="KSO_WM_BEAUTIFY_FLAG" val="#wm#"/>
  <p:tag name="KSO_WM_UNIT_ISCONTENTSTITLE" val="0"/>
  <p:tag name="KSO_WM_UNIT_NOCLEAR" val="0"/>
  <p:tag name="KSO_WM_UNIT_VALUE" val="6"/>
  <p:tag name="KSO_WM_DIAGRAM_GROUP_CODE" val="l1-1"/>
  <p:tag name="KSO_WM_UNIT_TYPE" val="l_h_a"/>
  <p:tag name="KSO_WM_UNIT_INDEX" val="1_2_1"/>
  <p:tag name="KSO_WM_UNIT_PRESET_TEXT" val="添加标题"/>
  <p:tag name="KSO_WM_UNIT_TEXT_FILL_FORE_SCHEMECOLOR_INDEX" val="13"/>
  <p:tag name="KSO_WM_UNIT_TEXT_FILL_TYPE" val="1"/>
  <p:tag name="KSO_WM_UNIT_USESOURCEFORMAT_APPLY" val="1"/>
</p:tagLst>
</file>

<file path=ppt/tags/tag997.xml><?xml version="1.0" encoding="utf-8"?>
<p:tagLst xmlns:p="http://schemas.openxmlformats.org/presentationml/2006/main">
  <p:tag name="KSO_WM_BEAUTIFY_FLAG" val="#wm#"/>
  <p:tag name="KSO_WM_TEMPLATE_CATEGORY" val="diagram"/>
  <p:tag name="KSO_WM_TEMPLATE_INDEX" val="20201344"/>
  <p:tag name="KSO_WM_SLIDE_ID" val="diagram20201344_1"/>
  <p:tag name="KSO_WM_TEMPLATE_SUBCATEGORY" val="0"/>
  <p:tag name="KSO_WM_SLIDE_TYPE" val="text"/>
  <p:tag name="KSO_WM_SLIDE_SUBTYPE" val="diag"/>
  <p:tag name="KSO_WM_SLIDE_ITEM_CNT" val="5"/>
  <p:tag name="KSO_WM_SLIDE_INDEX" val="1"/>
  <p:tag name="KSO_WM_SLIDE_SIZE" val="974.118*307.37"/>
  <p:tag name="KSO_WM_SLIDE_POSITION" val="0*172.264"/>
  <p:tag name="KSO_WM_TAG_VERSION" val="1.0"/>
  <p:tag name="KSO_WM_DIAGRAM_GROUP_CODE" val="l1-1"/>
  <p:tag name="KSO_WM_SLIDE_DIAGTYPE" val="l"/>
  <p:tag name="KSO_WM_SLIDE_LAYOUT" val="a_f_l"/>
  <p:tag name="KSO_WM_SLIDE_LAYOUT_CNT" val="1_1_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heme/theme1.xml><?xml version="1.0" encoding="utf-8"?>
<a:theme xmlns:a="http://schemas.openxmlformats.org/drawingml/2006/main" name="千图网海量PPT模板www.58pic.com​​">
  <a:themeElements>
    <a:clrScheme name="自定义 943">
      <a:dk1>
        <a:sysClr val="windowText" lastClr="000000"/>
      </a:dk1>
      <a:lt1>
        <a:sysClr val="window" lastClr="FFFFFF"/>
      </a:lt1>
      <a:dk2>
        <a:srgbClr val="5A6378"/>
      </a:dk2>
      <a:lt2>
        <a:srgbClr val="7F7F7F"/>
      </a:lt2>
      <a:accent1>
        <a:srgbClr val="595959"/>
      </a:accent1>
      <a:accent2>
        <a:srgbClr val="2D313B"/>
      </a:accent2>
      <a:accent3>
        <a:srgbClr val="595959"/>
      </a:accent3>
      <a:accent4>
        <a:srgbClr val="2D313B"/>
      </a:accent4>
      <a:accent5>
        <a:srgbClr val="595959"/>
      </a:accent5>
      <a:accent6>
        <a:srgbClr val="2D313B"/>
      </a:accent6>
      <a:hlink>
        <a:srgbClr val="168BBA"/>
      </a:hlink>
      <a:folHlink>
        <a:srgbClr val="680000"/>
      </a:folHlink>
    </a:clrScheme>
    <a:fontScheme name="uyewunpz">
      <a:majorFont>
        <a:latin typeface="庞门正道标题体"/>
        <a:ea typeface="庞门正道标题体"/>
        <a:cs typeface=""/>
      </a:majorFont>
      <a:minorFont>
        <a:latin typeface="庞门正道标题体"/>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23181</Words>
  <Application>WPS 演示</Application>
  <PresentationFormat>宽屏</PresentationFormat>
  <Paragraphs>1092</Paragraphs>
  <Slides>96</Slides>
  <Notes>17</Notes>
  <HiddenSlides>0</HiddenSlides>
  <MMClips>1</MMClips>
  <ScaleCrop>false</ScaleCrop>
  <HeadingPairs>
    <vt:vector size="6" baseType="variant">
      <vt:variant>
        <vt:lpstr>已用的字体</vt:lpstr>
      </vt:variant>
      <vt:variant>
        <vt:i4>36</vt:i4>
      </vt:variant>
      <vt:variant>
        <vt:lpstr>主题</vt:lpstr>
      </vt:variant>
      <vt:variant>
        <vt:i4>1</vt:i4>
      </vt:variant>
      <vt:variant>
        <vt:lpstr>幻灯片标题</vt:lpstr>
      </vt:variant>
      <vt:variant>
        <vt:i4>96</vt:i4>
      </vt:variant>
    </vt:vector>
  </HeadingPairs>
  <TitlesOfParts>
    <vt:vector size="133" baseType="lpstr">
      <vt:lpstr>Arial</vt:lpstr>
      <vt:lpstr>宋体</vt:lpstr>
      <vt:lpstr>Wingdings</vt:lpstr>
      <vt:lpstr>方正大标宋简体</vt:lpstr>
      <vt:lpstr>微软雅黑</vt:lpstr>
      <vt:lpstr>方正大黑简体</vt:lpstr>
      <vt:lpstr>HanWangZonYi</vt:lpstr>
      <vt:lpstr>黑体</vt:lpstr>
      <vt:lpstr>WPS-Bullets</vt:lpstr>
      <vt:lpstr>庞门正道标题体</vt:lpstr>
      <vt:lpstr>Segoe Print</vt:lpstr>
      <vt:lpstr>PMingLiU-ExtB</vt:lpstr>
      <vt:lpstr>Arial Unicode MS</vt:lpstr>
      <vt:lpstr>等线</vt:lpstr>
      <vt:lpstr>WPS-Numbers</vt:lpstr>
      <vt:lpstr>Calibri</vt:lpstr>
      <vt:lpstr>Calibri</vt:lpstr>
      <vt:lpstr>Helvetica</vt:lpstr>
      <vt:lpstr>Neris Thin</vt:lpstr>
      <vt:lpstr>Gulim</vt:lpstr>
      <vt:lpstr>Lato Light</vt:lpstr>
      <vt:lpstr>Lato Regular</vt:lpstr>
      <vt:lpstr>Lato</vt:lpstr>
      <vt:lpstr>Gill Sans</vt:lpstr>
      <vt:lpstr>Wingdings</vt:lpstr>
      <vt:lpstr>苹方 中等</vt:lpstr>
      <vt:lpstr>Open Sans</vt:lpstr>
      <vt:lpstr>冬青黑体简体中文 W3</vt:lpstr>
      <vt:lpstr>Helvetica</vt:lpstr>
      <vt:lpstr>Montserrat</vt:lpstr>
      <vt:lpstr>Nexa Bold</vt:lpstr>
      <vt:lpstr>Lato Heavy</vt:lpstr>
      <vt:lpstr>华文中宋</vt:lpstr>
      <vt:lpstr>Helvetica Neue</vt:lpstr>
      <vt:lpstr>汉仪旗黑-85S</vt:lpstr>
      <vt:lpstr>方正黑体简体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朱华亮</cp:lastModifiedBy>
  <cp:revision>172</cp:revision>
  <dcterms:created xsi:type="dcterms:W3CDTF">2018-04-10T08:10:00Z</dcterms:created>
  <dcterms:modified xsi:type="dcterms:W3CDTF">2024-12-26T09:17:20Z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5CAC8F1D232840598707E0A1567B932F_12</vt:lpwstr>
  </property>
</Properties>
</file>