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3"/>
  </p:sldMasterIdLst>
  <p:notesMasterIdLst>
    <p:notesMasterId r:id="rId7"/>
  </p:notesMasterIdLst>
  <p:handoutMasterIdLst>
    <p:handoutMasterId r:id="rId18"/>
  </p:handoutMasterIdLst>
  <p:sldIdLst>
    <p:sldId id="256" r:id="rId4"/>
    <p:sldId id="751" r:id="rId5"/>
    <p:sldId id="279" r:id="rId6"/>
    <p:sldId id="759" r:id="rId8"/>
    <p:sldId id="781" r:id="rId9"/>
    <p:sldId id="1025" r:id="rId10"/>
    <p:sldId id="1026" r:id="rId11"/>
    <p:sldId id="1027" r:id="rId12"/>
    <p:sldId id="1028" r:id="rId13"/>
    <p:sldId id="888" r:id="rId14"/>
    <p:sldId id="1029" r:id="rId15"/>
    <p:sldId id="1030" r:id="rId16"/>
    <p:sldId id="270" r:id="rId17"/>
  </p:sldIdLst>
  <p:sldSz cx="12192000" cy="6858000"/>
  <p:notesSz cx="7103745" cy="10234295"/>
  <p:embeddedFontLst>
    <p:embeddedFont>
      <p:font typeface="黑体" panose="02010609060101010101" charset="-122"/>
      <p:regular r:id="rId23"/>
    </p:embeddedFont>
    <p:embeddedFont>
      <p:font typeface="微软雅黑" panose="020B0503020204020204" charset="-122"/>
      <p:regular r:id="rId24"/>
    </p:embeddedFont>
    <p:embeddedFont>
      <p:font typeface="华文细黑" panose="02010600040101010101" charset="-122"/>
      <p:regular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2" pos="383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3F3"/>
    <a:srgbClr val="F3B96D"/>
    <a:srgbClr val="8EC0B9"/>
    <a:srgbClr val="2E75B6"/>
    <a:srgbClr val="CCCC9F"/>
    <a:srgbClr val="DB4105"/>
    <a:srgbClr val="5A84AF"/>
    <a:srgbClr val="E4EDF4"/>
    <a:srgbClr val="7AC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552" y="-942"/>
      </p:cViewPr>
      <p:guideLst>
        <p:guide orient="horz" pos="2208"/>
        <p:guide pos="38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黑体" panose="02010609060101010101" charset="-122"/>
        <a:ea typeface="黑体" panose="02010609060101010101" charset="-122"/>
        <a:cs typeface="黑体" panose="0201060906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73C0D0-D39E-4E70-9BCA-283D268ED7A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image" Target="../media/image7.emf"/><Relationship Id="rId6" Type="http://schemas.openxmlformats.org/officeDocument/2006/relationships/tags" Target="../tags/tag3.xml"/><Relationship Id="rId5" Type="http://schemas.openxmlformats.org/officeDocument/2006/relationships/image" Target="../media/image6.emf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黑体" panose="02010609060101010101" charset="-122"/>
                <a:sym typeface="黑体" panose="02010609060101010101" charset="-122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715125"/>
            <a:ext cx="12192000" cy="142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0899775" y="5443538"/>
            <a:ext cx="1292225" cy="1414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60350" y="114300"/>
            <a:ext cx="546100" cy="534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1442700" y="53975"/>
            <a:ext cx="615950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fontAlgn="base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fontAlgn="base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6">
              <a:lumMod val="20000"/>
              <a:lumOff val="80000"/>
              <a:alpha val="5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-635" y="4853940"/>
            <a:ext cx="12192635" cy="2004060"/>
          </a:xfrm>
          <a:custGeom>
            <a:avLst/>
            <a:gdLst>
              <a:gd name="connsiteX0" fmla="*/ 0 w 12192000"/>
              <a:gd name="connsiteY0" fmla="*/ 0 h 1943100"/>
              <a:gd name="connsiteX1" fmla="*/ 12192000 w 12192000"/>
              <a:gd name="connsiteY1" fmla="*/ 0 h 1943100"/>
              <a:gd name="connsiteX2" fmla="*/ 12192000 w 12192000"/>
              <a:gd name="connsiteY2" fmla="*/ 1943100 h 1943100"/>
              <a:gd name="connsiteX3" fmla="*/ 0 w 12192000"/>
              <a:gd name="connsiteY3" fmla="*/ 1943100 h 1943100"/>
              <a:gd name="connsiteX4" fmla="*/ 0 w 12192000"/>
              <a:gd name="connsiteY4" fmla="*/ 0 h 1943100"/>
              <a:gd name="connsiteX0-1" fmla="*/ 14515 w 12192000"/>
              <a:gd name="connsiteY0-2" fmla="*/ 0 h 1943100"/>
              <a:gd name="connsiteX1-3" fmla="*/ 12192000 w 12192000"/>
              <a:gd name="connsiteY1-4" fmla="*/ 0 h 1943100"/>
              <a:gd name="connsiteX2-5" fmla="*/ 12192000 w 12192000"/>
              <a:gd name="connsiteY2-6" fmla="*/ 1943100 h 1943100"/>
              <a:gd name="connsiteX3-7" fmla="*/ 0 w 12192000"/>
              <a:gd name="connsiteY3-8" fmla="*/ 1943100 h 1943100"/>
              <a:gd name="connsiteX4-9" fmla="*/ 14515 w 12192000"/>
              <a:gd name="connsiteY4-10" fmla="*/ 0 h 1943100"/>
              <a:gd name="connsiteX0-11" fmla="*/ 14515 w 12192000"/>
              <a:gd name="connsiteY0-12" fmla="*/ 0 h 1943100"/>
              <a:gd name="connsiteX1-13" fmla="*/ 2705100 w 12192000"/>
              <a:gd name="connsiteY1-14" fmla="*/ 0 h 1943100"/>
              <a:gd name="connsiteX2-15" fmla="*/ 12192000 w 12192000"/>
              <a:gd name="connsiteY2-16" fmla="*/ 0 h 1943100"/>
              <a:gd name="connsiteX3-17" fmla="*/ 12192000 w 12192000"/>
              <a:gd name="connsiteY3-18" fmla="*/ 1943100 h 1943100"/>
              <a:gd name="connsiteX4-19" fmla="*/ 0 w 12192000"/>
              <a:gd name="connsiteY4-20" fmla="*/ 1943100 h 1943100"/>
              <a:gd name="connsiteX5" fmla="*/ 14515 w 12192000"/>
              <a:gd name="connsiteY5" fmla="*/ 0 h 1943100"/>
              <a:gd name="connsiteX0-21" fmla="*/ 14515 w 12192000"/>
              <a:gd name="connsiteY0-22" fmla="*/ 0 h 1943100"/>
              <a:gd name="connsiteX1-23" fmla="*/ 2641600 w 12192000"/>
              <a:gd name="connsiteY1-24" fmla="*/ 317500 h 1943100"/>
              <a:gd name="connsiteX2-25" fmla="*/ 12192000 w 12192000"/>
              <a:gd name="connsiteY2-26" fmla="*/ 0 h 1943100"/>
              <a:gd name="connsiteX3-27" fmla="*/ 12192000 w 12192000"/>
              <a:gd name="connsiteY3-28" fmla="*/ 1943100 h 1943100"/>
              <a:gd name="connsiteX4-29" fmla="*/ 0 w 12192000"/>
              <a:gd name="connsiteY4-30" fmla="*/ 1943100 h 1943100"/>
              <a:gd name="connsiteX5-31" fmla="*/ 14515 w 12192000"/>
              <a:gd name="connsiteY5-32" fmla="*/ 0 h 1943100"/>
              <a:gd name="connsiteX0-33" fmla="*/ 14515 w 12192000"/>
              <a:gd name="connsiteY0-34" fmla="*/ 0 h 1943100"/>
              <a:gd name="connsiteX1-35" fmla="*/ 2628900 w 12192000"/>
              <a:gd name="connsiteY1-36" fmla="*/ 63500 h 1943100"/>
              <a:gd name="connsiteX2-37" fmla="*/ 12192000 w 12192000"/>
              <a:gd name="connsiteY2-38" fmla="*/ 0 h 1943100"/>
              <a:gd name="connsiteX3-39" fmla="*/ 12192000 w 12192000"/>
              <a:gd name="connsiteY3-40" fmla="*/ 1943100 h 1943100"/>
              <a:gd name="connsiteX4-41" fmla="*/ 0 w 12192000"/>
              <a:gd name="connsiteY4-42" fmla="*/ 1943100 h 1943100"/>
              <a:gd name="connsiteX5-43" fmla="*/ 14515 w 12192000"/>
              <a:gd name="connsiteY5-44" fmla="*/ 0 h 1943100"/>
              <a:gd name="connsiteX0-45" fmla="*/ 14515 w 12192000"/>
              <a:gd name="connsiteY0-46" fmla="*/ 0 h 1943100"/>
              <a:gd name="connsiteX1-47" fmla="*/ 2628900 w 12192000"/>
              <a:gd name="connsiteY1-48" fmla="*/ 63500 h 1943100"/>
              <a:gd name="connsiteX2-49" fmla="*/ 12192000 w 12192000"/>
              <a:gd name="connsiteY2-50" fmla="*/ 0 h 1943100"/>
              <a:gd name="connsiteX3-51" fmla="*/ 12192000 w 12192000"/>
              <a:gd name="connsiteY3-52" fmla="*/ 1943100 h 1943100"/>
              <a:gd name="connsiteX4-53" fmla="*/ 0 w 12192000"/>
              <a:gd name="connsiteY4-54" fmla="*/ 1943100 h 1943100"/>
              <a:gd name="connsiteX5-55" fmla="*/ 14515 w 12192000"/>
              <a:gd name="connsiteY5-56" fmla="*/ 0 h 1943100"/>
              <a:gd name="connsiteX0-57" fmla="*/ 14515 w 12192000"/>
              <a:gd name="connsiteY0-58" fmla="*/ 0 h 1943100"/>
              <a:gd name="connsiteX1-59" fmla="*/ 2628900 w 12192000"/>
              <a:gd name="connsiteY1-60" fmla="*/ 63500 h 1943100"/>
              <a:gd name="connsiteX2-61" fmla="*/ 9067800 w 12192000"/>
              <a:gd name="connsiteY2-62" fmla="*/ 12700 h 1943100"/>
              <a:gd name="connsiteX3-63" fmla="*/ 12192000 w 12192000"/>
              <a:gd name="connsiteY3-64" fmla="*/ 0 h 1943100"/>
              <a:gd name="connsiteX4-65" fmla="*/ 12192000 w 12192000"/>
              <a:gd name="connsiteY4-66" fmla="*/ 1943100 h 1943100"/>
              <a:gd name="connsiteX5-67" fmla="*/ 0 w 12192000"/>
              <a:gd name="connsiteY5-68" fmla="*/ 1943100 h 1943100"/>
              <a:gd name="connsiteX6" fmla="*/ 14515 w 12192000"/>
              <a:gd name="connsiteY6" fmla="*/ 0 h 1943100"/>
              <a:gd name="connsiteX0-69" fmla="*/ 14515 w 12192000"/>
              <a:gd name="connsiteY0-70" fmla="*/ 0 h 1943100"/>
              <a:gd name="connsiteX1-71" fmla="*/ 2628900 w 12192000"/>
              <a:gd name="connsiteY1-72" fmla="*/ 63500 h 1943100"/>
              <a:gd name="connsiteX2-73" fmla="*/ 9067800 w 12192000"/>
              <a:gd name="connsiteY2-74" fmla="*/ 12700 h 1943100"/>
              <a:gd name="connsiteX3-75" fmla="*/ 12192000 w 12192000"/>
              <a:gd name="connsiteY3-76" fmla="*/ 0 h 1943100"/>
              <a:gd name="connsiteX4-77" fmla="*/ 12192000 w 12192000"/>
              <a:gd name="connsiteY4-78" fmla="*/ 1943100 h 1943100"/>
              <a:gd name="connsiteX5-79" fmla="*/ 0 w 12192000"/>
              <a:gd name="connsiteY5-80" fmla="*/ 1943100 h 1943100"/>
              <a:gd name="connsiteX6-81" fmla="*/ 14515 w 12192000"/>
              <a:gd name="connsiteY6-82" fmla="*/ 0 h 1943100"/>
              <a:gd name="connsiteX0-83" fmla="*/ 14515 w 12192000"/>
              <a:gd name="connsiteY0-84" fmla="*/ 0 h 1943100"/>
              <a:gd name="connsiteX1-85" fmla="*/ 2628900 w 12192000"/>
              <a:gd name="connsiteY1-86" fmla="*/ 63500 h 1943100"/>
              <a:gd name="connsiteX2-87" fmla="*/ 9077325 w 12192000"/>
              <a:gd name="connsiteY2-88" fmla="*/ 69850 h 1943100"/>
              <a:gd name="connsiteX3-89" fmla="*/ 12192000 w 12192000"/>
              <a:gd name="connsiteY3-90" fmla="*/ 0 h 1943100"/>
              <a:gd name="connsiteX4-91" fmla="*/ 12192000 w 12192000"/>
              <a:gd name="connsiteY4-92" fmla="*/ 1943100 h 1943100"/>
              <a:gd name="connsiteX5-93" fmla="*/ 0 w 12192000"/>
              <a:gd name="connsiteY5-94" fmla="*/ 1943100 h 1943100"/>
              <a:gd name="connsiteX6-95" fmla="*/ 14515 w 12192000"/>
              <a:gd name="connsiteY6-96" fmla="*/ 0 h 19431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31" y="connsiteY5-32"/>
              </a:cxn>
              <a:cxn ang="0">
                <a:pos x="connsiteX6-81" y="connsiteY6-82"/>
              </a:cxn>
            </a:cxnLst>
            <a:rect l="l" t="t" r="r" b="b"/>
            <a:pathLst>
              <a:path w="12192000" h="1943100">
                <a:moveTo>
                  <a:pt x="14515" y="0"/>
                </a:moveTo>
                <a:cubicBezTo>
                  <a:pt x="885977" y="21167"/>
                  <a:pt x="1300238" y="385233"/>
                  <a:pt x="2628900" y="63500"/>
                </a:cubicBezTo>
                <a:lnTo>
                  <a:pt x="9077325" y="69850"/>
                </a:lnTo>
                <a:cubicBezTo>
                  <a:pt x="11198225" y="764117"/>
                  <a:pt x="11150600" y="4233"/>
                  <a:pt x="12192000" y="0"/>
                </a:cubicBezTo>
                <a:lnTo>
                  <a:pt x="12192000" y="1943100"/>
                </a:lnTo>
                <a:lnTo>
                  <a:pt x="0" y="1943100"/>
                </a:lnTo>
                <a:lnTo>
                  <a:pt x="14515" y="0"/>
                </a:lnTo>
                <a:close/>
              </a:path>
            </a:pathLst>
          </a:custGeom>
          <a:solidFill>
            <a:srgbClr val="EB6877"/>
          </a:solidFill>
          <a:ln w="38100">
            <a:noFill/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65"/>
          <a:stretch>
            <a:fillRect/>
          </a:stretch>
        </p:blipFill>
        <p:spPr>
          <a:xfrm>
            <a:off x="2893783" y="3982065"/>
            <a:ext cx="6371303" cy="28759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-2" y="4259488"/>
            <a:ext cx="3810001" cy="2598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325" y="-1"/>
            <a:ext cx="4638676" cy="3163688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9" name="Freeform 244"/>
          <p:cNvSpPr/>
          <p:nvPr userDrawn="1"/>
        </p:nvSpPr>
        <p:spPr bwMode="auto">
          <a:xfrm flipH="1" flipV="1">
            <a:off x="10700124" y="1209674"/>
            <a:ext cx="415549" cy="428625"/>
          </a:xfrm>
          <a:custGeom>
            <a:avLst/>
            <a:gdLst>
              <a:gd name="T0" fmla="*/ 806 w 806"/>
              <a:gd name="T1" fmla="*/ 555 h 809"/>
              <a:gd name="T2" fmla="*/ 555 w 806"/>
              <a:gd name="T3" fmla="*/ 555 h 809"/>
              <a:gd name="T4" fmla="*/ 555 w 806"/>
              <a:gd name="T5" fmla="*/ 809 h 809"/>
              <a:gd name="T6" fmla="*/ 251 w 806"/>
              <a:gd name="T7" fmla="*/ 809 h 809"/>
              <a:gd name="T8" fmla="*/ 251 w 806"/>
              <a:gd name="T9" fmla="*/ 555 h 809"/>
              <a:gd name="T10" fmla="*/ 0 w 806"/>
              <a:gd name="T11" fmla="*/ 555 h 809"/>
              <a:gd name="T12" fmla="*/ 0 w 806"/>
              <a:gd name="T13" fmla="*/ 254 h 809"/>
              <a:gd name="T14" fmla="*/ 251 w 806"/>
              <a:gd name="T15" fmla="*/ 254 h 809"/>
              <a:gd name="T16" fmla="*/ 251 w 806"/>
              <a:gd name="T17" fmla="*/ 0 h 809"/>
              <a:gd name="T18" fmla="*/ 555 w 806"/>
              <a:gd name="T19" fmla="*/ 0 h 809"/>
              <a:gd name="T20" fmla="*/ 555 w 806"/>
              <a:gd name="T21" fmla="*/ 254 h 809"/>
              <a:gd name="T22" fmla="*/ 806 w 806"/>
              <a:gd name="T23" fmla="*/ 254 h 809"/>
              <a:gd name="T24" fmla="*/ 806 w 806"/>
              <a:gd name="T25" fmla="*/ 555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6" h="809">
                <a:moveTo>
                  <a:pt x="806" y="555"/>
                </a:moveTo>
                <a:lnTo>
                  <a:pt x="555" y="555"/>
                </a:lnTo>
                <a:lnTo>
                  <a:pt x="555" y="809"/>
                </a:lnTo>
                <a:lnTo>
                  <a:pt x="251" y="809"/>
                </a:lnTo>
                <a:lnTo>
                  <a:pt x="251" y="555"/>
                </a:lnTo>
                <a:lnTo>
                  <a:pt x="0" y="555"/>
                </a:lnTo>
                <a:lnTo>
                  <a:pt x="0" y="254"/>
                </a:lnTo>
                <a:lnTo>
                  <a:pt x="251" y="254"/>
                </a:lnTo>
                <a:lnTo>
                  <a:pt x="251" y="0"/>
                </a:lnTo>
                <a:lnTo>
                  <a:pt x="555" y="0"/>
                </a:lnTo>
                <a:lnTo>
                  <a:pt x="555" y="254"/>
                </a:lnTo>
                <a:lnTo>
                  <a:pt x="806" y="254"/>
                </a:lnTo>
                <a:lnTo>
                  <a:pt x="806" y="555"/>
                </a:lnTo>
                <a:close/>
              </a:path>
            </a:pathLst>
          </a:custGeom>
          <a:solidFill>
            <a:srgbClr val="0F365E"/>
          </a:solidFill>
          <a:ln>
            <a:solidFill>
              <a:srgbClr val="0F365E"/>
            </a:solidFill>
          </a:ln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b="0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47" r="71389" b="42089"/>
          <a:stretch>
            <a:fillRect/>
          </a:stretch>
        </p:blipFill>
        <p:spPr>
          <a:xfrm>
            <a:off x="0" y="473204"/>
            <a:ext cx="2251881" cy="3219120"/>
          </a:xfrm>
          <a:prstGeom prst="rect">
            <a:avLst/>
          </a:prstGeom>
        </p:spPr>
      </p:pic>
      <p:sp>
        <p:nvSpPr>
          <p:cNvPr id="10" name="矩形 9"/>
          <p:cNvSpPr/>
          <p:nvPr userDrawn="1"/>
        </p:nvSpPr>
        <p:spPr>
          <a:xfrm>
            <a:off x="313055" y="365125"/>
            <a:ext cx="11566525" cy="6127750"/>
          </a:xfrm>
          <a:prstGeom prst="rect">
            <a:avLst/>
          </a:prstGeom>
          <a:noFill/>
          <a:ln w="28575" cmpd="sng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0" y="635"/>
            <a:ext cx="12192000" cy="6857365"/>
          </a:xfrm>
          <a:prstGeom prst="rect">
            <a:avLst/>
          </a:prstGeom>
          <a:solidFill>
            <a:schemeClr val="accent5">
              <a:lumMod val="40000"/>
              <a:lumOff val="60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0" y="0"/>
            <a:ext cx="12191999" cy="5724525"/>
          </a:xfrm>
          <a:prstGeom prst="rect">
            <a:avLst/>
          </a:prstGeom>
          <a:solidFill>
            <a:schemeClr val="accent5">
              <a:lumMod val="40000"/>
              <a:lumOff val="6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5724525"/>
            <a:ext cx="12191999" cy="1133475"/>
          </a:xfrm>
          <a:prstGeom prst="rect">
            <a:avLst/>
          </a:prstGeom>
          <a:solidFill>
            <a:srgbClr val="53A6AB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黑体" panose="02010609060101010101" charset="-122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 rot="16200000">
            <a:off x="-1372837" y="4149655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2" name="文本框 21"/>
          <p:cNvSpPr txBox="1"/>
          <p:nvPr userDrawn="1"/>
        </p:nvSpPr>
        <p:spPr>
          <a:xfrm>
            <a:off x="328226" y="71101"/>
            <a:ext cx="378333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&lt;&lt;&lt;&lt;&lt;&lt;&lt;&lt;&lt;&lt;&lt;&lt;&lt;&lt;&lt;&lt;&lt;&lt;&lt;&lt;&lt;&lt;&lt;&lt;&lt;&lt;&lt;&lt;&lt;&lt;&lt;&lt;&lt;&lt;&lt;</a:t>
            </a:r>
            <a:endParaRPr lang="en-US" altLang="zh-CN" sz="16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cxnSp>
        <p:nvCxnSpPr>
          <p:cNvPr id="13" name="直接连接符 12"/>
          <p:cNvCxnSpPr>
            <a:stCxn id="22" idx="3"/>
          </p:cNvCxnSpPr>
          <p:nvPr userDrawn="1"/>
        </p:nvCxnSpPr>
        <p:spPr>
          <a:xfrm>
            <a:off x="4111353" y="240081"/>
            <a:ext cx="56155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V="1">
            <a:off x="619135" y="6597702"/>
            <a:ext cx="11344264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>
            <a:off x="11963400" y="209600"/>
            <a:ext cx="0" cy="63881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 userDrawn="1"/>
        </p:nvSpPr>
        <p:spPr>
          <a:xfrm>
            <a:off x="256277" y="1911768"/>
            <a:ext cx="11618616" cy="36066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2F2A2A96-E392-4BD4-96F4-45C159C7CA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defRPr>
            </a:lvl1pPr>
          </a:lstStyle>
          <a:p>
            <a:fld id="{6E02081A-7E68-44F2-A99E-F075D941C59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黑体" panose="02010609060101010101" charset="-122"/>
          <a:ea typeface="黑体" panose="02010609060101010101" charset="-122"/>
          <a:cs typeface="黑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2.png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0.png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1.png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62175" y="1555750"/>
            <a:ext cx="6278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72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解剖学基础</a:t>
            </a:r>
            <a:endParaRPr lang="zh-CN" altLang="zh-CN" sz="7200" b="1" dirty="0" smtClean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898265" y="3695164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北京出版社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477645"/>
            <a:ext cx="10870565" cy="449580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540194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二、甲状腺的组织结构和功能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76095" y="2066290"/>
            <a:ext cx="8091170" cy="32442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．上和下 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近头者为上，近足者为下。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．前和后 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近腹面者为前，又称腹侧；近背面者为后，又称背侧。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．内侧和外侧 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以身体正中面为准，距正中面近者为内侧，远者为外侧。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4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．内和外 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对空腔器官的描述，近内腔者为内，远内腔者为外。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5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．浅和深 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以体表为准，距体表较近者为浅，较远者为深。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6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．近侧和远侧 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在四肢，距离四肢根部较近者为近侧，较远者为远侧。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0" algn="l">
              <a:lnSpc>
                <a:spcPct val="80000"/>
              </a:lnSpc>
              <a:buFont typeface="Arial" panose="020B0604020202020204" pitchFamily="34" charset="0"/>
              <a:buNone/>
            </a:pPr>
            <a:endParaRPr lang="zh-CN" altLang="en-US" sz="2000" dirty="0">
              <a:latin typeface="Calibri" panose="020F050202020403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1035" y="725170"/>
            <a:ext cx="10730865" cy="6864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buNone/>
            </a:pPr>
            <a:r>
              <a:rPr lang="zh-CN" altLang="zh-CN" sz="24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（二）方位</a:t>
            </a:r>
            <a:endParaRPr lang="zh-CN" altLang="en-US" sz="24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477645"/>
            <a:ext cx="10870565" cy="449580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540194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二、甲状腺的组织结构和功能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0945" y="2066290"/>
            <a:ext cx="9460230" cy="32442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buNone/>
            </a:pPr>
            <a:r>
              <a:rPr lang="en-US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．轴</a:t>
            </a:r>
            <a:r>
              <a:rPr lang="en-US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为了准确描述关节的运动形式，以解剖学姿势为准，设置相互垂直的</a:t>
            </a:r>
            <a:r>
              <a:rPr lang="en-US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个轴</a:t>
            </a:r>
            <a:endParaRPr lang="en-US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l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）垂直轴</a:t>
            </a: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：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为上下方向的轴线，垂直于水平面。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）矢状轴</a:t>
            </a:r>
            <a:r>
              <a:rPr lang="en-US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：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为前后方向的轴线，与垂直轴直角相交。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）冠状轴（额状轴）：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为左右方向的轴线。与垂直轴和矢状轴垂直相交。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．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面 在解剖学姿势条件下，人体或其局部均可设置互相垂直的</a:t>
            </a:r>
            <a:r>
              <a:rPr lang="en-US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个面。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l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）矢状面：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于前后方向将人体纵切为左、右两部分的切面。通过人体正中的矢状面为正中矢状面，它将人体分为左右相等的两部分。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）冠状面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 ：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又称额状面，于左右方向将人体纵切为前、后两部分的切面。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</a:t>
            </a: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）水平面：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又称横切面，为将人体横切为上、下两部分的切面。水平面与矢状面和冠状面相垂直。</a:t>
            </a:r>
            <a:endParaRPr lang="zh-CN" altLang="zh-CN" sz="20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indent="0" algn="l">
              <a:lnSpc>
                <a:spcPct val="80000"/>
              </a:lnSpc>
              <a:buFont typeface="Arial" panose="020B0604020202020204" pitchFamily="34" charset="0"/>
              <a:buNone/>
            </a:pPr>
            <a:endParaRPr lang="zh-CN" altLang="en-US" sz="2000" dirty="0">
              <a:latin typeface="Calibri" panose="020F050202020403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1035" y="725170"/>
            <a:ext cx="10730865" cy="6864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buNone/>
            </a:pPr>
            <a:r>
              <a:rPr lang="zh-CN" altLang="zh-CN" sz="24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（三）轴和面</a:t>
            </a:r>
            <a:endParaRPr lang="zh-CN" altLang="en-US" sz="2400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477645"/>
            <a:ext cx="10870565" cy="449580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540194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二、甲状腺的组织结构和功能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10945" y="2999740"/>
            <a:ext cx="3949700" cy="20027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indent="0" algn="l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在某些器官，常沿其本身的长轴纵切或横切，分别称为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纵切面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和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横切面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2000" dirty="0">
              <a:latin typeface="Calibri" panose="020F050202020403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1035" y="725170"/>
            <a:ext cx="10730865" cy="6864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>
              <a:buNone/>
            </a:pPr>
            <a:r>
              <a:rPr lang="zh-CN" altLang="zh-CN" sz="24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（三）轴和面</a:t>
            </a:r>
            <a:endParaRPr lang="zh-CN" altLang="en-US" sz="2400" dirty="0">
              <a:sym typeface="+mn-ea"/>
            </a:endParaRPr>
          </a:p>
        </p:txBody>
      </p:sp>
      <p:pic>
        <p:nvPicPr>
          <p:cNvPr id="12291" name="图片 3" descr="图绪-3人体的轴和面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2795" y="1536700"/>
            <a:ext cx="2835275" cy="43237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385695" y="2120265"/>
            <a:ext cx="62788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7165" y="4099560"/>
            <a:ext cx="2689860" cy="566420"/>
            <a:chOff x="8046" y="6890"/>
            <a:chExt cx="3107" cy="892"/>
          </a:xfrm>
        </p:grpSpPr>
        <p:sp>
          <p:nvSpPr>
            <p:cNvPr id="4" name="圆角矩形 3"/>
            <p:cNvSpPr/>
            <p:nvPr/>
          </p:nvSpPr>
          <p:spPr>
            <a:xfrm>
              <a:off x="8046" y="6890"/>
              <a:ext cx="3107" cy="892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黑体" panose="02010609060101010101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24" y="7004"/>
              <a:ext cx="2951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</a:rPr>
                <a:t>北京出版社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cover dir="d"/>
      </p:transition>
    </mc:Choice>
    <mc:Fallback>
      <p:transition spd="slow"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784873da7d5dd939555a422eff551ceed9e77a644dba-7A8xtg"/>
          <p:cNvPicPr>
            <a:picLocks noChangeAspect="1"/>
          </p:cNvPicPr>
          <p:nvPr/>
        </p:nvPicPr>
        <p:blipFill>
          <a:blip r:embed="rId1"/>
          <a:srcRect l="12780" t="2600" r="33949" b="13746"/>
          <a:stretch>
            <a:fillRect/>
          </a:stretch>
        </p:blipFill>
        <p:spPr>
          <a:xfrm>
            <a:off x="-15875" y="19685"/>
            <a:ext cx="3674110" cy="68656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9855" y="132715"/>
            <a:ext cx="3422650" cy="6640195"/>
          </a:xfrm>
          <a:prstGeom prst="rect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84250" y="1511935"/>
            <a:ext cx="14528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目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9600" b="1">
                <a:solidFill>
                  <a:srgbClr val="5A84AF"/>
                </a:solidFill>
                <a:latin typeface="黑体" panose="02010609060101010101" charset="-122"/>
                <a:ea typeface="黑体" panose="02010609060101010101" charset="-122"/>
              </a:rPr>
              <a:t>录</a:t>
            </a:r>
            <a:endParaRPr lang="zh-CN" altLang="en-US" sz="9600" b="1">
              <a:solidFill>
                <a:srgbClr val="5A84A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968022" y="500112"/>
            <a:ext cx="3498580" cy="540000"/>
            <a:chOff x="1397186" y="3857714"/>
            <a:chExt cx="4055189" cy="549605"/>
          </a:xfrm>
        </p:grpSpPr>
        <p:sp>
          <p:nvSpPr>
            <p:cNvPr id="5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endParaRPr lang="zh-CN" altLang="en-US" sz="1800" dirty="0">
                <a:solidFill>
                  <a:schemeClr val="bg1"/>
                </a:solidFill>
                <a:uFillTx/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55" name="矩形 54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绪论</a:t>
              </a:r>
              <a:endParaRPr lang="zh-CN" altLang="en-US" sz="16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90875" y="500112"/>
            <a:ext cx="3698922" cy="540000"/>
            <a:chOff x="1397186" y="3857714"/>
            <a:chExt cx="4225649" cy="549605"/>
          </a:xfrm>
        </p:grpSpPr>
        <p:sp>
          <p:nvSpPr>
            <p:cNvPr id="20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单元一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1" name="矩形 20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细胞的基本结构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968022" y="1390637"/>
            <a:ext cx="3498580" cy="540000"/>
            <a:chOff x="1397186" y="3857714"/>
            <a:chExt cx="4225649" cy="549605"/>
          </a:xfrm>
        </p:grpSpPr>
        <p:sp>
          <p:nvSpPr>
            <p:cNvPr id="2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单元二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基本组织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890875" y="1390637"/>
            <a:ext cx="3698922" cy="540000"/>
            <a:chOff x="1397186" y="3857714"/>
            <a:chExt cx="4055189" cy="549605"/>
          </a:xfrm>
        </p:grpSpPr>
        <p:sp>
          <p:nvSpPr>
            <p:cNvPr id="27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单元三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8" name="矩形 27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皮肤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928017" y="2252828"/>
            <a:ext cx="3498580" cy="540000"/>
            <a:chOff x="1397186" y="3857714"/>
            <a:chExt cx="4055189" cy="549605"/>
          </a:xfrm>
        </p:grpSpPr>
        <p:sp>
          <p:nvSpPr>
            <p:cNvPr id="3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单元四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运动系统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890875" y="2252828"/>
            <a:ext cx="3698922" cy="540000"/>
            <a:chOff x="1397186" y="3857714"/>
            <a:chExt cx="4225649" cy="549605"/>
          </a:xfrm>
        </p:grpSpPr>
        <p:sp>
          <p:nvSpPr>
            <p:cNvPr id="3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单元五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6" name="矩形 35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消化系统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927382" y="3115552"/>
            <a:ext cx="3498580" cy="540000"/>
            <a:chOff x="1397186" y="3857714"/>
            <a:chExt cx="4225649" cy="549605"/>
          </a:xfrm>
        </p:grpSpPr>
        <p:sp>
          <p:nvSpPr>
            <p:cNvPr id="4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单元六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42" name="矩形 41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呼吸系统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890875" y="3105137"/>
            <a:ext cx="3698922" cy="540000"/>
            <a:chOff x="1397186" y="3857714"/>
            <a:chExt cx="4055189" cy="549605"/>
          </a:xfrm>
        </p:grpSpPr>
        <p:sp>
          <p:nvSpPr>
            <p:cNvPr id="7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单元七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8" name="矩形 7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泌尿系统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912600" y="4005567"/>
            <a:ext cx="3698922" cy="540000"/>
            <a:chOff x="1397186" y="3857714"/>
            <a:chExt cx="4055189" cy="549605"/>
          </a:xfrm>
        </p:grpSpPr>
        <p:sp>
          <p:nvSpPr>
            <p:cNvPr id="11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单元八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12" name="矩形 11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生殖系统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890875" y="4005428"/>
            <a:ext cx="3698922" cy="540000"/>
            <a:chOff x="1397186" y="3857714"/>
            <a:chExt cx="4225649" cy="549605"/>
          </a:xfrm>
        </p:grpSpPr>
        <p:sp>
          <p:nvSpPr>
            <p:cNvPr id="14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单元九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脉管系统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14505" y="4840453"/>
            <a:ext cx="3698922" cy="540000"/>
            <a:chOff x="1397186" y="3857714"/>
            <a:chExt cx="4225649" cy="549605"/>
          </a:xfrm>
        </p:grpSpPr>
        <p:sp>
          <p:nvSpPr>
            <p:cNvPr id="19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8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单元十</a:t>
              </a:r>
              <a:endParaRPr lang="zh-CN" altLang="en-US" sz="18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感觉器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890875" y="4819637"/>
            <a:ext cx="3698922" cy="540000"/>
            <a:chOff x="1397186" y="3857714"/>
            <a:chExt cx="4055189" cy="549605"/>
          </a:xfrm>
        </p:grpSpPr>
        <p:sp>
          <p:nvSpPr>
            <p:cNvPr id="32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单元十一</a:t>
              </a:r>
              <a:endParaRPr lang="zh-CN" altLang="en-US" sz="16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37" name="矩形 36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神经系统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912600" y="5730862"/>
            <a:ext cx="3698922" cy="540000"/>
            <a:chOff x="1397186" y="3857714"/>
            <a:chExt cx="4055189" cy="549605"/>
          </a:xfrm>
        </p:grpSpPr>
        <p:sp>
          <p:nvSpPr>
            <p:cNvPr id="39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8EC0B9"/>
            </a:solidFill>
            <a:ln w="9525">
              <a:noFill/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单元十二</a:t>
              </a:r>
              <a:endParaRPr lang="zh-CN" altLang="en-US" sz="16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43" name="矩形 42"/>
            <p:cNvSpPr/>
            <p:nvPr/>
          </p:nvSpPr>
          <p:spPr bwMode="auto">
            <a:xfrm>
              <a:off x="2597287" y="3857714"/>
              <a:ext cx="2855088" cy="549605"/>
            </a:xfrm>
            <a:prstGeom prst="rect">
              <a:avLst/>
            </a:prstGeom>
            <a:noFill/>
            <a:ln w="19050">
              <a:solidFill>
                <a:srgbClr val="8EC0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内分泌系统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890875" y="5709768"/>
            <a:ext cx="3698922" cy="540000"/>
            <a:chOff x="1397186" y="3857714"/>
            <a:chExt cx="4225649" cy="549605"/>
          </a:xfrm>
        </p:grpSpPr>
        <p:sp>
          <p:nvSpPr>
            <p:cNvPr id="45" name="_14"/>
            <p:cNvSpPr txBox="1">
              <a:spLocks noChangeArrowheads="1"/>
            </p:cNvSpPr>
            <p:nvPr/>
          </p:nvSpPr>
          <p:spPr bwMode="auto">
            <a:xfrm>
              <a:off x="1397186" y="3857714"/>
              <a:ext cx="1123680" cy="549605"/>
            </a:xfrm>
            <a:prstGeom prst="rect">
              <a:avLst/>
            </a:prstGeom>
            <a:solidFill>
              <a:srgbClr val="F3B96D"/>
            </a:solidFill>
            <a:ln w="9525">
              <a:solidFill>
                <a:srgbClr val="F3B96D"/>
              </a:solidFill>
              <a:miter lim="800000"/>
            </a:ln>
            <a:effectLst/>
          </p:spPr>
          <p:txBody>
            <a:bodyPr vert="horz" wrap="square" lIns="68567" tIns="34283" rIns="68567" bIns="34283" numCol="1" anchor="ctr" anchorCtr="0" compatLnSpc="1"/>
            <a:lstStyle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+mj-lt"/>
                  <a:ea typeface="+mj-ea"/>
                  <a:cs typeface="+mj-cs"/>
                </a:defRPr>
              </a:lvl1pPr>
              <a:lvl2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2pPr>
              <a:lvl3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3pPr>
              <a:lvl4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4pPr>
              <a:lvl5pPr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Arial" panose="020B0604020202020204" pitchFamily="34" charset="0"/>
                  <a:ea typeface="微软雅黑" panose="020B0503020204020204" charset="-122"/>
                </a:defRPr>
              </a:lvl9pPr>
            </a:lstStyle>
            <a:p>
              <a:pPr algn="ctr"/>
              <a:r>
                <a:rPr lang="zh-CN" altLang="en-US" sz="1600" dirty="0" smtClean="0">
                  <a:solidFill>
                    <a:schemeClr val="bg1"/>
                  </a:solidFill>
                  <a:latin typeface="华文细黑" panose="02010600040101010101" charset="-122"/>
                  <a:ea typeface="字魂70号-灵悦黑体"/>
                  <a:sym typeface="华文细黑" panose="02010600040101010101" charset="-122"/>
                </a:rPr>
                <a:t>单元十三</a:t>
              </a:r>
              <a:endParaRPr lang="zh-CN" altLang="en-US" sz="1600" dirty="0" smtClean="0">
                <a:solidFill>
                  <a:schemeClr val="bg1"/>
                </a:solidFill>
                <a:latin typeface="华文细黑" panose="02010600040101010101" charset="-122"/>
                <a:ea typeface="字魂70号-灵悦黑体"/>
                <a:sym typeface="华文细黑" panose="02010600040101010101" charset="-122"/>
              </a:endParaRPr>
            </a:p>
          </p:txBody>
        </p:sp>
        <p:sp>
          <p:nvSpPr>
            <p:cNvPr id="46" name="矩形 45"/>
            <p:cNvSpPr/>
            <p:nvPr/>
          </p:nvSpPr>
          <p:spPr bwMode="auto">
            <a:xfrm>
              <a:off x="2597135" y="3857714"/>
              <a:ext cx="3025700" cy="549589"/>
            </a:xfrm>
            <a:prstGeom prst="rect">
              <a:avLst/>
            </a:prstGeom>
            <a:noFill/>
            <a:ln w="19050">
              <a:solidFill>
                <a:srgbClr val="F3B9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 smtClean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黑体" panose="02010609060101010101" charset="-122"/>
                  <a:sym typeface="+mn-ea"/>
                </a:rPr>
                <a:t>人体胚胎学概要</a:t>
              </a:r>
              <a:endParaRPr lang="zh-CN" altLang="en-US" sz="16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黑体" panose="02010609060101010101" charset="-122"/>
                <a:sym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818515" y="1389380"/>
            <a:ext cx="1032700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单元一</a:t>
            </a:r>
            <a:endParaRPr lang="zh-CN" altLang="en-US" sz="6600" b="1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  <a:sym typeface="黑体" panose="02010609060101010101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66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黑体" panose="02010609060101010101" charset="-122"/>
              </a:rPr>
              <a:t>绪论</a:t>
            </a:r>
            <a:endParaRPr lang="zh-CN" altLang="en-US" sz="6600" b="1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  <a:cs typeface="+mn-ea"/>
              <a:sym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50">
        <p:newsflash/>
      </p:transition>
    </mc:Choice>
    <mc:Fallback>
      <p:transition spd="med">
        <p:newsflash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9"/>
          <p:cNvSpPr/>
          <p:nvPr/>
        </p:nvSpPr>
        <p:spPr bwMode="auto">
          <a:xfrm>
            <a:off x="301837" y="1193801"/>
            <a:ext cx="11654367" cy="73660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156460" y="1392555"/>
            <a:ext cx="1652905" cy="2454910"/>
            <a:chOff x="3345" y="2143"/>
            <a:chExt cx="2603" cy="3866"/>
          </a:xfrm>
        </p:grpSpPr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3345" y="3029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4295" y="2143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solidFill>
              <a:srgbClr val="5A84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574" y="4253"/>
              <a:ext cx="2144" cy="5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理论目标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302250" y="1588770"/>
            <a:ext cx="1652905" cy="2499995"/>
            <a:chOff x="8299" y="2452"/>
            <a:chExt cx="2603" cy="3937"/>
          </a:xfrm>
          <a:solidFill>
            <a:srgbClr val="2E75B6"/>
          </a:solidFill>
        </p:grpSpPr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8299" y="3406"/>
              <a:ext cx="2603" cy="2983"/>
            </a:xfrm>
            <a:custGeom>
              <a:avLst/>
              <a:gdLst>
                <a:gd name="T0" fmla="*/ 572 w 696"/>
                <a:gd name="T1" fmla="*/ 225 h 797"/>
                <a:gd name="T2" fmla="*/ 572 w 696"/>
                <a:gd name="T3" fmla="*/ 673 h 797"/>
                <a:gd name="T4" fmla="*/ 123 w 696"/>
                <a:gd name="T5" fmla="*/ 673 h 797"/>
                <a:gd name="T6" fmla="*/ 123 w 696"/>
                <a:gd name="T7" fmla="*/ 225 h 797"/>
                <a:gd name="T8" fmla="*/ 348 w 696"/>
                <a:gd name="T9" fmla="*/ 0 h 797"/>
                <a:gd name="T10" fmla="*/ 572 w 696"/>
                <a:gd name="T11" fmla="*/ 225 h 797"/>
                <a:gd name="T12" fmla="*/ 334 w 696"/>
                <a:gd name="T13" fmla="*/ 101 h 797"/>
                <a:gd name="T14" fmla="*/ 368 w 696"/>
                <a:gd name="T15" fmla="*/ 101 h 797"/>
                <a:gd name="T16" fmla="*/ 368 w 696"/>
                <a:gd name="T17" fmla="*/ 68 h 797"/>
                <a:gd name="T18" fmla="*/ 334 w 696"/>
                <a:gd name="T19" fmla="*/ 68 h 797"/>
                <a:gd name="T20" fmla="*/ 334 w 696"/>
                <a:gd name="T21" fmla="*/ 101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7">
                  <a:moveTo>
                    <a:pt x="572" y="225"/>
                  </a:moveTo>
                  <a:cubicBezTo>
                    <a:pt x="696" y="348"/>
                    <a:pt x="696" y="549"/>
                    <a:pt x="572" y="673"/>
                  </a:cubicBezTo>
                  <a:cubicBezTo>
                    <a:pt x="448" y="797"/>
                    <a:pt x="247" y="797"/>
                    <a:pt x="123" y="673"/>
                  </a:cubicBezTo>
                  <a:cubicBezTo>
                    <a:pt x="0" y="549"/>
                    <a:pt x="0" y="348"/>
                    <a:pt x="123" y="225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572" y="225"/>
                  </a:lnTo>
                  <a:close/>
                  <a:moveTo>
                    <a:pt x="334" y="101"/>
                  </a:moveTo>
                  <a:cubicBezTo>
                    <a:pt x="343" y="111"/>
                    <a:pt x="358" y="111"/>
                    <a:pt x="368" y="101"/>
                  </a:cubicBezTo>
                  <a:cubicBezTo>
                    <a:pt x="377" y="92"/>
                    <a:pt x="377" y="77"/>
                    <a:pt x="368" y="68"/>
                  </a:cubicBezTo>
                  <a:cubicBezTo>
                    <a:pt x="359" y="58"/>
                    <a:pt x="343" y="58"/>
                    <a:pt x="334" y="68"/>
                  </a:cubicBezTo>
                  <a:cubicBezTo>
                    <a:pt x="325" y="77"/>
                    <a:pt x="325" y="92"/>
                    <a:pt x="334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9233" y="2452"/>
              <a:ext cx="707" cy="1317"/>
            </a:xfrm>
            <a:custGeom>
              <a:avLst/>
              <a:gdLst>
                <a:gd name="T0" fmla="*/ 108 w 189"/>
                <a:gd name="T1" fmla="*/ 335 h 351"/>
                <a:gd name="T2" fmla="*/ 180 w 189"/>
                <a:gd name="T3" fmla="*/ 161 h 351"/>
                <a:gd name="T4" fmla="*/ 129 w 189"/>
                <a:gd name="T5" fmla="*/ 19 h 351"/>
                <a:gd name="T6" fmla="*/ 11 w 189"/>
                <a:gd name="T7" fmla="*/ 90 h 351"/>
                <a:gd name="T8" fmla="*/ 56 w 189"/>
                <a:gd name="T9" fmla="*/ 269 h 351"/>
                <a:gd name="T10" fmla="*/ 80 w 189"/>
                <a:gd name="T11" fmla="*/ 250 h 351"/>
                <a:gd name="T12" fmla="*/ 35 w 189"/>
                <a:gd name="T13" fmla="*/ 119 h 351"/>
                <a:gd name="T14" fmla="*/ 52 w 189"/>
                <a:gd name="T15" fmla="*/ 54 h 351"/>
                <a:gd name="T16" fmla="*/ 124 w 189"/>
                <a:gd name="T17" fmla="*/ 50 h 351"/>
                <a:gd name="T18" fmla="*/ 151 w 189"/>
                <a:gd name="T19" fmla="*/ 184 h 351"/>
                <a:gd name="T20" fmla="*/ 91 w 189"/>
                <a:gd name="T21" fmla="*/ 321 h 351"/>
                <a:gd name="T22" fmla="*/ 108 w 189"/>
                <a:gd name="T23" fmla="*/ 335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" h="351">
                  <a:moveTo>
                    <a:pt x="108" y="335"/>
                  </a:moveTo>
                  <a:cubicBezTo>
                    <a:pt x="147" y="286"/>
                    <a:pt x="169" y="222"/>
                    <a:pt x="180" y="161"/>
                  </a:cubicBezTo>
                  <a:cubicBezTo>
                    <a:pt x="189" y="110"/>
                    <a:pt x="187" y="40"/>
                    <a:pt x="129" y="19"/>
                  </a:cubicBezTo>
                  <a:cubicBezTo>
                    <a:pt x="75" y="0"/>
                    <a:pt x="21" y="35"/>
                    <a:pt x="11" y="90"/>
                  </a:cubicBezTo>
                  <a:cubicBezTo>
                    <a:pt x="0" y="150"/>
                    <a:pt x="22" y="220"/>
                    <a:pt x="56" y="269"/>
                  </a:cubicBezTo>
                  <a:cubicBezTo>
                    <a:pt x="66" y="283"/>
                    <a:pt x="90" y="266"/>
                    <a:pt x="80" y="250"/>
                  </a:cubicBezTo>
                  <a:cubicBezTo>
                    <a:pt x="56" y="210"/>
                    <a:pt x="38" y="165"/>
                    <a:pt x="35" y="119"/>
                  </a:cubicBezTo>
                  <a:cubicBezTo>
                    <a:pt x="33" y="97"/>
                    <a:pt x="35" y="69"/>
                    <a:pt x="52" y="54"/>
                  </a:cubicBezTo>
                  <a:cubicBezTo>
                    <a:pt x="70" y="37"/>
                    <a:pt x="103" y="41"/>
                    <a:pt x="124" y="50"/>
                  </a:cubicBezTo>
                  <a:cubicBezTo>
                    <a:pt x="170" y="71"/>
                    <a:pt x="159" y="146"/>
                    <a:pt x="151" y="184"/>
                  </a:cubicBezTo>
                  <a:cubicBezTo>
                    <a:pt x="140" y="232"/>
                    <a:pt x="122" y="283"/>
                    <a:pt x="91" y="321"/>
                  </a:cubicBezTo>
                  <a:cubicBezTo>
                    <a:pt x="79" y="336"/>
                    <a:pt x="96" y="351"/>
                    <a:pt x="10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528" y="4623"/>
              <a:ext cx="2082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能力目标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50555" y="1443990"/>
            <a:ext cx="1652905" cy="2454910"/>
            <a:chOff x="12942" y="2224"/>
            <a:chExt cx="2603" cy="3866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Freeform 7"/>
            <p:cNvSpPr>
              <a:spLocks noEditPoints="1"/>
            </p:cNvSpPr>
            <p:nvPr/>
          </p:nvSpPr>
          <p:spPr bwMode="auto">
            <a:xfrm>
              <a:off x="12942" y="3110"/>
              <a:ext cx="2603" cy="2980"/>
            </a:xfrm>
            <a:custGeom>
              <a:avLst/>
              <a:gdLst>
                <a:gd name="T0" fmla="*/ 123 w 696"/>
                <a:gd name="T1" fmla="*/ 224 h 796"/>
                <a:gd name="T2" fmla="*/ 123 w 696"/>
                <a:gd name="T3" fmla="*/ 673 h 796"/>
                <a:gd name="T4" fmla="*/ 572 w 696"/>
                <a:gd name="T5" fmla="*/ 673 h 796"/>
                <a:gd name="T6" fmla="*/ 572 w 696"/>
                <a:gd name="T7" fmla="*/ 224 h 796"/>
                <a:gd name="T8" fmla="*/ 348 w 696"/>
                <a:gd name="T9" fmla="*/ 0 h 796"/>
                <a:gd name="T10" fmla="*/ 123 w 696"/>
                <a:gd name="T11" fmla="*/ 224 h 796"/>
                <a:gd name="T12" fmla="*/ 361 w 696"/>
                <a:gd name="T13" fmla="*/ 101 h 796"/>
                <a:gd name="T14" fmla="*/ 328 w 696"/>
                <a:gd name="T15" fmla="*/ 101 h 796"/>
                <a:gd name="T16" fmla="*/ 328 w 696"/>
                <a:gd name="T17" fmla="*/ 67 h 796"/>
                <a:gd name="T18" fmla="*/ 361 w 696"/>
                <a:gd name="T19" fmla="*/ 67 h 796"/>
                <a:gd name="T20" fmla="*/ 361 w 696"/>
                <a:gd name="T21" fmla="*/ 101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6" h="796">
                  <a:moveTo>
                    <a:pt x="123" y="224"/>
                  </a:moveTo>
                  <a:cubicBezTo>
                    <a:pt x="0" y="348"/>
                    <a:pt x="0" y="549"/>
                    <a:pt x="123" y="673"/>
                  </a:cubicBezTo>
                  <a:cubicBezTo>
                    <a:pt x="247" y="796"/>
                    <a:pt x="448" y="796"/>
                    <a:pt x="572" y="673"/>
                  </a:cubicBezTo>
                  <a:cubicBezTo>
                    <a:pt x="696" y="549"/>
                    <a:pt x="696" y="348"/>
                    <a:pt x="572" y="224"/>
                  </a:cubicBezTo>
                  <a:cubicBezTo>
                    <a:pt x="348" y="0"/>
                    <a:pt x="348" y="0"/>
                    <a:pt x="348" y="0"/>
                  </a:cubicBezTo>
                  <a:lnTo>
                    <a:pt x="123" y="224"/>
                  </a:lnTo>
                  <a:close/>
                  <a:moveTo>
                    <a:pt x="361" y="101"/>
                  </a:moveTo>
                  <a:cubicBezTo>
                    <a:pt x="352" y="110"/>
                    <a:pt x="337" y="110"/>
                    <a:pt x="328" y="101"/>
                  </a:cubicBezTo>
                  <a:cubicBezTo>
                    <a:pt x="318" y="92"/>
                    <a:pt x="318" y="76"/>
                    <a:pt x="328" y="67"/>
                  </a:cubicBezTo>
                  <a:cubicBezTo>
                    <a:pt x="337" y="58"/>
                    <a:pt x="352" y="58"/>
                    <a:pt x="361" y="67"/>
                  </a:cubicBezTo>
                  <a:cubicBezTo>
                    <a:pt x="371" y="76"/>
                    <a:pt x="371" y="92"/>
                    <a:pt x="361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4" name="Freeform 10"/>
            <p:cNvSpPr/>
            <p:nvPr/>
          </p:nvSpPr>
          <p:spPr bwMode="auto">
            <a:xfrm>
              <a:off x="13892" y="2224"/>
              <a:ext cx="703" cy="1313"/>
            </a:xfrm>
            <a:custGeom>
              <a:avLst/>
              <a:gdLst>
                <a:gd name="T0" fmla="*/ 107 w 188"/>
                <a:gd name="T1" fmla="*/ 336 h 351"/>
                <a:gd name="T2" fmla="*/ 179 w 188"/>
                <a:gd name="T3" fmla="*/ 161 h 351"/>
                <a:gd name="T4" fmla="*/ 129 w 188"/>
                <a:gd name="T5" fmla="*/ 20 h 351"/>
                <a:gd name="T6" fmla="*/ 10 w 188"/>
                <a:gd name="T7" fmla="*/ 91 h 351"/>
                <a:gd name="T8" fmla="*/ 61 w 188"/>
                <a:gd name="T9" fmla="*/ 279 h 351"/>
                <a:gd name="T10" fmla="*/ 85 w 188"/>
                <a:gd name="T11" fmla="*/ 260 h 351"/>
                <a:gd name="T12" fmla="*/ 34 w 188"/>
                <a:gd name="T13" fmla="*/ 120 h 351"/>
                <a:gd name="T14" fmla="*/ 51 w 188"/>
                <a:gd name="T15" fmla="*/ 54 h 351"/>
                <a:gd name="T16" fmla="*/ 123 w 188"/>
                <a:gd name="T17" fmla="*/ 51 h 351"/>
                <a:gd name="T18" fmla="*/ 150 w 188"/>
                <a:gd name="T19" fmla="*/ 185 h 351"/>
                <a:gd name="T20" fmla="*/ 90 w 188"/>
                <a:gd name="T21" fmla="*/ 322 h 351"/>
                <a:gd name="T22" fmla="*/ 107 w 188"/>
                <a:gd name="T23" fmla="*/ 33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351">
                  <a:moveTo>
                    <a:pt x="107" y="336"/>
                  </a:moveTo>
                  <a:cubicBezTo>
                    <a:pt x="146" y="287"/>
                    <a:pt x="168" y="223"/>
                    <a:pt x="179" y="161"/>
                  </a:cubicBezTo>
                  <a:cubicBezTo>
                    <a:pt x="188" y="110"/>
                    <a:pt x="186" y="41"/>
                    <a:pt x="129" y="20"/>
                  </a:cubicBezTo>
                  <a:cubicBezTo>
                    <a:pt x="74" y="0"/>
                    <a:pt x="20" y="36"/>
                    <a:pt x="10" y="91"/>
                  </a:cubicBezTo>
                  <a:cubicBezTo>
                    <a:pt x="0" y="151"/>
                    <a:pt x="26" y="230"/>
                    <a:pt x="61" y="279"/>
                  </a:cubicBezTo>
                  <a:cubicBezTo>
                    <a:pt x="70" y="292"/>
                    <a:pt x="93" y="271"/>
                    <a:pt x="85" y="260"/>
                  </a:cubicBezTo>
                  <a:cubicBezTo>
                    <a:pt x="58" y="222"/>
                    <a:pt x="38" y="166"/>
                    <a:pt x="34" y="120"/>
                  </a:cubicBezTo>
                  <a:cubicBezTo>
                    <a:pt x="32" y="98"/>
                    <a:pt x="34" y="70"/>
                    <a:pt x="51" y="54"/>
                  </a:cubicBezTo>
                  <a:cubicBezTo>
                    <a:pt x="70" y="37"/>
                    <a:pt x="103" y="41"/>
                    <a:pt x="123" y="51"/>
                  </a:cubicBezTo>
                  <a:cubicBezTo>
                    <a:pt x="169" y="71"/>
                    <a:pt x="158" y="146"/>
                    <a:pt x="150" y="185"/>
                  </a:cubicBezTo>
                  <a:cubicBezTo>
                    <a:pt x="140" y="232"/>
                    <a:pt x="121" y="283"/>
                    <a:pt x="90" y="322"/>
                  </a:cubicBezTo>
                  <a:cubicBezTo>
                    <a:pt x="78" y="337"/>
                    <a:pt x="95" y="351"/>
                    <a:pt x="107" y="3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3238" y="4471"/>
              <a:ext cx="2144" cy="58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dirty="0">
                  <a:ln>
                    <a:noFill/>
                    <a:prstDash val="solid"/>
                  </a:ln>
                  <a:solidFill>
                    <a:schemeClr val="bg1"/>
                  </a:solidFill>
                  <a:effectLst/>
                  <a:latin typeface="黑体" panose="02010609060101010101" charset="-122"/>
                  <a:ea typeface="黑体" panose="02010609060101010101" charset="-122"/>
                  <a:cs typeface="黑体" panose="02010609060101010101" charset="-122"/>
                  <a:sym typeface="+mn-ea"/>
                </a:rPr>
                <a:t>素质目标</a:t>
              </a:r>
              <a:endParaRPr lang="zh-CN" altLang="en-US" dirty="0">
                <a:ln>
                  <a:noFill/>
                  <a:prstDash val="solid"/>
                </a:ln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endParaRPr>
            </a:p>
          </p:txBody>
        </p:sp>
      </p:grpSp>
      <p:sp>
        <p:nvSpPr>
          <p:cNvPr id="23" name="Title 6"/>
          <p:cNvSpPr txBox="1"/>
          <p:nvPr>
            <p:custDataLst>
              <p:tags r:id="rId1"/>
            </p:custDataLst>
          </p:nvPr>
        </p:nvSpPr>
        <p:spPr>
          <a:xfrm>
            <a:off x="193942" y="58649"/>
            <a:ext cx="1863090" cy="53403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sz="3000" b="1" spc="388" dirty="0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目标</a:t>
            </a:r>
            <a:endParaRPr sz="3000" b="1" spc="388" dirty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1" name="文本框 22"/>
          <p:cNvSpPr txBox="1"/>
          <p:nvPr/>
        </p:nvSpPr>
        <p:spPr>
          <a:xfrm flipH="1">
            <a:off x="278765" y="3846830"/>
            <a:ext cx="3800475" cy="301117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no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/>
              <a:t>1.</a:t>
            </a:r>
            <a:r>
              <a:rPr lang="zh-CN" altLang="en-US" dirty="0" smtClean="0"/>
              <a:t>掌握解剖学姿势和常用的解剖学术语。</a:t>
            </a:r>
            <a:endParaRPr lang="zh-CN" altLang="en-US" dirty="0" smtClean="0"/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/>
              <a:t>2.</a:t>
            </a:r>
            <a:r>
              <a:rPr lang="zh-CN" altLang="en-US" dirty="0" smtClean="0"/>
              <a:t>熟悉解剖学基础的定义及其在医学中的地位，熟悉人体的组成与分部。</a:t>
            </a:r>
            <a:endParaRPr lang="zh-CN" altLang="en-US" dirty="0" smtClean="0"/>
          </a:p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/>
              <a:t>3.</a:t>
            </a:r>
            <a:r>
              <a:rPr lang="zh-CN" altLang="en-US" dirty="0" smtClean="0"/>
              <a:t>了解学习解剖学的基本观点和方法。</a:t>
            </a:r>
            <a:endParaRPr lang="zh-CN" altLang="en-US" dirty="0" smtClean="0"/>
          </a:p>
        </p:txBody>
      </p:sp>
      <p:sp>
        <p:nvSpPr>
          <p:cNvPr id="5" name="文本框 22"/>
          <p:cNvSpPr txBox="1"/>
          <p:nvPr/>
        </p:nvSpPr>
        <p:spPr>
          <a:xfrm flipH="1">
            <a:off x="4308475" y="3978275"/>
            <a:ext cx="3541395" cy="27482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/>
              <a:t>1.</a:t>
            </a:r>
            <a:r>
              <a:rPr lang="zh-CN" altLang="en-US" dirty="0" smtClean="0"/>
              <a:t>能在人体模型或自身身体上，运用标准解剖学姿势和方位术语，准确描述常见器官（如心脏、肝脏）的位置关系。</a:t>
            </a:r>
            <a:r>
              <a:rPr lang="en-US" altLang="zh-CN" dirty="0" smtClean="0"/>
              <a:t>​</a:t>
            </a:r>
            <a:endParaRPr lang="en-US" altLang="zh-CN" dirty="0" smtClean="0"/>
          </a:p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dirty="0" smtClean="0"/>
              <a:t>2.</a:t>
            </a:r>
            <a:r>
              <a:rPr lang="zh-CN" altLang="en-US" dirty="0" smtClean="0"/>
              <a:t>能根据轴与面的划分，判断不同解剖切面（如矢状面、冠状面）下人体结构的呈现形态，为理解后续器官断面结构奠定基础。</a:t>
            </a:r>
            <a:endParaRPr lang="zh-CN" altLang="en-US" dirty="0" smtClean="0"/>
          </a:p>
        </p:txBody>
      </p:sp>
      <p:sp>
        <p:nvSpPr>
          <p:cNvPr id="6" name="文本框 22"/>
          <p:cNvSpPr txBox="1"/>
          <p:nvPr/>
        </p:nvSpPr>
        <p:spPr>
          <a:xfrm flipH="1">
            <a:off x="8178165" y="4088765"/>
            <a:ext cx="3425190" cy="14198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 smtClean="0">
                <a:sym typeface="+mn-ea"/>
              </a:rPr>
              <a:t>建立对人体形态结构的科学认知，培养严谨的医学思维，避免以主观经验判断人体结构，为护理操作的规范性奠定意识基础。</a:t>
            </a:r>
            <a:endParaRPr lang="zh-CN" altLang="en-US" dirty="0" smtClean="0">
              <a:sym typeface="+mn-ea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4191635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7957820" y="4194810"/>
            <a:ext cx="9525" cy="2097405"/>
          </a:xfrm>
          <a:prstGeom prst="line">
            <a:avLst/>
          </a:prstGeom>
          <a:ln w="28575" cmpd="sng">
            <a:solidFill>
              <a:srgbClr val="ED796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1" grpId="0" bldLvl="0" animBg="1"/>
      <p:bldP spid="5" grpId="0" bldLvl="0" animBg="1"/>
      <p:bldP spid="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477645"/>
            <a:ext cx="10870565" cy="449580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540194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一、</a:t>
            </a: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解剖学基础的定义和地位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9810" y="2064385"/>
            <a:ext cx="9930765" cy="31083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解剖学基础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是研究正常人体形态结构及其发生发展规律的科学，它包括人体解剖学、组织学和胚胎学</a:t>
            </a:r>
            <a:r>
              <a:rPr lang="en-US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3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门学科。解剖学是用刀剖割、以肉眼观察的方法，研究正常人体形态结构的科学。根据研究范围和学习方法的不同，解剖学可分为系统解剖学和局部解剖学等学科。组织学是借助显微镜观察研究人体器官、组织和细胞微细结构及其相关功能的科学。胚胎学是研究人体发生、发育的科学。</a:t>
            </a:r>
            <a:endParaRPr lang="zh-CN" altLang="en-US" sz="2000" dirty="0">
              <a:latin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477645"/>
            <a:ext cx="10870565" cy="449580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6210935" cy="502920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</a:t>
            </a: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学习解剖学的基本观点和方法</a:t>
            </a: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9810" y="2064385"/>
            <a:ext cx="9930765" cy="31083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学习解剖学应以辩证唯物主义观点为指导，要全面正确的认识人体结构，在理论的基础上记忆，运用理论联系实际的方法去学习。在学习的过程中，要建立进化发展的观点，形态与功能相互联系的观点、局部与整体统一的观点，理论与实际相结合的观点。学习的目的是为了应用，学懂、记牢才能灵活应用。解剖学中的名词多，形态描述也多，因此，在学习中切不可死记背硬，必须理论联系实际，做到图文结合，理论学习与观察实物相结合，必须充分利用标本、模型、挂图、切片和多媒体教学软件等手段，建立形体概念，加深印象，增加理解，巩固记忆。</a:t>
            </a:r>
            <a:endParaRPr lang="zh-CN" altLang="en-US" sz="2000" dirty="0">
              <a:latin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477645"/>
            <a:ext cx="10870565" cy="449580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4188460" cy="106235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人体的组成与分部</a:t>
            </a:r>
            <a:endParaRPr lang="zh-CN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9810" y="2064385"/>
            <a:ext cx="9930765" cy="31083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构成人体最基本的结构和功能单位是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细胞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。细胞的形态和功能是多种多样。细胞与细胞之间存在一些细胞的产物为细胞间质。许多形态相似、功能相近的细胞由细胞间质结合在一起构成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组织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。人体有</a:t>
            </a:r>
            <a:r>
              <a:rPr lang="en-US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4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种基本组织，即上皮组织、结缔组织、肌组织和神经组织。几种不同的组织组合成具有一定形态和功能的结构，称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器官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，如心、肝、肺等。若干功能相关的器官组合起来共同完成某种生理功能，则构成</a:t>
            </a:r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系统</a:t>
            </a: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。人体分为九大系统，即运动系统、消化系统、呼吸系统、泌尿系统、生殖系统、脉管系统、感觉器官、神经系统和内分泌系统。各系统在神经和体液的调节下，彼此联系，相互协调，密切配合共同构成一个完整的机体</a:t>
            </a:r>
            <a:endParaRPr lang="zh-CN" altLang="en-US" sz="2000" dirty="0">
              <a:latin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477645"/>
            <a:ext cx="10870565" cy="449580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4188460" cy="106235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三</a:t>
            </a: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人体的组成与分部</a:t>
            </a:r>
            <a:endParaRPr lang="zh-CN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9810" y="2064385"/>
            <a:ext cx="9930765" cy="31083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>
              <a:buNone/>
            </a:pPr>
            <a:r>
              <a:rPr lang="en-US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 </a:t>
            </a:r>
            <a:endParaRPr lang="zh-CN" altLang="en-US" sz="2000" dirty="0">
              <a:latin typeface="Arial" panose="020B0604020202020204" pitchFamily="34" charset="0"/>
              <a:sym typeface="+mn-ea"/>
            </a:endParaRPr>
          </a:p>
        </p:txBody>
      </p:sp>
      <p:pic>
        <p:nvPicPr>
          <p:cNvPr id="8195" name="图片 2" descr="图绪-1人体的组成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965" y="1942465"/>
            <a:ext cx="5121275" cy="3352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剪去对角 3"/>
          <p:cNvSpPr/>
          <p:nvPr>
            <p:custDataLst>
              <p:tags r:id="rId1"/>
            </p:custDataLst>
          </p:nvPr>
        </p:nvSpPr>
        <p:spPr>
          <a:xfrm>
            <a:off x="661035" y="1477645"/>
            <a:ext cx="10870565" cy="4495800"/>
          </a:xfrm>
          <a:prstGeom prst="snip2DiagRect">
            <a:avLst>
              <a:gd name="adj1" fmla="val 0"/>
              <a:gd name="adj2" fmla="val 4623"/>
            </a:avLst>
          </a:prstGeom>
          <a:noFill/>
          <a:ln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  <a:latin typeface="隶书" panose="02010509060101010101" pitchFamily="49" charset="-122"/>
              <a:ea typeface="隶书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itle 6"/>
          <p:cNvSpPr txBox="1"/>
          <p:nvPr>
            <p:custDataLst>
              <p:tags r:id="rId2"/>
            </p:custDataLst>
          </p:nvPr>
        </p:nvSpPr>
        <p:spPr>
          <a:xfrm>
            <a:off x="231407" y="97384"/>
            <a:ext cx="4188460" cy="106235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non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四</a:t>
            </a:r>
            <a:r>
              <a:rPr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2800" b="1" spc="388">
                <a:ln w="3175">
                  <a:noFill/>
                  <a:prstDash val="dash"/>
                </a:ln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常用的解剖学术语</a:t>
            </a:r>
            <a:endParaRPr lang="zh-CN" altLang="zh-CN" sz="2800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0" lvl="0" indent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endParaRPr lang="zh-CN" altLang="en-US" sz="2800" b="1" spc="388" dirty="0" smtClean="0">
              <a:ln w="3175">
                <a:noFill/>
                <a:prstDash val="dash"/>
              </a:ln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9810" y="2064385"/>
            <a:ext cx="2286000" cy="310832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>
              <a:buNone/>
            </a:pPr>
            <a:r>
              <a:rPr lang="zh-CN" altLang="zh-CN" sz="2000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人体直立，两眼向前平视，上肢下垂，下肢并拢，手掌和足尖向前</a:t>
            </a:r>
            <a:endParaRPr lang="zh-CN" altLang="en-US" sz="2000" dirty="0"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4390" y="1562100"/>
            <a:ext cx="609600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zh-CN" sz="2000" b="1" dirty="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（一）解剖学姿势</a:t>
            </a:r>
            <a:endParaRPr lang="zh-CN" altLang="zh-CN" sz="2000" b="1" dirty="0">
              <a:latin typeface="Calibri" panose="020F0502020204030204" pitchFamily="34" charset="0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9220" name="图片 3" descr="图绪-2人体解剖学姿势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138" y="1613853"/>
            <a:ext cx="4297362" cy="4222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randomBar dir="vert"/>
      </p:transition>
    </mc:Choice>
    <mc:Fallback>
      <p:transition spd="slow">
        <p:randomBar dir="vert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2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20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4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6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8.xml><?xml version="1.0" encoding="utf-8"?>
<p:tagLst xmlns:p="http://schemas.openxmlformats.org/presentationml/2006/main">
  <p:tag name="KSO_WM_UNIT_TEXTBOXSTYLE_SHAPETYPE" val="0"/>
  <p:tag name="KSO_WM_UNIT_TEXTBOXSTYLE_TEMPLATETYPE" val="1"/>
  <p:tag name="KSO_WM_UNIT_ISCONTENTSTITLE" val="0"/>
  <p:tag name="KSO_WM_UNIT_PRESET_TEXT" val="单击此处输入正文标题内容"/>
  <p:tag name="KSO_WM_UNIT_NOCLEAR" val="1"/>
  <p:tag name="KSO_WM_UNIT_VALUE" val="3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mixed20201884_35*a*1"/>
  <p:tag name="KSO_WM_TEMPLATE_CATEGORY" val="mixed"/>
  <p:tag name="KSO_WM_TEMPLATE_INDEX" val="20201884"/>
  <p:tag name="KSO_WM_UNIT_LAYERLEVEL" val="1"/>
  <p:tag name="KSO_WM_TAG_VERSION" val="1.0"/>
  <p:tag name="KSO_WM_BEAUTIFY_FLAG" val="#wm#"/>
  <p:tag name="KSO_WM_UNIT_TEXTBOXSTYLE_GUID" val="{e4be2f87-c1d9-4d95-9fe8-c5aba73637fc}"/>
  <p:tag name="KSO_WM_UNIT_TEXTBOXSTYLE_TYPE" val="3"/>
  <p:tag name="KSO_WM_UNIT_TEXT_FILL_FORE_SCHEMECOLOR_INDEX_BRIGHTNESS" val="0.25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0854_1*i*2"/>
  <p:tag name="KSO_WM_TEMPLATE_CATEGORY" val="diagram"/>
  <p:tag name="KSO_WM_TEMPLATE_INDEX" val="20200854"/>
  <p:tag name="KSO_WM_UNIT_LAYERLEVEL" val="1"/>
  <p:tag name="KSO_WM_TAG_VERSION" val="1.0"/>
  <p:tag name="KSO_WM_BEAUTIFY_FLAG" val="#wm#"/>
  <p:tag name="KSO_WM_UNIT_LINE_FORE_SCHEMECOLOR_INDEX_BRIGHTNESS" val="0.25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1725</Words>
  <Application>WPS 演示</Application>
  <PresentationFormat>自定义</PresentationFormat>
  <Paragraphs>142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黑体</vt:lpstr>
      <vt:lpstr>微软雅黑</vt:lpstr>
      <vt:lpstr>华文细黑</vt:lpstr>
      <vt:lpstr>字魂70号-灵悦黑体</vt:lpstr>
      <vt:lpstr>Segoe UI</vt:lpstr>
      <vt:lpstr>隶书</vt:lpstr>
      <vt:lpstr>Calibri</vt:lpstr>
      <vt:lpstr>Arial Unicode MS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baby</dc:creator>
  <cp:lastModifiedBy>嘟嘟</cp:lastModifiedBy>
  <cp:revision>254</cp:revision>
  <dcterms:created xsi:type="dcterms:W3CDTF">2019-11-11T13:37:00Z</dcterms:created>
  <dcterms:modified xsi:type="dcterms:W3CDTF">2025-10-09T02:38:38Z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2052-12.1.0.21171</vt:lpwstr>
  </property>
  <property fmtid="{D5CDD505-2E9C-101B-9397-08002B2CF9AE}" pid="3" name="ICV">
    <vt:lpwstr>61E38112901E44029CE2929B426B5D44_13</vt:lpwstr>
  </property>
</Properties>
</file>