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19"/>
  </p:notesMasterIdLst>
  <p:handoutMasterIdLst>
    <p:handoutMasterId r:id="rId45"/>
  </p:handoutMasterIdLst>
  <p:sldIdLst>
    <p:sldId id="256" r:id="rId4"/>
    <p:sldId id="363" r:id="rId5"/>
    <p:sldId id="257" r:id="rId6"/>
    <p:sldId id="258" r:id="rId7"/>
    <p:sldId id="282" r:id="rId8"/>
    <p:sldId id="283" r:id="rId9"/>
    <p:sldId id="397" r:id="rId10"/>
    <p:sldId id="398" r:id="rId11"/>
    <p:sldId id="307" r:id="rId12"/>
    <p:sldId id="399" r:id="rId13"/>
    <p:sldId id="400" r:id="rId14"/>
    <p:sldId id="401" r:id="rId15"/>
    <p:sldId id="279" r:id="rId16"/>
    <p:sldId id="327" r:id="rId17"/>
    <p:sldId id="285" r:id="rId18"/>
    <p:sldId id="291" r:id="rId20"/>
    <p:sldId id="431" r:id="rId21"/>
    <p:sldId id="432" r:id="rId22"/>
    <p:sldId id="433" r:id="rId23"/>
    <p:sldId id="434" r:id="rId24"/>
    <p:sldId id="435" r:id="rId25"/>
    <p:sldId id="436" r:id="rId26"/>
    <p:sldId id="437" r:id="rId27"/>
    <p:sldId id="438" r:id="rId28"/>
    <p:sldId id="292" r:id="rId29"/>
    <p:sldId id="277" r:id="rId30"/>
    <p:sldId id="439" r:id="rId31"/>
    <p:sldId id="440" r:id="rId32"/>
    <p:sldId id="441" r:id="rId33"/>
    <p:sldId id="442" r:id="rId34"/>
    <p:sldId id="293" r:id="rId35"/>
    <p:sldId id="443" r:id="rId36"/>
    <p:sldId id="444" r:id="rId37"/>
    <p:sldId id="445" r:id="rId38"/>
    <p:sldId id="343" r:id="rId39"/>
    <p:sldId id="446" r:id="rId40"/>
    <p:sldId id="447" r:id="rId41"/>
    <p:sldId id="448" r:id="rId42"/>
    <p:sldId id="326" r:id="rId43"/>
    <p:sldId id="294" r:id="rId4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6" userDrawn="1">
          <p15:clr>
            <a:srgbClr val="A4A3A4"/>
          </p15:clr>
        </p15:guide>
        <p15:guide id="2" pos="4070" userDrawn="1">
          <p15:clr>
            <a:srgbClr val="A4A3A4"/>
          </p15:clr>
        </p15:guide>
        <p15:guide id="3" orient="horz" pos="1008" userDrawn="1">
          <p15:clr>
            <a:srgbClr val="A4A3A4"/>
          </p15:clr>
        </p15:guide>
        <p15:guide id="4" orient="horz" pos="6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73DC"/>
    <a:srgbClr val="12569A"/>
    <a:srgbClr val="E3E4E4"/>
    <a:srgbClr val="95C4F3"/>
    <a:srgbClr val="0E2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44" d="100"/>
          <a:sy n="44" d="100"/>
        </p:scale>
        <p:origin x="67" y="893"/>
      </p:cViewPr>
      <p:guideLst>
        <p:guide orient="horz" pos="2216"/>
        <p:guide pos="4070"/>
        <p:guide orient="horz" pos="1008"/>
        <p:guide orient="horz" pos="6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662032DF-F038-43BC-9589-A7F0926D62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1E13E65-EAB1-4137-8E78-13254BDAF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E9D6F5-C3A7-42A2-86ED-A4BB6579E1A2}"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image" Target="../media/image17.png"/><Relationship Id="rId3" Type="http://schemas.openxmlformats.org/officeDocument/2006/relationships/tags" Target="../tags/tag4.xml"/><Relationship Id="rId2" Type="http://schemas.openxmlformats.org/officeDocument/2006/relationships/tags" Target="../tags/tag3.xml"/><Relationship Id="rId16" Type="http://schemas.openxmlformats.org/officeDocument/2006/relationships/slideLayout" Target="../slideLayouts/slideLayout7.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4.png"/><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image" Target="../media/image17.png"/><Relationship Id="rId3" Type="http://schemas.openxmlformats.org/officeDocument/2006/relationships/tags" Target="../tags/tag18.xml"/><Relationship Id="rId2" Type="http://schemas.openxmlformats.org/officeDocument/2006/relationships/tags" Target="../tags/tag17.xml"/><Relationship Id="rId16" Type="http://schemas.openxmlformats.org/officeDocument/2006/relationships/slideLayout" Target="../slideLayouts/slideLayout7.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1.png"/><Relationship Id="rId1" Type="http://schemas.openxmlformats.org/officeDocument/2006/relationships/image" Target="../media/image30.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image" Target="../media/image14.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png"/></Relationships>
</file>

<file path=ppt/slides/_rels/slide37.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1" Type="http://schemas.openxmlformats.org/officeDocument/2006/relationships/slideLayout" Target="../slideLayouts/slideLayout7.xml"/><Relationship Id="rId20" Type="http://schemas.openxmlformats.org/officeDocument/2006/relationships/tags" Target="../tags/tag49.xml"/><Relationship Id="rId2" Type="http://schemas.openxmlformats.org/officeDocument/2006/relationships/tags" Target="../tags/tag31.xml"/><Relationship Id="rId19" Type="http://schemas.openxmlformats.org/officeDocument/2006/relationships/tags" Target="../tags/tag48.xml"/><Relationship Id="rId18" Type="http://schemas.openxmlformats.org/officeDocument/2006/relationships/tags" Target="../tags/tag47.xml"/><Relationship Id="rId17" Type="http://schemas.openxmlformats.org/officeDocument/2006/relationships/tags" Target="../tags/tag46.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tags" Target="../tags/tag3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181610" y="2261870"/>
            <a:ext cx="6123940" cy="2306955"/>
          </a:xfrm>
          <a:prstGeom prst="rect">
            <a:avLst/>
          </a:prstGeom>
        </p:spPr>
        <p:txBody>
          <a:bodyPr wrap="square">
            <a:spAutoFit/>
          </a:bodyPr>
          <a:lstStyle/>
          <a:p>
            <a:pPr algn="ct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机械制图 （第三版）</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16" name="稻壳儿榴莲果果"/>
          <p:cNvSpPr/>
          <p:nvPr/>
        </p:nvSpPr>
        <p:spPr>
          <a:xfrm>
            <a:off x="2263131" y="4791810"/>
            <a:ext cx="1960880" cy="521970"/>
          </a:xfrm>
          <a:prstGeom prst="rect">
            <a:avLst/>
          </a:prstGeom>
        </p:spPr>
        <p:txBody>
          <a:bodyPr wrap="none">
            <a:spAutoFit/>
          </a:bodyPr>
          <a:lstStyle/>
          <a:p>
            <a:pPr algn="dist"/>
            <a:r>
              <a:rPr lang="zh-CN" altLang="en-US" sz="2800" dirty="0" smtClean="0">
                <a:solidFill>
                  <a:schemeClr val="bg1"/>
                </a:solidFill>
                <a:cs typeface="宋体" panose="02010600030101010101" pitchFamily="2" charset="-122"/>
              </a:rPr>
              <a:t>北京出版社</a:t>
            </a:r>
            <a:endParaRPr lang="zh-CN" altLang="en-US" sz="2800" dirty="0">
              <a:solidFill>
                <a:schemeClr val="bg1"/>
              </a:solidFill>
              <a:cs typeface="宋体" panose="02010600030101010101" pitchFamily="2" charset="-122"/>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flipV="1">
            <a:off x="6272530" y="2288540"/>
            <a:ext cx="5641340" cy="76200"/>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144260" y="1835150"/>
            <a:ext cx="599694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二、标题栏（GB/T 10609.1—2008）</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72530" y="2505710"/>
            <a:ext cx="5384800" cy="29546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为使绘制的图样便于管理及查询，每张图都必须有标题栏。通常，标题栏应位于图框的右下角，若标题栏的长边置于水平方向并与图纸长边平行时，则构成 X 型图纸；若标题栏的长边垂直于图纸长边时，则构成 Y 型图纸，如图所示。看图的方向应与标题栏的方向一致。为了利用预先印制好的图纸，允许将 X 型图纸的短边置于水平位置，或将 Y 型图纸的长边置于水平位置。此时，为了明确绘图与看图时的图纸方向，应在图纸下边对中符号处加画一个方向符号</a:t>
            </a:r>
            <a:r>
              <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25805" y="1835150"/>
            <a:ext cx="5219700" cy="34861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flipV="1">
            <a:off x="6272530" y="2288540"/>
            <a:ext cx="5641340" cy="76200"/>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5945505" y="1828165"/>
            <a:ext cx="639445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三、复制图纸的叠法（GB/T 10609.3—2009）</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72530" y="2491105"/>
            <a:ext cx="5640705" cy="2585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GB/T 10609.3—2009 规定了复制图纸的折叠方法，折叠后的图纸幅面应是基本图幅的一种，一般是 A4 或 A3 大小，以便放入文件袋或装订成册保存。折叠时图纸正面应折向外方，并以手风琴式的方法折叠，折叠后的图纸，应使标题栏在右下外面，以便查阅。图纸折叠方法按要求可分为需要装订和不需要装订两种形式，表 1.3 列出不需要装订成册的复制图折成 A4 幅面的方法，图中折线旁边的数字表示折叠的顺序。</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402715" y="1353185"/>
            <a:ext cx="4151630" cy="41516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flipV="1">
            <a:off x="6272530" y="2288540"/>
            <a:ext cx="5641340" cy="76200"/>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272530" y="182816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四、比例（GB/T 14690—1993）</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72530" y="2491105"/>
            <a:ext cx="5640705" cy="2215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比例是指图中图形与其实物相应要素的线性尺寸之比。比例分为原值、缩小、放大三种。画图时，应尽量采用 1 ∶ 1 的比例画图。所用比例应符合表 1.4 中的规定。不论缩小或放大，在图样上标注的尺寸均为机件设计要求的尺寸，而与比例无关，如图 1.8所示。比例一般应注写在标题栏中的比例栏内。必要时，可在视图名称的下方或右侧标注比例。</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401445" y="1453515"/>
            <a:ext cx="4095750" cy="37242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1" name="稻壳儿榴莲果果"/>
          <p:cNvSpPr/>
          <p:nvPr/>
        </p:nvSpPr>
        <p:spPr>
          <a:xfrm>
            <a:off x="6874768" y="1063789"/>
            <a:ext cx="4730423" cy="4730422"/>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2" name="稻壳儿榴莲果果"/>
          <p:cNvSpPr/>
          <p:nvPr/>
        </p:nvSpPr>
        <p:spPr>
          <a:xfrm>
            <a:off x="5789736" y="-21243"/>
            <a:ext cx="6900486" cy="6900485"/>
          </a:xfrm>
          <a:prstGeom prst="ellipse">
            <a:avLst/>
          </a:prstGeom>
          <a:ln w="25400">
            <a:solidFill>
              <a:srgbClr val="E3E4E4"/>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98" name="稻壳儿榴莲果果"/>
          <p:cNvSpPr/>
          <p:nvPr/>
        </p:nvSpPr>
        <p:spPr>
          <a:xfrm>
            <a:off x="7565681" y="1754579"/>
            <a:ext cx="3348598" cy="334884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ea typeface="宋体" panose="02010600030101010101" pitchFamily="2" charset="-122"/>
              <a:cs typeface="宋体" panose="02010600030101010101" pitchFamily="2" charset="-122"/>
            </a:endParaRPr>
          </a:p>
        </p:txBody>
      </p:sp>
      <p:sp>
        <p:nvSpPr>
          <p:cNvPr id="13" name="稻壳儿榴莲果果"/>
          <p:cNvSpPr/>
          <p:nvPr/>
        </p:nvSpPr>
        <p:spPr>
          <a:xfrm>
            <a:off x="727075" y="1181100"/>
            <a:ext cx="5278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1. 汉字</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727075" y="1600835"/>
            <a:ext cx="5278120"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图样上的汉字应采用长仿宋体字，字的大小应按字号规定，字体号数代表字体的高度。高度（h）尺寸为 1.8、2.5、3.5、5、7、10、14、20 mm，字体的高度按 2 的比率递增，写汉字时字号不能小于 3.5。</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pic>
        <p:nvPicPr>
          <p:cNvPr id="15" name="稻壳儿榴莲果果"/>
          <p:cNvPicPr/>
          <p:nvPr/>
        </p:nvPicPr>
        <p:blipFill rotWithShape="1">
          <a:blip r:embed="rId1"/>
          <a:srcRect l="16693" r="16693"/>
          <a:stretch>
            <a:fillRect/>
          </a:stretch>
        </p:blipFill>
        <p:spPr>
          <a:xfrm>
            <a:off x="7841462" y="1996813"/>
            <a:ext cx="2761862" cy="2761862"/>
          </a:xfrm>
          <a:prstGeom prst="ellipse">
            <a:avLst/>
          </a:prstGeom>
        </p:spPr>
      </p:pic>
      <p:sp>
        <p:nvSpPr>
          <p:cNvPr id="44" name="稻壳儿榴莲果果"/>
          <p:cNvSpPr/>
          <p:nvPr/>
        </p:nvSpPr>
        <p:spPr>
          <a:xfrm>
            <a:off x="844277" y="189592"/>
            <a:ext cx="5912485"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五、字体（GB/T 14691—1993）</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727075" y="3383280"/>
            <a:ext cx="527748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2. 字母和数字</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727075" y="3803015"/>
            <a:ext cx="5395595"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在图样中，字母和数字可写成斜体或直体，斜体向右倾斜，与水平基准线成 75°。在技术文件中字母和数字一般写成斜体。字母和数字分 A 型和 B 型，B 型的笔画宽度比A 型宽，我国采用 B 型。用作指数、分数、极限偏差、注脚的数字及字母，一般应采用小一号字体。</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45" name="稻壳儿榴莲果果"/>
          <p:cNvSpPr/>
          <p:nvPr/>
        </p:nvSpPr>
        <p:spPr>
          <a:xfrm>
            <a:off x="1195752"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57" name="稻壳儿榴莲果果"/>
          <p:cNvSpPr/>
          <p:nvPr/>
        </p:nvSpPr>
        <p:spPr>
          <a:xfrm>
            <a:off x="5193313" y="773233"/>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69" name="稻壳儿榴莲果果"/>
          <p:cNvSpPr/>
          <p:nvPr/>
        </p:nvSpPr>
        <p:spPr>
          <a:xfrm>
            <a:off x="9004310" y="777678"/>
            <a:ext cx="1706313" cy="170643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7"/>
                  <a:pt x="2882" y="3018"/>
                </a:cubicBezTo>
                <a:cubicBezTo>
                  <a:pt x="-961" y="7039"/>
                  <a:pt x="-961" y="13557"/>
                  <a:pt x="2882" y="17579"/>
                </a:cubicBezTo>
                <a:cubicBezTo>
                  <a:pt x="6725" y="21600"/>
                  <a:pt x="12953" y="21600"/>
                  <a:pt x="16796" y="17579"/>
                </a:cubicBezTo>
                <a:cubicBezTo>
                  <a:pt x="20639" y="13557"/>
                  <a:pt x="20639" y="7039"/>
                  <a:pt x="16796" y="3018"/>
                </a:cubicBezTo>
                <a:cubicBezTo>
                  <a:pt x="14875" y="1007"/>
                  <a:pt x="12357" y="0"/>
                  <a:pt x="9839" y="0"/>
                </a:cubicBezTo>
                <a:close/>
                <a:moveTo>
                  <a:pt x="9839" y="388"/>
                </a:moveTo>
                <a:cubicBezTo>
                  <a:pt x="12262" y="388"/>
                  <a:pt x="14686" y="1356"/>
                  <a:pt x="16535" y="3291"/>
                </a:cubicBezTo>
                <a:cubicBezTo>
                  <a:pt x="20233" y="7160"/>
                  <a:pt x="20233" y="13436"/>
                  <a:pt x="16535" y="17306"/>
                </a:cubicBezTo>
                <a:cubicBezTo>
                  <a:pt x="12837" y="21175"/>
                  <a:pt x="6841" y="21175"/>
                  <a:pt x="3143" y="17306"/>
                </a:cubicBezTo>
                <a:cubicBezTo>
                  <a:pt x="-555" y="13436"/>
                  <a:pt x="-555" y="7160"/>
                  <a:pt x="3143" y="3291"/>
                </a:cubicBezTo>
                <a:cubicBezTo>
                  <a:pt x="4992" y="1356"/>
                  <a:pt x="7416" y="388"/>
                  <a:pt x="9839" y="388"/>
                </a:cubicBezTo>
                <a:close/>
              </a:path>
            </a:pathLst>
          </a:custGeom>
          <a:solidFill>
            <a:srgbClr val="12569A"/>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84" name="稻壳儿榴莲果果"/>
          <p:cNvSpPr/>
          <p:nvPr/>
        </p:nvSpPr>
        <p:spPr>
          <a:xfrm>
            <a:off x="870585" y="3133090"/>
            <a:ext cx="293179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基本线型有很多种，其中实线、虚线、点画线、双点画线在机械制图中应用广泛</a:t>
            </a:r>
            <a:r>
              <a:rPr lang="zh-CN" altLang="en-US" sz="1600" dirty="0">
                <a:latin typeface="宋体" panose="02010600030101010101" pitchFamily="2" charset="-122"/>
                <a:ea typeface="宋体" panose="02010600030101010101" pitchFamily="2" charset="-122"/>
                <a:cs typeface="Arial" panose="020B0604020202020204" pitchFamily="34" charset="0"/>
              </a:rPr>
              <a:t>。</a:t>
            </a:r>
            <a:endParaRPr lang="zh-CN" alt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324373" y="2609118"/>
            <a:ext cx="14490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1. 基本线型</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290060" y="3133090"/>
            <a:ext cx="335470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所有线型的图线宽度（d）应按图样的类型和尺寸大小在下列系数中选择：0.13 mm；0.18 mm；0.25 mm；0.35 mm；0.5 mm；0.7 mm；1.0 mm；1.4 mm；2 mm。粗线、中粗线和细线的宽度比率为 4 : 2 : 1。</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347615" y="2607848"/>
            <a:ext cx="16789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2. 图线的尺寸</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679180" y="3133090"/>
            <a:ext cx="3357880" cy="267652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基本线型适用于各种技术制图，各技术领域也有各自的图线应用规定。GB/T 4457.4—2002《机械制图　图样画法　图线》中规定了机械图样中采用的各种线型及其应用场合。表 1.7 列出的是机械设计制图中使用的 9 种线型。</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9017796" y="2609118"/>
            <a:ext cx="167894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3. 图线的应用</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pic>
        <p:nvPicPr>
          <p:cNvPr id="90" name="稻壳儿榴莲果果"/>
          <p:cNvPicPr/>
          <p:nvPr/>
        </p:nvPicPr>
        <p:blipFill rotWithShape="1">
          <a:blip r:embed="rId1"/>
          <a:srcRect l="16693" r="16693"/>
          <a:stretch>
            <a:fillRect/>
          </a:stretch>
        </p:blipFill>
        <p:spPr>
          <a:xfrm>
            <a:off x="5350905" y="931523"/>
            <a:ext cx="1389857" cy="1389857"/>
          </a:xfrm>
          <a:prstGeom prst="ellipse">
            <a:avLst/>
          </a:prstGeom>
        </p:spPr>
      </p:pic>
      <p:pic>
        <p:nvPicPr>
          <p:cNvPr id="91" name="稻壳儿榴莲果果"/>
          <p:cNvPicPr/>
          <p:nvPr/>
        </p:nvPicPr>
        <p:blipFill rotWithShape="1">
          <a:blip r:embed="rId2"/>
          <a:srcRect l="11532" r="21854"/>
          <a:stretch>
            <a:fillRect/>
          </a:stretch>
        </p:blipFill>
        <p:spPr>
          <a:xfrm>
            <a:off x="1353784" y="935967"/>
            <a:ext cx="1389857" cy="1389857"/>
          </a:xfrm>
          <a:prstGeom prst="ellipse">
            <a:avLst/>
          </a:prstGeom>
        </p:spPr>
      </p:pic>
      <p:pic>
        <p:nvPicPr>
          <p:cNvPr id="92" name="稻壳儿榴莲果果"/>
          <p:cNvPicPr/>
          <p:nvPr/>
        </p:nvPicPr>
        <p:blipFill rotWithShape="1">
          <a:blip r:embed="rId3"/>
          <a:srcRect l="16693" r="16693"/>
          <a:stretch>
            <a:fillRect/>
          </a:stretch>
        </p:blipFill>
        <p:spPr>
          <a:xfrm>
            <a:off x="9162537" y="931329"/>
            <a:ext cx="1389857" cy="1389857"/>
          </a:xfrm>
          <a:prstGeom prst="ellipse">
            <a:avLst/>
          </a:prstGeom>
        </p:spPr>
      </p:pic>
      <p:sp>
        <p:nvSpPr>
          <p:cNvPr id="44" name="稻壳儿榴莲果果"/>
          <p:cNvSpPr/>
          <p:nvPr/>
        </p:nvSpPr>
        <p:spPr>
          <a:xfrm>
            <a:off x="870629" y="189592"/>
            <a:ext cx="980567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六、图线（GB/T 4457.4—2002、GB/T 17450—1998）</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稻壳儿榴莲果果"/>
          <p:cNvCxnSpPr/>
          <p:nvPr/>
        </p:nvCxnSpPr>
        <p:spPr>
          <a:xfrm flipH="1">
            <a:off x="5309235" y="1527510"/>
            <a:ext cx="1454007" cy="0"/>
          </a:xfrm>
          <a:prstGeom prst="line">
            <a:avLst/>
          </a:prstGeom>
          <a:ln>
            <a:solidFill>
              <a:srgbClr val="12569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8" name="稻壳儿榴莲果果"/>
          <p:cNvCxnSpPr/>
          <p:nvPr/>
        </p:nvCxnSpPr>
        <p:spPr>
          <a:xfrm flipH="1">
            <a:off x="5309235" y="3515407"/>
            <a:ext cx="1454007" cy="0"/>
          </a:xfrm>
          <a:prstGeom prst="line">
            <a:avLst/>
          </a:prstGeom>
          <a:ln>
            <a:solidFill>
              <a:srgbClr val="3F73DC"/>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9" name="稻壳儿榴莲果果"/>
          <p:cNvCxnSpPr/>
          <p:nvPr/>
        </p:nvCxnSpPr>
        <p:spPr>
          <a:xfrm flipH="1">
            <a:off x="5278361" y="4957925"/>
            <a:ext cx="1454007" cy="0"/>
          </a:xfrm>
          <a:prstGeom prst="line">
            <a:avLst/>
          </a:prstGeom>
          <a:ln>
            <a:solidFill>
              <a:srgbClr val="12569A"/>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稻壳儿榴莲果果"/>
          <p:cNvSpPr/>
          <p:nvPr/>
        </p:nvSpPr>
        <p:spPr>
          <a:xfrm>
            <a:off x="937260" y="1645285"/>
            <a:ext cx="5036185"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（1）机件的大小应以图样上所标注的尺寸数值为依据，与图形的大小及绘图的准确度无关。</a:t>
            </a:r>
            <a:endParaRPr lang="en-US" sz="1600" dirty="0">
              <a:latin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cs typeface="Arial" panose="020B0604020202020204" pitchFamily="34" charset="0"/>
              </a:rPr>
              <a:t>（2）图样中（包括技术要求和其他说明）的尺寸，以 mm 为单位时，不需标注计量单位的代号或名称。</a:t>
            </a:r>
            <a:endParaRPr lang="en-US" sz="1600" dirty="0">
              <a:latin typeface="宋体" panose="02010600030101010101" pitchFamily="2" charset="-122"/>
              <a:cs typeface="Arial" panose="020B0604020202020204" pitchFamily="34" charset="0"/>
            </a:endParaRPr>
          </a:p>
        </p:txBody>
      </p:sp>
      <p:sp>
        <p:nvSpPr>
          <p:cNvPr id="45" name="稻壳儿榴莲果果"/>
          <p:cNvSpPr txBox="1"/>
          <p:nvPr/>
        </p:nvSpPr>
        <p:spPr>
          <a:xfrm>
            <a:off x="3829291" y="1343388"/>
            <a:ext cx="14490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1. 基本规则</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7" name="稻壳儿榴莲果果"/>
          <p:cNvSpPr/>
          <p:nvPr/>
        </p:nvSpPr>
        <p:spPr>
          <a:xfrm>
            <a:off x="937260" y="3575050"/>
            <a:ext cx="4610100"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图样中的尺寸，一般由尺寸界线、尺寸线和尺寸数字组成。</a:t>
            </a:r>
            <a:endParaRPr lang="en-US" sz="1600" dirty="0">
              <a:latin typeface="宋体" panose="02010600030101010101" pitchFamily="2" charset="-122"/>
              <a:cs typeface="Arial" panose="020B0604020202020204" pitchFamily="34" charset="0"/>
            </a:endParaRPr>
          </a:p>
        </p:txBody>
      </p:sp>
      <p:sp>
        <p:nvSpPr>
          <p:cNvPr id="51" name="稻壳儿榴莲果果"/>
          <p:cNvSpPr txBox="1"/>
          <p:nvPr/>
        </p:nvSpPr>
        <p:spPr>
          <a:xfrm>
            <a:off x="2606670" y="3331484"/>
            <a:ext cx="259842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2. 尺寸的组成及其注法</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52" name="稻壳儿榴莲果果"/>
          <p:cNvSpPr/>
          <p:nvPr/>
        </p:nvSpPr>
        <p:spPr>
          <a:xfrm>
            <a:off x="454025" y="4958080"/>
            <a:ext cx="6024245" cy="119888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cs typeface="Arial" panose="020B0604020202020204" pitchFamily="34" charset="0"/>
              </a:rPr>
              <a:t>标注尺寸是一项耐心细致的工作，尺寸在图样中的排布要清晰、整齐、匀称。因此，除了按上述尺寸注法标注尺寸之外，还应注意以下问题：（1）数字。（2）箭头。（3）尺寸线。</a:t>
            </a:r>
            <a:endParaRPr lang="en-US" sz="1600" dirty="0">
              <a:latin typeface="宋体" panose="02010600030101010101" pitchFamily="2" charset="-122"/>
              <a:cs typeface="Arial" panose="020B0604020202020204" pitchFamily="34" charset="0"/>
            </a:endParaRPr>
          </a:p>
        </p:txBody>
      </p:sp>
      <p:sp>
        <p:nvSpPr>
          <p:cNvPr id="53" name="稻壳儿榴莲果果"/>
          <p:cNvSpPr txBox="1"/>
          <p:nvPr/>
        </p:nvSpPr>
        <p:spPr>
          <a:xfrm>
            <a:off x="2146912" y="4773826"/>
            <a:ext cx="305816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b="1" dirty="0" smtClean="0">
                <a:latin typeface="宋体" panose="02010600030101010101" pitchFamily="2" charset="-122"/>
                <a:ea typeface="宋体" panose="02010600030101010101" pitchFamily="2" charset="-122"/>
                <a:cs typeface="宋体" panose="02010600030101010101" pitchFamily="2" charset="-122"/>
              </a:rPr>
              <a:t>3. 标注尺寸时应注意的问题</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848404" y="175622"/>
            <a:ext cx="1103249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七、尺寸注法（GB/T 4458.4—2003、GB/T 16675.2—2012）</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954520" y="1343660"/>
            <a:ext cx="5026660" cy="39941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Part.2</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98792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绘图工具和仪器的使用</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6504940" y="2483485"/>
            <a:ext cx="4321175"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熟练使用绘图工具，抄画如图 1.15 所示的平面图形，注意不同线型的绘制要求。</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258695" y="1079500"/>
            <a:ext cx="3810635" cy="46983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任意多边形 2"/>
          <p:cNvSpPr/>
          <p:nvPr>
            <p:custDataLst>
              <p:tags r:id="rId1"/>
            </p:custDataLst>
          </p:nvPr>
        </p:nvSpPr>
        <p:spPr bwMode="auto">
          <a:xfrm rot="18995285">
            <a:off x="6712573" y="4673509"/>
            <a:ext cx="726562" cy="631462"/>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rgbClr val="1AA3AA">
              <a:lumMod val="75000"/>
            </a:srgbClr>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5" name="任意多边形 4"/>
          <p:cNvSpPr/>
          <p:nvPr>
            <p:custDataLst>
              <p:tags r:id="rId2"/>
            </p:custDataLst>
          </p:nvPr>
        </p:nvSpPr>
        <p:spPr bwMode="auto">
          <a:xfrm>
            <a:off x="6484489" y="2055193"/>
            <a:ext cx="657925" cy="568365"/>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rgbClr val="3498DB">
              <a:lumMod val="75000"/>
            </a:srgbClr>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968346" y="1075106"/>
            <a:ext cx="4505334" cy="3889585"/>
          </a:xfrm>
          <a:prstGeom prst="rect">
            <a:avLst/>
          </a:prstGeom>
        </p:spPr>
      </p:pic>
      <p:sp>
        <p:nvSpPr>
          <p:cNvPr id="2" name="任意多边形 1"/>
          <p:cNvSpPr/>
          <p:nvPr>
            <p:custDataLst>
              <p:tags r:id="rId5"/>
            </p:custDataLst>
          </p:nvPr>
        </p:nvSpPr>
        <p:spPr bwMode="auto">
          <a:xfrm rot="20911017">
            <a:off x="4413243" y="3308725"/>
            <a:ext cx="588773" cy="683333"/>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rgbClr val="1F74AD">
              <a:lumMod val="75000"/>
            </a:srgbClr>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 name="任意多边形 3"/>
          <p:cNvSpPr/>
          <p:nvPr>
            <p:custDataLst>
              <p:tags r:id="rId6"/>
            </p:custDataLst>
          </p:nvPr>
        </p:nvSpPr>
        <p:spPr bwMode="auto">
          <a:xfrm>
            <a:off x="6837559" y="2027638"/>
            <a:ext cx="1290016" cy="2216623"/>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rgbClr val="3498DB"/>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5" name="任意多边形 44"/>
          <p:cNvSpPr/>
          <p:nvPr>
            <p:custDataLst>
              <p:tags r:id="rId7"/>
            </p:custDataLst>
          </p:nvPr>
        </p:nvSpPr>
        <p:spPr bwMode="auto">
          <a:xfrm>
            <a:off x="7226934" y="2929037"/>
            <a:ext cx="511266" cy="41382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ysClr val="window" lastClr="FFFFFF"/>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endParaRPr lang="id-ID">
              <a:latin typeface="微软雅黑" panose="020B0503020204020204" charset="-122"/>
              <a:ea typeface="微软雅黑" panose="020B0503020204020204" charset="-122"/>
            </a:endParaRPr>
          </a:p>
        </p:txBody>
      </p:sp>
      <p:sp>
        <p:nvSpPr>
          <p:cNvPr id="33" name="文本框 32"/>
          <p:cNvSpPr txBox="1"/>
          <p:nvPr>
            <p:custDataLst>
              <p:tags r:id="rId8"/>
            </p:custDataLst>
          </p:nvPr>
        </p:nvSpPr>
        <p:spPr bwMode="auto">
          <a:xfrm>
            <a:off x="670560" y="4596130"/>
            <a:ext cx="3093085" cy="78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spcBef>
                <a:spcPct val="0"/>
              </a:spcBef>
            </a:pPr>
            <a:r>
              <a:rPr lang="zh-CN" altLang="en-US" b="1" spc="300">
                <a:latin typeface="微软雅黑" panose="020B0503020204020204" charset="-122"/>
                <a:ea typeface="微软雅黑" panose="020B0503020204020204" charset="-122"/>
              </a:rPr>
              <a:t>（3）能牢固树立制图标准意识。</a:t>
            </a:r>
            <a:endParaRPr lang="zh-CN" altLang="en-US" b="1" spc="300">
              <a:latin typeface="微软雅黑" panose="020B0503020204020204" charset="-122"/>
              <a:ea typeface="微软雅黑" panose="020B0503020204020204" charset="-122"/>
            </a:endParaRPr>
          </a:p>
        </p:txBody>
      </p:sp>
      <p:sp>
        <p:nvSpPr>
          <p:cNvPr id="40" name="文本框 39"/>
          <p:cNvSpPr txBox="1"/>
          <p:nvPr>
            <p:custDataLst>
              <p:tags r:id="rId9"/>
            </p:custDataLst>
          </p:nvPr>
        </p:nvSpPr>
        <p:spPr bwMode="auto">
          <a:xfrm>
            <a:off x="670560" y="1802765"/>
            <a:ext cx="3547745" cy="112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eaLnBrk="1" hangingPunct="1">
              <a:lnSpc>
                <a:spcPct val="100000"/>
              </a:lnSpc>
              <a:spcBef>
                <a:spcPct val="0"/>
              </a:spcBef>
              <a:buFontTx/>
              <a:buNone/>
            </a:pPr>
            <a:r>
              <a:rPr lang="zh-CN" altLang="en-US" b="1" spc="300">
                <a:latin typeface="微软雅黑" panose="020B0503020204020204" charset="-122"/>
                <a:ea typeface="微软雅黑" panose="020B0503020204020204" charset="-122"/>
              </a:rPr>
              <a:t>（1）能熟练使用手工绘图所需的绘图工具，掌握他们的使用方法。</a:t>
            </a:r>
            <a:endParaRPr lang="zh-CN" altLang="en-US" b="1" spc="300">
              <a:latin typeface="微软雅黑" panose="020B0503020204020204" charset="-122"/>
              <a:ea typeface="微软雅黑" panose="020B0503020204020204" charset="-122"/>
            </a:endParaRPr>
          </a:p>
        </p:txBody>
      </p:sp>
      <p:sp>
        <p:nvSpPr>
          <p:cNvPr id="38" name="文本框 37"/>
          <p:cNvSpPr txBox="1"/>
          <p:nvPr>
            <p:custDataLst>
              <p:tags r:id="rId10"/>
            </p:custDataLst>
          </p:nvPr>
        </p:nvSpPr>
        <p:spPr bwMode="auto">
          <a:xfrm>
            <a:off x="8128635" y="1802765"/>
            <a:ext cx="3392805" cy="773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spcBef>
                <a:spcPct val="0"/>
              </a:spcBef>
            </a:pPr>
            <a:r>
              <a:rPr lang="zh-CN" altLang="en-US" sz="2000" b="1" spc="300">
                <a:latin typeface="微软雅黑" panose="020B0503020204020204" charset="-122"/>
                <a:ea typeface="微软雅黑" panose="020B0503020204020204" charset="-122"/>
              </a:rPr>
              <a:t>（2）能熟练使用各种绘图仪器来完成绘图任务。</a:t>
            </a:r>
            <a:endParaRPr lang="zh-CN" altLang="en-US" sz="2000" b="1" spc="300">
              <a:latin typeface="微软雅黑" panose="020B0503020204020204" charset="-122"/>
              <a:ea typeface="微软雅黑" panose="020B0503020204020204" charset="-122"/>
            </a:endParaRPr>
          </a:p>
        </p:txBody>
      </p:sp>
      <p:sp>
        <p:nvSpPr>
          <p:cNvPr id="9" name="任意多边形 8"/>
          <p:cNvSpPr/>
          <p:nvPr>
            <p:custDataLst>
              <p:tags r:id="rId11"/>
            </p:custDataLst>
          </p:nvPr>
        </p:nvSpPr>
        <p:spPr bwMode="auto">
          <a:xfrm rot="20911017">
            <a:off x="4238658" y="2134266"/>
            <a:ext cx="2296213" cy="1339903"/>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rgbClr val="1F74AD"/>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2" name="任意多边形 41"/>
          <p:cNvSpPr/>
          <p:nvPr>
            <p:custDataLst>
              <p:tags r:id="rId12"/>
            </p:custDataLst>
          </p:nvPr>
        </p:nvSpPr>
        <p:spPr bwMode="auto">
          <a:xfrm>
            <a:off x="5150308" y="2576742"/>
            <a:ext cx="472911" cy="454951"/>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ysClr val="window" lastClr="FFFFFF"/>
          </a:solidFill>
          <a:ln>
            <a:noFill/>
          </a:ln>
        </p:spPr>
        <p:txBody>
          <a:bodyPr/>
          <a:lstStyle/>
          <a:p>
            <a:endParaRPr lang="zh-CN" altLang="en-US">
              <a:latin typeface="微软雅黑" panose="020B0503020204020204" charset="-122"/>
              <a:ea typeface="微软雅黑" panose="020B0503020204020204" charset="-122"/>
            </a:endParaRPr>
          </a:p>
        </p:txBody>
      </p:sp>
      <p:sp>
        <p:nvSpPr>
          <p:cNvPr id="10" name="任意多边形 9"/>
          <p:cNvSpPr/>
          <p:nvPr>
            <p:custDataLst>
              <p:tags r:id="rId13"/>
            </p:custDataLst>
          </p:nvPr>
        </p:nvSpPr>
        <p:spPr bwMode="auto">
          <a:xfrm rot="18995285">
            <a:off x="5220259" y="3636793"/>
            <a:ext cx="1428398" cy="2447868"/>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1AA3AA"/>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3" name="任意多边形 42"/>
          <p:cNvSpPr/>
          <p:nvPr>
            <p:custDataLst>
              <p:tags r:id="rId14"/>
            </p:custDataLst>
          </p:nvPr>
        </p:nvSpPr>
        <p:spPr bwMode="auto">
          <a:xfrm>
            <a:off x="5682391" y="4609130"/>
            <a:ext cx="504141" cy="503196"/>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dirty="0">
              <a:latin typeface="微软雅黑" panose="020B0503020204020204" charset="-122"/>
              <a:ea typeface="微软雅黑" panose="020B0503020204020204" charset="-122"/>
            </a:endParaRPr>
          </a:p>
        </p:txBody>
      </p:sp>
      <p:cxnSp>
        <p:nvCxnSpPr>
          <p:cNvPr id="47" name="直接连接符 46"/>
          <p:cNvCxnSpPr/>
          <p:nvPr>
            <p:custDataLst>
              <p:tags r:id="rId15"/>
            </p:custDataLst>
          </p:nvPr>
        </p:nvCxnSpPr>
        <p:spPr>
          <a:xfrm>
            <a:off x="664192" y="3722621"/>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（1）绘图工具：图板、丁字尺、铅笔、三角板、圆规等绘图工具。</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（2）绘图纸：A4 绘图纸一张。</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50362" y="3881505"/>
            <a:ext cx="4885609" cy="2676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要想快速准确的绘图，应了解常用绘图工具、仪器的结构、性能和使用方法。随着加工制造工艺技术的进步，绘图仪器的功能与品质有了显著的改善。在此只介绍常用的绘图工具及仪器。</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6000" r="-6000"/>
          </a:stretch>
        </a:blipFill>
        <a:effectLst/>
      </p:bgPr>
    </p:bg>
    <p:spTree>
      <p:nvGrpSpPr>
        <p:cNvPr id="1" name=""/>
        <p:cNvGrpSpPr/>
        <p:nvPr/>
      </p:nvGrpSpPr>
      <p:grpSpPr>
        <a:xfrm>
          <a:off x="0" y="0"/>
          <a:ext cx="0" cy="0"/>
          <a:chOff x="0" y="0"/>
          <a:chExt cx="0" cy="0"/>
        </a:xfrm>
      </p:grpSpPr>
      <p:sp>
        <p:nvSpPr>
          <p:cNvPr id="2" name="矩形 1"/>
          <p:cNvSpPr/>
          <p:nvPr/>
        </p:nvSpPr>
        <p:spPr>
          <a:xfrm>
            <a:off x="0" y="2430194"/>
            <a:ext cx="6577781" cy="31792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8111613" cy="6858000"/>
          </a:xfrm>
          <a:prstGeom prst="rect">
            <a:avLst/>
          </a:prstGeom>
          <a:gradFill flip="none" rotWithShape="1">
            <a:gsLst>
              <a:gs pos="0">
                <a:schemeClr val="tx1">
                  <a:alpha val="0"/>
                </a:schemeClr>
              </a:gs>
              <a:gs pos="41000">
                <a:schemeClr val="tx1">
                  <a:alpha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7015" y="3095625"/>
            <a:ext cx="6330315" cy="1568450"/>
          </a:xfrm>
          <a:prstGeom prst="rect">
            <a:avLst/>
          </a:prstGeom>
          <a:noFill/>
        </p:spPr>
        <p:txBody>
          <a:bodyPr wrap="square" rtlCol="0">
            <a:spAutoFit/>
          </a:bodyPr>
          <a:lstStyle/>
          <a:p>
            <a:r>
              <a:rPr lang="zh-CN" altLang="en-US" sz="4800" b="1">
                <a:solidFill>
                  <a:srgbClr val="F2BC68"/>
                </a:solidFill>
                <a:latin typeface="宋体" panose="02010600030101010101" pitchFamily="2" charset="-122"/>
                <a:ea typeface="宋体" panose="02010600030101010101" pitchFamily="2" charset="-122"/>
              </a:rPr>
              <a:t>模块一　</a:t>
            </a:r>
            <a:endParaRPr lang="zh-CN" altLang="en-US" sz="4800" b="1">
              <a:solidFill>
                <a:srgbClr val="F2BC68"/>
              </a:solidFill>
              <a:latin typeface="宋体" panose="02010600030101010101" pitchFamily="2" charset="-122"/>
              <a:ea typeface="宋体" panose="02010600030101010101" pitchFamily="2" charset="-122"/>
            </a:endParaRPr>
          </a:p>
          <a:p>
            <a:r>
              <a:rPr lang="zh-CN" altLang="en-US" sz="4800" b="1">
                <a:solidFill>
                  <a:srgbClr val="F2BC68"/>
                </a:solidFill>
                <a:latin typeface="宋体" panose="02010600030101010101" pitchFamily="2" charset="-122"/>
                <a:ea typeface="宋体" panose="02010600030101010101" pitchFamily="2" charset="-122"/>
              </a:rPr>
              <a:t>制图的基本知识与技能</a:t>
            </a:r>
            <a:endParaRPr lang="zh-CN" altLang="en-US" sz="4800" b="1">
              <a:solidFill>
                <a:srgbClr val="F2BC68"/>
              </a:solidFill>
              <a:latin typeface="宋体" panose="02010600030101010101" pitchFamily="2" charset="-122"/>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flipV="1">
            <a:off x="6272530" y="2288540"/>
            <a:ext cx="5641340" cy="76200"/>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272530" y="182816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一、铅笔</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73165" y="2476500"/>
            <a:ext cx="5640705" cy="2585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常用绘图铅笔有木杆和活动铅笔两种。铅芯的软硬程度分别以字母 B、H 前的数值表示。字母 B 前的数字越大表示铅芯越软，字母 H 前的数字越大表示铅芯越硬。标号HB 表示软硬适中。画图时，通常用 H 或2H 铅笔画底稿；用 B 或 HB 笔加粗加深全图；写字时用 HB 铅笔。铅笔可修磨成圆锥形或矩形，圆锥形铅芯用于画细线及书写文字，矩形铅芯用于描深粗实线。铅笔削法如图 1.16 所示。</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87425" y="2288540"/>
            <a:ext cx="4858385" cy="294449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二、图板和丁字尺</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1180465" y="1306830"/>
            <a:ext cx="10562590" cy="2215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图板是用来支承图纸的木板。版面应平坦光洁，木质纹理细密，软硬适中。两端硬木工作边应平直，以防止图板变形。图板左侧边是丁字尺的导边。图板有不同大小的规格，根据需要来选定。</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丁字尺由尺头和尺身两部分组成。丁字尺主要用于绘制水平线，也可与三角板配合绘制一些特殊角度的斜线。不能沿尺身下侧画线。作图时应使尺头靠紧图板左边，然后上下移动丁字尺，直至对准画线的位置，再自左至右画水平线。画较长水平线时，用左手按住尺身，以防止尺尾翘起和尺身摆动，如图 1.18 所示。丁字尺不用时，应垂直悬挂，以免尺身弯曲或折断。</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590925" y="3298190"/>
            <a:ext cx="6619875" cy="31623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三、三角板</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1180465" y="1306830"/>
            <a:ext cx="10562590"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一副三角板包括 45°三角板和 30°～ 60°三角板各一块。三角板主要用于配合丁字尺画垂直线和画 30°、45°、60°角度线和与水平线成 15°倍角的斜线，如图 1.19所示。画垂直线时应自下而上画，用两块三角板配合也可画出任意直线的平行线或垂直线。</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983740" y="2869565"/>
            <a:ext cx="8280400" cy="29540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flipV="1">
            <a:off x="6272530" y="2288540"/>
            <a:ext cx="5641340" cy="76200"/>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272530" y="182816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四、圆规和分规</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73165" y="2476500"/>
            <a:ext cx="5640705" cy="3693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圆规用来画圆和圆弧。圆规的一脚装有带台阶的小钢针称为针脚，用来定圆心。圆规的另一脚可装上铅芯，称为笔脚，笔脚可替换使用铅笔芯、鸭嘴笔尖（上墨用）、延长杆（画大圆用）和钢针（当分规用）。圆规的类型较多，常用的有大圆规、弹簧规和点圆规等。</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画圆时，首先应确定圆心位置，并用细点画线画出正交（垂直相交）中心线，再测量圆弧的半径，然后用右手转动圆规手柄，均匀地沿顺时针方向画圆，画较大尺寸的圆弧时，笔脚与针脚均应弯折到与纸面垂直。画小圆时常用点圆规或弹簧规，也可用模板画小圆。</a:t>
            </a:r>
            <a:endParaRPr lang="zh-CN" alt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210945" y="1828165"/>
            <a:ext cx="4377690" cy="39941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五、其他常用绘图工具</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987425" y="1562735"/>
            <a:ext cx="5354955" cy="406273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在工程制图中常用的绘图工具还有比例尺（三棱尺）、曲线板、鸭嘴笔、针管笔和模板等。作图时，为了方便尺寸换算，将工程上常用比例按照标准的尺寸刻度换算为缩小比例刻度或放大比例刻度刻在尺上，具有此类型刻度的尺称为比例尺。当确定了某一比例后，可以不用计算，直接按照尺面所刻的数值，截取或读出实际线段在比例尺上所反映的长度。曲线板用来画非圆曲线。首先要定出曲线上足够数量的点，再徒手将各点连成曲线，然后选择曲线板上曲率相吻合的部分分段画出各段曲线。注意应留出各段曲线末端的一小段不画，用于连接下一段曲线，这样曲线才显得圆滑。鸭嘴笔和针管笔都是用来描图的专用工具。</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872605" y="1842770"/>
            <a:ext cx="4762500" cy="31718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Part.3</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几何作图</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508635" y="1316355"/>
            <a:ext cx="6954520"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应用圆弧连接的绘图方法，使用绘图工具，抄画如图任务四所示的轴承座、连杆平面图形。</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（1）抄画如图 1.20 所示轴承座平面图。</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（2）抄画如图 1.21 所示连杆平面图。</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1016679" y="18959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689100" y="3065145"/>
            <a:ext cx="4048125" cy="3295650"/>
          </a:xfrm>
          <a:prstGeom prst="rect">
            <a:avLst/>
          </a:prstGeom>
        </p:spPr>
      </p:pic>
      <p:pic>
        <p:nvPicPr>
          <p:cNvPr id="4" name="图片 3"/>
          <p:cNvPicPr>
            <a:picLocks noChangeAspect="1"/>
          </p:cNvPicPr>
          <p:nvPr/>
        </p:nvPicPr>
        <p:blipFill>
          <a:blip r:embed="rId2"/>
          <a:stretch>
            <a:fillRect/>
          </a:stretch>
        </p:blipFill>
        <p:spPr>
          <a:xfrm>
            <a:off x="6845935" y="3065780"/>
            <a:ext cx="3933825" cy="329501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任意多边形 2"/>
          <p:cNvSpPr/>
          <p:nvPr>
            <p:custDataLst>
              <p:tags r:id="rId1"/>
            </p:custDataLst>
          </p:nvPr>
        </p:nvSpPr>
        <p:spPr bwMode="auto">
          <a:xfrm rot="18995285">
            <a:off x="6712573" y="4673509"/>
            <a:ext cx="726562" cy="631462"/>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rgbClr val="1AA3AA">
              <a:lumMod val="75000"/>
            </a:srgbClr>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5" name="任意多边形 4"/>
          <p:cNvSpPr/>
          <p:nvPr>
            <p:custDataLst>
              <p:tags r:id="rId2"/>
            </p:custDataLst>
          </p:nvPr>
        </p:nvSpPr>
        <p:spPr bwMode="auto">
          <a:xfrm>
            <a:off x="6484489" y="2055193"/>
            <a:ext cx="657925" cy="568365"/>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rgbClr val="3498DB">
              <a:lumMod val="75000"/>
            </a:srgbClr>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pic>
        <p:nvPicPr>
          <p:cNvPr id="7" name="图片 6"/>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3968346" y="1075106"/>
            <a:ext cx="4505334" cy="3889585"/>
          </a:xfrm>
          <a:prstGeom prst="rect">
            <a:avLst/>
          </a:prstGeom>
        </p:spPr>
      </p:pic>
      <p:sp>
        <p:nvSpPr>
          <p:cNvPr id="2" name="任意多边形 1"/>
          <p:cNvSpPr/>
          <p:nvPr>
            <p:custDataLst>
              <p:tags r:id="rId5"/>
            </p:custDataLst>
          </p:nvPr>
        </p:nvSpPr>
        <p:spPr bwMode="auto">
          <a:xfrm rot="20911017">
            <a:off x="4413243" y="3308725"/>
            <a:ext cx="588773" cy="683333"/>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rgbClr val="1F74AD">
              <a:lumMod val="75000"/>
            </a:srgbClr>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 name="任意多边形 3"/>
          <p:cNvSpPr/>
          <p:nvPr>
            <p:custDataLst>
              <p:tags r:id="rId6"/>
            </p:custDataLst>
          </p:nvPr>
        </p:nvSpPr>
        <p:spPr bwMode="auto">
          <a:xfrm>
            <a:off x="6837559" y="2027638"/>
            <a:ext cx="1290016" cy="2216623"/>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rgbClr val="3498DB"/>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5" name="任意多边形 44"/>
          <p:cNvSpPr/>
          <p:nvPr>
            <p:custDataLst>
              <p:tags r:id="rId7"/>
            </p:custDataLst>
          </p:nvPr>
        </p:nvSpPr>
        <p:spPr bwMode="auto">
          <a:xfrm>
            <a:off x="7226934" y="2929037"/>
            <a:ext cx="511266" cy="413825"/>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ysClr val="window" lastClr="FFFFFF"/>
          </a:solidFill>
          <a:ln>
            <a:noFill/>
          </a:ln>
        </p:spPr>
        <p:txBody>
          <a:bodyPr vert="horz" wrap="square" lIns="91440" tIns="45720" rIns="91440" bIns="45720" numCol="1" anchor="t" anchorCtr="0" compatLnSpc="1">
            <a:normAutofit/>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endParaRPr lang="id-ID">
              <a:latin typeface="微软雅黑" panose="020B0503020204020204" charset="-122"/>
              <a:ea typeface="微软雅黑" panose="020B0503020204020204" charset="-122"/>
            </a:endParaRPr>
          </a:p>
        </p:txBody>
      </p:sp>
      <p:sp>
        <p:nvSpPr>
          <p:cNvPr id="33" name="文本框 32"/>
          <p:cNvSpPr txBox="1"/>
          <p:nvPr>
            <p:custDataLst>
              <p:tags r:id="rId8"/>
            </p:custDataLst>
          </p:nvPr>
        </p:nvSpPr>
        <p:spPr bwMode="auto">
          <a:xfrm>
            <a:off x="670560" y="4596130"/>
            <a:ext cx="3093085" cy="78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a:spcBef>
                <a:spcPct val="0"/>
              </a:spcBef>
            </a:pPr>
            <a:r>
              <a:rPr lang="zh-CN" altLang="en-US" b="1" spc="300">
                <a:latin typeface="微软雅黑" panose="020B0503020204020204" charset="-122"/>
                <a:ea typeface="微软雅黑" panose="020B0503020204020204" charset="-122"/>
              </a:rPr>
              <a:t>（3）牢固树立国家标准意识。</a:t>
            </a:r>
            <a:endParaRPr lang="zh-CN" altLang="en-US" b="1" spc="300">
              <a:latin typeface="微软雅黑" panose="020B0503020204020204" charset="-122"/>
              <a:ea typeface="微软雅黑" panose="020B0503020204020204" charset="-122"/>
            </a:endParaRPr>
          </a:p>
        </p:txBody>
      </p:sp>
      <p:sp>
        <p:nvSpPr>
          <p:cNvPr id="40" name="文本框 39"/>
          <p:cNvSpPr txBox="1"/>
          <p:nvPr>
            <p:custDataLst>
              <p:tags r:id="rId9"/>
            </p:custDataLst>
          </p:nvPr>
        </p:nvSpPr>
        <p:spPr bwMode="auto">
          <a:xfrm>
            <a:off x="670560" y="2301240"/>
            <a:ext cx="3547745" cy="628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lgn="l" eaLnBrk="1" hangingPunct="1">
              <a:lnSpc>
                <a:spcPct val="100000"/>
              </a:lnSpc>
              <a:spcBef>
                <a:spcPct val="0"/>
              </a:spcBef>
              <a:buFontTx/>
              <a:buNone/>
            </a:pPr>
            <a:r>
              <a:rPr lang="zh-CN" altLang="en-US" b="1" spc="300">
                <a:latin typeface="微软雅黑" panose="020B0503020204020204" charset="-122"/>
                <a:ea typeface="微软雅黑" panose="020B0503020204020204" charset="-122"/>
              </a:rPr>
              <a:t>（1）能掌握各种圆弧连接的画法。</a:t>
            </a:r>
            <a:endParaRPr lang="zh-CN" altLang="en-US" b="1" spc="300">
              <a:latin typeface="微软雅黑" panose="020B0503020204020204" charset="-122"/>
              <a:ea typeface="微软雅黑" panose="020B0503020204020204" charset="-122"/>
            </a:endParaRPr>
          </a:p>
        </p:txBody>
      </p:sp>
      <p:sp>
        <p:nvSpPr>
          <p:cNvPr id="38" name="文本框 37"/>
          <p:cNvSpPr txBox="1"/>
          <p:nvPr>
            <p:custDataLst>
              <p:tags r:id="rId10"/>
            </p:custDataLst>
          </p:nvPr>
        </p:nvSpPr>
        <p:spPr bwMode="auto">
          <a:xfrm>
            <a:off x="8128635" y="1802765"/>
            <a:ext cx="339280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0" anchor="b" anchorCtr="0">
            <a:normAutofit fontScale="90000"/>
          </a:bodyPr>
          <a:lstStyle>
            <a:defPPr>
              <a:defRPr lang="zh-CN"/>
            </a:defPPr>
            <a:lvl1pPr marL="0" algn="l" defTabSz="914400" rtl="0" eaLnBrk="1" latinLnBrk="0" hangingPunct="1">
              <a:defRPr sz="1800" kern="1200">
                <a:solidFill>
                  <a:srgbClr val="000000"/>
                </a:solidFill>
              </a:defRPr>
            </a:lvl1pPr>
            <a:lvl2pPr marL="457200" algn="l" defTabSz="914400" rtl="0" eaLnBrk="1" latinLnBrk="0" hangingPunct="1">
              <a:defRPr sz="1800" kern="1200">
                <a:solidFill>
                  <a:srgbClr val="000000"/>
                </a:solidFill>
              </a:defRPr>
            </a:lvl2pPr>
            <a:lvl3pPr marL="914400" algn="l" defTabSz="914400" rtl="0" eaLnBrk="1" latinLnBrk="0" hangingPunct="1">
              <a:defRPr sz="1800" kern="1200">
                <a:solidFill>
                  <a:srgbClr val="000000"/>
                </a:solidFill>
              </a:defRPr>
            </a:lvl3pPr>
            <a:lvl4pPr marL="1371600" algn="l" defTabSz="914400" rtl="0" eaLnBrk="1" latinLnBrk="0" hangingPunct="1">
              <a:defRPr sz="1800" kern="1200">
                <a:solidFill>
                  <a:srgbClr val="000000"/>
                </a:solidFill>
              </a:defRPr>
            </a:lvl4pPr>
            <a:lvl5pPr marL="1828800" algn="l" defTabSz="914400" rtl="0" eaLnBrk="1" latinLnBrk="0" hangingPunct="1">
              <a:defRPr sz="1800" kern="1200">
                <a:solidFill>
                  <a:srgbClr val="000000"/>
                </a:solidFill>
              </a:defRPr>
            </a:lvl5pPr>
            <a:lvl6pPr marL="2286000" algn="l" defTabSz="914400" rtl="0" eaLnBrk="1" latinLnBrk="0" hangingPunct="1">
              <a:defRPr sz="1800" kern="1200">
                <a:solidFill>
                  <a:srgbClr val="000000"/>
                </a:solidFill>
              </a:defRPr>
            </a:lvl6pPr>
            <a:lvl7pPr marL="2743200" algn="l" defTabSz="914400" rtl="0" eaLnBrk="1" latinLnBrk="0" hangingPunct="1">
              <a:defRPr sz="1800" kern="1200">
                <a:solidFill>
                  <a:srgbClr val="000000"/>
                </a:solidFill>
              </a:defRPr>
            </a:lvl7pPr>
            <a:lvl8pPr marL="3200400" algn="l" defTabSz="914400" rtl="0" eaLnBrk="1" latinLnBrk="0" hangingPunct="1">
              <a:defRPr sz="1800" kern="1200">
                <a:solidFill>
                  <a:srgbClr val="000000"/>
                </a:solidFill>
              </a:defRPr>
            </a:lvl8pPr>
            <a:lvl9pPr marL="3657600" algn="l" defTabSz="914400" rtl="0" eaLnBrk="1" latinLnBrk="0" hangingPunct="1">
              <a:defRPr sz="1800" kern="1200">
                <a:solidFill>
                  <a:srgbClr val="000000"/>
                </a:solidFill>
              </a:defRPr>
            </a:lvl9pPr>
          </a:lstStyle>
          <a:p>
            <a:pPr>
              <a:spcBef>
                <a:spcPct val="0"/>
              </a:spcBef>
            </a:pPr>
            <a:r>
              <a:rPr lang="zh-CN" altLang="en-US" sz="2000" b="1" spc="300">
                <a:latin typeface="微软雅黑" panose="020B0503020204020204" charset="-122"/>
                <a:ea typeface="微软雅黑" panose="020B0503020204020204" charset="-122"/>
              </a:rPr>
              <a:t>（2）理解并掌握平面图形中各尺寸的作用，并能按国标要求正确标注尺寸。</a:t>
            </a:r>
            <a:endParaRPr lang="zh-CN" altLang="en-US" sz="2000" b="1" spc="300">
              <a:latin typeface="微软雅黑" panose="020B0503020204020204" charset="-122"/>
              <a:ea typeface="微软雅黑" panose="020B0503020204020204" charset="-122"/>
            </a:endParaRPr>
          </a:p>
        </p:txBody>
      </p:sp>
      <p:sp>
        <p:nvSpPr>
          <p:cNvPr id="9" name="任意多边形 8"/>
          <p:cNvSpPr/>
          <p:nvPr>
            <p:custDataLst>
              <p:tags r:id="rId11"/>
            </p:custDataLst>
          </p:nvPr>
        </p:nvSpPr>
        <p:spPr bwMode="auto">
          <a:xfrm rot="20911017">
            <a:off x="4238658" y="2134266"/>
            <a:ext cx="2296213" cy="1339903"/>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rgbClr val="1F74AD"/>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2" name="任意多边形 41"/>
          <p:cNvSpPr/>
          <p:nvPr>
            <p:custDataLst>
              <p:tags r:id="rId12"/>
            </p:custDataLst>
          </p:nvPr>
        </p:nvSpPr>
        <p:spPr bwMode="auto">
          <a:xfrm>
            <a:off x="5150308" y="2576742"/>
            <a:ext cx="472911" cy="454951"/>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ysClr val="window" lastClr="FFFFFF"/>
          </a:solidFill>
          <a:ln>
            <a:noFill/>
          </a:ln>
        </p:spPr>
        <p:txBody>
          <a:bodyPr/>
          <a:lstStyle/>
          <a:p>
            <a:endParaRPr lang="zh-CN" altLang="en-US">
              <a:latin typeface="微软雅黑" panose="020B0503020204020204" charset="-122"/>
              <a:ea typeface="微软雅黑" panose="020B0503020204020204" charset="-122"/>
            </a:endParaRPr>
          </a:p>
        </p:txBody>
      </p:sp>
      <p:sp>
        <p:nvSpPr>
          <p:cNvPr id="10" name="任意多边形 9"/>
          <p:cNvSpPr/>
          <p:nvPr>
            <p:custDataLst>
              <p:tags r:id="rId13"/>
            </p:custDataLst>
          </p:nvPr>
        </p:nvSpPr>
        <p:spPr bwMode="auto">
          <a:xfrm rot="18995285">
            <a:off x="5220259" y="3636793"/>
            <a:ext cx="1428398" cy="2447868"/>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rgbClr val="1AA3AA"/>
          </a:solidFill>
          <a:ln>
            <a:noFill/>
          </a:ln>
        </p:spPr>
        <p:txBody>
          <a:bodyPr wrap="square" lIns="91440" tIns="45720" rIns="91440" bIns="45720" anchor="ctr">
            <a:normAutofit/>
          </a:bodyPr>
          <a:lstStyle/>
          <a:p>
            <a:pPr algn="ctr"/>
            <a:endParaRPr>
              <a:latin typeface="微软雅黑" panose="020B0503020204020204" charset="-122"/>
              <a:ea typeface="微软雅黑" panose="020B0503020204020204" charset="-122"/>
            </a:endParaRPr>
          </a:p>
        </p:txBody>
      </p:sp>
      <p:sp>
        <p:nvSpPr>
          <p:cNvPr id="43" name="任意多边形 42"/>
          <p:cNvSpPr/>
          <p:nvPr>
            <p:custDataLst>
              <p:tags r:id="rId14"/>
            </p:custDataLst>
          </p:nvPr>
        </p:nvSpPr>
        <p:spPr bwMode="auto">
          <a:xfrm>
            <a:off x="5682391" y="4609130"/>
            <a:ext cx="504141" cy="503196"/>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ysClr val="window" lastClr="FFFFFF"/>
          </a:solidFill>
          <a:ln>
            <a:noFill/>
          </a:ln>
        </p:spPr>
        <p:txBody>
          <a:bodyPr wrap="square" lIns="91440" tIns="45720" rIns="91440" bIns="45720">
            <a:normAutofit/>
          </a:bodyPr>
          <a:lstStyle/>
          <a:p>
            <a:endParaRPr lang="zh-CN" altLang="en-US" dirty="0">
              <a:latin typeface="微软雅黑" panose="020B0503020204020204" charset="-122"/>
              <a:ea typeface="微软雅黑" panose="020B0503020204020204" charset="-122"/>
            </a:endParaRPr>
          </a:p>
        </p:txBody>
      </p:sp>
      <p:cxnSp>
        <p:nvCxnSpPr>
          <p:cNvPr id="47" name="直接连接符 46"/>
          <p:cNvCxnSpPr/>
          <p:nvPr>
            <p:custDataLst>
              <p:tags r:id="rId15"/>
            </p:custDataLst>
          </p:nvPr>
        </p:nvCxnSpPr>
        <p:spPr>
          <a:xfrm>
            <a:off x="664192" y="3722621"/>
            <a:ext cx="2973088" cy="0"/>
          </a:xfrm>
          <a:prstGeom prst="line">
            <a:avLst/>
          </a:prstGeom>
          <a:ln w="3175">
            <a:solidFill>
              <a:sysClr val="window" lastClr="FFFFFF">
                <a:lumMod val="75000"/>
              </a:sysClr>
            </a:solidFill>
          </a:ln>
        </p:spPr>
        <p:style>
          <a:lnRef idx="1">
            <a:srgbClr val="1F74AD"/>
          </a:lnRef>
          <a:fillRef idx="0">
            <a:srgbClr val="1F74AD"/>
          </a:fillRef>
          <a:effectRef idx="0">
            <a:srgbClr val="1F74AD"/>
          </a:effectRef>
          <a:fontRef idx="minor">
            <a:srgbClr val="000000"/>
          </a:fontRef>
        </p:style>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995170"/>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（1）绘图工具：图板、丁字尺、铅笔、三角板、圆规等绘图工具。</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（2）绘图纸：A4 绘图纸一张。</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50362" y="3881505"/>
            <a:ext cx="4885609"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所谓几何作图，就是依照给定的条件，准确地绘出预订的几何图形。若遇到一些复杂的图形，必须学会分析图形并掌握基本的几何作图方法，才能准确无误地绘制出来。</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54405" y="1129665"/>
            <a:ext cx="4093845" cy="2752090"/>
          </a:xfrm>
          <a:prstGeom prst="rect">
            <a:avLst/>
          </a:prstGeom>
        </p:spPr>
      </p:pic>
      <p:pic>
        <p:nvPicPr>
          <p:cNvPr id="3" name="图片 2"/>
          <p:cNvPicPr>
            <a:picLocks noChangeAspect="1"/>
          </p:cNvPicPr>
          <p:nvPr/>
        </p:nvPicPr>
        <p:blipFill>
          <a:blip r:embed="rId2"/>
          <a:stretch>
            <a:fillRect/>
          </a:stretch>
        </p:blipFill>
        <p:spPr>
          <a:xfrm>
            <a:off x="6735445" y="1129665"/>
            <a:ext cx="4510405" cy="26873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一、基本作图方法</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766570" y="1223645"/>
            <a:ext cx="8659495" cy="52609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E2453"/>
        </a:solidFill>
        <a:effectLst/>
      </p:bgPr>
    </p:bg>
    <p:spTree>
      <p:nvGrpSpPr>
        <p:cNvPr id="1" name=""/>
        <p:cNvGrpSpPr/>
        <p:nvPr/>
      </p:nvGrpSpPr>
      <p:grpSpPr>
        <a:xfrm>
          <a:off x="0" y="0"/>
          <a:ext cx="0" cy="0"/>
          <a:chOff x="0" y="0"/>
          <a:chExt cx="0" cy="0"/>
        </a:xfrm>
      </p:grpSpPr>
      <p:sp>
        <p:nvSpPr>
          <p:cNvPr id="4" name="稻壳儿榴莲果果"/>
          <p:cNvSpPr/>
          <p:nvPr/>
        </p:nvSpPr>
        <p:spPr>
          <a:xfrm>
            <a:off x="4760595" y="248920"/>
            <a:ext cx="6871970" cy="1014730"/>
          </a:xfrm>
          <a:prstGeom prst="rect">
            <a:avLst/>
          </a:prstGeom>
        </p:spPr>
        <p:txBody>
          <a:bodyPr wrap="square">
            <a:spAutoFit/>
          </a:bodyPr>
          <a:lstStyle/>
          <a:p>
            <a:pPr algn="ctr"/>
            <a:r>
              <a:rPr lang="zh-CN" altLang="en-US" sz="60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目 录</a:t>
            </a:r>
            <a:r>
              <a:rPr lang="en-US" altLang="zh-CN" sz="60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a:t>
            </a:r>
            <a:r>
              <a:rPr lang="en-US" altLang="zh-CN" sz="32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上篇　基础进阶模块</a:t>
            </a:r>
            <a:endParaRPr lang="en-US" altLang="zh-CN" sz="32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endParaRPr>
          </a:p>
        </p:txBody>
      </p:sp>
      <p:sp>
        <p:nvSpPr>
          <p:cNvPr id="5" name="稻壳儿榴莲果果"/>
          <p:cNvSpPr/>
          <p:nvPr/>
        </p:nvSpPr>
        <p:spPr>
          <a:xfrm>
            <a:off x="4760595" y="1263650"/>
            <a:ext cx="7431405" cy="1198880"/>
          </a:xfrm>
          <a:prstGeom prst="rect">
            <a:avLst/>
          </a:prstGeom>
        </p:spPr>
        <p:txBody>
          <a:bodyPr wrap="square">
            <a:spAutoFit/>
          </a:bodyPr>
          <a:lstStyle/>
          <a:p>
            <a:pPr algn="l"/>
            <a:r>
              <a:rPr sz="3600" dirty="0" smtClean="0">
                <a:solidFill>
                  <a:schemeClr val="bg1"/>
                </a:solidFill>
                <a:cs typeface="宋体" panose="02010600030101010101" pitchFamily="2" charset="-122"/>
              </a:rPr>
              <a:t>任务一　国家标准《技术制图》和《机械制图》的一般规定</a:t>
            </a:r>
            <a:endParaRPr sz="3600" dirty="0" smtClean="0">
              <a:solidFill>
                <a:schemeClr val="bg1"/>
              </a:solidFill>
              <a:cs typeface="宋体" panose="02010600030101010101" pitchFamily="2" charset="-122"/>
            </a:endParaRPr>
          </a:p>
        </p:txBody>
      </p:sp>
      <p:sp>
        <p:nvSpPr>
          <p:cNvPr id="6" name="稻壳儿榴莲果果"/>
          <p:cNvSpPr/>
          <p:nvPr/>
        </p:nvSpPr>
        <p:spPr>
          <a:xfrm>
            <a:off x="4569460" y="2872740"/>
            <a:ext cx="6747510" cy="645160"/>
          </a:xfrm>
          <a:prstGeom prst="rect">
            <a:avLst/>
          </a:prstGeom>
        </p:spPr>
        <p:txBody>
          <a:bodyPr wrap="square">
            <a:spAutoFit/>
          </a:bodyPr>
          <a:lstStyle/>
          <a:p>
            <a:pPr algn="ctr"/>
            <a:r>
              <a:rPr sz="3600" dirty="0" smtClean="0">
                <a:solidFill>
                  <a:schemeClr val="bg1"/>
                </a:solidFill>
                <a:cs typeface="宋体" panose="02010600030101010101" pitchFamily="2" charset="-122"/>
              </a:rPr>
              <a:t>任务二　绘图工具和仪器的使用</a:t>
            </a:r>
            <a:endParaRPr sz="3600" dirty="0" smtClean="0">
              <a:solidFill>
                <a:schemeClr val="bg1"/>
              </a:solidFill>
              <a:cs typeface="宋体" panose="02010600030101010101" pitchFamily="2" charset="-122"/>
            </a:endParaRPr>
          </a:p>
        </p:txBody>
      </p:sp>
      <p:sp>
        <p:nvSpPr>
          <p:cNvPr id="7" name="稻壳儿榴莲果果"/>
          <p:cNvSpPr/>
          <p:nvPr/>
        </p:nvSpPr>
        <p:spPr>
          <a:xfrm>
            <a:off x="4671695" y="4282440"/>
            <a:ext cx="6355715"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任务三　几何作图</a:t>
            </a:r>
            <a:endParaRPr lang="zh-CN" altLang="en-US" sz="3600" dirty="0" smtClean="0">
              <a:solidFill>
                <a:schemeClr val="bg1"/>
              </a:solidFill>
              <a:cs typeface="宋体" panose="02010600030101010101" pitchFamily="2" charset="-122"/>
            </a:endParaRPr>
          </a:p>
        </p:txBody>
      </p:sp>
      <p:sp>
        <p:nvSpPr>
          <p:cNvPr id="8" name="稻壳儿榴莲果果"/>
          <p:cNvSpPr/>
          <p:nvPr/>
        </p:nvSpPr>
        <p:spPr>
          <a:xfrm>
            <a:off x="4671695" y="5502275"/>
            <a:ext cx="7520305"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任务四　平面图形的尺寸分析及画法</a:t>
            </a:r>
            <a:endParaRPr lang="zh-CN" altLang="en-US" sz="3600" dirty="0" smtClean="0">
              <a:solidFill>
                <a:schemeClr val="bg1"/>
              </a:solidFill>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二、圆弧连接作图举例</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856740" y="1306830"/>
            <a:ext cx="8820150" cy="52184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Part.4</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5181600"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平面图形的尺寸分析及画法</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592455" y="1758950"/>
            <a:ext cx="6386195" cy="33235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认真分析图 1.22 连接板平面图中各线段的性质，应用圆弧连接的绘图方法，使用相关绘图工具，回答相关问题，并抄画该平面图形。</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（1）认真分析图 1.22 连接板平面图中的尺寸和图线并填空：</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定形尺寸有：__________________________；</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定位尺寸有：__________________________；（各写出 4 个）</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在图中用指引线标出已知线段、中间线段、连接线段各两条。</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（2）抄画如图 1.22 所示连接板平面图。</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1016679" y="18959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359015" y="910590"/>
            <a:ext cx="3533775" cy="50196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995170"/>
            <a:ext cx="4885609"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（1）能理解并掌握平面图形中的尺寸分析方法和线段分析方法，从而确定正确的作图步骤。</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548152" y="3995170"/>
            <a:ext cx="4885609"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（2）能培养严肃认真的工作态度和耐心细致的工作作风。</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54405" y="1129665"/>
            <a:ext cx="4093845" cy="2752090"/>
          </a:xfrm>
          <a:prstGeom prst="rect">
            <a:avLst/>
          </a:prstGeom>
        </p:spPr>
      </p:pic>
      <p:pic>
        <p:nvPicPr>
          <p:cNvPr id="3" name="图片 2"/>
          <p:cNvPicPr>
            <a:picLocks noChangeAspect="1"/>
          </p:cNvPicPr>
          <p:nvPr/>
        </p:nvPicPr>
        <p:blipFill>
          <a:blip r:embed="rId2"/>
          <a:stretch>
            <a:fillRect/>
          </a:stretch>
        </p:blipFill>
        <p:spPr>
          <a:xfrm>
            <a:off x="6735445" y="1129665"/>
            <a:ext cx="4510405" cy="268732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995170"/>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（1）绘图工具：图板、丁字尺、铅笔、三角板、圆规等绘图工具。</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（2）绘图纸：A4 绘图纸一张。</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692265" y="3881755"/>
            <a:ext cx="4596765"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平面图形是由直线和曲线按照一定的几何关系绘制而成的，这些线段又必须根据给定的尺寸关系画出，所以就必须对图形中标注的尺寸进行分析。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4" name="图片 3"/>
          <p:cNvPicPr>
            <a:picLocks noChangeAspect="1"/>
          </p:cNvPicPr>
          <p:nvPr/>
        </p:nvPicPr>
        <p:blipFill>
          <a:blip r:embed="rId1"/>
          <a:stretch>
            <a:fillRect/>
          </a:stretch>
        </p:blipFill>
        <p:spPr>
          <a:xfrm>
            <a:off x="794385" y="945515"/>
            <a:ext cx="4396740" cy="2936240"/>
          </a:xfrm>
          <a:prstGeom prst="rect">
            <a:avLst/>
          </a:prstGeom>
        </p:spPr>
      </p:pic>
      <p:pic>
        <p:nvPicPr>
          <p:cNvPr id="5" name="图片 4"/>
          <p:cNvPicPr>
            <a:picLocks noChangeAspect="1"/>
          </p:cNvPicPr>
          <p:nvPr/>
        </p:nvPicPr>
        <p:blipFill>
          <a:blip r:embed="rId2"/>
          <a:stretch>
            <a:fillRect/>
          </a:stretch>
        </p:blipFill>
        <p:spPr>
          <a:xfrm>
            <a:off x="6692265" y="946150"/>
            <a:ext cx="4596130" cy="29356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40"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84" name="稻壳儿榴莲果果"/>
          <p:cNvSpPr/>
          <p:nvPr/>
        </p:nvSpPr>
        <p:spPr>
          <a:xfrm>
            <a:off x="464820" y="3930015"/>
            <a:ext cx="3465195"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一般情况下确定几何图形所需定形尺寸的个数是一定的，如直线的定形尺寸是长度、圆的定形尺寸是直径、圆弧的定形尺寸是半径、正多边形的定形尺寸是边长、矩形的定形尺寸是长和宽两个尺寸等。</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5" name="稻壳儿榴莲果果"/>
          <p:cNvSpPr txBox="1"/>
          <p:nvPr/>
        </p:nvSpPr>
        <p:spPr>
          <a:xfrm>
            <a:off x="1360568" y="3406043"/>
            <a:ext cx="14490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1. 定形尺寸</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6" name="稻壳儿榴莲果果"/>
          <p:cNvSpPr/>
          <p:nvPr/>
        </p:nvSpPr>
        <p:spPr>
          <a:xfrm>
            <a:off x="4457065" y="3930015"/>
            <a:ext cx="3093720" cy="230695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定位尺寸是指确定各几何元素相对位置的尺寸，如图 1.23 中的 70、50、80。确定平面图形位置需要两个方向的定位尺寸，即水平方向和垂直方向，也可以以极坐标的形式定位，即半径加角度。</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7" name="稻壳儿榴莲果果"/>
          <p:cNvSpPr txBox="1"/>
          <p:nvPr/>
        </p:nvSpPr>
        <p:spPr>
          <a:xfrm>
            <a:off x="5137430" y="3406043"/>
            <a:ext cx="14490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2. 定位尺寸</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88" name="稻壳儿榴莲果果"/>
          <p:cNvSpPr/>
          <p:nvPr/>
        </p:nvSpPr>
        <p:spPr>
          <a:xfrm>
            <a:off x="8551545" y="3930015"/>
            <a:ext cx="3357880" cy="156845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（1）按照运动副的接触形式分类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（2）按照相对运动的形式分类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（3）按照运动副引入的约束分类</a:t>
            </a:r>
            <a:endParaRPr lang="en-US" sz="1600" dirty="0">
              <a:latin typeface="宋体" panose="02010600030101010101" pitchFamily="2" charset="-122"/>
              <a:ea typeface="宋体" panose="02010600030101010101" pitchFamily="2" charset="-122"/>
              <a:cs typeface="Arial" panose="020B0604020202020204" pitchFamily="34" charset="0"/>
            </a:endParaRPr>
          </a:p>
          <a:p>
            <a:pPr algn="l">
              <a:lnSpc>
                <a:spcPct val="150000"/>
              </a:lnSpc>
            </a:pPr>
            <a:r>
              <a:rPr lang="en-US" sz="1600" dirty="0">
                <a:latin typeface="宋体" panose="02010600030101010101" pitchFamily="2" charset="-122"/>
                <a:ea typeface="宋体" panose="02010600030101010101" pitchFamily="2" charset="-122"/>
                <a:cs typeface="Arial" panose="020B0604020202020204" pitchFamily="34" charset="0"/>
              </a:rPr>
              <a:t>（4）按照接触部分的几何形状分类</a:t>
            </a:r>
            <a:endParaRPr lang="en-US" sz="1600" dirty="0">
              <a:latin typeface="宋体" panose="02010600030101010101" pitchFamily="2" charset="-122"/>
              <a:ea typeface="宋体" panose="02010600030101010101" pitchFamily="2" charset="-122"/>
              <a:cs typeface="Arial" panose="020B0604020202020204" pitchFamily="34" charset="0"/>
            </a:endParaRPr>
          </a:p>
        </p:txBody>
      </p:sp>
      <p:sp>
        <p:nvSpPr>
          <p:cNvPr id="89" name="稻壳儿榴莲果果"/>
          <p:cNvSpPr txBox="1"/>
          <p:nvPr/>
        </p:nvSpPr>
        <p:spPr>
          <a:xfrm>
            <a:off x="9309261" y="3406043"/>
            <a:ext cx="1449070" cy="36830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smtClean="0">
                <a:latin typeface="宋体" panose="02010600030101010101" pitchFamily="2" charset="-122"/>
                <a:ea typeface="宋体" panose="02010600030101010101" pitchFamily="2" charset="-122"/>
                <a:cs typeface="宋体" panose="02010600030101010101" pitchFamily="2" charset="-122"/>
              </a:rPr>
              <a:t>3. 尺寸基准</a:t>
            </a:r>
            <a:endParaRPr lang="zh-CN" altLang="en-US" b="1" dirty="0" smtClean="0">
              <a:latin typeface="宋体" panose="02010600030101010101" pitchFamily="2" charset="-122"/>
              <a:ea typeface="宋体" panose="02010600030101010101" pitchFamily="2" charset="-122"/>
              <a:cs typeface="宋体" panose="02010600030101010101" pitchFamily="2" charset="-122"/>
            </a:endParaRPr>
          </a:p>
        </p:txBody>
      </p:sp>
      <p:sp>
        <p:nvSpPr>
          <p:cNvPr id="44" name="稻壳儿榴莲果果"/>
          <p:cNvSpPr/>
          <p:nvPr/>
        </p:nvSpPr>
        <p:spPr>
          <a:xfrm>
            <a:off x="957942" y="146412"/>
            <a:ext cx="4674235" cy="107632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一、平面图形的尺寸分析</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17" name="稻壳儿榴莲果果"/>
          <p:cNvPicPr/>
          <p:nvPr/>
        </p:nvPicPr>
        <p:blipFill rotWithShape="1">
          <a:blip r:embed="rId1"/>
          <a:srcRect l="11532" r="21854"/>
          <a:stretch>
            <a:fillRect/>
          </a:stretch>
        </p:blipFill>
        <p:spPr>
          <a:xfrm>
            <a:off x="1127760" y="1699260"/>
            <a:ext cx="1915795" cy="1578610"/>
          </a:xfrm>
          <a:prstGeom prst="rect">
            <a:avLst/>
          </a:prstGeom>
        </p:spPr>
      </p:pic>
      <p:pic>
        <p:nvPicPr>
          <p:cNvPr id="19" name="稻壳儿榴莲果果"/>
          <p:cNvPicPr/>
          <p:nvPr/>
        </p:nvPicPr>
        <p:blipFill rotWithShape="1">
          <a:blip r:embed="rId2"/>
          <a:srcRect l="16693" r="16693"/>
          <a:stretch>
            <a:fillRect/>
          </a:stretch>
        </p:blipFill>
        <p:spPr>
          <a:xfrm>
            <a:off x="9061450" y="1699260"/>
            <a:ext cx="1945005" cy="1451610"/>
          </a:xfrm>
          <a:prstGeom prst="rect">
            <a:avLst/>
          </a:prstGeom>
        </p:spPr>
      </p:pic>
      <p:pic>
        <p:nvPicPr>
          <p:cNvPr id="22" name="稻壳儿榴莲果果"/>
          <p:cNvPicPr/>
          <p:nvPr/>
        </p:nvPicPr>
        <p:blipFill rotWithShape="1">
          <a:blip r:embed="rId3"/>
          <a:srcRect l="16693" r="16693"/>
          <a:stretch>
            <a:fillRect/>
          </a:stretch>
        </p:blipFill>
        <p:spPr>
          <a:xfrm>
            <a:off x="4888865" y="1699260"/>
            <a:ext cx="1945640" cy="14516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二、线段分析</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987425" y="1562735"/>
            <a:ext cx="5199380" cy="369316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平面图形由若干条线段构成，准确作图时必须依据图样中所注尺寸。每一个线段都应在知道其定形、定位尺寸后才能着手作图。但是在一幅图形中并不是每一条线段都注有齐全的定形及定位尺寸，有些线段的定形或定位尺寸是通过与相邻线段之间的几何约束来确定的。常见的几何约束有平齐、平行、垂直、相切等。如果一个线段具有某些几何约束，在图中就应相应地去掉一些定位或定形尺寸，而这样的线段可通过几何作图的方法准确地作出。由于几何约束是相对的，因此在绘制靠几何关系定位或定形的线段时，一定要先画出几何约束的基准线段。</a:t>
            </a:r>
            <a:endParaRPr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546215" y="1776095"/>
            <a:ext cx="5076825" cy="33547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三、平面图形的绘图步骤</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custDataLst>
              <p:tags r:id="rId1"/>
            </p:custDataLst>
          </p:nvPr>
        </p:nvSpPr>
        <p:spPr>
          <a:xfrm>
            <a:off x="906780" y="132969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5" name="矩形 4"/>
          <p:cNvSpPr/>
          <p:nvPr>
            <p:custDataLst>
              <p:tags r:id="rId2"/>
            </p:custDataLst>
          </p:nvPr>
        </p:nvSpPr>
        <p:spPr>
          <a:xfrm>
            <a:off x="1633220" y="132969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6" name="文本框 5"/>
          <p:cNvSpPr txBox="1"/>
          <p:nvPr>
            <p:custDataLst>
              <p:tags r:id="rId3"/>
            </p:custDataLst>
          </p:nvPr>
        </p:nvSpPr>
        <p:spPr>
          <a:xfrm>
            <a:off x="1925955" y="1430020"/>
            <a:ext cx="906970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（1）画基准线、定位线，如图 1.24（a）所示；</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8" name="矩形 7"/>
          <p:cNvSpPr/>
          <p:nvPr>
            <p:custDataLst>
              <p:tags r:id="rId4"/>
            </p:custDataLst>
          </p:nvPr>
        </p:nvSpPr>
        <p:spPr>
          <a:xfrm>
            <a:off x="906780" y="220218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9" name="矩形 8"/>
          <p:cNvSpPr/>
          <p:nvPr>
            <p:custDataLst>
              <p:tags r:id="rId5"/>
            </p:custDataLst>
          </p:nvPr>
        </p:nvSpPr>
        <p:spPr>
          <a:xfrm>
            <a:off x="1633220" y="220281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8" name="文本框 17"/>
          <p:cNvSpPr txBox="1"/>
          <p:nvPr>
            <p:custDataLst>
              <p:tags r:id="rId6"/>
            </p:custDataLst>
          </p:nvPr>
        </p:nvSpPr>
        <p:spPr>
          <a:xfrm>
            <a:off x="1925955" y="2303145"/>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（2）画已知线段，如图 1.24（b）所示；</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7"/>
            </p:custDataLst>
          </p:nvPr>
        </p:nvSpPr>
        <p:spPr>
          <a:xfrm>
            <a:off x="906780" y="3075305"/>
            <a:ext cx="726440" cy="708025"/>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3" name="矩形 12"/>
          <p:cNvSpPr/>
          <p:nvPr>
            <p:custDataLst>
              <p:tags r:id="rId8"/>
            </p:custDataLst>
          </p:nvPr>
        </p:nvSpPr>
        <p:spPr>
          <a:xfrm>
            <a:off x="1633220" y="307530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19" name="文本框 18"/>
          <p:cNvSpPr txBox="1"/>
          <p:nvPr>
            <p:custDataLst>
              <p:tags r:id="rId9"/>
            </p:custDataLst>
          </p:nvPr>
        </p:nvSpPr>
        <p:spPr>
          <a:xfrm>
            <a:off x="1925955" y="3175635"/>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（3）画中间线段，如图 1.24（c）所示；</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矩形 19"/>
          <p:cNvSpPr/>
          <p:nvPr>
            <p:custDataLst>
              <p:tags r:id="rId10"/>
            </p:custDataLst>
          </p:nvPr>
        </p:nvSpPr>
        <p:spPr>
          <a:xfrm>
            <a:off x="906780" y="3948430"/>
            <a:ext cx="726440" cy="708025"/>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1" name="矩形 20"/>
          <p:cNvSpPr/>
          <p:nvPr>
            <p:custDataLst>
              <p:tags r:id="rId11"/>
            </p:custDataLst>
          </p:nvPr>
        </p:nvSpPr>
        <p:spPr>
          <a:xfrm>
            <a:off x="1633220" y="3948430"/>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3" name="文本框 22"/>
          <p:cNvSpPr txBox="1"/>
          <p:nvPr>
            <p:custDataLst>
              <p:tags r:id="rId12"/>
            </p:custDataLst>
          </p:nvPr>
        </p:nvSpPr>
        <p:spPr>
          <a:xfrm>
            <a:off x="1925955" y="4048760"/>
            <a:ext cx="9069705" cy="508000"/>
          </a:xfrm>
          <a:prstGeom prst="rect">
            <a:avLst/>
          </a:prstGeom>
        </p:spPr>
        <p:txBody>
          <a:bodyPr wrap="square" lIns="90000" tIns="46800" rIns="90000" bIns="46800" anchor="ctr" anchorCtr="0"/>
          <a:lstStyle>
            <a:defPPr>
              <a:defRPr lang="zh-CN"/>
            </a:defPPr>
            <a:lvl1pPr>
              <a:defRPr sz="1400">
                <a:solidFill>
                  <a:prstClr val="white"/>
                </a:solidFill>
              </a:defRPr>
            </a:lvl1pPr>
          </a:lstStyle>
          <a:p>
            <a:pPr fontAlgn="auto">
              <a:lnSpc>
                <a:spcPct val="120000"/>
              </a:lnSpc>
            </a:pPr>
            <a:r>
              <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（4）画连接线段，如图 1.24（d）所示；</a:t>
            </a:r>
            <a:endParaRPr lang="zh-CN" altLang="en-US" sz="1600" spc="10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5" name="矩形 24"/>
          <p:cNvSpPr/>
          <p:nvPr>
            <p:custDataLst>
              <p:tags r:id="rId13"/>
            </p:custDataLst>
          </p:nvPr>
        </p:nvSpPr>
        <p:spPr>
          <a:xfrm>
            <a:off x="906780" y="4820920"/>
            <a:ext cx="726440" cy="708025"/>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6" name="矩形 25"/>
          <p:cNvSpPr/>
          <p:nvPr>
            <p:custDataLst>
              <p:tags r:id="rId14"/>
            </p:custDataLst>
          </p:nvPr>
        </p:nvSpPr>
        <p:spPr>
          <a:xfrm>
            <a:off x="1633220" y="4821555"/>
            <a:ext cx="9652000" cy="708025"/>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lumMod val="85000"/>
                  <a:lumOff val="15000"/>
                </a:srgbClr>
              </a:solidFill>
            </a:endParaRPr>
          </a:p>
        </p:txBody>
      </p:sp>
      <p:sp>
        <p:nvSpPr>
          <p:cNvPr id="28" name="文本框 27"/>
          <p:cNvSpPr txBox="1"/>
          <p:nvPr>
            <p:custDataLst>
              <p:tags r:id="rId15"/>
            </p:custDataLst>
          </p:nvPr>
        </p:nvSpPr>
        <p:spPr>
          <a:xfrm>
            <a:off x="1925955" y="4921885"/>
            <a:ext cx="9069705" cy="508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（5）整理全图，仔细检查无误后加深图线，标注尺寸，如图 1.23 所示。</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16"/>
            </p:custDataLst>
          </p:nvPr>
        </p:nvSpPr>
        <p:spPr>
          <a:xfrm>
            <a:off x="1052830" y="3137535"/>
            <a:ext cx="433705" cy="583565"/>
          </a:xfrm>
          <a:prstGeom prst="rect">
            <a:avLst/>
          </a:prstGeom>
          <a:noFill/>
        </p:spPr>
        <p:txBody>
          <a:bodyPr wrap="none" rtlCol="0">
            <a:normAutofit/>
          </a:bodyPr>
          <a:lstStyle/>
          <a:p>
            <a:r>
              <a:rPr lang="en-US" altLang="zh-CN" sz="3200" b="1">
                <a:solidFill>
                  <a:srgbClr val="FFFFFF"/>
                </a:solidFill>
                <a:latin typeface="微软雅黑" panose="020B0503020204020204" charset="-122"/>
                <a:ea typeface="微软雅黑" panose="020B0503020204020204" charset="-122"/>
              </a:rPr>
              <a:t>3</a:t>
            </a:r>
            <a:endParaRPr lang="en-US" altLang="zh-CN" sz="3200" b="1">
              <a:solidFill>
                <a:srgbClr val="FFFFFF"/>
              </a:solidFill>
              <a:latin typeface="微软雅黑" panose="020B0503020204020204" charset="-122"/>
              <a:ea typeface="微软雅黑" panose="020B0503020204020204" charset="-122"/>
            </a:endParaRPr>
          </a:p>
        </p:txBody>
      </p:sp>
      <p:sp>
        <p:nvSpPr>
          <p:cNvPr id="24" name="文本框 23"/>
          <p:cNvSpPr txBox="1"/>
          <p:nvPr>
            <p:custDataLst>
              <p:tags r:id="rId17"/>
            </p:custDataLst>
          </p:nvPr>
        </p:nvSpPr>
        <p:spPr>
          <a:xfrm>
            <a:off x="1052830" y="2265680"/>
            <a:ext cx="433705" cy="583565"/>
          </a:xfrm>
          <a:prstGeom prst="rect">
            <a:avLst/>
          </a:prstGeom>
          <a:noFill/>
        </p:spPr>
        <p:txBody>
          <a:bodyPr wrap="none" rtlCol="0">
            <a:normAutofit/>
          </a:bodyPr>
          <a:lstStyle/>
          <a:p>
            <a:r>
              <a:rPr lang="en-US" altLang="zh-CN" sz="3200" b="1">
                <a:solidFill>
                  <a:srgbClr val="FFFFFF"/>
                </a:solidFill>
                <a:latin typeface="微软雅黑" panose="020B0503020204020204" charset="-122"/>
                <a:ea typeface="微软雅黑" panose="020B0503020204020204" charset="-122"/>
              </a:rPr>
              <a:t>2</a:t>
            </a:r>
            <a:endParaRPr lang="en-US" altLang="zh-CN" sz="3200" b="1">
              <a:solidFill>
                <a:srgbClr val="FFFFFF"/>
              </a:solidFill>
              <a:latin typeface="微软雅黑" panose="020B0503020204020204" charset="-122"/>
              <a:ea typeface="微软雅黑" panose="020B0503020204020204" charset="-122"/>
            </a:endParaRPr>
          </a:p>
        </p:txBody>
      </p:sp>
      <p:sp>
        <p:nvSpPr>
          <p:cNvPr id="29" name="文本框 28"/>
          <p:cNvSpPr txBox="1"/>
          <p:nvPr>
            <p:custDataLst>
              <p:tags r:id="rId18"/>
            </p:custDataLst>
          </p:nvPr>
        </p:nvSpPr>
        <p:spPr>
          <a:xfrm>
            <a:off x="1052830" y="1392555"/>
            <a:ext cx="433705" cy="583565"/>
          </a:xfrm>
          <a:prstGeom prst="rect">
            <a:avLst/>
          </a:prstGeom>
          <a:noFill/>
        </p:spPr>
        <p:txBody>
          <a:bodyPr wrap="none" rtlCol="0">
            <a:normAutofit/>
          </a:bodyPr>
          <a:lstStyle/>
          <a:p>
            <a:r>
              <a:rPr lang="en-US" altLang="zh-CN" sz="3200" b="1">
                <a:solidFill>
                  <a:srgbClr val="FFFFFF"/>
                </a:solidFill>
                <a:latin typeface="微软雅黑" panose="020B0503020204020204" charset="-122"/>
                <a:ea typeface="微软雅黑" panose="020B0503020204020204" charset="-122"/>
              </a:rPr>
              <a:t>1</a:t>
            </a:r>
            <a:endParaRPr lang="en-US" altLang="zh-CN" sz="3200" b="1">
              <a:solidFill>
                <a:srgbClr val="FFFFFF"/>
              </a:solidFill>
              <a:latin typeface="微软雅黑" panose="020B0503020204020204" charset="-122"/>
              <a:ea typeface="微软雅黑" panose="020B0503020204020204" charset="-122"/>
            </a:endParaRPr>
          </a:p>
        </p:txBody>
      </p:sp>
      <p:sp>
        <p:nvSpPr>
          <p:cNvPr id="7" name="文本框 6"/>
          <p:cNvSpPr txBox="1"/>
          <p:nvPr>
            <p:custDataLst>
              <p:tags r:id="rId19"/>
            </p:custDataLst>
          </p:nvPr>
        </p:nvSpPr>
        <p:spPr>
          <a:xfrm>
            <a:off x="1052830" y="4010660"/>
            <a:ext cx="433705" cy="583565"/>
          </a:xfrm>
          <a:prstGeom prst="rect">
            <a:avLst/>
          </a:prstGeom>
          <a:noFill/>
        </p:spPr>
        <p:txBody>
          <a:bodyPr wrap="none" rtlCol="0">
            <a:normAutofit/>
          </a:bodyPr>
          <a:lstStyle/>
          <a:p>
            <a:r>
              <a:rPr lang="en-US" altLang="zh-CN" sz="3200" b="1">
                <a:solidFill>
                  <a:srgbClr val="FFFFFF"/>
                </a:solidFill>
                <a:latin typeface="微软雅黑" panose="020B0503020204020204" charset="-122"/>
                <a:ea typeface="微软雅黑" panose="020B0503020204020204" charset="-122"/>
              </a:rPr>
              <a:t>4</a:t>
            </a:r>
            <a:endParaRPr lang="en-US" altLang="zh-CN" sz="3200" b="1">
              <a:solidFill>
                <a:srgbClr val="FFFFFF"/>
              </a:solidFill>
              <a:latin typeface="微软雅黑" panose="020B0503020204020204" charset="-122"/>
              <a:ea typeface="微软雅黑" panose="020B0503020204020204" charset="-122"/>
            </a:endParaRPr>
          </a:p>
        </p:txBody>
      </p:sp>
      <p:sp>
        <p:nvSpPr>
          <p:cNvPr id="47" name="文本框 46"/>
          <p:cNvSpPr txBox="1"/>
          <p:nvPr>
            <p:custDataLst>
              <p:tags r:id="rId20"/>
            </p:custDataLst>
          </p:nvPr>
        </p:nvSpPr>
        <p:spPr>
          <a:xfrm>
            <a:off x="1053465" y="4883150"/>
            <a:ext cx="433705" cy="583565"/>
          </a:xfrm>
          <a:prstGeom prst="rect">
            <a:avLst/>
          </a:prstGeom>
          <a:noFill/>
        </p:spPr>
        <p:txBody>
          <a:bodyPr wrap="none" rtlCol="0">
            <a:normAutofit/>
          </a:bodyPr>
          <a:lstStyle/>
          <a:p>
            <a:r>
              <a:rPr lang="en-US" altLang="zh-CN" sz="3200" b="1">
                <a:solidFill>
                  <a:srgbClr val="FFFFFF"/>
                </a:solidFill>
                <a:latin typeface="微软雅黑" panose="020B0503020204020204" charset="-122"/>
                <a:ea typeface="微软雅黑" panose="020B0503020204020204" charset="-122"/>
              </a:rPr>
              <a:t>5</a:t>
            </a:r>
            <a:endParaRPr lang="en-US" altLang="zh-CN" sz="32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987425" y="846455"/>
            <a:ext cx="488569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三、平面图形的绘图步骤</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220595" y="1437005"/>
            <a:ext cx="7777480" cy="50228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596265" y="1200785"/>
            <a:ext cx="582358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四、平面图形的尺寸注法</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744855" y="1743710"/>
            <a:ext cx="5161280" cy="29546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平面图形尺寸标注的基本要求是：正确、齐全、清晰。在标注尺寸时应分析图形各部分的构成，确定尺寸基准，先注定形尺寸，再注定位尺寸。通过几何作图可以确定的线段，不要注尺寸。尺寸标注应符合国家标准有关规定，尺寸在图上的布局要清晰。尺寸标注完成后应进行检查，看是否有遗漏或重复。可以按画图过程进行检查，画图时没有用到的尺寸是重复尺寸应去掉，如果按所注尺寸无法完成作图，说明尺寸不足，应补上所需尺寸。</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860469" y="14641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419850" y="1460500"/>
            <a:ext cx="5199380" cy="39370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Part.1</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6015990" cy="250634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国家标准《技术制图》和《机械制图》的一般规定</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573569" y="3156918"/>
            <a:ext cx="7489217" cy="1106805"/>
          </a:xfrm>
          <a:prstGeom prst="rect">
            <a:avLst/>
          </a:prstGeom>
        </p:spPr>
        <p:txBody>
          <a:bodyPr wrap="square">
            <a:spAutoFit/>
          </a:bodyPr>
          <a:lstStyle/>
          <a:p>
            <a:r>
              <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谢谢观看</a:t>
            </a:r>
            <a:endPar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稻壳儿榴莲果果"/>
          <p:cNvPicPr/>
          <p:nvPr/>
        </p:nvPicPr>
        <p:blipFill>
          <a:blip r:embed="rId1"/>
          <a:stretch>
            <a:fillRect/>
          </a:stretch>
        </p:blipFill>
        <p:spPr>
          <a:xfrm>
            <a:off x="900430" y="1066800"/>
            <a:ext cx="5584825" cy="4810760"/>
          </a:xfrm>
          <a:prstGeom prst="roundRect">
            <a:avLst>
              <a:gd name="adj" fmla="val 3805"/>
            </a:avLst>
          </a:prstGeom>
        </p:spPr>
      </p:pic>
      <p:sp>
        <p:nvSpPr>
          <p:cNvPr id="31" name="稻壳儿榴莲果果"/>
          <p:cNvSpPr txBox="1"/>
          <p:nvPr/>
        </p:nvSpPr>
        <p:spPr>
          <a:xfrm flipH="1">
            <a:off x="7287260" y="2113280"/>
            <a:ext cx="3837940"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根据图 1.1 顶垫零件图，指出这些图样包含哪些内容？为了在全国各地区之间或国际上进行技术交流，国家对图样的画法是怎样统一规定的？</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198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（1）能掌握国家标准《技术制图》和《机械制图》中有关图幅、比例、字体、图线和尺寸标注等基本规定。</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50362" y="3881505"/>
            <a:ext cx="4885609"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（2）能初步树立起标准是技术法规的标准化意识。</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794385" y="26794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95960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959331" y="119849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959600" y="1885315"/>
            <a:ext cx="5231765"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（1）绘图工具：铅笔、三角板、圆规等。</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（2）绘图纸。</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92455" y="1198245"/>
            <a:ext cx="6241415" cy="502221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959600" y="165862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959331" y="119849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959600" y="1885315"/>
            <a:ext cx="4790440" cy="290830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为了便于技术交流、档案保存和各种出版物的发行，使制图规格和方法统一，国家质量监督检验检疫总局颁布了一系列有关制图的国家标准（简称“国标”）。在绘制技术图样时，必须掌握和遵守有关的规定。本书主要介绍图幅、比例、字体、图线、尺寸注法等一般规定，其他有关标准将在以后相关模块中介绍。</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111250" y="1269365"/>
            <a:ext cx="4762500" cy="35242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flipV="1">
            <a:off x="6272530" y="2288540"/>
            <a:ext cx="5641340" cy="76200"/>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144260" y="1835150"/>
            <a:ext cx="599694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一、图纸幅面和格式（GB/T 14689—2008）</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272530" y="2505710"/>
            <a:ext cx="5754370" cy="29546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 图纸幅面尺寸</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绘制技术图样时，应优先采用表 1.1 规定的基本幅面尺寸。必要时也允许加长幅面，但应按基本幅面的短边整数倍增加。各种基本幅面和加长幅面参见图 1.2，其中粗实线部分为基本幅面；细实线部分为第一选择的加长幅面；虚线为第二选择的加长幅面。</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 图框格式和尺寸</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在图纸上必须用粗实线画出图框。图框有两种格式：不留装订边和留有装订边。同一产品中的所有图样均应采用同一种格式。</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87425" y="11998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00430" y="1835150"/>
            <a:ext cx="5110480" cy="352933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VECTOR" val="#431557;"/>
</p:tagLst>
</file>

<file path=ppt/tags/tag10.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67_1*q_h_a*1_2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67_1*q_h_i*1_1_2"/>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567_1*q_h_i*1_1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67_1*q_h_i*1_3_2"/>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0567_1*q_h_i*1_3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67_1*q_i*1_1"/>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67_1*q_h_i*1_3_1"/>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67_1*q_h_i*1_2_1"/>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VALUE" val="1080*1250"/>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567_1*q_d*1_1"/>
  <p:tag name="KSO_WM_TEMPLATE_CATEGORY" val="diagram"/>
  <p:tag name="KSO_WM_TEMPLATE_INDEX" val="20190567"/>
  <p:tag name="KSO_WM_UNIT_LAYERLEVEL" val="1_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67_1*q_h_i*1_1_1"/>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90567_1*q_h_i*1_3_1"/>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67_1*q_h_i*1_2_2"/>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567_1*q_h_i*1_2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2.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67_1*q_h_a*1_3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3.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67_1*q_h_a*1_1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90567_1*q_h_a*1_2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90567_1*q_h_i*1_1_2"/>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90567_1*q_h_i*1_1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90567_1*q_h_i*1_3_2"/>
  <p:tag name="KSO_WM_TEMPLATE_CATEGORY" val="diagram"/>
  <p:tag name="KSO_WM_TEMPLATE_INDEX" val="20190567"/>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190567_1*q_h_i*1_3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90567_1*q_i*1_1"/>
  <p:tag name="KSO_WM_TEMPLATE_CATEGORY" val="diagram"/>
  <p:tag name="KSO_WM_TEMPLATE_INDEX" val="20190567"/>
  <p:tag name="KSO_WM_UNIT_LAYERLEVEL" val="1_1"/>
  <p:tag name="KSO_WM_TAG_VERSION" val="1.0"/>
  <p:tag name="KSO_WM_BEAUTIFY_FLAG" val="#wm#"/>
  <p:tag name="KSO_WM_UNIT_LINE_FORE_SCHEMECOLOR_INDEX" val="14"/>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90567_1*q_h_i*1_2_1"/>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4*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4*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4*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4*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4*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4*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4*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4*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4*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170849_4*l_h_i*1_4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VALUE" val="1080*1250"/>
  <p:tag name="KSO_WM_UNIT_HIGHLIGHT" val="0"/>
  <p:tag name="KSO_WM_UNIT_COMPATIBLE" val="0"/>
  <p:tag name="KSO_WM_UNIT_DIAGRAM_ISNUMVISUAL" val="0"/>
  <p:tag name="KSO_WM_UNIT_DIAGRAM_ISREFERUNIT" val="0"/>
  <p:tag name="KSO_WM_DIAGRAM_GROUP_CODE" val="q1-1"/>
  <p:tag name="KSO_WM_UNIT_TYPE" val="q_d"/>
  <p:tag name="KSO_WM_UNIT_INDEX" val="1_1"/>
  <p:tag name="KSO_WM_UNIT_ID" val="diagram20190567_1*q_d*1_1"/>
  <p:tag name="KSO_WM_TEMPLATE_CATEGORY" val="diagram"/>
  <p:tag name="KSO_WM_TEMPLATE_INDEX" val="20190567"/>
  <p:tag name="KSO_WM_UNIT_LAYERLEVEL" val="1_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170849_4*l_h_i*1_4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170849_4*l_h_f*1_4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170849_4*l_h_i*1_5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170849_4*l_h_i*1_5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170849_4*l_h_f*1_5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4*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4*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4*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170849_4*l_h_i*1_4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3"/>
  <p:tag name="KSO_WM_UNIT_ID" val="diagram20170849_4*l_h_i*1_5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90567_1*q_h_i*1_1_1"/>
  <p:tag name="KSO_WM_TEMPLATE_CATEGORY" val="diagram"/>
  <p:tag name="KSO_WM_TEMPLATE_INDEX" val="20190567"/>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0.xml><?xml version="1.0" encoding="utf-8"?>
<p:tagLst xmlns:p="http://schemas.openxmlformats.org/presentationml/2006/main">
  <p:tag name="ISLIDE.VECTOR" val="#431557;"/>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90567_1*q_h_i*1_2_2"/>
  <p:tag name="KSO_WM_TEMPLATE_CATEGORY" val="diagram"/>
  <p:tag name="KSO_WM_TEMPLATE_INDEX" val="20190567"/>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90567_1*q_h_i*1_2_3"/>
  <p:tag name="KSO_WM_TEMPLATE_CATEGORY" val="diagram"/>
  <p:tag name="KSO_WM_TEMPLATE_INDEX" val="20190567"/>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8.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90567_1*q_h_a*1_3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xml><?xml version="1.0" encoding="utf-8"?>
<p:tagLst xmlns:p="http://schemas.openxmlformats.org/presentationml/2006/mai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90567_1*q_h_a*1_1_1"/>
  <p:tag name="KSO_WM_TEMPLATE_CATEGORY" val="diagram"/>
  <p:tag name="KSO_WM_TEMPLATE_INDEX" val="20190567"/>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5337</Words>
  <Application>WPS 演示</Application>
  <PresentationFormat>宽屏</PresentationFormat>
  <Paragraphs>352</Paragraphs>
  <Slides>40</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40</vt:i4>
      </vt:variant>
    </vt:vector>
  </HeadingPairs>
  <TitlesOfParts>
    <vt:vector size="56" baseType="lpstr">
      <vt:lpstr>Arial</vt:lpstr>
      <vt:lpstr>宋体</vt:lpstr>
      <vt:lpstr>Wingdings</vt:lpstr>
      <vt:lpstr>Helvetica Neue Medium</vt:lpstr>
      <vt:lpstr>Open Sans Bold</vt:lpstr>
      <vt:lpstr>Times New Roman</vt:lpstr>
      <vt:lpstr>Droid Sans Fallback</vt:lpstr>
      <vt:lpstr>Segoe Print</vt:lpstr>
      <vt:lpstr>IPAexGothic</vt:lpstr>
      <vt:lpstr>微软雅黑</vt:lpstr>
      <vt:lpstr>Arial Unicode MS</vt:lpstr>
      <vt:lpstr>等线 Light</vt:lpstr>
      <vt:lpstr>Lato Regular</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榴莲果果</dc:creator>
  <cp:lastModifiedBy>user</cp:lastModifiedBy>
  <cp:revision>176</cp:revision>
  <dcterms:created xsi:type="dcterms:W3CDTF">2020-09-07T07:49:00Z</dcterms:created>
  <dcterms:modified xsi:type="dcterms:W3CDTF">2025-02-19T01:04:16Z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E33920260A5F4C3DB5C0F8ACE4E9F755</vt:lpwstr>
  </property>
</Properties>
</file>