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5"/>
  </p:notesMasterIdLst>
  <p:handoutMasterIdLst>
    <p:handoutMasterId r:id="rId26"/>
  </p:handoutMasterIdLst>
  <p:sldIdLst>
    <p:sldId id="256" r:id="rId4"/>
    <p:sldId id="363" r:id="rId5"/>
    <p:sldId id="257" r:id="rId6"/>
    <p:sldId id="258" r:id="rId7"/>
    <p:sldId id="282" r:id="rId8"/>
    <p:sldId id="283" r:id="rId9"/>
    <p:sldId id="271" r:id="rId10"/>
    <p:sldId id="307" r:id="rId11"/>
    <p:sldId id="291" r:id="rId12"/>
    <p:sldId id="397" r:id="rId13"/>
    <p:sldId id="398" r:id="rId14"/>
    <p:sldId id="399" r:id="rId15"/>
    <p:sldId id="277" r:id="rId16"/>
    <p:sldId id="284" r:id="rId17"/>
    <p:sldId id="292" r:id="rId18"/>
    <p:sldId id="400" r:id="rId19"/>
    <p:sldId id="401" r:id="rId20"/>
    <p:sldId id="402" r:id="rId21"/>
    <p:sldId id="326" r:id="rId22"/>
    <p:sldId id="403" r:id="rId23"/>
    <p:sldId id="29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4089" userDrawn="1">
          <p15:clr>
            <a:srgbClr val="A4A3A4"/>
          </p15:clr>
        </p15:guide>
        <p15:guide id="3" orient="horz" pos="954" userDrawn="1">
          <p15:clr>
            <a:srgbClr val="A4A3A4"/>
          </p15:clr>
        </p15:guide>
        <p15:guide id="4" orient="horz" pos="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188"/>
        <p:guide pos="4089"/>
        <p:guide orient="horz" pos="954"/>
        <p:guide orient="horz" pos="6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1097280" y="1326515"/>
            <a:ext cx="9735185" cy="125730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1040765" y="819785"/>
            <a:ext cx="984821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利用空间立体概念，想象立体未画部分的形状，并补画完成轴测图，如图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.3 所示。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050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7875" y="1452245"/>
            <a:ext cx="4773930" cy="52330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3881755"/>
            <a:ext cx="4344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（1）能根据正等轴测图的作图方法，准确地绘制正等轴测图。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473190" y="3881755"/>
            <a:ext cx="4672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（2）空间想象力的进一步固化。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981075" y="21079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榴莲果果"/>
          <p:cNvSpPr/>
          <p:nvPr/>
        </p:nvSpPr>
        <p:spPr>
          <a:xfrm>
            <a:off x="1061560" y="4513818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1061560" y="4897482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/>
        </p:nvSpPr>
        <p:spPr>
          <a:xfrm>
            <a:off x="1061560" y="5276851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1061560" y="5656220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 txBox="1"/>
          <p:nvPr/>
        </p:nvSpPr>
        <p:spPr>
          <a:xfrm>
            <a:off x="1085590" y="4529758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FFFFFF"/>
                </a:solidFill>
                <a:latin typeface="+mj-lt"/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sz="1100" dirty="0">
              <a:solidFill>
                <a:srgbClr val="FFFFFF"/>
              </a:solidFill>
              <a:latin typeface="+mj-lt"/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18" name="稻壳儿榴莲果果"/>
          <p:cNvSpPr txBox="1"/>
          <p:nvPr/>
        </p:nvSpPr>
        <p:spPr>
          <a:xfrm>
            <a:off x="1085590" y="491902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19" name="稻壳儿榴莲果果"/>
          <p:cNvSpPr txBox="1"/>
          <p:nvPr/>
        </p:nvSpPr>
        <p:spPr>
          <a:xfrm>
            <a:off x="1085590" y="529904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20" name="稻壳儿榴莲果果"/>
          <p:cNvSpPr txBox="1"/>
          <p:nvPr/>
        </p:nvSpPr>
        <p:spPr>
          <a:xfrm>
            <a:off x="1085590" y="568335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57" name="稻壳儿榴莲果果"/>
          <p:cNvSpPr txBox="1"/>
          <p:nvPr/>
        </p:nvSpPr>
        <p:spPr>
          <a:xfrm>
            <a:off x="1006140" y="2381644"/>
            <a:ext cx="37610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（1）绘图工具：铅笔、三角板、圆规等。</a:t>
            </a:r>
            <a:endParaRPr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（2）绘图纸。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60" name="稻壳儿榴莲果果"/>
          <p:cNvSpPr/>
          <p:nvPr/>
        </p:nvSpPr>
        <p:spPr>
          <a:xfrm>
            <a:off x="1085589" y="1789799"/>
            <a:ext cx="3683607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设备、工具准备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" name="稻壳儿榴莲果果"/>
          <p:cNvSpPr/>
          <p:nvPr/>
        </p:nvSpPr>
        <p:spPr>
          <a:xfrm>
            <a:off x="8286115" y="2459990"/>
            <a:ext cx="3141345" cy="1198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通过两视图，想象出组合体的结构，根据正等轴测的画法，补画其轴测图部分。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2" name="稻壳儿榴莲果果"/>
          <p:cNvSpPr txBox="1"/>
          <p:nvPr/>
        </p:nvSpPr>
        <p:spPr>
          <a:xfrm>
            <a:off x="8286115" y="1749425"/>
            <a:ext cx="3141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200" b="1" cap="all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任务分析</a:t>
            </a:r>
            <a:endParaRPr lang="zh-CN" altLang="en-US" sz="3200" b="1" cap="all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8" name="稻壳儿榴莲果果"/>
          <p:cNvPicPr/>
          <p:nvPr/>
        </p:nvPicPr>
        <p:blipFill rotWithShape="1">
          <a:blip r:embed="rId1"/>
          <a:srcRect l="16693" r="16693"/>
          <a:stretch>
            <a:fillRect/>
          </a:stretch>
        </p:blipFill>
        <p:spPr>
          <a:xfrm>
            <a:off x="5151816" y="1700213"/>
            <a:ext cx="2761862" cy="2761862"/>
          </a:xfrm>
          <a:prstGeom prst="ellipse">
            <a:avLst/>
          </a:prstGeom>
        </p:spPr>
      </p:pic>
      <p:sp>
        <p:nvSpPr>
          <p:cNvPr id="6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2" name="稻壳儿榴莲果果"/>
          <p:cNvSpPr/>
          <p:nvPr/>
        </p:nvSpPr>
        <p:spPr>
          <a:xfrm>
            <a:off x="1061765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744855" y="773430"/>
            <a:ext cx="5823585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一、正等轴测图的形成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744855" y="1767205"/>
            <a:ext cx="5389245" cy="332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使直角坐标系的三根坐标轴对轴测投影面的倾角相等，并用正投影法将物体向轴测投影面投射所得到的图形叫正等轴测图。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画轴测图时，必须知道轴间角和轴向伸缩系数。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在正等轴测图中，由于直角坐标系的三根轴对轴测投影面的倾角相等，因此，轴间角都是 120°，各轴向的伸缩系数相等，都是 0.82. 根据这些系数，就可以度量平行于各轴向的尺寸。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761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0160" y="1536065"/>
            <a:ext cx="3270250" cy="3937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稻壳儿榴莲果果"/>
          <p:cNvCxnSpPr>
            <a:stCxn id="3" idx="4"/>
            <a:endCxn id="4" idx="0"/>
          </p:cNvCxnSpPr>
          <p:nvPr/>
        </p:nvCxnSpPr>
        <p:spPr>
          <a:xfrm>
            <a:off x="7365055" y="4045538"/>
            <a:ext cx="11430" cy="828675"/>
          </a:xfrm>
          <a:prstGeom prst="line">
            <a:avLst/>
          </a:prstGeom>
          <a:ln w="12700">
            <a:solidFill>
              <a:schemeClr val="tx2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稻壳儿榴莲果果"/>
          <p:cNvCxnSpPr>
            <a:endCxn id="5" idx="0"/>
          </p:cNvCxnSpPr>
          <p:nvPr/>
        </p:nvCxnSpPr>
        <p:spPr>
          <a:xfrm>
            <a:off x="7379970" y="431800"/>
            <a:ext cx="9525" cy="1607185"/>
          </a:xfrm>
          <a:prstGeom prst="line">
            <a:avLst/>
          </a:prstGeom>
          <a:ln w="12700">
            <a:solidFill>
              <a:schemeClr val="tx2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榴莲果果"/>
          <p:cNvCxnSpPr>
            <a:endCxn id="3" idx="0"/>
          </p:cNvCxnSpPr>
          <p:nvPr/>
        </p:nvCxnSpPr>
        <p:spPr>
          <a:xfrm>
            <a:off x="7355840" y="1780540"/>
            <a:ext cx="9525" cy="1378585"/>
          </a:xfrm>
          <a:prstGeom prst="line">
            <a:avLst/>
          </a:prstGeom>
          <a:ln w="12700">
            <a:solidFill>
              <a:schemeClr val="tx2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稻壳儿榴莲果果"/>
          <p:cNvSpPr/>
          <p:nvPr/>
        </p:nvSpPr>
        <p:spPr>
          <a:xfrm>
            <a:off x="6946474" y="669242"/>
            <a:ext cx="886692" cy="886692"/>
          </a:xfrm>
          <a:prstGeom prst="ellipse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7208316" y="969250"/>
            <a:ext cx="350307" cy="286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2167" tIns="22167" rIns="22167" bIns="22167" anchor="ctr"/>
          <a:lstStyle/>
          <a:p>
            <a:pPr algn="ctr" defTabSz="2660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82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/>
        </p:nvSpPr>
        <p:spPr>
          <a:xfrm>
            <a:off x="6933774" y="4874500"/>
            <a:ext cx="886692" cy="886692"/>
          </a:xfrm>
          <a:prstGeom prst="ellipse">
            <a:avLst/>
          </a:prstGeom>
          <a:solidFill>
            <a:srgbClr val="3F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7214031" y="5142071"/>
            <a:ext cx="350307" cy="350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2167" tIns="22167" rIns="22167" bIns="22167" anchor="ctr"/>
          <a:lstStyle/>
          <a:p>
            <a:pPr algn="ctr" defTabSz="2660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82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稻壳儿榴莲果果"/>
          <p:cNvSpPr/>
          <p:nvPr/>
        </p:nvSpPr>
        <p:spPr>
          <a:xfrm>
            <a:off x="6922344" y="3158846"/>
            <a:ext cx="886692" cy="886692"/>
          </a:xfrm>
          <a:prstGeom prst="ellipse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稻壳儿榴莲果果"/>
          <p:cNvSpPr/>
          <p:nvPr/>
        </p:nvSpPr>
        <p:spPr>
          <a:xfrm>
            <a:off x="7214031" y="3424564"/>
            <a:ext cx="350307" cy="3502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2167" tIns="22167" rIns="22167" bIns="22167" anchor="ctr"/>
          <a:lstStyle/>
          <a:p>
            <a:pPr algn="ctr" defTabSz="2660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82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6946474" y="2038821"/>
            <a:ext cx="886692" cy="886692"/>
          </a:xfrm>
          <a:prstGeom prst="ellipse">
            <a:avLst/>
          </a:prstGeom>
          <a:solidFill>
            <a:srgbClr val="3F7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9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稻壳儿榴莲果果"/>
          <p:cNvSpPr/>
          <p:nvPr/>
        </p:nvSpPr>
        <p:spPr>
          <a:xfrm>
            <a:off x="7208316" y="2307018"/>
            <a:ext cx="350090" cy="3502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2"/>
          </a:solidFill>
          <a:ln w="12700">
            <a:miter lim="400000"/>
          </a:ln>
        </p:spPr>
        <p:txBody>
          <a:bodyPr lIns="22167" tIns="22167" rIns="22167" bIns="22167" anchor="ctr"/>
          <a:lstStyle/>
          <a:p>
            <a:pPr algn="ctr" defTabSz="2660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82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8" name="稻壳儿榴莲果果"/>
          <p:cNvSpPr txBox="1"/>
          <p:nvPr/>
        </p:nvSpPr>
        <p:spPr>
          <a:xfrm>
            <a:off x="7989793" y="886966"/>
            <a:ext cx="213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平面立体的画法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0" name="稻壳儿榴莲果果"/>
          <p:cNvSpPr txBox="1"/>
          <p:nvPr/>
        </p:nvSpPr>
        <p:spPr>
          <a:xfrm>
            <a:off x="7989793" y="2307159"/>
            <a:ext cx="25984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回转体的正等轴测图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4" name="稻壳儿榴莲果果"/>
          <p:cNvSpPr txBox="1"/>
          <p:nvPr/>
        </p:nvSpPr>
        <p:spPr>
          <a:xfrm>
            <a:off x="7989570" y="3277235"/>
            <a:ext cx="3705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平行于基本投影面的圆角的正等轴测图的画法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6" name="稻壳儿榴莲果果"/>
          <p:cNvSpPr txBox="1"/>
          <p:nvPr/>
        </p:nvSpPr>
        <p:spPr>
          <a:xfrm>
            <a:off x="7989793" y="5142137"/>
            <a:ext cx="30581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组合体正等轴测图的画法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6" name="稻壳儿榴莲果果"/>
          <p:cNvSpPr/>
          <p:nvPr/>
        </p:nvSpPr>
        <p:spPr>
          <a:xfrm>
            <a:off x="1123995" y="203562"/>
            <a:ext cx="426593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二、正等轴测图的画法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580" y="1432560"/>
            <a:ext cx="3959225" cy="3993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900764" y="1843557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Part.3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673"/>
            <a:ext cx="457644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完成斜二等轴测图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1154430" y="1741805"/>
            <a:ext cx="9735185" cy="125730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1040765" y="819785"/>
            <a:ext cx="98482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想象空间立体，参考前一项目任务中的正等轴测图，用斜二等轴测图完成图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.13。并比较正等测与斜二测的区别。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050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1965" y="1867535"/>
            <a:ext cx="3278505" cy="4212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3881755"/>
            <a:ext cx="47707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（1）能根据斜二轴测图的绘制方法，准确地绘制斜二轴测图。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473190" y="3881755"/>
            <a:ext cx="4629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（2）空间想象力的进一步固化。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981075" y="21079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榴莲果果"/>
          <p:cNvSpPr/>
          <p:nvPr/>
        </p:nvSpPr>
        <p:spPr>
          <a:xfrm>
            <a:off x="1061560" y="4513818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1061560" y="4897482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/>
        </p:nvSpPr>
        <p:spPr>
          <a:xfrm>
            <a:off x="1061560" y="5276851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1061560" y="5656220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 txBox="1"/>
          <p:nvPr/>
        </p:nvSpPr>
        <p:spPr>
          <a:xfrm>
            <a:off x="1085590" y="4529758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FFFFFF"/>
                </a:solidFill>
                <a:latin typeface="+mj-lt"/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sz="1100" dirty="0">
              <a:solidFill>
                <a:srgbClr val="FFFFFF"/>
              </a:solidFill>
              <a:latin typeface="+mj-lt"/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18" name="稻壳儿榴莲果果"/>
          <p:cNvSpPr txBox="1"/>
          <p:nvPr/>
        </p:nvSpPr>
        <p:spPr>
          <a:xfrm>
            <a:off x="1085590" y="491902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19" name="稻壳儿榴莲果果"/>
          <p:cNvSpPr txBox="1"/>
          <p:nvPr/>
        </p:nvSpPr>
        <p:spPr>
          <a:xfrm>
            <a:off x="1085590" y="529904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20" name="稻壳儿榴莲果果"/>
          <p:cNvSpPr txBox="1"/>
          <p:nvPr/>
        </p:nvSpPr>
        <p:spPr>
          <a:xfrm>
            <a:off x="1085590" y="568335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57" name="稻壳儿榴莲果果"/>
          <p:cNvSpPr txBox="1"/>
          <p:nvPr/>
        </p:nvSpPr>
        <p:spPr>
          <a:xfrm>
            <a:off x="1006140" y="2381644"/>
            <a:ext cx="376104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（1）绘图工具：铅笔、三角板、圆规等。</a:t>
            </a:r>
            <a:endParaRPr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（2）绘图纸。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60" name="稻壳儿榴莲果果"/>
          <p:cNvSpPr/>
          <p:nvPr/>
        </p:nvSpPr>
        <p:spPr>
          <a:xfrm>
            <a:off x="1085589" y="1789799"/>
            <a:ext cx="3683607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设备、工具准备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" name="稻壳儿榴莲果果"/>
          <p:cNvSpPr/>
          <p:nvPr/>
        </p:nvSpPr>
        <p:spPr>
          <a:xfrm>
            <a:off x="8286115" y="2459990"/>
            <a:ext cx="3253740" cy="119888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通过两视图，想象出组合体的结构，根据斜二等轴测的画法，绘制其斜二等轴测图。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2" name="稻壳儿榴莲果果"/>
          <p:cNvSpPr txBox="1"/>
          <p:nvPr/>
        </p:nvSpPr>
        <p:spPr>
          <a:xfrm>
            <a:off x="8286115" y="1749425"/>
            <a:ext cx="3141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200" b="1" cap="all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任务分析</a:t>
            </a:r>
            <a:endParaRPr lang="zh-CN" altLang="en-US" sz="3200" b="1" cap="all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8" name="稻壳儿榴莲果果"/>
          <p:cNvPicPr/>
          <p:nvPr/>
        </p:nvPicPr>
        <p:blipFill rotWithShape="1">
          <a:blip r:embed="rId1"/>
          <a:srcRect l="16693" r="16693"/>
          <a:stretch>
            <a:fillRect/>
          </a:stretch>
        </p:blipFill>
        <p:spPr>
          <a:xfrm>
            <a:off x="5151816" y="1700213"/>
            <a:ext cx="2761862" cy="2761862"/>
          </a:xfrm>
          <a:prstGeom prst="ellipse">
            <a:avLst/>
          </a:prstGeom>
        </p:spPr>
      </p:pic>
      <p:sp>
        <p:nvSpPr>
          <p:cNvPr id="6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2" name="稻壳儿榴莲果果"/>
          <p:cNvSpPr/>
          <p:nvPr/>
        </p:nvSpPr>
        <p:spPr>
          <a:xfrm>
            <a:off x="1061765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596265" y="1200785"/>
            <a:ext cx="5823585" cy="419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24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一、斜二等轴测图的形成</a:t>
            </a:r>
            <a:endParaRPr lang="zh-CN" altLang="en-US" sz="24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744855" y="1743710"/>
            <a:ext cx="5530850" cy="33235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投射线对轴测投影面倾斜，就得到实物的斜轴测图，如图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.2（b）所示。由于坐标面 XOZ 平行于轴测投影面，故它在轴测投影面上的投影反映实形。X1 和 Z1 间的轴间角为 90°，X 和 Z 的轴向伸缩系数都等于 1，因而叫斜二等轴测图。在斜轴测图中，∠X1O1Y1 和 Y 轴向伸缩系数可以任意选择，但为了画图方便和考虑到立体感，在选择投影方向时，恰好使 Y1 轴和 X1、Z1 轴的夹角都是 135°，并令 Y 轴向伸缩系数为 0.5，如图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.14 所示。当零件只有一个方向有圆或形状复杂时，为了便于画图，宜用斜二等轴测图表示。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60164" y="20356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1015" y="1968500"/>
            <a:ext cx="4471670" cy="28733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650" y="3366135"/>
            <a:ext cx="6330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模块</a:t>
            </a:r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六　轴测投影图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596265" y="1200785"/>
            <a:ext cx="5823585" cy="419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24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二、斜二等轴测图的画法</a:t>
            </a:r>
            <a:endParaRPr lang="zh-CN" altLang="en-US" sz="24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744855" y="1743710"/>
            <a:ext cx="945769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画斜二等轴测图通常从最前面的面开始，沿 Y1 轴方向分层定位，在 X1O1Z1 轴测面上定形，注意 Y1 方向的伸缩系数为 0.5。图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.15 是斜二等轴测图画法示例。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60164" y="20356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9085" y="2482215"/>
            <a:ext cx="5850255" cy="3992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上篇　基础进阶模块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4926965" y="2141220"/>
            <a:ext cx="72650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任务一　三维图形在平面上的绘制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4926965" y="3615055"/>
            <a:ext cx="67475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任务二　补画正等轴测图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7" name="稻壳儿榴莲果果"/>
          <p:cNvSpPr/>
          <p:nvPr/>
        </p:nvSpPr>
        <p:spPr>
          <a:xfrm>
            <a:off x="4926965" y="5073650"/>
            <a:ext cx="63557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任务三　完成斜二等轴测图</a:t>
            </a:r>
            <a:endParaRPr lang="zh-CN" altLang="en-US"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152390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三维图形在平面上的绘制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1154430" y="1741805"/>
            <a:ext cx="9735185" cy="125730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1040765" y="819785"/>
            <a:ext cx="98482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根据轴测图的基本性质，仔细观察三视图和轴测图中图线的平行性及三角形的类似性，并徒手抄画如图 </a:t>
            </a: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 所示的立体图。</a:t>
            </a:r>
            <a:endParaRPr lang="zh-CN" altLang="en-US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050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2880" y="2094230"/>
            <a:ext cx="3615055" cy="4266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3881755"/>
            <a:ext cx="4344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（1）能抄画轴测图，并理解轴测图的概念和分类。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473190" y="3881755"/>
            <a:ext cx="42602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（2）能提升视图审美，固化空间想象力。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981075" y="21079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稻壳儿榴莲果果"/>
          <p:cNvSpPr/>
          <p:nvPr/>
        </p:nvSpPr>
        <p:spPr>
          <a:xfrm>
            <a:off x="1061560" y="4513818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/>
        </p:nvSpPr>
        <p:spPr>
          <a:xfrm>
            <a:off x="1061560" y="4897482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/>
        </p:nvSpPr>
        <p:spPr>
          <a:xfrm>
            <a:off x="1061560" y="5276851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稻壳儿榴莲果果"/>
          <p:cNvSpPr/>
          <p:nvPr/>
        </p:nvSpPr>
        <p:spPr>
          <a:xfrm>
            <a:off x="1061560" y="5656220"/>
            <a:ext cx="3633428" cy="276999"/>
          </a:xfrm>
          <a:prstGeom prst="rect">
            <a:avLst/>
          </a:prstGeom>
          <a:solidFill>
            <a:schemeClr val="bg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 txBox="1"/>
          <p:nvPr/>
        </p:nvSpPr>
        <p:spPr>
          <a:xfrm>
            <a:off x="1085590" y="4529758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FFFFFF"/>
                </a:solidFill>
                <a:latin typeface="+mj-lt"/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sz="1100" dirty="0">
              <a:solidFill>
                <a:srgbClr val="FFFFFF"/>
              </a:solidFill>
              <a:latin typeface="+mj-lt"/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18" name="稻壳儿榴莲果果"/>
          <p:cNvSpPr txBox="1"/>
          <p:nvPr/>
        </p:nvSpPr>
        <p:spPr>
          <a:xfrm>
            <a:off x="1085590" y="4919029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19" name="稻壳儿榴莲果果"/>
          <p:cNvSpPr txBox="1"/>
          <p:nvPr/>
        </p:nvSpPr>
        <p:spPr>
          <a:xfrm>
            <a:off x="1085590" y="529904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20" name="稻壳儿榴莲果果"/>
          <p:cNvSpPr txBox="1"/>
          <p:nvPr/>
        </p:nvSpPr>
        <p:spPr>
          <a:xfrm>
            <a:off x="1085590" y="568335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  <a:ea typeface="Open Sans" panose="020B0606030504020204" charset="0"/>
                <a:cs typeface="Open Sans" panose="020B0606030504020204" charset="0"/>
              </a:rPr>
              <a:t>添加标题</a:t>
            </a:r>
            <a:endParaRPr lang="id-ID" altLang="zh-CN" sz="1100" dirty="0">
              <a:solidFill>
                <a:srgbClr val="FFFFFF"/>
              </a:solidFill>
              <a:ea typeface="Open Sans" panose="020B0606030504020204" charset="0"/>
              <a:cs typeface="Open Sans" panose="020B0606030504020204" charset="0"/>
            </a:endParaRPr>
          </a:p>
        </p:txBody>
      </p:sp>
      <p:sp>
        <p:nvSpPr>
          <p:cNvPr id="57" name="稻壳儿榴莲果果"/>
          <p:cNvSpPr txBox="1"/>
          <p:nvPr/>
        </p:nvSpPr>
        <p:spPr>
          <a:xfrm>
            <a:off x="1006140" y="2381644"/>
            <a:ext cx="376104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（1）绘图工具：铅笔、三角板、圆规等。</a:t>
            </a:r>
            <a:endParaRPr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（2）草图纸。</a:t>
            </a:r>
            <a:endParaRPr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（3）四棱柱模型。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60" name="稻壳儿榴莲果果"/>
          <p:cNvSpPr/>
          <p:nvPr/>
        </p:nvSpPr>
        <p:spPr>
          <a:xfrm>
            <a:off x="1085589" y="1789799"/>
            <a:ext cx="3683607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设备、工具准备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1" name="稻壳儿榴莲果果"/>
          <p:cNvSpPr/>
          <p:nvPr/>
        </p:nvSpPr>
        <p:spPr>
          <a:xfrm>
            <a:off x="8286115" y="2459990"/>
            <a:ext cx="3467100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轴测图是平面上表示出的组合体的立体展示，是辅助看图和建立空间想象力的有力工具。通过抄画组合体的轴测图，总结出绘制轴测图规律，从而充分掌握轴测图的绘图方法。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2" name="稻壳儿榴莲果果"/>
          <p:cNvSpPr txBox="1"/>
          <p:nvPr/>
        </p:nvSpPr>
        <p:spPr>
          <a:xfrm>
            <a:off x="8286115" y="1749425"/>
            <a:ext cx="3141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ClrTx/>
              <a:buSzTx/>
              <a:buFontTx/>
            </a:pPr>
            <a:r>
              <a:rPr lang="zh-CN" altLang="en-US" sz="3200" b="1" cap="all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任务分析</a:t>
            </a:r>
            <a:endParaRPr lang="zh-CN" altLang="en-US" sz="3200" b="1" cap="all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8" name="稻壳儿榴莲果果"/>
          <p:cNvPicPr/>
          <p:nvPr/>
        </p:nvPicPr>
        <p:blipFill rotWithShape="1">
          <a:blip r:embed="rId1"/>
          <a:srcRect l="16693" r="16693"/>
          <a:stretch>
            <a:fillRect/>
          </a:stretch>
        </p:blipFill>
        <p:spPr>
          <a:xfrm>
            <a:off x="5151816" y="1700213"/>
            <a:ext cx="2761862" cy="2761862"/>
          </a:xfrm>
          <a:prstGeom prst="ellipse">
            <a:avLst/>
          </a:prstGeom>
        </p:spPr>
      </p:pic>
      <p:sp>
        <p:nvSpPr>
          <p:cNvPr id="6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2" name="稻壳儿榴莲果果"/>
          <p:cNvSpPr/>
          <p:nvPr/>
        </p:nvSpPr>
        <p:spPr>
          <a:xfrm>
            <a:off x="1061765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900430" y="900430"/>
            <a:ext cx="10464165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物体连同其直角坐标系，沿不平行于任一坐标平面的方向，用平行投影法将其投射在单一投影面上所得到的图形称为轴测图。轴测图有正轴测图和斜轴测图之分：按投射方向与轴测投影面垂直的方法画出来的是正轴测图，如图 6.2（a）所示；按投射方向与轴测投影面倾斜的方法画出来的是斜轴测图，如图 6.2（b）所示。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2050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7385" y="2119630"/>
            <a:ext cx="5850890" cy="3858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6174105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补画正等轴测图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2.xml><?xml version="1.0" encoding="utf-8"?>
<p:tagLst xmlns:p="http://schemas.openxmlformats.org/presentationml/2006/main">
  <p:tag name="ISLIDE.VECTOR" val="#43155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1565</Words>
  <Application>WPS 演示</Application>
  <PresentationFormat>宽屏</PresentationFormat>
  <Paragraphs>178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Open Sans</vt:lpstr>
      <vt:lpstr>Lato Regular</vt:lpstr>
      <vt:lpstr>微软雅黑</vt:lpstr>
      <vt:lpstr>Arial Unicode MS</vt:lpstr>
      <vt:lpstr>等线 Light</vt:lpstr>
      <vt:lpstr>Calibri</vt:lpstr>
      <vt:lpstr>Gill Sans</vt:lpstr>
      <vt:lpstr>Gill Sans MT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176</cp:revision>
  <dcterms:created xsi:type="dcterms:W3CDTF">2020-09-07T07:49:00Z</dcterms:created>
  <dcterms:modified xsi:type="dcterms:W3CDTF">2025-02-19T01:07:36Z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940D08F3D9014D1AB829D5C7416A9D49_12</vt:lpwstr>
  </property>
</Properties>
</file>