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6.svg" ContentType="image/svg+xml"/>
  <Override PartName="/ppt/media/image28.svg" ContentType="image/svg+xml"/>
  <Override PartName="/ppt/media/image30.svg" ContentType="image/svg+xml"/>
  <Override PartName="/ppt/media/image32.svg" ContentType="image/svg+xml"/>
  <Override PartName="/ppt/media/image34.svg" ContentType="image/svg+xml"/>
  <Override PartName="/ppt/media/image36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86"/>
  </p:notesMasterIdLst>
  <p:handoutMasterIdLst>
    <p:handoutMasterId r:id="rId87"/>
  </p:handoutMasterIdLst>
  <p:sldIdLst>
    <p:sldId id="256" r:id="rId4"/>
    <p:sldId id="363" r:id="rId5"/>
    <p:sldId id="257" r:id="rId6"/>
    <p:sldId id="258" r:id="rId7"/>
    <p:sldId id="418" r:id="rId8"/>
    <p:sldId id="283" r:id="rId9"/>
    <p:sldId id="353" r:id="rId10"/>
    <p:sldId id="455" r:id="rId11"/>
    <p:sldId id="398" r:id="rId12"/>
    <p:sldId id="291" r:id="rId13"/>
    <p:sldId id="399" r:id="rId14"/>
    <p:sldId id="460" r:id="rId15"/>
    <p:sldId id="401" r:id="rId16"/>
    <p:sldId id="402" r:id="rId17"/>
    <p:sldId id="403" r:id="rId18"/>
    <p:sldId id="461" r:id="rId19"/>
    <p:sldId id="405" r:id="rId20"/>
    <p:sldId id="463" r:id="rId21"/>
    <p:sldId id="406" r:id="rId22"/>
    <p:sldId id="464" r:id="rId23"/>
    <p:sldId id="465" r:id="rId24"/>
    <p:sldId id="471" r:id="rId25"/>
    <p:sldId id="467" r:id="rId26"/>
    <p:sldId id="468" r:id="rId27"/>
    <p:sldId id="469" r:id="rId28"/>
    <p:sldId id="292" r:id="rId29"/>
    <p:sldId id="407" r:id="rId30"/>
    <p:sldId id="473" r:id="rId31"/>
    <p:sldId id="409" r:id="rId32"/>
    <p:sldId id="307" r:id="rId33"/>
    <p:sldId id="474" r:id="rId34"/>
    <p:sldId id="475" r:id="rId35"/>
    <p:sldId id="476" r:id="rId36"/>
    <p:sldId id="477" r:id="rId37"/>
    <p:sldId id="478" r:id="rId38"/>
    <p:sldId id="479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8" r:id="rId47"/>
    <p:sldId id="499" r:id="rId48"/>
    <p:sldId id="500" r:id="rId49"/>
    <p:sldId id="501" r:id="rId50"/>
    <p:sldId id="502" r:id="rId51"/>
    <p:sldId id="503" r:id="rId52"/>
    <p:sldId id="504" r:id="rId53"/>
    <p:sldId id="505" r:id="rId54"/>
    <p:sldId id="506" r:id="rId55"/>
    <p:sldId id="507" r:id="rId56"/>
    <p:sldId id="508" r:id="rId57"/>
    <p:sldId id="509" r:id="rId58"/>
    <p:sldId id="510" r:id="rId59"/>
    <p:sldId id="511" r:id="rId60"/>
    <p:sldId id="512" r:id="rId61"/>
    <p:sldId id="514" r:id="rId62"/>
    <p:sldId id="515" r:id="rId63"/>
    <p:sldId id="516" r:id="rId64"/>
    <p:sldId id="517" r:id="rId65"/>
    <p:sldId id="518" r:id="rId66"/>
    <p:sldId id="519" r:id="rId67"/>
    <p:sldId id="520" r:id="rId68"/>
    <p:sldId id="521" r:id="rId69"/>
    <p:sldId id="522" r:id="rId70"/>
    <p:sldId id="523" r:id="rId71"/>
    <p:sldId id="524" r:id="rId72"/>
    <p:sldId id="525" r:id="rId73"/>
    <p:sldId id="526" r:id="rId74"/>
    <p:sldId id="527" r:id="rId75"/>
    <p:sldId id="528" r:id="rId76"/>
    <p:sldId id="529" r:id="rId77"/>
    <p:sldId id="530" r:id="rId78"/>
    <p:sldId id="531" r:id="rId79"/>
    <p:sldId id="532" r:id="rId80"/>
    <p:sldId id="533" r:id="rId81"/>
    <p:sldId id="534" r:id="rId82"/>
    <p:sldId id="535" r:id="rId83"/>
    <p:sldId id="536" r:id="rId84"/>
    <p:sldId id="294" r:id="rId8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6" userDrawn="1">
          <p15:clr>
            <a:srgbClr val="A4A3A4"/>
          </p15:clr>
        </p15:guide>
        <p15:guide id="2" pos="4079" userDrawn="1">
          <p15:clr>
            <a:srgbClr val="A4A3A4"/>
          </p15:clr>
        </p15:guide>
        <p15:guide id="3" orient="horz" pos="993" userDrawn="1">
          <p15:clr>
            <a:srgbClr val="A4A3A4"/>
          </p15:clr>
        </p15:guide>
        <p15:guide id="4" orient="horz" pos="6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PS" initials="W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3" d="100"/>
          <a:sy n="83" d="100"/>
        </p:scale>
        <p:origin x="490" y="-494"/>
      </p:cViewPr>
      <p:guideLst>
        <p:guide orient="horz" pos="2266"/>
        <p:guide pos="4079"/>
        <p:guide orient="horz" pos="993"/>
        <p:guide orient="horz" pos="6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1" Type="http://schemas.openxmlformats.org/officeDocument/2006/relationships/commentAuthors" Target="commentAuthors.xml"/><Relationship Id="rId90" Type="http://schemas.openxmlformats.org/officeDocument/2006/relationships/tableStyles" Target="tableStyles.xml"/><Relationship Id="rId9" Type="http://schemas.openxmlformats.org/officeDocument/2006/relationships/slide" Target="slides/slide6.xml"/><Relationship Id="rId89" Type="http://schemas.openxmlformats.org/officeDocument/2006/relationships/viewProps" Target="viewProps.xml"/><Relationship Id="rId88" Type="http://schemas.openxmlformats.org/officeDocument/2006/relationships/presProps" Target="presProps.xml"/><Relationship Id="rId87" Type="http://schemas.openxmlformats.org/officeDocument/2006/relationships/handoutMaster" Target="handoutMasters/handoutMaster1.xml"/><Relationship Id="rId86" Type="http://schemas.openxmlformats.org/officeDocument/2006/relationships/notesMaster" Target="notesMasters/notesMaster1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40.xml"/><Relationship Id="rId7" Type="http://schemas.openxmlformats.org/officeDocument/2006/relationships/image" Target="../media/image7.jpeg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4" Type="http://schemas.openxmlformats.org/officeDocument/2006/relationships/slideLayout" Target="../slideLayouts/slideLayout7.xml"/><Relationship Id="rId43" Type="http://schemas.openxmlformats.org/officeDocument/2006/relationships/image" Target="../media/image36.svg"/><Relationship Id="rId42" Type="http://schemas.openxmlformats.org/officeDocument/2006/relationships/image" Target="../media/image35.png"/><Relationship Id="rId41" Type="http://schemas.openxmlformats.org/officeDocument/2006/relationships/tags" Target="../tags/tag71.xml"/><Relationship Id="rId40" Type="http://schemas.openxmlformats.org/officeDocument/2006/relationships/image" Target="../media/image34.svg"/><Relationship Id="rId4" Type="http://schemas.openxmlformats.org/officeDocument/2006/relationships/tags" Target="../tags/tag44.xml"/><Relationship Id="rId39" Type="http://schemas.openxmlformats.org/officeDocument/2006/relationships/image" Target="../media/image33.png"/><Relationship Id="rId38" Type="http://schemas.openxmlformats.org/officeDocument/2006/relationships/tags" Target="../tags/tag70.xml"/><Relationship Id="rId37" Type="http://schemas.openxmlformats.org/officeDocument/2006/relationships/image" Target="../media/image32.svg"/><Relationship Id="rId36" Type="http://schemas.openxmlformats.org/officeDocument/2006/relationships/image" Target="../media/image31.png"/><Relationship Id="rId35" Type="http://schemas.openxmlformats.org/officeDocument/2006/relationships/tags" Target="../tags/tag69.xml"/><Relationship Id="rId34" Type="http://schemas.openxmlformats.org/officeDocument/2006/relationships/image" Target="../media/image30.svg"/><Relationship Id="rId33" Type="http://schemas.openxmlformats.org/officeDocument/2006/relationships/image" Target="../media/image29.png"/><Relationship Id="rId32" Type="http://schemas.openxmlformats.org/officeDocument/2006/relationships/tags" Target="../tags/tag68.xml"/><Relationship Id="rId31" Type="http://schemas.openxmlformats.org/officeDocument/2006/relationships/image" Target="../media/image28.svg"/><Relationship Id="rId30" Type="http://schemas.openxmlformats.org/officeDocument/2006/relationships/image" Target="../media/image27.png"/><Relationship Id="rId3" Type="http://schemas.openxmlformats.org/officeDocument/2006/relationships/tags" Target="../tags/tag43.xml"/><Relationship Id="rId29" Type="http://schemas.openxmlformats.org/officeDocument/2006/relationships/tags" Target="../tags/tag67.xml"/><Relationship Id="rId28" Type="http://schemas.openxmlformats.org/officeDocument/2006/relationships/image" Target="../media/image26.svg"/><Relationship Id="rId27" Type="http://schemas.openxmlformats.org/officeDocument/2006/relationships/image" Target="../media/image25.png"/><Relationship Id="rId26" Type="http://schemas.openxmlformats.org/officeDocument/2006/relationships/tags" Target="../tags/tag66.xml"/><Relationship Id="rId25" Type="http://schemas.openxmlformats.org/officeDocument/2006/relationships/tags" Target="../tags/tag65.xml"/><Relationship Id="rId24" Type="http://schemas.openxmlformats.org/officeDocument/2006/relationships/tags" Target="../tags/tag64.xml"/><Relationship Id="rId23" Type="http://schemas.openxmlformats.org/officeDocument/2006/relationships/tags" Target="../tags/tag63.xml"/><Relationship Id="rId22" Type="http://schemas.openxmlformats.org/officeDocument/2006/relationships/tags" Target="../tags/tag62.xml"/><Relationship Id="rId21" Type="http://schemas.openxmlformats.org/officeDocument/2006/relationships/tags" Target="../tags/tag61.xml"/><Relationship Id="rId20" Type="http://schemas.openxmlformats.org/officeDocument/2006/relationships/tags" Target="../tags/tag60.xml"/><Relationship Id="rId2" Type="http://schemas.openxmlformats.org/officeDocument/2006/relationships/tags" Target="../tags/tag42.xml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image" Target="../media/image45.png"/><Relationship Id="rId7" Type="http://schemas.openxmlformats.org/officeDocument/2006/relationships/tags" Target="../tags/tag91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image" Target="../media/image44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png"/><Relationship Id="rId2" Type="http://schemas.openxmlformats.org/officeDocument/2006/relationships/tags" Target="../tags/tag92.xml"/><Relationship Id="rId1" Type="http://schemas.openxmlformats.org/officeDocument/2006/relationships/image" Target="../media/image47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98.xml"/><Relationship Id="rId7" Type="http://schemas.openxmlformats.org/officeDocument/2006/relationships/image" Target="../media/image7.jpeg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104.xml"/><Relationship Id="rId7" Type="http://schemas.openxmlformats.org/officeDocument/2006/relationships/image" Target="../media/image7.jpeg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110.xml"/><Relationship Id="rId7" Type="http://schemas.openxmlformats.org/officeDocument/2006/relationships/image" Target="../media/image7.jpeg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0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jpeg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6.png"/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image" Target="../media/image6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image" Target="../media/image67.jpe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4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116.xml"/><Relationship Id="rId7" Type="http://schemas.openxmlformats.org/officeDocument/2006/relationships/image" Target="../media/image7.jpeg"/><Relationship Id="rId6" Type="http://schemas.openxmlformats.org/officeDocument/2006/relationships/tags" Target="../tags/tag115.xml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1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0.jpeg"/></Relationships>
</file>

<file path=ppt/slides/_rels/slide5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tags" Target="../tags/tag11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9.png"/><Relationship Id="rId1" Type="http://schemas.openxmlformats.org/officeDocument/2006/relationships/tags" Target="../tags/tag1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7.xml"/><Relationship Id="rId7" Type="http://schemas.openxmlformats.org/officeDocument/2006/relationships/image" Target="../media/image7.jpeg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png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tags" Target="../tags/tag124.xml"/><Relationship Id="rId7" Type="http://schemas.openxmlformats.org/officeDocument/2006/relationships/image" Target="../media/image7.jpeg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11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4.png"/><Relationship Id="rId2" Type="http://schemas.openxmlformats.org/officeDocument/2006/relationships/tags" Target="../tags/tag126.xml"/><Relationship Id="rId1" Type="http://schemas.openxmlformats.org/officeDocument/2006/relationships/tags" Target="../tags/tag12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6.png"/><Relationship Id="rId1" Type="http://schemas.openxmlformats.org/officeDocument/2006/relationships/image" Target="../media/image8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4.png"/><Relationship Id="rId1" Type="http://schemas.openxmlformats.org/officeDocument/2006/relationships/image" Target="../media/image87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7.png"/><Relationship Id="rId2" Type="http://schemas.openxmlformats.org/officeDocument/2006/relationships/image" Target="../media/image91.png"/><Relationship Id="rId1" Type="http://schemas.openxmlformats.org/officeDocument/2006/relationships/image" Target="../media/image9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3.png"/><Relationship Id="rId1" Type="http://schemas.openxmlformats.org/officeDocument/2006/relationships/image" Target="../media/image9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image" Target="../media/image9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9.png"/></Relationships>
</file>

<file path=ppt/slides/_rels/slide7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image" Target="../media/image6.jpeg"/><Relationship Id="rId1" Type="http://schemas.openxmlformats.org/officeDocument/2006/relationships/tags" Target="../tags/tag12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1.png"/><Relationship Id="rId1" Type="http://schemas.openxmlformats.org/officeDocument/2006/relationships/image" Target="../media/image10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4" Type="http://schemas.openxmlformats.org/officeDocument/2006/relationships/slideLayout" Target="../slideLayouts/slideLayout7.xml"/><Relationship Id="rId23" Type="http://schemas.openxmlformats.org/officeDocument/2006/relationships/tags" Target="../tags/tag21.xml"/><Relationship Id="rId22" Type="http://schemas.openxmlformats.org/officeDocument/2006/relationships/image" Target="../media/image18.svg"/><Relationship Id="rId21" Type="http://schemas.openxmlformats.org/officeDocument/2006/relationships/image" Target="../media/image17.png"/><Relationship Id="rId20" Type="http://schemas.openxmlformats.org/officeDocument/2006/relationships/tags" Target="../tags/tag20.xml"/><Relationship Id="rId2" Type="http://schemas.openxmlformats.org/officeDocument/2006/relationships/image" Target="../media/image10.jpeg"/><Relationship Id="rId19" Type="http://schemas.openxmlformats.org/officeDocument/2006/relationships/tags" Target="../tags/tag19.xml"/><Relationship Id="rId18" Type="http://schemas.openxmlformats.org/officeDocument/2006/relationships/image" Target="../media/image16.svg"/><Relationship Id="rId17" Type="http://schemas.openxmlformats.org/officeDocument/2006/relationships/image" Target="../media/image15.png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image" Target="../media/image14.svg"/><Relationship Id="rId13" Type="http://schemas.openxmlformats.org/officeDocument/2006/relationships/image" Target="../media/image13.png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image" Target="../media/image12.svg"/><Relationship Id="rId1" Type="http://schemas.openxmlformats.org/officeDocument/2006/relationships/tags" Target="../tags/tag8.xml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3.pn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4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945157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886460" y="3006725"/>
            <a:ext cx="5675630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altLang="zh-CN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AutoCAD </a:t>
            </a: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基本操作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140460" y="2235835"/>
            <a:ext cx="10509885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打开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软件，参照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软件的界面布局，依次了解菜单栏、工具栏、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命令行、绘图区域等各个部分的功能和位置，学习如何选择和编辑绘图对象，以及如何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保存绘图文件并设置文件格式等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）显示菜单栏的方法为</a:t>
            </a:r>
            <a:r>
              <a:rPr lang="zh-CN" alt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　　　　　　　　　　　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）对鼠标如何操作可以放大视图？</a:t>
            </a:r>
            <a:r>
              <a:rPr lang="zh-CN" alt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　　　　　　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）启用正交功能的快捷键是</a:t>
            </a:r>
            <a:r>
              <a:rPr lang="zh-CN" alt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　　　　　　　　　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）启用对象捕捉功能的快捷键是</a:t>
            </a:r>
            <a:r>
              <a:rPr lang="zh-CN" altLang="en-US" u="sng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　　　　　　　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（1）能熟知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AutoCAD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软件的基本操作界面和功能，培养学生良好的软件操作习惯。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（3）培养学生积极参与科技创新、推动社会进步的责任感和使命感。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（2）会进行简单的绘图操作和编辑，初步建立对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 AutoCAD 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绘图流程的认识。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325" y="2237740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计算机</a:t>
            </a: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432040" y="3442970"/>
            <a:ext cx="4465955" cy="34150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初次接触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应用程序时，可能会因为陌生的操作界面而手足无措。通过掌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握操作界面中重要组件的使用方法，如应用程序按钮、快速访问工具栏及菜单栏、屏幕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控制的方法、调用命令的方式及各类辅助绘图工具的使用方法等，提高对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软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件操作的熟练度，为进一步深入学习和应用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奠定基础。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70100"/>
            <a:ext cx="508889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774065"/>
            <a:ext cx="648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一、</a:t>
            </a:r>
            <a:r>
              <a:rPr lang="en-US" altLang="zh-CN" sz="2400" b="1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AutoCAD 2020 </a:t>
            </a:r>
            <a:r>
              <a:rPr lang="zh-CN" altLang="en-US" sz="2400" b="1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中文版的经典界面</a:t>
            </a:r>
            <a:r>
              <a:rPr lang="zh-CN" altLang="en-US" sz="2400" b="1" dirty="0">
                <a:solidFill>
                  <a:srgbClr val="0033CC"/>
                </a:solidFill>
                <a:ea typeface="+mn-lt"/>
                <a:cs typeface="+mn-lt"/>
                <a:sym typeface="+mn-ea"/>
              </a:rPr>
              <a:t> </a:t>
            </a:r>
            <a:endParaRPr lang="zh-CN" altLang="en-US" sz="2400" b="1" dirty="0">
              <a:solidFill>
                <a:srgbClr val="0033CC"/>
              </a:solidFill>
              <a:ea typeface="+mn-lt"/>
              <a:cs typeface="+mn-lt"/>
              <a:sym typeface="+mn-ea"/>
            </a:endParaRPr>
          </a:p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2210473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1349375"/>
            <a:ext cx="8981440" cy="5368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5497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二、在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AutoCAD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中选择命令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1494790" y="1431132"/>
            <a:ext cx="7129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工具栏：单击工具栏中按钮选择相应命令</a:t>
            </a:r>
            <a:endParaRPr lang="zh-CN" altLang="en-US" sz="240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1494790" y="2655094"/>
            <a:ext cx="583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键盘：命令行键入命令</a:t>
            </a:r>
            <a:endParaRPr lang="zh-CN" altLang="en-US" sz="240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7287" name="Text Box 7"/>
          <p:cNvSpPr txBox="1">
            <a:spLocks noChangeArrowheads="1"/>
          </p:cNvSpPr>
          <p:nvPr/>
        </p:nvSpPr>
        <p:spPr bwMode="auto">
          <a:xfrm>
            <a:off x="1494790" y="4239419"/>
            <a:ext cx="37449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33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下拉菜单：单击某项目菜单弹出下拉菜单选择相应命令</a:t>
            </a:r>
            <a:endParaRPr lang="zh-CN" altLang="en-US" sz="240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7289" name="Picture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890" y="2005807"/>
            <a:ext cx="8064500" cy="51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7297" name="Group 17"/>
          <p:cNvGrpSpPr/>
          <p:nvPr/>
        </p:nvGrpSpPr>
        <p:grpSpPr bwMode="auto">
          <a:xfrm>
            <a:off x="1494790" y="3231357"/>
            <a:ext cx="3673475" cy="908050"/>
            <a:chOff x="612" y="2069"/>
            <a:chExt cx="2314" cy="572"/>
          </a:xfrm>
        </p:grpSpPr>
        <p:pic>
          <p:nvPicPr>
            <p:cNvPr id="97290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" y="2069"/>
              <a:ext cx="2314" cy="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7291" name="Oval 11"/>
            <p:cNvSpPr>
              <a:spLocks noChangeArrowheads="1"/>
            </p:cNvSpPr>
            <p:nvPr/>
          </p:nvSpPr>
          <p:spPr bwMode="auto">
            <a:xfrm>
              <a:off x="1066" y="2069"/>
              <a:ext cx="363" cy="181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5pPr>
              <a:lvl6pPr marL="2286000" algn="l" defTabSz="914400" rtl="0" eaLnBrk="1" latinLnBrk="0" hangingPunct="1"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6pPr>
              <a:lvl7pPr marL="2743200" algn="l" defTabSz="914400" rtl="0" eaLnBrk="1" latinLnBrk="0" hangingPunct="1"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7pPr>
              <a:lvl8pPr marL="3200400" algn="l" defTabSz="914400" rtl="0" eaLnBrk="1" latinLnBrk="0" hangingPunct="1"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8pPr>
              <a:lvl9pPr marL="3657600" algn="l" defTabSz="914400" rtl="0" eaLnBrk="1" latinLnBrk="0" hangingPunct="1">
                <a:defRPr b="1" kern="1200">
                  <a:solidFill>
                    <a:schemeClr val="tx1"/>
                  </a:solidFill>
                  <a:latin typeface="Tahoma" panose="020B0604030504040204" pitchFamily="34" charset="0"/>
                  <a:ea typeface="长城粗隶书体" pitchFamily="49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97294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2" b="34956"/>
          <a:stretch>
            <a:fillRect/>
          </a:stretch>
        </p:blipFill>
        <p:spPr bwMode="auto">
          <a:xfrm>
            <a:off x="5600065" y="2545874"/>
            <a:ext cx="1871663" cy="381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7295" name="AutoShape 15"/>
          <p:cNvSpPr>
            <a:spLocks noChangeArrowheads="1"/>
          </p:cNvSpPr>
          <p:nvPr/>
        </p:nvSpPr>
        <p:spPr bwMode="auto">
          <a:xfrm>
            <a:off x="3295015" y="5031582"/>
            <a:ext cx="2305050" cy="287337"/>
          </a:xfrm>
          <a:prstGeom prst="rightArrow">
            <a:avLst>
              <a:gd name="adj1" fmla="val 50000"/>
              <a:gd name="adj2" fmla="val 2005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7296" name="AutoShape 16"/>
          <p:cNvSpPr>
            <a:spLocks noChangeArrowheads="1"/>
          </p:cNvSpPr>
          <p:nvPr/>
        </p:nvSpPr>
        <p:spPr bwMode="auto">
          <a:xfrm>
            <a:off x="3510915" y="6327140"/>
            <a:ext cx="4866640" cy="215900"/>
          </a:xfrm>
          <a:prstGeom prst="rightArrow">
            <a:avLst>
              <a:gd name="adj1" fmla="val 50000"/>
              <a:gd name="adj2" fmla="val 5003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1495584" y="5482590"/>
            <a:ext cx="37449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400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快捷菜单：在不同区域单击鼠标右键会弹出相应快捷菜单</a:t>
            </a:r>
            <a:endParaRPr lang="zh-CN" altLang="en-US" sz="24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01090148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1695" y="3442018"/>
            <a:ext cx="1799590" cy="312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5497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三、关于命令使用说明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任意多边形: 形状 14"/>
          <p:cNvSpPr/>
          <p:nvPr>
            <p:custDataLst>
              <p:tags r:id="rId1"/>
            </p:custDataLst>
          </p:nvPr>
        </p:nvSpPr>
        <p:spPr bwMode="auto">
          <a:xfrm>
            <a:off x="2637897" y="4471376"/>
            <a:ext cx="6923825" cy="1383114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" name="图形 7"/>
          <p:cNvSpPr/>
          <p:nvPr>
            <p:custDataLst>
              <p:tags r:id="rId2"/>
            </p:custDataLst>
          </p:nvPr>
        </p:nvSpPr>
        <p:spPr>
          <a:xfrm>
            <a:off x="3291987" y="2230325"/>
            <a:ext cx="5611835" cy="2810045"/>
          </a:xfrm>
          <a:custGeom>
            <a:avLst/>
            <a:gdLst>
              <a:gd name="connsiteX0" fmla="*/ 4371527 w 4371593"/>
              <a:gd name="connsiteY0" fmla="*/ 2185549 h 2185796"/>
              <a:gd name="connsiteX1" fmla="*/ 2185730 w 4371593"/>
              <a:gd name="connsiteY1" fmla="*/ -248 h 2185796"/>
              <a:gd name="connsiteX2" fmla="*/ -68 w 4371593"/>
              <a:gd name="connsiteY2" fmla="*/ 2185549 h 2185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71593" h="2185796">
                <a:moveTo>
                  <a:pt x="4371527" y="2185549"/>
                </a:moveTo>
                <a:cubicBezTo>
                  <a:pt x="4371527" y="978351"/>
                  <a:pt x="3392928" y="-248"/>
                  <a:pt x="2185730" y="-248"/>
                </a:cubicBezTo>
                <a:cubicBezTo>
                  <a:pt x="978531" y="-248"/>
                  <a:pt x="-68" y="978351"/>
                  <a:pt x="-68" y="2185549"/>
                </a:cubicBezTo>
              </a:path>
            </a:pathLst>
          </a:custGeom>
          <a:noFill/>
          <a:ln w="28575" cap="flat">
            <a:solidFill>
              <a:schemeClr val="accent1">
                <a:alpha val="25000"/>
              </a:schemeClr>
            </a:solidFill>
            <a:prstDash val="solid"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任意多边形: 形状 14"/>
          <p:cNvSpPr/>
          <p:nvPr>
            <p:custDataLst>
              <p:tags r:id="rId3"/>
            </p:custDataLst>
          </p:nvPr>
        </p:nvSpPr>
        <p:spPr bwMode="auto">
          <a:xfrm>
            <a:off x="3857171" y="5202305"/>
            <a:ext cx="4485912" cy="896039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62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任意多边形: 形状 14"/>
          <p:cNvSpPr/>
          <p:nvPr>
            <p:custDataLst>
              <p:tags r:id="rId4"/>
            </p:custDataLst>
          </p:nvPr>
        </p:nvSpPr>
        <p:spPr bwMode="auto">
          <a:xfrm>
            <a:off x="4445217" y="5712876"/>
            <a:ext cx="3309821" cy="661075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alpha val="33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1" name="任意多边形: 形状 14"/>
          <p:cNvSpPr/>
          <p:nvPr>
            <p:custDataLst>
              <p:tags r:id="rId5"/>
            </p:custDataLst>
          </p:nvPr>
        </p:nvSpPr>
        <p:spPr bwMode="auto">
          <a:xfrm>
            <a:off x="3288812" y="4642836"/>
            <a:ext cx="5616281" cy="1120843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44" h="1765">
                <a:moveTo>
                  <a:pt x="4405" y="0"/>
                </a:moveTo>
                <a:lnTo>
                  <a:pt x="7835" y="610"/>
                </a:lnTo>
                <a:lnTo>
                  <a:pt x="8844" y="610"/>
                </a:lnTo>
                <a:lnTo>
                  <a:pt x="8844" y="788"/>
                </a:lnTo>
                <a:lnTo>
                  <a:pt x="8835" y="788"/>
                </a:lnTo>
                <a:lnTo>
                  <a:pt x="8841" y="789"/>
                </a:lnTo>
                <a:lnTo>
                  <a:pt x="4423" y="1765"/>
                </a:lnTo>
                <a:lnTo>
                  <a:pt x="5" y="789"/>
                </a:lnTo>
                <a:lnTo>
                  <a:pt x="11" y="788"/>
                </a:lnTo>
                <a:lnTo>
                  <a:pt x="0" y="788"/>
                </a:lnTo>
                <a:lnTo>
                  <a:pt x="0" y="610"/>
                </a:lnTo>
                <a:lnTo>
                  <a:pt x="1003" y="610"/>
                </a:lnTo>
                <a:lnTo>
                  <a:pt x="4405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  <a:alpha val="100000"/>
                </a:schemeClr>
              </a:gs>
              <a:gs pos="46000">
                <a:schemeClr val="accent1"/>
              </a:gs>
            </a:gsLst>
            <a:lin ang="0" scaled="0"/>
          </a:gradFill>
          <a:ln w="9525">
            <a:noFill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2" name="任意多边形: 形状 14"/>
          <p:cNvSpPr/>
          <p:nvPr>
            <p:custDataLst>
              <p:tags r:id="rId6"/>
            </p:custDataLst>
          </p:nvPr>
        </p:nvSpPr>
        <p:spPr bwMode="auto">
          <a:xfrm>
            <a:off x="3291987" y="4536150"/>
            <a:ext cx="5611200" cy="1120843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0"/>
                </a:schemeClr>
              </a:gs>
              <a:gs pos="38000">
                <a:schemeClr val="accent1">
                  <a:lumMod val="20000"/>
                  <a:lumOff val="80000"/>
                </a:schemeClr>
              </a:gs>
            </a:gsLst>
            <a:lin ang="5400000" scaled="0"/>
          </a:gradFill>
          <a:ln w="9525">
            <a:gradFill>
              <a:gsLst>
                <a:gs pos="54000">
                  <a:schemeClr val="bg1"/>
                </a:gs>
                <a:gs pos="100000">
                  <a:schemeClr val="accent1">
                    <a:lumMod val="75000"/>
                  </a:schemeClr>
                </a:gs>
              </a:gsLst>
              <a:lin ang="5880000" scaled="1"/>
            </a:gradFill>
          </a:ln>
          <a:effectLst>
            <a:outerShdw blurRad="508000" dist="317500" dir="5400000" sx="86000" sy="86000" algn="ctr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3" name="椭圆 22"/>
          <p:cNvSpPr/>
          <p:nvPr>
            <p:custDataLst>
              <p:tags r:id="rId7"/>
            </p:custDataLst>
          </p:nvPr>
        </p:nvSpPr>
        <p:spPr>
          <a:xfrm>
            <a:off x="5185037" y="5116575"/>
            <a:ext cx="1826371" cy="203212"/>
          </a:xfrm>
          <a:prstGeom prst="ellipse">
            <a:avLst/>
          </a:prstGeom>
          <a:gradFill>
            <a:gsLst>
              <a:gs pos="0">
                <a:schemeClr val="accent1">
                  <a:lumMod val="100000"/>
                  <a:alpha val="43000"/>
                </a:schemeClr>
              </a:gs>
              <a:gs pos="96000">
                <a:srgbClr val="F2F2F2">
                  <a:alpha val="0"/>
                </a:srgbClr>
              </a:gs>
              <a:gs pos="48000">
                <a:schemeClr val="accent1">
                  <a:lumMod val="100000"/>
                  <a:alpha val="2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3"/>
          <p:cNvSpPr/>
          <p:nvPr>
            <p:custDataLst>
              <p:tags r:id="rId8"/>
            </p:custDataLst>
          </p:nvPr>
        </p:nvSpPr>
        <p:spPr>
          <a:xfrm rot="1800000">
            <a:off x="5131694" y="2840597"/>
            <a:ext cx="1929882" cy="1671421"/>
          </a:xfrm>
          <a:custGeom>
            <a:avLst/>
            <a:gdLst/>
            <a:ahLst/>
            <a:cxnLst/>
            <a:rect l="0" t="0" r="0" b="0"/>
            <a:pathLst>
              <a:path w="127001" h="109987">
                <a:moveTo>
                  <a:pt x="31750" y="109986"/>
                </a:moveTo>
                <a:lnTo>
                  <a:pt x="95250" y="109986"/>
                </a:lnTo>
                <a:lnTo>
                  <a:pt x="127000" y="54993"/>
                </a:lnTo>
                <a:lnTo>
                  <a:pt x="95250" y="0"/>
                </a:lnTo>
                <a:lnTo>
                  <a:pt x="31750" y="0"/>
                </a:lnTo>
                <a:lnTo>
                  <a:pt x="0" y="54993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2000"/>
                </a:schemeClr>
              </a:gs>
              <a:gs pos="100000">
                <a:schemeClr val="accent1">
                  <a:alpha val="1200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任意多边形: 形状 3"/>
          <p:cNvSpPr/>
          <p:nvPr>
            <p:custDataLst>
              <p:tags r:id="rId9"/>
            </p:custDataLst>
          </p:nvPr>
        </p:nvSpPr>
        <p:spPr>
          <a:xfrm rot="1800000">
            <a:off x="5350782" y="3030474"/>
            <a:ext cx="1491070" cy="1291033"/>
          </a:xfrm>
          <a:custGeom>
            <a:avLst/>
            <a:gdLst/>
            <a:ahLst/>
            <a:cxnLst/>
            <a:rect l="0" t="0" r="0" b="0"/>
            <a:pathLst>
              <a:path w="127001" h="109987">
                <a:moveTo>
                  <a:pt x="31750" y="109986"/>
                </a:moveTo>
                <a:lnTo>
                  <a:pt x="95250" y="109986"/>
                </a:lnTo>
                <a:lnTo>
                  <a:pt x="127000" y="54993"/>
                </a:lnTo>
                <a:lnTo>
                  <a:pt x="95250" y="0"/>
                </a:lnTo>
                <a:lnTo>
                  <a:pt x="31750" y="0"/>
                </a:lnTo>
                <a:lnTo>
                  <a:pt x="0" y="54993"/>
                </a:lnTo>
                <a:close/>
              </a:path>
            </a:pathLst>
          </a:custGeom>
          <a:solidFill>
            <a:schemeClr val="accent1">
              <a:alpha val="1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任意多边形: 形状 14"/>
          <p:cNvSpPr/>
          <p:nvPr>
            <p:custDataLst>
              <p:tags r:id="rId10"/>
            </p:custDataLst>
          </p:nvPr>
        </p:nvSpPr>
        <p:spPr bwMode="auto">
          <a:xfrm>
            <a:off x="5644805" y="3156846"/>
            <a:ext cx="906835" cy="523907"/>
          </a:xfrm>
          <a:custGeom>
            <a:avLst/>
            <a:gdLst>
              <a:gd name="connsiteX0" fmla="*/ 626269 w 1252632"/>
              <a:gd name="connsiteY0" fmla="*/ 723233 h 723233"/>
              <a:gd name="connsiteX1" fmla="*/ 1252633 w 1252632"/>
              <a:gd name="connsiteY1" fmla="*/ 361569 h 723233"/>
              <a:gd name="connsiteX2" fmla="*/ 626269 w 1252632"/>
              <a:gd name="connsiteY2" fmla="*/ 0 h 723233"/>
              <a:gd name="connsiteX3" fmla="*/ 0 w 1252632"/>
              <a:gd name="connsiteY3" fmla="*/ 361569 h 723233"/>
              <a:gd name="connsiteX4" fmla="*/ 626269 w 1252632"/>
              <a:gd name="connsiteY4" fmla="*/ 723233 h 723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632" h="723233">
                <a:moveTo>
                  <a:pt x="626269" y="723233"/>
                </a:moveTo>
                <a:lnTo>
                  <a:pt x="1252633" y="361569"/>
                </a:lnTo>
                <a:lnTo>
                  <a:pt x="626269" y="0"/>
                </a:lnTo>
                <a:lnTo>
                  <a:pt x="0" y="361569"/>
                </a:lnTo>
                <a:lnTo>
                  <a:pt x="626269" y="723233"/>
                </a:lnTo>
                <a:close/>
              </a:path>
            </a:pathLst>
          </a:custGeom>
          <a:gradFill>
            <a:gsLst>
              <a:gs pos="38000">
                <a:schemeClr val="accent1">
                  <a:lumMod val="90000"/>
                  <a:lumOff val="10000"/>
                </a:schemeClr>
              </a:gs>
              <a:gs pos="70000">
                <a:schemeClr val="accent1"/>
              </a:gs>
            </a:gsLst>
            <a:lin ang="5040000" scaled="0"/>
          </a:gradFill>
          <a:ln w="9525">
            <a:noFill/>
            <a:rou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7" name="任意多边形: 形状 13"/>
          <p:cNvSpPr/>
          <p:nvPr>
            <p:custDataLst>
              <p:tags r:id="rId11"/>
            </p:custDataLst>
          </p:nvPr>
        </p:nvSpPr>
        <p:spPr bwMode="auto">
          <a:xfrm>
            <a:off x="5644805" y="3416577"/>
            <a:ext cx="453418" cy="785543"/>
          </a:xfrm>
          <a:custGeom>
            <a:avLst/>
            <a:gdLst>
              <a:gd name="connsiteX0" fmla="*/ 626269 w 626268"/>
              <a:gd name="connsiteY0" fmla="*/ 361664 h 1084802"/>
              <a:gd name="connsiteX1" fmla="*/ 0 w 626268"/>
              <a:gd name="connsiteY1" fmla="*/ 0 h 1084802"/>
              <a:gd name="connsiteX2" fmla="*/ 0 w 626268"/>
              <a:gd name="connsiteY2" fmla="*/ 723233 h 1084802"/>
              <a:gd name="connsiteX3" fmla="*/ 626269 w 626268"/>
              <a:gd name="connsiteY3" fmla="*/ 1084802 h 1084802"/>
              <a:gd name="connsiteX4" fmla="*/ 626269 w 626268"/>
              <a:gd name="connsiteY4" fmla="*/ 361664 h 108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268" h="1084802">
                <a:moveTo>
                  <a:pt x="626269" y="361664"/>
                </a:moveTo>
                <a:lnTo>
                  <a:pt x="0" y="0"/>
                </a:lnTo>
                <a:lnTo>
                  <a:pt x="0" y="723233"/>
                </a:lnTo>
                <a:lnTo>
                  <a:pt x="626269" y="1084802"/>
                </a:lnTo>
                <a:lnTo>
                  <a:pt x="626269" y="361664"/>
                </a:lnTo>
                <a:close/>
              </a:path>
            </a:pathLst>
          </a:custGeom>
          <a:gradFill>
            <a:gsLst>
              <a:gs pos="20000">
                <a:schemeClr val="accent1">
                  <a:lumMod val="90000"/>
                  <a:lumOff val="10000"/>
                </a:schemeClr>
              </a:gs>
              <a:gs pos="70000">
                <a:schemeClr val="accent1"/>
              </a:gs>
            </a:gsLst>
            <a:lin ang="2100000" scaled="0"/>
          </a:gradFill>
          <a:ln w="12700">
            <a:gradFill>
              <a:gsLst>
                <a:gs pos="54000">
                  <a:srgbClr val="FFFFFF">
                    <a:alpha val="0"/>
                  </a:srgbClr>
                </a:gs>
                <a:gs pos="0">
                  <a:srgbClr val="FFFFFF"/>
                </a:gs>
              </a:gsLst>
              <a:lin ang="8340000" scaled="1"/>
            </a:gradFill>
            <a:rou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8" name="任意多边形: 形状 15"/>
          <p:cNvSpPr/>
          <p:nvPr>
            <p:custDataLst>
              <p:tags r:id="rId12"/>
            </p:custDataLst>
          </p:nvPr>
        </p:nvSpPr>
        <p:spPr bwMode="auto">
          <a:xfrm>
            <a:off x="6097587" y="3416577"/>
            <a:ext cx="453418" cy="785543"/>
          </a:xfrm>
          <a:custGeom>
            <a:avLst/>
            <a:gdLst>
              <a:gd name="connsiteX0" fmla="*/ 0 w 626363"/>
              <a:gd name="connsiteY0" fmla="*/ 361664 h 1084802"/>
              <a:gd name="connsiteX1" fmla="*/ 626364 w 626363"/>
              <a:gd name="connsiteY1" fmla="*/ 0 h 1084802"/>
              <a:gd name="connsiteX2" fmla="*/ 626364 w 626363"/>
              <a:gd name="connsiteY2" fmla="*/ 723233 h 1084802"/>
              <a:gd name="connsiteX3" fmla="*/ 0 w 626363"/>
              <a:gd name="connsiteY3" fmla="*/ 1084802 h 1084802"/>
              <a:gd name="connsiteX4" fmla="*/ 0 w 626363"/>
              <a:gd name="connsiteY4" fmla="*/ 361664 h 1084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6363" h="1084802">
                <a:moveTo>
                  <a:pt x="0" y="361664"/>
                </a:moveTo>
                <a:lnTo>
                  <a:pt x="626364" y="0"/>
                </a:lnTo>
                <a:lnTo>
                  <a:pt x="626364" y="723233"/>
                </a:lnTo>
                <a:lnTo>
                  <a:pt x="0" y="1084802"/>
                </a:lnTo>
                <a:lnTo>
                  <a:pt x="0" y="36166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70000">
                <a:schemeClr val="accent1"/>
              </a:gs>
            </a:gsLst>
            <a:lin ang="0" scaled="0"/>
          </a:gradFill>
          <a:ln w="12700">
            <a:gradFill>
              <a:gsLst>
                <a:gs pos="54000">
                  <a:srgbClr val="FFFFFF">
                    <a:alpha val="0"/>
                  </a:srgbClr>
                </a:gs>
                <a:gs pos="0">
                  <a:srgbClr val="FFFFFF"/>
                </a:gs>
              </a:gsLst>
              <a:lin ang="2100000" scaled="1"/>
            </a:gradFill>
            <a:round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3"/>
            </p:custDataLst>
          </p:nvPr>
        </p:nvSpPr>
        <p:spPr>
          <a:xfrm>
            <a:off x="4001960" y="4734282"/>
            <a:ext cx="4206495" cy="5207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effectLst>
                  <a:outerShdw blurRad="215900" dist="431800" dir="5400000" sy="-20000" rotWithShape="0">
                    <a:schemeClr val="accent1">
                      <a:alpha val="25000"/>
                    </a:schemeClr>
                  </a:outerShdw>
                </a:effectLst>
                <a:latin typeface="+mn-ea"/>
                <a:cs typeface="+mn-ea"/>
                <a:sym typeface="+mn-ea"/>
              </a:rPr>
              <a:t>关于命令使用说明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effectLst>
                <a:outerShdw blurRad="215900" dist="431800" dir="5400000" sy="-20000" rotWithShape="0">
                  <a:schemeClr val="accent1">
                    <a:alpha val="25000"/>
                  </a:schemeClr>
                </a:outerShdw>
              </a:effectLst>
              <a:latin typeface="+mn-ea"/>
              <a:cs typeface="+mn-ea"/>
              <a:sym typeface="+mn-ea"/>
            </a:endParaRPr>
          </a:p>
        </p:txBody>
      </p:sp>
      <p:sp>
        <p:nvSpPr>
          <p:cNvPr id="32" name="椭圆 31"/>
          <p:cNvSpPr/>
          <p:nvPr>
            <p:custDataLst>
              <p:tags r:id="rId14"/>
            </p:custDataLst>
          </p:nvPr>
        </p:nvSpPr>
        <p:spPr>
          <a:xfrm>
            <a:off x="3119892" y="4310076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6" name="椭圆 35"/>
          <p:cNvSpPr/>
          <p:nvPr>
            <p:custDataLst>
              <p:tags r:id="rId15"/>
            </p:custDataLst>
          </p:nvPr>
        </p:nvSpPr>
        <p:spPr>
          <a:xfrm>
            <a:off x="4942452" y="2167456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9" name="椭圆 38"/>
          <p:cNvSpPr/>
          <p:nvPr>
            <p:custDataLst>
              <p:tags r:id="rId16"/>
            </p:custDataLst>
          </p:nvPr>
        </p:nvSpPr>
        <p:spPr>
          <a:xfrm>
            <a:off x="3714923" y="3044444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0" name="椭圆 39"/>
          <p:cNvSpPr/>
          <p:nvPr>
            <p:custDataLst>
              <p:tags r:id="rId17"/>
            </p:custDataLst>
          </p:nvPr>
        </p:nvSpPr>
        <p:spPr>
          <a:xfrm>
            <a:off x="8645997" y="4310076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1" name="椭圆 40"/>
          <p:cNvSpPr/>
          <p:nvPr>
            <p:custDataLst>
              <p:tags r:id="rId18"/>
            </p:custDataLst>
          </p:nvPr>
        </p:nvSpPr>
        <p:spPr>
          <a:xfrm>
            <a:off x="6637370" y="2167456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2" name="椭圆 41"/>
          <p:cNvSpPr/>
          <p:nvPr>
            <p:custDataLst>
              <p:tags r:id="rId19"/>
            </p:custDataLst>
          </p:nvPr>
        </p:nvSpPr>
        <p:spPr>
          <a:xfrm>
            <a:off x="8050966" y="3044444"/>
            <a:ext cx="427381" cy="427381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80000"/>
                  <a:lumOff val="20000"/>
                </a:schemeClr>
              </a:gs>
            </a:gsLst>
            <a:lin ang="16200000" scaled="0"/>
          </a:gradFill>
          <a:ln w="3175">
            <a:solidFill>
              <a:schemeClr val="bg1"/>
            </a:solidFill>
          </a:ln>
          <a:effectLst>
            <a:outerShdw blurRad="2032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3" name="矩形 42"/>
          <p:cNvSpPr/>
          <p:nvPr>
            <p:custDataLst>
              <p:tags r:id="rId20"/>
            </p:custDataLst>
          </p:nvPr>
        </p:nvSpPr>
        <p:spPr>
          <a:xfrm>
            <a:off x="9276080" y="3980180"/>
            <a:ext cx="2490470" cy="699135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6.取消已执行的操作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4" name="矩形 43"/>
          <p:cNvSpPr/>
          <p:nvPr>
            <p:custDataLst>
              <p:tags r:id="rId21"/>
            </p:custDataLst>
          </p:nvPr>
        </p:nvSpPr>
        <p:spPr>
          <a:xfrm>
            <a:off x="8685369" y="2711049"/>
            <a:ext cx="2059430" cy="69917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5.命令别名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5" name="矩形 54"/>
          <p:cNvSpPr/>
          <p:nvPr>
            <p:custDataLst>
              <p:tags r:id="rId22"/>
            </p:custDataLst>
          </p:nvPr>
        </p:nvSpPr>
        <p:spPr>
          <a:xfrm>
            <a:off x="7277489" y="1795324"/>
            <a:ext cx="2059430" cy="69917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4.终止命令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6" name="矩形 55"/>
          <p:cNvSpPr/>
          <p:nvPr>
            <p:custDataLst>
              <p:tags r:id="rId23"/>
            </p:custDataLst>
          </p:nvPr>
        </p:nvSpPr>
        <p:spPr>
          <a:xfrm>
            <a:off x="869315" y="3980491"/>
            <a:ext cx="2059430" cy="69917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1.选取或输入命令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7" name="矩形 56"/>
          <p:cNvSpPr/>
          <p:nvPr>
            <p:custDataLst>
              <p:tags r:id="rId24"/>
            </p:custDataLst>
          </p:nvPr>
        </p:nvSpPr>
        <p:spPr>
          <a:xfrm>
            <a:off x="1463711" y="2711049"/>
            <a:ext cx="2059430" cy="69917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tx1"/>
                </a:solidFill>
                <a:latin typeface="+mn-ea"/>
                <a:cs typeface="+mn-ea"/>
                <a:sym typeface="+mn-ea"/>
              </a:rPr>
              <a:t>2.透明命令</a:t>
            </a:r>
            <a:endParaRPr lang="zh-CN" altLang="en-US" sz="2000" b="1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8" name="矩形 57"/>
          <p:cNvSpPr/>
          <p:nvPr>
            <p:custDataLst>
              <p:tags r:id="rId25"/>
            </p:custDataLst>
          </p:nvPr>
        </p:nvSpPr>
        <p:spPr>
          <a:xfrm>
            <a:off x="2683620" y="1812470"/>
            <a:ext cx="2059430" cy="699177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3.重复命令</a:t>
            </a:r>
            <a:endParaRPr lang="zh-CN" altLang="en-US" sz="2000" b="1" dirty="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59" name="图片 19" descr="343435383038363b343532323339393bd6b4d0d0d5aad2aa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750407" y="2260807"/>
            <a:ext cx="216013" cy="216013"/>
          </a:xfrm>
          <a:prstGeom prst="rect">
            <a:avLst/>
          </a:prstGeom>
          <a:effectLst/>
        </p:spPr>
      </p:pic>
      <p:pic>
        <p:nvPicPr>
          <p:cNvPr id="60" name="图片 5" descr="343435383036303b343532343134393bcdb7c4d4b7e7b1a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214512" y="4404697"/>
            <a:ext cx="237613" cy="237613"/>
          </a:xfrm>
          <a:prstGeom prst="rect">
            <a:avLst/>
          </a:prstGeom>
        </p:spPr>
      </p:pic>
      <p:pic>
        <p:nvPicPr>
          <p:cNvPr id="61" name="图片 15" descr="343439383331313b343532303033313bd3a6d3c3c9ccb3c7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3824149" y="3153671"/>
            <a:ext cx="208813" cy="208813"/>
          </a:xfrm>
          <a:prstGeom prst="rect">
            <a:avLst/>
          </a:prstGeom>
        </p:spPr>
      </p:pic>
      <p:pic>
        <p:nvPicPr>
          <p:cNvPr id="62" name="图片 12" descr="343439383331313b343532303032383bbfcdbba7b9dcc0ed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043423" y="2264617"/>
            <a:ext cx="225726" cy="225726"/>
          </a:xfrm>
          <a:prstGeom prst="rect">
            <a:avLst/>
          </a:prstGeom>
        </p:spPr>
      </p:pic>
      <p:pic>
        <p:nvPicPr>
          <p:cNvPr id="63" name="图片 14" descr="343439383331313b343532303033303bd2d1b9bad3a6d3c3"/>
          <p:cNvPicPr>
            <a:picLocks noChangeAspect="1"/>
          </p:cNvPicPr>
          <p:nvPr>
            <p:custDataLst>
              <p:tags r:id="rId38"/>
            </p:custDataLst>
          </p:nvPr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8156382" y="3149861"/>
            <a:ext cx="216013" cy="216013"/>
          </a:xfrm>
          <a:prstGeom prst="rect">
            <a:avLst/>
          </a:prstGeom>
        </p:spPr>
      </p:pic>
      <p:pic>
        <p:nvPicPr>
          <p:cNvPr id="64" name="图片 5" descr="343439383331313b343532303032323bb2fac6b7d5b9cabe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757129" y="4421208"/>
            <a:ext cx="216013" cy="216013"/>
          </a:xfrm>
          <a:prstGeom prst="rect">
            <a:avLst/>
          </a:prstGeom>
        </p:spPr>
      </p:pic>
      <p:sp>
        <p:nvSpPr>
          <p:cNvPr id="8" name="灯片编号占位符 3"/>
          <p:cNvSpPr>
            <a:spLocks noGrp="1"/>
          </p:cNvSpPr>
          <p:nvPr/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5497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AutoCAD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中数据的输入方法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93215" y="3502184"/>
            <a:ext cx="236220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kumimoji="1" lang="zh-CN" altLang="en-US" sz="200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  <a:sym typeface="+mn-ea"/>
              </a:rPr>
              <a:t>（2）输入极坐标 </a:t>
            </a:r>
            <a:endParaRPr kumimoji="1" lang="zh-CN" altLang="en-US" sz="2000">
              <a:solidFill>
                <a:schemeClr val="accent1"/>
              </a:solidFill>
              <a:effectLst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5" name="Text Box 1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45615" y="3959384"/>
            <a:ext cx="6477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    </a:t>
            </a:r>
            <a:r>
              <a:rPr kumimoji="1" lang="zh-CN" altLang="en-US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极坐标分为绝对极坐标（如“</a:t>
            </a:r>
            <a:r>
              <a:rPr kumimoji="1" lang="en-US" altLang="zh-CN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100&lt;50”</a:t>
            </a:r>
            <a:r>
              <a:rPr kumimoji="1" lang="zh-CN" altLang="en-US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）和相对极坐标（如“</a:t>
            </a:r>
            <a:r>
              <a:rPr kumimoji="1" lang="zh-CN" altLang="en-US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  <a:sym typeface="CommercialPi BT" panose="05020102010206080802" pitchFamily="18" charset="2"/>
              </a:rPr>
              <a:t></a:t>
            </a:r>
            <a:r>
              <a:rPr kumimoji="1" lang="en-US" altLang="zh-CN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100&lt;0”</a:t>
            </a:r>
            <a:r>
              <a:rPr kumimoji="1" lang="zh-CN" altLang="en-US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）  </a:t>
            </a:r>
            <a:endParaRPr kumimoji="1" lang="zh-CN" altLang="en-US" sz="200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45615" y="2740184"/>
            <a:ext cx="66294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    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直角坐标分为绝对坐标（如“</a:t>
            </a:r>
            <a:r>
              <a:rPr kumimoji="1"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100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</a:t>
            </a:r>
            <a:r>
              <a:rPr kumimoji="1"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50”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）和相对坐标 （如“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  <a:sym typeface="CommercialPi BT" panose="05020102010206080802" pitchFamily="18" charset="2"/>
              </a:rPr>
              <a:t></a:t>
            </a:r>
            <a:r>
              <a:rPr kumimoji="1"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100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</a:t>
            </a:r>
            <a:r>
              <a:rPr kumimoji="1" lang="en-US" altLang="zh-CN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0” </a:t>
            </a:r>
            <a:r>
              <a:rPr kumimoji="1" lang="zh-CN" altLang="en-US" sz="20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）</a:t>
            </a:r>
            <a:endParaRPr kumimoji="1" lang="zh-CN" altLang="en-US" sz="200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93215" y="2206784"/>
            <a:ext cx="6248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zh-CN" altLang="en-US" sz="200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（</a:t>
            </a:r>
            <a:r>
              <a:rPr kumimoji="1" lang="en-US" altLang="zh-CN" sz="200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1</a:t>
            </a:r>
            <a:r>
              <a:rPr kumimoji="1" lang="zh-CN" altLang="en-US" sz="200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</a:rPr>
              <a:t>）输入直角坐标</a:t>
            </a:r>
            <a:endParaRPr kumimoji="1" lang="zh-CN" altLang="en-US" sz="2000">
              <a:solidFill>
                <a:schemeClr val="accent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01152" y="4756309"/>
            <a:ext cx="3384550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kumimoji="1" lang="zh-CN" altLang="en-US" sz="2000">
                <a:solidFill>
                  <a:schemeClr val="accent1"/>
                </a:solidFill>
                <a:effectLst/>
                <a:latin typeface="+mn-lt"/>
                <a:ea typeface="+mn-lt"/>
                <a:cs typeface="+mn-lt"/>
                <a:sym typeface="+mn-ea"/>
              </a:rPr>
              <a:t>（3）鼠标在屏幕上拾取 </a:t>
            </a:r>
            <a:endParaRPr kumimoji="1" lang="zh-CN" altLang="en-US" sz="2000">
              <a:solidFill>
                <a:schemeClr val="accent1"/>
              </a:solidFill>
              <a:effectLst/>
              <a:latin typeface="+mn-lt"/>
              <a:ea typeface="+mn-lt"/>
              <a:cs typeface="+mn-lt"/>
              <a:sym typeface="+mn-ea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45615" y="5332572"/>
            <a:ext cx="6477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kumimoji="1" lang="en-US" altLang="zh-CN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    </a:t>
            </a:r>
            <a:r>
              <a:rPr kumimoji="1" lang="zh-CN" altLang="en-US" sz="2000">
                <a:solidFill>
                  <a:schemeClr val="tx1"/>
                </a:solidFill>
                <a:effectLst/>
                <a:latin typeface="+mn-lt"/>
                <a:ea typeface="+mn-lt"/>
                <a:cs typeface="+mn-lt"/>
              </a:rPr>
              <a:t>鼠标可以在屏幕上拾取任意一点的坐标，也可以捕捉到对象上的特殊几何位置点  </a:t>
            </a:r>
            <a:endParaRPr kumimoji="1" lang="zh-CN" altLang="en-US" sz="2000">
              <a:solidFill>
                <a:schemeClr val="tx1"/>
              </a:solidFill>
              <a:effectLst/>
              <a:latin typeface="+mn-lt"/>
              <a:ea typeface="+mn-lt"/>
              <a:cs typeface="+mn-lt"/>
            </a:endParaRPr>
          </a:p>
        </p:txBody>
      </p:sp>
      <p:sp>
        <p:nvSpPr>
          <p:cNvPr id="28676" name="Rectangle 4"/>
          <p:cNvSpPr>
            <a:spLocks noGrp="1" noRot="1" noChangeArrowheads="1"/>
          </p:cNvSpPr>
          <p:nvPr/>
        </p:nvSpPr>
        <p:spPr bwMode="auto">
          <a:xfrm>
            <a:off x="1600835" y="1446530"/>
            <a:ext cx="8147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点的坐标输入</a:t>
            </a:r>
            <a:endParaRPr lang="zh-CN" altLang="en-US" sz="2800" b="1" dirty="0">
              <a:solidFill>
                <a:schemeClr val="tx1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676" name="Rectangle 4"/>
          <p:cNvSpPr>
            <a:spLocks noGrp="1" noRot="1" noChangeArrowheads="1"/>
          </p:cNvSpPr>
          <p:nvPr/>
        </p:nvSpPr>
        <p:spPr bwMode="auto">
          <a:xfrm>
            <a:off x="1593215" y="967740"/>
            <a:ext cx="814705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数值的输入</a:t>
            </a:r>
            <a:endParaRPr lang="zh-CN" altLang="en-US" sz="2800" b="1" dirty="0">
              <a:solidFill>
                <a:schemeClr val="tx1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zh-CN" altLang="en-US" sz="2800" b="1" dirty="0">
              <a:solidFill>
                <a:schemeClr val="tx1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760" y="1732915"/>
            <a:ext cx="10594975" cy="4244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54971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五、使用动态输入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1000760" y="1334135"/>
            <a:ext cx="1083373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动态输入在光标附近提供了一个命令界面，以帮助用户专注于绘图区域。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/>
        </p:nvSpPr>
        <p:spPr bwMode="auto">
          <a:xfrm>
            <a:off x="1000601" y="1943259"/>
            <a:ext cx="3240088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1.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启用指针输入  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83158278" name="图片 1"/>
          <p:cNvPicPr>
            <a:picLocks noChangeAspect="1"/>
          </p:cNvPicPr>
          <p:nvPr/>
        </p:nvPicPr>
        <p:blipFill>
          <a:blip r:embed="rId1"/>
          <a:srcRect l="1205" r="1277" b="1658"/>
          <a:stretch>
            <a:fillRect/>
          </a:stretch>
        </p:blipFill>
        <p:spPr>
          <a:xfrm>
            <a:off x="2045653" y="2519680"/>
            <a:ext cx="4039235" cy="3490595"/>
          </a:xfrm>
          <a:prstGeom prst="rect">
            <a:avLst/>
          </a:prstGeom>
          <a:ln>
            <a:noFill/>
          </a:ln>
        </p:spPr>
      </p:pic>
      <p:pic>
        <p:nvPicPr>
          <p:cNvPr id="24076550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5913" y="2407920"/>
            <a:ext cx="2729865" cy="3743960"/>
          </a:xfrm>
          <a:prstGeom prst="rect">
            <a:avLst/>
          </a:prstGeom>
        </p:spPr>
      </p:pic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3644900" y="4119880"/>
            <a:ext cx="3265805" cy="177800"/>
          </a:xfrm>
          <a:prstGeom prst="rightArrow">
            <a:avLst>
              <a:gd name="adj1" fmla="val 50000"/>
              <a:gd name="adj2" fmla="val 41691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650" y="3095625"/>
            <a:ext cx="6330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模块二　</a:t>
            </a:r>
            <a:endParaRPr lang="zh-CN" altLang="en-US" sz="4800" b="1" dirty="0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4800" b="1" dirty="0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AutoCAD</a:t>
            </a:r>
            <a:r>
              <a:rPr lang="zh-CN" altLang="en-US" sz="4800" b="1" dirty="0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基础</a:t>
            </a:r>
            <a:endParaRPr lang="zh-CN" altLang="en-US" sz="4800" b="1" dirty="0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9330" name="Rectangle 2"/>
          <p:cNvSpPr>
            <a:spLocks noGrp="1" noChangeArrowheads="1"/>
          </p:cNvSpPr>
          <p:nvPr/>
        </p:nvSpPr>
        <p:spPr bwMode="auto">
          <a:xfrm>
            <a:off x="1000602" y="1062514"/>
            <a:ext cx="32400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2.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启用标注输入  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3194845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7840" y="1638935"/>
            <a:ext cx="4709795" cy="43427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05" r="1277" b="1658"/>
          <a:stretch>
            <a:fillRect/>
          </a:stretch>
        </p:blipFill>
        <p:spPr>
          <a:xfrm>
            <a:off x="1442085" y="1638935"/>
            <a:ext cx="4982845" cy="4306570"/>
          </a:xfrm>
          <a:prstGeom prst="rect">
            <a:avLst/>
          </a:prstGeom>
          <a:ln>
            <a:noFill/>
          </a:ln>
        </p:spPr>
      </p:pic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5338445" y="3631565"/>
            <a:ext cx="1896745" cy="148590"/>
          </a:xfrm>
          <a:prstGeom prst="rightArrow">
            <a:avLst>
              <a:gd name="adj1" fmla="val 50000"/>
              <a:gd name="adj2" fmla="val 416912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1236187" y="995204"/>
            <a:ext cx="3240087" cy="5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3.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显示动态提示  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983158278" name="图片 1"/>
          <p:cNvPicPr>
            <a:picLocks noChangeAspect="1"/>
          </p:cNvPicPr>
          <p:nvPr/>
        </p:nvPicPr>
        <p:blipFill>
          <a:blip r:embed="rId1"/>
          <a:srcRect l="1205" r="1277" b="1658"/>
          <a:stretch>
            <a:fillRect/>
          </a:stretch>
        </p:blipFill>
        <p:spPr>
          <a:xfrm>
            <a:off x="1236345" y="1638935"/>
            <a:ext cx="5071110" cy="4382770"/>
          </a:xfrm>
          <a:prstGeom prst="rect">
            <a:avLst/>
          </a:prstGeom>
          <a:ln>
            <a:noFill/>
          </a:ln>
        </p:spPr>
      </p:pic>
      <p:pic>
        <p:nvPicPr>
          <p:cNvPr id="340270362" name="图片 1"/>
          <p:cNvPicPr>
            <a:picLocks noChangeAspect="1"/>
          </p:cNvPicPr>
          <p:nvPr/>
        </p:nvPicPr>
        <p:blipFill>
          <a:blip r:embed="rId2"/>
          <a:srcRect t="39465"/>
          <a:stretch>
            <a:fillRect/>
          </a:stretch>
        </p:blipFill>
        <p:spPr>
          <a:xfrm>
            <a:off x="6445250" y="2362200"/>
            <a:ext cx="5144770" cy="2458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742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六、用图形界限命令（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Limits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）设置图形边界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710977" y="4798754"/>
            <a:ext cx="6208755" cy="9531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开(ON)/关(OFF)选项的功能是控制图形界限的检查。当选择开(ON)时,打开限制控制,这时系统不接受超出边界的点,即图形元素不能超出界限。Limits命令的初始状态是关(OFF),表示关闭界限控制,系统停止边界检查。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4710342" y="2057910"/>
            <a:ext cx="6208755" cy="9531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用Limits命令设置绘图区域,相当于手工绘图中选择图纸的大小。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4710977" y="3460082"/>
            <a:ext cx="6208755" cy="9531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根据绘制图形的大小,通过指定边界左下角坐标及右上角坐标设定绘图界限。</a:t>
            </a:r>
            <a:endParaRPr lang="zh-CN" altLang="en-US" sz="20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" name="任意多边形: 形状 26"/>
          <p:cNvSpPr/>
          <p:nvPr>
            <p:custDataLst>
              <p:tags r:id="rId4"/>
            </p:custDataLst>
          </p:nvPr>
        </p:nvSpPr>
        <p:spPr>
          <a:xfrm>
            <a:off x="980117" y="1827386"/>
            <a:ext cx="3172763" cy="4176242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5"/>
            </p:custDataLst>
          </p:nvPr>
        </p:nvSpPr>
        <p:spPr>
          <a:xfrm>
            <a:off x="3827622" y="3608665"/>
            <a:ext cx="607730" cy="607730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6"/>
            </p:custDataLst>
          </p:nvPr>
        </p:nvSpPr>
        <p:spPr>
          <a:xfrm>
            <a:off x="3265615" y="2153795"/>
            <a:ext cx="607730" cy="60773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7"/>
            </p:custDataLst>
          </p:nvPr>
        </p:nvSpPr>
        <p:spPr>
          <a:xfrm>
            <a:off x="3265615" y="5062899"/>
            <a:ext cx="607730" cy="607730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lstStyle/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8"/>
            </p:custDataLst>
          </p:nvPr>
        </p:nvSpPr>
        <p:spPr>
          <a:xfrm>
            <a:off x="980117" y="2825029"/>
            <a:ext cx="2169286" cy="2169286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用图形界限命令(Limits)设置图形边界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>
            <p:custDataLst>
              <p:tags r:id="rId1"/>
            </p:custDataLst>
          </p:nvPr>
        </p:nvSpPr>
        <p:spPr>
          <a:xfrm>
            <a:off x="1000760" y="873760"/>
            <a:ext cx="2241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七、实时平移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>
            <p:custDataLst>
              <p:tags r:id="rId2"/>
            </p:custDataLst>
          </p:nvPr>
        </p:nvSpPr>
        <p:spPr>
          <a:xfrm flipH="1">
            <a:off x="1088390" y="1553210"/>
            <a:ext cx="4606290" cy="25812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按住鼠标中键（滚轮）并拖动或者选中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选项时，光标将变为手状光标，单击画面中的任意一点并拖曳手状光标便可实时平移画面。按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Esc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键或按回车键可退出平移状态。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69148673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21275" y="1703070"/>
            <a:ext cx="277495" cy="286385"/>
          </a:xfrm>
          <a:prstGeom prst="rect">
            <a:avLst/>
          </a:prstGeom>
        </p:spPr>
      </p:pic>
      <p:sp>
        <p:nvSpPr>
          <p:cNvPr id="3" name="稻壳儿榴莲果果"/>
          <p:cNvSpPr txBox="1"/>
          <p:nvPr>
            <p:custDataLst>
              <p:tags r:id="rId5"/>
            </p:custDataLst>
          </p:nvPr>
        </p:nvSpPr>
        <p:spPr>
          <a:xfrm>
            <a:off x="6682740" y="873760"/>
            <a:ext cx="2241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八、实时缩放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 txBox="1"/>
          <p:nvPr>
            <p:custDataLst>
              <p:tags r:id="rId6"/>
            </p:custDataLst>
          </p:nvPr>
        </p:nvSpPr>
        <p:spPr>
          <a:xfrm flipH="1">
            <a:off x="6426200" y="1553210"/>
            <a:ext cx="4822190" cy="25812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滚动鼠标中键（滚轮）可以实时缩放画面，或者选中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选项时，单击图形中的任意一点并向上拖曳放大镜状光标可放大图形，向下拖曳则缩小图形，按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Esc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键或按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回车键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可退出缩放命令。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8405352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999605" y="2056130"/>
            <a:ext cx="307340" cy="298450"/>
          </a:xfrm>
          <a:prstGeom prst="rect">
            <a:avLst/>
          </a:prstGeom>
        </p:spPr>
      </p:pic>
      <p:pic>
        <p:nvPicPr>
          <p:cNvPr id="9" name="http://photo-static-api.fotomore.com/creative/vcg/400/new/VCG211344966190.jpg?uid=386&amp;timestamp=1739778393&amp;sign=97a873336d881cbb0b4833530c9a65a6" descr="templates\picture_hover\&amp;pky240_sjzg_VCG211344966190&amp;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8390" y="3500120"/>
            <a:ext cx="10160000" cy="3247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742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九、缩放窗口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760" y="1334135"/>
            <a:ext cx="9227820" cy="3826510"/>
          </a:xfrm>
          <a:prstGeom prst="rect">
            <a:avLst/>
          </a:prstGeom>
        </p:spPr>
      </p:pic>
      <p:sp>
        <p:nvSpPr>
          <p:cNvPr id="5" name="稻壳儿榴莲果果"/>
          <p:cNvSpPr txBox="1"/>
          <p:nvPr/>
        </p:nvSpPr>
        <p:spPr>
          <a:xfrm>
            <a:off x="1000760" y="5253355"/>
            <a:ext cx="742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十、恢复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 txBox="1"/>
          <p:nvPr>
            <p:custDataLst>
              <p:tags r:id="rId2"/>
            </p:custDataLst>
          </p:nvPr>
        </p:nvSpPr>
        <p:spPr>
          <a:xfrm flipH="1">
            <a:off x="1480820" y="5720715"/>
            <a:ext cx="9768205" cy="8007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选取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项可以恢复上一次画面的大小，再执行一次则可恢复到更前面一次的画面。这样操作可以一直恢复到以前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次的画面。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21455693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430" y="5806440"/>
            <a:ext cx="342265" cy="289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873760"/>
            <a:ext cx="74225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十一、退出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Autocad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1000760" y="1803400"/>
            <a:ext cx="8803640" cy="30880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25000"/>
              </a:spcBef>
              <a:spcAft>
                <a:spcPct val="25000"/>
              </a:spcAft>
            </a:pP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退出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AutoCAD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可以有以下几种方式：</a:t>
            </a:r>
            <a:endParaRPr lang="zh-CN" altLang="en-US" sz="20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>
              <a:spcBef>
                <a:spcPct val="25000"/>
              </a:spcBef>
              <a:spcAft>
                <a:spcPct val="25000"/>
              </a:spcAft>
            </a:pP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）关闭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AutoCAD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窗口。</a:t>
            </a:r>
            <a:endParaRPr lang="zh-CN" altLang="en-US" sz="20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>
              <a:spcBef>
                <a:spcPct val="25000"/>
              </a:spcBef>
              <a:spcAft>
                <a:spcPct val="25000"/>
              </a:spcAft>
            </a:pP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）在命令行键入“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QUIT”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命令。</a:t>
            </a:r>
            <a:endParaRPr lang="zh-CN" altLang="en-US" sz="20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>
              <a:spcBef>
                <a:spcPct val="25000"/>
              </a:spcBef>
              <a:spcAft>
                <a:spcPct val="25000"/>
              </a:spcAft>
            </a:pP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）选取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【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文件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】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菜单的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【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退出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】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菜单项。</a:t>
            </a:r>
            <a:endParaRPr lang="zh-CN" altLang="en-US" sz="20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  <a:p>
            <a:pPr>
              <a:spcBef>
                <a:spcPct val="25000"/>
              </a:spcBef>
              <a:spcAft>
                <a:spcPct val="25000"/>
              </a:spcAft>
            </a:pP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 不论采用哪一种方式， 在退出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AutoCAD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之前，如果最后一次操作不是存盘，则会弹出一个对话框，询问用户是否存储已作的改动。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AutoCAD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图形文件的后缀为“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.dwg”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，当图形文件保存时，系统会将原图自动生成后缀为“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.</a:t>
            </a:r>
            <a:r>
              <a:rPr lang="en-US" altLang="zh-CN" sz="2000" dirty="0" err="1">
                <a:solidFill>
                  <a:schemeClr val="tx1"/>
                </a:solidFill>
                <a:ea typeface="+mn-lt"/>
                <a:cs typeface="+mn-lt"/>
                <a:sym typeface="+mn-ea"/>
              </a:rPr>
              <a:t>bak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的备份文件，如果需要恢复原文件，将“</a:t>
            </a:r>
            <a:r>
              <a:rPr lang="en-US" altLang="zh-CN" sz="2000" dirty="0" err="1">
                <a:solidFill>
                  <a:schemeClr val="tx1"/>
                </a:solidFill>
                <a:ea typeface="+mn-lt"/>
                <a:cs typeface="+mn-lt"/>
                <a:sym typeface="+mn-ea"/>
              </a:rPr>
              <a:t>bak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改为“</a:t>
            </a:r>
            <a:r>
              <a:rPr lang="en-US" altLang="zh-CN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dwg”</a:t>
            </a:r>
            <a:r>
              <a:rPr lang="zh-CN" altLang="en-US" sz="2000" dirty="0">
                <a:solidFill>
                  <a:schemeClr val="tx1"/>
                </a:solidFill>
                <a:ea typeface="+mn-lt"/>
                <a:cs typeface="+mn-lt"/>
                <a:sym typeface="+mn-ea"/>
              </a:rPr>
              <a:t>即可。</a:t>
            </a:r>
            <a:endParaRPr lang="zh-CN" altLang="en-US" sz="2000" dirty="0">
              <a:solidFill>
                <a:schemeClr val="tx1"/>
              </a:solidFill>
              <a:ea typeface="+mn-lt"/>
              <a:cs typeface="+mn-lt"/>
              <a:sym typeface="+mn-ea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Part.3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92823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样板文件的制作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972820" y="731520"/>
            <a:ext cx="10808335" cy="415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根据要求建立如图所示的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A4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样板文件，要求以下几个方面。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1342390"/>
            <a:ext cx="3502660" cy="501840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稻壳儿榴莲果果"/>
          <p:cNvSpPr txBox="1"/>
          <p:nvPr/>
        </p:nvSpPr>
        <p:spPr>
          <a:xfrm flipH="1">
            <a:off x="4712970" y="1146810"/>
            <a:ext cx="3328670" cy="526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要求：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设置绘图界限为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A4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设置图形单位。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）长度类型为毫米，精度为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0.000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）角度类型为十进制度数，精度为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0.0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设置图层、线型。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）层名（中心线），颜色（红），线型（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Center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），线宽（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）层名（虚线），颜色（黄），线型（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Hidden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），线宽（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）层名（细实线），颜色（蓝），线型（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Continuous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），线宽（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）层名（粗实线），颜色（白），线型（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Continuous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），线宽（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0.70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设置文字样式（使用大字体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gbcbig.shx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）样式名（数字），字体名（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Gbeitc.shx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），文字宽的系数（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），文字倾斜角度（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）样式名（汉字），字体名（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Gbenor.shx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），文字宽的系数（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），文字倾斜角度（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稻壳儿榴莲果果"/>
          <p:cNvSpPr txBox="1"/>
          <p:nvPr/>
        </p:nvSpPr>
        <p:spPr>
          <a:xfrm flipH="1">
            <a:off x="8291195" y="1342390"/>
            <a:ext cx="3681730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设置尺寸标注父样式。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）【样式名】机械样式。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）【箭头大小】设为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）【文字样式】设为已经建立的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数字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样式。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）【文字高度】设为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3.5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6.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机械样式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父样式的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角度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标注子样式。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）【用于】角度标注。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）【文字对齐】设为水平。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7. 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绘制边框及标题栏，保存为样板文件。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（1）会设置绘图环境并满足国家标准的要求。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（3）树立标准意识，养成查阅标准、设计手册的习惯。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（2）会制作和使用样板图。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73010" y="2238375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计算机。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573010" y="4604385"/>
            <a:ext cx="3937635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绘图环境的设置包含图形界限、单位、图层、文字样式和标准样式的设置，样板图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文件后缀名为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“.dwt”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http://photo-static-api.fotomore.com/creative/vcg/400/version23/VCG21gic13784844.jpg?uid=386&amp;timestamp=1739779296&amp;sign=d5cd409f1be0c615766579e6afbacb73" descr="templates\picture_hover\&amp;pky330_sjzg_VCG21gic13784844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2158365"/>
            <a:ext cx="4398645" cy="3463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548159" y="28581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上篇　基础进阶模块</a:t>
            </a:r>
            <a:endParaRPr lang="en-US" altLang="zh-CN" sz="3200" b="1" kern="10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5037455" y="1540510"/>
            <a:ext cx="730232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任务一　初识</a:t>
            </a:r>
            <a:r>
              <a:rPr lang="en-US" altLang="zh-CN" sz="3600" dirty="0">
                <a:solidFill>
                  <a:schemeClr val="bg1"/>
                </a:solidFill>
                <a:cs typeface="宋体" panose="02010600030101010101" pitchFamily="2" charset="-122"/>
              </a:rPr>
              <a:t>AutoCAD </a:t>
            </a:r>
            <a:endParaRPr lang="en-US" altLang="zh-CN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任务二　</a:t>
            </a:r>
            <a:r>
              <a:rPr lang="en-US" altLang="zh-CN" sz="3600" dirty="0">
                <a:solidFill>
                  <a:schemeClr val="bg1"/>
                </a:solidFill>
                <a:cs typeface="宋体" panose="02010600030101010101" pitchFamily="2" charset="-122"/>
              </a:rPr>
              <a:t>AutoCAD</a:t>
            </a:r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基本操作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任务三　样板文件的制作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任务四　</a:t>
            </a:r>
            <a:r>
              <a:rPr lang="en-US" altLang="zh-CN" sz="3600" dirty="0">
                <a:solidFill>
                  <a:schemeClr val="bg1"/>
                </a:solidFill>
                <a:cs typeface="宋体" panose="02010600030101010101" pitchFamily="2" charset="-122"/>
              </a:rPr>
              <a:t>AutoCAD</a:t>
            </a:r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的绘图命令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任务五　常用的辅助绘图工具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任务六　图形的修改和编辑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任务七　在</a:t>
            </a:r>
            <a:r>
              <a:rPr lang="en-US" altLang="zh-CN" sz="3600" dirty="0">
                <a:solidFill>
                  <a:schemeClr val="bg1"/>
                </a:solidFill>
                <a:cs typeface="宋体" panose="02010600030101010101" pitchFamily="2" charset="-122"/>
              </a:rPr>
              <a:t>AutoCAD</a:t>
            </a:r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中进行尺寸标注 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  <a:p>
            <a:pPr algn="l"/>
            <a:r>
              <a:rPr lang="zh-CN" altLang="en-US" sz="3600" dirty="0">
                <a:solidFill>
                  <a:schemeClr val="bg1"/>
                </a:solidFill>
                <a:cs typeface="宋体" panose="02010600030101010101" pitchFamily="2" charset="-122"/>
              </a:rPr>
              <a:t>任务八　平面图形绘制综合举例</a:t>
            </a:r>
            <a:endParaRPr lang="zh-CN" altLang="en-US" sz="36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一、国家标准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GB/T14665—2012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《机械工程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制图规则》简介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2827020"/>
            <a:ext cx="10473690" cy="2394585"/>
          </a:xfrm>
          <a:prstGeom prst="rect">
            <a:avLst/>
          </a:prstGeom>
        </p:spPr>
      </p:pic>
      <p:sp>
        <p:nvSpPr>
          <p:cNvPr id="119810" name="Rectangle 2"/>
          <p:cNvSpPr>
            <a:spLocks noGrp="1" noChangeArrowheads="1"/>
          </p:cNvSpPr>
          <p:nvPr/>
        </p:nvSpPr>
        <p:spPr bwMode="auto">
          <a:xfrm>
            <a:off x="880745" y="1991360"/>
            <a:ext cx="1835785" cy="343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图线组别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一、国家标准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GB/T14665—2012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《机械工程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制图规则》简介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4480" y="1812290"/>
            <a:ext cx="9083040" cy="4808220"/>
          </a:xfrm>
          <a:prstGeom prst="rect">
            <a:avLst/>
          </a:prstGeom>
        </p:spPr>
      </p:pic>
      <p:sp>
        <p:nvSpPr>
          <p:cNvPr id="123907" name="Rectangle 3"/>
          <p:cNvSpPr>
            <a:spLocks noGrp="1" noChangeArrowheads="1"/>
          </p:cNvSpPr>
          <p:nvPr/>
        </p:nvSpPr>
        <p:spPr bwMode="auto">
          <a:xfrm>
            <a:off x="900430" y="1812449"/>
            <a:ext cx="4038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lvl="0" indent="-609600" algn="l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2.图线颜色</a:t>
            </a:r>
            <a:endParaRPr lang="en-US" altLang="zh-CN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609600" lvl="0" indent="-609600" algn="l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en-US" altLang="zh-CN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一、国家标准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GB/T14665—2012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《机械工程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制图规则》简介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/>
        </p:nvSpPr>
        <p:spPr bwMode="auto">
          <a:xfrm>
            <a:off x="900430" y="1812449"/>
            <a:ext cx="4038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lvl="0" indent="-609600" algn="l">
              <a:lnSpc>
                <a:spcPct val="80000"/>
              </a:lnSpc>
              <a:buFontTx/>
              <a:buNone/>
            </a:pPr>
            <a:r>
              <a:rPr lang="en-BZ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.</a:t>
            </a:r>
            <a:r>
              <a:rPr lang="zh-CN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字体</a:t>
            </a:r>
            <a:endParaRPr lang="en-US" altLang="zh-CN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609600" lvl="0" indent="-609600" algn="l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en-US" altLang="zh-CN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9330" y="2275205"/>
            <a:ext cx="1021397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/>
              <a:t>CAD </a:t>
            </a:r>
            <a:r>
              <a:rPr lang="zh-CN" altLang="en-US"/>
              <a:t>工程图中所使用的字体，应按</a:t>
            </a:r>
            <a:r>
              <a:rPr lang="en-US" altLang="zh-CN"/>
              <a:t> GB/T 14665—2012 </a:t>
            </a:r>
            <a:r>
              <a:rPr lang="zh-CN" altLang="en-US"/>
              <a:t>的规定要求。数字一般应以正体输出。字母除表示变量外，一般也应以正体输出。汉字一般用正体输出，并采用国家正式公布和推行的简化字。小数点和标点符号（除省略号和破折号为两个字位外）均为一个符号一个字位。字体与图纸幅面之间的选用关系如表</a:t>
            </a:r>
            <a:r>
              <a:rPr lang="en-US" altLang="zh-CN"/>
              <a:t> 2.7 </a:t>
            </a:r>
            <a:r>
              <a:rPr lang="zh-CN" altLang="en-US"/>
              <a:t>所示。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3610610"/>
            <a:ext cx="9121140" cy="2575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1252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664845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二、图层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430" y="1304925"/>
            <a:ext cx="10549255" cy="1506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3"/>
            <a:r>
              <a:rPr lang="en-US" altLang="zh-CN" sz="2400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1.</a:t>
            </a:r>
            <a:r>
              <a:rPr lang="zh-CN" altLang="en-US" sz="2400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基本概念及特点</a:t>
            </a:r>
            <a:endParaRPr lang="zh-CN" altLang="en-US" sz="2400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sz="20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图层可以想象为没有厚度的透明薄片。应将具有相同属性（颜色、线型等）的实体放在一个图层上，一幅图可以分解为若干个不同的图层。将所有图层叠在一起，就可以显示出整个图形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    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29033" name="Rectangle 9"/>
          <p:cNvSpPr>
            <a:spLocks noChangeArrowheads="1"/>
          </p:cNvSpPr>
          <p:nvPr/>
        </p:nvSpPr>
        <p:spPr bwMode="auto">
          <a:xfrm>
            <a:off x="1023938" y="2811780"/>
            <a:ext cx="20224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anose="02010609030101010101" pitchFamily="49" charset="-122"/>
              </a:rPr>
              <a:t>图层的特点：</a:t>
            </a:r>
            <a:endParaRPr lang="zh-CN" altLang="en-US" sz="2400" dirty="0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anose="0201060903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0430" y="3268980"/>
            <a:ext cx="10424795" cy="31896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）可以由用户命名设定图层。系统提供初始设定的图层为</a:t>
            </a:r>
            <a:r>
              <a:rPr lang="en-US" altLang="zh-CN"/>
              <a:t> 0 </a:t>
            </a:r>
            <a:r>
              <a:rPr lang="zh-CN" altLang="en-US"/>
              <a:t>层。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）当前作图所在的图层称为当前层。当前层只能是一个，但当前层可以切换。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）每设定一个图层，就设定了该图层的颜色（如白色）和线型（如实线），图层的颜色和线型可以修改。一般来说，在一个图层上绘制图形，应具有该图层的颜色和线型。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）各图层具有相同的坐标系，可精确地互相对齐。</a:t>
            </a:r>
            <a:endParaRPr lang="zh-CN" altLang="en-US"/>
          </a:p>
          <a:p>
            <a:pPr>
              <a:lnSpc>
                <a:spcPct val="140000"/>
              </a:lnSpc>
            </a:pPr>
            <a:r>
              <a:rPr lang="zh-CN" altLang="en-US"/>
              <a:t>（</a:t>
            </a:r>
            <a:r>
              <a:rPr lang="en-US" altLang="zh-CN"/>
              <a:t>5</a:t>
            </a:r>
            <a:r>
              <a:rPr lang="zh-CN" altLang="en-US"/>
              <a:t>）图层可以进行管理，包括：打开</a:t>
            </a:r>
            <a:r>
              <a:rPr lang="en-US" altLang="zh-CN"/>
              <a:t> / </a:t>
            </a:r>
            <a:r>
              <a:rPr lang="zh-CN" altLang="en-US"/>
              <a:t>关闭，关闭的图层上的实体不可见；冻结</a:t>
            </a:r>
            <a:r>
              <a:rPr lang="en-US" altLang="zh-CN"/>
              <a:t> / </a:t>
            </a:r>
            <a:r>
              <a:rPr lang="zh-CN" altLang="en-US"/>
              <a:t>解冻，冻结的图层上的实体不可见，并且在重新生成图形时不参加计算，不能设置为当前层；锁定</a:t>
            </a:r>
            <a:r>
              <a:rPr lang="en-US" altLang="zh-CN"/>
              <a:t> / </a:t>
            </a:r>
            <a:r>
              <a:rPr lang="zh-CN" altLang="en-US"/>
              <a:t>解锁，锁定的图层上的实体可见，但不能编辑。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1252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664845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二、图层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085" y="1208405"/>
            <a:ext cx="60471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3"/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2.图层、线型、颜色、线宽的设置</a:t>
            </a:r>
            <a:endParaRPr lang="zh-CN" altLang="en-US" sz="2400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）设置图层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）调入线型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）当前层的切换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en-US" altLang="zh-CN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pic>
        <p:nvPicPr>
          <p:cNvPr id="11494804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9675" y="2815590"/>
            <a:ext cx="6814185" cy="3647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1252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664845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三、样板图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085" y="1347470"/>
            <a:ext cx="9763125" cy="5220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533400">
              <a:spcBef>
                <a:spcPct val="15000"/>
              </a:spcBef>
              <a:spcAft>
                <a:spcPct val="15000"/>
              </a:spcAft>
              <a:buFontTx/>
              <a:buNone/>
              <a:tabLst>
                <a:tab pos="0" algn="l"/>
              </a:tabLst>
            </a:pPr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en-US" altLang="zh-CN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样板图的作用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Bef>
                <a:spcPct val="15000"/>
              </a:spcBef>
              <a:spcAft>
                <a:spcPct val="15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制作样板图可以避免许多重复的工作，且便于标准化及文件的调用。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Bef>
                <a:spcPct val="15000"/>
              </a:spcBef>
              <a:spcAft>
                <a:spcPct val="15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样板图中的主要内容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）设置常用的图层；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）选定图幅与比例；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）设置使用的线型；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）设置标题栏、明细栏；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）设置工程标注用的文字样式和标注样式；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）设置常用的图形符号；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1082675" lvl="3" indent="0">
              <a:spcBef>
                <a:spcPct val="15000"/>
              </a:spcBef>
              <a:spcAft>
                <a:spcPct val="15000"/>
              </a:spcAft>
              <a:buFont typeface="Tahoma" panose="020B0604030504040204" pitchFamily="34" charset="0"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）设置其他有关参数。</a:t>
            </a:r>
            <a:r>
              <a:rPr lang="zh-CN" altLang="en-US" sz="2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zh-CN" altLang="en-US" sz="2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1252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664845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三、样板图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085" y="1607820"/>
            <a:ext cx="976312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en-US" altLang="zh-CN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样板图的制作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）设置图形边界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）设置图层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）设置文字样式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）设置尺寸标注样式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）保存样板图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Aft>
                <a:spcPct val="20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</a:t>
            </a:r>
            <a:r>
              <a:rPr lang="en-US" altLang="zh-CN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0033CC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）样板图调用</a:t>
            </a:r>
            <a:endParaRPr lang="zh-CN" altLang="en-US" sz="2400" b="1" dirty="0">
              <a:solidFill>
                <a:srgbClr val="0033CC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indent="533400">
              <a:spcBef>
                <a:spcPct val="15000"/>
              </a:spcBef>
              <a:spcAft>
                <a:spcPct val="15000"/>
              </a:spcAft>
              <a:buFontTx/>
              <a:buNone/>
              <a:tabLst>
                <a:tab pos="0" algn="l"/>
              </a:tabLst>
            </a:pPr>
            <a:r>
              <a:rPr lang="zh-CN" altLang="en-US" sz="2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</a:t>
            </a:r>
            <a:endParaRPr lang="zh-CN" altLang="en-US" sz="2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  <a:p>
            <a:pPr marL="0" lvl="3"/>
            <a:r>
              <a:rPr lang="zh-CN" altLang="en-US" sz="2400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</a:t>
            </a:r>
            <a:endParaRPr lang="zh-CN" altLang="en-US" sz="2400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Part.4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03948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altLang="zh-CN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AutoCAD</a:t>
            </a: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的绘图命令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282065" y="731520"/>
            <a:ext cx="6836410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利用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绘图软件，绘制如图所示的平面图形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040" y="1916430"/>
            <a:ext cx="6307455" cy="3477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（1）能熟练掌握基本绘图命令，能准确、快速地创建各种基本几何形状。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（3）能灵活运用不同绘图命令进行组合操作，实现复杂图形的绘制和编辑，培养综合运用命令的能力和创造性思维。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（2）能根据具体需求选择合适的命令进行绘图操作，提高绘图效率和质量。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90283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初识</a:t>
            </a:r>
            <a:r>
              <a:rPr lang="en-US" altLang="zh-CN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AutoCAD </a:t>
            </a:r>
            <a:endParaRPr lang="en-US" altLang="zh-CN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3651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73010" y="2238375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计算机。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573010" y="4423410"/>
            <a:ext cx="3937635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通过图形分析，该图形涉及直线、圆、圆弧、多边形等常用绘图命令的使用。其中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R35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的圆弧可以用相切、相切、半径的圆命令绘制，也可以用圆角命令绘制。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http://photo-static-api.fotomore.com/creative/vcg/400/version23/VCG21gic13784844.jpg?uid=386&amp;timestamp=1739779296&amp;sign=d5cd409f1be0c615766579e6afbacb73" descr="templates\picture_hover\&amp;pky330_sjzg_VCG21gic13784844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2158365"/>
            <a:ext cx="4398645" cy="3463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一、常用的基本绘图命令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34194005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735" y="2254885"/>
            <a:ext cx="8594090" cy="2691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AutoCAD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命令的执行过程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1850" y="1757680"/>
            <a:ext cx="7250430" cy="89154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以画圆命令为例：</a:t>
            </a:r>
            <a:endParaRPr lang="zh-CN" altLang="en-US" sz="16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命令：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C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5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2045970" y="2259965"/>
            <a:ext cx="467360" cy="327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1850" y="2355850"/>
            <a:ext cx="8957945" cy="706755"/>
          </a:xfrm>
          <a:prstGeom prst="rect">
            <a:avLst/>
          </a:prstGeom>
        </p:spPr>
        <p:txBody>
          <a:bodyPr wrap="square">
            <a:spAutoFit/>
          </a:bodyPr>
          <a:p>
            <a:endParaRPr lang="en-US" altLang="zh-CN" sz="2400"/>
          </a:p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指定圆的圆心或【三点（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3P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两点（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2P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/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相切、相切、半径（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T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）】：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230" y="3185160"/>
            <a:ext cx="1066609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输入一个点，则以该点为圆心画圆，其后续提示：指定圆的半径或【直径（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）】：输入半径值或输入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D</a:t>
            </a:r>
            <a:endParaRPr lang="en-US" altLang="zh-CN" sz="1600"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11027410" y="3246120"/>
            <a:ext cx="404495" cy="276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0430" y="371824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输入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3P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，则以三点方式画圆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00430" y="425164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输入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2P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，则以直径上两个端点方式画圆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0430" y="4734560"/>
            <a:ext cx="61188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4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）输入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TTR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，则绘制与两条直线、圆或圆弧相切的圆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49923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三、关于命令提示的说明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5830" y="2098675"/>
            <a:ext cx="11027410" cy="2660650"/>
          </a:xfrm>
          <a:prstGeom prst="rect">
            <a:avLst/>
          </a:prstGeom>
        </p:spPr>
        <p:txBody>
          <a:bodyPr wrap="square">
            <a:noAutofit/>
          </a:bodyPr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Times New Roman" panose="02020603050405020304"/>
              </a:rPr>
              <a:t>[  ]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”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中内容为选项，当一个命令有多个选项时各选项用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/”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隔开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3048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2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 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&lt;  &gt;”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中的选项为默认项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或默认值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3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在选择所需的选项时只需键入对应选项的大写字母。例如在选择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“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直径</a:t>
            </a: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）”</a:t>
            </a:r>
            <a:r>
              <a:rPr lang="zh-CN" altLang="en-US" sz="24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时，只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键入</a:t>
            </a:r>
            <a:r>
              <a:rPr lang="en-US" altLang="zh-CN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D</a:t>
            </a:r>
            <a:r>
              <a:rPr lang="zh-CN" altLang="en-US" sz="2400">
                <a:solidFill>
                  <a:schemeClr val="tx2"/>
                </a:solidFill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2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Part.5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696710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常用的辅助绘图工具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282065" y="731520"/>
            <a:ext cx="9798685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利用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绘图软件，绘制如图所示无尺寸矩形，并在不作任何辅助线的情况下，绘制位于矩形中心的无尺寸圆。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5520" y="1807845"/>
            <a:ext cx="5140325" cy="4012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（1）能够掌握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的【草图设置】的设置方法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（3）树立多途径解决问题的意识，提高学生主动思考，灵活解决问题的能力。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（2）能利用极轴追踪、对象捕捉、动态输入等辅助命令，快速、精确定位，提升图形的绘制效率。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3651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73010" y="2238375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计算机。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573010" y="4423410"/>
            <a:ext cx="3937635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该平面图形中的矩形是无尺寸矩形，在不绘制任何辅助线的前提下，可以通过对象捕捉和极轴追踪，来确定无尺寸圆的圆心位置。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http://photo-static-api.fotomore.com/creative/vcg/400/version23/VCG21gic13784844.jpg?uid=386&amp;timestamp=1739779296&amp;sign=d5cd409f1be0c615766579e6afbacb73" descr="templates\picture_hover\&amp;pky330_sjzg_VCG21gic13784844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2158365"/>
            <a:ext cx="4398645" cy="3463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982980" y="88265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一、光标坐标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430" y="1492885"/>
            <a:ext cx="1021397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在状态栏的最左侧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，动态显示了光标当前的坐标。单击该处可以开启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显示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或关闭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（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不显示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）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2980" y="199358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l" defTabSz="914400">
              <a:spcBef>
                <a:spcPts val="1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二、捕捉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980" y="2597785"/>
            <a:ext cx="737362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单击状态栏上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【捕捉】按钮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或按下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F9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键，可控制捕捉的开启或关闭。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/>
          <a:stretch>
            <a:fillRect/>
          </a:stretch>
        </p:blipFill>
        <p:spPr>
          <a:xfrm>
            <a:off x="3647440" y="2694940"/>
            <a:ext cx="231775" cy="182880"/>
          </a:xfrm>
          <a:prstGeom prst="rect">
            <a:avLst/>
          </a:prstGeom>
        </p:spPr>
      </p:pic>
      <p:pic>
        <p:nvPicPr>
          <p:cNvPr id="113641879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4925" y="2037715"/>
            <a:ext cx="3981450" cy="34823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72185" y="296830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l" defTabSz="914400">
              <a:spcBef>
                <a:spcPts val="1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三、栅格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2980" y="3519805"/>
            <a:ext cx="685546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单击状态栏上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【栅格】按钮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或按下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F7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键可控制栅格的开启或关闭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703955" y="3519646"/>
            <a:ext cx="175577" cy="16795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72185" y="394303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algn="l" defTabSz="914400">
              <a:spcBef>
                <a:spcPts val="100"/>
              </a:spcBef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四、正交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2980" y="4721860"/>
            <a:ext cx="667131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单击状态栏上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【正交】按钮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或按下</a:t>
            </a:r>
            <a:r>
              <a:rPr lang="en-US" altLang="zh-CN" sz="1600">
                <a:latin typeface="宋体" panose="02010600030101010101" pitchFamily="2" charset="-122"/>
                <a:ea typeface="宋体" panose="02010600030101010101" pitchFamily="2" charset="-122"/>
              </a:rPr>
              <a:t> F8 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键可控制正交模式开启或关闭。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4"/>
          <a:stretch>
            <a:fillRect/>
          </a:stretch>
        </p:blipFill>
        <p:spPr>
          <a:xfrm>
            <a:off x="3647440" y="4807109"/>
            <a:ext cx="137477" cy="1679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14095" y="95250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五、对象捕捉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0430" y="1412875"/>
            <a:ext cx="10295890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单击状态栏上【对象捕捉】按钮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或按下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F3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键，执行对象捕捉设置，可以在对象上的精确位置指定捕捉点。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3997325" y="1739106"/>
            <a:ext cx="160337" cy="160337"/>
          </a:xfrm>
          <a:prstGeom prst="rect">
            <a:avLst/>
          </a:prstGeom>
        </p:spPr>
      </p:pic>
      <p:pic>
        <p:nvPicPr>
          <p:cNvPr id="14" name="图片 7" descr="C:/Users/lenovo/Desktop/9.png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2" r="5492"/>
          <a:stretch>
            <a:fillRect/>
          </a:stretch>
        </p:blipFill>
        <p:spPr>
          <a:xfrm>
            <a:off x="4678045" y="1742440"/>
            <a:ext cx="2293620" cy="222313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00430" y="32819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ts val="100"/>
              </a:spcBef>
              <a:spcAft>
                <a:spcPts val="10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六、极轴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0430" y="3983355"/>
            <a:ext cx="629348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单击状态栏上【极轴】按钮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或按下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F10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键，执行极轴追踪设置。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3822065" y="4104481"/>
            <a:ext cx="175577" cy="145097"/>
          </a:xfrm>
          <a:prstGeom prst="rect">
            <a:avLst/>
          </a:prstGeom>
        </p:spPr>
      </p:pic>
      <p:pic>
        <p:nvPicPr>
          <p:cNvPr id="20" name="图片 9" descr="C:/Users/lenovo/Desktop/3.png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2" r="5712"/>
          <a:stretch>
            <a:fillRect/>
          </a:stretch>
        </p:blipFill>
        <p:spPr>
          <a:xfrm>
            <a:off x="4678045" y="4401185"/>
            <a:ext cx="2225040" cy="2167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稻壳儿榴莲果果" descr="D:/computer/新建文件夹/CAD.pngCAD"/>
          <p:cNvPicPr/>
          <p:nvPr/>
        </p:nvPicPr>
        <p:blipFill>
          <a:blip r:embed="rId1"/>
          <a:srcRect l="2290" t="-409" r="541" b="409"/>
          <a:stretch>
            <a:fillRect/>
          </a:stretch>
        </p:blipFill>
        <p:spPr>
          <a:xfrm>
            <a:off x="785495" y="1689100"/>
            <a:ext cx="6268085" cy="3718560"/>
          </a:xfrm>
          <a:prstGeom prst="roundRect">
            <a:avLst>
              <a:gd name="adj" fmla="val 3805"/>
            </a:avLst>
          </a:prstGeom>
        </p:spPr>
      </p:pic>
      <p:sp>
        <p:nvSpPr>
          <p:cNvPr id="31" name="稻壳儿榴莲果果"/>
          <p:cNvSpPr txBox="1"/>
          <p:nvPr/>
        </p:nvSpPr>
        <p:spPr>
          <a:xfrm flipH="1">
            <a:off x="7746365" y="2658745"/>
            <a:ext cx="3416300" cy="1384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安装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AutoCAD2020 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版软件，认识 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AutoCAD 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的应用领域及强大的绘图功能。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900430" y="103886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七、对象捕捉追踪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0430" y="1654810"/>
            <a:ext cx="1008951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单击状态栏中【对象捕捉追踪】按钮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或按下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F11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键，打开对象捕捉追踪功能。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4429125" y="1724501"/>
            <a:ext cx="198437" cy="19843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00430" y="214788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ts val="100"/>
              </a:spcBef>
              <a:spcAft>
                <a:spcPts val="10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八、参数化绘图工具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3950" y="2823845"/>
            <a:ext cx="629348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几何约束：控制对象相对于彼此的关系，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如：平行、垂直、共线等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9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915" y="3828415"/>
            <a:ext cx="2678430" cy="2203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6323965" y="2834322"/>
            <a:ext cx="5080000" cy="58356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标注约束：控制对象的具体尺寸，如：距离、长度、角度和半径值等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0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495" y="3838575"/>
            <a:ext cx="2608580" cy="2147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87120" y="925195"/>
            <a:ext cx="956564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先使用几何约束确定图形的形状，再使用标注约束确定图形的尺寸。常用的约束操</a:t>
            </a:r>
            <a:r>
              <a:rPr lang="en-US" altLang="zh-CN" sz="2000">
                <a:latin typeface="Times New Roman" panose="02020603050405020304"/>
                <a:ea typeface="宋体" panose="02010600030101010101" pitchFamily="2" charset="-122"/>
              </a:rPr>
              <a:t>  </a:t>
            </a:r>
            <a:endParaRPr lang="en-US" altLang="zh-CN" sz="2000">
              <a:latin typeface="Times New Roman" panose="02020603050405020304"/>
              <a:ea typeface="宋体" panose="02010600030101010101" pitchFamily="2" charset="-122"/>
            </a:endParaRPr>
          </a:p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Times New Roman" panose="02020603050405020304"/>
                <a:ea typeface="宋体" panose="02010600030101010101" pitchFamily="2" charset="-122"/>
              </a:rPr>
              <a:t>作工具栏如图所示。</a:t>
            </a:r>
            <a:endParaRPr lang="zh-CN" altLang="en-US" sz="20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6000" y="-319563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/>
          <p:nvPr/>
        </p:nvPicPr>
        <p:blipFill>
          <a:blip r:embed="rId1"/>
          <a:stretch>
            <a:fillRect/>
          </a:stretch>
        </p:blipFill>
        <p:spPr>
          <a:xfrm>
            <a:off x="1714500" y="1826260"/>
            <a:ext cx="1767205" cy="2844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556000" y="1893729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304790" y="1826260"/>
            <a:ext cx="1515745" cy="2844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556000" y="3969861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  </a:t>
            </a:r>
            <a:endParaRPr lang="en-US" altLang="zh-CN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8792845" y="1826260"/>
            <a:ext cx="1466850" cy="29152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900430" y="4516755"/>
            <a:ext cx="10203815" cy="953135"/>
          </a:xfrm>
          <a:prstGeom prst="rect">
            <a:avLst/>
          </a:prstGeom>
        </p:spPr>
        <p:txBody>
          <a:bodyPr wrap="square">
            <a:spAutoFit/>
          </a:bodyPr>
          <a:p>
            <a:endParaRPr lang="en-US" altLang="zh-CN" sz="3200"/>
          </a:p>
          <a:p>
            <a:pPr marL="0" indent="800100" algn="just" defTabSz="266700" font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参数化工具栏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                                       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几何约束工具栏 </a:t>
            </a: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</a:rPr>
              <a:t>                                        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标注约束工具栏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>
          <a:xfrm>
            <a:off x="185344" y="6604603"/>
            <a:ext cx="407226" cy="207677"/>
          </a:xfrm>
        </p:spPr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0430" y="155987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533400" indent="-2286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楷体" panose="02010609060101010101" charset="-122"/>
              </a:rPr>
              <a:t>1. 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</a:rPr>
              <a:t>添加几何约束</a:t>
            </a:r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430" y="242728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533400" indent="-2286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楷体" panose="02010609060101010101" charset="-122"/>
              </a:rPr>
              <a:t>2. </a:t>
            </a:r>
            <a:r>
              <a:rPr lang="zh-CN" altLang="en-US" sz="2400">
                <a:latin typeface="Times New Roman" panose="02020603050405020304"/>
                <a:ea typeface="楷体" panose="02010609060101010101" charset="-122"/>
              </a:rPr>
              <a:t>删除或释放几何约束</a:t>
            </a:r>
            <a:endParaRPr lang="zh-CN" altLang="en-US" sz="2400">
              <a:latin typeface="Times New Roman" panose="02020603050405020304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0430" y="32946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533400" indent="-2286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楷体" panose="02010609060101010101" charset="-122"/>
              </a:rPr>
              <a:t>3. </a:t>
            </a:r>
            <a:r>
              <a:rPr lang="zh-CN" altLang="en-US" sz="2400">
                <a:latin typeface="Times New Roman" panose="02020603050405020304"/>
                <a:ea typeface="楷体" panose="02010609060101010101" charset="-122"/>
              </a:rPr>
              <a:t>添加标注约束</a:t>
            </a:r>
            <a:endParaRPr lang="zh-CN" altLang="en-US" sz="2400">
              <a:latin typeface="Times New Roman" panose="02020603050405020304"/>
              <a:ea typeface="楷体" panose="02010609060101010101" charset="-122"/>
            </a:endParaRPr>
          </a:p>
        </p:txBody>
      </p:sp>
      <p:pic>
        <p:nvPicPr>
          <p:cNvPr id="755821873" name="图片 2" descr="图片包含 文本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640" y="1897063"/>
            <a:ext cx="3144520" cy="22332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900430" y="416210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533400" indent="-2286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Times New Roman" panose="02020603050405020304"/>
                <a:ea typeface="楷体" panose="02010609060101010101" charset="-122"/>
              </a:rPr>
              <a:t>4. </a:t>
            </a:r>
            <a:r>
              <a:rPr lang="zh-CN" altLang="en-US" sz="2400">
                <a:latin typeface="Times New Roman" panose="02020603050405020304"/>
                <a:ea typeface="楷体" panose="02010609060101010101" charset="-122"/>
              </a:rPr>
              <a:t>约束显示控制</a:t>
            </a:r>
            <a:endParaRPr lang="zh-CN" altLang="en-US" sz="2400">
              <a:latin typeface="Times New Roman" panose="02020603050405020304"/>
              <a:ea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2000" y="414496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参数管理器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69950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Part.6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696710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图形的修改和编辑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282065" y="731520"/>
            <a:ext cx="9798685" cy="461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根据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如图所示给出的平面图形，利用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绘图软件，绘制平面图形。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820" y="1610360"/>
            <a:ext cx="10845800" cy="3246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（1）能运用复制、偏移、镜像、阵列等编辑命令绘制图形。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（3）培养严谨、认真的职业素养，并能进行经验总结与积累。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（2）能掌握移动、旋转、比例缩放、镜像等夹点编辑的应用方法。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3651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32370" y="2187575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计算机。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390130" y="4382770"/>
            <a:ext cx="4152900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通过图形分析，该图形涉及直线、圆、修剪、偏移、阵列、夹点编辑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 | 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旋转、比例缩放等绘图和修改命令，其中长度为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31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的直线使用【比例缩放】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|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【参照】命令绘制</a:t>
            </a:r>
            <a:r>
              <a:rPr lang="zh-CN" altLang="en-US" sz="1600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600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http://photo-static-api.fotomore.com/creative/vcg/400/version23/VCG21gic13784844.jpg?uid=386&amp;timestamp=1739779296&amp;sign=d5cd409f1be0c615766579e6afbacb73" descr="templates\picture_hover\&amp;pky330_sjzg_VCG21gic13784844&amp;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2220" y="2158365"/>
            <a:ext cx="4398645" cy="3463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>
            <p:custDataLst>
              <p:tags r:id="rId1"/>
            </p:custDataLst>
          </p:nvPr>
        </p:nvSpPr>
        <p:spPr>
          <a:xfrm>
            <a:off x="982980" y="88265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一、选择对象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6000" y="171291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1.</a:t>
            </a:r>
            <a:r>
              <a:rPr lang="zh-CN" altLang="en-US" sz="1600">
                <a:latin typeface="Times New Roman" panose="02020603050405020304"/>
                <a:ea typeface="楷体" panose="02010609060101010101" charset="-122"/>
              </a:rPr>
              <a:t>单选</a:t>
            </a:r>
            <a:endParaRPr lang="zh-CN" altLang="en-US" sz="1600">
              <a:latin typeface="Times New Roman" panose="02020603050405020304"/>
              <a:ea typeface="楷体" panose="02010609060101010101" charset="-122"/>
            </a:endParaRPr>
          </a:p>
        </p:txBody>
      </p:sp>
      <p:pic>
        <p:nvPicPr>
          <p:cNvPr id="367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85" y="2390140"/>
            <a:ext cx="1757045" cy="122809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1221740" y="4137025"/>
            <a:ext cx="85153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单选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6365" y="171291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2.</a:t>
            </a:r>
            <a:r>
              <a:rPr lang="zh-CN" altLang="en-US" sz="1600">
                <a:latin typeface="Times New Roman" panose="02020603050405020304"/>
                <a:ea typeface="楷体" panose="02010609060101010101" charset="-122"/>
              </a:rPr>
              <a:t>指定举行选择区域</a:t>
            </a:r>
            <a:endParaRPr lang="zh-CN" altLang="en-US" sz="1600">
              <a:latin typeface="Times New Roman" panose="02020603050405020304"/>
              <a:ea typeface="楷体" panose="02010609060101010101" charset="-122"/>
            </a:endParaRPr>
          </a:p>
        </p:txBody>
      </p:sp>
      <p:pic>
        <p:nvPicPr>
          <p:cNvPr id="365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365" y="2383155"/>
            <a:ext cx="1491615" cy="1256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425" y="2424430"/>
            <a:ext cx="1517650" cy="116014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3936365" y="414496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窗口选择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24500" y="415512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交叉选择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45830" y="164496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304800" algn="l" defTabSz="266700" font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latin typeface="Times New Roman" panose="02020603050405020304"/>
                <a:ea typeface="Times New Roman" panose="02020603050405020304"/>
              </a:rPr>
              <a:t>3.</a:t>
            </a:r>
            <a:r>
              <a:rPr lang="zh-CN" altLang="en-US" sz="1600">
                <a:latin typeface="Times New Roman" panose="02020603050405020304"/>
                <a:ea typeface="楷体" panose="02010609060101010101" charset="-122"/>
              </a:rPr>
              <a:t>循环选择</a:t>
            </a:r>
            <a:endParaRPr lang="zh-CN" altLang="en-US" sz="1600">
              <a:latin typeface="Times New Roman" panose="02020603050405020304"/>
              <a:ea typeface="楷体" panose="02010609060101010101" charset="-122"/>
            </a:endParaRPr>
          </a:p>
        </p:txBody>
      </p:sp>
      <p:pic>
        <p:nvPicPr>
          <p:cNvPr id="368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750" y="2406015"/>
            <a:ext cx="1737360" cy="1397635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文本框 20"/>
          <p:cNvSpPr txBox="1"/>
          <p:nvPr/>
        </p:nvSpPr>
        <p:spPr>
          <a:xfrm>
            <a:off x="8912225" y="4139565"/>
            <a:ext cx="1139825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选择集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>
            <p:custDataLst>
              <p:tags r:id="rId1"/>
            </p:custDataLst>
          </p:nvPr>
        </p:nvSpPr>
        <p:spPr>
          <a:xfrm>
            <a:off x="982980" y="882650"/>
            <a:ext cx="9416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二、常用图形编辑命令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22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2980" y="1499553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常用的编辑命令</a:t>
            </a: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在【修改】工</a:t>
            </a: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具栏上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98854456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30" y="2154555"/>
            <a:ext cx="9102725" cy="27222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00430" y="4259898"/>
            <a:ext cx="5080000" cy="460375"/>
          </a:xfrm>
          <a:prstGeom prst="rect">
            <a:avLst/>
          </a:prstGeom>
        </p:spPr>
        <p:txBody>
          <a:bodyPr>
            <a:spAutoFit/>
          </a:bodyPr>
          <a:p>
            <a:pPr marL="0" indent="127000" algn="just" defTabSz="266700" fontAlgn="ctr">
              <a:spcBef>
                <a:spcPts val="100"/>
              </a:spcBef>
              <a:spcAft>
                <a:spcPts val="10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三、用夹点编辑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2980" y="4947285"/>
            <a:ext cx="10265410" cy="3371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127000" algn="just" defTabSz="266700" font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Times New Roman" panose="02020603050405020304"/>
                <a:ea typeface="宋体" panose="02010600030101010101" pitchFamily="2" charset="-122"/>
              </a:rPr>
              <a:t>夹点编辑共有五种方式，即拉伸、移动、旋转、比例缩放和镜像</a:t>
            </a:r>
            <a:endParaRPr lang="zh-CN" altLang="en-US" sz="1600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Part.7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902835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algn="l"/>
            <a:r>
              <a:rPr lang="zh-CN" altLang="en-US" sz="5400">
                <a:solidFill>
                  <a:schemeClr val="bg1"/>
                </a:solidFill>
                <a:cs typeface="宋体" panose="02010600030101010101" pitchFamily="2" charset="-122"/>
              </a:rPr>
              <a:t>在</a:t>
            </a:r>
            <a:r>
              <a:rPr lang="en-US" altLang="zh-CN" sz="5400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AutoCAD</a:t>
            </a:r>
            <a:r>
              <a:rPr lang="zh-CN" altLang="en-US" sz="5400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中进行尺寸标注 </a:t>
            </a:r>
            <a:r>
              <a:rPr lang="en-US" altLang="zh-CN" sz="5400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 </a:t>
            </a:r>
            <a:endParaRPr lang="en-US" altLang="zh-CN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（1）能熟知 AutoCAD 的发展史，会熟练操作 AutoCAD 的应用界面。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（3）能认识到技术的应用对社会发展的重要性，培养技术意识、尊重知识产权，注重技术的合理、合法、合规应用。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（2）能熟知 AutoCAD 的专业特点及优势，增强专业认同感。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85344" y="616098"/>
            <a:ext cx="8538778" cy="60939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根据要求建立任务七样式的样板文件，要求：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设置绘图界限为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A4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设置图形单位，要求：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）长度类型为毫米，精度为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0.000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）角度类型为十进制度数，精度为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0.0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3.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设置图层、线型。要求：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）层名：中心线；颜色：红；线型：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Center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；线宽：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）层名：虚线；颜色：黄；线型：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Hidden 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；线宽：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）层名：细实线；颜色：蓝；线型：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Continuous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；线宽：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0.35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）层名：粗实线；颜色：白；线型：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Continuous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；线宽：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0.70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。 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4.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设置文字样式（使用大字体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gbcbig.shx)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）样式名：数字；字体名：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Gbeitc.shx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；文字宽的系数：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；文字倾斜角度：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   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）样式名：汉字；字体名：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Gbenor.shx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；文字宽的系数：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；文字倾斜角度：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 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5.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设置尺寸标注父样式。</a:t>
            </a:r>
            <a:endParaRPr lang="en-US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）【样式名】机械样式；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）【箭头大小】设为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）【文字样式】设为已经建立的“数字”样式；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）【文字高度】设为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3.5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6.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设置“机械样式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父样式的“角度”标注子样式。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）【用于】角度标注；</a:t>
            </a:r>
            <a:endParaRPr lang="en-US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）【文字对齐】设为水平。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绘制边框及标题栏，保存为样板文件。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82151" y="32533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64129" y="2384023"/>
            <a:ext cx="3527871" cy="4473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61123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917575" y="4421385"/>
            <a:ext cx="2959695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（1）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会设置绘图环境并满足国家标准的要求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；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6" name="矩形 35"/>
          <p:cNvSpPr/>
          <p:nvPr>
            <p:custDataLst>
              <p:tags r:id="rId4"/>
            </p:custDataLst>
          </p:nvPr>
        </p:nvSpPr>
        <p:spPr>
          <a:xfrm>
            <a:off x="8086132" y="4421385"/>
            <a:ext cx="2959058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（3）培养学生增强标准意识。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37" name="矩形 36"/>
          <p:cNvSpPr/>
          <p:nvPr>
            <p:custDataLst>
              <p:tags r:id="rId5"/>
            </p:custDataLst>
          </p:nvPr>
        </p:nvSpPr>
        <p:spPr>
          <a:xfrm>
            <a:off x="4504081" y="4421385"/>
            <a:ext cx="2955240" cy="17665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（2）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会制作和使用样板图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8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68" r="16668"/>
          <a:stretch>
            <a:fillRect/>
          </a:stretch>
        </p:blipFill>
        <p:spPr>
          <a:xfrm>
            <a:off x="8457128" y="1610598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16665" r="16665"/>
          <a:stretch>
            <a:fillRect/>
          </a:stretch>
        </p:blipFill>
        <p:spPr>
          <a:xfrm>
            <a:off x="4871895" y="1611234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325" y="2237740"/>
            <a:ext cx="426466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en-US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en-US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绘图工具：</a:t>
            </a:r>
            <a:r>
              <a:rPr lang="en-US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AutoCAD2020</a:t>
            </a:r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版软件</a:t>
            </a:r>
            <a:endParaRPr lang="zh-CN" altLang="zh-CN" sz="1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）电脑</a:t>
            </a:r>
            <a:endParaRPr lang="zh-CN" altLang="zh-CN" sz="1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432037" y="4640845"/>
            <a:ext cx="3703323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绘图环境的设置包含图形界限、单位、图层、文字样式和标准样式的设置，样板图文件后缀名为“</a:t>
            </a:r>
            <a:r>
              <a:rPr lang="en-US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.dwt</a:t>
            </a:r>
            <a:r>
              <a:rPr lang="zh-CN" altLang="zh-CN" sz="160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”。</a:t>
            </a:r>
            <a:endParaRPr lang="zh-CN" altLang="zh-CN" sz="160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70100"/>
            <a:ext cx="508889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376680" y="1007745"/>
            <a:ext cx="8417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一、</a:t>
            </a:r>
            <a:r>
              <a:rPr lang="zh-CN" altLang="zh-CN" sz="2400" b="1">
                <a:ea typeface="+mn-lt"/>
                <a:cs typeface="+mn-lt"/>
              </a:rPr>
              <a:t>国家标准</a:t>
            </a:r>
            <a:r>
              <a:rPr lang="en-US" altLang="zh-CN" sz="2400" b="1">
                <a:ea typeface="+mn-lt"/>
                <a:cs typeface="+mn-lt"/>
              </a:rPr>
              <a:t>GB/T14665-2012</a:t>
            </a:r>
            <a:r>
              <a:rPr lang="zh-CN" altLang="zh-CN" sz="2400" b="1">
                <a:ea typeface="+mn-lt"/>
                <a:cs typeface="+mn-lt"/>
              </a:rPr>
              <a:t>《机械工程</a:t>
            </a:r>
            <a:r>
              <a:rPr lang="en-US" altLang="zh-CN" sz="2400" b="1">
                <a:ea typeface="+mn-lt"/>
                <a:cs typeface="+mn-lt"/>
              </a:rPr>
              <a:t>CAD</a:t>
            </a:r>
            <a:r>
              <a:rPr lang="zh-CN" altLang="zh-CN" sz="2400" b="1">
                <a:ea typeface="+mn-lt"/>
                <a:cs typeface="+mn-lt"/>
              </a:rPr>
              <a:t>制图规则》简介</a:t>
            </a:r>
            <a:endParaRPr lang="zh-CN" altLang="zh-CN" sz="2400" b="1">
              <a:ea typeface="+mn-lt"/>
              <a:cs typeface="+mn-lt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2410" y="1825039"/>
            <a:ext cx="866775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国家标准《机械工程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制图规则》是对机械工程图样用计算机绘制的补充规定，是指导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制图、开发与应用的标准，绘制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图样时应予遵守。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0"/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图线组别</a:t>
            </a:r>
            <a:endParaRPr lang="zh-CN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绘制机械工程的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图时，图线宽度分为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组，一般优先采用第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组。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7634" r="775"/>
          <a:stretch>
            <a:fillRect/>
          </a:stretch>
        </p:blipFill>
        <p:spPr>
          <a:xfrm>
            <a:off x="1111557" y="3429000"/>
            <a:ext cx="9394712" cy="1885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7635" y="774036"/>
            <a:ext cx="93967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图线</a:t>
            </a:r>
            <a:endParaRPr lang="zh-CN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颜色屏幕上显示的图线，一般应按</a:t>
            </a:r>
            <a:r>
              <a:rPr lang="zh-CN" altLang="en-US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下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表中提供的颜色显示，并要求相同类型的图线应采用同样的颜色。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99725" y="1623526"/>
            <a:ext cx="5848035" cy="5098105"/>
            <a:chOff x="2899725" y="1623526"/>
            <a:chExt cx="5848035" cy="509810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t="7001"/>
            <a:stretch>
              <a:fillRect/>
            </a:stretch>
          </p:blipFill>
          <p:spPr>
            <a:xfrm>
              <a:off x="2899725" y="1623526"/>
              <a:ext cx="5848035" cy="247539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76698" y="4059875"/>
              <a:ext cx="5771062" cy="2661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任意多边形: 形状 14"/>
          <p:cNvSpPr/>
          <p:nvPr>
            <p:custDataLst>
              <p:tags r:id="rId1"/>
            </p:custDataLst>
          </p:nvPr>
        </p:nvSpPr>
        <p:spPr bwMode="auto">
          <a:xfrm>
            <a:off x="3857171" y="5202305"/>
            <a:ext cx="4485912" cy="896039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62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任意多边形: 形状 14"/>
          <p:cNvSpPr/>
          <p:nvPr>
            <p:custDataLst>
              <p:tags r:id="rId2"/>
            </p:custDataLst>
          </p:nvPr>
        </p:nvSpPr>
        <p:spPr bwMode="auto">
          <a:xfrm>
            <a:off x="4445217" y="5712876"/>
            <a:ext cx="3309821" cy="661075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alpha val="33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灯片编号占位符 3"/>
          <p:cNvSpPr>
            <a:spLocks noGrp="1"/>
          </p:cNvSpPr>
          <p:nvPr/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361440" y="879178"/>
            <a:ext cx="987552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字体</a:t>
            </a:r>
            <a:endParaRPr lang="zh-CN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algn="just"/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CAD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工程图中所使用的字体，应按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GB/T 13362.4~13362.5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1992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和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GB/T14691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1993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的规定要求。数字和字母一般应以斜体输出，汉字一般用正体输出，并采用国家正式公布和推行的简化字。小数点和标点符号（除省略号和破折号为两个字位外）均为一个符号一个字位。</a:t>
            </a:r>
            <a:endParaRPr lang="zh-CN" altLang="zh-CN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t="14083"/>
          <a:stretch>
            <a:fillRect/>
          </a:stretch>
        </p:blipFill>
        <p:spPr>
          <a:xfrm>
            <a:off x="1876572" y="2519265"/>
            <a:ext cx="8438856" cy="217302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774825" y="505316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注：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h=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汉字、字母和数字的高度。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0760" y="774036"/>
            <a:ext cx="72136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图样中各种线型在计算机中的分层</a:t>
            </a:r>
            <a:endParaRPr lang="zh-CN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 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图样中各种线型在计算机中的分层标识可参照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如下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执行。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t="9440"/>
          <a:stretch>
            <a:fillRect/>
          </a:stretch>
        </p:blipFill>
        <p:spPr>
          <a:xfrm>
            <a:off x="490557" y="1728444"/>
            <a:ext cx="5519777" cy="17919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2291"/>
          <a:stretch>
            <a:fillRect/>
          </a:stretch>
        </p:blipFill>
        <p:spPr>
          <a:xfrm>
            <a:off x="6000174" y="1728444"/>
            <a:ext cx="6006482" cy="50785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0971" y="1029821"/>
            <a:ext cx="10095723" cy="4457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150"/>
              </a:spcBef>
              <a:spcAft>
                <a:spcPts val="150"/>
              </a:spcAft>
            </a:pPr>
            <a:r>
              <a:rPr lang="zh-CN" altLang="en-US" sz="2400" b="1">
                <a:ea typeface="+mn-lt"/>
                <a:cs typeface="+mn-lt"/>
              </a:rPr>
              <a:t>二、</a:t>
            </a:r>
            <a:r>
              <a:rPr lang="zh-CN" altLang="zh-CN" sz="2400" b="1">
                <a:ea typeface="+mn-lt"/>
                <a:cs typeface="+mn-lt"/>
              </a:rPr>
              <a:t>图层</a:t>
            </a:r>
            <a:endParaRPr lang="zh-CN" altLang="zh-CN" sz="2400" b="1">
              <a:ea typeface="+mn-lt"/>
              <a:cs typeface="+mn-lt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在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图形文件中，每种实体都有属性，属性包括图层、线型、颜色、线宽等。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中线型等图形组织是通过属性的控制实现的。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基本概念及特点</a:t>
            </a:r>
            <a:endParaRPr lang="zh-CN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图层可以想象为没有厚度的透明薄片。应将具有相同属性（颜色、线型等）的实体放在一个图层上，一幅图可以分解为若干个不同的图层。将所有图层叠在一起，就可以显示出整个图形。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图层的特点：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278765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）可以由用户命名设定图层。系统提供初始设定的图层为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0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层。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）当前作图所在的图层称为当前层。当前层只能是一个，但当前层可以切换。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）每设定一个图层，即设定了该图层的颜色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(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例如白色）和线型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(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例如实线），图层的颜色和线型可以修改。一般来说，在一个图层上绘制图形，应具有该图层的颜色和线型。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indent="304800" algn="just"/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）各图层具有相同的坐标系，可精确地互相对齐。</a:t>
            </a:r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5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）图层可以进行管理，包括：打开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关闭，关闭的图层上的实体不可见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;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冻结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解冻，冻结的图层上的实体不可见，并且在重新生成图形时不参加计算，不能设置为当前层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;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锁定</a:t>
            </a: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zh-CN" altLang="zh-CN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解锁，锁定的图层上的实体可见，但不能编辑。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5069" y="830023"/>
            <a:ext cx="7100596" cy="738664"/>
            <a:chOff x="905069" y="839354"/>
            <a:chExt cx="7100596" cy="738664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905069" y="839354"/>
              <a:ext cx="7100596" cy="7386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sz="2400" b="1">
                  <a:solidFill>
                    <a:srgbClr val="FF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_GB2312" panose="02010609030101010101" pitchFamily="49" charset="-122"/>
                  <a:ea typeface="楷体_GB2312" panose="02010609030101010101" pitchFamily="49" charset="-122"/>
                </a:rPr>
                <a:t>2</a:t>
              </a:r>
              <a:r>
                <a:rPr lang="zh-CN" altLang="en-US" sz="2400" b="1">
                  <a:solidFill>
                    <a:srgbClr val="FF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_GB2312" panose="02010609030101010101" pitchFamily="49" charset="-122"/>
                  <a:ea typeface="楷体_GB2312" panose="02010609030101010101" pitchFamily="49" charset="-122"/>
                </a:rPr>
                <a:t>、图层、线型、颜色、线宽的设置</a:t>
              </a:r>
              <a:endPara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单击</a:t>
              </a:r>
              <a:r>
                <a:rPr lang="en-US" altLang="zh-CN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【</a:t>
              </a: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图层</a:t>
              </a:r>
              <a:r>
                <a:rPr lang="en-US" altLang="zh-CN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】</a:t>
              </a: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工具栏中</a:t>
              </a:r>
              <a:r>
                <a:rPr lang="en-US" altLang="zh-CN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  </a:t>
              </a:r>
              <a:r>
                <a:rPr lang="zh-CN" altLang="zh-CN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图标，弹出【图层特性管理】对话框</a:t>
              </a:r>
              <a:r>
                <a:rPr lang="zh-CN" altLang="en-US">
                  <a:solidFill>
                    <a:schemeClr val="tx1">
                      <a:lumMod val="95000"/>
                      <a:lumOff val="5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Arial" panose="020B0604020202020204" pitchFamily="34" charset="0"/>
                </a:rPr>
                <a:t>。</a:t>
              </a:r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025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1616" y="1297502"/>
              <a:ext cx="198438" cy="198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999" y="2731962"/>
            <a:ext cx="6973001" cy="37326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053" y="1681149"/>
            <a:ext cx="475161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）设置图层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第一步在【图层特性管理器】对话框中单击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按钮，系统将建立一名为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图层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1”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的层。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第二步键入用户所需层名。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第三步设置颜色。单击要设置层的颜色小方框，弹出【选择颜色】对话框，选择所需颜色，单击【确定】按钮，返回【图层特性管理器】对话框。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第四步设置线型。选择要设置线型的图层，单击【线型】列下的【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Continuous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】，弹出【选择线型】对话框，选择所需线型，单击【确定】按钮，返回【图层特性管理器】对话框。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第五步设置线宽。单击要设置层【线宽】列对应项，弹出【线宽】对话框，选择所需要的线宽，单击【确定】按钮，返回【图层特性管理器】对话框。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729" y="1063890"/>
            <a:ext cx="32400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）调入线型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第一步单击【线型】下对应的【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Continuous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】，弹出【选择线型】对话框。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1616" t="-1" r="1241" b="2404"/>
          <a:stretch>
            <a:fillRect/>
          </a:stretch>
        </p:blipFill>
        <p:spPr bwMode="auto">
          <a:xfrm>
            <a:off x="6687691" y="368756"/>
            <a:ext cx="3352800" cy="1967230"/>
          </a:xfrm>
          <a:prstGeom prst="rect">
            <a:avLst/>
          </a:prstGeom>
          <a:ln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00760" y="2723766"/>
            <a:ext cx="352930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第二步在【选择线型】对话框中单击【加载</a:t>
            </a:r>
            <a:r>
              <a:rPr lang="en-US" altLang="zh-CN" sz="1800">
                <a:effectLst/>
                <a:latin typeface="Times New Roman" panose="02020603050405020304" charset="0"/>
                <a:ea typeface="宋体" panose="02010600030101010101" pitchFamily="2" charset="-122"/>
              </a:rPr>
              <a:t>…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】按钮，弹出【加载或重载线型】对话框，，该对话框列出了存放在</a:t>
            </a:r>
            <a:r>
              <a:rPr lang="en-US" altLang="zh-CN" sz="1800">
                <a:effectLst/>
                <a:latin typeface="Times New Roman" panose="02020603050405020304" charset="0"/>
                <a:ea typeface="宋体" panose="02010600030101010101" pitchFamily="2" charset="-122"/>
              </a:rPr>
              <a:t>acadiso.lin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或</a:t>
            </a:r>
            <a:r>
              <a:rPr lang="en-US" altLang="zh-CN" sz="1800">
                <a:effectLst/>
                <a:latin typeface="Times New Roman" panose="02020603050405020304" charset="0"/>
                <a:ea typeface="宋体" panose="02010600030101010101" pitchFamily="2" charset="-122"/>
              </a:rPr>
              <a:t>Acad.lin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文件中的线型。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756" y="2504630"/>
            <a:ext cx="3900170" cy="2517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20718" y="5091112"/>
            <a:ext cx="10550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第三步选择线型。先按住【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Ctrl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】键，再用鼠标左键选择所需线型。我国标准是等同采用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ISO 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制定的，因此应该选用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acadiso.lin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线型库文件中的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ISO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线型。如：细虚线选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ACAD_ISO02W100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线型，细点画线选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CENTER2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线型。被选中的线型高亮显示。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第四步单击【确定】按钮，返回【选择线型】对话框。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第五步 在【选择线型】对话框中单击【确定】按钮，返回【图层特性管理器】对话框。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4298108" y="1520385"/>
            <a:ext cx="2305050" cy="287337"/>
          </a:xfrm>
          <a:prstGeom prst="rightArrow">
            <a:avLst>
              <a:gd name="adj1" fmla="val 50000"/>
              <a:gd name="adj2" fmla="val 2005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4691063" y="3390328"/>
            <a:ext cx="2305050" cy="287337"/>
          </a:xfrm>
          <a:prstGeom prst="rightArrow">
            <a:avLst>
              <a:gd name="adj1" fmla="val 50000"/>
              <a:gd name="adj2" fmla="val 20055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Tahoma" panose="020B0604030504040204" pitchFamily="34" charset="0"/>
                <a:ea typeface="长城粗隶书体" pitchFamily="49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73010" y="2175510"/>
            <a:ext cx="426466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1. 设备、工具准备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计算机</a:t>
            </a: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573010" y="4261485"/>
            <a:ext cx="4264660" cy="23069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2. 任务分析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通过独立完成</a:t>
            </a:r>
            <a:r>
              <a:rPr lang="en-US" altLang="zh-CN" sz="1600" dirty="0">
                <a:latin typeface="宋体" panose="02010600030101010101" pitchFamily="2" charset="-122"/>
                <a:cs typeface="Arial" panose="020B0604020202020204" pitchFamily="34" charset="0"/>
              </a:rPr>
              <a:t> AutoCAD2020 </a:t>
            </a: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版软件的安装，为后续学习和工作提供基础支持。</a:t>
            </a:r>
            <a:endParaRPr lang="zh-CN" alt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全面了解</a:t>
            </a:r>
            <a:r>
              <a:rPr lang="en-US" altLang="zh-CN" sz="1600" dirty="0">
                <a:latin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软件的基本情况，熟悉其应用领域和功能特点，为后续学习和</a:t>
            </a:r>
            <a:endParaRPr lang="zh-CN" alt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应用</a:t>
            </a:r>
            <a:r>
              <a:rPr lang="en-US" altLang="zh-CN" sz="1600" dirty="0">
                <a:latin typeface="宋体" panose="02010600030101010101" pitchFamily="2" charset="-122"/>
                <a:cs typeface="Arial" panose="020B0604020202020204" pitchFamily="34" charset="0"/>
              </a:rPr>
              <a:t> AutoCAD </a:t>
            </a: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奠定扎实的基础。</a:t>
            </a:r>
            <a:endParaRPr lang="zh-CN" alt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58035"/>
            <a:ext cx="4618355" cy="3462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0760" y="859521"/>
            <a:ext cx="6097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ea typeface="+mn-lt"/>
                <a:cs typeface="+mn-lt"/>
              </a:rPr>
              <a:t>三、</a:t>
            </a:r>
            <a:r>
              <a:rPr lang="zh-CN" altLang="zh-CN" sz="2400" b="1">
                <a:ea typeface="+mn-lt"/>
                <a:cs typeface="+mn-lt"/>
              </a:rPr>
              <a:t>样板图的制作</a:t>
            </a:r>
            <a:endParaRPr lang="zh-CN" altLang="en-US" sz="2400" b="1">
              <a:ea typeface="+mn-lt"/>
              <a:cs typeface="+mn-lt"/>
            </a:endParaRPr>
          </a:p>
        </p:txBody>
      </p:sp>
      <p:pic>
        <p:nvPicPr>
          <p:cNvPr id="2049" name="图片 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31" y="1954835"/>
            <a:ext cx="190500" cy="19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764" y="3140376"/>
            <a:ext cx="6619875" cy="332422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77322" y="1406671"/>
            <a:ext cx="10454097" cy="1477328"/>
            <a:chOff x="677322" y="1406671"/>
            <a:chExt cx="10454097" cy="1477328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677322" y="1406671"/>
              <a:ext cx="10454097" cy="1477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）设置图形边界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在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格式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下拉菜单中选择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图形界限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，输入左下角坐标为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(0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0) 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，右上角坐标为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(210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297)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）设置图层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单击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图层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工具栏中    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图标，在</a:t>
              </a:r>
              <a:r>
                <a:rPr kumimoji="0" lang="en-US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图层特性管理器</a:t>
              </a:r>
              <a:r>
                <a:rPr kumimoji="0" lang="en-US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对话框中，根据机械工程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r>
                <a:rPr kumimoji="0" lang="en-US" altLang="zh-CN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CAD</a:t>
              </a:r>
              <a:r>
                <a:rPr kumimoji="0" lang="zh-CN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制图标准，建立表中所列的图层和线型。</a:t>
              </a:r>
              <a:r>
                <a:rPr kumimoji="0" lang="zh-CN" altLang="en-US" sz="105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</a:rPr>
                <a:t> </a:t>
              </a: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95922" y="2305795"/>
              <a:ext cx="193675" cy="1936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22966" y="809558"/>
            <a:ext cx="11669033" cy="923330"/>
            <a:chOff x="522966" y="809558"/>
            <a:chExt cx="11669033" cy="923330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522966" y="809558"/>
              <a:ext cx="11669033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）文字样式的设置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设置两种文字样式，分别用来书写汉字和数字。设置方法如下：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在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格式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菜单中选取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文字样式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(S)...】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选项或单击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样式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工具栏中的     </a:t>
              </a: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按钮，弹出【文字样式】对话框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  <p:pic>
          <p:nvPicPr>
            <p:cNvPr id="3073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4149" y="1446684"/>
              <a:ext cx="250825" cy="212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文本框 12"/>
          <p:cNvSpPr txBox="1"/>
          <p:nvPr/>
        </p:nvSpPr>
        <p:spPr>
          <a:xfrm>
            <a:off x="736016" y="5467200"/>
            <a:ext cx="110298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单击【新建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(N)...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】按钮，在弹出的【新建文字样式】对话框【样式名】栏中输入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“HZ”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作为样式名，单击【确定】按钮返回文字样式对话框，选中【使用大字体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(U)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】，在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SHX 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字体下拉列表中选择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gbenor.shx(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国标工程字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，在大字体中选择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gbcbig.shx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，单击【应用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(A)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】按钮，再按上述步骤设置名称为“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DIM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”样式，字体选择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gbeitc.shx(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国标斜体字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)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，单击【关闭</a:t>
            </a:r>
            <a:r>
              <a:rPr lang="en-US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(C)</a:t>
            </a:r>
            <a:r>
              <a:rPr lang="zh-CN" altLang="zh-CN" sz="1800" kern="1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】按钮退出对话框完成设置。</a:t>
            </a:r>
            <a:endParaRPr lang="zh-CN" altLang="zh-CN" sz="1800" kern="100">
              <a:effectLst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15643" y="1732888"/>
            <a:ext cx="6355132" cy="3668546"/>
            <a:chOff x="2415643" y="1896315"/>
            <a:chExt cx="6355132" cy="366854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15643" y="1896315"/>
              <a:ext cx="6355132" cy="366854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7800392" y="2855167"/>
              <a:ext cx="970383" cy="31724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8816" y="774036"/>
            <a:ext cx="10794365" cy="1477328"/>
            <a:chOff x="698816" y="774036"/>
            <a:chExt cx="10794365" cy="1477328"/>
          </a:xfrm>
        </p:grpSpPr>
        <p:sp>
          <p:nvSpPr>
            <p:cNvPr id="2" name="Rectangle 2"/>
            <p:cNvSpPr>
              <a:spLocks noChangeArrowheads="1"/>
            </p:cNvSpPr>
            <p:nvPr/>
          </p:nvSpPr>
          <p:spPr bwMode="auto">
            <a:xfrm>
              <a:off x="698816" y="774036"/>
              <a:ext cx="10794365" cy="1477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4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）设置尺寸标注样式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单击    </a:t>
              </a: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按钮，弹出【标注样】对话框，选择要修改的样式，单击【修改】按钮，弹出【修改标注样式】对话框，单击【文字】标签，将【文字样式】改为“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DIM”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，在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文字对齐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(A)】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区选择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【ISO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标准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，结果如图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23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所示。其他标签的内容可根据需要进行修订。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4097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429" y="1153493"/>
              <a:ext cx="274638" cy="16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877" y="2064807"/>
            <a:ext cx="5027069" cy="40191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9885" y="774036"/>
            <a:ext cx="11001331" cy="2031325"/>
            <a:chOff x="829885" y="774036"/>
            <a:chExt cx="11001331" cy="2031325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5591" y="1138759"/>
              <a:ext cx="274638" cy="25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21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4392" y="2229340"/>
              <a:ext cx="288925" cy="25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3"/>
            <p:cNvSpPr>
              <a:spLocks noChangeArrowheads="1"/>
            </p:cNvSpPr>
            <p:nvPr/>
          </p:nvSpPr>
          <p:spPr bwMode="auto">
            <a:xfrm>
              <a:off x="829885" y="774036"/>
              <a:ext cx="11001331" cy="2031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5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）保存样板图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单击     </a:t>
              </a: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按钮，弹出【图形另存为】对话框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在文件类型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(T)】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下拉列表框中选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【AutoCAD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图形样板文件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(* .dwt)】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，在文件名文本框中键入“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A4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样板图”，单击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保存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(S)】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按钮，这时屏幕出现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【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样板说明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】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对话框，键入样板文件的描述，并选择测量单位。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（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6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）样板图的调用</a:t>
              </a:r>
              <a:endParaRPr lang="zh-CN" altLang="en-US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使用</a:t>
              </a:r>
              <a:r>
                <a:rPr lang="en-US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New</a:t>
              </a:r>
              <a:r>
                <a:rPr lang="zh-CN" altLang="en-US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命令，或单击     </a:t>
              </a:r>
              <a:r>
                <a:rPr lang="zh-CN" altLang="zh-CN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按钮，弹出【选样板】对话框，选择需要的样板文件。这时所画的图形便以所选择的样板图为样板。</a:t>
              </a:r>
              <a:endParaRPr lang="zh-CN" altLang="zh-CN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392" y="2805361"/>
            <a:ext cx="5747932" cy="39313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Part.8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902835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algn="l"/>
            <a:r>
              <a:rPr lang="zh-CN" altLang="en-US" sz="5400" spc="5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平面图形绘制综合举例</a:t>
            </a:r>
            <a:endParaRPr lang="zh-CN" altLang="en-US" sz="5400" spc="5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261758" y="1162815"/>
            <a:ext cx="10509885" cy="362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根据给出的平面图形，利用</a:t>
            </a:r>
            <a:r>
              <a:rPr lang="en-US" altLang="zh-CN" sz="1800">
                <a:effectLst/>
                <a:latin typeface="Times New Roman" panose="02020603050405020304" charset="0"/>
                <a:ea typeface="宋体" panose="02010600030101010101" pitchFamily="2" charset="-122"/>
              </a:rPr>
              <a:t>AutoCAD</a:t>
            </a:r>
            <a:r>
              <a:rPr lang="zh-CN" altLang="zh-CN" sz="1800"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绘图软件，绘制该平面图形，并标注尺寸。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8347" y="2178250"/>
            <a:ext cx="4940370" cy="36440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286662" y="174186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4088957" y="2572598"/>
            <a:ext cx="4120956" cy="12249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掌握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的绘图、修改、标注等工具，应用平面图形的分析方法，熟练应用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软件绘制复杂平面图形。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665" r="16665"/>
          <a:stretch>
            <a:fillRect/>
          </a:stretch>
        </p:blipFill>
        <p:spPr>
          <a:xfrm>
            <a:off x="8548156" y="1816509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325" y="2172423"/>
            <a:ext cx="426466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1. 设备、工具准备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绘图工具：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AutoCAD2020</a:t>
            </a: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版软件</a:t>
            </a: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）电脑</a:t>
            </a: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429190" y="4369135"/>
            <a:ext cx="380459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2. 任务分析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indent="304800" algn="just"/>
            <a:r>
              <a:rPr lang="zh-CN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通过图形分析，该图形涉及直线、圆、修剪、偏移、对象捕捉和对象追踪、尺寸标注等命令的使用。其中的中间圆弧</a:t>
            </a:r>
            <a:r>
              <a:rPr lang="en-US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R50</a:t>
            </a:r>
            <a:r>
              <a:rPr lang="zh-CN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，两个连接圆弧</a:t>
            </a:r>
            <a:r>
              <a:rPr lang="en-US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R30</a:t>
            </a:r>
            <a:r>
              <a:rPr lang="zh-CN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，需通过与其连接的已知线段和圆弧的几何关系，构造辅助线和辅助圆，来确定其圆心位置。</a:t>
            </a:r>
            <a:endParaRPr lang="zh-CN" altLang="zh-CN" sz="1600"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70100"/>
            <a:ext cx="508889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774065"/>
            <a:ext cx="648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ea typeface="+mn-lt"/>
                <a:cs typeface="+mn-lt"/>
              </a:rPr>
              <a:t>一、绘制平面图形</a:t>
            </a:r>
            <a:endParaRPr lang="zh-CN" altLang="en-US" sz="2400" b="1" dirty="0">
              <a:solidFill>
                <a:srgbClr val="0033CC"/>
              </a:solidFill>
              <a:ea typeface="+mn-lt"/>
              <a:cs typeface="+mn-lt"/>
              <a:sym typeface="+mn-ea"/>
            </a:endParaRPr>
          </a:p>
          <a:p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ea typeface="+mn-lt"/>
              <a:cs typeface="+mn-lt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00759" y="1380950"/>
            <a:ext cx="8488286" cy="1754326"/>
            <a:chOff x="1000760" y="1530242"/>
            <a:chExt cx="8488286" cy="1754326"/>
          </a:xfrm>
        </p:grpSpPr>
        <p:sp>
          <p:nvSpPr>
            <p:cNvPr id="13" name="Rectangle 21"/>
            <p:cNvSpPr>
              <a:spLocks noChangeArrowheads="1"/>
            </p:cNvSpPr>
            <p:nvPr/>
          </p:nvSpPr>
          <p:spPr bwMode="auto">
            <a:xfrm>
              <a:off x="1000760" y="1530242"/>
              <a:ext cx="8488286" cy="1754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spAutoFit/>
            </a:bodyPr>
            <a:lstStyle>
              <a:lvl1pPr indent="304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．调用样板图</a:t>
              </a:r>
              <a:endPara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根据该图形的大小，选用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A4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图幅，单击     </a:t>
              </a:r>
              <a:r>
                <a:rPr lang="zh-CN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按钮，选择已保存的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 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A4.dwt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样板图。</a:t>
              </a:r>
              <a:endPara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2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．作图第一步画已知线段，如图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a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所示。</a:t>
              </a:r>
              <a:endPara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(1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）用直线命令</a:t>
              </a:r>
              <a:r>
                <a:rPr lang="zh-CN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画定位线，平行线可以用偏移命令绘制。</a:t>
              </a:r>
              <a:endPara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(2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）用圆命令</a:t>
              </a:r>
              <a:r>
                <a:rPr lang="zh-CN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画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ϕ15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ϕ30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，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R18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的圆。</a:t>
              </a:r>
              <a:endPara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endParaRPr>
            </a:p>
            <a:p>
              <a:pPr marL="0" marR="0" lvl="0" indent="30480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(3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）用复制命令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3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复制</a:t>
              </a:r>
              <a:r>
                <a:rPr lang="en-US" altLang="zh-CN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10</a:t>
              </a:r>
              <a:r>
                <a:rPr lang="zh-CN" altLang="en-US" kern="100"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的圆，以圆心为基点，以交点为目标点。</a:t>
              </a:r>
              <a:endParaRPr kumimoji="0" lang="zh-CN" altLang="en-US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pic>
          <p:nvPicPr>
            <p:cNvPr id="6164" name="图片 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8447" y="1907859"/>
              <a:ext cx="250825" cy="228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1492" y="3476445"/>
            <a:ext cx="3566821" cy="30717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65110" y="1054561"/>
            <a:ext cx="1142492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第二步画中间线段，如图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所示。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）用圆命令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ϕ15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的圆心圆为圆心，画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R32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为半径，作辅助圆与左侧基准线相交，从而得到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R50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圆弧圆心。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）用圆命令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分别画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R50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的圆。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4392" y="2729399"/>
            <a:ext cx="3537187" cy="33168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6" name="图片"/>
          <p:cNvPicPr/>
          <p:nvPr>
            <p:custDataLst>
              <p:tags r:id="rId1"/>
            </p:custDataLst>
          </p:nvPr>
        </p:nvPicPr>
        <p:blipFill rotWithShape="1">
          <a:blip r:embed="rId2"/>
          <a:srcRect t="16667" b="16667"/>
          <a:stretch>
            <a:fillRect/>
          </a:stretch>
        </p:blipFill>
        <p:spPr>
          <a:xfrm>
            <a:off x="731520" y="2259330"/>
            <a:ext cx="3564000" cy="35640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526957" y="2172467"/>
            <a:ext cx="3136948" cy="11055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AutoCAD采用交互式绘图方式，用户无需编程，只需简单的回应系统提示，即可完成绘图任务，使得软件简便易学，无需掌握专门的计算机编程语言。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8481798" y="2172467"/>
            <a:ext cx="3136948" cy="11055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作为一款通用绘图软件，AutoCAD能够绘制手工图样，并且具有高精确度。它广泛应用于汽车、机械、建筑、电子、服装等工程领域，具备强大的编辑修改及图形显示功能。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4526957" y="4718221"/>
            <a:ext cx="3136948" cy="11055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AutoCAD采用Windows操作环境，用户界面友好，文件操作、对话框、菜单、工具栏等结构及使用方法与其他Windows软件相似，支持汉字输入，使用方便。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8481798" y="4718221"/>
            <a:ext cx="3136948" cy="110555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AutoCAD允许用户自定义工具栏、下拉菜单及图形属性，如线型、剖面图案等。系统还提供Auto LISP、Visual BASIC和ARX等开发工具，方便用户进行二次开发。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4977814" y="1708910"/>
            <a:ext cx="2059232" cy="36771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交互式绘图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6" name="图形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6957" y="1782571"/>
            <a:ext cx="322586" cy="322586"/>
          </a:xfrm>
          <a:prstGeom prst="rect">
            <a:avLst/>
          </a:prstGeom>
        </p:spPr>
      </p:pic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8934560" y="1711450"/>
            <a:ext cx="2059232" cy="36771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功能强大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1" name="图形 1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481798" y="1784476"/>
            <a:ext cx="326409" cy="323619"/>
          </a:xfrm>
          <a:prstGeom prst="rect">
            <a:avLst/>
          </a:prstGeom>
        </p:spPr>
      </p:pic>
      <p:sp>
        <p:nvSpPr>
          <p:cNvPr id="22" name="矩形 21"/>
          <p:cNvSpPr/>
          <p:nvPr>
            <p:custDataLst>
              <p:tags r:id="rId15"/>
            </p:custDataLst>
          </p:nvPr>
        </p:nvSpPr>
        <p:spPr>
          <a:xfrm>
            <a:off x="4977814" y="4253394"/>
            <a:ext cx="2059232" cy="36771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用户界面友好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4" name="图形 2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522512" y="4326420"/>
            <a:ext cx="323920" cy="323920"/>
          </a:xfrm>
          <a:prstGeom prst="rect">
            <a:avLst/>
          </a:prstGeom>
        </p:spPr>
      </p:pic>
      <p:sp>
        <p:nvSpPr>
          <p:cNvPr id="26" name="矩形 25"/>
          <p:cNvSpPr/>
          <p:nvPr>
            <p:custDataLst>
              <p:tags r:id="rId19"/>
            </p:custDataLst>
          </p:nvPr>
        </p:nvSpPr>
        <p:spPr>
          <a:xfrm>
            <a:off x="8934560" y="4253394"/>
            <a:ext cx="2059232" cy="36771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b="1">
                <a:solidFill>
                  <a:schemeClr val="accent1"/>
                </a:solidFill>
                <a:latin typeface="+mn-ea"/>
                <a:cs typeface="+mn-ea"/>
              </a:rPr>
              <a:t>开放的系统</a:t>
            </a:r>
            <a:endParaRPr lang="zh-CN" altLang="en-US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27" name="图形 2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479893" y="4325150"/>
            <a:ext cx="323856" cy="323856"/>
          </a:xfrm>
          <a:prstGeom prst="rect">
            <a:avLst/>
          </a:prstGeom>
        </p:spPr>
      </p:pic>
      <p:sp>
        <p:nvSpPr>
          <p:cNvPr id="46" name="标题 45"/>
          <p:cNvSpPr txBox="1"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838200" y="965994"/>
            <a:ext cx="10515600" cy="460375"/>
          </a:xfr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lnSpc>
                <a:spcPct val="10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一、AutoCAD软件的主要特点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任意多边形: 形状 14"/>
          <p:cNvSpPr/>
          <p:nvPr>
            <p:custDataLst>
              <p:tags r:id="rId1"/>
            </p:custDataLst>
          </p:nvPr>
        </p:nvSpPr>
        <p:spPr bwMode="auto">
          <a:xfrm>
            <a:off x="3857171" y="5202305"/>
            <a:ext cx="4485912" cy="896039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62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任意多边形: 形状 14"/>
          <p:cNvSpPr/>
          <p:nvPr>
            <p:custDataLst>
              <p:tags r:id="rId2"/>
            </p:custDataLst>
          </p:nvPr>
        </p:nvSpPr>
        <p:spPr bwMode="auto">
          <a:xfrm>
            <a:off x="4445217" y="5712876"/>
            <a:ext cx="3309821" cy="661075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alpha val="33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defTabSz="914400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灯片编号占位符 3"/>
          <p:cNvSpPr>
            <a:spLocks noGrp="1"/>
          </p:cNvSpPr>
          <p:nvPr/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43673" y="976703"/>
            <a:ext cx="10954721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第三步画连接线段，如图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所示。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用圆命令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ϕ15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的圆心圆为圆心，画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R48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为半径作辅助圆，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用圆命令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以左侧基点为圆心，画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R30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为半径作辅助圆与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R48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辅助圆相交，从而得到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R30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圆弧圆心。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）用偏移命令，设偏移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，选取底部基线向上偏移。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）用圆命令以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ϕ50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的圆心圆为圆心，画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R80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为半径作辅助圆与偏移后基线相交，确定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R30</a:t>
            </a:r>
            <a:r>
              <a:rPr lang="zh-CN" altLang="en-US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圆弧圆心，并用剪切命令修剪至图示的样子。 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259" y="2697610"/>
            <a:ext cx="4045155" cy="3183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0981" y="909650"/>
            <a:ext cx="932524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/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第四步整理并标注尺寸，如图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所示。</a:t>
            </a:r>
            <a:endParaRPr lang="zh-CN" altLang="zh-CN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304800" algn="just"/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）将中心线置换到相应层上，选取所有的中心线。在图层下拉列表中选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05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层，此时中心线将显示到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05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层，再按两下【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Esc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】键取消选择。用同样的方法将细虚线置换到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04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层。</a:t>
            </a:r>
            <a:endParaRPr lang="zh-CN" altLang="zh-CN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zh-CN" kern="1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）标注尺寸，用相应的尺寸标注命令分别标注尺寸。</a:t>
            </a:r>
            <a:endParaRPr lang="zh-CN" altLang="en-US" kern="1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214" y="2583411"/>
            <a:ext cx="3805586" cy="33649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" name="矩形: 圆角 48"/>
          <p:cNvSpPr/>
          <p:nvPr>
            <p:custDataLst>
              <p:tags r:id="rId1"/>
            </p:custDataLst>
          </p:nvPr>
        </p:nvSpPr>
        <p:spPr>
          <a:xfrm>
            <a:off x="608330" y="5882402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5087" rIns="120292" bIns="63818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AutoCAD支持通过DXF或IGES等图形数据转换接口与其他应用软件进行数据交换，便于不同平台和软件之间的信息共享和协作。</a:t>
            </a:r>
            <a:endParaRPr lang="zh-CN" altLang="zh-CN" sz="1600" kern="120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46" name="矩形: 圆角 45"/>
          <p:cNvSpPr/>
          <p:nvPr>
            <p:custDataLst>
              <p:tags r:id="rId2"/>
            </p:custDataLst>
          </p:nvPr>
        </p:nvSpPr>
        <p:spPr>
          <a:xfrm>
            <a:off x="608330" y="5071316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5087" rIns="120292" bIns="63818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 dirty="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实体造型功能允许用户生成基本体素，并进行实体的布尔运算操作以及实体的编辑，从而创建复杂的三维模型。</a:t>
            </a:r>
            <a:endParaRPr lang="zh-CN" altLang="zh-CN" sz="1600" kern="1200" dirty="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43" name="矩形: 圆角 42"/>
          <p:cNvSpPr/>
          <p:nvPr>
            <p:custDataLst>
              <p:tags r:id="rId3"/>
            </p:custDataLst>
          </p:nvPr>
        </p:nvSpPr>
        <p:spPr>
          <a:xfrm>
            <a:off x="608330" y="4260230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5087" rIns="120292" bIns="63818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 dirty="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显示和输出图形功能包括画面缩放、平移、三维视图控制、多视图控制、实体显示样式控制等显示功能，以及打印输出纸质或电子文件。</a:t>
            </a:r>
            <a:endParaRPr lang="zh-CN" altLang="zh-CN" sz="1600" kern="1200" dirty="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40" name="矩形: 圆角 39"/>
          <p:cNvSpPr/>
          <p:nvPr>
            <p:custDataLst>
              <p:tags r:id="rId4"/>
            </p:custDataLst>
          </p:nvPr>
        </p:nvSpPr>
        <p:spPr>
          <a:xfrm>
            <a:off x="608330" y="3449780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4452" rIns="120292" bIns="64453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 dirty="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AutoCAD提供丰富的精准绘图辅助工具，例如设置绘图环境、对象捕捉、极轴追踪、参数化等，这些工具使得绘图操作更加方便快捷。</a:t>
            </a:r>
            <a:endParaRPr lang="zh-CN" altLang="zh-CN" sz="1600" kern="1200" dirty="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7" name="矩形: 圆角 36"/>
          <p:cNvSpPr/>
          <p:nvPr>
            <p:custDataLst>
              <p:tags r:id="rId5"/>
            </p:custDataLst>
          </p:nvPr>
        </p:nvSpPr>
        <p:spPr>
          <a:xfrm>
            <a:off x="608330" y="2638694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4452" rIns="120292" bIns="64453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 dirty="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编辑图形时，AutoCAD提供了一系列操作，如删除、恢复、移动、复制、镜像、旋转、阵列、修剪、拉伸、倒角、倒圆和等距线等，以修改和优化已有图形。</a:t>
            </a:r>
            <a:endParaRPr lang="zh-CN" altLang="zh-CN" sz="1600" kern="1200" dirty="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4" name="矩形: 圆角 33"/>
          <p:cNvSpPr/>
          <p:nvPr>
            <p:custDataLst>
              <p:tags r:id="rId6"/>
            </p:custDataLst>
          </p:nvPr>
        </p:nvSpPr>
        <p:spPr>
          <a:xfrm>
            <a:off x="608330" y="1827608"/>
            <a:ext cx="10801986" cy="68596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3175">
            <a:gradFill>
              <a:gsLst>
                <a:gs pos="0">
                  <a:schemeClr val="accent1">
                    <a:lumMod val="40000"/>
                    <a:lumOff val="60000"/>
                    <a:alpha val="7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  <a:effectLst>
            <a:outerShdw blurRad="254000" dist="127000" dir="2700000" algn="tl" rotWithShape="0">
              <a:schemeClr val="accent1">
                <a:lumMod val="40000"/>
                <a:lumOff val="6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2772000" tIns="64452" rIns="120292" bIns="64453" numCol="1" spcCol="0" rtlCol="0" fromWordArt="0" anchor="ctr" anchorCtr="0" forceAA="0" compatLnSpc="1">
            <a:noAutofit/>
          </a:bodyPr>
          <a:lstStyle/>
          <a:p>
            <a:pPr marL="0" algn="l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1600" kern="1200" dirty="0">
                <a:solidFill>
                  <a:schemeClr val="dk1">
                    <a:lumMod val="100000"/>
                  </a:schemeClr>
                </a:solidFill>
                <a:effectLst/>
                <a:latin typeface="+mn-ea"/>
                <a:cs typeface="+mn-ea"/>
                <a:sym typeface="+mn-ea"/>
              </a:rPr>
              <a:t>AutoCAD的主要功能之一是创建图形，包括绘制二维图、三维图、尺寸标注、图案填充、文字标注和图块等。</a:t>
            </a:r>
            <a:endParaRPr lang="zh-CN" altLang="zh-CN" sz="1600" kern="1200" dirty="0">
              <a:solidFill>
                <a:schemeClr val="dk1">
                  <a:lumMod val="100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1103746" y="1826973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创建图形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1103746" y="2638059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编辑图形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1103746" y="3449144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辅助绘图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0"/>
            </p:custDataLst>
          </p:nvPr>
        </p:nvSpPr>
        <p:spPr>
          <a:xfrm>
            <a:off x="1103746" y="4260230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显示和输出图形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1"/>
            </p:custDataLst>
          </p:nvPr>
        </p:nvSpPr>
        <p:spPr>
          <a:xfrm>
            <a:off x="1103746" y="5071316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实体造型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1103746" y="5881767"/>
            <a:ext cx="2310674" cy="685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数据交换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标题 45"/>
          <p:cNvSpPr txBox="1">
            <a:spLocks noGrp="1"/>
          </p:cNvSpPr>
          <p:nvPr>
            <p:custDataLst>
              <p:tags r:id="rId13"/>
            </p:custDataLst>
          </p:nvPr>
        </p:nvSpPr>
        <p:spPr>
          <a:xfrm>
            <a:off x="838200" y="965994"/>
            <a:ext cx="10515600" cy="46037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二、AutoCAD软件的主要功能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84_3*l_h_f*1_2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0"/>
  <p:tag name="KSO_WM_DIAGRAM_GROUP_CODE" val="l1-1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LAYER_COUNT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1"/>
</p:tagLst>
</file>

<file path=ppt/tags/tag10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0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0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3184_3*l_h_f*1_3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0"/>
  <p:tag name="KSO_WM_DIAGRAM_GROUP_CODE" val="l1-1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LAYER_COUNT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1"/>
</p:tagLst>
</file>

<file path=ppt/tags/tag11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1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17.xml><?xml version="1.0" encoding="utf-8"?>
<p:tagLst xmlns:p="http://schemas.openxmlformats.org/presentationml/2006/main">
  <p:tag name="KSO_WM_DIAGRAM_VIRTUALLY_FRAME" val="{&quot;height&quot;:328.85,&quot;left&quot;:70.9,&quot;top&quot;:69.5,&quot;width&quot;:804.25}"/>
</p:tagLst>
</file>

<file path=ppt/tags/tag118.xml><?xml version="1.0" encoding="utf-8"?>
<p:tagLst xmlns:p="http://schemas.openxmlformats.org/presentationml/2006/main">
  <p:tag name="KSO_WM_DIAGRAM_VIRTUALLY_FRAME" val="{&quot;height&quot;:328.85,&quot;left&quot;:70.9,&quot;top&quot;:69.5,&quot;width&quot;:804.25}"/>
</p:tagLst>
</file>

<file path=ppt/tags/tag1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3184_3*l_h_f*1_4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0"/>
  <p:tag name="KSO_WM_DIAGRAM_GROUP_CODE" val="l1-1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LAYER_COUNT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1"/>
</p:tagLst>
</file>

<file path=ppt/tags/tag12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2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9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9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379999995231628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2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7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7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6700000166893005},{&quot;brightness&quot;:0,&quot;colorType&quot;:1,&quot;foreColorIndex&quot;:5,&quot;pos&quot;:0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2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1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1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84_3*l_h_a*1_1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1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9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9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379999995231628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7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7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6700000166893005},{&quot;brightness&quot;:0,&quot;colorType&quot;:1,&quot;foreColorIndex&quot;:5,&quot;pos&quot;:0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ISLIDE.VECTOR" val="#431557;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4_3*l_h_x*1_1_1"/>
  <p:tag name="KSO_WM_TEMPLATE_CATEGORY" val="diagram"/>
  <p:tag name="KSO_WM_TEMPLATE_INDEX" val="202331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90*90"/>
  <p:tag name="KSO_WM_UNIT_TYPE" val="l_h_x"/>
  <p:tag name="KSO_WM_UNIT_INDEX" val="1_1_1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1"/>
</p:tagLst>
</file>

<file path=ppt/tags/tag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184_3*l_h_a*1_2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4_3*l_h_x*1_2_1"/>
  <p:tag name="KSO_WM_TEMPLATE_CATEGORY" val="diagram"/>
  <p:tag name="KSO_WM_TEMPLATE_INDEX" val="202331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90*90"/>
  <p:tag name="KSO_WM_UNIT_TYPE" val="l_h_x"/>
  <p:tag name="KSO_WM_UNIT_INDEX" val="1_2_1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1"/>
</p:tagLst>
</file>

<file path=ppt/tags/tag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184_3*l_h_a*1_3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4_3*l_h_x*1_3_1"/>
  <p:tag name="KSO_WM_TEMPLATE_CATEGORY" val="diagram"/>
  <p:tag name="KSO_WM_TEMPLATE_INDEX" val="202331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90*90"/>
  <p:tag name="KSO_WM_UNIT_TYPE" val="l_h_x"/>
  <p:tag name="KSO_WM_UNIT_INDEX" val="1_3_1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1"/>
</p:tagLst>
</file>

<file path=ppt/tags/tag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184_3*l_h_a*1_4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UNIT_TEXT_TYPE" val="1"/>
  <p:tag name="KSO_WM_BEAUTIFY_FLAG" val="#wm#"/>
  <p:tag name="KSO_WM_UNIT_PRESET_TEXT" val="此处添加项标题"/>
  <p:tag name="KSO_WM_UNIT_TEXT_FILL_FORE_SCHEMECOLOR_INDEX" val="1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184_3*l_h_x*1_4_1"/>
  <p:tag name="KSO_WM_TEMPLATE_CATEGORY" val="diagram"/>
  <p:tag name="KSO_WM_TEMPLATE_INDEX" val="20233184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90*90"/>
  <p:tag name="KSO_WM_UNIT_TYPE" val="l_h_x"/>
  <p:tag name="KSO_WM_UNIT_INDEX" val="1_4_1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1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29"/>
  <p:tag name="KSO_WM_TEMPLATE_INDEX" val="20231772"/>
  <p:tag name="KSO_WM_UNIT_ID" val="custom20231772_1*a*1"/>
  <p:tag name="KSO_WM_UNIT_TEXT_FILL_FORE_SCHEMECOLOR_INDEX" val="13"/>
  <p:tag name="KSO_WM_UNIT_TEXT_FILL_TYPE" val="1"/>
  <p:tag name="KSO_WM_UNIT_USESOURCEFORMAT_APPLY" val="1"/>
  <p:tag name="KSO_WM_UNIT_PRESET_TEXT" val="单击此处添加标题"/>
  <p:tag name="KSO_WM_UNIT_TEXT_TYPE" val="1"/>
</p:tagLst>
</file>

<file path=ppt/tags/tag2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6_1"/>
  <p:tag name="KSO_WM_UNIT_ID" val="diagram20231977_5*l_h_f*1_6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5_1"/>
  <p:tag name="KSO_WM_UNIT_ID" val="diagram20231977_5*l_h_f*1_5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977_5*l_h_f*1_4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977_5*l_h_f*1_3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977_5*l_h_f*1_2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977_5*l_h_f*1_1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gradient&quot;:[{&quot;brightness&quot;:0.6000000238418579,&quot;colorType&quot;:1,&quot;foreColorIndex&quot;:5,&quot;pos&quot;:0,&quot;transparency&quot;:0.30000001192092896},{&quot;brightness&quot;:0.800000011920929,&quot;colorType&quot;:1,&quot;foreColorIndex&quot;:5,&quot;pos&quot;:1,&quot;transparency&quot;:1}],&quot;type&quot;:2},&quot;shadow&quot;:{&quot;brightness&quot;:0.6000000238418579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14"/>
  <p:tag name="KSO_WM_UNIT_FILL_FORE_SCHEMECOLOR_INDEX_BRIGHTNESS" val="0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LINE_FORE_SCHEMECOLOR_INDEX" val="5"/>
  <p:tag name="KSO_WM_UNIT_SHADOW_SCHEMECOLOR_INDEX" val="5"/>
  <p:tag name="KSO_WM_UNIT_USESOURCEFORMAT_APPLY" val="1"/>
</p:tagLst>
</file>

<file path=ppt/tags/tag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977_5*l_h_a*1_1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977_5*l_h_a*1_2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977_5*l_h_a*1_3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977_5*l_h_a*1_4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5_1"/>
  <p:tag name="KSO_WM_UNIT_ID" val="diagram20231977_5*l_h_a*1_5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6_1"/>
  <p:tag name="KSO_WM_UNIT_ID" val="diagram20231977_5*l_h_a*1_6_1"/>
  <p:tag name="KSO_WM_TEMPLATE_CATEGORY" val="diagram"/>
  <p:tag name="KSO_WM_TEMPLATE_INDEX" val="20231977"/>
  <p:tag name="KSO_WM_UNIT_LAYERLEVEL" val="1_1_1"/>
  <p:tag name="KSO_WM_TAG_VERSION" val="3.0"/>
  <p:tag name="KSO_WM_BEAUTIFY_FLAG" val="#wm#"/>
  <p:tag name="KSO_WM_DIAGRAM_GROUP_CODE" val="l1-1"/>
  <p:tag name="KSO_WM_DIAGRAM_MAX_ITEMCNT" val="6"/>
  <p:tag name="KSO_WM_DIAGRAM_MIN_ITEMCNT" val="2"/>
  <p:tag name="KSO_WM_DIAGRAM_VIRTUALLY_FRAME" val="{&quot;height&quot;:412.4188915342796,&quot;left&quot;:47.9,&quot;top&quot;:104.7750454735943,&quot;width&quot;:857.400078740157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1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29"/>
  <p:tag name="KSO_WM_TEMPLATE_INDEX" val="20231772"/>
  <p:tag name="KSO_WM_UNIT_ID" val="custom20231772_1*a*1"/>
  <p:tag name="KSO_WM_UNIT_TEXT_FILL_FORE_SCHEMECOLOR_INDEX" val="13"/>
  <p:tag name="KSO_WM_UNIT_TEXT_FILL_TYPE" val="1"/>
  <p:tag name="KSO_WM_UNIT_USESOURCEFORMAT_APPLY" val="1"/>
  <p:tag name="KSO_WM_UNIT_PRESET_TEXT" val="单击此处添加标题"/>
  <p:tag name="KSO_WM_UNIT_TEXT_TYPE" val="1"/>
</p:tagLst>
</file>

<file path=ppt/tags/tag3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3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4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12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12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2_2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2_2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7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9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9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379999995231628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7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7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6700000166893005},{&quot;brightness&quot;:0,&quot;colorType&quot;:1,&quot;foreColorIndex&quot;:5,&quot;pos&quot;:0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11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11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.4000000059604645,&quot;colorType&quot;:1,&quot;foreColorIndex&quot;:5,&quot;pos&quot;:1,&quot;transparency&quot;:0},{&quot;brightness&quot;:0,&quot;colorType&quot;:1,&quot;foreColorIndex&quot;:5,&quot;pos&quot;:0.46000000834465027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10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10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800000011920929,&quot;colorType&quot;:1,&quot;foreColorIndex&quot;:5,&quot;pos&quot;:0.3799999952316284,&quot;transparency&quot;:0}],&quot;type&quot;:3},&quot;glow&quot;:{&quot;colorType&quot;:0},&quot;line&quot;:{&quot;gradient&quot;:[{&quot;brightness&quot;:0,&quot;colorType&quot;:1,&quot;foreColorIndex&quot;:14,&quot;pos&quot;:0.5400000214576721,&quot;transparency&quot;:0},{&quot;brightness&quot;:-0.25,&quot;colorType&quot;:1,&quot;foreColorIndex&quot;:5,&quot;pos&quot;:1,&quot;transparency&quot;:0}],&quot;type&quot;:2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SHADOW_SCHEMECOLOR_INDEX" val="5"/>
  <p:tag name="KSO_WM_UNIT_TEXT_FILL_FORE_SCHEMECOLOR_INDEX" val="5"/>
  <p:tag name="KSO_WM_UNIT_TEXT_FILL_TYPE" val="1"/>
  <p:tag name="KSO_WM_UNIT_USESOURCEFORMAT_APPLY" val="1"/>
</p:tagLst>
</file>

<file path=ppt/tags/tag4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4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4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.5699999928474426},{&quot;brightness&quot;:0,&quot;colorType&quot;:2,&quot;pos&quot;:0.9599999785423279,&quot;rgb&quot;:&quot;#f2f2f2&quot;,&quot;transparency&quot;:1},{&quot;brightness&quot;:0,&quot;colorType&quot;:1,&quot;foreColorIndex&quot;:5,&quot;pos&quot;:0.47999998927116394,&quot;transparency&quot;:0.70999997854232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8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8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.8799999952316284},{&quot;brightness&quot;:0,&quot;colorType&quot;:1,&quot;foreColorIndex&quot;:5,&quot;pos&quot;:1,&quot;transparency&quot;:0.8799999952316284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6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6"/>
  <p:tag name="KSO_WM_DIAGRAM_VERSION" val="3"/>
  <p:tag name="KSO_WM_DIAGRAM_COLOR_TRICK" val="1"/>
  <p:tag name="KSO_WM_DIAGRAM_COLOR_TEXT_CAN_REMOVE" val="n"/>
  <p:tag name="KSO_WM_UNIT_FILL_TYPE" val="1"/>
  <p:tag name="KSO_WM_UNIT_FILL_FORE_SCHEMECOLOR_INDEX" val="5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1,&quot;foreColorIndex&quot;: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5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5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5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.10000000149011612,&quot;colorType&quot;:1,&quot;foreColorIndex&quot;:5,&quot;pos&quot;:0.3799999952316284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2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2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.10000000149011612,&quot;colorType&quot;:1,&quot;foreColorIndex&quot;:5,&quot;pos&quot;:0.20000000298023224,&quot;transparency&quot;:0},{&quot;brightness&quot;:0,&quot;colorType&quot;:1,&quot;foreColorIndex&quot;:5,&quot;pos&quot;:0.699999988079071,&quot;transparency&quot;:0}],&quot;type&quot;:3},&quot;glow&quot;:{&quot;colorType&quot;:0},&quot;line&quot;:{&quot;gradient&quot;:[{&quot;brightness&quot;:0,&quot;colorType&quot;:2,&quot;pos&quot;:0.5400000214576721,&quot;rgb&quot;:&quot;#ffffff&quot;,&quot;transparency&quot;:1},{&quot;brightness&quot;:0,&quot;colorType&quot;:2,&quot;pos&quot;:0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3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3"/>
  <p:tag name="KSO_WM_DIAGRAM_VERSION" val="3"/>
  <p:tag name="KSO_WM_DIAGRAM_COLOR_TRICK" val="1"/>
  <p:tag name="KSO_WM_DIAGRAM_COLOR_TEXT_CAN_REMOVE" val="n"/>
  <p:tag name="KSO_WM_UNIT_FILL_TYPE" val="3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.10000000149011612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gradient&quot;:[{&quot;brightness&quot;:0,&quot;colorType&quot;:2,&quot;pos&quot;:0.5400000214576721,&quot;rgb&quot;:&quot;#ffffff&quot;,&quot;transparency&quot;:1},{&quot;brightness&quot;:0,&quot;colorType&quot;:2,&quot;pos&quot;:0,&quot;rgb&quot;:&quot;#ffffff&quot;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3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a*1_1_1"/>
  <p:tag name="KSO_WM_TEMPLATE_CATEGORY" val="diagram"/>
  <p:tag name="KSO_WM_TEMPLATE_INDEX" val="20231082"/>
  <p:tag name="KSO_WM_UNIT_LAYERLEVEL" val="1_1_1"/>
  <p:tag name="KSO_WM_TAG_VERSION" val="3.0"/>
  <p:tag name="KSO_WM_UNIT_ISCONTENTSTITLE" val="0"/>
  <p:tag name="KSO_WM_UNIT_ISNUMDGMTITLE" val="0"/>
  <p:tag name="KSO_WM_UNIT_NOCLEAR" val="0"/>
  <p:tag name="KSO_WM_DIAGRAM_GROUP_CODE" val="n1-1"/>
  <p:tag name="KSO_WM_UNIT_TYPE" val="n_h_a"/>
  <p:tag name="KSO_WM_UNIT_INDEX" val="1_1_1"/>
  <p:tag name="KSO_WM_UNIT_VALUE" val="15"/>
  <p:tag name="KSO_WM_DIAGRAM_VERSION" val="3"/>
  <p:tag name="KSO_WM_DIAGRAM_COLOR_TRICK" val="1"/>
  <p:tag name="KSO_WM_DIAGRAM_COLOR_TEXT_CAN_REMOVE" val="n"/>
  <p:tag name="KSO_WM_UNIT_PRESET_TEXT" val="单击此处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-0.25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75},&quot;threeD&quot;:{&quot;curvedSurface&quot;:{&quot;brightness&quot;:0,&quot;colorType&quot;:2,&quot;rgb&quot;:&quot;#000000&quot;},&quot;depth&quot;:{&quot;colorType&quot;:0}}}}"/>
  <p:tag name="KSO_WM_UNIT_TEXT_TYPE" val="1"/>
  <p:tag name="KSO_WM_UNIT_TEXT_SHADOW_SCHEMECOLOR_INDEX" val="5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1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1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3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2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2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6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6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4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4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i*1_2_5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5_1"/>
  <p:tag name="KSO_WM_DIAGRAM_VERSION" val="3"/>
  <p:tag name="KSO_WM_DIAGRAM_COLOR_TRICK" val="1"/>
  <p:tag name="KSO_WM_DIAGRAM_COLOR_TEXT_CAN_REMOVE" val="n"/>
  <p:tag name="KSO_WM_UNIT_FILL_TYPE" val="3"/>
  <p:tag name="KSO_WM_UNIT_LINE_FORE_SCHEMECOLOR_INDEX" val="14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gradient&quot;:[{&quot;brightness&quot;:0,&quot;colorType&quot;:1,&quot;foreColorIndex&quot;:5,&quot;pos&quot;:0,&quot;transparency&quot;:0},{&quot;brightness&quot;:0.20000000298023224,&quot;colorType&quot;:1,&quot;foreColorIndex&quot;:5,&quot;pos&quot;:1,&quot;transparency&quot;:0}],&quot;type&quot;:3},&quot;glow&quot;:{&quot;colorType&quot;:0},&quot;line&quot;:{&quot;solidLine&quot;:{&quot;brightness&quot;:0,&quot;colorType&quot;:1,&quot;foreColorIndex&quot;:14,&quot;transparency&quot;:0},&quot;type&quot;:1},&quot;shadow&quot;:{&quot;brightness&quot;:0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6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6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5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5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4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4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1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1_1"/>
  <p:tag name="KSO_WM_UNIT_VALUE" val="18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2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UNIT_VALUE" val="18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a*1_2_3_1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3_1"/>
  <p:tag name="KSO_WM_DIAGRAM_VERSION" val="3"/>
  <p:tag name="KSO_WM_DIAGRAM_COLOR_TRICK" val="1"/>
  <p:tag name="KSO_WM_DIAGRAM_COLOR_TEXT_CAN_REMOVE" val="n"/>
  <p:tag name="KSO_WM_UNIT_PRESET_TEXT" val="添加项标题"/>
  <p:tag name="KSO_WM_UNIT_TEXT_FILL_FORE_SCHEMECOLOR_INDEX" val="1"/>
  <p:tag name="KSO_WM_UNIT_TEXT_FILL_TYPE" val="1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4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4_2"/>
  <p:tag name="KSO_WM_UNIT_VALUE" val="60*60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1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1_2"/>
  <p:tag name="KSO_WM_UNIT_VALUE" val="66*66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2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2_2"/>
  <p:tag name="KSO_WM_UNIT_VALUE" val="58*58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3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3_2"/>
  <p:tag name="KSO_WM_UNIT_VALUE" val="63*63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5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5_2"/>
  <p:tag name="KSO_WM_UNIT_VALUE" val="60*60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82_5*n_h_h_x*1_2_6_2"/>
  <p:tag name="KSO_WM_TEMPLATE_CATEGORY" val="diagram"/>
  <p:tag name="KSO_WM_TEMPLATE_INDEX" val="20231082"/>
  <p:tag name="KSO_WM_UNIT_LAYERLEVEL" val="1_1_1_1"/>
  <p:tag name="KSO_WM_TAG_VERSION" val="3.0"/>
  <p:tag name="KSO_WM_BEAUTIFY_FLAG" val="#wm#"/>
  <p:tag name="KSO_WM_DIAGRAM_GROUP_CODE" val="n1-1"/>
  <p:tag name="KSO_WM_UNIT_TYPE" val="n_h_h_x"/>
  <p:tag name="KSO_WM_UNIT_INDEX" val="1_2_6_2"/>
  <p:tag name="KSO_WM_UNIT_VALUE" val="60*60"/>
  <p:tag name="KSO_WM_DIAGRAM_VERSION" val="3"/>
  <p:tag name="KSO_WM_DIAGRAM_COLOR_TRICK" val="1"/>
  <p:tag name="KSO_WM_DIAGRAM_COLOR_TEXT_CAN_REMOVE" val="n"/>
  <p:tag name="KSO_WM_UNIT_FILL_TYPE" val="1"/>
  <p:tag name="KSO_WM_UNIT_FILL_FORE_SCHEMECOLOR_INDEX" val="14"/>
  <p:tag name="KSO_WM_UNIT_FILL_FORE_SCHEMECOLOR_INDEX_BRIGHTNESS" val="0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USESOURCEFORMAT_APPLY" val="1"/>
</p:tagLst>
</file>

<file path=ppt/tags/tag72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3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4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5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6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7.xml><?xml version="1.0" encoding="utf-8"?>
<p:tagLst xmlns:p="http://schemas.openxmlformats.org/presentationml/2006/main">
  <p:tag name="KSO_WM_DIAGRAM_VIRTUALLY_FRAME" val="{&quot;height&quot;:337.5250393700787,&quot;left&quot;:125.45,&quot;top&quot;:137.61251968503936,&quot;width&quot;:534}"/>
</p:tagLst>
</file>

<file path=ppt/tags/tag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UNIT_USESOURCEFORMAT_APPLY" val="1"/>
</p:tagLst>
</file>

<file path=ppt/tags/tag7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UNIT_USESOURCEFORMAT_APPLY" val="1"/>
</p:tagLst>
</file>

<file path=ppt/tags/tag8.xml><?xml version="1.0" encoding="utf-8"?>
<p:tagLst xmlns:p="http://schemas.openxmlformats.org/presentationml/2006/main">
  <p:tag name="KSO_WM_UNIT_VALUE" val="989*98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72_1*d*1"/>
  <p:tag name="KSO_WM_TEMPLATE_CATEGORY" val="custom"/>
  <p:tag name="KSO_WM_TEMPLATE_INDEX" val="20231772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1"/>
  <p:tag name="KSO_WM_UNIT_PICTURE_SUBTYPE" val="b"/>
  <p:tag name="KSO_WM_UNIT_FILL_FORE_SCHEMECOLOR_INDEX" val="5"/>
  <p:tag name="KSO_WM_UNIT_FILL_TYPE" val="1"/>
</p:tagLst>
</file>

<file path=ppt/tags/tag8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UNIT_USESOURCEFORMAT_APPLY" val="1"/>
</p:tagLst>
</file>

<file path=ppt/tags/tag8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8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UNIT_LINE_FORE_SCHEMECOLOR_INDEX" val="6"/>
  <p:tag name="KSO_WM_UNIT_USESOURCEFORMAT_APPLY" val="1"/>
</p:tagLst>
</file>

<file path=ppt/tags/tag8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USESOURCEFORMAT_APPLY" val="1"/>
</p:tagLst>
</file>

<file path=ppt/tags/tag8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UNIT_LINE_FORE_SCHEMECOLOR_INDEX" val="7"/>
  <p:tag name="KSO_WM_UNIT_USESOURCEFORMAT_APPLY" val="1"/>
</p:tagLst>
</file>

<file path=ppt/tags/tag8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77.17456692913386,&quot;top&quot;:114.22499531423009,&quot;width&quot;:807.5468503937007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USESOURCEFORMAT_APPLY" val="1"/>
</p:tagLst>
</file>

<file path=ppt/tags/tag86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87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88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89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84_3*l_h_f*1_1_1"/>
  <p:tag name="KSO_WM_TEMPLATE_CATEGORY" val="diagram"/>
  <p:tag name="KSO_WM_TEMPLATE_INDEX" val="20233184"/>
  <p:tag name="KSO_WM_UNIT_LAYERLEVEL" val="1_1_1"/>
  <p:tag name="KSO_WM_TAG_VERSION" val="3.0"/>
  <p:tag name="KSO_WM_DIAGRAM_MAX_ITEMCNT" val="6"/>
  <p:tag name="KSO_WM_DIAGRAM_MIN_ITEMCNT" val="2"/>
  <p:tag name="KSO_WM_DIAGRAM_VIRTUALLY_FRAME" val="{&quot;height&quot;:326.79998779296875,&quot;left&quot;:356.1032954466813,&quot;top&quot;:133.16232893816132,&quot;width&quot;:558.7586059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0"/>
  <p:tag name="KSO_WM_DIAGRAM_GROUP_CODE" val="l1-1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LAYER_COUNT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内容观点。"/>
  <p:tag name="KSO_WM_UNIT_TEXT_FILL_FORE_SCHEMECOLOR_INDEX" val="1"/>
  <p:tag name="KSO_WM_UNIT_TEXT_FILL_TYPE" val="1"/>
  <p:tag name="KSO_WM_UNIT_USESOURCEFORMAT_APPLY" val="1"/>
</p:tagLst>
</file>

<file path=ppt/tags/tag90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91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92.xml><?xml version="1.0" encoding="utf-8"?>
<p:tagLst xmlns:p="http://schemas.openxmlformats.org/presentationml/2006/main">
  <p:tag name="KSO_WM_DIAGRAM_VIRTUALLY_FRAME" val="{&quot;height&quot;:283.25,&quot;left&quot;:78.8,&quot;top&quot;:68.8,&quot;width&quot;:806.9}"/>
</p:tagLst>
</file>

<file path=ppt/tags/tag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9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9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14_2*l_h_f*1_2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9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9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9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10317</Words>
  <Application>WPS 演示</Application>
  <PresentationFormat>宽屏</PresentationFormat>
  <Paragraphs>914</Paragraphs>
  <Slides>82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82</vt:i4>
      </vt:variant>
    </vt:vector>
  </HeadingPairs>
  <TitlesOfParts>
    <vt:vector size="106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微软雅黑</vt:lpstr>
      <vt:lpstr>Arial Unicode MS</vt:lpstr>
      <vt:lpstr>等线 Light</vt:lpstr>
      <vt:lpstr>Tahoma</vt:lpstr>
      <vt:lpstr>长城粗隶书体</vt:lpstr>
      <vt:lpstr>隶书</vt:lpstr>
      <vt:lpstr>楷体_GB2312</vt:lpstr>
      <vt:lpstr>新宋体</vt:lpstr>
      <vt:lpstr>CommercialPi BT</vt:lpstr>
      <vt:lpstr>MS Reference Specialty</vt:lpstr>
      <vt:lpstr>Times New Roman</vt:lpstr>
      <vt:lpstr>楷体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一、AutoCAD软件的主要特点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197</cp:revision>
  <dcterms:created xsi:type="dcterms:W3CDTF">2020-09-07T07:49:00Z</dcterms:created>
  <dcterms:modified xsi:type="dcterms:W3CDTF">2025-02-19T01:04:59Z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A0530CAC003A41EF8C63D3D480EB6795_12</vt:lpwstr>
  </property>
</Properties>
</file>