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0"/>
  </p:notesMasterIdLst>
  <p:handoutMasterIdLst>
    <p:handoutMasterId r:id="rId21"/>
  </p:handoutMasterIdLst>
  <p:sldIdLst>
    <p:sldId id="256" r:id="rId4"/>
    <p:sldId id="363" r:id="rId5"/>
    <p:sldId id="257" r:id="rId6"/>
    <p:sldId id="283" r:id="rId7"/>
    <p:sldId id="397" r:id="rId8"/>
    <p:sldId id="398" r:id="rId9"/>
    <p:sldId id="399" r:id="rId10"/>
    <p:sldId id="400" r:id="rId11"/>
    <p:sldId id="282" r:id="rId12"/>
    <p:sldId id="401" r:id="rId13"/>
    <p:sldId id="402" r:id="rId14"/>
    <p:sldId id="307" r:id="rId15"/>
    <p:sldId id="404" r:id="rId16"/>
    <p:sldId id="405" r:id="rId17"/>
    <p:sldId id="406" r:id="rId18"/>
    <p:sldId id="29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4089" userDrawn="1">
          <p15:clr>
            <a:srgbClr val="A4A3A4"/>
          </p15:clr>
        </p15:guide>
        <p15:guide id="3" orient="horz" pos="954" userDrawn="1">
          <p15:clr>
            <a:srgbClr val="A4A3A4"/>
          </p15:clr>
        </p15:guide>
        <p15:guide id="4" orient="horz" pos="6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3DC"/>
    <a:srgbClr val="12569A"/>
    <a:srgbClr val="E3E4E4"/>
    <a:srgbClr val="95C4F3"/>
    <a:srgbClr val="0E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67" y="893"/>
      </p:cViewPr>
      <p:guideLst>
        <p:guide orient="horz" pos="2188"/>
        <p:guide pos="4089"/>
        <p:guide orient="horz" pos="954"/>
        <p:guide orient="horz" pos="6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62032DF-F038-43BC-9589-A7F0926D62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71E13E65-EAB1-4137-8E78-13254BDAF9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174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 bwMode="auto">
          <a:xfrm>
            <a:off x="-2926080" y="632174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2377440" y="25908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500360" y="542544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"/>
          <p:cNvSpPr/>
          <p:nvPr userDrawn="1"/>
        </p:nvSpPr>
        <p:spPr>
          <a:xfrm>
            <a:off x="304389" y="38446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36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027338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>
          <a:xfrm>
            <a:off x="1524000" y="0"/>
            <a:ext cx="932688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9441013" y="-1125032"/>
            <a:ext cx="4712733" cy="4687259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138368" y="3429000"/>
            <a:ext cx="1425023" cy="141732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 userDrawn="1"/>
        </p:nvSpPr>
        <p:spPr bwMode="auto">
          <a:xfrm>
            <a:off x="-914400" y="5303520"/>
            <a:ext cx="2819400" cy="280416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稻壳儿榴莲果果" descr="399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9" name="稻壳儿榴莲果果"/>
          <p:cNvSpPr/>
          <p:nvPr userDrawn="1"/>
        </p:nvSpPr>
        <p:spPr>
          <a:xfrm flipH="1">
            <a:off x="0" y="1"/>
            <a:ext cx="826897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/>
          <p:nvPr userDrawn="1"/>
        </p:nvSpPr>
        <p:spPr bwMode="auto">
          <a:xfrm>
            <a:off x="-2651760" y="-1980397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稻壳儿榴莲果果"/>
          <p:cNvSpPr/>
          <p:nvPr userDrawn="1"/>
        </p:nvSpPr>
        <p:spPr bwMode="auto">
          <a:xfrm>
            <a:off x="3191095" y="650966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7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8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cxnSp>
        <p:nvCxnSpPr>
          <p:cNvPr id="12" name="直接连接符 11"/>
          <p:cNvCxnSpPr>
            <a:stCxn id="7" idx="32"/>
          </p:cNvCxnSpPr>
          <p:nvPr userDrawn="1"/>
        </p:nvCxnSpPr>
        <p:spPr>
          <a:xfrm>
            <a:off x="422608" y="645375"/>
            <a:ext cx="11477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"/>
          <p:cNvSpPr/>
          <p:nvPr userDrawn="1"/>
        </p:nvSpPr>
        <p:spPr>
          <a:xfrm flipV="1">
            <a:off x="11862238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1759672" y="3006454"/>
            <a:ext cx="169136" cy="962805"/>
            <a:chOff x="329672" y="1116694"/>
            <a:chExt cx="169136" cy="96280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1669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1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2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11862238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05344" y="6360763"/>
            <a:ext cx="313788" cy="222251"/>
          </a:xfrm>
          <a:prstGeom prst="rect">
            <a:avLst/>
          </a:prstGeom>
        </p:spPr>
        <p:txBody>
          <a:bodyPr wrap="square"/>
          <a:lstStyle>
            <a:lvl1pPr>
              <a:defRPr sz="1000">
                <a:solidFill>
                  <a:schemeClr val="tx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 userDrawn="1"/>
        </p:nvSpPr>
        <p:spPr>
          <a:xfrm flipV="1">
            <a:off x="116665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1581989" y="3014074"/>
            <a:ext cx="169136" cy="955185"/>
            <a:chOff x="329672" y="1124314"/>
            <a:chExt cx="169136" cy="955185"/>
          </a:xfrm>
        </p:grpSpPr>
        <p:sp>
          <p:nvSpPr>
            <p:cNvPr id="2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114078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8" name="Line"/>
          <p:cNvSpPr/>
          <p:nvPr userDrawn="1"/>
        </p:nvSpPr>
        <p:spPr>
          <a:xfrm flipV="1">
            <a:off x="116665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04389" y="3014074"/>
            <a:ext cx="169136" cy="955185"/>
            <a:chOff x="329672" y="1124314"/>
            <a:chExt cx="169136" cy="95518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04389" y="3058160"/>
            <a:ext cx="169136" cy="911099"/>
            <a:chOff x="329672" y="1168400"/>
            <a:chExt cx="169136" cy="911099"/>
          </a:xfrm>
        </p:grpSpPr>
        <p:sp>
          <p:nvSpPr>
            <p:cNvPr id="29" name="Circle"/>
            <p:cNvSpPr/>
            <p:nvPr userDrawn="1"/>
          </p:nvSpPr>
          <p:spPr>
            <a:xfrm>
              <a:off x="329672" y="1404462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5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6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04389" y="35652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33E5097-7D29-4C9F-8DE8-88C28BE3D9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宋体" panose="0201060003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63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tags" Target="../tags/tag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181610" y="2261870"/>
            <a:ext cx="61239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机械制图 （第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三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版）</a:t>
            </a:r>
            <a:endParaRPr lang="zh-CN" altLang="en-US" sz="72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稻壳儿榴莲果果"/>
          <p:cNvSpPr/>
          <p:nvPr/>
        </p:nvSpPr>
        <p:spPr>
          <a:xfrm>
            <a:off x="2263131" y="479181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cs typeface="宋体" panose="02010600030101010101" pitchFamily="2" charset="-122"/>
              </a:rPr>
              <a:t>北京出版社</a:t>
            </a:r>
            <a:endParaRPr lang="zh-CN" altLang="en-US" sz="2800" dirty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6447155" y="258318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6446886" y="1997960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（二）滚动轴承的画法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6447155" y="2809875"/>
            <a:ext cx="4886325" cy="207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滚动轴承是标准组件，不必画出各组成部分的零件图。在装配图中，只需根据轴承的几个主要外形尺寸——外径 D、内径 d、宽度 B（可从附录 B 表 B.8 中查出），画出外形轮廓，轮廓内通常采用规定画法绘制，见表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.4。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7926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四、滚动轴承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045" y="906780"/>
            <a:ext cx="5273040" cy="5044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60147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161" y="1016250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（三）滚动轴承的标记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900430" y="1842135"/>
            <a:ext cx="11366500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滚动轴承的标记由名称、代号、标准编号三部分组成。滚动轴承的代号由前置代号、基本代号、后置代号构成。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7926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四、滚动轴承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1435" y="2554605"/>
            <a:ext cx="9673590" cy="2898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900430" y="956945"/>
            <a:ext cx="10222230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为防止机器或部件内部的液体或气体向外渗漏，同时也避免外部的灰尘、杂质等侵入，必须采用密封装置。图 9.19（a）所示为填料箱密封，图 9.19（b）所示为密封圈密封，图 9.19（c）所示为毡圈密封。从铣刀头轴测分解图（图 9.2）中可以看出，铣刀头的密封形式为毡圈密封。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19046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五、密封装置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6395" y="2466340"/>
            <a:ext cx="5911215" cy="2873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60147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161" y="1042285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一、轴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1935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29699" name="直接连接符 7"/>
          <p:cNvCxnSpPr>
            <a:cxnSpLocks noChangeShapeType="1"/>
          </p:cNvCxnSpPr>
          <p:nvPr>
            <p:custDataLst>
              <p:tags r:id="rId1"/>
            </p:custDataLst>
          </p:nvPr>
        </p:nvCxnSpPr>
        <p:spPr bwMode="auto">
          <a:xfrm>
            <a:off x="7036435" y="3190558"/>
            <a:ext cx="558800" cy="0"/>
          </a:xfrm>
          <a:prstGeom prst="line">
            <a:avLst/>
          </a:prstGeom>
          <a:noFill/>
          <a:ln w="3175" cmpd="sng">
            <a:solidFill>
              <a:schemeClr val="bg1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0" name="椭圆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71435" y="3031808"/>
            <a:ext cx="315913" cy="315912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0" tIns="0" rIns="0" bIns="0" anchor="ctr">
            <a:normAutofit fontScale="90000" lnSpcReduction="1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1800">
                <a:solidFill>
                  <a:schemeClr val="bg1"/>
                </a:solidFill>
                <a:latin typeface="+mn-lt"/>
                <a:ea typeface="+mn-ea"/>
              </a:rPr>
              <a:t>1</a:t>
            </a:r>
            <a:endParaRPr lang="zh-CN" altLang="en-US" sz="18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9701" name="文本框 2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252460" y="1839595"/>
            <a:ext cx="3486150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indent="0" algn="l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rPr>
              <a:t>（一）概括了解</a:t>
            </a:r>
            <a:endParaRPr lang="zh-CN" altLang="en-US" sz="1600" dirty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rPr>
              <a:t>轴的材料为 45 钢。45 为牌号数字，表示钢中平均含碳量的万分数，即平均含碳量为 0.45%（质量分数），数字越大，抗拉强度、硬度越大，伸长率越低。</a:t>
            </a:r>
            <a:endParaRPr lang="zh-CN" altLang="en-US" sz="1600" dirty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9703" name="任意多边形 23"/>
          <p:cNvSpPr/>
          <p:nvPr>
            <p:custDataLst>
              <p:tags r:id="rId4"/>
            </p:custDataLst>
          </p:nvPr>
        </p:nvSpPr>
        <p:spPr bwMode="auto">
          <a:xfrm>
            <a:off x="5795010" y="2622233"/>
            <a:ext cx="1190625" cy="596900"/>
          </a:xfrm>
          <a:custGeom>
            <a:avLst/>
            <a:gdLst>
              <a:gd name="T0" fmla="*/ 1213505 w 1391850"/>
              <a:gd name="T1" fmla="*/ 0 h 696292"/>
              <a:gd name="T2" fmla="*/ 1391850 w 1391850"/>
              <a:gd name="T3" fmla="*/ 680523 h 696292"/>
              <a:gd name="T4" fmla="*/ 664395 w 1391850"/>
              <a:gd name="T5" fmla="*/ 679784 h 696292"/>
              <a:gd name="T6" fmla="*/ 810270 w 1391850"/>
              <a:gd name="T7" fmla="*/ 476062 h 696292"/>
              <a:gd name="T8" fmla="*/ 0 w 1391850"/>
              <a:gd name="T9" fmla="*/ 696292 h 696292"/>
              <a:gd name="T10" fmla="*/ 1084978 w 1391850"/>
              <a:gd name="T11" fmla="*/ 149640 h 696292"/>
              <a:gd name="T12" fmla="*/ 1213505 w 1391850"/>
              <a:gd name="T13" fmla="*/ 0 h 696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lnTo>
                  <a:pt x="121350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9704" name="任意多边形 24"/>
          <p:cNvSpPr/>
          <p:nvPr>
            <p:custDataLst>
              <p:tags r:id="rId5"/>
            </p:custDataLst>
          </p:nvPr>
        </p:nvSpPr>
        <p:spPr bwMode="auto">
          <a:xfrm rot="5400000">
            <a:off x="6874510" y="3666808"/>
            <a:ext cx="1190625" cy="593725"/>
          </a:xfrm>
          <a:custGeom>
            <a:avLst/>
            <a:gdLst>
              <a:gd name="T0" fmla="*/ 1213505 w 1391850"/>
              <a:gd name="T1" fmla="*/ 0 h 696292"/>
              <a:gd name="T2" fmla="*/ 1391850 w 1391850"/>
              <a:gd name="T3" fmla="*/ 680523 h 696292"/>
              <a:gd name="T4" fmla="*/ 664395 w 1391850"/>
              <a:gd name="T5" fmla="*/ 679784 h 696292"/>
              <a:gd name="T6" fmla="*/ 810270 w 1391850"/>
              <a:gd name="T7" fmla="*/ 476062 h 696292"/>
              <a:gd name="T8" fmla="*/ 0 w 1391850"/>
              <a:gd name="T9" fmla="*/ 696292 h 696292"/>
              <a:gd name="T10" fmla="*/ 1084978 w 1391850"/>
              <a:gd name="T11" fmla="*/ 149640 h 696292"/>
              <a:gd name="T12" fmla="*/ 1213505 w 1391850"/>
              <a:gd name="T13" fmla="*/ 0 h 696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lnTo>
                  <a:pt x="12135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zh-CN" altLang="en-US"/>
          </a:p>
        </p:txBody>
      </p:sp>
      <p:cxnSp>
        <p:nvCxnSpPr>
          <p:cNvPr id="29706" name="直接连接符 18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7198360" y="4595496"/>
            <a:ext cx="558800" cy="0"/>
          </a:xfrm>
          <a:prstGeom prst="line">
            <a:avLst/>
          </a:prstGeom>
          <a:noFill/>
          <a:ln w="3175" cmpd="sng">
            <a:solidFill>
              <a:schemeClr val="bg1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7" name="椭圆 1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831773" y="4438333"/>
            <a:ext cx="315912" cy="31591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0" tIns="0" rIns="0" bIns="0" anchor="ctr">
            <a:normAutofit fontScale="90000" lnSpcReduction="1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1800">
                <a:solidFill>
                  <a:schemeClr val="bg1"/>
                </a:solidFill>
                <a:latin typeface="+mn-lt"/>
                <a:ea typeface="+mn-ea"/>
              </a:rPr>
              <a:t>2</a:t>
            </a:r>
            <a:endParaRPr lang="zh-CN" altLang="en-US" sz="18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9708" name="文本框 2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252460" y="4008120"/>
            <a:ext cx="3788410" cy="184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indent="0" algn="l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rPr>
              <a:t>（二）视图表达与结构形状分析</a:t>
            </a:r>
            <a:endParaRPr lang="zh-CN" altLang="en-US" sz="1600" dirty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rPr>
              <a:t>轴的两端用局部剖视表示键槽和螺孔、销孔。中间轴段采用折断画法；用两个断面图分别表示单键和双键的宽度和深度；用局部视图的简化画法表达键槽的形状；用局部放大图表示砂轮越程槽的结构。</a:t>
            </a:r>
            <a:endParaRPr lang="zh-CN" altLang="en-US" sz="1600" dirty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9702" name="任意多边形 22"/>
          <p:cNvSpPr/>
          <p:nvPr>
            <p:custDataLst>
              <p:tags r:id="rId9"/>
            </p:custDataLst>
          </p:nvPr>
        </p:nvSpPr>
        <p:spPr bwMode="auto">
          <a:xfrm rot="16200000">
            <a:off x="4715510" y="3703320"/>
            <a:ext cx="1190625" cy="593725"/>
          </a:xfrm>
          <a:custGeom>
            <a:avLst/>
            <a:gdLst>
              <a:gd name="T0" fmla="*/ 1213505 w 1391850"/>
              <a:gd name="T1" fmla="*/ 0 h 696292"/>
              <a:gd name="T2" fmla="*/ 1391850 w 1391850"/>
              <a:gd name="T3" fmla="*/ 680523 h 696292"/>
              <a:gd name="T4" fmla="*/ 664395 w 1391850"/>
              <a:gd name="T5" fmla="*/ 679784 h 696292"/>
              <a:gd name="T6" fmla="*/ 810270 w 1391850"/>
              <a:gd name="T7" fmla="*/ 476062 h 696292"/>
              <a:gd name="T8" fmla="*/ 0 w 1391850"/>
              <a:gd name="T9" fmla="*/ 696292 h 696292"/>
              <a:gd name="T10" fmla="*/ 1084978 w 1391850"/>
              <a:gd name="T11" fmla="*/ 149640 h 696292"/>
              <a:gd name="T12" fmla="*/ 1213505 w 1391850"/>
              <a:gd name="T13" fmla="*/ 0 h 696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lnTo>
                  <a:pt x="12135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zh-CN" altLang="en-US"/>
          </a:p>
        </p:txBody>
      </p:sp>
      <p:cxnSp>
        <p:nvCxnSpPr>
          <p:cNvPr id="29709" name="直接连接符 25"/>
          <p:cNvCxnSpPr>
            <a:cxnSpLocks noChangeShapeType="1"/>
          </p:cNvCxnSpPr>
          <p:nvPr>
            <p:custDataLst>
              <p:tags r:id="rId10"/>
            </p:custDataLst>
          </p:nvPr>
        </p:nvCxnSpPr>
        <p:spPr bwMode="auto">
          <a:xfrm flipH="1">
            <a:off x="5090160" y="3209608"/>
            <a:ext cx="558800" cy="0"/>
          </a:xfrm>
          <a:prstGeom prst="line">
            <a:avLst/>
          </a:prstGeom>
          <a:noFill/>
          <a:ln w="3175" cmpd="sng">
            <a:solidFill>
              <a:schemeClr val="bg1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10" name="椭圆 2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 flipH="1">
            <a:off x="4698048" y="3052445"/>
            <a:ext cx="315912" cy="315913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0" tIns="0" rIns="0" bIns="0" anchor="ctr">
            <a:normAutofit fontScale="90000" lnSpcReduction="1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1800">
                <a:solidFill>
                  <a:schemeClr val="bg1"/>
                </a:solidFill>
                <a:latin typeface="+mn-lt"/>
                <a:ea typeface="+mn-ea"/>
              </a:rPr>
              <a:t>4</a:t>
            </a:r>
            <a:endParaRPr lang="zh-CN" altLang="en-US" sz="18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9711" name="文本框 2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 flipH="1">
            <a:off x="900430" y="1897380"/>
            <a:ext cx="3517265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1600" dirty="0">
                <a:solidFill>
                  <a:schemeClr val="tx1"/>
                </a:solidFill>
                <a:latin typeface="黑体" panose="02010609060101010101" charset="-122"/>
                <a:cs typeface="黑体" panose="02010609060101010101" charset="-122"/>
              </a:rPr>
              <a:t>（四）分析技术要求</a:t>
            </a:r>
            <a:endParaRPr lang="zh-CN" altLang="en-US" sz="1600" dirty="0">
              <a:solidFill>
                <a:schemeClr val="tx1"/>
              </a:solidFill>
              <a:latin typeface="黑体" panose="02010609060101010101" charset="-122"/>
              <a:cs typeface="黑体" panose="02010609060101010101" charset="-122"/>
            </a:endParaRP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1600" dirty="0">
                <a:solidFill>
                  <a:schemeClr val="tx1"/>
                </a:solidFill>
                <a:latin typeface="黑体" panose="02010609060101010101" charset="-122"/>
                <a:cs typeface="黑体" panose="02010609060101010101" charset="-122"/>
              </a:rPr>
              <a:t>与其他零件有配合要求的轴段，注有公差带尺寸、表面粗糙度。如28k7、35k6、25h6 的轴段，Ra的上限值为 1.6μm 或 0.8μm。</a:t>
            </a:r>
            <a:endParaRPr lang="zh-CN" altLang="en-US" sz="1600" dirty="0">
              <a:solidFill>
                <a:schemeClr val="tx1"/>
              </a:solidFill>
              <a:latin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9705" name="任意多边形 14"/>
          <p:cNvSpPr/>
          <p:nvPr>
            <p:custDataLst>
              <p:tags r:id="rId13"/>
            </p:custDataLst>
          </p:nvPr>
        </p:nvSpPr>
        <p:spPr bwMode="auto">
          <a:xfrm rot="10800000">
            <a:off x="5795010" y="4782820"/>
            <a:ext cx="1190625" cy="595313"/>
          </a:xfrm>
          <a:custGeom>
            <a:avLst/>
            <a:gdLst>
              <a:gd name="T0" fmla="*/ 1213505 w 1391850"/>
              <a:gd name="T1" fmla="*/ 0 h 696292"/>
              <a:gd name="T2" fmla="*/ 1391850 w 1391850"/>
              <a:gd name="T3" fmla="*/ 680523 h 696292"/>
              <a:gd name="T4" fmla="*/ 664395 w 1391850"/>
              <a:gd name="T5" fmla="*/ 679784 h 696292"/>
              <a:gd name="T6" fmla="*/ 810270 w 1391850"/>
              <a:gd name="T7" fmla="*/ 476062 h 696292"/>
              <a:gd name="T8" fmla="*/ 0 w 1391850"/>
              <a:gd name="T9" fmla="*/ 696292 h 696292"/>
              <a:gd name="T10" fmla="*/ 1084978 w 1391850"/>
              <a:gd name="T11" fmla="*/ 149640 h 696292"/>
              <a:gd name="T12" fmla="*/ 1213505 w 1391850"/>
              <a:gd name="T13" fmla="*/ 0 h 696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lnTo>
                  <a:pt x="121350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0" tIns="0" rIns="0" bIns="0" anchor="ctr"/>
          <a:lstStyle/>
          <a:p>
            <a:pPr algn="ctr"/>
            <a:endParaRPr lang="zh-CN" altLang="en-US"/>
          </a:p>
        </p:txBody>
      </p:sp>
      <p:cxnSp>
        <p:nvCxnSpPr>
          <p:cNvPr id="29712" name="直接连接符 32"/>
          <p:cNvCxnSpPr>
            <a:cxnSpLocks noChangeShapeType="1"/>
          </p:cNvCxnSpPr>
          <p:nvPr>
            <p:custDataLst>
              <p:tags r:id="rId14"/>
            </p:custDataLst>
          </p:nvPr>
        </p:nvCxnSpPr>
        <p:spPr bwMode="auto">
          <a:xfrm flipH="1">
            <a:off x="5182235" y="4790758"/>
            <a:ext cx="558800" cy="0"/>
          </a:xfrm>
          <a:prstGeom prst="line">
            <a:avLst/>
          </a:prstGeom>
          <a:noFill/>
          <a:ln w="3175" cmpd="sng">
            <a:solidFill>
              <a:schemeClr val="bg1">
                <a:lumMod val="7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13" name="椭圆 3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 flipH="1">
            <a:off x="4790123" y="4632008"/>
            <a:ext cx="315912" cy="315912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0" tIns="0" rIns="0" bIns="0" anchor="ctr">
            <a:normAutofit fontScale="90000" lnSpcReduction="10000"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algn="ctr" eaLnBrk="1" hangingPunct="1"/>
            <a:r>
              <a:rPr lang="en-US" sz="1800">
                <a:solidFill>
                  <a:schemeClr val="bg1"/>
                </a:solidFill>
                <a:latin typeface="+mn-lt"/>
                <a:ea typeface="+mn-ea"/>
              </a:rPr>
              <a:t>3</a:t>
            </a:r>
            <a:endParaRPr lang="zh-CN" altLang="en-US" sz="180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29714" name="文本框 3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 flipH="1">
            <a:off x="899795" y="3780155"/>
            <a:ext cx="3574415" cy="207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no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{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algn="just">
              <a:lnSpc>
                <a:spcPct val="120000"/>
              </a:lnSpc>
              <a:buClr>
                <a:srgbClr val="DABE8B"/>
              </a:buClr>
              <a:buFont typeface="幼圆" panose="02010509060101010101" pitchFamily="49" charset="-122"/>
              <a:buChar char=" 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indent="0" algn="l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zh-CN" alt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rPr>
              <a:t>（三）分析尺寸</a:t>
            </a:r>
            <a:endParaRPr lang="zh-CN" altLang="en-US" sz="1600" dirty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  <a:p>
            <a:pPr algn="l"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1600" dirty="0">
                <a:solidFill>
                  <a:sysClr val="windowText" lastClr="000000"/>
                </a:solidFill>
                <a:latin typeface="Arial" panose="020B0604020202020204" pitchFamily="34" charset="0"/>
                <a:ea typeface="黑体" panose="02010609060101010101" charset="-122"/>
              </a:rPr>
              <a:t>对于回转类零件，如轴、套、盘、盖零件，由于大部分工序是在车床或磨床上加工的，为考虑加工和测量方便，径向尺寸基准为轴线，轴向尺寸基准常选择某一端面或轴肩。</a:t>
            </a:r>
            <a:endParaRPr lang="zh-CN" altLang="en-US" sz="1600" dirty="0">
              <a:solidFill>
                <a:sysClr val="windowText" lastClr="00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60147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161" y="1042285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二、V 带轮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1935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1"/>
            </p:custDataLst>
          </p:nvPr>
        </p:nvSpPr>
        <p:spPr>
          <a:xfrm>
            <a:off x="6081150" y="2540089"/>
            <a:ext cx="596280" cy="1192559"/>
          </a:xfrm>
          <a:custGeom>
            <a:avLst/>
            <a:gdLst>
              <a:gd name="connsiteX0" fmla="*/ 0 w 3247743"/>
              <a:gd name="connsiteY0" fmla="*/ 0 h 6495486"/>
              <a:gd name="connsiteX1" fmla="*/ 3247743 w 3247743"/>
              <a:gd name="connsiteY1" fmla="*/ 3247744 h 6495486"/>
              <a:gd name="connsiteX2" fmla="*/ 332062 w 3247743"/>
              <a:gd name="connsiteY2" fmla="*/ 6478719 h 6495486"/>
              <a:gd name="connsiteX3" fmla="*/ 21 w 3247743"/>
              <a:gd name="connsiteY3" fmla="*/ 6495486 h 6495486"/>
              <a:gd name="connsiteX4" fmla="*/ 103076 w 3247743"/>
              <a:gd name="connsiteY4" fmla="*/ 6485097 h 6495486"/>
              <a:gd name="connsiteX5" fmla="*/ 511456 w 3247743"/>
              <a:gd name="connsiteY5" fmla="*/ 5984032 h 6495486"/>
              <a:gd name="connsiteX6" fmla="*/ 103076 w 3247743"/>
              <a:gd name="connsiteY6" fmla="*/ 5482967 h 6495486"/>
              <a:gd name="connsiteX7" fmla="*/ 56337 w 3247743"/>
              <a:gd name="connsiteY7" fmla="*/ 5478255 h 6495486"/>
              <a:gd name="connsiteX8" fmla="*/ 228348 w 3247743"/>
              <a:gd name="connsiteY8" fmla="*/ 5469570 h 6495486"/>
              <a:gd name="connsiteX9" fmla="*/ 2233356 w 3247743"/>
              <a:gd name="connsiteY9" fmla="*/ 3247744 h 6495486"/>
              <a:gd name="connsiteX10" fmla="*/ 228348 w 3247743"/>
              <a:gd name="connsiteY10" fmla="*/ 1025918 h 6495486"/>
              <a:gd name="connsiteX11" fmla="*/ 56343 w 3247743"/>
              <a:gd name="connsiteY11" fmla="*/ 1017232 h 6495486"/>
              <a:gd name="connsiteX12" fmla="*/ 103076 w 3247743"/>
              <a:gd name="connsiteY12" fmla="*/ 1012521 h 6495486"/>
              <a:gd name="connsiteX13" fmla="*/ 511456 w 3247743"/>
              <a:gd name="connsiteY13" fmla="*/ 511456 h 6495486"/>
              <a:gd name="connsiteX14" fmla="*/ 0 w 3247743"/>
              <a:gd name="connsiteY14" fmla="*/ 0 h 649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47743" h="6495486">
                <a:moveTo>
                  <a:pt x="0" y="0"/>
                </a:moveTo>
                <a:cubicBezTo>
                  <a:pt x="1793675" y="0"/>
                  <a:pt x="3247743" y="1454069"/>
                  <a:pt x="3247743" y="3247744"/>
                </a:cubicBezTo>
                <a:cubicBezTo>
                  <a:pt x="3247743" y="4929314"/>
                  <a:pt x="1969754" y="6312402"/>
                  <a:pt x="332062" y="6478719"/>
                </a:cubicBezTo>
                <a:lnTo>
                  <a:pt x="21" y="6495486"/>
                </a:lnTo>
                <a:lnTo>
                  <a:pt x="103076" y="6485097"/>
                </a:lnTo>
                <a:cubicBezTo>
                  <a:pt x="336138" y="6437406"/>
                  <a:pt x="511456" y="6231193"/>
                  <a:pt x="511456" y="5984032"/>
                </a:cubicBezTo>
                <a:cubicBezTo>
                  <a:pt x="511456" y="5736872"/>
                  <a:pt x="336138" y="5530659"/>
                  <a:pt x="103076" y="5482967"/>
                </a:cubicBezTo>
                <a:lnTo>
                  <a:pt x="56337" y="5478255"/>
                </a:lnTo>
                <a:lnTo>
                  <a:pt x="228348" y="5469570"/>
                </a:lnTo>
                <a:cubicBezTo>
                  <a:pt x="1354534" y="5355200"/>
                  <a:pt x="2233356" y="4404104"/>
                  <a:pt x="2233356" y="3247744"/>
                </a:cubicBezTo>
                <a:cubicBezTo>
                  <a:pt x="2233356" y="2091383"/>
                  <a:pt x="1354534" y="1140288"/>
                  <a:pt x="228348" y="1025918"/>
                </a:cubicBezTo>
                <a:lnTo>
                  <a:pt x="56343" y="1017232"/>
                </a:lnTo>
                <a:lnTo>
                  <a:pt x="103076" y="1012521"/>
                </a:lnTo>
                <a:cubicBezTo>
                  <a:pt x="336138" y="964830"/>
                  <a:pt x="511456" y="758617"/>
                  <a:pt x="511456" y="511456"/>
                </a:cubicBezTo>
                <a:cubicBezTo>
                  <a:pt x="511456" y="228987"/>
                  <a:pt x="282469" y="0"/>
                  <a:pt x="0" y="0"/>
                </a:cubicBezTo>
                <a:close/>
              </a:path>
            </a:pathLst>
          </a:custGeom>
          <a:solidFill>
            <a:srgbClr val="DEAB8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 kern="0" dirty="0"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>
            <p:custDataLst>
              <p:tags r:id="rId2"/>
            </p:custDataLst>
          </p:nvPr>
        </p:nvSpPr>
        <p:spPr>
          <a:xfrm>
            <a:off x="6017953" y="2374316"/>
            <a:ext cx="126390" cy="519351"/>
          </a:xfrm>
          <a:prstGeom prst="ellipse">
            <a:avLst/>
          </a:prstGeom>
          <a:solidFill>
            <a:srgbClr val="DEAB8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p>
            <a:pPr algn="ctr"/>
            <a:endParaRPr lang="zh-CN" altLang="en-US" kern="0" dirty="0"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>
            <p:custDataLst>
              <p:tags r:id="rId3"/>
            </p:custDataLst>
          </p:nvPr>
        </p:nvSpPr>
        <p:spPr>
          <a:xfrm>
            <a:off x="6017953" y="3379071"/>
            <a:ext cx="126390" cy="519351"/>
          </a:xfrm>
          <a:prstGeom prst="ellipse">
            <a:avLst/>
          </a:prstGeom>
          <a:solidFill>
            <a:srgbClr val="869ACD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p>
            <a:pPr algn="ctr"/>
            <a:endParaRPr lang="zh-CN" altLang="en-US" kern="0" dirty="0"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>
            <p:custDataLst>
              <p:tags r:id="rId4"/>
            </p:custDataLst>
          </p:nvPr>
        </p:nvSpPr>
        <p:spPr>
          <a:xfrm>
            <a:off x="5771079" y="2807862"/>
            <a:ext cx="657012" cy="657012"/>
          </a:xfrm>
          <a:prstGeom prst="ellipse">
            <a:avLst/>
          </a:prstGeom>
          <a:solidFill>
            <a:srgbClr val="D9D9D9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400" b="1" kern="0" dirty="0">
                <a:solidFill>
                  <a:srgbClr val="DEAB81"/>
                </a:solidFill>
                <a:sym typeface="Arial" panose="020B0604020202020204" pitchFamily="34" charset="0"/>
              </a:rPr>
              <a:t>01</a:t>
            </a:r>
            <a:endParaRPr lang="zh-CN" altLang="en-US" sz="2400" b="1" kern="0" dirty="0">
              <a:solidFill>
                <a:srgbClr val="DEAB81"/>
              </a:solidFill>
              <a:sym typeface="Arial" panose="020B0604020202020204" pitchFamily="34" charset="0"/>
            </a:endParaRPr>
          </a:p>
        </p:txBody>
      </p:sp>
      <p:sp>
        <p:nvSpPr>
          <p:cNvPr id="43" name="椭圆 42"/>
          <p:cNvSpPr/>
          <p:nvPr>
            <p:custDataLst>
              <p:tags r:id="rId5"/>
            </p:custDataLst>
          </p:nvPr>
        </p:nvSpPr>
        <p:spPr>
          <a:xfrm>
            <a:off x="6017953" y="4383915"/>
            <a:ext cx="126390" cy="519351"/>
          </a:xfrm>
          <a:prstGeom prst="ellipse">
            <a:avLst/>
          </a:prstGeom>
          <a:solidFill>
            <a:srgbClr val="D26078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p>
            <a:pPr algn="ctr"/>
            <a:endParaRPr lang="zh-CN" altLang="en-US" kern="0" dirty="0">
              <a:sym typeface="Arial" panose="020B0604020202020204" pitchFamily="34" charset="0"/>
            </a:endParaRPr>
          </a:p>
        </p:txBody>
      </p:sp>
      <p:sp>
        <p:nvSpPr>
          <p:cNvPr id="45" name="任意多边形 44"/>
          <p:cNvSpPr/>
          <p:nvPr>
            <p:custDataLst>
              <p:tags r:id="rId6"/>
            </p:custDataLst>
          </p:nvPr>
        </p:nvSpPr>
        <p:spPr>
          <a:xfrm>
            <a:off x="6081150" y="4547014"/>
            <a:ext cx="596280" cy="1192559"/>
          </a:xfrm>
          <a:custGeom>
            <a:avLst/>
            <a:gdLst>
              <a:gd name="connsiteX0" fmla="*/ 0 w 3247743"/>
              <a:gd name="connsiteY0" fmla="*/ 0 h 6495486"/>
              <a:gd name="connsiteX1" fmla="*/ 3247743 w 3247743"/>
              <a:gd name="connsiteY1" fmla="*/ 3247744 h 6495486"/>
              <a:gd name="connsiteX2" fmla="*/ 332062 w 3247743"/>
              <a:gd name="connsiteY2" fmla="*/ 6478719 h 6495486"/>
              <a:gd name="connsiteX3" fmla="*/ 21 w 3247743"/>
              <a:gd name="connsiteY3" fmla="*/ 6495486 h 6495486"/>
              <a:gd name="connsiteX4" fmla="*/ 103076 w 3247743"/>
              <a:gd name="connsiteY4" fmla="*/ 6485097 h 6495486"/>
              <a:gd name="connsiteX5" fmla="*/ 511456 w 3247743"/>
              <a:gd name="connsiteY5" fmla="*/ 5984032 h 6495486"/>
              <a:gd name="connsiteX6" fmla="*/ 103076 w 3247743"/>
              <a:gd name="connsiteY6" fmla="*/ 5482967 h 6495486"/>
              <a:gd name="connsiteX7" fmla="*/ 56337 w 3247743"/>
              <a:gd name="connsiteY7" fmla="*/ 5478255 h 6495486"/>
              <a:gd name="connsiteX8" fmla="*/ 228348 w 3247743"/>
              <a:gd name="connsiteY8" fmla="*/ 5469570 h 6495486"/>
              <a:gd name="connsiteX9" fmla="*/ 2233356 w 3247743"/>
              <a:gd name="connsiteY9" fmla="*/ 3247744 h 6495486"/>
              <a:gd name="connsiteX10" fmla="*/ 228348 w 3247743"/>
              <a:gd name="connsiteY10" fmla="*/ 1025918 h 6495486"/>
              <a:gd name="connsiteX11" fmla="*/ 56343 w 3247743"/>
              <a:gd name="connsiteY11" fmla="*/ 1017232 h 6495486"/>
              <a:gd name="connsiteX12" fmla="*/ 103076 w 3247743"/>
              <a:gd name="connsiteY12" fmla="*/ 1012521 h 6495486"/>
              <a:gd name="connsiteX13" fmla="*/ 511456 w 3247743"/>
              <a:gd name="connsiteY13" fmla="*/ 511456 h 6495486"/>
              <a:gd name="connsiteX14" fmla="*/ 0 w 3247743"/>
              <a:gd name="connsiteY14" fmla="*/ 0 h 649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47743" h="6495486">
                <a:moveTo>
                  <a:pt x="0" y="0"/>
                </a:moveTo>
                <a:cubicBezTo>
                  <a:pt x="1793675" y="0"/>
                  <a:pt x="3247743" y="1454069"/>
                  <a:pt x="3247743" y="3247744"/>
                </a:cubicBezTo>
                <a:cubicBezTo>
                  <a:pt x="3247743" y="4929314"/>
                  <a:pt x="1969754" y="6312402"/>
                  <a:pt x="332062" y="6478719"/>
                </a:cubicBezTo>
                <a:lnTo>
                  <a:pt x="21" y="6495486"/>
                </a:lnTo>
                <a:lnTo>
                  <a:pt x="103076" y="6485097"/>
                </a:lnTo>
                <a:cubicBezTo>
                  <a:pt x="336138" y="6437406"/>
                  <a:pt x="511456" y="6231193"/>
                  <a:pt x="511456" y="5984032"/>
                </a:cubicBezTo>
                <a:cubicBezTo>
                  <a:pt x="511456" y="5736872"/>
                  <a:pt x="336138" y="5530659"/>
                  <a:pt x="103076" y="5482967"/>
                </a:cubicBezTo>
                <a:lnTo>
                  <a:pt x="56337" y="5478255"/>
                </a:lnTo>
                <a:lnTo>
                  <a:pt x="228348" y="5469570"/>
                </a:lnTo>
                <a:cubicBezTo>
                  <a:pt x="1354534" y="5355200"/>
                  <a:pt x="2233356" y="4404104"/>
                  <a:pt x="2233356" y="3247744"/>
                </a:cubicBezTo>
                <a:cubicBezTo>
                  <a:pt x="2233356" y="2091383"/>
                  <a:pt x="1354534" y="1140288"/>
                  <a:pt x="228348" y="1025918"/>
                </a:cubicBezTo>
                <a:lnTo>
                  <a:pt x="56343" y="1017232"/>
                </a:lnTo>
                <a:lnTo>
                  <a:pt x="103076" y="1012521"/>
                </a:lnTo>
                <a:cubicBezTo>
                  <a:pt x="336138" y="964830"/>
                  <a:pt x="511456" y="758617"/>
                  <a:pt x="511456" y="511456"/>
                </a:cubicBezTo>
                <a:cubicBezTo>
                  <a:pt x="511456" y="228987"/>
                  <a:pt x="282469" y="0"/>
                  <a:pt x="0" y="0"/>
                </a:cubicBezTo>
                <a:close/>
              </a:path>
            </a:pathLst>
          </a:custGeom>
          <a:solidFill>
            <a:srgbClr val="D26078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 kern="0" dirty="0">
              <a:sym typeface="Arial" panose="020B0604020202020204" pitchFamily="34" charset="0"/>
            </a:endParaRPr>
          </a:p>
        </p:txBody>
      </p:sp>
      <p:sp>
        <p:nvSpPr>
          <p:cNvPr id="47" name="椭圆 46"/>
          <p:cNvSpPr/>
          <p:nvPr>
            <p:custDataLst>
              <p:tags r:id="rId7"/>
            </p:custDataLst>
          </p:nvPr>
        </p:nvSpPr>
        <p:spPr>
          <a:xfrm>
            <a:off x="6017953" y="5385996"/>
            <a:ext cx="126390" cy="519351"/>
          </a:xfrm>
          <a:prstGeom prst="ellipse">
            <a:avLst/>
          </a:prstGeom>
          <a:solidFill>
            <a:srgbClr val="DEAB8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spAutoFit/>
          </a:bodyPr>
          <a:p>
            <a:pPr algn="ctr"/>
            <a:endParaRPr lang="zh-CN" altLang="en-US" kern="0" dirty="0"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8"/>
            </p:custDataLst>
          </p:nvPr>
        </p:nvSpPr>
        <p:spPr>
          <a:xfrm flipH="1">
            <a:off x="5485361" y="3544931"/>
            <a:ext cx="596280" cy="1192559"/>
          </a:xfrm>
          <a:custGeom>
            <a:avLst/>
            <a:gdLst>
              <a:gd name="connsiteX0" fmla="*/ 0 w 3247743"/>
              <a:gd name="connsiteY0" fmla="*/ 0 h 6495486"/>
              <a:gd name="connsiteX1" fmla="*/ 3247743 w 3247743"/>
              <a:gd name="connsiteY1" fmla="*/ 3247744 h 6495486"/>
              <a:gd name="connsiteX2" fmla="*/ 332062 w 3247743"/>
              <a:gd name="connsiteY2" fmla="*/ 6478719 h 6495486"/>
              <a:gd name="connsiteX3" fmla="*/ 21 w 3247743"/>
              <a:gd name="connsiteY3" fmla="*/ 6495486 h 6495486"/>
              <a:gd name="connsiteX4" fmla="*/ 103076 w 3247743"/>
              <a:gd name="connsiteY4" fmla="*/ 6485097 h 6495486"/>
              <a:gd name="connsiteX5" fmla="*/ 511456 w 3247743"/>
              <a:gd name="connsiteY5" fmla="*/ 5984032 h 6495486"/>
              <a:gd name="connsiteX6" fmla="*/ 103076 w 3247743"/>
              <a:gd name="connsiteY6" fmla="*/ 5482967 h 6495486"/>
              <a:gd name="connsiteX7" fmla="*/ 56337 w 3247743"/>
              <a:gd name="connsiteY7" fmla="*/ 5478255 h 6495486"/>
              <a:gd name="connsiteX8" fmla="*/ 228348 w 3247743"/>
              <a:gd name="connsiteY8" fmla="*/ 5469570 h 6495486"/>
              <a:gd name="connsiteX9" fmla="*/ 2233356 w 3247743"/>
              <a:gd name="connsiteY9" fmla="*/ 3247744 h 6495486"/>
              <a:gd name="connsiteX10" fmla="*/ 228348 w 3247743"/>
              <a:gd name="connsiteY10" fmla="*/ 1025918 h 6495486"/>
              <a:gd name="connsiteX11" fmla="*/ 56343 w 3247743"/>
              <a:gd name="connsiteY11" fmla="*/ 1017232 h 6495486"/>
              <a:gd name="connsiteX12" fmla="*/ 103076 w 3247743"/>
              <a:gd name="connsiteY12" fmla="*/ 1012521 h 6495486"/>
              <a:gd name="connsiteX13" fmla="*/ 511456 w 3247743"/>
              <a:gd name="connsiteY13" fmla="*/ 511456 h 6495486"/>
              <a:gd name="connsiteX14" fmla="*/ 0 w 3247743"/>
              <a:gd name="connsiteY14" fmla="*/ 0 h 649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47743" h="6495486">
                <a:moveTo>
                  <a:pt x="0" y="0"/>
                </a:moveTo>
                <a:cubicBezTo>
                  <a:pt x="1793675" y="0"/>
                  <a:pt x="3247743" y="1454069"/>
                  <a:pt x="3247743" y="3247744"/>
                </a:cubicBezTo>
                <a:cubicBezTo>
                  <a:pt x="3247743" y="4929314"/>
                  <a:pt x="1969754" y="6312402"/>
                  <a:pt x="332062" y="6478719"/>
                </a:cubicBezTo>
                <a:lnTo>
                  <a:pt x="21" y="6495486"/>
                </a:lnTo>
                <a:lnTo>
                  <a:pt x="103076" y="6485097"/>
                </a:lnTo>
                <a:cubicBezTo>
                  <a:pt x="336138" y="6437406"/>
                  <a:pt x="511456" y="6231193"/>
                  <a:pt x="511456" y="5984032"/>
                </a:cubicBezTo>
                <a:cubicBezTo>
                  <a:pt x="511456" y="5736872"/>
                  <a:pt x="336138" y="5530659"/>
                  <a:pt x="103076" y="5482967"/>
                </a:cubicBezTo>
                <a:lnTo>
                  <a:pt x="56337" y="5478255"/>
                </a:lnTo>
                <a:lnTo>
                  <a:pt x="228348" y="5469570"/>
                </a:lnTo>
                <a:cubicBezTo>
                  <a:pt x="1354534" y="5355200"/>
                  <a:pt x="2233356" y="4404104"/>
                  <a:pt x="2233356" y="3247744"/>
                </a:cubicBezTo>
                <a:cubicBezTo>
                  <a:pt x="2233356" y="2091383"/>
                  <a:pt x="1354534" y="1140288"/>
                  <a:pt x="228348" y="1025918"/>
                </a:cubicBezTo>
                <a:lnTo>
                  <a:pt x="56343" y="1017232"/>
                </a:lnTo>
                <a:lnTo>
                  <a:pt x="103076" y="1012521"/>
                </a:lnTo>
                <a:cubicBezTo>
                  <a:pt x="336138" y="964830"/>
                  <a:pt x="511456" y="758617"/>
                  <a:pt x="511456" y="511456"/>
                </a:cubicBezTo>
                <a:cubicBezTo>
                  <a:pt x="511456" y="228987"/>
                  <a:pt x="282469" y="0"/>
                  <a:pt x="0" y="0"/>
                </a:cubicBezTo>
                <a:close/>
              </a:path>
            </a:pathLst>
          </a:custGeom>
          <a:solidFill>
            <a:srgbClr val="869ACD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 kern="0" dirty="0">
              <a:sym typeface="Arial" panose="020B0604020202020204" pitchFamily="34" charset="0"/>
            </a:endParaRPr>
          </a:p>
        </p:txBody>
      </p:sp>
      <p:sp>
        <p:nvSpPr>
          <p:cNvPr id="66" name="椭圆 65"/>
          <p:cNvSpPr/>
          <p:nvPr>
            <p:custDataLst>
              <p:tags r:id="rId9"/>
            </p:custDataLst>
          </p:nvPr>
        </p:nvSpPr>
        <p:spPr>
          <a:xfrm flipH="1">
            <a:off x="5734700" y="3812705"/>
            <a:ext cx="657012" cy="657012"/>
          </a:xfrm>
          <a:prstGeom prst="ellipse">
            <a:avLst/>
          </a:prstGeom>
          <a:solidFill>
            <a:srgbClr val="D9D9D9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400" b="1" kern="0" dirty="0">
                <a:solidFill>
                  <a:srgbClr val="869ACD"/>
                </a:solidFill>
                <a:sym typeface="Arial" panose="020B0604020202020204" pitchFamily="34" charset="0"/>
              </a:rPr>
              <a:t>02</a:t>
            </a:r>
            <a:endParaRPr lang="zh-CN" altLang="en-US" sz="2400" b="1" kern="0" dirty="0">
              <a:solidFill>
                <a:srgbClr val="869ACD"/>
              </a:solidFill>
              <a:sym typeface="Arial" panose="020B0604020202020204" pitchFamily="34" charset="0"/>
            </a:endParaRPr>
          </a:p>
        </p:txBody>
      </p:sp>
      <p:sp>
        <p:nvSpPr>
          <p:cNvPr id="67" name="椭圆 66"/>
          <p:cNvSpPr/>
          <p:nvPr>
            <p:custDataLst>
              <p:tags r:id="rId10"/>
            </p:custDataLst>
          </p:nvPr>
        </p:nvSpPr>
        <p:spPr>
          <a:xfrm>
            <a:off x="5771079" y="4814787"/>
            <a:ext cx="657012" cy="657012"/>
          </a:xfrm>
          <a:prstGeom prst="ellipse">
            <a:avLst/>
          </a:prstGeom>
          <a:solidFill>
            <a:srgbClr val="D9D9D9"/>
          </a:solidFill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p>
            <a:pPr algn="ctr"/>
            <a:r>
              <a:rPr lang="en-US" altLang="zh-CN" sz="2400" b="1" kern="0" dirty="0">
                <a:solidFill>
                  <a:srgbClr val="D26078"/>
                </a:solidFill>
                <a:sym typeface="Arial" panose="020B0604020202020204" pitchFamily="34" charset="0"/>
              </a:rPr>
              <a:t>03</a:t>
            </a:r>
            <a:endParaRPr lang="zh-CN" altLang="en-US" sz="2400" b="1" kern="0" dirty="0">
              <a:solidFill>
                <a:srgbClr val="D26078"/>
              </a:solidFill>
              <a:sym typeface="Arial" panose="020B0604020202020204" pitchFamily="34" charset="0"/>
            </a:endParaRPr>
          </a:p>
        </p:txBody>
      </p:sp>
      <p:sp>
        <p:nvSpPr>
          <p:cNvPr id="75" name="矩形 74"/>
          <p:cNvSpPr/>
          <p:nvPr>
            <p:custDataLst>
              <p:tags r:id="rId11"/>
            </p:custDataLst>
          </p:nvPr>
        </p:nvSpPr>
        <p:spPr>
          <a:xfrm>
            <a:off x="1612900" y="2374265"/>
            <a:ext cx="4157980" cy="1140460"/>
          </a:xfrm>
          <a:prstGeom prst="rect">
            <a:avLst/>
          </a:prstGeom>
        </p:spPr>
        <p:txBody>
          <a:bodyPr wrap="square" anchor="ctr" anchorCtr="0"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Arial" panose="020B0604020202020204" pitchFamily="34" charset="0"/>
              </a:rPr>
              <a:t>（一）概括了解</a:t>
            </a:r>
            <a:endParaRPr lang="zh-CN" altLang="en-US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由图 </a:t>
            </a:r>
            <a:r>
              <a:rPr lang="en-US" altLang="zh-CN" dirty="0">
                <a:sym typeface="Arial" panose="020B0604020202020204" pitchFamily="34" charset="0"/>
              </a:rPr>
              <a:t>9</a:t>
            </a:r>
            <a:r>
              <a:rPr lang="zh-CN" altLang="en-US" dirty="0">
                <a:sym typeface="Arial" panose="020B0604020202020204" pitchFamily="34" charset="0"/>
              </a:rPr>
              <a:t>.4 标题栏可知，V 带轮的材料为 HT150。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77" name="矩形 76"/>
          <p:cNvSpPr/>
          <p:nvPr>
            <p:custDataLst>
              <p:tags r:id="rId12"/>
            </p:custDataLst>
          </p:nvPr>
        </p:nvSpPr>
        <p:spPr>
          <a:xfrm>
            <a:off x="1697990" y="4547235"/>
            <a:ext cx="4087495" cy="1715135"/>
          </a:xfrm>
          <a:prstGeom prst="rect">
            <a:avLst/>
          </a:prstGeom>
        </p:spPr>
        <p:txBody>
          <a:bodyPr wrap="square" anchor="ctr" anchorCtr="0"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Arial" panose="020B0604020202020204" pitchFamily="34" charset="0"/>
              </a:rPr>
              <a:t>（三）分析尺寸和技术要求</a:t>
            </a:r>
            <a:endParaRPr lang="zh-CN" altLang="en-US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V 带轮轴孔的轴线为径向尺寸基准，注出 140 和 28H8。V 带轮左右对称面为轴向尺寸基准，注出 50、11、10、15±0.3 等。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79" name="矩形 78"/>
          <p:cNvSpPr/>
          <p:nvPr>
            <p:custDataLst>
              <p:tags r:id="rId13"/>
            </p:custDataLst>
          </p:nvPr>
        </p:nvSpPr>
        <p:spPr>
          <a:xfrm>
            <a:off x="6677660" y="3134995"/>
            <a:ext cx="4857115" cy="1636395"/>
          </a:xfrm>
          <a:prstGeom prst="rect">
            <a:avLst/>
          </a:prstGeom>
        </p:spPr>
        <p:txBody>
          <a:bodyPr wrap="square" anchor="ctr" anchorCtr="0"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Arial" panose="020B0604020202020204" pitchFamily="34" charset="0"/>
              </a:rPr>
              <a:t>（二）视图表达与结构形状分析</a:t>
            </a:r>
            <a:endParaRPr lang="zh-CN" altLang="en-US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ym typeface="Arial" panose="020B0604020202020204" pitchFamily="34" charset="0"/>
              </a:rPr>
              <a:t>V 带轮按加工位置轴线水平放置，如图 </a:t>
            </a:r>
            <a:r>
              <a:rPr lang="en-US" altLang="zh-CN" dirty="0">
                <a:sym typeface="Arial" panose="020B0604020202020204" pitchFamily="34" charset="0"/>
              </a:rPr>
              <a:t>9</a:t>
            </a:r>
            <a:r>
              <a:rPr lang="zh-CN" altLang="en-US" dirty="0">
                <a:sym typeface="Arial" panose="020B0604020202020204" pitchFamily="34" charset="0"/>
              </a:rPr>
              <a:t>.4 所示。主体结构为带轴孔的同轴回转体。主视图采用全剖视图，轴孔键槽的宽度和深度用局部视图表示。</a:t>
            </a:r>
            <a:endParaRPr lang="zh-CN" altLang="en-US" dirty="0">
              <a:sym typeface="Arial" panose="020B0604020202020204" pitchFamily="34" charset="0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60147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161" y="1042285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三、座体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1935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KSO_Shape"/>
          <p:cNvSpPr/>
          <p:nvPr>
            <p:custDataLst>
              <p:tags r:id="rId1"/>
            </p:custDataLst>
          </p:nvPr>
        </p:nvSpPr>
        <p:spPr>
          <a:xfrm flipH="1" flipV="1">
            <a:off x="5682790" y="4310984"/>
            <a:ext cx="1505915" cy="691061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rgbClr val="27BDBA">
              <a:shade val="50000"/>
            </a:srgbClr>
          </a:lnRef>
          <a:fillRef idx="1">
            <a:srgbClr val="27BDBA"/>
          </a:fillRef>
          <a:effectRef idx="0">
            <a:srgbClr val="27BDBA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/>
          </a:p>
        </p:txBody>
      </p:sp>
      <p:sp>
        <p:nvSpPr>
          <p:cNvPr id="2" name="KSO_Shape"/>
          <p:cNvSpPr/>
          <p:nvPr>
            <p:custDataLst>
              <p:tags r:id="rId2"/>
            </p:custDataLst>
          </p:nvPr>
        </p:nvSpPr>
        <p:spPr>
          <a:xfrm flipV="1">
            <a:off x="4984802" y="3183364"/>
            <a:ext cx="1505915" cy="691061"/>
          </a:xfrm>
          <a:prstGeom prst="bentArrow">
            <a:avLst>
              <a:gd name="adj1" fmla="val 14574"/>
              <a:gd name="adj2" fmla="val 17832"/>
              <a:gd name="adj3" fmla="val 22629"/>
              <a:gd name="adj4" fmla="val 43750"/>
            </a:avLst>
          </a:pr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rgbClr val="27BDBA">
              <a:shade val="50000"/>
            </a:srgbClr>
          </a:lnRef>
          <a:fillRef idx="1">
            <a:srgbClr val="27BDBA"/>
          </a:fillRef>
          <a:effectRef idx="0">
            <a:srgbClr val="27BDBA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>
            <p:custDataLst>
              <p:tags r:id="rId3"/>
            </p:custDataLst>
          </p:nvPr>
        </p:nvGrpSpPr>
        <p:grpSpPr>
          <a:xfrm>
            <a:off x="6490720" y="3086394"/>
            <a:ext cx="5340985" cy="2060575"/>
            <a:chOff x="4898548" y="2924191"/>
            <a:chExt cx="4518880" cy="1743404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>
            <a:xfrm>
              <a:off x="6172925" y="3036478"/>
              <a:ext cx="3244503" cy="621608"/>
            </a:xfrm>
            <a:prstGeom prst="rect">
              <a:avLst/>
            </a:prstGeom>
          </p:spPr>
          <p:txBody>
            <a:bodyPr wrap="none" anchor="b" anchorCtr="0">
              <a:normAutofit/>
            </a:bodyPr>
            <a:p>
              <a:pPr algn="l"/>
              <a:r>
                <a:rPr lang="en-US" altLang="zh-CN" sz="2000" b="1" dirty="0">
                  <a:solidFill>
                    <a:srgbClr val="66D9AB">
                      <a:lumMod val="75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（二）视图表达与结构形状分析</a:t>
              </a:r>
              <a:endParaRPr lang="en-US" altLang="zh-CN" sz="2000" b="1" dirty="0">
                <a:solidFill>
                  <a:srgbClr val="66D9AB">
                    <a:lumMod val="75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  <p:sp>
          <p:nvSpPr>
            <p:cNvPr id="35" name="矩形 34"/>
            <p:cNvSpPr/>
            <p:nvPr>
              <p:custDataLst>
                <p:tags r:id="rId5"/>
              </p:custDataLst>
            </p:nvPr>
          </p:nvSpPr>
          <p:spPr>
            <a:xfrm>
              <a:off x="6172925" y="3658086"/>
              <a:ext cx="3123620" cy="1009509"/>
            </a:xfrm>
            <a:prstGeom prst="rect">
              <a:avLst/>
            </a:prstGeom>
          </p:spPr>
          <p:txBody>
            <a:bodyPr wrap="square" anchor="t" anchorCtr="0"/>
            <a:p>
              <a:r>
                <a:rPr lang="en-US" altLang="zh-CN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采用全剖视图，表达座体外形和内</a:t>
              </a:r>
              <a:endParaRPr lang="en-US" altLang="zh-CN" dirty="0">
                <a:solidFill>
                  <a:sysClr val="windowText" lastClr="000000">
                    <a:lumMod val="65000"/>
                    <a:lumOff val="35000"/>
                  </a:sysClr>
                </a:solidFill>
              </a:endParaRPr>
            </a:p>
            <a:p>
              <a:r>
                <a:rPr lang="en-US" altLang="zh-CN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部空腔。左视图采用局部剖视图，表示底板和肋板厚度、底板上的沉孔和槽的形状。</a:t>
              </a:r>
              <a:endParaRPr lang="en-US" altLang="zh-CN" dirty="0">
                <a:solidFill>
                  <a:sysClr val="windowText" lastClr="000000">
                    <a:lumMod val="65000"/>
                    <a:lumOff val="35000"/>
                  </a:sysClr>
                </a:solidFill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6"/>
              </p:custDataLst>
            </p:nvPr>
          </p:nvSpPr>
          <p:spPr>
            <a:xfrm>
              <a:off x="4898548" y="2924191"/>
              <a:ext cx="1076324" cy="1076324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rgbClr val="27BDBA">
                <a:shade val="50000"/>
              </a:srgbClr>
            </a:lnRef>
            <a:fillRef idx="1">
              <a:srgbClr val="27BDBA"/>
            </a:fillRef>
            <a:effectRef idx="0">
              <a:srgbClr val="27BDBA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>
              <p:custDataLst>
                <p:tags r:id="rId7"/>
              </p:custDataLst>
            </p:nvPr>
          </p:nvSpPr>
          <p:spPr>
            <a:xfrm>
              <a:off x="4993798" y="3019441"/>
              <a:ext cx="885824" cy="885824"/>
            </a:xfrm>
            <a:prstGeom prst="ellipse">
              <a:avLst/>
            </a:prstGeom>
            <a:solidFill>
              <a:srgbClr val="66D9AB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rgbClr val="27BDBA">
                <a:shade val="50000"/>
              </a:srgbClr>
            </a:lnRef>
            <a:fillRef idx="1">
              <a:srgbClr val="27BDBA"/>
            </a:fillRef>
            <a:effectRef idx="0">
              <a:srgbClr val="27BDBA"/>
            </a:effectRef>
            <a:fontRef idx="minor">
              <a:sysClr val="window" lastClr="FFFFFF"/>
            </a:fontRef>
          </p:style>
          <p:txBody>
            <a:bodyPr lIns="0" tIns="0" rIns="0" bIns="0" rtlCol="0" anchor="ctr">
              <a:normAutofit/>
            </a:bodyPr>
            <a:p>
              <a:pPr algn="ctr"/>
              <a:r>
                <a:rPr lang="en-US" altLang="zh-CN" sz="2400" dirty="0">
                  <a:solidFill>
                    <a:sysClr val="window" lastClr="FFFFFF"/>
                  </a:solidFill>
                </a:rPr>
                <a:t>02</a:t>
              </a:r>
              <a:endParaRPr lang="zh-CN" altLang="en-US" sz="2400" dirty="0">
                <a:solidFill>
                  <a:sysClr val="window" lastClr="FFFFFF"/>
                </a:solidFill>
              </a:endParaRPr>
            </a:p>
          </p:txBody>
        </p:sp>
      </p:grpSp>
      <p:grpSp>
        <p:nvGrpSpPr>
          <p:cNvPr id="59" name="组合 58"/>
          <p:cNvGrpSpPr/>
          <p:nvPr>
            <p:custDataLst>
              <p:tags r:id="rId8"/>
            </p:custDataLst>
          </p:nvPr>
        </p:nvGrpSpPr>
        <p:grpSpPr>
          <a:xfrm>
            <a:off x="1513008" y="1946877"/>
            <a:ext cx="4160769" cy="1910393"/>
            <a:chOff x="687024" y="1960073"/>
            <a:chExt cx="3520328" cy="1616338"/>
          </a:xfrm>
        </p:grpSpPr>
        <p:sp>
          <p:nvSpPr>
            <p:cNvPr id="6" name="椭圆 5"/>
            <p:cNvSpPr/>
            <p:nvPr>
              <p:custDataLst>
                <p:tags r:id="rId9"/>
              </p:custDataLst>
            </p:nvPr>
          </p:nvSpPr>
          <p:spPr>
            <a:xfrm>
              <a:off x="3131028" y="1960073"/>
              <a:ext cx="1076324" cy="1076324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rgbClr val="27BDBA">
                <a:shade val="50000"/>
              </a:srgbClr>
            </a:lnRef>
            <a:fillRef idx="1">
              <a:srgbClr val="27BDBA"/>
            </a:fillRef>
            <a:effectRef idx="0">
              <a:srgbClr val="27BDBA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>
              <p:custDataLst>
                <p:tags r:id="rId10"/>
              </p:custDataLst>
            </p:nvPr>
          </p:nvSpPr>
          <p:spPr>
            <a:xfrm>
              <a:off x="3226278" y="2055323"/>
              <a:ext cx="885824" cy="885824"/>
            </a:xfrm>
            <a:prstGeom prst="ellipse">
              <a:avLst/>
            </a:prstGeom>
            <a:solidFill>
              <a:srgbClr val="27BDBA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rgbClr val="27BDBA">
                <a:shade val="50000"/>
              </a:srgbClr>
            </a:lnRef>
            <a:fillRef idx="1">
              <a:srgbClr val="27BDBA"/>
            </a:fillRef>
            <a:effectRef idx="0">
              <a:srgbClr val="27BDBA"/>
            </a:effectRef>
            <a:fontRef idx="minor">
              <a:sysClr val="window" lastClr="FFFFFF"/>
            </a:fontRef>
          </p:style>
          <p:txBody>
            <a:bodyPr lIns="0" tIns="0" rIns="0" bIns="0" rtlCol="0" anchor="ctr">
              <a:normAutofit/>
            </a:bodyPr>
            <a:p>
              <a:pPr algn="ctr"/>
              <a:r>
                <a:rPr lang="en-US" altLang="zh-CN" sz="2400" dirty="0">
                  <a:solidFill>
                    <a:sysClr val="window" lastClr="FFFFFF"/>
                  </a:solidFill>
                </a:rPr>
                <a:t>01</a:t>
              </a:r>
              <a:endParaRPr lang="zh-CN" altLang="en-US" sz="24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51" name="矩形 50"/>
            <p:cNvSpPr/>
            <p:nvPr>
              <p:custDataLst>
                <p:tags r:id="rId11"/>
              </p:custDataLst>
            </p:nvPr>
          </p:nvSpPr>
          <p:spPr>
            <a:xfrm>
              <a:off x="687024" y="2067831"/>
              <a:ext cx="2269479" cy="621613"/>
            </a:xfrm>
            <a:prstGeom prst="rect">
              <a:avLst/>
            </a:prstGeom>
          </p:spPr>
          <p:txBody>
            <a:bodyPr wrap="none" anchor="b" anchorCtr="0">
              <a:normAutofit/>
            </a:bodyPr>
            <a:p>
              <a:pPr algn="l"/>
              <a:r>
                <a:rPr lang="en-US" altLang="zh-CN" sz="2000" b="1" dirty="0">
                  <a:solidFill>
                    <a:srgbClr val="27BDBA">
                      <a:lumMod val="75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（一）概括了解</a:t>
              </a:r>
              <a:endParaRPr lang="en-US" altLang="zh-CN" sz="2000" b="1" dirty="0">
                <a:solidFill>
                  <a:srgbClr val="27BDBA">
                    <a:lumMod val="75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  <p:sp>
          <p:nvSpPr>
            <p:cNvPr id="52" name="矩形 51"/>
            <p:cNvSpPr/>
            <p:nvPr>
              <p:custDataLst>
                <p:tags r:id="rId12"/>
              </p:custDataLst>
            </p:nvPr>
          </p:nvSpPr>
          <p:spPr>
            <a:xfrm>
              <a:off x="687024" y="2689444"/>
              <a:ext cx="2269479" cy="88696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p>
              <a:pPr algn="l"/>
              <a:r>
                <a:rPr lang="en-US" altLang="zh-CN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由图 9.5 标题栏可知，座体的材料为 HT200。</a:t>
              </a:r>
              <a:endParaRPr lang="en-US" altLang="zh-CN" dirty="0">
                <a:solidFill>
                  <a:sysClr val="windowText" lastClr="000000">
                    <a:lumMod val="65000"/>
                    <a:lumOff val="35000"/>
                  </a:sysClr>
                </a:solidFill>
              </a:endParaRPr>
            </a:p>
          </p:txBody>
        </p:sp>
      </p:grpSp>
      <p:grpSp>
        <p:nvGrpSpPr>
          <p:cNvPr id="57" name="组合 56"/>
          <p:cNvGrpSpPr/>
          <p:nvPr>
            <p:custDataLst>
              <p:tags r:id="rId13"/>
            </p:custDataLst>
          </p:nvPr>
        </p:nvGrpSpPr>
        <p:grpSpPr>
          <a:xfrm>
            <a:off x="1286313" y="4225911"/>
            <a:ext cx="4396471" cy="2341880"/>
            <a:chOff x="495223" y="3888309"/>
            <a:chExt cx="3719749" cy="1981409"/>
          </a:xfrm>
        </p:grpSpPr>
        <p:sp>
          <p:nvSpPr>
            <p:cNvPr id="38" name="椭圆 37"/>
            <p:cNvSpPr/>
            <p:nvPr>
              <p:custDataLst>
                <p:tags r:id="rId14"/>
              </p:custDataLst>
            </p:nvPr>
          </p:nvSpPr>
          <p:spPr>
            <a:xfrm flipH="1">
              <a:off x="3138648" y="3888309"/>
              <a:ext cx="1076324" cy="1076324"/>
            </a:xfrm>
            <a:prstGeom prst="ellipse">
              <a:avLst/>
            </a:prstGeom>
            <a:solidFill>
              <a:srgbClr val="FFFFFF"/>
            </a:solidFill>
            <a:ln w="3175">
              <a:solidFill>
                <a:srgbClr val="DDDDDD"/>
              </a:solidFill>
            </a:ln>
            <a:effectLst>
              <a:outerShdw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rgbClr val="27BDBA">
                <a:shade val="50000"/>
              </a:srgbClr>
            </a:lnRef>
            <a:fillRef idx="1">
              <a:srgbClr val="27BDBA"/>
            </a:fillRef>
            <a:effectRef idx="0">
              <a:srgbClr val="27BDBA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>
              <p:custDataLst>
                <p:tags r:id="rId15"/>
              </p:custDataLst>
            </p:nvPr>
          </p:nvSpPr>
          <p:spPr>
            <a:xfrm>
              <a:off x="3233898" y="3983559"/>
              <a:ext cx="885824" cy="885824"/>
            </a:xfrm>
            <a:prstGeom prst="ellipse">
              <a:avLst/>
            </a:prstGeom>
            <a:solidFill>
              <a:srgbClr val="CFD90A"/>
            </a:solidFill>
            <a:ln>
              <a:noFill/>
            </a:ln>
            <a:effectLst>
              <a:innerShdw dist="76200" dir="13500000">
                <a:prstClr val="black">
                  <a:alpha val="12000"/>
                </a:prstClr>
              </a:innerShdw>
            </a:effectLst>
          </p:spPr>
          <p:style>
            <a:lnRef idx="2">
              <a:srgbClr val="27BDBA">
                <a:shade val="50000"/>
              </a:srgbClr>
            </a:lnRef>
            <a:fillRef idx="1">
              <a:srgbClr val="27BDBA"/>
            </a:fillRef>
            <a:effectRef idx="0">
              <a:srgbClr val="27BDBA"/>
            </a:effectRef>
            <a:fontRef idx="minor">
              <a:sysClr val="window" lastClr="FFFFFF"/>
            </a:fontRef>
          </p:style>
          <p:txBody>
            <a:bodyPr lIns="0" tIns="0" rIns="0" bIns="0" rtlCol="0" anchor="ctr">
              <a:normAutofit/>
            </a:bodyPr>
            <a:p>
              <a:pPr algn="ctr"/>
              <a:r>
                <a:rPr lang="en-US" altLang="zh-CN" sz="2400" dirty="0">
                  <a:solidFill>
                    <a:sysClr val="window" lastClr="FFFFFF"/>
                  </a:solidFill>
                </a:rPr>
                <a:t>03</a:t>
              </a:r>
              <a:endParaRPr lang="zh-CN" altLang="en-US" sz="240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54" name="矩形 53"/>
            <p:cNvSpPr/>
            <p:nvPr>
              <p:custDataLst>
                <p:tags r:id="rId16"/>
              </p:custDataLst>
            </p:nvPr>
          </p:nvSpPr>
          <p:spPr>
            <a:xfrm>
              <a:off x="495223" y="4046263"/>
              <a:ext cx="2738406" cy="621608"/>
            </a:xfrm>
            <a:prstGeom prst="rect">
              <a:avLst/>
            </a:prstGeom>
          </p:spPr>
          <p:txBody>
            <a:bodyPr wrap="none" anchor="b" anchorCtr="0">
              <a:normAutofit/>
            </a:bodyPr>
            <a:p>
              <a:pPr algn="l"/>
              <a:r>
                <a:rPr lang="en-US" altLang="zh-CN" sz="2000" b="1" dirty="0">
                  <a:solidFill>
                    <a:srgbClr val="CFD90A">
                      <a:lumMod val="75000"/>
                    </a:srgbClr>
                  </a:solidFill>
                  <a:latin typeface="Calibri Light" panose="020F0302020204030204" charset="0"/>
                  <a:ea typeface="+mn-ea"/>
                  <a:cs typeface="+mn-ea"/>
                </a:rPr>
                <a:t>（三）分析尺寸和技术要求</a:t>
              </a:r>
              <a:endParaRPr lang="en-US" altLang="zh-CN" sz="2000" b="1" dirty="0">
                <a:solidFill>
                  <a:srgbClr val="CFD90A">
                    <a:lumMod val="75000"/>
                  </a:srgbClr>
                </a:solidFill>
                <a:latin typeface="Calibri Light" panose="020F0302020204030204" charset="0"/>
                <a:ea typeface="+mn-ea"/>
                <a:cs typeface="+mn-ea"/>
              </a:endParaRPr>
            </a:p>
          </p:txBody>
        </p:sp>
        <p:sp>
          <p:nvSpPr>
            <p:cNvPr id="56" name="矩形 55"/>
            <p:cNvSpPr/>
            <p:nvPr>
              <p:custDataLst>
                <p:tags r:id="rId17"/>
              </p:custDataLst>
            </p:nvPr>
          </p:nvSpPr>
          <p:spPr>
            <a:xfrm>
              <a:off x="687024" y="4667871"/>
              <a:ext cx="2629880" cy="1201847"/>
            </a:xfrm>
            <a:prstGeom prst="rect">
              <a:avLst/>
            </a:prstGeom>
          </p:spPr>
          <p:txBody>
            <a:bodyPr wrap="square" anchor="t" anchorCtr="0"/>
            <a:p>
              <a:pPr algn="l"/>
              <a:r>
                <a:rPr lang="en-US" altLang="zh-CN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座体底面为高度方向的主要尺寸基准，左右任一端面为长度方向的主要尺寸基准，前后对称面为宽度方向的主要尺寸基准。</a:t>
              </a:r>
              <a:endParaRPr lang="en-US" altLang="zh-CN" dirty="0">
                <a:solidFill>
                  <a:sysClr val="windowText" lastClr="000000">
                    <a:lumMod val="65000"/>
                    <a:lumOff val="35000"/>
                  </a:sysClr>
                </a:solidFill>
              </a:endParaRPr>
            </a:p>
          </p:txBody>
        </p:sp>
      </p:grpSp>
    </p:spTree>
    <p:custDataLst>
      <p:tags r:id="rId18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573569" y="3156918"/>
            <a:ext cx="7489217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66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谢谢观看</a:t>
            </a:r>
            <a:endParaRPr lang="zh-CN" sz="66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30194"/>
            <a:ext cx="6577781" cy="31792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111613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1000">
                <a:schemeClr val="tx1">
                  <a:alpha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7015" y="3095625"/>
            <a:ext cx="6330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项目二　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铣刀头机械图样的识读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/>
          <p:nvPr/>
        </p:nvSpPr>
        <p:spPr>
          <a:xfrm>
            <a:off x="4760595" y="248920"/>
            <a:ext cx="68719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目 录</a:t>
            </a:r>
            <a:r>
              <a:rPr lang="en-US" altLang="zh-CN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en-US" altLang="zh-CN" sz="32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下篇　工程应用项目</a:t>
            </a:r>
            <a:endParaRPr lang="en-US" altLang="zh-CN" sz="3200" b="1" kern="100" dirty="0" smtClean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5140325" y="2523490"/>
            <a:ext cx="67100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　铣刀头零件图的识读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3" name="稻壳儿榴莲果果"/>
          <p:cNvSpPr txBox="1"/>
          <p:nvPr/>
        </p:nvSpPr>
        <p:spPr>
          <a:xfrm flipH="1">
            <a:off x="794385" y="1946910"/>
            <a:ext cx="5084445" cy="207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.3 ～图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.6 为铣刀头的零件图。识读铣刀头的零件图，除了要掌握前面学过的知识外，还需要学习与本项目有关的知识，如键和键槽、销和销孔、形位公差。通过铣刀头零件的识读，可进一步掌握零件图的识读方法。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794385" y="23936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任务分析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4095" y="1479550"/>
            <a:ext cx="5902325" cy="4051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3" name="稻壳儿榴莲果果"/>
          <p:cNvSpPr txBox="1"/>
          <p:nvPr/>
        </p:nvSpPr>
        <p:spPr>
          <a:xfrm flipH="1">
            <a:off x="794385" y="1946910"/>
            <a:ext cx="5084445" cy="2908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一、键和键槽</a:t>
            </a:r>
            <a:endParaRPr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键通常用来联接轴和装在轴上的转动零件，并使之一起转动。如铣刀头中的轴和 V 带轮就是用键来联接的。键是标准件，常用的键有普通平键、半圆键和钩头楔键等，如图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.7 所示。普通平键有三种结构形式：A 型（圆头）、B 型（平头）、C 型（单圆头），如图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.8所示。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794385" y="23936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2346960"/>
            <a:ext cx="5383530" cy="2316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3" name="稻壳儿榴莲果果"/>
          <p:cNvSpPr txBox="1"/>
          <p:nvPr/>
        </p:nvSpPr>
        <p:spPr>
          <a:xfrm flipH="1">
            <a:off x="794385" y="1022350"/>
            <a:ext cx="11174095" cy="1246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二、销和销孔</a:t>
            </a:r>
            <a:endParaRPr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销也是标准件，其标准见附录 B 表 B.3 和 B.4。销主要用于零件间的定位。如铣刀头左侧端部的挡圈 1 和轴 7 就是用销定位、用螺钉联接的。常用的销有圆柱销、圆锥销和开口销等。其形式、标记见表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.1。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794385" y="23936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4160" y="2680970"/>
            <a:ext cx="6063615" cy="11722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130" y="3670935"/>
            <a:ext cx="6035675" cy="1779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3" name="稻壳儿榴莲果果"/>
          <p:cNvSpPr txBox="1"/>
          <p:nvPr/>
        </p:nvSpPr>
        <p:spPr>
          <a:xfrm flipH="1">
            <a:off x="794385" y="1022350"/>
            <a:ext cx="11174095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三、形状和位置公差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794385" y="23936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 rot="14400000">
            <a:off x="4335437" y="3802700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 flipH="1">
            <a:off x="5096842" y="2950650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 bwMode="auto">
          <a:xfrm rot="3600000">
            <a:off x="4883287" y="4396936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 bwMode="auto">
          <a:xfrm rot="5400000">
            <a:off x="5756851" y="3370294"/>
            <a:ext cx="461104" cy="4611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14"/>
          <p:cNvSpPr/>
          <p:nvPr>
            <p:custDataLst>
              <p:tags r:id="rId5"/>
            </p:custDataLst>
          </p:nvPr>
        </p:nvSpPr>
        <p:spPr bwMode="auto">
          <a:xfrm rot="3594430">
            <a:off x="6637967" y="4402407"/>
            <a:ext cx="461104" cy="4611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6"/>
          <p:cNvSpPr/>
          <p:nvPr>
            <p:custDataLst>
              <p:tags r:id="rId6"/>
            </p:custDataLst>
          </p:nvPr>
        </p:nvSpPr>
        <p:spPr>
          <a:xfrm rot="13140956" flipH="1">
            <a:off x="4991881" y="3721461"/>
            <a:ext cx="1269996" cy="639799"/>
          </a:xfrm>
          <a:custGeom>
            <a:avLst/>
            <a:gdLst>
              <a:gd name="connsiteX0" fmla="*/ 634998 w 1269996"/>
              <a:gd name="connsiteY0" fmla="*/ 0 h 639799"/>
              <a:gd name="connsiteX1" fmla="*/ 1267819 w 1269996"/>
              <a:gd name="connsiteY1" fmla="*/ 262123 h 639799"/>
              <a:gd name="connsiteX2" fmla="*/ 1269996 w 1269996"/>
              <a:gd name="connsiteY2" fmla="*/ 264762 h 639799"/>
              <a:gd name="connsiteX3" fmla="*/ 901061 w 1269996"/>
              <a:gd name="connsiteY3" fmla="*/ 639799 h 639799"/>
              <a:gd name="connsiteX4" fmla="*/ 896125 w 1269996"/>
              <a:gd name="connsiteY4" fmla="*/ 633817 h 639799"/>
              <a:gd name="connsiteX5" fmla="*/ 634998 w 1269996"/>
              <a:gd name="connsiteY5" fmla="*/ 525654 h 639799"/>
              <a:gd name="connsiteX6" fmla="*/ 373871 w 1269996"/>
              <a:gd name="connsiteY6" fmla="*/ 633817 h 639799"/>
              <a:gd name="connsiteX7" fmla="*/ 368936 w 1269996"/>
              <a:gd name="connsiteY7" fmla="*/ 639799 h 639799"/>
              <a:gd name="connsiteX8" fmla="*/ 0 w 1269996"/>
              <a:gd name="connsiteY8" fmla="*/ 264762 h 639799"/>
              <a:gd name="connsiteX9" fmla="*/ 2177 w 1269996"/>
              <a:gd name="connsiteY9" fmla="*/ 262123 h 639799"/>
              <a:gd name="connsiteX10" fmla="*/ 634998 w 1269996"/>
              <a:gd name="connsiteY10" fmla="*/ 0 h 63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9996" h="639799">
                <a:moveTo>
                  <a:pt x="634998" y="0"/>
                </a:moveTo>
                <a:cubicBezTo>
                  <a:pt x="882130" y="0"/>
                  <a:pt x="1105866" y="100170"/>
                  <a:pt x="1267819" y="262123"/>
                </a:cubicBezTo>
                <a:lnTo>
                  <a:pt x="1269996" y="264762"/>
                </a:lnTo>
                <a:lnTo>
                  <a:pt x="901061" y="639799"/>
                </a:lnTo>
                <a:lnTo>
                  <a:pt x="896125" y="633817"/>
                </a:lnTo>
                <a:cubicBezTo>
                  <a:pt x="829297" y="566988"/>
                  <a:pt x="736975" y="525654"/>
                  <a:pt x="634998" y="525654"/>
                </a:cubicBezTo>
                <a:cubicBezTo>
                  <a:pt x="533022" y="525654"/>
                  <a:pt x="440699" y="566988"/>
                  <a:pt x="373871" y="633817"/>
                </a:cubicBezTo>
                <a:lnTo>
                  <a:pt x="368936" y="639799"/>
                </a:lnTo>
                <a:lnTo>
                  <a:pt x="0" y="264762"/>
                </a:lnTo>
                <a:lnTo>
                  <a:pt x="2177" y="262123"/>
                </a:lnTo>
                <a:cubicBezTo>
                  <a:pt x="164130" y="100170"/>
                  <a:pt x="387866" y="0"/>
                  <a:pt x="634998" y="0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3"/>
          <p:cNvSpPr/>
          <p:nvPr>
            <p:custDataLst>
              <p:tags r:id="rId7"/>
            </p:custDataLst>
          </p:nvPr>
        </p:nvSpPr>
        <p:spPr>
          <a:xfrm rot="7200000" flipH="1">
            <a:off x="5869166" y="3807208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8"/>
            </p:custDataLst>
          </p:nvPr>
        </p:nvSpPr>
        <p:spPr bwMode="auto">
          <a:xfrm>
            <a:off x="5756910" y="1224280"/>
            <a:ext cx="3428365" cy="4451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>
                <a:solidFill>
                  <a:srgbClr val="1F74AD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（一）形位公差的概念</a:t>
            </a:r>
            <a:endParaRPr lang="zh-CN" altLang="en-US" b="1" spc="300">
              <a:solidFill>
                <a:srgbClr val="1F74AD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 bwMode="auto">
          <a:xfrm>
            <a:off x="5655945" y="1775460"/>
            <a:ext cx="6312535" cy="1175385"/>
          </a:xfrm>
          <a:prstGeom prst="rect">
            <a:avLst/>
          </a:prstGeom>
          <a:noFill/>
        </p:spPr>
        <p:txBody>
          <a:bodyPr wrap="square" lIns="90000" tIns="0" rIns="90000" bIns="46800">
            <a:noAutofit/>
          </a:bodyPr>
          <a:p>
            <a:pPr algn="l" fontAlgn="auto">
              <a:lnSpc>
                <a:spcPct val="120000"/>
              </a:lnSpc>
            </a:pPr>
            <a:r>
              <a:rPr lang="zh-CN" altLang="en-US" sz="1600" b="0" spc="15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在生产实践中，经过加工的零件，不但会产生尺寸误差，而且会产生形状和位置误差。如果零件存在较大的形状和位置误差，将使其装配造成困难，影响机器的质量，因此，对于精度要求较高的零件，除给出尺寸公差外，还应根据设计要求。</a:t>
            </a:r>
            <a:endParaRPr lang="zh-CN" altLang="en-US" sz="1600" b="0" spc="15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 bwMode="auto">
          <a:xfrm>
            <a:off x="8138160" y="4030980"/>
            <a:ext cx="3355975" cy="4451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3498D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（二）形位公差的代号</a:t>
            </a:r>
            <a:endParaRPr lang="zh-CN" altLang="en-US" b="1" spc="300" dirty="0">
              <a:solidFill>
                <a:srgbClr val="3498D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11"/>
            </p:custDataLst>
          </p:nvPr>
        </p:nvSpPr>
        <p:spPr bwMode="auto">
          <a:xfrm>
            <a:off x="8138160" y="4554220"/>
            <a:ext cx="3526790" cy="1436370"/>
          </a:xfrm>
          <a:prstGeom prst="rect">
            <a:avLst/>
          </a:prstGeom>
          <a:noFill/>
        </p:spPr>
        <p:txBody>
          <a:bodyPr wrap="square" lIns="90000" tIns="0" rIns="90000" bIns="46800"/>
          <a:p>
            <a:pPr algn="l" fontAlgn="auto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在图样中，形位公差是以代号的形式进行标注的。形位公差的代号包括形位公差特征项目符号、形位公差框格及指引线、形位公差数值和其他有关符号等。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2"/>
            </p:custDataLst>
          </p:nvPr>
        </p:nvSpPr>
        <p:spPr bwMode="auto">
          <a:xfrm>
            <a:off x="574675" y="4030980"/>
            <a:ext cx="3910965" cy="4451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69A35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（三）形位公差的标注与识读</a:t>
            </a:r>
            <a:endParaRPr lang="zh-CN" altLang="en-US" b="1" spc="300" dirty="0">
              <a:solidFill>
                <a:srgbClr val="69A35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13"/>
            </p:custDataLst>
          </p:nvPr>
        </p:nvSpPr>
        <p:spPr bwMode="auto">
          <a:xfrm>
            <a:off x="574675" y="4554220"/>
            <a:ext cx="3641090" cy="1280795"/>
          </a:xfrm>
          <a:prstGeom prst="rect">
            <a:avLst/>
          </a:prstGeom>
          <a:noFill/>
        </p:spPr>
        <p:txBody>
          <a:bodyPr wrap="square" lIns="90000" tIns="0" rIns="90000" bIns="46800"/>
          <a:p>
            <a:pPr algn="l" fontAlgn="auto">
              <a:lnSpc>
                <a:spcPct val="120000"/>
              </a:lnSpc>
            </a:pPr>
            <a:r>
              <a:rPr lang="zh-CN" altLang="en-US" sz="1600" b="0" spc="150" dirty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下面将举例说明常用形位公差的标注与识读方法（见表 8.3），并在表中加入了公差带图，以利于读者进一步理解形位公差的含义。</a:t>
            </a:r>
            <a:endParaRPr lang="zh-CN" altLang="en-US" sz="1600" b="0" spc="150" dirty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3" name="稻壳儿榴莲果果"/>
          <p:cNvSpPr txBox="1"/>
          <p:nvPr/>
        </p:nvSpPr>
        <p:spPr>
          <a:xfrm flipH="1">
            <a:off x="794385" y="822960"/>
            <a:ext cx="5525135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三、形状和位置公差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794385" y="23936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0" y="1668145"/>
            <a:ext cx="5782945" cy="22929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8210" y="3538220"/>
            <a:ext cx="5741035" cy="1854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6447155" y="258318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6446886" y="1656330"/>
            <a:ext cx="48856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 滚 动 轴 承 的 结 构 及 分 类（GB/T 4459.7—2017）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6447155" y="2809875"/>
            <a:ext cx="4886325" cy="207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滚动轴承的种类很多，但结构大体相同，一般由外圈、内圈、滚动体和保持架组成，如图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9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.17 所示。外圈装在轴承座内，一般固定不动；滚动体安装在内外圈之间的滚道中，内圈转动时，它们在滚道内滚动；保持架用来隔离滚动体。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7926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四、滚动轴承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8430" y="1427480"/>
            <a:ext cx="3975100" cy="4003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VECTOR" val="#431557;"/>
</p:tagLst>
</file>

<file path=ppt/tags/tag10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f*1_1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TYPE" val="q_h_f"/>
  <p:tag name="KSO_WM_UNIT_INDEX" val="1_1_1"/>
  <p:tag name="KSO_WM_UNIT_PRESET_TEXT" val="单击此处添加文本具体内容，简明扼要的阐述您的观点。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f*1_2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TYPE" val="q_h_f"/>
  <p:tag name="KSO_WM_UNIT_INDEX" val="1_2_1"/>
  <p:tag name="KSO_WM_UNIT_PRESET_TEXT" val="单击此处添加文本具体内容，简明扼要的阐述您的观点。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3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3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8"/>
  <p:tag name="KSO_WM_UNIT_TEXT_FILL_TYPE" val="1"/>
</p:tagLst>
</file>

<file path=ppt/tags/tag1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f*1_3_1"/>
  <p:tag name="KSO_WM_UNIT_LAYERLEVEL" val="1_1_1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TYPE" val="q_h_f"/>
  <p:tag name="KSO_WM_UNIT_INDEX" val="1_3_1"/>
  <p:tag name="KSO_WM_UNIT_PRESET_TEXT" val="单击此处添加文本具体内容，简明扼要的阐述您的观点。"/>
  <p:tag name="KSO_WM_UNIT_DIAGRAM_ISNUMVISUAL" val="0"/>
  <p:tag name="KSO_WM_UNIT_DIAGRAM_ISREFERUNIT" val="0"/>
  <p:tag name="KSO_WM_UNIT_NOCLEAR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1_1"/>
  <p:tag name="KSO_WM_UNIT_ID" val="diagram20171623_3*q_h_i*1_1_1"/>
  <p:tag name="KSO_WM_UNIT_LAYERLEVEL" val="1_1_1"/>
  <p:tag name="KSO_WM_DIAGRAM_GROUP_CODE" val="q1-1"/>
  <p:tag name="KSO_WM_UNIT_LINE_FORE_SCHEMECOLOR_INDEX_BRIGHTNESS" val="-0.25"/>
  <p:tag name="KSO_WM_UNIT_LINE_FORE_SCHEMECOLOR_INDEX" val="14"/>
  <p:tag name="KSO_WM_UNIT_LINE_FILL_TYPE" val="2"/>
  <p:tag name="KSO_WM_UNIT_USESOURCEFORMAT_APPLY" val="1"/>
</p:tagLst>
</file>

<file path=ppt/tags/tag16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1_2"/>
  <p:tag name="KSO_WM_UNIT_ID" val="diagram20171623_3*q_h_i*1_1_2"/>
  <p:tag name="KSO_WM_UNIT_LAYERLEVEL" val="1_1_1"/>
  <p:tag name="KSO_WM_DIAGRAM_GROUP_CODE" val="q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TEMPLATE_CATEGORY" val="diagram"/>
  <p:tag name="KSO_WM_TEMPLATE_INDEX" val="20171623"/>
  <p:tag name="KSO_WM_TAG_VERSION" val="1.0"/>
  <p:tag name="KSO_WM_BEAUTIFY_FLAG" val="#wm#"/>
  <p:tag name="KSO_WM_UNIT_TYPE" val="q_h_f"/>
  <p:tag name="KSO_WM_UNIT_INDEX" val="1_1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57"/>
  <p:tag name="KSO_WM_DIAGRAM_GROUP_CODE" val="q1-1"/>
  <p:tag name="KSO_WM_UNIT_ID" val="diagram20171623_3*q_h_f*1_1_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1_3"/>
  <p:tag name="KSO_WM_UNIT_ID" val="diagram20171623_3*q_h_i*1_1_3"/>
  <p:tag name="KSO_WM_UNIT_LAYERLEVEL" val="1_1_1"/>
  <p:tag name="KSO_WM_DIAGRAM_GROUP_CODE" val="q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2_1"/>
  <p:tag name="KSO_WM_UNIT_ID" val="diagram20171623_3*q_h_i*1_2_1"/>
  <p:tag name="KSO_WM_UNIT_LAYERLEVEL" val="1_1_1"/>
  <p:tag name="KSO_WM_DIAGRAM_GROUP_CODE" val="q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0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2_2"/>
  <p:tag name="KSO_WM_UNIT_ID" val="diagram20171623_3*q_h_i*1_2_2"/>
  <p:tag name="KSO_WM_UNIT_LAYERLEVEL" val="1_1_1"/>
  <p:tag name="KSO_WM_DIAGRAM_GROUP_CODE" val="q1-1"/>
  <p:tag name="KSO_WM_UNIT_LINE_FORE_SCHEMECOLOR_INDEX_BRIGHTNESS" val="-0.25"/>
  <p:tag name="KSO_WM_UNIT_LINE_FORE_SCHEMECOLOR_INDEX" val="14"/>
  <p:tag name="KSO_WM_UNIT_LINE_FILL_TYPE" val="2"/>
  <p:tag name="KSO_WM_UNIT_USESOURCEFORMAT_APPLY" val="1"/>
</p:tagLst>
</file>

<file path=ppt/tags/tag21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2_3"/>
  <p:tag name="KSO_WM_UNIT_ID" val="diagram20171623_3*q_h_i*1_2_3"/>
  <p:tag name="KSO_WM_UNIT_LAYERLEVEL" val="1_1_1"/>
  <p:tag name="KSO_WM_DIAGRAM_GROUP_CODE" val="q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TEMPLATE_CATEGORY" val="diagram"/>
  <p:tag name="KSO_WM_TEMPLATE_INDEX" val="20171623"/>
  <p:tag name="KSO_WM_TAG_VERSION" val="1.0"/>
  <p:tag name="KSO_WM_BEAUTIFY_FLAG" val="#wm#"/>
  <p:tag name="KSO_WM_UNIT_TYPE" val="q_h_f"/>
  <p:tag name="KSO_WM_UNIT_INDEX" val="1_2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57"/>
  <p:tag name="KSO_WM_DIAGRAM_GROUP_CODE" val="q1-1"/>
  <p:tag name="KSO_WM_UNIT_ID" val="diagram20171623_3*q_h_f*1_2_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4_1"/>
  <p:tag name="KSO_WM_UNIT_ID" val="diagram20171623_3*q_h_i*1_4_1"/>
  <p:tag name="KSO_WM_UNIT_LAYERLEVEL" val="1_1_1"/>
  <p:tag name="KSO_WM_DIAGRAM_GROUP_CODE" val="q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4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4_2"/>
  <p:tag name="KSO_WM_UNIT_ID" val="diagram20171623_3*q_h_i*1_4_2"/>
  <p:tag name="KSO_WM_UNIT_LAYERLEVEL" val="1_1_1"/>
  <p:tag name="KSO_WM_DIAGRAM_GROUP_CODE" val="q1-1"/>
  <p:tag name="KSO_WM_UNIT_LINE_FORE_SCHEMECOLOR_INDEX_BRIGHTNESS" val="-0.25"/>
  <p:tag name="KSO_WM_UNIT_LINE_FORE_SCHEMECOLOR_INDEX" val="14"/>
  <p:tag name="KSO_WM_UNIT_LINE_FILL_TYPE" val="2"/>
  <p:tag name="KSO_WM_UNIT_USESOURCEFORMAT_APPLY" val="1"/>
</p:tagLst>
</file>

<file path=ppt/tags/tag25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4_3"/>
  <p:tag name="KSO_WM_UNIT_ID" val="diagram20171623_3*q_h_i*1_4_3"/>
  <p:tag name="KSO_WM_UNIT_LAYERLEVEL" val="1_1_1"/>
  <p:tag name="KSO_WM_DIAGRAM_GROUP_CODE" val="q1-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TEMPLATE_CATEGORY" val="diagram"/>
  <p:tag name="KSO_WM_TEMPLATE_INDEX" val="20171623"/>
  <p:tag name="KSO_WM_TAG_VERSION" val="1.0"/>
  <p:tag name="KSO_WM_BEAUTIFY_FLAG" val="#wm#"/>
  <p:tag name="KSO_WM_UNIT_TYPE" val="q_h_f"/>
  <p:tag name="KSO_WM_UNIT_INDEX" val="1_4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57"/>
  <p:tag name="KSO_WM_DIAGRAM_GROUP_CODE" val="q1-1"/>
  <p:tag name="KSO_WM_UNIT_ID" val="diagram20171623_3*q_h_f*1_4_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3_1"/>
  <p:tag name="KSO_WM_UNIT_ID" val="diagram20171623_3*q_h_i*1_3_1"/>
  <p:tag name="KSO_WM_UNIT_LAYERLEVEL" val="1_1_1"/>
  <p:tag name="KSO_WM_DIAGRAM_GROUP_CODE" val="q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3_2"/>
  <p:tag name="KSO_WM_UNIT_ID" val="diagram20171623_3*q_h_i*1_3_2"/>
  <p:tag name="KSO_WM_UNIT_LAYERLEVEL" val="1_1_1"/>
  <p:tag name="KSO_WM_DIAGRAM_GROUP_CODE" val="q1-1"/>
  <p:tag name="KSO_WM_UNIT_LINE_FORE_SCHEMECOLOR_INDEX_BRIGHTNESS" val="-0.25"/>
  <p:tag name="KSO_WM_UNIT_LINE_FORE_SCHEMECOLOR_INDEX" val="14"/>
  <p:tag name="KSO_WM_UNIT_LINE_FILL_TYPE" val="2"/>
  <p:tag name="KSO_WM_UNIT_USESOURCEFORMAT_APPLY" val="1"/>
</p:tagLst>
</file>

<file path=ppt/tags/tag29.xml><?xml version="1.0" encoding="utf-8"?>
<p:tagLst xmlns:p="http://schemas.openxmlformats.org/presentationml/2006/main">
  <p:tag name="KSO_WM_TEMPLATE_CATEGORY" val="diagram"/>
  <p:tag name="KSO_WM_TEMPLATE_INDEX" val="20171623"/>
  <p:tag name="KSO_WM_UNIT_CLEAR" val="1"/>
  <p:tag name="KSO_WM_TAG_VERSION" val="1.0"/>
  <p:tag name="KSO_WM_BEAUTIFY_FLAG" val="#wm#"/>
  <p:tag name="KSO_WM_UNIT_TYPE" val="q_h_i"/>
  <p:tag name="KSO_WM_UNIT_INDEX" val="1_3_3"/>
  <p:tag name="KSO_WM_UNIT_ID" val="diagram20171623_3*q_h_i*1_3_3"/>
  <p:tag name="KSO_WM_UNIT_LAYERLEVEL" val="1_1_1"/>
  <p:tag name="KSO_WM_DIAGRAM_GROUP_CODE" val="q1-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5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5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TEMPLATE_CATEGORY" val="diagram"/>
  <p:tag name="KSO_WM_TEMPLATE_INDEX" val="20171623"/>
  <p:tag name="KSO_WM_TAG_VERSION" val="1.0"/>
  <p:tag name="KSO_WM_BEAUTIFY_FLAG" val="#wm#"/>
  <p:tag name="KSO_WM_UNIT_TYPE" val="q_h_f"/>
  <p:tag name="KSO_WM_UNIT_INDEX" val="1_3_1"/>
  <p:tag name="KSO_WM_UNIT_CLEAR" val="1"/>
  <p:tag name="KSO_WM_UNIT_LAYERLEVEL" val="1_1_1"/>
  <p:tag name="KSO_WM_UNIT_VALUE" val="39"/>
  <p:tag name="KSO_WM_UNIT_HIGHLIGHT" val="0"/>
  <p:tag name="KSO_WM_UNIT_COMPATIBLE" val="0"/>
  <p:tag name="KSO_WM_UNIT_PRESET_TEXT_INDEX" val="4"/>
  <p:tag name="KSO_WM_UNIT_PRESET_TEXT_LEN" val="57"/>
  <p:tag name="KSO_WM_DIAGRAM_GROUP_CODE" val="q1-1"/>
  <p:tag name="KSO_WM_UNIT_ID" val="diagram20171623_3*q_h_f*1_3_1"/>
  <p:tag name="KSO_WM_UNIT_TEXT_FILL_FORE_SCHEMECOLOR_INDEX_BRIGHTNESS" val="0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SLIDE_ITEM_CNT" val="4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i"/>
  <p:tag name="KSO_WM_UNIT_INDEX" val="1_1"/>
  <p:tag name="KSO_WM_UNIT_ID" val="diagram160148_4*m_i*1_1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306.15,&quot;left&quot;:127,&quot;top&quot;:186.95,&quot;width&quot;:781.25}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i"/>
  <p:tag name="KSO_WM_UNIT_INDEX" val="1_2"/>
  <p:tag name="KSO_WM_UNIT_ID" val="diagram160148_4*m_i*1_2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306.15,&quot;left&quot;:127,&quot;top&quot;:186.95,&quot;width&quot;:781.25}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i"/>
  <p:tag name="KSO_WM_UNIT_INDEX" val="1_3"/>
  <p:tag name="KSO_WM_UNIT_ID" val="diagram160148_4*m_i*1_3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3"/>
  <p:tag name="KSO_WM_UNIT_TEXT_FILL_TYPE" val="1"/>
  <p:tag name="KSO_WM_DIAGRAM_VIRTUALLY_FRAME" val="{&quot;height&quot;:306.15,&quot;left&quot;:127,&quot;top&quot;:186.95,&quot;width&quot;:781.25}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i"/>
  <p:tag name="KSO_WM_UNIT_INDEX" val="1_4"/>
  <p:tag name="KSO_WM_UNIT_ID" val="diagram160148_4*m_i*1_4"/>
  <p:tag name="KSO_WM_UNIT_CLEAR" val="1"/>
  <p:tag name="KSO_WM_UNIT_LAYERLEVEL" val="1_1"/>
  <p:tag name="KSO_WM_DIAGRAM_GROUP_CODE" val="m1-1"/>
  <p:tag name="KSO_WM_UNIT_TEXT_FILL_FORE_SCHEMECOLOR_INDEX" val="5"/>
  <p:tag name="KSO_WM_UNIT_TEXT_FILL_TYPE" val="1"/>
  <p:tag name="KSO_WM_DIAGRAM_VIRTUALLY_FRAME" val="{&quot;height&quot;:306.15,&quot;left&quot;:127,&quot;top&quot;:186.95,&quot;width&quot;:781.25}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i"/>
  <p:tag name="KSO_WM_UNIT_INDEX" val="1_5"/>
  <p:tag name="KSO_WM_UNIT_ID" val="diagram160148_4*m_i*1_5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  <p:tag name="KSO_WM_DIAGRAM_VIRTUALLY_FRAME" val="{&quot;height&quot;:306.15,&quot;left&quot;:127,&quot;top&quot;:186.95,&quot;width&quot;:781.25}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i"/>
  <p:tag name="KSO_WM_UNIT_INDEX" val="1_6"/>
  <p:tag name="KSO_WM_UNIT_ID" val="diagram160148_4*m_i*1_6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13"/>
  <p:tag name="KSO_WM_UNIT_TEXT_FILL_TYPE" val="1"/>
  <p:tag name="KSO_WM_DIAGRAM_VIRTUALLY_FRAME" val="{&quot;height&quot;:306.15,&quot;left&quot;:127,&quot;top&quot;:186.95,&quot;width&quot;:781.25}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i"/>
  <p:tag name="KSO_WM_UNIT_INDEX" val="1_7"/>
  <p:tag name="KSO_WM_UNIT_ID" val="diagram160148_4*m_i*1_7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3"/>
  <p:tag name="KSO_WM_UNIT_TEXT_FILL_TYPE" val="1"/>
  <p:tag name="KSO_WM_DIAGRAM_VIRTUALLY_FRAME" val="{&quot;height&quot;:306.15,&quot;left&quot;:127,&quot;top&quot;:186.95,&quot;width&quot;:781.25}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i"/>
  <p:tag name="KSO_WM_UNIT_INDEX" val="1_8"/>
  <p:tag name="KSO_WM_UNIT_ID" val="diagram160148_4*m_i*1_8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3"/>
  <p:tag name="KSO_WM_UNIT_TEXT_FILL_TYPE" val="1"/>
  <p:tag name="KSO_WM_DIAGRAM_VIRTUALLY_FRAME" val="{&quot;height&quot;:306.15,&quot;left&quot;:127,&quot;top&quot;:186.95,&quot;width&quot;:781.25}"/>
</p:tagLst>
</file>

<file path=ppt/tags/tag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3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i"/>
  <p:tag name="KSO_WM_UNIT_INDEX" val="1_9"/>
  <p:tag name="KSO_WM_UNIT_ID" val="diagram160148_4*m_i*1_9"/>
  <p:tag name="KSO_WM_UNIT_CLEAR" val="1"/>
  <p:tag name="KSO_WM_UNIT_LAYERLEVEL" val="1_1"/>
  <p:tag name="KSO_WM_DIAGRAM_GROUP_CODE" val="m1-1"/>
  <p:tag name="KSO_WM_UNIT_TEXT_FILL_FORE_SCHEMECOLOR_INDEX" val="6"/>
  <p:tag name="KSO_WM_UNIT_TEXT_FILL_TYPE" val="1"/>
  <p:tag name="KSO_WM_DIAGRAM_VIRTUALLY_FRAME" val="{&quot;height&quot;:306.15,&quot;left&quot;:127,&quot;top&quot;:186.95,&quot;width&quot;:781.25}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i"/>
  <p:tag name="KSO_WM_UNIT_INDEX" val="1_10"/>
  <p:tag name="KSO_WM_UNIT_ID" val="diagram160148_4*m_i*1_10"/>
  <p:tag name="KSO_WM_UNIT_CLEAR" val="1"/>
  <p:tag name="KSO_WM_UNIT_LAYERLEVEL" val="1_1"/>
  <p:tag name="KSO_WM_DIAGRAM_GROUP_CODE" val="m1-1"/>
  <p:tag name="KSO_WM_UNIT_TEXT_FILL_FORE_SCHEMECOLOR_INDEX" val="7"/>
  <p:tag name="KSO_WM_UNIT_TEXT_FILL_TYPE" val="1"/>
  <p:tag name="KSO_WM_DIAGRAM_VIRTUALLY_FRAME" val="{&quot;height&quot;:306.15,&quot;left&quot;:127,&quot;top&quot;:186.95,&quot;width&quot;:781.25}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h_f"/>
  <p:tag name="KSO_WM_UNIT_INDEX" val="1_1_1"/>
  <p:tag name="KSO_WM_UNIT_ID" val="diagram160148_4*m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57"/>
  <p:tag name="KSO_WM_DIAGRAM_GROUP_CODE" val="m1-1"/>
  <p:tag name="KSO_WM_UNIT_TEXT_FILL_FORE_SCHEMECOLOR_INDEX" val="13"/>
  <p:tag name="KSO_WM_UNIT_TEXT_FILL_TYPE" val="1"/>
  <p:tag name="KSO_WM_DIAGRAM_VIRTUALLY_FRAME" val="{&quot;height&quot;:306.15,&quot;left&quot;:127,&quot;top&quot;:186.95,&quot;width&quot;:781.25}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h_f"/>
  <p:tag name="KSO_WM_UNIT_INDEX" val="1_3_1"/>
  <p:tag name="KSO_WM_UNIT_ID" val="diagram160148_4*m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57"/>
  <p:tag name="KSO_WM_DIAGRAM_GROUP_CODE" val="m1-1"/>
  <p:tag name="KSO_WM_UNIT_TEXT_FILL_FORE_SCHEMECOLOR_INDEX" val="13"/>
  <p:tag name="KSO_WM_UNIT_TEXT_FILL_TYPE" val="1"/>
  <p:tag name="KSO_WM_DIAGRAM_VIRTUALLY_FRAME" val="{&quot;height&quot;:306.15,&quot;left&quot;:127,&quot;top&quot;:186.95,&quot;width&quot;:781.25}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148"/>
  <p:tag name="KSO_WM_UNIT_TYPE" val="m_h_f"/>
  <p:tag name="KSO_WM_UNIT_INDEX" val="1_2_1"/>
  <p:tag name="KSO_WM_UNIT_ID" val="diagram160148_4*m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57"/>
  <p:tag name="KSO_WM_DIAGRAM_GROUP_CODE" val="m1-1"/>
  <p:tag name="KSO_WM_UNIT_TEXT_FILL_FORE_SCHEMECOLOR_INDEX" val="13"/>
  <p:tag name="KSO_WM_UNIT_TEXT_FILL_TYPE" val="1"/>
  <p:tag name="KSO_WM_DIAGRAM_VIRTUALLY_FRAME" val="{&quot;height&quot;:306.15,&quot;left&quot;:127,&quot;top&quot;:186.95,&quot;width&quot;:781.25}"/>
</p:tagLst>
</file>

<file path=ppt/tags/tag45.xml><?xml version="1.0" encoding="utf-8"?>
<p:tagLst xmlns:p="http://schemas.openxmlformats.org/presentationml/2006/main">
  <p:tag name="KSO_WM_SLIDE_ITEM_CNT" val="4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i"/>
  <p:tag name="KSO_WM_UNIT_INDEX" val="1_1"/>
  <p:tag name="KSO_WM_UNIT_ID" val="diagram160330_3*m_i*1_1"/>
  <p:tag name="KSO_WM_UNIT_CLEAR" val="1"/>
  <p:tag name="KSO_WM_UNIT_LAYERLEVEL" val="1_1"/>
  <p:tag name="KSO_WM_DIAGRAM_GROUP_CODE" val="m1-1"/>
  <p:tag name="KSO_WM_UNIT_TEXT_FILL_FORE_SCHEMECOLOR_INDEX" val="2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i"/>
  <p:tag name="KSO_WM_UNIT_INDEX" val="1_2"/>
  <p:tag name="KSO_WM_UNIT_ID" val="diagram160330_3*m_i*1_2"/>
  <p:tag name="KSO_WM_UNIT_CLEAR" val="1"/>
  <p:tag name="KSO_WM_UNIT_LAYERLEVEL" val="1_1"/>
  <p:tag name="KSO_WM_DIAGRAM_GROUP_CODE" val="m1-1"/>
  <p:tag name="KSO_WM_UNIT_TEXT_FILL_FORE_SCHEMECOLOR_INDEX" val="2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330_3*i*3"/>
  <p:tag name="KSO_WM_TEMPLATE_CATEGORY" val="diagram"/>
  <p:tag name="KSO_WM_TEMPLATE_INDEX" val="160330"/>
  <p:tag name="KSO_WM_UNIT_INDEX" val="3"/>
  <p:tag name="KSO_WM_DIAGRAM_VIRTUALLY_FRAME" val="{&quot;height&quot;:363.85149606299217,&quot;left&quot;:101.28448818897638,&quot;top&quot;:153.29740157480313,&quot;width&quot;:830.3458267716536}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h_a"/>
  <p:tag name="KSO_WM_UNIT_INDEX" val="1_2_1"/>
  <p:tag name="KSO_WM_UNIT_ID" val="diagram160330_3*m_h_a*1_2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3"/>
  <p:tag name="KSO_WM_UNIT_PRESET_TEXT_LEN" val="12"/>
  <p:tag name="KSO_WM_DIAGRAM_GROUP_CODE" val="m1-1"/>
  <p:tag name="KSO_WM_UNIT_TEXT_FILL_FORE_SCHEMECOLOR_INDEX" val="6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4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h_f"/>
  <p:tag name="KSO_WM_UNIT_INDEX" val="1_2_1"/>
  <p:tag name="KSO_WM_UNIT_ID" val="diagram160330_3*m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26"/>
  <p:tag name="KSO_WM_DIAGRAM_GROUP_CODE" val="m1-1"/>
  <p:tag name="KSO_WM_UNIT_TEXT_FILL_FORE_SCHEMECOLOR_INDEX" val="13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i"/>
  <p:tag name="KSO_WM_UNIT_INDEX" val="1_3"/>
  <p:tag name="KSO_WM_UNIT_ID" val="diagram160330_3*m_i*1_3"/>
  <p:tag name="KSO_WM_UNIT_CLEAR" val="1"/>
  <p:tag name="KSO_WM_UNIT_LAYERLEVEL" val="1_1"/>
  <p:tag name="KSO_WM_DIAGRAM_GROUP_CODE" val="m1-1"/>
  <p:tag name="KSO_WM_UNIT_TEXT_FILL_FORE_SCHEMECOLOR_INDEX" val="2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i"/>
  <p:tag name="KSO_WM_UNIT_INDEX" val="1_4"/>
  <p:tag name="KSO_WM_UNIT_ID" val="diagram160330_3*m_i*1_4"/>
  <p:tag name="KSO_WM_UNIT_CLEAR" val="1"/>
  <p:tag name="KSO_WM_UNIT_LAYERLEVEL" val="1_1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330_3*i*12"/>
  <p:tag name="KSO_WM_TEMPLATE_CATEGORY" val="diagram"/>
  <p:tag name="KSO_WM_TEMPLATE_INDEX" val="160330"/>
  <p:tag name="KSO_WM_UNIT_INDEX" val="12"/>
  <p:tag name="KSO_WM_DIAGRAM_VIRTUALLY_FRAME" val="{&quot;height&quot;:363.85149606299217,&quot;left&quot;:101.28448818897638,&quot;top&quot;:153.29740157480313,&quot;width&quot;:830.3458267716536}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i"/>
  <p:tag name="KSO_WM_UNIT_INDEX" val="1_5"/>
  <p:tag name="KSO_WM_UNIT_ID" val="diagram160330_3*m_i*1_5"/>
  <p:tag name="KSO_WM_UNIT_CLEAR" val="1"/>
  <p:tag name="KSO_WM_UNIT_LAYERLEVEL" val="1_1"/>
  <p:tag name="KSO_WM_DIAGRAM_GROUP_CODE" val="m1-1"/>
  <p:tag name="KSO_WM_UNIT_TEXT_FILL_FORE_SCHEMECOLOR_INDEX" val="2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i"/>
  <p:tag name="KSO_WM_UNIT_INDEX" val="1_6"/>
  <p:tag name="KSO_WM_UNIT_ID" val="diagram160330_3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h_a"/>
  <p:tag name="KSO_WM_UNIT_INDEX" val="1_1_1"/>
  <p:tag name="KSO_WM_UNIT_ID" val="diagram160330_3*m_h_a*1_1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3"/>
  <p:tag name="KSO_WM_UNIT_PRESET_TEXT_LEN" val="12"/>
  <p:tag name="KSO_WM_DIAGRAM_GROUP_CODE" val="m1-1"/>
  <p:tag name="KSO_WM_UNIT_TEXT_FILL_FORE_SCHEMECOLOR_INDEX" val="5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h_f"/>
  <p:tag name="KSO_WM_UNIT_INDEX" val="1_1_1"/>
  <p:tag name="KSO_WM_UNIT_ID" val="diagram160330_3*m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26"/>
  <p:tag name="KSO_WM_DIAGRAM_GROUP_CODE" val="m1-1"/>
  <p:tag name="KSO_WM_UNIT_TEXT_FILL_FORE_SCHEMECOLOR_INDEX" val="13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330_3*i*21"/>
  <p:tag name="KSO_WM_TEMPLATE_CATEGORY" val="diagram"/>
  <p:tag name="KSO_WM_TEMPLATE_INDEX" val="160330"/>
  <p:tag name="KSO_WM_UNIT_INDEX" val="21"/>
  <p:tag name="KSO_WM_DIAGRAM_VIRTUALLY_FRAME" val="{&quot;height&quot;:363.85149606299217,&quot;left&quot;:101.28448818897638,&quot;top&quot;:153.29740157480313,&quot;width&quot;:830.3458267716536}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i"/>
  <p:tag name="KSO_WM_UNIT_INDEX" val="1_7"/>
  <p:tag name="KSO_WM_UNIT_ID" val="diagram160330_3*m_i*1_7"/>
  <p:tag name="KSO_WM_UNIT_CLEAR" val="1"/>
  <p:tag name="KSO_WM_UNIT_LAYERLEVEL" val="1_1"/>
  <p:tag name="KSO_WM_DIAGRAM_GROUP_CODE" val="m1-1"/>
  <p:tag name="KSO_WM_UNIT_TEXT_FILL_FORE_SCHEMECOLOR_INDEX" val="2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2_2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2_2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i"/>
  <p:tag name="KSO_WM_UNIT_INDEX" val="1_8"/>
  <p:tag name="KSO_WM_UNIT_ID" val="diagram160330_3*m_i*1_8"/>
  <p:tag name="KSO_WM_UNIT_CLEAR" val="1"/>
  <p:tag name="KSO_WM_UNIT_LAYERLEVEL" val="1_1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h_a"/>
  <p:tag name="KSO_WM_UNIT_INDEX" val="1_3_1"/>
  <p:tag name="KSO_WM_UNIT_ID" val="diagram160330_3*m_h_a*1_3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3"/>
  <p:tag name="KSO_WM_UNIT_PRESET_TEXT_LEN" val="12"/>
  <p:tag name="KSO_WM_DIAGRAM_GROUP_CODE" val="m1-1"/>
  <p:tag name="KSO_WM_UNIT_TEXT_FILL_FORE_SCHEMECOLOR_INDEX" val="7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330"/>
  <p:tag name="KSO_WM_UNIT_TYPE" val="m_h_f"/>
  <p:tag name="KSO_WM_UNIT_INDEX" val="1_3_1"/>
  <p:tag name="KSO_WM_UNIT_ID" val="diagram160330_3*m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26"/>
  <p:tag name="KSO_WM_DIAGRAM_GROUP_CODE" val="m1-1"/>
  <p:tag name="KSO_WM_UNIT_TEXT_FILL_FORE_SCHEMECOLOR_INDEX" val="13"/>
  <p:tag name="KSO_WM_UNIT_TEXT_FILL_TYPE" val="1"/>
  <p:tag name="KSO_WM_DIAGRAM_VIRTUALLY_FRAME" val="{&quot;height&quot;:363.85149606299217,&quot;left&quot;:101.28448818897638,&quot;top&quot;:153.29740157480313,&quot;width&quot;:830.3458267716536}"/>
</p:tagLst>
</file>

<file path=ppt/tags/tag63.xml><?xml version="1.0" encoding="utf-8"?>
<p:tagLst xmlns:p="http://schemas.openxmlformats.org/presentationml/2006/main">
  <p:tag name="KSO_WM_SLIDE_ITEM_CNT" val="4"/>
</p:tagLst>
</file>

<file path=ppt/tags/tag64.xml><?xml version="1.0" encoding="utf-8"?>
<p:tagLst xmlns:p="http://schemas.openxmlformats.org/presentationml/2006/main">
  <p:tag name="ISLIDE.VECTOR" val="#431557;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2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2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2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1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1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5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1962</Words>
  <Application>WPS 演示</Application>
  <PresentationFormat>宽屏</PresentationFormat>
  <Paragraphs>159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Helvetica Neue Medium</vt:lpstr>
      <vt:lpstr>Open Sans Bold</vt:lpstr>
      <vt:lpstr>Times New Roman</vt:lpstr>
      <vt:lpstr>微软雅黑</vt:lpstr>
      <vt:lpstr>幼圆</vt:lpstr>
      <vt:lpstr>黑体</vt:lpstr>
      <vt:lpstr>Calibri Light</vt:lpstr>
      <vt:lpstr>Arial Unicode MS</vt:lpstr>
      <vt:lpstr>等线 Light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osowin.com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榴莲果果</dc:creator>
  <cp:lastModifiedBy>user</cp:lastModifiedBy>
  <cp:revision>178</cp:revision>
  <dcterms:created xsi:type="dcterms:W3CDTF">2020-09-07T07:49:00Z</dcterms:created>
  <dcterms:modified xsi:type="dcterms:W3CDTF">2025-02-19T01:08:43Z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567ABECA5C8A454E845CE1E0C7E61F6F_12</vt:lpwstr>
  </property>
</Properties>
</file>