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40"/>
  </p:notesMasterIdLst>
  <p:handoutMasterIdLst>
    <p:handoutMasterId r:id="rId41"/>
  </p:handoutMasterIdLst>
  <p:sldIdLst>
    <p:sldId id="256" r:id="rId4"/>
    <p:sldId id="363" r:id="rId5"/>
    <p:sldId id="257" r:id="rId6"/>
    <p:sldId id="258" r:id="rId7"/>
    <p:sldId id="282" r:id="rId8"/>
    <p:sldId id="283" r:id="rId9"/>
    <p:sldId id="353" r:id="rId10"/>
    <p:sldId id="397" r:id="rId11"/>
    <p:sldId id="398" r:id="rId12"/>
    <p:sldId id="284" r:id="rId13"/>
    <p:sldId id="291" r:id="rId14"/>
    <p:sldId id="399" r:id="rId15"/>
    <p:sldId id="400" r:id="rId16"/>
    <p:sldId id="401" r:id="rId17"/>
    <p:sldId id="402" r:id="rId18"/>
    <p:sldId id="403" r:id="rId19"/>
    <p:sldId id="404" r:id="rId20"/>
    <p:sldId id="405" r:id="rId21"/>
    <p:sldId id="406" r:id="rId22"/>
    <p:sldId id="292" r:id="rId23"/>
    <p:sldId id="407" r:id="rId24"/>
    <p:sldId id="408" r:id="rId25"/>
    <p:sldId id="409" r:id="rId26"/>
    <p:sldId id="307" r:id="rId27"/>
    <p:sldId id="411" r:id="rId28"/>
    <p:sldId id="279" r:id="rId29"/>
    <p:sldId id="327" r:id="rId30"/>
    <p:sldId id="293" r:id="rId31"/>
    <p:sldId id="412" r:id="rId32"/>
    <p:sldId id="413" r:id="rId33"/>
    <p:sldId id="414" r:id="rId34"/>
    <p:sldId id="415" r:id="rId35"/>
    <p:sldId id="271" r:id="rId36"/>
    <p:sldId id="416" r:id="rId37"/>
    <p:sldId id="417" r:id="rId38"/>
    <p:sldId id="294"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7" userDrawn="1">
          <p15:clr>
            <a:srgbClr val="A4A3A4"/>
          </p15:clr>
        </p15:guide>
        <p15:guide id="2" pos="4093" userDrawn="1">
          <p15:clr>
            <a:srgbClr val="A4A3A4"/>
          </p15:clr>
        </p15:guide>
        <p15:guide id="3" orient="horz" pos="963" userDrawn="1">
          <p15:clr>
            <a:srgbClr val="A4A3A4"/>
          </p15:clr>
        </p15:guide>
        <p15:guide id="4" orient="horz" pos="6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73DC"/>
    <a:srgbClr val="12569A"/>
    <a:srgbClr val="E3E4E4"/>
    <a:srgbClr val="95C4F3"/>
    <a:srgbClr val="0E24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44" d="100"/>
          <a:sy n="44" d="100"/>
        </p:scale>
        <p:origin x="67" y="893"/>
      </p:cViewPr>
      <p:guideLst>
        <p:guide orient="horz" pos="2187"/>
        <p:guide pos="4093"/>
        <p:guide orient="horz" pos="963"/>
        <p:guide orient="horz" pos="63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handoutMaster" Target="handoutMasters/handoutMaster1.xml"/><Relationship Id="rId40"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cs typeface="宋体" panose="02010600030101010101"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宋体" panose="02010600030101010101" pitchFamily="2" charset="-122"/>
              </a:rPr>
            </a:fld>
            <a:endParaRPr lang="zh-CN" altLang="en-US">
              <a:cs typeface="宋体" panose="02010600030101010101"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cs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宋体" panose="02010600030101010101" pitchFamily="2" charset="-122"/>
              </a:rPr>
            </a:fld>
            <a:endParaRPr lang="zh-CN" altLang="en-US">
              <a:cs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662032DF-F038-43BC-9589-A7F0926D629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71E13E65-EAB1-4137-8E78-13254BDAF9D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稻壳儿榴莲果果" descr="1740"/>
          <p:cNvPicPr>
            <a:picLocks noChangeAspect="1"/>
          </p:cNvPicPr>
          <p:nvPr userDrawn="1"/>
        </p:nvPicPr>
        <p:blipFill rotWithShape="1">
          <a:blip r:embed="rId2" cstate="screen"/>
          <a:srcRect/>
          <a:stretch>
            <a:fillRect/>
          </a:stretch>
        </p:blipFill>
        <p:spPr>
          <a:xfrm>
            <a:off x="0" y="0"/>
            <a:ext cx="12192000" cy="6858000"/>
          </a:xfrm>
          <a:prstGeom prst="rect">
            <a:avLst/>
          </a:prstGeom>
        </p:spPr>
      </p:pic>
      <p:sp>
        <p:nvSpPr>
          <p:cNvPr id="8" name="稻壳儿榴莲果果"/>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9" name="稻壳儿榴莲果果"/>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500360" y="542544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18" name="Circle"/>
          <p:cNvSpPr/>
          <p:nvPr userDrawn="1"/>
        </p:nvSpPr>
        <p:spPr>
          <a:xfrm>
            <a:off x="304389" y="38446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9"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0"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6157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892794"/>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0E2453"/>
        </a:solidFill>
        <a:effectLst/>
      </p:bgPr>
    </p:bg>
    <p:spTree>
      <p:nvGrpSpPr>
        <p:cNvPr id="1" name=""/>
        <p:cNvGrpSpPr/>
        <p:nvPr/>
      </p:nvGrpSpPr>
      <p:grpSpPr>
        <a:xfrm>
          <a:off x="0" y="0"/>
          <a:ext cx="0" cy="0"/>
          <a:chOff x="0" y="0"/>
          <a:chExt cx="0" cy="0"/>
        </a:xfrm>
      </p:grpSpPr>
      <p:pic>
        <p:nvPicPr>
          <p:cNvPr id="7" name="稻壳儿榴莲果果" descr="362"/>
          <p:cNvPicPr>
            <a:picLocks noChangeAspect="1"/>
          </p:cNvPicPr>
          <p:nvPr userDrawn="1"/>
        </p:nvPicPr>
        <p:blipFill>
          <a:blip r:embed="rId2" cstate="screen"/>
          <a:stretch>
            <a:fillRect/>
          </a:stretch>
        </p:blipFill>
        <p:spPr>
          <a:xfrm>
            <a:off x="0" y="0"/>
            <a:ext cx="10273380" cy="6858000"/>
          </a:xfrm>
          <a:prstGeom prst="rect">
            <a:avLst/>
          </a:prstGeom>
        </p:spPr>
      </p:pic>
      <p:sp>
        <p:nvSpPr>
          <p:cNvPr id="8" name="稻壳儿榴莲果果"/>
          <p:cNvSpPr/>
          <p:nvPr userDrawn="1"/>
        </p:nvSpPr>
        <p:spPr>
          <a:xfrm>
            <a:off x="1524000" y="0"/>
            <a:ext cx="932688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9" name="稻壳儿榴莲果果"/>
          <p:cNvSpPr/>
          <p:nvPr userDrawn="1"/>
        </p:nvSpPr>
        <p:spPr bwMode="auto">
          <a:xfrm>
            <a:off x="9441013" y="-1125032"/>
            <a:ext cx="4712733" cy="4687259"/>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4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138368" y="3429000"/>
            <a:ext cx="1425023" cy="141732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1" name="稻壳儿榴莲果果"/>
          <p:cNvSpPr/>
          <p:nvPr userDrawn="1"/>
        </p:nvSpPr>
        <p:spPr bwMode="auto">
          <a:xfrm>
            <a:off x="-914400" y="5303520"/>
            <a:ext cx="2819400" cy="280416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稻壳儿榴莲果果" descr="399"/>
          <p:cNvPicPr>
            <a:picLocks noChangeAspect="1"/>
          </p:cNvPicPr>
          <p:nvPr userDrawn="1"/>
        </p:nvPicPr>
        <p:blipFill rotWithShape="1">
          <a:blip r:embed="rId2" cstate="screen"/>
          <a:srcRect/>
          <a:stretch>
            <a:fillRect/>
          </a:stretch>
        </p:blipFill>
        <p:spPr>
          <a:xfrm>
            <a:off x="1" y="1"/>
            <a:ext cx="12192000" cy="6858000"/>
          </a:xfrm>
          <a:prstGeom prst="rect">
            <a:avLst/>
          </a:prstGeom>
        </p:spPr>
      </p:pic>
      <p:sp>
        <p:nvSpPr>
          <p:cNvPr id="9" name="稻壳儿榴莲果果"/>
          <p:cNvSpPr/>
          <p:nvPr userDrawn="1"/>
        </p:nvSpPr>
        <p:spPr>
          <a:xfrm flipH="1">
            <a:off x="0" y="1"/>
            <a:ext cx="826897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4" name="稻壳儿榴莲果果"/>
          <p:cNvSpPr/>
          <p:nvPr userDrawn="1"/>
        </p:nvSpPr>
        <p:spPr bwMode="auto">
          <a:xfrm>
            <a:off x="-2651760" y="-1980397"/>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0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5" name="稻壳儿榴莲果果"/>
          <p:cNvSpPr/>
          <p:nvPr userDrawn="1"/>
        </p:nvSpPr>
        <p:spPr bwMode="auto">
          <a:xfrm>
            <a:off x="3191095" y="650966"/>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8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9" name="组合 8"/>
          <p:cNvGrpSpPr/>
          <p:nvPr userDrawn="1"/>
        </p:nvGrpSpPr>
        <p:grpSpPr>
          <a:xfrm>
            <a:off x="130293" y="106680"/>
            <a:ext cx="682508" cy="538695"/>
            <a:chOff x="-2926080" y="259080"/>
            <a:chExt cx="7847109" cy="6193620"/>
          </a:xfrm>
          <a:solidFill>
            <a:srgbClr val="12569A"/>
          </a:solidFill>
        </p:grpSpPr>
        <p:sp>
          <p:nvSpPr>
            <p:cNvPr id="7"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8"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cxnSp>
        <p:nvCxnSpPr>
          <p:cNvPr id="12" name="直接连接符 11"/>
          <p:cNvCxnSpPr>
            <a:stCxn id="7" idx="32"/>
          </p:cNvCxnSpPr>
          <p:nvPr userDrawn="1"/>
        </p:nvCxnSpPr>
        <p:spPr>
          <a:xfrm>
            <a:off x="422608" y="645375"/>
            <a:ext cx="1147765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Line"/>
          <p:cNvSpPr/>
          <p:nvPr userDrawn="1"/>
        </p:nvSpPr>
        <p:spPr>
          <a:xfrm flipV="1">
            <a:off x="11862238"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26" name="组合 25"/>
          <p:cNvGrpSpPr/>
          <p:nvPr userDrawn="1"/>
        </p:nvGrpSpPr>
        <p:grpSpPr>
          <a:xfrm>
            <a:off x="11759672" y="3006454"/>
            <a:ext cx="169136" cy="962805"/>
            <a:chOff x="329672" y="1116694"/>
            <a:chExt cx="169136" cy="962805"/>
          </a:xfrm>
        </p:grpSpPr>
        <p:sp>
          <p:nvSpPr>
            <p:cNvPr id="10" name="Circle"/>
            <p:cNvSpPr/>
            <p:nvPr userDrawn="1"/>
          </p:nvSpPr>
          <p:spPr>
            <a:xfrm>
              <a:off x="329672" y="111669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168400"/>
              <a:ext cx="76465" cy="76465"/>
            </a:xfrm>
            <a:prstGeom prst="ellipse">
              <a:avLst/>
            </a:prstGeom>
            <a:solidFill>
              <a:srgbClr val="E4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0" name="组合 19"/>
          <p:cNvGrpSpPr/>
          <p:nvPr userDrawn="1"/>
        </p:nvGrpSpPr>
        <p:grpSpPr>
          <a:xfrm>
            <a:off x="130293" y="106680"/>
            <a:ext cx="682508" cy="538695"/>
            <a:chOff x="-2926080" y="259080"/>
            <a:chExt cx="7847109" cy="6193620"/>
          </a:xfrm>
          <a:solidFill>
            <a:srgbClr val="12569A"/>
          </a:solidFill>
        </p:grpSpPr>
        <p:sp>
          <p:nvSpPr>
            <p:cNvPr id="21"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2"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11862238"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8" name="Slide Number"/>
          <p:cNvSpPr txBox="1">
            <a:spLocks noGrp="1"/>
          </p:cNvSpPr>
          <p:nvPr>
            <p:ph type="sldNum" sz="quarter" idx="2"/>
          </p:nvPr>
        </p:nvSpPr>
        <p:spPr>
          <a:xfrm>
            <a:off x="11705344" y="6360763"/>
            <a:ext cx="313788" cy="222251"/>
          </a:xfrm>
          <a:prstGeom prst="rect">
            <a:avLst/>
          </a:prstGeom>
        </p:spPr>
        <p:txBody>
          <a:bodyPr wrap="square"/>
          <a:lstStyle>
            <a:lvl1pPr>
              <a:defRPr sz="1000">
                <a:solidFill>
                  <a:schemeClr val="tx1"/>
                </a:solidFill>
                <a:latin typeface="Open Sans Bold"/>
                <a:ea typeface="Open Sans Bold"/>
                <a:cs typeface="Open Sans Bold"/>
                <a:sym typeface="Open Sans Bold"/>
              </a:defRPr>
            </a:lvl1pPr>
          </a:lstStyle>
          <a:p>
            <a:fld id="{86CB4B4D-7CA3-9044-876B-883B54F8677D}" type="slidenum">
              <a:rPr lang="en-US" smtClean="0"/>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8" name="Line"/>
          <p:cNvSpPr/>
          <p:nvPr userDrawn="1"/>
        </p:nvSpPr>
        <p:spPr>
          <a:xfrm flipV="1">
            <a:off x="116665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9" name="组合 18"/>
          <p:cNvGrpSpPr/>
          <p:nvPr userDrawn="1"/>
        </p:nvGrpSpPr>
        <p:grpSpPr>
          <a:xfrm>
            <a:off x="11581989" y="3014074"/>
            <a:ext cx="169136" cy="955185"/>
            <a:chOff x="329672" y="1124314"/>
            <a:chExt cx="169136" cy="955185"/>
          </a:xfrm>
        </p:grpSpPr>
        <p:sp>
          <p:nvSpPr>
            <p:cNvPr id="2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5" name="组合 24"/>
          <p:cNvGrpSpPr/>
          <p:nvPr userDrawn="1"/>
        </p:nvGrpSpPr>
        <p:grpSpPr>
          <a:xfrm>
            <a:off x="11407893" y="106680"/>
            <a:ext cx="682508" cy="538695"/>
            <a:chOff x="-2926080" y="259080"/>
            <a:chExt cx="7847109" cy="6193620"/>
          </a:xfrm>
          <a:solidFill>
            <a:srgbClr val="12569A"/>
          </a:solidFill>
        </p:grpSpPr>
        <p:sp>
          <p:nvSpPr>
            <p:cNvPr id="2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8" name="Line"/>
          <p:cNvSpPr/>
          <p:nvPr userDrawn="1"/>
        </p:nvSpPr>
        <p:spPr>
          <a:xfrm flipV="1">
            <a:off x="116665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9" name="Slide Number"/>
          <p:cNvSpPr txBox="1">
            <a:spLocks noGrp="1"/>
          </p:cNvSpPr>
          <p:nvPr>
            <p:ph type="sldNum" sz="quarter" idx="2"/>
          </p:nvPr>
        </p:nvSpPr>
        <p:spPr>
          <a:xfrm>
            <a:off x="114629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9" name="组合 8"/>
          <p:cNvGrpSpPr/>
          <p:nvPr userDrawn="1"/>
        </p:nvGrpSpPr>
        <p:grpSpPr>
          <a:xfrm>
            <a:off x="304389" y="3014074"/>
            <a:ext cx="169136" cy="955185"/>
            <a:chOff x="329672" y="1124314"/>
            <a:chExt cx="169136" cy="955185"/>
          </a:xfrm>
        </p:grpSpPr>
        <p:sp>
          <p:nvSpPr>
            <p:cNvPr id="1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8" name="组合 17"/>
          <p:cNvGrpSpPr/>
          <p:nvPr userDrawn="1"/>
        </p:nvGrpSpPr>
        <p:grpSpPr>
          <a:xfrm>
            <a:off x="304389" y="3058160"/>
            <a:ext cx="169136" cy="911099"/>
            <a:chOff x="329672" y="1168400"/>
            <a:chExt cx="169136" cy="911099"/>
          </a:xfrm>
        </p:grpSpPr>
        <p:sp>
          <p:nvSpPr>
            <p:cNvPr id="29" name="Circle"/>
            <p:cNvSpPr/>
            <p:nvPr userDrawn="1"/>
          </p:nvSpPr>
          <p:spPr>
            <a:xfrm>
              <a:off x="329672" y="1404462"/>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0" name="Circle"/>
            <p:cNvSpPr/>
            <p:nvPr userDrawn="1"/>
          </p:nvSpPr>
          <p:spPr>
            <a:xfrm>
              <a:off x="376007" y="116840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44661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4" name="组合 23"/>
          <p:cNvGrpSpPr/>
          <p:nvPr userDrawn="1"/>
        </p:nvGrpSpPr>
        <p:grpSpPr>
          <a:xfrm>
            <a:off x="130293" y="106680"/>
            <a:ext cx="682508" cy="538695"/>
            <a:chOff x="-2926080" y="259080"/>
            <a:chExt cx="7847109" cy="6193620"/>
          </a:xfrm>
          <a:solidFill>
            <a:srgbClr val="12569A"/>
          </a:solidFill>
        </p:grpSpPr>
        <p:sp>
          <p:nvSpPr>
            <p:cNvPr id="25"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6"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3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0" name="Circle"/>
          <p:cNvSpPr/>
          <p:nvPr userDrawn="1"/>
        </p:nvSpPr>
        <p:spPr>
          <a:xfrm>
            <a:off x="304389" y="35652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50725" y="361577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50725" y="389279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fld id="{633E5097-7D29-4C9F-8DE8-88C28BE3D98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宋体" panose="0201060003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6" Type="http://schemas.openxmlformats.org/officeDocument/2006/relationships/slideLayout" Target="../slideLayouts/slideLayout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6.png"/><Relationship Id="rId2" Type="http://schemas.openxmlformats.org/officeDocument/2006/relationships/image" Target="../media/image26.png"/><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png"/><Relationship Id="rId1" Type="http://schemas.openxmlformats.org/officeDocument/2006/relationships/image" Target="../media/image3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34.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png"/></Relationships>
</file>

<file path=ppt/slides/_rels/slide33.xml.rels><?xml version="1.0" encoding="UTF-8" standalone="yes"?>
<Relationships xmlns="http://schemas.openxmlformats.org/package/2006/relationships"><Relationship Id="rId9" Type="http://schemas.openxmlformats.org/officeDocument/2006/relationships/image" Target="../media/image36.png"/><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tags" Target="../tags/tag18.xml"/><Relationship Id="rId10" Type="http://schemas.openxmlformats.org/officeDocument/2006/relationships/slideLayout" Target="../slideLayouts/slideLayout8.xml"/><Relationship Id="rId1" Type="http://schemas.openxmlformats.org/officeDocument/2006/relationships/tags" Target="../tags/tag1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7.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8.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榴莲果果"/>
          <p:cNvSpPr/>
          <p:nvPr/>
        </p:nvSpPr>
        <p:spPr>
          <a:xfrm>
            <a:off x="181610" y="2261870"/>
            <a:ext cx="6123940" cy="2306955"/>
          </a:xfrm>
          <a:prstGeom prst="rect">
            <a:avLst/>
          </a:prstGeom>
        </p:spPr>
        <p:txBody>
          <a:bodyPr wrap="square">
            <a:spAutoFit/>
          </a:bodyPr>
          <a:lstStyle/>
          <a:p>
            <a:pPr algn="ctr"/>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机械制图 （第</a:t>
            </a:r>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sym typeface="+mn-ea"/>
              </a:rPr>
              <a:t>三</a:t>
            </a:r>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版）</a:t>
            </a:r>
            <a:endPar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
        <p:nvSpPr>
          <p:cNvPr id="16" name="稻壳儿榴莲果果"/>
          <p:cNvSpPr/>
          <p:nvPr/>
        </p:nvSpPr>
        <p:spPr>
          <a:xfrm>
            <a:off x="2263131" y="4791810"/>
            <a:ext cx="1960880" cy="521970"/>
          </a:xfrm>
          <a:prstGeom prst="rect">
            <a:avLst/>
          </a:prstGeom>
        </p:spPr>
        <p:txBody>
          <a:bodyPr wrap="none">
            <a:spAutoFit/>
          </a:bodyPr>
          <a:lstStyle/>
          <a:p>
            <a:pPr algn="dist"/>
            <a:r>
              <a:rPr lang="zh-CN" altLang="en-US" sz="2800" dirty="0" smtClean="0">
                <a:solidFill>
                  <a:schemeClr val="bg1"/>
                </a:solidFill>
                <a:cs typeface="宋体" panose="02010600030101010101" pitchFamily="2" charset="-122"/>
              </a:rPr>
              <a:t>北京出版社</a:t>
            </a:r>
            <a:endParaRPr lang="zh-CN" altLang="en-US" sz="2800" dirty="0">
              <a:solidFill>
                <a:schemeClr val="bg1"/>
              </a:solidFill>
              <a:cs typeface="宋体" panose="02010600030101010101" pitchFamily="2" charset="-122"/>
            </a:endParaRP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稻壳儿榴莲果果"/>
          <p:cNvCxnSpPr>
            <a:stCxn id="3" idx="4"/>
            <a:endCxn id="4" idx="0"/>
          </p:cNvCxnSpPr>
          <p:nvPr/>
        </p:nvCxnSpPr>
        <p:spPr>
          <a:xfrm>
            <a:off x="7365055" y="4045538"/>
            <a:ext cx="11430" cy="828675"/>
          </a:xfrm>
          <a:prstGeom prst="line">
            <a:avLst/>
          </a:prstGeom>
          <a:ln w="12700">
            <a:solidFill>
              <a:schemeClr val="tx2">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1" name="稻壳儿榴莲果果"/>
          <p:cNvCxnSpPr>
            <a:endCxn id="5" idx="0"/>
          </p:cNvCxnSpPr>
          <p:nvPr/>
        </p:nvCxnSpPr>
        <p:spPr>
          <a:xfrm>
            <a:off x="7379970" y="431800"/>
            <a:ext cx="9525" cy="1607185"/>
          </a:xfrm>
          <a:prstGeom prst="line">
            <a:avLst/>
          </a:prstGeom>
          <a:ln w="12700">
            <a:solidFill>
              <a:schemeClr val="tx2">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稻壳儿榴莲果果"/>
          <p:cNvCxnSpPr>
            <a:endCxn id="3" idx="0"/>
          </p:cNvCxnSpPr>
          <p:nvPr/>
        </p:nvCxnSpPr>
        <p:spPr>
          <a:xfrm>
            <a:off x="7355840" y="1780540"/>
            <a:ext cx="9525" cy="1378585"/>
          </a:xfrm>
          <a:prstGeom prst="line">
            <a:avLst/>
          </a:prstGeom>
          <a:ln w="12700">
            <a:solidFill>
              <a:schemeClr val="tx2">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稻壳儿榴莲果果"/>
          <p:cNvSpPr/>
          <p:nvPr/>
        </p:nvSpPr>
        <p:spPr>
          <a:xfrm>
            <a:off x="6946474" y="669242"/>
            <a:ext cx="886692" cy="886692"/>
          </a:xfrm>
          <a:prstGeom prst="ellipse">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0">
              <a:ea typeface="宋体" panose="02010600030101010101" pitchFamily="2" charset="-122"/>
              <a:cs typeface="宋体" panose="02010600030101010101" pitchFamily="2" charset="-122"/>
            </a:endParaRPr>
          </a:p>
        </p:txBody>
      </p:sp>
      <p:sp>
        <p:nvSpPr>
          <p:cNvPr id="16" name="稻壳儿榴莲果果"/>
          <p:cNvSpPr/>
          <p:nvPr/>
        </p:nvSpPr>
        <p:spPr>
          <a:xfrm>
            <a:off x="7208316" y="969250"/>
            <a:ext cx="350307" cy="286594"/>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bg2"/>
          </a:solidFill>
          <a:ln w="12700">
            <a:miter lim="400000"/>
          </a:ln>
        </p:spPr>
        <p:txBody>
          <a:bodyPr lIns="22167" tIns="22167" rIns="22167" bIns="22167" anchor="ctr"/>
          <a:lstStyle/>
          <a:p>
            <a:pPr algn="ctr" defTabSz="2660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20">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p:nvPr/>
        </p:nvSpPr>
        <p:spPr>
          <a:xfrm>
            <a:off x="6933774" y="4874500"/>
            <a:ext cx="886692" cy="886692"/>
          </a:xfrm>
          <a:prstGeom prst="ellipse">
            <a:avLst/>
          </a:prstGeom>
          <a:solidFill>
            <a:srgbClr val="3F7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0">
              <a:ea typeface="宋体" panose="02010600030101010101" pitchFamily="2" charset="-122"/>
              <a:cs typeface="宋体" panose="02010600030101010101" pitchFamily="2" charset="-122"/>
            </a:endParaRPr>
          </a:p>
        </p:txBody>
      </p:sp>
      <p:sp>
        <p:nvSpPr>
          <p:cNvPr id="17" name="稻壳儿榴莲果果"/>
          <p:cNvSpPr/>
          <p:nvPr/>
        </p:nvSpPr>
        <p:spPr>
          <a:xfrm>
            <a:off x="7214031" y="5142071"/>
            <a:ext cx="350307" cy="350281"/>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chemeClr val="bg2"/>
          </a:solidFill>
          <a:ln w="12700">
            <a:miter lim="400000"/>
          </a:ln>
        </p:spPr>
        <p:txBody>
          <a:bodyPr lIns="22167" tIns="22167" rIns="22167" bIns="22167" anchor="ctr"/>
          <a:lstStyle/>
          <a:p>
            <a:pPr algn="ctr" defTabSz="2660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20">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p:nvPr/>
        </p:nvSpPr>
        <p:spPr>
          <a:xfrm>
            <a:off x="6922344" y="3158846"/>
            <a:ext cx="886692" cy="886692"/>
          </a:xfrm>
          <a:prstGeom prst="ellipse">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0">
              <a:ea typeface="宋体" panose="02010600030101010101" pitchFamily="2" charset="-122"/>
              <a:cs typeface="宋体" panose="02010600030101010101" pitchFamily="2" charset="-122"/>
            </a:endParaRPr>
          </a:p>
        </p:txBody>
      </p:sp>
      <p:sp>
        <p:nvSpPr>
          <p:cNvPr id="18" name="稻壳儿榴莲果果"/>
          <p:cNvSpPr/>
          <p:nvPr/>
        </p:nvSpPr>
        <p:spPr>
          <a:xfrm>
            <a:off x="7214031" y="3424564"/>
            <a:ext cx="350307" cy="350281"/>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chemeClr val="bg2"/>
          </a:solidFill>
          <a:ln w="12700">
            <a:miter lim="400000"/>
          </a:ln>
        </p:spPr>
        <p:txBody>
          <a:bodyPr lIns="22167" tIns="22167" rIns="22167" bIns="22167" anchor="ctr"/>
          <a:lstStyle/>
          <a:p>
            <a:pPr algn="ctr" defTabSz="2660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20">
              <a:latin typeface="宋体" panose="02010600030101010101" pitchFamily="2" charset="-122"/>
              <a:ea typeface="宋体" panose="02010600030101010101" pitchFamily="2" charset="-122"/>
              <a:cs typeface="宋体" panose="02010600030101010101" pitchFamily="2" charset="-122"/>
            </a:endParaRPr>
          </a:p>
        </p:txBody>
      </p:sp>
      <p:sp>
        <p:nvSpPr>
          <p:cNvPr id="5" name="稻壳儿榴莲果果"/>
          <p:cNvSpPr/>
          <p:nvPr/>
        </p:nvSpPr>
        <p:spPr>
          <a:xfrm>
            <a:off x="6946474" y="2038821"/>
            <a:ext cx="886692" cy="886692"/>
          </a:xfrm>
          <a:prstGeom prst="ellipse">
            <a:avLst/>
          </a:prstGeom>
          <a:solidFill>
            <a:srgbClr val="3F73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90">
              <a:ea typeface="宋体" panose="02010600030101010101" pitchFamily="2" charset="-122"/>
              <a:cs typeface="宋体" panose="02010600030101010101" pitchFamily="2" charset="-122"/>
            </a:endParaRPr>
          </a:p>
        </p:txBody>
      </p:sp>
      <p:sp>
        <p:nvSpPr>
          <p:cNvPr id="19" name="稻壳儿榴莲果果"/>
          <p:cNvSpPr/>
          <p:nvPr/>
        </p:nvSpPr>
        <p:spPr>
          <a:xfrm>
            <a:off x="7208316" y="2307018"/>
            <a:ext cx="350090" cy="350298"/>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chemeClr val="bg2"/>
          </a:solidFill>
          <a:ln w="12700">
            <a:miter lim="400000"/>
          </a:ln>
        </p:spPr>
        <p:txBody>
          <a:bodyPr lIns="22167" tIns="22167" rIns="22167" bIns="22167" anchor="ctr"/>
          <a:lstStyle/>
          <a:p>
            <a:pPr algn="ctr" defTabSz="26606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820">
              <a:latin typeface="宋体" panose="02010600030101010101" pitchFamily="2" charset="-122"/>
              <a:ea typeface="宋体" panose="02010600030101010101" pitchFamily="2" charset="-122"/>
              <a:cs typeface="宋体" panose="02010600030101010101" pitchFamily="2" charset="-122"/>
            </a:endParaRPr>
          </a:p>
        </p:txBody>
      </p:sp>
      <p:sp>
        <p:nvSpPr>
          <p:cNvPr id="47" name="稻壳儿榴莲果果"/>
          <p:cNvSpPr/>
          <p:nvPr/>
        </p:nvSpPr>
        <p:spPr>
          <a:xfrm>
            <a:off x="7832725" y="470535"/>
            <a:ext cx="4222115"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sz="1600" dirty="0">
                <a:latin typeface="宋体" panose="02010600030101010101" pitchFamily="2" charset="-122"/>
                <a:cs typeface="Arial" panose="020B0604020202020204" pitchFamily="34" charset="0"/>
              </a:rPr>
              <a:t>三投影面体系由三个相互垂直的投影面组成，其中 V 面称为正立投影面，简称正面；H 面称为水平投影面，简称水平面；W面称为侧立投影面，简称侧面。</a:t>
            </a:r>
            <a:endParaRPr lang="en-US" sz="1600" dirty="0">
              <a:latin typeface="宋体" panose="02010600030101010101" pitchFamily="2" charset="-122"/>
              <a:cs typeface="Arial" panose="020B0604020202020204" pitchFamily="34" charset="0"/>
            </a:endParaRPr>
          </a:p>
        </p:txBody>
      </p:sp>
      <p:sp>
        <p:nvSpPr>
          <p:cNvPr id="48" name="稻壳儿榴莲果果"/>
          <p:cNvSpPr txBox="1"/>
          <p:nvPr/>
        </p:nvSpPr>
        <p:spPr>
          <a:xfrm>
            <a:off x="7832948" y="203706"/>
            <a:ext cx="19088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1. 三投影面体系</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9" name="稻壳儿榴莲果果"/>
          <p:cNvSpPr/>
          <p:nvPr/>
        </p:nvSpPr>
        <p:spPr>
          <a:xfrm>
            <a:off x="7832725" y="2465070"/>
            <a:ext cx="4027805" cy="46037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三投影面体系内，分别向三个投影面投射。</a:t>
            </a:r>
            <a:endParaRPr lang="en-US" sz="1600" dirty="0">
              <a:latin typeface="宋体" panose="02010600030101010101" pitchFamily="2" charset="-122"/>
              <a:cs typeface="Arial" panose="020B0604020202020204" pitchFamily="34" charset="0"/>
            </a:endParaRPr>
          </a:p>
        </p:txBody>
      </p:sp>
      <p:sp>
        <p:nvSpPr>
          <p:cNvPr id="50" name="稻壳儿榴莲果果"/>
          <p:cNvSpPr txBox="1"/>
          <p:nvPr/>
        </p:nvSpPr>
        <p:spPr>
          <a:xfrm>
            <a:off x="7832313" y="2039189"/>
            <a:ext cx="190881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2. 三视图的形成</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3" name="稻壳儿榴莲果果"/>
          <p:cNvSpPr/>
          <p:nvPr/>
        </p:nvSpPr>
        <p:spPr>
          <a:xfrm>
            <a:off x="7832090" y="3391535"/>
            <a:ext cx="422275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sz="1600" dirty="0">
                <a:latin typeface="宋体" panose="02010600030101010101" pitchFamily="2" charset="-122"/>
                <a:cs typeface="Arial" panose="020B0604020202020204" pitchFamily="34" charset="0"/>
              </a:rPr>
              <a:t>物体有长、宽、高三个方向的尺寸。物体左右间的距离为长度，前后间的距离为宽度，</a:t>
            </a:r>
            <a:endParaRPr sz="1600" dirty="0">
              <a:latin typeface="宋体" panose="02010600030101010101" pitchFamily="2" charset="-122"/>
              <a:cs typeface="Arial" panose="020B0604020202020204" pitchFamily="34" charset="0"/>
            </a:endParaRPr>
          </a:p>
          <a:p>
            <a:pPr>
              <a:lnSpc>
                <a:spcPct val="150000"/>
              </a:lnSpc>
            </a:pPr>
            <a:r>
              <a:rPr sz="1600" dirty="0">
                <a:latin typeface="宋体" panose="02010600030101010101" pitchFamily="2" charset="-122"/>
                <a:cs typeface="Arial" panose="020B0604020202020204" pitchFamily="34" charset="0"/>
              </a:rPr>
              <a:t>上下间的距离为高度</a:t>
            </a:r>
            <a:r>
              <a:rPr lang="zh-CN" altLang="en-US" sz="1600" dirty="0">
                <a:latin typeface="宋体" panose="02010600030101010101" pitchFamily="2" charset="-122"/>
                <a:cs typeface="Arial" panose="020B0604020202020204" pitchFamily="34" charset="0"/>
              </a:rPr>
              <a:t>。</a:t>
            </a:r>
            <a:endParaRPr lang="zh-CN" altLang="en-US" sz="1600" dirty="0">
              <a:latin typeface="宋体" panose="02010600030101010101" pitchFamily="2" charset="-122"/>
              <a:cs typeface="Arial" panose="020B0604020202020204" pitchFamily="34" charset="0"/>
            </a:endParaRPr>
          </a:p>
        </p:txBody>
      </p:sp>
      <p:sp>
        <p:nvSpPr>
          <p:cNvPr id="54" name="稻壳儿榴莲果果"/>
          <p:cNvSpPr txBox="1"/>
          <p:nvPr/>
        </p:nvSpPr>
        <p:spPr>
          <a:xfrm>
            <a:off x="7785323" y="3056464"/>
            <a:ext cx="328803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3. 三视图之间的度量对应关系</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5" name="稻壳儿榴莲果果"/>
          <p:cNvSpPr/>
          <p:nvPr/>
        </p:nvSpPr>
        <p:spPr>
          <a:xfrm>
            <a:off x="7832725" y="4999990"/>
            <a:ext cx="422275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latin typeface="宋体" panose="02010600030101010101" pitchFamily="2" charset="-122"/>
                <a:cs typeface="Arial" panose="020B0604020202020204" pitchFamily="34" charset="0"/>
              </a:rPr>
              <a:t>物体有上、下、左、右、前、后六个方位，如图 3.7 所示，主视图能反映物体的左右和上下关系，左视图能反映物体的上下和前后关系，俯视图能反映物体的左右和前后关系。</a:t>
            </a:r>
            <a:endParaRPr lang="en-US" sz="1600" dirty="0">
              <a:latin typeface="宋体" panose="02010600030101010101" pitchFamily="2" charset="-122"/>
              <a:cs typeface="Arial" panose="020B0604020202020204" pitchFamily="34" charset="0"/>
            </a:endParaRPr>
          </a:p>
        </p:txBody>
      </p:sp>
      <p:sp>
        <p:nvSpPr>
          <p:cNvPr id="56" name="稻壳儿榴莲果果"/>
          <p:cNvSpPr txBox="1"/>
          <p:nvPr/>
        </p:nvSpPr>
        <p:spPr>
          <a:xfrm>
            <a:off x="7832313" y="4631597"/>
            <a:ext cx="351790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b="1" dirty="0" smtClean="0">
                <a:latin typeface="宋体" panose="02010600030101010101" pitchFamily="2" charset="-122"/>
                <a:ea typeface="宋体" panose="02010600030101010101" pitchFamily="2" charset="-122"/>
                <a:cs typeface="宋体" panose="02010600030101010101" pitchFamily="2" charset="-122"/>
              </a:rPr>
              <a:t>4. 三视图与物体方位的对应关系</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14" name="灯片编号占位符 13"/>
          <p:cNvSpPr>
            <a:spLocks noGrp="1"/>
          </p:cNvSpPr>
          <p:nvPr>
            <p:ph type="sldNum" sz="quarter" idx="2"/>
          </p:nvPr>
        </p:nvSpPr>
        <p:spPr/>
        <p:txBody>
          <a:bodyPr/>
          <a:lstStyle/>
          <a:p>
            <a:fld id="{86CB4B4D-7CA3-9044-876B-883B54F8677D}" type="slidenum">
              <a:rPr lang="en-US" smtClean="0"/>
            </a:fld>
            <a:endParaRPr lang="en-US" dirty="0"/>
          </a:p>
        </p:txBody>
      </p:sp>
      <p:sp>
        <p:nvSpPr>
          <p:cNvPr id="6" name="稻壳儿榴莲果果"/>
          <p:cNvSpPr/>
          <p:nvPr/>
        </p:nvSpPr>
        <p:spPr>
          <a:xfrm>
            <a:off x="906190" y="203562"/>
            <a:ext cx="344932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三、三视图的形成</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7" name="图片 6"/>
          <p:cNvPicPr>
            <a:picLocks noChangeAspect="1"/>
          </p:cNvPicPr>
          <p:nvPr/>
        </p:nvPicPr>
        <p:blipFill>
          <a:blip r:embed="rId1"/>
          <a:stretch>
            <a:fillRect/>
          </a:stretch>
        </p:blipFill>
        <p:spPr>
          <a:xfrm>
            <a:off x="906145" y="1723390"/>
            <a:ext cx="5670550" cy="30003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270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22" presetClass="entr" presetSubtype="1" fill="hold" nodeType="withEffect">
                                  <p:stCondLst>
                                    <p:cond delay="3100"/>
                                  </p:stCondLst>
                                  <p:childTnLst>
                                    <p:set>
                                      <p:cBhvr>
                                        <p:cTn id="9" dur="1" fill="hold">
                                          <p:stCondLst>
                                            <p:cond delay="0"/>
                                          </p:stCondLst>
                                        </p:cTn>
                                        <p:tgtEl>
                                          <p:spTgt spid="13"/>
                                        </p:tgtEl>
                                        <p:attrNameLst>
                                          <p:attrName>style.visibility</p:attrName>
                                        </p:attrNameLst>
                                      </p:cBhvr>
                                      <p:to>
                                        <p:strVal val="visible"/>
                                      </p:to>
                                    </p:set>
                                    <p:animEffect transition="in" filter="wipe(up)">
                                      <p:cBhvr>
                                        <p:cTn id="10" dur="500"/>
                                        <p:tgtEl>
                                          <p:spTgt spid="13"/>
                                        </p:tgtEl>
                                      </p:cBhvr>
                                    </p:animEffect>
                                  </p:childTnLst>
                                </p:cTn>
                              </p:par>
                              <p:par>
                                <p:cTn id="11" presetID="22" presetClass="entr" presetSubtype="1" fill="hold" nodeType="withEffect">
                                  <p:stCondLst>
                                    <p:cond delay="3400"/>
                                  </p:stCondLst>
                                  <p:childTnLst>
                                    <p:set>
                                      <p:cBhvr>
                                        <p:cTn id="12" dur="1" fill="hold">
                                          <p:stCondLst>
                                            <p:cond delay="0"/>
                                          </p:stCondLst>
                                        </p:cTn>
                                        <p:tgtEl>
                                          <p:spTgt spid="15"/>
                                        </p:tgtEl>
                                        <p:attrNameLst>
                                          <p:attrName>style.visibility</p:attrName>
                                        </p:attrNameLst>
                                      </p:cBhvr>
                                      <p:to>
                                        <p:strVal val="visible"/>
                                      </p:to>
                                    </p:set>
                                    <p:animEffect transition="in" filter="wipe(up)">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945157"/>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Part.2</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886460" y="3006725"/>
            <a:ext cx="5675630"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点的投影图的求作</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1140460" y="2235835"/>
            <a:ext cx="5203190" cy="207708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（1）根据空间点的坐标 A（20，15，8），求出点的三面投影。</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（2）求作 A 点和 B 点的第三面投影。</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（3）根据 A、B 两点的三面投影，判断 A、B 两点的空间位置，如图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.9 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7282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7121525" y="1520825"/>
            <a:ext cx="3401695" cy="398907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1311910" y="3881755"/>
            <a:ext cx="4047490"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（1）能根据点的两面投影作出其第三面投影，从而掌握点的投影的作法和规律。</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7217410" y="3881755"/>
            <a:ext cx="335089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（2）能初步培养起空间想象力。</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a:srcRect t="7779" b="7779"/>
          <a:stretch>
            <a:fillRect/>
          </a:stretch>
        </p:blipFill>
        <p:spPr>
          <a:xfrm>
            <a:off x="6508034" y="1065317"/>
            <a:ext cx="4770112" cy="2683188"/>
          </a:xfrm>
          <a:prstGeom prst="rect">
            <a:avLst/>
          </a:prstGeom>
        </p:spPr>
      </p:pic>
      <p:sp>
        <p:nvSpPr>
          <p:cNvPr id="17" name="稻壳儿榴莲果果"/>
          <p:cNvSpPr/>
          <p:nvPr/>
        </p:nvSpPr>
        <p:spPr>
          <a:xfrm>
            <a:off x="895350" y="28191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5"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262" name="稻壳儿榴莲果果"/>
          <p:cNvSpPr/>
          <p:nvPr/>
        </p:nvSpPr>
        <p:spPr>
          <a:xfrm>
            <a:off x="6144895" y="4415790"/>
            <a:ext cx="5200015" cy="194564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63" name="稻壳儿榴莲果果"/>
          <p:cNvSpPr/>
          <p:nvPr/>
        </p:nvSpPr>
        <p:spPr>
          <a:xfrm>
            <a:off x="6270842" y="4545036"/>
            <a:ext cx="1166891" cy="11668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3F73DC"/>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0" name="稻壳儿榴莲果果"/>
          <p:cNvSpPr/>
          <p:nvPr/>
        </p:nvSpPr>
        <p:spPr>
          <a:xfrm>
            <a:off x="6145037" y="1940098"/>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3" name="稻壳儿榴莲果果"/>
          <p:cNvSpPr/>
          <p:nvPr/>
        </p:nvSpPr>
        <p:spPr>
          <a:xfrm>
            <a:off x="6266513" y="2070216"/>
            <a:ext cx="1165524" cy="116552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7" name="稻壳儿榴莲果果"/>
          <p:cNvSpPr/>
          <p:nvPr/>
        </p:nvSpPr>
        <p:spPr>
          <a:xfrm>
            <a:off x="7573010" y="1868805"/>
            <a:ext cx="426466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1. 设备、工具准备</a:t>
            </a:r>
            <a:endPar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a:p>
            <a:pPr>
              <a:lnSpc>
                <a:spcPct val="150000"/>
              </a:lnSpc>
            </a:pPr>
            <a:r>
              <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（1）绘图工具：铅笔、三角板、圆规等。</a:t>
            </a:r>
            <a:endPar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a:p>
            <a:pPr>
              <a:lnSpc>
                <a:spcPct val="150000"/>
              </a:lnSpc>
            </a:pPr>
            <a:r>
              <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（2）绘图纸。</a:t>
            </a:r>
            <a:endPar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p:txBody>
      </p:sp>
      <p:sp>
        <p:nvSpPr>
          <p:cNvPr id="29" name="稻壳儿榴莲果果"/>
          <p:cNvSpPr/>
          <p:nvPr/>
        </p:nvSpPr>
        <p:spPr>
          <a:xfrm>
            <a:off x="7573010" y="4159885"/>
            <a:ext cx="4264660"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2. 任务分析</a:t>
            </a:r>
            <a:endPar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a:p>
            <a:pPr>
              <a:lnSpc>
                <a:spcPct val="150000"/>
              </a:lnSpc>
            </a:pPr>
            <a:r>
              <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任何平面立体的表面都包含点、直线和平面等基本要素。因此研究点、直线和平面等几何元素的投影，对画图和看图具有十分重要的意义。而点是最基本的几何元素。</a:t>
            </a:r>
            <a:endPar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p:txBody>
      </p:sp>
      <p:sp>
        <p:nvSpPr>
          <p:cNvPr id="44" name="稻壳儿榴莲果果"/>
          <p:cNvSpPr/>
          <p:nvPr/>
        </p:nvSpPr>
        <p:spPr>
          <a:xfrm>
            <a:off x="1056685" y="204197"/>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056640" y="2070100"/>
            <a:ext cx="5088890" cy="341249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1000491" y="77431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一、点的三面投影</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744855" y="1234440"/>
            <a:ext cx="11127105" cy="207708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.10（a）所示，第一分角内有一点 A，将其分别向 V、H、W 面投射，即得点的三面投影。其中，V 面上的投影称为正面投影，记为 a′；H 面上的投影称为水平投影，记为 a；W 面上的投影称为侧面投影，记为 a″。移去空间点 A，保持 V 面不动，将 H 面绕 OX 轴向下旋转 90°，W 面绕 OZ 轴向右旋转 90°，与 V 面处于同一平面，得到点 A 的三面投影图如图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.10（b）所示。图中OY 轴被假想地分为两条，随 H 面旋转的称为 OYH 轴，随 W 面旋转的称为 OYW 轴。投影图中不必画出投影面的边界，如图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.10（c）所示。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00760" y="190471"/>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409825" y="3429000"/>
            <a:ext cx="7059295" cy="277558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1000760" y="873760"/>
            <a:ext cx="549719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二、点的三面投影与直角坐标的关系</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1000760" y="1789430"/>
            <a:ext cx="5213350" cy="290830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如图所示，若将三投影面体系当作笛卡儿直角坐标系，则投影面 V、H、W 相当于坐标面，投影轴 OX、OY、OZ 相当于坐标轴 X、Y、Z，原点 O 相当于坐标原点 O。原点把每一个轴分成两部分，并规定：OX 轴从 O 向左为正，向右为负；OY 轴向前为正，向后为负；OZ 轴向上为正，向下为负。因此，第一分角内点的坐标值均为正。</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00760" y="190471"/>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7011670" y="1665605"/>
            <a:ext cx="3660775" cy="352742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1000760" y="873760"/>
            <a:ext cx="549719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三、点的三面投影规律</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1000760" y="1789430"/>
            <a:ext cx="5213350" cy="332359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如图（a）所示，将点 A 置于三面投影体系中，自点 A 分别向三个投影面作垂线，它们的垂足就是点 A 分别在三个投影面上的投影。点 A 在水平面 H 上的投影为 a；点 A在正面 V 上的投影为 a′；点 A 在侧面 W 上的投影为 a″。空间点用大写字母表示，并规定水平投影用相应的小写字母表示，正面投影用相应的小写字母上加一撇表示，侧面投影用相应的小写字母加两撇表示。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00760" y="190471"/>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7143750" y="1203960"/>
            <a:ext cx="3878580" cy="473519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1000760" y="873760"/>
            <a:ext cx="549719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四、两点间的相对位置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1000760" y="1334135"/>
            <a:ext cx="10833735" cy="166179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空间两点的相对位置，是指这两点在空间的左右（X）、前后（Y）、上下（Z）三个方向上的相对位置。要在投影图上判断空间两点的相对位置，应根据两点的各个同面投影关系和坐标差来确定。由图</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3.11</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中A、B两点的正面和水平面投影可知x</a:t>
            </a:r>
            <a:r>
              <a:rPr lang="zh-CN" altLang="en-US" baseline="-250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＞x</a:t>
            </a:r>
            <a:r>
              <a:rPr lang="zh-CN" altLang="en-US" baseline="-250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B</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，所以点A在点B的左方；由A、 B 两点的水平面和侧面投影可知 y</a:t>
            </a:r>
            <a:r>
              <a:rPr lang="zh-CN" altLang="en-US" baseline="-250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＞y</a:t>
            </a:r>
            <a:r>
              <a:rPr lang="zh-CN" altLang="en-US" baseline="-250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B</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，故 A 点在 B 点的前方；由 A、B 两点的正面和侧面投影可知 z</a:t>
            </a:r>
            <a:r>
              <a:rPr lang="zh-CN" altLang="en-US" baseline="-250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A</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＞z</a:t>
            </a:r>
            <a:r>
              <a:rPr lang="zh-CN" altLang="en-US" baseline="-25000"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B</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，故点 A 在点 B 的上方。</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00760" y="190471"/>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347085" y="3298825"/>
            <a:ext cx="5891530" cy="306197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1000760" y="873760"/>
            <a:ext cx="549719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五、重影点及其可见性</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1000760" y="1334135"/>
            <a:ext cx="10833735" cy="1246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当空间两点位于某一投影面的同一投射线上时，则两点在该投影面上的投影重合，称这两点为该投影面的重影点。在三面投影体系中，三个投影面均可有重影点。H 面的重影点称水平重影点，V 面的重影点称正面重影点，W 面的重影点称侧面重影点。它们的投影特性如图</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3.12</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00760" y="190471"/>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409315" y="2986405"/>
            <a:ext cx="5203190" cy="27914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6000" r="-6000"/>
          </a:stretch>
        </a:blipFill>
        <a:effectLst/>
      </p:bgPr>
    </p:bg>
    <p:spTree>
      <p:nvGrpSpPr>
        <p:cNvPr id="1" name=""/>
        <p:cNvGrpSpPr/>
        <p:nvPr/>
      </p:nvGrpSpPr>
      <p:grpSpPr>
        <a:xfrm>
          <a:off x="0" y="0"/>
          <a:ext cx="0" cy="0"/>
          <a:chOff x="0" y="0"/>
          <a:chExt cx="0" cy="0"/>
        </a:xfrm>
      </p:grpSpPr>
      <p:sp>
        <p:nvSpPr>
          <p:cNvPr id="2" name="矩形 1"/>
          <p:cNvSpPr/>
          <p:nvPr/>
        </p:nvSpPr>
        <p:spPr>
          <a:xfrm>
            <a:off x="0" y="2430194"/>
            <a:ext cx="6577781" cy="31792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0"/>
            <a:ext cx="8111613" cy="6858000"/>
          </a:xfrm>
          <a:prstGeom prst="rect">
            <a:avLst/>
          </a:prstGeom>
          <a:gradFill flip="none" rotWithShape="1">
            <a:gsLst>
              <a:gs pos="0">
                <a:schemeClr val="tx1">
                  <a:alpha val="0"/>
                </a:schemeClr>
              </a:gs>
              <a:gs pos="41000">
                <a:schemeClr val="tx1">
                  <a:alpha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47650" y="3095625"/>
            <a:ext cx="6330315" cy="1568450"/>
          </a:xfrm>
          <a:prstGeom prst="rect">
            <a:avLst/>
          </a:prstGeom>
          <a:noFill/>
        </p:spPr>
        <p:txBody>
          <a:bodyPr wrap="square" rtlCol="0">
            <a:spAutoFit/>
          </a:bodyPr>
          <a:lstStyle/>
          <a:p>
            <a:r>
              <a:rPr lang="zh-CN" altLang="en-US" sz="4800" b="1">
                <a:solidFill>
                  <a:srgbClr val="F2BC68"/>
                </a:solidFill>
                <a:latin typeface="宋体" panose="02010600030101010101" pitchFamily="2" charset="-122"/>
                <a:ea typeface="宋体" panose="02010600030101010101" pitchFamily="2" charset="-122"/>
              </a:rPr>
              <a:t>模块</a:t>
            </a:r>
            <a:r>
              <a:rPr lang="zh-CN" altLang="en-US" sz="4800" b="1">
                <a:solidFill>
                  <a:srgbClr val="F2BC68"/>
                </a:solidFill>
                <a:latin typeface="宋体" panose="02010600030101010101" pitchFamily="2" charset="-122"/>
                <a:ea typeface="宋体" panose="02010600030101010101" pitchFamily="2" charset="-122"/>
              </a:rPr>
              <a:t>三　</a:t>
            </a:r>
            <a:endParaRPr lang="zh-CN" altLang="en-US" sz="4800" b="1">
              <a:solidFill>
                <a:srgbClr val="F2BC68"/>
              </a:solidFill>
              <a:latin typeface="宋体" panose="02010600030101010101" pitchFamily="2" charset="-122"/>
              <a:ea typeface="宋体" panose="02010600030101010101" pitchFamily="2" charset="-122"/>
            </a:endParaRPr>
          </a:p>
          <a:p>
            <a:r>
              <a:rPr lang="zh-CN" altLang="en-US" sz="4800" b="1">
                <a:solidFill>
                  <a:srgbClr val="F2BC68"/>
                </a:solidFill>
                <a:latin typeface="宋体" panose="02010600030101010101" pitchFamily="2" charset="-122"/>
                <a:ea typeface="宋体" panose="02010600030101010101" pitchFamily="2" charset="-122"/>
              </a:rPr>
              <a:t>点、直线和平面的投影</a:t>
            </a:r>
            <a:endParaRPr lang="zh-CN" altLang="en-US" sz="4800" b="1">
              <a:solidFill>
                <a:srgbClr val="F2BC68"/>
              </a:solidFill>
              <a:latin typeface="宋体" panose="02010600030101010101" pitchFamily="2" charset="-122"/>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Part.3</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4928235"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直线的投影求作</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972820" y="731520"/>
            <a:ext cx="10808335" cy="41529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（1）说说直线相对于一个投影面有几种位置，各种位置投影情况及其图样特性如何，完成表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 的填写。</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7282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972820" y="3437890"/>
            <a:ext cx="9248775" cy="368300"/>
          </a:xfrm>
          <a:prstGeom prst="rect">
            <a:avLst/>
          </a:prstGeom>
          <a:noFill/>
        </p:spPr>
        <p:txBody>
          <a:bodyPr wrap="square" rtlCol="0">
            <a:spAutoFit/>
          </a:bodyPr>
          <a:p>
            <a:r>
              <a:rPr lang="zh-CN" altLang="en-US"/>
              <a:t>（2）根据直线的二面投影作出第三面投影并完成填空。</a:t>
            </a:r>
            <a:endParaRPr lang="zh-CN" altLang="en-US"/>
          </a:p>
        </p:txBody>
      </p:sp>
      <p:pic>
        <p:nvPicPr>
          <p:cNvPr id="6" name="图片 5"/>
          <p:cNvPicPr>
            <a:picLocks noChangeAspect="1"/>
          </p:cNvPicPr>
          <p:nvPr/>
        </p:nvPicPr>
        <p:blipFill>
          <a:blip r:embed="rId1"/>
          <a:srcRect b="11159"/>
          <a:stretch>
            <a:fillRect/>
          </a:stretch>
        </p:blipFill>
        <p:spPr>
          <a:xfrm>
            <a:off x="1619885" y="4004945"/>
            <a:ext cx="5095875" cy="2092960"/>
          </a:xfrm>
          <a:prstGeom prst="rect">
            <a:avLst/>
          </a:prstGeom>
        </p:spPr>
      </p:pic>
      <p:sp>
        <p:nvSpPr>
          <p:cNvPr id="7" name="文本框 6"/>
          <p:cNvSpPr txBox="1"/>
          <p:nvPr/>
        </p:nvSpPr>
        <p:spPr>
          <a:xfrm>
            <a:off x="7540625" y="4552950"/>
            <a:ext cx="2489835" cy="645160"/>
          </a:xfrm>
          <a:prstGeom prst="rect">
            <a:avLst/>
          </a:prstGeom>
          <a:noFill/>
        </p:spPr>
        <p:txBody>
          <a:bodyPr wrap="square" rtlCol="0">
            <a:spAutoFit/>
          </a:bodyPr>
          <a:p>
            <a:r>
              <a:rPr lang="zh-CN" altLang="en-US"/>
              <a:t>AB 为</a:t>
            </a:r>
            <a:r>
              <a:rPr lang="zh-CN" altLang="en-US" u="sng"/>
              <a:t>　　　　　　</a:t>
            </a:r>
            <a:r>
              <a:rPr lang="zh-CN" altLang="en-US"/>
              <a:t>线　　 　　CD 为</a:t>
            </a:r>
            <a:r>
              <a:rPr lang="zh-CN" altLang="en-US" u="sng"/>
              <a:t>　　　　　　</a:t>
            </a:r>
            <a:r>
              <a:rPr lang="zh-CN" altLang="en-US"/>
              <a:t>线</a:t>
            </a:r>
            <a:endParaRPr lang="zh-CN" altLang="en-US"/>
          </a:p>
        </p:txBody>
      </p:sp>
      <p:pic>
        <p:nvPicPr>
          <p:cNvPr id="3" name="图片 2"/>
          <p:cNvPicPr>
            <a:picLocks noChangeAspect="1"/>
          </p:cNvPicPr>
          <p:nvPr/>
        </p:nvPicPr>
        <p:blipFill>
          <a:blip r:embed="rId2"/>
          <a:stretch>
            <a:fillRect/>
          </a:stretch>
        </p:blipFill>
        <p:spPr>
          <a:xfrm>
            <a:off x="1918970" y="1330325"/>
            <a:ext cx="8111490" cy="162242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1099185" y="3881755"/>
            <a:ext cx="4260215"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（1）能根据给出的直线的投影，快速判断直线相对于投影面的位置，从而掌握各种位置直线的投影特性。</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7217410" y="3881755"/>
            <a:ext cx="3350895"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（2）进一步建立起空间想象力的概念。</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a:srcRect t="7779" b="7779"/>
          <a:stretch>
            <a:fillRect/>
          </a:stretch>
        </p:blipFill>
        <p:spPr>
          <a:xfrm>
            <a:off x="6508034" y="1065317"/>
            <a:ext cx="4770112" cy="2683188"/>
          </a:xfrm>
          <a:prstGeom prst="rect">
            <a:avLst/>
          </a:prstGeom>
        </p:spPr>
      </p:pic>
      <p:sp>
        <p:nvSpPr>
          <p:cNvPr id="17" name="稻壳儿榴莲果果"/>
          <p:cNvSpPr/>
          <p:nvPr/>
        </p:nvSpPr>
        <p:spPr>
          <a:xfrm>
            <a:off x="895350" y="28191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5"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262" name="稻壳儿榴莲果果"/>
          <p:cNvSpPr/>
          <p:nvPr/>
        </p:nvSpPr>
        <p:spPr>
          <a:xfrm>
            <a:off x="6144895" y="4415790"/>
            <a:ext cx="5200015" cy="194564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63" name="稻壳儿榴莲果果"/>
          <p:cNvSpPr/>
          <p:nvPr/>
        </p:nvSpPr>
        <p:spPr>
          <a:xfrm>
            <a:off x="6270842" y="4545036"/>
            <a:ext cx="1166891" cy="11668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3F73DC"/>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0" name="稻壳儿榴莲果果"/>
          <p:cNvSpPr/>
          <p:nvPr/>
        </p:nvSpPr>
        <p:spPr>
          <a:xfrm>
            <a:off x="6145037" y="1940098"/>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3" name="稻壳儿榴莲果果"/>
          <p:cNvSpPr/>
          <p:nvPr/>
        </p:nvSpPr>
        <p:spPr>
          <a:xfrm>
            <a:off x="6266513" y="2070216"/>
            <a:ext cx="1165524" cy="116552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7" name="稻壳儿榴莲果果"/>
          <p:cNvSpPr/>
          <p:nvPr/>
        </p:nvSpPr>
        <p:spPr>
          <a:xfrm>
            <a:off x="7573010" y="1868805"/>
            <a:ext cx="426466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1. 设备、工具准备</a:t>
            </a:r>
            <a:endPar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a:p>
            <a:pPr>
              <a:lnSpc>
                <a:spcPct val="150000"/>
              </a:lnSpc>
            </a:pPr>
            <a:r>
              <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（1）绘图工具：铅笔、三角板、圆规等。</a:t>
            </a:r>
            <a:endPar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a:p>
            <a:pPr>
              <a:lnSpc>
                <a:spcPct val="150000"/>
              </a:lnSpc>
            </a:pPr>
            <a:r>
              <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（2）绘图纸。</a:t>
            </a:r>
            <a:endPar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p:txBody>
      </p:sp>
      <p:sp>
        <p:nvSpPr>
          <p:cNvPr id="29" name="稻壳儿榴莲果果"/>
          <p:cNvSpPr/>
          <p:nvPr/>
        </p:nvSpPr>
        <p:spPr>
          <a:xfrm>
            <a:off x="7573010" y="4159885"/>
            <a:ext cx="3937635"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2. 任务分析</a:t>
            </a:r>
            <a:endPar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a:p>
            <a:pPr>
              <a:lnSpc>
                <a:spcPct val="150000"/>
              </a:lnSpc>
            </a:pPr>
            <a:r>
              <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一般来说，直线的投影仍是直线。特殊情况下，直线的投影积聚成一点。求作直线的投影时可分别作出直线两端点的三面投影，然后将同一投影面上的投影连接起来，即得到直线的三面投影。</a:t>
            </a:r>
            <a:endPar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p:txBody>
      </p:sp>
      <p:sp>
        <p:nvSpPr>
          <p:cNvPr id="44" name="稻壳儿榴莲果果"/>
          <p:cNvSpPr/>
          <p:nvPr/>
        </p:nvSpPr>
        <p:spPr>
          <a:xfrm>
            <a:off x="1056685" y="204197"/>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198880" y="2140585"/>
            <a:ext cx="4762500" cy="35718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900430" y="1499235"/>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900161" y="1039110"/>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一、直线的投影</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900430" y="1582420"/>
            <a:ext cx="5541645" cy="11074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直线的投影可由属于该直线的两点的投影来确定。一般用直线的投影表示直线的投影，即作出直线段上两端点的同面投影连线即为直线段的投影，如图3.14所示。</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2211"/>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493010" y="2964815"/>
            <a:ext cx="6796405" cy="285813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900430" y="1499235"/>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900161" y="1039110"/>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一、直线的投影</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900430" y="1582420"/>
            <a:ext cx="10734675" cy="738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根据直线在投影面体系中对三投影面所处的位置不同，可将直线分为一般位置直线、投影面平行线和投影面垂直线三类。其中，后两类统称为特殊位置直线。直线对 H、V、W 三投影面的倾角，分别用 α、β、γ 表示。</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2211"/>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0" name="任意多边形 39"/>
          <p:cNvSpPr/>
          <p:nvPr>
            <p:custDataLst>
              <p:tags r:id="rId1"/>
            </p:custDataLst>
          </p:nvPr>
        </p:nvSpPr>
        <p:spPr bwMode="auto">
          <a:xfrm flipH="1">
            <a:off x="832898" y="3344716"/>
            <a:ext cx="3384968" cy="936103"/>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1F74AD"/>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1" name="矩形 40"/>
          <p:cNvSpPr/>
          <p:nvPr>
            <p:custDataLst>
              <p:tags r:id="rId2"/>
            </p:custDataLst>
          </p:nvPr>
        </p:nvSpPr>
        <p:spPr bwMode="auto">
          <a:xfrm>
            <a:off x="833120" y="4260215"/>
            <a:ext cx="3385185" cy="2308860"/>
          </a:xfrm>
          <a:prstGeom prst="rect">
            <a:avLst/>
          </a:prstGeom>
          <a:solidFill>
            <a:sysClr val="window" lastClr="FFFFFF"/>
          </a:solidFill>
          <a:ln w="12700">
            <a:solidFill>
              <a:srgbClr val="1F74AD"/>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8" name="椭圆 37"/>
          <p:cNvSpPr/>
          <p:nvPr>
            <p:custDataLst>
              <p:tags r:id="rId3"/>
            </p:custDataLst>
          </p:nvPr>
        </p:nvSpPr>
        <p:spPr>
          <a:xfrm>
            <a:off x="2187940" y="3029569"/>
            <a:ext cx="674884" cy="674884"/>
          </a:xfrm>
          <a:prstGeom prst="ellipse">
            <a:avLst/>
          </a:prstGeom>
          <a:solidFill>
            <a:sysClr val="window" lastClr="FFFFFF"/>
          </a:solidFill>
          <a:ln w="28575" cap="flat" cmpd="sng" algn="ctr">
            <a:solidFill>
              <a:srgbClr val="1F74AD"/>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9" name="任意多边形 38"/>
          <p:cNvSpPr/>
          <p:nvPr>
            <p:custDataLst>
              <p:tags r:id="rId4"/>
            </p:custDataLst>
          </p:nvPr>
        </p:nvSpPr>
        <p:spPr bwMode="auto">
          <a:xfrm>
            <a:off x="2354807" y="3185065"/>
            <a:ext cx="341149" cy="36389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rgbClr val="1F74AD"/>
          </a:solidFill>
          <a:ln>
            <a:noFill/>
          </a:ln>
        </p:spPr>
        <p:txBody>
          <a:bodyPr wrap="square" lIns="91440" tIns="45720" rIns="91440" bIns="45720" anchor="ctr">
            <a:normAutofit fontScale="72500"/>
          </a:bodyPr>
          <a:lstStyle/>
          <a:p>
            <a:pPr algn="ctr">
              <a:lnSpc>
                <a:spcPct val="13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4" name="文本框 43"/>
          <p:cNvSpPr txBox="1"/>
          <p:nvPr>
            <p:custDataLst>
              <p:tags r:id="rId5"/>
            </p:custDataLst>
          </p:nvPr>
        </p:nvSpPr>
        <p:spPr bwMode="auto">
          <a:xfrm>
            <a:off x="1108075" y="4352925"/>
            <a:ext cx="2976245" cy="2123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30000"/>
              </a:lnSpc>
              <a:spcBef>
                <a:spcPct val="0"/>
              </a:spcBef>
              <a:buFontTx/>
              <a:buNone/>
            </a:pPr>
            <a:r>
              <a:rPr lang="zh-CN" altLang="en-US" sz="1600" b="1" spc="300">
                <a:latin typeface="Arial" panose="020B0604020202020204" pitchFamily="34" charset="0"/>
                <a:ea typeface="微软雅黑" panose="020B0503020204020204" charset="-122"/>
                <a:sym typeface="Arial" panose="020B0604020202020204" pitchFamily="34" charset="0"/>
              </a:rPr>
              <a:t>1. 投影面平行线的投影</a:t>
            </a:r>
            <a:endParaRPr lang="zh-CN" altLang="en-US" sz="1600" b="1" spc="300">
              <a:latin typeface="Arial" panose="020B0604020202020204" pitchFamily="34" charset="0"/>
              <a:ea typeface="微软雅黑" panose="020B0503020204020204" charset="-122"/>
              <a:sym typeface="Arial" panose="020B0604020202020204" pitchFamily="34" charset="0"/>
            </a:endParaRPr>
          </a:p>
          <a:p>
            <a:pPr algn="just">
              <a:lnSpc>
                <a:spcPct val="130000"/>
              </a:lnSpc>
              <a:spcBef>
                <a:spcPct val="0"/>
              </a:spcBef>
              <a:buFontTx/>
              <a:buNone/>
            </a:pPr>
            <a:r>
              <a:rPr lang="zh-CN" altLang="en-US" sz="1600" b="1" spc="300">
                <a:latin typeface="Arial" panose="020B0604020202020204" pitchFamily="34" charset="0"/>
                <a:ea typeface="微软雅黑" panose="020B0503020204020204" charset="-122"/>
                <a:sym typeface="Arial" panose="020B0604020202020204" pitchFamily="34" charset="0"/>
              </a:rPr>
              <a:t>投影面平行线中，与正面平行的直线称为正平线，与水平面平行的直线称为水平线，与侧平面平行的线称为侧平线。</a:t>
            </a:r>
            <a:endParaRPr lang="zh-CN" altLang="en-US" sz="1600" b="1" spc="300">
              <a:latin typeface="Arial" panose="020B0604020202020204" pitchFamily="34" charset="0"/>
              <a:ea typeface="微软雅黑" panose="020B0503020204020204" charset="-122"/>
              <a:sym typeface="Arial" panose="020B0604020202020204" pitchFamily="34" charset="0"/>
            </a:endParaRPr>
          </a:p>
        </p:txBody>
      </p:sp>
      <p:sp>
        <p:nvSpPr>
          <p:cNvPr id="2" name="任意多边形 1"/>
          <p:cNvSpPr/>
          <p:nvPr>
            <p:custDataLst>
              <p:tags r:id="rId6"/>
            </p:custDataLst>
          </p:nvPr>
        </p:nvSpPr>
        <p:spPr bwMode="auto">
          <a:xfrm flipH="1">
            <a:off x="4373362" y="3056684"/>
            <a:ext cx="3384968" cy="1224135"/>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3498DB"/>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5" name="矩形 4"/>
          <p:cNvSpPr/>
          <p:nvPr>
            <p:custDataLst>
              <p:tags r:id="rId7"/>
            </p:custDataLst>
          </p:nvPr>
        </p:nvSpPr>
        <p:spPr bwMode="auto">
          <a:xfrm>
            <a:off x="4373245" y="4260215"/>
            <a:ext cx="3385185" cy="2309495"/>
          </a:xfrm>
          <a:prstGeom prst="rect">
            <a:avLst/>
          </a:prstGeom>
          <a:solidFill>
            <a:sysClr val="window" lastClr="FFFFFF"/>
          </a:solidFill>
          <a:ln w="12700">
            <a:solidFill>
              <a:srgbClr val="3498DB"/>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6" name="椭圆 35"/>
          <p:cNvSpPr/>
          <p:nvPr>
            <p:custDataLst>
              <p:tags r:id="rId8"/>
            </p:custDataLst>
          </p:nvPr>
        </p:nvSpPr>
        <p:spPr>
          <a:xfrm>
            <a:off x="5728404" y="2847623"/>
            <a:ext cx="674884" cy="674884"/>
          </a:xfrm>
          <a:prstGeom prst="ellipse">
            <a:avLst/>
          </a:prstGeom>
          <a:solidFill>
            <a:sysClr val="window" lastClr="FFFFFF"/>
          </a:solidFill>
          <a:ln w="28575" cap="flat" cmpd="sng" algn="ctr">
            <a:solidFill>
              <a:srgbClr val="3498DB"/>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7" name="任意多边形 36"/>
          <p:cNvSpPr/>
          <p:nvPr>
            <p:custDataLst>
              <p:tags r:id="rId9"/>
            </p:custDataLst>
          </p:nvPr>
        </p:nvSpPr>
        <p:spPr bwMode="auto">
          <a:xfrm>
            <a:off x="5883900" y="3011544"/>
            <a:ext cx="363892" cy="347040"/>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3498DB"/>
          </a:solidFill>
          <a:ln>
            <a:noFill/>
          </a:ln>
        </p:spPr>
        <p:txBody>
          <a:bodyPr wrap="square" lIns="91440" tIns="45720" rIns="91440" bIns="45720" anchor="ctr">
            <a:normAutofit fontScale="75000" lnSpcReduction="10000"/>
          </a:bodyPr>
          <a:lstStyle/>
          <a:p>
            <a:pPr algn="ctr">
              <a:lnSpc>
                <a:spcPct val="13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6" name="文本框 45"/>
          <p:cNvSpPr txBox="1"/>
          <p:nvPr>
            <p:custDataLst>
              <p:tags r:id="rId10"/>
            </p:custDataLst>
          </p:nvPr>
        </p:nvSpPr>
        <p:spPr bwMode="auto">
          <a:xfrm>
            <a:off x="4628515" y="4531995"/>
            <a:ext cx="3030220" cy="1945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just">
              <a:lnSpc>
                <a:spcPct val="130000"/>
              </a:lnSpc>
              <a:spcBef>
                <a:spcPct val="0"/>
              </a:spcBef>
              <a:buFontTx/>
              <a:buNone/>
            </a:pPr>
            <a:r>
              <a:rPr lang="zh-CN" altLang="en-US" sz="1600" b="1" spc="300">
                <a:latin typeface="Arial" panose="020B0604020202020204" pitchFamily="34" charset="0"/>
                <a:ea typeface="微软雅黑" panose="020B0503020204020204" charset="-122"/>
                <a:sym typeface="Arial" panose="020B0604020202020204" pitchFamily="34" charset="0"/>
              </a:rPr>
              <a:t>2. 投影面垂直线的投影</a:t>
            </a:r>
            <a:endParaRPr lang="zh-CN" altLang="en-US" sz="1600" b="1" spc="300">
              <a:latin typeface="Arial" panose="020B0604020202020204" pitchFamily="34" charset="0"/>
              <a:ea typeface="微软雅黑" panose="020B0503020204020204" charset="-122"/>
              <a:sym typeface="Arial" panose="020B0604020202020204" pitchFamily="34" charset="0"/>
            </a:endParaRPr>
          </a:p>
          <a:p>
            <a:pPr algn="just">
              <a:lnSpc>
                <a:spcPct val="130000"/>
              </a:lnSpc>
              <a:spcBef>
                <a:spcPct val="0"/>
              </a:spcBef>
              <a:buFontTx/>
              <a:buNone/>
            </a:pPr>
            <a:r>
              <a:rPr lang="zh-CN" altLang="en-US" sz="1600" b="1" spc="300">
                <a:latin typeface="Arial" panose="020B0604020202020204" pitchFamily="34" charset="0"/>
                <a:ea typeface="微软雅黑" panose="020B0503020204020204" charset="-122"/>
                <a:sym typeface="Arial" panose="020B0604020202020204" pitchFamily="34" charset="0"/>
              </a:rPr>
              <a:t>投影面垂直线中，与正面垂直的直线称为正垂线，与水平面垂直的直线称为铅垂线，与侧平面垂直的直线称为侧垂线。</a:t>
            </a:r>
            <a:endParaRPr lang="zh-CN" altLang="en-US" sz="1600" b="1" spc="300">
              <a:latin typeface="Arial" panose="020B0604020202020204" pitchFamily="34" charset="0"/>
              <a:ea typeface="微软雅黑" panose="020B0503020204020204" charset="-122"/>
              <a:sym typeface="Arial" panose="020B0604020202020204" pitchFamily="34" charset="0"/>
            </a:endParaRPr>
          </a:p>
        </p:txBody>
      </p:sp>
      <p:sp>
        <p:nvSpPr>
          <p:cNvPr id="6" name="任意多边形 5"/>
          <p:cNvSpPr/>
          <p:nvPr>
            <p:custDataLst>
              <p:tags r:id="rId11"/>
            </p:custDataLst>
          </p:nvPr>
        </p:nvSpPr>
        <p:spPr bwMode="auto">
          <a:xfrm flipH="1">
            <a:off x="7946194" y="2696644"/>
            <a:ext cx="3384968" cy="1584175"/>
          </a:xfrm>
          <a:custGeom>
            <a:avLst/>
            <a:gdLst>
              <a:gd name="connsiteX0" fmla="*/ 0 w 2088232"/>
              <a:gd name="connsiteY0" fmla="*/ 0 h 1224135"/>
              <a:gd name="connsiteX1" fmla="*/ 1476165 w 2088232"/>
              <a:gd name="connsiteY1" fmla="*/ 0 h 1224135"/>
              <a:gd name="connsiteX2" fmla="*/ 2088232 w 2088232"/>
              <a:gd name="connsiteY2" fmla="*/ 612068 h 1224135"/>
              <a:gd name="connsiteX3" fmla="*/ 2088232 w 2088232"/>
              <a:gd name="connsiteY3" fmla="*/ 1224135 h 1224135"/>
              <a:gd name="connsiteX4" fmla="*/ 0 w 2088232"/>
              <a:gd name="connsiteY4" fmla="*/ 1224135 h 1224135"/>
              <a:gd name="connsiteX5" fmla="*/ 0 w 2088232"/>
              <a:gd name="connsiteY5" fmla="*/ 0 h 1224135"/>
              <a:gd name="connsiteX0-1" fmla="*/ 9144 w 2088232"/>
              <a:gd name="connsiteY0-2" fmla="*/ 356616 h 1224135"/>
              <a:gd name="connsiteX1-3" fmla="*/ 1476165 w 2088232"/>
              <a:gd name="connsiteY1-4" fmla="*/ 0 h 1224135"/>
              <a:gd name="connsiteX2-5" fmla="*/ 2088232 w 2088232"/>
              <a:gd name="connsiteY2-6" fmla="*/ 612068 h 1224135"/>
              <a:gd name="connsiteX3-7" fmla="*/ 2088232 w 2088232"/>
              <a:gd name="connsiteY3-8" fmla="*/ 1224135 h 1224135"/>
              <a:gd name="connsiteX4-9" fmla="*/ 0 w 2088232"/>
              <a:gd name="connsiteY4-10" fmla="*/ 1224135 h 1224135"/>
              <a:gd name="connsiteX5-11" fmla="*/ 9144 w 2088232"/>
              <a:gd name="connsiteY5-12" fmla="*/ 356616 h 1224135"/>
              <a:gd name="connsiteX0-13" fmla="*/ 9144 w 2088232"/>
              <a:gd name="connsiteY0-14" fmla="*/ 73152 h 940671"/>
              <a:gd name="connsiteX1-15" fmla="*/ 1531029 w 2088232"/>
              <a:gd name="connsiteY1-16" fmla="*/ 0 h 940671"/>
              <a:gd name="connsiteX2-17" fmla="*/ 2088232 w 2088232"/>
              <a:gd name="connsiteY2-18" fmla="*/ 328604 h 940671"/>
              <a:gd name="connsiteX3-19" fmla="*/ 2088232 w 2088232"/>
              <a:gd name="connsiteY3-20" fmla="*/ 940671 h 940671"/>
              <a:gd name="connsiteX4-21" fmla="*/ 0 w 2088232"/>
              <a:gd name="connsiteY4-22" fmla="*/ 940671 h 940671"/>
              <a:gd name="connsiteX5-23" fmla="*/ 9144 w 2088232"/>
              <a:gd name="connsiteY5-24" fmla="*/ 73152 h 940671"/>
              <a:gd name="connsiteX0-25" fmla="*/ 9144 w 2088232"/>
              <a:gd name="connsiteY0-26" fmla="*/ 0 h 867519"/>
              <a:gd name="connsiteX1-27" fmla="*/ 2088232 w 2088232"/>
              <a:gd name="connsiteY1-28" fmla="*/ 255452 h 867519"/>
              <a:gd name="connsiteX2-29" fmla="*/ 2088232 w 2088232"/>
              <a:gd name="connsiteY2-30" fmla="*/ 867519 h 867519"/>
              <a:gd name="connsiteX3-31" fmla="*/ 0 w 2088232"/>
              <a:gd name="connsiteY3-32" fmla="*/ 867519 h 867519"/>
              <a:gd name="connsiteX4-33" fmla="*/ 9144 w 2088232"/>
              <a:gd name="connsiteY4-34" fmla="*/ 0 h 867519"/>
              <a:gd name="connsiteX0-35" fmla="*/ 9144 w 2088232"/>
              <a:gd name="connsiteY0-36" fmla="*/ 0 h 867519"/>
              <a:gd name="connsiteX1-37" fmla="*/ 2088232 w 2088232"/>
              <a:gd name="connsiteY1-38" fmla="*/ 153763 h 867519"/>
              <a:gd name="connsiteX2-39" fmla="*/ 2088232 w 2088232"/>
              <a:gd name="connsiteY2-40" fmla="*/ 867519 h 867519"/>
              <a:gd name="connsiteX3-41" fmla="*/ 0 w 2088232"/>
              <a:gd name="connsiteY3-42" fmla="*/ 867519 h 867519"/>
              <a:gd name="connsiteX4-43" fmla="*/ 9144 w 2088232"/>
              <a:gd name="connsiteY4-44" fmla="*/ 0 h 8675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88232" h="867519">
                <a:moveTo>
                  <a:pt x="9144" y="0"/>
                </a:moveTo>
                <a:lnTo>
                  <a:pt x="2088232" y="153763"/>
                </a:lnTo>
                <a:lnTo>
                  <a:pt x="2088232" y="867519"/>
                </a:lnTo>
                <a:lnTo>
                  <a:pt x="0" y="867519"/>
                </a:lnTo>
                <a:lnTo>
                  <a:pt x="9144" y="0"/>
                </a:lnTo>
                <a:close/>
              </a:path>
            </a:pathLst>
          </a:custGeom>
          <a:solidFill>
            <a:srgbClr val="1AA3AA"/>
          </a:solidFill>
          <a:ln w="12700">
            <a:solidFill>
              <a:srgbClr val="1AA3AA"/>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7" name="矩形 6"/>
          <p:cNvSpPr/>
          <p:nvPr>
            <p:custDataLst>
              <p:tags r:id="rId12"/>
            </p:custDataLst>
          </p:nvPr>
        </p:nvSpPr>
        <p:spPr bwMode="auto">
          <a:xfrm>
            <a:off x="7946390" y="4260215"/>
            <a:ext cx="3385185" cy="2307590"/>
          </a:xfrm>
          <a:prstGeom prst="rect">
            <a:avLst/>
          </a:prstGeom>
          <a:solidFill>
            <a:sysClr val="window" lastClr="FFFFFF"/>
          </a:solidFill>
          <a:ln w="12700">
            <a:solidFill>
              <a:srgbClr val="1AA3AA"/>
            </a:solidFill>
            <a:round/>
          </a:ln>
        </p:spPr>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4" name="椭圆 33"/>
          <p:cNvSpPr/>
          <p:nvPr>
            <p:custDataLst>
              <p:tags r:id="rId13"/>
            </p:custDataLst>
          </p:nvPr>
        </p:nvSpPr>
        <p:spPr>
          <a:xfrm>
            <a:off x="9301236" y="2535993"/>
            <a:ext cx="674884" cy="674884"/>
          </a:xfrm>
          <a:prstGeom prst="ellipse">
            <a:avLst/>
          </a:prstGeom>
          <a:solidFill>
            <a:sysClr val="window" lastClr="FFFFFF"/>
          </a:solidFill>
          <a:ln w="28575" cap="flat" cmpd="sng" algn="ctr">
            <a:solidFill>
              <a:srgbClr val="1AA3AA"/>
            </a:solidFill>
            <a:prstDash val="solid"/>
            <a:miter lim="800000"/>
          </a:ln>
          <a:effectLst/>
        </p:spPr>
        <p:style>
          <a:lnRef idx="2">
            <a:srgbClr val="1F74AD">
              <a:shade val="50000"/>
            </a:srgbClr>
          </a:lnRef>
          <a:fillRef idx="1">
            <a:srgbClr val="1F74AD"/>
          </a:fillRef>
          <a:effectRef idx="0">
            <a:srgbClr val="1F74AD"/>
          </a:effectRef>
          <a:fontRef idx="minor">
            <a:sysClr val="window" lastClr="FFFFFF"/>
          </a:fontRef>
        </p:style>
        <p:txBody>
          <a:bodyPr wrap="square" lIns="91440" tIns="45720" rIns="91440" bIns="45720" anchor="ctr">
            <a:normAutofit/>
          </a:bodyPr>
          <a:lstStyle/>
          <a:p>
            <a:pPr algn="ctr">
              <a:lnSpc>
                <a:spcPct val="12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35" name="任意多边形 34"/>
          <p:cNvSpPr/>
          <p:nvPr>
            <p:custDataLst>
              <p:tags r:id="rId14"/>
            </p:custDataLst>
          </p:nvPr>
        </p:nvSpPr>
        <p:spPr bwMode="auto">
          <a:xfrm>
            <a:off x="9456732" y="2691764"/>
            <a:ext cx="363892" cy="363343"/>
          </a:xfrm>
          <a:custGeom>
            <a:avLst/>
            <a:gdLst>
              <a:gd name="connsiteX0" fmla="*/ 497095 w 607639"/>
              <a:gd name="connsiteY0" fmla="*/ 261992 h 606722"/>
              <a:gd name="connsiteX1" fmla="*/ 497095 w 607639"/>
              <a:gd name="connsiteY1" fmla="*/ 468794 h 606722"/>
              <a:gd name="connsiteX2" fmla="*/ 524775 w 607639"/>
              <a:gd name="connsiteY2" fmla="*/ 468794 h 606722"/>
              <a:gd name="connsiteX3" fmla="*/ 524775 w 607639"/>
              <a:gd name="connsiteY3" fmla="*/ 261992 h 606722"/>
              <a:gd name="connsiteX4" fmla="*/ 414320 w 607639"/>
              <a:gd name="connsiteY4" fmla="*/ 261992 h 606722"/>
              <a:gd name="connsiteX5" fmla="*/ 414320 w 607639"/>
              <a:gd name="connsiteY5" fmla="*/ 468794 h 606722"/>
              <a:gd name="connsiteX6" fmla="*/ 469503 w 607639"/>
              <a:gd name="connsiteY6" fmla="*/ 468794 h 606722"/>
              <a:gd name="connsiteX7" fmla="*/ 469503 w 607639"/>
              <a:gd name="connsiteY7" fmla="*/ 261992 h 606722"/>
              <a:gd name="connsiteX8" fmla="*/ 359047 w 607639"/>
              <a:gd name="connsiteY8" fmla="*/ 261992 h 606722"/>
              <a:gd name="connsiteX9" fmla="*/ 359047 w 607639"/>
              <a:gd name="connsiteY9" fmla="*/ 468794 h 606722"/>
              <a:gd name="connsiteX10" fmla="*/ 386639 w 607639"/>
              <a:gd name="connsiteY10" fmla="*/ 468794 h 606722"/>
              <a:gd name="connsiteX11" fmla="*/ 386639 w 607639"/>
              <a:gd name="connsiteY11" fmla="*/ 261992 h 606722"/>
              <a:gd name="connsiteX12" fmla="*/ 276183 w 607639"/>
              <a:gd name="connsiteY12" fmla="*/ 261992 h 606722"/>
              <a:gd name="connsiteX13" fmla="*/ 276183 w 607639"/>
              <a:gd name="connsiteY13" fmla="*/ 468794 h 606722"/>
              <a:gd name="connsiteX14" fmla="*/ 331456 w 607639"/>
              <a:gd name="connsiteY14" fmla="*/ 468794 h 606722"/>
              <a:gd name="connsiteX15" fmla="*/ 331456 w 607639"/>
              <a:gd name="connsiteY15" fmla="*/ 261992 h 606722"/>
              <a:gd name="connsiteX16" fmla="*/ 220911 w 607639"/>
              <a:gd name="connsiteY16" fmla="*/ 261992 h 606722"/>
              <a:gd name="connsiteX17" fmla="*/ 220911 w 607639"/>
              <a:gd name="connsiteY17" fmla="*/ 468794 h 606722"/>
              <a:gd name="connsiteX18" fmla="*/ 248592 w 607639"/>
              <a:gd name="connsiteY18" fmla="*/ 468794 h 606722"/>
              <a:gd name="connsiteX19" fmla="*/ 248592 w 607639"/>
              <a:gd name="connsiteY19" fmla="*/ 261992 h 606722"/>
              <a:gd name="connsiteX20" fmla="*/ 138136 w 607639"/>
              <a:gd name="connsiteY20" fmla="*/ 261992 h 606722"/>
              <a:gd name="connsiteX21" fmla="*/ 138136 w 607639"/>
              <a:gd name="connsiteY21" fmla="*/ 468794 h 606722"/>
              <a:gd name="connsiteX22" fmla="*/ 193319 w 607639"/>
              <a:gd name="connsiteY22" fmla="*/ 468794 h 606722"/>
              <a:gd name="connsiteX23" fmla="*/ 193319 w 607639"/>
              <a:gd name="connsiteY23" fmla="*/ 261992 h 606722"/>
              <a:gd name="connsiteX24" fmla="*/ 82864 w 607639"/>
              <a:gd name="connsiteY24" fmla="*/ 261992 h 606722"/>
              <a:gd name="connsiteX25" fmla="*/ 82864 w 607639"/>
              <a:gd name="connsiteY25" fmla="*/ 468794 h 606722"/>
              <a:gd name="connsiteX26" fmla="*/ 110455 w 607639"/>
              <a:gd name="connsiteY26" fmla="*/ 468794 h 606722"/>
              <a:gd name="connsiteX27" fmla="*/ 110455 w 607639"/>
              <a:gd name="connsiteY27" fmla="*/ 261992 h 606722"/>
              <a:gd name="connsiteX28" fmla="*/ 303820 w 607639"/>
              <a:gd name="connsiteY28" fmla="*/ 110294 h 606722"/>
              <a:gd name="connsiteX29" fmla="*/ 331447 w 607639"/>
              <a:gd name="connsiteY29" fmla="*/ 137885 h 606722"/>
              <a:gd name="connsiteX30" fmla="*/ 303820 w 607639"/>
              <a:gd name="connsiteY30" fmla="*/ 165476 h 606722"/>
              <a:gd name="connsiteX31" fmla="*/ 276193 w 607639"/>
              <a:gd name="connsiteY31" fmla="*/ 137885 h 606722"/>
              <a:gd name="connsiteX32" fmla="*/ 303820 w 607639"/>
              <a:gd name="connsiteY32" fmla="*/ 110294 h 606722"/>
              <a:gd name="connsiteX33" fmla="*/ 303775 w 607639"/>
              <a:gd name="connsiteY33" fmla="*/ 27550 h 606722"/>
              <a:gd name="connsiteX34" fmla="*/ 174005 w 607639"/>
              <a:gd name="connsiteY34" fmla="*/ 103446 h 606722"/>
              <a:gd name="connsiteX35" fmla="*/ 299681 w 607639"/>
              <a:gd name="connsiteY35" fmla="*/ 56522 h 606722"/>
              <a:gd name="connsiteX36" fmla="*/ 309293 w 607639"/>
              <a:gd name="connsiteY36" fmla="*/ 55189 h 606722"/>
              <a:gd name="connsiteX37" fmla="*/ 434969 w 607639"/>
              <a:gd name="connsiteY37" fmla="*/ 102024 h 606722"/>
              <a:gd name="connsiteX38" fmla="*/ 303775 w 607639"/>
              <a:gd name="connsiteY38" fmla="*/ 27550 h 606722"/>
              <a:gd name="connsiteX39" fmla="*/ 303775 w 607639"/>
              <a:gd name="connsiteY39" fmla="*/ 0 h 606722"/>
              <a:gd name="connsiteX40" fmla="*/ 470927 w 607639"/>
              <a:gd name="connsiteY40" fmla="*/ 115799 h 606722"/>
              <a:gd name="connsiteX41" fmla="*/ 570346 w 607639"/>
              <a:gd name="connsiteY41" fmla="*/ 153036 h 606722"/>
              <a:gd name="connsiteX42" fmla="*/ 579958 w 607639"/>
              <a:gd name="connsiteY42" fmla="*/ 165478 h 606722"/>
              <a:gd name="connsiteX43" fmla="*/ 579958 w 607639"/>
              <a:gd name="connsiteY43" fmla="*/ 193028 h 606722"/>
              <a:gd name="connsiteX44" fmla="*/ 579958 w 607639"/>
              <a:gd name="connsiteY44" fmla="*/ 248217 h 606722"/>
              <a:gd name="connsiteX45" fmla="*/ 566163 w 607639"/>
              <a:gd name="connsiteY45" fmla="*/ 261992 h 606722"/>
              <a:gd name="connsiteX46" fmla="*/ 552367 w 607639"/>
              <a:gd name="connsiteY46" fmla="*/ 261992 h 606722"/>
              <a:gd name="connsiteX47" fmla="*/ 552367 w 607639"/>
              <a:gd name="connsiteY47" fmla="*/ 468794 h 606722"/>
              <a:gd name="connsiteX48" fmla="*/ 566163 w 607639"/>
              <a:gd name="connsiteY48" fmla="*/ 468794 h 606722"/>
              <a:gd name="connsiteX49" fmla="*/ 579958 w 607639"/>
              <a:gd name="connsiteY49" fmla="*/ 482569 h 606722"/>
              <a:gd name="connsiteX50" fmla="*/ 566163 w 607639"/>
              <a:gd name="connsiteY50" fmla="*/ 496344 h 606722"/>
              <a:gd name="connsiteX51" fmla="*/ 538571 w 607639"/>
              <a:gd name="connsiteY51" fmla="*/ 496344 h 606722"/>
              <a:gd name="connsiteX52" fmla="*/ 483299 w 607639"/>
              <a:gd name="connsiteY52" fmla="*/ 496344 h 606722"/>
              <a:gd name="connsiteX53" fmla="*/ 400435 w 607639"/>
              <a:gd name="connsiteY53" fmla="*/ 496344 h 606722"/>
              <a:gd name="connsiteX54" fmla="*/ 345252 w 607639"/>
              <a:gd name="connsiteY54" fmla="*/ 496344 h 606722"/>
              <a:gd name="connsiteX55" fmla="*/ 262387 w 607639"/>
              <a:gd name="connsiteY55" fmla="*/ 496344 h 606722"/>
              <a:gd name="connsiteX56" fmla="*/ 207115 w 607639"/>
              <a:gd name="connsiteY56" fmla="*/ 496344 h 606722"/>
              <a:gd name="connsiteX57" fmla="*/ 124251 w 607639"/>
              <a:gd name="connsiteY57" fmla="*/ 496344 h 606722"/>
              <a:gd name="connsiteX58" fmla="*/ 69068 w 607639"/>
              <a:gd name="connsiteY58" fmla="*/ 496344 h 606722"/>
              <a:gd name="connsiteX59" fmla="*/ 55272 w 607639"/>
              <a:gd name="connsiteY59" fmla="*/ 496344 h 606722"/>
              <a:gd name="connsiteX60" fmla="*/ 55272 w 607639"/>
              <a:gd name="connsiteY60" fmla="*/ 537758 h 606722"/>
              <a:gd name="connsiteX61" fmla="*/ 41387 w 607639"/>
              <a:gd name="connsiteY61" fmla="*/ 551533 h 606722"/>
              <a:gd name="connsiteX62" fmla="*/ 27592 w 607639"/>
              <a:gd name="connsiteY62" fmla="*/ 551533 h 606722"/>
              <a:gd name="connsiteX63" fmla="*/ 27592 w 607639"/>
              <a:gd name="connsiteY63" fmla="*/ 579083 h 606722"/>
              <a:gd name="connsiteX64" fmla="*/ 579958 w 607639"/>
              <a:gd name="connsiteY64" fmla="*/ 579083 h 606722"/>
              <a:gd name="connsiteX65" fmla="*/ 579958 w 607639"/>
              <a:gd name="connsiteY65" fmla="*/ 551533 h 606722"/>
              <a:gd name="connsiteX66" fmla="*/ 96660 w 607639"/>
              <a:gd name="connsiteY66" fmla="*/ 551533 h 606722"/>
              <a:gd name="connsiteX67" fmla="*/ 82864 w 607639"/>
              <a:gd name="connsiteY67" fmla="*/ 537758 h 606722"/>
              <a:gd name="connsiteX68" fmla="*/ 96660 w 607639"/>
              <a:gd name="connsiteY68" fmla="*/ 523983 h 606722"/>
              <a:gd name="connsiteX69" fmla="*/ 593843 w 607639"/>
              <a:gd name="connsiteY69" fmla="*/ 523983 h 606722"/>
              <a:gd name="connsiteX70" fmla="*/ 607639 w 607639"/>
              <a:gd name="connsiteY70" fmla="*/ 537758 h 606722"/>
              <a:gd name="connsiteX71" fmla="*/ 607639 w 607639"/>
              <a:gd name="connsiteY71" fmla="*/ 592947 h 606722"/>
              <a:gd name="connsiteX72" fmla="*/ 593843 w 607639"/>
              <a:gd name="connsiteY72" fmla="*/ 606722 h 606722"/>
              <a:gd name="connsiteX73" fmla="*/ 13796 w 607639"/>
              <a:gd name="connsiteY73" fmla="*/ 606722 h 606722"/>
              <a:gd name="connsiteX74" fmla="*/ 0 w 607639"/>
              <a:gd name="connsiteY74" fmla="*/ 592947 h 606722"/>
              <a:gd name="connsiteX75" fmla="*/ 0 w 607639"/>
              <a:gd name="connsiteY75" fmla="*/ 537758 h 606722"/>
              <a:gd name="connsiteX76" fmla="*/ 13796 w 607639"/>
              <a:gd name="connsiteY76" fmla="*/ 523983 h 606722"/>
              <a:gd name="connsiteX77" fmla="*/ 27592 w 607639"/>
              <a:gd name="connsiteY77" fmla="*/ 523983 h 606722"/>
              <a:gd name="connsiteX78" fmla="*/ 27592 w 607639"/>
              <a:gd name="connsiteY78" fmla="*/ 482569 h 606722"/>
              <a:gd name="connsiteX79" fmla="*/ 41387 w 607639"/>
              <a:gd name="connsiteY79" fmla="*/ 468794 h 606722"/>
              <a:gd name="connsiteX80" fmla="*/ 55272 w 607639"/>
              <a:gd name="connsiteY80" fmla="*/ 468794 h 606722"/>
              <a:gd name="connsiteX81" fmla="*/ 55272 w 607639"/>
              <a:gd name="connsiteY81" fmla="*/ 261992 h 606722"/>
              <a:gd name="connsiteX82" fmla="*/ 41387 w 607639"/>
              <a:gd name="connsiteY82" fmla="*/ 261992 h 606722"/>
              <a:gd name="connsiteX83" fmla="*/ 27592 w 607639"/>
              <a:gd name="connsiteY83" fmla="*/ 248217 h 606722"/>
              <a:gd name="connsiteX84" fmla="*/ 41387 w 607639"/>
              <a:gd name="connsiteY84" fmla="*/ 234442 h 606722"/>
              <a:gd name="connsiteX85" fmla="*/ 69068 w 607639"/>
              <a:gd name="connsiteY85" fmla="*/ 234442 h 606722"/>
              <a:gd name="connsiteX86" fmla="*/ 124251 w 607639"/>
              <a:gd name="connsiteY86" fmla="*/ 234442 h 606722"/>
              <a:gd name="connsiteX87" fmla="*/ 207115 w 607639"/>
              <a:gd name="connsiteY87" fmla="*/ 234442 h 606722"/>
              <a:gd name="connsiteX88" fmla="*/ 262387 w 607639"/>
              <a:gd name="connsiteY88" fmla="*/ 234442 h 606722"/>
              <a:gd name="connsiteX89" fmla="*/ 345252 w 607639"/>
              <a:gd name="connsiteY89" fmla="*/ 234442 h 606722"/>
              <a:gd name="connsiteX90" fmla="*/ 400435 w 607639"/>
              <a:gd name="connsiteY90" fmla="*/ 234442 h 606722"/>
              <a:gd name="connsiteX91" fmla="*/ 483299 w 607639"/>
              <a:gd name="connsiteY91" fmla="*/ 234442 h 606722"/>
              <a:gd name="connsiteX92" fmla="*/ 538571 w 607639"/>
              <a:gd name="connsiteY92" fmla="*/ 234442 h 606722"/>
              <a:gd name="connsiteX93" fmla="*/ 552367 w 607639"/>
              <a:gd name="connsiteY93" fmla="*/ 234442 h 606722"/>
              <a:gd name="connsiteX94" fmla="*/ 552367 w 607639"/>
              <a:gd name="connsiteY94" fmla="*/ 193028 h 606722"/>
              <a:gd name="connsiteX95" fmla="*/ 552367 w 607639"/>
              <a:gd name="connsiteY95" fmla="*/ 175076 h 606722"/>
              <a:gd name="connsiteX96" fmla="*/ 303775 w 607639"/>
              <a:gd name="connsiteY96" fmla="*/ 84072 h 606722"/>
              <a:gd name="connsiteX97" fmla="*/ 55272 w 607639"/>
              <a:gd name="connsiteY97" fmla="*/ 175076 h 606722"/>
              <a:gd name="connsiteX98" fmla="*/ 55272 w 607639"/>
              <a:gd name="connsiteY98" fmla="*/ 179253 h 606722"/>
              <a:gd name="connsiteX99" fmla="*/ 510979 w 607639"/>
              <a:gd name="connsiteY99" fmla="*/ 179253 h 606722"/>
              <a:gd name="connsiteX100" fmla="*/ 524775 w 607639"/>
              <a:gd name="connsiteY100" fmla="*/ 193028 h 606722"/>
              <a:gd name="connsiteX101" fmla="*/ 510979 w 607639"/>
              <a:gd name="connsiteY101" fmla="*/ 206803 h 606722"/>
              <a:gd name="connsiteX102" fmla="*/ 41387 w 607639"/>
              <a:gd name="connsiteY102" fmla="*/ 206803 h 606722"/>
              <a:gd name="connsiteX103" fmla="*/ 27592 w 607639"/>
              <a:gd name="connsiteY103" fmla="*/ 193028 h 606722"/>
              <a:gd name="connsiteX104" fmla="*/ 27592 w 607639"/>
              <a:gd name="connsiteY104" fmla="*/ 165478 h 606722"/>
              <a:gd name="connsiteX105" fmla="*/ 37293 w 607639"/>
              <a:gd name="connsiteY105" fmla="*/ 153036 h 606722"/>
              <a:gd name="connsiteX106" fmla="*/ 136712 w 607639"/>
              <a:gd name="connsiteY106" fmla="*/ 115799 h 606722"/>
              <a:gd name="connsiteX107" fmla="*/ 303775 w 607639"/>
              <a:gd name="connsiteY10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607639" h="606722">
                <a:moveTo>
                  <a:pt x="497095" y="261992"/>
                </a:moveTo>
                <a:lnTo>
                  <a:pt x="497095" y="468794"/>
                </a:lnTo>
                <a:lnTo>
                  <a:pt x="524775" y="468794"/>
                </a:lnTo>
                <a:lnTo>
                  <a:pt x="524775" y="261992"/>
                </a:lnTo>
                <a:close/>
                <a:moveTo>
                  <a:pt x="414320" y="261992"/>
                </a:moveTo>
                <a:lnTo>
                  <a:pt x="414320" y="468794"/>
                </a:lnTo>
                <a:lnTo>
                  <a:pt x="469503" y="468794"/>
                </a:lnTo>
                <a:lnTo>
                  <a:pt x="469503" y="261992"/>
                </a:lnTo>
                <a:close/>
                <a:moveTo>
                  <a:pt x="359047" y="261992"/>
                </a:moveTo>
                <a:lnTo>
                  <a:pt x="359047" y="468794"/>
                </a:lnTo>
                <a:lnTo>
                  <a:pt x="386639" y="468794"/>
                </a:lnTo>
                <a:lnTo>
                  <a:pt x="386639" y="261992"/>
                </a:lnTo>
                <a:close/>
                <a:moveTo>
                  <a:pt x="276183" y="261992"/>
                </a:moveTo>
                <a:lnTo>
                  <a:pt x="276183" y="468794"/>
                </a:lnTo>
                <a:lnTo>
                  <a:pt x="331456" y="468794"/>
                </a:lnTo>
                <a:lnTo>
                  <a:pt x="331456" y="261992"/>
                </a:lnTo>
                <a:close/>
                <a:moveTo>
                  <a:pt x="220911" y="261992"/>
                </a:moveTo>
                <a:lnTo>
                  <a:pt x="220911" y="468794"/>
                </a:lnTo>
                <a:lnTo>
                  <a:pt x="248592" y="468794"/>
                </a:lnTo>
                <a:lnTo>
                  <a:pt x="248592" y="261992"/>
                </a:lnTo>
                <a:close/>
                <a:moveTo>
                  <a:pt x="138136" y="261992"/>
                </a:moveTo>
                <a:lnTo>
                  <a:pt x="138136" y="468794"/>
                </a:lnTo>
                <a:lnTo>
                  <a:pt x="193319" y="468794"/>
                </a:lnTo>
                <a:lnTo>
                  <a:pt x="193319" y="261992"/>
                </a:lnTo>
                <a:close/>
                <a:moveTo>
                  <a:pt x="82864" y="261992"/>
                </a:moveTo>
                <a:lnTo>
                  <a:pt x="82864" y="468794"/>
                </a:lnTo>
                <a:lnTo>
                  <a:pt x="110455" y="468794"/>
                </a:lnTo>
                <a:lnTo>
                  <a:pt x="110455" y="261992"/>
                </a:lnTo>
                <a:close/>
                <a:moveTo>
                  <a:pt x="303820" y="110294"/>
                </a:moveTo>
                <a:cubicBezTo>
                  <a:pt x="319078" y="110294"/>
                  <a:pt x="331447" y="122647"/>
                  <a:pt x="331447" y="137885"/>
                </a:cubicBezTo>
                <a:cubicBezTo>
                  <a:pt x="331447" y="153123"/>
                  <a:pt x="319078" y="165476"/>
                  <a:pt x="303820" y="165476"/>
                </a:cubicBezTo>
                <a:cubicBezTo>
                  <a:pt x="288562" y="165476"/>
                  <a:pt x="276193" y="153123"/>
                  <a:pt x="276193" y="137885"/>
                </a:cubicBezTo>
                <a:cubicBezTo>
                  <a:pt x="276193" y="122647"/>
                  <a:pt x="288562" y="110294"/>
                  <a:pt x="303820" y="110294"/>
                </a:cubicBezTo>
                <a:close/>
                <a:moveTo>
                  <a:pt x="303775" y="27550"/>
                </a:moveTo>
                <a:cubicBezTo>
                  <a:pt x="248592" y="27550"/>
                  <a:pt x="198838" y="57944"/>
                  <a:pt x="174005" y="103446"/>
                </a:cubicBezTo>
                <a:lnTo>
                  <a:pt x="299681" y="56522"/>
                </a:lnTo>
                <a:cubicBezTo>
                  <a:pt x="302440" y="55189"/>
                  <a:pt x="305199" y="55189"/>
                  <a:pt x="309293" y="55189"/>
                </a:cubicBezTo>
                <a:lnTo>
                  <a:pt x="434969" y="102024"/>
                </a:lnTo>
                <a:cubicBezTo>
                  <a:pt x="408712" y="57944"/>
                  <a:pt x="359047" y="27550"/>
                  <a:pt x="303775" y="27550"/>
                </a:cubicBezTo>
                <a:close/>
                <a:moveTo>
                  <a:pt x="303775" y="0"/>
                </a:moveTo>
                <a:cubicBezTo>
                  <a:pt x="379786" y="0"/>
                  <a:pt x="446006" y="48257"/>
                  <a:pt x="470927" y="115799"/>
                </a:cubicBezTo>
                <a:lnTo>
                  <a:pt x="570346" y="153036"/>
                </a:lnTo>
                <a:cubicBezTo>
                  <a:pt x="575864" y="154458"/>
                  <a:pt x="579958" y="159968"/>
                  <a:pt x="579958" y="165478"/>
                </a:cubicBezTo>
                <a:lnTo>
                  <a:pt x="579958" y="193028"/>
                </a:lnTo>
                <a:lnTo>
                  <a:pt x="579958" y="248217"/>
                </a:lnTo>
                <a:cubicBezTo>
                  <a:pt x="579958" y="256482"/>
                  <a:pt x="574440" y="261992"/>
                  <a:pt x="566163" y="261992"/>
                </a:cubicBezTo>
                <a:lnTo>
                  <a:pt x="552367" y="261992"/>
                </a:lnTo>
                <a:lnTo>
                  <a:pt x="552367" y="468794"/>
                </a:lnTo>
                <a:lnTo>
                  <a:pt x="566163" y="468794"/>
                </a:lnTo>
                <a:cubicBezTo>
                  <a:pt x="574440" y="468794"/>
                  <a:pt x="579958" y="474304"/>
                  <a:pt x="579958" y="482569"/>
                </a:cubicBezTo>
                <a:cubicBezTo>
                  <a:pt x="579958" y="490834"/>
                  <a:pt x="574440" y="496344"/>
                  <a:pt x="566163" y="496344"/>
                </a:cubicBezTo>
                <a:lnTo>
                  <a:pt x="538571" y="496344"/>
                </a:lnTo>
                <a:lnTo>
                  <a:pt x="483299" y="496344"/>
                </a:lnTo>
                <a:lnTo>
                  <a:pt x="400435" y="496344"/>
                </a:lnTo>
                <a:lnTo>
                  <a:pt x="345252" y="496344"/>
                </a:lnTo>
                <a:lnTo>
                  <a:pt x="262387" y="496344"/>
                </a:lnTo>
                <a:lnTo>
                  <a:pt x="207115" y="496344"/>
                </a:lnTo>
                <a:lnTo>
                  <a:pt x="124251" y="496344"/>
                </a:lnTo>
                <a:lnTo>
                  <a:pt x="69068" y="496344"/>
                </a:lnTo>
                <a:lnTo>
                  <a:pt x="55272" y="496344"/>
                </a:lnTo>
                <a:lnTo>
                  <a:pt x="55272" y="537758"/>
                </a:lnTo>
                <a:cubicBezTo>
                  <a:pt x="55272" y="546023"/>
                  <a:pt x="49754" y="551533"/>
                  <a:pt x="41387" y="551533"/>
                </a:cubicBezTo>
                <a:lnTo>
                  <a:pt x="27592" y="551533"/>
                </a:lnTo>
                <a:lnTo>
                  <a:pt x="27592" y="579083"/>
                </a:lnTo>
                <a:lnTo>
                  <a:pt x="579958" y="579083"/>
                </a:lnTo>
                <a:lnTo>
                  <a:pt x="579958" y="551533"/>
                </a:lnTo>
                <a:lnTo>
                  <a:pt x="96660" y="551533"/>
                </a:lnTo>
                <a:cubicBezTo>
                  <a:pt x="88382" y="551533"/>
                  <a:pt x="82864" y="546023"/>
                  <a:pt x="82864" y="537758"/>
                </a:cubicBezTo>
                <a:cubicBezTo>
                  <a:pt x="82864" y="529493"/>
                  <a:pt x="88382" y="523983"/>
                  <a:pt x="96660" y="523983"/>
                </a:cubicBezTo>
                <a:lnTo>
                  <a:pt x="593843" y="523983"/>
                </a:lnTo>
                <a:cubicBezTo>
                  <a:pt x="602121" y="523983"/>
                  <a:pt x="607639" y="529493"/>
                  <a:pt x="607639" y="537758"/>
                </a:cubicBezTo>
                <a:lnTo>
                  <a:pt x="607639" y="592947"/>
                </a:lnTo>
                <a:cubicBezTo>
                  <a:pt x="607639" y="601212"/>
                  <a:pt x="602121" y="606722"/>
                  <a:pt x="593843" y="606722"/>
                </a:cubicBezTo>
                <a:lnTo>
                  <a:pt x="13796" y="606722"/>
                </a:lnTo>
                <a:cubicBezTo>
                  <a:pt x="5518" y="606722"/>
                  <a:pt x="0" y="601212"/>
                  <a:pt x="0" y="592947"/>
                </a:cubicBezTo>
                <a:lnTo>
                  <a:pt x="0" y="537758"/>
                </a:lnTo>
                <a:cubicBezTo>
                  <a:pt x="0" y="529493"/>
                  <a:pt x="5518" y="523983"/>
                  <a:pt x="13796" y="523983"/>
                </a:cubicBezTo>
                <a:lnTo>
                  <a:pt x="27592" y="523983"/>
                </a:lnTo>
                <a:lnTo>
                  <a:pt x="27592" y="482569"/>
                </a:lnTo>
                <a:cubicBezTo>
                  <a:pt x="27592" y="474304"/>
                  <a:pt x="33110" y="468794"/>
                  <a:pt x="41387" y="468794"/>
                </a:cubicBezTo>
                <a:lnTo>
                  <a:pt x="55272" y="468794"/>
                </a:lnTo>
                <a:lnTo>
                  <a:pt x="55272" y="261992"/>
                </a:lnTo>
                <a:lnTo>
                  <a:pt x="41387" y="261992"/>
                </a:lnTo>
                <a:cubicBezTo>
                  <a:pt x="33110" y="261992"/>
                  <a:pt x="27592" y="256482"/>
                  <a:pt x="27592" y="248217"/>
                </a:cubicBezTo>
                <a:cubicBezTo>
                  <a:pt x="27592" y="239952"/>
                  <a:pt x="33110" y="234442"/>
                  <a:pt x="41387" y="234442"/>
                </a:cubicBezTo>
                <a:lnTo>
                  <a:pt x="69068" y="234442"/>
                </a:lnTo>
                <a:lnTo>
                  <a:pt x="124251" y="234442"/>
                </a:lnTo>
                <a:lnTo>
                  <a:pt x="207115" y="234442"/>
                </a:lnTo>
                <a:lnTo>
                  <a:pt x="262387" y="234442"/>
                </a:lnTo>
                <a:lnTo>
                  <a:pt x="345252" y="234442"/>
                </a:lnTo>
                <a:lnTo>
                  <a:pt x="400435" y="234442"/>
                </a:lnTo>
                <a:lnTo>
                  <a:pt x="483299" y="234442"/>
                </a:lnTo>
                <a:lnTo>
                  <a:pt x="538571" y="234442"/>
                </a:lnTo>
                <a:lnTo>
                  <a:pt x="552367" y="234442"/>
                </a:lnTo>
                <a:lnTo>
                  <a:pt x="552367" y="193028"/>
                </a:lnTo>
                <a:lnTo>
                  <a:pt x="552367" y="175076"/>
                </a:lnTo>
                <a:lnTo>
                  <a:pt x="303775" y="84072"/>
                </a:lnTo>
                <a:lnTo>
                  <a:pt x="55272" y="175076"/>
                </a:lnTo>
                <a:lnTo>
                  <a:pt x="55272" y="179253"/>
                </a:lnTo>
                <a:lnTo>
                  <a:pt x="510979" y="179253"/>
                </a:lnTo>
                <a:cubicBezTo>
                  <a:pt x="519257" y="179253"/>
                  <a:pt x="524775" y="184763"/>
                  <a:pt x="524775" y="193028"/>
                </a:cubicBezTo>
                <a:cubicBezTo>
                  <a:pt x="524775" y="201293"/>
                  <a:pt x="519257" y="206803"/>
                  <a:pt x="510979" y="206803"/>
                </a:cubicBezTo>
                <a:lnTo>
                  <a:pt x="41387" y="206803"/>
                </a:lnTo>
                <a:cubicBezTo>
                  <a:pt x="33110" y="206803"/>
                  <a:pt x="27592" y="201293"/>
                  <a:pt x="27592" y="193028"/>
                </a:cubicBezTo>
                <a:lnTo>
                  <a:pt x="27592" y="165478"/>
                </a:lnTo>
                <a:cubicBezTo>
                  <a:pt x="27592" y="159968"/>
                  <a:pt x="31775" y="154458"/>
                  <a:pt x="37293" y="153036"/>
                </a:cubicBezTo>
                <a:lnTo>
                  <a:pt x="136712" y="115799"/>
                </a:lnTo>
                <a:cubicBezTo>
                  <a:pt x="161545" y="48257"/>
                  <a:pt x="227853" y="0"/>
                  <a:pt x="303775" y="0"/>
                </a:cubicBezTo>
                <a:close/>
              </a:path>
            </a:pathLst>
          </a:custGeom>
          <a:solidFill>
            <a:srgbClr val="1AA3AA"/>
          </a:solidFill>
          <a:ln>
            <a:noFill/>
          </a:ln>
        </p:spPr>
        <p:txBody>
          <a:bodyPr wrap="square" lIns="91440" tIns="45720" rIns="91440" bIns="45720" anchor="ctr">
            <a:normAutofit fontScale="72500"/>
          </a:bodyPr>
          <a:lstStyle/>
          <a:p>
            <a:pPr algn="ctr">
              <a:lnSpc>
                <a:spcPct val="130000"/>
              </a:lnSpc>
            </a:pPr>
            <a:endParaRPr dirty="0">
              <a:latin typeface="Arial" panose="020B0604020202020204" pitchFamily="34" charset="0"/>
              <a:ea typeface="微软雅黑" panose="020B0503020204020204" charset="-122"/>
              <a:sym typeface="Arial" panose="020B0604020202020204" pitchFamily="34" charset="0"/>
            </a:endParaRPr>
          </a:p>
        </p:txBody>
      </p:sp>
      <p:sp>
        <p:nvSpPr>
          <p:cNvPr id="48" name="文本框 47"/>
          <p:cNvSpPr txBox="1"/>
          <p:nvPr>
            <p:custDataLst>
              <p:tags r:id="rId15"/>
            </p:custDataLst>
          </p:nvPr>
        </p:nvSpPr>
        <p:spPr bwMode="auto">
          <a:xfrm>
            <a:off x="7946390" y="4281170"/>
            <a:ext cx="3368675" cy="2288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algn="l">
              <a:lnSpc>
                <a:spcPct val="130000"/>
              </a:lnSpc>
              <a:spcBef>
                <a:spcPct val="0"/>
              </a:spcBef>
              <a:buFontTx/>
              <a:buNone/>
            </a:pPr>
            <a:r>
              <a:rPr lang="zh-CN" altLang="en-US" sz="1600" b="1" spc="300">
                <a:latin typeface="Arial" panose="020B0604020202020204" pitchFamily="34" charset="0"/>
                <a:ea typeface="微软雅黑" panose="020B0503020204020204" charset="-122"/>
                <a:sym typeface="Arial" panose="020B0604020202020204" pitchFamily="34" charset="0"/>
              </a:rPr>
              <a:t>3. 一般位置直线的投影</a:t>
            </a:r>
            <a:endParaRPr lang="zh-CN" altLang="en-US" sz="1600" b="1" spc="300">
              <a:latin typeface="Arial" panose="020B0604020202020204" pitchFamily="34" charset="0"/>
              <a:ea typeface="微软雅黑" panose="020B0503020204020204" charset="-122"/>
              <a:sym typeface="Arial" panose="020B0604020202020204" pitchFamily="34" charset="0"/>
            </a:endParaRPr>
          </a:p>
          <a:p>
            <a:pPr algn="l">
              <a:lnSpc>
                <a:spcPct val="130000"/>
              </a:lnSpc>
              <a:spcBef>
                <a:spcPct val="0"/>
              </a:spcBef>
              <a:buFontTx/>
              <a:buNone/>
            </a:pPr>
            <a:r>
              <a:rPr lang="zh-CN" altLang="en-US" sz="1600" b="1" spc="300">
                <a:latin typeface="Arial" panose="020B0604020202020204" pitchFamily="34" charset="0"/>
                <a:ea typeface="微软雅黑" panose="020B0503020204020204" charset="-122"/>
                <a:sym typeface="Arial" panose="020B0604020202020204" pitchFamily="34" charset="0"/>
              </a:rPr>
              <a:t>直线与三个投影面都处于倾斜位置，称为一般位置直线。一般位置直线在三个投影面上的投影都不反映实长，而且于投影轴的夹角也不反映空间直线对投影面的夹角。</a:t>
            </a:r>
            <a:endParaRPr lang="zh-CN" altLang="en-US" sz="1600" b="1" spc="300">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 name="稻壳儿榴莲果果"/>
          <p:cNvSpPr/>
          <p:nvPr/>
        </p:nvSpPr>
        <p:spPr>
          <a:xfrm>
            <a:off x="6874768" y="1063789"/>
            <a:ext cx="4730423" cy="4730422"/>
          </a:xfrm>
          <a:prstGeom prst="ellipse">
            <a:avLst/>
          </a:prstGeom>
          <a:ln w="25400">
            <a:solidFill>
              <a:srgbClr val="E3E4E4"/>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892" name="稻壳儿榴莲果果"/>
          <p:cNvSpPr/>
          <p:nvPr/>
        </p:nvSpPr>
        <p:spPr>
          <a:xfrm>
            <a:off x="5789736" y="-21243"/>
            <a:ext cx="6900486" cy="6900485"/>
          </a:xfrm>
          <a:prstGeom prst="ellipse">
            <a:avLst/>
          </a:prstGeom>
          <a:ln w="25400">
            <a:solidFill>
              <a:srgbClr val="E3E4E4"/>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89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3" name="稻壳儿榴莲果果"/>
          <p:cNvSpPr/>
          <p:nvPr/>
        </p:nvSpPr>
        <p:spPr>
          <a:xfrm>
            <a:off x="845185" y="1740535"/>
            <a:ext cx="4650105"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1. 点从属于直线</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flipH="1">
            <a:off x="784860" y="2451735"/>
            <a:ext cx="4237990" cy="1477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（1）点从属于直线，则点的各面投影必从属于直线的同面投影。</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（2）从属于直线的点分割线段之长度比等于其投影分割线段投影长度之比。</a:t>
            </a:r>
            <a:endPar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44" name="稻壳儿榴莲果果"/>
          <p:cNvSpPr/>
          <p:nvPr/>
        </p:nvSpPr>
        <p:spPr>
          <a:xfrm>
            <a:off x="845229" y="189592"/>
            <a:ext cx="263271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三、点与直线</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p:nvPr/>
        </p:nvSpPr>
        <p:spPr>
          <a:xfrm>
            <a:off x="845185" y="4209415"/>
            <a:ext cx="4117975"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2. 点不从属于直线</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txBox="1"/>
          <p:nvPr/>
        </p:nvSpPr>
        <p:spPr>
          <a:xfrm flipH="1">
            <a:off x="845185" y="4758690"/>
            <a:ext cx="4650105" cy="11074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若点不从属于直线，则点的投影不具备上述性质。</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如图 </a:t>
            </a:r>
            <a:r>
              <a:rPr lang="en-US" sz="1600" dirty="0">
                <a:solidFill>
                  <a:schemeClr val="tx1">
                    <a:lumMod val="95000"/>
                    <a:lumOff val="5000"/>
                  </a:schemeClr>
                </a:solidFill>
                <a:latin typeface="宋体" panose="02010600030101010101" pitchFamily="2" charset="-122"/>
                <a:cs typeface="Arial" panose="020B0604020202020204" pitchFamily="34" charset="0"/>
              </a:rPr>
              <a:t>3</a:t>
            </a:r>
            <a:r>
              <a:rPr sz="1600" dirty="0">
                <a:solidFill>
                  <a:schemeClr val="tx1">
                    <a:lumMod val="95000"/>
                    <a:lumOff val="5000"/>
                  </a:schemeClr>
                </a:solidFill>
                <a:latin typeface="宋体" panose="02010600030101010101" pitchFamily="2" charset="-122"/>
                <a:cs typeface="Arial" panose="020B0604020202020204" pitchFamily="34" charset="0"/>
              </a:rPr>
              <a:t>.17 所示，虽然 k 从属于 ab，但 k′ 不从属于 a′b′，故点 K 不从属于直线 AB。</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pic>
        <p:nvPicPr>
          <p:cNvPr id="5" name="图片 4"/>
          <p:cNvPicPr>
            <a:picLocks noChangeAspect="1"/>
          </p:cNvPicPr>
          <p:nvPr/>
        </p:nvPicPr>
        <p:blipFill>
          <a:blip r:embed="rId1"/>
          <a:stretch>
            <a:fillRect/>
          </a:stretch>
        </p:blipFill>
        <p:spPr>
          <a:xfrm>
            <a:off x="7665720" y="1854835"/>
            <a:ext cx="3149600" cy="29819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45" name="稻壳儿榴莲果果"/>
          <p:cNvSpPr/>
          <p:nvPr/>
        </p:nvSpPr>
        <p:spPr>
          <a:xfrm>
            <a:off x="1195752"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7" name="稻壳儿榴莲果果"/>
          <p:cNvSpPr/>
          <p:nvPr/>
        </p:nvSpPr>
        <p:spPr>
          <a:xfrm>
            <a:off x="5193313"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69" name="稻壳儿榴莲果果"/>
          <p:cNvSpPr/>
          <p:nvPr/>
        </p:nvSpPr>
        <p:spPr>
          <a:xfrm>
            <a:off x="9004310" y="777678"/>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84" name="稻壳儿榴莲果果"/>
          <p:cNvSpPr/>
          <p:nvPr/>
        </p:nvSpPr>
        <p:spPr>
          <a:xfrm>
            <a:off x="870585" y="3133090"/>
            <a:ext cx="2931795"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空间两直线相交，交点 K 是两直线的共有点，K 点的投影，符合点的投影规律</a:t>
            </a:r>
            <a:r>
              <a:rPr lang="zh-CN" altLang="en-US" sz="1600" dirty="0">
                <a:latin typeface="宋体" panose="02010600030101010101" pitchFamily="2" charset="-122"/>
                <a:ea typeface="宋体" panose="02010600030101010101" pitchFamily="2" charset="-122"/>
                <a:cs typeface="Arial" panose="020B0604020202020204" pitchFamily="34" charset="0"/>
              </a:rPr>
              <a:t>。</a:t>
            </a:r>
            <a:endParaRPr lang="zh-CN" alt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1209438" y="2609118"/>
            <a:ext cx="167894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1. 两直线相交</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4303395" y="3317875"/>
            <a:ext cx="3766820"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两直线空间平行，投影面上的投影也相互平行</a:t>
            </a:r>
            <a:r>
              <a:rPr lang="zh-CN" altLang="en-US" sz="1600" dirty="0">
                <a:latin typeface="宋体" panose="02010600030101010101" pitchFamily="2" charset="-122"/>
                <a:ea typeface="宋体" panose="02010600030101010101" pitchFamily="2" charset="-122"/>
                <a:cs typeface="Arial" panose="020B0604020202020204" pitchFamily="34" charset="0"/>
              </a:rPr>
              <a:t>。</a:t>
            </a:r>
            <a:endParaRPr lang="zh-CN" alt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5347615" y="2607848"/>
            <a:ext cx="167894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2. 两直线平行</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679180" y="3133090"/>
            <a:ext cx="335788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空间两直线不平行又不相交时称为交叉。交叉两直线的同面投影可能相交，但它们各个投影的交点不符合点的投影规律</a:t>
            </a:r>
            <a:r>
              <a:rPr lang="zh-CN" altLang="en-US" sz="1600" dirty="0">
                <a:latin typeface="宋体" panose="02010600030101010101" pitchFamily="2" charset="-122"/>
                <a:ea typeface="宋体" panose="02010600030101010101" pitchFamily="2" charset="-122"/>
                <a:cs typeface="Arial" panose="020B0604020202020204" pitchFamily="34" charset="0"/>
              </a:rPr>
              <a:t>。</a:t>
            </a:r>
            <a:endParaRPr lang="zh-CN" alt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9017796" y="2609118"/>
            <a:ext cx="167894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3. 两直线交叉</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90" name="稻壳儿榴莲果果"/>
          <p:cNvPicPr/>
          <p:nvPr/>
        </p:nvPicPr>
        <p:blipFill rotWithShape="1">
          <a:blip r:embed="rId1"/>
          <a:srcRect l="16693" r="16693"/>
          <a:stretch>
            <a:fillRect/>
          </a:stretch>
        </p:blipFill>
        <p:spPr>
          <a:xfrm>
            <a:off x="5350905" y="931523"/>
            <a:ext cx="1389857" cy="1389857"/>
          </a:xfrm>
          <a:prstGeom prst="ellipse">
            <a:avLst/>
          </a:prstGeom>
        </p:spPr>
      </p:pic>
      <p:pic>
        <p:nvPicPr>
          <p:cNvPr id="91" name="稻壳儿榴莲果果"/>
          <p:cNvPicPr/>
          <p:nvPr/>
        </p:nvPicPr>
        <p:blipFill rotWithShape="1">
          <a:blip r:embed="rId2"/>
          <a:srcRect l="11532" r="21854"/>
          <a:stretch>
            <a:fillRect/>
          </a:stretch>
        </p:blipFill>
        <p:spPr>
          <a:xfrm>
            <a:off x="1353784" y="935967"/>
            <a:ext cx="1389857" cy="1389857"/>
          </a:xfrm>
          <a:prstGeom prst="ellipse">
            <a:avLst/>
          </a:prstGeom>
        </p:spPr>
      </p:pic>
      <p:pic>
        <p:nvPicPr>
          <p:cNvPr id="92" name="稻壳儿榴莲果果"/>
          <p:cNvPicPr/>
          <p:nvPr/>
        </p:nvPicPr>
        <p:blipFill rotWithShape="1">
          <a:blip r:embed="rId3"/>
          <a:srcRect l="16693" r="16693"/>
          <a:stretch>
            <a:fillRect/>
          </a:stretch>
        </p:blipFill>
        <p:spPr>
          <a:xfrm>
            <a:off x="9162537" y="931329"/>
            <a:ext cx="1389857" cy="1389857"/>
          </a:xfrm>
          <a:prstGeom prst="ellipse">
            <a:avLst/>
          </a:prstGeom>
        </p:spPr>
      </p:pic>
      <p:sp>
        <p:nvSpPr>
          <p:cNvPr id="44" name="稻壳儿榴莲果果"/>
          <p:cNvSpPr/>
          <p:nvPr/>
        </p:nvSpPr>
        <p:spPr>
          <a:xfrm>
            <a:off x="927144" y="189592"/>
            <a:ext cx="426593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四、两直线的相对位置</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4"/>
          <a:stretch>
            <a:fillRect/>
          </a:stretch>
        </p:blipFill>
        <p:spPr>
          <a:xfrm>
            <a:off x="4676775" y="4274820"/>
            <a:ext cx="2838450" cy="2085975"/>
          </a:xfrm>
          <a:prstGeom prst="rect">
            <a:avLst/>
          </a:prstGeom>
        </p:spPr>
      </p:pic>
      <p:pic>
        <p:nvPicPr>
          <p:cNvPr id="3" name="图片 2"/>
          <p:cNvPicPr>
            <a:picLocks noChangeAspect="1"/>
          </p:cNvPicPr>
          <p:nvPr/>
        </p:nvPicPr>
        <p:blipFill>
          <a:blip r:embed="rId5"/>
          <a:stretch>
            <a:fillRect/>
          </a:stretch>
        </p:blipFill>
        <p:spPr>
          <a:xfrm>
            <a:off x="1069340" y="4331970"/>
            <a:ext cx="2132965" cy="2281555"/>
          </a:xfrm>
          <a:prstGeom prst="rect">
            <a:avLst/>
          </a:prstGeom>
        </p:spPr>
      </p:pic>
      <p:pic>
        <p:nvPicPr>
          <p:cNvPr id="4" name="图片 3"/>
          <p:cNvPicPr>
            <a:picLocks noChangeAspect="1"/>
          </p:cNvPicPr>
          <p:nvPr/>
        </p:nvPicPr>
        <p:blipFill>
          <a:blip r:embed="rId6"/>
          <a:stretch>
            <a:fillRect/>
          </a:stretch>
        </p:blipFill>
        <p:spPr>
          <a:xfrm>
            <a:off x="9017635" y="4716780"/>
            <a:ext cx="2412365" cy="189674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Part.4</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4872990"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平面的投影求作</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972820" y="731520"/>
            <a:ext cx="10808335" cy="41529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（1）说说平面相对于一个投影面有几种位置，各种位置投影情况及其图样特性如何，完成表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.5 的填写。</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7282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972820" y="3437890"/>
            <a:ext cx="9248775" cy="368300"/>
          </a:xfrm>
          <a:prstGeom prst="rect">
            <a:avLst/>
          </a:prstGeom>
          <a:noFill/>
        </p:spPr>
        <p:txBody>
          <a:bodyPr wrap="square" rtlCol="0">
            <a:spAutoFit/>
          </a:bodyPr>
          <a:p>
            <a:r>
              <a:rPr lang="zh-CN" altLang="en-US"/>
              <a:t>（2）根据平面的二面投影作出第三面投影，如图 </a:t>
            </a:r>
            <a:r>
              <a:rPr lang="en-US" altLang="zh-CN"/>
              <a:t>3</a:t>
            </a:r>
            <a:r>
              <a:rPr lang="zh-CN" altLang="en-US"/>
              <a:t>.21 所示。</a:t>
            </a:r>
            <a:endParaRPr lang="zh-CN" altLang="en-US"/>
          </a:p>
        </p:txBody>
      </p:sp>
      <p:pic>
        <p:nvPicPr>
          <p:cNvPr id="2" name="图片 1"/>
          <p:cNvPicPr>
            <a:picLocks noChangeAspect="1"/>
          </p:cNvPicPr>
          <p:nvPr/>
        </p:nvPicPr>
        <p:blipFill>
          <a:blip r:embed="rId1"/>
          <a:stretch>
            <a:fillRect/>
          </a:stretch>
        </p:blipFill>
        <p:spPr>
          <a:xfrm>
            <a:off x="1915160" y="1189990"/>
            <a:ext cx="7789545" cy="2204720"/>
          </a:xfrm>
          <a:prstGeom prst="rect">
            <a:avLst/>
          </a:prstGeom>
        </p:spPr>
      </p:pic>
      <p:pic>
        <p:nvPicPr>
          <p:cNvPr id="6" name="图片 5"/>
          <p:cNvPicPr>
            <a:picLocks noChangeAspect="1"/>
          </p:cNvPicPr>
          <p:nvPr/>
        </p:nvPicPr>
        <p:blipFill>
          <a:blip r:embed="rId2"/>
          <a:stretch>
            <a:fillRect/>
          </a:stretch>
        </p:blipFill>
        <p:spPr>
          <a:xfrm>
            <a:off x="2586990" y="3994150"/>
            <a:ext cx="4310380" cy="263080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E2453"/>
        </a:solidFill>
        <a:effectLst/>
      </p:bgPr>
    </p:bg>
    <p:spTree>
      <p:nvGrpSpPr>
        <p:cNvPr id="1" name=""/>
        <p:cNvGrpSpPr/>
        <p:nvPr/>
      </p:nvGrpSpPr>
      <p:grpSpPr>
        <a:xfrm>
          <a:off x="0" y="0"/>
          <a:ext cx="0" cy="0"/>
          <a:chOff x="0" y="0"/>
          <a:chExt cx="0" cy="0"/>
        </a:xfrm>
      </p:grpSpPr>
      <p:sp>
        <p:nvSpPr>
          <p:cNvPr id="4" name="稻壳儿榴莲果果"/>
          <p:cNvSpPr/>
          <p:nvPr/>
        </p:nvSpPr>
        <p:spPr>
          <a:xfrm>
            <a:off x="4760595" y="248920"/>
            <a:ext cx="6871970" cy="1014730"/>
          </a:xfrm>
          <a:prstGeom prst="rect">
            <a:avLst/>
          </a:prstGeom>
        </p:spPr>
        <p:txBody>
          <a:bodyPr wrap="square">
            <a:spAutoFit/>
          </a:bodyPr>
          <a:lstStyle/>
          <a:p>
            <a:pPr algn="ctr"/>
            <a:r>
              <a:rPr lang="zh-CN" altLang="en-US" sz="6000" b="1" kern="100" dirty="0" smtClean="0">
                <a:solidFill>
                  <a:schemeClr val="bg1"/>
                </a:solidFill>
                <a:effectLst/>
                <a:latin typeface="宋体" panose="02010600030101010101" pitchFamily="2" charset="-122"/>
                <a:ea typeface="宋体" panose="02010600030101010101" pitchFamily="2" charset="-122"/>
                <a:cs typeface="Times New Roman" panose="02020603050405020304" charset="0"/>
              </a:rPr>
              <a:t>目 录</a:t>
            </a:r>
            <a:r>
              <a:rPr lang="en-US" altLang="zh-CN" sz="6000" b="1" kern="100" dirty="0" smtClean="0">
                <a:solidFill>
                  <a:schemeClr val="bg1"/>
                </a:solidFill>
                <a:effectLst/>
                <a:latin typeface="宋体" panose="02010600030101010101" pitchFamily="2" charset="-122"/>
                <a:ea typeface="宋体" panose="02010600030101010101" pitchFamily="2" charset="-122"/>
                <a:cs typeface="Times New Roman" panose="02020603050405020304" charset="0"/>
              </a:rPr>
              <a:t>/</a:t>
            </a:r>
            <a:r>
              <a:rPr lang="en-US" altLang="zh-CN" sz="3200" b="1" kern="100" dirty="0" smtClean="0">
                <a:solidFill>
                  <a:schemeClr val="bg1"/>
                </a:solidFill>
                <a:effectLst/>
                <a:latin typeface="宋体" panose="02010600030101010101" pitchFamily="2" charset="-122"/>
                <a:ea typeface="宋体" panose="02010600030101010101" pitchFamily="2" charset="-122"/>
                <a:cs typeface="Times New Roman" panose="02020603050405020304" charset="0"/>
              </a:rPr>
              <a:t>上篇　基础进阶模块</a:t>
            </a:r>
            <a:endParaRPr lang="en-US" altLang="zh-CN" sz="3200" b="1" kern="100" dirty="0" smtClean="0">
              <a:solidFill>
                <a:schemeClr val="bg1"/>
              </a:solidFill>
              <a:effectLst/>
              <a:latin typeface="宋体" panose="02010600030101010101" pitchFamily="2" charset="-122"/>
              <a:ea typeface="宋体" panose="02010600030101010101" pitchFamily="2" charset="-122"/>
              <a:cs typeface="Times New Roman" panose="02020603050405020304" charset="0"/>
            </a:endParaRPr>
          </a:p>
        </p:txBody>
      </p:sp>
      <p:sp>
        <p:nvSpPr>
          <p:cNvPr id="5" name="稻壳儿榴莲果果"/>
          <p:cNvSpPr/>
          <p:nvPr/>
        </p:nvSpPr>
        <p:spPr>
          <a:xfrm>
            <a:off x="5037455" y="1540510"/>
            <a:ext cx="6710045" cy="645160"/>
          </a:xfrm>
          <a:prstGeom prst="rect">
            <a:avLst/>
          </a:prstGeom>
        </p:spPr>
        <p:txBody>
          <a:bodyPr wrap="square">
            <a:spAutoFit/>
          </a:bodyPr>
          <a:lstStyle/>
          <a:p>
            <a:pPr algn="l"/>
            <a:r>
              <a:rPr sz="3600" dirty="0" smtClean="0">
                <a:solidFill>
                  <a:schemeClr val="bg1"/>
                </a:solidFill>
                <a:cs typeface="宋体" panose="02010600030101010101" pitchFamily="2" charset="-122"/>
              </a:rPr>
              <a:t>任务一　投影法及三视图的形成</a:t>
            </a:r>
            <a:endParaRPr sz="3600" dirty="0" smtClean="0">
              <a:solidFill>
                <a:schemeClr val="bg1"/>
              </a:solidFill>
              <a:cs typeface="宋体" panose="02010600030101010101" pitchFamily="2" charset="-122"/>
            </a:endParaRPr>
          </a:p>
        </p:txBody>
      </p:sp>
      <p:sp>
        <p:nvSpPr>
          <p:cNvPr id="6" name="稻壳儿榴莲果果"/>
          <p:cNvSpPr/>
          <p:nvPr/>
        </p:nvSpPr>
        <p:spPr>
          <a:xfrm>
            <a:off x="5019040" y="2639060"/>
            <a:ext cx="6747510" cy="645160"/>
          </a:xfrm>
          <a:prstGeom prst="rect">
            <a:avLst/>
          </a:prstGeom>
        </p:spPr>
        <p:txBody>
          <a:bodyPr wrap="square">
            <a:spAutoFit/>
          </a:bodyPr>
          <a:lstStyle/>
          <a:p>
            <a:pPr algn="l"/>
            <a:r>
              <a:rPr sz="3600" dirty="0" smtClean="0">
                <a:solidFill>
                  <a:schemeClr val="bg1"/>
                </a:solidFill>
                <a:cs typeface="宋体" panose="02010600030101010101" pitchFamily="2" charset="-122"/>
              </a:rPr>
              <a:t>任务二　点的投影图的求作</a:t>
            </a:r>
            <a:endParaRPr sz="3600" dirty="0" smtClean="0">
              <a:solidFill>
                <a:schemeClr val="bg1"/>
              </a:solidFill>
              <a:cs typeface="宋体" panose="02010600030101010101" pitchFamily="2" charset="-122"/>
            </a:endParaRPr>
          </a:p>
        </p:txBody>
      </p:sp>
      <p:sp>
        <p:nvSpPr>
          <p:cNvPr id="7" name="稻壳儿榴莲果果"/>
          <p:cNvSpPr/>
          <p:nvPr/>
        </p:nvSpPr>
        <p:spPr>
          <a:xfrm>
            <a:off x="5037455" y="3843020"/>
            <a:ext cx="6355715" cy="645160"/>
          </a:xfrm>
          <a:prstGeom prst="rect">
            <a:avLst/>
          </a:prstGeom>
        </p:spPr>
        <p:txBody>
          <a:bodyPr wrap="square">
            <a:spAutoFit/>
          </a:bodyPr>
          <a:lstStyle/>
          <a:p>
            <a:pPr algn="l"/>
            <a:r>
              <a:rPr sz="3600" dirty="0" smtClean="0">
                <a:solidFill>
                  <a:schemeClr val="bg1"/>
                </a:solidFill>
                <a:cs typeface="宋体" panose="02010600030101010101" pitchFamily="2" charset="-122"/>
              </a:rPr>
              <a:t>任务三　直线的投影求作</a:t>
            </a:r>
            <a:endParaRPr lang="zh-CN" altLang="en-US" sz="3600" dirty="0" smtClean="0">
              <a:solidFill>
                <a:schemeClr val="bg1"/>
              </a:solidFill>
              <a:cs typeface="宋体" panose="02010600030101010101" pitchFamily="2" charset="-122"/>
            </a:endParaRPr>
          </a:p>
        </p:txBody>
      </p:sp>
      <p:sp>
        <p:nvSpPr>
          <p:cNvPr id="8" name="稻壳儿榴莲果果"/>
          <p:cNvSpPr/>
          <p:nvPr/>
        </p:nvSpPr>
        <p:spPr>
          <a:xfrm>
            <a:off x="5019040" y="4959985"/>
            <a:ext cx="6595110" cy="645160"/>
          </a:xfrm>
          <a:prstGeom prst="rect">
            <a:avLst/>
          </a:prstGeom>
        </p:spPr>
        <p:txBody>
          <a:bodyPr wrap="square">
            <a:spAutoFit/>
          </a:bodyPr>
          <a:lstStyle/>
          <a:p>
            <a:pPr algn="l"/>
            <a:r>
              <a:rPr sz="3600" dirty="0" smtClean="0">
                <a:solidFill>
                  <a:schemeClr val="bg1"/>
                </a:solidFill>
                <a:cs typeface="宋体" panose="02010600030101010101" pitchFamily="2" charset="-122"/>
              </a:rPr>
              <a:t>任务四　平面的投影求作</a:t>
            </a:r>
            <a:endParaRPr lang="zh-CN" altLang="en-US" sz="3600" dirty="0" smtClean="0">
              <a:solidFill>
                <a:schemeClr val="bg1"/>
              </a:solidFill>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1099185" y="3881755"/>
            <a:ext cx="3961130"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（1）能根据给出的平面投影，快速判断平面的空间位置，从而掌握各种位置平面的投影特性。</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7217410" y="3881755"/>
            <a:ext cx="362140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（2）固化空间思维意识。</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稻壳儿榴莲果果"/>
          <p:cNvSpPr/>
          <p:nvPr/>
        </p:nvSpPr>
        <p:spPr>
          <a:xfrm>
            <a:off x="895350" y="28191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198880" y="1184910"/>
            <a:ext cx="3568700" cy="2676525"/>
          </a:xfrm>
          <a:prstGeom prst="rect">
            <a:avLst/>
          </a:prstGeom>
        </p:spPr>
      </p:pic>
      <p:pic>
        <p:nvPicPr>
          <p:cNvPr id="3" name="图片 2"/>
          <p:cNvPicPr>
            <a:picLocks noChangeAspect="1"/>
          </p:cNvPicPr>
          <p:nvPr/>
        </p:nvPicPr>
        <p:blipFill>
          <a:blip r:embed="rId2"/>
          <a:stretch>
            <a:fillRect/>
          </a:stretch>
        </p:blipFill>
        <p:spPr>
          <a:xfrm>
            <a:off x="7230110" y="1184910"/>
            <a:ext cx="3596005" cy="269684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5"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262" name="稻壳儿榴莲果果"/>
          <p:cNvSpPr/>
          <p:nvPr/>
        </p:nvSpPr>
        <p:spPr>
          <a:xfrm>
            <a:off x="6144895" y="4415790"/>
            <a:ext cx="5200015" cy="194564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63" name="稻壳儿榴莲果果"/>
          <p:cNvSpPr/>
          <p:nvPr/>
        </p:nvSpPr>
        <p:spPr>
          <a:xfrm>
            <a:off x="6270842" y="4545036"/>
            <a:ext cx="1166891" cy="11668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3F73DC"/>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0" name="稻壳儿榴莲果果"/>
          <p:cNvSpPr/>
          <p:nvPr/>
        </p:nvSpPr>
        <p:spPr>
          <a:xfrm>
            <a:off x="6145037" y="1940098"/>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3" name="稻壳儿榴莲果果"/>
          <p:cNvSpPr/>
          <p:nvPr/>
        </p:nvSpPr>
        <p:spPr>
          <a:xfrm>
            <a:off x="6266513" y="2070216"/>
            <a:ext cx="1165524" cy="116552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7" name="稻壳儿榴莲果果"/>
          <p:cNvSpPr/>
          <p:nvPr/>
        </p:nvSpPr>
        <p:spPr>
          <a:xfrm>
            <a:off x="7573010" y="1868805"/>
            <a:ext cx="4264660"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1. 设备、工具准备</a:t>
            </a:r>
            <a:endPar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a:p>
            <a:pPr>
              <a:lnSpc>
                <a:spcPct val="150000"/>
              </a:lnSpc>
            </a:pPr>
            <a:r>
              <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（1）绘图工具：铅笔、三角板、圆规等。</a:t>
            </a:r>
            <a:endPar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a:p>
            <a:pPr>
              <a:lnSpc>
                <a:spcPct val="150000"/>
              </a:lnSpc>
            </a:pPr>
            <a:r>
              <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（2）绘图纸。</a:t>
            </a:r>
            <a:endPar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p:txBody>
      </p:sp>
      <p:sp>
        <p:nvSpPr>
          <p:cNvPr id="29" name="稻壳儿榴莲果果"/>
          <p:cNvSpPr/>
          <p:nvPr/>
        </p:nvSpPr>
        <p:spPr>
          <a:xfrm>
            <a:off x="7573010" y="4159885"/>
            <a:ext cx="3937635" cy="19380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2. 任务分析</a:t>
            </a:r>
            <a:endPar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a:p>
            <a:pPr>
              <a:lnSpc>
                <a:spcPct val="150000"/>
              </a:lnSpc>
            </a:pPr>
            <a:r>
              <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不属于同一直线的三点可确定一平面。因此，平面可以用任何一组几何要素的投影来表示。在投影图中，常用平面图形来表示空间的平面。</a:t>
            </a:r>
            <a:endParaRPr lang="en-US" sz="1600" dirty="0">
              <a:solidFill>
                <a:schemeClr val="tx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p:txBody>
      </p:sp>
      <p:sp>
        <p:nvSpPr>
          <p:cNvPr id="44" name="稻壳儿榴莲果果"/>
          <p:cNvSpPr/>
          <p:nvPr/>
        </p:nvSpPr>
        <p:spPr>
          <a:xfrm>
            <a:off x="1056685" y="204197"/>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056640" y="2070100"/>
            <a:ext cx="4762500" cy="35718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900430" y="1499235"/>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900161" y="1039110"/>
            <a:ext cx="4885609" cy="460375"/>
          </a:xfrm>
          <a:prstGeom prst="rect">
            <a:avLst/>
          </a:prstGeom>
          <a:noFill/>
        </p:spPr>
        <p:txBody>
          <a:bodyPr wrap="square" rtlCol="0">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rPr>
              <a:t>一、平面的表示法</a:t>
            </a:r>
            <a:endParaRPr lang="zh-CN" altLang="en-US" sz="2400" b="1" dirty="0" smtClean="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900430" y="1582420"/>
            <a:ext cx="10734675" cy="36893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通常用平面上的点、直线或平面图形等几何元素的投影来表示平面的投影，如图 3.23所示。</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2211"/>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365250" y="2592705"/>
            <a:ext cx="8881110" cy="261874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稻壳儿榴莲果果"/>
          <p:cNvSpPr/>
          <p:nvPr>
            <p:custDataLst>
              <p:tags r:id="rId1"/>
            </p:custDataLst>
          </p:nvPr>
        </p:nvSpPr>
        <p:spPr>
          <a:xfrm>
            <a:off x="1061560" y="4513818"/>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9" name="稻壳儿榴莲果果"/>
          <p:cNvSpPr/>
          <p:nvPr>
            <p:custDataLst>
              <p:tags r:id="rId2"/>
            </p:custDataLst>
          </p:nvPr>
        </p:nvSpPr>
        <p:spPr>
          <a:xfrm>
            <a:off x="1061560" y="4897482"/>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1" name="稻壳儿榴莲果果"/>
          <p:cNvSpPr/>
          <p:nvPr>
            <p:custDataLst>
              <p:tags r:id="rId3"/>
            </p:custDataLst>
          </p:nvPr>
        </p:nvSpPr>
        <p:spPr>
          <a:xfrm>
            <a:off x="1061560" y="5276851"/>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3" name="稻壳儿榴莲果果"/>
          <p:cNvSpPr/>
          <p:nvPr>
            <p:custDataLst>
              <p:tags r:id="rId4"/>
            </p:custDataLst>
          </p:nvPr>
        </p:nvSpPr>
        <p:spPr>
          <a:xfrm>
            <a:off x="1061560" y="5656220"/>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7" name="稻壳儿榴莲果果"/>
          <p:cNvSpPr txBox="1"/>
          <p:nvPr>
            <p:custDataLst>
              <p:tags r:id="rId5"/>
            </p:custDataLst>
          </p:nvPr>
        </p:nvSpPr>
        <p:spPr>
          <a:xfrm>
            <a:off x="1085590" y="4529758"/>
            <a:ext cx="748923" cy="261610"/>
          </a:xfrm>
          <a:prstGeom prst="rect">
            <a:avLst/>
          </a:prstGeom>
          <a:noFill/>
        </p:spPr>
        <p:txBody>
          <a:bodyPr wrap="none" rtlCol="0">
            <a:spAutoFit/>
          </a:bodyPr>
          <a:lstStyle/>
          <a:p>
            <a:r>
              <a:rPr lang="zh-CN" altLang="en-US" sz="1100" dirty="0" smtClean="0">
                <a:solidFill>
                  <a:srgbClr val="FFFFFF"/>
                </a:solidFill>
                <a:latin typeface="+mj-lt"/>
                <a:ea typeface="Open Sans" panose="020B0606030504020204" charset="0"/>
                <a:cs typeface="Open Sans" panose="020B0606030504020204" charset="0"/>
              </a:rPr>
              <a:t>添加标题</a:t>
            </a:r>
            <a:endParaRPr lang="id-ID" sz="1100" dirty="0">
              <a:solidFill>
                <a:srgbClr val="FFFFFF"/>
              </a:solidFill>
              <a:latin typeface="+mj-lt"/>
              <a:ea typeface="Open Sans" panose="020B0606030504020204" charset="0"/>
              <a:cs typeface="Open Sans" panose="020B0606030504020204" charset="0"/>
            </a:endParaRPr>
          </a:p>
        </p:txBody>
      </p:sp>
      <p:sp>
        <p:nvSpPr>
          <p:cNvPr id="18" name="稻壳儿榴莲果果"/>
          <p:cNvSpPr txBox="1"/>
          <p:nvPr>
            <p:custDataLst>
              <p:tags r:id="rId6"/>
            </p:custDataLst>
          </p:nvPr>
        </p:nvSpPr>
        <p:spPr>
          <a:xfrm>
            <a:off x="1085590" y="4919029"/>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19" name="稻壳儿榴莲果果"/>
          <p:cNvSpPr txBox="1"/>
          <p:nvPr>
            <p:custDataLst>
              <p:tags r:id="rId7"/>
            </p:custDataLst>
          </p:nvPr>
        </p:nvSpPr>
        <p:spPr>
          <a:xfrm>
            <a:off x="1085590" y="5299041"/>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20" name="稻壳儿榴莲果果"/>
          <p:cNvSpPr txBox="1"/>
          <p:nvPr>
            <p:custDataLst>
              <p:tags r:id="rId8"/>
            </p:custDataLst>
          </p:nvPr>
        </p:nvSpPr>
        <p:spPr>
          <a:xfrm>
            <a:off x="1085590" y="5683350"/>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57" name="稻壳儿榴莲果果"/>
          <p:cNvSpPr txBox="1"/>
          <p:nvPr/>
        </p:nvSpPr>
        <p:spPr>
          <a:xfrm>
            <a:off x="1006140" y="2381644"/>
            <a:ext cx="3761044" cy="922020"/>
          </a:xfrm>
          <a:prstGeom prst="rect">
            <a:avLst/>
          </a:prstGeom>
          <a:noFill/>
        </p:spPr>
        <p:txBody>
          <a:bodyPr wrap="square" rtlCol="0">
            <a:spAutoFit/>
          </a:bodyPr>
          <a:lstStyle/>
          <a:p>
            <a:pPr algn="just">
              <a:lnSpc>
                <a:spcPct val="150000"/>
              </a:lnSpc>
            </a:pPr>
            <a:r>
              <a:rPr dirty="0" smtClean="0">
                <a:solidFill>
                  <a:schemeClr val="tx1">
                    <a:lumMod val="95000"/>
                    <a:lumOff val="5000"/>
                  </a:schemeClr>
                </a:solidFill>
                <a:latin typeface="宋体" panose="02010600030101010101" pitchFamily="2" charset="-122"/>
                <a:cs typeface="Arial" panose="020B0604020202020204" pitchFamily="34" charset="0"/>
              </a:rPr>
              <a:t>如图 </a:t>
            </a:r>
            <a:r>
              <a:rPr lang="en-US" dirty="0" smtClean="0">
                <a:solidFill>
                  <a:schemeClr val="tx1">
                    <a:lumMod val="95000"/>
                    <a:lumOff val="5000"/>
                  </a:schemeClr>
                </a:solidFill>
                <a:latin typeface="宋体" panose="02010600030101010101" pitchFamily="2" charset="-122"/>
                <a:cs typeface="Arial" panose="020B0604020202020204" pitchFamily="34" charset="0"/>
              </a:rPr>
              <a:t>3</a:t>
            </a:r>
            <a:r>
              <a:rPr dirty="0" smtClean="0">
                <a:solidFill>
                  <a:schemeClr val="tx1">
                    <a:lumMod val="95000"/>
                    <a:lumOff val="5000"/>
                  </a:schemeClr>
                </a:solidFill>
                <a:latin typeface="宋体" panose="02010600030101010101" pitchFamily="2" charset="-122"/>
                <a:cs typeface="Arial" panose="020B0604020202020204" pitchFamily="34" charset="0"/>
              </a:rPr>
              <a:t>.24 所示，△ABC 倾斜于 V、H、W 面，是一般位置平面。</a:t>
            </a:r>
            <a:endParaRPr lang="en-US" altLang="zh-CN" dirty="0" smtClean="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60" name="稻壳儿榴莲果果"/>
          <p:cNvSpPr/>
          <p:nvPr/>
        </p:nvSpPr>
        <p:spPr>
          <a:xfrm>
            <a:off x="1085589" y="1789799"/>
            <a:ext cx="3683607" cy="54292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rPr>
              <a:t>1. 一般位置平面</a:t>
            </a:r>
            <a:endPar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6"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2" name="稻壳儿榴莲果果"/>
          <p:cNvSpPr/>
          <p:nvPr/>
        </p:nvSpPr>
        <p:spPr>
          <a:xfrm>
            <a:off x="919842" y="203562"/>
            <a:ext cx="4674235"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二、各种位置平面的投影</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9"/>
          <a:stretch>
            <a:fillRect/>
          </a:stretch>
        </p:blipFill>
        <p:spPr>
          <a:xfrm>
            <a:off x="5352415" y="1946910"/>
            <a:ext cx="6063615" cy="322770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稻壳儿榴莲果果"/>
          <p:cNvSpPr/>
          <p:nvPr/>
        </p:nvSpPr>
        <p:spPr>
          <a:xfrm>
            <a:off x="1061560" y="4513818"/>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9" name="稻壳儿榴莲果果"/>
          <p:cNvSpPr/>
          <p:nvPr/>
        </p:nvSpPr>
        <p:spPr>
          <a:xfrm>
            <a:off x="1061560" y="4897482"/>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1" name="稻壳儿榴莲果果"/>
          <p:cNvSpPr/>
          <p:nvPr/>
        </p:nvSpPr>
        <p:spPr>
          <a:xfrm>
            <a:off x="1061560" y="5276851"/>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3" name="稻壳儿榴莲果果"/>
          <p:cNvSpPr/>
          <p:nvPr/>
        </p:nvSpPr>
        <p:spPr>
          <a:xfrm>
            <a:off x="1061560" y="5656220"/>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7" name="稻壳儿榴莲果果"/>
          <p:cNvSpPr txBox="1"/>
          <p:nvPr/>
        </p:nvSpPr>
        <p:spPr>
          <a:xfrm>
            <a:off x="1085590" y="4529758"/>
            <a:ext cx="748923" cy="261610"/>
          </a:xfrm>
          <a:prstGeom prst="rect">
            <a:avLst/>
          </a:prstGeom>
          <a:noFill/>
        </p:spPr>
        <p:txBody>
          <a:bodyPr wrap="none" rtlCol="0">
            <a:spAutoFit/>
          </a:bodyPr>
          <a:lstStyle/>
          <a:p>
            <a:r>
              <a:rPr lang="zh-CN" altLang="en-US" sz="1100" dirty="0" smtClean="0">
                <a:solidFill>
                  <a:srgbClr val="FFFFFF"/>
                </a:solidFill>
                <a:latin typeface="+mj-lt"/>
                <a:ea typeface="Open Sans" panose="020B0606030504020204" charset="0"/>
                <a:cs typeface="Open Sans" panose="020B0606030504020204" charset="0"/>
              </a:rPr>
              <a:t>添加标题</a:t>
            </a:r>
            <a:endParaRPr lang="id-ID" sz="1100" dirty="0">
              <a:solidFill>
                <a:srgbClr val="FFFFFF"/>
              </a:solidFill>
              <a:latin typeface="+mj-lt"/>
              <a:ea typeface="Open Sans" panose="020B0606030504020204" charset="0"/>
              <a:cs typeface="Open Sans" panose="020B0606030504020204" charset="0"/>
            </a:endParaRPr>
          </a:p>
        </p:txBody>
      </p:sp>
      <p:sp>
        <p:nvSpPr>
          <p:cNvPr id="18" name="稻壳儿榴莲果果"/>
          <p:cNvSpPr txBox="1"/>
          <p:nvPr/>
        </p:nvSpPr>
        <p:spPr>
          <a:xfrm>
            <a:off x="1085590" y="4919029"/>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19" name="稻壳儿榴莲果果"/>
          <p:cNvSpPr txBox="1"/>
          <p:nvPr/>
        </p:nvSpPr>
        <p:spPr>
          <a:xfrm>
            <a:off x="1085590" y="5299041"/>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20" name="稻壳儿榴莲果果"/>
          <p:cNvSpPr txBox="1"/>
          <p:nvPr/>
        </p:nvSpPr>
        <p:spPr>
          <a:xfrm>
            <a:off x="1085590" y="5683350"/>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57" name="稻壳儿榴莲果果"/>
          <p:cNvSpPr txBox="1"/>
          <p:nvPr/>
        </p:nvSpPr>
        <p:spPr>
          <a:xfrm>
            <a:off x="1005840" y="1664335"/>
            <a:ext cx="7417435" cy="506730"/>
          </a:xfrm>
          <a:prstGeom prst="rect">
            <a:avLst/>
          </a:prstGeom>
          <a:noFill/>
        </p:spPr>
        <p:txBody>
          <a:bodyPr wrap="square" rtlCol="0">
            <a:spAutoFit/>
          </a:bodyPr>
          <a:lstStyle/>
          <a:p>
            <a:pPr algn="just">
              <a:lnSpc>
                <a:spcPct val="150000"/>
              </a:lnSpc>
            </a:pPr>
            <a:r>
              <a:rPr dirty="0" smtClean="0">
                <a:solidFill>
                  <a:schemeClr val="tx1">
                    <a:lumMod val="95000"/>
                    <a:lumOff val="5000"/>
                  </a:schemeClr>
                </a:solidFill>
                <a:latin typeface="宋体" panose="02010600030101010101" pitchFamily="2" charset="-122"/>
                <a:cs typeface="Arial" panose="020B0604020202020204" pitchFamily="34" charset="0"/>
              </a:rPr>
              <a:t> </a:t>
            </a:r>
            <a:r>
              <a:rPr lang="zh-CN" dirty="0" smtClean="0">
                <a:solidFill>
                  <a:schemeClr val="tx1">
                    <a:lumMod val="95000"/>
                    <a:lumOff val="5000"/>
                  </a:schemeClr>
                </a:solidFill>
                <a:latin typeface="宋体" panose="02010600030101010101" pitchFamily="2" charset="-122"/>
                <a:cs typeface="Arial" panose="020B0604020202020204" pitchFamily="34" charset="0"/>
              </a:rPr>
              <a:t>表</a:t>
            </a:r>
            <a:r>
              <a:rPr lang="en-US" altLang="zh-CN" dirty="0" smtClean="0">
                <a:solidFill>
                  <a:schemeClr val="tx1">
                    <a:lumMod val="95000"/>
                    <a:lumOff val="5000"/>
                  </a:schemeClr>
                </a:solidFill>
                <a:latin typeface="宋体" panose="02010600030101010101" pitchFamily="2" charset="-122"/>
                <a:cs typeface="Arial" panose="020B0604020202020204" pitchFamily="34" charset="0"/>
              </a:rPr>
              <a:t>3</a:t>
            </a:r>
            <a:r>
              <a:rPr dirty="0" smtClean="0">
                <a:solidFill>
                  <a:schemeClr val="tx1">
                    <a:lumMod val="95000"/>
                    <a:lumOff val="5000"/>
                  </a:schemeClr>
                </a:solidFill>
                <a:latin typeface="宋体" panose="02010600030101010101" pitchFamily="2" charset="-122"/>
                <a:cs typeface="Arial" panose="020B0604020202020204" pitchFamily="34" charset="0"/>
              </a:rPr>
              <a:t>.6 列出了三种投影面垂直面的立体图、投影图和投影特性。</a:t>
            </a:r>
            <a:endParaRPr dirty="0" smtClean="0">
              <a:solidFill>
                <a:schemeClr val="tx1">
                  <a:lumMod val="95000"/>
                  <a:lumOff val="5000"/>
                </a:schemeClr>
              </a:solidFill>
              <a:latin typeface="宋体" panose="02010600030101010101" pitchFamily="2" charset="-122"/>
              <a:cs typeface="Arial" panose="020B0604020202020204" pitchFamily="34" charset="0"/>
            </a:endParaRPr>
          </a:p>
        </p:txBody>
      </p:sp>
      <p:sp>
        <p:nvSpPr>
          <p:cNvPr id="60" name="稻壳儿榴莲果果"/>
          <p:cNvSpPr/>
          <p:nvPr/>
        </p:nvSpPr>
        <p:spPr>
          <a:xfrm>
            <a:off x="1005579" y="1121144"/>
            <a:ext cx="3683607" cy="54292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rPr>
              <a:t>2. 投影面垂直面</a:t>
            </a:r>
            <a:endPar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6"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2" name="稻壳儿榴莲果果"/>
          <p:cNvSpPr/>
          <p:nvPr/>
        </p:nvSpPr>
        <p:spPr>
          <a:xfrm>
            <a:off x="919842" y="203562"/>
            <a:ext cx="4674235"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二、各种位置平面的投影</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679700" y="2171065"/>
            <a:ext cx="5257800" cy="42900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稻壳儿榴莲果果"/>
          <p:cNvSpPr/>
          <p:nvPr/>
        </p:nvSpPr>
        <p:spPr>
          <a:xfrm>
            <a:off x="1061560" y="4513818"/>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9" name="稻壳儿榴莲果果"/>
          <p:cNvSpPr/>
          <p:nvPr/>
        </p:nvSpPr>
        <p:spPr>
          <a:xfrm>
            <a:off x="1061560" y="4897482"/>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1" name="稻壳儿榴莲果果"/>
          <p:cNvSpPr/>
          <p:nvPr/>
        </p:nvSpPr>
        <p:spPr>
          <a:xfrm>
            <a:off x="1061560" y="5276851"/>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3" name="稻壳儿榴莲果果"/>
          <p:cNvSpPr/>
          <p:nvPr/>
        </p:nvSpPr>
        <p:spPr>
          <a:xfrm>
            <a:off x="1061560" y="5656220"/>
            <a:ext cx="3633428" cy="276999"/>
          </a:xfrm>
          <a:prstGeom prst="rect">
            <a:avLst/>
          </a:prstGeom>
          <a:solidFill>
            <a:schemeClr val="bg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ea typeface="宋体" panose="02010600030101010101" pitchFamily="2" charset="-122"/>
              <a:cs typeface="宋体" panose="02010600030101010101" pitchFamily="2" charset="-122"/>
            </a:endParaRPr>
          </a:p>
        </p:txBody>
      </p:sp>
      <p:sp>
        <p:nvSpPr>
          <p:cNvPr id="17" name="稻壳儿榴莲果果"/>
          <p:cNvSpPr txBox="1"/>
          <p:nvPr/>
        </p:nvSpPr>
        <p:spPr>
          <a:xfrm>
            <a:off x="1085590" y="4529758"/>
            <a:ext cx="748923" cy="261610"/>
          </a:xfrm>
          <a:prstGeom prst="rect">
            <a:avLst/>
          </a:prstGeom>
          <a:noFill/>
        </p:spPr>
        <p:txBody>
          <a:bodyPr wrap="none" rtlCol="0">
            <a:spAutoFit/>
          </a:bodyPr>
          <a:lstStyle/>
          <a:p>
            <a:r>
              <a:rPr lang="zh-CN" altLang="en-US" sz="1100" dirty="0" smtClean="0">
                <a:solidFill>
                  <a:srgbClr val="FFFFFF"/>
                </a:solidFill>
                <a:latin typeface="+mj-lt"/>
                <a:ea typeface="Open Sans" panose="020B0606030504020204" charset="0"/>
                <a:cs typeface="Open Sans" panose="020B0606030504020204" charset="0"/>
              </a:rPr>
              <a:t>添加标题</a:t>
            </a:r>
            <a:endParaRPr lang="id-ID" sz="1100" dirty="0">
              <a:solidFill>
                <a:srgbClr val="FFFFFF"/>
              </a:solidFill>
              <a:latin typeface="+mj-lt"/>
              <a:ea typeface="Open Sans" panose="020B0606030504020204" charset="0"/>
              <a:cs typeface="Open Sans" panose="020B0606030504020204" charset="0"/>
            </a:endParaRPr>
          </a:p>
        </p:txBody>
      </p:sp>
      <p:sp>
        <p:nvSpPr>
          <p:cNvPr id="18" name="稻壳儿榴莲果果"/>
          <p:cNvSpPr txBox="1"/>
          <p:nvPr/>
        </p:nvSpPr>
        <p:spPr>
          <a:xfrm>
            <a:off x="1085590" y="4919029"/>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19" name="稻壳儿榴莲果果"/>
          <p:cNvSpPr txBox="1"/>
          <p:nvPr/>
        </p:nvSpPr>
        <p:spPr>
          <a:xfrm>
            <a:off x="1085590" y="5299041"/>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20" name="稻壳儿榴莲果果"/>
          <p:cNvSpPr txBox="1"/>
          <p:nvPr/>
        </p:nvSpPr>
        <p:spPr>
          <a:xfrm>
            <a:off x="1085590" y="5683350"/>
            <a:ext cx="748923" cy="261610"/>
          </a:xfrm>
          <a:prstGeom prst="rect">
            <a:avLst/>
          </a:prstGeom>
          <a:noFill/>
        </p:spPr>
        <p:txBody>
          <a:bodyPr wrap="none" rtlCol="0">
            <a:spAutoFit/>
          </a:bodyPr>
          <a:lstStyle/>
          <a:p>
            <a:r>
              <a:rPr lang="zh-CN" altLang="en-US" sz="1100" dirty="0">
                <a:solidFill>
                  <a:srgbClr val="FFFFFF"/>
                </a:solidFill>
                <a:ea typeface="Open Sans" panose="020B0606030504020204" charset="0"/>
                <a:cs typeface="Open Sans" panose="020B0606030504020204" charset="0"/>
              </a:rPr>
              <a:t>添加标题</a:t>
            </a:r>
            <a:endParaRPr lang="id-ID" altLang="zh-CN" sz="1100" dirty="0">
              <a:solidFill>
                <a:srgbClr val="FFFFFF"/>
              </a:solidFill>
              <a:ea typeface="Open Sans" panose="020B0606030504020204" charset="0"/>
              <a:cs typeface="Open Sans" panose="020B0606030504020204" charset="0"/>
            </a:endParaRPr>
          </a:p>
        </p:txBody>
      </p:sp>
      <p:sp>
        <p:nvSpPr>
          <p:cNvPr id="57" name="稻壳儿榴莲果果"/>
          <p:cNvSpPr txBox="1"/>
          <p:nvPr/>
        </p:nvSpPr>
        <p:spPr>
          <a:xfrm>
            <a:off x="1005840" y="1664335"/>
            <a:ext cx="7417435" cy="506730"/>
          </a:xfrm>
          <a:prstGeom prst="rect">
            <a:avLst/>
          </a:prstGeom>
          <a:noFill/>
        </p:spPr>
        <p:txBody>
          <a:bodyPr wrap="square" rtlCol="0">
            <a:spAutoFit/>
          </a:bodyPr>
          <a:lstStyle/>
          <a:p>
            <a:pPr algn="just">
              <a:lnSpc>
                <a:spcPct val="150000"/>
              </a:lnSpc>
            </a:pPr>
            <a:r>
              <a:rPr dirty="0" smtClean="0">
                <a:solidFill>
                  <a:schemeClr val="tx1">
                    <a:lumMod val="95000"/>
                    <a:lumOff val="5000"/>
                  </a:schemeClr>
                </a:solidFill>
                <a:latin typeface="宋体" panose="02010600030101010101" pitchFamily="2" charset="-122"/>
                <a:cs typeface="Arial" panose="020B0604020202020204" pitchFamily="34" charset="0"/>
              </a:rPr>
              <a:t>表 </a:t>
            </a:r>
            <a:r>
              <a:rPr lang="en-US" dirty="0" smtClean="0">
                <a:solidFill>
                  <a:schemeClr val="tx1">
                    <a:lumMod val="95000"/>
                    <a:lumOff val="5000"/>
                  </a:schemeClr>
                </a:solidFill>
                <a:latin typeface="宋体" panose="02010600030101010101" pitchFamily="2" charset="-122"/>
                <a:cs typeface="Arial" panose="020B0604020202020204" pitchFamily="34" charset="0"/>
              </a:rPr>
              <a:t>3</a:t>
            </a:r>
            <a:r>
              <a:rPr dirty="0" smtClean="0">
                <a:solidFill>
                  <a:schemeClr val="tx1">
                    <a:lumMod val="95000"/>
                    <a:lumOff val="5000"/>
                  </a:schemeClr>
                </a:solidFill>
                <a:latin typeface="宋体" panose="02010600030101010101" pitchFamily="2" charset="-122"/>
                <a:cs typeface="Arial" panose="020B0604020202020204" pitchFamily="34" charset="0"/>
              </a:rPr>
              <a:t>.7 列出了三种投影面平行面的立体图、投影图和投影特性。</a:t>
            </a:r>
            <a:endParaRPr dirty="0" smtClean="0">
              <a:solidFill>
                <a:schemeClr val="tx1">
                  <a:lumMod val="95000"/>
                  <a:lumOff val="5000"/>
                </a:schemeClr>
              </a:solidFill>
              <a:latin typeface="宋体" panose="02010600030101010101" pitchFamily="2" charset="-122"/>
              <a:cs typeface="Arial" panose="020B0604020202020204" pitchFamily="34" charset="0"/>
            </a:endParaRPr>
          </a:p>
        </p:txBody>
      </p:sp>
      <p:sp>
        <p:nvSpPr>
          <p:cNvPr id="60" name="稻壳儿榴莲果果"/>
          <p:cNvSpPr/>
          <p:nvPr/>
        </p:nvSpPr>
        <p:spPr>
          <a:xfrm>
            <a:off x="1005579" y="1121144"/>
            <a:ext cx="3683607" cy="54292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rPr>
              <a:t>3. 投影面平行面</a:t>
            </a:r>
            <a:endPar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6"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2" name="稻壳儿榴莲果果"/>
          <p:cNvSpPr/>
          <p:nvPr/>
        </p:nvSpPr>
        <p:spPr>
          <a:xfrm>
            <a:off x="919842" y="203562"/>
            <a:ext cx="4674235"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二、各种位置平面的投影</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2865755" y="2171065"/>
            <a:ext cx="5227320" cy="44424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榴莲果果"/>
          <p:cNvSpPr/>
          <p:nvPr/>
        </p:nvSpPr>
        <p:spPr>
          <a:xfrm>
            <a:off x="573569" y="3156918"/>
            <a:ext cx="7489217" cy="1106805"/>
          </a:xfrm>
          <a:prstGeom prst="rect">
            <a:avLst/>
          </a:prstGeom>
        </p:spPr>
        <p:txBody>
          <a:bodyPr wrap="square">
            <a:spAutoFit/>
          </a:bodyPr>
          <a:lstStyle/>
          <a:p>
            <a:r>
              <a:rPr lang="zh-CN" sz="66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谢谢观看</a:t>
            </a:r>
            <a:endParaRPr lang="zh-CN" sz="66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Part.1</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4902835"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投影法及三视图的形成</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1211580" y="1145540"/>
            <a:ext cx="9457055" cy="830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按照老师所给的模型制作三投影面模型，并标上各部分名称。手电筒分别将圆球和硬电线从不同方向向三投影面投影，观察投影的形状变化和规律，完成表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 的填空。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7282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526415" y="2755900"/>
            <a:ext cx="10827385" cy="180721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1311910" y="3881755"/>
            <a:ext cx="373443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（1）能区分出三投影体系，总结正投影法的基本原理和基本特性。</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7217410" y="3881755"/>
            <a:ext cx="3350895"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（2）能初步建立起空间的概念，开始培养空间想象力。</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a:srcRect t="7779" b="7779"/>
          <a:stretch>
            <a:fillRect/>
          </a:stretch>
        </p:blipFill>
        <p:spPr>
          <a:xfrm>
            <a:off x="6508034" y="1065317"/>
            <a:ext cx="4770112" cy="2683188"/>
          </a:xfrm>
          <a:prstGeom prst="rect">
            <a:avLst/>
          </a:prstGeom>
        </p:spPr>
      </p:pic>
      <p:sp>
        <p:nvSpPr>
          <p:cNvPr id="17" name="稻壳儿榴莲果果"/>
          <p:cNvSpPr/>
          <p:nvPr/>
        </p:nvSpPr>
        <p:spPr>
          <a:xfrm>
            <a:off x="895350" y="28191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5"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262" name="稻壳儿榴莲果果"/>
          <p:cNvSpPr/>
          <p:nvPr/>
        </p:nvSpPr>
        <p:spPr>
          <a:xfrm>
            <a:off x="6144895" y="4415790"/>
            <a:ext cx="5200015" cy="194564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63" name="稻壳儿榴莲果果"/>
          <p:cNvSpPr/>
          <p:nvPr/>
        </p:nvSpPr>
        <p:spPr>
          <a:xfrm>
            <a:off x="6270842" y="4545036"/>
            <a:ext cx="1166891" cy="11668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3F73DC"/>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0" name="稻壳儿榴莲果果"/>
          <p:cNvSpPr/>
          <p:nvPr/>
        </p:nvSpPr>
        <p:spPr>
          <a:xfrm>
            <a:off x="6145037" y="1940098"/>
            <a:ext cx="5199873" cy="1425760"/>
          </a:xfrm>
          <a:prstGeom prst="roundRect">
            <a:avLst>
              <a:gd name="adj" fmla="val 50000"/>
            </a:avLst>
          </a:prstGeom>
          <a:solidFill>
            <a:srgbClr val="F6F6F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273" name="稻壳儿榴莲果果"/>
          <p:cNvSpPr/>
          <p:nvPr/>
        </p:nvSpPr>
        <p:spPr>
          <a:xfrm>
            <a:off x="6266513" y="2070216"/>
            <a:ext cx="1165524" cy="116552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12569A"/>
          </a:solidFill>
          <a:ln w="12700">
            <a:miter lim="400000"/>
          </a:ln>
        </p:spPr>
        <p:txBody>
          <a:bodyPr lIns="22860" rIns="2286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7" name="稻壳儿榴莲果果"/>
          <p:cNvSpPr/>
          <p:nvPr/>
        </p:nvSpPr>
        <p:spPr>
          <a:xfrm>
            <a:off x="7573010" y="1868805"/>
            <a:ext cx="426466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1. 设备、工具准备</a:t>
            </a:r>
            <a:endPar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每小组准备 400 mm×400 mm 的硬纸一张、剪刀、细线、胶带纸、10 mm 的圆球、100 mm 长的硬电线和手电筒。</a:t>
            </a:r>
            <a:endParaRPr lang="en-US" sz="1600" dirty="0">
              <a:latin typeface="宋体" panose="02010600030101010101" pitchFamily="2" charset="-122"/>
              <a:cs typeface="Arial" panose="020B0604020202020204" pitchFamily="34" charset="0"/>
            </a:endParaRPr>
          </a:p>
        </p:txBody>
      </p:sp>
      <p:sp>
        <p:nvSpPr>
          <p:cNvPr id="29" name="稻壳儿榴莲果果"/>
          <p:cNvSpPr/>
          <p:nvPr/>
        </p:nvSpPr>
        <p:spPr>
          <a:xfrm>
            <a:off x="7573010" y="3606165"/>
            <a:ext cx="4264660" cy="304609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rPr>
              <a:t>2. 任务分析</a:t>
            </a:r>
            <a:endParaRPr lang="en-US" sz="1600" dirty="0">
              <a:solidFill>
                <a:schemeClr val="accent1"/>
              </a:solidFill>
              <a:effectLst>
                <a:outerShdw blurRad="38100" dist="25400" dir="5400000" algn="ctr" rotWithShape="0">
                  <a:srgbClr val="6E747A">
                    <a:alpha val="43000"/>
                  </a:srgbClr>
                </a:outerShdw>
              </a:effectLst>
              <a:latin typeface="宋体" panose="02010600030101010101" pitchFamily="2" charset="-122"/>
              <a:cs typeface="Arial" panose="020B0604020202020204" pitchFamily="34" charset="0"/>
            </a:endParaRPr>
          </a:p>
          <a:p>
            <a:pPr>
              <a:lnSpc>
                <a:spcPct val="150000"/>
              </a:lnSpc>
            </a:pPr>
            <a:r>
              <a:rPr lang="en-US" sz="1600" dirty="0">
                <a:latin typeface="宋体" panose="02010600030101010101" pitchFamily="2" charset="-122"/>
                <a:cs typeface="Arial" panose="020B0604020202020204" pitchFamily="34" charset="0"/>
              </a:rPr>
              <a:t>在日常生活中，常见到物体被阳光或灯光照射后，会在地面和墙壁上留下一个灰黑的影子，这个影子只能反映物体的轮廓，却表达不出物体的形状和大小。人们将这种现象进行科学的抽象，总结出了影子与物体之间的几何关系，进而形成了投影法，使在图纸上表达物体形状和大小的要求得以实现。</a:t>
            </a:r>
            <a:endParaRPr lang="en-US" sz="1600" dirty="0">
              <a:latin typeface="宋体" panose="02010600030101010101" pitchFamily="2" charset="-122"/>
              <a:cs typeface="Arial" panose="020B0604020202020204" pitchFamily="34" charset="0"/>
            </a:endParaRPr>
          </a:p>
        </p:txBody>
      </p:sp>
      <p:sp>
        <p:nvSpPr>
          <p:cNvPr id="44" name="稻壳儿榴莲果果"/>
          <p:cNvSpPr/>
          <p:nvPr/>
        </p:nvSpPr>
        <p:spPr>
          <a:xfrm>
            <a:off x="1056685" y="204197"/>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056640" y="2058035"/>
            <a:ext cx="4618355" cy="34620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6959600" y="1658620"/>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959331" y="119849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一、概述</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7144385" y="1885315"/>
            <a:ext cx="4768850" cy="373951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投影法是指投射线通过物体，向选定的面投射，并在该面上得到图形的方法。</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 所示，设定平面 P 为投影面，不属于投影面的定点 S 为投射中心。过空间点 A 由投射中心可引直线 SA，SA 称投射线。投射线 SA 与投影面 P 的交点 a，称空间点A 在投影面 P 上的投影。（注：空间点以大写字母表示，如 A、B、C，其投影用相应的小写字母表示，如 a、b、c）。</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00760" y="190471"/>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2159635" y="1652270"/>
            <a:ext cx="3469005" cy="39725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6221730" y="1658620"/>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221461" y="119849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二、投影法的分类</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221730" y="1885315"/>
            <a:ext cx="5833745" cy="457009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Arial" panose="020B0604020202020204" pitchFamily="34" charset="0"/>
              </a:rPr>
              <a:t>1. 中心投影法</a:t>
            </a:r>
            <a:endParaRPr lang="zh-CN" altLang="en-US"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投影中心距离投影面在有限远的地方，投影时投影线汇交于投影中心的投影法称为中心投影法，如图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 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Arial" panose="020B0604020202020204" pitchFamily="34" charset="0"/>
              </a:rPr>
              <a:t>2. 平行投影法</a:t>
            </a:r>
            <a:endParaRPr lang="zh-CN" altLang="en-US" b="1" dirty="0">
              <a:solidFill>
                <a:schemeClr val="accent1"/>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投影中心距离投影面在无限远的地方，投影时投影线都相互平行的投影法称为平行投影法。根据投影线与投影面是否垂直，平行投影法又可以分为两种：</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（1）斜投影法——投影线与投影面相倾斜的平行投影法，如图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 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（2）正投影法——投影线与投影面相垂直的平行投影法，如图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.4 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00760" y="190471"/>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753235" y="1257300"/>
            <a:ext cx="1701800" cy="1948180"/>
          </a:xfrm>
          <a:prstGeom prst="rect">
            <a:avLst/>
          </a:prstGeom>
        </p:spPr>
      </p:pic>
      <p:pic>
        <p:nvPicPr>
          <p:cNvPr id="6" name="图片 5"/>
          <p:cNvPicPr>
            <a:picLocks noChangeAspect="1"/>
          </p:cNvPicPr>
          <p:nvPr/>
        </p:nvPicPr>
        <p:blipFill>
          <a:blip r:embed="rId2"/>
          <a:stretch>
            <a:fillRect/>
          </a:stretch>
        </p:blipFill>
        <p:spPr>
          <a:xfrm>
            <a:off x="657225" y="3688715"/>
            <a:ext cx="5257800" cy="227139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ISLIDE.VECTOR" val="#431557;"/>
</p:tagLst>
</file>

<file path=ppt/tags/tag10.xml><?xml version="1.0" encoding="utf-8"?>
<p:tagLst xmlns:p="http://schemas.openxmlformats.org/presentationml/2006/main">
  <p:tag name="KSO_WM_UNIT_VALUE" val="96*101"/>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190039_2*m_h_x*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0039_2*m_h_a*1_2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0039_2*m_h_i*1_3_1"/>
  <p:tag name="KSO_WM_TEMPLATE_CATEGORY" val="diagram"/>
  <p:tag name="KSO_WM_TEMPLATE_INDEX" val="20190039"/>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0039_2*m_h_i*1_3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0039_2*m_h_i*1_3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15.xml><?xml version="1.0" encoding="utf-8"?>
<p:tagLst xmlns:p="http://schemas.openxmlformats.org/presentationml/2006/main">
  <p:tag name="KSO_WM_UNIT_VALUE" val="101*101"/>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190039_2*m_h_x*1_3_1"/>
  <p:tag name="KSO_WM_TEMPLATE_CATEGORY" val="diagram"/>
  <p:tag name="KSO_WM_TEMPLATE_INDEX" val="2019003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0039_2*m_h_a*1_3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7.xml><?xml version="1.0" encoding="utf-8"?>
<p:tagLst xmlns:p="http://schemas.openxmlformats.org/presentationml/2006/main">
  <p:tag name="KSO_WM_DIAGRAM_VIRTUALLY_FRAME" val="{&quot;height&quot;:112.6883464566929,&quot;left&quot;:83.58740157480315,&quot;top&quot;:355.41874015748033,&quot;width&quot;:286.0966929133858}"/>
</p:tagLst>
</file>

<file path=ppt/tags/tag18.xml><?xml version="1.0" encoding="utf-8"?>
<p:tagLst xmlns:p="http://schemas.openxmlformats.org/presentationml/2006/main">
  <p:tag name="KSO_WM_DIAGRAM_VIRTUALLY_FRAME" val="{&quot;height&quot;:112.6883464566929,&quot;left&quot;:83.58740157480315,&quot;top&quot;:355.41874015748033,&quot;width&quot;:286.0966929133858}"/>
</p:tagLst>
</file>

<file path=ppt/tags/tag19.xml><?xml version="1.0" encoding="utf-8"?>
<p:tagLst xmlns:p="http://schemas.openxmlformats.org/presentationml/2006/main">
  <p:tag name="KSO_WM_DIAGRAM_VIRTUALLY_FRAME" val="{&quot;height&quot;:112.6883464566929,&quot;left&quot;:83.58740157480315,&quot;top&quot;:355.41874015748033,&quot;width&quot;:286.0966929133858}"/>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0039_2*m_h_i*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20.xml><?xml version="1.0" encoding="utf-8"?>
<p:tagLst xmlns:p="http://schemas.openxmlformats.org/presentationml/2006/main">
  <p:tag name="KSO_WM_DIAGRAM_VIRTUALLY_FRAME" val="{&quot;height&quot;:112.6883464566929,&quot;left&quot;:83.58740157480315,&quot;top&quot;:355.41874015748033,&quot;width&quot;:286.0966929133858}"/>
</p:tagLst>
</file>

<file path=ppt/tags/tag21.xml><?xml version="1.0" encoding="utf-8"?>
<p:tagLst xmlns:p="http://schemas.openxmlformats.org/presentationml/2006/main">
  <p:tag name="KSO_WM_DIAGRAM_VIRTUALLY_FRAME" val="{&quot;height&quot;:112.6883464566929,&quot;left&quot;:83.58740157480315,&quot;top&quot;:355.41874015748033,&quot;width&quot;:286.0966929133858}"/>
</p:tagLst>
</file>

<file path=ppt/tags/tag22.xml><?xml version="1.0" encoding="utf-8"?>
<p:tagLst xmlns:p="http://schemas.openxmlformats.org/presentationml/2006/main">
  <p:tag name="KSO_WM_DIAGRAM_VIRTUALLY_FRAME" val="{&quot;height&quot;:112.6883464566929,&quot;left&quot;:83.58740157480315,&quot;top&quot;:355.41874015748033,&quot;width&quot;:286.0966929133858}"/>
</p:tagLst>
</file>

<file path=ppt/tags/tag23.xml><?xml version="1.0" encoding="utf-8"?>
<p:tagLst xmlns:p="http://schemas.openxmlformats.org/presentationml/2006/main">
  <p:tag name="KSO_WM_DIAGRAM_VIRTUALLY_FRAME" val="{&quot;height&quot;:112.6883464566929,&quot;left&quot;:83.58740157480315,&quot;top&quot;:355.41874015748033,&quot;width&quot;:286.0966929133858}"/>
</p:tagLst>
</file>

<file path=ppt/tags/tag24.xml><?xml version="1.0" encoding="utf-8"?>
<p:tagLst xmlns:p="http://schemas.openxmlformats.org/presentationml/2006/main">
  <p:tag name="KSO_WM_DIAGRAM_VIRTUALLY_FRAME" val="{&quot;height&quot;:112.6883464566929,&quot;left&quot;:83.58740157480315,&quot;top&quot;:355.41874015748033,&quot;width&quot;:286.0966929133858}"/>
</p:tagLst>
</file>

<file path=ppt/tags/tag25.xml><?xml version="1.0" encoding="utf-8"?>
<p:tagLst xmlns:p="http://schemas.openxmlformats.org/presentationml/2006/main">
  <p:tag name="ISLIDE.VECTOR" val="#431557;"/>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0039_2*m_h_i*1_1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0039_2*m_h_i*1_1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5.xml><?xml version="1.0" encoding="utf-8"?>
<p:tagLst xmlns:p="http://schemas.openxmlformats.org/presentationml/2006/main">
  <p:tag name="KSO_WM_UNIT_VALUE" val="101*95"/>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190039_2*m_h_x*1_1_1"/>
  <p:tag name="KSO_WM_TEMPLATE_CATEGORY" val="diagram"/>
  <p:tag name="KSO_WM_TEMPLATE_INDEX" val="2019003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0039_2*m_h_a*1_1_1"/>
  <p:tag name="KSO_WM_TEMPLATE_CATEGORY" val="diagram"/>
  <p:tag name="KSO_WM_TEMPLATE_INDEX" val="20190039"/>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0039_2*m_h_i*1_2_1"/>
  <p:tag name="KSO_WM_TEMPLATE_CATEGORY" val="diagram"/>
  <p:tag name="KSO_WM_TEMPLATE_INDEX" val="20190039"/>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0039_2*m_h_i*1_2_2"/>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0039_2*m_h_i*1_2_3"/>
  <p:tag name="KSO_WM_TEMPLATE_CATEGORY" val="diagram"/>
  <p:tag name="KSO_WM_TEMPLATE_INDEX" val="20190039"/>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4067</Words>
  <Application>WPS 演示</Application>
  <PresentationFormat>宽屏</PresentationFormat>
  <Paragraphs>336</Paragraphs>
  <Slides>36</Slides>
  <Notes>1</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36</vt:i4>
      </vt:variant>
    </vt:vector>
  </HeadingPairs>
  <TitlesOfParts>
    <vt:vector size="55" baseType="lpstr">
      <vt:lpstr>Arial</vt:lpstr>
      <vt:lpstr>宋体</vt:lpstr>
      <vt:lpstr>Wingdings</vt:lpstr>
      <vt:lpstr>Helvetica Neue Medium</vt:lpstr>
      <vt:lpstr>Open Sans Bold</vt:lpstr>
      <vt:lpstr>Times New Roman</vt:lpstr>
      <vt:lpstr>Droid Sans Fallback</vt:lpstr>
      <vt:lpstr>Segoe Print</vt:lpstr>
      <vt:lpstr>IPAexGothic</vt:lpstr>
      <vt:lpstr>Gill Sans</vt:lpstr>
      <vt:lpstr>微软雅黑</vt:lpstr>
      <vt:lpstr>Arial Unicode MS</vt:lpstr>
      <vt:lpstr>等线 Light</vt:lpstr>
      <vt:lpstr>Lato Regular</vt:lpstr>
      <vt:lpstr>Calibri</vt:lpstr>
      <vt:lpstr>Open Sans</vt:lpstr>
      <vt:lpstr>Gill Sans MT</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osowin.com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榴莲果果</dc:creator>
  <cp:lastModifiedBy>user</cp:lastModifiedBy>
  <cp:revision>183</cp:revision>
  <dcterms:created xsi:type="dcterms:W3CDTF">2020-09-07T07:49:00Z</dcterms:created>
  <dcterms:modified xsi:type="dcterms:W3CDTF">2025-02-19T01:06:03Z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AFD02403129B43DB8EE0DCBB37DEDF6C_12</vt:lpwstr>
  </property>
</Properties>
</file>