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0"/>
  </p:notesMasterIdLst>
  <p:handoutMasterIdLst>
    <p:handoutMasterId r:id="rId21"/>
  </p:handoutMasterIdLst>
  <p:sldIdLst>
    <p:sldId id="256" r:id="rId4"/>
    <p:sldId id="363" r:id="rId5"/>
    <p:sldId id="257" r:id="rId6"/>
    <p:sldId id="258" r:id="rId7"/>
    <p:sldId id="282" r:id="rId8"/>
    <p:sldId id="283" r:id="rId9"/>
    <p:sldId id="397" r:id="rId10"/>
    <p:sldId id="291" r:id="rId11"/>
    <p:sldId id="398" r:id="rId12"/>
    <p:sldId id="399" r:id="rId13"/>
    <p:sldId id="400" r:id="rId14"/>
    <p:sldId id="307" r:id="rId15"/>
    <p:sldId id="404" r:id="rId16"/>
    <p:sldId id="405" r:id="rId17"/>
    <p:sldId id="407" r:id="rId18"/>
    <p:sldId id="29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119" userDrawn="1">
          <p15:clr>
            <a:srgbClr val="A4A3A4"/>
          </p15:clr>
        </p15:guide>
        <p15:guide id="3" orient="horz" pos="926" userDrawn="1">
          <p15:clr>
            <a:srgbClr val="A4A3A4"/>
          </p15:clr>
        </p15:guide>
        <p15:guide id="4" orient="horz" pos="6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160"/>
        <p:guide pos="4119"/>
        <p:guide orient="horz" pos="926"/>
        <p:guide orient="horz" pos="6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xfrm>
            <a:off x="185344" y="3344513"/>
            <a:ext cx="407226" cy="20767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1" name="稻壳儿榴莲果果"/>
          <p:cNvSpPr txBox="1"/>
          <p:nvPr/>
        </p:nvSpPr>
        <p:spPr>
          <a:xfrm flipH="1">
            <a:off x="892175" y="2182495"/>
            <a:ext cx="4887595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螺柱联接和螺钉联接相比，能够承受相对较大的力。螺柱两端均加工有螺纹，联接时，一端（旋入端）全部旋入被联接件之一的螺孔内，另一端（紧固端）穿过另一个被联接件的通孔，套上垫圈，再拧紧螺母。图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.8 为螺柱联接装配图画图过程。图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.8（d）为螺柱联接画法。</a:t>
            </a:r>
            <a:endParaRPr lang="en-US" altLang="zh-CN" baseline="-25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865505"/>
            <a:ext cx="4045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一、螺柱联接画法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0910" y="2242185"/>
            <a:ext cx="5253990" cy="2543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xfrm>
            <a:off x="185344" y="3344513"/>
            <a:ext cx="407226" cy="20767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1" name="稻壳儿榴莲果果"/>
          <p:cNvSpPr txBox="1"/>
          <p:nvPr/>
        </p:nvSpPr>
        <p:spPr>
          <a:xfrm flipH="1">
            <a:off x="892175" y="2182495"/>
            <a:ext cx="4631690" cy="290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在装配图中，被弹簧挡住的结构一般不画出，可见部分应从弹簧的外轮廓线或从弹簧钢丝剖面的中心线画起，如图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.9（a）所示。当弹簧被剖切时，如弹簧钢丝（简称簧丝）剖面的直径，在图形上等于或小于 2 mm 时，剖面可以涂黑表示，如图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.9（b）所示。也可用示意画法，如图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.9（c）所示。</a:t>
            </a:r>
            <a:endParaRPr lang="en-US" altLang="zh-CN" baseline="-25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865505"/>
            <a:ext cx="6506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二、圆柱螺旋压缩弹簧在装配图中的画法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92165" y="2182495"/>
            <a:ext cx="4824095" cy="3234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7650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" name="圆角矩形 9"/>
          <p:cNvSpPr/>
          <p:nvPr>
            <p:custDataLst>
              <p:tags r:id="rId1"/>
            </p:custDataLst>
          </p:nvPr>
        </p:nvSpPr>
        <p:spPr bwMode="auto">
          <a:xfrm rot="20562185" flipH="1">
            <a:off x="4384914" y="4896654"/>
            <a:ext cx="722142" cy="722141"/>
          </a:xfrm>
          <a:prstGeom prst="roundRect">
            <a:avLst/>
          </a:prstGeom>
          <a:solidFill>
            <a:srgbClr val="9BBB59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sz="280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圆角矩形 9"/>
          <p:cNvSpPr/>
          <p:nvPr>
            <p:custDataLst>
              <p:tags r:id="rId2"/>
            </p:custDataLst>
          </p:nvPr>
        </p:nvSpPr>
        <p:spPr bwMode="auto">
          <a:xfrm flipH="1">
            <a:off x="6693053" y="4996497"/>
            <a:ext cx="722142" cy="722141"/>
          </a:xfrm>
          <a:prstGeom prst="roundRect">
            <a:avLst/>
          </a:prstGeom>
          <a:solidFill>
            <a:srgbClr val="69A35B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280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圆角矩形 7"/>
          <p:cNvSpPr/>
          <p:nvPr>
            <p:custDataLst>
              <p:tags r:id="rId3"/>
            </p:custDataLst>
          </p:nvPr>
        </p:nvSpPr>
        <p:spPr bwMode="auto">
          <a:xfrm rot="1068179" flipH="1">
            <a:off x="7491673" y="2835716"/>
            <a:ext cx="722142" cy="722141"/>
          </a:xfrm>
          <a:prstGeom prst="roundRect">
            <a:avLst/>
          </a:prstGeom>
          <a:solidFill>
            <a:srgbClr val="1AA3AA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280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圆角矩形 5"/>
          <p:cNvSpPr/>
          <p:nvPr>
            <p:custDataLst>
              <p:tags r:id="rId4"/>
            </p:custDataLst>
          </p:nvPr>
        </p:nvSpPr>
        <p:spPr bwMode="auto">
          <a:xfrm rot="18314558">
            <a:off x="5637587" y="1480993"/>
            <a:ext cx="722142" cy="722141"/>
          </a:xfrm>
          <a:prstGeom prst="roundRect">
            <a:avLst/>
          </a:prstGeom>
          <a:solidFill>
            <a:srgbClr val="3498DB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280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: 形状 40"/>
          <p:cNvSpPr/>
          <p:nvPr>
            <p:custDataLst>
              <p:tags r:id="rId5"/>
            </p:custDataLst>
          </p:nvPr>
        </p:nvSpPr>
        <p:spPr bwMode="auto">
          <a:xfrm rot="20540937">
            <a:off x="4146387" y="3812596"/>
            <a:ext cx="1282208" cy="1004845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9BBB59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等腰三角形 2"/>
          <p:cNvSpPr/>
          <p:nvPr>
            <p:custDataLst>
              <p:tags r:id="rId6"/>
            </p:custDataLst>
          </p:nvPr>
        </p:nvSpPr>
        <p:spPr>
          <a:xfrm rot="4323977">
            <a:off x="5171084" y="3515533"/>
            <a:ext cx="938239" cy="642734"/>
          </a:xfrm>
          <a:prstGeom prst="triangle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等腰三角形 17"/>
          <p:cNvSpPr/>
          <p:nvPr>
            <p:custDataLst>
              <p:tags r:id="rId7"/>
            </p:custDataLst>
          </p:nvPr>
        </p:nvSpPr>
        <p:spPr>
          <a:xfrm rot="8621083">
            <a:off x="5297121" y="3133715"/>
            <a:ext cx="938239" cy="642734"/>
          </a:xfrm>
          <a:prstGeom prst="triangl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等腰三角形 18"/>
          <p:cNvSpPr/>
          <p:nvPr>
            <p:custDataLst>
              <p:tags r:id="rId8"/>
            </p:custDataLst>
          </p:nvPr>
        </p:nvSpPr>
        <p:spPr>
          <a:xfrm rot="12965842">
            <a:off x="5698872" y="3134434"/>
            <a:ext cx="938239" cy="642734"/>
          </a:xfrm>
          <a:prstGeom prst="triangl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等腰三角形 19"/>
          <p:cNvSpPr/>
          <p:nvPr>
            <p:custDataLst>
              <p:tags r:id="rId9"/>
            </p:custDataLst>
          </p:nvPr>
        </p:nvSpPr>
        <p:spPr>
          <a:xfrm rot="17281612">
            <a:off x="5825410" y="3515081"/>
            <a:ext cx="938239" cy="642734"/>
          </a:xfrm>
          <a:prstGeom prst="triangl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等腰三角形 20"/>
          <p:cNvSpPr/>
          <p:nvPr>
            <p:custDataLst>
              <p:tags r:id="rId10"/>
            </p:custDataLst>
          </p:nvPr>
        </p:nvSpPr>
        <p:spPr>
          <a:xfrm>
            <a:off x="5498359" y="3749776"/>
            <a:ext cx="938239" cy="642734"/>
          </a:xfrm>
          <a:prstGeom prst="triangl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: 形状 30"/>
          <p:cNvSpPr/>
          <p:nvPr>
            <p:custDataLst>
              <p:tags r:id="rId11"/>
            </p:custDataLst>
          </p:nvPr>
        </p:nvSpPr>
        <p:spPr bwMode="auto">
          <a:xfrm rot="3187702">
            <a:off x="4407451" y="2294693"/>
            <a:ext cx="1282208" cy="1004845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1F74AD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: 形状 32"/>
          <p:cNvSpPr/>
          <p:nvPr>
            <p:custDataLst>
              <p:tags r:id="rId12"/>
            </p:custDataLst>
          </p:nvPr>
        </p:nvSpPr>
        <p:spPr bwMode="auto">
          <a:xfrm rot="7522563">
            <a:off x="5897643" y="2113278"/>
            <a:ext cx="1282208" cy="1004845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3498DB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: 形状 35"/>
          <p:cNvSpPr/>
          <p:nvPr>
            <p:custDataLst>
              <p:tags r:id="rId13"/>
            </p:custDataLst>
          </p:nvPr>
        </p:nvSpPr>
        <p:spPr bwMode="auto">
          <a:xfrm rot="11878314">
            <a:off x="6622954" y="3442711"/>
            <a:ext cx="1282208" cy="1004845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1AA3AA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: 形状 39"/>
          <p:cNvSpPr/>
          <p:nvPr>
            <p:custDataLst>
              <p:tags r:id="rId14"/>
            </p:custDataLst>
          </p:nvPr>
        </p:nvSpPr>
        <p:spPr bwMode="auto">
          <a:xfrm rot="16200000">
            <a:off x="5523056" y="4533085"/>
            <a:ext cx="1282208" cy="1004845"/>
          </a:xfrm>
          <a:custGeom>
            <a:avLst/>
            <a:gdLst>
              <a:gd name="connsiteX0" fmla="*/ 0 w 1265863"/>
              <a:gd name="connsiteY0" fmla="*/ 992036 h 992036"/>
              <a:gd name="connsiteX1" fmla="*/ 0 w 1265863"/>
              <a:gd name="connsiteY1" fmla="*/ 819392 h 992036"/>
              <a:gd name="connsiteX2" fmla="*/ 819392 w 1265863"/>
              <a:gd name="connsiteY2" fmla="*/ 0 h 992036"/>
              <a:gd name="connsiteX3" fmla="*/ 1265863 w 1265863"/>
              <a:gd name="connsiteY3" fmla="*/ 0 h 992036"/>
              <a:gd name="connsiteX4" fmla="*/ 1265863 w 1265863"/>
              <a:gd name="connsiteY4" fmla="*/ 627413 h 992036"/>
              <a:gd name="connsiteX5" fmla="*/ 819392 w 1265863"/>
              <a:gd name="connsiteY5" fmla="*/ 627413 h 992036"/>
              <a:gd name="connsiteX6" fmla="*/ 627413 w 1265863"/>
              <a:gd name="connsiteY6" fmla="*/ 819392 h 992036"/>
              <a:gd name="connsiteX7" fmla="*/ 627413 w 1265863"/>
              <a:gd name="connsiteY7" fmla="*/ 992036 h 992036"/>
              <a:gd name="connsiteX8" fmla="*/ 0 w 1265863"/>
              <a:gd name="connsiteY8" fmla="*/ 992036 h 9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5863" h="992036">
                <a:moveTo>
                  <a:pt x="0" y="992036"/>
                </a:moveTo>
                <a:lnTo>
                  <a:pt x="0" y="819392"/>
                </a:lnTo>
                <a:cubicBezTo>
                  <a:pt x="0" y="366854"/>
                  <a:pt x="366854" y="0"/>
                  <a:pt x="819392" y="0"/>
                </a:cubicBezTo>
                <a:lnTo>
                  <a:pt x="1265863" y="0"/>
                </a:lnTo>
                <a:lnTo>
                  <a:pt x="1265863" y="627413"/>
                </a:lnTo>
                <a:lnTo>
                  <a:pt x="819392" y="627413"/>
                </a:lnTo>
                <a:cubicBezTo>
                  <a:pt x="713365" y="627413"/>
                  <a:pt x="627413" y="713365"/>
                  <a:pt x="627413" y="819392"/>
                </a:cubicBezTo>
                <a:lnTo>
                  <a:pt x="627413" y="992036"/>
                </a:lnTo>
                <a:lnTo>
                  <a:pt x="0" y="992036"/>
                </a:lnTo>
                <a:close/>
              </a:path>
            </a:pathLst>
          </a:custGeom>
          <a:solidFill>
            <a:srgbClr val="69A35B"/>
          </a:solidFill>
          <a:ln w="9525">
            <a:noFill/>
            <a:round/>
          </a:ln>
        </p:spPr>
        <p:txBody>
          <a:bodyPr wrap="square" anchor="ctr">
            <a:noAutofit/>
          </a:bodyPr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圆角矩形 3"/>
          <p:cNvSpPr/>
          <p:nvPr>
            <p:custDataLst>
              <p:tags r:id="rId15"/>
            </p:custDataLst>
          </p:nvPr>
        </p:nvSpPr>
        <p:spPr bwMode="auto">
          <a:xfrm rot="19467602">
            <a:off x="3778795" y="2707170"/>
            <a:ext cx="722142" cy="722141"/>
          </a:xfrm>
          <a:prstGeom prst="roundRect">
            <a:avLst/>
          </a:prstGeom>
          <a:solidFill>
            <a:srgbClr val="1F74AD"/>
          </a:solidFill>
          <a:ln w="57150">
            <a:solidFill>
              <a:sysClr val="window" lastClr="FFFFFF"/>
            </a:solidFill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p>
            <a:pPr algn="ctr">
              <a:lnSpc>
                <a:spcPct val="130000"/>
              </a:lnSpc>
            </a:pPr>
            <a:r>
              <a:rPr lang="en-US" sz="280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280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6"/>
            </p:custDataLst>
          </p:nvPr>
        </p:nvSpPr>
        <p:spPr bwMode="auto">
          <a:xfrm>
            <a:off x="8305800" y="2687320"/>
            <a:ext cx="3786505" cy="36957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AA3AA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三、分析工作原理和装配顺序</a:t>
            </a:r>
            <a:endParaRPr lang="zh-CN" altLang="en-US" b="1" spc="300" dirty="0">
              <a:solidFill>
                <a:srgbClr val="1AA3AA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6" name="文本框 55"/>
          <p:cNvSpPr txBox="1"/>
          <p:nvPr>
            <p:custDataLst>
              <p:tags r:id="rId17"/>
            </p:custDataLst>
          </p:nvPr>
        </p:nvSpPr>
        <p:spPr bwMode="auto">
          <a:xfrm>
            <a:off x="8200390" y="3094355"/>
            <a:ext cx="3781425" cy="152590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当油压超过允许压力时，阀门被顶开，过量油就从阀体和阀门开启后的缝隙间经阀体右端孔管道流回油箱，从而使管路中的油压保持在允许范围内，起到安全保护作用。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18"/>
            </p:custDataLst>
          </p:nvPr>
        </p:nvSpPr>
        <p:spPr bwMode="auto">
          <a:xfrm>
            <a:off x="7631367" y="4849928"/>
            <a:ext cx="2515128" cy="369332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lnSpcReduction="10000"/>
          </a:bodyPr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四、分析主要零件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8" name="文本框 57"/>
          <p:cNvSpPr txBox="1"/>
          <p:nvPr>
            <p:custDataLst>
              <p:tags r:id="rId19"/>
            </p:custDataLst>
          </p:nvPr>
        </p:nvSpPr>
        <p:spPr bwMode="auto">
          <a:xfrm>
            <a:off x="7631430" y="5286375"/>
            <a:ext cx="3679825" cy="133032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安全阀的主要零件是阀体、阀门、阀盖、螺杆、弹簧等。它们在结构上以及标注的尺寸之间均有非常密切的联系。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20"/>
            </p:custDataLst>
          </p:nvPr>
        </p:nvSpPr>
        <p:spPr bwMode="auto">
          <a:xfrm>
            <a:off x="960755" y="4859020"/>
            <a:ext cx="3300730" cy="36957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latinLnBrk="0">
              <a:lnSpc>
                <a:spcPct val="120000"/>
              </a:lnSpc>
            </a:pPr>
            <a:r>
              <a:rPr lang="zh-CN" altLang="en-US" b="1" spc="300">
                <a:solidFill>
                  <a:srgbClr val="9BBB59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五、分析尺寸和技术要求</a:t>
            </a:r>
            <a:endParaRPr lang="zh-CN" altLang="en-US" b="1" spc="300">
              <a:solidFill>
                <a:srgbClr val="9BBB59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0" name="文本框 59"/>
          <p:cNvSpPr txBox="1"/>
          <p:nvPr>
            <p:custDataLst>
              <p:tags r:id="rId21"/>
            </p:custDataLst>
          </p:nvPr>
        </p:nvSpPr>
        <p:spPr bwMode="auto">
          <a:xfrm>
            <a:off x="576580" y="5286375"/>
            <a:ext cx="3446780" cy="124269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装配图中的技术要求一般是对本部件或整机提出的，是部件或整机出厂前检验的重要依据。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22"/>
            </p:custDataLst>
          </p:nvPr>
        </p:nvSpPr>
        <p:spPr bwMode="auto">
          <a:xfrm>
            <a:off x="577331" y="2101271"/>
            <a:ext cx="2515188" cy="369332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lnSpcReduction="10000"/>
          </a:bodyPr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一、概括了解</a:t>
            </a:r>
            <a:endParaRPr lang="zh-CN" altLang="en-US" b="1" spc="300" dirty="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2" name="文本框 61"/>
          <p:cNvSpPr txBox="1"/>
          <p:nvPr>
            <p:custDataLst>
              <p:tags r:id="rId23"/>
            </p:custDataLst>
          </p:nvPr>
        </p:nvSpPr>
        <p:spPr bwMode="auto">
          <a:xfrm>
            <a:off x="577215" y="2533650"/>
            <a:ext cx="3185795" cy="1458595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由安全阀装配图（图 </a:t>
            </a:r>
            <a:r>
              <a:rPr lang="en-US" altLang="zh-CN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.1）的明细栏可知，安全阀是由 13 种零件组成的，其中件 7、 9、11、12、13 是标准件，其他是专用件。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24"/>
            </p:custDataLst>
          </p:nvPr>
        </p:nvSpPr>
        <p:spPr bwMode="auto">
          <a:xfrm>
            <a:off x="7175944" y="843433"/>
            <a:ext cx="2515128" cy="369332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lnSpcReduction="10000"/>
          </a:bodyPr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二、分析表达方案</a:t>
            </a:r>
            <a:endParaRPr lang="zh-CN" altLang="en-US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4" name="文本框 63"/>
          <p:cNvSpPr txBox="1"/>
          <p:nvPr>
            <p:custDataLst>
              <p:tags r:id="rId25"/>
            </p:custDataLst>
          </p:nvPr>
        </p:nvSpPr>
        <p:spPr bwMode="auto">
          <a:xfrm>
            <a:off x="7176135" y="1212850"/>
            <a:ext cx="4135120" cy="1320800"/>
          </a:xfrm>
          <a:prstGeom prst="rect">
            <a:avLst/>
          </a:prstGeom>
          <a:noFill/>
        </p:spPr>
        <p:txBody>
          <a:bodyPr wrap="square" lIns="90000" tIns="0" rIns="90000" bIns="46800" anchor="t" anchorCtr="0"/>
          <a:p>
            <a:pPr algn="l" latinLnBrk="0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主视图采用全剖视，反映了安全阀的工作原理和零件间的装配关系。俯视图反映了安全阀俯视方向的外形，还反映了阀体和阀盖之间的连接情况。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69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Part.3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45655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利用</a:t>
            </a:r>
            <a:r>
              <a:rPr lang="en-US" altLang="zh-CN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AutoCAD</a:t>
            </a: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拼画装配图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3301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455" y="1034415"/>
            <a:ext cx="929132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利用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AutoCAD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拼画如图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10.11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所示的手动气阀装配图，手动气阀的零件图已由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AutoCAD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绘出，可以采用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AutoCAD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插入图形文件的方法拼画装配图。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3322320" y="1060450"/>
            <a:ext cx="5139690" cy="6351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7650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"/>
            </p:custDataLst>
          </p:nvPr>
        </p:nvSpPr>
        <p:spPr bwMode="auto">
          <a:xfrm>
            <a:off x="5333365" y="5749290"/>
            <a:ext cx="1917700" cy="36957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latinLnBrk="0">
              <a:lnSpc>
                <a:spcPct val="120000"/>
              </a:lnSpc>
            </a:pPr>
            <a:r>
              <a:rPr lang="zh-CN" altLang="en-US" b="1" spc="300" dirty="0">
                <a:solidFill>
                  <a:srgbClr val="1AA3AA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三、插入阀体、螺母、</a:t>
            </a:r>
            <a:r>
              <a:rPr lang="en-US" altLang="zh-CN" b="1" spc="300" dirty="0">
                <a:solidFill>
                  <a:srgbClr val="1AA3AA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O</a:t>
            </a:r>
            <a:r>
              <a:rPr lang="zh-CN" altLang="en-US" b="1" spc="300" dirty="0">
                <a:solidFill>
                  <a:srgbClr val="1AA3AA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型密封圈</a:t>
            </a:r>
            <a:endParaRPr lang="zh-CN" altLang="en-US" b="1" spc="300" dirty="0">
              <a:solidFill>
                <a:srgbClr val="1AA3AA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7" name="文本框 56"/>
          <p:cNvSpPr txBox="1"/>
          <p:nvPr>
            <p:custDataLst>
              <p:tags r:id="rId2"/>
            </p:custDataLst>
          </p:nvPr>
        </p:nvSpPr>
        <p:spPr bwMode="auto">
          <a:xfrm>
            <a:off x="1359535" y="3273425"/>
            <a:ext cx="2640330" cy="3695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latinLnBrk="0">
              <a:lnSpc>
                <a:spcPct val="120000"/>
              </a:lnSpc>
            </a:pPr>
            <a:r>
              <a:rPr lang="zh-CN" altLang="en-US" sz="1700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四、整理视图、标尺寸，对零件进行编号，绘制并填写明细栏等</a:t>
            </a:r>
            <a:endParaRPr lang="zh-CN" altLang="en-US" sz="1700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1" name="文本框 60"/>
          <p:cNvSpPr txBox="1"/>
          <p:nvPr>
            <p:custDataLst>
              <p:tags r:id="rId3"/>
            </p:custDataLst>
          </p:nvPr>
        </p:nvSpPr>
        <p:spPr bwMode="auto">
          <a:xfrm>
            <a:off x="5067935" y="1432560"/>
            <a:ext cx="2130425" cy="3695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latinLnBrk="0">
              <a:lnSpc>
                <a:spcPct val="120000"/>
              </a:lnSpc>
            </a:pPr>
            <a:r>
              <a:rPr lang="zh-CN" altLang="en-US" sz="1700" b="1" spc="300" dirty="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一、选择基础零件作为拼画装配图的基础</a:t>
            </a:r>
            <a:endParaRPr lang="zh-CN" altLang="en-US" sz="1700" b="1" spc="300" dirty="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63" name="文本框 62"/>
          <p:cNvSpPr txBox="1"/>
          <p:nvPr>
            <p:custDataLst>
              <p:tags r:id="rId4"/>
            </p:custDataLst>
          </p:nvPr>
        </p:nvSpPr>
        <p:spPr bwMode="auto">
          <a:xfrm>
            <a:off x="8396605" y="3273425"/>
            <a:ext cx="2310130" cy="3695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Autofit/>
          </a:bodyPr>
          <a:p>
            <a:pPr algn="l" latinLnBrk="0">
              <a:lnSpc>
                <a:spcPct val="120000"/>
              </a:lnSpc>
            </a:pPr>
            <a:r>
              <a:rPr lang="zh-CN" altLang="en-US" sz="1700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二、气阀杆上部依次插入芯杆和手柄球</a:t>
            </a:r>
            <a:endParaRPr lang="zh-CN" altLang="en-US" sz="1700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" name="任意多边形 1"/>
          <p:cNvSpPr/>
          <p:nvPr>
            <p:custDataLst>
              <p:tags r:id="rId5"/>
            </p:custDataLst>
          </p:nvPr>
        </p:nvSpPr>
        <p:spPr>
          <a:xfrm rot="5400000">
            <a:off x="5954082" y="2640694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6"/>
            </p:custDataLst>
          </p:nvPr>
        </p:nvSpPr>
        <p:spPr>
          <a:xfrm rot="10800000">
            <a:off x="5195902" y="341214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7"/>
            </p:custDataLst>
          </p:nvPr>
        </p:nvSpPr>
        <p:spPr>
          <a:xfrm rot="5400000" flipV="1">
            <a:off x="4437719" y="2640694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 flipH="1">
            <a:off x="5195902" y="186924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9"/>
            </p:custDataLst>
          </p:nvPr>
        </p:nvSpPr>
        <p:spPr>
          <a:xfrm rot="18907264" flipH="1">
            <a:off x="5940349" y="2677453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 bwMode="auto">
          <a:xfrm>
            <a:off x="4970747" y="3181593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 bwMode="auto">
          <a:xfrm>
            <a:off x="5855911" y="4076197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 bwMode="auto">
          <a:xfrm rot="5400000">
            <a:off x="5855911" y="2288889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 bwMode="auto">
          <a:xfrm rot="5400000">
            <a:off x="6737059" y="3181593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015" y="3095625"/>
            <a:ext cx="6330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项目三　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安全阀机械图样的识读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下篇　工程应用项目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5037455" y="2479675"/>
            <a:ext cx="67100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任务一　安全阀零件图的识读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5092065" y="3618230"/>
            <a:ext cx="67475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任务二　安全阀装配图的识读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5156835" y="5096510"/>
            <a:ext cx="711454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</a:t>
            </a:r>
            <a:r>
              <a:rPr 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三</a:t>
            </a: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　</a:t>
            </a:r>
            <a:r>
              <a:rPr lang="zh-CN" altLang="en-US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利用</a:t>
            </a:r>
            <a:r>
              <a:rPr lang="en-US" alt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AutoCAD</a:t>
            </a:r>
            <a:r>
              <a:rPr lang="zh-CN" altLang="en-US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拼画装配图</a:t>
            </a:r>
            <a:endParaRPr lang="zh-CN" altLang="en-US"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02094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安全阀零件图的识读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稻壳儿榴莲果果"/>
          <p:cNvPicPr/>
          <p:nvPr/>
        </p:nvPicPr>
        <p:blipFill>
          <a:blip r:embed="rId1"/>
          <a:stretch>
            <a:fillRect/>
          </a:stretch>
        </p:blipFill>
        <p:spPr>
          <a:xfrm>
            <a:off x="900430" y="1066800"/>
            <a:ext cx="5584825" cy="4810760"/>
          </a:xfrm>
          <a:prstGeom prst="roundRect">
            <a:avLst>
              <a:gd name="adj" fmla="val 3805"/>
            </a:avLst>
          </a:prstGeom>
        </p:spPr>
      </p:pic>
      <p:sp>
        <p:nvSpPr>
          <p:cNvPr id="31" name="稻壳儿榴莲果果"/>
          <p:cNvSpPr txBox="1"/>
          <p:nvPr/>
        </p:nvSpPr>
        <p:spPr>
          <a:xfrm flipH="1">
            <a:off x="6959600" y="1885315"/>
            <a:ext cx="4885055" cy="1661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从安全阀装配图明细栏中可以看出，安全阀共有 8 种非标准件，对应了图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.2 ～图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.4的 8 张零件图。其中有一种是弹簧，即件 3。下面介绍弹簧的有关知识。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3301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xfrm>
            <a:off x="185344" y="3344513"/>
            <a:ext cx="407226" cy="20767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1" name="稻壳儿榴莲果果"/>
          <p:cNvSpPr txBox="1"/>
          <p:nvPr/>
        </p:nvSpPr>
        <p:spPr>
          <a:xfrm flipH="1">
            <a:off x="794385" y="1503680"/>
            <a:ext cx="7237730" cy="290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.6 所示，圆柱螺旋压缩弹簧的术语、代号以及有关尺寸计算如下：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（1）簧丝直径 d：弹簧钢丝的直径。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（2）弹簧外径 D：弹簧的最大直径。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弹簧内径 D</a:t>
            </a:r>
            <a:r>
              <a:rPr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：弹簧的最小直径，D</a:t>
            </a:r>
            <a:r>
              <a:rPr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＝D－2d。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（3）节距 t：除支承圈外，相邻两圈的轴向距离。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（4）有效圈数 n、支承圈数 n</a:t>
            </a:r>
            <a:r>
              <a:rPr lang="en-US" altLang="zh-CN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2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 和总圈数 n</a:t>
            </a:r>
            <a:r>
              <a:rPr lang="en-US" altLang="zh-CN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1</a:t>
            </a:r>
            <a:endParaRPr lang="en-US" altLang="zh-CN" baseline="-25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865505"/>
            <a:ext cx="8157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一、圆柱螺旋压缩弹簧各部分的名称及尺寸关系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7900" y="2181860"/>
            <a:ext cx="3529965" cy="3272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xfrm>
            <a:off x="185344" y="3344513"/>
            <a:ext cx="407226" cy="207677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1" name="稻壳儿榴莲果果"/>
          <p:cNvSpPr txBox="1"/>
          <p:nvPr/>
        </p:nvSpPr>
        <p:spPr>
          <a:xfrm flipH="1">
            <a:off x="794385" y="1503680"/>
            <a:ext cx="10509885" cy="1246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（1）弹簧在平行于轴线的投影面上的视图中，其各圈的轮廓线应画成直线，如图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.7所示。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（2）有效圈数在四圈以上的弹簧，中间各圈可省略不画。当中间部分省略后，可适当缩短图形的长度，如图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.7 所示。</a:t>
            </a:r>
            <a:endParaRPr lang="en-US" altLang="zh-CN" baseline="-25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865505"/>
            <a:ext cx="8157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二、圆柱螺旋压缩弹簧的规定画法（GB/T 4459.4—2003）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3615" y="2750185"/>
            <a:ext cx="7079615" cy="3394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45655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安全阀装配图的识读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6959600" y="1885315"/>
            <a:ext cx="4572635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在安全阀（图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.1）装配体中，阀体和阀盖是用双头螺柱联接的，并且用到了圆柱螺旋压缩弹簧，因此，在安全阀装配图识读之前，要学习螺柱联接画法，并熟悉圆柱螺旋压缩弹簧在装配图中的画法。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3301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1464945"/>
            <a:ext cx="5110480" cy="3529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188904_3*q_h_i*1_3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  <p:tag name="KSO_WM_DIAGRAM_VIRTUALLY_FRAME" val="{&quot;height&quot;:454.58795275590546,&quot;left&quot;:45.4,&quot;top&quot;:66.4120472440945,&quot;width&quot;:906.75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3"/>
  <p:tag name="KSO_WM_UNIT_ID" val="diagram20188904_3*q_h_i*1_4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  <p:tag name="KSO_WM_DIAGRAM_VIRTUALLY_FRAME" val="{&quot;height&quot;:454.58795275590546,&quot;left&quot;:45.4,&quot;top&quot;:66.4120472440945,&quot;width&quot;:906.75}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1_2"/>
  <p:tag name="KSO_WM_UNIT_ID" val="diagram20188904_3*q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2_2"/>
  <p:tag name="KSO_WM_UNIT_ID" val="diagram20188904_3*q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6"/>
  <p:tag name="KSO_WM_UNIT_FILL_TYPE" val="1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3_2"/>
  <p:tag name="KSO_WM_UNIT_ID" val="diagram20188904_3*q_h_i*1_3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7"/>
  <p:tag name="KSO_WM_UNIT_FILL_TYPE" val="1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4_2"/>
  <p:tag name="KSO_WM_UNIT_ID" val="diagram20188904_3*q_h_i*1_4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8"/>
  <p:tag name="KSO_WM_UNIT_FILL_TYPE" val="1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1_1"/>
  <p:tag name="KSO_WM_UNIT_ID" val="diagram20188904_3*q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DIAGRAM_VIRTUALLY_FRAME" val="{&quot;height&quot;:454.58795275590546,&quot;left&quot;:45.4,&quot;top&quot;:66.4120472440945,&quot;width&quot;:906.75}"/>
</p:tagLst>
</file>

<file path=ppt/tags/tag17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3_1"/>
  <p:tag name="KSO_WM_UNIT_ID" val="diagram20188904_3*q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  <p:tag name="KSO_WM_DIAGRAM_VIRTUALLY_FRAME" val="{&quot;height&quot;:454.58795275590546,&quot;left&quot;:45.4,&quot;top&quot;:66.4120472440945,&quot;width&quot;:906.75}"/>
</p:tagLst>
</file>

<file path=ppt/tags/tag18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3_1"/>
  <p:tag name="KSO_WM_UNIT_ID" val="diagram20188904_3*q_h_f*1_3_1"/>
  <p:tag name="KSO_WM_UNIT_LAYERLEVEL" val="1_1_1"/>
  <p:tag name="KSO_WM_UNIT_VALUE" val="4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19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4_1"/>
  <p:tag name="KSO_WM_UNIT_ID" val="diagram20188904_3*q_h_a*1_4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  <p:tag name="KSO_WM_DIAGRAM_VIRTUALLY_FRAME" val="{&quot;height&quot;:454.58795275590546,&quot;left&quot;:45.4,&quot;top&quot;:66.4120472440945,&quot;width&quot;:906.75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5_2"/>
  <p:tag name="KSO_WM_UNIT_ID" val="diagram20188904_3*q_h_i*1_5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9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DIAGRAM_VIRTUALLY_FRAME" val="{&quot;height&quot;:454.58795275590546,&quot;left&quot;:45.4,&quot;top&quot;:66.4120472440945,&quot;width&quot;:906.75}"/>
</p:tagLst>
</file>

<file path=ppt/tags/tag20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4_1"/>
  <p:tag name="KSO_WM_UNIT_ID" val="diagram20188904_3*q_h_f*1_4_1"/>
  <p:tag name="KSO_WM_UNIT_LAYERLEVEL" val="1_1_1"/>
  <p:tag name="KSO_WM_UNIT_VALUE" val="4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21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5_1"/>
  <p:tag name="KSO_WM_UNIT_ID" val="diagram20188904_3*q_h_a*1_5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9"/>
  <p:tag name="KSO_WM_UNIT_TEXT_FILL_TYPE" val="1"/>
  <p:tag name="KSO_WM_DIAGRAM_VIRTUALLY_FRAME" val="{&quot;height&quot;:454.58795275590546,&quot;left&quot;:45.4,&quot;top&quot;:66.4120472440945,&quot;width&quot;:906.75}"/>
</p:tagLst>
</file>

<file path=ppt/tags/tag22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5_1"/>
  <p:tag name="KSO_WM_UNIT_ID" val="diagram20188904_3*q_h_f*1_5_1"/>
  <p:tag name="KSO_WM_UNIT_LAYERLEVEL" val="1_1_1"/>
  <p:tag name="KSO_WM_UNIT_VALUE" val="32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23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1_1"/>
  <p:tag name="KSO_WM_UNIT_ID" val="diagram20188904_3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  <p:tag name="KSO_WM_DIAGRAM_VIRTUALLY_FRAME" val="{&quot;height&quot;:454.58795275590546,&quot;left&quot;:45.4,&quot;top&quot;:66.4120472440945,&quot;width&quot;:906.75}"/>
</p:tagLst>
</file>

<file path=ppt/tags/tag24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1_1"/>
  <p:tag name="KSO_WM_UNIT_ID" val="diagram20188904_3*q_h_f*1_1_1"/>
  <p:tag name="KSO_WM_UNIT_LAYERLEVEL" val="1_1_1"/>
  <p:tag name="KSO_WM_UNIT_VALUE" val="34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25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2_1"/>
  <p:tag name="KSO_WM_UNIT_ID" val="diagram20188904_3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DIAGRAM_VIRTUALLY_FRAME" val="{&quot;height&quot;:454.58795275590546,&quot;left&quot;:45.4,&quot;top&quot;:66.4120472440945,&quot;width&quot;:906.75}"/>
</p:tagLst>
</file>

<file path=ppt/tags/tag26.xml><?xml version="1.0" encoding="utf-8"?>
<p:tagLst xmlns:p="http://schemas.openxmlformats.org/presentationml/2006/main">
  <p:tag name="KSO_WM_TEMPLATE_CATEGORY" val="diagram"/>
  <p:tag name="KSO_WM_TEMPLATE_INDEX" val="20188904"/>
  <p:tag name="KSO_WM_UNIT_TYPE" val="q_h_f"/>
  <p:tag name="KSO_WM_UNIT_INDEX" val="1_2_1"/>
  <p:tag name="KSO_WM_UNIT_ID" val="diagram20188904_3*q_h_f*1_2_1"/>
  <p:tag name="KSO_WM_UNIT_LAYERLEVEL" val="1_1_1"/>
  <p:tag name="KSO_WM_UNIT_VALUE" val="40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单击此处添加文本具体内容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27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3_1"/>
  <p:tag name="KSO_WM_UNIT_ID" val="diagram20188904_3*q_h_a*1_3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7"/>
  <p:tag name="KSO_WM_UNIT_TEXT_FILL_TYPE" val="1"/>
  <p:tag name="KSO_WM_DIAGRAM_VIRTUALLY_FRAME" val="{&quot;height&quot;:454.58795275590546,&quot;left&quot;:-68.40496062992125,&quot;top&quot;:66.4120472440945,&quot;width&quot;:1020.5549606299213}"/>
</p:tagLst>
</file>

<file path=ppt/tags/tag28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4_1"/>
  <p:tag name="KSO_WM_UNIT_ID" val="diagram20188904_3*q_h_a*1_4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  <p:tag name="KSO_WM_DIAGRAM_VIRTUALLY_FRAME" val="{&quot;height&quot;:454.58795275590546,&quot;left&quot;:-68.40496062992125,&quot;top&quot;:66.4120472440945,&quot;width&quot;:1020.5549606299213}"/>
</p:tagLst>
</file>

<file path=ppt/tags/tag29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1_1"/>
  <p:tag name="KSO_WM_UNIT_ID" val="diagram20188904_3*q_h_a*1_1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  <p:tag name="KSO_WM_DIAGRAM_VIRTUALLY_FRAME" val="{&quot;height&quot;:454.58795275590546,&quot;left&quot;:-68.40496062992125,&quot;top&quot;:66.4120472440945,&quot;width&quot;:1020.5549606299213}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4_1"/>
  <p:tag name="KSO_WM_UNIT_ID" val="diagram20188904_3*q_h_i*1_4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DIAGRAM_VIRTUALLY_FRAME" val="{&quot;height&quot;:454.58795275590546,&quot;left&quot;:45.4,&quot;top&quot;:66.4120472440945,&quot;width&quot;:906.75}"/>
</p:tagLst>
</file>

<file path=ppt/tags/tag30.xml><?xml version="1.0" encoding="utf-8"?>
<p:tagLst xmlns:p="http://schemas.openxmlformats.org/presentationml/2006/main">
  <p:tag name="KSO_WM_TEMPLATE_CATEGORY" val="diagram"/>
  <p:tag name="KSO_WM_TEMPLATE_INDEX" val="20188904"/>
  <p:tag name="KSO_WM_UNIT_TYPE" val="q_h_a"/>
  <p:tag name="KSO_WM_UNIT_INDEX" val="1_2_1"/>
  <p:tag name="KSO_WM_UNIT_ID" val="diagram20188904_3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  <p:tag name="KSO_WM_DIAGRAM_VIRTUALLY_FRAME" val="{&quot;height&quot;:454.58795275590546,&quot;left&quot;:-68.40496062992125,&quot;top&quot;:66.4120472440945,&quot;width&quot;:1020.5549606299213}"/>
</p:tagLst>
</file>

<file path=ppt/tags/tag3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3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3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3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3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3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3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5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5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4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4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4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4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4"/>
  <p:tag name="KSO_WM_UNIT_LAYERLEVEL" val="1_1_1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4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3_1"/>
  <p:tag name="KSO_WM_UNIT_ID" val="diagram20188904_3*q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DIAGRAM_VIRTUALLY_FRAME" val="{&quot;height&quot;:454.58795275590546,&quot;left&quot;:45.4,&quot;top&quot;:66.4120472440945,&quot;width&quot;:906.75}"/>
</p:tagLst>
</file>

<file path=ppt/tags/tag40.xml><?xml version="1.0" encoding="utf-8"?>
<p:tagLst xmlns:p="http://schemas.openxmlformats.org/presentationml/2006/main">
  <p:tag name="ISLIDE.VECTOR" val="#431557;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2_1"/>
  <p:tag name="KSO_WM_UNIT_ID" val="diagram20188904_3*q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14"/>
  <p:tag name="KSO_WM_UNIT_TEXT_FILL_TYPE" val="1"/>
  <p:tag name="KSO_WM_DIAGRAM_VIRTUALLY_FRAME" val="{&quot;height&quot;:454.58795275590546,&quot;left&quot;:45.4,&quot;top&quot;:66.4120472440945,&quot;width&quot;:906.75}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20188904"/>
  <p:tag name="KSO_WM_UNIT_TYPE" val="q_h_i"/>
  <p:tag name="KSO_WM_UNIT_INDEX" val="1_5_1"/>
  <p:tag name="KSO_WM_UNIT_ID" val="diagram20188904_3*q_h_i*1_5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FILL_FORE_SCHEMECOLOR_INDEX" val="9"/>
  <p:tag name="KSO_WM_UNIT_FILL_TYPE" val="1"/>
  <p:tag name="KSO_WM_UNIT_TEXT_FILL_FORE_SCHEMECOLOR_INDEX" val="13"/>
  <p:tag name="KSO_WM_UNIT_TEXT_FILL_TYPE" val="1"/>
  <p:tag name="KSO_WM_DIAGRAM_VIRTUALLY_FRAME" val="{&quot;height&quot;:454.58795275590546,&quot;left&quot;:45.4,&quot;top&quot;:66.4120472440945,&quot;width&quot;:906.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3"/>
  <p:tag name="KSO_WM_UNIT_ID" val="diagram20188904_3*q_h_i*1_5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  <p:tag name="KSO_WM_DIAGRAM_VIRTUALLY_FRAME" val="{&quot;height&quot;:454.58795275590546,&quot;left&quot;:45.4,&quot;top&quot;:66.4120472440945,&quot;width&quot;:906.7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188904_3*q_h_i*1_1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DIAGRAM_VIRTUALLY_FRAME" val="{&quot;height&quot;:454.58795275590546,&quot;left&quot;:45.4,&quot;top&quot;:66.4120472440945,&quot;width&quot;:906.7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188904_3*q_h_i*1_2_3"/>
  <p:tag name="KSO_WM_TEMPLATE_CATEGORY" val="diagram"/>
  <p:tag name="KSO_WM_TEMPLATE_INDEX" val="20188904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  <p:tag name="KSO_WM_DIAGRAM_VIRTUALLY_FRAME" val="{&quot;height&quot;:454.58795275590546,&quot;left&quot;:45.4,&quot;top&quot;:66.4120472440945,&quot;width&quot;:906.7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1464</Words>
  <Application>WPS 演示</Application>
  <PresentationFormat>宽屏</PresentationFormat>
  <Paragraphs>131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Lato Regular</vt:lpstr>
      <vt:lpstr>Calibri</vt:lpstr>
      <vt:lpstr>微软雅黑</vt:lpstr>
      <vt:lpstr>Times New Roman</vt:lpstr>
      <vt:lpstr>Arial Unicode MS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181</cp:revision>
  <dcterms:created xsi:type="dcterms:W3CDTF">2020-09-07T07:49:00Z</dcterms:created>
  <dcterms:modified xsi:type="dcterms:W3CDTF">2025-02-19T01:09:02Z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71D1DCCA94AF4CB5B096B56AD1A8E492_12</vt:lpwstr>
  </property>
</Properties>
</file>