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Lst>
  <p:notesMasterIdLst>
    <p:notesMasterId r:id="rId54"/>
  </p:notesMasterIdLst>
  <p:handoutMasterIdLst>
    <p:handoutMasterId r:id="rId55"/>
  </p:handoutMasterIdLst>
  <p:sldIdLst>
    <p:sldId id="256" r:id="rId4"/>
    <p:sldId id="363" r:id="rId5"/>
    <p:sldId id="257" r:id="rId6"/>
    <p:sldId id="258" r:id="rId7"/>
    <p:sldId id="282" r:id="rId8"/>
    <p:sldId id="398" r:id="rId9"/>
    <p:sldId id="283" r:id="rId10"/>
    <p:sldId id="277" r:id="rId11"/>
    <p:sldId id="399" r:id="rId12"/>
    <p:sldId id="400" r:id="rId13"/>
    <p:sldId id="401" r:id="rId14"/>
    <p:sldId id="291" r:id="rId15"/>
    <p:sldId id="402" r:id="rId16"/>
    <p:sldId id="403" r:id="rId17"/>
    <p:sldId id="404" r:id="rId18"/>
    <p:sldId id="307" r:id="rId19"/>
    <p:sldId id="405" r:id="rId20"/>
    <p:sldId id="406" r:id="rId21"/>
    <p:sldId id="407" r:id="rId22"/>
    <p:sldId id="408" r:id="rId23"/>
    <p:sldId id="409" r:id="rId24"/>
    <p:sldId id="292" r:id="rId25"/>
    <p:sldId id="441" r:id="rId26"/>
    <p:sldId id="442" r:id="rId27"/>
    <p:sldId id="443" r:id="rId28"/>
    <p:sldId id="326" r:id="rId29"/>
    <p:sldId id="279" r:id="rId30"/>
    <p:sldId id="293" r:id="rId31"/>
    <p:sldId id="444" r:id="rId32"/>
    <p:sldId id="445" r:id="rId33"/>
    <p:sldId id="446" r:id="rId34"/>
    <p:sldId id="447" r:id="rId35"/>
    <p:sldId id="351" r:id="rId36"/>
    <p:sldId id="448" r:id="rId37"/>
    <p:sldId id="449" r:id="rId38"/>
    <p:sldId id="450" r:id="rId39"/>
    <p:sldId id="451" r:id="rId40"/>
    <p:sldId id="397" r:id="rId41"/>
    <p:sldId id="452" r:id="rId42"/>
    <p:sldId id="453" r:id="rId43"/>
    <p:sldId id="454" r:id="rId44"/>
    <p:sldId id="455" r:id="rId45"/>
    <p:sldId id="462" r:id="rId46"/>
    <p:sldId id="463" r:id="rId47"/>
    <p:sldId id="464" r:id="rId48"/>
    <p:sldId id="465" r:id="rId49"/>
    <p:sldId id="466" r:id="rId50"/>
    <p:sldId id="467" r:id="rId51"/>
    <p:sldId id="468" r:id="rId52"/>
    <p:sldId id="294"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4089" userDrawn="1">
          <p15:clr>
            <a:srgbClr val="A4A3A4"/>
          </p15:clr>
        </p15:guide>
        <p15:guide id="3" orient="horz" pos="954" userDrawn="1">
          <p15:clr>
            <a:srgbClr val="A4A3A4"/>
          </p15:clr>
        </p15:guide>
        <p15:guide id="4" orient="horz" pos="6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73DC"/>
    <a:srgbClr val="12569A"/>
    <a:srgbClr val="E3E4E4"/>
    <a:srgbClr val="95C4F3"/>
    <a:srgbClr val="0E24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44" d="100"/>
          <a:sy n="44" d="100"/>
        </p:scale>
        <p:origin x="67" y="893"/>
      </p:cViewPr>
      <p:guideLst>
        <p:guide orient="horz" pos="2160"/>
        <p:guide pos="4089"/>
        <p:guide orient="horz" pos="954"/>
        <p:guide orient="horz" pos="6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handoutMaster" Target="handoutMasters/handoutMaster1.xml"/><Relationship Id="rId54" Type="http://schemas.openxmlformats.org/officeDocument/2006/relationships/notesMaster" Target="notesMasters/notesMaster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cs typeface="宋体" panose="02010600030101010101" pitchFamily="2"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宋体" panose="02010600030101010101" pitchFamily="2" charset="-122"/>
              </a:rPr>
            </a:fld>
            <a:endParaRPr lang="zh-CN" altLang="en-US">
              <a:cs typeface="宋体"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cs typeface="宋体" panose="02010600030101010101" pitchFamily="2"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宋体" panose="02010600030101010101" pitchFamily="2" charset="-122"/>
              </a:rPr>
            </a:fld>
            <a:endParaRPr lang="zh-CN" altLang="en-US">
              <a:cs typeface="宋体" panose="02010600030101010101" pitchFamily="2"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662032DF-F038-43BC-9589-A7F0926D629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cs typeface="宋体" panose="02010600030101010101" pitchFamily="2" charset="-122"/>
              </a:defRPr>
            </a:lvl1pPr>
          </a:lstStyle>
          <a:p>
            <a:fld id="{71E13E65-EAB1-4137-8E78-13254BDAF9D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稻壳儿榴莲果果" descr="1740"/>
          <p:cNvPicPr>
            <a:picLocks noChangeAspect="1"/>
          </p:cNvPicPr>
          <p:nvPr userDrawn="1"/>
        </p:nvPicPr>
        <p:blipFill rotWithShape="1">
          <a:blip r:embed="rId2" cstate="screen"/>
          <a:srcRect/>
          <a:stretch>
            <a:fillRect/>
          </a:stretch>
        </p:blipFill>
        <p:spPr>
          <a:xfrm>
            <a:off x="0" y="0"/>
            <a:ext cx="12192000" cy="6858000"/>
          </a:xfrm>
          <a:prstGeom prst="rect">
            <a:avLst/>
          </a:prstGeom>
        </p:spPr>
      </p:pic>
      <p:sp>
        <p:nvSpPr>
          <p:cNvPr id="8" name="稻壳儿榴莲果果"/>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9" name="稻壳儿榴莲果果"/>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500360" y="542544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5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18" name="Circle"/>
          <p:cNvSpPr/>
          <p:nvPr userDrawn="1"/>
        </p:nvSpPr>
        <p:spPr>
          <a:xfrm>
            <a:off x="304389" y="38446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9"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0"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6157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892794"/>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0E2453"/>
        </a:solidFill>
        <a:effectLst/>
      </p:bgPr>
    </p:bg>
    <p:spTree>
      <p:nvGrpSpPr>
        <p:cNvPr id="1" name=""/>
        <p:cNvGrpSpPr/>
        <p:nvPr/>
      </p:nvGrpSpPr>
      <p:grpSpPr>
        <a:xfrm>
          <a:off x="0" y="0"/>
          <a:ext cx="0" cy="0"/>
          <a:chOff x="0" y="0"/>
          <a:chExt cx="0" cy="0"/>
        </a:xfrm>
      </p:grpSpPr>
      <p:pic>
        <p:nvPicPr>
          <p:cNvPr id="7" name="稻壳儿榴莲果果" descr="362"/>
          <p:cNvPicPr>
            <a:picLocks noChangeAspect="1"/>
          </p:cNvPicPr>
          <p:nvPr userDrawn="1"/>
        </p:nvPicPr>
        <p:blipFill>
          <a:blip r:embed="rId2" cstate="screen"/>
          <a:stretch>
            <a:fillRect/>
          </a:stretch>
        </p:blipFill>
        <p:spPr>
          <a:xfrm>
            <a:off x="0" y="0"/>
            <a:ext cx="10273380" cy="6858000"/>
          </a:xfrm>
          <a:prstGeom prst="rect">
            <a:avLst/>
          </a:prstGeom>
        </p:spPr>
      </p:pic>
      <p:sp>
        <p:nvSpPr>
          <p:cNvPr id="8" name="稻壳儿榴莲果果"/>
          <p:cNvSpPr/>
          <p:nvPr userDrawn="1"/>
        </p:nvSpPr>
        <p:spPr>
          <a:xfrm>
            <a:off x="1524000" y="0"/>
            <a:ext cx="932688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9" name="稻壳儿榴莲果果"/>
          <p:cNvSpPr/>
          <p:nvPr userDrawn="1"/>
        </p:nvSpPr>
        <p:spPr bwMode="auto">
          <a:xfrm>
            <a:off x="9441013" y="-1125032"/>
            <a:ext cx="4712733" cy="4687259"/>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4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0" name="稻壳儿榴莲果果"/>
          <p:cNvSpPr/>
          <p:nvPr userDrawn="1"/>
        </p:nvSpPr>
        <p:spPr bwMode="auto">
          <a:xfrm>
            <a:off x="10138368" y="3429000"/>
            <a:ext cx="1425023" cy="141732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1" name="稻壳儿榴莲果果"/>
          <p:cNvSpPr/>
          <p:nvPr userDrawn="1"/>
        </p:nvSpPr>
        <p:spPr bwMode="auto">
          <a:xfrm>
            <a:off x="-914400" y="5303520"/>
            <a:ext cx="2819400" cy="280416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2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稻壳儿榴莲果果" descr="399"/>
          <p:cNvPicPr>
            <a:picLocks noChangeAspect="1"/>
          </p:cNvPicPr>
          <p:nvPr userDrawn="1"/>
        </p:nvPicPr>
        <p:blipFill rotWithShape="1">
          <a:blip r:embed="rId2" cstate="screen"/>
          <a:srcRect/>
          <a:stretch>
            <a:fillRect/>
          </a:stretch>
        </p:blipFill>
        <p:spPr>
          <a:xfrm>
            <a:off x="1" y="1"/>
            <a:ext cx="12192000" cy="6858000"/>
          </a:xfrm>
          <a:prstGeom prst="rect">
            <a:avLst/>
          </a:prstGeom>
        </p:spPr>
      </p:pic>
      <p:sp>
        <p:nvSpPr>
          <p:cNvPr id="9" name="稻壳儿榴莲果果"/>
          <p:cNvSpPr/>
          <p:nvPr userDrawn="1"/>
        </p:nvSpPr>
        <p:spPr>
          <a:xfrm flipH="1">
            <a:off x="0" y="1"/>
            <a:ext cx="8268970" cy="6858000"/>
          </a:xfrm>
          <a:prstGeom prst="rect">
            <a:avLst/>
          </a:prstGeom>
          <a:gradFill flip="none" rotWithShape="1">
            <a:gsLst>
              <a:gs pos="78500">
                <a:srgbClr val="0E2453"/>
              </a:gs>
              <a:gs pos="0">
                <a:srgbClr val="0E2453">
                  <a:alpha val="0"/>
                </a:srgbClr>
              </a:gs>
              <a:gs pos="100000">
                <a:srgbClr val="0E24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宋体" panose="02010600030101010101" pitchFamily="2" charset="-122"/>
            </a:endParaRPr>
          </a:p>
        </p:txBody>
      </p:sp>
      <p:sp>
        <p:nvSpPr>
          <p:cNvPr id="4" name="稻壳儿榴莲果果"/>
          <p:cNvSpPr/>
          <p:nvPr userDrawn="1"/>
        </p:nvSpPr>
        <p:spPr bwMode="auto">
          <a:xfrm>
            <a:off x="-2651760" y="-1980397"/>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10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5" name="稻壳儿榴莲果果"/>
          <p:cNvSpPr/>
          <p:nvPr userDrawn="1"/>
        </p:nvSpPr>
        <p:spPr bwMode="auto">
          <a:xfrm>
            <a:off x="3191095" y="650966"/>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solidFill>
            <a:schemeClr val="bg1">
              <a:alpha val="8000"/>
            </a:schemeClr>
          </a:solid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p:cNvGrpSpPr/>
          <p:nvPr userDrawn="1"/>
        </p:nvGrpSpPr>
        <p:grpSpPr>
          <a:xfrm>
            <a:off x="130293" y="106680"/>
            <a:ext cx="682508" cy="538695"/>
            <a:chOff x="-2926080" y="259080"/>
            <a:chExt cx="7847109" cy="6193620"/>
          </a:xfrm>
          <a:solidFill>
            <a:srgbClr val="12569A"/>
          </a:solidFill>
        </p:grpSpPr>
        <p:sp>
          <p:nvSpPr>
            <p:cNvPr id="7"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8"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cxnSp>
        <p:nvCxnSpPr>
          <p:cNvPr id="12" name="直接连接符 11"/>
          <p:cNvCxnSpPr>
            <a:stCxn id="7" idx="32"/>
          </p:cNvCxnSpPr>
          <p:nvPr userDrawn="1"/>
        </p:nvCxnSpPr>
        <p:spPr>
          <a:xfrm>
            <a:off x="422608" y="645375"/>
            <a:ext cx="1147765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Line"/>
          <p:cNvSpPr/>
          <p:nvPr userDrawn="1"/>
        </p:nvSpPr>
        <p:spPr>
          <a:xfrm flipV="1">
            <a:off x="11862238"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26" name="组合 25"/>
          <p:cNvGrpSpPr/>
          <p:nvPr userDrawn="1"/>
        </p:nvGrpSpPr>
        <p:grpSpPr>
          <a:xfrm>
            <a:off x="11759672" y="3006454"/>
            <a:ext cx="169136" cy="962805"/>
            <a:chOff x="329672" y="1116694"/>
            <a:chExt cx="169136" cy="962805"/>
          </a:xfrm>
        </p:grpSpPr>
        <p:sp>
          <p:nvSpPr>
            <p:cNvPr id="10" name="Circle"/>
            <p:cNvSpPr/>
            <p:nvPr userDrawn="1"/>
          </p:nvSpPr>
          <p:spPr>
            <a:xfrm>
              <a:off x="329672" y="111669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168400"/>
              <a:ext cx="76465" cy="76465"/>
            </a:xfrm>
            <a:prstGeom prst="ellipse">
              <a:avLst/>
            </a:prstGeom>
            <a:solidFill>
              <a:srgbClr val="E4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5"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0" name="组合 19"/>
          <p:cNvGrpSpPr/>
          <p:nvPr userDrawn="1"/>
        </p:nvGrpSpPr>
        <p:grpSpPr>
          <a:xfrm>
            <a:off x="130293" y="106680"/>
            <a:ext cx="682508" cy="538695"/>
            <a:chOff x="-2926080" y="259080"/>
            <a:chExt cx="7847109" cy="6193620"/>
          </a:xfrm>
          <a:solidFill>
            <a:srgbClr val="12569A"/>
          </a:solidFill>
        </p:grpSpPr>
        <p:sp>
          <p:nvSpPr>
            <p:cNvPr id="21"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2"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11862238"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8" name="Slide Number"/>
          <p:cNvSpPr txBox="1">
            <a:spLocks noGrp="1"/>
          </p:cNvSpPr>
          <p:nvPr>
            <p:ph type="sldNum" sz="quarter" idx="2"/>
          </p:nvPr>
        </p:nvSpPr>
        <p:spPr>
          <a:xfrm>
            <a:off x="11705344" y="6360763"/>
            <a:ext cx="313788" cy="222251"/>
          </a:xfrm>
          <a:prstGeom prst="rect">
            <a:avLst/>
          </a:prstGeom>
        </p:spPr>
        <p:txBody>
          <a:bodyPr wrap="square"/>
          <a:lstStyle>
            <a:lvl1pPr>
              <a:defRPr sz="1000">
                <a:solidFill>
                  <a:schemeClr val="tx1"/>
                </a:solidFill>
                <a:latin typeface="Open Sans Bold"/>
                <a:ea typeface="Open Sans Bold"/>
                <a:cs typeface="Open Sans Bold"/>
                <a:sym typeface="Open Sans Bold"/>
              </a:defRPr>
            </a:lvl1pPr>
          </a:lstStyle>
          <a:p>
            <a:fld id="{86CB4B4D-7CA3-9044-876B-883B54F8677D}" type="slidenum">
              <a:rPr lang="en-US" smtClean="0"/>
            </a:fld>
            <a:endParaRPr 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18" name="Line"/>
          <p:cNvSpPr/>
          <p:nvPr userDrawn="1"/>
        </p:nvSpPr>
        <p:spPr>
          <a:xfrm flipV="1">
            <a:off x="116665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9" name="组合 18"/>
          <p:cNvGrpSpPr/>
          <p:nvPr userDrawn="1"/>
        </p:nvGrpSpPr>
        <p:grpSpPr>
          <a:xfrm>
            <a:off x="11581989" y="3014074"/>
            <a:ext cx="169136" cy="955185"/>
            <a:chOff x="329672" y="1124314"/>
            <a:chExt cx="169136" cy="955185"/>
          </a:xfrm>
        </p:grpSpPr>
        <p:sp>
          <p:nvSpPr>
            <p:cNvPr id="2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5" name="组合 24"/>
          <p:cNvGrpSpPr/>
          <p:nvPr userDrawn="1"/>
        </p:nvGrpSpPr>
        <p:grpSpPr>
          <a:xfrm>
            <a:off x="11407893" y="106680"/>
            <a:ext cx="682508" cy="538695"/>
            <a:chOff x="-2926080" y="259080"/>
            <a:chExt cx="7847109" cy="6193620"/>
          </a:xfrm>
          <a:solidFill>
            <a:srgbClr val="12569A"/>
          </a:solidFill>
        </p:grpSpPr>
        <p:sp>
          <p:nvSpPr>
            <p:cNvPr id="2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8" name="Line"/>
          <p:cNvSpPr/>
          <p:nvPr userDrawn="1"/>
        </p:nvSpPr>
        <p:spPr>
          <a:xfrm flipV="1">
            <a:off x="116665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9" name="Slide Number"/>
          <p:cNvSpPr txBox="1">
            <a:spLocks noGrp="1"/>
          </p:cNvSpPr>
          <p:nvPr>
            <p:ph type="sldNum" sz="quarter" idx="2"/>
          </p:nvPr>
        </p:nvSpPr>
        <p:spPr>
          <a:xfrm>
            <a:off x="114629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9" name="组合 8"/>
          <p:cNvGrpSpPr/>
          <p:nvPr userDrawn="1"/>
        </p:nvGrpSpPr>
        <p:grpSpPr>
          <a:xfrm>
            <a:off x="304389" y="3014074"/>
            <a:ext cx="169136" cy="955185"/>
            <a:chOff x="329672" y="1124314"/>
            <a:chExt cx="169136" cy="955185"/>
          </a:xfrm>
        </p:grpSpPr>
        <p:sp>
          <p:nvSpPr>
            <p:cNvPr id="10" name="Circle"/>
            <p:cNvSpPr/>
            <p:nvPr userDrawn="1"/>
          </p:nvSpPr>
          <p:spPr>
            <a:xfrm>
              <a:off x="329672" y="1124314"/>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76007" y="1168400"/>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76007" y="1446611"/>
              <a:ext cx="76465" cy="76465"/>
            </a:xfrm>
            <a:prstGeom prst="ellipse">
              <a:avLst/>
            </a:prstGeom>
            <a:solidFill>
              <a:srgbClr val="E4E5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9"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7"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grpSp>
        <p:nvGrpSpPr>
          <p:cNvPr id="18" name="组合 17"/>
          <p:cNvGrpSpPr/>
          <p:nvPr userDrawn="1"/>
        </p:nvGrpSpPr>
        <p:grpSpPr>
          <a:xfrm>
            <a:off x="304389" y="3058160"/>
            <a:ext cx="169136" cy="911099"/>
            <a:chOff x="329672" y="1168400"/>
            <a:chExt cx="169136" cy="911099"/>
          </a:xfrm>
        </p:grpSpPr>
        <p:sp>
          <p:nvSpPr>
            <p:cNvPr id="29" name="Circle"/>
            <p:cNvSpPr/>
            <p:nvPr userDrawn="1"/>
          </p:nvSpPr>
          <p:spPr>
            <a:xfrm>
              <a:off x="329672" y="1404462"/>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0" name="Circle"/>
            <p:cNvSpPr/>
            <p:nvPr userDrawn="1"/>
          </p:nvSpPr>
          <p:spPr>
            <a:xfrm>
              <a:off x="376007" y="116840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1" name="Circle"/>
            <p:cNvSpPr/>
            <p:nvPr userDrawn="1"/>
          </p:nvSpPr>
          <p:spPr>
            <a:xfrm>
              <a:off x="376007" y="144661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2" name="Circle"/>
            <p:cNvSpPr/>
            <p:nvPr userDrawn="1"/>
          </p:nvSpPr>
          <p:spPr>
            <a:xfrm>
              <a:off x="376007" y="172601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23" name="Circle"/>
            <p:cNvSpPr/>
            <p:nvPr userDrawn="1"/>
          </p:nvSpPr>
          <p:spPr>
            <a:xfrm>
              <a:off x="376007" y="200303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grpSp>
        <p:nvGrpSpPr>
          <p:cNvPr id="24" name="组合 23"/>
          <p:cNvGrpSpPr/>
          <p:nvPr userDrawn="1"/>
        </p:nvGrpSpPr>
        <p:grpSpPr>
          <a:xfrm>
            <a:off x="130293" y="106680"/>
            <a:ext cx="682508" cy="538695"/>
            <a:chOff x="-2926080" y="259080"/>
            <a:chExt cx="7847109" cy="6193620"/>
          </a:xfrm>
          <a:solidFill>
            <a:srgbClr val="12569A"/>
          </a:solidFill>
        </p:grpSpPr>
        <p:sp>
          <p:nvSpPr>
            <p:cNvPr id="25"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26"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27"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3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Line"/>
          <p:cNvSpPr/>
          <p:nvPr userDrawn="1"/>
        </p:nvSpPr>
        <p:spPr>
          <a:xfrm flipV="1">
            <a:off x="388957" y="8534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10" name="Circle"/>
          <p:cNvSpPr/>
          <p:nvPr userDrawn="1"/>
        </p:nvSpPr>
        <p:spPr>
          <a:xfrm>
            <a:off x="304389" y="3565249"/>
            <a:ext cx="169136" cy="169136"/>
          </a:xfrm>
          <a:prstGeom prst="ellipse">
            <a:avLst/>
          </a:prstGeom>
          <a:solidFill>
            <a:schemeClr val="accent5"/>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1" name="Circle"/>
          <p:cNvSpPr/>
          <p:nvPr userDrawn="1"/>
        </p:nvSpPr>
        <p:spPr>
          <a:xfrm>
            <a:off x="350725" y="3058160"/>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2" name="Circle"/>
          <p:cNvSpPr/>
          <p:nvPr userDrawn="1"/>
        </p:nvSpPr>
        <p:spPr>
          <a:xfrm>
            <a:off x="350725" y="3336371"/>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3" name="Circle"/>
          <p:cNvSpPr/>
          <p:nvPr userDrawn="1"/>
        </p:nvSpPr>
        <p:spPr>
          <a:xfrm>
            <a:off x="350725" y="3615771"/>
            <a:ext cx="76465" cy="76465"/>
          </a:xfrm>
          <a:prstGeom prst="ellipse">
            <a:avLst/>
          </a:prstGeom>
          <a:solidFill>
            <a:schemeClr val="bg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sp>
        <p:nvSpPr>
          <p:cNvPr id="14" name="Circle"/>
          <p:cNvSpPr/>
          <p:nvPr userDrawn="1"/>
        </p:nvSpPr>
        <p:spPr>
          <a:xfrm>
            <a:off x="350725" y="3892794"/>
            <a:ext cx="76465" cy="76465"/>
          </a:xfrm>
          <a:prstGeom prst="ellipse">
            <a:avLst/>
          </a:prstGeom>
          <a:solidFill>
            <a:srgbClr val="E3E4E4"/>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ea typeface="宋体" panose="02010600030101010101" pitchFamily="2" charset="-122"/>
              <a:cs typeface="宋体" panose="02010600030101010101" pitchFamily="2" charset="-122"/>
            </a:endParaRPr>
          </a:p>
        </p:txBody>
      </p:sp>
      <p:grpSp>
        <p:nvGrpSpPr>
          <p:cNvPr id="15" name="组合 14"/>
          <p:cNvGrpSpPr/>
          <p:nvPr userDrawn="1"/>
        </p:nvGrpSpPr>
        <p:grpSpPr>
          <a:xfrm>
            <a:off x="130293" y="106680"/>
            <a:ext cx="682508" cy="538695"/>
            <a:chOff x="-2926080" y="259080"/>
            <a:chExt cx="7847109" cy="6193620"/>
          </a:xfrm>
          <a:solidFill>
            <a:srgbClr val="12569A"/>
          </a:solidFill>
        </p:grpSpPr>
        <p:sp>
          <p:nvSpPr>
            <p:cNvPr id="16" name="îş1ïḍé"/>
            <p:cNvSpPr/>
            <p:nvPr userDrawn="1"/>
          </p:nvSpPr>
          <p:spPr bwMode="auto">
            <a:xfrm>
              <a:off x="-2926080" y="632174"/>
              <a:ext cx="5852159" cy="5820526"/>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sp>
          <p:nvSpPr>
            <p:cNvPr id="17" name="îş1ïḍé"/>
            <p:cNvSpPr/>
            <p:nvPr userDrawn="1"/>
          </p:nvSpPr>
          <p:spPr bwMode="auto">
            <a:xfrm>
              <a:off x="2377440" y="259080"/>
              <a:ext cx="2543589" cy="2529840"/>
            </a:xfrm>
            <a:custGeom>
              <a:avLst/>
              <a:gdLst>
                <a:gd name="T0" fmla="*/ 914 w 996"/>
                <a:gd name="T1" fmla="*/ 501 h 991"/>
                <a:gd name="T2" fmla="*/ 913 w 996"/>
                <a:gd name="T3" fmla="*/ 463 h 991"/>
                <a:gd name="T4" fmla="*/ 996 w 996"/>
                <a:gd name="T5" fmla="*/ 442 h 991"/>
                <a:gd name="T6" fmla="*/ 959 w 996"/>
                <a:gd name="T7" fmla="*/ 299 h 991"/>
                <a:gd name="T8" fmla="*/ 874 w 996"/>
                <a:gd name="T9" fmla="*/ 321 h 991"/>
                <a:gd name="T10" fmla="*/ 805 w 996"/>
                <a:gd name="T11" fmla="*/ 219 h 991"/>
                <a:gd name="T12" fmla="*/ 859 w 996"/>
                <a:gd name="T13" fmla="*/ 149 h 991"/>
                <a:gd name="T14" fmla="*/ 742 w 996"/>
                <a:gd name="T15" fmla="*/ 59 h 991"/>
                <a:gd name="T16" fmla="*/ 687 w 996"/>
                <a:gd name="T17" fmla="*/ 130 h 991"/>
                <a:gd name="T18" fmla="*/ 572 w 996"/>
                <a:gd name="T19" fmla="*/ 91 h 991"/>
                <a:gd name="T20" fmla="*/ 572 w 996"/>
                <a:gd name="T21" fmla="*/ 0 h 991"/>
                <a:gd name="T22" fmla="*/ 424 w 996"/>
                <a:gd name="T23" fmla="*/ 0 h 991"/>
                <a:gd name="T24" fmla="*/ 424 w 996"/>
                <a:gd name="T25" fmla="*/ 91 h 991"/>
                <a:gd name="T26" fmla="*/ 315 w 996"/>
                <a:gd name="T27" fmla="*/ 127 h 991"/>
                <a:gd name="T28" fmla="*/ 260 w 996"/>
                <a:gd name="T29" fmla="*/ 55 h 991"/>
                <a:gd name="T30" fmla="*/ 142 w 996"/>
                <a:gd name="T31" fmla="*/ 144 h 991"/>
                <a:gd name="T32" fmla="*/ 196 w 996"/>
                <a:gd name="T33" fmla="*/ 215 h 991"/>
                <a:gd name="T34" fmla="*/ 142 w 996"/>
                <a:gd name="T35" fmla="*/ 286 h 991"/>
                <a:gd name="T36" fmla="*/ 59 w 996"/>
                <a:gd name="T37" fmla="*/ 255 h 991"/>
                <a:gd name="T38" fmla="*/ 8 w 996"/>
                <a:gd name="T39" fmla="*/ 394 h 991"/>
                <a:gd name="T40" fmla="*/ 89 w 996"/>
                <a:gd name="T41" fmla="*/ 424 h 991"/>
                <a:gd name="T42" fmla="*/ 82 w 996"/>
                <a:gd name="T43" fmla="*/ 501 h 991"/>
                <a:gd name="T44" fmla="*/ 83 w 996"/>
                <a:gd name="T45" fmla="*/ 528 h 991"/>
                <a:gd name="T46" fmla="*/ 0 w 996"/>
                <a:gd name="T47" fmla="*/ 550 h 991"/>
                <a:gd name="T48" fmla="*/ 38 w 996"/>
                <a:gd name="T49" fmla="*/ 692 h 991"/>
                <a:gd name="T50" fmla="*/ 119 w 996"/>
                <a:gd name="T51" fmla="*/ 671 h 991"/>
                <a:gd name="T52" fmla="*/ 187 w 996"/>
                <a:gd name="T53" fmla="*/ 777 h 991"/>
                <a:gd name="T54" fmla="*/ 137 w 996"/>
                <a:gd name="T55" fmla="*/ 842 h 991"/>
                <a:gd name="T56" fmla="*/ 254 w 996"/>
                <a:gd name="T57" fmla="*/ 933 h 991"/>
                <a:gd name="T58" fmla="*/ 303 w 996"/>
                <a:gd name="T59" fmla="*/ 869 h 991"/>
                <a:gd name="T60" fmla="*/ 424 w 996"/>
                <a:gd name="T61" fmla="*/ 910 h 991"/>
                <a:gd name="T62" fmla="*/ 424 w 996"/>
                <a:gd name="T63" fmla="*/ 991 h 991"/>
                <a:gd name="T64" fmla="*/ 572 w 996"/>
                <a:gd name="T65" fmla="*/ 991 h 991"/>
                <a:gd name="T66" fmla="*/ 572 w 996"/>
                <a:gd name="T67" fmla="*/ 910 h 991"/>
                <a:gd name="T68" fmla="*/ 687 w 996"/>
                <a:gd name="T69" fmla="*/ 871 h 991"/>
                <a:gd name="T70" fmla="*/ 736 w 996"/>
                <a:gd name="T71" fmla="*/ 936 h 991"/>
                <a:gd name="T72" fmla="*/ 854 w 996"/>
                <a:gd name="T73" fmla="*/ 848 h 991"/>
                <a:gd name="T74" fmla="*/ 805 w 996"/>
                <a:gd name="T75" fmla="*/ 782 h 991"/>
                <a:gd name="T76" fmla="*/ 859 w 996"/>
                <a:gd name="T77" fmla="*/ 707 h 991"/>
                <a:gd name="T78" fmla="*/ 937 w 996"/>
                <a:gd name="T79" fmla="*/ 736 h 991"/>
                <a:gd name="T80" fmla="*/ 988 w 996"/>
                <a:gd name="T81" fmla="*/ 597 h 991"/>
                <a:gd name="T82" fmla="*/ 909 w 996"/>
                <a:gd name="T83" fmla="*/ 568 h 991"/>
                <a:gd name="T84" fmla="*/ 914 w 996"/>
                <a:gd name="T85" fmla="*/ 501 h 991"/>
                <a:gd name="T86" fmla="*/ 498 w 996"/>
                <a:gd name="T87" fmla="*/ 779 h 991"/>
                <a:gd name="T88" fmla="*/ 215 w 996"/>
                <a:gd name="T89" fmla="*/ 496 h 991"/>
                <a:gd name="T90" fmla="*/ 498 w 996"/>
                <a:gd name="T91" fmla="*/ 212 h 991"/>
                <a:gd name="T92" fmla="*/ 782 w 996"/>
                <a:gd name="T93" fmla="*/ 496 h 991"/>
                <a:gd name="T94" fmla="*/ 498 w 996"/>
                <a:gd name="T95" fmla="*/ 779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96" h="991">
                  <a:moveTo>
                    <a:pt x="914" y="501"/>
                  </a:moveTo>
                  <a:cubicBezTo>
                    <a:pt x="914" y="488"/>
                    <a:pt x="914" y="476"/>
                    <a:pt x="913" y="463"/>
                  </a:cubicBezTo>
                  <a:cubicBezTo>
                    <a:pt x="996" y="442"/>
                    <a:pt x="996" y="442"/>
                    <a:pt x="996" y="442"/>
                  </a:cubicBezTo>
                  <a:cubicBezTo>
                    <a:pt x="959" y="299"/>
                    <a:pt x="959" y="299"/>
                    <a:pt x="959" y="299"/>
                  </a:cubicBezTo>
                  <a:cubicBezTo>
                    <a:pt x="874" y="321"/>
                    <a:pt x="874" y="321"/>
                    <a:pt x="874" y="321"/>
                  </a:cubicBezTo>
                  <a:cubicBezTo>
                    <a:pt x="856" y="284"/>
                    <a:pt x="832" y="250"/>
                    <a:pt x="805" y="219"/>
                  </a:cubicBezTo>
                  <a:cubicBezTo>
                    <a:pt x="859" y="149"/>
                    <a:pt x="859" y="149"/>
                    <a:pt x="859" y="149"/>
                  </a:cubicBezTo>
                  <a:cubicBezTo>
                    <a:pt x="742" y="59"/>
                    <a:pt x="742" y="59"/>
                    <a:pt x="742" y="59"/>
                  </a:cubicBezTo>
                  <a:cubicBezTo>
                    <a:pt x="687" y="130"/>
                    <a:pt x="687" y="130"/>
                    <a:pt x="687" y="130"/>
                  </a:cubicBezTo>
                  <a:cubicBezTo>
                    <a:pt x="651" y="112"/>
                    <a:pt x="613" y="99"/>
                    <a:pt x="572" y="91"/>
                  </a:cubicBezTo>
                  <a:cubicBezTo>
                    <a:pt x="572" y="0"/>
                    <a:pt x="572" y="0"/>
                    <a:pt x="572" y="0"/>
                  </a:cubicBezTo>
                  <a:cubicBezTo>
                    <a:pt x="424" y="0"/>
                    <a:pt x="424" y="0"/>
                    <a:pt x="424" y="0"/>
                  </a:cubicBezTo>
                  <a:cubicBezTo>
                    <a:pt x="424" y="91"/>
                    <a:pt x="424" y="91"/>
                    <a:pt x="424" y="91"/>
                  </a:cubicBezTo>
                  <a:cubicBezTo>
                    <a:pt x="386" y="98"/>
                    <a:pt x="349" y="111"/>
                    <a:pt x="315" y="127"/>
                  </a:cubicBezTo>
                  <a:cubicBezTo>
                    <a:pt x="260" y="55"/>
                    <a:pt x="260" y="55"/>
                    <a:pt x="260" y="55"/>
                  </a:cubicBezTo>
                  <a:cubicBezTo>
                    <a:pt x="142" y="144"/>
                    <a:pt x="142" y="144"/>
                    <a:pt x="142" y="144"/>
                  </a:cubicBezTo>
                  <a:cubicBezTo>
                    <a:pt x="196" y="215"/>
                    <a:pt x="196" y="215"/>
                    <a:pt x="196" y="215"/>
                  </a:cubicBezTo>
                  <a:cubicBezTo>
                    <a:pt x="175" y="237"/>
                    <a:pt x="157" y="260"/>
                    <a:pt x="142" y="286"/>
                  </a:cubicBezTo>
                  <a:cubicBezTo>
                    <a:pt x="59" y="255"/>
                    <a:pt x="59" y="255"/>
                    <a:pt x="59" y="255"/>
                  </a:cubicBezTo>
                  <a:cubicBezTo>
                    <a:pt x="8" y="394"/>
                    <a:pt x="8" y="394"/>
                    <a:pt x="8" y="394"/>
                  </a:cubicBezTo>
                  <a:cubicBezTo>
                    <a:pt x="89" y="424"/>
                    <a:pt x="89" y="424"/>
                    <a:pt x="89" y="424"/>
                  </a:cubicBezTo>
                  <a:cubicBezTo>
                    <a:pt x="85" y="449"/>
                    <a:pt x="82" y="474"/>
                    <a:pt x="82" y="501"/>
                  </a:cubicBezTo>
                  <a:cubicBezTo>
                    <a:pt x="82" y="510"/>
                    <a:pt x="82" y="519"/>
                    <a:pt x="83" y="528"/>
                  </a:cubicBezTo>
                  <a:cubicBezTo>
                    <a:pt x="0" y="550"/>
                    <a:pt x="0" y="550"/>
                    <a:pt x="0" y="550"/>
                  </a:cubicBezTo>
                  <a:cubicBezTo>
                    <a:pt x="38" y="692"/>
                    <a:pt x="38" y="692"/>
                    <a:pt x="38" y="692"/>
                  </a:cubicBezTo>
                  <a:cubicBezTo>
                    <a:pt x="119" y="671"/>
                    <a:pt x="119" y="671"/>
                    <a:pt x="119" y="671"/>
                  </a:cubicBezTo>
                  <a:cubicBezTo>
                    <a:pt x="136" y="710"/>
                    <a:pt x="159" y="746"/>
                    <a:pt x="187" y="777"/>
                  </a:cubicBezTo>
                  <a:cubicBezTo>
                    <a:pt x="137" y="842"/>
                    <a:pt x="137" y="842"/>
                    <a:pt x="137" y="842"/>
                  </a:cubicBezTo>
                  <a:cubicBezTo>
                    <a:pt x="254" y="933"/>
                    <a:pt x="254" y="933"/>
                    <a:pt x="254" y="933"/>
                  </a:cubicBezTo>
                  <a:cubicBezTo>
                    <a:pt x="303" y="869"/>
                    <a:pt x="303" y="869"/>
                    <a:pt x="303" y="869"/>
                  </a:cubicBezTo>
                  <a:cubicBezTo>
                    <a:pt x="341" y="888"/>
                    <a:pt x="381" y="903"/>
                    <a:pt x="424" y="910"/>
                  </a:cubicBezTo>
                  <a:cubicBezTo>
                    <a:pt x="424" y="991"/>
                    <a:pt x="424" y="991"/>
                    <a:pt x="424" y="991"/>
                  </a:cubicBezTo>
                  <a:cubicBezTo>
                    <a:pt x="572" y="991"/>
                    <a:pt x="572" y="991"/>
                    <a:pt x="572" y="991"/>
                  </a:cubicBezTo>
                  <a:cubicBezTo>
                    <a:pt x="572" y="910"/>
                    <a:pt x="572" y="910"/>
                    <a:pt x="572" y="910"/>
                  </a:cubicBezTo>
                  <a:cubicBezTo>
                    <a:pt x="613" y="903"/>
                    <a:pt x="652" y="890"/>
                    <a:pt x="687" y="871"/>
                  </a:cubicBezTo>
                  <a:cubicBezTo>
                    <a:pt x="736" y="936"/>
                    <a:pt x="736" y="936"/>
                    <a:pt x="736" y="936"/>
                  </a:cubicBezTo>
                  <a:cubicBezTo>
                    <a:pt x="854" y="848"/>
                    <a:pt x="854" y="848"/>
                    <a:pt x="854" y="848"/>
                  </a:cubicBezTo>
                  <a:cubicBezTo>
                    <a:pt x="805" y="782"/>
                    <a:pt x="805" y="782"/>
                    <a:pt x="805" y="782"/>
                  </a:cubicBezTo>
                  <a:cubicBezTo>
                    <a:pt x="826" y="759"/>
                    <a:pt x="844" y="734"/>
                    <a:pt x="859" y="707"/>
                  </a:cubicBezTo>
                  <a:cubicBezTo>
                    <a:pt x="937" y="736"/>
                    <a:pt x="937" y="736"/>
                    <a:pt x="937" y="736"/>
                  </a:cubicBezTo>
                  <a:cubicBezTo>
                    <a:pt x="988" y="597"/>
                    <a:pt x="988" y="597"/>
                    <a:pt x="988" y="597"/>
                  </a:cubicBezTo>
                  <a:cubicBezTo>
                    <a:pt x="909" y="568"/>
                    <a:pt x="909" y="568"/>
                    <a:pt x="909" y="568"/>
                  </a:cubicBezTo>
                  <a:cubicBezTo>
                    <a:pt x="912" y="546"/>
                    <a:pt x="914" y="524"/>
                    <a:pt x="914" y="501"/>
                  </a:cubicBezTo>
                  <a:close/>
                  <a:moveTo>
                    <a:pt x="498" y="779"/>
                  </a:moveTo>
                  <a:cubicBezTo>
                    <a:pt x="342" y="779"/>
                    <a:pt x="215" y="652"/>
                    <a:pt x="215" y="496"/>
                  </a:cubicBezTo>
                  <a:cubicBezTo>
                    <a:pt x="215" y="339"/>
                    <a:pt x="342" y="212"/>
                    <a:pt x="498" y="212"/>
                  </a:cubicBezTo>
                  <a:cubicBezTo>
                    <a:pt x="655" y="212"/>
                    <a:pt x="782" y="339"/>
                    <a:pt x="782" y="496"/>
                  </a:cubicBezTo>
                  <a:cubicBezTo>
                    <a:pt x="782" y="652"/>
                    <a:pt x="655" y="779"/>
                    <a:pt x="498" y="779"/>
                  </a:cubicBezTo>
                  <a:close/>
                </a:path>
              </a:pathLst>
            </a:custGeom>
            <a:grpFill/>
            <a:ln w="106363" cap="flat">
              <a:noFill/>
              <a:prstDash val="solid"/>
              <a:miter lim="800000"/>
            </a:ln>
          </p:spPr>
          <p:txBody>
            <a:bodyPr vert="horz" wrap="square" lIns="91440" tIns="45720" rIns="91440" bIns="45720" numCol="1" anchor="t" anchorCtr="0" compatLnSpc="1"/>
            <a:lstStyle/>
            <a:p>
              <a:endParaRPr lang="zh-CN" altLang="en-US">
                <a:cs typeface="宋体" panose="02010600030101010101" pitchFamily="2" charset="-122"/>
              </a:endParaRPr>
            </a:p>
          </p:txBody>
        </p:sp>
      </p:grpSp>
      <p:sp>
        <p:nvSpPr>
          <p:cNvPr id="18" name="Line"/>
          <p:cNvSpPr/>
          <p:nvPr userDrawn="1"/>
        </p:nvSpPr>
        <p:spPr>
          <a:xfrm flipV="1">
            <a:off x="388957" y="4206240"/>
            <a:ext cx="0" cy="1917542"/>
          </a:xfrm>
          <a:prstGeom prst="line">
            <a:avLst/>
          </a:prstGeom>
          <a:ln w="25400">
            <a:solidFill>
              <a:srgbClr val="E4E4E4"/>
            </a:solidFill>
            <a:miter lim="400000"/>
          </a:ln>
        </p:spPr>
        <p:txBody>
          <a:bodyPr lIns="25400" tIns="25400" rIns="25400" bIns="25400" anchor="ctr"/>
          <a:lstStyle/>
          <a:p>
            <a:endParaRPr sz="900">
              <a:ea typeface="宋体" panose="02010600030101010101" pitchFamily="2" charset="-122"/>
              <a:cs typeface="宋体" panose="02010600030101010101" pitchFamily="2" charset="-122"/>
            </a:endParaRPr>
          </a:p>
        </p:txBody>
      </p:sp>
      <p:sp>
        <p:nvSpPr>
          <p:cNvPr id="20" name="Slide Number"/>
          <p:cNvSpPr txBox="1">
            <a:spLocks noGrp="1"/>
          </p:cNvSpPr>
          <p:nvPr>
            <p:ph type="sldNum" sz="quarter" idx="2"/>
          </p:nvPr>
        </p:nvSpPr>
        <p:spPr>
          <a:xfrm>
            <a:off x="185344" y="6360763"/>
            <a:ext cx="407226" cy="207677"/>
          </a:xfrm>
          <a:prstGeom prst="rect">
            <a:avLst/>
          </a:prstGeom>
        </p:spPr>
        <p:txBody>
          <a:bodyPr wrap="square"/>
          <a:lstStyle>
            <a:lvl1pPr algn="ctr">
              <a:defRPr sz="1000">
                <a:solidFill>
                  <a:schemeClr val="tx1"/>
                </a:solidFill>
                <a:latin typeface="宋体" panose="02010600030101010101" pitchFamily="2" charset="-122"/>
                <a:ea typeface="宋体" panose="02010600030101010101" pitchFamily="2" charset="-122"/>
                <a:cs typeface="Arial" panose="020B0604020202020204" pitchFamily="34" charset="0"/>
                <a:sym typeface="Open Sans Bold"/>
              </a:defRPr>
            </a:lvl1pPr>
          </a:lstStyle>
          <a:p>
            <a:fld id="{86CB4B4D-7CA3-9044-876B-883B54F8677D}" type="slidenum">
              <a:rPr lang="en-US" smtClean="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3" Type="http://schemas.openxmlformats.org/officeDocument/2006/relationships/slideLayout" Target="../slideLayouts/slideLayout13.xml"/><Relationship Id="rId2" Type="http://schemas.openxmlformats.org/officeDocument/2006/relationships/slideLayout" Target="../slideLayouts/slideLayout12.xml"/><Relationship Id="rId12" Type="http://schemas.openxmlformats.org/officeDocument/2006/relationships/theme" Target="../theme/theme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cs typeface="宋体" panose="02010600030101010101" pitchFamily="2" charset="-122"/>
              </a:defRPr>
            </a:lvl1pPr>
          </a:lstStyle>
          <a:p>
            <a:fld id="{633E5097-7D29-4C9F-8DE8-88C28BE3D98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宋体" panose="02010600030101010101" pitchFamily="2"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宋体" panose="02010600030101010101" pitchFamily="2"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宋体" panose="02010600030101010101" pitchFamily="2"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宋体" panose="02010600030101010101" pitchFamily="2"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9" Type="http://schemas.openxmlformats.org/officeDocument/2006/relationships/tags" Target="../tags/tag30.xml"/><Relationship Id="rId8" Type="http://schemas.openxmlformats.org/officeDocument/2006/relationships/tags" Target="../tags/tag29.xml"/><Relationship Id="rId7" Type="http://schemas.openxmlformats.org/officeDocument/2006/relationships/tags" Target="../tags/tag2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1" Type="http://schemas.openxmlformats.org/officeDocument/2006/relationships/slideLayout" Target="../slideLayouts/slideLayout7.xml"/><Relationship Id="rId20" Type="http://schemas.openxmlformats.org/officeDocument/2006/relationships/tags" Target="../tags/tag41.xml"/><Relationship Id="rId2" Type="http://schemas.openxmlformats.org/officeDocument/2006/relationships/tags" Target="../tags/tag23.xml"/><Relationship Id="rId19" Type="http://schemas.openxmlformats.org/officeDocument/2006/relationships/tags" Target="../tags/tag40.xml"/><Relationship Id="rId18" Type="http://schemas.openxmlformats.org/officeDocument/2006/relationships/tags" Target="../tags/tag39.xml"/><Relationship Id="rId17" Type="http://schemas.openxmlformats.org/officeDocument/2006/relationships/tags" Target="../tags/tag38.xml"/><Relationship Id="rId16" Type="http://schemas.openxmlformats.org/officeDocument/2006/relationships/tags" Target="../tags/tag37.xml"/><Relationship Id="rId15" Type="http://schemas.openxmlformats.org/officeDocument/2006/relationships/tags" Target="../tags/tag36.xml"/><Relationship Id="rId14" Type="http://schemas.openxmlformats.org/officeDocument/2006/relationships/tags" Target="../tags/tag35.xml"/><Relationship Id="rId13" Type="http://schemas.openxmlformats.org/officeDocument/2006/relationships/tags" Target="../tags/tag34.xml"/><Relationship Id="rId12" Type="http://schemas.openxmlformats.org/officeDocument/2006/relationships/tags" Target="../tags/tag33.xml"/><Relationship Id="rId11" Type="http://schemas.openxmlformats.org/officeDocument/2006/relationships/tags" Target="../tags/tag32.xml"/><Relationship Id="rId10" Type="http://schemas.openxmlformats.org/officeDocument/2006/relationships/tags" Target="../tags/tag31.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6" Type="http://schemas.openxmlformats.org/officeDocument/2006/relationships/slideLayout" Target="../slideLayouts/slideLayout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png"/><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35.xml.rels><?xml version="1.0" encoding="UTF-8" standalone="yes"?>
<Relationships xmlns="http://schemas.openxmlformats.org/package/2006/relationships"><Relationship Id="rId9" Type="http://schemas.openxmlformats.org/officeDocument/2006/relationships/image" Target="../media/image32.svg"/><Relationship Id="rId8" Type="http://schemas.openxmlformats.org/officeDocument/2006/relationships/image" Target="../media/image31.png"/><Relationship Id="rId7" Type="http://schemas.openxmlformats.org/officeDocument/2006/relationships/tags" Target="../tags/tag75.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tags" Target="../tags/tag74.xml"/><Relationship Id="rId31" Type="http://schemas.openxmlformats.org/officeDocument/2006/relationships/slideLayout" Target="../slideLayouts/slideLayout7.xml"/><Relationship Id="rId30" Type="http://schemas.openxmlformats.org/officeDocument/2006/relationships/tags" Target="../tags/tag84.xml"/><Relationship Id="rId3" Type="http://schemas.openxmlformats.org/officeDocument/2006/relationships/image" Target="../media/image28.svg"/><Relationship Id="rId29" Type="http://schemas.openxmlformats.org/officeDocument/2006/relationships/tags" Target="../tags/tag83.xml"/><Relationship Id="rId28" Type="http://schemas.openxmlformats.org/officeDocument/2006/relationships/tags" Target="../tags/tag82.xml"/><Relationship Id="rId27" Type="http://schemas.openxmlformats.org/officeDocument/2006/relationships/image" Target="../media/image44.svg"/><Relationship Id="rId26" Type="http://schemas.openxmlformats.org/officeDocument/2006/relationships/image" Target="../media/image43.png"/><Relationship Id="rId25" Type="http://schemas.openxmlformats.org/officeDocument/2006/relationships/tags" Target="../tags/tag81.xml"/><Relationship Id="rId24" Type="http://schemas.openxmlformats.org/officeDocument/2006/relationships/image" Target="../media/image42.svg"/><Relationship Id="rId23" Type="http://schemas.openxmlformats.org/officeDocument/2006/relationships/image" Target="../media/image41.png"/><Relationship Id="rId22" Type="http://schemas.openxmlformats.org/officeDocument/2006/relationships/tags" Target="../tags/tag80.xml"/><Relationship Id="rId21" Type="http://schemas.openxmlformats.org/officeDocument/2006/relationships/image" Target="../media/image40.svg"/><Relationship Id="rId20" Type="http://schemas.openxmlformats.org/officeDocument/2006/relationships/image" Target="../media/image39.png"/><Relationship Id="rId2" Type="http://schemas.openxmlformats.org/officeDocument/2006/relationships/image" Target="../media/image27.png"/><Relationship Id="rId19" Type="http://schemas.openxmlformats.org/officeDocument/2006/relationships/tags" Target="../tags/tag79.xml"/><Relationship Id="rId18" Type="http://schemas.openxmlformats.org/officeDocument/2006/relationships/image" Target="../media/image38.svg"/><Relationship Id="rId17" Type="http://schemas.openxmlformats.org/officeDocument/2006/relationships/image" Target="../media/image37.png"/><Relationship Id="rId16" Type="http://schemas.openxmlformats.org/officeDocument/2006/relationships/tags" Target="../tags/tag78.xml"/><Relationship Id="rId15" Type="http://schemas.openxmlformats.org/officeDocument/2006/relationships/image" Target="../media/image36.svg"/><Relationship Id="rId14" Type="http://schemas.openxmlformats.org/officeDocument/2006/relationships/image" Target="../media/image35.png"/><Relationship Id="rId13" Type="http://schemas.openxmlformats.org/officeDocument/2006/relationships/tags" Target="../tags/tag77.xml"/><Relationship Id="rId12" Type="http://schemas.openxmlformats.org/officeDocument/2006/relationships/image" Target="../media/image34.svg"/><Relationship Id="rId11" Type="http://schemas.openxmlformats.org/officeDocument/2006/relationships/image" Target="../media/image33.png"/><Relationship Id="rId10" Type="http://schemas.openxmlformats.org/officeDocument/2006/relationships/tags" Target="../tags/tag76.xml"/><Relationship Id="rId1" Type="http://schemas.openxmlformats.org/officeDocument/2006/relationships/tags" Target="../tags/tag73.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png"/></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1.jpeg"/><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image" Target="../media/image50.jpeg"/><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image" Target="../media/image49.jpeg"/><Relationship Id="rId1" Type="http://schemas.openxmlformats.org/officeDocument/2006/relationships/tags" Target="../tags/tag9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5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5.png"/><Relationship Id="rId1" Type="http://schemas.openxmlformats.org/officeDocument/2006/relationships/image" Target="../media/image54.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8.xml"/></Relationships>
</file>

<file path=ppt/slides/_rels/slide6.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3" Type="http://schemas.openxmlformats.org/officeDocument/2006/relationships/slideLayout" Target="../slideLayouts/slideLayout7.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181610" y="2261870"/>
            <a:ext cx="6123940" cy="2306955"/>
          </a:xfrm>
          <a:prstGeom prst="rect">
            <a:avLst/>
          </a:prstGeom>
        </p:spPr>
        <p:txBody>
          <a:bodyPr wrap="square">
            <a:spAutoFit/>
          </a:bodyPr>
          <a:lstStyle/>
          <a:p>
            <a:pPr algn="ct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机械制图 （第</a:t>
            </a: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sym typeface="+mn-ea"/>
              </a:rPr>
              <a:t>三</a:t>
            </a:r>
            <a:r>
              <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版）</a:t>
            </a:r>
            <a:endParaRPr lang="zh-CN" altLang="en-US" sz="72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
        <p:nvSpPr>
          <p:cNvPr id="16" name="稻壳儿榴莲果果"/>
          <p:cNvSpPr/>
          <p:nvPr/>
        </p:nvSpPr>
        <p:spPr>
          <a:xfrm>
            <a:off x="2263131" y="4791810"/>
            <a:ext cx="1960880" cy="521970"/>
          </a:xfrm>
          <a:prstGeom prst="rect">
            <a:avLst/>
          </a:prstGeom>
        </p:spPr>
        <p:txBody>
          <a:bodyPr wrap="none">
            <a:spAutoFit/>
          </a:bodyPr>
          <a:lstStyle/>
          <a:p>
            <a:pPr algn="dist"/>
            <a:r>
              <a:rPr lang="zh-CN" altLang="en-US" sz="2800" dirty="0" smtClean="0">
                <a:solidFill>
                  <a:schemeClr val="bg1"/>
                </a:solidFill>
                <a:cs typeface="宋体" panose="02010600030101010101" pitchFamily="2" charset="-122"/>
              </a:rPr>
              <a:t>北京出版社</a:t>
            </a:r>
            <a:endParaRPr lang="zh-CN" altLang="en-US" sz="2800" dirty="0">
              <a:solidFill>
                <a:schemeClr val="bg1"/>
              </a:solidFill>
              <a:cs typeface="宋体" panose="02010600030101010101" pitchFamily="2" charset="-122"/>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14" name="稻壳儿榴莲果果"/>
          <p:cNvSpPr/>
          <p:nvPr/>
        </p:nvSpPr>
        <p:spPr>
          <a:xfrm>
            <a:off x="974090" y="773430"/>
            <a:ext cx="2807335"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三、斜视图</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845185" y="1220470"/>
            <a:ext cx="10500995" cy="2493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图 7.8（a）是压紧杆的三视图。由于压紧杆的耳板是倾斜的，所以它的俯视图和左视图都不反映实形，表达不够清楚，画图又比较困难，读图也不方便。为了清晰地表达压紧杆的倾斜结构，可以如图 7.8（b）所示，加一个平行于倾斜结构的正垂面作为新投影面，沿垂直于新投影面的箭头 A 方向投射，就可以得到反映倾斜结构实形的投影。这种将机件向不平行于基本投影面的平面投射所得到的视图称为斜视图。因为画压紧杆的斜视图只是为了表达其倾斜结构的实形，故画出其实形后，就可以用波浪线断开，不必画出其余部分的视图，如图 7.9（a）所示。</a:t>
            </a:r>
            <a:endParaRPr lang="en-US" sz="1800"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4" name="稻壳儿榴莲果果"/>
          <p:cNvSpPr/>
          <p:nvPr/>
        </p:nvSpPr>
        <p:spPr>
          <a:xfrm>
            <a:off x="974134" y="18959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255645" y="3713480"/>
            <a:ext cx="5094605" cy="27863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14" name="稻壳儿榴莲果果"/>
          <p:cNvSpPr/>
          <p:nvPr/>
        </p:nvSpPr>
        <p:spPr>
          <a:xfrm>
            <a:off x="974090" y="773430"/>
            <a:ext cx="2807335"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四、局部视图</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845185" y="1220470"/>
            <a:ext cx="10969625" cy="166179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将机件的某一部分向基本投影面投射所得到的视图称为局部视图。</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画局部视图时应注意：</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（1）画局部视图时可按向视图的配置形式配置并标注。</a:t>
            </a:r>
            <a:endPar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a:p>
            <a:pPr algn="just">
              <a:lnSpc>
                <a:spcPct val="150000"/>
              </a:lnSpc>
            </a:pPr>
            <a:r>
              <a:rPr lang="en-US" sz="1800"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（2）局部视图的断裂边界应以波浪线（NO.01.1 线型）或双折线（NO.01.1 线型）来表示。</a:t>
            </a:r>
            <a:endParaRPr lang="en-US" sz="1800"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4" name="稻壳儿榴莲果果"/>
          <p:cNvSpPr/>
          <p:nvPr/>
        </p:nvSpPr>
        <p:spPr>
          <a:xfrm>
            <a:off x="974134" y="18959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044825" y="3187065"/>
            <a:ext cx="5610225" cy="288480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Part.2</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6657975" cy="843915"/>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剖视图的画法及标注</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900430" y="832485"/>
            <a:ext cx="9998710" cy="1246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（1）将主视图改画成全剖视图，如图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.12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（2）将主视图画成半剖视图，左视图画成全剖视图，如图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.13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（3）将主视图改画成局部剖视图，如图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.14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900430" y="2457450"/>
            <a:ext cx="2303145" cy="3141980"/>
          </a:xfrm>
          <a:prstGeom prst="rect">
            <a:avLst/>
          </a:prstGeom>
        </p:spPr>
      </p:pic>
      <p:pic>
        <p:nvPicPr>
          <p:cNvPr id="3" name="图片 2"/>
          <p:cNvPicPr>
            <a:picLocks noChangeAspect="1"/>
          </p:cNvPicPr>
          <p:nvPr/>
        </p:nvPicPr>
        <p:blipFill>
          <a:blip r:embed="rId2"/>
          <a:stretch>
            <a:fillRect/>
          </a:stretch>
        </p:blipFill>
        <p:spPr>
          <a:xfrm>
            <a:off x="3390900" y="2869565"/>
            <a:ext cx="4770120" cy="2800985"/>
          </a:xfrm>
          <a:prstGeom prst="rect">
            <a:avLst/>
          </a:prstGeom>
        </p:spPr>
      </p:pic>
      <p:pic>
        <p:nvPicPr>
          <p:cNvPr id="8" name="图片 7"/>
          <p:cNvPicPr>
            <a:picLocks noChangeAspect="1"/>
          </p:cNvPicPr>
          <p:nvPr/>
        </p:nvPicPr>
        <p:blipFill>
          <a:blip r:embed="rId3"/>
          <a:stretch>
            <a:fillRect/>
          </a:stretch>
        </p:blipFill>
        <p:spPr>
          <a:xfrm>
            <a:off x="8348345" y="2869565"/>
            <a:ext cx="3657600" cy="26390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custDataLst>
              <p:tags r:id="rId1"/>
            </p:custDataLst>
          </p:nvPr>
        </p:nvSpPr>
        <p:spPr>
          <a:xfrm>
            <a:off x="876300" y="167322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6" name="矩形 5"/>
          <p:cNvSpPr/>
          <p:nvPr>
            <p:custDataLst>
              <p:tags r:id="rId2"/>
            </p:custDataLst>
          </p:nvPr>
        </p:nvSpPr>
        <p:spPr>
          <a:xfrm>
            <a:off x="1800860" y="1673225"/>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7" name="文本框 6"/>
          <p:cNvSpPr txBox="1"/>
          <p:nvPr>
            <p:custDataLst>
              <p:tags r:id="rId3"/>
            </p:custDataLst>
          </p:nvPr>
        </p:nvSpPr>
        <p:spPr>
          <a:xfrm>
            <a:off x="2093595" y="172529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（1）能绘制不同零件的剖视图，根据零件的不同结构，合理选择剖视图的表达方式。</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4"/>
            </p:custDataLst>
          </p:nvPr>
        </p:nvSpPr>
        <p:spPr>
          <a:xfrm>
            <a:off x="876300" y="299593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9" name="矩形 8"/>
          <p:cNvSpPr/>
          <p:nvPr>
            <p:custDataLst>
              <p:tags r:id="rId5"/>
            </p:custDataLst>
          </p:nvPr>
        </p:nvSpPr>
        <p:spPr>
          <a:xfrm>
            <a:off x="1800860" y="2995930"/>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6"/>
            </p:custDataLst>
          </p:nvPr>
        </p:nvSpPr>
        <p:spPr>
          <a:xfrm>
            <a:off x="2093595" y="30480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（2）培养视图审美的能力，耐心细致的工作作风，精益求精的工匠精神。</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0" name="文本框 19"/>
          <p:cNvSpPr txBox="1"/>
          <p:nvPr>
            <p:custDataLst>
              <p:tags r:id="rId7"/>
            </p:custDataLst>
          </p:nvPr>
        </p:nvSpPr>
        <p:spPr>
          <a:xfrm>
            <a:off x="1090930" y="3075940"/>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8"/>
            </p:custDataLst>
          </p:nvPr>
        </p:nvSpPr>
        <p:spPr>
          <a:xfrm>
            <a:off x="1090930" y="175323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881505"/>
            <a:ext cx="4885609"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（1）绘图工具：铅笔、三角板、圆规等。</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（2）绘图纸。</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473190" y="3881755"/>
            <a:ext cx="5411470" cy="1938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掌握剖视图种类的同时，注意观察形体的特征，总结出每种类型的剖视图对应的物体的结构特点，为正确的选择剖视图的剖切方式打下基础。</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923925" y="19682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372225" y="3022600"/>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371956" y="2562475"/>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一、剖视图的概念</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372225" y="3105785"/>
            <a:ext cx="4886325"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 剖视图的概念</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如图 7.15 所示，用假想的剖切面将机件剖开，将处在观察者与剖切面之间的部分移去，而将其余部分向投影面投射所得到的图形，称为剖视图，简称剖视。</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2997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188720" y="1116330"/>
            <a:ext cx="4300220" cy="499110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343650" y="2012315"/>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343381" y="1552190"/>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一、剖视图的概念</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059805" y="2095500"/>
            <a:ext cx="5738495" cy="33235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 画剖视图时应注意的几个问题</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（1）如图 7.16 所示，确定剖切面位置时一般选择所需表达的内部结构的对称面，并且平行于基本投影面。</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（2）画剖视图时将机件剖开是假想的，并不是真把机件切掉一部分，因此除了剖视图之外，并不影响其他视图的完整性，即不应出现图 7.17（a）中的俯视图只画出一半的错误。</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（3）剖切后，留在剖切面之后的可见部分，一般均应向投影面投射，如图 7.17（b）所示。应特别注意空腔中线、面的投影。</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（4）剖视图中，凡是已表达清楚的结构，虚线应省略不画。</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2997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788670" y="1842135"/>
            <a:ext cx="4577715" cy="35769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343650" y="2012315"/>
            <a:ext cx="49542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343381" y="1552190"/>
            <a:ext cx="4885609"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一、剖视图的概念</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343650" y="2380615"/>
            <a:ext cx="5454650" cy="1846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3. 剖面符号（GB/T 4457.5—1984、GB/T 17453—2005）</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剖视图中，剖切面与机件相交的实体剖面区域应画出剖面符号。因机件材料的不同，剖面符号也不相同。画机械图样时应采用国家标准（GB/T 4457.5—1984）所规定的剖面符号，机械图样中常见材料的剖面符号如表 7.1 所示。</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2997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681990" y="975360"/>
            <a:ext cx="5445760" cy="49961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6447790" y="1315085"/>
            <a:ext cx="49669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6454775" y="854710"/>
            <a:ext cx="489775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一、剖视图的概念</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1" name="稻壳儿榴莲果果"/>
          <p:cNvSpPr txBox="1"/>
          <p:nvPr/>
        </p:nvSpPr>
        <p:spPr>
          <a:xfrm flipH="1">
            <a:off x="6401435" y="1484630"/>
            <a:ext cx="5467985" cy="51708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4. 剖视图的标注（GB/T 4458.6—2002）</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剖视图一般应进行标注，标注的内容包括下述三方面要素：</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（1）剖切线。</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指示剖切面位置的线，用细点画线表示，画在剖切符号之间，可省略不画。</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（2）剖切符号。</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指示剖切面起、迄和转折位置（用粗实线表示）及投射方向（用箭头表示）的符号，如图 7.19 所示。注有字母“B”的两段粗实线及两端箭头，即为剖切符号。B—B 剖视图是将机件从“B”处剖开后画出的剖视图。</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（3）字母。</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a:p>
            <a:pPr algn="just">
              <a:lnSpc>
                <a:spcPct val="150000"/>
              </a:lnSpc>
            </a:pPr>
            <a:r>
              <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rPr>
              <a:t>在剖切符号起、迄和转折处注上相同的大写拉丁字母，然后在相应剖视图上方注写相同的字母，注成“×—×”形式，以表示该剖视图的名称。如图 7.19 中的“A—A” “B—B”。</a:t>
            </a:r>
            <a:endParaRPr lang="en-US" sz="1600" dirty="0">
              <a:solidFill>
                <a:schemeClr val="tx1">
                  <a:lumMod val="95000"/>
                  <a:lumOff val="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2997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1118870" y="1484630"/>
            <a:ext cx="4606925" cy="413131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l="-6000" r="-6000"/>
          </a:stretch>
        </a:blipFill>
        <a:effectLst/>
      </p:bgPr>
    </p:bg>
    <p:spTree>
      <p:nvGrpSpPr>
        <p:cNvPr id="1" name=""/>
        <p:cNvGrpSpPr/>
        <p:nvPr/>
      </p:nvGrpSpPr>
      <p:grpSpPr>
        <a:xfrm>
          <a:off x="0" y="0"/>
          <a:ext cx="0" cy="0"/>
          <a:chOff x="0" y="0"/>
          <a:chExt cx="0" cy="0"/>
        </a:xfrm>
      </p:grpSpPr>
      <p:sp>
        <p:nvSpPr>
          <p:cNvPr id="2" name="矩形 1"/>
          <p:cNvSpPr/>
          <p:nvPr/>
        </p:nvSpPr>
        <p:spPr>
          <a:xfrm>
            <a:off x="0" y="2430194"/>
            <a:ext cx="6577781" cy="31792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0"/>
            <a:ext cx="8111613" cy="6858000"/>
          </a:xfrm>
          <a:prstGeom prst="rect">
            <a:avLst/>
          </a:prstGeom>
          <a:gradFill flip="none" rotWithShape="1">
            <a:gsLst>
              <a:gs pos="0">
                <a:schemeClr val="tx1">
                  <a:alpha val="0"/>
                </a:schemeClr>
              </a:gs>
              <a:gs pos="41000">
                <a:schemeClr val="tx1">
                  <a:alpha val="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47015" y="3095625"/>
            <a:ext cx="6330315" cy="1568450"/>
          </a:xfrm>
          <a:prstGeom prst="rect">
            <a:avLst/>
          </a:prstGeom>
          <a:noFill/>
        </p:spPr>
        <p:txBody>
          <a:bodyPr wrap="square" rtlCol="0">
            <a:spAutoFit/>
          </a:bodyPr>
          <a:lstStyle/>
          <a:p>
            <a:r>
              <a:rPr lang="zh-CN" altLang="en-US" sz="4800" b="1">
                <a:solidFill>
                  <a:srgbClr val="F2BC68"/>
                </a:solidFill>
                <a:latin typeface="宋体" panose="02010600030101010101" pitchFamily="2" charset="-122"/>
                <a:ea typeface="宋体" panose="02010600030101010101" pitchFamily="2" charset="-122"/>
              </a:rPr>
              <a:t>模块</a:t>
            </a:r>
            <a:r>
              <a:rPr lang="zh-CN" altLang="en-US" sz="4800" b="1">
                <a:solidFill>
                  <a:srgbClr val="F2BC68"/>
                </a:solidFill>
                <a:latin typeface="宋体" panose="02010600030101010101" pitchFamily="2" charset="-122"/>
                <a:ea typeface="宋体" panose="02010600030101010101" pitchFamily="2" charset="-122"/>
              </a:rPr>
              <a:t>七　</a:t>
            </a:r>
            <a:endParaRPr lang="zh-CN" altLang="en-US" sz="4800" b="1">
              <a:solidFill>
                <a:srgbClr val="F2BC68"/>
              </a:solidFill>
              <a:latin typeface="宋体" panose="02010600030101010101" pitchFamily="2" charset="-122"/>
              <a:ea typeface="宋体" panose="02010600030101010101" pitchFamily="2" charset="-122"/>
            </a:endParaRPr>
          </a:p>
          <a:p>
            <a:r>
              <a:rPr lang="zh-CN" altLang="en-US" sz="4800" b="1">
                <a:solidFill>
                  <a:srgbClr val="F2BC68"/>
                </a:solidFill>
                <a:latin typeface="宋体" panose="02010600030101010101" pitchFamily="2" charset="-122"/>
                <a:ea typeface="宋体" panose="02010600030101010101" pitchFamily="2" charset="-122"/>
              </a:rPr>
              <a:t>机件的基本表示法</a:t>
            </a:r>
            <a:endParaRPr lang="zh-CN" altLang="en-US" sz="4800" b="1">
              <a:solidFill>
                <a:srgbClr val="F2BC68"/>
              </a:solidFill>
              <a:latin typeface="宋体" panose="02010600030101010101" pitchFamily="2" charset="-122"/>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1022985" y="1191895"/>
            <a:ext cx="49669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1029970" y="731520"/>
            <a:ext cx="489775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二、剖切面的种类</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2997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cxnSp>
        <p:nvCxnSpPr>
          <p:cNvPr id="44" name="直接连接符 43"/>
          <p:cNvCxnSpPr/>
          <p:nvPr>
            <p:custDataLst>
              <p:tags r:id="rId1"/>
            </p:custDataLst>
          </p:nvPr>
        </p:nvCxnSpPr>
        <p:spPr>
          <a:xfrm flipH="1">
            <a:off x="3594964" y="195162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5" name="直接连接符 44"/>
          <p:cNvCxnSpPr/>
          <p:nvPr>
            <p:custDataLst>
              <p:tags r:id="rId2"/>
            </p:custDataLst>
          </p:nvPr>
        </p:nvCxnSpPr>
        <p:spPr>
          <a:xfrm rot="16200000" flipV="1">
            <a:off x="4434689" y="199010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2" name="直接连接符 41"/>
          <p:cNvCxnSpPr/>
          <p:nvPr>
            <p:custDataLst>
              <p:tags r:id="rId3"/>
            </p:custDataLst>
          </p:nvPr>
        </p:nvCxnSpPr>
        <p:spPr>
          <a:xfrm>
            <a:off x="7368597" y="1951626"/>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43" name="直接连接符 42"/>
          <p:cNvCxnSpPr/>
          <p:nvPr>
            <p:custDataLst>
              <p:tags r:id="rId4"/>
            </p:custDataLst>
          </p:nvPr>
        </p:nvCxnSpPr>
        <p:spPr>
          <a:xfrm rot="5400000" flipH="1" flipV="1">
            <a:off x="7007913" y="1990100"/>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8" name="直接连接符 37"/>
          <p:cNvCxnSpPr/>
          <p:nvPr>
            <p:custDataLst>
              <p:tags r:id="rId5"/>
            </p:custDataLst>
          </p:nvPr>
        </p:nvCxnSpPr>
        <p:spPr>
          <a:xfrm flipV="1">
            <a:off x="5965829" y="5451508"/>
            <a:ext cx="889312" cy="1710"/>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cxnSp>
        <p:nvCxnSpPr>
          <p:cNvPr id="39" name="直接连接符 38"/>
          <p:cNvCxnSpPr/>
          <p:nvPr>
            <p:custDataLst>
              <p:tags r:id="rId6"/>
            </p:custDataLst>
          </p:nvPr>
        </p:nvCxnSpPr>
        <p:spPr>
          <a:xfrm rot="16200000" flipH="1">
            <a:off x="5605145" y="5086548"/>
            <a:ext cx="410271" cy="328195"/>
          </a:xfrm>
          <a:prstGeom prst="line">
            <a:avLst/>
          </a:prstGeom>
          <a:ln w="19050">
            <a:solidFill>
              <a:srgbClr val="000000">
                <a:lumMod val="50000"/>
                <a:lumOff val="50000"/>
              </a:srgbClr>
            </a:solidFill>
            <a:prstDash val="dashDot"/>
            <a:headEnd type="none"/>
            <a:tailEnd type="none"/>
          </a:ln>
        </p:spPr>
        <p:style>
          <a:lnRef idx="1">
            <a:srgbClr val="1F74AD"/>
          </a:lnRef>
          <a:fillRef idx="0">
            <a:srgbClr val="1F74AD"/>
          </a:fillRef>
          <a:effectRef idx="0">
            <a:srgbClr val="1F74AD"/>
          </a:effectRef>
          <a:fontRef idx="minor">
            <a:srgbClr val="000000"/>
          </a:fontRef>
        </p:style>
      </p:cxnSp>
      <p:sp>
        <p:nvSpPr>
          <p:cNvPr id="8" name="任意多边形 7"/>
          <p:cNvSpPr/>
          <p:nvPr>
            <p:custDataLst>
              <p:tags r:id="rId7"/>
            </p:custDataLst>
          </p:nvPr>
        </p:nvSpPr>
        <p:spPr bwMode="auto">
          <a:xfrm>
            <a:off x="4294147" y="3023095"/>
            <a:ext cx="948412" cy="1704938"/>
          </a:xfrm>
          <a:custGeom>
            <a:avLst/>
            <a:gdLst/>
            <a:ahLst/>
            <a:cxnLst>
              <a:cxn ang="0">
                <a:pos x="318" y="410"/>
              </a:cxn>
              <a:cxn ang="0">
                <a:pos x="318" y="101"/>
              </a:cxn>
              <a:cxn ang="0">
                <a:pos x="76" y="0"/>
              </a:cxn>
              <a:cxn ang="0">
                <a:pos x="33" y="0"/>
              </a:cxn>
              <a:cxn ang="0">
                <a:pos x="0" y="181"/>
              </a:cxn>
              <a:cxn ang="0">
                <a:pos x="172" y="249"/>
              </a:cxn>
              <a:cxn ang="0">
                <a:pos x="173" y="250"/>
              </a:cxn>
              <a:cxn ang="0">
                <a:pos x="180" y="368"/>
              </a:cxn>
              <a:cxn ang="0">
                <a:pos x="176" y="369"/>
              </a:cxn>
              <a:cxn ang="0">
                <a:pos x="17" y="454"/>
              </a:cxn>
              <a:cxn ang="0">
                <a:pos x="75" y="630"/>
              </a:cxn>
              <a:cxn ang="0">
                <a:pos x="259" y="607"/>
              </a:cxn>
              <a:cxn ang="0">
                <a:pos x="260" y="606"/>
              </a:cxn>
              <a:cxn ang="0">
                <a:pos x="324" y="706"/>
              </a:cxn>
              <a:cxn ang="0">
                <a:pos x="320" y="710"/>
              </a:cxn>
              <a:cxn ang="0">
                <a:pos x="222" y="861"/>
              </a:cxn>
              <a:cxn ang="0">
                <a:pos x="300" y="933"/>
              </a:cxn>
              <a:cxn ang="0">
                <a:pos x="518" y="727"/>
              </a:cxn>
              <a:cxn ang="0">
                <a:pos x="318" y="410"/>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rgbClr val="1F74AD"/>
          </a:solidFill>
          <a:ln w="9525">
            <a:noFill/>
            <a:round/>
          </a:ln>
        </p:spPr>
        <p:txBody>
          <a:bodyPr anchor="ctr"/>
          <a:p>
            <a:pPr algn="ctr">
              <a:lnSpc>
                <a:spcPct val="130000"/>
              </a:lnSpc>
            </a:pPr>
          </a:p>
        </p:txBody>
      </p:sp>
      <p:sp>
        <p:nvSpPr>
          <p:cNvPr id="9" name="任意多边形 8"/>
          <p:cNvSpPr/>
          <p:nvPr>
            <p:custDataLst>
              <p:tags r:id="rId8"/>
            </p:custDataLst>
          </p:nvPr>
        </p:nvSpPr>
        <p:spPr bwMode="auto">
          <a:xfrm>
            <a:off x="6010111" y="1840891"/>
            <a:ext cx="1526283" cy="1250581"/>
          </a:xfrm>
          <a:custGeom>
            <a:avLst/>
            <a:gdLst/>
            <a:ahLst/>
            <a:cxnLst>
              <a:cxn ang="0">
                <a:pos x="547" y="684"/>
              </a:cxn>
              <a:cxn ang="0">
                <a:pos x="834" y="605"/>
              </a:cxn>
              <a:cxn ang="0">
                <a:pos x="811" y="534"/>
              </a:cxn>
              <a:cxn ang="0">
                <a:pos x="627" y="557"/>
              </a:cxn>
              <a:cxn ang="0">
                <a:pos x="563" y="456"/>
              </a:cxn>
              <a:cxn ang="0">
                <a:pos x="566" y="453"/>
              </a:cxn>
              <a:cxn ang="0">
                <a:pos x="664" y="303"/>
              </a:cxn>
              <a:cxn ang="0">
                <a:pos x="529" y="177"/>
              </a:cxn>
              <a:cxn ang="0">
                <a:pos x="379" y="285"/>
              </a:cxn>
              <a:cxn ang="0">
                <a:pos x="275" y="227"/>
              </a:cxn>
              <a:cxn ang="0">
                <a:pos x="276" y="224"/>
              </a:cxn>
              <a:cxn ang="0">
                <a:pos x="289" y="45"/>
              </a:cxn>
              <a:cxn ang="0">
                <a:pos x="110" y="0"/>
              </a:cxn>
              <a:cxn ang="0">
                <a:pos x="30" y="166"/>
              </a:cxn>
              <a:cxn ang="0">
                <a:pos x="0" y="163"/>
              </a:cxn>
              <a:cxn ang="0">
                <a:pos x="0" y="290"/>
              </a:cxn>
              <a:cxn ang="0">
                <a:pos x="547" y="684"/>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rgbClr val="1AA3AA"/>
          </a:solidFill>
          <a:ln w="9525">
            <a:noFill/>
            <a:round/>
          </a:ln>
        </p:spPr>
        <p:txBody>
          <a:bodyPr anchor="ctr"/>
          <a:p>
            <a:pPr algn="ctr">
              <a:lnSpc>
                <a:spcPct val="130000"/>
              </a:lnSpc>
            </a:pPr>
          </a:p>
        </p:txBody>
      </p:sp>
      <p:sp>
        <p:nvSpPr>
          <p:cNvPr id="10" name="任意多边形 9"/>
          <p:cNvSpPr/>
          <p:nvPr>
            <p:custDataLst>
              <p:tags r:id="rId9"/>
            </p:custDataLst>
          </p:nvPr>
        </p:nvSpPr>
        <p:spPr bwMode="auto">
          <a:xfrm>
            <a:off x="4647042" y="1847509"/>
            <a:ext cx="1268226" cy="1266019"/>
          </a:xfrm>
          <a:custGeom>
            <a:avLst/>
            <a:gdLst/>
            <a:ahLst/>
            <a:cxnLst>
              <a:cxn ang="0">
                <a:pos x="566" y="305"/>
              </a:cxn>
              <a:cxn ang="0">
                <a:pos x="694" y="286"/>
              </a:cxn>
              <a:cxn ang="0">
                <a:pos x="694" y="159"/>
              </a:cxn>
              <a:cxn ang="0">
                <a:pos x="655" y="163"/>
              </a:cxn>
              <a:cxn ang="0">
                <a:pos x="654" y="160"/>
              </a:cxn>
              <a:cxn ang="0">
                <a:pos x="584" y="0"/>
              </a:cxn>
              <a:cxn ang="0">
                <a:pos x="405" y="46"/>
              </a:cxn>
              <a:cxn ang="0">
                <a:pos x="415" y="227"/>
              </a:cxn>
              <a:cxn ang="0">
                <a:pos x="280" y="305"/>
              </a:cxn>
              <a:cxn ang="0">
                <a:pos x="278" y="302"/>
              </a:cxn>
              <a:cxn ang="0">
                <a:pos x="128" y="201"/>
              </a:cxn>
              <a:cxn ang="0">
                <a:pos x="0" y="334"/>
              </a:cxn>
              <a:cxn ang="0">
                <a:pos x="106" y="484"/>
              </a:cxn>
              <a:cxn ang="0">
                <a:pos x="24" y="642"/>
              </a:cxn>
              <a:cxn ang="0">
                <a:pos x="24" y="642"/>
              </a:cxn>
              <a:cxn ang="0">
                <a:pos x="141" y="692"/>
              </a:cxn>
              <a:cxn ang="0">
                <a:pos x="566" y="305"/>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rgbClr val="3498DB"/>
          </a:solidFill>
          <a:ln w="9525">
            <a:noFill/>
            <a:round/>
          </a:ln>
        </p:spPr>
        <p:txBody>
          <a:bodyPr anchor="ctr"/>
          <a:p>
            <a:pPr algn="ctr">
              <a:lnSpc>
                <a:spcPct val="130000"/>
              </a:lnSpc>
            </a:pPr>
          </a:p>
        </p:txBody>
      </p:sp>
      <p:sp>
        <p:nvSpPr>
          <p:cNvPr id="11" name="任意多边形 10"/>
          <p:cNvSpPr/>
          <p:nvPr>
            <p:custDataLst>
              <p:tags r:id="rId10"/>
            </p:custDataLst>
          </p:nvPr>
        </p:nvSpPr>
        <p:spPr bwMode="auto">
          <a:xfrm>
            <a:off x="4911715" y="4410422"/>
            <a:ext cx="1784339" cy="741084"/>
          </a:xfrm>
          <a:custGeom>
            <a:avLst/>
            <a:gdLst/>
            <a:ahLst/>
            <a:cxnLst>
              <a:cxn ang="0">
                <a:pos x="728" y="92"/>
              </a:cxn>
              <a:cxn ang="0">
                <a:pos x="222" y="0"/>
              </a:cxn>
              <a:cxn ang="0">
                <a:pos x="0" y="210"/>
              </a:cxn>
              <a:cxn ang="0">
                <a:pos x="19" y="227"/>
              </a:cxn>
              <a:cxn ang="0">
                <a:pos x="169" y="119"/>
              </a:cxn>
              <a:cxn ang="0">
                <a:pos x="171" y="117"/>
              </a:cxn>
              <a:cxn ang="0">
                <a:pos x="274" y="174"/>
              </a:cxn>
              <a:cxn ang="0">
                <a:pos x="272" y="180"/>
              </a:cxn>
              <a:cxn ang="0">
                <a:pos x="259" y="359"/>
              </a:cxn>
              <a:cxn ang="0">
                <a:pos x="438" y="405"/>
              </a:cxn>
              <a:cxn ang="0">
                <a:pos x="517" y="237"/>
              </a:cxn>
              <a:cxn ang="0">
                <a:pos x="530" y="232"/>
              </a:cxn>
              <a:cxn ang="0">
                <a:pos x="661" y="228"/>
              </a:cxn>
              <a:cxn ang="0">
                <a:pos x="663" y="235"/>
              </a:cxn>
              <a:cxn ang="0">
                <a:pos x="706" y="383"/>
              </a:cxn>
              <a:cxn ang="0">
                <a:pos x="884" y="337"/>
              </a:cxn>
              <a:cxn ang="0">
                <a:pos x="876" y="163"/>
              </a:cxn>
              <a:cxn ang="0">
                <a:pos x="877" y="166"/>
              </a:cxn>
              <a:cxn ang="0">
                <a:pos x="976" y="115"/>
              </a:cxn>
              <a:cxn ang="0">
                <a:pos x="908" y="13"/>
              </a:cxn>
              <a:cxn ang="0">
                <a:pos x="728" y="92"/>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rgbClr val="69A35B"/>
          </a:solidFill>
          <a:ln w="9525">
            <a:noFill/>
            <a:round/>
          </a:ln>
        </p:spPr>
        <p:txBody>
          <a:bodyPr anchor="ctr"/>
          <a:p>
            <a:pPr algn="ctr">
              <a:lnSpc>
                <a:spcPct val="130000"/>
              </a:lnSpc>
            </a:pPr>
          </a:p>
        </p:txBody>
      </p:sp>
      <p:sp>
        <p:nvSpPr>
          <p:cNvPr id="12" name="任意多边形 11"/>
          <p:cNvSpPr/>
          <p:nvPr>
            <p:custDataLst>
              <p:tags r:id="rId11"/>
            </p:custDataLst>
          </p:nvPr>
        </p:nvSpPr>
        <p:spPr bwMode="auto">
          <a:xfrm>
            <a:off x="6649737" y="3036331"/>
            <a:ext cx="981498" cy="1738021"/>
          </a:xfrm>
          <a:custGeom>
            <a:avLst/>
            <a:gdLst/>
            <a:ahLst/>
            <a:cxnLst>
              <a:cxn ang="0">
                <a:pos x="364" y="260"/>
              </a:cxn>
              <a:cxn ang="0">
                <a:pos x="357" y="142"/>
              </a:cxn>
              <a:cxn ang="0">
                <a:pos x="361" y="140"/>
              </a:cxn>
              <a:cxn ang="0">
                <a:pos x="519" y="55"/>
              </a:cxn>
              <a:cxn ang="0">
                <a:pos x="501" y="0"/>
              </a:cxn>
              <a:cxn ang="0">
                <a:pos x="214" y="80"/>
              </a:cxn>
              <a:cxn ang="0">
                <a:pos x="219" y="95"/>
              </a:cxn>
              <a:cxn ang="0">
                <a:pos x="0" y="735"/>
              </a:cxn>
              <a:cxn ang="0">
                <a:pos x="85" y="862"/>
              </a:cxn>
              <a:cxn ang="0">
                <a:pos x="215" y="951"/>
              </a:cxn>
              <a:cxn ang="0">
                <a:pos x="343" y="818"/>
              </a:cxn>
              <a:cxn ang="0">
                <a:pos x="237" y="666"/>
              </a:cxn>
              <a:cxn ang="0">
                <a:pos x="236" y="665"/>
              </a:cxn>
              <a:cxn ang="0">
                <a:pos x="318" y="507"/>
              </a:cxn>
              <a:cxn ang="0">
                <a:pos x="324" y="508"/>
              </a:cxn>
              <a:cxn ang="0">
                <a:pos x="503" y="510"/>
              </a:cxn>
              <a:cxn ang="0">
                <a:pos x="537" y="328"/>
              </a:cxn>
              <a:cxn ang="0">
                <a:pos x="365" y="260"/>
              </a:cxn>
              <a:cxn ang="0">
                <a:pos x="364" y="260"/>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rgbClr val="1F74AD"/>
          </a:solidFill>
          <a:ln w="9525">
            <a:noFill/>
            <a:round/>
          </a:ln>
        </p:spPr>
        <p:txBody>
          <a:bodyPr anchor="ctr"/>
          <a:p>
            <a:pPr algn="ctr">
              <a:lnSpc>
                <a:spcPct val="130000"/>
              </a:lnSpc>
            </a:pPr>
          </a:p>
        </p:txBody>
      </p:sp>
      <p:sp>
        <p:nvSpPr>
          <p:cNvPr id="3" name="任意多边形 2"/>
          <p:cNvSpPr/>
          <p:nvPr>
            <p:custDataLst>
              <p:tags r:id="rId12"/>
            </p:custDataLst>
          </p:nvPr>
        </p:nvSpPr>
        <p:spPr bwMode="auto">
          <a:xfrm>
            <a:off x="4825700" y="2359210"/>
            <a:ext cx="2273984" cy="2273983"/>
          </a:xfrm>
          <a:custGeom>
            <a:avLst/>
            <a:gdLst/>
            <a:ahLst/>
            <a:cxnLst>
              <a:cxn ang="0">
                <a:pos x="1116" y="391"/>
              </a:cxn>
              <a:cxn ang="0">
                <a:pos x="391" y="127"/>
              </a:cxn>
              <a:cxn ang="0">
                <a:pos x="127" y="851"/>
              </a:cxn>
              <a:cxn ang="0">
                <a:pos x="851" y="1115"/>
              </a:cxn>
              <a:cxn ang="0">
                <a:pos x="1116" y="391"/>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rgbClr val="1F74AD">
              <a:lumMod val="20000"/>
              <a:lumOff val="80000"/>
            </a:srgbClr>
          </a:solidFill>
          <a:ln w="9525">
            <a:noFill/>
            <a:round/>
          </a:ln>
        </p:spPr>
        <p:txBody>
          <a:bodyPr anchor="ctr"/>
          <a:p>
            <a:pPr algn="ctr">
              <a:lnSpc>
                <a:spcPct val="130000"/>
              </a:lnSpc>
            </a:pPr>
          </a:p>
        </p:txBody>
      </p:sp>
      <p:sp>
        <p:nvSpPr>
          <p:cNvPr id="5" name="任意多边形 4"/>
          <p:cNvSpPr/>
          <p:nvPr>
            <p:custDataLst>
              <p:tags r:id="rId13"/>
            </p:custDataLst>
          </p:nvPr>
        </p:nvSpPr>
        <p:spPr bwMode="auto">
          <a:xfrm>
            <a:off x="5391338" y="2918877"/>
            <a:ext cx="1182522" cy="744548"/>
          </a:xfrm>
          <a:custGeom>
            <a:avLst/>
            <a:gdLst/>
            <a:ahLst/>
            <a:cxnLst>
              <a:cxn ang="0">
                <a:pos x="880" y="447"/>
              </a:cxn>
              <a:cxn ang="0">
                <a:pos x="879" y="427"/>
              </a:cxn>
              <a:cxn ang="0">
                <a:pos x="431" y="0"/>
              </a:cxn>
              <a:cxn ang="0">
                <a:pos x="3" y="317"/>
              </a:cxn>
              <a:cxn ang="0">
                <a:pos x="0" y="326"/>
              </a:cxn>
              <a:cxn ang="0">
                <a:pos x="108" y="326"/>
              </a:cxn>
              <a:cxn ang="0">
                <a:pos x="109" y="322"/>
              </a:cxn>
              <a:cxn ang="0">
                <a:pos x="431" y="102"/>
              </a:cxn>
              <a:cxn ang="0">
                <a:pos x="776" y="424"/>
              </a:cxn>
              <a:cxn ang="0">
                <a:pos x="778" y="447"/>
              </a:cxn>
              <a:cxn ang="0">
                <a:pos x="729" y="447"/>
              </a:cxn>
              <a:cxn ang="0">
                <a:pos x="826" y="580"/>
              </a:cxn>
              <a:cxn ang="0">
                <a:pos x="921" y="447"/>
              </a:cxn>
              <a:cxn ang="0">
                <a:pos x="880" y="447"/>
              </a:cxn>
            </a:cxnLst>
            <a:rect l="0" t="0" r="r" b="b"/>
            <a:pathLst>
              <a:path w="921" h="580">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0"/>
                  <a:pt x="826" y="580"/>
                  <a:pt x="826" y="580"/>
                </a:cubicBezTo>
                <a:cubicBezTo>
                  <a:pt x="921" y="447"/>
                  <a:pt x="921" y="447"/>
                  <a:pt x="921" y="447"/>
                </a:cubicBezTo>
                <a:lnTo>
                  <a:pt x="880" y="447"/>
                </a:lnTo>
                <a:close/>
              </a:path>
            </a:pathLst>
          </a:custGeom>
          <a:solidFill>
            <a:srgbClr val="1F74AD">
              <a:lumMod val="75000"/>
            </a:srgbClr>
          </a:solidFill>
          <a:ln w="9525">
            <a:noFill/>
            <a:round/>
          </a:ln>
        </p:spPr>
        <p:txBody>
          <a:bodyPr anchor="ctr"/>
          <a:p>
            <a:pPr algn="ctr">
              <a:lnSpc>
                <a:spcPct val="130000"/>
              </a:lnSpc>
            </a:pPr>
          </a:p>
        </p:txBody>
      </p:sp>
      <p:sp>
        <p:nvSpPr>
          <p:cNvPr id="32" name="任意多边形 31"/>
          <p:cNvSpPr/>
          <p:nvPr>
            <p:custDataLst>
              <p:tags r:id="rId14"/>
            </p:custDataLst>
          </p:nvPr>
        </p:nvSpPr>
        <p:spPr bwMode="auto">
          <a:xfrm>
            <a:off x="5351523" y="3512127"/>
            <a:ext cx="1075018" cy="561397"/>
          </a:xfrm>
          <a:custGeom>
            <a:avLst/>
            <a:gdLst/>
            <a:ahLst/>
            <a:cxnLst>
              <a:cxn ang="0">
                <a:pos x="704" y="235"/>
              </a:cxn>
              <a:cxn ang="0">
                <a:pos x="462" y="334"/>
              </a:cxn>
              <a:cxn ang="0">
                <a:pos x="166" y="166"/>
              </a:cxn>
              <a:cxn ang="0">
                <a:pos x="147" y="134"/>
              </a:cxn>
              <a:cxn ang="0">
                <a:pos x="192" y="134"/>
              </a:cxn>
              <a:cxn ang="0">
                <a:pos x="95" y="0"/>
              </a:cxn>
              <a:cxn ang="0">
                <a:pos x="0" y="134"/>
              </a:cxn>
              <a:cxn ang="0">
                <a:pos x="38" y="134"/>
              </a:cxn>
              <a:cxn ang="0">
                <a:pos x="43" y="147"/>
              </a:cxn>
              <a:cxn ang="0">
                <a:pos x="462" y="436"/>
              </a:cxn>
              <a:cxn ang="0">
                <a:pos x="830" y="244"/>
              </a:cxn>
              <a:cxn ang="0">
                <a:pos x="838" y="233"/>
              </a:cxn>
              <a:cxn ang="0">
                <a:pos x="706" y="233"/>
              </a:cxn>
              <a:cxn ang="0">
                <a:pos x="704" y="235"/>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rgbClr val="1F74AD">
              <a:lumMod val="75000"/>
            </a:srgbClr>
          </a:solidFill>
          <a:ln w="9525">
            <a:noFill/>
            <a:round/>
          </a:ln>
        </p:spPr>
        <p:txBody>
          <a:bodyPr anchor="ctr"/>
          <a:p>
            <a:pPr algn="ctr">
              <a:lnSpc>
                <a:spcPct val="130000"/>
              </a:lnSpc>
            </a:pPr>
          </a:p>
        </p:txBody>
      </p:sp>
      <p:sp>
        <p:nvSpPr>
          <p:cNvPr id="33" name="任意多边形 32"/>
          <p:cNvSpPr/>
          <p:nvPr>
            <p:custDataLst>
              <p:tags r:id="rId15"/>
            </p:custDataLst>
          </p:nvPr>
        </p:nvSpPr>
        <p:spPr bwMode="auto">
          <a:xfrm>
            <a:off x="5578473" y="3149806"/>
            <a:ext cx="724642" cy="704733"/>
          </a:xfrm>
          <a:custGeom>
            <a:avLst/>
            <a:gdLst/>
            <a:ahLst/>
            <a:cxnLst>
              <a:cxn ang="0">
                <a:pos x="0" y="227"/>
              </a:cxn>
              <a:cxn ang="0">
                <a:pos x="0" y="327"/>
              </a:cxn>
              <a:cxn ang="0">
                <a:pos x="46" y="327"/>
              </a:cxn>
              <a:cxn ang="0">
                <a:pos x="80" y="407"/>
              </a:cxn>
              <a:cxn ang="0">
                <a:pos x="48" y="439"/>
              </a:cxn>
              <a:cxn ang="0">
                <a:pos x="119" y="510"/>
              </a:cxn>
              <a:cxn ang="0">
                <a:pos x="151" y="478"/>
              </a:cxn>
              <a:cxn ang="0">
                <a:pos x="230" y="511"/>
              </a:cxn>
              <a:cxn ang="0">
                <a:pos x="230" y="550"/>
              </a:cxn>
              <a:cxn ang="0">
                <a:pos x="330" y="550"/>
              </a:cxn>
              <a:cxn ang="0">
                <a:pos x="330" y="512"/>
              </a:cxn>
              <a:cxn ang="0">
                <a:pos x="414" y="478"/>
              </a:cxn>
              <a:cxn ang="0">
                <a:pos x="444" y="509"/>
              </a:cxn>
              <a:cxn ang="0">
                <a:pos x="515" y="438"/>
              </a:cxn>
              <a:cxn ang="0">
                <a:pos x="485" y="408"/>
              </a:cxn>
              <a:cxn ang="0">
                <a:pos x="520" y="327"/>
              </a:cxn>
              <a:cxn ang="0">
                <a:pos x="564" y="327"/>
              </a:cxn>
              <a:cxn ang="0">
                <a:pos x="564" y="227"/>
              </a:cxn>
              <a:cxn ang="0">
                <a:pos x="521" y="227"/>
              </a:cxn>
              <a:cxn ang="0">
                <a:pos x="486" y="143"/>
              </a:cxn>
              <a:cxn ang="0">
                <a:pos x="518" y="111"/>
              </a:cxn>
              <a:cxn ang="0">
                <a:pos x="447" y="40"/>
              </a:cxn>
              <a:cxn ang="0">
                <a:pos x="415" y="72"/>
              </a:cxn>
              <a:cxn ang="0">
                <a:pos x="330" y="38"/>
              </a:cxn>
              <a:cxn ang="0">
                <a:pos x="330" y="0"/>
              </a:cxn>
              <a:cxn ang="0">
                <a:pos x="230" y="0"/>
              </a:cxn>
              <a:cxn ang="0">
                <a:pos x="230" y="39"/>
              </a:cxn>
              <a:cxn ang="0">
                <a:pos x="150" y="73"/>
              </a:cxn>
              <a:cxn ang="0">
                <a:pos x="116" y="39"/>
              </a:cxn>
              <a:cxn ang="0">
                <a:pos x="45" y="110"/>
              </a:cxn>
              <a:cxn ang="0">
                <a:pos x="79" y="144"/>
              </a:cxn>
              <a:cxn ang="0">
                <a:pos x="45" y="227"/>
              </a:cxn>
              <a:cxn ang="0">
                <a:pos x="0" y="227"/>
              </a:cxn>
              <a:cxn ang="0">
                <a:pos x="283" y="104"/>
              </a:cxn>
              <a:cxn ang="0">
                <a:pos x="456" y="275"/>
              </a:cxn>
              <a:cxn ang="0">
                <a:pos x="283" y="446"/>
              </a:cxn>
              <a:cxn ang="0">
                <a:pos x="110" y="275"/>
              </a:cxn>
              <a:cxn ang="0">
                <a:pos x="283" y="104"/>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rgbClr val="1F74AD">
              <a:lumMod val="75000"/>
            </a:srgbClr>
          </a:solidFill>
          <a:ln w="9525">
            <a:noFill/>
            <a:round/>
          </a:ln>
        </p:spPr>
        <p:txBody>
          <a:bodyPr anchor="ctr"/>
          <a:p>
            <a:pPr algn="ctr">
              <a:lnSpc>
                <a:spcPct val="130000"/>
              </a:lnSpc>
            </a:pPr>
          </a:p>
        </p:txBody>
      </p:sp>
      <p:sp>
        <p:nvSpPr>
          <p:cNvPr id="34" name="任意多边形 33"/>
          <p:cNvSpPr/>
          <p:nvPr>
            <p:custDataLst>
              <p:tags r:id="rId16"/>
            </p:custDataLst>
          </p:nvPr>
        </p:nvSpPr>
        <p:spPr bwMode="auto">
          <a:xfrm>
            <a:off x="5769587" y="3336939"/>
            <a:ext cx="338433" cy="330468"/>
          </a:xfrm>
          <a:custGeom>
            <a:avLst/>
            <a:gdLst/>
            <a:ahLst/>
            <a:cxnLst>
              <a:cxn ang="0">
                <a:pos x="131" y="259"/>
              </a:cxn>
              <a:cxn ang="0">
                <a:pos x="261" y="129"/>
              </a:cxn>
              <a:cxn ang="0">
                <a:pos x="131" y="0"/>
              </a:cxn>
              <a:cxn ang="0">
                <a:pos x="0" y="129"/>
              </a:cxn>
              <a:cxn ang="0">
                <a:pos x="131" y="259"/>
              </a:cxn>
              <a:cxn ang="0">
                <a:pos x="131" y="42"/>
              </a:cxn>
              <a:cxn ang="0">
                <a:pos x="219" y="129"/>
              </a:cxn>
              <a:cxn ang="0">
                <a:pos x="131" y="217"/>
              </a:cxn>
              <a:cxn ang="0">
                <a:pos x="42" y="129"/>
              </a:cxn>
              <a:cxn ang="0">
                <a:pos x="131" y="42"/>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rgbClr val="1F74AD">
              <a:lumMod val="75000"/>
            </a:srgbClr>
          </a:solidFill>
          <a:ln w="9525">
            <a:noFill/>
            <a:round/>
          </a:ln>
        </p:spPr>
        <p:txBody>
          <a:bodyPr anchor="ctr"/>
          <a:p>
            <a:pPr algn="ctr">
              <a:lnSpc>
                <a:spcPct val="130000"/>
              </a:lnSpc>
            </a:pPr>
          </a:p>
        </p:txBody>
      </p:sp>
      <p:sp>
        <p:nvSpPr>
          <p:cNvPr id="35" name="椭圆 34"/>
          <p:cNvSpPr/>
          <p:nvPr>
            <p:custDataLst>
              <p:tags r:id="rId17"/>
            </p:custDataLst>
          </p:nvPr>
        </p:nvSpPr>
        <p:spPr bwMode="auto">
          <a:xfrm>
            <a:off x="5881070" y="3444439"/>
            <a:ext cx="119446" cy="115466"/>
          </a:xfrm>
          <a:prstGeom prst="ellipse">
            <a:avLst/>
          </a:prstGeom>
          <a:solidFill>
            <a:srgbClr val="1F74AD">
              <a:lumMod val="75000"/>
            </a:srgbClr>
          </a:solidFill>
          <a:ln w="9525">
            <a:noFill/>
            <a:round/>
          </a:ln>
        </p:spPr>
        <p:txBody>
          <a:bodyPr anchor="ctr"/>
          <a:p>
            <a:pPr algn="ctr">
              <a:lnSpc>
                <a:spcPct val="130000"/>
              </a:lnSpc>
            </a:pPr>
          </a:p>
        </p:txBody>
      </p:sp>
      <p:sp>
        <p:nvSpPr>
          <p:cNvPr id="27" name="文本框 26"/>
          <p:cNvSpPr txBox="1"/>
          <p:nvPr>
            <p:custDataLst>
              <p:tags r:id="rId18"/>
            </p:custDataLst>
          </p:nvPr>
        </p:nvSpPr>
        <p:spPr bwMode="auto">
          <a:xfrm>
            <a:off x="1085215" y="1640205"/>
            <a:ext cx="2509520" cy="1132205"/>
          </a:xfrm>
          <a:prstGeom prst="rect">
            <a:avLst/>
          </a:prstGeom>
          <a:noFill/>
        </p:spPr>
        <p:txBody>
          <a:bodyPr wrap="square" lIns="90000" tIns="46800" rIns="90000" bIns="0" anchor="ctr"/>
          <a:p>
            <a:pPr algn="l">
              <a:lnSpc>
                <a:spcPct val="120000"/>
              </a:lnSpc>
            </a:pPr>
            <a:r>
              <a:rPr lang="zh-CN" altLang="en-US" sz="1600" b="1" spc="300" dirty="0">
                <a:latin typeface="微软雅黑" panose="020B0503020204020204" charset="-122"/>
                <a:ea typeface="微软雅黑" panose="020B0503020204020204" charset="-122"/>
                <a:cs typeface="+mn-ea"/>
              </a:rPr>
              <a:t>1. 单一剖切面</a:t>
            </a:r>
            <a:endParaRPr lang="zh-CN" altLang="en-US" sz="1600" b="1" spc="300" dirty="0">
              <a:latin typeface="微软雅黑" panose="020B0503020204020204" charset="-122"/>
              <a:ea typeface="微软雅黑" panose="020B0503020204020204" charset="-122"/>
              <a:cs typeface="+mn-ea"/>
            </a:endParaRPr>
          </a:p>
          <a:p>
            <a:pPr algn="l">
              <a:lnSpc>
                <a:spcPct val="120000"/>
              </a:lnSpc>
            </a:pPr>
            <a:r>
              <a:rPr lang="zh-CN" altLang="en-US" sz="1600" b="1" spc="300" dirty="0">
                <a:latin typeface="微软雅黑" panose="020B0503020204020204" charset="-122"/>
                <a:ea typeface="微软雅黑" panose="020B0503020204020204" charset="-122"/>
                <a:cs typeface="+mn-ea"/>
              </a:rPr>
              <a:t>仅用一个剖切面剖开机件，这种剖切方式应用较多。</a:t>
            </a:r>
            <a:endParaRPr lang="zh-CN" altLang="en-US" sz="1600" b="1" spc="300" dirty="0">
              <a:latin typeface="微软雅黑" panose="020B0503020204020204" charset="-122"/>
              <a:ea typeface="微软雅黑" panose="020B0503020204020204" charset="-122"/>
              <a:cs typeface="+mn-ea"/>
            </a:endParaRPr>
          </a:p>
        </p:txBody>
      </p:sp>
      <p:sp>
        <p:nvSpPr>
          <p:cNvPr id="25" name="文本框 24"/>
          <p:cNvSpPr txBox="1"/>
          <p:nvPr>
            <p:custDataLst>
              <p:tags r:id="rId19"/>
            </p:custDataLst>
          </p:nvPr>
        </p:nvSpPr>
        <p:spPr bwMode="auto">
          <a:xfrm>
            <a:off x="8257540" y="1343660"/>
            <a:ext cx="3505200" cy="2244725"/>
          </a:xfrm>
          <a:prstGeom prst="rect">
            <a:avLst/>
          </a:prstGeom>
          <a:noFill/>
        </p:spPr>
        <p:txBody>
          <a:bodyPr wrap="square" lIns="90000" tIns="46800" rIns="90000" bIns="0" anchor="ctr"/>
          <a:p>
            <a:pPr>
              <a:lnSpc>
                <a:spcPct val="120000"/>
              </a:lnSpc>
            </a:pPr>
            <a:r>
              <a:rPr lang="zh-CN" altLang="en-US" sz="1600" b="1" spc="300" dirty="0">
                <a:latin typeface="微软雅黑" panose="020B0503020204020204" charset="-122"/>
                <a:ea typeface="微软雅黑" panose="020B0503020204020204" charset="-122"/>
                <a:cs typeface="+mn-ea"/>
              </a:rPr>
              <a:t>2. 几个平行的剖切平面</a:t>
            </a:r>
            <a:endParaRPr lang="zh-CN" altLang="en-US" sz="1600" b="1" spc="300" dirty="0">
              <a:latin typeface="微软雅黑" panose="020B0503020204020204" charset="-122"/>
              <a:ea typeface="微软雅黑" panose="020B0503020204020204" charset="-122"/>
              <a:cs typeface="+mn-ea"/>
            </a:endParaRPr>
          </a:p>
          <a:p>
            <a:pPr>
              <a:lnSpc>
                <a:spcPct val="120000"/>
              </a:lnSpc>
            </a:pPr>
            <a:r>
              <a:rPr lang="zh-CN" altLang="en-US" sz="1600" b="1" spc="300" dirty="0">
                <a:latin typeface="微软雅黑" panose="020B0503020204020204" charset="-122"/>
                <a:ea typeface="微软雅黑" panose="020B0503020204020204" charset="-122"/>
                <a:cs typeface="+mn-ea"/>
              </a:rPr>
              <a:t>当机件上具有几种不同的结构要素（如孔、槽等），而且它们的中心线排列在相互平行的平面上时，宜采用几个平行的剖切平面剖切。</a:t>
            </a:r>
            <a:endParaRPr lang="zh-CN" altLang="en-US" sz="1600" b="1" spc="300" dirty="0">
              <a:latin typeface="微软雅黑" panose="020B0503020204020204" charset="-122"/>
              <a:ea typeface="微软雅黑" panose="020B0503020204020204" charset="-122"/>
              <a:cs typeface="+mn-ea"/>
            </a:endParaRPr>
          </a:p>
        </p:txBody>
      </p:sp>
      <p:sp>
        <p:nvSpPr>
          <p:cNvPr id="19" name="文本框 18"/>
          <p:cNvSpPr txBox="1"/>
          <p:nvPr>
            <p:custDataLst>
              <p:tags r:id="rId20"/>
            </p:custDataLst>
          </p:nvPr>
        </p:nvSpPr>
        <p:spPr bwMode="auto">
          <a:xfrm>
            <a:off x="6854825" y="4943475"/>
            <a:ext cx="3405505" cy="1303020"/>
          </a:xfrm>
          <a:prstGeom prst="rect">
            <a:avLst/>
          </a:prstGeom>
          <a:noFill/>
        </p:spPr>
        <p:txBody>
          <a:bodyPr wrap="square" lIns="90000" tIns="46800" rIns="90000" bIns="0" anchor="ctr"/>
          <a:p>
            <a:pPr>
              <a:lnSpc>
                <a:spcPct val="120000"/>
              </a:lnSpc>
            </a:pPr>
            <a:r>
              <a:rPr lang="zh-CN" altLang="en-US" sz="1600" b="1" spc="300" dirty="0">
                <a:latin typeface="微软雅黑" panose="020B0503020204020204" charset="-122"/>
                <a:ea typeface="微软雅黑" panose="020B0503020204020204" charset="-122"/>
                <a:cs typeface="+mn-ea"/>
              </a:rPr>
              <a:t>3. 几个相交的剖切面</a:t>
            </a:r>
            <a:endParaRPr lang="zh-CN" altLang="en-US" sz="1600" b="1" spc="300" dirty="0">
              <a:latin typeface="微软雅黑" panose="020B0503020204020204" charset="-122"/>
              <a:ea typeface="微软雅黑" panose="020B0503020204020204" charset="-122"/>
              <a:cs typeface="+mn-ea"/>
            </a:endParaRPr>
          </a:p>
          <a:p>
            <a:pPr>
              <a:lnSpc>
                <a:spcPct val="120000"/>
              </a:lnSpc>
            </a:pPr>
            <a:r>
              <a:rPr lang="zh-CN" altLang="en-US" sz="1600" b="1" spc="300" dirty="0">
                <a:latin typeface="微软雅黑" panose="020B0503020204020204" charset="-122"/>
                <a:ea typeface="微软雅黑" panose="020B0503020204020204" charset="-122"/>
                <a:cs typeface="+mn-ea"/>
              </a:rPr>
              <a:t>用几个相交的剖切面（交线垂直于某一基本投影面）剖开机件获得剖视图的情况</a:t>
            </a:r>
            <a:r>
              <a:rPr lang="en-US" altLang="zh-CN" sz="1600" b="1" spc="300" dirty="0">
                <a:latin typeface="微软雅黑" panose="020B0503020204020204" charset="-122"/>
                <a:ea typeface="微软雅黑" panose="020B0503020204020204" charset="-122"/>
                <a:cs typeface="+mn-ea"/>
              </a:rPr>
              <a:t>.</a:t>
            </a:r>
            <a:endParaRPr lang="en-US" altLang="zh-CN" sz="1600" b="1" spc="300" dirty="0">
              <a:latin typeface="微软雅黑" panose="020B0503020204020204" charset="-122"/>
              <a:ea typeface="微软雅黑" panose="020B0503020204020204" charset="-122"/>
              <a:cs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稻壳儿榴莲果果"/>
          <p:cNvSpPr/>
          <p:nvPr/>
        </p:nvSpPr>
        <p:spPr>
          <a:xfrm>
            <a:off x="1022985" y="1191895"/>
            <a:ext cx="4966970" cy="83185"/>
          </a:xfrm>
          <a:prstGeom prst="rect">
            <a:avLst/>
          </a:prstGeom>
          <a:solidFill>
            <a:srgbClr val="12569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en-US">
              <a:ea typeface="宋体" panose="02010600030101010101" pitchFamily="2" charset="-122"/>
              <a:cs typeface="宋体" panose="02010600030101010101" pitchFamily="2" charset="-122"/>
            </a:endParaRPr>
          </a:p>
        </p:txBody>
      </p:sp>
      <p:sp>
        <p:nvSpPr>
          <p:cNvPr id="30" name="稻壳儿榴莲果果"/>
          <p:cNvSpPr txBox="1"/>
          <p:nvPr/>
        </p:nvSpPr>
        <p:spPr>
          <a:xfrm>
            <a:off x="1029970" y="731520"/>
            <a:ext cx="489775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三、剖视图的种类</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102997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46" name="圆角矩形 7"/>
          <p:cNvSpPr/>
          <p:nvPr>
            <p:custDataLst>
              <p:tags r:id="rId1"/>
            </p:custDataLst>
          </p:nvPr>
        </p:nvSpPr>
        <p:spPr bwMode="auto">
          <a:xfrm flipH="1">
            <a:off x="7426838" y="5044240"/>
            <a:ext cx="802249" cy="802248"/>
          </a:xfrm>
          <a:prstGeom prst="roundRect">
            <a:avLst/>
          </a:prstGeom>
          <a:solidFill>
            <a:srgbClr val="1AA3AA"/>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a:solidFill>
                  <a:sysClr val="window" lastClr="FFFFFF"/>
                </a:solidFill>
                <a:latin typeface="微软雅黑" panose="020B0503020204020204" charset="-122"/>
                <a:ea typeface="微软雅黑" panose="020B0503020204020204" charset="-122"/>
              </a:rPr>
              <a:t>03</a:t>
            </a:r>
            <a:endParaRPr lang="en-US" sz="2800">
              <a:solidFill>
                <a:sysClr val="window" lastClr="FFFFFF"/>
              </a:solidFill>
              <a:latin typeface="微软雅黑" panose="020B0503020204020204" charset="-122"/>
              <a:ea typeface="微软雅黑" panose="020B0503020204020204" charset="-122"/>
            </a:endParaRPr>
          </a:p>
        </p:txBody>
      </p:sp>
      <p:sp>
        <p:nvSpPr>
          <p:cNvPr id="2" name="圆角矩形 5"/>
          <p:cNvSpPr/>
          <p:nvPr>
            <p:custDataLst>
              <p:tags r:id="rId2"/>
            </p:custDataLst>
          </p:nvPr>
        </p:nvSpPr>
        <p:spPr bwMode="auto">
          <a:xfrm rot="19781968">
            <a:off x="6996687" y="1770836"/>
            <a:ext cx="802249" cy="802248"/>
          </a:xfrm>
          <a:prstGeom prst="roundRect">
            <a:avLst/>
          </a:prstGeom>
          <a:solidFill>
            <a:srgbClr val="3498DB"/>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02</a:t>
            </a:r>
            <a:endParaRPr lang="en-US" sz="2800" dirty="0">
              <a:solidFill>
                <a:sysClr val="window" lastClr="FFFFFF"/>
              </a:solidFill>
              <a:latin typeface="微软雅黑" panose="020B0503020204020204" charset="-122"/>
              <a:ea typeface="微软雅黑" panose="020B0503020204020204" charset="-122"/>
            </a:endParaRPr>
          </a:p>
        </p:txBody>
      </p:sp>
      <p:sp>
        <p:nvSpPr>
          <p:cNvPr id="24" name="等腰三角形 23"/>
          <p:cNvSpPr>
            <a:spLocks noChangeAspect="1"/>
          </p:cNvSpPr>
          <p:nvPr>
            <p:custDataLst>
              <p:tags r:id="rId3"/>
            </p:custDataLst>
          </p:nvPr>
        </p:nvSpPr>
        <p:spPr>
          <a:xfrm>
            <a:off x="5876716" y="3929834"/>
            <a:ext cx="1531651" cy="438713"/>
          </a:xfrm>
          <a:prstGeom prst="triangle">
            <a:avLst/>
          </a:pr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6" name="等腰三角形 5"/>
          <p:cNvSpPr>
            <a:spLocks noChangeAspect="1"/>
          </p:cNvSpPr>
          <p:nvPr>
            <p:custDataLst>
              <p:tags r:id="rId4"/>
            </p:custDataLst>
          </p:nvPr>
        </p:nvSpPr>
        <p:spPr>
          <a:xfrm rot="14400000">
            <a:off x="6081839" y="3562825"/>
            <a:ext cx="1531649" cy="438713"/>
          </a:xfrm>
          <a:prstGeom prst="triangl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26" name="等腰三角形 25"/>
          <p:cNvSpPr>
            <a:spLocks noChangeAspect="1"/>
          </p:cNvSpPr>
          <p:nvPr>
            <p:custDataLst>
              <p:tags r:id="rId5"/>
            </p:custDataLst>
          </p:nvPr>
        </p:nvSpPr>
        <p:spPr>
          <a:xfrm rot="7172367">
            <a:off x="5671318" y="3571325"/>
            <a:ext cx="1531649" cy="438713"/>
          </a:xfrm>
          <a:prstGeom prst="triangle">
            <a:avLst/>
          </a:pr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a:latin typeface="微软雅黑" panose="020B0503020204020204" charset="-122"/>
              <a:ea typeface="微软雅黑" panose="020B0503020204020204" charset="-122"/>
            </a:endParaRPr>
          </a:p>
        </p:txBody>
      </p:sp>
      <p:sp>
        <p:nvSpPr>
          <p:cNvPr id="7" name="任意多边形: 形状 31"/>
          <p:cNvSpPr/>
          <p:nvPr>
            <p:custDataLst>
              <p:tags r:id="rId6"/>
            </p:custDataLst>
          </p:nvPr>
        </p:nvSpPr>
        <p:spPr bwMode="auto">
          <a:xfrm rot="1746011">
            <a:off x="4798863" y="2969379"/>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F74AD"/>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13" name="任意多边形: 形状 33"/>
          <p:cNvSpPr/>
          <p:nvPr>
            <p:custDataLst>
              <p:tags r:id="rId7"/>
            </p:custDataLst>
          </p:nvPr>
        </p:nvSpPr>
        <p:spPr bwMode="auto">
          <a:xfrm rot="9007415">
            <a:off x="6879285" y="2638322"/>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3498DB"/>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14" name="任意多边形: 形状 34"/>
          <p:cNvSpPr/>
          <p:nvPr>
            <p:custDataLst>
              <p:tags r:id="rId8"/>
            </p:custDataLst>
          </p:nvPr>
        </p:nvSpPr>
        <p:spPr bwMode="auto">
          <a:xfrm rot="16200000">
            <a:off x="6129907" y="4530322"/>
            <a:ext cx="1424443" cy="1116312"/>
          </a:xfrm>
          <a:custGeom>
            <a:avLst/>
            <a:gdLst>
              <a:gd name="connsiteX0" fmla="*/ 0 w 1265863"/>
              <a:gd name="connsiteY0" fmla="*/ 992036 h 992036"/>
              <a:gd name="connsiteX1" fmla="*/ 0 w 1265863"/>
              <a:gd name="connsiteY1" fmla="*/ 819392 h 992036"/>
              <a:gd name="connsiteX2" fmla="*/ 819392 w 1265863"/>
              <a:gd name="connsiteY2" fmla="*/ 0 h 992036"/>
              <a:gd name="connsiteX3" fmla="*/ 1265863 w 1265863"/>
              <a:gd name="connsiteY3" fmla="*/ 0 h 992036"/>
              <a:gd name="connsiteX4" fmla="*/ 1265863 w 1265863"/>
              <a:gd name="connsiteY4" fmla="*/ 627413 h 992036"/>
              <a:gd name="connsiteX5" fmla="*/ 819392 w 1265863"/>
              <a:gd name="connsiteY5" fmla="*/ 627413 h 992036"/>
              <a:gd name="connsiteX6" fmla="*/ 627413 w 1265863"/>
              <a:gd name="connsiteY6" fmla="*/ 819392 h 992036"/>
              <a:gd name="connsiteX7" fmla="*/ 627413 w 1265863"/>
              <a:gd name="connsiteY7" fmla="*/ 992036 h 992036"/>
              <a:gd name="connsiteX8" fmla="*/ 0 w 1265863"/>
              <a:gd name="connsiteY8" fmla="*/ 992036 h 992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5863" h="992036">
                <a:moveTo>
                  <a:pt x="0" y="992036"/>
                </a:moveTo>
                <a:lnTo>
                  <a:pt x="0" y="819392"/>
                </a:lnTo>
                <a:cubicBezTo>
                  <a:pt x="0" y="366854"/>
                  <a:pt x="366854" y="0"/>
                  <a:pt x="819392" y="0"/>
                </a:cubicBezTo>
                <a:lnTo>
                  <a:pt x="1265863" y="0"/>
                </a:lnTo>
                <a:lnTo>
                  <a:pt x="1265863" y="627413"/>
                </a:lnTo>
                <a:lnTo>
                  <a:pt x="819392" y="627413"/>
                </a:lnTo>
                <a:cubicBezTo>
                  <a:pt x="713365" y="627413"/>
                  <a:pt x="627413" y="713365"/>
                  <a:pt x="627413" y="819392"/>
                </a:cubicBezTo>
                <a:lnTo>
                  <a:pt x="627413" y="992036"/>
                </a:lnTo>
                <a:lnTo>
                  <a:pt x="0" y="992036"/>
                </a:lnTo>
                <a:close/>
              </a:path>
            </a:pathLst>
          </a:custGeom>
          <a:solidFill>
            <a:srgbClr val="1AA3AA"/>
          </a:solidFill>
          <a:ln w="9525">
            <a:noFill/>
            <a:round/>
          </a:ln>
        </p:spPr>
        <p:txBody>
          <a:bodyPr wrap="square" anchor="ctr">
            <a:noAutofit/>
          </a:bodyPr>
          <a:p>
            <a:pPr algn="ctr">
              <a:lnSpc>
                <a:spcPct val="130000"/>
              </a:lnSpc>
            </a:pPr>
            <a:endParaRPr>
              <a:latin typeface="微软雅黑" panose="020B0503020204020204" charset="-122"/>
              <a:ea typeface="微软雅黑" panose="020B0503020204020204" charset="-122"/>
            </a:endParaRPr>
          </a:p>
        </p:txBody>
      </p:sp>
      <p:sp>
        <p:nvSpPr>
          <p:cNvPr id="37" name="圆角矩形 3"/>
          <p:cNvSpPr/>
          <p:nvPr>
            <p:custDataLst>
              <p:tags r:id="rId9"/>
            </p:custDataLst>
          </p:nvPr>
        </p:nvSpPr>
        <p:spPr bwMode="auto">
          <a:xfrm rot="1783700">
            <a:off x="4327649" y="3809048"/>
            <a:ext cx="802249" cy="802248"/>
          </a:xfrm>
          <a:prstGeom prst="roundRect">
            <a:avLst/>
          </a:prstGeom>
          <a:solidFill>
            <a:srgbClr val="1F74AD"/>
          </a:solidFill>
          <a:ln w="57150">
            <a:solidFill>
              <a:sysClr val="window" lastClr="FFFFFF"/>
            </a:solidFill>
            <a:round/>
          </a:ln>
        </p:spPr>
        <p:txBody>
          <a:bodyPr vert="horz" wrap="none" lIns="91440" tIns="45720" rIns="91440" bIns="45720" anchor="ctr" anchorCtr="1" compatLnSpc="1">
            <a:normAutofit/>
          </a:bodyPr>
          <a:p>
            <a:pPr algn="ctr">
              <a:lnSpc>
                <a:spcPct val="130000"/>
              </a:lnSpc>
            </a:pPr>
            <a:r>
              <a:rPr lang="en-US" sz="2800" dirty="0">
                <a:solidFill>
                  <a:sysClr val="window" lastClr="FFFFFF"/>
                </a:solidFill>
                <a:latin typeface="微软雅黑" panose="020B0503020204020204" charset="-122"/>
                <a:ea typeface="微软雅黑" panose="020B0503020204020204" charset="-122"/>
              </a:rPr>
              <a:t>01</a:t>
            </a:r>
            <a:endParaRPr lang="en-US" sz="2800" dirty="0">
              <a:solidFill>
                <a:sysClr val="window" lastClr="FFFFFF"/>
              </a:solidFill>
              <a:latin typeface="微软雅黑" panose="020B0503020204020204" charset="-122"/>
              <a:ea typeface="微软雅黑" panose="020B0503020204020204" charset="-122"/>
            </a:endParaRPr>
          </a:p>
        </p:txBody>
      </p:sp>
      <p:sp>
        <p:nvSpPr>
          <p:cNvPr id="15" name="文本框 14"/>
          <p:cNvSpPr txBox="1"/>
          <p:nvPr>
            <p:custDataLst>
              <p:tags r:id="rId10"/>
            </p:custDataLst>
          </p:nvPr>
        </p:nvSpPr>
        <p:spPr bwMode="auto">
          <a:xfrm>
            <a:off x="1135065" y="3722604"/>
            <a:ext cx="2515188"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1. 全剖视图</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16" name="文本框 15"/>
          <p:cNvSpPr txBox="1"/>
          <p:nvPr>
            <p:custDataLst>
              <p:tags r:id="rId11"/>
            </p:custDataLst>
          </p:nvPr>
        </p:nvSpPr>
        <p:spPr bwMode="auto">
          <a:xfrm>
            <a:off x="1135380" y="4154805"/>
            <a:ext cx="3046730" cy="1085215"/>
          </a:xfrm>
          <a:prstGeom prst="rect">
            <a:avLst/>
          </a:prstGeom>
          <a:noFill/>
        </p:spPr>
        <p:txBody>
          <a:bodyPr wrap="square" lIns="90000" tIns="0" rIns="90000" bIns="46800" anchor="t" anchorCtr="0"/>
          <a:p>
            <a:pPr algn="l"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用剖切面将机件完全剖开所得到的剖视图，称为全剖视图，可简称为全剖视。</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18" name="文本框 17"/>
          <p:cNvSpPr txBox="1"/>
          <p:nvPr>
            <p:custDataLst>
              <p:tags r:id="rId12"/>
            </p:custDataLst>
          </p:nvPr>
        </p:nvSpPr>
        <p:spPr bwMode="auto">
          <a:xfrm>
            <a:off x="8228290" y="1464101"/>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3498DB"/>
                </a:solidFill>
                <a:effectLst/>
                <a:latin typeface="微软雅黑" panose="020B0503020204020204" charset="-122"/>
                <a:ea typeface="微软雅黑" panose="020B0503020204020204" charset="-122"/>
                <a:cs typeface="+mn-ea"/>
              </a:rPr>
              <a:t>2. 半剖视图</a:t>
            </a:r>
            <a:endParaRPr lang="zh-CN" altLang="en-US" b="1" spc="300" dirty="0">
              <a:solidFill>
                <a:srgbClr val="3498DB"/>
              </a:solidFill>
              <a:effectLst/>
              <a:latin typeface="微软雅黑" panose="020B0503020204020204" charset="-122"/>
              <a:ea typeface="微软雅黑" panose="020B0503020204020204" charset="-122"/>
              <a:cs typeface="+mn-ea"/>
            </a:endParaRPr>
          </a:p>
        </p:txBody>
      </p:sp>
      <p:sp>
        <p:nvSpPr>
          <p:cNvPr id="20" name="文本框 19"/>
          <p:cNvSpPr txBox="1"/>
          <p:nvPr>
            <p:custDataLst>
              <p:tags r:id="rId13"/>
            </p:custDataLst>
          </p:nvPr>
        </p:nvSpPr>
        <p:spPr bwMode="auto">
          <a:xfrm>
            <a:off x="8330565" y="1991360"/>
            <a:ext cx="3254375" cy="2370455"/>
          </a:xfrm>
          <a:prstGeom prst="rect">
            <a:avLst/>
          </a:prstGeom>
          <a:noFill/>
        </p:spPr>
        <p:txBody>
          <a:bodyPr wrap="square" lIns="90000" tIns="0" rIns="90000" bIns="46800" anchor="t" anchorCtr="0"/>
          <a:p>
            <a:pPr algn="just"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当机件具有对称平面，且向垂直于对称平面的投影面上投射时，可以以对称中心线为界，一半画成剖视图，另一半画成视图，这种图形叫半剖视图，可简称为半剖视。</a:t>
            </a:r>
            <a:endParaRPr lang="zh-CN" altLang="en-US" sz="1600" b="0" spc="150" dirty="0">
              <a:solidFill>
                <a:srgbClr val="000000"/>
              </a:solidFill>
              <a:effectLst/>
              <a:latin typeface="微软雅黑" panose="020B0503020204020204" charset="-122"/>
              <a:ea typeface="微软雅黑" panose="020B0503020204020204" charset="-122"/>
            </a:endParaRPr>
          </a:p>
        </p:txBody>
      </p:sp>
      <p:sp>
        <p:nvSpPr>
          <p:cNvPr id="63" name="文本框 62"/>
          <p:cNvSpPr txBox="1"/>
          <p:nvPr>
            <p:custDataLst>
              <p:tags r:id="rId14"/>
            </p:custDataLst>
          </p:nvPr>
        </p:nvSpPr>
        <p:spPr bwMode="auto">
          <a:xfrm>
            <a:off x="8330401" y="4564709"/>
            <a:ext cx="2515187" cy="369332"/>
          </a:xfrm>
          <a:prstGeom prst="rect">
            <a:avLst/>
          </a:prstGeom>
          <a:noFill/>
        </p:spPr>
        <p:txBody>
          <a:bodyPr wrap="square" lIns="90000" tIns="46800" rIns="90000" bIns="0" anchor="b" anchorCtr="0">
            <a:normAutofit lnSpcReduction="10000"/>
          </a:bodyPr>
          <a:p>
            <a:pPr algn="l" latinLnBrk="0">
              <a:lnSpc>
                <a:spcPct val="120000"/>
              </a:lnSpc>
            </a:pPr>
            <a:r>
              <a:rPr lang="zh-CN" altLang="en-US" b="1" spc="300" dirty="0">
                <a:solidFill>
                  <a:srgbClr val="1AA3AA"/>
                </a:solidFill>
                <a:effectLst/>
                <a:latin typeface="微软雅黑" panose="020B0503020204020204" charset="-122"/>
                <a:ea typeface="微软雅黑" panose="020B0503020204020204" charset="-122"/>
                <a:cs typeface="+mn-ea"/>
              </a:rPr>
              <a:t>3. 局部剖视图</a:t>
            </a:r>
            <a:endParaRPr lang="zh-CN" altLang="en-US" b="1" spc="300" dirty="0">
              <a:solidFill>
                <a:srgbClr val="1AA3AA"/>
              </a:solidFill>
              <a:effectLst/>
              <a:latin typeface="微软雅黑" panose="020B0503020204020204" charset="-122"/>
              <a:ea typeface="微软雅黑" panose="020B0503020204020204" charset="-122"/>
              <a:cs typeface="+mn-ea"/>
            </a:endParaRPr>
          </a:p>
        </p:txBody>
      </p:sp>
      <p:sp>
        <p:nvSpPr>
          <p:cNvPr id="64" name="文本框 63"/>
          <p:cNvSpPr txBox="1"/>
          <p:nvPr>
            <p:custDataLst>
              <p:tags r:id="rId15"/>
            </p:custDataLst>
          </p:nvPr>
        </p:nvSpPr>
        <p:spPr bwMode="auto">
          <a:xfrm>
            <a:off x="8330565" y="5044440"/>
            <a:ext cx="3155315" cy="1042670"/>
          </a:xfrm>
          <a:prstGeom prst="rect">
            <a:avLst/>
          </a:prstGeom>
          <a:noFill/>
        </p:spPr>
        <p:txBody>
          <a:bodyPr wrap="square" lIns="90000" tIns="0" rIns="90000" bIns="46800" anchor="t" anchorCtr="0"/>
          <a:p>
            <a:pPr algn="l" fontAlgn="auto">
              <a:lnSpc>
                <a:spcPct val="150000"/>
              </a:lnSpc>
            </a:pPr>
            <a:r>
              <a:rPr lang="zh-CN" altLang="en-US" sz="1600" b="0" spc="150" dirty="0">
                <a:solidFill>
                  <a:srgbClr val="000000"/>
                </a:solidFill>
                <a:effectLst/>
                <a:latin typeface="微软雅黑" panose="020B0503020204020204" charset="-122"/>
                <a:ea typeface="微软雅黑" panose="020B0503020204020204" charset="-122"/>
              </a:rPr>
              <a:t>用剖切面局部地剖开机件所得的剖视图，称为局部剖视图，可简称为局部剖视。</a:t>
            </a:r>
            <a:endParaRPr lang="zh-CN" altLang="en-US" sz="1600" b="0" spc="150" dirty="0">
              <a:solidFill>
                <a:srgbClr val="000000"/>
              </a:solidFill>
              <a:effectLst/>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Part.3</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673"/>
            <a:ext cx="457644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绘制阶梯轴的移出断面图</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900430" y="832485"/>
            <a:ext cx="9998710"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（1）在指定位置作移出断面图，如图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.35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（2）根据已有视图画出重合断面图，如图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.36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1034415" y="2407285"/>
            <a:ext cx="5574030" cy="2759075"/>
          </a:xfrm>
          <a:prstGeom prst="rect">
            <a:avLst/>
          </a:prstGeom>
        </p:spPr>
      </p:pic>
      <p:pic>
        <p:nvPicPr>
          <p:cNvPr id="6" name="图片 5"/>
          <p:cNvPicPr>
            <a:picLocks noChangeAspect="1"/>
          </p:cNvPicPr>
          <p:nvPr/>
        </p:nvPicPr>
        <p:blipFill>
          <a:blip r:embed="rId2"/>
          <a:stretch>
            <a:fillRect/>
          </a:stretch>
        </p:blipFill>
        <p:spPr>
          <a:xfrm>
            <a:off x="7501890" y="1583055"/>
            <a:ext cx="3397250" cy="416115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custDataLst>
              <p:tags r:id="rId1"/>
            </p:custDataLst>
          </p:nvPr>
        </p:nvSpPr>
        <p:spPr>
          <a:xfrm>
            <a:off x="876300" y="167322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6" name="矩形 5"/>
          <p:cNvSpPr/>
          <p:nvPr>
            <p:custDataLst>
              <p:tags r:id="rId2"/>
            </p:custDataLst>
          </p:nvPr>
        </p:nvSpPr>
        <p:spPr>
          <a:xfrm>
            <a:off x="1800860" y="1673225"/>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7" name="文本框 6"/>
          <p:cNvSpPr txBox="1"/>
          <p:nvPr>
            <p:custDataLst>
              <p:tags r:id="rId3"/>
            </p:custDataLst>
          </p:nvPr>
        </p:nvSpPr>
        <p:spPr>
          <a:xfrm>
            <a:off x="2093595" y="172529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（1）能够正确地绘制断面图，并掌握移出断面图标注和应用。</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4"/>
            </p:custDataLst>
          </p:nvPr>
        </p:nvSpPr>
        <p:spPr>
          <a:xfrm>
            <a:off x="876300" y="299593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9" name="矩形 8"/>
          <p:cNvSpPr/>
          <p:nvPr>
            <p:custDataLst>
              <p:tags r:id="rId5"/>
            </p:custDataLst>
          </p:nvPr>
        </p:nvSpPr>
        <p:spPr>
          <a:xfrm>
            <a:off x="1800860" y="2995930"/>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6"/>
            </p:custDataLst>
          </p:nvPr>
        </p:nvSpPr>
        <p:spPr>
          <a:xfrm>
            <a:off x="2093595" y="30480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（2）培养视图审美的能力，耐心细致的工作作风，精益求精的工匠精神。</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0" name="文本框 19"/>
          <p:cNvSpPr txBox="1"/>
          <p:nvPr>
            <p:custDataLst>
              <p:tags r:id="rId7"/>
            </p:custDataLst>
          </p:nvPr>
        </p:nvSpPr>
        <p:spPr>
          <a:xfrm>
            <a:off x="1090930" y="3075940"/>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8"/>
            </p:custDataLst>
          </p:nvPr>
        </p:nvSpPr>
        <p:spPr>
          <a:xfrm>
            <a:off x="1090930" y="175323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881505"/>
            <a:ext cx="4885609"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（1）绘图工具：铅笔、三角板、圆规等。</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（2）绘图纸。</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473190" y="3881755"/>
            <a:ext cx="5411470"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断面图实际上就是使剖切平面垂直于结构要素的中心线（轴线或主要轮廓线）进行剖切。然后将断面图形旋转 90º，使其与纸面重合而得到的。特别注意断面图与剖视图的区别。</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923925" y="19682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14" name="稻壳儿榴莲果果"/>
          <p:cNvSpPr/>
          <p:nvPr/>
        </p:nvSpPr>
        <p:spPr>
          <a:xfrm>
            <a:off x="596265" y="1200785"/>
            <a:ext cx="5823585"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一、断面图的概念</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744855" y="1743710"/>
            <a:ext cx="4420870" cy="295465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如图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.37 所示，用剖切面假想地将物体的某处断开，仅画出该剖切面与物体接触部分的图形，这种图形称为断面图，简称断面。画断面图时，应特别注意断面图与剖视图之间的区别。断面图只画出物体被切处的断面形状，而剖视图除了画出其断面形状之外，还必须画出断面之后所有的可见轮廓。图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.37（a）表示出剖视图和断面图之间的区别。</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44" name="稻壳儿榴莲果果"/>
          <p:cNvSpPr/>
          <p:nvPr/>
        </p:nvSpPr>
        <p:spPr>
          <a:xfrm>
            <a:off x="860469" y="14641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5868670" y="2005330"/>
            <a:ext cx="5191125" cy="32308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9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3" name="稻壳儿榴莲果果"/>
          <p:cNvSpPr/>
          <p:nvPr/>
        </p:nvSpPr>
        <p:spPr>
          <a:xfrm>
            <a:off x="845820" y="995680"/>
            <a:ext cx="527812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1. 移出断面图</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flipH="1">
            <a:off x="844550" y="1415415"/>
            <a:ext cx="5279390" cy="221551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画在视图之外的断面图，称为移出断面图。</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画移出断面图时，应注意以下几点：</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（1）移出断面图的轮廓线用粗实线绘制。</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（2）为了读图方便，移出断面图尽可能画在剖切线的延长线上，如图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.37（b）所示。</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必要时可画在其他适当位置，如图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.38 中的 A—A 断面。</a:t>
            </a:r>
            <a:endParaRPr lang="en-US" sz="1600"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4" name="稻壳儿榴莲果果"/>
          <p:cNvSpPr/>
          <p:nvPr/>
        </p:nvSpPr>
        <p:spPr>
          <a:xfrm>
            <a:off x="845229" y="103867"/>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2" name="稻壳儿榴莲果果"/>
          <p:cNvSpPr/>
          <p:nvPr/>
        </p:nvSpPr>
        <p:spPr>
          <a:xfrm>
            <a:off x="845185" y="3853180"/>
            <a:ext cx="3136900" cy="41973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rPr>
              <a:t>2. 重合断面图</a:t>
            </a:r>
            <a:endParaRPr lang="zh-CN" altLang="en-US" sz="24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稻壳儿榴莲果果"/>
          <p:cNvSpPr txBox="1"/>
          <p:nvPr/>
        </p:nvSpPr>
        <p:spPr>
          <a:xfrm flipH="1">
            <a:off x="845185" y="4272915"/>
            <a:ext cx="4820920" cy="147701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剖切后将断面图形重叠在视图上，这样得到的断面图，称为重合断面图。重合断面图是重叠画在视图上的，为了重叠后不至影响图形的清晰程度，一般多用在断面形状较简单的情况下。</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pic>
        <p:nvPicPr>
          <p:cNvPr id="4" name="图片 3"/>
          <p:cNvPicPr>
            <a:picLocks noChangeAspect="1"/>
          </p:cNvPicPr>
          <p:nvPr/>
        </p:nvPicPr>
        <p:blipFill>
          <a:blip r:embed="rId1"/>
          <a:stretch>
            <a:fillRect/>
          </a:stretch>
        </p:blipFill>
        <p:spPr>
          <a:xfrm>
            <a:off x="6915150" y="1109345"/>
            <a:ext cx="3723640" cy="493649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Part.4</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408241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画出退刀槽局部放大图</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1096645" y="832485"/>
            <a:ext cx="8491220" cy="4152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在图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.42（1 : 1）中画出指定位置的局部放大图（2 : 1），如图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.42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2392680" y="2285365"/>
            <a:ext cx="6428105" cy="26352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E2453"/>
        </a:solidFill>
        <a:effectLst/>
      </p:bgPr>
    </p:bg>
    <p:spTree>
      <p:nvGrpSpPr>
        <p:cNvPr id="1" name=""/>
        <p:cNvGrpSpPr/>
        <p:nvPr/>
      </p:nvGrpSpPr>
      <p:grpSpPr>
        <a:xfrm>
          <a:off x="0" y="0"/>
          <a:ext cx="0" cy="0"/>
          <a:chOff x="0" y="0"/>
          <a:chExt cx="0" cy="0"/>
        </a:xfrm>
      </p:grpSpPr>
      <p:sp>
        <p:nvSpPr>
          <p:cNvPr id="4" name="稻壳儿榴莲果果"/>
          <p:cNvSpPr/>
          <p:nvPr/>
        </p:nvSpPr>
        <p:spPr>
          <a:xfrm>
            <a:off x="4760595" y="248920"/>
            <a:ext cx="6871970" cy="1014730"/>
          </a:xfrm>
          <a:prstGeom prst="rect">
            <a:avLst/>
          </a:prstGeom>
        </p:spPr>
        <p:txBody>
          <a:bodyPr wrap="square">
            <a:spAutoFit/>
          </a:bodyPr>
          <a:lstStyle/>
          <a:p>
            <a:pPr algn="ctr"/>
            <a:r>
              <a:rPr lang="zh-CN" altLang="en-US" sz="60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rPr>
              <a:t>目 录</a:t>
            </a:r>
            <a:r>
              <a:rPr lang="en-US" altLang="zh-CN" sz="60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rPr>
              <a:t>/</a:t>
            </a:r>
            <a:r>
              <a:rPr lang="en-US" altLang="zh-CN" sz="32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rPr>
              <a:t>上篇　基础进阶模块</a:t>
            </a:r>
            <a:endParaRPr lang="en-US" altLang="zh-CN" sz="3200" b="1" kern="100" dirty="0" smtClean="0">
              <a:solidFill>
                <a:schemeClr val="bg1"/>
              </a:solidFill>
              <a:effectLst/>
              <a:latin typeface="宋体" panose="02010600030101010101" pitchFamily="2" charset="-122"/>
              <a:ea typeface="宋体" panose="02010600030101010101" pitchFamily="2" charset="-122"/>
              <a:cs typeface="Times New Roman" panose="02020603050405020304" charset="0"/>
            </a:endParaRPr>
          </a:p>
        </p:txBody>
      </p:sp>
      <p:sp>
        <p:nvSpPr>
          <p:cNvPr id="5" name="稻壳儿榴莲果果"/>
          <p:cNvSpPr/>
          <p:nvPr/>
        </p:nvSpPr>
        <p:spPr>
          <a:xfrm>
            <a:off x="3331845" y="1263650"/>
            <a:ext cx="8809355"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任务一　基本视图的辨别和向视图的绘制</a:t>
            </a:r>
            <a:endParaRPr sz="3600" dirty="0" smtClean="0">
              <a:solidFill>
                <a:schemeClr val="bg1"/>
              </a:solidFill>
              <a:cs typeface="宋体" panose="02010600030101010101" pitchFamily="2" charset="-122"/>
            </a:endParaRPr>
          </a:p>
        </p:txBody>
      </p:sp>
      <p:sp>
        <p:nvSpPr>
          <p:cNvPr id="6" name="稻壳儿榴莲果果"/>
          <p:cNvSpPr/>
          <p:nvPr/>
        </p:nvSpPr>
        <p:spPr>
          <a:xfrm>
            <a:off x="3331845" y="1993265"/>
            <a:ext cx="6747510"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任务二　剖视图的画法及标注</a:t>
            </a:r>
            <a:endParaRPr sz="3600" dirty="0" smtClean="0">
              <a:solidFill>
                <a:schemeClr val="bg1"/>
              </a:solidFill>
              <a:cs typeface="宋体" panose="02010600030101010101" pitchFamily="2" charset="-122"/>
            </a:endParaRPr>
          </a:p>
        </p:txBody>
      </p:sp>
      <p:sp>
        <p:nvSpPr>
          <p:cNvPr id="7" name="稻壳儿榴莲果果"/>
          <p:cNvSpPr/>
          <p:nvPr/>
        </p:nvSpPr>
        <p:spPr>
          <a:xfrm>
            <a:off x="3331845" y="2722880"/>
            <a:ext cx="7172960"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任务三　绘制阶梯轴的移出断面图</a:t>
            </a:r>
            <a:endParaRPr lang="zh-CN" altLang="en-US" sz="3600" dirty="0" smtClean="0">
              <a:solidFill>
                <a:schemeClr val="bg1"/>
              </a:solidFill>
              <a:cs typeface="宋体" panose="02010600030101010101" pitchFamily="2" charset="-122"/>
            </a:endParaRPr>
          </a:p>
        </p:txBody>
      </p:sp>
      <p:sp>
        <p:nvSpPr>
          <p:cNvPr id="8" name="稻壳儿榴莲果果"/>
          <p:cNvSpPr/>
          <p:nvPr/>
        </p:nvSpPr>
        <p:spPr>
          <a:xfrm>
            <a:off x="3331845" y="3452495"/>
            <a:ext cx="6595110" cy="645160"/>
          </a:xfrm>
          <a:prstGeom prst="rect">
            <a:avLst/>
          </a:prstGeom>
        </p:spPr>
        <p:txBody>
          <a:bodyPr wrap="square">
            <a:spAutoFit/>
          </a:bodyPr>
          <a:lstStyle/>
          <a:p>
            <a:pPr algn="l"/>
            <a:r>
              <a:rPr sz="3600" dirty="0" smtClean="0">
                <a:solidFill>
                  <a:schemeClr val="bg1"/>
                </a:solidFill>
                <a:cs typeface="宋体" panose="02010600030101010101" pitchFamily="2" charset="-122"/>
              </a:rPr>
              <a:t>任务四　画出退刀槽局部放大图</a:t>
            </a:r>
            <a:endParaRPr lang="zh-CN" altLang="en-US" sz="3600" dirty="0" smtClean="0">
              <a:solidFill>
                <a:schemeClr val="bg1"/>
              </a:solidFill>
              <a:cs typeface="宋体" panose="02010600030101010101" pitchFamily="2" charset="-122"/>
            </a:endParaRPr>
          </a:p>
        </p:txBody>
      </p:sp>
      <p:sp>
        <p:nvSpPr>
          <p:cNvPr id="2" name="稻壳儿榴莲果果"/>
          <p:cNvSpPr/>
          <p:nvPr/>
        </p:nvSpPr>
        <p:spPr>
          <a:xfrm>
            <a:off x="3331845" y="4182110"/>
            <a:ext cx="7040880" cy="645160"/>
          </a:xfrm>
          <a:prstGeom prst="rect">
            <a:avLst/>
          </a:prstGeom>
        </p:spPr>
        <p:txBody>
          <a:bodyPr wrap="none">
            <a:spAutoFit/>
          </a:bodyPr>
          <a:p>
            <a:pPr algn="dist"/>
            <a:r>
              <a:rPr sz="3600" dirty="0" smtClean="0">
                <a:solidFill>
                  <a:schemeClr val="bg1"/>
                </a:solidFill>
                <a:cs typeface="宋体" panose="02010600030101010101" pitchFamily="2" charset="-122"/>
              </a:rPr>
              <a:t>任务五　用简化画法改画机件视图</a:t>
            </a:r>
            <a:endParaRPr lang="zh-CN" altLang="en-US" sz="3600" dirty="0" smtClean="0">
              <a:solidFill>
                <a:schemeClr val="bg1"/>
              </a:solidFill>
              <a:cs typeface="宋体" panose="02010600030101010101" pitchFamily="2" charset="-122"/>
            </a:endParaRPr>
          </a:p>
        </p:txBody>
      </p:sp>
      <p:sp>
        <p:nvSpPr>
          <p:cNvPr id="3" name="稻壳儿榴莲果果"/>
          <p:cNvSpPr/>
          <p:nvPr/>
        </p:nvSpPr>
        <p:spPr>
          <a:xfrm>
            <a:off x="3331845" y="4911725"/>
            <a:ext cx="9239885" cy="645160"/>
          </a:xfrm>
          <a:prstGeom prst="rect">
            <a:avLst/>
          </a:prstGeom>
        </p:spPr>
        <p:txBody>
          <a:bodyPr wrap="square">
            <a:spAutoFit/>
          </a:bodyPr>
          <a:p>
            <a:pPr algn="l"/>
            <a:r>
              <a:rPr sz="3600" dirty="0" smtClean="0">
                <a:solidFill>
                  <a:schemeClr val="bg1"/>
                </a:solidFill>
                <a:cs typeface="宋体" panose="02010600030101010101" pitchFamily="2" charset="-122"/>
              </a:rPr>
              <a:t>任务六　综合应用图样表示法绘制机件视图</a:t>
            </a:r>
            <a:endParaRPr lang="zh-CN" altLang="en-US" sz="3600" dirty="0" smtClean="0">
              <a:solidFill>
                <a:schemeClr val="bg1"/>
              </a:solidFill>
              <a:cs typeface="宋体" panose="02010600030101010101" pitchFamily="2" charset="-122"/>
            </a:endParaRPr>
          </a:p>
        </p:txBody>
      </p:sp>
      <p:sp>
        <p:nvSpPr>
          <p:cNvPr id="9" name="稻壳儿榴莲果果"/>
          <p:cNvSpPr/>
          <p:nvPr/>
        </p:nvSpPr>
        <p:spPr>
          <a:xfrm>
            <a:off x="3331845" y="5641340"/>
            <a:ext cx="9239885" cy="795020"/>
          </a:xfrm>
          <a:prstGeom prst="rect">
            <a:avLst/>
          </a:prstGeom>
        </p:spPr>
        <p:txBody>
          <a:bodyPr wrap="square">
            <a:noAutofit/>
          </a:bodyPr>
          <a:p>
            <a:pPr algn="l"/>
            <a:r>
              <a:rPr sz="3600" dirty="0" smtClean="0">
                <a:solidFill>
                  <a:schemeClr val="bg1"/>
                </a:solidFill>
                <a:cs typeface="宋体" panose="02010600030101010101" pitchFamily="2" charset="-122"/>
              </a:rPr>
              <a:t>任务</a:t>
            </a:r>
            <a:r>
              <a:rPr lang="zh-CN" sz="3600" dirty="0" smtClean="0">
                <a:solidFill>
                  <a:schemeClr val="bg1"/>
                </a:solidFill>
                <a:cs typeface="宋体" panose="02010600030101010101" pitchFamily="2" charset="-122"/>
              </a:rPr>
              <a:t>七</a:t>
            </a:r>
            <a:r>
              <a:rPr sz="3600" dirty="0" smtClean="0">
                <a:solidFill>
                  <a:schemeClr val="bg1"/>
                </a:solidFill>
                <a:cs typeface="宋体" panose="02010600030101010101" pitchFamily="2" charset="-122"/>
              </a:rPr>
              <a:t>　</a:t>
            </a:r>
            <a:r>
              <a:rPr lang="en-US" altLang="zh-CN" sz="3600" spc="5">
                <a:solidFill>
                  <a:prstClr val="white"/>
                </a:solidFill>
                <a:latin typeface="宋体" panose="02010600030101010101" pitchFamily="2" charset="-122"/>
                <a:ea typeface="宋体" panose="02010600030101010101" pitchFamily="2" charset="-122"/>
                <a:sym typeface="+mn-ea"/>
              </a:rPr>
              <a:t>AutoCAD</a:t>
            </a:r>
            <a:r>
              <a:rPr lang="zh-CN" altLang="en-US" sz="3600" spc="5">
                <a:solidFill>
                  <a:prstClr val="white"/>
                </a:solidFill>
                <a:latin typeface="宋体" panose="02010600030101010101" pitchFamily="2" charset="-122"/>
                <a:ea typeface="宋体" panose="02010600030101010101" pitchFamily="2" charset="-122"/>
                <a:sym typeface="+mn-ea"/>
              </a:rPr>
              <a:t>绘制剖视图</a:t>
            </a:r>
            <a:endParaRPr lang="zh-CN" altLang="en-US" sz="3600" spc="5">
              <a:solidFill>
                <a:prstClr val="white"/>
              </a:solidFill>
              <a:latin typeface="宋体" panose="02010600030101010101" pitchFamily="2" charset="-122"/>
              <a:ea typeface="宋体" panose="02010600030101010101" pitchFamily="2" charset="-122"/>
            </a:endParaRPr>
          </a:p>
          <a:p>
            <a:pPr algn="l"/>
            <a:endParaRPr lang="zh-CN" altLang="en-US" sz="3600" dirty="0" smtClean="0">
              <a:solidFill>
                <a:schemeClr val="bg1"/>
              </a:solidFill>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custDataLst>
              <p:tags r:id="rId1"/>
            </p:custDataLst>
          </p:nvPr>
        </p:nvSpPr>
        <p:spPr>
          <a:xfrm>
            <a:off x="876300" y="167322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6" name="矩形 5"/>
          <p:cNvSpPr/>
          <p:nvPr>
            <p:custDataLst>
              <p:tags r:id="rId2"/>
            </p:custDataLst>
          </p:nvPr>
        </p:nvSpPr>
        <p:spPr>
          <a:xfrm>
            <a:off x="1800860" y="1673225"/>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7" name="文本框 6"/>
          <p:cNvSpPr txBox="1"/>
          <p:nvPr>
            <p:custDataLst>
              <p:tags r:id="rId3"/>
            </p:custDataLst>
          </p:nvPr>
        </p:nvSpPr>
        <p:spPr>
          <a:xfrm>
            <a:off x="2093595" y="172529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（1）能够正确地绘制局部放大图，并掌握局部放大图的标注及应用。</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4"/>
            </p:custDataLst>
          </p:nvPr>
        </p:nvSpPr>
        <p:spPr>
          <a:xfrm>
            <a:off x="876300" y="299593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9" name="矩形 8"/>
          <p:cNvSpPr/>
          <p:nvPr>
            <p:custDataLst>
              <p:tags r:id="rId5"/>
            </p:custDataLst>
          </p:nvPr>
        </p:nvSpPr>
        <p:spPr>
          <a:xfrm>
            <a:off x="1800860" y="2995930"/>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6"/>
            </p:custDataLst>
          </p:nvPr>
        </p:nvSpPr>
        <p:spPr>
          <a:xfrm>
            <a:off x="2093595" y="30480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（2）培养视图审美的能力，耐心细致的工作作风，精益求精的工匠精神。</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20" name="文本框 19"/>
          <p:cNvSpPr txBox="1"/>
          <p:nvPr>
            <p:custDataLst>
              <p:tags r:id="rId7"/>
            </p:custDataLst>
          </p:nvPr>
        </p:nvSpPr>
        <p:spPr>
          <a:xfrm>
            <a:off x="1090930" y="3075940"/>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8"/>
            </p:custDataLst>
          </p:nvPr>
        </p:nvSpPr>
        <p:spPr>
          <a:xfrm>
            <a:off x="1090930" y="175323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881505"/>
            <a:ext cx="4885609"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（1）绘图工具：铅笔、三角板、圆规等。</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（2）绘图纸。</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473190" y="3881755"/>
            <a:ext cx="5411470"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机件上有些结构太细小，在视图中表达不够清晰，同时也不便于标注尺寸。对这种细小结构，可用大于原图形所采用的比例画出，并将它们配置在图纸的适当位置，这种图称为局部放大图。</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923925" y="19682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860425" y="1032510"/>
            <a:ext cx="10822305" cy="110744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局部放大图可画成视图、剖视图或断面图，它与被放大部分的表示法无关。局部放大图必须标注，其方法是：在视图中，将需要放大的部位画上细实线圆，然后在局部放大图的上方注写绘图比例。当需要放大的部位不止一处时，应在视图中对这些部位用罗马数字编号，并在局部放大图的上方注写相应编号，如图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.43 所示。</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44" name="稻壳儿榴莲果果"/>
          <p:cNvSpPr/>
          <p:nvPr/>
        </p:nvSpPr>
        <p:spPr>
          <a:xfrm>
            <a:off x="860469" y="14641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3601720" y="2442210"/>
            <a:ext cx="5707380" cy="34556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69950"/>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Part.5</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4547870"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用简化画法改画机件视图</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900430" y="2013585"/>
            <a:ext cx="4976495" cy="41529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按简化画法规定改正如图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.45 所示视图。</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6995160" y="597535"/>
            <a:ext cx="2833370" cy="585533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资源 8"/>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5183823" y="2986590"/>
            <a:ext cx="914400" cy="1447800"/>
          </a:xfrm>
          <a:prstGeom prst="rect">
            <a:avLst/>
          </a:prstGeom>
        </p:spPr>
      </p:pic>
      <p:pic>
        <p:nvPicPr>
          <p:cNvPr id="3" name="图片 2" descr="资源 9"/>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5183823" y="2453190"/>
            <a:ext cx="1828800" cy="1066800"/>
          </a:xfrm>
          <a:prstGeom prst="rect">
            <a:avLst/>
          </a:prstGeom>
        </p:spPr>
      </p:pic>
      <p:pic>
        <p:nvPicPr>
          <p:cNvPr id="19" name="图片 18" descr="资源 8"/>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flipH="1">
            <a:off x="6098223" y="2986590"/>
            <a:ext cx="914400" cy="1447800"/>
          </a:xfrm>
          <a:prstGeom prst="rect">
            <a:avLst/>
          </a:prstGeom>
        </p:spPr>
      </p:pic>
      <p:pic>
        <p:nvPicPr>
          <p:cNvPr id="22" name="图片 21" descr="资源 8"/>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6093778" y="1538790"/>
            <a:ext cx="914400" cy="1447800"/>
          </a:xfrm>
          <a:prstGeom prst="rect">
            <a:avLst/>
          </a:prstGeom>
        </p:spPr>
      </p:pic>
      <p:pic>
        <p:nvPicPr>
          <p:cNvPr id="23" name="图片 22" descr="资源 9"/>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6093778" y="1005390"/>
            <a:ext cx="1828800" cy="1066800"/>
          </a:xfrm>
          <a:prstGeom prst="rect">
            <a:avLst/>
          </a:prstGeom>
        </p:spPr>
      </p:pic>
      <p:pic>
        <p:nvPicPr>
          <p:cNvPr id="24" name="图片 23" descr="资源 8"/>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flipH="1">
            <a:off x="7008178" y="1538790"/>
            <a:ext cx="914400" cy="1447800"/>
          </a:xfrm>
          <a:prstGeom prst="rect">
            <a:avLst/>
          </a:prstGeom>
        </p:spPr>
      </p:pic>
      <p:pic>
        <p:nvPicPr>
          <p:cNvPr id="31" name="图片 30" descr="资源 8"/>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269423" y="1538790"/>
            <a:ext cx="914400" cy="1447800"/>
          </a:xfrm>
          <a:prstGeom prst="rect">
            <a:avLst/>
          </a:prstGeom>
        </p:spPr>
      </p:pic>
      <p:pic>
        <p:nvPicPr>
          <p:cNvPr id="32" name="图片 31" descr="资源 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269106" y="1005038"/>
            <a:ext cx="1828800" cy="1066800"/>
          </a:xfrm>
          <a:prstGeom prst="rect">
            <a:avLst/>
          </a:prstGeom>
        </p:spPr>
      </p:pic>
      <p:pic>
        <p:nvPicPr>
          <p:cNvPr id="33" name="图片 32" descr="资源 8"/>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flipH="1">
            <a:off x="5183823" y="1538790"/>
            <a:ext cx="914400" cy="1447800"/>
          </a:xfrm>
          <a:prstGeom prst="rect">
            <a:avLst/>
          </a:prstGeom>
        </p:spPr>
      </p:pic>
      <p:sp>
        <p:nvSpPr>
          <p:cNvPr id="63" name="文本框 62"/>
          <p:cNvSpPr txBox="1"/>
          <p:nvPr>
            <p:custDataLst>
              <p:tags r:id="rId28"/>
            </p:custDataLst>
          </p:nvPr>
        </p:nvSpPr>
        <p:spPr>
          <a:xfrm>
            <a:off x="8078470" y="1061720"/>
            <a:ext cx="3093085" cy="1169670"/>
          </a:xfrm>
          <a:prstGeom prst="rect">
            <a:avLst/>
          </a:prstGeom>
          <a:noFill/>
        </p:spPr>
        <p:txBody>
          <a:bodyPr wrap="square" rtlCol="0" anchor="t"/>
          <a:p>
            <a:pPr algn="just">
              <a:lnSpc>
                <a:spcPct val="120000"/>
              </a:lnSpc>
            </a:pPr>
            <a:r>
              <a:rPr lang="zh-CN" altLang="en-US" sz="2000" b="1" spc="300">
                <a:solidFill>
                  <a:srgbClr val="3498DB"/>
                </a:solidFill>
                <a:latin typeface="Arial" panose="020B0604020202020204" pitchFamily="34" charset="0"/>
                <a:ea typeface="微软雅黑" panose="020B0503020204020204" charset="-122"/>
              </a:rPr>
              <a:t>（2）会查阅相关的国家制图标准，掌握更多的简化画法。</a:t>
            </a:r>
            <a:endParaRPr lang="zh-CN" altLang="en-US" sz="2000" b="1" spc="300">
              <a:solidFill>
                <a:srgbClr val="3498DB"/>
              </a:solidFill>
              <a:latin typeface="Arial" panose="020B0604020202020204" pitchFamily="34" charset="0"/>
              <a:ea typeface="微软雅黑" panose="020B0503020204020204" charset="-122"/>
            </a:endParaRPr>
          </a:p>
        </p:txBody>
      </p:sp>
      <p:sp>
        <p:nvSpPr>
          <p:cNvPr id="70" name="文本框 69"/>
          <p:cNvSpPr txBox="1"/>
          <p:nvPr>
            <p:custDataLst>
              <p:tags r:id="rId29"/>
            </p:custDataLst>
          </p:nvPr>
        </p:nvSpPr>
        <p:spPr>
          <a:xfrm>
            <a:off x="1016000" y="1061720"/>
            <a:ext cx="2864485" cy="1482725"/>
          </a:xfrm>
          <a:prstGeom prst="rect">
            <a:avLst/>
          </a:prstGeom>
          <a:noFill/>
        </p:spPr>
        <p:txBody>
          <a:bodyPr wrap="square" rtlCol="0" anchor="t">
            <a:normAutofit/>
          </a:bodyPr>
          <a:p>
            <a:pPr algn="just">
              <a:lnSpc>
                <a:spcPct val="120000"/>
              </a:lnSpc>
            </a:pPr>
            <a:r>
              <a:rPr lang="zh-CN" altLang="en-US" sz="2000" b="1" spc="300">
                <a:solidFill>
                  <a:srgbClr val="1F74AD"/>
                </a:solidFill>
                <a:latin typeface="Arial" panose="020B0604020202020204" pitchFamily="34" charset="0"/>
                <a:ea typeface="微软雅黑" panose="020B0503020204020204" charset="-122"/>
              </a:rPr>
              <a:t>（1）能根据国家标准要求正确的识读相关的简化画法。</a:t>
            </a:r>
            <a:endParaRPr lang="zh-CN" altLang="en-US" sz="2000" b="1" spc="300">
              <a:solidFill>
                <a:srgbClr val="1F74AD"/>
              </a:solidFill>
              <a:latin typeface="Arial" panose="020B0604020202020204" pitchFamily="34" charset="0"/>
              <a:ea typeface="微软雅黑" panose="020B0503020204020204" charset="-122"/>
            </a:endParaRPr>
          </a:p>
        </p:txBody>
      </p:sp>
      <p:sp>
        <p:nvSpPr>
          <p:cNvPr id="25" name="文本框 24"/>
          <p:cNvSpPr txBox="1"/>
          <p:nvPr>
            <p:custDataLst>
              <p:tags r:id="rId30"/>
            </p:custDataLst>
          </p:nvPr>
        </p:nvSpPr>
        <p:spPr>
          <a:xfrm>
            <a:off x="4374515" y="4527550"/>
            <a:ext cx="3703955" cy="1155065"/>
          </a:xfrm>
          <a:prstGeom prst="rect">
            <a:avLst/>
          </a:prstGeom>
          <a:noFill/>
        </p:spPr>
        <p:txBody>
          <a:bodyPr wrap="square" rtlCol="0" anchor="t"/>
          <a:p>
            <a:pPr algn="l">
              <a:lnSpc>
                <a:spcPct val="120000"/>
              </a:lnSpc>
            </a:pPr>
            <a:r>
              <a:rPr lang="zh-CN" altLang="en-US" sz="2000" b="1" spc="300">
                <a:solidFill>
                  <a:srgbClr val="1AA3AA"/>
                </a:solidFill>
                <a:latin typeface="Arial" panose="020B0604020202020204" pitchFamily="34" charset="0"/>
                <a:ea typeface="微软雅黑" panose="020B0503020204020204" charset="-122"/>
              </a:rPr>
              <a:t>（3）培养视图审美的能力，耐心细致的工作作风，精益求精的工匠精神。</a:t>
            </a:r>
            <a:endParaRPr lang="zh-CN" altLang="en-US" sz="2000" b="1" spc="300">
              <a:solidFill>
                <a:srgbClr val="1AA3AA"/>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881505"/>
            <a:ext cx="4885609"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（1）绘图工具：铅笔、三角板、圆规等。</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（2）绘图纸。</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473190" y="3881755"/>
            <a:ext cx="4894580" cy="23069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简化画法是包括规定画法、省略画法、示意画法等在内的图示方法，其目的是减少工作量，提高设计效率及图样的清晰度。简化画法也体现了制图的灵活性。</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923925" y="19682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860425" y="1032510"/>
            <a:ext cx="10822305" cy="738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对于机件的肋、轮辐及薄壁等，如按纵向剖切，这些结构都不画剖面符号，而用粗实线将它与邻接部分分开。但剖切平面横向剖切这些结构时，则应画出剖面符号，如图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.46</a:t>
            </a:r>
            <a:r>
              <a:rPr lang="zh-CN" sz="1600" dirty="0">
                <a:solidFill>
                  <a:schemeClr val="tx1">
                    <a:lumMod val="95000"/>
                    <a:lumOff val="5000"/>
                  </a:schemeClr>
                </a:solidFill>
                <a:latin typeface="宋体" panose="02010600030101010101" pitchFamily="2" charset="-122"/>
                <a:cs typeface="Arial" panose="020B0604020202020204" pitchFamily="34" charset="0"/>
              </a:rPr>
              <a:t>所示</a:t>
            </a:r>
            <a:r>
              <a:rPr sz="1600" dirty="0">
                <a:solidFill>
                  <a:schemeClr val="tx1">
                    <a:lumMod val="95000"/>
                    <a:lumOff val="5000"/>
                  </a:schemeClr>
                </a:solidFill>
                <a:latin typeface="宋体" panose="02010600030101010101" pitchFamily="2" charset="-122"/>
                <a:cs typeface="Arial" panose="020B0604020202020204" pitchFamily="34" charset="0"/>
              </a:rPr>
              <a:t>。</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44" name="稻壳儿榴莲果果"/>
          <p:cNvSpPr/>
          <p:nvPr/>
        </p:nvSpPr>
        <p:spPr>
          <a:xfrm>
            <a:off x="860469" y="14641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3066415" y="1911985"/>
            <a:ext cx="6410325" cy="433451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69950"/>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Part.6</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5761990"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综合应用图样表示法绘制机件视图</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900430" y="2013585"/>
            <a:ext cx="4976495" cy="83058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根据图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.56 给出的机件两视图，想象机件形状，并重新选择适当的表示法表达机件。</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7269480" y="1464310"/>
            <a:ext cx="2805430" cy="489458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defTabSz="914400" rtl="0" eaLnBrk="1" fontAlgn="auto" latinLnBrk="0" hangingPunct="1">
              <a:spcBef>
                <a:spcPts val="310"/>
              </a:spcBef>
              <a:spcAft>
                <a:spcPts val="0"/>
              </a:spcAft>
              <a:buClrTx/>
              <a:buSzTx/>
              <a:buFontTx/>
              <a:buNone/>
              <a:defRPr/>
            </a:pPr>
            <a:r>
              <a:rPr lang="en-US" sz="5400" b="1" spc="5" dirty="0" smtClean="0">
                <a:solidFill>
                  <a:schemeClr val="bg1"/>
                </a:solidFill>
                <a:latin typeface="宋体" panose="02010600030101010101" pitchFamily="2" charset="-122"/>
                <a:ea typeface="宋体" panose="02010600030101010101" pitchFamily="2" charset="-122"/>
                <a:cs typeface="Arial" panose="020B0604020202020204" pitchFamily="34" charset="0"/>
              </a:rPr>
              <a:t>Part.1</a:t>
            </a:r>
            <a:endParaRPr sz="5400" b="1" spc="5" dirty="0">
              <a:solidFill>
                <a:schemeClr val="bg1"/>
              </a:solidFill>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5" y="2713990"/>
            <a:ext cx="5767705" cy="1675130"/>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12700">
              <a:lnSpc>
                <a:spcPct val="100000"/>
              </a:lnSpc>
              <a:spcBef>
                <a:spcPts val="105"/>
              </a:spcBef>
            </a:pPr>
            <a:r>
              <a:rPr lang="zh-CN" altLang="en-US" sz="5400" spc="5" dirty="0">
                <a:solidFill>
                  <a:schemeClr val="bg1"/>
                </a:solidFill>
                <a:latin typeface="宋体" panose="02010600030101010101" pitchFamily="2" charset="-122"/>
                <a:ea typeface="宋体" panose="02010600030101010101" pitchFamily="2" charset="-122"/>
                <a:cs typeface="IPAexGothic"/>
              </a:rPr>
              <a:t>基本视图的辨别和向视图的绘制</a:t>
            </a:r>
            <a:endParaRPr lang="zh-CN" altLang="en-US" sz="5400" spc="5" dirty="0">
              <a:solidFill>
                <a:schemeClr val="bg1"/>
              </a:solidFill>
              <a:latin typeface="宋体" panose="02010600030101010101" pitchFamily="2" charset="-122"/>
              <a:ea typeface="宋体" panose="02010600030101010101" pitchFamily="2" charset="-122"/>
              <a:cs typeface="IPAexGothic"/>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34" name="椭圆 33"/>
          <p:cNvSpPr/>
          <p:nvPr>
            <p:custDataLst>
              <p:tags r:id="rId1"/>
            </p:custDataLst>
          </p:nvPr>
        </p:nvSpPr>
        <p:spPr>
          <a:xfrm>
            <a:off x="3609097" y="3302032"/>
            <a:ext cx="444951" cy="444952"/>
          </a:xfrm>
          <a:prstGeom prst="ellipse">
            <a:avLst/>
          </a:prstGeom>
          <a:solidFill>
            <a:srgbClr val="1F74AD"/>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30" name="椭圆 29"/>
          <p:cNvSpPr/>
          <p:nvPr>
            <p:custDataLst>
              <p:tags r:id="rId2"/>
            </p:custDataLst>
          </p:nvPr>
        </p:nvSpPr>
        <p:spPr>
          <a:xfrm>
            <a:off x="8176504" y="3283560"/>
            <a:ext cx="444951" cy="444952"/>
          </a:xfrm>
          <a:prstGeom prst="ellipse">
            <a:avLst/>
          </a:pr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6" name="任意多边形 5"/>
          <p:cNvSpPr/>
          <p:nvPr>
            <p:custDataLst>
              <p:tags r:id="rId3"/>
            </p:custDataLst>
          </p:nvPr>
        </p:nvSpPr>
        <p:spPr>
          <a:xfrm rot="5400000">
            <a:off x="5970145"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7" name="任意多边形 6"/>
          <p:cNvSpPr/>
          <p:nvPr>
            <p:custDataLst>
              <p:tags r:id="rId4"/>
            </p:custDataLst>
          </p:nvPr>
        </p:nvSpPr>
        <p:spPr>
          <a:xfrm rot="16200000" flipH="1">
            <a:off x="4445717" y="2661958"/>
            <a:ext cx="1789888" cy="1525127"/>
          </a:xfrm>
          <a:custGeom>
            <a:avLst/>
            <a:gdLst>
              <a:gd name="connsiteX0" fmla="*/ 259946 w 1789888"/>
              <a:gd name="connsiteY0" fmla="*/ 0 h 1525126"/>
              <a:gd name="connsiteX1" fmla="*/ 628882 w 1789888"/>
              <a:gd name="connsiteY1" fmla="*/ 375037 h 1525126"/>
              <a:gd name="connsiteX2" fmla="*/ 588723 w 1789888"/>
              <a:gd name="connsiteY2" fmla="*/ 423709 h 1525126"/>
              <a:gd name="connsiteX3" fmla="*/ 525654 w 1789888"/>
              <a:gd name="connsiteY3" fmla="*/ 630182 h 1525126"/>
              <a:gd name="connsiteX4" fmla="*/ 894944 w 1789888"/>
              <a:gd name="connsiteY4" fmla="*/ 999472 h 1525126"/>
              <a:gd name="connsiteX5" fmla="*/ 1264234 w 1789888"/>
              <a:gd name="connsiteY5" fmla="*/ 630182 h 1525126"/>
              <a:gd name="connsiteX6" fmla="*/ 1201165 w 1789888"/>
              <a:gd name="connsiteY6" fmla="*/ 423709 h 1525126"/>
              <a:gd name="connsiteX7" fmla="*/ 1161007 w 1789888"/>
              <a:gd name="connsiteY7" fmla="*/ 375037 h 1525126"/>
              <a:gd name="connsiteX8" fmla="*/ 1529942 w 1789888"/>
              <a:gd name="connsiteY8" fmla="*/ 0 h 1525126"/>
              <a:gd name="connsiteX9" fmla="*/ 1637046 w 1789888"/>
              <a:gd name="connsiteY9" fmla="*/ 129810 h 1525126"/>
              <a:gd name="connsiteX10" fmla="*/ 1789888 w 1789888"/>
              <a:gd name="connsiteY10" fmla="*/ 630182 h 1525126"/>
              <a:gd name="connsiteX11" fmla="*/ 894944 w 1789888"/>
              <a:gd name="connsiteY11" fmla="*/ 1525126 h 1525126"/>
              <a:gd name="connsiteX12" fmla="*/ 0 w 1789888"/>
              <a:gd name="connsiteY12" fmla="*/ 630182 h 1525126"/>
              <a:gd name="connsiteX13" fmla="*/ 152842 w 1789888"/>
              <a:gd name="connsiteY13" fmla="*/ 129810 h 1525126"/>
              <a:gd name="connsiteX14" fmla="*/ 259946 w 1789888"/>
              <a:gd name="connsiteY14" fmla="*/ 0 h 152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89888" h="1525126">
                <a:moveTo>
                  <a:pt x="259946" y="0"/>
                </a:moveTo>
                <a:lnTo>
                  <a:pt x="628882" y="375037"/>
                </a:lnTo>
                <a:lnTo>
                  <a:pt x="588723" y="423709"/>
                </a:lnTo>
                <a:cubicBezTo>
                  <a:pt x="548905" y="482648"/>
                  <a:pt x="525654" y="553700"/>
                  <a:pt x="525654" y="630182"/>
                </a:cubicBezTo>
                <a:cubicBezTo>
                  <a:pt x="525654" y="834135"/>
                  <a:pt x="690991" y="999472"/>
                  <a:pt x="894944" y="999472"/>
                </a:cubicBezTo>
                <a:cubicBezTo>
                  <a:pt x="1098897" y="999472"/>
                  <a:pt x="1264234" y="834135"/>
                  <a:pt x="1264234" y="630182"/>
                </a:cubicBezTo>
                <a:cubicBezTo>
                  <a:pt x="1264234" y="553700"/>
                  <a:pt x="1240984" y="482648"/>
                  <a:pt x="1201165" y="423709"/>
                </a:cubicBezTo>
                <a:lnTo>
                  <a:pt x="1161007" y="375037"/>
                </a:lnTo>
                <a:lnTo>
                  <a:pt x="1529942" y="0"/>
                </a:lnTo>
                <a:lnTo>
                  <a:pt x="1637046" y="129810"/>
                </a:lnTo>
                <a:cubicBezTo>
                  <a:pt x="1733543" y="272644"/>
                  <a:pt x="1789888" y="444833"/>
                  <a:pt x="1789888" y="630182"/>
                </a:cubicBezTo>
                <a:cubicBezTo>
                  <a:pt x="1789888" y="1124446"/>
                  <a:pt x="1389208" y="1525126"/>
                  <a:pt x="894944" y="1525126"/>
                </a:cubicBezTo>
                <a:cubicBezTo>
                  <a:pt x="400680" y="1525126"/>
                  <a:pt x="0" y="1124446"/>
                  <a:pt x="0" y="630182"/>
                </a:cubicBezTo>
                <a:cubicBezTo>
                  <a:pt x="0" y="444833"/>
                  <a:pt x="56346" y="272644"/>
                  <a:pt x="152842" y="129810"/>
                </a:cubicBezTo>
                <a:lnTo>
                  <a:pt x="259946" y="0"/>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a:lnSpc>
                <a:spcPct val="120000"/>
              </a:lnSpc>
            </a:pPr>
            <a:endParaRPr>
              <a:latin typeface="微软雅黑" panose="020B0503020204020204" charset="-122"/>
              <a:ea typeface="微软雅黑" panose="020B0503020204020204" charset="-122"/>
            </a:endParaRPr>
          </a:p>
        </p:txBody>
      </p:sp>
      <p:sp>
        <p:nvSpPr>
          <p:cNvPr id="13" name="任意多边形 12"/>
          <p:cNvSpPr/>
          <p:nvPr>
            <p:custDataLst>
              <p:tags r:id="rId5"/>
            </p:custDataLst>
          </p:nvPr>
        </p:nvSpPr>
        <p:spPr bwMode="auto">
          <a:xfrm>
            <a:off x="6785049" y="3198353"/>
            <a:ext cx="461104" cy="4611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rgbClr val="3498DB"/>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14" name="任意多边形 13"/>
          <p:cNvSpPr/>
          <p:nvPr>
            <p:custDataLst>
              <p:tags r:id="rId6"/>
            </p:custDataLst>
          </p:nvPr>
        </p:nvSpPr>
        <p:spPr bwMode="auto">
          <a:xfrm>
            <a:off x="4997741" y="3198353"/>
            <a:ext cx="461104" cy="46110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rgbClr val="1F74AD"/>
          </a:solidFill>
          <a:ln>
            <a:noFill/>
          </a:ln>
        </p:spPr>
        <p:txBody>
          <a:bodyPr anchor="ctr"/>
          <a:p>
            <a:pPr algn="ctr">
              <a:lnSpc>
                <a:spcPct val="120000"/>
              </a:lnSpc>
            </a:pPr>
            <a:endParaRPr>
              <a:latin typeface="微软雅黑" panose="020B0503020204020204" charset="-122"/>
              <a:ea typeface="微软雅黑" panose="020B0503020204020204" charset="-122"/>
            </a:endParaRPr>
          </a:p>
        </p:txBody>
      </p:sp>
      <p:sp>
        <p:nvSpPr>
          <p:cNvPr id="8" name="文本框 7"/>
          <p:cNvSpPr txBox="1"/>
          <p:nvPr>
            <p:custDataLst>
              <p:tags r:id="rId7"/>
            </p:custDataLst>
          </p:nvPr>
        </p:nvSpPr>
        <p:spPr bwMode="auto">
          <a:xfrm>
            <a:off x="635000" y="2999740"/>
            <a:ext cx="2787650" cy="1099820"/>
          </a:xfrm>
          <a:prstGeom prst="rect">
            <a:avLst/>
          </a:prstGeom>
          <a:noFill/>
        </p:spPr>
        <p:txBody>
          <a:bodyPr wrap="square" lIns="90000" tIns="46800" rIns="90000" bIns="0"/>
          <a:p>
            <a:pPr algn="just" latinLnBrk="0">
              <a:lnSpc>
                <a:spcPct val="120000"/>
              </a:lnSpc>
            </a:pPr>
            <a:r>
              <a:rPr lang="zh-CN" altLang="en-US" b="1" spc="300" dirty="0">
                <a:solidFill>
                  <a:srgbClr val="1F74AD"/>
                </a:solidFill>
                <a:effectLst/>
                <a:latin typeface="微软雅黑" panose="020B0503020204020204" charset="-122"/>
                <a:ea typeface="微软雅黑" panose="020B0503020204020204" charset="-122"/>
                <a:cs typeface="+mn-ea"/>
              </a:rPr>
              <a:t>（1）能够合理地选择适当的表达方式对零件进行表达。</a:t>
            </a:r>
            <a:endParaRPr lang="zh-CN" altLang="en-US" b="1" spc="300" dirty="0">
              <a:solidFill>
                <a:srgbClr val="1F74AD"/>
              </a:solidFill>
              <a:effectLst/>
              <a:latin typeface="微软雅黑" panose="020B0503020204020204" charset="-122"/>
              <a:ea typeface="微软雅黑" panose="020B0503020204020204" charset="-122"/>
              <a:cs typeface="+mn-ea"/>
            </a:endParaRPr>
          </a:p>
        </p:txBody>
      </p:sp>
      <p:sp>
        <p:nvSpPr>
          <p:cNvPr id="20" name="文本框 19"/>
          <p:cNvSpPr txBox="1"/>
          <p:nvPr>
            <p:custDataLst>
              <p:tags r:id="rId8"/>
            </p:custDataLst>
          </p:nvPr>
        </p:nvSpPr>
        <p:spPr bwMode="auto">
          <a:xfrm>
            <a:off x="8680450" y="2999740"/>
            <a:ext cx="3284220" cy="1014730"/>
          </a:xfrm>
          <a:prstGeom prst="rect">
            <a:avLst/>
          </a:prstGeom>
          <a:noFill/>
        </p:spPr>
        <p:txBody>
          <a:bodyPr wrap="square" lIns="90000" tIns="46800" rIns="90000" bIns="0"/>
          <a:p>
            <a:pPr algn="just" latinLnBrk="0">
              <a:lnSpc>
                <a:spcPct val="120000"/>
              </a:lnSpc>
            </a:pPr>
            <a:r>
              <a:rPr lang="zh-CN" altLang="en-US" b="1" spc="300">
                <a:solidFill>
                  <a:srgbClr val="3498DB"/>
                </a:solidFill>
                <a:effectLst/>
                <a:latin typeface="微软雅黑" panose="020B0503020204020204" charset="-122"/>
                <a:ea typeface="微软雅黑" panose="020B0503020204020204" charset="-122"/>
                <a:cs typeface="+mn-ea"/>
              </a:rPr>
              <a:t>（2）培养视图审美的能力，耐心细致的工作作风，精益求精的工匠精神。</a:t>
            </a:r>
            <a:endParaRPr lang="zh-CN" altLang="en-US" b="1" spc="300">
              <a:solidFill>
                <a:srgbClr val="3498DB"/>
              </a:solidFill>
              <a:effectLst/>
              <a:latin typeface="微软雅黑" panose="020B0503020204020204" charset="-122"/>
              <a:ea typeface="微软雅黑" panose="020B0503020204020204" charset="-122"/>
              <a:cs typeface="+mn-ea"/>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881505"/>
            <a:ext cx="4885609" cy="8299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绘图工具、A4 绘图纸一张。</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473190" y="3881755"/>
            <a:ext cx="4894580" cy="2676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当表达一个机件时，应根据机件的具体形状结构，适当地选用前面介绍的机件常用表达方法，画出一组视图，并恰当地标注尺寸，以便完整、清晰地将机件的内外形状结构表达清楚。</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923925" y="19682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871220" y="1549400"/>
            <a:ext cx="5273675" cy="258508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【例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-1】根据图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.57 所示的轴承座模型的三视图，想象出它的形状，用适当的表</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达方法重新画出这个轴承座，并调整尺寸的标注。</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【解】按下列步骤解题，重画后的轴承座如图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.58 所示。</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（1）由图 </a:t>
            </a:r>
            <a:r>
              <a:rPr lang="en-US" sz="1600" dirty="0">
                <a:solidFill>
                  <a:schemeClr val="tx1">
                    <a:lumMod val="95000"/>
                    <a:lumOff val="5000"/>
                  </a:schemeClr>
                </a:solidFill>
                <a:latin typeface="宋体" panose="02010600030101010101" pitchFamily="2" charset="-122"/>
                <a:cs typeface="Arial" panose="020B0604020202020204" pitchFamily="34" charset="0"/>
              </a:rPr>
              <a:t>7</a:t>
            </a:r>
            <a:r>
              <a:rPr sz="1600" dirty="0">
                <a:solidFill>
                  <a:schemeClr val="tx1">
                    <a:lumMod val="95000"/>
                    <a:lumOff val="5000"/>
                  </a:schemeClr>
                </a:solidFill>
                <a:latin typeface="宋体" panose="02010600030101010101" pitchFamily="2" charset="-122"/>
                <a:cs typeface="Arial" panose="020B0604020202020204" pitchFamily="34" charset="0"/>
              </a:rPr>
              <a:t>.57 所示的三视图想象出轴承座的形状。</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（2）选择适当的表达方式，改画轴承座图形。</a:t>
            </a:r>
            <a:endParaRPr sz="1600" dirty="0">
              <a:solidFill>
                <a:schemeClr val="tx1">
                  <a:lumMod val="95000"/>
                  <a:lumOff val="5000"/>
                </a:schemeClr>
              </a:solidFill>
              <a:latin typeface="宋体" panose="02010600030101010101" pitchFamily="2" charset="-122"/>
              <a:cs typeface="Arial" panose="020B0604020202020204" pitchFamily="34" charset="0"/>
            </a:endParaRPr>
          </a:p>
          <a:p>
            <a:pPr algn="just">
              <a:lnSpc>
                <a:spcPct val="150000"/>
              </a:lnSpc>
            </a:pPr>
            <a:r>
              <a:rPr sz="1600" dirty="0">
                <a:solidFill>
                  <a:schemeClr val="tx1">
                    <a:lumMod val="95000"/>
                    <a:lumOff val="5000"/>
                  </a:schemeClr>
                </a:solidFill>
                <a:latin typeface="宋体" panose="02010600030101010101" pitchFamily="2" charset="-122"/>
                <a:cs typeface="Arial" panose="020B0604020202020204" pitchFamily="34" charset="0"/>
              </a:rPr>
              <a:t>（3）重新标注尺寸。</a:t>
            </a:r>
            <a:endParaRPr sz="1600" dirty="0">
              <a:solidFill>
                <a:schemeClr val="tx1">
                  <a:lumMod val="95000"/>
                  <a:lumOff val="5000"/>
                </a:schemeClr>
              </a:solidFill>
              <a:latin typeface="宋体" panose="02010600030101010101" pitchFamily="2" charset="-122"/>
              <a:cs typeface="Arial" panose="020B0604020202020204" pitchFamily="34" charset="0"/>
            </a:endParaRPr>
          </a:p>
        </p:txBody>
      </p:sp>
      <p:sp>
        <p:nvSpPr>
          <p:cNvPr id="44" name="稻壳儿榴莲果果"/>
          <p:cNvSpPr/>
          <p:nvPr/>
        </p:nvSpPr>
        <p:spPr>
          <a:xfrm>
            <a:off x="860469" y="14641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705600" y="1343025"/>
            <a:ext cx="4545965" cy="47974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txBox="1"/>
          <p:nvPr/>
        </p:nvSpPr>
        <p:spPr>
          <a:xfrm>
            <a:off x="886159" y="1842922"/>
            <a:ext cx="3745231" cy="870751"/>
          </a:xfrm>
          <a:prstGeom prst="rect">
            <a:avLst/>
          </a:prstGeom>
        </p:spPr>
        <p:txBody>
          <a:bodyPr vert="horz" wrap="square" lIns="0" tIns="39370" rIns="0" bIns="0" rtlCol="0">
            <a:spAutoFit/>
          </a:bodyPr>
          <a:lst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12700" marR="5080" lvl="0" indent="200025" algn="l" defTabSz="914400" rtl="0" eaLnBrk="1" fontAlgn="auto" latinLnBrk="0" hangingPunct="1">
              <a:lnSpc>
                <a:spcPct val="100000"/>
              </a:lnSpc>
              <a:spcBef>
                <a:spcPts val="310"/>
              </a:spcBef>
              <a:spcAft>
                <a:spcPts val="0"/>
              </a:spcAft>
              <a:buClrTx/>
              <a:buSzTx/>
              <a:buFontTx/>
              <a:buNone/>
              <a:defRPr/>
            </a:pPr>
            <a:r>
              <a:rPr kumimoji="0" lang="en-US" sz="5400" b="1" i="0" u="none" strike="noStrike" kern="1200" cap="none" spc="5" normalizeH="0" baseline="0" noProof="0">
                <a:ln>
                  <a:noFill/>
                </a:ln>
                <a:solidFill>
                  <a:prstClr val="white"/>
                </a:solidFill>
                <a:effectLst/>
                <a:uLnTx/>
                <a:uFillTx/>
                <a:latin typeface="宋体" panose="02010600030101010101" pitchFamily="2" charset="-122"/>
                <a:ea typeface="宋体" panose="02010600030101010101" pitchFamily="2" charset="-122"/>
                <a:cs typeface="Arial" panose="020B0604020202020204" pitchFamily="34" charset="0"/>
              </a:rPr>
              <a:t>Part.</a:t>
            </a:r>
            <a:r>
              <a:rPr lang="en-US" sz="5400" b="1" spc="5">
                <a:solidFill>
                  <a:prstClr val="white"/>
                </a:solidFill>
                <a:latin typeface="宋体" panose="02010600030101010101" pitchFamily="2" charset="-122"/>
                <a:ea typeface="宋体" panose="02010600030101010101" pitchFamily="2" charset="-122"/>
                <a:cs typeface="Arial" panose="020B0604020202020204" pitchFamily="34" charset="0"/>
              </a:rPr>
              <a:t>7</a:t>
            </a:r>
            <a:endParaRPr kumimoji="0" sz="5400" b="1" i="0" u="none" strike="noStrike" kern="1200" cap="none" spc="5" normalizeH="0" baseline="0" noProof="0" dirty="0">
              <a:ln>
                <a:noFill/>
              </a:ln>
              <a:solidFill>
                <a:prstClr val="white"/>
              </a:solidFill>
              <a:effectLst/>
              <a:uLnTx/>
              <a:uFillTx/>
              <a:latin typeface="宋体" panose="02010600030101010101" pitchFamily="2" charset="-122"/>
              <a:ea typeface="宋体" panose="02010600030101010101" pitchFamily="2" charset="-122"/>
              <a:cs typeface="Arial" panose="020B0604020202020204" pitchFamily="34" charset="0"/>
            </a:endParaRPr>
          </a:p>
        </p:txBody>
      </p:sp>
      <p:sp>
        <p:nvSpPr>
          <p:cNvPr id="5" name="稻壳儿榴莲果果"/>
          <p:cNvSpPr txBox="1">
            <a:spLocks noGrp="1"/>
          </p:cNvSpPr>
          <p:nvPr/>
        </p:nvSpPr>
        <p:spPr>
          <a:xfrm>
            <a:off x="1059816" y="2713990"/>
            <a:ext cx="4343458" cy="1675459"/>
          </a:xfrm>
          <a:prstGeom prst="rect">
            <a:avLst/>
          </a:prstGeom>
        </p:spPr>
        <p:txBody>
          <a:bodyPr vert="horz" wrap="square" lIns="0" tIns="13335" rIns="0" bIns="0" rtlCol="0">
            <a:spAutoFit/>
          </a:bodyPr>
          <a:lstStyle>
            <a:lvl1pPr>
              <a:defRPr sz="3500" b="0" i="0">
                <a:solidFill>
                  <a:srgbClr val="585858"/>
                </a:solidFill>
                <a:latin typeface="Droid Sans Fallback"/>
                <a:ea typeface="+mj-ea"/>
                <a:cs typeface="Droid Sans Fallback"/>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5400" spc="5">
                <a:solidFill>
                  <a:prstClr val="white"/>
                </a:solidFill>
                <a:latin typeface="宋体" panose="02010600030101010101" pitchFamily="2" charset="-122"/>
                <a:ea typeface="宋体" panose="02010600030101010101" pitchFamily="2" charset="-122"/>
              </a:rPr>
              <a:t>AutoCAD</a:t>
            </a:r>
            <a:r>
              <a:rPr lang="zh-CN" altLang="en-US" sz="5400" spc="5">
                <a:solidFill>
                  <a:prstClr val="white"/>
                </a:solidFill>
                <a:latin typeface="宋体" panose="02010600030101010101" pitchFamily="2" charset="-122"/>
                <a:ea typeface="宋体" panose="02010600030101010101" pitchFamily="2" charset="-122"/>
              </a:rPr>
              <a:t>绘制剖视图</a:t>
            </a:r>
            <a:endParaRPr lang="zh-CN" altLang="en-US" sz="5400" spc="5">
              <a:solidFill>
                <a:prstClr val="white"/>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1198258" y="946915"/>
            <a:ext cx="10509885" cy="36292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zh-CN" sz="1800" b="0" i="0" u="none" strike="noStrike" kern="1200" cap="none" spc="0" normalizeH="0" baseline="0" noProof="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利用</a:t>
            </a:r>
            <a:r>
              <a:rPr kumimoji="0" lang="en-US" altLang="zh-CN" sz="1800" b="0" i="0" u="none" strike="noStrike" kern="1200" cap="none" spc="0" normalizeH="0" baseline="0" noProof="0">
                <a:ln>
                  <a:noFill/>
                </a:ln>
                <a:solidFill>
                  <a:prstClr val="black"/>
                </a:solidFill>
                <a:effectLst/>
                <a:uLnTx/>
                <a:uFillTx/>
                <a:latin typeface="Times New Roman" panose="02020603050405020304" charset="0"/>
                <a:ea typeface="宋体" panose="02010600030101010101" pitchFamily="2" charset="-122"/>
                <a:cs typeface="+mn-cs"/>
              </a:rPr>
              <a:t>AutoCAD</a:t>
            </a:r>
            <a:r>
              <a:rPr kumimoji="0" lang="zh-CN" altLang="zh-CN" sz="1800" b="0" i="0" u="none" strike="noStrike" kern="1200" cap="none" spc="0" normalizeH="0" baseline="0" noProof="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绘图软件，绘制</a:t>
            </a:r>
            <a:r>
              <a:rPr kumimoji="0" lang="zh-CN" altLang="en-US" sz="1800" b="0" i="0" u="none" strike="noStrike" kern="1200" cap="none" spc="0" normalizeH="0" baseline="0" noProof="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如图轴承座三视图</a:t>
            </a:r>
            <a:r>
              <a:rPr kumimoji="0" lang="zh-CN" altLang="zh-CN" sz="1800" b="0" i="0" u="none" strike="noStrike" kern="1200" cap="none" spc="0" normalizeH="0" baseline="0" noProof="0">
                <a:ln>
                  <a:noFill/>
                </a:ln>
                <a:solidFill>
                  <a:prstClr val="black"/>
                </a:solidFill>
                <a:effectLst/>
                <a:uLnTx/>
                <a:uFillTx/>
                <a:latin typeface="Times New Roman" panose="02020603050405020304" charset="0"/>
                <a:ea typeface="宋体" panose="02010600030101010101" pitchFamily="2" charset="-122"/>
                <a:cs typeface="Times New Roman" panose="02020603050405020304" charset="0"/>
              </a:rPr>
              <a:t>。</a:t>
            </a:r>
            <a:endParaRPr kumimoji="0" lang="zh-CN" altLang="en-US" sz="1800" b="0" i="0" u="none" strike="noStrike" kern="1200" cap="none" spc="0" normalizeH="0" baseline="0" noProof="0" dirty="0">
              <a:ln>
                <a:noFill/>
              </a:ln>
              <a:solidFill>
                <a:prstClr val="black">
                  <a:lumMod val="95000"/>
                  <a:lumOff val="5000"/>
                </a:prstClr>
              </a:solidFill>
              <a:effectLst/>
              <a:uLnTx/>
              <a:uFillTx/>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fld id="{86CB4B4D-7CA3-9044-876B-883B54F8677D}" type="slidenum">
              <a:rPr kumimoji="0" lang="en-US" sz="1000" b="0" i="0" u="none" strike="noStrike" kern="1200" cap="none" spc="0" normalizeH="0" baseline="0" noProof="0" smtClean="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rPr>
            </a:fld>
            <a:endParaRPr kumimoji="0" lang="en-US" sz="10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endParaRPr>
          </a:p>
        </p:txBody>
      </p:sp>
      <p:sp>
        <p:nvSpPr>
          <p:cNvPr id="17" name="稻壳儿榴莲果果"/>
          <p:cNvSpPr/>
          <p:nvPr/>
        </p:nvSpPr>
        <p:spPr>
          <a:xfrm>
            <a:off x="972820" y="147926"/>
            <a:ext cx="1816100" cy="583565"/>
          </a:xfrm>
          <a:prstGeom prst="rect">
            <a:avLst/>
          </a:prstGeom>
        </p:spPr>
        <p:txBody>
          <a:bodyPr wrap="non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rPr>
              <a:t>任务描述</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a:blip r:embed="rId1"/>
          <a:stretch>
            <a:fillRect/>
          </a:stretch>
        </p:blipFill>
        <p:spPr>
          <a:xfrm>
            <a:off x="3120737" y="1464198"/>
            <a:ext cx="5787736" cy="522154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fld id="{86CB4B4D-7CA3-9044-876B-883B54F8677D}" type="slidenum">
              <a:rPr kumimoji="0" sz="10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rPr>
            </a:fld>
            <a:endParaRPr kumimoji="0" sz="10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endParaRPr>
          </a:p>
        </p:txBody>
      </p:sp>
      <p:sp>
        <p:nvSpPr>
          <p:cNvPr id="17" name="稻壳儿榴莲果果"/>
          <p:cNvSpPr/>
          <p:nvPr/>
        </p:nvSpPr>
        <p:spPr>
          <a:xfrm>
            <a:off x="895350" y="281911"/>
            <a:ext cx="1816100" cy="583565"/>
          </a:xfrm>
          <a:prstGeom prst="rect">
            <a:avLst/>
          </a:prstGeom>
        </p:spPr>
        <p:txBody>
          <a:bodyPr wrap="non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rPr>
              <a:t>任务目标</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pic>
        <p:nvPicPr>
          <p:cNvPr id="34" name="https://docer-ks3.wpscdn.cn/picture/44714767/983bf94ad2c403910b059470444dbff3_612.jpg" descr="田地,清新,绿色,玉米,熟的,水平画幅,无人,夏天,户外,生物学"/>
          <p:cNvPicPr>
            <a:picLocks noChangeAspect="1"/>
          </p:cNvPicPr>
          <p:nvPr>
            <p:custDataLst>
              <p:tags r:id="rId1"/>
            </p:custDataLst>
          </p:nvPr>
        </p:nvPicPr>
        <p:blipFill>
          <a:blip r:embed="rId2"/>
          <a:srcRect l="16659" r="16659"/>
          <a:stretch>
            <a:fillRect/>
          </a:stretch>
        </p:blipFill>
        <p:spPr>
          <a:xfrm>
            <a:off x="1420455" y="1714155"/>
            <a:ext cx="2464053" cy="2463490"/>
          </a:xfrm>
          <a:custGeom>
            <a:avLst/>
            <a:gdLst/>
            <a:ahLst/>
            <a:cxnLst>
              <a:cxn ang="3">
                <a:pos x="hc" y="t"/>
              </a:cxn>
              <a:cxn ang="cd2">
                <a:pos x="l" y="vc"/>
              </a:cxn>
              <a:cxn ang="cd4">
                <a:pos x="hc" y="b"/>
              </a:cxn>
              <a:cxn ang="0">
                <a:pos x="r" y="vc"/>
              </a:cxn>
            </a:cxnLst>
            <a:rect l="l" t="t" r="r" b="b"/>
            <a:pathLst>
              <a:path w="3872" h="3871">
                <a:moveTo>
                  <a:pt x="1879" y="0"/>
                </a:moveTo>
                <a:lnTo>
                  <a:pt x="1993" y="0"/>
                </a:lnTo>
                <a:lnTo>
                  <a:pt x="2036" y="2"/>
                </a:lnTo>
                <a:cubicBezTo>
                  <a:pt x="3059" y="53"/>
                  <a:pt x="3872" y="899"/>
                  <a:pt x="3872" y="1935"/>
                </a:cubicBezTo>
                <a:cubicBezTo>
                  <a:pt x="3872" y="3005"/>
                  <a:pt x="3006" y="3871"/>
                  <a:pt x="1936" y="3871"/>
                </a:cubicBezTo>
                <a:cubicBezTo>
                  <a:pt x="1290" y="3871"/>
                  <a:pt x="646" y="3871"/>
                  <a:pt x="0" y="3871"/>
                </a:cubicBezTo>
                <a:cubicBezTo>
                  <a:pt x="0" y="3226"/>
                  <a:pt x="0" y="2581"/>
                  <a:pt x="0" y="1935"/>
                </a:cubicBezTo>
                <a:cubicBezTo>
                  <a:pt x="0" y="899"/>
                  <a:pt x="813" y="53"/>
                  <a:pt x="1836" y="2"/>
                </a:cubicBezTo>
                <a:lnTo>
                  <a:pt x="1879" y="0"/>
                </a:lnTo>
                <a:close/>
              </a:path>
            </a:pathLst>
          </a:custGeom>
          <a:solidFill>
            <a:schemeClr val="accent1"/>
          </a:solidFill>
          <a:ln>
            <a:solidFill>
              <a:schemeClr val="accent1">
                <a:alpha val="20000"/>
              </a:schemeClr>
            </a:solidFill>
          </a:ln>
        </p:spPr>
      </p:pic>
      <p:sp>
        <p:nvSpPr>
          <p:cNvPr id="35" name="矩形 34"/>
          <p:cNvSpPr/>
          <p:nvPr>
            <p:custDataLst>
              <p:tags r:id="rId3"/>
            </p:custDataLst>
          </p:nvPr>
        </p:nvSpPr>
        <p:spPr>
          <a:xfrm>
            <a:off x="1184836" y="4728756"/>
            <a:ext cx="3810443" cy="583565"/>
          </a:xfrm>
          <a:prstGeom prst="rect">
            <a:avLst/>
          </a:prstGeom>
          <a:noFill/>
        </p:spPr>
        <p:txBody>
          <a:bodyPr wrap="square" lIns="0" tIns="0" rIns="0" bIns="0" rtlCol="0" anchor="t" anchorCtr="0">
            <a:noAutofit/>
          </a:bodyPr>
          <a:lstStyle/>
          <a:p>
            <a:pPr marL="0" marR="0" lvl="0" indent="0" algn="just" defTabSz="914400" rtl="0" eaLnBrk="1" fontAlgn="auto" latinLnBrk="0" hangingPunct="1">
              <a:lnSpc>
                <a:spcPct val="150000"/>
              </a:lnSpc>
              <a:spcBef>
                <a:spcPct val="0"/>
              </a:spcBef>
              <a:spcAft>
                <a:spcPct val="0"/>
              </a:spcAft>
              <a:buClrTx/>
              <a:buSzTx/>
              <a:buFontTx/>
              <a:buNone/>
              <a:defRPr/>
            </a:pPr>
            <a:r>
              <a:rPr lang="en-US" altLang="zh-CN" sz="1600">
                <a:solidFill>
                  <a:prstClr val="black">
                    <a:lumMod val="85000"/>
                    <a:lumOff val="15000"/>
                  </a:prstClr>
                </a:solidFill>
                <a:latin typeface="宋体" panose="02010600030101010101" pitchFamily="2" charset="-122"/>
                <a:ea typeface="宋体" panose="02010600030101010101" pitchFamily="2" charset="-122"/>
                <a:cs typeface="+mn-ea"/>
              </a:rPr>
              <a:t>1.</a:t>
            </a:r>
            <a:r>
              <a:rPr lang="zh-CN" altLang="en-US" sz="1600">
                <a:solidFill>
                  <a:prstClr val="black">
                    <a:lumMod val="85000"/>
                    <a:lumOff val="15000"/>
                  </a:prstClr>
                </a:solidFill>
                <a:latin typeface="宋体" panose="02010600030101010101" pitchFamily="2" charset="-122"/>
                <a:ea typeface="宋体" panose="02010600030101010101" pitchFamily="2" charset="-122"/>
                <a:cs typeface="+mn-ea"/>
              </a:rPr>
              <a:t>能</a:t>
            </a:r>
            <a:r>
              <a:rPr lang="zh-CN" altLang="en-US" sz="1600"/>
              <a:t>掌握</a:t>
            </a:r>
            <a:r>
              <a:rPr lang="en-US" altLang="zh-CN" sz="1600"/>
              <a:t>AutoCAD</a:t>
            </a:r>
            <a:r>
              <a:rPr lang="zh-CN" altLang="en-US" sz="1600"/>
              <a:t>图案填充的设置方法。</a:t>
            </a:r>
            <a:endParaRPr lang="zh-CN" altLang="en-US" sz="1600">
              <a:solidFill>
                <a:prstClr val="black">
                  <a:lumMod val="85000"/>
                  <a:lumOff val="15000"/>
                </a:prstClr>
              </a:solidFill>
              <a:latin typeface="宋体" panose="02010600030101010101" pitchFamily="2" charset="-122"/>
              <a:ea typeface="宋体" panose="02010600030101010101" pitchFamily="2" charset="-122"/>
              <a:cs typeface="+mn-ea"/>
            </a:endParaRPr>
          </a:p>
        </p:txBody>
      </p:sp>
      <p:pic>
        <p:nvPicPr>
          <p:cNvPr id="39" name="https://docer-ks3.wpscdn.cn/picture/197757366/f64479b99f57b82eeeeb48f0a74fcc1d_612.jpg" descr="温室中成熟的红色有机番茄"/>
          <p:cNvPicPr>
            <a:picLocks noChangeAspect="1"/>
          </p:cNvPicPr>
          <p:nvPr>
            <p:custDataLst>
              <p:tags r:id="rId4"/>
            </p:custDataLst>
          </p:nvPr>
        </p:nvPicPr>
        <p:blipFill>
          <a:blip r:embed="rId5"/>
          <a:srcRect l="16665" r="16665"/>
          <a:stretch>
            <a:fillRect/>
          </a:stretch>
        </p:blipFill>
        <p:spPr>
          <a:xfrm>
            <a:off x="5146730" y="1713745"/>
            <a:ext cx="2464053" cy="2463900"/>
          </a:xfrm>
          <a:custGeom>
            <a:avLst/>
            <a:gdLst/>
            <a:ahLst/>
            <a:cxnLst>
              <a:cxn ang="3">
                <a:pos x="hc" y="t"/>
              </a:cxn>
              <a:cxn ang="cd2">
                <a:pos x="l" y="vc"/>
              </a:cxn>
              <a:cxn ang="cd4">
                <a:pos x="hc" y="b"/>
              </a:cxn>
              <a:cxn ang="0">
                <a:pos x="r" y="vc"/>
              </a:cxn>
            </a:cxnLst>
            <a:rect l="l" t="t" r="r" b="b"/>
            <a:pathLst>
              <a:path w="3872" h="3872">
                <a:moveTo>
                  <a:pt x="1936" y="0"/>
                </a:moveTo>
                <a:cubicBezTo>
                  <a:pt x="3006" y="0"/>
                  <a:pt x="3872" y="867"/>
                  <a:pt x="3872" y="1936"/>
                </a:cubicBezTo>
                <a:cubicBezTo>
                  <a:pt x="3872" y="2989"/>
                  <a:pt x="3033" y="3845"/>
                  <a:pt x="1986" y="3871"/>
                </a:cubicBezTo>
                <a:lnTo>
                  <a:pt x="1955" y="3872"/>
                </a:lnTo>
                <a:lnTo>
                  <a:pt x="0" y="3872"/>
                </a:lnTo>
                <a:lnTo>
                  <a:pt x="0" y="3388"/>
                </a:lnTo>
                <a:cubicBezTo>
                  <a:pt x="0" y="2904"/>
                  <a:pt x="0" y="2421"/>
                  <a:pt x="0" y="1936"/>
                </a:cubicBezTo>
                <a:cubicBezTo>
                  <a:pt x="0" y="867"/>
                  <a:pt x="867" y="0"/>
                  <a:pt x="1936" y="0"/>
                </a:cubicBezTo>
                <a:close/>
              </a:path>
            </a:pathLst>
          </a:custGeom>
          <a:solidFill>
            <a:schemeClr val="accent1"/>
          </a:solidFill>
          <a:ln>
            <a:solidFill>
              <a:schemeClr val="accent1">
                <a:alpha val="20000"/>
              </a:schemeClr>
            </a:solidFill>
          </a:ln>
        </p:spPr>
      </p:pic>
      <p:sp>
        <p:nvSpPr>
          <p:cNvPr id="3" name="文本框 2"/>
          <p:cNvSpPr txBox="1"/>
          <p:nvPr/>
        </p:nvSpPr>
        <p:spPr>
          <a:xfrm>
            <a:off x="4995279" y="4728756"/>
            <a:ext cx="3377673" cy="830997"/>
          </a:xfrm>
          <a:prstGeom prst="rect">
            <a:avLst/>
          </a:prstGeom>
          <a:noFill/>
        </p:spPr>
        <p:txBody>
          <a:bodyPr wrap="square">
            <a:spAutoFit/>
          </a:bodyPr>
          <a:lstStyle/>
          <a:p>
            <a:r>
              <a:rPr lang="en-US" altLang="zh-CN" sz="1600"/>
              <a:t>2.</a:t>
            </a:r>
            <a:r>
              <a:rPr lang="zh-CN" altLang="en-US" sz="1600"/>
              <a:t>能利用极轴追踪、对象捕捉、动态输入等辅助命令及复制、旋转等命令完成截切体的三视图。</a:t>
            </a:r>
            <a:endParaRPr lang="zh-CN" altLang="en-US" sz="1600"/>
          </a:p>
        </p:txBody>
      </p:sp>
      <p:sp>
        <p:nvSpPr>
          <p:cNvPr id="4" name="矩形 3"/>
          <p:cNvSpPr/>
          <p:nvPr>
            <p:custDataLst>
              <p:tags r:id="rId6"/>
            </p:custDataLst>
          </p:nvPr>
        </p:nvSpPr>
        <p:spPr>
          <a:xfrm>
            <a:off x="8625440" y="4728755"/>
            <a:ext cx="3220195" cy="830997"/>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solidFill>
                  <a:schemeClr val="tx1">
                    <a:lumMod val="85000"/>
                    <a:lumOff val="15000"/>
                  </a:schemeClr>
                </a:solidFill>
                <a:latin typeface="+mn-ea"/>
                <a:cs typeface="+mn-ea"/>
              </a:rPr>
              <a:t>（3）</a:t>
            </a:r>
            <a:r>
              <a:rPr lang="zh-CN" altLang="en-US" sz="1600"/>
              <a:t>培养学生整体把握和解决问题的能力，注意细节、提高审美意识。</a:t>
            </a:r>
            <a:endParaRPr lang="zh-CN" altLang="en-US" sz="1600">
              <a:solidFill>
                <a:schemeClr val="tx1">
                  <a:lumMod val="85000"/>
                  <a:lumOff val="15000"/>
                </a:schemeClr>
              </a:solidFill>
              <a:latin typeface="+mn-ea"/>
              <a:cs typeface="+mn-ea"/>
            </a:endParaRPr>
          </a:p>
        </p:txBody>
      </p:sp>
      <p:pic>
        <p:nvPicPr>
          <p:cNvPr id="5" name="https://docer-ks3.wpscdn.cn/picture/54050928/8c75032a443823eb7a4f11206bfc4324_612.jpg" descr="Sponge Gourd in garden"/>
          <p:cNvPicPr>
            <a:picLocks noChangeAspect="1"/>
          </p:cNvPicPr>
          <p:nvPr>
            <p:custDataLst>
              <p:tags r:id="rId7"/>
            </p:custDataLst>
          </p:nvPr>
        </p:nvPicPr>
        <p:blipFill>
          <a:blip r:embed="rId8"/>
          <a:srcRect l="16668" r="16668"/>
          <a:stretch>
            <a:fillRect/>
          </a:stretch>
        </p:blipFill>
        <p:spPr>
          <a:xfrm>
            <a:off x="8873005" y="1713745"/>
            <a:ext cx="2463930" cy="2464053"/>
          </a:xfrm>
          <a:custGeom>
            <a:avLst/>
            <a:gdLst/>
            <a:ahLst/>
            <a:cxnLst>
              <a:cxn ang="3">
                <a:pos x="hc" y="t"/>
              </a:cxn>
              <a:cxn ang="cd2">
                <a:pos x="l" y="vc"/>
              </a:cxn>
              <a:cxn ang="cd4">
                <a:pos x="hc" y="b"/>
              </a:cxn>
              <a:cxn ang="0">
                <a:pos x="r" y="vc"/>
              </a:cxn>
            </a:cxnLst>
            <a:rect l="l" t="t" r="r" b="b"/>
            <a:pathLst>
              <a:path w="3872" h="3872">
                <a:moveTo>
                  <a:pt x="1936" y="0"/>
                </a:moveTo>
                <a:cubicBezTo>
                  <a:pt x="3006" y="0"/>
                  <a:pt x="3872" y="867"/>
                  <a:pt x="3872" y="1936"/>
                </a:cubicBezTo>
                <a:cubicBezTo>
                  <a:pt x="3872" y="3006"/>
                  <a:pt x="3006" y="3872"/>
                  <a:pt x="1936" y="3872"/>
                </a:cubicBezTo>
                <a:cubicBezTo>
                  <a:pt x="1451" y="3872"/>
                  <a:pt x="968" y="3872"/>
                  <a:pt x="484" y="3872"/>
                </a:cubicBezTo>
                <a:lnTo>
                  <a:pt x="0" y="3872"/>
                </a:lnTo>
                <a:lnTo>
                  <a:pt x="0" y="1921"/>
                </a:lnTo>
                <a:lnTo>
                  <a:pt x="0" y="1886"/>
                </a:lnTo>
                <a:cubicBezTo>
                  <a:pt x="27" y="840"/>
                  <a:pt x="884" y="0"/>
                  <a:pt x="1936" y="0"/>
                </a:cubicBezTo>
                <a:close/>
              </a:path>
            </a:pathLst>
          </a:custGeom>
          <a:solidFill>
            <a:schemeClr val="accent1"/>
          </a:solidFill>
          <a:ln>
            <a:solidFill>
              <a:schemeClr val="accent1">
                <a:alpha val="20000"/>
              </a:schemeClr>
            </a:solid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55" name="稻壳儿榴莲果果"/>
          <p:cNvSpPr txBox="1">
            <a:spLocks noGrp="1"/>
          </p:cNvSpPr>
          <p:nvPr>
            <p:ph type="sldNum" sz="quarter" idx="2"/>
          </p:nvPr>
        </p:nvSpPr>
        <p:spPr>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fld id="{86CB4B4D-7CA3-9044-876B-883B54F8677D}" type="slidenum">
              <a:rPr kumimoji="0" sz="10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rPr>
            </a:fld>
            <a:endParaRPr kumimoji="0" sz="10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endParaRPr>
          </a:p>
        </p:txBody>
      </p:sp>
      <p:sp>
        <p:nvSpPr>
          <p:cNvPr id="9262" name="稻壳儿榴莲果果"/>
          <p:cNvSpPr/>
          <p:nvPr/>
        </p:nvSpPr>
        <p:spPr>
          <a:xfrm>
            <a:off x="6144895" y="4415790"/>
            <a:ext cx="5200015" cy="1945640"/>
          </a:xfrm>
          <a:prstGeom prst="roundRect">
            <a:avLst>
              <a:gd name="adj" fmla="val 50000"/>
            </a:avLst>
          </a:prstGeom>
          <a:solidFill>
            <a:srgbClr val="F6F6F6"/>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宋体" panose="02010600030101010101" pitchFamily="2" charset="-122"/>
              <a:sym typeface="Helvetica Neue Medium"/>
            </a:endParaRPr>
          </a:p>
        </p:txBody>
      </p:sp>
      <p:sp>
        <p:nvSpPr>
          <p:cNvPr id="9263" name="稻壳儿榴莲果果"/>
          <p:cNvSpPr/>
          <p:nvPr/>
        </p:nvSpPr>
        <p:spPr>
          <a:xfrm>
            <a:off x="6270842" y="4545036"/>
            <a:ext cx="1166891" cy="116689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4422" y="8568"/>
                </a:moveTo>
                <a:lnTo>
                  <a:pt x="11753" y="8568"/>
                </a:lnTo>
                <a:lnTo>
                  <a:pt x="11753" y="6787"/>
                </a:lnTo>
                <a:cubicBezTo>
                  <a:pt x="11753" y="6295"/>
                  <a:pt x="12151" y="5895"/>
                  <a:pt x="12642" y="5895"/>
                </a:cubicBezTo>
                <a:cubicBezTo>
                  <a:pt x="12643" y="5895"/>
                  <a:pt x="12643" y="5895"/>
                  <a:pt x="12643" y="5895"/>
                </a:cubicBezTo>
                <a:lnTo>
                  <a:pt x="13536" y="5895"/>
                </a:lnTo>
                <a:lnTo>
                  <a:pt x="13536" y="3665"/>
                </a:lnTo>
                <a:lnTo>
                  <a:pt x="11753" y="3665"/>
                </a:lnTo>
                <a:cubicBezTo>
                  <a:pt x="10278" y="3667"/>
                  <a:pt x="9083" y="4865"/>
                  <a:pt x="9085" y="6340"/>
                </a:cubicBezTo>
                <a:lnTo>
                  <a:pt x="9085" y="8572"/>
                </a:lnTo>
                <a:lnTo>
                  <a:pt x="7306" y="8572"/>
                </a:lnTo>
                <a:lnTo>
                  <a:pt x="7306" y="10800"/>
                </a:lnTo>
                <a:lnTo>
                  <a:pt x="9085" y="10800"/>
                </a:lnTo>
                <a:lnTo>
                  <a:pt x="9085" y="17935"/>
                </a:lnTo>
                <a:lnTo>
                  <a:pt x="11753" y="17935"/>
                </a:lnTo>
                <a:lnTo>
                  <a:pt x="11753" y="10800"/>
                </a:lnTo>
                <a:lnTo>
                  <a:pt x="13536" y="10800"/>
                </a:lnTo>
                <a:close/>
              </a:path>
            </a:pathLst>
          </a:custGeom>
          <a:solidFill>
            <a:srgbClr val="3F73DC"/>
          </a:solidFill>
          <a:ln w="12700">
            <a:miter lim="400000"/>
          </a:ln>
        </p:spPr>
        <p:txBody>
          <a:bodyPr lIns="22860" rIns="2286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宋体" panose="02010600030101010101" pitchFamily="2" charset="-122"/>
              <a:sym typeface="Helvetica Neue Medium"/>
            </a:endParaRPr>
          </a:p>
        </p:txBody>
      </p:sp>
      <p:sp>
        <p:nvSpPr>
          <p:cNvPr id="9270" name="稻壳儿榴莲果果"/>
          <p:cNvSpPr/>
          <p:nvPr/>
        </p:nvSpPr>
        <p:spPr>
          <a:xfrm>
            <a:off x="6145037" y="1940098"/>
            <a:ext cx="5199873" cy="1425760"/>
          </a:xfrm>
          <a:prstGeom prst="roundRect">
            <a:avLst>
              <a:gd name="adj" fmla="val 50000"/>
            </a:avLst>
          </a:prstGeom>
          <a:solidFill>
            <a:srgbClr val="F6F6F6"/>
          </a:solidFill>
          <a:ln w="12700">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宋体" panose="02010600030101010101" pitchFamily="2" charset="-122"/>
              <a:sym typeface="Helvetica Neue Medium"/>
            </a:endParaRPr>
          </a:p>
        </p:txBody>
      </p:sp>
      <p:sp>
        <p:nvSpPr>
          <p:cNvPr id="9273" name="稻壳儿榴莲果果"/>
          <p:cNvSpPr/>
          <p:nvPr/>
        </p:nvSpPr>
        <p:spPr>
          <a:xfrm>
            <a:off x="6266513" y="2070216"/>
            <a:ext cx="1165524" cy="1165524"/>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17932" y="6872"/>
                </a:moveTo>
                <a:cubicBezTo>
                  <a:pt x="17415" y="7098"/>
                  <a:pt x="16868" y="7248"/>
                  <a:pt x="16309" y="7318"/>
                </a:cubicBezTo>
                <a:cubicBezTo>
                  <a:pt x="16899" y="6967"/>
                  <a:pt x="17340" y="6411"/>
                  <a:pt x="17549" y="5756"/>
                </a:cubicBezTo>
                <a:cubicBezTo>
                  <a:pt x="16996" y="6084"/>
                  <a:pt x="16392" y="6316"/>
                  <a:pt x="15762" y="6440"/>
                </a:cubicBezTo>
                <a:cubicBezTo>
                  <a:pt x="14701" y="5303"/>
                  <a:pt x="12919" y="5241"/>
                  <a:pt x="11782" y="6302"/>
                </a:cubicBezTo>
                <a:cubicBezTo>
                  <a:pt x="11208" y="6837"/>
                  <a:pt x="10883" y="7587"/>
                  <a:pt x="10886" y="8372"/>
                </a:cubicBezTo>
                <a:cubicBezTo>
                  <a:pt x="10884" y="8590"/>
                  <a:pt x="10906" y="8807"/>
                  <a:pt x="10952" y="9020"/>
                </a:cubicBezTo>
                <a:cubicBezTo>
                  <a:pt x="8682" y="8907"/>
                  <a:pt x="6569" y="7830"/>
                  <a:pt x="5143" y="6061"/>
                </a:cubicBezTo>
                <a:cubicBezTo>
                  <a:pt x="4390" y="7351"/>
                  <a:pt x="4768" y="9004"/>
                  <a:pt x="6007" y="9838"/>
                </a:cubicBezTo>
                <a:cubicBezTo>
                  <a:pt x="5561" y="9826"/>
                  <a:pt x="5124" y="9707"/>
                  <a:pt x="4733" y="9490"/>
                </a:cubicBezTo>
                <a:lnTo>
                  <a:pt x="4733" y="9521"/>
                </a:lnTo>
                <a:cubicBezTo>
                  <a:pt x="4734" y="10865"/>
                  <a:pt x="5676" y="12024"/>
                  <a:pt x="6991" y="12298"/>
                </a:cubicBezTo>
                <a:cubicBezTo>
                  <a:pt x="6750" y="12361"/>
                  <a:pt x="6502" y="12392"/>
                  <a:pt x="6252" y="12391"/>
                </a:cubicBezTo>
                <a:cubicBezTo>
                  <a:pt x="6073" y="12394"/>
                  <a:pt x="5895" y="12378"/>
                  <a:pt x="5719" y="12342"/>
                </a:cubicBezTo>
                <a:cubicBezTo>
                  <a:pt x="6090" y="13490"/>
                  <a:pt x="7146" y="14279"/>
                  <a:pt x="8352" y="14311"/>
                </a:cubicBezTo>
                <a:cubicBezTo>
                  <a:pt x="7356" y="15092"/>
                  <a:pt x="6126" y="15517"/>
                  <a:pt x="4860" y="15516"/>
                </a:cubicBezTo>
                <a:cubicBezTo>
                  <a:pt x="4635" y="15518"/>
                  <a:pt x="4410" y="15505"/>
                  <a:pt x="4186" y="15477"/>
                </a:cubicBezTo>
                <a:cubicBezTo>
                  <a:pt x="7913" y="17867"/>
                  <a:pt x="12872" y="16784"/>
                  <a:pt x="15262" y="13057"/>
                </a:cubicBezTo>
                <a:cubicBezTo>
                  <a:pt x="16095" y="11759"/>
                  <a:pt x="16535" y="10247"/>
                  <a:pt x="16530" y="8704"/>
                </a:cubicBezTo>
                <a:cubicBezTo>
                  <a:pt x="16530" y="8580"/>
                  <a:pt x="16526" y="8459"/>
                  <a:pt x="16520" y="8339"/>
                </a:cubicBezTo>
                <a:cubicBezTo>
                  <a:pt x="17076" y="7940"/>
                  <a:pt x="17555" y="7443"/>
                  <a:pt x="17932" y="6872"/>
                </a:cubicBezTo>
                <a:close/>
              </a:path>
            </a:pathLst>
          </a:custGeom>
          <a:solidFill>
            <a:srgbClr val="12569A"/>
          </a:solidFill>
          <a:ln w="12700">
            <a:miter lim="400000"/>
          </a:ln>
        </p:spPr>
        <p:txBody>
          <a:bodyPr lIns="22860" rIns="22860" anchor="ctr"/>
          <a:lstStyle/>
          <a:p>
            <a:pPr marL="0" marR="0" lvl="0" indent="0" algn="l" defTabSz="914400" rtl="0" eaLnBrk="1" fontAlgn="auto" latinLnBrk="0" hangingPunct="1">
              <a:lnSpc>
                <a:spcPct val="100000"/>
              </a:lnSpc>
              <a:spcBef>
                <a:spcPts val="0"/>
              </a:spcBef>
              <a:spcAft>
                <a:spcPts val="0"/>
              </a:spcAft>
              <a:buClrTx/>
              <a:buSzTx/>
              <a:buFontTx/>
              <a:buNone/>
              <a:defRPr sz="3200" b="0">
                <a:solidFill>
                  <a:srgbClr val="FFFFFF"/>
                </a:solidFill>
                <a:latin typeface="+mn-lt"/>
                <a:ea typeface="+mn-ea"/>
                <a:cs typeface="+mn-cs"/>
                <a:sym typeface="Helvetica Neue Medium"/>
              </a:defRPr>
            </a:pPr>
            <a:endParaRPr kumimoji="0" sz="1600" b="0" i="0" u="none" strike="noStrike" kern="1200" cap="none" spc="0" normalizeH="0" baseline="0" noProof="0">
              <a:ln>
                <a:noFill/>
              </a:ln>
              <a:solidFill>
                <a:srgbClr val="FFFFFF"/>
              </a:solidFill>
              <a:effectLst/>
              <a:uLnTx/>
              <a:uFillTx/>
              <a:latin typeface="宋体" panose="02010600030101010101" pitchFamily="2" charset="-122"/>
              <a:ea typeface="宋体" panose="02010600030101010101" pitchFamily="2" charset="-122"/>
              <a:cs typeface="宋体" panose="02010600030101010101" pitchFamily="2" charset="-122"/>
              <a:sym typeface="Helvetica Neue Medium"/>
            </a:endParaRPr>
          </a:p>
        </p:txBody>
      </p:sp>
      <p:sp>
        <p:nvSpPr>
          <p:cNvPr id="27" name="稻壳儿榴莲果果"/>
          <p:cNvSpPr/>
          <p:nvPr/>
        </p:nvSpPr>
        <p:spPr>
          <a:xfrm>
            <a:off x="7553325" y="2172423"/>
            <a:ext cx="4264660" cy="70788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600" b="0" i="0" u="none" strike="noStrike" kern="1200" cap="none" spc="0" normalizeH="0" baseline="0" noProof="0" dirty="0">
                <a:ln>
                  <a:noFill/>
                </a:ln>
                <a:solidFill>
                  <a:srgbClr val="5B9BD5"/>
                </a:solidFill>
                <a:effectLst>
                  <a:outerShdw blurRad="38100" dist="25400" dir="5400000" algn="ctr" rotWithShape="0">
                    <a:srgbClr val="6E747A">
                      <a:alpha val="43000"/>
                    </a:srgbClr>
                  </a:outerShdw>
                </a:effectLst>
                <a:uLnTx/>
                <a:uFillTx/>
                <a:latin typeface="宋体" panose="02010600030101010101" pitchFamily="2" charset="-122"/>
                <a:ea typeface="+mn-ea"/>
                <a:cs typeface="Arial" panose="020B0604020202020204" pitchFamily="34" charset="0"/>
              </a:rPr>
              <a:t>1. 设备、工具准备</a:t>
            </a:r>
            <a:endParaRPr kumimoji="0" lang="en-US" sz="1600" b="0" i="0" u="none" strike="noStrike" kern="1200" cap="none" spc="0" normalizeH="0" baseline="0" noProof="0" dirty="0">
              <a:ln>
                <a:noFill/>
              </a:ln>
              <a:solidFill>
                <a:srgbClr val="5B9BD5"/>
              </a:solidFill>
              <a:effectLst>
                <a:outerShdw blurRad="38100" dist="25400" dir="5400000" algn="ctr" rotWithShape="0">
                  <a:srgbClr val="6E747A">
                    <a:alpha val="43000"/>
                  </a:srgbClr>
                </a:outerShdw>
              </a:effectLst>
              <a:uLnTx/>
              <a:uFillTx/>
              <a:latin typeface="宋体" panose="02010600030101010101" pitchFamily="2" charset="-122"/>
              <a:ea typeface="+mn-ea"/>
              <a:cs typeface="Arial" panose="020B0604020202020204" pitchFamily="34" charset="0"/>
            </a:endParaRPr>
          </a:p>
          <a:p>
            <a:pPr marL="0" marR="0" lvl="0" indent="304800" algn="just"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a:ln>
                  <a:noFill/>
                </a:ln>
                <a:solidFill>
                  <a:prstClr val="black"/>
                </a:solidFill>
                <a:effectLst>
                  <a:outerShdw blurRad="38100" dist="25400" dir="5400000" algn="ctr" rotWithShape="0">
                    <a:srgbClr val="6E747A">
                      <a:alpha val="43000"/>
                    </a:srgbClr>
                  </a:outerShdw>
                </a:effectLst>
                <a:uLnTx/>
                <a:uFillTx/>
                <a:latin typeface="宋体" panose="02010600030101010101" pitchFamily="2" charset="-122"/>
                <a:ea typeface="宋体" panose="02010600030101010101" pitchFamily="2" charset="-122"/>
                <a:cs typeface="Arial" panose="020B0604020202020204" pitchFamily="34" charset="0"/>
              </a:rPr>
              <a:t>计算机</a:t>
            </a:r>
            <a:endParaRPr kumimoji="0" lang="zh-CN" altLang="zh-CN" sz="1600" b="0" i="0" u="none" strike="noStrike" kern="1200" cap="none" spc="0" normalizeH="0" baseline="0" noProof="0">
              <a:ln>
                <a:noFill/>
              </a:ln>
              <a:solidFill>
                <a:prstClr val="black"/>
              </a:solidFill>
              <a:effectLst>
                <a:outerShdw blurRad="38100" dist="25400" dir="5400000" algn="ctr" rotWithShape="0">
                  <a:srgbClr val="6E747A">
                    <a:alpha val="43000"/>
                  </a:srgbClr>
                </a:outerShdw>
              </a:effectLst>
              <a:uLnTx/>
              <a:uFillTx/>
              <a:latin typeface="宋体" panose="02010600030101010101" pitchFamily="2" charset="-122"/>
              <a:ea typeface="宋体" panose="02010600030101010101" pitchFamily="2" charset="-122"/>
              <a:cs typeface="Arial" panose="020B0604020202020204" pitchFamily="34" charset="0"/>
            </a:endParaRPr>
          </a:p>
        </p:txBody>
      </p:sp>
      <p:sp>
        <p:nvSpPr>
          <p:cNvPr id="29" name="稻壳儿榴莲果果"/>
          <p:cNvSpPr/>
          <p:nvPr/>
        </p:nvSpPr>
        <p:spPr>
          <a:xfrm>
            <a:off x="7507626" y="4625834"/>
            <a:ext cx="3726160"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600" b="0" i="0" u="none" strike="noStrike" kern="1200" cap="none" spc="0" normalizeH="0" baseline="0" noProof="0" dirty="0">
                <a:ln>
                  <a:noFill/>
                </a:ln>
                <a:solidFill>
                  <a:srgbClr val="5B9BD5"/>
                </a:solidFill>
                <a:effectLst>
                  <a:outerShdw blurRad="38100" dist="25400" dir="5400000" algn="ctr" rotWithShape="0">
                    <a:srgbClr val="6E747A">
                      <a:alpha val="43000"/>
                    </a:srgbClr>
                  </a:outerShdw>
                </a:effectLst>
                <a:uLnTx/>
                <a:uFillTx/>
                <a:latin typeface="宋体" panose="02010600030101010101" pitchFamily="2" charset="-122"/>
                <a:ea typeface="+mn-ea"/>
                <a:cs typeface="Arial" panose="020B0604020202020204" pitchFamily="34" charset="0"/>
              </a:rPr>
              <a:t>2</a:t>
            </a:r>
            <a:r>
              <a:rPr kumimoji="0" lang="en-US" sz="1600" b="0" i="0" u="none" strike="noStrike" kern="1200" cap="none" spc="0" normalizeH="0" baseline="0" noProof="0">
                <a:ln>
                  <a:noFill/>
                </a:ln>
                <a:solidFill>
                  <a:srgbClr val="5B9BD5"/>
                </a:solidFill>
                <a:effectLst>
                  <a:outerShdw blurRad="38100" dist="25400" dir="5400000" algn="ctr" rotWithShape="0">
                    <a:srgbClr val="6E747A">
                      <a:alpha val="43000"/>
                    </a:srgbClr>
                  </a:outerShdw>
                </a:effectLst>
                <a:uLnTx/>
                <a:uFillTx/>
                <a:latin typeface="宋体" panose="02010600030101010101" pitchFamily="2" charset="-122"/>
                <a:ea typeface="+mn-ea"/>
                <a:cs typeface="Arial" panose="020B0604020202020204" pitchFamily="34" charset="0"/>
              </a:rPr>
              <a:t>. 任务分析</a:t>
            </a:r>
            <a:endParaRPr kumimoji="0" lang="en-US" sz="1600" b="0" i="0" u="none" strike="noStrike" kern="1200" cap="none" spc="0" normalizeH="0" baseline="0" noProof="0">
              <a:ln>
                <a:noFill/>
              </a:ln>
              <a:solidFill>
                <a:srgbClr val="5B9BD5"/>
              </a:solidFill>
              <a:effectLst>
                <a:outerShdw blurRad="38100" dist="25400" dir="5400000" algn="ctr" rotWithShape="0">
                  <a:srgbClr val="6E747A">
                    <a:alpha val="43000"/>
                  </a:srgbClr>
                </a:outerShdw>
              </a:effectLst>
              <a:uLnTx/>
              <a:uFillTx/>
              <a:latin typeface="宋体" panose="02010600030101010101" pitchFamily="2" charset="-122"/>
              <a:ea typeface="+mn-ea"/>
              <a:cs typeface="Arial" panose="020B0604020202020204" pitchFamily="34" charset="0"/>
            </a:endParaRPr>
          </a:p>
          <a:p>
            <a:pPr marL="0" marR="0" lvl="0" indent="304800" algn="just" defTabSz="914400" rtl="0" eaLnBrk="1" fontAlgn="auto" latinLnBrk="0" hangingPunct="1">
              <a:lnSpc>
                <a:spcPct val="100000"/>
              </a:lnSpc>
              <a:spcBef>
                <a:spcPts val="0"/>
              </a:spcBef>
              <a:spcAft>
                <a:spcPts val="0"/>
              </a:spcAft>
              <a:buClrTx/>
              <a:buSzTx/>
              <a:buFontTx/>
              <a:buNone/>
              <a:defRPr/>
            </a:pPr>
            <a:r>
              <a:rPr lang="zh-CN" altLang="en-US" sz="1600"/>
              <a:t>剖面线的绘制要按照国家标准要求。对同一零件，各剖视图和断面图的剖面线倾斜方向保持一致，间隔也要相同。</a:t>
            </a:r>
            <a:endParaRPr lang="zh-CN" altLang="zh-CN" sz="1600">
              <a:solidFill>
                <a:prstClr val="black"/>
              </a:solidFill>
              <a:effectLst>
                <a:outerShdw blurRad="38100" dist="25400" dir="5400000" algn="ctr" rotWithShape="0">
                  <a:srgbClr val="6E747A">
                    <a:alpha val="43000"/>
                  </a:srgbClr>
                </a:outerShdw>
              </a:effectLst>
              <a:latin typeface="宋体" panose="02010600030101010101" pitchFamily="2" charset="-122"/>
              <a:ea typeface="宋体" panose="02010600030101010101" pitchFamily="2" charset="-122"/>
              <a:cs typeface="Arial" panose="020B0604020202020204" pitchFamily="34" charset="0"/>
            </a:endParaRPr>
          </a:p>
        </p:txBody>
      </p:sp>
      <p:sp>
        <p:nvSpPr>
          <p:cNvPr id="44" name="稻壳儿榴莲果果"/>
          <p:cNvSpPr/>
          <p:nvPr/>
        </p:nvSpPr>
        <p:spPr>
          <a:xfrm>
            <a:off x="1056685" y="204197"/>
            <a:ext cx="1816100" cy="583565"/>
          </a:xfrm>
          <a:prstGeom prst="rect">
            <a:avLst/>
          </a:prstGeom>
        </p:spPr>
        <p:txBody>
          <a:bodyPr wrap="non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rPr>
              <a:t>任务实施</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1056640" y="2070100"/>
            <a:ext cx="5088890" cy="341249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稻壳儿榴莲果果"/>
          <p:cNvSpPr txBox="1"/>
          <p:nvPr/>
        </p:nvSpPr>
        <p:spPr>
          <a:xfrm>
            <a:off x="835487" y="826397"/>
            <a:ext cx="648462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30480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lt"/>
              </a:rPr>
              <a:t>一、</a:t>
            </a:r>
            <a:r>
              <a:rPr lang="zh-CN" altLang="en-US" sz="2400" b="1">
                <a:solidFill>
                  <a:prstClr val="black">
                    <a:lumMod val="75000"/>
                    <a:lumOff val="25000"/>
                  </a:prstClr>
                </a:solidFill>
                <a:latin typeface="宋体" panose="02010600030101010101" pitchFamily="2" charset="-122"/>
                <a:ea typeface="宋体" panose="02010600030101010101" pitchFamily="2" charset="-122"/>
                <a:cs typeface="+mn-lt"/>
              </a:rPr>
              <a:t>绘制剖面线</a:t>
            </a:r>
            <a:endParaRPr lang="en-US" altLang="zh-CN" sz="2400" b="1">
              <a:solidFill>
                <a:prstClr val="black">
                  <a:lumMod val="75000"/>
                  <a:lumOff val="25000"/>
                </a:prstClr>
              </a:solidFill>
              <a:latin typeface="宋体" panose="02010600030101010101" pitchFamily="2" charset="-122"/>
              <a:ea typeface="宋体" panose="02010600030101010101" pitchFamily="2" charset="-122"/>
              <a:cs typeface="+mn-lt"/>
            </a:endParaRPr>
          </a:p>
        </p:txBody>
      </p:sp>
      <p:sp>
        <p:nvSpPr>
          <p:cNvPr id="17" name="稻壳儿榴莲果果"/>
          <p:cNvSpPr/>
          <p:nvPr/>
        </p:nvSpPr>
        <p:spPr>
          <a:xfrm>
            <a:off x="1000760" y="190471"/>
            <a:ext cx="1816100" cy="583565"/>
          </a:xfrm>
          <a:prstGeom prst="rect">
            <a:avLst/>
          </a:prstGeom>
        </p:spPr>
        <p:txBody>
          <a:bodyPr wrap="non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rPr>
              <a:t>知识链接</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3" name="Rectangle 21"/>
          <p:cNvSpPr>
            <a:spLocks noChangeArrowheads="1"/>
          </p:cNvSpPr>
          <p:nvPr/>
        </p:nvSpPr>
        <p:spPr bwMode="auto">
          <a:xfrm>
            <a:off x="581208" y="1419865"/>
            <a:ext cx="6484619"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3048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04800" algn="l" defTabSz="914400" rtl="0" eaLnBrk="0" fontAlgn="base" latinLnBrk="0" hangingPunct="0">
              <a:lnSpc>
                <a:spcPct val="100000"/>
              </a:lnSpc>
              <a:spcBef>
                <a:spcPct val="0"/>
              </a:spcBef>
              <a:spcAft>
                <a:spcPct val="0"/>
              </a:spcAft>
              <a:buClrTx/>
              <a:buSzTx/>
              <a:buFontTx/>
              <a:buNone/>
              <a:defRPr/>
            </a:pP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  剖面线用图案填充命令绘制，具体作图步骤如下。 </a:t>
            </a:r>
            <a:endParaRPr lang="en-US" altLang="zh-CN" kern="100">
              <a:solidFill>
                <a:prstClr val="black"/>
              </a:solidFill>
              <a:latin typeface="Times New Roman" panose="02020603050405020304" charset="0"/>
              <a:ea typeface="宋体" panose="02010600030101010101" pitchFamily="2" charset="-122"/>
              <a:cs typeface="Times New Roman" panose="02020603050405020304" charset="0"/>
            </a:endParaRPr>
          </a:p>
          <a:p>
            <a:pPr marL="0" marR="0" lvl="0" indent="304800" algn="l" defTabSz="914400" rtl="0" eaLnBrk="0" fontAlgn="base" latinLnBrk="0" hangingPunct="0">
              <a:lnSpc>
                <a:spcPct val="100000"/>
              </a:lnSpc>
              <a:spcBef>
                <a:spcPct val="0"/>
              </a:spcBef>
              <a:spcAft>
                <a:spcPct val="0"/>
              </a:spcAft>
              <a:buClrTx/>
              <a:buSzTx/>
              <a:buFontTx/>
              <a:buNone/>
              <a:defRPr/>
            </a:pP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  单击</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绘图</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工具栏按钮，或在</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绘图</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菜单中选择</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图案填充（</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H...</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选项， 弹出</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图案填充和渐变色</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对话框，如图</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7.59</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所示。操作步骤如下。</a:t>
            </a:r>
            <a:endParaRPr lang="en-US" altLang="zh-CN" kern="100">
              <a:solidFill>
                <a:prstClr val="black"/>
              </a:solidFill>
              <a:latin typeface="Times New Roman" panose="02020603050405020304" charset="0"/>
              <a:ea typeface="宋体" panose="02010600030101010101" pitchFamily="2" charset="-122"/>
              <a:cs typeface="Times New Roman" panose="02020603050405020304" charset="0"/>
            </a:endParaRPr>
          </a:p>
          <a:p>
            <a:pPr marL="0" marR="0" lvl="0" indent="304800" algn="l" defTabSz="914400" rtl="0" eaLnBrk="0" fontAlgn="base" latinLnBrk="0" hangingPunct="0">
              <a:lnSpc>
                <a:spcPct val="100000"/>
              </a:lnSpc>
              <a:spcBef>
                <a:spcPct val="0"/>
              </a:spcBef>
              <a:spcAft>
                <a:spcPct val="0"/>
              </a:spcAft>
              <a:buClrTx/>
              <a:buSzTx/>
              <a:buFontTx/>
              <a:buNone/>
              <a:defRPr/>
            </a:pPr>
            <a:r>
              <a:rPr lang="zh-CN" altLang="en-US"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 </a:t>
            </a:r>
            <a:r>
              <a:rPr lang="en-US" altLang="zh-CN"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1. </a:t>
            </a:r>
            <a:r>
              <a:rPr lang="zh-CN" altLang="en-US"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选择剖面线图案 </a:t>
            </a:r>
            <a:endParaRPr lang="en-US" altLang="zh-CN"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endParaRPr>
          </a:p>
          <a:p>
            <a:pPr marL="0" marR="0" lvl="0" indent="304800" algn="l" defTabSz="914400" rtl="0" eaLnBrk="0" fontAlgn="base" latinLnBrk="0" hangingPunct="0">
              <a:lnSpc>
                <a:spcPct val="100000"/>
              </a:lnSpc>
              <a:spcBef>
                <a:spcPct val="0"/>
              </a:spcBef>
              <a:spcAft>
                <a:spcPct val="0"/>
              </a:spcAft>
              <a:buClrTx/>
              <a:buSzTx/>
              <a:buFontTx/>
              <a:buNone/>
              <a:defRPr/>
            </a:pP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  在</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图案填充与渐变色</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对话框中的</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类型（</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Y</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下拉列表中选择</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预定义</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a:t>
            </a:r>
            <a:endParaRPr lang="en-US" altLang="zh-CN" kern="100">
              <a:solidFill>
                <a:prstClr val="black"/>
              </a:solidFill>
              <a:latin typeface="Times New Roman" panose="02020603050405020304" charset="0"/>
              <a:ea typeface="宋体" panose="02010600030101010101" pitchFamily="2" charset="-122"/>
              <a:cs typeface="Times New Roman" panose="02020603050405020304" charset="0"/>
            </a:endParaRPr>
          </a:p>
          <a:p>
            <a:pPr marL="0" marR="0" lvl="0" indent="304800" algn="l" defTabSz="914400" rtl="0" eaLnBrk="0" fontAlgn="base" latinLnBrk="0" hangingPunct="0">
              <a:lnSpc>
                <a:spcPct val="100000"/>
              </a:lnSpc>
              <a:spcBef>
                <a:spcPct val="0"/>
              </a:spcBef>
              <a:spcAft>
                <a:spcPct val="0"/>
              </a:spcAft>
              <a:buClrTx/>
              <a:buSzTx/>
              <a:buFontTx/>
              <a:buNone/>
              <a:defRPr/>
            </a:pPr>
            <a:r>
              <a:rPr lang="zh-CN" altLang="en-US"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 </a:t>
            </a:r>
            <a:r>
              <a:rPr lang="en-US" altLang="zh-CN"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2. </a:t>
            </a:r>
            <a:r>
              <a:rPr lang="zh-CN" altLang="en-US"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调整角度和间距 </a:t>
            </a:r>
            <a:endParaRPr lang="en-US" altLang="zh-CN"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endParaRPr>
          </a:p>
          <a:p>
            <a:pPr marL="0" marR="0" lvl="0" indent="304800" algn="l" defTabSz="914400" rtl="0" eaLnBrk="0" fontAlgn="base" latinLnBrk="0" hangingPunct="0">
              <a:lnSpc>
                <a:spcPct val="100000"/>
              </a:lnSpc>
              <a:spcBef>
                <a:spcPct val="0"/>
              </a:spcBef>
              <a:spcAft>
                <a:spcPct val="0"/>
              </a:spcAft>
              <a:buClrTx/>
              <a:buSzTx/>
              <a:buFontTx/>
              <a:buNone/>
              <a:defRPr/>
            </a:pP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  在</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角度（</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G</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下拉列表中选择</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45°</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；在</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间距（</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C</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下拉列表中输入</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1</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 </a:t>
            </a:r>
            <a:endParaRPr lang="en-US" altLang="zh-CN" kern="100">
              <a:solidFill>
                <a:prstClr val="black"/>
              </a:solidFill>
              <a:latin typeface="Times New Roman" panose="02020603050405020304" charset="0"/>
              <a:ea typeface="宋体" panose="02010600030101010101" pitchFamily="2" charset="-122"/>
              <a:cs typeface="Times New Roman" panose="02020603050405020304" charset="0"/>
            </a:endParaRPr>
          </a:p>
          <a:p>
            <a:pPr marL="0" marR="0" lvl="0" indent="304800" algn="l" defTabSz="914400" rtl="0" eaLnBrk="0" fontAlgn="base" latinLnBrk="0" hangingPunct="0">
              <a:lnSpc>
                <a:spcPct val="100000"/>
              </a:lnSpc>
              <a:spcBef>
                <a:spcPct val="0"/>
              </a:spcBef>
              <a:spcAft>
                <a:spcPct val="0"/>
              </a:spcAft>
              <a:buClrTx/>
              <a:buSzTx/>
              <a:buFontTx/>
              <a:buNone/>
              <a:defRPr/>
            </a:pPr>
            <a:r>
              <a:rPr lang="en-US" altLang="zh-CN"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3. </a:t>
            </a:r>
            <a:r>
              <a:rPr lang="zh-CN" altLang="en-US"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选择填充区域 </a:t>
            </a:r>
            <a:endParaRPr lang="en-US" altLang="zh-CN"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endParaRPr>
          </a:p>
          <a:p>
            <a:pPr marL="0" marR="0" lvl="0" indent="304800" algn="l" defTabSz="914400" rtl="0" eaLnBrk="0" fontAlgn="base" latinLnBrk="0" hangingPunct="0">
              <a:lnSpc>
                <a:spcPct val="100000"/>
              </a:lnSpc>
              <a:spcBef>
                <a:spcPct val="0"/>
              </a:spcBef>
              <a:spcAft>
                <a:spcPct val="0"/>
              </a:spcAft>
              <a:buClrTx/>
              <a:buSzTx/>
              <a:buFontTx/>
              <a:buNone/>
              <a:defRPr/>
            </a:pP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  单击</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添加：拾取点（</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K</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a:t>
            </a:r>
            <a:r>
              <a:rPr lang="en-US" altLang="zh-CN" kern="100">
                <a:solidFill>
                  <a:prstClr val="black"/>
                </a:solidFill>
                <a:latin typeface="Times New Roman" panose="02020603050405020304" charset="0"/>
                <a:ea typeface="宋体" panose="02010600030101010101" pitchFamily="2" charset="-122"/>
                <a:cs typeface="Times New Roman" panose="02020603050405020304" charset="0"/>
              </a:rPr>
              <a:t>】</a:t>
            </a:r>
            <a:r>
              <a:rPr lang="zh-CN" altLang="en-US" kern="100">
                <a:solidFill>
                  <a:prstClr val="black"/>
                </a:solidFill>
                <a:latin typeface="Times New Roman" panose="02020603050405020304" charset="0"/>
                <a:ea typeface="宋体" panose="02010600030101010101" pitchFamily="2" charset="-122"/>
                <a:cs typeface="Times New Roman" panose="02020603050405020304" charset="0"/>
              </a:rPr>
              <a:t>按钮，系统会自动暂时关闭该对话框。用光标在要画 剖面线的区域内任意处单击，此时该区域的边界呈高亮显示，也可同时选取多个区域， 以鼠标右键结束选择，系统自动返回对话框。拾取点时，单击的区域一定是封闭的区域 且其边界在屏幕上可见。</a:t>
            </a:r>
            <a:endParaRPr lang="en-US" altLang="zh-CN" kern="100">
              <a:solidFill>
                <a:prstClr val="black"/>
              </a:solidFill>
              <a:latin typeface="Times New Roman" panose="02020603050405020304" charset="0"/>
              <a:ea typeface="宋体" panose="02010600030101010101" pitchFamily="2" charset="-122"/>
              <a:cs typeface="Times New Roman" panose="02020603050405020304" charset="0"/>
            </a:endParaRPr>
          </a:p>
        </p:txBody>
      </p:sp>
      <p:pic>
        <p:nvPicPr>
          <p:cNvPr id="7" name="图片 6"/>
          <p:cNvPicPr>
            <a:picLocks noChangeAspect="1"/>
          </p:cNvPicPr>
          <p:nvPr/>
        </p:nvPicPr>
        <p:blipFill>
          <a:blip r:embed="rId1"/>
          <a:stretch>
            <a:fillRect/>
          </a:stretch>
        </p:blipFill>
        <p:spPr>
          <a:xfrm>
            <a:off x="7065827" y="505017"/>
            <a:ext cx="5106995" cy="584796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a:spLocks noGrp="1"/>
          </p:cNvSpPr>
          <p:nvPr>
            <p:ph type="sldNum" sz="quarter"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fld id="{86CB4B4D-7CA3-9044-876B-883B54F8677D}" type="slidenum">
              <a:rPr kumimoji="0" lang="en-US" sz="1000" b="0" i="0" u="none" strike="noStrike" kern="1200" cap="none" spc="0" normalizeH="0" baseline="0" noProof="0" smtClean="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rPr>
            </a:fld>
            <a:endParaRPr kumimoji="0" lang="en-US" sz="10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endParaRPr>
          </a:p>
        </p:txBody>
      </p:sp>
      <p:sp>
        <p:nvSpPr>
          <p:cNvPr id="17" name="稻壳儿榴莲果果"/>
          <p:cNvSpPr/>
          <p:nvPr/>
        </p:nvSpPr>
        <p:spPr>
          <a:xfrm>
            <a:off x="1000760" y="190471"/>
            <a:ext cx="1816100" cy="583565"/>
          </a:xfrm>
          <a:prstGeom prst="rect">
            <a:avLst/>
          </a:prstGeom>
        </p:spPr>
        <p:txBody>
          <a:bodyPr wrap="non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rPr>
              <a:t>知识链接</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sp>
        <p:nvSpPr>
          <p:cNvPr id="14" name="文本框 13"/>
          <p:cNvSpPr txBox="1"/>
          <p:nvPr/>
        </p:nvSpPr>
        <p:spPr>
          <a:xfrm>
            <a:off x="748145" y="1097156"/>
            <a:ext cx="10709564" cy="1846659"/>
          </a:xfrm>
          <a:prstGeom prst="rect">
            <a:avLst/>
          </a:prstGeom>
          <a:noFill/>
        </p:spPr>
        <p:txBody>
          <a:bodyPr wrap="square">
            <a:spAutoFit/>
          </a:bodyPr>
          <a:lstStyle/>
          <a:p>
            <a:r>
              <a:rPr lang="en-US" altLang="zh-CN"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   4. </a:t>
            </a:r>
            <a:r>
              <a:rPr lang="zh-CN" altLang="en-US"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rPr>
              <a:t>创建剖面线 </a:t>
            </a:r>
            <a:endParaRPr lang="en-US" altLang="zh-CN" sz="2400" b="1">
              <a:solidFill>
                <a:srgbClr val="FF33CC"/>
              </a:solidFill>
              <a:effectLst>
                <a:outerShdw blurRad="38100" dist="38100" dir="2700000" algn="tl">
                  <a:srgbClr val="000000"/>
                </a:outerShdw>
              </a:effectLst>
              <a:latin typeface="楷体_GB2312" panose="02010609030101010101" pitchFamily="49" charset="-122"/>
              <a:ea typeface="楷体_GB2312" panose="02010609030101010101" pitchFamily="49" charset="-122"/>
            </a:endParaRPr>
          </a:p>
          <a:p>
            <a:r>
              <a:rPr lang="zh-CN" altLang="en-US"/>
              <a:t>    完成图案设置及填充区域选择后，单击</a:t>
            </a:r>
            <a:r>
              <a:rPr lang="en-US" altLang="zh-CN"/>
              <a:t>【</a:t>
            </a:r>
            <a:r>
              <a:rPr lang="zh-CN" altLang="en-US"/>
              <a:t>预览</a:t>
            </a:r>
            <a:r>
              <a:rPr lang="en-US" altLang="zh-CN"/>
              <a:t>】</a:t>
            </a:r>
            <a:r>
              <a:rPr lang="zh-CN" altLang="en-US"/>
              <a:t>可以预览结果，若不满意可重新调 整相应的设置，满意后单击</a:t>
            </a:r>
            <a:r>
              <a:rPr lang="en-US" altLang="zh-CN"/>
              <a:t>【</a:t>
            </a:r>
            <a:r>
              <a:rPr lang="zh-CN" altLang="en-US"/>
              <a:t>确定</a:t>
            </a:r>
            <a:r>
              <a:rPr lang="en-US" altLang="zh-CN"/>
              <a:t>】</a:t>
            </a:r>
            <a:r>
              <a:rPr lang="zh-CN" altLang="en-US"/>
              <a:t>按钮，结束命令，从而绘制剖面线。 </a:t>
            </a:r>
            <a:endParaRPr lang="en-US" altLang="zh-CN"/>
          </a:p>
          <a:p>
            <a:r>
              <a:rPr lang="zh-CN" altLang="en-US"/>
              <a:t>    说明：选择剖面线图案也可以使用</a:t>
            </a:r>
            <a:r>
              <a:rPr lang="en-US" altLang="zh-CN"/>
              <a:t>【</a:t>
            </a:r>
            <a:r>
              <a:rPr lang="zh-CN" altLang="en-US"/>
              <a:t>类型（</a:t>
            </a:r>
            <a:r>
              <a:rPr lang="en-US" altLang="zh-CN"/>
              <a:t>Y</a:t>
            </a:r>
            <a:r>
              <a:rPr lang="zh-CN" altLang="en-US"/>
              <a:t>）</a:t>
            </a:r>
            <a:r>
              <a:rPr lang="en-US" altLang="zh-CN"/>
              <a:t>】</a:t>
            </a:r>
            <a:r>
              <a:rPr lang="zh-CN" altLang="en-US"/>
              <a:t>下拉列表中选择</a:t>
            </a:r>
            <a:r>
              <a:rPr lang="en-US" altLang="zh-CN"/>
              <a:t>【</a:t>
            </a:r>
            <a:r>
              <a:rPr lang="zh-CN" altLang="en-US"/>
              <a:t>预定义</a:t>
            </a:r>
            <a:r>
              <a:rPr lang="en-US" altLang="zh-CN"/>
              <a:t>】</a:t>
            </a:r>
            <a:r>
              <a:rPr lang="zh-CN" altLang="en-US"/>
              <a:t>，并在 </a:t>
            </a:r>
            <a:r>
              <a:rPr lang="en-US" altLang="zh-CN"/>
              <a:t>【</a:t>
            </a:r>
            <a:r>
              <a:rPr lang="zh-CN" altLang="en-US"/>
              <a:t>图案（</a:t>
            </a:r>
            <a:r>
              <a:rPr lang="en-US" altLang="zh-CN"/>
              <a:t>P</a:t>
            </a:r>
            <a:r>
              <a:rPr lang="zh-CN" altLang="en-US"/>
              <a:t>）</a:t>
            </a:r>
            <a:r>
              <a:rPr lang="en-US" altLang="zh-CN"/>
              <a:t>】</a:t>
            </a:r>
            <a:r>
              <a:rPr lang="zh-CN" altLang="en-US"/>
              <a:t>下拉列表框中选择</a:t>
            </a:r>
            <a:r>
              <a:rPr lang="en-US" altLang="zh-CN"/>
              <a:t>【ANSI31】</a:t>
            </a:r>
            <a:r>
              <a:rPr lang="zh-CN" altLang="en-US"/>
              <a:t>，然后通过改变</a:t>
            </a:r>
            <a:r>
              <a:rPr lang="en-US" altLang="zh-CN"/>
              <a:t>【</a:t>
            </a:r>
            <a:r>
              <a:rPr lang="zh-CN" altLang="en-US"/>
              <a:t>角度</a:t>
            </a:r>
            <a:r>
              <a:rPr lang="en-US" altLang="zh-CN"/>
              <a:t>】</a:t>
            </a:r>
            <a:r>
              <a:rPr lang="zh-CN" altLang="en-US"/>
              <a:t>和</a:t>
            </a:r>
            <a:r>
              <a:rPr lang="en-US" altLang="zh-CN"/>
              <a:t>【</a:t>
            </a:r>
            <a:r>
              <a:rPr lang="zh-CN" altLang="en-US"/>
              <a:t>比例</a:t>
            </a:r>
            <a:r>
              <a:rPr lang="en-US" altLang="zh-CN"/>
              <a:t>】</a:t>
            </a:r>
            <a:r>
              <a:rPr lang="zh-CN" altLang="en-US"/>
              <a:t>来控制线 的方向和间距。其余步骤与前述相同。</a:t>
            </a:r>
            <a:endParaRPr lang="zh-CN" altLang="en-US"/>
          </a:p>
        </p:txBody>
      </p:sp>
      <p:sp>
        <p:nvSpPr>
          <p:cNvPr id="15" name="稻壳儿榴莲果果"/>
          <p:cNvSpPr txBox="1"/>
          <p:nvPr/>
        </p:nvSpPr>
        <p:spPr>
          <a:xfrm>
            <a:off x="592570" y="2967335"/>
            <a:ext cx="6484620"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304800" algn="l"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mn-lt"/>
              </a:rPr>
              <a:t>二、剖切符号的画法</a:t>
            </a:r>
            <a:endParaRPr lang="en-US" altLang="zh-CN" sz="2400" b="1">
              <a:solidFill>
                <a:prstClr val="black">
                  <a:lumMod val="75000"/>
                  <a:lumOff val="25000"/>
                </a:prstClr>
              </a:solidFill>
              <a:latin typeface="宋体" panose="02010600030101010101" pitchFamily="2" charset="-122"/>
              <a:ea typeface="宋体" panose="02010600030101010101" pitchFamily="2" charset="-122"/>
              <a:cs typeface="+mn-lt"/>
            </a:endParaRPr>
          </a:p>
        </p:txBody>
      </p:sp>
      <p:sp>
        <p:nvSpPr>
          <p:cNvPr id="18" name="文本框 17"/>
          <p:cNvSpPr txBox="1"/>
          <p:nvPr/>
        </p:nvSpPr>
        <p:spPr>
          <a:xfrm>
            <a:off x="845127" y="3812554"/>
            <a:ext cx="10903528" cy="923330"/>
          </a:xfrm>
          <a:prstGeom prst="rect">
            <a:avLst/>
          </a:prstGeom>
          <a:noFill/>
        </p:spPr>
        <p:txBody>
          <a:bodyPr wrap="square">
            <a:spAutoFit/>
          </a:bodyPr>
          <a:lstStyle/>
          <a:p>
            <a:r>
              <a:rPr lang="zh-CN" altLang="en-US"/>
              <a:t>    剖切符号可以用</a:t>
            </a:r>
            <a:r>
              <a:rPr lang="en-US" altLang="zh-CN"/>
              <a:t>【</a:t>
            </a:r>
            <a:r>
              <a:rPr lang="zh-CN" altLang="en-US"/>
              <a:t>多段线</a:t>
            </a:r>
            <a:r>
              <a:rPr lang="en-US" altLang="zh-CN"/>
              <a:t>】</a:t>
            </a:r>
            <a:r>
              <a:rPr lang="zh-CN" altLang="en-US"/>
              <a:t>命令绘制，运行一次命令所绘制的多段线是一个独立的对象，但其中各段线宽可以不同，可以是直线段、弧线段或者是两者的组合。 绘制如图所示的剖切符号的操作步骤如下（即将其分为</a:t>
            </a:r>
            <a:r>
              <a:rPr lang="en-US" altLang="zh-CN"/>
              <a:t>AB</a:t>
            </a:r>
            <a:r>
              <a:rPr lang="zh-CN" altLang="en-US"/>
              <a:t>、</a:t>
            </a:r>
            <a:r>
              <a:rPr lang="en-US" altLang="zh-CN"/>
              <a:t>BC</a:t>
            </a:r>
            <a:r>
              <a:rPr lang="zh-CN" altLang="en-US"/>
              <a:t>和</a:t>
            </a:r>
            <a:r>
              <a:rPr lang="en-US" altLang="zh-CN"/>
              <a:t>CD</a:t>
            </a:r>
            <a:r>
              <a:rPr lang="zh-CN" altLang="en-US"/>
              <a:t>三段线）。</a:t>
            </a:r>
            <a:endParaRPr lang="zh-CN" altLang="en-US"/>
          </a:p>
        </p:txBody>
      </p:sp>
      <p:grpSp>
        <p:nvGrpSpPr>
          <p:cNvPr id="23" name="组合 22"/>
          <p:cNvGrpSpPr/>
          <p:nvPr/>
        </p:nvGrpSpPr>
        <p:grpSpPr>
          <a:xfrm>
            <a:off x="4630449" y="4890248"/>
            <a:ext cx="1119187" cy="1470514"/>
            <a:chOff x="4630449" y="4890248"/>
            <a:chExt cx="1119187" cy="1470514"/>
          </a:xfrm>
        </p:grpSpPr>
        <p:pic>
          <p:nvPicPr>
            <p:cNvPr id="20" name="图片 19"/>
            <p:cNvPicPr>
              <a:picLocks noChangeAspect="1"/>
            </p:cNvPicPr>
            <p:nvPr/>
          </p:nvPicPr>
          <p:blipFill>
            <a:blip r:embed="rId1"/>
            <a:stretch>
              <a:fillRect/>
            </a:stretch>
          </p:blipFill>
          <p:spPr>
            <a:xfrm>
              <a:off x="4630449" y="4890248"/>
              <a:ext cx="1119187" cy="1119187"/>
            </a:xfrm>
            <a:prstGeom prst="rect">
              <a:avLst/>
            </a:prstGeom>
          </p:spPr>
        </p:pic>
        <p:pic>
          <p:nvPicPr>
            <p:cNvPr id="22" name="图片 21"/>
            <p:cNvPicPr>
              <a:picLocks noChangeAspect="1"/>
            </p:cNvPicPr>
            <p:nvPr/>
          </p:nvPicPr>
          <p:blipFill>
            <a:blip r:embed="rId2"/>
            <a:stretch>
              <a:fillRect/>
            </a:stretch>
          </p:blipFill>
          <p:spPr>
            <a:xfrm>
              <a:off x="4842379" y="5970609"/>
              <a:ext cx="890037" cy="390153"/>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a:spLocks noGrp="1"/>
          </p:cNvSpPr>
          <p:nvPr>
            <p:ph type="sldNum" sz="quarter"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fld id="{86CB4B4D-7CA3-9044-876B-883B54F8677D}" type="slidenum">
              <a:rPr kumimoji="0" lang="en-US" sz="1000" b="0" i="0" u="none" strike="noStrike" kern="1200" cap="none" spc="0" normalizeH="0" baseline="0" noProof="0" smtClean="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rPr>
            </a:fld>
            <a:endParaRPr kumimoji="0" lang="en-US" sz="1000" b="0"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Arial" panose="020B0604020202020204" pitchFamily="34" charset="0"/>
              <a:sym typeface="Open Sans Bold"/>
            </a:endParaRPr>
          </a:p>
        </p:txBody>
      </p:sp>
      <p:sp>
        <p:nvSpPr>
          <p:cNvPr id="17" name="稻壳儿榴莲果果"/>
          <p:cNvSpPr/>
          <p:nvPr/>
        </p:nvSpPr>
        <p:spPr>
          <a:xfrm>
            <a:off x="1000760" y="190471"/>
            <a:ext cx="1816100" cy="583565"/>
          </a:xfrm>
          <a:prstGeom prst="rect">
            <a:avLst/>
          </a:prstGeom>
        </p:spPr>
        <p:txBody>
          <a:bodyPr wrap="non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rPr>
              <a:t>知识链接</a:t>
            </a:r>
            <a:endParaRPr kumimoji="0" lang="zh-CN" altLang="en-US" sz="3200" b="1" i="0" u="none" strike="noStrike" kern="1200" cap="none" spc="0" normalizeH="0" baseline="0" noProof="0" dirty="0">
              <a:ln>
                <a:noFill/>
              </a:ln>
              <a:solidFill>
                <a:prstClr val="black">
                  <a:lumMod val="75000"/>
                  <a:lumOff val="25000"/>
                </a:prstClr>
              </a:solidFill>
              <a:effectLst/>
              <a:uLnTx/>
              <a:uFillTx/>
              <a:latin typeface="宋体" panose="02010600030101010101" pitchFamily="2" charset="-122"/>
              <a:ea typeface="宋体" panose="02010600030101010101" pitchFamily="2" charset="-122"/>
              <a:cs typeface="宋体" panose="02010600030101010101" pitchFamily="2" charset="-122"/>
            </a:endParaRPr>
          </a:p>
        </p:txBody>
      </p:sp>
      <p:grpSp>
        <p:nvGrpSpPr>
          <p:cNvPr id="7" name="组合 6"/>
          <p:cNvGrpSpPr/>
          <p:nvPr/>
        </p:nvGrpSpPr>
        <p:grpSpPr>
          <a:xfrm>
            <a:off x="761998" y="1028343"/>
            <a:ext cx="10931238" cy="5078313"/>
            <a:chOff x="761998" y="1028343"/>
            <a:chExt cx="10931238" cy="5078313"/>
          </a:xfrm>
        </p:grpSpPr>
        <p:sp>
          <p:nvSpPr>
            <p:cNvPr id="3" name="文本框 2"/>
            <p:cNvSpPr txBox="1"/>
            <p:nvPr/>
          </p:nvSpPr>
          <p:spPr>
            <a:xfrm>
              <a:off x="761998" y="1028343"/>
              <a:ext cx="10931238" cy="5078313"/>
            </a:xfrm>
            <a:prstGeom prst="rect">
              <a:avLst/>
            </a:prstGeom>
            <a:noFill/>
          </p:spPr>
          <p:txBody>
            <a:bodyPr wrap="square">
              <a:spAutoFit/>
            </a:bodyPr>
            <a:lstStyle/>
            <a:p>
              <a:r>
                <a:rPr lang="zh-CN" altLang="en-US"/>
                <a:t>    命令：</a:t>
              </a:r>
              <a:r>
                <a:rPr lang="en-US" altLang="zh-CN"/>
                <a:t>_pline</a:t>
              </a:r>
              <a:r>
                <a:rPr lang="zh-CN" altLang="en-US"/>
                <a:t>（图标 </a:t>
              </a:r>
              <a:r>
                <a:rPr lang="en-US" altLang="zh-CN"/>
                <a:t>  </a:t>
              </a:r>
              <a:r>
                <a:rPr lang="zh-CN" altLang="en-US"/>
                <a:t>） </a:t>
              </a:r>
              <a:endParaRPr lang="en-US" altLang="zh-CN"/>
            </a:p>
            <a:p>
              <a:r>
                <a:rPr lang="zh-CN" altLang="en-US"/>
                <a:t>    指定起点：指定点 </a:t>
              </a:r>
              <a:endParaRPr lang="en-US" altLang="zh-CN"/>
            </a:p>
            <a:p>
              <a:r>
                <a:rPr lang="zh-CN" altLang="en-US"/>
                <a:t>    当前线宽为 </a:t>
              </a:r>
              <a:r>
                <a:rPr lang="en-US" altLang="zh-CN"/>
                <a:t>&lt;</a:t>
              </a:r>
              <a:r>
                <a:rPr lang="zh-CN" altLang="en-US"/>
                <a:t>当前值</a:t>
              </a:r>
              <a:r>
                <a:rPr lang="en-US" altLang="zh-CN"/>
                <a:t>&gt;</a:t>
              </a:r>
              <a:endParaRPr lang="en-US" altLang="zh-CN"/>
            </a:p>
            <a:p>
              <a:r>
                <a:rPr lang="zh-CN" altLang="en-US"/>
                <a:t>    指定下一个点或</a:t>
              </a:r>
              <a:r>
                <a:rPr lang="en-US" altLang="zh-CN"/>
                <a:t>[</a:t>
              </a:r>
              <a:r>
                <a:rPr lang="zh-CN" altLang="en-US"/>
                <a:t>圆弧（</a:t>
              </a:r>
              <a:r>
                <a:rPr lang="en-US" altLang="zh-CN"/>
                <a:t>A</a:t>
              </a:r>
              <a:r>
                <a:rPr lang="zh-CN" altLang="en-US"/>
                <a:t>）</a:t>
              </a:r>
              <a:r>
                <a:rPr lang="en-US" altLang="zh-CN"/>
                <a:t>/</a:t>
              </a:r>
              <a:r>
                <a:rPr lang="zh-CN" altLang="en-US"/>
                <a:t>关闭（</a:t>
              </a:r>
              <a:r>
                <a:rPr lang="en-US" altLang="zh-CN"/>
                <a:t>C</a:t>
              </a:r>
              <a:r>
                <a:rPr lang="zh-CN" altLang="en-US"/>
                <a:t>）</a:t>
              </a:r>
              <a:r>
                <a:rPr lang="en-US" altLang="zh-CN"/>
                <a:t>/</a:t>
              </a:r>
              <a:r>
                <a:rPr lang="zh-CN" altLang="en-US"/>
                <a:t>半宽（</a:t>
              </a:r>
              <a:r>
                <a:rPr lang="en-US" altLang="zh-CN"/>
                <a:t>H</a:t>
              </a:r>
              <a:r>
                <a:rPr lang="zh-CN" altLang="en-US"/>
                <a:t>）</a:t>
              </a:r>
              <a:r>
                <a:rPr lang="en-US" altLang="zh-CN"/>
                <a:t>/</a:t>
              </a:r>
              <a:r>
                <a:rPr lang="zh-CN" altLang="en-US"/>
                <a:t>长度（</a:t>
              </a:r>
              <a:r>
                <a:rPr lang="en-US" altLang="zh-CN"/>
                <a:t>L</a:t>
              </a:r>
              <a:r>
                <a:rPr lang="zh-CN" altLang="en-US"/>
                <a:t>）</a:t>
              </a:r>
              <a:r>
                <a:rPr lang="en-US" altLang="zh-CN"/>
                <a:t>/</a:t>
              </a:r>
              <a:r>
                <a:rPr lang="zh-CN" altLang="en-US"/>
                <a:t>放弃（</a:t>
              </a:r>
              <a:r>
                <a:rPr lang="en-US" altLang="zh-CN"/>
                <a:t>U</a:t>
              </a:r>
              <a:r>
                <a:rPr lang="zh-CN" altLang="en-US"/>
                <a:t>）</a:t>
              </a:r>
              <a:r>
                <a:rPr lang="en-US" altLang="zh-CN"/>
                <a:t>/</a:t>
              </a:r>
              <a:r>
                <a:rPr lang="zh-CN" altLang="en-US"/>
                <a:t>宽度 （</a:t>
              </a:r>
              <a:r>
                <a:rPr lang="en-US" altLang="zh-CN"/>
                <a:t>W</a:t>
              </a:r>
              <a:r>
                <a:rPr lang="zh-CN" altLang="en-US"/>
                <a:t>）</a:t>
              </a:r>
              <a:r>
                <a:rPr lang="en-US" altLang="zh-CN"/>
                <a:t>]</a:t>
              </a:r>
              <a:r>
                <a:rPr lang="zh-CN" altLang="en-US"/>
                <a:t>：</a:t>
              </a:r>
              <a:r>
                <a:rPr lang="en-US" altLang="zh-CN"/>
                <a:t>W</a:t>
              </a:r>
              <a:r>
                <a:rPr lang="zh-CN" altLang="en-US"/>
                <a:t>（输入“</a:t>
              </a:r>
              <a:r>
                <a:rPr lang="en-US" altLang="zh-CN"/>
                <a:t>W”</a:t>
              </a:r>
              <a:r>
                <a:rPr lang="zh-CN" altLang="en-US"/>
                <a:t>以改变线宽） </a:t>
              </a:r>
              <a:endParaRPr lang="en-US" altLang="zh-CN"/>
            </a:p>
            <a:p>
              <a:r>
                <a:rPr lang="zh-CN" altLang="en-US"/>
                <a:t>    指定起点宽度</a:t>
              </a:r>
              <a:r>
                <a:rPr lang="en-US" altLang="zh-CN"/>
                <a:t>&lt;0.0000&gt;</a:t>
              </a:r>
              <a:r>
                <a:rPr lang="zh-CN" altLang="en-US"/>
                <a:t> ：</a:t>
              </a:r>
              <a:r>
                <a:rPr lang="en-US" altLang="zh-CN"/>
                <a:t>1 </a:t>
              </a:r>
              <a:endParaRPr lang="en-US" altLang="zh-CN"/>
            </a:p>
            <a:p>
              <a:r>
                <a:rPr lang="zh-CN" altLang="en-US"/>
                <a:t>    指定端点宽度</a:t>
              </a:r>
              <a:r>
                <a:rPr lang="en-US" altLang="zh-CN"/>
                <a:t>&lt;1.0000&gt;</a:t>
              </a:r>
              <a:r>
                <a:rPr lang="zh-CN" altLang="en-US"/>
                <a:t> ：</a:t>
              </a:r>
              <a:r>
                <a:rPr lang="en-US" altLang="zh-CN"/>
                <a:t>【</a:t>
              </a:r>
              <a:r>
                <a:rPr lang="zh-CN" altLang="en-US"/>
                <a:t>回车</a:t>
              </a:r>
              <a:r>
                <a:rPr lang="en-US" altLang="zh-CN"/>
                <a:t>】</a:t>
              </a:r>
              <a:r>
                <a:rPr lang="zh-CN" altLang="en-US"/>
                <a:t>（与起点宽度相同） </a:t>
              </a:r>
              <a:endParaRPr lang="en-US" altLang="zh-CN"/>
            </a:p>
            <a:p>
              <a:r>
                <a:rPr lang="zh-CN" altLang="en-US"/>
                <a:t>    指定下一个点或</a:t>
              </a:r>
              <a:r>
                <a:rPr lang="en-US" altLang="zh-CN"/>
                <a:t>[</a:t>
              </a:r>
              <a:r>
                <a:rPr lang="zh-CN" altLang="en-US"/>
                <a:t>圆弧（</a:t>
              </a:r>
              <a:r>
                <a:rPr lang="en-US" altLang="zh-CN"/>
                <a:t>A</a:t>
              </a:r>
              <a:r>
                <a:rPr lang="zh-CN" altLang="en-US"/>
                <a:t>）</a:t>
              </a:r>
              <a:r>
                <a:rPr lang="en-US" altLang="zh-CN"/>
                <a:t>/</a:t>
              </a:r>
              <a:r>
                <a:rPr lang="zh-CN" altLang="en-US"/>
                <a:t>关闭（</a:t>
              </a:r>
              <a:r>
                <a:rPr lang="en-US" altLang="zh-CN"/>
                <a:t>C</a:t>
              </a:r>
              <a:r>
                <a:rPr lang="zh-CN" altLang="en-US"/>
                <a:t>）</a:t>
              </a:r>
              <a:r>
                <a:rPr lang="en-US" altLang="zh-CN"/>
                <a:t>/</a:t>
              </a:r>
              <a:r>
                <a:rPr lang="zh-CN" altLang="en-US"/>
                <a:t>半宽（</a:t>
              </a:r>
              <a:r>
                <a:rPr lang="en-US" altLang="zh-CN"/>
                <a:t>H</a:t>
              </a:r>
              <a:r>
                <a:rPr lang="zh-CN" altLang="en-US"/>
                <a:t>）</a:t>
              </a:r>
              <a:r>
                <a:rPr lang="en-US" altLang="zh-CN"/>
                <a:t>/</a:t>
              </a:r>
              <a:r>
                <a:rPr lang="zh-CN" altLang="en-US"/>
                <a:t>长度（</a:t>
              </a:r>
              <a:r>
                <a:rPr lang="en-US" altLang="zh-CN"/>
                <a:t>L</a:t>
              </a:r>
              <a:r>
                <a:rPr lang="zh-CN" altLang="en-US"/>
                <a:t>）</a:t>
              </a:r>
              <a:r>
                <a:rPr lang="en-US" altLang="zh-CN"/>
                <a:t>/</a:t>
              </a:r>
              <a:r>
                <a:rPr lang="zh-CN" altLang="en-US"/>
                <a:t>放弃（</a:t>
              </a:r>
              <a:r>
                <a:rPr lang="en-US" altLang="zh-CN"/>
                <a:t>U</a:t>
              </a:r>
              <a:r>
                <a:rPr lang="zh-CN" altLang="en-US"/>
                <a:t>）</a:t>
              </a:r>
              <a:r>
                <a:rPr lang="en-US" altLang="zh-CN"/>
                <a:t>/</a:t>
              </a:r>
              <a:r>
                <a:rPr lang="zh-CN" altLang="en-US"/>
                <a:t>宽度 （</a:t>
              </a:r>
              <a:r>
                <a:rPr lang="en-US" altLang="zh-CN"/>
                <a:t>W</a:t>
              </a:r>
              <a:r>
                <a:rPr lang="zh-CN" altLang="en-US"/>
                <a:t>）</a:t>
              </a:r>
              <a:r>
                <a:rPr lang="en-US" altLang="zh-CN"/>
                <a:t>]</a:t>
              </a:r>
              <a:r>
                <a:rPr lang="zh-CN" altLang="en-US"/>
                <a:t>：</a:t>
              </a:r>
              <a:r>
                <a:rPr lang="en-US" altLang="zh-CN"/>
                <a:t>@4</a:t>
              </a:r>
              <a:r>
                <a:rPr lang="zh-CN" altLang="en-US"/>
                <a:t>，</a:t>
              </a:r>
              <a:r>
                <a:rPr lang="en-US" altLang="zh-CN"/>
                <a:t>0</a:t>
              </a:r>
              <a:r>
                <a:rPr lang="zh-CN" altLang="en-US"/>
                <a:t>（完成粗短画线</a:t>
              </a:r>
              <a:r>
                <a:rPr lang="en-US" altLang="zh-CN"/>
                <a:t>AB</a:t>
              </a:r>
              <a:r>
                <a:rPr lang="zh-CN" altLang="en-US"/>
                <a:t>。也可用光标拖动导向，直接输入距离</a:t>
              </a:r>
              <a:r>
                <a:rPr lang="en-US" altLang="zh-CN"/>
                <a:t>4</a:t>
              </a:r>
              <a:r>
                <a:rPr lang="zh-CN" altLang="en-US"/>
                <a:t>即可，下同） </a:t>
              </a:r>
              <a:endParaRPr lang="en-US" altLang="zh-CN"/>
            </a:p>
            <a:p>
              <a:r>
                <a:rPr lang="zh-CN" altLang="en-US"/>
                <a:t>    指定下一个点或</a:t>
              </a:r>
              <a:r>
                <a:rPr lang="en-US" altLang="zh-CN"/>
                <a:t>[</a:t>
              </a:r>
              <a:r>
                <a:rPr lang="zh-CN" altLang="en-US"/>
                <a:t>圆弧（</a:t>
              </a:r>
              <a:r>
                <a:rPr lang="en-US" altLang="zh-CN"/>
                <a:t>A</a:t>
              </a:r>
              <a:r>
                <a:rPr lang="zh-CN" altLang="en-US"/>
                <a:t>）</a:t>
              </a:r>
              <a:r>
                <a:rPr lang="en-US" altLang="zh-CN"/>
                <a:t>/</a:t>
              </a:r>
              <a:r>
                <a:rPr lang="zh-CN" altLang="en-US"/>
                <a:t>关闭（</a:t>
              </a:r>
              <a:r>
                <a:rPr lang="en-US" altLang="zh-CN"/>
                <a:t>C</a:t>
              </a:r>
              <a:r>
                <a:rPr lang="zh-CN" altLang="en-US"/>
                <a:t>）</a:t>
              </a:r>
              <a:r>
                <a:rPr lang="en-US" altLang="zh-CN"/>
                <a:t>/</a:t>
              </a:r>
              <a:r>
                <a:rPr lang="zh-CN" altLang="en-US"/>
                <a:t>半宽（</a:t>
              </a:r>
              <a:r>
                <a:rPr lang="en-US" altLang="zh-CN"/>
                <a:t>H</a:t>
              </a:r>
              <a:r>
                <a:rPr lang="zh-CN" altLang="en-US"/>
                <a:t>）</a:t>
              </a:r>
              <a:r>
                <a:rPr lang="en-US" altLang="zh-CN"/>
                <a:t>/</a:t>
              </a:r>
              <a:r>
                <a:rPr lang="zh-CN" altLang="en-US"/>
                <a:t>长度（</a:t>
              </a:r>
              <a:r>
                <a:rPr lang="en-US" altLang="zh-CN"/>
                <a:t>L</a:t>
              </a:r>
              <a:r>
                <a:rPr lang="zh-CN" altLang="en-US"/>
                <a:t>）</a:t>
              </a:r>
              <a:r>
                <a:rPr lang="en-US" altLang="zh-CN"/>
                <a:t>/</a:t>
              </a:r>
              <a:r>
                <a:rPr lang="zh-CN" altLang="en-US"/>
                <a:t>放弃（</a:t>
              </a:r>
              <a:r>
                <a:rPr lang="en-US" altLang="zh-CN"/>
                <a:t>U</a:t>
              </a:r>
              <a:r>
                <a:rPr lang="zh-CN" altLang="en-US"/>
                <a:t>）</a:t>
              </a:r>
              <a:r>
                <a:rPr lang="en-US" altLang="zh-CN"/>
                <a:t>/</a:t>
              </a:r>
              <a:r>
                <a:rPr lang="zh-CN" altLang="en-US"/>
                <a:t>宽度 （</a:t>
              </a:r>
              <a:r>
                <a:rPr lang="en-US" altLang="zh-CN"/>
                <a:t>W</a:t>
              </a:r>
              <a:r>
                <a:rPr lang="zh-CN" altLang="en-US"/>
                <a:t>）</a:t>
              </a:r>
              <a:r>
                <a:rPr lang="en-US" altLang="zh-CN"/>
                <a:t>]</a:t>
              </a:r>
              <a:r>
                <a:rPr lang="zh-CN" altLang="en-US"/>
                <a:t>：</a:t>
              </a:r>
              <a:r>
                <a:rPr lang="en-US" altLang="zh-CN"/>
                <a:t>W </a:t>
              </a:r>
              <a:r>
                <a:rPr lang="zh-CN" altLang="en-US"/>
                <a:t>指定起点宽度 ：</a:t>
              </a:r>
              <a:r>
                <a:rPr lang="en-US" altLang="zh-CN"/>
                <a:t>0 </a:t>
              </a:r>
              <a:r>
                <a:rPr lang="zh-CN" altLang="en-US"/>
                <a:t>指定端点宽度 ： </a:t>
              </a:r>
              <a:endParaRPr lang="en-US" altLang="zh-CN"/>
            </a:p>
            <a:p>
              <a:r>
                <a:rPr lang="zh-CN" altLang="en-US"/>
                <a:t>    指定下一个点或</a:t>
              </a:r>
              <a:r>
                <a:rPr lang="en-US" altLang="zh-CN"/>
                <a:t>[</a:t>
              </a:r>
              <a:r>
                <a:rPr lang="zh-CN" altLang="en-US"/>
                <a:t>圆弧（</a:t>
              </a:r>
              <a:r>
                <a:rPr lang="en-US" altLang="zh-CN"/>
                <a:t>A</a:t>
              </a:r>
              <a:r>
                <a:rPr lang="zh-CN" altLang="en-US"/>
                <a:t>）</a:t>
              </a:r>
              <a:r>
                <a:rPr lang="en-US" altLang="zh-CN"/>
                <a:t>/</a:t>
              </a:r>
              <a:r>
                <a:rPr lang="zh-CN" altLang="en-US"/>
                <a:t>关闭（</a:t>
              </a:r>
              <a:r>
                <a:rPr lang="en-US" altLang="zh-CN"/>
                <a:t>C</a:t>
              </a:r>
              <a:r>
                <a:rPr lang="zh-CN" altLang="en-US"/>
                <a:t>）</a:t>
              </a:r>
              <a:r>
                <a:rPr lang="en-US" altLang="zh-CN"/>
                <a:t>/</a:t>
              </a:r>
              <a:r>
                <a:rPr lang="zh-CN" altLang="en-US"/>
                <a:t>半宽（</a:t>
              </a:r>
              <a:r>
                <a:rPr lang="en-US" altLang="zh-CN"/>
                <a:t>H</a:t>
              </a:r>
              <a:r>
                <a:rPr lang="zh-CN" altLang="en-US"/>
                <a:t>）</a:t>
              </a:r>
              <a:r>
                <a:rPr lang="en-US" altLang="zh-CN"/>
                <a:t>/</a:t>
              </a:r>
              <a:r>
                <a:rPr lang="zh-CN" altLang="en-US"/>
                <a:t>长度（</a:t>
              </a:r>
              <a:r>
                <a:rPr lang="en-US" altLang="zh-CN"/>
                <a:t>L</a:t>
              </a:r>
              <a:r>
                <a:rPr lang="zh-CN" altLang="en-US"/>
                <a:t>）</a:t>
              </a:r>
              <a:r>
                <a:rPr lang="en-US" altLang="zh-CN"/>
                <a:t>/</a:t>
              </a:r>
              <a:r>
                <a:rPr lang="zh-CN" altLang="en-US"/>
                <a:t>放弃（</a:t>
              </a:r>
              <a:r>
                <a:rPr lang="en-US" altLang="zh-CN"/>
                <a:t>U</a:t>
              </a:r>
              <a:r>
                <a:rPr lang="zh-CN" altLang="en-US"/>
                <a:t>）</a:t>
              </a:r>
              <a:r>
                <a:rPr lang="en-US" altLang="zh-CN"/>
                <a:t>/</a:t>
              </a:r>
              <a:r>
                <a:rPr lang="zh-CN" altLang="en-US"/>
                <a:t>宽度 （</a:t>
              </a:r>
              <a:r>
                <a:rPr lang="en-US" altLang="zh-CN"/>
                <a:t>W</a:t>
              </a:r>
              <a:r>
                <a:rPr lang="zh-CN" altLang="en-US"/>
                <a:t>）</a:t>
              </a:r>
              <a:r>
                <a:rPr lang="en-US" altLang="zh-CN"/>
                <a:t>]</a:t>
              </a:r>
              <a:r>
                <a:rPr lang="zh-CN" altLang="en-US"/>
                <a:t>：</a:t>
              </a:r>
              <a:r>
                <a:rPr lang="en-US" altLang="zh-CN"/>
                <a:t>@0</a:t>
              </a:r>
              <a:r>
                <a:rPr lang="zh-CN" altLang="en-US"/>
                <a:t>，</a:t>
              </a:r>
              <a:r>
                <a:rPr lang="en-US" altLang="zh-CN"/>
                <a:t>4</a:t>
              </a:r>
              <a:r>
                <a:rPr lang="zh-CN" altLang="en-US"/>
                <a:t>（完成细短画线</a:t>
              </a:r>
              <a:r>
                <a:rPr lang="en-US" altLang="zh-CN"/>
                <a:t>BC</a:t>
              </a:r>
              <a:r>
                <a:rPr lang="zh-CN" altLang="en-US"/>
                <a:t>） </a:t>
              </a:r>
              <a:endParaRPr lang="en-US" altLang="zh-CN"/>
            </a:p>
            <a:p>
              <a:r>
                <a:rPr lang="zh-CN" altLang="en-US"/>
                <a:t>    指定下一个点</a:t>
              </a:r>
              <a:r>
                <a:rPr lang="en-US" altLang="zh-CN"/>
                <a:t>[</a:t>
              </a:r>
              <a:r>
                <a:rPr lang="zh-CN" altLang="en-US"/>
                <a:t>圆弧（</a:t>
              </a:r>
              <a:r>
                <a:rPr lang="en-US" altLang="zh-CN"/>
                <a:t>A</a:t>
              </a:r>
              <a:r>
                <a:rPr lang="zh-CN" altLang="en-US"/>
                <a:t>）</a:t>
              </a:r>
              <a:r>
                <a:rPr lang="en-US" altLang="zh-CN"/>
                <a:t>/</a:t>
              </a:r>
              <a:r>
                <a:rPr lang="zh-CN" altLang="en-US"/>
                <a:t>关闭（</a:t>
              </a:r>
              <a:r>
                <a:rPr lang="en-US" altLang="zh-CN"/>
                <a:t>C</a:t>
              </a:r>
              <a:r>
                <a:rPr lang="zh-CN" altLang="en-US"/>
                <a:t>）</a:t>
              </a:r>
              <a:r>
                <a:rPr lang="en-US" altLang="zh-CN"/>
                <a:t>/</a:t>
              </a:r>
              <a:r>
                <a:rPr lang="zh-CN" altLang="en-US"/>
                <a:t>半宽（</a:t>
              </a:r>
              <a:r>
                <a:rPr lang="en-US" altLang="zh-CN"/>
                <a:t>H</a:t>
              </a:r>
              <a:r>
                <a:rPr lang="zh-CN" altLang="en-US"/>
                <a:t>）</a:t>
              </a:r>
              <a:r>
                <a:rPr lang="en-US" altLang="zh-CN"/>
                <a:t>/</a:t>
              </a:r>
              <a:r>
                <a:rPr lang="zh-CN" altLang="en-US"/>
                <a:t>长度（</a:t>
              </a:r>
              <a:r>
                <a:rPr lang="en-US" altLang="zh-CN"/>
                <a:t>L</a:t>
              </a:r>
              <a:r>
                <a:rPr lang="zh-CN" altLang="en-US"/>
                <a:t>）</a:t>
              </a:r>
              <a:r>
                <a:rPr lang="en-US" altLang="zh-CN"/>
                <a:t>/</a:t>
              </a:r>
              <a:r>
                <a:rPr lang="zh-CN" altLang="en-US"/>
                <a:t>放弃（</a:t>
              </a:r>
              <a:r>
                <a:rPr lang="en-US" altLang="zh-CN"/>
                <a:t>U</a:t>
              </a:r>
              <a:r>
                <a:rPr lang="zh-CN" altLang="en-US"/>
                <a:t>）</a:t>
              </a:r>
              <a:r>
                <a:rPr lang="en-US" altLang="zh-CN"/>
                <a:t>/</a:t>
              </a:r>
              <a:r>
                <a:rPr lang="zh-CN" altLang="en-US"/>
                <a:t>宽度（</a:t>
              </a:r>
              <a:r>
                <a:rPr lang="en-US" altLang="zh-CN"/>
                <a:t>W</a:t>
              </a:r>
              <a:r>
                <a:rPr lang="zh-CN" altLang="en-US"/>
                <a:t>）</a:t>
              </a:r>
              <a:r>
                <a:rPr lang="en-US" altLang="zh-CN"/>
                <a:t>]</a:t>
              </a:r>
              <a:r>
                <a:rPr lang="zh-CN" altLang="en-US"/>
                <a:t>： </a:t>
              </a:r>
              <a:r>
                <a:rPr lang="en-US" altLang="zh-CN"/>
                <a:t>W</a:t>
              </a:r>
              <a:r>
                <a:rPr lang="zh-CN" altLang="en-US"/>
                <a:t>（改变线宽） </a:t>
              </a:r>
              <a:endParaRPr lang="en-US" altLang="zh-CN"/>
            </a:p>
            <a:p>
              <a:r>
                <a:rPr lang="zh-CN" altLang="en-US"/>
                <a:t>    指定起点宽度</a:t>
              </a:r>
              <a:r>
                <a:rPr lang="en-US" altLang="zh-CN"/>
                <a:t>&lt;0.0000&gt;</a:t>
              </a:r>
              <a:r>
                <a:rPr lang="zh-CN" altLang="en-US"/>
                <a:t>：</a:t>
              </a:r>
              <a:r>
                <a:rPr lang="en-US" altLang="zh-CN"/>
                <a:t>1 </a:t>
              </a:r>
              <a:endParaRPr lang="en-US" altLang="zh-CN"/>
            </a:p>
            <a:p>
              <a:r>
                <a:rPr lang="zh-CN" altLang="en-US"/>
                <a:t>    指定端点宽度</a:t>
              </a:r>
              <a:r>
                <a:rPr lang="en-US" altLang="zh-CN"/>
                <a:t>&lt;1.0000&gt;</a:t>
              </a:r>
              <a:r>
                <a:rPr lang="zh-CN" altLang="en-US"/>
                <a:t>：</a:t>
              </a:r>
              <a:r>
                <a:rPr lang="en-US" altLang="zh-CN"/>
                <a:t>0 </a:t>
              </a:r>
              <a:endParaRPr lang="en-US" altLang="zh-CN"/>
            </a:p>
            <a:p>
              <a:r>
                <a:rPr lang="zh-CN" altLang="en-US"/>
                <a:t>    指定下一个点或</a:t>
              </a:r>
              <a:r>
                <a:rPr lang="en-US" altLang="zh-CN"/>
                <a:t>[</a:t>
              </a:r>
              <a:r>
                <a:rPr lang="zh-CN" altLang="en-US"/>
                <a:t>圆弧（</a:t>
              </a:r>
              <a:r>
                <a:rPr lang="en-US" altLang="zh-CN"/>
                <a:t>A</a:t>
              </a:r>
              <a:r>
                <a:rPr lang="zh-CN" altLang="en-US"/>
                <a:t>）</a:t>
              </a:r>
              <a:r>
                <a:rPr lang="en-US" altLang="zh-CN"/>
                <a:t>/</a:t>
              </a:r>
              <a:r>
                <a:rPr lang="zh-CN" altLang="en-US"/>
                <a:t>关闭（</a:t>
              </a:r>
              <a:r>
                <a:rPr lang="en-US" altLang="zh-CN"/>
                <a:t>C</a:t>
              </a:r>
              <a:r>
                <a:rPr lang="zh-CN" altLang="en-US"/>
                <a:t>）</a:t>
              </a:r>
              <a:r>
                <a:rPr lang="en-US" altLang="zh-CN"/>
                <a:t>/</a:t>
              </a:r>
              <a:r>
                <a:rPr lang="zh-CN" altLang="en-US"/>
                <a:t>半宽（</a:t>
              </a:r>
              <a:r>
                <a:rPr lang="en-US" altLang="zh-CN"/>
                <a:t>H</a:t>
              </a:r>
              <a:r>
                <a:rPr lang="zh-CN" altLang="en-US"/>
                <a:t>）</a:t>
              </a:r>
              <a:r>
                <a:rPr lang="en-US" altLang="zh-CN"/>
                <a:t>/</a:t>
              </a:r>
              <a:r>
                <a:rPr lang="zh-CN" altLang="en-US"/>
                <a:t>长度（</a:t>
              </a:r>
              <a:r>
                <a:rPr lang="en-US" altLang="zh-CN"/>
                <a:t>L</a:t>
              </a:r>
              <a:r>
                <a:rPr lang="zh-CN" altLang="en-US"/>
                <a:t>）</a:t>
              </a:r>
              <a:r>
                <a:rPr lang="en-US" altLang="zh-CN"/>
                <a:t>/</a:t>
              </a:r>
              <a:r>
                <a:rPr lang="zh-CN" altLang="en-US"/>
                <a:t>放弃（</a:t>
              </a:r>
              <a:r>
                <a:rPr lang="en-US" altLang="zh-CN"/>
                <a:t>U</a:t>
              </a:r>
              <a:r>
                <a:rPr lang="zh-CN" altLang="en-US"/>
                <a:t>）</a:t>
              </a:r>
              <a:r>
                <a:rPr lang="en-US" altLang="zh-CN"/>
                <a:t>/</a:t>
              </a:r>
              <a:r>
                <a:rPr lang="zh-CN" altLang="en-US"/>
                <a:t>宽度 （</a:t>
              </a:r>
              <a:r>
                <a:rPr lang="en-US" altLang="zh-CN"/>
                <a:t>W</a:t>
              </a:r>
              <a:r>
                <a:rPr lang="zh-CN" altLang="en-US"/>
                <a:t>）</a:t>
              </a:r>
              <a:r>
                <a:rPr lang="en-US" altLang="zh-CN"/>
                <a:t>]</a:t>
              </a:r>
              <a:r>
                <a:rPr lang="zh-CN" altLang="en-US"/>
                <a:t>：</a:t>
              </a:r>
              <a:r>
                <a:rPr lang="en-US" altLang="zh-CN"/>
                <a:t>@0</a:t>
              </a:r>
              <a:r>
                <a:rPr lang="zh-CN" altLang="en-US"/>
                <a:t>，</a:t>
              </a:r>
              <a:r>
                <a:rPr lang="en-US" altLang="zh-CN"/>
                <a:t>4</a:t>
              </a:r>
              <a:r>
                <a:rPr lang="zh-CN" altLang="en-US"/>
                <a:t>（完成箭头）</a:t>
              </a:r>
              <a:endParaRPr lang="zh-CN" altLang="en-US"/>
            </a:p>
          </p:txBody>
        </p:sp>
        <p:pic>
          <p:nvPicPr>
            <p:cNvPr id="6" name="图片 5"/>
            <p:cNvPicPr>
              <a:picLocks noChangeAspect="1"/>
            </p:cNvPicPr>
            <p:nvPr/>
          </p:nvPicPr>
          <p:blipFill>
            <a:blip r:embed="rId1"/>
            <a:stretch>
              <a:fillRect/>
            </a:stretch>
          </p:blipFill>
          <p:spPr>
            <a:xfrm>
              <a:off x="3428134" y="1048076"/>
              <a:ext cx="326450" cy="311611"/>
            </a:xfrm>
            <a:prstGeom prst="rect">
              <a:avLst/>
            </a:pr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稻壳儿榴莲果果"/>
          <p:cNvSpPr txBox="1"/>
          <p:nvPr/>
        </p:nvSpPr>
        <p:spPr>
          <a:xfrm flipH="1">
            <a:off x="900430" y="832485"/>
            <a:ext cx="9998710" cy="124650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（1）选择正确的左视图和右视图并作出 F 向视图，如图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.1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（2）选择正确的 A 向局部视图，如图 </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7</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.2 所示。</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a:p>
            <a:pPr algn="just">
              <a:lnSpc>
                <a:spcPct val="150000"/>
              </a:lnSpc>
              <a:buClrTx/>
              <a:buSzTx/>
              <a:buFontTx/>
            </a:pP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sym typeface="+mn-ea"/>
              </a:rPr>
              <a:t>（</a:t>
            </a:r>
            <a:r>
              <a:rPr lang="en-US" altLang="zh-CN"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sym typeface="+mn-ea"/>
              </a:rPr>
              <a:t>3</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sym typeface="+mn-ea"/>
              </a:rPr>
              <a:t>）</a:t>
            </a:r>
            <a:r>
              <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rPr>
              <a:t>指出图中的错误，作出正确的标注及图形。</a:t>
            </a:r>
            <a:endParaRPr lang="zh-CN" altLang="en-US" dirty="0">
              <a:solidFill>
                <a:schemeClr val="tx1">
                  <a:lumMod val="95000"/>
                  <a:lumOff val="5000"/>
                </a:schemeClr>
              </a:solidFill>
              <a:latin typeface="宋体" panose="02010600030101010101" pitchFamily="2" charset="-122"/>
              <a:ea typeface="宋体" panose="02010600030101010101" pitchFamily="2" charset="-122"/>
              <a:cs typeface="Arial" panose="020B0604020202020204" pitchFamily="34" charset="0"/>
            </a:endParaRPr>
          </a:p>
        </p:txBody>
      </p:sp>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任务描述</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1"/>
          <a:stretch>
            <a:fillRect/>
          </a:stretch>
        </p:blipFill>
        <p:spPr>
          <a:xfrm>
            <a:off x="900430" y="2493010"/>
            <a:ext cx="5122545" cy="2710815"/>
          </a:xfrm>
          <a:prstGeom prst="rect">
            <a:avLst/>
          </a:prstGeom>
        </p:spPr>
      </p:pic>
      <p:pic>
        <p:nvPicPr>
          <p:cNvPr id="6" name="图片 5"/>
          <p:cNvPicPr>
            <a:picLocks noChangeAspect="1"/>
          </p:cNvPicPr>
          <p:nvPr/>
        </p:nvPicPr>
        <p:blipFill>
          <a:blip r:embed="rId2"/>
          <a:stretch>
            <a:fillRect/>
          </a:stretch>
        </p:blipFill>
        <p:spPr>
          <a:xfrm>
            <a:off x="6265545" y="2493010"/>
            <a:ext cx="4829810" cy="277177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稻壳儿榴莲果果"/>
          <p:cNvSpPr/>
          <p:nvPr/>
        </p:nvSpPr>
        <p:spPr>
          <a:xfrm>
            <a:off x="573569" y="3156918"/>
            <a:ext cx="7489217" cy="1106805"/>
          </a:xfrm>
          <a:prstGeom prst="rect">
            <a:avLst/>
          </a:prstGeom>
        </p:spPr>
        <p:txBody>
          <a:bodyPr wrap="square">
            <a:spAutoFit/>
          </a:bodyPr>
          <a:lstStyle/>
          <a:p>
            <a:r>
              <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rPr>
              <a:t>谢谢观看</a:t>
            </a:r>
            <a:endParaRPr lang="zh-CN" sz="6600" b="1" kern="100" dirty="0" smtClean="0">
              <a:solidFill>
                <a:schemeClr val="bg1"/>
              </a:solidFill>
              <a:effectLst>
                <a:outerShdw blurRad="38100" dist="38100" dir="2700000" algn="tl">
                  <a:srgbClr val="000000">
                    <a:alpha val="43137"/>
                  </a:srgbClr>
                </a:outerShdw>
              </a:effectLst>
              <a:latin typeface="宋体" panose="02010600030101010101" pitchFamily="2" charset="-122"/>
              <a:ea typeface="宋体" panose="02010600030101010101" pitchFamily="2" charset="-122"/>
              <a:cs typeface="Times New Roman" panose="02020603050405020304" charset="0"/>
            </a:endParaRPr>
          </a:p>
        </p:txBody>
      </p:sp>
    </p:spTree>
    <p:custDataLst>
      <p:tags r:id="rId1"/>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稻壳儿榴莲果果"/>
          <p:cNvSpPr>
            <a:spLocks noGrp="1"/>
          </p:cNvSpPr>
          <p:nvPr>
            <p:ph type="sldNum" sz="quarter" idx="2"/>
          </p:nvPr>
        </p:nvSpPr>
        <p:spPr/>
        <p:txBody>
          <a:bodyPr/>
          <a:lstStyle/>
          <a:p>
            <a:fld id="{86CB4B4D-7CA3-9044-876B-883B54F8677D}" type="slidenum">
              <a:rPr lang="en-US" smtClean="0"/>
            </a:fld>
            <a:endParaRPr lang="en-US" dirty="0"/>
          </a:p>
        </p:txBody>
      </p:sp>
      <p:sp>
        <p:nvSpPr>
          <p:cNvPr id="17" name="稻壳儿榴莲果果"/>
          <p:cNvSpPr/>
          <p:nvPr/>
        </p:nvSpPr>
        <p:spPr>
          <a:xfrm>
            <a:off x="900430" y="147926"/>
            <a:ext cx="1816100" cy="583565"/>
          </a:xfrm>
          <a:prstGeom prst="rect">
            <a:avLst/>
          </a:prstGeom>
        </p:spPr>
        <p:txBody>
          <a:bodyPr wrap="none">
            <a:spAutoFit/>
          </a:bodyPr>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任务目标</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
        <p:nvSpPr>
          <p:cNvPr id="5" name="矩形 4"/>
          <p:cNvSpPr/>
          <p:nvPr>
            <p:custDataLst>
              <p:tags r:id="rId1"/>
            </p:custDataLst>
          </p:nvPr>
        </p:nvSpPr>
        <p:spPr>
          <a:xfrm>
            <a:off x="876300" y="1673225"/>
            <a:ext cx="925195" cy="866140"/>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6" name="矩形 5"/>
          <p:cNvSpPr/>
          <p:nvPr>
            <p:custDataLst>
              <p:tags r:id="rId2"/>
            </p:custDataLst>
          </p:nvPr>
        </p:nvSpPr>
        <p:spPr>
          <a:xfrm>
            <a:off x="1800860" y="1673225"/>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7" name="文本框 6"/>
          <p:cNvSpPr txBox="1"/>
          <p:nvPr>
            <p:custDataLst>
              <p:tags r:id="rId3"/>
            </p:custDataLst>
          </p:nvPr>
        </p:nvSpPr>
        <p:spPr>
          <a:xfrm>
            <a:off x="2093595" y="172529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rPr>
              <a:t>理解并掌握基本视图、向视图的概念、画法和标注规定，了解各种表示法的具体应用。</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endParaRPr>
          </a:p>
        </p:txBody>
      </p:sp>
      <p:sp>
        <p:nvSpPr>
          <p:cNvPr id="8" name="矩形 7"/>
          <p:cNvSpPr/>
          <p:nvPr>
            <p:custDataLst>
              <p:tags r:id="rId4"/>
            </p:custDataLst>
          </p:nvPr>
        </p:nvSpPr>
        <p:spPr>
          <a:xfrm>
            <a:off x="876300" y="2995930"/>
            <a:ext cx="925195" cy="866140"/>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9" name="矩形 8"/>
          <p:cNvSpPr/>
          <p:nvPr>
            <p:custDataLst>
              <p:tags r:id="rId5"/>
            </p:custDataLst>
          </p:nvPr>
        </p:nvSpPr>
        <p:spPr>
          <a:xfrm>
            <a:off x="1800860" y="2995930"/>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6"/>
            </p:custDataLst>
          </p:nvPr>
        </p:nvSpPr>
        <p:spPr>
          <a:xfrm>
            <a:off x="2093595" y="3048000"/>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能根据局部视图、斜视图的概念、画法要求，准确地绘制零件的局部视图和斜视图。</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2" name="矩形 11"/>
          <p:cNvSpPr/>
          <p:nvPr>
            <p:custDataLst>
              <p:tags r:id="rId7"/>
            </p:custDataLst>
          </p:nvPr>
        </p:nvSpPr>
        <p:spPr>
          <a:xfrm>
            <a:off x="876300" y="4318635"/>
            <a:ext cx="925195" cy="866140"/>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3" name="矩形 12"/>
          <p:cNvSpPr/>
          <p:nvPr>
            <p:custDataLst>
              <p:tags r:id="rId8"/>
            </p:custDataLst>
          </p:nvPr>
        </p:nvSpPr>
        <p:spPr>
          <a:xfrm>
            <a:off x="1800860" y="4318635"/>
            <a:ext cx="9514840" cy="866140"/>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9"/>
            </p:custDataLst>
          </p:nvPr>
        </p:nvSpPr>
        <p:spPr>
          <a:xfrm>
            <a:off x="2093595" y="4370705"/>
            <a:ext cx="9069705" cy="762000"/>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rPr>
              <a:t>（3）能合理选用适当的表达方式，培养视图审美及整体观。</a:t>
            </a:r>
            <a:endParaRPr lang="zh-CN" altLang="en-US" sz="1600" spc="100" dirty="0">
              <a:solidFill>
                <a:srgbClr val="000000">
                  <a:lumMod val="85000"/>
                  <a:lumOff val="15000"/>
                </a:srgbClr>
              </a:solidFill>
              <a:uFillTx/>
              <a:latin typeface="Arial" panose="020B0604020202020204" pitchFamily="34" charset="0"/>
              <a:ea typeface="微软雅黑" panose="020B0503020204020204" charset="-122"/>
              <a:sym typeface="微软雅黑" panose="020B0503020204020204" charset="-122"/>
            </a:endParaRPr>
          </a:p>
        </p:txBody>
      </p:sp>
      <p:sp>
        <p:nvSpPr>
          <p:cNvPr id="15" name="文本框 14"/>
          <p:cNvSpPr txBox="1"/>
          <p:nvPr>
            <p:custDataLst>
              <p:tags r:id="rId10"/>
            </p:custDataLst>
          </p:nvPr>
        </p:nvSpPr>
        <p:spPr>
          <a:xfrm>
            <a:off x="1090930" y="439864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3</a:t>
            </a:r>
            <a:endParaRPr lang="en-US" altLang="zh-CN" sz="4000" b="1">
              <a:solidFill>
                <a:srgbClr val="FFFFFF"/>
              </a:solidFill>
              <a:latin typeface="微软雅黑" panose="020B0503020204020204" charset="-122"/>
              <a:ea typeface="微软雅黑" panose="020B0503020204020204" charset="-122"/>
            </a:endParaRPr>
          </a:p>
        </p:txBody>
      </p:sp>
      <p:sp>
        <p:nvSpPr>
          <p:cNvPr id="20" name="文本框 19"/>
          <p:cNvSpPr txBox="1"/>
          <p:nvPr>
            <p:custDataLst>
              <p:tags r:id="rId11"/>
            </p:custDataLst>
          </p:nvPr>
        </p:nvSpPr>
        <p:spPr>
          <a:xfrm>
            <a:off x="1090930" y="3075940"/>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2</a:t>
            </a:r>
            <a:endParaRPr lang="en-US" altLang="zh-CN" sz="4000" b="1">
              <a:solidFill>
                <a:srgbClr val="FFFFFF"/>
              </a:solidFill>
              <a:latin typeface="微软雅黑" panose="020B0503020204020204" charset="-122"/>
              <a:ea typeface="微软雅黑" panose="020B0503020204020204" charset="-122"/>
            </a:endParaRPr>
          </a:p>
        </p:txBody>
      </p:sp>
      <p:sp>
        <p:nvSpPr>
          <p:cNvPr id="21" name="文本框 20"/>
          <p:cNvSpPr txBox="1"/>
          <p:nvPr>
            <p:custDataLst>
              <p:tags r:id="rId12"/>
            </p:custDataLst>
          </p:nvPr>
        </p:nvSpPr>
        <p:spPr>
          <a:xfrm>
            <a:off x="1090930" y="1753235"/>
            <a:ext cx="495935" cy="706755"/>
          </a:xfrm>
          <a:prstGeom prst="rect">
            <a:avLst/>
          </a:prstGeom>
          <a:noFill/>
        </p:spPr>
        <p:txBody>
          <a:bodyPr wrap="square" rtlCol="0">
            <a:normAutofit/>
          </a:bodyPr>
          <a:lstStyle/>
          <a:p>
            <a:r>
              <a:rPr lang="en-US" altLang="zh-CN" sz="4000" b="1">
                <a:solidFill>
                  <a:srgbClr val="FFFFFF"/>
                </a:solidFill>
                <a:latin typeface="微软雅黑" panose="020B0503020204020204" charset="-122"/>
                <a:ea typeface="微软雅黑" panose="020B0503020204020204" charset="-122"/>
              </a:rPr>
              <a:t>1</a:t>
            </a:r>
            <a:endParaRPr lang="en-US" altLang="zh-CN" sz="4000" b="1">
              <a:solidFill>
                <a:srgbClr val="FFFFFF"/>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34"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12" name="稻壳儿榴莲果果"/>
          <p:cNvSpPr txBox="1"/>
          <p:nvPr/>
        </p:nvSpPr>
        <p:spPr>
          <a:xfrm>
            <a:off x="794597" y="3881505"/>
            <a:ext cx="4885609" cy="156845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 设备、工具准备</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（1）绘图工具：铅笔、三角板、圆规等。</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（2）绘图纸。</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14" name="稻壳儿榴莲果果"/>
          <p:cNvSpPr txBox="1"/>
          <p:nvPr/>
        </p:nvSpPr>
        <p:spPr>
          <a:xfrm>
            <a:off x="6473222" y="3881505"/>
            <a:ext cx="4885609" cy="1938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2. 任务分析</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a:p>
            <a:r>
              <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rPr>
              <a:t>在三视图的基础上，增加了与之投射方向相对的三个视图，形成了六个基本视图，用以表达结构形状比较复杂的物体。</a:t>
            </a:r>
            <a:endParaRPr lang="zh-CN" altLang="en-US" sz="2400" b="1" dirty="0" smtClean="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稻壳儿榴莲果果"/>
          <p:cNvPicPr/>
          <p:nvPr/>
        </p:nvPicPr>
        <p:blipFill rotWithShape="1">
          <a:blip r:embed="rId1"/>
          <a:srcRect t="7779" b="7779"/>
          <a:stretch>
            <a:fillRect/>
          </a:stretch>
        </p:blipFill>
        <p:spPr>
          <a:xfrm>
            <a:off x="794560" y="1065317"/>
            <a:ext cx="4770112" cy="2683188"/>
          </a:xfrm>
          <a:prstGeom prst="rect">
            <a:avLst/>
          </a:prstGeom>
        </p:spPr>
      </p:pic>
      <p:pic>
        <p:nvPicPr>
          <p:cNvPr id="16" name="稻壳儿榴莲果果"/>
          <p:cNvPicPr/>
          <p:nvPr/>
        </p:nvPicPr>
        <p:blipFill rotWithShape="1">
          <a:blip r:embed="rId2"/>
          <a:srcRect t="7779" b="7779"/>
          <a:stretch>
            <a:fillRect/>
          </a:stretch>
        </p:blipFill>
        <p:spPr>
          <a:xfrm>
            <a:off x="6508034" y="1065317"/>
            <a:ext cx="4770112" cy="2683188"/>
          </a:xfrm>
          <a:prstGeom prst="rect">
            <a:avLst/>
          </a:prstGeom>
        </p:spPr>
      </p:pic>
      <p:sp>
        <p:nvSpPr>
          <p:cNvPr id="17" name="稻壳儿榴莲果果"/>
          <p:cNvSpPr/>
          <p:nvPr/>
        </p:nvSpPr>
        <p:spPr>
          <a:xfrm>
            <a:off x="923925" y="196821"/>
            <a:ext cx="1816100" cy="583565"/>
          </a:xfrm>
          <a:prstGeom prst="rect">
            <a:avLst/>
          </a:prstGeom>
        </p:spPr>
        <p:txBody>
          <a:bodyPr wrap="none">
            <a:spAutoFit/>
          </a:bodyPr>
          <a:lstStyle/>
          <a:p>
            <a:pPr algn="dist"/>
            <a:r>
              <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任务实施</a:t>
            </a:r>
            <a:endParaRPr lang="zh-CN" altLang="en-US" sz="3200" b="1" dirty="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14" name="稻壳儿榴莲果果"/>
          <p:cNvSpPr/>
          <p:nvPr/>
        </p:nvSpPr>
        <p:spPr>
          <a:xfrm>
            <a:off x="974090" y="773430"/>
            <a:ext cx="2807335"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一、基本视图</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872490" y="1575435"/>
            <a:ext cx="5185410" cy="3739515"/>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对于形状比较复杂的机件，用两个或三个视图尚不能完整、清楚地表达它们的内外形状时，则可根据国标规定，在原有三个投影面的基础上，再增设三个投影面，组成一个正六面体，这六个投影面称为基本投影面，如图 7.4 所示。机件向基本投影面投射所</a:t>
            </a:r>
            <a:r>
              <a:rPr lang="en-US" sz="1800"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得到的视图，称为基本视图。这样，除了前面已介绍过的主视图、俯视图、左视图三个视图外，还有后视图——从后向前投射，仰视图——从下向上投射，右视图——从右向左投射。</a:t>
            </a:r>
            <a:endParaRPr lang="en-US" sz="1800"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4" name="稻壳儿榴莲果果"/>
          <p:cNvSpPr/>
          <p:nvPr/>
        </p:nvSpPr>
        <p:spPr>
          <a:xfrm>
            <a:off x="974134" y="18959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3" name="图片 2"/>
          <p:cNvPicPr>
            <a:picLocks noChangeAspect="1"/>
          </p:cNvPicPr>
          <p:nvPr/>
        </p:nvPicPr>
        <p:blipFill>
          <a:blip r:embed="rId1"/>
          <a:stretch>
            <a:fillRect/>
          </a:stretch>
        </p:blipFill>
        <p:spPr>
          <a:xfrm>
            <a:off x="6537325" y="1692275"/>
            <a:ext cx="5161280" cy="3336925"/>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13" name="稻壳儿榴莲果果"/>
          <p:cNvSpPr txBox="1">
            <a:spLocks noGrp="1"/>
          </p:cNvSpPr>
          <p:nvPr>
            <p:ph type="sldNum" sz="quarter" idx="2"/>
          </p:nvPr>
        </p:nvSpPr>
        <p:spPr>
          <a:prstGeom prst="rect">
            <a:avLst/>
          </a:prstGeom>
        </p:spPr>
        <p:txBody>
          <a:bodyPr/>
          <a:lstStyle/>
          <a:p>
            <a:fld id="{86CB4B4D-7CA3-9044-876B-883B54F8677D}" type="slidenum">
              <a:rPr/>
            </a:fld>
            <a:endParaRPr/>
          </a:p>
        </p:txBody>
      </p:sp>
      <p:sp>
        <p:nvSpPr>
          <p:cNvPr id="9814" name="稻壳儿榴莲果果"/>
          <p:cNvSpPr/>
          <p:nvPr/>
        </p:nvSpPr>
        <p:spPr>
          <a:xfrm>
            <a:off x="974090" y="773430"/>
            <a:ext cx="2807335" cy="54292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p:spPr>
        <p:txBody>
          <a:bodyPr wrap="square" lIns="25400" tIns="25400" rIns="25400" bIns="25400" numCol="1" anchor="t">
            <a:spAutoFit/>
          </a:bodyPr>
          <a:lstStyle>
            <a:lvl1pPr algn="l">
              <a:defRPr sz="5000" b="0" cap="all">
                <a:solidFill>
                  <a:srgbClr val="1C1D21"/>
                </a:solidFill>
                <a:latin typeface="Open Sans Bold"/>
                <a:ea typeface="Open Sans Bold"/>
                <a:cs typeface="Open Sans Bold"/>
                <a:sym typeface="Open Sans Bold"/>
              </a:defRPr>
            </a:lvl1pPr>
          </a:lstStyle>
          <a:p>
            <a:r>
              <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rPr>
              <a:t>二、向视图</a:t>
            </a:r>
            <a:endParaRPr lang="zh-CN" altLang="en-US" sz="3200" b="1" dirty="0">
              <a:solidFill>
                <a:srgbClr val="12569A"/>
              </a:solidFill>
              <a:latin typeface="宋体" panose="02010600030101010101" pitchFamily="2" charset="-122"/>
              <a:ea typeface="宋体" panose="02010600030101010101" pitchFamily="2" charset="-122"/>
              <a:cs typeface="宋体" panose="02010600030101010101" pitchFamily="2" charset="-122"/>
            </a:endParaRPr>
          </a:p>
        </p:txBody>
      </p:sp>
      <p:sp>
        <p:nvSpPr>
          <p:cNvPr id="9821" name="稻壳儿榴莲果果"/>
          <p:cNvSpPr/>
          <p:nvPr/>
        </p:nvSpPr>
        <p:spPr>
          <a:xfrm>
            <a:off x="1689025" y="4591154"/>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27" name="稻壳儿榴莲果果"/>
          <p:cNvSpPr/>
          <p:nvPr/>
        </p:nvSpPr>
        <p:spPr>
          <a:xfrm>
            <a:off x="1677844" y="495293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9833" name="稻壳儿榴莲果果"/>
          <p:cNvSpPr/>
          <p:nvPr/>
        </p:nvSpPr>
        <p:spPr>
          <a:xfrm>
            <a:off x="1689025" y="5314715"/>
            <a:ext cx="3637866" cy="76466"/>
          </a:xfrm>
          <a:prstGeom prst="roundRect">
            <a:avLst>
              <a:gd name="adj" fmla="val 50000"/>
            </a:avLst>
          </a:prstGeom>
          <a:solidFill>
            <a:srgbClr val="F6F6F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200">
              <a:ea typeface="宋体" panose="02010600030101010101" pitchFamily="2" charset="-122"/>
              <a:cs typeface="宋体" panose="02010600030101010101" pitchFamily="2" charset="-122"/>
            </a:endParaRPr>
          </a:p>
        </p:txBody>
      </p:sp>
      <p:sp>
        <p:nvSpPr>
          <p:cNvPr id="22" name="稻壳儿榴莲果果"/>
          <p:cNvSpPr txBox="1"/>
          <p:nvPr/>
        </p:nvSpPr>
        <p:spPr>
          <a:xfrm flipH="1">
            <a:off x="872490" y="1575435"/>
            <a:ext cx="5185410" cy="2908300"/>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pPr>
            <a:r>
              <a:rPr lang="en-US"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rPr>
              <a:t>在实际制图时，由于考虑到各视图在图纸中的合理布局问题，如不能按图 7.5 配置视图或各视图不画在同一张图纸上时，应在视图的上方标出视图的名称“×”（这里“×”为大写拉丁字母代号）并在相应的视图附近用箭头指明投射方向，并注上同样的字母，这种视图称为向视图。向视图是可以自由配置的视图，如图 7.7 所示。</a:t>
            </a:r>
            <a:endParaRPr lang="en-US" sz="1800" b="1" dirty="0">
              <a:solidFill>
                <a:schemeClr val="tx1">
                  <a:lumMod val="95000"/>
                  <a:lumOff val="5000"/>
                </a:schemeClr>
              </a:solidFill>
              <a:latin typeface="宋体" panose="02010600030101010101" pitchFamily="2" charset="-122"/>
              <a:ea typeface="Lato Regular" panose="020F0502020204030203" pitchFamily="34" charset="0"/>
              <a:cs typeface="Arial" panose="020B0604020202020204" pitchFamily="34" charset="0"/>
            </a:endParaRPr>
          </a:p>
        </p:txBody>
      </p:sp>
      <p:sp>
        <p:nvSpPr>
          <p:cNvPr id="44" name="稻壳儿榴莲果果"/>
          <p:cNvSpPr/>
          <p:nvPr/>
        </p:nvSpPr>
        <p:spPr>
          <a:xfrm>
            <a:off x="974134" y="189592"/>
            <a:ext cx="1816100" cy="583565"/>
          </a:xfrm>
          <a:prstGeom prst="rect">
            <a:avLst/>
          </a:prstGeom>
        </p:spPr>
        <p:txBody>
          <a:bodyPr wrap="none">
            <a:spAutoFit/>
          </a:bodyPr>
          <a:p>
            <a:pPr algn="dist"/>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rPr>
              <a:t>知识链接</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p:cNvPicPr>
            <a:picLocks noChangeAspect="1"/>
          </p:cNvPicPr>
          <p:nvPr/>
        </p:nvPicPr>
        <p:blipFill>
          <a:blip r:embed="rId1"/>
          <a:stretch>
            <a:fillRect/>
          </a:stretch>
        </p:blipFill>
        <p:spPr>
          <a:xfrm>
            <a:off x="6293485" y="1715135"/>
            <a:ext cx="5027295" cy="295275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ISLIDE.VECTOR" val="#431557;"/>
</p:tagLst>
</file>

<file path=ppt/tags/tag1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2*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2*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22.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1"/>
  <p:tag name="KSO_WM_UNIT_ID" val="diagram20187873_3*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3.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2"/>
  <p:tag name="KSO_WM_UNIT_ID" val="diagram20187873_3*q_h_i*1_1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4.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1"/>
  <p:tag name="KSO_WM_UNIT_ID" val="diagram20187873_3*q_h_i*1_2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5.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2"/>
  <p:tag name="KSO_WM_UNIT_ID" val="diagram20187873_3*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6.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2"/>
  <p:tag name="KSO_WM_UNIT_ID" val="diagram20187873_3*q_h_i*1_3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7.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3"/>
  <p:tag name="KSO_WM_UNIT_ID" val="diagram20187873_3*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3"/>
  <p:tag name="KSO_WM_UNIT_LINE_FILL_TYPE" val="2"/>
</p:tagLst>
</file>

<file path=ppt/tags/tag28.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8"/>
  <p:tag name="KSO_WM_UNIT_ID" val="diagram20187873_3*q_i*1_8"/>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2_3"/>
  <p:tag name="KSO_WM_UNIT_ID" val="diagram20187873_3*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2*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30.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1_3"/>
  <p:tag name="KSO_WM_UNIT_ID" val="diagram20187873_3*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TEMPLATE_CATEGORY" val="diagram"/>
  <p:tag name="KSO_WM_TEMPLATE_INDEX" val="20187873"/>
  <p:tag name="KSO_WM_UNIT_TYPE" val="q_h_i"/>
  <p:tag name="KSO_WM_UNIT_INDEX" val="1_3_1"/>
  <p:tag name="KSO_WM_UNIT_ID" val="diagram20187873_3*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7"/>
  <p:tag name="KSO_WM_UNIT_ID" val="diagram20187873_3*q_i*1_7"/>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3.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1"/>
  <p:tag name="KSO_WM_UNIT_ID" val="diagram20187873_3*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4.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2"/>
  <p:tag name="KSO_WM_UNIT_ID" val="diagram20187873_3*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3"/>
  <p:tag name="KSO_WM_UNIT_ID" val="diagram20187873_3*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4"/>
  <p:tag name="KSO_WM_UNIT_ID" val="diagram20187873_3*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5"/>
  <p:tag name="KSO_WM_UNIT_ID" val="diagram20187873_3*q_i*1_5"/>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8.xml><?xml version="1.0" encoding="utf-8"?>
<p:tagLst xmlns:p="http://schemas.openxmlformats.org/presentationml/2006/main">
  <p:tag name="KSO_WM_TAG_VERSION" val="1.0"/>
  <p:tag name="KSO_WM_TEMPLATE_CATEGORY" val="diagram"/>
  <p:tag name="KSO_WM_TEMPLATE_INDEX" val="20187873"/>
  <p:tag name="KSO_WM_UNIT_TYPE" val="q_i"/>
  <p:tag name="KSO_WM_UNIT_INDEX" val="1_6"/>
  <p:tag name="KSO_WM_UNIT_ID" val="diagram20187873_3*q_i*1_6"/>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1_1"/>
  <p:tag name="KSO_WM_UNIT_ID" val="diagram20187873_3*q_h_a*1_1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4.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40.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2_1"/>
  <p:tag name="KSO_WM_UNIT_ID" val="diagram20187873_3*q_h_a*1_2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TEMPLATE_CATEGORY" val="diagram"/>
  <p:tag name="KSO_WM_TEMPLATE_INDEX" val="20187873"/>
  <p:tag name="KSO_WM_UNIT_TYPE" val="q_h_a"/>
  <p:tag name="KSO_WM_UNIT_INDEX" val="1_3_1"/>
  <p:tag name="KSO_WM_UNIT_ID" val="diagram20187873_3*q_h_a*1_3_1"/>
  <p:tag name="KSO_WM_UNIT_LAYERLEVEL" val="1_1_1"/>
  <p:tag name="KSO_WM_UNIT_VALUE" val="6"/>
  <p:tag name="KSO_WM_UNIT_HIGHLIGHT" val="0"/>
  <p:tag name="KSO_WM_UNIT_COMPATIBLE" val="0"/>
  <p:tag name="KSO_WM_BEAUTIFY_FLAG" val="#wm#"/>
  <p:tag name="KSO_WM_UNIT_PRESET_TEXT" val="添加标题"/>
  <p:tag name="KSO_WM_UNIT_ISCONTENTSTITLE" val="0"/>
  <p:tag name="KSO_WM_DIAGRAM_GROUP_CODE" val="q1-1"/>
  <p:tag name="KSO_WM_UNIT_NOCLEAR" val="0"/>
  <p:tag name="KSO_WM_UNIT_DIAGRAM_ISNUMVISUAL" val="0"/>
  <p:tag name="KSO_WM_UNIT_DIAGRAM_ISREFERUNIT" val="0"/>
  <p:tag name="KSO_WM_UNIT_TEXT_FILL_FORE_SCHEMECOLOR_INDEX" val="13"/>
  <p:tag name="KSO_WM_UNIT_TEXT_FILL_TYPE" val="1"/>
</p:tagLst>
</file>

<file path=ppt/tags/tag42.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1"/>
  <p:tag name="KSO_WM_UNIT_ID" val="diagram20188904_1*q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Lst>
</file>

<file path=ppt/tags/tag43.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1"/>
  <p:tag name="KSO_WM_UNIT_ID" val="diagram20188904_1*q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8904_1*q_h_i*1_3_2"/>
  <p:tag name="KSO_WM_TEMPLATE_CATEGORY" val="diagram"/>
  <p:tag name="KSO_WM_TEMPLATE_INDEX" val="2018890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188904_1*q_h_i*1_2_3"/>
  <p:tag name="KSO_WM_TEMPLATE_CATEGORY" val="diagram"/>
  <p:tag name="KSO_WM_TEMPLATE_INDEX" val="2018890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188904_1*q_h_i*1_1_3"/>
  <p:tag name="KSO_WM_TEMPLATE_CATEGORY" val="diagram"/>
  <p:tag name="KSO_WM_TEMPLATE_INDEX" val="2018890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2"/>
  <p:tag name="KSO_WM_UNIT_ID" val="diagram20188904_1*q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TEXT_FILL_FORE_SCHEMECOLOR_INDEX" val="13"/>
  <p:tag name="KSO_WM_UNIT_TEXT_FILL_TYPE" val="1"/>
</p:tagLst>
</file>

<file path=ppt/tags/tag48.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2_2"/>
  <p:tag name="KSO_WM_UNIT_ID" val="diagram20188904_1*q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6"/>
  <p:tag name="KSO_WM_UNIT_FILL_TYPE" val="1"/>
  <p:tag name="KSO_WM_UNIT_TEXT_FILL_FORE_SCHEMECOLOR_INDEX" val="13"/>
  <p:tag name="KSO_WM_UNIT_TEXT_FILL_TYPE" val="1"/>
</p:tagLst>
</file>

<file path=ppt/tags/tag49.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3_3"/>
  <p:tag name="KSO_WM_UNIT_ID" val="diagram20188904_1*q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7"/>
  <p:tag name="KSO_WM_UNIT_FILL_TYPE" val="1"/>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0.xml><?xml version="1.0" encoding="utf-8"?>
<p:tagLst xmlns:p="http://schemas.openxmlformats.org/presentationml/2006/main">
  <p:tag name="KSO_WM_TAG_VERSION" val="1.0"/>
  <p:tag name="KSO_WM_TEMPLATE_CATEGORY" val="diagram"/>
  <p:tag name="KSO_WM_TEMPLATE_INDEX" val="20188904"/>
  <p:tag name="KSO_WM_UNIT_TYPE" val="q_h_i"/>
  <p:tag name="KSO_WM_UNIT_INDEX" val="1_1_1"/>
  <p:tag name="KSO_WM_UNIT_ID" val="diagram20188904_1*q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Lst>
</file>

<file path=ppt/tags/tag51.xml><?xml version="1.0" encoding="utf-8"?>
<p:tagLst xmlns:p="http://schemas.openxmlformats.org/presentationml/2006/main">
  <p:tag name="KSO_WM_TEMPLATE_CATEGORY" val="diagram"/>
  <p:tag name="KSO_WM_TEMPLATE_INDEX" val="20188904"/>
  <p:tag name="KSO_WM_UNIT_TYPE" val="q_h_a"/>
  <p:tag name="KSO_WM_UNIT_INDEX" val="1_1_1"/>
  <p:tag name="KSO_WM_UNIT_ID" val="diagram20188904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Lst>
</file>

<file path=ppt/tags/tag52.xml><?xml version="1.0" encoding="utf-8"?>
<p:tagLst xmlns:p="http://schemas.openxmlformats.org/presentationml/2006/main">
  <p:tag name="KSO_WM_TEMPLATE_CATEGORY" val="diagram"/>
  <p:tag name="KSO_WM_TEMPLATE_INDEX" val="20188904"/>
  <p:tag name="KSO_WM_UNIT_TYPE" val="q_h_f"/>
  <p:tag name="KSO_WM_UNIT_INDEX" val="1_1_1"/>
  <p:tag name="KSO_WM_UNIT_ID" val="diagram20188904_1*q_h_f*1_1_1"/>
  <p:tag name="KSO_WM_UNIT_LAYERLEVEL" val="1_1_1"/>
  <p:tag name="KSO_WM_UNIT_VALUE" val="34"/>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53.xml><?xml version="1.0" encoding="utf-8"?>
<p:tagLst xmlns:p="http://schemas.openxmlformats.org/presentationml/2006/main">
  <p:tag name="KSO_WM_TEMPLATE_CATEGORY" val="diagram"/>
  <p:tag name="KSO_WM_TEMPLATE_INDEX" val="20188904"/>
  <p:tag name="KSO_WM_UNIT_TYPE" val="q_h_a"/>
  <p:tag name="KSO_WM_UNIT_INDEX" val="1_2_1"/>
  <p:tag name="KSO_WM_UNIT_ID" val="diagram20188904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Lst>
</file>

<file path=ppt/tags/tag54.xml><?xml version="1.0" encoding="utf-8"?>
<p:tagLst xmlns:p="http://schemas.openxmlformats.org/presentationml/2006/main">
  <p:tag name="KSO_WM_TEMPLATE_CATEGORY" val="diagram"/>
  <p:tag name="KSO_WM_TEMPLATE_INDEX" val="20188904"/>
  <p:tag name="KSO_WM_UNIT_TYPE" val="q_h_f"/>
  <p:tag name="KSO_WM_UNIT_INDEX" val="1_2_1"/>
  <p:tag name="KSO_WM_UNIT_ID" val="diagram20188904_1*q_h_f*1_2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55.xml><?xml version="1.0" encoding="utf-8"?>
<p:tagLst xmlns:p="http://schemas.openxmlformats.org/presentationml/2006/main">
  <p:tag name="KSO_WM_TEMPLATE_CATEGORY" val="diagram"/>
  <p:tag name="KSO_WM_TEMPLATE_INDEX" val="20188904"/>
  <p:tag name="KSO_WM_UNIT_TYPE" val="q_h_a"/>
  <p:tag name="KSO_WM_UNIT_INDEX" val="1_3_1"/>
  <p:tag name="KSO_WM_UNIT_ID" val="diagram20188904_1*q_h_a*1_3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PRESET_TEXT" val="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Lst>
</file>

<file path=ppt/tags/tag56.xml><?xml version="1.0" encoding="utf-8"?>
<p:tagLst xmlns:p="http://schemas.openxmlformats.org/presentationml/2006/main">
  <p:tag name="KSO_WM_TEMPLATE_CATEGORY" val="diagram"/>
  <p:tag name="KSO_WM_TEMPLATE_INDEX" val="20188904"/>
  <p:tag name="KSO_WM_UNIT_TYPE" val="q_h_f"/>
  <p:tag name="KSO_WM_UNIT_INDEX" val="1_3_1"/>
  <p:tag name="KSO_WM_UNIT_ID" val="diagram20188904_1*q_h_f*1_3_1"/>
  <p:tag name="KSO_WM_UNIT_LAYERLEVEL" val="1_1_1"/>
  <p:tag name="KSO_WM_UNIT_VALUE" val="40"/>
  <p:tag name="KSO_WM_UNIT_HIGHLIGHT" val="0"/>
  <p:tag name="KSO_WM_UNIT_COMPATIBLE" val="0"/>
  <p:tag name="KSO_WM_BEAUTIFY_FLAG" val="#wm#"/>
  <p:tag name="KSO_WM_TAG_VERSION" val="1.0"/>
  <p:tag name="KSO_WM_DIAGRAM_GROUP_CODE" val="q1-1"/>
  <p:tag name="KSO_WM_UNIT_PRESET_TEXT" val="单击此处添加文本具体内容"/>
  <p:tag name="KSO_WM_UNIT_NOCLEAR" val="0"/>
  <p:tag name="KSO_WM_UNIT_DIAGRAM_ISNUMVISUAL" val="0"/>
  <p:tag name="KSO_WM_UNIT_DIAGRAM_ISREFERUNIT" val="0"/>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2*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2*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2*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2*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2*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70.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3474_2*l_h_i*1_3_1"/>
  <p:tag name="KSO_WM_TEMPLATE_CATEGORY" val="diagram"/>
  <p:tag name="KSO_WM_TEMPLATE_INDEX" val="20203474"/>
  <p:tag name="KSO_WM_UNIT_LAYERLEVEL" val="1_1_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03474_2*l_h_i*1_3_2"/>
  <p:tag name="KSO_WM_TEMPLATE_CATEGORY" val="diagram"/>
  <p:tag name="KSO_WM_TEMPLATE_INDEX" val="20203474"/>
  <p:tag name="KSO_WM_UNIT_LAYERLEVEL" val="1_1_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03474_2*l_h_i*1_3_3"/>
  <p:tag name="KSO_WM_TEMPLATE_CATEGORY" val="diagram"/>
  <p:tag name="KSO_WM_TEMPLATE_INDEX" val="20203474"/>
  <p:tag name="KSO_WM_UNIT_LAYERLEVEL" val="1_1_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3474_2*l_h_i*1_2_1"/>
  <p:tag name="KSO_WM_TEMPLATE_CATEGORY" val="diagram"/>
  <p:tag name="KSO_WM_TEMPLATE_INDEX" val="20203474"/>
  <p:tag name="KSO_WM_UNIT_LAYERLEVEL" val="1_1_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03474_2*l_h_i*1_2_2"/>
  <p:tag name="KSO_WM_TEMPLATE_CATEGORY" val="diagram"/>
  <p:tag name="KSO_WM_TEMPLATE_INDEX" val="20203474"/>
  <p:tag name="KSO_WM_UNIT_LAYERLEVEL" val="1_1_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03474_2*l_h_i*1_2_3"/>
  <p:tag name="KSO_WM_TEMPLATE_CATEGORY" val="diagram"/>
  <p:tag name="KSO_WM_TEMPLATE_INDEX" val="20203474"/>
  <p:tag name="KSO_WM_UNIT_LAYERLEVEL" val="1_1_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3474_2*l_h_i*1_1_1"/>
  <p:tag name="KSO_WM_TEMPLATE_CATEGORY" val="diagram"/>
  <p:tag name="KSO_WM_TEMPLATE_INDEX" val="20203474"/>
  <p:tag name="KSO_WM_UNIT_LAYERLEVEL" val="1_1_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03474_2*l_h_i*1_1_2"/>
  <p:tag name="KSO_WM_TEMPLATE_CATEGORY" val="diagram"/>
  <p:tag name="KSO_WM_TEMPLATE_INDEX" val="20203474"/>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03474_2*l_h_i*1_1_3"/>
  <p:tag name="KSO_WM_TEMPLATE_CATEGORY" val="diagram"/>
  <p:tag name="KSO_WM_TEMPLATE_INDEX" val="20203474"/>
  <p:tag name="KSO_WM_UNIT_LAYERLEVEL" val="1_1_1"/>
  <p:tag name="KSO_WM_TAG_VERSION" val="1.0"/>
  <p:tag name="KSO_WM_BEAUTIFY_FLAG" val="#wm#"/>
</p:tagLst>
</file>

<file path=ppt/tags/tag8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03474_2*l_h_a*1_2_1"/>
  <p:tag name="KSO_WM_TEMPLATE_CATEGORY" val="diagram"/>
  <p:tag name="KSO_WM_TEMPLATE_INDEX" val="20203474"/>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8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03474_2*l_h_a*1_1_1"/>
  <p:tag name="KSO_WM_TEMPLATE_CATEGORY" val="diagram"/>
  <p:tag name="KSO_WM_TEMPLATE_INDEX" val="20203474"/>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8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03474_2*l_h_a*1_3_1"/>
  <p:tag name="KSO_WM_TEMPLATE_CATEGORY" val="diagram"/>
  <p:tag name="KSO_WM_TEMPLATE_INDEX" val="20203474"/>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85.xml><?xml version="1.0" encoding="utf-8"?>
<p:tagLst xmlns:p="http://schemas.openxmlformats.org/presentationml/2006/main">
  <p:tag name="KSO_WM_TEMPLATE_CATEGORY" val="diagram"/>
  <p:tag name="KSO_WM_TEMPLATE_INDEX" val="20187697"/>
  <p:tag name="KSO_WM_UNIT_TYPE" val="q_h_i"/>
  <p:tag name="KSO_WM_UNIT_INDEX" val="1_1_4"/>
  <p:tag name="KSO_WM_UNIT_ID" val="diagram20187697_1*q_h_i*1_1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TEMPLATE_CATEGORY" val="diagram"/>
  <p:tag name="KSO_WM_TEMPLATE_INDEX" val="20187697"/>
  <p:tag name="KSO_WM_UNIT_TYPE" val="q_h_i"/>
  <p:tag name="KSO_WM_UNIT_INDEX" val="1_2_4"/>
  <p:tag name="KSO_WM_UNIT_ID" val="diagram20187697_1*q_h_i*1_2_4"/>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TEMPLATE_CATEGORY" val="diagram"/>
  <p:tag name="KSO_WM_TEMPLATE_INDEX" val="20187697"/>
  <p:tag name="KSO_WM_UNIT_TYPE" val="q_h_i"/>
  <p:tag name="KSO_WM_UNIT_INDEX" val="1_2_2"/>
  <p:tag name="KSO_WM_UNIT_ID" val="diagram20187697_1*q_h_i*1_2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Lst>
</file>

<file path=ppt/tags/tag88.xml><?xml version="1.0" encoding="utf-8"?>
<p:tagLst xmlns:p="http://schemas.openxmlformats.org/presentationml/2006/main">
  <p:tag name="KSO_WM_TEMPLATE_CATEGORY" val="diagram"/>
  <p:tag name="KSO_WM_TEMPLATE_INDEX" val="20187697"/>
  <p:tag name="KSO_WM_UNIT_TYPE" val="q_h_i"/>
  <p:tag name="KSO_WM_UNIT_INDEX" val="1_1_2"/>
  <p:tag name="KSO_WM_UNIT_ID" val="diagram20187697_1*q_h_i*1_1_2"/>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TEMPLATE_CATEGORY" val="diagram"/>
  <p:tag name="KSO_WM_TEMPLATE_INDEX" val="20187697"/>
  <p:tag name="KSO_WM_UNIT_TYPE" val="q_h_i"/>
  <p:tag name="KSO_WM_UNIT_INDEX" val="1_2_1"/>
  <p:tag name="KSO_WM_UNIT_ID" val="diagram20187697_1*q_h_i*1_2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2*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90.xml><?xml version="1.0" encoding="utf-8"?>
<p:tagLst xmlns:p="http://schemas.openxmlformats.org/presentationml/2006/main">
  <p:tag name="KSO_WM_TEMPLATE_CATEGORY" val="diagram"/>
  <p:tag name="KSO_WM_TEMPLATE_INDEX" val="20187697"/>
  <p:tag name="KSO_WM_UNIT_TYPE" val="q_h_i"/>
  <p:tag name="KSO_WM_UNIT_INDEX" val="1_1_1"/>
  <p:tag name="KSO_WM_UNIT_ID" val="diagram20187697_1*q_h_i*1_1_1"/>
  <p:tag name="KSO_WM_UNIT_LAYERLEVEL" val="1_1_1"/>
  <p:tag name="KSO_WM_BEAUTIFY_FLAG" val="#wm#"/>
  <p:tag name="KSO_WM_TAG_VERSION" val="1.0"/>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TEMPLATE_CATEGORY" val="diagram"/>
  <p:tag name="KSO_WM_TEMPLATE_INDEX" val="20187697"/>
  <p:tag name="KSO_WM_UNIT_ID" val="diagram20187697_1*q_h_a*1_1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1_1"/>
  <p:tag name="KSO_WM_UNIT_PRESET_TEXT" val="单击此处添加标题"/>
  <p:tag name="KSO_WM_UNIT_DIAGRAM_ISNUMVISUAL" val="0"/>
  <p:tag name="KSO_WM_UNIT_DIAGRAM_ISREFERUNIT" val="0"/>
  <p:tag name="KSO_WM_UNIT_NOCLEAR" val="0"/>
  <p:tag name="KSO_WM_UNIT_TEXT_FILL_FORE_SCHEMECOLOR_INDEX" val="5"/>
  <p:tag name="KSO_WM_UNIT_TEXT_FILL_TYPE" val="1"/>
</p:tagLst>
</file>

<file path=ppt/tags/tag92.xml><?xml version="1.0" encoding="utf-8"?>
<p:tagLst xmlns:p="http://schemas.openxmlformats.org/presentationml/2006/main">
  <p:tag name="KSO_WM_TEMPLATE_CATEGORY" val="diagram"/>
  <p:tag name="KSO_WM_TEMPLATE_INDEX" val="20187697"/>
  <p:tag name="KSO_WM_UNIT_ID" val="diagram20187697_1*q_h_a*1_2_1"/>
  <p:tag name="KSO_WM_UNIT_LAYERLEVEL" val="1_1_1"/>
  <p:tag name="KSO_WM_UNIT_VALUE" val="6"/>
  <p:tag name="KSO_WM_UNIT_HIGHLIGHT" val="0"/>
  <p:tag name="KSO_WM_UNIT_COMPATIBLE" val="0"/>
  <p:tag name="KSO_WM_BEAUTIFY_FLAG" val="#wm#"/>
  <p:tag name="KSO_WM_TAG_VERSION" val="1.0"/>
  <p:tag name="KSO_WM_DIAGRAM_GROUP_CODE" val="q1-1"/>
  <p:tag name="KSO_WM_UNIT_ISCONTENTSTITLE" val="0"/>
  <p:tag name="KSO_WM_UNIT_TYPE" val="q_h_a"/>
  <p:tag name="KSO_WM_UNIT_INDEX" val="1_2_1"/>
  <p:tag name="KSO_WM_UNIT_PRESET_TEXT" val="单击此处添加标题"/>
  <p:tag name="KSO_WM_UNIT_DIAGRAM_ISNUMVISUAL" val="0"/>
  <p:tag name="KSO_WM_UNIT_DIAGRAM_ISREFERUNIT" val="0"/>
  <p:tag name="KSO_WM_UNIT_NOCLEAR" val="0"/>
  <p:tag name="KSO_WM_UNIT_TEXT_FILL_FORE_SCHEMECOLOR_INDEX" val="6"/>
  <p:tag name="KSO_WM_UNIT_TEXT_FILL_TYPE" val="1"/>
</p:tagLst>
</file>

<file path=ppt/tags/tag93.xml><?xml version="1.0" encoding="utf-8"?>
<p:tagLst xmlns:p="http://schemas.openxmlformats.org/presentationml/2006/main">
  <p:tag name="KSO_WM_DIAGRAM_VERSION" val="3"/>
  <p:tag name="KSO_WM_DIAGRAM_COLOR_TRICK" val="1"/>
  <p:tag name="KSO_WM_DIAGRAM_COLOR_TEXT_CAN_REMOVE" val="n"/>
  <p:tag name="KSO_WM_UNIT_VALUE" val="682*682"/>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14_2*l_h_d*1_1_1"/>
  <p:tag name="KSO_WM_TEMPLATE_CATEGORY" val="diagram"/>
  <p:tag name="KSO_WM_TEMPLATE_INDEX" val="20232414"/>
  <p:tag name="KSO_WM_UNIT_LAYERLEVEL" val="1_1_1"/>
  <p:tag name="KSO_WM_TAG_VERSION" val="3.0"/>
  <p:tag name="KSO_WM_UNIT_PICTURE_SUBTYPE" val="b"/>
  <p:tag name="KSO_WM_DIAGRAM_VIRTUALLY_FRAME" val="{&quot;height&quot;:361.54998779296875,&quot;left&quot;:72.24999389648437,&quot;top&quot;:126.25291948934236,&quot;width&quot;:797.4500122070312}"/>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14_2*l_h_f*1_1_1"/>
  <p:tag name="KSO_WM_TEMPLATE_CATEGORY" val="diagram"/>
  <p:tag name="KSO_WM_TEMPLATE_INDEX" val="20232414"/>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1.54998779296875,&quot;left&quot;:72.24999389648437,&quot;top&quot;:126.25291948934236,&quot;width&quot;:797.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UNIT_USESOURCEFORMAT_APPLY" val="1"/>
</p:tagLst>
</file>

<file path=ppt/tags/tag95.xml><?xml version="1.0" encoding="utf-8"?>
<p:tagLst xmlns:p="http://schemas.openxmlformats.org/presentationml/2006/main">
  <p:tag name="KSO_WM_DIAGRAM_VERSION" val="3"/>
  <p:tag name="KSO_WM_DIAGRAM_COLOR_TRICK" val="1"/>
  <p:tag name="KSO_WM_DIAGRAM_COLOR_TEXT_CAN_REMOVE" val="n"/>
  <p:tag name="KSO_WM_UNIT_VALUE" val="682*682"/>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14_2*l_h_d*1_2_1"/>
  <p:tag name="KSO_WM_TEMPLATE_CATEGORY" val="diagram"/>
  <p:tag name="KSO_WM_TEMPLATE_INDEX" val="20232414"/>
  <p:tag name="KSO_WM_UNIT_LAYERLEVEL" val="1_1_1"/>
  <p:tag name="KSO_WM_TAG_VERSION" val="3.0"/>
  <p:tag name="KSO_WM_UNIT_PICTURE_SUBTYPE" val="b"/>
  <p:tag name="KSO_WM_DIAGRAM_VIRTUALLY_FRAME" val="{&quot;height&quot;:361.54998779296875,&quot;left&quot;:72.24999389648437,&quot;top&quot;:126.25291948934236,&quot;width&quot;:797.4500122070312}"/>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14_2*l_h_f*1_3_1"/>
  <p:tag name="KSO_WM_TEMPLATE_CATEGORY" val="diagram"/>
  <p:tag name="KSO_WM_TEMPLATE_INDEX" val="20232414"/>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1.54998779296875,&quot;left&quot;:72.24999389648437,&quot;top&quot;:126.25291948934236,&quot;width&quot;:797.4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 name="KSO_WM_UNIT_USESOURCEFORMAT_APPLY" val="1"/>
</p:tagLst>
</file>

<file path=ppt/tags/tag97.xml><?xml version="1.0" encoding="utf-8"?>
<p:tagLst xmlns:p="http://schemas.openxmlformats.org/presentationml/2006/main">
  <p:tag name="KSO_WM_DIAGRAM_VERSION" val="3"/>
  <p:tag name="KSO_WM_DIAGRAM_COLOR_TRICK" val="1"/>
  <p:tag name="KSO_WM_DIAGRAM_COLOR_TEXT_CAN_REMOVE" val="n"/>
  <p:tag name="KSO_WM_UNIT_VALUE" val="682*682"/>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14_2*l_h_d*1_3_1"/>
  <p:tag name="KSO_WM_TEMPLATE_CATEGORY" val="diagram"/>
  <p:tag name="KSO_WM_TEMPLATE_INDEX" val="20232414"/>
  <p:tag name="KSO_WM_UNIT_LAYERLEVEL" val="1_1_1"/>
  <p:tag name="KSO_WM_TAG_VERSION" val="3.0"/>
  <p:tag name="KSO_WM_UNIT_PICTURE_SUBTYPE" val="b"/>
  <p:tag name="KSO_WM_DIAGRAM_VIRTUALLY_FRAME" val="{&quot;height&quot;:361.54998779296875,&quot;left&quot;:72.24999389648437,&quot;top&quot;:126.25291948934236,&quot;width&quot;:797.4500122070312}"/>
  <p:tag name="KSO_WM_UNIT_FILL_TYPE" val="1"/>
  <p:tag name="KSO_WM_UNIT_FILL_FORE_SCHEMECOLOR_INDEX" val="5"/>
  <p:tag name="KSO_WM_UNIT_FILL_FORE_SCHEMECOLOR_INDEX_BRIGHTNESS" val="0"/>
  <p:tag name="KSO_WM_UNIT_LINE_FORE_SCHEMECOLOR_INDEX" val="5"/>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98.xml><?xml version="1.0" encoding="utf-8"?>
<p:tagLst xmlns:p="http://schemas.openxmlformats.org/presentationml/2006/main">
  <p:tag name="ISLIDE.VECTOR" val="#43155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宋体"/>
        <a:font script="Hebr" typeface="宋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宋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5959</Words>
  <Application>WPS 演示</Application>
  <PresentationFormat>宽屏</PresentationFormat>
  <Paragraphs>465</Paragraphs>
  <Slides>50</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50</vt:i4>
      </vt:variant>
    </vt:vector>
  </HeadingPairs>
  <TitlesOfParts>
    <vt:vector size="68" baseType="lpstr">
      <vt:lpstr>Arial</vt:lpstr>
      <vt:lpstr>宋体</vt:lpstr>
      <vt:lpstr>Wingdings</vt:lpstr>
      <vt:lpstr>Helvetica Neue Medium</vt:lpstr>
      <vt:lpstr>Open Sans Bold</vt:lpstr>
      <vt:lpstr>Times New Roman</vt:lpstr>
      <vt:lpstr>Droid Sans Fallback</vt:lpstr>
      <vt:lpstr>Segoe Print</vt:lpstr>
      <vt:lpstr>IPAexGothic</vt:lpstr>
      <vt:lpstr>微软雅黑</vt:lpstr>
      <vt:lpstr>Lato Regular</vt:lpstr>
      <vt:lpstr>Calibri</vt:lpstr>
      <vt:lpstr>Arial Unicode MS</vt:lpstr>
      <vt:lpstr>等线 Light</vt:lpstr>
      <vt:lpstr>楷体_GB2312</vt:lpstr>
      <vt:lpstr>新宋体</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osowin.com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榴莲果果</dc:creator>
  <cp:lastModifiedBy>user</cp:lastModifiedBy>
  <cp:revision>180</cp:revision>
  <dcterms:created xsi:type="dcterms:W3CDTF">2020-09-07T07:49:00Z</dcterms:created>
  <dcterms:modified xsi:type="dcterms:W3CDTF">2025-02-19T01:07:58Z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2052-12.1.0.19770</vt:lpwstr>
  </property>
  <property fmtid="{D5CDD505-2E9C-101B-9397-08002B2CF9AE}" pid="3" name="ICV">
    <vt:lpwstr>95C6ACC244E74B95A335B8F31901320B_12</vt:lpwstr>
  </property>
</Properties>
</file>