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21.svg" ContentType="image/svg+xml"/>
  <Override PartName="/ppt/media/image23.svg" ContentType="image/svg+xml"/>
  <Override PartName="/ppt/media/image25.svg" ContentType="image/svg+xml"/>
  <Override PartName="/ppt/media/image27.svg" ContentType="image/svg+xml"/>
  <Override PartName="/ppt/media/image29.svg" ContentType="image/svg+xml"/>
  <Override PartName="/ppt/media/image31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40"/>
  </p:notesMasterIdLst>
  <p:handoutMasterIdLst>
    <p:handoutMasterId r:id="rId41"/>
  </p:handoutMasterIdLst>
  <p:sldIdLst>
    <p:sldId id="256" r:id="rId4"/>
    <p:sldId id="363" r:id="rId5"/>
    <p:sldId id="257" r:id="rId6"/>
    <p:sldId id="258" r:id="rId7"/>
    <p:sldId id="282" r:id="rId8"/>
    <p:sldId id="278" r:id="rId9"/>
    <p:sldId id="283" r:id="rId10"/>
    <p:sldId id="307" r:id="rId11"/>
    <p:sldId id="397" r:id="rId12"/>
    <p:sldId id="398" r:id="rId13"/>
    <p:sldId id="291" r:id="rId14"/>
    <p:sldId id="399" r:id="rId15"/>
    <p:sldId id="400" r:id="rId16"/>
    <p:sldId id="401" r:id="rId17"/>
    <p:sldId id="290" r:id="rId18"/>
    <p:sldId id="402" r:id="rId19"/>
    <p:sldId id="343" r:id="rId20"/>
    <p:sldId id="292" r:id="rId21"/>
    <p:sldId id="403" r:id="rId22"/>
    <p:sldId id="404" r:id="rId23"/>
    <p:sldId id="405" r:id="rId24"/>
    <p:sldId id="277" r:id="rId25"/>
    <p:sldId id="406" r:id="rId26"/>
    <p:sldId id="407" r:id="rId27"/>
    <p:sldId id="408" r:id="rId28"/>
    <p:sldId id="415" r:id="rId29"/>
    <p:sldId id="416" r:id="rId30"/>
    <p:sldId id="417" r:id="rId31"/>
    <p:sldId id="418" r:id="rId32"/>
    <p:sldId id="419" r:id="rId33"/>
    <p:sldId id="420" r:id="rId34"/>
    <p:sldId id="421" r:id="rId35"/>
    <p:sldId id="422" r:id="rId36"/>
    <p:sldId id="423" r:id="rId37"/>
    <p:sldId id="424" r:id="rId38"/>
    <p:sldId id="294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4089" userDrawn="1">
          <p15:clr>
            <a:srgbClr val="A4A3A4"/>
          </p15:clr>
        </p15:guide>
        <p15:guide id="3" orient="horz" pos="954" userDrawn="1">
          <p15:clr>
            <a:srgbClr val="A4A3A4"/>
          </p15:clr>
        </p15:guide>
        <p15:guide id="4" orient="horz" pos="6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73DC"/>
    <a:srgbClr val="12569A"/>
    <a:srgbClr val="E3E4E4"/>
    <a:srgbClr val="95C4F3"/>
    <a:srgbClr val="0E24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44" d="100"/>
          <a:sy n="44" d="100"/>
        </p:scale>
        <p:origin x="67" y="893"/>
      </p:cViewPr>
      <p:guideLst>
        <p:guide orient="horz" pos="2188"/>
        <p:guide pos="4089"/>
        <p:guide orient="horz" pos="954"/>
        <p:guide orient="horz" pos="67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cs typeface="宋体" panose="02010600030101010101" pitchFamily="2" charset="-122"/>
              </a:rPr>
            </a:fld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cs typeface="宋体" panose="02010600030101010101" pitchFamily="2" charset="-122"/>
              </a:rPr>
            </a:fld>
            <a:endParaRPr lang="zh-CN" altLang="en-US">
              <a:cs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fld id="{662032DF-F038-43BC-9589-A7F0926D62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fld id="{71E13E65-EAB1-4137-8E78-13254BDAF9D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稻壳儿榴莲果果" descr="1740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稻壳儿榴莲果果"/>
          <p:cNvSpPr/>
          <p:nvPr userDrawn="1"/>
        </p:nvSpPr>
        <p:spPr bwMode="auto">
          <a:xfrm>
            <a:off x="-2926080" y="632174"/>
            <a:ext cx="5852159" cy="5820526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9" name="稻壳儿榴莲果果"/>
          <p:cNvSpPr/>
          <p:nvPr userDrawn="1"/>
        </p:nvSpPr>
        <p:spPr bwMode="auto">
          <a:xfrm>
            <a:off x="2377440" y="259080"/>
            <a:ext cx="2543589" cy="252984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10" name="稻壳儿榴莲果果"/>
          <p:cNvSpPr/>
          <p:nvPr userDrawn="1"/>
        </p:nvSpPr>
        <p:spPr bwMode="auto">
          <a:xfrm>
            <a:off x="10500360" y="5425440"/>
            <a:ext cx="2543589" cy="252984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ircle"/>
          <p:cNvSpPr/>
          <p:nvPr userDrawn="1"/>
        </p:nvSpPr>
        <p:spPr>
          <a:xfrm>
            <a:off x="304389" y="3844649"/>
            <a:ext cx="169136" cy="169136"/>
          </a:xfrm>
          <a:prstGeom prst="ellipse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Line"/>
          <p:cNvSpPr/>
          <p:nvPr userDrawn="1"/>
        </p:nvSpPr>
        <p:spPr>
          <a:xfrm flipV="1">
            <a:off x="3889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Circle"/>
          <p:cNvSpPr/>
          <p:nvPr userDrawn="1"/>
        </p:nvSpPr>
        <p:spPr>
          <a:xfrm>
            <a:off x="350725" y="3058160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Circle"/>
          <p:cNvSpPr/>
          <p:nvPr userDrawn="1"/>
        </p:nvSpPr>
        <p:spPr>
          <a:xfrm>
            <a:off x="350725" y="3336371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Circle"/>
          <p:cNvSpPr/>
          <p:nvPr userDrawn="1"/>
        </p:nvSpPr>
        <p:spPr>
          <a:xfrm>
            <a:off x="350725" y="3615771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Circle"/>
          <p:cNvSpPr/>
          <p:nvPr userDrawn="1"/>
        </p:nvSpPr>
        <p:spPr>
          <a:xfrm>
            <a:off x="350725" y="3892794"/>
            <a:ext cx="76465" cy="76465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Line"/>
          <p:cNvSpPr/>
          <p:nvPr userDrawn="1"/>
        </p:nvSpPr>
        <p:spPr>
          <a:xfrm flipV="1">
            <a:off x="3889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16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17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853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0E24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稻壳儿榴莲果果" descr="362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10273380" cy="6858000"/>
          </a:xfrm>
          <a:prstGeom prst="rect">
            <a:avLst/>
          </a:prstGeom>
        </p:spPr>
      </p:pic>
      <p:sp>
        <p:nvSpPr>
          <p:cNvPr id="8" name="稻壳儿榴莲果果"/>
          <p:cNvSpPr/>
          <p:nvPr userDrawn="1"/>
        </p:nvSpPr>
        <p:spPr>
          <a:xfrm>
            <a:off x="1524000" y="0"/>
            <a:ext cx="9326880" cy="6858000"/>
          </a:xfrm>
          <a:prstGeom prst="rect">
            <a:avLst/>
          </a:prstGeom>
          <a:gradFill flip="none" rotWithShape="1">
            <a:gsLst>
              <a:gs pos="78500">
                <a:srgbClr val="0E2453"/>
              </a:gs>
              <a:gs pos="0">
                <a:srgbClr val="0E2453">
                  <a:alpha val="0"/>
                </a:srgbClr>
              </a:gs>
              <a:gs pos="100000">
                <a:srgbClr val="0E245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9" name="稻壳儿榴莲果果"/>
          <p:cNvSpPr/>
          <p:nvPr userDrawn="1"/>
        </p:nvSpPr>
        <p:spPr bwMode="auto">
          <a:xfrm>
            <a:off x="9441013" y="-1125032"/>
            <a:ext cx="4712733" cy="4687259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4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10" name="稻壳儿榴莲果果"/>
          <p:cNvSpPr/>
          <p:nvPr userDrawn="1"/>
        </p:nvSpPr>
        <p:spPr bwMode="auto">
          <a:xfrm>
            <a:off x="10138368" y="3429000"/>
            <a:ext cx="1425023" cy="141732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11" name="稻壳儿榴莲果果"/>
          <p:cNvSpPr/>
          <p:nvPr userDrawn="1"/>
        </p:nvSpPr>
        <p:spPr bwMode="auto">
          <a:xfrm>
            <a:off x="-914400" y="5303520"/>
            <a:ext cx="2819400" cy="280416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稻壳儿榴莲果果" descr="399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sp>
        <p:nvSpPr>
          <p:cNvPr id="9" name="稻壳儿榴莲果果"/>
          <p:cNvSpPr/>
          <p:nvPr userDrawn="1"/>
        </p:nvSpPr>
        <p:spPr>
          <a:xfrm flipH="1">
            <a:off x="0" y="1"/>
            <a:ext cx="8268970" cy="6858000"/>
          </a:xfrm>
          <a:prstGeom prst="rect">
            <a:avLst/>
          </a:prstGeom>
          <a:gradFill flip="none" rotWithShape="1">
            <a:gsLst>
              <a:gs pos="78500">
                <a:srgbClr val="0E2453"/>
              </a:gs>
              <a:gs pos="0">
                <a:srgbClr val="0E2453">
                  <a:alpha val="0"/>
                </a:srgbClr>
              </a:gs>
              <a:gs pos="100000">
                <a:srgbClr val="0E245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/>
          <p:nvPr userDrawn="1"/>
        </p:nvSpPr>
        <p:spPr bwMode="auto">
          <a:xfrm>
            <a:off x="-2651760" y="-1980397"/>
            <a:ext cx="5852159" cy="5820526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5" name="稻壳儿榴莲果果"/>
          <p:cNvSpPr/>
          <p:nvPr userDrawn="1"/>
        </p:nvSpPr>
        <p:spPr bwMode="auto">
          <a:xfrm>
            <a:off x="3191095" y="650966"/>
            <a:ext cx="2543589" cy="252984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8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7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8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cxnSp>
        <p:nvCxnSpPr>
          <p:cNvPr id="12" name="直接连接符 11"/>
          <p:cNvCxnSpPr>
            <a:stCxn id="7" idx="32"/>
          </p:cNvCxnSpPr>
          <p:nvPr userDrawn="1"/>
        </p:nvCxnSpPr>
        <p:spPr>
          <a:xfrm>
            <a:off x="422608" y="645375"/>
            <a:ext cx="11477655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ine"/>
          <p:cNvSpPr/>
          <p:nvPr userDrawn="1"/>
        </p:nvSpPr>
        <p:spPr>
          <a:xfrm flipV="1">
            <a:off x="11862238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6" name="组合 25"/>
          <p:cNvGrpSpPr/>
          <p:nvPr userDrawn="1"/>
        </p:nvGrpSpPr>
        <p:grpSpPr>
          <a:xfrm>
            <a:off x="11759672" y="3006454"/>
            <a:ext cx="169136" cy="962805"/>
            <a:chOff x="329672" y="1116694"/>
            <a:chExt cx="169136" cy="962805"/>
          </a:xfrm>
        </p:grpSpPr>
        <p:sp>
          <p:nvSpPr>
            <p:cNvPr id="10" name="Circle"/>
            <p:cNvSpPr/>
            <p:nvPr userDrawn="1"/>
          </p:nvSpPr>
          <p:spPr>
            <a:xfrm>
              <a:off x="329672" y="1116694"/>
              <a:ext cx="169136" cy="169136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2" name="Circle"/>
            <p:cNvSpPr/>
            <p:nvPr userDrawn="1"/>
          </p:nvSpPr>
          <p:spPr>
            <a:xfrm>
              <a:off x="376007" y="1168400"/>
              <a:ext cx="76465" cy="76465"/>
            </a:xfrm>
            <a:prstGeom prst="ellipse">
              <a:avLst/>
            </a:prstGeom>
            <a:solidFill>
              <a:srgbClr val="E4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3" name="Circle"/>
            <p:cNvSpPr/>
            <p:nvPr userDrawn="1"/>
          </p:nvSpPr>
          <p:spPr>
            <a:xfrm>
              <a:off x="376007" y="1446611"/>
              <a:ext cx="76465" cy="76465"/>
            </a:xfrm>
            <a:prstGeom prst="ellipse">
              <a:avLst/>
            </a:prstGeom>
            <a:solidFill>
              <a:srgbClr val="E4E5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4" name="Circle"/>
            <p:cNvSpPr/>
            <p:nvPr userDrawn="1"/>
          </p:nvSpPr>
          <p:spPr>
            <a:xfrm>
              <a:off x="376007" y="1726011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5" name="Circle"/>
            <p:cNvSpPr/>
            <p:nvPr userDrawn="1"/>
          </p:nvSpPr>
          <p:spPr>
            <a:xfrm>
              <a:off x="376007" y="2003034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21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22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27" name="Line"/>
          <p:cNvSpPr/>
          <p:nvPr userDrawn="1"/>
        </p:nvSpPr>
        <p:spPr>
          <a:xfrm flipV="1">
            <a:off x="11862238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705344" y="6360763"/>
            <a:ext cx="313788" cy="222251"/>
          </a:xfrm>
          <a:prstGeom prst="rect">
            <a:avLst/>
          </a:prstGeom>
        </p:spPr>
        <p:txBody>
          <a:bodyPr wrap="square"/>
          <a:lstStyle>
            <a:lvl1pPr>
              <a:defRPr sz="1000">
                <a:solidFill>
                  <a:schemeClr val="tx1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Line"/>
          <p:cNvSpPr/>
          <p:nvPr userDrawn="1"/>
        </p:nvSpPr>
        <p:spPr>
          <a:xfrm flipV="1">
            <a:off x="116665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 userDrawn="1"/>
        </p:nvGrpSpPr>
        <p:grpSpPr>
          <a:xfrm>
            <a:off x="11581989" y="3014074"/>
            <a:ext cx="169136" cy="955185"/>
            <a:chOff x="329672" y="1124314"/>
            <a:chExt cx="169136" cy="955185"/>
          </a:xfrm>
        </p:grpSpPr>
        <p:sp>
          <p:nvSpPr>
            <p:cNvPr id="20" name="Circle"/>
            <p:cNvSpPr/>
            <p:nvPr userDrawn="1"/>
          </p:nvSpPr>
          <p:spPr>
            <a:xfrm>
              <a:off x="329672" y="1124314"/>
              <a:ext cx="169136" cy="169136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1" name="Circle"/>
            <p:cNvSpPr/>
            <p:nvPr userDrawn="1"/>
          </p:nvSpPr>
          <p:spPr>
            <a:xfrm>
              <a:off x="376007" y="1168400"/>
              <a:ext cx="76465" cy="76465"/>
            </a:xfrm>
            <a:prstGeom prst="ellipse">
              <a:avLst/>
            </a:pr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2" name="Circle"/>
            <p:cNvSpPr/>
            <p:nvPr userDrawn="1"/>
          </p:nvSpPr>
          <p:spPr>
            <a:xfrm>
              <a:off x="376007" y="1446611"/>
              <a:ext cx="76465" cy="76465"/>
            </a:xfrm>
            <a:prstGeom prst="ellipse">
              <a:avLst/>
            </a:prstGeom>
            <a:solidFill>
              <a:srgbClr val="E4E5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3" name="Circle"/>
            <p:cNvSpPr/>
            <p:nvPr userDrawn="1"/>
          </p:nvSpPr>
          <p:spPr>
            <a:xfrm>
              <a:off x="376007" y="1726011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4" name="Circle"/>
            <p:cNvSpPr/>
            <p:nvPr userDrawn="1"/>
          </p:nvSpPr>
          <p:spPr>
            <a:xfrm>
              <a:off x="376007" y="2003034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114078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26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27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28" name="Line"/>
          <p:cNvSpPr/>
          <p:nvPr userDrawn="1"/>
        </p:nvSpPr>
        <p:spPr>
          <a:xfrm flipV="1">
            <a:off x="116665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4629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"/>
          <p:cNvSpPr/>
          <p:nvPr userDrawn="1"/>
        </p:nvSpPr>
        <p:spPr>
          <a:xfrm flipV="1">
            <a:off x="3889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304389" y="3014074"/>
            <a:ext cx="169136" cy="955185"/>
            <a:chOff x="329672" y="1124314"/>
            <a:chExt cx="169136" cy="955185"/>
          </a:xfrm>
        </p:grpSpPr>
        <p:sp>
          <p:nvSpPr>
            <p:cNvPr id="10" name="Circle"/>
            <p:cNvSpPr/>
            <p:nvPr userDrawn="1"/>
          </p:nvSpPr>
          <p:spPr>
            <a:xfrm>
              <a:off x="329672" y="1124314"/>
              <a:ext cx="169136" cy="169136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1" name="Circle"/>
            <p:cNvSpPr/>
            <p:nvPr userDrawn="1"/>
          </p:nvSpPr>
          <p:spPr>
            <a:xfrm>
              <a:off x="376007" y="1168400"/>
              <a:ext cx="76465" cy="76465"/>
            </a:xfrm>
            <a:prstGeom prst="ellipse">
              <a:avLst/>
            </a:pr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2" name="Circle"/>
            <p:cNvSpPr/>
            <p:nvPr userDrawn="1"/>
          </p:nvSpPr>
          <p:spPr>
            <a:xfrm>
              <a:off x="376007" y="1446611"/>
              <a:ext cx="76465" cy="76465"/>
            </a:xfrm>
            <a:prstGeom prst="ellipse">
              <a:avLst/>
            </a:prstGeom>
            <a:solidFill>
              <a:srgbClr val="E4E5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3" name="Circle"/>
            <p:cNvSpPr/>
            <p:nvPr userDrawn="1"/>
          </p:nvSpPr>
          <p:spPr>
            <a:xfrm>
              <a:off x="376007" y="1726011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4" name="Circle"/>
            <p:cNvSpPr/>
            <p:nvPr userDrawn="1"/>
          </p:nvSpPr>
          <p:spPr>
            <a:xfrm>
              <a:off x="376007" y="2003034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16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17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18" name="Line"/>
          <p:cNvSpPr/>
          <p:nvPr userDrawn="1"/>
        </p:nvSpPr>
        <p:spPr>
          <a:xfrm flipV="1">
            <a:off x="3889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853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Line"/>
          <p:cNvSpPr/>
          <p:nvPr userDrawn="1"/>
        </p:nvSpPr>
        <p:spPr>
          <a:xfrm flipV="1">
            <a:off x="3889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304389" y="3058160"/>
            <a:ext cx="169136" cy="911099"/>
            <a:chOff x="329672" y="1168400"/>
            <a:chExt cx="169136" cy="911099"/>
          </a:xfrm>
        </p:grpSpPr>
        <p:sp>
          <p:nvSpPr>
            <p:cNvPr id="29" name="Circle"/>
            <p:cNvSpPr/>
            <p:nvPr userDrawn="1"/>
          </p:nvSpPr>
          <p:spPr>
            <a:xfrm>
              <a:off x="329672" y="1404462"/>
              <a:ext cx="169136" cy="169136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0" name="Circle"/>
            <p:cNvSpPr/>
            <p:nvPr userDrawn="1"/>
          </p:nvSpPr>
          <p:spPr>
            <a:xfrm>
              <a:off x="376007" y="1168400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1" name="Circle"/>
            <p:cNvSpPr/>
            <p:nvPr userDrawn="1"/>
          </p:nvSpPr>
          <p:spPr>
            <a:xfrm>
              <a:off x="376007" y="1446611"/>
              <a:ext cx="76465" cy="76465"/>
            </a:xfrm>
            <a:prstGeom prst="ellipse">
              <a:avLst/>
            </a:pr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2" name="Circle"/>
            <p:cNvSpPr/>
            <p:nvPr userDrawn="1"/>
          </p:nvSpPr>
          <p:spPr>
            <a:xfrm>
              <a:off x="376007" y="1726011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3" name="Circle"/>
            <p:cNvSpPr/>
            <p:nvPr userDrawn="1"/>
          </p:nvSpPr>
          <p:spPr>
            <a:xfrm>
              <a:off x="376007" y="2003034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25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26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27" name="Line"/>
          <p:cNvSpPr/>
          <p:nvPr userDrawn="1"/>
        </p:nvSpPr>
        <p:spPr>
          <a:xfrm flipV="1">
            <a:off x="3889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853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"/>
          <p:cNvSpPr/>
          <p:nvPr userDrawn="1"/>
        </p:nvSpPr>
        <p:spPr>
          <a:xfrm flipV="1">
            <a:off x="3889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Circle"/>
          <p:cNvSpPr/>
          <p:nvPr userDrawn="1"/>
        </p:nvSpPr>
        <p:spPr>
          <a:xfrm>
            <a:off x="304389" y="3565249"/>
            <a:ext cx="169136" cy="169136"/>
          </a:xfrm>
          <a:prstGeom prst="ellipse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Circle"/>
          <p:cNvSpPr/>
          <p:nvPr userDrawn="1"/>
        </p:nvSpPr>
        <p:spPr>
          <a:xfrm>
            <a:off x="350725" y="3058160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Circle"/>
          <p:cNvSpPr/>
          <p:nvPr userDrawn="1"/>
        </p:nvSpPr>
        <p:spPr>
          <a:xfrm>
            <a:off x="350725" y="3336371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Circle"/>
          <p:cNvSpPr/>
          <p:nvPr userDrawn="1"/>
        </p:nvSpPr>
        <p:spPr>
          <a:xfrm>
            <a:off x="350725" y="3615771"/>
            <a:ext cx="76465" cy="76465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Circle"/>
          <p:cNvSpPr/>
          <p:nvPr userDrawn="1"/>
        </p:nvSpPr>
        <p:spPr>
          <a:xfrm>
            <a:off x="350725" y="3892794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16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17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18" name="Line"/>
          <p:cNvSpPr/>
          <p:nvPr userDrawn="1"/>
        </p:nvSpPr>
        <p:spPr>
          <a:xfrm flipV="1">
            <a:off x="3889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853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fld id="{633E5097-7D29-4C9F-8DE8-88C28BE3D98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宋体" panose="02010600030101010101" pitchFamily="2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4" Type="http://schemas.openxmlformats.org/officeDocument/2006/relationships/slideLayout" Target="../slideLayouts/slideLayout8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tags" Target="../tags/tag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1" Type="http://schemas.openxmlformats.org/officeDocument/2006/relationships/slideLayout" Target="../slideLayouts/slideLayout8.xml"/><Relationship Id="rId30" Type="http://schemas.openxmlformats.org/officeDocument/2006/relationships/tags" Target="../tags/tag44.xml"/><Relationship Id="rId3" Type="http://schemas.openxmlformats.org/officeDocument/2006/relationships/tags" Target="../tags/tag17.xml"/><Relationship Id="rId29" Type="http://schemas.openxmlformats.org/officeDocument/2006/relationships/tags" Target="../tags/tag43.xml"/><Relationship Id="rId28" Type="http://schemas.openxmlformats.org/officeDocument/2006/relationships/tags" Target="../tags/tag42.xml"/><Relationship Id="rId27" Type="http://schemas.openxmlformats.org/officeDocument/2006/relationships/tags" Target="../tags/tag41.xml"/><Relationship Id="rId26" Type="http://schemas.openxmlformats.org/officeDocument/2006/relationships/tags" Target="../tags/tag40.xml"/><Relationship Id="rId25" Type="http://schemas.openxmlformats.org/officeDocument/2006/relationships/tags" Target="../tags/tag39.xml"/><Relationship Id="rId24" Type="http://schemas.openxmlformats.org/officeDocument/2006/relationships/tags" Target="../tags/tag38.xml"/><Relationship Id="rId23" Type="http://schemas.openxmlformats.org/officeDocument/2006/relationships/tags" Target="../tags/tag37.xml"/><Relationship Id="rId22" Type="http://schemas.openxmlformats.org/officeDocument/2006/relationships/tags" Target="../tags/tag36.xml"/><Relationship Id="rId21" Type="http://schemas.openxmlformats.org/officeDocument/2006/relationships/tags" Target="../tags/tag35.xml"/><Relationship Id="rId20" Type="http://schemas.openxmlformats.org/officeDocument/2006/relationships/tags" Target="../tags/tag34.xml"/><Relationship Id="rId2" Type="http://schemas.openxmlformats.org/officeDocument/2006/relationships/tags" Target="../tags/tag16.xml"/><Relationship Id="rId19" Type="http://schemas.openxmlformats.org/officeDocument/2006/relationships/tags" Target="../tags/tag33.xml"/><Relationship Id="rId18" Type="http://schemas.openxmlformats.org/officeDocument/2006/relationships/tags" Target="../tags/tag32.xml"/><Relationship Id="rId17" Type="http://schemas.openxmlformats.org/officeDocument/2006/relationships/tags" Target="../tags/tag31.xml"/><Relationship Id="rId16" Type="http://schemas.openxmlformats.org/officeDocument/2006/relationships/tags" Target="../tags/tag30.xml"/><Relationship Id="rId15" Type="http://schemas.openxmlformats.org/officeDocument/2006/relationships/tags" Target="../tags/tag29.xml"/><Relationship Id="rId14" Type="http://schemas.openxmlformats.org/officeDocument/2006/relationships/tags" Target="../tags/tag28.xml"/><Relationship Id="rId13" Type="http://schemas.openxmlformats.org/officeDocument/2006/relationships/tags" Target="../tags/tag27.xml"/><Relationship Id="rId12" Type="http://schemas.openxmlformats.org/officeDocument/2006/relationships/tags" Target="../tags/tag26.xml"/><Relationship Id="rId11" Type="http://schemas.openxmlformats.org/officeDocument/2006/relationships/tags" Target="../tags/tag25.xml"/><Relationship Id="rId10" Type="http://schemas.openxmlformats.org/officeDocument/2006/relationships/tags" Target="../tags/tag24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2" Type="http://schemas.openxmlformats.org/officeDocument/2006/relationships/slideLayout" Target="../slideLayouts/slideLayout8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tags" Target="../tags/tag4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svg"/><Relationship Id="rId8" Type="http://schemas.openxmlformats.org/officeDocument/2006/relationships/image" Target="../media/image24.png"/><Relationship Id="rId7" Type="http://schemas.openxmlformats.org/officeDocument/2006/relationships/tags" Target="../tags/tag58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tags" Target="../tags/tag57.xml"/><Relationship Id="rId3" Type="http://schemas.openxmlformats.org/officeDocument/2006/relationships/image" Target="../media/image21.svg"/><Relationship Id="rId25" Type="http://schemas.openxmlformats.org/officeDocument/2006/relationships/slideLayout" Target="../slideLayouts/slideLayout7.xml"/><Relationship Id="rId24" Type="http://schemas.openxmlformats.org/officeDocument/2006/relationships/image" Target="../media/image31.svg"/><Relationship Id="rId23" Type="http://schemas.openxmlformats.org/officeDocument/2006/relationships/image" Target="../media/image30.png"/><Relationship Id="rId22" Type="http://schemas.openxmlformats.org/officeDocument/2006/relationships/tags" Target="../tags/tag67.xml"/><Relationship Id="rId21" Type="http://schemas.openxmlformats.org/officeDocument/2006/relationships/image" Target="../media/image29.svg"/><Relationship Id="rId20" Type="http://schemas.openxmlformats.org/officeDocument/2006/relationships/image" Target="../media/image28.png"/><Relationship Id="rId2" Type="http://schemas.openxmlformats.org/officeDocument/2006/relationships/image" Target="../media/image20.png"/><Relationship Id="rId19" Type="http://schemas.openxmlformats.org/officeDocument/2006/relationships/tags" Target="../tags/tag66.xml"/><Relationship Id="rId18" Type="http://schemas.openxmlformats.org/officeDocument/2006/relationships/image" Target="../media/image27.svg"/><Relationship Id="rId17" Type="http://schemas.openxmlformats.org/officeDocument/2006/relationships/image" Target="../media/image26.png"/><Relationship Id="rId16" Type="http://schemas.openxmlformats.org/officeDocument/2006/relationships/tags" Target="../tags/tag65.xml"/><Relationship Id="rId15" Type="http://schemas.openxmlformats.org/officeDocument/2006/relationships/tags" Target="../tags/tag64.xml"/><Relationship Id="rId14" Type="http://schemas.openxmlformats.org/officeDocument/2006/relationships/tags" Target="../tags/tag63.xml"/><Relationship Id="rId13" Type="http://schemas.openxmlformats.org/officeDocument/2006/relationships/tags" Target="../tags/tag62.xml"/><Relationship Id="rId12" Type="http://schemas.openxmlformats.org/officeDocument/2006/relationships/tags" Target="../tags/tag61.xml"/><Relationship Id="rId11" Type="http://schemas.openxmlformats.org/officeDocument/2006/relationships/tags" Target="../tags/tag60.xml"/><Relationship Id="rId10" Type="http://schemas.openxmlformats.org/officeDocument/2006/relationships/tags" Target="../tags/tag59.xml"/><Relationship Id="rId1" Type="http://schemas.openxmlformats.org/officeDocument/2006/relationships/tags" Target="../tags/tag5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image" Target="../media/image33.jpeg"/><Relationship Id="rId1" Type="http://schemas.openxmlformats.org/officeDocument/2006/relationships/tags" Target="../tags/tag6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7.png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稻壳儿榴莲果果"/>
          <p:cNvSpPr/>
          <p:nvPr/>
        </p:nvSpPr>
        <p:spPr>
          <a:xfrm>
            <a:off x="181610" y="2261870"/>
            <a:ext cx="612394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机械制图 （第</a:t>
            </a:r>
            <a:r>
              <a:rPr lang="zh-CN" altLang="en-US" sz="7200" b="1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三</a:t>
            </a:r>
            <a:r>
              <a:rPr lang="zh-CN" altLang="en-US" sz="7200" b="1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版）</a:t>
            </a:r>
            <a:endParaRPr lang="zh-CN" altLang="en-US" sz="7200" b="1" kern="1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稻壳儿榴莲果果"/>
          <p:cNvSpPr/>
          <p:nvPr/>
        </p:nvSpPr>
        <p:spPr>
          <a:xfrm>
            <a:off x="2263131" y="4791810"/>
            <a:ext cx="1960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800" dirty="0" smtClean="0">
                <a:solidFill>
                  <a:schemeClr val="bg1"/>
                </a:solidFill>
                <a:cs typeface="宋体" panose="02010600030101010101" pitchFamily="2" charset="-122"/>
              </a:rPr>
              <a:t>北京出版社</a:t>
            </a:r>
            <a:endParaRPr lang="zh-CN" altLang="en-US" sz="2800" dirty="0">
              <a:solidFill>
                <a:schemeClr val="bg1"/>
              </a:solidFill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稻壳儿榴莲果果"/>
          <p:cNvSpPr/>
          <p:nvPr/>
        </p:nvSpPr>
        <p:spPr>
          <a:xfrm>
            <a:off x="6372225" y="3022600"/>
            <a:ext cx="4954270" cy="83185"/>
          </a:xfrm>
          <a:prstGeom prst="rect">
            <a:avLst/>
          </a:prstGeom>
          <a:solidFill>
            <a:srgbClr val="125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稻壳儿榴莲果果"/>
          <p:cNvSpPr txBox="1"/>
          <p:nvPr/>
        </p:nvSpPr>
        <p:spPr>
          <a:xfrm>
            <a:off x="6371956" y="2562475"/>
            <a:ext cx="488560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三、形体分析法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1" name="稻壳儿榴莲果果"/>
          <p:cNvSpPr txBox="1"/>
          <p:nvPr/>
        </p:nvSpPr>
        <p:spPr>
          <a:xfrm flipH="1">
            <a:off x="6372225" y="3376295"/>
            <a:ext cx="4631055" cy="2215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体分析法是解决组合体问题的基本方法。所谓形体分析就是将组合体按照其组成方式分解为若干基本体，以便弄清楚每个基本形体的形状、它们之间的相对位置和表面间的相互关系，这种方法称为形体分析法，在画图读图和标注尺寸的过程中，常常要运用形体分析法。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3395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6795" y="2341245"/>
            <a:ext cx="4876165" cy="32505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 txBox="1"/>
          <p:nvPr/>
        </p:nvSpPr>
        <p:spPr>
          <a:xfrm>
            <a:off x="886159" y="1842922"/>
            <a:ext cx="3745231" cy="870751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marR="5080" lvl="0" indent="200025" defTabSz="914400" rtl="0" eaLnBrk="1" fontAlgn="auto" latinLnBrk="0" hangingPunct="1">
              <a:spcBef>
                <a:spcPts val="31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5400" b="1" spc="5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Part.2</a:t>
            </a:r>
            <a:endParaRPr sz="5400" b="1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稻壳儿榴莲果果"/>
          <p:cNvSpPr txBox="1">
            <a:spLocks noGrp="1"/>
          </p:cNvSpPr>
          <p:nvPr/>
        </p:nvSpPr>
        <p:spPr>
          <a:xfrm>
            <a:off x="1059815" y="2713990"/>
            <a:ext cx="6174105" cy="8439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500" b="0" i="0">
                <a:solidFill>
                  <a:srgbClr val="585858"/>
                </a:solidFill>
                <a:latin typeface="Droid Sans Fallback"/>
                <a:ea typeface="+mj-ea"/>
                <a:cs typeface="Droid Sans Fallback"/>
              </a:defRPr>
            </a:lvl1pPr>
          </a:lstStyle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5400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IPAexGothic"/>
              </a:rPr>
              <a:t>支座的绘制</a:t>
            </a:r>
            <a:endParaRPr lang="zh-CN" altLang="en-US" sz="5400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IPAexGothic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稻壳儿榴莲果果"/>
          <p:cNvSpPr txBox="1"/>
          <p:nvPr/>
        </p:nvSpPr>
        <p:spPr>
          <a:xfrm>
            <a:off x="1087120" y="871220"/>
            <a:ext cx="107581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（1）运用形体分析法画出组合体的三视图（尺寸按轴测图量取），如图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.4 所示。</a:t>
            </a:r>
            <a:endParaRPr lang="zh-CN" altLang="en-US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（2）在上面画出的三视图中完整标注尺寸。</a:t>
            </a:r>
            <a:endParaRPr lang="zh-CN" altLang="en-US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1087120" y="17650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任务描述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1895" y="1922780"/>
            <a:ext cx="4431030" cy="3933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0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44" name="稻壳儿榴莲果果"/>
          <p:cNvSpPr/>
          <p:nvPr/>
        </p:nvSpPr>
        <p:spPr>
          <a:xfrm>
            <a:off x="1085894" y="194037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任务目标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 rot="14400000">
            <a:off x="4505617" y="3560765"/>
            <a:ext cx="1789888" cy="1525127"/>
          </a:xfrm>
          <a:custGeom>
            <a:avLst/>
            <a:gdLst>
              <a:gd name="connsiteX0" fmla="*/ 259946 w 1789888"/>
              <a:gd name="connsiteY0" fmla="*/ 0 h 1525126"/>
              <a:gd name="connsiteX1" fmla="*/ 628882 w 1789888"/>
              <a:gd name="connsiteY1" fmla="*/ 375037 h 1525126"/>
              <a:gd name="connsiteX2" fmla="*/ 588723 w 1789888"/>
              <a:gd name="connsiteY2" fmla="*/ 423709 h 1525126"/>
              <a:gd name="connsiteX3" fmla="*/ 525654 w 1789888"/>
              <a:gd name="connsiteY3" fmla="*/ 630182 h 1525126"/>
              <a:gd name="connsiteX4" fmla="*/ 894944 w 1789888"/>
              <a:gd name="connsiteY4" fmla="*/ 999472 h 1525126"/>
              <a:gd name="connsiteX5" fmla="*/ 1264234 w 1789888"/>
              <a:gd name="connsiteY5" fmla="*/ 630182 h 1525126"/>
              <a:gd name="connsiteX6" fmla="*/ 1201165 w 1789888"/>
              <a:gd name="connsiteY6" fmla="*/ 423709 h 1525126"/>
              <a:gd name="connsiteX7" fmla="*/ 1161007 w 1789888"/>
              <a:gd name="connsiteY7" fmla="*/ 375037 h 1525126"/>
              <a:gd name="connsiteX8" fmla="*/ 1529942 w 1789888"/>
              <a:gd name="connsiteY8" fmla="*/ 0 h 1525126"/>
              <a:gd name="connsiteX9" fmla="*/ 1637046 w 1789888"/>
              <a:gd name="connsiteY9" fmla="*/ 129810 h 1525126"/>
              <a:gd name="connsiteX10" fmla="*/ 1789888 w 1789888"/>
              <a:gd name="connsiteY10" fmla="*/ 630182 h 1525126"/>
              <a:gd name="connsiteX11" fmla="*/ 894944 w 1789888"/>
              <a:gd name="connsiteY11" fmla="*/ 1525126 h 1525126"/>
              <a:gd name="connsiteX12" fmla="*/ 0 w 1789888"/>
              <a:gd name="connsiteY12" fmla="*/ 630182 h 1525126"/>
              <a:gd name="connsiteX13" fmla="*/ 152842 w 1789888"/>
              <a:gd name="connsiteY13" fmla="*/ 129810 h 1525126"/>
              <a:gd name="connsiteX14" fmla="*/ 259946 w 1789888"/>
              <a:gd name="connsiteY14" fmla="*/ 0 h 152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89888" h="1525126">
                <a:moveTo>
                  <a:pt x="259946" y="0"/>
                </a:moveTo>
                <a:lnTo>
                  <a:pt x="628882" y="375037"/>
                </a:lnTo>
                <a:lnTo>
                  <a:pt x="588723" y="423709"/>
                </a:lnTo>
                <a:cubicBezTo>
                  <a:pt x="548905" y="482648"/>
                  <a:pt x="525654" y="553700"/>
                  <a:pt x="525654" y="630182"/>
                </a:cubicBezTo>
                <a:cubicBezTo>
                  <a:pt x="525654" y="834135"/>
                  <a:pt x="690991" y="999472"/>
                  <a:pt x="894944" y="999472"/>
                </a:cubicBezTo>
                <a:cubicBezTo>
                  <a:pt x="1098897" y="999472"/>
                  <a:pt x="1264234" y="834135"/>
                  <a:pt x="1264234" y="630182"/>
                </a:cubicBezTo>
                <a:cubicBezTo>
                  <a:pt x="1264234" y="553700"/>
                  <a:pt x="1240984" y="482648"/>
                  <a:pt x="1201165" y="423709"/>
                </a:cubicBezTo>
                <a:lnTo>
                  <a:pt x="1161007" y="375037"/>
                </a:lnTo>
                <a:lnTo>
                  <a:pt x="1529942" y="0"/>
                </a:lnTo>
                <a:lnTo>
                  <a:pt x="1637046" y="129810"/>
                </a:lnTo>
                <a:cubicBezTo>
                  <a:pt x="1733543" y="272644"/>
                  <a:pt x="1789888" y="444833"/>
                  <a:pt x="1789888" y="630182"/>
                </a:cubicBezTo>
                <a:cubicBezTo>
                  <a:pt x="1789888" y="1124446"/>
                  <a:pt x="1389208" y="1525126"/>
                  <a:pt x="894944" y="1525126"/>
                </a:cubicBezTo>
                <a:cubicBezTo>
                  <a:pt x="400680" y="1525126"/>
                  <a:pt x="0" y="1124446"/>
                  <a:pt x="0" y="630182"/>
                </a:cubicBezTo>
                <a:cubicBezTo>
                  <a:pt x="0" y="444833"/>
                  <a:pt x="56346" y="272644"/>
                  <a:pt x="152842" y="129810"/>
                </a:cubicBezTo>
                <a:lnTo>
                  <a:pt x="259946" y="0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2"/>
            </p:custDataLst>
          </p:nvPr>
        </p:nvSpPr>
        <p:spPr>
          <a:xfrm flipH="1">
            <a:off x="5267022" y="2708715"/>
            <a:ext cx="1789888" cy="1525127"/>
          </a:xfrm>
          <a:custGeom>
            <a:avLst/>
            <a:gdLst>
              <a:gd name="connsiteX0" fmla="*/ 259946 w 1789888"/>
              <a:gd name="connsiteY0" fmla="*/ 0 h 1525126"/>
              <a:gd name="connsiteX1" fmla="*/ 628882 w 1789888"/>
              <a:gd name="connsiteY1" fmla="*/ 375037 h 1525126"/>
              <a:gd name="connsiteX2" fmla="*/ 588723 w 1789888"/>
              <a:gd name="connsiteY2" fmla="*/ 423709 h 1525126"/>
              <a:gd name="connsiteX3" fmla="*/ 525654 w 1789888"/>
              <a:gd name="connsiteY3" fmla="*/ 630182 h 1525126"/>
              <a:gd name="connsiteX4" fmla="*/ 894944 w 1789888"/>
              <a:gd name="connsiteY4" fmla="*/ 999472 h 1525126"/>
              <a:gd name="connsiteX5" fmla="*/ 1264234 w 1789888"/>
              <a:gd name="connsiteY5" fmla="*/ 630182 h 1525126"/>
              <a:gd name="connsiteX6" fmla="*/ 1201165 w 1789888"/>
              <a:gd name="connsiteY6" fmla="*/ 423709 h 1525126"/>
              <a:gd name="connsiteX7" fmla="*/ 1161007 w 1789888"/>
              <a:gd name="connsiteY7" fmla="*/ 375037 h 1525126"/>
              <a:gd name="connsiteX8" fmla="*/ 1529942 w 1789888"/>
              <a:gd name="connsiteY8" fmla="*/ 0 h 1525126"/>
              <a:gd name="connsiteX9" fmla="*/ 1637046 w 1789888"/>
              <a:gd name="connsiteY9" fmla="*/ 129810 h 1525126"/>
              <a:gd name="connsiteX10" fmla="*/ 1789888 w 1789888"/>
              <a:gd name="connsiteY10" fmla="*/ 630182 h 1525126"/>
              <a:gd name="connsiteX11" fmla="*/ 894944 w 1789888"/>
              <a:gd name="connsiteY11" fmla="*/ 1525126 h 1525126"/>
              <a:gd name="connsiteX12" fmla="*/ 0 w 1789888"/>
              <a:gd name="connsiteY12" fmla="*/ 630182 h 1525126"/>
              <a:gd name="connsiteX13" fmla="*/ 152842 w 1789888"/>
              <a:gd name="connsiteY13" fmla="*/ 129810 h 1525126"/>
              <a:gd name="connsiteX14" fmla="*/ 259946 w 1789888"/>
              <a:gd name="connsiteY14" fmla="*/ 0 h 152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89888" h="1525126">
                <a:moveTo>
                  <a:pt x="259946" y="0"/>
                </a:moveTo>
                <a:lnTo>
                  <a:pt x="628882" y="375037"/>
                </a:lnTo>
                <a:lnTo>
                  <a:pt x="588723" y="423709"/>
                </a:lnTo>
                <a:cubicBezTo>
                  <a:pt x="548905" y="482648"/>
                  <a:pt x="525654" y="553700"/>
                  <a:pt x="525654" y="630182"/>
                </a:cubicBezTo>
                <a:cubicBezTo>
                  <a:pt x="525654" y="834135"/>
                  <a:pt x="690991" y="999472"/>
                  <a:pt x="894944" y="999472"/>
                </a:cubicBezTo>
                <a:cubicBezTo>
                  <a:pt x="1098897" y="999472"/>
                  <a:pt x="1264234" y="834135"/>
                  <a:pt x="1264234" y="630182"/>
                </a:cubicBezTo>
                <a:cubicBezTo>
                  <a:pt x="1264234" y="553700"/>
                  <a:pt x="1240984" y="482648"/>
                  <a:pt x="1201165" y="423709"/>
                </a:cubicBezTo>
                <a:lnTo>
                  <a:pt x="1161007" y="375037"/>
                </a:lnTo>
                <a:lnTo>
                  <a:pt x="1529942" y="0"/>
                </a:lnTo>
                <a:lnTo>
                  <a:pt x="1637046" y="129810"/>
                </a:lnTo>
                <a:cubicBezTo>
                  <a:pt x="1733543" y="272644"/>
                  <a:pt x="1789888" y="444833"/>
                  <a:pt x="1789888" y="630182"/>
                </a:cubicBezTo>
                <a:cubicBezTo>
                  <a:pt x="1789888" y="1124446"/>
                  <a:pt x="1389208" y="1525126"/>
                  <a:pt x="894944" y="1525126"/>
                </a:cubicBezTo>
                <a:cubicBezTo>
                  <a:pt x="400680" y="1525126"/>
                  <a:pt x="0" y="1124446"/>
                  <a:pt x="0" y="630182"/>
                </a:cubicBezTo>
                <a:cubicBezTo>
                  <a:pt x="0" y="444833"/>
                  <a:pt x="56346" y="272644"/>
                  <a:pt x="152842" y="129810"/>
                </a:cubicBezTo>
                <a:lnTo>
                  <a:pt x="259946" y="0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3"/>
            </p:custDataLst>
          </p:nvPr>
        </p:nvSpPr>
        <p:spPr bwMode="auto">
          <a:xfrm rot="3600000">
            <a:off x="5053467" y="4155001"/>
            <a:ext cx="461104" cy="46110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4"/>
            </p:custDataLst>
          </p:nvPr>
        </p:nvSpPr>
        <p:spPr bwMode="auto">
          <a:xfrm rot="5400000">
            <a:off x="5927031" y="3128359"/>
            <a:ext cx="461104" cy="461104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rgbClr val="1F74AD"/>
          </a:solidFill>
          <a:ln>
            <a:noFill/>
          </a:ln>
        </p:spPr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任意多边形 14"/>
          <p:cNvSpPr/>
          <p:nvPr>
            <p:custDataLst>
              <p:tags r:id="rId5"/>
            </p:custDataLst>
          </p:nvPr>
        </p:nvSpPr>
        <p:spPr bwMode="auto">
          <a:xfrm rot="3594430">
            <a:off x="6808147" y="4160472"/>
            <a:ext cx="461104" cy="461104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任意多边形 6"/>
          <p:cNvSpPr/>
          <p:nvPr>
            <p:custDataLst>
              <p:tags r:id="rId6"/>
            </p:custDataLst>
          </p:nvPr>
        </p:nvSpPr>
        <p:spPr>
          <a:xfrm rot="13140956" flipH="1">
            <a:off x="5162061" y="3479526"/>
            <a:ext cx="1269996" cy="639799"/>
          </a:xfrm>
          <a:custGeom>
            <a:avLst/>
            <a:gdLst>
              <a:gd name="connsiteX0" fmla="*/ 634998 w 1269996"/>
              <a:gd name="connsiteY0" fmla="*/ 0 h 639799"/>
              <a:gd name="connsiteX1" fmla="*/ 1267819 w 1269996"/>
              <a:gd name="connsiteY1" fmla="*/ 262123 h 639799"/>
              <a:gd name="connsiteX2" fmla="*/ 1269996 w 1269996"/>
              <a:gd name="connsiteY2" fmla="*/ 264762 h 639799"/>
              <a:gd name="connsiteX3" fmla="*/ 901061 w 1269996"/>
              <a:gd name="connsiteY3" fmla="*/ 639799 h 639799"/>
              <a:gd name="connsiteX4" fmla="*/ 896125 w 1269996"/>
              <a:gd name="connsiteY4" fmla="*/ 633817 h 639799"/>
              <a:gd name="connsiteX5" fmla="*/ 634998 w 1269996"/>
              <a:gd name="connsiteY5" fmla="*/ 525654 h 639799"/>
              <a:gd name="connsiteX6" fmla="*/ 373871 w 1269996"/>
              <a:gd name="connsiteY6" fmla="*/ 633817 h 639799"/>
              <a:gd name="connsiteX7" fmla="*/ 368936 w 1269996"/>
              <a:gd name="connsiteY7" fmla="*/ 639799 h 639799"/>
              <a:gd name="connsiteX8" fmla="*/ 0 w 1269996"/>
              <a:gd name="connsiteY8" fmla="*/ 264762 h 639799"/>
              <a:gd name="connsiteX9" fmla="*/ 2177 w 1269996"/>
              <a:gd name="connsiteY9" fmla="*/ 262123 h 639799"/>
              <a:gd name="connsiteX10" fmla="*/ 634998 w 1269996"/>
              <a:gd name="connsiteY10" fmla="*/ 0 h 639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9996" h="639799">
                <a:moveTo>
                  <a:pt x="634998" y="0"/>
                </a:moveTo>
                <a:cubicBezTo>
                  <a:pt x="882130" y="0"/>
                  <a:pt x="1105866" y="100170"/>
                  <a:pt x="1267819" y="262123"/>
                </a:cubicBezTo>
                <a:lnTo>
                  <a:pt x="1269996" y="264762"/>
                </a:lnTo>
                <a:lnTo>
                  <a:pt x="901061" y="639799"/>
                </a:lnTo>
                <a:lnTo>
                  <a:pt x="896125" y="633817"/>
                </a:lnTo>
                <a:cubicBezTo>
                  <a:pt x="829297" y="566988"/>
                  <a:pt x="736975" y="525654"/>
                  <a:pt x="634998" y="525654"/>
                </a:cubicBezTo>
                <a:cubicBezTo>
                  <a:pt x="533022" y="525654"/>
                  <a:pt x="440699" y="566988"/>
                  <a:pt x="373871" y="633817"/>
                </a:cubicBezTo>
                <a:lnTo>
                  <a:pt x="368936" y="639799"/>
                </a:lnTo>
                <a:lnTo>
                  <a:pt x="0" y="264762"/>
                </a:lnTo>
                <a:lnTo>
                  <a:pt x="2177" y="262123"/>
                </a:lnTo>
                <a:cubicBezTo>
                  <a:pt x="164130" y="100170"/>
                  <a:pt x="387866" y="0"/>
                  <a:pt x="634998" y="0"/>
                </a:cubicBezTo>
                <a:close/>
              </a:path>
            </a:pathLst>
          </a:custGeom>
          <a:solidFill>
            <a:srgbClr val="1F74AD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任意多边形 3"/>
          <p:cNvSpPr/>
          <p:nvPr>
            <p:custDataLst>
              <p:tags r:id="rId7"/>
            </p:custDataLst>
          </p:nvPr>
        </p:nvSpPr>
        <p:spPr>
          <a:xfrm rot="7200000" flipH="1">
            <a:off x="6039346" y="3565273"/>
            <a:ext cx="1789888" cy="1525127"/>
          </a:xfrm>
          <a:custGeom>
            <a:avLst/>
            <a:gdLst>
              <a:gd name="connsiteX0" fmla="*/ 259946 w 1789888"/>
              <a:gd name="connsiteY0" fmla="*/ 0 h 1525126"/>
              <a:gd name="connsiteX1" fmla="*/ 628882 w 1789888"/>
              <a:gd name="connsiteY1" fmla="*/ 375037 h 1525126"/>
              <a:gd name="connsiteX2" fmla="*/ 588723 w 1789888"/>
              <a:gd name="connsiteY2" fmla="*/ 423709 h 1525126"/>
              <a:gd name="connsiteX3" fmla="*/ 525654 w 1789888"/>
              <a:gd name="connsiteY3" fmla="*/ 630182 h 1525126"/>
              <a:gd name="connsiteX4" fmla="*/ 894944 w 1789888"/>
              <a:gd name="connsiteY4" fmla="*/ 999472 h 1525126"/>
              <a:gd name="connsiteX5" fmla="*/ 1264234 w 1789888"/>
              <a:gd name="connsiteY5" fmla="*/ 630182 h 1525126"/>
              <a:gd name="connsiteX6" fmla="*/ 1201165 w 1789888"/>
              <a:gd name="connsiteY6" fmla="*/ 423709 h 1525126"/>
              <a:gd name="connsiteX7" fmla="*/ 1161007 w 1789888"/>
              <a:gd name="connsiteY7" fmla="*/ 375037 h 1525126"/>
              <a:gd name="connsiteX8" fmla="*/ 1529942 w 1789888"/>
              <a:gd name="connsiteY8" fmla="*/ 0 h 1525126"/>
              <a:gd name="connsiteX9" fmla="*/ 1637046 w 1789888"/>
              <a:gd name="connsiteY9" fmla="*/ 129810 h 1525126"/>
              <a:gd name="connsiteX10" fmla="*/ 1789888 w 1789888"/>
              <a:gd name="connsiteY10" fmla="*/ 630182 h 1525126"/>
              <a:gd name="connsiteX11" fmla="*/ 894944 w 1789888"/>
              <a:gd name="connsiteY11" fmla="*/ 1525126 h 1525126"/>
              <a:gd name="connsiteX12" fmla="*/ 0 w 1789888"/>
              <a:gd name="connsiteY12" fmla="*/ 630182 h 1525126"/>
              <a:gd name="connsiteX13" fmla="*/ 152842 w 1789888"/>
              <a:gd name="connsiteY13" fmla="*/ 129810 h 1525126"/>
              <a:gd name="connsiteX14" fmla="*/ 259946 w 1789888"/>
              <a:gd name="connsiteY14" fmla="*/ 0 h 152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89888" h="1525126">
                <a:moveTo>
                  <a:pt x="259946" y="0"/>
                </a:moveTo>
                <a:lnTo>
                  <a:pt x="628882" y="375037"/>
                </a:lnTo>
                <a:lnTo>
                  <a:pt x="588723" y="423709"/>
                </a:lnTo>
                <a:cubicBezTo>
                  <a:pt x="548905" y="482648"/>
                  <a:pt x="525654" y="553700"/>
                  <a:pt x="525654" y="630182"/>
                </a:cubicBezTo>
                <a:cubicBezTo>
                  <a:pt x="525654" y="834135"/>
                  <a:pt x="690991" y="999472"/>
                  <a:pt x="894944" y="999472"/>
                </a:cubicBezTo>
                <a:cubicBezTo>
                  <a:pt x="1098897" y="999472"/>
                  <a:pt x="1264234" y="834135"/>
                  <a:pt x="1264234" y="630182"/>
                </a:cubicBezTo>
                <a:cubicBezTo>
                  <a:pt x="1264234" y="553700"/>
                  <a:pt x="1240984" y="482648"/>
                  <a:pt x="1201165" y="423709"/>
                </a:cubicBezTo>
                <a:lnTo>
                  <a:pt x="1161007" y="375037"/>
                </a:lnTo>
                <a:lnTo>
                  <a:pt x="1529942" y="0"/>
                </a:lnTo>
                <a:lnTo>
                  <a:pt x="1637046" y="129810"/>
                </a:lnTo>
                <a:cubicBezTo>
                  <a:pt x="1733543" y="272644"/>
                  <a:pt x="1789888" y="444833"/>
                  <a:pt x="1789888" y="630182"/>
                </a:cubicBezTo>
                <a:cubicBezTo>
                  <a:pt x="1789888" y="1124446"/>
                  <a:pt x="1389208" y="1525126"/>
                  <a:pt x="894944" y="1525126"/>
                </a:cubicBezTo>
                <a:cubicBezTo>
                  <a:pt x="400680" y="1525126"/>
                  <a:pt x="0" y="1124446"/>
                  <a:pt x="0" y="630182"/>
                </a:cubicBezTo>
                <a:cubicBezTo>
                  <a:pt x="0" y="444833"/>
                  <a:pt x="56346" y="272644"/>
                  <a:pt x="152842" y="129810"/>
                </a:cubicBezTo>
                <a:lnTo>
                  <a:pt x="259946" y="0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椭圆 11"/>
          <p:cNvSpPr/>
          <p:nvPr>
            <p:custDataLst>
              <p:tags r:id="rId8"/>
            </p:custDataLst>
          </p:nvPr>
        </p:nvSpPr>
        <p:spPr>
          <a:xfrm>
            <a:off x="5933944" y="1847355"/>
            <a:ext cx="444951" cy="444952"/>
          </a:xfrm>
          <a:prstGeom prst="ellipse">
            <a:avLst/>
          </a:prstGeom>
          <a:solidFill>
            <a:srgbClr val="1F74AD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9"/>
            </p:custDataLst>
          </p:nvPr>
        </p:nvSpPr>
        <p:spPr bwMode="auto">
          <a:xfrm>
            <a:off x="6437630" y="1531620"/>
            <a:ext cx="3171190" cy="76073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/>
          </a:bodyPr>
          <a:p>
            <a:pPr algn="just" fontAlgn="auto">
              <a:lnSpc>
                <a:spcPct val="120000"/>
              </a:lnSpc>
            </a:pPr>
            <a:r>
              <a:rPr lang="zh-CN" altLang="en-US" b="1" spc="300">
                <a:solidFill>
                  <a:srgbClr val="1F74AD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（1）能运用形体分析法绘制组合体三视图。</a:t>
            </a:r>
            <a:endParaRPr lang="zh-CN" altLang="en-US" b="1" spc="300">
              <a:solidFill>
                <a:srgbClr val="1F74AD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1" name="椭圆 20"/>
          <p:cNvSpPr/>
          <p:nvPr>
            <p:custDataLst>
              <p:tags r:id="rId10"/>
            </p:custDataLst>
          </p:nvPr>
        </p:nvSpPr>
        <p:spPr>
          <a:xfrm>
            <a:off x="3718093" y="4147282"/>
            <a:ext cx="444951" cy="444952"/>
          </a:xfrm>
          <a:prstGeom prst="ellipse">
            <a:avLst/>
          </a:pr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椭圆 22"/>
          <p:cNvSpPr/>
          <p:nvPr>
            <p:custDataLst>
              <p:tags r:id="rId11"/>
            </p:custDataLst>
          </p:nvPr>
        </p:nvSpPr>
        <p:spPr>
          <a:xfrm>
            <a:off x="8174177" y="4114206"/>
            <a:ext cx="444951" cy="444952"/>
          </a:xfrm>
          <a:prstGeom prst="ellipse">
            <a:avLst/>
          </a:pr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12"/>
            </p:custDataLst>
          </p:nvPr>
        </p:nvSpPr>
        <p:spPr bwMode="auto">
          <a:xfrm>
            <a:off x="8677910" y="3589655"/>
            <a:ext cx="3129280" cy="111633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p>
            <a:pPr algn="just" fontAlgn="auto">
              <a:lnSpc>
                <a:spcPct val="120000"/>
              </a:lnSpc>
            </a:pPr>
            <a:r>
              <a:rPr lang="zh-CN" altLang="en-US" b="1" spc="300" dirty="0">
                <a:solidFill>
                  <a:srgbClr val="3498DB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（2）能运用形体分析法正确、完整、清晰地为组合体标注尺寸。</a:t>
            </a:r>
            <a:endParaRPr lang="zh-CN" altLang="en-US" b="1" spc="300" dirty="0">
              <a:solidFill>
                <a:srgbClr val="3498DB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13"/>
            </p:custDataLst>
          </p:nvPr>
        </p:nvSpPr>
        <p:spPr bwMode="auto">
          <a:xfrm>
            <a:off x="592455" y="3813175"/>
            <a:ext cx="3086100" cy="892810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p>
            <a:pPr algn="l" fontAlgn="auto">
              <a:lnSpc>
                <a:spcPct val="120000"/>
              </a:lnSpc>
            </a:pPr>
            <a:r>
              <a:rPr lang="zh-CN" altLang="en-US" b="1" spc="300" dirty="0">
                <a:solidFill>
                  <a:srgbClr val="69A35B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（3）形成逻辑思维方式，养成逻辑思维习惯。</a:t>
            </a:r>
            <a:endParaRPr lang="zh-CN" altLang="en-US" b="1" spc="300" dirty="0">
              <a:solidFill>
                <a:srgbClr val="69A35B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4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12" name="稻壳儿榴莲果果"/>
          <p:cNvSpPr txBox="1"/>
          <p:nvPr/>
        </p:nvSpPr>
        <p:spPr>
          <a:xfrm>
            <a:off x="794385" y="3748405"/>
            <a:ext cx="45161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设备、工具准备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（1）绘图工具：铅笔、三角板、圆规等。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（2）绘图纸：A4 绘图纸一张。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稻壳儿榴莲果果"/>
          <p:cNvSpPr txBox="1"/>
          <p:nvPr/>
        </p:nvSpPr>
        <p:spPr>
          <a:xfrm>
            <a:off x="6040120" y="3748405"/>
            <a:ext cx="6151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任务分析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看到组合体实物（或轴测图）后，首先应对它进行形体分析。要搞清楚它的前后、左右和上下六个面的形状，并根据其结构特点，想一想大致可以分成几个组成部分，他们之间的相对位置关系如何，是什么样的组合形式等。并延续使用形体分析法对组合体三视图进行尺寸标注。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稻壳儿榴莲果果"/>
          <p:cNvPicPr/>
          <p:nvPr/>
        </p:nvPicPr>
        <p:blipFill rotWithShape="1">
          <a:blip r:embed="rId1"/>
          <a:srcRect t="7779" b="7779"/>
          <a:stretch>
            <a:fillRect/>
          </a:stretch>
        </p:blipFill>
        <p:spPr>
          <a:xfrm>
            <a:off x="794560" y="1065317"/>
            <a:ext cx="4770112" cy="2683188"/>
          </a:xfrm>
          <a:prstGeom prst="rect">
            <a:avLst/>
          </a:prstGeom>
        </p:spPr>
      </p:pic>
      <p:pic>
        <p:nvPicPr>
          <p:cNvPr id="16" name="稻壳儿榴莲果果"/>
          <p:cNvPicPr/>
          <p:nvPr/>
        </p:nvPicPr>
        <p:blipFill rotWithShape="1">
          <a:blip r:embed="rId2"/>
          <a:srcRect t="7779" b="7779"/>
          <a:stretch>
            <a:fillRect/>
          </a:stretch>
        </p:blipFill>
        <p:spPr>
          <a:xfrm>
            <a:off x="6508034" y="1065317"/>
            <a:ext cx="4770112" cy="2683188"/>
          </a:xfrm>
          <a:prstGeom prst="rect">
            <a:avLst/>
          </a:prstGeom>
        </p:spPr>
      </p:pic>
      <p:sp>
        <p:nvSpPr>
          <p:cNvPr id="17" name="稻壳儿榴莲果果"/>
          <p:cNvSpPr/>
          <p:nvPr/>
        </p:nvSpPr>
        <p:spPr>
          <a:xfrm>
            <a:off x="895350" y="25333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任务实施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稻壳儿榴莲果果"/>
          <p:cNvSpPr/>
          <p:nvPr/>
        </p:nvSpPr>
        <p:spPr>
          <a:xfrm>
            <a:off x="913130" y="773430"/>
            <a:ext cx="3442970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一、组合体三视图的画法</a:t>
            </a:r>
            <a:endParaRPr lang="en-US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913174" y="189592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987425" y="1393825"/>
            <a:ext cx="109131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（一）画组合体三视图的方法和步骤</a:t>
            </a:r>
            <a:endParaRPr lang="zh-CN" altLang="en-US"/>
          </a:p>
          <a:p>
            <a:r>
              <a:rPr lang="zh-CN" altLang="en-US"/>
              <a:t>下面以图 </a:t>
            </a:r>
            <a:r>
              <a:rPr lang="en-US" altLang="zh-CN"/>
              <a:t>5</a:t>
            </a:r>
            <a:r>
              <a:rPr lang="zh-CN" altLang="en-US"/>
              <a:t>.5 所示轴承座为例，介绍画组合体三视图的一般步骤和方法。</a:t>
            </a:r>
            <a:endParaRPr lang="zh-CN" altLang="en-US"/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 bwMode="auto">
          <a:xfrm flipH="1">
            <a:off x="651000" y="3615226"/>
            <a:ext cx="1763099" cy="936103"/>
          </a:xfrm>
          <a:custGeom>
            <a:avLst/>
            <a:gdLst>
              <a:gd name="connsiteX0" fmla="*/ 0 w 2088232"/>
              <a:gd name="connsiteY0" fmla="*/ 0 h 1224135"/>
              <a:gd name="connsiteX1" fmla="*/ 1476165 w 2088232"/>
              <a:gd name="connsiteY1" fmla="*/ 0 h 1224135"/>
              <a:gd name="connsiteX2" fmla="*/ 2088232 w 2088232"/>
              <a:gd name="connsiteY2" fmla="*/ 612068 h 1224135"/>
              <a:gd name="connsiteX3" fmla="*/ 2088232 w 2088232"/>
              <a:gd name="connsiteY3" fmla="*/ 1224135 h 1224135"/>
              <a:gd name="connsiteX4" fmla="*/ 0 w 2088232"/>
              <a:gd name="connsiteY4" fmla="*/ 1224135 h 1224135"/>
              <a:gd name="connsiteX5" fmla="*/ 0 w 2088232"/>
              <a:gd name="connsiteY5" fmla="*/ 0 h 1224135"/>
              <a:gd name="connsiteX0-1" fmla="*/ 9144 w 2088232"/>
              <a:gd name="connsiteY0-2" fmla="*/ 356616 h 1224135"/>
              <a:gd name="connsiteX1-3" fmla="*/ 1476165 w 2088232"/>
              <a:gd name="connsiteY1-4" fmla="*/ 0 h 1224135"/>
              <a:gd name="connsiteX2-5" fmla="*/ 2088232 w 2088232"/>
              <a:gd name="connsiteY2-6" fmla="*/ 612068 h 1224135"/>
              <a:gd name="connsiteX3-7" fmla="*/ 2088232 w 2088232"/>
              <a:gd name="connsiteY3-8" fmla="*/ 1224135 h 1224135"/>
              <a:gd name="connsiteX4-9" fmla="*/ 0 w 2088232"/>
              <a:gd name="connsiteY4-10" fmla="*/ 1224135 h 1224135"/>
              <a:gd name="connsiteX5-11" fmla="*/ 9144 w 2088232"/>
              <a:gd name="connsiteY5-12" fmla="*/ 356616 h 1224135"/>
              <a:gd name="connsiteX0-13" fmla="*/ 9144 w 2088232"/>
              <a:gd name="connsiteY0-14" fmla="*/ 73152 h 940671"/>
              <a:gd name="connsiteX1-15" fmla="*/ 1531029 w 2088232"/>
              <a:gd name="connsiteY1-16" fmla="*/ 0 h 940671"/>
              <a:gd name="connsiteX2-17" fmla="*/ 2088232 w 2088232"/>
              <a:gd name="connsiteY2-18" fmla="*/ 328604 h 940671"/>
              <a:gd name="connsiteX3-19" fmla="*/ 2088232 w 2088232"/>
              <a:gd name="connsiteY3-20" fmla="*/ 940671 h 940671"/>
              <a:gd name="connsiteX4-21" fmla="*/ 0 w 2088232"/>
              <a:gd name="connsiteY4-22" fmla="*/ 940671 h 940671"/>
              <a:gd name="connsiteX5-23" fmla="*/ 9144 w 2088232"/>
              <a:gd name="connsiteY5-24" fmla="*/ 73152 h 940671"/>
              <a:gd name="connsiteX0-25" fmla="*/ 9144 w 2088232"/>
              <a:gd name="connsiteY0-26" fmla="*/ 0 h 867519"/>
              <a:gd name="connsiteX1-27" fmla="*/ 2088232 w 2088232"/>
              <a:gd name="connsiteY1-28" fmla="*/ 255452 h 867519"/>
              <a:gd name="connsiteX2-29" fmla="*/ 2088232 w 2088232"/>
              <a:gd name="connsiteY2-30" fmla="*/ 867519 h 867519"/>
              <a:gd name="connsiteX3-31" fmla="*/ 0 w 2088232"/>
              <a:gd name="connsiteY3-32" fmla="*/ 867519 h 867519"/>
              <a:gd name="connsiteX4-33" fmla="*/ 9144 w 2088232"/>
              <a:gd name="connsiteY4-34" fmla="*/ 0 h 867519"/>
              <a:gd name="connsiteX0-35" fmla="*/ 9144 w 2088232"/>
              <a:gd name="connsiteY0-36" fmla="*/ 0 h 867519"/>
              <a:gd name="connsiteX1-37" fmla="*/ 2088232 w 2088232"/>
              <a:gd name="connsiteY1-38" fmla="*/ 153763 h 867519"/>
              <a:gd name="connsiteX2-39" fmla="*/ 2088232 w 2088232"/>
              <a:gd name="connsiteY2-40" fmla="*/ 867519 h 867519"/>
              <a:gd name="connsiteX3-41" fmla="*/ 0 w 2088232"/>
              <a:gd name="connsiteY3-42" fmla="*/ 867519 h 867519"/>
              <a:gd name="connsiteX4-43" fmla="*/ 9144 w 2088232"/>
              <a:gd name="connsiteY4-44" fmla="*/ 0 h 8675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88232" h="867519">
                <a:moveTo>
                  <a:pt x="9144" y="0"/>
                </a:moveTo>
                <a:lnTo>
                  <a:pt x="2088232" y="153763"/>
                </a:lnTo>
                <a:lnTo>
                  <a:pt x="2088232" y="867519"/>
                </a:lnTo>
                <a:lnTo>
                  <a:pt x="0" y="867519"/>
                </a:lnTo>
                <a:lnTo>
                  <a:pt x="9144" y="0"/>
                </a:lnTo>
                <a:close/>
              </a:path>
            </a:pathLst>
          </a:custGeom>
          <a:solidFill>
            <a:srgbClr val="1F74AD"/>
          </a:solidFill>
          <a:ln w="12700">
            <a:solidFill>
              <a:srgbClr val="1F74AD"/>
            </a:soli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>
            <p:custDataLst>
              <p:tags r:id="rId2"/>
            </p:custDataLst>
          </p:nvPr>
        </p:nvSpPr>
        <p:spPr bwMode="auto">
          <a:xfrm>
            <a:off x="651000" y="4530736"/>
            <a:ext cx="1763099" cy="1388745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1F74AD"/>
            </a:soli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椭圆 4"/>
          <p:cNvSpPr/>
          <p:nvPr>
            <p:custDataLst>
              <p:tags r:id="rId3"/>
            </p:custDataLst>
          </p:nvPr>
        </p:nvSpPr>
        <p:spPr>
          <a:xfrm>
            <a:off x="1195107" y="3300079"/>
            <a:ext cx="674884" cy="674884"/>
          </a:xfrm>
          <a:prstGeom prst="ellipse">
            <a:avLst/>
          </a:prstGeom>
          <a:solidFill>
            <a:sysClr val="window" lastClr="FFFFFF"/>
          </a:solidFill>
          <a:ln w="28575" cap="flat" cmpd="sng" algn="ctr">
            <a:solidFill>
              <a:srgbClr val="1F74AD"/>
            </a:solidFill>
            <a:prstDash val="solid"/>
            <a:miter lim="800000"/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 bwMode="auto">
          <a:xfrm>
            <a:off x="1361974" y="3455575"/>
            <a:ext cx="341149" cy="363892"/>
          </a:xfrm>
          <a:custGeom>
            <a:avLst/>
            <a:gdLst>
              <a:gd name="T0" fmla="*/ 41 w 45"/>
              <a:gd name="T1" fmla="*/ 48 h 48"/>
              <a:gd name="T2" fmla="*/ 0 w 45"/>
              <a:gd name="T3" fmla="*/ 44 h 48"/>
              <a:gd name="T4" fmla="*/ 3 w 45"/>
              <a:gd name="T5" fmla="*/ 7 h 48"/>
              <a:gd name="T6" fmla="*/ 7 w 45"/>
              <a:gd name="T7" fmla="*/ 4 h 48"/>
              <a:gd name="T8" fmla="*/ 13 w 45"/>
              <a:gd name="T9" fmla="*/ 0 h 48"/>
              <a:gd name="T10" fmla="*/ 17 w 45"/>
              <a:gd name="T11" fmla="*/ 7 h 48"/>
              <a:gd name="T12" fmla="*/ 27 w 45"/>
              <a:gd name="T13" fmla="*/ 4 h 48"/>
              <a:gd name="T14" fmla="*/ 33 w 45"/>
              <a:gd name="T15" fmla="*/ 0 h 48"/>
              <a:gd name="T16" fmla="*/ 38 w 45"/>
              <a:gd name="T17" fmla="*/ 7 h 48"/>
              <a:gd name="T18" fmla="*/ 45 w 45"/>
              <a:gd name="T19" fmla="*/ 10 h 48"/>
              <a:gd name="T20" fmla="*/ 11 w 45"/>
              <a:gd name="T21" fmla="*/ 25 h 48"/>
              <a:gd name="T22" fmla="*/ 3 w 45"/>
              <a:gd name="T23" fmla="*/ 17 h 48"/>
              <a:gd name="T24" fmla="*/ 11 w 45"/>
              <a:gd name="T25" fmla="*/ 25 h 48"/>
              <a:gd name="T26" fmla="*/ 11 w 45"/>
              <a:gd name="T27" fmla="*/ 26 h 48"/>
              <a:gd name="T28" fmla="*/ 3 w 45"/>
              <a:gd name="T29" fmla="*/ 35 h 48"/>
              <a:gd name="T30" fmla="*/ 11 w 45"/>
              <a:gd name="T31" fmla="*/ 44 h 48"/>
              <a:gd name="T32" fmla="*/ 3 w 45"/>
              <a:gd name="T33" fmla="*/ 37 h 48"/>
              <a:gd name="T34" fmla="*/ 11 w 45"/>
              <a:gd name="T35" fmla="*/ 44 h 48"/>
              <a:gd name="T36" fmla="*/ 13 w 45"/>
              <a:gd name="T37" fmla="*/ 3 h 48"/>
              <a:gd name="T38" fmla="*/ 10 w 45"/>
              <a:gd name="T39" fmla="*/ 4 h 48"/>
              <a:gd name="T40" fmla="*/ 11 w 45"/>
              <a:gd name="T41" fmla="*/ 13 h 48"/>
              <a:gd name="T42" fmla="*/ 14 w 45"/>
              <a:gd name="T43" fmla="*/ 12 h 48"/>
              <a:gd name="T44" fmla="*/ 21 w 45"/>
              <a:gd name="T45" fmla="*/ 25 h 48"/>
              <a:gd name="T46" fmla="*/ 13 w 45"/>
              <a:gd name="T47" fmla="*/ 17 h 48"/>
              <a:gd name="T48" fmla="*/ 21 w 45"/>
              <a:gd name="T49" fmla="*/ 25 h 48"/>
              <a:gd name="T50" fmla="*/ 21 w 45"/>
              <a:gd name="T51" fmla="*/ 26 h 48"/>
              <a:gd name="T52" fmla="*/ 13 w 45"/>
              <a:gd name="T53" fmla="*/ 35 h 48"/>
              <a:gd name="T54" fmla="*/ 21 w 45"/>
              <a:gd name="T55" fmla="*/ 44 h 48"/>
              <a:gd name="T56" fmla="*/ 13 w 45"/>
              <a:gd name="T57" fmla="*/ 37 h 48"/>
              <a:gd name="T58" fmla="*/ 21 w 45"/>
              <a:gd name="T59" fmla="*/ 44 h 48"/>
              <a:gd name="T60" fmla="*/ 32 w 45"/>
              <a:gd name="T61" fmla="*/ 17 h 48"/>
              <a:gd name="T62" fmla="*/ 23 w 45"/>
              <a:gd name="T63" fmla="*/ 25 h 48"/>
              <a:gd name="T64" fmla="*/ 32 w 45"/>
              <a:gd name="T65" fmla="*/ 35 h 48"/>
              <a:gd name="T66" fmla="*/ 23 w 45"/>
              <a:gd name="T67" fmla="*/ 26 h 48"/>
              <a:gd name="T68" fmla="*/ 32 w 45"/>
              <a:gd name="T69" fmla="*/ 35 h 48"/>
              <a:gd name="T70" fmla="*/ 32 w 45"/>
              <a:gd name="T71" fmla="*/ 37 h 48"/>
              <a:gd name="T72" fmla="*/ 23 w 45"/>
              <a:gd name="T73" fmla="*/ 44 h 48"/>
              <a:gd name="T74" fmla="*/ 34 w 45"/>
              <a:gd name="T75" fmla="*/ 4 h 48"/>
              <a:gd name="T76" fmla="*/ 32 w 45"/>
              <a:gd name="T77" fmla="*/ 3 h 48"/>
              <a:gd name="T78" fmla="*/ 31 w 45"/>
              <a:gd name="T79" fmla="*/ 12 h 48"/>
              <a:gd name="T80" fmla="*/ 33 w 45"/>
              <a:gd name="T81" fmla="*/ 13 h 48"/>
              <a:gd name="T82" fmla="*/ 34 w 45"/>
              <a:gd name="T83" fmla="*/ 4 h 48"/>
              <a:gd name="T84" fmla="*/ 41 w 45"/>
              <a:gd name="T85" fmla="*/ 17 h 48"/>
              <a:gd name="T86" fmla="*/ 33 w 45"/>
              <a:gd name="T87" fmla="*/ 25 h 48"/>
              <a:gd name="T88" fmla="*/ 41 w 45"/>
              <a:gd name="T89" fmla="*/ 35 h 48"/>
              <a:gd name="T90" fmla="*/ 33 w 45"/>
              <a:gd name="T91" fmla="*/ 26 h 48"/>
              <a:gd name="T92" fmla="*/ 41 w 45"/>
              <a:gd name="T93" fmla="*/ 35 h 48"/>
              <a:gd name="T94" fmla="*/ 41 w 45"/>
              <a:gd name="T95" fmla="*/ 37 h 48"/>
              <a:gd name="T96" fmla="*/ 33 w 45"/>
              <a:gd name="T97" fmla="*/ 4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5" h="48">
                <a:moveTo>
                  <a:pt x="45" y="44"/>
                </a:moveTo>
                <a:cubicBezTo>
                  <a:pt x="45" y="46"/>
                  <a:pt x="43" y="48"/>
                  <a:pt x="41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6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1" y="7"/>
                  <a:pt x="3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9" y="0"/>
                  <a:pt x="1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5" y="0"/>
                  <a:pt x="17" y="2"/>
                  <a:pt x="17" y="4"/>
                </a:cubicBezTo>
                <a:cubicBezTo>
                  <a:pt x="17" y="7"/>
                  <a:pt x="17" y="7"/>
                  <a:pt x="1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"/>
                  <a:pt x="29" y="0"/>
                  <a:pt x="3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6" y="0"/>
                  <a:pt x="38" y="2"/>
                  <a:pt x="38" y="4"/>
                </a:cubicBezTo>
                <a:cubicBezTo>
                  <a:pt x="38" y="7"/>
                  <a:pt x="38" y="7"/>
                  <a:pt x="38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3" y="7"/>
                  <a:pt x="45" y="8"/>
                  <a:pt x="45" y="10"/>
                </a:cubicBezTo>
                <a:lnTo>
                  <a:pt x="45" y="44"/>
                </a:lnTo>
                <a:close/>
                <a:moveTo>
                  <a:pt x="11" y="25"/>
                </a:moveTo>
                <a:cubicBezTo>
                  <a:pt x="11" y="17"/>
                  <a:pt x="11" y="17"/>
                  <a:pt x="11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25"/>
                  <a:pt x="3" y="25"/>
                  <a:pt x="3" y="25"/>
                </a:cubicBezTo>
                <a:lnTo>
                  <a:pt x="11" y="25"/>
                </a:lnTo>
                <a:close/>
                <a:moveTo>
                  <a:pt x="11" y="35"/>
                </a:moveTo>
                <a:cubicBezTo>
                  <a:pt x="11" y="26"/>
                  <a:pt x="11" y="26"/>
                  <a:pt x="1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35"/>
                  <a:pt x="3" y="35"/>
                  <a:pt x="3" y="35"/>
                </a:cubicBezTo>
                <a:lnTo>
                  <a:pt x="11" y="35"/>
                </a:lnTo>
                <a:close/>
                <a:moveTo>
                  <a:pt x="11" y="44"/>
                </a:moveTo>
                <a:cubicBezTo>
                  <a:pt x="11" y="37"/>
                  <a:pt x="11" y="37"/>
                  <a:pt x="11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44"/>
                  <a:pt x="3" y="44"/>
                  <a:pt x="3" y="44"/>
                </a:cubicBezTo>
                <a:lnTo>
                  <a:pt x="11" y="44"/>
                </a:lnTo>
                <a:close/>
                <a:moveTo>
                  <a:pt x="14" y="4"/>
                </a:moveTo>
                <a:cubicBezTo>
                  <a:pt x="14" y="4"/>
                  <a:pt x="13" y="3"/>
                  <a:pt x="13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0" y="4"/>
                  <a:pt x="10" y="4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1" y="13"/>
                  <a:pt x="11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4" y="12"/>
                  <a:pt x="14" y="12"/>
                </a:cubicBezTo>
                <a:lnTo>
                  <a:pt x="14" y="4"/>
                </a:lnTo>
                <a:close/>
                <a:moveTo>
                  <a:pt x="21" y="25"/>
                </a:moveTo>
                <a:cubicBezTo>
                  <a:pt x="21" y="17"/>
                  <a:pt x="21" y="17"/>
                  <a:pt x="21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25"/>
                  <a:pt x="13" y="25"/>
                  <a:pt x="13" y="25"/>
                </a:cubicBezTo>
                <a:lnTo>
                  <a:pt x="21" y="25"/>
                </a:lnTo>
                <a:close/>
                <a:moveTo>
                  <a:pt x="21" y="35"/>
                </a:moveTo>
                <a:cubicBezTo>
                  <a:pt x="21" y="26"/>
                  <a:pt x="21" y="26"/>
                  <a:pt x="21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35"/>
                  <a:pt x="13" y="35"/>
                  <a:pt x="13" y="35"/>
                </a:cubicBezTo>
                <a:lnTo>
                  <a:pt x="21" y="35"/>
                </a:lnTo>
                <a:close/>
                <a:moveTo>
                  <a:pt x="21" y="44"/>
                </a:moveTo>
                <a:cubicBezTo>
                  <a:pt x="21" y="37"/>
                  <a:pt x="21" y="37"/>
                  <a:pt x="21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44"/>
                  <a:pt x="13" y="44"/>
                  <a:pt x="13" y="44"/>
                </a:cubicBezTo>
                <a:lnTo>
                  <a:pt x="21" y="44"/>
                </a:lnTo>
                <a:close/>
                <a:moveTo>
                  <a:pt x="32" y="25"/>
                </a:moveTo>
                <a:cubicBezTo>
                  <a:pt x="32" y="17"/>
                  <a:pt x="32" y="17"/>
                  <a:pt x="32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25"/>
                  <a:pt x="23" y="25"/>
                  <a:pt x="23" y="25"/>
                </a:cubicBezTo>
                <a:lnTo>
                  <a:pt x="32" y="25"/>
                </a:lnTo>
                <a:close/>
                <a:moveTo>
                  <a:pt x="32" y="35"/>
                </a:moveTo>
                <a:cubicBezTo>
                  <a:pt x="32" y="26"/>
                  <a:pt x="32" y="26"/>
                  <a:pt x="32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35"/>
                  <a:pt x="23" y="35"/>
                  <a:pt x="23" y="35"/>
                </a:cubicBezTo>
                <a:lnTo>
                  <a:pt x="32" y="35"/>
                </a:lnTo>
                <a:close/>
                <a:moveTo>
                  <a:pt x="32" y="44"/>
                </a:moveTo>
                <a:cubicBezTo>
                  <a:pt x="32" y="37"/>
                  <a:pt x="32" y="37"/>
                  <a:pt x="32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44"/>
                  <a:pt x="23" y="44"/>
                  <a:pt x="23" y="44"/>
                </a:cubicBezTo>
                <a:lnTo>
                  <a:pt x="32" y="44"/>
                </a:lnTo>
                <a:close/>
                <a:moveTo>
                  <a:pt x="34" y="4"/>
                </a:moveTo>
                <a:cubicBezTo>
                  <a:pt x="34" y="4"/>
                  <a:pt x="34" y="3"/>
                  <a:pt x="33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1" y="3"/>
                  <a:pt x="31" y="4"/>
                  <a:pt x="31" y="4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3"/>
                  <a:pt x="32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4" y="13"/>
                  <a:pt x="34" y="12"/>
                  <a:pt x="34" y="12"/>
                </a:cubicBezTo>
                <a:lnTo>
                  <a:pt x="34" y="4"/>
                </a:lnTo>
                <a:close/>
                <a:moveTo>
                  <a:pt x="41" y="25"/>
                </a:moveTo>
                <a:cubicBezTo>
                  <a:pt x="41" y="17"/>
                  <a:pt x="41" y="17"/>
                  <a:pt x="41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25"/>
                  <a:pt x="33" y="25"/>
                  <a:pt x="33" y="25"/>
                </a:cubicBezTo>
                <a:lnTo>
                  <a:pt x="41" y="25"/>
                </a:lnTo>
                <a:close/>
                <a:moveTo>
                  <a:pt x="41" y="35"/>
                </a:moveTo>
                <a:cubicBezTo>
                  <a:pt x="41" y="26"/>
                  <a:pt x="41" y="26"/>
                  <a:pt x="41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35"/>
                  <a:pt x="33" y="35"/>
                  <a:pt x="33" y="35"/>
                </a:cubicBezTo>
                <a:lnTo>
                  <a:pt x="41" y="35"/>
                </a:lnTo>
                <a:close/>
                <a:moveTo>
                  <a:pt x="41" y="44"/>
                </a:moveTo>
                <a:cubicBezTo>
                  <a:pt x="41" y="37"/>
                  <a:pt x="41" y="37"/>
                  <a:pt x="41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44"/>
                  <a:pt x="33" y="44"/>
                  <a:pt x="33" y="44"/>
                </a:cubicBezTo>
                <a:lnTo>
                  <a:pt x="41" y="44"/>
                </a:lnTo>
                <a:close/>
              </a:path>
            </a:pathLst>
          </a:custGeom>
          <a:solidFill>
            <a:srgbClr val="1F74AD"/>
          </a:solidFill>
          <a:ln>
            <a:noFill/>
          </a:ln>
        </p:spPr>
        <p:txBody>
          <a:bodyPr wrap="square" lIns="91440" tIns="45720" rIns="91440" bIns="45720" anchor="ctr">
            <a:normAutofit fontScale="92500" lnSpcReduction="20000"/>
          </a:bodyPr>
          <a:lstStyle/>
          <a:p>
            <a:pPr algn="ctr">
              <a:lnSpc>
                <a:spcPct val="13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3" name="文本框 62"/>
          <p:cNvSpPr txBox="1"/>
          <p:nvPr>
            <p:custDataLst>
              <p:tags r:id="rId5"/>
            </p:custDataLst>
          </p:nvPr>
        </p:nvSpPr>
        <p:spPr bwMode="auto">
          <a:xfrm>
            <a:off x="695960" y="5003800"/>
            <a:ext cx="1673860" cy="44196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6800" rIns="90000" bIns="0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1. 形体分析</a:t>
            </a:r>
            <a:endParaRPr lang="zh-CN" altLang="en-US" b="1" spc="3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>
            <p:custDataLst>
              <p:tags r:id="rId6"/>
            </p:custDataLst>
          </p:nvPr>
        </p:nvSpPr>
        <p:spPr bwMode="auto">
          <a:xfrm flipH="1">
            <a:off x="2471709" y="3327194"/>
            <a:ext cx="1763099" cy="1224135"/>
          </a:xfrm>
          <a:custGeom>
            <a:avLst/>
            <a:gdLst>
              <a:gd name="connsiteX0" fmla="*/ 0 w 2088232"/>
              <a:gd name="connsiteY0" fmla="*/ 0 h 1224135"/>
              <a:gd name="connsiteX1" fmla="*/ 1476165 w 2088232"/>
              <a:gd name="connsiteY1" fmla="*/ 0 h 1224135"/>
              <a:gd name="connsiteX2" fmla="*/ 2088232 w 2088232"/>
              <a:gd name="connsiteY2" fmla="*/ 612068 h 1224135"/>
              <a:gd name="connsiteX3" fmla="*/ 2088232 w 2088232"/>
              <a:gd name="connsiteY3" fmla="*/ 1224135 h 1224135"/>
              <a:gd name="connsiteX4" fmla="*/ 0 w 2088232"/>
              <a:gd name="connsiteY4" fmla="*/ 1224135 h 1224135"/>
              <a:gd name="connsiteX5" fmla="*/ 0 w 2088232"/>
              <a:gd name="connsiteY5" fmla="*/ 0 h 1224135"/>
              <a:gd name="connsiteX0-1" fmla="*/ 9144 w 2088232"/>
              <a:gd name="connsiteY0-2" fmla="*/ 356616 h 1224135"/>
              <a:gd name="connsiteX1-3" fmla="*/ 1476165 w 2088232"/>
              <a:gd name="connsiteY1-4" fmla="*/ 0 h 1224135"/>
              <a:gd name="connsiteX2-5" fmla="*/ 2088232 w 2088232"/>
              <a:gd name="connsiteY2-6" fmla="*/ 612068 h 1224135"/>
              <a:gd name="connsiteX3-7" fmla="*/ 2088232 w 2088232"/>
              <a:gd name="connsiteY3-8" fmla="*/ 1224135 h 1224135"/>
              <a:gd name="connsiteX4-9" fmla="*/ 0 w 2088232"/>
              <a:gd name="connsiteY4-10" fmla="*/ 1224135 h 1224135"/>
              <a:gd name="connsiteX5-11" fmla="*/ 9144 w 2088232"/>
              <a:gd name="connsiteY5-12" fmla="*/ 356616 h 1224135"/>
              <a:gd name="connsiteX0-13" fmla="*/ 9144 w 2088232"/>
              <a:gd name="connsiteY0-14" fmla="*/ 73152 h 940671"/>
              <a:gd name="connsiteX1-15" fmla="*/ 1531029 w 2088232"/>
              <a:gd name="connsiteY1-16" fmla="*/ 0 h 940671"/>
              <a:gd name="connsiteX2-17" fmla="*/ 2088232 w 2088232"/>
              <a:gd name="connsiteY2-18" fmla="*/ 328604 h 940671"/>
              <a:gd name="connsiteX3-19" fmla="*/ 2088232 w 2088232"/>
              <a:gd name="connsiteY3-20" fmla="*/ 940671 h 940671"/>
              <a:gd name="connsiteX4-21" fmla="*/ 0 w 2088232"/>
              <a:gd name="connsiteY4-22" fmla="*/ 940671 h 940671"/>
              <a:gd name="connsiteX5-23" fmla="*/ 9144 w 2088232"/>
              <a:gd name="connsiteY5-24" fmla="*/ 73152 h 940671"/>
              <a:gd name="connsiteX0-25" fmla="*/ 9144 w 2088232"/>
              <a:gd name="connsiteY0-26" fmla="*/ 0 h 867519"/>
              <a:gd name="connsiteX1-27" fmla="*/ 2088232 w 2088232"/>
              <a:gd name="connsiteY1-28" fmla="*/ 255452 h 867519"/>
              <a:gd name="connsiteX2-29" fmla="*/ 2088232 w 2088232"/>
              <a:gd name="connsiteY2-30" fmla="*/ 867519 h 867519"/>
              <a:gd name="connsiteX3-31" fmla="*/ 0 w 2088232"/>
              <a:gd name="connsiteY3-32" fmla="*/ 867519 h 867519"/>
              <a:gd name="connsiteX4-33" fmla="*/ 9144 w 2088232"/>
              <a:gd name="connsiteY4-34" fmla="*/ 0 h 867519"/>
              <a:gd name="connsiteX0-35" fmla="*/ 9144 w 2088232"/>
              <a:gd name="connsiteY0-36" fmla="*/ 0 h 867519"/>
              <a:gd name="connsiteX1-37" fmla="*/ 2088232 w 2088232"/>
              <a:gd name="connsiteY1-38" fmla="*/ 153763 h 867519"/>
              <a:gd name="connsiteX2-39" fmla="*/ 2088232 w 2088232"/>
              <a:gd name="connsiteY2-40" fmla="*/ 867519 h 867519"/>
              <a:gd name="connsiteX3-41" fmla="*/ 0 w 2088232"/>
              <a:gd name="connsiteY3-42" fmla="*/ 867519 h 867519"/>
              <a:gd name="connsiteX4-43" fmla="*/ 9144 w 2088232"/>
              <a:gd name="connsiteY4-44" fmla="*/ 0 h 8675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88232" h="867519">
                <a:moveTo>
                  <a:pt x="9144" y="0"/>
                </a:moveTo>
                <a:lnTo>
                  <a:pt x="2088232" y="153763"/>
                </a:lnTo>
                <a:lnTo>
                  <a:pt x="2088232" y="867519"/>
                </a:lnTo>
                <a:lnTo>
                  <a:pt x="0" y="867519"/>
                </a:lnTo>
                <a:lnTo>
                  <a:pt x="9144" y="0"/>
                </a:lnTo>
                <a:close/>
              </a:path>
            </a:pathLst>
          </a:custGeom>
          <a:solidFill>
            <a:srgbClr val="3498DB"/>
          </a:solidFill>
          <a:ln w="12700">
            <a:solidFill>
              <a:srgbClr val="3498DB"/>
            </a:soli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7"/>
            </p:custDataLst>
          </p:nvPr>
        </p:nvSpPr>
        <p:spPr bwMode="auto">
          <a:xfrm>
            <a:off x="2471709" y="4530736"/>
            <a:ext cx="1763099" cy="1388745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3498DB"/>
            </a:soli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>
            <p:custDataLst>
              <p:tags r:id="rId8"/>
            </p:custDataLst>
          </p:nvPr>
        </p:nvSpPr>
        <p:spPr>
          <a:xfrm>
            <a:off x="3015816" y="3118133"/>
            <a:ext cx="674884" cy="674884"/>
          </a:xfrm>
          <a:prstGeom prst="ellipse">
            <a:avLst/>
          </a:prstGeom>
          <a:solidFill>
            <a:sysClr val="window" lastClr="FFFFFF"/>
          </a:solidFill>
          <a:ln w="28575" cap="flat" cmpd="sng" algn="ctr">
            <a:solidFill>
              <a:srgbClr val="3498DB"/>
            </a:solidFill>
            <a:prstDash val="solid"/>
            <a:miter lim="800000"/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任意多边形 9"/>
          <p:cNvSpPr/>
          <p:nvPr>
            <p:custDataLst>
              <p:tags r:id="rId9"/>
            </p:custDataLst>
          </p:nvPr>
        </p:nvSpPr>
        <p:spPr bwMode="auto">
          <a:xfrm>
            <a:off x="3171312" y="3282054"/>
            <a:ext cx="363892" cy="347040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rgbClr val="3498DB"/>
          </a:solidFill>
          <a:ln>
            <a:noFill/>
          </a:ln>
        </p:spPr>
        <p:txBody>
          <a:bodyPr wrap="square" lIns="91440" tIns="45720" rIns="91440" bIns="45720" anchor="ctr">
            <a:normAutofit fontScale="85000" lnSpcReduction="10000"/>
          </a:bodyPr>
          <a:lstStyle/>
          <a:p>
            <a:pPr algn="ctr">
              <a:lnSpc>
                <a:spcPct val="13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>
            <p:custDataLst>
              <p:tags r:id="rId10"/>
            </p:custDataLst>
          </p:nvPr>
        </p:nvSpPr>
        <p:spPr bwMode="auto">
          <a:xfrm>
            <a:off x="2545080" y="5004435"/>
            <a:ext cx="1616075" cy="44196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6800" rIns="90000" bIns="0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2. 选择视图</a:t>
            </a:r>
            <a:endParaRPr lang="zh-CN" altLang="en-US" b="1" spc="3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任意多边形 10"/>
          <p:cNvSpPr/>
          <p:nvPr>
            <p:custDataLst>
              <p:tags r:id="rId11"/>
            </p:custDataLst>
          </p:nvPr>
        </p:nvSpPr>
        <p:spPr bwMode="auto">
          <a:xfrm flipH="1">
            <a:off x="4292418" y="2967154"/>
            <a:ext cx="1763099" cy="1584175"/>
          </a:xfrm>
          <a:custGeom>
            <a:avLst/>
            <a:gdLst>
              <a:gd name="connsiteX0" fmla="*/ 0 w 2088232"/>
              <a:gd name="connsiteY0" fmla="*/ 0 h 1224135"/>
              <a:gd name="connsiteX1" fmla="*/ 1476165 w 2088232"/>
              <a:gd name="connsiteY1" fmla="*/ 0 h 1224135"/>
              <a:gd name="connsiteX2" fmla="*/ 2088232 w 2088232"/>
              <a:gd name="connsiteY2" fmla="*/ 612068 h 1224135"/>
              <a:gd name="connsiteX3" fmla="*/ 2088232 w 2088232"/>
              <a:gd name="connsiteY3" fmla="*/ 1224135 h 1224135"/>
              <a:gd name="connsiteX4" fmla="*/ 0 w 2088232"/>
              <a:gd name="connsiteY4" fmla="*/ 1224135 h 1224135"/>
              <a:gd name="connsiteX5" fmla="*/ 0 w 2088232"/>
              <a:gd name="connsiteY5" fmla="*/ 0 h 1224135"/>
              <a:gd name="connsiteX0-1" fmla="*/ 9144 w 2088232"/>
              <a:gd name="connsiteY0-2" fmla="*/ 356616 h 1224135"/>
              <a:gd name="connsiteX1-3" fmla="*/ 1476165 w 2088232"/>
              <a:gd name="connsiteY1-4" fmla="*/ 0 h 1224135"/>
              <a:gd name="connsiteX2-5" fmla="*/ 2088232 w 2088232"/>
              <a:gd name="connsiteY2-6" fmla="*/ 612068 h 1224135"/>
              <a:gd name="connsiteX3-7" fmla="*/ 2088232 w 2088232"/>
              <a:gd name="connsiteY3-8" fmla="*/ 1224135 h 1224135"/>
              <a:gd name="connsiteX4-9" fmla="*/ 0 w 2088232"/>
              <a:gd name="connsiteY4-10" fmla="*/ 1224135 h 1224135"/>
              <a:gd name="connsiteX5-11" fmla="*/ 9144 w 2088232"/>
              <a:gd name="connsiteY5-12" fmla="*/ 356616 h 1224135"/>
              <a:gd name="connsiteX0-13" fmla="*/ 9144 w 2088232"/>
              <a:gd name="connsiteY0-14" fmla="*/ 73152 h 940671"/>
              <a:gd name="connsiteX1-15" fmla="*/ 1531029 w 2088232"/>
              <a:gd name="connsiteY1-16" fmla="*/ 0 h 940671"/>
              <a:gd name="connsiteX2-17" fmla="*/ 2088232 w 2088232"/>
              <a:gd name="connsiteY2-18" fmla="*/ 328604 h 940671"/>
              <a:gd name="connsiteX3-19" fmla="*/ 2088232 w 2088232"/>
              <a:gd name="connsiteY3-20" fmla="*/ 940671 h 940671"/>
              <a:gd name="connsiteX4-21" fmla="*/ 0 w 2088232"/>
              <a:gd name="connsiteY4-22" fmla="*/ 940671 h 940671"/>
              <a:gd name="connsiteX5-23" fmla="*/ 9144 w 2088232"/>
              <a:gd name="connsiteY5-24" fmla="*/ 73152 h 940671"/>
              <a:gd name="connsiteX0-25" fmla="*/ 9144 w 2088232"/>
              <a:gd name="connsiteY0-26" fmla="*/ 0 h 867519"/>
              <a:gd name="connsiteX1-27" fmla="*/ 2088232 w 2088232"/>
              <a:gd name="connsiteY1-28" fmla="*/ 255452 h 867519"/>
              <a:gd name="connsiteX2-29" fmla="*/ 2088232 w 2088232"/>
              <a:gd name="connsiteY2-30" fmla="*/ 867519 h 867519"/>
              <a:gd name="connsiteX3-31" fmla="*/ 0 w 2088232"/>
              <a:gd name="connsiteY3-32" fmla="*/ 867519 h 867519"/>
              <a:gd name="connsiteX4-33" fmla="*/ 9144 w 2088232"/>
              <a:gd name="connsiteY4-34" fmla="*/ 0 h 867519"/>
              <a:gd name="connsiteX0-35" fmla="*/ 9144 w 2088232"/>
              <a:gd name="connsiteY0-36" fmla="*/ 0 h 867519"/>
              <a:gd name="connsiteX1-37" fmla="*/ 2088232 w 2088232"/>
              <a:gd name="connsiteY1-38" fmla="*/ 153763 h 867519"/>
              <a:gd name="connsiteX2-39" fmla="*/ 2088232 w 2088232"/>
              <a:gd name="connsiteY2-40" fmla="*/ 867519 h 867519"/>
              <a:gd name="connsiteX3-41" fmla="*/ 0 w 2088232"/>
              <a:gd name="connsiteY3-42" fmla="*/ 867519 h 867519"/>
              <a:gd name="connsiteX4-43" fmla="*/ 9144 w 2088232"/>
              <a:gd name="connsiteY4-44" fmla="*/ 0 h 8675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88232" h="867519">
                <a:moveTo>
                  <a:pt x="9144" y="0"/>
                </a:moveTo>
                <a:lnTo>
                  <a:pt x="2088232" y="153763"/>
                </a:lnTo>
                <a:lnTo>
                  <a:pt x="2088232" y="867519"/>
                </a:lnTo>
                <a:lnTo>
                  <a:pt x="0" y="867519"/>
                </a:lnTo>
                <a:lnTo>
                  <a:pt x="9144" y="0"/>
                </a:lnTo>
                <a:close/>
              </a:path>
            </a:pathLst>
          </a:custGeom>
          <a:solidFill>
            <a:srgbClr val="1AA3AA"/>
          </a:solidFill>
          <a:ln w="12700">
            <a:solidFill>
              <a:srgbClr val="1AA3AA"/>
            </a:soli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>
            <p:custDataLst>
              <p:tags r:id="rId12"/>
            </p:custDataLst>
          </p:nvPr>
        </p:nvSpPr>
        <p:spPr bwMode="auto">
          <a:xfrm>
            <a:off x="4292418" y="4530736"/>
            <a:ext cx="1763099" cy="1388745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1AA3AA"/>
            </a:soli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椭圆 12"/>
          <p:cNvSpPr/>
          <p:nvPr>
            <p:custDataLst>
              <p:tags r:id="rId13"/>
            </p:custDataLst>
          </p:nvPr>
        </p:nvSpPr>
        <p:spPr>
          <a:xfrm>
            <a:off x="4836525" y="2806503"/>
            <a:ext cx="674884" cy="674884"/>
          </a:xfrm>
          <a:prstGeom prst="ellipse">
            <a:avLst/>
          </a:prstGeom>
          <a:solidFill>
            <a:sysClr val="window" lastClr="FFFFFF"/>
          </a:solidFill>
          <a:ln w="28575" cap="flat" cmpd="sng" algn="ctr">
            <a:solidFill>
              <a:srgbClr val="1AA3AA"/>
            </a:solidFill>
            <a:prstDash val="solid"/>
            <a:miter lim="800000"/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任意多边形 13"/>
          <p:cNvSpPr/>
          <p:nvPr>
            <p:custDataLst>
              <p:tags r:id="rId14"/>
            </p:custDataLst>
          </p:nvPr>
        </p:nvSpPr>
        <p:spPr bwMode="auto">
          <a:xfrm>
            <a:off x="4992021" y="2962274"/>
            <a:ext cx="363892" cy="363343"/>
          </a:xfrm>
          <a:custGeom>
            <a:avLst/>
            <a:gdLst>
              <a:gd name="connsiteX0" fmla="*/ 497095 w 607639"/>
              <a:gd name="connsiteY0" fmla="*/ 261992 h 606722"/>
              <a:gd name="connsiteX1" fmla="*/ 497095 w 607639"/>
              <a:gd name="connsiteY1" fmla="*/ 468794 h 606722"/>
              <a:gd name="connsiteX2" fmla="*/ 524775 w 607639"/>
              <a:gd name="connsiteY2" fmla="*/ 468794 h 606722"/>
              <a:gd name="connsiteX3" fmla="*/ 524775 w 607639"/>
              <a:gd name="connsiteY3" fmla="*/ 261992 h 606722"/>
              <a:gd name="connsiteX4" fmla="*/ 414320 w 607639"/>
              <a:gd name="connsiteY4" fmla="*/ 261992 h 606722"/>
              <a:gd name="connsiteX5" fmla="*/ 414320 w 607639"/>
              <a:gd name="connsiteY5" fmla="*/ 468794 h 606722"/>
              <a:gd name="connsiteX6" fmla="*/ 469503 w 607639"/>
              <a:gd name="connsiteY6" fmla="*/ 468794 h 606722"/>
              <a:gd name="connsiteX7" fmla="*/ 469503 w 607639"/>
              <a:gd name="connsiteY7" fmla="*/ 261992 h 606722"/>
              <a:gd name="connsiteX8" fmla="*/ 359047 w 607639"/>
              <a:gd name="connsiteY8" fmla="*/ 261992 h 606722"/>
              <a:gd name="connsiteX9" fmla="*/ 359047 w 607639"/>
              <a:gd name="connsiteY9" fmla="*/ 468794 h 606722"/>
              <a:gd name="connsiteX10" fmla="*/ 386639 w 607639"/>
              <a:gd name="connsiteY10" fmla="*/ 468794 h 606722"/>
              <a:gd name="connsiteX11" fmla="*/ 386639 w 607639"/>
              <a:gd name="connsiteY11" fmla="*/ 261992 h 606722"/>
              <a:gd name="connsiteX12" fmla="*/ 276183 w 607639"/>
              <a:gd name="connsiteY12" fmla="*/ 261992 h 606722"/>
              <a:gd name="connsiteX13" fmla="*/ 276183 w 607639"/>
              <a:gd name="connsiteY13" fmla="*/ 468794 h 606722"/>
              <a:gd name="connsiteX14" fmla="*/ 331456 w 607639"/>
              <a:gd name="connsiteY14" fmla="*/ 468794 h 606722"/>
              <a:gd name="connsiteX15" fmla="*/ 331456 w 607639"/>
              <a:gd name="connsiteY15" fmla="*/ 261992 h 606722"/>
              <a:gd name="connsiteX16" fmla="*/ 220911 w 607639"/>
              <a:gd name="connsiteY16" fmla="*/ 261992 h 606722"/>
              <a:gd name="connsiteX17" fmla="*/ 220911 w 607639"/>
              <a:gd name="connsiteY17" fmla="*/ 468794 h 606722"/>
              <a:gd name="connsiteX18" fmla="*/ 248592 w 607639"/>
              <a:gd name="connsiteY18" fmla="*/ 468794 h 606722"/>
              <a:gd name="connsiteX19" fmla="*/ 248592 w 607639"/>
              <a:gd name="connsiteY19" fmla="*/ 261992 h 606722"/>
              <a:gd name="connsiteX20" fmla="*/ 138136 w 607639"/>
              <a:gd name="connsiteY20" fmla="*/ 261992 h 606722"/>
              <a:gd name="connsiteX21" fmla="*/ 138136 w 607639"/>
              <a:gd name="connsiteY21" fmla="*/ 468794 h 606722"/>
              <a:gd name="connsiteX22" fmla="*/ 193319 w 607639"/>
              <a:gd name="connsiteY22" fmla="*/ 468794 h 606722"/>
              <a:gd name="connsiteX23" fmla="*/ 193319 w 607639"/>
              <a:gd name="connsiteY23" fmla="*/ 261992 h 606722"/>
              <a:gd name="connsiteX24" fmla="*/ 82864 w 607639"/>
              <a:gd name="connsiteY24" fmla="*/ 261992 h 606722"/>
              <a:gd name="connsiteX25" fmla="*/ 82864 w 607639"/>
              <a:gd name="connsiteY25" fmla="*/ 468794 h 606722"/>
              <a:gd name="connsiteX26" fmla="*/ 110455 w 607639"/>
              <a:gd name="connsiteY26" fmla="*/ 468794 h 606722"/>
              <a:gd name="connsiteX27" fmla="*/ 110455 w 607639"/>
              <a:gd name="connsiteY27" fmla="*/ 261992 h 606722"/>
              <a:gd name="connsiteX28" fmla="*/ 303820 w 607639"/>
              <a:gd name="connsiteY28" fmla="*/ 110294 h 606722"/>
              <a:gd name="connsiteX29" fmla="*/ 331447 w 607639"/>
              <a:gd name="connsiteY29" fmla="*/ 137885 h 606722"/>
              <a:gd name="connsiteX30" fmla="*/ 303820 w 607639"/>
              <a:gd name="connsiteY30" fmla="*/ 165476 h 606722"/>
              <a:gd name="connsiteX31" fmla="*/ 276193 w 607639"/>
              <a:gd name="connsiteY31" fmla="*/ 137885 h 606722"/>
              <a:gd name="connsiteX32" fmla="*/ 303820 w 607639"/>
              <a:gd name="connsiteY32" fmla="*/ 110294 h 606722"/>
              <a:gd name="connsiteX33" fmla="*/ 303775 w 607639"/>
              <a:gd name="connsiteY33" fmla="*/ 27550 h 606722"/>
              <a:gd name="connsiteX34" fmla="*/ 174005 w 607639"/>
              <a:gd name="connsiteY34" fmla="*/ 103446 h 606722"/>
              <a:gd name="connsiteX35" fmla="*/ 299681 w 607639"/>
              <a:gd name="connsiteY35" fmla="*/ 56522 h 606722"/>
              <a:gd name="connsiteX36" fmla="*/ 309293 w 607639"/>
              <a:gd name="connsiteY36" fmla="*/ 55189 h 606722"/>
              <a:gd name="connsiteX37" fmla="*/ 434969 w 607639"/>
              <a:gd name="connsiteY37" fmla="*/ 102024 h 606722"/>
              <a:gd name="connsiteX38" fmla="*/ 303775 w 607639"/>
              <a:gd name="connsiteY38" fmla="*/ 27550 h 606722"/>
              <a:gd name="connsiteX39" fmla="*/ 303775 w 607639"/>
              <a:gd name="connsiteY39" fmla="*/ 0 h 606722"/>
              <a:gd name="connsiteX40" fmla="*/ 470927 w 607639"/>
              <a:gd name="connsiteY40" fmla="*/ 115799 h 606722"/>
              <a:gd name="connsiteX41" fmla="*/ 570346 w 607639"/>
              <a:gd name="connsiteY41" fmla="*/ 153036 h 606722"/>
              <a:gd name="connsiteX42" fmla="*/ 579958 w 607639"/>
              <a:gd name="connsiteY42" fmla="*/ 165478 h 606722"/>
              <a:gd name="connsiteX43" fmla="*/ 579958 w 607639"/>
              <a:gd name="connsiteY43" fmla="*/ 193028 h 606722"/>
              <a:gd name="connsiteX44" fmla="*/ 579958 w 607639"/>
              <a:gd name="connsiteY44" fmla="*/ 248217 h 606722"/>
              <a:gd name="connsiteX45" fmla="*/ 566163 w 607639"/>
              <a:gd name="connsiteY45" fmla="*/ 261992 h 606722"/>
              <a:gd name="connsiteX46" fmla="*/ 552367 w 607639"/>
              <a:gd name="connsiteY46" fmla="*/ 261992 h 606722"/>
              <a:gd name="connsiteX47" fmla="*/ 552367 w 607639"/>
              <a:gd name="connsiteY47" fmla="*/ 468794 h 606722"/>
              <a:gd name="connsiteX48" fmla="*/ 566163 w 607639"/>
              <a:gd name="connsiteY48" fmla="*/ 468794 h 606722"/>
              <a:gd name="connsiteX49" fmla="*/ 579958 w 607639"/>
              <a:gd name="connsiteY49" fmla="*/ 482569 h 606722"/>
              <a:gd name="connsiteX50" fmla="*/ 566163 w 607639"/>
              <a:gd name="connsiteY50" fmla="*/ 496344 h 606722"/>
              <a:gd name="connsiteX51" fmla="*/ 538571 w 607639"/>
              <a:gd name="connsiteY51" fmla="*/ 496344 h 606722"/>
              <a:gd name="connsiteX52" fmla="*/ 483299 w 607639"/>
              <a:gd name="connsiteY52" fmla="*/ 496344 h 606722"/>
              <a:gd name="connsiteX53" fmla="*/ 400435 w 607639"/>
              <a:gd name="connsiteY53" fmla="*/ 496344 h 606722"/>
              <a:gd name="connsiteX54" fmla="*/ 345252 w 607639"/>
              <a:gd name="connsiteY54" fmla="*/ 496344 h 606722"/>
              <a:gd name="connsiteX55" fmla="*/ 262387 w 607639"/>
              <a:gd name="connsiteY55" fmla="*/ 496344 h 606722"/>
              <a:gd name="connsiteX56" fmla="*/ 207115 w 607639"/>
              <a:gd name="connsiteY56" fmla="*/ 496344 h 606722"/>
              <a:gd name="connsiteX57" fmla="*/ 124251 w 607639"/>
              <a:gd name="connsiteY57" fmla="*/ 496344 h 606722"/>
              <a:gd name="connsiteX58" fmla="*/ 69068 w 607639"/>
              <a:gd name="connsiteY58" fmla="*/ 496344 h 606722"/>
              <a:gd name="connsiteX59" fmla="*/ 55272 w 607639"/>
              <a:gd name="connsiteY59" fmla="*/ 496344 h 606722"/>
              <a:gd name="connsiteX60" fmla="*/ 55272 w 607639"/>
              <a:gd name="connsiteY60" fmla="*/ 537758 h 606722"/>
              <a:gd name="connsiteX61" fmla="*/ 41387 w 607639"/>
              <a:gd name="connsiteY61" fmla="*/ 551533 h 606722"/>
              <a:gd name="connsiteX62" fmla="*/ 27592 w 607639"/>
              <a:gd name="connsiteY62" fmla="*/ 551533 h 606722"/>
              <a:gd name="connsiteX63" fmla="*/ 27592 w 607639"/>
              <a:gd name="connsiteY63" fmla="*/ 579083 h 606722"/>
              <a:gd name="connsiteX64" fmla="*/ 579958 w 607639"/>
              <a:gd name="connsiteY64" fmla="*/ 579083 h 606722"/>
              <a:gd name="connsiteX65" fmla="*/ 579958 w 607639"/>
              <a:gd name="connsiteY65" fmla="*/ 551533 h 606722"/>
              <a:gd name="connsiteX66" fmla="*/ 96660 w 607639"/>
              <a:gd name="connsiteY66" fmla="*/ 551533 h 606722"/>
              <a:gd name="connsiteX67" fmla="*/ 82864 w 607639"/>
              <a:gd name="connsiteY67" fmla="*/ 537758 h 606722"/>
              <a:gd name="connsiteX68" fmla="*/ 96660 w 607639"/>
              <a:gd name="connsiteY68" fmla="*/ 523983 h 606722"/>
              <a:gd name="connsiteX69" fmla="*/ 593843 w 607639"/>
              <a:gd name="connsiteY69" fmla="*/ 523983 h 606722"/>
              <a:gd name="connsiteX70" fmla="*/ 607639 w 607639"/>
              <a:gd name="connsiteY70" fmla="*/ 537758 h 606722"/>
              <a:gd name="connsiteX71" fmla="*/ 607639 w 607639"/>
              <a:gd name="connsiteY71" fmla="*/ 592947 h 606722"/>
              <a:gd name="connsiteX72" fmla="*/ 593843 w 607639"/>
              <a:gd name="connsiteY72" fmla="*/ 606722 h 606722"/>
              <a:gd name="connsiteX73" fmla="*/ 13796 w 607639"/>
              <a:gd name="connsiteY73" fmla="*/ 606722 h 606722"/>
              <a:gd name="connsiteX74" fmla="*/ 0 w 607639"/>
              <a:gd name="connsiteY74" fmla="*/ 592947 h 606722"/>
              <a:gd name="connsiteX75" fmla="*/ 0 w 607639"/>
              <a:gd name="connsiteY75" fmla="*/ 537758 h 606722"/>
              <a:gd name="connsiteX76" fmla="*/ 13796 w 607639"/>
              <a:gd name="connsiteY76" fmla="*/ 523983 h 606722"/>
              <a:gd name="connsiteX77" fmla="*/ 27592 w 607639"/>
              <a:gd name="connsiteY77" fmla="*/ 523983 h 606722"/>
              <a:gd name="connsiteX78" fmla="*/ 27592 w 607639"/>
              <a:gd name="connsiteY78" fmla="*/ 482569 h 606722"/>
              <a:gd name="connsiteX79" fmla="*/ 41387 w 607639"/>
              <a:gd name="connsiteY79" fmla="*/ 468794 h 606722"/>
              <a:gd name="connsiteX80" fmla="*/ 55272 w 607639"/>
              <a:gd name="connsiteY80" fmla="*/ 468794 h 606722"/>
              <a:gd name="connsiteX81" fmla="*/ 55272 w 607639"/>
              <a:gd name="connsiteY81" fmla="*/ 261992 h 606722"/>
              <a:gd name="connsiteX82" fmla="*/ 41387 w 607639"/>
              <a:gd name="connsiteY82" fmla="*/ 261992 h 606722"/>
              <a:gd name="connsiteX83" fmla="*/ 27592 w 607639"/>
              <a:gd name="connsiteY83" fmla="*/ 248217 h 606722"/>
              <a:gd name="connsiteX84" fmla="*/ 41387 w 607639"/>
              <a:gd name="connsiteY84" fmla="*/ 234442 h 606722"/>
              <a:gd name="connsiteX85" fmla="*/ 69068 w 607639"/>
              <a:gd name="connsiteY85" fmla="*/ 234442 h 606722"/>
              <a:gd name="connsiteX86" fmla="*/ 124251 w 607639"/>
              <a:gd name="connsiteY86" fmla="*/ 234442 h 606722"/>
              <a:gd name="connsiteX87" fmla="*/ 207115 w 607639"/>
              <a:gd name="connsiteY87" fmla="*/ 234442 h 606722"/>
              <a:gd name="connsiteX88" fmla="*/ 262387 w 607639"/>
              <a:gd name="connsiteY88" fmla="*/ 234442 h 606722"/>
              <a:gd name="connsiteX89" fmla="*/ 345252 w 607639"/>
              <a:gd name="connsiteY89" fmla="*/ 234442 h 606722"/>
              <a:gd name="connsiteX90" fmla="*/ 400435 w 607639"/>
              <a:gd name="connsiteY90" fmla="*/ 234442 h 606722"/>
              <a:gd name="connsiteX91" fmla="*/ 483299 w 607639"/>
              <a:gd name="connsiteY91" fmla="*/ 234442 h 606722"/>
              <a:gd name="connsiteX92" fmla="*/ 538571 w 607639"/>
              <a:gd name="connsiteY92" fmla="*/ 234442 h 606722"/>
              <a:gd name="connsiteX93" fmla="*/ 552367 w 607639"/>
              <a:gd name="connsiteY93" fmla="*/ 234442 h 606722"/>
              <a:gd name="connsiteX94" fmla="*/ 552367 w 607639"/>
              <a:gd name="connsiteY94" fmla="*/ 193028 h 606722"/>
              <a:gd name="connsiteX95" fmla="*/ 552367 w 607639"/>
              <a:gd name="connsiteY95" fmla="*/ 175076 h 606722"/>
              <a:gd name="connsiteX96" fmla="*/ 303775 w 607639"/>
              <a:gd name="connsiteY96" fmla="*/ 84072 h 606722"/>
              <a:gd name="connsiteX97" fmla="*/ 55272 w 607639"/>
              <a:gd name="connsiteY97" fmla="*/ 175076 h 606722"/>
              <a:gd name="connsiteX98" fmla="*/ 55272 w 607639"/>
              <a:gd name="connsiteY98" fmla="*/ 179253 h 606722"/>
              <a:gd name="connsiteX99" fmla="*/ 510979 w 607639"/>
              <a:gd name="connsiteY99" fmla="*/ 179253 h 606722"/>
              <a:gd name="connsiteX100" fmla="*/ 524775 w 607639"/>
              <a:gd name="connsiteY100" fmla="*/ 193028 h 606722"/>
              <a:gd name="connsiteX101" fmla="*/ 510979 w 607639"/>
              <a:gd name="connsiteY101" fmla="*/ 206803 h 606722"/>
              <a:gd name="connsiteX102" fmla="*/ 41387 w 607639"/>
              <a:gd name="connsiteY102" fmla="*/ 206803 h 606722"/>
              <a:gd name="connsiteX103" fmla="*/ 27592 w 607639"/>
              <a:gd name="connsiteY103" fmla="*/ 193028 h 606722"/>
              <a:gd name="connsiteX104" fmla="*/ 27592 w 607639"/>
              <a:gd name="connsiteY104" fmla="*/ 165478 h 606722"/>
              <a:gd name="connsiteX105" fmla="*/ 37293 w 607639"/>
              <a:gd name="connsiteY105" fmla="*/ 153036 h 606722"/>
              <a:gd name="connsiteX106" fmla="*/ 136712 w 607639"/>
              <a:gd name="connsiteY106" fmla="*/ 115799 h 606722"/>
              <a:gd name="connsiteX107" fmla="*/ 303775 w 607639"/>
              <a:gd name="connsiteY10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607639" h="606722">
                <a:moveTo>
                  <a:pt x="497095" y="261992"/>
                </a:moveTo>
                <a:lnTo>
                  <a:pt x="497095" y="468794"/>
                </a:lnTo>
                <a:lnTo>
                  <a:pt x="524775" y="468794"/>
                </a:lnTo>
                <a:lnTo>
                  <a:pt x="524775" y="261992"/>
                </a:lnTo>
                <a:close/>
                <a:moveTo>
                  <a:pt x="414320" y="261992"/>
                </a:moveTo>
                <a:lnTo>
                  <a:pt x="414320" y="468794"/>
                </a:lnTo>
                <a:lnTo>
                  <a:pt x="469503" y="468794"/>
                </a:lnTo>
                <a:lnTo>
                  <a:pt x="469503" y="261992"/>
                </a:lnTo>
                <a:close/>
                <a:moveTo>
                  <a:pt x="359047" y="261992"/>
                </a:moveTo>
                <a:lnTo>
                  <a:pt x="359047" y="468794"/>
                </a:lnTo>
                <a:lnTo>
                  <a:pt x="386639" y="468794"/>
                </a:lnTo>
                <a:lnTo>
                  <a:pt x="386639" y="261992"/>
                </a:lnTo>
                <a:close/>
                <a:moveTo>
                  <a:pt x="276183" y="261992"/>
                </a:moveTo>
                <a:lnTo>
                  <a:pt x="276183" y="468794"/>
                </a:lnTo>
                <a:lnTo>
                  <a:pt x="331456" y="468794"/>
                </a:lnTo>
                <a:lnTo>
                  <a:pt x="331456" y="261992"/>
                </a:lnTo>
                <a:close/>
                <a:moveTo>
                  <a:pt x="220911" y="261992"/>
                </a:moveTo>
                <a:lnTo>
                  <a:pt x="220911" y="468794"/>
                </a:lnTo>
                <a:lnTo>
                  <a:pt x="248592" y="468794"/>
                </a:lnTo>
                <a:lnTo>
                  <a:pt x="248592" y="261992"/>
                </a:lnTo>
                <a:close/>
                <a:moveTo>
                  <a:pt x="138136" y="261992"/>
                </a:moveTo>
                <a:lnTo>
                  <a:pt x="138136" y="468794"/>
                </a:lnTo>
                <a:lnTo>
                  <a:pt x="193319" y="468794"/>
                </a:lnTo>
                <a:lnTo>
                  <a:pt x="193319" y="261992"/>
                </a:lnTo>
                <a:close/>
                <a:moveTo>
                  <a:pt x="82864" y="261992"/>
                </a:moveTo>
                <a:lnTo>
                  <a:pt x="82864" y="468794"/>
                </a:lnTo>
                <a:lnTo>
                  <a:pt x="110455" y="468794"/>
                </a:lnTo>
                <a:lnTo>
                  <a:pt x="110455" y="261992"/>
                </a:lnTo>
                <a:close/>
                <a:moveTo>
                  <a:pt x="303820" y="110294"/>
                </a:moveTo>
                <a:cubicBezTo>
                  <a:pt x="319078" y="110294"/>
                  <a:pt x="331447" y="122647"/>
                  <a:pt x="331447" y="137885"/>
                </a:cubicBezTo>
                <a:cubicBezTo>
                  <a:pt x="331447" y="153123"/>
                  <a:pt x="319078" y="165476"/>
                  <a:pt x="303820" y="165476"/>
                </a:cubicBezTo>
                <a:cubicBezTo>
                  <a:pt x="288562" y="165476"/>
                  <a:pt x="276193" y="153123"/>
                  <a:pt x="276193" y="137885"/>
                </a:cubicBezTo>
                <a:cubicBezTo>
                  <a:pt x="276193" y="122647"/>
                  <a:pt x="288562" y="110294"/>
                  <a:pt x="303820" y="110294"/>
                </a:cubicBezTo>
                <a:close/>
                <a:moveTo>
                  <a:pt x="303775" y="27550"/>
                </a:moveTo>
                <a:cubicBezTo>
                  <a:pt x="248592" y="27550"/>
                  <a:pt x="198838" y="57944"/>
                  <a:pt x="174005" y="103446"/>
                </a:cubicBezTo>
                <a:lnTo>
                  <a:pt x="299681" y="56522"/>
                </a:lnTo>
                <a:cubicBezTo>
                  <a:pt x="302440" y="55189"/>
                  <a:pt x="305199" y="55189"/>
                  <a:pt x="309293" y="55189"/>
                </a:cubicBezTo>
                <a:lnTo>
                  <a:pt x="434969" y="102024"/>
                </a:lnTo>
                <a:cubicBezTo>
                  <a:pt x="408712" y="57944"/>
                  <a:pt x="359047" y="27550"/>
                  <a:pt x="303775" y="27550"/>
                </a:cubicBezTo>
                <a:close/>
                <a:moveTo>
                  <a:pt x="303775" y="0"/>
                </a:moveTo>
                <a:cubicBezTo>
                  <a:pt x="379786" y="0"/>
                  <a:pt x="446006" y="48257"/>
                  <a:pt x="470927" y="115799"/>
                </a:cubicBezTo>
                <a:lnTo>
                  <a:pt x="570346" y="153036"/>
                </a:lnTo>
                <a:cubicBezTo>
                  <a:pt x="575864" y="154458"/>
                  <a:pt x="579958" y="159968"/>
                  <a:pt x="579958" y="165478"/>
                </a:cubicBezTo>
                <a:lnTo>
                  <a:pt x="579958" y="193028"/>
                </a:lnTo>
                <a:lnTo>
                  <a:pt x="579958" y="248217"/>
                </a:lnTo>
                <a:cubicBezTo>
                  <a:pt x="579958" y="256482"/>
                  <a:pt x="574440" y="261992"/>
                  <a:pt x="566163" y="261992"/>
                </a:cubicBezTo>
                <a:lnTo>
                  <a:pt x="552367" y="261992"/>
                </a:lnTo>
                <a:lnTo>
                  <a:pt x="552367" y="468794"/>
                </a:lnTo>
                <a:lnTo>
                  <a:pt x="566163" y="468794"/>
                </a:lnTo>
                <a:cubicBezTo>
                  <a:pt x="574440" y="468794"/>
                  <a:pt x="579958" y="474304"/>
                  <a:pt x="579958" y="482569"/>
                </a:cubicBezTo>
                <a:cubicBezTo>
                  <a:pt x="579958" y="490834"/>
                  <a:pt x="574440" y="496344"/>
                  <a:pt x="566163" y="496344"/>
                </a:cubicBezTo>
                <a:lnTo>
                  <a:pt x="538571" y="496344"/>
                </a:lnTo>
                <a:lnTo>
                  <a:pt x="483299" y="496344"/>
                </a:lnTo>
                <a:lnTo>
                  <a:pt x="400435" y="496344"/>
                </a:lnTo>
                <a:lnTo>
                  <a:pt x="345252" y="496344"/>
                </a:lnTo>
                <a:lnTo>
                  <a:pt x="262387" y="496344"/>
                </a:lnTo>
                <a:lnTo>
                  <a:pt x="207115" y="496344"/>
                </a:lnTo>
                <a:lnTo>
                  <a:pt x="124251" y="496344"/>
                </a:lnTo>
                <a:lnTo>
                  <a:pt x="69068" y="496344"/>
                </a:lnTo>
                <a:lnTo>
                  <a:pt x="55272" y="496344"/>
                </a:lnTo>
                <a:lnTo>
                  <a:pt x="55272" y="537758"/>
                </a:lnTo>
                <a:cubicBezTo>
                  <a:pt x="55272" y="546023"/>
                  <a:pt x="49754" y="551533"/>
                  <a:pt x="41387" y="551533"/>
                </a:cubicBezTo>
                <a:lnTo>
                  <a:pt x="27592" y="551533"/>
                </a:lnTo>
                <a:lnTo>
                  <a:pt x="27592" y="579083"/>
                </a:lnTo>
                <a:lnTo>
                  <a:pt x="579958" y="579083"/>
                </a:lnTo>
                <a:lnTo>
                  <a:pt x="579958" y="551533"/>
                </a:lnTo>
                <a:lnTo>
                  <a:pt x="96660" y="551533"/>
                </a:lnTo>
                <a:cubicBezTo>
                  <a:pt x="88382" y="551533"/>
                  <a:pt x="82864" y="546023"/>
                  <a:pt x="82864" y="537758"/>
                </a:cubicBezTo>
                <a:cubicBezTo>
                  <a:pt x="82864" y="529493"/>
                  <a:pt x="88382" y="523983"/>
                  <a:pt x="96660" y="523983"/>
                </a:cubicBezTo>
                <a:lnTo>
                  <a:pt x="593843" y="523983"/>
                </a:lnTo>
                <a:cubicBezTo>
                  <a:pt x="602121" y="523983"/>
                  <a:pt x="607639" y="529493"/>
                  <a:pt x="607639" y="537758"/>
                </a:cubicBezTo>
                <a:lnTo>
                  <a:pt x="607639" y="592947"/>
                </a:lnTo>
                <a:cubicBezTo>
                  <a:pt x="607639" y="601212"/>
                  <a:pt x="602121" y="606722"/>
                  <a:pt x="593843" y="606722"/>
                </a:cubicBezTo>
                <a:lnTo>
                  <a:pt x="13796" y="606722"/>
                </a:lnTo>
                <a:cubicBezTo>
                  <a:pt x="5518" y="606722"/>
                  <a:pt x="0" y="601212"/>
                  <a:pt x="0" y="592947"/>
                </a:cubicBezTo>
                <a:lnTo>
                  <a:pt x="0" y="537758"/>
                </a:lnTo>
                <a:cubicBezTo>
                  <a:pt x="0" y="529493"/>
                  <a:pt x="5518" y="523983"/>
                  <a:pt x="13796" y="523983"/>
                </a:cubicBezTo>
                <a:lnTo>
                  <a:pt x="27592" y="523983"/>
                </a:lnTo>
                <a:lnTo>
                  <a:pt x="27592" y="482569"/>
                </a:lnTo>
                <a:cubicBezTo>
                  <a:pt x="27592" y="474304"/>
                  <a:pt x="33110" y="468794"/>
                  <a:pt x="41387" y="468794"/>
                </a:cubicBezTo>
                <a:lnTo>
                  <a:pt x="55272" y="468794"/>
                </a:lnTo>
                <a:lnTo>
                  <a:pt x="55272" y="261992"/>
                </a:lnTo>
                <a:lnTo>
                  <a:pt x="41387" y="261992"/>
                </a:lnTo>
                <a:cubicBezTo>
                  <a:pt x="33110" y="261992"/>
                  <a:pt x="27592" y="256482"/>
                  <a:pt x="27592" y="248217"/>
                </a:cubicBezTo>
                <a:cubicBezTo>
                  <a:pt x="27592" y="239952"/>
                  <a:pt x="33110" y="234442"/>
                  <a:pt x="41387" y="234442"/>
                </a:cubicBezTo>
                <a:lnTo>
                  <a:pt x="69068" y="234442"/>
                </a:lnTo>
                <a:lnTo>
                  <a:pt x="124251" y="234442"/>
                </a:lnTo>
                <a:lnTo>
                  <a:pt x="207115" y="234442"/>
                </a:lnTo>
                <a:lnTo>
                  <a:pt x="262387" y="234442"/>
                </a:lnTo>
                <a:lnTo>
                  <a:pt x="345252" y="234442"/>
                </a:lnTo>
                <a:lnTo>
                  <a:pt x="400435" y="234442"/>
                </a:lnTo>
                <a:lnTo>
                  <a:pt x="483299" y="234442"/>
                </a:lnTo>
                <a:lnTo>
                  <a:pt x="538571" y="234442"/>
                </a:lnTo>
                <a:lnTo>
                  <a:pt x="552367" y="234442"/>
                </a:lnTo>
                <a:lnTo>
                  <a:pt x="552367" y="193028"/>
                </a:lnTo>
                <a:lnTo>
                  <a:pt x="552367" y="175076"/>
                </a:lnTo>
                <a:lnTo>
                  <a:pt x="303775" y="84072"/>
                </a:lnTo>
                <a:lnTo>
                  <a:pt x="55272" y="175076"/>
                </a:lnTo>
                <a:lnTo>
                  <a:pt x="55272" y="179253"/>
                </a:lnTo>
                <a:lnTo>
                  <a:pt x="510979" y="179253"/>
                </a:lnTo>
                <a:cubicBezTo>
                  <a:pt x="519257" y="179253"/>
                  <a:pt x="524775" y="184763"/>
                  <a:pt x="524775" y="193028"/>
                </a:cubicBezTo>
                <a:cubicBezTo>
                  <a:pt x="524775" y="201293"/>
                  <a:pt x="519257" y="206803"/>
                  <a:pt x="510979" y="206803"/>
                </a:cubicBezTo>
                <a:lnTo>
                  <a:pt x="41387" y="206803"/>
                </a:lnTo>
                <a:cubicBezTo>
                  <a:pt x="33110" y="206803"/>
                  <a:pt x="27592" y="201293"/>
                  <a:pt x="27592" y="193028"/>
                </a:cubicBezTo>
                <a:lnTo>
                  <a:pt x="27592" y="165478"/>
                </a:lnTo>
                <a:cubicBezTo>
                  <a:pt x="27592" y="159968"/>
                  <a:pt x="31775" y="154458"/>
                  <a:pt x="37293" y="153036"/>
                </a:cubicBezTo>
                <a:lnTo>
                  <a:pt x="136712" y="115799"/>
                </a:lnTo>
                <a:cubicBezTo>
                  <a:pt x="161545" y="48257"/>
                  <a:pt x="227853" y="0"/>
                  <a:pt x="303775" y="0"/>
                </a:cubicBezTo>
                <a:close/>
              </a:path>
            </a:pathLst>
          </a:custGeom>
          <a:solidFill>
            <a:srgbClr val="1AA3AA"/>
          </a:solidFill>
          <a:ln>
            <a:noFill/>
          </a:ln>
        </p:spPr>
        <p:txBody>
          <a:bodyPr wrap="square" lIns="91440" tIns="45720" rIns="91440" bIns="45720" anchor="ctr">
            <a:normAutofit fontScale="92500" lnSpcReduction="20000"/>
          </a:bodyPr>
          <a:lstStyle/>
          <a:p>
            <a:pPr algn="ctr">
              <a:lnSpc>
                <a:spcPct val="13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0" name="文本框 69"/>
          <p:cNvSpPr txBox="1"/>
          <p:nvPr>
            <p:custDataLst>
              <p:tags r:id="rId15"/>
            </p:custDataLst>
          </p:nvPr>
        </p:nvSpPr>
        <p:spPr bwMode="auto">
          <a:xfrm>
            <a:off x="4440555" y="4899660"/>
            <a:ext cx="1672590" cy="65151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6800" rIns="90000" bIns="0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3. 选择图纸幅面和比例</a:t>
            </a:r>
            <a:endParaRPr lang="zh-CN" altLang="en-US" b="1" spc="3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任意多边形 14"/>
          <p:cNvSpPr/>
          <p:nvPr>
            <p:custDataLst>
              <p:tags r:id="rId16"/>
            </p:custDataLst>
          </p:nvPr>
        </p:nvSpPr>
        <p:spPr bwMode="auto">
          <a:xfrm flipH="1">
            <a:off x="6113127" y="2535106"/>
            <a:ext cx="1763099" cy="2016223"/>
          </a:xfrm>
          <a:custGeom>
            <a:avLst/>
            <a:gdLst>
              <a:gd name="connsiteX0" fmla="*/ 0 w 2088232"/>
              <a:gd name="connsiteY0" fmla="*/ 0 h 1224135"/>
              <a:gd name="connsiteX1" fmla="*/ 1476165 w 2088232"/>
              <a:gd name="connsiteY1" fmla="*/ 0 h 1224135"/>
              <a:gd name="connsiteX2" fmla="*/ 2088232 w 2088232"/>
              <a:gd name="connsiteY2" fmla="*/ 612068 h 1224135"/>
              <a:gd name="connsiteX3" fmla="*/ 2088232 w 2088232"/>
              <a:gd name="connsiteY3" fmla="*/ 1224135 h 1224135"/>
              <a:gd name="connsiteX4" fmla="*/ 0 w 2088232"/>
              <a:gd name="connsiteY4" fmla="*/ 1224135 h 1224135"/>
              <a:gd name="connsiteX5" fmla="*/ 0 w 2088232"/>
              <a:gd name="connsiteY5" fmla="*/ 0 h 1224135"/>
              <a:gd name="connsiteX0-1" fmla="*/ 9144 w 2088232"/>
              <a:gd name="connsiteY0-2" fmla="*/ 356616 h 1224135"/>
              <a:gd name="connsiteX1-3" fmla="*/ 1476165 w 2088232"/>
              <a:gd name="connsiteY1-4" fmla="*/ 0 h 1224135"/>
              <a:gd name="connsiteX2-5" fmla="*/ 2088232 w 2088232"/>
              <a:gd name="connsiteY2-6" fmla="*/ 612068 h 1224135"/>
              <a:gd name="connsiteX3-7" fmla="*/ 2088232 w 2088232"/>
              <a:gd name="connsiteY3-8" fmla="*/ 1224135 h 1224135"/>
              <a:gd name="connsiteX4-9" fmla="*/ 0 w 2088232"/>
              <a:gd name="connsiteY4-10" fmla="*/ 1224135 h 1224135"/>
              <a:gd name="connsiteX5-11" fmla="*/ 9144 w 2088232"/>
              <a:gd name="connsiteY5-12" fmla="*/ 356616 h 1224135"/>
              <a:gd name="connsiteX0-13" fmla="*/ 9144 w 2088232"/>
              <a:gd name="connsiteY0-14" fmla="*/ 73152 h 940671"/>
              <a:gd name="connsiteX1-15" fmla="*/ 1531029 w 2088232"/>
              <a:gd name="connsiteY1-16" fmla="*/ 0 h 940671"/>
              <a:gd name="connsiteX2-17" fmla="*/ 2088232 w 2088232"/>
              <a:gd name="connsiteY2-18" fmla="*/ 328604 h 940671"/>
              <a:gd name="connsiteX3-19" fmla="*/ 2088232 w 2088232"/>
              <a:gd name="connsiteY3-20" fmla="*/ 940671 h 940671"/>
              <a:gd name="connsiteX4-21" fmla="*/ 0 w 2088232"/>
              <a:gd name="connsiteY4-22" fmla="*/ 940671 h 940671"/>
              <a:gd name="connsiteX5-23" fmla="*/ 9144 w 2088232"/>
              <a:gd name="connsiteY5-24" fmla="*/ 73152 h 940671"/>
              <a:gd name="connsiteX0-25" fmla="*/ 9144 w 2088232"/>
              <a:gd name="connsiteY0-26" fmla="*/ 0 h 867519"/>
              <a:gd name="connsiteX1-27" fmla="*/ 2088232 w 2088232"/>
              <a:gd name="connsiteY1-28" fmla="*/ 255452 h 867519"/>
              <a:gd name="connsiteX2-29" fmla="*/ 2088232 w 2088232"/>
              <a:gd name="connsiteY2-30" fmla="*/ 867519 h 867519"/>
              <a:gd name="connsiteX3-31" fmla="*/ 0 w 2088232"/>
              <a:gd name="connsiteY3-32" fmla="*/ 867519 h 867519"/>
              <a:gd name="connsiteX4-33" fmla="*/ 9144 w 2088232"/>
              <a:gd name="connsiteY4-34" fmla="*/ 0 h 867519"/>
              <a:gd name="connsiteX0-35" fmla="*/ 9144 w 2088232"/>
              <a:gd name="connsiteY0-36" fmla="*/ 0 h 867519"/>
              <a:gd name="connsiteX1-37" fmla="*/ 2088232 w 2088232"/>
              <a:gd name="connsiteY1-38" fmla="*/ 153763 h 867519"/>
              <a:gd name="connsiteX2-39" fmla="*/ 2088232 w 2088232"/>
              <a:gd name="connsiteY2-40" fmla="*/ 867519 h 867519"/>
              <a:gd name="connsiteX3-41" fmla="*/ 0 w 2088232"/>
              <a:gd name="connsiteY3-42" fmla="*/ 867519 h 867519"/>
              <a:gd name="connsiteX4-43" fmla="*/ 9144 w 2088232"/>
              <a:gd name="connsiteY4-44" fmla="*/ 0 h 8675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88232" h="867519">
                <a:moveTo>
                  <a:pt x="9144" y="0"/>
                </a:moveTo>
                <a:lnTo>
                  <a:pt x="2088232" y="153763"/>
                </a:lnTo>
                <a:lnTo>
                  <a:pt x="2088232" y="867519"/>
                </a:lnTo>
                <a:lnTo>
                  <a:pt x="0" y="867519"/>
                </a:lnTo>
                <a:lnTo>
                  <a:pt x="9144" y="0"/>
                </a:lnTo>
                <a:close/>
              </a:path>
            </a:pathLst>
          </a:custGeom>
          <a:solidFill>
            <a:srgbClr val="69A35B"/>
          </a:solidFill>
          <a:ln w="12700">
            <a:solidFill>
              <a:srgbClr val="69A35B"/>
            </a:soli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>
            <p:custDataLst>
              <p:tags r:id="rId17"/>
            </p:custDataLst>
          </p:nvPr>
        </p:nvSpPr>
        <p:spPr bwMode="auto">
          <a:xfrm>
            <a:off x="6113127" y="4530736"/>
            <a:ext cx="1763099" cy="1388745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69A35B"/>
            </a:soli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椭圆 31"/>
          <p:cNvSpPr/>
          <p:nvPr>
            <p:custDataLst>
              <p:tags r:id="rId18"/>
            </p:custDataLst>
          </p:nvPr>
        </p:nvSpPr>
        <p:spPr>
          <a:xfrm>
            <a:off x="6657234" y="2443249"/>
            <a:ext cx="674884" cy="674884"/>
          </a:xfrm>
          <a:prstGeom prst="ellipse">
            <a:avLst/>
          </a:prstGeom>
          <a:solidFill>
            <a:sysClr val="window" lastClr="FFFFFF"/>
          </a:solidFill>
          <a:ln w="28575" cap="flat" cmpd="sng" algn="ctr">
            <a:solidFill>
              <a:srgbClr val="69A35B"/>
            </a:solidFill>
            <a:prstDash val="solid"/>
            <a:miter lim="800000"/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>
            <p:custDataLst>
              <p:tags r:id="rId19"/>
            </p:custDataLst>
          </p:nvPr>
        </p:nvSpPr>
        <p:spPr bwMode="auto">
          <a:xfrm>
            <a:off x="6812730" y="2599033"/>
            <a:ext cx="363892" cy="363317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81459" h="580542">
                <a:moveTo>
                  <a:pt x="213875" y="146706"/>
                </a:moveTo>
                <a:cubicBezTo>
                  <a:pt x="227226" y="146706"/>
                  <a:pt x="238084" y="157547"/>
                  <a:pt x="238084" y="171055"/>
                </a:cubicBezTo>
                <a:cubicBezTo>
                  <a:pt x="238084" y="184562"/>
                  <a:pt x="227226" y="195493"/>
                  <a:pt x="213875" y="195493"/>
                </a:cubicBezTo>
                <a:cubicBezTo>
                  <a:pt x="161630" y="195493"/>
                  <a:pt x="118998" y="238236"/>
                  <a:pt x="118998" y="290755"/>
                </a:cubicBezTo>
                <a:cubicBezTo>
                  <a:pt x="118998" y="300086"/>
                  <a:pt x="120422" y="309328"/>
                  <a:pt x="123092" y="318214"/>
                </a:cubicBezTo>
                <a:cubicBezTo>
                  <a:pt x="126741" y="330300"/>
                  <a:pt x="120422" y="343274"/>
                  <a:pt x="108673" y="347895"/>
                </a:cubicBezTo>
                <a:cubicBezTo>
                  <a:pt x="72182" y="362291"/>
                  <a:pt x="48507" y="397126"/>
                  <a:pt x="48507" y="436582"/>
                </a:cubicBezTo>
                <a:cubicBezTo>
                  <a:pt x="48507" y="489101"/>
                  <a:pt x="91050" y="531844"/>
                  <a:pt x="143384" y="531844"/>
                </a:cubicBezTo>
                <a:lnTo>
                  <a:pt x="438164" y="531844"/>
                </a:lnTo>
                <a:cubicBezTo>
                  <a:pt x="490320" y="531844"/>
                  <a:pt x="532952" y="489101"/>
                  <a:pt x="532952" y="436582"/>
                </a:cubicBezTo>
                <a:cubicBezTo>
                  <a:pt x="532952" y="408678"/>
                  <a:pt x="520759" y="382108"/>
                  <a:pt x="499398" y="363979"/>
                </a:cubicBezTo>
                <a:cubicBezTo>
                  <a:pt x="494147" y="359625"/>
                  <a:pt x="491032" y="353049"/>
                  <a:pt x="490854" y="346207"/>
                </a:cubicBezTo>
                <a:cubicBezTo>
                  <a:pt x="489252" y="294399"/>
                  <a:pt x="447598" y="253876"/>
                  <a:pt x="395976" y="253876"/>
                </a:cubicBezTo>
                <a:cubicBezTo>
                  <a:pt x="382625" y="253876"/>
                  <a:pt x="371767" y="243035"/>
                  <a:pt x="371767" y="229528"/>
                </a:cubicBezTo>
                <a:cubicBezTo>
                  <a:pt x="371767" y="216020"/>
                  <a:pt x="382625" y="205090"/>
                  <a:pt x="395976" y="205090"/>
                </a:cubicBezTo>
                <a:cubicBezTo>
                  <a:pt x="433535" y="205090"/>
                  <a:pt x="468959" y="219575"/>
                  <a:pt x="495927" y="245879"/>
                </a:cubicBezTo>
                <a:cubicBezTo>
                  <a:pt x="520225" y="269517"/>
                  <a:pt x="535177" y="300441"/>
                  <a:pt x="538648" y="334032"/>
                </a:cubicBezTo>
                <a:cubicBezTo>
                  <a:pt x="565972" y="361047"/>
                  <a:pt x="581459" y="397748"/>
                  <a:pt x="581459" y="436582"/>
                </a:cubicBezTo>
                <a:cubicBezTo>
                  <a:pt x="581459" y="516026"/>
                  <a:pt x="517199" y="580542"/>
                  <a:pt x="438164" y="580542"/>
                </a:cubicBezTo>
                <a:lnTo>
                  <a:pt x="143384" y="580542"/>
                </a:lnTo>
                <a:cubicBezTo>
                  <a:pt x="64349" y="580542"/>
                  <a:pt x="0" y="516026"/>
                  <a:pt x="0" y="436582"/>
                </a:cubicBezTo>
                <a:cubicBezTo>
                  <a:pt x="0" y="407079"/>
                  <a:pt x="8811" y="378820"/>
                  <a:pt x="25544" y="354471"/>
                </a:cubicBezTo>
                <a:cubicBezTo>
                  <a:pt x="37737" y="336698"/>
                  <a:pt x="53669" y="322124"/>
                  <a:pt x="72004" y="311638"/>
                </a:cubicBezTo>
                <a:cubicBezTo>
                  <a:pt x="70936" y="304618"/>
                  <a:pt x="70491" y="297598"/>
                  <a:pt x="70491" y="290666"/>
                </a:cubicBezTo>
                <a:cubicBezTo>
                  <a:pt x="70491" y="211222"/>
                  <a:pt x="134840" y="146706"/>
                  <a:pt x="213875" y="146706"/>
                </a:cubicBezTo>
                <a:close/>
                <a:moveTo>
                  <a:pt x="301555" y="0"/>
                </a:moveTo>
                <a:cubicBezTo>
                  <a:pt x="314815" y="0"/>
                  <a:pt x="325673" y="10930"/>
                  <a:pt x="325673" y="24259"/>
                </a:cubicBezTo>
                <a:lnTo>
                  <a:pt x="325673" y="369392"/>
                </a:lnTo>
                <a:lnTo>
                  <a:pt x="379960" y="313055"/>
                </a:lnTo>
                <a:cubicBezTo>
                  <a:pt x="389215" y="303458"/>
                  <a:pt x="404433" y="303191"/>
                  <a:pt x="414045" y="312522"/>
                </a:cubicBezTo>
                <a:cubicBezTo>
                  <a:pt x="423567" y="321763"/>
                  <a:pt x="423745" y="337225"/>
                  <a:pt x="414490" y="346822"/>
                </a:cubicBezTo>
                <a:lnTo>
                  <a:pt x="318642" y="446079"/>
                </a:lnTo>
                <a:cubicBezTo>
                  <a:pt x="314103" y="450788"/>
                  <a:pt x="307874" y="453454"/>
                  <a:pt x="301288" y="453454"/>
                </a:cubicBezTo>
                <a:cubicBezTo>
                  <a:pt x="294791" y="453454"/>
                  <a:pt x="288473" y="450788"/>
                  <a:pt x="284023" y="446079"/>
                </a:cubicBezTo>
                <a:lnTo>
                  <a:pt x="188086" y="346822"/>
                </a:lnTo>
                <a:cubicBezTo>
                  <a:pt x="178742" y="337225"/>
                  <a:pt x="179009" y="321941"/>
                  <a:pt x="188620" y="312522"/>
                </a:cubicBezTo>
                <a:cubicBezTo>
                  <a:pt x="198054" y="303191"/>
                  <a:pt x="213361" y="303458"/>
                  <a:pt x="222617" y="313055"/>
                </a:cubicBezTo>
                <a:lnTo>
                  <a:pt x="277437" y="369392"/>
                </a:lnTo>
                <a:lnTo>
                  <a:pt x="277437" y="24259"/>
                </a:lnTo>
                <a:cubicBezTo>
                  <a:pt x="277437" y="10930"/>
                  <a:pt x="288295" y="0"/>
                  <a:pt x="301555" y="0"/>
                </a:cubicBezTo>
                <a:close/>
              </a:path>
            </a:pathLst>
          </a:custGeom>
          <a:solidFill>
            <a:srgbClr val="69A35B"/>
          </a:solidFill>
          <a:ln>
            <a:noFill/>
          </a:ln>
        </p:spPr>
        <p:txBody>
          <a:bodyPr wrap="square" lIns="91440" tIns="45720" rIns="91440" bIns="45720" anchor="ctr">
            <a:normAutofit fontScale="92500" lnSpcReduction="20000"/>
          </a:bodyPr>
          <a:lstStyle/>
          <a:p>
            <a:pPr algn="ctr">
              <a:lnSpc>
                <a:spcPct val="13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3" name="文本框 72"/>
          <p:cNvSpPr txBox="1"/>
          <p:nvPr>
            <p:custDataLst>
              <p:tags r:id="rId20"/>
            </p:custDataLst>
          </p:nvPr>
        </p:nvSpPr>
        <p:spPr bwMode="auto">
          <a:xfrm>
            <a:off x="6113145" y="4794250"/>
            <a:ext cx="1821815" cy="7569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6800" rIns="90000" bIns="0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4. 布置视图，画作图基准线</a:t>
            </a:r>
            <a:endParaRPr lang="zh-CN" altLang="en-US" b="1" spc="3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任意多边形 17"/>
          <p:cNvSpPr/>
          <p:nvPr>
            <p:custDataLst>
              <p:tags r:id="rId21"/>
            </p:custDataLst>
          </p:nvPr>
        </p:nvSpPr>
        <p:spPr bwMode="auto">
          <a:xfrm flipH="1">
            <a:off x="7933836" y="1959042"/>
            <a:ext cx="1763099" cy="2592287"/>
          </a:xfrm>
          <a:custGeom>
            <a:avLst/>
            <a:gdLst>
              <a:gd name="connsiteX0" fmla="*/ 0 w 2088232"/>
              <a:gd name="connsiteY0" fmla="*/ 0 h 1224135"/>
              <a:gd name="connsiteX1" fmla="*/ 1476165 w 2088232"/>
              <a:gd name="connsiteY1" fmla="*/ 0 h 1224135"/>
              <a:gd name="connsiteX2" fmla="*/ 2088232 w 2088232"/>
              <a:gd name="connsiteY2" fmla="*/ 612068 h 1224135"/>
              <a:gd name="connsiteX3" fmla="*/ 2088232 w 2088232"/>
              <a:gd name="connsiteY3" fmla="*/ 1224135 h 1224135"/>
              <a:gd name="connsiteX4" fmla="*/ 0 w 2088232"/>
              <a:gd name="connsiteY4" fmla="*/ 1224135 h 1224135"/>
              <a:gd name="connsiteX5" fmla="*/ 0 w 2088232"/>
              <a:gd name="connsiteY5" fmla="*/ 0 h 1224135"/>
              <a:gd name="connsiteX0-1" fmla="*/ 9144 w 2088232"/>
              <a:gd name="connsiteY0-2" fmla="*/ 356616 h 1224135"/>
              <a:gd name="connsiteX1-3" fmla="*/ 1476165 w 2088232"/>
              <a:gd name="connsiteY1-4" fmla="*/ 0 h 1224135"/>
              <a:gd name="connsiteX2-5" fmla="*/ 2088232 w 2088232"/>
              <a:gd name="connsiteY2-6" fmla="*/ 612068 h 1224135"/>
              <a:gd name="connsiteX3-7" fmla="*/ 2088232 w 2088232"/>
              <a:gd name="connsiteY3-8" fmla="*/ 1224135 h 1224135"/>
              <a:gd name="connsiteX4-9" fmla="*/ 0 w 2088232"/>
              <a:gd name="connsiteY4-10" fmla="*/ 1224135 h 1224135"/>
              <a:gd name="connsiteX5-11" fmla="*/ 9144 w 2088232"/>
              <a:gd name="connsiteY5-12" fmla="*/ 356616 h 1224135"/>
              <a:gd name="connsiteX0-13" fmla="*/ 9144 w 2088232"/>
              <a:gd name="connsiteY0-14" fmla="*/ 73152 h 940671"/>
              <a:gd name="connsiteX1-15" fmla="*/ 1531029 w 2088232"/>
              <a:gd name="connsiteY1-16" fmla="*/ 0 h 940671"/>
              <a:gd name="connsiteX2-17" fmla="*/ 2088232 w 2088232"/>
              <a:gd name="connsiteY2-18" fmla="*/ 328604 h 940671"/>
              <a:gd name="connsiteX3-19" fmla="*/ 2088232 w 2088232"/>
              <a:gd name="connsiteY3-20" fmla="*/ 940671 h 940671"/>
              <a:gd name="connsiteX4-21" fmla="*/ 0 w 2088232"/>
              <a:gd name="connsiteY4-22" fmla="*/ 940671 h 940671"/>
              <a:gd name="connsiteX5-23" fmla="*/ 9144 w 2088232"/>
              <a:gd name="connsiteY5-24" fmla="*/ 73152 h 940671"/>
              <a:gd name="connsiteX0-25" fmla="*/ 9144 w 2088232"/>
              <a:gd name="connsiteY0-26" fmla="*/ 0 h 867519"/>
              <a:gd name="connsiteX1-27" fmla="*/ 2088232 w 2088232"/>
              <a:gd name="connsiteY1-28" fmla="*/ 255452 h 867519"/>
              <a:gd name="connsiteX2-29" fmla="*/ 2088232 w 2088232"/>
              <a:gd name="connsiteY2-30" fmla="*/ 867519 h 867519"/>
              <a:gd name="connsiteX3-31" fmla="*/ 0 w 2088232"/>
              <a:gd name="connsiteY3-32" fmla="*/ 867519 h 867519"/>
              <a:gd name="connsiteX4-33" fmla="*/ 9144 w 2088232"/>
              <a:gd name="connsiteY4-34" fmla="*/ 0 h 867519"/>
              <a:gd name="connsiteX0-35" fmla="*/ 9144 w 2088232"/>
              <a:gd name="connsiteY0-36" fmla="*/ 0 h 867519"/>
              <a:gd name="connsiteX1-37" fmla="*/ 2088232 w 2088232"/>
              <a:gd name="connsiteY1-38" fmla="*/ 153763 h 867519"/>
              <a:gd name="connsiteX2-39" fmla="*/ 2088232 w 2088232"/>
              <a:gd name="connsiteY2-40" fmla="*/ 867519 h 867519"/>
              <a:gd name="connsiteX3-41" fmla="*/ 0 w 2088232"/>
              <a:gd name="connsiteY3-42" fmla="*/ 867519 h 867519"/>
              <a:gd name="connsiteX4-43" fmla="*/ 9144 w 2088232"/>
              <a:gd name="connsiteY4-44" fmla="*/ 0 h 8675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88232" h="867519">
                <a:moveTo>
                  <a:pt x="9144" y="0"/>
                </a:moveTo>
                <a:lnTo>
                  <a:pt x="2088232" y="153763"/>
                </a:lnTo>
                <a:lnTo>
                  <a:pt x="2088232" y="867519"/>
                </a:lnTo>
                <a:lnTo>
                  <a:pt x="0" y="867519"/>
                </a:lnTo>
                <a:lnTo>
                  <a:pt x="9144" y="0"/>
                </a:lnTo>
                <a:close/>
              </a:path>
            </a:pathLst>
          </a:custGeom>
          <a:solidFill>
            <a:srgbClr val="9BBB59"/>
          </a:solidFill>
          <a:ln w="12700">
            <a:solidFill>
              <a:srgbClr val="9BBB59"/>
            </a:soli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22"/>
            </p:custDataLst>
          </p:nvPr>
        </p:nvSpPr>
        <p:spPr bwMode="auto">
          <a:xfrm>
            <a:off x="7933836" y="4530736"/>
            <a:ext cx="1763099" cy="1388745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9BBB59"/>
            </a:soli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" name="椭圆 29"/>
          <p:cNvSpPr/>
          <p:nvPr>
            <p:custDataLst>
              <p:tags r:id="rId23"/>
            </p:custDataLst>
          </p:nvPr>
        </p:nvSpPr>
        <p:spPr>
          <a:xfrm>
            <a:off x="8477943" y="1868968"/>
            <a:ext cx="674884" cy="674884"/>
          </a:xfrm>
          <a:prstGeom prst="ellipse">
            <a:avLst/>
          </a:prstGeom>
          <a:solidFill>
            <a:sysClr val="window" lastClr="FFFFFF"/>
          </a:solidFill>
          <a:ln w="28575" cap="flat" cmpd="sng" algn="ctr">
            <a:solidFill>
              <a:srgbClr val="9BBB59"/>
            </a:solidFill>
            <a:prstDash val="solid"/>
            <a:miter lim="800000"/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" name="任意多边形 30"/>
          <p:cNvSpPr/>
          <p:nvPr>
            <p:custDataLst>
              <p:tags r:id="rId24"/>
            </p:custDataLst>
          </p:nvPr>
        </p:nvSpPr>
        <p:spPr bwMode="auto">
          <a:xfrm>
            <a:off x="8633439" y="2024719"/>
            <a:ext cx="363892" cy="363384"/>
          </a:xfrm>
          <a:custGeom>
            <a:avLst/>
            <a:gdLst>
              <a:gd name="connsiteX0" fmla="*/ 126452 w 606933"/>
              <a:gd name="connsiteY0" fmla="*/ 239923 h 606087"/>
              <a:gd name="connsiteX1" fmla="*/ 191364 w 606933"/>
              <a:gd name="connsiteY1" fmla="*/ 239923 h 606087"/>
              <a:gd name="connsiteX2" fmla="*/ 289791 w 606933"/>
              <a:gd name="connsiteY2" fmla="*/ 336874 h 606087"/>
              <a:gd name="connsiteX3" fmla="*/ 303467 w 606933"/>
              <a:gd name="connsiteY3" fmla="*/ 345627 h 606087"/>
              <a:gd name="connsiteX4" fmla="*/ 317142 w 606933"/>
              <a:gd name="connsiteY4" fmla="*/ 336874 h 606087"/>
              <a:gd name="connsiteX5" fmla="*/ 415569 w 606933"/>
              <a:gd name="connsiteY5" fmla="*/ 239923 h 606087"/>
              <a:gd name="connsiteX6" fmla="*/ 480481 w 606933"/>
              <a:gd name="connsiteY6" fmla="*/ 239923 h 606087"/>
              <a:gd name="connsiteX7" fmla="*/ 480481 w 606933"/>
              <a:gd name="connsiteY7" fmla="*/ 404009 h 606087"/>
              <a:gd name="connsiteX8" fmla="*/ 316083 w 606933"/>
              <a:gd name="connsiteY8" fmla="*/ 404009 h 606087"/>
              <a:gd name="connsiteX9" fmla="*/ 316083 w 606933"/>
              <a:gd name="connsiteY9" fmla="*/ 441905 h 606087"/>
              <a:gd name="connsiteX10" fmla="*/ 568988 w 606933"/>
              <a:gd name="connsiteY10" fmla="*/ 441905 h 606087"/>
              <a:gd name="connsiteX11" fmla="*/ 568988 w 606933"/>
              <a:gd name="connsiteY11" fmla="*/ 505096 h 606087"/>
              <a:gd name="connsiteX12" fmla="*/ 606933 w 606933"/>
              <a:gd name="connsiteY12" fmla="*/ 505096 h 606087"/>
              <a:gd name="connsiteX13" fmla="*/ 606933 w 606933"/>
              <a:gd name="connsiteY13" fmla="*/ 606087 h 606087"/>
              <a:gd name="connsiteX14" fmla="*/ 505714 w 606933"/>
              <a:gd name="connsiteY14" fmla="*/ 606087 h 606087"/>
              <a:gd name="connsiteX15" fmla="*/ 505714 w 606933"/>
              <a:gd name="connsiteY15" fmla="*/ 505096 h 606087"/>
              <a:gd name="connsiteX16" fmla="*/ 543659 w 606933"/>
              <a:gd name="connsiteY16" fmla="*/ 505096 h 606087"/>
              <a:gd name="connsiteX17" fmla="*/ 543659 w 606933"/>
              <a:gd name="connsiteY17" fmla="*/ 467105 h 606087"/>
              <a:gd name="connsiteX18" fmla="*/ 316083 w 606933"/>
              <a:gd name="connsiteY18" fmla="*/ 467105 h 606087"/>
              <a:gd name="connsiteX19" fmla="*/ 316083 w 606933"/>
              <a:gd name="connsiteY19" fmla="*/ 505096 h 606087"/>
              <a:gd name="connsiteX20" fmla="*/ 354028 w 606933"/>
              <a:gd name="connsiteY20" fmla="*/ 505096 h 606087"/>
              <a:gd name="connsiteX21" fmla="*/ 354028 w 606933"/>
              <a:gd name="connsiteY21" fmla="*/ 606087 h 606087"/>
              <a:gd name="connsiteX22" fmla="*/ 252905 w 606933"/>
              <a:gd name="connsiteY22" fmla="*/ 606087 h 606087"/>
              <a:gd name="connsiteX23" fmla="*/ 252905 w 606933"/>
              <a:gd name="connsiteY23" fmla="*/ 505096 h 606087"/>
              <a:gd name="connsiteX24" fmla="*/ 290850 w 606933"/>
              <a:gd name="connsiteY24" fmla="*/ 505096 h 606087"/>
              <a:gd name="connsiteX25" fmla="*/ 290850 w 606933"/>
              <a:gd name="connsiteY25" fmla="*/ 467105 h 606087"/>
              <a:gd name="connsiteX26" fmla="*/ 63274 w 606933"/>
              <a:gd name="connsiteY26" fmla="*/ 467105 h 606087"/>
              <a:gd name="connsiteX27" fmla="*/ 63274 w 606933"/>
              <a:gd name="connsiteY27" fmla="*/ 505096 h 606087"/>
              <a:gd name="connsiteX28" fmla="*/ 101123 w 606933"/>
              <a:gd name="connsiteY28" fmla="*/ 505096 h 606087"/>
              <a:gd name="connsiteX29" fmla="*/ 101123 w 606933"/>
              <a:gd name="connsiteY29" fmla="*/ 606087 h 606087"/>
              <a:gd name="connsiteX30" fmla="*/ 0 w 606933"/>
              <a:gd name="connsiteY30" fmla="*/ 606087 h 606087"/>
              <a:gd name="connsiteX31" fmla="*/ 0 w 606933"/>
              <a:gd name="connsiteY31" fmla="*/ 505096 h 606087"/>
              <a:gd name="connsiteX32" fmla="*/ 37945 w 606933"/>
              <a:gd name="connsiteY32" fmla="*/ 505096 h 606087"/>
              <a:gd name="connsiteX33" fmla="*/ 37945 w 606933"/>
              <a:gd name="connsiteY33" fmla="*/ 441905 h 606087"/>
              <a:gd name="connsiteX34" fmla="*/ 290850 w 606933"/>
              <a:gd name="connsiteY34" fmla="*/ 441905 h 606087"/>
              <a:gd name="connsiteX35" fmla="*/ 290850 w 606933"/>
              <a:gd name="connsiteY35" fmla="*/ 404009 h 606087"/>
              <a:gd name="connsiteX36" fmla="*/ 126452 w 606933"/>
              <a:gd name="connsiteY36" fmla="*/ 404009 h 606087"/>
              <a:gd name="connsiteX37" fmla="*/ 303502 w 606933"/>
              <a:gd name="connsiteY37" fmla="*/ 71264 h 606087"/>
              <a:gd name="connsiteX38" fmla="*/ 250822 w 606933"/>
              <a:gd name="connsiteY38" fmla="*/ 122140 h 606087"/>
              <a:gd name="connsiteX39" fmla="*/ 303502 w 606933"/>
              <a:gd name="connsiteY39" fmla="*/ 173111 h 606087"/>
              <a:gd name="connsiteX40" fmla="*/ 356183 w 606933"/>
              <a:gd name="connsiteY40" fmla="*/ 122140 h 606087"/>
              <a:gd name="connsiteX41" fmla="*/ 303502 w 606933"/>
              <a:gd name="connsiteY41" fmla="*/ 71264 h 606087"/>
              <a:gd name="connsiteX42" fmla="*/ 303502 w 606933"/>
              <a:gd name="connsiteY42" fmla="*/ 0 h 606087"/>
              <a:gd name="connsiteX43" fmla="*/ 429955 w 606933"/>
              <a:gd name="connsiteY43" fmla="*/ 122140 h 606087"/>
              <a:gd name="connsiteX44" fmla="*/ 303502 w 606933"/>
              <a:gd name="connsiteY44" fmla="*/ 315639 h 606087"/>
              <a:gd name="connsiteX45" fmla="*/ 177049 w 606933"/>
              <a:gd name="connsiteY45" fmla="*/ 122140 h 606087"/>
              <a:gd name="connsiteX46" fmla="*/ 303502 w 606933"/>
              <a:gd name="connsiteY46" fmla="*/ 0 h 60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606933" h="606087">
                <a:moveTo>
                  <a:pt x="126452" y="239923"/>
                </a:moveTo>
                <a:lnTo>
                  <a:pt x="191364" y="239923"/>
                </a:lnTo>
                <a:cubicBezTo>
                  <a:pt x="230851" y="298209"/>
                  <a:pt x="286131" y="334566"/>
                  <a:pt x="289791" y="336874"/>
                </a:cubicBezTo>
                <a:lnTo>
                  <a:pt x="303467" y="345627"/>
                </a:lnTo>
                <a:lnTo>
                  <a:pt x="317142" y="336874"/>
                </a:lnTo>
                <a:cubicBezTo>
                  <a:pt x="320802" y="334566"/>
                  <a:pt x="376083" y="298209"/>
                  <a:pt x="415569" y="239923"/>
                </a:cubicBezTo>
                <a:lnTo>
                  <a:pt x="480481" y="239923"/>
                </a:lnTo>
                <a:lnTo>
                  <a:pt x="480481" y="404009"/>
                </a:lnTo>
                <a:lnTo>
                  <a:pt x="316083" y="404009"/>
                </a:lnTo>
                <a:lnTo>
                  <a:pt x="316083" y="441905"/>
                </a:lnTo>
                <a:lnTo>
                  <a:pt x="568988" y="441905"/>
                </a:lnTo>
                <a:lnTo>
                  <a:pt x="568988" y="505096"/>
                </a:lnTo>
                <a:lnTo>
                  <a:pt x="606933" y="505096"/>
                </a:lnTo>
                <a:lnTo>
                  <a:pt x="606933" y="606087"/>
                </a:lnTo>
                <a:lnTo>
                  <a:pt x="505714" y="606087"/>
                </a:lnTo>
                <a:lnTo>
                  <a:pt x="505714" y="505096"/>
                </a:lnTo>
                <a:lnTo>
                  <a:pt x="543659" y="505096"/>
                </a:lnTo>
                <a:lnTo>
                  <a:pt x="543659" y="467105"/>
                </a:lnTo>
                <a:lnTo>
                  <a:pt x="316083" y="467105"/>
                </a:lnTo>
                <a:lnTo>
                  <a:pt x="316083" y="505096"/>
                </a:lnTo>
                <a:lnTo>
                  <a:pt x="354028" y="505096"/>
                </a:lnTo>
                <a:lnTo>
                  <a:pt x="354028" y="606087"/>
                </a:lnTo>
                <a:lnTo>
                  <a:pt x="252905" y="606087"/>
                </a:lnTo>
                <a:lnTo>
                  <a:pt x="252905" y="505096"/>
                </a:lnTo>
                <a:lnTo>
                  <a:pt x="290850" y="505096"/>
                </a:lnTo>
                <a:lnTo>
                  <a:pt x="290850" y="467105"/>
                </a:lnTo>
                <a:lnTo>
                  <a:pt x="63274" y="467105"/>
                </a:lnTo>
                <a:lnTo>
                  <a:pt x="63274" y="505096"/>
                </a:lnTo>
                <a:lnTo>
                  <a:pt x="101123" y="505096"/>
                </a:lnTo>
                <a:lnTo>
                  <a:pt x="101123" y="606087"/>
                </a:lnTo>
                <a:lnTo>
                  <a:pt x="0" y="606087"/>
                </a:lnTo>
                <a:lnTo>
                  <a:pt x="0" y="505096"/>
                </a:lnTo>
                <a:lnTo>
                  <a:pt x="37945" y="505096"/>
                </a:lnTo>
                <a:lnTo>
                  <a:pt x="37945" y="441905"/>
                </a:lnTo>
                <a:lnTo>
                  <a:pt x="290850" y="441905"/>
                </a:lnTo>
                <a:lnTo>
                  <a:pt x="290850" y="404009"/>
                </a:lnTo>
                <a:lnTo>
                  <a:pt x="126452" y="404009"/>
                </a:lnTo>
                <a:close/>
                <a:moveTo>
                  <a:pt x="303502" y="71264"/>
                </a:moveTo>
                <a:cubicBezTo>
                  <a:pt x="274417" y="71264"/>
                  <a:pt x="250822" y="94057"/>
                  <a:pt x="250822" y="122140"/>
                </a:cubicBezTo>
                <a:cubicBezTo>
                  <a:pt x="250822" y="150318"/>
                  <a:pt x="274417" y="173111"/>
                  <a:pt x="303502" y="173111"/>
                </a:cubicBezTo>
                <a:cubicBezTo>
                  <a:pt x="332587" y="173111"/>
                  <a:pt x="356183" y="150318"/>
                  <a:pt x="356183" y="122140"/>
                </a:cubicBezTo>
                <a:cubicBezTo>
                  <a:pt x="356183" y="94057"/>
                  <a:pt x="332587" y="71264"/>
                  <a:pt x="303502" y="71264"/>
                </a:cubicBezTo>
                <a:close/>
                <a:moveTo>
                  <a:pt x="303502" y="0"/>
                </a:moveTo>
                <a:cubicBezTo>
                  <a:pt x="373326" y="0"/>
                  <a:pt x="429955" y="54723"/>
                  <a:pt x="429955" y="122140"/>
                </a:cubicBezTo>
                <a:cubicBezTo>
                  <a:pt x="429955" y="234181"/>
                  <a:pt x="303502" y="315639"/>
                  <a:pt x="303502" y="315639"/>
                </a:cubicBezTo>
                <a:cubicBezTo>
                  <a:pt x="303502" y="315639"/>
                  <a:pt x="177049" y="234181"/>
                  <a:pt x="177049" y="122140"/>
                </a:cubicBezTo>
                <a:cubicBezTo>
                  <a:pt x="177049" y="54723"/>
                  <a:pt x="233679" y="0"/>
                  <a:pt x="303502" y="0"/>
                </a:cubicBezTo>
                <a:close/>
              </a:path>
            </a:pathLst>
          </a:custGeom>
          <a:solidFill>
            <a:srgbClr val="9BBB59"/>
          </a:solidFill>
          <a:ln>
            <a:noFill/>
          </a:ln>
        </p:spPr>
        <p:txBody>
          <a:bodyPr wrap="square" lIns="91440" tIns="45720" rIns="91440" bIns="45720" anchor="ctr">
            <a:normAutofit fontScale="92500" lnSpcReduction="20000"/>
          </a:bodyPr>
          <a:lstStyle/>
          <a:p>
            <a:pPr algn="ctr">
              <a:lnSpc>
                <a:spcPct val="13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6" name="文本框 75"/>
          <p:cNvSpPr txBox="1"/>
          <p:nvPr>
            <p:custDataLst>
              <p:tags r:id="rId25"/>
            </p:custDataLst>
          </p:nvPr>
        </p:nvSpPr>
        <p:spPr bwMode="auto">
          <a:xfrm>
            <a:off x="8080760" y="5003553"/>
            <a:ext cx="1469250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6800" rIns="90000" bIns="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5. 画底稿</a:t>
            </a:r>
            <a:endParaRPr lang="zh-CN" altLang="en-US" b="1" spc="3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4" name="任意多边形 53"/>
          <p:cNvSpPr/>
          <p:nvPr>
            <p:custDataLst>
              <p:tags r:id="rId26"/>
            </p:custDataLst>
          </p:nvPr>
        </p:nvSpPr>
        <p:spPr bwMode="auto">
          <a:xfrm flipH="1">
            <a:off x="9754543" y="1307346"/>
            <a:ext cx="1763099" cy="3243984"/>
          </a:xfrm>
          <a:custGeom>
            <a:avLst/>
            <a:gdLst>
              <a:gd name="connsiteX0" fmla="*/ 0 w 2088232"/>
              <a:gd name="connsiteY0" fmla="*/ 0 h 1224135"/>
              <a:gd name="connsiteX1" fmla="*/ 1476165 w 2088232"/>
              <a:gd name="connsiteY1" fmla="*/ 0 h 1224135"/>
              <a:gd name="connsiteX2" fmla="*/ 2088232 w 2088232"/>
              <a:gd name="connsiteY2" fmla="*/ 612068 h 1224135"/>
              <a:gd name="connsiteX3" fmla="*/ 2088232 w 2088232"/>
              <a:gd name="connsiteY3" fmla="*/ 1224135 h 1224135"/>
              <a:gd name="connsiteX4" fmla="*/ 0 w 2088232"/>
              <a:gd name="connsiteY4" fmla="*/ 1224135 h 1224135"/>
              <a:gd name="connsiteX5" fmla="*/ 0 w 2088232"/>
              <a:gd name="connsiteY5" fmla="*/ 0 h 1224135"/>
              <a:gd name="connsiteX0-1" fmla="*/ 9144 w 2088232"/>
              <a:gd name="connsiteY0-2" fmla="*/ 356616 h 1224135"/>
              <a:gd name="connsiteX1-3" fmla="*/ 1476165 w 2088232"/>
              <a:gd name="connsiteY1-4" fmla="*/ 0 h 1224135"/>
              <a:gd name="connsiteX2-5" fmla="*/ 2088232 w 2088232"/>
              <a:gd name="connsiteY2-6" fmla="*/ 612068 h 1224135"/>
              <a:gd name="connsiteX3-7" fmla="*/ 2088232 w 2088232"/>
              <a:gd name="connsiteY3-8" fmla="*/ 1224135 h 1224135"/>
              <a:gd name="connsiteX4-9" fmla="*/ 0 w 2088232"/>
              <a:gd name="connsiteY4-10" fmla="*/ 1224135 h 1224135"/>
              <a:gd name="connsiteX5-11" fmla="*/ 9144 w 2088232"/>
              <a:gd name="connsiteY5-12" fmla="*/ 356616 h 1224135"/>
              <a:gd name="connsiteX0-13" fmla="*/ 9144 w 2088232"/>
              <a:gd name="connsiteY0-14" fmla="*/ 73152 h 940671"/>
              <a:gd name="connsiteX1-15" fmla="*/ 1531029 w 2088232"/>
              <a:gd name="connsiteY1-16" fmla="*/ 0 h 940671"/>
              <a:gd name="connsiteX2-17" fmla="*/ 2088232 w 2088232"/>
              <a:gd name="connsiteY2-18" fmla="*/ 328604 h 940671"/>
              <a:gd name="connsiteX3-19" fmla="*/ 2088232 w 2088232"/>
              <a:gd name="connsiteY3-20" fmla="*/ 940671 h 940671"/>
              <a:gd name="connsiteX4-21" fmla="*/ 0 w 2088232"/>
              <a:gd name="connsiteY4-22" fmla="*/ 940671 h 940671"/>
              <a:gd name="connsiteX5-23" fmla="*/ 9144 w 2088232"/>
              <a:gd name="connsiteY5-24" fmla="*/ 73152 h 940671"/>
              <a:gd name="connsiteX0-25" fmla="*/ 9144 w 2088232"/>
              <a:gd name="connsiteY0-26" fmla="*/ 0 h 867519"/>
              <a:gd name="connsiteX1-27" fmla="*/ 2088232 w 2088232"/>
              <a:gd name="connsiteY1-28" fmla="*/ 255452 h 867519"/>
              <a:gd name="connsiteX2-29" fmla="*/ 2088232 w 2088232"/>
              <a:gd name="connsiteY2-30" fmla="*/ 867519 h 867519"/>
              <a:gd name="connsiteX3-31" fmla="*/ 0 w 2088232"/>
              <a:gd name="connsiteY3-32" fmla="*/ 867519 h 867519"/>
              <a:gd name="connsiteX4-33" fmla="*/ 9144 w 2088232"/>
              <a:gd name="connsiteY4-34" fmla="*/ 0 h 867519"/>
              <a:gd name="connsiteX0-35" fmla="*/ 9144 w 2088232"/>
              <a:gd name="connsiteY0-36" fmla="*/ 0 h 867519"/>
              <a:gd name="connsiteX1-37" fmla="*/ 2088232 w 2088232"/>
              <a:gd name="connsiteY1-38" fmla="*/ 153763 h 867519"/>
              <a:gd name="connsiteX2-39" fmla="*/ 2088232 w 2088232"/>
              <a:gd name="connsiteY2-40" fmla="*/ 867519 h 867519"/>
              <a:gd name="connsiteX3-41" fmla="*/ 0 w 2088232"/>
              <a:gd name="connsiteY3-42" fmla="*/ 867519 h 867519"/>
              <a:gd name="connsiteX4-43" fmla="*/ 9144 w 2088232"/>
              <a:gd name="connsiteY4-44" fmla="*/ 0 h 8675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88232" h="867519">
                <a:moveTo>
                  <a:pt x="9144" y="0"/>
                </a:moveTo>
                <a:lnTo>
                  <a:pt x="2088232" y="153763"/>
                </a:lnTo>
                <a:lnTo>
                  <a:pt x="2088232" y="867519"/>
                </a:lnTo>
                <a:lnTo>
                  <a:pt x="0" y="867519"/>
                </a:lnTo>
                <a:lnTo>
                  <a:pt x="9144" y="0"/>
                </a:lnTo>
                <a:close/>
              </a:path>
            </a:pathLst>
          </a:custGeom>
          <a:solidFill>
            <a:srgbClr val="FFC000"/>
          </a:solidFill>
          <a:ln w="12700">
            <a:solidFill>
              <a:srgbClr val="FFC000"/>
            </a:soli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5" name="矩形 54"/>
          <p:cNvSpPr/>
          <p:nvPr>
            <p:custDataLst>
              <p:tags r:id="rId27"/>
            </p:custDataLst>
          </p:nvPr>
        </p:nvSpPr>
        <p:spPr bwMode="auto">
          <a:xfrm>
            <a:off x="9754543" y="4530736"/>
            <a:ext cx="1763099" cy="1388745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FFC000"/>
            </a:solidFill>
            <a:rou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椭圆 58"/>
          <p:cNvSpPr/>
          <p:nvPr>
            <p:custDataLst>
              <p:tags r:id="rId28"/>
            </p:custDataLst>
          </p:nvPr>
        </p:nvSpPr>
        <p:spPr>
          <a:xfrm>
            <a:off x="10298650" y="1307345"/>
            <a:ext cx="674884" cy="674884"/>
          </a:xfrm>
          <a:prstGeom prst="ellipse">
            <a:avLst/>
          </a:prstGeom>
          <a:solidFill>
            <a:sysClr val="window" lastClr="FFFFFF"/>
          </a:solidFill>
          <a:ln w="28575" cap="flat" cmpd="sng" algn="ctr">
            <a:solidFill>
              <a:srgbClr val="FFC000"/>
            </a:solidFill>
            <a:prstDash val="solid"/>
            <a:miter lim="800000"/>
          </a:ln>
          <a:effectLst/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4" name="任意多边形 63"/>
          <p:cNvSpPr/>
          <p:nvPr>
            <p:custDataLst>
              <p:tags r:id="rId29"/>
            </p:custDataLst>
          </p:nvPr>
        </p:nvSpPr>
        <p:spPr bwMode="auto">
          <a:xfrm>
            <a:off x="10440061" y="1449051"/>
            <a:ext cx="392062" cy="391472"/>
          </a:xfrm>
          <a:custGeom>
            <a:avLst/>
            <a:gdLst>
              <a:gd name="connsiteX0" fmla="*/ 497258 w 607634"/>
              <a:gd name="connsiteY0" fmla="*/ 328620 h 606719"/>
              <a:gd name="connsiteX1" fmla="*/ 544969 w 607634"/>
              <a:gd name="connsiteY1" fmla="*/ 350839 h 606719"/>
              <a:gd name="connsiteX2" fmla="*/ 543545 w 607634"/>
              <a:gd name="connsiteY2" fmla="*/ 393856 h 606719"/>
              <a:gd name="connsiteX3" fmla="*/ 541230 w 607634"/>
              <a:gd name="connsiteY3" fmla="*/ 396167 h 606719"/>
              <a:gd name="connsiteX4" fmla="*/ 540607 w 607634"/>
              <a:gd name="connsiteY4" fmla="*/ 409588 h 606719"/>
              <a:gd name="connsiteX5" fmla="*/ 545236 w 607634"/>
              <a:gd name="connsiteY5" fmla="*/ 413676 h 606719"/>
              <a:gd name="connsiteX6" fmla="*/ 550933 w 607634"/>
              <a:gd name="connsiteY6" fmla="*/ 432074 h 606719"/>
              <a:gd name="connsiteX7" fmla="*/ 548173 w 607634"/>
              <a:gd name="connsiteY7" fmla="*/ 454116 h 606719"/>
              <a:gd name="connsiteX8" fmla="*/ 535534 w 607634"/>
              <a:gd name="connsiteY8" fmla="*/ 472158 h 606719"/>
              <a:gd name="connsiteX9" fmla="*/ 515684 w 607634"/>
              <a:gd name="connsiteY9" fmla="*/ 511353 h 606719"/>
              <a:gd name="connsiteX10" fmla="*/ 517286 w 607634"/>
              <a:gd name="connsiteY10" fmla="*/ 517663 h 606719"/>
              <a:gd name="connsiteX11" fmla="*/ 555295 w 607634"/>
              <a:gd name="connsiteY11" fmla="*/ 527173 h 606719"/>
              <a:gd name="connsiteX12" fmla="*/ 607634 w 607634"/>
              <a:gd name="connsiteY12" fmla="*/ 594009 h 606719"/>
              <a:gd name="connsiteX13" fmla="*/ 594905 w 607634"/>
              <a:gd name="connsiteY13" fmla="*/ 606719 h 606719"/>
              <a:gd name="connsiteX14" fmla="*/ 341752 w 607634"/>
              <a:gd name="connsiteY14" fmla="*/ 606719 h 606719"/>
              <a:gd name="connsiteX15" fmla="*/ 329112 w 607634"/>
              <a:gd name="connsiteY15" fmla="*/ 594098 h 606719"/>
              <a:gd name="connsiteX16" fmla="*/ 381363 w 607634"/>
              <a:gd name="connsiteY16" fmla="*/ 527173 h 606719"/>
              <a:gd name="connsiteX17" fmla="*/ 419372 w 607634"/>
              <a:gd name="connsiteY17" fmla="*/ 517663 h 606719"/>
              <a:gd name="connsiteX18" fmla="*/ 421241 w 607634"/>
              <a:gd name="connsiteY18" fmla="*/ 510286 h 606719"/>
              <a:gd name="connsiteX19" fmla="*/ 402459 w 607634"/>
              <a:gd name="connsiteY19" fmla="*/ 472513 h 606719"/>
              <a:gd name="connsiteX20" fmla="*/ 388484 w 607634"/>
              <a:gd name="connsiteY20" fmla="*/ 454116 h 606719"/>
              <a:gd name="connsiteX21" fmla="*/ 385725 w 607634"/>
              <a:gd name="connsiteY21" fmla="*/ 432074 h 606719"/>
              <a:gd name="connsiteX22" fmla="*/ 391510 w 607634"/>
              <a:gd name="connsiteY22" fmla="*/ 413587 h 606719"/>
              <a:gd name="connsiteX23" fmla="*/ 396584 w 607634"/>
              <a:gd name="connsiteY23" fmla="*/ 409232 h 606719"/>
              <a:gd name="connsiteX24" fmla="*/ 395071 w 607634"/>
              <a:gd name="connsiteY24" fmla="*/ 390746 h 606719"/>
              <a:gd name="connsiteX25" fmla="*/ 453375 w 607634"/>
              <a:gd name="connsiteY25" fmla="*/ 339641 h 606719"/>
              <a:gd name="connsiteX26" fmla="*/ 497258 w 607634"/>
              <a:gd name="connsiteY26" fmla="*/ 328620 h 606719"/>
              <a:gd name="connsiteX27" fmla="*/ 316494 w 607634"/>
              <a:gd name="connsiteY27" fmla="*/ 278076 h 606719"/>
              <a:gd name="connsiteX28" fmla="*/ 300206 w 607634"/>
              <a:gd name="connsiteY28" fmla="*/ 281898 h 606719"/>
              <a:gd name="connsiteX29" fmla="*/ 325395 w 607634"/>
              <a:gd name="connsiteY29" fmla="*/ 307050 h 606719"/>
              <a:gd name="connsiteX30" fmla="*/ 325395 w 607634"/>
              <a:gd name="connsiteY30" fmla="*/ 324913 h 606719"/>
              <a:gd name="connsiteX31" fmla="*/ 316494 w 607634"/>
              <a:gd name="connsiteY31" fmla="*/ 328646 h 606719"/>
              <a:gd name="connsiteX32" fmla="*/ 307505 w 607634"/>
              <a:gd name="connsiteY32" fmla="*/ 324913 h 606719"/>
              <a:gd name="connsiteX33" fmla="*/ 282316 w 607634"/>
              <a:gd name="connsiteY33" fmla="*/ 299762 h 606719"/>
              <a:gd name="connsiteX34" fmla="*/ 278489 w 607634"/>
              <a:gd name="connsiteY34" fmla="*/ 316026 h 606719"/>
              <a:gd name="connsiteX35" fmla="*/ 316494 w 607634"/>
              <a:gd name="connsiteY35" fmla="*/ 353887 h 606719"/>
              <a:gd name="connsiteX36" fmla="*/ 354411 w 607634"/>
              <a:gd name="connsiteY36" fmla="*/ 316026 h 606719"/>
              <a:gd name="connsiteX37" fmla="*/ 316494 w 607634"/>
              <a:gd name="connsiteY37" fmla="*/ 278076 h 606719"/>
              <a:gd name="connsiteX38" fmla="*/ 175289 w 607634"/>
              <a:gd name="connsiteY38" fmla="*/ 238820 h 606719"/>
              <a:gd name="connsiteX39" fmla="*/ 184947 w 607634"/>
              <a:gd name="connsiteY39" fmla="*/ 239342 h 606719"/>
              <a:gd name="connsiteX40" fmla="*/ 190911 w 607634"/>
              <a:gd name="connsiteY40" fmla="*/ 256137 h 606719"/>
              <a:gd name="connsiteX41" fmla="*/ 177202 w 607634"/>
              <a:gd name="connsiteY41" fmla="*/ 315941 h 606719"/>
              <a:gd name="connsiteX42" fmla="*/ 348911 w 607634"/>
              <a:gd name="connsiteY42" fmla="*/ 451012 h 606719"/>
              <a:gd name="connsiteX43" fmla="*/ 364133 w 607634"/>
              <a:gd name="connsiteY43" fmla="*/ 460431 h 606719"/>
              <a:gd name="connsiteX44" fmla="*/ 354786 w 607634"/>
              <a:gd name="connsiteY44" fmla="*/ 475626 h 606719"/>
              <a:gd name="connsiteX45" fmla="*/ 316510 w 607634"/>
              <a:gd name="connsiteY45" fmla="*/ 480336 h 606719"/>
              <a:gd name="connsiteX46" fmla="*/ 151922 w 607634"/>
              <a:gd name="connsiteY46" fmla="*/ 316030 h 606719"/>
              <a:gd name="connsiteX47" fmla="*/ 168034 w 607634"/>
              <a:gd name="connsiteY47" fmla="*/ 245296 h 606719"/>
              <a:gd name="connsiteX48" fmla="*/ 175289 w 607634"/>
              <a:gd name="connsiteY48" fmla="*/ 238820 h 606719"/>
              <a:gd name="connsiteX49" fmla="*/ 102834 w 607634"/>
              <a:gd name="connsiteY49" fmla="*/ 164298 h 606719"/>
              <a:gd name="connsiteX50" fmla="*/ 112334 w 607634"/>
              <a:gd name="connsiteY50" fmla="*/ 166119 h 606719"/>
              <a:gd name="connsiteX51" fmla="*/ 115894 w 607634"/>
              <a:gd name="connsiteY51" fmla="*/ 183626 h 606719"/>
              <a:gd name="connsiteX52" fmla="*/ 75936 w 607634"/>
              <a:gd name="connsiteY52" fmla="*/ 316038 h 606719"/>
              <a:gd name="connsiteX53" fmla="*/ 295840 w 607634"/>
              <a:gd name="connsiteY53" fmla="*/ 555090 h 606719"/>
              <a:gd name="connsiteX54" fmla="*/ 307409 w 607634"/>
              <a:gd name="connsiteY54" fmla="*/ 568775 h 606719"/>
              <a:gd name="connsiteX55" fmla="*/ 294772 w 607634"/>
              <a:gd name="connsiteY55" fmla="*/ 580328 h 606719"/>
              <a:gd name="connsiteX56" fmla="*/ 293704 w 607634"/>
              <a:gd name="connsiteY56" fmla="*/ 580328 h 606719"/>
              <a:gd name="connsiteX57" fmla="*/ 50661 w 607634"/>
              <a:gd name="connsiteY57" fmla="*/ 316038 h 606719"/>
              <a:gd name="connsiteX58" fmla="*/ 94802 w 607634"/>
              <a:gd name="connsiteY58" fmla="*/ 169674 h 606719"/>
              <a:gd name="connsiteX59" fmla="*/ 102834 w 607634"/>
              <a:gd name="connsiteY59" fmla="*/ 164298 h 606719"/>
              <a:gd name="connsiteX60" fmla="*/ 316510 w 607634"/>
              <a:gd name="connsiteY60" fmla="*/ 151713 h 606719"/>
              <a:gd name="connsiteX61" fmla="*/ 479124 w 607634"/>
              <a:gd name="connsiteY61" fmla="*/ 292417 h 606719"/>
              <a:gd name="connsiteX62" fmla="*/ 468443 w 607634"/>
              <a:gd name="connsiteY62" fmla="*/ 306727 h 606719"/>
              <a:gd name="connsiteX63" fmla="*/ 466574 w 607634"/>
              <a:gd name="connsiteY63" fmla="*/ 306816 h 606719"/>
              <a:gd name="connsiteX64" fmla="*/ 454113 w 607634"/>
              <a:gd name="connsiteY64" fmla="*/ 295972 h 606719"/>
              <a:gd name="connsiteX65" fmla="*/ 316510 w 607634"/>
              <a:gd name="connsiteY65" fmla="*/ 176956 h 606719"/>
              <a:gd name="connsiteX66" fmla="*/ 256609 w 607634"/>
              <a:gd name="connsiteY66" fmla="*/ 190644 h 606719"/>
              <a:gd name="connsiteX67" fmla="*/ 239697 w 607634"/>
              <a:gd name="connsiteY67" fmla="*/ 184689 h 606719"/>
              <a:gd name="connsiteX68" fmla="*/ 245661 w 607634"/>
              <a:gd name="connsiteY68" fmla="*/ 167890 h 606719"/>
              <a:gd name="connsiteX69" fmla="*/ 316510 w 607634"/>
              <a:gd name="connsiteY69" fmla="*/ 151713 h 606719"/>
              <a:gd name="connsiteX70" fmla="*/ 316477 w 607634"/>
              <a:gd name="connsiteY70" fmla="*/ 50592 h 606719"/>
              <a:gd name="connsiteX71" fmla="*/ 582230 w 607634"/>
              <a:gd name="connsiteY71" fmla="*/ 316062 h 606719"/>
              <a:gd name="connsiteX72" fmla="*/ 582141 w 607634"/>
              <a:gd name="connsiteY72" fmla="*/ 319350 h 606719"/>
              <a:gd name="connsiteX73" fmla="*/ 569325 w 607634"/>
              <a:gd name="connsiteY73" fmla="*/ 332148 h 606719"/>
              <a:gd name="connsiteX74" fmla="*/ 568880 w 607634"/>
              <a:gd name="connsiteY74" fmla="*/ 332148 h 606719"/>
              <a:gd name="connsiteX75" fmla="*/ 556687 w 607634"/>
              <a:gd name="connsiteY75" fmla="*/ 320416 h 606719"/>
              <a:gd name="connsiteX76" fmla="*/ 556865 w 607634"/>
              <a:gd name="connsiteY76" fmla="*/ 317661 h 606719"/>
              <a:gd name="connsiteX77" fmla="*/ 316477 w 607634"/>
              <a:gd name="connsiteY77" fmla="*/ 75832 h 606719"/>
              <a:gd name="connsiteX78" fmla="*/ 183956 w 607634"/>
              <a:gd name="connsiteY78" fmla="*/ 115737 h 606719"/>
              <a:gd name="connsiteX79" fmla="*/ 166334 w 607634"/>
              <a:gd name="connsiteY79" fmla="*/ 112182 h 606719"/>
              <a:gd name="connsiteX80" fmla="*/ 169894 w 607634"/>
              <a:gd name="connsiteY80" fmla="*/ 94674 h 606719"/>
              <a:gd name="connsiteX81" fmla="*/ 316477 w 607634"/>
              <a:gd name="connsiteY81" fmla="*/ 50592 h 606719"/>
              <a:gd name="connsiteX82" fmla="*/ 58464 w 607634"/>
              <a:gd name="connsiteY82" fmla="*/ 964 h 606719"/>
              <a:gd name="connsiteX83" fmla="*/ 72260 w 607634"/>
              <a:gd name="connsiteY83" fmla="*/ 3719 h 606719"/>
              <a:gd name="connsiteX84" fmla="*/ 122905 w 607634"/>
              <a:gd name="connsiteY84" fmla="*/ 54289 h 606719"/>
              <a:gd name="connsiteX85" fmla="*/ 126554 w 607634"/>
              <a:gd name="connsiteY85" fmla="*/ 63177 h 606719"/>
              <a:gd name="connsiteX86" fmla="*/ 126554 w 607634"/>
              <a:gd name="connsiteY86" fmla="*/ 108503 h 606719"/>
              <a:gd name="connsiteX87" fmla="*/ 281604 w 607634"/>
              <a:gd name="connsiteY87" fmla="*/ 263323 h 606719"/>
              <a:gd name="connsiteX88" fmla="*/ 316494 w 607634"/>
              <a:gd name="connsiteY88" fmla="*/ 252836 h 606719"/>
              <a:gd name="connsiteX89" fmla="*/ 379778 w 607634"/>
              <a:gd name="connsiteY89" fmla="*/ 316026 h 606719"/>
              <a:gd name="connsiteX90" fmla="*/ 316494 w 607634"/>
              <a:gd name="connsiteY90" fmla="*/ 379216 h 606719"/>
              <a:gd name="connsiteX91" fmla="*/ 253122 w 607634"/>
              <a:gd name="connsiteY91" fmla="*/ 316026 h 606719"/>
              <a:gd name="connsiteX92" fmla="*/ 263713 w 607634"/>
              <a:gd name="connsiteY92" fmla="*/ 281187 h 606719"/>
              <a:gd name="connsiteX93" fmla="*/ 108664 w 607634"/>
              <a:gd name="connsiteY93" fmla="*/ 126367 h 606719"/>
              <a:gd name="connsiteX94" fmla="*/ 63270 w 607634"/>
              <a:gd name="connsiteY94" fmla="*/ 126367 h 606719"/>
              <a:gd name="connsiteX95" fmla="*/ 54280 w 607634"/>
              <a:gd name="connsiteY95" fmla="*/ 122723 h 606719"/>
              <a:gd name="connsiteX96" fmla="*/ 3724 w 607634"/>
              <a:gd name="connsiteY96" fmla="*/ 72153 h 606719"/>
              <a:gd name="connsiteX97" fmla="*/ 965 w 607634"/>
              <a:gd name="connsiteY97" fmla="*/ 58377 h 606719"/>
              <a:gd name="connsiteX98" fmla="*/ 12625 w 607634"/>
              <a:gd name="connsiteY98" fmla="*/ 50556 h 606719"/>
              <a:gd name="connsiteX99" fmla="*/ 50631 w 607634"/>
              <a:gd name="connsiteY99" fmla="*/ 50556 h 606719"/>
              <a:gd name="connsiteX100" fmla="*/ 50631 w 607634"/>
              <a:gd name="connsiteY100" fmla="*/ 12607 h 606719"/>
              <a:gd name="connsiteX101" fmla="*/ 58464 w 607634"/>
              <a:gd name="connsiteY101" fmla="*/ 964 h 606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607634" h="606719">
                <a:moveTo>
                  <a:pt x="497258" y="328620"/>
                </a:moveTo>
                <a:cubicBezTo>
                  <a:pt x="524674" y="328620"/>
                  <a:pt x="538293" y="340707"/>
                  <a:pt x="544969" y="350839"/>
                </a:cubicBezTo>
                <a:cubicBezTo>
                  <a:pt x="558944" y="372170"/>
                  <a:pt x="550132" y="386924"/>
                  <a:pt x="543545" y="393856"/>
                </a:cubicBezTo>
                <a:lnTo>
                  <a:pt x="541230" y="396167"/>
                </a:lnTo>
                <a:lnTo>
                  <a:pt x="540607" y="409588"/>
                </a:lnTo>
                <a:cubicBezTo>
                  <a:pt x="542299" y="410743"/>
                  <a:pt x="543901" y="412076"/>
                  <a:pt x="545236" y="413676"/>
                </a:cubicBezTo>
                <a:cubicBezTo>
                  <a:pt x="549687" y="418742"/>
                  <a:pt x="551734" y="425408"/>
                  <a:pt x="550933" y="432074"/>
                </a:cubicBezTo>
                <a:lnTo>
                  <a:pt x="548173" y="454116"/>
                </a:lnTo>
                <a:cubicBezTo>
                  <a:pt x="547105" y="462026"/>
                  <a:pt x="542299" y="468692"/>
                  <a:pt x="535534" y="472158"/>
                </a:cubicBezTo>
                <a:cubicBezTo>
                  <a:pt x="532596" y="486556"/>
                  <a:pt x="525564" y="500510"/>
                  <a:pt x="515684" y="511353"/>
                </a:cubicBezTo>
                <a:lnTo>
                  <a:pt x="517286" y="517663"/>
                </a:lnTo>
                <a:lnTo>
                  <a:pt x="555295" y="527173"/>
                </a:lnTo>
                <a:cubicBezTo>
                  <a:pt x="586093" y="534817"/>
                  <a:pt x="607634" y="562369"/>
                  <a:pt x="607634" y="594009"/>
                </a:cubicBezTo>
                <a:cubicBezTo>
                  <a:pt x="607634" y="601031"/>
                  <a:pt x="601937" y="606719"/>
                  <a:pt x="594905" y="606719"/>
                </a:cubicBezTo>
                <a:lnTo>
                  <a:pt x="341752" y="606719"/>
                </a:lnTo>
                <a:cubicBezTo>
                  <a:pt x="334809" y="606719"/>
                  <a:pt x="329112" y="601031"/>
                  <a:pt x="329112" y="594098"/>
                </a:cubicBezTo>
                <a:cubicBezTo>
                  <a:pt x="329112" y="562369"/>
                  <a:pt x="350653" y="534817"/>
                  <a:pt x="381363" y="527173"/>
                </a:cubicBezTo>
                <a:lnTo>
                  <a:pt x="419372" y="517663"/>
                </a:lnTo>
                <a:lnTo>
                  <a:pt x="421241" y="510286"/>
                </a:lnTo>
                <a:cubicBezTo>
                  <a:pt x="411983" y="499621"/>
                  <a:pt x="405307" y="486289"/>
                  <a:pt x="402459" y="472513"/>
                </a:cubicBezTo>
                <a:cubicBezTo>
                  <a:pt x="394804" y="469136"/>
                  <a:pt x="389552" y="462381"/>
                  <a:pt x="388484" y="454116"/>
                </a:cubicBezTo>
                <a:lnTo>
                  <a:pt x="385725" y="432074"/>
                </a:lnTo>
                <a:cubicBezTo>
                  <a:pt x="384923" y="425408"/>
                  <a:pt x="386971" y="418653"/>
                  <a:pt x="391510" y="413587"/>
                </a:cubicBezTo>
                <a:cubicBezTo>
                  <a:pt x="392935" y="411899"/>
                  <a:pt x="394715" y="410388"/>
                  <a:pt x="396584" y="409232"/>
                </a:cubicBezTo>
                <a:cubicBezTo>
                  <a:pt x="395872" y="402655"/>
                  <a:pt x="395071" y="394834"/>
                  <a:pt x="395071" y="390746"/>
                </a:cubicBezTo>
                <a:cubicBezTo>
                  <a:pt x="395071" y="369504"/>
                  <a:pt x="401213" y="341507"/>
                  <a:pt x="453375" y="339641"/>
                </a:cubicBezTo>
                <a:cubicBezTo>
                  <a:pt x="470999" y="328620"/>
                  <a:pt x="489247" y="328620"/>
                  <a:pt x="497258" y="328620"/>
                </a:cubicBezTo>
                <a:close/>
                <a:moveTo>
                  <a:pt x="316494" y="278076"/>
                </a:moveTo>
                <a:cubicBezTo>
                  <a:pt x="310620" y="278076"/>
                  <a:pt x="305102" y="279498"/>
                  <a:pt x="300206" y="281898"/>
                </a:cubicBezTo>
                <a:lnTo>
                  <a:pt x="325395" y="307050"/>
                </a:lnTo>
                <a:cubicBezTo>
                  <a:pt x="330379" y="312027"/>
                  <a:pt x="330379" y="320025"/>
                  <a:pt x="325395" y="324913"/>
                </a:cubicBezTo>
                <a:cubicBezTo>
                  <a:pt x="322903" y="327402"/>
                  <a:pt x="319699" y="328646"/>
                  <a:pt x="316494" y="328646"/>
                </a:cubicBezTo>
                <a:cubicBezTo>
                  <a:pt x="313201" y="328646"/>
                  <a:pt x="309997" y="327402"/>
                  <a:pt x="307505" y="324913"/>
                </a:cubicBezTo>
                <a:lnTo>
                  <a:pt x="282316" y="299762"/>
                </a:lnTo>
                <a:cubicBezTo>
                  <a:pt x="279913" y="304739"/>
                  <a:pt x="278489" y="310160"/>
                  <a:pt x="278489" y="316026"/>
                </a:cubicBezTo>
                <a:cubicBezTo>
                  <a:pt x="278489" y="336912"/>
                  <a:pt x="295489" y="353887"/>
                  <a:pt x="316494" y="353887"/>
                </a:cubicBezTo>
                <a:cubicBezTo>
                  <a:pt x="337411" y="353887"/>
                  <a:pt x="354411" y="336912"/>
                  <a:pt x="354411" y="316026"/>
                </a:cubicBezTo>
                <a:cubicBezTo>
                  <a:pt x="354411" y="295051"/>
                  <a:pt x="337411" y="278076"/>
                  <a:pt x="316494" y="278076"/>
                </a:cubicBezTo>
                <a:close/>
                <a:moveTo>
                  <a:pt x="175289" y="238820"/>
                </a:moveTo>
                <a:cubicBezTo>
                  <a:pt x="178360" y="237743"/>
                  <a:pt x="181831" y="237832"/>
                  <a:pt x="184947" y="239342"/>
                </a:cubicBezTo>
                <a:cubicBezTo>
                  <a:pt x="191267" y="242364"/>
                  <a:pt x="193937" y="249828"/>
                  <a:pt x="190911" y="256137"/>
                </a:cubicBezTo>
                <a:cubicBezTo>
                  <a:pt x="181831" y="275154"/>
                  <a:pt x="177202" y="295236"/>
                  <a:pt x="177202" y="315941"/>
                </a:cubicBezTo>
                <a:cubicBezTo>
                  <a:pt x="177202" y="403115"/>
                  <a:pt x="257048" y="472783"/>
                  <a:pt x="348911" y="451012"/>
                </a:cubicBezTo>
                <a:cubicBezTo>
                  <a:pt x="355766" y="449412"/>
                  <a:pt x="362531" y="453589"/>
                  <a:pt x="364133" y="460431"/>
                </a:cubicBezTo>
                <a:cubicBezTo>
                  <a:pt x="365735" y="467273"/>
                  <a:pt x="361552" y="474027"/>
                  <a:pt x="354786" y="475626"/>
                </a:cubicBezTo>
                <a:cubicBezTo>
                  <a:pt x="341790" y="478736"/>
                  <a:pt x="328972" y="480336"/>
                  <a:pt x="316510" y="480336"/>
                </a:cubicBezTo>
                <a:cubicBezTo>
                  <a:pt x="225715" y="480336"/>
                  <a:pt x="151922" y="406581"/>
                  <a:pt x="151922" y="316030"/>
                </a:cubicBezTo>
                <a:cubicBezTo>
                  <a:pt x="151922" y="291504"/>
                  <a:pt x="157352" y="267689"/>
                  <a:pt x="168034" y="245296"/>
                </a:cubicBezTo>
                <a:cubicBezTo>
                  <a:pt x="169547" y="242142"/>
                  <a:pt x="172218" y="239898"/>
                  <a:pt x="175289" y="238820"/>
                </a:cubicBezTo>
                <a:close/>
                <a:moveTo>
                  <a:pt x="102834" y="164298"/>
                </a:moveTo>
                <a:cubicBezTo>
                  <a:pt x="106016" y="163653"/>
                  <a:pt x="109442" y="164209"/>
                  <a:pt x="112334" y="166119"/>
                </a:cubicBezTo>
                <a:cubicBezTo>
                  <a:pt x="118119" y="169941"/>
                  <a:pt x="119721" y="177850"/>
                  <a:pt x="115894" y="183626"/>
                </a:cubicBezTo>
                <a:cubicBezTo>
                  <a:pt x="89730" y="222994"/>
                  <a:pt x="75936" y="268849"/>
                  <a:pt x="75936" y="316038"/>
                </a:cubicBezTo>
                <a:cubicBezTo>
                  <a:pt x="75936" y="439652"/>
                  <a:pt x="172583" y="544604"/>
                  <a:pt x="295840" y="555090"/>
                </a:cubicBezTo>
                <a:cubicBezTo>
                  <a:pt x="302782" y="555712"/>
                  <a:pt x="307943" y="561844"/>
                  <a:pt x="307409" y="568775"/>
                </a:cubicBezTo>
                <a:cubicBezTo>
                  <a:pt x="306875" y="575351"/>
                  <a:pt x="301358" y="580328"/>
                  <a:pt x="294772" y="580328"/>
                </a:cubicBezTo>
                <a:cubicBezTo>
                  <a:pt x="294416" y="580328"/>
                  <a:pt x="294060" y="580328"/>
                  <a:pt x="293704" y="580328"/>
                </a:cubicBezTo>
                <a:cubicBezTo>
                  <a:pt x="157454" y="568775"/>
                  <a:pt x="50661" y="452626"/>
                  <a:pt x="50661" y="316038"/>
                </a:cubicBezTo>
                <a:cubicBezTo>
                  <a:pt x="50661" y="263873"/>
                  <a:pt x="65879" y="213219"/>
                  <a:pt x="94802" y="169674"/>
                </a:cubicBezTo>
                <a:cubicBezTo>
                  <a:pt x="96716" y="166786"/>
                  <a:pt x="99653" y="164942"/>
                  <a:pt x="102834" y="164298"/>
                </a:cubicBezTo>
                <a:close/>
                <a:moveTo>
                  <a:pt x="316510" y="151713"/>
                </a:moveTo>
                <a:cubicBezTo>
                  <a:pt x="397594" y="151713"/>
                  <a:pt x="467553" y="212154"/>
                  <a:pt x="479124" y="292417"/>
                </a:cubicBezTo>
                <a:cubicBezTo>
                  <a:pt x="480192" y="299350"/>
                  <a:pt x="475297" y="305749"/>
                  <a:pt x="468443" y="306727"/>
                </a:cubicBezTo>
                <a:cubicBezTo>
                  <a:pt x="467820" y="306816"/>
                  <a:pt x="467197" y="306816"/>
                  <a:pt x="466574" y="306816"/>
                </a:cubicBezTo>
                <a:cubicBezTo>
                  <a:pt x="460433" y="306816"/>
                  <a:pt x="455003" y="302283"/>
                  <a:pt x="454113" y="295972"/>
                </a:cubicBezTo>
                <a:cubicBezTo>
                  <a:pt x="444323" y="228153"/>
                  <a:pt x="385134" y="176956"/>
                  <a:pt x="316510" y="176956"/>
                </a:cubicBezTo>
                <a:cubicBezTo>
                  <a:pt x="295771" y="176956"/>
                  <a:pt x="275567" y="181578"/>
                  <a:pt x="256609" y="190644"/>
                </a:cubicBezTo>
                <a:cubicBezTo>
                  <a:pt x="250200" y="193666"/>
                  <a:pt x="242724" y="191000"/>
                  <a:pt x="239697" y="184689"/>
                </a:cubicBezTo>
                <a:cubicBezTo>
                  <a:pt x="236671" y="178378"/>
                  <a:pt x="239341" y="170823"/>
                  <a:pt x="245661" y="167890"/>
                </a:cubicBezTo>
                <a:cubicBezTo>
                  <a:pt x="268090" y="157135"/>
                  <a:pt x="291944" y="151713"/>
                  <a:pt x="316510" y="151713"/>
                </a:cubicBezTo>
                <a:close/>
                <a:moveTo>
                  <a:pt x="316477" y="50592"/>
                </a:moveTo>
                <a:cubicBezTo>
                  <a:pt x="463060" y="50592"/>
                  <a:pt x="582230" y="169684"/>
                  <a:pt x="582230" y="316062"/>
                </a:cubicBezTo>
                <a:cubicBezTo>
                  <a:pt x="582230" y="316328"/>
                  <a:pt x="582141" y="319083"/>
                  <a:pt x="582141" y="319350"/>
                </a:cubicBezTo>
                <a:cubicBezTo>
                  <a:pt x="581607" y="326016"/>
                  <a:pt x="576000" y="332148"/>
                  <a:pt x="569325" y="332148"/>
                </a:cubicBezTo>
                <a:lnTo>
                  <a:pt x="568880" y="332148"/>
                </a:lnTo>
                <a:cubicBezTo>
                  <a:pt x="562027" y="331881"/>
                  <a:pt x="556598" y="327349"/>
                  <a:pt x="556687" y="320416"/>
                </a:cubicBezTo>
                <a:cubicBezTo>
                  <a:pt x="556687" y="320239"/>
                  <a:pt x="556865" y="317839"/>
                  <a:pt x="556865" y="317661"/>
                </a:cubicBezTo>
                <a:cubicBezTo>
                  <a:pt x="556954" y="183638"/>
                  <a:pt x="449087" y="75832"/>
                  <a:pt x="316477" y="75832"/>
                </a:cubicBezTo>
                <a:cubicBezTo>
                  <a:pt x="269129" y="75832"/>
                  <a:pt x="223294" y="89608"/>
                  <a:pt x="183956" y="115737"/>
                </a:cubicBezTo>
                <a:cubicBezTo>
                  <a:pt x="178082" y="119559"/>
                  <a:pt x="170250" y="118048"/>
                  <a:pt x="166334" y="112182"/>
                </a:cubicBezTo>
                <a:cubicBezTo>
                  <a:pt x="162507" y="106317"/>
                  <a:pt x="164109" y="98496"/>
                  <a:pt x="169894" y="94674"/>
                </a:cubicBezTo>
                <a:cubicBezTo>
                  <a:pt x="213504" y="65878"/>
                  <a:pt x="264145" y="50592"/>
                  <a:pt x="316477" y="50592"/>
                </a:cubicBezTo>
                <a:close/>
                <a:moveTo>
                  <a:pt x="58464" y="964"/>
                </a:moveTo>
                <a:cubicBezTo>
                  <a:pt x="63181" y="-991"/>
                  <a:pt x="68611" y="75"/>
                  <a:pt x="72260" y="3719"/>
                </a:cubicBezTo>
                <a:lnTo>
                  <a:pt x="122905" y="54289"/>
                </a:lnTo>
                <a:cubicBezTo>
                  <a:pt x="125219" y="56600"/>
                  <a:pt x="126554" y="59799"/>
                  <a:pt x="126554" y="63177"/>
                </a:cubicBezTo>
                <a:lnTo>
                  <a:pt x="126554" y="108503"/>
                </a:lnTo>
                <a:lnTo>
                  <a:pt x="281604" y="263323"/>
                </a:lnTo>
                <a:cubicBezTo>
                  <a:pt x="291662" y="256657"/>
                  <a:pt x="303588" y="252836"/>
                  <a:pt x="316494" y="252836"/>
                </a:cubicBezTo>
                <a:cubicBezTo>
                  <a:pt x="351385" y="252836"/>
                  <a:pt x="379778" y="281187"/>
                  <a:pt x="379778" y="316026"/>
                </a:cubicBezTo>
                <a:cubicBezTo>
                  <a:pt x="379778" y="350865"/>
                  <a:pt x="351385" y="379216"/>
                  <a:pt x="316494" y="379216"/>
                </a:cubicBezTo>
                <a:cubicBezTo>
                  <a:pt x="281515" y="379216"/>
                  <a:pt x="253122" y="350865"/>
                  <a:pt x="253122" y="316026"/>
                </a:cubicBezTo>
                <a:cubicBezTo>
                  <a:pt x="253122" y="303139"/>
                  <a:pt x="257038" y="291230"/>
                  <a:pt x="263713" y="281187"/>
                </a:cubicBezTo>
                <a:lnTo>
                  <a:pt x="108664" y="126367"/>
                </a:lnTo>
                <a:lnTo>
                  <a:pt x="63270" y="126367"/>
                </a:lnTo>
                <a:cubicBezTo>
                  <a:pt x="59888" y="126367"/>
                  <a:pt x="56684" y="125034"/>
                  <a:pt x="54280" y="122723"/>
                </a:cubicBezTo>
                <a:lnTo>
                  <a:pt x="3724" y="72153"/>
                </a:lnTo>
                <a:cubicBezTo>
                  <a:pt x="75" y="68509"/>
                  <a:pt x="-993" y="63088"/>
                  <a:pt x="965" y="58377"/>
                </a:cubicBezTo>
                <a:cubicBezTo>
                  <a:pt x="2923" y="53667"/>
                  <a:pt x="7551" y="50556"/>
                  <a:pt x="12625" y="50556"/>
                </a:cubicBezTo>
                <a:lnTo>
                  <a:pt x="50631" y="50556"/>
                </a:lnTo>
                <a:lnTo>
                  <a:pt x="50631" y="12607"/>
                </a:lnTo>
                <a:cubicBezTo>
                  <a:pt x="50631" y="7541"/>
                  <a:pt x="53746" y="2919"/>
                  <a:pt x="58464" y="96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endParaRPr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9" name="文本框 78"/>
          <p:cNvSpPr txBox="1"/>
          <p:nvPr>
            <p:custDataLst>
              <p:tags r:id="rId30"/>
            </p:custDataLst>
          </p:nvPr>
        </p:nvSpPr>
        <p:spPr bwMode="auto">
          <a:xfrm>
            <a:off x="9625965" y="4899660"/>
            <a:ext cx="2019935" cy="7569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6800" rIns="90000" bIns="0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b="1" spc="3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6. 检查、描深</a:t>
            </a:r>
            <a:endParaRPr lang="zh-CN" altLang="en-US" b="1" spc="3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稻壳儿榴莲果果"/>
          <p:cNvSpPr/>
          <p:nvPr/>
        </p:nvSpPr>
        <p:spPr>
          <a:xfrm>
            <a:off x="913130" y="773430"/>
            <a:ext cx="3442970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Arial" panose="020B0604020202020204" pitchFamily="34" charset="0"/>
              </a:rPr>
              <a:t>一、组合体三视图的画法</a:t>
            </a:r>
            <a:endParaRPr lang="en-US" sz="16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913174" y="189592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987425" y="1393825"/>
            <a:ext cx="109131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（二）画图举例</a:t>
            </a:r>
            <a:endParaRPr lang="zh-CN" altLang="en-US"/>
          </a:p>
          <a:p>
            <a:r>
              <a:rPr lang="zh-CN" altLang="en-US"/>
              <a:t>【例 </a:t>
            </a:r>
            <a:r>
              <a:rPr lang="en-US" altLang="zh-CN"/>
              <a:t>5</a:t>
            </a:r>
            <a:r>
              <a:rPr lang="zh-CN" altLang="en-US"/>
              <a:t>-1】画出切割型组合体的三视图，如图 </a:t>
            </a:r>
            <a:r>
              <a:rPr lang="en-US" altLang="zh-CN"/>
              <a:t>5</a:t>
            </a:r>
            <a:r>
              <a:rPr lang="zh-CN" altLang="en-US"/>
              <a:t>.7（a）所示。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165" y="2199005"/>
            <a:ext cx="6125845" cy="3874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0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84" name="稻壳儿榴莲果果"/>
          <p:cNvSpPr/>
          <p:nvPr/>
        </p:nvSpPr>
        <p:spPr>
          <a:xfrm>
            <a:off x="808355" y="3133090"/>
            <a:ext cx="3209925" cy="19380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sz="16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要掌握组合体的尺寸标注，必须先了解基本形体的尺寸标注方法。常见基本形体的尺寸注法。在标注基本形体的尺寸时，要注意定出长、宽、高三个方向的大小。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5" name="稻壳儿榴莲果果"/>
          <p:cNvSpPr txBox="1"/>
          <p:nvPr/>
        </p:nvSpPr>
        <p:spPr>
          <a:xfrm>
            <a:off x="808118" y="2609118"/>
            <a:ext cx="29413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（一）基本形体的尺寸标注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6" name="稻壳儿榴莲果果"/>
          <p:cNvSpPr/>
          <p:nvPr/>
        </p:nvSpPr>
        <p:spPr>
          <a:xfrm>
            <a:off x="4584700" y="3133090"/>
            <a:ext cx="3022600" cy="19380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sz="16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基本形体上切口、开槽或穿孔等，一般只标注截切平面的定位尺寸和开槽或穿孔的定形尺寸，而不标注截交线的尺寸。图中打“×”的是错误的。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7" name="稻壳儿榴莲果果"/>
          <p:cNvSpPr txBox="1"/>
          <p:nvPr/>
        </p:nvSpPr>
        <p:spPr>
          <a:xfrm>
            <a:off x="4371620" y="2607848"/>
            <a:ext cx="36309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（二）切割体和相贯体的尺寸标注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8" name="稻壳儿榴莲果果"/>
          <p:cNvSpPr/>
          <p:nvPr/>
        </p:nvSpPr>
        <p:spPr>
          <a:xfrm>
            <a:off x="8949690" y="3133090"/>
            <a:ext cx="2746375" cy="8299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sz="16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1. 尺寸标注要完整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en-US" sz="16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2. 标注尺寸要清晰</a:t>
            </a:r>
            <a:endParaRPr lang="en-US" sz="1600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9" name="稻壳儿榴莲果果"/>
          <p:cNvSpPr txBox="1"/>
          <p:nvPr/>
        </p:nvSpPr>
        <p:spPr>
          <a:xfrm>
            <a:off x="8806341" y="2609118"/>
            <a:ext cx="271145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（三）组合体的尺寸标注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1204322" y="189592"/>
            <a:ext cx="5490845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二、组合体三视图的尺寸标注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7" name="稻壳儿榴莲果果"/>
          <p:cNvPicPr/>
          <p:nvPr/>
        </p:nvPicPr>
        <p:blipFill rotWithShape="1">
          <a:blip r:embed="rId1"/>
          <a:srcRect l="11532" r="21854"/>
          <a:stretch>
            <a:fillRect/>
          </a:stretch>
        </p:blipFill>
        <p:spPr>
          <a:xfrm>
            <a:off x="1255395" y="902335"/>
            <a:ext cx="1915795" cy="1578610"/>
          </a:xfrm>
          <a:prstGeom prst="rect">
            <a:avLst/>
          </a:prstGeom>
        </p:spPr>
      </p:pic>
      <p:pic>
        <p:nvPicPr>
          <p:cNvPr id="19" name="稻壳儿榴莲果果"/>
          <p:cNvPicPr/>
          <p:nvPr/>
        </p:nvPicPr>
        <p:blipFill rotWithShape="1">
          <a:blip r:embed="rId2"/>
          <a:srcRect l="16693" r="16693"/>
          <a:stretch>
            <a:fillRect/>
          </a:stretch>
        </p:blipFill>
        <p:spPr>
          <a:xfrm>
            <a:off x="9189085" y="902335"/>
            <a:ext cx="1945005" cy="1451610"/>
          </a:xfrm>
          <a:prstGeom prst="rect">
            <a:avLst/>
          </a:prstGeom>
        </p:spPr>
      </p:pic>
      <p:pic>
        <p:nvPicPr>
          <p:cNvPr id="22" name="稻壳儿榴莲果果"/>
          <p:cNvPicPr/>
          <p:nvPr/>
        </p:nvPicPr>
        <p:blipFill rotWithShape="1">
          <a:blip r:embed="rId3"/>
          <a:srcRect l="16693" r="16693"/>
          <a:stretch>
            <a:fillRect/>
          </a:stretch>
        </p:blipFill>
        <p:spPr>
          <a:xfrm>
            <a:off x="5016500" y="902335"/>
            <a:ext cx="1945640" cy="14516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 txBox="1"/>
          <p:nvPr/>
        </p:nvSpPr>
        <p:spPr>
          <a:xfrm>
            <a:off x="886159" y="1842922"/>
            <a:ext cx="3745231" cy="870751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marR="5080" lvl="0" indent="200025" defTabSz="914400" rtl="0" eaLnBrk="1" fontAlgn="auto" latinLnBrk="0" hangingPunct="1">
              <a:spcBef>
                <a:spcPts val="31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5400" b="1" spc="5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Part.3</a:t>
            </a:r>
            <a:endParaRPr sz="5400" b="1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稻壳儿榴莲果果"/>
          <p:cNvSpPr txBox="1">
            <a:spLocks noGrp="1"/>
          </p:cNvSpPr>
          <p:nvPr/>
        </p:nvSpPr>
        <p:spPr>
          <a:xfrm>
            <a:off x="1059815" y="2713673"/>
            <a:ext cx="4576445" cy="8439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500" b="0" i="0">
                <a:solidFill>
                  <a:srgbClr val="585858"/>
                </a:solidFill>
                <a:latin typeface="Droid Sans Fallback"/>
                <a:ea typeface="+mj-ea"/>
                <a:cs typeface="Droid Sans Fallback"/>
              </a:defRPr>
            </a:lvl1pPr>
          </a:lstStyle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5400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IPAexGothic"/>
              </a:rPr>
              <a:t>读组合体视图</a:t>
            </a:r>
            <a:endParaRPr lang="zh-CN" altLang="en-US" sz="5400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IPAexGothic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稻壳儿榴莲果果"/>
          <p:cNvSpPr txBox="1"/>
          <p:nvPr/>
        </p:nvSpPr>
        <p:spPr>
          <a:xfrm>
            <a:off x="1087120" y="871220"/>
            <a:ext cx="1075817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（1）根据主、俯视图构思出两个不同形状的形体，如图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.18 所示，并画出左视图。</a:t>
            </a:r>
            <a:endParaRPr lang="zh-CN" altLang="en-US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（2）比较物体的相对表面位置，在立体图上标出相对应的 A、B、C、D 面，在三视图上表示出 P 面，如图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.19 所示。</a:t>
            </a:r>
            <a:endParaRPr lang="zh-CN" altLang="en-US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1087120" y="17650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任务描述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1580" y="2778760"/>
            <a:ext cx="3521075" cy="23291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0685" y="2402840"/>
            <a:ext cx="6158865" cy="2705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30194"/>
            <a:ext cx="6577781" cy="31792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8111613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41000">
                <a:schemeClr val="tx1">
                  <a:alpha val="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7650" y="3365500"/>
            <a:ext cx="63303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2BC6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模块</a:t>
            </a:r>
            <a:r>
              <a:rPr lang="zh-CN" altLang="en-US" sz="4800" b="1">
                <a:solidFill>
                  <a:srgbClr val="F2BC6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　组合体</a:t>
            </a:r>
            <a:endParaRPr lang="zh-CN" altLang="en-US" sz="4800" b="1">
              <a:solidFill>
                <a:srgbClr val="F2BC6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0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44" name="稻壳儿榴莲果果"/>
          <p:cNvSpPr/>
          <p:nvPr/>
        </p:nvSpPr>
        <p:spPr>
          <a:xfrm>
            <a:off x="1085894" y="194037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任务目标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 rot="14400000">
            <a:off x="4505617" y="2906080"/>
            <a:ext cx="1789888" cy="1525127"/>
          </a:xfrm>
          <a:custGeom>
            <a:avLst/>
            <a:gdLst>
              <a:gd name="connsiteX0" fmla="*/ 259946 w 1789888"/>
              <a:gd name="connsiteY0" fmla="*/ 0 h 1525126"/>
              <a:gd name="connsiteX1" fmla="*/ 628882 w 1789888"/>
              <a:gd name="connsiteY1" fmla="*/ 375037 h 1525126"/>
              <a:gd name="connsiteX2" fmla="*/ 588723 w 1789888"/>
              <a:gd name="connsiteY2" fmla="*/ 423709 h 1525126"/>
              <a:gd name="connsiteX3" fmla="*/ 525654 w 1789888"/>
              <a:gd name="connsiteY3" fmla="*/ 630182 h 1525126"/>
              <a:gd name="connsiteX4" fmla="*/ 894944 w 1789888"/>
              <a:gd name="connsiteY4" fmla="*/ 999472 h 1525126"/>
              <a:gd name="connsiteX5" fmla="*/ 1264234 w 1789888"/>
              <a:gd name="connsiteY5" fmla="*/ 630182 h 1525126"/>
              <a:gd name="connsiteX6" fmla="*/ 1201165 w 1789888"/>
              <a:gd name="connsiteY6" fmla="*/ 423709 h 1525126"/>
              <a:gd name="connsiteX7" fmla="*/ 1161007 w 1789888"/>
              <a:gd name="connsiteY7" fmla="*/ 375037 h 1525126"/>
              <a:gd name="connsiteX8" fmla="*/ 1529942 w 1789888"/>
              <a:gd name="connsiteY8" fmla="*/ 0 h 1525126"/>
              <a:gd name="connsiteX9" fmla="*/ 1637046 w 1789888"/>
              <a:gd name="connsiteY9" fmla="*/ 129810 h 1525126"/>
              <a:gd name="connsiteX10" fmla="*/ 1789888 w 1789888"/>
              <a:gd name="connsiteY10" fmla="*/ 630182 h 1525126"/>
              <a:gd name="connsiteX11" fmla="*/ 894944 w 1789888"/>
              <a:gd name="connsiteY11" fmla="*/ 1525126 h 1525126"/>
              <a:gd name="connsiteX12" fmla="*/ 0 w 1789888"/>
              <a:gd name="connsiteY12" fmla="*/ 630182 h 1525126"/>
              <a:gd name="connsiteX13" fmla="*/ 152842 w 1789888"/>
              <a:gd name="connsiteY13" fmla="*/ 129810 h 1525126"/>
              <a:gd name="connsiteX14" fmla="*/ 259946 w 1789888"/>
              <a:gd name="connsiteY14" fmla="*/ 0 h 152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89888" h="1525126">
                <a:moveTo>
                  <a:pt x="259946" y="0"/>
                </a:moveTo>
                <a:lnTo>
                  <a:pt x="628882" y="375037"/>
                </a:lnTo>
                <a:lnTo>
                  <a:pt x="588723" y="423709"/>
                </a:lnTo>
                <a:cubicBezTo>
                  <a:pt x="548905" y="482648"/>
                  <a:pt x="525654" y="553700"/>
                  <a:pt x="525654" y="630182"/>
                </a:cubicBezTo>
                <a:cubicBezTo>
                  <a:pt x="525654" y="834135"/>
                  <a:pt x="690991" y="999472"/>
                  <a:pt x="894944" y="999472"/>
                </a:cubicBezTo>
                <a:cubicBezTo>
                  <a:pt x="1098897" y="999472"/>
                  <a:pt x="1264234" y="834135"/>
                  <a:pt x="1264234" y="630182"/>
                </a:cubicBezTo>
                <a:cubicBezTo>
                  <a:pt x="1264234" y="553700"/>
                  <a:pt x="1240984" y="482648"/>
                  <a:pt x="1201165" y="423709"/>
                </a:cubicBezTo>
                <a:lnTo>
                  <a:pt x="1161007" y="375037"/>
                </a:lnTo>
                <a:lnTo>
                  <a:pt x="1529942" y="0"/>
                </a:lnTo>
                <a:lnTo>
                  <a:pt x="1637046" y="129810"/>
                </a:lnTo>
                <a:cubicBezTo>
                  <a:pt x="1733543" y="272644"/>
                  <a:pt x="1789888" y="444833"/>
                  <a:pt x="1789888" y="630182"/>
                </a:cubicBezTo>
                <a:cubicBezTo>
                  <a:pt x="1789888" y="1124446"/>
                  <a:pt x="1389208" y="1525126"/>
                  <a:pt x="894944" y="1525126"/>
                </a:cubicBezTo>
                <a:cubicBezTo>
                  <a:pt x="400680" y="1525126"/>
                  <a:pt x="0" y="1124446"/>
                  <a:pt x="0" y="630182"/>
                </a:cubicBezTo>
                <a:cubicBezTo>
                  <a:pt x="0" y="444833"/>
                  <a:pt x="56346" y="272644"/>
                  <a:pt x="152842" y="129810"/>
                </a:cubicBezTo>
                <a:lnTo>
                  <a:pt x="259946" y="0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5"/>
          <p:cNvSpPr/>
          <p:nvPr>
            <p:custDataLst>
              <p:tags r:id="rId2"/>
            </p:custDataLst>
          </p:nvPr>
        </p:nvSpPr>
        <p:spPr>
          <a:xfrm flipH="1">
            <a:off x="5267022" y="2054030"/>
            <a:ext cx="1789888" cy="1525127"/>
          </a:xfrm>
          <a:custGeom>
            <a:avLst/>
            <a:gdLst>
              <a:gd name="connsiteX0" fmla="*/ 259946 w 1789888"/>
              <a:gd name="connsiteY0" fmla="*/ 0 h 1525126"/>
              <a:gd name="connsiteX1" fmla="*/ 628882 w 1789888"/>
              <a:gd name="connsiteY1" fmla="*/ 375037 h 1525126"/>
              <a:gd name="connsiteX2" fmla="*/ 588723 w 1789888"/>
              <a:gd name="connsiteY2" fmla="*/ 423709 h 1525126"/>
              <a:gd name="connsiteX3" fmla="*/ 525654 w 1789888"/>
              <a:gd name="connsiteY3" fmla="*/ 630182 h 1525126"/>
              <a:gd name="connsiteX4" fmla="*/ 894944 w 1789888"/>
              <a:gd name="connsiteY4" fmla="*/ 999472 h 1525126"/>
              <a:gd name="connsiteX5" fmla="*/ 1264234 w 1789888"/>
              <a:gd name="connsiteY5" fmla="*/ 630182 h 1525126"/>
              <a:gd name="connsiteX6" fmla="*/ 1201165 w 1789888"/>
              <a:gd name="connsiteY6" fmla="*/ 423709 h 1525126"/>
              <a:gd name="connsiteX7" fmla="*/ 1161007 w 1789888"/>
              <a:gd name="connsiteY7" fmla="*/ 375037 h 1525126"/>
              <a:gd name="connsiteX8" fmla="*/ 1529942 w 1789888"/>
              <a:gd name="connsiteY8" fmla="*/ 0 h 1525126"/>
              <a:gd name="connsiteX9" fmla="*/ 1637046 w 1789888"/>
              <a:gd name="connsiteY9" fmla="*/ 129810 h 1525126"/>
              <a:gd name="connsiteX10" fmla="*/ 1789888 w 1789888"/>
              <a:gd name="connsiteY10" fmla="*/ 630182 h 1525126"/>
              <a:gd name="connsiteX11" fmla="*/ 894944 w 1789888"/>
              <a:gd name="connsiteY11" fmla="*/ 1525126 h 1525126"/>
              <a:gd name="connsiteX12" fmla="*/ 0 w 1789888"/>
              <a:gd name="connsiteY12" fmla="*/ 630182 h 1525126"/>
              <a:gd name="connsiteX13" fmla="*/ 152842 w 1789888"/>
              <a:gd name="connsiteY13" fmla="*/ 129810 h 1525126"/>
              <a:gd name="connsiteX14" fmla="*/ 259946 w 1789888"/>
              <a:gd name="connsiteY14" fmla="*/ 0 h 152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89888" h="1525126">
                <a:moveTo>
                  <a:pt x="259946" y="0"/>
                </a:moveTo>
                <a:lnTo>
                  <a:pt x="628882" y="375037"/>
                </a:lnTo>
                <a:lnTo>
                  <a:pt x="588723" y="423709"/>
                </a:lnTo>
                <a:cubicBezTo>
                  <a:pt x="548905" y="482648"/>
                  <a:pt x="525654" y="553700"/>
                  <a:pt x="525654" y="630182"/>
                </a:cubicBezTo>
                <a:cubicBezTo>
                  <a:pt x="525654" y="834135"/>
                  <a:pt x="690991" y="999472"/>
                  <a:pt x="894944" y="999472"/>
                </a:cubicBezTo>
                <a:cubicBezTo>
                  <a:pt x="1098897" y="999472"/>
                  <a:pt x="1264234" y="834135"/>
                  <a:pt x="1264234" y="630182"/>
                </a:cubicBezTo>
                <a:cubicBezTo>
                  <a:pt x="1264234" y="553700"/>
                  <a:pt x="1240984" y="482648"/>
                  <a:pt x="1201165" y="423709"/>
                </a:cubicBezTo>
                <a:lnTo>
                  <a:pt x="1161007" y="375037"/>
                </a:lnTo>
                <a:lnTo>
                  <a:pt x="1529942" y="0"/>
                </a:lnTo>
                <a:lnTo>
                  <a:pt x="1637046" y="129810"/>
                </a:lnTo>
                <a:cubicBezTo>
                  <a:pt x="1733543" y="272644"/>
                  <a:pt x="1789888" y="444833"/>
                  <a:pt x="1789888" y="630182"/>
                </a:cubicBezTo>
                <a:cubicBezTo>
                  <a:pt x="1789888" y="1124446"/>
                  <a:pt x="1389208" y="1525126"/>
                  <a:pt x="894944" y="1525126"/>
                </a:cubicBezTo>
                <a:cubicBezTo>
                  <a:pt x="400680" y="1525126"/>
                  <a:pt x="0" y="1124446"/>
                  <a:pt x="0" y="630182"/>
                </a:cubicBezTo>
                <a:cubicBezTo>
                  <a:pt x="0" y="444833"/>
                  <a:pt x="56346" y="272644"/>
                  <a:pt x="152842" y="129810"/>
                </a:cubicBezTo>
                <a:lnTo>
                  <a:pt x="259946" y="0"/>
                </a:lnTo>
                <a:close/>
              </a:path>
            </a:pathLst>
          </a:cu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3"/>
            </p:custDataLst>
          </p:nvPr>
        </p:nvSpPr>
        <p:spPr bwMode="auto">
          <a:xfrm rot="3600000">
            <a:off x="5053467" y="3500316"/>
            <a:ext cx="461104" cy="461104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rgbClr val="1AA3AA"/>
          </a:solidFill>
          <a:ln>
            <a:noFill/>
          </a:ln>
        </p:spPr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13"/>
          <p:cNvSpPr/>
          <p:nvPr>
            <p:custDataLst>
              <p:tags r:id="rId4"/>
            </p:custDataLst>
          </p:nvPr>
        </p:nvSpPr>
        <p:spPr bwMode="auto">
          <a:xfrm rot="5400000">
            <a:off x="5927031" y="2473674"/>
            <a:ext cx="461104" cy="461104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rgbClr val="1F74AD"/>
          </a:solidFill>
          <a:ln>
            <a:noFill/>
          </a:ln>
        </p:spPr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任意多边形 14"/>
          <p:cNvSpPr/>
          <p:nvPr>
            <p:custDataLst>
              <p:tags r:id="rId5"/>
            </p:custDataLst>
          </p:nvPr>
        </p:nvSpPr>
        <p:spPr bwMode="auto">
          <a:xfrm rot="3594430">
            <a:off x="6808147" y="3505787"/>
            <a:ext cx="461104" cy="461104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任意多边形 6"/>
          <p:cNvSpPr/>
          <p:nvPr>
            <p:custDataLst>
              <p:tags r:id="rId6"/>
            </p:custDataLst>
          </p:nvPr>
        </p:nvSpPr>
        <p:spPr>
          <a:xfrm rot="13140956" flipH="1">
            <a:off x="5162061" y="2824841"/>
            <a:ext cx="1269996" cy="639799"/>
          </a:xfrm>
          <a:custGeom>
            <a:avLst/>
            <a:gdLst>
              <a:gd name="connsiteX0" fmla="*/ 634998 w 1269996"/>
              <a:gd name="connsiteY0" fmla="*/ 0 h 639799"/>
              <a:gd name="connsiteX1" fmla="*/ 1267819 w 1269996"/>
              <a:gd name="connsiteY1" fmla="*/ 262123 h 639799"/>
              <a:gd name="connsiteX2" fmla="*/ 1269996 w 1269996"/>
              <a:gd name="connsiteY2" fmla="*/ 264762 h 639799"/>
              <a:gd name="connsiteX3" fmla="*/ 901061 w 1269996"/>
              <a:gd name="connsiteY3" fmla="*/ 639799 h 639799"/>
              <a:gd name="connsiteX4" fmla="*/ 896125 w 1269996"/>
              <a:gd name="connsiteY4" fmla="*/ 633817 h 639799"/>
              <a:gd name="connsiteX5" fmla="*/ 634998 w 1269996"/>
              <a:gd name="connsiteY5" fmla="*/ 525654 h 639799"/>
              <a:gd name="connsiteX6" fmla="*/ 373871 w 1269996"/>
              <a:gd name="connsiteY6" fmla="*/ 633817 h 639799"/>
              <a:gd name="connsiteX7" fmla="*/ 368936 w 1269996"/>
              <a:gd name="connsiteY7" fmla="*/ 639799 h 639799"/>
              <a:gd name="connsiteX8" fmla="*/ 0 w 1269996"/>
              <a:gd name="connsiteY8" fmla="*/ 264762 h 639799"/>
              <a:gd name="connsiteX9" fmla="*/ 2177 w 1269996"/>
              <a:gd name="connsiteY9" fmla="*/ 262123 h 639799"/>
              <a:gd name="connsiteX10" fmla="*/ 634998 w 1269996"/>
              <a:gd name="connsiteY10" fmla="*/ 0 h 639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9996" h="639799">
                <a:moveTo>
                  <a:pt x="634998" y="0"/>
                </a:moveTo>
                <a:cubicBezTo>
                  <a:pt x="882130" y="0"/>
                  <a:pt x="1105866" y="100170"/>
                  <a:pt x="1267819" y="262123"/>
                </a:cubicBezTo>
                <a:lnTo>
                  <a:pt x="1269996" y="264762"/>
                </a:lnTo>
                <a:lnTo>
                  <a:pt x="901061" y="639799"/>
                </a:lnTo>
                <a:lnTo>
                  <a:pt x="896125" y="633817"/>
                </a:lnTo>
                <a:cubicBezTo>
                  <a:pt x="829297" y="566988"/>
                  <a:pt x="736975" y="525654"/>
                  <a:pt x="634998" y="525654"/>
                </a:cubicBezTo>
                <a:cubicBezTo>
                  <a:pt x="533022" y="525654"/>
                  <a:pt x="440699" y="566988"/>
                  <a:pt x="373871" y="633817"/>
                </a:cubicBezTo>
                <a:lnTo>
                  <a:pt x="368936" y="639799"/>
                </a:lnTo>
                <a:lnTo>
                  <a:pt x="0" y="264762"/>
                </a:lnTo>
                <a:lnTo>
                  <a:pt x="2177" y="262123"/>
                </a:lnTo>
                <a:cubicBezTo>
                  <a:pt x="164130" y="100170"/>
                  <a:pt x="387866" y="0"/>
                  <a:pt x="634998" y="0"/>
                </a:cubicBezTo>
                <a:close/>
              </a:path>
            </a:pathLst>
          </a:custGeom>
          <a:solidFill>
            <a:srgbClr val="1F74AD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任意多边形 3"/>
          <p:cNvSpPr/>
          <p:nvPr>
            <p:custDataLst>
              <p:tags r:id="rId7"/>
            </p:custDataLst>
          </p:nvPr>
        </p:nvSpPr>
        <p:spPr>
          <a:xfrm rot="7200000" flipH="1">
            <a:off x="6039346" y="2910588"/>
            <a:ext cx="1789888" cy="1525127"/>
          </a:xfrm>
          <a:custGeom>
            <a:avLst/>
            <a:gdLst>
              <a:gd name="connsiteX0" fmla="*/ 259946 w 1789888"/>
              <a:gd name="connsiteY0" fmla="*/ 0 h 1525126"/>
              <a:gd name="connsiteX1" fmla="*/ 628882 w 1789888"/>
              <a:gd name="connsiteY1" fmla="*/ 375037 h 1525126"/>
              <a:gd name="connsiteX2" fmla="*/ 588723 w 1789888"/>
              <a:gd name="connsiteY2" fmla="*/ 423709 h 1525126"/>
              <a:gd name="connsiteX3" fmla="*/ 525654 w 1789888"/>
              <a:gd name="connsiteY3" fmla="*/ 630182 h 1525126"/>
              <a:gd name="connsiteX4" fmla="*/ 894944 w 1789888"/>
              <a:gd name="connsiteY4" fmla="*/ 999472 h 1525126"/>
              <a:gd name="connsiteX5" fmla="*/ 1264234 w 1789888"/>
              <a:gd name="connsiteY5" fmla="*/ 630182 h 1525126"/>
              <a:gd name="connsiteX6" fmla="*/ 1201165 w 1789888"/>
              <a:gd name="connsiteY6" fmla="*/ 423709 h 1525126"/>
              <a:gd name="connsiteX7" fmla="*/ 1161007 w 1789888"/>
              <a:gd name="connsiteY7" fmla="*/ 375037 h 1525126"/>
              <a:gd name="connsiteX8" fmla="*/ 1529942 w 1789888"/>
              <a:gd name="connsiteY8" fmla="*/ 0 h 1525126"/>
              <a:gd name="connsiteX9" fmla="*/ 1637046 w 1789888"/>
              <a:gd name="connsiteY9" fmla="*/ 129810 h 1525126"/>
              <a:gd name="connsiteX10" fmla="*/ 1789888 w 1789888"/>
              <a:gd name="connsiteY10" fmla="*/ 630182 h 1525126"/>
              <a:gd name="connsiteX11" fmla="*/ 894944 w 1789888"/>
              <a:gd name="connsiteY11" fmla="*/ 1525126 h 1525126"/>
              <a:gd name="connsiteX12" fmla="*/ 0 w 1789888"/>
              <a:gd name="connsiteY12" fmla="*/ 630182 h 1525126"/>
              <a:gd name="connsiteX13" fmla="*/ 152842 w 1789888"/>
              <a:gd name="connsiteY13" fmla="*/ 129810 h 1525126"/>
              <a:gd name="connsiteX14" fmla="*/ 259946 w 1789888"/>
              <a:gd name="connsiteY14" fmla="*/ 0 h 1525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89888" h="1525126">
                <a:moveTo>
                  <a:pt x="259946" y="0"/>
                </a:moveTo>
                <a:lnTo>
                  <a:pt x="628882" y="375037"/>
                </a:lnTo>
                <a:lnTo>
                  <a:pt x="588723" y="423709"/>
                </a:lnTo>
                <a:cubicBezTo>
                  <a:pt x="548905" y="482648"/>
                  <a:pt x="525654" y="553700"/>
                  <a:pt x="525654" y="630182"/>
                </a:cubicBezTo>
                <a:cubicBezTo>
                  <a:pt x="525654" y="834135"/>
                  <a:pt x="690991" y="999472"/>
                  <a:pt x="894944" y="999472"/>
                </a:cubicBezTo>
                <a:cubicBezTo>
                  <a:pt x="1098897" y="999472"/>
                  <a:pt x="1264234" y="834135"/>
                  <a:pt x="1264234" y="630182"/>
                </a:cubicBezTo>
                <a:cubicBezTo>
                  <a:pt x="1264234" y="553700"/>
                  <a:pt x="1240984" y="482648"/>
                  <a:pt x="1201165" y="423709"/>
                </a:cubicBezTo>
                <a:lnTo>
                  <a:pt x="1161007" y="375037"/>
                </a:lnTo>
                <a:lnTo>
                  <a:pt x="1529942" y="0"/>
                </a:lnTo>
                <a:lnTo>
                  <a:pt x="1637046" y="129810"/>
                </a:lnTo>
                <a:cubicBezTo>
                  <a:pt x="1733543" y="272644"/>
                  <a:pt x="1789888" y="444833"/>
                  <a:pt x="1789888" y="630182"/>
                </a:cubicBezTo>
                <a:cubicBezTo>
                  <a:pt x="1789888" y="1124446"/>
                  <a:pt x="1389208" y="1525126"/>
                  <a:pt x="894944" y="1525126"/>
                </a:cubicBezTo>
                <a:cubicBezTo>
                  <a:pt x="400680" y="1525126"/>
                  <a:pt x="0" y="1124446"/>
                  <a:pt x="0" y="630182"/>
                </a:cubicBezTo>
                <a:cubicBezTo>
                  <a:pt x="0" y="444833"/>
                  <a:pt x="56346" y="272644"/>
                  <a:pt x="152842" y="129810"/>
                </a:cubicBezTo>
                <a:lnTo>
                  <a:pt x="259946" y="0"/>
                </a:lnTo>
                <a:close/>
              </a:path>
            </a:pathLst>
          </a:cu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椭圆 20"/>
          <p:cNvSpPr/>
          <p:nvPr>
            <p:custDataLst>
              <p:tags r:id="rId8"/>
            </p:custDataLst>
          </p:nvPr>
        </p:nvSpPr>
        <p:spPr>
          <a:xfrm>
            <a:off x="3718093" y="3492597"/>
            <a:ext cx="444951" cy="444952"/>
          </a:xfrm>
          <a:prstGeom prst="ellipse">
            <a:avLst/>
          </a:pr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椭圆 22"/>
          <p:cNvSpPr/>
          <p:nvPr>
            <p:custDataLst>
              <p:tags r:id="rId9"/>
            </p:custDataLst>
          </p:nvPr>
        </p:nvSpPr>
        <p:spPr>
          <a:xfrm>
            <a:off x="8174177" y="3459521"/>
            <a:ext cx="444951" cy="444952"/>
          </a:xfrm>
          <a:prstGeom prst="ellipse">
            <a:avLst/>
          </a:prstGeom>
          <a:solidFill>
            <a:srgbClr val="3498D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 fontAlgn="auto">
              <a:lnSpc>
                <a:spcPct val="12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10"/>
            </p:custDataLst>
          </p:nvPr>
        </p:nvSpPr>
        <p:spPr bwMode="auto">
          <a:xfrm>
            <a:off x="8677910" y="2934970"/>
            <a:ext cx="3129280" cy="1443355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p>
            <a:pPr algn="just" fontAlgn="auto">
              <a:lnSpc>
                <a:spcPct val="120000"/>
              </a:lnSpc>
            </a:pPr>
            <a:r>
              <a:rPr lang="zh-CN" altLang="en-US" b="1" spc="300" dirty="0">
                <a:solidFill>
                  <a:srgbClr val="3498DB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（2）空间想象能力与空间思维能力进一步提升，形成空间对平面、平面对空间的自由转换。</a:t>
            </a:r>
            <a:endParaRPr lang="zh-CN" altLang="en-US" b="1" spc="300" dirty="0">
              <a:solidFill>
                <a:srgbClr val="3498DB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11"/>
            </p:custDataLst>
          </p:nvPr>
        </p:nvSpPr>
        <p:spPr bwMode="auto">
          <a:xfrm>
            <a:off x="592455" y="3158490"/>
            <a:ext cx="3086100" cy="1072515"/>
          </a:xfrm>
          <a:prstGeom prst="rect">
            <a:avLst/>
          </a:prstGeom>
          <a:noFill/>
        </p:spPr>
        <p:txBody>
          <a:bodyPr wrap="square" lIns="90000" tIns="46800" rIns="90000" bIns="0" anchor="b" anchorCtr="0"/>
          <a:p>
            <a:pPr algn="l" fontAlgn="auto">
              <a:lnSpc>
                <a:spcPct val="120000"/>
              </a:lnSpc>
            </a:pPr>
            <a:r>
              <a:rPr lang="zh-CN" altLang="en-US" b="1" spc="300" dirty="0">
                <a:solidFill>
                  <a:srgbClr val="69A35B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</a:rPr>
              <a:t>（1）能运用形体分析法和线面分析法，看懂中等复杂组合体的视图。</a:t>
            </a:r>
            <a:endParaRPr lang="zh-CN" altLang="en-US" b="1" spc="300" dirty="0">
              <a:solidFill>
                <a:srgbClr val="69A35B"/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4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12" name="稻壳儿榴莲果果"/>
          <p:cNvSpPr txBox="1"/>
          <p:nvPr/>
        </p:nvSpPr>
        <p:spPr>
          <a:xfrm>
            <a:off x="794385" y="3748405"/>
            <a:ext cx="45161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设备、工具准备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（1）绘图工具：铅笔、三角板、圆规等。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（2）绘图纸。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稻壳儿榴莲果果"/>
          <p:cNvSpPr txBox="1"/>
          <p:nvPr/>
        </p:nvSpPr>
        <p:spPr>
          <a:xfrm>
            <a:off x="6040120" y="3748405"/>
            <a:ext cx="6151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任务分析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画图和读图是学习本课程的两个重要环节。画图是把空间形体用正投影方法表达在平面上；读图则是运用正投影法，根据视图想象出空间形体的结构形状。所以，要能正确、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迅速地读懂视图，必须掌握读图的基本知识和基本方法，培养空间想象力，并通过不断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实践，逐步提高读图能力。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稻壳儿榴莲果果"/>
          <p:cNvPicPr/>
          <p:nvPr/>
        </p:nvPicPr>
        <p:blipFill rotWithShape="1">
          <a:blip r:embed="rId1"/>
          <a:srcRect t="7779" b="7779"/>
          <a:stretch>
            <a:fillRect/>
          </a:stretch>
        </p:blipFill>
        <p:spPr>
          <a:xfrm>
            <a:off x="794560" y="1065317"/>
            <a:ext cx="4770112" cy="2683188"/>
          </a:xfrm>
          <a:prstGeom prst="rect">
            <a:avLst/>
          </a:prstGeom>
        </p:spPr>
      </p:pic>
      <p:pic>
        <p:nvPicPr>
          <p:cNvPr id="16" name="稻壳儿榴莲果果"/>
          <p:cNvPicPr/>
          <p:nvPr/>
        </p:nvPicPr>
        <p:blipFill rotWithShape="1">
          <a:blip r:embed="rId2"/>
          <a:srcRect t="7779" b="7779"/>
          <a:stretch>
            <a:fillRect/>
          </a:stretch>
        </p:blipFill>
        <p:spPr>
          <a:xfrm>
            <a:off x="6508034" y="1065317"/>
            <a:ext cx="4770112" cy="2683188"/>
          </a:xfrm>
          <a:prstGeom prst="rect">
            <a:avLst/>
          </a:prstGeom>
        </p:spPr>
      </p:pic>
      <p:sp>
        <p:nvSpPr>
          <p:cNvPr id="17" name="稻壳儿榴莲果果"/>
          <p:cNvSpPr/>
          <p:nvPr/>
        </p:nvSpPr>
        <p:spPr>
          <a:xfrm>
            <a:off x="895350" y="25333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任务实施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3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9814" name="稻壳儿榴莲果果"/>
          <p:cNvSpPr/>
          <p:nvPr/>
        </p:nvSpPr>
        <p:spPr>
          <a:xfrm>
            <a:off x="744855" y="773430"/>
            <a:ext cx="5823585" cy="542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5000" b="0" cap="all">
                <a:solidFill>
                  <a:srgbClr val="1C1D21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r>
              <a:rPr lang="zh-CN" altLang="en-US" sz="3200" b="1" dirty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一、读图的基本知识</a:t>
            </a:r>
            <a:endParaRPr lang="zh-CN" altLang="en-US" sz="3200" b="1" dirty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21" name="稻壳儿榴莲果果"/>
          <p:cNvSpPr/>
          <p:nvPr/>
        </p:nvSpPr>
        <p:spPr>
          <a:xfrm>
            <a:off x="1689025" y="4591154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27" name="稻壳儿榴莲果果"/>
          <p:cNvSpPr/>
          <p:nvPr/>
        </p:nvSpPr>
        <p:spPr>
          <a:xfrm>
            <a:off x="1677844" y="4952935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33" name="稻壳儿榴莲果果"/>
          <p:cNvSpPr/>
          <p:nvPr/>
        </p:nvSpPr>
        <p:spPr>
          <a:xfrm>
            <a:off x="1689025" y="5314715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2" name="稻壳儿榴莲果果"/>
          <p:cNvSpPr txBox="1"/>
          <p:nvPr/>
        </p:nvSpPr>
        <p:spPr>
          <a:xfrm flipH="1">
            <a:off x="508635" y="1316355"/>
            <a:ext cx="10582910" cy="1246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Lato Regular" panose="020F0502020204030203" pitchFamily="34" charset="0"/>
                <a:cs typeface="Arial" panose="020B0604020202020204" pitchFamily="34" charset="0"/>
              </a:rPr>
              <a:t>1. 几个视图联系起来看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Lato Regular" panose="020F0502020204030203" pitchFamily="34" charset="0"/>
                <a:cs typeface="Arial" panose="020B0604020202020204" pitchFamily="34" charset="0"/>
              </a:rPr>
              <a:t>一般情况下，一个视图不能完全确定物体的形状。如图 5.20 所示的五组视图，它们的主视图都相同，但实际上是五种不同形状的物体。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874439" y="189592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4175" y="2688590"/>
            <a:ext cx="6049645" cy="30251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3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9814" name="稻壳儿榴莲果果"/>
          <p:cNvSpPr/>
          <p:nvPr/>
        </p:nvSpPr>
        <p:spPr>
          <a:xfrm>
            <a:off x="744855" y="773430"/>
            <a:ext cx="5823585" cy="542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5000" b="0" cap="all">
                <a:solidFill>
                  <a:srgbClr val="1C1D21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r>
              <a:rPr lang="zh-CN" altLang="en-US" sz="3200" b="1" dirty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一、读图的基本知识</a:t>
            </a:r>
            <a:endParaRPr lang="zh-CN" altLang="en-US" sz="3200" b="1" dirty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21" name="稻壳儿榴莲果果"/>
          <p:cNvSpPr/>
          <p:nvPr/>
        </p:nvSpPr>
        <p:spPr>
          <a:xfrm>
            <a:off x="1689025" y="4591154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27" name="稻壳儿榴莲果果"/>
          <p:cNvSpPr/>
          <p:nvPr/>
        </p:nvSpPr>
        <p:spPr>
          <a:xfrm>
            <a:off x="1677844" y="4952935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33" name="稻壳儿榴莲果果"/>
          <p:cNvSpPr/>
          <p:nvPr/>
        </p:nvSpPr>
        <p:spPr>
          <a:xfrm>
            <a:off x="1689025" y="5314715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2" name="稻壳儿榴莲果果"/>
          <p:cNvSpPr txBox="1"/>
          <p:nvPr/>
        </p:nvSpPr>
        <p:spPr>
          <a:xfrm flipH="1">
            <a:off x="804545" y="1316355"/>
            <a:ext cx="10582910" cy="1246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Lato Regular" panose="020F0502020204030203" pitchFamily="34" charset="0"/>
                <a:cs typeface="Arial" panose="020B0604020202020204" pitchFamily="34" charset="0"/>
              </a:rPr>
              <a:t>2. 寻找特征视图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Lato Regular" panose="020F0502020204030203" pitchFamily="34" charset="0"/>
                <a:cs typeface="Arial" panose="020B0604020202020204" pitchFamily="34" charset="0"/>
              </a:rPr>
              <a:t>所谓特征视图，就是把物体的形状特征及相对位置反映得最充分的那个视图。例如图 5.20 中的俯视图及图 5.21 中的左视图。找到这个视图，再配合其他视图，就能较快地认清物体了。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874439" y="189592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0325" y="2780030"/>
            <a:ext cx="6942455" cy="30651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3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9814" name="稻壳儿榴莲果果"/>
          <p:cNvSpPr/>
          <p:nvPr/>
        </p:nvSpPr>
        <p:spPr>
          <a:xfrm>
            <a:off x="744855" y="773430"/>
            <a:ext cx="5823585" cy="542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5000" b="0" cap="all">
                <a:solidFill>
                  <a:srgbClr val="1C1D21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r>
              <a:rPr lang="zh-CN" altLang="en-US" sz="3200" b="1" dirty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一、读图的基本知识</a:t>
            </a:r>
            <a:endParaRPr lang="zh-CN" altLang="en-US" sz="3200" b="1" dirty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21" name="稻壳儿榴莲果果"/>
          <p:cNvSpPr/>
          <p:nvPr/>
        </p:nvSpPr>
        <p:spPr>
          <a:xfrm>
            <a:off x="1689025" y="4591154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27" name="稻壳儿榴莲果果"/>
          <p:cNvSpPr/>
          <p:nvPr/>
        </p:nvSpPr>
        <p:spPr>
          <a:xfrm>
            <a:off x="1677844" y="4952935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33" name="稻壳儿榴莲果果"/>
          <p:cNvSpPr/>
          <p:nvPr/>
        </p:nvSpPr>
        <p:spPr>
          <a:xfrm>
            <a:off x="1689025" y="5314715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2" name="稻壳儿榴莲果果"/>
          <p:cNvSpPr txBox="1"/>
          <p:nvPr/>
        </p:nvSpPr>
        <p:spPr>
          <a:xfrm flipH="1">
            <a:off x="874395" y="1682750"/>
            <a:ext cx="4921250" cy="29083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Lato Regular" panose="020F0502020204030203" pitchFamily="34" charset="0"/>
                <a:cs typeface="Arial" panose="020B0604020202020204" pitchFamily="34" charset="0"/>
              </a:rPr>
              <a:t>3. 了解视图中的线框和图线的含义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Lato Regular" panose="020F0502020204030203" pitchFamily="34" charset="0"/>
                <a:cs typeface="Arial" panose="020B0604020202020204" pitchFamily="34" charset="0"/>
              </a:rPr>
              <a:t>弄清视图中图线和线框的含义，是看图的基础。下面以图 5.23 为例说明。视图中每个封闭线框，可以是形体上不同位置平面和曲面的投影，也可以是孔的投影。如图 5.23 中 A、B 和 D线框为平面的投影，线框 C 为曲面的投影，而图 5.22 中俯视图的圆线框则为通孔的投影。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874439" y="189592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0" y="1066165"/>
            <a:ext cx="3062605" cy="4554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13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9814" name="稻壳儿榴莲果果"/>
          <p:cNvSpPr/>
          <p:nvPr/>
        </p:nvSpPr>
        <p:spPr>
          <a:xfrm>
            <a:off x="744855" y="773430"/>
            <a:ext cx="5823585" cy="5429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5000" b="0" cap="all">
                <a:solidFill>
                  <a:srgbClr val="1C1D21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r>
              <a:rPr lang="zh-CN" altLang="en-US" sz="3200" b="1" dirty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二、读图的基本方法</a:t>
            </a:r>
            <a:endParaRPr lang="zh-CN" altLang="en-US" sz="3200" b="1" dirty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21" name="稻壳儿榴莲果果"/>
          <p:cNvSpPr/>
          <p:nvPr/>
        </p:nvSpPr>
        <p:spPr>
          <a:xfrm>
            <a:off x="1689025" y="4591154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27" name="稻壳儿榴莲果果"/>
          <p:cNvSpPr/>
          <p:nvPr/>
        </p:nvSpPr>
        <p:spPr>
          <a:xfrm>
            <a:off x="1677844" y="4952935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833" name="稻壳儿榴莲果果"/>
          <p:cNvSpPr/>
          <p:nvPr/>
        </p:nvSpPr>
        <p:spPr>
          <a:xfrm>
            <a:off x="1689025" y="5314715"/>
            <a:ext cx="3637866" cy="76466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2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874439" y="189592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" name="图片 5" descr="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700000">
            <a:off x="5758249" y="2940057"/>
            <a:ext cx="2857500" cy="2143125"/>
          </a:xfrm>
          <a:prstGeom prst="rect">
            <a:avLst/>
          </a:prstGeom>
        </p:spPr>
      </p:pic>
      <p:pic>
        <p:nvPicPr>
          <p:cNvPr id="3" name="图片 2" descr="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9900000">
            <a:off x="3625438" y="2790984"/>
            <a:ext cx="2857500" cy="2143125"/>
          </a:xfrm>
          <a:prstGeom prst="rect">
            <a:avLst/>
          </a:prstGeom>
        </p:spPr>
      </p:pic>
      <p:pic>
        <p:nvPicPr>
          <p:cNvPr id="5" name="图片 4" descr="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7100000">
            <a:off x="4928922" y="1062734"/>
            <a:ext cx="2857500" cy="214312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8367395" y="3522345"/>
            <a:ext cx="2540000" cy="396134"/>
          </a:xfrm>
          <a:prstGeom prst="rect">
            <a:avLst/>
          </a:prstGeom>
          <a:noFill/>
        </p:spPr>
        <p:txBody>
          <a:bodyPr wrap="square" rtlCol="0" anchor="t">
            <a:normAutofit lnSpcReduction="10000"/>
          </a:bodyPr>
          <a:p>
            <a:pPr>
              <a:lnSpc>
                <a:spcPct val="120000"/>
              </a:lnSpc>
            </a:pPr>
            <a:r>
              <a:rPr lang="zh-CN" altLang="en-US" b="1">
                <a:solidFill>
                  <a:srgbClr val="9FB8CD"/>
                </a:solidFill>
                <a:latin typeface="Arial" panose="020B0604020202020204" pitchFamily="34" charset="0"/>
                <a:ea typeface="微软雅黑" panose="020B0503020204020204" charset="-122"/>
              </a:rPr>
              <a:t>3. 组合体读图方法小结</a:t>
            </a:r>
            <a:endParaRPr lang="zh-CN" altLang="en-US" b="1">
              <a:solidFill>
                <a:srgbClr val="9FB8CD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8367395" y="3918585"/>
            <a:ext cx="3023870" cy="1976120"/>
          </a:xfrm>
          <a:prstGeom prst="rect">
            <a:avLst/>
          </a:prstGeom>
          <a:noFill/>
        </p:spPr>
        <p:txBody>
          <a:bodyPr wrap="square" rtlCol="0" anchor="t">
            <a:normAutofit/>
          </a:bodyPr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由上述例题可以看出，组合体读图的一般步骤是：</a:t>
            </a:r>
            <a:endParaRPr lang="zh-CN" altLang="en-US" sz="1600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（1）分线框，对投影。</a:t>
            </a:r>
            <a:endParaRPr lang="zh-CN" altLang="en-US" sz="1600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（2）想形体，变位置。</a:t>
            </a:r>
            <a:endParaRPr lang="zh-CN" altLang="en-US" sz="1600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（3）线面分析攻难点。</a:t>
            </a:r>
            <a:endParaRPr lang="zh-CN" altLang="en-US" sz="1600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（4）综合起来想整体。</a:t>
            </a:r>
            <a:endParaRPr lang="zh-CN" altLang="en-US" sz="1600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7762875" y="963295"/>
            <a:ext cx="2540000" cy="396134"/>
          </a:xfrm>
          <a:prstGeom prst="rect">
            <a:avLst/>
          </a:prstGeom>
          <a:noFill/>
        </p:spPr>
        <p:txBody>
          <a:bodyPr wrap="square" rtlCol="0" anchor="t">
            <a:normAutofit lnSpcReduction="10000"/>
          </a:bodyPr>
          <a:p>
            <a:pPr algn="l">
              <a:lnSpc>
                <a:spcPct val="120000"/>
              </a:lnSpc>
            </a:pPr>
            <a:r>
              <a:rPr lang="zh-CN" altLang="en-US" b="1">
                <a:solidFill>
                  <a:srgbClr val="727CA3"/>
                </a:solidFill>
                <a:latin typeface="Arial" panose="020B0604020202020204" pitchFamily="34" charset="0"/>
                <a:ea typeface="微软雅黑" panose="020B0503020204020204" charset="-122"/>
              </a:rPr>
              <a:t>1. 形体分析法</a:t>
            </a:r>
            <a:endParaRPr lang="zh-CN" altLang="en-US" b="1" dirty="0">
              <a:solidFill>
                <a:srgbClr val="727CA3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7762875" y="1323340"/>
            <a:ext cx="3038475" cy="1614170"/>
          </a:xfrm>
          <a:prstGeom prst="rect">
            <a:avLst/>
          </a:prstGeom>
          <a:noFill/>
        </p:spPr>
        <p:txBody>
          <a:bodyPr wrap="square" rtlCol="0" anchor="t">
            <a:normAutofit/>
          </a:bodyPr>
          <a:p>
            <a:pPr algn="l">
              <a:lnSpc>
                <a:spcPct val="120000"/>
              </a:lnSpc>
            </a:pPr>
            <a:r>
              <a:rPr lang="zh-CN" altLang="en-US" sz="160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形体分析法是读图的基本方法。一般是从反映物体形状特征的主视图着手，对照其他视图，初步分析出该物体是由哪些基本体以及通过什么连接关系形成的。</a:t>
            </a:r>
            <a:endParaRPr lang="zh-CN" altLang="en-US" sz="1600" dirty="0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4"/>
            </p:custDataLst>
          </p:nvPr>
        </p:nvSpPr>
        <p:spPr>
          <a:xfrm>
            <a:off x="856615" y="3126105"/>
            <a:ext cx="2540000" cy="396134"/>
          </a:xfrm>
          <a:prstGeom prst="rect">
            <a:avLst/>
          </a:prstGeom>
          <a:noFill/>
        </p:spPr>
        <p:txBody>
          <a:bodyPr wrap="square" rtlCol="0" anchor="t">
            <a:normAutofit lnSpcReduction="10000"/>
          </a:bodyPr>
          <a:p>
            <a:pPr algn="l">
              <a:lnSpc>
                <a:spcPct val="120000"/>
              </a:lnSpc>
            </a:pPr>
            <a:r>
              <a:rPr lang="zh-CN" altLang="en-US" b="1" dirty="0">
                <a:solidFill>
                  <a:srgbClr val="D2DA7A"/>
                </a:solidFill>
                <a:latin typeface="Arial" panose="020B0604020202020204" pitchFamily="34" charset="0"/>
                <a:ea typeface="微软雅黑" panose="020B0503020204020204" charset="-122"/>
              </a:rPr>
              <a:t>2. 线面分析法</a:t>
            </a:r>
            <a:endParaRPr lang="zh-CN" altLang="en-US" b="1" dirty="0">
              <a:solidFill>
                <a:srgbClr val="D2DA7A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5"/>
            </p:custDataLst>
          </p:nvPr>
        </p:nvSpPr>
        <p:spPr>
          <a:xfrm>
            <a:off x="593090" y="3486150"/>
            <a:ext cx="3044825" cy="2658110"/>
          </a:xfrm>
          <a:prstGeom prst="rect">
            <a:avLst/>
          </a:prstGeom>
          <a:noFill/>
        </p:spPr>
        <p:txBody>
          <a:bodyPr wrap="square" rtlCol="0" anchor="t"/>
          <a:p>
            <a:pPr algn="l">
              <a:lnSpc>
                <a:spcPct val="120000"/>
              </a:lnSpc>
            </a:pPr>
            <a:r>
              <a:rPr lang="zh-CN" altLang="en-US" sz="160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rPr>
              <a:t>当形体被多个平面切割，形体平面不规则或在某视图中形体结构的投影关系重叠时，应用形体分析往往难以读懂。这时，需要运用线、面投影理论来分析物体的表面形状、面与面的相对位置以及面与面之间的表面交线，并借助立体的概念来想象物体的形状。</a:t>
            </a:r>
            <a:endParaRPr lang="zh-CN" altLang="en-US" sz="1600" dirty="0">
              <a:solidFill>
                <a:sysClr val="windowText" lastClr="000000">
                  <a:lumMod val="65000"/>
                  <a:lumOff val="35000"/>
                </a:sys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4" name="图片 3" descr="17420514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6801485" y="1221740"/>
            <a:ext cx="576000" cy="576000"/>
          </a:xfrm>
          <a:prstGeom prst="rect">
            <a:avLst/>
          </a:prstGeom>
        </p:spPr>
      </p:pic>
      <p:pic>
        <p:nvPicPr>
          <p:cNvPr id="23" name="图片 22" descr="17420522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186930" y="4691380"/>
            <a:ext cx="576000" cy="576000"/>
          </a:xfrm>
          <a:prstGeom prst="rect">
            <a:avLst/>
          </a:prstGeom>
        </p:spPr>
      </p:pic>
      <p:pic>
        <p:nvPicPr>
          <p:cNvPr id="26" name="图片 25" descr="17420509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3959225" y="3215640"/>
            <a:ext cx="576000" cy="57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 txBox="1"/>
          <p:nvPr/>
        </p:nvSpPr>
        <p:spPr>
          <a:xfrm>
            <a:off x="886159" y="1842922"/>
            <a:ext cx="3745231" cy="870751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marR="5080" lvl="0" indent="200025" algn="l" defTabSz="914400" rtl="0" eaLnBrk="1" fontAlgn="auto" latinLnBrk="0" hangingPunct="1">
              <a:lnSpc>
                <a:spcPct val="100000"/>
              </a:lnSpc>
              <a:spcBef>
                <a:spcPts val="31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5400" b="1" i="0" u="none" strike="noStrike" kern="1200" cap="none" spc="5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Part.4</a:t>
            </a:r>
            <a:endParaRPr kumimoji="0" sz="5400" b="1" i="0" u="none" strike="noStrike" kern="1200" cap="none" spc="5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稻壳儿榴莲果果"/>
          <p:cNvSpPr txBox="1">
            <a:spLocks noGrp="1"/>
          </p:cNvSpPr>
          <p:nvPr/>
        </p:nvSpPr>
        <p:spPr>
          <a:xfrm>
            <a:off x="1059815" y="2713990"/>
            <a:ext cx="4902835" cy="167545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500" b="0" i="0">
                <a:solidFill>
                  <a:srgbClr val="585858"/>
                </a:solidFill>
                <a:latin typeface="Droid Sans Fallback"/>
                <a:ea typeface="+mj-ea"/>
                <a:cs typeface="Droid Sans Fallback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5400" spc="5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AutoCAD</a:t>
            </a:r>
            <a:r>
              <a:rPr lang="zh-CN" altLang="en-US" sz="5400" spc="5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绘制组合体三视图</a:t>
            </a:r>
            <a:endParaRPr lang="zh-CN" altLang="en-US" sz="5400" spc="5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稻壳儿榴莲果果"/>
          <p:cNvSpPr txBox="1"/>
          <p:nvPr/>
        </p:nvSpPr>
        <p:spPr>
          <a:xfrm flipH="1">
            <a:off x="1198258" y="946915"/>
            <a:ext cx="10509885" cy="3629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利用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AutoCAD</a:t>
            </a:r>
            <a:r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绘图软件，绘制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如图所示的组合体三视图</a:t>
            </a:r>
            <a:r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6CB4B4D-7CA3-9044-876B-883B54F8677D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rPr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Open Sans Bold"/>
            </a:endParaRPr>
          </a:p>
        </p:txBody>
      </p:sp>
      <p:sp>
        <p:nvSpPr>
          <p:cNvPr id="17" name="稻壳儿榴莲果果"/>
          <p:cNvSpPr/>
          <p:nvPr/>
        </p:nvSpPr>
        <p:spPr>
          <a:xfrm>
            <a:off x="972820" y="14792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任务描述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7389" y="1503926"/>
            <a:ext cx="6024089" cy="48568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4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6CB4B4D-7CA3-9044-876B-883B54F8677D}" type="slidenum">
              <a:rPr kumimoji="0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rPr>
            </a:fld>
            <a:endParaRPr kumimoji="0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Open Sans Bold"/>
            </a:endParaRPr>
          </a:p>
        </p:txBody>
      </p:sp>
      <p:sp>
        <p:nvSpPr>
          <p:cNvPr id="17" name="稻壳儿榴莲果果"/>
          <p:cNvSpPr/>
          <p:nvPr/>
        </p:nvSpPr>
        <p:spPr>
          <a:xfrm>
            <a:off x="895350" y="28191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任务目标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4" name="https://docer-ks3.wpscdn.cn/picture/44714767/983bf94ad2c403910b059470444dbff3_612.jpg" descr="田地,清新,绿色,玉米,熟的,水平画幅,无人,夏天,户外,生物学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6659" r="16659"/>
          <a:stretch>
            <a:fillRect/>
          </a:stretch>
        </p:blipFill>
        <p:spPr>
          <a:xfrm>
            <a:off x="2188362" y="1741864"/>
            <a:ext cx="2464053" cy="24634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2" h="3871">
                <a:moveTo>
                  <a:pt x="1879" y="0"/>
                </a:moveTo>
                <a:lnTo>
                  <a:pt x="1993" y="0"/>
                </a:lnTo>
                <a:lnTo>
                  <a:pt x="2036" y="2"/>
                </a:lnTo>
                <a:cubicBezTo>
                  <a:pt x="3059" y="53"/>
                  <a:pt x="3872" y="899"/>
                  <a:pt x="3872" y="1935"/>
                </a:cubicBezTo>
                <a:cubicBezTo>
                  <a:pt x="3872" y="3005"/>
                  <a:pt x="3006" y="3871"/>
                  <a:pt x="1936" y="3871"/>
                </a:cubicBezTo>
                <a:cubicBezTo>
                  <a:pt x="1290" y="3871"/>
                  <a:pt x="646" y="3871"/>
                  <a:pt x="0" y="3871"/>
                </a:cubicBezTo>
                <a:cubicBezTo>
                  <a:pt x="0" y="3226"/>
                  <a:pt x="0" y="2581"/>
                  <a:pt x="0" y="1935"/>
                </a:cubicBezTo>
                <a:cubicBezTo>
                  <a:pt x="0" y="899"/>
                  <a:pt x="813" y="53"/>
                  <a:pt x="1836" y="2"/>
                </a:cubicBezTo>
                <a:lnTo>
                  <a:pt x="187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sp>
        <p:nvSpPr>
          <p:cNvPr id="35" name="矩形 34"/>
          <p:cNvSpPr/>
          <p:nvPr>
            <p:custDataLst>
              <p:tags r:id="rId3"/>
            </p:custDataLst>
          </p:nvPr>
        </p:nvSpPr>
        <p:spPr>
          <a:xfrm>
            <a:off x="1663257" y="4724724"/>
            <a:ext cx="3810443" cy="122496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600">
                <a:solidFill>
                  <a:prstClr val="black">
                    <a:lumMod val="85000"/>
                    <a:lumOff val="15000"/>
                  </a:prst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1.</a:t>
            </a:r>
            <a:r>
              <a:rPr lang="zh-CN" altLang="en-US" sz="1600">
                <a:solidFill>
                  <a:prstClr val="black">
                    <a:lumMod val="85000"/>
                    <a:lumOff val="15000"/>
                  </a:prst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能利用极轴追踪、对象捕捉、动态输入等辅助命令，利用</a:t>
            </a:r>
            <a:r>
              <a:rPr lang="en-US" altLang="zh-CN" sz="1600">
                <a:solidFill>
                  <a:prstClr val="black">
                    <a:lumMod val="85000"/>
                    <a:lumOff val="15000"/>
                  </a:prst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45°</a:t>
            </a:r>
            <a:r>
              <a:rPr lang="zh-CN" altLang="en-US" sz="1600">
                <a:solidFill>
                  <a:prstClr val="black">
                    <a:lumMod val="85000"/>
                    <a:lumOff val="15000"/>
                  </a:prst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辅助线、对象追 踪等方法，熟练绘制组合体三视图。</a:t>
            </a:r>
            <a:endParaRPr lang="zh-CN" altLang="en-US" sz="1600">
              <a:solidFill>
                <a:prstClr val="black">
                  <a:lumMod val="85000"/>
                  <a:lumOff val="15000"/>
                </a:prst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39" name="https://docer-ks3.wpscdn.cn/picture/197757366/f64479b99f57b82eeeeb48f0a74fcc1d_612.jpg" descr="温室中成熟的红色有机番茄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16665" r="16665"/>
          <a:stretch>
            <a:fillRect/>
          </a:stretch>
        </p:blipFill>
        <p:spPr>
          <a:xfrm>
            <a:off x="7646456" y="1816509"/>
            <a:ext cx="2464053" cy="24639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2" h="3872">
                <a:moveTo>
                  <a:pt x="1936" y="0"/>
                </a:moveTo>
                <a:cubicBezTo>
                  <a:pt x="3006" y="0"/>
                  <a:pt x="3872" y="867"/>
                  <a:pt x="3872" y="1936"/>
                </a:cubicBezTo>
                <a:cubicBezTo>
                  <a:pt x="3872" y="2989"/>
                  <a:pt x="3033" y="3845"/>
                  <a:pt x="1986" y="3871"/>
                </a:cubicBezTo>
                <a:lnTo>
                  <a:pt x="1955" y="3872"/>
                </a:lnTo>
                <a:lnTo>
                  <a:pt x="0" y="3872"/>
                </a:lnTo>
                <a:lnTo>
                  <a:pt x="0" y="3388"/>
                </a:lnTo>
                <a:cubicBezTo>
                  <a:pt x="0" y="2904"/>
                  <a:pt x="0" y="2421"/>
                  <a:pt x="0" y="1936"/>
                </a:cubicBezTo>
                <a:cubicBezTo>
                  <a:pt x="0" y="867"/>
                  <a:pt x="867" y="0"/>
                  <a:pt x="1936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7341570" y="4724724"/>
            <a:ext cx="33776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>
                <a:solidFill>
                  <a:prstClr val="black">
                    <a:lumMod val="85000"/>
                    <a:lumOff val="15000"/>
                  </a:prst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2.</a:t>
            </a:r>
            <a:r>
              <a:rPr lang="zh-CN" altLang="en-US" sz="1600">
                <a:solidFill>
                  <a:prstClr val="black">
                    <a:lumMod val="85000"/>
                    <a:lumOff val="15000"/>
                  </a:prst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培养学生具备大局意识、团队意识、沟通意识 。</a:t>
            </a:r>
            <a:endParaRPr lang="zh-CN" altLang="en-US" sz="1600">
              <a:solidFill>
                <a:prstClr val="black">
                  <a:lumMod val="85000"/>
                  <a:lumOff val="15000"/>
                </a:prst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5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6CB4B4D-7CA3-9044-876B-883B54F8677D}" type="slidenum">
              <a:rPr kumimoji="0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rPr>
            </a:fld>
            <a:endParaRPr kumimoji="0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Open Sans Bold"/>
            </a:endParaRPr>
          </a:p>
        </p:txBody>
      </p:sp>
      <p:sp>
        <p:nvSpPr>
          <p:cNvPr id="9262" name="稻壳儿榴莲果果"/>
          <p:cNvSpPr/>
          <p:nvPr/>
        </p:nvSpPr>
        <p:spPr>
          <a:xfrm>
            <a:off x="6144895" y="4415790"/>
            <a:ext cx="5200015" cy="1945640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Helvetica Neue Medium"/>
            </a:endParaRPr>
          </a:p>
        </p:txBody>
      </p:sp>
      <p:sp>
        <p:nvSpPr>
          <p:cNvPr id="9263" name="稻壳儿榴莲果果"/>
          <p:cNvSpPr/>
          <p:nvPr/>
        </p:nvSpPr>
        <p:spPr>
          <a:xfrm>
            <a:off x="6270842" y="4545036"/>
            <a:ext cx="1166891" cy="11668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4422" y="8568"/>
                </a:moveTo>
                <a:lnTo>
                  <a:pt x="11753" y="8568"/>
                </a:lnTo>
                <a:lnTo>
                  <a:pt x="11753" y="6787"/>
                </a:lnTo>
                <a:cubicBezTo>
                  <a:pt x="11753" y="6295"/>
                  <a:pt x="12151" y="5895"/>
                  <a:pt x="12642" y="5895"/>
                </a:cubicBezTo>
                <a:cubicBezTo>
                  <a:pt x="12643" y="5895"/>
                  <a:pt x="12643" y="5895"/>
                  <a:pt x="12643" y="5895"/>
                </a:cubicBezTo>
                <a:lnTo>
                  <a:pt x="13536" y="5895"/>
                </a:lnTo>
                <a:lnTo>
                  <a:pt x="13536" y="3665"/>
                </a:lnTo>
                <a:lnTo>
                  <a:pt x="11753" y="3665"/>
                </a:lnTo>
                <a:cubicBezTo>
                  <a:pt x="10278" y="3667"/>
                  <a:pt x="9083" y="4865"/>
                  <a:pt x="9085" y="6340"/>
                </a:cubicBezTo>
                <a:lnTo>
                  <a:pt x="9085" y="8572"/>
                </a:lnTo>
                <a:lnTo>
                  <a:pt x="7306" y="8572"/>
                </a:lnTo>
                <a:lnTo>
                  <a:pt x="7306" y="10800"/>
                </a:lnTo>
                <a:lnTo>
                  <a:pt x="9085" y="10800"/>
                </a:lnTo>
                <a:lnTo>
                  <a:pt x="9085" y="17935"/>
                </a:lnTo>
                <a:lnTo>
                  <a:pt x="11753" y="17935"/>
                </a:lnTo>
                <a:lnTo>
                  <a:pt x="11753" y="10800"/>
                </a:lnTo>
                <a:lnTo>
                  <a:pt x="13536" y="10800"/>
                </a:lnTo>
                <a:close/>
              </a:path>
            </a:pathLst>
          </a:custGeom>
          <a:solidFill>
            <a:srgbClr val="3F73DC"/>
          </a:solidFill>
          <a:ln w="12700">
            <a:miter lim="400000"/>
          </a:ln>
        </p:spPr>
        <p:txBody>
          <a:bodyPr lIns="22860" rIns="2286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Helvetica Neue Medium"/>
            </a:endParaRPr>
          </a:p>
        </p:txBody>
      </p:sp>
      <p:sp>
        <p:nvSpPr>
          <p:cNvPr id="9270" name="稻壳儿榴莲果果"/>
          <p:cNvSpPr/>
          <p:nvPr/>
        </p:nvSpPr>
        <p:spPr>
          <a:xfrm>
            <a:off x="6145037" y="1940098"/>
            <a:ext cx="5199873" cy="1425760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Helvetica Neue Medium"/>
            </a:endParaRPr>
          </a:p>
        </p:txBody>
      </p:sp>
      <p:sp>
        <p:nvSpPr>
          <p:cNvPr id="9273" name="稻壳儿榴莲果果"/>
          <p:cNvSpPr/>
          <p:nvPr/>
        </p:nvSpPr>
        <p:spPr>
          <a:xfrm>
            <a:off x="6266513" y="2070216"/>
            <a:ext cx="1165524" cy="11655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7932" y="6872"/>
                </a:moveTo>
                <a:cubicBezTo>
                  <a:pt x="17415" y="7098"/>
                  <a:pt x="16868" y="7248"/>
                  <a:pt x="16309" y="7318"/>
                </a:cubicBezTo>
                <a:cubicBezTo>
                  <a:pt x="16899" y="6967"/>
                  <a:pt x="17340" y="6411"/>
                  <a:pt x="17549" y="5756"/>
                </a:cubicBezTo>
                <a:cubicBezTo>
                  <a:pt x="16996" y="6084"/>
                  <a:pt x="16392" y="6316"/>
                  <a:pt x="15762" y="6440"/>
                </a:cubicBezTo>
                <a:cubicBezTo>
                  <a:pt x="14701" y="5303"/>
                  <a:pt x="12919" y="5241"/>
                  <a:pt x="11782" y="6302"/>
                </a:cubicBezTo>
                <a:cubicBezTo>
                  <a:pt x="11208" y="6837"/>
                  <a:pt x="10883" y="7587"/>
                  <a:pt x="10886" y="8372"/>
                </a:cubicBezTo>
                <a:cubicBezTo>
                  <a:pt x="10884" y="8590"/>
                  <a:pt x="10906" y="8807"/>
                  <a:pt x="10952" y="9020"/>
                </a:cubicBezTo>
                <a:cubicBezTo>
                  <a:pt x="8682" y="8907"/>
                  <a:pt x="6569" y="7830"/>
                  <a:pt x="5143" y="6061"/>
                </a:cubicBezTo>
                <a:cubicBezTo>
                  <a:pt x="4390" y="7351"/>
                  <a:pt x="4768" y="9004"/>
                  <a:pt x="6007" y="9838"/>
                </a:cubicBezTo>
                <a:cubicBezTo>
                  <a:pt x="5561" y="9826"/>
                  <a:pt x="5124" y="9707"/>
                  <a:pt x="4733" y="9490"/>
                </a:cubicBezTo>
                <a:lnTo>
                  <a:pt x="4733" y="9521"/>
                </a:lnTo>
                <a:cubicBezTo>
                  <a:pt x="4734" y="10865"/>
                  <a:pt x="5676" y="12024"/>
                  <a:pt x="6991" y="12298"/>
                </a:cubicBezTo>
                <a:cubicBezTo>
                  <a:pt x="6750" y="12361"/>
                  <a:pt x="6502" y="12392"/>
                  <a:pt x="6252" y="12391"/>
                </a:cubicBezTo>
                <a:cubicBezTo>
                  <a:pt x="6073" y="12394"/>
                  <a:pt x="5895" y="12378"/>
                  <a:pt x="5719" y="12342"/>
                </a:cubicBezTo>
                <a:cubicBezTo>
                  <a:pt x="6090" y="13490"/>
                  <a:pt x="7146" y="14279"/>
                  <a:pt x="8352" y="14311"/>
                </a:cubicBezTo>
                <a:cubicBezTo>
                  <a:pt x="7356" y="15092"/>
                  <a:pt x="6126" y="15517"/>
                  <a:pt x="4860" y="15516"/>
                </a:cubicBezTo>
                <a:cubicBezTo>
                  <a:pt x="4635" y="15518"/>
                  <a:pt x="4410" y="15505"/>
                  <a:pt x="4186" y="15477"/>
                </a:cubicBezTo>
                <a:cubicBezTo>
                  <a:pt x="7913" y="17867"/>
                  <a:pt x="12872" y="16784"/>
                  <a:pt x="15262" y="13057"/>
                </a:cubicBezTo>
                <a:cubicBezTo>
                  <a:pt x="16095" y="11759"/>
                  <a:pt x="16535" y="10247"/>
                  <a:pt x="16530" y="8704"/>
                </a:cubicBezTo>
                <a:cubicBezTo>
                  <a:pt x="16530" y="8580"/>
                  <a:pt x="16526" y="8459"/>
                  <a:pt x="16520" y="8339"/>
                </a:cubicBezTo>
                <a:cubicBezTo>
                  <a:pt x="17076" y="7940"/>
                  <a:pt x="17555" y="7443"/>
                  <a:pt x="17932" y="6872"/>
                </a:cubicBezTo>
                <a:close/>
              </a:path>
            </a:pathLst>
          </a:custGeom>
          <a:solidFill>
            <a:srgbClr val="12569A"/>
          </a:solidFill>
          <a:ln w="12700">
            <a:miter lim="400000"/>
          </a:ln>
        </p:spPr>
        <p:txBody>
          <a:bodyPr lIns="22860" rIns="2286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Helvetica Neue Medium"/>
            </a:endParaRPr>
          </a:p>
        </p:txBody>
      </p:sp>
      <p:sp>
        <p:nvSpPr>
          <p:cNvPr id="27" name="稻壳儿榴莲果果"/>
          <p:cNvSpPr/>
          <p:nvPr/>
        </p:nvSpPr>
        <p:spPr>
          <a:xfrm>
            <a:off x="7553325" y="2172423"/>
            <a:ext cx="4264660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Arial" panose="020B0604020202020204" pitchFamily="34" charset="0"/>
              </a:rPr>
              <a:t>1. 设备、工具准备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5B9BD5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Arial" panose="020B0604020202020204" pitchFamily="34" charset="0"/>
            </a:endParaRPr>
          </a:p>
          <a:p>
            <a:pPr marL="0" marR="0" lvl="0" indent="3048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计算机</a:t>
            </a:r>
            <a:endParaRPr kumimoji="0" lang="zh-CN" altLang="zh-CN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9" name="稻壳儿榴莲果果"/>
          <p:cNvSpPr/>
          <p:nvPr/>
        </p:nvSpPr>
        <p:spPr>
          <a:xfrm>
            <a:off x="7429190" y="4521535"/>
            <a:ext cx="3804596" cy="144655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Arial" panose="020B0604020202020204" pitchFamily="34" charset="0"/>
              </a:rPr>
              <a:t>2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Arial" panose="020B0604020202020204" pitchFamily="34" charset="0"/>
              </a:rPr>
              <a:t>. 任务分析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5B9BD5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Arial" panose="020B0604020202020204" pitchFamily="34" charset="0"/>
            </a:endParaRPr>
          </a:p>
          <a:p>
            <a:pPr marL="0" marR="0" lvl="0" indent="3048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通过</a:t>
            </a:r>
            <a:r>
              <a:rPr lang="zh-CN" altLang="en-US" sz="1600"/>
              <a:t>根据形体分析法，分线框对投影，分别画出组合体各组成部分的三面投影，并按照 各部分的连接关系，利用</a:t>
            </a:r>
            <a:r>
              <a:rPr lang="en-US" altLang="zh-CN" sz="1600"/>
              <a:t>【</a:t>
            </a:r>
            <a:r>
              <a:rPr lang="zh-CN" altLang="en-US" sz="1600"/>
              <a:t>修剪</a:t>
            </a:r>
            <a:r>
              <a:rPr lang="en-US" altLang="zh-CN" sz="1600"/>
              <a:t>】</a:t>
            </a:r>
            <a:r>
              <a:rPr lang="zh-CN" altLang="en-US" sz="1600"/>
              <a:t>和</a:t>
            </a:r>
            <a:r>
              <a:rPr lang="en-US" altLang="zh-CN" sz="1600"/>
              <a:t>【</a:t>
            </a:r>
            <a:r>
              <a:rPr lang="zh-CN" altLang="en-US" sz="1600"/>
              <a:t>删除</a:t>
            </a:r>
            <a:r>
              <a:rPr lang="en-US" altLang="zh-CN" sz="1600"/>
              <a:t>】</a:t>
            </a:r>
            <a:r>
              <a:rPr lang="zh-CN" altLang="en-US" sz="1600"/>
              <a:t>命令最终完成图</a:t>
            </a:r>
            <a:endParaRPr kumimoji="0" lang="zh-CN" altLang="zh-CN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1056685" y="204197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任务实施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6640" y="2070100"/>
            <a:ext cx="5088890" cy="34124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E24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/>
          <p:nvPr/>
        </p:nvSpPr>
        <p:spPr>
          <a:xfrm>
            <a:off x="4760595" y="248920"/>
            <a:ext cx="687197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b="1" kern="100" dirty="0" smtClean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目 录</a:t>
            </a:r>
            <a:r>
              <a:rPr lang="en-US" altLang="zh-CN" sz="6000" b="1" kern="100" dirty="0" smtClean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/</a:t>
            </a:r>
            <a:r>
              <a:rPr lang="en-US" altLang="zh-CN" sz="3200" b="1" kern="100" dirty="0" smtClean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上篇　基础进阶模块</a:t>
            </a:r>
            <a:endParaRPr lang="en-US" altLang="zh-CN" sz="3200" b="1" kern="100" dirty="0" smtClean="0">
              <a:solidFill>
                <a:schemeClr val="bg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稻壳儿榴莲果果"/>
          <p:cNvSpPr/>
          <p:nvPr/>
        </p:nvSpPr>
        <p:spPr>
          <a:xfrm>
            <a:off x="4885055" y="1862455"/>
            <a:ext cx="712025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任务一　组合体的分解与初步剖析</a:t>
            </a:r>
            <a:endParaRPr sz="3600" dirty="0" smtClean="0">
              <a:solidFill>
                <a:schemeClr val="bg1"/>
              </a:solidFill>
              <a:cs typeface="宋体" panose="02010600030101010101" pitchFamily="2" charset="-122"/>
            </a:endParaRPr>
          </a:p>
        </p:txBody>
      </p:sp>
      <p:sp>
        <p:nvSpPr>
          <p:cNvPr id="6" name="稻壳儿榴莲果果"/>
          <p:cNvSpPr/>
          <p:nvPr/>
        </p:nvSpPr>
        <p:spPr>
          <a:xfrm>
            <a:off x="4885055" y="3106420"/>
            <a:ext cx="674751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任务二　支座的绘制</a:t>
            </a:r>
            <a:endParaRPr sz="3600" dirty="0" smtClean="0">
              <a:solidFill>
                <a:schemeClr val="bg1"/>
              </a:solidFill>
              <a:cs typeface="宋体" panose="02010600030101010101" pitchFamily="2" charset="-122"/>
            </a:endParaRPr>
          </a:p>
        </p:txBody>
      </p:sp>
      <p:sp>
        <p:nvSpPr>
          <p:cNvPr id="7" name="稻壳儿榴莲果果"/>
          <p:cNvSpPr/>
          <p:nvPr/>
        </p:nvSpPr>
        <p:spPr>
          <a:xfrm>
            <a:off x="4885055" y="4487545"/>
            <a:ext cx="635571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任务三　读组合体视图</a:t>
            </a:r>
            <a:endParaRPr lang="zh-CN" altLang="en-US" sz="3600" dirty="0" smtClean="0">
              <a:solidFill>
                <a:schemeClr val="bg1"/>
              </a:solidFill>
              <a:cs typeface="宋体" panose="02010600030101010101" pitchFamily="2" charset="-122"/>
            </a:endParaRPr>
          </a:p>
        </p:txBody>
      </p:sp>
      <p:sp>
        <p:nvSpPr>
          <p:cNvPr id="2" name="稻壳儿榴莲果果"/>
          <p:cNvSpPr/>
          <p:nvPr/>
        </p:nvSpPr>
        <p:spPr>
          <a:xfrm>
            <a:off x="4967605" y="5928360"/>
            <a:ext cx="7860665" cy="64516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任务</a:t>
            </a:r>
            <a:r>
              <a:rPr lang="zh-CN"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四</a:t>
            </a:r>
            <a:r>
              <a:rPr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　</a:t>
            </a:r>
            <a:r>
              <a:rPr lang="en-US" altLang="zh-CN" sz="3600" spc="5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AutoCAD</a:t>
            </a:r>
            <a:r>
              <a:rPr lang="zh-CN" altLang="en-US" sz="3600" spc="5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绘制组合体三视图</a:t>
            </a:r>
            <a:endParaRPr lang="zh-CN" altLang="en-US" sz="3600" dirty="0" smtClean="0">
              <a:solidFill>
                <a:schemeClr val="bg1"/>
              </a:solidFill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稻壳儿榴莲果果"/>
          <p:cNvSpPr txBox="1"/>
          <p:nvPr/>
        </p:nvSpPr>
        <p:spPr>
          <a:xfrm>
            <a:off x="1000760" y="774065"/>
            <a:ext cx="64846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lt"/>
              </a:rPr>
              <a:t>一、绘制平面图形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lt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lt"/>
            </a:endParaRPr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1191260" y="1604010"/>
            <a:ext cx="9451340" cy="313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AutoCAD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画组合体三视图的步骤与手工绘图基本相同，关键是作图时如何保证 尺寸准确，视图间的投影关系正确，特别是左视图与俯视图之间的宽相等。常用的方 法有以下几种。</a:t>
            </a:r>
            <a:endParaRPr lang="en-US" altLang="zh-CN" kern="100">
              <a:solidFill>
                <a:prstClr val="blac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）辅助线法：为保证俯视图和左视图的宽相等，常采用作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45°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辅助线的方式。</a:t>
            </a:r>
            <a:endParaRPr lang="en-US" altLang="zh-CN" kern="100">
              <a:solidFill>
                <a:prstClr val="blac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（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）对象追踪法：在有一个视图的基础上，采用自动追踪的功能，可画出“长对正， 高平齐”的线条。 </a:t>
            </a:r>
            <a:endParaRPr lang="en-US" altLang="zh-CN" kern="100">
              <a:solidFill>
                <a:prstClr val="blac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）构造线画轮廓法：用构造线画定位线和基本轮廓。 </a:t>
            </a:r>
            <a:endParaRPr lang="en-US" altLang="zh-CN" kern="100">
              <a:solidFill>
                <a:prstClr val="blac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）平行线法：运用偏移命令量取尺寸。 </a:t>
            </a:r>
            <a:endParaRPr lang="en-US" altLang="zh-CN" kern="100">
              <a:solidFill>
                <a:prstClr val="blac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）视图旋转法：为实现宽相等，也可采用复制视图并旋转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90°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，再用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【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对象追踪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】 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绘制视图。 </a:t>
            </a:r>
            <a:endParaRPr lang="en-US" altLang="zh-CN" kern="100">
              <a:solidFill>
                <a:prstClr val="blac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6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）坐标输入法：通过输入坐标的形式控制图形的位置和大小。 </a:t>
            </a:r>
            <a:endParaRPr lang="en-US" altLang="zh-CN" kern="100">
              <a:solidFill>
                <a:prstClr val="blac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其中，以辅助线法和对象追踪法最为常用。</a:t>
            </a:r>
            <a:endParaRPr lang="zh-CN" altLang="en-US" kern="100">
              <a:solidFill>
                <a:prstClr val="blac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6CB4B4D-7CA3-9044-876B-883B54F8677D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rPr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Open Sans Bold"/>
            </a:endParaRPr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592570" y="660053"/>
            <a:ext cx="11647705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具体步骤如下。</a:t>
            </a:r>
            <a:endParaRPr lang="en-US" altLang="zh-CN"/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2400" b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1. </a:t>
            </a:r>
            <a:r>
              <a:rPr lang="zh-CN" altLang="en-US" sz="2400" b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调用样板图 </a:t>
            </a:r>
            <a:endParaRPr lang="en-US" altLang="zh-CN" sz="2400" b="1">
              <a:solidFill>
                <a:srgbClr val="FF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根据物体的尺寸选用</a:t>
            </a:r>
            <a:r>
              <a:rPr lang="en-US" altLang="zh-CN"/>
              <a:t>A4</a:t>
            </a:r>
            <a:r>
              <a:rPr lang="zh-CN" altLang="en-US"/>
              <a:t>样板图。同时打开</a:t>
            </a:r>
            <a:r>
              <a:rPr lang="en-US" altLang="zh-CN"/>
              <a:t>【</a:t>
            </a:r>
            <a:r>
              <a:rPr lang="zh-CN" altLang="en-US"/>
              <a:t>草图设置</a:t>
            </a:r>
            <a:r>
              <a:rPr lang="en-US" altLang="zh-CN"/>
              <a:t>】</a:t>
            </a:r>
            <a:r>
              <a:rPr lang="zh-CN" altLang="en-US"/>
              <a:t>对话框，设置</a:t>
            </a:r>
            <a:r>
              <a:rPr lang="en-US" altLang="zh-CN"/>
              <a:t>【</a:t>
            </a:r>
            <a:r>
              <a:rPr lang="zh-CN" altLang="en-US"/>
              <a:t>对象追踪</a:t>
            </a:r>
            <a:r>
              <a:rPr lang="en-US" altLang="zh-CN"/>
              <a:t>】 </a:t>
            </a:r>
            <a:r>
              <a:rPr lang="zh-CN" altLang="en-US"/>
              <a:t>模式，再启用</a:t>
            </a:r>
            <a:r>
              <a:rPr lang="en-US" altLang="zh-CN"/>
              <a:t>【</a:t>
            </a:r>
            <a:r>
              <a:rPr lang="zh-CN" altLang="en-US"/>
              <a:t>极轴追踪</a:t>
            </a:r>
            <a:r>
              <a:rPr lang="en-US" altLang="zh-CN"/>
              <a:t>】</a:t>
            </a:r>
            <a:r>
              <a:rPr lang="zh-CN" altLang="en-US"/>
              <a:t>和</a:t>
            </a:r>
            <a:r>
              <a:rPr lang="en-US" altLang="zh-CN"/>
              <a:t>【</a:t>
            </a:r>
            <a:r>
              <a:rPr lang="zh-CN" altLang="en-US"/>
              <a:t>对象追踪</a:t>
            </a:r>
            <a:r>
              <a:rPr lang="en-US" altLang="zh-CN"/>
              <a:t>】</a:t>
            </a:r>
            <a:r>
              <a:rPr lang="zh-CN" altLang="en-US"/>
              <a:t>，以方便取点。</a:t>
            </a:r>
            <a:endParaRPr lang="en-US" altLang="zh-CN"/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2400" b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2. </a:t>
            </a:r>
            <a:r>
              <a:rPr lang="zh-CN" altLang="en-US" sz="2400" b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画底板 </a:t>
            </a:r>
            <a:endParaRPr lang="en-US" altLang="zh-CN" sz="2400" b="1">
              <a:solidFill>
                <a:srgbClr val="FF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在</a:t>
            </a:r>
            <a:r>
              <a:rPr lang="en-US" altLang="zh-CN"/>
              <a:t>01</a:t>
            </a:r>
            <a:r>
              <a:rPr lang="zh-CN" altLang="en-US"/>
              <a:t>层上先画好底板的三视图。使用</a:t>
            </a:r>
            <a:r>
              <a:rPr lang="en-US" altLang="zh-CN"/>
              <a:t>【</a:t>
            </a:r>
            <a:r>
              <a:rPr lang="zh-CN" altLang="en-US"/>
              <a:t>直线</a:t>
            </a:r>
            <a:r>
              <a:rPr lang="en-US" altLang="zh-CN"/>
              <a:t>】</a:t>
            </a:r>
            <a:r>
              <a:rPr lang="zh-CN" altLang="en-US"/>
              <a:t>或</a:t>
            </a:r>
            <a:r>
              <a:rPr lang="en-US" altLang="zh-CN"/>
              <a:t>【</a:t>
            </a:r>
            <a:r>
              <a:rPr lang="zh-CN" altLang="en-US"/>
              <a:t>矩形</a:t>
            </a:r>
            <a:r>
              <a:rPr lang="en-US" altLang="zh-CN"/>
              <a:t>】</a:t>
            </a:r>
            <a:r>
              <a:rPr lang="zh-CN" altLang="en-US"/>
              <a:t>命令即可画出三个矩形 线框。画好后用</a:t>
            </a:r>
            <a:r>
              <a:rPr lang="en-US" altLang="zh-CN"/>
              <a:t>【</a:t>
            </a:r>
            <a:r>
              <a:rPr lang="zh-CN" altLang="en-US"/>
              <a:t>圆角</a:t>
            </a:r>
            <a:r>
              <a:rPr lang="en-US" altLang="zh-CN"/>
              <a:t>】</a:t>
            </a:r>
            <a:r>
              <a:rPr lang="zh-CN" altLang="en-US"/>
              <a:t>命令画倒圆角。结果如图（</a:t>
            </a:r>
            <a:r>
              <a:rPr lang="en-US" altLang="zh-CN"/>
              <a:t>a</a:t>
            </a:r>
            <a:r>
              <a:rPr lang="zh-CN" altLang="en-US"/>
              <a:t>）所示。</a:t>
            </a:r>
            <a:endParaRPr lang="en-US" altLang="zh-CN"/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3. </a:t>
            </a:r>
            <a:r>
              <a:rPr lang="zh-CN" altLang="en-US" sz="2400" b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画空心圆柱，并补全底板上的小孔 </a:t>
            </a:r>
            <a:endParaRPr lang="en-US" altLang="zh-CN" sz="2400" b="1">
              <a:solidFill>
                <a:srgbClr val="FF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）画图前，应定出空心圆柱的轴线位置。将</a:t>
            </a:r>
            <a:r>
              <a:rPr lang="en-US" altLang="zh-CN"/>
              <a:t>05</a:t>
            </a:r>
            <a:r>
              <a:rPr lang="zh-CN" altLang="en-US"/>
              <a:t>层设置为当前层，在主视图上画出 对称中心线，俯视图上画出对称线，左视图上画出轴线。可先画出主、俯视图上的一条 竖直线及主、左视图上的一条水平线，等画完该图后，再用</a:t>
            </a:r>
            <a:r>
              <a:rPr lang="en-US" altLang="zh-CN"/>
              <a:t>【</a:t>
            </a:r>
            <a:r>
              <a:rPr lang="zh-CN" altLang="en-US"/>
              <a:t>打断</a:t>
            </a:r>
            <a:r>
              <a:rPr lang="en-US" altLang="zh-CN"/>
              <a:t>】</a:t>
            </a:r>
            <a:r>
              <a:rPr lang="zh-CN" altLang="en-US"/>
              <a:t>命令折断多余的中 心线，如图（</a:t>
            </a:r>
            <a:r>
              <a:rPr lang="en-US" altLang="zh-CN"/>
              <a:t>b</a:t>
            </a:r>
            <a:r>
              <a:rPr lang="zh-CN" altLang="en-US"/>
              <a:t>）所示。</a:t>
            </a:r>
            <a:endParaRPr kumimoji="0" lang="zh-CN" altLang="en-US" sz="1800" b="0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6900" y="4076373"/>
            <a:ext cx="5257800" cy="2428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6CB4B4D-7CA3-9044-876B-883B54F8677D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rPr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Open Sans Bold"/>
            </a:endParaRPr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任意多边形: 形状 14"/>
          <p:cNvSpPr/>
          <p:nvPr>
            <p:custDataLst>
              <p:tags r:id="rId1"/>
            </p:custDataLst>
          </p:nvPr>
        </p:nvSpPr>
        <p:spPr bwMode="auto">
          <a:xfrm>
            <a:off x="3857171" y="5202305"/>
            <a:ext cx="4485912" cy="896039"/>
          </a:xfrm>
          <a:custGeom>
            <a:avLst/>
            <a:gdLst>
              <a:gd name="connsiteX0" fmla="*/ 4418 w 8836"/>
              <a:gd name="connsiteY0" fmla="*/ 1765 h 1765"/>
              <a:gd name="connsiteX1" fmla="*/ 8836 w 8836"/>
              <a:gd name="connsiteY1" fmla="*/ 789 h 1765"/>
              <a:gd name="connsiteX2" fmla="*/ 4400 w 8836"/>
              <a:gd name="connsiteY2" fmla="*/ 0 h 1765"/>
              <a:gd name="connsiteX3" fmla="*/ 0 w 8836"/>
              <a:gd name="connsiteY3" fmla="*/ 789 h 1765"/>
              <a:gd name="connsiteX4" fmla="*/ 4418 w 8836"/>
              <a:gd name="connsiteY4" fmla="*/ 1765 h 1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36" h="1765">
                <a:moveTo>
                  <a:pt x="4418" y="1765"/>
                </a:moveTo>
                <a:lnTo>
                  <a:pt x="8836" y="789"/>
                </a:lnTo>
                <a:lnTo>
                  <a:pt x="4400" y="0"/>
                </a:lnTo>
                <a:lnTo>
                  <a:pt x="0" y="789"/>
                </a:lnTo>
                <a:lnTo>
                  <a:pt x="4418" y="1765"/>
                </a:lnTo>
                <a:close/>
              </a:path>
            </a:pathLst>
          </a:custGeom>
          <a:noFill/>
          <a:ln w="12700"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>
                    <a:alpha val="62000"/>
                  </a:schemeClr>
                </a:gs>
              </a:gsLst>
              <a:lin ang="15480000" scaled="1"/>
            </a:gradFill>
            <a:prstDash val="sysDash"/>
            <a:round/>
          </a:ln>
          <a:scene3d>
            <a:camera prst="orthographicFront"/>
            <a:lightRig rig="threePt" dir="t"/>
          </a:scene3d>
          <a:sp3d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0" name="任意多边形: 形状 14"/>
          <p:cNvSpPr/>
          <p:nvPr>
            <p:custDataLst>
              <p:tags r:id="rId2"/>
            </p:custDataLst>
          </p:nvPr>
        </p:nvSpPr>
        <p:spPr bwMode="auto">
          <a:xfrm>
            <a:off x="4445217" y="5712876"/>
            <a:ext cx="3309821" cy="661075"/>
          </a:xfrm>
          <a:custGeom>
            <a:avLst/>
            <a:gdLst>
              <a:gd name="connsiteX0" fmla="*/ 4418 w 8836"/>
              <a:gd name="connsiteY0" fmla="*/ 1765 h 1765"/>
              <a:gd name="connsiteX1" fmla="*/ 8836 w 8836"/>
              <a:gd name="connsiteY1" fmla="*/ 789 h 1765"/>
              <a:gd name="connsiteX2" fmla="*/ 4400 w 8836"/>
              <a:gd name="connsiteY2" fmla="*/ 0 h 1765"/>
              <a:gd name="connsiteX3" fmla="*/ 0 w 8836"/>
              <a:gd name="connsiteY3" fmla="*/ 789 h 1765"/>
              <a:gd name="connsiteX4" fmla="*/ 4418 w 8836"/>
              <a:gd name="connsiteY4" fmla="*/ 1765 h 1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36" h="1765">
                <a:moveTo>
                  <a:pt x="4418" y="1765"/>
                </a:moveTo>
                <a:lnTo>
                  <a:pt x="8836" y="789"/>
                </a:lnTo>
                <a:lnTo>
                  <a:pt x="4400" y="0"/>
                </a:lnTo>
                <a:lnTo>
                  <a:pt x="0" y="789"/>
                </a:lnTo>
                <a:lnTo>
                  <a:pt x="4418" y="1765"/>
                </a:lnTo>
                <a:close/>
              </a:path>
            </a:pathLst>
          </a:custGeom>
          <a:noFill/>
          <a:ln w="6350">
            <a:gradFill>
              <a:gsLst>
                <a:gs pos="100000">
                  <a:schemeClr val="accent1">
                    <a:alpha val="33000"/>
                  </a:schemeClr>
                </a:gs>
                <a:gs pos="0">
                  <a:schemeClr val="accent1">
                    <a:alpha val="60000"/>
                  </a:schemeClr>
                </a:gs>
              </a:gsLst>
              <a:lin ang="15480000" scaled="1"/>
            </a:gradFill>
            <a:prstDash val="sysDash"/>
            <a:round/>
          </a:ln>
          <a:scene3d>
            <a:camera prst="orthographicFront"/>
            <a:lightRig rig="threePt" dir="t"/>
          </a:scene3d>
          <a:sp3d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8" name="灯片编号占位符 3"/>
          <p:cNvSpPr>
            <a:spLocks noGrp="1"/>
          </p:cNvSpPr>
          <p:nvPr/>
        </p:nvSpPr>
        <p:spPr>
          <a:xfrm>
            <a:off x="11462944" y="6360763"/>
            <a:ext cx="407226" cy="207677"/>
          </a:xfrm>
          <a:prstGeom prst="rect">
            <a:avLst/>
          </a:prstGeom>
        </p:spPr>
        <p:txBody>
          <a:bodyPr vert="horz" wrap="square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000" kern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6CB4B4D-7CA3-9044-876B-883B54F8677D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rPr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Open Sans Bold"/>
            </a:endParaRPr>
          </a:p>
        </p:txBody>
      </p: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743673" y="838204"/>
            <a:ext cx="1095472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）打开 </a:t>
            </a:r>
            <a:r>
              <a:rPr lang="en-US" altLang="zh-CN"/>
              <a:t>02</a:t>
            </a:r>
            <a:r>
              <a:rPr lang="zh-CN" altLang="en-US"/>
              <a:t>层。分别延长俯视图的上边线及左视图的左边线，使其交于一点。然 后过该点作一条</a:t>
            </a:r>
            <a:r>
              <a:rPr lang="en-US" altLang="zh-CN"/>
              <a:t>45°</a:t>
            </a:r>
            <a:r>
              <a:rPr lang="zh-CN" altLang="en-US"/>
              <a:t>的辅助线，以便用宽相等在俯、左视图间相互求作投影，如图（</a:t>
            </a:r>
            <a:r>
              <a:rPr lang="en-US" altLang="zh-CN"/>
              <a:t>b</a:t>
            </a:r>
            <a:r>
              <a:rPr lang="zh-CN" altLang="en-US"/>
              <a:t>）所示。</a:t>
            </a:r>
            <a:endParaRPr lang="en-US" altLang="zh-CN"/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 （</a:t>
            </a:r>
            <a:r>
              <a:rPr lang="en-US" altLang="zh-CN"/>
              <a:t>3</a:t>
            </a:r>
            <a:r>
              <a:rPr lang="zh-CN" altLang="en-US"/>
              <a:t>）画出空心圆柱的主、侧视图（可见轮廓）。打开</a:t>
            </a:r>
            <a:r>
              <a:rPr lang="en-US" altLang="zh-CN"/>
              <a:t>01</a:t>
            </a:r>
            <a:r>
              <a:rPr lang="zh-CN" altLang="en-US"/>
              <a:t>层，用</a:t>
            </a:r>
            <a:r>
              <a:rPr lang="en-US" altLang="zh-CN"/>
              <a:t>【</a:t>
            </a:r>
            <a:r>
              <a:rPr lang="zh-CN" altLang="en-US"/>
              <a:t>圆</a:t>
            </a:r>
            <a:r>
              <a:rPr lang="en-US" altLang="zh-CN"/>
              <a:t>】</a:t>
            </a:r>
            <a:r>
              <a:rPr lang="zh-CN" altLang="en-US"/>
              <a:t>命令画出上部的 两个圆，再用</a:t>
            </a:r>
            <a:r>
              <a:rPr lang="en-US" altLang="zh-CN"/>
              <a:t>【</a:t>
            </a:r>
            <a:r>
              <a:rPr lang="zh-CN" altLang="en-US"/>
              <a:t>直线</a:t>
            </a:r>
            <a:r>
              <a:rPr lang="en-US" altLang="zh-CN"/>
              <a:t>】</a:t>
            </a:r>
            <a:r>
              <a:rPr lang="zh-CN" altLang="en-US"/>
              <a:t>命令从点</a:t>
            </a:r>
            <a:r>
              <a:rPr lang="en-US" altLang="zh-CN"/>
              <a:t>b</a:t>
            </a:r>
            <a:r>
              <a:rPr lang="zh-CN" altLang="en-US"/>
              <a:t>画直线（从点</a:t>
            </a:r>
            <a:r>
              <a:rPr lang="en-US" altLang="zh-CN"/>
              <a:t>a</a:t>
            </a:r>
            <a:r>
              <a:rPr lang="zh-CN" altLang="en-US"/>
              <a:t>追踪到点</a:t>
            </a:r>
            <a:r>
              <a:rPr lang="en-US" altLang="zh-CN"/>
              <a:t>b</a:t>
            </a:r>
            <a:r>
              <a:rPr lang="zh-CN" altLang="en-US"/>
              <a:t>）。用光标拖动导向，输入 相关距离即可画出空心圆柱的主、俯视图的可见轮廓，如图（</a:t>
            </a:r>
            <a:r>
              <a:rPr lang="en-US" altLang="zh-CN"/>
              <a:t>b</a:t>
            </a:r>
            <a:r>
              <a:rPr lang="zh-CN" altLang="en-US"/>
              <a:t>）所示。 </a:t>
            </a:r>
            <a:endParaRPr lang="en-US" altLang="zh-CN"/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）画出空心圆柱的左视图（可见轮廓）。打开</a:t>
            </a:r>
            <a:r>
              <a:rPr lang="en-US" altLang="zh-CN"/>
              <a:t>02</a:t>
            </a:r>
            <a:r>
              <a:rPr lang="zh-CN" altLang="en-US"/>
              <a:t>层，从</a:t>
            </a:r>
            <a:r>
              <a:rPr lang="en-US" altLang="zh-CN"/>
              <a:t>c</a:t>
            </a:r>
            <a:r>
              <a:rPr lang="zh-CN" altLang="en-US"/>
              <a:t>、</a:t>
            </a:r>
            <a:r>
              <a:rPr lang="en-US" altLang="zh-CN"/>
              <a:t>d</a:t>
            </a:r>
            <a:r>
              <a:rPr lang="zh-CN" altLang="en-US"/>
              <a:t>两点画水平线与辅助 线相交。打开</a:t>
            </a:r>
            <a:r>
              <a:rPr lang="en-US" altLang="zh-CN"/>
              <a:t>01</a:t>
            </a:r>
            <a:r>
              <a:rPr lang="zh-CN" altLang="en-US"/>
              <a:t>层，从</a:t>
            </a:r>
            <a:r>
              <a:rPr lang="en-US" altLang="zh-CN"/>
              <a:t>f</a:t>
            </a:r>
            <a:r>
              <a:rPr lang="zh-CN" altLang="en-US"/>
              <a:t>点向右画线（从点</a:t>
            </a:r>
            <a:r>
              <a:rPr lang="en-US" altLang="zh-CN"/>
              <a:t>e</a:t>
            </a:r>
            <a:r>
              <a:rPr lang="zh-CN" altLang="en-US"/>
              <a:t>追踪到点</a:t>
            </a:r>
            <a:r>
              <a:rPr lang="en-US" altLang="zh-CN"/>
              <a:t>f</a:t>
            </a:r>
            <a:r>
              <a:rPr lang="zh-CN" altLang="en-US"/>
              <a:t>。用光标拖动导向，输入相关 距离即可画出空心圆柱的左视图可见轮廓，结果如图（</a:t>
            </a:r>
            <a:r>
              <a:rPr lang="en-US" altLang="zh-CN"/>
              <a:t>c</a:t>
            </a:r>
            <a:r>
              <a:rPr lang="zh-CN" altLang="en-US"/>
              <a:t>）所示。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2358" y="3379811"/>
            <a:ext cx="6348443" cy="27476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6CB4B4D-7CA3-9044-876B-883B54F8677D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rPr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Open Sans Bold"/>
            </a:endParaRPr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0900" y="909650"/>
            <a:ext cx="1096009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>
                <a:latin typeface="Arial" panose="020B0604020202020204" pitchFamily="34" charset="0"/>
              </a:rPr>
              <a:t>（</a:t>
            </a:r>
            <a:r>
              <a:rPr lang="en-US" altLang="zh-CN">
                <a:latin typeface="Arial" panose="020B0604020202020204" pitchFamily="34" charset="0"/>
              </a:rPr>
              <a:t>5</a:t>
            </a:r>
            <a:r>
              <a:rPr lang="zh-CN" altLang="en-US">
                <a:latin typeface="Arial" panose="020B0604020202020204" pitchFamily="34" charset="0"/>
              </a:rPr>
              <a:t>）画出底板上的两个圆孔。用</a:t>
            </a:r>
            <a:r>
              <a:rPr lang="en-US" altLang="zh-CN">
                <a:latin typeface="Arial" panose="020B0604020202020204" pitchFamily="34" charset="0"/>
              </a:rPr>
              <a:t>【</a:t>
            </a:r>
            <a:r>
              <a:rPr lang="zh-CN" altLang="en-US">
                <a:latin typeface="Arial" panose="020B0604020202020204" pitchFamily="34" charset="0"/>
              </a:rPr>
              <a:t>圆</a:t>
            </a:r>
            <a:r>
              <a:rPr lang="en-US" altLang="zh-CN">
                <a:latin typeface="Arial" panose="020B0604020202020204" pitchFamily="34" charset="0"/>
              </a:rPr>
              <a:t>】</a:t>
            </a:r>
            <a:r>
              <a:rPr lang="zh-CN" altLang="en-US">
                <a:latin typeface="Arial" panose="020B0604020202020204" pitchFamily="34" charset="0"/>
              </a:rPr>
              <a:t>命令画出圆孔的俯视图。 </a:t>
            </a:r>
            <a:endParaRPr lang="en-US" altLang="zh-CN"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>
                <a:latin typeface="Arial" panose="020B0604020202020204" pitchFamily="34" charset="0"/>
              </a:rPr>
              <a:t>命令：</a:t>
            </a:r>
            <a:r>
              <a:rPr lang="en-US" altLang="zh-CN">
                <a:latin typeface="Arial" panose="020B0604020202020204" pitchFamily="34" charset="0"/>
              </a:rPr>
              <a:t>_Circle </a:t>
            </a:r>
            <a:r>
              <a:rPr lang="zh-CN" altLang="en-US">
                <a:latin typeface="Arial" panose="020B0604020202020204" pitchFamily="34" charset="0"/>
              </a:rPr>
              <a:t>指定圆的圆心或</a:t>
            </a:r>
            <a:r>
              <a:rPr lang="en-US" altLang="zh-CN">
                <a:latin typeface="Arial" panose="020B0604020202020204" pitchFamily="34" charset="0"/>
              </a:rPr>
              <a:t>[</a:t>
            </a:r>
            <a:r>
              <a:rPr lang="zh-CN" altLang="en-US">
                <a:latin typeface="Arial" panose="020B0604020202020204" pitchFamily="34" charset="0"/>
              </a:rPr>
              <a:t>三点（</a:t>
            </a:r>
            <a:r>
              <a:rPr lang="en-US" altLang="zh-CN">
                <a:latin typeface="Arial" panose="020B0604020202020204" pitchFamily="34" charset="0"/>
              </a:rPr>
              <a:t>3P</a:t>
            </a:r>
            <a:r>
              <a:rPr lang="zh-CN" altLang="en-US">
                <a:latin typeface="Arial" panose="020B0604020202020204" pitchFamily="34" charset="0"/>
              </a:rPr>
              <a:t>）</a:t>
            </a:r>
            <a:r>
              <a:rPr lang="en-US" altLang="zh-CN">
                <a:latin typeface="Arial" panose="020B0604020202020204" pitchFamily="34" charset="0"/>
              </a:rPr>
              <a:t>/</a:t>
            </a:r>
            <a:r>
              <a:rPr lang="zh-CN" altLang="en-US">
                <a:latin typeface="Arial" panose="020B0604020202020204" pitchFamily="34" charset="0"/>
              </a:rPr>
              <a:t>两点（</a:t>
            </a:r>
            <a:r>
              <a:rPr lang="en-US" altLang="zh-CN">
                <a:latin typeface="Arial" panose="020B0604020202020204" pitchFamily="34" charset="0"/>
              </a:rPr>
              <a:t>2P</a:t>
            </a:r>
            <a:r>
              <a:rPr lang="zh-CN" altLang="en-US">
                <a:latin typeface="Arial" panose="020B0604020202020204" pitchFamily="34" charset="0"/>
              </a:rPr>
              <a:t>）</a:t>
            </a:r>
            <a:r>
              <a:rPr lang="en-US" altLang="zh-CN">
                <a:latin typeface="Arial" panose="020B0604020202020204" pitchFamily="34" charset="0"/>
              </a:rPr>
              <a:t>/</a:t>
            </a:r>
            <a:r>
              <a:rPr lang="zh-CN" altLang="en-US">
                <a:latin typeface="Arial" panose="020B0604020202020204" pitchFamily="34" charset="0"/>
              </a:rPr>
              <a:t>相切、相切、半径（</a:t>
            </a:r>
            <a:r>
              <a:rPr lang="en-US" altLang="zh-CN">
                <a:latin typeface="Arial" panose="020B0604020202020204" pitchFamily="34" charset="0"/>
              </a:rPr>
              <a:t>T</a:t>
            </a:r>
            <a:r>
              <a:rPr lang="zh-CN" altLang="en-US">
                <a:latin typeface="Arial" panose="020B0604020202020204" pitchFamily="34" charset="0"/>
              </a:rPr>
              <a:t>）</a:t>
            </a:r>
            <a:r>
              <a:rPr lang="en-US" altLang="zh-CN">
                <a:latin typeface="Arial" panose="020B0604020202020204" pitchFamily="34" charset="0"/>
              </a:rPr>
              <a:t>]</a:t>
            </a:r>
            <a:r>
              <a:rPr lang="zh-CN" altLang="en-US">
                <a:latin typeface="Arial" panose="020B0604020202020204" pitchFamily="34" charset="0"/>
              </a:rPr>
              <a:t>：使 用目标捕捉工具捕捉底板上右侧圆的圆心 </a:t>
            </a:r>
            <a:endParaRPr lang="en-US" altLang="zh-CN"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>
                <a:latin typeface="Arial" panose="020B0604020202020204" pitchFamily="34" charset="0"/>
              </a:rPr>
              <a:t>指定圆的半径或</a:t>
            </a:r>
            <a:r>
              <a:rPr lang="en-US" altLang="zh-CN">
                <a:latin typeface="Arial" panose="020B0604020202020204" pitchFamily="34" charset="0"/>
              </a:rPr>
              <a:t>[</a:t>
            </a:r>
            <a:r>
              <a:rPr lang="zh-CN" altLang="en-US">
                <a:latin typeface="Arial" panose="020B0604020202020204" pitchFamily="34" charset="0"/>
              </a:rPr>
              <a:t>直径（</a:t>
            </a:r>
            <a:r>
              <a:rPr lang="en-US" altLang="zh-CN">
                <a:latin typeface="Arial" panose="020B0604020202020204" pitchFamily="34" charset="0"/>
              </a:rPr>
              <a:t>D</a:t>
            </a:r>
            <a:r>
              <a:rPr lang="zh-CN" altLang="en-US">
                <a:latin typeface="Arial" panose="020B0604020202020204" pitchFamily="34" charset="0"/>
              </a:rPr>
              <a:t>）</a:t>
            </a:r>
            <a:r>
              <a:rPr lang="en-US" altLang="zh-CN">
                <a:latin typeface="Arial" panose="020B0604020202020204" pitchFamily="34" charset="0"/>
              </a:rPr>
              <a:t>]</a:t>
            </a:r>
            <a:r>
              <a:rPr lang="zh-CN" altLang="en-US">
                <a:latin typeface="Arial" panose="020B0604020202020204" pitchFamily="34" charset="0"/>
              </a:rPr>
              <a:t>：</a:t>
            </a:r>
            <a:r>
              <a:rPr lang="en-US" altLang="zh-CN">
                <a:latin typeface="Arial" panose="020B0604020202020204" pitchFamily="34" charset="0"/>
              </a:rPr>
              <a:t>3.5 </a:t>
            </a:r>
            <a:endParaRPr lang="en-US" altLang="zh-CN"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>
                <a:latin typeface="Arial" panose="020B0604020202020204" pitchFamily="34" charset="0"/>
              </a:rPr>
              <a:t>画出右边圆后，用同样的方法或使用</a:t>
            </a:r>
            <a:r>
              <a:rPr lang="en-US" altLang="zh-CN">
                <a:latin typeface="Arial" panose="020B0604020202020204" pitchFamily="34" charset="0"/>
              </a:rPr>
              <a:t>【</a:t>
            </a:r>
            <a:r>
              <a:rPr lang="zh-CN" altLang="en-US">
                <a:latin typeface="Arial" panose="020B0604020202020204" pitchFamily="34" charset="0"/>
              </a:rPr>
              <a:t>镜像</a:t>
            </a:r>
            <a:r>
              <a:rPr lang="en-US" altLang="zh-CN">
                <a:latin typeface="Arial" panose="020B0604020202020204" pitchFamily="34" charset="0"/>
              </a:rPr>
              <a:t>】</a:t>
            </a:r>
            <a:r>
              <a:rPr lang="zh-CN" altLang="en-US">
                <a:latin typeface="Arial" panose="020B0604020202020204" pitchFamily="34" charset="0"/>
              </a:rPr>
              <a:t>命令画出左边圆。再打开</a:t>
            </a:r>
            <a:r>
              <a:rPr lang="en-US" altLang="zh-CN">
                <a:latin typeface="Arial" panose="020B0604020202020204" pitchFamily="34" charset="0"/>
              </a:rPr>
              <a:t>05</a:t>
            </a:r>
            <a:r>
              <a:rPr lang="zh-CN" altLang="en-US">
                <a:latin typeface="Arial" panose="020B0604020202020204" pitchFamily="34" charset="0"/>
              </a:rPr>
              <a:t>层，用 </a:t>
            </a:r>
            <a:r>
              <a:rPr lang="en-US" altLang="zh-CN">
                <a:latin typeface="Arial" panose="020B0604020202020204" pitchFamily="34" charset="0"/>
              </a:rPr>
              <a:t>【</a:t>
            </a:r>
            <a:r>
              <a:rPr lang="zh-CN" altLang="en-US">
                <a:latin typeface="Arial" panose="020B0604020202020204" pitchFamily="34" charset="0"/>
              </a:rPr>
              <a:t>直线</a:t>
            </a:r>
            <a:r>
              <a:rPr lang="en-US" altLang="zh-CN">
                <a:latin typeface="Arial" panose="020B0604020202020204" pitchFamily="34" charset="0"/>
              </a:rPr>
              <a:t>】</a:t>
            </a:r>
            <a:r>
              <a:rPr lang="zh-CN" altLang="en-US">
                <a:latin typeface="Arial" panose="020B0604020202020204" pitchFamily="34" charset="0"/>
              </a:rPr>
              <a:t>命令通过投影规律画出主、左两个视图上的轴线。然后删去多余线条，结果如 图（</a:t>
            </a:r>
            <a:r>
              <a:rPr lang="en-US" altLang="zh-CN">
                <a:latin typeface="Arial" panose="020B0604020202020204" pitchFamily="34" charset="0"/>
              </a:rPr>
              <a:t>c</a:t>
            </a:r>
            <a:r>
              <a:rPr lang="zh-CN" altLang="en-US">
                <a:latin typeface="Arial" panose="020B0604020202020204" pitchFamily="34" charset="0"/>
              </a:rPr>
              <a:t>）（ </a:t>
            </a:r>
            <a:r>
              <a:rPr lang="en-US" altLang="zh-CN">
                <a:latin typeface="Arial" panose="020B0604020202020204" pitchFamily="34" charset="0"/>
              </a:rPr>
              <a:t>d</a:t>
            </a:r>
            <a:r>
              <a:rPr lang="zh-CN" altLang="en-US">
                <a:latin typeface="Arial" panose="020B0604020202020204" pitchFamily="34" charset="0"/>
              </a:rPr>
              <a:t>）所示。 </a:t>
            </a:r>
            <a:endParaRPr lang="en-US" altLang="zh-CN"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>
                <a:latin typeface="Arial" panose="020B0604020202020204" pitchFamily="34" charset="0"/>
              </a:rPr>
              <a:t>（</a:t>
            </a:r>
            <a:r>
              <a:rPr lang="en-US" altLang="zh-CN">
                <a:latin typeface="Arial" panose="020B0604020202020204" pitchFamily="34" charset="0"/>
              </a:rPr>
              <a:t>6</a:t>
            </a:r>
            <a:r>
              <a:rPr lang="zh-CN" altLang="en-US">
                <a:latin typeface="Arial" panose="020B0604020202020204" pitchFamily="34" charset="0"/>
              </a:rPr>
              <a:t>）设置 </a:t>
            </a:r>
            <a:r>
              <a:rPr lang="en-US" altLang="zh-CN">
                <a:latin typeface="Arial" panose="020B0604020202020204" pitchFamily="34" charset="0"/>
              </a:rPr>
              <a:t>04</a:t>
            </a:r>
            <a:r>
              <a:rPr lang="zh-CN" altLang="en-US">
                <a:latin typeface="Arial" panose="020B0604020202020204" pitchFamily="34" charset="0"/>
              </a:rPr>
              <a:t>层为当前层，画出图中相关的细虚线。主、俯视图上的细虚线可用</a:t>
            </a:r>
            <a:r>
              <a:rPr lang="en-US" altLang="zh-CN">
                <a:latin typeface="Arial" panose="020B0604020202020204" pitchFamily="34" charset="0"/>
              </a:rPr>
              <a:t>【</a:t>
            </a:r>
            <a:r>
              <a:rPr lang="zh-CN" altLang="en-US">
                <a:latin typeface="Arial" panose="020B0604020202020204" pitchFamily="34" charset="0"/>
              </a:rPr>
              <a:t>直 线</a:t>
            </a:r>
            <a:r>
              <a:rPr lang="en-US" altLang="zh-CN">
                <a:latin typeface="Arial" panose="020B0604020202020204" pitchFamily="34" charset="0"/>
              </a:rPr>
              <a:t>】</a:t>
            </a:r>
            <a:r>
              <a:rPr lang="zh-CN" altLang="en-US">
                <a:latin typeface="Arial" panose="020B0604020202020204" pitchFamily="34" charset="0"/>
              </a:rPr>
              <a:t>命令结合对象追踪画出。而两圆孔的左视图则必须先画出辅助线，再画出其左视图，结果如图（</a:t>
            </a:r>
            <a:r>
              <a:rPr lang="en-US" altLang="zh-CN">
                <a:latin typeface="Arial" panose="020B0604020202020204" pitchFamily="34" charset="0"/>
              </a:rPr>
              <a:t>d</a:t>
            </a:r>
            <a:r>
              <a:rPr lang="zh-CN" altLang="en-US">
                <a:latin typeface="Arial" panose="020B0604020202020204" pitchFamily="34" charset="0"/>
              </a:rPr>
              <a:t>）所示。</a:t>
            </a:r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8558" y="3353588"/>
            <a:ext cx="6348443" cy="27476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592570" y="901036"/>
            <a:ext cx="11599430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4. </a:t>
            </a:r>
            <a:r>
              <a:rPr lang="zh-CN" altLang="en-US" sz="2400" b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画支承板 </a:t>
            </a:r>
            <a:endParaRPr lang="en-US" altLang="zh-CN" sz="2400" b="1">
              <a:solidFill>
                <a:srgbClr val="FF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>
                <a:latin typeface="Arial" panose="020B0604020202020204" pitchFamily="34" charset="0"/>
              </a:rPr>
              <a:t>画支承板的方法与画圆筒类似，注意画图前先用</a:t>
            </a:r>
            <a:r>
              <a:rPr lang="en-US" altLang="zh-CN">
                <a:latin typeface="Arial" panose="020B0604020202020204" pitchFamily="34" charset="0"/>
              </a:rPr>
              <a:t>【</a:t>
            </a:r>
            <a:r>
              <a:rPr lang="zh-CN" altLang="en-US">
                <a:latin typeface="Arial" panose="020B0604020202020204" pitchFamily="34" charset="0"/>
              </a:rPr>
              <a:t>修剪</a:t>
            </a:r>
            <a:r>
              <a:rPr lang="en-US" altLang="zh-CN">
                <a:latin typeface="Arial" panose="020B0604020202020204" pitchFamily="34" charset="0"/>
              </a:rPr>
              <a:t>】</a:t>
            </a:r>
            <a:r>
              <a:rPr lang="zh-CN" altLang="en-US">
                <a:latin typeface="Arial" panose="020B0604020202020204" pitchFamily="34" charset="0"/>
              </a:rPr>
              <a:t>或</a:t>
            </a:r>
            <a:r>
              <a:rPr lang="en-US" altLang="zh-CN">
                <a:latin typeface="Arial" panose="020B0604020202020204" pitchFamily="34" charset="0"/>
              </a:rPr>
              <a:t>【</a:t>
            </a:r>
            <a:r>
              <a:rPr lang="zh-CN" altLang="en-US">
                <a:latin typeface="Arial" panose="020B0604020202020204" pitchFamily="34" charset="0"/>
              </a:rPr>
              <a:t>删除</a:t>
            </a:r>
            <a:r>
              <a:rPr lang="en-US" altLang="zh-CN">
                <a:latin typeface="Arial" panose="020B0604020202020204" pitchFamily="34" charset="0"/>
              </a:rPr>
              <a:t>】</a:t>
            </a:r>
            <a:r>
              <a:rPr lang="zh-CN" altLang="en-US">
                <a:latin typeface="Arial" panose="020B0604020202020204" pitchFamily="34" charset="0"/>
              </a:rPr>
              <a:t>命令去掉图中 多余的线条，结果如图（</a:t>
            </a:r>
            <a:r>
              <a:rPr lang="en-US" altLang="zh-CN">
                <a:latin typeface="Arial" panose="020B0604020202020204" pitchFamily="34" charset="0"/>
              </a:rPr>
              <a:t>e</a:t>
            </a:r>
            <a:r>
              <a:rPr lang="zh-CN" altLang="en-US">
                <a:latin typeface="Arial" panose="020B0604020202020204" pitchFamily="34" charset="0"/>
              </a:rPr>
              <a:t>）所示。再用</a:t>
            </a:r>
            <a:r>
              <a:rPr lang="en-US" altLang="zh-CN">
                <a:latin typeface="Arial" panose="020B0604020202020204" pitchFamily="34" charset="0"/>
              </a:rPr>
              <a:t>【</a:t>
            </a:r>
            <a:r>
              <a:rPr lang="zh-CN" altLang="en-US">
                <a:latin typeface="Arial" panose="020B0604020202020204" pitchFamily="34" charset="0"/>
              </a:rPr>
              <a:t>修剪</a:t>
            </a:r>
            <a:r>
              <a:rPr lang="en-US" altLang="zh-CN">
                <a:latin typeface="Arial" panose="020B0604020202020204" pitchFamily="34" charset="0"/>
              </a:rPr>
              <a:t>】</a:t>
            </a:r>
            <a:r>
              <a:rPr lang="zh-CN" altLang="en-US">
                <a:latin typeface="Arial" panose="020B0604020202020204" pitchFamily="34" charset="0"/>
              </a:rPr>
              <a:t>或</a:t>
            </a:r>
            <a:r>
              <a:rPr lang="en-US" altLang="zh-CN">
                <a:latin typeface="Arial" panose="020B0604020202020204" pitchFamily="34" charset="0"/>
              </a:rPr>
              <a:t>【</a:t>
            </a:r>
            <a:r>
              <a:rPr lang="zh-CN" altLang="en-US">
                <a:latin typeface="Arial" panose="020B0604020202020204" pitchFamily="34" charset="0"/>
              </a:rPr>
              <a:t>删除</a:t>
            </a:r>
            <a:r>
              <a:rPr lang="en-US" altLang="zh-CN">
                <a:latin typeface="Arial" panose="020B0604020202020204" pitchFamily="34" charset="0"/>
              </a:rPr>
              <a:t>】</a:t>
            </a:r>
            <a:r>
              <a:rPr lang="zh-CN" altLang="en-US">
                <a:latin typeface="Arial" panose="020B0604020202020204" pitchFamily="34" charset="0"/>
              </a:rPr>
              <a:t>命令整理图形，用</a:t>
            </a:r>
            <a:r>
              <a:rPr lang="en-US" altLang="zh-CN">
                <a:latin typeface="Arial" panose="020B0604020202020204" pitchFamily="34" charset="0"/>
              </a:rPr>
              <a:t>【</a:t>
            </a:r>
            <a:r>
              <a:rPr lang="zh-CN" altLang="en-US">
                <a:latin typeface="Arial" panose="020B0604020202020204" pitchFamily="34" charset="0"/>
              </a:rPr>
              <a:t>圆 弧</a:t>
            </a:r>
            <a:r>
              <a:rPr lang="en-US" altLang="zh-CN">
                <a:latin typeface="Arial" panose="020B0604020202020204" pitchFamily="34" charset="0"/>
              </a:rPr>
              <a:t>】</a:t>
            </a:r>
            <a:r>
              <a:rPr lang="zh-CN" altLang="en-US">
                <a:latin typeface="Arial" panose="020B0604020202020204" pitchFamily="34" charset="0"/>
              </a:rPr>
              <a:t>命令画出左视图上的不可见投影虚线圆弧，用</a:t>
            </a:r>
            <a:r>
              <a:rPr lang="en-US" altLang="zh-CN">
                <a:latin typeface="Arial" panose="020B0604020202020204" pitchFamily="34" charset="0"/>
              </a:rPr>
              <a:t>【</a:t>
            </a:r>
            <a:r>
              <a:rPr lang="zh-CN" altLang="en-US">
                <a:latin typeface="Arial" panose="020B0604020202020204" pitchFamily="34" charset="0"/>
              </a:rPr>
              <a:t>直线</a:t>
            </a:r>
            <a:r>
              <a:rPr lang="en-US" altLang="zh-CN">
                <a:latin typeface="Arial" panose="020B0604020202020204" pitchFamily="34" charset="0"/>
              </a:rPr>
              <a:t>】</a:t>
            </a:r>
            <a:r>
              <a:rPr lang="zh-CN" altLang="en-US">
                <a:latin typeface="Arial" panose="020B0604020202020204" pitchFamily="34" charset="0"/>
              </a:rPr>
              <a:t>命令画出支承板后端面的不可见的俯视图细虚线，结果如图（</a:t>
            </a:r>
            <a:r>
              <a:rPr lang="en-US" altLang="zh-CN">
                <a:latin typeface="Arial" panose="020B0604020202020204" pitchFamily="34" charset="0"/>
              </a:rPr>
              <a:t>f</a:t>
            </a:r>
            <a:r>
              <a:rPr lang="zh-CN" altLang="en-US">
                <a:latin typeface="Arial" panose="020B0604020202020204" pitchFamily="34" charset="0"/>
              </a:rPr>
              <a:t>）所示。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6860" y="2770187"/>
            <a:ext cx="5429250" cy="240982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592570" y="1041739"/>
            <a:ext cx="1144703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5. </a:t>
            </a:r>
            <a:r>
              <a:rPr lang="zh-CN" altLang="en-US" sz="2400" b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画三角形肋板 </a:t>
            </a:r>
            <a:endParaRPr lang="en-US" altLang="zh-CN" sz="2400" b="1">
              <a:solidFill>
                <a:srgbClr val="FF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>
                <a:latin typeface="Arial" panose="020B0604020202020204" pitchFamily="34" charset="0"/>
              </a:rPr>
              <a:t>肋板的主、俯视图可迅速画出，左视图仅需确定其前端位置和上端位置。从图（</a:t>
            </a:r>
            <a:r>
              <a:rPr lang="en-US" altLang="zh-CN">
                <a:latin typeface="Arial" panose="020B0604020202020204" pitchFamily="34" charset="0"/>
              </a:rPr>
              <a:t>g</a:t>
            </a:r>
            <a:r>
              <a:rPr lang="zh-CN" altLang="en-US">
                <a:latin typeface="Arial" panose="020B0604020202020204" pitchFamily="34" charset="0"/>
              </a:rPr>
              <a:t>）中画辅助线，即可找出其前端在左视图上的位置；从主视图肋板最高位置画辅 助线可定出其左视图上端位置，然后画图就简单了，结果如图（</a:t>
            </a:r>
            <a:r>
              <a:rPr lang="en-US" altLang="zh-CN">
                <a:latin typeface="Arial" panose="020B0604020202020204" pitchFamily="34" charset="0"/>
              </a:rPr>
              <a:t>g</a:t>
            </a:r>
            <a:r>
              <a:rPr lang="zh-CN" altLang="en-US">
                <a:latin typeface="Arial" panose="020B0604020202020204" pitchFamily="34" charset="0"/>
              </a:rPr>
              <a:t>）所示。 </a:t>
            </a:r>
            <a:endParaRPr lang="en-US" altLang="zh-CN">
              <a:latin typeface="Arial" panose="020B0604020202020204" pitchFamily="34" charset="0"/>
            </a:endParaRPr>
          </a:p>
          <a:p>
            <a:r>
              <a:rPr lang="en-US" altLang="zh-CN" sz="2400" b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6. </a:t>
            </a:r>
            <a:r>
              <a:rPr lang="zh-CN" altLang="en-US" sz="2400" b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  <a:t>检查整理 </a:t>
            </a:r>
            <a:endParaRPr lang="en-US" altLang="zh-CN" sz="2400" b="1">
              <a:solidFill>
                <a:srgbClr val="FF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>
                <a:latin typeface="Arial" panose="020B0604020202020204" pitchFamily="34" charset="0"/>
              </a:rPr>
              <a:t>查看是否有多余线条，若有线型不符合要求的，要将其修改到相应的图层上，完成全图，如（</a:t>
            </a:r>
            <a:r>
              <a:rPr lang="en-US" altLang="zh-CN">
                <a:latin typeface="Arial" panose="020B0604020202020204" pitchFamily="34" charset="0"/>
              </a:rPr>
              <a:t>h</a:t>
            </a:r>
            <a:r>
              <a:rPr lang="zh-CN" altLang="en-US">
                <a:latin typeface="Arial" panose="020B0604020202020204" pitchFamily="34" charset="0"/>
              </a:rPr>
              <a:t>）所示。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0801" y="3248434"/>
            <a:ext cx="6314325" cy="2777836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稻壳儿榴莲果果"/>
          <p:cNvSpPr/>
          <p:nvPr/>
        </p:nvSpPr>
        <p:spPr>
          <a:xfrm>
            <a:off x="573569" y="3156918"/>
            <a:ext cx="7489217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6600" b="1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谢谢观看</a:t>
            </a:r>
            <a:endParaRPr lang="zh-CN" sz="6600" b="1" kern="1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 txBox="1"/>
          <p:nvPr/>
        </p:nvSpPr>
        <p:spPr>
          <a:xfrm>
            <a:off x="886159" y="1842922"/>
            <a:ext cx="3745231" cy="870751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marR="5080" lvl="0" indent="200025" defTabSz="914400" rtl="0" eaLnBrk="1" fontAlgn="auto" latinLnBrk="0" hangingPunct="1">
              <a:spcBef>
                <a:spcPts val="31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5400" b="1" spc="5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Part.1</a:t>
            </a:r>
            <a:endParaRPr sz="5400" b="1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稻壳儿榴莲果果"/>
          <p:cNvSpPr txBox="1">
            <a:spLocks noGrp="1"/>
          </p:cNvSpPr>
          <p:nvPr/>
        </p:nvSpPr>
        <p:spPr>
          <a:xfrm>
            <a:off x="1059815" y="2713990"/>
            <a:ext cx="5767705" cy="16751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500" b="0" i="0">
                <a:solidFill>
                  <a:srgbClr val="585858"/>
                </a:solidFill>
                <a:latin typeface="Droid Sans Fallback"/>
                <a:ea typeface="+mj-ea"/>
                <a:cs typeface="Droid Sans Fallback"/>
              </a:defRPr>
            </a:lvl1pPr>
          </a:lstStyle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5400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IPAexGothic"/>
              </a:rPr>
              <a:t>组合体的分解与初步剖析</a:t>
            </a:r>
            <a:endParaRPr lang="zh-CN" altLang="en-US" sz="5400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IPAexGothic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稻壳儿榴莲果果"/>
          <p:cNvSpPr txBox="1"/>
          <p:nvPr/>
        </p:nvSpPr>
        <p:spPr>
          <a:xfrm>
            <a:off x="1087120" y="871220"/>
            <a:ext cx="107581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分析如图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.1 所示组合体，并指出组合体各组成部分的组合、连接形式。</a:t>
            </a:r>
            <a:endParaRPr lang="zh-CN" altLang="en-US" sz="2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1087120" y="17650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任务描述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6300" y="1381125"/>
            <a:ext cx="5217795" cy="45129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0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45" name="稻壳儿榴莲果果"/>
          <p:cNvSpPr/>
          <p:nvPr/>
        </p:nvSpPr>
        <p:spPr>
          <a:xfrm>
            <a:off x="1195752" y="773233"/>
            <a:ext cx="1706313" cy="17064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7"/>
                  <a:pt x="2882" y="3018"/>
                </a:cubicBezTo>
                <a:cubicBezTo>
                  <a:pt x="-961" y="7039"/>
                  <a:pt x="-961" y="13557"/>
                  <a:pt x="2882" y="17579"/>
                </a:cubicBezTo>
                <a:cubicBezTo>
                  <a:pt x="6725" y="21600"/>
                  <a:pt x="12953" y="21600"/>
                  <a:pt x="16796" y="17579"/>
                </a:cubicBezTo>
                <a:cubicBezTo>
                  <a:pt x="20639" y="13557"/>
                  <a:pt x="20639" y="7039"/>
                  <a:pt x="16796" y="3018"/>
                </a:cubicBezTo>
                <a:cubicBezTo>
                  <a:pt x="14875" y="1007"/>
                  <a:pt x="12357" y="0"/>
                  <a:pt x="9839" y="0"/>
                </a:cubicBezTo>
                <a:close/>
                <a:moveTo>
                  <a:pt x="9839" y="388"/>
                </a:moveTo>
                <a:cubicBezTo>
                  <a:pt x="12262" y="388"/>
                  <a:pt x="14686" y="1356"/>
                  <a:pt x="16535" y="3291"/>
                </a:cubicBezTo>
                <a:cubicBezTo>
                  <a:pt x="20233" y="7160"/>
                  <a:pt x="20233" y="13436"/>
                  <a:pt x="16535" y="17306"/>
                </a:cubicBezTo>
                <a:cubicBezTo>
                  <a:pt x="12837" y="21175"/>
                  <a:pt x="6841" y="21175"/>
                  <a:pt x="3143" y="17306"/>
                </a:cubicBezTo>
                <a:cubicBezTo>
                  <a:pt x="-555" y="13436"/>
                  <a:pt x="-555" y="7160"/>
                  <a:pt x="3143" y="3291"/>
                </a:cubicBezTo>
                <a:cubicBezTo>
                  <a:pt x="4992" y="1356"/>
                  <a:pt x="7416" y="388"/>
                  <a:pt x="9839" y="388"/>
                </a:cubicBezTo>
                <a:close/>
              </a:path>
            </a:pathLst>
          </a:custGeom>
          <a:solidFill>
            <a:srgbClr val="12569A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7" name="稻壳儿榴莲果果"/>
          <p:cNvSpPr/>
          <p:nvPr/>
        </p:nvSpPr>
        <p:spPr>
          <a:xfrm>
            <a:off x="5193313" y="773233"/>
            <a:ext cx="1706313" cy="17064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7"/>
                  <a:pt x="2882" y="3018"/>
                </a:cubicBezTo>
                <a:cubicBezTo>
                  <a:pt x="-961" y="7039"/>
                  <a:pt x="-961" y="13557"/>
                  <a:pt x="2882" y="17579"/>
                </a:cubicBezTo>
                <a:cubicBezTo>
                  <a:pt x="6725" y="21600"/>
                  <a:pt x="12953" y="21600"/>
                  <a:pt x="16796" y="17579"/>
                </a:cubicBezTo>
                <a:cubicBezTo>
                  <a:pt x="20639" y="13557"/>
                  <a:pt x="20639" y="7039"/>
                  <a:pt x="16796" y="3018"/>
                </a:cubicBezTo>
                <a:cubicBezTo>
                  <a:pt x="14875" y="1007"/>
                  <a:pt x="12357" y="0"/>
                  <a:pt x="9839" y="0"/>
                </a:cubicBezTo>
                <a:close/>
                <a:moveTo>
                  <a:pt x="9839" y="388"/>
                </a:moveTo>
                <a:cubicBezTo>
                  <a:pt x="12262" y="388"/>
                  <a:pt x="14686" y="1356"/>
                  <a:pt x="16535" y="3291"/>
                </a:cubicBezTo>
                <a:cubicBezTo>
                  <a:pt x="20233" y="7160"/>
                  <a:pt x="20233" y="13436"/>
                  <a:pt x="16535" y="17306"/>
                </a:cubicBezTo>
                <a:cubicBezTo>
                  <a:pt x="12837" y="21175"/>
                  <a:pt x="6841" y="21175"/>
                  <a:pt x="3143" y="17306"/>
                </a:cubicBezTo>
                <a:cubicBezTo>
                  <a:pt x="-555" y="13436"/>
                  <a:pt x="-555" y="7160"/>
                  <a:pt x="3143" y="3291"/>
                </a:cubicBezTo>
                <a:cubicBezTo>
                  <a:pt x="4992" y="1356"/>
                  <a:pt x="7416" y="388"/>
                  <a:pt x="9839" y="388"/>
                </a:cubicBezTo>
                <a:close/>
              </a:path>
            </a:pathLst>
          </a:custGeom>
          <a:solidFill>
            <a:srgbClr val="12569A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9" name="稻壳儿榴莲果果"/>
          <p:cNvSpPr/>
          <p:nvPr/>
        </p:nvSpPr>
        <p:spPr>
          <a:xfrm>
            <a:off x="9004310" y="777678"/>
            <a:ext cx="1706313" cy="17064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20595" extrusionOk="0">
                <a:moveTo>
                  <a:pt x="9839" y="0"/>
                </a:moveTo>
                <a:cubicBezTo>
                  <a:pt x="7321" y="0"/>
                  <a:pt x="4803" y="1007"/>
                  <a:pt x="2882" y="3018"/>
                </a:cubicBezTo>
                <a:cubicBezTo>
                  <a:pt x="-961" y="7039"/>
                  <a:pt x="-961" y="13557"/>
                  <a:pt x="2882" y="17579"/>
                </a:cubicBezTo>
                <a:cubicBezTo>
                  <a:pt x="6725" y="21600"/>
                  <a:pt x="12953" y="21600"/>
                  <a:pt x="16796" y="17579"/>
                </a:cubicBezTo>
                <a:cubicBezTo>
                  <a:pt x="20639" y="13557"/>
                  <a:pt x="20639" y="7039"/>
                  <a:pt x="16796" y="3018"/>
                </a:cubicBezTo>
                <a:cubicBezTo>
                  <a:pt x="14875" y="1007"/>
                  <a:pt x="12357" y="0"/>
                  <a:pt x="9839" y="0"/>
                </a:cubicBezTo>
                <a:close/>
                <a:moveTo>
                  <a:pt x="9839" y="388"/>
                </a:moveTo>
                <a:cubicBezTo>
                  <a:pt x="12262" y="388"/>
                  <a:pt x="14686" y="1356"/>
                  <a:pt x="16535" y="3291"/>
                </a:cubicBezTo>
                <a:cubicBezTo>
                  <a:pt x="20233" y="7160"/>
                  <a:pt x="20233" y="13436"/>
                  <a:pt x="16535" y="17306"/>
                </a:cubicBezTo>
                <a:cubicBezTo>
                  <a:pt x="12837" y="21175"/>
                  <a:pt x="6841" y="21175"/>
                  <a:pt x="3143" y="17306"/>
                </a:cubicBezTo>
                <a:cubicBezTo>
                  <a:pt x="-555" y="13436"/>
                  <a:pt x="-555" y="7160"/>
                  <a:pt x="3143" y="3291"/>
                </a:cubicBezTo>
                <a:cubicBezTo>
                  <a:pt x="4992" y="1356"/>
                  <a:pt x="7416" y="388"/>
                  <a:pt x="9839" y="388"/>
                </a:cubicBezTo>
                <a:close/>
              </a:path>
            </a:pathLst>
          </a:custGeom>
          <a:solidFill>
            <a:srgbClr val="12569A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5" name="稻壳儿榴莲果果"/>
          <p:cNvSpPr txBox="1"/>
          <p:nvPr/>
        </p:nvSpPr>
        <p:spPr>
          <a:xfrm>
            <a:off x="911225" y="2760345"/>
            <a:ext cx="216535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（1）能掌握组合体的概念，组合体组合、连接形式。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7" name="稻壳儿榴莲果果"/>
          <p:cNvSpPr txBox="1"/>
          <p:nvPr/>
        </p:nvSpPr>
        <p:spPr>
          <a:xfrm>
            <a:off x="4945380" y="2759710"/>
            <a:ext cx="179578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（2）会用形体分析法分析组合体问题。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9" name="稻壳儿榴莲果果"/>
          <p:cNvSpPr txBox="1"/>
          <p:nvPr/>
        </p:nvSpPr>
        <p:spPr>
          <a:xfrm>
            <a:off x="8328025" y="2760345"/>
            <a:ext cx="278130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50000"/>
              </a:lnSpc>
            </a:pP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（3）养成严谨的思维习惯，从文字中了解所表达的内涵，提升学习能力。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90" name="稻壳儿榴莲果果"/>
          <p:cNvPicPr/>
          <p:nvPr/>
        </p:nvPicPr>
        <p:blipFill rotWithShape="1">
          <a:blip r:embed="rId1"/>
          <a:srcRect l="16693" r="16693"/>
          <a:stretch>
            <a:fillRect/>
          </a:stretch>
        </p:blipFill>
        <p:spPr>
          <a:xfrm>
            <a:off x="5350905" y="931523"/>
            <a:ext cx="1389857" cy="1389857"/>
          </a:xfrm>
          <a:prstGeom prst="ellipse">
            <a:avLst/>
          </a:prstGeom>
        </p:spPr>
      </p:pic>
      <p:pic>
        <p:nvPicPr>
          <p:cNvPr id="91" name="稻壳儿榴莲果果"/>
          <p:cNvPicPr/>
          <p:nvPr/>
        </p:nvPicPr>
        <p:blipFill rotWithShape="1">
          <a:blip r:embed="rId2"/>
          <a:srcRect l="11532" r="21854"/>
          <a:stretch>
            <a:fillRect/>
          </a:stretch>
        </p:blipFill>
        <p:spPr>
          <a:xfrm>
            <a:off x="1353784" y="935967"/>
            <a:ext cx="1389857" cy="1389857"/>
          </a:xfrm>
          <a:prstGeom prst="ellipse">
            <a:avLst/>
          </a:prstGeom>
        </p:spPr>
      </p:pic>
      <p:pic>
        <p:nvPicPr>
          <p:cNvPr id="92" name="稻壳儿榴莲果果"/>
          <p:cNvPicPr/>
          <p:nvPr/>
        </p:nvPicPr>
        <p:blipFill rotWithShape="1">
          <a:blip r:embed="rId3"/>
          <a:srcRect l="16693" r="16693"/>
          <a:stretch>
            <a:fillRect/>
          </a:stretch>
        </p:blipFill>
        <p:spPr>
          <a:xfrm>
            <a:off x="9162537" y="931329"/>
            <a:ext cx="1389857" cy="1389857"/>
          </a:xfrm>
          <a:prstGeom prst="ellipse">
            <a:avLst/>
          </a:prstGeom>
        </p:spPr>
      </p:pic>
      <p:sp>
        <p:nvSpPr>
          <p:cNvPr id="44" name="稻壳儿榴莲果果"/>
          <p:cNvSpPr/>
          <p:nvPr/>
        </p:nvSpPr>
        <p:spPr>
          <a:xfrm>
            <a:off x="1085894" y="194037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任务目标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4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12" name="稻壳儿榴莲果果"/>
          <p:cNvSpPr txBox="1"/>
          <p:nvPr/>
        </p:nvSpPr>
        <p:spPr>
          <a:xfrm>
            <a:off x="794385" y="3881755"/>
            <a:ext cx="41459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设备、工具准备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（1）绘图工具：铅笔、三角板、圆规等。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（2）绘图纸。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稻壳儿榴莲果果"/>
          <p:cNvSpPr txBox="1"/>
          <p:nvPr/>
        </p:nvSpPr>
        <p:spPr>
          <a:xfrm>
            <a:off x="6473222" y="3881505"/>
            <a:ext cx="4885609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任务分析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学习组合体的相关内容，都可以采用“先分后合”的方法。即假想将组合体分解成若干个基本形体，然后按其相对位置逐个分析各基本体的投影，综合起来，即得到整个组合体的投影。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稻壳儿榴莲果果"/>
          <p:cNvPicPr/>
          <p:nvPr/>
        </p:nvPicPr>
        <p:blipFill rotWithShape="1">
          <a:blip r:embed="rId1"/>
          <a:srcRect t="7779" b="7779"/>
          <a:stretch>
            <a:fillRect/>
          </a:stretch>
        </p:blipFill>
        <p:spPr>
          <a:xfrm>
            <a:off x="794560" y="1065317"/>
            <a:ext cx="4770112" cy="2683188"/>
          </a:xfrm>
          <a:prstGeom prst="rect">
            <a:avLst/>
          </a:prstGeom>
        </p:spPr>
      </p:pic>
      <p:pic>
        <p:nvPicPr>
          <p:cNvPr id="16" name="稻壳儿榴莲果果"/>
          <p:cNvPicPr/>
          <p:nvPr/>
        </p:nvPicPr>
        <p:blipFill rotWithShape="1">
          <a:blip r:embed="rId2"/>
          <a:srcRect t="7779" b="7779"/>
          <a:stretch>
            <a:fillRect/>
          </a:stretch>
        </p:blipFill>
        <p:spPr>
          <a:xfrm>
            <a:off x="6508034" y="1065317"/>
            <a:ext cx="4770112" cy="2683188"/>
          </a:xfrm>
          <a:prstGeom prst="rect">
            <a:avLst/>
          </a:prstGeom>
        </p:spPr>
      </p:pic>
      <p:sp>
        <p:nvSpPr>
          <p:cNvPr id="17" name="稻壳儿榴莲果果"/>
          <p:cNvSpPr/>
          <p:nvPr/>
        </p:nvSpPr>
        <p:spPr>
          <a:xfrm>
            <a:off x="895350" y="25333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任务实施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稻壳儿榴莲果果"/>
          <p:cNvSpPr/>
          <p:nvPr/>
        </p:nvSpPr>
        <p:spPr>
          <a:xfrm>
            <a:off x="6372225" y="3022600"/>
            <a:ext cx="4954270" cy="83185"/>
          </a:xfrm>
          <a:prstGeom prst="rect">
            <a:avLst/>
          </a:prstGeom>
          <a:solidFill>
            <a:srgbClr val="125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稻壳儿榴莲果果"/>
          <p:cNvSpPr txBox="1"/>
          <p:nvPr/>
        </p:nvSpPr>
        <p:spPr>
          <a:xfrm>
            <a:off x="6371956" y="2562475"/>
            <a:ext cx="488560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一、组合体的概念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1" name="稻壳儿榴莲果果"/>
          <p:cNvSpPr txBox="1"/>
          <p:nvPr/>
        </p:nvSpPr>
        <p:spPr>
          <a:xfrm flipH="1">
            <a:off x="6372225" y="3376295"/>
            <a:ext cx="4631055" cy="14770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任何复杂的形体，都可以看成是由一些基本的形体按照一定的连接方式组合而成的。这些基本形体包括棱柱、棱锥、圆柱、圆锥、球和圆环等。由基本形体组成的复杂形体称为组合体。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3395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430" y="1835150"/>
            <a:ext cx="5110480" cy="35293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稻壳儿榴莲果果"/>
          <p:cNvSpPr/>
          <p:nvPr/>
        </p:nvSpPr>
        <p:spPr>
          <a:xfrm>
            <a:off x="900430" y="1329690"/>
            <a:ext cx="4954270" cy="83185"/>
          </a:xfrm>
          <a:prstGeom prst="rect">
            <a:avLst/>
          </a:prstGeom>
          <a:solidFill>
            <a:srgbClr val="125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稻壳儿榴莲果果"/>
          <p:cNvSpPr txBox="1"/>
          <p:nvPr/>
        </p:nvSpPr>
        <p:spPr>
          <a:xfrm>
            <a:off x="900161" y="869565"/>
            <a:ext cx="488560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二、组合体的组成方式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1" name="稻壳儿榴莲果果"/>
          <p:cNvSpPr txBox="1"/>
          <p:nvPr/>
        </p:nvSpPr>
        <p:spPr>
          <a:xfrm flipH="1">
            <a:off x="900430" y="1612265"/>
            <a:ext cx="10108565" cy="1107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组合体的组成方式有切割和叠加两种形式。常见的组合体则是这两种方式的组合。如图 5.2 所示。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无论以何种方式构成组合体，其基本形体的相邻表面都存在一定的相互关系。其形式一般分为平行、相切、相交等基本情况。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3395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6530" y="2919095"/>
            <a:ext cx="6137910" cy="2608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LIDE.VECTOR" val="#431557;"/>
</p:tagLst>
</file>

<file path=ppt/tags/tag10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a*1_1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ISCONTENTSTITLE" val="0"/>
  <p:tag name="KSO_WM_DIAGRAM_GROUP_CODE" val="q1-1"/>
  <p:tag name="KSO_WM_UNIT_TYPE" val="q_h_a"/>
  <p:tag name="KSO_WM_UNIT_INDEX" val="1_1_1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5"/>
  <p:tag name="KSO_WM_UNIT_TEXT_FILL_TYPE" val="1"/>
</p:tagLst>
</file>

<file path=ppt/tags/tag11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i*1_3_1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3_1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2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i*1_2_3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2_3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a*1_2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ISCONTENTSTITLE" val="0"/>
  <p:tag name="KSO_WM_DIAGRAM_GROUP_CODE" val="q1-1"/>
  <p:tag name="KSO_WM_UNIT_TYPE" val="q_h_a"/>
  <p:tag name="KSO_WM_UNIT_INDEX" val="1_2_1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6"/>
  <p:tag name="KSO_WM_UNIT_TEXT_FILL_TYPE" val="1"/>
</p:tagLst>
</file>

<file path=ppt/tags/tag14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a*1_3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ISCONTENTSTITLE" val="0"/>
  <p:tag name="KSO_WM_DIAGRAM_GROUP_CODE" val="q1-1"/>
  <p:tag name="KSO_WM_UNIT_TYPE" val="q_h_a"/>
  <p:tag name="KSO_WM_UNIT_INDEX" val="1_3_1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8"/>
  <p:tag name="KSO_WM_UNIT_TEX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190039_5*m_h_i*1_1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20190039_5*m_h_i*1_1_2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3"/>
  <p:tag name="KSO_WM_UNIT_ID" val="diagram20190039_5*m_h_i*1_1_3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18.xml><?xml version="1.0" encoding="utf-8"?>
<p:tagLst xmlns:p="http://schemas.openxmlformats.org/presentationml/2006/main">
  <p:tag name="KSO_WM_UNIT_VALUE" val="101*95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1_1"/>
  <p:tag name="KSO_WM_UNIT_ID" val="diagram20190039_5*m_h_x*1_1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20190039_5*m_h_a*1_1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i*1_3_4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3_4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190039_5*m_h_i*1_2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13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20190039_5*m_h_i*1_2_2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6"/>
  <p:tag name="KSO_WM_UNIT_LINE_FILL_TYPE" val="2"/>
  <p:tag name="KSO_WM_UNIT_TEXT_FILL_FORE_SCHEMECOLOR_INDEX" val="13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3"/>
  <p:tag name="KSO_WM_UNIT_ID" val="diagram20190039_5*m_h_i*1_2_3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VALUE" val="96*101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2_1"/>
  <p:tag name="KSO_WM_UNIT_ID" val="diagram20190039_5*m_h_x*1_2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2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2_1"/>
  <p:tag name="KSO_WM_UNIT_ID" val="diagram20190039_5*m_h_a*1_2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190039_5*m_h_i*1_3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LINE_FORE_SCHEMECOLOR_INDEX" val="7"/>
  <p:tag name="KSO_WM_UNIT_LINE_FILL_TYPE" val="2"/>
  <p:tag name="KSO_WM_UNIT_TEXT_FILL_FORE_SCHEMECOLOR_INDEX" val="13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20190039_5*m_h_i*1_3_2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7"/>
  <p:tag name="KSO_WM_UNIT_LINE_FILL_TYPE" val="2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3"/>
  <p:tag name="KSO_WM_UNIT_ID" val="diagram20190039_5*m_h_i*1_3_3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7"/>
  <p:tag name="KSO_WM_UNIT_LINE_FILL_TYPE" val="2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VALUE" val="101*101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3_1"/>
  <p:tag name="KSO_WM_UNIT_ID" val="diagram20190039_5*m_h_x*1_3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3_1"/>
  <p:tag name="KSO_WM_UNIT_ID" val="diagram20190039_5*m_h_a*1_3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ID" val="diagram20187697_2*q_h_i*1_1_5"/>
  <p:tag name="KSO_WM_TEMPLATE_CATEGORY" val="diagram"/>
  <p:tag name="KSO_WM_TEMPLATE_INDEX" val="20187697"/>
  <p:tag name="KSO_WM_UNIT_LAYERLEVEL" val="1_1_1"/>
  <p:tag name="KSO_WM_TAG_VERSION" val="1.0"/>
  <p:tag name="KSO_WM_BEAUTIFY_FLAG" val="#wm#"/>
  <p:tag name="KSO_WM_UNIT_TYPE" val="q_h_i"/>
  <p:tag name="KSO_WM_UNIT_INDEX" val="1_1_5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20190039_5*m_h_i*1_4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LINE_FORE_SCHEMECOLOR_INDEX" val="8"/>
  <p:tag name="KSO_WM_UNIT_LINE_FILL_TYPE" val="2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2"/>
  <p:tag name="KSO_WM_UNIT_ID" val="diagram20190039_5*m_h_i*1_4_2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8"/>
  <p:tag name="KSO_WM_UNIT_LINE_FILL_TYPE" val="2"/>
  <p:tag name="KSO_WM_UNIT_TEXT_FILL_FORE_SCHEMECOLOR_INDEX" val="13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3"/>
  <p:tag name="KSO_WM_UNIT_ID" val="diagram20190039_5*m_h_i*1_4_3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8"/>
  <p:tag name="KSO_WM_UNIT_LINE_FILL_TYPE" val="2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KSO_WM_UNIT_VALUE" val="101*101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4_1"/>
  <p:tag name="KSO_WM_UNIT_ID" val="diagram20190039_5*m_h_x*1_4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3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4_1"/>
  <p:tag name="KSO_WM_UNIT_ID" val="diagram20190039_5*m_h_a*1_4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5_1"/>
  <p:tag name="KSO_WM_UNIT_ID" val="diagram20190039_5*m_h_i*1_5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LINE_FORE_SCHEMECOLOR_INDEX" val="9"/>
  <p:tag name="KSO_WM_UNIT_LINE_FILL_TYPE" val="2"/>
  <p:tag name="KSO_WM_UNIT_TEXT_FILL_FORE_SCHEMECOLOR_INDEX" val="13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5_2"/>
  <p:tag name="KSO_WM_UNIT_ID" val="diagram20190039_5*m_h_i*1_5_2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9"/>
  <p:tag name="KSO_WM_UNIT_LINE_FILL_TYPE" val="2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5_3"/>
  <p:tag name="KSO_WM_UNIT_ID" val="diagram20190039_5*m_h_i*1_5_3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9"/>
  <p:tag name="KSO_WM_UNIT_LINE_FILL_TYPE" val="2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UNIT_VALUE" val="101*101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5_1"/>
  <p:tag name="KSO_WM_UNIT_ID" val="diagram20190039_5*m_h_x*1_5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3"/>
  <p:tag name="KSO_WM_UNIT_TEXT_FILL_TYPE" val="1"/>
</p:tagLst>
</file>

<file path=ppt/tags/tag3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5_1"/>
  <p:tag name="KSO_WM_UNIT_ID" val="diagram20190039_5*m_h_a*1_5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i*1_3_3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3_3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6_1"/>
  <p:tag name="KSO_WM_UNIT_ID" val="diagram20190039_5*m_h_i*1_6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LINE_FORE_SCHEMECOLOR_INDEX" val="10"/>
  <p:tag name="KSO_WM_UNIT_LINE_FILL_TYPE" val="2"/>
  <p:tag name="KSO_WM_UNIT_TEXT_FILL_FORE_SCHEMECOLOR_INDEX" val="13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6_2"/>
  <p:tag name="KSO_WM_UNIT_ID" val="diagram20190039_5*m_h_i*1_6_2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10"/>
  <p:tag name="KSO_WM_UNIT_LINE_FILL_TYPE" val="2"/>
  <p:tag name="KSO_WM_UNIT_TEXT_FILL_FORE_SCHEMECOLOR_INDEX" val="13"/>
  <p:tag name="KSO_WM_UNIT_TEXT_FILL_TYPE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6_3"/>
  <p:tag name="KSO_WM_UNIT_ID" val="diagram20190039_5*m_h_i*1_6_3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10"/>
  <p:tag name="KSO_WM_UNIT_LINE_FILL_TYPE" val="2"/>
  <p:tag name="KSO_WM_UNIT_TEXT_FILL_FORE_SCHEMECOLOR_INDEX" val="2"/>
  <p:tag name="KSO_WM_UNIT_TEXT_FILL_TYPE" val="1"/>
</p:tagLst>
</file>

<file path=ppt/tags/tag43.xml><?xml version="1.0" encoding="utf-8"?>
<p:tagLst xmlns:p="http://schemas.openxmlformats.org/presentationml/2006/main">
  <p:tag name="KSO_WM_UNIT_VALUE" val="109*109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x"/>
  <p:tag name="KSO_WM_UNIT_INDEX" val="1_6_1"/>
  <p:tag name="KSO_WM_UNIT_ID" val="diagram20190039_5*m_h_x*1_6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6_1"/>
  <p:tag name="KSO_WM_UNIT_ID" val="diagram20190039_5*m_h_a*1_6_1"/>
  <p:tag name="KSO_WM_TEMPLATE_CATEGORY" val="diagram"/>
  <p:tag name="KSO_WM_TEMPLATE_INDEX" val="20190039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3"/>
  <p:tag name="KSO_WM_UNIT_TEXT_FILL_TYPE" val="1"/>
</p:tagLst>
</file>

<file path=ppt/tags/tag45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i*1_3_4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3_4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ID" val="diagram20187697_2*q_h_i*1_1_5"/>
  <p:tag name="KSO_WM_TEMPLATE_CATEGORY" val="diagram"/>
  <p:tag name="KSO_WM_TEMPLATE_INDEX" val="20187697"/>
  <p:tag name="KSO_WM_UNIT_LAYERLEVEL" val="1_1_1"/>
  <p:tag name="KSO_WM_TAG_VERSION" val="1.0"/>
  <p:tag name="KSO_WM_BEAUTIFY_FLAG" val="#wm#"/>
  <p:tag name="KSO_WM_UNIT_TYPE" val="q_h_i"/>
  <p:tag name="KSO_WM_UNIT_INDEX" val="1_1_5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47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i*1_3_3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3_3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ID" val="diagram20187697_2*q_h_i*1_1_4"/>
  <p:tag name="KSO_WM_TEMPLATE_CATEGORY" val="diagram"/>
  <p:tag name="KSO_WM_TEMPLATE_INDEX" val="20187697"/>
  <p:tag name="KSO_WM_UNIT_LAYERLEVEL" val="1_1_1"/>
  <p:tag name="KSO_WM_TAG_VERSION" val="1.0"/>
  <p:tag name="KSO_WM_BEAUTIFY_FLAG" val="#wm#"/>
  <p:tag name="KSO_WM_UNIT_TYPE" val="q_h_i"/>
  <p:tag name="KSO_WM_UNIT_INDEX" val="1_1_4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ID" val="diagram20187697_2*q_h_i*1_2_2"/>
  <p:tag name="KSO_WM_TEMPLATE_CATEGORY" val="diagram"/>
  <p:tag name="KSO_WM_TEMPLATE_INDEX" val="20187697"/>
  <p:tag name="KSO_WM_UNIT_LAYERLEVEL" val="1_1_1"/>
  <p:tag name="KSO_WM_TAG_VERSION" val="1.0"/>
  <p:tag name="KSO_WM_BEAUTIFY_FLAG" val="#wm#"/>
  <p:tag name="KSO_WM_UNIT_TYPE" val="q_h_i"/>
  <p:tag name="KSO_WM_UNIT_INDEX" val="1_2_2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ID" val="diagram20187697_2*q_h_i*1_1_4"/>
  <p:tag name="KSO_WM_TEMPLATE_CATEGORY" val="diagram"/>
  <p:tag name="KSO_WM_TEMPLATE_INDEX" val="20187697"/>
  <p:tag name="KSO_WM_UNIT_LAYERLEVEL" val="1_1_1"/>
  <p:tag name="KSO_WM_TAG_VERSION" val="1.0"/>
  <p:tag name="KSO_WM_BEAUTIFY_FLAG" val="#wm#"/>
  <p:tag name="KSO_WM_UNIT_TYPE" val="q_h_i"/>
  <p:tag name="KSO_WM_UNIT_INDEX" val="1_1_4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ID" val="diagram20187697_2*q_h_i*1_1_2"/>
  <p:tag name="KSO_WM_TEMPLATE_CATEGORY" val="diagram"/>
  <p:tag name="KSO_WM_TEMPLATE_INDEX" val="20187697"/>
  <p:tag name="KSO_WM_UNIT_LAYERLEVEL" val="1_1_1"/>
  <p:tag name="KSO_WM_TAG_VERSION" val="1.0"/>
  <p:tag name="KSO_WM_BEAUTIFY_FLAG" val="#wm#"/>
  <p:tag name="KSO_WM_UNIT_TYPE" val="q_h_i"/>
  <p:tag name="KSO_WM_UNIT_INDEX" val="1_1_2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51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i*1_2_1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2_1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2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i*1_3_1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3_1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53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i*1_2_3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2_3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4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a*1_2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ISCONTENTSTITLE" val="0"/>
  <p:tag name="KSO_WM_DIAGRAM_GROUP_CODE" val="q1-1"/>
  <p:tag name="KSO_WM_UNIT_TYPE" val="q_h_a"/>
  <p:tag name="KSO_WM_UNIT_INDEX" val="1_2_1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6"/>
  <p:tag name="KSO_WM_UNIT_TEXT_FILL_TYPE" val="1"/>
</p:tagLst>
</file>

<file path=ppt/tags/tag55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a*1_3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ISCONTENTSTITLE" val="0"/>
  <p:tag name="KSO_WM_DIAGRAM_GROUP_CODE" val="q1-1"/>
  <p:tag name="KSO_WM_UNIT_TYPE" val="q_h_a"/>
  <p:tag name="KSO_WM_UNIT_INDEX" val="1_3_1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8"/>
  <p:tag name="KSO_WM_UNIT_TEXT_FILL_TYPE" val="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03334_2*l_h_i*1_3_1"/>
  <p:tag name="KSO_WM_TEMPLATE_CATEGORY" val="diagram"/>
  <p:tag name="KSO_WM_TEMPLATE_INDEX" val="20203334"/>
  <p:tag name="KSO_WM_UNIT_LAYERLEVEL" val="1_1_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03334_2*l_h_i*1_1_1"/>
  <p:tag name="KSO_WM_TEMPLATE_CATEGORY" val="diagram"/>
  <p:tag name="KSO_WM_TEMPLATE_INDEX" val="20203334"/>
  <p:tag name="KSO_WM_UNIT_LAYERLEVEL" val="1_1_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03334_2*l_h_i*1_2_1"/>
  <p:tag name="KSO_WM_TEMPLATE_CATEGORY" val="diagram"/>
  <p:tag name="KSO_WM_TEMPLATE_INDEX" val="20203334"/>
  <p:tag name="KSO_WM_UNIT_LAYERLEVEL" val="1_1_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ISCONTENTSTITLE" val="0"/>
  <p:tag name="KSO_WM_UNIT_PRESET_TEXT_INDEX" val="1"/>
  <p:tag name="KSO_WM_UNIT_PRESET_TEXT_LEN" val="4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03334_2*l_h_a*1_3_1"/>
  <p:tag name="KSO_WM_TEMPLATE_CATEGORY" val="diagram"/>
  <p:tag name="KSO_WM_TEMPLATE_INDEX" val="20203334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ID" val="diagram20187697_2*q_h_i*1_2_2"/>
  <p:tag name="KSO_WM_TEMPLATE_CATEGORY" val="diagram"/>
  <p:tag name="KSO_WM_TEMPLATE_INDEX" val="20187697"/>
  <p:tag name="KSO_WM_UNIT_LAYERLEVEL" val="1_1_1"/>
  <p:tag name="KSO_WM_TAG_VERSION" val="1.0"/>
  <p:tag name="KSO_WM_BEAUTIFY_FLAG" val="#wm#"/>
  <p:tag name="KSO_WM_UNIT_TYPE" val="q_h_i"/>
  <p:tag name="KSO_WM_UNIT_INDEX" val="1_2_2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60.xml><?xml version="1.0" encoding="utf-8"?>
<p:tagLst xmlns:p="http://schemas.openxmlformats.org/presentationml/2006/main">
  <p:tag name="KSO_WM_UNIT_PRESET_TEXT_INDEX" val="4"/>
  <p:tag name="KSO_WM_UNIT_PRESET_TEXT_LEN" val="12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03334_2*l_h_f*1_3_1"/>
  <p:tag name="KSO_WM_TEMPLATE_CATEGORY" val="diagram"/>
  <p:tag name="KSO_WM_TEMPLATE_INDEX" val="2020333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61.xml><?xml version="1.0" encoding="utf-8"?>
<p:tagLst xmlns:p="http://schemas.openxmlformats.org/presentationml/2006/main">
  <p:tag name="KSO_WM_UNIT_ISCONTENTSTITLE" val="0"/>
  <p:tag name="KSO_WM_UNIT_PRESET_TEXT_INDEX" val="1"/>
  <p:tag name="KSO_WM_UNIT_PRESET_TEXT_LEN" val="4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03334_2*l_h_a*1_2_1"/>
  <p:tag name="KSO_WM_TEMPLATE_CATEGORY" val="diagram"/>
  <p:tag name="KSO_WM_TEMPLATE_INDEX" val="20203334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62.xml><?xml version="1.0" encoding="utf-8"?>
<p:tagLst xmlns:p="http://schemas.openxmlformats.org/presentationml/2006/main">
  <p:tag name="KSO_WM_UNIT_PRESET_TEXT_INDEX" val="4"/>
  <p:tag name="KSO_WM_UNIT_PRESET_TEXT_LEN" val="12"/>
  <p:tag name="KSO_WM_UNIT_NOCLEAR" val="0"/>
  <p:tag name="KSO_WM_UNIT_VALUE" val="5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3334_2*l_h_f*1_2_1"/>
  <p:tag name="KSO_WM_TEMPLATE_CATEGORY" val="diagram"/>
  <p:tag name="KSO_WM_TEMPLATE_INDEX" val="2020333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63.xml><?xml version="1.0" encoding="utf-8"?>
<p:tagLst xmlns:p="http://schemas.openxmlformats.org/presentationml/2006/main">
  <p:tag name="KSO_WM_UNIT_ISCONTENTSTITLE" val="0"/>
  <p:tag name="KSO_WM_UNIT_PRESET_TEXT_INDEX" val="1"/>
  <p:tag name="KSO_WM_UNIT_PRESET_TEXT_LEN" val="4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03334_2*l_h_a*1_1_1"/>
  <p:tag name="KSO_WM_TEMPLATE_CATEGORY" val="diagram"/>
  <p:tag name="KSO_WM_TEMPLATE_INDEX" val="20203334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64.xml><?xml version="1.0" encoding="utf-8"?>
<p:tagLst xmlns:p="http://schemas.openxmlformats.org/presentationml/2006/main">
  <p:tag name="KSO_WM_UNIT_PRESET_TEXT_INDEX" val="4"/>
  <p:tag name="KSO_WM_UNIT_PRESET_TEXT_LEN" val="12"/>
  <p:tag name="KSO_WM_UNIT_NOCLEAR" val="0"/>
  <p:tag name="KSO_WM_UNIT_VALUE" val="6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03334_2*l_h_f*1_1_1"/>
  <p:tag name="KSO_WM_TEMPLATE_CATEGORY" val="diagram"/>
  <p:tag name="KSO_WM_TEMPLATE_INDEX" val="20203334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03334_2*l_h_i*1_2_2"/>
  <p:tag name="KSO_WM_TEMPLATE_CATEGORY" val="diagram"/>
  <p:tag name="KSO_WM_TEMPLATE_INDEX" val="20203334"/>
  <p:tag name="KSO_WM_UNIT_LAYERLEVEL" val="1_1_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03334_2*l_h_i*1_3_2"/>
  <p:tag name="KSO_WM_TEMPLATE_CATEGORY" val="diagram"/>
  <p:tag name="KSO_WM_TEMPLATE_INDEX" val="20203334"/>
  <p:tag name="KSO_WM_UNIT_LAYERLEVEL" val="1_1_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03334_2*l_h_i*1_1_2"/>
  <p:tag name="KSO_WM_TEMPLATE_CATEGORY" val="diagram"/>
  <p:tag name="KSO_WM_TEMPLATE_INDEX" val="20203334"/>
  <p:tag name="KSO_WM_UNIT_LAYERLEVEL" val="1_1_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82*6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2414_2*l_h_d*1_1_1"/>
  <p:tag name="KSO_WM_TEMPLATE_CATEGORY" val="diagram"/>
  <p:tag name="KSO_WM_TEMPLATE_INDEX" val="20232414"/>
  <p:tag name="KSO_WM_UNIT_LAYERLEVEL" val="1_1_1"/>
  <p:tag name="KSO_WM_TAG_VERSION" val="3.0"/>
  <p:tag name="KSO_WM_UNIT_PICTURE_SUBTYPE" val="b"/>
  <p:tag name="KSO_WM_DIAGRAM_VIRTUALLY_FRAME" val="{&quot;height&quot;:361.54998779296875,&quot;left&quot;:72.24999389648437,&quot;top&quot;:126.25291948934236,&quot;width&quot;:797.4500122070312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</p:tagLst>
</file>

<file path=ppt/tags/tag6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2414_2*l_h_f*1_1_1"/>
  <p:tag name="KSO_WM_TEMPLATE_CATEGORY" val="diagram"/>
  <p:tag name="KSO_WM_TEMPLATE_INDEX" val="2023241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1.54998779296875,&quot;left&quot;:72.24999389648437,&quot;top&quot;:126.25291948934236,&quot;width&quot;:797.4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项正文，文字是您思想的提炼，请尽量言简意赅的阐述观点，单击此处输入你的项正文"/>
  <p:tag name="KSO_WM_UNIT_TEXT_FILL_FORE_SCHEMECOLOR_INDEX" val="1"/>
  <p:tag name="KSO_WM_UNIT_TEXT_FILL_TYPE" val="1"/>
  <p:tag name="KSO_WM_UNIT_USESOURCEFORMAT_APPLY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DIAGRAM_GROUP_CODE" val="q1-1"/>
  <p:tag name="KSO_WM_UNIT_ID" val="diagram20187697_2*q_h_i*1_1_2"/>
  <p:tag name="KSO_WM_TEMPLATE_CATEGORY" val="diagram"/>
  <p:tag name="KSO_WM_TEMPLATE_INDEX" val="20187697"/>
  <p:tag name="KSO_WM_UNIT_LAYERLEVEL" val="1_1_1"/>
  <p:tag name="KSO_WM_TAG_VERSION" val="1.0"/>
  <p:tag name="KSO_WM_BEAUTIFY_FLAG" val="#wm#"/>
  <p:tag name="KSO_WM_UNIT_TYPE" val="q_h_i"/>
  <p:tag name="KSO_WM_UNIT_INDEX" val="1_1_2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7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82*6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2414_2*l_h_d*1_2_1"/>
  <p:tag name="KSO_WM_TEMPLATE_CATEGORY" val="diagram"/>
  <p:tag name="KSO_WM_TEMPLATE_INDEX" val="20232414"/>
  <p:tag name="KSO_WM_UNIT_LAYERLEVEL" val="1_1_1"/>
  <p:tag name="KSO_WM_TAG_VERSION" val="3.0"/>
  <p:tag name="KSO_WM_UNIT_PICTURE_SUBTYPE" val="b"/>
  <p:tag name="KSO_WM_DIAGRAM_VIRTUALLY_FRAME" val="{&quot;height&quot;:361.54998779296875,&quot;left&quot;:72.24999389648437,&quot;top&quot;:126.25291948934236,&quot;width&quot;:797.4500122070312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</p:tagLst>
</file>

<file path=ppt/tags/tag7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2_5*n_h_i*1_1_9"/>
  <p:tag name="KSO_WM_TEMPLATE_CATEGORY" val="diagram"/>
  <p:tag name="KSO_WM_TEMPLATE_INDEX" val="20231082"/>
  <p:tag name="KSO_WM_UNIT_LAYERLEVEL" val="1_1_1"/>
  <p:tag name="KSO_WM_TAG_VERSION" val="3.0"/>
  <p:tag name="KSO_WM_DIAGRAM_GROUP_CODE" val="n1-1"/>
  <p:tag name="KSO_WM_UNIT_TYPE" val="n_h_i"/>
  <p:tag name="KSO_WM_UNIT_INDEX" val="1_1_9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1,&quot;transparency&quot;:1},{&quot;brightness&quot;:0,&quot;colorType&quot;:1,&quot;foreColorIndex&quot;:5,&quot;pos&quot;:0,&quot;transparency&quot;:0.379999995231628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TEXT_FILL_FORE_SCHEMECOLOR_INDEX" val="13"/>
  <p:tag name="KSO_WM_UNIT_TEXT_FILL_TYPE" val="1"/>
  <p:tag name="KSO_WM_UNIT_USESOURCEFORMAT_APPLY" val="1"/>
</p:tagLst>
</file>

<file path=ppt/tags/tag7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082_5*n_h_i*1_1_7"/>
  <p:tag name="KSO_WM_TEMPLATE_CATEGORY" val="diagram"/>
  <p:tag name="KSO_WM_TEMPLATE_INDEX" val="20231082"/>
  <p:tag name="KSO_WM_UNIT_LAYERLEVEL" val="1_1_1"/>
  <p:tag name="KSO_WM_TAG_VERSION" val="3.0"/>
  <p:tag name="KSO_WM_DIAGRAM_GROUP_CODE" val="n1-1"/>
  <p:tag name="KSO_WM_UNIT_TYPE" val="n_h_i"/>
  <p:tag name="KSO_WM_UNIT_INDEX" val="1_1_7"/>
  <p:tag name="KSO_WM_DIAGRAM_VERSION" val="3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380.8999938964844,&quot;left&quot;:68.45,&quot;top&quot;:131.1750030517578,&quot;width&quot;:858.0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1,&quot;transparency&quot;:0.6700000166893005},{&quot;brightness&quot;:0,&quot;colorType&quot;:1,&quot;foreColorIndex&quot;:5,&quot;pos&quot;:0,&quot;transparency&quot;:0.4000000059604645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UNIT_TEXT_FILL_FORE_SCHEMECOLOR_INDEX" val="13"/>
  <p:tag name="KSO_WM_UNIT_TEXT_FILL_TYPE" val="1"/>
  <p:tag name="KSO_WM_UNIT_USESOURCEFORMAT_APPLY" val="1"/>
</p:tagLst>
</file>

<file path=ppt/tags/tag73.xml><?xml version="1.0" encoding="utf-8"?>
<p:tagLst xmlns:p="http://schemas.openxmlformats.org/presentationml/2006/main">
  <p:tag name="ISLIDE.VECTOR" val="#431557;"/>
</p:tagLst>
</file>

<file path=ppt/tags/tag8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i*1_2_1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2_1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9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2*q_h_i*1_1_3"/>
  <p:tag name="KSO_WM_UNIT_LAYERLEVEL" val="1_1_1"/>
  <p:tag name="KSO_WM_BEAUTIFY_FLAG" val="#wm#"/>
  <p:tag name="KSO_WM_TAG_VERSION" val="1.0"/>
  <p:tag name="KSO_WM_UNIT_HIGHLIGHT" val="0"/>
  <p:tag name="KSO_WM_UNIT_COMPATIBLE" val="0"/>
  <p:tag name="KSO_WM_DIAGRAM_GROUP_CODE" val="q1-1"/>
  <p:tag name="KSO_WM_UNIT_TYPE" val="q_h_i"/>
  <p:tag name="KSO_WM_UNIT_INDEX" val="1_1_3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宋体"/>
        <a:font script="Hebr" typeface="宋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宋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宋体"/>
        <a:font script="Hebr" typeface="宋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宋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宋体"/>
        <a:font script="Hebr" typeface="宋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宋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4225</Words>
  <Application>WPS 演示</Application>
  <PresentationFormat>宽屏</PresentationFormat>
  <Paragraphs>324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54" baseType="lpstr">
      <vt:lpstr>Arial</vt:lpstr>
      <vt:lpstr>宋体</vt:lpstr>
      <vt:lpstr>Wingdings</vt:lpstr>
      <vt:lpstr>Helvetica Neue Medium</vt:lpstr>
      <vt:lpstr>Open Sans Bold</vt:lpstr>
      <vt:lpstr>Times New Roman</vt:lpstr>
      <vt:lpstr>Droid Sans Fallback</vt:lpstr>
      <vt:lpstr>Segoe Print</vt:lpstr>
      <vt:lpstr>IPAexGothic</vt:lpstr>
      <vt:lpstr>微软雅黑</vt:lpstr>
      <vt:lpstr>Arial Unicode MS</vt:lpstr>
      <vt:lpstr>等线 Light</vt:lpstr>
      <vt:lpstr>Lato Regular</vt:lpstr>
      <vt:lpstr>Calibri</vt:lpstr>
      <vt:lpstr>楷体_GB2312</vt:lpstr>
      <vt:lpstr>新宋体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osowin.com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榴莲果果</dc:creator>
  <cp:lastModifiedBy>user</cp:lastModifiedBy>
  <cp:revision>178</cp:revision>
  <dcterms:created xsi:type="dcterms:W3CDTF">2020-09-07T07:49:00Z</dcterms:created>
  <dcterms:modified xsi:type="dcterms:W3CDTF">2025-02-19T01:07:06Z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1F37AE6D4B914B8595A13369DEF068F5_12</vt:lpwstr>
  </property>
</Properties>
</file>