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308" r:id="rId7"/>
    <p:sldId id="309" r:id="rId8"/>
    <p:sldId id="278" r:id="rId9"/>
    <p:sldId id="310" r:id="rId10"/>
    <p:sldId id="292" r:id="rId11"/>
    <p:sldId id="311" r:id="rId12"/>
    <p:sldId id="312" r:id="rId13"/>
    <p:sldId id="313" r:id="rId14"/>
    <p:sldId id="299"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70.xml"/><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3" Type="http://schemas.openxmlformats.org/officeDocument/2006/relationships/tags" Target="../tags/tag274.xml"/><Relationship Id="rId12" Type="http://schemas.openxmlformats.org/officeDocument/2006/relationships/tags" Target="../tags/tag273.xml"/><Relationship Id="rId11" Type="http://schemas.openxmlformats.org/officeDocument/2006/relationships/tags" Target="../tags/tag272.xml"/><Relationship Id="rId10" Type="http://schemas.openxmlformats.org/officeDocument/2006/relationships/tags" Target="../tags/tag271.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image" Target="../media/image1.jpeg"/><Relationship Id="rId2" Type="http://schemas.openxmlformats.org/officeDocument/2006/relationships/tags" Target="../tags/tag290.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image" Target="../media/image1.jpeg"/><Relationship Id="rId2" Type="http://schemas.openxmlformats.org/officeDocument/2006/relationships/tags" Target="../tags/tag347.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image" Target="../media/image1.jpeg"/><Relationship Id="rId2" Type="http://schemas.openxmlformats.org/officeDocument/2006/relationships/tags" Target="../tags/tag352.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image" Target="../media/image1.jpeg"/><Relationship Id="rId2" Type="http://schemas.openxmlformats.org/officeDocument/2006/relationships/tags" Target="../tags/tag356.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8" Type="http://schemas.openxmlformats.org/officeDocument/2006/relationships/tags" Target="../tags/tag376.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6386"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6385"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38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60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48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28800"/>
            <a:ext cx="47244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65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553200" y="1828800"/>
            <a:ext cx="47244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65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4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082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53200" y="20828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3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054600"/>
            <a:ext cx="6934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14400" y="18669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794000" y="1892300"/>
            <a:ext cx="84836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794000" y="2451100"/>
            <a:ext cx="848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0386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914400" y="43815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794000" y="4406900"/>
            <a:ext cx="84836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794000" y="4965700"/>
            <a:ext cx="848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2108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894080" y="2392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133600" y="18542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133600" y="2362200"/>
            <a:ext cx="944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445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894080" y="47294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133600" y="419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133600" y="4699000"/>
            <a:ext cx="944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30_2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52578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52578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54102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54102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52578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54102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54102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10013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42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4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7188200" y="6096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4648200" y="6096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7493000" y="9271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7493000" y="1435100"/>
            <a:ext cx="378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7188200" y="3581400"/>
            <a:ext cx="4394200" cy="2667000"/>
          </a:xfrm>
          <a:custGeom>
            <a:avLst/>
            <a:gdLst>
              <a:gd name="connisteX0" fmla="*/ 0 w 4394200"/>
              <a:gd name="connsiteY0" fmla="*/ 0 h 2667000"/>
              <a:gd name="connisteX1" fmla="*/ 4191000 w 4394200"/>
              <a:gd name="connsiteY1" fmla="*/ 0 h 2667000"/>
              <a:gd name="connisteX2" fmla="*/ 4394200 w 4394200"/>
              <a:gd name="connsiteY2" fmla="*/ 203200 h 2667000"/>
              <a:gd name="connisteX3" fmla="*/ 4394200 w 4394200"/>
              <a:gd name="connsiteY3" fmla="*/ 2463800 h 2667000"/>
              <a:gd name="connisteX4" fmla="*/ 4191000 w 4394200"/>
              <a:gd name="connsiteY4" fmla="*/ 2667000 h 2667000"/>
              <a:gd name="connisteX5" fmla="*/ 0 w 4394200"/>
              <a:gd name="connsiteY5" fmla="*/ 2667000 h 2667000"/>
              <a:gd name="connisteX6" fmla="*/ 0 w 4394200"/>
              <a:gd name="connsiteY6" fmla="*/ 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394200" h="2667000">
                <a:moveTo>
                  <a:pt x="0" y="0"/>
                </a:moveTo>
                <a:lnTo>
                  <a:pt x="4191000" y="0"/>
                </a:lnTo>
                <a:cubicBezTo>
                  <a:pt x="4303224" y="0"/>
                  <a:pt x="4394200" y="90976"/>
                  <a:pt x="4394200" y="203200"/>
                </a:cubicBezTo>
                <a:lnTo>
                  <a:pt x="4394200" y="2463800"/>
                </a:lnTo>
                <a:cubicBezTo>
                  <a:pt x="4394200" y="2576024"/>
                  <a:pt x="4303224" y="2667000"/>
                  <a:pt x="4191000" y="2667000"/>
                </a:cubicBezTo>
                <a:lnTo>
                  <a:pt x="0" y="26670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4" hasCustomPrompt="1"/>
            <p:custDataLst>
              <p:tags r:id="rId12"/>
            </p:custDataLst>
          </p:nvPr>
        </p:nvSpPr>
        <p:spPr>
          <a:xfrm>
            <a:off x="4648200" y="3581400"/>
            <a:ext cx="2540000" cy="2667000"/>
          </a:xfrm>
          <a:custGeom>
            <a:avLst/>
            <a:gdLst>
              <a:gd name="connisteX0" fmla="*/ 0 w 2540000"/>
              <a:gd name="connsiteY0" fmla="*/ 203200 h 2667000"/>
              <a:gd name="connisteX1" fmla="*/ 203200 w 2540000"/>
              <a:gd name="connsiteY1" fmla="*/ 0 h 2667000"/>
              <a:gd name="connisteX2" fmla="*/ 2540000 w 2540000"/>
              <a:gd name="connsiteY2" fmla="*/ 0 h 2667000"/>
              <a:gd name="connisteX3" fmla="*/ 2540000 w 2540000"/>
              <a:gd name="connsiteY3" fmla="*/ 2667000 h 2667000"/>
              <a:gd name="connisteX4" fmla="*/ 203200 w 2540000"/>
              <a:gd name="connsiteY4" fmla="*/ 2667000 h 2667000"/>
              <a:gd name="connisteX5" fmla="*/ 0 w 2540000"/>
              <a:gd name="connsiteY5" fmla="*/ 2463800 h 2667000"/>
              <a:gd name="connisteX6" fmla="*/ 0 w 2540000"/>
              <a:gd name="connsiteY6"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667000">
                <a:moveTo>
                  <a:pt x="0" y="203200"/>
                </a:moveTo>
                <a:cubicBezTo>
                  <a:pt x="0" y="90976"/>
                  <a:pt x="90976" y="0"/>
                  <a:pt x="203200" y="0"/>
                </a:cubicBezTo>
                <a:lnTo>
                  <a:pt x="2540000" y="0"/>
                </a:lnTo>
                <a:lnTo>
                  <a:pt x="2540000" y="2667000"/>
                </a:lnTo>
                <a:lnTo>
                  <a:pt x="203200" y="2667000"/>
                </a:lnTo>
                <a:cubicBezTo>
                  <a:pt x="90976" y="2667000"/>
                  <a:pt x="0" y="2576024"/>
                  <a:pt x="0" y="2463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7493000" y="38989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0" hasCustomPrompt="1"/>
            <p:custDataLst>
              <p:tags r:id="rId14"/>
            </p:custDataLst>
          </p:nvPr>
        </p:nvSpPr>
        <p:spPr>
          <a:xfrm>
            <a:off x="7493000" y="4406900"/>
            <a:ext cx="37846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03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0" hasCustomPrompt="1"/>
            <p:custDataLst>
              <p:tags r:id="rId7"/>
            </p:custDataLst>
          </p:nvPr>
        </p:nvSpPr>
        <p:spPr>
          <a:xfrm>
            <a:off x="6096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1" hasCustomPrompt="1"/>
            <p:custDataLst>
              <p:tags r:id="rId10"/>
            </p:custDataLst>
          </p:nvPr>
        </p:nvSpPr>
        <p:spPr>
          <a:xfrm>
            <a:off x="62484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2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1778000"/>
          </a:xfrm>
          <a:custGeom>
            <a:avLst/>
            <a:gdLst>
              <a:gd name="connisteX0" fmla="*/ 0 w 10972800"/>
              <a:gd name="connsiteY0" fmla="*/ 203200 h 1778000"/>
              <a:gd name="connisteX1" fmla="*/ 203200 w 10972800"/>
              <a:gd name="connsiteY1" fmla="*/ 0 h 1778000"/>
              <a:gd name="connisteX2" fmla="*/ 10769600 w 10972800"/>
              <a:gd name="connsiteY2" fmla="*/ 0 h 1778000"/>
              <a:gd name="connisteX3" fmla="*/ 10972800 w 10972800"/>
              <a:gd name="connsiteY3" fmla="*/ 203200 h 1778000"/>
              <a:gd name="connisteX4" fmla="*/ 10972800 w 10972800"/>
              <a:gd name="connsiteY4" fmla="*/ 1574800 h 1778000"/>
              <a:gd name="connisteX5" fmla="*/ 10769600 w 10972800"/>
              <a:gd name="connsiteY5" fmla="*/ 1778000 h 1778000"/>
              <a:gd name="connisteX6" fmla="*/ 203200 w 10972800"/>
              <a:gd name="connsiteY6" fmla="*/ 1778000 h 1778000"/>
              <a:gd name="connisteX7" fmla="*/ 0 w 10972800"/>
              <a:gd name="connsiteY7" fmla="*/ 1574800 h 1778000"/>
              <a:gd name="connisteX8" fmla="*/ 0 w 109728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778000">
                <a:moveTo>
                  <a:pt x="0" y="203200"/>
                </a:moveTo>
                <a:cubicBezTo>
                  <a:pt x="0" y="90976"/>
                  <a:pt x="90976" y="0"/>
                  <a:pt x="203200" y="0"/>
                </a:cubicBezTo>
                <a:lnTo>
                  <a:pt x="10769600" y="0"/>
                </a:lnTo>
                <a:cubicBezTo>
                  <a:pt x="10881824" y="0"/>
                  <a:pt x="10972800" y="90976"/>
                  <a:pt x="10972800" y="203200"/>
                </a:cubicBezTo>
                <a:lnTo>
                  <a:pt x="10972800" y="1574800"/>
                </a:lnTo>
                <a:cubicBezTo>
                  <a:pt x="10972800" y="1687024"/>
                  <a:pt x="10881824" y="1778000"/>
                  <a:pt x="10769600" y="1778000"/>
                </a:cubicBezTo>
                <a:lnTo>
                  <a:pt x="203200" y="1778000"/>
                </a:lnTo>
                <a:cubicBezTo>
                  <a:pt x="90976" y="1778000"/>
                  <a:pt x="0" y="1687024"/>
                  <a:pt x="0" y="157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2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2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1701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165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1590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2300" y="3378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2133600" y="33274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2133600" y="38354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505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50038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55118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9116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419600"/>
            <a:ext cx="3276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2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387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946400"/>
            <a:ext cx="50292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609600" y="154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549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0574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419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46990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6400800" cy="2209800"/>
          </a:xfrm>
          <a:custGeom>
            <a:avLst/>
            <a:gdLst>
              <a:gd name="connisteX0" fmla="*/ 0 w 6400800"/>
              <a:gd name="connsiteY0" fmla="*/ 203200 h 2209800"/>
              <a:gd name="connisteX1" fmla="*/ 203200 w 6400800"/>
              <a:gd name="connsiteY1" fmla="*/ 0 h 2209800"/>
              <a:gd name="connisteX2" fmla="*/ 6400800 w 6400800"/>
              <a:gd name="connsiteY2" fmla="*/ 0 h 2209800"/>
              <a:gd name="connisteX3" fmla="*/ 6400800 w 6400800"/>
              <a:gd name="connsiteY3" fmla="*/ 2209800 h 2209800"/>
              <a:gd name="connisteX4" fmla="*/ 203200 w 6400800"/>
              <a:gd name="connsiteY4" fmla="*/ 2209800 h 2209800"/>
              <a:gd name="connisteX5" fmla="*/ 0 w 6400800"/>
              <a:gd name="connsiteY5" fmla="*/ 2006600 h 2209800"/>
              <a:gd name="connisteX6" fmla="*/ 0 w 6400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203200"/>
                </a:moveTo>
                <a:cubicBezTo>
                  <a:pt x="0" y="90976"/>
                  <a:pt x="90976" y="0"/>
                  <a:pt x="203200" y="0"/>
                </a:cubicBezTo>
                <a:lnTo>
                  <a:pt x="6400800" y="0"/>
                </a:lnTo>
                <a:lnTo>
                  <a:pt x="64008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7010400" y="1524000"/>
            <a:ext cx="4572000" cy="2209800"/>
          </a:xfrm>
          <a:custGeom>
            <a:avLst/>
            <a:gdLst>
              <a:gd name="connisteX0" fmla="*/ 0 w 4572000"/>
              <a:gd name="connsiteY0" fmla="*/ 0 h 2209800"/>
              <a:gd name="connisteX1" fmla="*/ 4368800 w 4572000"/>
              <a:gd name="connsiteY1" fmla="*/ 0 h 2209800"/>
              <a:gd name="connisteX2" fmla="*/ 4572000 w 4572000"/>
              <a:gd name="connsiteY2" fmla="*/ 203200 h 2209800"/>
              <a:gd name="connisteX3" fmla="*/ 4572000 w 4572000"/>
              <a:gd name="connsiteY3" fmla="*/ 2006600 h 2209800"/>
              <a:gd name="connisteX4" fmla="*/ 4368800 w 4572000"/>
              <a:gd name="connsiteY4" fmla="*/ 2209800 h 2209800"/>
              <a:gd name="connisteX5" fmla="*/ 0 w 4572000"/>
              <a:gd name="connsiteY5" fmla="*/ 2209800 h 2209800"/>
              <a:gd name="connisteX6" fmla="*/ 0 w 4572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0"/>
                </a:moveTo>
                <a:lnTo>
                  <a:pt x="4368800" y="0"/>
                </a:lnTo>
                <a:cubicBezTo>
                  <a:pt x="4481024" y="0"/>
                  <a:pt x="4572000" y="90976"/>
                  <a:pt x="4572000" y="203200"/>
                </a:cubicBezTo>
                <a:lnTo>
                  <a:pt x="4572000" y="2006600"/>
                </a:lnTo>
                <a:cubicBezTo>
                  <a:pt x="4572000" y="2118824"/>
                  <a:pt x="4481024" y="2209800"/>
                  <a:pt x="4368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181600" y="40386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486400" y="44069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5486400" y="49657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905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08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905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362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4394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648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7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09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61_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3149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3708400"/>
            <a:ext cx="6019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39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2667000" y="20828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6068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165600"/>
            <a:ext cx="452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8305800" y="20828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6068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165600"/>
            <a:ext cx="452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14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9972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556000"/>
            <a:ext cx="5080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60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6385"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6386"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3"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5"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0" name="标题 1"/>
          <p:cNvSpPr>
            <a:spLocks noGrp="1"/>
          </p:cNvSpPr>
          <p:nvPr>
            <p:ph type="title" hasCustomPrompt="1"/>
            <p:custDataLst>
              <p:tags r:id="rId2"/>
            </p:custDataLst>
          </p:nvPr>
        </p:nvSpPr>
        <p:spPr>
          <a:xfrm>
            <a:off x="5107123" y="811262"/>
            <a:ext cx="1977755" cy="1081088"/>
          </a:xfrm>
        </p:spPr>
        <p:txBody>
          <a:bodyPr wrap="square" anchor="b">
            <a:normAutofit/>
          </a:bodyPr>
          <a:lstStyle>
            <a:lvl1pPr algn="ctr">
              <a:defRPr kumimoji="0" lang="zh-CN" altLang="en-US" sz="6000" b="1" i="0" u="none" strike="noStrike" kern="1200" cap="none" spc="0" normalizeH="0" baseline="0" noProof="1">
                <a:solidFill>
                  <a:schemeClr val="tx1"/>
                </a:solidFill>
                <a:latin typeface="+mj-lt"/>
                <a:ea typeface="+mj-ea"/>
                <a:cs typeface="MiSans" panose="000005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6"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7"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日期"/>
          <p:cNvSpPr>
            <a:spLocks noGrp="1"/>
          </p:cNvSpPr>
          <p:nvPr>
            <p:ph type="body" idx="16386" hasCustomPrompt="1"/>
            <p:custDataLst>
              <p:tags r:id="rId5"/>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6" name="标题 1"/>
          <p:cNvSpPr>
            <a:spLocks noGrp="1"/>
          </p:cNvSpPr>
          <p:nvPr>
            <p:ph type="ctrTitle" idx="16385" hasCustomPrompt="1"/>
            <p:custDataLst>
              <p:tags r:id="rId6"/>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0" name="署名占位符 10"/>
          <p:cNvSpPr>
            <a:spLocks noGrp="1"/>
          </p:cNvSpPr>
          <p:nvPr>
            <p:ph type="body" sz="quarter" idx="16387" hasCustomPrompt="1"/>
            <p:custDataLst>
              <p:tags r:id="rId7"/>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7826049"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7826561"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7826305"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7826049"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5" Type="http://schemas.openxmlformats.org/officeDocument/2006/relationships/theme" Target="../theme/theme2.xml"/><Relationship Id="rId54" Type="http://schemas.openxmlformats.org/officeDocument/2006/relationships/tags" Target="../tags/tag385.xml"/><Relationship Id="rId53" Type="http://schemas.openxmlformats.org/officeDocument/2006/relationships/tags" Target="../tags/tag384.xml"/><Relationship Id="rId52" Type="http://schemas.openxmlformats.org/officeDocument/2006/relationships/tags" Target="../tags/tag383.xml"/><Relationship Id="rId51" Type="http://schemas.openxmlformats.org/officeDocument/2006/relationships/tags" Target="../tags/tag382.xml"/><Relationship Id="rId50" Type="http://schemas.openxmlformats.org/officeDocument/2006/relationships/tags" Target="../tags/tag381.xml"/><Relationship Id="rId5" Type="http://schemas.openxmlformats.org/officeDocument/2006/relationships/slideLayout" Target="../slideLayouts/slideLayout15.xml"/><Relationship Id="rId49" Type="http://schemas.openxmlformats.org/officeDocument/2006/relationships/tags" Target="../tags/tag380.xml"/><Relationship Id="rId48" Type="http://schemas.openxmlformats.org/officeDocument/2006/relationships/tags" Target="../tags/tag379.xml"/><Relationship Id="rId47" Type="http://schemas.openxmlformats.org/officeDocument/2006/relationships/tags" Target="../tags/tag378.xml"/><Relationship Id="rId46" Type="http://schemas.openxmlformats.org/officeDocument/2006/relationships/image" Target="../media/image1.jpeg"/><Relationship Id="rId45" Type="http://schemas.openxmlformats.org/officeDocument/2006/relationships/tags" Target="../tags/tag377.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3" descr="1"/>
          <p:cNvPicPr>
            <a:picLocks noChangeAspect="1"/>
          </p:cNvPicPr>
          <p:nvPr>
            <p:custDataLst>
              <p:tags r:id="rId45"/>
            </p:custDataLst>
          </p:nvPr>
        </p:nvPicPr>
        <p:blipFill>
          <a:blip r:embed="rId46"/>
          <a:srcRect/>
          <a:stretch>
            <a:fillRect/>
          </a:stretch>
        </p:blipFill>
        <p:spPr>
          <a:xfrm>
            <a:off x="0" y="0"/>
            <a:ext cx="12192000" cy="6858000"/>
          </a:xfrm>
          <a:prstGeom prst="rect">
            <a:avLst/>
          </a:prstGeom>
        </p:spPr>
      </p:pic>
      <p:sp>
        <p:nvSpPr>
          <p:cNvPr id="11" name="矩形 10"/>
          <p:cNvSpPr/>
          <p:nvPr>
            <p:custDataLst>
              <p:tags r:id="rId47"/>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2" name="矩形 11"/>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48"/>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ea typeface="+mn-ea"/>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4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ea typeface="+mn-ea"/>
              </a:defRPr>
            </a:lvl1pPr>
          </a:lstStyle>
          <a:p>
            <a:endParaRPr lang="zh-CN" altLang="en-US"/>
          </a:p>
        </p:txBody>
      </p:sp>
      <p:sp>
        <p:nvSpPr>
          <p:cNvPr id="4" name="日期占位符 3"/>
          <p:cNvSpPr>
            <a:spLocks noGrp="1"/>
          </p:cNvSpPr>
          <p:nvPr>
            <p:ph type="dt" sz="half" idx="2"/>
            <p:custDataLst>
              <p:tags r:id="rId50"/>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ea typeface="+mn-ea"/>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1"/>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52"/>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9" name="KSO_TEMPLATE" hidden="1"/>
          <p:cNvSpPr/>
          <p:nvPr userDrawn="1">
            <p:custDataLst>
              <p:tags r:id="rId5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4"/>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ea"/>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10.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image" Target="../media/image4.png"/><Relationship Id="rId5" Type="http://schemas.openxmlformats.org/officeDocument/2006/relationships/tags" Target="../tags/tag441.xml"/><Relationship Id="rId4" Type="http://schemas.openxmlformats.org/officeDocument/2006/relationships/image" Target="../media/image3.png"/><Relationship Id="rId3" Type="http://schemas.openxmlformats.org/officeDocument/2006/relationships/tags" Target="../tags/tag440.xml"/><Relationship Id="rId2" Type="http://schemas.openxmlformats.org/officeDocument/2006/relationships/image" Target="../media/image2.png"/><Relationship Id="rId10" Type="http://schemas.openxmlformats.org/officeDocument/2006/relationships/slideLayout" Target="../slideLayouts/slideLayout21.xml"/><Relationship Id="rId1" Type="http://schemas.openxmlformats.org/officeDocument/2006/relationships/tags" Target="../tags/tag439.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image" Target="../media/image3.png"/><Relationship Id="rId3" Type="http://schemas.openxmlformats.org/officeDocument/2006/relationships/tags" Target="../tags/tag446.xml"/><Relationship Id="rId2" Type="http://schemas.openxmlformats.org/officeDocument/2006/relationships/image" Target="../media/image2.png"/><Relationship Id="rId1" Type="http://schemas.openxmlformats.org/officeDocument/2006/relationships/tags" Target="../tags/tag44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tags" Target="../tags/tag449.xml"/></Relationships>
</file>

<file path=ppt/slides/_rels/slide2.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3" Type="http://schemas.openxmlformats.org/officeDocument/2006/relationships/slideLayout" Target="../slideLayouts/slideLayout42.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89.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409.xml"/><Relationship Id="rId7" Type="http://schemas.openxmlformats.org/officeDocument/2006/relationships/image" Target="../media/image3.png"/><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image" Target="../media/image2.png"/><Relationship Id="rId2" Type="http://schemas.openxmlformats.org/officeDocument/2006/relationships/tags" Target="../tags/tag405.xml"/><Relationship Id="rId1" Type="http://schemas.openxmlformats.org/officeDocument/2006/relationships/tags" Target="../tags/tag404.xml"/></Relationships>
</file>

<file path=ppt/slides/_rels/slide5.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image" Target="../media/image3.png"/><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image" Target="../media/image2.png"/><Relationship Id="rId2" Type="http://schemas.openxmlformats.org/officeDocument/2006/relationships/tags" Target="../tags/tag411.xml"/><Relationship Id="rId16" Type="http://schemas.openxmlformats.org/officeDocument/2006/relationships/slideLayout" Target="../slideLayouts/slideLayout21.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10.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image" Target="../media/image3.png"/><Relationship Id="rId4" Type="http://schemas.openxmlformats.org/officeDocument/2006/relationships/tags" Target="../tags/tag428.xml"/><Relationship Id="rId3" Type="http://schemas.openxmlformats.org/officeDocument/2006/relationships/image" Target="../media/image2.png"/><Relationship Id="rId2" Type="http://schemas.openxmlformats.org/officeDocument/2006/relationships/tags" Target="../tags/tag427.xml"/><Relationship Id="rId1" Type="http://schemas.openxmlformats.org/officeDocument/2006/relationships/tags" Target="../tags/tag42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tags" Target="../tags/tag431.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image" Target="../media/image3.png"/><Relationship Id="rId4" Type="http://schemas.openxmlformats.org/officeDocument/2006/relationships/tags" Target="../tags/tag436.xml"/><Relationship Id="rId3" Type="http://schemas.openxmlformats.org/officeDocument/2006/relationships/image" Target="../media/image2.png"/><Relationship Id="rId2" Type="http://schemas.openxmlformats.org/officeDocument/2006/relationships/tags" Target="../tags/tag435.xml"/><Relationship Id="rId1" Type="http://schemas.openxmlformats.org/officeDocument/2006/relationships/tags" Target="../tags/tag4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5"/>
            <p:custDataLst>
              <p:tags r:id="rId1"/>
            </p:custDataLst>
          </p:nvPr>
        </p:nvSpPr>
        <p:spPr>
          <a:xfrm>
            <a:off x="1016000" y="2159000"/>
            <a:ext cx="7166094" cy="2540000"/>
          </a:xfrm>
        </p:spPr>
        <p:txBody>
          <a:bodyPr>
            <a:normAutofit/>
          </a:bodyPr>
          <a:p>
            <a:r>
              <a:rPr lang="zh-CN" altLang="en-US"/>
              <a:t>项目</a:t>
            </a:r>
            <a:r>
              <a:rPr lang="zh-CN" altLang="en-US">
                <a:solidFill>
                  <a:srgbClr val="FFFFFF"/>
                </a:solidFill>
                <a:effectLst/>
                <a:uFill>
                  <a:solidFill>
                    <a:schemeClr val="bg1"/>
                  </a:solidFill>
                </a:uFill>
              </a:rPr>
              <a:t>十</a:t>
            </a:r>
            <a:r>
              <a:rPr lang="zh-CN" altLang="en-US"/>
              <a:t> </a:t>
            </a:r>
            <a:r>
              <a:rPr lang="zh-CN" altLang="en-US">
                <a:solidFill>
                  <a:srgbClr val="FFFFFF"/>
                </a:solidFill>
                <a:effectLst/>
                <a:uFill>
                  <a:solidFill>
                    <a:schemeClr val="bg1"/>
                  </a:solidFill>
                </a:uFill>
              </a:rPr>
              <a:t>战略管理会计与作业成本法</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rgbClr val="FFFFFF"/>
                </a:solidFill>
              </a:rPr>
              <a:t>主   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a6c26e65-8646-11f0-b967-4255ff607ee8"/>
          <p:cNvPicPr>
            <a:picLocks noChangeAspect="1"/>
          </p:cNvPicPr>
          <p:nvPr>
            <p:ph idx="16388"/>
            <p:custDataLst>
              <p:tags r:id="rId1"/>
            </p:custDataLst>
          </p:nvPr>
        </p:nvPicPr>
        <p:blipFill>
          <a:blip r:embed="rId2"/>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6" name="文本占位符 5"/>
          <p:cNvSpPr>
            <a:spLocks noGrp="1"/>
          </p:cNvSpPr>
          <p:nvPr>
            <p:ph type="body" idx="16387"/>
            <p:custDataLst>
              <p:tags r:id="rId3"/>
            </p:custDataLst>
          </p:nvPr>
        </p:nvSpPr>
        <p:spPr>
          <a:xfrm>
            <a:off x="762000" y="591041"/>
            <a:ext cx="10820450" cy="537450"/>
          </a:xfrm>
        </p:spPr>
        <p:txBody>
          <a:bodyPr>
            <a:normAutofit lnSpcReduction="20000"/>
          </a:bodyPr>
          <a:p>
            <a:pPr>
              <a:lnSpc>
                <a:spcPct val="145000"/>
              </a:lnSpc>
            </a:pPr>
            <a:r>
              <a:rPr lang="zh-CN" altLang="en-US" sz="2400">
                <a:solidFill>
                  <a:schemeClr val="tx1"/>
                </a:solidFill>
                <a:cs typeface="Arial" panose="020B0604020202020204" pitchFamily="34" charset="0"/>
              </a:rPr>
              <a:t>四、作业成本法与传统成本法的对比</a:t>
            </a:r>
            <a:endParaRPr lang="zh-CN" altLang="en-US" sz="2400">
              <a:solidFill>
                <a:schemeClr val="tx1"/>
              </a:solidFill>
              <a:cs typeface="Arial" panose="020B0604020202020204" pitchFamily="34" charset="0"/>
            </a:endParaRPr>
          </a:p>
          <a:p>
            <a:pPr>
              <a:lnSpc>
                <a:spcPct val="145000"/>
              </a:lnSpc>
            </a:pPr>
            <a:endParaRPr lang="zh-CN" altLang="en-US">
              <a:cs typeface="Arial" panose="020B0604020202020204" pitchFamily="34" charset="0"/>
            </a:endParaRPr>
          </a:p>
        </p:txBody>
      </p:sp>
      <p:pic>
        <p:nvPicPr>
          <p:cNvPr id="8" name="图片 7" descr="post_object_image_1033248678"/>
          <p:cNvPicPr>
            <a:picLocks noChangeAspect="1"/>
          </p:cNvPicPr>
          <p:nvPr/>
        </p:nvPicPr>
        <p:blipFill>
          <a:blip r:embed="rId4"/>
          <a:srcRect l="28709" r="44685"/>
          <a:stretch>
            <a:fillRect/>
          </a:stretch>
        </p:blipFill>
        <p:spPr>
          <a:xfrm>
            <a:off x="11256933" y="5942545"/>
            <a:ext cx="325510" cy="305859"/>
          </a:xfrm>
          <a:prstGeom prst="rect">
            <a:avLst/>
          </a:prstGeom>
        </p:spPr>
      </p:pic>
      <p:sp>
        <p:nvSpPr>
          <p:cNvPr id="9" name="装饰  2"/>
          <p:cNvSpPr>
            <a:spLocks noGrp="1"/>
          </p:cNvSpPr>
          <p:nvPr>
            <p:custDataLst>
              <p:tags r:id="rId5"/>
            </p:custDataLst>
          </p:nvPr>
        </p:nvSpPr>
        <p:spPr>
          <a:xfrm>
            <a:off x="609608" y="591042"/>
            <a:ext cx="50816" cy="53745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12" name="图片 11" descr="post_object_image_404973855"/>
          <p:cNvPicPr>
            <a:picLocks noChangeAspect="1"/>
          </p:cNvPicPr>
          <p:nvPr/>
        </p:nvPicPr>
        <p:blipFill>
          <a:blip r:embed="rId6"/>
          <a:stretch>
            <a:fillRect/>
          </a:stretch>
        </p:blipFill>
        <p:spPr>
          <a:xfrm>
            <a:off x="2477262" y="1281611"/>
            <a:ext cx="7389983" cy="2422723"/>
          </a:xfrm>
          <a:prstGeom prst="rect">
            <a:avLst/>
          </a:prstGeom>
        </p:spPr>
      </p:pic>
      <p:sp>
        <p:nvSpPr>
          <p:cNvPr id="13" name="文本占位符 5"/>
          <p:cNvSpPr>
            <a:spLocks noGrp="1"/>
          </p:cNvSpPr>
          <p:nvPr>
            <p:custDataLst>
              <p:tags r:id="rId7"/>
            </p:custDataLst>
          </p:nvPr>
        </p:nvSpPr>
        <p:spPr>
          <a:xfrm>
            <a:off x="761962" y="3857455"/>
            <a:ext cx="10820450" cy="537450"/>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sz="2400">
                <a:cs typeface="Arial" panose="020B0604020202020204" pitchFamily="34" charset="0"/>
              </a:rPr>
              <a:t>五、作业成本法应用范例</a:t>
            </a:r>
            <a:endParaRPr lang="zh-CN" altLang="en-US" sz="2400">
              <a:cs typeface="Arial" panose="020B0604020202020204" pitchFamily="34" charset="0"/>
            </a:endParaRPr>
          </a:p>
        </p:txBody>
      </p:sp>
      <p:sp>
        <p:nvSpPr>
          <p:cNvPr id="14" name="装饰  2"/>
          <p:cNvSpPr>
            <a:spLocks noGrp="1"/>
          </p:cNvSpPr>
          <p:nvPr>
            <p:custDataLst>
              <p:tags r:id="rId8"/>
            </p:custDataLst>
          </p:nvPr>
        </p:nvSpPr>
        <p:spPr>
          <a:xfrm>
            <a:off x="609608" y="3857467"/>
            <a:ext cx="50816" cy="53745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a6c26e65-8646-11f0-b967-4255ff607ee8"/>
          <p:cNvPicPr>
            <a:picLocks noChangeAspect="1"/>
          </p:cNvPicPr>
          <p:nvPr>
            <p:ph idx="16388"/>
            <p:custDataLst>
              <p:tags r:id="rId1"/>
            </p:custDataLst>
          </p:nvPr>
        </p:nvPicPr>
        <p:blipFill>
          <a:blip r:embed="rId2"/>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6" name="文本占位符 5"/>
          <p:cNvSpPr>
            <a:spLocks noGrp="1"/>
          </p:cNvSpPr>
          <p:nvPr>
            <p:ph type="body" idx="16387"/>
            <p:custDataLst>
              <p:tags r:id="rId3"/>
            </p:custDataLst>
          </p:nvPr>
        </p:nvSpPr>
        <p:spPr>
          <a:xfrm>
            <a:off x="762000" y="591041"/>
            <a:ext cx="10820450" cy="3596673"/>
          </a:xfrm>
        </p:spPr>
        <p:txBody>
          <a:bodyPr>
            <a:normAutofit lnSpcReduction="20000"/>
          </a:bodyPr>
          <a:p>
            <a:pPr>
              <a:lnSpc>
                <a:spcPct val="145000"/>
              </a:lnSpc>
            </a:pPr>
            <a:r>
              <a:rPr lang="zh-CN" altLang="en-US" sz="2400">
                <a:solidFill>
                  <a:schemeClr val="tx1"/>
                </a:solidFill>
                <a:cs typeface="Arial" panose="020B0604020202020204" pitchFamily="34" charset="0"/>
              </a:rPr>
              <a:t>六、作业成本管理</a:t>
            </a:r>
            <a:endParaRPr lang="zh-CN" altLang="en-US" sz="2400">
              <a:solidFill>
                <a:schemeClr val="tx1"/>
              </a:solidFill>
              <a:cs typeface="Arial" panose="020B0604020202020204" pitchFamily="34" charset="0"/>
            </a:endParaRPr>
          </a:p>
          <a:p>
            <a:pPr>
              <a:lnSpc>
                <a:spcPct val="145000"/>
              </a:lnSpc>
            </a:pPr>
            <a:r>
              <a:rPr lang="zh-CN" altLang="en-US">
                <a:solidFill>
                  <a:schemeClr val="tx1"/>
                </a:solidFill>
                <a:cs typeface="Arial" panose="020B0604020202020204" pitchFamily="34" charset="0"/>
              </a:rPr>
              <a:t>（一）作业成本管理的含义</a:t>
            </a:r>
            <a:endParaRPr lang="zh-CN" altLang="en-US">
              <a:solidFill>
                <a:schemeClr val="tx1"/>
              </a:solidFill>
              <a:cs typeface="Arial" panose="020B0604020202020204" pitchFamily="34" charset="0"/>
            </a:endParaRPr>
          </a:p>
          <a:p>
            <a:pPr>
              <a:lnSpc>
                <a:spcPct val="145000"/>
              </a:lnSpc>
            </a:pPr>
            <a:r>
              <a:rPr lang="zh-CN" altLang="en-US" b="1">
                <a:cs typeface="Arial" panose="020B0604020202020204" pitchFamily="34" charset="0"/>
              </a:rPr>
              <a:t>作业成本管理（</a:t>
            </a:r>
            <a:r>
              <a:rPr lang="en-US" altLang="zh-CN" b="1">
                <a:cs typeface="Arial" panose="020B0604020202020204" pitchFamily="34" charset="0"/>
              </a:rPr>
              <a:t>ABCM</a:t>
            </a:r>
            <a:r>
              <a:rPr lang="zh-CN" altLang="en-US" b="1">
                <a:cs typeface="Arial" panose="020B0604020202020204" pitchFamily="34" charset="0"/>
              </a:rPr>
              <a:t>）</a:t>
            </a:r>
            <a:r>
              <a:rPr lang="zh-CN" altLang="en-US">
                <a:cs typeface="Arial" panose="020B0604020202020204" pitchFamily="34" charset="0"/>
              </a:rPr>
              <a:t>就是利用作业成本计算所提供的信息，将成本管理的起点和核心由</a:t>
            </a:r>
            <a:r>
              <a:rPr lang="en-US" altLang="zh-CN">
                <a:cs typeface="Arial" panose="020B0604020202020204" pitchFamily="34" charset="0"/>
              </a:rPr>
              <a:t>“</a:t>
            </a:r>
            <a:r>
              <a:rPr lang="zh-CN" altLang="en-US">
                <a:cs typeface="Arial" panose="020B0604020202020204" pitchFamily="34" charset="0"/>
              </a:rPr>
              <a:t>商品</a:t>
            </a:r>
            <a:r>
              <a:rPr lang="en-US" altLang="zh-CN">
                <a:cs typeface="Arial" panose="020B0604020202020204" pitchFamily="34" charset="0"/>
              </a:rPr>
              <a:t>”</a:t>
            </a:r>
            <a:r>
              <a:rPr lang="zh-CN" altLang="en-US">
                <a:cs typeface="Arial" panose="020B0604020202020204" pitchFamily="34" charset="0"/>
              </a:rPr>
              <a:t>转移到</a:t>
            </a:r>
            <a:r>
              <a:rPr lang="en-US" altLang="zh-CN">
                <a:cs typeface="Arial" panose="020B0604020202020204" pitchFamily="34" charset="0"/>
              </a:rPr>
              <a:t>“</a:t>
            </a:r>
            <a:r>
              <a:rPr lang="zh-CN" altLang="en-US">
                <a:cs typeface="Arial" panose="020B0604020202020204" pitchFamily="34" charset="0"/>
              </a:rPr>
              <a:t>作业</a:t>
            </a:r>
            <a:r>
              <a:rPr lang="en-US" altLang="zh-CN">
                <a:cs typeface="Arial" panose="020B0604020202020204" pitchFamily="34" charset="0"/>
              </a:rPr>
              <a:t>”</a:t>
            </a:r>
            <a:r>
              <a:rPr lang="zh-CN" altLang="en-US">
                <a:cs typeface="Arial" panose="020B0604020202020204" pitchFamily="34" charset="0"/>
              </a:rPr>
              <a:t>层次的一种管理方法。</a:t>
            </a:r>
            <a:endParaRPr lang="zh-CN" altLang="en-US">
              <a:cs typeface="Arial" panose="020B0604020202020204" pitchFamily="34" charset="0"/>
            </a:endParaRPr>
          </a:p>
          <a:p>
            <a:pPr>
              <a:lnSpc>
                <a:spcPct val="145000"/>
              </a:lnSpc>
            </a:pPr>
            <a:r>
              <a:rPr lang="zh-CN" altLang="en-US">
                <a:cs typeface="Arial" panose="020B0604020202020204" pitchFamily="34" charset="0"/>
              </a:rPr>
              <a:t>（二）作业成本管理的具体操作程序</a:t>
            </a:r>
            <a:endParaRPr lang="zh-CN" altLang="en-US">
              <a:cs typeface="Arial" panose="020B0604020202020204" pitchFamily="34" charset="0"/>
            </a:endParaRPr>
          </a:p>
          <a:p>
            <a:pPr>
              <a:lnSpc>
                <a:spcPct val="145000"/>
              </a:lnSpc>
            </a:pPr>
            <a:r>
              <a:rPr lang="zh-CN" altLang="en-US">
                <a:cs typeface="Arial" panose="020B0604020202020204" pitchFamily="34" charset="0"/>
              </a:rPr>
              <a:t>（</a:t>
            </a:r>
            <a:r>
              <a:rPr lang="en-US" altLang="zh-CN">
                <a:cs typeface="Arial" panose="020B0604020202020204" pitchFamily="34" charset="0"/>
              </a:rPr>
              <a:t>1</a:t>
            </a:r>
            <a:r>
              <a:rPr lang="zh-CN" altLang="en-US">
                <a:cs typeface="Arial" panose="020B0604020202020204" pitchFamily="34" charset="0"/>
              </a:rPr>
              <a:t>）分析累积顾客价值的最终商品的各项作业，建立作业中心。</a:t>
            </a:r>
            <a:endParaRPr lang="zh-CN" altLang="en-US">
              <a:cs typeface="Arial" panose="020B0604020202020204" pitchFamily="34" charset="0"/>
            </a:endParaRPr>
          </a:p>
          <a:p>
            <a:pPr>
              <a:lnSpc>
                <a:spcPct val="145000"/>
              </a:lnSpc>
            </a:pPr>
            <a:r>
              <a:rPr lang="zh-CN" altLang="en-US">
                <a:cs typeface="Arial" panose="020B0604020202020204" pitchFamily="34" charset="0"/>
              </a:rPr>
              <a:t>（</a:t>
            </a:r>
            <a:r>
              <a:rPr lang="en-US" altLang="zh-CN">
                <a:cs typeface="Arial" panose="020B0604020202020204" pitchFamily="34" charset="0"/>
              </a:rPr>
              <a:t>2</a:t>
            </a:r>
            <a:r>
              <a:rPr lang="zh-CN" altLang="en-US">
                <a:cs typeface="Arial" panose="020B0604020202020204" pitchFamily="34" charset="0"/>
              </a:rPr>
              <a:t>）归类汇总企业相对有限的各种资源，并将资源合理分配给各项作业。</a:t>
            </a:r>
            <a:endParaRPr lang="zh-CN" altLang="en-US">
              <a:cs typeface="Arial" panose="020B0604020202020204" pitchFamily="34" charset="0"/>
            </a:endParaRPr>
          </a:p>
          <a:p>
            <a:pPr>
              <a:lnSpc>
                <a:spcPct val="145000"/>
              </a:lnSpc>
            </a:pPr>
            <a:r>
              <a:rPr lang="zh-CN" altLang="en-US">
                <a:cs typeface="Arial" panose="020B0604020202020204" pitchFamily="34" charset="0"/>
              </a:rPr>
              <a:t>（</a:t>
            </a:r>
            <a:r>
              <a:rPr lang="en-US" altLang="zh-CN">
                <a:cs typeface="Arial" panose="020B0604020202020204" pitchFamily="34" charset="0"/>
              </a:rPr>
              <a:t>3</a:t>
            </a:r>
            <a:r>
              <a:rPr lang="zh-CN" altLang="en-US">
                <a:cs typeface="Arial" panose="020B0604020202020204" pitchFamily="34" charset="0"/>
              </a:rPr>
              <a:t>）对生产经营的最终商品或劳务进行分类汇总，明确成本对象。</a:t>
            </a:r>
            <a:endParaRPr lang="zh-CN" altLang="en-US">
              <a:cs typeface="Arial" panose="020B0604020202020204" pitchFamily="34" charset="0"/>
            </a:endParaRPr>
          </a:p>
          <a:p>
            <a:pPr>
              <a:lnSpc>
                <a:spcPct val="145000"/>
              </a:lnSpc>
            </a:pPr>
            <a:r>
              <a:rPr lang="zh-CN" altLang="en-US">
                <a:cs typeface="Arial" panose="020B0604020202020204" pitchFamily="34" charset="0"/>
              </a:rPr>
              <a:t>（</a:t>
            </a:r>
            <a:r>
              <a:rPr lang="en-US" altLang="zh-CN">
                <a:cs typeface="Arial" panose="020B0604020202020204" pitchFamily="34" charset="0"/>
              </a:rPr>
              <a:t>4</a:t>
            </a:r>
            <a:r>
              <a:rPr lang="zh-CN" altLang="en-US">
                <a:cs typeface="Arial" panose="020B0604020202020204" pitchFamily="34" charset="0"/>
              </a:rPr>
              <a:t>）发掘成本动因，加强成本控制。</a:t>
            </a:r>
            <a:endParaRPr lang="zh-CN" altLang="en-US">
              <a:cs typeface="Arial" panose="020B0604020202020204" pitchFamily="34" charset="0"/>
            </a:endParaRPr>
          </a:p>
          <a:p>
            <a:pPr>
              <a:lnSpc>
                <a:spcPct val="145000"/>
              </a:lnSpc>
            </a:pPr>
            <a:r>
              <a:rPr lang="zh-CN" altLang="en-US">
                <a:cs typeface="Arial" panose="020B0604020202020204" pitchFamily="34" charset="0"/>
              </a:rPr>
              <a:t>（</a:t>
            </a:r>
            <a:r>
              <a:rPr lang="en-US" altLang="zh-CN">
                <a:cs typeface="Arial" panose="020B0604020202020204" pitchFamily="34" charset="0"/>
              </a:rPr>
              <a:t>5</a:t>
            </a:r>
            <a:r>
              <a:rPr lang="zh-CN" altLang="en-US">
                <a:cs typeface="Arial" panose="020B0604020202020204" pitchFamily="34" charset="0"/>
              </a:rPr>
              <a:t>）建立健全业绩评价体系，加强成本管理的绩效考评。</a:t>
            </a:r>
            <a:endParaRPr lang="zh-CN" altLang="en-US">
              <a:cs typeface="Arial" panose="020B0604020202020204" pitchFamily="34" charset="0"/>
            </a:endParaRPr>
          </a:p>
          <a:p>
            <a:pPr>
              <a:lnSpc>
                <a:spcPct val="145000"/>
              </a:lnSpc>
            </a:pPr>
            <a:r>
              <a:rPr lang="zh-CN" altLang="en-US">
                <a:cs typeface="Arial" panose="020B0604020202020204" pitchFamily="34" charset="0"/>
              </a:rPr>
              <a:t>（三）作业成本管理的优势</a:t>
            </a:r>
            <a:endParaRPr lang="zh-CN" altLang="en-US">
              <a:cs typeface="Arial" panose="020B0604020202020204" pitchFamily="34" charset="0"/>
            </a:endParaRPr>
          </a:p>
        </p:txBody>
      </p:sp>
      <p:pic>
        <p:nvPicPr>
          <p:cNvPr id="8" name="图片 7" descr="post_object_image_1033248678"/>
          <p:cNvPicPr>
            <a:picLocks noChangeAspect="1"/>
          </p:cNvPicPr>
          <p:nvPr/>
        </p:nvPicPr>
        <p:blipFill>
          <a:blip r:embed="rId4"/>
          <a:srcRect l="28709" r="44685"/>
          <a:stretch>
            <a:fillRect/>
          </a:stretch>
        </p:blipFill>
        <p:spPr>
          <a:xfrm>
            <a:off x="11256933" y="5942545"/>
            <a:ext cx="325510" cy="305859"/>
          </a:xfrm>
          <a:prstGeom prst="rect">
            <a:avLst/>
          </a:prstGeom>
        </p:spPr>
      </p:pic>
      <p:sp>
        <p:nvSpPr>
          <p:cNvPr id="9" name="装饰  2"/>
          <p:cNvSpPr>
            <a:spLocks noGrp="1"/>
          </p:cNvSpPr>
          <p:nvPr>
            <p:custDataLst>
              <p:tags r:id="rId5"/>
            </p:custDataLst>
          </p:nvPr>
        </p:nvSpPr>
        <p:spPr>
          <a:xfrm>
            <a:off x="609608" y="591042"/>
            <a:ext cx="50816" cy="3596685"/>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1"/>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3"/>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5080000" y="2133600"/>
            <a:ext cx="2620769" cy="914438"/>
          </a:xfrm>
        </p:spPr>
        <p:txBody>
          <a:bodyPr>
            <a:normAutofit/>
          </a:bodyPr>
          <a:p>
            <a:r>
              <a:rPr lang="zh-CN" altLang="en-US"/>
              <a:t>任务一 </a:t>
            </a:r>
            <a:r>
              <a:rPr lang="zh-CN" altLang="en-US">
                <a:solidFill>
                  <a:schemeClr val="tx1"/>
                </a:solidFill>
              </a:rPr>
              <a:t>战略管理理论与战略管理会计</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4"/>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a:t>
            </a:r>
            <a:r>
              <a:rPr lang="zh-CN" altLang="en-US">
                <a:solidFill>
                  <a:schemeClr val="tx1"/>
                </a:solidFill>
              </a:rPr>
              <a:t>战略成本动因分析</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5"/>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a:xfrm>
            <a:off x="5080000" y="3810000"/>
            <a:ext cx="2620771" cy="838234"/>
          </a:xfrm>
        </p:spPr>
        <p:txBody>
          <a:bodyPr/>
          <a:p>
            <a:r>
              <a:rPr lang="zh-CN" altLang="en-US"/>
              <a:t>任务三 </a:t>
            </a:r>
            <a:r>
              <a:rPr lang="zh-CN" altLang="en-US">
                <a:solidFill>
                  <a:schemeClr val="tx1"/>
                </a:solidFill>
              </a:rPr>
              <a:t>作业成本法</a:t>
            </a:r>
            <a:endParaRPr lang="zh-CN" altLang="en-US"/>
          </a:p>
        </p:txBody>
      </p:sp>
    </p:spTree>
    <p:custDataLst>
      <p:tags r:id="rId1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a:t>
            </a:r>
            <a:r>
              <a:rPr lang="zh-CN" altLang="en-US">
                <a:solidFill>
                  <a:srgbClr val="FFFFFF"/>
                </a:solidFill>
                <a:effectLst/>
                <a:uFill>
                  <a:solidFill>
                    <a:schemeClr val="bg1"/>
                  </a:solidFill>
                </a:uFill>
              </a:rPr>
              <a:t>战略管理理论与战略管理会计</a:t>
            </a:r>
            <a:endParaRPr lang="zh-CN" altLang="en-US"/>
          </a:p>
        </p:txBody>
      </p:sp>
      <p:sp>
        <p:nvSpPr>
          <p:cNvPr id="3" name="文本占位符 6"/>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任务一 </a:t>
            </a:r>
            <a:r>
              <a:rPr lang="zh-CN" altLang="en-US">
                <a:solidFill>
                  <a:schemeClr val="tx1"/>
                </a:solidFill>
                <a:effectLst/>
                <a:uFill>
                  <a:solidFill>
                    <a:schemeClr val="bg1"/>
                  </a:solidFill>
                </a:uFill>
                <a:cs typeface="Arial" panose="020B0604020202020204" pitchFamily="34" charset="0"/>
              </a:rPr>
              <a:t>战略管理理论与战略管理会计</a:t>
            </a:r>
            <a:endParaRPr lang="zh-CN" altLang="en-US">
              <a:cs typeface="Arial" panose="020B0604020202020204" pitchFamily="34" charset="0"/>
            </a:endParaRPr>
          </a:p>
        </p:txBody>
      </p:sp>
      <p:pic>
        <p:nvPicPr>
          <p:cNvPr id="3" name="内容占位符 2" descr="a6c26e65-8646-11f0-b967-4255ff607ee8"/>
          <p:cNvPicPr>
            <a:picLocks noChangeAspect="1"/>
          </p:cNvPicPr>
          <p:nvPr>
            <p:ph idx="16388"/>
            <p:custDataLst>
              <p:tags r:id="rId2"/>
            </p:custDataLst>
          </p:nvPr>
        </p:nvPicPr>
        <p:blipFill>
          <a:blip r:embed="rId3"/>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4" name="装饰  2"/>
          <p:cNvSpPr>
            <a:spLocks noGrp="1"/>
          </p:cNvSpPr>
          <p:nvPr>
            <p:ph type="body" idx="16389"/>
            <p:custDataLst>
              <p:tags r:id="rId4"/>
            </p:custDataLst>
          </p:nvPr>
        </p:nvSpPr>
        <p:spPr>
          <a:xfrm>
            <a:off x="609600" y="1241777"/>
            <a:ext cx="57420" cy="3255347"/>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241797"/>
            <a:ext cx="10820400" cy="474907"/>
          </a:xfrm>
        </p:spPr>
        <p:txBody>
          <a:bodyPr/>
          <a:p>
            <a:r>
              <a:rPr lang="zh-CN" altLang="en-US"/>
              <a:t>一</a:t>
            </a:r>
            <a:r>
              <a:rPr lang="zh-CN" altLang="en-US">
                <a:cs typeface="Arial" panose="020B0604020202020204" pitchFamily="34" charset="0"/>
              </a:rPr>
              <a:t>、战略管理理论</a:t>
            </a:r>
            <a:endParaRPr lang="zh-CN" altLang="en-US"/>
          </a:p>
        </p:txBody>
      </p:sp>
      <p:sp>
        <p:nvSpPr>
          <p:cNvPr id="6" name="文本占位符 5"/>
          <p:cNvSpPr>
            <a:spLocks noGrp="1"/>
          </p:cNvSpPr>
          <p:nvPr>
            <p:ph type="body" idx="16387"/>
            <p:custDataLst>
              <p:tags r:id="rId6"/>
            </p:custDataLst>
          </p:nvPr>
        </p:nvSpPr>
        <p:spPr>
          <a:xfrm>
            <a:off x="762000" y="1716693"/>
            <a:ext cx="10820354" cy="2780401"/>
          </a:xfrm>
        </p:spPr>
        <p:txBody>
          <a:bodyPr/>
          <a:p>
            <a:r>
              <a:rPr lang="zh-CN" altLang="en-US"/>
              <a:t>（一）</a:t>
            </a:r>
            <a:r>
              <a:rPr lang="zh-CN" altLang="en-US">
                <a:cs typeface="Arial" panose="020B0604020202020204" pitchFamily="34" charset="0"/>
              </a:rPr>
              <a:t>迈克尔波特的三种竞争战略</a:t>
            </a:r>
            <a:endParaRPr lang="zh-CN" altLang="en-US">
              <a:cs typeface="Arial" panose="020B0604020202020204" pitchFamily="34" charset="0"/>
            </a:endParaRPr>
          </a:p>
          <a:p>
            <a:r>
              <a:rPr lang="zh-CN" altLang="en-US">
                <a:cs typeface="Arial" panose="020B0604020202020204" pitchFamily="34" charset="0"/>
              </a:rPr>
              <a:t>（</a:t>
            </a:r>
            <a:r>
              <a:rPr lang="en-US" altLang="zh-CN">
                <a:cs typeface="Arial" panose="020B0604020202020204" pitchFamily="34" charset="0"/>
              </a:rPr>
              <a:t>1</a:t>
            </a:r>
            <a:r>
              <a:rPr lang="zh-CN" altLang="en-US">
                <a:cs typeface="Arial" panose="020B0604020202020204" pitchFamily="34" charset="0"/>
              </a:rPr>
              <a:t>）成本领先战略</a:t>
            </a:r>
            <a:endParaRPr lang="zh-CN" altLang="en-US">
              <a:cs typeface="Arial" panose="020B0604020202020204" pitchFamily="34" charset="0"/>
            </a:endParaRPr>
          </a:p>
          <a:p>
            <a:r>
              <a:rPr lang="zh-CN" altLang="en-US">
                <a:cs typeface="Arial" panose="020B0604020202020204" pitchFamily="34" charset="0"/>
              </a:rPr>
              <a:t>（</a:t>
            </a:r>
            <a:r>
              <a:rPr lang="en-US" altLang="zh-CN">
                <a:cs typeface="Arial" panose="020B0604020202020204" pitchFamily="34" charset="0"/>
              </a:rPr>
              <a:t>2</a:t>
            </a:r>
            <a:r>
              <a:rPr lang="zh-CN" altLang="en-US">
                <a:cs typeface="Arial" panose="020B0604020202020204" pitchFamily="34" charset="0"/>
              </a:rPr>
              <a:t>）差别化战略</a:t>
            </a:r>
            <a:endParaRPr lang="zh-CN" altLang="en-US">
              <a:cs typeface="Arial" panose="020B0604020202020204" pitchFamily="34" charset="0"/>
            </a:endParaRPr>
          </a:p>
          <a:p>
            <a:r>
              <a:rPr lang="zh-CN" altLang="en-US">
                <a:cs typeface="Arial" panose="020B0604020202020204" pitchFamily="34" charset="0"/>
              </a:rPr>
              <a:t>（</a:t>
            </a:r>
            <a:r>
              <a:rPr lang="en-US" altLang="zh-CN">
                <a:cs typeface="Arial" panose="020B0604020202020204" pitchFamily="34" charset="0"/>
              </a:rPr>
              <a:t>3</a:t>
            </a:r>
            <a:r>
              <a:rPr lang="zh-CN" altLang="en-US">
                <a:cs typeface="Arial" panose="020B0604020202020204" pitchFamily="34" charset="0"/>
              </a:rPr>
              <a:t>）集中战略</a:t>
            </a:r>
            <a:endParaRPr lang="zh-CN" altLang="en-US">
              <a:cs typeface="Arial" panose="020B0604020202020204" pitchFamily="34" charset="0"/>
            </a:endParaRPr>
          </a:p>
          <a:p>
            <a:r>
              <a:rPr lang="zh-CN" altLang="en-US">
                <a:cs typeface="Arial" panose="020B0604020202020204" pitchFamily="34" charset="0"/>
              </a:rPr>
              <a:t>（二）价值链分析</a:t>
            </a:r>
            <a:endParaRPr lang="zh-CN" altLang="en-US">
              <a:cs typeface="Arial" panose="020B0604020202020204" pitchFamily="34" charset="0"/>
            </a:endParaRPr>
          </a:p>
          <a:p>
            <a:r>
              <a:rPr lang="zh-CN" altLang="en-US" b="1"/>
              <a:t>价值链（</a:t>
            </a:r>
            <a:r>
              <a:rPr lang="en-US" altLang="zh-CN" b="1"/>
              <a:t>Value Chain</a:t>
            </a:r>
            <a:r>
              <a:rPr lang="zh-CN" altLang="en-US" b="1"/>
              <a:t>）</a:t>
            </a:r>
            <a:r>
              <a:rPr lang="zh-CN" altLang="en-US"/>
              <a:t>是开发、生产、营销和向顾客交付产品与劳务所形成的一系列作业的价值。</a:t>
            </a:r>
            <a:endParaRPr lang="zh-CN" altLang="en-US"/>
          </a:p>
          <a:p>
            <a:r>
              <a:rPr lang="zh-CN" altLang="en-US"/>
              <a:t>（</a:t>
            </a:r>
            <a:r>
              <a:rPr lang="en-US" altLang="zh-CN"/>
              <a:t>1</a:t>
            </a:r>
            <a:r>
              <a:rPr lang="zh-CN" altLang="en-US"/>
              <a:t>）行业价值链</a:t>
            </a:r>
            <a:endParaRPr lang="zh-CN" altLang="en-US"/>
          </a:p>
          <a:p>
            <a:r>
              <a:rPr lang="zh-CN" altLang="en-US"/>
              <a:t>（</a:t>
            </a:r>
            <a:r>
              <a:rPr lang="en-US" altLang="zh-CN"/>
              <a:t>2</a:t>
            </a:r>
            <a:r>
              <a:rPr lang="zh-CN" altLang="en-US"/>
              <a:t>）企业内部价值链</a:t>
            </a:r>
            <a:endParaRPr lang="zh-CN" altLang="en-US"/>
          </a:p>
          <a:p>
            <a:r>
              <a:rPr lang="zh-CN" altLang="en-US"/>
              <a:t>（</a:t>
            </a:r>
            <a:r>
              <a:rPr lang="en-US" altLang="zh-CN"/>
              <a:t>3</a:t>
            </a:r>
            <a:r>
              <a:rPr lang="zh-CN" altLang="en-US"/>
              <a:t>）竞争对手价值链</a:t>
            </a:r>
            <a:endParaRPr lang="zh-CN" altLang="en-US"/>
          </a:p>
        </p:txBody>
      </p:sp>
      <p:pic>
        <p:nvPicPr>
          <p:cNvPr id="8" name="图片 7" descr="post_object_image_1033248678"/>
          <p:cNvPicPr>
            <a:picLocks noChangeAspect="1"/>
          </p:cNvPicPr>
          <p:nvPr/>
        </p:nvPicPr>
        <p:blipFill>
          <a:blip r:embed="rId7"/>
          <a:srcRect l="28709" r="44685"/>
          <a:stretch>
            <a:fillRect/>
          </a:stretch>
        </p:blipFill>
        <p:spPr>
          <a:xfrm>
            <a:off x="11256933" y="5942545"/>
            <a:ext cx="325510" cy="305859"/>
          </a:xfrm>
          <a:prstGeom prst="rect">
            <a:avLst/>
          </a:prstGeom>
        </p:spPr>
      </p:pic>
    </p:spTree>
    <p:custDataLst>
      <p:tags r:id="rId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椭圆 19"/>
          <p:cNvSpPr/>
          <p:nvPr userDrawn="1"/>
        </p:nvSpPr>
        <p:spPr>
          <a:xfrm>
            <a:off x="1665027" y="4187631"/>
            <a:ext cx="2909274" cy="775168"/>
          </a:xfrm>
          <a:prstGeom prst="ellipse">
            <a:avLst/>
          </a:prstGeom>
          <a:ln w="12700" cap="flat" cmpd="sng" algn="ctr">
            <a:solidFill>
              <a:schemeClr val="phClr"/>
            </a:solid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p>
            <a:pPr algn="ctr"/>
            <a:endParaRPr lang="zh-CN" altLang="en-US">
              <a:solidFill>
                <a:srgbClr val="000000"/>
              </a:solidFill>
            </a:endParaRPr>
          </a:p>
        </p:txBody>
      </p:sp>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任务一 </a:t>
            </a:r>
            <a:r>
              <a:rPr lang="zh-CN" altLang="en-US">
                <a:solidFill>
                  <a:schemeClr val="tx1"/>
                </a:solidFill>
                <a:effectLst/>
                <a:uFill>
                  <a:solidFill>
                    <a:schemeClr val="bg1"/>
                  </a:solidFill>
                </a:uFill>
                <a:cs typeface="Arial" panose="020B0604020202020204" pitchFamily="34" charset="0"/>
              </a:rPr>
              <a:t>战略管理理论与战略管理会计</a:t>
            </a:r>
            <a:endParaRPr lang="zh-CN" altLang="en-US">
              <a:cs typeface="Arial" panose="020B0604020202020204" pitchFamily="34" charset="0"/>
            </a:endParaRPr>
          </a:p>
        </p:txBody>
      </p:sp>
      <p:pic>
        <p:nvPicPr>
          <p:cNvPr id="3" name="内容占位符 2" descr="a6c26e65-8646-11f0-b967-4255ff607ee8"/>
          <p:cNvPicPr>
            <a:picLocks noChangeAspect="1"/>
          </p:cNvPicPr>
          <p:nvPr>
            <p:ph idx="16388"/>
            <p:custDataLst>
              <p:tags r:id="rId2"/>
            </p:custDataLst>
          </p:nvPr>
        </p:nvPicPr>
        <p:blipFill>
          <a:blip r:embed="rId3"/>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5" name="文本占位符 4"/>
          <p:cNvSpPr>
            <a:spLocks noGrp="1"/>
          </p:cNvSpPr>
          <p:nvPr>
            <p:ph type="body" idx="16386"/>
            <p:custDataLst>
              <p:tags r:id="rId4"/>
            </p:custDataLst>
          </p:nvPr>
        </p:nvSpPr>
        <p:spPr>
          <a:xfrm>
            <a:off x="762000" y="1241797"/>
            <a:ext cx="10820400" cy="474907"/>
          </a:xfrm>
        </p:spPr>
        <p:txBody>
          <a:bodyPr/>
          <a:p>
            <a:r>
              <a:rPr lang="zh-CN" altLang="en-US">
                <a:solidFill>
                  <a:schemeClr val="tx1"/>
                </a:solidFill>
              </a:rPr>
              <a:t>二、</a:t>
            </a:r>
            <a:r>
              <a:rPr lang="zh-CN" altLang="en-US">
                <a:solidFill>
                  <a:schemeClr val="tx1"/>
                </a:solidFill>
                <a:cs typeface="Arial" panose="020B0604020202020204" pitchFamily="34" charset="0"/>
              </a:rPr>
              <a:t>战略管理会计</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762000" y="1716693"/>
            <a:ext cx="10820354" cy="1297054"/>
          </a:xfrm>
        </p:spPr>
        <p:txBody>
          <a:bodyPr/>
          <a:p>
            <a:r>
              <a:rPr lang="zh-CN" altLang="en-US" b="1"/>
              <a:t>战略管理会计</a:t>
            </a:r>
            <a:r>
              <a:rPr lang="zh-CN" altLang="en-US"/>
              <a:t>是指从战略的高度进行分析和思考，既提供顾客和竞争对手具有战略相关性的外向型信息，也提供本企业与战略相关的内部信息，协助高层领导制定竞争战略，在战略的层面上从会计的角度应用相应的工具与方法予以战略评价和调整，充分利用企业内外部资源与优势以实现企业长期良性发展的一个会计分支。</a:t>
            </a:r>
            <a:endParaRPr lang="zh-CN" altLang="en-US"/>
          </a:p>
          <a:p>
            <a:r>
              <a:rPr lang="zh-CN" altLang="en-US"/>
              <a:t>它包括分析、抉择、执行与评价四个阶段。</a:t>
            </a:r>
            <a:endParaRPr lang="zh-CN" altLang="en-US"/>
          </a:p>
        </p:txBody>
      </p:sp>
      <p:pic>
        <p:nvPicPr>
          <p:cNvPr id="8" name="图片 7" descr="post_object_image_1033248678"/>
          <p:cNvPicPr>
            <a:picLocks noChangeAspect="1"/>
          </p:cNvPicPr>
          <p:nvPr/>
        </p:nvPicPr>
        <p:blipFill>
          <a:blip r:embed="rId6"/>
          <a:srcRect l="28709" r="44685"/>
          <a:stretch>
            <a:fillRect/>
          </a:stretch>
        </p:blipFill>
        <p:spPr>
          <a:xfrm>
            <a:off x="11256933" y="5942545"/>
            <a:ext cx="325510" cy="305859"/>
          </a:xfrm>
          <a:prstGeom prst="rect">
            <a:avLst/>
          </a:prstGeom>
        </p:spPr>
      </p:pic>
      <p:sp>
        <p:nvSpPr>
          <p:cNvPr id="7" name="装饰  2"/>
          <p:cNvSpPr>
            <a:spLocks noGrp="1"/>
          </p:cNvSpPr>
          <p:nvPr>
            <p:custDataLst>
              <p:tags r:id="rId7"/>
            </p:custDataLst>
          </p:nvPr>
        </p:nvSpPr>
        <p:spPr>
          <a:xfrm>
            <a:off x="5257842" y="3789233"/>
            <a:ext cx="50807" cy="300435"/>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8"/>
            </p:custDataLst>
          </p:nvPr>
        </p:nvSpPr>
        <p:spPr>
          <a:xfrm>
            <a:off x="5410196" y="3789233"/>
            <a:ext cx="6172158" cy="300402"/>
          </a:xfrm>
          <a:prstGeom prst="rect">
            <a:avLst/>
          </a:prstGeom>
          <a:noFill/>
        </p:spPr>
        <p:txBody>
          <a:bodyPr vert="horz"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1</a:t>
            </a:r>
            <a:r>
              <a:rPr lang="zh-CN" altLang="en-US"/>
              <a:t>）会计主体不同。</a:t>
            </a:r>
            <a:endParaRPr lang="zh-CN" altLang="en-US"/>
          </a:p>
        </p:txBody>
      </p:sp>
      <p:sp>
        <p:nvSpPr>
          <p:cNvPr id="11" name="装饰  5"/>
          <p:cNvSpPr>
            <a:spLocks noGrp="1"/>
          </p:cNvSpPr>
          <p:nvPr>
            <p:custDataLst>
              <p:tags r:id="rId9"/>
            </p:custDataLst>
          </p:nvPr>
        </p:nvSpPr>
        <p:spPr>
          <a:xfrm>
            <a:off x="5257842" y="4398841"/>
            <a:ext cx="50797" cy="352803"/>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3" name="文本占位符 8"/>
          <p:cNvSpPr>
            <a:spLocks noGrp="1"/>
          </p:cNvSpPr>
          <p:nvPr>
            <p:custDataLst>
              <p:tags r:id="rId10"/>
            </p:custDataLst>
          </p:nvPr>
        </p:nvSpPr>
        <p:spPr>
          <a:xfrm>
            <a:off x="5410196" y="4398841"/>
            <a:ext cx="6172232" cy="352790"/>
          </a:xfrm>
          <a:prstGeom prst="rect">
            <a:avLst/>
          </a:prstGeom>
          <a:noFill/>
        </p:spPr>
        <p:txBody>
          <a:bodyPr vert="horz"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）目标不同。</a:t>
            </a:r>
            <a:endParaRPr lang="zh-CN" altLang="en-US"/>
          </a:p>
        </p:txBody>
      </p:sp>
      <p:sp>
        <p:nvSpPr>
          <p:cNvPr id="14" name="装饰  8"/>
          <p:cNvSpPr>
            <a:spLocks noGrp="1"/>
          </p:cNvSpPr>
          <p:nvPr>
            <p:custDataLst>
              <p:tags r:id="rId11"/>
            </p:custDataLst>
          </p:nvPr>
        </p:nvSpPr>
        <p:spPr>
          <a:xfrm>
            <a:off x="5267390" y="4973040"/>
            <a:ext cx="41269" cy="362979"/>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6" name="文本占位符 11"/>
          <p:cNvSpPr>
            <a:spLocks noGrp="1"/>
          </p:cNvSpPr>
          <p:nvPr>
            <p:custDataLst>
              <p:tags r:id="rId12"/>
            </p:custDataLst>
          </p:nvPr>
        </p:nvSpPr>
        <p:spPr>
          <a:xfrm>
            <a:off x="5410196" y="4973032"/>
            <a:ext cx="6172243" cy="363007"/>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3</a:t>
            </a:r>
            <a:r>
              <a:rPr lang="zh-CN" altLang="en-US"/>
              <a:t>）投资决策的评价标准不同。</a:t>
            </a:r>
            <a:endParaRPr lang="zh-CN" altLang="en-US"/>
          </a:p>
        </p:txBody>
      </p:sp>
      <p:sp>
        <p:nvSpPr>
          <p:cNvPr id="18" name="文本占位符 5"/>
          <p:cNvSpPr>
            <a:spLocks noGrp="1"/>
          </p:cNvSpPr>
          <p:nvPr>
            <p:custDataLst>
              <p:tags r:id="rId13"/>
            </p:custDataLst>
          </p:nvPr>
        </p:nvSpPr>
        <p:spPr>
          <a:xfrm>
            <a:off x="2176946" y="4279534"/>
            <a:ext cx="1728666" cy="591363"/>
          </a:xfrm>
          <a:prstGeom prst="rect">
            <a:avLst/>
          </a:prstGeom>
          <a:noFill/>
        </p:spPr>
        <p:txBody>
          <a:bodyPr vert="horz"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a:solidFill>
                  <a:schemeClr val="tx1"/>
                </a:solidFill>
              </a:rPr>
              <a:t>战略管理会计与</a:t>
            </a:r>
            <a:endParaRPr lang="zh-CN" altLang="en-US">
              <a:solidFill>
                <a:schemeClr val="tx1"/>
              </a:solidFill>
            </a:endParaRPr>
          </a:p>
          <a:p>
            <a:pPr algn="ctr"/>
            <a:r>
              <a:rPr lang="zh-CN" altLang="en-US">
                <a:solidFill>
                  <a:schemeClr val="tx1"/>
                </a:solidFill>
              </a:rPr>
              <a:t>传统管理会计的区别</a:t>
            </a:r>
            <a:endParaRPr lang="zh-CN" altLang="en-US"/>
          </a:p>
        </p:txBody>
      </p:sp>
      <p:sp>
        <p:nvSpPr>
          <p:cNvPr id="21" name="装饰  2"/>
          <p:cNvSpPr>
            <a:spLocks noGrp="1"/>
          </p:cNvSpPr>
          <p:nvPr>
            <p:custDataLst>
              <p:tags r:id="rId14"/>
            </p:custDataLst>
          </p:nvPr>
        </p:nvSpPr>
        <p:spPr>
          <a:xfrm>
            <a:off x="609608" y="1716663"/>
            <a:ext cx="57420" cy="1297115"/>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a:t>
            </a:r>
            <a:r>
              <a:rPr lang="zh-CN" altLang="en-US">
                <a:solidFill>
                  <a:srgbClr val="FFFFFF"/>
                </a:solidFill>
                <a:effectLst/>
                <a:uFill>
                  <a:solidFill>
                    <a:schemeClr val="bg1"/>
                  </a:solidFill>
                </a:uFill>
                <a:cs typeface="Arial" panose="020B0604020202020204" pitchFamily="34" charset="0"/>
              </a:rPr>
              <a:t>战略成本动因</a:t>
            </a:r>
            <a:endParaRPr lang="zh-CN" altLang="en-US">
              <a:cs typeface="Arial" panose="020B0604020202020204" pitchFamily="34" charset="0"/>
            </a:endParaRPr>
          </a:p>
        </p:txBody>
      </p:sp>
      <p:sp>
        <p:nvSpPr>
          <p:cNvPr id="3" name="文本占位符 6"/>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a:t>
            </a:r>
            <a:r>
              <a:rPr lang="zh-CN" altLang="en-US">
                <a:solidFill>
                  <a:schemeClr val="tx1"/>
                </a:solidFill>
                <a:effectLst/>
                <a:uFill>
                  <a:solidFill>
                    <a:schemeClr val="bg1"/>
                  </a:solidFill>
                </a:uFill>
                <a:cs typeface="Arial" panose="020B0604020202020204" pitchFamily="34" charset="0"/>
              </a:rPr>
              <a:t>二 战略成本动因分析</a:t>
            </a:r>
            <a:endParaRPr lang="zh-CN" altLang="en-US">
              <a:cs typeface="Arial" panose="020B0604020202020204" pitchFamily="34" charset="0"/>
            </a:endParaRPr>
          </a:p>
        </p:txBody>
      </p:sp>
      <p:pic>
        <p:nvPicPr>
          <p:cNvPr id="3" name="内容占位符 2" descr="a6c26e65-8646-11f0-b967-4255ff607ee8"/>
          <p:cNvPicPr>
            <a:picLocks noChangeAspect="1"/>
          </p:cNvPicPr>
          <p:nvPr>
            <p:ph idx="16388"/>
            <p:custDataLst>
              <p:tags r:id="rId2"/>
            </p:custDataLst>
          </p:nvPr>
        </p:nvPicPr>
        <p:blipFill>
          <a:blip r:embed="rId3"/>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6" name="文本占位符 5"/>
          <p:cNvSpPr>
            <a:spLocks noGrp="1"/>
          </p:cNvSpPr>
          <p:nvPr>
            <p:ph type="body" idx="16387"/>
            <p:custDataLst>
              <p:tags r:id="rId4"/>
            </p:custDataLst>
          </p:nvPr>
        </p:nvSpPr>
        <p:spPr>
          <a:xfrm>
            <a:off x="762000" y="1241800"/>
            <a:ext cx="10820354" cy="1570977"/>
          </a:xfrm>
        </p:spPr>
        <p:txBody>
          <a:bodyPr/>
          <a:p>
            <a:r>
              <a:rPr lang="zh-CN" altLang="en-US" b="1"/>
              <a:t>成本动因</a:t>
            </a:r>
            <a:r>
              <a:rPr lang="zh-CN" altLang="en-US"/>
              <a:t>是导致成本结构发生变化的重要因素</a:t>
            </a:r>
            <a:r>
              <a:rPr lang="zh-CN" altLang="en-US">
                <a:solidFill>
                  <a:schemeClr val="tx1"/>
                </a:solidFill>
              </a:rPr>
              <a:t>，</a:t>
            </a:r>
            <a:r>
              <a:rPr lang="zh-CN" altLang="en-US"/>
              <a:t>可分为结构性成本动因和执行性成本动因。</a:t>
            </a:r>
            <a:endParaRPr lang="zh-CN" altLang="en-US"/>
          </a:p>
          <a:p>
            <a:r>
              <a:rPr lang="zh-CN" altLang="en-US" b="1"/>
              <a:t>结构性成本动因</a:t>
            </a:r>
            <a:r>
              <a:rPr lang="zh-CN" altLang="en-US"/>
              <a:t>是与企业的战略定位和经济结构密切相关的成本因素。（规模、范围、经验、技术、复杂程度和厂址）</a:t>
            </a:r>
            <a:endParaRPr lang="zh-CN" altLang="en-US"/>
          </a:p>
          <a:p>
            <a:r>
              <a:rPr lang="zh-CN" altLang="en-US" b="1"/>
              <a:t>执行性成本动因</a:t>
            </a:r>
            <a:r>
              <a:rPr lang="zh-CN" altLang="en-US"/>
              <a:t>是在企业按照所选择的战略定位和经济结构进行生产经营的过程中，要成功地控制成本所应考虑的因素，是决定企业成本水平的重要因素。</a:t>
            </a:r>
            <a:r>
              <a:rPr lang="zh-CN" altLang="en-US">
                <a:solidFill>
                  <a:schemeClr val="tx1"/>
                </a:solidFill>
              </a:rPr>
              <a:t>（</a:t>
            </a:r>
            <a:r>
              <a:rPr lang="zh-CN" altLang="en-US"/>
              <a:t>员工参与管理、员工承诺持续不断地进步、坚持全面质量管理、全面使用有效的生产能力、保证生产流程的效率、充分利用价值链、与顾客和供应商加强联系和沟通等）</a:t>
            </a:r>
            <a:endParaRPr lang="zh-CN" altLang="en-US"/>
          </a:p>
        </p:txBody>
      </p:sp>
      <p:pic>
        <p:nvPicPr>
          <p:cNvPr id="8" name="图片 7" descr="post_object_image_1033248678"/>
          <p:cNvPicPr>
            <a:picLocks noChangeAspect="1"/>
          </p:cNvPicPr>
          <p:nvPr/>
        </p:nvPicPr>
        <p:blipFill>
          <a:blip r:embed="rId5"/>
          <a:srcRect l="28709" r="44685"/>
          <a:stretch>
            <a:fillRect/>
          </a:stretch>
        </p:blipFill>
        <p:spPr>
          <a:xfrm>
            <a:off x="11256933" y="5942545"/>
            <a:ext cx="325510" cy="305859"/>
          </a:xfrm>
          <a:prstGeom prst="rect">
            <a:avLst/>
          </a:prstGeom>
        </p:spPr>
      </p:pic>
      <p:sp>
        <p:nvSpPr>
          <p:cNvPr id="9" name="装饰  2"/>
          <p:cNvSpPr>
            <a:spLocks noGrp="1"/>
          </p:cNvSpPr>
          <p:nvPr>
            <p:custDataLst>
              <p:tags r:id="rId6"/>
            </p:custDataLst>
          </p:nvPr>
        </p:nvSpPr>
        <p:spPr>
          <a:xfrm>
            <a:off x="609608" y="1241800"/>
            <a:ext cx="50807" cy="1571008"/>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任务三 </a:t>
            </a:r>
            <a:r>
              <a:rPr lang="zh-CN" altLang="en-US">
                <a:solidFill>
                  <a:srgbClr val="FFFFFF"/>
                </a:solidFill>
                <a:effectLst/>
                <a:uFill>
                  <a:solidFill>
                    <a:schemeClr val="bg1"/>
                  </a:solidFill>
                </a:uFill>
              </a:rPr>
              <a:t>作业成本法</a:t>
            </a:r>
            <a:endParaRPr lang="zh-CN" altLang="en-US"/>
          </a:p>
        </p:txBody>
      </p:sp>
      <p:sp>
        <p:nvSpPr>
          <p:cNvPr id="3" name="文本占位符 6"/>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a:t>
            </a:r>
            <a:r>
              <a:rPr lang="zh-CN" altLang="en-US">
                <a:solidFill>
                  <a:schemeClr val="tx1"/>
                </a:solidFill>
                <a:effectLst/>
                <a:uFill>
                  <a:solidFill>
                    <a:schemeClr val="bg1"/>
                  </a:solidFill>
                </a:uFill>
                <a:cs typeface="Arial" panose="020B0604020202020204" pitchFamily="34" charset="0"/>
              </a:rPr>
              <a:t>三 作业成本法</a:t>
            </a:r>
            <a:endParaRPr lang="zh-CN" altLang="en-US">
              <a:cs typeface="Arial" panose="020B0604020202020204" pitchFamily="34" charset="0"/>
            </a:endParaRPr>
          </a:p>
        </p:txBody>
      </p:sp>
      <p:pic>
        <p:nvPicPr>
          <p:cNvPr id="3" name="内容占位符 2" descr="a6c26e65-8646-11f0-b967-4255ff607ee8"/>
          <p:cNvPicPr>
            <a:picLocks noChangeAspect="1"/>
          </p:cNvPicPr>
          <p:nvPr>
            <p:ph idx="16388"/>
            <p:custDataLst>
              <p:tags r:id="rId2"/>
            </p:custDataLst>
          </p:nvPr>
        </p:nvPicPr>
        <p:blipFill>
          <a:blip r:embed="rId3"/>
          <a:srcRect t="46439" b="46439"/>
          <a:stretch>
            <a:fillRect/>
          </a:stretch>
        </p:blipFill>
        <p:spPr>
          <a:xfrm>
            <a:off x="609608" y="241623"/>
            <a:ext cx="10972800" cy="1953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6" name="文本占位符 5"/>
          <p:cNvSpPr>
            <a:spLocks noGrp="1"/>
          </p:cNvSpPr>
          <p:nvPr>
            <p:ph type="body" idx="16387"/>
            <p:custDataLst>
              <p:tags r:id="rId4"/>
            </p:custDataLst>
          </p:nvPr>
        </p:nvSpPr>
        <p:spPr>
          <a:xfrm>
            <a:off x="762000" y="1241800"/>
            <a:ext cx="10820354" cy="5255450"/>
          </a:xfrm>
        </p:spPr>
        <p:txBody>
          <a:bodyPr>
            <a:normAutofit lnSpcReduction="20000"/>
          </a:bodyPr>
          <a:p>
            <a:pPr>
              <a:lnSpc>
                <a:spcPct val="145000"/>
              </a:lnSpc>
            </a:pPr>
            <a:r>
              <a:rPr lang="zh-CN" altLang="en-US" sz="2400">
                <a:solidFill>
                  <a:schemeClr val="tx1"/>
                </a:solidFill>
              </a:rPr>
              <a:t>一、</a:t>
            </a:r>
            <a:r>
              <a:rPr lang="zh-CN" altLang="en-US" sz="2400">
                <a:solidFill>
                  <a:schemeClr val="tx1"/>
                </a:solidFill>
                <a:cs typeface="Arial" panose="020B0604020202020204" pitchFamily="34" charset="0"/>
              </a:rPr>
              <a:t>作业成本法的产生</a:t>
            </a:r>
            <a:endParaRPr lang="zh-CN" altLang="en-US" sz="2400">
              <a:solidFill>
                <a:schemeClr val="tx1"/>
              </a:solidFill>
              <a:cs typeface="Arial" panose="020B0604020202020204" pitchFamily="34" charset="0"/>
            </a:endParaRPr>
          </a:p>
          <a:p>
            <a:pPr>
              <a:lnSpc>
                <a:spcPct val="145000"/>
              </a:lnSpc>
            </a:pPr>
            <a:r>
              <a:rPr lang="zh-CN" altLang="en-US">
                <a:cs typeface="Arial" panose="020B0604020202020204" pitchFamily="34" charset="0"/>
              </a:rPr>
              <a:t>罗宾·库珀和罗伯特·卡普兰提出了作业成本法（</a:t>
            </a:r>
            <a:r>
              <a:rPr lang="en-US" altLang="zh-CN">
                <a:cs typeface="Arial" panose="020B0604020202020204" pitchFamily="34" charset="0"/>
              </a:rPr>
              <a:t>Activity</a:t>
            </a:r>
            <a:r>
              <a:rPr lang="zh-CN" altLang="en-US">
                <a:cs typeface="Arial" panose="020B0604020202020204" pitchFamily="34" charset="0"/>
              </a:rPr>
              <a:t>-</a:t>
            </a:r>
            <a:r>
              <a:rPr lang="en-US" altLang="zh-CN">
                <a:cs typeface="Arial" panose="020B0604020202020204" pitchFamily="34" charset="0"/>
              </a:rPr>
              <a:t>Based Costing</a:t>
            </a:r>
            <a:r>
              <a:rPr lang="zh-CN" altLang="en-US">
                <a:cs typeface="Arial" panose="020B0604020202020204" pitchFamily="34" charset="0"/>
              </a:rPr>
              <a:t>）</a:t>
            </a:r>
            <a:endParaRPr lang="zh-CN" altLang="en-US">
              <a:cs typeface="Arial" panose="020B0604020202020204" pitchFamily="34" charset="0"/>
            </a:endParaRPr>
          </a:p>
          <a:p>
            <a:pPr>
              <a:lnSpc>
                <a:spcPct val="145000"/>
              </a:lnSpc>
            </a:pPr>
            <a:r>
              <a:rPr lang="zh-CN" altLang="en-US" sz="2400">
                <a:cs typeface="Arial" panose="020B0604020202020204" pitchFamily="34" charset="0"/>
              </a:rPr>
              <a:t>二、作业成本法的定义</a:t>
            </a:r>
            <a:endParaRPr lang="zh-CN" altLang="en-US" sz="2400">
              <a:cs typeface="Arial" panose="020B0604020202020204" pitchFamily="34" charset="0"/>
            </a:endParaRPr>
          </a:p>
          <a:p>
            <a:pPr>
              <a:lnSpc>
                <a:spcPct val="145000"/>
              </a:lnSpc>
            </a:pPr>
            <a:r>
              <a:rPr lang="zh-CN" altLang="en-US" b="1">
                <a:cs typeface="Arial" panose="020B0604020202020204" pitchFamily="34" charset="0"/>
              </a:rPr>
              <a:t>作业</a:t>
            </a:r>
            <a:r>
              <a:rPr lang="zh-CN" altLang="en-US">
                <a:cs typeface="Arial" panose="020B0604020202020204" pitchFamily="34" charset="0"/>
              </a:rPr>
              <a:t>是指企业基于特定目的重复执行的任务或活动，是连接资源和成本对象的桥梁。</a:t>
            </a:r>
            <a:endParaRPr lang="zh-CN" altLang="en-US">
              <a:cs typeface="Arial" panose="020B0604020202020204" pitchFamily="34" charset="0"/>
            </a:endParaRPr>
          </a:p>
          <a:p>
            <a:pPr>
              <a:lnSpc>
                <a:spcPct val="145000"/>
              </a:lnSpc>
            </a:pPr>
            <a:r>
              <a:rPr lang="zh-CN" altLang="en-US" b="1">
                <a:cs typeface="Arial" panose="020B0604020202020204" pitchFamily="34" charset="0"/>
              </a:rPr>
              <a:t>作业成本法（</a:t>
            </a:r>
            <a:r>
              <a:rPr lang="en-US" altLang="zh-CN" b="1">
                <a:cs typeface="Arial" panose="020B0604020202020204" pitchFamily="34" charset="0"/>
              </a:rPr>
              <a:t>ABC</a:t>
            </a:r>
            <a:r>
              <a:rPr lang="zh-CN" altLang="en-US" b="1">
                <a:cs typeface="Arial" panose="020B0604020202020204" pitchFamily="34" charset="0"/>
              </a:rPr>
              <a:t>）</a:t>
            </a:r>
            <a:r>
              <a:rPr lang="zh-CN" altLang="en-US">
                <a:cs typeface="Arial" panose="020B0604020202020204" pitchFamily="34" charset="0"/>
              </a:rPr>
              <a:t>是指以</a:t>
            </a:r>
            <a:r>
              <a:rPr lang="en-US" altLang="zh-CN">
                <a:cs typeface="Arial" panose="020B0604020202020204" pitchFamily="34" charset="0"/>
              </a:rPr>
              <a:t>“</a:t>
            </a:r>
            <a:r>
              <a:rPr lang="zh-CN" altLang="en-US">
                <a:cs typeface="Arial" panose="020B0604020202020204" pitchFamily="34" charset="0"/>
              </a:rPr>
              <a:t>作业消耗资源、产出消耗作业</a:t>
            </a:r>
            <a:r>
              <a:rPr lang="en-US" altLang="zh-CN">
                <a:cs typeface="Arial" panose="020B0604020202020204" pitchFamily="34" charset="0"/>
              </a:rPr>
              <a:t>”</a:t>
            </a:r>
            <a:r>
              <a:rPr lang="zh-CN" altLang="en-US">
                <a:cs typeface="Arial" panose="020B0604020202020204" pitchFamily="34" charset="0"/>
              </a:rPr>
              <a:t>为原则，按照资源动因将资源费用追溯或分配至各项作业，计算出作业成本，然后再根据作业动因，将作业成本追溯或分配至各成本对象，最终完成成本计算的成本管理方法。</a:t>
            </a:r>
            <a:endParaRPr lang="zh-CN" altLang="en-US">
              <a:cs typeface="Arial" panose="020B0604020202020204" pitchFamily="34" charset="0"/>
            </a:endParaRPr>
          </a:p>
          <a:p>
            <a:pPr>
              <a:lnSpc>
                <a:spcPct val="145000"/>
              </a:lnSpc>
            </a:pPr>
            <a:r>
              <a:rPr lang="zh-CN" altLang="en-US">
                <a:cs typeface="Arial" panose="020B0604020202020204" pitchFamily="34" charset="0"/>
              </a:rPr>
              <a:t>（一）作业与作业中心</a:t>
            </a:r>
            <a:endParaRPr lang="zh-CN" altLang="en-US">
              <a:cs typeface="Arial" panose="020B0604020202020204" pitchFamily="34" charset="0"/>
            </a:endParaRPr>
          </a:p>
          <a:p>
            <a:pPr>
              <a:lnSpc>
                <a:spcPct val="145000"/>
              </a:lnSpc>
            </a:pPr>
            <a:r>
              <a:rPr lang="zh-CN" altLang="en-US" b="1">
                <a:cs typeface="Arial" panose="020B0604020202020204" pitchFamily="34" charset="0"/>
              </a:rPr>
              <a:t>增值作业</a:t>
            </a:r>
            <a:r>
              <a:rPr lang="zh-CN" altLang="en-US">
                <a:cs typeface="Arial" panose="020B0604020202020204" pitchFamily="34" charset="0"/>
              </a:rPr>
              <a:t>与</a:t>
            </a:r>
            <a:r>
              <a:rPr lang="zh-CN" altLang="en-US" b="1">
                <a:cs typeface="Arial" panose="020B0604020202020204" pitchFamily="34" charset="0"/>
              </a:rPr>
              <a:t>非增值作业</a:t>
            </a:r>
            <a:endParaRPr lang="zh-CN" altLang="en-US" b="1">
              <a:cs typeface="Arial" panose="020B0604020202020204" pitchFamily="34" charset="0"/>
            </a:endParaRPr>
          </a:p>
          <a:p>
            <a:pPr>
              <a:lnSpc>
                <a:spcPct val="145000"/>
              </a:lnSpc>
            </a:pPr>
            <a:r>
              <a:rPr lang="zh-CN" altLang="en-US">
                <a:cs typeface="Arial" panose="020B0604020202020204" pitchFamily="34" charset="0"/>
              </a:rPr>
              <a:t>（二）作业价值链</a:t>
            </a:r>
            <a:endParaRPr lang="zh-CN" altLang="en-US">
              <a:cs typeface="Arial" panose="020B0604020202020204" pitchFamily="34" charset="0"/>
            </a:endParaRPr>
          </a:p>
          <a:p>
            <a:pPr>
              <a:lnSpc>
                <a:spcPct val="145000"/>
              </a:lnSpc>
            </a:pPr>
            <a:r>
              <a:rPr lang="zh-CN" altLang="en-US" b="1">
                <a:cs typeface="Arial" panose="020B0604020202020204" pitchFamily="34" charset="0"/>
              </a:rPr>
              <a:t>作业价值链</a:t>
            </a:r>
            <a:r>
              <a:rPr lang="zh-CN" altLang="en-US">
                <a:cs typeface="Arial" panose="020B0604020202020204" pitchFamily="34" charset="0"/>
              </a:rPr>
              <a:t>，是指企业为了满足顾客需要而建立的一系列有序的作业及其价值的集合体。</a:t>
            </a:r>
            <a:endParaRPr lang="zh-CN" altLang="en-US">
              <a:cs typeface="Arial" panose="020B0604020202020204" pitchFamily="34" charset="0"/>
            </a:endParaRPr>
          </a:p>
          <a:p>
            <a:pPr>
              <a:lnSpc>
                <a:spcPct val="145000"/>
              </a:lnSpc>
            </a:pPr>
            <a:r>
              <a:rPr lang="zh-CN" altLang="en-US">
                <a:cs typeface="Arial" panose="020B0604020202020204" pitchFamily="34" charset="0"/>
              </a:rPr>
              <a:t>（三）成本动因</a:t>
            </a:r>
            <a:endParaRPr lang="zh-CN" altLang="en-US">
              <a:cs typeface="Arial" panose="020B0604020202020204" pitchFamily="34" charset="0"/>
            </a:endParaRPr>
          </a:p>
          <a:p>
            <a:pPr>
              <a:lnSpc>
                <a:spcPct val="145000"/>
              </a:lnSpc>
            </a:pPr>
            <a:r>
              <a:rPr lang="zh-CN" altLang="en-US" b="1">
                <a:cs typeface="Arial" panose="020B0604020202020204" pitchFamily="34" charset="0"/>
              </a:rPr>
              <a:t>资源动因</a:t>
            </a:r>
            <a:r>
              <a:rPr lang="zh-CN" altLang="en-US">
                <a:cs typeface="Arial" panose="020B0604020202020204" pitchFamily="34" charset="0"/>
              </a:rPr>
              <a:t>与</a:t>
            </a:r>
            <a:r>
              <a:rPr lang="zh-CN" altLang="en-US" b="1">
                <a:cs typeface="Arial" panose="020B0604020202020204" pitchFamily="34" charset="0"/>
              </a:rPr>
              <a:t>作业动因</a:t>
            </a:r>
            <a:endParaRPr lang="zh-CN" altLang="en-US" b="1">
              <a:cs typeface="Arial" panose="020B0604020202020204" pitchFamily="34" charset="0"/>
            </a:endParaRPr>
          </a:p>
          <a:p>
            <a:pPr>
              <a:lnSpc>
                <a:spcPct val="145000"/>
              </a:lnSpc>
            </a:pPr>
            <a:r>
              <a:rPr lang="zh-CN" altLang="en-US">
                <a:cs typeface="Arial" panose="020B0604020202020204" pitchFamily="34" charset="0"/>
              </a:rPr>
              <a:t>（四）成本库</a:t>
            </a:r>
            <a:endParaRPr lang="zh-CN" altLang="en-US">
              <a:cs typeface="Arial" panose="020B0604020202020204" pitchFamily="34" charset="0"/>
            </a:endParaRPr>
          </a:p>
          <a:p>
            <a:pPr>
              <a:lnSpc>
                <a:spcPct val="145000"/>
              </a:lnSpc>
            </a:pPr>
            <a:r>
              <a:rPr lang="zh-CN" altLang="en-US" b="1">
                <a:cs typeface="Arial" panose="020B0604020202020204" pitchFamily="34" charset="0"/>
              </a:rPr>
              <a:t>成本库</a:t>
            </a:r>
            <a:r>
              <a:rPr lang="zh-CN" altLang="en-US">
                <a:cs typeface="Arial" panose="020B0604020202020204" pitchFamily="34" charset="0"/>
              </a:rPr>
              <a:t>是指作业所发生成本的归集。</a:t>
            </a:r>
            <a:endParaRPr lang="zh-CN" altLang="en-US">
              <a:cs typeface="Arial" panose="020B0604020202020204" pitchFamily="34" charset="0"/>
            </a:endParaRPr>
          </a:p>
          <a:p>
            <a:pPr>
              <a:lnSpc>
                <a:spcPct val="145000"/>
              </a:lnSpc>
            </a:pPr>
            <a:r>
              <a:rPr lang="zh-CN" altLang="en-US">
                <a:cs typeface="Arial" panose="020B0604020202020204" pitchFamily="34" charset="0"/>
              </a:rPr>
              <a:t>（五）作业管理客享用价值，增加企业利润为目的。</a:t>
            </a:r>
            <a:endParaRPr lang="zh-CN" altLang="en-US">
              <a:cs typeface="Arial" panose="020B0604020202020204" pitchFamily="34" charset="0"/>
            </a:endParaRPr>
          </a:p>
          <a:p>
            <a:pPr>
              <a:lnSpc>
                <a:spcPct val="145000"/>
              </a:lnSpc>
            </a:pPr>
            <a:r>
              <a:rPr lang="zh-CN" altLang="en-US" b="1">
                <a:cs typeface="Arial" panose="020B0604020202020204" pitchFamily="34" charset="0"/>
              </a:rPr>
              <a:t>作业管理</a:t>
            </a:r>
            <a:r>
              <a:rPr lang="zh-CN" altLang="en-US">
                <a:cs typeface="Arial" panose="020B0604020202020204" pitchFamily="34" charset="0"/>
              </a:rPr>
              <a:t>是基于作业成本法的一种全系统范围的、集中化的管理方法，以提高顾客享用价值，增加企业利润为目的。</a:t>
            </a:r>
            <a:endParaRPr lang="zh-CN" altLang="en-US">
              <a:cs typeface="Arial" panose="020B0604020202020204" pitchFamily="34" charset="0"/>
            </a:endParaRPr>
          </a:p>
        </p:txBody>
      </p:sp>
      <p:pic>
        <p:nvPicPr>
          <p:cNvPr id="8" name="图片 7" descr="post_object_image_1033248678"/>
          <p:cNvPicPr>
            <a:picLocks noChangeAspect="1"/>
          </p:cNvPicPr>
          <p:nvPr/>
        </p:nvPicPr>
        <p:blipFill>
          <a:blip r:embed="rId5"/>
          <a:srcRect l="28709" r="44685"/>
          <a:stretch>
            <a:fillRect/>
          </a:stretch>
        </p:blipFill>
        <p:spPr>
          <a:xfrm>
            <a:off x="11256933" y="5942545"/>
            <a:ext cx="325510" cy="305859"/>
          </a:xfrm>
          <a:prstGeom prst="rect">
            <a:avLst/>
          </a:prstGeom>
        </p:spPr>
      </p:pic>
      <p:sp>
        <p:nvSpPr>
          <p:cNvPr id="9" name="装饰  2"/>
          <p:cNvSpPr>
            <a:spLocks noGrp="1"/>
          </p:cNvSpPr>
          <p:nvPr>
            <p:custDataLst>
              <p:tags r:id="rId6"/>
            </p:custDataLst>
          </p:nvPr>
        </p:nvSpPr>
        <p:spPr>
          <a:xfrm>
            <a:off x="609608" y="1241800"/>
            <a:ext cx="50807" cy="520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7"/>
    </p:custDataLst>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1.xml><?xml version="1.0" encoding="utf-8"?>
<p:tagLst xmlns:p="http://schemas.openxmlformats.org/presentationml/2006/main">
  <p:tag name="KSO_WM_BEAUTIFY_FLAG" val="#fgm#"/>
  <p:tag name="KSO_WM_FIGMA_FLAG" val="#fgm#"/>
  <p:tag name="KSO_WM_UNIT_INDEX" val="1"/>
  <p:tag name="KSO_WM_UNIT_TYPE" val="a"/>
  <p:tag name="KSO_WM_LAYOUT_CHECK_HASH" val="cd16e873c69a6745a8e9501c06cba9357ccbc5bd"/>
  <p:tag name="KSO_WM_NEWLAYOUT_GROUP_ID" val="layout_42"/>
  <p:tag name="KSO_WM_NEWLAYOUT_ID" val="slide_b33800b10e88217d"/>
</p:tagLst>
</file>

<file path=ppt/tags/tag102.xml><?xml version="1.0" encoding="utf-8"?>
<p:tagLst xmlns:p="http://schemas.openxmlformats.org/presentationml/2006/main">
  <p:tag name="KSO_WM_BEAUTIFY_FLAG" val="#fgm#"/>
  <p:tag name="KSO_WM_FIGMA_FLAG" val="#fgm#"/>
  <p:tag name="KSO_WM_UNIT_INDEX" val="1"/>
  <p:tag name="KSO_WM_UNIT_TYPE" val="d"/>
</p:tagLst>
</file>

<file path=ppt/tags/tag1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afe5fb658ca7ef5b10feb6ee7bd2e2806c1f9347"/>
  <p:tag name="KSO_WM_NEWLAYOUT_GROUP_ID" val="layout_4"/>
  <p:tag name="KSO_WM_NEWLAYOUT_ID" val="slide_df4913abbcc2c275"/>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xml><?xml version="1.0" encoding="utf-8"?>
<p:tagLst xmlns:p="http://schemas.openxmlformats.org/presentationml/2006/main">
  <p:tag name="KSO_WM_BEAUTIFY_FLAG" val="#fgm#"/>
  <p:tag name="KSO_WM_FIGMA_FLAG" val="#fgm#"/>
  <p:tag name="KSO_WM_UNIT_INDEX" val="1"/>
  <p:tag name="KSO_WM_UNIT_TYPE" val="f"/>
</p:tagLst>
</file>

<file path=ppt/tags/tag1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1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2.xml><?xml version="1.0" encoding="utf-8"?>
<p:tagLst xmlns:p="http://schemas.openxmlformats.org/presentationml/2006/main">
  <p:tag name="KSO_WM_BEAUTIFY_FLAG" val="#fgm#"/>
  <p:tag name="KSO_WM_FIGMA_FLAG" val="#fgm#"/>
  <p:tag name="KSO_WM_UNIT_INDEX" val="1"/>
  <p:tag name="KSO_WM_UNIT_TYPE" val="a"/>
  <p:tag name="KSO_WM_LAYOUT_CHECK_HASH" val="88f9f6066ecf5e9773b8329d0d316c807d84a6a8"/>
  <p:tag name="KSO_WM_NEWLAYOUT_GROUP_ID" val="layout_10003"/>
  <p:tag name="KSO_WM_NEWLAYOUT_ID" val="slide_d716f5253f8e5c09"/>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2.xml><?xml version="1.0" encoding="utf-8"?>
<p:tagLst xmlns:p="http://schemas.openxmlformats.org/presentationml/2006/main">
  <p:tag name="KSO_WM_BEAUTIFY_FLAG" val="#fgm#"/>
  <p:tag name="KSO_WM_FIGMA_FLAG" val="#fgm#"/>
  <p:tag name="KSO_WM_UNIT_INDEX" val="1"/>
  <p:tag name="KSO_WM_UNIT_TYPE" val="a"/>
  <p:tag name="KSO_WM_LAYOUT_CHECK_HASH" val="0956aebc83291e7fa714cae419c21cf5c0aff445"/>
  <p:tag name="KSO_WM_NEWLAYOUT_GROUP_ID" val="layout_59"/>
  <p:tag name="KSO_WM_NEWLAYOUT_ID" val="slide_fad9133c637506b0"/>
</p:tagLst>
</file>

<file path=ppt/tags/tag133.xml><?xml version="1.0" encoding="utf-8"?>
<p:tagLst xmlns:p="http://schemas.openxmlformats.org/presentationml/2006/main">
  <p:tag name="KSO_WM_BEAUTIFY_FLAG" val="#fgm#"/>
  <p:tag name="KSO_WM_FIGMA_FLAG" val="#fgm#"/>
  <p:tag name="KSO_WM_UNIT_INDEX" val="1"/>
  <p:tag name="KSO_WM_UNIT_TYPE" val="d"/>
</p:tagLst>
</file>

<file path=ppt/tags/tag1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0.xml><?xml version="1.0" encoding="utf-8"?>
<p:tagLst xmlns:p="http://schemas.openxmlformats.org/presentationml/2006/main">
  <p:tag name="KSO_WM_BEAUTIFY_FLAG" val="#fgm#"/>
  <p:tag name="KSO_WM_FIGMA_FLAG" val="#fgm#"/>
  <p:tag name="KSO_WM_UNIT_INDEX" val="1"/>
  <p:tag name="KSO_WM_UNIT_TYPE" val="a"/>
  <p:tag name="KSO_WM_LAYOUT_CHECK_HASH" val="5b3f3c7ad0e8b4b446e56b4b8ac4ff012fd0156f"/>
  <p:tag name="KSO_WM_NEWLAYOUT_GROUP_ID" val="layout_57"/>
  <p:tag name="KSO_WM_NEWLAYOUT_ID" val="slide_76e1347c3f07957f"/>
</p:tagLst>
</file>

<file path=ppt/tags/tag14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2.xml><?xml version="1.0" encoding="utf-8"?>
<p:tagLst xmlns:p="http://schemas.openxmlformats.org/presentationml/2006/main">
  <p:tag name="KSO_WM_BEAUTIFY_FLAG" val="#fgm#"/>
  <p:tag name="KSO_WM_FIGMA_FLAG" val="#fgm#"/>
  <p:tag name="KSO_WM_UNIT_INDEX" val="1"/>
  <p:tag name="KSO_WM_UNIT_TYPE" val="a"/>
  <p:tag name="KSO_WM_LAYOUT_CHECK_HASH" val="38a5cb9000708312865b8a10d67da00f4e287cb1"/>
  <p:tag name="KSO_WM_NEWLAYOUT_GROUP_ID" val="layout_2"/>
  <p:tag name="KSO_WM_NEWLAYOUT_ID" val="slide_d19e6d640707aedf"/>
</p:tagLst>
</file>

<file path=ppt/tags/tag1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5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4.xml><?xml version="1.0" encoding="utf-8"?>
<p:tagLst xmlns:p="http://schemas.openxmlformats.org/presentationml/2006/main">
  <p:tag name="KSO_WM_BEAUTIFY_FLAG" val="#fgm#"/>
  <p:tag name="KSO_WM_FIGMA_FLAG" val="#fgm#"/>
  <p:tag name="KSO_WM_UNIT_INDEX" val="1"/>
  <p:tag name="KSO_WM_UNIT_TYPE" val="a"/>
  <p:tag name="KSO_WM_LAYOUT_CHECK_HASH" val="408f2479f8a8a3f0104fb5a34c53d48ffa147ead"/>
  <p:tag name="KSO_WM_NEWLAYOUT_GROUP_ID" val="layout_20"/>
  <p:tag name="KSO_WM_NEWLAYOUT_ID" val="slide_52cda502e98f2cdc"/>
</p:tagLst>
</file>

<file path=ppt/tags/tag165.xml><?xml version="1.0" encoding="utf-8"?>
<p:tagLst xmlns:p="http://schemas.openxmlformats.org/presentationml/2006/main">
  <p:tag name="KSO_WM_BEAUTIFY_FLAG" val="#fgm#"/>
  <p:tag name="KSO_WM_FIGMA_FLAG" val="#fgm#"/>
  <p:tag name="KSO_WM_UNIT_INDEX" val="1"/>
  <p:tag name="KSO_WM_UNIT_TYPE" val="d"/>
</p:tagLst>
</file>

<file path=ppt/tags/tag166.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7.xml><?xml version="1.0" encoding="utf-8"?>
<p:tagLst xmlns:p="http://schemas.openxmlformats.org/presentationml/2006/main">
  <p:tag name="KSO_WM_BEAUTIFY_FLAG" val="#fgm#"/>
  <p:tag name="KSO_WM_FIGMA_FLAG" val="#fgm#"/>
  <p:tag name="KSO_WM_UNIT_INDEX" val="1"/>
  <p:tag name="KSO_WM_UNIT_TYPE" val="f"/>
</p:tagLst>
</file>

<file path=ppt/tags/tag16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1.xml><?xml version="1.0" encoding="utf-8"?>
<p:tagLst xmlns:p="http://schemas.openxmlformats.org/presentationml/2006/main">
  <p:tag name="KSO_WM_BEAUTIFY_FLAG" val="#fgm#"/>
  <p:tag name="KSO_WM_FIGMA_FLAG" val="#fgm#"/>
  <p:tag name="KSO_WM_UNIT_INDEX" val="1"/>
  <p:tag name="KSO_WM_UNIT_TYPE" val="a"/>
  <p:tag name="KSO_WM_LAYOUT_CHECK_HASH" val="d4985ba7eff9d517784fa9679e4d882b9364f32d"/>
  <p:tag name="KSO_WM_NEWLAYOUT_GROUP_ID" val="layout_35"/>
  <p:tag name="KSO_WM_NEWLAYOUT_ID" val="slide_3a8d68c4cb9e2e1d"/>
</p:tagLst>
</file>

<file path=ppt/tags/tag17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4.xml><?xml version="1.0" encoding="utf-8"?>
<p:tagLst xmlns:p="http://schemas.openxmlformats.org/presentationml/2006/main">
  <p:tag name="KSO_WM_BEAUTIFY_FLAG" val="#fgm#"/>
  <p:tag name="KSO_WM_FIGMA_FLAG" val="#fgm#"/>
  <p:tag name="KSO_WM_UNIT_INDEX" val="1"/>
  <p:tag name="KSO_WM_UNIT_TYPE" val="a"/>
  <p:tag name="KSO_WM_LAYOUT_CHECK_HASH" val="1d8557c119d441d7cb9f095c9feba27ea956350e"/>
  <p:tag name="KSO_WM_NEWLAYOUT_GROUP_ID" val="layout_6"/>
  <p:tag name="KSO_WM_NEWLAYOUT_ID" val="slide_aea8fef376719a46"/>
</p:tagLst>
</file>

<file path=ppt/tags/tag185.xml><?xml version="1.0" encoding="utf-8"?>
<p:tagLst xmlns:p="http://schemas.openxmlformats.org/presentationml/2006/main">
  <p:tag name="KSO_WM_BEAUTIFY_FLAG" val="#fgm#"/>
  <p:tag name="KSO_WM_FIGMA_FLAG" val="#fgm#"/>
  <p:tag name="KSO_WM_UNIT_INDEX" val="1"/>
  <p:tag name="KSO_WM_UNIT_TYPE" val="d"/>
</p:tagLst>
</file>

<file path=ppt/tags/tag1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2.xml><?xml version="1.0" encoding="utf-8"?>
<p:tagLst xmlns:p="http://schemas.openxmlformats.org/presentationml/2006/main">
  <p:tag name="KSO_WM_BEAUTIFY_FLAG" val="#fgm#"/>
  <p:tag name="KSO_WM_FIGMA_FLAG" val="#fgm#"/>
  <p:tag name="KSO_WM_UNIT_INDEX" val="1"/>
  <p:tag name="KSO_WM_UNIT_TYPE" val="a"/>
  <p:tag name="KSO_WM_LAYOUT_CHECK_HASH" val="a40d9b9033c97caea9c114d977327a6f136cdab1"/>
  <p:tag name="KSO_WM_NEWLAYOUT_GROUP_ID" val="layout_10012"/>
  <p:tag name="KSO_WM_NEWLAYOUT_ID" val="slide_035c824646c0655c"/>
</p:tagLst>
</file>

<file path=ppt/tags/tag193.xml><?xml version="1.0" encoding="utf-8"?>
<p:tagLst xmlns:p="http://schemas.openxmlformats.org/presentationml/2006/main">
  <p:tag name="KSO_WM_BEAUTIFY_FLAG" val="#fgm#"/>
  <p:tag name="KSO_WM_FIGMA_FLAG" val="#fgm#"/>
  <p:tag name="KSO_WM_UNIT_INDEX" val="1"/>
  <p:tag name="KSO_WM_UNIT_TYPE" val="d"/>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9.xml><?xml version="1.0" encoding="utf-8"?>
<p:tagLst xmlns:p="http://schemas.openxmlformats.org/presentationml/2006/main">
  <p:tag name="KSO_WM_BEAUTIFY_FLAG" val="#fgm#"/>
  <p:tag name="KSO_WM_FIGMA_FLAG" val="#fgm#"/>
  <p:tag name="KSO_WM_UNIT_INDEX" val="1"/>
  <p:tag name="KSO_WM_UNIT_TYPE" val="a"/>
  <p:tag name="KSO_WM_LAYOUT_CHECK_HASH" val="a5cd7d951ef65060910d22f95ad1367c59c0ba4c"/>
  <p:tag name="KSO_WM_NEWLAYOUT_GROUP_ID" val="layout_34"/>
  <p:tag name="KSO_WM_NEWLAYOUT_ID" val="slide_c6189eb0a0adc534"/>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xml><?xml version="1.0" encoding="utf-8"?>
<p:tagLst xmlns:p="http://schemas.openxmlformats.org/presentationml/2006/main">
  <p:tag name="KSO_WM_BEAUTIFY_FLAG" val="#fgm#"/>
  <p:tag name="KSO_WM_FIGMA_FLAG" val="#fgm#"/>
  <p:tag name="KSO_WM_UNIT_INDEX" val="1"/>
  <p:tag name="KSO_WM_UNIT_TYPE" val="a"/>
  <p:tag name="KSO_WM_LAYOUT_CHECK_HASH" val="687dc5d80922a3ceab0901034ad02f955cf30ec2"/>
  <p:tag name="KSO_WM_NEWLAYOUT_GROUP_ID" val="layout_60"/>
  <p:tag name="KSO_WM_NEWLAYOUT_ID" val="slide_e1f4dfbe5714bd80"/>
</p:tagLst>
</file>

<file path=ppt/tags/tag2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9.xml><?xml version="1.0" encoding="utf-8"?>
<p:tagLst xmlns:p="http://schemas.openxmlformats.org/presentationml/2006/main">
  <p:tag name="KSO_WM_BEAUTIFY_FLAG" val="#fgm#"/>
  <p:tag name="KSO_WM_FIGMA_FLAG" val="#fgm#"/>
  <p:tag name="KSO_WM_UNIT_INDEX" val="1"/>
  <p:tag name="KSO_WM_UNIT_TYPE" val="a"/>
  <p:tag name="KSO_WM_LAYOUT_CHECK_HASH" val="5ae2399726988348c98f6aa1ef6fb65b444de168"/>
  <p:tag name="KSO_WM_NEWLAYOUT_GROUP_ID" val="layout_26"/>
  <p:tag name="KSO_WM_NEWLAYOUT_ID" val="slide_5397de42ff9007f8"/>
</p:tagLst>
</file>

<file path=ppt/tags/tag21.xml><?xml version="1.0" encoding="utf-8"?>
<p:tagLst xmlns:p="http://schemas.openxmlformats.org/presentationml/2006/main">
  <p:tag name="KSO_WM_BEAUTIFY_FLAG" val="#fgm#"/>
  <p:tag name="KSO_WM_FIGMA_FLAG" val="#fgm#"/>
  <p:tag name="KSO_WM_UNIT_INDEX" val="1"/>
  <p:tag name="KSO_WM_UNIT_TYPE" val="d"/>
</p:tagLst>
</file>

<file path=ppt/tags/tag2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1.xml><?xml version="1.0" encoding="utf-8"?>
<p:tagLst xmlns:p="http://schemas.openxmlformats.org/presentationml/2006/main">
  <p:tag name="KSO_WM_BEAUTIFY_FLAG" val="#fgm#"/>
  <p:tag name="KSO_WM_FIGMA_FLAG" val="#fgm#"/>
  <p:tag name="KSO_WM_UNIT_INDEX" val="1"/>
  <p:tag name="KSO_WM_UNIT_TYPE" val="a"/>
  <p:tag name="KSO_WM_LAYOUT_CHECK_HASH" val="86a96af569be9a1cda98d1e8de137a58f973879e"/>
  <p:tag name="KSO_WM_NEWLAYOUT_GROUP_ID" val="layout_27"/>
  <p:tag name="KSO_WM_NEWLAYOUT_ID" val="slide_a181f95f6750716a"/>
</p:tagLst>
</file>

<file path=ppt/tags/tag22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23.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27.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3.xml><?xml version="1.0" encoding="utf-8"?>
<p:tagLst xmlns:p="http://schemas.openxmlformats.org/presentationml/2006/main">
  <p:tag name="KSO_WM_BEAUTIFY_FLAG" val="#fgm#"/>
  <p:tag name="KSO_WM_FIGMA_FLAG" val="#fgm#"/>
  <p:tag name="KSO_WM_UNIT_INDEX" val="1"/>
  <p:tag name="KSO_WM_UNIT_TYPE" val="a"/>
  <p:tag name="KSO_WM_LAYOUT_CHECK_HASH" val="143427415fb1a7f159358406d0200759e1afc623"/>
  <p:tag name="KSO_WM_NEWLAYOUT_GROUP_ID" val="layout_10007"/>
  <p:tag name="KSO_WM_NEWLAYOUT_ID" val="slide_040f6c957289bbce"/>
</p:tagLst>
</file>

<file path=ppt/tags/tag2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9.xml><?xml version="1.0" encoding="utf-8"?>
<p:tagLst xmlns:p="http://schemas.openxmlformats.org/presentationml/2006/main">
  <p:tag name="KSO_WM_BEAUTIFY_FLAG" val="#fgm#"/>
  <p:tag name="KSO_WM_FIGMA_FLAG" val="#fgm#"/>
  <p:tag name="KSO_WM_UNIT_INDEX" val="1"/>
  <p:tag name="KSO_WM_UNIT_TYPE" val="a"/>
  <p:tag name="KSO_WM_LAYOUT_CHECK_HASH" val="6e3bdb0ddd9949374f666e555fbe52e04ffe39f5"/>
  <p:tag name="KSO_WM_NEWLAYOUT_GROUP_ID" val="layout_10009"/>
  <p:tag name="KSO_WM_NEWLAYOUT_ID" val="slide_97a51ff2b1722ceb"/>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2.xml><?xml version="1.0" encoding="utf-8"?>
<p:tagLst xmlns:p="http://schemas.openxmlformats.org/presentationml/2006/main">
  <p:tag name="KSO_WM_BEAUTIFY_FLAG" val="#fgm#"/>
  <p:tag name="KSO_WM_FIGMA_FLAG" val="#fgm#"/>
  <p:tag name="KSO_WM_UNIT_INDEX" val="1"/>
  <p:tag name="KSO_WM_UNIT_TYPE" val="a"/>
  <p:tag name="KSO_WM_LAYOUT_CHECK_HASH" val="a382fdb808c947a37030b9dee0bf4fed8b1730e6"/>
  <p:tag name="KSO_WM_NEWLAYOUT_GROUP_ID" val="layout_61"/>
  <p:tag name="KSO_WM_NEWLAYOUT_ID" val="slide_62a85fdcd898282e"/>
</p:tagLst>
</file>

<file path=ppt/tags/tag253.xml><?xml version="1.0" encoding="utf-8"?>
<p:tagLst xmlns:p="http://schemas.openxmlformats.org/presentationml/2006/main">
  <p:tag name="KSO_WM_BEAUTIFY_FLAG" val="#fgm#"/>
  <p:tag name="KSO_WM_FIGMA_FLAG" val="#fgm#"/>
  <p:tag name="KSO_WM_UNIT_INDEX" val="1"/>
  <p:tag name="KSO_WM_UNIT_TYPE" val="d"/>
</p:tagLst>
</file>

<file path=ppt/tags/tag25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0.xml><?xml version="1.0" encoding="utf-8"?>
<p:tagLst xmlns:p="http://schemas.openxmlformats.org/presentationml/2006/main">
  <p:tag name="KSO_WM_BEAUTIFY_FLAG" val="#fgm#"/>
  <p:tag name="KSO_WM_FIGMA_FLAG" val="#fgm#"/>
  <p:tag name="KSO_WM_UNIT_INDEX" val="1"/>
  <p:tag name="KSO_WM_UNIT_TYPE" val="a"/>
  <p:tag name="KSO_WM_LAYOUT_CHECK_HASH" val="57da7cff69e729892d28beacab2fbe2c525bf80e"/>
  <p:tag name="KSO_WM_NEWLAYOUT_GROUP_ID" val="layout_14"/>
  <p:tag name="KSO_WM_NEWLAYOUT_ID" val="slide_fbd1737be693ef9a"/>
</p:tagLst>
</file>

<file path=ppt/tags/tag26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62.xml><?xml version="1.0" encoding="utf-8"?>
<p:tagLst xmlns:p="http://schemas.openxmlformats.org/presentationml/2006/main">
  <p:tag name="KSO_WM_BEAUTIFY_FLAG" val="#fgm#"/>
  <p:tag name="KSO_WM_FIGMA_FLAG" val="#fgm#"/>
  <p:tag name="KSO_WM_UNIT_INDEX" val="1"/>
  <p:tag name="KSO_WM_UNIT_TYPE" val="f"/>
</p:tagLst>
</file>

<file path=ppt/tags/tag2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6.xml><?xml version="1.0" encoding="utf-8"?>
<p:tagLst xmlns:p="http://schemas.openxmlformats.org/presentationml/2006/main">
  <p:tag name="KSO_WM_BEAUTIFY_FLAG" val="#fgm#"/>
  <p:tag name="KSO_WM_FIGMA_FLAG" val="#fgm#"/>
  <p:tag name="KSO_WM_UNIT_INDEX" val="1"/>
  <p:tag name="KSO_WM_UNIT_TYPE" val="a"/>
  <p:tag name="KSO_WM_LAYOUT_CHECK_HASH" val="f9d8e220313358a0b70eadc873d1be93e549e151"/>
  <p:tag name="KSO_WM_NEWLAYOUT_GROUP_ID" val="layout_39"/>
  <p:tag name="KSO_WM_NEWLAYOUT_ID" val="slide_fc800c420fce2d4d"/>
</p:tagLst>
</file>

<file path=ppt/tags/tag2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8.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8.xml><?xml version="1.0" encoding="utf-8"?>
<p:tagLst xmlns:p="http://schemas.openxmlformats.org/presentationml/2006/main">
  <p:tag name="KSO_WM_BEAUTIFY_FLAG" val="#fgm#"/>
  <p:tag name="KSO_WM_FIGMA_FLAG" val="#fgm#"/>
  <p:tag name="KSO_WM_UNIT_INDEX" val="1"/>
  <p:tag name="KSO_WM_UNIT_TYPE" val="a"/>
  <p:tag name="KSO_WM_LAYOUT_CHECK_HASH" val="d46ece44fe3fd4ea19b5cf7e489ddf45dc7d7f14"/>
  <p:tag name="KSO_WM_NEWLAYOUT_GROUP_ID" val="layout_10014"/>
  <p:tag name="KSO_WM_NEWLAYOUT_ID" val="slide_8bf42050c508f287"/>
</p:tagLst>
</file>

<file path=ppt/tags/tag27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8.xml><?xml version="1.0" encoding="utf-8"?>
<p:tagLst xmlns:p="http://schemas.openxmlformats.org/presentationml/2006/main">
  <p:tag name="KSO_WM_BEAUTIFY_FLAG" val="#fgm#"/>
  <p:tag name="KSO_WM_FIGMA_FLAG" val="#fgm#"/>
  <p:tag name="KSO_WM_UNIT_INDEX" val="1"/>
  <p:tag name="KSO_WM_UNIT_TYPE" val="a"/>
  <p:tag name="KSO_WM_LAYOUT_CHECK_HASH" val="2693d43595726f6fdaec218aa07fce157b3dc8b6"/>
  <p:tag name="KSO_WM_NEWLAYOUT_GROUP_ID" val="layout_48"/>
  <p:tag name="KSO_WM_NEWLAYOUT_ID" val="slide_0acbfdbc3c6b2616"/>
</p:tagLst>
</file>

<file path=ppt/tags/tag2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5.xml><?xml version="1.0" encoding="utf-8"?>
<p:tagLst xmlns:p="http://schemas.openxmlformats.org/presentationml/2006/main">
  <p:tag name="KSO_WM_BEAUTIFY_FLAG" val="#fgm#"/>
  <p:tag name="KSO_WM_FIGMA_FLAG" val="#fgm#"/>
  <p:tag name="KSO_WM_UNIT_INDEX" val="1"/>
  <p:tag name="KSO_WM_UNIT_TYPE" val="a"/>
  <p:tag name="KSO_WM_LAYOUT_CHECK_HASH" val="f28c7d0b4330a3b863cb728868f276c8cc427307"/>
  <p:tag name="KSO_WM_NEWLAYOUT_GROUP_ID" val="layout_60"/>
  <p:tag name="KSO_WM_NEWLAYOUT_ID" val="slide_506629c550fd97d9"/>
</p:tagLst>
</file>

<file path=ppt/tags/tag286.xml><?xml version="1.0" encoding="utf-8"?>
<p:tagLst xmlns:p="http://schemas.openxmlformats.org/presentationml/2006/main">
  <p:tag name="KSO_WM_BEAUTIFY_FLAG" val="#fgm#"/>
  <p:tag name="KSO_WM_FIGMA_FLAG" val="#fgm#"/>
  <p:tag name="KSO_WM_UNIT_INDEX" val="1"/>
  <p:tag name="KSO_WM_UNIT_TYPE" val="d"/>
</p:tagLst>
</file>

<file path=ppt/tags/tag28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90.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91.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9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93.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9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29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0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0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225"/>
  <p:tag name="KSO_WM_TEMPLATE_CATEGORY" val="custo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225"/>
  <p:tag name="KSO_WM_TEMPLATE_CATEGORY" val="custom"/>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225"/>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7.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18.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19.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1.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2.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3.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4.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5.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6.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7.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8.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9.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30.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5.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6.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7.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8.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9.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40.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1.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2.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3.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4.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5.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6.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7.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8.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9.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0.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1.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2.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3.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4.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5.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6.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7.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8.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9.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6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b11e07d4211c132e929b59ae917d2a0b01cda7d"/>
  <p:tag name="KSO_WM_NEWLAYOUT_ID" val="1"/>
</p:tagLst>
</file>

<file path=ppt/tags/tag36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6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3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6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7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7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37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4.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7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37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77.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8.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8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1.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2.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3.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4.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TEMPLATE_MASTER_TYPE" val="0"/>
  <p:tag name="KSO_WM_TAG_VERSION" val="3.0"/>
</p:tagLst>
</file>

<file path=ppt/tags/tag385.xml><?xml version="1.0" encoding="utf-8"?>
<p:tagLst xmlns:p="http://schemas.openxmlformats.org/presentationml/2006/main">
  <p:tag name="KSO_WM_AITEMPLATE_STYLE_ID" val="69796625312"/>
</p:tagLst>
</file>

<file path=ppt/tags/tag386.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7.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8.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SLIDE_INDEX" val="1"/>
  <p:tag name="KSO_WM_SLIDE_ID" val="custom40480225_1"/>
  <p:tag name="KSO_WM_TEMPLATE_MASTER_TYPE" val="0"/>
  <p:tag name="KSO_WM_SLIDE_LAYOUT" val="a_f"/>
  <p:tag name="KSO_WM_SLIDE_LAYOUT_CNT" val="1_2"/>
  <p:tag name="KSO_WM_TAG_VERSION" val="3.0"/>
</p:tagLst>
</file>

<file path=ppt/tags/tag389.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90.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391.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39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3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394.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39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3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397.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3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3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xml><?xml version="1.0" encoding="utf-8"?>
<p:tagLst xmlns:p="http://schemas.openxmlformats.org/presentationml/2006/main">
  <p:tag name="KSO_WM_BEAUTIFY_FLAG" val="#fgm#"/>
  <p:tag name="KSO_WM_FIGMA_FLAG" val="#fgm#"/>
  <p:tag name="KSO_WM_UNIT_INDEX" val="1"/>
  <p:tag name="KSO_WM_UNIT_TYPE" val="a"/>
  <p:tag name="KSO_WM_LAYOUT_CHECK_HASH" val="579525e1f612e96b0ac26499576aa4a805bd5829"/>
  <p:tag name="KSO_WM_NEWLAYOUT_GROUP_ID" val="layout_10004"/>
  <p:tag name="KSO_WM_NEWLAYOUT_ID" val="slide_e023a02dd5fd9bf7"/>
</p:tagLst>
</file>

<file path=ppt/tags/tag400.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25312"/>
  <p:tag name="KSO_WM_TEMPLATE_SLIDE_ID" val="slide_063b19861dc0a508"/>
</p:tagLst>
</file>

<file path=ppt/tags/tag40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2.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04.xml><?xml version="1.0" encoding="utf-8"?>
<p:tagLst xmlns:p="http://schemas.openxmlformats.org/presentationml/2006/main">
  <p:tag name="KSO_WM_BEAUTIFY_FLAG" val="#fgm#"/>
  <p:tag name="KSO_WM_FIGMA_FLAG" val="#fgm#"/>
  <p:tag name="KSO_WM_UNIT_INDEX" val="1"/>
  <p:tag name="KSO_WM_UNIT_TYPE" val="a"/>
  <p:tag name="KSO_WM_LAYOUT_CHECK_HASH" val="cd16e873c69a6745a8e9501c06cba9357ccbc5bd"/>
  <p:tag name="KSO_WM_NEWLAYOUT_GROUP_ID" val="layout_42"/>
  <p:tag name="KSO_WM_NEWLAYOUT_ID" val="slide_b33800b10e88217d"/>
  <p:tag name="KSO_WM_UNIT_PRESET_TEXT" val="单击此处添加标题"/>
</p:tagLst>
</file>

<file path=ppt/tags/tag40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0.xml><?xml version="1.0" encoding="utf-8"?>
<p:tagLst xmlns:p="http://schemas.openxmlformats.org/presentationml/2006/main">
  <p:tag name="KSO_WM_BEAUTIFY_FLAG" val="#fgm#"/>
  <p:tag name="KSO_WM_FIGMA_FLAG" val="#fgm#"/>
  <p:tag name="KSO_WM_UNIT_INDEX" val="1"/>
  <p:tag name="KSO_WM_UNIT_TYPE" val="a"/>
  <p:tag name="KSO_WM_LAYOUT_CHECK_HASH" val="cd16e873c69a6745a8e9501c06cba9357ccbc5bd"/>
  <p:tag name="KSO_WM_NEWLAYOUT_GROUP_ID" val="layout_42"/>
  <p:tag name="KSO_WM_NEWLAYOUT_ID" val="slide_b33800b10e88217d"/>
  <p:tag name="KSO_WM_UNIT_PRESET_TEXT" val="单击此处添加标题"/>
</p:tagLst>
</file>

<file path=ppt/tags/tag41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4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4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4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4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23.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24.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25.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26.xml><?xml version="1.0" encoding="utf-8"?>
<p:tagLst xmlns:p="http://schemas.openxmlformats.org/presentationml/2006/main">
  <p:tag name="KSO_WM_BEAUTIFY_FLAG" val="#fgm#"/>
  <p:tag name="KSO_WM_FIGMA_FLAG" val="#fgm#"/>
  <p:tag name="KSO_WM_UNIT_INDEX" val="1"/>
  <p:tag name="KSO_WM_UNIT_TYPE" val="a"/>
  <p:tag name="KSO_WM_LAYOUT_CHECK_HASH" val="cd16e873c69a6745a8e9501c06cba9357ccbc5bd"/>
  <p:tag name="KSO_WM_NEWLAYOUT_GROUP_ID" val="layout_42"/>
  <p:tag name="KSO_WM_NEWLAYOUT_ID" val="slide_b33800b10e88217d"/>
  <p:tag name="KSO_WM_UNIT_PRESET_TEXT" val="单击此处添加标题"/>
</p:tagLst>
</file>

<file path=ppt/tags/tag42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3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2.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34.xml><?xml version="1.0" encoding="utf-8"?>
<p:tagLst xmlns:p="http://schemas.openxmlformats.org/presentationml/2006/main">
  <p:tag name="KSO_WM_BEAUTIFY_FLAG" val="#fgm#"/>
  <p:tag name="KSO_WM_FIGMA_FLAG" val="#fgm#"/>
  <p:tag name="KSO_WM_UNIT_INDEX" val="1"/>
  <p:tag name="KSO_WM_UNIT_TYPE" val="a"/>
  <p:tag name="KSO_WM_LAYOUT_CHECK_HASH" val="cd16e873c69a6745a8e9501c06cba9357ccbc5bd"/>
  <p:tag name="KSO_WM_NEWLAYOUT_GROUP_ID" val="layout_42"/>
  <p:tag name="KSO_WM_NEWLAYOUT_ID" val="slide_b33800b10e88217d"/>
  <p:tag name="KSO_WM_UNIT_PRESET_TEXT" val="单击此处添加标题"/>
</p:tagLst>
</file>

<file path=ppt/tags/tag43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4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3f5deb93-6962-4e01-a2b5-07fa67e2638a.jpg?Expires=1788165845\u0026AWSAccessKeyId=AKLT9NSy7kh8TIS1UzNqLRY2\u0026Signature=fnBdyxrXUxLhlcfwex0ne%2B1OdE0%3D&quot;,&quot;product_name&quot;:&quot;wps-wpp-pc&quot;,&quot;intention_code&quot;:&quot;wps_wpp_generate_doc_pay&quot;}*auto_qingqiu_ai_v2.1.5_ONLINE*6262306361633034653535613531303137653130373537373934643362343863-slide-28"/>
</p:tagLst>
</file>

<file path=ppt/tags/tag4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b33800b10e88217d"/>
</p:tagLst>
</file>

<file path=ppt/tags/tag449.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0.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51.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225"/>
  <p:tag name="KSO_WM_TEMPLATE_CATEGORY" val="custom"/>
  <p:tag name="KSO_WM_SLIDE_INDEX" val="5"/>
  <p:tag name="KSO_WM_SLIDE_ID" val="custom40480225_3"/>
  <p:tag name="KSO_WM_TEMPLATE_MASTER_TYPE" val="0"/>
  <p:tag name="KSO_WM_SLIDE_LAYOUT" val="a_b"/>
  <p:tag name="KSO_WM_SLIDE_LAYOUT_CNT" val="1_1"/>
  <p:tag name="KSO_WM_TAG_VERSION" val="3.0"/>
</p:tagLst>
</file>

<file path=ppt/tags/tag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xml><?xml version="1.0" encoding="utf-8"?>
<p:tagLst xmlns:p="http://schemas.openxmlformats.org/presentationml/2006/main">
  <p:tag name="KSO_WM_BEAUTIFY_FLAG" val="#fgm#"/>
  <p:tag name="KSO_WM_FIGMA_FLAG" val="#fgm#"/>
  <p:tag name="KSO_WM_UNIT_INDEX" val="1"/>
  <p:tag name="KSO_WM_UNIT_TYPE" val="a"/>
  <p:tag name="KSO_WM_LAYOUT_CHECK_HASH" val="3f98c9dcb7f01e80323eea360df112ef1797b600"/>
  <p:tag name="KSO_WM_NEWLAYOUT_GROUP_ID" val="layout_63"/>
  <p:tag name="KSO_WM_NEWLAYOUT_ID" val="slide_65cb02dcbaedafe4"/>
</p:tagLst>
</file>

<file path=ppt/tags/tag51.xml><?xml version="1.0" encoding="utf-8"?>
<p:tagLst xmlns:p="http://schemas.openxmlformats.org/presentationml/2006/main">
  <p:tag name="KSO_WM_BEAUTIFY_FLAG" val="#fgm#"/>
  <p:tag name="KSO_WM_FIGMA_FLAG" val="#fgm#"/>
  <p:tag name="KSO_WM_UNIT_INDEX" val="1"/>
  <p:tag name="KSO_WM_UNIT_TYPE" val="d"/>
</p:tagLst>
</file>

<file path=ppt/tags/tag52.xml><?xml version="1.0" encoding="utf-8"?>
<p:tagLst xmlns:p="http://schemas.openxmlformats.org/presentationml/2006/main">
  <p:tag name="KSO_WM_BEAUTIFY_FLAG" val="#fgm#"/>
  <p:tag name="KSO_WM_FIGMA_FLAG" val="#fgm#"/>
  <p:tag name="KSO_WM_UNIT_INDEX" val="1"/>
  <p:tag name="KSO_WM_UNIT_TYPE" val="f"/>
</p:tagLst>
</file>

<file path=ppt/tags/tag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6.xml><?xml version="1.0" encoding="utf-8"?>
<p:tagLst xmlns:p="http://schemas.openxmlformats.org/presentationml/2006/main">
  <p:tag name="KSO_WM_BEAUTIFY_FLAG" val="#fgm#"/>
  <p:tag name="KSO_WM_FIGMA_FLAG" val="#fgm#"/>
  <p:tag name="KSO_WM_UNIT_INDEX" val="1"/>
  <p:tag name="KSO_WM_UNIT_TYPE" val="a"/>
  <p:tag name="KSO_WM_LAYOUT_CHECK_HASH" val="b72ac13ce22ef72b357bbb220a9206681ff32fc5"/>
  <p:tag name="KSO_WM_NEWLAYOUT_GROUP_ID" val="layout_31"/>
  <p:tag name="KSO_WM_NEWLAYOUT_ID" val="slide_e322f756bea7b1bb"/>
</p:tagLst>
</file>

<file path=ppt/tags/tag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8.xml><?xml version="1.0" encoding="utf-8"?>
<p:tagLst xmlns:p="http://schemas.openxmlformats.org/presentationml/2006/main">
  <p:tag name="KSO_WM_BEAUTIFY_FLAG" val="#fgm#"/>
  <p:tag name="KSO_WM_FIGMA_FLAG" val="#fgm#"/>
  <p:tag name="KSO_WM_UNIT_INDEX" val="1"/>
  <p:tag name="KSO_WM_UNIT_TYPE" val="a"/>
  <p:tag name="KSO_WM_LAYOUT_CHECK_HASH" val="8d3490501bfaa1674a67d82b52d66ff264137038"/>
  <p:tag name="KSO_WM_NEWLAYOUT_GROUP_ID" val="layout_3"/>
  <p:tag name="KSO_WM_NEWLAYOUT_ID" val="slide_477dc9de8d1787f6"/>
</p:tagLst>
</file>

<file path=ppt/tags/tag6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7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xml><?xml version="1.0" encoding="utf-8"?>
<p:tagLst xmlns:p="http://schemas.openxmlformats.org/presentationml/2006/main">
  <p:tag name="KSO_WM_BEAUTIFY_FLAG" val="#fgm#"/>
  <p:tag name="KSO_WM_FIGMA_FLAG" val="#fgm#"/>
  <p:tag name="KSO_WM_UNIT_INDEX" val="1"/>
  <p:tag name="KSO_WM_UNIT_TYPE" val="a"/>
  <p:tag name="KSO_WM_LAYOUT_CHECK_HASH" val="b5061a4c1eb9ca8e178bdb6fad54a3bc674d3f0b"/>
  <p:tag name="KSO_WM_NEWLAYOUT_GROUP_ID" val="layout_38"/>
  <p:tag name="KSO_WM_NEWLAYOUT_ID" val="slide_c91d8aca741fdc21"/>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8f99ed06f6e54b819427a413974f3d7bcb6c1fbd"/>
  <p:tag name="KSO_WM_NEWLAYOUT_GROUP_ID" val="layout_30"/>
  <p:tag name="KSO_WM_NEWLAYOUT_ID" val="slide_5503ebf2133f2dbc"/>
</p:tagLst>
</file>

<file path=ppt/tags/tag81.xml><?xml version="1.0" encoding="utf-8"?>
<p:tagLst xmlns:p="http://schemas.openxmlformats.org/presentationml/2006/main">
  <p:tag name="KSO_WM_BEAUTIFY_FLAG" val="#fgm#"/>
  <p:tag name="KSO_WM_FIGMA_FLAG" val="#fgm#"/>
  <p:tag name="KSO_WM_UNIT_INDEX" val="1"/>
  <p:tag name="KSO_WM_UNIT_TYPE" val="d"/>
</p:tagLst>
</file>

<file path=ppt/tags/tag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4.xml><?xml version="1.0" encoding="utf-8"?>
<p:tagLst xmlns:p="http://schemas.openxmlformats.org/presentationml/2006/main">
  <p:tag name="KSO_WM_BEAUTIFY_FLAG" val="#fgm#"/>
  <p:tag name="KSO_WM_FIGMA_FLAG" val="#fgm#"/>
  <p:tag name="KSO_WM_UNIT_INDEX" val="1"/>
  <p:tag name="KSO_WM_UNIT_TYPE" val="a"/>
  <p:tag name="KSO_WM_LAYOUT_CHECK_HASH" val="a220a7857bef00f89afe9227515c7905087dccce"/>
  <p:tag name="KSO_WM_NEWLAYOUT_GROUP_ID" val="layout_10013"/>
  <p:tag name="KSO_WM_NEWLAYOUT_ID" val="slide_0fb9fcdeb55520f2"/>
</p:tagLst>
</file>

<file path=ppt/tags/tag95.xml><?xml version="1.0" encoding="utf-8"?>
<p:tagLst xmlns:p="http://schemas.openxmlformats.org/presentationml/2006/main">
  <p:tag name="KSO_WM_BEAUTIFY_FLAG" val="#fgm#"/>
  <p:tag name="KSO_WM_FIGMA_FLAG" val="#fgm#"/>
  <p:tag name="KSO_WM_UNIT_INDEX" val="1"/>
  <p:tag name="KSO_WM_UNIT_TYPE" val="d"/>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渐变图形通用模板">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0101111111111">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1439</Words>
  <Application>WPS 演示</Application>
  <PresentationFormat>宽屏</PresentationFormat>
  <Paragraphs>132</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Arial</vt:lpstr>
      <vt:lpstr>宋体</vt:lpstr>
      <vt:lpstr>Wingdings</vt:lpstr>
      <vt:lpstr>微软雅黑</vt:lpstr>
      <vt:lpstr>MiSans</vt:lpstr>
      <vt:lpstr>Arial Unicode MS</vt:lpstr>
      <vt:lpstr>Calibri</vt:lpstr>
      <vt:lpstr>Office 主题</vt:lpstr>
      <vt:lpstr>简约风渐变图形通用模板</vt:lpstr>
      <vt:lpstr>项目十 战略管理会计与作业成本法</vt:lpstr>
      <vt:lpstr>目录</vt:lpstr>
      <vt:lpstr>任务一 战略管理理论与战略管理会计</vt:lpstr>
      <vt:lpstr>任务一 战略管理理论与战略管理会计</vt:lpstr>
      <vt:lpstr>任务一 战略管理理论与战略管理会计</vt:lpstr>
      <vt:lpstr>任务二 战略成本动因</vt:lpstr>
      <vt:lpstr>任务二 战略成本动因分析</vt:lpstr>
      <vt:lpstr>任务三 作业成本法</vt:lpstr>
      <vt:lpstr>任务三 作业成本法</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项目十 战略管理会计与作业成本法</dc:title>
  <dc:creator/>
  <cp:lastModifiedBy>武静影</cp:lastModifiedBy>
  <cp:revision>1</cp:revision>
  <dcterms:created xsi:type="dcterms:W3CDTF">2025-09-01T05:47:49Z</dcterms:created>
  <dcterms:modified xsi:type="dcterms:W3CDTF">2025-09-01T05:47:49Z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v1.0_ai_69796625312</vt:lpwstr>
  </property>
</Properties>
</file>