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47.svg" ContentType="image/svg+xml"/>
  <Override PartName="/ppt/media/image4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02" r:id="rId4"/>
  </p:sldMasterIdLst>
  <p:sldIdLst>
    <p:sldId id="260" r:id="rId5"/>
    <p:sldId id="261" r:id="rId6"/>
    <p:sldId id="262" r:id="rId7"/>
    <p:sldId id="316" r:id="rId8"/>
    <p:sldId id="319" r:id="rId9"/>
    <p:sldId id="320" r:id="rId10"/>
    <p:sldId id="321" r:id="rId11"/>
    <p:sldId id="322" r:id="rId12"/>
    <p:sldId id="323" r:id="rId13"/>
    <p:sldId id="324" r:id="rId14"/>
    <p:sldId id="325" r:id="rId15"/>
    <p:sldId id="326" r:id="rId16"/>
    <p:sldId id="328" r:id="rId17"/>
    <p:sldId id="329" r:id="rId18"/>
    <p:sldId id="331" r:id="rId19"/>
    <p:sldId id="332" r:id="rId20"/>
    <p:sldId id="333" r:id="rId21"/>
    <p:sldId id="334" r:id="rId22"/>
    <p:sldId id="336" r:id="rId23"/>
    <p:sldId id="337" r:id="rId24"/>
    <p:sldId id="338" r:id="rId25"/>
    <p:sldId id="339" r:id="rId26"/>
    <p:sldId id="340" r:id="rId27"/>
    <p:sldId id="341" r:id="rId28"/>
    <p:sldId id="342" r:id="rId29"/>
    <p:sldId id="343" r:id="rId30"/>
    <p:sldId id="285" r:id="rId31"/>
    <p:sldId id="267" r:id="rId32"/>
    <p:sldId id="344" r:id="rId33"/>
    <p:sldId id="346" r:id="rId34"/>
    <p:sldId id="348" r:id="rId35"/>
    <p:sldId id="349" r:id="rId36"/>
    <p:sldId id="350" r:id="rId37"/>
    <p:sldId id="351" r:id="rId38"/>
    <p:sldId id="354" r:id="rId39"/>
    <p:sldId id="353" r:id="rId40"/>
    <p:sldId id="302" r:id="rId41"/>
    <p:sldId id="355" r:id="rId42"/>
    <p:sldId id="356" r:id="rId43"/>
    <p:sldId id="357" r:id="rId44"/>
    <p:sldId id="358" r:id="rId45"/>
    <p:sldId id="264" r:id="rId46"/>
    <p:sldId id="359" r:id="rId47"/>
    <p:sldId id="309" r:id="rId4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1.xml"/><Relationship Id="rId49" Type="http://schemas.openxmlformats.org/officeDocument/2006/relationships/presProps" Target="presProps.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6" Type="http://schemas.openxmlformats.org/officeDocument/2006/relationships/tags" Target="../tags/tag133.xml"/><Relationship Id="rId25" Type="http://schemas.openxmlformats.org/officeDocument/2006/relationships/tags" Target="../tags/tag132.xml"/><Relationship Id="rId24" Type="http://schemas.openxmlformats.org/officeDocument/2006/relationships/tags" Target="../tags/tag131.xml"/><Relationship Id="rId23" Type="http://schemas.openxmlformats.org/officeDocument/2006/relationships/tags" Target="../tags/tag130.xml"/><Relationship Id="rId22" Type="http://schemas.openxmlformats.org/officeDocument/2006/relationships/tags" Target="../tags/tag129.xml"/><Relationship Id="rId21" Type="http://schemas.openxmlformats.org/officeDocument/2006/relationships/tags" Target="../tags/tag128.xml"/><Relationship Id="rId20" Type="http://schemas.openxmlformats.org/officeDocument/2006/relationships/tags" Target="../tags/tag127.xml"/><Relationship Id="rId2" Type="http://schemas.openxmlformats.org/officeDocument/2006/relationships/tags" Target="../tags/tag109.xml"/><Relationship Id="rId19" Type="http://schemas.openxmlformats.org/officeDocument/2006/relationships/tags" Target="../tags/tag126.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0" Type="http://schemas.openxmlformats.org/officeDocument/2006/relationships/tags" Target="../tags/tag152.xml"/><Relationship Id="rId2" Type="http://schemas.openxmlformats.org/officeDocument/2006/relationships/tags" Target="../tags/tag134.xml"/><Relationship Id="rId19" Type="http://schemas.openxmlformats.org/officeDocument/2006/relationships/tags" Target="../tags/tag151.xml"/><Relationship Id="rId18" Type="http://schemas.openxmlformats.org/officeDocument/2006/relationships/tags" Target="../tags/tag150.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0" Type="http://schemas.openxmlformats.org/officeDocument/2006/relationships/tags" Target="../tags/tag19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image" Target="../media/image1.png"/><Relationship Id="rId3" Type="http://schemas.openxmlformats.org/officeDocument/2006/relationships/tags" Target="../tags/tag259.xml"/><Relationship Id="rId2" Type="http://schemas.openxmlformats.org/officeDocument/2006/relationships/tags" Target="../tags/tag258.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image" Target="../media/image1.png"/><Relationship Id="rId3" Type="http://schemas.openxmlformats.org/officeDocument/2006/relationships/tags" Target="../tags/tag280.xml"/><Relationship Id="rId2" Type="http://schemas.openxmlformats.org/officeDocument/2006/relationships/tags" Target="../tags/tag279.xml"/><Relationship Id="rId14" Type="http://schemas.openxmlformats.org/officeDocument/2006/relationships/tags" Target="../tags/tag289.xml"/><Relationship Id="rId13" Type="http://schemas.openxmlformats.org/officeDocument/2006/relationships/image" Target="../media/image4.png"/><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image" Target="../media/image1.png"/><Relationship Id="rId3" Type="http://schemas.openxmlformats.org/officeDocument/2006/relationships/tags" Target="../tags/tag321.xml"/><Relationship Id="rId2" Type="http://schemas.openxmlformats.org/officeDocument/2006/relationships/tags" Target="../tags/tag32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image" Target="../media/image3.png"/><Relationship Id="rId10" Type="http://schemas.openxmlformats.org/officeDocument/2006/relationships/tags" Target="../tags/tag32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image" Target="../media/image1.png"/><Relationship Id="rId3" Type="http://schemas.openxmlformats.org/officeDocument/2006/relationships/tags" Target="../tags/tag331.xml"/><Relationship Id="rId2" Type="http://schemas.openxmlformats.org/officeDocument/2006/relationships/tags" Target="../tags/tag330.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image" Target="../media/image3.png"/><Relationship Id="rId6" Type="http://schemas.openxmlformats.org/officeDocument/2006/relationships/tags" Target="../tags/tag340.xml"/><Relationship Id="rId5" Type="http://schemas.openxmlformats.org/officeDocument/2006/relationships/image" Target="../media/image2.png"/><Relationship Id="rId4" Type="http://schemas.openxmlformats.org/officeDocument/2006/relationships/tags" Target="../tags/tag339.xml"/><Relationship Id="rId3" Type="http://schemas.openxmlformats.org/officeDocument/2006/relationships/image" Target="../media/image1.png"/><Relationship Id="rId2" Type="http://schemas.openxmlformats.org/officeDocument/2006/relationships/tags" Target="../tags/tag338.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4">
    <p:spTree>
      <p:nvGrpSpPr>
        <p:cNvPr id="1" name=""/>
        <p:cNvGrpSpPr/>
        <p:nvPr/>
      </p:nvGrpSpPr>
      <p:grpSpPr>
        <a:xfrm>
          <a:off x="0" y="0"/>
          <a:ext cx="0" cy="0"/>
          <a:chOff x="0" y="0"/>
          <a:chExt cx="0" cy="0"/>
        </a:xfrm>
      </p:grpSpPr>
      <p:pic>
        <p:nvPicPr>
          <p:cNvPr id="16" name="图片 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pic>
        <p:nvPicPr>
          <p:cNvPr id="6" name="图片 6"/>
          <p:cNvPicPr>
            <a:picLocks noChangeAspect="1"/>
          </p:cNvPicPr>
          <p:nvPr userDrawn="1">
            <p:custDataLst>
              <p:tags r:id="rId4"/>
            </p:custDataLst>
          </p:nvPr>
        </p:nvPicPr>
        <p:blipFill rotWithShape="1">
          <a:blip r:embed="rId5" cstate="print">
            <a:extLst>
              <a:ext uri="{28A0092B-C50C-407E-A947-70E740481C1C}">
                <a14:useLocalDpi xmlns:a14="http://schemas.microsoft.com/office/drawing/2010/main" val="0"/>
              </a:ext>
            </a:extLst>
          </a:blip>
          <a:srcRect l="625" t="6872" r="-625" b="76303"/>
          <a:stretch>
            <a:fillRect/>
          </a:stretch>
        </p:blipFill>
        <p:spPr>
          <a:xfrm>
            <a:off x="0" y="3810"/>
            <a:ext cx="12192000" cy="1367790"/>
          </a:xfrm>
          <a:prstGeom prst="rect">
            <a:avLst/>
          </a:prstGeom>
        </p:spPr>
      </p:pic>
      <p:pic>
        <p:nvPicPr>
          <p:cNvPr id="7" name="图片 4" descr="图层 1"/>
          <p:cNvPicPr>
            <a:picLocks noChangeAspect="1"/>
          </p:cNvPicPr>
          <p:nvPr userDrawn="1">
            <p:custDataLst>
              <p:tags r:id="rId6"/>
            </p:custDataLst>
          </p:nvPr>
        </p:nvPicPr>
        <p:blipFill>
          <a:blip r:embed="rId7"/>
          <a:stretch>
            <a:fillRect/>
          </a:stretch>
        </p:blipFill>
        <p:spPr>
          <a:xfrm>
            <a:off x="0" y="3428365"/>
            <a:ext cx="12192000" cy="3429635"/>
          </a:xfrm>
          <a:prstGeom prst="rect">
            <a:avLst/>
          </a:prstGeom>
        </p:spPr>
      </p:pic>
      <p:sp>
        <p:nvSpPr>
          <p:cNvPr id="11" name="Subtitle 10"/>
          <p:cNvSpPr>
            <a:spLocks noGrp="1"/>
          </p:cNvSpPr>
          <p:nvPr>
            <p:ph type="body" idx="16386" hasCustomPrompt="1"/>
            <p:custDataLst>
              <p:tags r:id="rId8"/>
            </p:custDataLst>
          </p:nvPr>
        </p:nvSpPr>
        <p:spPr>
          <a:xfrm>
            <a:off x="3364971" y="231267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8" name="标题 1"/>
          <p:cNvSpPr>
            <a:spLocks noGrp="1"/>
          </p:cNvSpPr>
          <p:nvPr>
            <p:ph type="ctrTitle" idx="16385" hasCustomPrompt="1"/>
            <p:custDataLst>
              <p:tags r:id="rId9"/>
            </p:custDataLst>
          </p:nvPr>
        </p:nvSpPr>
        <p:spPr>
          <a:xfrm>
            <a:off x="3364089" y="282067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0" hasCustomPrompt="1"/>
            <p:custDataLst>
              <p:tags r:id="rId3"/>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1" hasCustomPrompt="1"/>
            <p:custDataLst>
              <p:tags r:id="rId4"/>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24384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2" hasCustomPrompt="1"/>
            <p:custDataLst>
              <p:tags r:id="rId6"/>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3" hasCustomPrompt="1"/>
            <p:custDataLst>
              <p:tags r:id="rId7"/>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80772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0"/>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9144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2"/>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4"/>
            </p:custDataLst>
          </p:nvPr>
        </p:nvSpPr>
        <p:spPr>
          <a:xfrm>
            <a:off x="65532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5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8" hasCustomPrompt="1"/>
            <p:custDataLst>
              <p:tags r:id="rId3"/>
            </p:custDataLst>
          </p:nvPr>
        </p:nvSpPr>
        <p:spPr>
          <a:xfrm>
            <a:off x="628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9" name="文本占位符 8"/>
          <p:cNvSpPr>
            <a:spLocks noGrp="1"/>
          </p:cNvSpPr>
          <p:nvPr>
            <p:ph type="body" idx="16386" hasCustomPrompt="1"/>
            <p:custDataLst>
              <p:tags r:id="rId4"/>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91" hasCustomPrompt="1"/>
            <p:custDataLst>
              <p:tags r:id="rId6"/>
            </p:custDataLst>
          </p:nvPr>
        </p:nvSpPr>
        <p:spPr>
          <a:xfrm>
            <a:off x="6343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2" name="文本占位符 11"/>
          <p:cNvSpPr>
            <a:spLocks noGrp="1"/>
          </p:cNvSpPr>
          <p:nvPr>
            <p:ph type="body" idx="16389" hasCustomPrompt="1"/>
            <p:custDataLst>
              <p:tags r:id="rId7"/>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0" hasCustomPrompt="1"/>
            <p:custDataLst>
              <p:tags r:id="rId8"/>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4" hasCustomPrompt="1"/>
            <p:custDataLst>
              <p:tags r:id="rId9"/>
            </p:custDataLst>
          </p:nvPr>
        </p:nvSpPr>
        <p:spPr>
          <a:xfrm>
            <a:off x="628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16" name="文本占位符 15"/>
          <p:cNvSpPr>
            <a:spLocks noGrp="1"/>
          </p:cNvSpPr>
          <p:nvPr>
            <p:ph type="body" idx="16392" hasCustomPrompt="1"/>
            <p:custDataLst>
              <p:tags r:id="rId10"/>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3" hasCustomPrompt="1"/>
            <p:custDataLst>
              <p:tags r:id="rId11"/>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7" hasCustomPrompt="1"/>
            <p:custDataLst>
              <p:tags r:id="rId12"/>
            </p:custDataLst>
          </p:nvPr>
        </p:nvSpPr>
        <p:spPr>
          <a:xfrm>
            <a:off x="6343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19" name="文本占位符 18"/>
          <p:cNvSpPr>
            <a:spLocks noGrp="1"/>
          </p:cNvSpPr>
          <p:nvPr>
            <p:ph type="body" idx="16395" hasCustomPrompt="1"/>
            <p:custDataLst>
              <p:tags r:id="rId13"/>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4"/>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2_15">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89" hasCustomPrompt="1"/>
            <p:custDataLst>
              <p:tags r:id="rId3"/>
            </p:custDataLst>
          </p:nvPr>
        </p:nvSpPr>
        <p:spPr>
          <a:xfrm>
            <a:off x="6096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0" hasCustomPrompt="1"/>
            <p:custDataLst>
              <p:tags r:id="rId4"/>
            </p:custDataLst>
          </p:nvPr>
        </p:nvSpPr>
        <p:spPr>
          <a:xfrm>
            <a:off x="6096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1" hasCustomPrompt="1"/>
            <p:custDataLst>
              <p:tags r:id="rId6"/>
            </p:custDataLst>
          </p:nvPr>
        </p:nvSpPr>
        <p:spPr>
          <a:xfrm>
            <a:off x="43688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2" hasCustomPrompt="1"/>
            <p:custDataLst>
              <p:tags r:id="rId7"/>
            </p:custDataLst>
          </p:nvPr>
        </p:nvSpPr>
        <p:spPr>
          <a:xfrm>
            <a:off x="43688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81280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4" hasCustomPrompt="1"/>
            <p:custDataLst>
              <p:tags r:id="rId10"/>
            </p:custDataLst>
          </p:nvPr>
        </p:nvSpPr>
        <p:spPr>
          <a:xfrm>
            <a:off x="81280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07_3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6" hasCustomPrompt="1"/>
            <p:custDataLst>
              <p:tags r:id="rId3"/>
            </p:custDataLst>
          </p:nvPr>
        </p:nvSpPr>
        <p:spPr>
          <a:xfrm>
            <a:off x="60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9" name="文本占位符 8"/>
          <p:cNvSpPr>
            <a:spLocks noGrp="1"/>
          </p:cNvSpPr>
          <p:nvPr>
            <p:ph type="body" idx="16387" hasCustomPrompt="1"/>
            <p:custDataLst>
              <p:tags r:id="rId4"/>
            </p:custDataLst>
          </p:nvPr>
        </p:nvSpPr>
        <p:spPr>
          <a:xfrm>
            <a:off x="441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5"/>
            </p:custDataLst>
          </p:nvPr>
        </p:nvSpPr>
        <p:spPr>
          <a:xfrm>
            <a:off x="822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9" hasCustomPrompt="1"/>
            <p:custDataLst>
              <p:tags r:id="rId6"/>
            </p:custDataLst>
          </p:nvPr>
        </p:nvSpPr>
        <p:spPr>
          <a:xfrm>
            <a:off x="60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0" hasCustomPrompt="1"/>
            <p:custDataLst>
              <p:tags r:id="rId7"/>
            </p:custDataLst>
          </p:nvPr>
        </p:nvSpPr>
        <p:spPr>
          <a:xfrm>
            <a:off x="441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1" hasCustomPrompt="1"/>
            <p:custDataLst>
              <p:tags r:id="rId8"/>
            </p:custDataLst>
          </p:nvPr>
        </p:nvSpPr>
        <p:spPr>
          <a:xfrm>
            <a:off x="822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12_2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4" hasCustomPrompt="1"/>
            <p:custDataLst>
              <p:tags r:id="rId3"/>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5532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0" name="文本占位符 9"/>
          <p:cNvSpPr>
            <a:spLocks noGrp="1"/>
          </p:cNvSpPr>
          <p:nvPr>
            <p:ph type="body" idx="16387" hasCustomPrompt="1"/>
            <p:custDataLst>
              <p:tags r:id="rId5"/>
            </p:custDataLst>
          </p:nvPr>
        </p:nvSpPr>
        <p:spPr>
          <a:xfrm>
            <a:off x="65532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6"/>
            </p:custDataLst>
          </p:nvPr>
        </p:nvSpPr>
        <p:spPr>
          <a:xfrm>
            <a:off x="9296400" y="157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2" name="文本占位符 11"/>
          <p:cNvSpPr>
            <a:spLocks noGrp="1"/>
          </p:cNvSpPr>
          <p:nvPr>
            <p:ph type="body" idx="16389" hasCustomPrompt="1"/>
            <p:custDataLst>
              <p:tags r:id="rId7"/>
            </p:custDataLst>
          </p:nvPr>
        </p:nvSpPr>
        <p:spPr>
          <a:xfrm>
            <a:off x="9296400" y="213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0" hasCustomPrompt="1"/>
            <p:custDataLst>
              <p:tags r:id="rId8"/>
            </p:custDataLst>
          </p:nvPr>
        </p:nvSpPr>
        <p:spPr>
          <a:xfrm>
            <a:off x="65532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91" hasCustomPrompt="1"/>
            <p:custDataLst>
              <p:tags r:id="rId9"/>
            </p:custDataLst>
          </p:nvPr>
        </p:nvSpPr>
        <p:spPr>
          <a:xfrm>
            <a:off x="65532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2" hasCustomPrompt="1"/>
            <p:custDataLst>
              <p:tags r:id="rId10"/>
            </p:custDataLst>
          </p:nvPr>
        </p:nvSpPr>
        <p:spPr>
          <a:xfrm>
            <a:off x="9296400" y="4114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3" hasCustomPrompt="1"/>
            <p:custDataLst>
              <p:tags r:id="rId11"/>
            </p:custDataLst>
          </p:nvPr>
        </p:nvSpPr>
        <p:spPr>
          <a:xfrm>
            <a:off x="9296400" y="4673600"/>
            <a:ext cx="2286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51_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10014_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502400" y="29972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6502400" y="3556000"/>
            <a:ext cx="5080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6_8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2" hasCustomPrompt="1"/>
            <p:custDataLst>
              <p:tags r:id="rId3"/>
            </p:custDataLst>
          </p:nvPr>
        </p:nvSpPr>
        <p:spPr>
          <a:xfrm>
            <a:off x="7543800" y="609600"/>
            <a:ext cx="4038600" cy="5638800"/>
          </a:xfrm>
          <a:custGeom>
            <a:avLst/>
            <a:gdLst>
              <a:gd name="connisteX0" fmla="*/ 0 w 4038600"/>
              <a:gd name="connsiteY0" fmla="*/ 0 h 5638800"/>
              <a:gd name="connisteX1" fmla="*/ 4038600 w 4038600"/>
              <a:gd name="connsiteY1" fmla="*/ 0 h 5638800"/>
              <a:gd name="connisteX2" fmla="*/ 4038600 w 4038600"/>
              <a:gd name="connsiteY2" fmla="*/ 5638800 h 5638800"/>
              <a:gd name="connisteX3" fmla="*/ 0 w 4038600"/>
              <a:gd name="connsiteY3" fmla="*/ 5638800 h 5638800"/>
              <a:gd name="connisteX4" fmla="*/ 0 w 4038600"/>
              <a:gd name="connsiteY4" fmla="*/ 0 h 5638800"/>
            </a:gdLst>
            <a:ahLst/>
            <a:cxnLst>
              <a:cxn ang="0">
                <a:pos x="connisteX0" y="connsiteY0"/>
              </a:cxn>
              <a:cxn ang="0">
                <a:pos x="connisteX1" y="connsiteY1"/>
              </a:cxn>
              <a:cxn ang="0">
                <a:pos x="connisteX2" y="connsiteY2"/>
              </a:cxn>
              <a:cxn ang="0">
                <a:pos x="connisteX3" y="connsiteY3"/>
              </a:cxn>
              <a:cxn ang="0">
                <a:pos x="connisteX4" y="connsiteY4"/>
              </a:cxn>
            </a:cxnLst>
            <a:pathLst>
              <a:path w="4038600" h="5638800">
                <a:moveTo>
                  <a:pt x="0" y="0"/>
                </a:moveTo>
                <a:lnTo>
                  <a:pt x="4038600" y="0"/>
                </a:lnTo>
                <a:lnTo>
                  <a:pt x="4038600" y="5638800"/>
                </a:lnTo>
                <a:lnTo>
                  <a:pt x="0" y="56388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93" hasCustomPrompt="1"/>
            <p:custDataLst>
              <p:tags r:id="rId4"/>
            </p:custDataLst>
          </p:nvPr>
        </p:nvSpPr>
        <p:spPr>
          <a:xfrm>
            <a:off x="6096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762000" y="1676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762000" y="21844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4" hasCustomPrompt="1"/>
            <p:custDataLst>
              <p:tags r:id="rId7"/>
            </p:custDataLst>
          </p:nvPr>
        </p:nvSpPr>
        <p:spPr>
          <a:xfrm>
            <a:off x="6096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8"/>
            </p:custDataLst>
          </p:nvPr>
        </p:nvSpPr>
        <p:spPr>
          <a:xfrm>
            <a:off x="762000" y="3403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762000" y="39116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0" hasCustomPrompt="1"/>
            <p:custDataLst>
              <p:tags r:id="rId11"/>
            </p:custDataLst>
          </p:nvPr>
        </p:nvSpPr>
        <p:spPr>
          <a:xfrm>
            <a:off x="762000" y="51308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1" hasCustomPrompt="1"/>
            <p:custDataLst>
              <p:tags r:id="rId12"/>
            </p:custDataLst>
          </p:nvPr>
        </p:nvSpPr>
        <p:spPr>
          <a:xfrm>
            <a:off x="762000" y="5638800"/>
            <a:ext cx="6172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61_9">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9" hasCustomPrompt="1"/>
            <p:custDataLst>
              <p:tags r:id="rId4"/>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1041400" y="2844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1041400" y="3403600"/>
            <a:ext cx="60198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20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5" hasCustomPrompt="1"/>
            <p:custDataLst>
              <p:tags r:id="rId3"/>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8" hasCustomPrompt="1"/>
            <p:custDataLst>
              <p:tags r:id="rId4"/>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0" name="文本占位符 9"/>
          <p:cNvSpPr>
            <a:spLocks noGrp="1"/>
          </p:cNvSpPr>
          <p:nvPr>
            <p:ph type="body" idx="16386" hasCustomPrompt="1"/>
            <p:custDataLst>
              <p:tags r:id="rId5"/>
            </p:custDataLst>
          </p:nvPr>
        </p:nvSpPr>
        <p:spPr>
          <a:xfrm>
            <a:off x="1574800" y="1828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1574800" y="22860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6" hasCustomPrompt="1"/>
            <p:custDataLst>
              <p:tags r:id="rId7"/>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91" hasCustomPrompt="1"/>
            <p:custDataLst>
              <p:tags r:id="rId8"/>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5" name="文本占位符 14"/>
          <p:cNvSpPr>
            <a:spLocks noGrp="1"/>
          </p:cNvSpPr>
          <p:nvPr>
            <p:ph type="body" idx="16389" hasCustomPrompt="1"/>
            <p:custDataLst>
              <p:tags r:id="rId9"/>
            </p:custDataLst>
          </p:nvPr>
        </p:nvSpPr>
        <p:spPr>
          <a:xfrm>
            <a:off x="1574800" y="3505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1574800" y="39624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609600" y="5334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4" hasCustomPrompt="1"/>
            <p:custDataLst>
              <p:tags r:id="rId12"/>
            </p:custDataLst>
          </p:nvPr>
        </p:nvSpPr>
        <p:spPr>
          <a:xfrm>
            <a:off x="781050" y="5537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1574800" y="5181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1574800" y="56388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5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图片占位符 7"/>
          <p:cNvSpPr>
            <a:spLocks noGrp="1"/>
          </p:cNvSpPr>
          <p:nvPr>
            <p:ph type="pic" idx="16394" hasCustomPrompt="1"/>
            <p:custDataLst>
              <p:tags r:id="rId3"/>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9" name="文本占位符 8"/>
          <p:cNvSpPr>
            <a:spLocks noGrp="1"/>
          </p:cNvSpPr>
          <p:nvPr>
            <p:ph type="body" idx="16386" hasCustomPrompt="1"/>
            <p:custDataLst>
              <p:tags r:id="rId4"/>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图片占位符 10"/>
          <p:cNvSpPr>
            <a:spLocks noGrp="1"/>
          </p:cNvSpPr>
          <p:nvPr>
            <p:ph type="pic" idx="16395" hasCustomPrompt="1"/>
            <p:custDataLst>
              <p:tags r:id="rId6"/>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8" hasCustomPrompt="1"/>
            <p:custDataLst>
              <p:tags r:id="rId7"/>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9" hasCustomPrompt="1"/>
            <p:custDataLst>
              <p:tags r:id="rId8"/>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6" hasCustomPrompt="1"/>
            <p:custDataLst>
              <p:tags r:id="rId9"/>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90" hasCustomPrompt="1"/>
            <p:custDataLst>
              <p:tags r:id="rId10"/>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7" hasCustomPrompt="1"/>
            <p:custDataLst>
              <p:tags r:id="rId12"/>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2" hasCustomPrompt="1"/>
            <p:custDataLst>
              <p:tags r:id="rId13"/>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54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9" hasCustomPrompt="1"/>
            <p:custDataLst>
              <p:tags r:id="rId3"/>
            </p:custDataLst>
          </p:nvPr>
        </p:nvSpPr>
        <p:spPr>
          <a:xfrm>
            <a:off x="60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8" hasCustomPrompt="1"/>
            <p:custDataLst>
              <p:tags r:id="rId4"/>
            </p:custDataLst>
          </p:nvPr>
        </p:nvSpPr>
        <p:spPr>
          <a:xfrm>
            <a:off x="75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142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1" name="文本占位符 10"/>
          <p:cNvSpPr>
            <a:spLocks noGrp="1"/>
          </p:cNvSpPr>
          <p:nvPr>
            <p:ph type="body" idx="16387" hasCustomPrompt="1"/>
            <p:custDataLst>
              <p:tags r:id="rId6"/>
            </p:custDataLst>
          </p:nvPr>
        </p:nvSpPr>
        <p:spPr>
          <a:xfrm>
            <a:off x="142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401" hasCustomPrompt="1"/>
            <p:custDataLst>
              <p:tags r:id="rId7"/>
            </p:custDataLst>
          </p:nvPr>
        </p:nvSpPr>
        <p:spPr>
          <a:xfrm>
            <a:off x="441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400" hasCustomPrompt="1"/>
            <p:custDataLst>
              <p:tags r:id="rId8"/>
            </p:custDataLst>
          </p:nvPr>
        </p:nvSpPr>
        <p:spPr>
          <a:xfrm>
            <a:off x="456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9"/>
            </p:custDataLst>
          </p:nvPr>
        </p:nvSpPr>
        <p:spPr>
          <a:xfrm>
            <a:off x="523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9" hasCustomPrompt="1"/>
            <p:custDataLst>
              <p:tags r:id="rId10"/>
            </p:custDataLst>
          </p:nvPr>
        </p:nvSpPr>
        <p:spPr>
          <a:xfrm>
            <a:off x="523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3" hasCustomPrompt="1"/>
            <p:custDataLst>
              <p:tags r:id="rId11"/>
            </p:custDataLst>
          </p:nvPr>
        </p:nvSpPr>
        <p:spPr>
          <a:xfrm>
            <a:off x="822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402" hasCustomPrompt="1"/>
            <p:custDataLst>
              <p:tags r:id="rId12"/>
            </p:custDataLst>
          </p:nvPr>
        </p:nvSpPr>
        <p:spPr>
          <a:xfrm>
            <a:off x="837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904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1" hasCustomPrompt="1"/>
            <p:custDataLst>
              <p:tags r:id="rId14"/>
            </p:custDataLst>
          </p:nvPr>
        </p:nvSpPr>
        <p:spPr>
          <a:xfrm>
            <a:off x="904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5" hasCustomPrompt="1"/>
            <p:custDataLst>
              <p:tags r:id="rId15"/>
            </p:custDataLst>
          </p:nvPr>
        </p:nvSpPr>
        <p:spPr>
          <a:xfrm>
            <a:off x="60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4" hasCustomPrompt="1"/>
            <p:custDataLst>
              <p:tags r:id="rId16"/>
            </p:custDataLst>
          </p:nvPr>
        </p:nvSpPr>
        <p:spPr>
          <a:xfrm>
            <a:off x="75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2" hasCustomPrompt="1"/>
            <p:custDataLst>
              <p:tags r:id="rId17"/>
            </p:custDataLst>
          </p:nvPr>
        </p:nvSpPr>
        <p:spPr>
          <a:xfrm>
            <a:off x="142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4" name="文本占位符 23"/>
          <p:cNvSpPr>
            <a:spLocks noGrp="1"/>
          </p:cNvSpPr>
          <p:nvPr>
            <p:ph type="body" idx="16393" hasCustomPrompt="1"/>
            <p:custDataLst>
              <p:tags r:id="rId18"/>
            </p:custDataLst>
          </p:nvPr>
        </p:nvSpPr>
        <p:spPr>
          <a:xfrm>
            <a:off x="142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7" hasCustomPrompt="1"/>
            <p:custDataLst>
              <p:tags r:id="rId19"/>
            </p:custDataLst>
          </p:nvPr>
        </p:nvSpPr>
        <p:spPr>
          <a:xfrm>
            <a:off x="441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6" hasCustomPrompt="1"/>
            <p:custDataLst>
              <p:tags r:id="rId20"/>
            </p:custDataLst>
          </p:nvPr>
        </p:nvSpPr>
        <p:spPr>
          <a:xfrm>
            <a:off x="456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4" hasCustomPrompt="1"/>
            <p:custDataLst>
              <p:tags r:id="rId21"/>
            </p:custDataLst>
          </p:nvPr>
        </p:nvSpPr>
        <p:spPr>
          <a:xfrm>
            <a:off x="523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8" name="文本占位符 27"/>
          <p:cNvSpPr>
            <a:spLocks noGrp="1"/>
          </p:cNvSpPr>
          <p:nvPr>
            <p:ph type="body" idx="16395" hasCustomPrompt="1"/>
            <p:custDataLst>
              <p:tags r:id="rId22"/>
            </p:custDataLst>
          </p:nvPr>
        </p:nvSpPr>
        <p:spPr>
          <a:xfrm>
            <a:off x="523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装饰  8"/>
          <p:cNvSpPr>
            <a:spLocks noGrp="1"/>
          </p:cNvSpPr>
          <p:nvPr>
            <p:ph type="body" idx="16409" hasCustomPrompt="1"/>
            <p:custDataLst>
              <p:tags r:id="rId23"/>
            </p:custDataLst>
          </p:nvPr>
        </p:nvSpPr>
        <p:spPr>
          <a:xfrm>
            <a:off x="822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408" hasCustomPrompt="1"/>
            <p:custDataLst>
              <p:tags r:id="rId24"/>
            </p:custDataLst>
          </p:nvPr>
        </p:nvSpPr>
        <p:spPr>
          <a:xfrm>
            <a:off x="837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96" hasCustomPrompt="1"/>
            <p:custDataLst>
              <p:tags r:id="rId25"/>
            </p:custDataLst>
          </p:nvPr>
        </p:nvSpPr>
        <p:spPr>
          <a:xfrm>
            <a:off x="904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32" name="文本占位符 31"/>
          <p:cNvSpPr>
            <a:spLocks noGrp="1"/>
          </p:cNvSpPr>
          <p:nvPr>
            <p:ph type="body" idx="16397" hasCustomPrompt="1"/>
            <p:custDataLst>
              <p:tags r:id="rId26"/>
            </p:custDataLst>
          </p:nvPr>
        </p:nvSpPr>
        <p:spPr>
          <a:xfrm>
            <a:off x="904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04_34">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8" hasCustomPrompt="1"/>
            <p:custDataLst>
              <p:tags r:id="rId3"/>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9144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0" name="文本占位符 9"/>
          <p:cNvSpPr>
            <a:spLocks noGrp="1"/>
          </p:cNvSpPr>
          <p:nvPr>
            <p:ph type="body" idx="16387" hasCustomPrompt="1"/>
            <p:custDataLst>
              <p:tags r:id="rId5"/>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9" hasCustomPrompt="1"/>
            <p:custDataLst>
              <p:tags r:id="rId6"/>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8" hasCustomPrompt="1"/>
            <p:custDataLst>
              <p:tags r:id="rId7"/>
            </p:custDataLst>
          </p:nvPr>
        </p:nvSpPr>
        <p:spPr>
          <a:xfrm>
            <a:off x="46228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3" name="文本占位符 12"/>
          <p:cNvSpPr>
            <a:spLocks noGrp="1"/>
          </p:cNvSpPr>
          <p:nvPr>
            <p:ph type="body" idx="16389" hasCustomPrompt="1"/>
            <p:custDataLst>
              <p:tags r:id="rId8"/>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400" hasCustomPrompt="1"/>
            <p:custDataLst>
              <p:tags r:id="rId9"/>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0" hasCustomPrompt="1"/>
            <p:custDataLst>
              <p:tags r:id="rId10"/>
            </p:custDataLst>
          </p:nvPr>
        </p:nvSpPr>
        <p:spPr>
          <a:xfrm>
            <a:off x="8331200" y="17780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401" hasCustomPrompt="1"/>
            <p:custDataLst>
              <p:tags r:id="rId12"/>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2" hasCustomPrompt="1"/>
            <p:custDataLst>
              <p:tags r:id="rId13"/>
            </p:custDataLst>
          </p:nvPr>
        </p:nvSpPr>
        <p:spPr>
          <a:xfrm>
            <a:off x="9144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0" name="文本占位符 19"/>
          <p:cNvSpPr>
            <a:spLocks noGrp="1"/>
          </p:cNvSpPr>
          <p:nvPr>
            <p:ph type="body" idx="16393" hasCustomPrompt="1"/>
            <p:custDataLst>
              <p:tags r:id="rId14"/>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5"/>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4" hasCustomPrompt="1"/>
            <p:custDataLst>
              <p:tags r:id="rId16"/>
            </p:custDataLst>
          </p:nvPr>
        </p:nvSpPr>
        <p:spPr>
          <a:xfrm>
            <a:off x="46228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5" hasCustomPrompt="1"/>
            <p:custDataLst>
              <p:tags r:id="rId17"/>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3" hasCustomPrompt="1"/>
            <p:custDataLst>
              <p:tags r:id="rId18"/>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6" hasCustomPrompt="1"/>
            <p:custDataLst>
              <p:tags r:id="rId19"/>
            </p:custDataLst>
          </p:nvPr>
        </p:nvSpPr>
        <p:spPr>
          <a:xfrm>
            <a:off x="8331200" y="4216400"/>
            <a:ext cx="2946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6" name="文本占位符 25"/>
          <p:cNvSpPr>
            <a:spLocks noGrp="1"/>
          </p:cNvSpPr>
          <p:nvPr>
            <p:ph type="body" idx="16397" hasCustomPrompt="1"/>
            <p:custDataLst>
              <p:tags r:id="rId20"/>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03_3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6" hasCustomPrompt="1"/>
            <p:custDataLst>
              <p:tags r:id="rId3"/>
            </p:custDataLst>
          </p:nvPr>
        </p:nvSpPr>
        <p:spPr>
          <a:xfrm>
            <a:off x="6096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装饰  8"/>
          <p:cNvSpPr>
            <a:spLocks noGrp="1"/>
          </p:cNvSpPr>
          <p:nvPr>
            <p:ph type="body" idx="16398" hasCustomPrompt="1"/>
            <p:custDataLst>
              <p:tags r:id="rId4"/>
            </p:custDataLst>
          </p:nvPr>
        </p:nvSpPr>
        <p:spPr>
          <a:xfrm>
            <a:off x="6096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5"/>
            </p:custDataLst>
          </p:nvPr>
        </p:nvSpPr>
        <p:spPr>
          <a:xfrm>
            <a:off x="9144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6"/>
            </p:custDataLst>
          </p:nvPr>
        </p:nvSpPr>
        <p:spPr>
          <a:xfrm>
            <a:off x="43180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装饰  1"/>
          <p:cNvSpPr>
            <a:spLocks noGrp="1"/>
          </p:cNvSpPr>
          <p:nvPr>
            <p:ph type="body" idx="16399" hasCustomPrompt="1"/>
            <p:custDataLst>
              <p:tags r:id="rId7"/>
            </p:custDataLst>
          </p:nvPr>
        </p:nvSpPr>
        <p:spPr>
          <a:xfrm>
            <a:off x="43180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8"/>
            </p:custDataLst>
          </p:nvPr>
        </p:nvSpPr>
        <p:spPr>
          <a:xfrm>
            <a:off x="46228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0" hasCustomPrompt="1"/>
            <p:custDataLst>
              <p:tags r:id="rId9"/>
            </p:custDataLst>
          </p:nvPr>
        </p:nvSpPr>
        <p:spPr>
          <a:xfrm>
            <a:off x="8026400" y="15240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400" hasCustomPrompt="1"/>
            <p:custDataLst>
              <p:tags r:id="rId10"/>
            </p:custDataLst>
          </p:nvPr>
        </p:nvSpPr>
        <p:spPr>
          <a:xfrm>
            <a:off x="8026400" y="20828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8331200" y="2336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2"/>
            </p:custDataLst>
          </p:nvPr>
        </p:nvSpPr>
        <p:spPr>
          <a:xfrm>
            <a:off x="6096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401" hasCustomPrompt="1"/>
            <p:custDataLst>
              <p:tags r:id="rId13"/>
            </p:custDataLst>
          </p:nvPr>
        </p:nvSpPr>
        <p:spPr>
          <a:xfrm>
            <a:off x="6096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3" hasCustomPrompt="1"/>
            <p:custDataLst>
              <p:tags r:id="rId14"/>
            </p:custDataLst>
          </p:nvPr>
        </p:nvSpPr>
        <p:spPr>
          <a:xfrm>
            <a:off x="9144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4" hasCustomPrompt="1"/>
            <p:custDataLst>
              <p:tags r:id="rId15"/>
            </p:custDataLst>
          </p:nvPr>
        </p:nvSpPr>
        <p:spPr>
          <a:xfrm>
            <a:off x="43180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装饰  1"/>
          <p:cNvSpPr>
            <a:spLocks noGrp="1"/>
          </p:cNvSpPr>
          <p:nvPr>
            <p:ph type="body" idx="16402" hasCustomPrompt="1"/>
            <p:custDataLst>
              <p:tags r:id="rId16"/>
            </p:custDataLst>
          </p:nvPr>
        </p:nvSpPr>
        <p:spPr>
          <a:xfrm>
            <a:off x="43180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5" hasCustomPrompt="1"/>
            <p:custDataLst>
              <p:tags r:id="rId17"/>
            </p:custDataLst>
          </p:nvPr>
        </p:nvSpPr>
        <p:spPr>
          <a:xfrm>
            <a:off x="46228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文本占位符 23"/>
          <p:cNvSpPr>
            <a:spLocks noGrp="1"/>
          </p:cNvSpPr>
          <p:nvPr>
            <p:ph type="body" idx="16396" hasCustomPrompt="1"/>
            <p:custDataLst>
              <p:tags r:id="rId18"/>
            </p:custDataLst>
          </p:nvPr>
        </p:nvSpPr>
        <p:spPr>
          <a:xfrm>
            <a:off x="8026400" y="3962400"/>
            <a:ext cx="355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装饰  4"/>
          <p:cNvSpPr>
            <a:spLocks noGrp="1"/>
          </p:cNvSpPr>
          <p:nvPr>
            <p:ph type="body" idx="16403" hasCustomPrompt="1"/>
            <p:custDataLst>
              <p:tags r:id="rId19"/>
            </p:custDataLst>
          </p:nvPr>
        </p:nvSpPr>
        <p:spPr>
          <a:xfrm>
            <a:off x="8026400" y="4521200"/>
            <a:ext cx="3556000" cy="1727200"/>
          </a:xfrm>
          <a:custGeom>
            <a:avLst/>
            <a:gdLst>
              <a:gd name="connisteX0" fmla="*/ 0 w 3556000"/>
              <a:gd name="connsiteY0" fmla="*/ 203200 h 1727200"/>
              <a:gd name="connisteX1" fmla="*/ 203200 w 3556000"/>
              <a:gd name="connsiteY1" fmla="*/ 0 h 1727200"/>
              <a:gd name="connisteX2" fmla="*/ 3352800 w 3556000"/>
              <a:gd name="connsiteY2" fmla="*/ 0 h 1727200"/>
              <a:gd name="connisteX3" fmla="*/ 3556000 w 3556000"/>
              <a:gd name="connsiteY3" fmla="*/ 203200 h 1727200"/>
              <a:gd name="connisteX4" fmla="*/ 3556000 w 3556000"/>
              <a:gd name="connsiteY4" fmla="*/ 1524000 h 1727200"/>
              <a:gd name="connisteX5" fmla="*/ 3352800 w 3556000"/>
              <a:gd name="connsiteY5" fmla="*/ 1727200 h 1727200"/>
              <a:gd name="connisteX6" fmla="*/ 203200 w 3556000"/>
              <a:gd name="connsiteY6" fmla="*/ 1727200 h 1727200"/>
              <a:gd name="connisteX7" fmla="*/ 0 w 3556000"/>
              <a:gd name="connsiteY7" fmla="*/ 1524000 h 1727200"/>
              <a:gd name="connisteX8" fmla="*/ 0 w 3556000"/>
              <a:gd name="connsiteY8" fmla="*/ 2032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27200">
                <a:moveTo>
                  <a:pt x="0" y="203200"/>
                </a:moveTo>
                <a:cubicBezTo>
                  <a:pt x="0" y="90976"/>
                  <a:pt x="90976" y="0"/>
                  <a:pt x="203200" y="0"/>
                </a:cubicBezTo>
                <a:lnTo>
                  <a:pt x="3352800" y="0"/>
                </a:lnTo>
                <a:cubicBezTo>
                  <a:pt x="3465024" y="0"/>
                  <a:pt x="3556000" y="90976"/>
                  <a:pt x="3556000" y="203200"/>
                </a:cubicBezTo>
                <a:lnTo>
                  <a:pt x="3556000" y="1524000"/>
                </a:lnTo>
                <a:cubicBezTo>
                  <a:pt x="3556000" y="1636224"/>
                  <a:pt x="3465024" y="1727200"/>
                  <a:pt x="3352800" y="1727200"/>
                </a:cubicBezTo>
                <a:lnTo>
                  <a:pt x="203200" y="1727200"/>
                </a:lnTo>
                <a:cubicBezTo>
                  <a:pt x="90976" y="1727200"/>
                  <a:pt x="0" y="1636224"/>
                  <a:pt x="0" y="1524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文本占位符 25"/>
          <p:cNvSpPr>
            <a:spLocks noGrp="1"/>
          </p:cNvSpPr>
          <p:nvPr>
            <p:ph type="body" idx="16397" hasCustomPrompt="1"/>
            <p:custDataLst>
              <p:tags r:id="rId20"/>
            </p:custDataLst>
          </p:nvPr>
        </p:nvSpPr>
        <p:spPr>
          <a:xfrm>
            <a:off x="8331200" y="47752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30_7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0" hasCustomPrompt="1"/>
            <p:custDataLst>
              <p:tags r:id="rId3"/>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91" hasCustomPrompt="1"/>
            <p:custDataLst>
              <p:tags r:id="rId4"/>
            </p:custDataLst>
          </p:nvPr>
        </p:nvSpPr>
        <p:spPr>
          <a:xfrm>
            <a:off x="5257800" y="2184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5410200" y="21844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5410200" y="26924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2" hasCustomPrompt="1"/>
            <p:custDataLst>
              <p:tags r:id="rId7"/>
            </p:custDataLst>
          </p:nvPr>
        </p:nvSpPr>
        <p:spPr>
          <a:xfrm>
            <a:off x="52578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8"/>
            </p:custDataLst>
          </p:nvPr>
        </p:nvSpPr>
        <p:spPr>
          <a:xfrm>
            <a:off x="5410200" y="4521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5410200" y="50292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10013_24">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90" hasCustomPrompt="1"/>
            <p:custDataLst>
              <p:tags r:id="rId3"/>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6096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7" hasCustomPrompt="1"/>
            <p:custDataLst>
              <p:tags r:id="rId5"/>
            </p:custDataLst>
          </p:nvPr>
        </p:nvSpPr>
        <p:spPr>
          <a:xfrm>
            <a:off x="35052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6"/>
            </p:custDataLst>
          </p:nvPr>
        </p:nvSpPr>
        <p:spPr>
          <a:xfrm>
            <a:off x="64008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9" hasCustomPrompt="1"/>
            <p:custDataLst>
              <p:tags r:id="rId7"/>
            </p:custDataLst>
          </p:nvPr>
        </p:nvSpPr>
        <p:spPr>
          <a:xfrm>
            <a:off x="92964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6_66">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8" hasCustomPrompt="1"/>
            <p:custDataLst>
              <p:tags r:id="rId3"/>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9" hasCustomPrompt="1"/>
            <p:custDataLst>
              <p:tags r:id="rId4"/>
            </p:custDataLst>
          </p:nvPr>
        </p:nvSpPr>
        <p:spPr>
          <a:xfrm>
            <a:off x="609600" y="3302000"/>
            <a:ext cx="50800" cy="2946400"/>
          </a:xfrm>
          <a:custGeom>
            <a:avLst/>
            <a:gdLst>
              <a:gd name="connisteX0" fmla="*/ 0 w 50800"/>
              <a:gd name="connsiteY0" fmla="*/ 25400 h 2946400"/>
              <a:gd name="connisteX1" fmla="*/ 25400 w 50800"/>
              <a:gd name="connsiteY1" fmla="*/ 0 h 2946400"/>
              <a:gd name="connisteX2" fmla="*/ 25400 w 50800"/>
              <a:gd name="connsiteY2" fmla="*/ 0 h 2946400"/>
              <a:gd name="connisteX3" fmla="*/ 50800 w 50800"/>
              <a:gd name="connsiteY3" fmla="*/ 25400 h 2946400"/>
              <a:gd name="connisteX4" fmla="*/ 50800 w 50800"/>
              <a:gd name="connsiteY4" fmla="*/ 2921000 h 2946400"/>
              <a:gd name="connisteX5" fmla="*/ 25400 w 50800"/>
              <a:gd name="connsiteY5" fmla="*/ 2946400 h 2946400"/>
              <a:gd name="connisteX6" fmla="*/ 25400 w 50800"/>
              <a:gd name="connsiteY6" fmla="*/ 2946400 h 2946400"/>
              <a:gd name="connisteX7" fmla="*/ 0 w 50800"/>
              <a:gd name="connsiteY7" fmla="*/ 2921000 h 2946400"/>
              <a:gd name="connisteX8" fmla="*/ 0 w 50800"/>
              <a:gd name="connsiteY8" fmla="*/ 254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946400">
                <a:moveTo>
                  <a:pt x="0" y="25400"/>
                </a:moveTo>
                <a:cubicBezTo>
                  <a:pt x="0" y="11372"/>
                  <a:pt x="11372" y="0"/>
                  <a:pt x="25400" y="0"/>
                </a:cubicBezTo>
                <a:lnTo>
                  <a:pt x="25400" y="0"/>
                </a:lnTo>
                <a:cubicBezTo>
                  <a:pt x="39428" y="0"/>
                  <a:pt x="50800" y="11372"/>
                  <a:pt x="50800" y="25400"/>
                </a:cubicBezTo>
                <a:lnTo>
                  <a:pt x="50800" y="2921000"/>
                </a:lnTo>
                <a:cubicBezTo>
                  <a:pt x="50800" y="2935028"/>
                  <a:pt x="39428" y="2946400"/>
                  <a:pt x="25400" y="2946400"/>
                </a:cubicBezTo>
                <a:lnTo>
                  <a:pt x="25400" y="2946400"/>
                </a:lnTo>
                <a:cubicBezTo>
                  <a:pt x="11372" y="2946400"/>
                  <a:pt x="0" y="2935028"/>
                  <a:pt x="0" y="2921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762000" y="3302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762000" y="38100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26_6">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90" hasCustomPrompt="1"/>
            <p:custDataLst>
              <p:tags r:id="rId3"/>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图片占位符 8"/>
          <p:cNvSpPr>
            <a:spLocks noGrp="1"/>
          </p:cNvSpPr>
          <p:nvPr>
            <p:ph type="pic" idx="16391" hasCustomPrompt="1"/>
            <p:custDataLst>
              <p:tags r:id="rId4"/>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0" name="文本占位符 9"/>
          <p:cNvSpPr>
            <a:spLocks noGrp="1"/>
          </p:cNvSpPr>
          <p:nvPr>
            <p:ph type="body" idx="16386" hasCustomPrompt="1"/>
            <p:custDataLst>
              <p:tags r:id="rId5"/>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6"/>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2" hasCustomPrompt="1"/>
            <p:custDataLst>
              <p:tags r:id="rId7"/>
            </p:custDataLst>
          </p:nvPr>
        </p:nvSpPr>
        <p:spPr>
          <a:xfrm>
            <a:off x="6248400" y="1524000"/>
            <a:ext cx="5334000" cy="2692400"/>
          </a:xfrm>
          <a:custGeom>
            <a:avLst/>
            <a:gdLst>
              <a:gd name="connisteX0" fmla="*/ 0 w 5334000"/>
              <a:gd name="connsiteY0" fmla="*/ 203200 h 2692400"/>
              <a:gd name="connisteX1" fmla="*/ 203200 w 5334000"/>
              <a:gd name="connsiteY1" fmla="*/ 0 h 2692400"/>
              <a:gd name="connisteX2" fmla="*/ 5130800 w 5334000"/>
              <a:gd name="connsiteY2" fmla="*/ 0 h 2692400"/>
              <a:gd name="connisteX3" fmla="*/ 5334000 w 5334000"/>
              <a:gd name="connsiteY3" fmla="*/ 203200 h 2692400"/>
              <a:gd name="connisteX4" fmla="*/ 5334000 w 5334000"/>
              <a:gd name="connsiteY4" fmla="*/ 2692400 h 2692400"/>
              <a:gd name="connisteX5" fmla="*/ 0 w 5334000"/>
              <a:gd name="connsiteY5" fmla="*/ 2692400 h 2692400"/>
              <a:gd name="connisteX6" fmla="*/ 0 w 5334000"/>
              <a:gd name="connsiteY6"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203200"/>
                </a:moveTo>
                <a:cubicBezTo>
                  <a:pt x="0" y="90976"/>
                  <a:pt x="90976" y="0"/>
                  <a:pt x="203200" y="0"/>
                </a:cubicBezTo>
                <a:lnTo>
                  <a:pt x="5130800" y="0"/>
                </a:lnTo>
                <a:cubicBezTo>
                  <a:pt x="5243024" y="0"/>
                  <a:pt x="5334000" y="90976"/>
                  <a:pt x="5334000" y="203200"/>
                </a:cubicBezTo>
                <a:lnTo>
                  <a:pt x="5334000" y="2692400"/>
                </a:lnTo>
                <a:lnTo>
                  <a:pt x="0" y="26924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8"/>
            </p:custDataLst>
          </p:nvPr>
        </p:nvSpPr>
        <p:spPr>
          <a:xfrm>
            <a:off x="6248400" y="4216400"/>
            <a:ext cx="5334000" cy="2032000"/>
          </a:xfrm>
          <a:custGeom>
            <a:avLst/>
            <a:gdLst>
              <a:gd name="connisteX0" fmla="*/ 0 w 5334000"/>
              <a:gd name="connsiteY0" fmla="*/ 0 h 2032000"/>
              <a:gd name="connisteX1" fmla="*/ 5334000 w 5334000"/>
              <a:gd name="connsiteY1" fmla="*/ 0 h 2032000"/>
              <a:gd name="connisteX2" fmla="*/ 5334000 w 5334000"/>
              <a:gd name="connsiteY2" fmla="*/ 1828800 h 2032000"/>
              <a:gd name="connisteX3" fmla="*/ 5130800 w 5334000"/>
              <a:gd name="connsiteY3" fmla="*/ 2032000 h 2032000"/>
              <a:gd name="connisteX4" fmla="*/ 203200 w 5334000"/>
              <a:gd name="connsiteY4" fmla="*/ 2032000 h 2032000"/>
              <a:gd name="connisteX5" fmla="*/ 0 w 5334000"/>
              <a:gd name="connsiteY5" fmla="*/ 1828800 h 2032000"/>
              <a:gd name="connisteX6" fmla="*/ 0 w 5334000"/>
              <a:gd name="connsiteY6" fmla="*/ 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0"/>
                </a:moveTo>
                <a:lnTo>
                  <a:pt x="5334000" y="0"/>
                </a:lnTo>
                <a:lnTo>
                  <a:pt x="5334000" y="1828800"/>
                </a:lnTo>
                <a:cubicBezTo>
                  <a:pt x="5334000" y="1941024"/>
                  <a:pt x="5243024" y="2032000"/>
                  <a:pt x="5130800" y="2032000"/>
                </a:cubicBezTo>
                <a:lnTo>
                  <a:pt x="203200" y="2032000"/>
                </a:lnTo>
                <a:cubicBezTo>
                  <a:pt x="90976" y="2032000"/>
                  <a:pt x="0" y="1941024"/>
                  <a:pt x="0" y="18288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9"/>
            </p:custDataLst>
          </p:nvPr>
        </p:nvSpPr>
        <p:spPr>
          <a:xfrm>
            <a:off x="6553200" y="1727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553200" y="2184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8_17">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91" hasCustomPrompt="1"/>
            <p:custDataLst>
              <p:tags r:id="rId3"/>
            </p:custDataLst>
          </p:nvPr>
        </p:nvSpPr>
        <p:spPr>
          <a:xfrm>
            <a:off x="3962400" y="1828800"/>
            <a:ext cx="4267200" cy="4267200"/>
          </a:xfrm>
          <a:custGeom>
            <a:avLst/>
            <a:gdLst>
              <a:gd name="connisteX0" fmla="*/ 3966413 w 4267200"/>
              <a:gd name="connsiteY0" fmla="*/ 1478445 h 4267200"/>
              <a:gd name="connisteX1" fmla="*/ 2788754 w 4267200"/>
              <a:gd name="connsiteY1" fmla="*/ 300786 h 4267200"/>
              <a:gd name="connisteX2" fmla="*/ 1478445 w 4267200"/>
              <a:gd name="connsiteY2" fmla="*/ 300786 h 4267200"/>
              <a:gd name="connisteX3" fmla="*/ 300786 w 4267200"/>
              <a:gd name="connsiteY3" fmla="*/ 1478445 h 4267200"/>
              <a:gd name="connisteX4" fmla="*/ 300786 w 4267200"/>
              <a:gd name="connsiteY4" fmla="*/ 2788754 h 4267200"/>
              <a:gd name="connisteX5" fmla="*/ 1478445 w 4267200"/>
              <a:gd name="connsiteY5" fmla="*/ 3966413 h 4267200"/>
              <a:gd name="connisteX6" fmla="*/ 2788754 w 4267200"/>
              <a:gd name="connsiteY6" fmla="*/ 3966413 h 4267200"/>
              <a:gd name="connisteX7" fmla="*/ 3966413 w 4267200"/>
              <a:gd name="connsiteY7" fmla="*/ 2788754 h 4267200"/>
              <a:gd name="connisteX8" fmla="*/ 3966413 w 4267200"/>
              <a:gd name="connsiteY8" fmla="*/ 1478445 h 4267200"/>
              <a:gd name="connisteX9" fmla="*/ 2809557 w 4267200"/>
              <a:gd name="connsiteY9" fmla="*/ 279988 h 4267200"/>
              <a:gd name="connisteX10" fmla="*/ 1457642 w 4267200"/>
              <a:gd name="connsiteY10" fmla="*/ 279988 h 4267200"/>
              <a:gd name="connisteX11" fmla="*/ 279988 w 4267200"/>
              <a:gd name="connsiteY11" fmla="*/ 1457642 h 4267200"/>
              <a:gd name="connisteX12" fmla="*/ 279988 w 4267200"/>
              <a:gd name="connsiteY12" fmla="*/ 2809557 h 4267200"/>
              <a:gd name="connisteX13" fmla="*/ 1457642 w 4267200"/>
              <a:gd name="connsiteY13" fmla="*/ 3987215 h 4267200"/>
              <a:gd name="connisteX14" fmla="*/ 2809557 w 4267200"/>
              <a:gd name="connsiteY14" fmla="*/ 3987215 h 4267200"/>
              <a:gd name="connisteX15" fmla="*/ 3987215 w 4267200"/>
              <a:gd name="connsiteY15" fmla="*/ 2809557 h 4267200"/>
              <a:gd name="connisteX16" fmla="*/ 3987215 w 4267200"/>
              <a:gd name="connsiteY16" fmla="*/ 1457642 h 4267200"/>
              <a:gd name="connisteX17" fmla="*/ 2809557 w 4267200"/>
              <a:gd name="connsiteY17" fmla="*/ 279988 h 426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Lst>
            <a:pathLst>
              <a:path w="4267200" h="4267200">
                <a:moveTo>
                  <a:pt x="3966413" y="1478445"/>
                </a:moveTo>
                <a:lnTo>
                  <a:pt x="2788755" y="300787"/>
                </a:lnTo>
                <a:cubicBezTo>
                  <a:pt x="2426919" y="-61044"/>
                  <a:pt x="1840281" y="-61044"/>
                  <a:pt x="1478445" y="300787"/>
                </a:cubicBezTo>
                <a:lnTo>
                  <a:pt x="300787" y="1478445"/>
                </a:lnTo>
                <a:cubicBezTo>
                  <a:pt x="-61044" y="1840281"/>
                  <a:pt x="-61044" y="2426919"/>
                  <a:pt x="300787" y="2788755"/>
                </a:cubicBezTo>
                <a:lnTo>
                  <a:pt x="1478445" y="3966413"/>
                </a:lnTo>
                <a:cubicBezTo>
                  <a:pt x="1840281" y="4328249"/>
                  <a:pt x="2426919" y="4328249"/>
                  <a:pt x="2788755" y="3966413"/>
                </a:cubicBezTo>
                <a:lnTo>
                  <a:pt x="3966413" y="2788755"/>
                </a:lnTo>
                <a:cubicBezTo>
                  <a:pt x="4328249" y="2426919"/>
                  <a:pt x="4328249" y="1840281"/>
                  <a:pt x="3966413" y="1478445"/>
                </a:cubicBezTo>
                <a:moveTo>
                  <a:pt x="2809558" y="279988"/>
                </a:moveTo>
                <a:cubicBezTo>
                  <a:pt x="2436228" y="-93330"/>
                  <a:pt x="1830972" y="-93329"/>
                  <a:pt x="1457643" y="279988"/>
                </a:cubicBezTo>
                <a:lnTo>
                  <a:pt x="279988" y="1457643"/>
                </a:lnTo>
                <a:cubicBezTo>
                  <a:pt x="-93330" y="1830972"/>
                  <a:pt x="-93329" y="2436228"/>
                  <a:pt x="279988" y="2809558"/>
                </a:cubicBezTo>
                <a:lnTo>
                  <a:pt x="1457643" y="3987216"/>
                </a:lnTo>
                <a:cubicBezTo>
                  <a:pt x="1830972" y="4360532"/>
                  <a:pt x="2436228" y="4360532"/>
                  <a:pt x="2809558" y="3987216"/>
                </a:cubicBezTo>
                <a:lnTo>
                  <a:pt x="3987216" y="2809558"/>
                </a:lnTo>
                <a:cubicBezTo>
                  <a:pt x="4360532" y="2436228"/>
                  <a:pt x="4360532" y="1830972"/>
                  <a:pt x="3987216" y="1457643"/>
                </a:cubicBezTo>
                <a:lnTo>
                  <a:pt x="2809558" y="279988"/>
                </a:ln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5003271" y="3556000"/>
            <a:ext cx="21854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单击此处添加项标题内容</a:t>
            </a:r>
            <a:endParaRPr lang="zh-CN" altLang="en-US" smtClean="0"/>
          </a:p>
        </p:txBody>
      </p:sp>
      <p:sp>
        <p:nvSpPr>
          <p:cNvPr id="10" name="装饰  9"/>
          <p:cNvSpPr>
            <a:spLocks noGrp="1"/>
          </p:cNvSpPr>
          <p:nvPr>
            <p:ph type="body" idx="16393" hasCustomPrompt="1"/>
            <p:custDataLst>
              <p:tags r:id="rId5"/>
            </p:custDataLst>
          </p:nvPr>
        </p:nvSpPr>
        <p:spPr>
          <a:xfrm>
            <a:off x="3860800" y="4343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2" hasCustomPrompt="1"/>
            <p:custDataLst>
              <p:tags r:id="rId6"/>
            </p:custDataLst>
          </p:nvPr>
        </p:nvSpPr>
        <p:spPr>
          <a:xfrm>
            <a:off x="4145280" y="4627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7"/>
            </p:custDataLst>
          </p:nvPr>
        </p:nvSpPr>
        <p:spPr>
          <a:xfrm>
            <a:off x="609600" y="4191000"/>
            <a:ext cx="2946400" cy="15240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5" hasCustomPrompt="1"/>
            <p:custDataLst>
              <p:tags r:id="rId8"/>
            </p:custDataLst>
          </p:nvPr>
        </p:nvSpPr>
        <p:spPr>
          <a:xfrm>
            <a:off x="7112000" y="4343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4" hasCustomPrompt="1"/>
            <p:custDataLst>
              <p:tags r:id="rId9"/>
            </p:custDataLst>
          </p:nvPr>
        </p:nvSpPr>
        <p:spPr>
          <a:xfrm>
            <a:off x="7396480" y="4627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8636000" y="4191000"/>
            <a:ext cx="2946400" cy="15240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7" hasCustomPrompt="1"/>
            <p:custDataLst>
              <p:tags r:id="rId11"/>
            </p:custDataLst>
          </p:nvPr>
        </p:nvSpPr>
        <p:spPr>
          <a:xfrm>
            <a:off x="71120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6" hasCustomPrompt="1"/>
            <p:custDataLst>
              <p:tags r:id="rId12"/>
            </p:custDataLst>
          </p:nvPr>
        </p:nvSpPr>
        <p:spPr>
          <a:xfrm>
            <a:off x="73964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9" hasCustomPrompt="1"/>
            <p:custDataLst>
              <p:tags r:id="rId13"/>
            </p:custDataLst>
          </p:nvPr>
        </p:nvSpPr>
        <p:spPr>
          <a:xfrm>
            <a:off x="8636000" y="2209800"/>
            <a:ext cx="2946400" cy="15240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38608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41452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609600" y="2209800"/>
            <a:ext cx="2946400" cy="15240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7" hasCustomPrompt="1"/>
            <p:custDataLst>
              <p:tags r:id="rId3"/>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8" hasCustomPrompt="1"/>
            <p:custDataLst>
              <p:tags r:id="rId4"/>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60_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内容占位符 7"/>
          <p:cNvSpPr>
            <a:spLocks noGrp="1"/>
          </p:cNvSpPr>
          <p:nvPr>
            <p:ph idx="16387" hasCustomPrompt="1"/>
            <p:custDataLst>
              <p:tags r:id="rId3"/>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装饰  8"/>
          <p:cNvSpPr>
            <a:spLocks noGrp="1"/>
          </p:cNvSpPr>
          <p:nvPr>
            <p:ph type="body" idx="16388" hasCustomPrompt="1"/>
            <p:custDataLst>
              <p:tags r:id="rId4"/>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8001000" y="35814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8_4">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9" hasCustomPrompt="1"/>
            <p:custDataLst>
              <p:tags r:id="rId3"/>
            </p:custDataLst>
          </p:nvPr>
        </p:nvSpPr>
        <p:spPr>
          <a:xfrm>
            <a:off x="4330700" y="2184400"/>
            <a:ext cx="3530600" cy="3530600"/>
          </a:xfrm>
          <a:custGeom>
            <a:avLst/>
            <a:gdLst>
              <a:gd name="connisteX0" fmla="*/ 1765300 w 3530600"/>
              <a:gd name="connsiteY0" fmla="*/ 25400 h 3530600"/>
              <a:gd name="connisteX1" fmla="*/ 25400 w 3530600"/>
              <a:gd name="connsiteY1" fmla="*/ 1765300 h 3530600"/>
              <a:gd name="connisteX2" fmla="*/ 1765300 w 3530600"/>
              <a:gd name="connsiteY2" fmla="*/ 3505200 h 3530600"/>
              <a:gd name="connisteX3" fmla="*/ 3505200 w 3530600"/>
              <a:gd name="connsiteY3" fmla="*/ 1765300 h 3530600"/>
              <a:gd name="connisteX4" fmla="*/ 1765300 w 3530600"/>
              <a:gd name="connsiteY4" fmla="*/ 25400 h 3530600"/>
              <a:gd name="connisteX5" fmla="*/ 0 w 3530600"/>
              <a:gd name="connsiteY5" fmla="*/ 1765300 h 3530600"/>
              <a:gd name="connisteX6" fmla="*/ 1765300 w 3530600"/>
              <a:gd name="connsiteY6" fmla="*/ 0 h 3530600"/>
              <a:gd name="connisteX7" fmla="*/ 3530600 w 3530600"/>
              <a:gd name="connsiteY7" fmla="*/ 1765300 h 3530600"/>
              <a:gd name="connisteX8" fmla="*/ 1765300 w 3530600"/>
              <a:gd name="connsiteY8" fmla="*/ 3530600 h 3530600"/>
              <a:gd name="connisteX9" fmla="*/ 0 w 3530600"/>
              <a:gd name="connsiteY9" fmla="*/ 1765300 h 3530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3530600" h="3530600">
                <a:moveTo>
                  <a:pt x="1765300" y="25400"/>
                </a:moveTo>
                <a:cubicBezTo>
                  <a:pt x="804380" y="25400"/>
                  <a:pt x="25400" y="804380"/>
                  <a:pt x="25400" y="1765300"/>
                </a:cubicBezTo>
                <a:cubicBezTo>
                  <a:pt x="25400" y="2726220"/>
                  <a:pt x="804380" y="3505200"/>
                  <a:pt x="1765300" y="3505200"/>
                </a:cubicBezTo>
                <a:cubicBezTo>
                  <a:pt x="2726220" y="3505200"/>
                  <a:pt x="3505200" y="2726220"/>
                  <a:pt x="3505200" y="1765300"/>
                </a:cubicBezTo>
                <a:cubicBezTo>
                  <a:pt x="3505200" y="804380"/>
                  <a:pt x="2726220" y="25400"/>
                  <a:pt x="1765300" y="25400"/>
                </a:cubicBezTo>
                <a:moveTo>
                  <a:pt x="0" y="1765300"/>
                </a:moveTo>
                <a:cubicBezTo>
                  <a:pt x="0" y="790351"/>
                  <a:pt x="790351" y="0"/>
                  <a:pt x="1765300" y="0"/>
                </a:cubicBezTo>
                <a:cubicBezTo>
                  <a:pt x="2740254" y="0"/>
                  <a:pt x="3530600" y="790351"/>
                  <a:pt x="3530600" y="1765300"/>
                </a:cubicBezTo>
                <a:cubicBezTo>
                  <a:pt x="3530600" y="2740254"/>
                  <a:pt x="2740254" y="3530600"/>
                  <a:pt x="1765300" y="3530600"/>
                </a:cubicBezTo>
                <a:cubicBezTo>
                  <a:pt x="790351" y="3530600"/>
                  <a:pt x="0" y="2740254"/>
                  <a:pt x="0" y="1765300"/>
                </a:cubicBez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90" hasCustomPrompt="1"/>
            <p:custDataLst>
              <p:tags r:id="rId4"/>
            </p:custDataLst>
          </p:nvPr>
        </p:nvSpPr>
        <p:spPr>
          <a:xfrm>
            <a:off x="3873500" y="1727200"/>
            <a:ext cx="4445000" cy="4445000"/>
          </a:xfrm>
          <a:custGeom>
            <a:avLst/>
            <a:gdLst>
              <a:gd name="connisteX0" fmla="*/ 2222500 w 4445000"/>
              <a:gd name="connsiteY0" fmla="*/ 25400 h 4445000"/>
              <a:gd name="connisteX1" fmla="*/ 25400 w 4445000"/>
              <a:gd name="connsiteY1" fmla="*/ 2222500 h 4445000"/>
              <a:gd name="connisteX2" fmla="*/ 2222500 w 4445000"/>
              <a:gd name="connsiteY2" fmla="*/ 4419600 h 4445000"/>
              <a:gd name="connisteX3" fmla="*/ 4419600 w 4445000"/>
              <a:gd name="connsiteY3" fmla="*/ 2222500 h 4445000"/>
              <a:gd name="connisteX4" fmla="*/ 2222500 w 4445000"/>
              <a:gd name="connsiteY4" fmla="*/ 25400 h 4445000"/>
              <a:gd name="connisteX5" fmla="*/ 0 w 4445000"/>
              <a:gd name="connsiteY5" fmla="*/ 2222500 h 4445000"/>
              <a:gd name="connisteX6" fmla="*/ 2222500 w 4445000"/>
              <a:gd name="connsiteY6" fmla="*/ 0 h 4445000"/>
              <a:gd name="connisteX7" fmla="*/ 4445000 w 4445000"/>
              <a:gd name="connsiteY7" fmla="*/ 2222500 h 4445000"/>
              <a:gd name="connisteX8" fmla="*/ 2222500 w 4445000"/>
              <a:gd name="connsiteY8" fmla="*/ 4445000 h 4445000"/>
              <a:gd name="connisteX9" fmla="*/ 0 w 4445000"/>
              <a:gd name="connsiteY9" fmla="*/ 2222500 h 4445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4445000" h="4445000">
                <a:moveTo>
                  <a:pt x="2222500" y="25400"/>
                </a:moveTo>
                <a:cubicBezTo>
                  <a:pt x="1009075" y="25400"/>
                  <a:pt x="25400" y="1009075"/>
                  <a:pt x="25400" y="2222500"/>
                </a:cubicBezTo>
                <a:cubicBezTo>
                  <a:pt x="25400" y="3435922"/>
                  <a:pt x="1009075" y="4419600"/>
                  <a:pt x="2222500" y="4419600"/>
                </a:cubicBezTo>
                <a:cubicBezTo>
                  <a:pt x="3435922" y="4419600"/>
                  <a:pt x="4419600" y="3435922"/>
                  <a:pt x="4419600" y="2222500"/>
                </a:cubicBezTo>
                <a:cubicBezTo>
                  <a:pt x="4419600" y="1009075"/>
                  <a:pt x="3435922" y="25400"/>
                  <a:pt x="2222500" y="25400"/>
                </a:cubicBezTo>
                <a:moveTo>
                  <a:pt x="0" y="2222500"/>
                </a:moveTo>
                <a:cubicBezTo>
                  <a:pt x="0" y="995048"/>
                  <a:pt x="995048" y="0"/>
                  <a:pt x="2222500" y="0"/>
                </a:cubicBezTo>
                <a:cubicBezTo>
                  <a:pt x="3449955" y="0"/>
                  <a:pt x="4445000" y="995048"/>
                  <a:pt x="4445000" y="2222500"/>
                </a:cubicBezTo>
                <a:cubicBezTo>
                  <a:pt x="4445000" y="3449955"/>
                  <a:pt x="3449955" y="4445000"/>
                  <a:pt x="2222500" y="4445000"/>
                </a:cubicBezTo>
                <a:cubicBezTo>
                  <a:pt x="995048" y="4445000"/>
                  <a:pt x="0" y="3449955"/>
                  <a:pt x="0" y="2222500"/>
                </a:cubicBezTo>
              </a:path>
            </a:pathLst>
          </a:custGeom>
          <a:solidFill>
            <a:schemeClr val="accent1">
              <a:alpha val="4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5054071" y="3543300"/>
            <a:ext cx="20838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装饰  0"/>
          <p:cNvSpPr>
            <a:spLocks noGrp="1"/>
          </p:cNvSpPr>
          <p:nvPr>
            <p:ph type="body" idx="16392" hasCustomPrompt="1"/>
            <p:custDataLst>
              <p:tags r:id="rId6"/>
            </p:custDataLst>
          </p:nvPr>
        </p:nvSpPr>
        <p:spPr>
          <a:xfrm>
            <a:off x="74422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1" hasCustomPrompt="1"/>
            <p:custDataLst>
              <p:tags r:id="rId7"/>
            </p:custDataLst>
          </p:nvPr>
        </p:nvSpPr>
        <p:spPr>
          <a:xfrm>
            <a:off x="77266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8966200" y="3340100"/>
            <a:ext cx="2616200" cy="12192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35306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8150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609600" y="3340100"/>
            <a:ext cx="2616200" cy="12192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装饰  7"/>
          <p:cNvSpPr>
            <a:spLocks noGrp="1"/>
          </p:cNvSpPr>
          <p:nvPr>
            <p:ph type="body" idx="16387" hasCustomPrompt="1"/>
            <p:custDataLst>
              <p:tags r:id="rId3"/>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4"/>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8_6">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9" hasCustomPrompt="1"/>
            <p:custDataLst>
              <p:tags r:id="rId3"/>
            </p:custDataLst>
          </p:nvPr>
        </p:nvSpPr>
        <p:spPr>
          <a:xfrm>
            <a:off x="4330700" y="2184400"/>
            <a:ext cx="3530600" cy="3530600"/>
          </a:xfrm>
          <a:custGeom>
            <a:avLst/>
            <a:gdLst>
              <a:gd name="connisteX0" fmla="*/ 1765300 w 3530600"/>
              <a:gd name="connsiteY0" fmla="*/ 25400 h 3530600"/>
              <a:gd name="connisteX1" fmla="*/ 25400 w 3530600"/>
              <a:gd name="connsiteY1" fmla="*/ 1765300 h 3530600"/>
              <a:gd name="connisteX2" fmla="*/ 1765300 w 3530600"/>
              <a:gd name="connsiteY2" fmla="*/ 3505200 h 3530600"/>
              <a:gd name="connisteX3" fmla="*/ 3505200 w 3530600"/>
              <a:gd name="connsiteY3" fmla="*/ 1765300 h 3530600"/>
              <a:gd name="connisteX4" fmla="*/ 1765300 w 3530600"/>
              <a:gd name="connsiteY4" fmla="*/ 25400 h 3530600"/>
              <a:gd name="connisteX5" fmla="*/ 0 w 3530600"/>
              <a:gd name="connsiteY5" fmla="*/ 1765300 h 3530600"/>
              <a:gd name="connisteX6" fmla="*/ 1765300 w 3530600"/>
              <a:gd name="connsiteY6" fmla="*/ 0 h 3530600"/>
              <a:gd name="connisteX7" fmla="*/ 3530600 w 3530600"/>
              <a:gd name="connsiteY7" fmla="*/ 1765300 h 3530600"/>
              <a:gd name="connisteX8" fmla="*/ 1765300 w 3530600"/>
              <a:gd name="connsiteY8" fmla="*/ 3530600 h 3530600"/>
              <a:gd name="connisteX9" fmla="*/ 0 w 3530600"/>
              <a:gd name="connsiteY9" fmla="*/ 1765300 h 3530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3530600" h="3530600">
                <a:moveTo>
                  <a:pt x="1765300" y="25400"/>
                </a:moveTo>
                <a:cubicBezTo>
                  <a:pt x="804380" y="25400"/>
                  <a:pt x="25400" y="804380"/>
                  <a:pt x="25400" y="1765300"/>
                </a:cubicBezTo>
                <a:cubicBezTo>
                  <a:pt x="25400" y="2726220"/>
                  <a:pt x="804380" y="3505200"/>
                  <a:pt x="1765300" y="3505200"/>
                </a:cubicBezTo>
                <a:cubicBezTo>
                  <a:pt x="2726220" y="3505200"/>
                  <a:pt x="3505200" y="2726220"/>
                  <a:pt x="3505200" y="1765300"/>
                </a:cubicBezTo>
                <a:cubicBezTo>
                  <a:pt x="3505200" y="804380"/>
                  <a:pt x="2726220" y="25400"/>
                  <a:pt x="1765300" y="25400"/>
                </a:cubicBezTo>
                <a:moveTo>
                  <a:pt x="0" y="1765300"/>
                </a:moveTo>
                <a:cubicBezTo>
                  <a:pt x="0" y="790351"/>
                  <a:pt x="790351" y="0"/>
                  <a:pt x="1765300" y="0"/>
                </a:cubicBezTo>
                <a:cubicBezTo>
                  <a:pt x="2740254" y="0"/>
                  <a:pt x="3530600" y="790351"/>
                  <a:pt x="3530600" y="1765300"/>
                </a:cubicBezTo>
                <a:cubicBezTo>
                  <a:pt x="3530600" y="2740254"/>
                  <a:pt x="2740254" y="3530600"/>
                  <a:pt x="1765300" y="3530600"/>
                </a:cubicBezTo>
                <a:cubicBezTo>
                  <a:pt x="790351" y="3530600"/>
                  <a:pt x="0" y="2740254"/>
                  <a:pt x="0" y="1765300"/>
                </a:cubicBez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90" hasCustomPrompt="1"/>
            <p:custDataLst>
              <p:tags r:id="rId4"/>
            </p:custDataLst>
          </p:nvPr>
        </p:nvSpPr>
        <p:spPr>
          <a:xfrm>
            <a:off x="3873500" y="1727200"/>
            <a:ext cx="4445000" cy="4445000"/>
          </a:xfrm>
          <a:custGeom>
            <a:avLst/>
            <a:gdLst>
              <a:gd name="connisteX0" fmla="*/ 2222500 w 4445000"/>
              <a:gd name="connsiteY0" fmla="*/ 25400 h 4445000"/>
              <a:gd name="connisteX1" fmla="*/ 25400 w 4445000"/>
              <a:gd name="connsiteY1" fmla="*/ 2222500 h 4445000"/>
              <a:gd name="connisteX2" fmla="*/ 2222500 w 4445000"/>
              <a:gd name="connsiteY2" fmla="*/ 4419600 h 4445000"/>
              <a:gd name="connisteX3" fmla="*/ 4419600 w 4445000"/>
              <a:gd name="connsiteY3" fmla="*/ 2222500 h 4445000"/>
              <a:gd name="connisteX4" fmla="*/ 2222500 w 4445000"/>
              <a:gd name="connsiteY4" fmla="*/ 25400 h 4445000"/>
              <a:gd name="connisteX5" fmla="*/ 0 w 4445000"/>
              <a:gd name="connsiteY5" fmla="*/ 2222500 h 4445000"/>
              <a:gd name="connisteX6" fmla="*/ 2222500 w 4445000"/>
              <a:gd name="connsiteY6" fmla="*/ 0 h 4445000"/>
              <a:gd name="connisteX7" fmla="*/ 4445000 w 4445000"/>
              <a:gd name="connsiteY7" fmla="*/ 2222500 h 4445000"/>
              <a:gd name="connisteX8" fmla="*/ 2222500 w 4445000"/>
              <a:gd name="connsiteY8" fmla="*/ 4445000 h 4445000"/>
              <a:gd name="connisteX9" fmla="*/ 0 w 4445000"/>
              <a:gd name="connsiteY9" fmla="*/ 2222500 h 4445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4445000" h="4445000">
                <a:moveTo>
                  <a:pt x="2222500" y="25400"/>
                </a:moveTo>
                <a:cubicBezTo>
                  <a:pt x="1009075" y="25400"/>
                  <a:pt x="25400" y="1009075"/>
                  <a:pt x="25400" y="2222500"/>
                </a:cubicBezTo>
                <a:cubicBezTo>
                  <a:pt x="25400" y="3435922"/>
                  <a:pt x="1009075" y="4419600"/>
                  <a:pt x="2222500" y="4419600"/>
                </a:cubicBezTo>
                <a:cubicBezTo>
                  <a:pt x="3435922" y="4419600"/>
                  <a:pt x="4419600" y="3435922"/>
                  <a:pt x="4419600" y="2222500"/>
                </a:cubicBezTo>
                <a:cubicBezTo>
                  <a:pt x="4419600" y="1009075"/>
                  <a:pt x="3435922" y="25400"/>
                  <a:pt x="2222500" y="25400"/>
                </a:cubicBezTo>
                <a:moveTo>
                  <a:pt x="0" y="2222500"/>
                </a:moveTo>
                <a:cubicBezTo>
                  <a:pt x="0" y="995048"/>
                  <a:pt x="995048" y="0"/>
                  <a:pt x="2222500" y="0"/>
                </a:cubicBezTo>
                <a:cubicBezTo>
                  <a:pt x="3449955" y="0"/>
                  <a:pt x="4445000" y="995048"/>
                  <a:pt x="4445000" y="2222500"/>
                </a:cubicBezTo>
                <a:cubicBezTo>
                  <a:pt x="4445000" y="3449955"/>
                  <a:pt x="3449955" y="4445000"/>
                  <a:pt x="2222500" y="4445000"/>
                </a:cubicBezTo>
                <a:cubicBezTo>
                  <a:pt x="995048" y="4445000"/>
                  <a:pt x="0" y="3449955"/>
                  <a:pt x="0" y="2222500"/>
                </a:cubicBezTo>
              </a:path>
            </a:pathLst>
          </a:custGeom>
          <a:solidFill>
            <a:schemeClr val="accent1">
              <a:alpha val="4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6" hasCustomPrompt="1"/>
            <p:custDataLst>
              <p:tags r:id="rId5"/>
            </p:custDataLst>
          </p:nvPr>
        </p:nvSpPr>
        <p:spPr>
          <a:xfrm>
            <a:off x="5054071" y="3543300"/>
            <a:ext cx="20838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装饰  0"/>
          <p:cNvSpPr>
            <a:spLocks noGrp="1"/>
          </p:cNvSpPr>
          <p:nvPr>
            <p:ph type="body" idx="16392" hasCustomPrompt="1"/>
            <p:custDataLst>
              <p:tags r:id="rId6"/>
            </p:custDataLst>
          </p:nvPr>
        </p:nvSpPr>
        <p:spPr>
          <a:xfrm>
            <a:off x="74422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1" hasCustomPrompt="1"/>
            <p:custDataLst>
              <p:tags r:id="rId7"/>
            </p:custDataLst>
          </p:nvPr>
        </p:nvSpPr>
        <p:spPr>
          <a:xfrm>
            <a:off x="77266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8966200" y="3035300"/>
            <a:ext cx="2616200" cy="18288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35306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8150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1"/>
            </p:custDataLst>
          </p:nvPr>
        </p:nvSpPr>
        <p:spPr>
          <a:xfrm>
            <a:off x="609600" y="3035300"/>
            <a:ext cx="2616200" cy="18288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12_group1">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8" hasCustomPrompt="1"/>
            <p:custDataLst>
              <p:tags r:id="rId3"/>
            </p:custDataLst>
          </p:nvPr>
        </p:nvSpPr>
        <p:spPr>
          <a:xfrm>
            <a:off x="628650" y="1676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9" name="文本占位符 8"/>
          <p:cNvSpPr>
            <a:spLocks noGrp="1"/>
          </p:cNvSpPr>
          <p:nvPr>
            <p:ph type="body" idx="16386" hasCustomPrompt="1"/>
            <p:custDataLst>
              <p:tags r:id="rId4"/>
            </p:custDataLst>
          </p:nvPr>
        </p:nvSpPr>
        <p:spPr>
          <a:xfrm>
            <a:off x="1574800" y="1600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5"/>
            </p:custDataLst>
          </p:nvPr>
        </p:nvSpPr>
        <p:spPr>
          <a:xfrm>
            <a:off x="1574800" y="20574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91" hasCustomPrompt="1"/>
            <p:custDataLst>
              <p:tags r:id="rId6"/>
            </p:custDataLst>
          </p:nvPr>
        </p:nvSpPr>
        <p:spPr>
          <a:xfrm>
            <a:off x="628650" y="4267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2" name="文本占位符 11"/>
          <p:cNvSpPr>
            <a:spLocks noGrp="1"/>
          </p:cNvSpPr>
          <p:nvPr>
            <p:ph type="body" idx="16389" hasCustomPrompt="1"/>
            <p:custDataLst>
              <p:tags r:id="rId7"/>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0" hasCustomPrompt="1"/>
            <p:custDataLst>
              <p:tags r:id="rId8"/>
            </p:custDataLst>
          </p:nvPr>
        </p:nvSpPr>
        <p:spPr>
          <a:xfrm>
            <a:off x="1574800" y="46482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0007_12">
    <p:bg>
      <p:bgRef idx="1001">
        <a:schemeClr val="bg2"/>
      </p:bgRef>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8" name="文本占位符 7"/>
          <p:cNvSpPr>
            <a:spLocks noGrp="1"/>
          </p:cNvSpPr>
          <p:nvPr>
            <p:ph type="body" idx="16386" hasCustomPrompt="1"/>
            <p:custDataLst>
              <p:tags r:id="rId3"/>
            </p:custDataLst>
          </p:nvPr>
        </p:nvSpPr>
        <p:spPr>
          <a:xfrm>
            <a:off x="609600" y="1778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4"/>
            </p:custDataLst>
          </p:nvPr>
        </p:nvSpPr>
        <p:spPr>
          <a:xfrm>
            <a:off x="609600" y="2336800"/>
            <a:ext cx="51816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5"/>
            </p:custDataLst>
          </p:nvPr>
        </p:nvSpPr>
        <p:spPr>
          <a:xfrm>
            <a:off x="6400800" y="1778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9" hasCustomPrompt="1"/>
            <p:custDataLst>
              <p:tags r:id="rId6"/>
            </p:custDataLst>
          </p:nvPr>
        </p:nvSpPr>
        <p:spPr>
          <a:xfrm>
            <a:off x="6400800" y="2336800"/>
            <a:ext cx="51816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章节页_1_4">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pic>
        <p:nvPicPr>
          <p:cNvPr id="6" name="图片 5" descr="图层 1"/>
          <p:cNvPicPr>
            <a:picLocks noChangeAspect="1"/>
          </p:cNvPicPr>
          <p:nvPr userDrawn="1">
            <p:custDataLst>
              <p:tags r:id="rId8"/>
            </p:custDataLst>
          </p:nvPr>
        </p:nvPicPr>
        <p:blipFill>
          <a:blip r:embed="rId9"/>
          <a:stretch>
            <a:fillRect/>
          </a:stretch>
        </p:blipFill>
        <p:spPr>
          <a:xfrm>
            <a:off x="0" y="3745230"/>
            <a:ext cx="12192000" cy="3112770"/>
          </a:xfrm>
          <a:prstGeom prst="rect">
            <a:avLst/>
          </a:prstGeom>
        </p:spPr>
      </p:pic>
      <p:sp>
        <p:nvSpPr>
          <p:cNvPr id="12" name="标题 1"/>
          <p:cNvSpPr>
            <a:spLocks noGrp="1"/>
          </p:cNvSpPr>
          <p:nvPr>
            <p:ph type="title" idx="16385" hasCustomPrompt="1"/>
            <p:custDataLst>
              <p:tags r:id="rId10"/>
            </p:custDataLst>
          </p:nvPr>
        </p:nvSpPr>
        <p:spPr>
          <a:xfrm>
            <a:off x="1903942" y="327914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14" name="文本占位符 3"/>
          <p:cNvSpPr>
            <a:spLocks noGrp="1"/>
          </p:cNvSpPr>
          <p:nvPr>
            <p:ph type="body" idx="16386" hasCustomPrompt="1"/>
            <p:custDataLst>
              <p:tags r:id="rId11"/>
            </p:custDataLst>
          </p:nvPr>
        </p:nvSpPr>
        <p:spPr>
          <a:xfrm>
            <a:off x="5332413" y="1653540"/>
            <a:ext cx="1527175" cy="1524000"/>
          </a:xfrm>
        </p:spPr>
        <p:txBody>
          <a:bodyPr vert="horz" wrap="none" lIns="0" tIns="0" rIns="0" bIns="0" anchor="ctr" anchorCtr="0">
            <a:normAutofit/>
          </a:bodyPr>
          <a:lstStyle>
            <a:lvl1pPr marL="0" indent="0" algn="ctr">
              <a:lnSpc>
                <a:spcPct val="109000"/>
              </a:lnSpc>
              <a:spcBef>
                <a:spcPct val="0"/>
              </a:spcBef>
              <a:spcAft>
                <a:spcPct val="0"/>
              </a:spcAft>
              <a:buNone/>
              <a:defRPr sz="7200" b="1" spc="0">
                <a:solidFill>
                  <a:schemeClr val="bg1"/>
                </a:solidFill>
              </a:defRPr>
            </a:lvl1pPr>
          </a:lstStyle>
          <a:p>
            <a:pPr lvl="0"/>
            <a:r>
              <a:rPr lang="zh-CN" altLang="en-US" smtClean="0"/>
              <a:t>01</a:t>
            </a:r>
            <a:endParaRPr lang="zh-CN" altLang="en-US" smtClean="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7" name="副标题 6"/>
          <p:cNvSpPr>
            <a:spLocks noGrp="1"/>
          </p:cNvSpPr>
          <p:nvPr>
            <p:ph type="subTitle" idx="16386"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8" name="标题 7"/>
          <p:cNvSpPr>
            <a:spLocks noGrp="1"/>
          </p:cNvSpPr>
          <p:nvPr>
            <p:ph type="ctrTitle" idx="16385"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9" name="文本占位符 8"/>
          <p:cNvSpPr>
            <a:spLocks noGrp="1"/>
          </p:cNvSpPr>
          <p:nvPr>
            <p:ph type="body" idx="16388"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0" name="装饰  9"/>
          <p:cNvSpPr>
            <a:spLocks noGrp="1"/>
          </p:cNvSpPr>
          <p:nvPr>
            <p:ph type="body" idx="16393"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90"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3" name="装饰  2"/>
          <p:cNvSpPr>
            <a:spLocks noGrp="1"/>
          </p:cNvSpPr>
          <p:nvPr>
            <p:ph type="body" idx="16394"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2"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17" name="装饰  6"/>
          <p:cNvSpPr>
            <a:spLocks noGrp="1"/>
          </p:cNvSpPr>
          <p:nvPr>
            <p:ph type="body" idx="16395"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1"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4" name="标题 1"/>
          <p:cNvSpPr>
            <a:spLocks noGrp="1"/>
          </p:cNvSpPr>
          <p:nvPr>
            <p:ph type="title"/>
            <p:custDataLst>
              <p:tags r:id="rId2"/>
            </p:custDataLst>
          </p:nvPr>
        </p:nvSpPr>
        <p:spPr/>
        <p:txBody>
          <a:bodyPr/>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sp>
        <p:nvSpPr>
          <p:cNvPr id="13" name="标题 1"/>
          <p:cNvSpPr>
            <a:spLocks noGrp="1"/>
          </p:cNvSpPr>
          <p:nvPr>
            <p:ph type="title" hasCustomPrompt="1"/>
            <p:custDataLst>
              <p:tags r:id="rId8"/>
            </p:custDataLst>
          </p:nvPr>
        </p:nvSpPr>
        <p:spPr>
          <a:xfrm>
            <a:off x="5051107" y="1118920"/>
            <a:ext cx="1977755" cy="1081088"/>
          </a:xfrm>
        </p:spPr>
        <p:txBody>
          <a:bodyPr wrap="square" anchor="b">
            <a:normAutofit/>
          </a:bodyPr>
          <a:lstStyle>
            <a:lvl1pPr algn="ctr">
              <a:defRPr kumimoji="0" lang="zh-CN" altLang="en-US" sz="6000" b="1" i="0" u="none" strike="noStrike" kern="1200" cap="none" spc="0" normalizeH="0" baseline="0" noProof="1" dirty="0">
                <a:solidFill>
                  <a:srgbClr val="FFFFFF"/>
                </a:solidFill>
                <a:effectLst/>
                <a:latin typeface="+mj-lt"/>
                <a:ea typeface="+mj-ea"/>
                <a:cs typeface="+mn-ea"/>
                <a:sym typeface="+mn-lt"/>
              </a:defRPr>
            </a:lvl1pPr>
          </a:lstStyle>
          <a:p>
            <a:r>
              <a:rPr lang="zh-CN" altLang="en-US" dirty="0"/>
              <a:t>标题</a:t>
            </a:r>
            <a:endParaRPr lang="zh-CN" altLang="en-US" dirty="0"/>
          </a:p>
        </p:txBody>
      </p:sp>
      <p:sp>
        <p:nvSpPr>
          <p:cNvPr id="12"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
        <p:nvSpPr>
          <p:cNvPr id="11" name="页脚占位符 4"/>
          <p:cNvSpPr>
            <a:spLocks noGrp="1"/>
          </p:cNvSpPr>
          <p:nvPr>
            <p:ph type="ftr" sz="quarter" idx="11"/>
            <p:custDataLst>
              <p:tags r:id="rId10"/>
            </p:custDataLst>
          </p:nvPr>
        </p:nvSpPr>
        <p:spPr/>
        <p:txBody>
          <a:bodyPr/>
          <a:lstStyle/>
          <a:p>
            <a:endParaRPr lang="zh-CN" altLang="en-US"/>
          </a:p>
        </p:txBody>
      </p:sp>
      <p:sp>
        <p:nvSpPr>
          <p:cNvPr id="6"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pic>
        <p:nvPicPr>
          <p:cNvPr id="3" name="图片 2"/>
          <p:cNvPicPr>
            <a:picLocks noChangeAspect="1"/>
          </p:cNvPicPr>
          <p:nvPr userDrawn="1">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0" y="4602502"/>
            <a:ext cx="2191272" cy="2255497"/>
          </a:xfrm>
          <a:prstGeom prst="rect">
            <a:avLst/>
          </a:prstGeom>
        </p:spPr>
      </p:pic>
      <p:pic>
        <p:nvPicPr>
          <p:cNvPr id="2" name="图片 1"/>
          <p:cNvPicPr>
            <a:picLocks noChangeAspect="1"/>
          </p:cNvPicPr>
          <p:nvPr userDrawn="1">
            <p:custDataLst>
              <p:tags r:id="rId14"/>
            </p:custDataLst>
          </p:nvPr>
        </p:nvPicPr>
        <p:blipFill>
          <a:blip r:embed="rId13" cstate="print">
            <a:extLst>
              <a:ext uri="{28A0092B-C50C-407E-A947-70E740481C1C}">
                <a14:useLocalDpi xmlns:a14="http://schemas.microsoft.com/office/drawing/2010/main" val="0"/>
              </a:ext>
            </a:extLst>
          </a:blip>
          <a:stretch>
            <a:fillRect/>
          </a:stretch>
        </p:blipFill>
        <p:spPr>
          <a:xfrm flipH="1">
            <a:off x="10000728" y="4602502"/>
            <a:ext cx="2191272" cy="2255497"/>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showMasterSp="0" userDrawn="1">
  <p:cSld name="封面页_1_4">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pic>
        <p:nvPicPr>
          <p:cNvPr id="6" name="图片 6"/>
          <p:cNvPicPr>
            <a:picLocks noChangeAspect="1"/>
          </p:cNvPicPr>
          <p:nvPr userDrawn="1">
            <p:custDataLst>
              <p:tags r:id="rId8"/>
            </p:custDataLst>
          </p:nvPr>
        </p:nvPicPr>
        <p:blipFill rotWithShape="1">
          <a:blip r:embed="rId9" cstate="print">
            <a:extLst>
              <a:ext uri="{28A0092B-C50C-407E-A947-70E740481C1C}">
                <a14:useLocalDpi xmlns:a14="http://schemas.microsoft.com/office/drawing/2010/main" val="0"/>
              </a:ext>
            </a:extLst>
          </a:blip>
          <a:srcRect l="625" t="6872" r="-625" b="76303"/>
          <a:stretch>
            <a:fillRect/>
          </a:stretch>
        </p:blipFill>
        <p:spPr>
          <a:xfrm>
            <a:off x="0" y="3810"/>
            <a:ext cx="12192000" cy="1367790"/>
          </a:xfrm>
          <a:prstGeom prst="rect">
            <a:avLst/>
          </a:prstGeom>
        </p:spPr>
      </p:pic>
      <p:pic>
        <p:nvPicPr>
          <p:cNvPr id="12" name="图片 5" descr="图层 1"/>
          <p:cNvPicPr>
            <a:picLocks noChangeAspect="1"/>
          </p:cNvPicPr>
          <p:nvPr userDrawn="1">
            <p:custDataLst>
              <p:tags r:id="rId10"/>
            </p:custDataLst>
          </p:nvPr>
        </p:nvPicPr>
        <p:blipFill>
          <a:blip r:embed="rId11"/>
          <a:stretch>
            <a:fillRect/>
          </a:stretch>
        </p:blipFill>
        <p:spPr>
          <a:xfrm>
            <a:off x="0" y="3428365"/>
            <a:ext cx="12192000" cy="3429635"/>
          </a:xfrm>
          <a:prstGeom prst="rect">
            <a:avLst/>
          </a:prstGeom>
        </p:spPr>
      </p:pic>
      <p:sp>
        <p:nvSpPr>
          <p:cNvPr id="16" name="日期"/>
          <p:cNvSpPr>
            <a:spLocks noGrp="1"/>
          </p:cNvSpPr>
          <p:nvPr>
            <p:ph type="body" idx="16386" hasCustomPrompt="1"/>
            <p:custDataLst>
              <p:tags r:id="rId12"/>
            </p:custDataLst>
          </p:nvPr>
        </p:nvSpPr>
        <p:spPr>
          <a:xfrm>
            <a:off x="2145771" y="1786890"/>
            <a:ext cx="7875058" cy="457200"/>
          </a:xfrm>
        </p:spPr>
        <p:txBody>
          <a:bodyPr vert="horz" wrap="square" lIns="0" tIns="0" rIns="0" bIns="0" anchor="t" anchorCtr="0">
            <a:normAutofit/>
          </a:bodyPr>
          <a:lstStyle>
            <a:lvl1pPr marL="0" indent="0" algn="ctr">
              <a:lnSpc>
                <a:spcPct val="125000"/>
              </a:lnSpc>
              <a:spcBef>
                <a:spcPct val="0"/>
              </a:spcBef>
              <a:spcAft>
                <a:spcPct val="0"/>
              </a:spcAft>
              <a:buNone/>
              <a:defRPr sz="2400" spc="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15" name="标题 14"/>
          <p:cNvSpPr>
            <a:spLocks noGrp="1"/>
          </p:cNvSpPr>
          <p:nvPr>
            <p:ph type="ctrTitle" idx="16385" hasCustomPrompt="1"/>
            <p:custDataLst>
              <p:tags r:id="rId13"/>
            </p:custDataLst>
          </p:nvPr>
        </p:nvSpPr>
        <p:spPr>
          <a:xfrm>
            <a:off x="1903677" y="2294890"/>
            <a:ext cx="8384646" cy="1879600"/>
          </a:xfrm>
        </p:spPr>
        <p:txBody>
          <a:bodyPr vert="horz" wrap="square" lIns="0" tIns="0" rIns="0" bIns="0" anchor="t" anchorCtr="0">
            <a:normAutofit/>
          </a:bodyPr>
          <a:lstStyle>
            <a:lvl1pPr marL="0" indent="0" algn="ctr">
              <a:lnSpc>
                <a:spcPct val="100000"/>
              </a:lnSpc>
              <a:spcBef>
                <a:spcPct val="0"/>
              </a:spcBef>
              <a:spcAft>
                <a:spcPct val="0"/>
              </a:spcAft>
              <a:buNone/>
              <a:defRPr sz="6000" b="1" spc="0">
                <a:solidFill>
                  <a:srgbClr val="FFFFFF"/>
                </a:solidFill>
                <a:effectLst/>
              </a:defRPr>
            </a:lvl1pPr>
          </a:lstStyle>
          <a:p>
            <a:r>
              <a:rPr lang="zh-CN" altLang="en-US" dirty="0"/>
              <a:t>单击此处添加文档标题</a:t>
            </a:r>
            <a:endParaRPr lang="zh-CN" altLang="en-US" dirty="0"/>
          </a:p>
        </p:txBody>
      </p:sp>
      <p:sp>
        <p:nvSpPr>
          <p:cNvPr id="17" name="署名占位符 10"/>
          <p:cNvSpPr>
            <a:spLocks noGrp="1"/>
          </p:cNvSpPr>
          <p:nvPr>
            <p:ph type="body" sz="quarter" idx="16387" hasCustomPrompt="1"/>
            <p:custDataLst>
              <p:tags r:id="rId14"/>
            </p:custDataLst>
          </p:nvPr>
        </p:nvSpPr>
        <p:spPr>
          <a:xfrm>
            <a:off x="4812859" y="4419600"/>
            <a:ext cx="2540882" cy="533400"/>
          </a:xfrm>
          <a:prstGeom prst="roundRect">
            <a:avLst>
              <a:gd name="adj" fmla="val 50000"/>
            </a:avLst>
          </a:prstGeom>
          <a:solidFill>
            <a:schemeClr val="bg1"/>
          </a:solidFill>
        </p:spPr>
        <p:txBody>
          <a:bodyPr vert="horz" wrap="square" lIns="0" tIns="0" rIns="0" bIns="0" anchor="ctr" anchorCtr="0">
            <a:normAutofit/>
          </a:bodyPr>
          <a:lstStyle>
            <a:lvl1pPr marL="0" indent="0" algn="ctr">
              <a:lnSpc>
                <a:spcPct val="100000"/>
              </a:lnSpc>
              <a:spcBef>
                <a:spcPct val="0"/>
              </a:spcBef>
              <a:spcAft>
                <a:spcPct val="0"/>
              </a:spcAft>
              <a:buNone/>
              <a:defRPr sz="2000" b="0" spc="0">
                <a:solidFill>
                  <a:schemeClr val="accent1">
                    <a:lumMod val="75000"/>
                  </a:schemeClr>
                </a:solidFill>
              </a:defRPr>
            </a:lvl1pPr>
          </a:lstStyle>
          <a:p>
            <a:pPr lvl="0"/>
            <a:r>
              <a:rPr lang="zh-CN" altLang="en-US" dirty="0"/>
              <a:t>BY WPS</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userDrawn="1">
  <p:cSld name="章节页-1_4">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0" y="0"/>
            <a:ext cx="12192000" cy="6858000"/>
            <a:chOff x="0" y="0"/>
            <a:chExt cx="12192000" cy="6858000"/>
          </a:xfrm>
        </p:grpSpPr>
        <p:pic>
          <p:nvPicPr>
            <p:cNvPr id="8" name="图片 7"/>
            <p:cNvPicPr>
              <a:picLocks noChangeAspect="1"/>
            </p:cNvPicPr>
            <p:nvPr>
              <p:custDataLst>
                <p:tags r:id="rId3"/>
              </p:custDataLst>
            </p:nvPr>
          </p:nvPicPr>
          <p:blipFill>
            <a:blip r:embed="rId4"/>
            <a:stretch>
              <a:fillRect/>
            </a:stretch>
          </p:blipFill>
          <p:spPr>
            <a:xfrm>
              <a:off x="0" y="0"/>
              <a:ext cx="12192000" cy="6858000"/>
            </a:xfrm>
            <a:prstGeom prst="rect">
              <a:avLst/>
            </a:prstGeom>
          </p:spPr>
        </p:pic>
        <p:sp>
          <p:nvSpPr>
            <p:cNvPr id="9" name="矩形 8"/>
            <p:cNvSpPr/>
            <p:nvPr>
              <p:custDataLst>
                <p:tags r:id="rId5"/>
              </p:custDataLst>
            </p:nvPr>
          </p:nvSpPr>
          <p:spPr>
            <a:xfrm>
              <a:off x="50800" y="41825"/>
              <a:ext cx="12090400" cy="67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p>
          </p:txBody>
        </p:sp>
      </p:grpSp>
      <p:sp>
        <p:nvSpPr>
          <p:cNvPr id="10" name="矩形: 圆角 9"/>
          <p:cNvSpPr/>
          <p:nvPr userDrawn="1">
            <p:custDataLst>
              <p:tags r:id="rId6"/>
            </p:custDataLst>
          </p:nvPr>
        </p:nvSpPr>
        <p:spPr>
          <a:xfrm>
            <a:off x="305372" y="290692"/>
            <a:ext cx="174171" cy="59508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4"/>
          <p:cNvPicPr>
            <a:picLocks noChangeAspect="1"/>
          </p:cNvPicPr>
          <p:nvPr userDrawn="1">
            <p:custDataLst>
              <p:tags r:id="rId7"/>
            </p:custDataLst>
          </p:nvPr>
        </p:nvPicPr>
        <p:blipFill>
          <a:blip r:embed="rId4"/>
          <a:stretch>
            <a:fillRect/>
          </a:stretch>
        </p:blipFill>
        <p:spPr>
          <a:xfrm>
            <a:off x="0" y="0"/>
            <a:ext cx="12192000" cy="6858000"/>
          </a:xfrm>
          <a:prstGeom prst="rect">
            <a:avLst/>
          </a:prstGeom>
        </p:spPr>
      </p:pic>
      <p:pic>
        <p:nvPicPr>
          <p:cNvPr id="6" name="图片 5" descr="图层 1"/>
          <p:cNvPicPr>
            <a:picLocks noChangeAspect="1"/>
          </p:cNvPicPr>
          <p:nvPr userDrawn="1">
            <p:custDataLst>
              <p:tags r:id="rId8"/>
            </p:custDataLst>
          </p:nvPr>
        </p:nvPicPr>
        <p:blipFill>
          <a:blip r:embed="rId9"/>
          <a:stretch>
            <a:fillRect/>
          </a:stretch>
        </p:blipFill>
        <p:spPr>
          <a:xfrm>
            <a:off x="0" y="3745230"/>
            <a:ext cx="12192000" cy="3112770"/>
          </a:xfrm>
          <a:prstGeom prst="rect">
            <a:avLst/>
          </a:prstGeom>
        </p:spPr>
      </p:pic>
      <p:sp>
        <p:nvSpPr>
          <p:cNvPr id="12" name="标题 1"/>
          <p:cNvSpPr>
            <a:spLocks noGrp="1"/>
          </p:cNvSpPr>
          <p:nvPr>
            <p:ph type="title" idx="17826049" hasCustomPrompt="1"/>
            <p:custDataLst>
              <p:tags r:id="rId10"/>
            </p:custDataLst>
          </p:nvPr>
        </p:nvSpPr>
        <p:spPr>
          <a:xfrm>
            <a:off x="1903942" y="3279140"/>
            <a:ext cx="8384117" cy="1524000"/>
          </a:xfrm>
        </p:spPr>
        <p:txBody>
          <a:bodyPr vert="horz" lIns="0" tIns="0" rIns="0" bIns="0" anchor="t" anchorCtr="0">
            <a:normAutofit/>
          </a:bodyPr>
          <a:lstStyle>
            <a:lvl1pPr marL="0" indent="0" algn="ctr">
              <a:lnSpc>
                <a:spcPct val="100000"/>
              </a:lnSpc>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14" name="文本占位符 3"/>
          <p:cNvSpPr>
            <a:spLocks noGrp="1"/>
          </p:cNvSpPr>
          <p:nvPr>
            <p:ph type="body" idx="17826561" hasCustomPrompt="1"/>
            <p:custDataLst>
              <p:tags r:id="rId11"/>
            </p:custDataLst>
          </p:nvPr>
        </p:nvSpPr>
        <p:spPr>
          <a:xfrm>
            <a:off x="5332413" y="1653540"/>
            <a:ext cx="1527175" cy="1524000"/>
          </a:xfrm>
        </p:spPr>
        <p:txBody>
          <a:bodyPr vert="horz" wrap="none" lIns="0" tIns="0" rIns="0" bIns="0" anchor="ctr" anchorCtr="0">
            <a:normAutofit/>
          </a:bodyPr>
          <a:lstStyle>
            <a:lvl1pPr marL="0" indent="0" algn="ctr">
              <a:lnSpc>
                <a:spcPct val="109000"/>
              </a:lnSpc>
              <a:spcBef>
                <a:spcPct val="0"/>
              </a:spcBef>
              <a:spcAft>
                <a:spcPct val="0"/>
              </a:spcAft>
              <a:buNone/>
              <a:defRPr sz="7200" b="1" spc="0">
                <a:solidFill>
                  <a:schemeClr val="bg1"/>
                </a:solidFill>
              </a:defRPr>
            </a:lvl1pPr>
          </a:lstStyle>
          <a:p>
            <a:pPr lvl="0"/>
            <a:r>
              <a:rPr lang="zh-CN" altLang="en-US" smtClean="0"/>
              <a:t>01</a:t>
            </a:r>
            <a:endParaRPr lang="zh-CN" altLang="en-US"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结束页-1_4">
    <p:spTree>
      <p:nvGrpSpPr>
        <p:cNvPr id="1" name=""/>
        <p:cNvGrpSpPr/>
        <p:nvPr/>
      </p:nvGrpSpPr>
      <p:grpSpPr>
        <a:xfrm>
          <a:off x="0" y="0"/>
          <a:ext cx="0" cy="0"/>
          <a:chOff x="0" y="0"/>
          <a:chExt cx="0" cy="0"/>
        </a:xfrm>
      </p:grpSpPr>
      <p:pic>
        <p:nvPicPr>
          <p:cNvPr id="16" name="图片 4"/>
          <p:cNvPicPr>
            <a:picLocks noChangeAspect="1"/>
          </p:cNvPicPr>
          <p:nvPr userDrawn="1">
            <p:custDataLst>
              <p:tags r:id="rId2"/>
            </p:custDataLst>
          </p:nvPr>
        </p:nvPicPr>
        <p:blipFill>
          <a:blip r:embed="rId3"/>
          <a:stretch>
            <a:fillRect/>
          </a:stretch>
        </p:blipFill>
        <p:spPr>
          <a:xfrm>
            <a:off x="0" y="0"/>
            <a:ext cx="12192000" cy="6858000"/>
          </a:xfrm>
          <a:prstGeom prst="rect">
            <a:avLst/>
          </a:prstGeom>
        </p:spPr>
      </p:pic>
      <p:pic>
        <p:nvPicPr>
          <p:cNvPr id="6" name="图片 6"/>
          <p:cNvPicPr>
            <a:picLocks noChangeAspect="1"/>
          </p:cNvPicPr>
          <p:nvPr userDrawn="1">
            <p:custDataLst>
              <p:tags r:id="rId4"/>
            </p:custDataLst>
          </p:nvPr>
        </p:nvPicPr>
        <p:blipFill rotWithShape="1">
          <a:blip r:embed="rId5" cstate="print">
            <a:extLst>
              <a:ext uri="{28A0092B-C50C-407E-A947-70E740481C1C}">
                <a14:useLocalDpi xmlns:a14="http://schemas.microsoft.com/office/drawing/2010/main" val="0"/>
              </a:ext>
            </a:extLst>
          </a:blip>
          <a:srcRect l="625" t="6872" r="-625" b="76303"/>
          <a:stretch>
            <a:fillRect/>
          </a:stretch>
        </p:blipFill>
        <p:spPr>
          <a:xfrm>
            <a:off x="0" y="3810"/>
            <a:ext cx="12192000" cy="1367790"/>
          </a:xfrm>
          <a:prstGeom prst="rect">
            <a:avLst/>
          </a:prstGeom>
        </p:spPr>
      </p:pic>
      <p:pic>
        <p:nvPicPr>
          <p:cNvPr id="7" name="图片 4" descr="图层 1"/>
          <p:cNvPicPr>
            <a:picLocks noChangeAspect="1"/>
          </p:cNvPicPr>
          <p:nvPr userDrawn="1">
            <p:custDataLst>
              <p:tags r:id="rId6"/>
            </p:custDataLst>
          </p:nvPr>
        </p:nvPicPr>
        <p:blipFill>
          <a:blip r:embed="rId7"/>
          <a:stretch>
            <a:fillRect/>
          </a:stretch>
        </p:blipFill>
        <p:spPr>
          <a:xfrm>
            <a:off x="0" y="3428365"/>
            <a:ext cx="12192000" cy="3429635"/>
          </a:xfrm>
          <a:prstGeom prst="rect">
            <a:avLst/>
          </a:prstGeom>
        </p:spPr>
      </p:pic>
      <p:sp>
        <p:nvSpPr>
          <p:cNvPr id="11" name="Subtitle 10"/>
          <p:cNvSpPr>
            <a:spLocks noGrp="1"/>
          </p:cNvSpPr>
          <p:nvPr>
            <p:ph type="body" idx="17826305" hasCustomPrompt="1"/>
            <p:custDataLst>
              <p:tags r:id="rId8"/>
            </p:custDataLst>
          </p:nvPr>
        </p:nvSpPr>
        <p:spPr>
          <a:xfrm>
            <a:off x="3364971" y="2312670"/>
            <a:ext cx="5449358" cy="457200"/>
          </a:xfrm>
          <a:noFill/>
        </p:spPr>
        <p:txBody>
          <a:bodyPr vert="horz" lIns="0" tIns="0" rIns="0" bIns="0" anchor="t">
            <a:normAutofit/>
          </a:bodyPr>
          <a:lstStyle>
            <a:lvl1pPr marL="0" indent="0" algn="ctr">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8" name="标题 1"/>
          <p:cNvSpPr>
            <a:spLocks noGrp="1"/>
          </p:cNvSpPr>
          <p:nvPr>
            <p:ph type="ctrTitle" idx="17826049" hasCustomPrompt="1"/>
            <p:custDataLst>
              <p:tags r:id="rId9"/>
            </p:custDataLst>
          </p:nvPr>
        </p:nvSpPr>
        <p:spPr>
          <a:xfrm>
            <a:off x="3364089" y="2820670"/>
            <a:ext cx="5451122" cy="1016000"/>
          </a:xfrm>
        </p:spPr>
        <p:txBody>
          <a:bodyPr vert="horz" wrap="square" lIns="0" tIns="0" rIns="0" bIns="0" anchor="t" anchorCtr="0">
            <a:normAutofit/>
          </a:bodyPr>
          <a:lstStyle>
            <a:lvl1pPr marL="0" indent="0" algn="ctr">
              <a:lnSpc>
                <a:spcPct val="100000"/>
              </a:lnSpc>
              <a:spcBef>
                <a:spcPct val="0"/>
              </a:spcBef>
              <a:spcAft>
                <a:spcPct val="0"/>
              </a:spcAft>
              <a:buNone/>
              <a:defRPr sz="6400" spc="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7" name="Subtitle 6"/>
          <p:cNvSpPr>
            <a:spLocks noGrp="1"/>
          </p:cNvSpPr>
          <p:nvPr>
            <p:ph type="subTitle" idx="17826305"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8" name="Title 7"/>
          <p:cNvSpPr>
            <a:spLocks noGrp="1"/>
          </p:cNvSpPr>
          <p:nvPr>
            <p:ph type="ctrTitle" idx="17826049"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9" name="Text Placeholder 8"/>
          <p:cNvSpPr>
            <a:spLocks noGrp="1"/>
          </p:cNvSpPr>
          <p:nvPr>
            <p:ph type="body" idx="319883777"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0" name="装饰  9"/>
          <p:cNvSpPr>
            <a:spLocks noGrp="1"/>
          </p:cNvSpPr>
          <p:nvPr>
            <p:ph type="body" idx="319883522"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Text Placeholder 10"/>
          <p:cNvSpPr>
            <a:spLocks noGrp="1"/>
          </p:cNvSpPr>
          <p:nvPr>
            <p:ph type="body" idx="5144601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Text Placeholder 11"/>
          <p:cNvSpPr>
            <a:spLocks noGrp="1"/>
          </p:cNvSpPr>
          <p:nvPr>
            <p:ph type="body" idx="319949313"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3" name="装饰  2"/>
          <p:cNvSpPr>
            <a:spLocks noGrp="1"/>
          </p:cNvSpPr>
          <p:nvPr>
            <p:ph type="body" idx="319949058"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511553"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20014849"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17" name="装饰  6"/>
          <p:cNvSpPr>
            <a:spLocks noGrp="1"/>
          </p:cNvSpPr>
          <p:nvPr>
            <p:ph type="body" idx="320014594"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77089"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80385" hasCustomPrompt="1"/>
            <p:custDataLst>
              <p:tags r:id="rId13"/>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0" name="装饰  9"/>
          <p:cNvSpPr>
            <a:spLocks noGrp="1"/>
          </p:cNvSpPr>
          <p:nvPr>
            <p:ph type="body" idx="320080130" hasCustomPrompt="1"/>
            <p:custDataLst>
              <p:tags r:id="rId14"/>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642625" hasCustomPrompt="1"/>
            <p:custDataLst>
              <p:tags r:id="rId15"/>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正文页-62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6781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7" name="副标题 6"/>
          <p:cNvSpPr>
            <a:spLocks noGrp="1"/>
          </p:cNvSpPr>
          <p:nvPr>
            <p:ph type="subTitle" idx="16386" hasCustomPrompt="1"/>
            <p:custDataLst>
              <p:tags r:id="rId2"/>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8" name="标题 7"/>
          <p:cNvSpPr>
            <a:spLocks noGrp="1"/>
          </p:cNvSpPr>
          <p:nvPr>
            <p:ph type="ctrTitle" idx="16385" hasCustomPrompt="1"/>
            <p:custDataLst>
              <p:tags r:id="rId3"/>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9" name="文本占位符 8"/>
          <p:cNvSpPr>
            <a:spLocks noGrp="1"/>
          </p:cNvSpPr>
          <p:nvPr>
            <p:ph type="body" idx="16388" hasCustomPrompt="1"/>
            <p:custDataLst>
              <p:tags r:id="rId4"/>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0" name="装饰  9"/>
          <p:cNvSpPr>
            <a:spLocks noGrp="1"/>
          </p:cNvSpPr>
          <p:nvPr>
            <p:ph type="body" idx="16393" hasCustomPrompt="1"/>
            <p:custDataLst>
              <p:tags r:id="rId5"/>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6"/>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90" hasCustomPrompt="1"/>
            <p:custDataLst>
              <p:tags r:id="rId7"/>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3" name="装饰  2"/>
          <p:cNvSpPr>
            <a:spLocks noGrp="1"/>
          </p:cNvSpPr>
          <p:nvPr>
            <p:ph type="body" idx="16394" hasCustomPrompt="1"/>
            <p:custDataLst>
              <p:tags r:id="rId8"/>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9"/>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2" hasCustomPrompt="1"/>
            <p:custDataLst>
              <p:tags r:id="rId10"/>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17" name="装饰  6"/>
          <p:cNvSpPr>
            <a:spLocks noGrp="1"/>
          </p:cNvSpPr>
          <p:nvPr>
            <p:ph type="body" idx="16395" hasCustomPrompt="1"/>
            <p:custDataLst>
              <p:tags r:id="rId11"/>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1" hasCustomPrompt="1"/>
            <p:custDataLst>
              <p:tags r:id="rId12"/>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2" Type="http://schemas.openxmlformats.org/officeDocument/2006/relationships/theme" Target="../theme/theme2.xml"/><Relationship Id="rId51" Type="http://schemas.openxmlformats.org/officeDocument/2006/relationships/tags" Target="../tags/tag372.xml"/><Relationship Id="rId50" Type="http://schemas.openxmlformats.org/officeDocument/2006/relationships/tags" Target="../tags/tag371.xml"/><Relationship Id="rId5" Type="http://schemas.openxmlformats.org/officeDocument/2006/relationships/slideLayout" Target="../slideLayouts/slideLayout15.xml"/><Relationship Id="rId49" Type="http://schemas.openxmlformats.org/officeDocument/2006/relationships/image" Target="../media/image2.png"/><Relationship Id="rId48" Type="http://schemas.openxmlformats.org/officeDocument/2006/relationships/tags" Target="../tags/tag370.xml"/><Relationship Id="rId47" Type="http://schemas.openxmlformats.org/officeDocument/2006/relationships/tags" Target="../tags/tag369.xml"/><Relationship Id="rId46" Type="http://schemas.openxmlformats.org/officeDocument/2006/relationships/tags" Target="../tags/tag368.xml"/><Relationship Id="rId45" Type="http://schemas.openxmlformats.org/officeDocument/2006/relationships/tags" Target="../tags/tag367.xml"/><Relationship Id="rId44" Type="http://schemas.openxmlformats.org/officeDocument/2006/relationships/tags" Target="../tags/tag366.xml"/><Relationship Id="rId43" Type="http://schemas.openxmlformats.org/officeDocument/2006/relationships/tags" Target="../tags/tag365.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image" Target="../media/image2.png"/><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1" Type="http://schemas.openxmlformats.org/officeDocument/2006/relationships/theme" Target="../theme/theme3.xml"/><Relationship Id="rId10" Type="http://schemas.openxmlformats.org/officeDocument/2006/relationships/tags" Target="../tags/tag391.xml"/><Relationship Id="rId1"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43"/>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44"/>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45"/>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46"/>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47"/>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pic>
        <p:nvPicPr>
          <p:cNvPr id="7" name="图片 6"/>
          <p:cNvPicPr>
            <a:picLocks noChangeAspect="1"/>
          </p:cNvPicPr>
          <p:nvPr userDrawn="1">
            <p:custDataLst>
              <p:tags r:id="rId48"/>
            </p:custDataLst>
          </p:nvPr>
        </p:nvPicPr>
        <p:blipFill rotWithShape="1">
          <a:blip r:embed="rId49" cstate="print">
            <a:extLst>
              <a:ext uri="{28A0092B-C50C-407E-A947-70E740481C1C}">
                <a14:useLocalDpi xmlns:a14="http://schemas.microsoft.com/office/drawing/2010/main" val="0"/>
              </a:ext>
            </a:extLst>
          </a:blip>
          <a:srcRect l="625" t="6872" r="-625" b="76303"/>
          <a:stretch>
            <a:fillRect/>
          </a:stretch>
        </p:blipFill>
        <p:spPr>
          <a:xfrm rot="10800000" flipH="1">
            <a:off x="0" y="5490210"/>
            <a:ext cx="12192000" cy="1367790"/>
          </a:xfrm>
          <a:prstGeom prst="rect">
            <a:avLst/>
          </a:prstGeom>
        </p:spPr>
      </p:pic>
      <p:sp>
        <p:nvSpPr>
          <p:cNvPr id="8" name="KSO_TEMPLATE" hidden="1"/>
          <p:cNvSpPr/>
          <p:nvPr userDrawn="1">
            <p:custDataLst>
              <p:tags r:id="rId5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1"/>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tx1">
                <a:lumMod val="75000"/>
                <a:lumOff val="25000"/>
              </a:schemeClr>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custDataLst>
              <p:tags r:id="rId2"/>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4"/>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6"/>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pic>
        <p:nvPicPr>
          <p:cNvPr id="7" name="图片 6"/>
          <p:cNvPicPr>
            <a:picLocks noChangeAspect="1"/>
          </p:cNvPicPr>
          <p:nvPr userDrawn="1">
            <p:custDataLst>
              <p:tags r:id="rId7"/>
            </p:custDataLst>
          </p:nvPr>
        </p:nvPicPr>
        <p:blipFill rotWithShape="1">
          <a:blip r:embed="rId8" cstate="print">
            <a:extLst>
              <a:ext uri="{28A0092B-C50C-407E-A947-70E740481C1C}">
                <a14:useLocalDpi xmlns:a14="http://schemas.microsoft.com/office/drawing/2010/main" val="0"/>
              </a:ext>
            </a:extLst>
          </a:blip>
          <a:srcRect l="625" t="6872" r="-625" b="76303"/>
          <a:stretch>
            <a:fillRect/>
          </a:stretch>
        </p:blipFill>
        <p:spPr>
          <a:xfrm rot="10800000" flipH="1">
            <a:off x="0" y="5490210"/>
            <a:ext cx="12192000" cy="1367790"/>
          </a:xfrm>
          <a:prstGeom prst="rect">
            <a:avLst/>
          </a:prstGeom>
        </p:spPr>
      </p:pic>
      <p:sp>
        <p:nvSpPr>
          <p:cNvPr id="8"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0"/>
    </p:custDataLst>
  </p:cSld>
  <p:clrMap bg1="lt1" tx1="dk1" bg2="lt2" tx2="dk2" accent1="accent1" accent2="accent2" accent3="accent3" accent4="accent4" accent5="accent5" accent6="accent6" hlink="hlink" folHlink="folHlink"/>
  <p:sldLayoutIdLst>
    <p:sldLayoutId id="2147483703" r:id="rId1"/>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tx1">
                <a:lumMod val="75000"/>
                <a:lumOff val="25000"/>
              </a:schemeClr>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10.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image" Target="../media/image5.png"/><Relationship Id="rId13" Type="http://schemas.openxmlformats.org/officeDocument/2006/relationships/slideLayout" Target="../slideLayouts/slideLayout52.xml"/><Relationship Id="rId12" Type="http://schemas.openxmlformats.org/officeDocument/2006/relationships/tags" Target="../tags/tag459.xml"/><Relationship Id="rId11" Type="http://schemas.openxmlformats.org/officeDocument/2006/relationships/image" Target="../media/image15.png"/><Relationship Id="rId10" Type="http://schemas.openxmlformats.org/officeDocument/2006/relationships/tags" Target="../tags/tag458.xml"/><Relationship Id="rId1" Type="http://schemas.openxmlformats.org/officeDocument/2006/relationships/tags" Target="../tags/tag453.xml"/></Relationships>
</file>

<file path=ppt/slides/_rels/slide1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image" Target="../media/image5.png"/><Relationship Id="rId13" Type="http://schemas.openxmlformats.org/officeDocument/2006/relationships/slideLayout" Target="../slideLayouts/slideLayout52.xml"/><Relationship Id="rId12" Type="http://schemas.openxmlformats.org/officeDocument/2006/relationships/tags" Target="../tags/tag467.xml"/><Relationship Id="rId11" Type="http://schemas.openxmlformats.org/officeDocument/2006/relationships/image" Target="../media/image18.png"/><Relationship Id="rId10" Type="http://schemas.openxmlformats.org/officeDocument/2006/relationships/image" Target="../media/image17.png"/><Relationship Id="rId1" Type="http://schemas.openxmlformats.org/officeDocument/2006/relationships/tags" Target="../tags/tag460.xml"/></Relationships>
</file>

<file path=ppt/slides/_rels/slide12.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image" Target="../media/image5.png"/><Relationship Id="rId13" Type="http://schemas.openxmlformats.org/officeDocument/2006/relationships/slideLayout" Target="../slideLayouts/slideLayout52.xml"/><Relationship Id="rId12" Type="http://schemas.openxmlformats.org/officeDocument/2006/relationships/tags" Target="../tags/tag474.xml"/><Relationship Id="rId11" Type="http://schemas.openxmlformats.org/officeDocument/2006/relationships/image" Target="../media/image22.png"/><Relationship Id="rId10" Type="http://schemas.openxmlformats.org/officeDocument/2006/relationships/image" Target="../media/image21.png"/><Relationship Id="rId1" Type="http://schemas.openxmlformats.org/officeDocument/2006/relationships/tags" Target="../tags/tag468.xml"/></Relationships>
</file>

<file path=ppt/slides/_rels/slide13.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481.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image" Target="../media/image5.png"/><Relationship Id="rId12" Type="http://schemas.openxmlformats.org/officeDocument/2006/relationships/slideLayout" Target="../slideLayouts/slideLayout52.xml"/><Relationship Id="rId11" Type="http://schemas.openxmlformats.org/officeDocument/2006/relationships/tags" Target="../tags/tag482.xml"/><Relationship Id="rId10" Type="http://schemas.openxmlformats.org/officeDocument/2006/relationships/image" Target="../media/image24.png"/><Relationship Id="rId1" Type="http://schemas.openxmlformats.org/officeDocument/2006/relationships/tags" Target="../tags/tag475.xml"/></Relationships>
</file>

<file path=ppt/slides/_rels/slide14.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image" Target="../media/image5.png"/><Relationship Id="rId2" Type="http://schemas.openxmlformats.org/officeDocument/2006/relationships/tags" Target="../tags/tag484.xml"/><Relationship Id="rId12" Type="http://schemas.openxmlformats.org/officeDocument/2006/relationships/slideLayout" Target="../slideLayouts/slideLayout52.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tags" Target="../tags/tag483.xml"/></Relationships>
</file>

<file path=ppt/slides/_rels/slide15.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image" Target="../media/image5.png"/><Relationship Id="rId11" Type="http://schemas.openxmlformats.org/officeDocument/2006/relationships/slideLayout" Target="../slideLayouts/slideLayout52.xml"/><Relationship Id="rId10" Type="http://schemas.openxmlformats.org/officeDocument/2006/relationships/tags" Target="../tags/tag499.xml"/><Relationship Id="rId1" Type="http://schemas.openxmlformats.org/officeDocument/2006/relationships/tags" Target="../tags/tag493.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01.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tags" Target="../tags/tag500.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tags" Target="../tags/tag503.xml"/><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tags" Target="../tags/tag502.xml"/></Relationships>
</file>

<file path=ppt/slides/_rels/slide18.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image" Target="../media/image5.png"/><Relationship Id="rId2" Type="http://schemas.openxmlformats.org/officeDocument/2006/relationships/tags" Target="../tags/tag505.xml"/><Relationship Id="rId10" Type="http://schemas.openxmlformats.org/officeDocument/2006/relationships/slideLayout" Target="../slideLayouts/slideLayout52.xml"/><Relationship Id="rId1" Type="http://schemas.openxmlformats.org/officeDocument/2006/relationships/tags" Target="../tags/tag504.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516.xml"/><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image" Target="../media/image5.png"/><Relationship Id="rId1" Type="http://schemas.openxmlformats.org/officeDocument/2006/relationships/tags" Target="../tags/tag512.xml"/></Relationships>
</file>

<file path=ppt/slides/_rels/slide2.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3" Type="http://schemas.openxmlformats.org/officeDocument/2006/relationships/slideLayout" Target="../slideLayouts/slideLayout53.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20.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image" Target="../media/image33.png"/><Relationship Id="rId7" Type="http://schemas.openxmlformats.org/officeDocument/2006/relationships/tags" Target="../tags/tag521.xml"/><Relationship Id="rId6" Type="http://schemas.openxmlformats.org/officeDocument/2006/relationships/image" Target="../media/image32.png"/><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image" Target="../media/image5.png"/><Relationship Id="rId10" Type="http://schemas.openxmlformats.org/officeDocument/2006/relationships/slideLayout" Target="../slideLayouts/slideLayout52.xml"/><Relationship Id="rId1" Type="http://schemas.openxmlformats.org/officeDocument/2006/relationships/tags" Target="../tags/tag517.xml"/></Relationships>
</file>

<file path=ppt/slides/_rels/slide21.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tags" Target="../tags/tag527.xml"/><Relationship Id="rId5" Type="http://schemas.openxmlformats.org/officeDocument/2006/relationships/tags" Target="../tags/tag526.xml"/><Relationship Id="rId4" Type="http://schemas.openxmlformats.org/officeDocument/2006/relationships/tags" Target="../tags/tag525.xml"/><Relationship Id="rId3" Type="http://schemas.openxmlformats.org/officeDocument/2006/relationships/tags" Target="../tags/tag524.xml"/><Relationship Id="rId2" Type="http://schemas.openxmlformats.org/officeDocument/2006/relationships/image" Target="../media/image5.png"/><Relationship Id="rId10" Type="http://schemas.openxmlformats.org/officeDocument/2006/relationships/slideLayout" Target="../slideLayouts/slideLayout52.xml"/><Relationship Id="rId1" Type="http://schemas.openxmlformats.org/officeDocument/2006/relationships/tags" Target="../tags/tag523.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530.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tags" Target="../tags/tag529.xml"/></Relationships>
</file>

<file path=ppt/slides/_rels/slide23.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image" Target="../media/image39.png"/><Relationship Id="rId7" Type="http://schemas.openxmlformats.org/officeDocument/2006/relationships/image" Target="../media/image38.png"/><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tags" Target="../tags/tag533.xml"/><Relationship Id="rId3" Type="http://schemas.openxmlformats.org/officeDocument/2006/relationships/tags" Target="../tags/tag532.xml"/><Relationship Id="rId2" Type="http://schemas.openxmlformats.org/officeDocument/2006/relationships/image" Target="../media/image5.png"/><Relationship Id="rId10" Type="http://schemas.openxmlformats.org/officeDocument/2006/relationships/slideLayout" Target="../slideLayouts/slideLayout52.xml"/><Relationship Id="rId1" Type="http://schemas.openxmlformats.org/officeDocument/2006/relationships/tags" Target="../tags/tag531.xml"/></Relationships>
</file>

<file path=ppt/slides/_rels/slide24.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image" Target="../media/image5.png"/><Relationship Id="rId10" Type="http://schemas.openxmlformats.org/officeDocument/2006/relationships/slideLayout" Target="../slideLayouts/slideLayout52.xml"/><Relationship Id="rId1" Type="http://schemas.openxmlformats.org/officeDocument/2006/relationships/tags" Target="../tags/tag537.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547.xm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 Type="http://schemas.openxmlformats.org/officeDocument/2006/relationships/image" Target="../media/image5.png"/><Relationship Id="rId1" Type="http://schemas.openxmlformats.org/officeDocument/2006/relationships/tags" Target="../tags/tag54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552.xml"/><Relationship Id="rId7" Type="http://schemas.openxmlformats.org/officeDocument/2006/relationships/image" Target="../media/image45.png"/><Relationship Id="rId6" Type="http://schemas.openxmlformats.org/officeDocument/2006/relationships/image" Target="../media/image44.png"/><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image" Target="../media/image5.png"/><Relationship Id="rId1" Type="http://schemas.openxmlformats.org/officeDocument/2006/relationships/tags" Target="../tags/tag548.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s>
</file>

<file path=ppt/slides/_rels/slide28.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image" Target="../media/image47.svg"/><Relationship Id="rId7" Type="http://schemas.openxmlformats.org/officeDocument/2006/relationships/image" Target="../media/image46.png"/><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8" Type="http://schemas.openxmlformats.org/officeDocument/2006/relationships/slideLayout" Target="../slideLayouts/slideLayout33.xml"/><Relationship Id="rId17" Type="http://schemas.openxmlformats.org/officeDocument/2006/relationships/tags" Target="../tags/tag567.xml"/><Relationship Id="rId16" Type="http://schemas.openxmlformats.org/officeDocument/2006/relationships/image" Target="../media/image5.png"/><Relationship Id="rId15" Type="http://schemas.openxmlformats.org/officeDocument/2006/relationships/tags" Target="../tags/tag566.xml"/><Relationship Id="rId14" Type="http://schemas.openxmlformats.org/officeDocument/2006/relationships/tags" Target="../tags/tag565.xml"/><Relationship Id="rId13" Type="http://schemas.openxmlformats.org/officeDocument/2006/relationships/image" Target="../media/image49.svg"/><Relationship Id="rId12" Type="http://schemas.openxmlformats.org/officeDocument/2006/relationships/image" Target="../media/image48.png"/><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6.xml"/></Relationships>
</file>

<file path=ppt/slides/_rels/slide29.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tags" Target="../tags/tag574.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image" Target="../media/image5.png"/><Relationship Id="rId2" Type="http://schemas.openxmlformats.org/officeDocument/2006/relationships/tags" Target="../tags/tag569.xml"/><Relationship Id="rId14" Type="http://schemas.openxmlformats.org/officeDocument/2006/relationships/slideLayout" Target="../slideLayouts/slideLayout52.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image" Target="../media/image51.png"/><Relationship Id="rId1" Type="http://schemas.openxmlformats.org/officeDocument/2006/relationships/tags" Target="../tags/tag56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30.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image" Target="../media/image52.png"/><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image" Target="../media/image5.png"/><Relationship Id="rId10" Type="http://schemas.openxmlformats.org/officeDocument/2006/relationships/slideLayout" Target="../slideLayouts/slideLayout52.xml"/><Relationship Id="rId1" Type="http://schemas.openxmlformats.org/officeDocument/2006/relationships/tags" Target="../tags/tag578.xml"/></Relationships>
</file>

<file path=ppt/slides/_rels/slide31.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image" Target="../media/image5.png"/><Relationship Id="rId2" Type="http://schemas.openxmlformats.org/officeDocument/2006/relationships/tags" Target="../tags/tag586.xml"/><Relationship Id="rId16" Type="http://schemas.openxmlformats.org/officeDocument/2006/relationships/slideLayout" Target="../slideLayouts/slideLayout52.xml"/><Relationship Id="rId15" Type="http://schemas.openxmlformats.org/officeDocument/2006/relationships/tags" Target="../tags/tag596.xml"/><Relationship Id="rId14" Type="http://schemas.openxmlformats.org/officeDocument/2006/relationships/tags" Target="../tags/tag595.xml"/><Relationship Id="rId13" Type="http://schemas.openxmlformats.org/officeDocument/2006/relationships/tags" Target="../tags/tag594.xml"/><Relationship Id="rId12" Type="http://schemas.openxmlformats.org/officeDocument/2006/relationships/image" Target="../media/image54.png"/><Relationship Id="rId11" Type="http://schemas.openxmlformats.org/officeDocument/2006/relationships/image" Target="../media/image53.png"/><Relationship Id="rId10" Type="http://schemas.openxmlformats.org/officeDocument/2006/relationships/tags" Target="../tags/tag593.xml"/><Relationship Id="rId1" Type="http://schemas.openxmlformats.org/officeDocument/2006/relationships/tags" Target="../tags/tag585.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599.xml"/><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tags" Target="../tags/tag598.xml"/><Relationship Id="rId2" Type="http://schemas.openxmlformats.org/officeDocument/2006/relationships/image" Target="../media/image5.png"/><Relationship Id="rId1" Type="http://schemas.openxmlformats.org/officeDocument/2006/relationships/tags" Target="../tags/tag597.xml"/></Relationships>
</file>

<file path=ppt/slides/_rels/slide33.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image" Target="../media/image5.png"/><Relationship Id="rId11" Type="http://schemas.openxmlformats.org/officeDocument/2006/relationships/slideLayout" Target="../slideLayouts/slideLayout52.xml"/><Relationship Id="rId10" Type="http://schemas.openxmlformats.org/officeDocument/2006/relationships/tags" Target="../tags/tag606.xml"/><Relationship Id="rId1" Type="http://schemas.openxmlformats.org/officeDocument/2006/relationships/tags" Target="../tags/tag600.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52.xml"/><Relationship Id="rId5" Type="http://schemas.openxmlformats.org/officeDocument/2006/relationships/tags" Target="../tags/tag609.xml"/><Relationship Id="rId4" Type="http://schemas.openxmlformats.org/officeDocument/2006/relationships/image" Target="../media/image59.png"/><Relationship Id="rId3" Type="http://schemas.openxmlformats.org/officeDocument/2006/relationships/tags" Target="../tags/tag608.xml"/><Relationship Id="rId2" Type="http://schemas.openxmlformats.org/officeDocument/2006/relationships/image" Target="../media/image5.png"/><Relationship Id="rId1" Type="http://schemas.openxmlformats.org/officeDocument/2006/relationships/tags" Target="../tags/tag607.xml"/></Relationships>
</file>

<file path=ppt/slides/_rels/slide35.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image" Target="../media/image60.png"/><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image" Target="../media/image5.png"/><Relationship Id="rId13" Type="http://schemas.openxmlformats.org/officeDocument/2006/relationships/slideLayout" Target="../slideLayouts/slideLayout52.xml"/><Relationship Id="rId12" Type="http://schemas.openxmlformats.org/officeDocument/2006/relationships/tags" Target="../tags/tag618.xml"/><Relationship Id="rId11" Type="http://schemas.openxmlformats.org/officeDocument/2006/relationships/tags" Target="../tags/tag617.xml"/><Relationship Id="rId10" Type="http://schemas.openxmlformats.org/officeDocument/2006/relationships/tags" Target="../tags/tag616.xml"/><Relationship Id="rId1" Type="http://schemas.openxmlformats.org/officeDocument/2006/relationships/tags" Target="../tags/tag610.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52.xml"/><Relationship Id="rId7" Type="http://schemas.openxmlformats.org/officeDocument/2006/relationships/tags" Target="../tags/tag624.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image" Target="../media/image5.png"/><Relationship Id="rId1" Type="http://schemas.openxmlformats.org/officeDocument/2006/relationships/tags" Target="../tags/tag61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s>
</file>

<file path=ppt/slides/_rels/slide38.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image" Target="../media/image62.png"/><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image" Target="../media/image5.png"/><Relationship Id="rId2" Type="http://schemas.openxmlformats.org/officeDocument/2006/relationships/tags" Target="../tags/tag629.xml"/><Relationship Id="rId12" Type="http://schemas.openxmlformats.org/officeDocument/2006/relationships/slideLayout" Target="../slideLayouts/slideLayout52.xml"/><Relationship Id="rId11" Type="http://schemas.openxmlformats.org/officeDocument/2006/relationships/tags" Target="../tags/tag634.xml"/><Relationship Id="rId10" Type="http://schemas.openxmlformats.org/officeDocument/2006/relationships/image" Target="../media/image64.png"/><Relationship Id="rId1" Type="http://schemas.openxmlformats.org/officeDocument/2006/relationships/tags" Target="../tags/tag628.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640.xml"/><Relationship Id="rId7" Type="http://schemas.openxmlformats.org/officeDocument/2006/relationships/image" Target="../media/image65.png"/><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image" Target="../media/image5.png"/><Relationship Id="rId1" Type="http://schemas.openxmlformats.org/officeDocument/2006/relationships/tags" Target="../tags/tag635.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image" Target="../media/image5.png"/><Relationship Id="rId2" Type="http://schemas.openxmlformats.org/officeDocument/2006/relationships/tags" Target="../tags/tag411.xml"/><Relationship Id="rId1" Type="http://schemas.openxmlformats.org/officeDocument/2006/relationships/tags" Target="../tags/tag410.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646.xml"/><Relationship Id="rId7" Type="http://schemas.openxmlformats.org/officeDocument/2006/relationships/image" Target="../media/image66.png"/><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image" Target="../media/image5.png"/><Relationship Id="rId2" Type="http://schemas.openxmlformats.org/officeDocument/2006/relationships/tags" Target="../tags/tag642.xml"/><Relationship Id="rId1" Type="http://schemas.openxmlformats.org/officeDocument/2006/relationships/tags" Target="../tags/tag641.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tags" Target="../tags/tag649.xml"/><Relationship Id="rId5" Type="http://schemas.openxmlformats.org/officeDocument/2006/relationships/image" Target="../media/image68.png"/><Relationship Id="rId4" Type="http://schemas.openxmlformats.org/officeDocument/2006/relationships/image" Target="../media/image67.png"/><Relationship Id="rId3" Type="http://schemas.openxmlformats.org/officeDocument/2006/relationships/tags" Target="../tags/tag648.xml"/><Relationship Id="rId2" Type="http://schemas.openxmlformats.org/officeDocument/2006/relationships/image" Target="../media/image5.png"/><Relationship Id="rId1" Type="http://schemas.openxmlformats.org/officeDocument/2006/relationships/tags" Target="../tags/tag647.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657.xml"/><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tags" Target="../tags/tag663.xml"/><Relationship Id="rId7" Type="http://schemas.openxmlformats.org/officeDocument/2006/relationships/image" Target="../media/image69.png"/><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image" Target="../media/image5.png"/><Relationship Id="rId2" Type="http://schemas.openxmlformats.org/officeDocument/2006/relationships/tags" Target="../tags/tag659.xml"/><Relationship Id="rId1" Type="http://schemas.openxmlformats.org/officeDocument/2006/relationships/tags" Target="../tags/tag658.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666.xml"/><Relationship Id="rId2" Type="http://schemas.openxmlformats.org/officeDocument/2006/relationships/tags" Target="../tags/tag665.xml"/><Relationship Id="rId1" Type="http://schemas.openxmlformats.org/officeDocument/2006/relationships/tags" Target="../tags/tag664.xml"/></Relationships>
</file>

<file path=ppt/slides/_rels/slide5.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image" Target="../media/image5.png"/><Relationship Id="rId2" Type="http://schemas.openxmlformats.org/officeDocument/2006/relationships/tags" Target="../tags/tag416.xml"/><Relationship Id="rId11" Type="http://schemas.openxmlformats.org/officeDocument/2006/relationships/slideLayout" Target="../slideLayouts/slideLayout52.xml"/><Relationship Id="rId10" Type="http://schemas.openxmlformats.org/officeDocument/2006/relationships/tags" Target="../tags/tag423.xml"/><Relationship Id="rId1" Type="http://schemas.openxmlformats.org/officeDocument/2006/relationships/tags" Target="../tags/tag415.xml"/></Relationships>
</file>

<file path=ppt/slides/_rels/slide6.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image" Target="../media/image5.png"/><Relationship Id="rId13" Type="http://schemas.openxmlformats.org/officeDocument/2006/relationships/slideLayout" Target="../slideLayouts/slideLayout52.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image" Target="../media/image6.png"/><Relationship Id="rId1" Type="http://schemas.openxmlformats.org/officeDocument/2006/relationships/tags" Target="../tags/tag424.xml"/></Relationships>
</file>

<file path=ppt/slides/_rels/slide7.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image" Target="../media/image5.png"/><Relationship Id="rId11" Type="http://schemas.openxmlformats.org/officeDocument/2006/relationships/slideLayout" Target="../slideLayouts/slideLayout52.xml"/><Relationship Id="rId10" Type="http://schemas.openxmlformats.org/officeDocument/2006/relationships/tags" Target="../tags/tag440.xml"/><Relationship Id="rId1" Type="http://schemas.openxmlformats.org/officeDocument/2006/relationships/tags" Target="../tags/tag434.xml"/></Relationships>
</file>

<file path=ppt/slides/_rels/slide8.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image" Target="../media/image5.png"/><Relationship Id="rId14" Type="http://schemas.openxmlformats.org/officeDocument/2006/relationships/slideLayout" Target="../slideLayouts/slideLayout52.xml"/><Relationship Id="rId13" Type="http://schemas.openxmlformats.org/officeDocument/2006/relationships/tags" Target="../tags/tag450.xml"/><Relationship Id="rId12" Type="http://schemas.openxmlformats.org/officeDocument/2006/relationships/image" Target="../media/image10.png"/><Relationship Id="rId11" Type="http://schemas.openxmlformats.org/officeDocument/2006/relationships/image" Target="../media/image9.png"/><Relationship Id="rId10" Type="http://schemas.openxmlformats.org/officeDocument/2006/relationships/tags" Target="../tags/tag449.xml"/><Relationship Id="rId1" Type="http://schemas.openxmlformats.org/officeDocument/2006/relationships/tags" Target="../tags/tag44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tags" Target="../tags/tag452.xml"/><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tags" Target="../tags/tag4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4"/>
          <p:cNvSpPr>
            <a:spLocks noGrp="1"/>
          </p:cNvSpPr>
          <p:nvPr>
            <p:ph type="ctrTitle" idx="16385"/>
            <p:custDataLst>
              <p:tags r:id="rId1"/>
            </p:custDataLst>
          </p:nvPr>
        </p:nvSpPr>
        <p:spPr/>
        <p:txBody>
          <a:bodyPr/>
          <a:p>
            <a:r>
              <a:rPr lang="zh-CN" altLang="en-US"/>
              <a:t>项目五 投融资管理</a:t>
            </a:r>
            <a:endParaRPr lang="zh-CN" altLang="en-US"/>
          </a:p>
        </p:txBody>
      </p:sp>
      <p:sp>
        <p:nvSpPr>
          <p:cNvPr id="4" name="署名占位符 10"/>
          <p:cNvSpPr>
            <a:spLocks noGrp="1"/>
          </p:cNvSpPr>
          <p:nvPr>
            <p:ph type="body" sz="quarter" idx="16387"/>
            <p:custDataLst>
              <p:tags r:id="rId2"/>
            </p:custDataLst>
          </p:nvPr>
        </p:nvSpPr>
        <p:spPr/>
        <p:txBody>
          <a:bodyPr>
            <a:normAutofit/>
          </a:bodyPr>
          <a:p>
            <a:r>
              <a:rPr lang="zh-CN" altLang="en-US">
                <a:solidFill>
                  <a:schemeClr val="accent1">
                    <a:lumMod val="75000"/>
                  </a:schemeClr>
                </a:solidFill>
              </a:rPr>
              <a:t>主</a:t>
            </a:r>
            <a:r>
              <a:rPr lang="zh-CN" altLang="en-US">
                <a:solidFill>
                  <a:schemeClr val="accent1">
                    <a:lumMod val="75000"/>
                  </a:schemeClr>
                </a:solidFill>
                <a:cs typeface="Arial" panose="020B0604020202020204" pitchFamily="34" charset="0"/>
              </a:rPr>
              <a:t>   </a:t>
            </a:r>
            <a:r>
              <a:rPr lang="zh-CN" altLang="en-US">
                <a:solidFill>
                  <a:schemeClr val="accent1">
                    <a:lumMod val="75000"/>
                  </a:schemeClr>
                </a:solidFill>
              </a:rPr>
              <a:t>讲</a:t>
            </a:r>
            <a:r>
              <a:rPr lang="zh-CN" altLang="en-US"/>
              <a:t>: </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2316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62" y="1043702"/>
            <a:ext cx="10820392" cy="1023126"/>
          </a:xfrm>
        </p:spPr>
        <p:txBody>
          <a:bodyPr>
            <a:normAutofit/>
          </a:bodyPr>
          <a:p>
            <a:r>
              <a:rPr lang="zh-CN" altLang="en-US" b="1"/>
              <a:t>偿债基金</a:t>
            </a:r>
            <a:r>
              <a:rPr lang="zh-CN" altLang="en-US"/>
              <a:t>是指为了在约定的未来某一时点清偿某笔债务或积聚一定数额的资金而必须分次等额提取的存款准备金。即在已知利率</a:t>
            </a:r>
            <a:r>
              <a:rPr lang="en-US" altLang="zh-CN"/>
              <a:t>i</a:t>
            </a:r>
            <a:r>
              <a:rPr lang="zh-CN" altLang="en-US"/>
              <a:t>，计息期</a:t>
            </a:r>
            <a:r>
              <a:rPr lang="en-US" altLang="zh-CN"/>
              <a:t>n</a:t>
            </a:r>
            <a:r>
              <a:rPr lang="zh-CN" altLang="en-US"/>
              <a:t>和终值</a:t>
            </a:r>
            <a:r>
              <a:rPr lang="en-US" altLang="zh-CN"/>
              <a:t>F</a:t>
            </a:r>
            <a:r>
              <a:rPr lang="zh-CN" altLang="en-US"/>
              <a:t>时，计算年金</a:t>
            </a:r>
            <a:r>
              <a:rPr lang="en-US" altLang="zh-CN"/>
              <a:t>A</a:t>
            </a:r>
            <a:r>
              <a:rPr lang="zh-CN" altLang="en-US"/>
              <a:t>。</a:t>
            </a:r>
            <a:endParaRPr lang="zh-CN" altLang="en-US"/>
          </a:p>
          <a:p>
            <a:r>
              <a:rPr lang="zh-CN" altLang="en-US"/>
              <a:t>偿债基金的计算实际上是年金终值的逆运算。</a:t>
            </a:r>
            <a:endParaRPr lang="zh-CN" altLang="en-US"/>
          </a:p>
        </p:txBody>
      </p:sp>
      <p:sp>
        <p:nvSpPr>
          <p:cNvPr id="8" name="文本占位符 5"/>
          <p:cNvSpPr>
            <a:spLocks noGrp="1"/>
          </p:cNvSpPr>
          <p:nvPr>
            <p:custDataLst>
              <p:tags r:id="rId5"/>
            </p:custDataLst>
          </p:nvPr>
        </p:nvSpPr>
        <p:spPr>
          <a:xfrm>
            <a:off x="761962" y="2971383"/>
            <a:ext cx="10820392" cy="61555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         </a:t>
            </a:r>
            <a:r>
              <a:rPr lang="zh-CN" altLang="en-US">
                <a:solidFill>
                  <a:schemeClr val="tx1"/>
                </a:solidFill>
              </a:rPr>
              <a:t>的数值称作</a:t>
            </a:r>
            <a:r>
              <a:rPr lang="en-US" altLang="zh-CN">
                <a:solidFill>
                  <a:schemeClr val="tx1"/>
                </a:solidFill>
              </a:rPr>
              <a:t>“</a:t>
            </a:r>
            <a:r>
              <a:rPr lang="zh-CN" altLang="en-US">
                <a:solidFill>
                  <a:schemeClr val="tx1"/>
                </a:solidFill>
              </a:rPr>
              <a:t>偿债基金系数</a:t>
            </a:r>
            <a:r>
              <a:rPr lang="en-US" altLang="zh-CN">
                <a:solidFill>
                  <a:schemeClr val="tx1"/>
                </a:solidFill>
              </a:rPr>
              <a:t>”</a:t>
            </a:r>
            <a:r>
              <a:rPr lang="zh-CN" altLang="en-US">
                <a:solidFill>
                  <a:schemeClr val="tx1"/>
                </a:solidFill>
              </a:rPr>
              <a:t>，记作（</a:t>
            </a:r>
            <a:r>
              <a:rPr lang="en-US" altLang="zh-CN">
                <a:solidFill>
                  <a:schemeClr val="tx1"/>
                </a:solidFill>
              </a:rPr>
              <a:t>A/F</a:t>
            </a:r>
            <a:r>
              <a:rPr lang="zh-CN" altLang="en-US">
                <a:solidFill>
                  <a:schemeClr val="tx1"/>
                </a:solidFill>
              </a:rPr>
              <a:t>，</a:t>
            </a:r>
            <a:r>
              <a:rPr lang="en-US" altLang="zh-CN">
                <a:solidFill>
                  <a:schemeClr val="tx1"/>
                </a:solidFill>
              </a:rPr>
              <a:t>i</a:t>
            </a:r>
            <a:r>
              <a:rPr lang="zh-CN" altLang="en-US">
                <a:solidFill>
                  <a:schemeClr val="tx1"/>
                </a:solidFill>
              </a:rPr>
              <a:t>，</a:t>
            </a:r>
            <a:r>
              <a:rPr lang="en-US" altLang="zh-CN">
                <a:solidFill>
                  <a:schemeClr val="tx1"/>
                </a:solidFill>
              </a:rPr>
              <a:t>n</a:t>
            </a:r>
            <a:r>
              <a:rPr lang="zh-CN" altLang="en-US">
                <a:solidFill>
                  <a:schemeClr val="tx1"/>
                </a:solidFill>
              </a:rPr>
              <a:t>），实际上就是普通年金终值系数的倒数，因此，上式也可写作：                      </a:t>
            </a:r>
            <a:r>
              <a:rPr lang="en-US" altLang="zh-CN">
                <a:solidFill>
                  <a:schemeClr val="tx1"/>
                </a:solidFill>
              </a:rPr>
              <a:t>。</a:t>
            </a:r>
            <a:endParaRPr lang="en-US" altLang="zh-CN"/>
          </a:p>
        </p:txBody>
      </p:sp>
      <p:sp>
        <p:nvSpPr>
          <p:cNvPr id="13" name="装饰  2"/>
          <p:cNvSpPr>
            <a:spLocks noGrp="1"/>
          </p:cNvSpPr>
          <p:nvPr>
            <p:custDataLst>
              <p:tags r:id="rId6"/>
            </p:custDataLst>
          </p:nvPr>
        </p:nvSpPr>
        <p:spPr>
          <a:xfrm>
            <a:off x="609608" y="2923632"/>
            <a:ext cx="49668" cy="71104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14" name="图片 13" descr="post_object_image_3067858574"/>
          <p:cNvPicPr>
            <a:picLocks noChangeAspect="1"/>
          </p:cNvPicPr>
          <p:nvPr/>
        </p:nvPicPr>
        <p:blipFill>
          <a:blip r:embed="rId7"/>
          <a:stretch>
            <a:fillRect/>
          </a:stretch>
        </p:blipFill>
        <p:spPr>
          <a:xfrm>
            <a:off x="5248256" y="2066828"/>
            <a:ext cx="1695450" cy="762000"/>
          </a:xfrm>
          <a:prstGeom prst="rect">
            <a:avLst/>
          </a:prstGeom>
        </p:spPr>
      </p:pic>
      <p:pic>
        <p:nvPicPr>
          <p:cNvPr id="15" name="图片 14" descr="post_object_image_1609118789"/>
          <p:cNvPicPr>
            <a:picLocks noChangeAspect="1"/>
          </p:cNvPicPr>
          <p:nvPr/>
        </p:nvPicPr>
        <p:blipFill>
          <a:blip r:embed="rId8"/>
          <a:stretch>
            <a:fillRect/>
          </a:stretch>
        </p:blipFill>
        <p:spPr>
          <a:xfrm>
            <a:off x="1255198" y="2971383"/>
            <a:ext cx="669453" cy="407893"/>
          </a:xfrm>
          <a:prstGeom prst="rect">
            <a:avLst/>
          </a:prstGeom>
        </p:spPr>
      </p:pic>
      <p:pic>
        <p:nvPicPr>
          <p:cNvPr id="16" name="图片 15" descr="post_object_image_209074631"/>
          <p:cNvPicPr>
            <a:picLocks noChangeAspect="1"/>
          </p:cNvPicPr>
          <p:nvPr/>
        </p:nvPicPr>
        <p:blipFill>
          <a:blip r:embed="rId9"/>
          <a:stretch>
            <a:fillRect/>
          </a:stretch>
        </p:blipFill>
        <p:spPr>
          <a:xfrm>
            <a:off x="1255198" y="3301174"/>
            <a:ext cx="1438275" cy="285750"/>
          </a:xfrm>
          <a:prstGeom prst="rect">
            <a:avLst/>
          </a:prstGeom>
        </p:spPr>
      </p:pic>
      <p:sp>
        <p:nvSpPr>
          <p:cNvPr id="17" name="文本占位符 5"/>
          <p:cNvSpPr>
            <a:spLocks noGrp="1"/>
          </p:cNvSpPr>
          <p:nvPr>
            <p:custDataLst>
              <p:tags r:id="rId10"/>
            </p:custDataLst>
          </p:nvPr>
        </p:nvSpPr>
        <p:spPr>
          <a:xfrm>
            <a:off x="609608" y="3802446"/>
            <a:ext cx="10820392" cy="136764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5-4</a:t>
            </a:r>
            <a:r>
              <a:rPr lang="zh-CN" altLang="en-US"/>
              <a:t>】某企业有一笔借款，数额为</a:t>
            </a:r>
            <a:r>
              <a:rPr lang="en-US" altLang="zh-CN"/>
              <a:t>500</a:t>
            </a:r>
            <a:r>
              <a:rPr lang="zh-CN" altLang="en-US"/>
              <a:t>万元，预计</a:t>
            </a:r>
            <a:r>
              <a:rPr lang="en-US" altLang="zh-CN"/>
              <a:t>3</a:t>
            </a:r>
            <a:r>
              <a:rPr lang="zh-CN" altLang="en-US"/>
              <a:t>年后到期，年利率为</a:t>
            </a:r>
            <a:r>
              <a:rPr lang="en-US" altLang="zh-CN"/>
              <a:t>10%</a:t>
            </a:r>
            <a:r>
              <a:rPr lang="zh-CN" altLang="en-US"/>
              <a:t>。计算该企业每年年末应存入多少金额，才能到期一次还清借款。计算如下：</a:t>
            </a:r>
            <a:endParaRPr lang="zh-CN" altLang="en-US"/>
          </a:p>
          <a:p>
            <a:endParaRPr lang="zh-CN" altLang="en-US"/>
          </a:p>
          <a:p>
            <a:endParaRPr lang="zh-CN" altLang="en-US"/>
          </a:p>
          <a:p>
            <a:endParaRPr lang="zh-CN" altLang="en-US"/>
          </a:p>
        </p:txBody>
      </p:sp>
      <p:pic>
        <p:nvPicPr>
          <p:cNvPr id="19" name="图片 18" descr="post_object_image_354811002"/>
          <p:cNvPicPr>
            <a:picLocks noChangeAspect="1"/>
          </p:cNvPicPr>
          <p:nvPr/>
        </p:nvPicPr>
        <p:blipFill>
          <a:blip r:embed="rId11"/>
          <a:stretch>
            <a:fillRect/>
          </a:stretch>
        </p:blipFill>
        <p:spPr>
          <a:xfrm>
            <a:off x="3633745" y="4496082"/>
            <a:ext cx="5076825" cy="638175"/>
          </a:xfrm>
          <a:prstGeom prst="rect">
            <a:avLst/>
          </a:prstGeom>
        </p:spPr>
      </p:pic>
    </p:spTree>
    <p:custDataLst>
      <p:tags r:id="rId1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2316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90577"/>
          </a:xfrm>
        </p:spPr>
        <p:txBody>
          <a:bodyPr>
            <a:normAutofit/>
          </a:bodyPr>
          <a:p>
            <a:r>
              <a:rPr lang="zh-CN" altLang="en-US" b="1"/>
              <a:t>普通年金现值</a:t>
            </a:r>
            <a:r>
              <a:rPr lang="zh-CN" altLang="en-US"/>
              <a:t>是指为在将来若干期内的每期期末支取相同的金额，按复利计算的现在需要的本金数。即已知每期支付期为</a:t>
            </a:r>
            <a:r>
              <a:rPr lang="en-US" altLang="zh-CN"/>
              <a:t>n</a:t>
            </a:r>
            <a:r>
              <a:rPr lang="zh-CN" altLang="en-US"/>
              <a:t>，利率为</a:t>
            </a:r>
            <a:r>
              <a:rPr lang="en-US" altLang="zh-CN"/>
              <a:t>i</a:t>
            </a:r>
            <a:r>
              <a:rPr lang="zh-CN" altLang="en-US"/>
              <a:t>，年金为</a:t>
            </a:r>
            <a:r>
              <a:rPr lang="en-US" altLang="zh-CN"/>
              <a:t>A</a:t>
            </a:r>
            <a:r>
              <a:rPr lang="zh-CN" altLang="en-US"/>
              <a:t>，求本金</a:t>
            </a:r>
            <a:r>
              <a:rPr lang="en-US" altLang="zh-CN"/>
              <a:t>P</a:t>
            </a:r>
            <a:r>
              <a:rPr lang="zh-CN" altLang="en-US"/>
              <a:t>。</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cs typeface="Arial" panose="020B0604020202020204" pitchFamily="34" charset="0"/>
              </a:rPr>
              <a:t>②</a:t>
            </a:r>
            <a:r>
              <a:rPr lang="zh-CN" altLang="en-US">
                <a:cs typeface="Arial" panose="020B0604020202020204" pitchFamily="34" charset="0"/>
              </a:rPr>
              <a:t>普通年金现值的计算（已知年金</a:t>
            </a:r>
            <a:r>
              <a:rPr lang="en-US" altLang="zh-CN">
                <a:cs typeface="Arial" panose="020B0604020202020204" pitchFamily="34" charset="0"/>
              </a:rPr>
              <a:t>A</a:t>
            </a:r>
            <a:r>
              <a:rPr lang="zh-CN" altLang="en-US">
                <a:cs typeface="Arial" panose="020B0604020202020204" pitchFamily="34" charset="0"/>
              </a:rPr>
              <a:t>，求年金现值</a:t>
            </a:r>
            <a:r>
              <a:rPr lang="en-US" altLang="zh-CN">
                <a:cs typeface="Arial" panose="020B0604020202020204" pitchFamily="34" charset="0"/>
              </a:rPr>
              <a:t>P</a:t>
            </a:r>
            <a:r>
              <a:rPr lang="zh-CN" altLang="en-US">
                <a:cs typeface="Arial" panose="020B0604020202020204" pitchFamily="34" charset="0"/>
              </a:rPr>
              <a:t>）。</a:t>
            </a:r>
            <a:endParaRPr lang="zh-CN" altLang="en-US">
              <a:cs typeface="Arial" panose="020B0604020202020204" pitchFamily="34" charset="0"/>
            </a:endParaRPr>
          </a:p>
        </p:txBody>
      </p:sp>
      <p:sp>
        <p:nvSpPr>
          <p:cNvPr id="9" name="装饰  2"/>
          <p:cNvSpPr>
            <a:spLocks noGrp="1"/>
          </p:cNvSpPr>
          <p:nvPr>
            <p:custDataLst>
              <p:tags r:id="rId6"/>
            </p:custDataLst>
          </p:nvPr>
        </p:nvSpPr>
        <p:spPr>
          <a:xfrm>
            <a:off x="609608" y="2724094"/>
            <a:ext cx="49668" cy="397058"/>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7"/>
            </p:custDataLst>
          </p:nvPr>
        </p:nvSpPr>
        <p:spPr>
          <a:xfrm>
            <a:off x="609608" y="3346102"/>
            <a:ext cx="10972746" cy="893080"/>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5-5</a:t>
            </a:r>
            <a:r>
              <a:rPr lang="zh-CN" altLang="en-US"/>
              <a:t>】某金融公司预计在今后的</a:t>
            </a:r>
            <a:r>
              <a:rPr lang="en-US" altLang="zh-CN"/>
              <a:t>5</a:t>
            </a:r>
            <a:r>
              <a:rPr lang="zh-CN" altLang="en-US"/>
              <a:t>年中，每年年末从一名顾客处收取</a:t>
            </a:r>
            <a:r>
              <a:rPr lang="en-US" altLang="zh-CN"/>
              <a:t>20000</a:t>
            </a:r>
            <a:r>
              <a:rPr lang="zh-CN" altLang="en-US"/>
              <a:t>元的汽车贷款还款，贷款年利率为</a:t>
            </a:r>
            <a:r>
              <a:rPr lang="en-US" altLang="zh-CN"/>
              <a:t>10%</a:t>
            </a:r>
            <a:r>
              <a:rPr lang="zh-CN" altLang="en-US"/>
              <a:t>。要求：计算</a:t>
            </a:r>
            <a:r>
              <a:rPr lang="en-US" altLang="zh-CN"/>
              <a:t>5</a:t>
            </a:r>
            <a:r>
              <a:rPr lang="zh-CN" altLang="en-US"/>
              <a:t>年应支付的资金总额现值是多少</a:t>
            </a:r>
            <a:r>
              <a:rPr lang="en-US" altLang="zh-CN"/>
              <a:t>?</a:t>
            </a:r>
            <a:endParaRPr lang="en-US" altLang="zh-CN"/>
          </a:p>
          <a:p>
            <a:r>
              <a:rPr lang="zh-CN" altLang="en-US"/>
              <a:t>根据已知条件，计算如下：</a:t>
            </a:r>
            <a:endParaRPr lang="zh-CN" altLang="en-US"/>
          </a:p>
        </p:txBody>
      </p:sp>
      <p:sp>
        <p:nvSpPr>
          <p:cNvPr id="8" name="文本占位符 5"/>
          <p:cNvSpPr>
            <a:spLocks noGrp="1"/>
          </p:cNvSpPr>
          <p:nvPr>
            <p:custDataLst>
              <p:tags r:id="rId8"/>
            </p:custDataLst>
          </p:nvPr>
        </p:nvSpPr>
        <p:spPr>
          <a:xfrm>
            <a:off x="761962" y="2724094"/>
            <a:ext cx="10820392" cy="397058"/>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         </a:t>
            </a:r>
            <a:r>
              <a:rPr lang="en-US" altLang="zh-CN">
                <a:solidFill>
                  <a:schemeClr val="tx1"/>
                </a:solidFill>
              </a:rPr>
              <a:t>称为“</a:t>
            </a:r>
            <a:r>
              <a:rPr lang="zh-CN" altLang="en-US">
                <a:solidFill>
                  <a:schemeClr val="tx1"/>
                </a:solidFill>
              </a:rPr>
              <a:t>普通年金现值系数</a:t>
            </a:r>
            <a:r>
              <a:rPr lang="en-US" altLang="zh-CN">
                <a:solidFill>
                  <a:schemeClr val="tx1"/>
                </a:solidFill>
              </a:rPr>
              <a:t>”</a:t>
            </a:r>
            <a:r>
              <a:rPr lang="zh-CN" altLang="en-US">
                <a:solidFill>
                  <a:schemeClr val="tx1"/>
                </a:solidFill>
              </a:rPr>
              <a:t>，用符号（</a:t>
            </a:r>
            <a:r>
              <a:rPr lang="en-US" altLang="zh-CN">
                <a:solidFill>
                  <a:schemeClr val="tx1"/>
                </a:solidFill>
              </a:rPr>
              <a:t>P/A</a:t>
            </a:r>
            <a:r>
              <a:rPr lang="zh-CN" altLang="en-US">
                <a:solidFill>
                  <a:schemeClr val="tx1"/>
                </a:solidFill>
              </a:rPr>
              <a:t>，</a:t>
            </a:r>
            <a:r>
              <a:rPr lang="en-US" altLang="zh-CN">
                <a:solidFill>
                  <a:schemeClr val="tx1"/>
                </a:solidFill>
              </a:rPr>
              <a:t>i</a:t>
            </a:r>
            <a:r>
              <a:rPr lang="zh-CN" altLang="en-US">
                <a:solidFill>
                  <a:schemeClr val="tx1"/>
                </a:solidFill>
              </a:rPr>
              <a:t>，</a:t>
            </a:r>
            <a:r>
              <a:rPr lang="en-US" altLang="zh-CN">
                <a:solidFill>
                  <a:schemeClr val="tx1"/>
                </a:solidFill>
              </a:rPr>
              <a:t>n</a:t>
            </a:r>
            <a:r>
              <a:rPr lang="zh-CN" altLang="en-US">
                <a:solidFill>
                  <a:schemeClr val="tx1"/>
                </a:solidFill>
              </a:rPr>
              <a:t>）表示</a:t>
            </a:r>
            <a:r>
              <a:rPr lang="en-US" altLang="zh-CN">
                <a:solidFill>
                  <a:schemeClr val="tx1"/>
                </a:solidFill>
              </a:rPr>
              <a:t>。</a:t>
            </a:r>
            <a:endParaRPr lang="en-US" altLang="zh-CN"/>
          </a:p>
        </p:txBody>
      </p:sp>
      <p:pic>
        <p:nvPicPr>
          <p:cNvPr id="12" name="图片 11" descr="post_object_image_3365487897"/>
          <p:cNvPicPr>
            <a:picLocks noChangeAspect="1"/>
          </p:cNvPicPr>
          <p:nvPr/>
        </p:nvPicPr>
        <p:blipFill>
          <a:blip r:embed="rId9"/>
          <a:stretch>
            <a:fillRect/>
          </a:stretch>
        </p:blipFill>
        <p:spPr>
          <a:xfrm>
            <a:off x="5181581" y="2066828"/>
            <a:ext cx="1828800" cy="657225"/>
          </a:xfrm>
          <a:prstGeom prst="rect">
            <a:avLst/>
          </a:prstGeom>
        </p:spPr>
      </p:pic>
      <p:pic>
        <p:nvPicPr>
          <p:cNvPr id="14" name="图片 13" descr="post_object_image_2573641820"/>
          <p:cNvPicPr>
            <a:picLocks noChangeAspect="1"/>
          </p:cNvPicPr>
          <p:nvPr/>
        </p:nvPicPr>
        <p:blipFill>
          <a:blip r:embed="rId10"/>
          <a:stretch>
            <a:fillRect/>
          </a:stretch>
        </p:blipFill>
        <p:spPr>
          <a:xfrm>
            <a:off x="1279202" y="2724094"/>
            <a:ext cx="620429" cy="397074"/>
          </a:xfrm>
          <a:prstGeom prst="rect">
            <a:avLst/>
          </a:prstGeom>
        </p:spPr>
      </p:pic>
      <p:pic>
        <p:nvPicPr>
          <p:cNvPr id="15" name="图片 14" descr="post_object_image_3601861683"/>
          <p:cNvPicPr>
            <a:picLocks noChangeAspect="1"/>
          </p:cNvPicPr>
          <p:nvPr/>
        </p:nvPicPr>
        <p:blipFill>
          <a:blip r:embed="rId11"/>
          <a:stretch>
            <a:fillRect/>
          </a:stretch>
        </p:blipFill>
        <p:spPr>
          <a:xfrm>
            <a:off x="2457408" y="4287064"/>
            <a:ext cx="7429500" cy="657225"/>
          </a:xfrm>
          <a:prstGeom prst="rect">
            <a:avLst/>
          </a:prstGeom>
        </p:spPr>
      </p:pic>
    </p:spTree>
    <p:custDataLst>
      <p:tags r:id="rId1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611658"/>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62" y="1043702"/>
            <a:ext cx="10820392" cy="611617"/>
          </a:xfrm>
        </p:spPr>
        <p:txBody>
          <a:bodyPr>
            <a:normAutofit/>
          </a:bodyPr>
          <a:p>
            <a:r>
              <a:rPr lang="zh-CN" altLang="en-US" b="1">
                <a:solidFill>
                  <a:schemeClr val="tx1"/>
                </a:solidFill>
              </a:rPr>
              <a:t>年资金回收额</a:t>
            </a:r>
            <a:r>
              <a:rPr lang="zh-CN" altLang="en-US">
                <a:solidFill>
                  <a:schemeClr val="tx1"/>
                </a:solidFill>
              </a:rPr>
              <a:t>是指在给定的年限内等额回收或清偿初始投入的资本或所欠的债务，它是普通年金现值进行逆运算所得的年金</a:t>
            </a:r>
            <a:r>
              <a:rPr lang="en-US" altLang="zh-CN">
                <a:solidFill>
                  <a:schemeClr val="tx1"/>
                </a:solidFill>
              </a:rPr>
              <a:t>A</a:t>
            </a:r>
            <a:r>
              <a:rPr lang="zh-CN" altLang="en-US">
                <a:solidFill>
                  <a:schemeClr val="tx1"/>
                </a:solidFill>
              </a:rPr>
              <a:t>。其</a:t>
            </a:r>
            <a:r>
              <a:rPr lang="zh-CN" altLang="en-US"/>
              <a:t>计算公式为：</a:t>
            </a:r>
            <a:endParaRPr lang="zh-CN" altLang="en-US"/>
          </a:p>
        </p:txBody>
      </p:sp>
      <p:sp>
        <p:nvSpPr>
          <p:cNvPr id="8" name="文本占位符 5"/>
          <p:cNvSpPr>
            <a:spLocks noGrp="1"/>
          </p:cNvSpPr>
          <p:nvPr>
            <p:custDataLst>
              <p:tags r:id="rId5"/>
            </p:custDataLst>
          </p:nvPr>
        </p:nvSpPr>
        <p:spPr>
          <a:xfrm>
            <a:off x="761962" y="2465513"/>
            <a:ext cx="10820392" cy="61555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         </a:t>
            </a:r>
            <a:r>
              <a:rPr lang="zh-CN" altLang="en-US">
                <a:solidFill>
                  <a:schemeClr val="tx1"/>
                </a:solidFill>
              </a:rPr>
              <a:t>的数值称作</a:t>
            </a:r>
            <a:r>
              <a:rPr lang="en-US" altLang="zh-CN">
                <a:solidFill>
                  <a:schemeClr val="tx1"/>
                </a:solidFill>
              </a:rPr>
              <a:t>“</a:t>
            </a:r>
            <a:r>
              <a:rPr lang="zh-CN" altLang="en-US">
                <a:solidFill>
                  <a:schemeClr val="tx1"/>
                </a:solidFill>
              </a:rPr>
              <a:t>资本回收系数</a:t>
            </a:r>
            <a:r>
              <a:rPr lang="en-US" altLang="zh-CN">
                <a:solidFill>
                  <a:schemeClr val="tx1"/>
                </a:solidFill>
              </a:rPr>
              <a:t>”</a:t>
            </a:r>
            <a:r>
              <a:rPr lang="zh-CN" altLang="en-US">
                <a:solidFill>
                  <a:schemeClr val="tx1"/>
                </a:solidFill>
              </a:rPr>
              <a:t>，记作（</a:t>
            </a:r>
            <a:r>
              <a:rPr lang="en-US" altLang="zh-CN">
                <a:solidFill>
                  <a:schemeClr val="tx1"/>
                </a:solidFill>
              </a:rPr>
              <a:t>A/P</a:t>
            </a:r>
            <a:r>
              <a:rPr lang="zh-CN" altLang="en-US">
                <a:solidFill>
                  <a:schemeClr val="tx1"/>
                </a:solidFill>
              </a:rPr>
              <a:t>，</a:t>
            </a:r>
            <a:r>
              <a:rPr lang="en-US" altLang="zh-CN">
                <a:solidFill>
                  <a:schemeClr val="tx1"/>
                </a:solidFill>
              </a:rPr>
              <a:t>i</a:t>
            </a:r>
            <a:r>
              <a:rPr lang="zh-CN" altLang="en-US">
                <a:solidFill>
                  <a:schemeClr val="tx1"/>
                </a:solidFill>
              </a:rPr>
              <a:t>，</a:t>
            </a:r>
            <a:r>
              <a:rPr lang="en-US" altLang="zh-CN">
                <a:solidFill>
                  <a:schemeClr val="tx1"/>
                </a:solidFill>
              </a:rPr>
              <a:t>n</a:t>
            </a:r>
            <a:r>
              <a:rPr lang="zh-CN" altLang="en-US">
                <a:solidFill>
                  <a:schemeClr val="tx1"/>
                </a:solidFill>
              </a:rPr>
              <a:t>），实际上就是普通年金现值系数的倒数，因此，上式也可写作</a:t>
            </a:r>
            <a:r>
              <a:rPr lang="en-US" altLang="zh-CN">
                <a:solidFill>
                  <a:schemeClr val="tx1"/>
                </a:solidFill>
              </a:rPr>
              <a:t>:  </a:t>
            </a:r>
            <a:r>
              <a:rPr lang="zh-CN" altLang="en-US">
                <a:solidFill>
                  <a:schemeClr val="tx1"/>
                </a:solidFill>
              </a:rPr>
              <a:t>                       </a:t>
            </a:r>
            <a:r>
              <a:rPr lang="en-US" altLang="zh-CN">
                <a:solidFill>
                  <a:schemeClr val="tx1"/>
                </a:solidFill>
              </a:rPr>
              <a:t>。</a:t>
            </a:r>
            <a:endParaRPr lang="en-US" altLang="zh-CN"/>
          </a:p>
        </p:txBody>
      </p:sp>
      <p:sp>
        <p:nvSpPr>
          <p:cNvPr id="13" name="装饰  2"/>
          <p:cNvSpPr>
            <a:spLocks noGrp="1"/>
          </p:cNvSpPr>
          <p:nvPr>
            <p:custDataLst>
              <p:tags r:id="rId6"/>
            </p:custDataLst>
          </p:nvPr>
        </p:nvSpPr>
        <p:spPr>
          <a:xfrm>
            <a:off x="609608" y="2426851"/>
            <a:ext cx="49668" cy="71104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7" name="文本占位符 5"/>
          <p:cNvSpPr>
            <a:spLocks noGrp="1"/>
          </p:cNvSpPr>
          <p:nvPr>
            <p:custDataLst>
              <p:tags r:id="rId7"/>
            </p:custDataLst>
          </p:nvPr>
        </p:nvSpPr>
        <p:spPr>
          <a:xfrm>
            <a:off x="609608" y="3335992"/>
            <a:ext cx="10972746" cy="1042266"/>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5-6</a:t>
            </a:r>
            <a:r>
              <a:rPr lang="zh-CN" altLang="en-US"/>
              <a:t>】假设你计划购买一套价格为</a:t>
            </a:r>
            <a:r>
              <a:rPr lang="en-US" altLang="zh-CN"/>
              <a:t>130</a:t>
            </a:r>
            <a:r>
              <a:rPr lang="zh-CN" altLang="en-US"/>
              <a:t>万元的新居，首期需支付</a:t>
            </a:r>
            <a:r>
              <a:rPr lang="en-US" altLang="zh-CN"/>
              <a:t>30</a:t>
            </a:r>
            <a:r>
              <a:rPr lang="zh-CN" altLang="en-US"/>
              <a:t>万元，余下的</a:t>
            </a:r>
            <a:r>
              <a:rPr lang="en-US" altLang="zh-CN"/>
              <a:t>100</a:t>
            </a:r>
            <a:r>
              <a:rPr lang="zh-CN" altLang="en-US"/>
              <a:t>万元在</a:t>
            </a:r>
            <a:r>
              <a:rPr lang="en-US" altLang="zh-CN"/>
              <a:t>10</a:t>
            </a:r>
            <a:r>
              <a:rPr lang="zh-CN" altLang="en-US"/>
              <a:t>年内以年利率</a:t>
            </a:r>
            <a:r>
              <a:rPr lang="en-US" altLang="zh-CN"/>
              <a:t>12%</a:t>
            </a:r>
            <a:r>
              <a:rPr lang="zh-CN" altLang="en-US"/>
              <a:t>等额偿还。请问每年应付的金额是多少？</a:t>
            </a:r>
            <a:endParaRPr lang="zh-CN" altLang="en-US"/>
          </a:p>
          <a:p>
            <a:r>
              <a:rPr lang="zh-CN" altLang="en-US"/>
              <a:t>根据已知条件，计算如下：</a:t>
            </a:r>
            <a:endParaRPr lang="zh-CN" altLang="en-US"/>
          </a:p>
          <a:p>
            <a:endParaRPr lang="zh-CN" altLang="en-US"/>
          </a:p>
          <a:p>
            <a:endParaRPr lang="zh-CN" altLang="en-US"/>
          </a:p>
        </p:txBody>
      </p:sp>
      <p:pic>
        <p:nvPicPr>
          <p:cNvPr id="2" name="图片 1" descr="post_object_image_2493554413"/>
          <p:cNvPicPr>
            <a:picLocks noChangeAspect="1"/>
          </p:cNvPicPr>
          <p:nvPr/>
        </p:nvPicPr>
        <p:blipFill>
          <a:blip r:embed="rId8"/>
          <a:stretch>
            <a:fillRect/>
          </a:stretch>
        </p:blipFill>
        <p:spPr>
          <a:xfrm>
            <a:off x="5133979" y="1655319"/>
            <a:ext cx="1771650" cy="771525"/>
          </a:xfrm>
          <a:prstGeom prst="rect">
            <a:avLst/>
          </a:prstGeom>
        </p:spPr>
      </p:pic>
      <p:pic>
        <p:nvPicPr>
          <p:cNvPr id="5" name="图片 4" descr="post_object_image_1019113406"/>
          <p:cNvPicPr>
            <a:picLocks noChangeAspect="1"/>
          </p:cNvPicPr>
          <p:nvPr/>
        </p:nvPicPr>
        <p:blipFill>
          <a:blip r:embed="rId9"/>
          <a:stretch>
            <a:fillRect/>
          </a:stretch>
        </p:blipFill>
        <p:spPr>
          <a:xfrm>
            <a:off x="1327052" y="2426851"/>
            <a:ext cx="525399" cy="350266"/>
          </a:xfrm>
          <a:prstGeom prst="rect">
            <a:avLst/>
          </a:prstGeom>
        </p:spPr>
      </p:pic>
      <p:pic>
        <p:nvPicPr>
          <p:cNvPr id="7" name="图片 6" descr="post_object_image_726390220"/>
          <p:cNvPicPr>
            <a:picLocks noChangeAspect="1"/>
          </p:cNvPicPr>
          <p:nvPr/>
        </p:nvPicPr>
        <p:blipFill>
          <a:blip r:embed="rId10"/>
          <a:stretch>
            <a:fillRect/>
          </a:stretch>
        </p:blipFill>
        <p:spPr>
          <a:xfrm>
            <a:off x="1432339" y="2852150"/>
            <a:ext cx="1447800" cy="285750"/>
          </a:xfrm>
          <a:prstGeom prst="rect">
            <a:avLst/>
          </a:prstGeom>
        </p:spPr>
      </p:pic>
      <p:pic>
        <p:nvPicPr>
          <p:cNvPr id="10" name="图片 9" descr="post_object_image_2907050473"/>
          <p:cNvPicPr>
            <a:picLocks noChangeAspect="1"/>
          </p:cNvPicPr>
          <p:nvPr/>
        </p:nvPicPr>
        <p:blipFill>
          <a:blip r:embed="rId11"/>
          <a:stretch>
            <a:fillRect/>
          </a:stretch>
        </p:blipFill>
        <p:spPr>
          <a:xfrm>
            <a:off x="3276581" y="4378265"/>
            <a:ext cx="5638800" cy="361950"/>
          </a:xfrm>
          <a:prstGeom prst="rect">
            <a:avLst/>
          </a:prstGeom>
        </p:spPr>
      </p:pic>
    </p:spTree>
    <p:custDataLst>
      <p:tags r:id="rId1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2316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90577"/>
          </a:xfrm>
        </p:spPr>
        <p:txBody>
          <a:bodyPr>
            <a:normAutofit/>
          </a:bodyPr>
          <a:p>
            <a:r>
              <a:rPr lang="zh-CN" altLang="en-US" b="1"/>
              <a:t>名义利率</a:t>
            </a:r>
            <a:r>
              <a:rPr lang="zh-CN" altLang="en-US"/>
              <a:t>是指当利息在一年内要复利几次时给出的年利率；而</a:t>
            </a:r>
            <a:r>
              <a:rPr lang="zh-CN" altLang="en-US" b="1"/>
              <a:t>实际利率</a:t>
            </a:r>
            <a:r>
              <a:rPr lang="zh-CN" altLang="en-US"/>
              <a:t>则相当于一年复利一次的利率，实际利率体现的是投资者获得的实际报酬率。换算公式为：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cs typeface="Arial" panose="020B0604020202020204" pitchFamily="34" charset="0"/>
              </a:rPr>
              <a:t>③</a:t>
            </a:r>
            <a:r>
              <a:rPr lang="zh-CN" altLang="en-US">
                <a:cs typeface="Arial" panose="020B0604020202020204" pitchFamily="34" charset="0"/>
              </a:rPr>
              <a:t>名义利率和实际利率。</a:t>
            </a:r>
            <a:endParaRPr lang="zh-CN" altLang="en-US">
              <a:cs typeface="Arial" panose="020B0604020202020204" pitchFamily="34" charset="0"/>
            </a:endParaRPr>
          </a:p>
        </p:txBody>
      </p:sp>
      <p:sp>
        <p:nvSpPr>
          <p:cNvPr id="9" name="装饰  2"/>
          <p:cNvSpPr>
            <a:spLocks noGrp="1"/>
          </p:cNvSpPr>
          <p:nvPr>
            <p:custDataLst>
              <p:tags r:id="rId6"/>
            </p:custDataLst>
          </p:nvPr>
        </p:nvSpPr>
        <p:spPr>
          <a:xfrm>
            <a:off x="609608" y="2724094"/>
            <a:ext cx="49668" cy="397058"/>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7"/>
            </p:custDataLst>
          </p:nvPr>
        </p:nvSpPr>
        <p:spPr>
          <a:xfrm>
            <a:off x="609608" y="3346102"/>
            <a:ext cx="10972746" cy="357193"/>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5-7</a:t>
            </a:r>
            <a:r>
              <a:rPr lang="zh-CN" altLang="en-US"/>
              <a:t>】某公司取得银行贷款</a:t>
            </a:r>
            <a:r>
              <a:rPr lang="en-US" altLang="zh-CN"/>
              <a:t>10000</a:t>
            </a:r>
            <a:r>
              <a:rPr lang="zh-CN" altLang="en-US"/>
              <a:t>元，年利率为</a:t>
            </a:r>
            <a:r>
              <a:rPr lang="en-US" altLang="zh-CN"/>
              <a:t>8%</a:t>
            </a:r>
            <a:r>
              <a:rPr lang="zh-CN" altLang="en-US"/>
              <a:t>，若该项贷款为每半年计息一次，计算</a:t>
            </a:r>
            <a:r>
              <a:rPr lang="en-US" altLang="zh-CN"/>
              <a:t>3</a:t>
            </a:r>
            <a:r>
              <a:rPr lang="zh-CN" altLang="en-US"/>
              <a:t>年后应归还的本利和。</a:t>
            </a:r>
            <a:endParaRPr lang="zh-CN" altLang="en-US"/>
          </a:p>
        </p:txBody>
      </p:sp>
      <p:sp>
        <p:nvSpPr>
          <p:cNvPr id="8" name="文本占位符 5"/>
          <p:cNvSpPr>
            <a:spLocks noGrp="1"/>
          </p:cNvSpPr>
          <p:nvPr>
            <p:custDataLst>
              <p:tags r:id="rId8"/>
            </p:custDataLst>
          </p:nvPr>
        </p:nvSpPr>
        <p:spPr>
          <a:xfrm>
            <a:off x="761962" y="2724094"/>
            <a:ext cx="10820392" cy="397058"/>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a:t>
            </a:r>
            <a:r>
              <a:rPr lang="en-US" altLang="zh-CN">
                <a:solidFill>
                  <a:schemeClr val="tx1"/>
                </a:solidFill>
              </a:rPr>
              <a:t>i</a:t>
            </a:r>
            <a:r>
              <a:rPr lang="zh-CN" altLang="en-US">
                <a:solidFill>
                  <a:schemeClr val="tx1"/>
                </a:solidFill>
              </a:rPr>
              <a:t>为实际利率；</a:t>
            </a:r>
            <a:r>
              <a:rPr lang="en-US" altLang="zh-CN">
                <a:solidFill>
                  <a:schemeClr val="tx1"/>
                </a:solidFill>
              </a:rPr>
              <a:t>r</a:t>
            </a:r>
            <a:r>
              <a:rPr lang="zh-CN" altLang="en-US">
                <a:solidFill>
                  <a:schemeClr val="tx1"/>
                </a:solidFill>
              </a:rPr>
              <a:t>为名义利率；</a:t>
            </a:r>
            <a:r>
              <a:rPr lang="en-US" altLang="zh-CN">
                <a:solidFill>
                  <a:schemeClr val="tx1"/>
                </a:solidFill>
              </a:rPr>
              <a:t>m</a:t>
            </a:r>
            <a:r>
              <a:rPr lang="zh-CN" altLang="en-US">
                <a:solidFill>
                  <a:schemeClr val="tx1"/>
                </a:solidFill>
              </a:rPr>
              <a:t>为每年复利的次数</a:t>
            </a:r>
            <a:r>
              <a:rPr lang="en-US" altLang="zh-CN">
                <a:solidFill>
                  <a:schemeClr val="tx1"/>
                </a:solidFill>
              </a:rPr>
              <a:t>。</a:t>
            </a:r>
            <a:endParaRPr lang="en-US" altLang="zh-CN"/>
          </a:p>
        </p:txBody>
      </p:sp>
      <p:pic>
        <p:nvPicPr>
          <p:cNvPr id="2" name="图片 1" descr="post_object_image_249527253"/>
          <p:cNvPicPr>
            <a:picLocks noChangeAspect="1"/>
          </p:cNvPicPr>
          <p:nvPr/>
        </p:nvPicPr>
        <p:blipFill>
          <a:blip r:embed="rId9"/>
          <a:stretch>
            <a:fillRect/>
          </a:stretch>
        </p:blipFill>
        <p:spPr>
          <a:xfrm>
            <a:off x="5276831" y="2066828"/>
            <a:ext cx="1638300" cy="666750"/>
          </a:xfrm>
          <a:prstGeom prst="rect">
            <a:avLst/>
          </a:prstGeom>
        </p:spPr>
      </p:pic>
      <p:pic>
        <p:nvPicPr>
          <p:cNvPr id="7" name="图片 6" descr="post_object_image_2695746085"/>
          <p:cNvPicPr>
            <a:picLocks noChangeAspect="1"/>
          </p:cNvPicPr>
          <p:nvPr/>
        </p:nvPicPr>
        <p:blipFill>
          <a:blip r:embed="rId10"/>
          <a:stretch>
            <a:fillRect/>
          </a:stretch>
        </p:blipFill>
        <p:spPr>
          <a:xfrm>
            <a:off x="4124306" y="3703295"/>
            <a:ext cx="3943350" cy="1314450"/>
          </a:xfrm>
          <a:prstGeom prst="rect">
            <a:avLst/>
          </a:prstGeom>
        </p:spPr>
      </p:pic>
    </p:spTree>
    <p:custDataLst>
      <p:tags r:id="rId1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olidFill>
                  <a:schemeClr val="tx1"/>
                </a:solidFill>
                <a:effectLst/>
                <a:uFill>
                  <a:solidFill>
                    <a:schemeClr val="tx1">
                      <a:lumMod val="75000"/>
                      <a:lumOff val="25000"/>
                    </a:schemeClr>
                  </a:solidFill>
                </a:uFill>
                <a:cs typeface="Arial" panose="020B0604020202020204" pitchFamily="34" charset="0"/>
              </a:rPr>
              <a:t>二、</a:t>
            </a:r>
            <a:r>
              <a:rPr lang="zh-CN" altLang="en-US" sz="2700">
                <a:solidFill>
                  <a:schemeClr val="tx1"/>
                </a:solidFill>
                <a:effectLst/>
                <a:uFill>
                  <a:solidFill>
                    <a:schemeClr val="tx1">
                      <a:lumMod val="75000"/>
                      <a:lumOff val="25000"/>
                    </a:schemeClr>
                  </a:solidFill>
                </a:uFill>
                <a:cs typeface="Arial" panose="020B0604020202020204" pitchFamily="34" charset="0"/>
              </a:rPr>
              <a:t>现金流量</a:t>
            </a:r>
            <a:endParaRPr lang="zh-CN" altLang="en-US">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1049285"/>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865866"/>
            <a:ext cx="10820361" cy="644260"/>
          </a:xfrm>
        </p:spPr>
        <p:txBody>
          <a:bodyPr>
            <a:normAutofit/>
          </a:bodyPr>
          <a:p>
            <a:r>
              <a:rPr lang="zh-CN" altLang="en-US" b="1"/>
              <a:t>现金流量</a:t>
            </a:r>
            <a:r>
              <a:rPr lang="zh-CN" altLang="en-US"/>
              <a:t>指的是在投资活动过程中，由于一个项目而引起的现金支出或现金收入的数量。</a:t>
            </a:r>
            <a:endParaRPr lang="zh-CN" altLang="en-US"/>
          </a:p>
          <a:p>
            <a:r>
              <a:rPr lang="zh-CN" altLang="en-US"/>
              <a:t>在投资决策中，现金流量涉及现金流出量、现金流入量和现金净流量三个具体内容。</a:t>
            </a:r>
            <a:endParaRPr lang="zh-CN" altLang="en-US"/>
          </a:p>
        </p:txBody>
      </p:sp>
      <p:sp>
        <p:nvSpPr>
          <p:cNvPr id="5" name="文本占位符 5"/>
          <p:cNvSpPr>
            <a:spLocks noGrp="1"/>
          </p:cNvSpPr>
          <p:nvPr>
            <p:custDataLst>
              <p:tags r:id="rId6"/>
            </p:custDataLst>
          </p:nvPr>
        </p:nvSpPr>
        <p:spPr>
          <a:xfrm>
            <a:off x="761962" y="1460857"/>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1. </a:t>
            </a:r>
            <a:r>
              <a:rPr lang="zh-CN" altLang="en-US"/>
              <a:t>现金流量的相关概念</a:t>
            </a:r>
            <a:endParaRPr lang="zh-CN" altLang="en-US"/>
          </a:p>
        </p:txBody>
      </p:sp>
      <p:sp>
        <p:nvSpPr>
          <p:cNvPr id="9" name="装饰  2"/>
          <p:cNvSpPr>
            <a:spLocks noGrp="1"/>
          </p:cNvSpPr>
          <p:nvPr>
            <p:custDataLst>
              <p:tags r:id="rId7"/>
            </p:custDataLst>
          </p:nvPr>
        </p:nvSpPr>
        <p:spPr>
          <a:xfrm>
            <a:off x="609608" y="2574037"/>
            <a:ext cx="49668" cy="2270948"/>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8"/>
            </p:custDataLst>
          </p:nvPr>
        </p:nvSpPr>
        <p:spPr>
          <a:xfrm>
            <a:off x="761962" y="3555821"/>
            <a:ext cx="10820392" cy="72082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）现金流出量</a:t>
            </a:r>
            <a:endParaRPr lang="zh-CN" altLang="en-US"/>
          </a:p>
          <a:p>
            <a:r>
              <a:rPr lang="en-US" altLang="en-US"/>
              <a:t>①</a:t>
            </a:r>
            <a:r>
              <a:rPr lang="zh-CN" altLang="en-US"/>
              <a:t>建设投资；</a:t>
            </a:r>
            <a:r>
              <a:rPr lang="en-US" altLang="en-US"/>
              <a:t>②</a:t>
            </a:r>
            <a:r>
              <a:rPr lang="zh-CN" altLang="en-US"/>
              <a:t>流动资金投资；</a:t>
            </a:r>
            <a:r>
              <a:rPr lang="en-US" altLang="en-US"/>
              <a:t>③</a:t>
            </a:r>
            <a:r>
              <a:rPr lang="zh-CN" altLang="en-US"/>
              <a:t>经营成本；</a:t>
            </a:r>
            <a:r>
              <a:rPr lang="en-US" altLang="en-US"/>
              <a:t>④</a:t>
            </a:r>
            <a:r>
              <a:rPr lang="zh-CN" altLang="en-US"/>
              <a:t>各项税款；</a:t>
            </a:r>
            <a:r>
              <a:rPr lang="en-US" altLang="en-US"/>
              <a:t>⑤</a:t>
            </a:r>
            <a:r>
              <a:rPr lang="zh-CN" altLang="en-US"/>
              <a:t>其他现金流出量。</a:t>
            </a:r>
            <a:endParaRPr lang="zh-CN" altLang="en-US"/>
          </a:p>
        </p:txBody>
      </p:sp>
      <p:sp>
        <p:nvSpPr>
          <p:cNvPr id="11" name="文本占位符 5"/>
          <p:cNvSpPr>
            <a:spLocks noGrp="1"/>
          </p:cNvSpPr>
          <p:nvPr>
            <p:custDataLst>
              <p:tags r:id="rId9"/>
            </p:custDataLst>
          </p:nvPr>
        </p:nvSpPr>
        <p:spPr>
          <a:xfrm>
            <a:off x="761962" y="2574046"/>
            <a:ext cx="10820392" cy="981775"/>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a:t>
            </a:r>
            <a:r>
              <a:rPr lang="en-US" altLang="zh-CN">
                <a:solidFill>
                  <a:schemeClr val="tx1"/>
                </a:solidFill>
                <a:cs typeface="Arial" panose="020B0604020202020204" pitchFamily="34" charset="0"/>
              </a:rPr>
              <a:t>1</a:t>
            </a:r>
            <a:r>
              <a:rPr lang="zh-CN" altLang="en-US">
                <a:solidFill>
                  <a:schemeClr val="tx1"/>
                </a:solidFill>
                <a:cs typeface="Arial" panose="020B0604020202020204" pitchFamily="34" charset="0"/>
              </a:rPr>
              <a:t>）现金流入量</a:t>
            </a:r>
            <a:endParaRPr lang="zh-CN" altLang="en-US">
              <a:solidFill>
                <a:schemeClr val="tx1"/>
              </a:solidFill>
              <a:cs typeface="Arial" panose="020B0604020202020204" pitchFamily="34" charset="0"/>
            </a:endParaRPr>
          </a:p>
          <a:p>
            <a:r>
              <a:rPr lang="en-US" altLang="en-US"/>
              <a:t>①</a:t>
            </a:r>
            <a:r>
              <a:rPr lang="zh-CN" altLang="en-US"/>
              <a:t>项目投产后每年的营业收入；</a:t>
            </a:r>
            <a:r>
              <a:rPr lang="en-US" altLang="en-US"/>
              <a:t>②</a:t>
            </a:r>
            <a:r>
              <a:rPr lang="zh-CN" altLang="en-US"/>
              <a:t>项目终止时，固定资产报废带来的残值收入或出售带来的变价收入；</a:t>
            </a:r>
            <a:endParaRPr lang="zh-CN" altLang="en-US"/>
          </a:p>
          <a:p>
            <a:r>
              <a:rPr lang="en-US" altLang="en-US"/>
              <a:t>③</a:t>
            </a:r>
            <a:r>
              <a:rPr lang="zh-CN" altLang="en-US"/>
              <a:t>项目终止时收回的原垫支的流动资金；</a:t>
            </a:r>
            <a:r>
              <a:rPr lang="en-US" altLang="en-US"/>
              <a:t>④</a:t>
            </a:r>
            <a:r>
              <a:rPr lang="zh-CN" altLang="en-US"/>
              <a:t>固定资产折旧费用。</a:t>
            </a:r>
            <a:endParaRPr lang="zh-CN" altLang="en-US"/>
          </a:p>
        </p:txBody>
      </p:sp>
      <p:sp>
        <p:nvSpPr>
          <p:cNvPr id="7" name="文本占位符 5"/>
          <p:cNvSpPr>
            <a:spLocks noGrp="1"/>
          </p:cNvSpPr>
          <p:nvPr>
            <p:custDataLst>
              <p:tags r:id="rId10"/>
            </p:custDataLst>
          </p:nvPr>
        </p:nvSpPr>
        <p:spPr>
          <a:xfrm>
            <a:off x="761962" y="4264000"/>
            <a:ext cx="10820392" cy="720820"/>
          </a:xfrm>
          <a:prstGeom prst="rect">
            <a:avLst/>
          </a:prstGeom>
          <a:noFill/>
        </p:spPr>
        <p:txBody>
          <a:bodyPr vert="horz" lIns="0" tIns="0" rIns="0" bIns="0" rtlCol="0" anchor="t">
            <a:normAutofit fontScale="9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3</a:t>
            </a:r>
            <a:r>
              <a:rPr lang="zh-CN" altLang="en-US"/>
              <a:t>）现金净流量</a:t>
            </a:r>
            <a:endParaRPr lang="zh-CN" altLang="en-US"/>
          </a:p>
          <a:p>
            <a:r>
              <a:rPr lang="zh-CN" altLang="en-US"/>
              <a:t>现金净流量是指一定期间内现金流入量扣除现金流出量后的余额，通常以年为单位，称为</a:t>
            </a:r>
            <a:r>
              <a:rPr lang="en-US" altLang="zh-CN"/>
              <a:t>“</a:t>
            </a:r>
            <a:r>
              <a:rPr lang="zh-CN" altLang="en-US"/>
              <a:t>年现金净流量</a:t>
            </a:r>
            <a:r>
              <a:rPr lang="en-US" altLang="zh-CN"/>
              <a:t>”</a:t>
            </a:r>
            <a:r>
              <a:rPr lang="zh-CN" altLang="en-US"/>
              <a:t>，表示为</a:t>
            </a:r>
            <a:r>
              <a:rPr lang="en-US" altLang="zh-CN" b="1"/>
              <a:t>NCF</a:t>
            </a:r>
            <a:r>
              <a:rPr lang="zh-CN" altLang="en-US"/>
              <a:t>。</a:t>
            </a:r>
            <a:endParaRPr lang="zh-CN" altLang="en-US"/>
          </a:p>
        </p:txBody>
      </p:sp>
    </p:spTree>
    <p:custDataLst>
      <p:tags r:id="rId1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770232"/>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365198"/>
          </a:xfrm>
        </p:spPr>
        <p:txBody>
          <a:bodyPr>
            <a:normAutofit/>
          </a:bodyPr>
          <a:p>
            <a:r>
              <a:rPr lang="zh-CN" altLang="en-US"/>
              <a:t>对现金净流量进行计算，其基本计算公式为：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cs typeface="Arial" panose="020B0604020202020204" pitchFamily="34" charset="0"/>
              </a:rPr>
              <a:t>2. </a:t>
            </a:r>
            <a:r>
              <a:rPr lang="zh-CN" altLang="en-US">
                <a:cs typeface="Arial" panose="020B0604020202020204" pitchFamily="34" charset="0"/>
              </a:rPr>
              <a:t>现金净流量的简化计算方法</a:t>
            </a:r>
            <a:endParaRPr lang="zh-CN" altLang="en-US">
              <a:cs typeface="Arial" panose="020B0604020202020204" pitchFamily="34" charset="0"/>
            </a:endParaRPr>
          </a:p>
        </p:txBody>
      </p:sp>
      <p:sp>
        <p:nvSpPr>
          <p:cNvPr id="9" name="装饰  2"/>
          <p:cNvSpPr>
            <a:spLocks noGrp="1"/>
          </p:cNvSpPr>
          <p:nvPr>
            <p:custDataLst>
              <p:tags r:id="rId6"/>
            </p:custDataLst>
          </p:nvPr>
        </p:nvSpPr>
        <p:spPr>
          <a:xfrm>
            <a:off x="609608" y="2137742"/>
            <a:ext cx="49668" cy="655448"/>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8" name="文本占位符 5"/>
          <p:cNvSpPr>
            <a:spLocks noGrp="1"/>
          </p:cNvSpPr>
          <p:nvPr>
            <p:custDataLst>
              <p:tags r:id="rId7"/>
            </p:custDataLst>
          </p:nvPr>
        </p:nvSpPr>
        <p:spPr>
          <a:xfrm>
            <a:off x="761962" y="2137742"/>
            <a:ext cx="10820392" cy="655447"/>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根据项目在建设期、经营期和终止期等不同阶段中涉及的现金流入量和现金流出量的具体内容，直接对现金净流量进行估算。具体计算公式为：</a:t>
            </a:r>
            <a:endParaRPr lang="zh-CN" altLang="en-US"/>
          </a:p>
        </p:txBody>
      </p:sp>
      <p:pic>
        <p:nvPicPr>
          <p:cNvPr id="11" name="图片 10" descr="post_object_image_555460574"/>
          <p:cNvPicPr>
            <a:picLocks noChangeAspect="1"/>
          </p:cNvPicPr>
          <p:nvPr/>
        </p:nvPicPr>
        <p:blipFill>
          <a:blip r:embed="rId8"/>
          <a:stretch>
            <a:fillRect/>
          </a:stretch>
        </p:blipFill>
        <p:spPr>
          <a:xfrm>
            <a:off x="3819506" y="1813894"/>
            <a:ext cx="4552950" cy="323850"/>
          </a:xfrm>
          <a:prstGeom prst="rect">
            <a:avLst/>
          </a:prstGeom>
        </p:spPr>
      </p:pic>
      <p:pic>
        <p:nvPicPr>
          <p:cNvPr id="12" name="图片 11" descr="post_object_image_835319343"/>
          <p:cNvPicPr>
            <a:picLocks noChangeAspect="1"/>
          </p:cNvPicPr>
          <p:nvPr/>
        </p:nvPicPr>
        <p:blipFill>
          <a:blip r:embed="rId9"/>
          <a:stretch>
            <a:fillRect/>
          </a:stretch>
        </p:blipFill>
        <p:spPr>
          <a:xfrm>
            <a:off x="2395518" y="2793190"/>
            <a:ext cx="7400925" cy="1419225"/>
          </a:xfrm>
          <a:prstGeom prst="rect">
            <a:avLst/>
          </a:prstGeom>
        </p:spPr>
      </p:pic>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7" name="文本框 6"/>
          <p:cNvSpPr txBox="1"/>
          <p:nvPr userDrawn="1"/>
        </p:nvSpPr>
        <p:spPr>
          <a:xfrm>
            <a:off x="609608" y="1100548"/>
            <a:ext cx="10972746" cy="1573448"/>
          </a:xfrm>
          <a:prstGeom prst="rect">
            <a:avLst/>
          </a:prstGeom>
        </p:spPr>
        <p:txBody>
          <a:bodyPr wrap="square" rtlCol="0" anchor="t">
            <a:noAutofit/>
          </a:bodyPr>
          <a:p>
            <a:r>
              <a:rPr lang="zh-CN" altLang="en-US" sz="1600"/>
              <a:t>【例</a:t>
            </a:r>
            <a:r>
              <a:rPr lang="en-US" altLang="zh-CN" sz="1600"/>
              <a:t>5-8</a:t>
            </a:r>
            <a:r>
              <a:rPr lang="zh-CN" altLang="en-US" sz="1600"/>
              <a:t>】某公司进行一项项目投资，预计将引起下列资金变化：原始投资</a:t>
            </a:r>
            <a:r>
              <a:rPr lang="en-US" altLang="zh-CN" sz="1600"/>
              <a:t>500</a:t>
            </a:r>
            <a:r>
              <a:rPr lang="zh-CN" altLang="en-US" sz="1600"/>
              <a:t>万元，其中固定资产投资占</a:t>
            </a:r>
            <a:r>
              <a:rPr lang="en-US" altLang="zh-CN" sz="1600"/>
              <a:t>300</a:t>
            </a:r>
            <a:r>
              <a:rPr lang="zh-CN" altLang="en-US" sz="1600"/>
              <a:t>万元，开办费投入</a:t>
            </a:r>
            <a:r>
              <a:rPr lang="en-US" altLang="zh-CN" sz="1600"/>
              <a:t>80</a:t>
            </a:r>
            <a:r>
              <a:rPr lang="zh-CN" altLang="en-US" sz="1600"/>
              <a:t>万元，流动资金投资</a:t>
            </a:r>
            <a:r>
              <a:rPr lang="en-US" altLang="zh-CN" sz="1600"/>
              <a:t>120</a:t>
            </a:r>
            <a:r>
              <a:rPr lang="zh-CN" altLang="en-US" sz="1600"/>
              <a:t>万元。建设期为</a:t>
            </a:r>
            <a:r>
              <a:rPr lang="en-US" altLang="zh-CN" sz="1600"/>
              <a:t>1</a:t>
            </a:r>
            <a:r>
              <a:rPr lang="zh-CN" altLang="en-US" sz="1600"/>
              <a:t>年，其中固定资产于建设起点投入，流动资金于建设期末投入。在建设期中，发生资本化利息</a:t>
            </a:r>
            <a:r>
              <a:rPr lang="en-US" altLang="zh-CN" sz="1600"/>
              <a:t>30</a:t>
            </a:r>
            <a:r>
              <a:rPr lang="zh-CN" altLang="en-US" sz="1600"/>
              <a:t>万元。该项目预计寿命期为</a:t>
            </a:r>
            <a:r>
              <a:rPr lang="en-US" altLang="zh-CN" sz="1600"/>
              <a:t>10</a:t>
            </a:r>
            <a:r>
              <a:rPr lang="zh-CN" altLang="en-US" sz="1600"/>
              <a:t>年，固定资产按直线法计提折旧，项目期满预计有</a:t>
            </a:r>
            <a:r>
              <a:rPr lang="en-US" altLang="zh-CN" sz="1600"/>
              <a:t>30</a:t>
            </a:r>
            <a:r>
              <a:rPr lang="zh-CN" altLang="en-US" sz="1600"/>
              <a:t>万元的净残值。项目投产后，第一年将获得净利润</a:t>
            </a:r>
            <a:r>
              <a:rPr lang="en-US" altLang="zh-CN" sz="1600"/>
              <a:t>10</a:t>
            </a:r>
            <a:r>
              <a:rPr lang="zh-CN" altLang="en-US" sz="1600"/>
              <a:t>万元，以后每年递增</a:t>
            </a:r>
            <a:r>
              <a:rPr lang="en-US" altLang="zh-CN" sz="1600"/>
              <a:t>5</a:t>
            </a:r>
            <a:r>
              <a:rPr lang="zh-CN" altLang="en-US" sz="1600"/>
              <a:t>万元，流动资金于终结点一次收回。</a:t>
            </a:r>
            <a:endParaRPr lang="zh-CN" altLang="en-US" sz="1600"/>
          </a:p>
          <a:p>
            <a:r>
              <a:rPr lang="zh-CN" altLang="en-US" sz="1600"/>
              <a:t>解：以上述资料为依据计算各阶段现金净流量如下。</a:t>
            </a:r>
            <a:endParaRPr lang="zh-CN" altLang="en-US" sz="1600"/>
          </a:p>
          <a:p>
            <a:r>
              <a:rPr lang="zh-CN" altLang="en-US" sz="1600"/>
              <a:t>第一，现金净流量计算须具备的各项指标如下：</a:t>
            </a:r>
            <a:endParaRPr lang="zh-CN" altLang="en-US" sz="1600"/>
          </a:p>
        </p:txBody>
      </p:sp>
      <p:pic>
        <p:nvPicPr>
          <p:cNvPr id="5" name="图片 4" descr="post_object_image_4253609481"/>
          <p:cNvPicPr>
            <a:picLocks noChangeAspect="1"/>
          </p:cNvPicPr>
          <p:nvPr/>
        </p:nvPicPr>
        <p:blipFill>
          <a:blip r:embed="rId3"/>
          <a:stretch>
            <a:fillRect/>
          </a:stretch>
        </p:blipFill>
        <p:spPr>
          <a:xfrm>
            <a:off x="3862368" y="2674044"/>
            <a:ext cx="4467225" cy="1104900"/>
          </a:xfrm>
          <a:prstGeom prst="rect">
            <a:avLst/>
          </a:prstGeom>
        </p:spPr>
      </p:pic>
      <p:sp>
        <p:nvSpPr>
          <p:cNvPr id="6" name="文本框 5"/>
          <p:cNvSpPr txBox="1"/>
          <p:nvPr userDrawn="1"/>
        </p:nvSpPr>
        <p:spPr>
          <a:xfrm>
            <a:off x="609608" y="3778898"/>
            <a:ext cx="10972746" cy="367631"/>
          </a:xfrm>
          <a:prstGeom prst="rect">
            <a:avLst/>
          </a:prstGeom>
        </p:spPr>
        <p:txBody>
          <a:bodyPr wrap="square" rtlCol="0" anchor="t">
            <a:noAutofit/>
          </a:bodyPr>
          <a:p>
            <a:r>
              <a:rPr lang="zh-CN" altLang="en-US" sz="1600"/>
              <a:t>投产后每年净利润额由第一年起共</a:t>
            </a:r>
            <a:r>
              <a:rPr lang="en-US" altLang="zh-CN" sz="1600"/>
              <a:t>10</a:t>
            </a:r>
            <a:r>
              <a:rPr lang="zh-CN" altLang="en-US" sz="1600"/>
              <a:t>年，依次为</a:t>
            </a:r>
            <a:r>
              <a:rPr lang="en-US" altLang="zh-CN" sz="1600"/>
              <a:t>10</a:t>
            </a:r>
            <a:r>
              <a:rPr lang="zh-CN" altLang="en-US" sz="1600"/>
              <a:t>万元，</a:t>
            </a:r>
            <a:r>
              <a:rPr lang="en-US" altLang="zh-CN" sz="1600"/>
              <a:t>15</a:t>
            </a:r>
            <a:r>
              <a:rPr lang="zh-CN" altLang="en-US" sz="1600"/>
              <a:t>万元，</a:t>
            </a:r>
            <a:r>
              <a:rPr lang="en-US" altLang="zh-CN" sz="1600"/>
              <a:t>20</a:t>
            </a:r>
            <a:r>
              <a:rPr lang="zh-CN" altLang="en-US" sz="1600"/>
              <a:t>万元</a:t>
            </a:r>
            <a:r>
              <a:rPr lang="en-US" altLang="zh-CN" sz="1600"/>
              <a:t>…55</a:t>
            </a:r>
            <a:r>
              <a:rPr lang="zh-CN" altLang="en-US" sz="1600"/>
              <a:t>万元。</a:t>
            </a:r>
            <a:endParaRPr lang="zh-CN" altLang="en-US" sz="1600"/>
          </a:p>
        </p:txBody>
      </p:sp>
      <p:pic>
        <p:nvPicPr>
          <p:cNvPr id="8" name="图片 7" descr="post_object_image_2681746914"/>
          <p:cNvPicPr>
            <a:picLocks noChangeAspect="1"/>
          </p:cNvPicPr>
          <p:nvPr/>
        </p:nvPicPr>
        <p:blipFill>
          <a:blip r:embed="rId4"/>
          <a:stretch>
            <a:fillRect/>
          </a:stretch>
        </p:blipFill>
        <p:spPr>
          <a:xfrm>
            <a:off x="4381481" y="4146480"/>
            <a:ext cx="3429000" cy="323850"/>
          </a:xfrm>
          <a:prstGeom prst="rect">
            <a:avLst/>
          </a:prstGeom>
        </p:spPr>
      </p:pic>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7" name="文本框 6"/>
          <p:cNvSpPr txBox="1"/>
          <p:nvPr userDrawn="1"/>
        </p:nvSpPr>
        <p:spPr>
          <a:xfrm>
            <a:off x="609608" y="1100548"/>
            <a:ext cx="10972746" cy="329351"/>
          </a:xfrm>
          <a:prstGeom prst="rect">
            <a:avLst/>
          </a:prstGeom>
        </p:spPr>
        <p:txBody>
          <a:bodyPr wrap="square" rtlCol="0" anchor="t">
            <a:noAutofit/>
          </a:bodyPr>
          <a:p>
            <a:r>
              <a:rPr lang="zh-CN" altLang="en-US" sz="1600"/>
              <a:t>第二，具体对项目计算期各年现金净流量进行计算：</a:t>
            </a:r>
            <a:endParaRPr lang="zh-CN" altLang="en-US" sz="1600"/>
          </a:p>
        </p:txBody>
      </p:sp>
      <p:pic>
        <p:nvPicPr>
          <p:cNvPr id="2" name="图片 1" descr="post_object_image_2904863352"/>
          <p:cNvPicPr>
            <a:picLocks noChangeAspect="1"/>
          </p:cNvPicPr>
          <p:nvPr/>
        </p:nvPicPr>
        <p:blipFill>
          <a:blip r:embed="rId3"/>
          <a:stretch>
            <a:fillRect/>
          </a:stretch>
        </p:blipFill>
        <p:spPr>
          <a:xfrm>
            <a:off x="4516023" y="1414060"/>
            <a:ext cx="3159916" cy="4029919"/>
          </a:xfrm>
          <a:prstGeom prst="rect">
            <a:avLst/>
          </a:prstGeom>
        </p:spPr>
      </p:pic>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olidFill>
                  <a:schemeClr val="tx1"/>
                </a:solidFill>
                <a:effectLst/>
                <a:uFill>
                  <a:solidFill>
                    <a:schemeClr val="tx1">
                      <a:lumMod val="75000"/>
                      <a:lumOff val="25000"/>
                    </a:schemeClr>
                  </a:solidFill>
                </a:uFill>
                <a:cs typeface="Arial" panose="020B0604020202020204" pitchFamily="34" charset="0"/>
              </a:rPr>
              <a:t>三</a:t>
            </a:r>
            <a:r>
              <a:rPr lang="zh-CN" altLang="en-US" sz="2700">
                <a:cs typeface="Arial" panose="020B0604020202020204" pitchFamily="34" charset="0"/>
              </a:rPr>
              <a:t>、资本成本</a:t>
            </a:r>
            <a:endParaRPr lang="zh-CN" altLang="en-US" sz="2700">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733475"/>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865866"/>
            <a:ext cx="10820361" cy="328451"/>
          </a:xfrm>
        </p:spPr>
        <p:txBody>
          <a:bodyPr>
            <a:normAutofit/>
          </a:bodyPr>
          <a:p>
            <a:r>
              <a:rPr lang="zh-CN" altLang="en-US" b="1"/>
              <a:t>资本成本</a:t>
            </a:r>
            <a:r>
              <a:rPr lang="zh-CN" altLang="en-US"/>
              <a:t>是指筹集和使用资金的成本率，或进行投资时所要求的必要报酬率，一般用相对数即资本成本率表达。</a:t>
            </a:r>
            <a:endParaRPr lang="zh-CN" altLang="en-US"/>
          </a:p>
        </p:txBody>
      </p:sp>
      <p:sp>
        <p:nvSpPr>
          <p:cNvPr id="5" name="文本占位符 5"/>
          <p:cNvSpPr>
            <a:spLocks noGrp="1"/>
          </p:cNvSpPr>
          <p:nvPr>
            <p:custDataLst>
              <p:tags r:id="rId6"/>
            </p:custDataLst>
          </p:nvPr>
        </p:nvSpPr>
        <p:spPr>
          <a:xfrm>
            <a:off x="761962" y="1460857"/>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（一）</a:t>
            </a:r>
            <a:r>
              <a:rPr lang="zh-CN" altLang="en-US"/>
              <a:t>资本成本的概念</a:t>
            </a:r>
            <a:endParaRPr lang="zh-CN" altLang="en-US"/>
          </a:p>
        </p:txBody>
      </p:sp>
      <p:sp>
        <p:nvSpPr>
          <p:cNvPr id="9" name="装饰  2"/>
          <p:cNvSpPr>
            <a:spLocks noGrp="1"/>
          </p:cNvSpPr>
          <p:nvPr>
            <p:custDataLst>
              <p:tags r:id="rId7"/>
            </p:custDataLst>
          </p:nvPr>
        </p:nvSpPr>
        <p:spPr>
          <a:xfrm>
            <a:off x="609608" y="2574037"/>
            <a:ext cx="49668" cy="1154044"/>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1" name="文本占位符 5"/>
          <p:cNvSpPr>
            <a:spLocks noGrp="1"/>
          </p:cNvSpPr>
          <p:nvPr>
            <p:custDataLst>
              <p:tags r:id="rId8"/>
            </p:custDataLst>
          </p:nvPr>
        </p:nvSpPr>
        <p:spPr>
          <a:xfrm>
            <a:off x="761962" y="2574046"/>
            <a:ext cx="10820392" cy="1154035"/>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（二）</a:t>
            </a:r>
            <a:r>
              <a:rPr lang="zh-CN" altLang="en-US"/>
              <a:t>资本成本的作用</a:t>
            </a:r>
            <a:endParaRPr lang="zh-CN" altLang="en-US"/>
          </a:p>
          <a:p>
            <a:r>
              <a:rPr lang="zh-CN" altLang="en-US"/>
              <a:t>（</a:t>
            </a:r>
            <a:r>
              <a:rPr lang="en-US" altLang="zh-CN"/>
              <a:t>1</a:t>
            </a:r>
            <a:r>
              <a:rPr lang="zh-CN" altLang="en-US"/>
              <a:t>）资本成本是企业选择资金来源、筹资方式，进行筹资决策的重要依据。</a:t>
            </a:r>
            <a:endParaRPr lang="zh-CN" altLang="en-US"/>
          </a:p>
          <a:p>
            <a:r>
              <a:rPr lang="zh-CN" altLang="en-US"/>
              <a:t>（</a:t>
            </a:r>
            <a:r>
              <a:rPr lang="en-US" altLang="zh-CN"/>
              <a:t>2</a:t>
            </a:r>
            <a:r>
              <a:rPr lang="zh-CN" altLang="en-US"/>
              <a:t>）资本成本是企业评价投资项目优劣，判断投资方案取舍的重要标准。</a:t>
            </a:r>
            <a:endParaRPr lang="zh-CN" altLang="en-US"/>
          </a:p>
          <a:p>
            <a:r>
              <a:rPr lang="zh-CN" altLang="en-US"/>
              <a:t>（</a:t>
            </a:r>
            <a:r>
              <a:rPr lang="en-US" altLang="zh-CN"/>
              <a:t>3</a:t>
            </a:r>
            <a:r>
              <a:rPr lang="zh-CN" altLang="en-US"/>
              <a:t>）资本成本常作为衡量企业经营业绩的基本标准。</a:t>
            </a:r>
            <a:endParaRPr lang="zh-CN" altLang="en-US"/>
          </a:p>
        </p:txBody>
      </p:sp>
    </p:spTree>
    <p:custDataLst>
      <p:tags r:id="rId9"/>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770232"/>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365198"/>
          </a:xfrm>
        </p:spPr>
        <p:txBody>
          <a:bodyPr>
            <a:normAutofit/>
          </a:bodyPr>
          <a:p>
            <a:r>
              <a:rPr lang="zh-CN" altLang="en-US"/>
              <a:t>资本成本通常用资本成本率来表示。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cs typeface="Arial" panose="020B0604020202020204" pitchFamily="34" charset="0"/>
              </a:rPr>
              <a:t>（三）</a:t>
            </a:r>
            <a:r>
              <a:rPr lang="zh-CN" altLang="en-US">
                <a:cs typeface="Arial" panose="020B0604020202020204" pitchFamily="34" charset="0"/>
              </a:rPr>
              <a:t>资本成本的计算</a:t>
            </a:r>
            <a:endParaRPr lang="zh-CN" altLang="en-US">
              <a:cs typeface="Arial" panose="020B0604020202020204" pitchFamily="34" charset="0"/>
            </a:endParaRPr>
          </a:p>
        </p:txBody>
      </p:sp>
      <p:pic>
        <p:nvPicPr>
          <p:cNvPr id="2" name="图片 1" descr="post_object_image_3771377369"/>
          <p:cNvPicPr>
            <a:picLocks noChangeAspect="1"/>
          </p:cNvPicPr>
          <p:nvPr/>
        </p:nvPicPr>
        <p:blipFill>
          <a:blip r:embed="rId6"/>
          <a:stretch>
            <a:fillRect/>
          </a:stretch>
        </p:blipFill>
        <p:spPr>
          <a:xfrm>
            <a:off x="3762356" y="1813894"/>
            <a:ext cx="4667250" cy="1219200"/>
          </a:xfrm>
          <a:prstGeom prst="rect">
            <a:avLst/>
          </a:prstGeom>
        </p:spPr>
      </p:pic>
      <p:pic>
        <p:nvPicPr>
          <p:cNvPr id="7" name="图片 6" descr="post_object_image_3929438351"/>
          <p:cNvPicPr>
            <a:picLocks noChangeAspect="1"/>
          </p:cNvPicPr>
          <p:nvPr/>
        </p:nvPicPr>
        <p:blipFill>
          <a:blip r:embed="rId7"/>
          <a:stretch>
            <a:fillRect/>
          </a:stretch>
        </p:blipFill>
        <p:spPr>
          <a:xfrm>
            <a:off x="3471843" y="3279119"/>
            <a:ext cx="5248275" cy="1371600"/>
          </a:xfrm>
          <a:prstGeom prst="rect">
            <a:avLst/>
          </a:prstGeom>
        </p:spPr>
      </p:pic>
    </p:spTree>
    <p:custDataLst>
      <p:tags r:id="rId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9"/>
          <p:cNvSpPr>
            <a:spLocks noGrp="1"/>
          </p:cNvSpPr>
          <p:nvPr>
            <p:ph type="body" idx="16393"/>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 投融资管理基础</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2"/>
          <p:cNvSpPr>
            <a:spLocks noGrp="1"/>
          </p:cNvSpPr>
          <p:nvPr>
            <p:ph type="body" idx="16394"/>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投资决策分析评价方法</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6"/>
          <p:cNvSpPr>
            <a:spLocks noGrp="1"/>
          </p:cNvSpPr>
          <p:nvPr>
            <p:ph type="body" idx="16395"/>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任务三 典型长期投资决策分析</a:t>
            </a:r>
            <a:endParaRPr lang="zh-CN" altLang="en-US"/>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6690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61867"/>
          </a:xfrm>
        </p:spPr>
        <p:txBody>
          <a:bodyPr>
            <a:normAutofit/>
          </a:bodyPr>
          <a:p>
            <a:r>
              <a:rPr lang="zh-CN" altLang="en-US"/>
              <a:t>长期借款的资本成本主要包括筹集费用和支付的借款利息两部分，由于借款利息允许在税前扣除，所以具有抵税的作用。这一作用又被称为税收屏蔽效应，能够从实际上降低负债成本。其计算公式为：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cs typeface="Arial" panose="020B0604020202020204" pitchFamily="34" charset="0"/>
              </a:rPr>
              <a:t>（</a:t>
            </a:r>
            <a:r>
              <a:rPr lang="en-US" altLang="zh-CN">
                <a:cs typeface="Arial" panose="020B0604020202020204" pitchFamily="34" charset="0"/>
              </a:rPr>
              <a:t>1</a:t>
            </a:r>
            <a:r>
              <a:rPr lang="zh-CN" altLang="en-US">
                <a:cs typeface="Arial" panose="020B0604020202020204" pitchFamily="34" charset="0"/>
              </a:rPr>
              <a:t>）长期借款资本成本。</a:t>
            </a:r>
            <a:endParaRPr lang="zh-CN" altLang="en-US">
              <a:cs typeface="Arial" panose="020B0604020202020204" pitchFamily="34" charset="0"/>
            </a:endParaRPr>
          </a:p>
        </p:txBody>
      </p:sp>
      <p:pic>
        <p:nvPicPr>
          <p:cNvPr id="8" name="图片 7" descr="post_object_image_126264892"/>
          <p:cNvPicPr>
            <a:picLocks noChangeAspect="1"/>
          </p:cNvPicPr>
          <p:nvPr/>
        </p:nvPicPr>
        <p:blipFill>
          <a:blip r:embed="rId6"/>
          <a:stretch>
            <a:fillRect/>
          </a:stretch>
        </p:blipFill>
        <p:spPr>
          <a:xfrm>
            <a:off x="3252768" y="2110563"/>
            <a:ext cx="5686425" cy="1400175"/>
          </a:xfrm>
          <a:prstGeom prst="rect">
            <a:avLst/>
          </a:prstGeom>
        </p:spPr>
      </p:pic>
      <p:sp>
        <p:nvSpPr>
          <p:cNvPr id="9" name="文本占位符 5"/>
          <p:cNvSpPr>
            <a:spLocks noGrp="1"/>
          </p:cNvSpPr>
          <p:nvPr>
            <p:custDataLst>
              <p:tags r:id="rId7"/>
            </p:custDataLst>
          </p:nvPr>
        </p:nvSpPr>
        <p:spPr>
          <a:xfrm>
            <a:off x="659276" y="3510747"/>
            <a:ext cx="10923078" cy="987246"/>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5-9</a:t>
            </a:r>
            <a:r>
              <a:rPr lang="zh-CN" altLang="en-US"/>
              <a:t>】某公司取得一笔</a:t>
            </a:r>
            <a:r>
              <a:rPr lang="en-US" altLang="zh-CN"/>
              <a:t>5</a:t>
            </a:r>
            <a:r>
              <a:rPr lang="zh-CN" altLang="en-US"/>
              <a:t>年期的长期借款</a:t>
            </a:r>
            <a:r>
              <a:rPr lang="en-US" altLang="zh-CN"/>
              <a:t>300</a:t>
            </a:r>
            <a:r>
              <a:rPr lang="zh-CN" altLang="en-US"/>
              <a:t>万元，年利率为</a:t>
            </a:r>
            <a:r>
              <a:rPr lang="en-US" altLang="zh-CN"/>
              <a:t>8%</a:t>
            </a:r>
            <a:r>
              <a:rPr lang="zh-CN" altLang="en-US"/>
              <a:t>，每年付息一次，到期一次还本，资金筹集费用率为</a:t>
            </a:r>
            <a:r>
              <a:rPr lang="en-US" altLang="zh-CN"/>
              <a:t>1%</a:t>
            </a:r>
            <a:r>
              <a:rPr lang="zh-CN" altLang="en-US"/>
              <a:t>，所得税率为</a:t>
            </a:r>
            <a:r>
              <a:rPr lang="en-US" altLang="zh-CN"/>
              <a:t>25%</a:t>
            </a:r>
            <a:r>
              <a:rPr lang="zh-CN" altLang="en-US"/>
              <a:t>。计算该项长期借款的资本成本。</a:t>
            </a:r>
            <a:endParaRPr lang="zh-CN" altLang="en-US"/>
          </a:p>
          <a:p>
            <a:r>
              <a:rPr lang="zh-CN" altLang="en-US"/>
              <a:t>解：</a:t>
            </a:r>
            <a:endParaRPr lang="zh-CN" altLang="en-US"/>
          </a:p>
        </p:txBody>
      </p:sp>
      <p:pic>
        <p:nvPicPr>
          <p:cNvPr id="10" name="图片 9" descr="post_object_image_3407733853"/>
          <p:cNvPicPr>
            <a:picLocks noChangeAspect="1"/>
          </p:cNvPicPr>
          <p:nvPr/>
        </p:nvPicPr>
        <p:blipFill>
          <a:blip r:embed="rId8"/>
          <a:stretch>
            <a:fillRect/>
          </a:stretch>
        </p:blipFill>
        <p:spPr>
          <a:xfrm>
            <a:off x="3295631" y="4171067"/>
            <a:ext cx="5600700" cy="1314450"/>
          </a:xfrm>
          <a:prstGeom prst="rect">
            <a:avLst/>
          </a:prstGeom>
        </p:spPr>
      </p:pic>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779802"/>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374768"/>
          </a:xfrm>
        </p:spPr>
        <p:txBody>
          <a:bodyPr>
            <a:normAutofit/>
          </a:bodyPr>
          <a:p>
            <a:r>
              <a:rPr lang="zh-CN" altLang="en-US"/>
              <a:t>长期债券的性质与长期借款类似，均可税前扣除，都具有抵税的作用。因此，一次还本、分期付息借款成本的计算公式为：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cs typeface="Arial" panose="020B0604020202020204" pitchFamily="34" charset="0"/>
              </a:rPr>
              <a:t>（</a:t>
            </a:r>
            <a:r>
              <a:rPr lang="en-US" altLang="zh-CN">
                <a:cs typeface="Arial" panose="020B0604020202020204" pitchFamily="34" charset="0"/>
              </a:rPr>
              <a:t>2</a:t>
            </a:r>
            <a:r>
              <a:rPr lang="zh-CN" altLang="en-US">
                <a:cs typeface="Arial" panose="020B0604020202020204" pitchFamily="34" charset="0"/>
              </a:rPr>
              <a:t>）长期债券资本成本。</a:t>
            </a:r>
            <a:endParaRPr lang="zh-CN" altLang="en-US">
              <a:cs typeface="Arial" panose="020B0604020202020204" pitchFamily="34" charset="0"/>
            </a:endParaRPr>
          </a:p>
        </p:txBody>
      </p:sp>
      <p:sp>
        <p:nvSpPr>
          <p:cNvPr id="9" name="文本占位符 5"/>
          <p:cNvSpPr>
            <a:spLocks noGrp="1"/>
          </p:cNvSpPr>
          <p:nvPr>
            <p:custDataLst>
              <p:tags r:id="rId6"/>
            </p:custDataLst>
          </p:nvPr>
        </p:nvSpPr>
        <p:spPr>
          <a:xfrm>
            <a:off x="609608" y="2547337"/>
            <a:ext cx="10923078" cy="987246"/>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5-10</a:t>
            </a:r>
            <a:r>
              <a:rPr lang="zh-CN" altLang="en-US"/>
              <a:t>】某公司按照面值发行面额为</a:t>
            </a:r>
            <a:r>
              <a:rPr lang="en-US" altLang="zh-CN"/>
              <a:t>5 000</a:t>
            </a:r>
            <a:r>
              <a:rPr lang="zh-CN" altLang="en-US"/>
              <a:t>万元的</a:t>
            </a:r>
            <a:r>
              <a:rPr lang="en-US" altLang="zh-CN"/>
              <a:t>5</a:t>
            </a:r>
            <a:r>
              <a:rPr lang="zh-CN" altLang="en-US"/>
              <a:t>年期附息债券，面值</a:t>
            </a:r>
            <a:r>
              <a:rPr lang="en-US" altLang="zh-CN"/>
              <a:t>100</a:t>
            </a:r>
            <a:r>
              <a:rPr lang="zh-CN" altLang="en-US"/>
              <a:t>元，票面利率为</a:t>
            </a:r>
            <a:r>
              <a:rPr lang="en-US" altLang="zh-CN"/>
              <a:t>6%</a:t>
            </a:r>
            <a:r>
              <a:rPr lang="zh-CN" altLang="en-US"/>
              <a:t>，债券筹集费用率为</a:t>
            </a:r>
            <a:r>
              <a:rPr lang="en-US" altLang="zh-CN"/>
              <a:t>1.5%</a:t>
            </a:r>
            <a:r>
              <a:rPr lang="zh-CN" altLang="en-US"/>
              <a:t>，所得税率为</a:t>
            </a:r>
            <a:r>
              <a:rPr lang="en-US" altLang="zh-CN"/>
              <a:t>25%</a:t>
            </a:r>
            <a:r>
              <a:rPr lang="zh-CN" altLang="en-US"/>
              <a:t>。计算该债券的资本成本。</a:t>
            </a:r>
            <a:endParaRPr lang="zh-CN" altLang="en-US"/>
          </a:p>
          <a:p>
            <a:r>
              <a:rPr lang="zh-CN" altLang="en-US"/>
              <a:t>解：</a:t>
            </a:r>
            <a:endParaRPr lang="zh-CN" altLang="en-US"/>
          </a:p>
        </p:txBody>
      </p:sp>
      <p:pic>
        <p:nvPicPr>
          <p:cNvPr id="2" name="图片 1" descr="post_object_image_2085803675"/>
          <p:cNvPicPr>
            <a:picLocks noChangeAspect="1"/>
          </p:cNvPicPr>
          <p:nvPr/>
        </p:nvPicPr>
        <p:blipFill>
          <a:blip r:embed="rId7"/>
          <a:stretch>
            <a:fillRect/>
          </a:stretch>
        </p:blipFill>
        <p:spPr>
          <a:xfrm>
            <a:off x="3367068" y="1823464"/>
            <a:ext cx="5457825" cy="723900"/>
          </a:xfrm>
          <a:prstGeom prst="rect">
            <a:avLst/>
          </a:prstGeom>
        </p:spPr>
      </p:pic>
      <p:pic>
        <p:nvPicPr>
          <p:cNvPr id="7" name="图片 6" descr="post_object_image_3218774734"/>
          <p:cNvPicPr>
            <a:picLocks noChangeAspect="1"/>
          </p:cNvPicPr>
          <p:nvPr/>
        </p:nvPicPr>
        <p:blipFill>
          <a:blip r:embed="rId8"/>
          <a:stretch>
            <a:fillRect/>
          </a:stretch>
        </p:blipFill>
        <p:spPr>
          <a:xfrm>
            <a:off x="3248006" y="3212084"/>
            <a:ext cx="5695950" cy="1352550"/>
          </a:xfrm>
          <a:prstGeom prst="rect">
            <a:avLst/>
          </a:prstGeom>
        </p:spPr>
      </p:pic>
    </p:spTree>
    <p:custDataLst>
      <p:tags r:id="rId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7" name="文本框 6"/>
          <p:cNvSpPr txBox="1"/>
          <p:nvPr userDrawn="1"/>
        </p:nvSpPr>
        <p:spPr>
          <a:xfrm>
            <a:off x="609608" y="1100548"/>
            <a:ext cx="10972746" cy="817420"/>
          </a:xfrm>
          <a:prstGeom prst="rect">
            <a:avLst/>
          </a:prstGeom>
        </p:spPr>
        <p:txBody>
          <a:bodyPr wrap="square" rtlCol="0" anchor="t">
            <a:noAutofit/>
          </a:bodyPr>
          <a:p>
            <a:r>
              <a:rPr lang="zh-CN" altLang="en-US" sz="1600"/>
              <a:t>【例</a:t>
            </a:r>
            <a:r>
              <a:rPr lang="en-US" altLang="zh-CN" sz="1600"/>
              <a:t>5-11</a:t>
            </a:r>
            <a:r>
              <a:rPr lang="zh-CN" altLang="en-US" sz="1600"/>
              <a:t>】沿用【例</a:t>
            </a:r>
            <a:r>
              <a:rPr lang="en-US" altLang="zh-CN" sz="1600"/>
              <a:t>5-10</a:t>
            </a:r>
            <a:r>
              <a:rPr lang="zh-CN" altLang="en-US" sz="1600"/>
              <a:t>】的资料，假定该债券溢价发行，公司通过发行债券的方式筹集资金</a:t>
            </a:r>
            <a:r>
              <a:rPr lang="en-US" altLang="zh-CN" sz="1600"/>
              <a:t>5500</a:t>
            </a:r>
            <a:r>
              <a:rPr lang="zh-CN" altLang="en-US" sz="1600"/>
              <a:t>万元，其他条件不变。计算该债券的资本成本。</a:t>
            </a:r>
            <a:endParaRPr lang="zh-CN" altLang="en-US" sz="1600"/>
          </a:p>
          <a:p>
            <a:r>
              <a:rPr lang="zh-CN" altLang="en-US" sz="1600"/>
              <a:t>解：</a:t>
            </a:r>
            <a:endParaRPr lang="zh-CN" altLang="en-US" sz="1600"/>
          </a:p>
        </p:txBody>
      </p:sp>
      <p:pic>
        <p:nvPicPr>
          <p:cNvPr id="5" name="图片 4" descr="post_object_image_1349537303"/>
          <p:cNvPicPr>
            <a:picLocks noChangeAspect="1"/>
          </p:cNvPicPr>
          <p:nvPr/>
        </p:nvPicPr>
        <p:blipFill>
          <a:blip r:embed="rId3"/>
          <a:stretch>
            <a:fillRect/>
          </a:stretch>
        </p:blipFill>
        <p:spPr>
          <a:xfrm>
            <a:off x="3667106" y="1918015"/>
            <a:ext cx="4857750" cy="647700"/>
          </a:xfrm>
          <a:prstGeom prst="rect">
            <a:avLst/>
          </a:prstGeom>
        </p:spPr>
      </p:pic>
      <p:sp>
        <p:nvSpPr>
          <p:cNvPr id="6" name="文本框 5"/>
          <p:cNvSpPr txBox="1"/>
          <p:nvPr userDrawn="1"/>
        </p:nvSpPr>
        <p:spPr>
          <a:xfrm>
            <a:off x="609608" y="2935447"/>
            <a:ext cx="10972746" cy="817420"/>
          </a:xfrm>
          <a:prstGeom prst="rect">
            <a:avLst/>
          </a:prstGeom>
        </p:spPr>
        <p:txBody>
          <a:bodyPr wrap="square" rtlCol="0" anchor="t">
            <a:noAutofit/>
          </a:bodyPr>
          <a:p>
            <a:r>
              <a:rPr lang="zh-CN" altLang="en-US" sz="1600"/>
              <a:t>【例</a:t>
            </a:r>
            <a:r>
              <a:rPr lang="en-US" altLang="zh-CN" sz="1600"/>
              <a:t>5-12</a:t>
            </a:r>
            <a:r>
              <a:rPr lang="zh-CN" altLang="en-US" sz="1600"/>
              <a:t>】沿用【例</a:t>
            </a:r>
            <a:r>
              <a:rPr lang="en-US" altLang="zh-CN" sz="1600"/>
              <a:t>5-10</a:t>
            </a:r>
            <a:r>
              <a:rPr lang="zh-CN" altLang="en-US" sz="1600"/>
              <a:t>】的资料，假定该债券折价发行，公司通过发行债券的方式筹集资金</a:t>
            </a:r>
            <a:r>
              <a:rPr lang="en-US" altLang="zh-CN" sz="1600"/>
              <a:t>4500</a:t>
            </a:r>
            <a:r>
              <a:rPr lang="zh-CN" altLang="en-US" sz="1600"/>
              <a:t>万元，其他条件不变。计算该债券的资本成本。</a:t>
            </a:r>
            <a:endParaRPr lang="zh-CN" altLang="en-US" sz="1600"/>
          </a:p>
          <a:p>
            <a:r>
              <a:rPr lang="zh-CN" altLang="en-US" sz="1600"/>
              <a:t>解：</a:t>
            </a:r>
            <a:endParaRPr lang="zh-CN" altLang="en-US" sz="1600"/>
          </a:p>
        </p:txBody>
      </p:sp>
      <p:pic>
        <p:nvPicPr>
          <p:cNvPr id="8" name="图片 7" descr="post_object_image_3935280374"/>
          <p:cNvPicPr>
            <a:picLocks noChangeAspect="1"/>
          </p:cNvPicPr>
          <p:nvPr/>
        </p:nvPicPr>
        <p:blipFill>
          <a:blip r:embed="rId4"/>
          <a:stretch>
            <a:fillRect/>
          </a:stretch>
        </p:blipFill>
        <p:spPr>
          <a:xfrm>
            <a:off x="3700443" y="3468828"/>
            <a:ext cx="4791075" cy="647700"/>
          </a:xfrm>
          <a:prstGeom prst="rect">
            <a:avLst/>
          </a:prstGeom>
        </p:spPr>
      </p:pic>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8604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81007"/>
          </a:xfrm>
        </p:spPr>
        <p:txBody>
          <a:bodyPr>
            <a:normAutofit/>
          </a:bodyPr>
          <a:p>
            <a:r>
              <a:rPr lang="zh-CN" altLang="en-US">
                <a:solidFill>
                  <a:schemeClr val="tx1"/>
                </a:solidFill>
              </a:rPr>
              <a:t>优先股的资本成本主要是指优先股的固定股利支出。它与债务资本的不同在于其股利只能在税后支付，因此没有税收屏蔽效应。</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cs typeface="Arial" panose="020B0604020202020204" pitchFamily="34" charset="0"/>
              </a:rPr>
              <a:t>（</a:t>
            </a:r>
            <a:r>
              <a:rPr lang="zh-CN" altLang="en-US">
                <a:solidFill>
                  <a:schemeClr val="tx1"/>
                </a:solidFill>
                <a:cs typeface="Arial" panose="020B0604020202020204" pitchFamily="34" charset="0"/>
              </a:rPr>
              <a:t>3</a:t>
            </a:r>
            <a:r>
              <a:rPr lang="zh-CN" altLang="en-US">
                <a:cs typeface="Arial" panose="020B0604020202020204" pitchFamily="34" charset="0"/>
              </a:rPr>
              <a:t>）</a:t>
            </a:r>
            <a:r>
              <a:rPr lang="zh-CN" altLang="en-US">
                <a:solidFill>
                  <a:schemeClr val="tx1"/>
                </a:solidFill>
                <a:cs typeface="Arial" panose="020B0604020202020204" pitchFamily="34" charset="0"/>
              </a:rPr>
              <a:t>优先股资本成本</a:t>
            </a:r>
            <a:r>
              <a:rPr lang="zh-CN" altLang="en-US">
                <a:cs typeface="Arial" panose="020B0604020202020204" pitchFamily="34" charset="0"/>
              </a:rPr>
              <a:t>。</a:t>
            </a:r>
            <a:endParaRPr lang="zh-CN" altLang="en-US">
              <a:cs typeface="Arial" panose="020B0604020202020204" pitchFamily="34" charset="0"/>
            </a:endParaRPr>
          </a:p>
        </p:txBody>
      </p:sp>
      <p:sp>
        <p:nvSpPr>
          <p:cNvPr id="9" name="文本占位符 5"/>
          <p:cNvSpPr>
            <a:spLocks noGrp="1"/>
          </p:cNvSpPr>
          <p:nvPr>
            <p:custDataLst>
              <p:tags r:id="rId6"/>
            </p:custDataLst>
          </p:nvPr>
        </p:nvSpPr>
        <p:spPr>
          <a:xfrm>
            <a:off x="609608" y="2882286"/>
            <a:ext cx="10923078" cy="987246"/>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5-13</a:t>
            </a:r>
            <a:r>
              <a:rPr lang="zh-CN" altLang="en-US"/>
              <a:t>】某公司拟发行一批优先股，每股面值为</a:t>
            </a:r>
            <a:r>
              <a:rPr lang="en-US" altLang="zh-CN"/>
              <a:t>10</a:t>
            </a:r>
            <a:r>
              <a:rPr lang="zh-CN" altLang="en-US"/>
              <a:t>元，发行价格为</a:t>
            </a:r>
            <a:r>
              <a:rPr lang="en-US" altLang="zh-CN"/>
              <a:t>12</a:t>
            </a:r>
            <a:r>
              <a:rPr lang="zh-CN" altLang="en-US"/>
              <a:t>元，预定每年分派现金股利每股</a:t>
            </a:r>
            <a:r>
              <a:rPr lang="en-US" altLang="zh-CN"/>
              <a:t>1.5</a:t>
            </a:r>
            <a:r>
              <a:rPr lang="zh-CN" altLang="en-US"/>
              <a:t>元，筹集费用率为</a:t>
            </a:r>
            <a:r>
              <a:rPr lang="en-US" altLang="zh-CN"/>
              <a:t>2%</a:t>
            </a:r>
            <a:r>
              <a:rPr lang="zh-CN" altLang="en-US"/>
              <a:t>。计算该股票的资本成本。</a:t>
            </a:r>
            <a:endParaRPr lang="zh-CN" altLang="en-US"/>
          </a:p>
          <a:p>
            <a:r>
              <a:rPr lang="zh-CN" altLang="en-US"/>
              <a:t>解：</a:t>
            </a:r>
            <a:endParaRPr lang="zh-CN" altLang="en-US"/>
          </a:p>
        </p:txBody>
      </p:sp>
      <p:pic>
        <p:nvPicPr>
          <p:cNvPr id="8" name="图片 7" descr="post_object_image_2674046810"/>
          <p:cNvPicPr>
            <a:picLocks noChangeAspect="1"/>
          </p:cNvPicPr>
          <p:nvPr/>
        </p:nvPicPr>
        <p:blipFill>
          <a:blip r:embed="rId7"/>
          <a:stretch>
            <a:fillRect/>
          </a:stretch>
        </p:blipFill>
        <p:spPr>
          <a:xfrm>
            <a:off x="3233718" y="2129703"/>
            <a:ext cx="5724525" cy="695325"/>
          </a:xfrm>
          <a:prstGeom prst="rect">
            <a:avLst/>
          </a:prstGeom>
        </p:spPr>
      </p:pic>
      <p:pic>
        <p:nvPicPr>
          <p:cNvPr id="10" name="图片 9" descr="post_object_image_3803967053"/>
          <p:cNvPicPr>
            <a:picLocks noChangeAspect="1"/>
          </p:cNvPicPr>
          <p:nvPr/>
        </p:nvPicPr>
        <p:blipFill>
          <a:blip r:embed="rId8"/>
          <a:stretch>
            <a:fillRect/>
          </a:stretch>
        </p:blipFill>
        <p:spPr>
          <a:xfrm>
            <a:off x="3829031" y="3597981"/>
            <a:ext cx="4533900" cy="638175"/>
          </a:xfrm>
          <a:prstGeom prst="rect">
            <a:avLst/>
          </a:prstGeom>
        </p:spPr>
      </p:pic>
    </p:spTree>
    <p:custDataLst>
      <p:tags r:id="rId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8604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81007"/>
          </a:xfrm>
        </p:spPr>
        <p:txBody>
          <a:bodyPr>
            <a:normAutofit/>
          </a:bodyPr>
          <a:p>
            <a:r>
              <a:rPr lang="en-US" altLang="en-US"/>
              <a:t>①</a:t>
            </a:r>
            <a:r>
              <a:rPr lang="zh-CN" altLang="en-US"/>
              <a:t>固定股利模型（零成长股利模型）。固定股利模型是指各年股利固定，其现金流量是一个永续年金。在这种情况下，普通股资本成本与优先股资本成本的特点相同。</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cs typeface="Arial" panose="020B0604020202020204" pitchFamily="34" charset="0"/>
              </a:rPr>
              <a:t>（</a:t>
            </a:r>
            <a:r>
              <a:rPr lang="zh-CN" altLang="en-US">
                <a:solidFill>
                  <a:schemeClr val="tx1"/>
                </a:solidFill>
                <a:cs typeface="Arial" panose="020B0604020202020204" pitchFamily="34" charset="0"/>
              </a:rPr>
              <a:t>4</a:t>
            </a:r>
            <a:r>
              <a:rPr lang="zh-CN" altLang="en-US">
                <a:cs typeface="Arial" panose="020B0604020202020204" pitchFamily="34" charset="0"/>
              </a:rPr>
              <a:t>）</a:t>
            </a:r>
            <a:r>
              <a:rPr lang="zh-CN" altLang="en-US">
                <a:solidFill>
                  <a:schemeClr val="tx1"/>
                </a:solidFill>
                <a:cs typeface="Arial" panose="020B0604020202020204" pitchFamily="34" charset="0"/>
              </a:rPr>
              <a:t>普通股资本成本</a:t>
            </a:r>
            <a:r>
              <a:rPr lang="zh-CN" altLang="en-US">
                <a:cs typeface="Arial" panose="020B0604020202020204" pitchFamily="34" charset="0"/>
              </a:rPr>
              <a:t>。</a:t>
            </a:r>
            <a:endParaRPr lang="zh-CN" altLang="en-US">
              <a:cs typeface="Arial" panose="020B0604020202020204" pitchFamily="34" charset="0"/>
            </a:endParaRPr>
          </a:p>
        </p:txBody>
      </p:sp>
      <p:sp>
        <p:nvSpPr>
          <p:cNvPr id="9" name="文本占位符 5"/>
          <p:cNvSpPr>
            <a:spLocks noGrp="1"/>
          </p:cNvSpPr>
          <p:nvPr>
            <p:custDataLst>
              <p:tags r:id="rId6"/>
            </p:custDataLst>
          </p:nvPr>
        </p:nvSpPr>
        <p:spPr>
          <a:xfrm>
            <a:off x="609608" y="2828311"/>
            <a:ext cx="10923078" cy="987246"/>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5-14</a:t>
            </a:r>
            <a:r>
              <a:rPr lang="zh-CN" altLang="en-US"/>
              <a:t>】某公司发行面值为</a:t>
            </a:r>
            <a:r>
              <a:rPr lang="en-US" altLang="zh-CN"/>
              <a:t>1</a:t>
            </a:r>
            <a:r>
              <a:rPr lang="zh-CN" altLang="en-US"/>
              <a:t>元的普通股</a:t>
            </a:r>
            <a:r>
              <a:rPr lang="en-US" altLang="zh-CN"/>
              <a:t>100</a:t>
            </a:r>
            <a:r>
              <a:rPr lang="zh-CN" altLang="en-US"/>
              <a:t>万股，发行价格为</a:t>
            </a:r>
            <a:r>
              <a:rPr lang="en-US" altLang="zh-CN"/>
              <a:t>5</a:t>
            </a:r>
            <a:r>
              <a:rPr lang="zh-CN" altLang="en-US"/>
              <a:t>元，每股股利</a:t>
            </a:r>
            <a:r>
              <a:rPr lang="en-US" altLang="zh-CN"/>
              <a:t>0.5</a:t>
            </a:r>
            <a:r>
              <a:rPr lang="zh-CN" altLang="en-US"/>
              <a:t>元，筹集费用率为</a:t>
            </a:r>
            <a:r>
              <a:rPr lang="en-US" altLang="zh-CN"/>
              <a:t>3%</a:t>
            </a:r>
            <a:r>
              <a:rPr lang="zh-CN" altLang="en-US"/>
              <a:t>。计算该股票的资本成本。</a:t>
            </a:r>
            <a:endParaRPr lang="zh-CN" altLang="en-US"/>
          </a:p>
          <a:p>
            <a:r>
              <a:rPr lang="zh-CN" altLang="en-US"/>
              <a:t>解：</a:t>
            </a:r>
            <a:endParaRPr lang="zh-CN" altLang="en-US"/>
          </a:p>
        </p:txBody>
      </p:sp>
      <p:pic>
        <p:nvPicPr>
          <p:cNvPr id="2" name="图片 1" descr="post_object_image_1061387613"/>
          <p:cNvPicPr>
            <a:picLocks noChangeAspect="1"/>
          </p:cNvPicPr>
          <p:nvPr/>
        </p:nvPicPr>
        <p:blipFill>
          <a:blip r:embed="rId7"/>
          <a:stretch>
            <a:fillRect/>
          </a:stretch>
        </p:blipFill>
        <p:spPr>
          <a:xfrm>
            <a:off x="3676631" y="2129703"/>
            <a:ext cx="4838700" cy="628650"/>
          </a:xfrm>
          <a:prstGeom prst="rect">
            <a:avLst/>
          </a:prstGeom>
        </p:spPr>
      </p:pic>
      <p:pic>
        <p:nvPicPr>
          <p:cNvPr id="7" name="图片 6" descr="post_object_image_466802013"/>
          <p:cNvPicPr>
            <a:picLocks noChangeAspect="1"/>
          </p:cNvPicPr>
          <p:nvPr/>
        </p:nvPicPr>
        <p:blipFill>
          <a:blip r:embed="rId8"/>
          <a:stretch>
            <a:fillRect/>
          </a:stretch>
        </p:blipFill>
        <p:spPr>
          <a:xfrm>
            <a:off x="3676594" y="3437822"/>
            <a:ext cx="4838700" cy="609600"/>
          </a:xfrm>
          <a:prstGeom prst="rect">
            <a:avLst/>
          </a:prstGeom>
        </p:spPr>
      </p:pic>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346090"/>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12325" y="1043702"/>
            <a:ext cx="10820361" cy="346058"/>
          </a:xfrm>
        </p:spPr>
        <p:txBody>
          <a:bodyPr>
            <a:normAutofit/>
          </a:bodyPr>
          <a:p>
            <a:r>
              <a:rPr lang="en-US" altLang="en-US"/>
              <a:t>②</a:t>
            </a:r>
            <a:r>
              <a:rPr lang="zh-CN" altLang="en-US"/>
              <a:t>股利固定增长模型。对于大多数的公司而言，盈余与股利并非一成不变，而是持续增长的。</a:t>
            </a:r>
            <a:endParaRPr lang="zh-CN" altLang="en-US"/>
          </a:p>
        </p:txBody>
      </p:sp>
      <p:sp>
        <p:nvSpPr>
          <p:cNvPr id="9" name="文本占位符 5"/>
          <p:cNvSpPr>
            <a:spLocks noGrp="1"/>
          </p:cNvSpPr>
          <p:nvPr>
            <p:custDataLst>
              <p:tags r:id="rId5"/>
            </p:custDataLst>
          </p:nvPr>
        </p:nvSpPr>
        <p:spPr>
          <a:xfrm>
            <a:off x="609608" y="2124822"/>
            <a:ext cx="10923078" cy="987246"/>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5-15</a:t>
            </a:r>
            <a:r>
              <a:rPr lang="zh-CN" altLang="en-US"/>
              <a:t>】沿用【例</a:t>
            </a:r>
            <a:r>
              <a:rPr lang="en-US" altLang="zh-CN"/>
              <a:t>5-14</a:t>
            </a:r>
            <a:r>
              <a:rPr lang="zh-CN" altLang="en-US"/>
              <a:t>】的资料，以后股利每年按</a:t>
            </a:r>
            <a:r>
              <a:rPr lang="en-US" altLang="zh-CN"/>
              <a:t>4%</a:t>
            </a:r>
            <a:r>
              <a:rPr lang="zh-CN" altLang="en-US"/>
              <a:t>的比率递增。计算该股票的资本成本。</a:t>
            </a:r>
            <a:endParaRPr lang="zh-CN" altLang="en-US"/>
          </a:p>
          <a:p>
            <a:r>
              <a:rPr lang="zh-CN" altLang="en-US"/>
              <a:t>解：</a:t>
            </a:r>
            <a:endParaRPr lang="zh-CN" altLang="en-US"/>
          </a:p>
        </p:txBody>
      </p:sp>
      <p:pic>
        <p:nvPicPr>
          <p:cNvPr id="8" name="图片 7" descr="post_object_image_745012838"/>
          <p:cNvPicPr>
            <a:picLocks noChangeAspect="1"/>
          </p:cNvPicPr>
          <p:nvPr/>
        </p:nvPicPr>
        <p:blipFill>
          <a:blip r:embed="rId6"/>
          <a:stretch>
            <a:fillRect/>
          </a:stretch>
        </p:blipFill>
        <p:spPr>
          <a:xfrm>
            <a:off x="2466956" y="1439038"/>
            <a:ext cx="7258050" cy="685800"/>
          </a:xfrm>
          <a:prstGeom prst="rect">
            <a:avLst/>
          </a:prstGeom>
        </p:spPr>
      </p:pic>
      <p:pic>
        <p:nvPicPr>
          <p:cNvPr id="10" name="图片 9" descr="post_object_image_1459940820"/>
          <p:cNvPicPr>
            <a:picLocks noChangeAspect="1"/>
          </p:cNvPicPr>
          <p:nvPr/>
        </p:nvPicPr>
        <p:blipFill>
          <a:blip r:embed="rId7"/>
          <a:stretch>
            <a:fillRect/>
          </a:stretch>
        </p:blipFill>
        <p:spPr>
          <a:xfrm>
            <a:off x="3790931" y="2669648"/>
            <a:ext cx="4610100" cy="619125"/>
          </a:xfrm>
          <a:prstGeom prst="rect">
            <a:avLst/>
          </a:prstGeom>
        </p:spPr>
      </p:pic>
    </p:spTree>
    <p:custDataLst>
      <p:tags r:id="rId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8604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81007"/>
          </a:xfrm>
        </p:spPr>
        <p:txBody>
          <a:bodyPr>
            <a:normAutofit/>
          </a:bodyPr>
          <a:p>
            <a:r>
              <a:rPr lang="zh-CN" altLang="en-US"/>
              <a:t>留存收益的计算与普通股的计算基本相同，只是无须考虑筹资费用，也可以将留存收益成本等同于无发行费用的普通股成本。</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cs typeface="Arial" panose="020B0604020202020204" pitchFamily="34" charset="0"/>
              </a:rPr>
              <a:t>（</a:t>
            </a:r>
            <a:r>
              <a:rPr lang="zh-CN" altLang="en-US">
                <a:solidFill>
                  <a:schemeClr val="tx1"/>
                </a:solidFill>
                <a:cs typeface="Arial" panose="020B0604020202020204" pitchFamily="34" charset="0"/>
              </a:rPr>
              <a:t>5</a:t>
            </a:r>
            <a:r>
              <a:rPr lang="zh-CN" altLang="en-US">
                <a:cs typeface="Arial" panose="020B0604020202020204" pitchFamily="34" charset="0"/>
              </a:rPr>
              <a:t>）留存收益的资本成本。</a:t>
            </a:r>
            <a:endParaRPr lang="zh-CN" altLang="en-US">
              <a:cs typeface="Arial" panose="020B0604020202020204" pitchFamily="34" charset="0"/>
            </a:endParaRPr>
          </a:p>
        </p:txBody>
      </p:sp>
      <p:sp>
        <p:nvSpPr>
          <p:cNvPr id="8" name="文本框 7"/>
          <p:cNvSpPr txBox="1"/>
          <p:nvPr/>
        </p:nvSpPr>
        <p:spPr>
          <a:xfrm>
            <a:off x="761962" y="2129703"/>
            <a:ext cx="7315200" cy="337185"/>
          </a:xfrm>
          <a:prstGeom prst="rect">
            <a:avLst/>
          </a:prstGeom>
          <a:noFill/>
        </p:spPr>
        <p:txBody>
          <a:bodyPr wrap="square" rtlCol="0" anchor="t">
            <a:spAutoFit/>
          </a:bodyPr>
          <a:p>
            <a:r>
              <a:rPr lang="zh-CN" altLang="en-US" sz="1600"/>
              <a:t>固定股利模型的计算公式为：</a:t>
            </a:r>
            <a:endParaRPr lang="zh-CN" altLang="en-US" sz="1600"/>
          </a:p>
        </p:txBody>
      </p:sp>
      <p:sp>
        <p:nvSpPr>
          <p:cNvPr id="10" name="文本框 9"/>
          <p:cNvSpPr txBox="1"/>
          <p:nvPr/>
        </p:nvSpPr>
        <p:spPr>
          <a:xfrm>
            <a:off x="761962" y="3259474"/>
            <a:ext cx="7315200" cy="337185"/>
          </a:xfrm>
          <a:prstGeom prst="rect">
            <a:avLst/>
          </a:prstGeom>
          <a:noFill/>
        </p:spPr>
        <p:txBody>
          <a:bodyPr wrap="square" rtlCol="0" anchor="t">
            <a:spAutoFit/>
          </a:bodyPr>
          <a:p>
            <a:r>
              <a:rPr lang="zh-CN" altLang="en-US" sz="1600"/>
              <a:t>固定股利增长率模型的计算公式为：</a:t>
            </a:r>
            <a:endParaRPr lang="zh-CN" altLang="en-US" sz="1600"/>
          </a:p>
        </p:txBody>
      </p:sp>
      <p:pic>
        <p:nvPicPr>
          <p:cNvPr id="12" name="图片 11" descr="post_object_image_2588771513"/>
          <p:cNvPicPr>
            <a:picLocks noChangeAspect="1"/>
          </p:cNvPicPr>
          <p:nvPr/>
        </p:nvPicPr>
        <p:blipFill>
          <a:blip r:embed="rId6"/>
          <a:stretch>
            <a:fillRect/>
          </a:stretch>
        </p:blipFill>
        <p:spPr>
          <a:xfrm>
            <a:off x="4224318" y="2468767"/>
            <a:ext cx="3743325" cy="628650"/>
          </a:xfrm>
          <a:prstGeom prst="rect">
            <a:avLst/>
          </a:prstGeom>
        </p:spPr>
      </p:pic>
      <p:pic>
        <p:nvPicPr>
          <p:cNvPr id="13" name="图片 12" descr="post_object_image_3544628206"/>
          <p:cNvPicPr>
            <a:picLocks noChangeAspect="1"/>
          </p:cNvPicPr>
          <p:nvPr/>
        </p:nvPicPr>
        <p:blipFill>
          <a:blip r:embed="rId7"/>
          <a:stretch>
            <a:fillRect/>
          </a:stretch>
        </p:blipFill>
        <p:spPr>
          <a:xfrm>
            <a:off x="3219431" y="3598599"/>
            <a:ext cx="5753100" cy="609600"/>
          </a:xfrm>
          <a:prstGeom prst="rect">
            <a:avLst/>
          </a:prstGeom>
        </p:spPr>
      </p:pic>
    </p:spTree>
    <p:custDataLst>
      <p:tags r:id="rId8"/>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任务二 投资决策分析评价方法</a:t>
            </a:r>
            <a:endParaRPr lang="zh-CN" altLang="en-US"/>
          </a:p>
        </p:txBody>
      </p:sp>
      <p:sp>
        <p:nvSpPr>
          <p:cNvPr id="3" name="文本占位符 3"/>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8" y="944909"/>
            <a:ext cx="10972800" cy="609600"/>
          </a:xfrm>
        </p:spPr>
        <p:txBody>
          <a:bodyPr>
            <a:normAutofit/>
          </a:bodyPr>
          <a:p>
            <a:r>
              <a:rPr lang="zh-CN" altLang="en-US"/>
              <a:t>非贴现指标和贴现指标</a:t>
            </a:r>
            <a:endParaRPr lang="zh-CN" altLang="en-US"/>
          </a:p>
        </p:txBody>
      </p:sp>
      <p:sp>
        <p:nvSpPr>
          <p:cNvPr id="3" name="文本占位符 2"/>
          <p:cNvSpPr>
            <a:spLocks noGrp="1"/>
          </p:cNvSpPr>
          <p:nvPr>
            <p:ph type="body" idx="16389"/>
            <p:custDataLst>
              <p:tags r:id="rId2"/>
            </p:custDataLst>
          </p:nvPr>
        </p:nvSpPr>
        <p:spPr/>
        <p:txBody>
          <a:bodyPr/>
          <a:p>
            <a:r>
              <a:rPr lang="zh-CN" altLang="en-US"/>
              <a:t> </a:t>
            </a:r>
            <a:endParaRPr lang="zh-CN" altLang="en-US"/>
          </a:p>
        </p:txBody>
      </p:sp>
      <p:sp>
        <p:nvSpPr>
          <p:cNvPr id="4" name="文本占位符 3"/>
          <p:cNvSpPr>
            <a:spLocks noGrp="1"/>
          </p:cNvSpPr>
          <p:nvPr>
            <p:ph type="body" idx="16390"/>
            <p:custDataLst>
              <p:tags r:id="rId3"/>
            </p:custDataLst>
          </p:nvPr>
        </p:nvSpPr>
        <p:spPr/>
        <p:txBody>
          <a:bodyPr/>
          <a:p>
            <a:r>
              <a:rPr lang="zh-CN" altLang="en-US"/>
              <a:t> </a:t>
            </a:r>
            <a:endParaRPr lang="zh-CN" altLang="en-US"/>
          </a:p>
        </p:txBody>
      </p:sp>
      <p:sp>
        <p:nvSpPr>
          <p:cNvPr id="5" name="文本占位符 4"/>
          <p:cNvSpPr>
            <a:spLocks noGrp="1"/>
          </p:cNvSpPr>
          <p:nvPr>
            <p:ph type="body" idx="16386"/>
            <p:custDataLst>
              <p:tags r:id="rId4"/>
            </p:custDataLst>
          </p:nvPr>
        </p:nvSpPr>
        <p:spPr/>
        <p:txBody>
          <a:bodyPr/>
          <a:p>
            <a:r>
              <a:rPr lang="zh-CN" altLang="en-US">
                <a:solidFill>
                  <a:schemeClr val="tx1"/>
                </a:solidFill>
              </a:rPr>
              <a:t>非贴现指标</a:t>
            </a:r>
            <a:endParaRPr lang="zh-CN" altLang="en-US">
              <a:solidFill>
                <a:schemeClr val="tx1"/>
              </a:solidFill>
            </a:endParaRPr>
          </a:p>
          <a:p>
            <a:r>
              <a:rPr lang="zh-CN" altLang="en-US">
                <a:solidFill>
                  <a:schemeClr val="tx1"/>
                </a:solidFill>
              </a:rPr>
              <a:t>贴现指标</a:t>
            </a:r>
            <a:endParaRPr lang="zh-CN" altLang="en-US"/>
          </a:p>
        </p:txBody>
      </p:sp>
      <p:sp>
        <p:nvSpPr>
          <p:cNvPr id="6" name="装饰  0"/>
          <p:cNvSpPr>
            <a:spLocks noGrp="1"/>
          </p:cNvSpPr>
          <p:nvPr>
            <p:ph type="body" idx="16392"/>
            <p:custDataLst>
              <p:tags r:id="rId5"/>
            </p:custDataLst>
          </p:nvPr>
        </p:nvSpPr>
        <p:spPr/>
        <p:txBody>
          <a:bodyPr/>
          <a:p>
            <a:r>
              <a:rPr lang="zh-CN" altLang="en-US"/>
              <a:t> </a:t>
            </a:r>
            <a:endParaRPr lang="zh-CN" altLang="en-US"/>
          </a:p>
        </p:txBody>
      </p:sp>
      <p:pic>
        <p:nvPicPr>
          <p:cNvPr id="13" name="图片占位符 12" descr="7"/>
          <p:cNvPicPr>
            <a:picLocks noChangeAspect="1"/>
          </p:cNvPicPr>
          <p:nvPr>
            <p:ph type="pic" idx="16391"/>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7726680" y="3624580"/>
            <a:ext cx="650240" cy="650240"/>
          </a:xfrm>
          <a:prstGeom prst="rect">
            <a:avLst/>
          </a:prstGeom>
        </p:spPr>
      </p:pic>
      <p:sp>
        <p:nvSpPr>
          <p:cNvPr id="8" name="文本占位符 7"/>
          <p:cNvSpPr>
            <a:spLocks noGrp="1"/>
          </p:cNvSpPr>
          <p:nvPr>
            <p:ph type="body" idx="16387"/>
            <p:custDataLst>
              <p:tags r:id="rId9"/>
            </p:custDataLst>
          </p:nvPr>
        </p:nvSpPr>
        <p:spPr>
          <a:xfrm>
            <a:off x="8966200" y="2765915"/>
            <a:ext cx="2616200" cy="2262343"/>
          </a:xfrm>
        </p:spPr>
        <p:txBody>
          <a:bodyPr>
            <a:noAutofit/>
          </a:bodyPr>
          <a:p>
            <a:pPr algn="just"/>
            <a:r>
              <a:rPr lang="zh-CN" altLang="en-US" sz="1800" b="1"/>
              <a:t>贴现指标</a:t>
            </a:r>
            <a:r>
              <a:rPr lang="zh-CN" altLang="en-US" sz="1800"/>
              <a:t>是在对投资项目形成的现金流量按货币时间价值进行统一换算的基础上进行计算的各项指标，包括</a:t>
            </a:r>
            <a:r>
              <a:rPr lang="zh-CN" altLang="en-US" sz="1800" b="1"/>
              <a:t>净现值</a:t>
            </a:r>
            <a:r>
              <a:rPr lang="zh-CN" altLang="en-US" sz="1800"/>
              <a:t>、</a:t>
            </a:r>
            <a:r>
              <a:rPr lang="zh-CN" altLang="en-US" sz="1800" b="1"/>
              <a:t>净现值率</a:t>
            </a:r>
            <a:r>
              <a:rPr lang="zh-CN" altLang="en-US" sz="1800"/>
              <a:t>和</a:t>
            </a:r>
            <a:r>
              <a:rPr lang="zh-CN" altLang="en-US" sz="1800" b="1"/>
              <a:t>现值指数</a:t>
            </a:r>
            <a:r>
              <a:rPr lang="zh-CN" altLang="en-US" sz="1800"/>
              <a:t>、</a:t>
            </a:r>
            <a:r>
              <a:rPr lang="zh-CN" altLang="en-US" sz="1800" b="1"/>
              <a:t>内含报酬率</a:t>
            </a:r>
            <a:r>
              <a:rPr lang="zh-CN" altLang="en-US" sz="1800"/>
              <a:t>等。</a:t>
            </a:r>
            <a:endParaRPr lang="zh-CN" altLang="en-US" sz="1800"/>
          </a:p>
        </p:txBody>
      </p:sp>
      <p:sp>
        <p:nvSpPr>
          <p:cNvPr id="9" name="装饰  4"/>
          <p:cNvSpPr>
            <a:spLocks noGrp="1"/>
          </p:cNvSpPr>
          <p:nvPr>
            <p:ph type="body" idx="16394"/>
            <p:custDataLst>
              <p:tags r:id="rId10"/>
            </p:custDataLst>
          </p:nvPr>
        </p:nvSpPr>
        <p:spPr/>
        <p:txBody>
          <a:bodyPr/>
          <a:p>
            <a:r>
              <a:rPr lang="zh-CN" altLang="en-US"/>
              <a:t> </a:t>
            </a:r>
            <a:endParaRPr lang="zh-CN" altLang="en-US"/>
          </a:p>
        </p:txBody>
      </p:sp>
      <p:pic>
        <p:nvPicPr>
          <p:cNvPr id="12" name="图片占位符 11" descr="8"/>
          <p:cNvPicPr>
            <a:picLocks noChangeAspect="1"/>
          </p:cNvPicPr>
          <p:nvPr>
            <p:ph type="pic" idx="16393"/>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815080" y="3624580"/>
            <a:ext cx="650240" cy="650240"/>
          </a:xfrm>
          <a:prstGeom prst="rect">
            <a:avLst/>
          </a:prstGeom>
        </p:spPr>
      </p:pic>
      <p:sp>
        <p:nvSpPr>
          <p:cNvPr id="11" name="文本占位符 10"/>
          <p:cNvSpPr>
            <a:spLocks noGrp="1"/>
          </p:cNvSpPr>
          <p:nvPr>
            <p:ph type="body" idx="16388"/>
            <p:custDataLst>
              <p:tags r:id="rId14"/>
            </p:custDataLst>
          </p:nvPr>
        </p:nvSpPr>
        <p:spPr>
          <a:xfrm>
            <a:off x="609600" y="2765901"/>
            <a:ext cx="2616200" cy="2262328"/>
          </a:xfrm>
        </p:spPr>
        <p:txBody>
          <a:bodyPr>
            <a:normAutofit/>
          </a:bodyPr>
          <a:p>
            <a:pPr algn="just"/>
            <a:r>
              <a:rPr lang="zh-CN" altLang="en-US" sz="1800" b="1"/>
              <a:t>非贴现指标</a:t>
            </a:r>
            <a:r>
              <a:rPr lang="zh-CN" altLang="en-US" sz="1800"/>
              <a:t>是不按货币时间价值进行统一换算的，而直接按投资项目形成的现金流量进行计算的指标，包括</a:t>
            </a:r>
            <a:r>
              <a:rPr lang="zh-CN" altLang="en-US" sz="1800" b="1"/>
              <a:t>投资回收期</a:t>
            </a:r>
            <a:r>
              <a:rPr lang="zh-CN" altLang="en-US" sz="1800"/>
              <a:t>和</a:t>
            </a:r>
            <a:r>
              <a:rPr lang="zh-CN" altLang="en-US" sz="1800" b="1"/>
              <a:t>平均报酬率</a:t>
            </a:r>
            <a:r>
              <a:rPr lang="zh-CN" altLang="en-US" sz="1800"/>
              <a:t>等</a:t>
            </a:r>
            <a:r>
              <a:rPr lang="zh-CN" altLang="en-US"/>
              <a:t>。</a:t>
            </a:r>
            <a:endParaRPr lang="zh-CN" altLang="en-US"/>
          </a:p>
        </p:txBody>
      </p:sp>
      <p:pic>
        <p:nvPicPr>
          <p:cNvPr id="7" name="内容占位符 2" descr="e347f70d-823c-11f0-b967-4255ff607ee8"/>
          <p:cNvPicPr>
            <a:picLocks noChangeAspect="1"/>
          </p:cNvPicPr>
          <p:nvPr>
            <p:custDataLst>
              <p:tags r:id="rId15"/>
            </p:custDataLst>
          </p:nvPr>
        </p:nvPicPr>
        <p:blipFill>
          <a:blip r:embed="rId16"/>
          <a:srcRect t="44164" b="44164"/>
          <a:stretch>
            <a:fillRect/>
          </a:stretch>
        </p:blipFill>
        <p:spPr>
          <a:xfrm>
            <a:off x="609576" y="429816"/>
            <a:ext cx="10972800" cy="320184"/>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pic>
    </p:spTree>
    <p:custDataLst>
      <p:tags r:id="rId1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cs typeface="Arial" panose="020B0604020202020204" pitchFamily="34" charset="0"/>
              </a:rPr>
              <a:t>一、非贴现的分析评价方法</a:t>
            </a:r>
            <a:endParaRPr lang="zh-CN" altLang="en-US" sz="2700">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733475"/>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865866"/>
            <a:ext cx="10820361" cy="328451"/>
          </a:xfrm>
        </p:spPr>
        <p:txBody>
          <a:bodyPr>
            <a:normAutofit/>
          </a:bodyPr>
          <a:p>
            <a:r>
              <a:rPr lang="zh-CN" altLang="en-US" b="1"/>
              <a:t>投资回收期</a:t>
            </a:r>
            <a:r>
              <a:rPr lang="zh-CN" altLang="en-US"/>
              <a:t>，是指收回方案中的全部投资额所需要的时间。投资回收期的计算公式为：</a:t>
            </a:r>
            <a:endParaRPr lang="zh-CN" altLang="en-US"/>
          </a:p>
        </p:txBody>
      </p:sp>
      <p:sp>
        <p:nvSpPr>
          <p:cNvPr id="5" name="文本占位符 5"/>
          <p:cNvSpPr>
            <a:spLocks noGrp="1"/>
          </p:cNvSpPr>
          <p:nvPr>
            <p:custDataLst>
              <p:tags r:id="rId6"/>
            </p:custDataLst>
          </p:nvPr>
        </p:nvSpPr>
        <p:spPr>
          <a:xfrm>
            <a:off x="761962" y="1460857"/>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（一）</a:t>
            </a:r>
            <a:r>
              <a:rPr lang="zh-CN" altLang="en-US"/>
              <a:t>投资回收期法</a:t>
            </a:r>
            <a:endParaRPr lang="zh-CN" altLang="en-US"/>
          </a:p>
        </p:txBody>
      </p:sp>
      <p:sp>
        <p:nvSpPr>
          <p:cNvPr id="9" name="装饰  2"/>
          <p:cNvSpPr>
            <a:spLocks noGrp="1"/>
          </p:cNvSpPr>
          <p:nvPr>
            <p:custDataLst>
              <p:tags r:id="rId7"/>
            </p:custDataLst>
          </p:nvPr>
        </p:nvSpPr>
        <p:spPr>
          <a:xfrm>
            <a:off x="609608" y="2822952"/>
            <a:ext cx="49668" cy="369593"/>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1" name="文本占位符 5"/>
          <p:cNvSpPr>
            <a:spLocks noGrp="1"/>
          </p:cNvSpPr>
          <p:nvPr>
            <p:custDataLst>
              <p:tags r:id="rId8"/>
            </p:custDataLst>
          </p:nvPr>
        </p:nvSpPr>
        <p:spPr>
          <a:xfrm>
            <a:off x="761962" y="2852002"/>
            <a:ext cx="10820392" cy="340587"/>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当未来每一期的现金净流量都相等时，上述公式可以简化为：</a:t>
            </a:r>
            <a:endParaRPr lang="zh-CN" altLang="en-US"/>
          </a:p>
        </p:txBody>
      </p:sp>
      <p:pic>
        <p:nvPicPr>
          <p:cNvPr id="8" name="图片 7" descr="post_object_image_4160293841"/>
          <p:cNvPicPr>
            <a:picLocks noChangeAspect="1"/>
          </p:cNvPicPr>
          <p:nvPr/>
        </p:nvPicPr>
        <p:blipFill>
          <a:blip r:embed="rId9"/>
          <a:stretch>
            <a:fillRect/>
          </a:stretch>
        </p:blipFill>
        <p:spPr>
          <a:xfrm>
            <a:off x="2533631" y="2194300"/>
            <a:ext cx="7124700" cy="628650"/>
          </a:xfrm>
          <a:prstGeom prst="rect">
            <a:avLst/>
          </a:prstGeom>
        </p:spPr>
      </p:pic>
      <p:pic>
        <p:nvPicPr>
          <p:cNvPr id="10" name="图片 9" descr="post_object_image_4072483119"/>
          <p:cNvPicPr>
            <a:picLocks noChangeAspect="1"/>
          </p:cNvPicPr>
          <p:nvPr/>
        </p:nvPicPr>
        <p:blipFill>
          <a:blip r:embed="rId10"/>
          <a:stretch>
            <a:fillRect/>
          </a:stretch>
        </p:blipFill>
        <p:spPr>
          <a:xfrm>
            <a:off x="4233843" y="3192545"/>
            <a:ext cx="3724275" cy="619125"/>
          </a:xfrm>
          <a:prstGeom prst="rect">
            <a:avLst/>
          </a:prstGeom>
        </p:spPr>
      </p:pic>
      <p:sp>
        <p:nvSpPr>
          <p:cNvPr id="13" name="文本占位符 5"/>
          <p:cNvSpPr>
            <a:spLocks noGrp="1"/>
          </p:cNvSpPr>
          <p:nvPr>
            <p:custDataLst>
              <p:tags r:id="rId11"/>
            </p:custDataLst>
          </p:nvPr>
        </p:nvSpPr>
        <p:spPr>
          <a:xfrm>
            <a:off x="761962" y="3852917"/>
            <a:ext cx="10820392" cy="943496"/>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投资回收期法计算简便，易于理解，能够直观地反映原始总投资的返还期限。但由于其既没有考虑</a:t>
            </a:r>
            <a:r>
              <a:rPr lang="en-US" altLang="zh-CN"/>
              <a:t>“</a:t>
            </a:r>
            <a:r>
              <a:rPr lang="zh-CN" altLang="en-US"/>
              <a:t>货币的时间价值</a:t>
            </a:r>
            <a:r>
              <a:rPr lang="en-US" altLang="zh-CN"/>
              <a:t>”</a:t>
            </a:r>
            <a:r>
              <a:rPr lang="zh-CN" altLang="en-US"/>
              <a:t>，也没有考虑投资回收期后的现金流量状况等缺点，因而有一定的局限性，难以确切地说明问题。因此，其一般只作为辅助方法使用。</a:t>
            </a:r>
            <a:endParaRPr lang="zh-CN" altLang="en-US"/>
          </a:p>
        </p:txBody>
      </p:sp>
      <p:sp>
        <p:nvSpPr>
          <p:cNvPr id="14" name="装饰  2"/>
          <p:cNvSpPr>
            <a:spLocks noGrp="1"/>
          </p:cNvSpPr>
          <p:nvPr>
            <p:custDataLst>
              <p:tags r:id="rId12"/>
            </p:custDataLst>
          </p:nvPr>
        </p:nvSpPr>
        <p:spPr>
          <a:xfrm>
            <a:off x="609608" y="3852874"/>
            <a:ext cx="49668" cy="943504"/>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任务一 投融资管理基础</a:t>
            </a:r>
            <a:endParaRPr lang="zh-CN" altLang="en-US"/>
          </a:p>
        </p:txBody>
      </p:sp>
      <p:sp>
        <p:nvSpPr>
          <p:cNvPr id="3" name="文本占位符 3"/>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4776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734231" cy="642720"/>
          </a:xfrm>
        </p:spPr>
        <p:txBody>
          <a:bodyPr>
            <a:normAutofit/>
          </a:bodyPr>
          <a:p>
            <a:r>
              <a:rPr lang="zh-CN" altLang="en-US" b="1"/>
              <a:t>平均报酬率</a:t>
            </a:r>
            <a:r>
              <a:rPr lang="zh-CN" altLang="en-US"/>
              <a:t>是指投资项目寿命期内平均的年投资报酬率。</a:t>
            </a:r>
            <a:endParaRPr lang="zh-CN" altLang="en-US"/>
          </a:p>
          <a:p>
            <a:r>
              <a:rPr lang="zh-CN" altLang="en-US"/>
              <a:t>计算公式为：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cs typeface="Arial" panose="020B0604020202020204" pitchFamily="34" charset="0"/>
              </a:rPr>
              <a:t>（二）</a:t>
            </a:r>
            <a:r>
              <a:rPr lang="zh-CN" altLang="en-US">
                <a:cs typeface="Arial" panose="020B0604020202020204" pitchFamily="34" charset="0"/>
              </a:rPr>
              <a:t>平均报酬率法</a:t>
            </a:r>
            <a:endParaRPr lang="zh-CN" altLang="en-US">
              <a:cs typeface="Arial" panose="020B0604020202020204" pitchFamily="34" charset="0"/>
            </a:endParaRPr>
          </a:p>
        </p:txBody>
      </p:sp>
      <p:pic>
        <p:nvPicPr>
          <p:cNvPr id="2" name="图片 1" descr="post_object_image_1585425123"/>
          <p:cNvPicPr>
            <a:picLocks noChangeAspect="1"/>
          </p:cNvPicPr>
          <p:nvPr/>
        </p:nvPicPr>
        <p:blipFill>
          <a:blip r:embed="rId6"/>
          <a:stretch>
            <a:fillRect/>
          </a:stretch>
        </p:blipFill>
        <p:spPr>
          <a:xfrm>
            <a:off x="4319568" y="2091423"/>
            <a:ext cx="3552825" cy="609600"/>
          </a:xfrm>
          <a:prstGeom prst="rect">
            <a:avLst/>
          </a:prstGeom>
        </p:spPr>
      </p:pic>
      <p:sp>
        <p:nvSpPr>
          <p:cNvPr id="7" name="文本占位符 5"/>
          <p:cNvSpPr>
            <a:spLocks noGrp="1"/>
          </p:cNvSpPr>
          <p:nvPr>
            <p:custDataLst>
              <p:tags r:id="rId7"/>
            </p:custDataLst>
          </p:nvPr>
        </p:nvSpPr>
        <p:spPr>
          <a:xfrm>
            <a:off x="761962" y="2790032"/>
            <a:ext cx="10734231" cy="64272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平均报酬率法具有简单明了、易于理解和掌握的优点，在实际工作中经常使用。但其主要缺点在于没有考虑货币的时间价值，也没有考虑折旧的回收，因此，对不同方案经济效益的评价不够合理。</a:t>
            </a:r>
            <a:endParaRPr lang="zh-CN" altLang="en-US"/>
          </a:p>
        </p:txBody>
      </p:sp>
      <p:sp>
        <p:nvSpPr>
          <p:cNvPr id="9" name="装饰  2"/>
          <p:cNvSpPr>
            <a:spLocks noGrp="1"/>
          </p:cNvSpPr>
          <p:nvPr>
            <p:custDataLst>
              <p:tags r:id="rId8"/>
            </p:custDataLst>
          </p:nvPr>
        </p:nvSpPr>
        <p:spPr>
          <a:xfrm>
            <a:off x="609608" y="2790032"/>
            <a:ext cx="49668" cy="64272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cs typeface="Arial" panose="020B0604020202020204" pitchFamily="34" charset="0"/>
              </a:rPr>
              <a:t>二、贴现的分析评价方法</a:t>
            </a:r>
            <a:endParaRPr lang="zh-CN" altLang="en-US" sz="2700">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733475"/>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865866"/>
            <a:ext cx="10820361" cy="644260"/>
          </a:xfrm>
        </p:spPr>
        <p:txBody>
          <a:bodyPr>
            <a:normAutofit/>
          </a:bodyPr>
          <a:p>
            <a:r>
              <a:rPr lang="zh-CN" altLang="en-US" b="1"/>
              <a:t>净现值法</a:t>
            </a:r>
            <a:r>
              <a:rPr lang="zh-CN" altLang="en-US"/>
              <a:t>是利用净现金效益量的总现值与净现金投资量算出净现值，然后根据净现值的大小来评价投资方案。净现值是一项投资所产生的未来现金流量的折现值与项目投资额之间的差额，通常用（</a:t>
            </a:r>
            <a:r>
              <a:rPr lang="en-US" altLang="zh-CN"/>
              <a:t>NPV</a:t>
            </a:r>
            <a:r>
              <a:rPr lang="zh-CN" altLang="en-US"/>
              <a:t>）表示。</a:t>
            </a:r>
            <a:endParaRPr lang="zh-CN" altLang="en-US"/>
          </a:p>
        </p:txBody>
      </p:sp>
      <p:sp>
        <p:nvSpPr>
          <p:cNvPr id="5" name="文本占位符 5"/>
          <p:cNvSpPr>
            <a:spLocks noGrp="1"/>
          </p:cNvSpPr>
          <p:nvPr>
            <p:custDataLst>
              <p:tags r:id="rId6"/>
            </p:custDataLst>
          </p:nvPr>
        </p:nvSpPr>
        <p:spPr>
          <a:xfrm>
            <a:off x="761962" y="1460857"/>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（一）</a:t>
            </a:r>
            <a:r>
              <a:rPr lang="zh-CN" altLang="en-US">
                <a:solidFill>
                  <a:schemeClr val="tx1"/>
                </a:solidFill>
                <a:cs typeface="Arial" panose="020B0604020202020204" pitchFamily="34" charset="0"/>
              </a:rPr>
              <a:t>净现值法</a:t>
            </a:r>
            <a:endParaRPr lang="zh-CN" altLang="en-US">
              <a:cs typeface="Arial" panose="020B0604020202020204" pitchFamily="34" charset="0"/>
            </a:endParaRPr>
          </a:p>
        </p:txBody>
      </p:sp>
      <p:sp>
        <p:nvSpPr>
          <p:cNvPr id="9" name="装饰  2"/>
          <p:cNvSpPr>
            <a:spLocks noGrp="1"/>
          </p:cNvSpPr>
          <p:nvPr>
            <p:custDataLst>
              <p:tags r:id="rId7"/>
            </p:custDataLst>
          </p:nvPr>
        </p:nvSpPr>
        <p:spPr>
          <a:xfrm>
            <a:off x="609608" y="2510110"/>
            <a:ext cx="49668" cy="369593"/>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1" name="文本占位符 5"/>
          <p:cNvSpPr>
            <a:spLocks noGrp="1"/>
          </p:cNvSpPr>
          <p:nvPr>
            <p:custDataLst>
              <p:tags r:id="rId8"/>
            </p:custDataLst>
          </p:nvPr>
        </p:nvSpPr>
        <p:spPr>
          <a:xfrm>
            <a:off x="761962" y="2574046"/>
            <a:ext cx="10820392" cy="340587"/>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净现值数值上是在项目计算期内，按选定的贴现率计算的各年现金净流量的现值的代数和。其计算公式为：</a:t>
            </a:r>
            <a:endParaRPr lang="zh-CN" altLang="en-US"/>
          </a:p>
        </p:txBody>
      </p:sp>
      <p:sp>
        <p:nvSpPr>
          <p:cNvPr id="13" name="文本占位符 5"/>
          <p:cNvSpPr>
            <a:spLocks noGrp="1"/>
          </p:cNvSpPr>
          <p:nvPr>
            <p:custDataLst>
              <p:tags r:id="rId9"/>
            </p:custDataLst>
          </p:nvPr>
        </p:nvSpPr>
        <p:spPr>
          <a:xfrm>
            <a:off x="761962" y="3431838"/>
            <a:ext cx="10820392" cy="354046"/>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在原始投资均集中在建设期初一次性投入，其余时间不再发生投资的情况下，计算公式为：</a:t>
            </a:r>
            <a:endParaRPr lang="zh-CN" altLang="en-US"/>
          </a:p>
        </p:txBody>
      </p:sp>
      <p:sp>
        <p:nvSpPr>
          <p:cNvPr id="14" name="装饰  2"/>
          <p:cNvSpPr>
            <a:spLocks noGrp="1"/>
          </p:cNvSpPr>
          <p:nvPr>
            <p:custDataLst>
              <p:tags r:id="rId10"/>
            </p:custDataLst>
          </p:nvPr>
        </p:nvSpPr>
        <p:spPr>
          <a:xfrm>
            <a:off x="609608" y="3431794"/>
            <a:ext cx="49668" cy="354089"/>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7" name="图片 6" descr="post_object_image_2362848750"/>
          <p:cNvPicPr>
            <a:picLocks noChangeAspect="1"/>
          </p:cNvPicPr>
          <p:nvPr/>
        </p:nvPicPr>
        <p:blipFill>
          <a:blip r:embed="rId11"/>
          <a:stretch>
            <a:fillRect/>
          </a:stretch>
        </p:blipFill>
        <p:spPr>
          <a:xfrm>
            <a:off x="3052743" y="2914633"/>
            <a:ext cx="6086475" cy="390525"/>
          </a:xfrm>
          <a:prstGeom prst="rect">
            <a:avLst/>
          </a:prstGeom>
        </p:spPr>
      </p:pic>
      <p:pic>
        <p:nvPicPr>
          <p:cNvPr id="12" name="图片 11" descr="post_object_image_112512910"/>
          <p:cNvPicPr>
            <a:picLocks noChangeAspect="1"/>
          </p:cNvPicPr>
          <p:nvPr/>
        </p:nvPicPr>
        <p:blipFill>
          <a:blip r:embed="rId12"/>
          <a:stretch>
            <a:fillRect/>
          </a:stretch>
        </p:blipFill>
        <p:spPr>
          <a:xfrm>
            <a:off x="2500293" y="3785884"/>
            <a:ext cx="7191375" cy="381000"/>
          </a:xfrm>
          <a:prstGeom prst="rect">
            <a:avLst/>
          </a:prstGeom>
        </p:spPr>
      </p:pic>
      <p:sp>
        <p:nvSpPr>
          <p:cNvPr id="15" name="文本占位符 5"/>
          <p:cNvSpPr>
            <a:spLocks noGrp="1"/>
          </p:cNvSpPr>
          <p:nvPr>
            <p:custDataLst>
              <p:tags r:id="rId13"/>
            </p:custDataLst>
          </p:nvPr>
        </p:nvSpPr>
        <p:spPr>
          <a:xfrm>
            <a:off x="761962" y="4247876"/>
            <a:ext cx="10820392" cy="1234484"/>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净现值法的优点是充分考虑了货币时间价值因素，将未来发生的投资报酬及分期投资的金额统一在同一时间的货币量上进行对比，投资方案的经济效益一目了然。其缺点主要有三点：一是不能揭示实际报酬率。它能说明评估方案的实际报酬率与贴现率的大小关系，但不能说明该方案的实际报酬率是多少</a:t>
            </a:r>
            <a:r>
              <a:rPr lang="zh-CN" altLang="en-US">
                <a:solidFill>
                  <a:schemeClr val="tx1"/>
                </a:solidFill>
              </a:rPr>
              <a:t>；</a:t>
            </a:r>
            <a:r>
              <a:rPr lang="zh-CN" altLang="en-US"/>
              <a:t>二是贴现率不好确定。三是在对投资规模不等的项目进行投资决策时，不能做出判断。</a:t>
            </a:r>
            <a:endParaRPr lang="zh-CN" altLang="en-US"/>
          </a:p>
        </p:txBody>
      </p:sp>
      <p:sp>
        <p:nvSpPr>
          <p:cNvPr id="16" name="装饰  2"/>
          <p:cNvSpPr>
            <a:spLocks noGrp="1"/>
          </p:cNvSpPr>
          <p:nvPr>
            <p:custDataLst>
              <p:tags r:id="rId14"/>
            </p:custDataLst>
          </p:nvPr>
        </p:nvSpPr>
        <p:spPr>
          <a:xfrm>
            <a:off x="609608" y="4247922"/>
            <a:ext cx="49668" cy="123443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9" name="文本占位符 5"/>
          <p:cNvSpPr>
            <a:spLocks noGrp="1"/>
          </p:cNvSpPr>
          <p:nvPr>
            <p:custDataLst>
              <p:tags r:id="rId3"/>
            </p:custDataLst>
          </p:nvPr>
        </p:nvSpPr>
        <p:spPr>
          <a:xfrm>
            <a:off x="609608" y="919005"/>
            <a:ext cx="10923078" cy="4556848"/>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5-18</a:t>
            </a:r>
            <a:r>
              <a:rPr lang="zh-CN" altLang="en-US"/>
              <a:t>】仍采用【例</a:t>
            </a:r>
            <a:r>
              <a:rPr lang="en-US" altLang="zh-CN"/>
              <a:t>5-16</a:t>
            </a:r>
            <a:r>
              <a:rPr lang="zh-CN" altLang="en-US"/>
              <a:t>】的资料，假设贴现率为</a:t>
            </a:r>
            <a:r>
              <a:rPr lang="en-US" altLang="zh-CN"/>
              <a:t>10%</a:t>
            </a:r>
            <a:r>
              <a:rPr lang="zh-CN" altLang="en-US"/>
              <a:t>，分别计算甲、乙两个方案的净现值。</a:t>
            </a:r>
            <a:endParaRPr lang="zh-CN" altLang="en-US"/>
          </a:p>
          <a:p>
            <a:r>
              <a:rPr lang="zh-CN" altLang="en-US"/>
              <a:t>解：方案甲：由于甲方案投入使用后每年的现金净流量相等，可按年金现值一次计算。贴现率为</a:t>
            </a:r>
            <a:r>
              <a:rPr lang="en-US" altLang="zh-CN"/>
              <a:t>10%</a:t>
            </a:r>
            <a:r>
              <a:rPr lang="zh-CN" altLang="en-US"/>
              <a:t>，期限为</a:t>
            </a:r>
            <a:r>
              <a:rPr lang="en-US" altLang="zh-CN"/>
              <a:t>5</a:t>
            </a:r>
            <a:r>
              <a:rPr lang="zh-CN" altLang="en-US"/>
              <a:t>年，查年金现值系数表（</a:t>
            </a:r>
            <a:r>
              <a:rPr lang="en-US" altLang="zh-CN"/>
              <a:t>P / A</a:t>
            </a:r>
            <a:r>
              <a:rPr lang="zh-CN" altLang="en-US"/>
              <a:t>，</a:t>
            </a:r>
            <a:r>
              <a:rPr lang="en-US" altLang="zh-CN"/>
              <a:t>10%</a:t>
            </a:r>
            <a:r>
              <a:rPr lang="zh-CN" altLang="en-US"/>
              <a:t>，</a:t>
            </a:r>
            <a:r>
              <a:rPr lang="en-US" altLang="zh-CN"/>
              <a:t>5</a:t>
            </a:r>
            <a:r>
              <a:rPr lang="zh-CN" altLang="en-US"/>
              <a:t>）为</a:t>
            </a:r>
            <a:r>
              <a:rPr lang="en-US" altLang="zh-CN"/>
              <a:t>3.7908</a:t>
            </a:r>
            <a:r>
              <a:rPr lang="zh-CN" altLang="en-US"/>
              <a:t>，具体计算如下：</a:t>
            </a:r>
            <a:endParaRPr lang="zh-CN" altLang="en-US"/>
          </a:p>
          <a:p>
            <a:endParaRPr lang="zh-CN" altLang="en-US"/>
          </a:p>
          <a:p>
            <a:endParaRPr lang="zh-CN" altLang="en-US"/>
          </a:p>
          <a:p>
            <a:r>
              <a:rPr lang="zh-CN" altLang="en-US"/>
              <a:t>方案乙：由于乙方案投入使用后每年的现金净流量不相等，可按复利现值进行计算。贴现率为</a:t>
            </a:r>
            <a:r>
              <a:rPr lang="en-US" altLang="zh-CN"/>
              <a:t>10%</a:t>
            </a:r>
            <a:r>
              <a:rPr lang="zh-CN" altLang="en-US"/>
              <a:t>，期限为</a:t>
            </a:r>
            <a:r>
              <a:rPr lang="en-US" altLang="zh-CN"/>
              <a:t>5</a:t>
            </a:r>
            <a:r>
              <a:rPr lang="zh-CN" altLang="en-US"/>
              <a:t>年，查复利现值系数表（</a:t>
            </a:r>
            <a:r>
              <a:rPr lang="en-US" altLang="zh-CN"/>
              <a:t>P /F</a:t>
            </a:r>
            <a:r>
              <a:rPr lang="zh-CN" altLang="en-US"/>
              <a:t>，</a:t>
            </a:r>
            <a:r>
              <a:rPr lang="en-US" altLang="zh-CN"/>
              <a:t>10%</a:t>
            </a:r>
            <a:r>
              <a:rPr lang="zh-CN" altLang="en-US"/>
              <a:t>，</a:t>
            </a:r>
            <a:r>
              <a:rPr lang="en-US" altLang="zh-CN"/>
              <a:t>1</a:t>
            </a:r>
            <a:r>
              <a:rPr lang="zh-CN" altLang="en-US"/>
              <a:t>）、（</a:t>
            </a:r>
            <a:r>
              <a:rPr lang="en-US" altLang="zh-CN"/>
              <a:t>P / F</a:t>
            </a:r>
            <a:r>
              <a:rPr lang="zh-CN" altLang="en-US"/>
              <a:t>，</a:t>
            </a:r>
            <a:r>
              <a:rPr lang="en-US" altLang="zh-CN"/>
              <a:t>10%</a:t>
            </a:r>
            <a:r>
              <a:rPr lang="zh-CN" altLang="en-US"/>
              <a:t>，</a:t>
            </a:r>
            <a:r>
              <a:rPr lang="en-US" altLang="zh-CN"/>
              <a:t>2</a:t>
            </a:r>
            <a:r>
              <a:rPr lang="zh-CN" altLang="en-US"/>
              <a:t>）、（</a:t>
            </a:r>
            <a:r>
              <a:rPr lang="en-US" altLang="zh-CN"/>
              <a:t>P / F</a:t>
            </a:r>
            <a:r>
              <a:rPr lang="zh-CN" altLang="en-US"/>
              <a:t>，</a:t>
            </a:r>
            <a:r>
              <a:rPr lang="en-US" altLang="zh-CN"/>
              <a:t>10%</a:t>
            </a:r>
            <a:r>
              <a:rPr lang="zh-CN" altLang="en-US"/>
              <a:t>，</a:t>
            </a:r>
            <a:r>
              <a:rPr lang="en-US" altLang="zh-CN"/>
              <a:t>3</a:t>
            </a:r>
            <a:r>
              <a:rPr lang="zh-CN" altLang="en-US"/>
              <a:t>）、（</a:t>
            </a:r>
            <a:r>
              <a:rPr lang="en-US" altLang="zh-CN"/>
              <a:t>P / F</a:t>
            </a:r>
            <a:r>
              <a:rPr lang="zh-CN" altLang="en-US"/>
              <a:t>，</a:t>
            </a:r>
            <a:r>
              <a:rPr lang="en-US" altLang="zh-CN"/>
              <a:t>10%</a:t>
            </a:r>
            <a:r>
              <a:rPr lang="zh-CN" altLang="en-US"/>
              <a:t>，</a:t>
            </a:r>
            <a:r>
              <a:rPr lang="en-US" altLang="zh-CN"/>
              <a:t>4</a:t>
            </a:r>
            <a:r>
              <a:rPr lang="zh-CN" altLang="en-US"/>
              <a:t>）、（</a:t>
            </a:r>
            <a:r>
              <a:rPr lang="en-US" altLang="zh-CN"/>
              <a:t>P / F</a:t>
            </a:r>
            <a:r>
              <a:rPr lang="zh-CN" altLang="en-US"/>
              <a:t>，</a:t>
            </a:r>
            <a:r>
              <a:rPr lang="en-US" altLang="zh-CN"/>
              <a:t>10%</a:t>
            </a:r>
            <a:r>
              <a:rPr lang="zh-CN" altLang="en-US"/>
              <a:t>，</a:t>
            </a:r>
            <a:r>
              <a:rPr lang="en-US" altLang="zh-CN"/>
              <a:t>5</a:t>
            </a:r>
            <a:r>
              <a:rPr lang="zh-CN" altLang="en-US"/>
              <a:t>）为</a:t>
            </a:r>
            <a:r>
              <a:rPr lang="en-US" altLang="zh-CN"/>
              <a:t>0.9091</a:t>
            </a:r>
            <a:r>
              <a:rPr lang="zh-CN" altLang="en-US"/>
              <a:t>、</a:t>
            </a:r>
            <a:r>
              <a:rPr lang="en-US" altLang="zh-CN"/>
              <a:t>0.8264</a:t>
            </a:r>
            <a:r>
              <a:rPr lang="zh-CN" altLang="en-US"/>
              <a:t>、</a:t>
            </a:r>
            <a:r>
              <a:rPr lang="en-US" altLang="zh-CN"/>
              <a:t>0.7513</a:t>
            </a:r>
            <a:r>
              <a:rPr lang="zh-CN" altLang="en-US"/>
              <a:t>、</a:t>
            </a:r>
            <a:r>
              <a:rPr lang="en-US" altLang="zh-CN"/>
              <a:t>0.6830</a:t>
            </a:r>
            <a:r>
              <a:rPr lang="zh-CN" altLang="en-US"/>
              <a:t>、</a:t>
            </a:r>
            <a:r>
              <a:rPr lang="en-US" altLang="zh-CN"/>
              <a:t>0.6209</a:t>
            </a:r>
            <a:r>
              <a:rPr lang="zh-CN" altLang="en-US"/>
              <a:t>。</a:t>
            </a:r>
            <a:endParaRPr lang="zh-CN" altLang="en-US"/>
          </a:p>
          <a:p>
            <a:endParaRPr lang="zh-CN" altLang="en-US"/>
          </a:p>
          <a:p>
            <a:endParaRPr lang="zh-CN" altLang="en-US"/>
          </a:p>
          <a:p>
            <a:endParaRPr lang="zh-CN" altLang="en-US"/>
          </a:p>
          <a:p>
            <a:r>
              <a:rPr lang="zh-CN" altLang="en-US"/>
              <a:t>通过计算可以看出，两个方案的净现值都是正数，所以都是可行的方案。因为两个方案的初始投资额相同，项目计算期也相同，所以应选择净现值较大者，即甲方案为优。</a:t>
            </a:r>
            <a:endParaRPr lang="zh-CN" altLang="en-US"/>
          </a:p>
          <a:p>
            <a:endParaRPr lang="zh-CN" altLang="en-US"/>
          </a:p>
        </p:txBody>
      </p:sp>
      <p:pic>
        <p:nvPicPr>
          <p:cNvPr id="7" name="图片 6" descr="post_object_image_793039378"/>
          <p:cNvPicPr>
            <a:picLocks noChangeAspect="1"/>
          </p:cNvPicPr>
          <p:nvPr/>
        </p:nvPicPr>
        <p:blipFill>
          <a:blip r:embed="rId4"/>
          <a:stretch>
            <a:fillRect/>
          </a:stretch>
        </p:blipFill>
        <p:spPr>
          <a:xfrm>
            <a:off x="4057631" y="1956123"/>
            <a:ext cx="4076700" cy="381000"/>
          </a:xfrm>
          <a:prstGeom prst="rect">
            <a:avLst/>
          </a:prstGeom>
        </p:spPr>
      </p:pic>
      <p:pic>
        <p:nvPicPr>
          <p:cNvPr id="11" name="图片 10" descr="post_object_image_424983555"/>
          <p:cNvPicPr>
            <a:picLocks noChangeAspect="1"/>
          </p:cNvPicPr>
          <p:nvPr/>
        </p:nvPicPr>
        <p:blipFill>
          <a:blip r:embed="rId5"/>
          <a:stretch>
            <a:fillRect/>
          </a:stretch>
        </p:blipFill>
        <p:spPr>
          <a:xfrm>
            <a:off x="2986068" y="3473571"/>
            <a:ext cx="6219825" cy="638175"/>
          </a:xfrm>
          <a:prstGeom prst="rect">
            <a:avLst/>
          </a:prstGeom>
        </p:spPr>
      </p:pic>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354001"/>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948959"/>
          </a:xfrm>
        </p:spPr>
        <p:txBody>
          <a:bodyPr>
            <a:noAutofit/>
          </a:bodyPr>
          <a:p>
            <a:r>
              <a:rPr lang="zh-CN" altLang="en-US" b="1"/>
              <a:t>净现值率</a:t>
            </a:r>
            <a:r>
              <a:rPr lang="zh-CN" altLang="en-US"/>
              <a:t>又称净现值比、净现值指数，是投资项目的净现值与投资总额的现值之比，表示单位投资所得的净现值；</a:t>
            </a:r>
            <a:endParaRPr lang="zh-CN" altLang="en-US"/>
          </a:p>
          <a:p>
            <a:r>
              <a:rPr lang="zh-CN" altLang="en-US" b="1"/>
              <a:t>现值指数</a:t>
            </a:r>
            <a:r>
              <a:rPr lang="zh-CN" altLang="en-US"/>
              <a:t>又称为获利指数，是指项目投产后按一定贴现率计算的在经营期内各年现金净流量的现值合计与投资现值合计的比值。计算公式为：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cs typeface="Arial" panose="020B0604020202020204" pitchFamily="34" charset="0"/>
              </a:rPr>
              <a:t>（二）</a:t>
            </a:r>
            <a:r>
              <a:rPr lang="zh-CN" altLang="en-US">
                <a:cs typeface="Arial" panose="020B0604020202020204" pitchFamily="34" charset="0"/>
              </a:rPr>
              <a:t>净现值率法和现值指数法</a:t>
            </a:r>
            <a:endParaRPr lang="zh-CN" altLang="en-US">
              <a:cs typeface="Arial" panose="020B0604020202020204" pitchFamily="34" charset="0"/>
            </a:endParaRPr>
          </a:p>
        </p:txBody>
      </p:sp>
      <p:sp>
        <p:nvSpPr>
          <p:cNvPr id="7" name="文本占位符 5"/>
          <p:cNvSpPr>
            <a:spLocks noGrp="1"/>
          </p:cNvSpPr>
          <p:nvPr>
            <p:custDataLst>
              <p:tags r:id="rId6"/>
            </p:custDataLst>
          </p:nvPr>
        </p:nvSpPr>
        <p:spPr>
          <a:xfrm>
            <a:off x="761962" y="3674011"/>
            <a:ext cx="10571541" cy="33648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净现值率与现值指数存在如下关系：</a:t>
            </a:r>
            <a:endParaRPr lang="zh-CN" altLang="en-US"/>
          </a:p>
        </p:txBody>
      </p:sp>
      <p:sp>
        <p:nvSpPr>
          <p:cNvPr id="9" name="装饰  2"/>
          <p:cNvSpPr>
            <a:spLocks noGrp="1"/>
          </p:cNvSpPr>
          <p:nvPr>
            <p:custDataLst>
              <p:tags r:id="rId7"/>
            </p:custDataLst>
          </p:nvPr>
        </p:nvSpPr>
        <p:spPr>
          <a:xfrm>
            <a:off x="609608" y="3674011"/>
            <a:ext cx="49668" cy="33648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10" name="图片 9" descr="post_object_image_1718547517"/>
          <p:cNvPicPr>
            <a:picLocks noChangeAspect="1"/>
          </p:cNvPicPr>
          <p:nvPr/>
        </p:nvPicPr>
        <p:blipFill>
          <a:blip r:embed="rId8"/>
          <a:stretch>
            <a:fillRect/>
          </a:stretch>
        </p:blipFill>
        <p:spPr>
          <a:xfrm>
            <a:off x="3967143" y="2397663"/>
            <a:ext cx="4257675" cy="1276350"/>
          </a:xfrm>
          <a:prstGeom prst="rect">
            <a:avLst/>
          </a:prstGeom>
        </p:spPr>
      </p:pic>
      <p:pic>
        <p:nvPicPr>
          <p:cNvPr id="12" name="图片 11" descr="post_object_image_43678313"/>
          <p:cNvPicPr>
            <a:picLocks noChangeAspect="1"/>
          </p:cNvPicPr>
          <p:nvPr/>
        </p:nvPicPr>
        <p:blipFill>
          <a:blip r:embed="rId9"/>
          <a:stretch>
            <a:fillRect/>
          </a:stretch>
        </p:blipFill>
        <p:spPr>
          <a:xfrm>
            <a:off x="4938693" y="4010491"/>
            <a:ext cx="2314575" cy="295275"/>
          </a:xfrm>
          <a:prstGeom prst="rect">
            <a:avLst/>
          </a:prstGeom>
        </p:spPr>
      </p:pic>
    </p:spTree>
    <p:custDataLst>
      <p:tags r:id="rId10"/>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9" name="文本占位符 5"/>
          <p:cNvSpPr>
            <a:spLocks noGrp="1"/>
          </p:cNvSpPr>
          <p:nvPr>
            <p:custDataLst>
              <p:tags r:id="rId3"/>
            </p:custDataLst>
          </p:nvPr>
        </p:nvSpPr>
        <p:spPr>
          <a:xfrm>
            <a:off x="609608" y="919005"/>
            <a:ext cx="10923078" cy="4556848"/>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5-19</a:t>
            </a:r>
            <a:r>
              <a:rPr lang="zh-CN" altLang="en-US"/>
              <a:t>】仍依据【例</a:t>
            </a:r>
            <a:r>
              <a:rPr lang="en-US" altLang="zh-CN"/>
              <a:t>5-16</a:t>
            </a:r>
            <a:r>
              <a:rPr lang="zh-CN" altLang="en-US"/>
              <a:t>】的资料和计算结果，计算净现值率和现值指数。</a:t>
            </a:r>
            <a:endParaRPr lang="zh-CN" altLang="en-US"/>
          </a:p>
          <a:p>
            <a:r>
              <a:rPr lang="zh-CN" altLang="en-US"/>
              <a:t>解：</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zh-CN" altLang="en-US"/>
              <a:t>根据计算结果可知，两个方案的净现值率都大于零，现值指数都大于</a:t>
            </a:r>
            <a:r>
              <a:rPr lang="en-US" altLang="zh-CN"/>
              <a:t>1</a:t>
            </a:r>
            <a:r>
              <a:rPr lang="zh-CN" altLang="en-US"/>
              <a:t>，表明两个方案都具备可行性，其中甲方案更优。</a:t>
            </a:r>
            <a:endParaRPr lang="zh-CN" altLang="en-US"/>
          </a:p>
        </p:txBody>
      </p:sp>
      <p:pic>
        <p:nvPicPr>
          <p:cNvPr id="2" name="图片 1" descr="post_object_image_3703036574"/>
          <p:cNvPicPr>
            <a:picLocks noChangeAspect="1"/>
          </p:cNvPicPr>
          <p:nvPr/>
        </p:nvPicPr>
        <p:blipFill>
          <a:blip r:embed="rId4"/>
          <a:stretch>
            <a:fillRect/>
          </a:stretch>
        </p:blipFill>
        <p:spPr>
          <a:xfrm>
            <a:off x="3381356" y="1673746"/>
            <a:ext cx="5429250" cy="2381250"/>
          </a:xfrm>
          <a:prstGeom prst="rect">
            <a:avLst/>
          </a:prstGeom>
        </p:spPr>
      </p:pic>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392280"/>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987239"/>
          </a:xfrm>
        </p:spPr>
        <p:txBody>
          <a:bodyPr>
            <a:noAutofit/>
          </a:bodyPr>
          <a:p>
            <a:r>
              <a:rPr lang="zh-CN" altLang="en-US" b="1"/>
              <a:t>内含报酬率</a:t>
            </a:r>
            <a:r>
              <a:rPr lang="zh-CN" altLang="en-US" b="1">
                <a:cs typeface="Arial" panose="020B0604020202020204" pitchFamily="34" charset="0"/>
              </a:rPr>
              <a:t>（</a:t>
            </a:r>
            <a:r>
              <a:rPr lang="en-US" altLang="zh-CN" b="1" i="1">
                <a:cs typeface="Arial" panose="020B0604020202020204" pitchFamily="34" charset="0"/>
              </a:rPr>
              <a:t>IRR</a:t>
            </a:r>
            <a:r>
              <a:rPr lang="zh-CN" altLang="en-US" b="1">
                <a:cs typeface="Arial" panose="020B0604020202020204" pitchFamily="34" charset="0"/>
              </a:rPr>
              <a:t>）</a:t>
            </a:r>
            <a:r>
              <a:rPr lang="zh-CN" altLang="en-US"/>
              <a:t>是指投资方案未来各年现金净流量现值合计数等于零时的贴现率，也可以看作使投资项目的净现值等于零时的贴现率。</a:t>
            </a:r>
            <a:endParaRPr lang="zh-CN" altLang="en-US"/>
          </a:p>
          <a:p>
            <a:r>
              <a:rPr lang="zh-CN" altLang="en-US"/>
              <a:t>（</a:t>
            </a:r>
            <a:r>
              <a:rPr lang="en-US" altLang="zh-CN"/>
              <a:t>1</a:t>
            </a:r>
            <a:r>
              <a:rPr lang="zh-CN" altLang="en-US"/>
              <a:t>）特殊情况：经营期内各年现金净流量相等，全部投资均于建设起点一次投入，建设期为零，此时有以下关系存在：</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cs typeface="Arial" panose="020B0604020202020204" pitchFamily="34" charset="0"/>
              </a:rPr>
              <a:t>（三）</a:t>
            </a:r>
            <a:r>
              <a:rPr lang="zh-CN" altLang="en-US">
                <a:cs typeface="Arial" panose="020B0604020202020204" pitchFamily="34" charset="0"/>
              </a:rPr>
              <a:t>内含报酬率法</a:t>
            </a:r>
            <a:endParaRPr lang="zh-CN" altLang="en-US">
              <a:cs typeface="Arial" panose="020B0604020202020204" pitchFamily="34" charset="0"/>
            </a:endParaRPr>
          </a:p>
        </p:txBody>
      </p:sp>
      <p:sp>
        <p:nvSpPr>
          <p:cNvPr id="7" name="文本占位符 5"/>
          <p:cNvSpPr>
            <a:spLocks noGrp="1"/>
          </p:cNvSpPr>
          <p:nvPr>
            <p:custDataLst>
              <p:tags r:id="rId6"/>
            </p:custDataLst>
          </p:nvPr>
        </p:nvSpPr>
        <p:spPr>
          <a:xfrm>
            <a:off x="761962" y="2908413"/>
            <a:ext cx="10638531" cy="63314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具体计算过程可分为以下三步。</a:t>
            </a:r>
            <a:endParaRPr lang="zh-CN" altLang="en-US"/>
          </a:p>
          <a:p>
            <a:r>
              <a:rPr lang="zh-CN" altLang="en-US"/>
              <a:t>第一步：计算年金现值系数（</a:t>
            </a:r>
            <a:r>
              <a:rPr lang="en-US" altLang="zh-CN"/>
              <a:t>P/A</a:t>
            </a:r>
            <a:r>
              <a:rPr lang="zh-CN" altLang="en-US"/>
              <a:t>，</a:t>
            </a:r>
            <a:r>
              <a:rPr lang="en-US" altLang="zh-CN"/>
              <a:t>IRR</a:t>
            </a:r>
            <a:r>
              <a:rPr lang="zh-CN" altLang="en-US"/>
              <a:t>，</a:t>
            </a:r>
            <a:r>
              <a:rPr lang="en-US" altLang="zh-CN"/>
              <a:t>n</a:t>
            </a:r>
            <a:r>
              <a:rPr lang="zh-CN" altLang="en-US"/>
              <a:t>）。其计算公式为：</a:t>
            </a:r>
            <a:endParaRPr lang="zh-CN" altLang="en-US"/>
          </a:p>
        </p:txBody>
      </p:sp>
      <p:sp>
        <p:nvSpPr>
          <p:cNvPr id="9" name="装饰  2"/>
          <p:cNvSpPr>
            <a:spLocks noGrp="1"/>
          </p:cNvSpPr>
          <p:nvPr>
            <p:custDataLst>
              <p:tags r:id="rId7"/>
            </p:custDataLst>
          </p:nvPr>
        </p:nvSpPr>
        <p:spPr>
          <a:xfrm>
            <a:off x="609608" y="2956263"/>
            <a:ext cx="49668" cy="5853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2" name="图片 1" descr="post_object_image_3256396515"/>
          <p:cNvPicPr>
            <a:picLocks noChangeAspect="1"/>
          </p:cNvPicPr>
          <p:nvPr/>
        </p:nvPicPr>
        <p:blipFill>
          <a:blip r:embed="rId8"/>
          <a:stretch>
            <a:fillRect/>
          </a:stretch>
        </p:blipFill>
        <p:spPr>
          <a:xfrm>
            <a:off x="2090718" y="2435942"/>
            <a:ext cx="8010525" cy="333375"/>
          </a:xfrm>
          <a:prstGeom prst="rect">
            <a:avLst/>
          </a:prstGeom>
        </p:spPr>
      </p:pic>
      <p:pic>
        <p:nvPicPr>
          <p:cNvPr id="8" name="图片 7" descr="post_object_image_70803400"/>
          <p:cNvPicPr>
            <a:picLocks noChangeAspect="1"/>
          </p:cNvPicPr>
          <p:nvPr/>
        </p:nvPicPr>
        <p:blipFill>
          <a:blip r:embed="rId9"/>
          <a:stretch>
            <a:fillRect/>
          </a:stretch>
        </p:blipFill>
        <p:spPr>
          <a:xfrm>
            <a:off x="3662343" y="3541562"/>
            <a:ext cx="4867275" cy="571500"/>
          </a:xfrm>
          <a:prstGeom prst="rect">
            <a:avLst/>
          </a:prstGeom>
        </p:spPr>
      </p:pic>
      <p:sp>
        <p:nvSpPr>
          <p:cNvPr id="10" name="文本占位符 5"/>
          <p:cNvSpPr>
            <a:spLocks noGrp="1"/>
          </p:cNvSpPr>
          <p:nvPr>
            <p:custDataLst>
              <p:tags r:id="rId10"/>
            </p:custDataLst>
          </p:nvPr>
        </p:nvSpPr>
        <p:spPr>
          <a:xfrm>
            <a:off x="761962" y="4113081"/>
            <a:ext cx="10638531" cy="63314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第二步：从</a:t>
            </a:r>
            <a:r>
              <a:rPr lang="en-US" altLang="zh-CN"/>
              <a:t>“1</a:t>
            </a:r>
            <a:r>
              <a:rPr lang="zh-CN" altLang="en-US"/>
              <a:t>元年金现值表</a:t>
            </a:r>
            <a:r>
              <a:rPr lang="en-US" altLang="zh-CN"/>
              <a:t>”</a:t>
            </a:r>
            <a:r>
              <a:rPr lang="zh-CN" altLang="en-US"/>
              <a:t>中查找，根据年金现值系数的计算结果和已知的期数</a:t>
            </a:r>
            <a:r>
              <a:rPr lang="en-US" altLang="zh-CN"/>
              <a:t>n</a:t>
            </a:r>
            <a:r>
              <a:rPr lang="zh-CN" altLang="en-US"/>
              <a:t>，确定内含报酬率的范围。</a:t>
            </a:r>
            <a:endParaRPr lang="zh-CN" altLang="en-US"/>
          </a:p>
          <a:p>
            <a:r>
              <a:rPr lang="zh-CN" altLang="en-US"/>
              <a:t>第三步：根据上述两个相邻的贴现率和已知的两个年金现值系数，采用插值法计算出投资方案的内含报酬率。</a:t>
            </a:r>
            <a:endParaRPr lang="zh-CN" altLang="en-US"/>
          </a:p>
        </p:txBody>
      </p:sp>
      <p:sp>
        <p:nvSpPr>
          <p:cNvPr id="11" name="装饰  2"/>
          <p:cNvSpPr>
            <a:spLocks noGrp="1"/>
          </p:cNvSpPr>
          <p:nvPr>
            <p:custDataLst>
              <p:tags r:id="rId11"/>
            </p:custDataLst>
          </p:nvPr>
        </p:nvSpPr>
        <p:spPr>
          <a:xfrm>
            <a:off x="609608" y="4137006"/>
            <a:ext cx="49668" cy="5853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571048"/>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62" y="1043702"/>
            <a:ext cx="10820392" cy="1571008"/>
          </a:xfrm>
        </p:spPr>
        <p:txBody>
          <a:bodyPr>
            <a:noAutofit/>
          </a:bodyPr>
          <a:p>
            <a:r>
              <a:rPr lang="zh-CN" altLang="en-US"/>
              <a:t>（</a:t>
            </a:r>
            <a:r>
              <a:rPr lang="en-US" altLang="zh-CN">
                <a:cs typeface="Arial" panose="020B0604020202020204" pitchFamily="34" charset="0"/>
              </a:rPr>
              <a:t>2</a:t>
            </a:r>
            <a:r>
              <a:rPr lang="zh-CN" altLang="en-US">
                <a:cs typeface="Arial" panose="020B0604020202020204" pitchFamily="34" charset="0"/>
              </a:rPr>
              <a:t>）</a:t>
            </a:r>
            <a:r>
              <a:rPr lang="zh-CN" altLang="en-US"/>
              <a:t>一般情况：投资项目在经营期内各年现金净流量不相等，或建设期不为</a:t>
            </a:r>
            <a:r>
              <a:rPr lang="en-US" altLang="zh-CN"/>
              <a:t>0</a:t>
            </a:r>
            <a:r>
              <a:rPr lang="zh-CN" altLang="en-US"/>
              <a:t>，投资额要在建设期内分次投入的情况。对于一般情况下的内含报酬率计算，具体可分为以下三步。</a:t>
            </a:r>
            <a:endParaRPr lang="zh-CN" altLang="en-US"/>
          </a:p>
          <a:p>
            <a:r>
              <a:rPr lang="zh-CN" altLang="en-US"/>
              <a:t>第一步：先估计一个贴现率；</a:t>
            </a:r>
            <a:endParaRPr lang="zh-CN" altLang="en-US"/>
          </a:p>
          <a:p>
            <a:r>
              <a:rPr lang="zh-CN" altLang="en-US"/>
              <a:t>第二步：逐次测试；</a:t>
            </a:r>
            <a:endParaRPr lang="zh-CN" altLang="en-US"/>
          </a:p>
          <a:p>
            <a:r>
              <a:rPr lang="zh-CN" altLang="en-US"/>
              <a:t>第三步：根据上述求得的两个贴现率，再用插值法计算该投资方案的内含报酬率。</a:t>
            </a:r>
            <a:endParaRPr lang="zh-CN" altLang="en-US"/>
          </a:p>
        </p:txBody>
      </p:sp>
      <p:sp>
        <p:nvSpPr>
          <p:cNvPr id="13" name="文本占位符 5"/>
          <p:cNvSpPr>
            <a:spLocks noGrp="1"/>
          </p:cNvSpPr>
          <p:nvPr>
            <p:custDataLst>
              <p:tags r:id="rId5"/>
            </p:custDataLst>
          </p:nvPr>
        </p:nvSpPr>
        <p:spPr>
          <a:xfrm>
            <a:off x="761962" y="2911379"/>
            <a:ext cx="10734262" cy="929819"/>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内含报酬率法的优点是通过测算各方案本身的投资报酬，使投资者明确能够获得多少投资报酬额。但该方法计算较为复杂，需要经过多次测试。内含报酬率表现的是比率，不是绝对值，一个内含报酬率较低的方案，可能由于其规模较大而有较大的净现值，因而更值得建设。所以在各个方案选优时，必须将内部收益率与净现值结合起来考虑。</a:t>
            </a:r>
            <a:endParaRPr lang="zh-CN" altLang="en-US"/>
          </a:p>
        </p:txBody>
      </p:sp>
      <p:sp>
        <p:nvSpPr>
          <p:cNvPr id="14" name="装饰  2"/>
          <p:cNvSpPr>
            <a:spLocks noGrp="1"/>
          </p:cNvSpPr>
          <p:nvPr>
            <p:custDataLst>
              <p:tags r:id="rId6"/>
            </p:custDataLst>
          </p:nvPr>
        </p:nvSpPr>
        <p:spPr>
          <a:xfrm>
            <a:off x="609608" y="2911379"/>
            <a:ext cx="49668" cy="929819"/>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任务三 典型长期投资决策分析</a:t>
            </a:r>
            <a:endParaRPr lang="zh-CN" altLang="en-US"/>
          </a:p>
        </p:txBody>
      </p:sp>
      <p:sp>
        <p:nvSpPr>
          <p:cNvPr id="3" name="文本占位符 3"/>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cs typeface="Arial" panose="020B0604020202020204" pitchFamily="34" charset="0"/>
              </a:rPr>
              <a:t>一、固定资产最优更新决策</a:t>
            </a:r>
            <a:endParaRPr lang="zh-CN" altLang="en-US" sz="2700">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1049285"/>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865866"/>
            <a:ext cx="10820361" cy="644260"/>
          </a:xfrm>
        </p:spPr>
        <p:txBody>
          <a:bodyPr>
            <a:normAutofit/>
          </a:bodyPr>
          <a:p>
            <a:r>
              <a:rPr lang="zh-CN" altLang="en-US"/>
              <a:t>固定资产购置或建造，使企业产生现金流出量，而购置后增产的产品所带来的现金流入量的现值与购置所需的现金流出量相比，若现金流入量大于现金流出量，则方案可行。</a:t>
            </a:r>
            <a:endParaRPr lang="zh-CN" altLang="en-US"/>
          </a:p>
        </p:txBody>
      </p:sp>
      <p:sp>
        <p:nvSpPr>
          <p:cNvPr id="5" name="文本占位符 5"/>
          <p:cNvSpPr>
            <a:spLocks noGrp="1"/>
          </p:cNvSpPr>
          <p:nvPr>
            <p:custDataLst>
              <p:tags r:id="rId6"/>
            </p:custDataLst>
          </p:nvPr>
        </p:nvSpPr>
        <p:spPr>
          <a:xfrm>
            <a:off x="761962" y="1460857"/>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（一）</a:t>
            </a:r>
            <a:r>
              <a:rPr lang="zh-CN" altLang="en-US">
                <a:cs typeface="Arial" panose="020B0604020202020204" pitchFamily="34" charset="0"/>
              </a:rPr>
              <a:t>固定资产购置或建造的决策</a:t>
            </a:r>
            <a:endParaRPr lang="zh-CN" altLang="en-US">
              <a:cs typeface="Arial" panose="020B0604020202020204" pitchFamily="34" charset="0"/>
            </a:endParaRPr>
          </a:p>
        </p:txBody>
      </p:sp>
      <p:sp>
        <p:nvSpPr>
          <p:cNvPr id="15" name="文本占位符 5"/>
          <p:cNvSpPr>
            <a:spLocks noGrp="1"/>
          </p:cNvSpPr>
          <p:nvPr>
            <p:custDataLst>
              <p:tags r:id="rId7"/>
            </p:custDataLst>
          </p:nvPr>
        </p:nvSpPr>
        <p:spPr>
          <a:xfrm>
            <a:off x="609608" y="2574046"/>
            <a:ext cx="10972746" cy="3702622"/>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5-21</a:t>
            </a:r>
            <a:r>
              <a:rPr lang="zh-CN" altLang="en-US"/>
              <a:t>】华中公司生产的</a:t>
            </a:r>
            <a:r>
              <a:rPr lang="en-US" altLang="zh-CN"/>
              <a:t>A</a:t>
            </a:r>
            <a:r>
              <a:rPr lang="zh-CN" altLang="en-US"/>
              <a:t>产品在市场上供不应求，为了满足社会需要，准备增产该产品。但现有生产力不足，需购买一台新设备，该设备买价</a:t>
            </a:r>
            <a:r>
              <a:rPr lang="en-US" altLang="zh-CN"/>
              <a:t>180 000</a:t>
            </a:r>
            <a:r>
              <a:rPr lang="zh-CN" altLang="en-US"/>
              <a:t>元，安装费</a:t>
            </a:r>
            <a:r>
              <a:rPr lang="en-US" altLang="zh-CN"/>
              <a:t>5 000</a:t>
            </a:r>
            <a:r>
              <a:rPr lang="zh-CN" altLang="en-US"/>
              <a:t>元，可使用</a:t>
            </a:r>
            <a:r>
              <a:rPr lang="en-US" altLang="zh-CN"/>
              <a:t>5</a:t>
            </a:r>
            <a:r>
              <a:rPr lang="zh-CN" altLang="en-US"/>
              <a:t>年，预计残值</a:t>
            </a:r>
            <a:r>
              <a:rPr lang="en-US" altLang="zh-CN"/>
              <a:t>2 500</a:t>
            </a:r>
            <a:r>
              <a:rPr lang="zh-CN" altLang="en-US"/>
              <a:t>元。每年生产</a:t>
            </a:r>
            <a:r>
              <a:rPr lang="en-US" altLang="zh-CN"/>
              <a:t>A</a:t>
            </a:r>
            <a:r>
              <a:rPr lang="zh-CN" altLang="en-US"/>
              <a:t>产品</a:t>
            </a:r>
            <a:r>
              <a:rPr lang="en-US" altLang="zh-CN"/>
              <a:t>15 000</a:t>
            </a:r>
            <a:r>
              <a:rPr lang="zh-CN" altLang="en-US"/>
              <a:t>件，每件能提供边际贡献</a:t>
            </a:r>
            <a:r>
              <a:rPr lang="en-US" altLang="zh-CN"/>
              <a:t>5</a:t>
            </a:r>
            <a:r>
              <a:rPr lang="zh-CN" altLang="en-US"/>
              <a:t>元。根据市场预测，假设在今后</a:t>
            </a:r>
            <a:r>
              <a:rPr lang="en-US" altLang="zh-CN"/>
              <a:t>6</a:t>
            </a:r>
            <a:r>
              <a:rPr lang="zh-CN" altLang="en-US"/>
              <a:t>年内产销平衡。企业目标投资报酬率为</a:t>
            </a:r>
            <a:r>
              <a:rPr lang="en-US" altLang="zh-CN"/>
              <a:t>12%</a:t>
            </a:r>
            <a:r>
              <a:rPr lang="zh-CN" altLang="en-US"/>
              <a:t>。</a:t>
            </a:r>
            <a:endParaRPr lang="zh-CN" altLang="en-US"/>
          </a:p>
          <a:p>
            <a:r>
              <a:rPr lang="zh-CN" altLang="en-US"/>
              <a:t>要求：根据上述资料，对是否购置固定资产做出决策。</a:t>
            </a:r>
            <a:endParaRPr lang="zh-CN" altLang="en-US"/>
          </a:p>
          <a:p>
            <a:r>
              <a:rPr lang="zh-CN" altLang="en-US"/>
              <a:t>解：（</a:t>
            </a:r>
            <a:r>
              <a:rPr lang="en-US" altLang="zh-CN"/>
              <a:t>1</a:t>
            </a:r>
            <a:r>
              <a:rPr lang="zh-CN" altLang="en-US"/>
              <a:t>）计算购置设备的现金流出量。</a:t>
            </a:r>
            <a:endParaRPr lang="zh-CN" altLang="en-US"/>
          </a:p>
          <a:p>
            <a:endParaRPr lang="zh-CN" altLang="en-US"/>
          </a:p>
          <a:p>
            <a:r>
              <a:rPr lang="zh-CN" altLang="en-US"/>
              <a:t>（</a:t>
            </a:r>
            <a:r>
              <a:rPr lang="en-US" altLang="zh-CN"/>
              <a:t>2</a:t>
            </a:r>
            <a:r>
              <a:rPr lang="zh-CN" altLang="en-US"/>
              <a:t>）计算购置设备后的现金流入量的现值。</a:t>
            </a:r>
            <a:endParaRPr lang="zh-CN" altLang="en-US"/>
          </a:p>
          <a:p>
            <a:endParaRPr lang="zh-CN" altLang="en-US"/>
          </a:p>
          <a:p>
            <a:endParaRPr lang="zh-CN" altLang="en-US"/>
          </a:p>
          <a:p>
            <a:r>
              <a:rPr lang="zh-CN" altLang="en-US"/>
              <a:t>（</a:t>
            </a:r>
            <a:r>
              <a:rPr lang="en-US" altLang="zh-CN"/>
              <a:t>3</a:t>
            </a:r>
            <a:r>
              <a:rPr lang="zh-CN" altLang="en-US"/>
              <a:t>）计算投资方案的现金净流量。</a:t>
            </a:r>
            <a:endParaRPr lang="zh-CN" altLang="en-US"/>
          </a:p>
          <a:p>
            <a:endParaRPr lang="zh-CN" altLang="en-US"/>
          </a:p>
          <a:p>
            <a:r>
              <a:rPr lang="zh-CN" altLang="en-US"/>
              <a:t>根据计算结果，该设备购置后所增加的现金流入量的现值大于其所需要的原始投资额，该方案可行。</a:t>
            </a:r>
            <a:endParaRPr lang="zh-CN" altLang="en-US"/>
          </a:p>
        </p:txBody>
      </p:sp>
      <p:pic>
        <p:nvPicPr>
          <p:cNvPr id="10" name="图片 9" descr="post_object_image_3696049604"/>
          <p:cNvPicPr>
            <a:picLocks noChangeAspect="1"/>
          </p:cNvPicPr>
          <p:nvPr/>
        </p:nvPicPr>
        <p:blipFill>
          <a:blip r:embed="rId8"/>
          <a:stretch>
            <a:fillRect/>
          </a:stretch>
        </p:blipFill>
        <p:spPr>
          <a:xfrm>
            <a:off x="4162406" y="4085330"/>
            <a:ext cx="3867150" cy="333375"/>
          </a:xfrm>
          <a:prstGeom prst="rect">
            <a:avLst/>
          </a:prstGeom>
        </p:spPr>
      </p:pic>
      <p:pic>
        <p:nvPicPr>
          <p:cNvPr id="17" name="图片 16" descr="post_object_image_3568028227"/>
          <p:cNvPicPr>
            <a:picLocks noChangeAspect="1"/>
          </p:cNvPicPr>
          <p:nvPr/>
        </p:nvPicPr>
        <p:blipFill>
          <a:blip r:embed="rId9"/>
          <a:stretch>
            <a:fillRect/>
          </a:stretch>
        </p:blipFill>
        <p:spPr>
          <a:xfrm>
            <a:off x="3226127" y="4746513"/>
            <a:ext cx="5892062" cy="609236"/>
          </a:xfrm>
          <a:prstGeom prst="rect">
            <a:avLst/>
          </a:prstGeom>
        </p:spPr>
      </p:pic>
      <p:pic>
        <p:nvPicPr>
          <p:cNvPr id="18" name="图片 17" descr="post_object_image_1602317175"/>
          <p:cNvPicPr>
            <a:picLocks noChangeAspect="1"/>
          </p:cNvPicPr>
          <p:nvPr/>
        </p:nvPicPr>
        <p:blipFill>
          <a:blip r:embed="rId10"/>
          <a:stretch>
            <a:fillRect/>
          </a:stretch>
        </p:blipFill>
        <p:spPr>
          <a:xfrm>
            <a:off x="3862345" y="5587817"/>
            <a:ext cx="4619625" cy="333375"/>
          </a:xfrm>
          <a:prstGeom prst="rect">
            <a:avLst/>
          </a:prstGeom>
        </p:spPr>
      </p:pic>
    </p:spTree>
    <p:custDataLst>
      <p:tags r:id="rId1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947308"/>
            <a:ext cx="49668" cy="75260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352349"/>
            <a:ext cx="10820361" cy="347591"/>
          </a:xfrm>
        </p:spPr>
        <p:txBody>
          <a:bodyPr>
            <a:normAutofit/>
          </a:bodyPr>
          <a:p>
            <a:r>
              <a:rPr lang="zh-CN" altLang="en-US"/>
              <a:t>将分期付款的各期款项的现值与一次支付的款项进行对比，低者为优。</a:t>
            </a:r>
            <a:endParaRPr lang="zh-CN" altLang="en-US"/>
          </a:p>
        </p:txBody>
      </p:sp>
      <p:sp>
        <p:nvSpPr>
          <p:cNvPr id="5" name="文本占位符 5"/>
          <p:cNvSpPr>
            <a:spLocks noGrp="1"/>
          </p:cNvSpPr>
          <p:nvPr>
            <p:custDataLst>
              <p:tags r:id="rId5"/>
            </p:custDataLst>
          </p:nvPr>
        </p:nvSpPr>
        <p:spPr>
          <a:xfrm>
            <a:off x="609608" y="94733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a:t>
            </a:r>
            <a:r>
              <a:rPr lang="zh-CN" altLang="en-US">
                <a:solidFill>
                  <a:schemeClr val="tx1"/>
                </a:solidFill>
                <a:cs typeface="Arial" panose="020B0604020202020204" pitchFamily="34" charset="0"/>
              </a:rPr>
              <a:t>二</a:t>
            </a:r>
            <a:r>
              <a:rPr lang="zh-CN" altLang="en-US">
                <a:solidFill>
                  <a:schemeClr val="tx1"/>
                </a:solidFill>
              </a:rPr>
              <a:t>）</a:t>
            </a:r>
            <a:r>
              <a:rPr lang="zh-CN" altLang="en-US">
                <a:cs typeface="Arial" panose="020B0604020202020204" pitchFamily="34" charset="0"/>
              </a:rPr>
              <a:t>固定资产分期付款还是一次付款的决策</a:t>
            </a:r>
            <a:endParaRPr lang="zh-CN" altLang="en-US">
              <a:cs typeface="Arial" panose="020B0604020202020204" pitchFamily="34" charset="0"/>
            </a:endParaRPr>
          </a:p>
        </p:txBody>
      </p:sp>
      <p:sp>
        <p:nvSpPr>
          <p:cNvPr id="15" name="文本占位符 5"/>
          <p:cNvSpPr>
            <a:spLocks noGrp="1"/>
          </p:cNvSpPr>
          <p:nvPr>
            <p:custDataLst>
              <p:tags r:id="rId6"/>
            </p:custDataLst>
          </p:nvPr>
        </p:nvSpPr>
        <p:spPr>
          <a:xfrm>
            <a:off x="609608" y="1900885"/>
            <a:ext cx="10972746" cy="4375783"/>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 5-22</a:t>
            </a:r>
            <a:r>
              <a:rPr lang="zh-CN" altLang="en-US"/>
              <a:t>】天力公司需增加一台生产设备，现有两个方案可供选择：一是向甲公司购买，购入时一次性付现，价款为</a:t>
            </a:r>
            <a:r>
              <a:rPr lang="en-US" altLang="zh-CN"/>
              <a:t> 230 000 </a:t>
            </a:r>
            <a:r>
              <a:rPr lang="zh-CN" altLang="en-US"/>
              <a:t>元；二是向乙公司购买，价款为</a:t>
            </a:r>
            <a:r>
              <a:rPr lang="en-US" altLang="zh-CN"/>
              <a:t> 300 000 </a:t>
            </a:r>
            <a:r>
              <a:rPr lang="zh-CN" altLang="en-US"/>
              <a:t>元，但可分</a:t>
            </a:r>
            <a:r>
              <a:rPr lang="en-US" altLang="zh-CN"/>
              <a:t> 6 </a:t>
            </a:r>
            <a:r>
              <a:rPr lang="zh-CN" altLang="en-US"/>
              <a:t>次支付，每年年末支付</a:t>
            </a:r>
            <a:r>
              <a:rPr lang="en-US" altLang="zh-CN"/>
              <a:t> 50 000 </a:t>
            </a:r>
            <a:r>
              <a:rPr lang="zh-CN" altLang="en-US"/>
              <a:t>元。假定天力公司的资本成本为</a:t>
            </a:r>
            <a:r>
              <a:rPr lang="en-US" altLang="zh-CN"/>
              <a:t> 10%</a:t>
            </a:r>
            <a:r>
              <a:rPr lang="zh-CN" altLang="en-US"/>
              <a:t>。要求：做出固定资产是分期付款还是一次付款的决策。</a:t>
            </a:r>
            <a:endParaRPr lang="zh-CN" altLang="en-US"/>
          </a:p>
          <a:p>
            <a:r>
              <a:rPr lang="zh-CN" altLang="en-US"/>
              <a:t>解：向乙公司购买设备所需支付款项的现值为：</a:t>
            </a:r>
            <a:endParaRPr lang="zh-CN" altLang="en-US"/>
          </a:p>
          <a:p>
            <a:endParaRPr lang="zh-CN" altLang="en-US"/>
          </a:p>
          <a:p>
            <a:endParaRPr lang="zh-CN" altLang="en-US"/>
          </a:p>
          <a:p>
            <a:r>
              <a:rPr lang="zh-CN" altLang="en-US"/>
              <a:t>根据计算结果，分期付款方案考虑货币时间价值并折现为现值后，实际付款额比一次付现要多付</a:t>
            </a:r>
            <a:r>
              <a:rPr lang="en-US" altLang="zh-CN"/>
              <a:t> 9 541.50 </a:t>
            </a:r>
            <a:r>
              <a:rPr lang="zh-CN" altLang="en-US"/>
              <a:t>元（</a:t>
            </a:r>
            <a:r>
              <a:rPr lang="en-US" altLang="zh-CN"/>
              <a:t>239 541.50-230 000</a:t>
            </a:r>
            <a:r>
              <a:rPr lang="zh-CN" altLang="en-US"/>
              <a:t>），因此一次性付现方案为优。</a:t>
            </a:r>
            <a:endParaRPr lang="zh-CN" altLang="en-US"/>
          </a:p>
        </p:txBody>
      </p:sp>
      <p:pic>
        <p:nvPicPr>
          <p:cNvPr id="8" name="图片 7" descr="post_object_image_3219441531"/>
          <p:cNvPicPr>
            <a:picLocks noChangeAspect="1"/>
          </p:cNvPicPr>
          <p:nvPr/>
        </p:nvPicPr>
        <p:blipFill>
          <a:blip r:embed="rId7"/>
          <a:stretch>
            <a:fillRect/>
          </a:stretch>
        </p:blipFill>
        <p:spPr>
          <a:xfrm>
            <a:off x="2881293" y="3257569"/>
            <a:ext cx="6429375" cy="342900"/>
          </a:xfrm>
          <a:prstGeom prst="rect">
            <a:avLst/>
          </a:prstGeom>
        </p:spPr>
      </p:pic>
    </p:spTree>
    <p:custDataLst>
      <p:tags r:id="rId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olidFill>
                  <a:schemeClr val="tx1"/>
                </a:solidFill>
              </a:rPr>
              <a:t>投融资管理基础</a:t>
            </a:r>
            <a:endParaRPr lang="zh-CN" altLang="en-US" sz="2700"/>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576" y="1473258"/>
            <a:ext cx="59278" cy="1516787"/>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76" y="1473307"/>
            <a:ext cx="10820368" cy="1591688"/>
          </a:xfrm>
        </p:spPr>
        <p:txBody>
          <a:bodyPr/>
          <a:p>
            <a:r>
              <a:rPr lang="zh-CN" altLang="en-US" b="1"/>
              <a:t>投资管理</a:t>
            </a:r>
            <a:r>
              <a:rPr lang="zh-CN" altLang="en-US"/>
              <a:t>，是指企业根据自身战略发展规划，以企业价值最大化为目标，对将资金投入营运进行的管理活动。</a:t>
            </a:r>
            <a:endParaRPr lang="zh-CN" altLang="en-US"/>
          </a:p>
          <a:p>
            <a:r>
              <a:rPr lang="zh-CN" altLang="en-US" b="1"/>
              <a:t>融资管理</a:t>
            </a:r>
            <a:r>
              <a:rPr lang="zh-CN" altLang="en-US"/>
              <a:t>，是指企业为实现既定的战略目标，在风险匹配的原则下，对通过一定的融资方式和渠道筹集资金进行的管理活动。</a:t>
            </a:r>
            <a:endParaRPr lang="zh-CN" altLang="en-US"/>
          </a:p>
          <a:p>
            <a:r>
              <a:rPr lang="zh-CN" altLang="en-US"/>
              <a:t>投融资管理领域应用的管理会计工具方法，一般包括贴现现金流法、项目管理、情景分析、约束资源优化等，本书主要介绍</a:t>
            </a:r>
            <a:r>
              <a:rPr lang="zh-CN" altLang="en-US" b="1"/>
              <a:t>贴现现金流法</a:t>
            </a:r>
            <a:r>
              <a:rPr lang="zh-CN" altLang="en-US"/>
              <a:t>。</a:t>
            </a:r>
            <a:endParaRPr lang="zh-CN" altLang="en-US"/>
          </a:p>
        </p:txBody>
      </p:sp>
    </p:spTree>
    <p:custDataLst>
      <p:tags r:id="rId6"/>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cs typeface="Arial" panose="020B0604020202020204" pitchFamily="34" charset="0"/>
              </a:rPr>
              <a:t>二、固定资产的更新改造决策</a:t>
            </a:r>
            <a:endParaRPr lang="zh-CN" altLang="en-US" sz="2700">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637776"/>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460857"/>
            <a:ext cx="10820361" cy="637760"/>
          </a:xfrm>
        </p:spPr>
        <p:txBody>
          <a:bodyPr>
            <a:normAutofit/>
          </a:bodyPr>
          <a:p>
            <a:r>
              <a:rPr lang="zh-CN" altLang="en-US"/>
              <a:t>采用差量分析法计算新固定资产比旧固定资产增加的现金流量来进行决策，如为正数，则需进行更新；如为负数，则不必进行更新。</a:t>
            </a:r>
            <a:endParaRPr lang="zh-CN" altLang="en-US"/>
          </a:p>
        </p:txBody>
      </p:sp>
      <p:sp>
        <p:nvSpPr>
          <p:cNvPr id="15" name="文本占位符 5"/>
          <p:cNvSpPr>
            <a:spLocks noGrp="1"/>
          </p:cNvSpPr>
          <p:nvPr>
            <p:custDataLst>
              <p:tags r:id="rId6"/>
            </p:custDataLst>
          </p:nvPr>
        </p:nvSpPr>
        <p:spPr>
          <a:xfrm>
            <a:off x="609608" y="2200817"/>
            <a:ext cx="10972746" cy="2649924"/>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5-23</a:t>
            </a:r>
            <a:r>
              <a:rPr lang="zh-CN" altLang="en-US"/>
              <a:t>】西南公司现有一台</a:t>
            </a:r>
            <a:r>
              <a:rPr lang="en-US" altLang="zh-CN"/>
              <a:t>4 </a:t>
            </a:r>
            <a:r>
              <a:rPr lang="zh-CN" altLang="en-US"/>
              <a:t>年前购进的设备，价款为</a:t>
            </a:r>
            <a:r>
              <a:rPr lang="en-US" altLang="zh-CN"/>
              <a:t>100000</a:t>
            </a:r>
            <a:r>
              <a:rPr lang="zh-CN" altLang="en-US"/>
              <a:t>元，可使用</a:t>
            </a:r>
            <a:r>
              <a:rPr lang="en-US" altLang="zh-CN"/>
              <a:t>10</a:t>
            </a:r>
            <a:r>
              <a:rPr lang="zh-CN" altLang="en-US"/>
              <a:t>年，按直线法计提折旧，预计无残值。现已计提折旧</a:t>
            </a:r>
            <a:r>
              <a:rPr lang="en-US" altLang="zh-CN"/>
              <a:t>40000</a:t>
            </a:r>
            <a:r>
              <a:rPr lang="zh-CN" altLang="en-US"/>
              <a:t>元，账面净值</a:t>
            </a:r>
            <a:r>
              <a:rPr lang="en-US" altLang="zh-CN"/>
              <a:t>60000</a:t>
            </a:r>
            <a:r>
              <a:rPr lang="zh-CN" altLang="en-US"/>
              <a:t>元。使用该设备每年可获得收入</a:t>
            </a:r>
            <a:r>
              <a:rPr lang="en-US" altLang="zh-CN"/>
              <a:t>150000</a:t>
            </a:r>
            <a:r>
              <a:rPr lang="zh-CN" altLang="en-US"/>
              <a:t>元，每年支付的使用费为</a:t>
            </a:r>
            <a:r>
              <a:rPr lang="en-US" altLang="zh-CN"/>
              <a:t>115 000</a:t>
            </a:r>
            <a:r>
              <a:rPr lang="zh-CN" altLang="en-US"/>
              <a:t>元。</a:t>
            </a:r>
            <a:endParaRPr lang="zh-CN" altLang="en-US"/>
          </a:p>
          <a:p>
            <a:r>
              <a:rPr lang="zh-CN" altLang="en-US"/>
              <a:t>该公司准备购买一台新式设备取代旧设备，买价</a:t>
            </a:r>
            <a:r>
              <a:rPr lang="en-US" altLang="zh-CN"/>
              <a:t>190000</a:t>
            </a:r>
            <a:r>
              <a:rPr lang="zh-CN" altLang="en-US"/>
              <a:t>元，可使用</a:t>
            </a:r>
            <a:r>
              <a:rPr lang="en-US" altLang="zh-CN"/>
              <a:t>6</a:t>
            </a:r>
            <a:r>
              <a:rPr lang="zh-CN" altLang="en-US"/>
              <a:t>年，预计残值</a:t>
            </a:r>
            <a:r>
              <a:rPr lang="en-US" altLang="zh-CN"/>
              <a:t>10000</a:t>
            </a:r>
            <a:r>
              <a:rPr lang="zh-CN" altLang="en-US"/>
              <a:t>元。如购入新设备，旧设备可按</a:t>
            </a:r>
            <a:r>
              <a:rPr lang="en-US" altLang="zh-CN"/>
              <a:t>50000</a:t>
            </a:r>
            <a:r>
              <a:rPr lang="zh-CN" altLang="en-US"/>
              <a:t>元作价出售。使用新设备后，每年可增加销售收入</a:t>
            </a:r>
            <a:r>
              <a:rPr lang="en-US" altLang="zh-CN"/>
              <a:t>200000</a:t>
            </a:r>
            <a:r>
              <a:rPr lang="zh-CN" altLang="en-US"/>
              <a:t>元，同时每年可降低成本</a:t>
            </a:r>
            <a:r>
              <a:rPr lang="en-US" altLang="zh-CN"/>
              <a:t>8 000</a:t>
            </a:r>
            <a:r>
              <a:rPr lang="zh-CN" altLang="en-US"/>
              <a:t>元。该公司目标投资报酬率为</a:t>
            </a:r>
            <a:r>
              <a:rPr lang="en-US" altLang="zh-CN"/>
              <a:t>12%</a:t>
            </a:r>
            <a:r>
              <a:rPr lang="zh-CN" altLang="en-US"/>
              <a:t>。</a:t>
            </a:r>
            <a:endParaRPr lang="zh-CN" altLang="en-US"/>
          </a:p>
          <a:p>
            <a:r>
              <a:rPr lang="zh-CN" altLang="en-US"/>
              <a:t>要求：对固定资产是否更新改造做出决策。</a:t>
            </a:r>
            <a:endParaRPr lang="zh-CN" altLang="en-US"/>
          </a:p>
          <a:p>
            <a:r>
              <a:rPr lang="zh-CN" altLang="en-US"/>
              <a:t>解：（</a:t>
            </a:r>
            <a:r>
              <a:rPr lang="en-US" altLang="zh-CN"/>
              <a:t>1</a:t>
            </a:r>
            <a:r>
              <a:rPr lang="zh-CN" altLang="en-US"/>
              <a:t>）计算购入新设备，出售旧设备后的现金流出量。</a:t>
            </a:r>
            <a:endParaRPr lang="zh-CN" altLang="en-US"/>
          </a:p>
          <a:p>
            <a:endParaRPr lang="zh-CN" altLang="en-US"/>
          </a:p>
          <a:p>
            <a:endParaRPr lang="zh-CN" altLang="en-US"/>
          </a:p>
        </p:txBody>
      </p:sp>
      <p:pic>
        <p:nvPicPr>
          <p:cNvPr id="7" name="图片 6" descr="post_object_image_904211279"/>
          <p:cNvPicPr>
            <a:picLocks noChangeAspect="1"/>
          </p:cNvPicPr>
          <p:nvPr/>
        </p:nvPicPr>
        <p:blipFill>
          <a:blip r:embed="rId7"/>
          <a:stretch>
            <a:fillRect/>
          </a:stretch>
        </p:blipFill>
        <p:spPr>
          <a:xfrm>
            <a:off x="4076681" y="4405947"/>
            <a:ext cx="4038600" cy="342900"/>
          </a:xfrm>
          <a:prstGeom prst="rect">
            <a:avLst/>
          </a:prstGeom>
        </p:spPr>
      </p:pic>
    </p:spTree>
    <p:custDataLst>
      <p:tags r:id="rId8"/>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9" name="文本占位符 5"/>
          <p:cNvSpPr>
            <a:spLocks noGrp="1"/>
          </p:cNvSpPr>
          <p:nvPr>
            <p:custDataLst>
              <p:tags r:id="rId3"/>
            </p:custDataLst>
          </p:nvPr>
        </p:nvSpPr>
        <p:spPr>
          <a:xfrm>
            <a:off x="609608" y="919005"/>
            <a:ext cx="10923078" cy="4556848"/>
          </a:xfrm>
          <a:prstGeom prst="rect">
            <a:avLst/>
          </a:prstGeom>
          <a:noFill/>
        </p:spPr>
        <p:txBody>
          <a:bodyPr vert="horz" lIns="0" tIns="0" rIns="0" bIns="0" rtlCol="0" anchor="t">
            <a:normAutofit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a:t>
            </a:r>
            <a:r>
              <a:rPr lang="en-US" altLang="zh-CN"/>
              <a:t>2</a:t>
            </a:r>
            <a:r>
              <a:rPr lang="zh-CN" altLang="en-US"/>
              <a:t>）编制现金净流量比较表，如表</a:t>
            </a:r>
            <a:r>
              <a:rPr lang="en-US" altLang="zh-CN"/>
              <a:t>5-5</a:t>
            </a:r>
            <a:r>
              <a:rPr lang="zh-CN" altLang="en-US"/>
              <a:t>所示。</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r>
              <a:rPr lang="zh-CN" altLang="en-US"/>
              <a:t>（</a:t>
            </a:r>
            <a:r>
              <a:rPr lang="en-US" altLang="zh-CN"/>
              <a:t>3</a:t>
            </a:r>
            <a:r>
              <a:rPr lang="zh-CN" altLang="en-US"/>
              <a:t>）计算使用新设备增加的现金净流量的现值。</a:t>
            </a:r>
            <a:endParaRPr lang="zh-CN" altLang="en-US"/>
          </a:p>
          <a:p>
            <a:endParaRPr lang="zh-CN" altLang="en-US"/>
          </a:p>
          <a:p>
            <a:endParaRPr lang="zh-CN" altLang="en-US"/>
          </a:p>
          <a:p>
            <a:endParaRPr lang="zh-CN" altLang="en-US"/>
          </a:p>
          <a:p>
            <a:endParaRPr lang="zh-CN" altLang="en-US"/>
          </a:p>
          <a:p>
            <a:r>
              <a:rPr lang="zh-CN" altLang="en-US"/>
              <a:t>根据计算结果，购买新设备可增加净现值</a:t>
            </a:r>
            <a:r>
              <a:rPr lang="en-US" altLang="zh-CN"/>
              <a:t>103 527.20</a:t>
            </a:r>
            <a:r>
              <a:rPr lang="zh-CN" altLang="en-US"/>
              <a:t>元，该更新方案可行。</a:t>
            </a:r>
            <a:endParaRPr lang="zh-CN" altLang="en-US"/>
          </a:p>
        </p:txBody>
      </p:sp>
      <p:pic>
        <p:nvPicPr>
          <p:cNvPr id="4" name="图片 3" descr="post_object_image_123191516"/>
          <p:cNvPicPr>
            <a:picLocks noChangeAspect="1"/>
          </p:cNvPicPr>
          <p:nvPr/>
        </p:nvPicPr>
        <p:blipFill>
          <a:blip r:embed="rId4"/>
          <a:stretch>
            <a:fillRect/>
          </a:stretch>
        </p:blipFill>
        <p:spPr>
          <a:xfrm>
            <a:off x="2387185" y="1262012"/>
            <a:ext cx="7417591" cy="2139690"/>
          </a:xfrm>
          <a:prstGeom prst="rect">
            <a:avLst/>
          </a:prstGeom>
        </p:spPr>
      </p:pic>
      <p:pic>
        <p:nvPicPr>
          <p:cNvPr id="5" name="图片 4" descr="post_object_image_4109733886"/>
          <p:cNvPicPr>
            <a:picLocks noChangeAspect="1"/>
          </p:cNvPicPr>
          <p:nvPr/>
        </p:nvPicPr>
        <p:blipFill>
          <a:blip r:embed="rId5"/>
          <a:stretch>
            <a:fillRect/>
          </a:stretch>
        </p:blipFill>
        <p:spPr>
          <a:xfrm>
            <a:off x="2276456" y="3918481"/>
            <a:ext cx="7639050" cy="723900"/>
          </a:xfrm>
          <a:prstGeom prst="rect">
            <a:avLst/>
          </a:prstGeom>
        </p:spPr>
      </p:pic>
    </p:spTree>
    <p:custDataLst>
      <p:tags r:id="rId6"/>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货币时间价值：1. 货币时间价值的概念</a:t>
            </a:r>
            <a:endParaRPr lang="zh-CN" altLang="en-US"/>
          </a:p>
        </p:txBody>
      </p:sp>
      <p:sp>
        <p:nvSpPr>
          <p:cNvPr id="3" name="文本占位符 2"/>
          <p:cNvSpPr>
            <a:spLocks noGrp="1"/>
          </p:cNvSpPr>
          <p:nvPr>
            <p:ph type="body" idx="16388"/>
            <p:custDataLst>
              <p:tags r:id="rId2"/>
            </p:custDataLst>
          </p:nvPr>
        </p:nvSpPr>
        <p:spPr/>
        <p:txBody>
          <a:bodyPr/>
          <a:p>
            <a:r>
              <a:rPr lang="zh-CN" altLang="en-US"/>
              <a:t>01</a:t>
            </a:r>
            <a:endParaRPr lang="zh-CN" altLang="en-US"/>
          </a:p>
        </p:txBody>
      </p:sp>
      <p:sp>
        <p:nvSpPr>
          <p:cNvPr id="4" name="文本占位符 3"/>
          <p:cNvSpPr>
            <a:spLocks noGrp="1"/>
          </p:cNvSpPr>
          <p:nvPr>
            <p:ph type="body" idx="16386"/>
            <p:custDataLst>
              <p:tags r:id="rId3"/>
            </p:custDataLst>
          </p:nvPr>
        </p:nvSpPr>
        <p:spPr/>
        <p:txBody>
          <a:bodyPr/>
          <a:p>
            <a:r>
              <a:rPr lang="zh-CN" altLang="en-US"/>
              <a:t>货币时间价值</a:t>
            </a:r>
            <a:endParaRPr lang="zh-CN" altLang="en-US"/>
          </a:p>
        </p:txBody>
      </p:sp>
      <p:sp>
        <p:nvSpPr>
          <p:cNvPr id="5" name="文本占位符 4"/>
          <p:cNvSpPr>
            <a:spLocks noGrp="1"/>
          </p:cNvSpPr>
          <p:nvPr>
            <p:ph type="body" idx="16387"/>
            <p:custDataLst>
              <p:tags r:id="rId4"/>
            </p:custDataLst>
          </p:nvPr>
        </p:nvSpPr>
        <p:spPr/>
        <p:txBody>
          <a:bodyPr/>
          <a:p>
            <a:r>
              <a:rPr lang="zh-CN" altLang="en-US"/>
              <a:t>货币时间价值是指货币经过一定时间的投资与再投资后所增加的价值。简单地说，就是指同等数量的货币在不同时间内，其价值是不一样的。典型的例子是，当你将100元钱存入银行时，一年后可以得到110元（假设银行利率为10%），这多出的10元钱就是货币的时间价值。其产生的原因是投资者将这100元借去进行投资而产生的收益。货币的时间价值从量的规定性上说，等于在没有通货膨胀和风险前提下的社会平均资本利润率。由于政府债券的风险较小，接近于零，所以人们一般将政府债券利率视同为货币时间价值的体现</a:t>
            </a:r>
            <a:endParaRPr lang="zh-CN" altLang="en-US"/>
          </a:p>
        </p:txBody>
      </p:sp>
      <p:sp>
        <p:nvSpPr>
          <p:cNvPr id="6" name="文本占位符 5"/>
          <p:cNvSpPr>
            <a:spLocks noGrp="1"/>
          </p:cNvSpPr>
          <p:nvPr>
            <p:ph type="body" idx="16391"/>
            <p:custDataLst>
              <p:tags r:id="rId5"/>
            </p:custDataLst>
          </p:nvPr>
        </p:nvSpPr>
        <p:spPr/>
        <p:txBody>
          <a:bodyPr/>
          <a:p>
            <a:r>
              <a:rPr lang="zh-CN" altLang="en-US"/>
              <a:t>02</a:t>
            </a:r>
            <a:endParaRPr lang="zh-CN" altLang="en-US"/>
          </a:p>
        </p:txBody>
      </p:sp>
      <p:sp>
        <p:nvSpPr>
          <p:cNvPr id="7" name="文本占位符 6"/>
          <p:cNvSpPr>
            <a:spLocks noGrp="1"/>
          </p:cNvSpPr>
          <p:nvPr>
            <p:ph type="body" idx="16389"/>
            <p:custDataLst>
              <p:tags r:id="rId6"/>
            </p:custDataLst>
          </p:nvPr>
        </p:nvSpPr>
        <p:spPr/>
        <p:txBody>
          <a:bodyPr/>
          <a:p>
            <a:r>
              <a:rPr lang="zh-CN" altLang="en-US"/>
              <a:t>货币的时间价值</a:t>
            </a:r>
            <a:endParaRPr lang="zh-CN" altLang="en-US"/>
          </a:p>
        </p:txBody>
      </p:sp>
      <p:sp>
        <p:nvSpPr>
          <p:cNvPr id="8" name="文本占位符 7"/>
          <p:cNvSpPr>
            <a:spLocks noGrp="1"/>
          </p:cNvSpPr>
          <p:nvPr>
            <p:ph type="body" idx="16390"/>
            <p:custDataLst>
              <p:tags r:id="rId7"/>
            </p:custDataLst>
          </p:nvPr>
        </p:nvSpPr>
        <p:spPr/>
        <p:txBody>
          <a:bodyPr/>
          <a:p>
            <a:r>
              <a:rPr lang="zh-CN" altLang="en-US"/>
              <a:t>货币具有时间价值是投融资决策分析过程中需要考虑的重要因素。在这一价值观念下，投资决策者才能意识到同等数量的货币在不同时间内应具有不同的价值。因此，不同时间的货币收支需要换算到同一时间点上，才能进行正确比较</a:t>
            </a:r>
            <a:endParaRPr lang="zh-CN" altLang="en-US"/>
          </a:p>
        </p:txBody>
      </p:sp>
    </p:spTree>
    <p:custDataLst>
      <p:tags r:id="rId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cs typeface="Arial" panose="020B0604020202020204" pitchFamily="34" charset="0"/>
              </a:rPr>
              <a:t>三、固定资产购置还是租赁的决策</a:t>
            </a:r>
            <a:endParaRPr lang="zh-CN" altLang="en-US" sz="2700">
              <a:cs typeface="Arial" panose="020B0604020202020204" pitchFamily="34" charset="0"/>
            </a:endParaRPr>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668" cy="341106"/>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460857"/>
            <a:ext cx="10820361" cy="341091"/>
          </a:xfrm>
        </p:spPr>
        <p:txBody>
          <a:bodyPr>
            <a:normAutofit/>
          </a:bodyPr>
          <a:p>
            <a:r>
              <a:rPr lang="zh-CN" altLang="en-US"/>
              <a:t>只要比较其成本，成本低者为优。</a:t>
            </a:r>
            <a:endParaRPr lang="zh-CN" altLang="en-US"/>
          </a:p>
        </p:txBody>
      </p:sp>
      <p:sp>
        <p:nvSpPr>
          <p:cNvPr id="15" name="文本占位符 5"/>
          <p:cNvSpPr>
            <a:spLocks noGrp="1"/>
          </p:cNvSpPr>
          <p:nvPr>
            <p:custDataLst>
              <p:tags r:id="rId6"/>
            </p:custDataLst>
          </p:nvPr>
        </p:nvSpPr>
        <p:spPr>
          <a:xfrm>
            <a:off x="609608" y="1964621"/>
            <a:ext cx="10972746" cy="2803044"/>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【例</a:t>
            </a:r>
            <a:r>
              <a:rPr lang="en-US" altLang="zh-CN"/>
              <a:t>5-24</a:t>
            </a:r>
            <a:r>
              <a:rPr lang="zh-CN" altLang="en-US"/>
              <a:t>】新能公司计划增加一台生产设备。若购置，价款为</a:t>
            </a:r>
            <a:r>
              <a:rPr lang="en-US" altLang="zh-CN"/>
              <a:t>350000</a:t>
            </a:r>
            <a:r>
              <a:rPr lang="zh-CN" altLang="en-US"/>
              <a:t>元，可使用</a:t>
            </a:r>
            <a:r>
              <a:rPr lang="en-US" altLang="zh-CN"/>
              <a:t>5</a:t>
            </a:r>
            <a:r>
              <a:rPr lang="zh-CN" altLang="en-US"/>
              <a:t>年，预计残值</a:t>
            </a:r>
            <a:r>
              <a:rPr lang="en-US" altLang="zh-CN"/>
              <a:t>20000</a:t>
            </a:r>
            <a:r>
              <a:rPr lang="zh-CN" altLang="en-US"/>
              <a:t>元；若租赁，每年年末支付租金</a:t>
            </a:r>
            <a:r>
              <a:rPr lang="en-US" altLang="zh-CN"/>
              <a:t>90000</a:t>
            </a:r>
            <a:r>
              <a:rPr lang="zh-CN" altLang="en-US"/>
              <a:t>元。无论购置或租赁，生产任务相同。资金年复利率为</a:t>
            </a:r>
            <a:r>
              <a:rPr lang="en-US" altLang="zh-CN"/>
              <a:t>10%</a:t>
            </a:r>
            <a:r>
              <a:rPr lang="zh-CN" altLang="en-US"/>
              <a:t>。</a:t>
            </a:r>
            <a:endParaRPr lang="zh-CN" altLang="en-US"/>
          </a:p>
          <a:p>
            <a:r>
              <a:rPr lang="zh-CN" altLang="en-US"/>
              <a:t>要求：为该公司做出固定资产购置还是租赁的决策。</a:t>
            </a:r>
            <a:endParaRPr lang="zh-CN" altLang="en-US"/>
          </a:p>
          <a:p>
            <a:r>
              <a:rPr lang="zh-CN" altLang="en-US"/>
              <a:t>解：</a:t>
            </a:r>
            <a:endParaRPr lang="zh-CN" altLang="en-US"/>
          </a:p>
          <a:p>
            <a:endParaRPr lang="zh-CN" altLang="en-US"/>
          </a:p>
          <a:p>
            <a:endParaRPr lang="zh-CN" altLang="en-US"/>
          </a:p>
          <a:p>
            <a:endParaRPr lang="zh-CN" altLang="en-US"/>
          </a:p>
          <a:p>
            <a:endParaRPr lang="zh-CN" altLang="en-US"/>
          </a:p>
          <a:p>
            <a:r>
              <a:rPr lang="zh-CN" altLang="en-US"/>
              <a:t>根据计算结果，购置成本现值</a:t>
            </a:r>
            <a:r>
              <a:rPr lang="en-US" altLang="zh-CN"/>
              <a:t> 337 582 </a:t>
            </a:r>
            <a:r>
              <a:rPr lang="zh-CN" altLang="en-US"/>
              <a:t>元小于租赁成本现值</a:t>
            </a:r>
            <a:r>
              <a:rPr lang="en-US" altLang="zh-CN"/>
              <a:t> 37 707.20 </a:t>
            </a:r>
            <a:r>
              <a:rPr lang="zh-CN" altLang="en-US"/>
              <a:t>元，故应选择购置设备。</a:t>
            </a:r>
            <a:endParaRPr lang="zh-CN" altLang="en-US"/>
          </a:p>
        </p:txBody>
      </p:sp>
      <p:pic>
        <p:nvPicPr>
          <p:cNvPr id="5" name="图片 4" descr="post_object_image_3700655752"/>
          <p:cNvPicPr>
            <a:picLocks noChangeAspect="1"/>
          </p:cNvPicPr>
          <p:nvPr/>
        </p:nvPicPr>
        <p:blipFill>
          <a:blip r:embed="rId7"/>
          <a:stretch>
            <a:fillRect/>
          </a:stretch>
        </p:blipFill>
        <p:spPr>
          <a:xfrm>
            <a:off x="1990706" y="3134625"/>
            <a:ext cx="8210550" cy="971550"/>
          </a:xfrm>
          <a:prstGeom prst="rect">
            <a:avLst/>
          </a:prstGeom>
        </p:spPr>
      </p:pic>
    </p:spTree>
    <p:custDataLst>
      <p:tags r:id="rId8"/>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0"/>
          <p:cNvSpPr>
            <a:spLocks noGrp="1"/>
          </p:cNvSpPr>
          <p:nvPr>
            <p:ph type="body" idx="16386"/>
            <p:custDataLst>
              <p:tags r:id="rId1"/>
            </p:custDataLst>
          </p:nvPr>
        </p:nvSpPr>
        <p:spPr/>
        <p:txBody>
          <a:bodyPr/>
          <a:p>
            <a:r>
              <a:rPr lang="zh-CN" altLang="en-US"/>
              <a:t>THE END</a:t>
            </a:r>
            <a:endParaRPr lang="zh-CN" altLang="en-US"/>
          </a:p>
        </p:txBody>
      </p:sp>
      <p:sp>
        <p:nvSpPr>
          <p:cNvPr id="3" name="标题 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908828"/>
            <a:ext cx="10972768" cy="389307"/>
          </a:xfrm>
        </p:spPr>
        <p:txBody>
          <a:bodyPr>
            <a:normAutofit fontScale="90000"/>
          </a:bodyPr>
          <a:p>
            <a:r>
              <a:rPr lang="zh-CN" altLang="en-US" sz="2700">
                <a:solidFill>
                  <a:schemeClr val="tx1"/>
                </a:solidFill>
                <a:effectLst/>
                <a:uFill>
                  <a:solidFill>
                    <a:schemeClr val="tx1">
                      <a:lumMod val="75000"/>
                      <a:lumOff val="25000"/>
                    </a:schemeClr>
                  </a:solidFill>
                </a:uFill>
              </a:rPr>
              <a:t>一</a:t>
            </a:r>
            <a:r>
              <a:rPr lang="zh-CN" altLang="en-US" sz="2700">
                <a:solidFill>
                  <a:schemeClr val="tx1"/>
                </a:solidFill>
                <a:effectLst/>
                <a:uFill>
                  <a:solidFill>
                    <a:schemeClr val="tx1">
                      <a:lumMod val="75000"/>
                      <a:lumOff val="25000"/>
                    </a:schemeClr>
                  </a:solidFill>
                </a:uFill>
                <a:cs typeface="Arial" panose="020B0604020202020204" pitchFamily="34" charset="0"/>
              </a:rPr>
              <a:t>、货币时间价值</a:t>
            </a:r>
            <a:endParaRPr lang="zh-CN" altLang="en-US"/>
          </a:p>
        </p:txBody>
      </p:sp>
      <p:pic>
        <p:nvPicPr>
          <p:cNvPr id="3" name="内容占位符 2" descr="e347f70d-823c-11f0-b967-4255ff607ee8"/>
          <p:cNvPicPr>
            <a:picLocks noChangeAspect="1"/>
          </p:cNvPicPr>
          <p:nvPr>
            <p:ph idx="16388"/>
            <p:custDataLst>
              <p:tags r:id="rId2"/>
            </p:custDataLst>
          </p:nvPr>
        </p:nvPicPr>
        <p:blipFill>
          <a:blip r:embed="rId3"/>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4"/>
            </p:custDataLst>
          </p:nvPr>
        </p:nvSpPr>
        <p:spPr>
          <a:xfrm>
            <a:off x="609608" y="1460825"/>
            <a:ext cx="49708" cy="822197"/>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93" y="1865866"/>
            <a:ext cx="10820368" cy="347591"/>
          </a:xfrm>
        </p:spPr>
        <p:txBody>
          <a:bodyPr>
            <a:normAutofit/>
          </a:bodyPr>
          <a:p>
            <a:r>
              <a:rPr lang="zh-CN" altLang="en-US" b="1"/>
              <a:t>货币时间价值</a:t>
            </a:r>
            <a:r>
              <a:rPr lang="zh-CN" altLang="en-US"/>
              <a:t>是指货币经过一定时间的投资与再投资后所增加的价值。</a:t>
            </a:r>
            <a:endParaRPr lang="zh-CN" altLang="en-US"/>
          </a:p>
        </p:txBody>
      </p:sp>
      <p:sp>
        <p:nvSpPr>
          <p:cNvPr id="5" name="文本占位符 5"/>
          <p:cNvSpPr>
            <a:spLocks noGrp="1"/>
          </p:cNvSpPr>
          <p:nvPr>
            <p:custDataLst>
              <p:tags r:id="rId6"/>
            </p:custDataLst>
          </p:nvPr>
        </p:nvSpPr>
        <p:spPr>
          <a:xfrm>
            <a:off x="761962" y="1460857"/>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1.</a:t>
            </a:r>
            <a:r>
              <a:rPr lang="zh-CN" altLang="en-US">
                <a:cs typeface="Arial" panose="020B0604020202020204" pitchFamily="34" charset="0"/>
              </a:rPr>
              <a:t>货币时间价值的概念</a:t>
            </a:r>
            <a:endParaRPr lang="zh-CN" altLang="en-US"/>
          </a:p>
        </p:txBody>
      </p:sp>
      <p:sp>
        <p:nvSpPr>
          <p:cNvPr id="9" name="装饰  2"/>
          <p:cNvSpPr>
            <a:spLocks noGrp="1"/>
          </p:cNvSpPr>
          <p:nvPr>
            <p:custDataLst>
              <p:tags r:id="rId7"/>
            </p:custDataLst>
          </p:nvPr>
        </p:nvSpPr>
        <p:spPr>
          <a:xfrm>
            <a:off x="609608" y="2445711"/>
            <a:ext cx="49668" cy="1916859"/>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8"/>
            </p:custDataLst>
          </p:nvPr>
        </p:nvSpPr>
        <p:spPr>
          <a:xfrm>
            <a:off x="761962" y="2837888"/>
            <a:ext cx="10820392" cy="1524698"/>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由于货币时间价值与银行复利增长形式相同，因此通常采用银行</a:t>
            </a:r>
            <a:r>
              <a:rPr lang="zh-CN" altLang="en-US" b="1"/>
              <a:t>复利</a:t>
            </a:r>
            <a:r>
              <a:rPr lang="zh-CN" altLang="en-US"/>
              <a:t>计算的方法进行货币时间价值的计算。</a:t>
            </a:r>
            <a:endParaRPr lang="zh-CN" altLang="en-US"/>
          </a:p>
          <a:p>
            <a:r>
              <a:rPr lang="zh-CN" altLang="en-US"/>
              <a:t>货币时间价值的计量形式主要有</a:t>
            </a:r>
            <a:r>
              <a:rPr lang="zh-CN" altLang="en-US" b="1"/>
              <a:t>复利终值</a:t>
            </a:r>
            <a:r>
              <a:rPr lang="zh-CN" altLang="en-US"/>
              <a:t>、</a:t>
            </a:r>
            <a:r>
              <a:rPr lang="zh-CN" altLang="en-US" b="1"/>
              <a:t>复利现值</a:t>
            </a:r>
            <a:r>
              <a:rPr lang="zh-CN" altLang="en-US"/>
              <a:t>、</a:t>
            </a:r>
            <a:r>
              <a:rPr lang="zh-CN" altLang="en-US" b="1"/>
              <a:t>年金终值</a:t>
            </a:r>
            <a:r>
              <a:rPr lang="zh-CN" altLang="en-US"/>
              <a:t>、</a:t>
            </a:r>
            <a:r>
              <a:rPr lang="zh-CN" altLang="en-US" b="1"/>
              <a:t>年金现值</a:t>
            </a:r>
            <a:r>
              <a:rPr lang="zh-CN" altLang="en-US"/>
              <a:t>。</a:t>
            </a:r>
            <a:endParaRPr lang="zh-CN" altLang="en-US"/>
          </a:p>
          <a:p>
            <a:r>
              <a:rPr lang="zh-CN" altLang="en-US"/>
              <a:t>其中，现值又称本金，是指未来某一时点上的一定量现金折合到现在的价值。终值又称将来值或本利和，是指现在一定量的资金在将来某个时点上的价值。</a:t>
            </a:r>
            <a:endParaRPr lang="zh-CN" altLang="en-US"/>
          </a:p>
        </p:txBody>
      </p:sp>
      <p:sp>
        <p:nvSpPr>
          <p:cNvPr id="11" name="文本占位符 5"/>
          <p:cNvSpPr>
            <a:spLocks noGrp="1"/>
          </p:cNvSpPr>
          <p:nvPr>
            <p:custDataLst>
              <p:tags r:id="rId9"/>
            </p:custDataLst>
          </p:nvPr>
        </p:nvSpPr>
        <p:spPr>
          <a:xfrm>
            <a:off x="761962" y="2445704"/>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solidFill>
                  <a:schemeClr val="tx1"/>
                </a:solidFill>
              </a:rPr>
              <a:t>2</a:t>
            </a:r>
            <a:r>
              <a:rPr lang="en-US" altLang="zh-CN"/>
              <a:t>.</a:t>
            </a:r>
            <a:r>
              <a:rPr lang="zh-CN" altLang="en-US"/>
              <a:t>货币时间价值的计算</a:t>
            </a:r>
            <a:endParaRPr lang="zh-CN" altLang="en-US"/>
          </a:p>
        </p:txBody>
      </p:sp>
    </p:spTree>
    <p:custDataLst>
      <p:tags r:id="rId1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2316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90577"/>
          </a:xfrm>
        </p:spPr>
        <p:txBody>
          <a:bodyPr>
            <a:normAutofit/>
          </a:bodyPr>
          <a:p>
            <a:r>
              <a:rPr lang="zh-CN" altLang="en-US" b="1"/>
              <a:t>复利终值</a:t>
            </a:r>
            <a:r>
              <a:rPr lang="zh-CN" altLang="en-US"/>
              <a:t>是指某特定量的本金按复利计算若干期后的本利和。</a:t>
            </a:r>
            <a:r>
              <a:rPr lang="zh-CN" altLang="en-US" b="1"/>
              <a:t>复利现值</a:t>
            </a:r>
            <a:r>
              <a:rPr lang="zh-CN" altLang="en-US"/>
              <a:t>是复利终值的逆运算，是指为取得将来某一特定时点上的本利和，现在所需要的本金。</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a:t>
            </a:r>
            <a:r>
              <a:rPr lang="en-US" altLang="zh-CN">
                <a:solidFill>
                  <a:schemeClr val="tx1"/>
                </a:solidFill>
                <a:cs typeface="Arial" panose="020B0604020202020204" pitchFamily="34" charset="0"/>
              </a:rPr>
              <a:t>1</a:t>
            </a:r>
            <a:r>
              <a:rPr lang="zh-CN" altLang="en-US">
                <a:solidFill>
                  <a:schemeClr val="tx1"/>
                </a:solidFill>
                <a:cs typeface="Arial" panose="020B0604020202020204" pitchFamily="34" charset="0"/>
              </a:rPr>
              <a:t>）</a:t>
            </a:r>
            <a:r>
              <a:rPr lang="zh-CN" altLang="en-US"/>
              <a:t>复利终值与复利现值</a:t>
            </a:r>
            <a:endParaRPr lang="zh-CN" altLang="en-US"/>
          </a:p>
        </p:txBody>
      </p:sp>
      <p:sp>
        <p:nvSpPr>
          <p:cNvPr id="9" name="装饰  2"/>
          <p:cNvSpPr>
            <a:spLocks noGrp="1"/>
          </p:cNvSpPr>
          <p:nvPr>
            <p:custDataLst>
              <p:tags r:id="rId6"/>
            </p:custDataLst>
          </p:nvPr>
        </p:nvSpPr>
        <p:spPr>
          <a:xfrm>
            <a:off x="609608" y="2282823"/>
            <a:ext cx="49668" cy="71104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7"/>
            </p:custDataLst>
          </p:nvPr>
        </p:nvSpPr>
        <p:spPr>
          <a:xfrm>
            <a:off x="761962" y="2687824"/>
            <a:ext cx="10820392" cy="36673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N</a:t>
            </a:r>
            <a:r>
              <a:rPr lang="zh-CN" altLang="en-US"/>
              <a:t>年后本利和为：</a:t>
            </a:r>
            <a:endParaRPr lang="zh-CN" altLang="en-US"/>
          </a:p>
        </p:txBody>
      </p:sp>
      <p:sp>
        <p:nvSpPr>
          <p:cNvPr id="11" name="文本占位符 5"/>
          <p:cNvSpPr>
            <a:spLocks noGrp="1"/>
          </p:cNvSpPr>
          <p:nvPr>
            <p:custDataLst>
              <p:tags r:id="rId8"/>
            </p:custDataLst>
          </p:nvPr>
        </p:nvSpPr>
        <p:spPr>
          <a:xfrm>
            <a:off x="761962" y="2282829"/>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t>①</a:t>
            </a:r>
            <a:r>
              <a:rPr lang="zh-CN" altLang="en-US"/>
              <a:t>复利终值的计算（已知现值</a:t>
            </a:r>
            <a:r>
              <a:rPr lang="en-US" altLang="zh-CN"/>
              <a:t>P</a:t>
            </a:r>
            <a:r>
              <a:rPr lang="zh-CN" altLang="en-US"/>
              <a:t>，求终值</a:t>
            </a:r>
            <a:r>
              <a:rPr lang="en-US" altLang="zh-CN"/>
              <a:t>F</a:t>
            </a:r>
            <a:r>
              <a:rPr lang="zh-CN" altLang="en-US"/>
              <a:t>）。</a:t>
            </a:r>
            <a:endParaRPr lang="zh-CN" altLang="en-US"/>
          </a:p>
        </p:txBody>
      </p:sp>
      <p:sp>
        <p:nvSpPr>
          <p:cNvPr id="8" name="文本占位符 5"/>
          <p:cNvSpPr>
            <a:spLocks noGrp="1"/>
          </p:cNvSpPr>
          <p:nvPr>
            <p:custDataLst>
              <p:tags r:id="rId9"/>
            </p:custDataLst>
          </p:nvPr>
        </p:nvSpPr>
        <p:spPr>
          <a:xfrm>
            <a:off x="761962" y="3600044"/>
            <a:ext cx="10820392" cy="61555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a:t>
            </a:r>
            <a:r>
              <a:rPr lang="en-US" altLang="zh-CN"/>
              <a:t>1</a:t>
            </a:r>
            <a:r>
              <a:rPr lang="zh-CN" altLang="en-US"/>
              <a:t>+</a:t>
            </a:r>
            <a:r>
              <a:rPr lang="en-US" altLang="zh-CN"/>
              <a:t>i</a:t>
            </a:r>
            <a:r>
              <a:rPr lang="zh-CN" altLang="en-US"/>
              <a:t>）</a:t>
            </a:r>
            <a:r>
              <a:rPr lang="en-US" altLang="zh-CN" baseline="30000"/>
              <a:t>n</a:t>
            </a:r>
            <a:r>
              <a:rPr lang="zh-CN" altLang="en-US"/>
              <a:t>是</a:t>
            </a:r>
            <a:r>
              <a:rPr lang="en-US" altLang="zh-CN"/>
              <a:t>1 </a:t>
            </a:r>
            <a:r>
              <a:rPr lang="zh-CN" altLang="en-US"/>
              <a:t>元的复利终值，称为</a:t>
            </a:r>
            <a:r>
              <a:rPr lang="en-US" altLang="zh-CN"/>
              <a:t>“</a:t>
            </a:r>
            <a:r>
              <a:rPr lang="zh-CN" altLang="en-US"/>
              <a:t>复利终值系数</a:t>
            </a:r>
            <a:r>
              <a:rPr lang="en-US" altLang="zh-CN"/>
              <a:t>”</a:t>
            </a:r>
            <a:r>
              <a:rPr lang="zh-CN" altLang="en-US"/>
              <a:t>，用符号（</a:t>
            </a:r>
            <a:r>
              <a:rPr lang="en-US" altLang="zh-CN"/>
              <a:t>F/P</a:t>
            </a:r>
            <a:r>
              <a:rPr lang="zh-CN" altLang="en-US"/>
              <a:t>，</a:t>
            </a:r>
            <a:r>
              <a:rPr lang="en-US" altLang="zh-CN"/>
              <a:t>i</a:t>
            </a:r>
            <a:r>
              <a:rPr lang="zh-CN" altLang="en-US"/>
              <a:t>，</a:t>
            </a:r>
            <a:r>
              <a:rPr lang="en-US" altLang="zh-CN"/>
              <a:t>n</a:t>
            </a:r>
            <a:r>
              <a:rPr lang="zh-CN" altLang="en-US"/>
              <a:t>）表示。其含义为利率为</a:t>
            </a:r>
            <a:r>
              <a:rPr lang="en-US" altLang="zh-CN"/>
              <a:t>i</a:t>
            </a:r>
            <a:r>
              <a:rPr lang="zh-CN" altLang="en-US"/>
              <a:t>，经过</a:t>
            </a:r>
            <a:r>
              <a:rPr lang="en-US" altLang="zh-CN"/>
              <a:t>n</a:t>
            </a:r>
            <a:r>
              <a:rPr lang="zh-CN" altLang="en-US"/>
              <a:t>期后，</a:t>
            </a:r>
            <a:r>
              <a:rPr lang="en-US" altLang="zh-CN"/>
              <a:t>1</a:t>
            </a:r>
            <a:r>
              <a:rPr lang="zh-CN" altLang="en-US"/>
              <a:t>元本金的最终价值。</a:t>
            </a:r>
            <a:endParaRPr lang="zh-CN" altLang="en-US"/>
          </a:p>
        </p:txBody>
      </p:sp>
      <p:pic>
        <p:nvPicPr>
          <p:cNvPr id="12" name="图片 11" descr="post_object_image_3873942191"/>
          <p:cNvPicPr>
            <a:picLocks noChangeAspect="1"/>
          </p:cNvPicPr>
          <p:nvPr/>
        </p:nvPicPr>
        <p:blipFill>
          <a:blip r:embed="rId10"/>
          <a:stretch>
            <a:fillRect/>
          </a:stretch>
        </p:blipFill>
        <p:spPr>
          <a:xfrm>
            <a:off x="5448281" y="3054546"/>
            <a:ext cx="1295400" cy="504825"/>
          </a:xfrm>
          <a:prstGeom prst="rect">
            <a:avLst/>
          </a:prstGeom>
        </p:spPr>
      </p:pic>
      <p:sp>
        <p:nvSpPr>
          <p:cNvPr id="13" name="装饰  2"/>
          <p:cNvSpPr>
            <a:spLocks noGrp="1"/>
          </p:cNvSpPr>
          <p:nvPr>
            <p:custDataLst>
              <p:tags r:id="rId11"/>
            </p:custDataLst>
          </p:nvPr>
        </p:nvSpPr>
        <p:spPr>
          <a:xfrm>
            <a:off x="609608" y="3552284"/>
            <a:ext cx="49668" cy="71104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741522"/>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336488"/>
          </a:xfrm>
        </p:spPr>
        <p:txBody>
          <a:bodyPr>
            <a:normAutofit/>
          </a:bodyPr>
          <a:p>
            <a:r>
              <a:rPr lang="zh-CN" altLang="en-US" b="1"/>
              <a:t>复利</a:t>
            </a:r>
            <a:r>
              <a:rPr lang="zh-CN" altLang="en-US" b="1">
                <a:cs typeface="Arial" panose="020B0604020202020204" pitchFamily="34" charset="0"/>
              </a:rPr>
              <a:t>现值</a:t>
            </a:r>
            <a:r>
              <a:rPr lang="zh-CN" altLang="en-US"/>
              <a:t>计算实际上是复利终值计算的逆运算，其计算公式为：</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a:t>②</a:t>
            </a:r>
            <a:r>
              <a:rPr lang="zh-CN" altLang="en-US"/>
              <a:t>复利现值的计算（已知终值</a:t>
            </a:r>
            <a:r>
              <a:rPr lang="en-US" altLang="zh-CN"/>
              <a:t>F</a:t>
            </a:r>
            <a:r>
              <a:rPr lang="zh-CN" altLang="en-US"/>
              <a:t>，求现值</a:t>
            </a:r>
            <a:r>
              <a:rPr lang="en-US" altLang="zh-CN"/>
              <a:t>P</a:t>
            </a:r>
            <a:r>
              <a:rPr lang="zh-CN" altLang="en-US"/>
              <a:t>）。</a:t>
            </a:r>
            <a:endParaRPr lang="zh-CN" altLang="en-US"/>
          </a:p>
        </p:txBody>
      </p:sp>
      <p:sp>
        <p:nvSpPr>
          <p:cNvPr id="9" name="装饰  2"/>
          <p:cNvSpPr>
            <a:spLocks noGrp="1"/>
          </p:cNvSpPr>
          <p:nvPr>
            <p:custDataLst>
              <p:tags r:id="rId6"/>
            </p:custDataLst>
          </p:nvPr>
        </p:nvSpPr>
        <p:spPr>
          <a:xfrm>
            <a:off x="609608" y="2282823"/>
            <a:ext cx="49668" cy="71104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8" name="文本占位符 5"/>
          <p:cNvSpPr>
            <a:spLocks noGrp="1"/>
          </p:cNvSpPr>
          <p:nvPr>
            <p:custDataLst>
              <p:tags r:id="rId7"/>
            </p:custDataLst>
          </p:nvPr>
        </p:nvSpPr>
        <p:spPr>
          <a:xfrm>
            <a:off x="761962" y="2330572"/>
            <a:ext cx="10820392" cy="615551"/>
          </a:xfrm>
          <a:prstGeom prst="rect">
            <a:avLst/>
          </a:prstGeom>
          <a:noFill/>
        </p:spPr>
        <p:txBody>
          <a:bodyPr vert="horz" lIns="0" tIns="0" rIns="0" bIns="0" rtlCol="0" anchor="t">
            <a:normAutofit lnSpcReduction="1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a:t>
            </a:r>
            <a:r>
              <a:rPr lang="en-US" altLang="zh-CN"/>
              <a:t>1</a:t>
            </a:r>
            <a:r>
              <a:rPr lang="zh-CN" altLang="en-US"/>
              <a:t>＋</a:t>
            </a:r>
            <a:r>
              <a:rPr lang="en-US" altLang="zh-CN"/>
              <a:t>i</a:t>
            </a:r>
            <a:r>
              <a:rPr lang="zh-CN" altLang="en-US"/>
              <a:t>）</a:t>
            </a:r>
            <a:r>
              <a:rPr lang="en-US" altLang="zh-CN" baseline="30000"/>
              <a:t>-n</a:t>
            </a:r>
            <a:r>
              <a:rPr lang="zh-CN" altLang="en-US"/>
              <a:t>是</a:t>
            </a:r>
            <a:r>
              <a:rPr lang="en-US" altLang="zh-CN"/>
              <a:t>1</a:t>
            </a:r>
            <a:r>
              <a:rPr lang="zh-CN" altLang="en-US"/>
              <a:t>元的复利现值，在数值上表现为复利终值系数的倒数，称为</a:t>
            </a:r>
            <a:r>
              <a:rPr lang="en-US" altLang="zh-CN"/>
              <a:t>“</a:t>
            </a:r>
            <a:r>
              <a:rPr lang="zh-CN" altLang="en-US"/>
              <a:t>复利现值系数</a:t>
            </a:r>
            <a:r>
              <a:rPr lang="en-US" altLang="zh-CN"/>
              <a:t>”</a:t>
            </a:r>
            <a:r>
              <a:rPr lang="zh-CN" altLang="en-US"/>
              <a:t>，用符号（</a:t>
            </a:r>
            <a:r>
              <a:rPr lang="en-US" altLang="zh-CN"/>
              <a:t>P/F</a:t>
            </a:r>
            <a:r>
              <a:rPr lang="zh-CN" altLang="en-US"/>
              <a:t>，</a:t>
            </a:r>
            <a:r>
              <a:rPr lang="en-US" altLang="zh-CN"/>
              <a:t>i</a:t>
            </a:r>
            <a:r>
              <a:rPr lang="zh-CN" altLang="en-US"/>
              <a:t>，</a:t>
            </a:r>
            <a:r>
              <a:rPr lang="en-US" altLang="zh-CN"/>
              <a:t>n</a:t>
            </a:r>
            <a:r>
              <a:rPr lang="zh-CN" altLang="en-US"/>
              <a:t>）表示。其含义为利率为</a:t>
            </a:r>
            <a:r>
              <a:rPr lang="en-US" altLang="zh-CN"/>
              <a:t>i</a:t>
            </a:r>
            <a:r>
              <a:rPr lang="zh-CN" altLang="en-US"/>
              <a:t>，为取得</a:t>
            </a:r>
            <a:r>
              <a:rPr lang="en-US" altLang="zh-CN"/>
              <a:t>n</a:t>
            </a:r>
            <a:r>
              <a:rPr lang="zh-CN" altLang="en-US"/>
              <a:t>期后的</a:t>
            </a:r>
            <a:r>
              <a:rPr lang="en-US" altLang="zh-CN"/>
              <a:t>1</a:t>
            </a:r>
            <a:r>
              <a:rPr lang="zh-CN" altLang="en-US"/>
              <a:t>元，现在需要多少本金。</a:t>
            </a:r>
            <a:endParaRPr lang="zh-CN" altLang="en-US"/>
          </a:p>
        </p:txBody>
      </p:sp>
      <p:pic>
        <p:nvPicPr>
          <p:cNvPr id="2" name="图片 1" descr="post_object_image_1097277611"/>
          <p:cNvPicPr>
            <a:picLocks noChangeAspect="1"/>
          </p:cNvPicPr>
          <p:nvPr/>
        </p:nvPicPr>
        <p:blipFill>
          <a:blip r:embed="rId8"/>
          <a:stretch>
            <a:fillRect/>
          </a:stretch>
        </p:blipFill>
        <p:spPr>
          <a:xfrm>
            <a:off x="4852968" y="1865050"/>
            <a:ext cx="2486025" cy="314325"/>
          </a:xfrm>
          <a:prstGeom prst="rect">
            <a:avLst/>
          </a:prstGeom>
        </p:spPr>
      </p:pic>
      <p:sp>
        <p:nvSpPr>
          <p:cNvPr id="7" name="文本框 6"/>
          <p:cNvSpPr txBox="1"/>
          <p:nvPr userDrawn="1"/>
        </p:nvSpPr>
        <p:spPr>
          <a:xfrm>
            <a:off x="609608" y="3359063"/>
            <a:ext cx="10972746" cy="1984957"/>
          </a:xfrm>
          <a:prstGeom prst="rect">
            <a:avLst/>
          </a:prstGeom>
        </p:spPr>
        <p:txBody>
          <a:bodyPr wrap="square" rtlCol="0" anchor="t">
            <a:noAutofit/>
          </a:bodyPr>
          <a:p>
            <a:r>
              <a:rPr lang="zh-CN" altLang="en-US"/>
              <a:t>【</a:t>
            </a:r>
            <a:r>
              <a:rPr lang="zh-CN" altLang="en-US">
                <a:cs typeface="Arial" panose="020B0604020202020204" pitchFamily="34" charset="0"/>
              </a:rPr>
              <a:t>例</a:t>
            </a:r>
            <a:r>
              <a:rPr lang="en-US" altLang="zh-CN">
                <a:cs typeface="Arial" panose="020B0604020202020204" pitchFamily="34" charset="0"/>
              </a:rPr>
              <a:t>5</a:t>
            </a:r>
            <a:r>
              <a:rPr lang="zh-CN" altLang="en-US">
                <a:cs typeface="Arial" panose="020B0604020202020204" pitchFamily="34" charset="0"/>
              </a:rPr>
              <a:t>-</a:t>
            </a:r>
            <a:r>
              <a:rPr lang="en-US" altLang="zh-CN">
                <a:cs typeface="Arial" panose="020B0604020202020204" pitchFamily="34" charset="0"/>
              </a:rPr>
              <a:t>2】</a:t>
            </a:r>
            <a:r>
              <a:rPr lang="zh-CN" altLang="en-US">
                <a:cs typeface="Arial" panose="020B0604020202020204" pitchFamily="34" charset="0"/>
              </a:rPr>
              <a:t>某投资项目在年利率为</a:t>
            </a:r>
            <a:r>
              <a:rPr lang="en-US" altLang="zh-CN">
                <a:cs typeface="Arial" panose="020B0604020202020204" pitchFamily="34" charset="0"/>
              </a:rPr>
              <a:t>8%</a:t>
            </a:r>
            <a:r>
              <a:rPr lang="zh-CN" altLang="en-US">
                <a:cs typeface="Arial" panose="020B0604020202020204" pitchFamily="34" charset="0"/>
              </a:rPr>
              <a:t>的前提下，预计</a:t>
            </a:r>
            <a:r>
              <a:rPr lang="en-US" altLang="zh-CN">
                <a:cs typeface="Arial" panose="020B0604020202020204" pitchFamily="34" charset="0"/>
              </a:rPr>
              <a:t>5</a:t>
            </a:r>
            <a:r>
              <a:rPr lang="zh-CN" altLang="en-US">
                <a:cs typeface="Arial" panose="020B0604020202020204" pitchFamily="34" charset="0"/>
              </a:rPr>
              <a:t>年后可获得收益</a:t>
            </a:r>
            <a:r>
              <a:rPr lang="en-US" altLang="zh-CN">
                <a:cs typeface="Arial" panose="020B0604020202020204" pitchFamily="34" charset="0"/>
              </a:rPr>
              <a:t>200</a:t>
            </a:r>
            <a:r>
              <a:rPr lang="zh-CN" altLang="en-US">
                <a:cs typeface="Arial" panose="020B0604020202020204" pitchFamily="34" charset="0"/>
              </a:rPr>
              <a:t>万元。计算目前此项目的价值。</a:t>
            </a:r>
            <a:endParaRPr lang="zh-CN" altLang="en-US"/>
          </a:p>
        </p:txBody>
      </p:sp>
      <p:pic>
        <p:nvPicPr>
          <p:cNvPr id="15" name="图片 14" descr="post_object_image_1669090419"/>
          <p:cNvPicPr>
            <a:picLocks noChangeAspect="1"/>
          </p:cNvPicPr>
          <p:nvPr/>
        </p:nvPicPr>
        <p:blipFill>
          <a:blip r:embed="rId9"/>
          <a:stretch>
            <a:fillRect/>
          </a:stretch>
        </p:blipFill>
        <p:spPr>
          <a:xfrm>
            <a:off x="2435836" y="3883981"/>
            <a:ext cx="6229350" cy="390525"/>
          </a:xfrm>
          <a:prstGeom prst="rect">
            <a:avLst/>
          </a:prstGeom>
        </p:spPr>
      </p:pic>
    </p:spTree>
    <p:custDataLst>
      <p:tags r:id="rId1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2"/>
          <p:cNvSpPr>
            <a:spLocks noGrp="1"/>
          </p:cNvSpPr>
          <p:nvPr>
            <p:ph type="body" idx="16389"/>
            <p:custDataLst>
              <p:tags r:id="rId3"/>
            </p:custDataLst>
          </p:nvPr>
        </p:nvSpPr>
        <p:spPr>
          <a:xfrm>
            <a:off x="609608" y="1043662"/>
            <a:ext cx="49668" cy="1023167"/>
          </a:xfrm>
        </p:spPr>
        <p:txBody>
          <a:bodyPr/>
          <a:p>
            <a:r>
              <a:rPr lang="zh-CN" altLang="en-US"/>
              <a:t> </a:t>
            </a:r>
            <a:endParaRPr lang="zh-CN" altLang="en-US"/>
          </a:p>
        </p:txBody>
      </p:sp>
      <p:sp>
        <p:nvSpPr>
          <p:cNvPr id="6" name="文本占位符 5"/>
          <p:cNvSpPr>
            <a:spLocks noGrp="1"/>
          </p:cNvSpPr>
          <p:nvPr>
            <p:ph type="body" idx="16387"/>
            <p:custDataLst>
              <p:tags r:id="rId4"/>
            </p:custDataLst>
          </p:nvPr>
        </p:nvSpPr>
        <p:spPr>
          <a:xfrm>
            <a:off x="761993" y="1448703"/>
            <a:ext cx="10820361" cy="690577"/>
          </a:xfrm>
        </p:spPr>
        <p:txBody>
          <a:bodyPr>
            <a:normAutofit/>
          </a:bodyPr>
          <a:p>
            <a:r>
              <a:rPr lang="zh-CN" altLang="en-US" b="1"/>
              <a:t>年金</a:t>
            </a:r>
            <a:r>
              <a:rPr lang="zh-CN" altLang="en-US"/>
              <a:t>是指一定时期内每次等额收付的系列款项，通常记作</a:t>
            </a:r>
            <a:r>
              <a:rPr lang="en-US" altLang="zh-CN"/>
              <a:t>A</a:t>
            </a:r>
            <a:r>
              <a:rPr lang="zh-CN" altLang="en-US"/>
              <a:t>。</a:t>
            </a:r>
            <a:endParaRPr lang="zh-CN" altLang="en-US"/>
          </a:p>
          <a:p>
            <a:r>
              <a:rPr lang="zh-CN" altLang="en-US"/>
              <a:t>年金具体分为普通年金、先付年金、递延年金和永续年金四种类型。与复利相联系，也分别有终值和现值两种情况。</a:t>
            </a:r>
            <a:endParaRPr lang="zh-CN" altLang="en-US"/>
          </a:p>
        </p:txBody>
      </p:sp>
      <p:sp>
        <p:nvSpPr>
          <p:cNvPr id="5" name="文本占位符 5"/>
          <p:cNvSpPr>
            <a:spLocks noGrp="1"/>
          </p:cNvSpPr>
          <p:nvPr>
            <p:custDataLst>
              <p:tags r:id="rId5"/>
            </p:custDataLst>
          </p:nvPr>
        </p:nvSpPr>
        <p:spPr>
          <a:xfrm>
            <a:off x="761962" y="1043702"/>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a:t>
            </a:r>
            <a:r>
              <a:rPr lang="zh-CN" altLang="en-US">
                <a:solidFill>
                  <a:schemeClr val="tx1"/>
                </a:solidFill>
                <a:cs typeface="Arial" panose="020B0604020202020204" pitchFamily="34" charset="0"/>
              </a:rPr>
              <a:t>2）年金终值与年金现值</a:t>
            </a:r>
            <a:endParaRPr lang="zh-CN" altLang="en-US">
              <a:cs typeface="Arial" panose="020B0604020202020204" pitchFamily="34" charset="0"/>
            </a:endParaRPr>
          </a:p>
        </p:txBody>
      </p:sp>
      <p:sp>
        <p:nvSpPr>
          <p:cNvPr id="9" name="装饰  2"/>
          <p:cNvSpPr>
            <a:spLocks noGrp="1"/>
          </p:cNvSpPr>
          <p:nvPr>
            <p:custDataLst>
              <p:tags r:id="rId6"/>
            </p:custDataLst>
          </p:nvPr>
        </p:nvSpPr>
        <p:spPr>
          <a:xfrm>
            <a:off x="609608" y="2282823"/>
            <a:ext cx="49668" cy="109710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0" name="文本占位符 5"/>
          <p:cNvSpPr>
            <a:spLocks noGrp="1"/>
          </p:cNvSpPr>
          <p:nvPr>
            <p:custDataLst>
              <p:tags r:id="rId7"/>
            </p:custDataLst>
          </p:nvPr>
        </p:nvSpPr>
        <p:spPr>
          <a:xfrm>
            <a:off x="761962" y="2687824"/>
            <a:ext cx="10820392" cy="692110"/>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chemeClr val="tx1"/>
                </a:solidFill>
              </a:rPr>
              <a:t>普通年金</a:t>
            </a:r>
            <a:r>
              <a:rPr lang="zh-CN" altLang="en-US">
                <a:solidFill>
                  <a:schemeClr val="tx1"/>
                </a:solidFill>
              </a:rPr>
              <a:t>是指一定时期内每期期末等额收付的系列款项，也称为后付年金。</a:t>
            </a:r>
            <a:endParaRPr lang="zh-CN" altLang="en-US">
              <a:solidFill>
                <a:schemeClr val="tx1"/>
              </a:solidFill>
            </a:endParaRPr>
          </a:p>
          <a:p>
            <a:r>
              <a:rPr lang="zh-CN" altLang="en-US" b="1">
                <a:solidFill>
                  <a:schemeClr val="tx1"/>
                </a:solidFill>
              </a:rPr>
              <a:t>普通年金终值</a:t>
            </a:r>
            <a:r>
              <a:rPr lang="zh-CN" altLang="en-US">
                <a:solidFill>
                  <a:schemeClr val="tx1"/>
                </a:solidFill>
              </a:rPr>
              <a:t>是指自第一次支付到最后一次支付，每期期末按复利计算的最终本利和。其计算为：</a:t>
            </a:r>
            <a:endParaRPr lang="zh-CN" altLang="en-US"/>
          </a:p>
        </p:txBody>
      </p:sp>
      <p:sp>
        <p:nvSpPr>
          <p:cNvPr id="11" name="文本占位符 5"/>
          <p:cNvSpPr>
            <a:spLocks noGrp="1"/>
          </p:cNvSpPr>
          <p:nvPr>
            <p:custDataLst>
              <p:tags r:id="rId8"/>
            </p:custDataLst>
          </p:nvPr>
        </p:nvSpPr>
        <p:spPr>
          <a:xfrm>
            <a:off x="761962" y="2282829"/>
            <a:ext cx="10820392" cy="40501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①普通年金终值的计算（已知年金A，求年金终值F）。</a:t>
            </a:r>
            <a:endParaRPr lang="zh-CN" altLang="en-US"/>
          </a:p>
        </p:txBody>
      </p:sp>
      <p:sp>
        <p:nvSpPr>
          <p:cNvPr id="8" name="文本占位符 5"/>
          <p:cNvSpPr>
            <a:spLocks noGrp="1"/>
          </p:cNvSpPr>
          <p:nvPr>
            <p:custDataLst>
              <p:tags r:id="rId9"/>
            </p:custDataLst>
          </p:nvPr>
        </p:nvSpPr>
        <p:spPr>
          <a:xfrm>
            <a:off x="761962" y="4263330"/>
            <a:ext cx="10820392" cy="615551"/>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其中，         </a:t>
            </a:r>
            <a:r>
              <a:rPr lang="en-US" altLang="zh-CN">
                <a:solidFill>
                  <a:schemeClr val="tx1"/>
                </a:solidFill>
              </a:rPr>
              <a:t>称为“普通年金终值系数”，用符号（F/A，i，n）表示。其含义为每期期末支付1元，利率为i时，经过n期后取得的最终价值。</a:t>
            </a:r>
            <a:endParaRPr lang="en-US" altLang="zh-CN"/>
          </a:p>
        </p:txBody>
      </p:sp>
      <p:sp>
        <p:nvSpPr>
          <p:cNvPr id="13" name="装饰  2"/>
          <p:cNvSpPr>
            <a:spLocks noGrp="1"/>
          </p:cNvSpPr>
          <p:nvPr>
            <p:custDataLst>
              <p:tags r:id="rId10"/>
            </p:custDataLst>
          </p:nvPr>
        </p:nvSpPr>
        <p:spPr>
          <a:xfrm>
            <a:off x="609608" y="4215579"/>
            <a:ext cx="49668" cy="71104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2" name="图片 1" descr="post_object_image_634281099"/>
          <p:cNvPicPr>
            <a:picLocks noChangeAspect="1"/>
          </p:cNvPicPr>
          <p:nvPr/>
        </p:nvPicPr>
        <p:blipFill>
          <a:blip r:embed="rId11"/>
          <a:stretch>
            <a:fillRect/>
          </a:stretch>
        </p:blipFill>
        <p:spPr>
          <a:xfrm>
            <a:off x="5162531" y="3435246"/>
            <a:ext cx="1866900" cy="619125"/>
          </a:xfrm>
          <a:prstGeom prst="rect">
            <a:avLst/>
          </a:prstGeom>
        </p:spPr>
      </p:pic>
      <p:pic>
        <p:nvPicPr>
          <p:cNvPr id="7" name="图片 6" descr="post_object_image_3935655190"/>
          <p:cNvPicPr>
            <a:picLocks noChangeAspect="1"/>
          </p:cNvPicPr>
          <p:nvPr/>
        </p:nvPicPr>
        <p:blipFill>
          <a:blip r:embed="rId12"/>
          <a:stretch>
            <a:fillRect/>
          </a:stretch>
        </p:blipFill>
        <p:spPr>
          <a:xfrm>
            <a:off x="1341295" y="4263330"/>
            <a:ext cx="503263" cy="345095"/>
          </a:xfrm>
          <a:prstGeom prst="rect">
            <a:avLst/>
          </a:prstGeom>
        </p:spPr>
      </p:pic>
    </p:spTree>
    <p:custDataLst>
      <p:tags r:id="rId1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347f70d-823c-11f0-b967-4255ff607ee8"/>
          <p:cNvPicPr>
            <a:picLocks noChangeAspect="1"/>
          </p:cNvPicPr>
          <p:nvPr>
            <p:ph idx="16388"/>
            <p:custDataLst>
              <p:tags r:id="rId1"/>
            </p:custDataLst>
          </p:nvPr>
        </p:nvPicPr>
        <p:blipFill>
          <a:blip r:embed="rId2"/>
          <a:srcRect t="44164" b="44164"/>
          <a:stretch>
            <a:fillRect/>
          </a:stretch>
        </p:blipFill>
        <p:spPr>
          <a:xfrm>
            <a:off x="609576" y="429816"/>
            <a:ext cx="10972800" cy="320184"/>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7" name="文本框 6"/>
          <p:cNvSpPr txBox="1"/>
          <p:nvPr userDrawn="1"/>
        </p:nvSpPr>
        <p:spPr>
          <a:xfrm>
            <a:off x="609608" y="1362168"/>
            <a:ext cx="10972746" cy="1984957"/>
          </a:xfrm>
          <a:prstGeom prst="rect">
            <a:avLst/>
          </a:prstGeom>
        </p:spPr>
        <p:txBody>
          <a:bodyPr wrap="square" rtlCol="0" anchor="t">
            <a:noAutofit/>
          </a:bodyPr>
          <a:p>
            <a:r>
              <a:rPr lang="zh-CN" altLang="en-US" sz="1600"/>
              <a:t>【例</a:t>
            </a:r>
            <a:r>
              <a:rPr lang="en-US" altLang="zh-CN" sz="1600"/>
              <a:t>5-3</a:t>
            </a:r>
            <a:r>
              <a:rPr lang="zh-CN" altLang="en-US" sz="1600"/>
              <a:t>】某项目建设期为</a:t>
            </a:r>
            <a:r>
              <a:rPr lang="en-US" altLang="zh-CN" sz="1600"/>
              <a:t>5</a:t>
            </a:r>
            <a:r>
              <a:rPr lang="zh-CN" altLang="en-US" sz="1600"/>
              <a:t>年，此期间内每年年末皆向银行借款</a:t>
            </a:r>
            <a:r>
              <a:rPr lang="en-US" altLang="zh-CN" sz="1600"/>
              <a:t>300</a:t>
            </a:r>
            <a:r>
              <a:rPr lang="zh-CN" altLang="en-US" sz="1600"/>
              <a:t>万元，借款年利率为</a:t>
            </a:r>
            <a:r>
              <a:rPr lang="en-US" altLang="zh-CN" sz="1600"/>
              <a:t>6%</a:t>
            </a:r>
            <a:r>
              <a:rPr lang="zh-CN" altLang="en-US" sz="1600"/>
              <a:t>。</a:t>
            </a:r>
            <a:endParaRPr lang="zh-CN" altLang="en-US" sz="1600"/>
          </a:p>
          <a:p>
            <a:r>
              <a:rPr lang="zh-CN" altLang="en-US" sz="1600"/>
              <a:t>计算该项目竣工时还款本息总额为：</a:t>
            </a:r>
            <a:endParaRPr lang="zh-CN" altLang="en-US" sz="1600"/>
          </a:p>
        </p:txBody>
      </p:sp>
      <p:pic>
        <p:nvPicPr>
          <p:cNvPr id="12" name="图片 11" descr="post_object_image_2039605275"/>
          <p:cNvPicPr>
            <a:picLocks noChangeAspect="1"/>
          </p:cNvPicPr>
          <p:nvPr/>
        </p:nvPicPr>
        <p:blipFill>
          <a:blip r:embed="rId3"/>
          <a:stretch>
            <a:fillRect/>
          </a:stretch>
        </p:blipFill>
        <p:spPr>
          <a:xfrm>
            <a:off x="3383261" y="3085555"/>
            <a:ext cx="5619750" cy="666750"/>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b9739c8656adcb35f120082a808025178b74c1f7"/>
  <p:tag name="KSO_WM_NEWLAYOUT_GROUP_ID" val="layout_3"/>
  <p:tag name="KSO_WM_NEWLAYOUT_ID" val="slide_35706d261c590e5b"/>
</p:tagLst>
</file>

<file path=ppt/tags/tag1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1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1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1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12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2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127.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12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2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3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6_1"/>
  <p:tag name="KSO_WM_UNIT_TYPE" val="l_h_i"/>
</p:tagLst>
</file>

<file path=ppt/tags/tag131.xml><?xml version="1.0" encoding="utf-8"?>
<p:tagLst xmlns:p="http://schemas.openxmlformats.org/presentationml/2006/main">
  <p:tag name="KSO_WM_FIGMA_DECORATION_INDEX" val="12"/>
  <p:tag name="$PH_EXT" val="1"/>
  <p:tag name="KSO_WM_BEAUTIFY_FLAG" val="#fgm#"/>
  <p:tag name="KSO_WM_DIAGRAM_GROUP_CODE" val="1"/>
  <p:tag name="KSO_WM_FIGMA_FLAG" val="#fgm#"/>
  <p:tag name="KSO_WM_UNIT_INDEX" val="1_6_1"/>
  <p:tag name="KSO_WM_UNIT_TYPE" val="l_h_x"/>
</p:tagLst>
</file>

<file path=ppt/tags/tag13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3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34.xml><?xml version="1.0" encoding="utf-8"?>
<p:tagLst xmlns:p="http://schemas.openxmlformats.org/presentationml/2006/main">
  <p:tag name="KSO_WM_BEAUTIFY_FLAG" val="#fgm#"/>
  <p:tag name="KSO_WM_FIGMA_FLAG" val="#fgm#"/>
  <p:tag name="KSO_WM_UNIT_INDEX" val="1"/>
  <p:tag name="KSO_WM_UNIT_TYPE" val="a"/>
  <p:tag name="KSO_WM_LAYOUT_CHECK_HASH" val="cbbc6e6d7c2377bbb5098d1ecd9133ce5d00a79f"/>
  <p:tag name="KSO_WM_NEWLAYOUT_GROUP_ID" val="layout_10004"/>
  <p:tag name="KSO_WM_NEWLAYOUT_ID" val="slide_02924962ec68cbf0"/>
</p:tagLst>
</file>

<file path=ppt/tags/tag1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15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5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53.xml><?xml version="1.0" encoding="utf-8"?>
<p:tagLst xmlns:p="http://schemas.openxmlformats.org/presentationml/2006/main">
  <p:tag name="KSO_WM_BEAUTIFY_FLAG" val="#fgm#"/>
  <p:tag name="KSO_WM_FIGMA_FLAG" val="#fgm#"/>
  <p:tag name="KSO_WM_UNIT_INDEX" val="1"/>
  <p:tag name="KSO_WM_UNIT_TYPE" val="a"/>
  <p:tag name="KSO_WM_LAYOUT_CHECK_HASH" val="e59447f14a5c2cd0d12c39783ce353746b8624c1"/>
  <p:tag name="KSO_WM_NEWLAYOUT_GROUP_ID" val="layout_10003"/>
  <p:tag name="KSO_WM_NEWLAYOUT_ID" val="slide_5ee957c28e36af9d"/>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6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6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66.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6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69.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17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72.xml><?xml version="1.0" encoding="utf-8"?>
<p:tagLst xmlns:p="http://schemas.openxmlformats.org/presentationml/2006/main">
  <p:tag name="KSO_WM_BEAUTIFY_FLAG" val="#fgm#"/>
  <p:tag name="KSO_WM_FIGMA_FLAG" val="#fgm#"/>
  <p:tag name="KSO_WM_UNIT_INDEX" val="1"/>
  <p:tag name="KSO_WM_UNIT_TYPE" val="a"/>
  <p:tag name="KSO_WM_LAYOUT_CHECK_HASH" val="b6ba42463074754b74da51c48ba631521af0a54a"/>
  <p:tag name="KSO_WM_NEWLAYOUT_GROUP_ID" val="layout_30"/>
  <p:tag name="KSO_WM_NEWLAYOUT_ID" val="slide_e6fc15e515dead05"/>
</p:tagLst>
</file>

<file path=ppt/tags/tag173.xml><?xml version="1.0" encoding="utf-8"?>
<p:tagLst xmlns:p="http://schemas.openxmlformats.org/presentationml/2006/main">
  <p:tag name="KSO_WM_BEAUTIFY_FLAG" val="#fgm#"/>
  <p:tag name="KSO_WM_FIGMA_FLAG" val="#fgm#"/>
  <p:tag name="KSO_WM_UNIT_INDEX" val="1"/>
  <p:tag name="KSO_WM_UNIT_TYPE" val="d"/>
</p:tagLst>
</file>

<file path=ppt/tags/tag1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0.xml><?xml version="1.0" encoding="utf-8"?>
<p:tagLst xmlns:p="http://schemas.openxmlformats.org/presentationml/2006/main">
  <p:tag name="KSO_WM_BEAUTIFY_FLAG" val="#fgm#"/>
  <p:tag name="KSO_WM_FIGMA_FLAG" val="#fgm#"/>
  <p:tag name="KSO_WM_UNIT_INDEX" val="1"/>
  <p:tag name="KSO_WM_UNIT_TYPE" val="a"/>
  <p:tag name="KSO_WM_LAYOUT_CHECK_HASH" val="0c1cfe8cd61244d13a7b67e27c9188bac52d2388"/>
  <p:tag name="KSO_WM_NEWLAYOUT_GROUP_ID" val="layout_10013"/>
  <p:tag name="KSO_WM_NEWLAYOUT_ID" val="slide_cfefa968ca104c88"/>
</p:tagLst>
</file>

<file path=ppt/tags/tag181.xml><?xml version="1.0" encoding="utf-8"?>
<p:tagLst xmlns:p="http://schemas.openxmlformats.org/presentationml/2006/main">
  <p:tag name="KSO_WM_BEAUTIFY_FLAG" val="#fgm#"/>
  <p:tag name="KSO_WM_FIGMA_FLAG" val="#fgm#"/>
  <p:tag name="KSO_WM_UNIT_INDEX" val="1"/>
  <p:tag name="KSO_WM_UNIT_TYPE" val="d"/>
</p:tagLst>
</file>

<file path=ppt/tags/tag1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6.xml><?xml version="1.0" encoding="utf-8"?>
<p:tagLst xmlns:p="http://schemas.openxmlformats.org/presentationml/2006/main">
  <p:tag name="KSO_WM_BEAUTIFY_FLAG" val="#fgm#"/>
  <p:tag name="KSO_WM_FIGMA_FLAG" val="#fgm#"/>
  <p:tag name="KSO_WM_UNIT_INDEX" val="1"/>
  <p:tag name="KSO_WM_UNIT_TYPE" val="a"/>
  <p:tag name="KSO_WM_LAYOUT_CHECK_HASH" val="ac4f402bab2afb2c4a183d46638c3a291bddbb98"/>
  <p:tag name="KSO_WM_NEWLAYOUT_GROUP_ID" val="layout_6"/>
  <p:tag name="KSO_WM_NEWLAYOUT_ID" val="slide_bcf8d9ba1c14f6d4"/>
</p:tagLst>
</file>

<file path=ppt/tags/tag187.xml><?xml version="1.0" encoding="utf-8"?>
<p:tagLst xmlns:p="http://schemas.openxmlformats.org/presentationml/2006/main">
  <p:tag name="KSO_WM_BEAUTIFY_FLAG" val="#fgm#"/>
  <p:tag name="KSO_WM_FIGMA_FLAG" val="#fgm#"/>
  <p:tag name="KSO_WM_UNIT_INDEX" val="1"/>
  <p:tag name="KSO_WM_UNIT_TYPE" val="d"/>
</p:tagLst>
</file>

<file path=ppt/tags/tag1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xml><?xml version="1.0" encoding="utf-8"?>
<p:tagLst xmlns:p="http://schemas.openxmlformats.org/presentationml/2006/main">
  <p:tag name="KSO_WM_BEAUTIFY_FLAG" val="#fgm#"/>
  <p:tag name="KSO_WM_FIGMA_FLAG" val="#fgm#"/>
  <p:tag name="KSO_WM_UNIT_INDEX" val="1"/>
  <p:tag name="KSO_WM_UNIT_TYPE" val="a"/>
  <p:tag name="KSO_WM_LAYOUT_CHECK_HASH" val="1539a0d19aca50b516c6a373584706f301305e58"/>
  <p:tag name="KSO_WM_NEWLAYOUT_GROUP_ID" val="layout_35"/>
  <p:tag name="KSO_WM_NEWLAYOUT_ID" val="slide_90cdd96762bb354a"/>
</p:tagLst>
</file>

<file path=ppt/tags/tag1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1.xml><?xml version="1.0" encoding="utf-8"?>
<p:tagLst xmlns:p="http://schemas.openxmlformats.org/presentationml/2006/main">
  <p:tag name="KSO_WM_BEAUTIFY_FLAG" val="#fgm#"/>
  <p:tag name="KSO_WM_FIGMA_FLAG" val="#fgm#"/>
  <p:tag name="KSO_WM_UNIT_INDEX" val="1"/>
  <p:tag name="KSO_WM_UNIT_TYPE" val="a"/>
  <p:tag name="KSO_WM_LAYOUT_CHECK_HASH" val="69d1f903ad3062335846a81dd2f59ab3d09ffcf8"/>
  <p:tag name="KSO_WM_NEWLAYOUT_GROUP_ID" val="layout_26"/>
  <p:tag name="KSO_WM_NEWLAYOUT_ID" val="slide_351695b9d561403a"/>
</p:tagLst>
</file>

<file path=ppt/tags/tag1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00.xml><?xml version="1.0" encoding="utf-8"?>
<p:tagLst xmlns:p="http://schemas.openxmlformats.org/presentationml/2006/main">
  <p:tag name="KSO_WM_BEAUTIFY_FLAG" val="#fgm#"/>
  <p:tag name="KSO_WM_FIGMA_FLAG" val="#fgm#"/>
  <p:tag name="KSO_WM_UNIT_INDEX" val="1"/>
  <p:tag name="KSO_WM_UNIT_TYPE" val="a"/>
  <p:tag name="KSO_WM_LAYOUT_CHECK_HASH" val="a406bf6bc0ed6ee1a449a3cede58f7dfb57b13dc"/>
  <p:tag name="KSO_WM_NEWLAYOUT_GROUP_ID" val="layout_8"/>
  <p:tag name="KSO_WM_NEWLAYOUT_ID" val="slide_c35563ce0e85ac98"/>
</p:tagLst>
</file>

<file path=ppt/tags/tag201.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02.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0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0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05.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0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07.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08.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0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3_1"/>
  <p:tag name="KSO_WM_UNIT_TYPE" val="n_h_h_i"/>
</p:tagLst>
</file>

<file path=ppt/tags/tag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0.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2_3_1"/>
  <p:tag name="KSO_WM_UNIT_TYPE" val="n_h_h_x"/>
</p:tagLst>
</file>

<file path=ppt/tags/tag211.xml><?xml version="1.0" encoding="utf-8"?>
<p:tagLst xmlns:p="http://schemas.openxmlformats.org/presentationml/2006/main">
  <p:tag name="KSO_WM_BEAUTIFY_FLAG" val="#fgm#"/>
  <p:tag name="KSO_WM_DIAGRAM_GROUP_CODE" val="1"/>
  <p:tag name="KSO_WM_FIGMA_FLAG" val="#fgm#"/>
  <p:tag name="KSO_WM_UNIT_INDEX" val="1_2_3_1"/>
  <p:tag name="KSO_WM_UNIT_TYPE" val="n_h_h_f"/>
</p:tagLst>
</file>

<file path=ppt/tags/tag21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4_1"/>
  <p:tag name="KSO_WM_UNIT_TYPE" val="n_h_h_i"/>
</p:tagLst>
</file>

<file path=ppt/tags/tag21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2_4_1"/>
  <p:tag name="KSO_WM_UNIT_TYPE" val="n_h_h_x"/>
</p:tagLst>
</file>

<file path=ppt/tags/tag214.xml><?xml version="1.0" encoding="utf-8"?>
<p:tagLst xmlns:p="http://schemas.openxmlformats.org/presentationml/2006/main">
  <p:tag name="KSO_WM_BEAUTIFY_FLAG" val="#fgm#"/>
  <p:tag name="KSO_WM_DIAGRAM_GROUP_CODE" val="1"/>
  <p:tag name="KSO_WM_FIGMA_FLAG" val="#fgm#"/>
  <p:tag name="KSO_WM_UNIT_INDEX" val="1_2_4_1"/>
  <p:tag name="KSO_WM_UNIT_TYPE" val="n_h_h_f"/>
</p:tagLst>
</file>

<file path=ppt/tags/tag215.xml><?xml version="1.0" encoding="utf-8"?>
<p:tagLst xmlns:p="http://schemas.openxmlformats.org/presentationml/2006/main">
  <p:tag name="KSO_WM_BEAUTIFY_FLAG" val="#fgm#"/>
  <p:tag name="KSO_WM_FIGMA_FLAG" val="#fgm#"/>
  <p:tag name="KSO_WM_UNIT_INDEX" val="1"/>
  <p:tag name="KSO_WM_UNIT_TYPE" val="a"/>
  <p:tag name="KSO_WM_LAYOUT_CHECK_HASH" val="967392e35084b2541e89d0ee1b1d47377e3882b4"/>
  <p:tag name="KSO_WM_NEWLAYOUT_GROUP_ID" val="layout_20"/>
  <p:tag name="KSO_WM_NEWLAYOUT_ID" val="slide_52cda502e98f2cdc"/>
</p:tagLst>
</file>

<file path=ppt/tags/tag216.xml><?xml version="1.0" encoding="utf-8"?>
<p:tagLst xmlns:p="http://schemas.openxmlformats.org/presentationml/2006/main">
  <p:tag name="KSO_WM_BEAUTIFY_FLAG" val="#fgm#"/>
  <p:tag name="KSO_WM_FIGMA_FLAG" val="#fgm#"/>
  <p:tag name="KSO_WM_UNIT_INDEX" val="1"/>
  <p:tag name="KSO_WM_UNIT_TYPE" val="d"/>
</p:tagLst>
</file>

<file path=ppt/tags/tag21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18.xml><?xml version="1.0" encoding="utf-8"?>
<p:tagLst xmlns:p="http://schemas.openxmlformats.org/presentationml/2006/main">
  <p:tag name="KSO_WM_BEAUTIFY_FLAG" val="#fgm#"/>
  <p:tag name="KSO_WM_FIGMA_FLAG" val="#fgm#"/>
  <p:tag name="KSO_WM_UNIT_INDEX" val="1"/>
  <p:tag name="KSO_WM_UNIT_TYPE" val="f"/>
</p:tagLst>
</file>

<file path=ppt/tags/tag219.xml><?xml version="1.0" encoding="utf-8"?>
<p:tagLst xmlns:p="http://schemas.openxmlformats.org/presentationml/2006/main">
  <p:tag name="KSO_WM_BEAUTIFY_FLAG" val="#fgm#"/>
  <p:tag name="KSO_WM_FIGMA_FLAG" val="#fgm#"/>
  <p:tag name="KSO_WM_UNIT_INDEX" val="1"/>
  <p:tag name="KSO_WM_UNIT_TYPE" val="a"/>
  <p:tag name="KSO_WM_LAYOUT_CHECK_HASH" val="9d280fcc84de9f5f647faad0a50d539a88add9e0"/>
  <p:tag name="KSO_WM_NEWLAYOUT_GROUP_ID" val="layout_60"/>
  <p:tag name="KSO_WM_NEWLAYOUT_ID" val="slide_6d12ce18b9f5ba74"/>
</p:tagLst>
</file>

<file path=ppt/tags/tag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0.xml><?xml version="1.0" encoding="utf-8"?>
<p:tagLst xmlns:p="http://schemas.openxmlformats.org/presentationml/2006/main">
  <p:tag name="KSO_WM_BEAUTIFY_FLAG" val="#fgm#"/>
  <p:tag name="KSO_WM_FIGMA_FLAG" val="#fgm#"/>
  <p:tag name="KSO_WM_UNIT_INDEX" val="1"/>
  <p:tag name="KSO_WM_UNIT_TYPE" val="d"/>
</p:tagLst>
</file>

<file path=ppt/tags/tag22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3.xml><?xml version="1.0" encoding="utf-8"?>
<p:tagLst xmlns:p="http://schemas.openxmlformats.org/presentationml/2006/main">
  <p:tag name="KSO_WM_BEAUTIFY_FLAG" val="#fgm#"/>
  <p:tag name="KSO_WM_FIGMA_FLAG" val="#fgm#"/>
  <p:tag name="KSO_WM_UNIT_INDEX" val="1"/>
  <p:tag name="KSO_WM_UNIT_TYPE" val="a"/>
  <p:tag name="KSO_WM_LAYOUT_CHECK_HASH" val="c14f987ea366577a31a86c01720b0c32b03dc417"/>
  <p:tag name="KSO_WM_NEWLAYOUT_GROUP_ID" val="layout_8"/>
  <p:tag name="KSO_WM_NEWLAYOUT_ID" val="slide_cb2ceb3f81587b7a"/>
</p:tagLst>
</file>

<file path=ppt/tags/tag224.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25.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226.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2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2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29.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3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3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32.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33.xml><?xml version="1.0" encoding="utf-8"?>
<p:tagLst xmlns:p="http://schemas.openxmlformats.org/presentationml/2006/main">
  <p:tag name="KSO_WM_BEAUTIFY_FLAG" val="#fgm#"/>
  <p:tag name="KSO_WM_FIGMA_FLAG" val="#fgm#"/>
  <p:tag name="KSO_WM_UNIT_INDEX" val="1"/>
  <p:tag name="KSO_WM_UNIT_TYPE" val="a"/>
  <p:tag name="KSO_WM_LAYOUT_CHECK_HASH" val="32546b8aa7d87129a5fa1d5917c217149f316569"/>
  <p:tag name="KSO_WM_NEWLAYOUT_GROUP_ID" val="layout_14"/>
  <p:tag name="KSO_WM_NEWLAYOUT_ID" val="slide_fbd1737be693ef9a"/>
</p:tagLst>
</file>

<file path=ppt/tags/tag23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35.xml><?xml version="1.0" encoding="utf-8"?>
<p:tagLst xmlns:p="http://schemas.openxmlformats.org/presentationml/2006/main">
  <p:tag name="KSO_WM_BEAUTIFY_FLAG" val="#fgm#"/>
  <p:tag name="KSO_WM_FIGMA_FLAG" val="#fgm#"/>
  <p:tag name="KSO_WM_UNIT_INDEX" val="1"/>
  <p:tag name="KSO_WM_UNIT_TYPE" val="f"/>
</p:tagLst>
</file>

<file path=ppt/tags/tag236.xml><?xml version="1.0" encoding="utf-8"?>
<p:tagLst xmlns:p="http://schemas.openxmlformats.org/presentationml/2006/main">
  <p:tag name="KSO_WM_BEAUTIFY_FLAG" val="#fgm#"/>
  <p:tag name="KSO_WM_FIGMA_FLAG" val="#fgm#"/>
  <p:tag name="KSO_WM_UNIT_INDEX" val="1"/>
  <p:tag name="KSO_WM_UNIT_TYPE" val="a"/>
  <p:tag name="KSO_WM_LAYOUT_CHECK_HASH" val="90248612217b5367f3a16afcb89ce9326b5588ed"/>
  <p:tag name="KSO_WM_NEWLAYOUT_GROUP_ID" val="layout_8"/>
  <p:tag name="KSO_WM_NEWLAYOUT_ID" val="slide_d069b1195970cb28"/>
</p:tagLst>
</file>

<file path=ppt/tags/tag237.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238.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239.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24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242.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24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24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245.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246.xml><?xml version="1.0" encoding="utf-8"?>
<p:tagLst xmlns:p="http://schemas.openxmlformats.org/presentationml/2006/main">
  <p:tag name="KSO_WM_BEAUTIFY_FLAG" val="#fgm#"/>
  <p:tag name="KSO_WM_FIGMA_FLAG" val="#fgm#"/>
  <p:tag name="KSO_WM_UNIT_INDEX" val="1"/>
  <p:tag name="KSO_WM_UNIT_TYPE" val="a"/>
  <p:tag name="KSO_WM_LAYOUT_CHECK_HASH" val="2320c6d833dc39a0961353bcc8ca38081e345440"/>
  <p:tag name="KSO_WM_NEWLAYOUT_GROUP_ID" val="layout_35"/>
  <p:tag name="KSO_WM_NEWLAYOUT_ID" val="slide_cd6eee342bc03480"/>
</p:tagLst>
</file>

<file path=ppt/tags/tag247.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3.xml><?xml version="1.0" encoding="utf-8"?>
<p:tagLst xmlns:p="http://schemas.openxmlformats.org/presentationml/2006/main">
  <p:tag name="KSO_WM_BEAUTIFY_FLAG" val="#fgm#"/>
  <p:tag name="KSO_WM_FIGMA_FLAG" val="#fgm#"/>
  <p:tag name="KSO_WM_UNIT_INDEX" val="1"/>
  <p:tag name="KSO_WM_UNIT_TYPE" val="a"/>
  <p:tag name="KSO_WM_LAYOUT_CHECK_HASH" val="ceb7e6a26fd704a015560526fcdd560ad2edc278"/>
  <p:tag name="KSO_WM_NEWLAYOUT_GROUP_ID" val="layout_10007"/>
  <p:tag name="KSO_WM_NEWLAYOUT_ID" val="slide_d8240273d673fa3d"/>
</p:tagLst>
</file>

<file path=ppt/tags/tag2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8.xml><?xml version="1.0" encoding="utf-8"?>
<p:tagLst xmlns:p="http://schemas.openxmlformats.org/presentationml/2006/main">
  <p:tag name="MasterZOrder" val="6"/>
</p:tagLst>
</file>

<file path=ppt/tags/tag259.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60.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1.xml><?xml version="1.0" encoding="utf-8"?>
<p:tagLst xmlns:p="http://schemas.openxmlformats.org/presentationml/2006/main">
  <p:tag name="MasterZOrder" val="7"/>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2.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63.xml><?xml version="1.0" encoding="utf-8"?>
<p:tagLst xmlns:p="http://schemas.openxmlformats.org/presentationml/2006/main">
  <p:tag name="picid" val="{d9e59f7f-6f95-4ff2-a93a-a56163d93d39}"/>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64.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65.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66.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67.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98933557d0e355d3f7ab2d0f10fe11eff1636c0"/>
  <p:tag name="KSO_WM_NEWLAYOUT_GROUP_ID" val="layout_1-5"/>
  <p:tag name="KSO_WM_NEWLAYOUT_ID" val="slide_063b19861dc0a508"/>
</p:tagLst>
</file>

<file path=ppt/tags/tag268.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26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27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4.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27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2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7.xml><?xml version="1.0" encoding="utf-8"?>
<p:tagLst xmlns:p="http://schemas.openxmlformats.org/presentationml/2006/main">
  <p:tag name="KSO_WM_UNIT_TYPE" val="a"/>
  <p:tag name="KSO_WM_UNIT_INDEX" val="1"/>
  <p:tag name="KSO_WM_UNIT_ID" val="_1*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8604"/>
  <p:tag name="KSO_WM_TEMPLATE_CATEGORY" val="custom"/>
</p:tagLst>
</file>

<file path=ppt/tags/tag279.xml><?xml version="1.0" encoding="utf-8"?>
<p:tagLst xmlns:p="http://schemas.openxmlformats.org/presentationml/2006/main">
  <p:tag name="MasterZOrder" val="6"/>
</p:tagLst>
</file>

<file path=ppt/tags/tag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2.xml><?xml version="1.0" encoding="utf-8"?>
<p:tagLst xmlns:p="http://schemas.openxmlformats.org/presentationml/2006/main">
  <p:tag name="MasterZOrder" val="7"/>
  <p:tag name="KSO_WM_UNIT_ID" val="_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3.xml><?xml version="1.0" encoding="utf-8"?>
<p:tagLst xmlns:p="http://schemas.openxmlformats.org/presentationml/2006/main">
  <p:tag name="KSO_WM_UNIT_TYPE" val="i"/>
  <p:tag name="KSO_WM_UNIT_INDEX" val="1"/>
  <p:tag name="KSO_WM_BEAUTIFY_FLAG" val="#wm#"/>
  <p:tag name="KSO_WM_TAG_VERSION" val="3.0"/>
  <p:tag name="KSO_WM_UNIT_ISCONTENTSTITLE" val="1"/>
  <p:tag name="LayoutZOrder" val="2"/>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8604"/>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604"/>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604"/>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8604"/>
</p:tagLst>
</file>

<file path=ppt/tags/tag288.xml><?xml version="1.0" encoding="utf-8"?>
<p:tagLst xmlns:p="http://schemas.openxmlformats.org/presentationml/2006/main">
  <p:tag name="picid" val="{02ce68a3-c52e-4af1-b0d5-ca795e91055e}"/>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8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2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290.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1.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2.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3.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4.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5.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6.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7.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8.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299.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xml><?xml version="1.0" encoding="utf-8"?>
<p:tagLst xmlns:p="http://schemas.openxmlformats.org/presentationml/2006/main">
  <p:tag name="picid" val="{d9e59f7f-6f95-4ff2-a93a-a56163d93d39}"/>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00.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1.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2.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3.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4.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7.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8.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0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1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1.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2.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5.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6.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8.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19.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xml><?xml version="1.0" encoding="utf-8"?>
<p:tagLst xmlns:p="http://schemas.openxmlformats.org/presentationml/2006/main">
  <p:tag name="KSO_WM_BEAUTIFY_FLAG" val="#fgm#"/>
  <p:tag name="KSO_WM_FIGMA_FLAG" val="#fgm#"/>
  <p:tag name="KSO_WM_UNIT_INDEX" val="1"/>
  <p:tag name="KSO_WM_UNIT_TYPE" val="a"/>
  <p:tag name="KSO_WM_LAYOUT_CHECK_HASH" val="024e0e24b4713e47337cd1f1d6e36b1fb4d969ff"/>
  <p:tag name="KSO_WM_NEWLAYOUT_GROUP_ID" val="layout_2"/>
  <p:tag name="KSO_WM_NEWLAYOUT_ID" val="slide_a5db79e6e8dbcb0a"/>
</p:tagLst>
</file>

<file path=ppt/tags/tag320.xml><?xml version="1.0" encoding="utf-8"?>
<p:tagLst xmlns:p="http://schemas.openxmlformats.org/presentationml/2006/main">
  <p:tag name="MasterZOrder" val="6"/>
</p:tagLst>
</file>

<file path=ppt/tags/tag321.xml><?xml version="1.0" encoding="utf-8"?>
<p:tagLst xmlns:p="http://schemas.openxmlformats.org/presentationml/2006/main">
  <p:tag name="KSO_WM_UNIT_TYPE" val="i"/>
  <p:tag name="KSO_WM_UNIT_ID" val="_9*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2.xml><?xml version="1.0" encoding="utf-8"?>
<p:tagLst xmlns:p="http://schemas.openxmlformats.org/presentationml/2006/main">
  <p:tag name="KSO_WM_UNIT_TYPE" val="i"/>
  <p:tag name="KSO_WM_UNIT_ID" val="_9*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3.xml><?xml version="1.0" encoding="utf-8"?>
<p:tagLst xmlns:p="http://schemas.openxmlformats.org/presentationml/2006/main">
  <p:tag name="MasterZOrder" val="7"/>
  <p:tag name="KSO_WM_UNIT_TYPE" val="i"/>
  <p:tag name="KSO_WM_UNIT_ID" val="_9*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4.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5.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9*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26.xml><?xml version="1.0" encoding="utf-8"?>
<p:tagLst xmlns:p="http://schemas.openxmlformats.org/presentationml/2006/main">
  <p:tag name="picid" val="{d9e59f7f-6f95-4ff2-a93a-a56163d93d39}"/>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27.xml><?xml version="1.0" encoding="utf-8"?>
<p:tagLst xmlns:p="http://schemas.openxmlformats.org/presentationml/2006/main">
  <p:tag name="KSO_WM_UNIT_TYPE" val="f"/>
  <p:tag name="KSO_WM_BEAUTIFY_FLAG" val="#wm#"/>
  <p:tag name="KSO_WM_FIGMA_FLAG" val="#fg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28.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62b5eeb71e124752bb77ba77ec6856526068da0"/>
  <p:tag name="KSO_WM_NEWLAYOUT_ID" val="4975"/>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29.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30.xml><?xml version="1.0" encoding="utf-8"?>
<p:tagLst xmlns:p="http://schemas.openxmlformats.org/presentationml/2006/main">
  <p:tag name="MasterZOrder" val="6"/>
</p:tagLst>
</file>

<file path=ppt/tags/tag331.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2.xml><?xml version="1.0" encoding="utf-8"?>
<p:tagLst xmlns:p="http://schemas.openxmlformats.org/presentationml/2006/main">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3.xml><?xml version="1.0" encoding="utf-8"?>
<p:tagLst xmlns:p="http://schemas.openxmlformats.org/presentationml/2006/main">
  <p:tag name="MasterZOrder" val="7"/>
  <p:tag name="KSO_WM_UNIT_TYPE" val="i"/>
  <p:tag name="KSO_WM_UNIT_ID" val="_10*i*"/>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4.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5.xml><?xml version="1.0" encoding="utf-8"?>
<p:tagLst xmlns:p="http://schemas.openxmlformats.org/presentationml/2006/main">
  <p:tag name="picid" val="{d9e59f7f-6f95-4ff2-a93a-a56163d93d39}"/>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6.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7.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38.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1*i*1"/>
  <p:tag name="KSO_WM_UNIT_LAYERLEVEL" val="1"/>
  <p:tag name="KSO_WM_TEMPLATE_CATEGORY" val="custom"/>
  <p:tag name="KSO_WM_TEMPLATE_USER_THEME" val="1"/>
  <p:tag name="picid" val="{7b47ef1f-c5a3-4b5c-b0a7-32e81e44e644}"/>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39.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40.xml><?xml version="1.0" encoding="utf-8"?>
<p:tagLst xmlns:p="http://schemas.openxmlformats.org/presentationml/2006/main">
  <p:tag name="picid" val="{d9e59f7f-6f95-4ff2-a93a-a56163d93d39}"/>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4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4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cc9df9efd441090e67e2d8404a43bc8d3833ba61"/>
  <p:tag name="KSO_WM_NEWLAYOUT_ID" val="4987"/>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4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4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3b39c9337525f0a6e52270b2be9337bcff1633b2"/>
  <p:tag name="KSO_WM_NEWLAYOUT_ID" val="1"/>
</p:tagLst>
</file>

<file path=ppt/tags/tag34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4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3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4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5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3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54.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35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35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60.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Lst>
</file>

<file path=ppt/tags/tag361.xml><?xml version="1.0" encoding="utf-8"?>
<p:tagLst xmlns:p="http://schemas.openxmlformats.org/presentationml/2006/main">
  <p:tag name="KSO_WM_BEAUTIFY_FLAG" val="#fgm#"/>
  <p:tag name="KSO_WM_FIGMA_FLAG" val="#fgm#"/>
  <p:tag name="KSO_WM_UNIT_INDEX" val="1"/>
  <p:tag name="KSO_WM_UNIT_TYPE" val="d"/>
</p:tagLst>
</file>

<file path=ppt/tags/tag3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7.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8.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69.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70.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71.xml><?xml version="1.0" encoding="utf-8"?>
<p:tagLst xmlns:p="http://schemas.openxmlformats.org/presentationml/2006/main">
  <p:tag name="KSO_WM_TEMPLATE_SUBCATEGORY" val="29"/>
  <p:tag name="KSO_WM_BEAUTIFY_FLAG" val="#wm#"/>
  <p:tag name="KSO_WM_TEMPLATE_SLIDE_ID" val="slide_7d1b418b74e2b859"/>
  <p:tag name="KSO_WM_TEMPLATE_THUMBS_INDEX" val="1、9"/>
  <p:tag name="KSO_WM_TEMPLATE_INDEX" val="40488604"/>
  <p:tag name="KSO_WM_TEMPLATE_CATEGORY" val="custom"/>
  <p:tag name="KSO_WM_TEMPLATE_MASTER_TYPE" val="0"/>
  <p:tag name="KSO_WM_TAG_VERSION" val="3.0"/>
</p:tagLst>
</file>

<file path=ppt/tags/tag372.xml><?xml version="1.0" encoding="utf-8"?>
<p:tagLst xmlns:p="http://schemas.openxmlformats.org/presentationml/2006/main">
  <p:tag name="KSO_WM_AITEMPLATE_STYLE_ID" val="69796638589"/>
</p:tagLst>
</file>

<file path=ppt/tags/tag37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7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98933557d0e355d3f7ab2d0f10fe11eff1636c0"/>
  <p:tag name="KSO_WM_NEWLAYOUT_GROUP_ID" val="layout_1-5"/>
  <p:tag name="KSO_WM_NEWLAYOUT_ID" val="slide_063b19861dc0a508"/>
</p:tagLst>
</file>

<file path=ppt/tags/tag37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7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7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8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8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8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7.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8.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89.xml><?xml version="1.0" encoding="utf-8"?>
<p:tagLst xmlns:p="http://schemas.openxmlformats.org/presentationml/2006/main">
  <p:tag name="KSO_WM_UNIT_TYPE" val="i"/>
  <p:tag name="KSO_WM_UNIT_INDEX" val="2"/>
  <p:tag name="KSO_WM_BEAUTIFY_FLAG" val="#wm#"/>
  <p:tag name="KSO_WM_TAG_VERSION" val="3.0"/>
  <p:tag name="LayoutZOrder" val="3"/>
  <p:tag name="KSO_WM_UNIT_ID" val="_11*i*2"/>
  <p:tag name="KSO_WM_UNIT_LAYERLEVEL" val="1"/>
  <p:tag name="KSO_WM_TEMPLATE_CATEGORY" val="custom"/>
  <p:tag name="KSO_WM_TEMPLATE_USER_THEME" val="1"/>
  <p:tag name="picid" val="{3240f1b2-a432-4b12-86c5-be4d42776be5}"/>
  <p:tag name="KSO_WM_UNIT_ISNUMDGMTITLE" val="0"/>
  <p:tag name="KSO_WM_UNIT_NOCLEAR" val="0"/>
  <p:tag name="KSO_WM_UNIT_HIGHLIGHT" val="0"/>
  <p:tag name="KSO_WM_UNIT_COMPATIBLE" val="0"/>
  <p:tag name="KSO_WM_UNIT_DIAGRAM_ISNUMVISUAL" val="0"/>
  <p:tag name="KSO_WM_UNIT_DIAGRAM_ISREFERUNIT" val="0"/>
  <p:tag name="KSO_WM_TEMPLATE_INDEX" val="40488604"/>
</p:tagLst>
</file>

<file path=ppt/tags/tag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90.xml><?xml version="1.0" encoding="utf-8"?>
<p:tagLst xmlns:p="http://schemas.openxmlformats.org/presentationml/2006/main">
  <p:tag name="KSO_WM_TEMPLATE_SUBCATEGORY" val="29"/>
  <p:tag name="KSO_WM_BEAUTIFY_FLAG" val="#wm#"/>
  <p:tag name="KSO_WM_TEMPLATE_SLIDE_ID" val="slide_7d1b418b74e2b859"/>
  <p:tag name="KSO_WM_TEMPLATE_THUMBS_INDEX" val="1、9"/>
  <p:tag name="KSO_WM_TEMPLATE_INDEX" val="40488604"/>
  <p:tag name="KSO_WM_TEMPLATE_CATEGORY" val="custom"/>
  <p:tag name="KSO_WM_TEMPLATE_MASTER_TYPE" val="0"/>
  <p:tag name="KSO_WM_TAG_VERSION" val="3.0"/>
</p:tagLst>
</file>

<file path=ppt/tags/tag391.xml><?xml version="1.0" encoding="utf-8"?>
<p:tagLst xmlns:p="http://schemas.openxmlformats.org/presentationml/2006/main">
  <p:tag name="KSO_WM_AITEMPLATE_STYLE_ID" val="69796638589"/>
</p:tagLst>
</file>

<file path=ppt/tags/tag392.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f62b5eeb71e124752bb77ba77ec6856526068da0"/>
  <p:tag name="KSO_WM_NEWLAYOUT_ID" val="4975"/>
  <p:tag name="KSO_WM_UNIT_PRESET_TEXT" val="单击此处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93.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394.xml><?xml version="1.0" encoding="utf-8"?>
<p:tagLst xmlns:p="http://schemas.openxmlformats.org/presentationml/2006/main">
  <p:tag name="KSO_WM_SLIDE_CONTENT_ORIENTATION" val="center"/>
  <p:tag name="KSO_WM_SLIDE_HAS_MASK" val="0"/>
  <p:tag name="KSO_WM_SLIDE_ITEM_CNT" val="0"/>
  <p:tag name="KSO_WM_SLIDE_TYPE" val="title"/>
  <p:tag name="KSO_WM_TEMPLATE_SUBCATEGORY" val="29"/>
  <p:tag name="KSO_WM_BEAUTIFY_FLAG" val="#wm#"/>
  <p:tag name="KSO_WM_TEMPLATE_SLIDE_ID" val="slide_7d1b418b74e2b859"/>
  <p:tag name="KSO_WM_TEMPLATE_THUMBS_INDEX" val="1、9"/>
  <p:tag name="KSO_WM_TEMPLATE_INDEX" val="40488604"/>
  <p:tag name="KSO_WM_TEMPLATE_CATEGORY" val="custom"/>
  <p:tag name="KSO_WM_SLIDE_INDEX" val="1"/>
  <p:tag name="KSO_WM_SLIDE_ID" val="custom40488604_1"/>
  <p:tag name="KSO_WM_TEMPLATE_MASTER_TYPE" val="0"/>
  <p:tag name="KSO_WM_SLIDE_LAYOUT" val="a_f"/>
  <p:tag name="KSO_WM_SLIDE_LAYOUT_CNT" val="1_2"/>
  <p:tag name="KSO_WM_TAG_VERSION" val="3.0"/>
</p:tagLst>
</file>

<file path=ppt/tags/tag395.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96.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a98933557d0e355d3f7ab2d0f10fe11eff1636c0"/>
  <p:tag name="KSO_WM_NEWLAYOUT_GROUP_ID" val="layout_1-5"/>
  <p:tag name="KSO_WM_NEWLAYOUT_ID" val="slide_063b19861dc0a508"/>
</p:tagLst>
</file>

<file path=ppt/tags/tag397.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3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3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00.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4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40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403.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4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40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406.xml><?xml version="1.0" encoding="utf-8"?>
<p:tagLst xmlns:p="http://schemas.openxmlformats.org/presentationml/2006/main">
  <p:tag name="KSO_WM_SLIDE_CONTENT_ORIENTATION" val=""/>
  <p:tag name="KSO_WM_SLIDE_HAS_MASK" val="0"/>
  <p:tag name="KSO_WM_SLIDE_ITEM_CNT" val="3"/>
  <p:tag name="KSO_WM_SLIDE_TYPE" val="contents"/>
  <p:tag name="KSO_WM_TEMPLATE_SUBCATEGORY" val="29"/>
  <p:tag name="KSO_WM_BEAUTIFY_FLAG" val="#wm#"/>
  <p:tag name="KSO_WM_TEMPLATE_FIGMA_ID" val="69796638589"/>
  <p:tag name="KSO_WM_TEMPLATE_SLIDE_ID" val="slide_063b19861dc0a508"/>
</p:tagLst>
</file>

<file path=ppt/tags/tag40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08.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409.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8604"/>
  <p:tag name="KSO_WM_TEMPLATE_CATEGORY" val="custom"/>
  <p:tag name="KSO_WM_SLIDE_INDEX" val="3"/>
  <p:tag name="KSO_WM_SLIDE_ID" val="custom40488604_7"/>
  <p:tag name="KSO_WM_TEMPLATE_MASTER_TYPE" val="0"/>
  <p:tag name="KSO_WM_SLIDE_LAYOUT" val="a_e"/>
  <p:tag name="KSO_WM_SLIDE_LAYOUT_CNT" val="1_1"/>
  <p:tag name="KSO_WM_TAG_VERSION" val="3.0"/>
</p:tagLst>
</file>

<file path=ppt/tags/tag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10.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1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15.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1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xml><?xml version="1.0" encoding="utf-8"?>
<p:tagLst xmlns:p="http://schemas.openxmlformats.org/presentationml/2006/main">
  <p:tag name="KSO_WM_BEAUTIFY_FLAG" val="#fgm#"/>
  <p:tag name="KSO_WM_FIGMA_FLAG" val="#fgm#"/>
  <p:tag name="KSO_WM_UNIT_INDEX" val="1"/>
  <p:tag name="KSO_WM_UNIT_TYPE" val="a"/>
  <p:tag name="KSO_WM_LAYOUT_CHECK_HASH" val="a38c45fe414b177a335acdc3da5e11bdc92a8867"/>
  <p:tag name="KSO_WM_NEWLAYOUT_GROUP_ID" val="layout_10007"/>
  <p:tag name="KSO_WM_NEWLAYOUT_ID" val="slide_a0f14764e45c9ac0"/>
</p:tagLst>
</file>

<file path=ppt/tags/tag4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2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3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4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5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5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5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6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6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6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7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83.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48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xml><?xml version="1.0" encoding="utf-8"?>
<p:tagLst xmlns:p="http://schemas.openxmlformats.org/presentationml/2006/main">
  <p:tag name="KSO_WM_BEAUTIFY_FLAG" val="#fgm#"/>
  <p:tag name="KSO_WM_FIGMA_FLAG" val="#fgm#"/>
  <p:tag name="KSO_WM_UNIT_INDEX" val="1"/>
  <p:tag name="KSO_WM_UNIT_TYPE" val="a"/>
  <p:tag name="KSO_WM_LAYOUT_CHECK_HASH" val="4329e1116417d29309aee1ee1d391f4eee84bf7a"/>
  <p:tag name="KSO_WM_NEWLAYOUT_GROUP_ID" val="layout_10012"/>
  <p:tag name="KSO_WM_NEWLAYOUT_ID" val="slide_b9fb2f82040eace4"/>
</p:tagLst>
</file>

<file path=ppt/tags/tag4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49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4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cc9df9efd441090e67e2d8404a43bc8d3833ba61"/>
  <p:tag name="KSO_WM_NEWLAYOUT_ID" val="4987"/>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50.xml><?xml version="1.0" encoding="utf-8"?>
<p:tagLst xmlns:p="http://schemas.openxmlformats.org/presentationml/2006/main">
  <p:tag name="KSO_WM_BEAUTIFY_FLAG" val="#fgm#"/>
  <p:tag name="KSO_WM_FIGMA_FLAG" val="#fgm#"/>
  <p:tag name="KSO_WM_UNIT_INDEX" val="1"/>
  <p:tag name="KSO_WM_UNIT_TYPE" val="d"/>
</p:tagLst>
</file>

<file path=ppt/tags/tag50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0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0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0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04.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50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0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0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1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1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2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2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3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3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3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4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4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5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55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555.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8604"/>
  <p:tag name="KSO_WM_TEMPLATE_CATEGORY" val="custom"/>
  <p:tag name="KSO_WM_SLIDE_INDEX" val="3"/>
  <p:tag name="KSO_WM_SLIDE_ID" val="custom40488604_7"/>
  <p:tag name="KSO_WM_TEMPLATE_MASTER_TYPE" val="0"/>
  <p:tag name="KSO_WM_SLIDE_LAYOUT" val="a_e"/>
  <p:tag name="KSO_WM_SLIDE_LAYOUT_CNT" val="1_1"/>
  <p:tag name="KSO_WM_TAG_VERSION" val="3.0"/>
</p:tagLst>
</file>

<file path=ppt/tags/tag556.xml><?xml version="1.0" encoding="utf-8"?>
<p:tagLst xmlns:p="http://schemas.openxmlformats.org/presentationml/2006/main">
  <p:tag name="KSO_WM_BEAUTIFY_FLAG" val="#fgm#"/>
  <p:tag name="KSO_WM_FIGMA_FLAG" val="#fgm#"/>
  <p:tag name="KSO_WM_UNIT_INDEX" val="1"/>
  <p:tag name="KSO_WM_UNIT_TYPE" val="a"/>
  <p:tag name="KSO_WM_LAYOUT_CHECK_HASH" val="c14f987ea366577a31a86c01720b0c32b03dc417"/>
  <p:tag name="KSO_WM_NEWLAYOUT_GROUP_ID" val="layout_8"/>
  <p:tag name="KSO_WM_NEWLAYOUT_ID" val="slide_cb2ceb3f81587b7a"/>
  <p:tag name="KSO_WM_UNIT_PRESET_TEXT" val="单击此处添加标题"/>
</p:tagLst>
</file>

<file path=ppt/tags/tag557.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 name="KSO_WM_UNIT_PRESET_TEXT" val=" "/>
</p:tagLst>
</file>

<file path=ppt/tags/tag558.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 name="KSO_WM_UNIT_PRESET_TEXT" val=" "/>
</p:tagLst>
</file>

<file path=ppt/tags/tag559.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6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 name="KSO_WM_UNIT_PRESET_TEXT" val=" "/>
</p:tagLst>
</file>

<file path=ppt/tags/tag56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562.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 name="KSO_WM_UNIT_PRESET_TEXT" val="单击此处添加项正文"/>
</p:tagLst>
</file>

<file path=ppt/tags/tag56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 name="KSO_WM_UNIT_PRESET_TEXT" val=" "/>
</p:tagLst>
</file>

<file path=ppt/tags/tag56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565.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 name="KSO_WM_UNIT_PRESET_TEXT" val="单击此处添加项正文"/>
</p:tagLst>
</file>

<file path=ppt/tags/tag56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6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8589"/>
  <p:tag name="KSO_WM_TEMPLATE_SLIDE_ID" val="slide_cb2ceb3f81587b7a"/>
</p:tagLst>
</file>

<file path=ppt/tags/tag568.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56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7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85.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58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xml><?xml version="1.0" encoding="utf-8"?>
<p:tagLst xmlns:p="http://schemas.openxmlformats.org/presentationml/2006/main">
  <p:tag name="KSO_WM_BEAUTIFY_FLAG" val="#fgm#"/>
  <p:tag name="KSO_WM_FIGMA_FLAG" val="#fgm#"/>
  <p:tag name="KSO_WM_UNIT_INDEX" val="1"/>
  <p:tag name="KSO_WM_UNIT_TYPE" val="a"/>
  <p:tag name="KSO_WM_LAYOUT_CHECK_HASH" val="6cd046badd64ebf36838e3cfde35dda7f6013097"/>
  <p:tag name="KSO_WM_NEWLAYOUT_GROUP_ID" val="layout_51"/>
  <p:tag name="KSO_WM_NEWLAYOUT_ID" val="slide_548151e1d7030b55"/>
</p:tagLst>
</file>

<file path=ppt/tags/tag5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9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59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5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xml><?xml version="1.0" encoding="utf-8"?>
<p:tagLst xmlns:p="http://schemas.openxmlformats.org/presentationml/2006/main">
  <p:tag name="KSO_WM_BEAUTIFY_FLAG" val="#fgm#"/>
  <p:tag name="KSO_WM_FIGMA_FLAG" val="#fgm#"/>
  <p:tag name="KSO_WM_UNIT_INDEX" val="1"/>
  <p:tag name="KSO_WM_UNIT_TYPE" val="a"/>
  <p:tag name="KSO_WM_LAYOUT_CHECK_HASH" val="6667f4f935b6f0793526c7f250e2e60edb8f5186"/>
  <p:tag name="KSO_WM_NEWLAYOUT_GROUP_ID" val="layout_26"/>
  <p:tag name="KSO_WM_NEWLAYOUT_ID" val="slide_4f7025fa8c80a9ff"/>
</p:tagLst>
</file>

<file path=ppt/tags/tag60.xml><?xml version="1.0" encoding="utf-8"?>
<p:tagLst xmlns:p="http://schemas.openxmlformats.org/presentationml/2006/main">
  <p:tag name="KSO_WM_BEAUTIFY_FLAG" val="#fgm#"/>
  <p:tag name="KSO_WM_FIGMA_FLAG" val="#fgm#"/>
  <p:tag name="KSO_WM_UNIT_INDEX" val="1"/>
  <p:tag name="KSO_WM_UNIT_TYPE" val="d"/>
</p:tagLst>
</file>

<file path=ppt/tags/tag60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0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0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1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1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2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25.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895ea6ac855fdb4a745508edfeecd8884c4dece0"/>
  <p:tag name="KSO_WM_NEWLAYOUT_ID" val="4981"/>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626.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627.xml><?xml version="1.0" encoding="utf-8"?>
<p:tagLst xmlns:p="http://schemas.openxmlformats.org/presentationml/2006/main">
  <p:tag name="KSO_WM_SLIDE_CONTENT_ORIENTATION" val="center"/>
  <p:tag name="KSO_WM_SLIDE_HAS_MASK" val="0"/>
  <p:tag name="KSO_WM_SLIDE_ITEM_CNT" val="0"/>
  <p:tag name="KSO_WM_SLIDE_TYPE" val="sectionTitle"/>
  <p:tag name="KSO_WM_TEMPLATE_SUBCATEGORY" val="29"/>
  <p:tag name="KSO_WM_BEAUTIFY_FLAG" val="#wm#"/>
  <p:tag name="KSO_WM_TEMPLATE_SLIDE_ID" val="slide_8d1615941f9e1a55"/>
  <p:tag name="KSO_WM_TEMPLATE_INDEX" val="40488604"/>
  <p:tag name="KSO_WM_TEMPLATE_CATEGORY" val="custom"/>
  <p:tag name="KSO_WM_SLIDE_INDEX" val="3"/>
  <p:tag name="KSO_WM_SLIDE_ID" val="custom40488604_7"/>
  <p:tag name="KSO_WM_TEMPLATE_MASTER_TYPE" val="0"/>
  <p:tag name="KSO_WM_SLIDE_LAYOUT" val="a_e"/>
  <p:tag name="KSO_WM_SLIDE_LAYOUT_CNT" val="1_1"/>
  <p:tag name="KSO_WM_TAG_VERSION" val="3.0"/>
</p:tagLst>
</file>

<file path=ppt/tags/tag628.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62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3.xml><?xml version="1.0" encoding="utf-8"?>
<p:tagLst xmlns:p="http://schemas.openxmlformats.org/presentationml/2006/main">
  <p:tag name="KSO_WM_BEAUTIFY_FLAG" val="#fgm#"/>
  <p:tag name="KSO_WM_FIGMA_FLAG" val="#fgm#"/>
  <p:tag name="KSO_WM_UNIT_INDEX" val="1"/>
  <p:tag name="KSO_WM_UNIT_TYPE" val="a"/>
  <p:tag name="KSO_WM_LAYOUT_CHECK_HASH" val="96b70cdcb4800a6ddbb2d792f1cacbe0a5f9ff6c"/>
  <p:tag name="KSO_WM_NEWLAYOUT_GROUP_ID" val="layout_10014"/>
  <p:tag name="KSO_WM_NEWLAYOUT_ID" val="slide_8bf42050c508f287"/>
</p:tagLst>
</file>

<file path=ppt/tags/tag6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3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3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4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41.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64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4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4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4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50.xml><?xml version="1.0" encoding="utf-8"?>
<p:tagLst xmlns:p="http://schemas.openxmlformats.org/presentationml/2006/main">
  <p:tag name="KSO_WM_BEAUTIFY_FLAG" val="#fgm#"/>
  <p:tag name="KSO_WM_FIGMA_FLAG" val="#fgm#"/>
  <p:tag name="KSO_WM_UNIT_INDEX" val="1"/>
  <p:tag name="KSO_WM_UNIT_TYPE" val="a"/>
  <p:tag name="KSO_WM_LAYOUT_CHECK_HASH" val="2320c6d833dc39a0961353bcc8ca38081e345440"/>
  <p:tag name="KSO_WM_NEWLAYOUT_GROUP_ID" val="layout_35"/>
  <p:tag name="KSO_WM_NEWLAYOUT_ID" val="slide_cd6eee342bc03480"/>
  <p:tag name="KSO_WM_UNIT_PRESET_TEXT" val="单击此处添加标题"/>
</p:tagLst>
</file>

<file path=ppt/tags/tag65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6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5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6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5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8589"/>
  <p:tag name="KSO_WM_TEMPLATE_SLIDE_ID" val="slide_cd6eee342bc03480"/>
</p:tagLst>
</file>

<file path=ppt/tags/tag658.xml><?xml version="1.0" encoding="utf-8"?>
<p:tagLst xmlns:p="http://schemas.openxmlformats.org/presentationml/2006/main">
  <p:tag name="KSO_WM_BEAUTIFY_FLAG" val="#fgm#"/>
  <p:tag name="KSO_WM_FIGMA_FLAG" val="#fgm#"/>
  <p:tag name="KSO_WM_UNIT_INDEX" val="1"/>
  <p:tag name="KSO_WM_UNIT_TYPE" val="a"/>
  <p:tag name="KSO_WM_LAYOUT_CHECK_HASH" val="0510a3d60b84cb6d7db6dadb8efa6249cba9a927"/>
  <p:tag name="KSO_WM_NEWLAYOUT_GROUP_ID" val="layout_62"/>
  <p:tag name="KSO_WM_NEWLAYOUT_ID" val="slide_1ac2dc69a048bf78"/>
  <p:tag name="KSO_WM_UNIT_PRESET_TEXT" val="单击此处添加标题"/>
</p:tagLst>
</file>

<file path=ppt/tags/tag65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ff00d11-9327-402c-ac3f-1a13763d754f.jpg?Expires=1787721846\u0026AWSAccessKeyId=AKLT9NSy7kh8TIS1UzNqLRY2\u0026Signature=CLIXMXinDTvdcLwARaxNgahrcQo%3D&quot;,&quot;product_name&quot;:&quot;wps-wpp-pc&quot;,&quot;intention_code&quot;:&quot;wps_wpp_generate_doc_pay&quot;}*auto_qingqiu_ai_v2.1.5_ONLINE*3030623463383532653930363634636136336234626161306138633063633639-slide-27"/>
</p:tagLst>
</file>

<file path=ppt/tags/tag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6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1ac2dc69a048bf78"/>
</p:tagLst>
</file>

<file path=ppt/tags/tag66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665.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cc9df9efd441090e67e2d8404a43bc8d3833ba61"/>
  <p:tag name="KSO_WM_NEWLAYOUT_ID" val="4987"/>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8604"/>
  <p:tag name="KSO_WM_TEMPLATE_CATEGORY" val="custom"/>
</p:tagLst>
</file>

<file path=ppt/tags/tag666.xml><?xml version="1.0" encoding="utf-8"?>
<p:tagLst xmlns:p="http://schemas.openxmlformats.org/presentationml/2006/main">
  <p:tag name="KSO_WM_SLIDE_CONTENT_ORIENTATION" val="center"/>
  <p:tag name="KSO_WM_SLIDE_HAS_MASK" val="0"/>
  <p:tag name="KSO_WM_SLIDE_ITEM_CNT" val="0"/>
  <p:tag name="KSO_WM_SLIDE_TYPE" val="endPage"/>
  <p:tag name="KSO_WM_TEMPLATE_SUBCATEGORY" val="29"/>
  <p:tag name="KSO_WM_BEAUTIFY_FLAG" val="#wm#"/>
  <p:tag name="KSO_WM_TEMPLATE_SLIDE_ID" val="slide_47de9d0eaa58c516"/>
  <p:tag name="KSO_WM_TEMPLATE_INDEX" val="40488604"/>
  <p:tag name="KSO_WM_TEMPLATE_CATEGORY" val="custom"/>
  <p:tag name="KSO_WM_SLIDE_INDEX" val="5"/>
  <p:tag name="KSO_WM_SLIDE_ID" val="custom40488604_9"/>
  <p:tag name="KSO_WM_TEMPLATE_MASTER_TYPE" val="0"/>
  <p:tag name="KSO_WM_SLIDE_LAYOUT" val="a_b"/>
  <p:tag name="KSO_WM_SLIDE_LAYOUT_CNT" val="1_1"/>
  <p:tag name="KSO_WM_TAG_VERSION" val="3.0"/>
</p:tagLst>
</file>

<file path=ppt/tags/tag67.xml><?xml version="1.0" encoding="utf-8"?>
<p:tagLst xmlns:p="http://schemas.openxmlformats.org/presentationml/2006/main">
  <p:tag name="KSO_WM_BEAUTIFY_FLAG" val="#fgm#"/>
  <p:tag name="KSO_WM_FIGMA_FLAG" val="#fgm#"/>
  <p:tag name="KSO_WM_UNIT_INDEX" val="1"/>
  <p:tag name="KSO_WM_UNIT_TYPE" val="a"/>
  <p:tag name="KSO_WM_LAYOUT_CHECK_HASH" val="d73fc5a81282795137fd30a545c8c26144836c69"/>
  <p:tag name="KSO_WM_NEWLAYOUT_GROUP_ID" val="layout_6"/>
  <p:tag name="KSO_WM_NEWLAYOUT_ID" val="slide_a9b8dd85d7f4ac41"/>
</p:tagLst>
</file>

<file path=ppt/tags/tag68.xml><?xml version="1.0" encoding="utf-8"?>
<p:tagLst xmlns:p="http://schemas.openxmlformats.org/presentationml/2006/main">
  <p:tag name="KSO_WM_BEAUTIFY_FLAG" val="#fgm#"/>
  <p:tag name="KSO_WM_FIGMA_FLAG" val="#fgm#"/>
  <p:tag name="KSO_WM_UNIT_INDEX" val="1"/>
  <p:tag name="KSO_WM_UNIT_TYPE" val="d"/>
</p:tagLst>
</file>

<file path=ppt/tags/tag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7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8.xml><?xml version="1.0" encoding="utf-8"?>
<p:tagLst xmlns:p="http://schemas.openxmlformats.org/presentationml/2006/main">
  <p:tag name="KSO_WM_BEAUTIFY_FLAG" val="#fgm#"/>
  <p:tag name="KSO_WM_FIGMA_FLAG" val="#fgm#"/>
  <p:tag name="KSO_WM_UNIT_INDEX" val="1"/>
  <p:tag name="KSO_WM_UNIT_TYPE" val="a"/>
  <p:tag name="KSO_WM_LAYOUT_CHECK_HASH" val="7e8ed1f9b337126ac1bc8f32c2df945e6dbf2dba"/>
  <p:tag name="KSO_WM_NEWLAYOUT_GROUP_ID" val="layout_61"/>
  <p:tag name="KSO_WM_NEWLAYOUT_ID" val="slide_4b930c15976a31a0"/>
</p:tagLst>
</file>

<file path=ppt/tags/tag79.xml><?xml version="1.0" encoding="utf-8"?>
<p:tagLst xmlns:p="http://schemas.openxmlformats.org/presentationml/2006/main">
  <p:tag name="KSO_WM_BEAUTIFY_FLAG" val="#fgm#"/>
  <p:tag name="KSO_WM_FIGMA_FLAG" val="#fgm#"/>
  <p:tag name="KSO_WM_UNIT_INDEX" val="1"/>
  <p:tag name="KSO_WM_UNIT_TYPE" val="d"/>
</p:tagLst>
</file>

<file path=ppt/tags/tag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3.xml><?xml version="1.0" encoding="utf-8"?>
<p:tagLst xmlns:p="http://schemas.openxmlformats.org/presentationml/2006/main">
  <p:tag name="KSO_WM_BEAUTIFY_FLAG" val="#fgm#"/>
  <p:tag name="KSO_WM_FIGMA_FLAG" val="#fgm#"/>
  <p:tag name="KSO_WM_UNIT_INDEX" val="1"/>
  <p:tag name="KSO_WM_UNIT_TYPE" val="a"/>
  <p:tag name="KSO_WM_LAYOUT_CHECK_HASH" val="79423a2189c621e0ffc5e72278e008536936c473"/>
  <p:tag name="KSO_WM_NEWLAYOUT_GROUP_ID" val="layout_27"/>
  <p:tag name="KSO_WM_NEWLAYOUT_ID" val="slide_bbec08b93f7bcfad"/>
</p:tagLst>
</file>

<file path=ppt/tags/tag8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8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89.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93.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9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6.xml><?xml version="1.0" encoding="utf-8"?>
<p:tagLst xmlns:p="http://schemas.openxmlformats.org/presentationml/2006/main">
  <p:tag name="KSO_WM_BEAUTIFY_FLAG" val="#fgm#"/>
  <p:tag name="KSO_WM_FIGMA_FLAG" val="#fgm#"/>
  <p:tag name="KSO_WM_UNIT_INDEX" val="1"/>
  <p:tag name="KSO_WM_UNIT_TYPE" val="a"/>
  <p:tag name="KSO_WM_LAYOUT_CHECK_HASH" val="757cddc8ad84ac55ae14af414556b4723aafdaf0"/>
  <p:tag name="KSO_WM_NEWLAYOUT_GROUP_ID" val="layout_34"/>
  <p:tag name="KSO_WM_NEWLAYOUT_ID" val="slide_4ae229a2f1c7f65e"/>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7723</Words>
  <Application>WPS 演示</Application>
  <PresentationFormat>宽屏</PresentationFormat>
  <Paragraphs>502</Paragraphs>
  <Slides>44</Slides>
  <Notes>0</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44</vt:i4>
      </vt:variant>
    </vt:vector>
  </HeadingPairs>
  <TitlesOfParts>
    <vt:vector size="53" baseType="lpstr">
      <vt:lpstr>Arial</vt:lpstr>
      <vt:lpstr>宋体</vt:lpstr>
      <vt:lpstr>Wingdings</vt:lpstr>
      <vt:lpstr>微软雅黑</vt:lpstr>
      <vt:lpstr>Arial Unicode MS</vt:lpstr>
      <vt:lpstr>Calibri</vt:lpstr>
      <vt:lpstr>Office 主题</vt:lpstr>
      <vt:lpstr>1_Office 主题</vt:lpstr>
      <vt:lpstr>2_Office 主题</vt:lpstr>
      <vt:lpstr>项目五 投融资管理</vt:lpstr>
      <vt:lpstr>目录</vt:lpstr>
      <vt:lpstr>任务一 投融资管理基础</vt:lpstr>
      <vt:lpstr>投融资管理基础</vt:lpstr>
      <vt:lpstr>一、货币时间价值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二、现金流量</vt:lpstr>
      <vt:lpstr>PowerPoint 演示文稿</vt:lpstr>
      <vt:lpstr>PowerPoint 演示文稿</vt:lpstr>
      <vt:lpstr>PowerPoint 演示文稿</vt:lpstr>
      <vt:lpstr>三、资本成本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投资决策分析评价方法</vt:lpstr>
      <vt:lpstr>非贴现指标和贴现指标</vt:lpstr>
      <vt:lpstr>一、非贴现的分析评价方法</vt:lpstr>
      <vt:lpstr>PowerPoint 演示文稿</vt:lpstr>
      <vt:lpstr>二、贴现的分析评价方法</vt:lpstr>
      <vt:lpstr>PowerPoint 演示文稿</vt:lpstr>
      <vt:lpstr>PowerPoint 演示文稿</vt:lpstr>
      <vt:lpstr>PowerPoint 演示文稿</vt:lpstr>
      <vt:lpstr>PowerPoint 演示文稿</vt:lpstr>
      <vt:lpstr>PowerPoint 演示文稿</vt:lpstr>
      <vt:lpstr>任务三 典型长期投资决策分析</vt:lpstr>
      <vt:lpstr>一、固定资产最优更新决策</vt:lpstr>
      <vt:lpstr>PowerPoint 演示文稿</vt:lpstr>
      <vt:lpstr>二、固定资产的更新改造决策</vt:lpstr>
      <vt:lpstr>PowerPoint 演示文稿</vt:lpstr>
      <vt:lpstr>货币时间价值：1. 货币时间价值的概念</vt:lpstr>
      <vt:lpstr>三、固定资产购置还是租赁的决策</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项目五 投融资管理</dc:title>
  <dc:creator/>
  <cp:lastModifiedBy>武静影</cp:lastModifiedBy>
  <cp:revision>1</cp:revision>
  <dcterms:created xsi:type="dcterms:W3CDTF">2025-09-01T02:38:23Z</dcterms:created>
  <dcterms:modified xsi:type="dcterms:W3CDTF">2025-09-01T02:38:23Z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v1.0_ai_69796638589</vt:lpwstr>
  </property>
</Properties>
</file>