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56" r:id="rId3"/>
    <p:sldId id="257" r:id="rId4"/>
    <p:sldId id="343" r:id="rId5"/>
    <p:sldId id="344" r:id="rId6"/>
    <p:sldId id="349" r:id="rId7"/>
    <p:sldId id="347" r:id="rId8"/>
    <p:sldId id="258" r:id="rId9"/>
    <p:sldId id="348" r:id="rId10"/>
    <p:sldId id="350" r:id="rId11"/>
    <p:sldId id="351" r:id="rId12"/>
    <p:sldId id="384" r:id="rId13"/>
    <p:sldId id="385" r:id="rId14"/>
    <p:sldId id="386" r:id="rId15"/>
    <p:sldId id="389" r:id="rId16"/>
    <p:sldId id="387" r:id="rId17"/>
    <p:sldId id="388" r:id="rId18"/>
    <p:sldId id="353" r:id="rId19"/>
    <p:sldId id="354" r:id="rId20"/>
    <p:sldId id="357" r:id="rId21"/>
    <p:sldId id="355" r:id="rId22"/>
    <p:sldId id="359" r:id="rId23"/>
    <p:sldId id="360" r:id="rId24"/>
    <p:sldId id="362" r:id="rId25"/>
    <p:sldId id="363" r:id="rId26"/>
    <p:sldId id="364" r:id="rId27"/>
    <p:sldId id="365" r:id="rId28"/>
    <p:sldId id="366" r:id="rId29"/>
    <p:sldId id="367" r:id="rId30"/>
    <p:sldId id="369" r:id="rId31"/>
    <p:sldId id="370" r:id="rId32"/>
    <p:sldId id="371" r:id="rId33"/>
    <p:sldId id="372" r:id="rId34"/>
    <p:sldId id="373" r:id="rId35"/>
    <p:sldId id="374" r:id="rId36"/>
    <p:sldId id="376" r:id="rId37"/>
    <p:sldId id="377" r:id="rId38"/>
    <p:sldId id="378" r:id="rId39"/>
    <p:sldId id="379" r:id="rId40"/>
    <p:sldId id="381" r:id="rId41"/>
    <p:sldId id="380" r:id="rId42"/>
    <p:sldId id="382" r:id="rId43"/>
    <p:sldId id="383" r:id="rId44"/>
    <p:sldId id="312" r:id="rId45"/>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4"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AFE"/>
    <a:srgbClr val="F0F5FE"/>
    <a:srgbClr val="D5E8FF"/>
    <a:srgbClr val="639CEF"/>
    <a:srgbClr val="D5E0FF"/>
    <a:srgbClr val="DDE6FF"/>
    <a:srgbClr val="96BDF4"/>
    <a:srgbClr val="D1DDFF"/>
    <a:srgbClr val="C7D6FF"/>
    <a:srgbClr val="C8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44" autoAdjust="0"/>
    <p:restoredTop sz="94737" autoAdjust="0"/>
  </p:normalViewPr>
  <p:slideViewPr>
    <p:cSldViewPr snapToGrid="0" showGuides="1">
      <p:cViewPr varScale="1">
        <p:scale>
          <a:sx n="89" d="100"/>
          <a:sy n="89" d="100"/>
        </p:scale>
        <p:origin x="80" y="268"/>
      </p:cViewPr>
      <p:guideLst>
        <p:guide pos="416"/>
        <p:guide pos="7256"/>
        <p:guide orient="horz" pos="648"/>
        <p:guide orient="horz" pos="714"/>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9.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image16.wdp"/><Relationship Id="rId12" Type="http://schemas.openxmlformats.org/officeDocument/2006/relationships/image" Target="../media/image15.png"/><Relationship Id="rId11" Type="http://schemas.microsoft.com/office/2007/relationships/hdphoto" Target="../media/image6.wdp"/><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0">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2">
              <a:duotone>
                <a:schemeClr val="accent5">
                  <a:shade val="45000"/>
                  <a:satMod val="135000"/>
                </a:schemeClr>
                <a:prstClr val="white"/>
              </a:duotone>
              <a:extLst>
                <a:ext uri="{BEBA8EAE-BF5A-486C-A8C5-ECC9F3942E4B}">
                  <a14:imgProps xmlns:a14="http://schemas.microsoft.com/office/drawing/2010/main">
                    <a14:imgLayer r:embed="rId13">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5.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39294" y="2139950"/>
            <a:ext cx="7393764" cy="1027648"/>
          </a:xfrm>
        </p:spPr>
        <p:txBody>
          <a:bodyPr/>
          <a:lstStyle/>
          <a:p>
            <a:pPr algn="ctr">
              <a:lnSpc>
                <a:spcPct val="100000"/>
              </a:lnSpc>
              <a:spcBef>
                <a:spcPct val="0"/>
              </a:spcBef>
            </a:pPr>
            <a:r>
              <a:rPr lang="zh-CN" altLang="en-US" sz="5400" b="1" i="0" u="none" dirty="0">
                <a:solidFill>
                  <a:srgbClr val="639CEF"/>
                </a:solidFill>
                <a:ea typeface="华康方圆体 Std W7"/>
              </a:rPr>
              <a:t>舞蹈与幼儿舞蹈创编</a:t>
            </a:r>
            <a:endParaRPr lang="en-US" sz="5400" b="1" i="0" u="none" dirty="0">
              <a:solidFill>
                <a:srgbClr val="639CEF"/>
              </a:solidFill>
              <a:ea typeface="华康方圆体 Std W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61e7d117-4468-4ae8-9576-9ca411224fe2.source.5.zh-Hans.pptx" descr="5f9356fd-3fd4-4d07-bd05-c334cc8ff41c"/>
          <p:cNvGrpSpPr/>
          <p:nvPr/>
        </p:nvGrpSpPr>
        <p:grpSpPr>
          <a:xfrm>
            <a:off x="0" y="1521380"/>
            <a:ext cx="12182475" cy="3720258"/>
            <a:chOff x="0" y="1521380"/>
            <a:chExt cx="12182475" cy="3720258"/>
          </a:xfrm>
        </p:grpSpPr>
        <p:sp>
          <p:nvSpPr>
            <p:cNvPr id="2138" name="图形 2136" descr="f1356083-f5cf-4cbf-8c6c-fb2d67aaa1d8"/>
            <p:cNvSpPr/>
            <p:nvPr/>
          </p:nvSpPr>
          <p:spPr>
            <a:xfrm>
              <a:off x="0" y="4525360"/>
              <a:ext cx="12182475" cy="539178"/>
            </a:xfrm>
            <a:custGeom>
              <a:avLst/>
              <a:gdLst>
                <a:gd name="connsiteX0" fmla="*/ 0 w 12156788"/>
                <a:gd name="connsiteY0" fmla="*/ 261152 h 522304"/>
                <a:gd name="connsiteX1" fmla="*/ 1350754 w 12156788"/>
                <a:gd name="connsiteY1" fmla="*/ 261152 h 522304"/>
                <a:gd name="connsiteX2" fmla="*/ 1350754 w 12156788"/>
                <a:gd name="connsiteY2" fmla="*/ 261152 h 522304"/>
                <a:gd name="connsiteX3" fmla="*/ 2701509 w 12156788"/>
                <a:gd name="connsiteY3" fmla="*/ 261152 h 522304"/>
                <a:gd name="connsiteX4" fmla="*/ 2701509 w 12156788"/>
                <a:gd name="connsiteY4" fmla="*/ 261152 h 522304"/>
                <a:gd name="connsiteX5" fmla="*/ 4052263 w 12156788"/>
                <a:gd name="connsiteY5" fmla="*/ 261152 h 522304"/>
                <a:gd name="connsiteX6" fmla="*/ 4052263 w 12156788"/>
                <a:gd name="connsiteY6" fmla="*/ 261152 h 522304"/>
                <a:gd name="connsiteX7" fmla="*/ 5403017 w 12156788"/>
                <a:gd name="connsiteY7" fmla="*/ 261152 h 522304"/>
                <a:gd name="connsiteX8" fmla="*/ 5403017 w 12156788"/>
                <a:gd name="connsiteY8" fmla="*/ 261152 h 522304"/>
                <a:gd name="connsiteX9" fmla="*/ 6753772 w 12156788"/>
                <a:gd name="connsiteY9" fmla="*/ 261152 h 522304"/>
                <a:gd name="connsiteX10" fmla="*/ 6753772 w 12156788"/>
                <a:gd name="connsiteY10" fmla="*/ 261152 h 522304"/>
                <a:gd name="connsiteX11" fmla="*/ 8104526 w 12156788"/>
                <a:gd name="connsiteY11" fmla="*/ 261152 h 522304"/>
                <a:gd name="connsiteX12" fmla="*/ 8104526 w 12156788"/>
                <a:gd name="connsiteY12" fmla="*/ 261152 h 522304"/>
                <a:gd name="connsiteX13" fmla="*/ 9455280 w 12156788"/>
                <a:gd name="connsiteY13" fmla="*/ 261152 h 522304"/>
                <a:gd name="connsiteX14" fmla="*/ 9455280 w 12156788"/>
                <a:gd name="connsiteY14" fmla="*/ 261152 h 522304"/>
                <a:gd name="connsiteX15" fmla="*/ 10806034 w 12156788"/>
                <a:gd name="connsiteY15" fmla="*/ 261152 h 522304"/>
                <a:gd name="connsiteX16" fmla="*/ 10806034 w 12156788"/>
                <a:gd name="connsiteY16" fmla="*/ 261152 h 522304"/>
                <a:gd name="connsiteX17" fmla="*/ 12156788 w 12156788"/>
                <a:gd name="connsiteY17" fmla="*/ 261152 h 522304"/>
                <a:gd name="connsiteX0-1" fmla="*/ 0 w 12156788"/>
                <a:gd name="connsiteY0-2" fmla="*/ 261152 h 522304"/>
                <a:gd name="connsiteX1-3" fmla="*/ 1350754 w 12156788"/>
                <a:gd name="connsiteY1-4" fmla="*/ 261152 h 522304"/>
                <a:gd name="connsiteX2-5" fmla="*/ 1350754 w 12156788"/>
                <a:gd name="connsiteY2-6" fmla="*/ 261152 h 522304"/>
                <a:gd name="connsiteX3-7" fmla="*/ 2701509 w 12156788"/>
                <a:gd name="connsiteY3-8" fmla="*/ 261152 h 522304"/>
                <a:gd name="connsiteX4-9" fmla="*/ 2701509 w 12156788"/>
                <a:gd name="connsiteY4-10" fmla="*/ 261152 h 522304"/>
                <a:gd name="connsiteX5-11" fmla="*/ 4052263 w 12156788"/>
                <a:gd name="connsiteY5-12" fmla="*/ 261152 h 522304"/>
                <a:gd name="connsiteX6-13" fmla="*/ 4052263 w 12156788"/>
                <a:gd name="connsiteY6-14" fmla="*/ 261152 h 522304"/>
                <a:gd name="connsiteX7-15" fmla="*/ 5403017 w 12156788"/>
                <a:gd name="connsiteY7-16" fmla="*/ 261152 h 522304"/>
                <a:gd name="connsiteX8-17" fmla="*/ 5403017 w 12156788"/>
                <a:gd name="connsiteY8-18" fmla="*/ 261152 h 522304"/>
                <a:gd name="connsiteX9-19" fmla="*/ 6753772 w 12156788"/>
                <a:gd name="connsiteY9-20" fmla="*/ 261152 h 522304"/>
                <a:gd name="connsiteX10-21" fmla="*/ 6753772 w 12156788"/>
                <a:gd name="connsiteY10-22" fmla="*/ 261152 h 522304"/>
                <a:gd name="connsiteX11-23" fmla="*/ 8104526 w 12156788"/>
                <a:gd name="connsiteY11-24" fmla="*/ 261152 h 522304"/>
                <a:gd name="connsiteX12-25" fmla="*/ 8104526 w 12156788"/>
                <a:gd name="connsiteY12-26" fmla="*/ 261152 h 522304"/>
                <a:gd name="connsiteX13-27" fmla="*/ 9455280 w 12156788"/>
                <a:gd name="connsiteY13-28" fmla="*/ 261152 h 522304"/>
                <a:gd name="connsiteX14-29" fmla="*/ 9455280 w 12156788"/>
                <a:gd name="connsiteY14-30" fmla="*/ 261152 h 522304"/>
                <a:gd name="connsiteX15-31" fmla="*/ 10806034 w 12156788"/>
                <a:gd name="connsiteY15-32" fmla="*/ 261152 h 522304"/>
                <a:gd name="connsiteX16-33" fmla="*/ 10806034 w 12156788"/>
                <a:gd name="connsiteY16-34" fmla="*/ 261152 h 522304"/>
                <a:gd name="connsiteX17-35" fmla="*/ 11304882 w 12156788"/>
                <a:gd name="connsiteY17-36" fmla="*/ 12121 h 522304"/>
                <a:gd name="connsiteX18" fmla="*/ 12156788 w 12156788"/>
                <a:gd name="connsiteY18" fmla="*/ 261152 h 522304"/>
                <a:gd name="connsiteX0-37" fmla="*/ 0 w 11304882"/>
                <a:gd name="connsiteY0-38" fmla="*/ 261152 h 522304"/>
                <a:gd name="connsiteX1-39" fmla="*/ 1350754 w 11304882"/>
                <a:gd name="connsiteY1-40" fmla="*/ 261152 h 522304"/>
                <a:gd name="connsiteX2-41" fmla="*/ 1350754 w 11304882"/>
                <a:gd name="connsiteY2-42" fmla="*/ 261152 h 522304"/>
                <a:gd name="connsiteX3-43" fmla="*/ 2701509 w 11304882"/>
                <a:gd name="connsiteY3-44" fmla="*/ 261152 h 522304"/>
                <a:gd name="connsiteX4-45" fmla="*/ 2701509 w 11304882"/>
                <a:gd name="connsiteY4-46" fmla="*/ 261152 h 522304"/>
                <a:gd name="connsiteX5-47" fmla="*/ 4052263 w 11304882"/>
                <a:gd name="connsiteY5-48" fmla="*/ 261152 h 522304"/>
                <a:gd name="connsiteX6-49" fmla="*/ 4052263 w 11304882"/>
                <a:gd name="connsiteY6-50" fmla="*/ 261152 h 522304"/>
                <a:gd name="connsiteX7-51" fmla="*/ 5403017 w 11304882"/>
                <a:gd name="connsiteY7-52" fmla="*/ 261152 h 522304"/>
                <a:gd name="connsiteX8-53" fmla="*/ 5403017 w 11304882"/>
                <a:gd name="connsiteY8-54" fmla="*/ 261152 h 522304"/>
                <a:gd name="connsiteX9-55" fmla="*/ 6753772 w 11304882"/>
                <a:gd name="connsiteY9-56" fmla="*/ 261152 h 522304"/>
                <a:gd name="connsiteX10-57" fmla="*/ 6753772 w 11304882"/>
                <a:gd name="connsiteY10-58" fmla="*/ 261152 h 522304"/>
                <a:gd name="connsiteX11-59" fmla="*/ 8104526 w 11304882"/>
                <a:gd name="connsiteY11-60" fmla="*/ 261152 h 522304"/>
                <a:gd name="connsiteX12-61" fmla="*/ 8104526 w 11304882"/>
                <a:gd name="connsiteY12-62" fmla="*/ 261152 h 522304"/>
                <a:gd name="connsiteX13-63" fmla="*/ 9455280 w 11304882"/>
                <a:gd name="connsiteY13-64" fmla="*/ 261152 h 522304"/>
                <a:gd name="connsiteX14-65" fmla="*/ 9455280 w 11304882"/>
                <a:gd name="connsiteY14-66" fmla="*/ 261152 h 522304"/>
                <a:gd name="connsiteX15-67" fmla="*/ 10806034 w 11304882"/>
                <a:gd name="connsiteY15-68" fmla="*/ 261152 h 522304"/>
                <a:gd name="connsiteX16-69" fmla="*/ 10806034 w 11304882"/>
                <a:gd name="connsiteY16-70" fmla="*/ 261152 h 522304"/>
                <a:gd name="connsiteX17-71" fmla="*/ 11304882 w 11304882"/>
                <a:gd name="connsiteY17-72" fmla="*/ 12121 h 522304"/>
                <a:gd name="connsiteX0-73" fmla="*/ 0 w 11304882"/>
                <a:gd name="connsiteY0-74" fmla="*/ 261152 h 522304"/>
                <a:gd name="connsiteX1-75" fmla="*/ 843726 w 11304882"/>
                <a:gd name="connsiteY1-76" fmla="*/ 6585 h 522304"/>
                <a:gd name="connsiteX2-77" fmla="*/ 1350754 w 11304882"/>
                <a:gd name="connsiteY2-78" fmla="*/ 261152 h 522304"/>
                <a:gd name="connsiteX3-79" fmla="*/ 1350754 w 11304882"/>
                <a:gd name="connsiteY3-80" fmla="*/ 261152 h 522304"/>
                <a:gd name="connsiteX4-81" fmla="*/ 2701509 w 11304882"/>
                <a:gd name="connsiteY4-82" fmla="*/ 261152 h 522304"/>
                <a:gd name="connsiteX5-83" fmla="*/ 2701509 w 11304882"/>
                <a:gd name="connsiteY5-84" fmla="*/ 261152 h 522304"/>
                <a:gd name="connsiteX6-85" fmla="*/ 4052263 w 11304882"/>
                <a:gd name="connsiteY6-86" fmla="*/ 261152 h 522304"/>
                <a:gd name="connsiteX7-87" fmla="*/ 4052263 w 11304882"/>
                <a:gd name="connsiteY7-88" fmla="*/ 261152 h 522304"/>
                <a:gd name="connsiteX8-89" fmla="*/ 5403017 w 11304882"/>
                <a:gd name="connsiteY8-90" fmla="*/ 261152 h 522304"/>
                <a:gd name="connsiteX9-91" fmla="*/ 5403017 w 11304882"/>
                <a:gd name="connsiteY9-92" fmla="*/ 261152 h 522304"/>
                <a:gd name="connsiteX10-93" fmla="*/ 6753772 w 11304882"/>
                <a:gd name="connsiteY10-94" fmla="*/ 261152 h 522304"/>
                <a:gd name="connsiteX11-95" fmla="*/ 6753772 w 11304882"/>
                <a:gd name="connsiteY11-96" fmla="*/ 261152 h 522304"/>
                <a:gd name="connsiteX12-97" fmla="*/ 8104526 w 11304882"/>
                <a:gd name="connsiteY12-98" fmla="*/ 261152 h 522304"/>
                <a:gd name="connsiteX13-99" fmla="*/ 8104526 w 11304882"/>
                <a:gd name="connsiteY13-100" fmla="*/ 261152 h 522304"/>
                <a:gd name="connsiteX14-101" fmla="*/ 9455280 w 11304882"/>
                <a:gd name="connsiteY14-102" fmla="*/ 261152 h 522304"/>
                <a:gd name="connsiteX15-103" fmla="*/ 9455280 w 11304882"/>
                <a:gd name="connsiteY15-104" fmla="*/ 261152 h 522304"/>
                <a:gd name="connsiteX16-105" fmla="*/ 10806034 w 11304882"/>
                <a:gd name="connsiteY16-106" fmla="*/ 261152 h 522304"/>
                <a:gd name="connsiteX17-107" fmla="*/ 10806034 w 11304882"/>
                <a:gd name="connsiteY17-108" fmla="*/ 261152 h 522304"/>
                <a:gd name="connsiteX18-109" fmla="*/ 11304882 w 11304882"/>
                <a:gd name="connsiteY18-110" fmla="*/ 12121 h 522304"/>
                <a:gd name="connsiteX0-111" fmla="*/ 0 w 10461156"/>
                <a:gd name="connsiteY0-112" fmla="*/ 6585 h 522304"/>
                <a:gd name="connsiteX1-113" fmla="*/ 507028 w 10461156"/>
                <a:gd name="connsiteY1-114" fmla="*/ 261152 h 522304"/>
                <a:gd name="connsiteX2-115" fmla="*/ 507028 w 10461156"/>
                <a:gd name="connsiteY2-116" fmla="*/ 261152 h 522304"/>
                <a:gd name="connsiteX3-117" fmla="*/ 1857783 w 10461156"/>
                <a:gd name="connsiteY3-118" fmla="*/ 261152 h 522304"/>
                <a:gd name="connsiteX4-119" fmla="*/ 1857783 w 10461156"/>
                <a:gd name="connsiteY4-120" fmla="*/ 261152 h 522304"/>
                <a:gd name="connsiteX5-121" fmla="*/ 3208537 w 10461156"/>
                <a:gd name="connsiteY5-122" fmla="*/ 261152 h 522304"/>
                <a:gd name="connsiteX6-123" fmla="*/ 3208537 w 10461156"/>
                <a:gd name="connsiteY6-124" fmla="*/ 261152 h 522304"/>
                <a:gd name="connsiteX7-125" fmla="*/ 4559291 w 10461156"/>
                <a:gd name="connsiteY7-126" fmla="*/ 261152 h 522304"/>
                <a:gd name="connsiteX8-127" fmla="*/ 4559291 w 10461156"/>
                <a:gd name="connsiteY8-128" fmla="*/ 261152 h 522304"/>
                <a:gd name="connsiteX9-129" fmla="*/ 5910046 w 10461156"/>
                <a:gd name="connsiteY9-130" fmla="*/ 261152 h 522304"/>
                <a:gd name="connsiteX10-131" fmla="*/ 5910046 w 10461156"/>
                <a:gd name="connsiteY10-132" fmla="*/ 261152 h 522304"/>
                <a:gd name="connsiteX11-133" fmla="*/ 7260800 w 10461156"/>
                <a:gd name="connsiteY11-134" fmla="*/ 261152 h 522304"/>
                <a:gd name="connsiteX12-135" fmla="*/ 7260800 w 10461156"/>
                <a:gd name="connsiteY12-136" fmla="*/ 261152 h 522304"/>
                <a:gd name="connsiteX13-137" fmla="*/ 8611554 w 10461156"/>
                <a:gd name="connsiteY13-138" fmla="*/ 261152 h 522304"/>
                <a:gd name="connsiteX14-139" fmla="*/ 8611554 w 10461156"/>
                <a:gd name="connsiteY14-140" fmla="*/ 261152 h 522304"/>
                <a:gd name="connsiteX15-141" fmla="*/ 9962308 w 10461156"/>
                <a:gd name="connsiteY15-142" fmla="*/ 261152 h 522304"/>
                <a:gd name="connsiteX16-143" fmla="*/ 9962308 w 10461156"/>
                <a:gd name="connsiteY16-144" fmla="*/ 261152 h 522304"/>
                <a:gd name="connsiteX17-145" fmla="*/ 10461156 w 10461156"/>
                <a:gd name="connsiteY17-146" fmla="*/ 12121 h 522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0461156" h="522304">
                  <a:moveTo>
                    <a:pt x="0" y="6585"/>
                  </a:moveTo>
                  <a:cubicBezTo>
                    <a:pt x="225126" y="6585"/>
                    <a:pt x="422523" y="218724"/>
                    <a:pt x="507028" y="261152"/>
                  </a:cubicBezTo>
                  <a:lnTo>
                    <a:pt x="507028" y="261152"/>
                  </a:lnTo>
                  <a:cubicBezTo>
                    <a:pt x="889954" y="609355"/>
                    <a:pt x="1474857" y="609355"/>
                    <a:pt x="1857783" y="261152"/>
                  </a:cubicBezTo>
                  <a:lnTo>
                    <a:pt x="1857783" y="261152"/>
                  </a:lnTo>
                  <a:cubicBezTo>
                    <a:pt x="2240708" y="-87051"/>
                    <a:pt x="2825611" y="-87051"/>
                    <a:pt x="3208537" y="261152"/>
                  </a:cubicBezTo>
                  <a:lnTo>
                    <a:pt x="3208537" y="261152"/>
                  </a:lnTo>
                  <a:cubicBezTo>
                    <a:pt x="3591463" y="609355"/>
                    <a:pt x="4176366" y="609355"/>
                    <a:pt x="4559291" y="261152"/>
                  </a:cubicBezTo>
                  <a:lnTo>
                    <a:pt x="4559291" y="261152"/>
                  </a:lnTo>
                  <a:cubicBezTo>
                    <a:pt x="4942217" y="-87051"/>
                    <a:pt x="5527120" y="-87051"/>
                    <a:pt x="5910046" y="261152"/>
                  </a:cubicBezTo>
                  <a:lnTo>
                    <a:pt x="5910046" y="261152"/>
                  </a:lnTo>
                  <a:cubicBezTo>
                    <a:pt x="6292971" y="609355"/>
                    <a:pt x="6877874" y="609355"/>
                    <a:pt x="7260800" y="261152"/>
                  </a:cubicBezTo>
                  <a:lnTo>
                    <a:pt x="7260800" y="261152"/>
                  </a:lnTo>
                  <a:cubicBezTo>
                    <a:pt x="7643725" y="-87051"/>
                    <a:pt x="8228628" y="-87051"/>
                    <a:pt x="8611554" y="261152"/>
                  </a:cubicBezTo>
                  <a:lnTo>
                    <a:pt x="8611554" y="261152"/>
                  </a:lnTo>
                  <a:cubicBezTo>
                    <a:pt x="8994480" y="609355"/>
                    <a:pt x="9579383" y="609355"/>
                    <a:pt x="9962308" y="261152"/>
                  </a:cubicBezTo>
                  <a:lnTo>
                    <a:pt x="9962308" y="261152"/>
                  </a:lnTo>
                  <a:cubicBezTo>
                    <a:pt x="10045449" y="219647"/>
                    <a:pt x="10236030" y="12121"/>
                    <a:pt x="10461156" y="12121"/>
                  </a:cubicBezTo>
                </a:path>
              </a:pathLst>
            </a:custGeom>
            <a:noFill/>
            <a:ln w="6350" cap="rnd">
              <a:solidFill>
                <a:schemeClr val="tx1">
                  <a:alpha val="50000"/>
                </a:schemeClr>
              </a:solidFill>
              <a:prstDash val="solid"/>
              <a:round/>
              <a:headEnd type="none"/>
              <a:tailEnd type="none"/>
            </a:ln>
          </p:spPr>
          <p:txBody>
            <a:bodyPr rtlCol="0" anchor="ctr"/>
            <a:lstStyle/>
            <a:p>
              <a:pPr algn="l"/>
            </a:p>
          </p:txBody>
        </p:sp>
        <p:grpSp>
          <p:nvGrpSpPr>
            <p:cNvPr id="3" name="组合 2" descr="064b5570-9657-4883-a377-6a5177635cc3"/>
            <p:cNvGrpSpPr/>
            <p:nvPr/>
          </p:nvGrpSpPr>
          <p:grpSpPr>
            <a:xfrm>
              <a:off x="624658" y="1521380"/>
              <a:ext cx="3883048" cy="3720258"/>
              <a:chOff x="624658" y="-151553"/>
              <a:chExt cx="3883048" cy="3720258"/>
            </a:xfrm>
          </p:grpSpPr>
          <p:sp>
            <p:nvSpPr>
              <p:cNvPr id="2226" name="Bullet1" descr="4ec6a736-cc5e-4d77-990f-c2eb111697d8"/>
              <p:cNvSpPr txBox="1"/>
              <p:nvPr/>
            </p:nvSpPr>
            <p:spPr bwMode="auto">
              <a:xfrm>
                <a:off x="624658" y="-151553"/>
                <a:ext cx="3883048" cy="594228"/>
              </a:xfrm>
              <a:prstGeom prst="rect">
                <a:avLst/>
              </a:prstGeom>
              <a:noFill/>
              <a:ln w="9525">
                <a:noFill/>
                <a:miter lim="800000"/>
              </a:ln>
            </p:spPr>
            <p:txBody>
              <a:bodyPr wrap="square" lIns="91440" tIns="45720" rIns="91440" bIns="4572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2400" b="1" dirty="0">
                    <a:solidFill>
                      <a:srgbClr val="2F2F2F"/>
                    </a:solidFill>
                  </a:rPr>
                  <a:t>（一）直观性与形象性</a:t>
                </a:r>
                <a:endParaRPr lang="en-US" altLang="zh-CN" sz="2400" b="1" dirty="0">
                  <a:solidFill>
                    <a:srgbClr val="2F2F2F"/>
                  </a:solidFill>
                </a:endParaRPr>
              </a:p>
            </p:txBody>
          </p:sp>
          <p:sp>
            <p:nvSpPr>
              <p:cNvPr id="4" name="Number1" descr="6713e35b-59a2-4152-b0f6-b787462b2f6d"/>
              <p:cNvSpPr/>
              <p:nvPr/>
            </p:nvSpPr>
            <p:spPr>
              <a:xfrm>
                <a:off x="1093778" y="3084341"/>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dirty="0">
                    <a:solidFill>
                      <a:srgbClr val="FFFFFF"/>
                    </a:solidFill>
                    <a:latin typeface="Arial" panose="020B0604020202020204"/>
                  </a:rPr>
                  <a:t>1</a:t>
                </a:r>
                <a:endParaRPr lang="en-US" sz="1800" b="1" i="0" u="none" dirty="0">
                  <a:solidFill>
                    <a:srgbClr val="FFFFFF"/>
                  </a:solidFill>
                  <a:latin typeface="Arial" panose="020B0604020202020204"/>
                </a:endParaRPr>
              </a:p>
            </p:txBody>
          </p:sp>
        </p:grpSp>
        <p:grpSp>
          <p:nvGrpSpPr>
            <p:cNvPr id="2139" name="组合 2138" descr="7ee291f8-9ab1-4567-a63c-1af95de3d99d"/>
            <p:cNvGrpSpPr/>
            <p:nvPr/>
          </p:nvGrpSpPr>
          <p:grpSpPr>
            <a:xfrm>
              <a:off x="2062452" y="2355854"/>
              <a:ext cx="3631117" cy="2580103"/>
              <a:chOff x="-126304" y="1112717"/>
              <a:chExt cx="3631117" cy="2580103"/>
            </a:xfrm>
          </p:grpSpPr>
          <p:sp>
            <p:nvSpPr>
              <p:cNvPr id="2140" name="Bullet2" descr="aa73a626-cf54-41ee-8fe9-97e9a167081e"/>
              <p:cNvSpPr txBox="1"/>
              <p:nvPr/>
            </p:nvSpPr>
            <p:spPr bwMode="auto">
              <a:xfrm>
                <a:off x="-126304" y="1112717"/>
                <a:ext cx="3631117" cy="484364"/>
              </a:xfrm>
              <a:prstGeom prst="rect">
                <a:avLst/>
              </a:prstGeom>
              <a:noFill/>
              <a:ln w="9525">
                <a:noFill/>
                <a:miter lim="800000"/>
              </a:ln>
            </p:spPr>
            <p:txBody>
              <a:bodyPr wrap="square" lIns="91440" tIns="45720" rIns="91440" bIns="4572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2400" b="1" dirty="0">
                    <a:solidFill>
                      <a:srgbClr val="2F2F2F"/>
                    </a:solidFill>
                  </a:rPr>
                  <a:t>（二）生活性与模仿性</a:t>
                </a:r>
                <a:endParaRPr lang="en-US" sz="2400" b="1" dirty="0">
                  <a:solidFill>
                    <a:srgbClr val="2F2F2F"/>
                  </a:solidFill>
                </a:endParaRPr>
              </a:p>
            </p:txBody>
          </p:sp>
          <p:sp>
            <p:nvSpPr>
              <p:cNvPr id="2142" name="Number2" descr="04b41e80-8f9b-4eff-92e8-4cd062ac3225"/>
              <p:cNvSpPr/>
              <p:nvPr/>
            </p:nvSpPr>
            <p:spPr>
              <a:xfrm>
                <a:off x="1219822" y="3208456"/>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a:solidFill>
                      <a:srgbClr val="FFFFFF"/>
                    </a:solidFill>
                    <a:latin typeface="Arial" panose="020B0604020202020204"/>
                  </a:rPr>
                  <a:t>2</a:t>
                </a:r>
                <a:endParaRPr lang="en-US" sz="1800" b="1" i="0" u="none">
                  <a:solidFill>
                    <a:srgbClr val="FFFFFF"/>
                  </a:solidFill>
                  <a:latin typeface="Arial" panose="020B0604020202020204"/>
                </a:endParaRPr>
              </a:p>
            </p:txBody>
          </p:sp>
        </p:grpSp>
        <p:sp>
          <p:nvSpPr>
            <p:cNvPr id="2233" name="Number3" descr="f12dfc0c-d09e-4719-9130-a396f3aa0b07"/>
            <p:cNvSpPr/>
            <p:nvPr/>
          </p:nvSpPr>
          <p:spPr>
            <a:xfrm>
              <a:off x="5853325" y="4310585"/>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a:solidFill>
                    <a:srgbClr val="FFFFFF"/>
                  </a:solidFill>
                  <a:latin typeface="Arial" panose="020B0604020202020204"/>
                </a:rPr>
                <a:t>3</a:t>
              </a:r>
              <a:endParaRPr lang="en-US" sz="1800" b="1" i="0" u="none">
                <a:solidFill>
                  <a:srgbClr val="FFFFFF"/>
                </a:solidFill>
                <a:latin typeface="Arial" panose="020B0604020202020204"/>
              </a:endParaRPr>
            </a:p>
          </p:txBody>
        </p:sp>
        <p:grpSp>
          <p:nvGrpSpPr>
            <p:cNvPr id="2234" name="组合 2233" descr="f93b454e-bd9e-4b5b-976c-de560b532198"/>
            <p:cNvGrpSpPr/>
            <p:nvPr/>
          </p:nvGrpSpPr>
          <p:grpSpPr>
            <a:xfrm>
              <a:off x="6899908" y="3637065"/>
              <a:ext cx="3294223" cy="1400066"/>
              <a:chOff x="333640" y="1956037"/>
              <a:chExt cx="3294223" cy="1400066"/>
            </a:xfrm>
          </p:grpSpPr>
          <p:sp>
            <p:nvSpPr>
              <p:cNvPr id="2235" name="Bullet4" descr="14194787-4f93-479f-b975-a94cbf637503"/>
              <p:cNvSpPr txBox="1"/>
              <p:nvPr/>
            </p:nvSpPr>
            <p:spPr bwMode="auto">
              <a:xfrm>
                <a:off x="333640" y="1956037"/>
                <a:ext cx="3294223" cy="484364"/>
              </a:xfrm>
              <a:prstGeom prst="rect">
                <a:avLst/>
              </a:prstGeom>
              <a:noFill/>
              <a:ln w="9525">
                <a:noFill/>
                <a:miter lim="800000"/>
              </a:ln>
            </p:spPr>
            <p:txBody>
              <a:bodyPr wrap="square" lIns="91440" tIns="45720" rIns="91440" bIns="4572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2400" b="1" dirty="0">
                    <a:solidFill>
                      <a:srgbClr val="2F2F2F"/>
                    </a:solidFill>
                  </a:rPr>
                  <a:t>（四）童真与稚趣</a:t>
                </a:r>
                <a:endParaRPr lang="en-US" sz="2400" b="1" dirty="0">
                  <a:solidFill>
                    <a:srgbClr val="2F2F2F"/>
                  </a:solidFill>
                </a:endParaRPr>
              </a:p>
            </p:txBody>
          </p:sp>
          <p:sp>
            <p:nvSpPr>
              <p:cNvPr id="2237" name="Number4" descr="4c2ac08a-e0c9-4021-9a9a-0a9533251dea"/>
              <p:cNvSpPr/>
              <p:nvPr/>
            </p:nvSpPr>
            <p:spPr>
              <a:xfrm>
                <a:off x="1601857" y="2871739"/>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dirty="0">
                    <a:solidFill>
                      <a:srgbClr val="FFFFFF"/>
                    </a:solidFill>
                    <a:latin typeface="Arial" panose="020B0604020202020204"/>
                  </a:rPr>
                  <a:t>4</a:t>
                </a:r>
                <a:endParaRPr lang="en-US" sz="1800" b="1" i="0" u="none" dirty="0">
                  <a:solidFill>
                    <a:srgbClr val="FFFFFF"/>
                  </a:solidFill>
                  <a:latin typeface="Arial" panose="020B0604020202020204"/>
                </a:endParaRPr>
              </a:p>
            </p:txBody>
          </p:sp>
        </p:grpSp>
        <p:grpSp>
          <p:nvGrpSpPr>
            <p:cNvPr id="2238" name="组合 2237" descr="426966d9-695d-4170-b72d-e73b837104ec"/>
            <p:cNvGrpSpPr/>
            <p:nvPr/>
          </p:nvGrpSpPr>
          <p:grpSpPr>
            <a:xfrm>
              <a:off x="9516910" y="3986182"/>
              <a:ext cx="2103476" cy="1191957"/>
              <a:chOff x="761886" y="2733996"/>
              <a:chExt cx="2103476" cy="1191957"/>
            </a:xfrm>
          </p:grpSpPr>
          <p:sp>
            <p:nvSpPr>
              <p:cNvPr id="2239" name="Bullet5" descr="22bf24d5-f956-4218-8554-08dd83d8423f"/>
              <p:cNvSpPr txBox="1"/>
              <p:nvPr/>
            </p:nvSpPr>
            <p:spPr bwMode="auto">
              <a:xfrm>
                <a:off x="761886" y="2733996"/>
                <a:ext cx="2103476" cy="539178"/>
              </a:xfrm>
              <a:prstGeom prst="rect">
                <a:avLst/>
              </a:prstGeom>
              <a:noFill/>
              <a:ln w="9525">
                <a:noFill/>
                <a:miter lim="800000"/>
              </a:ln>
            </p:spPr>
            <p:txBody>
              <a:bodyPr wrap="square" lIns="91440" tIns="45720" rIns="91440" bIns="45720" anchor="b" anchorCtr="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2400" b="1" dirty="0">
                    <a:solidFill>
                      <a:srgbClr val="2F2F2F"/>
                    </a:solidFill>
                  </a:rPr>
                  <a:t>（五）综合性</a:t>
                </a:r>
                <a:endParaRPr lang="en-US" sz="2400" b="1" dirty="0">
                  <a:solidFill>
                    <a:srgbClr val="2F2F2F"/>
                  </a:solidFill>
                </a:endParaRPr>
              </a:p>
            </p:txBody>
          </p:sp>
          <p:sp>
            <p:nvSpPr>
              <p:cNvPr id="2241" name="Number5" descr="7aec4b8d-4748-40d5-a5d8-5a7c70c77070"/>
              <p:cNvSpPr/>
              <p:nvPr/>
            </p:nvSpPr>
            <p:spPr>
              <a:xfrm>
                <a:off x="1813624" y="3441589"/>
                <a:ext cx="529574" cy="484364"/>
              </a:xfrm>
              <a:custGeom>
                <a:avLst/>
                <a:gdLst>
                  <a:gd name="connsiteX0" fmla="*/ 1904926 w 3844197"/>
                  <a:gd name="connsiteY0" fmla="*/ 0 h 3506914"/>
                  <a:gd name="connsiteX1" fmla="*/ 2704251 w 3844197"/>
                  <a:gd name="connsiteY1" fmla="*/ 651469 h 3506914"/>
                  <a:gd name="connsiteX2" fmla="*/ 2708467 w 3844197"/>
                  <a:gd name="connsiteY2" fmla="*/ 693290 h 3506914"/>
                  <a:gd name="connsiteX3" fmla="*/ 2710711 w 3844197"/>
                  <a:gd name="connsiteY3" fmla="*/ 692073 h 3506914"/>
                  <a:gd name="connsiteX4" fmla="*/ 3028296 w 3844197"/>
                  <a:gd name="connsiteY4" fmla="*/ 627955 h 3506914"/>
                  <a:gd name="connsiteX5" fmla="*/ 3844197 w 3844197"/>
                  <a:gd name="connsiteY5" fmla="*/ 1443856 h 3506914"/>
                  <a:gd name="connsiteX6" fmla="*/ 3270920 w 3844197"/>
                  <a:gd name="connsiteY6" fmla="*/ 2223076 h 3506914"/>
                  <a:gd name="connsiteX7" fmla="*/ 3266940 w 3844197"/>
                  <a:gd name="connsiteY7" fmla="*/ 2224100 h 3506914"/>
                  <a:gd name="connsiteX8" fmla="*/ 3275797 w 3844197"/>
                  <a:gd name="connsiteY8" fmla="*/ 2234835 h 3506914"/>
                  <a:gd name="connsiteX9" fmla="*/ 3415140 w 3844197"/>
                  <a:gd name="connsiteY9" fmla="*/ 2691013 h 3506914"/>
                  <a:gd name="connsiteX10" fmla="*/ 2599239 w 3844197"/>
                  <a:gd name="connsiteY10" fmla="*/ 3506914 h 3506914"/>
                  <a:gd name="connsiteX11" fmla="*/ 1922681 w 3844197"/>
                  <a:gd name="connsiteY11" fmla="*/ 3147191 h 3506914"/>
                  <a:gd name="connsiteX12" fmla="*/ 1921882 w 3844197"/>
                  <a:gd name="connsiteY12" fmla="*/ 3145720 h 3506914"/>
                  <a:gd name="connsiteX13" fmla="*/ 1921084 w 3844197"/>
                  <a:gd name="connsiteY13" fmla="*/ 3147191 h 3506914"/>
                  <a:gd name="connsiteX14" fmla="*/ 1244526 w 3844197"/>
                  <a:gd name="connsiteY14" fmla="*/ 3506914 h 3506914"/>
                  <a:gd name="connsiteX15" fmla="*/ 428625 w 3844197"/>
                  <a:gd name="connsiteY15" fmla="*/ 2691013 h 3506914"/>
                  <a:gd name="connsiteX16" fmla="*/ 567968 w 3844197"/>
                  <a:gd name="connsiteY16" fmla="*/ 2234835 h 3506914"/>
                  <a:gd name="connsiteX17" fmla="*/ 576901 w 3844197"/>
                  <a:gd name="connsiteY17" fmla="*/ 2224008 h 3506914"/>
                  <a:gd name="connsiteX18" fmla="*/ 573277 w 3844197"/>
                  <a:gd name="connsiteY18" fmla="*/ 2223076 h 3506914"/>
                  <a:gd name="connsiteX19" fmla="*/ 0 w 3844197"/>
                  <a:gd name="connsiteY19" fmla="*/ 1443856 h 3506914"/>
                  <a:gd name="connsiteX20" fmla="*/ 815901 w 3844197"/>
                  <a:gd name="connsiteY20" fmla="*/ 627955 h 3506914"/>
                  <a:gd name="connsiteX21" fmla="*/ 1058525 w 3844197"/>
                  <a:gd name="connsiteY21" fmla="*/ 664636 h 3506914"/>
                  <a:gd name="connsiteX22" fmla="*/ 1102646 w 3844197"/>
                  <a:gd name="connsiteY22" fmla="*/ 680785 h 3506914"/>
                  <a:gd name="connsiteX23" fmla="*/ 1105601 w 3844197"/>
                  <a:gd name="connsiteY23" fmla="*/ 651469 h 3506914"/>
                  <a:gd name="connsiteX24" fmla="*/ 1904926 w 3844197"/>
                  <a:gd name="connsiteY24" fmla="*/ 0 h 350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44197" h="3506914">
                    <a:moveTo>
                      <a:pt x="1904926" y="0"/>
                    </a:moveTo>
                    <a:cubicBezTo>
                      <a:pt x="2299210" y="0"/>
                      <a:pt x="2628171" y="279676"/>
                      <a:pt x="2704251" y="651469"/>
                    </a:cubicBezTo>
                    <a:lnTo>
                      <a:pt x="2708467" y="693290"/>
                    </a:lnTo>
                    <a:lnTo>
                      <a:pt x="2710711" y="692073"/>
                    </a:lnTo>
                    <a:cubicBezTo>
                      <a:pt x="2808324" y="650786"/>
                      <a:pt x="2915644" y="627955"/>
                      <a:pt x="3028296" y="627955"/>
                    </a:cubicBezTo>
                    <a:cubicBezTo>
                      <a:pt x="3478906" y="627955"/>
                      <a:pt x="3844197" y="993246"/>
                      <a:pt x="3844197" y="1443856"/>
                    </a:cubicBezTo>
                    <a:cubicBezTo>
                      <a:pt x="3844197" y="1809977"/>
                      <a:pt x="3603048" y="2119774"/>
                      <a:pt x="3270920" y="2223076"/>
                    </a:cubicBezTo>
                    <a:lnTo>
                      <a:pt x="3266940" y="2224100"/>
                    </a:lnTo>
                    <a:lnTo>
                      <a:pt x="3275797" y="2234835"/>
                    </a:lnTo>
                    <a:cubicBezTo>
                      <a:pt x="3363771" y="2365054"/>
                      <a:pt x="3415140" y="2522034"/>
                      <a:pt x="3415140" y="2691013"/>
                    </a:cubicBezTo>
                    <a:cubicBezTo>
                      <a:pt x="3415140" y="3141623"/>
                      <a:pt x="3049849" y="3506914"/>
                      <a:pt x="2599239" y="3506914"/>
                    </a:cubicBezTo>
                    <a:cubicBezTo>
                      <a:pt x="2317608" y="3506914"/>
                      <a:pt x="2069304" y="3364222"/>
                      <a:pt x="1922681" y="3147191"/>
                    </a:cubicBezTo>
                    <a:lnTo>
                      <a:pt x="1921882" y="3145720"/>
                    </a:lnTo>
                    <a:lnTo>
                      <a:pt x="1921084" y="3147191"/>
                    </a:lnTo>
                    <a:cubicBezTo>
                      <a:pt x="1774461" y="3364222"/>
                      <a:pt x="1526157" y="3506914"/>
                      <a:pt x="1244526" y="3506914"/>
                    </a:cubicBezTo>
                    <a:cubicBezTo>
                      <a:pt x="793916" y="3506914"/>
                      <a:pt x="428625" y="3141623"/>
                      <a:pt x="428625" y="2691013"/>
                    </a:cubicBezTo>
                    <a:cubicBezTo>
                      <a:pt x="428625" y="2522034"/>
                      <a:pt x="479994" y="2365054"/>
                      <a:pt x="567968" y="2234835"/>
                    </a:cubicBezTo>
                    <a:lnTo>
                      <a:pt x="576901" y="2224008"/>
                    </a:lnTo>
                    <a:lnTo>
                      <a:pt x="573277" y="2223076"/>
                    </a:lnTo>
                    <a:cubicBezTo>
                      <a:pt x="241149" y="2119774"/>
                      <a:pt x="0" y="1809977"/>
                      <a:pt x="0" y="1443856"/>
                    </a:cubicBezTo>
                    <a:cubicBezTo>
                      <a:pt x="0" y="993246"/>
                      <a:pt x="365291" y="627955"/>
                      <a:pt x="815901" y="627955"/>
                    </a:cubicBezTo>
                    <a:cubicBezTo>
                      <a:pt x="900390" y="627955"/>
                      <a:pt x="981880" y="640797"/>
                      <a:pt x="1058525" y="664636"/>
                    </a:cubicBezTo>
                    <a:lnTo>
                      <a:pt x="1102646" y="680785"/>
                    </a:lnTo>
                    <a:lnTo>
                      <a:pt x="1105601" y="651469"/>
                    </a:lnTo>
                    <a:cubicBezTo>
                      <a:pt x="1181681" y="279676"/>
                      <a:pt x="1510642" y="0"/>
                      <a:pt x="1904926" y="0"/>
                    </a:cubicBez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800" b="1" i="0" u="none">
                    <a:solidFill>
                      <a:srgbClr val="FFFFFF"/>
                    </a:solidFill>
                    <a:latin typeface="Arial" panose="020B0604020202020204"/>
                  </a:rPr>
                  <a:t>5</a:t>
                </a:r>
                <a:endParaRPr lang="en-US" sz="1800" b="1" i="0" u="none">
                  <a:solidFill>
                    <a:srgbClr val="FFFFFF"/>
                  </a:solidFill>
                  <a:latin typeface="Arial" panose="020B0604020202020204"/>
                </a:endParaRPr>
              </a:p>
            </p:txBody>
          </p:sp>
        </p:grpSp>
      </p:grpSp>
      <p:sp>
        <p:nvSpPr>
          <p:cNvPr id="5" name="标题 1" descr="17334d2a-6dc7-45a7-ae72-14e0e8c14498"/>
          <p:cNvSpPr txBox="1"/>
          <p:nvPr/>
        </p:nvSpPr>
        <p:spPr>
          <a:xfrm>
            <a:off x="740785" y="381022"/>
            <a:ext cx="586516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二、幼儿舞蹈的特点</a:t>
            </a:r>
            <a:endParaRPr lang="en-US" dirty="0">
              <a:solidFill>
                <a:srgbClr val="639CEF"/>
              </a:solidFill>
              <a:ea typeface="华康方圆体 Std W7"/>
            </a:endParaRPr>
          </a:p>
        </p:txBody>
      </p:sp>
      <p:sp>
        <p:nvSpPr>
          <p:cNvPr id="10" name="文本框 9"/>
          <p:cNvSpPr txBox="1"/>
          <p:nvPr/>
        </p:nvSpPr>
        <p:spPr>
          <a:xfrm>
            <a:off x="4232631" y="3077900"/>
            <a:ext cx="3411182" cy="461665"/>
          </a:xfrm>
          <a:prstGeom prst="rect">
            <a:avLst/>
          </a:prstGeom>
          <a:noFill/>
        </p:spPr>
        <p:txBody>
          <a:bodyPr wrap="square">
            <a:spAutoFit/>
          </a:bodyPr>
          <a:lstStyle/>
          <a:p>
            <a:r>
              <a:rPr lang="zh-CN" altLang="en-US" sz="2400" b="1" dirty="0">
                <a:solidFill>
                  <a:srgbClr val="2F2F2F"/>
                </a:solidFill>
              </a:rPr>
              <a:t>（三）艺术性与想象性</a:t>
            </a:r>
            <a:endParaRPr lang="zh-CN" altLang="en-US" sz="2400" b="1" dirty="0">
              <a:solidFill>
                <a:srgbClr val="2F2F2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7046" y="310286"/>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801250" y="1558592"/>
            <a:ext cx="10750372" cy="3969385"/>
          </a:xfrm>
          <a:prstGeom prst="rect">
            <a:avLst/>
          </a:prstGeom>
          <a:noFill/>
        </p:spPr>
        <p:txBody>
          <a:bodyPr wrap="square" rtlCol="0">
            <a:spAutoFit/>
          </a:bodyPr>
          <a:lstStyle/>
          <a:p>
            <a:pPr>
              <a:lnSpc>
                <a:spcPct val="150000"/>
              </a:lnSpc>
            </a:pPr>
            <a:r>
              <a:rPr lang="zh-CN" altLang="en-US" sz="2400" dirty="0"/>
              <a:t>（一）直观性与形象性</a:t>
            </a:r>
            <a:endParaRPr lang="en-US" altLang="zh-CN" sz="2400" dirty="0"/>
          </a:p>
          <a:p>
            <a:pPr>
              <a:lnSpc>
                <a:spcPct val="150000"/>
              </a:lnSpc>
            </a:pPr>
            <a:r>
              <a:rPr lang="en-US" altLang="zh-CN" sz="2400" dirty="0"/>
              <a:t>    </a:t>
            </a:r>
            <a:r>
              <a:rPr lang="zh-CN" altLang="en-US" sz="2400" dirty="0"/>
              <a:t>舞蹈是一种直观的艺术形象展示方式，它是通过人们的视觉来进行审美感知的，这就决定了舞蹈作品中的情景和人物情感，都必须通过舞蹈形象直接表现出来。</a:t>
            </a:r>
            <a:endParaRPr lang="en-US" altLang="zh-CN" sz="2400" dirty="0"/>
          </a:p>
          <a:p>
            <a:pPr>
              <a:lnSpc>
                <a:spcPct val="150000"/>
              </a:lnSpc>
            </a:pPr>
            <a:r>
              <a:rPr lang="en-US" altLang="zh-CN" sz="2400" dirty="0"/>
              <a:t>    </a:t>
            </a:r>
            <a:r>
              <a:rPr lang="zh-CN" altLang="en-US" sz="2400" dirty="0"/>
              <a:t>直观必然使得肢体符号具体形象；幼儿舞蹈的形象性特征表现在幼儿舞蹈的语言也是形象的，其形象的描述使得幼儿在头脑中再现事物的映像，真实地感知事物从而用身体动作予以表现。</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16610" y="846999"/>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765229" y="1920128"/>
            <a:ext cx="10661542" cy="2861310"/>
          </a:xfrm>
          <a:prstGeom prst="rect">
            <a:avLst/>
          </a:prstGeom>
          <a:noFill/>
        </p:spPr>
        <p:txBody>
          <a:bodyPr wrap="square" rtlCol="0">
            <a:spAutoFit/>
          </a:bodyPr>
          <a:lstStyle/>
          <a:p>
            <a:pPr>
              <a:lnSpc>
                <a:spcPct val="150000"/>
              </a:lnSpc>
            </a:pPr>
            <a:r>
              <a:rPr lang="zh-CN" altLang="en-US" sz="2400" dirty="0"/>
              <a:t>（二）生活性与模仿性</a:t>
            </a:r>
            <a:endParaRPr lang="en-US" altLang="zh-CN" sz="2400" dirty="0"/>
          </a:p>
          <a:p>
            <a:pPr>
              <a:lnSpc>
                <a:spcPct val="150000"/>
              </a:lnSpc>
            </a:pPr>
            <a:r>
              <a:rPr lang="en-US" altLang="zh-CN" sz="2400" dirty="0"/>
              <a:t>    </a:t>
            </a:r>
            <a:r>
              <a:rPr lang="zh-CN" altLang="en-US" sz="2400" dirty="0"/>
              <a:t>幼儿舞蹈是艺术表现的一种形式，其必然也是对自己生活的反映与表达，而这种表达是对真实生活中人、事、物的高度概括和精练缩写。此外，幼儿的年龄特点决定其对周围世界理解的局限性，因此无论是幼儿自发表现的舞蹈形象，还是适合幼儿欣赏的舞蹈作品都应基于幼儿熟悉的生活。</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906985" y="583612"/>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638175" y="1585925"/>
            <a:ext cx="10915650" cy="3969385"/>
          </a:xfrm>
          <a:prstGeom prst="rect">
            <a:avLst/>
          </a:prstGeom>
          <a:noFill/>
        </p:spPr>
        <p:txBody>
          <a:bodyPr wrap="square" rtlCol="0">
            <a:spAutoFit/>
          </a:bodyPr>
          <a:lstStyle/>
          <a:p>
            <a:pPr>
              <a:lnSpc>
                <a:spcPct val="150000"/>
              </a:lnSpc>
            </a:pPr>
            <a:r>
              <a:rPr lang="zh-CN" altLang="en-US" sz="2400" dirty="0"/>
              <a:t>（三）艺术性与想象性</a:t>
            </a:r>
            <a:endParaRPr lang="en-US" altLang="zh-CN" sz="2400" dirty="0"/>
          </a:p>
          <a:p>
            <a:pPr>
              <a:lnSpc>
                <a:spcPct val="150000"/>
              </a:lnSpc>
            </a:pPr>
            <a:r>
              <a:rPr lang="zh-CN" altLang="en-US" sz="2400" dirty="0"/>
              <a:t> </a:t>
            </a:r>
            <a:r>
              <a:rPr lang="en-US" altLang="zh-CN" sz="2400" dirty="0"/>
              <a:t>1</a:t>
            </a:r>
            <a:r>
              <a:rPr lang="zh-CN" altLang="en-US" sz="2400" dirty="0"/>
              <a:t>、艺术性 </a:t>
            </a:r>
            <a:endParaRPr lang="en-US" altLang="zh-CN" sz="2400" dirty="0"/>
          </a:p>
          <a:p>
            <a:pPr>
              <a:lnSpc>
                <a:spcPct val="150000"/>
              </a:lnSpc>
            </a:pPr>
            <a:r>
              <a:rPr lang="en-US" altLang="zh-CN" sz="2400" dirty="0"/>
              <a:t>    </a:t>
            </a:r>
            <a:r>
              <a:rPr lang="zh-CN" altLang="en-US" sz="2400" dirty="0"/>
              <a:t>一方面，是指表达情感是艺术的灵魂与本质，幼儿舞蹈也必然应出自幼儿真挚的情感，应作为幼儿情感“释放”的一种方式。正如苏珊</a:t>
            </a:r>
            <a:r>
              <a:rPr lang="en-US" altLang="zh-CN" sz="2400" dirty="0"/>
              <a:t>·</a:t>
            </a:r>
            <a:r>
              <a:rPr lang="zh-CN" altLang="en-US" sz="2400" dirty="0"/>
              <a:t>朗格所说：“艺术是情感的符号表现形式。”</a:t>
            </a:r>
            <a:endParaRPr lang="en-US" altLang="zh-CN" sz="2400" dirty="0"/>
          </a:p>
          <a:p>
            <a:pPr>
              <a:lnSpc>
                <a:spcPct val="150000"/>
              </a:lnSpc>
            </a:pPr>
            <a:r>
              <a:rPr lang="en-US" altLang="zh-CN" sz="2400" dirty="0"/>
              <a:t>    </a:t>
            </a:r>
            <a:r>
              <a:rPr lang="zh-CN" altLang="en-US" sz="2400" dirty="0"/>
              <a:t>另一方面，则是指强调幼儿舞蹈的艺术化表现，即舞蹈表现形式上的美感、舞蹈表现方式上的拟人夸张、生动多变。</a:t>
            </a: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7046" y="822151"/>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692945" y="1878819"/>
            <a:ext cx="10762881" cy="2861310"/>
          </a:xfrm>
          <a:prstGeom prst="rect">
            <a:avLst/>
          </a:prstGeom>
          <a:noFill/>
        </p:spPr>
        <p:txBody>
          <a:bodyPr wrap="square" rtlCol="0">
            <a:spAutoFit/>
          </a:bodyPr>
          <a:lstStyle/>
          <a:p>
            <a:pPr>
              <a:lnSpc>
                <a:spcPct val="150000"/>
              </a:lnSpc>
            </a:pPr>
            <a:r>
              <a:rPr lang="zh-CN" altLang="en-US" sz="2400" dirty="0"/>
              <a:t>（三）艺术性与想象性</a:t>
            </a:r>
            <a:endParaRPr lang="en-US" altLang="zh-CN" sz="2400" dirty="0"/>
          </a:p>
          <a:p>
            <a:pPr>
              <a:lnSpc>
                <a:spcPct val="150000"/>
              </a:lnSpc>
            </a:pPr>
            <a:r>
              <a:rPr lang="en-US" altLang="zh-CN" sz="2400" dirty="0"/>
              <a:t>2</a:t>
            </a:r>
            <a:r>
              <a:rPr lang="zh-CN" altLang="en-US" sz="2400" dirty="0"/>
              <a:t>、想象性 </a:t>
            </a:r>
            <a:endParaRPr lang="en-US" altLang="zh-CN" sz="2400" dirty="0"/>
          </a:p>
          <a:p>
            <a:pPr>
              <a:lnSpc>
                <a:spcPct val="150000"/>
              </a:lnSpc>
            </a:pPr>
            <a:r>
              <a:rPr lang="en-US" altLang="zh-CN" sz="2400" dirty="0"/>
              <a:t>    </a:t>
            </a:r>
            <a:r>
              <a:rPr lang="zh-CN" altLang="en-US" sz="2400" dirty="0"/>
              <a:t>幼儿想象也是激发主体内在真情实感流露的重要方式。所以，幼儿想象过程中真实的情感体验和对于想象情景直接表露的特点</a:t>
            </a:r>
            <a:r>
              <a:rPr lang="en-US" altLang="zh-CN" sz="2400" dirty="0"/>
              <a:t>——</a:t>
            </a:r>
            <a:r>
              <a:rPr lang="zh-CN" altLang="en-US" sz="2400" dirty="0"/>
              <a:t>想象幻想性，是幼儿舞蹈艺术的又一突出特点。</a:t>
            </a:r>
            <a:endParaRPr lang="zh-CN"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41415" y="504099"/>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650080" y="1804586"/>
            <a:ext cx="10741451" cy="2861310"/>
          </a:xfrm>
          <a:prstGeom prst="rect">
            <a:avLst/>
          </a:prstGeom>
          <a:noFill/>
        </p:spPr>
        <p:txBody>
          <a:bodyPr wrap="square" rtlCol="0">
            <a:spAutoFit/>
          </a:bodyPr>
          <a:lstStyle/>
          <a:p>
            <a:pPr>
              <a:lnSpc>
                <a:spcPct val="150000"/>
              </a:lnSpc>
            </a:pPr>
            <a:r>
              <a:rPr lang="zh-CN" altLang="en-US" sz="2400" dirty="0"/>
              <a:t>（四）童真与稚趣</a:t>
            </a:r>
            <a:endParaRPr lang="en-US" altLang="zh-CN" sz="2400" dirty="0"/>
          </a:p>
          <a:p>
            <a:pPr>
              <a:lnSpc>
                <a:spcPct val="150000"/>
              </a:lnSpc>
            </a:pPr>
            <a:r>
              <a:rPr lang="en-US" altLang="zh-CN" sz="2400" dirty="0"/>
              <a:t>    </a:t>
            </a:r>
            <a:r>
              <a:rPr lang="zh-CN" altLang="en-US" sz="2400" dirty="0"/>
              <a:t>幼儿在舞蹈表演中既不会掩饰自己的情感也不会束缚自己的身体动作，一切都是大胆开放的，他们不会用“舞台腔”进行表演，幼儿舞蹈中的一举一动乃至笑和哭都是真挚的，幼儿舞蹈就是幼儿在用自己天真的心灵在表演。</a:t>
            </a:r>
            <a:endParaRPr lang="en-US" altLang="zh-CN" sz="2400" dirty="0"/>
          </a:p>
          <a:p>
            <a:pPr>
              <a:lnSpc>
                <a:spcPct val="150000"/>
              </a:lnSpc>
            </a:pPr>
            <a:r>
              <a:rPr lang="en-US" altLang="zh-CN" sz="2400" dirty="0"/>
              <a:t>    </a:t>
            </a:r>
            <a:r>
              <a:rPr lang="zh-CN" altLang="en-US" sz="2400" dirty="0"/>
              <a:t>幼儿舞蹈童真与稚趣的特点，还体现在幼儿歌舞要符合幼儿的兴趣和情趣。</a:t>
            </a:r>
            <a:endParaRPr lang="en-US" altLang="zh-CN"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7046" y="310286"/>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solidFill>
                  <a:srgbClr val="639CEF"/>
                </a:solidFill>
                <a:ea typeface="华康方圆体 Std W7"/>
              </a:rPr>
              <a:t>二、幼儿舞蹈的特点</a:t>
            </a:r>
            <a:endParaRPr lang="en-US" dirty="0">
              <a:solidFill>
                <a:srgbClr val="639CEF"/>
              </a:solidFill>
              <a:ea typeface="华康方圆体 Std W7"/>
            </a:endParaRPr>
          </a:p>
        </p:txBody>
      </p:sp>
      <p:sp>
        <p:nvSpPr>
          <p:cNvPr id="14" name="文本框 13"/>
          <p:cNvSpPr txBox="1"/>
          <p:nvPr/>
        </p:nvSpPr>
        <p:spPr>
          <a:xfrm>
            <a:off x="695509" y="1481860"/>
            <a:ext cx="10800981" cy="4523105"/>
          </a:xfrm>
          <a:prstGeom prst="rect">
            <a:avLst/>
          </a:prstGeom>
          <a:noFill/>
        </p:spPr>
        <p:txBody>
          <a:bodyPr wrap="square" rtlCol="0">
            <a:spAutoFit/>
          </a:bodyPr>
          <a:lstStyle/>
          <a:p>
            <a:pPr>
              <a:lnSpc>
                <a:spcPct val="150000"/>
              </a:lnSpc>
            </a:pPr>
            <a:r>
              <a:rPr lang="zh-CN" altLang="en-US" sz="2400" dirty="0"/>
              <a:t>（五）综合性</a:t>
            </a:r>
            <a:endParaRPr lang="en-US" altLang="zh-CN" sz="2400" dirty="0"/>
          </a:p>
          <a:p>
            <a:pPr>
              <a:lnSpc>
                <a:spcPct val="150000"/>
              </a:lnSpc>
            </a:pPr>
            <a:r>
              <a:rPr lang="en-US" altLang="zh-CN" dirty="0"/>
              <a:t>    </a:t>
            </a:r>
            <a:r>
              <a:rPr lang="en-US" altLang="zh-CN" sz="2400" dirty="0"/>
              <a:t>《</a:t>
            </a:r>
            <a:r>
              <a:rPr lang="zh-CN" altLang="en-US" sz="2400" dirty="0"/>
              <a:t>诗</a:t>
            </a:r>
            <a:r>
              <a:rPr lang="en-US" altLang="zh-CN" sz="2400" dirty="0"/>
              <a:t>·</a:t>
            </a:r>
            <a:r>
              <a:rPr lang="zh-CN" altLang="en-US" sz="2400" dirty="0"/>
              <a:t>大序</a:t>
            </a:r>
            <a:r>
              <a:rPr lang="en-US" altLang="zh-CN" sz="2400" dirty="0"/>
              <a:t>》</a:t>
            </a:r>
            <a:r>
              <a:rPr lang="zh-CN" altLang="en-US" sz="2400" dirty="0"/>
              <a:t>曰：“情动于中而形于言，言之不足， 故嗟叹之。嗟叹之不足，故咏歌之。咏歌之不足，不知手之舞之足之蹈之也。”幼儿亦是如此，他们在单纯舞蹈时感到不够尽兴，就自然要唱；边跳边唱还不足以尽兴时，就以说、唱、跳相结合的方式来尽情挥洒自己的激情、表达自己的兴奋。</a:t>
            </a:r>
            <a:endParaRPr lang="en-US" altLang="zh-CN" sz="2400" dirty="0"/>
          </a:p>
          <a:p>
            <a:pPr>
              <a:lnSpc>
                <a:spcPct val="150000"/>
              </a:lnSpc>
            </a:pPr>
            <a:r>
              <a:rPr lang="en-US" altLang="zh-CN" sz="2400" dirty="0"/>
              <a:t>    </a:t>
            </a:r>
            <a:r>
              <a:rPr lang="zh-CN" altLang="en-US" sz="2400" dirty="0"/>
              <a:t>幼儿歌舞还要综合幼儿现实的生活，幼儿所感兴趣的神话传说、童话寓言以及自然景物中的花鸟鱼虫、山水风雨和童幻世界中的一切，编排出幼儿感兴趣的歌舞节目。</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00100" y="315043"/>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ea typeface="华康方圆体 Std W7"/>
              </a:rPr>
              <a:t>拓展阅读</a:t>
            </a:r>
            <a:endParaRPr lang="en-US" b="1" dirty="0">
              <a:solidFill>
                <a:srgbClr val="639CEF"/>
              </a:solidFill>
              <a:ea typeface="华康方圆体 Std W7"/>
            </a:endParaRPr>
          </a:p>
        </p:txBody>
      </p:sp>
      <p:sp>
        <p:nvSpPr>
          <p:cNvPr id="14" name="文本框 13"/>
          <p:cNvSpPr txBox="1"/>
          <p:nvPr/>
        </p:nvSpPr>
        <p:spPr>
          <a:xfrm>
            <a:off x="800100" y="1336599"/>
            <a:ext cx="10794206" cy="4523105"/>
          </a:xfrm>
          <a:prstGeom prst="rect">
            <a:avLst/>
          </a:prstGeom>
          <a:noFill/>
        </p:spPr>
        <p:txBody>
          <a:bodyPr wrap="square" rtlCol="0">
            <a:spAutoFit/>
          </a:bodyPr>
          <a:lstStyle/>
          <a:p>
            <a:pPr>
              <a:lnSpc>
                <a:spcPct val="150000"/>
              </a:lnSpc>
            </a:pPr>
            <a:r>
              <a:rPr lang="en-US" altLang="zh-CN" sz="2000" dirty="0"/>
              <a:t>    </a:t>
            </a:r>
            <a:r>
              <a:rPr lang="en-US" altLang="zh-CN" sz="2400" dirty="0"/>
              <a:t>2020 </a:t>
            </a:r>
            <a:r>
              <a:rPr lang="zh-CN" altLang="en-US" sz="2400" dirty="0"/>
              <a:t>年 </a:t>
            </a:r>
            <a:r>
              <a:rPr lang="en-US" altLang="zh-CN" sz="2400" dirty="0"/>
              <a:t>10 </a:t>
            </a:r>
            <a:r>
              <a:rPr lang="zh-CN" altLang="en-US" sz="2400" dirty="0"/>
              <a:t>月，中共中央办公厅、国务院办公厅印发</a:t>
            </a:r>
            <a:r>
              <a:rPr lang="en-US" altLang="zh-CN" sz="2400" dirty="0"/>
              <a:t>《</a:t>
            </a:r>
            <a:r>
              <a:rPr lang="zh-CN" altLang="en-US" sz="2400" dirty="0"/>
              <a:t>关于全面加强和改进新时代学校美育工作的意见</a:t>
            </a:r>
            <a:r>
              <a:rPr lang="en-US" altLang="zh-CN" sz="2400" dirty="0"/>
              <a:t>》</a:t>
            </a:r>
            <a:r>
              <a:rPr lang="zh-CN" altLang="en-US" sz="2400" dirty="0"/>
              <a:t>（以下简称</a:t>
            </a:r>
            <a:r>
              <a:rPr lang="en-US" altLang="zh-CN" sz="2400" dirty="0"/>
              <a:t>《</a:t>
            </a:r>
            <a:r>
              <a:rPr lang="zh-CN" altLang="en-US" sz="2400" dirty="0"/>
              <a:t>意见</a:t>
            </a:r>
            <a:r>
              <a:rPr lang="en-US" altLang="zh-CN" sz="2400" dirty="0"/>
              <a:t>》</a:t>
            </a:r>
            <a:r>
              <a:rPr lang="zh-CN" altLang="en-US" sz="2400" dirty="0"/>
              <a:t>），提出：“美是纯洁道德、丰富精神的重要源泉。美育是审美教育、情操教育、心灵教育，也是丰富想象力和培养创新意识的教育，能提升审美素养、陶冶情操、温润心灵、激发创新创造活力。”具体到学校美育课程如何实施方面，</a:t>
            </a:r>
            <a:r>
              <a:rPr lang="en-US" altLang="zh-CN" sz="2400" dirty="0"/>
              <a:t>《</a:t>
            </a:r>
            <a:r>
              <a:rPr lang="zh-CN" altLang="en-US" sz="2400" dirty="0"/>
              <a:t>意见</a:t>
            </a:r>
            <a:r>
              <a:rPr lang="en-US" altLang="zh-CN" sz="2400" dirty="0"/>
              <a:t>》</a:t>
            </a:r>
            <a:r>
              <a:rPr lang="zh-CN" altLang="en-US" sz="2400" dirty="0"/>
              <a:t>强调：应完善美育课程设置，强调学校美育课程要以艺术课程为主体，包括音乐、美术、书法、舞蹈、戏剧、戏曲、影视等课程，分学段有侧重地规划美育课程设置，相互呼应、有效配合，构建大中小幼相互衔接的美育课程体系。</a:t>
            </a:r>
            <a:endParaRPr lang="zh-CN" alt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30547" y="2159697"/>
            <a:ext cx="8118872" cy="1269303"/>
          </a:xfrm>
        </p:spPr>
        <p:txBody>
          <a:bodyPr>
            <a:normAutofit/>
          </a:bodyPr>
          <a:lstStyle/>
          <a:p>
            <a:r>
              <a:rPr lang="zh-CN" altLang="en-US" b="1" dirty="0"/>
              <a:t>任务二　幼儿舞蹈的种类</a:t>
            </a:r>
            <a:endParaRPr lang="en-US" altLang="zh-CN"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052be8c4-069b-4dd5-b061-f896611743e8.source.2.zh-Hans.pptx" descr="16f5a9a6-7757-4e31-96a5-e3dacfbe88ce"/>
          <p:cNvGrpSpPr/>
          <p:nvPr/>
        </p:nvGrpSpPr>
        <p:grpSpPr>
          <a:xfrm>
            <a:off x="673576" y="1303810"/>
            <a:ext cx="10766799" cy="4446044"/>
            <a:chOff x="560069" y="1475260"/>
            <a:chExt cx="10952916" cy="4446044"/>
          </a:xfrm>
        </p:grpSpPr>
        <p:sp>
          <p:nvSpPr>
            <p:cNvPr id="5" name="Title" descr="9a983da7-ccc0-4b17-8ecd-e87599efea8d"/>
            <p:cNvSpPr/>
            <p:nvPr/>
          </p:nvSpPr>
          <p:spPr>
            <a:xfrm>
              <a:off x="560069" y="2459935"/>
              <a:ext cx="3065462" cy="1959573"/>
            </a:xfrm>
            <a:prstGeom prst="roundRect">
              <a:avLst>
                <a:gd name="adj" fmla="val 16900"/>
              </a:avLst>
            </a:prstGeom>
            <a:solidFill>
              <a:schemeClr val="tx2">
                <a:alpha val="15000"/>
              </a:schemeClr>
            </a:solidFill>
            <a:ln w="9525" cap="rnd">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rPr>
                <a:t>幼儿舞蹈的种类</a:t>
              </a:r>
              <a:endParaRPr lang="en-US" altLang="zh-CN" sz="2800" dirty="0">
                <a:solidFill>
                  <a:schemeClr val="tx1"/>
                </a:solidFill>
                <a:ea typeface="华康方圆体 Std W7"/>
              </a:endParaRPr>
            </a:p>
          </p:txBody>
        </p:sp>
        <p:grpSp>
          <p:nvGrpSpPr>
            <p:cNvPr id="9" name="组合 8" descr="5d45019e-a8ef-4053-837e-fe7d28a24e0b"/>
            <p:cNvGrpSpPr/>
            <p:nvPr/>
          </p:nvGrpSpPr>
          <p:grpSpPr>
            <a:xfrm>
              <a:off x="3625531" y="1475260"/>
              <a:ext cx="7536895" cy="1964462"/>
              <a:chOff x="3625531" y="1475260"/>
              <a:chExt cx="7536895" cy="1964462"/>
            </a:xfrm>
          </p:grpSpPr>
          <p:sp>
            <p:nvSpPr>
              <p:cNvPr id="6" name="Bullet1" descr="06df0f93-8919-44de-94f5-a3793602646d"/>
              <p:cNvSpPr/>
              <p:nvPr/>
            </p:nvSpPr>
            <p:spPr>
              <a:xfrm>
                <a:off x="4030417" y="1475260"/>
                <a:ext cx="3236294" cy="1284558"/>
              </a:xfrm>
              <a:prstGeom prst="roundRect">
                <a:avLst>
                  <a:gd name="adj" fmla="val 16900"/>
                </a:avLst>
              </a:prstGeom>
              <a:gradFill>
                <a:gsLst>
                  <a:gs pos="0">
                    <a:schemeClr val="accent1">
                      <a:lumMod val="60000"/>
                      <a:lumOff val="40000"/>
                    </a:schemeClr>
                  </a:gs>
                  <a:gs pos="50000">
                    <a:schemeClr val="accent1"/>
                  </a:gs>
                </a:gsLst>
                <a:lin ang="2700000" scaled="0"/>
              </a:gradFill>
            </p:spPr>
            <p:txBody>
              <a:bodyPr wrap="square" lIns="108000" tIns="108000" rIns="108000" bIns="108000" rtlCol="0" anchor="ctr" anchorCtr="0">
                <a:noAutofit/>
              </a:bodyPr>
              <a:lstStyle/>
              <a:p>
                <a:pPr>
                  <a:lnSpc>
                    <a:spcPct val="120000"/>
                  </a:lnSpc>
                </a:pPr>
                <a:r>
                  <a:rPr lang="zh-CN" altLang="en-US" sz="2400" dirty="0"/>
                  <a:t>根据幼儿舞蹈的作用和目的分类</a:t>
                </a:r>
                <a:endParaRPr lang="en-US" sz="2400" b="1" i="0" u="none" dirty="0">
                  <a:solidFill>
                    <a:srgbClr val="FFFFFF"/>
                  </a:solidFill>
                  <a:ea typeface="华康方圆体 Std W7"/>
                </a:endParaRPr>
              </a:p>
            </p:txBody>
          </p:sp>
          <p:sp>
            <p:nvSpPr>
              <p:cNvPr id="22" name="Text1" descr="ddd03166-9e5f-4f0f-a4fc-071e4c0996fb"/>
              <p:cNvSpPr/>
              <p:nvPr/>
            </p:nvSpPr>
            <p:spPr>
              <a:xfrm>
                <a:off x="7926132" y="1569883"/>
                <a:ext cx="3236294" cy="1095312"/>
              </a:xfrm>
              <a:prstGeom prst="roundRect">
                <a:avLst>
                  <a:gd name="adj" fmla="val 16900"/>
                </a:avLst>
              </a:prstGeom>
              <a:solidFill>
                <a:schemeClr val="bg1"/>
              </a:solidFill>
              <a:ln w="6350">
                <a:noFill/>
              </a:ln>
              <a:effectLst>
                <a:outerShdw blurRad="127000" dist="50800" dir="5400000" algn="ctr" rotWithShape="0">
                  <a:schemeClr val="bg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000" dirty="0">
                    <a:solidFill>
                      <a:schemeClr val="tx1"/>
                    </a:solidFill>
                  </a:rPr>
                  <a:t>    自娱性幼儿舞蹈</a:t>
                </a:r>
                <a:endParaRPr lang="en-US" altLang="zh-CN" sz="2000" dirty="0">
                  <a:solidFill>
                    <a:schemeClr val="tx1"/>
                  </a:solidFill>
                </a:endParaRPr>
              </a:p>
              <a:p>
                <a:pPr>
                  <a:lnSpc>
                    <a:spcPct val="120000"/>
                  </a:lnSpc>
                </a:pPr>
                <a:r>
                  <a:rPr lang="zh-CN" altLang="en-US" sz="2000" dirty="0">
                    <a:solidFill>
                      <a:schemeClr val="tx1"/>
                    </a:solidFill>
                  </a:rPr>
                  <a:t>    表演性幼儿舞蹈</a:t>
                </a:r>
                <a:endParaRPr lang="en-US" sz="2000" b="0" i="0" u="none" dirty="0">
                  <a:solidFill>
                    <a:schemeClr val="tx1"/>
                  </a:solidFill>
                  <a:ea typeface="思源黑体 CN Normal" panose="020B0400000000000000" charset="-122"/>
                </a:endParaRPr>
              </a:p>
            </p:txBody>
          </p:sp>
          <p:cxnSp>
            <p:nvCxnSpPr>
              <p:cNvPr id="17" name="Line1" descr="50c5e5a6-e3c4-4f06-b4f5-34bea306162f"/>
              <p:cNvCxnSpPr>
                <a:stCxn id="5" idx="3"/>
                <a:endCxn id="6" idx="1"/>
              </p:cNvCxnSpPr>
              <p:nvPr/>
            </p:nvCxnSpPr>
            <p:spPr>
              <a:xfrm flipV="1">
                <a:off x="3625531" y="2117539"/>
                <a:ext cx="404886" cy="1322183"/>
              </a:xfrm>
              <a:prstGeom prst="bentConnector3">
                <a:avLst>
                  <a:gd name="adj1" fmla="val 50000"/>
                </a:avLst>
              </a:prstGeom>
              <a:noFill/>
              <a:ln w="6350" cap="sq">
                <a:solidFill>
                  <a:schemeClr val="tx2">
                    <a:alpha val="50000"/>
                  </a:schemeClr>
                </a:solidFill>
                <a:round/>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29" name="Linee1" descr="2989e09a-f3ba-4090-a3f8-9dde212fe340"/>
              <p:cNvCxnSpPr/>
              <p:nvPr/>
            </p:nvCxnSpPr>
            <p:spPr>
              <a:xfrm>
                <a:off x="7198883" y="2151427"/>
                <a:ext cx="640860" cy="0"/>
              </a:xfrm>
              <a:prstGeom prst="line">
                <a:avLst/>
              </a:prstGeom>
              <a:ln w="6350" cap="sq">
                <a:solidFill>
                  <a:schemeClr val="tx2">
                    <a:alpha val="50000"/>
                  </a:schemeClr>
                </a:solidFill>
                <a:prstDash val="sysDash"/>
                <a:round/>
                <a:tailEnd type="triangle"/>
              </a:ln>
            </p:spPr>
            <p:style>
              <a:lnRef idx="1">
                <a:schemeClr val="accent1"/>
              </a:lnRef>
              <a:fillRef idx="0">
                <a:schemeClr val="accent1"/>
              </a:fillRef>
              <a:effectRef idx="0">
                <a:schemeClr val="accent1"/>
              </a:effectRef>
              <a:fontRef idx="minor">
                <a:schemeClr val="tx1"/>
              </a:fontRef>
            </p:style>
          </p:cxnSp>
        </p:grpSp>
        <p:grpSp>
          <p:nvGrpSpPr>
            <p:cNvPr id="11" name="组合 10" descr="ae33a021-a2f0-43bf-8a0c-13cee4d931db"/>
            <p:cNvGrpSpPr/>
            <p:nvPr/>
          </p:nvGrpSpPr>
          <p:grpSpPr>
            <a:xfrm>
              <a:off x="3625531" y="3439722"/>
              <a:ext cx="7887454" cy="2481582"/>
              <a:chOff x="3625531" y="3439722"/>
              <a:chExt cx="7887454" cy="2481582"/>
            </a:xfrm>
          </p:grpSpPr>
          <p:sp>
            <p:nvSpPr>
              <p:cNvPr id="8" name="Bullet2" descr="c761a909-d531-4884-9d91-a599442e3536"/>
              <p:cNvSpPr/>
              <p:nvPr/>
            </p:nvSpPr>
            <p:spPr>
              <a:xfrm>
                <a:off x="4041608" y="4419508"/>
                <a:ext cx="3239819" cy="1369630"/>
              </a:xfrm>
              <a:prstGeom prst="roundRect">
                <a:avLst>
                  <a:gd name="adj" fmla="val 16900"/>
                </a:avLst>
              </a:prstGeom>
              <a:gradFill flip="none" rotWithShape="1">
                <a:gsLst>
                  <a:gs pos="0">
                    <a:schemeClr val="dk2">
                      <a:lumMod val="60000"/>
                      <a:lumOff val="40000"/>
                    </a:schemeClr>
                  </a:gs>
                  <a:gs pos="50000">
                    <a:schemeClr val="dk2">
                      <a:lumMod val="100000"/>
                    </a:schemeClr>
                  </a:gs>
                </a:gsLst>
                <a:lin ang="2700000" scaled="0"/>
                <a:tileRect/>
              </a:gradFill>
            </p:spPr>
            <p:txBody>
              <a:bodyPr wrap="square" lIns="108000" tIns="108000" rIns="108000" bIns="108000" rtlCol="0" anchor="ctr" anchorCtr="0">
                <a:noAutofit/>
              </a:bodyPr>
              <a:lstStyle/>
              <a:p>
                <a:pPr>
                  <a:lnSpc>
                    <a:spcPct val="120000"/>
                  </a:lnSpc>
                </a:pPr>
                <a:r>
                  <a:rPr lang="zh-CN" altLang="en-US" sz="2400" dirty="0"/>
                  <a:t>根据幼儿舞蹈的题材及表现形式分类</a:t>
                </a:r>
                <a:endParaRPr lang="en-US" sz="2400" b="1" i="0" u="none" dirty="0">
                  <a:solidFill>
                    <a:srgbClr val="FFFFFF"/>
                  </a:solidFill>
                  <a:ea typeface="华康方圆体 Std W7"/>
                </a:endParaRPr>
              </a:p>
            </p:txBody>
          </p:sp>
          <p:sp>
            <p:nvSpPr>
              <p:cNvPr id="23" name="Text2" descr="34a63fc3-b444-4ac2-90e9-423b8bc7fa5e"/>
              <p:cNvSpPr/>
              <p:nvPr/>
            </p:nvSpPr>
            <p:spPr>
              <a:xfrm>
                <a:off x="7926132" y="4264938"/>
                <a:ext cx="3586853" cy="1656366"/>
              </a:xfrm>
              <a:prstGeom prst="roundRect">
                <a:avLst>
                  <a:gd name="adj" fmla="val 16900"/>
                </a:avLst>
              </a:prstGeom>
              <a:solidFill>
                <a:schemeClr val="bg1"/>
              </a:solidFill>
              <a:ln w="6350">
                <a:noFill/>
              </a:ln>
              <a:effectLst>
                <a:outerShdw blurRad="127000" dist="50800" dir="5400000" algn="ctr" rotWithShape="0">
                  <a:schemeClr val="bg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000" dirty="0">
                    <a:solidFill>
                      <a:schemeClr val="tx1"/>
                    </a:solidFill>
                  </a:rPr>
                  <a:t>    生活类幼儿舞蹈</a:t>
                </a:r>
                <a:endParaRPr lang="en-US" altLang="zh-CN" sz="2000" dirty="0">
                  <a:solidFill>
                    <a:schemeClr val="tx1"/>
                  </a:solidFill>
                </a:endParaRPr>
              </a:p>
              <a:p>
                <a:pPr>
                  <a:lnSpc>
                    <a:spcPct val="120000"/>
                  </a:lnSpc>
                </a:pPr>
                <a:r>
                  <a:rPr lang="zh-CN" altLang="en-US" sz="2000" dirty="0">
                    <a:solidFill>
                      <a:schemeClr val="tx1"/>
                    </a:solidFill>
                  </a:rPr>
                  <a:t>    动植物类幼儿舞蹈</a:t>
                </a:r>
                <a:endParaRPr lang="en-US" altLang="zh-CN" sz="2000" dirty="0">
                  <a:solidFill>
                    <a:schemeClr val="tx1"/>
                  </a:solidFill>
                </a:endParaRPr>
              </a:p>
              <a:p>
                <a:pPr>
                  <a:lnSpc>
                    <a:spcPct val="120000"/>
                  </a:lnSpc>
                </a:pPr>
                <a:r>
                  <a:rPr lang="zh-CN" altLang="en-US" sz="2000" dirty="0">
                    <a:solidFill>
                      <a:schemeClr val="tx1"/>
                    </a:solidFill>
                  </a:rPr>
                  <a:t>    自然类幼儿舞蹈</a:t>
                </a:r>
                <a:endParaRPr lang="en-US" altLang="zh-CN" sz="2000" dirty="0">
                  <a:solidFill>
                    <a:schemeClr val="tx1"/>
                  </a:solidFill>
                </a:endParaRPr>
              </a:p>
              <a:p>
                <a:pPr>
                  <a:lnSpc>
                    <a:spcPct val="120000"/>
                  </a:lnSpc>
                </a:pPr>
                <a:r>
                  <a:rPr lang="zh-CN" altLang="en-US" sz="2000" dirty="0">
                    <a:solidFill>
                      <a:schemeClr val="tx1"/>
                    </a:solidFill>
                  </a:rPr>
                  <a:t>    寓言童话类幼儿舞蹈</a:t>
                </a:r>
                <a:endParaRPr lang="en-US" sz="2000" b="0" i="0" u="none" dirty="0">
                  <a:solidFill>
                    <a:schemeClr val="tx1"/>
                  </a:solidFill>
                  <a:ea typeface="思源黑体 CN Normal" panose="020B0400000000000000" charset="-122"/>
                </a:endParaRPr>
              </a:p>
            </p:txBody>
          </p:sp>
          <p:cxnSp>
            <p:nvCxnSpPr>
              <p:cNvPr id="18" name="Line2" descr="35c77620-43aa-4bb5-87cc-75f57d01b90b"/>
              <p:cNvCxnSpPr>
                <a:stCxn id="5" idx="3"/>
                <a:endCxn id="8" idx="1"/>
              </p:cNvCxnSpPr>
              <p:nvPr/>
            </p:nvCxnSpPr>
            <p:spPr>
              <a:xfrm>
                <a:off x="3625531" y="3439722"/>
                <a:ext cx="416077" cy="1664601"/>
              </a:xfrm>
              <a:prstGeom prst="bentConnector3">
                <a:avLst>
                  <a:gd name="adj1" fmla="val 50000"/>
                </a:avLst>
              </a:prstGeom>
              <a:noFill/>
              <a:ln w="6350" cap="sq">
                <a:solidFill>
                  <a:schemeClr val="tx2">
                    <a:alpha val="50000"/>
                  </a:schemeClr>
                </a:solidFill>
                <a:round/>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12" name="Linee2" descr="f99c2cf8-5134-4622-a802-058383bda93b"/>
              <p:cNvCxnSpPr>
                <a:stCxn id="8" idx="3"/>
              </p:cNvCxnSpPr>
              <p:nvPr/>
            </p:nvCxnSpPr>
            <p:spPr>
              <a:xfrm>
                <a:off x="7281428" y="5104323"/>
                <a:ext cx="558315" cy="0"/>
              </a:xfrm>
              <a:prstGeom prst="line">
                <a:avLst/>
              </a:prstGeom>
              <a:ln w="6350" cap="sq">
                <a:solidFill>
                  <a:schemeClr val="tx2">
                    <a:alpha val="50000"/>
                  </a:schemeClr>
                </a:solidFill>
                <a:prstDash val="sysDash"/>
                <a:round/>
                <a:tailEnd type="triangl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823134" y="1409081"/>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864770" y="2324748"/>
            <a:ext cx="5486399" cy="3718246"/>
          </a:xfrm>
        </p:spPr>
        <p:txBody>
          <a:bodyPr>
            <a:noAutofit/>
          </a:bodyPr>
          <a:lstStyle/>
          <a:p>
            <a:pPr marL="0" indent="0" algn="l">
              <a:lnSpc>
                <a:spcPct val="150000"/>
              </a:lnSpc>
              <a:buNone/>
            </a:pPr>
            <a:r>
              <a:rPr lang="zh-CN" altLang="en-US" sz="2800" dirty="0">
                <a:latin typeface="+mn-lt"/>
              </a:rPr>
              <a:t>项目一　幼儿舞蹈概述</a:t>
            </a:r>
            <a:endParaRPr lang="en-US" altLang="zh-CN" sz="2800" dirty="0">
              <a:latin typeface="+mn-lt"/>
            </a:endParaRPr>
          </a:p>
          <a:p>
            <a:pPr marL="0" indent="0" algn="l">
              <a:lnSpc>
                <a:spcPct val="150000"/>
              </a:lnSpc>
              <a:buNone/>
            </a:pPr>
            <a:r>
              <a:rPr lang="zh-CN" altLang="en-US" sz="2800" dirty="0">
                <a:latin typeface="+mn-lt"/>
              </a:rPr>
              <a:t>项目二　幼儿舞蹈与幼儿成长</a:t>
            </a:r>
            <a:endParaRPr lang="en-US" altLang="zh-CN" sz="2800" dirty="0">
              <a:latin typeface="+mn-lt"/>
            </a:endParaRPr>
          </a:p>
          <a:p>
            <a:pPr marL="0" indent="0" algn="l">
              <a:lnSpc>
                <a:spcPct val="150000"/>
              </a:lnSpc>
              <a:buNone/>
            </a:pPr>
            <a:r>
              <a:rPr lang="zh-CN" altLang="en-US" sz="2800" dirty="0">
                <a:latin typeface="+mn-lt"/>
              </a:rPr>
              <a:t>项目三　幼儿舞蹈编导基础知识</a:t>
            </a:r>
            <a:endParaRPr lang="en-US" altLang="zh-CN" sz="2800" dirty="0">
              <a:latin typeface="+mn-lt"/>
            </a:endParaRPr>
          </a:p>
          <a:p>
            <a:pPr marL="0" indent="0" algn="l">
              <a:lnSpc>
                <a:spcPct val="150000"/>
              </a:lnSpc>
              <a:buNone/>
            </a:pPr>
            <a:r>
              <a:rPr lang="zh-CN" altLang="en-US" sz="2800" dirty="0">
                <a:latin typeface="+mn-lt"/>
              </a:rPr>
              <a:t>项目四　幼儿舞蹈创编方法</a:t>
            </a:r>
            <a:endParaRPr lang="en-US" altLang="zh-CN" sz="2800" dirty="0">
              <a:latin typeface="+mn-lt"/>
            </a:endParaRPr>
          </a:p>
          <a:p>
            <a:pPr marL="0" indent="0" algn="l">
              <a:lnSpc>
                <a:spcPct val="150000"/>
              </a:lnSpc>
              <a:buNone/>
            </a:pPr>
            <a:r>
              <a:rPr lang="zh-CN" altLang="en-US" sz="2800" dirty="0">
                <a:latin typeface="+mn-lt"/>
              </a:rPr>
              <a:t>项目五　幼儿舞蹈创编技法</a:t>
            </a:r>
            <a:endParaRPr lang="en-US" sz="2800" dirty="0">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一、根据幼儿舞蹈的作用和目的分类</a:t>
            </a:r>
            <a:endParaRPr lang="en-US" dirty="0">
              <a:solidFill>
                <a:srgbClr val="639CEF"/>
              </a:solidFill>
              <a:ea typeface="华康方圆体 Std W7"/>
            </a:endParaRPr>
          </a:p>
        </p:txBody>
      </p:sp>
      <p:sp>
        <p:nvSpPr>
          <p:cNvPr id="14" name="文本框 13"/>
          <p:cNvSpPr txBox="1"/>
          <p:nvPr/>
        </p:nvSpPr>
        <p:spPr>
          <a:xfrm>
            <a:off x="765969" y="1807574"/>
            <a:ext cx="10660062" cy="3969385"/>
          </a:xfrm>
          <a:prstGeom prst="rect">
            <a:avLst/>
          </a:prstGeom>
          <a:noFill/>
        </p:spPr>
        <p:txBody>
          <a:bodyPr wrap="square" rtlCol="0">
            <a:spAutoFit/>
          </a:bodyPr>
          <a:lstStyle/>
          <a:p>
            <a:pPr>
              <a:lnSpc>
                <a:spcPct val="150000"/>
              </a:lnSpc>
            </a:pPr>
            <a:r>
              <a:rPr lang="zh-CN" altLang="en-US" sz="2400" dirty="0"/>
              <a:t>（一）自娱性幼儿舞蹈</a:t>
            </a:r>
            <a:endParaRPr lang="en-US" altLang="zh-CN" sz="2400" dirty="0"/>
          </a:p>
          <a:p>
            <a:pPr>
              <a:lnSpc>
                <a:spcPct val="150000"/>
              </a:lnSpc>
            </a:pPr>
            <a:r>
              <a:rPr lang="en-US" altLang="zh-CN" sz="2400" dirty="0"/>
              <a:t>    </a:t>
            </a:r>
            <a:r>
              <a:rPr lang="zh-CN" altLang="en-US" sz="2400" dirty="0"/>
              <a:t>自娱性幼儿舞蹈以娱乐性为主要目的，是每个幼儿都可以参与的舞蹈活动。自娱性幼儿舞蹈动作简单，在结构类型和结构方式上都比较自由，不受任何场地限制。可以一 个人跳，也可以几个人一起跳。舞伴之间的交流配合方式也十分自由和即兴。</a:t>
            </a:r>
            <a:endParaRPr lang="en-US" altLang="zh-CN" sz="2400" dirty="0"/>
          </a:p>
          <a:p>
            <a:pPr>
              <a:lnSpc>
                <a:spcPct val="150000"/>
              </a:lnSpc>
            </a:pPr>
            <a:r>
              <a:rPr lang="zh-CN" altLang="en-US" sz="2400" dirty="0"/>
              <a:t>    常见的自娱性幼儿舞蹈包括：律动、集体舞、歌表演、即兴舞以及音乐游戏。</a:t>
            </a: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673100" y="989632"/>
            <a:ext cx="10942638" cy="4523105"/>
          </a:xfrm>
          <a:prstGeom prst="rect">
            <a:avLst/>
          </a:prstGeom>
          <a:noFill/>
        </p:spPr>
        <p:txBody>
          <a:bodyPr wrap="square" rtlCol="0">
            <a:spAutoFit/>
          </a:bodyPr>
          <a:lstStyle/>
          <a:p>
            <a:pPr>
              <a:lnSpc>
                <a:spcPct val="150000"/>
              </a:lnSpc>
            </a:pPr>
            <a:r>
              <a:rPr lang="zh-CN" altLang="en-US" sz="2400" dirty="0"/>
              <a:t>        </a:t>
            </a:r>
            <a:endParaRPr lang="en-US" altLang="zh-CN" sz="2400" dirty="0"/>
          </a:p>
          <a:p>
            <a:pPr>
              <a:lnSpc>
                <a:spcPct val="150000"/>
              </a:lnSpc>
            </a:pPr>
            <a:r>
              <a:rPr lang="zh-CN" altLang="en-US" sz="2400" dirty="0"/>
              <a:t>1、律动</a:t>
            </a:r>
            <a:endParaRPr lang="en-US" altLang="zh-CN" sz="2400" dirty="0"/>
          </a:p>
          <a:p>
            <a:pPr>
              <a:lnSpc>
                <a:spcPct val="150000"/>
              </a:lnSpc>
            </a:pPr>
            <a:r>
              <a:rPr lang="en-US" altLang="zh-CN" sz="2400" dirty="0"/>
              <a:t>     </a:t>
            </a:r>
            <a:r>
              <a:rPr lang="zh-CN" altLang="en-US" sz="2400" dirty="0"/>
              <a:t>幼儿律动是以训练培养幼儿节奏感，按照一定的节奏规律进行的舞蹈小组合练习。律动按照动作的种类又可分为：</a:t>
            </a:r>
            <a:endParaRPr lang="en-US" altLang="zh-CN" sz="2400" dirty="0"/>
          </a:p>
          <a:p>
            <a:pPr>
              <a:lnSpc>
                <a:spcPct val="150000"/>
              </a:lnSpc>
            </a:pPr>
            <a:r>
              <a:rPr lang="zh-CN" altLang="en-US" sz="2400" dirty="0"/>
              <a:t>（1）身体节奏动作组合</a:t>
            </a:r>
            <a:endParaRPr lang="en-US" altLang="zh-CN" sz="2400" dirty="0"/>
          </a:p>
          <a:p>
            <a:pPr>
              <a:lnSpc>
                <a:spcPct val="150000"/>
              </a:lnSpc>
            </a:pPr>
            <a:r>
              <a:rPr lang="en-US" altLang="zh-CN" sz="2400" dirty="0"/>
              <a:t>    </a:t>
            </a:r>
            <a:r>
              <a:rPr lang="zh-CN" altLang="en-US" sz="2400" dirty="0"/>
              <a:t>身体节奏动作组合中的动作均为简单的击打、顿踏等动作，这些动作通常能够发出声音，如击掌、拍击身体某个部位、捻指、用不同的方法踏脚等。这种组合一般没有什么象征性含义，但比较注意动作和音色变化的组织结构。</a:t>
            </a:r>
            <a:endParaRPr lang="zh-CN" alt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00076" y="976208"/>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600076" y="2148071"/>
            <a:ext cx="11101388" cy="2306955"/>
          </a:xfrm>
          <a:prstGeom prst="rect">
            <a:avLst/>
          </a:prstGeom>
          <a:noFill/>
        </p:spPr>
        <p:txBody>
          <a:bodyPr wrap="square" rtlCol="0">
            <a:spAutoFit/>
          </a:bodyPr>
          <a:lstStyle/>
          <a:p>
            <a:pPr>
              <a:lnSpc>
                <a:spcPct val="150000"/>
              </a:lnSpc>
            </a:pPr>
            <a:r>
              <a:rPr lang="zh-CN" altLang="en-US" sz="2400" dirty="0"/>
              <a:t>（</a:t>
            </a:r>
            <a:r>
              <a:rPr lang="en-US" altLang="zh-CN" sz="2400" dirty="0"/>
              <a:t>2</a:t>
            </a:r>
            <a:r>
              <a:rPr lang="zh-CN" altLang="en-US" sz="2400" dirty="0"/>
              <a:t>）律动模仿动作组合</a:t>
            </a:r>
            <a:endParaRPr lang="en-US" altLang="zh-CN" sz="2400" dirty="0"/>
          </a:p>
          <a:p>
            <a:pPr>
              <a:lnSpc>
                <a:spcPct val="150000"/>
              </a:lnSpc>
            </a:pPr>
            <a:r>
              <a:rPr lang="en-US" altLang="zh-CN" sz="2400" dirty="0"/>
              <a:t>    </a:t>
            </a:r>
            <a:r>
              <a:rPr lang="zh-CN" altLang="en-US" sz="2400" dirty="0"/>
              <a:t>律动模仿动作组合中的动作多为模仿动作。这种组合一般也注意动作的组织结构，但更注意对模仿对象的表现，如种子睡觉、种子发芽、幼芽长成大树、大树开花结果；小姑娘起床梳洗，小姑娘去果园劳动。</a:t>
            </a:r>
            <a:endParaRPr lang="en-US" altLang="zh-CN"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83039" y="822152"/>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992981" y="1785445"/>
            <a:ext cx="10420867" cy="3969385"/>
          </a:xfrm>
          <a:prstGeom prst="rect">
            <a:avLst/>
          </a:prstGeom>
          <a:noFill/>
        </p:spPr>
        <p:txBody>
          <a:bodyPr wrap="square" rtlCol="0">
            <a:spAutoFit/>
          </a:bodyPr>
          <a:lstStyle/>
          <a:p>
            <a:pPr>
              <a:lnSpc>
                <a:spcPct val="150000"/>
              </a:lnSpc>
            </a:pPr>
            <a:r>
              <a:rPr lang="en-US" altLang="zh-CN" sz="2400" dirty="0"/>
              <a:t>2. </a:t>
            </a:r>
            <a:r>
              <a:rPr lang="zh-CN" altLang="en-US" sz="2400" dirty="0"/>
              <a:t>集体舞 </a:t>
            </a:r>
            <a:endParaRPr lang="en-US" altLang="zh-CN" sz="2400" dirty="0"/>
          </a:p>
          <a:p>
            <a:pPr>
              <a:lnSpc>
                <a:spcPct val="150000"/>
              </a:lnSpc>
            </a:pPr>
            <a:r>
              <a:rPr lang="en-US" altLang="zh-CN" sz="2400" dirty="0"/>
              <a:t>    </a:t>
            </a:r>
            <a:r>
              <a:rPr lang="zh-CN" altLang="en-US" sz="2400" dirty="0"/>
              <a:t>幼儿园的集体舞是指全班幼儿共同参与的，强调在队形中进行人际交流的一种舞蹈类型。</a:t>
            </a:r>
            <a:endParaRPr lang="en-US" altLang="zh-CN" sz="2400" dirty="0"/>
          </a:p>
          <a:p>
            <a:pPr>
              <a:lnSpc>
                <a:spcPct val="150000"/>
              </a:lnSpc>
            </a:pPr>
            <a:r>
              <a:rPr lang="en-US" altLang="zh-CN" sz="2400" dirty="0"/>
              <a:t>    </a:t>
            </a:r>
            <a:r>
              <a:rPr lang="zh-CN" altLang="en-US" sz="2400" dirty="0"/>
              <a:t>幼儿园集体舞是一种比较容易被幼儿接受和普及的舞蹈形式，一般在短小、多重复的音乐伴奏下进行，在队形变换的过程中，互相交流感情。</a:t>
            </a:r>
            <a:endParaRPr lang="en-US" altLang="zh-CN" sz="2400" dirty="0"/>
          </a:p>
          <a:p>
            <a:pPr>
              <a:lnSpc>
                <a:spcPct val="150000"/>
              </a:lnSpc>
            </a:pPr>
            <a:r>
              <a:rPr lang="en-US" altLang="zh-CN" sz="2400" dirty="0"/>
              <a:t>    </a:t>
            </a:r>
            <a:r>
              <a:rPr lang="zh-CN" altLang="en-US" sz="2400" dirty="0"/>
              <a:t>它的特点是，结构简单，动作统一，轻松愉快，活泼健康，运动量适当；能增强幼儿的集体观念， 增进幼儿之间的情感。</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842030"/>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673100" y="2170587"/>
            <a:ext cx="10999788" cy="2306955"/>
          </a:xfrm>
          <a:prstGeom prst="rect">
            <a:avLst/>
          </a:prstGeom>
          <a:noFill/>
        </p:spPr>
        <p:txBody>
          <a:bodyPr wrap="square" rtlCol="0">
            <a:spAutoFit/>
          </a:bodyPr>
          <a:lstStyle/>
          <a:p>
            <a:pPr>
              <a:lnSpc>
                <a:spcPct val="150000"/>
              </a:lnSpc>
            </a:pPr>
            <a:r>
              <a:rPr lang="en-US" altLang="zh-CN" sz="2400" dirty="0"/>
              <a:t>3.</a:t>
            </a:r>
            <a:r>
              <a:rPr lang="zh-CN" altLang="en-US" sz="2400" dirty="0"/>
              <a:t>歌表演 </a:t>
            </a:r>
            <a:endParaRPr lang="en-US" altLang="zh-CN" sz="2400" dirty="0"/>
          </a:p>
          <a:p>
            <a:pPr>
              <a:lnSpc>
                <a:spcPct val="150000"/>
              </a:lnSpc>
            </a:pPr>
            <a:r>
              <a:rPr lang="en-US" altLang="zh-CN" sz="2400" dirty="0"/>
              <a:t>    </a:t>
            </a:r>
            <a:r>
              <a:rPr lang="zh-CN" altLang="en-US" sz="2400" dirty="0"/>
              <a:t>歌表演是最常见的幼儿舞蹈。它是一种以唱、念为主，动作为辅的载歌载舞的幼儿舞蹈形式。在童谣、歌曲中配以简单形象的动作、姿态、表情，表达歌词的内容和音乐形象，边唱边念边表演，动作一般随歌曲或童谣始终。</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751648" y="1926768"/>
            <a:ext cx="10794206" cy="2306955"/>
          </a:xfrm>
          <a:prstGeom prst="rect">
            <a:avLst/>
          </a:prstGeom>
          <a:noFill/>
        </p:spPr>
        <p:txBody>
          <a:bodyPr wrap="square" rtlCol="0">
            <a:spAutoFit/>
          </a:bodyPr>
          <a:lstStyle/>
          <a:p>
            <a:pPr>
              <a:lnSpc>
                <a:spcPct val="150000"/>
              </a:lnSpc>
            </a:pPr>
            <a:r>
              <a:rPr lang="en-US" altLang="zh-CN" sz="2400" dirty="0"/>
              <a:t>4. </a:t>
            </a:r>
            <a:r>
              <a:rPr lang="zh-CN" altLang="en-US" sz="2400" dirty="0"/>
              <a:t>即兴舞 </a:t>
            </a:r>
            <a:endParaRPr lang="en-US" altLang="zh-CN" sz="2400" dirty="0"/>
          </a:p>
          <a:p>
            <a:pPr>
              <a:lnSpc>
                <a:spcPct val="150000"/>
              </a:lnSpc>
            </a:pPr>
            <a:r>
              <a:rPr lang="en-US" altLang="zh-CN" sz="2400" dirty="0"/>
              <a:t>    </a:t>
            </a:r>
            <a:r>
              <a:rPr lang="zh-CN" altLang="en-US" sz="2400" dirty="0"/>
              <a:t>即兴舞是一种幼儿个性、想象力、舞蹈语汇等能够自由发挥的舞蹈。幼儿根据自己对音乐的理解，自编自演并即兴表演，充分发挥其创造能力、想象能力和表现能力。</a:t>
            </a: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（一）自娱性幼儿舞蹈</a:t>
            </a:r>
            <a:endParaRPr lang="en-US" dirty="0">
              <a:solidFill>
                <a:srgbClr val="639CEF"/>
              </a:solidFill>
              <a:ea typeface="华康方圆体 Std W7"/>
            </a:endParaRPr>
          </a:p>
        </p:txBody>
      </p:sp>
      <p:sp>
        <p:nvSpPr>
          <p:cNvPr id="14" name="文本框 13"/>
          <p:cNvSpPr txBox="1"/>
          <p:nvPr/>
        </p:nvSpPr>
        <p:spPr>
          <a:xfrm>
            <a:off x="656828" y="2031213"/>
            <a:ext cx="10878344" cy="2861310"/>
          </a:xfrm>
          <a:prstGeom prst="rect">
            <a:avLst/>
          </a:prstGeom>
          <a:noFill/>
        </p:spPr>
        <p:txBody>
          <a:bodyPr wrap="square" rtlCol="0">
            <a:spAutoFit/>
          </a:bodyPr>
          <a:lstStyle/>
          <a:p>
            <a:pPr>
              <a:lnSpc>
                <a:spcPct val="150000"/>
              </a:lnSpc>
            </a:pPr>
            <a:r>
              <a:rPr lang="en-US" altLang="zh-CN" sz="2400" dirty="0"/>
              <a:t>5. </a:t>
            </a:r>
            <a:r>
              <a:rPr lang="zh-CN" altLang="en-US" sz="2400" dirty="0"/>
              <a:t>音乐游戏</a:t>
            </a:r>
            <a:endParaRPr lang="en-US" altLang="zh-CN" sz="2400" dirty="0"/>
          </a:p>
          <a:p>
            <a:pPr>
              <a:lnSpc>
                <a:spcPct val="150000"/>
              </a:lnSpc>
            </a:pPr>
            <a:r>
              <a:rPr lang="en-US" altLang="zh-CN" sz="2400" dirty="0"/>
              <a:t>    </a:t>
            </a:r>
            <a:r>
              <a:rPr lang="zh-CN" altLang="en-US" sz="2400" dirty="0"/>
              <a:t>音乐游戏是在歌曲或乐曲的伴奏下，按音乐的内容、性质、节奏、乐曲的结构等进行游戏，有一定的规则和动作要求；这些动作常常是律动、歌表演或舞蹈。它采用游戏的方法来培养幼儿的节奏感，发展他们对音乐的感受力、记忆力、想象力和表演能力。</a:t>
            </a:r>
            <a:endParaRPr lang="zh-CN" alt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（二）表演性幼儿舞蹈</a:t>
            </a:r>
            <a:endParaRPr lang="en-US" dirty="0">
              <a:solidFill>
                <a:srgbClr val="639CEF"/>
              </a:solidFill>
              <a:ea typeface="华康方圆体 Std W7"/>
            </a:endParaRPr>
          </a:p>
        </p:txBody>
      </p:sp>
      <p:sp>
        <p:nvSpPr>
          <p:cNvPr id="14" name="文本框 13"/>
          <p:cNvSpPr txBox="1"/>
          <p:nvPr/>
        </p:nvSpPr>
        <p:spPr>
          <a:xfrm>
            <a:off x="731044" y="1777766"/>
            <a:ext cx="10729911" cy="2861310"/>
          </a:xfrm>
          <a:prstGeom prst="rect">
            <a:avLst/>
          </a:prstGeom>
          <a:noFill/>
        </p:spPr>
        <p:txBody>
          <a:bodyPr wrap="square" rtlCol="0">
            <a:spAutoFit/>
          </a:bodyPr>
          <a:lstStyle/>
          <a:p>
            <a:pPr>
              <a:lnSpc>
                <a:spcPct val="150000"/>
              </a:lnSpc>
            </a:pPr>
            <a:r>
              <a:rPr lang="en-US" altLang="zh-CN" sz="2400" dirty="0"/>
              <a:t>1.</a:t>
            </a:r>
            <a:r>
              <a:rPr lang="zh-CN" altLang="en-US" sz="2400" dirty="0"/>
              <a:t>情绪舞 </a:t>
            </a:r>
            <a:endParaRPr lang="en-US" altLang="zh-CN" sz="2400" dirty="0"/>
          </a:p>
          <a:p>
            <a:pPr>
              <a:lnSpc>
                <a:spcPct val="150000"/>
              </a:lnSpc>
            </a:pPr>
            <a:r>
              <a:rPr lang="en-US" altLang="zh-CN" sz="2400" dirty="0"/>
              <a:t>    </a:t>
            </a:r>
            <a:r>
              <a:rPr lang="zh-CN" altLang="en-US" sz="2400" dirty="0"/>
              <a:t>情绪舞是借助舞蹈的动作、姿态、表情，单纯地表达一种思想情绪，以群舞的形式出现较多。其主要艺术特征是在特定的环境中，以鲜明、生动的舞蹈语言，丰富的画面构图和流畅的舞台调度为载体来抒发幼儿的思想感情，以此来表达生活感受，从而感染观众。</a:t>
            </a:r>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3100" y="57864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（二）表演性幼儿舞蹈</a:t>
            </a:r>
            <a:endParaRPr lang="en-US" dirty="0">
              <a:solidFill>
                <a:srgbClr val="639CEF"/>
              </a:solidFill>
              <a:ea typeface="华康方圆体 Std W7"/>
            </a:endParaRPr>
          </a:p>
        </p:txBody>
      </p:sp>
      <p:sp>
        <p:nvSpPr>
          <p:cNvPr id="14" name="文本框 13"/>
          <p:cNvSpPr txBox="1"/>
          <p:nvPr/>
        </p:nvSpPr>
        <p:spPr>
          <a:xfrm>
            <a:off x="721863" y="1830172"/>
            <a:ext cx="10871200" cy="3415030"/>
          </a:xfrm>
          <a:prstGeom prst="rect">
            <a:avLst/>
          </a:prstGeom>
          <a:noFill/>
        </p:spPr>
        <p:txBody>
          <a:bodyPr wrap="square" rtlCol="0">
            <a:spAutoFit/>
          </a:bodyPr>
          <a:lstStyle/>
          <a:p>
            <a:pPr>
              <a:lnSpc>
                <a:spcPct val="150000"/>
              </a:lnSpc>
            </a:pPr>
            <a:r>
              <a:rPr lang="en-US" altLang="zh-CN" sz="2400" dirty="0"/>
              <a:t>2.</a:t>
            </a:r>
            <a:r>
              <a:rPr lang="zh-CN" altLang="en-US" sz="2400" dirty="0"/>
              <a:t>情节舞 </a:t>
            </a:r>
            <a:endParaRPr lang="en-US" altLang="zh-CN" sz="2400" dirty="0"/>
          </a:p>
          <a:p>
            <a:pPr>
              <a:lnSpc>
                <a:spcPct val="150000"/>
              </a:lnSpc>
            </a:pPr>
            <a:r>
              <a:rPr lang="en-US" altLang="zh-CN" sz="2400" dirty="0"/>
              <a:t>    </a:t>
            </a:r>
            <a:r>
              <a:rPr lang="zh-CN" altLang="en-US" sz="2400" dirty="0"/>
              <a:t>情节舞一般是指叙事性的舞蹈体裁，它包括小型的有人物、有矛盾冲突、有事物的舞蹈，舞蹈通过人物、事件的矛盾冲突构成完整的故事情节，情节舞注重人物形象的塑造，通过人物在事件中的行动表现舞蹈主题和情感。其主要艺术特征是通过舞蹈中不同人物的行动所构成的情节事件来塑造人物，表现作品的主题内容。</a:t>
            </a: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76300" y="405923"/>
            <a:ext cx="1055878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二、根据幼儿舞蹈的题材及表现形式分类</a:t>
            </a:r>
            <a:endParaRPr lang="en-US" dirty="0">
              <a:solidFill>
                <a:srgbClr val="639CEF"/>
              </a:solidFill>
              <a:ea typeface="华康方圆体 Std W7"/>
            </a:endParaRPr>
          </a:p>
        </p:txBody>
      </p:sp>
      <p:sp>
        <p:nvSpPr>
          <p:cNvPr id="14" name="文本框 13"/>
          <p:cNvSpPr txBox="1"/>
          <p:nvPr/>
        </p:nvSpPr>
        <p:spPr>
          <a:xfrm>
            <a:off x="928688" y="2194112"/>
            <a:ext cx="10558779" cy="3415030"/>
          </a:xfrm>
          <a:prstGeom prst="rect">
            <a:avLst/>
          </a:prstGeom>
          <a:noFill/>
        </p:spPr>
        <p:txBody>
          <a:bodyPr wrap="square" rtlCol="0">
            <a:spAutoFit/>
          </a:bodyPr>
          <a:lstStyle/>
          <a:p>
            <a:pPr>
              <a:lnSpc>
                <a:spcPct val="150000"/>
              </a:lnSpc>
            </a:pPr>
            <a:r>
              <a:rPr lang="en-US" altLang="zh-CN" sz="2400" dirty="0"/>
              <a:t>    </a:t>
            </a:r>
            <a:r>
              <a:rPr lang="zh-CN" altLang="en-US" sz="2400" dirty="0"/>
              <a:t>生活题材要从幼儿可感、可知、熟悉、热爱的实际生活中去发现、寻找和提炼，它的范围很广，凡是涉及幼儿生活内容的都可以成为这一类舞蹈的题材。</a:t>
            </a:r>
            <a:endParaRPr lang="en-US" altLang="zh-CN" sz="2400" dirty="0"/>
          </a:p>
          <a:p>
            <a:pPr>
              <a:lnSpc>
                <a:spcPct val="150000"/>
              </a:lnSpc>
            </a:pPr>
            <a:r>
              <a:rPr lang="en-US" altLang="zh-CN" sz="2400" dirty="0"/>
              <a:t>    </a:t>
            </a:r>
            <a:r>
              <a:rPr lang="zh-CN" altLang="en-US" sz="2400" dirty="0"/>
              <a:t>在幼儿舞蹈中可以通过引导幼儿对事物进行观察与模仿，使幼儿了解真实世界，体验现实生活，开阔眼界，增长知识，感受生活的美好，从而培养其良好的品性，使幼儿获得全面发展。</a:t>
            </a:r>
            <a:endParaRPr lang="zh-CN" altLang="en-US" sz="2400" dirty="0"/>
          </a:p>
        </p:txBody>
      </p:sp>
      <p:sp>
        <p:nvSpPr>
          <p:cNvPr id="2" name="标题 1" descr="17334d2a-6dc7-45a7-ae72-14e0e8c14498"/>
          <p:cNvSpPr txBox="1"/>
          <p:nvPr/>
        </p:nvSpPr>
        <p:spPr>
          <a:xfrm>
            <a:off x="704533" y="1643013"/>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（一）生活类幼儿舞蹈</a:t>
            </a:r>
            <a:endParaRPr lang="en-US" dirty="0">
              <a:solidFill>
                <a:srgbClr val="639CEF"/>
              </a:solidFill>
              <a:ea typeface="华康方圆体 Std W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56738" y="2163725"/>
            <a:ext cx="7393764" cy="1093825"/>
          </a:xfrm>
        </p:spPr>
        <p:txBody>
          <a:bodyPr>
            <a:normAutofit/>
          </a:bodyPr>
          <a:lstStyle/>
          <a:p>
            <a:r>
              <a:rPr lang="zh-CN" altLang="en-US" b="1" dirty="0"/>
              <a:t>项目一</a:t>
            </a:r>
            <a:r>
              <a:rPr lang="en-US" altLang="zh-CN" b="1" dirty="0"/>
              <a:t>  </a:t>
            </a:r>
            <a:r>
              <a:rPr lang="zh-CN" altLang="en-US" b="1" dirty="0"/>
              <a:t>幼儿舞蹈概述</a:t>
            </a:r>
            <a:endParaRPr lang="en-US" sz="5400" b="1" i="0" u="none" dirty="0">
              <a:solidFill>
                <a:srgbClr val="639CEF"/>
              </a:solidFill>
              <a:ea typeface="华康方圆体 Std W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85825" y="2242421"/>
            <a:ext cx="10744200" cy="2306955"/>
          </a:xfrm>
          <a:prstGeom prst="rect">
            <a:avLst/>
          </a:prstGeom>
          <a:noFill/>
        </p:spPr>
        <p:txBody>
          <a:bodyPr wrap="square" rtlCol="0">
            <a:spAutoFit/>
          </a:bodyPr>
          <a:lstStyle/>
          <a:p>
            <a:pPr>
              <a:lnSpc>
                <a:spcPct val="150000"/>
              </a:lnSpc>
            </a:pPr>
            <a:r>
              <a:rPr lang="en-US" altLang="zh-CN" sz="2400" dirty="0"/>
              <a:t>    </a:t>
            </a:r>
            <a:r>
              <a:rPr lang="zh-CN" altLang="en-US" sz="2400" dirty="0"/>
              <a:t>动植物类的歌舞指的是以花、鸟、鱼、虫、小草、树木等为主要内容的舞蹈。这类题材最大的特点是，这些事物均是幼儿喜闻乐见的，幼儿熟悉的，是幼儿有着极大的热情和兴趣的。通过引导他们对自然界动、植物的外形、特征进行观察和了解，启发其用夸张、拟人的手法进行舞蹈表现。</a:t>
            </a:r>
            <a:endParaRPr lang="zh-CN" altLang="en-US" sz="2400" dirty="0"/>
          </a:p>
        </p:txBody>
      </p:sp>
      <p:sp>
        <p:nvSpPr>
          <p:cNvPr id="2" name="标题 1" descr="17334d2a-6dc7-45a7-ae72-14e0e8c14498"/>
          <p:cNvSpPr txBox="1"/>
          <p:nvPr/>
        </p:nvSpPr>
        <p:spPr>
          <a:xfrm>
            <a:off x="645300" y="1054734"/>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（二）动植物类幼儿舞蹈</a:t>
            </a:r>
            <a:endParaRPr lang="en-US" dirty="0">
              <a:solidFill>
                <a:srgbClr val="639CEF"/>
              </a:solidFill>
              <a:ea typeface="华康方圆体 Std W7"/>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14387" y="2005069"/>
            <a:ext cx="10701337" cy="2306955"/>
          </a:xfrm>
          <a:prstGeom prst="rect">
            <a:avLst/>
          </a:prstGeom>
          <a:noFill/>
        </p:spPr>
        <p:txBody>
          <a:bodyPr wrap="square" rtlCol="0">
            <a:spAutoFit/>
          </a:bodyPr>
          <a:lstStyle/>
          <a:p>
            <a:pPr>
              <a:lnSpc>
                <a:spcPct val="150000"/>
              </a:lnSpc>
            </a:pPr>
            <a:r>
              <a:rPr lang="en-US" altLang="zh-CN" sz="2400" dirty="0"/>
              <a:t>    </a:t>
            </a:r>
            <a:r>
              <a:rPr lang="zh-CN" altLang="en-US" sz="2400" dirty="0"/>
              <a:t>自然类的歌舞作品反映的是自然界内一切天然存在的事物和现象，如表现太阳、云朵、月亮、星星、风、雨、雷、电等内容的舞蹈。这类题材最大的特点是借助幼儿对大自然的好奇与幻想，通过对自然景象的特点进行表现来展现幼儿对大自然的认识，以及探索世界的愿望。</a:t>
            </a:r>
            <a:endParaRPr lang="zh-CN" altLang="en-US" sz="2400" dirty="0"/>
          </a:p>
        </p:txBody>
      </p:sp>
      <p:sp>
        <p:nvSpPr>
          <p:cNvPr id="2" name="标题 1" descr="17334d2a-6dc7-45a7-ae72-14e0e8c14498"/>
          <p:cNvSpPr txBox="1"/>
          <p:nvPr/>
        </p:nvSpPr>
        <p:spPr>
          <a:xfrm>
            <a:off x="814387" y="983297"/>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（三）自然类幼儿舞蹈 </a:t>
            </a:r>
            <a:endParaRPr lang="en-US" dirty="0">
              <a:solidFill>
                <a:srgbClr val="639CEF"/>
              </a:solidFill>
              <a:ea typeface="华康方圆体 Std W7"/>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85800" y="1978102"/>
            <a:ext cx="10872788" cy="2861310"/>
          </a:xfrm>
          <a:prstGeom prst="rect">
            <a:avLst/>
          </a:prstGeom>
          <a:noFill/>
        </p:spPr>
        <p:txBody>
          <a:bodyPr wrap="square" rtlCol="0">
            <a:spAutoFit/>
          </a:bodyPr>
          <a:lstStyle/>
          <a:p>
            <a:pPr>
              <a:lnSpc>
                <a:spcPct val="150000"/>
              </a:lnSpc>
            </a:pPr>
            <a:r>
              <a:rPr lang="en-US" altLang="zh-CN" sz="2400" dirty="0"/>
              <a:t>    </a:t>
            </a:r>
            <a:r>
              <a:rPr lang="zh-CN" altLang="en-US" sz="2400" dirty="0"/>
              <a:t>童话可分为动物类童话、植物类童话和宝物类童话等。动物类童话主要讲的是动物之间的“你来我往“，植物类童话主要讲述的是植物的“前世今生”，宝物类童话描述的是因宝物引发的“是是非非”。寓言是用故事的形式来说明某种道理。常用比喻、象征的手法，把深刻的道理寄予生动有趣的故事之中，如</a:t>
            </a:r>
            <a:r>
              <a:rPr lang="en-US" altLang="zh-CN" sz="2400" dirty="0"/>
              <a:t>《</a:t>
            </a:r>
            <a:r>
              <a:rPr lang="zh-CN" altLang="en-US" sz="2400" dirty="0"/>
              <a:t>神笔马良</a:t>
            </a:r>
            <a:r>
              <a:rPr lang="en-US" altLang="zh-CN" sz="2400" dirty="0"/>
              <a:t>》《</a:t>
            </a:r>
            <a:r>
              <a:rPr lang="zh-CN" altLang="en-US" sz="2400" dirty="0"/>
              <a:t>乌鸦和狐狸</a:t>
            </a:r>
            <a:r>
              <a:rPr lang="en-US" altLang="zh-CN" sz="2400" dirty="0"/>
              <a:t>》</a:t>
            </a:r>
            <a:r>
              <a:rPr lang="zh-CN" altLang="en-US" sz="2400" dirty="0"/>
              <a:t>等。</a:t>
            </a:r>
            <a:endParaRPr lang="zh-CN" altLang="en-US" sz="2400" dirty="0"/>
          </a:p>
        </p:txBody>
      </p:sp>
      <p:sp>
        <p:nvSpPr>
          <p:cNvPr id="2" name="标题 1" descr="17334d2a-6dc7-45a7-ae72-14e0e8c14498"/>
          <p:cNvSpPr txBox="1"/>
          <p:nvPr/>
        </p:nvSpPr>
        <p:spPr>
          <a:xfrm>
            <a:off x="552431" y="1047590"/>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（四）寓言童话类幼儿舞蹈 </a:t>
            </a:r>
            <a:endParaRPr lang="en-US" dirty="0">
              <a:solidFill>
                <a:srgbClr val="639CEF"/>
              </a:solidFill>
              <a:ea typeface="华康方圆体 Std W7"/>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18963" y="416392"/>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ea typeface="华康方圆体 Std W7"/>
              </a:rPr>
              <a:t>拓展阅读</a:t>
            </a:r>
            <a:endParaRPr lang="en-US" b="1" dirty="0">
              <a:solidFill>
                <a:srgbClr val="639CEF"/>
              </a:solidFill>
              <a:ea typeface="华康方圆体 Std W7"/>
            </a:endParaRPr>
          </a:p>
        </p:txBody>
      </p:sp>
      <p:sp>
        <p:nvSpPr>
          <p:cNvPr id="14" name="文本框 13"/>
          <p:cNvSpPr txBox="1"/>
          <p:nvPr/>
        </p:nvSpPr>
        <p:spPr>
          <a:xfrm>
            <a:off x="764381" y="1518348"/>
            <a:ext cx="10694194" cy="3969385"/>
          </a:xfrm>
          <a:prstGeom prst="rect">
            <a:avLst/>
          </a:prstGeom>
          <a:noFill/>
        </p:spPr>
        <p:txBody>
          <a:bodyPr wrap="square" rtlCol="0">
            <a:spAutoFit/>
          </a:bodyPr>
          <a:lstStyle/>
          <a:p>
            <a:pPr>
              <a:lnSpc>
                <a:spcPct val="150000"/>
              </a:lnSpc>
            </a:pPr>
            <a:r>
              <a:rPr lang="en-US" altLang="zh-CN" sz="2400" dirty="0"/>
              <a:t>    </a:t>
            </a:r>
            <a:r>
              <a:rPr lang="zh-CN" altLang="en-US" sz="2400" dirty="0"/>
              <a:t>“努力造就一支师德高尚、业务精湛、结构合理、充满活力的高素质专业化教师队伍”是</a:t>
            </a:r>
            <a:r>
              <a:rPr lang="en-US" altLang="zh-CN" sz="2400" dirty="0"/>
              <a:t>《</a:t>
            </a:r>
            <a:r>
              <a:rPr lang="zh-CN" altLang="en-US" sz="2400" dirty="0"/>
              <a:t>国家中长期教育改革与发展规划纲要（</a:t>
            </a:r>
            <a:r>
              <a:rPr lang="en-US" altLang="zh-CN" sz="2400" dirty="0"/>
              <a:t>2010 —2020 </a:t>
            </a:r>
            <a:r>
              <a:rPr lang="zh-CN" altLang="en-US" sz="2400" dirty="0"/>
              <a:t>年）</a:t>
            </a:r>
            <a:r>
              <a:rPr lang="en-US" altLang="zh-CN" sz="2400" dirty="0"/>
              <a:t>》</a:t>
            </a:r>
            <a:r>
              <a:rPr lang="zh-CN" altLang="en-US" sz="2400" dirty="0"/>
              <a:t>提出的战略目标。</a:t>
            </a:r>
            <a:endParaRPr lang="en-US" altLang="zh-CN" sz="2400" dirty="0"/>
          </a:p>
          <a:p>
            <a:pPr>
              <a:lnSpc>
                <a:spcPct val="150000"/>
              </a:lnSpc>
            </a:pPr>
            <a:r>
              <a:rPr lang="en-US" altLang="zh-CN" sz="2400" dirty="0"/>
              <a:t>    </a:t>
            </a:r>
            <a:r>
              <a:rPr lang="zh-CN" altLang="en-US" sz="2400" dirty="0"/>
              <a:t>幼儿园教师的工作是一项综合性工作，需要从业者具备多学科的专业知识和技能，同时，教师不仅要掌握多项基础学科知识，还要通晓如何促进幼儿学习与发展，掌握幼儿舞蹈的各项基础知识是促进幼儿审美能力和表现能力发展的必要前提，只有这样才能在教育实践中做到有的放矢、方向明确、方法得当。</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18950" y="623561"/>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t>德育课堂</a:t>
            </a:r>
            <a:endParaRPr lang="en-US" b="1" dirty="0">
              <a:solidFill>
                <a:srgbClr val="639CEF"/>
              </a:solidFill>
              <a:ea typeface="华康方圆体 Std W7"/>
            </a:endParaRPr>
          </a:p>
        </p:txBody>
      </p:sp>
      <p:sp>
        <p:nvSpPr>
          <p:cNvPr id="14" name="文本框 13"/>
          <p:cNvSpPr txBox="1"/>
          <p:nvPr/>
        </p:nvSpPr>
        <p:spPr>
          <a:xfrm>
            <a:off x="623887" y="2202906"/>
            <a:ext cx="10944225" cy="2306955"/>
          </a:xfrm>
          <a:prstGeom prst="rect">
            <a:avLst/>
          </a:prstGeom>
          <a:noFill/>
        </p:spPr>
        <p:txBody>
          <a:bodyPr wrap="square" rtlCol="0">
            <a:spAutoFit/>
          </a:bodyPr>
          <a:lstStyle/>
          <a:p>
            <a:pPr>
              <a:lnSpc>
                <a:spcPct val="150000"/>
              </a:lnSpc>
            </a:pPr>
            <a:r>
              <a:rPr lang="en-US" altLang="zh-CN" sz="2400" dirty="0"/>
              <a:t>    </a:t>
            </a:r>
            <a:r>
              <a:rPr lang="zh-CN" altLang="en-US" sz="2400" dirty="0"/>
              <a:t>作为幼儿教师要深入学习多学科的专业知识和技能，尤其是要深入学习和理解幼儿艺术教育的特点与内涵，将对幼儿舞蹈教育工作的热爱体现在工作的点点滴滴中，让幼儿无时无刻不感受舞蹈这一艺术形式散发的热情与温暖，在无形中使幼儿的精神世界更加丰富。</a:t>
            </a:r>
            <a:endParaRPr lang="zh-CN" alt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01972" y="2091929"/>
            <a:ext cx="8891741" cy="1269303"/>
          </a:xfrm>
        </p:spPr>
        <p:txBody>
          <a:bodyPr>
            <a:normAutofit fontScale="90000"/>
          </a:bodyPr>
          <a:lstStyle/>
          <a:p>
            <a:r>
              <a:rPr lang="zh-CN" altLang="en-US" b="1" dirty="0"/>
              <a:t>任务三　幼儿舞蹈与幼儿审美教育</a:t>
            </a:r>
            <a:endParaRPr lang="en-US" altLang="zh-CN"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7244" y="2177402"/>
            <a:ext cx="10758487" cy="2861310"/>
          </a:xfrm>
          <a:prstGeom prst="rect">
            <a:avLst/>
          </a:prstGeom>
          <a:noFill/>
        </p:spPr>
        <p:txBody>
          <a:bodyPr wrap="square" rtlCol="0">
            <a:spAutoFit/>
          </a:bodyPr>
          <a:lstStyle/>
          <a:p>
            <a:pPr>
              <a:lnSpc>
                <a:spcPct val="150000"/>
              </a:lnSpc>
            </a:pPr>
            <a:r>
              <a:rPr lang="en-US" altLang="zh-CN" sz="2400" dirty="0"/>
              <a:t>    </a:t>
            </a:r>
            <a:r>
              <a:rPr lang="zh-CN" altLang="en-US" sz="2400" dirty="0"/>
              <a:t>幼儿舞蹈教学环境是指幼儿园舞蹈教学活动所必需的客观条件的综合，它是按照发展人的身心需要而组织起来的环境。</a:t>
            </a:r>
            <a:endParaRPr lang="en-US" altLang="zh-CN" sz="2400" dirty="0"/>
          </a:p>
          <a:p>
            <a:pPr>
              <a:lnSpc>
                <a:spcPct val="150000"/>
              </a:lnSpc>
            </a:pPr>
            <a:r>
              <a:rPr lang="en-US" altLang="zh-CN" sz="2400" dirty="0"/>
              <a:t>    </a:t>
            </a:r>
            <a:r>
              <a:rPr lang="zh-CN" altLang="en-US" sz="2400" dirty="0"/>
              <a:t>其环境包括：</a:t>
            </a:r>
            <a:endParaRPr lang="en-US" altLang="zh-CN" sz="2400" dirty="0"/>
          </a:p>
          <a:p>
            <a:pPr>
              <a:lnSpc>
                <a:spcPct val="150000"/>
              </a:lnSpc>
            </a:pPr>
            <a:r>
              <a:rPr lang="en-US" altLang="zh-CN" sz="2400" dirty="0"/>
              <a:t>    </a:t>
            </a:r>
            <a:r>
              <a:rPr lang="zh-CN" altLang="en-US" sz="2400" dirty="0"/>
              <a:t>（一）创设充满艺术气息、健康而美好的物质环境</a:t>
            </a:r>
            <a:endParaRPr lang="en-US" altLang="zh-CN" sz="2400" dirty="0"/>
          </a:p>
          <a:p>
            <a:pPr>
              <a:lnSpc>
                <a:spcPct val="150000"/>
              </a:lnSpc>
            </a:pPr>
            <a:r>
              <a:rPr lang="en-US" altLang="zh-CN" sz="2400" dirty="0"/>
              <a:t>    </a:t>
            </a:r>
            <a:r>
              <a:rPr lang="zh-CN" altLang="en-US" sz="2400" dirty="0"/>
              <a:t>（二）创设充满爱意、融洽和谐的人文精神环境</a:t>
            </a:r>
            <a:endParaRPr lang="zh-CN" altLang="en-US" sz="2400" dirty="0"/>
          </a:p>
        </p:txBody>
      </p:sp>
      <p:sp>
        <p:nvSpPr>
          <p:cNvPr id="2" name="标题 1" descr="17334d2a-6dc7-45a7-ae72-14e0e8c14498"/>
          <p:cNvSpPr txBox="1"/>
          <p:nvPr/>
        </p:nvSpPr>
        <p:spPr>
          <a:xfrm>
            <a:off x="807244" y="1033302"/>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一、教学环境应具有审美意味的传递</a:t>
            </a:r>
            <a:endParaRPr lang="en-US" dirty="0">
              <a:solidFill>
                <a:srgbClr val="639CEF"/>
              </a:solidFill>
              <a:ea typeface="华康方圆体 Std W7"/>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57238" y="2095259"/>
            <a:ext cx="10808493" cy="3415030"/>
          </a:xfrm>
          <a:prstGeom prst="rect">
            <a:avLst/>
          </a:prstGeom>
          <a:noFill/>
        </p:spPr>
        <p:txBody>
          <a:bodyPr wrap="square" rtlCol="0">
            <a:spAutoFit/>
          </a:bodyPr>
          <a:lstStyle/>
          <a:p>
            <a:pPr>
              <a:lnSpc>
                <a:spcPct val="150000"/>
              </a:lnSpc>
            </a:pPr>
            <a:r>
              <a:rPr lang="en-US" altLang="zh-CN" sz="2400" dirty="0"/>
              <a:t>    </a:t>
            </a:r>
            <a:r>
              <a:rPr lang="zh-CN" altLang="en-US" sz="2400" dirty="0"/>
              <a:t>舞蹈是一种综合的艺术表现形式，因此在活动作品的选取中，应全面考量舞蹈内容中的形象，呈现的色彩以及具体形式内容，确保各要素的和谐统一。如舞蹈乐曲的选择应与内容一致，具有审美意境能够帮助幼儿理解并表现内容。此外，幼儿舞蹈的活动内容、题材是丰富多彩的，通过学习不同题材的幼儿舞蹈，能使幼儿在理解和表现作品的基础上，树立一种对大自然、社会、生活的审美情趣。</a:t>
            </a:r>
            <a:endParaRPr lang="zh-CN" altLang="en-US" sz="2400" dirty="0"/>
          </a:p>
        </p:txBody>
      </p:sp>
      <p:sp>
        <p:nvSpPr>
          <p:cNvPr id="2" name="标题 1" descr="17334d2a-6dc7-45a7-ae72-14e0e8c14498"/>
          <p:cNvSpPr txBox="1"/>
          <p:nvPr/>
        </p:nvSpPr>
        <p:spPr>
          <a:xfrm>
            <a:off x="757238" y="1137620"/>
            <a:ext cx="7094220" cy="551099"/>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二、教学内容的选择应注重审美情趣的培养</a:t>
            </a:r>
            <a:endParaRPr lang="en-US" dirty="0">
              <a:solidFill>
                <a:srgbClr val="639CEF"/>
              </a:solidFill>
              <a:ea typeface="华康方圆体 Std W7"/>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57237" y="2373865"/>
            <a:ext cx="10879932" cy="2306955"/>
          </a:xfrm>
          <a:prstGeom prst="rect">
            <a:avLst/>
          </a:prstGeom>
          <a:noFill/>
        </p:spPr>
        <p:txBody>
          <a:bodyPr wrap="square" rtlCol="0">
            <a:spAutoFit/>
          </a:bodyPr>
          <a:lstStyle/>
          <a:p>
            <a:pPr>
              <a:lnSpc>
                <a:spcPct val="150000"/>
              </a:lnSpc>
            </a:pPr>
            <a:r>
              <a:rPr lang="en-US" altLang="zh-CN" sz="2400" dirty="0"/>
              <a:t>    </a:t>
            </a:r>
            <a:r>
              <a:rPr lang="zh-CN" altLang="en-US" sz="2400" dirty="0"/>
              <a:t>教师应为幼儿选择适宜、活泼的舞蹈音乐，借助跳跃的音符，配设灵动、适宜的舞蹈动作，引导幼儿参与舞蹈活动，令动作同音乐形成完美的配合。同时，应注重舞蹈教学内容体现童趣性，充满游戏性，教师应利用形象生动的动作感染幼儿，通过美的动作传递精神气质，渗透人性与人情之美。</a:t>
            </a:r>
            <a:endParaRPr lang="zh-CN" altLang="en-US" sz="2400" dirty="0"/>
          </a:p>
        </p:txBody>
      </p:sp>
      <p:sp>
        <p:nvSpPr>
          <p:cNvPr id="2" name="标题 1" descr="17334d2a-6dc7-45a7-ae72-14e0e8c14498"/>
          <p:cNvSpPr txBox="1"/>
          <p:nvPr/>
        </p:nvSpPr>
        <p:spPr>
          <a:xfrm>
            <a:off x="757237" y="1126171"/>
            <a:ext cx="7386638" cy="551099"/>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三、教学方法应以提高幼儿审美意识为落脚点</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97519" y="372259"/>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rPr>
              <a:t>典型案例</a:t>
            </a:r>
            <a:endParaRPr lang="en-US" b="1" dirty="0">
              <a:solidFill>
                <a:srgbClr val="639CEF"/>
              </a:solidFill>
            </a:endParaRPr>
          </a:p>
        </p:txBody>
      </p:sp>
      <p:sp>
        <p:nvSpPr>
          <p:cNvPr id="14" name="文本框 13"/>
          <p:cNvSpPr txBox="1"/>
          <p:nvPr/>
        </p:nvSpPr>
        <p:spPr>
          <a:xfrm>
            <a:off x="642938" y="1586696"/>
            <a:ext cx="11072812" cy="4246245"/>
          </a:xfrm>
          <a:prstGeom prst="rect">
            <a:avLst/>
          </a:prstGeom>
          <a:noFill/>
        </p:spPr>
        <p:txBody>
          <a:bodyPr wrap="square" rtlCol="0">
            <a:spAutoFit/>
          </a:bodyPr>
          <a:lstStyle/>
          <a:p>
            <a:pPr>
              <a:lnSpc>
                <a:spcPct val="150000"/>
              </a:lnSpc>
            </a:pPr>
            <a:r>
              <a:rPr lang="en-US" altLang="zh-CN" dirty="0"/>
              <a:t>    </a:t>
            </a:r>
            <a:r>
              <a:rPr lang="zh-CN" altLang="en-US" sz="2000" dirty="0"/>
              <a:t>在 </a:t>
            </a:r>
            <a:r>
              <a:rPr lang="en-US" altLang="zh-CN" sz="2000" dirty="0"/>
              <a:t>2007 </a:t>
            </a:r>
            <a:r>
              <a:rPr lang="zh-CN" altLang="en-US" sz="2000" dirty="0"/>
              <a:t>年中央电视台春节联欢晚会中，舞蹈</a:t>
            </a:r>
            <a:r>
              <a:rPr lang="en-US" altLang="zh-CN" sz="2000" dirty="0"/>
              <a:t>《</a:t>
            </a:r>
            <a:r>
              <a:rPr lang="zh-CN" altLang="en-US" sz="2000" dirty="0"/>
              <a:t>小城雨巷</a:t>
            </a:r>
            <a:r>
              <a:rPr lang="en-US" altLang="zh-CN" sz="2000" dirty="0"/>
              <a:t>》</a:t>
            </a:r>
            <a:r>
              <a:rPr lang="zh-CN" altLang="en-US" sz="2000" dirty="0"/>
              <a:t>展现的是手撑油纸伞的姑娘们在柔和灯光的掩映下，行走在独具特色的“民居”之间的场景。舞蹈散发着江南姑娘的灵秀之气、风韵之美，同时也彰显着徽派建筑的清雅、大气。舞蹈中姑娘们目不斜视，撑伞、收伞时侧身抖水，犹如一篇意境深邃的散文诗，将江南韵味用肢体语言演绎得淋漓尽致。最令人感动的是一个雨中奔跑的女孩到屋檐下躲雨的情节，当女孩伫立在屋檐下时，屋里伸出一把雨伞为女孩遮雨。这把伞不仅为女孩挡雨，更拉近了人与人之间的距离，还撑起了人与人之间一片温馨的天空。 </a:t>
            </a:r>
            <a:endParaRPr lang="en-US" altLang="zh-CN" sz="2000" dirty="0"/>
          </a:p>
          <a:p>
            <a:pPr>
              <a:lnSpc>
                <a:spcPct val="150000"/>
              </a:lnSpc>
            </a:pPr>
            <a:r>
              <a:rPr lang="en-US" altLang="zh-CN" sz="2000" dirty="0"/>
              <a:t>    </a:t>
            </a:r>
            <a:r>
              <a:rPr lang="zh-CN" altLang="en-US" sz="2000" dirty="0"/>
              <a:t>观看舞蹈时要体会舞蹈传递出来的内容美和形式美，了解作品创作的过程和创作灵感的来源，理解舞蹈中的审美教育“美”应体现在哪些方面，对如何在幼儿舞蹈活动中实施审美教育有所思考与启发。。</a:t>
            </a:r>
            <a:endParaRPr lang="zh-CN" alt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823134" y="1416225"/>
            <a:ext cx="2836562" cy="915667"/>
          </a:xfrm>
        </p:spPr>
        <p:txBody>
          <a:bodyPr/>
          <a:lstStyle/>
          <a:p>
            <a:pPr algn="ctr">
              <a:lnSpc>
                <a:spcPct val="100000"/>
              </a:lnSpc>
              <a:spcBef>
                <a:spcPct val="0"/>
              </a:spcBef>
            </a:pPr>
            <a:r>
              <a:rPr lang="en-US" sz="3600" b="1" i="0" u="none" dirty="0">
                <a:solidFill>
                  <a:srgbClr val="FFFFFF"/>
                </a:solidFill>
                <a:ea typeface="华康方圆体 Std W7"/>
              </a:rPr>
              <a:t>目    录</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3744933" y="2124872"/>
            <a:ext cx="6006905" cy="3718246"/>
          </a:xfrm>
        </p:spPr>
        <p:txBody>
          <a:bodyPr>
            <a:normAutofit fontScale="97500"/>
          </a:bodyPr>
          <a:lstStyle/>
          <a:p>
            <a:pPr marL="0" indent="0">
              <a:buNone/>
            </a:pPr>
            <a:endParaRPr lang="en-US" altLang="zh-CN" dirty="0"/>
          </a:p>
          <a:p>
            <a:pPr marL="0" indent="0">
              <a:buNone/>
            </a:pPr>
            <a:endParaRPr lang="en-US" altLang="zh-CN" dirty="0"/>
          </a:p>
          <a:p>
            <a:pPr marL="0" indent="0" algn="l">
              <a:lnSpc>
                <a:spcPct val="150000"/>
              </a:lnSpc>
              <a:buNone/>
            </a:pPr>
            <a:r>
              <a:rPr lang="zh-CN" altLang="en-US" sz="2900" dirty="0">
                <a:latin typeface="+mn-lt"/>
              </a:rPr>
              <a:t>任务一　幼儿舞蹈概述及其特点</a:t>
            </a:r>
            <a:endParaRPr lang="en-US" altLang="zh-CN" sz="2900" dirty="0">
              <a:latin typeface="+mn-lt"/>
            </a:endParaRPr>
          </a:p>
          <a:p>
            <a:pPr marL="0" indent="0" algn="l">
              <a:lnSpc>
                <a:spcPct val="150000"/>
              </a:lnSpc>
              <a:buNone/>
            </a:pPr>
            <a:r>
              <a:rPr lang="zh-CN" altLang="en-US" sz="2900" dirty="0">
                <a:latin typeface="+mn-lt"/>
              </a:rPr>
              <a:t>任务二　幼儿舞蹈的种类</a:t>
            </a:r>
            <a:endParaRPr lang="en-US" altLang="zh-CN" sz="2900" dirty="0">
              <a:latin typeface="+mn-lt"/>
            </a:endParaRPr>
          </a:p>
          <a:p>
            <a:pPr marL="0" indent="0" algn="l">
              <a:lnSpc>
                <a:spcPct val="150000"/>
              </a:lnSpc>
              <a:buNone/>
            </a:pPr>
            <a:r>
              <a:rPr lang="zh-CN" altLang="en-US" sz="2900" dirty="0">
                <a:latin typeface="+mn-lt"/>
              </a:rPr>
              <a:t>任务三　幼儿舞蹈与幼儿审美教育</a:t>
            </a:r>
            <a:endParaRPr lang="en-US" altLang="zh-CN" sz="2900" dirty="0">
              <a:latin typeface="+mn-lt"/>
            </a:endParaRPr>
          </a:p>
          <a:p>
            <a:pPr marL="0" indent="0">
              <a:buNone/>
            </a:pPr>
            <a:endParaRPr lang="en-US" sz="1800" b="0" i="0" u="none" dirty="0">
              <a:solidFill>
                <a:srgbClr val="2F2F2F"/>
              </a:solidFill>
              <a:ea typeface="思源黑体 CN Normal" panose="020B0400000000000000"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754669" y="623561"/>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ea typeface="华康方圆体 Std W7"/>
              </a:rPr>
              <a:t>德育课堂</a:t>
            </a:r>
            <a:endParaRPr lang="en-US" b="1" dirty="0">
              <a:solidFill>
                <a:srgbClr val="639CEF"/>
              </a:solidFill>
              <a:ea typeface="华康方圆体 Std W7"/>
            </a:endParaRPr>
          </a:p>
        </p:txBody>
      </p:sp>
      <p:sp>
        <p:nvSpPr>
          <p:cNvPr id="14" name="文本框 13"/>
          <p:cNvSpPr txBox="1"/>
          <p:nvPr/>
        </p:nvSpPr>
        <p:spPr>
          <a:xfrm>
            <a:off x="613171" y="2222198"/>
            <a:ext cx="10965657" cy="1845310"/>
          </a:xfrm>
          <a:prstGeom prst="rect">
            <a:avLst/>
          </a:prstGeom>
          <a:noFill/>
        </p:spPr>
        <p:txBody>
          <a:bodyPr wrap="square" rtlCol="0">
            <a:spAutoFit/>
          </a:bodyPr>
          <a:lstStyle/>
          <a:p>
            <a:pPr>
              <a:lnSpc>
                <a:spcPct val="150000"/>
              </a:lnSpc>
            </a:pPr>
            <a:r>
              <a:rPr lang="en-US" altLang="zh-CN" sz="2800" dirty="0"/>
              <a:t>    </a:t>
            </a:r>
            <a:r>
              <a:rPr lang="zh-CN" altLang="en-US" sz="2400" dirty="0"/>
              <a:t>作为幼儿教师要善于发现生活中的人、事、物的美，努力为幼儿创设富有美感的物质环境与友善的心理环境，引导幼儿在生活中发现美、感受美、欣赏美、体验美，最终实现表现美、创造美。</a:t>
            </a:r>
            <a:endParaRPr lang="zh-CN" alt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553692" y="287328"/>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ea typeface="华康方圆体 Std W7"/>
              </a:rPr>
              <a:t>拓展阅读</a:t>
            </a:r>
            <a:endParaRPr lang="en-US" b="1" dirty="0">
              <a:solidFill>
                <a:srgbClr val="639CEF"/>
              </a:solidFill>
              <a:ea typeface="华康方圆体 Std W7"/>
            </a:endParaRPr>
          </a:p>
        </p:txBody>
      </p:sp>
      <p:sp>
        <p:nvSpPr>
          <p:cNvPr id="14" name="文本框 13"/>
          <p:cNvSpPr txBox="1"/>
          <p:nvPr/>
        </p:nvSpPr>
        <p:spPr>
          <a:xfrm>
            <a:off x="641747" y="1301600"/>
            <a:ext cx="10908506" cy="4661535"/>
          </a:xfrm>
          <a:prstGeom prst="rect">
            <a:avLst/>
          </a:prstGeom>
          <a:noFill/>
        </p:spPr>
        <p:txBody>
          <a:bodyPr wrap="square" rtlCol="0">
            <a:spAutoFit/>
          </a:bodyPr>
          <a:lstStyle/>
          <a:p>
            <a:pPr>
              <a:lnSpc>
                <a:spcPct val="150000"/>
              </a:lnSpc>
            </a:pPr>
            <a:r>
              <a:rPr lang="en-US" altLang="zh-CN" dirty="0"/>
              <a:t>    </a:t>
            </a:r>
            <a:r>
              <a:rPr lang="zh-CN" altLang="en-US" dirty="0"/>
              <a:t>“小荷风采”全国少儿舞蹈展演是经中宣部批准，中国文联领导下的全国性少儿舞蹈展演活动。旨在进一步贯彻落实中央加强未成年人思想道德建设教育的指示精神，推进少年儿童素质教育，繁荣少儿舞蹈创作，是全国规模最大、水平最高的少儿舞蹈比赛，是对全国少儿舞蹈发展水平的检阅。</a:t>
            </a:r>
            <a:endParaRPr lang="en-US" altLang="zh-CN" dirty="0"/>
          </a:p>
          <a:p>
            <a:pPr>
              <a:lnSpc>
                <a:spcPct val="150000"/>
              </a:lnSpc>
            </a:pPr>
            <a:r>
              <a:rPr lang="en-US" altLang="zh-CN" dirty="0"/>
              <a:t>    </a:t>
            </a:r>
            <a:r>
              <a:rPr lang="zh-CN" altLang="en-US" dirty="0"/>
              <a:t>第一届“小荷风采”全国少儿舞蹈展演于</a:t>
            </a:r>
            <a:r>
              <a:rPr lang="en-US" altLang="zh-CN" dirty="0"/>
              <a:t>1998 </a:t>
            </a:r>
            <a:r>
              <a:rPr lang="zh-CN" altLang="en-US" dirty="0"/>
              <a:t>年 </a:t>
            </a:r>
            <a:r>
              <a:rPr lang="en-US" altLang="zh-CN" dirty="0"/>
              <a:t>8 </a:t>
            </a:r>
            <a:r>
              <a:rPr lang="zh-CN" altLang="en-US" dirty="0"/>
              <a:t>月在首都政协礼堂举行。 来自全国 </a:t>
            </a:r>
            <a:r>
              <a:rPr lang="en-US" altLang="zh-CN" dirty="0"/>
              <a:t>29 </a:t>
            </a:r>
            <a:r>
              <a:rPr lang="zh-CN" altLang="en-US" dirty="0"/>
              <a:t>个省、自治区、直辖市的各族近</a:t>
            </a:r>
            <a:r>
              <a:rPr lang="en-US" altLang="zh-CN" dirty="0"/>
              <a:t>1500 </a:t>
            </a:r>
            <a:r>
              <a:rPr lang="zh-CN" altLang="en-US" dirty="0"/>
              <a:t>名小朋友，表演了 </a:t>
            </a:r>
            <a:r>
              <a:rPr lang="en-US" altLang="zh-CN" dirty="0"/>
              <a:t>197 </a:t>
            </a:r>
            <a:r>
              <a:rPr lang="zh-CN" altLang="en-US" dirty="0"/>
              <a:t>个节目， 各个精彩，各具特色，如</a:t>
            </a:r>
            <a:r>
              <a:rPr lang="en-US" altLang="zh-CN" dirty="0"/>
              <a:t>《</a:t>
            </a:r>
            <a:r>
              <a:rPr lang="zh-CN" altLang="en-US" dirty="0"/>
              <a:t>数高楼</a:t>
            </a:r>
            <a:r>
              <a:rPr lang="en-US" altLang="zh-CN" dirty="0"/>
              <a:t>》《</a:t>
            </a:r>
            <a:r>
              <a:rPr lang="zh-CN" altLang="en-US" dirty="0"/>
              <a:t>娃娃的娃娃</a:t>
            </a:r>
            <a:r>
              <a:rPr lang="en-US" altLang="zh-CN" dirty="0"/>
              <a:t>》《</a:t>
            </a:r>
            <a:r>
              <a:rPr lang="zh-CN" altLang="en-US" dirty="0"/>
              <a:t>花笑我也笑</a:t>
            </a:r>
            <a:r>
              <a:rPr lang="en-US" altLang="zh-CN" dirty="0"/>
              <a:t>》《</a:t>
            </a:r>
            <a:r>
              <a:rPr lang="zh-CN" altLang="en-US" dirty="0"/>
              <a:t>小卓玛</a:t>
            </a:r>
            <a:r>
              <a:rPr lang="en-US" altLang="zh-CN" dirty="0"/>
              <a:t>》《</a:t>
            </a:r>
            <a:r>
              <a:rPr lang="zh-CN" altLang="en-US" dirty="0"/>
              <a:t>欢天喜地</a:t>
            </a:r>
            <a:r>
              <a:rPr lang="en-US" altLang="zh-CN" dirty="0"/>
              <a:t>》</a:t>
            </a:r>
            <a:r>
              <a:rPr lang="zh-CN" altLang="en-US" dirty="0"/>
              <a:t>等。</a:t>
            </a:r>
            <a:endParaRPr lang="en-US" altLang="zh-CN" dirty="0"/>
          </a:p>
          <a:p>
            <a:pPr>
              <a:lnSpc>
                <a:spcPct val="150000"/>
              </a:lnSpc>
            </a:pPr>
            <a:r>
              <a:rPr lang="en-US" altLang="zh-CN" dirty="0"/>
              <a:t>    </a:t>
            </a:r>
            <a:r>
              <a:rPr lang="zh-CN" altLang="en-US" dirty="0"/>
              <a:t>第二届“小荷风采”全国少儿舞蹈展演于</a:t>
            </a:r>
            <a:r>
              <a:rPr lang="en-US" altLang="zh-CN" dirty="0"/>
              <a:t>2000 </a:t>
            </a:r>
            <a:r>
              <a:rPr lang="zh-CN" altLang="en-US" dirty="0"/>
              <a:t>年</a:t>
            </a:r>
            <a:r>
              <a:rPr lang="en-US" altLang="zh-CN" dirty="0"/>
              <a:t>5 </a:t>
            </a:r>
            <a:r>
              <a:rPr lang="zh-CN" altLang="en-US" dirty="0"/>
              <a:t>月在天津举行。此届“小荷风采”的参演单位比上届更加广泛，质量更高。参赛作品多达</a:t>
            </a:r>
            <a:r>
              <a:rPr lang="en-US" altLang="zh-CN" dirty="0"/>
              <a:t>399 </a:t>
            </a:r>
            <a:r>
              <a:rPr lang="zh-CN" altLang="en-US" dirty="0"/>
              <a:t>幅。这些参赛作品题材广泛，表现手法丰富，许多舞蹈语汇都是从儿童生活和游戏中提炼出来的，童趣盎然。其中，</a:t>
            </a:r>
            <a:r>
              <a:rPr lang="en-US" altLang="zh-CN" dirty="0"/>
              <a:t>46 </a:t>
            </a:r>
            <a:r>
              <a:rPr lang="zh-CN" altLang="en-US" dirty="0"/>
              <a:t>个作品获得金奖，</a:t>
            </a:r>
            <a:r>
              <a:rPr lang="en-US" altLang="zh-CN" dirty="0"/>
              <a:t>96 </a:t>
            </a:r>
            <a:r>
              <a:rPr lang="zh-CN" altLang="en-US" dirty="0"/>
              <a:t>个作品获得银奖，</a:t>
            </a:r>
            <a:r>
              <a:rPr lang="en-US" altLang="zh-CN" dirty="0"/>
              <a:t>127 </a:t>
            </a:r>
            <a:r>
              <a:rPr lang="zh-CN" altLang="en-US" dirty="0"/>
              <a:t>个作品获得铜奖，另有 </a:t>
            </a:r>
            <a:r>
              <a:rPr lang="en-US" altLang="zh-CN" dirty="0"/>
              <a:t>130 </a:t>
            </a:r>
            <a:r>
              <a:rPr lang="zh-CN" altLang="en-US" dirty="0"/>
              <a:t>个作品获得了表演奖。这些作品包括</a:t>
            </a:r>
            <a:r>
              <a:rPr lang="en-US" altLang="zh-CN" dirty="0"/>
              <a:t>《</a:t>
            </a:r>
            <a:r>
              <a:rPr lang="zh-CN" altLang="en-US" dirty="0"/>
              <a:t>小脚印</a:t>
            </a:r>
            <a:r>
              <a:rPr lang="en-US" altLang="zh-CN" dirty="0"/>
              <a:t>》《</a:t>
            </a:r>
            <a:r>
              <a:rPr lang="zh-CN" altLang="en-US" dirty="0"/>
              <a:t>一二三四， 二二三四</a:t>
            </a:r>
            <a:r>
              <a:rPr lang="en-US" altLang="zh-CN" dirty="0"/>
              <a:t>》《</a:t>
            </a:r>
            <a:r>
              <a:rPr lang="zh-CN" altLang="en-US" dirty="0"/>
              <a:t>舂啊舂</a:t>
            </a:r>
            <a:r>
              <a:rPr lang="en-US" altLang="zh-CN" dirty="0"/>
              <a:t>》《</a:t>
            </a:r>
            <a:r>
              <a:rPr lang="zh-CN" altLang="en-US" dirty="0"/>
              <a:t>城市新童谣</a:t>
            </a:r>
            <a:r>
              <a:rPr lang="en-US" altLang="zh-CN" dirty="0"/>
              <a:t>》</a:t>
            </a:r>
            <a:r>
              <a:rPr lang="zh-CN" altLang="en-US" dirty="0"/>
              <a:t>等。 </a:t>
            </a:r>
            <a:endParaRPr lang="zh-CN" altLang="en-US" sz="2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671513" y="795141"/>
            <a:ext cx="4502524"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b="1" dirty="0">
                <a:solidFill>
                  <a:srgbClr val="639CEF"/>
                </a:solidFill>
                <a:ea typeface="华康方圆体 Std W7"/>
              </a:rPr>
              <a:t>案例评析</a:t>
            </a:r>
            <a:endParaRPr lang="en-US" b="1" dirty="0">
              <a:solidFill>
                <a:srgbClr val="639CEF"/>
              </a:solidFill>
              <a:ea typeface="华康方圆体 Std W7"/>
            </a:endParaRPr>
          </a:p>
        </p:txBody>
      </p:sp>
      <p:sp>
        <p:nvSpPr>
          <p:cNvPr id="14" name="文本框 13"/>
          <p:cNvSpPr txBox="1"/>
          <p:nvPr/>
        </p:nvSpPr>
        <p:spPr>
          <a:xfrm>
            <a:off x="671513" y="2308212"/>
            <a:ext cx="11058524" cy="2306955"/>
          </a:xfrm>
          <a:prstGeom prst="rect">
            <a:avLst/>
          </a:prstGeom>
          <a:noFill/>
        </p:spPr>
        <p:txBody>
          <a:bodyPr wrap="square" rtlCol="0">
            <a:spAutoFit/>
          </a:bodyPr>
          <a:lstStyle/>
          <a:p>
            <a:pPr>
              <a:lnSpc>
                <a:spcPct val="150000"/>
              </a:lnSpc>
            </a:pPr>
            <a:r>
              <a:rPr lang="en-US" altLang="zh-CN" sz="2400" dirty="0"/>
              <a:t>    </a:t>
            </a:r>
            <a:r>
              <a:rPr lang="zh-CN" altLang="en-US" sz="2400" dirty="0"/>
              <a:t>要想创作出优秀的幼儿舞蹈作品，创作者既应了解幼儿舞蹈的特点，又要知晓幼儿舞蹈的多种类型，这样创作出来的作品才能够充满童真童趣，才能使幼儿在舞蹈活动中感受舞蹈这一艺术形式的乐趣，从而充分实现幼儿舞蹈活动的审美教育价值。 </a:t>
            </a:r>
            <a:endParaRPr lang="zh-CN" altLang="en-US" sz="2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a:xfrm>
            <a:off x="1846270" y="1529871"/>
            <a:ext cx="8370872" cy="1999142"/>
          </a:xfrm>
        </p:spPr>
        <p:txBody>
          <a:bodyPr/>
          <a:lstStyle/>
          <a:p>
            <a:pPr algn="ctr">
              <a:lnSpc>
                <a:spcPct val="100000"/>
              </a:lnSpc>
              <a:spcBef>
                <a:spcPct val="0"/>
              </a:spcBef>
            </a:pPr>
            <a:r>
              <a:rPr lang="en-US" sz="7200" b="1" i="0" u="none">
                <a:solidFill>
                  <a:srgbClr val="639CEF"/>
                </a:solidFill>
                <a:ea typeface="华康方圆体 Std W7"/>
              </a:rPr>
              <a:t>谢 谢</a:t>
            </a:r>
            <a:r>
              <a:rPr lang="en-US" sz="7200" b="1" i="0" u="none" dirty="0">
                <a:solidFill>
                  <a:srgbClr val="639CEF"/>
                </a:solidFill>
                <a:ea typeface="华康方圆体 Std W7"/>
              </a:rPr>
              <a:t> 观 看</a:t>
            </a:r>
            <a:endParaRPr lang="en-US" sz="7200" b="1" i="0" u="none" dirty="0">
              <a:solidFill>
                <a:srgbClr val="639CEF"/>
              </a:solidFill>
              <a:ea typeface="华康方圆体 Std W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a:xfrm>
            <a:off x="4677719" y="1206047"/>
            <a:ext cx="2836562" cy="915667"/>
          </a:xfrm>
        </p:spPr>
        <p:txBody>
          <a:bodyPr/>
          <a:lstStyle/>
          <a:p>
            <a:r>
              <a:rPr lang="zh-CN" altLang="en-US" b="1" dirty="0"/>
              <a:t>学习目标</a:t>
            </a:r>
            <a:endParaRPr lang="en-US" sz="3600" b="1" i="0" u="none" dirty="0">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1264444" y="2121714"/>
            <a:ext cx="9886949" cy="3718246"/>
          </a:xfrm>
        </p:spPr>
        <p:txBody>
          <a:bodyPr>
            <a:normAutofit fontScale="90000" lnSpcReduction="10000"/>
          </a:bodyPr>
          <a:lstStyle/>
          <a:p>
            <a:pPr marL="0" indent="0">
              <a:buNone/>
            </a:pPr>
            <a:endParaRPr lang="en-US" altLang="zh-CN" dirty="0"/>
          </a:p>
          <a:p>
            <a:pPr marL="0" indent="0" algn="l">
              <a:buNone/>
            </a:pPr>
            <a:r>
              <a:rPr lang="zh-CN" altLang="en-US" sz="2900" dirty="0"/>
              <a:t>● 知识目标</a:t>
            </a:r>
            <a:endParaRPr lang="en-US" altLang="zh-CN" sz="2900" dirty="0"/>
          </a:p>
          <a:p>
            <a:pPr marL="0" indent="0" algn="l">
              <a:buNone/>
            </a:pPr>
            <a:r>
              <a:rPr lang="zh-CN" altLang="en-US" sz="2900" dirty="0"/>
              <a:t> </a:t>
            </a:r>
            <a:r>
              <a:rPr lang="en-US" altLang="zh-CN" sz="2900" dirty="0"/>
              <a:t>1. </a:t>
            </a:r>
            <a:r>
              <a:rPr lang="zh-CN" altLang="en-US" sz="2900" dirty="0"/>
              <a:t>了解幼儿舞蹈的特点。 </a:t>
            </a:r>
            <a:endParaRPr lang="en-US" altLang="zh-CN" sz="2900" dirty="0"/>
          </a:p>
          <a:p>
            <a:pPr marL="0" indent="0" algn="l">
              <a:buNone/>
            </a:pPr>
            <a:r>
              <a:rPr lang="en-US" altLang="zh-CN" sz="2900" dirty="0"/>
              <a:t> 2. </a:t>
            </a:r>
            <a:r>
              <a:rPr lang="zh-CN" altLang="en-US" sz="2900" dirty="0"/>
              <a:t>理解幼儿舞蹈活动的审美教育价值。</a:t>
            </a:r>
            <a:endParaRPr lang="en-US" altLang="zh-CN" sz="2900" dirty="0"/>
          </a:p>
          <a:p>
            <a:pPr marL="0" indent="0" algn="l">
              <a:buNone/>
            </a:pPr>
            <a:r>
              <a:rPr lang="zh-CN" altLang="en-US" sz="2900" dirty="0"/>
              <a:t>● 技能目标</a:t>
            </a:r>
            <a:endParaRPr lang="en-US" altLang="zh-CN" sz="2900" dirty="0"/>
          </a:p>
          <a:p>
            <a:pPr marL="0" indent="0" algn="l">
              <a:buNone/>
            </a:pPr>
            <a:r>
              <a:rPr lang="zh-CN" altLang="en-US" sz="2900" dirty="0"/>
              <a:t> 能够根据幼儿身心特点选择适合幼儿的舞蹈素材。</a:t>
            </a:r>
            <a:endParaRPr lang="en-US" altLang="zh-CN" sz="2900" dirty="0"/>
          </a:p>
          <a:p>
            <a:pPr marL="0" indent="0" algn="l">
              <a:buNone/>
            </a:pPr>
            <a:r>
              <a:rPr lang="zh-CN" altLang="en-US" sz="2900" dirty="0"/>
              <a:t> ● 素质目标</a:t>
            </a:r>
            <a:endParaRPr lang="en-US" altLang="zh-CN" sz="2900" dirty="0"/>
          </a:p>
          <a:p>
            <a:pPr marL="0" indent="0" algn="l">
              <a:buNone/>
            </a:pPr>
            <a:r>
              <a:rPr lang="zh-CN" altLang="en-US" sz="2900" dirty="0"/>
              <a:t> 帮助学生提高综合舞蹈鉴赏能力。</a:t>
            </a:r>
            <a:endParaRPr lang="en-US" sz="2900" b="0" i="0" u="none" dirty="0">
              <a:solidFill>
                <a:srgbClr val="2F2F2F"/>
              </a:solidFill>
              <a:ea typeface="思源黑体 CN Normal" panose="020B04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3"/>
          <p:cNvSpPr>
            <a:spLocks noGrp="1"/>
          </p:cNvSpPr>
          <p:nvPr>
            <p:ph type="title"/>
          </p:nvPr>
        </p:nvSpPr>
        <p:spPr>
          <a:xfrm>
            <a:off x="651141" y="729349"/>
            <a:ext cx="2553401" cy="646332"/>
          </a:xfrm>
        </p:spPr>
        <p:txBody>
          <a:bodyPr rtlCol="0"/>
          <a:lstStyle/>
          <a:p>
            <a:pPr rtl="0"/>
            <a:r>
              <a:rPr lang="zh-CN" altLang="en-US" b="1" dirty="0"/>
              <a:t>导入案例</a:t>
            </a:r>
            <a:endParaRPr lang="zh-CN" altLang="en-US" b="1" dirty="0"/>
          </a:p>
        </p:txBody>
      </p:sp>
      <p:sp>
        <p:nvSpPr>
          <p:cNvPr id="14" name="文本框 13"/>
          <p:cNvSpPr txBox="1"/>
          <p:nvPr/>
        </p:nvSpPr>
        <p:spPr>
          <a:xfrm>
            <a:off x="871538" y="1640411"/>
            <a:ext cx="10765631" cy="3415030"/>
          </a:xfrm>
          <a:prstGeom prst="rect">
            <a:avLst/>
          </a:prstGeom>
          <a:noFill/>
        </p:spPr>
        <p:txBody>
          <a:bodyPr wrap="square" rtlCol="0">
            <a:spAutoFit/>
          </a:bodyPr>
          <a:lstStyle/>
          <a:p>
            <a:pPr>
              <a:lnSpc>
                <a:spcPct val="150000"/>
              </a:lnSpc>
            </a:pPr>
            <a:r>
              <a:rPr lang="en-US" altLang="zh-CN" sz="2000" dirty="0"/>
              <a:t>    </a:t>
            </a:r>
            <a:r>
              <a:rPr lang="zh-CN" altLang="en-US" sz="2400" dirty="0"/>
              <a:t>在 </a:t>
            </a:r>
            <a:r>
              <a:rPr lang="en-US" altLang="zh-CN" sz="2400" dirty="0"/>
              <a:t>2020 </a:t>
            </a:r>
            <a:r>
              <a:rPr lang="zh-CN" altLang="en-US" sz="2400" dirty="0"/>
              <a:t>年中央电视台春节联欢晚会中，幼儿舞蹈</a:t>
            </a:r>
            <a:r>
              <a:rPr lang="en-US" altLang="zh-CN" sz="2400" dirty="0"/>
              <a:t>《“</a:t>
            </a:r>
            <a:r>
              <a:rPr lang="zh-CN" altLang="en-US" sz="2400" dirty="0"/>
              <a:t>鼠”我们幸福</a:t>
            </a:r>
            <a:r>
              <a:rPr lang="en-US" altLang="zh-CN" sz="2400" dirty="0"/>
              <a:t>》</a:t>
            </a:r>
            <a:r>
              <a:rPr lang="zh-CN" altLang="en-US" sz="2400" dirty="0"/>
              <a:t>，展现了 “一群小老鼠”在新年到来之际的欢乐与期盼，“小老鼠们”三五成群，滚雪球、运食物，俏皮的动作、生动的情节，展现出一幅富有想象力的童年画卷，契合幼儿的想象力，满足了幼儿在艺术活动中的精神追求和游戏体验。 </a:t>
            </a:r>
            <a:endParaRPr lang="en-US" altLang="zh-CN" sz="2400" dirty="0"/>
          </a:p>
          <a:p>
            <a:pPr>
              <a:lnSpc>
                <a:spcPct val="150000"/>
              </a:lnSpc>
            </a:pPr>
            <a:endParaRPr lang="en-US" altLang="zh-CN" sz="2400" dirty="0"/>
          </a:p>
          <a:p>
            <a:pPr>
              <a:lnSpc>
                <a:spcPct val="150000"/>
              </a:lnSpc>
            </a:pPr>
            <a:r>
              <a:rPr lang="en-US" altLang="zh-CN" sz="2400" b="1" dirty="0"/>
              <a:t>    </a:t>
            </a:r>
            <a:r>
              <a:rPr lang="zh-CN" altLang="en-US" sz="2400" b="1" dirty="0"/>
              <a:t>情境思考</a:t>
            </a:r>
            <a:r>
              <a:rPr lang="zh-CN" altLang="en-US" sz="2400" dirty="0"/>
              <a:t>：如何才能创作出优秀的幼儿舞蹈作品？</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23404" y="2249091"/>
            <a:ext cx="8118872" cy="1269303"/>
          </a:xfrm>
        </p:spPr>
        <p:txBody>
          <a:bodyPr>
            <a:normAutofit fontScale="90000"/>
          </a:bodyPr>
          <a:lstStyle/>
          <a:p>
            <a:r>
              <a:rPr lang="zh-CN" altLang="en-US" b="1" dirty="0"/>
              <a:t>任务一　幼儿舞蹈概述及其特点</a:t>
            </a:r>
            <a:endParaRPr lang="en-US" altLang="zh-CN"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52cf9bbc-971e-4973-b067-cf1b0e382157.source.3.zh-Hans.pptx" descr="8fa24e0b-df42-4d2e-a896-8ddc8214b42c"/>
          <p:cNvGrpSpPr/>
          <p:nvPr>
            <p:custDataLst>
              <p:tags r:id="rId1"/>
            </p:custDataLst>
          </p:nvPr>
        </p:nvGrpSpPr>
        <p:grpSpPr>
          <a:xfrm>
            <a:off x="1724396" y="1696946"/>
            <a:ext cx="10811389" cy="4125211"/>
            <a:chOff x="1392063" y="2669178"/>
            <a:chExt cx="8816619" cy="3463964"/>
          </a:xfrm>
        </p:grpSpPr>
        <p:sp>
          <p:nvSpPr>
            <p:cNvPr id="40" name="图形 5" descr="31054af9-fd0c-4367-bda1-e66dd1aaa823"/>
            <p:cNvSpPr/>
            <p:nvPr>
              <p:custDataLst>
                <p:tags r:id="rId2"/>
              </p:custDataLst>
            </p:nvPr>
          </p:nvSpPr>
          <p:spPr>
            <a:xfrm>
              <a:off x="1400362" y="2877330"/>
              <a:ext cx="3544370" cy="3255811"/>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1"/>
            </a:solidFill>
            <a:ln w="0" cap="flat">
              <a:noFill/>
              <a:prstDash val="solid"/>
              <a:miter/>
            </a:ln>
          </p:spPr>
          <p:txBody>
            <a:bodyPr rtlCol="0" anchor="ctr"/>
            <a:lstStyle/>
            <a:p>
              <a:pPr algn="l"/>
            </a:p>
          </p:txBody>
        </p:sp>
        <p:sp>
          <p:nvSpPr>
            <p:cNvPr id="32" name="图形 5" descr="43abc04a-ac64-4b74-8fce-65193bce1b85"/>
            <p:cNvSpPr/>
            <p:nvPr>
              <p:custDataLst>
                <p:tags r:id="rId3"/>
              </p:custDataLst>
            </p:nvPr>
          </p:nvSpPr>
          <p:spPr>
            <a:xfrm>
              <a:off x="5279273" y="2877331"/>
              <a:ext cx="3421776" cy="3255811"/>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2"/>
            </a:solidFill>
            <a:ln w="0" cap="flat">
              <a:noFill/>
              <a:prstDash val="solid"/>
              <a:miter/>
            </a:ln>
          </p:spPr>
          <p:txBody>
            <a:bodyPr rtlCol="0" anchor="ctr"/>
            <a:lstStyle/>
            <a:p>
              <a:pPr algn="l"/>
            </a:p>
          </p:txBody>
        </p:sp>
        <p:grpSp>
          <p:nvGrpSpPr>
            <p:cNvPr id="3" name="组合 2" descr="3e00cf94-f3cf-411a-a284-ea887ad7dafa"/>
            <p:cNvGrpSpPr/>
            <p:nvPr/>
          </p:nvGrpSpPr>
          <p:grpSpPr>
            <a:xfrm>
              <a:off x="1392063" y="2670550"/>
              <a:ext cx="3492243" cy="3408603"/>
              <a:chOff x="1392063" y="2670550"/>
              <a:chExt cx="3492243" cy="3408603"/>
            </a:xfrm>
          </p:grpSpPr>
          <p:sp>
            <p:nvSpPr>
              <p:cNvPr id="41" name="ComponentBackground1" descr="ec4fd331-fc62-476a-96f6-35623016a08b"/>
              <p:cNvSpPr/>
              <p:nvPr>
                <p:custDataLst>
                  <p:tags r:id="rId4"/>
                </p:custDataLst>
              </p:nvPr>
            </p:nvSpPr>
            <p:spPr>
              <a:xfrm>
                <a:off x="1392063" y="2971779"/>
                <a:ext cx="3347523" cy="3107374"/>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bg1"/>
              </a:solidFill>
              <a:ln w="0" cap="flat">
                <a:noFill/>
                <a:prstDash val="solid"/>
                <a:miter/>
              </a:ln>
            </p:spPr>
            <p:txBody>
              <a:bodyPr rtlCol="0" anchor="ctr"/>
              <a:lstStyle/>
              <a:p>
                <a:pPr algn="l"/>
              </a:p>
            </p:txBody>
          </p:sp>
          <p:sp>
            <p:nvSpPr>
              <p:cNvPr id="35" name="Text1" descr="e6c58a1a-e537-43ec-ad9c-fa1f8db6473b"/>
              <p:cNvSpPr txBox="1"/>
              <p:nvPr>
                <p:custDataLst>
                  <p:tags r:id="rId5"/>
                </p:custDataLst>
              </p:nvPr>
            </p:nvSpPr>
            <p:spPr>
              <a:xfrm>
                <a:off x="1544362" y="3411704"/>
                <a:ext cx="3102013" cy="2511486"/>
              </a:xfrm>
              <a:prstGeom prst="rect">
                <a:avLst/>
              </a:prstGeom>
              <a:noFill/>
            </p:spPr>
            <p:txBody>
              <a:bodyPr wrap="square" rtlCol="0" anchor="t" anchorCtr="0">
                <a:no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dirty="0">
                    <a:solidFill>
                      <a:srgbClr val="2F2F2F"/>
                    </a:solidFill>
                    <a:ea typeface="思源黑体 CN Normal" panose="020B0400000000000000" charset="-122"/>
                  </a:rPr>
                  <a:t>    </a:t>
                </a:r>
                <a:r>
                  <a:rPr lang="zh-CN" altLang="en-US" sz="2000" dirty="0">
                    <a:solidFill>
                      <a:srgbClr val="2F2F2F"/>
                    </a:solidFill>
                    <a:ea typeface="思源黑体 CN Normal" panose="020B0400000000000000" charset="-122"/>
                  </a:rPr>
                  <a:t>舞蹈是以经过提炼加工的人体动作作为主要表现手段，运用舞蹈语言、节奏、表情和构图等多种基本要素，塑造出具有直观性和动态性的舞蹈形象，表达人们的思想情感的一种艺术样式。 </a:t>
                </a:r>
                <a:endParaRPr lang="en-US" sz="2000" dirty="0">
                  <a:solidFill>
                    <a:srgbClr val="2F2F2F"/>
                  </a:solidFill>
                  <a:ea typeface="思源黑体 CN Normal" panose="020B0400000000000000" charset="-122"/>
                </a:endParaRPr>
              </a:p>
            </p:txBody>
          </p:sp>
          <p:sp>
            <p:nvSpPr>
              <p:cNvPr id="36" name="Bullet1" descr="2b99f98b-87ae-4a3b-ae0b-fae78f4caaae"/>
              <p:cNvSpPr txBox="1"/>
              <p:nvPr>
                <p:custDataLst>
                  <p:tags r:id="rId6"/>
                </p:custDataLst>
              </p:nvPr>
            </p:nvSpPr>
            <p:spPr>
              <a:xfrm>
                <a:off x="1700601" y="3071525"/>
                <a:ext cx="708712" cy="368432"/>
              </a:xfrm>
              <a:prstGeom prst="rect">
                <a:avLst/>
              </a:prstGeom>
              <a:noFill/>
            </p:spPr>
            <p:txBody>
              <a:bodyPr wrap="square" rtlCol="0" anchor="b"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000" b="1" dirty="0">
                    <a:solidFill>
                      <a:srgbClr val="2F2F2F"/>
                    </a:solidFill>
                    <a:ea typeface="华康方圆体 Std W7"/>
                  </a:rPr>
                  <a:t>舞蹈</a:t>
                </a:r>
                <a:endParaRPr lang="en-US" sz="2000" b="1" i="0" u="none" dirty="0">
                  <a:solidFill>
                    <a:srgbClr val="2F2F2F"/>
                  </a:solidFill>
                  <a:ea typeface="华康方圆体 Std W7"/>
                </a:endParaRPr>
              </a:p>
            </p:txBody>
          </p:sp>
          <p:sp>
            <p:nvSpPr>
              <p:cNvPr id="42" name="IconBackground1" descr="916a5c80-71b4-41ec-87fe-8f5251cd688e"/>
              <p:cNvSpPr/>
              <p:nvPr>
                <p:custDataLst>
                  <p:tags r:id="rId7"/>
                </p:custDataLst>
              </p:nvPr>
            </p:nvSpPr>
            <p:spPr>
              <a:xfrm flipH="1">
                <a:off x="4223906" y="2670550"/>
                <a:ext cx="660400" cy="602458"/>
              </a:xfrm>
              <a:custGeom>
                <a:avLst/>
                <a:gdLst>
                  <a:gd name="connsiteX0" fmla="*/ 1224244 w 3459897"/>
                  <a:gd name="connsiteY0" fmla="*/ 3350918 h 3352124"/>
                  <a:gd name="connsiteX1" fmla="*/ 824735 w 3459897"/>
                  <a:gd name="connsiteY1" fmla="*/ 3322228 h 3352124"/>
                  <a:gd name="connsiteX2" fmla="*/ 247955 w 3459897"/>
                  <a:gd name="connsiteY2" fmla="*/ 2870089 h 3352124"/>
                  <a:gd name="connsiteX3" fmla="*/ 106405 w 3459897"/>
                  <a:gd name="connsiteY3" fmla="*/ 2315603 h 3352124"/>
                  <a:gd name="connsiteX4" fmla="*/ 99121 w 3459897"/>
                  <a:gd name="connsiteY4" fmla="*/ 1844147 h 3352124"/>
                  <a:gd name="connsiteX5" fmla="*/ 72964 w 3459897"/>
                  <a:gd name="connsiteY5" fmla="*/ 1551355 h 3352124"/>
                  <a:gd name="connsiteX6" fmla="*/ 12544 w 3459897"/>
                  <a:gd name="connsiteY6" fmla="*/ 1362938 h 3352124"/>
                  <a:gd name="connsiteX7" fmla="*/ 105898 w 3459897"/>
                  <a:gd name="connsiteY7" fmla="*/ 857788 h 3352124"/>
                  <a:gd name="connsiteX8" fmla="*/ 269679 w 3459897"/>
                  <a:gd name="connsiteY8" fmla="*/ 574117 h 3352124"/>
                  <a:gd name="connsiteX9" fmla="*/ 714914 w 3459897"/>
                  <a:gd name="connsiteY9" fmla="*/ 325089 h 3352124"/>
                  <a:gd name="connsiteX10" fmla="*/ 1090673 w 3459897"/>
                  <a:gd name="connsiteY10" fmla="*/ 226542 h 3352124"/>
                  <a:gd name="connsiteX11" fmla="*/ 1587209 w 3459897"/>
                  <a:gd name="connsiteY11" fmla="*/ 67764 h 3352124"/>
                  <a:gd name="connsiteX12" fmla="*/ 1933644 w 3459897"/>
                  <a:gd name="connsiteY12" fmla="*/ 820 h 3352124"/>
                  <a:gd name="connsiteX13" fmla="*/ 2418400 w 3459897"/>
                  <a:gd name="connsiteY13" fmla="*/ 89994 h 3352124"/>
                  <a:gd name="connsiteX14" fmla="*/ 2983273 w 3459897"/>
                  <a:gd name="connsiteY14" fmla="*/ 413693 h 3352124"/>
                  <a:gd name="connsiteX15" fmla="*/ 3381262 w 3459897"/>
                  <a:gd name="connsiteY15" fmla="*/ 1066156 h 3352124"/>
                  <a:gd name="connsiteX16" fmla="*/ 3330911 w 3459897"/>
                  <a:gd name="connsiteY16" fmla="*/ 2246316 h 3352124"/>
                  <a:gd name="connsiteX17" fmla="*/ 2267476 w 3459897"/>
                  <a:gd name="connsiteY17" fmla="*/ 3211014 h 3352124"/>
                  <a:gd name="connsiteX18" fmla="*/ 1703806 w 3459897"/>
                  <a:gd name="connsiteY18" fmla="*/ 3319504 h 3352124"/>
                  <a:gd name="connsiteX19" fmla="*/ 1224244 w 3459897"/>
                  <a:gd name="connsiteY19" fmla="*/ 3350728 h 335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9897" h="3352124">
                    <a:moveTo>
                      <a:pt x="1224244" y="3350918"/>
                    </a:moveTo>
                    <a:cubicBezTo>
                      <a:pt x="1090103" y="3354148"/>
                      <a:pt x="956342" y="3352818"/>
                      <a:pt x="824735" y="3322228"/>
                    </a:cubicBezTo>
                    <a:cubicBezTo>
                      <a:pt x="562280" y="3261238"/>
                      <a:pt x="377219" y="3100370"/>
                      <a:pt x="247955" y="2870089"/>
                    </a:cubicBezTo>
                    <a:cubicBezTo>
                      <a:pt x="151498" y="2698265"/>
                      <a:pt x="108495" y="2512000"/>
                      <a:pt x="106405" y="2315603"/>
                    </a:cubicBezTo>
                    <a:cubicBezTo>
                      <a:pt x="104694" y="2158408"/>
                      <a:pt x="105011" y="2001151"/>
                      <a:pt x="99121" y="1844147"/>
                    </a:cubicBezTo>
                    <a:cubicBezTo>
                      <a:pt x="96461" y="1773656"/>
                      <a:pt x="101338" y="1676629"/>
                      <a:pt x="72964" y="1551355"/>
                    </a:cubicBezTo>
                    <a:cubicBezTo>
                      <a:pt x="48264" y="1442105"/>
                      <a:pt x="29517" y="1438431"/>
                      <a:pt x="12544" y="1362938"/>
                    </a:cubicBezTo>
                    <a:cubicBezTo>
                      <a:pt x="-29700" y="1174900"/>
                      <a:pt x="43197" y="1004406"/>
                      <a:pt x="105898" y="857788"/>
                    </a:cubicBezTo>
                    <a:cubicBezTo>
                      <a:pt x="155615" y="741571"/>
                      <a:pt x="187345" y="657844"/>
                      <a:pt x="269679" y="574117"/>
                    </a:cubicBezTo>
                    <a:cubicBezTo>
                      <a:pt x="393813" y="447956"/>
                      <a:pt x="548917" y="376706"/>
                      <a:pt x="714914" y="325089"/>
                    </a:cubicBezTo>
                    <a:cubicBezTo>
                      <a:pt x="838668" y="286645"/>
                      <a:pt x="965336" y="258905"/>
                      <a:pt x="1090673" y="226542"/>
                    </a:cubicBezTo>
                    <a:cubicBezTo>
                      <a:pt x="1259267" y="183031"/>
                      <a:pt x="1421211" y="119191"/>
                      <a:pt x="1587209" y="67764"/>
                    </a:cubicBezTo>
                    <a:cubicBezTo>
                      <a:pt x="1700196" y="32804"/>
                      <a:pt x="1814640" y="5760"/>
                      <a:pt x="1933644" y="820"/>
                    </a:cubicBezTo>
                    <a:cubicBezTo>
                      <a:pt x="2102112" y="-6146"/>
                      <a:pt x="2262156" y="31917"/>
                      <a:pt x="2418400" y="89994"/>
                    </a:cubicBezTo>
                    <a:cubicBezTo>
                      <a:pt x="2624551" y="166565"/>
                      <a:pt x="2817085" y="267392"/>
                      <a:pt x="2983273" y="413693"/>
                    </a:cubicBezTo>
                    <a:cubicBezTo>
                      <a:pt x="3183471" y="589887"/>
                      <a:pt x="3308048" y="812885"/>
                      <a:pt x="3381262" y="1066156"/>
                    </a:cubicBezTo>
                    <a:cubicBezTo>
                      <a:pt x="3496592" y="1464841"/>
                      <a:pt x="3489372" y="1860867"/>
                      <a:pt x="3330911" y="2246316"/>
                    </a:cubicBezTo>
                    <a:cubicBezTo>
                      <a:pt x="3130207" y="2734555"/>
                      <a:pt x="2772055" y="3055087"/>
                      <a:pt x="2267476" y="3211014"/>
                    </a:cubicBezTo>
                    <a:cubicBezTo>
                      <a:pt x="2083618" y="3267824"/>
                      <a:pt x="1894947" y="3299618"/>
                      <a:pt x="1703806" y="3319504"/>
                    </a:cubicBezTo>
                    <a:cubicBezTo>
                      <a:pt x="1544269" y="3336098"/>
                      <a:pt x="1384351" y="3344775"/>
                      <a:pt x="1224244" y="3350728"/>
                    </a:cubicBezTo>
                    <a:close/>
                  </a:path>
                </a:pathLst>
              </a:custGeom>
              <a:solidFill>
                <a:schemeClr val="accent1"/>
              </a:solidFill>
              <a:ln w="0" cap="flat">
                <a:noFill/>
                <a:prstDash val="solid"/>
                <a:miter/>
              </a:ln>
            </p:spPr>
            <p:txBody>
              <a:bodyPr rtlCol="0" anchor="ctr"/>
              <a:lstStyle/>
              <a:p>
                <a:pPr algn="l"/>
              </a:p>
            </p:txBody>
          </p:sp>
          <p:sp>
            <p:nvSpPr>
              <p:cNvPr id="47" name="Icon1" descr="62a4da21-ca96-461e-aedb-b2face074071"/>
              <p:cNvSpPr/>
              <p:nvPr>
                <p:custDataLst>
                  <p:tags r:id="rId8"/>
                </p:custDataLst>
              </p:nvPr>
            </p:nvSpPr>
            <p:spPr>
              <a:xfrm>
                <a:off x="4375575" y="2796030"/>
                <a:ext cx="313157" cy="289609"/>
              </a:xfrm>
              <a:custGeom>
                <a:avLst/>
                <a:gdLst>
                  <a:gd name="connsiteX0" fmla="*/ 307303 w 605085"/>
                  <a:gd name="connsiteY0" fmla="*/ 440470 h 559584"/>
                  <a:gd name="connsiteX1" fmla="*/ 325920 w 605085"/>
                  <a:gd name="connsiteY1" fmla="*/ 448113 h 559584"/>
                  <a:gd name="connsiteX2" fmla="*/ 325920 w 605085"/>
                  <a:gd name="connsiteY2" fmla="*/ 485127 h 559584"/>
                  <a:gd name="connsiteX3" fmla="*/ 288836 w 605085"/>
                  <a:gd name="connsiteY3" fmla="*/ 485127 h 559584"/>
                  <a:gd name="connsiteX4" fmla="*/ 288836 w 605085"/>
                  <a:gd name="connsiteY4" fmla="*/ 448113 h 559584"/>
                  <a:gd name="connsiteX5" fmla="*/ 307303 w 605085"/>
                  <a:gd name="connsiteY5" fmla="*/ 440470 h 559584"/>
                  <a:gd name="connsiteX6" fmla="*/ 307301 w 605085"/>
                  <a:gd name="connsiteY6" fmla="*/ 418902 h 559584"/>
                  <a:gd name="connsiteX7" fmla="*/ 273533 w 605085"/>
                  <a:gd name="connsiteY7" fmla="*/ 432985 h 559584"/>
                  <a:gd name="connsiteX8" fmla="*/ 273533 w 605085"/>
                  <a:gd name="connsiteY8" fmla="*/ 500405 h 559584"/>
                  <a:gd name="connsiteX9" fmla="*/ 307301 w 605085"/>
                  <a:gd name="connsiteY9" fmla="*/ 514338 h 559584"/>
                  <a:gd name="connsiteX10" fmla="*/ 341068 w 605085"/>
                  <a:gd name="connsiteY10" fmla="*/ 500405 h 559584"/>
                  <a:gd name="connsiteX11" fmla="*/ 341068 w 605085"/>
                  <a:gd name="connsiteY11" fmla="*/ 432985 h 559584"/>
                  <a:gd name="connsiteX12" fmla="*/ 307301 w 605085"/>
                  <a:gd name="connsiteY12" fmla="*/ 418902 h 559584"/>
                  <a:gd name="connsiteX13" fmla="*/ 188893 w 605085"/>
                  <a:gd name="connsiteY13" fmla="*/ 374420 h 559584"/>
                  <a:gd name="connsiteX14" fmla="*/ 207368 w 605085"/>
                  <a:gd name="connsiteY14" fmla="*/ 382063 h 559584"/>
                  <a:gd name="connsiteX15" fmla="*/ 215179 w 605085"/>
                  <a:gd name="connsiteY15" fmla="*/ 400645 h 559584"/>
                  <a:gd name="connsiteX16" fmla="*/ 207368 w 605085"/>
                  <a:gd name="connsiteY16" fmla="*/ 419077 h 559584"/>
                  <a:gd name="connsiteX17" fmla="*/ 170268 w 605085"/>
                  <a:gd name="connsiteY17" fmla="*/ 419077 h 559584"/>
                  <a:gd name="connsiteX18" fmla="*/ 162608 w 605085"/>
                  <a:gd name="connsiteY18" fmla="*/ 400645 h 559584"/>
                  <a:gd name="connsiteX19" fmla="*/ 170268 w 605085"/>
                  <a:gd name="connsiteY19" fmla="*/ 382063 h 559584"/>
                  <a:gd name="connsiteX20" fmla="*/ 188893 w 605085"/>
                  <a:gd name="connsiteY20" fmla="*/ 374420 h 559584"/>
                  <a:gd name="connsiteX21" fmla="*/ 426769 w 605085"/>
                  <a:gd name="connsiteY21" fmla="*/ 373503 h 559584"/>
                  <a:gd name="connsiteX22" fmla="*/ 445395 w 605085"/>
                  <a:gd name="connsiteY22" fmla="*/ 381145 h 559584"/>
                  <a:gd name="connsiteX23" fmla="*/ 453055 w 605085"/>
                  <a:gd name="connsiteY23" fmla="*/ 399724 h 559584"/>
                  <a:gd name="connsiteX24" fmla="*/ 445395 w 605085"/>
                  <a:gd name="connsiteY24" fmla="*/ 418302 h 559584"/>
                  <a:gd name="connsiteX25" fmla="*/ 408144 w 605085"/>
                  <a:gd name="connsiteY25" fmla="*/ 418302 h 559584"/>
                  <a:gd name="connsiteX26" fmla="*/ 400484 w 605085"/>
                  <a:gd name="connsiteY26" fmla="*/ 399724 h 559584"/>
                  <a:gd name="connsiteX27" fmla="*/ 408144 w 605085"/>
                  <a:gd name="connsiteY27" fmla="*/ 381145 h 559584"/>
                  <a:gd name="connsiteX28" fmla="*/ 426769 w 605085"/>
                  <a:gd name="connsiteY28" fmla="*/ 373503 h 559584"/>
                  <a:gd name="connsiteX29" fmla="*/ 188890 w 605085"/>
                  <a:gd name="connsiteY29" fmla="*/ 352830 h 559584"/>
                  <a:gd name="connsiteX30" fmla="*/ 155123 w 605085"/>
                  <a:gd name="connsiteY30" fmla="*/ 366764 h 559584"/>
                  <a:gd name="connsiteX31" fmla="*/ 141016 w 605085"/>
                  <a:gd name="connsiteY31" fmla="*/ 400623 h 559584"/>
                  <a:gd name="connsiteX32" fmla="*/ 155123 w 605085"/>
                  <a:gd name="connsiteY32" fmla="*/ 434333 h 559584"/>
                  <a:gd name="connsiteX33" fmla="*/ 188890 w 605085"/>
                  <a:gd name="connsiteY33" fmla="*/ 448267 h 559584"/>
                  <a:gd name="connsiteX34" fmla="*/ 222657 w 605085"/>
                  <a:gd name="connsiteY34" fmla="*/ 434333 h 559584"/>
                  <a:gd name="connsiteX35" fmla="*/ 236615 w 605085"/>
                  <a:gd name="connsiteY35" fmla="*/ 400623 h 559584"/>
                  <a:gd name="connsiteX36" fmla="*/ 222657 w 605085"/>
                  <a:gd name="connsiteY36" fmla="*/ 366764 h 559584"/>
                  <a:gd name="connsiteX37" fmla="*/ 188890 w 605085"/>
                  <a:gd name="connsiteY37" fmla="*/ 352830 h 559584"/>
                  <a:gd name="connsiteX38" fmla="*/ 426762 w 605085"/>
                  <a:gd name="connsiteY38" fmla="*/ 351931 h 559584"/>
                  <a:gd name="connsiteX39" fmla="*/ 392994 w 605085"/>
                  <a:gd name="connsiteY39" fmla="*/ 366015 h 559584"/>
                  <a:gd name="connsiteX40" fmla="*/ 379037 w 605085"/>
                  <a:gd name="connsiteY40" fmla="*/ 399724 h 559584"/>
                  <a:gd name="connsiteX41" fmla="*/ 392994 w 605085"/>
                  <a:gd name="connsiteY41" fmla="*/ 433434 h 559584"/>
                  <a:gd name="connsiteX42" fmla="*/ 426762 w 605085"/>
                  <a:gd name="connsiteY42" fmla="*/ 447368 h 559584"/>
                  <a:gd name="connsiteX43" fmla="*/ 460529 w 605085"/>
                  <a:gd name="connsiteY43" fmla="*/ 433434 h 559584"/>
                  <a:gd name="connsiteX44" fmla="*/ 474486 w 605085"/>
                  <a:gd name="connsiteY44" fmla="*/ 399724 h 559584"/>
                  <a:gd name="connsiteX45" fmla="*/ 460529 w 605085"/>
                  <a:gd name="connsiteY45" fmla="*/ 366015 h 559584"/>
                  <a:gd name="connsiteX46" fmla="*/ 426762 w 605085"/>
                  <a:gd name="connsiteY46" fmla="*/ 351931 h 559584"/>
                  <a:gd name="connsiteX47" fmla="*/ 494154 w 605085"/>
                  <a:gd name="connsiteY47" fmla="*/ 253965 h 559584"/>
                  <a:gd name="connsiteX48" fmla="*/ 512775 w 605085"/>
                  <a:gd name="connsiteY48" fmla="*/ 261607 h 559584"/>
                  <a:gd name="connsiteX49" fmla="*/ 512775 w 605085"/>
                  <a:gd name="connsiteY49" fmla="*/ 298764 h 559584"/>
                  <a:gd name="connsiteX50" fmla="*/ 475533 w 605085"/>
                  <a:gd name="connsiteY50" fmla="*/ 298764 h 559584"/>
                  <a:gd name="connsiteX51" fmla="*/ 467874 w 605085"/>
                  <a:gd name="connsiteY51" fmla="*/ 280186 h 559584"/>
                  <a:gd name="connsiteX52" fmla="*/ 475533 w 605085"/>
                  <a:gd name="connsiteY52" fmla="*/ 261607 h 559584"/>
                  <a:gd name="connsiteX53" fmla="*/ 494154 w 605085"/>
                  <a:gd name="connsiteY53" fmla="*/ 253965 h 559584"/>
                  <a:gd name="connsiteX54" fmla="*/ 119099 w 605085"/>
                  <a:gd name="connsiteY54" fmla="*/ 252483 h 559584"/>
                  <a:gd name="connsiteX55" fmla="*/ 137720 w 605085"/>
                  <a:gd name="connsiteY55" fmla="*/ 260125 h 559584"/>
                  <a:gd name="connsiteX56" fmla="*/ 137569 w 605085"/>
                  <a:gd name="connsiteY56" fmla="*/ 297282 h 559584"/>
                  <a:gd name="connsiteX57" fmla="*/ 100478 w 605085"/>
                  <a:gd name="connsiteY57" fmla="*/ 297282 h 559584"/>
                  <a:gd name="connsiteX58" fmla="*/ 92819 w 605085"/>
                  <a:gd name="connsiteY58" fmla="*/ 278704 h 559584"/>
                  <a:gd name="connsiteX59" fmla="*/ 100478 w 605085"/>
                  <a:gd name="connsiteY59" fmla="*/ 260125 h 559584"/>
                  <a:gd name="connsiteX60" fmla="*/ 119099 w 605085"/>
                  <a:gd name="connsiteY60" fmla="*/ 252483 h 559584"/>
                  <a:gd name="connsiteX61" fmla="*/ 494146 w 605085"/>
                  <a:gd name="connsiteY61" fmla="*/ 232524 h 559584"/>
                  <a:gd name="connsiteX62" fmla="*/ 460379 w 605085"/>
                  <a:gd name="connsiteY62" fmla="*/ 246457 h 559584"/>
                  <a:gd name="connsiteX63" fmla="*/ 446422 w 605085"/>
                  <a:gd name="connsiteY63" fmla="*/ 280167 h 559584"/>
                  <a:gd name="connsiteX64" fmla="*/ 460379 w 605085"/>
                  <a:gd name="connsiteY64" fmla="*/ 313877 h 559584"/>
                  <a:gd name="connsiteX65" fmla="*/ 494146 w 605085"/>
                  <a:gd name="connsiteY65" fmla="*/ 327810 h 559584"/>
                  <a:gd name="connsiteX66" fmla="*/ 527913 w 605085"/>
                  <a:gd name="connsiteY66" fmla="*/ 313877 h 559584"/>
                  <a:gd name="connsiteX67" fmla="*/ 527913 w 605085"/>
                  <a:gd name="connsiteY67" fmla="*/ 246457 h 559584"/>
                  <a:gd name="connsiteX68" fmla="*/ 494146 w 605085"/>
                  <a:gd name="connsiteY68" fmla="*/ 232524 h 559584"/>
                  <a:gd name="connsiteX69" fmla="*/ 119105 w 605085"/>
                  <a:gd name="connsiteY69" fmla="*/ 231025 h 559584"/>
                  <a:gd name="connsiteX70" fmla="*/ 85338 w 605085"/>
                  <a:gd name="connsiteY70" fmla="*/ 244959 h 559584"/>
                  <a:gd name="connsiteX71" fmla="*/ 71230 w 605085"/>
                  <a:gd name="connsiteY71" fmla="*/ 278669 h 559584"/>
                  <a:gd name="connsiteX72" fmla="*/ 85338 w 605085"/>
                  <a:gd name="connsiteY72" fmla="*/ 312378 h 559584"/>
                  <a:gd name="connsiteX73" fmla="*/ 119105 w 605085"/>
                  <a:gd name="connsiteY73" fmla="*/ 326312 h 559584"/>
                  <a:gd name="connsiteX74" fmla="*/ 152872 w 605085"/>
                  <a:gd name="connsiteY74" fmla="*/ 312378 h 559584"/>
                  <a:gd name="connsiteX75" fmla="*/ 152872 w 605085"/>
                  <a:gd name="connsiteY75" fmla="*/ 244959 h 559584"/>
                  <a:gd name="connsiteX76" fmla="*/ 119105 w 605085"/>
                  <a:gd name="connsiteY76" fmla="*/ 231025 h 559584"/>
                  <a:gd name="connsiteX77" fmla="*/ 194432 w 605085"/>
                  <a:gd name="connsiteY77" fmla="*/ 78398 h 559584"/>
                  <a:gd name="connsiteX78" fmla="*/ 221890 w 605085"/>
                  <a:gd name="connsiteY78" fmla="*/ 90821 h 559584"/>
                  <a:gd name="connsiteX79" fmla="*/ 228192 w 605085"/>
                  <a:gd name="connsiteY79" fmla="*/ 134077 h 559584"/>
                  <a:gd name="connsiteX80" fmla="*/ 212287 w 605085"/>
                  <a:gd name="connsiteY80" fmla="*/ 140213 h 559584"/>
                  <a:gd name="connsiteX81" fmla="*/ 184829 w 605085"/>
                  <a:gd name="connsiteY81" fmla="*/ 127790 h 559584"/>
                  <a:gd name="connsiteX82" fmla="*/ 178527 w 605085"/>
                  <a:gd name="connsiteY82" fmla="*/ 84535 h 559584"/>
                  <a:gd name="connsiteX83" fmla="*/ 194432 w 605085"/>
                  <a:gd name="connsiteY83" fmla="*/ 78398 h 559584"/>
                  <a:gd name="connsiteX84" fmla="*/ 194443 w 605085"/>
                  <a:gd name="connsiteY84" fmla="*/ 56932 h 559584"/>
                  <a:gd name="connsiteX85" fmla="*/ 163377 w 605085"/>
                  <a:gd name="connsiteY85" fmla="*/ 69368 h 559584"/>
                  <a:gd name="connsiteX86" fmla="*/ 169681 w 605085"/>
                  <a:gd name="connsiteY86" fmla="*/ 143080 h 559584"/>
                  <a:gd name="connsiteX87" fmla="*/ 212302 w 605085"/>
                  <a:gd name="connsiteY87" fmla="*/ 161658 h 559584"/>
                  <a:gd name="connsiteX88" fmla="*/ 243518 w 605085"/>
                  <a:gd name="connsiteY88" fmla="*/ 149372 h 559584"/>
                  <a:gd name="connsiteX89" fmla="*/ 237215 w 605085"/>
                  <a:gd name="connsiteY89" fmla="*/ 75660 h 559584"/>
                  <a:gd name="connsiteX90" fmla="*/ 194443 w 605085"/>
                  <a:gd name="connsiteY90" fmla="*/ 56932 h 559584"/>
                  <a:gd name="connsiteX91" fmla="*/ 184688 w 605085"/>
                  <a:gd name="connsiteY91" fmla="*/ 0 h 559584"/>
                  <a:gd name="connsiteX92" fmla="*/ 274284 w 605085"/>
                  <a:gd name="connsiteY92" fmla="*/ 37006 h 559584"/>
                  <a:gd name="connsiteX93" fmla="*/ 311203 w 605085"/>
                  <a:gd name="connsiteY93" fmla="*/ 121955 h 559584"/>
                  <a:gd name="connsiteX94" fmla="*/ 311353 w 605085"/>
                  <a:gd name="connsiteY94" fmla="*/ 123004 h 559584"/>
                  <a:gd name="connsiteX95" fmla="*/ 311203 w 605085"/>
                  <a:gd name="connsiteY95" fmla="*/ 124053 h 559584"/>
                  <a:gd name="connsiteX96" fmla="*/ 311053 w 605085"/>
                  <a:gd name="connsiteY96" fmla="*/ 128547 h 559584"/>
                  <a:gd name="connsiteX97" fmla="*/ 311203 w 605085"/>
                  <a:gd name="connsiteY97" fmla="*/ 131244 h 559584"/>
                  <a:gd name="connsiteX98" fmla="*/ 324409 w 605085"/>
                  <a:gd name="connsiteY98" fmla="*/ 165853 h 559584"/>
                  <a:gd name="connsiteX99" fmla="*/ 356226 w 605085"/>
                  <a:gd name="connsiteY99" fmla="*/ 179037 h 559584"/>
                  <a:gd name="connsiteX100" fmla="*/ 388042 w 605085"/>
                  <a:gd name="connsiteY100" fmla="*/ 165853 h 559584"/>
                  <a:gd name="connsiteX101" fmla="*/ 477637 w 605085"/>
                  <a:gd name="connsiteY101" fmla="*/ 128697 h 559584"/>
                  <a:gd name="connsiteX102" fmla="*/ 567383 w 605085"/>
                  <a:gd name="connsiteY102" fmla="*/ 165853 h 559584"/>
                  <a:gd name="connsiteX103" fmla="*/ 604302 w 605085"/>
                  <a:gd name="connsiteY103" fmla="*/ 249753 h 559584"/>
                  <a:gd name="connsiteX104" fmla="*/ 605052 w 605085"/>
                  <a:gd name="connsiteY104" fmla="*/ 252899 h 559584"/>
                  <a:gd name="connsiteX105" fmla="*/ 516357 w 605085"/>
                  <a:gd name="connsiteY105" fmla="*/ 471189 h 559584"/>
                  <a:gd name="connsiteX106" fmla="*/ 302348 w 605085"/>
                  <a:gd name="connsiteY106" fmla="*/ 559584 h 559584"/>
                  <a:gd name="connsiteX107" fmla="*/ 88489 w 605085"/>
                  <a:gd name="connsiteY107" fmla="*/ 471189 h 559584"/>
                  <a:gd name="connsiteX108" fmla="*/ 88339 w 605085"/>
                  <a:gd name="connsiteY108" fmla="*/ 44048 h 559584"/>
                  <a:gd name="connsiteX109" fmla="*/ 89239 w 605085"/>
                  <a:gd name="connsiteY109" fmla="*/ 43149 h 559584"/>
                  <a:gd name="connsiteX110" fmla="*/ 89840 w 605085"/>
                  <a:gd name="connsiteY110" fmla="*/ 42550 h 559584"/>
                  <a:gd name="connsiteX111" fmla="*/ 94792 w 605085"/>
                  <a:gd name="connsiteY111" fmla="*/ 37006 h 559584"/>
                  <a:gd name="connsiteX112" fmla="*/ 111451 w 605085"/>
                  <a:gd name="connsiteY112" fmla="*/ 23223 h 559584"/>
                  <a:gd name="connsiteX113" fmla="*/ 184688 w 605085"/>
                  <a:gd name="connsiteY113" fmla="*/ 0 h 5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5085" h="559584">
                    <a:moveTo>
                      <a:pt x="307303" y="440470"/>
                    </a:moveTo>
                    <a:cubicBezTo>
                      <a:pt x="314359" y="440470"/>
                      <a:pt x="320965" y="443168"/>
                      <a:pt x="325920" y="448113"/>
                    </a:cubicBezTo>
                    <a:cubicBezTo>
                      <a:pt x="336129" y="458303"/>
                      <a:pt x="336129" y="474937"/>
                      <a:pt x="325920" y="485127"/>
                    </a:cubicBezTo>
                    <a:cubicBezTo>
                      <a:pt x="316011" y="495017"/>
                      <a:pt x="298745" y="495017"/>
                      <a:pt x="288836" y="485127"/>
                    </a:cubicBezTo>
                    <a:cubicBezTo>
                      <a:pt x="278477" y="474937"/>
                      <a:pt x="278477" y="458303"/>
                      <a:pt x="288836" y="448113"/>
                    </a:cubicBezTo>
                    <a:cubicBezTo>
                      <a:pt x="293791" y="443168"/>
                      <a:pt x="300397" y="440470"/>
                      <a:pt x="307303" y="440470"/>
                    </a:cubicBezTo>
                    <a:close/>
                    <a:moveTo>
                      <a:pt x="307301" y="418902"/>
                    </a:moveTo>
                    <a:cubicBezTo>
                      <a:pt x="294544" y="418902"/>
                      <a:pt x="282538" y="423846"/>
                      <a:pt x="273533" y="432985"/>
                    </a:cubicBezTo>
                    <a:cubicBezTo>
                      <a:pt x="254924" y="451563"/>
                      <a:pt x="254924" y="481827"/>
                      <a:pt x="273533" y="500405"/>
                    </a:cubicBezTo>
                    <a:cubicBezTo>
                      <a:pt x="282538" y="509394"/>
                      <a:pt x="294544" y="514338"/>
                      <a:pt x="307301" y="514338"/>
                    </a:cubicBezTo>
                    <a:cubicBezTo>
                      <a:pt x="320057" y="514338"/>
                      <a:pt x="332063" y="509394"/>
                      <a:pt x="341068" y="500405"/>
                    </a:cubicBezTo>
                    <a:cubicBezTo>
                      <a:pt x="359677" y="481827"/>
                      <a:pt x="359677" y="451563"/>
                      <a:pt x="341068" y="432985"/>
                    </a:cubicBezTo>
                    <a:cubicBezTo>
                      <a:pt x="332063" y="423846"/>
                      <a:pt x="320057" y="418902"/>
                      <a:pt x="307301" y="418902"/>
                    </a:cubicBezTo>
                    <a:close/>
                    <a:moveTo>
                      <a:pt x="188893" y="374420"/>
                    </a:moveTo>
                    <a:cubicBezTo>
                      <a:pt x="195803" y="374420"/>
                      <a:pt x="202412" y="377118"/>
                      <a:pt x="207368" y="382063"/>
                    </a:cubicBezTo>
                    <a:cubicBezTo>
                      <a:pt x="212325" y="387008"/>
                      <a:pt x="215179" y="393602"/>
                      <a:pt x="215179" y="400645"/>
                    </a:cubicBezTo>
                    <a:cubicBezTo>
                      <a:pt x="215179" y="407538"/>
                      <a:pt x="212325" y="414132"/>
                      <a:pt x="207368" y="419077"/>
                    </a:cubicBezTo>
                    <a:cubicBezTo>
                      <a:pt x="197455" y="428967"/>
                      <a:pt x="180182" y="428967"/>
                      <a:pt x="170268" y="419077"/>
                    </a:cubicBezTo>
                    <a:cubicBezTo>
                      <a:pt x="165312" y="414132"/>
                      <a:pt x="162608" y="407538"/>
                      <a:pt x="162608" y="400645"/>
                    </a:cubicBezTo>
                    <a:cubicBezTo>
                      <a:pt x="162608" y="393602"/>
                      <a:pt x="165312" y="387008"/>
                      <a:pt x="170268" y="382063"/>
                    </a:cubicBezTo>
                    <a:cubicBezTo>
                      <a:pt x="175225" y="377118"/>
                      <a:pt x="181834" y="374420"/>
                      <a:pt x="188893" y="374420"/>
                    </a:cubicBezTo>
                    <a:close/>
                    <a:moveTo>
                      <a:pt x="426769" y="373503"/>
                    </a:moveTo>
                    <a:cubicBezTo>
                      <a:pt x="433829" y="373503"/>
                      <a:pt x="440438" y="376200"/>
                      <a:pt x="445395" y="381145"/>
                    </a:cubicBezTo>
                    <a:cubicBezTo>
                      <a:pt x="450351" y="386089"/>
                      <a:pt x="453055" y="392682"/>
                      <a:pt x="453055" y="399724"/>
                    </a:cubicBezTo>
                    <a:cubicBezTo>
                      <a:pt x="453055" y="406766"/>
                      <a:pt x="450351" y="413208"/>
                      <a:pt x="445395" y="418302"/>
                    </a:cubicBezTo>
                    <a:cubicBezTo>
                      <a:pt x="435331" y="428191"/>
                      <a:pt x="418058" y="428191"/>
                      <a:pt x="408144" y="418302"/>
                    </a:cubicBezTo>
                    <a:cubicBezTo>
                      <a:pt x="403188" y="413208"/>
                      <a:pt x="400484" y="406766"/>
                      <a:pt x="400484" y="399724"/>
                    </a:cubicBezTo>
                    <a:cubicBezTo>
                      <a:pt x="400484" y="392682"/>
                      <a:pt x="403188" y="386089"/>
                      <a:pt x="408144" y="381145"/>
                    </a:cubicBezTo>
                    <a:cubicBezTo>
                      <a:pt x="413101" y="376200"/>
                      <a:pt x="419710" y="373503"/>
                      <a:pt x="426769" y="373503"/>
                    </a:cubicBezTo>
                    <a:close/>
                    <a:moveTo>
                      <a:pt x="188890" y="352830"/>
                    </a:moveTo>
                    <a:cubicBezTo>
                      <a:pt x="176134" y="352830"/>
                      <a:pt x="164128" y="357774"/>
                      <a:pt x="155123" y="366764"/>
                    </a:cubicBezTo>
                    <a:cubicBezTo>
                      <a:pt x="145968" y="375903"/>
                      <a:pt x="141016" y="387889"/>
                      <a:pt x="141016" y="400623"/>
                    </a:cubicBezTo>
                    <a:cubicBezTo>
                      <a:pt x="141016" y="413358"/>
                      <a:pt x="145968" y="425194"/>
                      <a:pt x="155123" y="434333"/>
                    </a:cubicBezTo>
                    <a:cubicBezTo>
                      <a:pt x="164128" y="443323"/>
                      <a:pt x="176134" y="448267"/>
                      <a:pt x="188890" y="448267"/>
                    </a:cubicBezTo>
                    <a:cubicBezTo>
                      <a:pt x="201647" y="448267"/>
                      <a:pt x="213503" y="443323"/>
                      <a:pt x="222657" y="434333"/>
                    </a:cubicBezTo>
                    <a:cubicBezTo>
                      <a:pt x="231662" y="425194"/>
                      <a:pt x="236615" y="413358"/>
                      <a:pt x="236615" y="400623"/>
                    </a:cubicBezTo>
                    <a:cubicBezTo>
                      <a:pt x="236615" y="387739"/>
                      <a:pt x="231662" y="375903"/>
                      <a:pt x="222657" y="366764"/>
                    </a:cubicBezTo>
                    <a:cubicBezTo>
                      <a:pt x="213653" y="357774"/>
                      <a:pt x="201647" y="352830"/>
                      <a:pt x="188890" y="352830"/>
                    </a:cubicBezTo>
                    <a:close/>
                    <a:moveTo>
                      <a:pt x="426762" y="351931"/>
                    </a:moveTo>
                    <a:cubicBezTo>
                      <a:pt x="414005" y="351931"/>
                      <a:pt x="401999" y="356875"/>
                      <a:pt x="392994" y="366015"/>
                    </a:cubicBezTo>
                    <a:cubicBezTo>
                      <a:pt x="383990" y="375004"/>
                      <a:pt x="379037" y="386990"/>
                      <a:pt x="379037" y="399724"/>
                    </a:cubicBezTo>
                    <a:cubicBezTo>
                      <a:pt x="379037" y="412459"/>
                      <a:pt x="383990" y="424445"/>
                      <a:pt x="392994" y="433434"/>
                    </a:cubicBezTo>
                    <a:cubicBezTo>
                      <a:pt x="401999" y="442424"/>
                      <a:pt x="414005" y="447368"/>
                      <a:pt x="426762" y="447368"/>
                    </a:cubicBezTo>
                    <a:cubicBezTo>
                      <a:pt x="439518" y="447368"/>
                      <a:pt x="451524" y="442424"/>
                      <a:pt x="460529" y="433434"/>
                    </a:cubicBezTo>
                    <a:cubicBezTo>
                      <a:pt x="469533" y="424445"/>
                      <a:pt x="474486" y="412459"/>
                      <a:pt x="474486" y="399724"/>
                    </a:cubicBezTo>
                    <a:cubicBezTo>
                      <a:pt x="474486" y="386990"/>
                      <a:pt x="469533" y="375004"/>
                      <a:pt x="460529" y="366015"/>
                    </a:cubicBezTo>
                    <a:cubicBezTo>
                      <a:pt x="451524" y="356875"/>
                      <a:pt x="439518" y="351931"/>
                      <a:pt x="426762" y="351931"/>
                    </a:cubicBezTo>
                    <a:close/>
                    <a:moveTo>
                      <a:pt x="494154" y="253965"/>
                    </a:moveTo>
                    <a:cubicBezTo>
                      <a:pt x="501212" y="253965"/>
                      <a:pt x="507819" y="256662"/>
                      <a:pt x="512775" y="261607"/>
                    </a:cubicBezTo>
                    <a:cubicBezTo>
                      <a:pt x="522986" y="271795"/>
                      <a:pt x="522986" y="288426"/>
                      <a:pt x="512775" y="298764"/>
                    </a:cubicBezTo>
                    <a:cubicBezTo>
                      <a:pt x="502863" y="308653"/>
                      <a:pt x="485594" y="308653"/>
                      <a:pt x="475533" y="298764"/>
                    </a:cubicBezTo>
                    <a:cubicBezTo>
                      <a:pt x="470577" y="293820"/>
                      <a:pt x="467874" y="287228"/>
                      <a:pt x="467874" y="280186"/>
                    </a:cubicBezTo>
                    <a:cubicBezTo>
                      <a:pt x="467874" y="273144"/>
                      <a:pt x="470577" y="266551"/>
                      <a:pt x="475533" y="261607"/>
                    </a:cubicBezTo>
                    <a:cubicBezTo>
                      <a:pt x="480638" y="256662"/>
                      <a:pt x="487246" y="253965"/>
                      <a:pt x="494154" y="253965"/>
                    </a:cubicBezTo>
                    <a:close/>
                    <a:moveTo>
                      <a:pt x="119099" y="252483"/>
                    </a:moveTo>
                    <a:cubicBezTo>
                      <a:pt x="126157" y="252483"/>
                      <a:pt x="132764" y="255180"/>
                      <a:pt x="137720" y="260125"/>
                    </a:cubicBezTo>
                    <a:cubicBezTo>
                      <a:pt x="147931" y="270463"/>
                      <a:pt x="147931" y="287094"/>
                      <a:pt x="137569" y="297282"/>
                    </a:cubicBezTo>
                    <a:cubicBezTo>
                      <a:pt x="127658" y="307171"/>
                      <a:pt x="110389" y="307171"/>
                      <a:pt x="100478" y="297282"/>
                    </a:cubicBezTo>
                    <a:cubicBezTo>
                      <a:pt x="95522" y="292338"/>
                      <a:pt x="92819" y="285746"/>
                      <a:pt x="92819" y="278704"/>
                    </a:cubicBezTo>
                    <a:cubicBezTo>
                      <a:pt x="92819" y="271662"/>
                      <a:pt x="95522" y="265219"/>
                      <a:pt x="100478" y="260125"/>
                    </a:cubicBezTo>
                    <a:cubicBezTo>
                      <a:pt x="105433" y="255180"/>
                      <a:pt x="112041" y="252483"/>
                      <a:pt x="119099" y="252483"/>
                    </a:cubicBezTo>
                    <a:close/>
                    <a:moveTo>
                      <a:pt x="494146" y="232524"/>
                    </a:moveTo>
                    <a:cubicBezTo>
                      <a:pt x="481389" y="232524"/>
                      <a:pt x="469383" y="237468"/>
                      <a:pt x="460379" y="246457"/>
                    </a:cubicBezTo>
                    <a:cubicBezTo>
                      <a:pt x="451374" y="255446"/>
                      <a:pt x="446422" y="267432"/>
                      <a:pt x="446422" y="280167"/>
                    </a:cubicBezTo>
                    <a:cubicBezTo>
                      <a:pt x="446422" y="292902"/>
                      <a:pt x="451374" y="304887"/>
                      <a:pt x="460379" y="313877"/>
                    </a:cubicBezTo>
                    <a:cubicBezTo>
                      <a:pt x="469383" y="322866"/>
                      <a:pt x="481389" y="327810"/>
                      <a:pt x="494146" y="327810"/>
                    </a:cubicBezTo>
                    <a:cubicBezTo>
                      <a:pt x="506902" y="327810"/>
                      <a:pt x="518909" y="322866"/>
                      <a:pt x="527913" y="313877"/>
                    </a:cubicBezTo>
                    <a:cubicBezTo>
                      <a:pt x="546523" y="295299"/>
                      <a:pt x="546523" y="265035"/>
                      <a:pt x="527913" y="246457"/>
                    </a:cubicBezTo>
                    <a:cubicBezTo>
                      <a:pt x="518909" y="237468"/>
                      <a:pt x="506902" y="232524"/>
                      <a:pt x="494146" y="232524"/>
                    </a:cubicBezTo>
                    <a:close/>
                    <a:moveTo>
                      <a:pt x="119105" y="231025"/>
                    </a:moveTo>
                    <a:cubicBezTo>
                      <a:pt x="106348" y="231025"/>
                      <a:pt x="94342" y="235969"/>
                      <a:pt x="85338" y="244959"/>
                    </a:cubicBezTo>
                    <a:cubicBezTo>
                      <a:pt x="76333" y="253948"/>
                      <a:pt x="71230" y="265934"/>
                      <a:pt x="71230" y="278669"/>
                    </a:cubicBezTo>
                    <a:cubicBezTo>
                      <a:pt x="71230" y="291403"/>
                      <a:pt x="76333" y="303389"/>
                      <a:pt x="85338" y="312378"/>
                    </a:cubicBezTo>
                    <a:cubicBezTo>
                      <a:pt x="94342" y="321368"/>
                      <a:pt x="106348" y="326312"/>
                      <a:pt x="119105" y="326312"/>
                    </a:cubicBezTo>
                    <a:cubicBezTo>
                      <a:pt x="131861" y="326312"/>
                      <a:pt x="143867" y="321368"/>
                      <a:pt x="152872" y="312378"/>
                    </a:cubicBezTo>
                    <a:cubicBezTo>
                      <a:pt x="171481" y="293801"/>
                      <a:pt x="171481" y="263537"/>
                      <a:pt x="152872" y="244959"/>
                    </a:cubicBezTo>
                    <a:cubicBezTo>
                      <a:pt x="143867" y="235969"/>
                      <a:pt x="131861" y="231025"/>
                      <a:pt x="119105" y="231025"/>
                    </a:cubicBezTo>
                    <a:close/>
                    <a:moveTo>
                      <a:pt x="194432" y="78398"/>
                    </a:moveTo>
                    <a:cubicBezTo>
                      <a:pt x="204035" y="78398"/>
                      <a:pt x="214088" y="82888"/>
                      <a:pt x="221890" y="90821"/>
                    </a:cubicBezTo>
                    <a:cubicBezTo>
                      <a:pt x="235694" y="104441"/>
                      <a:pt x="238395" y="123899"/>
                      <a:pt x="228192" y="134077"/>
                    </a:cubicBezTo>
                    <a:cubicBezTo>
                      <a:pt x="223240" y="139166"/>
                      <a:pt x="216789" y="140213"/>
                      <a:pt x="212287" y="140213"/>
                    </a:cubicBezTo>
                    <a:cubicBezTo>
                      <a:pt x="202684" y="140213"/>
                      <a:pt x="192631" y="135723"/>
                      <a:pt x="184829" y="127790"/>
                    </a:cubicBezTo>
                    <a:cubicBezTo>
                      <a:pt x="171175" y="114170"/>
                      <a:pt x="168324" y="94713"/>
                      <a:pt x="178527" y="84535"/>
                    </a:cubicBezTo>
                    <a:cubicBezTo>
                      <a:pt x="183479" y="79446"/>
                      <a:pt x="189930" y="78398"/>
                      <a:pt x="194432" y="78398"/>
                    </a:cubicBezTo>
                    <a:close/>
                    <a:moveTo>
                      <a:pt x="194443" y="56932"/>
                    </a:moveTo>
                    <a:cubicBezTo>
                      <a:pt x="182437" y="56932"/>
                      <a:pt x="171331" y="61277"/>
                      <a:pt x="163377" y="69368"/>
                    </a:cubicBezTo>
                    <a:cubicBezTo>
                      <a:pt x="144768" y="87946"/>
                      <a:pt x="147469" y="120906"/>
                      <a:pt x="169681" y="143080"/>
                    </a:cubicBezTo>
                    <a:cubicBezTo>
                      <a:pt x="181537" y="154916"/>
                      <a:pt x="196994" y="161658"/>
                      <a:pt x="212302" y="161658"/>
                    </a:cubicBezTo>
                    <a:cubicBezTo>
                      <a:pt x="224458" y="161658"/>
                      <a:pt x="235414" y="157313"/>
                      <a:pt x="243518" y="149372"/>
                    </a:cubicBezTo>
                    <a:cubicBezTo>
                      <a:pt x="262128" y="130795"/>
                      <a:pt x="259276" y="97684"/>
                      <a:pt x="237215" y="75660"/>
                    </a:cubicBezTo>
                    <a:cubicBezTo>
                      <a:pt x="225359" y="63824"/>
                      <a:pt x="209751" y="56932"/>
                      <a:pt x="194443" y="56932"/>
                    </a:cubicBezTo>
                    <a:close/>
                    <a:moveTo>
                      <a:pt x="184688" y="0"/>
                    </a:moveTo>
                    <a:cubicBezTo>
                      <a:pt x="218455" y="0"/>
                      <a:pt x="250272" y="13185"/>
                      <a:pt x="274284" y="37006"/>
                    </a:cubicBezTo>
                    <a:cubicBezTo>
                      <a:pt x="296945" y="59629"/>
                      <a:pt x="310002" y="89893"/>
                      <a:pt x="311203" y="121955"/>
                    </a:cubicBezTo>
                    <a:cubicBezTo>
                      <a:pt x="311203" y="122255"/>
                      <a:pt x="311203" y="122704"/>
                      <a:pt x="311353" y="123004"/>
                    </a:cubicBezTo>
                    <a:cubicBezTo>
                      <a:pt x="311353" y="123303"/>
                      <a:pt x="311353" y="123603"/>
                      <a:pt x="311203" y="124053"/>
                    </a:cubicBezTo>
                    <a:cubicBezTo>
                      <a:pt x="311203" y="125551"/>
                      <a:pt x="311203" y="127049"/>
                      <a:pt x="311053" y="128547"/>
                    </a:cubicBezTo>
                    <a:cubicBezTo>
                      <a:pt x="311203" y="129446"/>
                      <a:pt x="311353" y="130345"/>
                      <a:pt x="311203" y="131244"/>
                    </a:cubicBezTo>
                    <a:cubicBezTo>
                      <a:pt x="310452" y="144129"/>
                      <a:pt x="315255" y="156714"/>
                      <a:pt x="324409" y="165853"/>
                    </a:cubicBezTo>
                    <a:cubicBezTo>
                      <a:pt x="332814" y="174243"/>
                      <a:pt x="344219" y="179037"/>
                      <a:pt x="356226" y="179037"/>
                    </a:cubicBezTo>
                    <a:cubicBezTo>
                      <a:pt x="368232" y="179037"/>
                      <a:pt x="379487" y="174243"/>
                      <a:pt x="388042" y="165853"/>
                    </a:cubicBezTo>
                    <a:cubicBezTo>
                      <a:pt x="411904" y="141881"/>
                      <a:pt x="443870" y="128697"/>
                      <a:pt x="477637" y="128697"/>
                    </a:cubicBezTo>
                    <a:cubicBezTo>
                      <a:pt x="511555" y="128697"/>
                      <a:pt x="543371" y="141881"/>
                      <a:pt x="567383" y="165853"/>
                    </a:cubicBezTo>
                    <a:cubicBezTo>
                      <a:pt x="589895" y="188326"/>
                      <a:pt x="602951" y="217991"/>
                      <a:pt x="604302" y="249753"/>
                    </a:cubicBezTo>
                    <a:cubicBezTo>
                      <a:pt x="604752" y="250802"/>
                      <a:pt x="604902" y="251850"/>
                      <a:pt x="605052" y="252899"/>
                    </a:cubicBezTo>
                    <a:cubicBezTo>
                      <a:pt x="606253" y="335451"/>
                      <a:pt x="574737" y="412909"/>
                      <a:pt x="516357" y="471189"/>
                    </a:cubicBezTo>
                    <a:cubicBezTo>
                      <a:pt x="459178" y="528271"/>
                      <a:pt x="383239" y="559584"/>
                      <a:pt x="302348" y="559584"/>
                    </a:cubicBezTo>
                    <a:cubicBezTo>
                      <a:pt x="221607" y="559584"/>
                      <a:pt x="145668" y="528271"/>
                      <a:pt x="88489" y="471189"/>
                    </a:cubicBezTo>
                    <a:cubicBezTo>
                      <a:pt x="-29471" y="353430"/>
                      <a:pt x="-29471" y="161808"/>
                      <a:pt x="88339" y="44048"/>
                    </a:cubicBezTo>
                    <a:cubicBezTo>
                      <a:pt x="88639" y="43748"/>
                      <a:pt x="88939" y="43449"/>
                      <a:pt x="89239" y="43149"/>
                    </a:cubicBezTo>
                    <a:lnTo>
                      <a:pt x="89840" y="42550"/>
                    </a:lnTo>
                    <a:cubicBezTo>
                      <a:pt x="91491" y="40602"/>
                      <a:pt x="93141" y="38804"/>
                      <a:pt x="94792" y="37006"/>
                    </a:cubicBezTo>
                    <a:cubicBezTo>
                      <a:pt x="99595" y="32212"/>
                      <a:pt x="105148" y="27717"/>
                      <a:pt x="111451" y="23223"/>
                    </a:cubicBezTo>
                    <a:cubicBezTo>
                      <a:pt x="132912" y="8091"/>
                      <a:pt x="158275" y="0"/>
                      <a:pt x="184688"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grpSp>
          <p:nvGrpSpPr>
            <p:cNvPr id="6" name="组合 5" descr="affad12d-f135-4171-932f-5966c2f42643"/>
            <p:cNvGrpSpPr/>
            <p:nvPr/>
          </p:nvGrpSpPr>
          <p:grpSpPr>
            <a:xfrm>
              <a:off x="5279274" y="2669178"/>
              <a:ext cx="3447867" cy="3463964"/>
              <a:chOff x="5279274" y="2669178"/>
              <a:chExt cx="3447867" cy="3463964"/>
            </a:xfrm>
          </p:grpSpPr>
          <p:sp>
            <p:nvSpPr>
              <p:cNvPr id="33" name="ComponentBackground2" descr="f5f3e8a4-ec30-4c58-a371-5d55453021c7"/>
              <p:cNvSpPr/>
              <p:nvPr>
                <p:custDataLst>
                  <p:tags r:id="rId9"/>
                </p:custDataLst>
              </p:nvPr>
            </p:nvSpPr>
            <p:spPr>
              <a:xfrm>
                <a:off x="5279274" y="2940834"/>
                <a:ext cx="3207785" cy="3192308"/>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bg1"/>
              </a:solidFill>
              <a:ln w="0" cap="flat">
                <a:noFill/>
                <a:prstDash val="solid"/>
                <a:miter/>
              </a:ln>
            </p:spPr>
            <p:txBody>
              <a:bodyPr rtlCol="0" anchor="ctr"/>
              <a:lstStyle/>
              <a:p>
                <a:pPr algn="l"/>
              </a:p>
            </p:txBody>
          </p:sp>
          <p:sp>
            <p:nvSpPr>
              <p:cNvPr id="27" name="Text2" descr="f9a38a1f-c2da-4184-ae14-b0bc030223fe"/>
              <p:cNvSpPr txBox="1"/>
              <p:nvPr>
                <p:custDataLst>
                  <p:tags r:id="rId10"/>
                </p:custDataLst>
              </p:nvPr>
            </p:nvSpPr>
            <p:spPr>
              <a:xfrm>
                <a:off x="5457806" y="3411703"/>
                <a:ext cx="3029253" cy="2511487"/>
              </a:xfrm>
              <a:prstGeom prst="rect">
                <a:avLst/>
              </a:prstGeom>
              <a:noFill/>
            </p:spPr>
            <p:txBody>
              <a:bodyPr wrap="square" rtlCol="0" anchor="t" anchorCtr="0">
                <a:no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en-US" altLang="zh-CN" sz="2000" dirty="0">
                    <a:solidFill>
                      <a:srgbClr val="2F2F2F"/>
                    </a:solidFill>
                    <a:ea typeface="思源黑体 CN Normal" panose="020B0400000000000000" charset="-122"/>
                  </a:rPr>
                  <a:t>    </a:t>
                </a:r>
                <a:r>
                  <a:rPr lang="zh-CN" altLang="en-US" sz="2000" dirty="0">
                    <a:solidFill>
                      <a:srgbClr val="2F2F2F"/>
                    </a:solidFill>
                    <a:ea typeface="思源黑体 CN Normal" panose="020B0400000000000000" charset="-122"/>
                  </a:rPr>
                  <a:t>幼儿舞蹈是幼儿音乐艺术教育中比较重要的一部分，是幼儿运用身体动作、幼儿语言、戏剧表演和音乐相结合的综合手段，集中反映幼儿生活，表达幼儿情趣，促进幼儿身心健康发展的一种教育艺术。</a:t>
                </a:r>
                <a:endParaRPr lang="en-US" sz="2000" dirty="0">
                  <a:solidFill>
                    <a:srgbClr val="2F2F2F"/>
                  </a:solidFill>
                  <a:ea typeface="思源黑体 CN Normal" panose="020B0400000000000000" charset="-122"/>
                </a:endParaRPr>
              </a:p>
            </p:txBody>
          </p:sp>
          <p:sp>
            <p:nvSpPr>
              <p:cNvPr id="28" name="Bullet2" descr="d80457fc-3899-438a-9fbf-8435392d4b73"/>
              <p:cNvSpPr txBox="1"/>
              <p:nvPr>
                <p:custDataLst>
                  <p:tags r:id="rId11"/>
                </p:custDataLst>
              </p:nvPr>
            </p:nvSpPr>
            <p:spPr>
              <a:xfrm>
                <a:off x="5587342" y="2984696"/>
                <a:ext cx="1045592" cy="447910"/>
              </a:xfrm>
              <a:prstGeom prst="rect">
                <a:avLst/>
              </a:prstGeom>
              <a:noFill/>
            </p:spPr>
            <p:txBody>
              <a:bodyPr wrap="square" rtlCol="0" anchor="b"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000" b="1" i="0" u="none" dirty="0">
                    <a:solidFill>
                      <a:srgbClr val="2F2F2F"/>
                    </a:solidFill>
                    <a:ea typeface="华康方圆体 Std W7"/>
                  </a:rPr>
                  <a:t>幼儿舞蹈</a:t>
                </a:r>
                <a:endParaRPr lang="en-US" sz="2000" b="1" i="0" u="none" dirty="0">
                  <a:solidFill>
                    <a:srgbClr val="2F2F2F"/>
                  </a:solidFill>
                  <a:ea typeface="华康方圆体 Std W7"/>
                </a:endParaRPr>
              </a:p>
            </p:txBody>
          </p:sp>
          <p:sp>
            <p:nvSpPr>
              <p:cNvPr id="43" name="IconBackground2" descr="e249d932-c886-49ea-bc7e-b149e3925dc9"/>
              <p:cNvSpPr/>
              <p:nvPr>
                <p:custDataLst>
                  <p:tags r:id="rId12"/>
                </p:custDataLst>
              </p:nvPr>
            </p:nvSpPr>
            <p:spPr>
              <a:xfrm flipH="1">
                <a:off x="8066741" y="2669178"/>
                <a:ext cx="660400" cy="602458"/>
              </a:xfrm>
              <a:custGeom>
                <a:avLst/>
                <a:gdLst>
                  <a:gd name="connsiteX0" fmla="*/ 1224244 w 3459897"/>
                  <a:gd name="connsiteY0" fmla="*/ 3350918 h 3352124"/>
                  <a:gd name="connsiteX1" fmla="*/ 824735 w 3459897"/>
                  <a:gd name="connsiteY1" fmla="*/ 3322228 h 3352124"/>
                  <a:gd name="connsiteX2" fmla="*/ 247955 w 3459897"/>
                  <a:gd name="connsiteY2" fmla="*/ 2870089 h 3352124"/>
                  <a:gd name="connsiteX3" fmla="*/ 106405 w 3459897"/>
                  <a:gd name="connsiteY3" fmla="*/ 2315603 h 3352124"/>
                  <a:gd name="connsiteX4" fmla="*/ 99121 w 3459897"/>
                  <a:gd name="connsiteY4" fmla="*/ 1844147 h 3352124"/>
                  <a:gd name="connsiteX5" fmla="*/ 72964 w 3459897"/>
                  <a:gd name="connsiteY5" fmla="*/ 1551355 h 3352124"/>
                  <a:gd name="connsiteX6" fmla="*/ 12544 w 3459897"/>
                  <a:gd name="connsiteY6" fmla="*/ 1362938 h 3352124"/>
                  <a:gd name="connsiteX7" fmla="*/ 105898 w 3459897"/>
                  <a:gd name="connsiteY7" fmla="*/ 857788 h 3352124"/>
                  <a:gd name="connsiteX8" fmla="*/ 269679 w 3459897"/>
                  <a:gd name="connsiteY8" fmla="*/ 574117 h 3352124"/>
                  <a:gd name="connsiteX9" fmla="*/ 714914 w 3459897"/>
                  <a:gd name="connsiteY9" fmla="*/ 325089 h 3352124"/>
                  <a:gd name="connsiteX10" fmla="*/ 1090673 w 3459897"/>
                  <a:gd name="connsiteY10" fmla="*/ 226542 h 3352124"/>
                  <a:gd name="connsiteX11" fmla="*/ 1587209 w 3459897"/>
                  <a:gd name="connsiteY11" fmla="*/ 67764 h 3352124"/>
                  <a:gd name="connsiteX12" fmla="*/ 1933644 w 3459897"/>
                  <a:gd name="connsiteY12" fmla="*/ 820 h 3352124"/>
                  <a:gd name="connsiteX13" fmla="*/ 2418400 w 3459897"/>
                  <a:gd name="connsiteY13" fmla="*/ 89994 h 3352124"/>
                  <a:gd name="connsiteX14" fmla="*/ 2983273 w 3459897"/>
                  <a:gd name="connsiteY14" fmla="*/ 413693 h 3352124"/>
                  <a:gd name="connsiteX15" fmla="*/ 3381262 w 3459897"/>
                  <a:gd name="connsiteY15" fmla="*/ 1066156 h 3352124"/>
                  <a:gd name="connsiteX16" fmla="*/ 3330911 w 3459897"/>
                  <a:gd name="connsiteY16" fmla="*/ 2246316 h 3352124"/>
                  <a:gd name="connsiteX17" fmla="*/ 2267476 w 3459897"/>
                  <a:gd name="connsiteY17" fmla="*/ 3211014 h 3352124"/>
                  <a:gd name="connsiteX18" fmla="*/ 1703806 w 3459897"/>
                  <a:gd name="connsiteY18" fmla="*/ 3319504 h 3352124"/>
                  <a:gd name="connsiteX19" fmla="*/ 1224244 w 3459897"/>
                  <a:gd name="connsiteY19" fmla="*/ 3350728 h 335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9897" h="3352124">
                    <a:moveTo>
                      <a:pt x="1224244" y="3350918"/>
                    </a:moveTo>
                    <a:cubicBezTo>
                      <a:pt x="1090103" y="3354148"/>
                      <a:pt x="956342" y="3352818"/>
                      <a:pt x="824735" y="3322228"/>
                    </a:cubicBezTo>
                    <a:cubicBezTo>
                      <a:pt x="562280" y="3261238"/>
                      <a:pt x="377219" y="3100370"/>
                      <a:pt x="247955" y="2870089"/>
                    </a:cubicBezTo>
                    <a:cubicBezTo>
                      <a:pt x="151498" y="2698265"/>
                      <a:pt x="108495" y="2512000"/>
                      <a:pt x="106405" y="2315603"/>
                    </a:cubicBezTo>
                    <a:cubicBezTo>
                      <a:pt x="104694" y="2158408"/>
                      <a:pt x="105011" y="2001151"/>
                      <a:pt x="99121" y="1844147"/>
                    </a:cubicBezTo>
                    <a:cubicBezTo>
                      <a:pt x="96461" y="1773656"/>
                      <a:pt x="101338" y="1676629"/>
                      <a:pt x="72964" y="1551355"/>
                    </a:cubicBezTo>
                    <a:cubicBezTo>
                      <a:pt x="48264" y="1442105"/>
                      <a:pt x="29517" y="1438431"/>
                      <a:pt x="12544" y="1362938"/>
                    </a:cubicBezTo>
                    <a:cubicBezTo>
                      <a:pt x="-29700" y="1174900"/>
                      <a:pt x="43197" y="1004406"/>
                      <a:pt x="105898" y="857788"/>
                    </a:cubicBezTo>
                    <a:cubicBezTo>
                      <a:pt x="155615" y="741571"/>
                      <a:pt x="187345" y="657844"/>
                      <a:pt x="269679" y="574117"/>
                    </a:cubicBezTo>
                    <a:cubicBezTo>
                      <a:pt x="393813" y="447956"/>
                      <a:pt x="548917" y="376706"/>
                      <a:pt x="714914" y="325089"/>
                    </a:cubicBezTo>
                    <a:cubicBezTo>
                      <a:pt x="838668" y="286645"/>
                      <a:pt x="965336" y="258905"/>
                      <a:pt x="1090673" y="226542"/>
                    </a:cubicBezTo>
                    <a:cubicBezTo>
                      <a:pt x="1259267" y="183031"/>
                      <a:pt x="1421211" y="119191"/>
                      <a:pt x="1587209" y="67764"/>
                    </a:cubicBezTo>
                    <a:cubicBezTo>
                      <a:pt x="1700196" y="32804"/>
                      <a:pt x="1814640" y="5760"/>
                      <a:pt x="1933644" y="820"/>
                    </a:cubicBezTo>
                    <a:cubicBezTo>
                      <a:pt x="2102112" y="-6146"/>
                      <a:pt x="2262156" y="31917"/>
                      <a:pt x="2418400" y="89994"/>
                    </a:cubicBezTo>
                    <a:cubicBezTo>
                      <a:pt x="2624551" y="166565"/>
                      <a:pt x="2817085" y="267392"/>
                      <a:pt x="2983273" y="413693"/>
                    </a:cubicBezTo>
                    <a:cubicBezTo>
                      <a:pt x="3183471" y="589887"/>
                      <a:pt x="3308048" y="812885"/>
                      <a:pt x="3381262" y="1066156"/>
                    </a:cubicBezTo>
                    <a:cubicBezTo>
                      <a:pt x="3496592" y="1464841"/>
                      <a:pt x="3489372" y="1860867"/>
                      <a:pt x="3330911" y="2246316"/>
                    </a:cubicBezTo>
                    <a:cubicBezTo>
                      <a:pt x="3130207" y="2734555"/>
                      <a:pt x="2772055" y="3055087"/>
                      <a:pt x="2267476" y="3211014"/>
                    </a:cubicBezTo>
                    <a:cubicBezTo>
                      <a:pt x="2083618" y="3267824"/>
                      <a:pt x="1894947" y="3299618"/>
                      <a:pt x="1703806" y="3319504"/>
                    </a:cubicBezTo>
                    <a:cubicBezTo>
                      <a:pt x="1544269" y="3336098"/>
                      <a:pt x="1384351" y="3344775"/>
                      <a:pt x="1224244" y="3350728"/>
                    </a:cubicBezTo>
                    <a:close/>
                  </a:path>
                </a:pathLst>
              </a:custGeom>
              <a:solidFill>
                <a:schemeClr val="accent2"/>
              </a:solidFill>
              <a:ln w="0" cap="flat">
                <a:noFill/>
                <a:prstDash val="solid"/>
                <a:miter/>
              </a:ln>
            </p:spPr>
            <p:txBody>
              <a:bodyPr rtlCol="0" anchor="ctr"/>
              <a:lstStyle/>
              <a:p>
                <a:pPr algn="l"/>
              </a:p>
            </p:txBody>
          </p:sp>
          <p:sp>
            <p:nvSpPr>
              <p:cNvPr id="53" name="Icon2" descr="e8a1df50-f1df-4ff7-90fa-aa81209da537"/>
              <p:cNvSpPr/>
              <p:nvPr>
                <p:custDataLst>
                  <p:tags r:id="rId13"/>
                </p:custDataLst>
              </p:nvPr>
            </p:nvSpPr>
            <p:spPr>
              <a:xfrm>
                <a:off x="8270452" y="2864055"/>
                <a:ext cx="313157" cy="29571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80" h="3764">
                    <a:moveTo>
                      <a:pt x="3484" y="818"/>
                    </a:moveTo>
                    <a:cubicBezTo>
                      <a:pt x="3484" y="818"/>
                      <a:pt x="3484" y="818"/>
                      <a:pt x="3484" y="818"/>
                    </a:cubicBezTo>
                    <a:cubicBezTo>
                      <a:pt x="3484" y="818"/>
                      <a:pt x="3484" y="818"/>
                      <a:pt x="3484" y="818"/>
                    </a:cubicBezTo>
                    <a:cubicBezTo>
                      <a:pt x="3339" y="815"/>
                      <a:pt x="3288" y="861"/>
                      <a:pt x="3161" y="899"/>
                    </a:cubicBezTo>
                    <a:cubicBezTo>
                      <a:pt x="3014" y="944"/>
                      <a:pt x="2864" y="834"/>
                      <a:pt x="2864" y="680"/>
                    </a:cubicBezTo>
                    <a:lnTo>
                      <a:pt x="2862" y="229"/>
                    </a:lnTo>
                    <a:cubicBezTo>
                      <a:pt x="2862" y="103"/>
                      <a:pt x="2760" y="0"/>
                      <a:pt x="2633" y="0"/>
                    </a:cubicBezTo>
                    <a:lnTo>
                      <a:pt x="229" y="0"/>
                    </a:lnTo>
                    <a:cubicBezTo>
                      <a:pt x="103" y="0"/>
                      <a:pt x="0" y="103"/>
                      <a:pt x="0" y="229"/>
                    </a:cubicBezTo>
                    <a:lnTo>
                      <a:pt x="0" y="945"/>
                    </a:lnTo>
                    <a:cubicBezTo>
                      <a:pt x="311" y="918"/>
                      <a:pt x="349" y="814"/>
                      <a:pt x="557" y="818"/>
                    </a:cubicBezTo>
                    <a:cubicBezTo>
                      <a:pt x="557" y="818"/>
                      <a:pt x="558" y="818"/>
                      <a:pt x="558" y="818"/>
                    </a:cubicBezTo>
                    <a:cubicBezTo>
                      <a:pt x="558" y="818"/>
                      <a:pt x="558" y="818"/>
                      <a:pt x="558" y="818"/>
                    </a:cubicBezTo>
                    <a:cubicBezTo>
                      <a:pt x="833" y="824"/>
                      <a:pt x="1054" y="1048"/>
                      <a:pt x="1053" y="1324"/>
                    </a:cubicBezTo>
                    <a:cubicBezTo>
                      <a:pt x="1054" y="1600"/>
                      <a:pt x="833" y="1825"/>
                      <a:pt x="558" y="1831"/>
                    </a:cubicBezTo>
                    <a:cubicBezTo>
                      <a:pt x="558" y="1831"/>
                      <a:pt x="558" y="1831"/>
                      <a:pt x="558" y="1831"/>
                    </a:cubicBezTo>
                    <a:cubicBezTo>
                      <a:pt x="558" y="1831"/>
                      <a:pt x="557" y="1831"/>
                      <a:pt x="557" y="1831"/>
                    </a:cubicBezTo>
                    <a:cubicBezTo>
                      <a:pt x="349" y="1835"/>
                      <a:pt x="310" y="1731"/>
                      <a:pt x="0" y="1703"/>
                    </a:cubicBezTo>
                    <a:lnTo>
                      <a:pt x="0" y="2419"/>
                    </a:lnTo>
                    <a:cubicBezTo>
                      <a:pt x="0" y="2546"/>
                      <a:pt x="103" y="2649"/>
                      <a:pt x="229" y="2649"/>
                    </a:cubicBezTo>
                    <a:lnTo>
                      <a:pt x="787" y="2649"/>
                    </a:lnTo>
                    <a:cubicBezTo>
                      <a:pt x="941" y="2649"/>
                      <a:pt x="1051" y="2798"/>
                      <a:pt x="1006" y="2945"/>
                    </a:cubicBezTo>
                    <a:cubicBezTo>
                      <a:pt x="968" y="3070"/>
                      <a:pt x="922" y="3124"/>
                      <a:pt x="925" y="3268"/>
                    </a:cubicBezTo>
                    <a:cubicBezTo>
                      <a:pt x="925" y="3268"/>
                      <a:pt x="925" y="3268"/>
                      <a:pt x="924" y="3268"/>
                    </a:cubicBezTo>
                    <a:cubicBezTo>
                      <a:pt x="925" y="3269"/>
                      <a:pt x="925" y="3269"/>
                      <a:pt x="925" y="3269"/>
                    </a:cubicBezTo>
                    <a:cubicBezTo>
                      <a:pt x="931" y="3543"/>
                      <a:pt x="1155" y="3764"/>
                      <a:pt x="1431" y="3764"/>
                    </a:cubicBezTo>
                    <a:cubicBezTo>
                      <a:pt x="1707" y="3764"/>
                      <a:pt x="1932" y="3543"/>
                      <a:pt x="1938" y="3269"/>
                    </a:cubicBezTo>
                    <a:cubicBezTo>
                      <a:pt x="1938" y="3269"/>
                      <a:pt x="1938" y="3269"/>
                      <a:pt x="1938" y="3268"/>
                    </a:cubicBezTo>
                    <a:cubicBezTo>
                      <a:pt x="1938" y="3268"/>
                      <a:pt x="1938" y="3268"/>
                      <a:pt x="1938" y="3268"/>
                    </a:cubicBezTo>
                    <a:cubicBezTo>
                      <a:pt x="1940" y="3123"/>
                      <a:pt x="1894" y="3070"/>
                      <a:pt x="1856" y="2945"/>
                    </a:cubicBezTo>
                    <a:cubicBezTo>
                      <a:pt x="1811" y="2798"/>
                      <a:pt x="1921" y="2649"/>
                      <a:pt x="2075" y="2649"/>
                    </a:cubicBezTo>
                    <a:lnTo>
                      <a:pt x="2633" y="2649"/>
                    </a:lnTo>
                    <a:cubicBezTo>
                      <a:pt x="2760" y="2649"/>
                      <a:pt x="2862" y="2546"/>
                      <a:pt x="2862" y="2419"/>
                    </a:cubicBezTo>
                    <a:lnTo>
                      <a:pt x="2864" y="1968"/>
                    </a:lnTo>
                    <a:cubicBezTo>
                      <a:pt x="2864" y="1814"/>
                      <a:pt x="3014" y="1704"/>
                      <a:pt x="3161" y="1749"/>
                    </a:cubicBezTo>
                    <a:cubicBezTo>
                      <a:pt x="3286" y="1787"/>
                      <a:pt x="3339" y="1833"/>
                      <a:pt x="3484" y="1831"/>
                    </a:cubicBezTo>
                    <a:cubicBezTo>
                      <a:pt x="3484" y="1831"/>
                      <a:pt x="3484" y="1831"/>
                      <a:pt x="3484" y="1831"/>
                    </a:cubicBezTo>
                    <a:cubicBezTo>
                      <a:pt x="3484" y="1831"/>
                      <a:pt x="3484" y="1831"/>
                      <a:pt x="3484" y="1831"/>
                    </a:cubicBezTo>
                    <a:cubicBezTo>
                      <a:pt x="3759" y="1825"/>
                      <a:pt x="3980" y="1600"/>
                      <a:pt x="3980" y="1324"/>
                    </a:cubicBezTo>
                    <a:cubicBezTo>
                      <a:pt x="3980" y="1048"/>
                      <a:pt x="3759" y="824"/>
                      <a:pt x="3484" y="81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sp>
          <p:nvSpPr>
            <p:cNvPr id="54" name="Icon3" descr="c4c07ff4-9e16-4e35-9ba5-d7a26de89255"/>
            <p:cNvSpPr/>
            <p:nvPr/>
          </p:nvSpPr>
          <p:spPr>
            <a:xfrm>
              <a:off x="9855659" y="2764573"/>
              <a:ext cx="353023" cy="35632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88862 h 440259"/>
                <a:gd name="T57" fmla="*/ 88862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278945 h 440259"/>
                <a:gd name="T91" fmla="*/ 278945 h 440259"/>
                <a:gd name="T92" fmla="*/ 278945 h 440259"/>
                <a:gd name="T93" fmla="*/ 278945 h 440259"/>
                <a:gd name="T94" fmla="*/ 278945 h 440259"/>
                <a:gd name="T95" fmla="*/ 278945 h 440259"/>
                <a:gd name="T96" fmla="*/ 278945 h 440259"/>
                <a:gd name="T97" fmla="*/ 278945 h 440259"/>
                <a:gd name="T98" fmla="*/ 278945 h 440259"/>
                <a:gd name="T99" fmla="*/ 278945 h 440259"/>
                <a:gd name="T100" fmla="*/ 278945 h 440259"/>
                <a:gd name="T101" fmla="*/ 278945 h 440259"/>
                <a:gd name="T102" fmla="*/ 278945 h 440259"/>
                <a:gd name="T10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01" h="5055">
                  <a:moveTo>
                    <a:pt x="4952" y="4387"/>
                  </a:moveTo>
                  <a:cubicBezTo>
                    <a:pt x="4926" y="4300"/>
                    <a:pt x="4856" y="4236"/>
                    <a:pt x="4743" y="4197"/>
                  </a:cubicBezTo>
                  <a:cubicBezTo>
                    <a:pt x="4679" y="4174"/>
                    <a:pt x="4607" y="4161"/>
                    <a:pt x="4531" y="4146"/>
                  </a:cubicBezTo>
                  <a:cubicBezTo>
                    <a:pt x="4469" y="4134"/>
                    <a:pt x="4406" y="4122"/>
                    <a:pt x="4354" y="4106"/>
                  </a:cubicBezTo>
                  <a:cubicBezTo>
                    <a:pt x="4348" y="4104"/>
                    <a:pt x="4342" y="4102"/>
                    <a:pt x="4336" y="4100"/>
                  </a:cubicBezTo>
                  <a:cubicBezTo>
                    <a:pt x="4350" y="4086"/>
                    <a:pt x="4363" y="4073"/>
                    <a:pt x="4375" y="4061"/>
                  </a:cubicBezTo>
                  <a:cubicBezTo>
                    <a:pt x="4430" y="4007"/>
                    <a:pt x="4486" y="3951"/>
                    <a:pt x="4525" y="3887"/>
                  </a:cubicBezTo>
                  <a:cubicBezTo>
                    <a:pt x="4598" y="3768"/>
                    <a:pt x="4589" y="3642"/>
                    <a:pt x="4503" y="3550"/>
                  </a:cubicBezTo>
                  <a:cubicBezTo>
                    <a:pt x="4503" y="3550"/>
                    <a:pt x="4421" y="3457"/>
                    <a:pt x="4263" y="3457"/>
                  </a:cubicBezTo>
                  <a:cubicBezTo>
                    <a:pt x="4219" y="3457"/>
                    <a:pt x="4173" y="3465"/>
                    <a:pt x="4127" y="3481"/>
                  </a:cubicBezTo>
                  <a:cubicBezTo>
                    <a:pt x="4128" y="3397"/>
                    <a:pt x="4127" y="3316"/>
                    <a:pt x="4125" y="3240"/>
                  </a:cubicBezTo>
                  <a:cubicBezTo>
                    <a:pt x="4110" y="2844"/>
                    <a:pt x="4045" y="2598"/>
                    <a:pt x="3919" y="2464"/>
                  </a:cubicBezTo>
                  <a:cubicBezTo>
                    <a:pt x="3919" y="2161"/>
                    <a:pt x="3799" y="1716"/>
                    <a:pt x="3596" y="1272"/>
                  </a:cubicBezTo>
                  <a:cubicBezTo>
                    <a:pt x="3289" y="598"/>
                    <a:pt x="2883" y="109"/>
                    <a:pt x="2632" y="109"/>
                  </a:cubicBezTo>
                  <a:cubicBezTo>
                    <a:pt x="2609" y="109"/>
                    <a:pt x="2587" y="114"/>
                    <a:pt x="2567" y="123"/>
                  </a:cubicBezTo>
                  <a:cubicBezTo>
                    <a:pt x="2564" y="124"/>
                    <a:pt x="2562" y="125"/>
                    <a:pt x="2559" y="126"/>
                  </a:cubicBezTo>
                  <a:lnTo>
                    <a:pt x="2435" y="183"/>
                  </a:lnTo>
                  <a:cubicBezTo>
                    <a:pt x="2345" y="152"/>
                    <a:pt x="2164" y="92"/>
                    <a:pt x="1969" y="50"/>
                  </a:cubicBezTo>
                  <a:cubicBezTo>
                    <a:pt x="1819" y="17"/>
                    <a:pt x="1690" y="0"/>
                    <a:pt x="1584" y="0"/>
                  </a:cubicBezTo>
                  <a:cubicBezTo>
                    <a:pt x="1404" y="0"/>
                    <a:pt x="1287" y="46"/>
                    <a:pt x="1225" y="141"/>
                  </a:cubicBezTo>
                  <a:cubicBezTo>
                    <a:pt x="1193" y="190"/>
                    <a:pt x="1161" y="274"/>
                    <a:pt x="1194" y="391"/>
                  </a:cubicBezTo>
                  <a:cubicBezTo>
                    <a:pt x="1201" y="415"/>
                    <a:pt x="1210" y="440"/>
                    <a:pt x="1221" y="465"/>
                  </a:cubicBezTo>
                  <a:cubicBezTo>
                    <a:pt x="1347" y="741"/>
                    <a:pt x="1923" y="1198"/>
                    <a:pt x="2561" y="1528"/>
                  </a:cubicBezTo>
                  <a:cubicBezTo>
                    <a:pt x="2576" y="1535"/>
                    <a:pt x="2592" y="1537"/>
                    <a:pt x="2607" y="1534"/>
                  </a:cubicBezTo>
                  <a:cubicBezTo>
                    <a:pt x="2620" y="1531"/>
                    <a:pt x="2633" y="1529"/>
                    <a:pt x="2646" y="1529"/>
                  </a:cubicBezTo>
                  <a:cubicBezTo>
                    <a:pt x="2715" y="1529"/>
                    <a:pt x="2778" y="1570"/>
                    <a:pt x="2807" y="1632"/>
                  </a:cubicBezTo>
                  <a:cubicBezTo>
                    <a:pt x="2827" y="1675"/>
                    <a:pt x="2828" y="1723"/>
                    <a:pt x="2812" y="1768"/>
                  </a:cubicBezTo>
                  <a:cubicBezTo>
                    <a:pt x="2795" y="1812"/>
                    <a:pt x="2762" y="1847"/>
                    <a:pt x="2720" y="1866"/>
                  </a:cubicBezTo>
                  <a:cubicBezTo>
                    <a:pt x="2696" y="1877"/>
                    <a:pt x="2672" y="1882"/>
                    <a:pt x="2646" y="1882"/>
                  </a:cubicBezTo>
                  <a:cubicBezTo>
                    <a:pt x="2577" y="1882"/>
                    <a:pt x="2514" y="1842"/>
                    <a:pt x="2485" y="1779"/>
                  </a:cubicBezTo>
                  <a:cubicBezTo>
                    <a:pt x="2479" y="1765"/>
                    <a:pt x="2475" y="1751"/>
                    <a:pt x="2472" y="1737"/>
                  </a:cubicBezTo>
                  <a:cubicBezTo>
                    <a:pt x="2469" y="1716"/>
                    <a:pt x="2456" y="1699"/>
                    <a:pt x="2437" y="1689"/>
                  </a:cubicBezTo>
                  <a:cubicBezTo>
                    <a:pt x="1929" y="1426"/>
                    <a:pt x="1462" y="1094"/>
                    <a:pt x="1188" y="802"/>
                  </a:cubicBezTo>
                  <a:cubicBezTo>
                    <a:pt x="1169" y="781"/>
                    <a:pt x="1138" y="775"/>
                    <a:pt x="1112" y="787"/>
                  </a:cubicBezTo>
                  <a:lnTo>
                    <a:pt x="42" y="1274"/>
                  </a:lnTo>
                  <a:cubicBezTo>
                    <a:pt x="16" y="1287"/>
                    <a:pt x="0" y="1315"/>
                    <a:pt x="4" y="1344"/>
                  </a:cubicBezTo>
                  <a:cubicBezTo>
                    <a:pt x="24" y="1493"/>
                    <a:pt x="112" y="2033"/>
                    <a:pt x="425" y="2719"/>
                  </a:cubicBezTo>
                  <a:cubicBezTo>
                    <a:pt x="738" y="3405"/>
                    <a:pt x="1088" y="3826"/>
                    <a:pt x="1188" y="3938"/>
                  </a:cubicBezTo>
                  <a:cubicBezTo>
                    <a:pt x="1207" y="3960"/>
                    <a:pt x="1238" y="3967"/>
                    <a:pt x="1265" y="3955"/>
                  </a:cubicBezTo>
                  <a:lnTo>
                    <a:pt x="3494" y="2938"/>
                  </a:lnTo>
                  <a:cubicBezTo>
                    <a:pt x="3497" y="2958"/>
                    <a:pt x="3500" y="2979"/>
                    <a:pt x="3503" y="3001"/>
                  </a:cubicBezTo>
                  <a:cubicBezTo>
                    <a:pt x="3522" y="3142"/>
                    <a:pt x="3544" y="3302"/>
                    <a:pt x="3544" y="3433"/>
                  </a:cubicBezTo>
                  <a:cubicBezTo>
                    <a:pt x="3545" y="3525"/>
                    <a:pt x="3534" y="3576"/>
                    <a:pt x="3526" y="3603"/>
                  </a:cubicBezTo>
                  <a:lnTo>
                    <a:pt x="3526" y="3603"/>
                  </a:lnTo>
                  <a:cubicBezTo>
                    <a:pt x="3499" y="3600"/>
                    <a:pt x="3467" y="3595"/>
                    <a:pt x="3435" y="3590"/>
                  </a:cubicBezTo>
                  <a:cubicBezTo>
                    <a:pt x="3371" y="3579"/>
                    <a:pt x="3305" y="3568"/>
                    <a:pt x="3242" y="3568"/>
                  </a:cubicBezTo>
                  <a:cubicBezTo>
                    <a:pt x="3087" y="3568"/>
                    <a:pt x="3014" y="3639"/>
                    <a:pt x="2980" y="3699"/>
                  </a:cubicBezTo>
                  <a:cubicBezTo>
                    <a:pt x="2900" y="3839"/>
                    <a:pt x="2980" y="4012"/>
                    <a:pt x="3058" y="4146"/>
                  </a:cubicBezTo>
                  <a:cubicBezTo>
                    <a:pt x="3014" y="4158"/>
                    <a:pt x="2954" y="4169"/>
                    <a:pt x="2914" y="4176"/>
                  </a:cubicBezTo>
                  <a:cubicBezTo>
                    <a:pt x="2854" y="4186"/>
                    <a:pt x="2793" y="4197"/>
                    <a:pt x="2739" y="4214"/>
                  </a:cubicBezTo>
                  <a:cubicBezTo>
                    <a:pt x="2639" y="4245"/>
                    <a:pt x="2574" y="4300"/>
                    <a:pt x="2546" y="4376"/>
                  </a:cubicBezTo>
                  <a:cubicBezTo>
                    <a:pt x="2523" y="4435"/>
                    <a:pt x="2516" y="4529"/>
                    <a:pt x="2605" y="4640"/>
                  </a:cubicBezTo>
                  <a:cubicBezTo>
                    <a:pt x="2723" y="4785"/>
                    <a:pt x="2892" y="4895"/>
                    <a:pt x="3108" y="4965"/>
                  </a:cubicBezTo>
                  <a:cubicBezTo>
                    <a:pt x="3287" y="5024"/>
                    <a:pt x="3499" y="5055"/>
                    <a:pt x="3720" y="5055"/>
                  </a:cubicBezTo>
                  <a:cubicBezTo>
                    <a:pt x="3933" y="5055"/>
                    <a:pt x="4147" y="5027"/>
                    <a:pt x="4338" y="4975"/>
                  </a:cubicBezTo>
                  <a:cubicBezTo>
                    <a:pt x="4480" y="4936"/>
                    <a:pt x="4676" y="4863"/>
                    <a:pt x="4804" y="4742"/>
                  </a:cubicBezTo>
                  <a:cubicBezTo>
                    <a:pt x="4858" y="4690"/>
                    <a:pt x="5001" y="4555"/>
                    <a:pt x="4952" y="4387"/>
                  </a:cubicBezTo>
                  <a:close/>
                  <a:moveTo>
                    <a:pt x="3311" y="4229"/>
                  </a:moveTo>
                  <a:cubicBezTo>
                    <a:pt x="3326" y="4193"/>
                    <a:pt x="3319" y="4150"/>
                    <a:pt x="3288" y="4095"/>
                  </a:cubicBezTo>
                  <a:cubicBezTo>
                    <a:pt x="3213" y="3963"/>
                    <a:pt x="3187" y="3873"/>
                    <a:pt x="3211" y="3829"/>
                  </a:cubicBezTo>
                  <a:cubicBezTo>
                    <a:pt x="3216" y="3819"/>
                    <a:pt x="3232" y="3790"/>
                    <a:pt x="3307" y="3790"/>
                  </a:cubicBezTo>
                  <a:cubicBezTo>
                    <a:pt x="3349" y="3790"/>
                    <a:pt x="3401" y="3799"/>
                    <a:pt x="3450" y="3807"/>
                  </a:cubicBezTo>
                  <a:cubicBezTo>
                    <a:pt x="3499" y="3816"/>
                    <a:pt x="3544" y="3824"/>
                    <a:pt x="3581" y="3824"/>
                  </a:cubicBezTo>
                  <a:cubicBezTo>
                    <a:pt x="3601" y="3824"/>
                    <a:pt x="3616" y="3821"/>
                    <a:pt x="3628" y="3817"/>
                  </a:cubicBezTo>
                  <a:cubicBezTo>
                    <a:pt x="3636" y="3814"/>
                    <a:pt x="3643" y="3809"/>
                    <a:pt x="3649" y="3803"/>
                  </a:cubicBezTo>
                  <a:cubicBezTo>
                    <a:pt x="3773" y="3674"/>
                    <a:pt x="3744" y="3311"/>
                    <a:pt x="3704" y="2950"/>
                  </a:cubicBezTo>
                  <a:cubicBezTo>
                    <a:pt x="3690" y="2823"/>
                    <a:pt x="3677" y="2722"/>
                    <a:pt x="3691" y="2702"/>
                  </a:cubicBezTo>
                  <a:cubicBezTo>
                    <a:pt x="3694" y="2699"/>
                    <a:pt x="3697" y="2697"/>
                    <a:pt x="3700" y="2698"/>
                  </a:cubicBezTo>
                  <a:cubicBezTo>
                    <a:pt x="3815" y="2734"/>
                    <a:pt x="3888" y="2948"/>
                    <a:pt x="3911" y="3314"/>
                  </a:cubicBezTo>
                  <a:cubicBezTo>
                    <a:pt x="3921" y="3469"/>
                    <a:pt x="3920" y="3619"/>
                    <a:pt x="3917" y="3718"/>
                  </a:cubicBezTo>
                  <a:cubicBezTo>
                    <a:pt x="3917" y="3741"/>
                    <a:pt x="3929" y="3762"/>
                    <a:pt x="3948" y="3773"/>
                  </a:cubicBezTo>
                  <a:cubicBezTo>
                    <a:pt x="3968" y="3784"/>
                    <a:pt x="3992" y="3782"/>
                    <a:pt x="4010" y="3768"/>
                  </a:cubicBezTo>
                  <a:cubicBezTo>
                    <a:pt x="4057" y="3732"/>
                    <a:pt x="4127" y="3689"/>
                    <a:pt x="4197" y="3689"/>
                  </a:cubicBezTo>
                  <a:cubicBezTo>
                    <a:pt x="4233" y="3689"/>
                    <a:pt x="4265" y="3700"/>
                    <a:pt x="4295" y="3723"/>
                  </a:cubicBezTo>
                  <a:lnTo>
                    <a:pt x="4295" y="3723"/>
                  </a:lnTo>
                  <a:cubicBezTo>
                    <a:pt x="4347" y="3782"/>
                    <a:pt x="4302" y="3848"/>
                    <a:pt x="4187" y="3967"/>
                  </a:cubicBezTo>
                  <a:cubicBezTo>
                    <a:pt x="4109" y="4049"/>
                    <a:pt x="4073" y="4092"/>
                    <a:pt x="4070" y="4132"/>
                  </a:cubicBezTo>
                  <a:cubicBezTo>
                    <a:pt x="4069" y="4142"/>
                    <a:pt x="4071" y="4151"/>
                    <a:pt x="4074" y="4160"/>
                  </a:cubicBezTo>
                  <a:cubicBezTo>
                    <a:pt x="4112" y="4256"/>
                    <a:pt x="4259" y="4286"/>
                    <a:pt x="4402" y="4315"/>
                  </a:cubicBezTo>
                  <a:cubicBezTo>
                    <a:pt x="4521" y="4339"/>
                    <a:pt x="4633" y="4361"/>
                    <a:pt x="4651" y="4423"/>
                  </a:cubicBezTo>
                  <a:cubicBezTo>
                    <a:pt x="4662" y="4463"/>
                    <a:pt x="4633" y="4516"/>
                    <a:pt x="4563" y="4586"/>
                  </a:cubicBezTo>
                  <a:cubicBezTo>
                    <a:pt x="4420" y="4729"/>
                    <a:pt x="4075" y="4828"/>
                    <a:pt x="3723" y="4828"/>
                  </a:cubicBezTo>
                  <a:cubicBezTo>
                    <a:pt x="3338" y="4828"/>
                    <a:pt x="3027" y="4712"/>
                    <a:pt x="2870" y="4509"/>
                  </a:cubicBezTo>
                  <a:cubicBezTo>
                    <a:pt x="2844" y="4475"/>
                    <a:pt x="2834" y="4446"/>
                    <a:pt x="2842" y="4424"/>
                  </a:cubicBezTo>
                  <a:cubicBezTo>
                    <a:pt x="2859" y="4377"/>
                    <a:pt x="2951" y="4360"/>
                    <a:pt x="3047" y="4342"/>
                  </a:cubicBezTo>
                  <a:cubicBezTo>
                    <a:pt x="3183" y="4317"/>
                    <a:pt x="3282" y="4295"/>
                    <a:pt x="3311" y="4229"/>
                  </a:cubicBezTo>
                  <a:close/>
                  <a:moveTo>
                    <a:pt x="3039" y="1526"/>
                  </a:moveTo>
                  <a:cubicBezTo>
                    <a:pt x="2915" y="1253"/>
                    <a:pt x="2821" y="973"/>
                    <a:pt x="2775" y="738"/>
                  </a:cubicBezTo>
                  <a:cubicBezTo>
                    <a:pt x="2759" y="657"/>
                    <a:pt x="2749" y="582"/>
                    <a:pt x="2746" y="515"/>
                  </a:cubicBezTo>
                  <a:lnTo>
                    <a:pt x="2746" y="515"/>
                  </a:lnTo>
                  <a:cubicBezTo>
                    <a:pt x="2794" y="561"/>
                    <a:pt x="2844" y="618"/>
                    <a:pt x="2895" y="684"/>
                  </a:cubicBezTo>
                  <a:cubicBezTo>
                    <a:pt x="3043" y="872"/>
                    <a:pt x="3192" y="1127"/>
                    <a:pt x="3317" y="1400"/>
                  </a:cubicBezTo>
                  <a:cubicBezTo>
                    <a:pt x="3442" y="1673"/>
                    <a:pt x="3535" y="1953"/>
                    <a:pt x="3581" y="2188"/>
                  </a:cubicBezTo>
                  <a:cubicBezTo>
                    <a:pt x="3597" y="2269"/>
                    <a:pt x="3607" y="2344"/>
                    <a:pt x="3611" y="2411"/>
                  </a:cubicBezTo>
                  <a:cubicBezTo>
                    <a:pt x="3563" y="2365"/>
                    <a:pt x="3513" y="2308"/>
                    <a:pt x="3461" y="2242"/>
                  </a:cubicBezTo>
                  <a:cubicBezTo>
                    <a:pt x="3314" y="2054"/>
                    <a:pt x="3164" y="1799"/>
                    <a:pt x="3039" y="1526"/>
                  </a:cubicBezTo>
                  <a:close/>
                  <a:moveTo>
                    <a:pt x="1392" y="250"/>
                  </a:moveTo>
                  <a:cubicBezTo>
                    <a:pt x="1402" y="235"/>
                    <a:pt x="1441" y="200"/>
                    <a:pt x="1582" y="200"/>
                  </a:cubicBezTo>
                  <a:cubicBezTo>
                    <a:pt x="1674" y="200"/>
                    <a:pt x="1789" y="215"/>
                    <a:pt x="1924" y="245"/>
                  </a:cubicBezTo>
                  <a:cubicBezTo>
                    <a:pt x="1999" y="261"/>
                    <a:pt x="2080" y="282"/>
                    <a:pt x="2164" y="307"/>
                  </a:cubicBezTo>
                  <a:lnTo>
                    <a:pt x="1550" y="587"/>
                  </a:lnTo>
                  <a:cubicBezTo>
                    <a:pt x="1480" y="511"/>
                    <a:pt x="1431" y="443"/>
                    <a:pt x="1403" y="383"/>
                  </a:cubicBezTo>
                  <a:cubicBezTo>
                    <a:pt x="1396" y="367"/>
                    <a:pt x="1391" y="352"/>
                    <a:pt x="1387" y="338"/>
                  </a:cubicBezTo>
                  <a:cubicBezTo>
                    <a:pt x="1376" y="301"/>
                    <a:pt x="1378" y="272"/>
                    <a:pt x="1392" y="25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grpSp>
      <p:sp>
        <p:nvSpPr>
          <p:cNvPr id="5" name="标题 1" descr="17334d2a-6dc7-45a7-ae72-14e0e8c14498"/>
          <p:cNvSpPr txBox="1"/>
          <p:nvPr/>
        </p:nvSpPr>
        <p:spPr>
          <a:xfrm>
            <a:off x="739221" y="382089"/>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一、幼儿舞蹈概述</a:t>
            </a:r>
            <a:endParaRPr lang="en-US" dirty="0">
              <a:solidFill>
                <a:srgbClr val="639CEF"/>
              </a:solidFill>
              <a:ea typeface="华康方圆体 Std W7"/>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descr="17334d2a-6dc7-45a7-ae72-14e0e8c14498"/>
          <p:cNvSpPr txBox="1"/>
          <p:nvPr/>
        </p:nvSpPr>
        <p:spPr>
          <a:xfrm>
            <a:off x="895191" y="616911"/>
            <a:ext cx="10858500" cy="900112"/>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a:lstStyle>
          <a:p>
            <a:r>
              <a:rPr lang="zh-CN" altLang="en-US" dirty="0"/>
              <a:t>二、幼儿舞蹈的特点</a:t>
            </a:r>
            <a:endParaRPr lang="en-US" dirty="0">
              <a:solidFill>
                <a:srgbClr val="639CEF"/>
              </a:solidFill>
              <a:ea typeface="华康方圆体 Std W7"/>
            </a:endParaRPr>
          </a:p>
        </p:txBody>
      </p:sp>
      <p:sp>
        <p:nvSpPr>
          <p:cNvPr id="14" name="文本框 13"/>
          <p:cNvSpPr txBox="1"/>
          <p:nvPr/>
        </p:nvSpPr>
        <p:spPr>
          <a:xfrm>
            <a:off x="800099" y="1991406"/>
            <a:ext cx="10729913" cy="3415030"/>
          </a:xfrm>
          <a:prstGeom prst="rect">
            <a:avLst/>
          </a:prstGeom>
          <a:noFill/>
        </p:spPr>
        <p:txBody>
          <a:bodyPr wrap="square" rtlCol="0">
            <a:spAutoFit/>
          </a:bodyPr>
          <a:lstStyle/>
          <a:p>
            <a:pPr>
              <a:lnSpc>
                <a:spcPct val="150000"/>
              </a:lnSpc>
            </a:pPr>
            <a:r>
              <a:rPr lang="en-US" altLang="zh-CN" sz="2000" dirty="0"/>
              <a:t>    </a:t>
            </a:r>
            <a:r>
              <a:rPr lang="zh-CN" altLang="en-US" sz="2400" dirty="0"/>
              <a:t>幼儿舞蹈犹如一只灵动的脱兔，又如一幅斑斓的画卷，幼儿以肢体为笔，以音乐为墨，在两者自然的交融下绘出一幅幅美妙的画。幼儿舞蹈的率真自然、清新喜人都是孩子们童心的展示，是童趣的彰显。所以，幼儿舞蹈除了具有舞蹈艺术的本质特点以外，由于其主体（幼儿）自身所具有的特点，也使得幼儿舞蹈具有独特的个性与特征，其突出特点表现在幼儿舞蹈所独有的纯粹、真实、夸张、有趣、简洁、生动等特点。</a:t>
            </a:r>
            <a:endParaRPr lang="zh-CN" altLang="en-US" sz="2400" dirty="0"/>
          </a:p>
        </p:txBody>
      </p:sp>
    </p:spTree>
  </p:cSld>
  <p:clrMapOvr>
    <a:masterClrMapping/>
  </p:clrMapOvr>
</p:sld>
</file>

<file path=ppt/tags/tag1.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10.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11.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12.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13.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14.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2.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3.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4.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5.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6.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7.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8.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ags/tag9.xml><?xml version="1.0" encoding="utf-8"?>
<p:tagLst xmlns:p="http://schemas.openxmlformats.org/presentationml/2006/main">
  <p:tag name="KSO_WM_DIAGRAM_VIRTUALLY_FRAME" val="{&quot;height&quot;:324.81976377952753,&quot;left&quot;:135.7792125984252,&quot;top&quot;:133.61779527559054,&quot;width&quot;:851.2904724409449}"/>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 Presentation Template</Template>
  <TotalTime>0</TotalTime>
  <Words>6082</Words>
  <Application>WPS 演示</Application>
  <PresentationFormat>宽屏</PresentationFormat>
  <Paragraphs>247</Paragraphs>
  <Slides>43</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vt:lpstr>
      <vt:lpstr>宋体</vt:lpstr>
      <vt:lpstr>Wingdings</vt:lpstr>
      <vt:lpstr>华康方圆体 Std W7</vt:lpstr>
      <vt:lpstr>Latha</vt:lpstr>
      <vt:lpstr>思源黑体 CN Normal</vt:lpstr>
      <vt:lpstr>Arial</vt:lpstr>
      <vt:lpstr>Lato</vt:lpstr>
      <vt:lpstr>微软雅黑</vt:lpstr>
      <vt:lpstr>Arial Unicode MS</vt:lpstr>
      <vt:lpstr>等线</vt:lpstr>
      <vt:lpstr>华康方圆体 Std W7</vt:lpstr>
      <vt:lpstr>Lato Black</vt:lpstr>
      <vt:lpstr>Designed by iSlide</vt:lpstr>
      <vt:lpstr>舞蹈与幼儿舞蹈创编</vt:lpstr>
      <vt:lpstr>目    录</vt:lpstr>
      <vt:lpstr>项目一   幼儿舞蹈概述</vt:lpstr>
      <vt:lpstr>目    录</vt:lpstr>
      <vt:lpstr>学习目标</vt:lpstr>
      <vt:lpstr>导入案例</vt:lpstr>
      <vt:lpstr>任务一　幼儿舞蹈概述及其特点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幼儿舞蹈的种类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幼儿舞蹈与幼儿审美教育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观 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60</cp:revision>
  <cp:lastPrinted>2024-11-10T16:00:00Z</cp:lastPrinted>
  <dcterms:created xsi:type="dcterms:W3CDTF">2024-11-10T16:00:00Z</dcterms:created>
  <dcterms:modified xsi:type="dcterms:W3CDTF">2025-09-01T09:20:34Z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2052-12.1.0.21171</vt:lpwstr>
  </property>
</Properties>
</file>