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1909" r:id="rId3"/>
    <p:sldId id="257" r:id="rId4"/>
    <p:sldId id="1910" r:id="rId5"/>
    <p:sldId id="344" r:id="rId6"/>
    <p:sldId id="1848" r:id="rId7"/>
    <p:sldId id="1980" r:id="rId9"/>
    <p:sldId id="1981" r:id="rId10"/>
    <p:sldId id="1913" r:id="rId11"/>
    <p:sldId id="1914" r:id="rId12"/>
    <p:sldId id="1905" r:id="rId13"/>
    <p:sldId id="1906" r:id="rId14"/>
    <p:sldId id="1907" r:id="rId15"/>
    <p:sldId id="1908" r:id="rId16"/>
    <p:sldId id="1897" r:id="rId17"/>
    <p:sldId id="1915" r:id="rId18"/>
    <p:sldId id="1916" r:id="rId19"/>
    <p:sldId id="1917" r:id="rId20"/>
    <p:sldId id="1865" r:id="rId21"/>
    <p:sldId id="1871" r:id="rId22"/>
    <p:sldId id="1881" r:id="rId23"/>
    <p:sldId id="1918" r:id="rId24"/>
    <p:sldId id="1919" r:id="rId25"/>
    <p:sldId id="1920" r:id="rId26"/>
    <p:sldId id="1921" r:id="rId27"/>
    <p:sldId id="1922" r:id="rId28"/>
    <p:sldId id="1923" r:id="rId29"/>
    <p:sldId id="1924" r:id="rId30"/>
    <p:sldId id="1925" r:id="rId31"/>
    <p:sldId id="1880" r:id="rId32"/>
    <p:sldId id="1926" r:id="rId33"/>
    <p:sldId id="1927" r:id="rId34"/>
    <p:sldId id="1882" r:id="rId35"/>
    <p:sldId id="1884" r:id="rId36"/>
    <p:sldId id="1928" r:id="rId37"/>
    <p:sldId id="1886" r:id="rId38"/>
    <p:sldId id="1887" r:id="rId39"/>
    <p:sldId id="1890" r:id="rId40"/>
    <p:sldId id="1929" r:id="rId41"/>
    <p:sldId id="1889" r:id="rId42"/>
    <p:sldId id="1930" r:id="rId43"/>
    <p:sldId id="1898" r:id="rId44"/>
    <p:sldId id="1931" r:id="rId45"/>
    <p:sldId id="1893" r:id="rId46"/>
    <p:sldId id="1883" r:id="rId47"/>
    <p:sldId id="1932" r:id="rId48"/>
    <p:sldId id="1933" r:id="rId49"/>
    <p:sldId id="1934" r:id="rId50"/>
    <p:sldId id="1872" r:id="rId51"/>
    <p:sldId id="1900" r:id="rId52"/>
    <p:sldId id="1935" r:id="rId53"/>
    <p:sldId id="1936" r:id="rId54"/>
    <p:sldId id="1937" r:id="rId55"/>
    <p:sldId id="1938" r:id="rId56"/>
    <p:sldId id="1939" r:id="rId57"/>
    <p:sldId id="1940" r:id="rId58"/>
    <p:sldId id="1941" r:id="rId59"/>
    <p:sldId id="1942" r:id="rId60"/>
    <p:sldId id="1943" r:id="rId61"/>
    <p:sldId id="1944" r:id="rId62"/>
    <p:sldId id="1945" r:id="rId63"/>
    <p:sldId id="1946" r:id="rId64"/>
    <p:sldId id="1947" r:id="rId65"/>
    <p:sldId id="1948" r:id="rId66"/>
    <p:sldId id="1949" r:id="rId67"/>
    <p:sldId id="1950" r:id="rId68"/>
    <p:sldId id="1951" r:id="rId69"/>
    <p:sldId id="1952" r:id="rId70"/>
    <p:sldId id="1953" r:id="rId71"/>
    <p:sldId id="1954" r:id="rId72"/>
    <p:sldId id="1955" r:id="rId73"/>
    <p:sldId id="1956" r:id="rId74"/>
    <p:sldId id="1957" r:id="rId75"/>
    <p:sldId id="1958" r:id="rId76"/>
    <p:sldId id="1959" r:id="rId77"/>
    <p:sldId id="1960" r:id="rId78"/>
    <p:sldId id="1961" r:id="rId79"/>
    <p:sldId id="1962" r:id="rId80"/>
    <p:sldId id="1963" r:id="rId81"/>
    <p:sldId id="1964" r:id="rId82"/>
    <p:sldId id="1965" r:id="rId83"/>
    <p:sldId id="1966" r:id="rId84"/>
    <p:sldId id="1967" r:id="rId85"/>
    <p:sldId id="1968" r:id="rId86"/>
    <p:sldId id="1969" r:id="rId87"/>
    <p:sldId id="1970" r:id="rId88"/>
    <p:sldId id="1971" r:id="rId89"/>
    <p:sldId id="1972" r:id="rId90"/>
    <p:sldId id="1973" r:id="rId91"/>
    <p:sldId id="1974" r:id="rId92"/>
    <p:sldId id="1975" r:id="rId93"/>
    <p:sldId id="1976" r:id="rId94"/>
    <p:sldId id="1977" r:id="rId95"/>
    <p:sldId id="1978" r:id="rId96"/>
    <p:sldId id="1979" r:id="rId97"/>
    <p:sldId id="1903" r:id="rId98"/>
    <p:sldId id="1904" r:id="rId99"/>
    <p:sldId id="312" r:id="rId100"/>
  </p:sldIdLst>
  <p:sldSz cx="12192000" cy="6858000"/>
  <p:notesSz cx="6858000" cy="9144000"/>
  <p:custDataLst>
    <p:tags r:id="rId10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guide id="4" orient="horz" pos="714" userDrawn="1">
          <p15:clr>
            <a:srgbClr val="A4A3A4"/>
          </p15:clr>
        </p15:guide>
        <p15:guide id="5" orient="horz" pos="3960" userDrawn="1">
          <p15:clr>
            <a:srgbClr val="A4A3A4"/>
          </p15:clr>
        </p15:guide>
        <p15:guide id="6" orient="horz" pos="39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66FF"/>
    <a:srgbClr val="3399FF"/>
    <a:srgbClr val="0066CC"/>
    <a:srgbClr val="F8FAFE"/>
    <a:srgbClr val="F0F5FE"/>
    <a:srgbClr val="D5E8FF"/>
    <a:srgbClr val="639CEF"/>
    <a:srgbClr val="D5E0FF"/>
    <a:srgbClr val="DDE6FF"/>
    <a:srgbClr val="96BD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78" autoAdjust="0"/>
    <p:restoredTop sz="94737" autoAdjust="0"/>
  </p:normalViewPr>
  <p:slideViewPr>
    <p:cSldViewPr snapToGrid="0" showGuides="1">
      <p:cViewPr varScale="1">
        <p:scale>
          <a:sx n="87" d="100"/>
          <a:sy n="87" d="100"/>
        </p:scale>
        <p:origin x="88" y="312"/>
      </p:cViewPr>
      <p:guideLst>
        <p:guide pos="416"/>
        <p:guide pos="7256"/>
        <p:guide orient="horz" pos="648"/>
        <p:guide orient="horz" pos="714"/>
        <p:guide orient="horz" pos="3960"/>
        <p:guide orient="horz" pos="3912"/>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notesMaster" Target="notesMasters/notesMaster1.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4" Type="http://schemas.openxmlformats.org/officeDocument/2006/relationships/tags" Target="tags/tag1.xml"/><Relationship Id="rId103" Type="http://schemas.openxmlformats.org/officeDocument/2006/relationships/tableStyles" Target="tableStyles.xml"/><Relationship Id="rId102" Type="http://schemas.openxmlformats.org/officeDocument/2006/relationships/viewProps" Target="viewProps.xml"/><Relationship Id="rId101" Type="http://schemas.openxmlformats.org/officeDocument/2006/relationships/presProps" Target="presProps.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760955-7120-48CF-A8BA-A6A75EC7E14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31F0A-3883-48E7-8EA6-5054324991F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p>
        </p:txBody>
      </p:sp>
      <p:sp>
        <p:nvSpPr>
          <p:cNvPr id="4" name="幻灯片编号占位符 3"/>
          <p:cNvSpPr>
            <a:spLocks noGrp="1"/>
          </p:cNvSpPr>
          <p:nvPr>
            <p:ph type="sldNum" sz="quarter" idx="5"/>
          </p:nvPr>
        </p:nvSpPr>
        <p:spPr/>
        <p:txBody>
          <a:bodyPr rtlCol="0"/>
          <a:lstStyle/>
          <a:p>
            <a:pPr rtl="0"/>
            <a:fld id="{6DEB7EE2-04A2-4FB2-9625-C9C73AC4D32F}" type="slidenum">
              <a:rPr lang="en-US" altLang="zh-CN"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p>
        </p:txBody>
      </p:sp>
      <p:sp>
        <p:nvSpPr>
          <p:cNvPr id="4" name="幻灯片编号占位符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defRPr/>
            </a:pPr>
            <a:fld id="{6DEB7EE2-04A2-4FB2-9625-C9C73AC4D32F}" type="slidenum">
              <a:rPr kumimoji="0" lang="en-US" altLang="zh-CN"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microsoft.com/office/2007/relationships/hdphoto" Target="../media/image6.wdp"/><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8" Type="http://schemas.openxmlformats.org/officeDocument/2006/relationships/image" Target="../media/image17.png"/><Relationship Id="rId17" Type="http://schemas.microsoft.com/office/2007/relationships/hdphoto" Target="../media/image16.wdp"/><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14.png"/><Relationship Id="rId7" Type="http://schemas.openxmlformats.org/officeDocument/2006/relationships/image" Target="../media/image11.png"/><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image" Target="../media/image18.png"/><Relationship Id="rId12" Type="http://schemas.microsoft.com/office/2007/relationships/hdphoto" Target="../media/image6.wdp"/><Relationship Id="rId11" Type="http://schemas.openxmlformats.org/officeDocument/2006/relationships/image" Target="../media/image5.png"/><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7.png"/><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image" Target="../media/image18.png"/><Relationship Id="rId19" Type="http://schemas.microsoft.com/office/2007/relationships/hdphoto" Target="../media/image16.wdp"/><Relationship Id="rId18" Type="http://schemas.openxmlformats.org/officeDocument/2006/relationships/image" Target="../media/image15.png"/><Relationship Id="rId17" Type="http://schemas.microsoft.com/office/2007/relationships/hdphoto" Target="../media/image6.wdp"/><Relationship Id="rId16" Type="http://schemas.openxmlformats.org/officeDocument/2006/relationships/image" Target="../media/image5.png"/><Relationship Id="rId15" Type="http://schemas.openxmlformats.org/officeDocument/2006/relationships/image" Target="../media/image8.png"/><Relationship Id="rId14" Type="http://schemas.openxmlformats.org/officeDocument/2006/relationships/image" Target="../media/image17.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rgbClr val="D5E8FF"/>
        </a:solidFill>
        <a:effectLst/>
      </p:bgPr>
    </p:bg>
    <p:spTree>
      <p:nvGrpSpPr>
        <p:cNvPr id="1" name=""/>
        <p:cNvGrpSpPr/>
        <p:nvPr/>
      </p:nvGrpSpPr>
      <p:grpSpPr>
        <a:xfrm>
          <a:off x="0" y="0"/>
          <a:ext cx="0" cy="0"/>
          <a:chOff x="0" y="0"/>
          <a:chExt cx="0" cy="0"/>
        </a:xfrm>
      </p:grpSpPr>
      <p:grpSp>
        <p:nvGrpSpPr>
          <p:cNvPr id="12" name="组合 11" descr="29795cde-837d-4299-b6d7-e01575d9c09c"/>
          <p:cNvGrpSpPr/>
          <p:nvPr/>
        </p:nvGrpSpPr>
        <p:grpSpPr>
          <a:xfrm rot="21426917">
            <a:off x="1745750" y="306911"/>
            <a:ext cx="8871857" cy="4876559"/>
            <a:chOff x="1636396" y="425253"/>
            <a:chExt cx="8871857" cy="4876559"/>
          </a:xfrm>
        </p:grpSpPr>
        <p:sp>
          <p:nvSpPr>
            <p:cNvPr id="7" name="任意多边形: 形状 6" descr="9435a320-8ea9-4cf2-b98e-266b2a9862da"/>
            <p:cNvSpPr/>
            <p:nvPr/>
          </p:nvSpPr>
          <p:spPr>
            <a:xfrm flipH="1" flipV="1">
              <a:off x="1636396" y="425253"/>
              <a:ext cx="8871857" cy="4876559"/>
            </a:xfrm>
            <a:custGeom>
              <a:avLst/>
              <a:gdLst>
                <a:gd name="connsiteX0" fmla="*/ 795122 w 795122"/>
                <a:gd name="connsiteY0" fmla="*/ 239221 h 502630"/>
                <a:gd name="connsiteX1" fmla="*/ 639875 w 795122"/>
                <a:gd name="connsiteY1" fmla="*/ 83878 h 502630"/>
                <a:gd name="connsiteX2" fmla="*/ 622932 w 795122"/>
                <a:gd name="connsiteY2" fmla="*/ 84833 h 502630"/>
                <a:gd name="connsiteX3" fmla="*/ 414143 w 795122"/>
                <a:gd name="connsiteY3" fmla="*/ 16925 h 502630"/>
                <a:gd name="connsiteX4" fmla="*/ 369659 w 795122"/>
                <a:gd name="connsiteY4" fmla="*/ 50901 h 502630"/>
                <a:gd name="connsiteX5" fmla="*/ 164706 w 795122"/>
                <a:gd name="connsiteY5" fmla="*/ 58918 h 502630"/>
                <a:gd name="connsiteX6" fmla="*/ 134187 w 795122"/>
                <a:gd name="connsiteY6" fmla="*/ 109792 h 502630"/>
                <a:gd name="connsiteX7" fmla="*/ 1456 w 795122"/>
                <a:gd name="connsiteY7" fmla="*/ 284683 h 502630"/>
                <a:gd name="connsiteX8" fmla="*/ 147693 w 795122"/>
                <a:gd name="connsiteY8" fmla="*/ 418665 h 502630"/>
                <a:gd name="connsiteX9" fmla="*/ 342313 w 795122"/>
                <a:gd name="connsiteY9" fmla="*/ 462476 h 502630"/>
                <a:gd name="connsiteX10" fmla="*/ 494191 w 795122"/>
                <a:gd name="connsiteY10" fmla="*/ 478640 h 502630"/>
                <a:gd name="connsiteX11" fmla="*/ 511639 w 795122"/>
                <a:gd name="connsiteY11" fmla="*/ 460853 h 502630"/>
                <a:gd name="connsiteX12" fmla="*/ 714707 w 795122"/>
                <a:gd name="connsiteY12" fmla="*/ 377202 h 502630"/>
                <a:gd name="connsiteX13" fmla="*/ 715756 w 795122"/>
                <a:gd name="connsiteY13" fmla="*/ 374615 h 502630"/>
                <a:gd name="connsiteX14" fmla="*/ 795122 w 795122"/>
                <a:gd name="connsiteY14" fmla="*/ 239221 h 50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5122" h="502630">
                  <a:moveTo>
                    <a:pt x="795122" y="239221"/>
                  </a:moveTo>
                  <a:cubicBezTo>
                    <a:pt x="795151" y="153455"/>
                    <a:pt x="725640" y="83902"/>
                    <a:pt x="639875" y="83878"/>
                  </a:cubicBezTo>
                  <a:cubicBezTo>
                    <a:pt x="634215" y="83883"/>
                    <a:pt x="628559" y="84202"/>
                    <a:pt x="622932" y="84833"/>
                  </a:cubicBezTo>
                  <a:cubicBezTo>
                    <a:pt x="584028" y="8426"/>
                    <a:pt x="490550" y="-21975"/>
                    <a:pt x="414143" y="16925"/>
                  </a:cubicBezTo>
                  <a:cubicBezTo>
                    <a:pt x="397382" y="25463"/>
                    <a:pt x="382306" y="36974"/>
                    <a:pt x="369659" y="50901"/>
                  </a:cubicBezTo>
                  <a:cubicBezTo>
                    <a:pt x="310849" y="-3482"/>
                    <a:pt x="219088" y="107"/>
                    <a:pt x="164706" y="58918"/>
                  </a:cubicBezTo>
                  <a:cubicBezTo>
                    <a:pt x="151136" y="73589"/>
                    <a:pt x="140745" y="90913"/>
                    <a:pt x="134187" y="109792"/>
                  </a:cubicBezTo>
                  <a:cubicBezTo>
                    <a:pt x="49240" y="121437"/>
                    <a:pt x="-10185" y="199734"/>
                    <a:pt x="1456" y="284683"/>
                  </a:cubicBezTo>
                  <a:cubicBezTo>
                    <a:pt x="11603" y="358718"/>
                    <a:pt x="73054" y="415019"/>
                    <a:pt x="147693" y="418665"/>
                  </a:cubicBezTo>
                  <a:cubicBezTo>
                    <a:pt x="193324" y="478583"/>
                    <a:pt x="275407" y="497062"/>
                    <a:pt x="342313" y="462476"/>
                  </a:cubicBezTo>
                  <a:cubicBezTo>
                    <a:pt x="379791" y="508878"/>
                    <a:pt x="447789" y="516118"/>
                    <a:pt x="494191" y="478640"/>
                  </a:cubicBezTo>
                  <a:cubicBezTo>
                    <a:pt x="500672" y="473405"/>
                    <a:pt x="506528" y="467435"/>
                    <a:pt x="511639" y="460853"/>
                  </a:cubicBezTo>
                  <a:cubicBezTo>
                    <a:pt x="590814" y="493831"/>
                    <a:pt x="681729" y="456377"/>
                    <a:pt x="714707" y="377202"/>
                  </a:cubicBezTo>
                  <a:cubicBezTo>
                    <a:pt x="715064" y="376343"/>
                    <a:pt x="715413" y="375479"/>
                    <a:pt x="715756" y="374615"/>
                  </a:cubicBezTo>
                  <a:cubicBezTo>
                    <a:pt x="764755" y="347164"/>
                    <a:pt x="795108" y="295388"/>
                    <a:pt x="795122" y="239221"/>
                  </a:cubicBezTo>
                  <a:close/>
                </a:path>
              </a:pathLst>
            </a:custGeom>
            <a:solidFill>
              <a:srgbClr val="F8FAFE"/>
            </a:solidFill>
            <a:ln w="50800" cap="flat">
              <a:solidFill>
                <a:schemeClr val="accent1"/>
              </a:solidFill>
              <a:prstDash val="solid"/>
              <a:miter/>
            </a:ln>
          </p:spPr>
          <p:txBody>
            <a:bodyPr rot="0" spcFirstLastPara="0"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任意多边形: 形状 8" descr="92e30a37-9fb5-4d23-9a51-88c36513e5f5"/>
            <p:cNvSpPr/>
            <p:nvPr/>
          </p:nvSpPr>
          <p:spPr>
            <a:xfrm flipH="1" flipV="1">
              <a:off x="1849317" y="590423"/>
              <a:ext cx="8446014" cy="4546218"/>
            </a:xfrm>
            <a:custGeom>
              <a:avLst/>
              <a:gdLst>
                <a:gd name="connsiteX0" fmla="*/ 795122 w 795122"/>
                <a:gd name="connsiteY0" fmla="*/ 239221 h 502630"/>
                <a:gd name="connsiteX1" fmla="*/ 639875 w 795122"/>
                <a:gd name="connsiteY1" fmla="*/ 83878 h 502630"/>
                <a:gd name="connsiteX2" fmla="*/ 622932 w 795122"/>
                <a:gd name="connsiteY2" fmla="*/ 84833 h 502630"/>
                <a:gd name="connsiteX3" fmla="*/ 414143 w 795122"/>
                <a:gd name="connsiteY3" fmla="*/ 16925 h 502630"/>
                <a:gd name="connsiteX4" fmla="*/ 369659 w 795122"/>
                <a:gd name="connsiteY4" fmla="*/ 50901 h 502630"/>
                <a:gd name="connsiteX5" fmla="*/ 164706 w 795122"/>
                <a:gd name="connsiteY5" fmla="*/ 58918 h 502630"/>
                <a:gd name="connsiteX6" fmla="*/ 134187 w 795122"/>
                <a:gd name="connsiteY6" fmla="*/ 109792 h 502630"/>
                <a:gd name="connsiteX7" fmla="*/ 1456 w 795122"/>
                <a:gd name="connsiteY7" fmla="*/ 284683 h 502630"/>
                <a:gd name="connsiteX8" fmla="*/ 147693 w 795122"/>
                <a:gd name="connsiteY8" fmla="*/ 418665 h 502630"/>
                <a:gd name="connsiteX9" fmla="*/ 342313 w 795122"/>
                <a:gd name="connsiteY9" fmla="*/ 462476 h 502630"/>
                <a:gd name="connsiteX10" fmla="*/ 494191 w 795122"/>
                <a:gd name="connsiteY10" fmla="*/ 478640 h 502630"/>
                <a:gd name="connsiteX11" fmla="*/ 511639 w 795122"/>
                <a:gd name="connsiteY11" fmla="*/ 460853 h 502630"/>
                <a:gd name="connsiteX12" fmla="*/ 714707 w 795122"/>
                <a:gd name="connsiteY12" fmla="*/ 377202 h 502630"/>
                <a:gd name="connsiteX13" fmla="*/ 715756 w 795122"/>
                <a:gd name="connsiteY13" fmla="*/ 374615 h 502630"/>
                <a:gd name="connsiteX14" fmla="*/ 795122 w 795122"/>
                <a:gd name="connsiteY14" fmla="*/ 239221 h 50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5122" h="502630">
                  <a:moveTo>
                    <a:pt x="795122" y="239221"/>
                  </a:moveTo>
                  <a:cubicBezTo>
                    <a:pt x="795151" y="153455"/>
                    <a:pt x="725640" y="83902"/>
                    <a:pt x="639875" y="83878"/>
                  </a:cubicBezTo>
                  <a:cubicBezTo>
                    <a:pt x="634215" y="83883"/>
                    <a:pt x="628559" y="84202"/>
                    <a:pt x="622932" y="84833"/>
                  </a:cubicBezTo>
                  <a:cubicBezTo>
                    <a:pt x="584028" y="8426"/>
                    <a:pt x="490550" y="-21975"/>
                    <a:pt x="414143" y="16925"/>
                  </a:cubicBezTo>
                  <a:cubicBezTo>
                    <a:pt x="397382" y="25463"/>
                    <a:pt x="382306" y="36974"/>
                    <a:pt x="369659" y="50901"/>
                  </a:cubicBezTo>
                  <a:cubicBezTo>
                    <a:pt x="310849" y="-3482"/>
                    <a:pt x="219088" y="107"/>
                    <a:pt x="164706" y="58918"/>
                  </a:cubicBezTo>
                  <a:cubicBezTo>
                    <a:pt x="151136" y="73589"/>
                    <a:pt x="140745" y="90913"/>
                    <a:pt x="134187" y="109792"/>
                  </a:cubicBezTo>
                  <a:cubicBezTo>
                    <a:pt x="49240" y="121437"/>
                    <a:pt x="-10185" y="199734"/>
                    <a:pt x="1456" y="284683"/>
                  </a:cubicBezTo>
                  <a:cubicBezTo>
                    <a:pt x="11603" y="358718"/>
                    <a:pt x="73054" y="415019"/>
                    <a:pt x="147693" y="418665"/>
                  </a:cubicBezTo>
                  <a:cubicBezTo>
                    <a:pt x="193324" y="478583"/>
                    <a:pt x="275407" y="497062"/>
                    <a:pt x="342313" y="462476"/>
                  </a:cubicBezTo>
                  <a:cubicBezTo>
                    <a:pt x="379791" y="508878"/>
                    <a:pt x="447789" y="516118"/>
                    <a:pt x="494191" y="478640"/>
                  </a:cubicBezTo>
                  <a:cubicBezTo>
                    <a:pt x="500672" y="473405"/>
                    <a:pt x="506528" y="467435"/>
                    <a:pt x="511639" y="460853"/>
                  </a:cubicBezTo>
                  <a:cubicBezTo>
                    <a:pt x="590814" y="493831"/>
                    <a:pt x="681729" y="456377"/>
                    <a:pt x="714707" y="377202"/>
                  </a:cubicBezTo>
                  <a:cubicBezTo>
                    <a:pt x="715064" y="376343"/>
                    <a:pt x="715413" y="375479"/>
                    <a:pt x="715756" y="374615"/>
                  </a:cubicBezTo>
                  <a:cubicBezTo>
                    <a:pt x="764755" y="347164"/>
                    <a:pt x="795108" y="295388"/>
                    <a:pt x="795122" y="239221"/>
                  </a:cubicBezTo>
                  <a:close/>
                </a:path>
              </a:pathLst>
            </a:custGeom>
            <a:noFill/>
            <a:ln w="25400" cap="flat">
              <a:solidFill>
                <a:schemeClr val="accent1"/>
              </a:solidFill>
              <a:prstDash val="dashDot"/>
              <a:miter/>
            </a:ln>
          </p:spPr>
          <p:txBody>
            <a:bodyPr rot="0" spcFirstLastPara="0"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6" name="图形 5" descr="0d7a4a90-63e7-440b-9ea7-e6efed04b4c2"/>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9609" y="241219"/>
            <a:ext cx="1733550" cy="923925"/>
          </a:xfrm>
          <a:prstGeom prst="rect">
            <a:avLst/>
          </a:prstGeom>
        </p:spPr>
      </p:pic>
      <p:sp>
        <p:nvSpPr>
          <p:cNvPr id="17" name="矩形 16" descr="84daec4c-12b4-41d2-ba20-f991a20a167f"/>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descr="3fefb1a5-da8a-4bf9-9130-fe9ef0db0ce1"/>
          <p:cNvSpPr/>
          <p:nvPr/>
        </p:nvSpPr>
        <p:spPr>
          <a:xfrm>
            <a:off x="0" y="0"/>
            <a:ext cx="2213271" cy="1207659"/>
          </a:xfrm>
          <a:prstGeom prst="rect">
            <a:avLst/>
          </a:prstGeom>
          <a:blipFill>
            <a:blip r:embed="rId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descr="2da473dd-2c2d-4be4-8b3d-d0bb664a94bb"/>
          <p:cNvSpPr/>
          <p:nvPr/>
        </p:nvSpPr>
        <p:spPr>
          <a:xfrm>
            <a:off x="9950280" y="2336"/>
            <a:ext cx="2241720" cy="2289452"/>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descr="b5386709-730e-4e30-a823-b1557eb62b39"/>
          <p:cNvSpPr/>
          <p:nvPr/>
        </p:nvSpPr>
        <p:spPr>
          <a:xfrm>
            <a:off x="0" y="6248398"/>
            <a:ext cx="1662551" cy="609602"/>
          </a:xfrm>
          <a:prstGeom prst="rect">
            <a:avLst/>
          </a:prstGeom>
          <a:blipFill>
            <a:blip r:embed="rId6">
              <a:duotone>
                <a:schemeClr val="accent5">
                  <a:shade val="45000"/>
                  <a:satMod val="135000"/>
                </a:schemeClr>
                <a:prstClr val="white"/>
              </a:duotone>
              <a:extLst>
                <a:ext uri="{BEBA8EAE-BF5A-486C-A8C5-ECC9F3942E4B}">
                  <a14:imgProps xmlns:a14="http://schemas.microsoft.com/office/drawing/2010/main">
                    <a14:imgLayer r:embed="rId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descr="8749cc29-075e-4b94-a813-634bdfc30f96"/>
          <p:cNvSpPr/>
          <p:nvPr/>
        </p:nvSpPr>
        <p:spPr>
          <a:xfrm>
            <a:off x="0" y="2895434"/>
            <a:ext cx="2082230" cy="1678813"/>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25fdcc52-5055-4e73-bf2a-a6deb19c30a4"/>
          <p:cNvSpPr>
            <a:spLocks noGrp="1"/>
          </p:cNvSpPr>
          <p:nvPr>
            <p:ph type="ctrTitle" hasCustomPrompt="1"/>
          </p:nvPr>
        </p:nvSpPr>
        <p:spPr>
          <a:xfrm>
            <a:off x="2392768" y="998870"/>
            <a:ext cx="7393764" cy="2016328"/>
          </a:xfrm>
        </p:spPr>
        <p:txBody>
          <a:bodyPr anchor="b">
            <a:normAutofit/>
          </a:bodyPr>
          <a:lstStyle>
            <a:lvl1pPr algn="ctr">
              <a:defRPr sz="5400">
                <a:solidFill>
                  <a:srgbClr val="639CEF"/>
                </a:solidFill>
              </a:defRPr>
            </a:lvl1pPr>
          </a:lstStyle>
          <a:p>
            <a:pPr lvl="0"/>
            <a:r>
              <a:rPr lang="en-US" dirty="0"/>
              <a:t>Click to </a:t>
            </a:r>
            <a:br>
              <a:rPr lang="en-US" dirty="0"/>
            </a:br>
            <a:r>
              <a:rPr lang="en-US" dirty="0"/>
              <a:t>add title</a:t>
            </a:r>
            <a:endParaRPr lang="en-US" dirty="0"/>
          </a:p>
        </p:txBody>
      </p:sp>
      <p:sp>
        <p:nvSpPr>
          <p:cNvPr id="3" name="副标题 2" descr="ff739546-f122-40e0-be5e-fc30b1ca61ef"/>
          <p:cNvSpPr>
            <a:spLocks noGrp="1"/>
          </p:cNvSpPr>
          <p:nvPr>
            <p:ph type="subTitle" idx="1" hasCustomPrompt="1"/>
          </p:nvPr>
        </p:nvSpPr>
        <p:spPr>
          <a:xfrm>
            <a:off x="3217745" y="3015197"/>
            <a:ext cx="5743810" cy="698726"/>
          </a:xfrm>
          <a:prstGeom prst="roundRect">
            <a:avLst>
              <a:gd name="adj" fmla="val 0"/>
            </a:avLst>
          </a:prstGeom>
          <a:noFill/>
        </p:spPr>
        <p:txBody>
          <a:bodyPr anchor="t">
            <a:normAutofit/>
          </a:bodyPr>
          <a:lstStyle>
            <a:lvl1pPr marL="0" indent="0" algn="ctr">
              <a:buNone/>
              <a:defRPr sz="2000" spc="300">
                <a:solidFill>
                  <a:schemeClr val="tx1">
                    <a:lumMod val="90000"/>
                    <a:lumOff val="1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add subtitle</a:t>
            </a:r>
            <a:endParaRPr lang="en-US" dirty="0"/>
          </a:p>
        </p:txBody>
      </p:sp>
      <p:sp>
        <p:nvSpPr>
          <p:cNvPr id="4" name="文本占位符 3" descr="2a0de2e4-65c9-49cf-9b88-b0a472059dee"/>
          <p:cNvSpPr>
            <a:spLocks noGrp="1"/>
          </p:cNvSpPr>
          <p:nvPr>
            <p:ph type="body" sz="quarter" idx="13" hasCustomPrompt="1"/>
          </p:nvPr>
        </p:nvSpPr>
        <p:spPr>
          <a:xfrm>
            <a:off x="4618519" y="3647440"/>
            <a:ext cx="1382842" cy="378551"/>
          </a:xfrm>
          <a:prstGeom prst="roundRect">
            <a:avLst>
              <a:gd name="adj" fmla="val 50000"/>
            </a:avLst>
          </a:prstGeom>
          <a:solidFill>
            <a:srgbClr val="639CEF"/>
          </a:solidFill>
        </p:spPr>
        <p:txBody>
          <a:bodyPr wrap="square" anchor="ctr">
            <a:normAutofit/>
          </a:bodyPr>
          <a:lstStyle>
            <a:lvl1pPr marL="0" indent="0" algn="ctr">
              <a:buNone/>
              <a:defRPr sz="1200">
                <a:solidFill>
                  <a:schemeClr val="bg1"/>
                </a:solidFill>
                <a:latin typeface="+mn-lt"/>
                <a:ea typeface="+mn-ea"/>
              </a:defRPr>
            </a:lvl1pPr>
          </a:lstStyle>
          <a:p>
            <a:pPr lvl="0"/>
            <a:r>
              <a:rPr lang="en-US" dirty="0"/>
              <a:t>Presenter name</a:t>
            </a:r>
            <a:endParaRPr lang="en-US" dirty="0"/>
          </a:p>
        </p:txBody>
      </p:sp>
      <p:sp>
        <p:nvSpPr>
          <p:cNvPr id="5" name="文本占位符 4" descr="035e12d3-bce4-42c3-8525-e911b201c010"/>
          <p:cNvSpPr>
            <a:spLocks noGrp="1"/>
          </p:cNvSpPr>
          <p:nvPr>
            <p:ph type="body" sz="quarter" idx="14" hasCustomPrompt="1"/>
          </p:nvPr>
        </p:nvSpPr>
        <p:spPr>
          <a:xfrm>
            <a:off x="6197249" y="3647440"/>
            <a:ext cx="1382842" cy="378551"/>
          </a:xfrm>
          <a:prstGeom prst="roundRect">
            <a:avLst>
              <a:gd name="adj" fmla="val 50000"/>
            </a:avLst>
          </a:prstGeom>
          <a:solidFill>
            <a:srgbClr val="639CEF"/>
          </a:solidFill>
        </p:spPr>
        <p:txBody>
          <a:bodyPr wrap="square" anchor="ctr">
            <a:normAutofit/>
          </a:bodyPr>
          <a:lstStyle>
            <a:lvl1pPr marL="0" indent="0" algn="ctr">
              <a:buNone/>
              <a:defRPr sz="1200">
                <a:solidFill>
                  <a:schemeClr val="bg1"/>
                </a:solidFill>
                <a:latin typeface="+mn-lt"/>
                <a:ea typeface="+mn-ea"/>
              </a:defRPr>
            </a:lvl1pPr>
          </a:lstStyle>
          <a:p>
            <a:pPr lvl="0"/>
            <a:r>
              <a:rPr lang="en-US"/>
              <a:t>20XX.XX.XX</a:t>
            </a:r>
            <a:endParaRPr lang="en-US"/>
          </a:p>
        </p:txBody>
      </p:sp>
      <p:sp>
        <p:nvSpPr>
          <p:cNvPr id="33" name="矩形 32" descr="7e644e2a-4ea2-45fd-b645-2ca7960a7176"/>
          <p:cNvSpPr/>
          <p:nvPr/>
        </p:nvSpPr>
        <p:spPr>
          <a:xfrm>
            <a:off x="4772092" y="3913473"/>
            <a:ext cx="2319958" cy="2944527"/>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descr="1a51bf34-3f8d-4c0b-b342-c32be0149cfb"/>
          <p:cNvSpPr/>
          <p:nvPr/>
        </p:nvSpPr>
        <p:spPr>
          <a:xfrm>
            <a:off x="931175" y="4073371"/>
            <a:ext cx="2775499" cy="2784629"/>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descr="0439131e-2633-4c94-b7e8-e9e1f4b3756d"/>
          <p:cNvSpPr/>
          <p:nvPr/>
        </p:nvSpPr>
        <p:spPr>
          <a:xfrm>
            <a:off x="3706674" y="5075763"/>
            <a:ext cx="1016635" cy="1180125"/>
          </a:xfrm>
          <a:prstGeom prst="rect">
            <a:avLst/>
          </a:prstGeom>
          <a:blipFill>
            <a:blip r:embed="rId11"/>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descr="245624b0-4e1b-4748-85f7-8f6e1cdc6d6e"/>
          <p:cNvSpPr/>
          <p:nvPr/>
        </p:nvSpPr>
        <p:spPr>
          <a:xfrm>
            <a:off x="8961555" y="5350946"/>
            <a:ext cx="1150901" cy="1160104"/>
          </a:xfrm>
          <a:prstGeom prst="rect">
            <a:avLst/>
          </a:prstGeom>
          <a:blipFill>
            <a:blip r:embed="rId1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descr="9371161a-adf8-4837-b0ac-0e8e3a0f6ad1"/>
          <p:cNvSpPr/>
          <p:nvPr/>
        </p:nvSpPr>
        <p:spPr>
          <a:xfrm>
            <a:off x="8809398" y="5846466"/>
            <a:ext cx="722055" cy="701537"/>
          </a:xfrm>
          <a:prstGeom prst="rect">
            <a:avLst/>
          </a:prstGeom>
          <a:blipFill>
            <a:blip r:embed="rId13"/>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descr="0713f2d0-4064-4000-af9f-a99254b9fe23"/>
          <p:cNvSpPr/>
          <p:nvPr/>
        </p:nvSpPr>
        <p:spPr>
          <a:xfrm>
            <a:off x="6771226" y="4368979"/>
            <a:ext cx="2435848" cy="2481097"/>
          </a:xfrm>
          <a:prstGeom prst="rect">
            <a:avLst/>
          </a:prstGeom>
          <a:blipFill>
            <a:blip r:embed="rId1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descr="8b086bdd-a80d-4251-8b15-ffbe2b890507"/>
          <p:cNvSpPr/>
          <p:nvPr/>
        </p:nvSpPr>
        <p:spPr>
          <a:xfrm>
            <a:off x="10944447" y="4558286"/>
            <a:ext cx="1325302" cy="2299714"/>
          </a:xfrm>
          <a:prstGeom prst="rect">
            <a:avLst/>
          </a:prstGeom>
          <a:blipFill>
            <a:blip r:embed="rId1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descr="7ed672c1-333e-4aca-9f74-6b4363ab70e7"/>
          <p:cNvSpPr/>
          <p:nvPr/>
        </p:nvSpPr>
        <p:spPr>
          <a:xfrm>
            <a:off x="10400140" y="6238007"/>
            <a:ext cx="1791860" cy="619993"/>
          </a:xfrm>
          <a:prstGeom prst="rect">
            <a:avLst/>
          </a:prstGeom>
          <a:blipFill>
            <a:blip r:embed="rId16">
              <a:duotone>
                <a:schemeClr val="accent5">
                  <a:shade val="45000"/>
                  <a:satMod val="135000"/>
                </a:schemeClr>
                <a:prstClr val="white"/>
              </a:duotone>
              <a:extLst>
                <a:ext uri="{BEBA8EAE-BF5A-486C-A8C5-ECC9F3942E4B}">
                  <a14:imgProps xmlns:a14="http://schemas.microsoft.com/office/drawing/2010/main">
                    <a14:imgLayer r:embed="rId1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descr="f2512aeb-bdf2-44d2-821c-536f86da6d50"/>
          <p:cNvSpPr/>
          <p:nvPr/>
        </p:nvSpPr>
        <p:spPr>
          <a:xfrm>
            <a:off x="3410825" y="0"/>
            <a:ext cx="7362449" cy="1564323"/>
          </a:xfrm>
          <a:prstGeom prst="rect">
            <a:avLst/>
          </a:prstGeom>
          <a:blipFill>
            <a:blip r:embed="rId1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descr="07f23267-7fd7-475c-ae76-8e1a5a470d6d"/>
          <p:cNvSpPr/>
          <p:nvPr/>
        </p:nvSpPr>
        <p:spPr>
          <a:xfrm>
            <a:off x="-212195" y="1499075"/>
            <a:ext cx="2847486" cy="1564323"/>
          </a:xfrm>
          <a:prstGeom prst="rect">
            <a:avLst/>
          </a:prstGeom>
          <a:blipFill>
            <a:blip r:embed="rId18"/>
            <a:stretch>
              <a:fillRect r="-1585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descr="1626af0b-c489-488f-abdc-351c74ceadb2"/>
          <p:cNvSpPr/>
          <p:nvPr/>
        </p:nvSpPr>
        <p:spPr>
          <a:xfrm>
            <a:off x="8809398" y="3175063"/>
            <a:ext cx="3335710" cy="1248117"/>
          </a:xfrm>
          <a:prstGeom prst="rect">
            <a:avLst/>
          </a:prstGeom>
          <a:blipFill>
            <a:blip r:embed="rId18"/>
            <a:stretch>
              <a:fillRect l="-84656" t="-25334" r="-360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e5de71bd-9722-4197-96b0-7e0910af7703"/>
          <p:cNvSpPr/>
          <p:nvPr/>
        </p:nvSpPr>
        <p:spPr>
          <a:xfrm>
            <a:off x="7280578" y="595676"/>
            <a:ext cx="708572" cy="495192"/>
          </a:xfrm>
          <a:prstGeom prst="rect">
            <a:avLst/>
          </a:prstGeom>
          <a:blipFill>
            <a:blip r:embed="rId18"/>
            <a:stretch>
              <a:fillRect l="-460155" t="-109417" r="-478900" b="-106484"/>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概述">
    <p:bg>
      <p:bgPr>
        <a:solidFill>
          <a:schemeClr val="accent5"/>
        </a:solidFill>
        <a:effectLst/>
      </p:bgPr>
    </p:bg>
    <p:spTree>
      <p:nvGrpSpPr>
        <p:cNvPr id="1" name=""/>
        <p:cNvGrpSpPr/>
        <p:nvPr/>
      </p:nvGrpSpPr>
      <p:grpSpPr>
        <a:xfrm>
          <a:off x="0" y="0"/>
          <a:ext cx="0" cy="0"/>
          <a:chOff x="0" y="0"/>
          <a:chExt cx="0" cy="0"/>
        </a:xfrm>
      </p:grpSpPr>
      <p:pic>
        <p:nvPicPr>
          <p:cNvPr id="8" name="图片占位符 9" descr="明亮多彩的几何图案 "/>
          <p:cNvPicPr>
            <a:picLocks noChangeAspect="1"/>
          </p:cNvPicPr>
          <p:nvPr userDrawn="1"/>
        </p:nvPicPr>
        <p:blipFill rotWithShape="1">
          <a:blip r:embed="rId2"/>
          <a:srcRect/>
          <a:stretch>
            <a:fillRect/>
          </a:stretch>
        </p:blipFill>
        <p:spPr>
          <a:xfrm>
            <a:off x="0" y="0"/>
            <a:ext cx="12192000" cy="6858000"/>
          </a:xfrm>
          <a:prstGeom prst="rect">
            <a:avLst/>
          </a:prstGeom>
        </p:spPr>
      </p:pic>
      <p:sp>
        <p:nvSpPr>
          <p:cNvPr id="5" name="标题 1"/>
          <p:cNvSpPr>
            <a:spLocks noGrp="1"/>
          </p:cNvSpPr>
          <p:nvPr>
            <p:ph type="title" hasCustomPrompt="1"/>
          </p:nvPr>
        </p:nvSpPr>
        <p:spPr>
          <a:xfrm>
            <a:off x="1525301" y="1995467"/>
            <a:ext cx="9141397" cy="615553"/>
          </a:xfrm>
          <a:prstGeom prst="rect">
            <a:avLst/>
          </a:prstGeom>
          <a:noFill/>
        </p:spPr>
        <p:txBody>
          <a:bodyPr wrap="square" lIns="0" tIns="0" rIns="0" bIns="0" rtlCol="0" anchor="b" anchorCtr="0">
            <a:spAutoFit/>
          </a:bodyPr>
          <a:lstStyle>
            <a:lvl1pPr algn="ctr" defTabSz="932815" rtl="0" eaLnBrk="1" latinLnBrk="0" hangingPunct="1">
              <a:lnSpc>
                <a:spcPct val="100000"/>
              </a:lnSpc>
              <a:spcBef>
                <a:spcPct val="0"/>
              </a:spcBef>
              <a:buNone/>
              <a:defRPr lang="en-US" sz="4000" b="1" i="0" kern="1200" cap="none" spc="-50" baseline="0" dirty="0">
                <a:ln w="3175">
                  <a:noFill/>
                </a:ln>
                <a:solidFill>
                  <a:schemeClr val="tx1"/>
                </a:solidFill>
                <a:effectLst/>
                <a:latin typeface="Microsoft YaHei UI" panose="020B0503020204020204" pitchFamily="34" charset="-122"/>
                <a:ea typeface="Microsoft YaHei UI" panose="020B0503020204020204" pitchFamily="34" charset="-122"/>
                <a:cs typeface="Segoe UI" panose="020B0502040204020203" pitchFamily="34" charset="0"/>
              </a:defRPr>
            </a:lvl1pPr>
          </a:lstStyle>
          <a:p>
            <a:pPr rtl="0"/>
            <a:r>
              <a:rPr lang="zh-CN" altLang="en-US" noProof="0"/>
              <a:t>在此处插入标题</a:t>
            </a:r>
            <a:endParaRPr lang="zh-CN" altLang="en-US" noProof="0"/>
          </a:p>
        </p:txBody>
      </p:sp>
      <p:sp>
        <p:nvSpPr>
          <p:cNvPr id="6" name="文本占位符 4"/>
          <p:cNvSpPr>
            <a:spLocks noGrp="1"/>
          </p:cNvSpPr>
          <p:nvPr>
            <p:ph type="body" sz="quarter" idx="12" hasCustomPrompt="1"/>
          </p:nvPr>
        </p:nvSpPr>
        <p:spPr>
          <a:xfrm>
            <a:off x="2196307" y="3260705"/>
            <a:ext cx="7799387" cy="1534757"/>
          </a:xfrm>
          <a:prstGeom prst="rect">
            <a:avLst/>
          </a:prstGeom>
          <a:noFill/>
        </p:spPr>
        <p:txBody>
          <a:bodyPr wrap="square" lIns="0" tIns="0" rIns="0" bIns="0" rtlCol="0">
            <a:noAutofit/>
          </a:bodyPr>
          <a:lstStyle>
            <a:lvl1pPr marL="0" indent="0" algn="ctr">
              <a:lnSpc>
                <a:spcPct val="100000"/>
              </a:lnSpc>
              <a:spcBef>
                <a:spcPts val="0"/>
              </a:spcBef>
              <a:spcAft>
                <a:spcPts val="0"/>
              </a:spcAft>
              <a:buFont typeface="Arial" panose="020B0604020202020204" pitchFamily="34" charset="0"/>
              <a:buNone/>
              <a:defRPr lang="en-US" sz="1800" kern="1200" dirty="0">
                <a:solidFill>
                  <a:schemeClr val="tx1"/>
                </a:solidFill>
                <a:latin typeface="Microsoft YaHei UI" panose="020B0503020204020204" pitchFamily="34" charset="-122"/>
                <a:ea typeface="Microsoft YaHei UI" panose="020B0503020204020204" pitchFamily="34" charset="-122"/>
                <a:cs typeface="+mn-cs"/>
              </a:defRPr>
            </a:lvl1pPr>
          </a:lstStyle>
          <a:p>
            <a:pPr lvl="0" rtl="0"/>
            <a:r>
              <a:rPr lang="zh-CN" altLang="en-US" noProof="0"/>
              <a:t>在此处插入内容</a:t>
            </a:r>
            <a:endParaRPr lang="zh-CN" altLang="en-US" noProof="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descr="9f47e0fb-6542-4df4-9891-55560761a2b9"/>
          <p:cNvSpPr>
            <a:spLocks noGrp="1"/>
          </p:cNvSpPr>
          <p:nvPr>
            <p:ph type="title" hasCustomPrompt="1"/>
          </p:nvPr>
        </p:nvSpPr>
        <p:spPr/>
        <p:txBody>
          <a:bodyPr/>
          <a:lstStyle>
            <a:lvl1pPr>
              <a:defRPr/>
            </a:lvl1pPr>
          </a:lstStyle>
          <a:p>
            <a:pPr lvl="0"/>
            <a:r>
              <a:rPr lang="en-US"/>
              <a:t>Click to add title</a:t>
            </a:r>
            <a:endParaRPr lang="en-US"/>
          </a:p>
        </p:txBody>
      </p:sp>
      <p:sp>
        <p:nvSpPr>
          <p:cNvPr id="3" name="内容占位符 2" descr="73fee75f-8403-4fa8-8847-688567d42f9e"/>
          <p:cNvSpPr>
            <a:spLocks noGrp="1"/>
          </p:cNvSpPr>
          <p:nvPr>
            <p:ph idx="1" hasCustomPrompt="1"/>
          </p:nvPr>
        </p:nvSpPr>
        <p:spPr/>
        <p:txBody>
          <a:bodyPr/>
          <a:lstStyle>
            <a:lvl1pPr>
              <a:defRPr/>
            </a:lvl1p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日期占位符 3" descr="5c92a149-73a4-4ac6-8800-77af37aff994"/>
          <p:cNvSpPr>
            <a:spLocks noGrp="1"/>
          </p:cNvSpPr>
          <p:nvPr>
            <p:ph type="dt" sz="half" idx="10"/>
          </p:nvPr>
        </p:nvSpPr>
        <p:spPr/>
        <p:txBody>
          <a:bodyPr/>
          <a:lstStyle/>
          <a:p>
            <a:endParaRPr lang="en-US"/>
          </a:p>
        </p:txBody>
      </p:sp>
      <p:sp>
        <p:nvSpPr>
          <p:cNvPr id="5" name="页脚占位符 4" descr="e1792540-52a2-40b8-b517-d0bbbbafdb3e"/>
          <p:cNvSpPr>
            <a:spLocks noGrp="1"/>
          </p:cNvSpPr>
          <p:nvPr>
            <p:ph type="ftr" sz="quarter" idx="11"/>
          </p:nvPr>
        </p:nvSpPr>
        <p:spPr/>
        <p:txBody>
          <a:bodyPr/>
          <a:lstStyle/>
          <a:p>
            <a:endParaRPr lang="en-US" dirty="0"/>
          </a:p>
        </p:txBody>
      </p:sp>
      <p:sp>
        <p:nvSpPr>
          <p:cNvPr id="6" name="灯片编号占位符 5" descr="05f3dff6-2fb6-453a-8095-5d2040a69b9e"/>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matchingName="Agenda">
  <p:cSld name="Agenda">
    <p:spTree>
      <p:nvGrpSpPr>
        <p:cNvPr id="1" name=""/>
        <p:cNvGrpSpPr/>
        <p:nvPr/>
      </p:nvGrpSpPr>
      <p:grpSpPr>
        <a:xfrm>
          <a:off x="0" y="0"/>
          <a:ext cx="0" cy="0"/>
          <a:chOff x="0" y="0"/>
          <a:chExt cx="0" cy="0"/>
        </a:xfrm>
      </p:grpSpPr>
      <p:pic>
        <p:nvPicPr>
          <p:cNvPr id="8" name="图形 7" descr="a4f392bf-f976-4521-8d1e-d6bebafa9da0"/>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7199" y="248852"/>
            <a:ext cx="2510894" cy="1017696"/>
          </a:xfrm>
          <a:prstGeom prst="rect">
            <a:avLst/>
          </a:prstGeom>
        </p:spPr>
      </p:pic>
      <p:sp>
        <p:nvSpPr>
          <p:cNvPr id="7" name="任意多边形: 形状 6" descr="db18af07-1aba-49a4-a7cd-e74db7b81047"/>
          <p:cNvSpPr/>
          <p:nvPr/>
        </p:nvSpPr>
        <p:spPr>
          <a:xfrm>
            <a:off x="10370086" y="2534762"/>
            <a:ext cx="1815564" cy="1109348"/>
          </a:xfrm>
          <a:custGeom>
            <a:avLst/>
            <a:gdLst>
              <a:gd name="connsiteX0" fmla="*/ 1040774 w 1091002"/>
              <a:gd name="connsiteY0" fmla="*/ 166982 h 666625"/>
              <a:gd name="connsiteX1" fmla="*/ 905595 w 1091002"/>
              <a:gd name="connsiteY1" fmla="*/ 80192 h 666625"/>
              <a:gd name="connsiteX2" fmla="*/ 579410 w 1091002"/>
              <a:gd name="connsiteY2" fmla="*/ 171985 h 666625"/>
              <a:gd name="connsiteX3" fmla="*/ 232238 w 1091002"/>
              <a:gd name="connsiteY3" fmla="*/ 28006 h 666625"/>
              <a:gd name="connsiteX4" fmla="*/ 192064 w 1091002"/>
              <a:gd name="connsiteY4" fmla="*/ 266563 h 666625"/>
              <a:gd name="connsiteX5" fmla="*/ 13515 w 1091002"/>
              <a:gd name="connsiteY5" fmla="*/ 334119 h 666625"/>
              <a:gd name="connsiteX6" fmla="*/ 66480 w 1091002"/>
              <a:gd name="connsiteY6" fmla="*/ 601630 h 666625"/>
              <a:gd name="connsiteX7" fmla="*/ 274610 w 1091002"/>
              <a:gd name="connsiteY7" fmla="*/ 657460 h 666625"/>
              <a:gd name="connsiteX8" fmla="*/ 471880 w 1091002"/>
              <a:gd name="connsiteY8" fmla="*/ 531709 h 666625"/>
              <a:gd name="connsiteX9" fmla="*/ 652428 w 1091002"/>
              <a:gd name="connsiteY9" fmla="*/ 664535 h 666625"/>
              <a:gd name="connsiteX10" fmla="*/ 799532 w 1091002"/>
              <a:gd name="connsiteY10" fmla="*/ 469010 h 666625"/>
              <a:gd name="connsiteX11" fmla="*/ 982679 w 1091002"/>
              <a:gd name="connsiteY11" fmla="*/ 507612 h 666625"/>
              <a:gd name="connsiteX12" fmla="*/ 1088209 w 1091002"/>
              <a:gd name="connsiteY12" fmla="*/ 354126 h 666625"/>
              <a:gd name="connsiteX13" fmla="*/ 1040774 w 1091002"/>
              <a:gd name="connsiteY13" fmla="*/ 166982 h 666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1002" h="666625">
                <a:moveTo>
                  <a:pt x="1040774" y="166982"/>
                </a:moveTo>
                <a:cubicBezTo>
                  <a:pt x="1004331" y="119226"/>
                  <a:pt x="955163" y="93204"/>
                  <a:pt x="905595" y="80192"/>
                </a:cubicBezTo>
                <a:cubicBezTo>
                  <a:pt x="793736" y="50738"/>
                  <a:pt x="674081" y="85842"/>
                  <a:pt x="579410" y="171985"/>
                </a:cubicBezTo>
                <a:cubicBezTo>
                  <a:pt x="524379" y="83263"/>
                  <a:pt x="378875" y="-61142"/>
                  <a:pt x="232238" y="28006"/>
                </a:cubicBezTo>
                <a:cubicBezTo>
                  <a:pt x="167813" y="67181"/>
                  <a:pt x="140364" y="204730"/>
                  <a:pt x="192064" y="266563"/>
                </a:cubicBezTo>
                <a:cubicBezTo>
                  <a:pt x="136567" y="209087"/>
                  <a:pt x="44560" y="247336"/>
                  <a:pt x="13515" y="334119"/>
                </a:cubicBezTo>
                <a:cubicBezTo>
                  <a:pt x="-18531" y="423840"/>
                  <a:pt x="9317" y="539577"/>
                  <a:pt x="66480" y="601630"/>
                </a:cubicBezTo>
                <a:cubicBezTo>
                  <a:pt x="123642" y="663609"/>
                  <a:pt x="203057" y="677480"/>
                  <a:pt x="274610" y="657460"/>
                </a:cubicBezTo>
                <a:cubicBezTo>
                  <a:pt x="346163" y="637513"/>
                  <a:pt x="411253" y="587259"/>
                  <a:pt x="471880" y="531709"/>
                </a:cubicBezTo>
                <a:cubicBezTo>
                  <a:pt x="503326" y="622003"/>
                  <a:pt x="580076" y="678406"/>
                  <a:pt x="652428" y="664535"/>
                </a:cubicBezTo>
                <a:cubicBezTo>
                  <a:pt x="724914" y="650664"/>
                  <a:pt x="787406" y="567592"/>
                  <a:pt x="799532" y="469010"/>
                </a:cubicBezTo>
                <a:cubicBezTo>
                  <a:pt x="840039" y="541143"/>
                  <a:pt x="921452" y="543428"/>
                  <a:pt x="982679" y="507612"/>
                </a:cubicBezTo>
                <a:cubicBezTo>
                  <a:pt x="1031780" y="478944"/>
                  <a:pt x="1076750" y="425399"/>
                  <a:pt x="1088209" y="354126"/>
                </a:cubicBezTo>
                <a:cubicBezTo>
                  <a:pt x="1099069" y="286730"/>
                  <a:pt x="1077216" y="214664"/>
                  <a:pt x="1040774" y="166982"/>
                </a:cubicBezTo>
                <a:close/>
              </a:path>
            </a:pathLst>
          </a:custGeom>
          <a:solidFill>
            <a:schemeClr val="bg1"/>
          </a:solidFill>
          <a:ln w="6662" cap="flat">
            <a:noFill/>
            <a:prstDash val="solid"/>
            <a:miter/>
          </a:ln>
        </p:spPr>
        <p:txBody>
          <a:bodyPr rtlCol="0" anchor="ctr"/>
          <a:lstStyle/>
          <a:p>
            <a:endParaRPr lang="zh-CN" altLang="en-US"/>
          </a:p>
        </p:txBody>
      </p:sp>
      <p:sp>
        <p:nvSpPr>
          <p:cNvPr id="9" name="矩形 8" descr="fdded988-0527-49ed-a712-1906fdb15614"/>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descr="912f1f43-b1a8-43de-b2b3-8d8dabcb559e"/>
          <p:cNvSpPr/>
          <p:nvPr/>
        </p:nvSpPr>
        <p:spPr>
          <a:xfrm>
            <a:off x="666750" y="1616928"/>
            <a:ext cx="10858499" cy="4888044"/>
          </a:xfrm>
          <a:custGeom>
            <a:avLst/>
            <a:gdLst>
              <a:gd name="connsiteX0" fmla="*/ 0 w 10858499"/>
              <a:gd name="connsiteY0" fmla="*/ 650892 h 4888044"/>
              <a:gd name="connsiteX1" fmla="*/ 650892 w 10858499"/>
              <a:gd name="connsiteY1" fmla="*/ 0 h 4888044"/>
              <a:gd name="connsiteX2" fmla="*/ 1439321 w 10858499"/>
              <a:gd name="connsiteY2" fmla="*/ 0 h 4888044"/>
              <a:gd name="connsiteX3" fmla="*/ 1845481 w 10858499"/>
              <a:gd name="connsiteY3" fmla="*/ 0 h 4888044"/>
              <a:gd name="connsiteX4" fmla="*/ 2442776 w 10858499"/>
              <a:gd name="connsiteY4" fmla="*/ 0 h 4888044"/>
              <a:gd name="connsiteX5" fmla="*/ 3135638 w 10858499"/>
              <a:gd name="connsiteY5" fmla="*/ 0 h 4888044"/>
              <a:gd name="connsiteX6" fmla="*/ 3924067 w 10858499"/>
              <a:gd name="connsiteY6" fmla="*/ 0 h 4888044"/>
              <a:gd name="connsiteX7" fmla="*/ 4616929 w 10858499"/>
              <a:gd name="connsiteY7" fmla="*/ 0 h 4888044"/>
              <a:gd name="connsiteX8" fmla="*/ 5405358 w 10858499"/>
              <a:gd name="connsiteY8" fmla="*/ 0 h 4888044"/>
              <a:gd name="connsiteX9" fmla="*/ 6098220 w 10858499"/>
              <a:gd name="connsiteY9" fmla="*/ 0 h 4888044"/>
              <a:gd name="connsiteX10" fmla="*/ 6504380 w 10858499"/>
              <a:gd name="connsiteY10" fmla="*/ 0 h 4888044"/>
              <a:gd name="connsiteX11" fmla="*/ 7197242 w 10858499"/>
              <a:gd name="connsiteY11" fmla="*/ 0 h 4888044"/>
              <a:gd name="connsiteX12" fmla="*/ 7698969 w 10858499"/>
              <a:gd name="connsiteY12" fmla="*/ 0 h 4888044"/>
              <a:gd name="connsiteX13" fmla="*/ 8105130 w 10858499"/>
              <a:gd name="connsiteY13" fmla="*/ 0 h 4888044"/>
              <a:gd name="connsiteX14" fmla="*/ 8415723 w 10858499"/>
              <a:gd name="connsiteY14" fmla="*/ 0 h 4888044"/>
              <a:gd name="connsiteX15" fmla="*/ 8821883 w 10858499"/>
              <a:gd name="connsiteY15" fmla="*/ 0 h 4888044"/>
              <a:gd name="connsiteX16" fmla="*/ 9228044 w 10858499"/>
              <a:gd name="connsiteY16" fmla="*/ 0 h 4888044"/>
              <a:gd name="connsiteX17" fmla="*/ 10207607 w 10858499"/>
              <a:gd name="connsiteY17" fmla="*/ 0 h 4888044"/>
              <a:gd name="connsiteX18" fmla="*/ 10858499 w 10858499"/>
              <a:gd name="connsiteY18" fmla="*/ 650892 h 4888044"/>
              <a:gd name="connsiteX19" fmla="*/ 10858499 w 10858499"/>
              <a:gd name="connsiteY19" fmla="*/ 1141014 h 4888044"/>
              <a:gd name="connsiteX20" fmla="*/ 10858499 w 10858499"/>
              <a:gd name="connsiteY20" fmla="*/ 1666999 h 4888044"/>
              <a:gd name="connsiteX21" fmla="*/ 10858499 w 10858499"/>
              <a:gd name="connsiteY21" fmla="*/ 2336434 h 4888044"/>
              <a:gd name="connsiteX22" fmla="*/ 10858499 w 10858499"/>
              <a:gd name="connsiteY22" fmla="*/ 2862419 h 4888044"/>
              <a:gd name="connsiteX23" fmla="*/ 10858499 w 10858499"/>
              <a:gd name="connsiteY23" fmla="*/ 3495992 h 4888044"/>
              <a:gd name="connsiteX24" fmla="*/ 10858499 w 10858499"/>
              <a:gd name="connsiteY24" fmla="*/ 4237152 h 4888044"/>
              <a:gd name="connsiteX25" fmla="*/ 10207607 w 10858499"/>
              <a:gd name="connsiteY25" fmla="*/ 4888044 h 4888044"/>
              <a:gd name="connsiteX26" fmla="*/ 9801447 w 10858499"/>
              <a:gd name="connsiteY26" fmla="*/ 4888044 h 4888044"/>
              <a:gd name="connsiteX27" fmla="*/ 9490853 w 10858499"/>
              <a:gd name="connsiteY27" fmla="*/ 4888044 h 4888044"/>
              <a:gd name="connsiteX28" fmla="*/ 8893559 w 10858499"/>
              <a:gd name="connsiteY28" fmla="*/ 4888044 h 4888044"/>
              <a:gd name="connsiteX29" fmla="*/ 8391831 w 10858499"/>
              <a:gd name="connsiteY29" fmla="*/ 4888044 h 4888044"/>
              <a:gd name="connsiteX30" fmla="*/ 7890104 w 10858499"/>
              <a:gd name="connsiteY30" fmla="*/ 4888044 h 4888044"/>
              <a:gd name="connsiteX31" fmla="*/ 7388376 w 10858499"/>
              <a:gd name="connsiteY31" fmla="*/ 4888044 h 4888044"/>
              <a:gd name="connsiteX32" fmla="*/ 7077783 w 10858499"/>
              <a:gd name="connsiteY32" fmla="*/ 4888044 h 4888044"/>
              <a:gd name="connsiteX33" fmla="*/ 6289354 w 10858499"/>
              <a:gd name="connsiteY33" fmla="*/ 4888044 h 4888044"/>
              <a:gd name="connsiteX34" fmla="*/ 5500925 w 10858499"/>
              <a:gd name="connsiteY34" fmla="*/ 4888044 h 4888044"/>
              <a:gd name="connsiteX35" fmla="*/ 5190332 w 10858499"/>
              <a:gd name="connsiteY35" fmla="*/ 4888044 h 4888044"/>
              <a:gd name="connsiteX36" fmla="*/ 4784171 w 10858499"/>
              <a:gd name="connsiteY36" fmla="*/ 4888044 h 4888044"/>
              <a:gd name="connsiteX37" fmla="*/ 4186877 w 10858499"/>
              <a:gd name="connsiteY37" fmla="*/ 4888044 h 4888044"/>
              <a:gd name="connsiteX38" fmla="*/ 3494015 w 10858499"/>
              <a:gd name="connsiteY38" fmla="*/ 4888044 h 4888044"/>
              <a:gd name="connsiteX39" fmla="*/ 2992287 w 10858499"/>
              <a:gd name="connsiteY39" fmla="*/ 4888044 h 4888044"/>
              <a:gd name="connsiteX40" fmla="*/ 2586127 w 10858499"/>
              <a:gd name="connsiteY40" fmla="*/ 4888044 h 4888044"/>
              <a:gd name="connsiteX41" fmla="*/ 2179966 w 10858499"/>
              <a:gd name="connsiteY41" fmla="*/ 4888044 h 4888044"/>
              <a:gd name="connsiteX42" fmla="*/ 1487105 w 10858499"/>
              <a:gd name="connsiteY42" fmla="*/ 4888044 h 4888044"/>
              <a:gd name="connsiteX43" fmla="*/ 1176511 w 10858499"/>
              <a:gd name="connsiteY43" fmla="*/ 4888044 h 4888044"/>
              <a:gd name="connsiteX44" fmla="*/ 650892 w 10858499"/>
              <a:gd name="connsiteY44" fmla="*/ 4888044 h 4888044"/>
              <a:gd name="connsiteX45" fmla="*/ 0 w 10858499"/>
              <a:gd name="connsiteY45" fmla="*/ 4237152 h 4888044"/>
              <a:gd name="connsiteX46" fmla="*/ 0 w 10858499"/>
              <a:gd name="connsiteY46" fmla="*/ 3675305 h 4888044"/>
              <a:gd name="connsiteX47" fmla="*/ 0 w 10858499"/>
              <a:gd name="connsiteY47" fmla="*/ 3185182 h 4888044"/>
              <a:gd name="connsiteX48" fmla="*/ 0 w 10858499"/>
              <a:gd name="connsiteY48" fmla="*/ 2695060 h 4888044"/>
              <a:gd name="connsiteX49" fmla="*/ 0 w 10858499"/>
              <a:gd name="connsiteY49" fmla="*/ 2133213 h 4888044"/>
              <a:gd name="connsiteX50" fmla="*/ 0 w 10858499"/>
              <a:gd name="connsiteY50" fmla="*/ 1535503 h 4888044"/>
              <a:gd name="connsiteX51" fmla="*/ 0 w 10858499"/>
              <a:gd name="connsiteY51" fmla="*/ 650892 h 488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858499" h="4888044" fill="none" extrusionOk="0">
                <a:moveTo>
                  <a:pt x="0" y="650892"/>
                </a:moveTo>
                <a:cubicBezTo>
                  <a:pt x="18101" y="227839"/>
                  <a:pt x="272596" y="-33449"/>
                  <a:pt x="650892" y="0"/>
                </a:cubicBezTo>
                <a:cubicBezTo>
                  <a:pt x="870289" y="-84499"/>
                  <a:pt x="1140861" y="57305"/>
                  <a:pt x="1439321" y="0"/>
                </a:cubicBezTo>
                <a:cubicBezTo>
                  <a:pt x="1737781" y="-57305"/>
                  <a:pt x="1741466" y="12371"/>
                  <a:pt x="1845481" y="0"/>
                </a:cubicBezTo>
                <a:cubicBezTo>
                  <a:pt x="1949496" y="-12371"/>
                  <a:pt x="2247339" y="27123"/>
                  <a:pt x="2442776" y="0"/>
                </a:cubicBezTo>
                <a:cubicBezTo>
                  <a:pt x="2638213" y="-27123"/>
                  <a:pt x="2901951" y="41369"/>
                  <a:pt x="3135638" y="0"/>
                </a:cubicBezTo>
                <a:cubicBezTo>
                  <a:pt x="3369325" y="-41369"/>
                  <a:pt x="3568801" y="18562"/>
                  <a:pt x="3924067" y="0"/>
                </a:cubicBezTo>
                <a:cubicBezTo>
                  <a:pt x="4279333" y="-18562"/>
                  <a:pt x="4452481" y="8775"/>
                  <a:pt x="4616929" y="0"/>
                </a:cubicBezTo>
                <a:cubicBezTo>
                  <a:pt x="4781377" y="-8775"/>
                  <a:pt x="5191669" y="77449"/>
                  <a:pt x="5405358" y="0"/>
                </a:cubicBezTo>
                <a:cubicBezTo>
                  <a:pt x="5619047" y="-77449"/>
                  <a:pt x="5918714" y="7921"/>
                  <a:pt x="6098220" y="0"/>
                </a:cubicBezTo>
                <a:cubicBezTo>
                  <a:pt x="6277726" y="-7921"/>
                  <a:pt x="6333803" y="13674"/>
                  <a:pt x="6504380" y="0"/>
                </a:cubicBezTo>
                <a:cubicBezTo>
                  <a:pt x="6674957" y="-13674"/>
                  <a:pt x="6860485" y="12748"/>
                  <a:pt x="7197242" y="0"/>
                </a:cubicBezTo>
                <a:cubicBezTo>
                  <a:pt x="7533999" y="-12748"/>
                  <a:pt x="7584682" y="47569"/>
                  <a:pt x="7698969" y="0"/>
                </a:cubicBezTo>
                <a:cubicBezTo>
                  <a:pt x="7813256" y="-47569"/>
                  <a:pt x="7952555" y="23638"/>
                  <a:pt x="8105130" y="0"/>
                </a:cubicBezTo>
                <a:cubicBezTo>
                  <a:pt x="8257705" y="-23638"/>
                  <a:pt x="8333082" y="1561"/>
                  <a:pt x="8415723" y="0"/>
                </a:cubicBezTo>
                <a:cubicBezTo>
                  <a:pt x="8498364" y="-1561"/>
                  <a:pt x="8632511" y="11340"/>
                  <a:pt x="8821883" y="0"/>
                </a:cubicBezTo>
                <a:cubicBezTo>
                  <a:pt x="9011255" y="-11340"/>
                  <a:pt x="9033535" y="47503"/>
                  <a:pt x="9228044" y="0"/>
                </a:cubicBezTo>
                <a:cubicBezTo>
                  <a:pt x="9422553" y="-47503"/>
                  <a:pt x="9820140" y="18787"/>
                  <a:pt x="10207607" y="0"/>
                </a:cubicBezTo>
                <a:cubicBezTo>
                  <a:pt x="10557875" y="-14813"/>
                  <a:pt x="10776622" y="285955"/>
                  <a:pt x="10858499" y="650892"/>
                </a:cubicBezTo>
                <a:cubicBezTo>
                  <a:pt x="10872958" y="866362"/>
                  <a:pt x="10834565" y="984523"/>
                  <a:pt x="10858499" y="1141014"/>
                </a:cubicBezTo>
                <a:cubicBezTo>
                  <a:pt x="10882433" y="1297505"/>
                  <a:pt x="10847917" y="1560522"/>
                  <a:pt x="10858499" y="1666999"/>
                </a:cubicBezTo>
                <a:cubicBezTo>
                  <a:pt x="10869081" y="1773477"/>
                  <a:pt x="10827881" y="2069531"/>
                  <a:pt x="10858499" y="2336434"/>
                </a:cubicBezTo>
                <a:cubicBezTo>
                  <a:pt x="10889117" y="2603338"/>
                  <a:pt x="10816140" y="2641601"/>
                  <a:pt x="10858499" y="2862419"/>
                </a:cubicBezTo>
                <a:cubicBezTo>
                  <a:pt x="10900858" y="3083237"/>
                  <a:pt x="10853868" y="3302990"/>
                  <a:pt x="10858499" y="3495992"/>
                </a:cubicBezTo>
                <a:cubicBezTo>
                  <a:pt x="10863130" y="3688994"/>
                  <a:pt x="10796930" y="3898944"/>
                  <a:pt x="10858499" y="4237152"/>
                </a:cubicBezTo>
                <a:cubicBezTo>
                  <a:pt x="10824265" y="4573362"/>
                  <a:pt x="10617799" y="4892162"/>
                  <a:pt x="10207607" y="4888044"/>
                </a:cubicBezTo>
                <a:cubicBezTo>
                  <a:pt x="10062750" y="4907928"/>
                  <a:pt x="9926380" y="4864558"/>
                  <a:pt x="9801447" y="4888044"/>
                </a:cubicBezTo>
                <a:cubicBezTo>
                  <a:pt x="9676514" y="4911530"/>
                  <a:pt x="9637757" y="4859092"/>
                  <a:pt x="9490853" y="4888044"/>
                </a:cubicBezTo>
                <a:cubicBezTo>
                  <a:pt x="9343949" y="4916996"/>
                  <a:pt x="9121894" y="4826554"/>
                  <a:pt x="8893559" y="4888044"/>
                </a:cubicBezTo>
                <a:cubicBezTo>
                  <a:pt x="8665224" y="4949534"/>
                  <a:pt x="8545293" y="4872120"/>
                  <a:pt x="8391831" y="4888044"/>
                </a:cubicBezTo>
                <a:cubicBezTo>
                  <a:pt x="8238369" y="4903968"/>
                  <a:pt x="7998521" y="4866615"/>
                  <a:pt x="7890104" y="4888044"/>
                </a:cubicBezTo>
                <a:cubicBezTo>
                  <a:pt x="7781687" y="4909473"/>
                  <a:pt x="7515128" y="4864774"/>
                  <a:pt x="7388376" y="4888044"/>
                </a:cubicBezTo>
                <a:cubicBezTo>
                  <a:pt x="7261624" y="4911314"/>
                  <a:pt x="7166510" y="4870332"/>
                  <a:pt x="7077783" y="4888044"/>
                </a:cubicBezTo>
                <a:cubicBezTo>
                  <a:pt x="6989056" y="4905756"/>
                  <a:pt x="6515252" y="4847141"/>
                  <a:pt x="6289354" y="4888044"/>
                </a:cubicBezTo>
                <a:cubicBezTo>
                  <a:pt x="6063456" y="4928947"/>
                  <a:pt x="5872315" y="4822837"/>
                  <a:pt x="5500925" y="4888044"/>
                </a:cubicBezTo>
                <a:cubicBezTo>
                  <a:pt x="5129535" y="4953251"/>
                  <a:pt x="5294953" y="4874107"/>
                  <a:pt x="5190332" y="4888044"/>
                </a:cubicBezTo>
                <a:cubicBezTo>
                  <a:pt x="5085711" y="4901981"/>
                  <a:pt x="4909524" y="4876862"/>
                  <a:pt x="4784171" y="4888044"/>
                </a:cubicBezTo>
                <a:cubicBezTo>
                  <a:pt x="4658818" y="4899226"/>
                  <a:pt x="4306455" y="4858746"/>
                  <a:pt x="4186877" y="4888044"/>
                </a:cubicBezTo>
                <a:cubicBezTo>
                  <a:pt x="4067299" y="4917342"/>
                  <a:pt x="3715197" y="4825327"/>
                  <a:pt x="3494015" y="4888044"/>
                </a:cubicBezTo>
                <a:cubicBezTo>
                  <a:pt x="3272833" y="4950761"/>
                  <a:pt x="3229593" y="4883139"/>
                  <a:pt x="2992287" y="4888044"/>
                </a:cubicBezTo>
                <a:cubicBezTo>
                  <a:pt x="2754981" y="4892949"/>
                  <a:pt x="2771800" y="4846802"/>
                  <a:pt x="2586127" y="4888044"/>
                </a:cubicBezTo>
                <a:cubicBezTo>
                  <a:pt x="2400454" y="4929286"/>
                  <a:pt x="2288270" y="4862059"/>
                  <a:pt x="2179966" y="4888044"/>
                </a:cubicBezTo>
                <a:cubicBezTo>
                  <a:pt x="2071662" y="4914029"/>
                  <a:pt x="1681999" y="4833291"/>
                  <a:pt x="1487105" y="4888044"/>
                </a:cubicBezTo>
                <a:cubicBezTo>
                  <a:pt x="1292211" y="4942797"/>
                  <a:pt x="1243565" y="4852940"/>
                  <a:pt x="1176511" y="4888044"/>
                </a:cubicBezTo>
                <a:cubicBezTo>
                  <a:pt x="1109457" y="4923148"/>
                  <a:pt x="876996" y="4872593"/>
                  <a:pt x="650892" y="4888044"/>
                </a:cubicBezTo>
                <a:cubicBezTo>
                  <a:pt x="299226" y="4873971"/>
                  <a:pt x="66027" y="4611822"/>
                  <a:pt x="0" y="4237152"/>
                </a:cubicBezTo>
                <a:cubicBezTo>
                  <a:pt x="-65010" y="4053958"/>
                  <a:pt x="11621" y="3889586"/>
                  <a:pt x="0" y="3675305"/>
                </a:cubicBezTo>
                <a:cubicBezTo>
                  <a:pt x="-11621" y="3461024"/>
                  <a:pt x="56421" y="3343761"/>
                  <a:pt x="0" y="3185182"/>
                </a:cubicBezTo>
                <a:cubicBezTo>
                  <a:pt x="-56421" y="3026603"/>
                  <a:pt x="23144" y="2867834"/>
                  <a:pt x="0" y="2695060"/>
                </a:cubicBezTo>
                <a:cubicBezTo>
                  <a:pt x="-23144" y="2522286"/>
                  <a:pt x="63973" y="2261408"/>
                  <a:pt x="0" y="2133213"/>
                </a:cubicBezTo>
                <a:cubicBezTo>
                  <a:pt x="-63973" y="2005018"/>
                  <a:pt x="14203" y="1787017"/>
                  <a:pt x="0" y="1535503"/>
                </a:cubicBezTo>
                <a:cubicBezTo>
                  <a:pt x="-14203" y="1283989"/>
                  <a:pt x="88313" y="949756"/>
                  <a:pt x="0" y="650892"/>
                </a:cubicBezTo>
                <a:close/>
              </a:path>
              <a:path w="10858499" h="4888044" stroke="0" extrusionOk="0">
                <a:moveTo>
                  <a:pt x="0" y="650892"/>
                </a:moveTo>
                <a:cubicBezTo>
                  <a:pt x="-31412" y="272038"/>
                  <a:pt x="270203" y="7961"/>
                  <a:pt x="650892" y="0"/>
                </a:cubicBezTo>
                <a:cubicBezTo>
                  <a:pt x="876725" y="-32048"/>
                  <a:pt x="1106261" y="79330"/>
                  <a:pt x="1439321" y="0"/>
                </a:cubicBezTo>
                <a:cubicBezTo>
                  <a:pt x="1772381" y="-79330"/>
                  <a:pt x="1836058" y="13843"/>
                  <a:pt x="1941049" y="0"/>
                </a:cubicBezTo>
                <a:cubicBezTo>
                  <a:pt x="2046040" y="-13843"/>
                  <a:pt x="2233079" y="28947"/>
                  <a:pt x="2347209" y="0"/>
                </a:cubicBezTo>
                <a:cubicBezTo>
                  <a:pt x="2461339" y="-28947"/>
                  <a:pt x="2700733" y="41637"/>
                  <a:pt x="3040071" y="0"/>
                </a:cubicBezTo>
                <a:cubicBezTo>
                  <a:pt x="3379409" y="-41637"/>
                  <a:pt x="3400150" y="8353"/>
                  <a:pt x="3541798" y="0"/>
                </a:cubicBezTo>
                <a:cubicBezTo>
                  <a:pt x="3683446" y="-8353"/>
                  <a:pt x="3950978" y="52273"/>
                  <a:pt x="4330227" y="0"/>
                </a:cubicBezTo>
                <a:cubicBezTo>
                  <a:pt x="4709476" y="-52273"/>
                  <a:pt x="4647502" y="41866"/>
                  <a:pt x="4736388" y="0"/>
                </a:cubicBezTo>
                <a:cubicBezTo>
                  <a:pt x="4825274" y="-41866"/>
                  <a:pt x="5325460" y="50652"/>
                  <a:pt x="5524817" y="0"/>
                </a:cubicBezTo>
                <a:cubicBezTo>
                  <a:pt x="5724174" y="-50652"/>
                  <a:pt x="5681623" y="6081"/>
                  <a:pt x="5835410" y="0"/>
                </a:cubicBezTo>
                <a:cubicBezTo>
                  <a:pt x="5989197" y="-6081"/>
                  <a:pt x="6299983" y="70624"/>
                  <a:pt x="6432705" y="0"/>
                </a:cubicBezTo>
                <a:cubicBezTo>
                  <a:pt x="6565427" y="-70624"/>
                  <a:pt x="6862272" y="3590"/>
                  <a:pt x="7029999" y="0"/>
                </a:cubicBezTo>
                <a:cubicBezTo>
                  <a:pt x="7197726" y="-3590"/>
                  <a:pt x="7369619" y="16232"/>
                  <a:pt x="7531727" y="0"/>
                </a:cubicBezTo>
                <a:cubicBezTo>
                  <a:pt x="7693835" y="-16232"/>
                  <a:pt x="8103647" y="41125"/>
                  <a:pt x="8320156" y="0"/>
                </a:cubicBezTo>
                <a:cubicBezTo>
                  <a:pt x="8536665" y="-41125"/>
                  <a:pt x="8936998" y="4972"/>
                  <a:pt x="9108585" y="0"/>
                </a:cubicBezTo>
                <a:cubicBezTo>
                  <a:pt x="9280172" y="-4972"/>
                  <a:pt x="9374824" y="15913"/>
                  <a:pt x="9514745" y="0"/>
                </a:cubicBezTo>
                <a:cubicBezTo>
                  <a:pt x="9654666" y="-15913"/>
                  <a:pt x="9971826" y="34069"/>
                  <a:pt x="10207607" y="0"/>
                </a:cubicBezTo>
                <a:cubicBezTo>
                  <a:pt x="10540964" y="-53246"/>
                  <a:pt x="10864404" y="211543"/>
                  <a:pt x="10858499" y="650892"/>
                </a:cubicBezTo>
                <a:cubicBezTo>
                  <a:pt x="10869017" y="904512"/>
                  <a:pt x="10815471" y="1033987"/>
                  <a:pt x="10858499" y="1284465"/>
                </a:cubicBezTo>
                <a:cubicBezTo>
                  <a:pt x="10901527" y="1534943"/>
                  <a:pt x="10806668" y="1671481"/>
                  <a:pt x="10858499" y="1810449"/>
                </a:cubicBezTo>
                <a:cubicBezTo>
                  <a:pt x="10910330" y="1949417"/>
                  <a:pt x="10788141" y="2328493"/>
                  <a:pt x="10858499" y="2479885"/>
                </a:cubicBezTo>
                <a:cubicBezTo>
                  <a:pt x="10928857" y="2631277"/>
                  <a:pt x="10851888" y="2918330"/>
                  <a:pt x="10858499" y="3077595"/>
                </a:cubicBezTo>
                <a:cubicBezTo>
                  <a:pt x="10865110" y="3236860"/>
                  <a:pt x="10840684" y="3359246"/>
                  <a:pt x="10858499" y="3603579"/>
                </a:cubicBezTo>
                <a:cubicBezTo>
                  <a:pt x="10876314" y="3847912"/>
                  <a:pt x="10850286" y="4065266"/>
                  <a:pt x="10858499" y="4237152"/>
                </a:cubicBezTo>
                <a:cubicBezTo>
                  <a:pt x="10836326" y="4595375"/>
                  <a:pt x="10586457" y="4904722"/>
                  <a:pt x="10207607" y="4888044"/>
                </a:cubicBezTo>
                <a:cubicBezTo>
                  <a:pt x="10079460" y="4917050"/>
                  <a:pt x="9864648" y="4879135"/>
                  <a:pt x="9610312" y="4888044"/>
                </a:cubicBezTo>
                <a:cubicBezTo>
                  <a:pt x="9355977" y="4896953"/>
                  <a:pt x="9317062" y="4855833"/>
                  <a:pt x="9204152" y="4888044"/>
                </a:cubicBezTo>
                <a:cubicBezTo>
                  <a:pt x="9091242" y="4920255"/>
                  <a:pt x="8839629" y="4872519"/>
                  <a:pt x="8511290" y="4888044"/>
                </a:cubicBezTo>
                <a:cubicBezTo>
                  <a:pt x="8182951" y="4903569"/>
                  <a:pt x="8296723" y="4850678"/>
                  <a:pt x="8105130" y="4888044"/>
                </a:cubicBezTo>
                <a:cubicBezTo>
                  <a:pt x="7913537" y="4925410"/>
                  <a:pt x="7710234" y="4856471"/>
                  <a:pt x="7412268" y="4888044"/>
                </a:cubicBezTo>
                <a:cubicBezTo>
                  <a:pt x="7114302" y="4919617"/>
                  <a:pt x="7183373" y="4886247"/>
                  <a:pt x="7101675" y="4888044"/>
                </a:cubicBezTo>
                <a:cubicBezTo>
                  <a:pt x="7019977" y="4889841"/>
                  <a:pt x="6652324" y="4813632"/>
                  <a:pt x="6408813" y="4888044"/>
                </a:cubicBezTo>
                <a:cubicBezTo>
                  <a:pt x="6165302" y="4962456"/>
                  <a:pt x="6180543" y="4857583"/>
                  <a:pt x="6002652" y="4888044"/>
                </a:cubicBezTo>
                <a:cubicBezTo>
                  <a:pt x="5824761" y="4918505"/>
                  <a:pt x="5754831" y="4871686"/>
                  <a:pt x="5692059" y="4888044"/>
                </a:cubicBezTo>
                <a:cubicBezTo>
                  <a:pt x="5629287" y="4904402"/>
                  <a:pt x="5372159" y="4852454"/>
                  <a:pt x="5285899" y="4888044"/>
                </a:cubicBezTo>
                <a:cubicBezTo>
                  <a:pt x="5199639" y="4923634"/>
                  <a:pt x="4868735" y="4864811"/>
                  <a:pt x="4593037" y="4888044"/>
                </a:cubicBezTo>
                <a:cubicBezTo>
                  <a:pt x="4317339" y="4911277"/>
                  <a:pt x="4298611" y="4874993"/>
                  <a:pt x="4186877" y="4888044"/>
                </a:cubicBezTo>
                <a:cubicBezTo>
                  <a:pt x="4075143" y="4901095"/>
                  <a:pt x="3980962" y="4858453"/>
                  <a:pt x="3876283" y="4888044"/>
                </a:cubicBezTo>
                <a:cubicBezTo>
                  <a:pt x="3771604" y="4917635"/>
                  <a:pt x="3575119" y="4866695"/>
                  <a:pt x="3470123" y="4888044"/>
                </a:cubicBezTo>
                <a:cubicBezTo>
                  <a:pt x="3365127" y="4909393"/>
                  <a:pt x="3214056" y="4852426"/>
                  <a:pt x="2968395" y="4888044"/>
                </a:cubicBezTo>
                <a:cubicBezTo>
                  <a:pt x="2722734" y="4923662"/>
                  <a:pt x="2616460" y="4849033"/>
                  <a:pt x="2371101" y="4888044"/>
                </a:cubicBezTo>
                <a:cubicBezTo>
                  <a:pt x="2125742" y="4927055"/>
                  <a:pt x="2085666" y="4871722"/>
                  <a:pt x="1964940" y="4888044"/>
                </a:cubicBezTo>
                <a:cubicBezTo>
                  <a:pt x="1844214" y="4904366"/>
                  <a:pt x="1337384" y="4845317"/>
                  <a:pt x="1176511" y="4888044"/>
                </a:cubicBezTo>
                <a:cubicBezTo>
                  <a:pt x="1015638" y="4930771"/>
                  <a:pt x="799878" y="4880516"/>
                  <a:pt x="650892" y="4888044"/>
                </a:cubicBezTo>
                <a:cubicBezTo>
                  <a:pt x="298189" y="4911829"/>
                  <a:pt x="97325" y="4637606"/>
                  <a:pt x="0" y="4237152"/>
                </a:cubicBezTo>
                <a:cubicBezTo>
                  <a:pt x="-20814" y="4057167"/>
                  <a:pt x="63039" y="3827704"/>
                  <a:pt x="0" y="3639442"/>
                </a:cubicBezTo>
                <a:cubicBezTo>
                  <a:pt x="-63039" y="3451180"/>
                  <a:pt x="64578" y="3161093"/>
                  <a:pt x="0" y="3005869"/>
                </a:cubicBezTo>
                <a:cubicBezTo>
                  <a:pt x="-64578" y="2850645"/>
                  <a:pt x="54632" y="2681421"/>
                  <a:pt x="0" y="2479885"/>
                </a:cubicBezTo>
                <a:cubicBezTo>
                  <a:pt x="-54632" y="2278349"/>
                  <a:pt x="66743" y="2061553"/>
                  <a:pt x="0" y="1882175"/>
                </a:cubicBezTo>
                <a:cubicBezTo>
                  <a:pt x="-66743" y="1702797"/>
                  <a:pt x="438" y="1556889"/>
                  <a:pt x="0" y="1392052"/>
                </a:cubicBezTo>
                <a:cubicBezTo>
                  <a:pt x="-438" y="1227215"/>
                  <a:pt x="48683" y="1006801"/>
                  <a:pt x="0" y="650892"/>
                </a:cubicBezTo>
                <a:close/>
              </a:path>
            </a:pathLst>
          </a:custGeom>
          <a:solidFill>
            <a:srgbClr val="F8FAFE"/>
          </a:solidFill>
          <a:ln w="508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descr="be2ebc64-bdc5-41f4-9688-ed27fb2ac1be"/>
          <p:cNvSpPr/>
          <p:nvPr/>
        </p:nvSpPr>
        <p:spPr>
          <a:xfrm>
            <a:off x="0" y="0"/>
            <a:ext cx="2213271" cy="1207659"/>
          </a:xfrm>
          <a:prstGeom prst="rect">
            <a:avLst/>
          </a:prstGeom>
          <a:blipFill>
            <a:blip r:embed="rId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be6d01e9-b255-428b-9d35-173aea9e7210"/>
          <p:cNvSpPr/>
          <p:nvPr/>
        </p:nvSpPr>
        <p:spPr>
          <a:xfrm>
            <a:off x="10370086" y="2336"/>
            <a:ext cx="1821914" cy="1860707"/>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descr="3b86e01b-16c2-44c5-b705-a221cde81593"/>
          <p:cNvSpPr/>
          <p:nvPr/>
        </p:nvSpPr>
        <p:spPr>
          <a:xfrm>
            <a:off x="878467" y="1858014"/>
            <a:ext cx="10435064" cy="4405872"/>
          </a:xfrm>
          <a:prstGeom prst="roundRect">
            <a:avLst>
              <a:gd name="adj" fmla="val 13316"/>
            </a:avLst>
          </a:prstGeom>
          <a:noFill/>
          <a:ln w="25400">
            <a:solidFill>
              <a:schemeClr val="accent1"/>
            </a:solidFill>
            <a:prstDash val="dash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40f319d1-4644-46be-92cc-ef0cffea14d5"/>
          <p:cNvSpPr>
            <a:spLocks noGrp="1"/>
          </p:cNvSpPr>
          <p:nvPr>
            <p:ph type="title" hasCustomPrompt="1"/>
          </p:nvPr>
        </p:nvSpPr>
        <p:spPr>
          <a:xfrm>
            <a:off x="4677719" y="1180482"/>
            <a:ext cx="2836562" cy="915667"/>
          </a:xfrm>
          <a:prstGeom prst="roundRect">
            <a:avLst>
              <a:gd name="adj" fmla="val 50000"/>
            </a:avLst>
          </a:prstGeom>
          <a:solidFill>
            <a:schemeClr val="accent1"/>
          </a:solidFill>
        </p:spPr>
        <p:txBody>
          <a:bodyPr anchor="ctr">
            <a:normAutofit/>
          </a:bodyPr>
          <a:lstStyle>
            <a:lvl1pPr algn="ctr">
              <a:defRPr sz="3600">
                <a:solidFill>
                  <a:schemeClr val="bg1"/>
                </a:solidFill>
              </a:defRPr>
            </a:lvl1pPr>
          </a:lstStyle>
          <a:p>
            <a:pPr lvl="0"/>
            <a:r>
              <a:rPr lang="en-US" dirty="0"/>
              <a:t>Agenda</a:t>
            </a:r>
            <a:endParaRPr lang="en-US" dirty="0"/>
          </a:p>
        </p:txBody>
      </p:sp>
      <p:sp>
        <p:nvSpPr>
          <p:cNvPr id="3" name="内容占位符 2" descr="df0b75e5-bb29-48ce-8702-8ede39d480ae"/>
          <p:cNvSpPr>
            <a:spLocks noGrp="1"/>
          </p:cNvSpPr>
          <p:nvPr>
            <p:ph sz="quarter" idx="1" hasCustomPrompt="1"/>
          </p:nvPr>
        </p:nvSpPr>
        <p:spPr>
          <a:xfrm>
            <a:off x="673100" y="2415854"/>
            <a:ext cx="10845800" cy="3718246"/>
          </a:xfrm>
        </p:spPr>
        <p:txBody>
          <a:bodyPr/>
          <a:lstStyle>
            <a:lvl1pPr marL="342900" indent="-342900" algn="ctr">
              <a:lnSpc>
                <a:spcPct val="100000"/>
              </a:lnSpc>
              <a:buFont typeface="+mj-lt"/>
              <a:buAutoNum type="arabicPeriod"/>
              <a:defRPr/>
            </a:lvl1pPr>
            <a:lvl2pPr marL="800100" indent="-342900" algn="ctr">
              <a:lnSpc>
                <a:spcPct val="100000"/>
              </a:lnSpc>
              <a:buFont typeface="+mj-ea"/>
              <a:buAutoNum type="circleNumDbPlain"/>
              <a:defRPr/>
            </a:lvl2pPr>
            <a:lvl3pPr marL="1257300" indent="-342900" algn="ctr">
              <a:lnSpc>
                <a:spcPct val="100000"/>
              </a:lnSpc>
              <a:buFont typeface="+mj-lt"/>
              <a:buAutoNum type="alphaLcParenR"/>
              <a:defRPr/>
            </a:lvl3pPr>
            <a:lvl4pPr algn="ctr">
              <a:lnSpc>
                <a:spcPct val="100000"/>
              </a:lnSpc>
              <a:defRPr/>
            </a:lvl4pPr>
            <a:lvl5pPr algn="ctr">
              <a:lnSpc>
                <a:spcPct val="100000"/>
              </a:lnSpc>
              <a:defRPr/>
            </a:lvl5pPr>
          </a:lstStyle>
          <a:p>
            <a:pPr lvl="0"/>
            <a:r>
              <a:rPr lang="en-US" dirty="0"/>
              <a:t>Click to add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日期占位符 3" descr="5023a5d2-c9be-40d7-96fd-f0754790b3d2"/>
          <p:cNvSpPr>
            <a:spLocks noGrp="1"/>
          </p:cNvSpPr>
          <p:nvPr>
            <p:ph type="dt" sz="half" idx="10"/>
          </p:nvPr>
        </p:nvSpPr>
        <p:spPr/>
        <p:txBody>
          <a:bodyPr/>
          <a:lstStyle/>
          <a:p>
            <a:endParaRPr lang="en-US" dirty="0"/>
          </a:p>
        </p:txBody>
      </p:sp>
      <p:sp>
        <p:nvSpPr>
          <p:cNvPr id="5" name="页脚占位符 4" descr="bb3985a9-ee08-4291-a0a3-3e1fc84e7829"/>
          <p:cNvSpPr>
            <a:spLocks noGrp="1"/>
          </p:cNvSpPr>
          <p:nvPr>
            <p:ph type="ftr" sz="quarter" idx="11"/>
          </p:nvPr>
        </p:nvSpPr>
        <p:spPr/>
        <p:txBody>
          <a:bodyPr/>
          <a:lstStyle/>
          <a:p>
            <a:endParaRPr lang="en-US" dirty="0"/>
          </a:p>
        </p:txBody>
      </p:sp>
      <p:sp>
        <p:nvSpPr>
          <p:cNvPr id="6" name="灯片编号占位符 5" descr="acdb0934-b08b-423f-812c-dce040b7e8ed"/>
          <p:cNvSpPr>
            <a:spLocks noGrp="1"/>
          </p:cNvSpPr>
          <p:nvPr>
            <p:ph type="sldNum" sz="quarter" idx="12"/>
          </p:nvPr>
        </p:nvSpPr>
        <p:spPr/>
        <p:txBody>
          <a:bodyPr/>
          <a:lstStyle/>
          <a:p>
            <a:fld id="{C8BB1146-E542-4D4E-B8E9-6919A11DDD48}" type="slidenum">
              <a:rPr lang="en-US" smtClean="0"/>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Section Header">
    <p:spTree>
      <p:nvGrpSpPr>
        <p:cNvPr id="1" name=""/>
        <p:cNvGrpSpPr/>
        <p:nvPr/>
      </p:nvGrpSpPr>
      <p:grpSpPr>
        <a:xfrm>
          <a:off x="0" y="0"/>
          <a:ext cx="0" cy="0"/>
          <a:chOff x="0" y="0"/>
          <a:chExt cx="0" cy="0"/>
        </a:xfrm>
      </p:grpSpPr>
      <p:sp>
        <p:nvSpPr>
          <p:cNvPr id="20" name="矩形 19" descr="3eb1ca62-c3d0-4439-873f-a4ff8d2e79ef"/>
          <p:cNvSpPr/>
          <p:nvPr/>
        </p:nvSpPr>
        <p:spPr>
          <a:xfrm>
            <a:off x="-7875" y="6920"/>
            <a:ext cx="12192000" cy="1999142"/>
          </a:xfrm>
          <a:prstGeom prst="rect">
            <a:avLst/>
          </a:prstGeom>
          <a:blipFill>
            <a:blip r:embed="rId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形 18" descr="249de6f8-4407-4814-a8ec-e3b5d062c2f9"/>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55847" y="1396698"/>
            <a:ext cx="2186708" cy="733323"/>
          </a:xfrm>
          <a:prstGeom prst="rect">
            <a:avLst/>
          </a:prstGeom>
        </p:spPr>
      </p:pic>
      <p:sp>
        <p:nvSpPr>
          <p:cNvPr id="7" name="矩形 6" descr="ab6614ce-9ead-4f94-b32b-72bfa9af18dc"/>
          <p:cNvSpPr/>
          <p:nvPr/>
        </p:nvSpPr>
        <p:spPr>
          <a:xfrm>
            <a:off x="0" y="5902732"/>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bb3523dd-afd1-4a31-810b-d96559c8cd9a"/>
          <p:cNvSpPr>
            <a:spLocks noGrp="1"/>
          </p:cNvSpPr>
          <p:nvPr>
            <p:ph type="title" hasCustomPrompt="1"/>
          </p:nvPr>
        </p:nvSpPr>
        <p:spPr>
          <a:xfrm>
            <a:off x="700835" y="2217692"/>
            <a:ext cx="6151880" cy="1269303"/>
          </a:xfrm>
        </p:spPr>
        <p:txBody>
          <a:bodyPr anchor="b">
            <a:normAutofit/>
          </a:bodyPr>
          <a:lstStyle>
            <a:lvl1pPr>
              <a:defRPr sz="4800">
                <a:solidFill>
                  <a:schemeClr val="accent1"/>
                </a:solidFill>
              </a:defRPr>
            </a:lvl1pPr>
          </a:lstStyle>
          <a:p>
            <a:pPr lvl="0"/>
            <a:r>
              <a:rPr lang="en-US" dirty="0"/>
              <a:t>Click to add title</a:t>
            </a:r>
            <a:endParaRPr lang="en-US" dirty="0"/>
          </a:p>
        </p:txBody>
      </p:sp>
      <p:sp>
        <p:nvSpPr>
          <p:cNvPr id="3" name="文本占位符 2" descr="837f6c69-ed63-408e-9ecf-fe4bd514ac8e"/>
          <p:cNvSpPr>
            <a:spLocks noGrp="1"/>
          </p:cNvSpPr>
          <p:nvPr>
            <p:ph type="body" idx="1" hasCustomPrompt="1"/>
          </p:nvPr>
        </p:nvSpPr>
        <p:spPr>
          <a:xfrm>
            <a:off x="777035" y="3492500"/>
            <a:ext cx="6151880" cy="882730"/>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endParaRPr lang="en-US" dirty="0"/>
          </a:p>
        </p:txBody>
      </p:sp>
      <p:sp>
        <p:nvSpPr>
          <p:cNvPr id="4" name="日期占位符 3" descr="f4d4b13a-f719-43c4-90f7-65c3af7a84f3"/>
          <p:cNvSpPr>
            <a:spLocks noGrp="1"/>
          </p:cNvSpPr>
          <p:nvPr>
            <p:ph type="dt" sz="half" idx="10"/>
          </p:nvPr>
        </p:nvSpPr>
        <p:spPr/>
        <p:txBody>
          <a:bodyPr/>
          <a:lstStyle/>
          <a:p>
            <a:endParaRPr lang="en-US"/>
          </a:p>
        </p:txBody>
      </p:sp>
      <p:sp>
        <p:nvSpPr>
          <p:cNvPr id="5" name="页脚占位符 4" descr="5c440c2b-a277-414b-a1cd-fc4eb60d0438"/>
          <p:cNvSpPr>
            <a:spLocks noGrp="1"/>
          </p:cNvSpPr>
          <p:nvPr>
            <p:ph type="ftr" sz="quarter" idx="11"/>
          </p:nvPr>
        </p:nvSpPr>
        <p:spPr/>
        <p:txBody>
          <a:bodyPr/>
          <a:lstStyle/>
          <a:p>
            <a:endParaRPr lang="en-US" dirty="0"/>
          </a:p>
        </p:txBody>
      </p:sp>
      <p:sp>
        <p:nvSpPr>
          <p:cNvPr id="6" name="灯片编号占位符 5" descr="1479f656-1c06-4e57-af2b-45da7af6bcbf"/>
          <p:cNvSpPr>
            <a:spLocks noGrp="1"/>
          </p:cNvSpPr>
          <p:nvPr>
            <p:ph type="sldNum" sz="quarter" idx="12"/>
          </p:nvPr>
        </p:nvSpPr>
        <p:spPr/>
        <p:txBody>
          <a:bodyPr/>
          <a:lstStyle/>
          <a:p>
            <a:fld id="{C8BB1146-E542-4D4E-B8E9-6919A11DDD48}" type="slidenum">
              <a:rPr lang="en-US" smtClean="0"/>
            </a:fld>
            <a:endParaRPr lang="en-US"/>
          </a:p>
        </p:txBody>
      </p:sp>
      <p:sp>
        <p:nvSpPr>
          <p:cNvPr id="9" name="矩形 8" descr="e60d9ea0-e2d2-40f3-9407-c41a686e3720"/>
          <p:cNvSpPr/>
          <p:nvPr/>
        </p:nvSpPr>
        <p:spPr>
          <a:xfrm flipH="1">
            <a:off x="9978729" y="0"/>
            <a:ext cx="2213271" cy="1207659"/>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16800d8c-ca33-4fb6-acf4-609a0a3fe2e7"/>
          <p:cNvSpPr/>
          <p:nvPr/>
        </p:nvSpPr>
        <p:spPr>
          <a:xfrm>
            <a:off x="6244311" y="4073371"/>
            <a:ext cx="2775499" cy="2784629"/>
          </a:xfrm>
          <a:prstGeom prst="rect">
            <a:avLst/>
          </a:prstGeom>
          <a:blipFill>
            <a:blip r:embed="rId6"/>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descr="86c0d157-fb46-4727-a3e0-dd6eba8ff214"/>
          <p:cNvSpPr/>
          <p:nvPr/>
        </p:nvSpPr>
        <p:spPr>
          <a:xfrm flipH="1">
            <a:off x="10744199" y="5409635"/>
            <a:ext cx="1364211" cy="1375120"/>
          </a:xfrm>
          <a:prstGeom prst="rect">
            <a:avLst/>
          </a:prstGeom>
          <a:blipFill>
            <a:blip r:embed="rId7"/>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descr="76c78a26-9bb1-415f-b3c2-035f3b2db075"/>
          <p:cNvSpPr/>
          <p:nvPr/>
        </p:nvSpPr>
        <p:spPr>
          <a:xfrm>
            <a:off x="9044381" y="3063542"/>
            <a:ext cx="2186708" cy="3794458"/>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descr="66281c8e-ad2c-4f8a-8944-23d9fa823aee"/>
          <p:cNvSpPr/>
          <p:nvPr/>
        </p:nvSpPr>
        <p:spPr>
          <a:xfrm>
            <a:off x="5117972" y="5472575"/>
            <a:ext cx="1016635" cy="1180125"/>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descr="27b9a9c8-b235-43f7-9041-45a2d6319faf"/>
          <p:cNvSpPr/>
          <p:nvPr/>
        </p:nvSpPr>
        <p:spPr>
          <a:xfrm>
            <a:off x="9913963" y="1155495"/>
            <a:ext cx="2082230" cy="1678813"/>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descr="19de0fb0-5995-4ee1-92d7-c058dfcde90e"/>
          <p:cNvSpPr/>
          <p:nvPr/>
        </p:nvSpPr>
        <p:spPr>
          <a:xfrm>
            <a:off x="0" y="5945293"/>
            <a:ext cx="2489200" cy="912707"/>
          </a:xfrm>
          <a:prstGeom prst="rect">
            <a:avLst/>
          </a:prstGeom>
          <a:blipFill>
            <a:blip r:embed="rId11">
              <a:duotone>
                <a:schemeClr val="accent5">
                  <a:shade val="45000"/>
                  <a:satMod val="135000"/>
                </a:schemeClr>
                <a:prstClr val="white"/>
              </a:duotone>
              <a:extLst>
                <a:ext uri="{BEBA8EAE-BF5A-486C-A8C5-ECC9F3942E4B}">
                  <a14:imgProps xmlns:a14="http://schemas.microsoft.com/office/drawing/2010/main">
                    <a14:imgLayer r:embed="rId12">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descr="a5743420-d3b0-4112-8d4c-e53a2b1933be"/>
          <p:cNvSpPr/>
          <p:nvPr/>
        </p:nvSpPr>
        <p:spPr>
          <a:xfrm>
            <a:off x="0" y="606167"/>
            <a:ext cx="2406544" cy="1012278"/>
          </a:xfrm>
          <a:custGeom>
            <a:avLst/>
            <a:gdLst>
              <a:gd name="connsiteX0" fmla="*/ 763361 w 2406544"/>
              <a:gd name="connsiteY0" fmla="*/ 1522 h 1012278"/>
              <a:gd name="connsiteX1" fmla="*/ 1306879 w 2406544"/>
              <a:gd name="connsiteY1" fmla="*/ 276360 h 1012278"/>
              <a:gd name="connsiteX2" fmla="*/ 1425862 w 2406544"/>
              <a:gd name="connsiteY2" fmla="*/ 240987 h 1012278"/>
              <a:gd name="connsiteX3" fmla="*/ 1917121 w 2406544"/>
              <a:gd name="connsiteY3" fmla="*/ 416419 h 1012278"/>
              <a:gd name="connsiteX4" fmla="*/ 2053986 w 2406544"/>
              <a:gd name="connsiteY4" fmla="*/ 398950 h 1012278"/>
              <a:gd name="connsiteX5" fmla="*/ 2054643 w 2406544"/>
              <a:gd name="connsiteY5" fmla="*/ 398950 h 1012278"/>
              <a:gd name="connsiteX6" fmla="*/ 2253516 w 2406544"/>
              <a:gd name="connsiteY6" fmla="*/ 437942 h 1012278"/>
              <a:gd name="connsiteX7" fmla="*/ 2345044 w 2406544"/>
              <a:gd name="connsiteY7" fmla="*/ 747965 h 1012278"/>
              <a:gd name="connsiteX8" fmla="*/ 1856309 w 2406544"/>
              <a:gd name="connsiteY8" fmla="*/ 806027 h 1012278"/>
              <a:gd name="connsiteX9" fmla="*/ 1806514 w 2406544"/>
              <a:gd name="connsiteY9" fmla="*/ 849552 h 1012278"/>
              <a:gd name="connsiteX10" fmla="*/ 1325073 w 2406544"/>
              <a:gd name="connsiteY10" fmla="*/ 859576 h 1012278"/>
              <a:gd name="connsiteX11" fmla="*/ 910868 w 2406544"/>
              <a:gd name="connsiteY11" fmla="*/ 903350 h 1012278"/>
              <a:gd name="connsiteX12" fmla="*/ 841141 w 2406544"/>
              <a:gd name="connsiteY12" fmla="*/ 943632 h 1012278"/>
              <a:gd name="connsiteX13" fmla="*/ 97213 w 2406544"/>
              <a:gd name="connsiteY13" fmla="*/ 879227 h 1012278"/>
              <a:gd name="connsiteX14" fmla="*/ 0 w 2406544"/>
              <a:gd name="connsiteY14" fmla="*/ 905171 h 1012278"/>
              <a:gd name="connsiteX15" fmla="*/ 0 w 2406544"/>
              <a:gd name="connsiteY15" fmla="*/ 355496 h 1012278"/>
              <a:gd name="connsiteX16" fmla="*/ 80822 w 2406544"/>
              <a:gd name="connsiteY16" fmla="*/ 376179 h 1012278"/>
              <a:gd name="connsiteX17" fmla="*/ 515285 w 2406544"/>
              <a:gd name="connsiteY17" fmla="*/ 19418 h 1012278"/>
              <a:gd name="connsiteX18" fmla="*/ 763361 w 2406544"/>
              <a:gd name="connsiteY18" fmla="*/ 1522 h 1012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6544" h="1012278">
                <a:moveTo>
                  <a:pt x="763361" y="1522"/>
                </a:moveTo>
                <a:cubicBezTo>
                  <a:pt x="1007446" y="15135"/>
                  <a:pt x="1226824" y="119144"/>
                  <a:pt x="1306879" y="276360"/>
                </a:cubicBezTo>
                <a:cubicBezTo>
                  <a:pt x="1343185" y="260472"/>
                  <a:pt x="1383392" y="248525"/>
                  <a:pt x="1425862" y="240987"/>
                </a:cubicBezTo>
                <a:cubicBezTo>
                  <a:pt x="1637881" y="203377"/>
                  <a:pt x="1857834" y="281922"/>
                  <a:pt x="1917121" y="416419"/>
                </a:cubicBezTo>
                <a:cubicBezTo>
                  <a:pt x="1960443" y="404867"/>
                  <a:pt x="2006977" y="398930"/>
                  <a:pt x="2053986" y="398950"/>
                </a:cubicBezTo>
                <a:lnTo>
                  <a:pt x="2054643" y="398950"/>
                </a:lnTo>
                <a:cubicBezTo>
                  <a:pt x="2125616" y="398919"/>
                  <a:pt x="2194951" y="412509"/>
                  <a:pt x="2253516" y="437942"/>
                </a:cubicBezTo>
                <a:cubicBezTo>
                  <a:pt x="2413756" y="507525"/>
                  <a:pt x="2454734" y="646326"/>
                  <a:pt x="2345044" y="747965"/>
                </a:cubicBezTo>
                <a:cubicBezTo>
                  <a:pt x="2235354" y="849615"/>
                  <a:pt x="2016549" y="875609"/>
                  <a:pt x="1856309" y="806027"/>
                </a:cubicBezTo>
                <a:cubicBezTo>
                  <a:pt x="1842639" y="821790"/>
                  <a:pt x="1825904" y="836419"/>
                  <a:pt x="1806514" y="849552"/>
                </a:cubicBezTo>
                <a:cubicBezTo>
                  <a:pt x="1677925" y="936655"/>
                  <a:pt x="1462382" y="941147"/>
                  <a:pt x="1325073" y="859576"/>
                </a:cubicBezTo>
                <a:cubicBezTo>
                  <a:pt x="1206892" y="916701"/>
                  <a:pt x="1051849" y="933088"/>
                  <a:pt x="910868" y="903350"/>
                </a:cubicBezTo>
                <a:cubicBezTo>
                  <a:pt x="889560" y="918064"/>
                  <a:pt x="866219" y="931550"/>
                  <a:pt x="841141" y="943632"/>
                </a:cubicBezTo>
                <a:cubicBezTo>
                  <a:pt x="607665" y="1056168"/>
                  <a:pt x="274597" y="1027324"/>
                  <a:pt x="97213" y="879227"/>
                </a:cubicBezTo>
                <a:lnTo>
                  <a:pt x="0" y="905171"/>
                </a:lnTo>
                <a:lnTo>
                  <a:pt x="0" y="355496"/>
                </a:lnTo>
                <a:lnTo>
                  <a:pt x="80822" y="376179"/>
                </a:lnTo>
                <a:cubicBezTo>
                  <a:pt x="95655" y="211769"/>
                  <a:pt x="268238" y="70046"/>
                  <a:pt x="515285" y="19418"/>
                </a:cubicBezTo>
                <a:cubicBezTo>
                  <a:pt x="597893" y="2491"/>
                  <a:pt x="682000" y="-3016"/>
                  <a:pt x="763361" y="1522"/>
                </a:cubicBezTo>
                <a:close/>
              </a:path>
            </a:pathLst>
          </a:custGeom>
          <a:solidFill>
            <a:srgbClr val="FFFFFF"/>
          </a:solidFill>
          <a:ln w="16381" cap="flat">
            <a:noFill/>
            <a:prstDash val="solid"/>
            <a:miter/>
          </a:ln>
        </p:spPr>
        <p:txBody>
          <a:bodyPr rtlCol="0" anchor="ct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p:txBody>
          <a:bodyPr/>
          <a:lstStyle>
            <a:lvl1pPr>
              <a:defRPr/>
            </a:lvl1pPr>
          </a:lstStyle>
          <a:p>
            <a:pPr lvl="0"/>
            <a:r>
              <a:rPr lang="en-US"/>
              <a:t>Click to add title</a:t>
            </a:r>
            <a:endParaRPr lang="en-US"/>
          </a:p>
        </p:txBody>
      </p:sp>
      <p:sp>
        <p:nvSpPr>
          <p:cNvPr id="3" name="日期占位符 2" descr="dc9b10b1-b87b-4b32-ac31-749d6f53eb16"/>
          <p:cNvSpPr>
            <a:spLocks noGrp="1"/>
          </p:cNvSpPr>
          <p:nvPr>
            <p:ph type="dt" sz="half" idx="10"/>
          </p:nvPr>
        </p:nvSpPr>
        <p:spPr/>
        <p:txBody>
          <a:bodyPr/>
          <a:lstStyle/>
          <a:p>
            <a:endParaRPr lang="en-US"/>
          </a:p>
        </p:txBody>
      </p:sp>
      <p:sp>
        <p:nvSpPr>
          <p:cNvPr id="4" name="页脚占位符 3" descr="179d26c3-8645-4900-9327-104a7d9d24dd"/>
          <p:cNvSpPr>
            <a:spLocks noGrp="1"/>
          </p:cNvSpPr>
          <p:nvPr>
            <p:ph type="ftr" sz="quarter" idx="11"/>
          </p:nvPr>
        </p:nvSpPr>
        <p:spPr/>
        <p:txBody>
          <a:bodyPr/>
          <a:lstStyle/>
          <a:p>
            <a:endParaRPr lang="en-US" dirty="0"/>
          </a:p>
        </p:txBody>
      </p:sp>
      <p:sp>
        <p:nvSpPr>
          <p:cNvPr id="5" name="灯片编号占位符 4" descr="f4ff8e14-ab41-4a4b-a514-3a1e57be35e6"/>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showMasterSp="0">
  <p:cSld name="Blank">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日期占位符 1" descr="daa06b6b-24a1-4141-a274-4faa77a80041"/>
          <p:cNvSpPr>
            <a:spLocks noGrp="1"/>
          </p:cNvSpPr>
          <p:nvPr>
            <p:ph type="dt" sz="half" idx="10"/>
          </p:nvPr>
        </p:nvSpPr>
        <p:spPr/>
        <p:txBody>
          <a:bodyPr/>
          <a:lstStyle/>
          <a:p>
            <a:endParaRPr lang="en-US"/>
          </a:p>
        </p:txBody>
      </p:sp>
      <p:sp>
        <p:nvSpPr>
          <p:cNvPr id="3" name="页脚占位符 2" descr="b10021d4-62bc-4a34-ae9d-274142dc2ffe"/>
          <p:cNvSpPr>
            <a:spLocks noGrp="1"/>
          </p:cNvSpPr>
          <p:nvPr>
            <p:ph type="ftr" sz="quarter" idx="11"/>
          </p:nvPr>
        </p:nvSpPr>
        <p:spPr/>
        <p:txBody>
          <a:bodyPr/>
          <a:lstStyle/>
          <a:p>
            <a:endParaRPr lang="en-US" dirty="0"/>
          </a:p>
        </p:txBody>
      </p:sp>
      <p:sp>
        <p:nvSpPr>
          <p:cNvPr id="4" name="灯片编号占位符 3" descr="50c74d09-9498-43ef-aeb8-416f8fedc8c9"/>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matchingName="Closing">
  <p:cSld name="Closing">
    <p:spTree>
      <p:nvGrpSpPr>
        <p:cNvPr id="1" name=""/>
        <p:cNvGrpSpPr/>
        <p:nvPr/>
      </p:nvGrpSpPr>
      <p:grpSpPr>
        <a:xfrm>
          <a:off x="0" y="0"/>
          <a:ext cx="0" cy="0"/>
          <a:chOff x="0" y="0"/>
          <a:chExt cx="0" cy="0"/>
        </a:xfrm>
      </p:grpSpPr>
      <p:sp>
        <p:nvSpPr>
          <p:cNvPr id="22" name="矩形 21" descr="c0178407-eada-4fb3-b5b0-a08cde2dfb9f"/>
          <p:cNvSpPr/>
          <p:nvPr/>
        </p:nvSpPr>
        <p:spPr>
          <a:xfrm>
            <a:off x="-7875" y="6920"/>
            <a:ext cx="12192000" cy="1999142"/>
          </a:xfrm>
          <a:prstGeom prst="rect">
            <a:avLst/>
          </a:prstGeom>
          <a:blipFill>
            <a:blip r:embed="rId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descr="521ad51e-e2e1-4f89-9e4e-de4037343394"/>
          <p:cNvSpPr/>
          <p:nvPr/>
        </p:nvSpPr>
        <p:spPr>
          <a:xfrm>
            <a:off x="0" y="5902732"/>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形 20" descr="71123bc7-42bb-48ae-87ee-26ab5f074818"/>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8078" y="386075"/>
            <a:ext cx="2213270" cy="923925"/>
          </a:xfrm>
          <a:prstGeom prst="rect">
            <a:avLst/>
          </a:prstGeom>
        </p:spPr>
      </p:pic>
      <p:sp>
        <p:nvSpPr>
          <p:cNvPr id="6" name="矩形 5" descr="1ab32a79-4a38-4745-9971-da3c665367b6"/>
          <p:cNvSpPr/>
          <p:nvPr/>
        </p:nvSpPr>
        <p:spPr>
          <a:xfrm>
            <a:off x="0" y="0"/>
            <a:ext cx="2213271" cy="1207659"/>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descr="91a73225-ce32-4d9e-aaf6-512e88f0cd5a"/>
          <p:cNvSpPr/>
          <p:nvPr/>
        </p:nvSpPr>
        <p:spPr>
          <a:xfrm>
            <a:off x="9950280" y="2336"/>
            <a:ext cx="2241720" cy="2289452"/>
          </a:xfrm>
          <a:prstGeom prst="rect">
            <a:avLst/>
          </a:prstGeom>
          <a:blipFill>
            <a:blip r:embed="rId6"/>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descr="edfaa4fb-aed1-4a47-a142-e392bec69c0f"/>
          <p:cNvSpPr/>
          <p:nvPr/>
        </p:nvSpPr>
        <p:spPr>
          <a:xfrm>
            <a:off x="131041" y="2917253"/>
            <a:ext cx="2082230" cy="1678813"/>
          </a:xfrm>
          <a:prstGeom prst="rect">
            <a:avLst/>
          </a:prstGeom>
          <a:blipFill>
            <a:blip r:embed="rId7"/>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20db2814-1486-4107-ba4f-1d5d58031158"/>
          <p:cNvSpPr>
            <a:spLocks noGrp="1"/>
          </p:cNvSpPr>
          <p:nvPr>
            <p:ph type="title" hasCustomPrompt="1"/>
          </p:nvPr>
        </p:nvSpPr>
        <p:spPr>
          <a:xfrm>
            <a:off x="1904214" y="1043216"/>
            <a:ext cx="8370872" cy="1999142"/>
          </a:xfrm>
        </p:spPr>
        <p:txBody>
          <a:bodyPr anchor="b">
            <a:normAutofit/>
          </a:bodyPr>
          <a:lstStyle>
            <a:lvl1pPr algn="ctr">
              <a:defRPr sz="7200">
                <a:solidFill>
                  <a:schemeClr val="accent1"/>
                </a:solidFill>
              </a:defRPr>
            </a:lvl1pPr>
          </a:lstStyle>
          <a:p>
            <a:pPr lvl="0"/>
            <a:r>
              <a:rPr lang="en-US" dirty="0"/>
              <a:t>Click to </a:t>
            </a:r>
            <a:br>
              <a:rPr lang="en-US" dirty="0"/>
            </a:br>
            <a:r>
              <a:rPr lang="en-US" dirty="0"/>
              <a:t>add title</a:t>
            </a:r>
            <a:endParaRPr lang="en-US" dirty="0"/>
          </a:p>
        </p:txBody>
      </p:sp>
      <p:sp>
        <p:nvSpPr>
          <p:cNvPr id="4" name="文本占位符 3" descr="5768ef48-bf95-4d96-a860-c3b14ce73f90"/>
          <p:cNvSpPr>
            <a:spLocks noGrp="1"/>
          </p:cNvSpPr>
          <p:nvPr>
            <p:ph type="body" sz="quarter" idx="13" hasCustomPrompt="1"/>
          </p:nvPr>
        </p:nvSpPr>
        <p:spPr>
          <a:xfrm>
            <a:off x="4352944" y="3223151"/>
            <a:ext cx="1579127" cy="397679"/>
          </a:xfrm>
          <a:prstGeom prst="roundRect">
            <a:avLst>
              <a:gd name="adj" fmla="val 50000"/>
            </a:avLst>
          </a:prstGeom>
          <a:solidFill>
            <a:schemeClr val="accent1"/>
          </a:solidFill>
        </p:spPr>
        <p:txBody>
          <a:bodyPr wrap="square" anchor="ctr">
            <a:normAutofit/>
          </a:bodyPr>
          <a:lstStyle>
            <a:lvl1pPr marL="0" indent="0" algn="ctr">
              <a:buNone/>
              <a:defRPr sz="1200">
                <a:solidFill>
                  <a:schemeClr val="bg1"/>
                </a:solidFill>
                <a:latin typeface="+mn-lt"/>
              </a:defRPr>
            </a:lvl1pPr>
          </a:lstStyle>
          <a:p>
            <a:pPr lvl="0"/>
            <a:r>
              <a:rPr lang="en-US" dirty="0"/>
              <a:t>Presenter name</a:t>
            </a:r>
            <a:endParaRPr lang="en-US" dirty="0"/>
          </a:p>
        </p:txBody>
      </p:sp>
      <p:sp>
        <p:nvSpPr>
          <p:cNvPr id="5" name="文本占位符 4" descr="07d704a1-846a-43ac-a067-fb52ae275802"/>
          <p:cNvSpPr>
            <a:spLocks noGrp="1"/>
          </p:cNvSpPr>
          <p:nvPr>
            <p:ph type="body" sz="quarter" idx="14" hasCustomPrompt="1"/>
          </p:nvPr>
        </p:nvSpPr>
        <p:spPr>
          <a:xfrm>
            <a:off x="6234527" y="3223151"/>
            <a:ext cx="1381615" cy="397679"/>
          </a:xfrm>
          <a:prstGeom prst="roundRect">
            <a:avLst>
              <a:gd name="adj" fmla="val 50000"/>
            </a:avLst>
          </a:prstGeom>
          <a:solidFill>
            <a:schemeClr val="accent1"/>
          </a:solidFill>
        </p:spPr>
        <p:txBody>
          <a:bodyPr wrap="square" anchor="ctr">
            <a:normAutofit/>
          </a:bodyPr>
          <a:lstStyle>
            <a:lvl1pPr marL="0" indent="0" algn="ctr">
              <a:buNone/>
              <a:defRPr sz="1200">
                <a:solidFill>
                  <a:schemeClr val="bg1"/>
                </a:solidFill>
                <a:latin typeface="+mn-lt"/>
              </a:defRPr>
            </a:lvl1pPr>
          </a:lstStyle>
          <a:p>
            <a:pPr lvl="0"/>
            <a:r>
              <a:rPr lang="en-US"/>
              <a:t>20XX.XX.XX</a:t>
            </a:r>
            <a:endParaRPr lang="en-US"/>
          </a:p>
        </p:txBody>
      </p:sp>
      <p:sp>
        <p:nvSpPr>
          <p:cNvPr id="12" name="矩形 11" descr="97365587-a718-4f41-bca2-270427e865d8"/>
          <p:cNvSpPr/>
          <p:nvPr/>
        </p:nvSpPr>
        <p:spPr>
          <a:xfrm>
            <a:off x="931175" y="4073371"/>
            <a:ext cx="2775499" cy="2784629"/>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922a235a-f32c-48c2-8fb0-8fb59dc2ac93"/>
          <p:cNvSpPr/>
          <p:nvPr/>
        </p:nvSpPr>
        <p:spPr>
          <a:xfrm>
            <a:off x="3706674" y="5075763"/>
            <a:ext cx="1016635" cy="1180125"/>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descr="cbea88bb-1737-428c-8296-320b71438f13"/>
          <p:cNvSpPr/>
          <p:nvPr/>
        </p:nvSpPr>
        <p:spPr>
          <a:xfrm>
            <a:off x="8961555" y="5350946"/>
            <a:ext cx="1150901" cy="1160104"/>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descr="ca9fd21a-ed33-40e2-b370-0f3e2eb77b43"/>
          <p:cNvSpPr/>
          <p:nvPr/>
        </p:nvSpPr>
        <p:spPr>
          <a:xfrm>
            <a:off x="8809398" y="5846466"/>
            <a:ext cx="722055" cy="701537"/>
          </a:xfrm>
          <a:prstGeom prst="rect">
            <a:avLst/>
          </a:prstGeom>
          <a:blipFill>
            <a:blip r:embed="rId11"/>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bee45ae9-29d2-4711-83c1-ddbbe46bf2d2"/>
          <p:cNvSpPr/>
          <p:nvPr/>
        </p:nvSpPr>
        <p:spPr>
          <a:xfrm>
            <a:off x="6771226" y="4368979"/>
            <a:ext cx="2435848" cy="2481097"/>
          </a:xfrm>
          <a:prstGeom prst="rect">
            <a:avLst/>
          </a:prstGeom>
          <a:blipFill>
            <a:blip r:embed="rId1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descr="bec57069-e56d-4e11-a53e-81d36a7a95ed"/>
          <p:cNvSpPr/>
          <p:nvPr/>
        </p:nvSpPr>
        <p:spPr>
          <a:xfrm>
            <a:off x="10944447" y="4558286"/>
            <a:ext cx="1325302" cy="2299714"/>
          </a:xfrm>
          <a:prstGeom prst="rect">
            <a:avLst/>
          </a:prstGeom>
          <a:blipFill>
            <a:blip r:embed="rId13"/>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descr="a1aa508f-9279-4fdb-a160-5756fd63c14d"/>
          <p:cNvSpPr/>
          <p:nvPr/>
        </p:nvSpPr>
        <p:spPr>
          <a:xfrm>
            <a:off x="3410825" y="0"/>
            <a:ext cx="7362449" cy="1564323"/>
          </a:xfrm>
          <a:prstGeom prst="rect">
            <a:avLst/>
          </a:prstGeom>
          <a:blipFill>
            <a:blip r:embed="rId1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descr="d7b01eae-67b7-422f-b0ad-ac03278a8fc0"/>
          <p:cNvSpPr/>
          <p:nvPr/>
        </p:nvSpPr>
        <p:spPr>
          <a:xfrm>
            <a:off x="4772092" y="3913473"/>
            <a:ext cx="2319958" cy="2944527"/>
          </a:xfrm>
          <a:prstGeom prst="rect">
            <a:avLst/>
          </a:prstGeom>
          <a:blipFill>
            <a:blip r:embed="rId1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descr="a228fde6-b724-4503-b6bc-58b2fde00653"/>
          <p:cNvSpPr/>
          <p:nvPr/>
        </p:nvSpPr>
        <p:spPr>
          <a:xfrm>
            <a:off x="0" y="6248398"/>
            <a:ext cx="1662551" cy="609602"/>
          </a:xfrm>
          <a:prstGeom prst="rect">
            <a:avLst/>
          </a:prstGeom>
          <a:blipFill>
            <a:blip r:embed="rId16">
              <a:duotone>
                <a:schemeClr val="accent5">
                  <a:shade val="45000"/>
                  <a:satMod val="135000"/>
                </a:schemeClr>
                <a:prstClr val="white"/>
              </a:duotone>
              <a:extLst>
                <a:ext uri="{BEBA8EAE-BF5A-486C-A8C5-ECC9F3942E4B}">
                  <a14:imgProps xmlns:a14="http://schemas.microsoft.com/office/drawing/2010/main">
                    <a14:imgLayer r:embed="rId1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descr="4ad397fa-f332-4a6a-8471-1994d8b38d76"/>
          <p:cNvSpPr/>
          <p:nvPr/>
        </p:nvSpPr>
        <p:spPr>
          <a:xfrm>
            <a:off x="10400140" y="6238007"/>
            <a:ext cx="1791860" cy="619993"/>
          </a:xfrm>
          <a:prstGeom prst="rect">
            <a:avLst/>
          </a:prstGeom>
          <a:blipFill>
            <a:blip r:embed="rId18">
              <a:duotone>
                <a:schemeClr val="accent5">
                  <a:shade val="45000"/>
                  <a:satMod val="135000"/>
                </a:schemeClr>
                <a:prstClr val="white"/>
              </a:duotone>
              <a:extLst>
                <a:ext uri="{BEBA8EAE-BF5A-486C-A8C5-ECC9F3942E4B}">
                  <a14:imgProps xmlns:a14="http://schemas.microsoft.com/office/drawing/2010/main">
                    <a14:imgLayer r:embed="rId19">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形 22" descr="1acb04df-1494-4868-98cd-797be8301671"/>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35898" y="2791427"/>
            <a:ext cx="1263388" cy="673344"/>
          </a:xfrm>
          <a:prstGeom prst="rect">
            <a:avLst/>
          </a:prstGeom>
        </p:spPr>
      </p:pic>
      <p:sp>
        <p:nvSpPr>
          <p:cNvPr id="25" name="矩形 24" descr="b2efc4a5-6ac0-49c0-8328-93647aa03bfd"/>
          <p:cNvSpPr/>
          <p:nvPr/>
        </p:nvSpPr>
        <p:spPr>
          <a:xfrm>
            <a:off x="8298174" y="2896978"/>
            <a:ext cx="3335710" cy="1248117"/>
          </a:xfrm>
          <a:prstGeom prst="rect">
            <a:avLst/>
          </a:prstGeom>
          <a:blipFill>
            <a:blip r:embed="rId14"/>
            <a:stretch>
              <a:fillRect l="-84656" t="-25334" r="-360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Smart Art">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62000" y="715964"/>
            <a:ext cx="10591800" cy="646332"/>
          </a:xfrm>
          <a:prstGeom prst="rect">
            <a:avLst/>
          </a:prstGeom>
        </p:spPr>
        <p:txBody>
          <a:bodyPr rtlCol="0">
            <a:noAutofit/>
          </a:bodyPr>
          <a:lstStyle>
            <a:lvl1pPr>
              <a:spcBef>
                <a:spcPts val="1000"/>
              </a:spcBef>
              <a:defRPr sz="4000" b="1">
                <a:solidFill>
                  <a:schemeClr val="accent6">
                    <a:lumMod val="60000"/>
                    <a:lumOff val="40000"/>
                  </a:schemeClr>
                </a:solidFill>
                <a:latin typeface="Microsoft YaHei UI" panose="020B0503020204020204" pitchFamily="34" charset="-122"/>
                <a:ea typeface="Microsoft YaHei UI" panose="020B0503020204020204" pitchFamily="34" charset="-122"/>
              </a:defRPr>
            </a:lvl1pPr>
          </a:lstStyle>
          <a:p>
            <a:pPr rtl="0"/>
            <a:r>
              <a:rPr lang="zh-CN" altLang="en-US" noProof="0"/>
              <a:t>在此处插入标题</a:t>
            </a:r>
            <a:endParaRPr lang="zh-CN" altLang="en-US" noProof="0"/>
          </a:p>
        </p:txBody>
      </p:sp>
      <p:sp>
        <p:nvSpPr>
          <p:cNvPr id="7" name="文本占位符 15"/>
          <p:cNvSpPr>
            <a:spLocks noGrp="1"/>
          </p:cNvSpPr>
          <p:nvPr>
            <p:ph type="body" sz="quarter" idx="11" hasCustomPrompt="1"/>
          </p:nvPr>
        </p:nvSpPr>
        <p:spPr>
          <a:xfrm>
            <a:off x="762000" y="1432562"/>
            <a:ext cx="10667999" cy="927425"/>
          </a:xfrm>
          <a:prstGeom prst="rect">
            <a:avLst/>
          </a:prstGeom>
        </p:spPr>
        <p:txBody>
          <a:bodyPr rtlCol="0"/>
          <a:lstStyle>
            <a:lvl1pPr marL="0" indent="0">
              <a:lnSpc>
                <a:spcPct val="100000"/>
              </a:lnSpc>
              <a:buNone/>
              <a:defRPr sz="1800" b="0">
                <a:solidFill>
                  <a:schemeClr val="bg1"/>
                </a:solidFill>
                <a:latin typeface="Microsoft YaHei UI" panose="020B0503020204020204" pitchFamily="34" charset="-122"/>
                <a:ea typeface="Microsoft YaHei UI" panose="020B0503020204020204" pitchFamily="34" charset="-122"/>
              </a:defRPr>
            </a:lvl1pPr>
            <a:lvl2pPr marL="228600">
              <a:lnSpc>
                <a:spcPct val="100000"/>
              </a:lnSpc>
              <a:spcBef>
                <a:spcPts val="1000"/>
              </a:spcBef>
              <a:defRPr sz="1800" b="0">
                <a:solidFill>
                  <a:schemeClr val="bg1"/>
                </a:solidFill>
                <a:latin typeface="Microsoft YaHei UI" panose="020B0503020204020204" pitchFamily="34" charset="-122"/>
                <a:ea typeface="Microsoft YaHei UI" panose="020B0503020204020204" pitchFamily="34" charset="-122"/>
              </a:defRPr>
            </a:lvl2pPr>
          </a:lstStyle>
          <a:p>
            <a:pPr lvl="0" rtl="0"/>
            <a:r>
              <a:rPr lang="zh-CN" altLang="en-US" noProof="0"/>
              <a:t>在此处插入副标题</a:t>
            </a:r>
            <a:endParaRPr lang="zh-CN" altLang="en-US" noProof="0"/>
          </a:p>
          <a:p>
            <a:pPr lvl="1" rtl="0"/>
            <a:r>
              <a:rPr lang="zh-CN" altLang="en-US" noProof="0"/>
              <a:t>在此处插入内容</a:t>
            </a:r>
            <a:endParaRPr lang="zh-CN" altLang="en-US" noProof="0"/>
          </a:p>
        </p:txBody>
      </p:sp>
      <p:sp>
        <p:nvSpPr>
          <p:cNvPr id="8" name="SmartArt 占位符 7"/>
          <p:cNvSpPr>
            <a:spLocks noGrp="1"/>
          </p:cNvSpPr>
          <p:nvPr>
            <p:ph type="pic" sz="quarter" idx="14" hasCustomPrompt="1"/>
          </p:nvPr>
        </p:nvSpPr>
        <p:spPr>
          <a:xfrm>
            <a:off x="762001" y="2369129"/>
            <a:ext cx="10667998" cy="3343657"/>
          </a:xfrm>
          <a:prstGeom prst="rect">
            <a:avLst/>
          </a:prstGeom>
        </p:spPr>
        <p:txBody>
          <a:bodyPr rtlCol="0"/>
          <a:lstStyle>
            <a:lvl1pPr marL="0" indent="0">
              <a:buNone/>
              <a:defRPr sz="1800" b="0">
                <a:latin typeface="Microsoft YaHei UI" panose="020B0503020204020204" pitchFamily="34" charset="-122"/>
                <a:ea typeface="Microsoft YaHei UI" panose="020B0503020204020204" pitchFamily="34" charset="-122"/>
              </a:defRPr>
            </a:lvl1pPr>
          </a:lstStyle>
          <a:p>
            <a:pPr rtl="0"/>
            <a:r>
              <a:rPr lang="zh-CN" altLang="en-US" noProof="0"/>
              <a:t>在此处插入内容</a:t>
            </a:r>
            <a:endParaRPr lang="zh-CN" altLang="en-US" noProof="0"/>
          </a:p>
        </p:txBody>
      </p:sp>
      <p:pic>
        <p:nvPicPr>
          <p:cNvPr id="9" name="图片占位符 11" descr="明亮多彩的几何图案 "/>
          <p:cNvPicPr>
            <a:picLocks noChangeAspect="1"/>
          </p:cNvPicPr>
          <p:nvPr userDrawn="1"/>
        </p:nvPicPr>
        <p:blipFill>
          <a:blip r:embed="rId2"/>
          <a:srcRect t="390" b="390"/>
          <a:stretch>
            <a:fillRect/>
          </a:stretch>
        </p:blipFill>
        <p:spPr>
          <a:xfrm>
            <a:off x="0" y="5999582"/>
            <a:ext cx="12192000" cy="858417"/>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右侧图案内容黄色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62000" y="715961"/>
            <a:ext cx="6477000" cy="1189038"/>
          </a:xfrm>
          <a:prstGeom prst="rect">
            <a:avLst/>
          </a:prstGeom>
        </p:spPr>
        <p:txBody>
          <a:bodyPr rtlCol="0" anchor="t">
            <a:noAutofit/>
          </a:bodyPr>
          <a:lstStyle>
            <a:lvl1pPr>
              <a:spcBef>
                <a:spcPts val="1000"/>
              </a:spcBef>
              <a:defRPr sz="4000" b="1">
                <a:solidFill>
                  <a:schemeClr val="accent5"/>
                </a:solidFill>
                <a:latin typeface="Microsoft YaHei UI" panose="020B0503020204020204" pitchFamily="34" charset="-122"/>
                <a:ea typeface="Microsoft YaHei UI" panose="020B0503020204020204" pitchFamily="34" charset="-122"/>
              </a:defRPr>
            </a:lvl1pPr>
          </a:lstStyle>
          <a:p>
            <a:pPr rtl="0"/>
            <a:r>
              <a:rPr lang="zh-CN" altLang="en-US" noProof="0"/>
              <a:t>在此处插入标题</a:t>
            </a:r>
            <a:endParaRPr lang="zh-CN" altLang="en-US" noProof="0"/>
          </a:p>
        </p:txBody>
      </p:sp>
      <p:sp>
        <p:nvSpPr>
          <p:cNvPr id="12" name="文本占位符 15"/>
          <p:cNvSpPr>
            <a:spLocks noGrp="1"/>
          </p:cNvSpPr>
          <p:nvPr>
            <p:ph type="body" sz="quarter" idx="11" hasCustomPrompt="1"/>
          </p:nvPr>
        </p:nvSpPr>
        <p:spPr>
          <a:xfrm>
            <a:off x="762000" y="1905000"/>
            <a:ext cx="6477000" cy="3276600"/>
          </a:xfrm>
          <a:prstGeom prst="rect">
            <a:avLst/>
          </a:prstGeom>
        </p:spPr>
        <p:txBody>
          <a:bodyPr rtlCol="0"/>
          <a:lstStyle>
            <a:lvl1pPr marL="0" indent="0">
              <a:lnSpc>
                <a:spcPct val="100000"/>
              </a:lnSpc>
              <a:buNone/>
              <a:defRPr sz="1800" b="1">
                <a:solidFill>
                  <a:schemeClr val="bg1"/>
                </a:solidFill>
                <a:latin typeface="Microsoft YaHei UI" panose="020B0503020204020204" pitchFamily="34" charset="-122"/>
                <a:ea typeface="Microsoft YaHei UI" panose="020B0503020204020204" pitchFamily="34" charset="-122"/>
              </a:defRPr>
            </a:lvl1pPr>
            <a:lvl2pPr marL="228600">
              <a:lnSpc>
                <a:spcPct val="100000"/>
              </a:lnSpc>
              <a:spcBef>
                <a:spcPts val="1000"/>
              </a:spcBef>
              <a:defRPr sz="1800">
                <a:solidFill>
                  <a:schemeClr val="bg1"/>
                </a:solidFill>
                <a:latin typeface="Microsoft YaHei UI" panose="020B0503020204020204" pitchFamily="34" charset="-122"/>
                <a:ea typeface="Microsoft YaHei UI" panose="020B0503020204020204" pitchFamily="34" charset="-122"/>
              </a:defRPr>
            </a:lvl2pPr>
          </a:lstStyle>
          <a:p>
            <a:pPr lvl="0" rtl="0"/>
            <a:r>
              <a:rPr lang="zh-CN" altLang="en-US" noProof="0"/>
              <a:t>在此处插入副标题</a:t>
            </a:r>
            <a:endParaRPr lang="zh-CN" altLang="en-US" noProof="0"/>
          </a:p>
          <a:p>
            <a:pPr lvl="1" rtl="0"/>
            <a:r>
              <a:rPr lang="zh-CN" altLang="en-US" noProof="0"/>
              <a:t>在此处插入内容</a:t>
            </a:r>
            <a:endParaRPr lang="zh-CN" altLang="en-US" noProof="0"/>
          </a:p>
        </p:txBody>
      </p:sp>
      <p:pic>
        <p:nvPicPr>
          <p:cNvPr id="5" name="图片占位符 15" descr="明亮多彩的几何图案 "/>
          <p:cNvPicPr>
            <a:picLocks noChangeAspect="1"/>
          </p:cNvPicPr>
          <p:nvPr userDrawn="1"/>
        </p:nvPicPr>
        <p:blipFill rotWithShape="1">
          <a:blip r:embed="rId2"/>
          <a:srcRect l="3" r="3"/>
          <a:stretch>
            <a:fillRect/>
          </a:stretch>
        </p:blipFill>
        <p:spPr>
          <a:xfrm>
            <a:off x="7427166" y="0"/>
            <a:ext cx="4764834"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microsoft.com/office/2007/relationships/hdphoto" Target="../media/image16.wdp"/><Relationship Id="rId15" Type="http://schemas.openxmlformats.org/officeDocument/2006/relationships/image" Target="../media/image15.png"/><Relationship Id="rId14" Type="http://schemas.microsoft.com/office/2007/relationships/hdphoto" Target="../media/image6.wdp"/><Relationship Id="rId13" Type="http://schemas.openxmlformats.org/officeDocument/2006/relationships/image" Target="../media/image5.png"/><Relationship Id="rId12" Type="http://schemas.openxmlformats.org/officeDocument/2006/relationships/image" Target="../media/image4.png"/><Relationship Id="rId11" Type="http://schemas.openxmlformats.org/officeDocument/2006/relationships/image" Target="../media/image22.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5E8FF"/>
        </a:solidFill>
        <a:effectLst/>
      </p:bgPr>
    </p:bg>
    <p:spTree>
      <p:nvGrpSpPr>
        <p:cNvPr id="1" name=""/>
        <p:cNvGrpSpPr/>
        <p:nvPr/>
      </p:nvGrpSpPr>
      <p:grpSpPr>
        <a:xfrm>
          <a:off x="0" y="0"/>
          <a:ext cx="0" cy="0"/>
          <a:chOff x="0" y="0"/>
          <a:chExt cx="0" cy="0"/>
        </a:xfrm>
      </p:grpSpPr>
      <p:sp>
        <p:nvSpPr>
          <p:cNvPr id="8" name="矩形 7"/>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350" y="0"/>
            <a:ext cx="12192000" cy="5903089"/>
          </a:xfrm>
          <a:prstGeom prst="rect">
            <a:avLst/>
          </a:prstGeom>
          <a:blipFill>
            <a:blip r:embed="rId11"/>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p:cNvSpPr/>
          <p:nvPr/>
        </p:nvSpPr>
        <p:spPr>
          <a:xfrm>
            <a:off x="312516" y="358814"/>
            <a:ext cx="11563109" cy="6146157"/>
          </a:xfrm>
          <a:custGeom>
            <a:avLst/>
            <a:gdLst>
              <a:gd name="connsiteX0" fmla="*/ 0 w 11563109"/>
              <a:gd name="connsiteY0" fmla="*/ 353035 h 6146157"/>
              <a:gd name="connsiteX1" fmla="*/ 353035 w 11563109"/>
              <a:gd name="connsiteY1" fmla="*/ 0 h 6146157"/>
              <a:gd name="connsiteX2" fmla="*/ 814459 w 11563109"/>
              <a:gd name="connsiteY2" fmla="*/ 0 h 6146157"/>
              <a:gd name="connsiteX3" fmla="*/ 1710165 w 11563109"/>
              <a:gd name="connsiteY3" fmla="*/ 0 h 6146157"/>
              <a:gd name="connsiteX4" fmla="*/ 2605871 w 11563109"/>
              <a:gd name="connsiteY4" fmla="*/ 0 h 6146157"/>
              <a:gd name="connsiteX5" fmla="*/ 3175865 w 11563109"/>
              <a:gd name="connsiteY5" fmla="*/ 0 h 6146157"/>
              <a:gd name="connsiteX6" fmla="*/ 3745860 w 11563109"/>
              <a:gd name="connsiteY6" fmla="*/ 0 h 6146157"/>
              <a:gd name="connsiteX7" fmla="*/ 4641565 w 11563109"/>
              <a:gd name="connsiteY7" fmla="*/ 0 h 6146157"/>
              <a:gd name="connsiteX8" fmla="*/ 5537271 w 11563109"/>
              <a:gd name="connsiteY8" fmla="*/ 0 h 6146157"/>
              <a:gd name="connsiteX9" fmla="*/ 5998695 w 11563109"/>
              <a:gd name="connsiteY9" fmla="*/ 0 h 6146157"/>
              <a:gd name="connsiteX10" fmla="*/ 6677260 w 11563109"/>
              <a:gd name="connsiteY10" fmla="*/ 0 h 6146157"/>
              <a:gd name="connsiteX11" fmla="*/ 7355825 w 11563109"/>
              <a:gd name="connsiteY11" fmla="*/ 0 h 6146157"/>
              <a:gd name="connsiteX12" fmla="*/ 7925820 w 11563109"/>
              <a:gd name="connsiteY12" fmla="*/ 0 h 6146157"/>
              <a:gd name="connsiteX13" fmla="*/ 8387244 w 11563109"/>
              <a:gd name="connsiteY13" fmla="*/ 0 h 6146157"/>
              <a:gd name="connsiteX14" fmla="*/ 9174379 w 11563109"/>
              <a:gd name="connsiteY14" fmla="*/ 0 h 6146157"/>
              <a:gd name="connsiteX15" fmla="*/ 9744374 w 11563109"/>
              <a:gd name="connsiteY15" fmla="*/ 0 h 6146157"/>
              <a:gd name="connsiteX16" fmla="*/ 10314368 w 11563109"/>
              <a:gd name="connsiteY16" fmla="*/ 0 h 6146157"/>
              <a:gd name="connsiteX17" fmla="*/ 11210074 w 11563109"/>
              <a:gd name="connsiteY17" fmla="*/ 0 h 6146157"/>
              <a:gd name="connsiteX18" fmla="*/ 11563109 w 11563109"/>
              <a:gd name="connsiteY18" fmla="*/ 353035 h 6146157"/>
              <a:gd name="connsiteX19" fmla="*/ 11563109 w 11563109"/>
              <a:gd name="connsiteY19" fmla="*/ 1087447 h 6146157"/>
              <a:gd name="connsiteX20" fmla="*/ 11563109 w 11563109"/>
              <a:gd name="connsiteY20" fmla="*/ 1658656 h 6146157"/>
              <a:gd name="connsiteX21" fmla="*/ 11563109 w 11563109"/>
              <a:gd name="connsiteY21" fmla="*/ 2175464 h 6146157"/>
              <a:gd name="connsiteX22" fmla="*/ 11563109 w 11563109"/>
              <a:gd name="connsiteY22" fmla="*/ 2692272 h 6146157"/>
              <a:gd name="connsiteX23" fmla="*/ 11563109 w 11563109"/>
              <a:gd name="connsiteY23" fmla="*/ 3263482 h 6146157"/>
              <a:gd name="connsiteX24" fmla="*/ 11563109 w 11563109"/>
              <a:gd name="connsiteY24" fmla="*/ 3780290 h 6146157"/>
              <a:gd name="connsiteX25" fmla="*/ 11563109 w 11563109"/>
              <a:gd name="connsiteY25" fmla="*/ 4405900 h 6146157"/>
              <a:gd name="connsiteX26" fmla="*/ 11563109 w 11563109"/>
              <a:gd name="connsiteY26" fmla="*/ 5085911 h 6146157"/>
              <a:gd name="connsiteX27" fmla="*/ 11563109 w 11563109"/>
              <a:gd name="connsiteY27" fmla="*/ 5793122 h 6146157"/>
              <a:gd name="connsiteX28" fmla="*/ 11210074 w 11563109"/>
              <a:gd name="connsiteY28" fmla="*/ 6146157 h 6146157"/>
              <a:gd name="connsiteX29" fmla="*/ 10748650 w 11563109"/>
              <a:gd name="connsiteY29" fmla="*/ 6146157 h 6146157"/>
              <a:gd name="connsiteX30" fmla="*/ 9961515 w 11563109"/>
              <a:gd name="connsiteY30" fmla="*/ 6146157 h 6146157"/>
              <a:gd name="connsiteX31" fmla="*/ 9282950 w 11563109"/>
              <a:gd name="connsiteY31" fmla="*/ 6146157 h 6146157"/>
              <a:gd name="connsiteX32" fmla="*/ 8495814 w 11563109"/>
              <a:gd name="connsiteY32" fmla="*/ 6146157 h 6146157"/>
              <a:gd name="connsiteX33" fmla="*/ 7600109 w 11563109"/>
              <a:gd name="connsiteY33" fmla="*/ 6146157 h 6146157"/>
              <a:gd name="connsiteX34" fmla="*/ 6812973 w 11563109"/>
              <a:gd name="connsiteY34" fmla="*/ 6146157 h 6146157"/>
              <a:gd name="connsiteX35" fmla="*/ 5917267 w 11563109"/>
              <a:gd name="connsiteY35" fmla="*/ 6146157 h 6146157"/>
              <a:gd name="connsiteX36" fmla="*/ 5455843 w 11563109"/>
              <a:gd name="connsiteY36" fmla="*/ 6146157 h 6146157"/>
              <a:gd name="connsiteX37" fmla="*/ 5102990 w 11563109"/>
              <a:gd name="connsiteY37" fmla="*/ 6146157 h 6146157"/>
              <a:gd name="connsiteX38" fmla="*/ 4315854 w 11563109"/>
              <a:gd name="connsiteY38" fmla="*/ 6146157 h 6146157"/>
              <a:gd name="connsiteX39" fmla="*/ 3637289 w 11563109"/>
              <a:gd name="connsiteY39" fmla="*/ 6146157 h 6146157"/>
              <a:gd name="connsiteX40" fmla="*/ 2850154 w 11563109"/>
              <a:gd name="connsiteY40" fmla="*/ 6146157 h 6146157"/>
              <a:gd name="connsiteX41" fmla="*/ 2388730 w 11563109"/>
              <a:gd name="connsiteY41" fmla="*/ 6146157 h 6146157"/>
              <a:gd name="connsiteX42" fmla="*/ 2035876 w 11563109"/>
              <a:gd name="connsiteY42" fmla="*/ 6146157 h 6146157"/>
              <a:gd name="connsiteX43" fmla="*/ 1574452 w 11563109"/>
              <a:gd name="connsiteY43" fmla="*/ 6146157 h 6146157"/>
              <a:gd name="connsiteX44" fmla="*/ 353035 w 11563109"/>
              <a:gd name="connsiteY44" fmla="*/ 6146157 h 6146157"/>
              <a:gd name="connsiteX45" fmla="*/ 0 w 11563109"/>
              <a:gd name="connsiteY45" fmla="*/ 5793122 h 6146157"/>
              <a:gd name="connsiteX46" fmla="*/ 0 w 11563109"/>
              <a:gd name="connsiteY46" fmla="*/ 5276314 h 6146157"/>
              <a:gd name="connsiteX47" fmla="*/ 0 w 11563109"/>
              <a:gd name="connsiteY47" fmla="*/ 4759505 h 6146157"/>
              <a:gd name="connsiteX48" fmla="*/ 0 w 11563109"/>
              <a:gd name="connsiteY48" fmla="*/ 4133895 h 6146157"/>
              <a:gd name="connsiteX49" fmla="*/ 0 w 11563109"/>
              <a:gd name="connsiteY49" fmla="*/ 3453885 h 6146157"/>
              <a:gd name="connsiteX50" fmla="*/ 0 w 11563109"/>
              <a:gd name="connsiteY50" fmla="*/ 2665072 h 6146157"/>
              <a:gd name="connsiteX51" fmla="*/ 0 w 11563109"/>
              <a:gd name="connsiteY51" fmla="*/ 2039462 h 6146157"/>
              <a:gd name="connsiteX52" fmla="*/ 0 w 11563109"/>
              <a:gd name="connsiteY52" fmla="*/ 1413852 h 6146157"/>
              <a:gd name="connsiteX53" fmla="*/ 0 w 11563109"/>
              <a:gd name="connsiteY53" fmla="*/ 353035 h 614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563109" h="6146157" fill="none" extrusionOk="0">
                <a:moveTo>
                  <a:pt x="0" y="353035"/>
                </a:moveTo>
                <a:cubicBezTo>
                  <a:pt x="-2001" y="138532"/>
                  <a:pt x="155350" y="14140"/>
                  <a:pt x="353035" y="0"/>
                </a:cubicBezTo>
                <a:cubicBezTo>
                  <a:pt x="540051" y="9557"/>
                  <a:pt x="697962" y="-6005"/>
                  <a:pt x="814459" y="0"/>
                </a:cubicBezTo>
                <a:cubicBezTo>
                  <a:pt x="930956" y="6005"/>
                  <a:pt x="1441369" y="35642"/>
                  <a:pt x="1710165" y="0"/>
                </a:cubicBezTo>
                <a:cubicBezTo>
                  <a:pt x="1978961" y="-35642"/>
                  <a:pt x="2352779" y="7874"/>
                  <a:pt x="2605871" y="0"/>
                </a:cubicBezTo>
                <a:cubicBezTo>
                  <a:pt x="2858963" y="-7874"/>
                  <a:pt x="2981565" y="668"/>
                  <a:pt x="3175865" y="0"/>
                </a:cubicBezTo>
                <a:cubicBezTo>
                  <a:pt x="3370165" y="-668"/>
                  <a:pt x="3584072" y="-13564"/>
                  <a:pt x="3745860" y="0"/>
                </a:cubicBezTo>
                <a:cubicBezTo>
                  <a:pt x="3907648" y="13564"/>
                  <a:pt x="4211094" y="29153"/>
                  <a:pt x="4641565" y="0"/>
                </a:cubicBezTo>
                <a:cubicBezTo>
                  <a:pt x="5072036" y="-29153"/>
                  <a:pt x="5278374" y="-15418"/>
                  <a:pt x="5537271" y="0"/>
                </a:cubicBezTo>
                <a:cubicBezTo>
                  <a:pt x="5796168" y="15418"/>
                  <a:pt x="5793110" y="7492"/>
                  <a:pt x="5998695" y="0"/>
                </a:cubicBezTo>
                <a:cubicBezTo>
                  <a:pt x="6204280" y="-7492"/>
                  <a:pt x="6382941" y="-29213"/>
                  <a:pt x="6677260" y="0"/>
                </a:cubicBezTo>
                <a:cubicBezTo>
                  <a:pt x="6971580" y="29213"/>
                  <a:pt x="7112812" y="-13405"/>
                  <a:pt x="7355825" y="0"/>
                </a:cubicBezTo>
                <a:cubicBezTo>
                  <a:pt x="7598839" y="13405"/>
                  <a:pt x="7678799" y="-21676"/>
                  <a:pt x="7925820" y="0"/>
                </a:cubicBezTo>
                <a:cubicBezTo>
                  <a:pt x="8172842" y="21676"/>
                  <a:pt x="8229300" y="-19225"/>
                  <a:pt x="8387244" y="0"/>
                </a:cubicBezTo>
                <a:cubicBezTo>
                  <a:pt x="8545188" y="19225"/>
                  <a:pt x="9014179" y="-3079"/>
                  <a:pt x="9174379" y="0"/>
                </a:cubicBezTo>
                <a:cubicBezTo>
                  <a:pt x="9334580" y="3079"/>
                  <a:pt x="9501970" y="-14184"/>
                  <a:pt x="9744374" y="0"/>
                </a:cubicBezTo>
                <a:cubicBezTo>
                  <a:pt x="9986778" y="14184"/>
                  <a:pt x="10066851" y="10937"/>
                  <a:pt x="10314368" y="0"/>
                </a:cubicBezTo>
                <a:cubicBezTo>
                  <a:pt x="10561885" y="-10937"/>
                  <a:pt x="10960207" y="-18404"/>
                  <a:pt x="11210074" y="0"/>
                </a:cubicBezTo>
                <a:cubicBezTo>
                  <a:pt x="11391977" y="33298"/>
                  <a:pt x="11569394" y="185113"/>
                  <a:pt x="11563109" y="353035"/>
                </a:cubicBezTo>
                <a:cubicBezTo>
                  <a:pt x="11567711" y="600772"/>
                  <a:pt x="11556529" y="882254"/>
                  <a:pt x="11563109" y="1087447"/>
                </a:cubicBezTo>
                <a:cubicBezTo>
                  <a:pt x="11569689" y="1292640"/>
                  <a:pt x="11582960" y="1464407"/>
                  <a:pt x="11563109" y="1658656"/>
                </a:cubicBezTo>
                <a:cubicBezTo>
                  <a:pt x="11543258" y="1852905"/>
                  <a:pt x="11558026" y="1994734"/>
                  <a:pt x="11563109" y="2175464"/>
                </a:cubicBezTo>
                <a:cubicBezTo>
                  <a:pt x="11568192" y="2356194"/>
                  <a:pt x="11562512" y="2465213"/>
                  <a:pt x="11563109" y="2692272"/>
                </a:cubicBezTo>
                <a:cubicBezTo>
                  <a:pt x="11563706" y="2919331"/>
                  <a:pt x="11573688" y="3012140"/>
                  <a:pt x="11563109" y="3263482"/>
                </a:cubicBezTo>
                <a:cubicBezTo>
                  <a:pt x="11552531" y="3514824"/>
                  <a:pt x="11559663" y="3577051"/>
                  <a:pt x="11563109" y="3780290"/>
                </a:cubicBezTo>
                <a:cubicBezTo>
                  <a:pt x="11566555" y="3983529"/>
                  <a:pt x="11576391" y="4157479"/>
                  <a:pt x="11563109" y="4405900"/>
                </a:cubicBezTo>
                <a:cubicBezTo>
                  <a:pt x="11549828" y="4654321"/>
                  <a:pt x="11535363" y="4783834"/>
                  <a:pt x="11563109" y="5085911"/>
                </a:cubicBezTo>
                <a:cubicBezTo>
                  <a:pt x="11590855" y="5387988"/>
                  <a:pt x="11555756" y="5606214"/>
                  <a:pt x="11563109" y="5793122"/>
                </a:cubicBezTo>
                <a:cubicBezTo>
                  <a:pt x="11571004" y="5968066"/>
                  <a:pt x="11412922" y="6159086"/>
                  <a:pt x="11210074" y="6146157"/>
                </a:cubicBezTo>
                <a:cubicBezTo>
                  <a:pt x="11000251" y="6135614"/>
                  <a:pt x="10957069" y="6124318"/>
                  <a:pt x="10748650" y="6146157"/>
                </a:cubicBezTo>
                <a:cubicBezTo>
                  <a:pt x="10540231" y="6167996"/>
                  <a:pt x="10151725" y="6140424"/>
                  <a:pt x="9961515" y="6146157"/>
                </a:cubicBezTo>
                <a:cubicBezTo>
                  <a:pt x="9771305" y="6151890"/>
                  <a:pt x="9532950" y="6167623"/>
                  <a:pt x="9282950" y="6146157"/>
                </a:cubicBezTo>
                <a:cubicBezTo>
                  <a:pt x="9032950" y="6124691"/>
                  <a:pt x="8800648" y="6126739"/>
                  <a:pt x="8495814" y="6146157"/>
                </a:cubicBezTo>
                <a:cubicBezTo>
                  <a:pt x="8190980" y="6165575"/>
                  <a:pt x="7994753" y="6134435"/>
                  <a:pt x="7600109" y="6146157"/>
                </a:cubicBezTo>
                <a:cubicBezTo>
                  <a:pt x="7205465" y="6157879"/>
                  <a:pt x="7008693" y="6153397"/>
                  <a:pt x="6812973" y="6146157"/>
                </a:cubicBezTo>
                <a:cubicBezTo>
                  <a:pt x="6617253" y="6138917"/>
                  <a:pt x="6281195" y="6174110"/>
                  <a:pt x="5917267" y="6146157"/>
                </a:cubicBezTo>
                <a:cubicBezTo>
                  <a:pt x="5553339" y="6118204"/>
                  <a:pt x="5670473" y="6155791"/>
                  <a:pt x="5455843" y="6146157"/>
                </a:cubicBezTo>
                <a:cubicBezTo>
                  <a:pt x="5241213" y="6136523"/>
                  <a:pt x="5279311" y="6142587"/>
                  <a:pt x="5102990" y="6146157"/>
                </a:cubicBezTo>
                <a:cubicBezTo>
                  <a:pt x="4926669" y="6149727"/>
                  <a:pt x="4490829" y="6144279"/>
                  <a:pt x="4315854" y="6146157"/>
                </a:cubicBezTo>
                <a:cubicBezTo>
                  <a:pt x="4140879" y="6148035"/>
                  <a:pt x="3867595" y="6126230"/>
                  <a:pt x="3637289" y="6146157"/>
                </a:cubicBezTo>
                <a:cubicBezTo>
                  <a:pt x="3406983" y="6166084"/>
                  <a:pt x="3114506" y="6151411"/>
                  <a:pt x="2850154" y="6146157"/>
                </a:cubicBezTo>
                <a:cubicBezTo>
                  <a:pt x="2585803" y="6140903"/>
                  <a:pt x="2544623" y="6156933"/>
                  <a:pt x="2388730" y="6146157"/>
                </a:cubicBezTo>
                <a:cubicBezTo>
                  <a:pt x="2232837" y="6135381"/>
                  <a:pt x="2187962" y="6136061"/>
                  <a:pt x="2035876" y="6146157"/>
                </a:cubicBezTo>
                <a:cubicBezTo>
                  <a:pt x="1883790" y="6156253"/>
                  <a:pt x="1704933" y="6145685"/>
                  <a:pt x="1574452" y="6146157"/>
                </a:cubicBezTo>
                <a:cubicBezTo>
                  <a:pt x="1443971" y="6146629"/>
                  <a:pt x="915762" y="6176363"/>
                  <a:pt x="353035" y="6146157"/>
                </a:cubicBezTo>
                <a:cubicBezTo>
                  <a:pt x="167515" y="6099777"/>
                  <a:pt x="10958" y="5987880"/>
                  <a:pt x="0" y="5793122"/>
                </a:cubicBezTo>
                <a:cubicBezTo>
                  <a:pt x="16379" y="5599752"/>
                  <a:pt x="-16735" y="5480059"/>
                  <a:pt x="0" y="5276314"/>
                </a:cubicBezTo>
                <a:cubicBezTo>
                  <a:pt x="16735" y="5072569"/>
                  <a:pt x="360" y="4941362"/>
                  <a:pt x="0" y="4759505"/>
                </a:cubicBezTo>
                <a:cubicBezTo>
                  <a:pt x="-360" y="4577648"/>
                  <a:pt x="20181" y="4351820"/>
                  <a:pt x="0" y="4133895"/>
                </a:cubicBezTo>
                <a:cubicBezTo>
                  <a:pt x="-20181" y="3915970"/>
                  <a:pt x="-16338" y="3620454"/>
                  <a:pt x="0" y="3453885"/>
                </a:cubicBezTo>
                <a:cubicBezTo>
                  <a:pt x="16338" y="3287316"/>
                  <a:pt x="25501" y="2954278"/>
                  <a:pt x="0" y="2665072"/>
                </a:cubicBezTo>
                <a:cubicBezTo>
                  <a:pt x="-25501" y="2375866"/>
                  <a:pt x="-23973" y="2274839"/>
                  <a:pt x="0" y="2039462"/>
                </a:cubicBezTo>
                <a:cubicBezTo>
                  <a:pt x="23973" y="1804085"/>
                  <a:pt x="12109" y="1639070"/>
                  <a:pt x="0" y="1413852"/>
                </a:cubicBezTo>
                <a:cubicBezTo>
                  <a:pt x="-12109" y="1188634"/>
                  <a:pt x="-13806" y="568188"/>
                  <a:pt x="0" y="353035"/>
                </a:cubicBezTo>
                <a:close/>
              </a:path>
              <a:path w="11563109" h="6146157" stroke="0" extrusionOk="0">
                <a:moveTo>
                  <a:pt x="0" y="353035"/>
                </a:moveTo>
                <a:cubicBezTo>
                  <a:pt x="-36463" y="134719"/>
                  <a:pt x="159179" y="40025"/>
                  <a:pt x="353035" y="0"/>
                </a:cubicBezTo>
                <a:cubicBezTo>
                  <a:pt x="590760" y="10478"/>
                  <a:pt x="753940" y="-9854"/>
                  <a:pt x="923030" y="0"/>
                </a:cubicBezTo>
                <a:cubicBezTo>
                  <a:pt x="1092120" y="9854"/>
                  <a:pt x="1357266" y="-26281"/>
                  <a:pt x="1601594" y="0"/>
                </a:cubicBezTo>
                <a:cubicBezTo>
                  <a:pt x="1845922" y="26281"/>
                  <a:pt x="1894789" y="10994"/>
                  <a:pt x="2063019" y="0"/>
                </a:cubicBezTo>
                <a:cubicBezTo>
                  <a:pt x="2231249" y="-10994"/>
                  <a:pt x="2489000" y="36842"/>
                  <a:pt x="2850154" y="0"/>
                </a:cubicBezTo>
                <a:cubicBezTo>
                  <a:pt x="3211309" y="-36842"/>
                  <a:pt x="3345884" y="25091"/>
                  <a:pt x="3637289" y="0"/>
                </a:cubicBezTo>
                <a:cubicBezTo>
                  <a:pt x="3928694" y="-25091"/>
                  <a:pt x="3919022" y="6595"/>
                  <a:pt x="4098713" y="0"/>
                </a:cubicBezTo>
                <a:cubicBezTo>
                  <a:pt x="4278404" y="-6595"/>
                  <a:pt x="4630106" y="33879"/>
                  <a:pt x="4885849" y="0"/>
                </a:cubicBezTo>
                <a:cubicBezTo>
                  <a:pt x="5141592" y="-33879"/>
                  <a:pt x="5154666" y="-13492"/>
                  <a:pt x="5347273" y="0"/>
                </a:cubicBezTo>
                <a:cubicBezTo>
                  <a:pt x="5539880" y="13492"/>
                  <a:pt x="5554367" y="-9830"/>
                  <a:pt x="5700127" y="0"/>
                </a:cubicBezTo>
                <a:cubicBezTo>
                  <a:pt x="5845887" y="9830"/>
                  <a:pt x="6092306" y="-7461"/>
                  <a:pt x="6378692" y="0"/>
                </a:cubicBezTo>
                <a:cubicBezTo>
                  <a:pt x="6665079" y="7461"/>
                  <a:pt x="7069155" y="41731"/>
                  <a:pt x="7274397" y="0"/>
                </a:cubicBezTo>
                <a:cubicBezTo>
                  <a:pt x="7479640" y="-41731"/>
                  <a:pt x="7622145" y="12705"/>
                  <a:pt x="7844392" y="0"/>
                </a:cubicBezTo>
                <a:cubicBezTo>
                  <a:pt x="8066639" y="-12705"/>
                  <a:pt x="8528780" y="-42008"/>
                  <a:pt x="8740098" y="0"/>
                </a:cubicBezTo>
                <a:cubicBezTo>
                  <a:pt x="8951416" y="42008"/>
                  <a:pt x="8930861" y="-10334"/>
                  <a:pt x="9092951" y="0"/>
                </a:cubicBezTo>
                <a:cubicBezTo>
                  <a:pt x="9255041" y="10334"/>
                  <a:pt x="9623710" y="13116"/>
                  <a:pt x="9771516" y="0"/>
                </a:cubicBezTo>
                <a:cubicBezTo>
                  <a:pt x="9919322" y="-13116"/>
                  <a:pt x="10211859" y="7764"/>
                  <a:pt x="10450081" y="0"/>
                </a:cubicBezTo>
                <a:cubicBezTo>
                  <a:pt x="10688304" y="-7764"/>
                  <a:pt x="10951255" y="-29205"/>
                  <a:pt x="11210074" y="0"/>
                </a:cubicBezTo>
                <a:cubicBezTo>
                  <a:pt x="11409747" y="38882"/>
                  <a:pt x="11572775" y="163449"/>
                  <a:pt x="11563109" y="353035"/>
                </a:cubicBezTo>
                <a:cubicBezTo>
                  <a:pt x="11576004" y="485290"/>
                  <a:pt x="11543559" y="836807"/>
                  <a:pt x="11563109" y="978645"/>
                </a:cubicBezTo>
                <a:cubicBezTo>
                  <a:pt x="11582660" y="1120483"/>
                  <a:pt x="11551129" y="1518814"/>
                  <a:pt x="11563109" y="1713057"/>
                </a:cubicBezTo>
                <a:cubicBezTo>
                  <a:pt x="11575089" y="1907300"/>
                  <a:pt x="11575792" y="2118024"/>
                  <a:pt x="11563109" y="2229865"/>
                </a:cubicBezTo>
                <a:cubicBezTo>
                  <a:pt x="11550426" y="2341706"/>
                  <a:pt x="11570063" y="2841224"/>
                  <a:pt x="11563109" y="3018678"/>
                </a:cubicBezTo>
                <a:cubicBezTo>
                  <a:pt x="11556155" y="3196132"/>
                  <a:pt x="11569132" y="3426464"/>
                  <a:pt x="11563109" y="3807490"/>
                </a:cubicBezTo>
                <a:cubicBezTo>
                  <a:pt x="11557086" y="4188516"/>
                  <a:pt x="11587069" y="4216456"/>
                  <a:pt x="11563109" y="4378699"/>
                </a:cubicBezTo>
                <a:cubicBezTo>
                  <a:pt x="11539149" y="4540942"/>
                  <a:pt x="11587592" y="4860184"/>
                  <a:pt x="11563109" y="5058710"/>
                </a:cubicBezTo>
                <a:cubicBezTo>
                  <a:pt x="11538626" y="5257236"/>
                  <a:pt x="11563237" y="5515433"/>
                  <a:pt x="11563109" y="5793122"/>
                </a:cubicBezTo>
                <a:cubicBezTo>
                  <a:pt x="11546257" y="6020958"/>
                  <a:pt x="11391790" y="6130644"/>
                  <a:pt x="11210074" y="6146157"/>
                </a:cubicBezTo>
                <a:cubicBezTo>
                  <a:pt x="11068584" y="6145890"/>
                  <a:pt x="10915000" y="6145922"/>
                  <a:pt x="10748650" y="6146157"/>
                </a:cubicBezTo>
                <a:cubicBezTo>
                  <a:pt x="10582300" y="6146392"/>
                  <a:pt x="10234496" y="6131038"/>
                  <a:pt x="10070085" y="6146157"/>
                </a:cubicBezTo>
                <a:cubicBezTo>
                  <a:pt x="9905675" y="6161276"/>
                  <a:pt x="9806713" y="6152398"/>
                  <a:pt x="9608661" y="6146157"/>
                </a:cubicBezTo>
                <a:cubicBezTo>
                  <a:pt x="9410609" y="6139916"/>
                  <a:pt x="9385309" y="6145108"/>
                  <a:pt x="9255807" y="6146157"/>
                </a:cubicBezTo>
                <a:cubicBezTo>
                  <a:pt x="9126305" y="6147206"/>
                  <a:pt x="8780049" y="6179024"/>
                  <a:pt x="8468672" y="6146157"/>
                </a:cubicBezTo>
                <a:cubicBezTo>
                  <a:pt x="8157296" y="6113290"/>
                  <a:pt x="8029883" y="6126628"/>
                  <a:pt x="7790107" y="6146157"/>
                </a:cubicBezTo>
                <a:cubicBezTo>
                  <a:pt x="7550331" y="6165686"/>
                  <a:pt x="7419726" y="6172084"/>
                  <a:pt x="7220112" y="6146157"/>
                </a:cubicBezTo>
                <a:cubicBezTo>
                  <a:pt x="7020498" y="6120230"/>
                  <a:pt x="6842891" y="6173965"/>
                  <a:pt x="6650118" y="6146157"/>
                </a:cubicBezTo>
                <a:cubicBezTo>
                  <a:pt x="6457345" y="6118349"/>
                  <a:pt x="6372355" y="6136133"/>
                  <a:pt x="6297264" y="6146157"/>
                </a:cubicBezTo>
                <a:cubicBezTo>
                  <a:pt x="6222173" y="6156181"/>
                  <a:pt x="5939625" y="6146362"/>
                  <a:pt x="5835840" y="6146157"/>
                </a:cubicBezTo>
                <a:cubicBezTo>
                  <a:pt x="5732055" y="6145952"/>
                  <a:pt x="5370935" y="6140917"/>
                  <a:pt x="5048704" y="6146157"/>
                </a:cubicBezTo>
                <a:cubicBezTo>
                  <a:pt x="4726473" y="6151397"/>
                  <a:pt x="4485211" y="6170812"/>
                  <a:pt x="4261569" y="6146157"/>
                </a:cubicBezTo>
                <a:cubicBezTo>
                  <a:pt x="4037927" y="6121502"/>
                  <a:pt x="3788244" y="6106992"/>
                  <a:pt x="3474434" y="6146157"/>
                </a:cubicBezTo>
                <a:cubicBezTo>
                  <a:pt x="3160625" y="6185322"/>
                  <a:pt x="3135674" y="6126053"/>
                  <a:pt x="2904439" y="6146157"/>
                </a:cubicBezTo>
                <a:cubicBezTo>
                  <a:pt x="2673204" y="6166261"/>
                  <a:pt x="2660021" y="6143997"/>
                  <a:pt x="2443015" y="6146157"/>
                </a:cubicBezTo>
                <a:cubicBezTo>
                  <a:pt x="2226009" y="6148317"/>
                  <a:pt x="2011344" y="6137007"/>
                  <a:pt x="1655880" y="6146157"/>
                </a:cubicBezTo>
                <a:cubicBezTo>
                  <a:pt x="1300416" y="6155307"/>
                  <a:pt x="1216474" y="6156968"/>
                  <a:pt x="977315" y="6146157"/>
                </a:cubicBezTo>
                <a:cubicBezTo>
                  <a:pt x="738157" y="6135346"/>
                  <a:pt x="516167" y="6168634"/>
                  <a:pt x="353035" y="6146157"/>
                </a:cubicBezTo>
                <a:cubicBezTo>
                  <a:pt x="177675" y="6106993"/>
                  <a:pt x="3422" y="5951613"/>
                  <a:pt x="0" y="5793122"/>
                </a:cubicBezTo>
                <a:cubicBezTo>
                  <a:pt x="7531" y="5576656"/>
                  <a:pt x="-24307" y="5464976"/>
                  <a:pt x="0" y="5221913"/>
                </a:cubicBezTo>
                <a:cubicBezTo>
                  <a:pt x="24307" y="4978850"/>
                  <a:pt x="16982" y="4799843"/>
                  <a:pt x="0" y="4650704"/>
                </a:cubicBezTo>
                <a:cubicBezTo>
                  <a:pt x="-16982" y="4501565"/>
                  <a:pt x="15071" y="4198446"/>
                  <a:pt x="0" y="3970693"/>
                </a:cubicBezTo>
                <a:cubicBezTo>
                  <a:pt x="-15071" y="3742940"/>
                  <a:pt x="22018" y="3446245"/>
                  <a:pt x="0" y="3181880"/>
                </a:cubicBezTo>
                <a:cubicBezTo>
                  <a:pt x="-22018" y="2917515"/>
                  <a:pt x="-26841" y="2757793"/>
                  <a:pt x="0" y="2556270"/>
                </a:cubicBezTo>
                <a:cubicBezTo>
                  <a:pt x="26841" y="2354747"/>
                  <a:pt x="25999" y="2025714"/>
                  <a:pt x="0" y="1876259"/>
                </a:cubicBezTo>
                <a:cubicBezTo>
                  <a:pt x="-25999" y="1726804"/>
                  <a:pt x="4807" y="1404592"/>
                  <a:pt x="0" y="1196248"/>
                </a:cubicBezTo>
                <a:cubicBezTo>
                  <a:pt x="-4807" y="987904"/>
                  <a:pt x="-24531" y="669654"/>
                  <a:pt x="0" y="353035"/>
                </a:cubicBezTo>
                <a:close/>
              </a:path>
            </a:pathLst>
          </a:custGeom>
          <a:solidFill>
            <a:srgbClr val="F8FAFE"/>
          </a:solidFill>
          <a:ln w="50800">
            <a:solidFill>
              <a:schemeClr val="accent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dirty="0"/>
              <a:t>Click to add title</a:t>
            </a:r>
            <a:endParaRPr lang="en-US" dirty="0"/>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dirty="0"/>
              <a:t>Click to add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000">
                <a:solidFill>
                  <a:schemeClr val="tx1">
                    <a:tint val="75000"/>
                  </a:schemeClr>
                </a:solidFill>
              </a:defRPr>
            </a:lvl1pPr>
          </a:lstStyle>
          <a:p>
            <a:fld id="{C8BB1146-E542-4D4E-B8E9-6919A11DDD48}" type="slidenum">
              <a:rPr lang="en-US" smtClean="0"/>
            </a:fld>
            <a:endParaRPr lang="en-US"/>
          </a:p>
        </p:txBody>
      </p:sp>
      <p:sp>
        <p:nvSpPr>
          <p:cNvPr id="11" name="矩形 10"/>
          <p:cNvSpPr/>
          <p:nvPr/>
        </p:nvSpPr>
        <p:spPr>
          <a:xfrm>
            <a:off x="11087552" y="2336"/>
            <a:ext cx="1104447" cy="1127964"/>
          </a:xfrm>
          <a:prstGeom prst="rect">
            <a:avLst/>
          </a:prstGeom>
          <a:blipFill>
            <a:blip r:embed="rId1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6248398"/>
            <a:ext cx="1662551" cy="609602"/>
          </a:xfrm>
          <a:prstGeom prst="rect">
            <a:avLst/>
          </a:prstGeom>
          <a:blipFill>
            <a:blip r:embed="rId13">
              <a:duotone>
                <a:schemeClr val="accent5">
                  <a:shade val="45000"/>
                  <a:satMod val="135000"/>
                </a:schemeClr>
                <a:prstClr val="white"/>
              </a:duotone>
              <a:extLst>
                <a:ext uri="{BEBA8EAE-BF5A-486C-A8C5-ECC9F3942E4B}">
                  <a14:imgProps xmlns:a14="http://schemas.microsoft.com/office/drawing/2010/main">
                    <a14:imgLayer r:embed="rId14">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400140" y="6238007"/>
            <a:ext cx="1791860" cy="619993"/>
          </a:xfrm>
          <a:prstGeom prst="rect">
            <a:avLst/>
          </a:prstGeom>
          <a:blipFill>
            <a:blip r:embed="rId15">
              <a:duotone>
                <a:schemeClr val="accent5">
                  <a:shade val="45000"/>
                  <a:satMod val="135000"/>
                </a:schemeClr>
                <a:prstClr val="white"/>
              </a:duotone>
              <a:extLst>
                <a:ext uri="{BEBA8EAE-BF5A-486C-A8C5-ECC9F3942E4B}">
                  <a14:imgProps xmlns:a14="http://schemas.microsoft.com/office/drawing/2010/main">
                    <a14:imgLayer r:embed="rId16">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ea"/>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ea"/>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ea"/>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ea"/>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25fdcc52-5055-4e73-bf2a-a6deb19c30a4"/>
          <p:cNvSpPr>
            <a:spLocks noGrp="1"/>
          </p:cNvSpPr>
          <p:nvPr>
            <p:ph type="ctrTitle" hasCustomPrompt="1"/>
          </p:nvPr>
        </p:nvSpPr>
        <p:spPr>
          <a:xfrm>
            <a:off x="2539294" y="2139950"/>
            <a:ext cx="7393764" cy="1027648"/>
          </a:xfrm>
        </p:spPr>
        <p:txBody>
          <a:bodyPr/>
          <a:lstStyle/>
          <a:p>
            <a:pPr algn="ctr">
              <a:lnSpc>
                <a:spcPct val="100000"/>
              </a:lnSpc>
              <a:spcBef>
                <a:spcPct val="0"/>
              </a:spcBef>
            </a:pPr>
            <a:r>
              <a:rPr lang="zh-CN" altLang="en-US" sz="5400" b="1" i="0" u="none" dirty="0">
                <a:solidFill>
                  <a:srgbClr val="639CEF"/>
                </a:solidFill>
                <a:ea typeface="华康方圆体 Std W7"/>
              </a:rPr>
              <a:t>舞蹈与幼儿舞蹈创编</a:t>
            </a:r>
            <a:endParaRPr lang="en-US" sz="5400" b="1" i="0" u="none" dirty="0">
              <a:solidFill>
                <a:srgbClr val="639CEF"/>
              </a:solidFill>
              <a:ea typeface="华康方圆体 Std W7"/>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969835"/>
            <a:ext cx="10858500" cy="900112"/>
          </a:xfrm>
        </p:spPr>
        <p:txBody>
          <a:bodyPr rtlCol="0"/>
          <a:lstStyle/>
          <a:p>
            <a:r>
              <a:rPr lang="zh-CN" altLang="en-US" sz="3200" dirty="0">
                <a:solidFill>
                  <a:srgbClr val="FF0000"/>
                </a:solidFill>
                <a:latin typeface="Calibri" panose="020F0502020204030204" pitchFamily="34" charset="0"/>
                <a:cs typeface="+mn-cs"/>
              </a:rPr>
              <a:t>一、即兴舞蹈</a:t>
            </a:r>
            <a:endParaRPr lang="zh-CN" altLang="en-US"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56419" y="2201876"/>
            <a:ext cx="11066462" cy="3425825"/>
          </a:xfrm>
        </p:spPr>
        <p:txBody>
          <a:bodyPr rtlCol="0"/>
          <a:lstStyle/>
          <a:p>
            <a:pPr marL="0" indent="0">
              <a:lnSpc>
                <a:spcPct val="150000"/>
              </a:lnSpc>
              <a:buNone/>
            </a:pPr>
            <a:r>
              <a:rPr lang="zh-CN" altLang="en-US" sz="2400" dirty="0">
                <a:latin typeface="+mn-lt"/>
              </a:rPr>
              <a:t>（一）即兴舞蹈的特点</a:t>
            </a:r>
            <a:br>
              <a:rPr lang="zh-CN" altLang="en-US" sz="2400" dirty="0">
                <a:latin typeface="+mn-lt"/>
              </a:rPr>
            </a:br>
            <a:r>
              <a:rPr lang="en-US" altLang="zh-CN" sz="2400" dirty="0">
                <a:latin typeface="+mn-lt"/>
              </a:rPr>
              <a:t>   </a:t>
            </a:r>
            <a:r>
              <a:rPr lang="zh-CN" altLang="en-US" sz="2400" dirty="0">
                <a:latin typeface="+mn-lt"/>
              </a:rPr>
              <a:t>即兴是无法记忆的，是在陌生的音乐、陌生的节奏、陌生的环境中摆脱已经学会的舞蹈，根据此时新的感受随心所舞，是自娱性的舞蹈。</a:t>
            </a:r>
            <a:br>
              <a:rPr lang="zh-CN" altLang="en-US" sz="2400" dirty="0">
                <a:latin typeface="+mn-lt"/>
              </a:rPr>
            </a:br>
            <a:r>
              <a:rPr lang="en-US" altLang="zh-CN" sz="2400" dirty="0">
                <a:latin typeface="+mn-lt"/>
              </a:rPr>
              <a:t>  1. </a:t>
            </a:r>
            <a:r>
              <a:rPr lang="zh-CN" altLang="en-US" sz="2400" dirty="0">
                <a:latin typeface="+mn-lt"/>
              </a:rPr>
              <a:t>无准备的（无法准备的），不需要准备的。</a:t>
            </a:r>
            <a:br>
              <a:rPr lang="zh-CN" altLang="en-US" sz="2400" dirty="0">
                <a:latin typeface="+mn-lt"/>
              </a:rPr>
            </a:br>
            <a:r>
              <a:rPr lang="en-US" altLang="zh-CN" sz="2400" dirty="0">
                <a:latin typeface="+mn-lt"/>
              </a:rPr>
              <a:t>  2. </a:t>
            </a:r>
            <a:r>
              <a:rPr lang="zh-CN" altLang="en-US" sz="2400" dirty="0">
                <a:latin typeface="+mn-lt"/>
              </a:rPr>
              <a:t>无法重复，不可重复的。 </a:t>
            </a:r>
            <a:br>
              <a:rPr lang="zh-CN" altLang="en-US" sz="2400" dirty="0">
                <a:latin typeface="+mn-lt"/>
              </a:rPr>
            </a:br>
            <a:endParaRPr lang="zh-CN" altLang="en-US" sz="2400" dirty="0">
              <a:latin typeface="+mn-l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09194" y="1160030"/>
            <a:ext cx="10858500" cy="900112"/>
          </a:xfrm>
        </p:spPr>
        <p:txBody>
          <a:bodyPr rtlCol="0"/>
          <a:lstStyle/>
          <a:p>
            <a:r>
              <a:rPr lang="zh-CN" altLang="en-US" sz="3200" dirty="0">
                <a:solidFill>
                  <a:srgbClr val="FF0000"/>
                </a:solidFill>
                <a:latin typeface="Calibri" panose="020F0502020204030204" pitchFamily="34" charset="0"/>
                <a:cs typeface="+mn-cs"/>
              </a:rPr>
              <a:t>一、即兴舞蹈</a:t>
            </a:r>
            <a:endParaRPr lang="zh-CN" altLang="en-US"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56419" y="2147684"/>
            <a:ext cx="11066462" cy="3425825"/>
          </a:xfrm>
        </p:spPr>
        <p:txBody>
          <a:bodyPr rtlCol="0">
            <a:normAutofit fontScale="60000" lnSpcReduction="20000"/>
          </a:bodyPr>
          <a:lstStyle/>
          <a:p>
            <a:pPr marL="0" indent="0">
              <a:lnSpc>
                <a:spcPct val="170000"/>
              </a:lnSpc>
              <a:buNone/>
            </a:pPr>
            <a:br>
              <a:rPr lang="zh-CN" altLang="en-US" sz="1800" b="0" i="0" dirty="0">
                <a:solidFill>
                  <a:schemeClr val="tx1"/>
                </a:solidFill>
                <a:effectLst/>
                <a:latin typeface="FZDBSJW--GB1-0"/>
              </a:rPr>
            </a:br>
            <a:r>
              <a:rPr lang="zh-CN" altLang="en-US" sz="3400" dirty="0">
                <a:latin typeface="+mn-lt"/>
              </a:rPr>
              <a:t>（二）即兴舞蹈的意义</a:t>
            </a:r>
            <a:br>
              <a:rPr lang="zh-CN" altLang="en-US" sz="3400" dirty="0">
                <a:latin typeface="+mn-lt"/>
              </a:rPr>
            </a:br>
            <a:r>
              <a:rPr lang="en-US" altLang="zh-CN" sz="3400" dirty="0">
                <a:latin typeface="+mn-lt"/>
              </a:rPr>
              <a:t>   </a:t>
            </a:r>
            <a:r>
              <a:rPr lang="zh-CN" altLang="en-US" sz="3400" dirty="0">
                <a:latin typeface="+mn-lt"/>
              </a:rPr>
              <a:t>即兴舞蹈是一种创编的手法，对创作思维的启发和动作语言的挖掘，充分解放肢体，训练肢体动作的敏捷性和灵活性，培养编导的想象力，提高创编热情和兴趣，具有重要的意义。 </a:t>
            </a:r>
            <a:br>
              <a:rPr lang="zh-CN" altLang="en-US" sz="2600" dirty="0">
                <a:latin typeface="+mn-lt"/>
              </a:rPr>
            </a:br>
            <a:br>
              <a:rPr lang="zh-CN" altLang="en-US" sz="2600" dirty="0">
                <a:latin typeface="+mn-lt"/>
              </a:rPr>
            </a:br>
            <a:endParaRPr lang="zh-CN" altLang="en-US" sz="2600" dirty="0">
              <a:latin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823531"/>
            <a:ext cx="10858500" cy="900112"/>
          </a:xfrm>
        </p:spPr>
        <p:txBody>
          <a:bodyPr rtlCol="0"/>
          <a:lstStyle/>
          <a:p>
            <a:r>
              <a:rPr lang="zh-CN" altLang="en-US" sz="3200" dirty="0">
                <a:solidFill>
                  <a:srgbClr val="FF0000"/>
                </a:solidFill>
                <a:latin typeface="Calibri" panose="020F0502020204030204" pitchFamily="34" charset="0"/>
                <a:cs typeface="+mn-cs"/>
              </a:rPr>
              <a:t>一、即兴舞蹈</a:t>
            </a:r>
            <a:endParaRPr lang="zh-CN" altLang="en-US"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66750" y="2143418"/>
            <a:ext cx="11518900" cy="4301274"/>
          </a:xfrm>
        </p:spPr>
        <p:txBody>
          <a:bodyPr rtlCol="0">
            <a:noAutofit/>
          </a:bodyPr>
          <a:lstStyle/>
          <a:p>
            <a:pPr marL="0" indent="0">
              <a:lnSpc>
                <a:spcPct val="170000"/>
              </a:lnSpc>
              <a:buNone/>
            </a:pPr>
            <a:r>
              <a:rPr lang="zh-CN" altLang="en-US" sz="2400" dirty="0">
                <a:latin typeface="+mn-lt"/>
              </a:rPr>
              <a:t>（三）练习内容</a:t>
            </a:r>
            <a:br>
              <a:rPr lang="zh-CN" altLang="en-US" sz="2400" dirty="0">
                <a:latin typeface="+mn-lt"/>
              </a:rPr>
            </a:br>
            <a:r>
              <a:rPr lang="en-US" altLang="zh-CN" sz="2400" dirty="0">
                <a:latin typeface="+mn-lt"/>
              </a:rPr>
              <a:t>  1. </a:t>
            </a:r>
            <a:r>
              <a:rPr lang="zh-CN" altLang="en-US" sz="2400" dirty="0">
                <a:latin typeface="+mn-lt"/>
              </a:rPr>
              <a:t>根据音乐的节拍、节奏、情绪做随心的即兴舞蹈。</a:t>
            </a:r>
            <a:br>
              <a:rPr lang="zh-CN" altLang="en-US" sz="2400" dirty="0">
                <a:latin typeface="+mn-lt"/>
              </a:rPr>
            </a:br>
            <a:r>
              <a:rPr lang="en-US" altLang="zh-CN" sz="2400" dirty="0">
                <a:latin typeface="+mn-lt"/>
              </a:rPr>
              <a:t>  2. </a:t>
            </a:r>
            <a:r>
              <a:rPr lang="zh-CN" altLang="en-US" sz="2400" dirty="0">
                <a:latin typeface="+mn-lt"/>
              </a:rPr>
              <a:t>根据音乐的内容、风格产生想象，并随着音乐即兴舞蹈。</a:t>
            </a:r>
            <a:br>
              <a:rPr lang="zh-CN" altLang="en-US" sz="2400" dirty="0">
                <a:latin typeface="+mn-lt"/>
              </a:rPr>
            </a:br>
            <a:r>
              <a:rPr lang="en-US" altLang="zh-CN" sz="2400" dirty="0">
                <a:latin typeface="+mn-lt"/>
              </a:rPr>
              <a:t>  3. </a:t>
            </a:r>
            <a:r>
              <a:rPr lang="zh-CN" altLang="en-US" sz="2400" dirty="0">
                <a:latin typeface="+mn-lt"/>
              </a:rPr>
              <a:t>根据音乐的特点、风格、丰富即兴舞蹈的动作。</a:t>
            </a:r>
            <a:br>
              <a:rPr lang="zh-CN" altLang="en-US" sz="2400" dirty="0">
                <a:latin typeface="+mn-lt"/>
              </a:rPr>
            </a:br>
            <a:r>
              <a:rPr lang="en-US" altLang="zh-CN" sz="2400" dirty="0">
                <a:latin typeface="+mn-lt"/>
              </a:rPr>
              <a:t>  4. </a:t>
            </a:r>
            <a:r>
              <a:rPr lang="zh-CN" altLang="en-US" sz="2400" dirty="0">
                <a:latin typeface="+mn-lt"/>
              </a:rPr>
              <a:t>命题即兴，如</a:t>
            </a:r>
            <a:r>
              <a:rPr lang="en-US" altLang="zh-CN" sz="2400" dirty="0">
                <a:latin typeface="+mn-lt"/>
              </a:rPr>
              <a:t>《</a:t>
            </a:r>
            <a:r>
              <a:rPr lang="zh-CN" altLang="en-US" sz="2400" dirty="0">
                <a:latin typeface="+mn-lt"/>
              </a:rPr>
              <a:t>春天来了</a:t>
            </a:r>
            <a:r>
              <a:rPr lang="en-US" altLang="zh-CN" sz="2400" dirty="0">
                <a:latin typeface="+mn-lt"/>
              </a:rPr>
              <a:t>》《</a:t>
            </a:r>
            <a:r>
              <a:rPr lang="zh-CN" altLang="en-US" sz="2400" dirty="0">
                <a:latin typeface="+mn-lt"/>
              </a:rPr>
              <a:t>七彩的音符</a:t>
            </a:r>
            <a:r>
              <a:rPr lang="en-US" altLang="zh-CN" sz="2400" dirty="0">
                <a:latin typeface="+mn-lt"/>
              </a:rPr>
              <a:t>》</a:t>
            </a:r>
            <a:r>
              <a:rPr lang="zh-CN" altLang="en-US" sz="2400" dirty="0">
                <a:latin typeface="+mn-lt"/>
              </a:rPr>
              <a:t>等。</a:t>
            </a:r>
            <a:br>
              <a:rPr lang="zh-CN" altLang="en-US" sz="2400" dirty="0">
                <a:latin typeface="+mn-lt"/>
              </a:rPr>
            </a:br>
            <a:br>
              <a:rPr lang="zh-CN" altLang="en-US" sz="2400" dirty="0">
                <a:solidFill>
                  <a:schemeClr val="tx1"/>
                </a:solidFill>
                <a:latin typeface="FZHTJW--GB1-0"/>
              </a:rPr>
            </a:br>
            <a:endParaRPr lang="zh-CN" altLang="en-US" sz="2400" dirty="0">
              <a:solidFill>
                <a:schemeClr val="tx1"/>
              </a:solidFill>
              <a:latin typeface="FZHTJW--GB1-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09193" y="420117"/>
            <a:ext cx="10858500" cy="900112"/>
          </a:xfrm>
        </p:spPr>
        <p:txBody>
          <a:bodyPr rtlCol="0"/>
          <a:lstStyle/>
          <a:p>
            <a:r>
              <a:rPr lang="zh-CN" altLang="en-US" sz="3200" dirty="0">
                <a:solidFill>
                  <a:srgbClr val="FF0000"/>
                </a:solidFill>
                <a:latin typeface="Calibri" panose="020F0502020204030204" pitchFamily="34" charset="0"/>
                <a:cs typeface="+mn-cs"/>
              </a:rPr>
              <a:t>一、即兴舞蹈</a:t>
            </a:r>
            <a:endParaRPr lang="zh-CN" altLang="en-US"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15753" y="1320229"/>
            <a:ext cx="11160493" cy="3425825"/>
          </a:xfrm>
        </p:spPr>
        <p:txBody>
          <a:bodyPr rtlCol="0">
            <a:noAutofit/>
          </a:bodyPr>
          <a:lstStyle/>
          <a:p>
            <a:pPr marL="0" indent="0">
              <a:lnSpc>
                <a:spcPct val="170000"/>
              </a:lnSpc>
              <a:buNone/>
            </a:pPr>
            <a:r>
              <a:rPr lang="zh-CN" altLang="en-US" sz="2400" dirty="0">
                <a:solidFill>
                  <a:schemeClr val="tx1"/>
                </a:solidFill>
                <a:latin typeface="FZHTJW--GB1-0"/>
              </a:rPr>
              <a:t>（四）练习要求</a:t>
            </a:r>
            <a:br>
              <a:rPr lang="zh-CN" altLang="en-US" sz="2400" dirty="0">
                <a:solidFill>
                  <a:schemeClr val="tx1"/>
                </a:solidFill>
                <a:latin typeface="FZHTJW--GB1-0"/>
              </a:rPr>
            </a:br>
            <a:r>
              <a:rPr lang="en-US" altLang="zh-CN" sz="2400" dirty="0">
                <a:solidFill>
                  <a:schemeClr val="tx1"/>
                </a:solidFill>
                <a:latin typeface="FZHTJW--GB1-0"/>
              </a:rPr>
              <a:t>  1. </a:t>
            </a:r>
            <a:r>
              <a:rPr lang="zh-CN" altLang="en-US" sz="2400" dirty="0">
                <a:solidFill>
                  <a:schemeClr val="tx1"/>
                </a:solidFill>
                <a:latin typeface="FZHTJW--GB1-0"/>
              </a:rPr>
              <a:t>能根据不同的音乐在瞬间内准确地把握音乐的内容、风格、特点等元素，大胆地进行即兴舞蹈。</a:t>
            </a:r>
            <a:br>
              <a:rPr lang="zh-CN" altLang="en-US" sz="2400" dirty="0">
                <a:solidFill>
                  <a:schemeClr val="tx1"/>
                </a:solidFill>
                <a:latin typeface="FZHTJW--GB1-0"/>
              </a:rPr>
            </a:br>
            <a:r>
              <a:rPr lang="en-US" altLang="zh-CN" sz="2400" dirty="0">
                <a:solidFill>
                  <a:schemeClr val="tx1"/>
                </a:solidFill>
                <a:latin typeface="FZHTJW--GB1-0"/>
              </a:rPr>
              <a:t>  2. </a:t>
            </a:r>
            <a:r>
              <a:rPr lang="zh-CN" altLang="en-US" sz="2400" dirty="0">
                <a:solidFill>
                  <a:schemeClr val="tx1"/>
                </a:solidFill>
                <a:latin typeface="FZHTJW--GB1-0"/>
              </a:rPr>
              <a:t>在音乐的节拍、节奏、旋律、风格中找形象进行进行即兴舞蹈。</a:t>
            </a:r>
            <a:br>
              <a:rPr lang="zh-CN" altLang="en-US" sz="2400" dirty="0">
                <a:solidFill>
                  <a:schemeClr val="tx1"/>
                </a:solidFill>
                <a:latin typeface="FZHTJW--GB1-0"/>
              </a:rPr>
            </a:br>
            <a:r>
              <a:rPr lang="en-US" altLang="zh-CN" sz="2400" dirty="0">
                <a:solidFill>
                  <a:schemeClr val="tx1"/>
                </a:solidFill>
                <a:latin typeface="FZHTJW--GB1-0"/>
              </a:rPr>
              <a:t>  3. </a:t>
            </a:r>
            <a:r>
              <a:rPr lang="zh-CN" altLang="en-US" sz="2400" dirty="0">
                <a:solidFill>
                  <a:schemeClr val="tx1"/>
                </a:solidFill>
                <a:latin typeface="FZHTJW--GB1-0"/>
              </a:rPr>
              <a:t>在即兴舞蹈中，可以借助视觉（色彩、大小、光线、形状等）、听觉（水声、鸟声、风声等）、触觉（粗细、软硬等）、味觉（酸、甜、苦、辣）、嗅觉（各种气味）等心理感觉来捕捉形体感觉。 </a:t>
            </a:r>
            <a:br>
              <a:rPr lang="zh-CN" altLang="en-US" sz="2400" dirty="0">
                <a:solidFill>
                  <a:schemeClr val="tx1"/>
                </a:solidFill>
              </a:rPr>
            </a:br>
            <a:br>
              <a:rPr lang="zh-CN" altLang="en-US" sz="2400" dirty="0">
                <a:solidFill>
                  <a:schemeClr val="tx1"/>
                </a:solidFill>
                <a:latin typeface="FZHTJW--GB1-0"/>
              </a:rPr>
            </a:br>
            <a:br>
              <a:rPr lang="zh-CN" altLang="en-US" sz="2400" dirty="0">
                <a:solidFill>
                  <a:schemeClr val="tx1"/>
                </a:solidFill>
                <a:latin typeface="FZHTJW--GB1-0"/>
              </a:rPr>
            </a:br>
            <a:endParaRPr lang="zh-CN" altLang="en-US" sz="2400" dirty="0">
              <a:solidFill>
                <a:schemeClr val="tx1"/>
              </a:solidFill>
              <a:latin typeface="FZHTJW--GB1-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2151" y="703891"/>
            <a:ext cx="3224547" cy="615553"/>
          </a:xfrm>
        </p:spPr>
        <p:txBody>
          <a:bodyPr rtlCol="0"/>
          <a:lstStyle/>
          <a:p>
            <a:pPr rtl="0"/>
            <a:r>
              <a:rPr lang="zh-CN" altLang="en-US" dirty="0"/>
              <a:t>典型案例</a:t>
            </a:r>
            <a:endParaRPr lang="zh-CN" altLang="en-US" dirty="0"/>
          </a:p>
        </p:txBody>
      </p:sp>
      <p:sp>
        <p:nvSpPr>
          <p:cNvPr id="3" name="文本占位符 2"/>
          <p:cNvSpPr>
            <a:spLocks noGrp="1"/>
          </p:cNvSpPr>
          <p:nvPr>
            <p:ph type="body" sz="quarter" idx="12"/>
          </p:nvPr>
        </p:nvSpPr>
        <p:spPr>
          <a:xfrm>
            <a:off x="629106" y="1173140"/>
            <a:ext cx="11072165" cy="5764482"/>
          </a:xfrm>
        </p:spPr>
        <p:txBody>
          <a:bodyPr vert="horz" wrap="square" lIns="0" tIns="0" rIns="0" bIns="0" rtlCol="0" anchor="t">
            <a:noAutofit/>
          </a:bodyPr>
          <a:lstStyle/>
          <a:p>
            <a:pPr algn="l">
              <a:lnSpc>
                <a:spcPct val="150000"/>
              </a:lnSpc>
            </a:pPr>
            <a:r>
              <a:rPr lang="zh-CN" altLang="en-US" sz="2800" b="1" i="0" dirty="0">
                <a:effectLst/>
                <a:latin typeface="FZKTK--GBK1-0"/>
              </a:rPr>
              <a:t>（音乐</a:t>
            </a:r>
            <a:r>
              <a:rPr lang="en-US" altLang="zh-CN" sz="2800" b="1" i="0" dirty="0">
                <a:effectLst/>
                <a:latin typeface="FZKTK--GBK1-0"/>
              </a:rPr>
              <a:t>《</a:t>
            </a:r>
            <a:r>
              <a:rPr lang="zh-CN" altLang="en-US" sz="2800" b="1" i="0" dirty="0">
                <a:effectLst/>
                <a:latin typeface="FZKTK--GBK1-0"/>
              </a:rPr>
              <a:t>挪威舞曲</a:t>
            </a:r>
            <a:r>
              <a:rPr lang="en-US" altLang="zh-CN" sz="2800" b="1" i="0" dirty="0">
                <a:effectLst/>
                <a:latin typeface="FZKTK--GBK1-0"/>
              </a:rPr>
              <a:t>》——</a:t>
            </a:r>
            <a:r>
              <a:rPr lang="zh-CN" altLang="en-US" sz="2800" b="1" i="0" dirty="0">
                <a:effectLst/>
                <a:latin typeface="FZKTK--GBK1-0"/>
              </a:rPr>
              <a:t>主题：树精灵与风之舞）</a:t>
            </a:r>
            <a:br>
              <a:rPr lang="zh-CN" altLang="en-US" sz="2800" b="1" i="0" dirty="0">
                <a:effectLst/>
                <a:latin typeface="FZKTK--GBK1-0"/>
              </a:rPr>
            </a:br>
            <a:r>
              <a:rPr lang="zh-CN" altLang="en-US" b="0" i="0" dirty="0">
                <a:solidFill>
                  <a:srgbClr val="FF0000"/>
                </a:solidFill>
                <a:effectLst/>
                <a:latin typeface="FZKTK--GBK1-0"/>
              </a:rPr>
              <a:t>步骤一：</a:t>
            </a:r>
            <a:br>
              <a:rPr lang="zh-CN" altLang="en-US" b="0" i="0" dirty="0">
                <a:effectLst/>
                <a:latin typeface="FZKTK--GBK1-0"/>
              </a:rPr>
            </a:br>
            <a:r>
              <a:rPr lang="zh-CN" altLang="en-US" b="0" i="0" dirty="0">
                <a:effectLst/>
                <a:latin typeface="FZKTK--GBK1-0"/>
              </a:rPr>
              <a:t>从画画感受音乐风格与结构开始</a:t>
            </a:r>
            <a:r>
              <a:rPr lang="zh-CN" altLang="en-US" dirty="0">
                <a:latin typeface="FZKTK--GBK1-0"/>
              </a:rPr>
              <a:t>（</a:t>
            </a:r>
            <a:r>
              <a:rPr lang="zh-CN" altLang="en-US" b="0" i="0" dirty="0">
                <a:effectLst/>
                <a:latin typeface="FZKTK--GBK1-0"/>
              </a:rPr>
              <a:t>音乐 </a:t>
            </a:r>
            <a:r>
              <a:rPr lang="en-US" altLang="zh-CN" b="0" i="0" dirty="0">
                <a:effectLst/>
                <a:latin typeface="TimesNewRomanPSMT"/>
              </a:rPr>
              <a:t>ABA </a:t>
            </a:r>
            <a:r>
              <a:rPr lang="zh-CN" altLang="en-US" b="0" i="0" dirty="0">
                <a:effectLst/>
                <a:latin typeface="FZKTK--GBK1-0"/>
              </a:rPr>
              <a:t>结构）</a:t>
            </a:r>
            <a:br>
              <a:rPr lang="zh-CN" altLang="en-US" b="0" i="0" dirty="0">
                <a:effectLst/>
                <a:latin typeface="FZKTK--GBK1-0"/>
              </a:rPr>
            </a:br>
            <a:r>
              <a:rPr lang="zh-CN" altLang="en-US" b="0" i="0" dirty="0">
                <a:solidFill>
                  <a:srgbClr val="FF0000"/>
                </a:solidFill>
                <a:effectLst/>
                <a:latin typeface="FZKTK--GBK1-0"/>
              </a:rPr>
              <a:t>步骤二：</a:t>
            </a:r>
            <a:br>
              <a:rPr lang="zh-CN" altLang="en-US" b="0" i="0" dirty="0">
                <a:effectLst/>
                <a:latin typeface="FZKTK--GBK1-0"/>
              </a:rPr>
            </a:br>
            <a:r>
              <a:rPr lang="zh-CN" altLang="en-US" b="0" i="0" dirty="0">
                <a:effectLst/>
                <a:latin typeface="FZKTK--GBK1-0"/>
              </a:rPr>
              <a:t>构思内容（创编方案提示）</a:t>
            </a:r>
            <a:br>
              <a:rPr lang="zh-CN" altLang="en-US" b="0" i="0" dirty="0">
                <a:effectLst/>
                <a:latin typeface="FZKTK--GBK1-0"/>
              </a:rPr>
            </a:br>
            <a:r>
              <a:rPr lang="en-US" altLang="zh-CN" b="0" i="0" dirty="0">
                <a:effectLst/>
                <a:latin typeface="TimesNewRomanPSMT"/>
              </a:rPr>
              <a:t>A </a:t>
            </a:r>
            <a:r>
              <a:rPr lang="zh-CN" altLang="en-US" b="0" i="0" dirty="0">
                <a:effectLst/>
                <a:latin typeface="FZKTK--GBK1-0"/>
              </a:rPr>
              <a:t>段音乐（单人即兴）</a:t>
            </a:r>
            <a:br>
              <a:rPr lang="zh-CN" altLang="en-US" b="0" i="0" dirty="0">
                <a:effectLst/>
                <a:latin typeface="FZKTK--GBK1-0"/>
              </a:rPr>
            </a:br>
            <a:r>
              <a:rPr lang="zh-CN" altLang="en-US" b="0" i="0" dirty="0">
                <a:effectLst/>
                <a:latin typeface="FZKTK--GBK1-0"/>
              </a:rPr>
              <a:t>小树长出了嫩绿的新叶子，开心地跳着舞。（小树精灵的舞蹈，长叶子</a:t>
            </a:r>
            <a:r>
              <a:rPr lang="en-US" altLang="zh-CN" b="0" i="0" dirty="0">
                <a:effectLst/>
                <a:latin typeface="FZKTK--GBK1-0"/>
              </a:rPr>
              <a:t>——</a:t>
            </a:r>
            <a:r>
              <a:rPr lang="zh-CN" altLang="en-US" b="0" i="0" dirty="0">
                <a:effectLst/>
                <a:latin typeface="FZKTK--GBK1-0"/>
              </a:rPr>
              <a:t>摇摆，造型）</a:t>
            </a:r>
            <a:br>
              <a:rPr lang="zh-CN" altLang="en-US" b="0" i="0" dirty="0">
                <a:effectLst/>
                <a:latin typeface="FZKTK--GBK1-0"/>
              </a:rPr>
            </a:br>
            <a:r>
              <a:rPr lang="en-US" altLang="zh-CN" b="0" i="0" dirty="0">
                <a:effectLst/>
                <a:latin typeface="TimesNewRomanPSMT"/>
              </a:rPr>
              <a:t>B </a:t>
            </a:r>
            <a:r>
              <a:rPr lang="zh-CN" altLang="en-US" b="0" i="0" dirty="0">
                <a:effectLst/>
                <a:latin typeface="FZKTK--GBK1-0"/>
              </a:rPr>
              <a:t>段音乐（空间移动练习）</a:t>
            </a:r>
            <a:br>
              <a:rPr lang="zh-CN" altLang="en-US" b="0" i="0" dirty="0">
                <a:effectLst/>
                <a:latin typeface="FZKTK--GBK1-0"/>
              </a:rPr>
            </a:br>
            <a:r>
              <a:rPr lang="zh-CN" altLang="en-US" b="0" i="0" dirty="0">
                <a:effectLst/>
                <a:latin typeface="FZKTK--GBK1-0"/>
              </a:rPr>
              <a:t>森林里刮起了一阵狂风。（狂风来了，站不稳，站不稳。狂风来了，想办法，想办法。）</a:t>
            </a:r>
            <a:br>
              <a:rPr lang="zh-CN" altLang="en-US" b="0" i="0" dirty="0">
                <a:effectLst/>
                <a:latin typeface="FZKTK--GBK1-0"/>
              </a:rPr>
            </a:br>
            <a:r>
              <a:rPr lang="zh-CN" altLang="en-US" b="0" i="0" dirty="0">
                <a:effectLst/>
                <a:latin typeface="FZKTK--GBK1-0"/>
              </a:rPr>
              <a:t>再现 </a:t>
            </a:r>
            <a:r>
              <a:rPr lang="en-US" altLang="zh-CN" b="0" i="0" dirty="0">
                <a:effectLst/>
                <a:latin typeface="TimesNewRomanPSMT"/>
              </a:rPr>
              <a:t>A </a:t>
            </a:r>
            <a:r>
              <a:rPr lang="zh-CN" altLang="en-US" b="0" i="0" dirty="0">
                <a:effectLst/>
                <a:latin typeface="FZKTK--GBK1-0"/>
              </a:rPr>
              <a:t>段音乐（合作即兴）</a:t>
            </a:r>
            <a:br>
              <a:rPr lang="zh-CN" altLang="en-US" b="0" i="0" dirty="0">
                <a:effectLst/>
                <a:latin typeface="FZKTK--GBK1-0"/>
              </a:rPr>
            </a:br>
            <a:r>
              <a:rPr lang="zh-CN" altLang="en-US" b="0" i="0" dirty="0">
                <a:effectLst/>
                <a:latin typeface="FZKTK--GBK1-0"/>
              </a:rPr>
              <a:t>小树把自己打扮的更美丽了，和好朋友一起开心的跳起舞来。</a:t>
            </a:r>
            <a:br>
              <a:rPr lang="zh-CN" altLang="en-US" b="0" i="0" dirty="0">
                <a:effectLst/>
                <a:latin typeface="FZKTK--GBK1-0"/>
              </a:rPr>
            </a:br>
            <a:r>
              <a:rPr lang="zh-CN" altLang="en-US" b="0" i="0" dirty="0">
                <a:effectLst/>
                <a:latin typeface="FZKTK--GBK1-0"/>
              </a:rPr>
              <a:t>讨论这首音乐还能生成的其他故事吗？</a:t>
            </a:r>
            <a:br>
              <a:rPr lang="zh-CN" altLang="en-US" sz="2000" b="0" i="0" dirty="0">
                <a:effectLst/>
                <a:latin typeface="FZKTK--GBK1-0"/>
              </a:rPr>
            </a:b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95295" y="844537"/>
            <a:ext cx="3045955" cy="615553"/>
          </a:xfrm>
        </p:spPr>
        <p:txBody>
          <a:bodyPr rtlCol="0"/>
          <a:lstStyle/>
          <a:p>
            <a:pPr rtl="0"/>
            <a:r>
              <a:rPr lang="zh-CN" altLang="en-US" dirty="0"/>
              <a:t>典型案例</a:t>
            </a:r>
            <a:endParaRPr lang="zh-CN" altLang="en-US" dirty="0"/>
          </a:p>
        </p:txBody>
      </p:sp>
      <p:sp>
        <p:nvSpPr>
          <p:cNvPr id="3" name="文本占位符 2"/>
          <p:cNvSpPr>
            <a:spLocks noGrp="1"/>
          </p:cNvSpPr>
          <p:nvPr>
            <p:ph type="body" sz="quarter" idx="12"/>
          </p:nvPr>
        </p:nvSpPr>
        <p:spPr>
          <a:xfrm>
            <a:off x="504748" y="1903905"/>
            <a:ext cx="11332445" cy="4591993"/>
          </a:xfrm>
        </p:spPr>
        <p:txBody>
          <a:bodyPr vert="horz" wrap="square" lIns="0" tIns="0" rIns="0" bIns="0" rtlCol="0" anchor="t">
            <a:noAutofit/>
          </a:bodyPr>
          <a:lstStyle/>
          <a:p>
            <a:pPr algn="l">
              <a:lnSpc>
                <a:spcPct val="150000"/>
              </a:lnSpc>
            </a:pPr>
            <a:r>
              <a:rPr lang="zh-CN" altLang="en-US" dirty="0">
                <a:solidFill>
                  <a:srgbClr val="FF0000"/>
                </a:solidFill>
                <a:latin typeface="FZKTK--GBK1-0"/>
              </a:rPr>
              <a:t>步骤三：</a:t>
            </a:r>
            <a:br>
              <a:rPr lang="zh-CN" altLang="en-US" dirty="0">
                <a:solidFill>
                  <a:srgbClr val="FF0000"/>
                </a:solidFill>
                <a:latin typeface="FZKTK--GBK1-0"/>
              </a:rPr>
            </a:br>
            <a:r>
              <a:rPr lang="zh-CN" altLang="en-US" dirty="0">
                <a:latin typeface="FZKTK--GBK1-0"/>
              </a:rPr>
              <a:t>（拓展迁移练习。自选故事创编，在创编过程要注意动静结合，快慢结合）</a:t>
            </a:r>
            <a:br>
              <a:rPr lang="zh-CN" altLang="en-US" dirty="0">
                <a:latin typeface="FZKTK--GBK1-0"/>
              </a:rPr>
            </a:br>
            <a:r>
              <a:rPr lang="zh-CN" altLang="en-US" dirty="0">
                <a:latin typeface="FZKTK--GBK1-0"/>
              </a:rPr>
              <a:t>从选材开始</a:t>
            </a:r>
            <a:br>
              <a:rPr lang="zh-CN" altLang="en-US" dirty="0">
                <a:solidFill>
                  <a:srgbClr val="FF0000"/>
                </a:solidFill>
                <a:latin typeface="FZKTK--GBK1-0"/>
              </a:rPr>
            </a:br>
            <a:r>
              <a:rPr lang="zh-CN" altLang="en-US" dirty="0">
                <a:latin typeface="FZKTK--GBK1-0"/>
              </a:rPr>
              <a:t>可以取材于童话、神话、传统故事、绘本故事等。如文学作品</a:t>
            </a:r>
            <a:r>
              <a:rPr lang="en-US" altLang="zh-CN" dirty="0">
                <a:latin typeface="FZKTK--GBK1-0"/>
              </a:rPr>
              <a:t>《</a:t>
            </a:r>
            <a:r>
              <a:rPr lang="zh-CN" altLang="en-US" dirty="0">
                <a:latin typeface="FZKTK--GBK1-0"/>
              </a:rPr>
              <a:t>三只小猪盖房子</a:t>
            </a:r>
            <a:r>
              <a:rPr lang="en-US" altLang="zh-CN" dirty="0">
                <a:latin typeface="FZKTK--GBK1-0"/>
              </a:rPr>
              <a:t>》《</a:t>
            </a:r>
            <a:r>
              <a:rPr lang="zh-CN" altLang="en-US" dirty="0">
                <a:latin typeface="FZKTK--GBK1-0"/>
              </a:rPr>
              <a:t>白雪公主和七个小矮人</a:t>
            </a:r>
            <a:r>
              <a:rPr lang="en-US" altLang="zh-CN" dirty="0">
                <a:latin typeface="FZKTK--GBK1-0"/>
              </a:rPr>
              <a:t>》《</a:t>
            </a:r>
            <a:r>
              <a:rPr lang="zh-CN" altLang="en-US" dirty="0">
                <a:latin typeface="FZKTK--GBK1-0"/>
              </a:rPr>
              <a:t>母鸡萝丝去散步</a:t>
            </a:r>
            <a:r>
              <a:rPr lang="en-US" altLang="zh-CN" dirty="0">
                <a:latin typeface="FZKTK--GBK1-0"/>
              </a:rPr>
              <a:t>》《</a:t>
            </a:r>
            <a:r>
              <a:rPr lang="zh-CN" altLang="en-US" dirty="0">
                <a:latin typeface="FZKTK--GBK1-0"/>
              </a:rPr>
              <a:t>狐狸和小鸡</a:t>
            </a:r>
            <a:r>
              <a:rPr lang="en-US" altLang="zh-CN" dirty="0">
                <a:latin typeface="FZKTK--GBK1-0"/>
              </a:rPr>
              <a:t>》《</a:t>
            </a:r>
            <a:r>
              <a:rPr lang="zh-CN" altLang="en-US" dirty="0">
                <a:latin typeface="FZKTK--GBK1-0"/>
              </a:rPr>
              <a:t>兔子和狼</a:t>
            </a:r>
            <a:r>
              <a:rPr lang="en-US" altLang="zh-CN" dirty="0">
                <a:latin typeface="FZKTK--GBK1-0"/>
              </a:rPr>
              <a:t>》《</a:t>
            </a:r>
            <a:r>
              <a:rPr lang="zh-CN" altLang="en-US" dirty="0">
                <a:latin typeface="FZKTK--GBK1-0"/>
              </a:rPr>
              <a:t>羊和狼</a:t>
            </a:r>
            <a:r>
              <a:rPr lang="en-US" altLang="zh-CN" dirty="0">
                <a:latin typeface="FZKTK--GBK1-0"/>
              </a:rPr>
              <a:t>》《</a:t>
            </a:r>
            <a:r>
              <a:rPr lang="zh-CN" altLang="en-US" dirty="0">
                <a:latin typeface="FZKTK--GBK1-0"/>
              </a:rPr>
              <a:t>猫和老鼠</a:t>
            </a:r>
            <a:r>
              <a:rPr lang="en-US" altLang="zh-CN" dirty="0">
                <a:latin typeface="FZKTK--GBK1-0"/>
              </a:rPr>
              <a:t>》……</a:t>
            </a:r>
            <a:endParaRPr lang="en-US" altLang="zh-CN" dirty="0">
              <a:latin typeface="FZKTK--GBK1-0"/>
            </a:endParaRPr>
          </a:p>
          <a:p>
            <a:pPr algn="l">
              <a:lnSpc>
                <a:spcPct val="150000"/>
              </a:lnSpc>
            </a:pPr>
            <a:r>
              <a:rPr lang="zh-CN" altLang="en-US" dirty="0">
                <a:latin typeface="FZKTK--GBK1-0"/>
              </a:rPr>
              <a:t>可以取材于日常生活，如儿童视角</a:t>
            </a:r>
            <a:r>
              <a:rPr lang="en-US" altLang="zh-CN" dirty="0">
                <a:latin typeface="FZKTK--GBK1-0"/>
              </a:rPr>
              <a:t>《</a:t>
            </a:r>
            <a:r>
              <a:rPr lang="zh-CN" altLang="en-US" dirty="0">
                <a:latin typeface="FZKTK--GBK1-0"/>
              </a:rPr>
              <a:t>打雪仗</a:t>
            </a:r>
            <a:r>
              <a:rPr lang="en-US" altLang="zh-CN" dirty="0">
                <a:latin typeface="FZKTK--GBK1-0"/>
              </a:rPr>
              <a:t>》《</a:t>
            </a:r>
            <a:r>
              <a:rPr lang="zh-CN" altLang="en-US" dirty="0">
                <a:latin typeface="FZKTK--GBK1-0"/>
              </a:rPr>
              <a:t>搭积木</a:t>
            </a:r>
            <a:r>
              <a:rPr lang="en-US" altLang="zh-CN" dirty="0">
                <a:latin typeface="FZKTK--GBK1-0"/>
              </a:rPr>
              <a:t>》《</a:t>
            </a:r>
            <a:r>
              <a:rPr lang="zh-CN" altLang="en-US" dirty="0">
                <a:latin typeface="FZKTK--GBK1-0"/>
              </a:rPr>
              <a:t>丢手绢</a:t>
            </a:r>
            <a:r>
              <a:rPr lang="en-US" altLang="zh-CN" dirty="0">
                <a:latin typeface="FZKTK--GBK1-0"/>
              </a:rPr>
              <a:t>》《</a:t>
            </a:r>
            <a:r>
              <a:rPr lang="zh-CN" altLang="en-US" dirty="0">
                <a:latin typeface="FZKTK--GBK1-0"/>
              </a:rPr>
              <a:t>郊游</a:t>
            </a:r>
            <a:r>
              <a:rPr lang="en-US" altLang="zh-CN" dirty="0">
                <a:latin typeface="FZKTK--GBK1-0"/>
              </a:rPr>
              <a:t>——</a:t>
            </a:r>
            <a:r>
              <a:rPr lang="zh-CN" altLang="en-US" dirty="0">
                <a:latin typeface="FZKTK--GBK1-0"/>
              </a:rPr>
              <a:t>苹果</a:t>
            </a:r>
            <a:r>
              <a:rPr lang="en-US" altLang="zh-CN" dirty="0">
                <a:latin typeface="FZKTK--GBK1-0"/>
              </a:rPr>
              <a:t>》《</a:t>
            </a:r>
            <a:r>
              <a:rPr lang="zh-CN" altLang="en-US" dirty="0">
                <a:latin typeface="FZKTK--GBK1-0"/>
              </a:rPr>
              <a:t>娃娃家</a:t>
            </a:r>
            <a:r>
              <a:rPr lang="en-US" altLang="zh-CN" dirty="0">
                <a:latin typeface="FZKTK--GBK1-0"/>
              </a:rPr>
              <a:t>》……</a:t>
            </a:r>
            <a:endParaRPr lang="en-US" altLang="zh-CN" dirty="0">
              <a:latin typeface="FZKTK--GBK1-0"/>
            </a:endParaRPr>
          </a:p>
          <a:p>
            <a:pPr algn="l">
              <a:lnSpc>
                <a:spcPct val="150000"/>
              </a:lnSpc>
            </a:pPr>
            <a:r>
              <a:rPr lang="zh-CN" altLang="en-US" dirty="0">
                <a:latin typeface="FZKTK--GBK1-0"/>
              </a:rPr>
              <a:t>成人视角</a:t>
            </a:r>
            <a:r>
              <a:rPr lang="en-US" altLang="zh-CN" dirty="0">
                <a:latin typeface="FZKTK--GBK1-0"/>
              </a:rPr>
              <a:t>《</a:t>
            </a:r>
            <a:r>
              <a:rPr lang="zh-CN" altLang="en-US" dirty="0">
                <a:latin typeface="FZKTK--GBK1-0"/>
              </a:rPr>
              <a:t>警察与小偷</a:t>
            </a:r>
            <a:r>
              <a:rPr lang="en-US" altLang="zh-CN" dirty="0">
                <a:latin typeface="FZKTK--GBK1-0"/>
              </a:rPr>
              <a:t>》……</a:t>
            </a:r>
            <a:endParaRPr lang="en-US" altLang="zh-CN" dirty="0">
              <a:latin typeface="FZKTK--GBK1-0"/>
            </a:endParaRPr>
          </a:p>
          <a:p>
            <a:pPr algn="l">
              <a:lnSpc>
                <a:spcPct val="150000"/>
              </a:lnSpc>
            </a:pPr>
            <a:r>
              <a:rPr lang="zh-CN" altLang="en-US" dirty="0">
                <a:latin typeface="FZKTK--GBK1-0"/>
              </a:rPr>
              <a:t>社会视角</a:t>
            </a:r>
            <a:r>
              <a:rPr lang="en-US" altLang="zh-CN" dirty="0">
                <a:latin typeface="FZKTK--GBK1-0"/>
              </a:rPr>
              <a:t>《</a:t>
            </a:r>
            <a:r>
              <a:rPr lang="zh-CN" altLang="en-US" dirty="0">
                <a:latin typeface="FZKTK--GBK1-0"/>
              </a:rPr>
              <a:t>二胎</a:t>
            </a:r>
            <a:r>
              <a:rPr lang="en-US" altLang="zh-CN" dirty="0">
                <a:latin typeface="FZKTK--GBK1-0"/>
              </a:rPr>
              <a:t>》《</a:t>
            </a:r>
            <a:r>
              <a:rPr lang="zh-CN" altLang="en-US" dirty="0">
                <a:latin typeface="FZKTK--GBK1-0"/>
              </a:rPr>
              <a:t>洪水</a:t>
            </a:r>
            <a:r>
              <a:rPr lang="en-US" altLang="zh-CN" dirty="0">
                <a:latin typeface="FZKTK--GBK1-0"/>
              </a:rPr>
              <a:t>》《</a:t>
            </a:r>
            <a:r>
              <a:rPr lang="zh-CN" altLang="en-US" dirty="0">
                <a:latin typeface="FZKTK--GBK1-0"/>
              </a:rPr>
              <a:t>奥运</a:t>
            </a:r>
            <a:r>
              <a:rPr lang="en-US" altLang="zh-CN" dirty="0">
                <a:latin typeface="FZKTK--GBK1-0"/>
              </a:rPr>
              <a:t>》……</a:t>
            </a:r>
            <a:br>
              <a:rPr lang="en-US" altLang="zh-CN" dirty="0">
                <a:latin typeface="FZKTK--GBK1-0"/>
              </a:rPr>
            </a:br>
            <a:r>
              <a:rPr lang="zh-CN" altLang="en-US" dirty="0">
                <a:latin typeface="FZKTK--GBK1-0"/>
              </a:rPr>
              <a:t>又或者可以自编故事，如</a:t>
            </a:r>
            <a:r>
              <a:rPr lang="en-US" altLang="zh-CN" dirty="0">
                <a:latin typeface="FZKTK--GBK1-0"/>
              </a:rPr>
              <a:t>《</a:t>
            </a:r>
            <a:r>
              <a:rPr lang="zh-CN" altLang="en-US" dirty="0">
                <a:latin typeface="FZKTK--GBK1-0"/>
              </a:rPr>
              <a:t>拯救小树</a:t>
            </a:r>
            <a:r>
              <a:rPr lang="en-US" altLang="zh-CN" dirty="0">
                <a:latin typeface="FZKTK--GBK1-0"/>
              </a:rPr>
              <a:t>》《</a:t>
            </a:r>
            <a:r>
              <a:rPr lang="zh-CN" altLang="en-US" dirty="0">
                <a:latin typeface="FZKTK--GBK1-0"/>
              </a:rPr>
              <a:t>大巨人和小矮人</a:t>
            </a:r>
            <a:r>
              <a:rPr lang="en-US" altLang="zh-CN" dirty="0">
                <a:latin typeface="FZKTK--GBK1-0"/>
              </a:rPr>
              <a:t>》……</a:t>
            </a:r>
            <a:r>
              <a:rPr lang="zh-CN" altLang="en-US" dirty="0">
                <a:latin typeface="FZKTK--GBK1-0"/>
              </a:rPr>
              <a:t> </a:t>
            </a:r>
            <a:br>
              <a:rPr lang="zh-CN" altLang="en-US" dirty="0"/>
            </a:br>
            <a:endParaRPr lang="zh-CN" altLang="en-US" dirty="0"/>
          </a:p>
          <a:p>
            <a:pPr rtl="0">
              <a:lnSpc>
                <a:spcPct val="150000"/>
              </a:lnSpc>
            </a:pP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73088" y="735748"/>
            <a:ext cx="10858500" cy="900112"/>
          </a:xfrm>
        </p:spPr>
        <p:txBody>
          <a:bodyPr rtlCol="0"/>
          <a:lstStyle/>
          <a:p>
            <a:r>
              <a:rPr lang="zh-CN" altLang="en-US" sz="3200" dirty="0">
                <a:solidFill>
                  <a:srgbClr val="FF0000"/>
                </a:solidFill>
                <a:latin typeface="Calibri" panose="020F0502020204030204" pitchFamily="34" charset="0"/>
                <a:cs typeface="+mn-cs"/>
              </a:rPr>
              <a:t>二、动点练习</a:t>
            </a:r>
            <a:endParaRPr lang="zh-CN" altLang="en-US"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31610" y="1254392"/>
            <a:ext cx="11045824" cy="4707496"/>
          </a:xfrm>
        </p:spPr>
        <p:txBody>
          <a:bodyPr rtlCol="0">
            <a:noAutofit/>
          </a:bodyPr>
          <a:lstStyle/>
          <a:p>
            <a:pPr marL="0" indent="0">
              <a:lnSpc>
                <a:spcPct val="170000"/>
              </a:lnSpc>
              <a:buNone/>
            </a:pPr>
            <a:br>
              <a:rPr lang="zh-CN" altLang="en-US" sz="2400" b="0" i="0" dirty="0">
                <a:solidFill>
                  <a:schemeClr val="tx1"/>
                </a:solidFill>
                <a:effectLst/>
                <a:latin typeface="FZHTJW--GB1-0"/>
              </a:rPr>
            </a:br>
            <a:r>
              <a:rPr lang="en-US" altLang="zh-CN" sz="2400" b="0" i="0" dirty="0">
                <a:solidFill>
                  <a:schemeClr val="tx1"/>
                </a:solidFill>
                <a:effectLst/>
                <a:latin typeface="FZHTJW--GB1-0"/>
              </a:rPr>
              <a:t>   </a:t>
            </a:r>
            <a:r>
              <a:rPr lang="zh-CN" altLang="en-US" sz="2400" dirty="0">
                <a:latin typeface="FZHTJW--GB1-0"/>
              </a:rPr>
              <a:t>所谓的“动点”是指身体各个部位具有可运动性的部位点，人体的运动靠关节的活动。研究人体的运动，首先要研究关节如何运动，研究关节运动的局限与可能、范围的大小，由此能产生什么样的动作。通常人们可关注到的运动部位有肩、肘、胯等关节部位，但是忽略了小关节部位的运动路线。此练习是通过即兴的身体运动，寻找身体各个关节部位的多种运动方式和运动可能性，同时也能够充分地开发身体的能动性。 </a:t>
            </a: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FZHTJW--GB1-0"/>
              </a:rPr>
            </a:br>
            <a:br>
              <a:rPr lang="zh-CN" altLang="en-US" sz="2400" dirty="0">
                <a:solidFill>
                  <a:schemeClr val="tx1"/>
                </a:solidFill>
                <a:latin typeface="FZHTJW--GB1-0"/>
              </a:rPr>
            </a:br>
            <a:endParaRPr lang="zh-CN" altLang="en-US" sz="2400" dirty="0">
              <a:solidFill>
                <a:schemeClr val="tx1"/>
              </a:solidFill>
              <a:latin typeface="FZHTJW--GB1-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73088" y="610819"/>
            <a:ext cx="10858500" cy="900112"/>
          </a:xfrm>
        </p:spPr>
        <p:txBody>
          <a:bodyPr rtlCol="0"/>
          <a:lstStyle/>
          <a:p>
            <a:r>
              <a:rPr lang="zh-CN" altLang="en-US" sz="3200" dirty="0">
                <a:solidFill>
                  <a:srgbClr val="FF0000"/>
                </a:solidFill>
                <a:latin typeface="Calibri" panose="020F0502020204030204" pitchFamily="34" charset="0"/>
                <a:cs typeface="+mn-cs"/>
              </a:rPr>
              <a:t>二、动点练习</a:t>
            </a:r>
            <a:endParaRPr lang="zh-CN" altLang="en-US"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73088" y="1733652"/>
            <a:ext cx="11618912" cy="4754931"/>
          </a:xfrm>
        </p:spPr>
        <p:txBody>
          <a:bodyPr rtlCol="0">
            <a:noAutofit/>
          </a:bodyPr>
          <a:lstStyle/>
          <a:p>
            <a:pPr marL="0" indent="0">
              <a:lnSpc>
                <a:spcPct val="170000"/>
              </a:lnSpc>
              <a:buNone/>
            </a:pPr>
            <a:r>
              <a:rPr lang="zh-CN" altLang="en-US" sz="2400" b="0" i="0" dirty="0">
                <a:solidFill>
                  <a:schemeClr val="tx1"/>
                </a:solidFill>
                <a:effectLst/>
                <a:latin typeface="FZDBSJW--GB1-0"/>
              </a:rPr>
              <a:t>（一）练习方法</a:t>
            </a:r>
            <a:br>
              <a:rPr lang="zh-CN" altLang="en-US" sz="2400" b="0" i="0" dirty="0">
                <a:solidFill>
                  <a:schemeClr val="tx1"/>
                </a:solidFill>
                <a:effectLst/>
                <a:latin typeface="FZDBSJW--GB1-0"/>
              </a:rPr>
            </a:br>
            <a:r>
              <a:rPr lang="en-US" altLang="zh-CN" sz="2400" b="0" i="0" dirty="0">
                <a:solidFill>
                  <a:schemeClr val="tx1"/>
                </a:solidFill>
                <a:effectLst/>
                <a:latin typeface="TimesNewRomanPSMT"/>
              </a:rPr>
              <a:t>1. </a:t>
            </a:r>
            <a:r>
              <a:rPr lang="zh-CN" altLang="en-US" sz="2400" b="0" i="0" dirty="0">
                <a:solidFill>
                  <a:schemeClr val="tx1"/>
                </a:solidFill>
                <a:effectLst/>
                <a:latin typeface="FZSSJW--GB1-0"/>
              </a:rPr>
              <a:t>脚、膝、胯、腰、肩、头等身体单一部位参与的单纯动作随乐即兴练习。</a:t>
            </a:r>
            <a:br>
              <a:rPr lang="zh-CN" altLang="en-US" sz="2400" b="0" i="0" dirty="0">
                <a:solidFill>
                  <a:schemeClr val="tx1"/>
                </a:solidFill>
                <a:effectLst/>
                <a:latin typeface="FZSSJW--GB1-0"/>
              </a:rPr>
            </a:br>
            <a:r>
              <a:rPr lang="en-US" altLang="zh-CN" sz="2400" b="0" i="0" dirty="0">
                <a:solidFill>
                  <a:schemeClr val="tx1"/>
                </a:solidFill>
                <a:effectLst/>
                <a:latin typeface="TimesNewRomanPSMT"/>
              </a:rPr>
              <a:t>2. </a:t>
            </a:r>
            <a:r>
              <a:rPr lang="zh-CN" altLang="en-US" sz="2400" b="0" i="0" dirty="0">
                <a:solidFill>
                  <a:schemeClr val="tx1"/>
                </a:solidFill>
                <a:effectLst/>
                <a:latin typeface="FZSSJW--GB1-0"/>
              </a:rPr>
              <a:t>脚、膝、胯、腰、肩、头等身体多部位共同参与的复合动作随乐即兴练习。</a:t>
            </a:r>
            <a:br>
              <a:rPr lang="zh-CN" altLang="en-US" sz="2400" b="0" i="0" dirty="0">
                <a:solidFill>
                  <a:schemeClr val="tx1"/>
                </a:solidFill>
                <a:effectLst/>
                <a:latin typeface="FZSSJW--GB1-0"/>
              </a:rPr>
            </a:br>
            <a:r>
              <a:rPr lang="zh-CN" altLang="en-US" sz="2400" b="0" i="0" dirty="0">
                <a:solidFill>
                  <a:schemeClr val="tx1"/>
                </a:solidFill>
                <a:effectLst/>
                <a:latin typeface="FZDBSJW--GB1-0"/>
              </a:rPr>
              <a:t>（二）练习要求</a:t>
            </a:r>
            <a:br>
              <a:rPr lang="zh-CN" altLang="en-US" sz="2400" b="0" i="0" dirty="0">
                <a:solidFill>
                  <a:schemeClr val="tx1"/>
                </a:solidFill>
                <a:effectLst/>
                <a:latin typeface="FZDBSJW--GB1-0"/>
              </a:rPr>
            </a:br>
            <a:r>
              <a:rPr lang="en-US" altLang="zh-CN" sz="2400" b="0" i="0" dirty="0">
                <a:solidFill>
                  <a:schemeClr val="tx1"/>
                </a:solidFill>
                <a:effectLst/>
                <a:latin typeface="TimesNewRomanPSMT"/>
              </a:rPr>
              <a:t>1. </a:t>
            </a:r>
            <a:r>
              <a:rPr lang="zh-CN" altLang="en-US" sz="2400" b="0" i="0" dirty="0">
                <a:solidFill>
                  <a:schemeClr val="tx1"/>
                </a:solidFill>
                <a:effectLst/>
                <a:latin typeface="FZSSJW--GB1-0"/>
              </a:rPr>
              <a:t>探索相同身体部位不同的运动方式。</a:t>
            </a:r>
            <a:br>
              <a:rPr lang="zh-CN" altLang="en-US" sz="2400" b="0" i="0" dirty="0">
                <a:solidFill>
                  <a:schemeClr val="tx1"/>
                </a:solidFill>
                <a:effectLst/>
                <a:latin typeface="FZSSJW--GB1-0"/>
              </a:rPr>
            </a:br>
            <a:r>
              <a:rPr lang="en-US" altLang="zh-CN" sz="2400" b="0" i="0" dirty="0">
                <a:solidFill>
                  <a:schemeClr val="tx1"/>
                </a:solidFill>
                <a:effectLst/>
                <a:latin typeface="TimesNewRomanPSMT"/>
              </a:rPr>
              <a:t>2. </a:t>
            </a:r>
            <a:r>
              <a:rPr lang="zh-CN" altLang="en-US" sz="2400" b="0" i="0" dirty="0">
                <a:solidFill>
                  <a:schemeClr val="tx1"/>
                </a:solidFill>
                <a:effectLst/>
                <a:latin typeface="FZSSJW--GB1-0"/>
              </a:rPr>
              <a:t>挖掘身体每个部位运动的空间。（二度空间动作是大家比较熟悉和擅长的，在完</a:t>
            </a:r>
            <a:br>
              <a:rPr lang="zh-CN" altLang="en-US" sz="2400" b="0" i="0" dirty="0">
                <a:solidFill>
                  <a:schemeClr val="tx1"/>
                </a:solidFill>
                <a:effectLst/>
                <a:latin typeface="FZSSJW--GB1-0"/>
              </a:rPr>
            </a:br>
            <a:r>
              <a:rPr lang="zh-CN" altLang="en-US" sz="2400" b="0" i="0" dirty="0">
                <a:solidFill>
                  <a:schemeClr val="tx1"/>
                </a:solidFill>
                <a:effectLst/>
                <a:latin typeface="FZSSJW--GB1-0"/>
              </a:rPr>
              <a:t>成二度空间动作创作的基础上要重点开掘一度空间和三度空间的动作）</a:t>
            </a:r>
            <a:r>
              <a:rPr lang="zh-CN" altLang="en-US" sz="2400" dirty="0">
                <a:solidFill>
                  <a:schemeClr val="tx1"/>
                </a:solidFill>
                <a:latin typeface="FZHTJW--GB1-0"/>
              </a:rPr>
              <a:t>。 </a:t>
            </a: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FZHTJW--GB1-0"/>
              </a:rPr>
            </a:br>
            <a:br>
              <a:rPr lang="zh-CN" altLang="en-US" sz="2400" dirty="0">
                <a:solidFill>
                  <a:schemeClr val="tx1"/>
                </a:solidFill>
                <a:latin typeface="FZHTJW--GB1-0"/>
              </a:rPr>
            </a:br>
            <a:endParaRPr lang="zh-CN" altLang="en-US" sz="2400" dirty="0">
              <a:solidFill>
                <a:schemeClr val="tx1"/>
              </a:solidFill>
              <a:latin typeface="FZHTJW--GB1-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176323" y="2159697"/>
            <a:ext cx="8362698" cy="1269303"/>
          </a:xfrm>
        </p:spPr>
        <p:txBody>
          <a:bodyPr rtlCol="0">
            <a:normAutofit/>
          </a:bodyPr>
          <a:lstStyle/>
          <a:p>
            <a:r>
              <a:rPr lang="zh-CN" altLang="en-US" sz="5300" b="1" dirty="0"/>
              <a:t>任务二     动作元素编舞 </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0400" y="867423"/>
            <a:ext cx="10858500" cy="900112"/>
          </a:xfrm>
        </p:spPr>
        <p:txBody>
          <a:bodyPr rtlCol="0"/>
          <a:lstStyle/>
          <a:p>
            <a:pPr rtl="0"/>
            <a:r>
              <a:rPr lang="zh-CN" altLang="en-US" sz="3200" dirty="0">
                <a:solidFill>
                  <a:srgbClr val="FF0000"/>
                </a:solidFill>
                <a:latin typeface="Calibri" panose="020F0502020204030204" pitchFamily="34" charset="0"/>
                <a:cs typeface="+mn-cs"/>
              </a:rPr>
              <a:t>一、舞蹈动作</a:t>
            </a:r>
            <a:endParaRPr lang="zh-CN" altLang="en-US"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60400" y="2188833"/>
            <a:ext cx="10964863" cy="3604805"/>
          </a:xfrm>
        </p:spPr>
        <p:txBody>
          <a:bodyPr rtlCol="0">
            <a:noAutofit/>
          </a:bodyPr>
          <a:lstStyle/>
          <a:p>
            <a:pPr marL="0" indent="0">
              <a:lnSpc>
                <a:spcPct val="160000"/>
              </a:lnSpc>
              <a:buNone/>
            </a:pPr>
            <a:r>
              <a:rPr lang="en-US" altLang="zh-CN" sz="2400" dirty="0">
                <a:solidFill>
                  <a:srgbClr val="EC028D"/>
                </a:solidFill>
                <a:latin typeface="FZHTJW--GB1-0"/>
              </a:rPr>
              <a:t>   </a:t>
            </a:r>
            <a:r>
              <a:rPr lang="zh-CN" altLang="en-US" sz="2400" b="0" i="0" dirty="0">
                <a:solidFill>
                  <a:srgbClr val="242021"/>
                </a:solidFill>
                <a:effectLst/>
                <a:latin typeface="FZSSJW--GB1-0"/>
              </a:rPr>
              <a:t>舞蹈动作在舞蹈语言中是最小的结构单位，它由动态、动速、动律、动力四个因素构成。</a:t>
            </a:r>
            <a:br>
              <a:rPr lang="zh-CN" altLang="en-US" sz="2400" b="0" i="0" dirty="0">
                <a:solidFill>
                  <a:srgbClr val="242021"/>
                </a:solidFill>
                <a:effectLst/>
                <a:latin typeface="FZSSJW--GB1-0"/>
              </a:rPr>
            </a:br>
            <a:r>
              <a:rPr lang="en-US" altLang="zh-CN" sz="2400" b="0" i="0" dirty="0">
                <a:solidFill>
                  <a:srgbClr val="242021"/>
                </a:solidFill>
                <a:effectLst/>
                <a:latin typeface="FZSSJW--GB1-0"/>
              </a:rPr>
              <a:t>   </a:t>
            </a:r>
            <a:r>
              <a:rPr lang="zh-CN" altLang="en-US" sz="2400" b="0" i="0" dirty="0">
                <a:solidFill>
                  <a:srgbClr val="242021"/>
                </a:solidFill>
                <a:effectLst/>
                <a:latin typeface="FZSSJW--GB1-0"/>
              </a:rPr>
              <a:t>动态：动作的姿态。包括静止的姿态、流动的姿态，舞步等。</a:t>
            </a:r>
            <a:br>
              <a:rPr lang="zh-CN" altLang="en-US" sz="2400" b="0" i="0" dirty="0">
                <a:solidFill>
                  <a:srgbClr val="242021"/>
                </a:solidFill>
                <a:effectLst/>
                <a:latin typeface="FZSSJW--GB1-0"/>
              </a:rPr>
            </a:br>
            <a:r>
              <a:rPr lang="en-US" altLang="zh-CN" sz="2400" b="0" i="0" dirty="0">
                <a:solidFill>
                  <a:srgbClr val="242021"/>
                </a:solidFill>
                <a:effectLst/>
                <a:latin typeface="FZSSJW--GB1-0"/>
              </a:rPr>
              <a:t>   </a:t>
            </a:r>
            <a:r>
              <a:rPr lang="zh-CN" altLang="en-US" sz="2400" b="0" i="0" dirty="0">
                <a:solidFill>
                  <a:srgbClr val="242021"/>
                </a:solidFill>
                <a:effectLst/>
                <a:latin typeface="FZSSJW--GB1-0"/>
              </a:rPr>
              <a:t>动速：动作的节奏、速度。</a:t>
            </a:r>
            <a:br>
              <a:rPr lang="zh-CN" altLang="en-US" sz="2400" b="0" i="0" dirty="0">
                <a:solidFill>
                  <a:srgbClr val="242021"/>
                </a:solidFill>
                <a:effectLst/>
                <a:latin typeface="FZSSJW--GB1-0"/>
              </a:rPr>
            </a:br>
            <a:r>
              <a:rPr lang="en-US" altLang="zh-CN" sz="2400" b="0" i="0" dirty="0">
                <a:solidFill>
                  <a:srgbClr val="242021"/>
                </a:solidFill>
                <a:effectLst/>
                <a:latin typeface="FZSSJW--GB1-0"/>
              </a:rPr>
              <a:t>   </a:t>
            </a:r>
            <a:r>
              <a:rPr lang="zh-CN" altLang="en-US" sz="2400" b="0" i="0" dirty="0">
                <a:solidFill>
                  <a:srgbClr val="242021"/>
                </a:solidFill>
                <a:effectLst/>
                <a:latin typeface="FZSSJW--GB1-0"/>
              </a:rPr>
              <a:t>动律：动作运动的规律（动作的空间走向，流动急缓的内在规范）。</a:t>
            </a:r>
            <a:br>
              <a:rPr lang="zh-CN" altLang="en-US" sz="2400" b="0" i="0" dirty="0">
                <a:solidFill>
                  <a:srgbClr val="242021"/>
                </a:solidFill>
                <a:effectLst/>
                <a:latin typeface="FZSSJW--GB1-0"/>
              </a:rPr>
            </a:br>
            <a:r>
              <a:rPr lang="en-US" altLang="zh-CN" sz="2400" b="0" i="0" dirty="0">
                <a:solidFill>
                  <a:srgbClr val="242021"/>
                </a:solidFill>
                <a:effectLst/>
                <a:latin typeface="FZSSJW--GB1-0"/>
              </a:rPr>
              <a:t>   </a:t>
            </a:r>
            <a:r>
              <a:rPr lang="zh-CN" altLang="en-US" sz="2400" b="0" i="0" dirty="0">
                <a:solidFill>
                  <a:srgbClr val="242021"/>
                </a:solidFill>
                <a:effectLst/>
                <a:latin typeface="FZSSJW--GB1-0"/>
              </a:rPr>
              <a:t>动力：动作的力度。</a:t>
            </a:r>
            <a:r>
              <a:rPr lang="zh-CN" altLang="en-US" sz="2400" dirty="0"/>
              <a:t> </a:t>
            </a:r>
            <a:br>
              <a:rPr lang="zh-CN" altLang="en-US" sz="2400" dirty="0"/>
            </a:b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40f319d1-4644-46be-92cc-ef0cffea14d5"/>
          <p:cNvSpPr>
            <a:spLocks noGrp="1"/>
          </p:cNvSpPr>
          <p:nvPr>
            <p:ph type="title" hasCustomPrompt="1"/>
          </p:nvPr>
        </p:nvSpPr>
        <p:spPr>
          <a:xfrm>
            <a:off x="4771928" y="1153049"/>
            <a:ext cx="2836562" cy="915667"/>
          </a:xfrm>
        </p:spPr>
        <p:txBody>
          <a:bodyPr/>
          <a:lstStyle/>
          <a:p>
            <a:pPr algn="ctr">
              <a:lnSpc>
                <a:spcPct val="100000"/>
              </a:lnSpc>
              <a:spcBef>
                <a:spcPct val="0"/>
              </a:spcBef>
            </a:pPr>
            <a:r>
              <a:rPr lang="en-US" sz="3600" b="1" i="0" u="none" dirty="0">
                <a:solidFill>
                  <a:srgbClr val="FFFFFF"/>
                </a:solidFill>
                <a:ea typeface="华康方圆体 Std W7"/>
              </a:rPr>
              <a:t>目    录</a:t>
            </a:r>
            <a:endParaRPr lang="en-US" sz="3600" b="1" i="0" u="none" dirty="0">
              <a:solidFill>
                <a:srgbClr val="FFFFFF"/>
              </a:solidFill>
              <a:ea typeface="华康方圆体 Std W7"/>
            </a:endParaRPr>
          </a:p>
        </p:txBody>
      </p:sp>
      <p:sp>
        <p:nvSpPr>
          <p:cNvPr id="3" name="内容占位符 2" descr="df0b75e5-bb29-48ce-8702-8ede39d480ae"/>
          <p:cNvSpPr>
            <a:spLocks noGrp="1"/>
          </p:cNvSpPr>
          <p:nvPr>
            <p:ph sz="quarter" idx="1" hasCustomPrompt="1"/>
          </p:nvPr>
        </p:nvSpPr>
        <p:spPr>
          <a:xfrm>
            <a:off x="3864770" y="2324748"/>
            <a:ext cx="5486399" cy="3718246"/>
          </a:xfrm>
        </p:spPr>
        <p:txBody>
          <a:bodyPr>
            <a:noAutofit/>
          </a:bodyPr>
          <a:lstStyle/>
          <a:p>
            <a:pPr marL="0" indent="0" algn="l">
              <a:lnSpc>
                <a:spcPct val="150000"/>
              </a:lnSpc>
              <a:buNone/>
            </a:pPr>
            <a:r>
              <a:rPr lang="zh-CN" altLang="en-US" sz="2800" dirty="0">
                <a:latin typeface="+mn-lt"/>
              </a:rPr>
              <a:t>项目一　幼儿舞蹈概述</a:t>
            </a:r>
            <a:endParaRPr lang="en-US" altLang="zh-CN" sz="2800" dirty="0">
              <a:latin typeface="+mn-lt"/>
            </a:endParaRPr>
          </a:p>
          <a:p>
            <a:pPr marL="0" indent="0" algn="l">
              <a:lnSpc>
                <a:spcPct val="150000"/>
              </a:lnSpc>
              <a:buNone/>
            </a:pPr>
            <a:r>
              <a:rPr lang="zh-CN" altLang="en-US" sz="2800" dirty="0">
                <a:latin typeface="+mn-lt"/>
              </a:rPr>
              <a:t>项目二　幼儿舞蹈与幼儿成长</a:t>
            </a:r>
            <a:endParaRPr lang="en-US" altLang="zh-CN" sz="2800" dirty="0">
              <a:latin typeface="+mn-lt"/>
            </a:endParaRPr>
          </a:p>
          <a:p>
            <a:pPr marL="0" indent="0" algn="l">
              <a:lnSpc>
                <a:spcPct val="150000"/>
              </a:lnSpc>
              <a:buNone/>
            </a:pPr>
            <a:r>
              <a:rPr lang="zh-CN" altLang="en-US" sz="2800" dirty="0">
                <a:latin typeface="+mn-lt"/>
              </a:rPr>
              <a:t>项目三　幼儿舞蹈编导基础知识</a:t>
            </a:r>
            <a:endParaRPr lang="en-US" altLang="zh-CN" sz="2800" dirty="0">
              <a:latin typeface="+mn-lt"/>
            </a:endParaRPr>
          </a:p>
          <a:p>
            <a:pPr marL="0" indent="0" algn="l">
              <a:lnSpc>
                <a:spcPct val="150000"/>
              </a:lnSpc>
              <a:buNone/>
            </a:pPr>
            <a:r>
              <a:rPr lang="zh-CN" altLang="en-US" sz="2800" dirty="0">
                <a:latin typeface="+mn-lt"/>
              </a:rPr>
              <a:t>项目四　幼儿舞蹈创编方法</a:t>
            </a:r>
            <a:endParaRPr lang="en-US" altLang="zh-CN" sz="2800" dirty="0">
              <a:latin typeface="+mn-lt"/>
            </a:endParaRPr>
          </a:p>
          <a:p>
            <a:pPr marL="0" indent="0" algn="l">
              <a:lnSpc>
                <a:spcPct val="150000"/>
              </a:lnSpc>
              <a:buNone/>
            </a:pPr>
            <a:r>
              <a:rPr lang="zh-CN" altLang="en-US" sz="2800" dirty="0">
                <a:latin typeface="+mn-lt"/>
              </a:rPr>
              <a:t>项目五　幼儿舞蹈创编技法</a:t>
            </a:r>
            <a:endParaRPr lang="en-US" sz="2800" dirty="0">
              <a:latin typeface="+mn-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65302" y="815976"/>
            <a:ext cx="10858500" cy="900112"/>
          </a:xfrm>
        </p:spPr>
        <p:txBody>
          <a:bodyPr rtlCol="0"/>
          <a:lstStyle/>
          <a:p>
            <a:r>
              <a:rPr lang="zh-CN" altLang="en-US" sz="3200" dirty="0">
                <a:solidFill>
                  <a:srgbClr val="FF0000"/>
                </a:solidFill>
                <a:latin typeface="Calibri" panose="020F0502020204030204" pitchFamily="34" charset="0"/>
                <a:cs typeface="+mn-cs"/>
              </a:rPr>
              <a:t>二、动作变化练习</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474091" y="1452741"/>
            <a:ext cx="11252175" cy="4772494"/>
          </a:xfrm>
        </p:spPr>
        <p:txBody>
          <a:bodyPr rtlCol="0">
            <a:noAutofit/>
          </a:bodyPr>
          <a:lstStyle/>
          <a:p>
            <a:pPr marL="0" indent="0">
              <a:lnSpc>
                <a:spcPct val="150000"/>
              </a:lnSpc>
              <a:buNone/>
            </a:pPr>
            <a:br>
              <a:rPr lang="zh-CN" altLang="en-US" sz="2400" b="0" i="0" dirty="0">
                <a:solidFill>
                  <a:srgbClr val="EC028D"/>
                </a:solidFill>
                <a:effectLst/>
                <a:latin typeface="FZHTJW--GB1-0"/>
              </a:rPr>
            </a:br>
            <a:r>
              <a:rPr lang="en-US" altLang="zh-CN" sz="2400" b="0" i="0" dirty="0">
                <a:solidFill>
                  <a:srgbClr val="EC028D"/>
                </a:solidFill>
                <a:effectLst/>
                <a:latin typeface="FZHTJW--GB1-0"/>
              </a:rPr>
              <a:t>   </a:t>
            </a:r>
            <a:r>
              <a:rPr lang="zh-CN" altLang="en-US" sz="2400" b="0" i="0" dirty="0">
                <a:solidFill>
                  <a:srgbClr val="242021"/>
                </a:solidFill>
                <a:effectLst/>
                <a:latin typeface="FZSSJW--GB1-0"/>
              </a:rPr>
              <a:t>动作是人体在空间的运动，舞蹈作品中的主题动作一般是单一的个体动作，是塑造舞蹈形象具有鲜明个性的动作（即舞蹈最小的单位）。这个动作在内容上紧扣作品主题思想，在表现上是贯穿和隐现于整个作品的典型动作、典型形象。“主题动作”最多不超过 </a:t>
            </a:r>
            <a:r>
              <a:rPr lang="en-US" altLang="zh-CN" sz="2400" b="0" i="0" dirty="0">
                <a:solidFill>
                  <a:srgbClr val="242021"/>
                </a:solidFill>
                <a:effectLst/>
                <a:latin typeface="TimesNewRomanPSMT"/>
              </a:rPr>
              <a:t>8 </a:t>
            </a:r>
            <a:r>
              <a:rPr lang="zh-CN" altLang="en-US" sz="2400" b="0" i="0" dirty="0">
                <a:solidFill>
                  <a:srgbClr val="242021"/>
                </a:solidFill>
                <a:effectLst/>
                <a:latin typeface="FZSSJW--GB1-0"/>
              </a:rPr>
              <a:t>拍，最少不少于 </a:t>
            </a:r>
            <a:r>
              <a:rPr lang="en-US" altLang="zh-CN" sz="2400" b="0" i="0" dirty="0">
                <a:solidFill>
                  <a:srgbClr val="242021"/>
                </a:solidFill>
                <a:effectLst/>
                <a:latin typeface="TimesNewRomanPSMT"/>
              </a:rPr>
              <a:t>4 </a:t>
            </a:r>
            <a:r>
              <a:rPr lang="zh-CN" altLang="en-US" sz="2400" b="0" i="0" dirty="0">
                <a:solidFill>
                  <a:srgbClr val="242021"/>
                </a:solidFill>
                <a:effectLst/>
                <a:latin typeface="FZSSJW--GB1-0"/>
              </a:rPr>
              <a:t>拍。所谓“发展变化”是指在编舞的技法中寻求一种方法，将已经确定的主题动作（或者说叫种子动作、核心动作、动机）进行变化，开拓新的动法，使“这一个”舞蹈中的动作形成一个有机的整体，组织“这一个”剧目所需的动作语言并形成个性。</a:t>
            </a:r>
            <a:br>
              <a:rPr lang="zh-CN" altLang="en-US" sz="2400" b="0" i="0" dirty="0">
                <a:solidFill>
                  <a:srgbClr val="242021"/>
                </a:solidFill>
                <a:effectLst/>
                <a:latin typeface="FZSSJW--GB1-0"/>
              </a:rPr>
            </a:b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91343" y="486461"/>
            <a:ext cx="10858500" cy="900112"/>
          </a:xfrm>
        </p:spPr>
        <p:txBody>
          <a:bodyPr rtlCol="0"/>
          <a:lstStyle/>
          <a:p>
            <a:r>
              <a:rPr lang="zh-CN" altLang="en-US" sz="3200" dirty="0">
                <a:solidFill>
                  <a:srgbClr val="FF0000"/>
                </a:solidFill>
                <a:latin typeface="Calibri" panose="020F0502020204030204" pitchFamily="34" charset="0"/>
                <a:cs typeface="+mn-cs"/>
              </a:rPr>
              <a:t>二、动作变化练习</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22287" y="1599045"/>
            <a:ext cx="10996613" cy="4772494"/>
          </a:xfrm>
        </p:spPr>
        <p:txBody>
          <a:bodyPr rtlCol="0">
            <a:noAutofit/>
          </a:bodyPr>
          <a:lstStyle/>
          <a:p>
            <a:pPr marL="0" indent="0">
              <a:lnSpc>
                <a:spcPct val="160000"/>
              </a:lnSpc>
              <a:buNone/>
            </a:pPr>
            <a:r>
              <a:rPr lang="en-US" altLang="zh-CN" sz="2300" b="0" i="0" dirty="0">
                <a:solidFill>
                  <a:srgbClr val="242021"/>
                </a:solidFill>
                <a:effectLst/>
                <a:latin typeface="FZSSJW--GB1-0"/>
              </a:rPr>
              <a:t>   </a:t>
            </a:r>
            <a:r>
              <a:rPr lang="zh-CN" altLang="en-US" sz="2300" b="0" i="0" dirty="0">
                <a:solidFill>
                  <a:srgbClr val="242021"/>
                </a:solidFill>
                <a:effectLst/>
                <a:latin typeface="FZSSJW--GB1-0"/>
              </a:rPr>
              <a:t>舞蹈是既占有空间又占有时间的艺术，有“可视的音乐”“活动的雕塑”之称。而作为舞蹈的基本单位</a:t>
            </a:r>
            <a:r>
              <a:rPr lang="en-US" altLang="zh-CN" sz="2300" b="0" i="0" dirty="0">
                <a:solidFill>
                  <a:srgbClr val="242021"/>
                </a:solidFill>
                <a:effectLst/>
                <a:latin typeface="FZSSJW--GB1-0"/>
              </a:rPr>
              <a:t>——</a:t>
            </a:r>
            <a:r>
              <a:rPr lang="zh-CN" altLang="en-US" sz="2300" b="0" i="0" dirty="0">
                <a:solidFill>
                  <a:srgbClr val="242021"/>
                </a:solidFill>
                <a:effectLst/>
                <a:latin typeface="FZSSJW--GB1-0"/>
              </a:rPr>
              <a:t>动作，也是既占有空间，具有可视性；又占有时间，具有节律性的。我们用一个最简单的方法来分解某一个动作，那么至少要分出：</a:t>
            </a:r>
            <a:endParaRPr lang="en-US" altLang="zh-CN" sz="2300" b="0" i="0" dirty="0">
              <a:solidFill>
                <a:srgbClr val="242021"/>
              </a:solidFill>
              <a:effectLst/>
              <a:latin typeface="FZSSJW--GB1-0"/>
            </a:endParaRPr>
          </a:p>
          <a:p>
            <a:pPr marL="0" indent="0">
              <a:lnSpc>
                <a:spcPct val="160000"/>
              </a:lnSpc>
              <a:buNone/>
            </a:pPr>
            <a:r>
              <a:rPr lang="en-US" altLang="zh-CN" sz="2300" b="0" i="0" dirty="0">
                <a:solidFill>
                  <a:srgbClr val="242021"/>
                </a:solidFill>
                <a:effectLst/>
                <a:latin typeface="FZSSJW--GB1-0"/>
              </a:rPr>
              <a:t>   </a:t>
            </a:r>
            <a:r>
              <a:rPr lang="zh-CN" altLang="en-US" sz="2300" b="1" i="0" dirty="0">
                <a:solidFill>
                  <a:srgbClr val="FF0000"/>
                </a:solidFill>
                <a:effectLst/>
                <a:latin typeface="FZSSJW--GB1-0"/>
              </a:rPr>
              <a:t>空间</a:t>
            </a:r>
            <a:r>
              <a:rPr lang="en-US" altLang="zh-CN" sz="2300" b="0" i="0" dirty="0">
                <a:solidFill>
                  <a:srgbClr val="242021"/>
                </a:solidFill>
                <a:effectLst/>
                <a:latin typeface="FZSSJW--GB1-0"/>
              </a:rPr>
              <a:t>——</a:t>
            </a:r>
            <a:r>
              <a:rPr lang="zh-CN" altLang="en-US" sz="2300" b="0" i="0" dirty="0">
                <a:solidFill>
                  <a:srgbClr val="242021"/>
                </a:solidFill>
                <a:effectLst/>
                <a:latin typeface="FZSSJW--GB1-0"/>
              </a:rPr>
              <a:t>包括一度空间、二度空间、三度空间。在舞蹈中是指舞蹈动作占有空间的基本样式。</a:t>
            </a:r>
            <a:br>
              <a:rPr lang="zh-CN" altLang="en-US" sz="2300" b="0" i="0" dirty="0">
                <a:solidFill>
                  <a:srgbClr val="242021"/>
                </a:solidFill>
                <a:effectLst/>
                <a:latin typeface="FZSSJW--GB1-0"/>
              </a:rPr>
            </a:br>
            <a:r>
              <a:rPr lang="en-US" altLang="zh-CN" sz="2300" b="0" i="0" dirty="0">
                <a:solidFill>
                  <a:srgbClr val="242021"/>
                </a:solidFill>
                <a:effectLst/>
                <a:latin typeface="FZSSJW--GB1-0"/>
              </a:rPr>
              <a:t>   </a:t>
            </a:r>
            <a:r>
              <a:rPr lang="zh-CN" altLang="en-US" sz="2300" b="1" dirty="0">
                <a:solidFill>
                  <a:srgbClr val="FF0000"/>
                </a:solidFill>
                <a:latin typeface="FZSSJW--GB1-0"/>
              </a:rPr>
              <a:t>时间</a:t>
            </a:r>
            <a:r>
              <a:rPr lang="en-US" altLang="zh-CN" sz="2300" b="0" i="0" dirty="0">
                <a:solidFill>
                  <a:srgbClr val="242021"/>
                </a:solidFill>
                <a:effectLst/>
                <a:latin typeface="FZSSJW--GB1-0"/>
              </a:rPr>
              <a:t>——</a:t>
            </a:r>
            <a:r>
              <a:rPr lang="zh-CN" altLang="en-US" sz="2300" b="0" i="0" dirty="0">
                <a:solidFill>
                  <a:srgbClr val="242021"/>
                </a:solidFill>
                <a:effectLst/>
                <a:latin typeface="FZSSJW--GB1-0"/>
              </a:rPr>
              <a:t>指动作进行时占有的时间，即长、短以及相互之间的关系所形成的规律。</a:t>
            </a:r>
            <a:br>
              <a:rPr lang="zh-CN" altLang="en-US" sz="2300" b="0" i="0" dirty="0">
                <a:solidFill>
                  <a:srgbClr val="242021"/>
                </a:solidFill>
                <a:effectLst/>
                <a:latin typeface="FZSSJW--GB1-0"/>
              </a:rPr>
            </a:br>
            <a:r>
              <a:rPr lang="en-US" altLang="zh-CN" sz="2300" b="0" i="0" dirty="0">
                <a:solidFill>
                  <a:srgbClr val="242021"/>
                </a:solidFill>
                <a:effectLst/>
                <a:latin typeface="FZSSJW--GB1-0"/>
              </a:rPr>
              <a:t>   </a:t>
            </a:r>
            <a:r>
              <a:rPr lang="zh-CN" altLang="en-US" sz="2300" b="1" dirty="0">
                <a:solidFill>
                  <a:srgbClr val="FF0000"/>
                </a:solidFill>
                <a:latin typeface="FZSSJW--GB1-0"/>
              </a:rPr>
              <a:t>力度</a:t>
            </a:r>
            <a:r>
              <a:rPr lang="en-US" altLang="zh-CN" sz="2300" b="0" i="0" dirty="0">
                <a:solidFill>
                  <a:srgbClr val="242021"/>
                </a:solidFill>
                <a:effectLst/>
                <a:latin typeface="FZSSJW--GB1-0"/>
              </a:rPr>
              <a:t>——</a:t>
            </a:r>
            <a:r>
              <a:rPr lang="zh-CN" altLang="en-US" sz="2300" b="0" i="0" dirty="0">
                <a:solidFill>
                  <a:srgbClr val="242021"/>
                </a:solidFill>
                <a:effectLst/>
                <a:latin typeface="FZSSJW--GB1-0"/>
              </a:rPr>
              <a:t>就是动作的“劲儿”“法儿”。既然在动，那么从这个舞姿到那个舞姿就一定有力量在推动着，舞蹈动作中的“力度”是指这一动作中力量的主要特征。</a:t>
            </a:r>
            <a:r>
              <a:rPr lang="zh-CN" altLang="en-US" sz="2300" dirty="0"/>
              <a:t> </a:t>
            </a:r>
            <a:br>
              <a:rPr lang="zh-CN" altLang="en-US" sz="2300" dirty="0"/>
            </a:br>
            <a:endParaRPr lang="zh-CN" altLang="en-US" sz="2300" dirty="0">
              <a:latin typeface="Arial" panose="020B0604020202020204" pitchFamily="34" charset="0"/>
              <a:ea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27083" y="873258"/>
            <a:ext cx="3224547" cy="615553"/>
          </a:xfrm>
        </p:spPr>
        <p:txBody>
          <a:bodyPr rtlCol="0"/>
          <a:lstStyle/>
          <a:p>
            <a:pPr rtl="0"/>
            <a:r>
              <a:rPr lang="zh-CN" altLang="en-US" dirty="0"/>
              <a:t>典型案例</a:t>
            </a:r>
            <a:endParaRPr lang="zh-CN" altLang="en-US" dirty="0"/>
          </a:p>
        </p:txBody>
      </p:sp>
      <p:sp>
        <p:nvSpPr>
          <p:cNvPr id="3" name="文本占位符 2"/>
          <p:cNvSpPr>
            <a:spLocks noGrp="1"/>
          </p:cNvSpPr>
          <p:nvPr>
            <p:ph type="body" sz="quarter" idx="12"/>
          </p:nvPr>
        </p:nvSpPr>
        <p:spPr>
          <a:xfrm>
            <a:off x="1109663" y="1822180"/>
            <a:ext cx="11430000" cy="4037665"/>
          </a:xfrm>
        </p:spPr>
        <p:txBody>
          <a:bodyPr vert="horz" wrap="square" lIns="0" tIns="0" rIns="0" bIns="0" rtlCol="0" anchor="t">
            <a:noAutofit/>
          </a:bodyPr>
          <a:lstStyle/>
          <a:p>
            <a:pPr algn="l">
              <a:lnSpc>
                <a:spcPct val="150000"/>
              </a:lnSpc>
            </a:pPr>
            <a:r>
              <a:rPr lang="zh-CN" altLang="en-US" sz="2400" b="0" i="0" dirty="0">
                <a:effectLst/>
                <a:latin typeface="FZKTK--GBK1-0"/>
              </a:rPr>
              <a:t>在舞蹈的世界中，其实我们可以发现 “空间”无处不在</a:t>
            </a:r>
            <a:r>
              <a:rPr lang="en-US" altLang="zh-CN" sz="2400" b="0" i="0" dirty="0">
                <a:effectLst/>
                <a:latin typeface="FZKTK--GBK1-0"/>
              </a:rPr>
              <a:t>……</a:t>
            </a:r>
            <a:br>
              <a:rPr lang="en-US" altLang="zh-CN" sz="2400" b="0" i="0" dirty="0">
                <a:effectLst/>
                <a:latin typeface="FZKTK--GBK1-0"/>
              </a:rPr>
            </a:br>
            <a:r>
              <a:rPr lang="zh-CN" altLang="en-US" sz="2400" b="0" i="0" dirty="0">
                <a:effectLst/>
                <a:latin typeface="FZKTK--GBK1-0"/>
              </a:rPr>
              <a:t>实践活动内容一：</a:t>
            </a:r>
            <a:br>
              <a:rPr lang="zh-CN" altLang="en-US" sz="2400" b="0" i="0" dirty="0">
                <a:effectLst/>
                <a:latin typeface="FZKTK--GBK1-0"/>
              </a:rPr>
            </a:br>
            <a:r>
              <a:rPr lang="en-US" altLang="zh-CN" sz="2400" b="0" i="0" dirty="0">
                <a:effectLst/>
                <a:latin typeface="TimesNewRomanPSMT"/>
              </a:rPr>
              <a:t>1. </a:t>
            </a:r>
            <a:r>
              <a:rPr lang="zh-CN" altLang="en-US" sz="2400" b="0" i="0" dirty="0">
                <a:effectLst/>
                <a:latin typeface="FZKTK--GBK1-0"/>
              </a:rPr>
              <a:t>通用空间（大）笔直路线自由行走。</a:t>
            </a:r>
            <a:br>
              <a:rPr lang="zh-CN" altLang="en-US" sz="2400" b="0" i="0" dirty="0">
                <a:effectLst/>
                <a:latin typeface="FZKTK--GBK1-0"/>
              </a:rPr>
            </a:br>
            <a:r>
              <a:rPr lang="en-US" altLang="zh-CN" sz="2400" b="0" i="0" dirty="0">
                <a:effectLst/>
                <a:latin typeface="TimesNewRomanPSMT"/>
              </a:rPr>
              <a:t>2. </a:t>
            </a:r>
            <a:r>
              <a:rPr lang="zh-CN" altLang="en-US" sz="2400" b="0" i="0" dirty="0">
                <a:effectLst/>
                <a:latin typeface="FZKTK--GBK1-0"/>
              </a:rPr>
              <a:t>通用空间（大）曲折路线自由行走。</a:t>
            </a:r>
            <a:br>
              <a:rPr lang="zh-CN" altLang="en-US" sz="2400" b="0" i="0" dirty="0">
                <a:effectLst/>
                <a:latin typeface="FZKTK--GBK1-0"/>
              </a:rPr>
            </a:br>
            <a:r>
              <a:rPr lang="en-US" altLang="zh-CN" sz="2400" b="0" i="0" dirty="0">
                <a:effectLst/>
                <a:latin typeface="TimesNewRomanPSMT"/>
              </a:rPr>
              <a:t>3. </a:t>
            </a:r>
            <a:r>
              <a:rPr lang="zh-CN" altLang="en-US" sz="2400" b="0" i="0" dirty="0">
                <a:effectLst/>
                <a:latin typeface="FZKTK--GBK1-0"/>
              </a:rPr>
              <a:t>通用空间（大）自由选择路线行走，并根据音量变化做调整。</a:t>
            </a:r>
            <a:br>
              <a:rPr lang="zh-CN" altLang="en-US" sz="2400" b="0" i="0" dirty="0">
                <a:effectLst/>
                <a:latin typeface="FZKTK--GBK1-0"/>
              </a:rPr>
            </a:br>
            <a:r>
              <a:rPr lang="en-US" altLang="zh-CN" sz="2400" b="0" i="0" dirty="0">
                <a:effectLst/>
                <a:latin typeface="TimesNewRomanPSMT"/>
              </a:rPr>
              <a:t>4. </a:t>
            </a:r>
            <a:r>
              <a:rPr lang="zh-CN" altLang="en-US" sz="2400" b="0" i="0" dirty="0">
                <a:effectLst/>
                <a:latin typeface="FZKTK--GBK1-0"/>
              </a:rPr>
              <a:t>通用空间（大）改变行进方向自由行走。</a:t>
            </a:r>
            <a:br>
              <a:rPr lang="zh-CN" altLang="en-US" sz="2400" b="0" i="0" dirty="0">
                <a:effectLst/>
                <a:latin typeface="FZKTK--GBK1-0"/>
              </a:rPr>
            </a:br>
            <a:r>
              <a:rPr lang="en-US" altLang="zh-CN" sz="2400" b="0" i="0" dirty="0">
                <a:effectLst/>
                <a:latin typeface="TimesNewRomanPSMT"/>
              </a:rPr>
              <a:t>5. </a:t>
            </a:r>
            <a:r>
              <a:rPr lang="zh-CN" altLang="en-US" sz="2400" b="0" i="0" dirty="0">
                <a:effectLst/>
                <a:latin typeface="FZKTK--GBK1-0"/>
              </a:rPr>
              <a:t>通用空间（小）自由行走。</a:t>
            </a:r>
            <a:r>
              <a:rPr lang="zh-CN" altLang="en-US" sz="2400" dirty="0"/>
              <a:t> </a:t>
            </a:r>
            <a:br>
              <a:rPr lang="zh-CN" altLang="en-US" sz="2400" dirty="0"/>
            </a:b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00235" y="549733"/>
            <a:ext cx="3224547" cy="615553"/>
          </a:xfrm>
        </p:spPr>
        <p:txBody>
          <a:bodyPr rtlCol="0"/>
          <a:lstStyle/>
          <a:p>
            <a:pPr rtl="0"/>
            <a:r>
              <a:rPr lang="zh-CN" altLang="en-US" dirty="0"/>
              <a:t>典型案例</a:t>
            </a:r>
            <a:endParaRPr lang="zh-CN" altLang="en-US" dirty="0"/>
          </a:p>
        </p:txBody>
      </p:sp>
      <p:sp>
        <p:nvSpPr>
          <p:cNvPr id="3" name="文本占位符 2"/>
          <p:cNvSpPr>
            <a:spLocks noGrp="1"/>
          </p:cNvSpPr>
          <p:nvPr>
            <p:ph type="body" sz="quarter" idx="12"/>
          </p:nvPr>
        </p:nvSpPr>
        <p:spPr>
          <a:xfrm>
            <a:off x="762000" y="1165286"/>
            <a:ext cx="11430000" cy="5787812"/>
          </a:xfrm>
        </p:spPr>
        <p:txBody>
          <a:bodyPr vert="horz" wrap="square" lIns="0" tIns="0" rIns="0" bIns="0" rtlCol="0" anchor="t">
            <a:noAutofit/>
          </a:bodyPr>
          <a:lstStyle/>
          <a:p>
            <a:pPr algn="l">
              <a:lnSpc>
                <a:spcPct val="150000"/>
              </a:lnSpc>
            </a:pPr>
            <a:r>
              <a:rPr lang="zh-CN" altLang="en-US" sz="1900" b="0" i="0" dirty="0">
                <a:effectLst/>
                <a:latin typeface="FZKTK--GBK1-0"/>
              </a:rPr>
              <a:t>实践活动内容二：</a:t>
            </a:r>
            <a:br>
              <a:rPr lang="zh-CN" altLang="en-US" sz="1900" b="0" i="0" dirty="0">
                <a:effectLst/>
                <a:latin typeface="FZKTK--GBK1-0"/>
              </a:rPr>
            </a:br>
            <a:r>
              <a:rPr lang="en-US" altLang="zh-CN" sz="1900" b="0" i="0" dirty="0">
                <a:effectLst/>
                <a:latin typeface="TimesNewRomanPSMT"/>
              </a:rPr>
              <a:t>1. </a:t>
            </a:r>
            <a:r>
              <a:rPr lang="zh-CN" altLang="en-US" sz="1900" b="0" i="0" dirty="0">
                <a:effectLst/>
                <a:latin typeface="FZKTK--GBK1-0"/>
              </a:rPr>
              <a:t>两人一组动作模仿游戏，一个人做镜子，另外一个人做照镜子的舞者。（不移位）</a:t>
            </a:r>
            <a:br>
              <a:rPr lang="zh-CN" altLang="en-US" sz="1900" b="0" i="0" dirty="0">
                <a:effectLst/>
                <a:latin typeface="FZKTK--GBK1-0"/>
              </a:rPr>
            </a:br>
            <a:r>
              <a:rPr lang="en-US" altLang="zh-CN" sz="1900" b="0" i="0" dirty="0">
                <a:effectLst/>
                <a:latin typeface="TimesNewRomanPSMT"/>
              </a:rPr>
              <a:t>2. </a:t>
            </a:r>
            <a:r>
              <a:rPr lang="zh-CN" altLang="en-US" sz="1900" b="0" i="0" dirty="0">
                <a:effectLst/>
                <a:latin typeface="FZKTK--GBK1-0"/>
              </a:rPr>
              <a:t>两人一组动作模仿游戏，一个人做镜子，另外一个人做舞者。（移位）</a:t>
            </a:r>
            <a:br>
              <a:rPr lang="zh-CN" altLang="en-US" sz="1900" b="0" i="0" dirty="0">
                <a:effectLst/>
                <a:latin typeface="FZKTK--GBK1-0"/>
              </a:rPr>
            </a:br>
            <a:r>
              <a:rPr lang="en-US" altLang="zh-CN" sz="1900" b="0" i="0" dirty="0">
                <a:effectLst/>
                <a:latin typeface="TimesNewRomanPSMT"/>
              </a:rPr>
              <a:t>3. </a:t>
            </a:r>
            <a:r>
              <a:rPr lang="zh-CN" altLang="en-US" sz="1900" b="0" i="0" dirty="0">
                <a:effectLst/>
                <a:latin typeface="FZKTK--GBK1-0"/>
              </a:rPr>
              <a:t>圈上位置互换游戏。</a:t>
            </a:r>
            <a:r>
              <a:rPr lang="zh-CN" altLang="en-US" sz="1900" dirty="0"/>
              <a:t> </a:t>
            </a:r>
            <a:endParaRPr lang="en-US" altLang="zh-CN" sz="1900" dirty="0"/>
          </a:p>
          <a:p>
            <a:pPr algn="l">
              <a:lnSpc>
                <a:spcPct val="150000"/>
              </a:lnSpc>
            </a:pPr>
            <a:r>
              <a:rPr lang="zh-CN" altLang="en-US" sz="1900" b="0" i="0" dirty="0">
                <a:effectLst/>
                <a:latin typeface="FZKTK--GBK1-0"/>
              </a:rPr>
              <a:t>活动目的：</a:t>
            </a:r>
            <a:br>
              <a:rPr lang="zh-CN" altLang="en-US" sz="1900" b="0" i="0" dirty="0">
                <a:effectLst/>
                <a:latin typeface="FZKTK--GBK1-0"/>
              </a:rPr>
            </a:br>
            <a:r>
              <a:rPr lang="en-US" altLang="zh-CN" sz="1900" b="0" i="0" dirty="0">
                <a:effectLst/>
                <a:latin typeface="TimesNewRomanPSMT"/>
              </a:rPr>
              <a:t>1. </a:t>
            </a:r>
            <a:r>
              <a:rPr lang="zh-CN" altLang="en-US" sz="1900" b="0" i="0" dirty="0">
                <a:effectLst/>
                <a:latin typeface="FZKTK--GBK1-0"/>
              </a:rPr>
              <a:t>感受空间中的边缘和中心</a:t>
            </a:r>
            <a:br>
              <a:rPr lang="zh-CN" altLang="en-US" sz="1900" b="0" i="0" dirty="0">
                <a:effectLst/>
                <a:latin typeface="FZKTK--GBK1-0"/>
              </a:rPr>
            </a:br>
            <a:r>
              <a:rPr lang="en-US" altLang="zh-CN" sz="1900" b="0" i="0" dirty="0">
                <a:effectLst/>
                <a:latin typeface="TimesNewRomanPSMT"/>
              </a:rPr>
              <a:t>2. </a:t>
            </a:r>
            <a:r>
              <a:rPr lang="zh-CN" altLang="en-US" sz="1900" b="0" i="0" dirty="0">
                <a:effectLst/>
                <a:latin typeface="FZKTK--GBK1-0"/>
              </a:rPr>
              <a:t>控制移动的轨迹：从自由的移动，到有方向限制的移动</a:t>
            </a:r>
            <a:br>
              <a:rPr lang="zh-CN" altLang="en-US" sz="1900" b="0" i="0" dirty="0">
                <a:effectLst/>
                <a:latin typeface="FZKTK--GBK1-0"/>
              </a:rPr>
            </a:br>
            <a:r>
              <a:rPr lang="en-US" altLang="zh-CN" sz="1900" b="0" i="0" dirty="0">
                <a:effectLst/>
                <a:latin typeface="TimesNewRomanPSMT"/>
              </a:rPr>
              <a:t>3. </a:t>
            </a:r>
            <a:r>
              <a:rPr lang="zh-CN" altLang="en-US" sz="1900" b="0" i="0" dirty="0">
                <a:effectLst/>
                <a:latin typeface="FZKTK--GBK1-0"/>
              </a:rPr>
              <a:t>控制共有空间的大小：同样的人数，空间区域由大变小；</a:t>
            </a:r>
            <a:br>
              <a:rPr lang="zh-CN" altLang="en-US" sz="1900" b="0" i="0" dirty="0">
                <a:effectLst/>
                <a:latin typeface="FZKTK--GBK1-0"/>
              </a:rPr>
            </a:br>
            <a:r>
              <a:rPr lang="zh-CN" altLang="en-US" sz="1900" b="0" i="0" dirty="0">
                <a:effectLst/>
                <a:latin typeface="FZKTK--GBK1-0"/>
              </a:rPr>
              <a:t>活动的收获：</a:t>
            </a:r>
            <a:br>
              <a:rPr lang="zh-CN" altLang="en-US" sz="1900" b="0" i="0" dirty="0">
                <a:effectLst/>
                <a:latin typeface="FZKTK--GBK1-0"/>
              </a:rPr>
            </a:br>
            <a:r>
              <a:rPr lang="en-US" altLang="zh-CN" sz="1900" b="0" i="0" dirty="0">
                <a:effectLst/>
                <a:latin typeface="TimesNewRomanPSMT"/>
              </a:rPr>
              <a:t>1. </a:t>
            </a:r>
            <a:r>
              <a:rPr lang="zh-CN" altLang="en-US" sz="1900" b="0" i="0" dirty="0">
                <a:effectLst/>
                <a:latin typeface="FZKTK--GBK1-0"/>
              </a:rPr>
              <a:t>建立活动室边缘和中心的空间意识；</a:t>
            </a:r>
            <a:br>
              <a:rPr lang="zh-CN" altLang="en-US" sz="1900" b="0" i="0" dirty="0">
                <a:effectLst/>
                <a:latin typeface="FZKTK--GBK1-0"/>
              </a:rPr>
            </a:br>
            <a:r>
              <a:rPr lang="en-US" altLang="zh-CN" sz="1900" b="0" i="0" dirty="0">
                <a:effectLst/>
                <a:latin typeface="TimesNewRomanPSMT"/>
              </a:rPr>
              <a:t>2. </a:t>
            </a:r>
            <a:r>
              <a:rPr lang="zh-CN" altLang="en-US" sz="1900" b="0" i="0" dirty="0">
                <a:effectLst/>
                <a:latin typeface="FZKTK--GBK1-0"/>
              </a:rPr>
              <a:t>建立在活动室中心活动的安全性原则：避免碰撞；</a:t>
            </a:r>
            <a:br>
              <a:rPr lang="zh-CN" altLang="en-US" sz="1900" b="0" i="0" dirty="0">
                <a:effectLst/>
                <a:latin typeface="FZDHTJW--GB1-0"/>
              </a:rPr>
            </a:br>
            <a:r>
              <a:rPr lang="en-US" altLang="zh-CN" sz="1900" b="0" i="0" dirty="0">
                <a:effectLst/>
                <a:latin typeface="TimesNewRomanPSMT"/>
              </a:rPr>
              <a:t>3. </a:t>
            </a:r>
            <a:r>
              <a:rPr lang="zh-CN" altLang="en-US" sz="1900" b="0" i="0" dirty="0">
                <a:effectLst/>
                <a:latin typeface="FZKTK--GBK1-0"/>
              </a:rPr>
              <a:t>提高在共有空间中，控制身体的能力和经验。</a:t>
            </a:r>
            <a:br>
              <a:rPr lang="zh-CN" altLang="en-US" sz="1900" dirty="0"/>
            </a:br>
            <a:br>
              <a:rPr lang="zh-CN" altLang="en-US" sz="1900" dirty="0"/>
            </a:br>
            <a:endParaRPr lang="zh-CN" altLang="en-US" sz="19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54973" y="591115"/>
            <a:ext cx="3224547" cy="615553"/>
          </a:xfrm>
        </p:spPr>
        <p:txBody>
          <a:bodyPr rtlCol="0"/>
          <a:lstStyle/>
          <a:p>
            <a:pPr rtl="0"/>
            <a:r>
              <a:rPr lang="zh-CN" altLang="en-US" dirty="0"/>
              <a:t>典型案例</a:t>
            </a:r>
            <a:endParaRPr lang="zh-CN" altLang="en-US" dirty="0"/>
          </a:p>
        </p:txBody>
      </p:sp>
      <p:sp>
        <p:nvSpPr>
          <p:cNvPr id="3" name="文本占位符 2"/>
          <p:cNvSpPr>
            <a:spLocks noGrp="1"/>
          </p:cNvSpPr>
          <p:nvPr>
            <p:ph type="body" sz="quarter" idx="12"/>
          </p:nvPr>
        </p:nvSpPr>
        <p:spPr>
          <a:xfrm>
            <a:off x="1109663" y="1822180"/>
            <a:ext cx="11430000" cy="4037665"/>
          </a:xfrm>
        </p:spPr>
        <p:txBody>
          <a:bodyPr vert="horz" wrap="square" lIns="0" tIns="0" rIns="0" bIns="0" rtlCol="0" anchor="t">
            <a:noAutofit/>
          </a:bodyPr>
          <a:lstStyle/>
          <a:p>
            <a:pPr algn="l">
              <a:lnSpc>
                <a:spcPct val="150000"/>
              </a:lnSpc>
            </a:pPr>
            <a:br>
              <a:rPr lang="zh-CN" altLang="en-US" sz="1800" b="0" i="0" dirty="0">
                <a:solidFill>
                  <a:srgbClr val="242021"/>
                </a:solidFill>
                <a:effectLst/>
                <a:latin typeface="FZKTK--GBK1-0"/>
              </a:rPr>
            </a:br>
            <a:br>
              <a:rPr lang="zh-CN" altLang="en-US" sz="2400" dirty="0"/>
            </a:br>
            <a:br>
              <a:rPr lang="zh-CN" altLang="en-US" sz="2400" dirty="0"/>
            </a:br>
            <a:endParaRPr lang="zh-CN" altLang="en-US" sz="2400" dirty="0"/>
          </a:p>
        </p:txBody>
      </p:sp>
      <p:sp>
        <p:nvSpPr>
          <p:cNvPr id="5" name="文本框 4"/>
          <p:cNvSpPr txBox="1"/>
          <p:nvPr/>
        </p:nvSpPr>
        <p:spPr>
          <a:xfrm>
            <a:off x="566737" y="1282691"/>
            <a:ext cx="11058525" cy="5575309"/>
          </a:xfrm>
          <a:prstGeom prst="rect">
            <a:avLst/>
          </a:prstGeom>
          <a:noFill/>
        </p:spPr>
        <p:txBody>
          <a:bodyPr wrap="square" rtlCol="0">
            <a:spAutoFit/>
          </a:bodyPr>
          <a:lstStyle/>
          <a:p>
            <a:pPr>
              <a:lnSpc>
                <a:spcPct val="150000"/>
              </a:lnSpc>
            </a:pPr>
            <a:r>
              <a:rPr lang="zh-CN" altLang="en-US" sz="2000" dirty="0">
                <a:latin typeface="FZKTK--GBK1-0"/>
                <a:ea typeface="Microsoft YaHei UI" panose="020B0503020204020204" pitchFamily="34" charset="-122"/>
              </a:rPr>
              <a:t>实践活动内容三：</a:t>
            </a:r>
            <a:r>
              <a:rPr lang="en-US" altLang="zh-CN" sz="2000" dirty="0">
                <a:latin typeface="FZKTK--GBK1-0"/>
                <a:ea typeface="Microsoft YaHei UI" panose="020B0503020204020204" pitchFamily="34" charset="-122"/>
              </a:rPr>
              <a:t>《</a:t>
            </a:r>
            <a:r>
              <a:rPr lang="zh-CN" altLang="en-US" sz="2000" dirty="0">
                <a:latin typeface="FZKTK--GBK1-0"/>
                <a:ea typeface="Microsoft YaHei UI" panose="020B0503020204020204" pitchFamily="34" charset="-122"/>
              </a:rPr>
              <a:t>雪花跳舞</a:t>
            </a:r>
            <a:r>
              <a:rPr lang="en-US" altLang="zh-CN" sz="2000" dirty="0">
                <a:latin typeface="FZKTK--GBK1-0"/>
                <a:ea typeface="Microsoft YaHei UI" panose="020B0503020204020204" pitchFamily="34" charset="-122"/>
              </a:rPr>
              <a:t>》</a:t>
            </a:r>
            <a:br>
              <a:rPr lang="en-US" altLang="zh-CN" sz="2000" dirty="0">
                <a:latin typeface="FZKTK--GBK1-0"/>
                <a:ea typeface="Microsoft YaHei UI" panose="020B0503020204020204" pitchFamily="34" charset="-122"/>
              </a:rPr>
            </a:br>
            <a:r>
              <a:rPr lang="en-US" altLang="zh-CN" sz="2000" dirty="0">
                <a:latin typeface="FZKTK--GBK1-0"/>
                <a:ea typeface="Microsoft YaHei UI" panose="020B0503020204020204" pitchFamily="34" charset="-122"/>
              </a:rPr>
              <a:t>1. </a:t>
            </a:r>
            <a:r>
              <a:rPr lang="zh-CN" altLang="en-US" sz="2000" dirty="0">
                <a:latin typeface="FZKTK--GBK1-0"/>
                <a:ea typeface="Microsoft YaHei UI" panose="020B0503020204020204" pitchFamily="34" charset="-122"/>
              </a:rPr>
              <a:t>群体即兴（雪花造型注意造型时前后、高低方向）</a:t>
            </a:r>
            <a:br>
              <a:rPr lang="zh-CN" altLang="en-US" sz="2000" dirty="0">
                <a:latin typeface="FZKTK--GBK1-0"/>
                <a:ea typeface="Microsoft YaHei UI" panose="020B0503020204020204" pitchFamily="34" charset="-122"/>
              </a:rPr>
            </a:br>
            <a:r>
              <a:rPr lang="en-US" altLang="zh-CN" sz="2000" dirty="0">
                <a:latin typeface="FZKTK--GBK1-0"/>
                <a:ea typeface="Microsoft YaHei UI" panose="020B0503020204020204" pitchFamily="34" charset="-122"/>
              </a:rPr>
              <a:t>2. </a:t>
            </a:r>
            <a:r>
              <a:rPr lang="zh-CN" altLang="en-US" sz="2000" dirty="0">
                <a:latin typeface="FZKTK--GBK1-0"/>
                <a:ea typeface="Microsoft YaHei UI" panose="020B0503020204020204" pitchFamily="34" charset="-122"/>
              </a:rPr>
              <a:t>个人即兴（雪花飘落的方向、高低）</a:t>
            </a:r>
            <a:br>
              <a:rPr lang="zh-CN" altLang="en-US" sz="2000" dirty="0">
                <a:latin typeface="FZKTK--GBK1-0"/>
                <a:ea typeface="Microsoft YaHei UI" panose="020B0503020204020204" pitchFamily="34" charset="-122"/>
              </a:rPr>
            </a:br>
            <a:r>
              <a:rPr lang="en-US" altLang="zh-CN" sz="2000" dirty="0">
                <a:latin typeface="FZKTK--GBK1-0"/>
                <a:ea typeface="Microsoft YaHei UI" panose="020B0503020204020204" pitchFamily="34" charset="-122"/>
              </a:rPr>
              <a:t>3. </a:t>
            </a:r>
            <a:r>
              <a:rPr lang="zh-CN" altLang="en-US" sz="2000" dirty="0">
                <a:latin typeface="FZKTK--GBK1-0"/>
                <a:ea typeface="Microsoft YaHei UI" panose="020B0503020204020204" pitchFamily="34" charset="-122"/>
              </a:rPr>
              <a:t>个人即兴（雪花飘落的路线、轨迹，雪花落下的高、中、低位置。）</a:t>
            </a:r>
            <a:br>
              <a:rPr lang="zh-CN" altLang="en-US" sz="2000" dirty="0">
                <a:latin typeface="FZKTK--GBK1-0"/>
                <a:ea typeface="Microsoft YaHei UI" panose="020B0503020204020204" pitchFamily="34" charset="-122"/>
              </a:rPr>
            </a:br>
            <a:r>
              <a:rPr lang="zh-CN" altLang="en-US" sz="2000" dirty="0">
                <a:latin typeface="FZKTK--GBK1-0"/>
                <a:ea typeface="Microsoft YaHei UI" panose="020B0503020204020204" pitchFamily="34" charset="-122"/>
              </a:rPr>
              <a:t>提示信息：</a:t>
            </a:r>
            <a:br>
              <a:rPr lang="zh-CN" altLang="en-US" sz="2000" dirty="0">
                <a:latin typeface="FZKTK--GBK1-0"/>
                <a:ea typeface="Microsoft YaHei UI" panose="020B0503020204020204" pitchFamily="34" charset="-122"/>
              </a:rPr>
            </a:br>
            <a:r>
              <a:rPr lang="en-US" altLang="zh-CN" sz="2000" dirty="0">
                <a:latin typeface="FZKTK--GBK1-0"/>
                <a:ea typeface="Microsoft YaHei UI" panose="020B0503020204020204" pitchFamily="34" charset="-122"/>
              </a:rPr>
              <a:t>1. </a:t>
            </a:r>
            <a:r>
              <a:rPr lang="zh-CN" altLang="en-US" sz="2000" dirty="0">
                <a:latin typeface="FZKTK--GBK1-0"/>
                <a:ea typeface="Microsoft YaHei UI" panose="020B0503020204020204" pitchFamily="34" charset="-122"/>
              </a:rPr>
              <a:t>想象身体是一片雪花，即兴雪花舞蹈。</a:t>
            </a:r>
            <a:br>
              <a:rPr lang="zh-CN" altLang="en-US" sz="2000" dirty="0">
                <a:latin typeface="FZKTK--GBK1-0"/>
                <a:ea typeface="Microsoft YaHei UI" panose="020B0503020204020204" pitchFamily="34" charset="-122"/>
              </a:rPr>
            </a:br>
            <a:r>
              <a:rPr lang="zh-CN" altLang="en-US" sz="2000" dirty="0">
                <a:latin typeface="FZKTK--GBK1-0"/>
                <a:ea typeface="Microsoft YaHei UI" panose="020B0503020204020204" pitchFamily="34" charset="-122"/>
              </a:rPr>
              <a:t>（ </a:t>
            </a:r>
            <a:r>
              <a:rPr lang="en-US" altLang="zh-CN" sz="2000" dirty="0">
                <a:latin typeface="FZKTK--GBK1-0"/>
                <a:ea typeface="Microsoft YaHei UI" panose="020B0503020204020204" pitchFamily="34" charset="-122"/>
              </a:rPr>
              <a:t>1</a:t>
            </a:r>
            <a:r>
              <a:rPr lang="zh-CN" altLang="en-US" sz="2000" dirty="0">
                <a:latin typeface="FZKTK--GBK1-0"/>
                <a:ea typeface="Microsoft YaHei UI" panose="020B0503020204020204" pitchFamily="34" charset="-122"/>
              </a:rPr>
              <a:t>）介入空间方向的意识</a:t>
            </a:r>
            <a:br>
              <a:rPr lang="zh-CN" altLang="en-US" sz="2000" dirty="0">
                <a:latin typeface="FZKTK--GBK1-0"/>
                <a:ea typeface="Microsoft YaHei UI" panose="020B0503020204020204" pitchFamily="34" charset="-122"/>
              </a:rPr>
            </a:br>
            <a:r>
              <a:rPr lang="zh-CN" altLang="en-US" sz="2000" dirty="0">
                <a:latin typeface="FZKTK--GBK1-0"/>
                <a:ea typeface="Microsoft YaHei UI" panose="020B0503020204020204" pitchFamily="34" charset="-122"/>
              </a:rPr>
              <a:t>（ </a:t>
            </a:r>
            <a:r>
              <a:rPr lang="en-US" altLang="zh-CN" sz="2000" dirty="0">
                <a:latin typeface="FZKTK--GBK1-0"/>
                <a:ea typeface="Microsoft YaHei UI" panose="020B0503020204020204" pitchFamily="34" charset="-122"/>
              </a:rPr>
              <a:t>2</a:t>
            </a:r>
            <a:r>
              <a:rPr lang="zh-CN" altLang="en-US" sz="2000" dirty="0">
                <a:latin typeface="FZKTK--GBK1-0"/>
                <a:ea typeface="Microsoft YaHei UI" panose="020B0503020204020204" pitchFamily="34" charset="-122"/>
              </a:rPr>
              <a:t>）介入空间上延展的意识</a:t>
            </a:r>
            <a:br>
              <a:rPr lang="zh-CN" altLang="en-US" sz="2000" dirty="0">
                <a:latin typeface="FZKTK--GBK1-0"/>
                <a:ea typeface="Microsoft YaHei UI" panose="020B0503020204020204" pitchFamily="34" charset="-122"/>
              </a:rPr>
            </a:br>
            <a:r>
              <a:rPr lang="en-US" altLang="zh-CN" sz="2000" dirty="0">
                <a:latin typeface="FZKTK--GBK1-0"/>
                <a:ea typeface="Microsoft YaHei UI" panose="020B0503020204020204" pitchFamily="34" charset="-122"/>
              </a:rPr>
              <a:t>2. </a:t>
            </a:r>
            <a:r>
              <a:rPr lang="zh-CN" altLang="en-US" sz="2000" dirty="0">
                <a:latin typeface="FZKTK--GBK1-0"/>
                <a:ea typeface="Microsoft YaHei UI" panose="020B0503020204020204" pitchFamily="34" charset="-122"/>
              </a:rPr>
              <a:t>想象自己是一片雪花，即兴雪花飘动的轨迹。</a:t>
            </a:r>
            <a:br>
              <a:rPr lang="zh-CN" altLang="en-US" sz="2000" dirty="0">
                <a:latin typeface="FZKTK--GBK1-0"/>
                <a:ea typeface="Microsoft YaHei UI" panose="020B0503020204020204" pitchFamily="34" charset="-122"/>
              </a:rPr>
            </a:br>
            <a:r>
              <a:rPr lang="zh-CN" altLang="en-US" sz="2000" dirty="0">
                <a:latin typeface="FZKTK--GBK1-0"/>
                <a:ea typeface="Microsoft YaHei UI" panose="020B0503020204020204" pitchFamily="34" charset="-122"/>
              </a:rPr>
              <a:t>（ </a:t>
            </a:r>
            <a:r>
              <a:rPr lang="en-US" altLang="zh-CN" sz="2000" dirty="0">
                <a:latin typeface="FZKTK--GBK1-0"/>
                <a:ea typeface="Microsoft YaHei UI" panose="020B0503020204020204" pitchFamily="34" charset="-122"/>
              </a:rPr>
              <a:t>1</a:t>
            </a:r>
            <a:r>
              <a:rPr lang="zh-CN" altLang="en-US" sz="2000" dirty="0">
                <a:latin typeface="FZKTK--GBK1-0"/>
                <a:ea typeface="Microsoft YaHei UI" panose="020B0503020204020204" pitchFamily="34" charset="-122"/>
              </a:rPr>
              <a:t>）利用个人周围空间进行舞动</a:t>
            </a:r>
            <a:br>
              <a:rPr lang="zh-CN" altLang="en-US" sz="2000" dirty="0">
                <a:latin typeface="FZKTK--GBK1-0"/>
                <a:ea typeface="Microsoft YaHei UI" panose="020B0503020204020204" pitchFamily="34" charset="-122"/>
              </a:rPr>
            </a:br>
            <a:r>
              <a:rPr lang="zh-CN" altLang="en-US" sz="2000" dirty="0">
                <a:latin typeface="FZKTK--GBK1-0"/>
                <a:ea typeface="Microsoft YaHei UI" panose="020B0503020204020204" pitchFamily="34" charset="-122"/>
              </a:rPr>
              <a:t>（ </a:t>
            </a:r>
            <a:r>
              <a:rPr lang="en-US" altLang="zh-CN" sz="2000" dirty="0">
                <a:latin typeface="FZKTK--GBK1-0"/>
                <a:ea typeface="Microsoft YaHei UI" panose="020B0503020204020204" pitchFamily="34" charset="-122"/>
              </a:rPr>
              <a:t>2</a:t>
            </a:r>
            <a:r>
              <a:rPr lang="zh-CN" altLang="en-US" sz="2000" dirty="0">
                <a:latin typeface="FZKTK--GBK1-0"/>
                <a:ea typeface="Microsoft YaHei UI" panose="020B0503020204020204" pitchFamily="34" charset="-122"/>
              </a:rPr>
              <a:t>）水平空间的舞动</a:t>
            </a:r>
            <a:br>
              <a:rPr lang="zh-CN" altLang="en-US" sz="2000" i="0" dirty="0">
                <a:effectLst/>
                <a:latin typeface="FZKTK--GBK1-0"/>
              </a:rPr>
            </a:br>
            <a:endParaRPr lang="zh-CN" altLang="en-US" sz="2000" dirty="0"/>
          </a:p>
        </p:txBody>
      </p:sp>
      <p:sp>
        <p:nvSpPr>
          <p:cNvPr id="8" name="文本框 7"/>
          <p:cNvSpPr txBox="1"/>
          <p:nvPr/>
        </p:nvSpPr>
        <p:spPr>
          <a:xfrm>
            <a:off x="6355976" y="3525832"/>
            <a:ext cx="5465387" cy="2535309"/>
          </a:xfrm>
          <a:prstGeom prst="rect">
            <a:avLst/>
          </a:prstGeom>
          <a:solidFill>
            <a:schemeClr val="accent1">
              <a:lumMod val="60000"/>
              <a:lumOff val="40000"/>
            </a:schemeClr>
          </a:solidFill>
        </p:spPr>
        <p:txBody>
          <a:bodyPr wrap="square" rtlCol="0">
            <a:spAutoFit/>
          </a:bodyPr>
          <a:lstStyle/>
          <a:p>
            <a:pPr>
              <a:lnSpc>
                <a:spcPct val="150000"/>
              </a:lnSpc>
            </a:pPr>
            <a:r>
              <a:rPr lang="zh-CN" altLang="en-US" sz="1800" b="0" i="0" dirty="0">
                <a:effectLst/>
                <a:latin typeface="FZKTK--GBK1-0"/>
              </a:rPr>
              <a:t>活动的收获：</a:t>
            </a:r>
            <a:br>
              <a:rPr lang="zh-CN" altLang="en-US" sz="1800" b="0" i="0" dirty="0">
                <a:effectLst/>
                <a:latin typeface="FZKTK--GBK1-0"/>
              </a:rPr>
            </a:br>
            <a:r>
              <a:rPr lang="en-US" altLang="zh-CN" sz="1800" b="0" i="0" dirty="0">
                <a:effectLst/>
                <a:latin typeface="TimesNewRomanPSMT"/>
              </a:rPr>
              <a:t>1. </a:t>
            </a:r>
            <a:r>
              <a:rPr lang="zh-CN" altLang="en-US" sz="1800" b="0" i="0" dirty="0">
                <a:effectLst/>
                <a:latin typeface="FZKTK--GBK1-0"/>
              </a:rPr>
              <a:t>肢体部位的参与多少的变化</a:t>
            </a:r>
            <a:r>
              <a:rPr lang="en-US" altLang="zh-CN" sz="1800" b="0" i="0" dirty="0">
                <a:effectLst/>
                <a:latin typeface="FZKTK--GBK1-0"/>
              </a:rPr>
              <a:t>——</a:t>
            </a:r>
            <a:r>
              <a:rPr lang="zh-CN" altLang="en-US" sz="1800" b="0" i="0" dirty="0">
                <a:effectLst/>
                <a:latin typeface="FZKTK--GBK1-0"/>
              </a:rPr>
              <a:t>上肢到下肢；四肢到躯干；</a:t>
            </a:r>
            <a:br>
              <a:rPr lang="zh-CN" altLang="en-US" sz="1800" b="0" i="0" dirty="0">
                <a:effectLst/>
                <a:latin typeface="FZKTK--GBK1-0"/>
              </a:rPr>
            </a:br>
            <a:r>
              <a:rPr lang="en-US" altLang="zh-CN" sz="1800" b="0" i="0" dirty="0">
                <a:effectLst/>
                <a:latin typeface="TimesNewRomanPSMT"/>
              </a:rPr>
              <a:t>2. </a:t>
            </a:r>
            <a:r>
              <a:rPr lang="zh-CN" altLang="en-US" sz="1800" b="0" i="0" dirty="0">
                <a:effectLst/>
                <a:latin typeface="FZKTK--GBK1-0"/>
              </a:rPr>
              <a:t>空间方向的变化</a:t>
            </a:r>
            <a:r>
              <a:rPr lang="en-US" altLang="zh-CN" sz="1800" b="0" i="0" dirty="0">
                <a:effectLst/>
                <a:latin typeface="FZKTK--GBK1-0"/>
              </a:rPr>
              <a:t>——</a:t>
            </a:r>
            <a:r>
              <a:rPr lang="zh-CN" altLang="en-US" sz="1800" b="0" i="0" dirty="0">
                <a:effectLst/>
                <a:latin typeface="FZKTK--GBK1-0"/>
              </a:rPr>
              <a:t>中高水平空间向多种水平空间发展；多前侧运动向多方向运动发展；</a:t>
            </a:r>
            <a:br>
              <a:rPr lang="zh-CN" altLang="en-US" sz="1800" b="0" i="0" dirty="0">
                <a:effectLst/>
                <a:latin typeface="FZKTK--GBK1-0"/>
              </a:rPr>
            </a:br>
            <a:r>
              <a:rPr lang="en-US" altLang="zh-CN" sz="1800" b="0" i="0" dirty="0">
                <a:effectLst/>
                <a:latin typeface="TimesNewRomanPSMT"/>
              </a:rPr>
              <a:t>3. </a:t>
            </a:r>
            <a:r>
              <a:rPr lang="zh-CN" altLang="en-US" sz="1800" b="0" i="0" dirty="0">
                <a:effectLst/>
                <a:latin typeface="FZKTK--GBK1-0"/>
              </a:rPr>
              <a:t>单一移动路线到丰富移动路线。</a:t>
            </a:r>
            <a:r>
              <a:rPr lang="zh-CN" altLang="en-US" sz="1800" dirty="0"/>
              <a:t>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76918" y="687729"/>
            <a:ext cx="3224547" cy="615553"/>
          </a:xfrm>
        </p:spPr>
        <p:txBody>
          <a:bodyPr rtlCol="0"/>
          <a:lstStyle/>
          <a:p>
            <a:pPr rtl="0"/>
            <a:r>
              <a:rPr lang="zh-CN" altLang="en-US" dirty="0"/>
              <a:t>典型案例</a:t>
            </a:r>
            <a:endParaRPr lang="zh-CN" altLang="en-US" dirty="0"/>
          </a:p>
        </p:txBody>
      </p:sp>
      <p:sp>
        <p:nvSpPr>
          <p:cNvPr id="3" name="文本占位符 2"/>
          <p:cNvSpPr>
            <a:spLocks noGrp="1"/>
          </p:cNvSpPr>
          <p:nvPr>
            <p:ph type="body" sz="quarter" idx="12"/>
          </p:nvPr>
        </p:nvSpPr>
        <p:spPr>
          <a:xfrm>
            <a:off x="1109663" y="1822180"/>
            <a:ext cx="11430000" cy="4037665"/>
          </a:xfrm>
        </p:spPr>
        <p:txBody>
          <a:bodyPr vert="horz" wrap="square" lIns="0" tIns="0" rIns="0" bIns="0" rtlCol="0" anchor="t">
            <a:noAutofit/>
          </a:bodyPr>
          <a:lstStyle/>
          <a:p>
            <a:pPr algn="l">
              <a:lnSpc>
                <a:spcPct val="150000"/>
              </a:lnSpc>
            </a:pPr>
            <a:br>
              <a:rPr lang="zh-CN" altLang="en-US" sz="1800" b="0" i="0" dirty="0">
                <a:solidFill>
                  <a:srgbClr val="242021"/>
                </a:solidFill>
                <a:effectLst/>
                <a:latin typeface="FZKTK--GBK1-0"/>
              </a:rPr>
            </a:br>
            <a:br>
              <a:rPr lang="zh-CN" altLang="en-US" sz="2400" dirty="0"/>
            </a:br>
            <a:br>
              <a:rPr lang="zh-CN" altLang="en-US" sz="2400" dirty="0"/>
            </a:br>
            <a:endParaRPr lang="zh-CN" altLang="en-US" sz="2400" dirty="0"/>
          </a:p>
        </p:txBody>
      </p:sp>
      <p:sp>
        <p:nvSpPr>
          <p:cNvPr id="5" name="文本框 4"/>
          <p:cNvSpPr txBox="1"/>
          <p:nvPr/>
        </p:nvSpPr>
        <p:spPr>
          <a:xfrm>
            <a:off x="694107" y="1511752"/>
            <a:ext cx="11058525" cy="4658519"/>
          </a:xfrm>
          <a:prstGeom prst="rect">
            <a:avLst/>
          </a:prstGeom>
          <a:noFill/>
        </p:spPr>
        <p:txBody>
          <a:bodyPr wrap="square" rtlCol="0">
            <a:spAutoFit/>
          </a:bodyPr>
          <a:lstStyle/>
          <a:p>
            <a:pPr>
              <a:lnSpc>
                <a:spcPct val="150000"/>
              </a:lnSpc>
            </a:pPr>
            <a:r>
              <a:rPr lang="zh-CN" altLang="en-US" sz="2000" dirty="0">
                <a:latin typeface="FZKTK--GBK1-0"/>
                <a:ea typeface="Microsoft YaHei UI" panose="020B0503020204020204" pitchFamily="34" charset="-122"/>
              </a:rPr>
              <a:t>实践活动内容四：合作</a:t>
            </a:r>
            <a:r>
              <a:rPr lang="en-US" altLang="zh-CN" sz="2000" dirty="0">
                <a:latin typeface="FZKTK--GBK1-0"/>
                <a:ea typeface="Microsoft YaHei UI" panose="020B0503020204020204" pitchFamily="34" charset="-122"/>
              </a:rPr>
              <a:t>《</a:t>
            </a:r>
            <a:r>
              <a:rPr lang="zh-CN" altLang="en-US" sz="2000" dirty="0">
                <a:latin typeface="FZKTK--GBK1-0"/>
                <a:ea typeface="Microsoft YaHei UI" panose="020B0503020204020204" pitchFamily="34" charset="-122"/>
              </a:rPr>
              <a:t>风和雪花</a:t>
            </a:r>
            <a:r>
              <a:rPr lang="en-US" altLang="zh-CN" sz="2000" dirty="0">
                <a:latin typeface="FZKTK--GBK1-0"/>
                <a:ea typeface="Microsoft YaHei UI" panose="020B0503020204020204" pitchFamily="34" charset="-122"/>
              </a:rPr>
              <a:t>》</a:t>
            </a:r>
            <a:br>
              <a:rPr lang="en-US" altLang="zh-CN" sz="2000" dirty="0">
                <a:latin typeface="FZKTK--GBK1-0"/>
                <a:ea typeface="Microsoft YaHei UI" panose="020B0503020204020204" pitchFamily="34" charset="-122"/>
              </a:rPr>
            </a:br>
            <a:r>
              <a:rPr lang="en-US" altLang="zh-CN" sz="2000" dirty="0">
                <a:latin typeface="FZKTK--GBK1-0"/>
                <a:ea typeface="Microsoft YaHei UI" panose="020B0503020204020204" pitchFamily="34" charset="-122"/>
              </a:rPr>
              <a:t>1. </a:t>
            </a:r>
            <a:r>
              <a:rPr lang="zh-CN" altLang="en-US" sz="2000" dirty="0">
                <a:latin typeface="FZKTK--GBK1-0"/>
                <a:ea typeface="Microsoft YaHei UI" panose="020B0503020204020204" pitchFamily="34" charset="-122"/>
              </a:rPr>
              <a:t>单人游戏</a:t>
            </a:r>
            <a:br>
              <a:rPr lang="zh-CN" altLang="en-US" sz="2000" dirty="0">
                <a:latin typeface="FZKTK--GBK1-0"/>
                <a:ea typeface="Microsoft YaHei UI" panose="020B0503020204020204" pitchFamily="34" charset="-122"/>
              </a:rPr>
            </a:br>
            <a:r>
              <a:rPr lang="en-US" altLang="zh-CN" sz="2000" dirty="0">
                <a:latin typeface="FZKTK--GBK1-0"/>
                <a:ea typeface="Microsoft YaHei UI" panose="020B0503020204020204" pitchFamily="34" charset="-122"/>
              </a:rPr>
              <a:t>2. </a:t>
            </a:r>
            <a:r>
              <a:rPr lang="zh-CN" altLang="en-US" sz="2000" dirty="0">
                <a:latin typeface="FZKTK--GBK1-0"/>
                <a:ea typeface="Microsoft YaHei UI" panose="020B0503020204020204" pitchFamily="34" charset="-122"/>
              </a:rPr>
              <a:t>双人游戏</a:t>
            </a:r>
            <a:br>
              <a:rPr lang="zh-CN" altLang="en-US" sz="2000" dirty="0">
                <a:latin typeface="FZKTK--GBK1-0"/>
                <a:ea typeface="Microsoft YaHei UI" panose="020B0503020204020204" pitchFamily="34" charset="-122"/>
              </a:rPr>
            </a:br>
            <a:r>
              <a:rPr lang="en-US" altLang="zh-CN" sz="2000" dirty="0">
                <a:latin typeface="FZKTK--GBK1-0"/>
                <a:ea typeface="Microsoft YaHei UI" panose="020B0503020204020204" pitchFamily="34" charset="-122"/>
              </a:rPr>
              <a:t>3. </a:t>
            </a:r>
            <a:r>
              <a:rPr lang="zh-CN" altLang="en-US" sz="2000" dirty="0">
                <a:latin typeface="FZKTK--GBK1-0"/>
                <a:ea typeface="Microsoft YaHei UI" panose="020B0503020204020204" pitchFamily="34" charset="-122"/>
              </a:rPr>
              <a:t>完整游戏</a:t>
            </a:r>
            <a:br>
              <a:rPr lang="zh-CN" altLang="en-US" sz="2000" dirty="0">
                <a:latin typeface="FZKTK--GBK1-0"/>
                <a:ea typeface="Microsoft YaHei UI" panose="020B0503020204020204" pitchFamily="34" charset="-122"/>
              </a:rPr>
            </a:br>
            <a:r>
              <a:rPr lang="zh-CN" altLang="en-US" sz="2000" dirty="0">
                <a:latin typeface="FZKTK--GBK1-0"/>
                <a:ea typeface="Microsoft YaHei UI" panose="020B0503020204020204" pitchFamily="34" charset="-122"/>
              </a:rPr>
              <a:t>激发幼儿参与舞蹈创编的策略</a:t>
            </a:r>
            <a:br>
              <a:rPr lang="zh-CN" altLang="en-US" sz="2000" dirty="0">
                <a:latin typeface="FZKTK--GBK1-0"/>
                <a:ea typeface="Microsoft YaHei UI" panose="020B0503020204020204" pitchFamily="34" charset="-122"/>
              </a:rPr>
            </a:br>
            <a:r>
              <a:rPr lang="en-US" altLang="zh-CN" sz="2000" dirty="0">
                <a:latin typeface="FZKTK--GBK1-0"/>
                <a:ea typeface="Microsoft YaHei UI" panose="020B0503020204020204" pitchFamily="34" charset="-122"/>
              </a:rPr>
              <a:t>1. </a:t>
            </a:r>
            <a:r>
              <a:rPr lang="zh-CN" altLang="en-US" sz="2000" dirty="0">
                <a:latin typeface="FZKTK--GBK1-0"/>
                <a:ea typeface="Microsoft YaHei UI" panose="020B0503020204020204" pitchFamily="34" charset="-122"/>
              </a:rPr>
              <a:t>借用故事，调动孩子的想象力；</a:t>
            </a:r>
            <a:br>
              <a:rPr lang="zh-CN" altLang="en-US" sz="2000" dirty="0">
                <a:latin typeface="FZKTK--GBK1-0"/>
                <a:ea typeface="Microsoft YaHei UI" panose="020B0503020204020204" pitchFamily="34" charset="-122"/>
              </a:rPr>
            </a:br>
            <a:r>
              <a:rPr lang="en-US" altLang="zh-CN" sz="2000" dirty="0">
                <a:latin typeface="FZKTK--GBK1-0"/>
                <a:ea typeface="Microsoft YaHei UI" panose="020B0503020204020204" pitchFamily="34" charset="-122"/>
              </a:rPr>
              <a:t>2. </a:t>
            </a:r>
            <a:r>
              <a:rPr lang="zh-CN" altLang="en-US" sz="2000" dirty="0">
                <a:latin typeface="FZKTK--GBK1-0"/>
                <a:ea typeface="Microsoft YaHei UI" panose="020B0503020204020204" pitchFamily="34" charset="-122"/>
              </a:rPr>
              <a:t>借用音乐，增强孩子的表现力；</a:t>
            </a:r>
            <a:br>
              <a:rPr lang="zh-CN" altLang="en-US" sz="2000" dirty="0">
                <a:latin typeface="FZKTK--GBK1-0"/>
                <a:ea typeface="Microsoft YaHei UI" panose="020B0503020204020204" pitchFamily="34" charset="-122"/>
              </a:rPr>
            </a:br>
            <a:r>
              <a:rPr lang="en-US" altLang="zh-CN" sz="2000" dirty="0">
                <a:latin typeface="FZKTK--GBK1-0"/>
                <a:ea typeface="Microsoft YaHei UI" panose="020B0503020204020204" pitchFamily="34" charset="-122"/>
              </a:rPr>
              <a:t>3. </a:t>
            </a:r>
            <a:r>
              <a:rPr lang="zh-CN" altLang="en-US" sz="2000" dirty="0">
                <a:latin typeface="FZKTK--GBK1-0"/>
                <a:ea typeface="Microsoft YaHei UI" panose="020B0503020204020204" pitchFamily="34" charset="-122"/>
              </a:rPr>
              <a:t>借用情景，调动孩子的肢体表达；</a:t>
            </a:r>
            <a:br>
              <a:rPr lang="zh-CN" altLang="en-US" sz="2000" dirty="0">
                <a:latin typeface="FZKTK--GBK1-0"/>
                <a:ea typeface="Microsoft YaHei UI" panose="020B0503020204020204" pitchFamily="34" charset="-122"/>
              </a:rPr>
            </a:br>
            <a:r>
              <a:rPr lang="en-US" altLang="zh-CN" sz="2000" dirty="0">
                <a:latin typeface="FZKTK--GBK1-0"/>
                <a:ea typeface="Microsoft YaHei UI" panose="020B0503020204020204" pitchFamily="34" charset="-122"/>
              </a:rPr>
              <a:t>4. </a:t>
            </a:r>
            <a:r>
              <a:rPr lang="zh-CN" altLang="en-US" sz="2000" dirty="0">
                <a:latin typeface="FZKTK--GBK1-0"/>
                <a:ea typeface="Microsoft YaHei UI" panose="020B0503020204020204" pitchFamily="34" charset="-122"/>
              </a:rPr>
              <a:t>借用道具，增强孩子的体验感；</a:t>
            </a:r>
            <a:br>
              <a:rPr lang="zh-CN" altLang="en-US" sz="2000" dirty="0">
                <a:latin typeface="FZKTK--GBK1-0"/>
                <a:ea typeface="Microsoft YaHei UI" panose="020B0503020204020204" pitchFamily="34" charset="-122"/>
              </a:rPr>
            </a:br>
            <a:r>
              <a:rPr lang="en-US" altLang="zh-CN" sz="2000" dirty="0">
                <a:latin typeface="FZKTK--GBK1-0"/>
                <a:ea typeface="Microsoft YaHei UI" panose="020B0503020204020204" pitchFamily="34" charset="-122"/>
              </a:rPr>
              <a:t>5. </a:t>
            </a:r>
            <a:r>
              <a:rPr lang="zh-CN" altLang="en-US" sz="2000" dirty="0">
                <a:latin typeface="FZKTK--GBK1-0"/>
                <a:ea typeface="Microsoft YaHei UI" panose="020B0503020204020204" pitchFamily="34" charset="-122"/>
              </a:rPr>
              <a:t>借用游戏，调动孩子的活力和玩性。 </a:t>
            </a:r>
            <a:endParaRPr lang="zh-CN" altLang="en-US" sz="2000" dirty="0"/>
          </a:p>
        </p:txBody>
      </p:sp>
      <p:sp>
        <p:nvSpPr>
          <p:cNvPr id="8" name="文本框 7"/>
          <p:cNvSpPr txBox="1"/>
          <p:nvPr/>
        </p:nvSpPr>
        <p:spPr>
          <a:xfrm>
            <a:off x="6311154" y="4146277"/>
            <a:ext cx="5529261" cy="2120452"/>
          </a:xfrm>
          <a:prstGeom prst="rect">
            <a:avLst/>
          </a:prstGeom>
          <a:solidFill>
            <a:schemeClr val="accent1">
              <a:lumMod val="60000"/>
              <a:lumOff val="40000"/>
            </a:schemeClr>
          </a:solidFill>
        </p:spPr>
        <p:txBody>
          <a:bodyPr wrap="square" rtlCol="0">
            <a:spAutoFit/>
          </a:bodyPr>
          <a:lstStyle/>
          <a:p>
            <a:pPr>
              <a:lnSpc>
                <a:spcPct val="150000"/>
              </a:lnSpc>
            </a:pPr>
            <a:r>
              <a:rPr lang="zh-CN" altLang="en-US" sz="1800" b="0" i="0" dirty="0">
                <a:effectLst/>
                <a:latin typeface="FZKTK--GBK1-0"/>
              </a:rPr>
              <a:t>活动的收获：</a:t>
            </a:r>
            <a:br>
              <a:rPr lang="zh-CN" altLang="en-US" sz="1800" b="0" i="0" dirty="0">
                <a:solidFill>
                  <a:srgbClr val="242021"/>
                </a:solidFill>
                <a:effectLst/>
                <a:latin typeface="FZKTK--GBK1-0"/>
              </a:rPr>
            </a:br>
            <a:r>
              <a:rPr lang="zh-CN" altLang="en-US" sz="1800" b="0" i="0" dirty="0">
                <a:effectLst/>
                <a:latin typeface="FZKTK--GBK1-0"/>
              </a:rPr>
              <a:t>透过体验，从空间上看到合作的价值</a:t>
            </a:r>
            <a:br>
              <a:rPr lang="zh-CN" altLang="en-US" sz="1800" b="0" i="0" dirty="0">
                <a:effectLst/>
                <a:latin typeface="FZKTK--GBK1-0"/>
              </a:rPr>
            </a:br>
            <a:r>
              <a:rPr lang="en-US" altLang="zh-CN" sz="1800" b="0" i="0" dirty="0">
                <a:effectLst/>
                <a:latin typeface="TimesNewRomanPSMT"/>
              </a:rPr>
              <a:t>1. </a:t>
            </a:r>
            <a:r>
              <a:rPr lang="zh-CN" altLang="en-US" sz="1800" b="0" i="0" dirty="0">
                <a:effectLst/>
                <a:latin typeface="FZKTK--GBK1-0"/>
              </a:rPr>
              <a:t>享受在共享的空间中合作的乐趣；</a:t>
            </a:r>
            <a:br>
              <a:rPr lang="zh-CN" altLang="en-US" sz="1800" b="0" i="0" dirty="0">
                <a:effectLst/>
                <a:latin typeface="FZKTK--GBK1-0"/>
              </a:rPr>
            </a:br>
            <a:r>
              <a:rPr lang="en-US" altLang="zh-CN" sz="1800" b="0" i="0" dirty="0">
                <a:effectLst/>
                <a:latin typeface="TimesNewRomanPSMT"/>
              </a:rPr>
              <a:t>2. </a:t>
            </a:r>
            <a:r>
              <a:rPr lang="zh-CN" altLang="en-US" sz="1800" b="0" i="0" dirty="0">
                <a:effectLst/>
                <a:latin typeface="FZKTK--GBK1-0"/>
              </a:rPr>
              <a:t>体验和不同的同伴合作；</a:t>
            </a:r>
            <a:br>
              <a:rPr lang="zh-CN" altLang="en-US" sz="1800" b="0" i="0" dirty="0">
                <a:effectLst/>
                <a:latin typeface="FZKTK--GBK1-0"/>
              </a:rPr>
            </a:br>
            <a:r>
              <a:rPr lang="en-US" altLang="zh-CN" sz="1800" b="0" i="0" dirty="0">
                <a:effectLst/>
                <a:latin typeface="TimesNewRomanPSMT"/>
              </a:rPr>
              <a:t>3. </a:t>
            </a:r>
            <a:r>
              <a:rPr lang="zh-CN" altLang="en-US" sz="1800" b="0" i="0" dirty="0">
                <a:effectLst/>
                <a:latin typeface="FZKTK--GBK1-0"/>
              </a:rPr>
              <a:t>学习不同的合作方式。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4097" y="464905"/>
            <a:ext cx="3224547" cy="615553"/>
          </a:xfrm>
        </p:spPr>
        <p:txBody>
          <a:bodyPr rtlCol="0"/>
          <a:lstStyle/>
          <a:p>
            <a:pPr rtl="0"/>
            <a:r>
              <a:rPr lang="zh-CN" altLang="en-US" dirty="0"/>
              <a:t>典型案例</a:t>
            </a:r>
            <a:endParaRPr lang="zh-CN" altLang="en-US" dirty="0"/>
          </a:p>
        </p:txBody>
      </p:sp>
      <p:sp>
        <p:nvSpPr>
          <p:cNvPr id="3" name="文本占位符 2"/>
          <p:cNvSpPr>
            <a:spLocks noGrp="1"/>
          </p:cNvSpPr>
          <p:nvPr>
            <p:ph type="body" sz="quarter" idx="12"/>
          </p:nvPr>
        </p:nvSpPr>
        <p:spPr>
          <a:xfrm>
            <a:off x="1109663" y="1822180"/>
            <a:ext cx="11430000" cy="4037665"/>
          </a:xfrm>
        </p:spPr>
        <p:txBody>
          <a:bodyPr vert="horz" wrap="square" lIns="0" tIns="0" rIns="0" bIns="0" rtlCol="0" anchor="t">
            <a:noAutofit/>
          </a:bodyPr>
          <a:lstStyle/>
          <a:p>
            <a:pPr algn="l">
              <a:lnSpc>
                <a:spcPct val="150000"/>
              </a:lnSpc>
            </a:pPr>
            <a:br>
              <a:rPr lang="zh-CN" altLang="en-US" sz="1800" b="0" i="0" dirty="0">
                <a:solidFill>
                  <a:srgbClr val="242021"/>
                </a:solidFill>
                <a:effectLst/>
                <a:latin typeface="FZKTK--GBK1-0"/>
              </a:rPr>
            </a:br>
            <a:br>
              <a:rPr lang="zh-CN" altLang="en-US" sz="2400" dirty="0"/>
            </a:br>
            <a:br>
              <a:rPr lang="zh-CN" altLang="en-US" sz="2400" dirty="0"/>
            </a:br>
            <a:endParaRPr lang="zh-CN" altLang="en-US" sz="2400" dirty="0"/>
          </a:p>
        </p:txBody>
      </p:sp>
      <p:sp>
        <p:nvSpPr>
          <p:cNvPr id="5" name="文本框 4"/>
          <p:cNvSpPr txBox="1"/>
          <p:nvPr/>
        </p:nvSpPr>
        <p:spPr>
          <a:xfrm>
            <a:off x="698464" y="1122514"/>
            <a:ext cx="11058525" cy="5307415"/>
          </a:xfrm>
          <a:prstGeom prst="rect">
            <a:avLst/>
          </a:prstGeom>
          <a:noFill/>
        </p:spPr>
        <p:txBody>
          <a:bodyPr wrap="square" rtlCol="0">
            <a:spAutoFit/>
          </a:bodyPr>
          <a:lstStyle/>
          <a:p>
            <a:pPr>
              <a:lnSpc>
                <a:spcPct val="150000"/>
              </a:lnSpc>
            </a:pPr>
            <a:r>
              <a:rPr lang="zh-CN" altLang="en-US" sz="1900" dirty="0">
                <a:latin typeface="FZKTK--GBK1-0"/>
                <a:ea typeface="Microsoft YaHei UI" panose="020B0503020204020204" pitchFamily="34" charset="-122"/>
              </a:rPr>
              <a:t>实践活动内容五：手的舞蹈</a:t>
            </a:r>
            <a:r>
              <a:rPr lang="en-US" altLang="zh-CN" sz="1900" dirty="0">
                <a:latin typeface="FZKTK--GBK1-0"/>
                <a:ea typeface="Microsoft YaHei UI" panose="020B0503020204020204" pitchFamily="34" charset="-122"/>
              </a:rPr>
              <a:t>——</a:t>
            </a:r>
            <a:r>
              <a:rPr lang="zh-CN" altLang="en-US" sz="1900" dirty="0">
                <a:latin typeface="FZKTK--GBK1-0"/>
                <a:ea typeface="Microsoft YaHei UI" panose="020B0503020204020204" pitchFamily="34" charset="-122"/>
              </a:rPr>
              <a:t>种子（音乐</a:t>
            </a:r>
            <a:r>
              <a:rPr lang="en-US" altLang="zh-CN" sz="1900" dirty="0">
                <a:latin typeface="FZKTK--GBK1-0"/>
                <a:ea typeface="Microsoft YaHei UI" panose="020B0503020204020204" pitchFamily="34" charset="-122"/>
              </a:rPr>
              <a:t>《</a:t>
            </a:r>
            <a:r>
              <a:rPr lang="zh-CN" altLang="en-US" sz="1900" dirty="0">
                <a:latin typeface="FZKTK--GBK1-0"/>
                <a:ea typeface="Microsoft YaHei UI" panose="020B0503020204020204" pitchFamily="34" charset="-122"/>
              </a:rPr>
              <a:t>超级玛丽变奏</a:t>
            </a:r>
            <a:r>
              <a:rPr lang="en-US" altLang="zh-CN" sz="1900" dirty="0">
                <a:latin typeface="FZKTK--GBK1-0"/>
                <a:ea typeface="Microsoft YaHei UI" panose="020B0503020204020204" pitchFamily="34" charset="-122"/>
              </a:rPr>
              <a:t>》</a:t>
            </a:r>
            <a:r>
              <a:rPr lang="zh-CN" altLang="en-US" sz="1900" dirty="0">
                <a:latin typeface="FZKTK--GBK1-0"/>
                <a:ea typeface="Microsoft YaHei UI" panose="020B0503020204020204" pitchFamily="34" charset="-122"/>
              </a:rPr>
              <a:t>）</a:t>
            </a:r>
            <a:br>
              <a:rPr lang="zh-CN" altLang="en-US" sz="1900" dirty="0">
                <a:latin typeface="FZKTK--GBK1-0"/>
                <a:ea typeface="Microsoft YaHei UI" panose="020B0503020204020204" pitchFamily="34" charset="-122"/>
              </a:rPr>
            </a:br>
            <a:r>
              <a:rPr lang="en-US" altLang="zh-CN" sz="1900" dirty="0">
                <a:latin typeface="FZKTK--GBK1-0"/>
                <a:ea typeface="Microsoft YaHei UI" panose="020B0503020204020204" pitchFamily="34" charset="-122"/>
              </a:rPr>
              <a:t>1. </a:t>
            </a:r>
            <a:r>
              <a:rPr lang="zh-CN" altLang="en-US" sz="1900" dirty="0">
                <a:latin typeface="FZKTK--GBK1-0"/>
                <a:ea typeface="Microsoft YaHei UI" panose="020B0503020204020204" pitchFamily="34" charset="-122"/>
              </a:rPr>
              <a:t>音乐分析</a:t>
            </a:r>
            <a:br>
              <a:rPr lang="zh-CN" altLang="en-US" sz="1900" dirty="0">
                <a:latin typeface="FZKTK--GBK1-0"/>
                <a:ea typeface="Microsoft YaHei UI" panose="020B0503020204020204" pitchFamily="34" charset="-122"/>
              </a:rPr>
            </a:br>
            <a:r>
              <a:rPr lang="zh-CN" altLang="en-US" sz="1900" dirty="0">
                <a:latin typeface="FZKTK--GBK1-0"/>
                <a:ea typeface="Microsoft YaHei UI" panose="020B0503020204020204" pitchFamily="34" charset="-122"/>
              </a:rPr>
              <a:t>四段音乐，每段四个八排。音乐结构 </a:t>
            </a:r>
            <a:r>
              <a:rPr lang="en-US" altLang="zh-CN" sz="1900" dirty="0">
                <a:latin typeface="FZKTK--GBK1-0"/>
                <a:ea typeface="Microsoft YaHei UI" panose="020B0503020204020204" pitchFamily="34" charset="-122"/>
              </a:rPr>
              <a:t>AABB</a:t>
            </a:r>
            <a:br>
              <a:rPr lang="zh-CN" altLang="en-US" sz="1900" dirty="0">
                <a:latin typeface="FZKTK--GBK1-0"/>
                <a:ea typeface="Microsoft YaHei UI" panose="020B0503020204020204" pitchFamily="34" charset="-122"/>
              </a:rPr>
            </a:br>
            <a:r>
              <a:rPr lang="en-US" altLang="zh-CN" sz="1900" dirty="0">
                <a:latin typeface="FZKTK--GBK1-0"/>
                <a:ea typeface="Microsoft YaHei UI" panose="020B0503020204020204" pitchFamily="34" charset="-122"/>
              </a:rPr>
              <a:t>2. </a:t>
            </a:r>
            <a:r>
              <a:rPr lang="zh-CN" altLang="en-US" sz="1900" dirty="0">
                <a:latin typeface="FZKTK--GBK1-0"/>
                <a:ea typeface="Microsoft YaHei UI" panose="020B0503020204020204" pitchFamily="34" charset="-122"/>
              </a:rPr>
              <a:t>动作的选择</a:t>
            </a:r>
            <a:br>
              <a:rPr lang="zh-CN" altLang="en-US" sz="1900" dirty="0">
                <a:latin typeface="FZKTK--GBK1-0"/>
                <a:ea typeface="Microsoft YaHei UI" panose="020B0503020204020204" pitchFamily="34" charset="-122"/>
              </a:rPr>
            </a:br>
            <a:r>
              <a:rPr lang="zh-CN" altLang="en-US" sz="1900" dirty="0">
                <a:latin typeface="FZKTK--GBK1-0"/>
                <a:ea typeface="Microsoft YaHei UI" panose="020B0503020204020204" pitchFamily="34" charset="-122"/>
              </a:rPr>
              <a:t>可以按照种子的生长过程选择动作，如：种子</a:t>
            </a:r>
            <a:r>
              <a:rPr lang="en-US" altLang="zh-CN" sz="1900" dirty="0">
                <a:latin typeface="FZKTK--GBK1-0"/>
                <a:ea typeface="Microsoft YaHei UI" panose="020B0503020204020204" pitchFamily="34" charset="-122"/>
              </a:rPr>
              <a:t>——</a:t>
            </a:r>
            <a:r>
              <a:rPr lang="zh-CN" altLang="en-US" sz="1900" dirty="0">
                <a:latin typeface="FZKTK--GBK1-0"/>
                <a:ea typeface="Microsoft YaHei UI" panose="020B0503020204020204" pitchFamily="34" charset="-122"/>
              </a:rPr>
              <a:t>发芽</a:t>
            </a:r>
            <a:r>
              <a:rPr lang="en-US" altLang="zh-CN" sz="1900" dirty="0">
                <a:latin typeface="FZKTK--GBK1-0"/>
                <a:ea typeface="Microsoft YaHei UI" panose="020B0503020204020204" pitchFamily="34" charset="-122"/>
              </a:rPr>
              <a:t>——</a:t>
            </a:r>
            <a:r>
              <a:rPr lang="zh-CN" altLang="en-US" sz="1900" dirty="0">
                <a:latin typeface="FZKTK--GBK1-0"/>
                <a:ea typeface="Microsoft YaHei UI" panose="020B0503020204020204" pitchFamily="34" charset="-122"/>
              </a:rPr>
              <a:t>开花</a:t>
            </a:r>
            <a:r>
              <a:rPr lang="en-US" altLang="zh-CN" sz="1900" dirty="0">
                <a:latin typeface="FZKTK--GBK1-0"/>
                <a:ea typeface="Microsoft YaHei UI" panose="020B0503020204020204" pitchFamily="34" charset="-122"/>
              </a:rPr>
              <a:t>——</a:t>
            </a:r>
            <a:r>
              <a:rPr lang="zh-CN" altLang="en-US" sz="1900" dirty="0">
                <a:latin typeface="FZKTK--GBK1-0"/>
                <a:ea typeface="Microsoft YaHei UI" panose="020B0503020204020204" pitchFamily="34" charset="-122"/>
              </a:rPr>
              <a:t>绽放</a:t>
            </a:r>
            <a:br>
              <a:rPr lang="zh-CN" altLang="en-US" sz="1900" dirty="0">
                <a:latin typeface="FZKTK--GBK1-0"/>
                <a:ea typeface="Microsoft YaHei UI" panose="020B0503020204020204" pitchFamily="34" charset="-122"/>
              </a:rPr>
            </a:br>
            <a:r>
              <a:rPr lang="en-US" altLang="zh-CN" sz="1900" dirty="0">
                <a:latin typeface="FZKTK--GBK1-0"/>
                <a:ea typeface="Microsoft YaHei UI" panose="020B0503020204020204" pitchFamily="34" charset="-122"/>
              </a:rPr>
              <a:t>3. </a:t>
            </a:r>
            <a:r>
              <a:rPr lang="zh-CN" altLang="en-US" sz="1900" dirty="0">
                <a:latin typeface="FZKTK--GBK1-0"/>
                <a:ea typeface="Microsoft YaHei UI" panose="020B0503020204020204" pitchFamily="34" charset="-122"/>
              </a:rPr>
              <a:t>时间要素的运用</a:t>
            </a:r>
            <a:br>
              <a:rPr lang="zh-CN" altLang="en-US" sz="1900" dirty="0">
                <a:latin typeface="FZKTK--GBK1-0"/>
                <a:ea typeface="Microsoft YaHei UI" panose="020B0503020204020204" pitchFamily="34" charset="-122"/>
              </a:rPr>
            </a:br>
            <a:r>
              <a:rPr lang="zh-CN" altLang="en-US" sz="1900" dirty="0">
                <a:latin typeface="FZKTK--GBK1-0"/>
                <a:ea typeface="Microsoft YaHei UI" panose="020B0503020204020204" pitchFamily="34" charset="-122"/>
              </a:rPr>
              <a:t>（ </a:t>
            </a:r>
            <a:r>
              <a:rPr lang="en-US" altLang="zh-CN" sz="1900" dirty="0">
                <a:latin typeface="FZKTK--GBK1-0"/>
                <a:ea typeface="Microsoft YaHei UI" panose="020B0503020204020204" pitchFamily="34" charset="-122"/>
              </a:rPr>
              <a:t>1</a:t>
            </a:r>
            <a:r>
              <a:rPr lang="zh-CN" altLang="en-US" sz="1900" dirty="0">
                <a:latin typeface="FZKTK--GBK1-0"/>
                <a:ea typeface="Microsoft YaHei UI" panose="020B0503020204020204" pitchFamily="34" charset="-122"/>
              </a:rPr>
              <a:t>）相同动作按不同顺序呈现时</a:t>
            </a:r>
            <a:br>
              <a:rPr lang="zh-CN" altLang="en-US" sz="1900" dirty="0">
                <a:latin typeface="FZKTK--GBK1-0"/>
                <a:ea typeface="Microsoft YaHei UI" panose="020B0503020204020204" pitchFamily="34" charset="-122"/>
              </a:rPr>
            </a:br>
            <a:r>
              <a:rPr lang="zh-CN" altLang="en-US" sz="1900" dirty="0">
                <a:latin typeface="FZKTK--GBK1-0"/>
                <a:ea typeface="Microsoft YaHei UI" panose="020B0503020204020204" pitchFamily="34" charset="-122"/>
              </a:rPr>
              <a:t>（ </a:t>
            </a:r>
            <a:r>
              <a:rPr lang="en-US" altLang="zh-CN" sz="1900" dirty="0">
                <a:latin typeface="FZKTK--GBK1-0"/>
                <a:ea typeface="Microsoft YaHei UI" panose="020B0503020204020204" pitchFamily="34" charset="-122"/>
              </a:rPr>
              <a:t>2</a:t>
            </a:r>
            <a:r>
              <a:rPr lang="zh-CN" altLang="en-US" sz="1900" dirty="0">
                <a:latin typeface="FZKTK--GBK1-0"/>
                <a:ea typeface="Microsoft YaHei UI" panose="020B0503020204020204" pitchFamily="34" charset="-122"/>
              </a:rPr>
              <a:t>）相同动作按顺序依次呈现时</a:t>
            </a:r>
            <a:br>
              <a:rPr lang="zh-CN" altLang="en-US" sz="1900" dirty="0">
                <a:latin typeface="FZKTK--GBK1-0"/>
                <a:ea typeface="Microsoft YaHei UI" panose="020B0503020204020204" pitchFamily="34" charset="-122"/>
              </a:rPr>
            </a:br>
            <a:r>
              <a:rPr lang="en-US" altLang="zh-CN" sz="1900" dirty="0">
                <a:latin typeface="FZKTK--GBK1-0"/>
                <a:ea typeface="Microsoft YaHei UI" panose="020B0503020204020204" pitchFamily="34" charset="-122"/>
              </a:rPr>
              <a:t>4. </a:t>
            </a:r>
            <a:r>
              <a:rPr lang="zh-CN" altLang="en-US" sz="1900" dirty="0">
                <a:latin typeface="FZKTK--GBK1-0"/>
                <a:ea typeface="Microsoft YaHei UI" panose="020B0503020204020204" pitchFamily="34" charset="-122"/>
              </a:rPr>
              <a:t>创编技巧</a:t>
            </a:r>
            <a:br>
              <a:rPr lang="zh-CN" altLang="en-US" sz="1900" dirty="0">
                <a:latin typeface="FZKTK--GBK1-0"/>
                <a:ea typeface="Microsoft YaHei UI" panose="020B0503020204020204" pitchFamily="34" charset="-122"/>
              </a:rPr>
            </a:br>
            <a:r>
              <a:rPr lang="zh-CN" altLang="en-US" sz="1900" dirty="0">
                <a:latin typeface="FZKTK--GBK1-0"/>
                <a:ea typeface="Microsoft YaHei UI" panose="020B0503020204020204" pitchFamily="34" charset="-122"/>
              </a:rPr>
              <a:t>（ </a:t>
            </a:r>
            <a:r>
              <a:rPr lang="en-US" altLang="zh-CN" sz="1900" dirty="0">
                <a:latin typeface="FZKTK--GBK1-0"/>
                <a:ea typeface="Microsoft YaHei UI" panose="020B0503020204020204" pitchFamily="34" charset="-122"/>
              </a:rPr>
              <a:t>1</a:t>
            </a:r>
            <a:r>
              <a:rPr lang="zh-CN" altLang="en-US" sz="1900" dirty="0">
                <a:latin typeface="FZKTK--GBK1-0"/>
                <a:ea typeface="Microsoft YaHei UI" panose="020B0503020204020204" pitchFamily="34" charset="-122"/>
              </a:rPr>
              <a:t>）动作数量不要太多</a:t>
            </a:r>
            <a:br>
              <a:rPr lang="zh-CN" altLang="en-US" sz="1900" dirty="0">
                <a:latin typeface="FZKTK--GBK1-0"/>
                <a:ea typeface="Microsoft YaHei UI" panose="020B0503020204020204" pitchFamily="34" charset="-122"/>
              </a:rPr>
            </a:br>
            <a:r>
              <a:rPr lang="zh-CN" altLang="en-US" sz="1900" dirty="0">
                <a:latin typeface="FZKTK--GBK1-0"/>
                <a:ea typeface="Microsoft YaHei UI" panose="020B0503020204020204" pitchFamily="34" charset="-122"/>
              </a:rPr>
              <a:t>（ </a:t>
            </a:r>
            <a:r>
              <a:rPr lang="en-US" altLang="zh-CN" sz="1900" dirty="0">
                <a:latin typeface="FZKTK--GBK1-0"/>
                <a:ea typeface="Microsoft YaHei UI" panose="020B0503020204020204" pitchFamily="34" charset="-122"/>
              </a:rPr>
              <a:t>2</a:t>
            </a:r>
            <a:r>
              <a:rPr lang="zh-CN" altLang="en-US" sz="1900" dirty="0">
                <a:latin typeface="FZKTK--GBK1-0"/>
                <a:ea typeface="Microsoft YaHei UI" panose="020B0503020204020204" pitchFamily="34" charset="-122"/>
              </a:rPr>
              <a:t>）时间元素变化要有规律，便于记忆</a:t>
            </a:r>
            <a:br>
              <a:rPr lang="zh-CN" altLang="en-US" sz="1900" dirty="0">
                <a:latin typeface="FZKTK--GBK1-0"/>
                <a:ea typeface="Microsoft YaHei UI" panose="020B0503020204020204" pitchFamily="34" charset="-122"/>
              </a:rPr>
            </a:br>
            <a:r>
              <a:rPr lang="zh-CN" altLang="en-US" sz="1900" dirty="0">
                <a:latin typeface="FZKTK--GBK1-0"/>
                <a:ea typeface="Microsoft YaHei UI" panose="020B0503020204020204" pitchFamily="34" charset="-122"/>
              </a:rPr>
              <a:t>（ </a:t>
            </a:r>
            <a:r>
              <a:rPr lang="en-US" altLang="zh-CN" sz="1900" dirty="0">
                <a:latin typeface="FZKTK--GBK1-0"/>
                <a:ea typeface="Microsoft YaHei UI" panose="020B0503020204020204" pitchFamily="34" charset="-122"/>
              </a:rPr>
              <a:t>3</a:t>
            </a:r>
            <a:r>
              <a:rPr lang="zh-CN" altLang="en-US" sz="1900" dirty="0">
                <a:latin typeface="FZKTK--GBK1-0"/>
                <a:ea typeface="Microsoft YaHei UI" panose="020B0503020204020204" pitchFamily="34" charset="-122"/>
              </a:rPr>
              <a:t>）除了种子一个角色外，还可以加入蝴蝶、水壶等其他角色。</a:t>
            </a:r>
            <a:endParaRPr lang="zh-CN" altLang="en-US" sz="19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97716" y="1090353"/>
            <a:ext cx="3224547" cy="615553"/>
          </a:xfrm>
        </p:spPr>
        <p:txBody>
          <a:bodyPr rtlCol="0"/>
          <a:lstStyle/>
          <a:p>
            <a:pPr rtl="0"/>
            <a:r>
              <a:rPr lang="zh-CN" altLang="en-US" dirty="0"/>
              <a:t>典型案例</a:t>
            </a:r>
            <a:endParaRPr lang="zh-CN" altLang="en-US" dirty="0"/>
          </a:p>
        </p:txBody>
      </p:sp>
      <p:sp>
        <p:nvSpPr>
          <p:cNvPr id="3" name="文本占位符 2"/>
          <p:cNvSpPr>
            <a:spLocks noGrp="1"/>
          </p:cNvSpPr>
          <p:nvPr>
            <p:ph type="body" sz="quarter" idx="12"/>
          </p:nvPr>
        </p:nvSpPr>
        <p:spPr>
          <a:xfrm>
            <a:off x="458946" y="1822180"/>
            <a:ext cx="12080717" cy="4037665"/>
          </a:xfrm>
        </p:spPr>
        <p:txBody>
          <a:bodyPr vert="horz" wrap="square" lIns="0" tIns="0" rIns="0" bIns="0" rtlCol="0" anchor="t">
            <a:noAutofit/>
          </a:bodyPr>
          <a:lstStyle/>
          <a:p>
            <a:pPr algn="l">
              <a:lnSpc>
                <a:spcPct val="150000"/>
              </a:lnSpc>
            </a:pPr>
            <a:br>
              <a:rPr lang="zh-CN" altLang="en-US" sz="1800" b="0" i="0" dirty="0">
                <a:solidFill>
                  <a:srgbClr val="242021"/>
                </a:solidFill>
                <a:effectLst/>
                <a:latin typeface="FZKTK--GBK1-0"/>
              </a:rPr>
            </a:br>
            <a:br>
              <a:rPr lang="zh-CN" altLang="en-US" sz="2400" dirty="0"/>
            </a:br>
            <a:br>
              <a:rPr lang="zh-CN" altLang="en-US" sz="2400" dirty="0"/>
            </a:br>
            <a:endParaRPr lang="zh-CN" altLang="en-US" sz="2400" dirty="0"/>
          </a:p>
        </p:txBody>
      </p:sp>
      <p:sp>
        <p:nvSpPr>
          <p:cNvPr id="5" name="文本框 4"/>
          <p:cNvSpPr txBox="1"/>
          <p:nvPr/>
        </p:nvSpPr>
        <p:spPr>
          <a:xfrm>
            <a:off x="674529" y="2325793"/>
            <a:ext cx="11058525" cy="3347840"/>
          </a:xfrm>
          <a:prstGeom prst="rect">
            <a:avLst/>
          </a:prstGeom>
          <a:noFill/>
        </p:spPr>
        <p:txBody>
          <a:bodyPr wrap="square" rtlCol="0">
            <a:spAutoFit/>
          </a:bodyPr>
          <a:lstStyle/>
          <a:p>
            <a:pPr>
              <a:lnSpc>
                <a:spcPct val="150000"/>
              </a:lnSpc>
            </a:pPr>
            <a:r>
              <a:rPr lang="zh-CN" altLang="en-US" sz="2400" dirty="0">
                <a:latin typeface="FZKTK--GBK1-0"/>
                <a:ea typeface="Microsoft YaHei UI" panose="020B0503020204020204" pitchFamily="34" charset="-122"/>
              </a:rPr>
              <a:t>实践活动内容六：（力量的变化）</a:t>
            </a:r>
            <a:endParaRPr lang="en-US" altLang="zh-CN" sz="2400" dirty="0">
              <a:latin typeface="FZKTK--GBK1-0"/>
              <a:ea typeface="Microsoft YaHei UI" panose="020B0503020204020204" pitchFamily="34" charset="-122"/>
            </a:endParaRPr>
          </a:p>
          <a:p>
            <a:pPr>
              <a:lnSpc>
                <a:spcPct val="150000"/>
              </a:lnSpc>
            </a:pPr>
            <a:br>
              <a:rPr lang="zh-CN" altLang="en-US" sz="2400" dirty="0">
                <a:latin typeface="FZKTK--GBK1-0"/>
                <a:ea typeface="Microsoft YaHei UI" panose="020B0503020204020204" pitchFamily="34" charset="-122"/>
              </a:rPr>
            </a:br>
            <a:r>
              <a:rPr lang="en-US" altLang="zh-CN" sz="2400" dirty="0">
                <a:latin typeface="FZKTK--GBK1-0"/>
                <a:ea typeface="Microsoft YaHei UI" panose="020B0503020204020204" pitchFamily="34" charset="-122"/>
              </a:rPr>
              <a:t>1. </a:t>
            </a:r>
            <a:r>
              <a:rPr lang="zh-CN" altLang="en-US" sz="2400" dirty="0">
                <a:latin typeface="FZKTK--GBK1-0"/>
                <a:ea typeface="Microsoft YaHei UI" panose="020B0503020204020204" pitchFamily="34" charset="-122"/>
              </a:rPr>
              <a:t>请思考生活中有哪些相同动作不同力度表现不一样的人物情感？</a:t>
            </a:r>
            <a:br>
              <a:rPr lang="zh-CN" altLang="en-US" sz="2400" dirty="0">
                <a:latin typeface="FZKTK--GBK1-0"/>
                <a:ea typeface="Microsoft YaHei UI" panose="020B0503020204020204" pitchFamily="34" charset="-122"/>
              </a:rPr>
            </a:br>
            <a:r>
              <a:rPr lang="en-US" altLang="zh-CN" sz="2400" dirty="0">
                <a:latin typeface="FZKTK--GBK1-0"/>
                <a:ea typeface="Microsoft YaHei UI" panose="020B0503020204020204" pitchFamily="34" charset="-122"/>
              </a:rPr>
              <a:t>2. </a:t>
            </a:r>
            <a:r>
              <a:rPr lang="zh-CN" altLang="en-US" sz="2400" dirty="0">
                <a:latin typeface="FZKTK--GBK1-0"/>
                <a:ea typeface="Microsoft YaHei UI" panose="020B0503020204020204" pitchFamily="34" charset="-122"/>
              </a:rPr>
              <a:t>课堂创编作品</a:t>
            </a:r>
            <a:r>
              <a:rPr lang="en-US" altLang="zh-CN" sz="2400" dirty="0">
                <a:latin typeface="FZKTK--GBK1-0"/>
                <a:ea typeface="Microsoft YaHei UI" panose="020B0503020204020204" pitchFamily="34" charset="-122"/>
              </a:rPr>
              <a:t>——</a:t>
            </a:r>
            <a:r>
              <a:rPr lang="zh-CN" altLang="en-US" sz="2400" dirty="0">
                <a:latin typeface="FZKTK--GBK1-0"/>
                <a:ea typeface="Microsoft YaHei UI" panose="020B0503020204020204" pitchFamily="34" charset="-122"/>
              </a:rPr>
              <a:t>快乐的大象（情节提示：大象走路、大象洗澡、大象拔河，</a:t>
            </a:r>
            <a:br>
              <a:rPr lang="zh-CN" altLang="en-US" sz="2400" dirty="0">
                <a:latin typeface="FZKTK--GBK1-0"/>
                <a:ea typeface="Microsoft YaHei UI" panose="020B0503020204020204" pitchFamily="34" charset="-122"/>
              </a:rPr>
            </a:br>
            <a:r>
              <a:rPr lang="zh-CN" altLang="en-US" sz="2400" dirty="0">
                <a:latin typeface="FZKTK--GBK1-0"/>
                <a:ea typeface="Microsoft YaHei UI" panose="020B0503020204020204" pitchFamily="34" charset="-122"/>
              </a:rPr>
              <a:t>大象赛跑</a:t>
            </a:r>
            <a:r>
              <a:rPr lang="en-US" altLang="zh-CN" sz="2400" dirty="0">
                <a:latin typeface="FZKTK--GBK1-0"/>
                <a:ea typeface="Microsoft YaHei UI" panose="020B0503020204020204" pitchFamily="34" charset="-122"/>
              </a:rPr>
              <a:t>……</a:t>
            </a:r>
            <a:r>
              <a:rPr lang="zh-CN" altLang="en-US" sz="2400" dirty="0">
                <a:latin typeface="FZKTK--GBK1-0"/>
                <a:ea typeface="Microsoft YaHei UI" panose="020B0503020204020204" pitchFamily="34" charset="-122"/>
              </a:rPr>
              <a:t>）</a:t>
            </a:r>
            <a:br>
              <a:rPr lang="zh-CN" altLang="en-US" sz="2400" b="0" i="0" dirty="0">
                <a:effectLst/>
                <a:latin typeface="FZKTK--GBK1-0"/>
              </a:rPr>
            </a:b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4294967295"/>
          </p:nvPr>
        </p:nvSpPr>
        <p:spPr>
          <a:xfrm>
            <a:off x="470611" y="1889888"/>
            <a:ext cx="11250777" cy="3956050"/>
          </a:xfrm>
        </p:spPr>
        <p:txBody>
          <a:bodyPr>
            <a:normAutofit/>
          </a:bodyPr>
          <a:lstStyle/>
          <a:p>
            <a:pPr marL="0" indent="0">
              <a:lnSpc>
                <a:spcPct val="150000"/>
              </a:lnSpc>
              <a:buNone/>
            </a:pPr>
            <a:r>
              <a:rPr lang="en-US" altLang="zh-CN" sz="2400" b="0" i="0" dirty="0">
                <a:solidFill>
                  <a:srgbClr val="242021"/>
                </a:solidFill>
                <a:effectLst/>
                <a:latin typeface="FZSSJW--GB1-0"/>
              </a:rPr>
              <a:t>   </a:t>
            </a:r>
            <a:r>
              <a:rPr lang="zh-CN" altLang="en-US" sz="2400" b="0" i="0" dirty="0">
                <a:solidFill>
                  <a:srgbClr val="242021"/>
                </a:solidFill>
                <a:effectLst/>
                <a:latin typeface="FZSSJW--GB1-0"/>
              </a:rPr>
              <a:t>将选择好的主题动作进行分割练习，在主题动作这个“一”上，运用分割练习的方法变化生成“二”，从“二”生成“三”，如此往复，从主题动作中就会变化发展出源源不断的动作。因为是从主题动作中发生变化而来，因此动作不会变“味儿”，仍会保留原主题动作的风格特点。</a:t>
            </a:r>
            <a:r>
              <a:rPr lang="zh-CN" altLang="en-US" sz="2400" dirty="0"/>
              <a:t> </a:t>
            </a:r>
            <a:br>
              <a:rPr lang="zh-CN" altLang="en-US" sz="2400" dirty="0"/>
            </a:br>
            <a:endParaRPr lang="zh-CN" altLang="en-US" sz="2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515379"/>
            <a:ext cx="10858500" cy="900112"/>
          </a:xfrm>
        </p:spPr>
        <p:txBody>
          <a:bodyPr rtlCol="0"/>
          <a:lstStyle/>
          <a:p>
            <a:pPr rtl="0"/>
            <a:r>
              <a:rPr lang="zh-CN" altLang="en-US" sz="3200" dirty="0">
                <a:solidFill>
                  <a:srgbClr val="FF0000"/>
                </a:solidFill>
                <a:latin typeface="Calibri" panose="020F0502020204030204" pitchFamily="34" charset="0"/>
                <a:cs typeface="+mn-cs"/>
              </a:rPr>
              <a:t>二、动作变化练习</a:t>
            </a:r>
            <a:endParaRPr lang="zh-CN" altLang="en-US"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19379" y="1529055"/>
            <a:ext cx="10858500" cy="4813566"/>
          </a:xfrm>
        </p:spPr>
        <p:txBody>
          <a:bodyPr rtlCol="0">
            <a:noAutofit/>
          </a:bodyPr>
          <a:lstStyle/>
          <a:p>
            <a:pPr marL="0" indent="0">
              <a:lnSpc>
                <a:spcPct val="160000"/>
              </a:lnSpc>
              <a:buNone/>
            </a:pPr>
            <a:r>
              <a:rPr lang="zh-CN" altLang="en-US" sz="2400" b="0" i="0" dirty="0">
                <a:effectLst/>
                <a:latin typeface="FZDBSJW--GB1-0"/>
              </a:rPr>
              <a:t>（一）练习方法</a:t>
            </a:r>
            <a:br>
              <a:rPr lang="zh-CN" altLang="en-US" sz="2400" b="0" i="0" dirty="0">
                <a:effectLst/>
                <a:latin typeface="FZDBSJW--GB1-0"/>
              </a:rPr>
            </a:br>
            <a:r>
              <a:rPr lang="zh-CN" altLang="en-US" sz="2400" b="0" i="0" dirty="0">
                <a:effectLst/>
                <a:latin typeface="FZDBSJW--GB1-0"/>
              </a:rPr>
              <a:t>        </a:t>
            </a:r>
            <a:r>
              <a:rPr lang="zh-CN" altLang="en-US" sz="2400" b="0" i="0" dirty="0">
                <a:effectLst/>
                <a:latin typeface="FZSSJW--GB1-0"/>
              </a:rPr>
              <a:t>选择一个舞蹈动作，在这个动作元素原型的基础上发展动作。</a:t>
            </a:r>
            <a:br>
              <a:rPr lang="zh-CN" altLang="en-US" sz="2400" b="0" i="0" dirty="0">
                <a:effectLst/>
                <a:latin typeface="FZSSJW--GB1-0"/>
              </a:rPr>
            </a:br>
            <a:r>
              <a:rPr lang="zh-CN" altLang="en-US" sz="2400" b="0" i="0" dirty="0">
                <a:effectLst/>
                <a:latin typeface="FZSSJW--GB1-0"/>
              </a:rPr>
              <a:t>        变化一：上身变化、下身不变；</a:t>
            </a:r>
            <a:br>
              <a:rPr lang="zh-CN" altLang="en-US" sz="2400" b="0" i="0" dirty="0">
                <a:effectLst/>
                <a:latin typeface="FZSSJW--GB1-0"/>
              </a:rPr>
            </a:br>
            <a:r>
              <a:rPr lang="zh-CN" altLang="en-US" sz="2400" b="0" i="0" dirty="0">
                <a:effectLst/>
                <a:latin typeface="FZSSJW--GB1-0"/>
              </a:rPr>
              <a:t>        变化二：下身变化、上身不变；</a:t>
            </a:r>
            <a:br>
              <a:rPr lang="zh-CN" altLang="en-US" sz="2400" b="0" i="0" dirty="0">
                <a:effectLst/>
                <a:latin typeface="FZSSJW--GB1-0"/>
              </a:rPr>
            </a:br>
            <a:r>
              <a:rPr lang="zh-CN" altLang="en-US" sz="2400" b="0" i="0" dirty="0">
                <a:effectLst/>
                <a:latin typeface="FZSSJW--GB1-0"/>
              </a:rPr>
              <a:t>        变化三：动作不变、变换方位；</a:t>
            </a:r>
            <a:br>
              <a:rPr lang="zh-CN" altLang="en-US" sz="2400" b="0" i="0" dirty="0">
                <a:effectLst/>
                <a:latin typeface="FZSSJW--GB1-0"/>
              </a:rPr>
            </a:br>
            <a:r>
              <a:rPr lang="zh-CN" altLang="en-US" sz="2400" b="0" i="0" dirty="0">
                <a:effectLst/>
                <a:latin typeface="FZSSJW--GB1-0"/>
              </a:rPr>
              <a:t>        变化四：动作不变、变换空间；</a:t>
            </a:r>
            <a:br>
              <a:rPr lang="zh-CN" altLang="en-US" sz="2400" b="0" i="0" dirty="0">
                <a:effectLst/>
                <a:latin typeface="FZSSJW--GB1-0"/>
              </a:rPr>
            </a:br>
            <a:r>
              <a:rPr lang="zh-CN" altLang="en-US" sz="2400" b="0" i="0" dirty="0">
                <a:effectLst/>
                <a:latin typeface="FZSSJW--GB1-0"/>
              </a:rPr>
              <a:t>        变化五：动作不变、变换力度；</a:t>
            </a:r>
            <a:br>
              <a:rPr lang="zh-CN" altLang="en-US" sz="2400" b="0" i="0" dirty="0">
                <a:effectLst/>
                <a:latin typeface="FZSSJW--GB1-0"/>
              </a:rPr>
            </a:br>
            <a:r>
              <a:rPr lang="zh-CN" altLang="en-US" sz="2400" b="0" i="0" dirty="0">
                <a:effectLst/>
                <a:latin typeface="FZSSJW--GB1-0"/>
              </a:rPr>
              <a:t>        变化六：动律不变、变上下身动作</a:t>
            </a:r>
            <a:r>
              <a:rPr lang="zh-CN" altLang="en-US" sz="2400" dirty="0"/>
              <a:t> </a:t>
            </a:r>
            <a:br>
              <a:rPr lang="zh-CN" altLang="en-US" sz="2400" dirty="0"/>
            </a:b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25fdcc52-5055-4e73-bf2a-a6deb19c30a4"/>
          <p:cNvSpPr>
            <a:spLocks noGrp="1"/>
          </p:cNvSpPr>
          <p:nvPr>
            <p:ph type="ctrTitle" hasCustomPrompt="1"/>
          </p:nvPr>
        </p:nvSpPr>
        <p:spPr>
          <a:xfrm>
            <a:off x="2286915" y="2118755"/>
            <a:ext cx="7831446" cy="1093825"/>
          </a:xfrm>
        </p:spPr>
        <p:txBody>
          <a:bodyPr>
            <a:normAutofit fontScale="90000"/>
          </a:bodyPr>
          <a:lstStyle/>
          <a:p>
            <a:r>
              <a:rPr lang="zh-CN" altLang="en-US" b="1" dirty="0"/>
              <a:t>项目五  幼儿舞蹈创编技法</a:t>
            </a:r>
            <a:endParaRPr lang="en-US" b="1"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01878" y="867422"/>
            <a:ext cx="10858500" cy="900112"/>
          </a:xfrm>
        </p:spPr>
        <p:txBody>
          <a:bodyPr rtlCol="0"/>
          <a:lstStyle/>
          <a:p>
            <a:pPr rtl="0"/>
            <a:r>
              <a:rPr lang="zh-CN" altLang="en-US" sz="3200" dirty="0">
                <a:solidFill>
                  <a:srgbClr val="FF0000"/>
                </a:solidFill>
                <a:latin typeface="Calibri" panose="020F0502020204030204" pitchFamily="34" charset="0"/>
                <a:cs typeface="+mn-cs"/>
              </a:rPr>
              <a:t>二、动作变化练习</a:t>
            </a:r>
            <a:endParaRPr lang="zh-CN" altLang="en-US"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455574" y="2221498"/>
            <a:ext cx="10925175" cy="3425825"/>
          </a:xfrm>
        </p:spPr>
        <p:txBody>
          <a:bodyPr rtlCol="0">
            <a:normAutofit fontScale="90000"/>
          </a:bodyPr>
          <a:lstStyle/>
          <a:p>
            <a:pPr marL="0" indent="0">
              <a:lnSpc>
                <a:spcPct val="150000"/>
              </a:lnSpc>
              <a:buNone/>
            </a:pPr>
            <a:r>
              <a:rPr lang="zh-CN" altLang="en-US" sz="2400" b="0" i="0" dirty="0">
                <a:effectLst/>
                <a:latin typeface="FZDBSJW--GB1-0"/>
              </a:rPr>
              <a:t>（二）练习要求</a:t>
            </a:r>
            <a:endParaRPr lang="en-US" altLang="zh-CN" sz="2400" b="0" i="0" dirty="0">
              <a:effectLst/>
              <a:latin typeface="FZDBSJW--GB1-0"/>
            </a:endParaRPr>
          </a:p>
          <a:p>
            <a:pPr marL="0" indent="0">
              <a:lnSpc>
                <a:spcPct val="150000"/>
              </a:lnSpc>
              <a:buNone/>
            </a:pPr>
            <a:br>
              <a:rPr lang="zh-CN" altLang="en-US" sz="2400" b="0" i="0" dirty="0">
                <a:effectLst/>
                <a:latin typeface="FZDBSJW--GB1-0"/>
              </a:rPr>
            </a:br>
            <a:r>
              <a:rPr lang="en-US" altLang="zh-CN" sz="2400" b="0" i="0" dirty="0">
                <a:effectLst/>
                <a:latin typeface="FZDBSJW--GB1-0"/>
              </a:rPr>
              <a:t>  </a:t>
            </a:r>
            <a:r>
              <a:rPr lang="en-US" altLang="zh-CN" sz="2400" b="0" i="0" dirty="0">
                <a:effectLst/>
                <a:latin typeface="TimesNewRomanPSMT"/>
              </a:rPr>
              <a:t>1. </a:t>
            </a:r>
            <a:r>
              <a:rPr lang="zh-CN" altLang="en-US" sz="2400" b="0" i="0" dirty="0">
                <a:effectLst/>
                <a:latin typeface="FZSSJW--GB1-0"/>
              </a:rPr>
              <a:t>将新变化来的舞蹈动作按照顺序做，再前后错开顺序做。</a:t>
            </a:r>
            <a:br>
              <a:rPr lang="zh-CN" altLang="en-US" sz="2400" b="0" i="0" dirty="0">
                <a:effectLst/>
                <a:latin typeface="FZSSJW--GB1-0"/>
              </a:rPr>
            </a:br>
            <a:r>
              <a:rPr lang="en-US" altLang="zh-CN" sz="2400" b="0" i="0" dirty="0">
                <a:effectLst/>
                <a:latin typeface="FZSSJW--GB1-0"/>
              </a:rPr>
              <a:t>  </a:t>
            </a:r>
            <a:r>
              <a:rPr lang="en-US" altLang="zh-CN" sz="2400" b="0" i="0" dirty="0">
                <a:effectLst/>
                <a:latin typeface="TimesNewRomanPSMT"/>
              </a:rPr>
              <a:t>2. </a:t>
            </a:r>
            <a:r>
              <a:rPr lang="zh-CN" altLang="en-US" sz="2400" b="0" i="0" dirty="0">
                <a:effectLst/>
                <a:latin typeface="FZSSJW--GB1-0"/>
              </a:rPr>
              <a:t>将新变化来的舞蹈动作按照某种线索（快慢、方位等）发展成一个舞段。</a:t>
            </a:r>
            <a:r>
              <a:rPr lang="zh-CN" altLang="en-US" sz="2400" dirty="0"/>
              <a:t> </a:t>
            </a:r>
            <a:br>
              <a:rPr lang="zh-CN" altLang="en-US" sz="2400" dirty="0"/>
            </a:br>
            <a:br>
              <a:rPr lang="zh-CN" altLang="en-US" sz="2400" dirty="0"/>
            </a:b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810562" y="2159697"/>
            <a:ext cx="7967677" cy="1269303"/>
          </a:xfrm>
        </p:spPr>
        <p:txBody>
          <a:bodyPr rtlCol="0">
            <a:normAutofit/>
          </a:bodyPr>
          <a:lstStyle/>
          <a:p>
            <a:r>
              <a:rPr lang="zh-CN" altLang="en-US" sz="5300" b="1" dirty="0"/>
              <a:t>任务三　群舞调度编舞 </a:t>
            </a:r>
            <a:endParaRPr lang="zh-CN" altLang="en-US" sz="53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2"/>
          <p:cNvSpPr>
            <a:spLocks noGrp="1"/>
          </p:cNvSpPr>
          <p:nvPr>
            <p:ph type="title"/>
          </p:nvPr>
        </p:nvSpPr>
        <p:spPr>
          <a:xfrm>
            <a:off x="666750" y="918628"/>
            <a:ext cx="10858500" cy="900112"/>
          </a:xfrm>
        </p:spPr>
        <p:txBody>
          <a:bodyPr rtlCol="0"/>
          <a:lstStyle/>
          <a:p>
            <a:r>
              <a:rPr lang="zh-CN" altLang="en-US" sz="3200" dirty="0">
                <a:solidFill>
                  <a:srgbClr val="FF0000"/>
                </a:solidFill>
                <a:latin typeface="Calibri" panose="020F0502020204030204" pitchFamily="34" charset="0"/>
                <a:cs typeface="+mn-cs"/>
              </a:rPr>
              <a:t>一、舞台调度</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69912" y="1818740"/>
            <a:ext cx="11052175" cy="3121025"/>
          </a:xfrm>
        </p:spPr>
        <p:txBody>
          <a:bodyPr rtlCol="0">
            <a:normAutofit/>
          </a:bodyPr>
          <a:lstStyle/>
          <a:p>
            <a:pPr marL="0" indent="0">
              <a:lnSpc>
                <a:spcPct val="160000"/>
              </a:lnSpc>
              <a:buNone/>
            </a:pPr>
            <a:br>
              <a:rPr lang="zh-CN" altLang="en-US" sz="2400" b="0" i="0" dirty="0">
                <a:solidFill>
                  <a:srgbClr val="EC028D"/>
                </a:solidFill>
                <a:effectLst/>
                <a:latin typeface="FZHTJW--GB1-0"/>
              </a:rPr>
            </a:br>
            <a:r>
              <a:rPr lang="en-US" altLang="zh-CN" sz="2400" b="0" i="0" dirty="0">
                <a:solidFill>
                  <a:srgbClr val="EC028D"/>
                </a:solidFill>
                <a:effectLst/>
                <a:latin typeface="FZHTJW--GB1-0"/>
              </a:rPr>
              <a:t>   </a:t>
            </a:r>
            <a:r>
              <a:rPr lang="zh-CN" altLang="en-US" sz="2400" b="0" i="0" dirty="0">
                <a:solidFill>
                  <a:srgbClr val="242021"/>
                </a:solidFill>
                <a:effectLst/>
                <a:latin typeface="FZSSJW--GB1-0"/>
              </a:rPr>
              <a:t>幼儿表演性舞蹈（情绪舞、情节舞），通常是要通过舞台传达给观众的，所以我们在创作中就不可避免地会遇到舞台空间运用的问题。编排一个或多个演员舞蹈的位置、动作朝向、运动路线，这就是“舞台调度”，也就是舞蹈动作和它所在的空间的关系</a:t>
            </a:r>
            <a:r>
              <a:rPr lang="zh-CN" altLang="en-US" sz="2400" dirty="0"/>
              <a:t> </a:t>
            </a:r>
            <a:r>
              <a:rPr lang="zh-CN" altLang="en-US" sz="2400" dirty="0">
                <a:latin typeface="Arial" panose="020B0604020202020204" pitchFamily="34" charset="0"/>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911022"/>
            <a:ext cx="10858500" cy="900112"/>
          </a:xfrm>
        </p:spPr>
        <p:txBody>
          <a:bodyPr rtlCol="0"/>
          <a:lstStyle/>
          <a:p>
            <a:pPr>
              <a:lnSpc>
                <a:spcPct val="150000"/>
              </a:lnSpc>
            </a:pPr>
            <a:r>
              <a:rPr lang="zh-CN" altLang="en-US" sz="3200" dirty="0">
                <a:solidFill>
                  <a:srgbClr val="FF0000"/>
                </a:solidFill>
                <a:latin typeface="Calibri" panose="020F0502020204030204" pitchFamily="34" charset="0"/>
                <a:cs typeface="+mn-cs"/>
              </a:rPr>
              <a:t>二、运动路线调度</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411341" y="1418907"/>
            <a:ext cx="11329555" cy="5040415"/>
          </a:xfrm>
        </p:spPr>
        <p:txBody>
          <a:bodyPr rtlCol="0">
            <a:noAutofit/>
          </a:bodyPr>
          <a:lstStyle/>
          <a:p>
            <a:pPr marL="0" indent="0">
              <a:lnSpc>
                <a:spcPct val="170000"/>
              </a:lnSpc>
              <a:buNone/>
            </a:pPr>
            <a:br>
              <a:rPr lang="zh-CN" altLang="en-US" sz="2300" b="0" i="0" dirty="0">
                <a:solidFill>
                  <a:srgbClr val="EC028D"/>
                </a:solidFill>
                <a:effectLst/>
                <a:latin typeface="FZHTJW--GB1-0"/>
              </a:rPr>
            </a:br>
            <a:r>
              <a:rPr lang="en-US" altLang="zh-CN" sz="2300" b="0" i="0" dirty="0">
                <a:solidFill>
                  <a:srgbClr val="EC028D"/>
                </a:solidFill>
                <a:effectLst/>
                <a:latin typeface="FZHTJW--GB1-0"/>
              </a:rPr>
              <a:t>   </a:t>
            </a:r>
            <a:r>
              <a:rPr lang="zh-CN" altLang="en-US" sz="2300" b="0" i="0" dirty="0">
                <a:solidFill>
                  <a:srgbClr val="242021"/>
                </a:solidFill>
                <a:effectLst/>
                <a:latin typeface="FZSSJW--GB1-0"/>
              </a:rPr>
              <a:t>运动路线就是舞者在舞台上的运动路线，概括起来不外乎“直线”和“曲线”两种。舞台上最常见的是直线，比如横线、斜线、竖线、折线等，什么时候采用要看具体需要。</a:t>
            </a:r>
            <a:br>
              <a:rPr lang="zh-CN" altLang="en-US" sz="2300" b="0" i="0" dirty="0">
                <a:solidFill>
                  <a:srgbClr val="242021"/>
                </a:solidFill>
                <a:effectLst/>
                <a:latin typeface="FZSSJW--GB1-0"/>
              </a:rPr>
            </a:br>
            <a:r>
              <a:rPr lang="zh-CN" altLang="en-US" sz="2300" b="0" i="0" dirty="0">
                <a:solidFill>
                  <a:srgbClr val="EC028D"/>
                </a:solidFill>
                <a:effectLst/>
                <a:latin typeface="FZDBSJW--GB1-0"/>
              </a:rPr>
              <a:t>（一）直线</a:t>
            </a:r>
            <a:br>
              <a:rPr lang="zh-CN" altLang="en-US" sz="2300" b="0" i="0" dirty="0">
                <a:solidFill>
                  <a:srgbClr val="EC028D"/>
                </a:solidFill>
                <a:effectLst/>
                <a:latin typeface="FZDBSJW--GB1-0"/>
              </a:rPr>
            </a:br>
            <a:r>
              <a:rPr lang="en-US" altLang="zh-CN" sz="2300" b="0" i="0" dirty="0">
                <a:solidFill>
                  <a:srgbClr val="EC028D"/>
                </a:solidFill>
                <a:effectLst/>
                <a:latin typeface="FZDBSJW--GB1-0"/>
              </a:rPr>
              <a:t>   </a:t>
            </a:r>
            <a:r>
              <a:rPr lang="zh-CN" altLang="en-US" sz="2300" b="0" i="0" dirty="0">
                <a:solidFill>
                  <a:srgbClr val="242021"/>
                </a:solidFill>
                <a:effectLst/>
                <a:latin typeface="FZSSJW--GB1-0"/>
              </a:rPr>
              <a:t>横线的感觉是宽阔、平稳、安定、寂静。横线上往一个方向的流动形成无止境的延伸，由中间向左右两旁形成无边无际的蔓延。斜线在舞台上是视觉空间最长的一条线，斜线最具动感、流动感、遥远感、动荡感、危险感、负担感、压迫感。竖线的形式感是高耸、挺拔、构成的形状刚健有力，平面上有纵深感、逼近感、透视感。</a:t>
            </a:r>
            <a:r>
              <a:rPr lang="zh-CN" altLang="en-US" sz="2300" dirty="0"/>
              <a:t> </a:t>
            </a:r>
            <a:br>
              <a:rPr lang="zh-CN" altLang="en-US" sz="2300" dirty="0"/>
            </a:br>
            <a:endParaRPr lang="zh-CN" altLang="en-US" sz="2300" dirty="0">
              <a:latin typeface="Arial" panose="020B0604020202020204" pitchFamily="34" charset="0"/>
              <a:ea typeface="宋体" panose="02010600030101010101"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1211236"/>
            <a:ext cx="10858500" cy="900112"/>
          </a:xfrm>
        </p:spPr>
        <p:txBody>
          <a:bodyPr rtlCol="0"/>
          <a:lstStyle/>
          <a:p>
            <a:pPr>
              <a:lnSpc>
                <a:spcPct val="150000"/>
              </a:lnSpc>
            </a:pPr>
            <a:r>
              <a:rPr lang="zh-CN" altLang="en-US" sz="3200" dirty="0">
                <a:solidFill>
                  <a:srgbClr val="FF0000"/>
                </a:solidFill>
                <a:latin typeface="Calibri" panose="020F0502020204030204" pitchFamily="34" charset="0"/>
                <a:cs typeface="+mn-cs"/>
              </a:rPr>
              <a:t>二、运动路线调度</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426720" y="2210893"/>
            <a:ext cx="11338560" cy="3862388"/>
          </a:xfrm>
        </p:spPr>
        <p:txBody>
          <a:bodyPr rtlCol="0"/>
          <a:lstStyle/>
          <a:p>
            <a:pPr marL="0" indent="0">
              <a:lnSpc>
                <a:spcPct val="150000"/>
              </a:lnSpc>
              <a:buNone/>
            </a:pPr>
            <a:br>
              <a:rPr lang="zh-CN" altLang="en-US" sz="2400" b="0" i="0" dirty="0">
                <a:solidFill>
                  <a:srgbClr val="EC028D"/>
                </a:solidFill>
                <a:effectLst/>
                <a:latin typeface="FZHTJW--GB1-0"/>
              </a:rPr>
            </a:br>
            <a:r>
              <a:rPr lang="zh-CN" altLang="en-US" sz="2400" b="0" i="0" dirty="0">
                <a:solidFill>
                  <a:srgbClr val="EC028D"/>
                </a:solidFill>
                <a:effectLst/>
                <a:latin typeface="FZHTJW--GB1-0"/>
              </a:rPr>
              <a:t>     </a:t>
            </a:r>
            <a:r>
              <a:rPr lang="zh-CN" altLang="en-US" sz="2400" dirty="0">
                <a:solidFill>
                  <a:srgbClr val="EC028D"/>
                </a:solidFill>
                <a:latin typeface="FZDBSJW--GB1-0"/>
              </a:rPr>
              <a:t>（二）曲线</a:t>
            </a:r>
            <a:br>
              <a:rPr lang="zh-CN" altLang="en-US" sz="1800" b="0" i="0" dirty="0">
                <a:solidFill>
                  <a:srgbClr val="EC028D"/>
                </a:solidFill>
                <a:effectLst/>
                <a:latin typeface="FZDBSJW--GB1-0"/>
              </a:rPr>
            </a:br>
            <a:r>
              <a:rPr lang="en-US" altLang="zh-CN" sz="1800" b="0" i="0" dirty="0">
                <a:solidFill>
                  <a:srgbClr val="EC028D"/>
                </a:solidFill>
                <a:effectLst/>
                <a:latin typeface="FZDBSJW--GB1-0"/>
              </a:rPr>
              <a:t>   </a:t>
            </a:r>
            <a:r>
              <a:rPr lang="zh-CN" altLang="en-US" sz="2400" b="0" i="0" dirty="0">
                <a:solidFill>
                  <a:srgbClr val="242021"/>
                </a:solidFill>
                <a:effectLst/>
                <a:latin typeface="FZSSJW--GB1-0"/>
              </a:rPr>
              <a:t>曲线呈波状，充满活力、幽雅、优美、柔和。在舞蹈中许多曲线的调度构成了丰富多彩的图形。</a:t>
            </a:r>
            <a:r>
              <a:rPr lang="zh-CN" altLang="en-US" sz="2400" dirty="0"/>
              <a:t> </a:t>
            </a:r>
            <a:br>
              <a:rPr lang="zh-CN" altLang="en-US" sz="2400" dirty="0"/>
            </a:br>
            <a:br>
              <a:rPr lang="zh-CN" altLang="en-US" sz="2400" dirty="0"/>
            </a:b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2"/>
          <p:cNvSpPr>
            <a:spLocks noGrp="1"/>
          </p:cNvSpPr>
          <p:nvPr>
            <p:ph type="title"/>
          </p:nvPr>
        </p:nvSpPr>
        <p:spPr>
          <a:xfrm>
            <a:off x="579932" y="1158633"/>
            <a:ext cx="10858500" cy="900112"/>
          </a:xfrm>
        </p:spPr>
        <p:txBody>
          <a:bodyPr rtlCol="0"/>
          <a:lstStyle/>
          <a:p>
            <a:pPr>
              <a:lnSpc>
                <a:spcPct val="150000"/>
              </a:lnSpc>
            </a:pPr>
            <a:r>
              <a:rPr lang="zh-CN" altLang="en-US" sz="3200" dirty="0">
                <a:solidFill>
                  <a:srgbClr val="FF0000"/>
                </a:solidFill>
                <a:latin typeface="Calibri" panose="020F0502020204030204" pitchFamily="34" charset="0"/>
                <a:cs typeface="+mn-cs"/>
              </a:rPr>
              <a:t>三、角、块形调度</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412750" y="2058745"/>
            <a:ext cx="11366500" cy="3863975"/>
          </a:xfrm>
        </p:spPr>
        <p:txBody>
          <a:bodyPr rtlCol="0">
            <a:normAutofit fontScale="92500" lnSpcReduction="10000"/>
          </a:bodyPr>
          <a:lstStyle/>
          <a:p>
            <a:pPr marL="0" indent="0">
              <a:lnSpc>
                <a:spcPct val="160000"/>
              </a:lnSpc>
              <a:buNone/>
            </a:pPr>
            <a:br>
              <a:rPr lang="zh-CN" altLang="en-US" sz="2400" b="0" i="0" dirty="0">
                <a:solidFill>
                  <a:srgbClr val="EC028D"/>
                </a:solidFill>
                <a:effectLst/>
                <a:latin typeface="FZHTJW--GB1-0"/>
              </a:rPr>
            </a:br>
            <a:r>
              <a:rPr lang="en-US" altLang="zh-CN" sz="2400" b="0" i="0" dirty="0">
                <a:solidFill>
                  <a:srgbClr val="EC028D"/>
                </a:solidFill>
                <a:effectLst/>
                <a:latin typeface="FZHTJW--GB1-0"/>
              </a:rPr>
              <a:t>   </a:t>
            </a:r>
            <a:r>
              <a:rPr lang="zh-CN" altLang="en-US" sz="2400" b="0" i="0" dirty="0">
                <a:solidFill>
                  <a:srgbClr val="242021"/>
                </a:solidFill>
                <a:effectLst/>
                <a:latin typeface="FZSSJW--GB1-0"/>
              </a:rPr>
              <a:t>三角形是由斜线、直线和平面所构成，无数条线能构成五角形、菱形，同时也是多边形、锥面体。这些图形在空间中因不同的角度呈现出不同的形式感。各种三角形、等边三角形、倒三角形呈现出的形式感具有金字塔的稳妥、倾向性的动感、不稳定感。四方形的平稳、梯形的庄严、长方形的宽厚、菱形时隐时现的神秘多彩等，都能营造出各种富有意味的动感空间。</a:t>
            </a:r>
            <a:r>
              <a:rPr lang="zh-CN" altLang="en-US" sz="2400" dirty="0"/>
              <a:t> </a:t>
            </a:r>
            <a:br>
              <a:rPr lang="zh-CN" altLang="en-US" sz="2400" dirty="0"/>
            </a:b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2"/>
          <p:cNvSpPr>
            <a:spLocks noGrp="1"/>
          </p:cNvSpPr>
          <p:nvPr>
            <p:ph type="title"/>
          </p:nvPr>
        </p:nvSpPr>
        <p:spPr>
          <a:xfrm>
            <a:off x="666750" y="1123454"/>
            <a:ext cx="10858500" cy="900112"/>
          </a:xfrm>
        </p:spPr>
        <p:txBody>
          <a:bodyPr rtlCol="0"/>
          <a:lstStyle/>
          <a:p>
            <a:pPr>
              <a:lnSpc>
                <a:spcPct val="150000"/>
              </a:lnSpc>
            </a:pPr>
            <a:r>
              <a:rPr lang="zh-CN" altLang="en-US" sz="3200" dirty="0">
                <a:solidFill>
                  <a:srgbClr val="FF0000"/>
                </a:solidFill>
                <a:latin typeface="Calibri" panose="020F0502020204030204" pitchFamily="34" charset="0"/>
                <a:cs typeface="+mn-cs"/>
              </a:rPr>
              <a:t>四、圆形、放射形与聚、散调度</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459581" y="2640013"/>
            <a:ext cx="11272838" cy="3862387"/>
          </a:xfrm>
        </p:spPr>
        <p:txBody>
          <a:bodyPr rtlCol="0"/>
          <a:lstStyle/>
          <a:p>
            <a:pPr marL="0" indent="0">
              <a:lnSpc>
                <a:spcPct val="150000"/>
              </a:lnSpc>
              <a:buNone/>
            </a:pPr>
            <a:br>
              <a:rPr lang="zh-CN" altLang="en-US" sz="2400" b="0" i="0" dirty="0">
                <a:solidFill>
                  <a:srgbClr val="EC028D"/>
                </a:solidFill>
                <a:effectLst/>
                <a:latin typeface="FZHTJW--GB1-0"/>
              </a:rPr>
            </a:br>
            <a:r>
              <a:rPr lang="en-US" altLang="zh-CN" sz="2400" b="0" i="0" dirty="0">
                <a:solidFill>
                  <a:srgbClr val="EC028D"/>
                </a:solidFill>
                <a:effectLst/>
                <a:latin typeface="FZHTJW--GB1-0"/>
              </a:rPr>
              <a:t>   </a:t>
            </a:r>
            <a:r>
              <a:rPr lang="zh-CN" altLang="en-US" sz="2400" b="0" i="0" dirty="0">
                <a:solidFill>
                  <a:srgbClr val="242021"/>
                </a:solidFill>
                <a:effectLst/>
                <a:latin typeface="FZSSJW--GB1-0"/>
              </a:rPr>
              <a:t>圆形象征着和睦圆满，心花怒放，喜气洋洋；放射形具有兴奋感、扩张、舒展；散，散开；聚，聚集，有向心力、凝聚力。</a:t>
            </a:r>
            <a:r>
              <a:rPr lang="zh-CN" altLang="en-US" sz="2400" dirty="0"/>
              <a:t> </a:t>
            </a:r>
            <a:br>
              <a:rPr lang="zh-CN" altLang="en-US" sz="2400" dirty="0"/>
            </a:b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2"/>
          <p:cNvSpPr>
            <a:spLocks noGrp="1"/>
          </p:cNvSpPr>
          <p:nvPr>
            <p:ph type="title"/>
          </p:nvPr>
        </p:nvSpPr>
        <p:spPr>
          <a:xfrm>
            <a:off x="660400" y="406818"/>
            <a:ext cx="10858500" cy="900112"/>
          </a:xfrm>
        </p:spPr>
        <p:txBody>
          <a:bodyPr rtlCol="0"/>
          <a:lstStyle/>
          <a:p>
            <a:pPr>
              <a:lnSpc>
                <a:spcPct val="150000"/>
              </a:lnSpc>
            </a:pPr>
            <a:r>
              <a:rPr lang="zh-CN" altLang="en-US" sz="3200" dirty="0">
                <a:solidFill>
                  <a:srgbClr val="FF0000"/>
                </a:solidFill>
                <a:latin typeface="Calibri" panose="020F0502020204030204" pitchFamily="34" charset="0"/>
                <a:cs typeface="+mn-cs"/>
              </a:rPr>
              <a:t>五、点、线、面、体综合调度编舞</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497370" y="911796"/>
            <a:ext cx="11021530" cy="3863975"/>
          </a:xfrm>
        </p:spPr>
        <p:txBody>
          <a:bodyPr rtlCol="0">
            <a:noAutofit/>
          </a:bodyPr>
          <a:lstStyle/>
          <a:p>
            <a:pPr marL="0" indent="0">
              <a:lnSpc>
                <a:spcPct val="160000"/>
              </a:lnSpc>
              <a:buNone/>
            </a:pPr>
            <a:br>
              <a:rPr lang="zh-CN" altLang="en-US" sz="2400" b="0" i="0" dirty="0">
                <a:solidFill>
                  <a:srgbClr val="EC028D"/>
                </a:solidFill>
                <a:effectLst/>
                <a:latin typeface="FZHTJW--GB1-0"/>
              </a:rPr>
            </a:br>
            <a:r>
              <a:rPr lang="en-US" altLang="zh-CN" sz="2400" b="0" i="0" dirty="0">
                <a:solidFill>
                  <a:srgbClr val="EC028D"/>
                </a:solidFill>
                <a:effectLst/>
                <a:latin typeface="FZHTJW--GB1-0"/>
              </a:rPr>
              <a:t>   </a:t>
            </a:r>
            <a:r>
              <a:rPr lang="zh-CN" altLang="en-US" sz="2400" b="0" i="0" dirty="0">
                <a:solidFill>
                  <a:srgbClr val="242021"/>
                </a:solidFill>
                <a:effectLst/>
                <a:latin typeface="FZSSJW--GB1-0"/>
              </a:rPr>
              <a:t>点、线、面、体综合调度编舞就是综合运用所有线形图的调度方法。在综合中有结构和形式本身的内容。结构是秩序感，每个人的结构方式是心中的一种感觉，是与自己心灵撞击的一种对话方式。</a:t>
            </a:r>
            <a:endParaRPr lang="en-US" altLang="zh-CN" sz="2400" b="0" i="0" dirty="0">
              <a:solidFill>
                <a:srgbClr val="242021"/>
              </a:solidFill>
              <a:effectLst/>
              <a:latin typeface="FZSSJW--GB1-0"/>
            </a:endParaRPr>
          </a:p>
          <a:p>
            <a:pPr marL="0" indent="0">
              <a:lnSpc>
                <a:spcPct val="160000"/>
              </a:lnSpc>
              <a:buNone/>
            </a:pPr>
            <a:r>
              <a:rPr lang="en-US" altLang="zh-CN" sz="2400" dirty="0">
                <a:solidFill>
                  <a:srgbClr val="242021"/>
                </a:solidFill>
                <a:latin typeface="FZSSJW--GB1-0"/>
              </a:rPr>
              <a:t>   </a:t>
            </a:r>
            <a:r>
              <a:rPr lang="zh-CN" altLang="en-US" sz="2400" b="0" i="0" dirty="0">
                <a:solidFill>
                  <a:srgbClr val="242021"/>
                </a:solidFill>
                <a:effectLst/>
                <a:latin typeface="FZSSJW--GB1-0"/>
              </a:rPr>
              <a:t>按照传统习惯，用的最多的调度“一”“零”“八”，就是一横排、大圆圈和八字形，或者是两横排、双圈等。这是无数前人经验的总结。直到现在，在群舞中当用了各种画面之后，要展示整齐划一的动作时，我们还是要使用上述简单的队形。八字形是两竖排的变化，因为在观众面前呈扇形，八字对观众来说前后不遮挡。以上种种均为对称的画面。</a:t>
            </a:r>
            <a:r>
              <a:rPr lang="zh-CN" altLang="en-US" sz="2400" dirty="0"/>
              <a:t> </a:t>
            </a:r>
            <a:br>
              <a:rPr lang="zh-CN" altLang="en-US" sz="2400" dirty="0"/>
            </a:b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2"/>
          <p:cNvSpPr>
            <a:spLocks noGrp="1"/>
          </p:cNvSpPr>
          <p:nvPr>
            <p:ph type="title"/>
          </p:nvPr>
        </p:nvSpPr>
        <p:spPr>
          <a:xfrm>
            <a:off x="666749" y="882053"/>
            <a:ext cx="10858500" cy="900112"/>
          </a:xfrm>
        </p:spPr>
        <p:txBody>
          <a:bodyPr rtlCol="0"/>
          <a:lstStyle/>
          <a:p>
            <a:pPr>
              <a:lnSpc>
                <a:spcPct val="150000"/>
              </a:lnSpc>
            </a:pPr>
            <a:r>
              <a:rPr lang="zh-CN" altLang="en-US" sz="3200" dirty="0">
                <a:solidFill>
                  <a:srgbClr val="FF0000"/>
                </a:solidFill>
                <a:latin typeface="Calibri" panose="020F0502020204030204" pitchFamily="34" charset="0"/>
                <a:cs typeface="+mn-cs"/>
              </a:rPr>
              <a:t>五、点、线、面、体综合调度编舞</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427958" y="2027187"/>
            <a:ext cx="11336083" cy="3862387"/>
          </a:xfrm>
        </p:spPr>
        <p:txBody>
          <a:bodyPr rtlCol="0">
            <a:noAutofit/>
          </a:bodyPr>
          <a:lstStyle/>
          <a:p>
            <a:pPr marL="0" indent="0">
              <a:lnSpc>
                <a:spcPct val="150000"/>
              </a:lnSpc>
              <a:buNone/>
            </a:pPr>
            <a:br>
              <a:rPr lang="zh-CN" altLang="en-US" sz="2400" b="0" i="0" dirty="0">
                <a:solidFill>
                  <a:srgbClr val="EC028D"/>
                </a:solidFill>
                <a:effectLst/>
                <a:latin typeface="FZHTJW--GB1-0"/>
              </a:rPr>
            </a:br>
            <a:r>
              <a:rPr lang="en-US" altLang="zh-CN" sz="2400" b="0" i="0" dirty="0">
                <a:solidFill>
                  <a:srgbClr val="EC028D"/>
                </a:solidFill>
                <a:effectLst/>
                <a:latin typeface="FZHTJW--GB1-0"/>
              </a:rPr>
              <a:t>   </a:t>
            </a:r>
            <a:r>
              <a:rPr lang="zh-CN" altLang="en-US" sz="2400" b="0" i="0" dirty="0">
                <a:solidFill>
                  <a:srgbClr val="242021"/>
                </a:solidFill>
                <a:effectLst/>
                <a:latin typeface="FZSSJW--GB1-0"/>
              </a:rPr>
              <a:t>舞台上还有许多不对称的画面，比如分组的，一组人多，一组人少，独舞或双人领舞在一边，群舞在其他区域等。打破对称可以使画面新颖、活跃，但是较长时间不均衡就不美观。</a:t>
            </a:r>
            <a:br>
              <a:rPr lang="zh-CN" altLang="en-US" sz="2400" b="0" i="0" dirty="0">
                <a:solidFill>
                  <a:srgbClr val="242021"/>
                </a:solidFill>
                <a:effectLst/>
                <a:latin typeface="FZSSJW--GB1-0"/>
              </a:rPr>
            </a:br>
            <a:r>
              <a:rPr lang="en-US" altLang="zh-CN" sz="2400" b="0" i="0" dirty="0">
                <a:solidFill>
                  <a:srgbClr val="242021"/>
                </a:solidFill>
                <a:effectLst/>
                <a:latin typeface="FZSSJW--GB1-0"/>
              </a:rPr>
              <a:t>   </a:t>
            </a:r>
            <a:r>
              <a:rPr lang="zh-CN" altLang="en-US" sz="2400" b="0" i="0" dirty="0">
                <a:solidFill>
                  <a:srgbClr val="242021"/>
                </a:solidFill>
                <a:effectLst/>
                <a:latin typeface="FZSSJW--GB1-0"/>
              </a:rPr>
              <a:t>对比的手法在艺术中也是被普遍运用的。在舞台画面中，高低、疏密、动静的对比应灵活运用，动作与画面的动和静也要运用恰当。</a:t>
            </a:r>
            <a:r>
              <a:rPr lang="zh-CN" altLang="en-US" sz="2400" dirty="0"/>
              <a:t> </a:t>
            </a:r>
            <a:br>
              <a:rPr lang="zh-CN" altLang="en-US" sz="2400" dirty="0"/>
            </a:br>
            <a:br>
              <a:rPr lang="zh-CN" altLang="en-US" sz="2400" dirty="0"/>
            </a:b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2"/>
          <p:cNvSpPr>
            <a:spLocks noGrp="1"/>
          </p:cNvSpPr>
          <p:nvPr>
            <p:ph type="title"/>
          </p:nvPr>
        </p:nvSpPr>
        <p:spPr>
          <a:xfrm>
            <a:off x="792073" y="823531"/>
            <a:ext cx="10858500" cy="900112"/>
          </a:xfrm>
        </p:spPr>
        <p:txBody>
          <a:bodyPr rtlCol="0"/>
          <a:lstStyle/>
          <a:p>
            <a:pPr>
              <a:lnSpc>
                <a:spcPct val="150000"/>
              </a:lnSpc>
            </a:pPr>
            <a:r>
              <a:rPr lang="zh-CN" altLang="en-US" sz="3200" dirty="0">
                <a:solidFill>
                  <a:srgbClr val="FF0000"/>
                </a:solidFill>
                <a:latin typeface="Calibri" panose="020F0502020204030204" pitchFamily="34" charset="0"/>
                <a:cs typeface="+mn-cs"/>
              </a:rPr>
              <a:t>六、调度练习</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80314" y="1359382"/>
            <a:ext cx="9555163" cy="3862388"/>
          </a:xfrm>
        </p:spPr>
        <p:txBody>
          <a:bodyPr rtlCol="0">
            <a:noAutofit/>
          </a:bodyPr>
          <a:lstStyle/>
          <a:p>
            <a:pPr marL="0" indent="0">
              <a:lnSpc>
                <a:spcPct val="160000"/>
              </a:lnSpc>
              <a:buNone/>
            </a:pPr>
            <a:br>
              <a:rPr lang="zh-CN" altLang="en-US" sz="2400" b="0" i="0" dirty="0">
                <a:solidFill>
                  <a:schemeClr val="tx1"/>
                </a:solidFill>
                <a:effectLst/>
                <a:latin typeface="FZHTJW--GB1-0"/>
              </a:rPr>
            </a:br>
            <a:r>
              <a:rPr lang="zh-CN" altLang="en-US" sz="2400" b="0" i="0" dirty="0">
                <a:solidFill>
                  <a:schemeClr val="tx1"/>
                </a:solidFill>
                <a:effectLst/>
                <a:latin typeface="FZDBSJW--GB1-0"/>
              </a:rPr>
              <a:t>（一）练习方法</a:t>
            </a:r>
            <a:br>
              <a:rPr lang="zh-CN" altLang="en-US" sz="2400" b="0" i="0" dirty="0">
                <a:solidFill>
                  <a:schemeClr val="tx1"/>
                </a:solidFill>
                <a:effectLst/>
                <a:latin typeface="FZDBSJW--GB1-0"/>
              </a:rPr>
            </a:br>
            <a:r>
              <a:rPr lang="en-US" altLang="zh-CN" sz="2400" b="0" i="0" dirty="0">
                <a:solidFill>
                  <a:schemeClr val="tx1"/>
                </a:solidFill>
                <a:effectLst/>
                <a:latin typeface="FZDBSJW--GB1-0"/>
              </a:rPr>
              <a:t>  </a:t>
            </a:r>
            <a:r>
              <a:rPr lang="en-US" altLang="zh-CN" sz="2400" b="0" i="0" dirty="0">
                <a:solidFill>
                  <a:schemeClr val="tx1"/>
                </a:solidFill>
                <a:effectLst/>
                <a:latin typeface="FZHTJW--GB1-0"/>
              </a:rPr>
              <a:t>1. </a:t>
            </a:r>
            <a:r>
              <a:rPr lang="zh-CN" altLang="en-US" sz="2400" b="0" i="0" dirty="0">
                <a:solidFill>
                  <a:schemeClr val="tx1"/>
                </a:solidFill>
                <a:effectLst/>
                <a:latin typeface="FZHTJW--GB1-0"/>
              </a:rPr>
              <a:t>横线调度（以横线为调度的舞段）。</a:t>
            </a:r>
            <a:br>
              <a:rPr lang="zh-CN" altLang="en-US" sz="2400" b="0" i="0" dirty="0">
                <a:solidFill>
                  <a:schemeClr val="tx1"/>
                </a:solidFill>
                <a:effectLst/>
                <a:latin typeface="FZHTJW--GB1-0"/>
              </a:rPr>
            </a:br>
            <a:r>
              <a:rPr lang="en-US" altLang="zh-CN" sz="2400" b="0" i="0" dirty="0">
                <a:solidFill>
                  <a:schemeClr val="tx1"/>
                </a:solidFill>
                <a:effectLst/>
                <a:latin typeface="FZHTJW--GB1-0"/>
              </a:rPr>
              <a:t>  </a:t>
            </a:r>
            <a:r>
              <a:rPr lang="en-US" altLang="zh-CN" sz="2400" b="0" i="0" dirty="0">
                <a:solidFill>
                  <a:schemeClr val="tx1"/>
                </a:solidFill>
                <a:effectLst/>
                <a:latin typeface="TimesNewRomanPSMT"/>
              </a:rPr>
              <a:t>2. </a:t>
            </a:r>
            <a:r>
              <a:rPr lang="zh-CN" altLang="en-US" sz="2400" b="0" i="0" dirty="0">
                <a:solidFill>
                  <a:schemeClr val="tx1"/>
                </a:solidFill>
                <a:effectLst/>
                <a:latin typeface="FZSSJW--GB1-0"/>
              </a:rPr>
              <a:t>曲线调度（以曲线为调度的舞段，包括 </a:t>
            </a:r>
            <a:r>
              <a:rPr lang="en-US" altLang="zh-CN" sz="2400" b="0" i="0" dirty="0">
                <a:solidFill>
                  <a:schemeClr val="tx1"/>
                </a:solidFill>
                <a:effectLst/>
                <a:latin typeface="TimesNewRomanPSMT"/>
              </a:rPr>
              <a:t>S </a:t>
            </a:r>
            <a:r>
              <a:rPr lang="zh-CN" altLang="en-US" sz="2400" b="0" i="0" dirty="0">
                <a:solidFill>
                  <a:schemeClr val="tx1"/>
                </a:solidFill>
                <a:effectLst/>
                <a:latin typeface="FZSSJW--GB1-0"/>
              </a:rPr>
              <a:t>线、卷心菜等）。</a:t>
            </a:r>
            <a:br>
              <a:rPr lang="zh-CN" altLang="en-US" sz="2400" b="0" i="0" dirty="0">
                <a:solidFill>
                  <a:schemeClr val="tx1"/>
                </a:solidFill>
                <a:effectLst/>
                <a:latin typeface="FZSSJW--GB1-0"/>
              </a:rPr>
            </a:br>
            <a:r>
              <a:rPr lang="en-US" altLang="zh-CN" sz="2400" b="0" i="0" dirty="0">
                <a:solidFill>
                  <a:schemeClr val="tx1"/>
                </a:solidFill>
                <a:effectLst/>
                <a:latin typeface="FZSSJW--GB1-0"/>
              </a:rPr>
              <a:t>  </a:t>
            </a:r>
            <a:r>
              <a:rPr lang="en-US" altLang="zh-CN" sz="2400" b="0" i="0" dirty="0">
                <a:solidFill>
                  <a:schemeClr val="tx1"/>
                </a:solidFill>
                <a:effectLst/>
                <a:latin typeface="TimesNewRomanPSMT"/>
              </a:rPr>
              <a:t>3. </a:t>
            </a:r>
            <a:r>
              <a:rPr lang="zh-CN" altLang="en-US" sz="2400" b="0" i="0" dirty="0">
                <a:solidFill>
                  <a:schemeClr val="tx1"/>
                </a:solidFill>
                <a:effectLst/>
                <a:latin typeface="FZSSJW--GB1-0"/>
              </a:rPr>
              <a:t>斜线调度（以斜线为调度的舞段，包括 </a:t>
            </a:r>
            <a:r>
              <a:rPr lang="en-US" altLang="zh-CN" sz="2400" b="0" i="0" dirty="0">
                <a:solidFill>
                  <a:schemeClr val="tx1"/>
                </a:solidFill>
                <a:effectLst/>
                <a:latin typeface="TimesNewRomanPSMT"/>
              </a:rPr>
              <a:t>Z </a:t>
            </a:r>
            <a:r>
              <a:rPr lang="zh-CN" altLang="en-US" sz="2400" b="0" i="0" dirty="0">
                <a:solidFill>
                  <a:schemeClr val="tx1"/>
                </a:solidFill>
                <a:effectLst/>
                <a:latin typeface="FZSSJW--GB1-0"/>
              </a:rPr>
              <a:t>线、斜线等）。</a:t>
            </a:r>
            <a:br>
              <a:rPr lang="zh-CN" altLang="en-US" sz="2400" b="0" i="0" dirty="0">
                <a:solidFill>
                  <a:schemeClr val="tx1"/>
                </a:solidFill>
                <a:effectLst/>
                <a:latin typeface="FZSSJW--GB1-0"/>
              </a:rPr>
            </a:br>
            <a:r>
              <a:rPr lang="en-US" altLang="zh-CN" sz="2400" b="0" i="0" dirty="0">
                <a:solidFill>
                  <a:schemeClr val="tx1"/>
                </a:solidFill>
                <a:effectLst/>
                <a:latin typeface="FZSSJW--GB1-0"/>
              </a:rPr>
              <a:t>  </a:t>
            </a:r>
            <a:r>
              <a:rPr lang="en-US" altLang="zh-CN" sz="2400" b="0" i="0" dirty="0">
                <a:solidFill>
                  <a:schemeClr val="tx1"/>
                </a:solidFill>
                <a:effectLst/>
                <a:latin typeface="TimesNewRomanPSMT"/>
              </a:rPr>
              <a:t>4. </a:t>
            </a:r>
            <a:r>
              <a:rPr lang="zh-CN" altLang="en-US" sz="2400" b="0" i="0" dirty="0">
                <a:solidFill>
                  <a:schemeClr val="tx1"/>
                </a:solidFill>
                <a:effectLst/>
                <a:latin typeface="FZSSJW--GB1-0"/>
              </a:rPr>
              <a:t>综合性调度（综合运用所有线、形、图）。</a:t>
            </a:r>
            <a:r>
              <a:rPr lang="zh-CN" altLang="en-US" sz="2400" dirty="0">
                <a:solidFill>
                  <a:schemeClr val="tx1"/>
                </a:solidFill>
              </a:rPr>
              <a:t> </a:t>
            </a:r>
            <a:br>
              <a:rPr lang="zh-CN" altLang="en-US" sz="2400" dirty="0">
                <a:solidFill>
                  <a:schemeClr val="tx1"/>
                </a:solidFill>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40250" y="1129275"/>
            <a:ext cx="2939824" cy="915667"/>
          </a:xfrm>
        </p:spPr>
        <p:txBody>
          <a:bodyPr>
            <a:normAutofit/>
          </a:bodyPr>
          <a:lstStyle/>
          <a:p>
            <a:r>
              <a:rPr kumimoji="0" lang="en-US" altLang="zh-CN" sz="3600" b="1" i="0" u="none" strike="noStrike" kern="1200" cap="none" spc="0" normalizeH="0" baseline="0" noProof="0" dirty="0">
                <a:ln>
                  <a:noFill/>
                </a:ln>
                <a:solidFill>
                  <a:srgbClr val="FFFFFF"/>
                </a:solidFill>
                <a:effectLst/>
                <a:uLnTx/>
                <a:uFillTx/>
                <a:latin typeface="华康方圆体 Std W7"/>
                <a:ea typeface="华康方圆体 Std W7"/>
                <a:cs typeface="+mj-cs"/>
              </a:rPr>
              <a:t>目    录</a:t>
            </a:r>
            <a:endParaRPr lang="zh-CN" altLang="en-US" dirty="0"/>
          </a:p>
        </p:txBody>
      </p:sp>
      <p:sp>
        <p:nvSpPr>
          <p:cNvPr id="3" name="内容占位符 2"/>
          <p:cNvSpPr>
            <a:spLocks noGrp="1"/>
          </p:cNvSpPr>
          <p:nvPr>
            <p:ph sz="quarter" idx="1"/>
          </p:nvPr>
        </p:nvSpPr>
        <p:spPr>
          <a:xfrm>
            <a:off x="4407002" y="2180945"/>
            <a:ext cx="5966690" cy="3979710"/>
          </a:xfrm>
        </p:spPr>
        <p:txBody>
          <a:bodyPr>
            <a:noAutofit/>
          </a:bodyPr>
          <a:lstStyle/>
          <a:p>
            <a:pPr marL="0" indent="0" algn="l">
              <a:lnSpc>
                <a:spcPct val="150000"/>
              </a:lnSpc>
              <a:buNone/>
            </a:pPr>
            <a:r>
              <a:rPr lang="zh-CN" altLang="en-US" sz="2400" dirty="0"/>
              <a:t>任务一     即兴编舞技法</a:t>
            </a:r>
            <a:br>
              <a:rPr lang="en-US" altLang="zh-CN" sz="2400" dirty="0"/>
            </a:br>
            <a:r>
              <a:rPr lang="zh-CN" altLang="en-US" sz="2400" dirty="0"/>
              <a:t>任务二     动作元素编舞</a:t>
            </a:r>
            <a:br>
              <a:rPr lang="en-US" altLang="zh-CN" sz="2400" dirty="0"/>
            </a:br>
            <a:r>
              <a:rPr lang="zh-CN" altLang="en-US" sz="2400" dirty="0"/>
              <a:t>任务三     群舞调度编舞</a:t>
            </a:r>
            <a:br>
              <a:rPr lang="en-US" altLang="zh-CN" sz="2400" dirty="0"/>
            </a:br>
            <a:r>
              <a:rPr lang="zh-CN" altLang="en-US" sz="2400" dirty="0"/>
              <a:t>任务四     交响编舞技法</a:t>
            </a:r>
            <a:br>
              <a:rPr lang="en-US" altLang="zh-CN" sz="2400" dirty="0"/>
            </a:br>
            <a:r>
              <a:rPr lang="zh-CN" altLang="en-US" sz="2400" dirty="0"/>
              <a:t>任务五     自娱性幼儿舞蹈创编</a:t>
            </a:r>
            <a:br>
              <a:rPr lang="en-US" altLang="zh-CN" sz="2400" dirty="0"/>
            </a:br>
            <a:r>
              <a:rPr lang="zh-CN" altLang="en-US" sz="2400" dirty="0"/>
              <a:t>任务六     表演性幼儿舞蹈创编</a:t>
            </a:r>
            <a:br>
              <a:rPr lang="en-US" altLang="zh-CN" sz="2400" dirty="0"/>
            </a:br>
            <a:r>
              <a:rPr lang="zh-CN" altLang="en-US" sz="2400" dirty="0"/>
              <a:t>任务七     舞蹈戏剧展演活动方案</a:t>
            </a:r>
            <a:endParaRPr lang="zh-CN" altLang="en-US" sz="24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2"/>
          <p:cNvSpPr>
            <a:spLocks noGrp="1"/>
          </p:cNvSpPr>
          <p:nvPr>
            <p:ph type="title"/>
          </p:nvPr>
        </p:nvSpPr>
        <p:spPr>
          <a:xfrm>
            <a:off x="666750" y="361469"/>
            <a:ext cx="10858500" cy="900112"/>
          </a:xfrm>
        </p:spPr>
        <p:txBody>
          <a:bodyPr rtlCol="0"/>
          <a:lstStyle/>
          <a:p>
            <a:pPr>
              <a:lnSpc>
                <a:spcPct val="150000"/>
              </a:lnSpc>
            </a:pPr>
            <a:r>
              <a:rPr lang="zh-CN" altLang="en-US" sz="3200" dirty="0">
                <a:solidFill>
                  <a:srgbClr val="FF0000"/>
                </a:solidFill>
                <a:latin typeface="Calibri" panose="020F0502020204030204" pitchFamily="34" charset="0"/>
                <a:cs typeface="+mn-cs"/>
              </a:rPr>
              <a:t>六、调度练习</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51408" y="1261581"/>
            <a:ext cx="11223625" cy="5212371"/>
          </a:xfrm>
        </p:spPr>
        <p:txBody>
          <a:bodyPr rtlCol="0">
            <a:noAutofit/>
          </a:bodyPr>
          <a:lstStyle/>
          <a:p>
            <a:pPr marL="0" indent="0">
              <a:lnSpc>
                <a:spcPct val="170000"/>
              </a:lnSpc>
              <a:buNone/>
            </a:pPr>
            <a:r>
              <a:rPr lang="zh-CN" altLang="en-US" sz="2400" b="0" i="0" dirty="0">
                <a:solidFill>
                  <a:srgbClr val="EC028D"/>
                </a:solidFill>
                <a:effectLst/>
                <a:latin typeface="FZDBSJW--GB1-0"/>
              </a:rPr>
              <a:t>（二）练习要求</a:t>
            </a:r>
            <a:br>
              <a:rPr lang="zh-CN" altLang="en-US" sz="2400" b="0" i="0" dirty="0">
                <a:solidFill>
                  <a:srgbClr val="EC028D"/>
                </a:solidFill>
                <a:effectLst/>
                <a:latin typeface="FZDBSJW--GB1-0"/>
              </a:rPr>
            </a:br>
            <a:r>
              <a:rPr lang="en-US" altLang="zh-CN" sz="2400" b="0" i="0" dirty="0">
                <a:solidFill>
                  <a:srgbClr val="EC028D"/>
                </a:solidFill>
                <a:effectLst/>
                <a:latin typeface="FZDBSJW--GB1-0"/>
              </a:rPr>
              <a:t>  </a:t>
            </a:r>
            <a:r>
              <a:rPr lang="en-US" altLang="zh-CN" sz="2400" b="0" i="0" dirty="0">
                <a:solidFill>
                  <a:srgbClr val="242021"/>
                </a:solidFill>
                <a:effectLst/>
                <a:latin typeface="TimesNewRomanPSMT"/>
              </a:rPr>
              <a:t>1. </a:t>
            </a:r>
            <a:r>
              <a:rPr lang="zh-CN" altLang="en-US" sz="2400" b="0" i="0" dirty="0">
                <a:solidFill>
                  <a:srgbClr val="242021"/>
                </a:solidFill>
                <a:effectLst/>
                <a:latin typeface="FZSSJW--GB1-0"/>
              </a:rPr>
              <a:t>无论运用哪种运动都要注意画面的空间感，要考虑视觉上的先后和主次规律，分清给观众看什么，如何首先占领视觉心灵。</a:t>
            </a:r>
            <a:br>
              <a:rPr lang="zh-CN" altLang="en-US" sz="2400" b="0" i="0" dirty="0">
                <a:solidFill>
                  <a:srgbClr val="242021"/>
                </a:solidFill>
                <a:effectLst/>
                <a:latin typeface="FZSSJW--GB1-0"/>
              </a:rPr>
            </a:br>
            <a:r>
              <a:rPr lang="en-US" altLang="zh-CN" sz="2400" b="0" i="0" dirty="0">
                <a:solidFill>
                  <a:srgbClr val="242021"/>
                </a:solidFill>
                <a:effectLst/>
                <a:latin typeface="FZSSJW--GB1-0"/>
              </a:rPr>
              <a:t>  </a:t>
            </a:r>
            <a:r>
              <a:rPr lang="en-US" altLang="zh-CN" sz="2400" b="0" i="0" dirty="0">
                <a:solidFill>
                  <a:srgbClr val="242021"/>
                </a:solidFill>
                <a:effectLst/>
                <a:latin typeface="TimesNewRomanPSMT"/>
              </a:rPr>
              <a:t>2. </a:t>
            </a:r>
            <a:r>
              <a:rPr lang="zh-CN" altLang="en-US" sz="2400" b="0" i="0" dirty="0">
                <a:solidFill>
                  <a:srgbClr val="242021"/>
                </a:solidFill>
                <a:effectLst/>
                <a:latin typeface="FZSSJW--GB1-0"/>
              </a:rPr>
              <a:t>动作的选择要与运动方式、运动规律相结合。</a:t>
            </a:r>
            <a:br>
              <a:rPr lang="zh-CN" altLang="en-US" sz="2400" b="0" i="0" dirty="0">
                <a:solidFill>
                  <a:srgbClr val="242021"/>
                </a:solidFill>
                <a:effectLst/>
                <a:latin typeface="FZSSJW--GB1-0"/>
              </a:rPr>
            </a:br>
            <a:r>
              <a:rPr lang="en-US" altLang="zh-CN" sz="2400" b="0" i="0" dirty="0">
                <a:solidFill>
                  <a:srgbClr val="242021"/>
                </a:solidFill>
                <a:effectLst/>
                <a:latin typeface="FZSSJW--GB1-0"/>
              </a:rPr>
              <a:t>  </a:t>
            </a:r>
            <a:r>
              <a:rPr lang="en-US" altLang="zh-CN" sz="2400" b="0" i="0" dirty="0">
                <a:solidFill>
                  <a:srgbClr val="242021"/>
                </a:solidFill>
                <a:effectLst/>
                <a:latin typeface="TimesNewRomanPSMT"/>
              </a:rPr>
              <a:t>3. </a:t>
            </a:r>
            <a:r>
              <a:rPr lang="zh-CN" altLang="en-US" sz="2400" b="0" i="0" dirty="0">
                <a:solidFill>
                  <a:srgbClr val="242021"/>
                </a:solidFill>
                <a:effectLst/>
                <a:latin typeface="FZSSJW--GB1-0"/>
              </a:rPr>
              <a:t>综合练习中形式要与内容相吻合。所选用的调度必须有一个主要的调度。调度的方向感、空间感以及构图、画面、动作要有逻辑性。</a:t>
            </a:r>
            <a:br>
              <a:rPr lang="zh-CN" altLang="en-US" sz="2400" b="0" i="0" dirty="0">
                <a:solidFill>
                  <a:srgbClr val="242021"/>
                </a:solidFill>
                <a:effectLst/>
                <a:latin typeface="FZSSJW--GB1-0"/>
              </a:rPr>
            </a:br>
            <a:r>
              <a:rPr lang="en-US" altLang="zh-CN" sz="2400" b="0" i="0" dirty="0">
                <a:solidFill>
                  <a:srgbClr val="242021"/>
                </a:solidFill>
                <a:effectLst/>
                <a:latin typeface="FZSSJW--GB1-0"/>
              </a:rPr>
              <a:t>  </a:t>
            </a:r>
            <a:r>
              <a:rPr lang="en-US" altLang="zh-CN" sz="2400" b="0" i="0" dirty="0">
                <a:solidFill>
                  <a:srgbClr val="242021"/>
                </a:solidFill>
                <a:effectLst/>
                <a:latin typeface="TimesNewRomanPSMT"/>
              </a:rPr>
              <a:t>4. </a:t>
            </a:r>
            <a:r>
              <a:rPr lang="zh-CN" altLang="en-US" sz="2400" b="0" i="0" dirty="0">
                <a:solidFill>
                  <a:srgbClr val="242021"/>
                </a:solidFill>
                <a:effectLst/>
                <a:latin typeface="FZSSJW--GB1-0"/>
              </a:rPr>
              <a:t>舞段调度之间存在着表现性倾向，同时舞段结构也存在突变性（包括突聚和突散）。要求动作、音乐情调、调度协调、恰当。</a:t>
            </a:r>
            <a:r>
              <a:rPr lang="zh-CN" altLang="en-US" sz="2400" dirty="0"/>
              <a:t> </a:t>
            </a:r>
            <a:br>
              <a:rPr lang="zh-CN" altLang="en-US" sz="2400" dirty="0"/>
            </a:br>
            <a:br>
              <a:rPr lang="zh-CN" altLang="en-US" sz="2400" dirty="0"/>
            </a:b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93380" y="770699"/>
            <a:ext cx="4084515" cy="615553"/>
          </a:xfrm>
        </p:spPr>
        <p:txBody>
          <a:bodyPr rtlCol="0"/>
          <a:lstStyle/>
          <a:p>
            <a:pPr rtl="0"/>
            <a:r>
              <a:rPr lang="zh-CN" altLang="en-US" dirty="0"/>
              <a:t>典型案例</a:t>
            </a:r>
            <a:endParaRPr lang="zh-CN" altLang="en-US" dirty="0"/>
          </a:p>
        </p:txBody>
      </p:sp>
      <p:sp>
        <p:nvSpPr>
          <p:cNvPr id="3" name="文本占位符 2"/>
          <p:cNvSpPr>
            <a:spLocks noGrp="1"/>
          </p:cNvSpPr>
          <p:nvPr>
            <p:ph type="body" sz="quarter" idx="12"/>
          </p:nvPr>
        </p:nvSpPr>
        <p:spPr>
          <a:xfrm>
            <a:off x="460858" y="1887161"/>
            <a:ext cx="11272723" cy="4037665"/>
          </a:xfrm>
        </p:spPr>
        <p:txBody>
          <a:bodyPr vert="horz" wrap="square" lIns="0" tIns="0" rIns="0" bIns="0" rtlCol="0" anchor="t">
            <a:noAutofit/>
          </a:bodyPr>
          <a:lstStyle/>
          <a:p>
            <a:pPr algn="l">
              <a:lnSpc>
                <a:spcPct val="150000"/>
              </a:lnSpc>
            </a:pPr>
            <a:r>
              <a:rPr lang="en-US" altLang="zh-CN" sz="2000" b="0" i="0" dirty="0">
                <a:effectLst/>
                <a:latin typeface="FZKTK--GBK1-0"/>
              </a:rPr>
              <a:t>【</a:t>
            </a:r>
            <a:r>
              <a:rPr lang="zh-CN" altLang="en-US" sz="2000" b="0" i="0" dirty="0">
                <a:effectLst/>
                <a:latin typeface="FZKTK--GBK1-0"/>
              </a:rPr>
              <a:t>课堂实践</a:t>
            </a:r>
            <a:r>
              <a:rPr lang="en-US" altLang="zh-CN" sz="2000" b="0" i="0" dirty="0">
                <a:effectLst/>
                <a:latin typeface="FZKTK--GBK1-0"/>
              </a:rPr>
              <a:t>】</a:t>
            </a:r>
            <a:br>
              <a:rPr lang="en-US" altLang="zh-CN" sz="2000" b="0" i="0" dirty="0">
                <a:effectLst/>
                <a:latin typeface="FZKTK--GBK1-0"/>
              </a:rPr>
            </a:br>
            <a:r>
              <a:rPr lang="zh-CN" altLang="en-US" sz="2000" b="0" i="0" dirty="0">
                <a:effectLst/>
                <a:latin typeface="FZKTK--GBK1-0"/>
              </a:rPr>
              <a:t>实践活动内容一 </a:t>
            </a:r>
            <a:endParaRPr lang="en-US" altLang="zh-CN" sz="2000" b="0" i="0" dirty="0">
              <a:effectLst/>
              <a:latin typeface="FZKTK--GBK1-0"/>
            </a:endParaRPr>
          </a:p>
          <a:p>
            <a:pPr algn="l">
              <a:lnSpc>
                <a:spcPct val="150000"/>
              </a:lnSpc>
            </a:pPr>
            <a:r>
              <a:rPr lang="zh-CN" altLang="en-US" sz="2000" b="0" i="0" dirty="0">
                <a:effectLst/>
                <a:latin typeface="FZKTK--GBK1-0"/>
              </a:rPr>
              <a:t>以音乐</a:t>
            </a:r>
            <a:r>
              <a:rPr lang="en-US" altLang="zh-CN" sz="2000" b="0" i="0" dirty="0">
                <a:effectLst/>
                <a:latin typeface="FZKTK--GBK1-0"/>
              </a:rPr>
              <a:t>《</a:t>
            </a:r>
            <a:r>
              <a:rPr lang="zh-CN" altLang="en-US" sz="2000" b="0" i="0" dirty="0">
                <a:effectLst/>
                <a:latin typeface="FZKTK--GBK1-0"/>
              </a:rPr>
              <a:t>堵堵</a:t>
            </a:r>
            <a:r>
              <a:rPr lang="en-US" altLang="zh-CN" sz="2000" b="0" i="0" dirty="0">
                <a:effectLst/>
                <a:latin typeface="FZKTK--GBK1-0"/>
              </a:rPr>
              <a:t>》</a:t>
            </a:r>
            <a:r>
              <a:rPr lang="zh-CN" altLang="en-US" sz="2000" b="0" i="0" dirty="0">
                <a:effectLst/>
                <a:latin typeface="FZKTK--GBK1-0"/>
              </a:rPr>
              <a:t>为创作素材，创编一段关于堵车的舞蹈。</a:t>
            </a:r>
            <a:br>
              <a:rPr lang="zh-CN" altLang="en-US" sz="2000" b="0" i="0" dirty="0">
                <a:effectLst/>
                <a:latin typeface="FZKTK--GBK1-0"/>
              </a:rPr>
            </a:br>
            <a:r>
              <a:rPr lang="en-US" altLang="zh-CN" sz="2000" b="0" i="0" dirty="0">
                <a:effectLst/>
                <a:latin typeface="FZKTK--GBK1-0"/>
              </a:rPr>
              <a:t>1</a:t>
            </a:r>
            <a:r>
              <a:rPr lang="zh-CN" altLang="en-US" sz="2000" b="0" i="0" dirty="0">
                <a:effectLst/>
                <a:latin typeface="FZKTK--GBK1-0"/>
              </a:rPr>
              <a:t>、请设计几个与这个主题相适应的舞蹈动作并发展为舞段。如堵车时可能做的动作：开汽车，踩刹车，看一看，挂挡</a:t>
            </a:r>
            <a:r>
              <a:rPr lang="en-US" altLang="zh-CN" sz="2000" b="0" i="0" dirty="0">
                <a:effectLst/>
                <a:latin typeface="FZKTK--GBK1-0"/>
              </a:rPr>
              <a:t>……</a:t>
            </a:r>
            <a:r>
              <a:rPr lang="zh-CN" altLang="en-US" sz="2000" b="0" i="0" dirty="0">
                <a:effectLst/>
                <a:latin typeface="FZKTK--GBK1-0"/>
              </a:rPr>
              <a:t>（通过高低对比表现快慢，通过高低对比表示急迫程度，高低对比还可以丰富舞蹈画面。）</a:t>
            </a:r>
            <a:endParaRPr lang="en-US" altLang="zh-CN" sz="2000" b="0" i="0" dirty="0">
              <a:effectLst/>
              <a:latin typeface="FZKTK--GBK1-0"/>
            </a:endParaRPr>
          </a:p>
          <a:p>
            <a:pPr algn="l">
              <a:lnSpc>
                <a:spcPct val="150000"/>
              </a:lnSpc>
            </a:pPr>
            <a:r>
              <a:rPr lang="en-US" altLang="zh-CN" sz="2000" dirty="0">
                <a:latin typeface="FZKTK--GBK1-0"/>
              </a:rPr>
              <a:t>2</a:t>
            </a:r>
            <a:r>
              <a:rPr lang="zh-CN" altLang="en-US" sz="2000" dirty="0">
                <a:latin typeface="FZKTK--GBK1-0"/>
              </a:rPr>
              <a:t>、表演及音乐提示：</a:t>
            </a:r>
            <a:br>
              <a:rPr lang="zh-CN" altLang="en-US" sz="2000" b="0" i="0" dirty="0">
                <a:effectLst/>
                <a:latin typeface="FZKTK--GBK1-0"/>
              </a:rPr>
            </a:br>
            <a:r>
              <a:rPr lang="zh-CN" altLang="en-US" sz="2000" b="0" i="0" dirty="0">
                <a:effectLst/>
                <a:latin typeface="FZKTK--GBK1-0"/>
              </a:rPr>
              <a:t>音乐前奏 </a:t>
            </a:r>
            <a:r>
              <a:rPr lang="en-US" altLang="zh-CN" sz="2000" b="0" i="0" dirty="0">
                <a:effectLst/>
                <a:latin typeface="TimesNewRomanPSMT"/>
              </a:rPr>
              <a:t>3*8</a:t>
            </a:r>
            <a:r>
              <a:rPr lang="zh-CN" altLang="en-US" sz="2000" b="0" i="0" dirty="0">
                <a:effectLst/>
                <a:latin typeface="FZKTK--GBK1-0"/>
              </a:rPr>
              <a:t>（急匆匆的行人，即兴情景表演）</a:t>
            </a:r>
            <a:br>
              <a:rPr lang="zh-CN" altLang="en-US" sz="2000" b="0" i="0" dirty="0">
                <a:effectLst/>
                <a:latin typeface="FZKTK--GBK1-0"/>
              </a:rPr>
            </a:br>
            <a:r>
              <a:rPr lang="zh-CN" altLang="en-US" sz="2000" b="0" i="0" dirty="0">
                <a:effectLst/>
                <a:latin typeface="FZKTK--GBK1-0"/>
              </a:rPr>
              <a:t>音乐第一段 </a:t>
            </a:r>
            <a:r>
              <a:rPr lang="en-US" altLang="zh-CN" sz="2000" b="0" i="0" dirty="0">
                <a:effectLst/>
                <a:latin typeface="TimesNewRomanPSMT"/>
              </a:rPr>
              <a:t>4*8 </a:t>
            </a:r>
            <a:r>
              <a:rPr lang="zh-CN" altLang="en-US" sz="2000" b="0" i="0" dirty="0">
                <a:effectLst/>
                <a:latin typeface="FZKTK--GBK1-0"/>
              </a:rPr>
              <a:t>开车路上（主题动作的呈现） </a:t>
            </a:r>
            <a:r>
              <a:rPr lang="en-US" altLang="zh-CN" sz="2000" b="0" i="0" dirty="0">
                <a:effectLst/>
                <a:latin typeface="TimesNewRomanPSMT"/>
              </a:rPr>
              <a:t>+4*8 </a:t>
            </a:r>
            <a:r>
              <a:rPr lang="zh-CN" altLang="en-US" sz="2000" b="0" i="0" dirty="0">
                <a:effectLst/>
                <a:latin typeface="FZKTK--GBK1-0"/>
              </a:rPr>
              <a:t>开始堵车（高低对比关系呈现）</a:t>
            </a:r>
            <a:br>
              <a:rPr lang="zh-CN" altLang="en-US" sz="2000" b="0" i="0" dirty="0">
                <a:effectLst/>
                <a:latin typeface="FZKTK--GBK1-0"/>
              </a:rPr>
            </a:b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36244" y="807446"/>
            <a:ext cx="4084515" cy="615553"/>
          </a:xfrm>
        </p:spPr>
        <p:txBody>
          <a:bodyPr rtlCol="0"/>
          <a:lstStyle/>
          <a:p>
            <a:pPr rtl="0"/>
            <a:r>
              <a:rPr lang="zh-CN" altLang="en-US" dirty="0"/>
              <a:t>典型案例</a:t>
            </a:r>
            <a:endParaRPr lang="zh-CN" altLang="en-US" dirty="0"/>
          </a:p>
        </p:txBody>
      </p:sp>
      <p:sp>
        <p:nvSpPr>
          <p:cNvPr id="3" name="文本占位符 2"/>
          <p:cNvSpPr>
            <a:spLocks noGrp="1"/>
          </p:cNvSpPr>
          <p:nvPr>
            <p:ph type="body" sz="quarter" idx="12"/>
          </p:nvPr>
        </p:nvSpPr>
        <p:spPr>
          <a:xfrm>
            <a:off x="599846" y="1769661"/>
            <a:ext cx="11089844" cy="4037665"/>
          </a:xfrm>
        </p:spPr>
        <p:txBody>
          <a:bodyPr vert="horz" wrap="square" lIns="0" tIns="0" rIns="0" bIns="0" rtlCol="0" anchor="t">
            <a:noAutofit/>
          </a:bodyPr>
          <a:lstStyle/>
          <a:p>
            <a:pPr algn="l">
              <a:lnSpc>
                <a:spcPct val="150000"/>
              </a:lnSpc>
            </a:pPr>
            <a:r>
              <a:rPr lang="en-US" altLang="zh-CN" sz="2000" b="0" i="0" dirty="0">
                <a:effectLst/>
                <a:latin typeface="FZKTK--GBK1-0"/>
              </a:rPr>
              <a:t>【</a:t>
            </a:r>
            <a:r>
              <a:rPr lang="zh-CN" altLang="en-US" sz="2000" b="0" i="0" dirty="0">
                <a:effectLst/>
                <a:latin typeface="FZKTK--GBK1-0"/>
              </a:rPr>
              <a:t>课堂实践</a:t>
            </a:r>
            <a:r>
              <a:rPr lang="en-US" altLang="zh-CN" sz="2000" b="0" i="0" dirty="0">
                <a:effectLst/>
                <a:latin typeface="FZKTK--GBK1-0"/>
              </a:rPr>
              <a:t>】</a:t>
            </a:r>
            <a:br>
              <a:rPr lang="zh-CN" altLang="en-US" sz="2000" b="0" i="0" dirty="0">
                <a:effectLst/>
                <a:latin typeface="FZKTK--GBK1-0"/>
              </a:rPr>
            </a:br>
            <a:r>
              <a:rPr lang="zh-CN" altLang="en-US" sz="2000" b="0" i="0" dirty="0">
                <a:effectLst/>
                <a:latin typeface="FZKTK--GBK1-0"/>
              </a:rPr>
              <a:t>实践活动内容二</a:t>
            </a:r>
            <a:endParaRPr lang="en-US" altLang="zh-CN" sz="2000" b="0" i="0" dirty="0">
              <a:effectLst/>
              <a:latin typeface="FZKTK--GBK1-0"/>
            </a:endParaRPr>
          </a:p>
          <a:p>
            <a:pPr algn="l">
              <a:lnSpc>
                <a:spcPct val="150000"/>
              </a:lnSpc>
            </a:pPr>
            <a:r>
              <a:rPr lang="zh-CN" altLang="en-US" sz="2000" b="0" i="0" dirty="0">
                <a:effectLst/>
                <a:latin typeface="FZKTK--GBK1-0"/>
              </a:rPr>
              <a:t>将实践活动一中的创作素材继续按情节向下发展，完成第二、三段舞蹈作品的创作。</a:t>
            </a:r>
            <a:br>
              <a:rPr lang="zh-CN" altLang="en-US" sz="2000" b="0" i="0" dirty="0">
                <a:effectLst/>
                <a:latin typeface="FZKTK--GBK1-0"/>
              </a:rPr>
            </a:br>
            <a:r>
              <a:rPr lang="en-US" altLang="zh-CN" sz="2000" b="0" i="0" dirty="0">
                <a:effectLst/>
                <a:latin typeface="FZKTK--GBK1-0"/>
              </a:rPr>
              <a:t>1</a:t>
            </a:r>
            <a:r>
              <a:rPr lang="zh-CN" altLang="en-US" sz="2000" b="0" i="0" dirty="0">
                <a:effectLst/>
                <a:latin typeface="FZKTK--GBK1-0"/>
              </a:rPr>
              <a:t>、音乐第二段 </a:t>
            </a:r>
            <a:r>
              <a:rPr lang="en-US" altLang="zh-CN" sz="2000" b="0" i="0" dirty="0">
                <a:effectLst/>
                <a:latin typeface="TimesNewRomanPSMT"/>
              </a:rPr>
              <a:t>4*8+4*8 </a:t>
            </a:r>
            <a:r>
              <a:rPr lang="zh-CN" altLang="en-US" sz="2000" b="0" i="0" dirty="0">
                <a:effectLst/>
                <a:latin typeface="FZKTK--GBK1-0"/>
              </a:rPr>
              <a:t>交通事故（事故的发生 </a:t>
            </a:r>
            <a:r>
              <a:rPr lang="en-US" altLang="zh-CN" sz="2000" b="0" i="0" dirty="0">
                <a:effectLst/>
                <a:latin typeface="TimesNewRomanPSMT"/>
              </a:rPr>
              <a:t>+ </a:t>
            </a:r>
            <a:r>
              <a:rPr lang="zh-CN" altLang="en-US" sz="2000" b="0" i="0" dirty="0">
                <a:effectLst/>
                <a:latin typeface="FZKTK--GBK1-0"/>
              </a:rPr>
              <a:t>事故的解决）</a:t>
            </a:r>
            <a:br>
              <a:rPr lang="zh-CN" altLang="en-US" sz="2000" b="0" i="0" dirty="0">
                <a:effectLst/>
                <a:latin typeface="FZKTK--GBK1-0"/>
              </a:rPr>
            </a:br>
            <a:r>
              <a:rPr lang="zh-CN" altLang="en-US" sz="2000" b="0" i="0" dirty="0">
                <a:effectLst/>
                <a:latin typeface="FZKTK--GBK1-0"/>
              </a:rPr>
              <a:t>提示：可能是行驶中两辆汽车的矛盾也可能是马路上路过的行人之间的矛盾。看热闹的人群，围观</a:t>
            </a:r>
            <a:r>
              <a:rPr lang="en-US" altLang="zh-CN" sz="2000" b="0" i="0" dirty="0">
                <a:effectLst/>
                <a:latin typeface="FZKTK--GBK1-0"/>
              </a:rPr>
              <a:t>——</a:t>
            </a:r>
            <a:r>
              <a:rPr lang="zh-CN" altLang="en-US" sz="2000" b="0" i="0" dirty="0">
                <a:effectLst/>
                <a:latin typeface="FZKTK--GBK1-0"/>
              </a:rPr>
              <a:t>帮忙，舞蹈由座位变成站位。</a:t>
            </a:r>
            <a:br>
              <a:rPr lang="zh-CN" altLang="en-US" sz="2000" b="0" i="0" dirty="0">
                <a:effectLst/>
                <a:latin typeface="FZKTK--GBK1-0"/>
              </a:rPr>
            </a:br>
            <a:r>
              <a:rPr lang="en-US" altLang="zh-CN" sz="2000" b="0" i="0" dirty="0">
                <a:effectLst/>
                <a:latin typeface="FZKTK--GBK1-0"/>
              </a:rPr>
              <a:t>2</a:t>
            </a:r>
            <a:r>
              <a:rPr lang="zh-CN" altLang="en-US" sz="2000" b="0" i="0" dirty="0">
                <a:effectLst/>
                <a:latin typeface="FZKTK--GBK1-0"/>
              </a:rPr>
              <a:t>、音乐第三段： </a:t>
            </a:r>
            <a:r>
              <a:rPr lang="en-US" altLang="zh-CN" sz="2000" b="0" i="0" dirty="0">
                <a:effectLst/>
                <a:latin typeface="TimesNewRomanPSMT"/>
              </a:rPr>
              <a:t>4*8 </a:t>
            </a:r>
            <a:r>
              <a:rPr lang="zh-CN" altLang="en-US" sz="2000" b="0" i="0" dirty="0">
                <a:effectLst/>
                <a:latin typeface="FZKTK--GBK1-0"/>
              </a:rPr>
              <a:t>继续行驶（站位舞蹈，在第一段主题动作基础上将主题动作加入下肢动作。） </a:t>
            </a:r>
            <a:r>
              <a:rPr lang="en-US" altLang="zh-CN" sz="2000" b="0" i="0" dirty="0">
                <a:effectLst/>
                <a:latin typeface="TimesNewRomanPSMT"/>
              </a:rPr>
              <a:t>+4*8 </a:t>
            </a:r>
            <a:r>
              <a:rPr lang="zh-CN" altLang="en-US" sz="2000" b="0" i="0" dirty="0">
                <a:effectLst/>
                <a:latin typeface="FZKTK--GBK1-0"/>
              </a:rPr>
              <a:t>继续行驶（加入下肢动作基础上变换队形，舞蹈构图的实践练习） </a:t>
            </a:r>
            <a:r>
              <a:rPr lang="en-US" altLang="zh-CN" sz="2000" b="0" i="0" dirty="0">
                <a:effectLst/>
                <a:latin typeface="TimesNewRomanPSMT"/>
              </a:rPr>
              <a:t>+4*8 </a:t>
            </a:r>
            <a:r>
              <a:rPr lang="zh-CN" altLang="en-US" sz="2000" b="0" i="0" dirty="0">
                <a:effectLst/>
                <a:latin typeface="FZKTK--GBK1-0"/>
              </a:rPr>
              <a:t>继续行驶（借助道具构图移动线练习）。</a:t>
            </a:r>
            <a:r>
              <a:rPr lang="zh-CN" altLang="en-US" sz="2000" dirty="0"/>
              <a:t> </a:t>
            </a:r>
            <a:br>
              <a:rPr lang="zh-CN" altLang="en-US" sz="2000" dirty="0"/>
            </a:b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42235" y="2107964"/>
            <a:ext cx="8150557" cy="1269303"/>
          </a:xfrm>
        </p:spPr>
        <p:txBody>
          <a:bodyPr rtlCol="0">
            <a:noAutofit/>
          </a:bodyPr>
          <a:lstStyle/>
          <a:p>
            <a:r>
              <a:rPr lang="zh-CN" altLang="en-US" sz="5300" b="1" dirty="0"/>
              <a:t>任务四   交响编舞技法 </a:t>
            </a:r>
            <a:endParaRPr lang="zh-CN" altLang="en-US" sz="5300" b="1"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419893" y="1716087"/>
            <a:ext cx="11352213" cy="3425825"/>
          </a:xfrm>
        </p:spPr>
        <p:txBody>
          <a:bodyPr rtlCol="0">
            <a:noAutofit/>
          </a:bodyPr>
          <a:lstStyle/>
          <a:p>
            <a:pPr marL="0" indent="0">
              <a:lnSpc>
                <a:spcPct val="150000"/>
              </a:lnSpc>
              <a:buNone/>
            </a:pPr>
            <a:br>
              <a:rPr lang="zh-CN" altLang="en-US" sz="2400" b="0" i="0" dirty="0">
                <a:solidFill>
                  <a:srgbClr val="EC028D"/>
                </a:solidFill>
                <a:effectLst/>
                <a:latin typeface="FZHTJW--GB1-0"/>
              </a:rPr>
            </a:br>
            <a:r>
              <a:rPr lang="en-US" altLang="zh-CN" sz="2400" b="0" i="0" dirty="0">
                <a:solidFill>
                  <a:srgbClr val="EC028D"/>
                </a:solidFill>
                <a:effectLst/>
                <a:latin typeface="FZHTJW--GB1-0"/>
              </a:rPr>
              <a:t>   </a:t>
            </a:r>
            <a:r>
              <a:rPr lang="zh-CN" altLang="en-US" sz="2400" b="0" i="0" dirty="0">
                <a:solidFill>
                  <a:srgbClr val="242021"/>
                </a:solidFill>
                <a:effectLst/>
                <a:latin typeface="FZSSJW--GB1-0"/>
              </a:rPr>
              <a:t>交响编舞法就是受到交响音乐创作经验的启示，借鉴交响音乐的音乐思维逻辑而形成的，它极大地丰富了舞蹈的创作手法，强化了舞蹈的表现力，从而把舞蹈创作推向了一个更高的阶段，因此，可以说交响编舞法不仅是一种新的创作手法，同时也是一种新的创作思维。卡农、赋格是借用音乐作曲法的一个技术，这个技术在音乐中的地位也许不是最重要的，但运用到编舞中，它们所产生的效果和作用会比在音乐中更加显著。</a:t>
            </a:r>
            <a:br>
              <a:rPr lang="zh-CN" altLang="en-US" sz="2400" b="0" i="0" dirty="0">
                <a:solidFill>
                  <a:srgbClr val="242021"/>
                </a:solidFill>
                <a:effectLst/>
                <a:latin typeface="FZSSJW--GB1-0"/>
              </a:rPr>
            </a:br>
            <a:br>
              <a:rPr lang="zh-CN" altLang="en-US" sz="2400" dirty="0"/>
            </a:br>
            <a:endParaRPr lang="zh-CN" altLang="en-US" sz="2400" dirty="0">
              <a:latin typeface="Arial" panose="020B0604020202020204" pitchFamily="34" charset="0"/>
              <a:ea typeface="宋体" panose="02010600030101010101" pitchFamily="2" charset="-122"/>
            </a:endParaRPr>
          </a:p>
        </p:txBody>
      </p:sp>
      <p:sp>
        <p:nvSpPr>
          <p:cNvPr id="2" name="文本框 1"/>
          <p:cNvSpPr txBox="1"/>
          <p:nvPr/>
        </p:nvSpPr>
        <p:spPr>
          <a:xfrm>
            <a:off x="687230" y="909450"/>
            <a:ext cx="4521994" cy="1107996"/>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一、交响编舞法</a:t>
            </a:r>
            <a:endParaRPr lang="en-US" altLang="zh-CN" sz="3200" b="1" dirty="0">
              <a:solidFill>
                <a:srgbClr val="FF0000"/>
              </a:solidFill>
              <a:latin typeface="Calibri" panose="020F0502020204030204" pitchFamily="34" charset="0"/>
              <a:ea typeface="Microsoft YaHei UI" panose="020B0503020204020204" pitchFamily="34" charset="-122"/>
            </a:endParaRPr>
          </a:p>
          <a:p>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419893" y="1844908"/>
            <a:ext cx="11352213" cy="3425825"/>
          </a:xfrm>
        </p:spPr>
        <p:txBody>
          <a:bodyPr rtlCol="0">
            <a:noAutofit/>
          </a:bodyPr>
          <a:lstStyle/>
          <a:p>
            <a:pPr marL="0" indent="0">
              <a:lnSpc>
                <a:spcPct val="150000"/>
              </a:lnSpc>
              <a:buNone/>
            </a:pPr>
            <a:br>
              <a:rPr lang="zh-CN" altLang="en-US" sz="2400" b="0" i="0" dirty="0">
                <a:solidFill>
                  <a:srgbClr val="EC028D"/>
                </a:solidFill>
                <a:effectLst/>
                <a:latin typeface="FZHTJW--GB1-0"/>
              </a:rPr>
            </a:br>
            <a:r>
              <a:rPr lang="en-US" altLang="zh-CN" sz="2400" b="0" i="0" dirty="0">
                <a:solidFill>
                  <a:srgbClr val="EC028D"/>
                </a:solidFill>
                <a:effectLst/>
                <a:latin typeface="FZHTJW--GB1-0"/>
              </a:rPr>
              <a:t>   </a:t>
            </a:r>
            <a:r>
              <a:rPr lang="zh-CN" altLang="en-US" sz="2400" b="0" i="0" dirty="0">
                <a:solidFill>
                  <a:srgbClr val="242021"/>
                </a:solidFill>
                <a:effectLst/>
                <a:latin typeface="FZSSJW--GB1-0"/>
              </a:rPr>
              <a:t>卡农即 </a:t>
            </a:r>
            <a:r>
              <a:rPr lang="en-US" altLang="zh-CN" sz="2400" b="0" i="0" dirty="0">
                <a:solidFill>
                  <a:srgbClr val="242021"/>
                </a:solidFill>
                <a:effectLst/>
                <a:latin typeface="TimesNewRomanPSMT"/>
              </a:rPr>
              <a:t>Canon</a:t>
            </a:r>
            <a:r>
              <a:rPr lang="zh-CN" altLang="en-US" sz="2400" b="0" i="0" dirty="0">
                <a:solidFill>
                  <a:srgbClr val="242021"/>
                </a:solidFill>
                <a:effectLst/>
                <a:latin typeface="FZSSJW--GB1-0"/>
              </a:rPr>
              <a:t>，或者 </a:t>
            </a:r>
            <a:r>
              <a:rPr lang="en-US" altLang="zh-CN" sz="2400" b="0" i="0" dirty="0" err="1">
                <a:solidFill>
                  <a:srgbClr val="242021"/>
                </a:solidFill>
                <a:effectLst/>
                <a:latin typeface="TimesNewRomanPSMT"/>
              </a:rPr>
              <a:t>Canong</a:t>
            </a:r>
            <a:r>
              <a:rPr lang="zh-CN" altLang="en-US" sz="2400" b="0" i="0" dirty="0">
                <a:solidFill>
                  <a:srgbClr val="242021"/>
                </a:solidFill>
                <a:effectLst/>
                <a:latin typeface="FZSSJW--GB1-0"/>
              </a:rPr>
              <a:t>。卡农是一种音乐谱曲技法。卡农的所有声部虽然都模仿一个声部，但不同高度的声部依一定间隔进入，造成一种此起彼伏，连绵不断的效果，轮唱也是一种卡农。在卡农中，最先出现的旋律是导句，以后模仿的是答句。根据各声部高度不同的音程差，可分为同度卡农、五度卡农、四度卡农等；根据间隔的时间长短，可分为一小节卡农、两小节卡农等；此外还有伴奏卡农、转位卡农、逆行卡农、反行卡农等各种手法。</a:t>
            </a:r>
            <a:br>
              <a:rPr lang="zh-CN" altLang="en-US" sz="2400" b="0" i="0" dirty="0">
                <a:solidFill>
                  <a:srgbClr val="242021"/>
                </a:solidFill>
                <a:effectLst/>
                <a:latin typeface="FZSSJW--GB1-0"/>
              </a:rPr>
            </a:br>
            <a:br>
              <a:rPr lang="zh-CN" altLang="en-US" sz="2400" b="0" i="0" dirty="0">
                <a:solidFill>
                  <a:srgbClr val="242021"/>
                </a:solidFill>
                <a:effectLst/>
                <a:latin typeface="FZSSJW--GB1-0"/>
              </a:rPr>
            </a:br>
            <a:br>
              <a:rPr lang="zh-CN" altLang="en-US" sz="2400" dirty="0"/>
            </a:br>
            <a:endParaRPr lang="zh-CN" altLang="en-US" sz="2400" dirty="0">
              <a:latin typeface="Arial" panose="020B0604020202020204" pitchFamily="34" charset="0"/>
              <a:ea typeface="宋体" panose="02010600030101010101" pitchFamily="2" charset="-122"/>
            </a:endParaRPr>
          </a:p>
        </p:txBody>
      </p:sp>
      <p:sp>
        <p:nvSpPr>
          <p:cNvPr id="2" name="文本框 1"/>
          <p:cNvSpPr txBox="1"/>
          <p:nvPr/>
        </p:nvSpPr>
        <p:spPr>
          <a:xfrm>
            <a:off x="636023" y="1092330"/>
            <a:ext cx="6700836" cy="75257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二、卡农练习</a:t>
            </a:r>
            <a:endParaRPr lang="zh-CN" altLang="en-US"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420687" y="2345195"/>
            <a:ext cx="11350625" cy="3425825"/>
          </a:xfrm>
        </p:spPr>
        <p:txBody>
          <a:bodyPr rtlCol="0">
            <a:noAutofit/>
          </a:bodyPr>
          <a:lstStyle/>
          <a:p>
            <a:pPr marL="0" indent="0">
              <a:lnSpc>
                <a:spcPct val="150000"/>
              </a:lnSpc>
              <a:buNone/>
            </a:pPr>
            <a:br>
              <a:rPr lang="zh-CN" altLang="en-US" sz="2400" b="0" i="0" dirty="0">
                <a:solidFill>
                  <a:srgbClr val="242021"/>
                </a:solidFill>
                <a:effectLst/>
                <a:latin typeface="FZSSJW--GB1-0"/>
              </a:rPr>
            </a:br>
            <a:r>
              <a:rPr lang="en-US" altLang="zh-CN" sz="2400" b="0" i="0" dirty="0">
                <a:solidFill>
                  <a:srgbClr val="242021"/>
                </a:solidFill>
                <a:effectLst/>
                <a:latin typeface="FZSSJW--GB1-0"/>
              </a:rPr>
              <a:t>   </a:t>
            </a:r>
            <a:r>
              <a:rPr lang="zh-CN" altLang="en-US" sz="2400" b="0" i="0" dirty="0">
                <a:solidFill>
                  <a:srgbClr val="242021"/>
                </a:solidFill>
                <a:effectLst/>
                <a:latin typeface="FZSSJW--GB1-0"/>
              </a:rPr>
              <a:t>卡农在音乐作曲法中是指同一主题、同一乐句完全模仿的表现手法。将音乐作曲法中的卡农技术运用到编舞中，是指选择在空间、时间及力度上有对比的短句进行同一主题、同一舞句的完全重复。该短句的选择要注意具有卡农性质。</a:t>
            </a:r>
            <a:br>
              <a:rPr lang="zh-CN" altLang="en-US" sz="2400" dirty="0"/>
            </a:br>
            <a:br>
              <a:rPr lang="zh-CN" altLang="en-US" sz="2400" b="0" i="0" dirty="0">
                <a:solidFill>
                  <a:srgbClr val="242021"/>
                </a:solidFill>
                <a:effectLst/>
                <a:latin typeface="FZSSJW--GB1-0"/>
              </a:rPr>
            </a:br>
            <a:br>
              <a:rPr lang="zh-CN" altLang="en-US" sz="2400" dirty="0"/>
            </a:br>
            <a:endParaRPr lang="zh-CN" altLang="en-US" sz="2400" dirty="0">
              <a:latin typeface="Arial" panose="020B0604020202020204" pitchFamily="34" charset="0"/>
              <a:ea typeface="宋体" panose="02010600030101010101" pitchFamily="2" charset="-122"/>
            </a:endParaRPr>
          </a:p>
        </p:txBody>
      </p:sp>
      <p:sp>
        <p:nvSpPr>
          <p:cNvPr id="2" name="文本框 1"/>
          <p:cNvSpPr txBox="1"/>
          <p:nvPr/>
        </p:nvSpPr>
        <p:spPr>
          <a:xfrm>
            <a:off x="701861" y="1260580"/>
            <a:ext cx="6700836" cy="75257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二、卡农练习</a:t>
            </a:r>
            <a:endParaRPr lang="zh-CN" altLang="en-US"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474268" y="1786712"/>
            <a:ext cx="11243463" cy="3425825"/>
          </a:xfrm>
        </p:spPr>
        <p:txBody>
          <a:bodyPr rtlCol="0">
            <a:noAutofit/>
          </a:bodyPr>
          <a:lstStyle/>
          <a:p>
            <a:pPr marL="0" indent="0">
              <a:lnSpc>
                <a:spcPct val="150000"/>
              </a:lnSpc>
              <a:buNone/>
            </a:pPr>
            <a:r>
              <a:rPr lang="en-US" altLang="zh-CN" sz="2400" dirty="0">
                <a:solidFill>
                  <a:srgbClr val="EC028D"/>
                </a:solidFill>
                <a:latin typeface="FZHTJW--GB1-0"/>
              </a:rPr>
              <a:t>   </a:t>
            </a:r>
            <a:r>
              <a:rPr lang="zh-CN" altLang="en-US" sz="2400" b="0" i="0" dirty="0">
                <a:solidFill>
                  <a:srgbClr val="242021"/>
                </a:solidFill>
                <a:effectLst/>
                <a:latin typeface="FZSSJW--GB1-0"/>
              </a:rPr>
              <a:t>赋格（英： </a:t>
            </a:r>
            <a:r>
              <a:rPr lang="en-US" altLang="zh-CN" sz="2400" b="0" i="0" dirty="0">
                <a:solidFill>
                  <a:srgbClr val="242021"/>
                </a:solidFill>
                <a:effectLst/>
                <a:latin typeface="TimesNewRomanPSMT"/>
              </a:rPr>
              <a:t>fugue</a:t>
            </a:r>
            <a:r>
              <a:rPr lang="zh-CN" altLang="en-US" sz="2400" b="0" i="0" dirty="0">
                <a:solidFill>
                  <a:srgbClr val="242021"/>
                </a:solidFill>
                <a:effectLst/>
                <a:latin typeface="FZSSJW--GB1-0"/>
              </a:rPr>
              <a:t>，德： </a:t>
            </a:r>
            <a:r>
              <a:rPr lang="en-US" altLang="zh-CN" sz="2400" b="0" i="0" dirty="0" err="1">
                <a:solidFill>
                  <a:srgbClr val="242021"/>
                </a:solidFill>
                <a:effectLst/>
                <a:latin typeface="TimesNewRomanPSMT"/>
              </a:rPr>
              <a:t>fuge</a:t>
            </a:r>
            <a:r>
              <a:rPr lang="zh-CN" altLang="en-US" sz="2400" b="0" i="0" dirty="0">
                <a:solidFill>
                  <a:srgbClr val="242021"/>
                </a:solidFill>
                <a:effectLst/>
                <a:latin typeface="FZSSJW--GB1-0"/>
              </a:rPr>
              <a:t>，法： </a:t>
            </a:r>
            <a:r>
              <a:rPr lang="en-US" altLang="zh-CN" sz="2400" b="0" i="0" dirty="0">
                <a:solidFill>
                  <a:srgbClr val="242021"/>
                </a:solidFill>
                <a:effectLst/>
                <a:latin typeface="TimesNewRomanPSMT"/>
              </a:rPr>
              <a:t>fugue</a:t>
            </a:r>
            <a:r>
              <a:rPr lang="zh-CN" altLang="en-US" sz="2400" b="0" i="0" dirty="0">
                <a:solidFill>
                  <a:srgbClr val="242021"/>
                </a:solidFill>
                <a:effectLst/>
                <a:latin typeface="FZSSJW--GB1-0"/>
              </a:rPr>
              <a:t>，意： </a:t>
            </a:r>
            <a:r>
              <a:rPr lang="en-US" altLang="zh-CN" sz="2400" b="0" i="0" dirty="0" err="1">
                <a:solidFill>
                  <a:srgbClr val="242021"/>
                </a:solidFill>
                <a:effectLst/>
                <a:latin typeface="TimesNewRomanPSMT"/>
              </a:rPr>
              <a:t>fuga</a:t>
            </a:r>
            <a:r>
              <a:rPr lang="zh-CN" altLang="en-US" sz="2400" b="0" i="0" dirty="0">
                <a:solidFill>
                  <a:srgbClr val="242021"/>
                </a:solidFill>
                <a:effectLst/>
                <a:latin typeface="FZSSJW--GB1-0"/>
              </a:rPr>
              <a:t>）一词的来源有多种说法，一般认为是来自拉丁语，原意是“追逐”和“飞翔”。赋格的主要特点是相互模仿的声部在不同的音高和时间相继进入，按照对位法组织在一起的音乐。其基本特点是运用模仿对位法，通常是建立在一个主题上，以不同的声部、不同的调子、偶尔也用不同的速度或上下颠倒或从后往前地进行演奏。然而，赋格的概念远不如卡农那么严格，因而允许有更多的情感或艺术的表现。赋格在音乐中是指一主题多个旋律交织的对立统一的段落组合。在舞蹈中是指将在空间、时间和力度上不同侧重点的短句交织在一起的段落组合，它们之间是对立统一的关系。</a:t>
            </a:r>
            <a:br>
              <a:rPr lang="zh-CN" altLang="en-US" sz="2400" dirty="0"/>
            </a:br>
            <a:br>
              <a:rPr lang="zh-CN" altLang="en-US" sz="2400" dirty="0"/>
            </a:br>
            <a:br>
              <a:rPr lang="zh-CN" altLang="en-US" sz="2400" b="0" i="0" dirty="0">
                <a:solidFill>
                  <a:srgbClr val="242021"/>
                </a:solidFill>
                <a:effectLst/>
                <a:latin typeface="FZSSJW--GB1-0"/>
              </a:rPr>
            </a:br>
            <a:br>
              <a:rPr lang="zh-CN" altLang="en-US" sz="2400" dirty="0"/>
            </a:br>
            <a:endParaRPr lang="zh-CN" altLang="en-US" sz="2400" dirty="0">
              <a:latin typeface="Arial" panose="020B0604020202020204" pitchFamily="34" charset="0"/>
              <a:ea typeface="宋体" panose="02010600030101010101" pitchFamily="2" charset="-122"/>
            </a:endParaRPr>
          </a:p>
        </p:txBody>
      </p:sp>
      <p:sp>
        <p:nvSpPr>
          <p:cNvPr id="2" name="文本框 1"/>
          <p:cNvSpPr txBox="1"/>
          <p:nvPr/>
        </p:nvSpPr>
        <p:spPr>
          <a:xfrm>
            <a:off x="657969" y="828299"/>
            <a:ext cx="6700836" cy="75257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三、赋格练习</a:t>
            </a:r>
            <a:endParaRPr lang="zh-CN" altLang="en-US"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486569" y="859028"/>
            <a:ext cx="11218862" cy="5453989"/>
          </a:xfrm>
        </p:spPr>
        <p:txBody>
          <a:bodyPr rtlCol="0">
            <a:noAutofit/>
          </a:bodyPr>
          <a:lstStyle/>
          <a:p>
            <a:pPr marL="0" indent="0">
              <a:lnSpc>
                <a:spcPct val="150000"/>
              </a:lnSpc>
              <a:buNone/>
            </a:pPr>
            <a:r>
              <a:rPr lang="zh-CN" altLang="en-US" sz="2400" b="0" i="0" dirty="0">
                <a:solidFill>
                  <a:srgbClr val="EC028D"/>
                </a:solidFill>
                <a:effectLst/>
                <a:latin typeface="FZDBSJW--GB1-0"/>
              </a:rPr>
              <a:t>（一）练习方法</a:t>
            </a:r>
            <a:br>
              <a:rPr lang="zh-CN" altLang="en-US" sz="2400" b="0" i="0" dirty="0">
                <a:solidFill>
                  <a:srgbClr val="EC028D"/>
                </a:solidFill>
                <a:effectLst/>
                <a:latin typeface="FZDBSJW--GB1-0"/>
              </a:rPr>
            </a:br>
            <a:r>
              <a:rPr lang="en-US" altLang="zh-CN" sz="2400" b="0" i="0" dirty="0">
                <a:solidFill>
                  <a:srgbClr val="EC028D"/>
                </a:solidFill>
                <a:effectLst/>
                <a:latin typeface="FZDBSJW--GB1-0"/>
              </a:rPr>
              <a:t>  </a:t>
            </a:r>
            <a:r>
              <a:rPr lang="en-US" altLang="zh-CN" sz="2400" b="0" i="0" dirty="0">
                <a:solidFill>
                  <a:srgbClr val="242021"/>
                </a:solidFill>
                <a:effectLst/>
                <a:latin typeface="TimesNewRomanPSMT"/>
              </a:rPr>
              <a:t>1. </a:t>
            </a:r>
            <a:r>
              <a:rPr lang="zh-CN" altLang="en-US" sz="2400" b="0" i="0" dirty="0">
                <a:solidFill>
                  <a:srgbClr val="242021"/>
                </a:solidFill>
                <a:effectLst/>
                <a:latin typeface="FZSSJW--GB1-0"/>
              </a:rPr>
              <a:t>卡农编舞技法</a:t>
            </a:r>
            <a:r>
              <a:rPr lang="en-US" altLang="zh-CN" sz="2400" b="0" i="0" dirty="0">
                <a:solidFill>
                  <a:srgbClr val="242021"/>
                </a:solidFill>
                <a:effectLst/>
                <a:latin typeface="FZSSJW--GB1-0"/>
              </a:rPr>
              <a:t>——</a:t>
            </a:r>
            <a:r>
              <a:rPr lang="zh-CN" altLang="en-US" sz="2400" b="0" i="0" dirty="0">
                <a:solidFill>
                  <a:srgbClr val="242021"/>
                </a:solidFill>
                <a:effectLst/>
                <a:latin typeface="FZSSJW--GB1-0"/>
              </a:rPr>
              <a:t>选择在空间及时间上有对比的动作或动作主题短句来实践卡农的编舞方法。</a:t>
            </a:r>
            <a:br>
              <a:rPr lang="zh-CN" altLang="en-US" sz="2400" b="0" i="0" dirty="0">
                <a:solidFill>
                  <a:srgbClr val="242021"/>
                </a:solidFill>
                <a:effectLst/>
                <a:latin typeface="FZSSJW--GB1-0"/>
              </a:rPr>
            </a:br>
            <a:r>
              <a:rPr lang="en-US" altLang="zh-CN" sz="2400" b="0" i="0" dirty="0">
                <a:solidFill>
                  <a:srgbClr val="242021"/>
                </a:solidFill>
                <a:effectLst/>
                <a:latin typeface="FZSSJW--GB1-0"/>
              </a:rPr>
              <a:t>  </a:t>
            </a:r>
            <a:r>
              <a:rPr lang="en-US" altLang="zh-CN" sz="2400" b="0" i="0" dirty="0">
                <a:solidFill>
                  <a:srgbClr val="242021"/>
                </a:solidFill>
                <a:effectLst/>
                <a:latin typeface="TimesNewRomanPSMT"/>
              </a:rPr>
              <a:t>2. </a:t>
            </a:r>
            <a:r>
              <a:rPr lang="zh-CN" altLang="en-US" sz="2400" b="0" i="0" dirty="0">
                <a:solidFill>
                  <a:srgbClr val="242021"/>
                </a:solidFill>
                <a:effectLst/>
                <a:latin typeface="FZSSJW--GB1-0"/>
              </a:rPr>
              <a:t>赋格编舞技法</a:t>
            </a:r>
            <a:r>
              <a:rPr lang="en-US" altLang="zh-CN" sz="2400" b="0" i="0" dirty="0">
                <a:solidFill>
                  <a:srgbClr val="242021"/>
                </a:solidFill>
                <a:effectLst/>
                <a:latin typeface="FZSSJW--GB1-0"/>
              </a:rPr>
              <a:t>——</a:t>
            </a:r>
            <a:r>
              <a:rPr lang="zh-CN" altLang="en-US" sz="2400" b="0" i="0" dirty="0">
                <a:solidFill>
                  <a:srgbClr val="242021"/>
                </a:solidFill>
                <a:effectLst/>
                <a:latin typeface="FZSSJW--GB1-0"/>
              </a:rPr>
              <a:t>选择在空间及时间上不同动作的短句，该短句要符合赋格的要求，即对立统一的关系来实践赋格编舞技法。</a:t>
            </a:r>
            <a:br>
              <a:rPr lang="zh-CN" altLang="en-US" sz="2400" b="0" i="0" dirty="0">
                <a:solidFill>
                  <a:srgbClr val="242021"/>
                </a:solidFill>
                <a:effectLst/>
                <a:latin typeface="FZSSJW--GB1-0"/>
              </a:rPr>
            </a:br>
            <a:r>
              <a:rPr lang="zh-CN" altLang="en-US" sz="2400" b="0" i="0" dirty="0">
                <a:solidFill>
                  <a:srgbClr val="EC028D"/>
                </a:solidFill>
                <a:effectLst/>
                <a:latin typeface="FZDBSJW--GB1-0"/>
              </a:rPr>
              <a:t>（二）练习要求</a:t>
            </a:r>
            <a:br>
              <a:rPr lang="zh-CN" altLang="en-US" sz="2400" b="0" i="0" dirty="0">
                <a:solidFill>
                  <a:srgbClr val="EC028D"/>
                </a:solidFill>
                <a:effectLst/>
                <a:latin typeface="FZDBSJW--GB1-0"/>
              </a:rPr>
            </a:br>
            <a:r>
              <a:rPr lang="en-US" altLang="zh-CN" sz="2400" b="0" i="0" dirty="0">
                <a:solidFill>
                  <a:srgbClr val="EC028D"/>
                </a:solidFill>
                <a:effectLst/>
                <a:latin typeface="FZDBSJW--GB1-0"/>
              </a:rPr>
              <a:t>  </a:t>
            </a:r>
            <a:r>
              <a:rPr lang="en-US" altLang="zh-CN" sz="2400" b="0" i="0" dirty="0">
                <a:solidFill>
                  <a:srgbClr val="242021"/>
                </a:solidFill>
                <a:effectLst/>
                <a:latin typeface="TimesNewRomanPSMT"/>
              </a:rPr>
              <a:t>1. </a:t>
            </a:r>
            <a:r>
              <a:rPr lang="zh-CN" altLang="en-US" sz="2400" b="0" i="0" dirty="0">
                <a:solidFill>
                  <a:srgbClr val="242021"/>
                </a:solidFill>
                <a:effectLst/>
                <a:latin typeface="FZSSJW--GB1-0"/>
              </a:rPr>
              <a:t>要达到空间与时间明显的几个线条的编织。</a:t>
            </a:r>
            <a:br>
              <a:rPr lang="zh-CN" altLang="en-US" sz="2400" b="0" i="0" dirty="0">
                <a:solidFill>
                  <a:srgbClr val="242021"/>
                </a:solidFill>
                <a:effectLst/>
                <a:latin typeface="FZSSJW--GB1-0"/>
              </a:rPr>
            </a:br>
            <a:r>
              <a:rPr lang="en-US" altLang="zh-CN" sz="2400" b="0" i="0" dirty="0">
                <a:solidFill>
                  <a:srgbClr val="242021"/>
                </a:solidFill>
                <a:effectLst/>
                <a:latin typeface="FZSSJW--GB1-0"/>
              </a:rPr>
              <a:t>  </a:t>
            </a:r>
            <a:r>
              <a:rPr lang="en-US" altLang="zh-CN" sz="2400" b="0" i="0" dirty="0">
                <a:solidFill>
                  <a:srgbClr val="242021"/>
                </a:solidFill>
                <a:effectLst/>
                <a:latin typeface="TimesNewRomanPSMT"/>
              </a:rPr>
              <a:t>2. </a:t>
            </a:r>
            <a:r>
              <a:rPr lang="zh-CN" altLang="en-US" sz="2400" b="0" i="0" dirty="0">
                <a:solidFill>
                  <a:srgbClr val="242021"/>
                </a:solidFill>
                <a:effectLst/>
                <a:latin typeface="FZSSJW--GB1-0"/>
              </a:rPr>
              <a:t>舞蹈动作与音乐对位要巧妙结合。</a:t>
            </a:r>
            <a:br>
              <a:rPr lang="zh-CN" altLang="en-US" sz="2400" b="0" i="0" dirty="0">
                <a:solidFill>
                  <a:srgbClr val="242021"/>
                </a:solidFill>
                <a:effectLst/>
                <a:latin typeface="FZSSJW--GB1-0"/>
              </a:rPr>
            </a:br>
            <a:r>
              <a:rPr lang="en-US" altLang="zh-CN" sz="2400" b="0" i="0" dirty="0">
                <a:solidFill>
                  <a:srgbClr val="242021"/>
                </a:solidFill>
                <a:effectLst/>
                <a:latin typeface="FZSSJW--GB1-0"/>
              </a:rPr>
              <a:t>  </a:t>
            </a:r>
            <a:r>
              <a:rPr lang="en-US" altLang="zh-CN" sz="2400" b="0" i="0" dirty="0">
                <a:solidFill>
                  <a:srgbClr val="242021"/>
                </a:solidFill>
                <a:effectLst/>
                <a:latin typeface="TimesNewRomanPSMT"/>
              </a:rPr>
              <a:t>3. </a:t>
            </a:r>
            <a:r>
              <a:rPr lang="zh-CN" altLang="en-US" sz="2400" b="0" i="0" dirty="0">
                <a:solidFill>
                  <a:srgbClr val="242021"/>
                </a:solidFill>
                <a:effectLst/>
                <a:latin typeface="FZSSJW--GB1-0"/>
              </a:rPr>
              <a:t>要建立起音乐化的意识并能够在编舞过程中加以灵活运用。幼儿舞蹈创编训练。</a:t>
            </a:r>
            <a:r>
              <a:rPr lang="zh-CN" altLang="en-US" sz="2400" dirty="0"/>
              <a:t> </a:t>
            </a:r>
            <a:br>
              <a:rPr lang="zh-CN" altLang="en-US" sz="2400" dirty="0"/>
            </a:b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58768" y="957285"/>
            <a:ext cx="4084515" cy="615553"/>
          </a:xfrm>
        </p:spPr>
        <p:txBody>
          <a:bodyPr rtlCol="0"/>
          <a:lstStyle/>
          <a:p>
            <a:pPr rtl="0"/>
            <a:r>
              <a:rPr lang="zh-CN" altLang="en-US" dirty="0"/>
              <a:t>典型案例</a:t>
            </a:r>
            <a:endParaRPr lang="zh-CN" altLang="en-US" dirty="0"/>
          </a:p>
        </p:txBody>
      </p:sp>
      <p:sp>
        <p:nvSpPr>
          <p:cNvPr id="3" name="文本占位符 2"/>
          <p:cNvSpPr>
            <a:spLocks noGrp="1"/>
          </p:cNvSpPr>
          <p:nvPr>
            <p:ph type="body" sz="quarter" idx="12"/>
          </p:nvPr>
        </p:nvSpPr>
        <p:spPr>
          <a:xfrm>
            <a:off x="585788" y="2207944"/>
            <a:ext cx="11301413" cy="4217180"/>
          </a:xfrm>
        </p:spPr>
        <p:txBody>
          <a:bodyPr vert="horz" wrap="square" lIns="0" tIns="0" rIns="0" bIns="0" rtlCol="0" anchor="t">
            <a:noAutofit/>
          </a:bodyPr>
          <a:lstStyle/>
          <a:p>
            <a:pPr algn="l">
              <a:lnSpc>
                <a:spcPct val="150000"/>
              </a:lnSpc>
            </a:pPr>
            <a:r>
              <a:rPr lang="zh-CN" altLang="en-US" sz="2000" b="0" i="0" dirty="0">
                <a:effectLst/>
                <a:latin typeface="FZKTK--GBK1-0"/>
              </a:rPr>
              <a:t>实践活动内容：</a:t>
            </a:r>
            <a:endParaRPr lang="en-US" altLang="zh-CN" sz="2000" b="0" i="0" dirty="0">
              <a:effectLst/>
              <a:latin typeface="FZKTK--GBK1-0"/>
            </a:endParaRPr>
          </a:p>
          <a:p>
            <a:pPr algn="l">
              <a:lnSpc>
                <a:spcPct val="150000"/>
              </a:lnSpc>
            </a:pPr>
            <a:r>
              <a:rPr lang="zh-CN" altLang="en-US" sz="2000" b="0" i="0" dirty="0">
                <a:effectLst/>
                <a:latin typeface="FZKTK--GBK1-0"/>
              </a:rPr>
              <a:t>将实践活动一、二中的创作素材继续按情节向下发展，完成整个舞蹈作品的创作。</a:t>
            </a:r>
            <a:br>
              <a:rPr lang="zh-CN" altLang="en-US" sz="2000" b="0" i="0" dirty="0">
                <a:effectLst/>
                <a:latin typeface="FZKTK--GBK1-0"/>
              </a:rPr>
            </a:br>
            <a:r>
              <a:rPr lang="en-US" altLang="zh-CN" sz="2000" b="0" i="0" dirty="0">
                <a:effectLst/>
                <a:latin typeface="FZKTK--GBK1-0"/>
              </a:rPr>
              <a:t>1</a:t>
            </a:r>
            <a:r>
              <a:rPr lang="zh-CN" altLang="en-US" sz="2000" b="0" i="0" dirty="0">
                <a:effectLst/>
                <a:latin typeface="FZKTK--GBK1-0"/>
              </a:rPr>
              <a:t>、第四段：（完全重复再现） </a:t>
            </a:r>
            <a:r>
              <a:rPr lang="en-US" altLang="zh-CN" sz="2000" b="0" i="0" dirty="0">
                <a:effectLst/>
                <a:latin typeface="TimesNewRomanPSMT"/>
              </a:rPr>
              <a:t>4*8 </a:t>
            </a:r>
            <a:r>
              <a:rPr lang="zh-CN" altLang="en-US" sz="2000" b="0" i="0" dirty="0">
                <a:effectLst/>
                <a:latin typeface="FZKTK--GBK1-0"/>
              </a:rPr>
              <a:t>开车路上（主题动作的呈现） </a:t>
            </a:r>
            <a:r>
              <a:rPr lang="en-US" altLang="zh-CN" sz="2000" b="0" i="0" dirty="0">
                <a:effectLst/>
                <a:latin typeface="TimesNewRomanPSMT"/>
              </a:rPr>
              <a:t>+4*8 </a:t>
            </a:r>
            <a:r>
              <a:rPr lang="zh-CN" altLang="en-US" sz="2000" b="0" i="0" dirty="0">
                <a:effectLst/>
                <a:latin typeface="FZKTK--GBK1-0"/>
              </a:rPr>
              <a:t>开始堵车（高低对比关系呈现）</a:t>
            </a:r>
            <a:br>
              <a:rPr lang="zh-CN" altLang="en-US" sz="2000" b="0" i="0" dirty="0">
                <a:effectLst/>
                <a:latin typeface="FZKTK--GBK1-0"/>
              </a:rPr>
            </a:br>
            <a:r>
              <a:rPr lang="en-US" altLang="zh-CN" sz="2000" b="0" i="0" dirty="0">
                <a:effectLst/>
                <a:latin typeface="FZKTK--GBK1-0"/>
              </a:rPr>
              <a:t>2</a:t>
            </a:r>
            <a:r>
              <a:rPr lang="zh-CN" altLang="en-US" sz="2000" b="0" i="0" dirty="0">
                <a:effectLst/>
                <a:latin typeface="FZKTK--GBK1-0"/>
              </a:rPr>
              <a:t>、第五段： </a:t>
            </a:r>
            <a:r>
              <a:rPr lang="en-US" altLang="zh-CN" sz="2000" b="0" i="0" dirty="0">
                <a:effectLst/>
                <a:latin typeface="TimesNewRomanPSMT"/>
              </a:rPr>
              <a:t>4*8+4*8 </a:t>
            </a:r>
            <a:r>
              <a:rPr lang="zh-CN" altLang="en-US" sz="2000" b="0" i="0" dirty="0">
                <a:effectLst/>
                <a:latin typeface="FZKTK--GBK1-0"/>
              </a:rPr>
              <a:t>卡农、赋格表现手法</a:t>
            </a:r>
            <a:r>
              <a:rPr lang="zh-CN" altLang="en-US" sz="2000" dirty="0"/>
              <a:t> </a:t>
            </a:r>
            <a:br>
              <a:rPr lang="zh-CN" altLang="en-US" sz="2000" dirty="0"/>
            </a:b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lstStyle/>
          <a:p>
            <a:pPr rtl="0"/>
            <a:r>
              <a:rPr lang="zh-CN" altLang="en-US" b="1" dirty="0"/>
              <a:t>学习目标</a:t>
            </a:r>
            <a:endParaRPr lang="zh-CN" altLang="en-US" b="1" dirty="0"/>
          </a:p>
        </p:txBody>
      </p:sp>
      <p:sp>
        <p:nvSpPr>
          <p:cNvPr id="63" name="标题 6"/>
          <p:cNvSpPr txBox="1"/>
          <p:nvPr/>
        </p:nvSpPr>
        <p:spPr>
          <a:xfrm>
            <a:off x="2120114" y="2457403"/>
            <a:ext cx="7565211" cy="3021682"/>
          </a:xfrm>
          <a:prstGeom prst="rect">
            <a:avLst/>
          </a:prstGeom>
        </p:spPr>
        <p:txBody>
          <a:bodyPr rtlCol="0">
            <a:noAutofit/>
          </a:bodyPr>
          <a:lstStyle>
            <a:lvl1pPr algn="l" defTabSz="914400" rtl="0" eaLnBrk="1" latinLnBrk="0" hangingPunct="1">
              <a:lnSpc>
                <a:spcPct val="90000"/>
              </a:lnSpc>
              <a:spcBef>
                <a:spcPts val="1000"/>
              </a:spcBef>
              <a:buNone/>
              <a:defRPr sz="4000" b="1" kern="1200">
                <a:solidFill>
                  <a:schemeClr val="accent5"/>
                </a:solidFill>
                <a:latin typeface="Microsoft YaHei UI" panose="020B0503020204020204" pitchFamily="34" charset="-122"/>
                <a:ea typeface="Microsoft YaHei UI" panose="020B0503020204020204" pitchFamily="34" charset="-122"/>
                <a:cs typeface="+mj-cs"/>
              </a:defRPr>
            </a:lvl1pPr>
          </a:lstStyle>
          <a:p>
            <a:pPr fontAlgn="auto">
              <a:lnSpc>
                <a:spcPct val="150000"/>
              </a:lnSpc>
              <a:spcAft>
                <a:spcPts val="0"/>
              </a:spcAft>
            </a:pPr>
            <a:endParaRPr lang="en-US" altLang="zh-CN" sz="2000" dirty="0">
              <a:solidFill>
                <a:schemeClr val="tx1"/>
              </a:solidFill>
              <a:latin typeface="宋体" panose="02010600030101010101" pitchFamily="2" charset="-122"/>
              <a:ea typeface="宋体" panose="02010600030101010101" pitchFamily="2" charset="-122"/>
            </a:endParaRPr>
          </a:p>
          <a:p>
            <a:pPr fontAlgn="auto">
              <a:lnSpc>
                <a:spcPct val="150000"/>
              </a:lnSpc>
              <a:spcAft>
                <a:spcPts val="0"/>
              </a:spcAft>
            </a:pPr>
            <a:endParaRPr lang="en-US" altLang="zh-CN" sz="2000" dirty="0">
              <a:solidFill>
                <a:schemeClr val="tx1"/>
              </a:solidFill>
              <a:latin typeface="宋体" panose="02010600030101010101" pitchFamily="2" charset="-122"/>
              <a:ea typeface="宋体" panose="02010600030101010101" pitchFamily="2" charset="-122"/>
            </a:endParaRPr>
          </a:p>
          <a:p>
            <a:pPr fontAlgn="auto">
              <a:lnSpc>
                <a:spcPct val="150000"/>
              </a:lnSpc>
              <a:spcAft>
                <a:spcPts val="0"/>
              </a:spcAft>
            </a:pPr>
            <a:endParaRPr lang="en-US" altLang="zh-CN" sz="2000" dirty="0">
              <a:solidFill>
                <a:schemeClr val="tx1"/>
              </a:solidFill>
              <a:latin typeface="宋体" panose="02010600030101010101" pitchFamily="2" charset="-122"/>
              <a:ea typeface="宋体" panose="02010600030101010101" pitchFamily="2" charset="-122"/>
            </a:endParaRPr>
          </a:p>
        </p:txBody>
      </p:sp>
      <p:sp>
        <p:nvSpPr>
          <p:cNvPr id="3" name="文本框 2"/>
          <p:cNvSpPr txBox="1"/>
          <p:nvPr/>
        </p:nvSpPr>
        <p:spPr>
          <a:xfrm>
            <a:off x="1085087" y="2223821"/>
            <a:ext cx="10385146" cy="3821559"/>
          </a:xfrm>
          <a:prstGeom prst="rect">
            <a:avLst/>
          </a:prstGeom>
          <a:noFill/>
        </p:spPr>
        <p:txBody>
          <a:bodyPr wrap="square" rtlCol="0">
            <a:spAutoFit/>
          </a:bodyPr>
          <a:lstStyle/>
          <a:p>
            <a:r>
              <a:rPr lang="zh-CN" altLang="en-US" sz="2300" dirty="0"/>
              <a:t>●</a:t>
            </a:r>
            <a:r>
              <a:rPr lang="zh-CN" altLang="en-US" sz="2300" dirty="0">
                <a:latin typeface="+mn-ea"/>
              </a:rPr>
              <a:t>知识目标</a:t>
            </a:r>
            <a:endParaRPr lang="zh-CN" altLang="en-US" sz="2300" dirty="0">
              <a:latin typeface="+mn-ea"/>
            </a:endParaRPr>
          </a:p>
          <a:p>
            <a:pPr>
              <a:spcBef>
                <a:spcPts val="1000"/>
              </a:spcBef>
            </a:pPr>
            <a:r>
              <a:rPr lang="en-US" altLang="zh-CN" sz="2300" dirty="0">
                <a:latin typeface="+mn-ea"/>
              </a:rPr>
              <a:t>1. </a:t>
            </a:r>
            <a:r>
              <a:rPr lang="zh-CN" altLang="en-US" sz="2300" dirty="0">
                <a:latin typeface="+mn-ea"/>
              </a:rPr>
              <a:t>理解掌握不同种类幼儿舞蹈的创编技法和理论知识。</a:t>
            </a:r>
            <a:endParaRPr lang="zh-CN" altLang="en-US" sz="2300" dirty="0">
              <a:latin typeface="+mn-ea"/>
            </a:endParaRPr>
          </a:p>
          <a:p>
            <a:pPr>
              <a:spcBef>
                <a:spcPts val="1000"/>
              </a:spcBef>
            </a:pPr>
            <a:r>
              <a:rPr lang="en-US" altLang="zh-CN" sz="2300" dirty="0">
                <a:latin typeface="+mn-ea"/>
              </a:rPr>
              <a:t>2. </a:t>
            </a:r>
            <a:r>
              <a:rPr lang="zh-CN" altLang="en-US" sz="2300" dirty="0">
                <a:latin typeface="+mn-ea"/>
              </a:rPr>
              <a:t>能够将前一项目所学的理论知识迁移到本项目中，为创编实践做好基本准备。</a:t>
            </a:r>
            <a:endParaRPr lang="zh-CN" altLang="en-US" sz="2300" dirty="0">
              <a:latin typeface="+mn-ea"/>
            </a:endParaRPr>
          </a:p>
          <a:p>
            <a:pPr>
              <a:spcBef>
                <a:spcPts val="1000"/>
              </a:spcBef>
            </a:pPr>
            <a:r>
              <a:rPr lang="zh-CN" altLang="en-US" sz="2300" dirty="0">
                <a:latin typeface="+mn-ea"/>
              </a:rPr>
              <a:t>●技能目标</a:t>
            </a:r>
            <a:endParaRPr lang="zh-CN" altLang="en-US" sz="2300" dirty="0">
              <a:latin typeface="+mn-ea"/>
            </a:endParaRPr>
          </a:p>
          <a:p>
            <a:pPr>
              <a:spcBef>
                <a:spcPts val="1000"/>
              </a:spcBef>
            </a:pPr>
            <a:r>
              <a:rPr lang="zh-CN" altLang="en-US" sz="2300" dirty="0">
                <a:latin typeface="+mn-ea"/>
              </a:rPr>
              <a:t>能够灵活运用舞蹈创编的技法，根据幼儿不同年龄阶段的特点与创编要求进行</a:t>
            </a:r>
            <a:endParaRPr lang="zh-CN" altLang="en-US" sz="2300" dirty="0">
              <a:latin typeface="+mn-ea"/>
            </a:endParaRPr>
          </a:p>
          <a:p>
            <a:pPr>
              <a:spcBef>
                <a:spcPts val="1000"/>
              </a:spcBef>
            </a:pPr>
            <a:r>
              <a:rPr lang="zh-CN" altLang="en-US" sz="2300" dirty="0">
                <a:latin typeface="+mn-ea"/>
              </a:rPr>
              <a:t>舞蹈创编实践。</a:t>
            </a:r>
            <a:endParaRPr lang="zh-CN" altLang="en-US" sz="2300" dirty="0">
              <a:latin typeface="+mn-ea"/>
            </a:endParaRPr>
          </a:p>
          <a:p>
            <a:pPr>
              <a:spcBef>
                <a:spcPts val="1000"/>
              </a:spcBef>
            </a:pPr>
            <a:r>
              <a:rPr lang="zh-CN" altLang="en-US" sz="2300" dirty="0">
                <a:latin typeface="+mn-ea"/>
              </a:rPr>
              <a:t>●素质目标</a:t>
            </a:r>
            <a:endParaRPr lang="zh-CN" altLang="en-US" sz="2300" dirty="0">
              <a:latin typeface="+mn-ea"/>
            </a:endParaRPr>
          </a:p>
          <a:p>
            <a:pPr>
              <a:spcBef>
                <a:spcPts val="1000"/>
              </a:spcBef>
            </a:pPr>
            <a:r>
              <a:rPr lang="zh-CN" altLang="en-US" sz="2300" dirty="0">
                <a:latin typeface="+mn-ea"/>
              </a:rPr>
              <a:t>能够在创编实践中独立思考、勇于实践，提升创编能力 。</a:t>
            </a:r>
            <a:endParaRPr lang="zh-CN" altLang="en-US" sz="2300" dirty="0">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9885" y="2159635"/>
            <a:ext cx="9611360" cy="1269365"/>
          </a:xfrm>
        </p:spPr>
        <p:txBody>
          <a:bodyPr rtlCol="0">
            <a:normAutofit fontScale="90000"/>
          </a:bodyPr>
          <a:lstStyle/>
          <a:p>
            <a:r>
              <a:rPr lang="zh-CN" altLang="en-US" sz="5900" b="1" dirty="0"/>
              <a:t>任务五</a:t>
            </a:r>
            <a:r>
              <a:rPr lang="en-US" altLang="zh-CN" sz="5900" b="1" dirty="0"/>
              <a:t>  </a:t>
            </a:r>
            <a:r>
              <a:rPr lang="zh-CN" altLang="en-US" sz="5900" b="1" dirty="0"/>
              <a:t>自娱性幼儿舞蹈创编 </a:t>
            </a:r>
            <a:endParaRPr lang="zh-CN" altLang="en-US" sz="3600" dirty="0">
              <a:latin typeface="楷体" panose="02010609060101010101" pitchFamily="49" charset="-122"/>
              <a:ea typeface="楷体" panose="02010609060101010101" pitchFamily="49"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82802" y="2032079"/>
            <a:ext cx="11398111" cy="2861310"/>
          </a:xfrm>
          <a:prstGeom prst="rect">
            <a:avLst/>
          </a:prstGeom>
          <a:noFill/>
        </p:spPr>
        <p:txBody>
          <a:bodyPr wrap="square">
            <a:spAutoFit/>
          </a:bodyPr>
          <a:lstStyle/>
          <a:p>
            <a:pPr>
              <a:lnSpc>
                <a:spcPct val="150000"/>
              </a:lnSpc>
            </a:pPr>
            <a:r>
              <a:rPr lang="en-US" altLang="zh-CN" sz="2400" b="0" i="0" dirty="0">
                <a:solidFill>
                  <a:srgbClr val="242021"/>
                </a:solidFill>
                <a:effectLst/>
                <a:latin typeface="FZSSJW--GB1-0"/>
              </a:rPr>
              <a:t>   </a:t>
            </a:r>
            <a:r>
              <a:rPr lang="zh-CN" altLang="en-US" sz="2400" b="0" i="0" dirty="0">
                <a:solidFill>
                  <a:srgbClr val="242021"/>
                </a:solidFill>
                <a:effectLst/>
                <a:latin typeface="FZSSJW--GB1-0"/>
              </a:rPr>
              <a:t>幼儿舞蹈由于其对象的特殊性，在舞蹈表现形式上有别于成人舞蹈。因此，幼儿舞蹈创编不能完全遵循专业舞蹈创编的规律，而是要根据幼儿舞蹈的形式特点，按其自身的规律进行。目前，常见的幼儿舞蹈形式有律动歌表演、集体舞、音乐游戏、即兴舞。这几种形式各异的幼儿舞蹈在创编方法上也不尽相同，各有其特点。</a:t>
            </a:r>
            <a:r>
              <a:rPr lang="zh-CN" altLang="en-US" sz="2400" dirty="0"/>
              <a:t> </a:t>
            </a:r>
            <a:br>
              <a:rPr lang="zh-CN" altLang="en-US" sz="2400" dirty="0"/>
            </a:br>
            <a:endParaRPr lang="zh-CN" altLang="en-US" sz="24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493839" y="1961948"/>
            <a:ext cx="11350625" cy="3500437"/>
          </a:xfrm>
        </p:spPr>
        <p:txBody>
          <a:bodyPr rtlCol="0">
            <a:noAutofit/>
          </a:bodyPr>
          <a:lstStyle/>
          <a:p>
            <a:pPr marL="0" indent="0">
              <a:lnSpc>
                <a:spcPct val="150000"/>
              </a:lnSpc>
              <a:buNone/>
            </a:pPr>
            <a:br>
              <a:rPr lang="zh-CN" altLang="en-US" sz="2400" b="0" i="0" dirty="0">
                <a:solidFill>
                  <a:srgbClr val="EC028D"/>
                </a:solidFill>
                <a:effectLst/>
                <a:latin typeface="FZHTJW--GB1-0"/>
              </a:rPr>
            </a:br>
            <a:r>
              <a:rPr lang="en-US" altLang="zh-CN" sz="2400" b="0" i="0" dirty="0">
                <a:solidFill>
                  <a:srgbClr val="EC028D"/>
                </a:solidFill>
                <a:effectLst/>
                <a:latin typeface="FZHTJW--GB1-0"/>
              </a:rPr>
              <a:t>   </a:t>
            </a:r>
            <a:r>
              <a:rPr lang="zh-CN" altLang="en-US" sz="2400" b="0" i="0" dirty="0">
                <a:solidFill>
                  <a:srgbClr val="242021"/>
                </a:solidFill>
                <a:effectLst/>
                <a:latin typeface="FZSSJW--GB1-0"/>
              </a:rPr>
              <a:t>幼儿律动是在音乐的伴奏下，让幼儿做各种有规律的不断反复的单一动作或若干单一动作的组合。律动教学的主要目的是使幼儿掌握一些最基本的舞步和各种模仿动作，为其他形式的幼儿舞蹈教学打下基础，同时，能有效地训练幼儿动作的协调性和音乐节奏感，提高对自然事物的艺术表现能力。</a:t>
            </a:r>
            <a:r>
              <a:rPr lang="zh-CN" altLang="en-US" sz="2400" dirty="0"/>
              <a:t> </a:t>
            </a:r>
            <a:br>
              <a:rPr lang="zh-CN" altLang="en-US" sz="2400" dirty="0"/>
            </a:br>
            <a:br>
              <a:rPr lang="zh-CN" altLang="en-US" sz="2400" b="0" i="0" dirty="0">
                <a:solidFill>
                  <a:srgbClr val="242021"/>
                </a:solidFill>
                <a:effectLst/>
                <a:latin typeface="FZSSJW--GB1-0"/>
              </a:rPr>
            </a:br>
            <a:br>
              <a:rPr lang="zh-CN" altLang="en-US" sz="2400" dirty="0"/>
            </a:br>
            <a:endParaRPr lang="zh-CN" altLang="en-US" sz="2400" dirty="0">
              <a:latin typeface="Arial" panose="020B0604020202020204" pitchFamily="34" charset="0"/>
              <a:ea typeface="宋体" panose="02010600030101010101" pitchFamily="2" charset="-122"/>
            </a:endParaRPr>
          </a:p>
        </p:txBody>
      </p:sp>
      <p:sp>
        <p:nvSpPr>
          <p:cNvPr id="2" name="文本框 1"/>
          <p:cNvSpPr txBox="1"/>
          <p:nvPr/>
        </p:nvSpPr>
        <p:spPr>
          <a:xfrm>
            <a:off x="571367" y="1209370"/>
            <a:ext cx="4521994" cy="75257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一、幼儿律动的创编</a:t>
            </a:r>
            <a:endParaRPr lang="en-US" altLang="zh-CN"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482929" y="1648869"/>
            <a:ext cx="11350625" cy="3500437"/>
          </a:xfrm>
        </p:spPr>
        <p:txBody>
          <a:bodyPr rtlCol="0">
            <a:noAutofit/>
          </a:bodyPr>
          <a:lstStyle/>
          <a:p>
            <a:pPr marL="0" indent="0">
              <a:lnSpc>
                <a:spcPct val="150000"/>
              </a:lnSpc>
              <a:buNone/>
            </a:pPr>
            <a:br>
              <a:rPr lang="zh-CN" altLang="en-US" sz="2400" b="0" i="0" dirty="0">
                <a:solidFill>
                  <a:srgbClr val="EC028D"/>
                </a:solidFill>
                <a:effectLst/>
                <a:latin typeface="FZHTJW--GB1-0"/>
              </a:rPr>
            </a:br>
            <a:r>
              <a:rPr lang="zh-CN" altLang="en-US" sz="2400" b="0" i="0" dirty="0">
                <a:solidFill>
                  <a:srgbClr val="EC028D"/>
                </a:solidFill>
                <a:effectLst/>
                <a:latin typeface="FZDBSJW--GB1-0"/>
              </a:rPr>
              <a:t>（一）幼儿律动的创编原则</a:t>
            </a:r>
            <a:br>
              <a:rPr lang="zh-CN" altLang="en-US" sz="2400" b="0" i="0" dirty="0">
                <a:solidFill>
                  <a:srgbClr val="EC028D"/>
                </a:solidFill>
                <a:effectLst/>
                <a:latin typeface="FZDBSJW--GB1-0"/>
              </a:rPr>
            </a:br>
            <a:r>
              <a:rPr lang="en-US" altLang="zh-CN" sz="2400" b="0" i="0" dirty="0">
                <a:solidFill>
                  <a:srgbClr val="EC028D"/>
                </a:solidFill>
                <a:effectLst/>
                <a:latin typeface="FZDBSJW--GB1-0"/>
              </a:rPr>
              <a:t>   </a:t>
            </a:r>
            <a:r>
              <a:rPr lang="en-US" altLang="zh-CN" sz="2400" dirty="0">
                <a:solidFill>
                  <a:srgbClr val="242021"/>
                </a:solidFill>
                <a:latin typeface="TimesNewRomanPSMT"/>
              </a:rPr>
              <a:t>1. </a:t>
            </a:r>
            <a:r>
              <a:rPr lang="zh-CN" altLang="en-US" sz="2400" dirty="0">
                <a:solidFill>
                  <a:srgbClr val="242021"/>
                </a:solidFill>
                <a:latin typeface="TimesNewRomanPSMT"/>
              </a:rPr>
              <a:t>要根据幼儿动作发展水平来选择和编排动作</a:t>
            </a:r>
            <a:br>
              <a:rPr lang="zh-CN" altLang="en-US" sz="2400" dirty="0">
                <a:solidFill>
                  <a:srgbClr val="242021"/>
                </a:solidFill>
                <a:latin typeface="TimesNewRomanPSMT"/>
              </a:rPr>
            </a:br>
            <a:r>
              <a:rPr lang="zh-CN" altLang="en-US" sz="2400" dirty="0">
                <a:solidFill>
                  <a:srgbClr val="242021"/>
                </a:solidFill>
                <a:latin typeface="TimesNewRomanPSMT"/>
              </a:rPr>
              <a:t>        </a:t>
            </a:r>
            <a:r>
              <a:rPr lang="en-US" altLang="zh-CN" sz="2400" dirty="0">
                <a:solidFill>
                  <a:srgbClr val="242021"/>
                </a:solidFill>
                <a:latin typeface="TimesNewRomanPSMT"/>
              </a:rPr>
              <a:t>2.</a:t>
            </a:r>
            <a:r>
              <a:rPr lang="zh-CN" altLang="en-US" sz="2400" dirty="0">
                <a:solidFill>
                  <a:srgbClr val="242021"/>
                </a:solidFill>
                <a:latin typeface="TimesNewRomanPSMT"/>
              </a:rPr>
              <a:t>在创编模仿律动组合时一定要抓住事物的典型特征进行艺术夸张</a:t>
            </a:r>
            <a:br>
              <a:rPr lang="zh-CN" altLang="en-US" sz="2400" dirty="0">
                <a:solidFill>
                  <a:srgbClr val="242021"/>
                </a:solidFill>
                <a:latin typeface="TimesNewRomanPSMT"/>
              </a:rPr>
            </a:br>
            <a:r>
              <a:rPr lang="zh-CN" altLang="en-US" sz="2400" dirty="0">
                <a:solidFill>
                  <a:srgbClr val="242021"/>
                </a:solidFill>
                <a:latin typeface="TimesNewRomanPSMT"/>
              </a:rPr>
              <a:t>        </a:t>
            </a:r>
            <a:r>
              <a:rPr lang="en-US" altLang="zh-CN" sz="2400" dirty="0">
                <a:solidFill>
                  <a:srgbClr val="242021"/>
                </a:solidFill>
                <a:latin typeface="TimesNewRomanPSMT"/>
              </a:rPr>
              <a:t>3.</a:t>
            </a:r>
            <a:r>
              <a:rPr lang="zh-CN" altLang="en-US" sz="2400" dirty="0">
                <a:solidFill>
                  <a:srgbClr val="242021"/>
                </a:solidFill>
                <a:latin typeface="TimesNewRomanPSMT"/>
              </a:rPr>
              <a:t>要合理运用简单的道具以增加兴趣</a:t>
            </a:r>
            <a:br>
              <a:rPr lang="zh-CN" altLang="en-US" sz="2400" dirty="0">
                <a:solidFill>
                  <a:srgbClr val="242021"/>
                </a:solidFill>
                <a:latin typeface="TimesNewRomanPSMT"/>
              </a:rPr>
            </a:br>
            <a:r>
              <a:rPr lang="zh-CN" altLang="en-US" sz="2400" dirty="0">
                <a:solidFill>
                  <a:srgbClr val="242021"/>
                </a:solidFill>
                <a:latin typeface="TimesNewRomanPSMT"/>
              </a:rPr>
              <a:t>        </a:t>
            </a:r>
            <a:r>
              <a:rPr lang="en-US" altLang="zh-CN" sz="2400" dirty="0">
                <a:solidFill>
                  <a:srgbClr val="242021"/>
                </a:solidFill>
                <a:latin typeface="TimesNewRomanPSMT"/>
              </a:rPr>
              <a:t>4.</a:t>
            </a:r>
            <a:r>
              <a:rPr lang="zh-CN" altLang="en-US" sz="2400" dirty="0">
                <a:solidFill>
                  <a:srgbClr val="242021"/>
                </a:solidFill>
                <a:latin typeface="TimesNewRomanPSMT"/>
              </a:rPr>
              <a:t>要更多地引导幼儿展开想象自发地进行表演</a:t>
            </a:r>
            <a:br>
              <a:rPr lang="zh-CN" altLang="en-US" sz="2400" b="0" i="0" dirty="0">
                <a:solidFill>
                  <a:srgbClr val="EC028D"/>
                </a:solidFill>
                <a:effectLst/>
                <a:latin typeface="FZHTJW--GB1-0"/>
              </a:rPr>
            </a:br>
            <a:br>
              <a:rPr lang="zh-CN" altLang="en-US" sz="2400" dirty="0"/>
            </a:br>
            <a:br>
              <a:rPr lang="zh-CN" altLang="en-US" sz="2400" dirty="0"/>
            </a:br>
            <a:br>
              <a:rPr lang="zh-CN" altLang="en-US" sz="2400" b="0" i="0" dirty="0">
                <a:solidFill>
                  <a:srgbClr val="242021"/>
                </a:solidFill>
                <a:effectLst/>
                <a:latin typeface="FZSSJW--GB1-0"/>
              </a:rPr>
            </a:br>
            <a:br>
              <a:rPr lang="zh-CN" altLang="en-US" sz="2400" dirty="0"/>
            </a:br>
            <a:endParaRPr lang="zh-CN" altLang="en-US" sz="2400" dirty="0">
              <a:latin typeface="Arial" panose="020B0604020202020204" pitchFamily="34" charset="0"/>
              <a:ea typeface="宋体" panose="02010600030101010101" pitchFamily="2" charset="-122"/>
            </a:endParaRPr>
          </a:p>
        </p:txBody>
      </p:sp>
      <p:sp>
        <p:nvSpPr>
          <p:cNvPr id="2" name="文本框 1"/>
          <p:cNvSpPr txBox="1"/>
          <p:nvPr/>
        </p:nvSpPr>
        <p:spPr>
          <a:xfrm>
            <a:off x="666465" y="1127579"/>
            <a:ext cx="4521994" cy="75257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一、幼儿律动的创编</a:t>
            </a:r>
            <a:endParaRPr lang="en-US" altLang="zh-CN"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534136" y="1627912"/>
            <a:ext cx="11350625" cy="4621213"/>
          </a:xfrm>
        </p:spPr>
        <p:txBody>
          <a:bodyPr rtlCol="0">
            <a:noAutofit/>
          </a:bodyPr>
          <a:lstStyle/>
          <a:p>
            <a:pPr marL="0" indent="0">
              <a:lnSpc>
                <a:spcPct val="150000"/>
              </a:lnSpc>
              <a:buNone/>
            </a:pPr>
            <a:br>
              <a:rPr lang="zh-CN" altLang="en-US" sz="2400" b="0" i="0" dirty="0">
                <a:solidFill>
                  <a:srgbClr val="EC028D"/>
                </a:solidFill>
                <a:effectLst/>
                <a:latin typeface="FZHTJW--GB1-0"/>
              </a:rPr>
            </a:br>
            <a:r>
              <a:rPr lang="zh-CN" altLang="en-US" sz="2400" b="0" i="0" dirty="0">
                <a:solidFill>
                  <a:srgbClr val="EC028D"/>
                </a:solidFill>
                <a:effectLst/>
                <a:latin typeface="FZDBSJW--GB1-0"/>
              </a:rPr>
              <a:t>（二）幼儿律动的创编步骤</a:t>
            </a:r>
            <a:br>
              <a:rPr lang="zh-CN" altLang="en-US" sz="2400" b="0" i="0" dirty="0">
                <a:solidFill>
                  <a:srgbClr val="EC028D"/>
                </a:solidFill>
                <a:effectLst/>
                <a:latin typeface="FZDBSJW--GB1-0"/>
              </a:rPr>
            </a:br>
            <a:r>
              <a:rPr lang="zh-CN" altLang="en-US" sz="2400" b="0" i="0" dirty="0">
                <a:solidFill>
                  <a:srgbClr val="EC028D"/>
                </a:solidFill>
                <a:effectLst/>
                <a:latin typeface="FZDBSJW--GB1-0"/>
              </a:rPr>
              <a:t>   </a:t>
            </a:r>
            <a:r>
              <a:rPr lang="en-US" altLang="zh-CN" sz="2400" dirty="0">
                <a:solidFill>
                  <a:srgbClr val="242021"/>
                </a:solidFill>
                <a:latin typeface="TimesNewRomanPSMT"/>
              </a:rPr>
              <a:t>1.</a:t>
            </a:r>
            <a:r>
              <a:rPr lang="zh-CN" altLang="en-US" sz="2400" dirty="0">
                <a:solidFill>
                  <a:srgbClr val="242021"/>
                </a:solidFill>
                <a:latin typeface="TimesNewRomanPSMT"/>
              </a:rPr>
              <a:t>明确目的</a:t>
            </a:r>
            <a:endParaRPr lang="en-US" altLang="zh-CN" sz="2400" dirty="0">
              <a:solidFill>
                <a:srgbClr val="242021"/>
              </a:solidFill>
              <a:latin typeface="TimesNewRomanPSMT"/>
            </a:endParaRPr>
          </a:p>
          <a:p>
            <a:pPr marL="0" indent="0">
              <a:lnSpc>
                <a:spcPct val="150000"/>
              </a:lnSpc>
              <a:buNone/>
            </a:pPr>
            <a:r>
              <a:rPr lang="en-US" altLang="zh-CN" sz="2400" dirty="0">
                <a:solidFill>
                  <a:srgbClr val="242021"/>
                </a:solidFill>
                <a:latin typeface="TimesNewRomanPSMT"/>
              </a:rPr>
              <a:t>        2.</a:t>
            </a:r>
            <a:r>
              <a:rPr lang="zh-CN" altLang="en-US" sz="2400" dirty="0">
                <a:solidFill>
                  <a:srgbClr val="242021"/>
                </a:solidFill>
                <a:latin typeface="TimesNewRomanPSMT"/>
              </a:rPr>
              <a:t>选择合适的音乐 </a:t>
            </a:r>
            <a:endParaRPr lang="en-US" altLang="zh-CN" sz="2400" dirty="0">
              <a:solidFill>
                <a:srgbClr val="242021"/>
              </a:solidFill>
              <a:latin typeface="TimesNewRomanPSMT"/>
            </a:endParaRPr>
          </a:p>
          <a:p>
            <a:pPr marL="0" indent="0">
              <a:lnSpc>
                <a:spcPct val="150000"/>
              </a:lnSpc>
              <a:buNone/>
            </a:pPr>
            <a:r>
              <a:rPr lang="en-US" altLang="zh-CN" sz="2400" dirty="0">
                <a:solidFill>
                  <a:srgbClr val="242021"/>
                </a:solidFill>
                <a:latin typeface="TimesNewRomanPSMT"/>
              </a:rPr>
              <a:t>        3.</a:t>
            </a:r>
            <a:r>
              <a:rPr lang="zh-CN" altLang="en-US" sz="2400" dirty="0">
                <a:solidFill>
                  <a:srgbClr val="242021"/>
                </a:solidFill>
                <a:latin typeface="TimesNewRomanPSMT"/>
              </a:rPr>
              <a:t>设计主题动作 </a:t>
            </a:r>
            <a:endParaRPr lang="en-US" altLang="zh-CN" sz="2400" dirty="0">
              <a:solidFill>
                <a:srgbClr val="242021"/>
              </a:solidFill>
              <a:latin typeface="TimesNewRomanPSMT"/>
            </a:endParaRPr>
          </a:p>
          <a:p>
            <a:pPr marL="0" indent="0">
              <a:lnSpc>
                <a:spcPct val="150000"/>
              </a:lnSpc>
              <a:buNone/>
            </a:pPr>
            <a:r>
              <a:rPr lang="en-US" altLang="zh-CN" sz="2400" dirty="0">
                <a:solidFill>
                  <a:srgbClr val="242021"/>
                </a:solidFill>
                <a:latin typeface="TimesNewRomanPSMT"/>
              </a:rPr>
              <a:t>        4. </a:t>
            </a:r>
            <a:r>
              <a:rPr lang="zh-CN" altLang="en-US" sz="2400" dirty="0">
                <a:solidFill>
                  <a:srgbClr val="242021"/>
                </a:solidFill>
                <a:latin typeface="TimesNewRomanPSMT"/>
              </a:rPr>
              <a:t>根据音乐连接动作组合</a:t>
            </a:r>
            <a:br>
              <a:rPr lang="zh-CN" altLang="en-US" sz="2400" dirty="0"/>
            </a:br>
            <a:br>
              <a:rPr lang="zh-CN" altLang="en-US" sz="2400" dirty="0"/>
            </a:br>
            <a:br>
              <a:rPr lang="zh-CN" altLang="en-US" sz="2400" b="0" i="0" dirty="0">
                <a:solidFill>
                  <a:srgbClr val="242021"/>
                </a:solidFill>
                <a:effectLst/>
                <a:latin typeface="FZSSJW--GB1-0"/>
              </a:rPr>
            </a:br>
            <a:br>
              <a:rPr lang="zh-CN" altLang="en-US" sz="2400" dirty="0"/>
            </a:br>
            <a:endParaRPr lang="zh-CN" altLang="en-US" sz="2400" dirty="0">
              <a:latin typeface="Arial" panose="020B0604020202020204" pitchFamily="34" charset="0"/>
              <a:ea typeface="宋体" panose="02010600030101010101" pitchFamily="2" charset="-122"/>
            </a:endParaRPr>
          </a:p>
        </p:txBody>
      </p:sp>
      <p:sp>
        <p:nvSpPr>
          <p:cNvPr id="2" name="文本框 1"/>
          <p:cNvSpPr txBox="1"/>
          <p:nvPr/>
        </p:nvSpPr>
        <p:spPr>
          <a:xfrm>
            <a:off x="534136" y="1033805"/>
            <a:ext cx="4521994" cy="75257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一、幼儿律动的创编</a:t>
            </a:r>
            <a:endParaRPr lang="en-US" altLang="zh-CN"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505530" y="1456448"/>
            <a:ext cx="11350625" cy="4621213"/>
          </a:xfrm>
        </p:spPr>
        <p:txBody>
          <a:bodyPr rtlCol="0">
            <a:noAutofit/>
          </a:bodyPr>
          <a:lstStyle/>
          <a:p>
            <a:pPr marL="0" indent="0">
              <a:lnSpc>
                <a:spcPct val="150000"/>
              </a:lnSpc>
              <a:buNone/>
            </a:pPr>
            <a:br>
              <a:rPr lang="zh-CN" altLang="en-US" sz="2400" b="0" i="0" dirty="0">
                <a:solidFill>
                  <a:srgbClr val="EC028D"/>
                </a:solidFill>
                <a:effectLst/>
                <a:latin typeface="FZHTJW--GB1-0"/>
              </a:rPr>
            </a:br>
            <a:r>
              <a:rPr lang="zh-CN" altLang="en-US" sz="2400" b="0" i="0" dirty="0">
                <a:solidFill>
                  <a:srgbClr val="EC028D"/>
                </a:solidFill>
                <a:effectLst/>
                <a:latin typeface="FZDBSJW--GB1-0"/>
              </a:rPr>
              <a:t>（二）幼儿律动的创编步骤</a:t>
            </a:r>
            <a:br>
              <a:rPr lang="zh-CN" altLang="en-US" sz="2400" b="0" i="0" dirty="0">
                <a:solidFill>
                  <a:srgbClr val="EC028D"/>
                </a:solidFill>
                <a:effectLst/>
                <a:latin typeface="FZDBSJW--GB1-0"/>
              </a:rPr>
            </a:br>
            <a:r>
              <a:rPr lang="zh-CN" altLang="en-US" sz="2400" b="0" i="0" dirty="0">
                <a:solidFill>
                  <a:srgbClr val="EC028D"/>
                </a:solidFill>
                <a:effectLst/>
                <a:latin typeface="FZDBSJW--GB1-0"/>
              </a:rPr>
              <a:t>   </a:t>
            </a:r>
            <a:r>
              <a:rPr lang="en-US" altLang="zh-CN" sz="2400" dirty="0">
                <a:solidFill>
                  <a:srgbClr val="242021"/>
                </a:solidFill>
                <a:latin typeface="TimesNewRomanPSMT"/>
              </a:rPr>
              <a:t>1.</a:t>
            </a:r>
            <a:r>
              <a:rPr lang="zh-CN" altLang="en-US" sz="2400" dirty="0">
                <a:solidFill>
                  <a:srgbClr val="242021"/>
                </a:solidFill>
                <a:latin typeface="TimesNewRomanPSMT"/>
              </a:rPr>
              <a:t>明确目的</a:t>
            </a:r>
            <a:endParaRPr lang="en-US" altLang="zh-CN" sz="2400" dirty="0">
              <a:solidFill>
                <a:srgbClr val="242021"/>
              </a:solidFill>
              <a:latin typeface="TimesNewRomanPSMT"/>
            </a:endParaRPr>
          </a:p>
          <a:p>
            <a:pPr marL="0" indent="0">
              <a:lnSpc>
                <a:spcPct val="150000"/>
              </a:lnSpc>
              <a:buNone/>
            </a:pPr>
            <a:r>
              <a:rPr lang="en-US" altLang="zh-CN" sz="2400" dirty="0">
                <a:solidFill>
                  <a:srgbClr val="242021"/>
                </a:solidFill>
                <a:latin typeface="TimesNewRomanPSMT"/>
              </a:rPr>
              <a:t>        2.</a:t>
            </a:r>
            <a:r>
              <a:rPr lang="zh-CN" altLang="en-US" sz="2400" dirty="0">
                <a:solidFill>
                  <a:srgbClr val="242021"/>
                </a:solidFill>
                <a:latin typeface="TimesNewRomanPSMT"/>
              </a:rPr>
              <a:t>选择合适的音乐 </a:t>
            </a:r>
            <a:endParaRPr lang="en-US" altLang="zh-CN" sz="2400" dirty="0">
              <a:solidFill>
                <a:srgbClr val="242021"/>
              </a:solidFill>
              <a:latin typeface="TimesNewRomanPSMT"/>
            </a:endParaRPr>
          </a:p>
          <a:p>
            <a:pPr marL="0" indent="0">
              <a:lnSpc>
                <a:spcPct val="150000"/>
              </a:lnSpc>
              <a:buNone/>
            </a:pPr>
            <a:r>
              <a:rPr lang="en-US" altLang="zh-CN" sz="2400" dirty="0">
                <a:solidFill>
                  <a:srgbClr val="242021"/>
                </a:solidFill>
                <a:latin typeface="TimesNewRomanPSMT"/>
              </a:rPr>
              <a:t>        3.</a:t>
            </a:r>
            <a:r>
              <a:rPr lang="zh-CN" altLang="en-US" sz="2400" dirty="0">
                <a:solidFill>
                  <a:srgbClr val="242021"/>
                </a:solidFill>
                <a:latin typeface="TimesNewRomanPSMT"/>
              </a:rPr>
              <a:t>设计主题动作 </a:t>
            </a:r>
            <a:endParaRPr lang="en-US" altLang="zh-CN" sz="2400" dirty="0">
              <a:solidFill>
                <a:srgbClr val="242021"/>
              </a:solidFill>
              <a:latin typeface="TimesNewRomanPSMT"/>
            </a:endParaRPr>
          </a:p>
          <a:p>
            <a:pPr marL="0" indent="0">
              <a:lnSpc>
                <a:spcPct val="150000"/>
              </a:lnSpc>
              <a:buNone/>
            </a:pPr>
            <a:r>
              <a:rPr lang="en-US" altLang="zh-CN" sz="2400" dirty="0">
                <a:solidFill>
                  <a:srgbClr val="242021"/>
                </a:solidFill>
                <a:latin typeface="TimesNewRomanPSMT"/>
              </a:rPr>
              <a:t>        4. </a:t>
            </a:r>
            <a:r>
              <a:rPr lang="zh-CN" altLang="en-US" sz="2400" dirty="0">
                <a:solidFill>
                  <a:srgbClr val="242021"/>
                </a:solidFill>
                <a:latin typeface="TimesNewRomanPSMT"/>
              </a:rPr>
              <a:t>根据音乐连接动作组合</a:t>
            </a:r>
            <a:br>
              <a:rPr lang="zh-CN" altLang="en-US" sz="2400" dirty="0"/>
            </a:br>
            <a:br>
              <a:rPr lang="zh-CN" altLang="en-US" sz="2400" dirty="0"/>
            </a:br>
            <a:br>
              <a:rPr lang="zh-CN" altLang="en-US" sz="2400" b="0" i="0" dirty="0">
                <a:solidFill>
                  <a:srgbClr val="242021"/>
                </a:solidFill>
                <a:effectLst/>
                <a:latin typeface="FZSSJW--GB1-0"/>
              </a:rPr>
            </a:br>
            <a:br>
              <a:rPr lang="zh-CN" altLang="en-US" sz="2400" dirty="0"/>
            </a:br>
            <a:endParaRPr lang="zh-CN" altLang="en-US" sz="2400" dirty="0">
              <a:latin typeface="Arial" panose="020B0604020202020204" pitchFamily="34" charset="0"/>
              <a:ea typeface="宋体" panose="02010600030101010101" pitchFamily="2" charset="-122"/>
            </a:endParaRPr>
          </a:p>
        </p:txBody>
      </p:sp>
      <p:sp>
        <p:nvSpPr>
          <p:cNvPr id="2" name="文本框 1"/>
          <p:cNvSpPr txBox="1"/>
          <p:nvPr/>
        </p:nvSpPr>
        <p:spPr>
          <a:xfrm>
            <a:off x="644518" y="1080159"/>
            <a:ext cx="4521994" cy="75257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一、幼儿律动的创编</a:t>
            </a:r>
            <a:endParaRPr lang="en-US" altLang="zh-CN"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89571" y="674106"/>
            <a:ext cx="4084515" cy="615553"/>
          </a:xfrm>
        </p:spPr>
        <p:txBody>
          <a:bodyPr rtlCol="0"/>
          <a:lstStyle/>
          <a:p>
            <a:pPr rtl="0"/>
            <a:r>
              <a:rPr lang="zh-CN" altLang="en-US" dirty="0"/>
              <a:t>典型案例</a:t>
            </a:r>
            <a:endParaRPr lang="zh-CN" altLang="en-US" dirty="0"/>
          </a:p>
        </p:txBody>
      </p:sp>
      <p:sp>
        <p:nvSpPr>
          <p:cNvPr id="3" name="文本占位符 2"/>
          <p:cNvSpPr>
            <a:spLocks noGrp="1"/>
          </p:cNvSpPr>
          <p:nvPr>
            <p:ph type="body" sz="quarter" idx="12"/>
          </p:nvPr>
        </p:nvSpPr>
        <p:spPr>
          <a:xfrm>
            <a:off x="503815" y="1551748"/>
            <a:ext cx="11301413" cy="4217180"/>
          </a:xfrm>
        </p:spPr>
        <p:txBody>
          <a:bodyPr vert="horz" wrap="square" lIns="0" tIns="0" rIns="0" bIns="0" rtlCol="0" anchor="t">
            <a:noAutofit/>
          </a:bodyPr>
          <a:lstStyle/>
          <a:p>
            <a:pPr algn="l">
              <a:lnSpc>
                <a:spcPct val="150000"/>
              </a:lnSpc>
            </a:pPr>
            <a:r>
              <a:rPr lang="zh-CN" altLang="en-US" sz="1900" b="0" i="0" dirty="0">
                <a:effectLst/>
                <a:latin typeface="FZKTK--GBK1-0"/>
              </a:rPr>
              <a:t>实践活动内容一：基本动作律动</a:t>
            </a:r>
            <a:br>
              <a:rPr lang="zh-CN" altLang="en-US" sz="1900" b="0" i="0" dirty="0">
                <a:effectLst/>
                <a:latin typeface="FZKTK--GBK1-0"/>
              </a:rPr>
            </a:br>
            <a:r>
              <a:rPr lang="zh-CN" altLang="en-US" sz="1900" b="0" i="0" dirty="0">
                <a:effectLst/>
                <a:latin typeface="FZKTK--GBK1-0"/>
              </a:rPr>
              <a:t>创编提示：基本动作律动组合要注意动作的选择和创编过程中动作和节奏的规律性呈现。如动作可以是 </a:t>
            </a:r>
            <a:r>
              <a:rPr lang="en-US" altLang="zh-CN" sz="1900" b="0" i="0" dirty="0">
                <a:effectLst/>
                <a:latin typeface="TimesNewRomanPSMT"/>
              </a:rPr>
              <a:t>ABCD</a:t>
            </a:r>
            <a:r>
              <a:rPr lang="zh-CN" altLang="en-US" sz="1900" b="0" i="0" dirty="0">
                <a:effectLst/>
                <a:latin typeface="FZKTK--GBK1-0"/>
              </a:rPr>
              <a:t>，也可以是 </a:t>
            </a:r>
            <a:r>
              <a:rPr lang="en-US" altLang="zh-CN" sz="1900" b="0" i="0" dirty="0">
                <a:effectLst/>
                <a:latin typeface="TimesNewRomanPSMT"/>
              </a:rPr>
              <a:t>ABAC</a:t>
            </a:r>
            <a:r>
              <a:rPr lang="zh-CN" altLang="en-US" sz="1900" b="0" i="0" dirty="0">
                <a:effectLst/>
                <a:latin typeface="FZKTK--GBK1-0"/>
              </a:rPr>
              <a:t>， </a:t>
            </a:r>
            <a:r>
              <a:rPr lang="en-US" altLang="zh-CN" sz="1900" b="0" i="0" dirty="0">
                <a:effectLst/>
                <a:latin typeface="TimesNewRomanPSMT"/>
              </a:rPr>
              <a:t>ABCB</a:t>
            </a:r>
            <a:r>
              <a:rPr lang="en-US" altLang="zh-CN" sz="1900" b="0" i="0" dirty="0">
                <a:effectLst/>
                <a:latin typeface="FZKTK--GBK1-0"/>
              </a:rPr>
              <a:t>……</a:t>
            </a:r>
            <a:r>
              <a:rPr lang="zh-CN" altLang="en-US" sz="1900" b="0" i="0" dirty="0">
                <a:effectLst/>
                <a:latin typeface="FZKTK--GBK1-0"/>
              </a:rPr>
              <a:t>。节奏的设计与安排也要注意四拍一次的动作，还是两拍一次的动作，还是一拍一次的动作，这些不同节奏的动作要在乐句中规律呈现。</a:t>
            </a:r>
            <a:r>
              <a:rPr lang="zh-CN" altLang="en-US" sz="1900" dirty="0"/>
              <a:t> </a:t>
            </a:r>
            <a:br>
              <a:rPr lang="zh-CN" altLang="en-US" sz="1900" dirty="0"/>
            </a:br>
            <a:r>
              <a:rPr lang="zh-CN" altLang="en-US" sz="1900" b="0" i="0" dirty="0">
                <a:effectLst/>
                <a:latin typeface="FZKTK--GBK1-0"/>
              </a:rPr>
              <a:t>实践活动内容二：动、植物形象律动</a:t>
            </a:r>
            <a:br>
              <a:rPr lang="zh-CN" altLang="en-US" sz="1900" b="0" i="0" dirty="0">
                <a:effectLst/>
                <a:latin typeface="FZKTK--GBK1-0"/>
              </a:rPr>
            </a:br>
            <a:r>
              <a:rPr lang="zh-CN" altLang="en-US" sz="1900" b="0" i="0" dirty="0">
                <a:effectLst/>
                <a:latin typeface="FZKTK--GBK1-0"/>
              </a:rPr>
              <a:t>创编提示：动、植物形象律动组合在创编过程中要特别注意使用拟人的动作表现方式来丰富动作表内容。如小熊吹喇叭、小兔子拔萝卜、小花喝水、小花笑哈哈等。</a:t>
            </a:r>
            <a:br>
              <a:rPr lang="zh-CN" altLang="en-US" sz="1900" b="0" i="0" dirty="0">
                <a:effectLst/>
                <a:latin typeface="FZKTK--GBK1-0"/>
              </a:rPr>
            </a:br>
            <a:r>
              <a:rPr lang="zh-CN" altLang="en-US" sz="1900" b="0" i="0" dirty="0">
                <a:effectLst/>
                <a:latin typeface="FZKTK--GBK1-0"/>
              </a:rPr>
              <a:t>实践活动内容三：生活情景律动</a:t>
            </a:r>
            <a:br>
              <a:rPr lang="zh-CN" altLang="en-US" sz="1900" b="0" i="0" dirty="0">
                <a:effectLst/>
                <a:latin typeface="FZKTK--GBK1-0"/>
              </a:rPr>
            </a:br>
            <a:r>
              <a:rPr lang="zh-CN" altLang="en-US" sz="1900" b="0" i="0" dirty="0">
                <a:effectLst/>
                <a:latin typeface="FZKTK--GBK1-0"/>
              </a:rPr>
              <a:t>创编提示：生活情景律动组合的内容来源于日常生活，但是日常生活中每个事件的每个环节和步骤不一定都出现律动中，生活情景律动在动作的选择上一定要注意选择适合用动作表现的内容，经过筛选和整理成为律动组合中有价值的动作。</a:t>
            </a:r>
            <a:br>
              <a:rPr lang="zh-CN" altLang="en-US" sz="1900" b="0" i="0" dirty="0">
                <a:effectLst/>
                <a:latin typeface="FZKTK--GBK1-0"/>
              </a:rPr>
            </a:br>
            <a:br>
              <a:rPr lang="zh-CN" altLang="en-US" sz="1900" dirty="0"/>
            </a:br>
            <a:endParaRPr lang="zh-CN" altLang="en-US" sz="19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30878" y="766976"/>
            <a:ext cx="4084515" cy="615553"/>
          </a:xfrm>
        </p:spPr>
        <p:txBody>
          <a:bodyPr rtlCol="0"/>
          <a:lstStyle/>
          <a:p>
            <a:pPr rtl="0"/>
            <a:r>
              <a:rPr lang="zh-CN" altLang="en-US" dirty="0"/>
              <a:t>典型案例</a:t>
            </a:r>
            <a:endParaRPr lang="zh-CN" altLang="en-US" dirty="0"/>
          </a:p>
        </p:txBody>
      </p:sp>
      <p:sp>
        <p:nvSpPr>
          <p:cNvPr id="3" name="文本占位符 2"/>
          <p:cNvSpPr>
            <a:spLocks noGrp="1"/>
          </p:cNvSpPr>
          <p:nvPr>
            <p:ph type="body" sz="quarter" idx="12"/>
          </p:nvPr>
        </p:nvSpPr>
        <p:spPr>
          <a:xfrm>
            <a:off x="510464" y="1946768"/>
            <a:ext cx="11296269" cy="4217180"/>
          </a:xfrm>
        </p:spPr>
        <p:txBody>
          <a:bodyPr vert="horz" wrap="square" lIns="0" tIns="0" rIns="0" bIns="0" rtlCol="0" anchor="t">
            <a:noAutofit/>
          </a:bodyPr>
          <a:lstStyle/>
          <a:p>
            <a:pPr algn="l">
              <a:lnSpc>
                <a:spcPct val="150000"/>
              </a:lnSpc>
            </a:pPr>
            <a:r>
              <a:rPr lang="zh-CN" altLang="en-US" sz="1900" b="0" i="0" dirty="0">
                <a:effectLst/>
                <a:latin typeface="FZKTK--GBK1-0"/>
              </a:rPr>
              <a:t>实践活动内容四：基本舞步律动</a:t>
            </a:r>
            <a:br>
              <a:rPr lang="zh-CN" altLang="en-US" sz="1900" b="0" i="0" dirty="0">
                <a:effectLst/>
                <a:latin typeface="FZKTK--GBK1-0"/>
              </a:rPr>
            </a:br>
            <a:r>
              <a:rPr lang="zh-CN" altLang="en-US" sz="1900" b="0" i="0" dirty="0">
                <a:effectLst/>
                <a:latin typeface="FZKTK--GBK1-0"/>
              </a:rPr>
              <a:t>创编提示：基本舞步律动组合在创编的过程中要考虑到不管是非移动的舞步组合还是移动的舞步组合都要选择适合本年龄段幼儿适合的舞步动作。组合中的舞步动作可结合基本动作有规律的呈现在组合中，这样既可以降低幼儿学习难度，又可以增加律动的乐趣体验。</a:t>
            </a:r>
            <a:br>
              <a:rPr lang="zh-CN" altLang="en-US" sz="1900" b="0" i="0" dirty="0">
                <a:effectLst/>
                <a:latin typeface="FZKTK--GBK1-0"/>
              </a:rPr>
            </a:br>
            <a:r>
              <a:rPr lang="zh-CN" altLang="en-US" sz="1900" b="0" i="0" dirty="0">
                <a:effectLst/>
                <a:latin typeface="FZKTK--GBK1-0"/>
              </a:rPr>
              <a:t>律动组合主题选择提示：</a:t>
            </a:r>
            <a:br>
              <a:rPr lang="zh-CN" altLang="en-US" sz="1900" b="0" i="0" dirty="0">
                <a:effectLst/>
                <a:latin typeface="FZKTK--GBK1-0"/>
              </a:rPr>
            </a:br>
            <a:r>
              <a:rPr lang="en-US" altLang="zh-CN" sz="1900" b="0" i="0" dirty="0">
                <a:effectLst/>
                <a:latin typeface="FZKTK--GBK1-0"/>
              </a:rPr>
              <a:t>《</a:t>
            </a:r>
            <a:r>
              <a:rPr lang="zh-CN" altLang="en-US" sz="1900" b="0" i="0" dirty="0">
                <a:effectLst/>
                <a:latin typeface="FZKTK--GBK1-0"/>
              </a:rPr>
              <a:t>小蜗牛</a:t>
            </a:r>
            <a:r>
              <a:rPr lang="en-US" altLang="zh-CN" sz="1900" b="0" i="0" dirty="0">
                <a:effectLst/>
                <a:latin typeface="FZKTK--GBK1-0"/>
              </a:rPr>
              <a:t>》《</a:t>
            </a:r>
            <a:r>
              <a:rPr lang="zh-CN" altLang="en-US" sz="1900" b="0" i="0" dirty="0">
                <a:effectLst/>
                <a:latin typeface="FZKTK--GBK1-0"/>
              </a:rPr>
              <a:t>小熊舞</a:t>
            </a:r>
            <a:r>
              <a:rPr lang="en-US" altLang="zh-CN" sz="1900" b="0" i="0" dirty="0">
                <a:effectLst/>
                <a:latin typeface="FZKTK--GBK1-0"/>
              </a:rPr>
              <a:t>》《</a:t>
            </a:r>
            <a:r>
              <a:rPr lang="zh-CN" altLang="en-US" sz="1900" b="0" i="0" dirty="0">
                <a:effectLst/>
                <a:latin typeface="FZKTK--GBK1-0"/>
              </a:rPr>
              <a:t>秋天</a:t>
            </a:r>
            <a:r>
              <a:rPr lang="en-US" altLang="zh-CN" sz="1900" b="0" i="0" dirty="0">
                <a:effectLst/>
                <a:latin typeface="FZKTK--GBK1-0"/>
              </a:rPr>
              <a:t>》《</a:t>
            </a:r>
            <a:r>
              <a:rPr lang="zh-CN" altLang="en-US" sz="1900" b="0" i="0" dirty="0">
                <a:effectLst/>
                <a:latin typeface="FZKTK--GBK1-0"/>
              </a:rPr>
              <a:t>小猫歌</a:t>
            </a:r>
            <a:r>
              <a:rPr lang="en-US" altLang="zh-CN" sz="1900" b="0" i="0" dirty="0">
                <a:effectLst/>
                <a:latin typeface="FZKTK--GBK1-0"/>
              </a:rPr>
              <a:t>》《</a:t>
            </a:r>
            <a:r>
              <a:rPr lang="zh-CN" altLang="en-US" sz="1900" b="0" i="0" dirty="0">
                <a:effectLst/>
                <a:latin typeface="FZKTK--GBK1-0"/>
              </a:rPr>
              <a:t>拍手点头</a:t>
            </a:r>
            <a:r>
              <a:rPr lang="en-US" altLang="zh-CN" sz="1900" b="0" i="0" dirty="0">
                <a:effectLst/>
                <a:latin typeface="FZKTK--GBK1-0"/>
              </a:rPr>
              <a:t>》《</a:t>
            </a:r>
            <a:r>
              <a:rPr lang="zh-CN" altLang="en-US" sz="1900" b="0" i="0" dirty="0">
                <a:effectLst/>
                <a:latin typeface="FZKTK--GBK1-0"/>
              </a:rPr>
              <a:t>拍拍手</a:t>
            </a:r>
            <a:r>
              <a:rPr lang="en-US" altLang="zh-CN" sz="1900" b="0" i="0" dirty="0">
                <a:effectLst/>
                <a:latin typeface="FZKTK--GBK1-0"/>
              </a:rPr>
              <a:t>》《</a:t>
            </a:r>
            <a:r>
              <a:rPr lang="zh-CN" altLang="en-US" sz="1900" b="0" i="0" dirty="0">
                <a:effectLst/>
                <a:latin typeface="FZKTK--GBK1-0"/>
              </a:rPr>
              <a:t>洗手帕</a:t>
            </a:r>
            <a:r>
              <a:rPr lang="en-US" altLang="zh-CN" sz="1900" b="0" i="0" dirty="0">
                <a:effectLst/>
                <a:latin typeface="FZKTK--GBK1-0"/>
              </a:rPr>
              <a:t>》《</a:t>
            </a:r>
            <a:r>
              <a:rPr lang="zh-CN" altLang="en-US" sz="1900" b="0" i="0" dirty="0">
                <a:effectLst/>
                <a:latin typeface="FZKTK--GBK1-0"/>
              </a:rPr>
              <a:t>数星星</a:t>
            </a:r>
            <a:r>
              <a:rPr lang="en-US" altLang="zh-CN" sz="1900" b="0" i="0" dirty="0">
                <a:effectLst/>
                <a:latin typeface="FZKTK--GBK1-0"/>
              </a:rPr>
              <a:t>》《</a:t>
            </a:r>
            <a:r>
              <a:rPr lang="zh-CN" altLang="en-US" sz="1900" b="0" i="0" dirty="0">
                <a:effectLst/>
                <a:latin typeface="FZKTK--GBK1-0"/>
              </a:rPr>
              <a:t>下雪了</a:t>
            </a:r>
            <a:r>
              <a:rPr lang="en-US" altLang="zh-CN" sz="1900" b="0" i="0" dirty="0">
                <a:effectLst/>
                <a:latin typeface="FZKTK--GBK1-0"/>
              </a:rPr>
              <a:t>》《</a:t>
            </a:r>
            <a:r>
              <a:rPr lang="zh-CN" altLang="en-US" sz="1900" b="0" i="0" dirty="0">
                <a:effectLst/>
                <a:latin typeface="FZKTK--GBK1-0"/>
              </a:rPr>
              <a:t>骑上我的小车</a:t>
            </a:r>
            <a:r>
              <a:rPr lang="en-US" altLang="zh-CN" sz="1900" b="0" i="0" dirty="0">
                <a:effectLst/>
                <a:latin typeface="FZKTK--GBK1-0"/>
              </a:rPr>
              <a:t>》《</a:t>
            </a:r>
            <a:r>
              <a:rPr lang="zh-CN" altLang="en-US" sz="1900" b="0" i="0" dirty="0">
                <a:effectLst/>
                <a:latin typeface="FZKTK--GBK1-0"/>
              </a:rPr>
              <a:t>青蛙做操</a:t>
            </a:r>
            <a:r>
              <a:rPr lang="en-US" altLang="zh-CN" sz="1900" b="0" i="0" dirty="0">
                <a:effectLst/>
                <a:latin typeface="FZKTK--GBK1-0"/>
              </a:rPr>
              <a:t>》《</a:t>
            </a:r>
            <a:r>
              <a:rPr lang="zh-CN" altLang="en-US" sz="1900" b="0" i="0" dirty="0">
                <a:effectLst/>
                <a:latin typeface="FZKTK--GBK1-0"/>
              </a:rPr>
              <a:t>游泳操</a:t>
            </a:r>
            <a:r>
              <a:rPr lang="en-US" altLang="zh-CN" sz="1900" b="0" i="0" dirty="0">
                <a:effectLst/>
                <a:latin typeface="FZKTK--GBK1-0"/>
              </a:rPr>
              <a:t>》《</a:t>
            </a:r>
            <a:r>
              <a:rPr lang="zh-CN" altLang="en-US" sz="1900" b="0" i="0" dirty="0">
                <a:effectLst/>
                <a:latin typeface="FZKTK--GBK1-0"/>
              </a:rPr>
              <a:t>小小拉拉队员</a:t>
            </a:r>
            <a:r>
              <a:rPr lang="en-US" altLang="zh-CN" sz="1900" b="0" i="0" dirty="0">
                <a:effectLst/>
                <a:latin typeface="FZKTK--GBK1-0"/>
              </a:rPr>
              <a:t>》《</a:t>
            </a:r>
            <a:r>
              <a:rPr lang="zh-CN" altLang="en-US" sz="1900" b="0" i="0" dirty="0">
                <a:effectLst/>
                <a:latin typeface="FZKTK--GBK1-0"/>
              </a:rPr>
              <a:t>小小解放军</a:t>
            </a:r>
            <a:r>
              <a:rPr lang="en-US" altLang="zh-CN" sz="1900" b="0" i="0" dirty="0">
                <a:effectLst/>
                <a:latin typeface="FZKTK--GBK1-0"/>
              </a:rPr>
              <a:t>》《</a:t>
            </a:r>
            <a:r>
              <a:rPr lang="zh-CN" altLang="en-US" sz="1900" b="0" i="0" dirty="0">
                <a:effectLst/>
                <a:latin typeface="FZKTK--GBK1-0"/>
              </a:rPr>
              <a:t>我是草原小牧民</a:t>
            </a:r>
            <a:r>
              <a:rPr lang="en-US" altLang="zh-CN" sz="1900" b="0" i="0" dirty="0">
                <a:effectLst/>
                <a:latin typeface="FZKTK--GBK1-0"/>
              </a:rPr>
              <a:t>》《</a:t>
            </a:r>
            <a:r>
              <a:rPr lang="zh-CN" altLang="en-US" sz="1900" b="0" i="0" dirty="0">
                <a:effectLst/>
                <a:latin typeface="FZKTK--GBK1-0"/>
              </a:rPr>
              <a:t>碎步</a:t>
            </a:r>
            <a:r>
              <a:rPr lang="en-US" altLang="zh-CN" sz="1900" b="0" i="0" dirty="0">
                <a:effectLst/>
                <a:latin typeface="FZKTK--GBK1-0"/>
              </a:rPr>
              <a:t>》《</a:t>
            </a:r>
            <a:r>
              <a:rPr lang="zh-CN" altLang="en-US" sz="1900" b="0" i="0" dirty="0">
                <a:effectLst/>
                <a:latin typeface="FZKTK--GBK1-0"/>
              </a:rPr>
              <a:t>拍拍踏踏</a:t>
            </a:r>
            <a:r>
              <a:rPr lang="en-US" altLang="zh-CN" sz="1900" b="0" i="0" dirty="0">
                <a:effectLst/>
                <a:latin typeface="FZKTK--GBK1-0"/>
              </a:rPr>
              <a:t>》《</a:t>
            </a:r>
            <a:r>
              <a:rPr lang="zh-CN" altLang="en-US" sz="1900" b="0" i="0" dirty="0">
                <a:effectLst/>
                <a:latin typeface="FZKTK--GBK1-0"/>
              </a:rPr>
              <a:t>国旗国旗真美丽</a:t>
            </a:r>
            <a:r>
              <a:rPr lang="en-US" altLang="zh-CN" sz="1900" b="0" i="0" dirty="0">
                <a:effectLst/>
                <a:latin typeface="FZKTK--GBK1-0"/>
              </a:rPr>
              <a:t>》《</a:t>
            </a:r>
            <a:r>
              <a:rPr lang="zh-CN" altLang="en-US" sz="1900" b="0" i="0" dirty="0">
                <a:effectLst/>
                <a:latin typeface="FZKTK--GBK1-0"/>
              </a:rPr>
              <a:t>剪羊毛</a:t>
            </a:r>
            <a:r>
              <a:rPr lang="en-US" altLang="zh-CN" sz="1900" b="0" i="0" dirty="0">
                <a:effectLst/>
                <a:latin typeface="FZKTK--GBK1-0"/>
              </a:rPr>
              <a:t>》《</a:t>
            </a:r>
            <a:r>
              <a:rPr lang="zh-CN" altLang="en-US" sz="1900" b="0" i="0" dirty="0">
                <a:effectLst/>
                <a:latin typeface="FZKTK--GBK1-0"/>
              </a:rPr>
              <a:t>小鸟飞呀飞</a:t>
            </a:r>
            <a:r>
              <a:rPr lang="en-US" altLang="zh-CN" sz="1900" b="0" i="0" dirty="0">
                <a:effectLst/>
                <a:latin typeface="FZKTK--GBK1-0"/>
              </a:rPr>
              <a:t>》《</a:t>
            </a:r>
            <a:r>
              <a:rPr lang="zh-CN" altLang="en-US" sz="1900" b="0" i="0" dirty="0">
                <a:effectLst/>
                <a:latin typeface="FZKTK--GBK1-0"/>
              </a:rPr>
              <a:t>祖国祖国真美丽</a:t>
            </a:r>
            <a:r>
              <a:rPr lang="en-US" altLang="zh-CN" sz="1900" b="0" i="0" dirty="0">
                <a:effectLst/>
                <a:latin typeface="FZKTK--GBK1-0"/>
              </a:rPr>
              <a:t>》《</a:t>
            </a:r>
            <a:r>
              <a:rPr lang="zh-CN" altLang="en-US" sz="1900" b="0" i="0" dirty="0">
                <a:effectLst/>
                <a:latin typeface="FZKTK--GBK1-0"/>
              </a:rPr>
              <a:t>小海军</a:t>
            </a:r>
            <a:r>
              <a:rPr lang="en-US" altLang="zh-CN" sz="1900" b="0" i="0" dirty="0">
                <a:effectLst/>
                <a:latin typeface="FZKTK--GBK1-0"/>
              </a:rPr>
              <a:t>》《</a:t>
            </a:r>
            <a:r>
              <a:rPr lang="zh-CN" altLang="en-US" sz="1900" b="0" i="0" dirty="0">
                <a:effectLst/>
                <a:latin typeface="FZKTK--GBK1-0"/>
              </a:rPr>
              <a:t>小孔雀</a:t>
            </a:r>
            <a:r>
              <a:rPr lang="en-US" altLang="zh-CN" sz="1900" b="0" i="0" dirty="0">
                <a:effectLst/>
                <a:latin typeface="FZKTK--GBK1-0"/>
              </a:rPr>
              <a:t>》《</a:t>
            </a:r>
            <a:r>
              <a:rPr lang="zh-CN" altLang="en-US" sz="1900" b="0" i="0" dirty="0">
                <a:effectLst/>
                <a:latin typeface="FZKTK--GBK1-0"/>
              </a:rPr>
              <a:t>小鸭子</a:t>
            </a:r>
            <a:r>
              <a:rPr lang="en-US" altLang="zh-CN" sz="1900" b="0" i="0" dirty="0">
                <a:effectLst/>
                <a:latin typeface="FZKTK--GBK1-0"/>
              </a:rPr>
              <a:t>》《</a:t>
            </a:r>
            <a:r>
              <a:rPr lang="zh-CN" altLang="en-US" sz="1900" b="0" i="0" dirty="0">
                <a:effectLst/>
                <a:latin typeface="FZKTK--GBK1-0"/>
              </a:rPr>
              <a:t>快乐的小司机</a:t>
            </a:r>
            <a:r>
              <a:rPr lang="en-US" altLang="zh-CN" sz="1900" b="0" i="0" dirty="0">
                <a:effectLst/>
                <a:latin typeface="FZKTK--GBK1-0"/>
              </a:rPr>
              <a:t>》《</a:t>
            </a:r>
            <a:r>
              <a:rPr lang="zh-CN" altLang="en-US" sz="1900" b="0" i="0" dirty="0">
                <a:effectLst/>
                <a:latin typeface="FZKTK--GBK1-0"/>
              </a:rPr>
              <a:t>小小音乐家</a:t>
            </a:r>
            <a:r>
              <a:rPr lang="en-US" altLang="zh-CN" sz="1900" b="0" i="0" dirty="0">
                <a:effectLst/>
                <a:latin typeface="FZKTK--GBK1-0"/>
              </a:rPr>
              <a:t>》</a:t>
            </a:r>
            <a:r>
              <a:rPr lang="zh-CN" altLang="en-US" sz="1900" b="0" i="0" dirty="0">
                <a:effectLst/>
                <a:latin typeface="FZKTK--GBK1-0"/>
              </a:rPr>
              <a:t>等。</a:t>
            </a:r>
            <a:br>
              <a:rPr lang="zh-CN" altLang="en-US" sz="1900" b="0" i="0" dirty="0">
                <a:effectLst/>
                <a:latin typeface="FZKTK--GBK1-0"/>
              </a:rPr>
            </a:br>
            <a:br>
              <a:rPr lang="zh-CN" altLang="en-US" sz="1900" dirty="0"/>
            </a:br>
            <a:endParaRPr lang="zh-CN" altLang="en-US" sz="19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420687" y="1933054"/>
            <a:ext cx="11350625" cy="4622800"/>
          </a:xfrm>
        </p:spPr>
        <p:txBody>
          <a:bodyPr rtlCol="0">
            <a:noAutofit/>
          </a:bodyPr>
          <a:lstStyle/>
          <a:p>
            <a:pPr marL="0" indent="0">
              <a:lnSpc>
                <a:spcPct val="150000"/>
              </a:lnSpc>
              <a:buNone/>
            </a:pPr>
            <a:br>
              <a:rPr lang="zh-CN" altLang="en-US" sz="2400" b="0" i="0" dirty="0">
                <a:solidFill>
                  <a:srgbClr val="EC028D"/>
                </a:solidFill>
                <a:effectLst/>
                <a:latin typeface="FZHTJW--GB1-0"/>
              </a:rPr>
            </a:br>
            <a:r>
              <a:rPr lang="en-US" altLang="zh-CN" sz="2400" b="0" i="0" dirty="0">
                <a:solidFill>
                  <a:srgbClr val="EC028D"/>
                </a:solidFill>
                <a:effectLst/>
                <a:latin typeface="FZHTJW--GB1-0"/>
              </a:rPr>
              <a:t>   </a:t>
            </a:r>
            <a:r>
              <a:rPr lang="zh-CN" altLang="en-US" sz="2400" b="0" i="0" dirty="0">
                <a:solidFill>
                  <a:srgbClr val="242021"/>
                </a:solidFill>
                <a:effectLst/>
                <a:latin typeface="FZSSJW--GB1-0"/>
              </a:rPr>
              <a:t>幼儿集体舞是指在音乐伴奏下，不断更换舞伴，进行重复表演的一种舞蹈形式。幼儿集体舞动作简单并不断反复，因在舞蹈过程中不断更换新舞伴使集体舞蹈活动带有一定趣味性，能激发幼儿对舞蹈的兴趣，提高舞蹈能力和空间感。集体舞的最大特点是具有交流性，对幼儿的个性情感，社会性发展产生都起到了积极的影响。</a:t>
            </a:r>
            <a:r>
              <a:rPr lang="zh-CN" altLang="en-US" sz="2400" dirty="0"/>
              <a:t> </a:t>
            </a:r>
            <a:br>
              <a:rPr lang="zh-CN" altLang="en-US" sz="2400" dirty="0"/>
            </a:br>
            <a:br>
              <a:rPr lang="zh-CN" altLang="en-US" sz="2400" dirty="0"/>
            </a:br>
            <a:br>
              <a:rPr lang="zh-CN" altLang="en-US" sz="2400" dirty="0"/>
            </a:br>
            <a:br>
              <a:rPr lang="zh-CN" altLang="en-US" sz="2400" b="0" i="0" dirty="0">
                <a:solidFill>
                  <a:srgbClr val="242021"/>
                </a:solidFill>
                <a:effectLst/>
                <a:latin typeface="FZSSJW--GB1-0"/>
              </a:rPr>
            </a:br>
            <a:br>
              <a:rPr lang="zh-CN" altLang="en-US" sz="2400" dirty="0"/>
            </a:br>
            <a:endParaRPr lang="zh-CN" altLang="en-US" sz="2400" dirty="0">
              <a:latin typeface="Arial" panose="020B0604020202020204" pitchFamily="34" charset="0"/>
              <a:ea typeface="宋体" panose="02010600030101010101" pitchFamily="2" charset="-122"/>
            </a:endParaRPr>
          </a:p>
        </p:txBody>
      </p:sp>
      <p:sp>
        <p:nvSpPr>
          <p:cNvPr id="2" name="文本框 1"/>
          <p:cNvSpPr txBox="1"/>
          <p:nvPr/>
        </p:nvSpPr>
        <p:spPr>
          <a:xfrm>
            <a:off x="609827" y="917129"/>
            <a:ext cx="4521994" cy="75257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二、幼儿集体舞的创编</a:t>
            </a:r>
            <a:endParaRPr lang="en-US" altLang="zh-CN"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587882" y="1461162"/>
            <a:ext cx="11350625" cy="4622800"/>
          </a:xfrm>
        </p:spPr>
        <p:txBody>
          <a:bodyPr rtlCol="0">
            <a:noAutofit/>
          </a:bodyPr>
          <a:lstStyle/>
          <a:p>
            <a:pPr marL="0" indent="0">
              <a:lnSpc>
                <a:spcPct val="150000"/>
              </a:lnSpc>
              <a:buNone/>
            </a:pPr>
            <a:br>
              <a:rPr lang="zh-CN" altLang="en-US" sz="2400" b="0" i="0" dirty="0">
                <a:solidFill>
                  <a:srgbClr val="EC028D"/>
                </a:solidFill>
                <a:effectLst/>
                <a:latin typeface="FZHTJW--GB1-0"/>
              </a:rPr>
            </a:br>
            <a:br>
              <a:rPr lang="zh-CN" altLang="en-US" sz="2400" b="0" i="0" dirty="0">
                <a:solidFill>
                  <a:srgbClr val="EC028D"/>
                </a:solidFill>
                <a:effectLst/>
                <a:latin typeface="FZHTJW--GB1-0"/>
              </a:rPr>
            </a:br>
            <a:r>
              <a:rPr lang="zh-CN" altLang="en-US" sz="2400" b="0" i="0" dirty="0">
                <a:solidFill>
                  <a:srgbClr val="EC028D"/>
                </a:solidFill>
                <a:effectLst/>
                <a:latin typeface="FZDBSJW--GB1-0"/>
              </a:rPr>
              <a:t>（一）幼儿园集体舞常见种类</a:t>
            </a:r>
            <a:br>
              <a:rPr lang="zh-CN" altLang="en-US" sz="2400" b="0" i="0" dirty="0">
                <a:solidFill>
                  <a:srgbClr val="EC028D"/>
                </a:solidFill>
                <a:effectLst/>
                <a:latin typeface="FZDBSJW--GB1-0"/>
              </a:rPr>
            </a:br>
            <a:r>
              <a:rPr lang="en-US" altLang="zh-CN" sz="2400" b="0" i="0" dirty="0">
                <a:solidFill>
                  <a:srgbClr val="EC028D"/>
                </a:solidFill>
                <a:effectLst/>
                <a:latin typeface="FZDBSJW--GB1-0"/>
              </a:rPr>
              <a:t>   </a:t>
            </a:r>
            <a:r>
              <a:rPr lang="zh-CN" altLang="en-US" sz="2400" b="0" i="0" dirty="0">
                <a:solidFill>
                  <a:srgbClr val="242021"/>
                </a:solidFill>
                <a:effectLst/>
                <a:latin typeface="FZSSJW--GB1-0"/>
              </a:rPr>
              <a:t>在幼儿园日常舞蹈教学中，常见的集体舞有自由空间状态舞蹈（散点舞蹈）、圆圈舞蹈（单圈、双圈、三圈）、链状舞蹈、行列舞蹈、方阵舞蹈等。</a:t>
            </a:r>
            <a:r>
              <a:rPr lang="zh-CN" altLang="en-US" sz="2400" dirty="0"/>
              <a:t> </a:t>
            </a:r>
            <a:br>
              <a:rPr lang="zh-CN" altLang="en-US" sz="2400" dirty="0"/>
            </a:br>
            <a:br>
              <a:rPr lang="zh-CN" altLang="en-US" sz="2400" dirty="0"/>
            </a:br>
            <a:br>
              <a:rPr lang="zh-CN" altLang="en-US" sz="2400" dirty="0"/>
            </a:br>
            <a:br>
              <a:rPr lang="zh-CN" altLang="en-US" sz="2400" dirty="0"/>
            </a:br>
            <a:br>
              <a:rPr lang="zh-CN" altLang="en-US" sz="2400" b="0" i="0" dirty="0">
                <a:solidFill>
                  <a:srgbClr val="242021"/>
                </a:solidFill>
                <a:effectLst/>
                <a:latin typeface="FZSSJW--GB1-0"/>
              </a:rPr>
            </a:br>
            <a:br>
              <a:rPr lang="zh-CN" altLang="en-US" sz="2400" dirty="0"/>
            </a:br>
            <a:endParaRPr lang="zh-CN" altLang="en-US" sz="2400" dirty="0">
              <a:latin typeface="Arial" panose="020B0604020202020204" pitchFamily="34" charset="0"/>
              <a:ea typeface="宋体" panose="02010600030101010101" pitchFamily="2" charset="-122"/>
            </a:endParaRPr>
          </a:p>
        </p:txBody>
      </p:sp>
      <p:sp>
        <p:nvSpPr>
          <p:cNvPr id="2" name="文本框 1"/>
          <p:cNvSpPr txBox="1"/>
          <p:nvPr/>
        </p:nvSpPr>
        <p:spPr>
          <a:xfrm>
            <a:off x="587882" y="1084873"/>
            <a:ext cx="4521994" cy="75257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二、幼儿集体舞的创编</a:t>
            </a:r>
            <a:endParaRPr lang="en-US" altLang="zh-CN"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584597" y="1442142"/>
            <a:ext cx="11022806" cy="4472479"/>
          </a:xfrm>
          <a:prstGeom prst="roundRect">
            <a:avLst/>
          </a:prstGeom>
          <a:solidFill>
            <a:schemeClr val="accent5"/>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Lato"/>
              <a:cs typeface="+mn-cs"/>
            </a:endParaRPr>
          </a:p>
        </p:txBody>
      </p:sp>
      <p:sp>
        <p:nvSpPr>
          <p:cNvPr id="4" name="标题 3"/>
          <p:cNvSpPr>
            <a:spLocks noGrp="1"/>
          </p:cNvSpPr>
          <p:nvPr>
            <p:ph type="title"/>
          </p:nvPr>
        </p:nvSpPr>
        <p:spPr>
          <a:xfrm>
            <a:off x="584597" y="254023"/>
            <a:ext cx="10858500" cy="900112"/>
          </a:xfrm>
        </p:spPr>
        <p:txBody>
          <a:bodyPr rtlCol="0"/>
          <a:lstStyle/>
          <a:p>
            <a:pPr rtl="0"/>
            <a:r>
              <a:rPr lang="zh-CN" altLang="en-US" b="1" dirty="0"/>
              <a:t>导入案例</a:t>
            </a:r>
            <a:endParaRPr lang="zh-CN" altLang="en-US" b="1" dirty="0"/>
          </a:p>
        </p:txBody>
      </p:sp>
      <p:sp>
        <p:nvSpPr>
          <p:cNvPr id="59" name="Text Box 66"/>
          <p:cNvSpPr txBox="1">
            <a:spLocks noChangeArrowheads="1"/>
          </p:cNvSpPr>
          <p:nvPr/>
        </p:nvSpPr>
        <p:spPr bwMode="auto">
          <a:xfrm>
            <a:off x="971942" y="1543380"/>
            <a:ext cx="10235415"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Microsoft YaHei UI" panose="020B0503020204020204" pitchFamily="34" charset="-122"/>
                <a:ea typeface="Microsoft YaHei UI" panose="020B0503020204020204" pitchFamily="34" charset="-122"/>
                <a:cs typeface="+mn-cs"/>
              </a:rPr>
              <a:t>     </a:t>
            </a:r>
            <a:r>
              <a:rPr kumimoji="0" lang="zh-CN" altLang="en-US" sz="2400" b="1" i="0" u="none" strike="noStrike" kern="1200" cap="none" spc="0" normalizeH="0" baseline="0" noProof="0" dirty="0">
                <a:ln>
                  <a:noFill/>
                </a:ln>
                <a:solidFill>
                  <a:srgbClr val="FFFFFF"/>
                </a:solidFill>
                <a:effectLst/>
                <a:uLnTx/>
                <a:uFillTx/>
                <a:latin typeface="Lato"/>
                <a:cs typeface="+mn-cs"/>
              </a:rPr>
              <a:t> </a:t>
            </a:r>
            <a:r>
              <a:rPr kumimoji="0" lang="en-US" altLang="zh-CN" sz="2400" b="1" i="0" u="none" strike="noStrike" kern="1200" cap="none" spc="0" normalizeH="0" baseline="0" noProof="0" dirty="0">
                <a:ln>
                  <a:noFill/>
                </a:ln>
                <a:solidFill>
                  <a:srgbClr val="FFFFFF"/>
                </a:solidFill>
                <a:effectLst/>
                <a:uLnTx/>
                <a:uFillTx/>
                <a:latin typeface="Lato"/>
                <a:cs typeface="+mn-cs"/>
              </a:rPr>
              <a:t>2020 </a:t>
            </a:r>
            <a:r>
              <a:rPr kumimoji="0" lang="zh-CN" altLang="en-US" sz="2400" b="1" i="0" u="none" strike="noStrike" kern="1200" cap="none" spc="0" normalizeH="0" baseline="0" noProof="0" dirty="0">
                <a:ln>
                  <a:noFill/>
                </a:ln>
                <a:solidFill>
                  <a:srgbClr val="FFFFFF"/>
                </a:solidFill>
                <a:effectLst/>
                <a:uLnTx/>
                <a:uFillTx/>
                <a:latin typeface="Lato"/>
                <a:cs typeface="+mn-cs"/>
              </a:rPr>
              <a:t>年由韩真、周莉亚编导的央视春晚舞蹈</a:t>
            </a:r>
            <a:r>
              <a:rPr kumimoji="0" lang="en-US" altLang="zh-CN" sz="2400" b="1" i="0" u="none" strike="noStrike" kern="1200" cap="none" spc="0" normalizeH="0" baseline="0" noProof="0" dirty="0">
                <a:ln>
                  <a:noFill/>
                </a:ln>
                <a:solidFill>
                  <a:srgbClr val="FFFFFF"/>
                </a:solidFill>
                <a:effectLst/>
                <a:uLnTx/>
                <a:uFillTx/>
                <a:latin typeface="Lato"/>
                <a:cs typeface="+mn-cs"/>
              </a:rPr>
              <a:t>《</a:t>
            </a:r>
            <a:r>
              <a:rPr kumimoji="0" lang="zh-CN" altLang="en-US" sz="2400" b="1" i="0" u="none" strike="noStrike" kern="1200" cap="none" spc="0" normalizeH="0" baseline="0" noProof="0" dirty="0">
                <a:ln>
                  <a:noFill/>
                </a:ln>
                <a:solidFill>
                  <a:srgbClr val="FFFFFF"/>
                </a:solidFill>
                <a:effectLst/>
                <a:uLnTx/>
                <a:uFillTx/>
                <a:latin typeface="Lato"/>
                <a:cs typeface="+mn-cs"/>
              </a:rPr>
              <a:t>晨光曲</a:t>
            </a:r>
            <a:r>
              <a:rPr kumimoji="0" lang="en-US" altLang="zh-CN" sz="2400" b="1" i="0" u="none" strike="noStrike" kern="1200" cap="none" spc="0" normalizeH="0" baseline="0" noProof="0" dirty="0">
                <a:ln>
                  <a:noFill/>
                </a:ln>
                <a:solidFill>
                  <a:srgbClr val="FFFFFF"/>
                </a:solidFill>
                <a:effectLst/>
                <a:uLnTx/>
                <a:uFillTx/>
                <a:latin typeface="Lato"/>
                <a:cs typeface="+mn-cs"/>
              </a:rPr>
              <a:t>》</a:t>
            </a:r>
            <a:r>
              <a:rPr kumimoji="0" lang="zh-CN" altLang="en-US" sz="2400" b="1" i="0" u="none" strike="noStrike" kern="1200" cap="none" spc="0" normalizeH="0" baseline="0" noProof="0" dirty="0">
                <a:ln>
                  <a:noFill/>
                </a:ln>
                <a:solidFill>
                  <a:srgbClr val="FFFFFF"/>
                </a:solidFill>
                <a:effectLst/>
                <a:uLnTx/>
                <a:uFillTx/>
                <a:latin typeface="Lato"/>
                <a:cs typeface="+mn-cs"/>
              </a:rPr>
              <a:t>从平平淡淡的生活细节中入手，生动表现了上海弄堂中女人生火做饭、缝衣绣花、乘凉遮阳、还有静坐发呆等再普通不过的生活琐事，又无一不体现了东方少妇独特的神秘。特别是江南女子的温婉柔美，更是刻画了一段静谧散淡、温情美好的弄堂生活。</a:t>
            </a:r>
            <a:endParaRPr kumimoji="0" lang="en-US" altLang="zh-CN" sz="2400" b="1" i="0" u="none" strike="noStrike" kern="1200" cap="none" spc="0" normalizeH="0" baseline="0" noProof="0" dirty="0">
              <a:ln>
                <a:noFill/>
              </a:ln>
              <a:solidFill>
                <a:srgbClr val="FFFFFF"/>
              </a:solidFill>
              <a:effectLst/>
              <a:uLnTx/>
              <a:uFillTx/>
              <a:latin typeface="Lato"/>
              <a:cs typeface="+mn-cs"/>
            </a:endParaRPr>
          </a:p>
          <a:p>
            <a:pPr marL="0" marR="0" lvl="0" indent="0" algn="l" defTabSz="914400" rtl="0" eaLnBrk="1" fontAlgn="auto" latinLnBrk="0" hangingPunct="1">
              <a:lnSpc>
                <a:spcPct val="150000"/>
              </a:lnSpc>
              <a:spcBef>
                <a:spcPts val="0"/>
              </a:spcBef>
              <a:spcAft>
                <a:spcPts val="0"/>
              </a:spcAft>
              <a:buClrTx/>
              <a:buSzTx/>
              <a:buFontTx/>
              <a:buNone/>
              <a:defRPr/>
            </a:pPr>
            <a:br>
              <a:rPr kumimoji="0" lang="zh-CN" altLang="en-US" sz="2400" b="1" i="0" u="none" strike="noStrike" kern="1200" cap="none" spc="0" normalizeH="0" baseline="0" noProof="0" dirty="0">
                <a:ln>
                  <a:noFill/>
                </a:ln>
                <a:solidFill>
                  <a:srgbClr val="FFFFFF"/>
                </a:solidFill>
                <a:effectLst/>
                <a:uLnTx/>
                <a:uFillTx/>
                <a:latin typeface="Lato"/>
                <a:cs typeface="+mn-cs"/>
              </a:rPr>
            </a:br>
            <a:r>
              <a:rPr kumimoji="0" lang="en-US" altLang="zh-CN" sz="2400" b="1" i="0" u="none" strike="noStrike" kern="1200" cap="none" spc="0" normalizeH="0" baseline="0" noProof="0" dirty="0">
                <a:ln>
                  <a:noFill/>
                </a:ln>
                <a:solidFill>
                  <a:srgbClr val="FFFFFF"/>
                </a:solidFill>
                <a:effectLst/>
                <a:uLnTx/>
                <a:uFillTx/>
                <a:latin typeface="Lato"/>
                <a:cs typeface="+mn-cs"/>
              </a:rPr>
              <a:t>   </a:t>
            </a:r>
            <a:r>
              <a:rPr kumimoji="0" lang="zh-CN" altLang="en-US" sz="2800" b="1" i="0" u="none" strike="noStrike" kern="1200" cap="none" spc="0" normalizeH="0" baseline="0" noProof="0" dirty="0">
                <a:ln>
                  <a:noFill/>
                </a:ln>
                <a:solidFill>
                  <a:schemeClr val="bg1"/>
                </a:solidFill>
                <a:effectLst/>
                <a:uLnTx/>
                <a:uFillTx/>
                <a:latin typeface="Lato"/>
                <a:cs typeface="+mn-cs"/>
              </a:rPr>
              <a:t>情境思考：</a:t>
            </a:r>
            <a:r>
              <a:rPr kumimoji="0" lang="zh-CN" altLang="en-US" sz="2800" b="1" i="0" u="none" strike="noStrike" kern="1200" cap="none" spc="0" normalizeH="0" baseline="0" noProof="0" dirty="0">
                <a:ln>
                  <a:noFill/>
                </a:ln>
                <a:solidFill>
                  <a:srgbClr val="FFFFFF"/>
                </a:solidFill>
                <a:effectLst/>
                <a:uLnTx/>
                <a:uFillTx/>
                <a:latin typeface="Lato"/>
                <a:cs typeface="+mn-cs"/>
              </a:rPr>
              <a:t>舞蹈创编中技法和创作有什么相互关系？ </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463523" y="1630604"/>
            <a:ext cx="11350625" cy="4938713"/>
          </a:xfrm>
        </p:spPr>
        <p:txBody>
          <a:bodyPr rtlCol="0">
            <a:noAutofit/>
          </a:bodyPr>
          <a:lstStyle/>
          <a:p>
            <a:pPr marL="0" indent="0">
              <a:lnSpc>
                <a:spcPct val="150000"/>
              </a:lnSpc>
              <a:buNone/>
            </a:pPr>
            <a:br>
              <a:rPr lang="zh-CN" altLang="en-US" sz="2400" b="0" i="0" dirty="0">
                <a:solidFill>
                  <a:schemeClr val="tx1"/>
                </a:solidFill>
                <a:effectLst/>
                <a:latin typeface="FZHTJW--GB1-0"/>
              </a:rPr>
            </a:br>
            <a:r>
              <a:rPr lang="zh-CN" altLang="en-US" sz="2400" b="0" i="0" dirty="0">
                <a:solidFill>
                  <a:schemeClr val="tx1"/>
                </a:solidFill>
                <a:effectLst/>
                <a:latin typeface="FZDBSJW--GB1-0"/>
              </a:rPr>
              <a:t>（二）幼儿集体舞的创编步骤</a:t>
            </a:r>
            <a:br>
              <a:rPr lang="zh-CN" altLang="en-US" sz="2400" b="0" i="0" dirty="0">
                <a:solidFill>
                  <a:schemeClr val="tx1"/>
                </a:solidFill>
                <a:effectLst/>
                <a:latin typeface="FZDBSJW--GB1-0"/>
              </a:rPr>
            </a:br>
            <a:r>
              <a:rPr lang="en-US" altLang="zh-CN" sz="2400" b="0" i="0" dirty="0">
                <a:solidFill>
                  <a:schemeClr val="tx1"/>
                </a:solidFill>
                <a:effectLst/>
                <a:latin typeface="FZDBSJW--GB1-0"/>
              </a:rPr>
              <a:t>  </a:t>
            </a:r>
            <a:r>
              <a:rPr lang="en-US" altLang="zh-CN" sz="2400" b="0" i="0" dirty="0">
                <a:solidFill>
                  <a:schemeClr val="tx1"/>
                </a:solidFill>
                <a:effectLst/>
                <a:latin typeface="FZHTJW--GB1-0"/>
              </a:rPr>
              <a:t>1.</a:t>
            </a:r>
            <a:r>
              <a:rPr lang="zh-CN" altLang="en-US" sz="2400" b="0" i="0" dirty="0">
                <a:solidFill>
                  <a:schemeClr val="tx1"/>
                </a:solidFill>
                <a:effectLst/>
                <a:latin typeface="FZHTJW--GB1-0"/>
              </a:rPr>
              <a:t>确定内容和形式</a:t>
            </a:r>
            <a:br>
              <a:rPr lang="zh-CN" altLang="en-US" sz="2400" b="0" i="0" dirty="0">
                <a:solidFill>
                  <a:schemeClr val="tx1"/>
                </a:solidFill>
                <a:effectLst/>
                <a:latin typeface="FZSSJW--GB1-0"/>
              </a:rPr>
            </a:br>
            <a:r>
              <a:rPr lang="en-US" altLang="zh-CN" sz="2400" b="0" i="0" dirty="0">
                <a:solidFill>
                  <a:schemeClr val="tx1"/>
                </a:solidFill>
                <a:effectLst/>
                <a:latin typeface="FZSSJW--GB1-0"/>
              </a:rPr>
              <a:t>  </a:t>
            </a:r>
            <a:r>
              <a:rPr lang="en-US" altLang="zh-CN" sz="2400" b="0" i="0" dirty="0">
                <a:solidFill>
                  <a:schemeClr val="tx1"/>
                </a:solidFill>
                <a:effectLst/>
                <a:latin typeface="FZHTJW--GB1-0"/>
              </a:rPr>
              <a:t>2.</a:t>
            </a:r>
            <a:r>
              <a:rPr lang="zh-CN" altLang="en-US" sz="2400" b="0" i="0" dirty="0">
                <a:solidFill>
                  <a:schemeClr val="tx1"/>
                </a:solidFill>
                <a:effectLst/>
                <a:latin typeface="FZHTJW--GB1-0"/>
              </a:rPr>
              <a:t>选定音乐</a:t>
            </a:r>
            <a:br>
              <a:rPr lang="zh-CN" altLang="en-US" sz="2400" b="0" i="0" dirty="0">
                <a:solidFill>
                  <a:schemeClr val="tx1"/>
                </a:solidFill>
                <a:effectLst/>
                <a:latin typeface="FZHTJW--GB1-0"/>
              </a:rPr>
            </a:br>
            <a:r>
              <a:rPr lang="en-US" altLang="zh-CN" sz="2400" b="0" i="0" dirty="0">
                <a:solidFill>
                  <a:schemeClr val="tx1"/>
                </a:solidFill>
                <a:effectLst/>
                <a:latin typeface="FZHTJW--GB1-0"/>
              </a:rPr>
              <a:t>  3.</a:t>
            </a:r>
            <a:r>
              <a:rPr lang="zh-CN" altLang="en-US" sz="2400" b="0" i="0" dirty="0">
                <a:solidFill>
                  <a:schemeClr val="tx1"/>
                </a:solidFill>
                <a:effectLst/>
                <a:latin typeface="FZHTJW--GB1-0"/>
              </a:rPr>
              <a:t>设计主要动作</a:t>
            </a:r>
            <a:br>
              <a:rPr lang="zh-CN" altLang="en-US" sz="2400" b="0" i="0" dirty="0">
                <a:solidFill>
                  <a:schemeClr val="tx1"/>
                </a:solidFill>
                <a:effectLst/>
                <a:latin typeface="FZHTJW--GB1-0"/>
              </a:rPr>
            </a:br>
            <a:r>
              <a:rPr lang="en-US" altLang="zh-CN" sz="2400" b="0" i="0" dirty="0">
                <a:solidFill>
                  <a:schemeClr val="tx1"/>
                </a:solidFill>
                <a:effectLst/>
                <a:latin typeface="FZHTJW--GB1-0"/>
              </a:rPr>
              <a:t>  4.</a:t>
            </a:r>
            <a:r>
              <a:rPr lang="zh-CN" altLang="en-US" sz="2400" b="0" i="0" dirty="0">
                <a:solidFill>
                  <a:schemeClr val="tx1"/>
                </a:solidFill>
                <a:effectLst/>
                <a:latin typeface="FZHTJW--GB1-0"/>
              </a:rPr>
              <a:t>根据舞蹈的内容和形式确定队形</a:t>
            </a:r>
            <a:r>
              <a:rPr lang="zh-CN" altLang="en-US" sz="2400" dirty="0">
                <a:solidFill>
                  <a:schemeClr val="tx1"/>
                </a:solidFill>
              </a:rPr>
              <a:t> </a:t>
            </a: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b="0" i="0" dirty="0">
                <a:solidFill>
                  <a:schemeClr val="tx1"/>
                </a:solidFill>
                <a:effectLst/>
                <a:latin typeface="FZSSJW--GB1-0"/>
              </a:rPr>
            </a:br>
            <a:br>
              <a:rPr lang="zh-CN" altLang="en-US" sz="2400" dirty="0">
                <a:solidFill>
                  <a:schemeClr val="tx1"/>
                </a:solidFill>
              </a:rPr>
            </a:br>
            <a:endParaRPr lang="zh-CN" altLang="en-US" sz="2400" dirty="0">
              <a:solidFill>
                <a:schemeClr val="tx1"/>
              </a:solidFill>
              <a:latin typeface="Arial" panose="020B0604020202020204" pitchFamily="34" charset="0"/>
              <a:ea typeface="宋体" panose="02010600030101010101" pitchFamily="2" charset="-122"/>
            </a:endParaRPr>
          </a:p>
        </p:txBody>
      </p:sp>
      <p:sp>
        <p:nvSpPr>
          <p:cNvPr id="2" name="文本框 1"/>
          <p:cNvSpPr txBox="1"/>
          <p:nvPr/>
        </p:nvSpPr>
        <p:spPr>
          <a:xfrm>
            <a:off x="624458" y="1177950"/>
            <a:ext cx="4521994" cy="75257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二、幼儿集体舞的创编</a:t>
            </a:r>
            <a:endParaRPr lang="en-US" altLang="zh-CN"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45509" y="788921"/>
            <a:ext cx="4084515" cy="615553"/>
          </a:xfrm>
        </p:spPr>
        <p:txBody>
          <a:bodyPr rtlCol="0"/>
          <a:lstStyle/>
          <a:p>
            <a:pPr rtl="0"/>
            <a:r>
              <a:rPr lang="zh-CN" altLang="en-US" dirty="0"/>
              <a:t>知识链接</a:t>
            </a:r>
            <a:endParaRPr lang="zh-CN" altLang="en-US" dirty="0"/>
          </a:p>
        </p:txBody>
      </p:sp>
      <p:sp>
        <p:nvSpPr>
          <p:cNvPr id="3" name="文本占位符 2"/>
          <p:cNvSpPr>
            <a:spLocks noGrp="1"/>
          </p:cNvSpPr>
          <p:nvPr>
            <p:ph type="body" sz="quarter" idx="12"/>
          </p:nvPr>
        </p:nvSpPr>
        <p:spPr>
          <a:xfrm>
            <a:off x="485242" y="1653303"/>
            <a:ext cx="11221516" cy="4217180"/>
          </a:xfrm>
        </p:spPr>
        <p:txBody>
          <a:bodyPr vert="horz" wrap="square" lIns="0" tIns="0" rIns="0" bIns="0" rtlCol="0" anchor="t">
            <a:noAutofit/>
          </a:bodyPr>
          <a:lstStyle/>
          <a:p>
            <a:pPr algn="l">
              <a:lnSpc>
                <a:spcPct val="150000"/>
              </a:lnSpc>
            </a:pPr>
            <a:r>
              <a:rPr lang="zh-CN" altLang="en-US" sz="2800" b="1" i="0" dirty="0">
                <a:solidFill>
                  <a:srgbClr val="FFC000"/>
                </a:solidFill>
                <a:effectLst/>
                <a:latin typeface="HYb9gj"/>
              </a:rPr>
              <a:t>                                         集体舞中道具的选择与运用</a:t>
            </a:r>
            <a:br>
              <a:rPr lang="zh-CN" altLang="en-US" sz="2000" b="0" i="0" dirty="0">
                <a:solidFill>
                  <a:srgbClr val="EC028D"/>
                </a:solidFill>
                <a:effectLst/>
                <a:latin typeface="HYb9gj"/>
              </a:rPr>
            </a:br>
            <a:r>
              <a:rPr altLang="zh-CN" sz="2400" b="0" i="0" dirty="0">
                <a:solidFill>
                  <a:srgbClr val="EC028D"/>
                </a:solidFill>
                <a:effectLst/>
                <a:latin typeface="HYb9gj"/>
              </a:rPr>
              <a:t>   </a:t>
            </a:r>
            <a:r>
              <a:rPr lang="zh-CN" altLang="en-US" sz="2400" b="0" i="0" dirty="0">
                <a:effectLst/>
                <a:latin typeface="FZKTK--GBK1-0"/>
              </a:rPr>
              <a:t>集体舞中，教师经常会使用小道具来丰富学生的审美体验道具，用得好事半功倍，用得不好则会画蛇添足。在集体舞中，我们该如何选择与运用小道具，做到有趣且有效呢？</a:t>
            </a:r>
            <a:br>
              <a:rPr lang="zh-CN" altLang="en-US" sz="2400" b="0" i="0" dirty="0">
                <a:effectLst/>
                <a:latin typeface="FZKTK--GBK1-0"/>
              </a:rPr>
            </a:br>
            <a:r>
              <a:rPr altLang="zh-CN" sz="2400" b="0" i="0" dirty="0">
                <a:effectLst/>
                <a:latin typeface="FZKTK--GBK1-0"/>
              </a:rPr>
              <a:t>   </a:t>
            </a:r>
            <a:r>
              <a:rPr lang="zh-CN" altLang="en-US" sz="2400" b="0" i="0" dirty="0">
                <a:effectLst/>
                <a:latin typeface="FZKTK--GBK1-0"/>
              </a:rPr>
              <a:t>集体舞中常用的小道具有日常生活用品（筷子、杯子）、乐器（各种打击乐器）、各种球类（海洋球、网球）等。小道具直接、直观生动，能与幼儿的音乐实践活动有机融合，深受幼儿园小朋友的喜欢。</a:t>
            </a:r>
            <a:br>
              <a:rPr lang="zh-CN" altLang="en-US" sz="2400" b="0" i="0" dirty="0">
                <a:effectLst/>
                <a:latin typeface="FZKTK--GBK1-0"/>
              </a:rPr>
            </a:br>
            <a:br>
              <a:rPr lang="zh-CN" altLang="en-US" sz="2400" dirty="0"/>
            </a:br>
            <a:endParaRPr lang="zh-CN" altLang="en-US" sz="2400" dirty="0"/>
          </a:p>
          <a:p>
            <a:pPr algn="l">
              <a:lnSpc>
                <a:spcPct val="150000"/>
              </a:lnSpc>
            </a:pPr>
            <a:br>
              <a:rPr lang="zh-CN" altLang="en-US" sz="2000" b="0" i="0" dirty="0">
                <a:effectLst/>
                <a:latin typeface="FZKTK--GBK1-0"/>
              </a:rPr>
            </a:br>
            <a:br>
              <a:rPr lang="zh-CN" altLang="en-US" sz="2000" dirty="0"/>
            </a:b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89399" y="657247"/>
            <a:ext cx="4084515" cy="615553"/>
          </a:xfrm>
        </p:spPr>
        <p:txBody>
          <a:bodyPr rtlCol="0"/>
          <a:lstStyle/>
          <a:p>
            <a:pPr rtl="0"/>
            <a:r>
              <a:rPr lang="zh-CN" altLang="en-US" dirty="0"/>
              <a:t>知识链接</a:t>
            </a:r>
            <a:endParaRPr lang="zh-CN" altLang="en-US" dirty="0"/>
          </a:p>
        </p:txBody>
      </p:sp>
      <p:sp>
        <p:nvSpPr>
          <p:cNvPr id="3" name="文本占位符 2"/>
          <p:cNvSpPr>
            <a:spLocks noGrp="1"/>
          </p:cNvSpPr>
          <p:nvPr>
            <p:ph type="body" sz="quarter" idx="12"/>
          </p:nvPr>
        </p:nvSpPr>
        <p:spPr>
          <a:xfrm>
            <a:off x="514502" y="1531002"/>
            <a:ext cx="11162995" cy="5506220"/>
          </a:xfrm>
        </p:spPr>
        <p:txBody>
          <a:bodyPr vert="horz" wrap="square" lIns="0" tIns="0" rIns="0" bIns="0" rtlCol="0" anchor="t">
            <a:noAutofit/>
          </a:bodyPr>
          <a:lstStyle/>
          <a:p>
            <a:pPr algn="l">
              <a:lnSpc>
                <a:spcPct val="150000"/>
              </a:lnSpc>
            </a:pPr>
            <a:r>
              <a:rPr lang="zh-CN" altLang="en-US" sz="1900" b="0" i="0" dirty="0">
                <a:effectLst/>
                <a:latin typeface="FZKTK--GBK1-0"/>
              </a:rPr>
              <a:t>（一）小道具的特点</a:t>
            </a:r>
            <a:br>
              <a:rPr lang="zh-CN" altLang="en-US" sz="1900" b="0" i="0" dirty="0">
                <a:effectLst/>
                <a:latin typeface="FZKTK--GBK1-0"/>
              </a:rPr>
            </a:br>
            <a:r>
              <a:rPr altLang="zh-CN" sz="1900" b="0" i="0" dirty="0">
                <a:effectLst/>
                <a:latin typeface="FZKTK--GBK1-0"/>
              </a:rPr>
              <a:t>   </a:t>
            </a:r>
            <a:r>
              <a:rPr lang="zh-CN" altLang="en-US" sz="1900" b="0" i="0" dirty="0">
                <a:effectLst/>
                <a:latin typeface="FZKTK--GBK1-0"/>
              </a:rPr>
              <a:t>小道具最显著的特点是外形小而内涵巧。小道具形体较小，占用空间不大，师生在课堂上携带与操作都比较方便，能够满足全体幼儿参与。小道具的巧，体现在其丰富的表现力与灵活多样的玩法。</a:t>
            </a:r>
            <a:r>
              <a:rPr lang="zh-CN" altLang="en-US" sz="1900" dirty="0"/>
              <a:t> </a:t>
            </a:r>
            <a:endParaRPr lang="en-US" altLang="zh-CN" sz="1900" dirty="0"/>
          </a:p>
          <a:p>
            <a:pPr algn="l">
              <a:lnSpc>
                <a:spcPct val="150000"/>
              </a:lnSpc>
            </a:pPr>
            <a:r>
              <a:rPr lang="zh-CN" altLang="en-US" sz="1900" b="0" i="0" dirty="0">
                <a:effectLst/>
                <a:latin typeface="FZKTK--GBK1-0"/>
              </a:rPr>
              <a:t>（二）小道具选用的要点</a:t>
            </a:r>
            <a:br>
              <a:rPr lang="zh-CN" altLang="en-US" sz="1900" b="0" i="0" dirty="0">
                <a:effectLst/>
                <a:latin typeface="FZKTK--GBK1-0"/>
              </a:rPr>
            </a:br>
            <a:r>
              <a:rPr altLang="zh-CN" sz="1900" b="0" i="0" dirty="0">
                <a:effectLst/>
                <a:latin typeface="FZKTK--GBK1-0"/>
              </a:rPr>
              <a:t>   </a:t>
            </a:r>
            <a:r>
              <a:rPr lang="zh-CN" altLang="en-US" sz="1900" b="0" i="0" dirty="0">
                <a:effectLst/>
                <a:latin typeface="FZKTK--GBK1-0"/>
              </a:rPr>
              <a:t>小道具有趣好玩，能直接作用于幼儿的视觉、触觉、动觉等感官，对幼儿有较</a:t>
            </a:r>
            <a:br>
              <a:rPr lang="zh-CN" altLang="en-US" sz="1900" b="0" i="0" dirty="0">
                <a:effectLst/>
                <a:latin typeface="FZKTK--GBK1-0"/>
              </a:rPr>
            </a:br>
            <a:r>
              <a:rPr lang="zh-CN" altLang="en-US" sz="1900" b="0" i="0" dirty="0">
                <a:effectLst/>
                <a:latin typeface="FZKTK--GBK1-0"/>
              </a:rPr>
              <a:t>大的吸引力，在教学中合理选择与运用小道具，能使音乐变得直观、易见、易感，</a:t>
            </a:r>
            <a:br>
              <a:rPr lang="zh-CN" altLang="en-US" sz="1900" b="0" i="0" dirty="0">
                <a:effectLst/>
                <a:latin typeface="FZKTK--GBK1-0"/>
              </a:rPr>
            </a:br>
            <a:r>
              <a:rPr lang="zh-CN" altLang="en-US" sz="1900" b="0" i="0" dirty="0">
                <a:effectLst/>
                <a:latin typeface="FZKTK--GBK1-0"/>
              </a:rPr>
              <a:t>幼儿能够更具象的表达与呈现对音乐的感受。</a:t>
            </a:r>
            <a:br>
              <a:rPr lang="zh-CN" altLang="en-US" sz="1900" b="0" i="0" dirty="0">
                <a:effectLst/>
                <a:latin typeface="FZKTK--GBK1-0"/>
              </a:rPr>
            </a:br>
            <a:r>
              <a:rPr altLang="zh-CN" sz="1900" b="0" i="0" dirty="0">
                <a:effectLst/>
                <a:latin typeface="FZKTK--GBK1-0"/>
              </a:rPr>
              <a:t>  </a:t>
            </a:r>
            <a:r>
              <a:rPr lang="en-US" altLang="zh-CN" sz="1900" b="0" i="0" dirty="0">
                <a:effectLst/>
                <a:latin typeface="TimesNewRomanPSMT"/>
              </a:rPr>
              <a:t>1. </a:t>
            </a:r>
            <a:r>
              <a:rPr lang="zh-CN" altLang="en-US" sz="1900" b="0" i="0" dirty="0">
                <a:effectLst/>
                <a:latin typeface="FZKTK--GBK1-0"/>
              </a:rPr>
              <a:t>选择要点</a:t>
            </a:r>
            <a:br>
              <a:rPr lang="zh-CN" altLang="en-US" sz="1900" b="0" i="0" dirty="0">
                <a:effectLst/>
                <a:latin typeface="FZKTK--GBK1-0"/>
              </a:rPr>
            </a:br>
            <a:r>
              <a:rPr lang="zh-CN" altLang="en-US" sz="1900" b="0" i="0" dirty="0">
                <a:effectLst/>
                <a:latin typeface="FZKTK--GBK1-0"/>
              </a:rPr>
              <a:t>      （ </a:t>
            </a:r>
            <a:r>
              <a:rPr lang="en-US" altLang="zh-CN" sz="1900" b="0" i="0" dirty="0">
                <a:effectLst/>
                <a:latin typeface="TimesNewRomanPSMT"/>
              </a:rPr>
              <a:t>1</a:t>
            </a:r>
            <a:r>
              <a:rPr lang="zh-CN" altLang="en-US" sz="1900" b="0" i="0" dirty="0">
                <a:effectLst/>
                <a:latin typeface="FZKTK--GBK1-0"/>
              </a:rPr>
              <a:t>）是否必要</a:t>
            </a:r>
            <a:br>
              <a:rPr lang="zh-CN" altLang="en-US" sz="1900" b="0" i="0" dirty="0">
                <a:effectLst/>
                <a:latin typeface="FZKTK--GBK1-0"/>
              </a:rPr>
            </a:br>
            <a:r>
              <a:rPr lang="zh-CN" altLang="en-US" sz="1900" b="0" i="0" dirty="0">
                <a:effectLst/>
                <a:latin typeface="FZKTK--GBK1-0"/>
              </a:rPr>
              <a:t>      （ </a:t>
            </a:r>
            <a:r>
              <a:rPr lang="en-US" altLang="zh-CN" sz="1900" b="0" i="0" dirty="0">
                <a:effectLst/>
                <a:latin typeface="TimesNewRomanPSMT"/>
              </a:rPr>
              <a:t>2</a:t>
            </a:r>
            <a:r>
              <a:rPr lang="zh-CN" altLang="en-US" sz="1900" b="0" i="0" dirty="0">
                <a:effectLst/>
                <a:latin typeface="FZKTK--GBK1-0"/>
              </a:rPr>
              <a:t>）是否简便</a:t>
            </a:r>
            <a:br>
              <a:rPr lang="zh-CN" altLang="en-US" sz="1900" b="0" i="0" dirty="0">
                <a:effectLst/>
                <a:latin typeface="FZKTK--GBK1-0"/>
              </a:rPr>
            </a:br>
            <a:r>
              <a:rPr lang="zh-CN" altLang="en-US" sz="1900" b="0" i="0" dirty="0">
                <a:effectLst/>
                <a:latin typeface="FZKTK--GBK1-0"/>
              </a:rPr>
              <a:t>      （ </a:t>
            </a:r>
            <a:r>
              <a:rPr lang="en-US" altLang="zh-CN" sz="1900" b="0" i="0" dirty="0">
                <a:effectLst/>
                <a:latin typeface="TimesNewRomanPSMT"/>
              </a:rPr>
              <a:t>3</a:t>
            </a:r>
            <a:r>
              <a:rPr lang="zh-CN" altLang="en-US" sz="1900" b="0" i="0" dirty="0">
                <a:effectLst/>
                <a:latin typeface="FZKTK--GBK1-0"/>
              </a:rPr>
              <a:t>）是否贴切</a:t>
            </a:r>
            <a:br>
              <a:rPr lang="zh-CN" altLang="en-US" sz="1900" b="0" i="0" dirty="0">
                <a:effectLst/>
                <a:latin typeface="FZKTK--GBK1-0"/>
              </a:rPr>
            </a:br>
            <a:br>
              <a:rPr lang="zh-CN" altLang="en-US" sz="1900" dirty="0"/>
            </a:br>
            <a:br>
              <a:rPr lang="zh-CN" altLang="en-US" sz="1900" dirty="0"/>
            </a:br>
            <a:br>
              <a:rPr lang="zh-CN" altLang="en-US" sz="1900" b="0" i="0" dirty="0">
                <a:effectLst/>
                <a:latin typeface="FZKTK--GBK1-0"/>
              </a:rPr>
            </a:br>
            <a:br>
              <a:rPr lang="zh-CN" altLang="en-US" sz="1900" dirty="0"/>
            </a:br>
            <a:endParaRPr lang="zh-CN" altLang="en-US" sz="1900" dirty="0"/>
          </a:p>
          <a:p>
            <a:pPr algn="l">
              <a:lnSpc>
                <a:spcPct val="150000"/>
              </a:lnSpc>
            </a:pPr>
            <a:br>
              <a:rPr lang="zh-CN" altLang="en-US" sz="1900" b="0" i="0" dirty="0">
                <a:effectLst/>
                <a:latin typeface="FZKTK--GBK1-0"/>
              </a:rPr>
            </a:br>
            <a:br>
              <a:rPr lang="zh-CN" altLang="en-US" sz="1900" dirty="0"/>
            </a:br>
            <a:endParaRPr lang="zh-CN" altLang="en-US" sz="19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60139" y="825497"/>
            <a:ext cx="4084515" cy="615553"/>
          </a:xfrm>
        </p:spPr>
        <p:txBody>
          <a:bodyPr rtlCol="0"/>
          <a:lstStyle/>
          <a:p>
            <a:pPr rtl="0"/>
            <a:r>
              <a:rPr lang="zh-CN" altLang="en-US" dirty="0"/>
              <a:t>知识链接</a:t>
            </a:r>
            <a:endParaRPr lang="zh-CN" altLang="en-US" dirty="0"/>
          </a:p>
        </p:txBody>
      </p:sp>
      <p:sp>
        <p:nvSpPr>
          <p:cNvPr id="3" name="文本占位符 2"/>
          <p:cNvSpPr>
            <a:spLocks noGrp="1"/>
          </p:cNvSpPr>
          <p:nvPr>
            <p:ph type="body" sz="quarter" idx="12"/>
          </p:nvPr>
        </p:nvSpPr>
        <p:spPr>
          <a:xfrm>
            <a:off x="592532" y="1926138"/>
            <a:ext cx="11162995" cy="4217180"/>
          </a:xfrm>
        </p:spPr>
        <p:txBody>
          <a:bodyPr vert="horz" wrap="square" lIns="0" tIns="0" rIns="0" bIns="0" rtlCol="0" anchor="t">
            <a:noAutofit/>
          </a:bodyPr>
          <a:lstStyle/>
          <a:p>
            <a:pPr algn="l">
              <a:lnSpc>
                <a:spcPct val="150000"/>
              </a:lnSpc>
            </a:pPr>
            <a:r>
              <a:rPr lang="en-US" altLang="zh-CN" sz="2000" b="0" i="0" dirty="0">
                <a:effectLst/>
                <a:latin typeface="TimesNewRomanPSMT"/>
              </a:rPr>
              <a:t>2. </a:t>
            </a:r>
            <a:r>
              <a:rPr lang="zh-CN" altLang="en-US" sz="2000" b="0" i="0" dirty="0">
                <a:effectLst/>
                <a:latin typeface="FZKTK--GBK1-0"/>
              </a:rPr>
              <a:t>运用要点</a:t>
            </a:r>
            <a:br>
              <a:rPr lang="zh-CN" altLang="en-US" sz="2000" b="0" i="0" dirty="0">
                <a:effectLst/>
                <a:latin typeface="FZKTK--GBK1-0"/>
              </a:rPr>
            </a:br>
            <a:r>
              <a:rPr lang="zh-CN" altLang="en-US" sz="2000" b="0" i="0" dirty="0">
                <a:effectLst/>
                <a:latin typeface="FZKTK--GBK1-0"/>
              </a:rPr>
              <a:t>       （</a:t>
            </a:r>
            <a:r>
              <a:rPr lang="en-US" altLang="zh-CN" sz="2000" b="0" i="0" dirty="0">
                <a:effectLst/>
                <a:latin typeface="TimesNewRomanPSMT"/>
              </a:rPr>
              <a:t>1</a:t>
            </a:r>
            <a:r>
              <a:rPr lang="zh-CN" altLang="en-US" sz="2000" b="0" i="0" dirty="0">
                <a:effectLst/>
                <a:latin typeface="FZKTK--GBK1-0"/>
              </a:rPr>
              <a:t>）突出音乐性</a:t>
            </a:r>
            <a:br>
              <a:rPr lang="zh-CN" altLang="en-US" sz="2000" b="0" i="0" dirty="0">
                <a:effectLst/>
                <a:latin typeface="FZKTK--GBK1-0"/>
              </a:rPr>
            </a:br>
            <a:r>
              <a:rPr altLang="zh-CN" sz="2000" b="0" i="0" dirty="0">
                <a:effectLst/>
                <a:latin typeface="FZKTK--GBK1-0"/>
              </a:rPr>
              <a:t>   </a:t>
            </a:r>
            <a:r>
              <a:rPr lang="zh-CN" altLang="en-US" sz="2000" b="0" i="0" dirty="0">
                <a:effectLst/>
                <a:latin typeface="FZKTK--GBK1-0"/>
              </a:rPr>
              <a:t>小道具的使用要与音乐实践活动紧密结合，起到促进感知，启发思考，丰富表现引发创造等作用，教师要根据教学的具体要求，依据小道具的特性来灵活设计具体的操作方式。</a:t>
            </a:r>
            <a:br>
              <a:rPr lang="zh-CN" altLang="en-US" sz="2000" b="0" i="0" dirty="0">
                <a:effectLst/>
                <a:latin typeface="FZKTK--GBK1-0"/>
              </a:rPr>
            </a:br>
            <a:r>
              <a:rPr lang="zh-CN" altLang="en-US" sz="2000" b="0" i="0" dirty="0">
                <a:effectLst/>
                <a:latin typeface="FZKTK--GBK1-0"/>
              </a:rPr>
              <a:t>      （</a:t>
            </a:r>
            <a:r>
              <a:rPr lang="en-US" altLang="zh-CN" sz="2000" b="0" i="0" dirty="0">
                <a:effectLst/>
                <a:latin typeface="TimesNewRomanPSMT"/>
              </a:rPr>
              <a:t>2</a:t>
            </a:r>
            <a:r>
              <a:rPr lang="zh-CN" altLang="en-US" sz="2000" b="0" i="0" dirty="0">
                <a:effectLst/>
                <a:latin typeface="FZKTK--GBK1-0"/>
              </a:rPr>
              <a:t>）注重探究性</a:t>
            </a:r>
            <a:br>
              <a:rPr lang="zh-CN" altLang="en-US" sz="2000" b="0" i="0" dirty="0">
                <a:effectLst/>
                <a:latin typeface="FZKTK--GBK1-0"/>
              </a:rPr>
            </a:br>
            <a:r>
              <a:rPr altLang="zh-CN" sz="2000" b="0" i="0" dirty="0">
                <a:effectLst/>
                <a:latin typeface="FZKTK--GBK1-0"/>
              </a:rPr>
              <a:t>   </a:t>
            </a:r>
            <a:r>
              <a:rPr lang="zh-CN" altLang="en-US" sz="2000" b="0" i="0" dirty="0">
                <a:effectLst/>
                <a:latin typeface="FZKTK--GBK1-0"/>
              </a:rPr>
              <a:t>小道具的应用不仅要能够激发学生学习的兴趣，更要注重学生探究的热情，通过探索小道具的操作方式和多种表现形式，让幼儿在玩中学，玩中悟，亲身参与，自主体验，促进学生对音乐的感知、理解与表达。小道具的合理选择与有效运用，可以激发幼儿的学习兴趣，参与热情，促进学习任务的落实和教学目标的达成。</a:t>
            </a:r>
            <a:r>
              <a:rPr lang="zh-CN" altLang="en-US" sz="2000" dirty="0"/>
              <a:t> </a:t>
            </a:r>
            <a:br>
              <a:rPr lang="zh-CN" altLang="en-US" sz="2000" dirty="0"/>
            </a:br>
            <a:br>
              <a:rPr lang="zh-CN" altLang="en-US" sz="2000" b="0" i="0" dirty="0">
                <a:effectLst/>
                <a:latin typeface="FZKTK--GBK1-0"/>
              </a:rPr>
            </a:br>
            <a:br>
              <a:rPr lang="zh-CN" altLang="en-US" sz="2000" dirty="0"/>
            </a:br>
            <a:endParaRPr lang="zh-CN" altLang="en-US" sz="2000" dirty="0"/>
          </a:p>
          <a:p>
            <a:pPr algn="l">
              <a:lnSpc>
                <a:spcPct val="150000"/>
              </a:lnSpc>
            </a:pPr>
            <a:br>
              <a:rPr lang="zh-CN" altLang="en-US" sz="2000" b="0" i="0" dirty="0">
                <a:effectLst/>
                <a:latin typeface="FZKTK--GBK1-0"/>
              </a:rPr>
            </a:br>
            <a:br>
              <a:rPr lang="zh-CN" altLang="en-US" sz="2000" dirty="0"/>
            </a:b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33291" y="686509"/>
            <a:ext cx="4084515" cy="615553"/>
          </a:xfrm>
        </p:spPr>
        <p:txBody>
          <a:bodyPr rtlCol="0"/>
          <a:lstStyle/>
          <a:p>
            <a:pPr rtl="0"/>
            <a:r>
              <a:rPr lang="zh-CN" altLang="en-US" dirty="0"/>
              <a:t>典型案例</a:t>
            </a:r>
            <a:endParaRPr lang="zh-CN" altLang="en-US" dirty="0"/>
          </a:p>
        </p:txBody>
      </p:sp>
      <p:sp>
        <p:nvSpPr>
          <p:cNvPr id="3" name="文本占位符 2"/>
          <p:cNvSpPr>
            <a:spLocks noGrp="1"/>
          </p:cNvSpPr>
          <p:nvPr>
            <p:ph type="body" sz="quarter" idx="12"/>
          </p:nvPr>
        </p:nvSpPr>
        <p:spPr>
          <a:xfrm>
            <a:off x="671779" y="1362923"/>
            <a:ext cx="10848442" cy="5096398"/>
          </a:xfrm>
        </p:spPr>
        <p:txBody>
          <a:bodyPr vert="horz" wrap="square" lIns="0" tIns="0" rIns="0" bIns="0" rtlCol="0" anchor="t">
            <a:noAutofit/>
          </a:bodyPr>
          <a:lstStyle/>
          <a:p>
            <a:pPr algn="l">
              <a:lnSpc>
                <a:spcPct val="150000"/>
              </a:lnSpc>
            </a:pPr>
            <a:r>
              <a:rPr lang="zh-CN" altLang="en-US" sz="2000" b="0" i="0" dirty="0">
                <a:effectLst/>
                <a:latin typeface="FZKTK--GBK1-0"/>
              </a:rPr>
              <a:t>实践活动内容一：</a:t>
            </a:r>
            <a:br>
              <a:rPr lang="zh-CN" altLang="en-US" sz="2000" b="0" i="0" dirty="0">
                <a:effectLst/>
                <a:latin typeface="FZKTK--GBK1-0"/>
              </a:rPr>
            </a:br>
            <a:r>
              <a:rPr lang="zh-CN" altLang="en-US" sz="2000" b="0" i="0" dirty="0">
                <a:effectLst/>
                <a:latin typeface="FZKTK--GBK1-0"/>
              </a:rPr>
              <a:t>圆圈集体舞创编实践练习（音乐</a:t>
            </a:r>
            <a:r>
              <a:rPr lang="en-US" altLang="zh-CN" sz="2000" b="0" i="0" dirty="0">
                <a:effectLst/>
                <a:latin typeface="FZKTK--GBK1-0"/>
              </a:rPr>
              <a:t>《</a:t>
            </a:r>
            <a:r>
              <a:rPr lang="zh-CN" altLang="en-US" sz="2000" b="0" i="0" dirty="0">
                <a:effectLst/>
                <a:latin typeface="FZKTK--GBK1-0"/>
              </a:rPr>
              <a:t>踏板操</a:t>
            </a:r>
            <a:r>
              <a:rPr lang="en-US" altLang="zh-CN" sz="2000" b="0" i="0" dirty="0">
                <a:effectLst/>
                <a:latin typeface="FZKTK--GBK1-0"/>
              </a:rPr>
              <a:t>》</a:t>
            </a:r>
            <a:r>
              <a:rPr lang="zh-CN" altLang="en-US" sz="2000" b="0" i="0" dirty="0">
                <a:effectLst/>
                <a:latin typeface="FZKTK--GBK1-0"/>
              </a:rPr>
              <a:t>，音乐结构一段式（ </a:t>
            </a:r>
            <a:r>
              <a:rPr lang="en-US" altLang="zh-CN" sz="2000" b="0" i="0" dirty="0">
                <a:effectLst/>
                <a:latin typeface="TimesNewRomanPSMT"/>
              </a:rPr>
              <a:t>2+2</a:t>
            </a:r>
            <a:r>
              <a:rPr lang="zh-CN" altLang="en-US" sz="2000" b="0" i="0" dirty="0">
                <a:effectLst/>
                <a:latin typeface="FZKTK--GBK1-0"/>
              </a:rPr>
              <a:t>））</a:t>
            </a:r>
            <a:br>
              <a:rPr lang="zh-CN" altLang="en-US" sz="2000" b="0" i="0" dirty="0">
                <a:effectLst/>
                <a:latin typeface="FZKTK--GBK1-0"/>
              </a:rPr>
            </a:br>
            <a:r>
              <a:rPr lang="zh-CN" altLang="en-US" sz="2000" b="0" i="0" dirty="0">
                <a:effectLst/>
                <a:latin typeface="FZKTK--GBK1-0"/>
              </a:rPr>
              <a:t>创编要求：</a:t>
            </a:r>
            <a:br>
              <a:rPr lang="zh-CN" altLang="en-US" sz="2000" b="0" i="0" dirty="0">
                <a:effectLst/>
                <a:latin typeface="FZKTK--GBK1-0"/>
              </a:rPr>
            </a:br>
            <a:r>
              <a:rPr lang="zh-CN" altLang="en-US" sz="2000" b="0" i="0" dirty="0">
                <a:effectLst/>
                <a:latin typeface="FZKTK--GBK1-0"/>
              </a:rPr>
              <a:t>动作要求： </a:t>
            </a:r>
            <a:r>
              <a:rPr lang="en-US" altLang="zh-CN" sz="2000" b="0" i="0" dirty="0">
                <a:effectLst/>
                <a:latin typeface="TimesNewRomanPSMT"/>
              </a:rPr>
              <a:t>2</a:t>
            </a:r>
            <a:r>
              <a:rPr lang="zh-CN" altLang="en-US" sz="2000" b="0" i="0" dirty="0">
                <a:effectLst/>
                <a:latin typeface="FZKTK--GBK1-0"/>
              </a:rPr>
              <a:t>（拍手游戏） </a:t>
            </a:r>
            <a:r>
              <a:rPr lang="en-US" altLang="zh-CN" sz="2000" b="0" i="0" dirty="0">
                <a:effectLst/>
                <a:latin typeface="TimesNewRomanPSMT"/>
              </a:rPr>
              <a:t>+2</a:t>
            </a:r>
            <a:r>
              <a:rPr lang="zh-CN" altLang="en-US" sz="2000" b="0" i="0" dirty="0">
                <a:effectLst/>
                <a:latin typeface="FZKTK--GBK1-0"/>
              </a:rPr>
              <a:t>（队形变化）</a:t>
            </a:r>
            <a:br>
              <a:rPr lang="zh-CN" altLang="en-US" sz="2000" b="0" i="0" dirty="0">
                <a:effectLst/>
                <a:latin typeface="FZKTK--GBK1-0"/>
              </a:rPr>
            </a:br>
            <a:r>
              <a:rPr lang="zh-CN" altLang="en-US" sz="2000" b="0" i="0" dirty="0">
                <a:effectLst/>
                <a:latin typeface="FZKTK--GBK1-0"/>
              </a:rPr>
              <a:t>类型要求：单圈、双圈。</a:t>
            </a:r>
            <a:br>
              <a:rPr lang="zh-CN" altLang="en-US" sz="2000" b="0" i="0" dirty="0">
                <a:effectLst/>
                <a:latin typeface="FZKTK--GBK1-0"/>
              </a:rPr>
            </a:br>
            <a:r>
              <a:rPr lang="zh-CN" altLang="en-US" sz="2000" b="0" i="0" dirty="0">
                <a:effectLst/>
                <a:latin typeface="FZKTK--GBK1-0"/>
              </a:rPr>
              <a:t>实践活动内容二：</a:t>
            </a:r>
            <a:br>
              <a:rPr lang="zh-CN" altLang="en-US" sz="2000" b="0" i="0" dirty="0">
                <a:effectLst/>
                <a:latin typeface="FZKTK--GBK1-0"/>
              </a:rPr>
            </a:br>
            <a:r>
              <a:rPr lang="zh-CN" altLang="en-US" sz="2000" b="0" i="0" dirty="0">
                <a:effectLst/>
                <a:latin typeface="FZKTK--GBK1-0"/>
              </a:rPr>
              <a:t>道具的使用（参考范例：道具亲子舞蹈</a:t>
            </a:r>
            <a:r>
              <a:rPr lang="en-US" altLang="zh-CN" sz="2000" b="0" i="0" dirty="0">
                <a:effectLst/>
                <a:latin typeface="FZKTK--GBK1-0"/>
              </a:rPr>
              <a:t>《</a:t>
            </a:r>
            <a:r>
              <a:rPr lang="zh-CN" altLang="en-US" sz="2000" b="0" i="0" dirty="0">
                <a:effectLst/>
                <a:latin typeface="FZKTK--GBK1-0"/>
              </a:rPr>
              <a:t>化妆舞会</a:t>
            </a:r>
            <a:r>
              <a:rPr lang="en-US" altLang="zh-CN" sz="2000" b="0" i="0" dirty="0">
                <a:effectLst/>
                <a:latin typeface="FZKTK--GBK1-0"/>
              </a:rPr>
              <a:t>》</a:t>
            </a:r>
            <a:r>
              <a:rPr lang="zh-CN" altLang="en-US" sz="2000" b="0" i="0" dirty="0">
                <a:effectLst/>
                <a:latin typeface="FZKTK--GBK1-0"/>
              </a:rPr>
              <a:t>（道具的制作与装饰）</a:t>
            </a:r>
            <a:br>
              <a:rPr lang="zh-CN" altLang="en-US" sz="2000" b="0" i="0" dirty="0">
                <a:effectLst/>
                <a:latin typeface="FZKTK--GBK1-0"/>
              </a:rPr>
            </a:br>
            <a:r>
              <a:rPr lang="zh-CN" altLang="en-US" sz="2000" b="0" i="0" dirty="0">
                <a:effectLst/>
                <a:latin typeface="FZKTK--GBK1-0"/>
              </a:rPr>
              <a:t>创编要求：</a:t>
            </a:r>
            <a:br>
              <a:rPr lang="zh-CN" altLang="en-US" sz="2000" b="0" i="0" dirty="0">
                <a:effectLst/>
                <a:latin typeface="FZKTK--GBK1-0"/>
              </a:rPr>
            </a:br>
            <a:r>
              <a:rPr lang="zh-CN" altLang="en-US" sz="2000" b="0" i="0" dirty="0">
                <a:effectLst/>
                <a:latin typeface="FZKTK--GBK1-0"/>
              </a:rPr>
              <a:t>动作要求： </a:t>
            </a:r>
            <a:r>
              <a:rPr lang="en-US" altLang="zh-CN" sz="2000" b="0" i="0" dirty="0">
                <a:effectLst/>
                <a:latin typeface="TimesNewRomanPSMT"/>
              </a:rPr>
              <a:t>2</a:t>
            </a:r>
            <a:r>
              <a:rPr lang="zh-CN" altLang="en-US" sz="2000" b="0" i="0" dirty="0">
                <a:effectLst/>
                <a:latin typeface="FZKTK--GBK1-0"/>
              </a:rPr>
              <a:t>（球的互动游戏） </a:t>
            </a:r>
            <a:r>
              <a:rPr lang="en-US" altLang="zh-CN" sz="2000" b="0" i="0" dirty="0">
                <a:effectLst/>
                <a:latin typeface="TimesNewRomanPSMT"/>
              </a:rPr>
              <a:t>+2</a:t>
            </a:r>
            <a:r>
              <a:rPr lang="zh-CN" altLang="en-US" sz="2000" b="0" i="0" dirty="0">
                <a:effectLst/>
                <a:latin typeface="FZKTK--GBK1-0"/>
              </a:rPr>
              <a:t>（队形变化）</a:t>
            </a:r>
            <a:br>
              <a:rPr lang="zh-CN" altLang="en-US" sz="2000" b="0" i="0" dirty="0">
                <a:effectLst/>
                <a:latin typeface="FZKTK--GBK1-0"/>
              </a:rPr>
            </a:br>
            <a:r>
              <a:rPr lang="zh-CN" altLang="en-US" sz="2000" b="0" i="0" dirty="0">
                <a:effectLst/>
                <a:latin typeface="FZKTK--GBK1-0"/>
              </a:rPr>
              <a:t>队形要求：</a:t>
            </a:r>
            <a:br>
              <a:rPr lang="zh-CN" altLang="en-US" sz="2000" b="0" i="0" dirty="0">
                <a:effectLst/>
                <a:latin typeface="FZKTK--GBK1-0"/>
              </a:rPr>
            </a:br>
            <a:r>
              <a:rPr lang="zh-CN" altLang="en-US" sz="2000" b="0" i="0" dirty="0">
                <a:effectLst/>
                <a:latin typeface="FZKTK--GBK1-0"/>
              </a:rPr>
              <a:t>自选（单圈、双圈、行列。）</a:t>
            </a:r>
            <a:br>
              <a:rPr lang="zh-CN" altLang="en-US" sz="2000" b="0" i="0" dirty="0">
                <a:effectLst/>
                <a:latin typeface="FZKTK--GBK1-0"/>
              </a:rPr>
            </a:br>
            <a:br>
              <a:rPr lang="zh-CN" altLang="en-US" sz="2000" b="0" i="0" dirty="0">
                <a:effectLst/>
                <a:latin typeface="FZKTK--GBK1-0"/>
              </a:rPr>
            </a:br>
            <a:br>
              <a:rPr lang="zh-CN" altLang="en-US" sz="2000" dirty="0"/>
            </a:br>
            <a:endParaRPr lang="zh-CN" altLang="en-US" sz="2000" dirty="0"/>
          </a:p>
          <a:p>
            <a:pPr algn="l">
              <a:lnSpc>
                <a:spcPct val="150000"/>
              </a:lnSpc>
            </a:pPr>
            <a:br>
              <a:rPr lang="zh-CN" altLang="en-US" sz="2000" b="0" i="0" dirty="0">
                <a:effectLst/>
                <a:latin typeface="FZKTK--GBK1-0"/>
              </a:rPr>
            </a:br>
            <a:br>
              <a:rPr lang="zh-CN" altLang="en-US" sz="2000" dirty="0"/>
            </a:b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57066" y="469338"/>
            <a:ext cx="4084515" cy="615553"/>
          </a:xfrm>
        </p:spPr>
        <p:txBody>
          <a:bodyPr rtlCol="0"/>
          <a:lstStyle/>
          <a:p>
            <a:pPr rtl="0"/>
            <a:r>
              <a:rPr lang="zh-CN" altLang="en-US" dirty="0"/>
              <a:t>典型案例</a:t>
            </a:r>
            <a:endParaRPr lang="zh-CN" altLang="en-US" dirty="0"/>
          </a:p>
        </p:txBody>
      </p:sp>
      <p:sp>
        <p:nvSpPr>
          <p:cNvPr id="3" name="文本占位符 2"/>
          <p:cNvSpPr>
            <a:spLocks noGrp="1"/>
          </p:cNvSpPr>
          <p:nvPr>
            <p:ph type="body" sz="quarter" idx="12"/>
          </p:nvPr>
        </p:nvSpPr>
        <p:spPr>
          <a:xfrm>
            <a:off x="494834" y="1164333"/>
            <a:ext cx="11363267" cy="6044796"/>
          </a:xfrm>
        </p:spPr>
        <p:txBody>
          <a:bodyPr vert="horz" wrap="square" lIns="0" tIns="0" rIns="0" bIns="0" rtlCol="0" anchor="t">
            <a:noAutofit/>
          </a:bodyPr>
          <a:lstStyle/>
          <a:p>
            <a:pPr algn="l">
              <a:lnSpc>
                <a:spcPct val="150000"/>
              </a:lnSpc>
            </a:pPr>
            <a:r>
              <a:rPr lang="zh-CN" altLang="en-US" sz="1600" b="0" i="0" dirty="0">
                <a:effectLst/>
                <a:latin typeface="FZKTK--GBK1-0"/>
              </a:rPr>
              <a:t>实践活动内容三：</a:t>
            </a:r>
            <a:br>
              <a:rPr lang="zh-CN" altLang="en-US" sz="1600" b="0" i="0" dirty="0">
                <a:effectLst/>
                <a:latin typeface="FZKTK--GBK1-0"/>
              </a:rPr>
            </a:br>
            <a:r>
              <a:rPr lang="zh-CN" altLang="en-US" sz="1600" b="0" i="0" dirty="0">
                <a:effectLst/>
                <a:latin typeface="FZKTK--GBK1-0"/>
              </a:rPr>
              <a:t>道具使用技巧迁移练习（音乐</a:t>
            </a:r>
            <a:r>
              <a:rPr lang="en-US" altLang="zh-CN" sz="1600" b="0" i="0" dirty="0">
                <a:effectLst/>
                <a:latin typeface="FZKTK--GBK1-0"/>
              </a:rPr>
              <a:t>《</a:t>
            </a:r>
            <a:r>
              <a:rPr lang="zh-CN" altLang="en-US" sz="1600" b="0" i="0" dirty="0">
                <a:effectLst/>
                <a:latin typeface="FZKTK--GBK1-0"/>
              </a:rPr>
              <a:t>蒙族舞马步组合</a:t>
            </a:r>
            <a:r>
              <a:rPr lang="en-US" altLang="zh-CN" sz="1600" b="0" i="0" dirty="0">
                <a:effectLst/>
                <a:latin typeface="FZKTK--GBK1-0"/>
              </a:rPr>
              <a:t>》</a:t>
            </a:r>
            <a:r>
              <a:rPr lang="zh-CN" altLang="en-US" sz="1600" b="0" i="0" dirty="0">
                <a:effectLst/>
                <a:latin typeface="FZKTK--GBK1-0"/>
              </a:rPr>
              <a:t>）</a:t>
            </a:r>
            <a:br>
              <a:rPr lang="zh-CN" altLang="en-US" sz="1600" b="0" i="0" dirty="0">
                <a:effectLst/>
                <a:latin typeface="FZKTK--GBK1-0"/>
              </a:rPr>
            </a:br>
            <a:r>
              <a:rPr lang="zh-CN" altLang="en-US" sz="1600" b="0" i="0" dirty="0">
                <a:effectLst/>
                <a:latin typeface="FZKTK--GBK1-0"/>
              </a:rPr>
              <a:t>创编提示：</a:t>
            </a:r>
            <a:br>
              <a:rPr lang="zh-CN" altLang="en-US" sz="1600" b="0" i="0" dirty="0">
                <a:effectLst/>
                <a:latin typeface="FZKTK--GBK1-0"/>
              </a:rPr>
            </a:br>
            <a:r>
              <a:rPr lang="zh-CN" altLang="en-US" sz="1600" b="0" i="0" dirty="0">
                <a:effectLst/>
                <a:latin typeface="FZKTK--GBK1-0"/>
              </a:rPr>
              <a:t>动作提示：可以将蒙族舞蹈中运用筷子敲打节奏的元素融入集体舞蹈中，既可以通过筷子之间敲打节奏也可以用筷子敲打身体不同部位来发出不同的节奏声响。还可以将这些动作融入到幼儿可以理解的故事中如：在蒙古的大草原上经常会举行赛马比赛，今天我也带大家去大草原上看一场激烈的赛马比赛。在观看比赛的时候我们还要为场上的选手加油呢！请大家看看我是怎么给选手加油的。面前，向上，向右，向左一拍一下击打筷子。（每个方向四拍）</a:t>
            </a:r>
            <a:br>
              <a:rPr lang="zh-CN" altLang="en-US" sz="1600" b="0" i="0" dirty="0">
                <a:effectLst/>
                <a:latin typeface="FZKTK--GBK1-0"/>
              </a:rPr>
            </a:br>
            <a:r>
              <a:rPr lang="zh-CN" altLang="en-US" sz="1600" b="0" i="0" dirty="0">
                <a:effectLst/>
                <a:latin typeface="FZKTK--GBK1-0"/>
              </a:rPr>
              <a:t>加油，加油！（面前）加油，加油！（向上）加油，加油！（向右）加油，加油！（向左）比赛开始，（ </a:t>
            </a:r>
            <a:r>
              <a:rPr lang="en-US" altLang="zh-CN" sz="1600" b="0" i="0" dirty="0">
                <a:effectLst/>
                <a:latin typeface="TimesNewRomanPSMT"/>
              </a:rPr>
              <a:t>1. 2. 3. 4</a:t>
            </a:r>
            <a:r>
              <a:rPr lang="zh-CN" altLang="en-US" sz="1600" b="0" i="0" dirty="0">
                <a:effectLst/>
                <a:latin typeface="FZKTK--GBK1-0"/>
              </a:rPr>
              <a:t>）得，（ </a:t>
            </a:r>
            <a:r>
              <a:rPr lang="en-US" altLang="zh-CN" sz="1600" b="0" i="0" dirty="0">
                <a:effectLst/>
                <a:latin typeface="TimesNewRomanPSMT"/>
              </a:rPr>
              <a:t>5. 6</a:t>
            </a:r>
            <a:r>
              <a:rPr lang="zh-CN" altLang="en-US" sz="1600" b="0" i="0" dirty="0">
                <a:effectLst/>
                <a:latin typeface="FZKTK--GBK1-0"/>
              </a:rPr>
              <a:t>）驾（ </a:t>
            </a:r>
            <a:r>
              <a:rPr lang="en-US" altLang="zh-CN" sz="1600" b="0" i="0" dirty="0">
                <a:effectLst/>
                <a:latin typeface="TimesNewRomanPSMT"/>
              </a:rPr>
              <a:t>7. 8</a:t>
            </a:r>
            <a:r>
              <a:rPr lang="zh-CN" altLang="en-US" sz="1600" b="0" i="0" dirty="0">
                <a:effectLst/>
                <a:latin typeface="FZKTK--GBK1-0"/>
              </a:rPr>
              <a:t>） </a:t>
            </a:r>
            <a:r>
              <a:rPr lang="en-US" altLang="zh-CN" sz="1600" b="0" i="0" dirty="0">
                <a:effectLst/>
                <a:latin typeface="TimesNewRomanPSMT"/>
              </a:rPr>
              <a:t>x2</a:t>
            </a:r>
            <a:br>
              <a:rPr lang="en-US" altLang="zh-CN" sz="1600" b="0" i="0" dirty="0">
                <a:effectLst/>
                <a:latin typeface="TimesNewRomanPSMT"/>
              </a:rPr>
            </a:br>
            <a:r>
              <a:rPr lang="zh-CN" altLang="en-US" sz="1600" b="0" i="0" dirty="0">
                <a:effectLst/>
                <a:latin typeface="FZKTK--GBK1-0"/>
              </a:rPr>
              <a:t>队形变化（人际互动）提示：可选择圆圈舞蹈的任意一种方式来进行创编，在创编过程中注意人际互动除了有身体接触的类型外还有一种非身体接触的类型如，目光交流，表情交流。</a:t>
            </a:r>
            <a:r>
              <a:rPr lang="zh-CN" altLang="en-US" sz="1600" dirty="0"/>
              <a:t> </a:t>
            </a:r>
            <a:endParaRPr lang="en-US" altLang="zh-CN" sz="1600" dirty="0"/>
          </a:p>
          <a:p>
            <a:pPr algn="l">
              <a:lnSpc>
                <a:spcPct val="150000"/>
              </a:lnSpc>
            </a:pPr>
            <a:r>
              <a:rPr lang="zh-CN" altLang="en-US" sz="1600" b="0" i="0" dirty="0">
                <a:effectLst/>
                <a:latin typeface="FZKTK--GBK1-0"/>
              </a:rPr>
              <a:t>动作要求： </a:t>
            </a:r>
            <a:r>
              <a:rPr lang="en-US" altLang="zh-CN" sz="1600" b="0" i="0" dirty="0">
                <a:effectLst/>
                <a:latin typeface="TimesNewRomanPSMT"/>
              </a:rPr>
              <a:t>2</a:t>
            </a:r>
            <a:r>
              <a:rPr lang="zh-CN" altLang="en-US" sz="1600" b="0" i="0" dirty="0">
                <a:effectLst/>
                <a:latin typeface="FZKTK--GBK1-0"/>
              </a:rPr>
              <a:t>（筷子节奏） </a:t>
            </a:r>
            <a:r>
              <a:rPr lang="en-US" altLang="zh-CN" sz="1600" b="0" i="0" dirty="0">
                <a:effectLst/>
                <a:latin typeface="TimesNewRomanPSMT"/>
              </a:rPr>
              <a:t>+2</a:t>
            </a:r>
            <a:r>
              <a:rPr lang="zh-CN" altLang="en-US" sz="1600" b="0" i="0" dirty="0">
                <a:effectLst/>
                <a:latin typeface="FZKTK--GBK1-0"/>
              </a:rPr>
              <a:t>（队形变化）</a:t>
            </a:r>
            <a:br>
              <a:rPr lang="zh-CN" altLang="en-US" sz="1600" b="0" i="0" dirty="0">
                <a:effectLst/>
                <a:latin typeface="FZKTK--GBK1-0"/>
              </a:rPr>
            </a:br>
            <a:r>
              <a:rPr lang="zh-CN" altLang="en-US" sz="1600" b="0" i="0" dirty="0">
                <a:effectLst/>
                <a:latin typeface="FZKTK--GBK1-0"/>
              </a:rPr>
              <a:t>类型要求：将学生分成四组分别完成以下四种类型的集体舞蹈创编。（单圈面</a:t>
            </a:r>
            <a:br>
              <a:rPr lang="zh-CN" altLang="en-US" sz="1600" b="0" i="0" dirty="0">
                <a:effectLst/>
                <a:latin typeface="FZKTK--GBK1-0"/>
              </a:rPr>
            </a:br>
            <a:r>
              <a:rPr lang="zh-CN" altLang="en-US" sz="1600" b="0" i="0" dirty="0">
                <a:effectLst/>
                <a:latin typeface="FZKTK--GBK1-0"/>
              </a:rPr>
              <a:t>向圆心或单圈站在圈上，单圈大左右，内外双圈面对面，内外双圈肩并肩。）</a:t>
            </a:r>
            <a:r>
              <a:rPr lang="zh-CN" altLang="en-US" sz="1600" dirty="0"/>
              <a:t> </a:t>
            </a:r>
            <a:br>
              <a:rPr lang="zh-CN" altLang="en-US" sz="1600" dirty="0"/>
            </a:br>
            <a:br>
              <a:rPr lang="zh-CN" altLang="en-US" sz="1600" dirty="0"/>
            </a:br>
            <a:br>
              <a:rPr lang="zh-CN" altLang="en-US" sz="1600" dirty="0"/>
            </a:br>
            <a:br>
              <a:rPr lang="zh-CN" altLang="en-US" sz="1600" b="0" i="0" dirty="0">
                <a:effectLst/>
                <a:latin typeface="FZKTK--GBK1-0"/>
              </a:rPr>
            </a:br>
            <a:br>
              <a:rPr lang="zh-CN" altLang="en-US" sz="1600" dirty="0"/>
            </a:br>
            <a:endParaRPr lang="zh-CN" altLang="en-US" sz="1600" dirty="0"/>
          </a:p>
          <a:p>
            <a:pPr algn="l">
              <a:lnSpc>
                <a:spcPct val="150000"/>
              </a:lnSpc>
            </a:pPr>
            <a:br>
              <a:rPr lang="zh-CN" altLang="en-US" sz="1600" b="0" i="0" dirty="0">
                <a:effectLst/>
                <a:latin typeface="FZKTK--GBK1-0"/>
              </a:rPr>
            </a:br>
            <a:br>
              <a:rPr lang="zh-CN" altLang="en-US" sz="1600" dirty="0"/>
            </a:b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29336" y="758003"/>
            <a:ext cx="4084515" cy="615553"/>
          </a:xfrm>
        </p:spPr>
        <p:txBody>
          <a:bodyPr rtlCol="0"/>
          <a:lstStyle/>
          <a:p>
            <a:pPr rtl="0"/>
            <a:r>
              <a:rPr lang="zh-CN" altLang="en-US" dirty="0"/>
              <a:t>典型案例</a:t>
            </a:r>
            <a:endParaRPr lang="zh-CN" altLang="en-US" dirty="0"/>
          </a:p>
        </p:txBody>
      </p:sp>
      <p:sp>
        <p:nvSpPr>
          <p:cNvPr id="3" name="文本占位符 2"/>
          <p:cNvSpPr>
            <a:spLocks noGrp="1"/>
          </p:cNvSpPr>
          <p:nvPr>
            <p:ph type="body" sz="quarter" idx="12"/>
          </p:nvPr>
        </p:nvSpPr>
        <p:spPr>
          <a:xfrm>
            <a:off x="722929" y="1753321"/>
            <a:ext cx="11587163" cy="4887509"/>
          </a:xfrm>
        </p:spPr>
        <p:txBody>
          <a:bodyPr vert="horz" wrap="square" lIns="0" tIns="0" rIns="0" bIns="0" rtlCol="0" anchor="t">
            <a:noAutofit/>
          </a:bodyPr>
          <a:lstStyle/>
          <a:p>
            <a:pPr algn="l">
              <a:lnSpc>
                <a:spcPct val="150000"/>
              </a:lnSpc>
            </a:pPr>
            <a:r>
              <a:rPr lang="zh-CN" altLang="en-US" sz="2000" b="0" i="0" dirty="0">
                <a:effectLst/>
                <a:latin typeface="FZKTK--GBK1-0"/>
              </a:rPr>
              <a:t>实践活动内容四：</a:t>
            </a:r>
            <a:br>
              <a:rPr lang="zh-CN" altLang="en-US" sz="2000" b="0" i="0" dirty="0">
                <a:effectLst/>
                <a:latin typeface="FZKTK--GBK1-0"/>
              </a:rPr>
            </a:br>
            <a:r>
              <a:rPr lang="zh-CN" altLang="en-US" sz="2000" b="0" i="0" dirty="0">
                <a:effectLst/>
                <a:latin typeface="FZKTK--GBK1-0"/>
              </a:rPr>
              <a:t>其他类型集体舞创编实践练习（音乐</a:t>
            </a:r>
            <a:r>
              <a:rPr lang="en-US" altLang="zh-CN" sz="2000" b="0" i="0" dirty="0">
                <a:effectLst/>
                <a:latin typeface="FZKTK--GBK1-0"/>
              </a:rPr>
              <a:t>《</a:t>
            </a:r>
            <a:r>
              <a:rPr lang="zh-CN" altLang="en-US" sz="2000" b="0" i="0" dirty="0">
                <a:effectLst/>
                <a:latin typeface="FZKTK--GBK1-0"/>
              </a:rPr>
              <a:t>一同去郊游</a:t>
            </a:r>
            <a:r>
              <a:rPr lang="en-US" altLang="zh-CN" sz="2000" b="0" i="0" dirty="0">
                <a:effectLst/>
                <a:latin typeface="FZKTK--GBK1-0"/>
              </a:rPr>
              <a:t>》</a:t>
            </a:r>
            <a:r>
              <a:rPr lang="zh-CN" altLang="en-US" sz="2000" b="0" i="0" dirty="0">
                <a:effectLst/>
                <a:latin typeface="FZKTK--GBK1-0"/>
              </a:rPr>
              <a:t>）</a:t>
            </a:r>
            <a:br>
              <a:rPr lang="zh-CN" altLang="en-US" sz="2000" b="0" i="0" dirty="0">
                <a:effectLst/>
                <a:latin typeface="FZKTK--GBK1-0"/>
              </a:rPr>
            </a:br>
            <a:r>
              <a:rPr lang="zh-CN" altLang="en-US" sz="2000" b="0" i="0" dirty="0">
                <a:effectLst/>
                <a:latin typeface="FZKTK--GBK1-0"/>
              </a:rPr>
              <a:t>创编要求：</a:t>
            </a:r>
            <a:br>
              <a:rPr lang="zh-CN" altLang="en-US" sz="2000" b="0" i="0" dirty="0">
                <a:effectLst/>
                <a:latin typeface="FZKTK--GBK1-0"/>
              </a:rPr>
            </a:br>
            <a:r>
              <a:rPr lang="en-US" altLang="zh-CN" sz="2000" b="0" i="0" dirty="0">
                <a:effectLst/>
                <a:latin typeface="TimesNewRomanPSMT"/>
              </a:rPr>
              <a:t>1. </a:t>
            </a:r>
            <a:r>
              <a:rPr lang="zh-CN" altLang="en-US" sz="2000" b="0" i="0" dirty="0">
                <a:effectLst/>
                <a:latin typeface="FZKTK--GBK1-0"/>
              </a:rPr>
              <a:t>自己分析音乐</a:t>
            </a:r>
            <a:br>
              <a:rPr lang="zh-CN" altLang="en-US" sz="2000" b="0" i="0" dirty="0">
                <a:effectLst/>
                <a:latin typeface="FZDHTJW--GB1-0"/>
              </a:rPr>
            </a:br>
            <a:r>
              <a:rPr lang="en-US" altLang="zh-CN" sz="2000" b="0" i="0" dirty="0">
                <a:effectLst/>
                <a:latin typeface="TimesNewRomanPSMT"/>
              </a:rPr>
              <a:t>2. </a:t>
            </a:r>
            <a:r>
              <a:rPr lang="zh-CN" altLang="en-US" sz="2000" b="0" i="0" dirty="0">
                <a:effectLst/>
                <a:latin typeface="FZKTK--GBK1-0"/>
              </a:rPr>
              <a:t>根据歌词内容确定动作并选择适合的舞伴交换方式。</a:t>
            </a:r>
            <a:br>
              <a:rPr lang="zh-CN" altLang="en-US" sz="2000" b="0" i="0" dirty="0">
                <a:effectLst/>
                <a:latin typeface="FZKTK--GBK1-0"/>
              </a:rPr>
            </a:br>
            <a:r>
              <a:rPr lang="zh-CN" altLang="en-US" sz="2000" b="0" i="0" dirty="0">
                <a:effectLst/>
                <a:latin typeface="FZKTK--GBK1-0"/>
              </a:rPr>
              <a:t>实践活动内容五：</a:t>
            </a:r>
            <a:br>
              <a:rPr lang="zh-CN" altLang="en-US" sz="2000" b="0" i="0" dirty="0">
                <a:effectLst/>
                <a:latin typeface="FZKTK--GBK1-0"/>
              </a:rPr>
            </a:br>
            <a:r>
              <a:rPr lang="zh-CN" altLang="en-US" sz="2000" b="0" i="0" dirty="0">
                <a:effectLst/>
                <a:latin typeface="FZKTK--GBK1-0"/>
              </a:rPr>
              <a:t>知识拓展与迁移</a:t>
            </a:r>
            <a:br>
              <a:rPr lang="zh-CN" altLang="en-US" sz="2000" b="0" i="0" dirty="0">
                <a:effectLst/>
                <a:latin typeface="FZKTK--GBK1-0"/>
              </a:rPr>
            </a:br>
            <a:r>
              <a:rPr lang="zh-CN" altLang="en-US" sz="2000" b="0" i="0" dirty="0">
                <a:effectLst/>
                <a:latin typeface="FZKTK--GBK1-0"/>
              </a:rPr>
              <a:t>创编要求：</a:t>
            </a:r>
            <a:br>
              <a:rPr lang="zh-CN" altLang="en-US" sz="2000" b="0" i="0" dirty="0">
                <a:effectLst/>
                <a:latin typeface="FZKTK--GBK1-0"/>
              </a:rPr>
            </a:br>
            <a:r>
              <a:rPr lang="zh-CN" altLang="en-US" sz="2000" b="0" i="0" dirty="0">
                <a:effectLst/>
                <a:latin typeface="FZKTK--GBK1-0"/>
              </a:rPr>
              <a:t>实践练习：根据绘本故事</a:t>
            </a:r>
            <a:r>
              <a:rPr lang="en-US" altLang="zh-CN" sz="2000" b="0" i="0" dirty="0">
                <a:effectLst/>
                <a:latin typeface="FZKTK--GBK1-0"/>
              </a:rPr>
              <a:t>《</a:t>
            </a:r>
            <a:r>
              <a:rPr lang="zh-CN" altLang="en-US" sz="2000" b="0" i="0" dirty="0">
                <a:effectLst/>
                <a:latin typeface="FZKTK--GBK1-0"/>
              </a:rPr>
              <a:t>有个性的羊 </a:t>
            </a:r>
            <a:r>
              <a:rPr lang="en-US" altLang="zh-CN" sz="2000" b="0" i="0" dirty="0">
                <a:effectLst/>
                <a:latin typeface="FZKTK--GBK1-0"/>
              </a:rPr>
              <a:t>》</a:t>
            </a:r>
            <a:r>
              <a:rPr lang="zh-CN" altLang="en-US" sz="2000" b="0" i="0" dirty="0">
                <a:effectLst/>
                <a:latin typeface="FZKTK--GBK1-0"/>
              </a:rPr>
              <a:t>和</a:t>
            </a:r>
            <a:r>
              <a:rPr lang="en-US" altLang="zh-CN" sz="2000" b="0" i="0" dirty="0">
                <a:effectLst/>
                <a:latin typeface="FZKTK--GBK1-0"/>
              </a:rPr>
              <a:t>《</a:t>
            </a:r>
            <a:r>
              <a:rPr lang="zh-CN" altLang="en-US" sz="2000" b="0" i="0" dirty="0">
                <a:effectLst/>
                <a:latin typeface="FZKTK--GBK1-0"/>
              </a:rPr>
              <a:t>蚂蚁和西瓜</a:t>
            </a:r>
            <a:r>
              <a:rPr lang="en-US" altLang="zh-CN" sz="2000" b="0" i="0" dirty="0">
                <a:effectLst/>
                <a:latin typeface="FZKTK--GBK1-0"/>
              </a:rPr>
              <a:t>》</a:t>
            </a:r>
            <a:r>
              <a:rPr lang="zh-CN" altLang="en-US" sz="2000" b="0" i="0" dirty="0">
                <a:effectLst/>
                <a:latin typeface="FZKTK--GBK1-0"/>
              </a:rPr>
              <a:t>创编集体舞</a:t>
            </a:r>
            <a:r>
              <a:rPr lang="zh-CN" altLang="en-US" sz="2000" dirty="0"/>
              <a:t> </a:t>
            </a:r>
            <a:br>
              <a:rPr lang="zh-CN" altLang="en-US" sz="2000" dirty="0"/>
            </a:br>
            <a:br>
              <a:rPr lang="zh-CN" altLang="en-US" sz="2000" dirty="0"/>
            </a:br>
            <a:br>
              <a:rPr lang="zh-CN" altLang="en-US" sz="2000" dirty="0"/>
            </a:br>
            <a:br>
              <a:rPr lang="zh-CN" altLang="en-US" sz="2000" dirty="0"/>
            </a:br>
            <a:br>
              <a:rPr lang="zh-CN" altLang="en-US" sz="2000" b="0" i="0" dirty="0">
                <a:effectLst/>
                <a:latin typeface="FZKTK--GBK1-0"/>
              </a:rPr>
            </a:br>
            <a:br>
              <a:rPr lang="zh-CN" altLang="en-US" sz="2000" dirty="0"/>
            </a:br>
            <a:endParaRPr lang="zh-CN" altLang="en-US" sz="2000" dirty="0"/>
          </a:p>
          <a:p>
            <a:pPr algn="l">
              <a:lnSpc>
                <a:spcPct val="150000"/>
              </a:lnSpc>
            </a:pPr>
            <a:br>
              <a:rPr lang="zh-CN" altLang="en-US" sz="2000" b="0" i="0" dirty="0">
                <a:effectLst/>
                <a:latin typeface="FZKTK--GBK1-0"/>
              </a:rPr>
            </a:br>
            <a:br>
              <a:rPr lang="zh-CN" altLang="en-US" sz="2000" dirty="0"/>
            </a:b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38549" y="876533"/>
            <a:ext cx="4084515" cy="615553"/>
          </a:xfrm>
        </p:spPr>
        <p:txBody>
          <a:bodyPr rtlCol="0"/>
          <a:lstStyle/>
          <a:p>
            <a:pPr rtl="0"/>
            <a:r>
              <a:rPr lang="zh-CN" altLang="en-US" dirty="0"/>
              <a:t>知识链接</a:t>
            </a:r>
            <a:endParaRPr lang="zh-CN" altLang="en-US" dirty="0"/>
          </a:p>
        </p:txBody>
      </p:sp>
      <p:sp>
        <p:nvSpPr>
          <p:cNvPr id="3" name="文本占位符 2"/>
          <p:cNvSpPr>
            <a:spLocks noGrp="1"/>
          </p:cNvSpPr>
          <p:nvPr>
            <p:ph type="body" sz="quarter" idx="12"/>
          </p:nvPr>
        </p:nvSpPr>
        <p:spPr>
          <a:xfrm>
            <a:off x="592531" y="1870479"/>
            <a:ext cx="11111789" cy="5944784"/>
          </a:xfrm>
        </p:spPr>
        <p:txBody>
          <a:bodyPr vert="horz" wrap="square" lIns="0" tIns="0" rIns="0" bIns="0" rtlCol="0" anchor="t">
            <a:noAutofit/>
          </a:bodyPr>
          <a:lstStyle/>
          <a:p>
            <a:pPr algn="l">
              <a:lnSpc>
                <a:spcPct val="150000"/>
              </a:lnSpc>
            </a:pPr>
            <a:r>
              <a:rPr altLang="zh-CN" sz="2000" b="0" i="0" dirty="0">
                <a:effectLst/>
                <a:latin typeface="FZKTK--GBK1-0"/>
              </a:rPr>
              <a:t>   </a:t>
            </a:r>
            <a:r>
              <a:rPr lang="zh-CN" altLang="en-US" sz="2000" b="0" i="0" dirty="0">
                <a:effectLst/>
                <a:latin typeface="FZKTK--GBK1-0"/>
              </a:rPr>
              <a:t> “筷子舞”因用筷子伴舞而得名，多在喜庆宴会上由男子单人表演．表演时，舞者双手各持筷一束，和着众人的歌声和各种敲击声，在跪、坐、立等姿态中，随着腿部的屈伸、身体的扭动，用筷子击打手、臂、肩、背、腰、腿、脚等部位，间以击打地面动作，边打边舞。动作敏捷，干净利落，节奏感强。筷子舞凝结着人民热爱生活的情意和美化生活的智慧，也是人民的精神生活组成部分。</a:t>
            </a:r>
            <a:endParaRPr lang="en-US" altLang="zh-CN" sz="2000" b="0" i="0" dirty="0">
              <a:effectLst/>
              <a:latin typeface="FZKTK--GBK1-0"/>
            </a:endParaRPr>
          </a:p>
          <a:p>
            <a:pPr algn="l">
              <a:lnSpc>
                <a:spcPct val="150000"/>
              </a:lnSpc>
            </a:pPr>
            <a:r>
              <a:rPr altLang="zh-CN" sz="2000" b="0" i="0" dirty="0">
                <a:effectLst/>
                <a:latin typeface="FZKTK--GBK1-0"/>
              </a:rPr>
              <a:t>   </a:t>
            </a:r>
            <a:r>
              <a:rPr lang="zh-CN" altLang="en-US" sz="2000" b="0" i="0" dirty="0">
                <a:effectLst/>
                <a:latin typeface="FZKTK--GBK1-0"/>
              </a:rPr>
              <a:t>“盘子舞” 属于女性抒情舞蹈，动作婀娜多姿，优美动人。特点是稳健、柔软、细腻、姿态性较强，盘子舞采用的多是赛乃姆的基本步伐，如“三步一抬”、“前后点步”、“垫步”、“开关步”等。手的姿态有两臂平伸，一手在头上，一手在胸前，或一手在体旁，一手在胸前等。</a:t>
            </a:r>
            <a:r>
              <a:rPr lang="zh-CN" altLang="en-US" sz="2000" dirty="0"/>
              <a:t> </a:t>
            </a: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678852" y="1749657"/>
            <a:ext cx="11352213" cy="4708525"/>
          </a:xfrm>
        </p:spPr>
        <p:txBody>
          <a:bodyPr rtlCol="0">
            <a:noAutofit/>
          </a:bodyPr>
          <a:lstStyle/>
          <a:p>
            <a:pPr marL="0" indent="0">
              <a:lnSpc>
                <a:spcPct val="150000"/>
              </a:lnSpc>
              <a:buNone/>
            </a:pPr>
            <a:br>
              <a:rPr lang="zh-CN" altLang="en-US" sz="2400" dirty="0">
                <a:solidFill>
                  <a:schemeClr val="tx1"/>
                </a:solidFill>
                <a:latin typeface="FZDBSJW--GB1-0"/>
              </a:rPr>
            </a:br>
            <a:r>
              <a:rPr lang="zh-CN" altLang="en-US" sz="2400" dirty="0">
                <a:solidFill>
                  <a:schemeClr val="tx1"/>
                </a:solidFill>
                <a:latin typeface="FZDBSJW--GB1-0"/>
              </a:rPr>
              <a:t>（一）幼儿歌表演创编原则</a:t>
            </a:r>
            <a:br>
              <a:rPr lang="zh-CN" altLang="en-US" sz="2400" dirty="0">
                <a:solidFill>
                  <a:schemeClr val="tx1"/>
                </a:solidFill>
                <a:latin typeface="FZDBSJW--GB1-0"/>
              </a:rPr>
            </a:br>
            <a:r>
              <a:rPr lang="en-US" altLang="zh-CN" sz="2400" dirty="0">
                <a:solidFill>
                  <a:schemeClr val="tx1"/>
                </a:solidFill>
                <a:latin typeface="FZDBSJW--GB1-0"/>
              </a:rPr>
              <a:t>  1.</a:t>
            </a:r>
            <a:r>
              <a:rPr lang="zh-CN" altLang="en-US" sz="2400" dirty="0">
                <a:solidFill>
                  <a:schemeClr val="tx1"/>
                </a:solidFill>
                <a:latin typeface="FZDBSJW--GB1-0"/>
              </a:rPr>
              <a:t>根据歌曲的风格特点编配相应的动作 </a:t>
            </a:r>
            <a:endParaRPr lang="en-US" altLang="zh-CN" sz="2400" dirty="0">
              <a:solidFill>
                <a:schemeClr val="tx1"/>
              </a:solidFill>
              <a:latin typeface="FZDBSJW--GB1-0"/>
            </a:endParaRPr>
          </a:p>
          <a:p>
            <a:pPr marL="0" indent="0">
              <a:lnSpc>
                <a:spcPct val="150000"/>
              </a:lnSpc>
              <a:buNone/>
            </a:pPr>
            <a:r>
              <a:rPr lang="en-US" altLang="zh-CN" sz="2400" dirty="0">
                <a:solidFill>
                  <a:schemeClr val="tx1"/>
                </a:solidFill>
                <a:latin typeface="FZDBSJW--GB1-0"/>
              </a:rPr>
              <a:t>  2.</a:t>
            </a:r>
            <a:r>
              <a:rPr lang="zh-CN" altLang="en-US" sz="2400" dirty="0">
                <a:solidFill>
                  <a:schemeClr val="tx1"/>
                </a:solidFill>
                <a:latin typeface="FZDBSJW--GB1-0"/>
              </a:rPr>
              <a:t>按照歌曲内容所提供的物象和情景编配相应的动作</a:t>
            </a:r>
            <a:endParaRPr lang="en-US" altLang="zh-CN" sz="2400" dirty="0">
              <a:solidFill>
                <a:schemeClr val="tx1"/>
              </a:solidFill>
              <a:latin typeface="FZDBSJW--GB1-0"/>
            </a:endParaRPr>
          </a:p>
          <a:p>
            <a:pPr marL="0" indent="0">
              <a:lnSpc>
                <a:spcPct val="150000"/>
              </a:lnSpc>
              <a:buNone/>
            </a:pPr>
            <a:r>
              <a:rPr lang="en-US" altLang="zh-CN" sz="2400" dirty="0">
                <a:solidFill>
                  <a:schemeClr val="tx1"/>
                </a:solidFill>
                <a:latin typeface="FZDBSJW--GB1-0"/>
              </a:rPr>
              <a:t>  3.</a:t>
            </a:r>
            <a:r>
              <a:rPr lang="zh-CN" altLang="en-US" sz="2400" dirty="0">
                <a:solidFill>
                  <a:schemeClr val="tx1"/>
                </a:solidFill>
                <a:latin typeface="FZDBSJW--GB1-0"/>
              </a:rPr>
              <a:t>利用旋律的特点编配相应的动作 </a:t>
            </a: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b="0" i="0" dirty="0">
                <a:solidFill>
                  <a:schemeClr val="tx1"/>
                </a:solidFill>
                <a:effectLst/>
                <a:latin typeface="FZSSJW--GB1-0"/>
              </a:rPr>
            </a:br>
            <a:br>
              <a:rPr lang="zh-CN" altLang="en-US" sz="2400" dirty="0">
                <a:solidFill>
                  <a:schemeClr val="tx1"/>
                </a:solidFill>
              </a:rPr>
            </a:br>
            <a:endParaRPr lang="zh-CN" altLang="en-US" sz="2400" dirty="0">
              <a:solidFill>
                <a:schemeClr val="tx1"/>
              </a:solidFill>
              <a:latin typeface="Arial" panose="020B0604020202020204" pitchFamily="34" charset="0"/>
              <a:ea typeface="宋体" panose="02010600030101010101" pitchFamily="2" charset="-122"/>
            </a:endParaRPr>
          </a:p>
        </p:txBody>
      </p:sp>
      <p:sp>
        <p:nvSpPr>
          <p:cNvPr id="2" name="文本框 1"/>
          <p:cNvSpPr txBox="1"/>
          <p:nvPr/>
        </p:nvSpPr>
        <p:spPr>
          <a:xfrm>
            <a:off x="839787" y="1156068"/>
            <a:ext cx="5891214" cy="149335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三、幼儿歌表演的创编原则 </a:t>
            </a:r>
            <a:br>
              <a:rPr lang="zh-CN" altLang="en-US" sz="3200" dirty="0"/>
            </a:br>
            <a:endParaRPr lang="en-US" altLang="zh-CN"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839787" y="1873486"/>
            <a:ext cx="11352213" cy="4708525"/>
          </a:xfrm>
        </p:spPr>
        <p:txBody>
          <a:bodyPr rtlCol="0">
            <a:noAutofit/>
          </a:bodyPr>
          <a:lstStyle/>
          <a:p>
            <a:pPr marL="0" indent="0">
              <a:lnSpc>
                <a:spcPct val="150000"/>
              </a:lnSpc>
              <a:buNone/>
            </a:pPr>
            <a:br>
              <a:rPr lang="zh-CN" altLang="en-US" sz="2400" dirty="0">
                <a:solidFill>
                  <a:schemeClr val="tx1"/>
                </a:solidFill>
                <a:latin typeface="FZDBSJW--GB1-0"/>
              </a:rPr>
            </a:br>
            <a:r>
              <a:rPr lang="zh-CN" altLang="en-US" sz="2400" dirty="0">
                <a:solidFill>
                  <a:schemeClr val="tx1"/>
                </a:solidFill>
                <a:latin typeface="FZDBSJW--GB1-0"/>
              </a:rPr>
              <a:t>（二）幼儿歌表演的创编步骤</a:t>
            </a:r>
            <a:br>
              <a:rPr lang="zh-CN" altLang="en-US" sz="2400" dirty="0">
                <a:solidFill>
                  <a:schemeClr val="tx1"/>
                </a:solidFill>
                <a:latin typeface="FZDBSJW--GB1-0"/>
              </a:rPr>
            </a:br>
            <a:r>
              <a:rPr lang="en-US" altLang="zh-CN" sz="2400" dirty="0">
                <a:solidFill>
                  <a:schemeClr val="tx1"/>
                </a:solidFill>
                <a:latin typeface="FZDBSJW--GB1-0"/>
              </a:rPr>
              <a:t>  1.</a:t>
            </a:r>
            <a:r>
              <a:rPr lang="zh-CN" altLang="en-US" sz="2400" dirty="0">
                <a:solidFill>
                  <a:schemeClr val="tx1"/>
                </a:solidFill>
                <a:latin typeface="FZDBSJW--GB1-0"/>
              </a:rPr>
              <a:t>选定歌曲 </a:t>
            </a:r>
            <a:br>
              <a:rPr lang="zh-CN" altLang="en-US" sz="2400" dirty="0">
                <a:solidFill>
                  <a:schemeClr val="tx1"/>
                </a:solidFill>
                <a:latin typeface="FZDBSJW--GB1-0"/>
              </a:rPr>
            </a:br>
            <a:r>
              <a:rPr lang="en-US" altLang="zh-CN" sz="2400" dirty="0">
                <a:solidFill>
                  <a:schemeClr val="tx1"/>
                </a:solidFill>
                <a:latin typeface="FZDBSJW--GB1-0"/>
              </a:rPr>
              <a:t>  2.</a:t>
            </a:r>
            <a:r>
              <a:rPr lang="zh-CN" altLang="en-US" sz="2400" dirty="0">
                <a:solidFill>
                  <a:schemeClr val="tx1"/>
                </a:solidFill>
                <a:latin typeface="FZDBSJW--GB1-0"/>
              </a:rPr>
              <a:t>设计主要形象的动作 </a:t>
            </a:r>
            <a:br>
              <a:rPr lang="zh-CN" altLang="en-US" sz="2400" dirty="0">
                <a:solidFill>
                  <a:schemeClr val="tx1"/>
                </a:solidFill>
                <a:latin typeface="FZDBSJW--GB1-0"/>
              </a:rPr>
            </a:br>
            <a:r>
              <a:rPr lang="en-US" altLang="zh-CN" sz="2400" dirty="0">
                <a:solidFill>
                  <a:schemeClr val="tx1"/>
                </a:solidFill>
                <a:latin typeface="FZDBSJW--GB1-0"/>
              </a:rPr>
              <a:t>  3.</a:t>
            </a:r>
            <a:r>
              <a:rPr lang="zh-CN" altLang="en-US" sz="2400" dirty="0">
                <a:solidFill>
                  <a:schemeClr val="tx1"/>
                </a:solidFill>
                <a:latin typeface="FZDBSJW--GB1-0"/>
              </a:rPr>
              <a:t>根据歌曲结构连接动作组合 </a:t>
            </a: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b="0" i="0" dirty="0">
                <a:solidFill>
                  <a:schemeClr val="tx1"/>
                </a:solidFill>
                <a:effectLst/>
                <a:latin typeface="FZSSJW--GB1-0"/>
              </a:rPr>
            </a:br>
            <a:br>
              <a:rPr lang="zh-CN" altLang="en-US" sz="2400" dirty="0">
                <a:solidFill>
                  <a:schemeClr val="tx1"/>
                </a:solidFill>
              </a:rPr>
            </a:br>
            <a:endParaRPr lang="zh-CN" altLang="en-US" sz="2400" dirty="0">
              <a:solidFill>
                <a:schemeClr val="tx1"/>
              </a:solidFill>
              <a:latin typeface="Arial" panose="020B0604020202020204" pitchFamily="34" charset="0"/>
              <a:ea typeface="宋体" panose="02010600030101010101" pitchFamily="2" charset="-122"/>
            </a:endParaRPr>
          </a:p>
        </p:txBody>
      </p:sp>
      <p:sp>
        <p:nvSpPr>
          <p:cNvPr id="2" name="文本框 1"/>
          <p:cNvSpPr txBox="1"/>
          <p:nvPr/>
        </p:nvSpPr>
        <p:spPr>
          <a:xfrm>
            <a:off x="987154" y="1126807"/>
            <a:ext cx="5891214" cy="149335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三、幼儿歌表演的创编原则 </a:t>
            </a:r>
            <a:br>
              <a:rPr lang="zh-CN" altLang="en-US" sz="3200" dirty="0"/>
            </a:br>
            <a:endParaRPr lang="en-US" altLang="zh-CN"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84331" y="1468583"/>
            <a:ext cx="11181196" cy="4662486"/>
          </a:xfrm>
          <a:prstGeom prst="roundRect">
            <a:avLst/>
          </a:prstGeom>
          <a:solidFill>
            <a:schemeClr val="accent5"/>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634134" y="363393"/>
            <a:ext cx="10858500" cy="900112"/>
          </a:xfrm>
        </p:spPr>
        <p:txBody>
          <a:bodyPr/>
          <a:lstStyle/>
          <a:p>
            <a:r>
              <a:rPr lang="zh-CN" altLang="en-US" b="1" dirty="0"/>
              <a:t>情境思考</a:t>
            </a:r>
            <a:endParaRPr lang="zh-CN" altLang="en-US" b="1" dirty="0"/>
          </a:p>
        </p:txBody>
      </p:sp>
      <p:sp>
        <p:nvSpPr>
          <p:cNvPr id="7" name="文本占位符 6"/>
          <p:cNvSpPr>
            <a:spLocks noGrp="1"/>
          </p:cNvSpPr>
          <p:nvPr>
            <p:ph type="body" sz="quarter" idx="4294967295"/>
          </p:nvPr>
        </p:nvSpPr>
        <p:spPr>
          <a:xfrm>
            <a:off x="807027" y="1563687"/>
            <a:ext cx="10858500" cy="4472278"/>
          </a:xfrm>
        </p:spPr>
        <p:txBody>
          <a:bodyPr rtlCol="0">
            <a:noAutofit/>
          </a:bodyPr>
          <a:lstStyle/>
          <a:p>
            <a:pPr marL="0" indent="0">
              <a:lnSpc>
                <a:spcPct val="150000"/>
              </a:lnSpc>
              <a:buNone/>
            </a:pPr>
            <a:r>
              <a:rPr lang="zh-CN" altLang="en-US" sz="2300" dirty="0">
                <a:latin typeface="Arial" panose="020B0604020202020204" pitchFamily="34" charset="0"/>
                <a:ea typeface="宋体" panose="02010600030101010101" pitchFamily="2" charset="-122"/>
              </a:rPr>
              <a:t>       </a:t>
            </a:r>
            <a:r>
              <a:rPr lang="zh-CN" altLang="en-US" sz="2400" b="1" dirty="0">
                <a:solidFill>
                  <a:srgbClr val="FFFFFF"/>
                </a:solidFill>
                <a:latin typeface="Lato"/>
                <a:ea typeface="宋体" panose="02010600030101010101" pitchFamily="2" charset="-122"/>
              </a:rPr>
              <a:t>编舞就是编织舞蹈的旋律，编织美的旋律，是舞蹈语言的组合。舞蹈创编绝不是单纯的理论课，编导的思维应该是用动作来思维，这与以往的时间程序来进行的动作组合不同。因此，首先要研究动作的范围；考虑动作的情感性；了解动作的含义，动作放到空间的可能性，空间里的可变性；看动作的因果关系，什么动作在什么背景下会产生立体感与流动感。动作的时间性和空间性，动作的张力，动作之间的关系层。只有将这些元素共同协调到一起才得以完成一个优秀的舞蹈作品。优秀的舞蹈作品不仅会使观众得到视觉，听觉上的享受，甚至还能使观众和创作者产生一种交互的关系。 </a:t>
            </a:r>
            <a:br>
              <a:rPr lang="zh-CN" altLang="en-US" sz="2300" b="1" dirty="0">
                <a:solidFill>
                  <a:schemeClr val="bg1"/>
                </a:solidFill>
                <a:latin typeface="Microsoft YaHei UI" panose="020B0503020204020204" pitchFamily="34" charset="-122"/>
                <a:ea typeface="Microsoft YaHei UI" panose="020B0503020204020204" pitchFamily="34" charset="-122"/>
              </a:rPr>
            </a:br>
            <a:endParaRPr lang="zh-CN" altLang="en-US" sz="2300" dirty="0">
              <a:latin typeface="Arial" panose="020B0604020202020204" pitchFamily="34" charset="0"/>
              <a:ea typeface="宋体" panose="02010600030101010101" pitchFamily="2" charset="-122"/>
            </a:endParaRPr>
          </a:p>
          <a:p>
            <a:pPr>
              <a:lnSpc>
                <a:spcPct val="150000"/>
              </a:lnSpc>
            </a:pPr>
            <a:endParaRPr lang="zh-CN" altLang="en-US" sz="2300" dirty="0">
              <a:latin typeface="Arial" panose="020B0604020202020204" pitchFamily="34" charset="0"/>
              <a:ea typeface="宋体" panose="02010600030101010101" pitchFamily="2"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839787" y="1842974"/>
            <a:ext cx="11352213" cy="3357563"/>
          </a:xfrm>
        </p:spPr>
        <p:txBody>
          <a:bodyPr rtlCol="0">
            <a:noAutofit/>
          </a:bodyPr>
          <a:lstStyle/>
          <a:p>
            <a:pPr marL="0" indent="0">
              <a:lnSpc>
                <a:spcPct val="150000"/>
              </a:lnSpc>
              <a:buNone/>
            </a:pPr>
            <a:br>
              <a:rPr lang="zh-CN" altLang="en-US" sz="2400" dirty="0">
                <a:solidFill>
                  <a:schemeClr val="tx1"/>
                </a:solidFill>
                <a:latin typeface="FZDBSJW--GB1-0"/>
              </a:rPr>
            </a:br>
            <a:r>
              <a:rPr lang="zh-CN" altLang="en-US" sz="2400" dirty="0">
                <a:solidFill>
                  <a:schemeClr val="tx1"/>
                </a:solidFill>
                <a:latin typeface="FZDBSJW--GB1-0"/>
              </a:rPr>
              <a:t>（一）幼儿音乐游戏的创编原则</a:t>
            </a:r>
            <a:br>
              <a:rPr lang="zh-CN" altLang="en-US" sz="2400" dirty="0">
                <a:solidFill>
                  <a:schemeClr val="tx1"/>
                </a:solidFill>
                <a:latin typeface="FZDBSJW--GB1-0"/>
              </a:rPr>
            </a:br>
            <a:r>
              <a:rPr lang="en-US" altLang="zh-CN" sz="2400" dirty="0">
                <a:solidFill>
                  <a:schemeClr val="tx1"/>
                </a:solidFill>
                <a:latin typeface="FZDBSJW--GB1-0"/>
              </a:rPr>
              <a:t>  1.</a:t>
            </a:r>
            <a:r>
              <a:rPr lang="zh-CN" altLang="en-US" sz="2400" dirty="0">
                <a:solidFill>
                  <a:schemeClr val="tx1"/>
                </a:solidFill>
                <a:latin typeface="FZDBSJW--GB1-0"/>
              </a:rPr>
              <a:t>强调趣味性 </a:t>
            </a:r>
            <a:endParaRPr lang="en-US" altLang="zh-CN" sz="2400" dirty="0">
              <a:solidFill>
                <a:schemeClr val="tx1"/>
              </a:solidFill>
              <a:latin typeface="FZDBSJW--GB1-0"/>
            </a:endParaRPr>
          </a:p>
          <a:p>
            <a:pPr marL="0" indent="0">
              <a:lnSpc>
                <a:spcPct val="150000"/>
              </a:lnSpc>
              <a:buNone/>
            </a:pPr>
            <a:r>
              <a:rPr lang="en-US" altLang="zh-CN" sz="2400" dirty="0">
                <a:solidFill>
                  <a:schemeClr val="tx1"/>
                </a:solidFill>
                <a:latin typeface="FZDBSJW--GB1-0"/>
              </a:rPr>
              <a:t>  2.</a:t>
            </a:r>
            <a:r>
              <a:rPr lang="zh-CN" altLang="en-US" sz="2400" dirty="0">
                <a:solidFill>
                  <a:schemeClr val="tx1"/>
                </a:solidFill>
                <a:latin typeface="FZDBSJW--GB1-0"/>
              </a:rPr>
              <a:t>体现规则性 </a:t>
            </a:r>
            <a:endParaRPr lang="en-US" altLang="zh-CN" sz="2400" dirty="0">
              <a:solidFill>
                <a:schemeClr val="tx1"/>
              </a:solidFill>
              <a:latin typeface="FZDBSJW--GB1-0"/>
            </a:endParaRPr>
          </a:p>
          <a:p>
            <a:pPr marL="0" indent="0">
              <a:lnSpc>
                <a:spcPct val="150000"/>
              </a:lnSpc>
              <a:buNone/>
            </a:pPr>
            <a:r>
              <a:rPr lang="en-US" altLang="zh-CN" sz="2400" dirty="0">
                <a:solidFill>
                  <a:schemeClr val="tx1"/>
                </a:solidFill>
                <a:latin typeface="FZDBSJW--GB1-0"/>
              </a:rPr>
              <a:t>  3.</a:t>
            </a:r>
            <a:r>
              <a:rPr lang="zh-CN" altLang="en-US" sz="2400" dirty="0">
                <a:solidFill>
                  <a:schemeClr val="tx1"/>
                </a:solidFill>
                <a:latin typeface="FZDBSJW--GB1-0"/>
              </a:rPr>
              <a:t>突出歌舞性 </a:t>
            </a: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b="0" i="0" dirty="0">
                <a:solidFill>
                  <a:schemeClr val="tx1"/>
                </a:solidFill>
                <a:effectLst/>
                <a:latin typeface="FZSSJW--GB1-0"/>
              </a:rPr>
            </a:br>
            <a:br>
              <a:rPr lang="zh-CN" altLang="en-US" sz="2400" dirty="0">
                <a:solidFill>
                  <a:schemeClr val="tx1"/>
                </a:solidFill>
              </a:rPr>
            </a:br>
            <a:endParaRPr lang="zh-CN" altLang="en-US" sz="2400" dirty="0">
              <a:solidFill>
                <a:schemeClr val="tx1"/>
              </a:solidFill>
              <a:latin typeface="Arial" panose="020B0604020202020204" pitchFamily="34" charset="0"/>
              <a:ea typeface="宋体" panose="02010600030101010101" pitchFamily="2" charset="-122"/>
            </a:endParaRPr>
          </a:p>
        </p:txBody>
      </p:sp>
      <p:sp>
        <p:nvSpPr>
          <p:cNvPr id="2" name="文本框 1"/>
          <p:cNvSpPr txBox="1"/>
          <p:nvPr/>
        </p:nvSpPr>
        <p:spPr>
          <a:xfrm>
            <a:off x="839787" y="1196651"/>
            <a:ext cx="5891214" cy="75257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四、幼儿音乐游戏创编     </a:t>
            </a:r>
            <a:endParaRPr lang="en-US" altLang="zh-CN"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672998" y="1507102"/>
            <a:ext cx="11352213" cy="3357563"/>
          </a:xfrm>
        </p:spPr>
        <p:txBody>
          <a:bodyPr rtlCol="0">
            <a:noAutofit/>
          </a:bodyPr>
          <a:lstStyle/>
          <a:p>
            <a:pPr marL="0" indent="0">
              <a:lnSpc>
                <a:spcPct val="170000"/>
              </a:lnSpc>
              <a:buNone/>
            </a:pPr>
            <a:br>
              <a:rPr lang="zh-CN" altLang="en-US" sz="2400" dirty="0">
                <a:solidFill>
                  <a:schemeClr val="tx1"/>
                </a:solidFill>
              </a:rPr>
            </a:br>
            <a:r>
              <a:rPr lang="zh-CN" altLang="en-US" sz="2400" dirty="0">
                <a:solidFill>
                  <a:schemeClr val="tx1"/>
                </a:solidFill>
                <a:latin typeface="FZDBSJW--GB1-0"/>
              </a:rPr>
              <a:t>（二）幼儿音乐游戏的创编步骤</a:t>
            </a:r>
            <a:br>
              <a:rPr lang="zh-CN" altLang="en-US" sz="2400" b="0" i="0" dirty="0">
                <a:solidFill>
                  <a:schemeClr val="tx1"/>
                </a:solidFill>
                <a:effectLst/>
                <a:latin typeface="FZDBSJW--GB1-0"/>
              </a:rPr>
            </a:br>
            <a:r>
              <a:rPr lang="en-US" altLang="zh-CN" sz="2400" b="0" i="0" dirty="0">
                <a:solidFill>
                  <a:schemeClr val="tx1"/>
                </a:solidFill>
                <a:effectLst/>
                <a:latin typeface="FZDBSJW--GB1-0"/>
              </a:rPr>
              <a:t>  </a:t>
            </a:r>
            <a:r>
              <a:rPr lang="en-US" altLang="zh-CN" sz="2400" dirty="0">
                <a:solidFill>
                  <a:schemeClr val="tx1"/>
                </a:solidFill>
                <a:latin typeface="FZDBSJW--GB1-0"/>
              </a:rPr>
              <a:t>1.</a:t>
            </a:r>
            <a:r>
              <a:rPr lang="zh-CN" altLang="en-US" sz="2400" dirty="0">
                <a:solidFill>
                  <a:schemeClr val="tx1"/>
                </a:solidFill>
                <a:latin typeface="FZDBSJW--GB1-0"/>
              </a:rPr>
              <a:t>确定主题、内容和形式 </a:t>
            </a:r>
            <a:endParaRPr lang="en-US" altLang="zh-CN" sz="2400" dirty="0">
              <a:solidFill>
                <a:schemeClr val="tx1"/>
              </a:solidFill>
              <a:latin typeface="FZDBSJW--GB1-0"/>
            </a:endParaRPr>
          </a:p>
          <a:p>
            <a:pPr marL="0" indent="0">
              <a:lnSpc>
                <a:spcPct val="170000"/>
              </a:lnSpc>
              <a:buNone/>
            </a:pPr>
            <a:r>
              <a:rPr lang="en-US" altLang="zh-CN" sz="2400" dirty="0">
                <a:solidFill>
                  <a:schemeClr val="tx1"/>
                </a:solidFill>
                <a:latin typeface="FZDBSJW--GB1-0"/>
              </a:rPr>
              <a:t>  2.</a:t>
            </a:r>
            <a:r>
              <a:rPr lang="zh-CN" altLang="en-US" sz="2400" dirty="0">
                <a:solidFill>
                  <a:schemeClr val="tx1"/>
                </a:solidFill>
                <a:latin typeface="FZDBSJW--GB1-0"/>
              </a:rPr>
              <a:t>根据内容选择音乐 </a:t>
            </a:r>
            <a:endParaRPr lang="en-US" altLang="zh-CN" sz="2400" dirty="0">
              <a:solidFill>
                <a:schemeClr val="tx1"/>
              </a:solidFill>
              <a:latin typeface="FZDBSJW--GB1-0"/>
            </a:endParaRPr>
          </a:p>
          <a:p>
            <a:pPr marL="0" indent="0">
              <a:lnSpc>
                <a:spcPct val="170000"/>
              </a:lnSpc>
              <a:buNone/>
            </a:pPr>
            <a:r>
              <a:rPr lang="en-US" altLang="zh-CN" sz="2400" dirty="0">
                <a:solidFill>
                  <a:schemeClr val="tx1"/>
                </a:solidFill>
                <a:latin typeface="FZDBSJW--GB1-0"/>
              </a:rPr>
              <a:t>  3.</a:t>
            </a:r>
            <a:r>
              <a:rPr lang="zh-CN" altLang="en-US" sz="2400" dirty="0">
                <a:solidFill>
                  <a:schemeClr val="tx1"/>
                </a:solidFill>
                <a:latin typeface="FZDBSJW--GB1-0"/>
              </a:rPr>
              <a:t>设计游戏的动作与队形变化 </a:t>
            </a: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b="0" i="0" dirty="0">
                <a:solidFill>
                  <a:schemeClr val="tx1"/>
                </a:solidFill>
                <a:effectLst/>
                <a:latin typeface="FZSSJW--GB1-0"/>
              </a:rPr>
            </a:br>
            <a:br>
              <a:rPr lang="zh-CN" altLang="en-US" sz="2400" dirty="0">
                <a:solidFill>
                  <a:schemeClr val="tx1"/>
                </a:solidFill>
              </a:rPr>
            </a:br>
            <a:endParaRPr lang="zh-CN" altLang="en-US" sz="2400" dirty="0">
              <a:solidFill>
                <a:schemeClr val="tx1"/>
              </a:solidFill>
              <a:latin typeface="Arial" panose="020B0604020202020204" pitchFamily="34" charset="0"/>
              <a:ea typeface="宋体" panose="02010600030101010101" pitchFamily="2" charset="-122"/>
            </a:endParaRPr>
          </a:p>
        </p:txBody>
      </p:sp>
      <p:sp>
        <p:nvSpPr>
          <p:cNvPr id="2" name="文本框 1"/>
          <p:cNvSpPr txBox="1"/>
          <p:nvPr/>
        </p:nvSpPr>
        <p:spPr>
          <a:xfrm>
            <a:off x="787472" y="1130813"/>
            <a:ext cx="5891214" cy="75257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四、幼儿音乐游戏创编 </a:t>
            </a:r>
            <a:endParaRPr lang="en-US" altLang="zh-CN"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904515" y="1696669"/>
            <a:ext cx="11352213" cy="3357563"/>
          </a:xfrm>
        </p:spPr>
        <p:txBody>
          <a:bodyPr rtlCol="0">
            <a:noAutofit/>
          </a:bodyPr>
          <a:lstStyle/>
          <a:p>
            <a:pPr marL="0" indent="0">
              <a:lnSpc>
                <a:spcPct val="150000"/>
              </a:lnSpc>
              <a:buNone/>
            </a:pPr>
            <a:br>
              <a:rPr lang="zh-CN" altLang="en-US" sz="2400" b="0" i="0" dirty="0">
                <a:solidFill>
                  <a:schemeClr val="tx1"/>
                </a:solidFill>
                <a:effectLst/>
                <a:latin typeface="FZDBSJW--GB1-0"/>
              </a:rPr>
            </a:br>
            <a:r>
              <a:rPr lang="zh-CN" altLang="en-US" sz="2400" dirty="0">
                <a:solidFill>
                  <a:schemeClr val="tx1"/>
                </a:solidFill>
                <a:latin typeface="FZDBSJW--GB1-0"/>
              </a:rPr>
              <a:t>（一）幼儿即兴舞蹈的种类</a:t>
            </a:r>
            <a:br>
              <a:rPr lang="zh-CN" altLang="en-US" sz="2400" b="0" i="0" dirty="0">
                <a:solidFill>
                  <a:schemeClr val="tx1"/>
                </a:solidFill>
                <a:effectLst/>
                <a:latin typeface="FZDBSJW--GB1-0"/>
              </a:rPr>
            </a:br>
            <a:r>
              <a:rPr lang="en-US" altLang="zh-CN" sz="2400" b="0" i="0" dirty="0">
                <a:solidFill>
                  <a:schemeClr val="tx1"/>
                </a:solidFill>
                <a:effectLst/>
                <a:latin typeface="FZDBSJW--GB1-0"/>
              </a:rPr>
              <a:t>  </a:t>
            </a:r>
            <a:r>
              <a:rPr lang="en-US" altLang="zh-CN" sz="2400" dirty="0">
                <a:solidFill>
                  <a:schemeClr val="tx1"/>
                </a:solidFill>
                <a:latin typeface="FZDBSJW--GB1-0"/>
              </a:rPr>
              <a:t>1.</a:t>
            </a:r>
            <a:r>
              <a:rPr lang="zh-CN" altLang="en-US" sz="2400" dirty="0">
                <a:solidFill>
                  <a:schemeClr val="tx1"/>
                </a:solidFill>
                <a:latin typeface="FZDBSJW--GB1-0"/>
              </a:rPr>
              <a:t>自由的即兴表演 </a:t>
            </a:r>
            <a:endParaRPr lang="en-US" altLang="zh-CN" sz="2400" dirty="0">
              <a:solidFill>
                <a:schemeClr val="tx1"/>
              </a:solidFill>
              <a:latin typeface="FZDBSJW--GB1-0"/>
            </a:endParaRPr>
          </a:p>
          <a:p>
            <a:pPr marL="0" indent="0">
              <a:lnSpc>
                <a:spcPct val="150000"/>
              </a:lnSpc>
              <a:buNone/>
            </a:pPr>
            <a:r>
              <a:rPr lang="en-US" altLang="zh-CN" sz="2400" dirty="0">
                <a:solidFill>
                  <a:schemeClr val="tx1"/>
                </a:solidFill>
                <a:latin typeface="FZDBSJW--GB1-0"/>
              </a:rPr>
              <a:t>  2.</a:t>
            </a:r>
            <a:r>
              <a:rPr lang="zh-CN" altLang="en-US" sz="2400" dirty="0">
                <a:solidFill>
                  <a:schemeClr val="tx1"/>
                </a:solidFill>
                <a:latin typeface="FZDBSJW--GB1-0"/>
              </a:rPr>
              <a:t>按情节即兴表演 </a:t>
            </a:r>
            <a:endParaRPr lang="en-US" altLang="zh-CN" sz="2400" dirty="0">
              <a:solidFill>
                <a:schemeClr val="tx1"/>
              </a:solidFill>
              <a:latin typeface="FZDBSJW--GB1-0"/>
            </a:endParaRPr>
          </a:p>
          <a:p>
            <a:pPr marL="0" indent="0">
              <a:lnSpc>
                <a:spcPct val="150000"/>
              </a:lnSpc>
              <a:buNone/>
            </a:pPr>
            <a:r>
              <a:rPr lang="en-US" altLang="zh-CN" sz="2400" dirty="0">
                <a:solidFill>
                  <a:schemeClr val="tx1"/>
                </a:solidFill>
                <a:latin typeface="FZDBSJW--GB1-0"/>
              </a:rPr>
              <a:t>  3.</a:t>
            </a:r>
            <a:r>
              <a:rPr lang="zh-CN" altLang="en-US" sz="2400" dirty="0">
                <a:solidFill>
                  <a:schemeClr val="tx1"/>
                </a:solidFill>
                <a:latin typeface="FZDBSJW--GB1-0"/>
              </a:rPr>
              <a:t>按音乐内容、情绪、风格等特点即兴表演 </a:t>
            </a: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b="0" i="0" dirty="0">
                <a:solidFill>
                  <a:schemeClr val="tx1"/>
                </a:solidFill>
                <a:effectLst/>
                <a:latin typeface="FZSSJW--GB1-0"/>
              </a:rPr>
            </a:br>
            <a:br>
              <a:rPr lang="zh-CN" altLang="en-US" sz="2400" dirty="0">
                <a:solidFill>
                  <a:schemeClr val="tx1"/>
                </a:solidFill>
              </a:rPr>
            </a:br>
            <a:endParaRPr lang="zh-CN" altLang="en-US" sz="2400" dirty="0">
              <a:solidFill>
                <a:schemeClr val="tx1"/>
              </a:solidFill>
              <a:latin typeface="Arial" panose="020B0604020202020204" pitchFamily="34" charset="0"/>
              <a:ea typeface="宋体" panose="02010600030101010101" pitchFamily="2" charset="-122"/>
            </a:endParaRPr>
          </a:p>
        </p:txBody>
      </p:sp>
      <p:sp>
        <p:nvSpPr>
          <p:cNvPr id="2" name="文本框 1"/>
          <p:cNvSpPr txBox="1"/>
          <p:nvPr/>
        </p:nvSpPr>
        <p:spPr>
          <a:xfrm>
            <a:off x="904515" y="1043031"/>
            <a:ext cx="5891214" cy="149335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五、幼儿即兴舞蹈创编 </a:t>
            </a:r>
            <a:br>
              <a:rPr lang="zh-CN" altLang="en-US" sz="3200" dirty="0"/>
            </a:br>
            <a:r>
              <a:rPr lang="zh-CN" altLang="en-US" sz="3200" b="1" dirty="0">
                <a:solidFill>
                  <a:srgbClr val="FF0000"/>
                </a:solidFill>
                <a:latin typeface="Calibri" panose="020F0502020204030204" pitchFamily="34" charset="0"/>
                <a:ea typeface="Microsoft YaHei UI" panose="020B0503020204020204" pitchFamily="34" charset="-122"/>
              </a:rPr>
              <a:t> </a:t>
            </a:r>
            <a:endParaRPr lang="en-US" altLang="zh-CN"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482803" y="1452410"/>
            <a:ext cx="11352213" cy="4809401"/>
          </a:xfrm>
        </p:spPr>
        <p:txBody>
          <a:bodyPr rtlCol="0">
            <a:noAutofit/>
          </a:bodyPr>
          <a:lstStyle/>
          <a:p>
            <a:pPr marL="0" indent="0">
              <a:lnSpc>
                <a:spcPct val="150000"/>
              </a:lnSpc>
              <a:buNone/>
            </a:pPr>
            <a:br>
              <a:rPr lang="zh-CN" altLang="en-US" sz="2400" b="0" i="0" dirty="0">
                <a:solidFill>
                  <a:schemeClr val="tx1"/>
                </a:solidFill>
                <a:effectLst/>
                <a:latin typeface="FZDBSJW--GB1-0"/>
              </a:rPr>
            </a:br>
            <a:r>
              <a:rPr lang="zh-CN" altLang="en-US" sz="2400" dirty="0">
                <a:solidFill>
                  <a:schemeClr val="tx1"/>
                </a:solidFill>
                <a:latin typeface="FZDBSJW--GB1-0"/>
              </a:rPr>
              <a:t>（二）幼儿即兴舞蹈创编步骤</a:t>
            </a:r>
            <a:br>
              <a:rPr lang="zh-CN" altLang="en-US" sz="2400" b="0" i="0" dirty="0">
                <a:solidFill>
                  <a:schemeClr val="tx1"/>
                </a:solidFill>
                <a:effectLst/>
                <a:latin typeface="FZDBSJW--GB1-0"/>
              </a:rPr>
            </a:br>
            <a:r>
              <a:rPr lang="en-US" altLang="zh-CN" sz="2400" b="0" i="0" dirty="0">
                <a:solidFill>
                  <a:schemeClr val="tx1"/>
                </a:solidFill>
                <a:effectLst/>
                <a:latin typeface="FZDBSJW--GB1-0"/>
              </a:rPr>
              <a:t>  </a:t>
            </a:r>
            <a:r>
              <a:rPr lang="en-US" altLang="zh-CN" sz="2400" dirty="0">
                <a:solidFill>
                  <a:schemeClr val="tx1"/>
                </a:solidFill>
                <a:latin typeface="FZDBSJW--GB1-0"/>
              </a:rPr>
              <a:t>1. </a:t>
            </a:r>
            <a:r>
              <a:rPr lang="zh-CN" altLang="en-US" sz="2400" dirty="0">
                <a:solidFill>
                  <a:schemeClr val="tx1"/>
                </a:solidFill>
                <a:latin typeface="FZDBSJW--GB1-0"/>
              </a:rPr>
              <a:t>选择形象鲜明、结构工整、短小、旋律优美有感染力的音乐启发幼儿进行即兴舞蹈表演。</a:t>
            </a:r>
            <a:endParaRPr lang="en-US" altLang="zh-CN" sz="2400" dirty="0">
              <a:solidFill>
                <a:schemeClr val="tx1"/>
              </a:solidFill>
              <a:latin typeface="FZDBSJW--GB1-0"/>
            </a:endParaRPr>
          </a:p>
          <a:p>
            <a:pPr marL="0" indent="0">
              <a:lnSpc>
                <a:spcPct val="150000"/>
              </a:lnSpc>
              <a:buNone/>
            </a:pPr>
            <a:r>
              <a:rPr lang="en-US" altLang="zh-CN" sz="2400" dirty="0">
                <a:solidFill>
                  <a:schemeClr val="tx1"/>
                </a:solidFill>
                <a:latin typeface="FZDBSJW--GB1-0"/>
              </a:rPr>
              <a:t>  2. </a:t>
            </a:r>
            <a:r>
              <a:rPr lang="zh-CN" altLang="en-US" sz="2400" dirty="0">
                <a:solidFill>
                  <a:schemeClr val="tx1"/>
                </a:solidFill>
                <a:latin typeface="FZDBSJW--GB1-0"/>
              </a:rPr>
              <a:t>选择幼儿感兴趣的事物、事情、故事等作为创编内容。</a:t>
            </a:r>
            <a:endParaRPr lang="en-US" altLang="zh-CN" sz="2400" dirty="0">
              <a:solidFill>
                <a:schemeClr val="tx1"/>
              </a:solidFill>
              <a:latin typeface="FZDBSJW--GB1-0"/>
            </a:endParaRPr>
          </a:p>
          <a:p>
            <a:pPr marL="0" indent="0">
              <a:lnSpc>
                <a:spcPct val="150000"/>
              </a:lnSpc>
              <a:buNone/>
            </a:pPr>
            <a:r>
              <a:rPr lang="en-US" altLang="zh-CN" sz="2400" dirty="0">
                <a:solidFill>
                  <a:schemeClr val="tx1"/>
                </a:solidFill>
                <a:latin typeface="FZDBSJW--GB1-0"/>
              </a:rPr>
              <a:t>  3. </a:t>
            </a:r>
            <a:r>
              <a:rPr lang="zh-CN" altLang="en-US" sz="2400" dirty="0">
                <a:solidFill>
                  <a:schemeClr val="tx1"/>
                </a:solidFill>
                <a:latin typeface="FZDBSJW--GB1-0"/>
              </a:rPr>
              <a:t>对幼儿即兴舞作品中动作、人际交流方式、角色分配、道具使用等有关问题提出意见或建议。 </a:t>
            </a: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b="0" i="0" dirty="0">
                <a:solidFill>
                  <a:schemeClr val="tx1"/>
                </a:solidFill>
                <a:effectLst/>
                <a:latin typeface="FZSSJW--GB1-0"/>
              </a:rPr>
            </a:br>
            <a:br>
              <a:rPr lang="zh-CN" altLang="en-US" sz="2400" dirty="0">
                <a:solidFill>
                  <a:schemeClr val="tx1"/>
                </a:solidFill>
              </a:rPr>
            </a:br>
            <a:endParaRPr lang="zh-CN" altLang="en-US" sz="2400" dirty="0">
              <a:solidFill>
                <a:schemeClr val="tx1"/>
              </a:solidFill>
              <a:latin typeface="Arial" panose="020B0604020202020204" pitchFamily="34" charset="0"/>
              <a:ea typeface="宋体" panose="02010600030101010101" pitchFamily="2" charset="-122"/>
            </a:endParaRPr>
          </a:p>
        </p:txBody>
      </p:sp>
      <p:sp>
        <p:nvSpPr>
          <p:cNvPr id="2" name="文本框 1"/>
          <p:cNvSpPr txBox="1"/>
          <p:nvPr/>
        </p:nvSpPr>
        <p:spPr>
          <a:xfrm>
            <a:off x="633852" y="969880"/>
            <a:ext cx="5891214" cy="75257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五、幼儿即兴舞蹈创编 </a:t>
            </a:r>
            <a:endParaRPr lang="en-US" altLang="zh-CN"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960120" y="1904631"/>
            <a:ext cx="11350625" cy="3355975"/>
          </a:xfrm>
        </p:spPr>
        <p:txBody>
          <a:bodyPr rtlCol="0">
            <a:noAutofit/>
          </a:bodyPr>
          <a:lstStyle/>
          <a:p>
            <a:pPr marL="0" indent="0">
              <a:lnSpc>
                <a:spcPct val="150000"/>
              </a:lnSpc>
              <a:buNone/>
            </a:pPr>
            <a:br>
              <a:rPr lang="zh-CN" altLang="en-US" sz="2400" b="0" i="0" dirty="0">
                <a:effectLst/>
                <a:latin typeface="FZHTJW--GB1-0"/>
              </a:rPr>
            </a:br>
            <a:r>
              <a:rPr lang="zh-CN" altLang="en-US" sz="2400" dirty="0">
                <a:latin typeface="FZDBSJW--GB1-0"/>
              </a:rPr>
              <a:t>（一）根据幼儿特点为大、中、小班幼儿分别创编一个律动。</a:t>
            </a:r>
            <a:br>
              <a:rPr lang="zh-CN" altLang="en-US" sz="2400" dirty="0">
                <a:latin typeface="FZDBSJW--GB1-0"/>
              </a:rPr>
            </a:br>
            <a:r>
              <a:rPr lang="zh-CN" altLang="en-US" sz="2400" dirty="0">
                <a:latin typeface="FZDBSJW--GB1-0"/>
              </a:rPr>
              <a:t>（二）根据幼儿特点为大、中、小班幼儿分别创编一个集体舞蹈。</a:t>
            </a:r>
            <a:br>
              <a:rPr lang="zh-CN" altLang="en-US" sz="2400" dirty="0">
                <a:latin typeface="FZDBSJW--GB1-0"/>
              </a:rPr>
            </a:br>
            <a:r>
              <a:rPr lang="zh-CN" altLang="en-US" sz="2400" dirty="0">
                <a:latin typeface="FZDBSJW--GB1-0"/>
              </a:rPr>
              <a:t>（三）根据幼儿特点为大、中、小班幼儿分别创编一个歌表演。</a:t>
            </a:r>
            <a:br>
              <a:rPr lang="zh-CN" altLang="en-US" sz="2400" dirty="0">
                <a:latin typeface="FZDBSJW--GB1-0"/>
              </a:rPr>
            </a:br>
            <a:r>
              <a:rPr lang="zh-CN" altLang="en-US" sz="2400" dirty="0">
                <a:latin typeface="FZDBSJW--GB1-0"/>
              </a:rPr>
              <a:t>（四）根据幼儿特点为大、中、小班幼儿分别创编一个音乐游戏。</a:t>
            </a:r>
            <a:br>
              <a:rPr lang="zh-CN" altLang="en-US" sz="2400" dirty="0">
                <a:latin typeface="FZDBSJW--GB1-0"/>
              </a:rPr>
            </a:br>
            <a:r>
              <a:rPr lang="zh-CN" altLang="en-US" sz="2400" dirty="0">
                <a:latin typeface="FZDBSJW--GB1-0"/>
              </a:rPr>
              <a:t>（五）根据幼儿特点为大、中、小班幼儿分别创编一个音乐即兴。 </a:t>
            </a:r>
            <a:br>
              <a:rPr lang="zh-CN" altLang="en-US" sz="2400" dirty="0">
                <a:latin typeface="FZDBSJW--GB1-0"/>
              </a:rPr>
            </a:br>
            <a:br>
              <a:rPr lang="zh-CN" altLang="en-US" sz="2400" dirty="0">
                <a:latin typeface="FZDBSJW--GB1-0"/>
              </a:rPr>
            </a:br>
            <a:br>
              <a:rPr lang="zh-CN" altLang="en-US" sz="2400" dirty="0">
                <a:latin typeface="FZDBSJW--GB1-0"/>
              </a:rPr>
            </a:br>
            <a:br>
              <a:rPr lang="zh-CN" altLang="en-US" sz="2400" dirty="0"/>
            </a:br>
            <a:br>
              <a:rPr lang="zh-CN" altLang="en-US" sz="2400" dirty="0"/>
            </a:br>
            <a:br>
              <a:rPr lang="zh-CN" altLang="en-US" sz="2400" dirty="0"/>
            </a:br>
            <a:br>
              <a:rPr lang="zh-CN" altLang="en-US" sz="2400" dirty="0"/>
            </a:br>
            <a:br>
              <a:rPr lang="zh-CN" altLang="en-US" sz="2400" dirty="0"/>
            </a:br>
            <a:br>
              <a:rPr lang="zh-CN" altLang="en-US" sz="2400" dirty="0"/>
            </a:br>
            <a:br>
              <a:rPr lang="zh-CN" altLang="en-US" sz="2400" dirty="0"/>
            </a:br>
            <a:br>
              <a:rPr lang="zh-CN" altLang="en-US" sz="2400" dirty="0"/>
            </a:br>
            <a:br>
              <a:rPr lang="zh-CN" altLang="en-US" sz="2400" dirty="0"/>
            </a:br>
            <a:br>
              <a:rPr lang="zh-CN" altLang="en-US" sz="2400" dirty="0"/>
            </a:br>
            <a:br>
              <a:rPr lang="zh-CN" altLang="en-US" sz="2400" b="0" i="0" dirty="0">
                <a:effectLst/>
                <a:latin typeface="FZSSJW--GB1-0"/>
              </a:rPr>
            </a:br>
            <a:br>
              <a:rPr lang="zh-CN" altLang="en-US" sz="2400" dirty="0"/>
            </a:br>
            <a:endParaRPr lang="zh-CN" altLang="en-US" sz="2400" dirty="0">
              <a:latin typeface="Arial" panose="020B0604020202020204" pitchFamily="34" charset="0"/>
              <a:ea typeface="宋体" panose="02010600030101010101" pitchFamily="2" charset="-122"/>
            </a:endParaRPr>
          </a:p>
        </p:txBody>
      </p:sp>
      <p:sp>
        <p:nvSpPr>
          <p:cNvPr id="2" name="文本框 1"/>
          <p:cNvSpPr txBox="1"/>
          <p:nvPr/>
        </p:nvSpPr>
        <p:spPr>
          <a:xfrm>
            <a:off x="960120" y="1213789"/>
            <a:ext cx="5891214" cy="75257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六、练习方法</a:t>
            </a:r>
            <a:endParaRPr lang="en-US" altLang="zh-CN"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643738" y="1974191"/>
            <a:ext cx="11352213" cy="3357563"/>
          </a:xfrm>
        </p:spPr>
        <p:txBody>
          <a:bodyPr rtlCol="0">
            <a:noAutofit/>
          </a:bodyPr>
          <a:lstStyle/>
          <a:p>
            <a:pPr marL="0" indent="0">
              <a:lnSpc>
                <a:spcPct val="150000"/>
              </a:lnSpc>
              <a:buNone/>
            </a:pPr>
            <a:br>
              <a:rPr lang="zh-CN" altLang="en-US" sz="2400" b="0" i="0" dirty="0">
                <a:solidFill>
                  <a:schemeClr val="tx1"/>
                </a:solidFill>
                <a:effectLst/>
                <a:latin typeface="FZHTJW--GB1-0"/>
              </a:rPr>
            </a:br>
            <a:r>
              <a:rPr lang="zh-CN" altLang="en-US" sz="2400" dirty="0">
                <a:solidFill>
                  <a:schemeClr val="tx1"/>
                </a:solidFill>
                <a:latin typeface="FZDBSJW--GB1-0"/>
              </a:rPr>
              <a:t>（一）明确不同幼儿舞蹈的创编目的，根据不同年龄幼儿特点设计舞蹈动作。</a:t>
            </a:r>
            <a:br>
              <a:rPr lang="zh-CN" altLang="en-US" sz="2400" dirty="0">
                <a:solidFill>
                  <a:schemeClr val="tx1"/>
                </a:solidFill>
                <a:latin typeface="FZDBSJW--GB1-0"/>
              </a:rPr>
            </a:br>
            <a:r>
              <a:rPr lang="zh-CN" altLang="en-US" sz="2400" dirty="0">
                <a:solidFill>
                  <a:schemeClr val="tx1"/>
                </a:solidFill>
                <a:latin typeface="FZDBSJW--GB1-0"/>
              </a:rPr>
              <a:t>（二）选择适合幼儿特点的音乐，可对所选择的的音乐进行编辑，使音乐结构和舞蹈结构相一致。 </a:t>
            </a: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b="0" i="0" dirty="0">
                <a:solidFill>
                  <a:schemeClr val="tx1"/>
                </a:solidFill>
                <a:effectLst/>
                <a:latin typeface="FZSSJW--GB1-0"/>
              </a:rPr>
            </a:br>
            <a:br>
              <a:rPr lang="zh-CN" altLang="en-US" sz="2400" dirty="0">
                <a:solidFill>
                  <a:schemeClr val="tx1"/>
                </a:solidFill>
              </a:rPr>
            </a:br>
            <a:endParaRPr lang="zh-CN" altLang="en-US" sz="2400" dirty="0">
              <a:solidFill>
                <a:schemeClr val="tx1"/>
              </a:solidFill>
              <a:latin typeface="Arial" panose="020B0604020202020204" pitchFamily="34" charset="0"/>
              <a:ea typeface="宋体" panose="02010600030101010101" pitchFamily="2" charset="-122"/>
            </a:endParaRPr>
          </a:p>
        </p:txBody>
      </p:sp>
      <p:sp>
        <p:nvSpPr>
          <p:cNvPr id="2" name="文本框 1"/>
          <p:cNvSpPr txBox="1"/>
          <p:nvPr/>
        </p:nvSpPr>
        <p:spPr>
          <a:xfrm>
            <a:off x="724986" y="1389863"/>
            <a:ext cx="5891214" cy="75257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七、练习要求</a:t>
            </a:r>
            <a:endParaRPr lang="en-US" altLang="zh-CN"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54355" y="2159635"/>
            <a:ext cx="10268585" cy="1269365"/>
          </a:xfrm>
        </p:spPr>
        <p:txBody>
          <a:bodyPr rtlCol="0">
            <a:normAutofit/>
          </a:bodyPr>
          <a:lstStyle/>
          <a:p>
            <a:r>
              <a:rPr lang="zh-CN" altLang="en-US" sz="5900" b="1" dirty="0"/>
              <a:t>任务六</a:t>
            </a:r>
            <a:r>
              <a:rPr lang="en-US" altLang="zh-CN" sz="5900" b="1" dirty="0"/>
              <a:t>  </a:t>
            </a:r>
            <a:r>
              <a:rPr lang="zh-CN" altLang="en-US" sz="5900" b="1" dirty="0"/>
              <a:t>表演性幼儿舞蹈创编 </a:t>
            </a:r>
            <a:endParaRPr lang="zh-CN" altLang="en-US" sz="3600" dirty="0">
              <a:latin typeface="楷体" panose="02010609060101010101" pitchFamily="49" charset="-122"/>
              <a:ea typeface="楷体" panose="02010609060101010101" pitchFamily="49"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542106" y="1125195"/>
            <a:ext cx="11352213" cy="5597474"/>
          </a:xfrm>
        </p:spPr>
        <p:txBody>
          <a:bodyPr rtlCol="0">
            <a:noAutofit/>
          </a:bodyPr>
          <a:lstStyle/>
          <a:p>
            <a:pPr marL="0" indent="0">
              <a:lnSpc>
                <a:spcPct val="150000"/>
              </a:lnSpc>
              <a:buNone/>
            </a:pPr>
            <a:br>
              <a:rPr lang="zh-CN" altLang="en-US" sz="2200" b="0" i="0" dirty="0">
                <a:solidFill>
                  <a:srgbClr val="EC028D"/>
                </a:solidFill>
                <a:effectLst/>
                <a:latin typeface="FZHTJW--GB1-0"/>
              </a:rPr>
            </a:br>
            <a:r>
              <a:rPr lang="en-US" altLang="zh-CN" sz="2200" b="0" i="0" dirty="0">
                <a:solidFill>
                  <a:srgbClr val="EC028D"/>
                </a:solidFill>
                <a:effectLst/>
                <a:latin typeface="FZHTJW--GB1-0"/>
              </a:rPr>
              <a:t>   </a:t>
            </a:r>
            <a:r>
              <a:rPr lang="zh-CN" altLang="en-US" sz="2200" b="0" i="0" dirty="0">
                <a:solidFill>
                  <a:srgbClr val="242021"/>
                </a:solidFill>
                <a:effectLst/>
                <a:latin typeface="FZSSJW--GB1-0"/>
              </a:rPr>
              <a:t>由于幼儿的身心特点决定了幼儿舞蹈具有形象鲜明，天真活泼的特点。创编幼儿表演性舞蹈应做到主题鲜明、准确，表现的内容简练不复杂，易于孩子理解和接受，舞蹈形式应多采用科学幻想、童话故事、儿童游戏等。在考虑儿童舞蹈的教育性的同时，还强调它的自娱性。另外，在舞蹈构思中，要利用短小、形象生动、故事性强、情节简单、动作性强等特点去创编丰富多彩的儿童舞蹈。</a:t>
            </a:r>
            <a:endParaRPr lang="en-US" altLang="zh-CN" sz="2200" b="0" i="0" dirty="0">
              <a:solidFill>
                <a:srgbClr val="242021"/>
              </a:solidFill>
              <a:effectLst/>
              <a:latin typeface="FZSSJW--GB1-0"/>
            </a:endParaRPr>
          </a:p>
          <a:p>
            <a:pPr marL="0" indent="0">
              <a:lnSpc>
                <a:spcPct val="150000"/>
              </a:lnSpc>
              <a:buNone/>
            </a:pPr>
            <a:r>
              <a:rPr lang="en-US" altLang="zh-CN" sz="2200" b="0" i="0" dirty="0">
                <a:solidFill>
                  <a:srgbClr val="242021"/>
                </a:solidFill>
                <a:effectLst/>
                <a:latin typeface="FZSSJW--GB1-0"/>
              </a:rPr>
              <a:t>   </a:t>
            </a:r>
            <a:r>
              <a:rPr lang="zh-CN" altLang="en-US" sz="2200" b="0" i="0" dirty="0">
                <a:solidFill>
                  <a:srgbClr val="242021"/>
                </a:solidFill>
                <a:effectLst/>
                <a:latin typeface="FZSSJW--GB1-0"/>
              </a:rPr>
              <a:t>创编表演性幼儿舞蹈必须熟悉怎样去结构舞蹈。按照塑造舞蹈形象和表现主题的需要，运用舞蹈及其各种表现手法，将一系列生活材料、人物形象、事物情节等分别轻重主次，合理布局。使其首尾相通，虚实相生，均称地加以安排和组织，使其既符合欣赏规律，又适应舞蹈作品体裁形式的需要，以达到舞蹈艺术的完整和谐。</a:t>
            </a:r>
            <a:r>
              <a:rPr lang="zh-CN" altLang="en-US" sz="2200" dirty="0"/>
              <a:t> </a:t>
            </a:r>
            <a:br>
              <a:rPr lang="zh-CN" altLang="en-US" sz="2200" dirty="0"/>
            </a:br>
            <a:br>
              <a:rPr lang="zh-CN" altLang="en-US" sz="2200" dirty="0"/>
            </a:br>
            <a:br>
              <a:rPr lang="zh-CN" altLang="en-US" sz="2200" dirty="0"/>
            </a:br>
            <a:br>
              <a:rPr lang="zh-CN" altLang="en-US" sz="2200" b="0" i="0" dirty="0">
                <a:solidFill>
                  <a:srgbClr val="242021"/>
                </a:solidFill>
                <a:effectLst/>
                <a:latin typeface="FZSSJW--GB1-0"/>
              </a:rPr>
            </a:br>
            <a:br>
              <a:rPr lang="zh-CN" altLang="en-US" sz="2200" dirty="0"/>
            </a:br>
            <a:endParaRPr lang="zh-CN" altLang="en-US" sz="2200" dirty="0">
              <a:latin typeface="Arial" panose="020B0604020202020204" pitchFamily="34" charset="0"/>
              <a:ea typeface="宋体" panose="02010600030101010101" pitchFamily="2" charset="-122"/>
            </a:endParaRPr>
          </a:p>
        </p:txBody>
      </p:sp>
      <p:sp>
        <p:nvSpPr>
          <p:cNvPr id="2" name="文本框 1"/>
          <p:cNvSpPr txBox="1"/>
          <p:nvPr/>
        </p:nvSpPr>
        <p:spPr>
          <a:xfrm>
            <a:off x="644518" y="748906"/>
            <a:ext cx="5233988" cy="75257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一、表演性幼儿舞蹈的创编</a:t>
            </a:r>
            <a:endParaRPr lang="en-US" altLang="zh-CN"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519379" y="1255332"/>
            <a:ext cx="11350625" cy="3500437"/>
          </a:xfrm>
        </p:spPr>
        <p:txBody>
          <a:bodyPr rtlCol="0">
            <a:noAutofit/>
          </a:bodyPr>
          <a:lstStyle/>
          <a:p>
            <a:pPr marL="0" indent="0">
              <a:lnSpc>
                <a:spcPct val="170000"/>
              </a:lnSpc>
              <a:buNone/>
            </a:pPr>
            <a:br>
              <a:rPr lang="zh-CN" altLang="en-US" sz="2400" b="0" i="0" dirty="0">
                <a:solidFill>
                  <a:schemeClr val="tx1"/>
                </a:solidFill>
                <a:effectLst/>
                <a:latin typeface="FZHTJW--GB1-0"/>
              </a:rPr>
            </a:br>
            <a:r>
              <a:rPr lang="zh-CN" altLang="en-US" sz="2400" dirty="0">
                <a:solidFill>
                  <a:schemeClr val="tx1"/>
                </a:solidFill>
                <a:latin typeface="FZDBSJW--GB1-0"/>
              </a:rPr>
              <a:t>（一）选择题材</a:t>
            </a:r>
            <a:br>
              <a:rPr lang="zh-CN" altLang="en-US" sz="2400" b="0" i="0" dirty="0">
                <a:solidFill>
                  <a:schemeClr val="tx1"/>
                </a:solidFill>
                <a:effectLst/>
                <a:latin typeface="FZDBSJW--GB1-0"/>
              </a:rPr>
            </a:br>
            <a:r>
              <a:rPr lang="en-US" altLang="zh-CN" sz="2400" dirty="0">
                <a:solidFill>
                  <a:schemeClr val="tx1"/>
                </a:solidFill>
                <a:latin typeface="FZDBSJW--GB1-0"/>
              </a:rPr>
              <a:t>   </a:t>
            </a:r>
            <a:r>
              <a:rPr lang="zh-CN" altLang="en-US" sz="2400" dirty="0">
                <a:solidFill>
                  <a:schemeClr val="tx1"/>
                </a:solidFill>
                <a:latin typeface="FZDBSJW--GB1-0"/>
              </a:rPr>
              <a:t>确立好主题后才能去构思，同时应注意所选题材要有情趣、富有教育意义，且幼儿喜闻乐见，满足幼儿的好奇心。</a:t>
            </a:r>
            <a:br>
              <a:rPr lang="zh-CN" altLang="en-US" sz="2400" dirty="0">
                <a:solidFill>
                  <a:schemeClr val="tx1"/>
                </a:solidFill>
                <a:latin typeface="FZDBSJW--GB1-0"/>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b="0" i="0" dirty="0">
                <a:solidFill>
                  <a:schemeClr val="tx1"/>
                </a:solidFill>
                <a:effectLst/>
                <a:latin typeface="FZSSJW--GB1-0"/>
              </a:rPr>
            </a:br>
            <a:br>
              <a:rPr lang="zh-CN" altLang="en-US" sz="2400" dirty="0">
                <a:solidFill>
                  <a:schemeClr val="tx1"/>
                </a:solidFill>
              </a:rPr>
            </a:br>
            <a:endParaRPr lang="zh-CN" altLang="en-US" sz="2400" dirty="0">
              <a:solidFill>
                <a:schemeClr val="tx1"/>
              </a:solidFill>
              <a:latin typeface="Arial" panose="020B0604020202020204" pitchFamily="34" charset="0"/>
              <a:ea typeface="宋体" panose="02010600030101010101" pitchFamily="2" charset="-122"/>
            </a:endParaRPr>
          </a:p>
        </p:txBody>
      </p:sp>
      <p:sp>
        <p:nvSpPr>
          <p:cNvPr id="2" name="文本框 1"/>
          <p:cNvSpPr txBox="1"/>
          <p:nvPr/>
        </p:nvSpPr>
        <p:spPr>
          <a:xfrm>
            <a:off x="609827" y="777093"/>
            <a:ext cx="5998369" cy="75257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二、表演性幼儿舞蹈的创编步骤</a:t>
            </a:r>
            <a:endParaRPr lang="en-US" altLang="zh-CN"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482803" y="1036339"/>
            <a:ext cx="11352213" cy="4924476"/>
          </a:xfrm>
        </p:spPr>
        <p:txBody>
          <a:bodyPr rtlCol="0">
            <a:noAutofit/>
          </a:bodyPr>
          <a:lstStyle/>
          <a:p>
            <a:pPr marL="0" indent="0">
              <a:lnSpc>
                <a:spcPct val="150000"/>
              </a:lnSpc>
              <a:buNone/>
            </a:pPr>
            <a:br>
              <a:rPr lang="zh-CN" altLang="en-US" sz="2400" b="0" i="0" dirty="0">
                <a:solidFill>
                  <a:schemeClr val="tx1"/>
                </a:solidFill>
                <a:effectLst/>
                <a:latin typeface="FZSSJW--GB1-0"/>
              </a:rPr>
            </a:br>
            <a:r>
              <a:rPr lang="zh-CN" altLang="en-US" sz="2400" dirty="0">
                <a:solidFill>
                  <a:schemeClr val="tx1"/>
                </a:solidFill>
                <a:latin typeface="FZDBSJW--GB1-0"/>
              </a:rPr>
              <a:t>（二）构思情节 </a:t>
            </a:r>
            <a:endParaRPr lang="en-US" altLang="zh-CN" sz="2400" dirty="0">
              <a:solidFill>
                <a:schemeClr val="tx1"/>
              </a:solidFill>
              <a:latin typeface="FZDBSJW--GB1-0"/>
            </a:endParaRPr>
          </a:p>
          <a:p>
            <a:pPr marL="0" indent="0">
              <a:lnSpc>
                <a:spcPct val="150000"/>
              </a:lnSpc>
              <a:buNone/>
            </a:pPr>
            <a:r>
              <a:rPr lang="en-US" altLang="zh-CN" sz="2400" dirty="0">
                <a:solidFill>
                  <a:schemeClr val="tx1"/>
                </a:solidFill>
                <a:latin typeface="FZDBSJW--GB1-0"/>
              </a:rPr>
              <a:t>   </a:t>
            </a:r>
            <a:r>
              <a:rPr lang="zh-CN" altLang="en-US" sz="2400" dirty="0">
                <a:solidFill>
                  <a:schemeClr val="tx1"/>
                </a:solidFill>
                <a:latin typeface="FZDBSJW--GB1-0"/>
              </a:rPr>
              <a:t>确定舞蹈作品的结构非常重要，各类舞蹈作品基本都是由开头、发展、高潮、结尾几部分组成，无论是抒情舞蹈还是叙事舞蹈结构规律都应该是一样的。发展和高潮是舞蹈的主体，高潮部分应是舞蹈最激烈、最动人的地方，音乐的高潮之处也应是舞蹈的高潮之处，基本可用三种手法来表现高潮：一是用大动作和技巧来表现；二是用重复来表现；三是用快动作来表现。设计好开端和结尾才能使一个作品首尾完整，应根据作品的不同内容寻找最恰当的表现形式。 </a:t>
            </a: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b="0" i="0" dirty="0">
                <a:solidFill>
                  <a:schemeClr val="tx1"/>
                </a:solidFill>
                <a:effectLst/>
                <a:latin typeface="FZSSJW--GB1-0"/>
              </a:rPr>
            </a:br>
            <a:br>
              <a:rPr lang="zh-CN" altLang="en-US" sz="2400" dirty="0">
                <a:solidFill>
                  <a:schemeClr val="tx1"/>
                </a:solidFill>
              </a:rPr>
            </a:br>
            <a:endParaRPr lang="zh-CN" altLang="en-US" sz="2400" dirty="0">
              <a:solidFill>
                <a:schemeClr val="tx1"/>
              </a:solidFill>
              <a:latin typeface="Arial" panose="020B0604020202020204" pitchFamily="34" charset="0"/>
              <a:ea typeface="宋体" panose="02010600030101010101" pitchFamily="2" charset="-122"/>
            </a:endParaRPr>
          </a:p>
        </p:txBody>
      </p:sp>
      <p:sp>
        <p:nvSpPr>
          <p:cNvPr id="2" name="文本框 1"/>
          <p:cNvSpPr txBox="1"/>
          <p:nvPr/>
        </p:nvSpPr>
        <p:spPr>
          <a:xfrm>
            <a:off x="756132" y="660050"/>
            <a:ext cx="5998369" cy="75257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二、表演性幼儿舞蹈的创编步骤</a:t>
            </a:r>
            <a:endParaRPr lang="en-US" altLang="zh-CN"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414342" y="2134564"/>
            <a:ext cx="6995365" cy="1204382"/>
          </a:xfrm>
        </p:spPr>
        <p:txBody>
          <a:bodyPr rtlCol="0">
            <a:normAutofit/>
          </a:bodyPr>
          <a:lstStyle/>
          <a:p>
            <a:r>
              <a:rPr lang="zh-CN" altLang="en-US" b="1" dirty="0"/>
              <a:t>任务一    即兴编舞技法 </a:t>
            </a:r>
            <a:endParaRPr lang="zh-CN" alt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482803" y="1536535"/>
            <a:ext cx="11350625" cy="4492485"/>
          </a:xfrm>
        </p:spPr>
        <p:txBody>
          <a:bodyPr rtlCol="0">
            <a:noAutofit/>
          </a:bodyPr>
          <a:lstStyle/>
          <a:p>
            <a:pPr marL="0" indent="0">
              <a:lnSpc>
                <a:spcPct val="150000"/>
              </a:lnSpc>
              <a:buNone/>
            </a:pPr>
            <a:r>
              <a:rPr lang="zh-CN" altLang="en-US" sz="2400" dirty="0">
                <a:solidFill>
                  <a:schemeClr val="tx1"/>
                </a:solidFill>
                <a:latin typeface="FZDBSJW--GB1-0"/>
              </a:rPr>
              <a:t>（三）选择歌曲或乐曲</a:t>
            </a:r>
            <a:br>
              <a:rPr lang="zh-CN" altLang="en-US" sz="2400" b="0" i="0" dirty="0">
                <a:solidFill>
                  <a:schemeClr val="tx1"/>
                </a:solidFill>
                <a:effectLst/>
                <a:latin typeface="FZDBSJW--GB1-0"/>
              </a:rPr>
            </a:br>
            <a:r>
              <a:rPr lang="en-US" altLang="zh-CN" sz="2400" b="0" i="0" dirty="0">
                <a:solidFill>
                  <a:schemeClr val="tx1"/>
                </a:solidFill>
                <a:effectLst/>
                <a:latin typeface="FZDBSJW--GB1-0"/>
              </a:rPr>
              <a:t>   </a:t>
            </a:r>
            <a:r>
              <a:rPr lang="zh-CN" altLang="en-US" sz="2400" dirty="0">
                <a:solidFill>
                  <a:schemeClr val="tx1"/>
                </a:solidFill>
                <a:latin typeface="FZDBSJW--GB1-0"/>
              </a:rPr>
              <a:t>选择适合的音乐，同时要依据情节的要求对音乐进行编辑。</a:t>
            </a:r>
            <a:br>
              <a:rPr lang="zh-CN" altLang="en-US" sz="2400" dirty="0">
                <a:solidFill>
                  <a:schemeClr val="tx1"/>
                </a:solidFill>
                <a:latin typeface="FZDBSJW--GB1-0"/>
              </a:rPr>
            </a:br>
            <a:r>
              <a:rPr lang="zh-CN" altLang="en-US" sz="2400" dirty="0">
                <a:solidFill>
                  <a:schemeClr val="tx1"/>
                </a:solidFill>
                <a:latin typeface="FZDBSJW--GB1-0"/>
              </a:rPr>
              <a:t>（四）编排动作、队形</a:t>
            </a:r>
            <a:br>
              <a:rPr lang="zh-CN" altLang="en-US" sz="2400" dirty="0">
                <a:solidFill>
                  <a:schemeClr val="tx1"/>
                </a:solidFill>
                <a:latin typeface="FZDBSJW--GB1-0"/>
              </a:rPr>
            </a:br>
            <a:r>
              <a:rPr lang="en-US" altLang="zh-CN" sz="2400" dirty="0">
                <a:solidFill>
                  <a:schemeClr val="tx1"/>
                </a:solidFill>
                <a:latin typeface="FZDBSJW--GB1-0"/>
              </a:rPr>
              <a:t>   </a:t>
            </a:r>
            <a:r>
              <a:rPr lang="zh-CN" altLang="en-US" sz="2400" dirty="0">
                <a:solidFill>
                  <a:schemeClr val="tx1"/>
                </a:solidFill>
                <a:latin typeface="FZDBSJW--GB1-0"/>
              </a:rPr>
              <a:t>根据音乐节奏和思想内容确定舞蹈动作，编排出反映主题思想的动作。这种主题动作可在整个舞蹈中反复出现以强化主题。此外还要考虑一个队形换成另一个队形时应用的过渡动作。节奏要根据内容做到快慢适度、动静结合、有起有伏、有放有收。编排队形时应简单清晰，变换队形时要穿插合理、错落得当、疏密相间、变化有序，防止队形拥挤和偏台。 </a:t>
            </a: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b="0" i="0" dirty="0">
                <a:solidFill>
                  <a:schemeClr val="tx1"/>
                </a:solidFill>
                <a:effectLst/>
                <a:latin typeface="FZSSJW--GB1-0"/>
              </a:rPr>
            </a:br>
            <a:br>
              <a:rPr lang="zh-CN" altLang="en-US" sz="2400" dirty="0">
                <a:solidFill>
                  <a:schemeClr val="tx1"/>
                </a:solidFill>
              </a:rPr>
            </a:br>
            <a:endParaRPr lang="zh-CN" altLang="en-US" sz="2400" dirty="0">
              <a:solidFill>
                <a:schemeClr val="tx1"/>
              </a:solidFill>
              <a:latin typeface="Arial" panose="020B0604020202020204" pitchFamily="34" charset="0"/>
              <a:ea typeface="宋体" panose="02010600030101010101" pitchFamily="2" charset="-122"/>
            </a:endParaRPr>
          </a:p>
        </p:txBody>
      </p:sp>
      <p:sp>
        <p:nvSpPr>
          <p:cNvPr id="2" name="文本框 1"/>
          <p:cNvSpPr txBox="1"/>
          <p:nvPr/>
        </p:nvSpPr>
        <p:spPr>
          <a:xfrm>
            <a:off x="607942" y="697306"/>
            <a:ext cx="6391275" cy="149335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二、表演性幼儿舞蹈的创编步骤 </a:t>
            </a:r>
            <a:br>
              <a:rPr lang="zh-CN" altLang="en-US" sz="3200" dirty="0"/>
            </a:br>
            <a:endParaRPr lang="en-US" altLang="zh-CN"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512064" y="2068373"/>
            <a:ext cx="11350625" cy="3500438"/>
          </a:xfrm>
        </p:spPr>
        <p:txBody>
          <a:bodyPr rtlCol="0">
            <a:noAutofit/>
          </a:bodyPr>
          <a:lstStyle/>
          <a:p>
            <a:pPr marL="0" indent="0">
              <a:lnSpc>
                <a:spcPct val="150000"/>
              </a:lnSpc>
              <a:buNone/>
            </a:pPr>
            <a:r>
              <a:rPr lang="zh-CN" altLang="en-US" sz="2400" dirty="0">
                <a:solidFill>
                  <a:schemeClr val="tx1"/>
                </a:solidFill>
                <a:latin typeface="FZDBSJW--GB1-0"/>
              </a:rPr>
              <a:t>（五）合理运用服装道具</a:t>
            </a:r>
            <a:br>
              <a:rPr lang="zh-CN" altLang="en-US" sz="2400" b="0" i="0" dirty="0">
                <a:solidFill>
                  <a:schemeClr val="tx1"/>
                </a:solidFill>
                <a:effectLst/>
                <a:latin typeface="FZDBSJW--GB1-0"/>
              </a:rPr>
            </a:br>
            <a:r>
              <a:rPr lang="en-US" altLang="zh-CN" sz="2400" b="0" i="0" dirty="0">
                <a:solidFill>
                  <a:schemeClr val="tx1"/>
                </a:solidFill>
                <a:effectLst/>
                <a:latin typeface="FZDBSJW--GB1-0"/>
              </a:rPr>
              <a:t>   </a:t>
            </a:r>
            <a:r>
              <a:rPr lang="zh-CN" altLang="en-US" sz="2400" dirty="0">
                <a:solidFill>
                  <a:schemeClr val="tx1"/>
                </a:solidFill>
                <a:latin typeface="FZDBSJW--GB1-0"/>
              </a:rPr>
              <a:t>为了突出主题，服装要鲜明、合体、恰到好处，并能体现民族和幼儿的特点。 </a:t>
            </a: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b="0" i="0" dirty="0">
                <a:solidFill>
                  <a:schemeClr val="tx1"/>
                </a:solidFill>
                <a:effectLst/>
                <a:latin typeface="FZSSJW--GB1-0"/>
              </a:rPr>
            </a:br>
            <a:br>
              <a:rPr lang="zh-CN" altLang="en-US" sz="2400" dirty="0">
                <a:solidFill>
                  <a:schemeClr val="tx1"/>
                </a:solidFill>
              </a:rPr>
            </a:br>
            <a:endParaRPr lang="zh-CN" altLang="en-US" sz="2400" dirty="0">
              <a:solidFill>
                <a:schemeClr val="tx1"/>
              </a:solidFill>
              <a:latin typeface="Arial" panose="020B0604020202020204" pitchFamily="34" charset="0"/>
              <a:ea typeface="宋体" panose="02010600030101010101" pitchFamily="2" charset="-122"/>
            </a:endParaRPr>
          </a:p>
        </p:txBody>
      </p:sp>
      <p:sp>
        <p:nvSpPr>
          <p:cNvPr id="2" name="文本框 1"/>
          <p:cNvSpPr txBox="1"/>
          <p:nvPr/>
        </p:nvSpPr>
        <p:spPr>
          <a:xfrm>
            <a:off x="753067" y="842962"/>
            <a:ext cx="6400799" cy="149335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二、表演性幼儿舞蹈的创编步骤 </a:t>
            </a:r>
            <a:br>
              <a:rPr lang="zh-CN" altLang="en-US" sz="3200" dirty="0"/>
            </a:br>
            <a:endParaRPr lang="en-US" altLang="zh-CN"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841375" y="1814513"/>
            <a:ext cx="11350625" cy="3500437"/>
          </a:xfrm>
        </p:spPr>
        <p:txBody>
          <a:bodyPr rtlCol="0"/>
          <a:lstStyle/>
          <a:p>
            <a:pPr marL="0" indent="0">
              <a:lnSpc>
                <a:spcPct val="150000"/>
              </a:lnSpc>
              <a:buNone/>
            </a:pPr>
            <a:br>
              <a:rPr lang="zh-CN" altLang="en-US" sz="2400" dirty="0"/>
            </a:br>
            <a:br>
              <a:rPr lang="zh-CN" altLang="en-US" sz="2400" dirty="0"/>
            </a:br>
            <a:br>
              <a:rPr lang="zh-CN" altLang="en-US" sz="2000" dirty="0"/>
            </a:br>
            <a:br>
              <a:rPr lang="zh-CN" altLang="en-US" sz="2000" dirty="0"/>
            </a:br>
            <a:br>
              <a:rPr lang="zh-CN" altLang="en-US" sz="2000" b="0" i="0" dirty="0">
                <a:solidFill>
                  <a:srgbClr val="242021"/>
                </a:solidFill>
                <a:effectLst/>
                <a:latin typeface="FZSSJW--GB1-0"/>
              </a:rPr>
            </a:br>
            <a:br>
              <a:rPr lang="zh-CN" altLang="en-US" sz="2000" dirty="0"/>
            </a:br>
            <a:endParaRPr lang="zh-CN" altLang="en-US" sz="2000" dirty="0">
              <a:latin typeface="Arial" panose="020B0604020202020204" pitchFamily="34" charset="0"/>
              <a:ea typeface="宋体" panose="02010600030101010101" pitchFamily="2" charset="-122"/>
            </a:endParaRPr>
          </a:p>
        </p:txBody>
      </p:sp>
      <p:sp>
        <p:nvSpPr>
          <p:cNvPr id="2" name="文本框 1"/>
          <p:cNvSpPr txBox="1"/>
          <p:nvPr/>
        </p:nvSpPr>
        <p:spPr>
          <a:xfrm>
            <a:off x="657969" y="790472"/>
            <a:ext cx="6219826" cy="75257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三、表演性幼儿舞蹈创编实例 </a:t>
            </a:r>
            <a:endParaRPr lang="en-US" altLang="zh-CN" sz="3200" b="1" dirty="0">
              <a:solidFill>
                <a:srgbClr val="FF0000"/>
              </a:solidFill>
              <a:latin typeface="Calibri" panose="020F0502020204030204" pitchFamily="34" charset="0"/>
              <a:ea typeface="Microsoft YaHei UI" panose="020B0503020204020204" pitchFamily="34" charset="-122"/>
            </a:endParaRPr>
          </a:p>
        </p:txBody>
      </p:sp>
      <p:sp>
        <p:nvSpPr>
          <p:cNvPr id="4" name="文本框 3"/>
          <p:cNvSpPr txBox="1"/>
          <p:nvPr/>
        </p:nvSpPr>
        <p:spPr>
          <a:xfrm>
            <a:off x="570986" y="1881093"/>
            <a:ext cx="7050882" cy="2789353"/>
          </a:xfrm>
          <a:prstGeom prst="rect">
            <a:avLst/>
          </a:prstGeom>
          <a:noFill/>
        </p:spPr>
        <p:txBody>
          <a:bodyPr wrap="square" rtlCol="0">
            <a:spAutoFit/>
          </a:bodyPr>
          <a:lstStyle/>
          <a:p>
            <a:pPr>
              <a:lnSpc>
                <a:spcPct val="150000"/>
              </a:lnSpc>
            </a:pPr>
            <a:r>
              <a:rPr lang="zh-CN" altLang="en-US" sz="2400" dirty="0">
                <a:latin typeface="FZDBSJW--GB1-0"/>
                <a:ea typeface="Microsoft YaHei UI" panose="020B0503020204020204" pitchFamily="34" charset="-122"/>
              </a:rPr>
              <a:t>（一）情绪舞</a:t>
            </a:r>
            <a:r>
              <a:rPr lang="en-US" altLang="zh-CN" sz="2400" dirty="0">
                <a:latin typeface="FZDBSJW--GB1-0"/>
                <a:ea typeface="Microsoft YaHei UI" panose="020B0503020204020204" pitchFamily="34" charset="-122"/>
              </a:rPr>
              <a:t>《</a:t>
            </a:r>
            <a:r>
              <a:rPr lang="zh-CN" altLang="en-US" sz="2400" dirty="0">
                <a:latin typeface="FZDBSJW--GB1-0"/>
                <a:ea typeface="Microsoft YaHei UI" panose="020B0503020204020204" pitchFamily="34" charset="-122"/>
              </a:rPr>
              <a:t>农场乐翻天</a:t>
            </a:r>
            <a:r>
              <a:rPr lang="en-US" altLang="zh-CN" sz="2400" dirty="0">
                <a:latin typeface="FZDBSJW--GB1-0"/>
                <a:ea typeface="Microsoft YaHei UI" panose="020B0503020204020204" pitchFamily="34" charset="-122"/>
              </a:rPr>
              <a:t>》</a:t>
            </a:r>
            <a:r>
              <a:rPr lang="zh-CN" altLang="en-US" sz="2400" dirty="0">
                <a:latin typeface="FZDBSJW--GB1-0"/>
                <a:ea typeface="Microsoft YaHei UI" panose="020B0503020204020204" pitchFamily="34" charset="-122"/>
              </a:rPr>
              <a:t>（略）</a:t>
            </a:r>
            <a:endParaRPr lang="en-US" altLang="zh-CN" sz="2400" dirty="0">
              <a:latin typeface="FZDBSJW--GB1-0"/>
              <a:ea typeface="Microsoft YaHei UI" panose="020B0503020204020204" pitchFamily="34" charset="-122"/>
            </a:endParaRPr>
          </a:p>
          <a:p>
            <a:pPr>
              <a:lnSpc>
                <a:spcPct val="150000"/>
              </a:lnSpc>
            </a:pPr>
            <a:r>
              <a:rPr lang="zh-CN" altLang="en-US" sz="2400" dirty="0">
                <a:latin typeface="FZDBSJW--GB1-0"/>
                <a:ea typeface="Microsoft YaHei UI" panose="020B0503020204020204" pitchFamily="34" charset="-122"/>
              </a:rPr>
              <a:t>（二）情节舞</a:t>
            </a:r>
            <a:r>
              <a:rPr lang="en-US" altLang="zh-CN" sz="2400" dirty="0">
                <a:latin typeface="FZDBSJW--GB1-0"/>
                <a:ea typeface="Microsoft YaHei UI" panose="020B0503020204020204" pitchFamily="34" charset="-122"/>
              </a:rPr>
              <a:t>《</a:t>
            </a:r>
            <a:r>
              <a:rPr lang="zh-CN" altLang="en-US" sz="2400" dirty="0">
                <a:latin typeface="FZDBSJW--GB1-0"/>
                <a:ea typeface="Microsoft YaHei UI" panose="020B0503020204020204" pitchFamily="34" charset="-122"/>
              </a:rPr>
              <a:t>森林狂欢夜</a:t>
            </a:r>
            <a:r>
              <a:rPr lang="en-US" altLang="zh-CN" sz="2400" dirty="0">
                <a:latin typeface="FZDBSJW--GB1-0"/>
                <a:ea typeface="Microsoft YaHei UI" panose="020B0503020204020204" pitchFamily="34" charset="-122"/>
              </a:rPr>
              <a:t>》</a:t>
            </a:r>
            <a:r>
              <a:rPr lang="zh-CN" altLang="en-US" sz="2400" dirty="0">
                <a:latin typeface="FZDBSJW--GB1-0"/>
                <a:ea typeface="Microsoft YaHei UI" panose="020B0503020204020204" pitchFamily="34" charset="-122"/>
              </a:rPr>
              <a:t> （略）</a:t>
            </a:r>
            <a:br>
              <a:rPr lang="zh-CN" altLang="en-US" sz="2400" dirty="0">
                <a:latin typeface="FZDBSJW--GB1-0"/>
                <a:ea typeface="Microsoft YaHei UI" panose="020B0503020204020204" pitchFamily="34" charset="-122"/>
              </a:rPr>
            </a:br>
            <a:r>
              <a:rPr lang="zh-CN" altLang="en-US" sz="2400" dirty="0">
                <a:latin typeface="FZDBSJW--GB1-0"/>
                <a:ea typeface="Microsoft YaHei UI" panose="020B0503020204020204" pitchFamily="34" charset="-122"/>
              </a:rPr>
              <a:t>（三）情绪舞</a:t>
            </a:r>
            <a:r>
              <a:rPr lang="en-US" altLang="zh-CN" sz="2400" dirty="0">
                <a:latin typeface="FZDBSJW--GB1-0"/>
                <a:ea typeface="Microsoft YaHei UI" panose="020B0503020204020204" pitchFamily="34" charset="-122"/>
              </a:rPr>
              <a:t>《</a:t>
            </a:r>
            <a:r>
              <a:rPr lang="zh-CN" altLang="en-US" sz="2400" dirty="0">
                <a:latin typeface="FZDBSJW--GB1-0"/>
                <a:ea typeface="Microsoft YaHei UI" panose="020B0503020204020204" pitchFamily="34" charset="-122"/>
              </a:rPr>
              <a:t>舞动新年</a:t>
            </a:r>
            <a:r>
              <a:rPr lang="en-US" altLang="zh-CN" sz="2400" dirty="0">
                <a:latin typeface="FZDBSJW--GB1-0"/>
                <a:ea typeface="Microsoft YaHei UI" panose="020B0503020204020204" pitchFamily="34" charset="-122"/>
              </a:rPr>
              <a:t>》</a:t>
            </a:r>
            <a:r>
              <a:rPr lang="zh-CN" altLang="en-US" sz="2400" dirty="0">
                <a:latin typeface="FZDBSJW--GB1-0"/>
                <a:ea typeface="Microsoft YaHei UI" panose="020B0503020204020204" pitchFamily="34" charset="-122"/>
              </a:rPr>
              <a:t> （略）</a:t>
            </a:r>
            <a:br>
              <a:rPr lang="zh-CN" altLang="en-US" sz="2400" dirty="0">
                <a:latin typeface="FZDBSJW--GB1-0"/>
                <a:ea typeface="Microsoft YaHei UI" panose="020B0503020204020204" pitchFamily="34" charset="-122"/>
              </a:rPr>
            </a:br>
            <a:r>
              <a:rPr lang="zh-CN" altLang="en-US" sz="2400" dirty="0">
                <a:latin typeface="FZDBSJW--GB1-0"/>
                <a:ea typeface="Microsoft YaHei UI" panose="020B0503020204020204" pitchFamily="34" charset="-122"/>
              </a:rPr>
              <a:t>（四）情绪舞</a:t>
            </a:r>
            <a:r>
              <a:rPr lang="en-US" altLang="zh-CN" sz="2400" dirty="0">
                <a:latin typeface="FZDBSJW--GB1-0"/>
                <a:ea typeface="Microsoft YaHei UI" panose="020B0503020204020204" pitchFamily="34" charset="-122"/>
              </a:rPr>
              <a:t>《</a:t>
            </a:r>
            <a:r>
              <a:rPr lang="zh-CN" altLang="en-US" sz="2400" dirty="0">
                <a:latin typeface="FZDBSJW--GB1-0"/>
                <a:ea typeface="Microsoft YaHei UI" panose="020B0503020204020204" pitchFamily="34" charset="-122"/>
              </a:rPr>
              <a:t>宝宝爱洗澡</a:t>
            </a:r>
            <a:r>
              <a:rPr lang="en-US" altLang="zh-CN" sz="2400" dirty="0">
                <a:latin typeface="FZDBSJW--GB1-0"/>
                <a:ea typeface="Microsoft YaHei UI" panose="020B0503020204020204" pitchFamily="34" charset="-122"/>
              </a:rPr>
              <a:t>》</a:t>
            </a:r>
            <a:r>
              <a:rPr lang="zh-CN" altLang="en-US" sz="2400" dirty="0">
                <a:latin typeface="FZDBSJW--GB1-0"/>
                <a:ea typeface="Microsoft YaHei UI" panose="020B0503020204020204" pitchFamily="34" charset="-122"/>
              </a:rPr>
              <a:t>（略） </a:t>
            </a:r>
            <a:br>
              <a:rPr lang="zh-CN" altLang="en-US" sz="2400" dirty="0"/>
            </a:br>
            <a:endParaRPr lang="zh-CN" altLang="en-US" sz="2400"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599846" y="1678781"/>
            <a:ext cx="11350625" cy="3500437"/>
          </a:xfrm>
        </p:spPr>
        <p:txBody>
          <a:bodyPr rtlCol="0">
            <a:noAutofit/>
          </a:bodyPr>
          <a:lstStyle/>
          <a:p>
            <a:pPr marL="0" indent="0">
              <a:lnSpc>
                <a:spcPct val="150000"/>
              </a:lnSpc>
              <a:buNone/>
            </a:pPr>
            <a:br>
              <a:rPr lang="zh-CN" altLang="en-US" sz="2400" b="0" i="0" dirty="0">
                <a:solidFill>
                  <a:schemeClr val="tx1"/>
                </a:solidFill>
                <a:effectLst/>
                <a:latin typeface="FZHTJW--GB1-0"/>
              </a:rPr>
            </a:br>
            <a:r>
              <a:rPr lang="zh-CN" altLang="en-US" sz="2400" dirty="0">
                <a:solidFill>
                  <a:schemeClr val="tx1"/>
                </a:solidFill>
                <a:latin typeface="FZDBSJW--GB1-0"/>
              </a:rPr>
              <a:t>（一）观察幼儿生活，根据幼儿特点为大班幼儿创编一个情绪舞。</a:t>
            </a:r>
            <a:br>
              <a:rPr lang="zh-CN" altLang="en-US" sz="2400" dirty="0">
                <a:solidFill>
                  <a:schemeClr val="tx1"/>
                </a:solidFill>
                <a:latin typeface="FZDBSJW--GB1-0"/>
              </a:rPr>
            </a:br>
            <a:r>
              <a:rPr lang="zh-CN" altLang="en-US" sz="2400" dirty="0">
                <a:solidFill>
                  <a:schemeClr val="tx1"/>
                </a:solidFill>
                <a:latin typeface="FZDBSJW--GB1-0"/>
              </a:rPr>
              <a:t>（二）观察幼儿生活，根据幼儿特点为大班幼儿创编一个情节舞。</a:t>
            </a:r>
            <a:br>
              <a:rPr lang="zh-CN" altLang="en-US" sz="2400" dirty="0">
                <a:solidFill>
                  <a:schemeClr val="tx1"/>
                </a:solidFill>
                <a:latin typeface="FZDBSJW--GB1-0"/>
              </a:rPr>
            </a:br>
            <a:br>
              <a:rPr lang="zh-CN" altLang="en-US" sz="2400" dirty="0">
                <a:solidFill>
                  <a:schemeClr val="tx1"/>
                </a:solidFill>
                <a:latin typeface="FZDBSJW--GB1-0"/>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b="0" i="0" dirty="0">
                <a:solidFill>
                  <a:schemeClr val="tx1"/>
                </a:solidFill>
                <a:effectLst/>
                <a:latin typeface="FZSSJW--GB1-0"/>
              </a:rPr>
            </a:br>
            <a:br>
              <a:rPr lang="zh-CN" altLang="en-US" sz="2400" dirty="0">
                <a:solidFill>
                  <a:schemeClr val="tx1"/>
                </a:solidFill>
              </a:rPr>
            </a:br>
            <a:endParaRPr lang="zh-CN" altLang="en-US" sz="2400" dirty="0">
              <a:solidFill>
                <a:schemeClr val="tx1"/>
              </a:solidFill>
              <a:latin typeface="Arial" panose="020B0604020202020204" pitchFamily="34" charset="0"/>
              <a:ea typeface="宋体" panose="02010600030101010101" pitchFamily="2" charset="-122"/>
            </a:endParaRPr>
          </a:p>
        </p:txBody>
      </p:sp>
      <p:sp>
        <p:nvSpPr>
          <p:cNvPr id="2" name="文本框 1"/>
          <p:cNvSpPr txBox="1"/>
          <p:nvPr/>
        </p:nvSpPr>
        <p:spPr>
          <a:xfrm>
            <a:off x="707811" y="791724"/>
            <a:ext cx="5722144" cy="75257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四、练习方法</a:t>
            </a:r>
            <a:endParaRPr lang="en-US" altLang="zh-CN"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616699" y="1481836"/>
            <a:ext cx="11211979" cy="3500438"/>
          </a:xfrm>
        </p:spPr>
        <p:txBody>
          <a:bodyPr rtlCol="0">
            <a:noAutofit/>
          </a:bodyPr>
          <a:lstStyle/>
          <a:p>
            <a:pPr marL="0" indent="0">
              <a:lnSpc>
                <a:spcPct val="170000"/>
              </a:lnSpc>
              <a:buNone/>
            </a:pPr>
            <a:br>
              <a:rPr lang="zh-CN" altLang="en-US" sz="2300" b="0" i="0" dirty="0">
                <a:solidFill>
                  <a:schemeClr val="tx1"/>
                </a:solidFill>
                <a:effectLst/>
                <a:latin typeface="FZHTJW--GB1-0"/>
              </a:rPr>
            </a:br>
            <a:r>
              <a:rPr lang="zh-CN" altLang="en-US" sz="2300" dirty="0">
                <a:solidFill>
                  <a:schemeClr val="tx1"/>
                </a:solidFill>
                <a:latin typeface="FZDBSJW--GB1-0"/>
              </a:rPr>
              <a:t>（一）选择适宜幼儿舞蹈的题材，根据大班幼儿特点设计舞蹈动作、舞台调度方案。</a:t>
            </a:r>
            <a:br>
              <a:rPr lang="zh-CN" altLang="en-US" sz="2300" dirty="0">
                <a:solidFill>
                  <a:schemeClr val="tx1"/>
                </a:solidFill>
                <a:latin typeface="FZDBSJW--GB1-0"/>
              </a:rPr>
            </a:br>
            <a:r>
              <a:rPr lang="zh-CN" altLang="en-US" sz="2300" dirty="0">
                <a:solidFill>
                  <a:schemeClr val="tx1"/>
                </a:solidFill>
                <a:latin typeface="FZDBSJW--GB1-0"/>
              </a:rPr>
              <a:t>（二）选择适合幼儿特点的音乐，可对所选择的的音乐进行编辑，使音乐结构、情绪和舞蹈结构、情绪相一致。</a:t>
            </a:r>
            <a:br>
              <a:rPr lang="zh-CN" altLang="en-US" sz="2300" dirty="0">
                <a:solidFill>
                  <a:schemeClr val="tx1"/>
                </a:solidFill>
                <a:latin typeface="FZDBSJW--GB1-0"/>
              </a:rPr>
            </a:br>
            <a:r>
              <a:rPr lang="zh-CN" altLang="en-US" sz="2300" dirty="0">
                <a:solidFill>
                  <a:schemeClr val="tx1"/>
                </a:solidFill>
                <a:latin typeface="FZDBSJW--GB1-0"/>
              </a:rPr>
              <a:t>（三）合理利用服装道具。 </a:t>
            </a:r>
            <a:br>
              <a:rPr lang="zh-CN" altLang="en-US" sz="2300" dirty="0">
                <a:solidFill>
                  <a:schemeClr val="tx1"/>
                </a:solidFill>
              </a:rPr>
            </a:br>
            <a:br>
              <a:rPr lang="zh-CN" altLang="en-US" sz="2300" dirty="0">
                <a:solidFill>
                  <a:schemeClr val="tx1"/>
                </a:solidFill>
              </a:rPr>
            </a:br>
            <a:br>
              <a:rPr lang="zh-CN" altLang="en-US" sz="2300" dirty="0">
                <a:solidFill>
                  <a:schemeClr val="tx1"/>
                </a:solidFill>
              </a:rPr>
            </a:br>
            <a:br>
              <a:rPr lang="zh-CN" altLang="en-US" sz="2300" dirty="0">
                <a:solidFill>
                  <a:schemeClr val="tx1"/>
                </a:solidFill>
              </a:rPr>
            </a:br>
            <a:br>
              <a:rPr lang="zh-CN" altLang="en-US" sz="2300" b="0" i="0" dirty="0">
                <a:solidFill>
                  <a:schemeClr val="tx1"/>
                </a:solidFill>
                <a:effectLst/>
                <a:latin typeface="FZSSJW--GB1-0"/>
              </a:rPr>
            </a:br>
            <a:br>
              <a:rPr lang="zh-CN" altLang="en-US" sz="2300" dirty="0">
                <a:solidFill>
                  <a:schemeClr val="tx1"/>
                </a:solidFill>
              </a:rPr>
            </a:br>
            <a:endParaRPr lang="zh-CN" altLang="en-US" sz="2300" dirty="0">
              <a:solidFill>
                <a:schemeClr val="tx1"/>
              </a:solidFill>
              <a:latin typeface="Arial" panose="020B0604020202020204" pitchFamily="34" charset="0"/>
              <a:ea typeface="宋体" panose="02010600030101010101" pitchFamily="2" charset="-122"/>
            </a:endParaRPr>
          </a:p>
        </p:txBody>
      </p:sp>
      <p:sp>
        <p:nvSpPr>
          <p:cNvPr id="2" name="文本框 1"/>
          <p:cNvSpPr txBox="1"/>
          <p:nvPr/>
        </p:nvSpPr>
        <p:spPr>
          <a:xfrm>
            <a:off x="744387" y="813670"/>
            <a:ext cx="5722144" cy="752578"/>
          </a:xfrm>
          <a:prstGeom prst="rect">
            <a:avLst/>
          </a:prstGeom>
          <a:noFill/>
        </p:spPr>
        <p:txBody>
          <a:bodyPr wrap="square" rtlCol="0">
            <a:spAutoFit/>
          </a:bodyPr>
          <a:lstStyle/>
          <a:p>
            <a:pPr>
              <a:lnSpc>
                <a:spcPct val="150000"/>
              </a:lnSpc>
              <a:spcBef>
                <a:spcPts val="1000"/>
              </a:spcBef>
            </a:pPr>
            <a:r>
              <a:rPr lang="zh-CN" altLang="en-US" sz="3200" b="1" dirty="0">
                <a:solidFill>
                  <a:srgbClr val="FF0000"/>
                </a:solidFill>
                <a:latin typeface="Calibri" panose="020F0502020204030204" pitchFamily="34" charset="0"/>
                <a:ea typeface="Microsoft YaHei UI" panose="020B0503020204020204" pitchFamily="34" charset="-122"/>
              </a:rPr>
              <a:t>五、练习要求</a:t>
            </a:r>
            <a:endParaRPr lang="en-US" altLang="zh-CN" sz="32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86987" y="723084"/>
            <a:ext cx="4084515" cy="615553"/>
          </a:xfrm>
        </p:spPr>
        <p:txBody>
          <a:bodyPr rtlCol="0"/>
          <a:lstStyle/>
          <a:p>
            <a:pPr rtl="0"/>
            <a:r>
              <a:rPr lang="zh-CN" altLang="en-US" dirty="0"/>
              <a:t>典型案例</a:t>
            </a:r>
            <a:endParaRPr lang="zh-CN" altLang="en-US" dirty="0"/>
          </a:p>
        </p:txBody>
      </p:sp>
      <p:sp>
        <p:nvSpPr>
          <p:cNvPr id="3" name="文本占位符 2"/>
          <p:cNvSpPr>
            <a:spLocks noGrp="1"/>
          </p:cNvSpPr>
          <p:nvPr>
            <p:ph type="body" sz="quarter" idx="12"/>
          </p:nvPr>
        </p:nvSpPr>
        <p:spPr>
          <a:xfrm>
            <a:off x="796652" y="1776061"/>
            <a:ext cx="11587163" cy="5081939"/>
          </a:xfrm>
        </p:spPr>
        <p:txBody>
          <a:bodyPr vert="horz" wrap="square" lIns="0" tIns="0" rIns="0" bIns="0" rtlCol="0" anchor="t">
            <a:noAutofit/>
          </a:bodyPr>
          <a:lstStyle/>
          <a:p>
            <a:pPr algn="l">
              <a:lnSpc>
                <a:spcPct val="150000"/>
              </a:lnSpc>
            </a:pPr>
            <a:r>
              <a:rPr lang="zh-CN" altLang="en-US" sz="1700" dirty="0">
                <a:latin typeface="FZKTK--GBK1-0"/>
              </a:rPr>
              <a:t>实践活动内容：（情节舞</a:t>
            </a:r>
            <a:r>
              <a:rPr lang="en-US" altLang="zh-CN" sz="1700" dirty="0">
                <a:latin typeface="FZKTK--GBK1-0"/>
              </a:rPr>
              <a:t>《</a:t>
            </a:r>
            <a:r>
              <a:rPr lang="zh-CN" altLang="en-US" sz="1700" dirty="0">
                <a:latin typeface="FZKTK--GBK1-0"/>
              </a:rPr>
              <a:t>泡泡</a:t>
            </a:r>
            <a:r>
              <a:rPr lang="en-US" altLang="zh-CN" sz="1700" dirty="0">
                <a:latin typeface="FZKTK--GBK1-0"/>
              </a:rPr>
              <a:t>》</a:t>
            </a:r>
            <a:r>
              <a:rPr lang="zh-CN" altLang="en-US" sz="1700" dirty="0">
                <a:latin typeface="FZKTK--GBK1-0"/>
              </a:rPr>
              <a:t>创编实践练习）</a:t>
            </a:r>
            <a:br>
              <a:rPr lang="zh-CN" altLang="en-US" sz="1700" dirty="0">
                <a:latin typeface="FZKTK--GBK1-0"/>
              </a:rPr>
            </a:br>
            <a:r>
              <a:rPr lang="en-US" altLang="zh-CN" sz="1700" dirty="0">
                <a:latin typeface="FZKTK--GBK1-0"/>
              </a:rPr>
              <a:t>1. </a:t>
            </a:r>
            <a:r>
              <a:rPr lang="zh-CN" altLang="en-US" sz="1700" dirty="0">
                <a:latin typeface="FZKTK--GBK1-0"/>
              </a:rPr>
              <a:t>音乐分析</a:t>
            </a:r>
            <a:r>
              <a:rPr lang="en-US" altLang="zh-CN" sz="1700" dirty="0">
                <a:latin typeface="FZKTK--GBK1-0"/>
              </a:rPr>
              <a:t>《</a:t>
            </a:r>
            <a:r>
              <a:rPr lang="zh-CN" altLang="en-US" sz="1700" dirty="0">
                <a:latin typeface="FZKTK--GBK1-0"/>
              </a:rPr>
              <a:t>泡泡</a:t>
            </a:r>
            <a:r>
              <a:rPr lang="en-US" altLang="zh-CN" sz="1700" dirty="0">
                <a:latin typeface="FZKTK--GBK1-0"/>
              </a:rPr>
              <a:t>》</a:t>
            </a:r>
            <a:br>
              <a:rPr lang="en-US" altLang="zh-CN" sz="1700" dirty="0">
                <a:latin typeface="FZKTK--GBK1-0"/>
              </a:rPr>
            </a:br>
            <a:r>
              <a:rPr lang="zh-CN" altLang="en-US" sz="1700" dirty="0">
                <a:latin typeface="FZKTK--GBK1-0"/>
              </a:rPr>
              <a:t>结构</a:t>
            </a:r>
            <a:br>
              <a:rPr lang="zh-CN" altLang="en-US" sz="1700" dirty="0">
                <a:latin typeface="FZKTK--GBK1-0"/>
              </a:rPr>
            </a:br>
            <a:r>
              <a:rPr lang="zh-CN" altLang="en-US" sz="1700" dirty="0">
                <a:latin typeface="FZKTK--GBK1-0"/>
              </a:rPr>
              <a:t>前奏 </a:t>
            </a:r>
            <a:r>
              <a:rPr lang="en-US" altLang="zh-CN" sz="1700" dirty="0">
                <a:latin typeface="FZKTK--GBK1-0"/>
              </a:rPr>
              <a:t>4*8</a:t>
            </a:r>
            <a:br>
              <a:rPr lang="en-US" altLang="zh-CN" sz="1700" dirty="0">
                <a:latin typeface="FZKTK--GBK1-0"/>
              </a:rPr>
            </a:br>
            <a:r>
              <a:rPr lang="en-US" altLang="zh-CN" sz="1700" dirty="0">
                <a:latin typeface="FZKTK--GBK1-0"/>
              </a:rPr>
              <a:t>A 4*8+4*8</a:t>
            </a:r>
            <a:br>
              <a:rPr lang="en-US" altLang="zh-CN" sz="1700" dirty="0">
                <a:latin typeface="FZKTK--GBK1-0"/>
              </a:rPr>
            </a:br>
            <a:r>
              <a:rPr lang="en-US" altLang="zh-CN" sz="1700" dirty="0">
                <a:latin typeface="FZKTK--GBK1-0"/>
              </a:rPr>
              <a:t>B 4*8+4*8</a:t>
            </a:r>
            <a:br>
              <a:rPr lang="en-US" altLang="zh-CN" sz="1700" dirty="0">
                <a:latin typeface="FZKTK--GBK1-0"/>
              </a:rPr>
            </a:br>
            <a:r>
              <a:rPr lang="zh-CN" altLang="en-US" sz="1700" dirty="0">
                <a:latin typeface="FZKTK--GBK1-0"/>
              </a:rPr>
              <a:t>间奏 </a:t>
            </a:r>
            <a:r>
              <a:rPr lang="en-US" altLang="zh-CN" sz="1700" dirty="0">
                <a:latin typeface="FZKTK--GBK1-0"/>
              </a:rPr>
              <a:t>4*8</a:t>
            </a:r>
            <a:br>
              <a:rPr lang="en-US" altLang="zh-CN" sz="1700" dirty="0">
                <a:latin typeface="FZKTK--GBK1-0"/>
              </a:rPr>
            </a:br>
            <a:r>
              <a:rPr lang="en-US" altLang="zh-CN" sz="1700" dirty="0">
                <a:latin typeface="FZKTK--GBK1-0"/>
              </a:rPr>
              <a:t>A 4*8+4*8</a:t>
            </a:r>
            <a:br>
              <a:rPr lang="en-US" altLang="zh-CN" sz="1700" dirty="0">
                <a:latin typeface="FZKTK--GBK1-0"/>
              </a:rPr>
            </a:br>
            <a:r>
              <a:rPr lang="en-US" altLang="zh-CN" sz="1700" dirty="0">
                <a:latin typeface="FZKTK--GBK1-0"/>
              </a:rPr>
              <a:t>B 4*8+4*8</a:t>
            </a:r>
            <a:br>
              <a:rPr lang="en-US" altLang="zh-CN" sz="1700" dirty="0">
                <a:latin typeface="FZKTK--GBK1-0"/>
              </a:rPr>
            </a:br>
            <a:r>
              <a:rPr lang="zh-CN" altLang="en-US" sz="1700" dirty="0">
                <a:latin typeface="FZKTK--GBK1-0"/>
              </a:rPr>
              <a:t>尾奏</a:t>
            </a:r>
            <a:br>
              <a:rPr lang="zh-CN" altLang="en-US" sz="1700" dirty="0">
                <a:latin typeface="FZKTK--GBK1-0"/>
              </a:rPr>
            </a:br>
            <a:r>
              <a:rPr lang="en-US" altLang="zh-CN" sz="1700" dirty="0">
                <a:latin typeface="FZKTK--GBK1-0"/>
              </a:rPr>
              <a:t>4*8+4*8+1*8</a:t>
            </a:r>
            <a:endParaRPr lang="zh-CN" altLang="en-US" sz="1700" dirty="0"/>
          </a:p>
          <a:p>
            <a:pPr algn="l">
              <a:lnSpc>
                <a:spcPct val="150000"/>
              </a:lnSpc>
            </a:pPr>
            <a:br>
              <a:rPr lang="zh-CN" altLang="en-US" sz="1700" b="0" i="0" dirty="0">
                <a:effectLst/>
                <a:latin typeface="FZKTK--GBK1-0"/>
              </a:rPr>
            </a:br>
            <a:br>
              <a:rPr lang="zh-CN" altLang="en-US" sz="1700" dirty="0"/>
            </a:br>
            <a:endParaRPr lang="zh-CN" altLang="en-US" sz="17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62629" y="788920"/>
            <a:ext cx="4084515" cy="615553"/>
          </a:xfrm>
        </p:spPr>
        <p:txBody>
          <a:bodyPr rtlCol="0"/>
          <a:lstStyle/>
          <a:p>
            <a:pPr rtl="0"/>
            <a:r>
              <a:rPr lang="zh-CN" altLang="en-US" dirty="0"/>
              <a:t>典型案例</a:t>
            </a:r>
            <a:endParaRPr lang="zh-CN" altLang="en-US" dirty="0"/>
          </a:p>
        </p:txBody>
      </p:sp>
      <p:sp>
        <p:nvSpPr>
          <p:cNvPr id="3" name="文本占位符 2"/>
          <p:cNvSpPr>
            <a:spLocks noGrp="1"/>
          </p:cNvSpPr>
          <p:nvPr>
            <p:ph type="body" sz="quarter" idx="12"/>
          </p:nvPr>
        </p:nvSpPr>
        <p:spPr>
          <a:xfrm>
            <a:off x="708070" y="1404473"/>
            <a:ext cx="11587163" cy="5176669"/>
          </a:xfrm>
        </p:spPr>
        <p:txBody>
          <a:bodyPr vert="horz" wrap="square" lIns="0" tIns="0" rIns="0" bIns="0" rtlCol="0" anchor="t">
            <a:noAutofit/>
          </a:bodyPr>
          <a:lstStyle/>
          <a:p>
            <a:pPr algn="l">
              <a:lnSpc>
                <a:spcPct val="150000"/>
              </a:lnSpc>
            </a:pPr>
            <a:br>
              <a:rPr lang="en-US" altLang="zh-CN" sz="1700" b="0" i="0" dirty="0">
                <a:solidFill>
                  <a:srgbClr val="242021"/>
                </a:solidFill>
                <a:effectLst/>
                <a:latin typeface="TimesNewRomanPSMT"/>
              </a:rPr>
            </a:br>
            <a:r>
              <a:rPr lang="en-US" altLang="zh-CN" sz="1700" dirty="0">
                <a:latin typeface="FZKTK--GBK1-0"/>
              </a:rPr>
              <a:t>2. </a:t>
            </a:r>
            <a:r>
              <a:rPr lang="zh-CN" altLang="en-US" sz="1700" dirty="0">
                <a:latin typeface="FZKTK--GBK1-0"/>
              </a:rPr>
              <a:t>舞蹈创编提示</a:t>
            </a:r>
            <a:br>
              <a:rPr lang="zh-CN" altLang="en-US" sz="1700" dirty="0">
                <a:latin typeface="FZKTK--GBK1-0"/>
              </a:rPr>
            </a:br>
            <a:r>
              <a:rPr lang="zh-CN" altLang="en-US" sz="1700" dirty="0">
                <a:latin typeface="FZKTK--GBK1-0"/>
              </a:rPr>
              <a:t>（ </a:t>
            </a:r>
            <a:r>
              <a:rPr lang="en-US" altLang="zh-CN" sz="1700" dirty="0">
                <a:latin typeface="FZKTK--GBK1-0"/>
              </a:rPr>
              <a:t>1</a:t>
            </a:r>
            <a:r>
              <a:rPr lang="zh-CN" altLang="en-US" sz="1700" dirty="0">
                <a:latin typeface="FZKTK--GBK1-0"/>
              </a:rPr>
              <a:t>）选取素材寻找形象</a:t>
            </a:r>
            <a:br>
              <a:rPr lang="zh-CN" altLang="en-US" sz="1700" dirty="0">
                <a:latin typeface="FZKTK--GBK1-0"/>
              </a:rPr>
            </a:br>
            <a:r>
              <a:rPr lang="en-US" altLang="zh-CN" sz="1700" dirty="0">
                <a:latin typeface="FZKTK--GBK1-0"/>
              </a:rPr>
              <a:t>《</a:t>
            </a:r>
            <a:r>
              <a:rPr lang="zh-CN" altLang="en-US" sz="1700" dirty="0">
                <a:latin typeface="FZKTK--GBK1-0"/>
              </a:rPr>
              <a:t>泡泡</a:t>
            </a:r>
            <a:r>
              <a:rPr lang="en-US" altLang="zh-CN" sz="1700" dirty="0">
                <a:latin typeface="FZKTK--GBK1-0"/>
              </a:rPr>
              <a:t>》</a:t>
            </a:r>
            <a:r>
              <a:rPr lang="zh-CN" altLang="en-US" sz="1700" dirty="0">
                <a:latin typeface="FZKTK--GBK1-0"/>
              </a:rPr>
              <a:t>这个创编实践练习是一个命题作业，所以整个舞蹈作品都要围绕泡泡</a:t>
            </a:r>
            <a:br>
              <a:rPr lang="zh-CN" altLang="en-US" sz="1700" dirty="0">
                <a:latin typeface="FZKTK--GBK1-0"/>
              </a:rPr>
            </a:br>
            <a:r>
              <a:rPr lang="zh-CN" altLang="en-US" sz="1700" dirty="0">
                <a:latin typeface="FZKTK--GBK1-0"/>
              </a:rPr>
              <a:t>来表现。关于泡泡的形象可以是可爱的泡泡，搞笑的泡泡，生气的泡泡，爱看书的</a:t>
            </a:r>
            <a:br>
              <a:rPr lang="zh-CN" altLang="en-US" sz="1700" dirty="0">
                <a:latin typeface="FZKTK--GBK1-0"/>
              </a:rPr>
            </a:br>
            <a:r>
              <a:rPr lang="zh-CN" altLang="en-US" sz="1700" dirty="0">
                <a:latin typeface="FZKTK--GBK1-0"/>
              </a:rPr>
              <a:t>泡泡、爱做游戏的泡泡</a:t>
            </a:r>
            <a:r>
              <a:rPr lang="en-US" altLang="zh-CN" sz="1700" dirty="0">
                <a:latin typeface="FZKTK--GBK1-0"/>
              </a:rPr>
              <a:t>……</a:t>
            </a:r>
            <a:r>
              <a:rPr lang="zh-CN" altLang="en-US" sz="1700" dirty="0">
                <a:latin typeface="FZKTK--GBK1-0"/>
              </a:rPr>
              <a:t>在舞蹈的世界中泡泡无所不能，一切人的情感和事件都</a:t>
            </a:r>
            <a:br>
              <a:rPr lang="zh-CN" altLang="en-US" sz="1700" dirty="0">
                <a:latin typeface="FZKTK--GBK1-0"/>
              </a:rPr>
            </a:br>
            <a:r>
              <a:rPr lang="zh-CN" altLang="en-US" sz="1700" dirty="0">
                <a:latin typeface="FZKTK--GBK1-0"/>
              </a:rPr>
              <a:t>可以发生在泡泡身上，所以关于泡泡这个舞蹈形象可以创作的空间非常大。</a:t>
            </a:r>
            <a:br>
              <a:rPr lang="zh-CN" altLang="en-US" sz="1700" dirty="0">
                <a:latin typeface="FZKTK--GBK1-0"/>
              </a:rPr>
            </a:br>
            <a:r>
              <a:rPr lang="zh-CN" altLang="en-US" sz="1700" dirty="0">
                <a:latin typeface="FZKTK--GBK1-0"/>
              </a:rPr>
              <a:t>（ </a:t>
            </a:r>
            <a:r>
              <a:rPr lang="en-US" altLang="zh-CN" sz="1700" dirty="0">
                <a:latin typeface="FZKTK--GBK1-0"/>
              </a:rPr>
              <a:t>2</a:t>
            </a:r>
            <a:r>
              <a:rPr lang="zh-CN" altLang="en-US" sz="1700" dirty="0">
                <a:latin typeface="FZKTK--GBK1-0"/>
              </a:rPr>
              <a:t>）主题动作的确定</a:t>
            </a:r>
            <a:br>
              <a:rPr lang="zh-CN" altLang="en-US" sz="1700" dirty="0">
                <a:latin typeface="FZKTK--GBK1-0"/>
              </a:rPr>
            </a:br>
            <a:r>
              <a:rPr lang="zh-CN" altLang="en-US" sz="1700" dirty="0">
                <a:latin typeface="FZKTK--GBK1-0"/>
              </a:rPr>
              <a:t>（认识和选择主题动作、主题动作的发展变化）</a:t>
            </a:r>
            <a:br>
              <a:rPr lang="zh-CN" altLang="en-US" sz="1700" dirty="0">
                <a:latin typeface="FZKTK--GBK1-0"/>
              </a:rPr>
            </a:br>
            <a:r>
              <a:rPr lang="zh-CN" altLang="en-US" sz="1700" dirty="0">
                <a:latin typeface="FZKTK--GBK1-0"/>
              </a:rPr>
              <a:t>（ </a:t>
            </a:r>
            <a:r>
              <a:rPr lang="en-US" altLang="zh-CN" sz="1700" dirty="0">
                <a:latin typeface="FZKTK--GBK1-0"/>
              </a:rPr>
              <a:t>3</a:t>
            </a:r>
            <a:r>
              <a:rPr lang="zh-CN" altLang="en-US" sz="1700" dirty="0">
                <a:latin typeface="FZKTK--GBK1-0"/>
              </a:rPr>
              <a:t>）舞句与舞段的形成</a:t>
            </a:r>
            <a:br>
              <a:rPr lang="zh-CN" altLang="en-US" sz="1700" dirty="0">
                <a:latin typeface="FZKTK--GBK1-0"/>
              </a:rPr>
            </a:br>
            <a:r>
              <a:rPr lang="zh-CN" altLang="en-US" sz="1700" dirty="0">
                <a:latin typeface="FZKTK--GBK1-0"/>
              </a:rPr>
              <a:t>（ </a:t>
            </a:r>
            <a:r>
              <a:rPr lang="en-US" altLang="zh-CN" sz="1700" dirty="0">
                <a:latin typeface="FZKTK--GBK1-0"/>
              </a:rPr>
              <a:t>4</a:t>
            </a:r>
            <a:r>
              <a:rPr lang="zh-CN" altLang="en-US" sz="1700" dirty="0">
                <a:latin typeface="FZKTK--GBK1-0"/>
              </a:rPr>
              <a:t>）舞台调度的运用</a:t>
            </a:r>
            <a:br>
              <a:rPr lang="zh-CN" altLang="en-US" sz="1700" dirty="0">
                <a:latin typeface="FZKTK--GBK1-0"/>
              </a:rPr>
            </a:br>
            <a:r>
              <a:rPr lang="zh-CN" altLang="en-US" sz="1700" dirty="0">
                <a:latin typeface="FZKTK--GBK1-0"/>
              </a:rPr>
              <a:t>（ </a:t>
            </a:r>
            <a:r>
              <a:rPr lang="en-US" altLang="zh-CN" sz="1700" dirty="0">
                <a:latin typeface="FZKTK--GBK1-0"/>
              </a:rPr>
              <a:t>5</a:t>
            </a:r>
            <a:r>
              <a:rPr lang="zh-CN" altLang="en-US" sz="1700" dirty="0">
                <a:latin typeface="FZKTK--GBK1-0"/>
              </a:rPr>
              <a:t>）舞美的设计 </a:t>
            </a:r>
            <a:br>
              <a:rPr lang="zh-CN" altLang="en-US" sz="1700" dirty="0"/>
            </a:br>
            <a:br>
              <a:rPr lang="zh-CN" altLang="en-US" sz="1700" b="0" i="0" dirty="0">
                <a:effectLst/>
                <a:latin typeface="FZKTK--GBK1-0"/>
              </a:rPr>
            </a:br>
            <a:br>
              <a:rPr lang="zh-CN" altLang="en-US" sz="1700" b="0" i="0" dirty="0">
                <a:effectLst/>
                <a:latin typeface="FZKTK--GBK1-0"/>
              </a:rPr>
            </a:br>
            <a:br>
              <a:rPr lang="zh-CN" altLang="en-US" sz="1700" dirty="0"/>
            </a:br>
            <a:endParaRPr lang="zh-CN" altLang="en-US" sz="1700" dirty="0"/>
          </a:p>
          <a:p>
            <a:pPr algn="l">
              <a:lnSpc>
                <a:spcPct val="150000"/>
              </a:lnSpc>
            </a:pPr>
            <a:br>
              <a:rPr lang="zh-CN" altLang="en-US" sz="1700" b="0" i="0" dirty="0">
                <a:effectLst/>
                <a:latin typeface="FZKTK--GBK1-0"/>
              </a:rPr>
            </a:br>
            <a:br>
              <a:rPr lang="zh-CN" altLang="en-US" sz="1700" dirty="0"/>
            </a:br>
            <a:endParaRPr lang="zh-CN" altLang="en-US" sz="17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00988" y="2159697"/>
            <a:ext cx="9833053" cy="1269303"/>
          </a:xfrm>
        </p:spPr>
        <p:txBody>
          <a:bodyPr rtlCol="0">
            <a:noAutofit/>
          </a:bodyPr>
          <a:lstStyle/>
          <a:p>
            <a:r>
              <a:rPr lang="zh-CN" altLang="en-US" sz="5300" b="1" dirty="0"/>
              <a:t>任务七</a:t>
            </a:r>
            <a:r>
              <a:rPr lang="en-US" altLang="zh-CN" sz="5300" b="1" dirty="0"/>
              <a:t>  </a:t>
            </a:r>
            <a:r>
              <a:rPr lang="zh-CN" altLang="en-US" sz="5300" b="1" dirty="0"/>
              <a:t>舞蹈戏剧展演活动方案 </a:t>
            </a:r>
            <a:endParaRPr lang="zh-CN" altLang="en-US" sz="5300" b="1"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2"/>
          </p:nvPr>
        </p:nvSpPr>
        <p:spPr>
          <a:xfrm>
            <a:off x="3673978" y="444352"/>
            <a:ext cx="7799387" cy="6720885"/>
          </a:xfrm>
        </p:spPr>
        <p:txBody>
          <a:bodyPr rtlCol="0">
            <a:noAutofit/>
          </a:bodyPr>
          <a:lstStyle/>
          <a:p>
            <a:pPr algn="just">
              <a:lnSpc>
                <a:spcPct val="170000"/>
              </a:lnSpc>
            </a:pPr>
            <a:r>
              <a:rPr lang="zh-CN" altLang="zh-CN" sz="2100" b="1" kern="100" dirty="0">
                <a:effectLst/>
                <a:latin typeface="等线" panose="02010600030101010101" charset="-122"/>
                <a:ea typeface="等线" panose="02010600030101010101" charset="-122"/>
                <a:cs typeface="Times New Roman" panose="02020603050405020304" charset="0"/>
              </a:rPr>
              <a:t>方案一</a:t>
            </a:r>
            <a:r>
              <a:rPr lang="en-US" altLang="zh-CN" sz="2100" b="1" kern="100" dirty="0">
                <a:effectLst/>
                <a:latin typeface="等线" panose="02010600030101010101" charset="-122"/>
                <a:ea typeface="等线" panose="02010600030101010101" charset="-122"/>
                <a:cs typeface="Times New Roman" panose="02020603050405020304" charset="0"/>
              </a:rPr>
              <a:t>  </a:t>
            </a:r>
            <a:r>
              <a:rPr lang="zh-CN" altLang="zh-CN" sz="2100" b="1" kern="100" dirty="0">
                <a:effectLst/>
                <a:latin typeface="等线" panose="02010600030101010101" charset="-122"/>
                <a:ea typeface="等线" panose="02010600030101010101" charset="-122"/>
                <a:cs typeface="Times New Roman" panose="02020603050405020304" charset="0"/>
              </a:rPr>
              <a:t>《</a:t>
            </a:r>
            <a:r>
              <a:rPr lang="en-US" altLang="zh-CN" sz="2100" b="1" kern="100" dirty="0">
                <a:effectLst/>
                <a:latin typeface="等线" panose="02010600030101010101" charset="-122"/>
                <a:ea typeface="等线" panose="02010600030101010101" charset="-122"/>
                <a:cs typeface="Times New Roman" panose="02020603050405020304" charset="0"/>
              </a:rPr>
              <a:t>11 </a:t>
            </a:r>
            <a:r>
              <a:rPr lang="zh-CN" altLang="zh-CN" sz="2100" b="1" kern="100" dirty="0">
                <a:effectLst/>
                <a:latin typeface="等线" panose="02010600030101010101" charset="-122"/>
                <a:ea typeface="等线" panose="02010600030101010101" charset="-122"/>
                <a:cs typeface="Times New Roman" panose="02020603050405020304" charset="0"/>
              </a:rPr>
              <a:t>只猫遇怪物》 </a:t>
            </a:r>
            <a:endParaRPr lang="zh-CN" altLang="zh-CN" sz="2100" b="1" kern="100" dirty="0">
              <a:effectLst/>
              <a:latin typeface="等线" panose="02010600030101010101" charset="-122"/>
              <a:ea typeface="等线" panose="02010600030101010101" charset="-122"/>
              <a:cs typeface="Times New Roman" panose="02020603050405020304" charset="0"/>
            </a:endParaRPr>
          </a:p>
          <a:p>
            <a:pPr algn="just">
              <a:lnSpc>
                <a:spcPct val="170000"/>
              </a:lnSpc>
            </a:pPr>
            <a:r>
              <a:rPr lang="zh-CN" altLang="zh-CN" sz="2100" b="1" kern="100" dirty="0">
                <a:effectLst/>
                <a:latin typeface="等线" panose="02010600030101010101" charset="-122"/>
                <a:ea typeface="等线" panose="02010600030101010101" charset="-122"/>
                <a:cs typeface="Times New Roman" panose="02020603050405020304" charset="0"/>
              </a:rPr>
              <a:t>方案二</a:t>
            </a:r>
            <a:r>
              <a:rPr lang="en-US" altLang="zh-CN" sz="2100" b="1" kern="100" dirty="0">
                <a:effectLst/>
                <a:latin typeface="等线" panose="02010600030101010101" charset="-122"/>
                <a:ea typeface="等线" panose="02010600030101010101" charset="-122"/>
                <a:cs typeface="Times New Roman" panose="02020603050405020304" charset="0"/>
              </a:rPr>
              <a:t>  </a:t>
            </a:r>
            <a:r>
              <a:rPr lang="zh-CN" altLang="zh-CN" sz="2100" b="1" kern="100" dirty="0">
                <a:effectLst/>
                <a:latin typeface="等线" panose="02010600030101010101" charset="-122"/>
                <a:ea typeface="等线" panose="02010600030101010101" charset="-122"/>
                <a:cs typeface="Times New Roman" panose="02020603050405020304" charset="0"/>
              </a:rPr>
              <a:t>《好饿好饿的毛毛虫》 </a:t>
            </a:r>
            <a:endParaRPr lang="zh-CN" altLang="zh-CN" sz="2100" b="1" kern="100" dirty="0">
              <a:effectLst/>
              <a:latin typeface="等线" panose="02010600030101010101" charset="-122"/>
              <a:ea typeface="等线" panose="02010600030101010101" charset="-122"/>
              <a:cs typeface="Times New Roman" panose="02020603050405020304" charset="0"/>
            </a:endParaRPr>
          </a:p>
          <a:p>
            <a:pPr algn="just">
              <a:lnSpc>
                <a:spcPct val="170000"/>
              </a:lnSpc>
            </a:pPr>
            <a:r>
              <a:rPr lang="zh-CN" altLang="zh-CN" sz="2100" b="1" kern="100" dirty="0">
                <a:effectLst/>
                <a:latin typeface="等线" panose="02010600030101010101" charset="-122"/>
                <a:ea typeface="等线" panose="02010600030101010101" charset="-122"/>
                <a:cs typeface="Times New Roman" panose="02020603050405020304" charset="0"/>
              </a:rPr>
              <a:t>方案三</a:t>
            </a:r>
            <a:r>
              <a:rPr lang="en-US" altLang="zh-CN" sz="2100" b="1" kern="100" dirty="0">
                <a:effectLst/>
                <a:latin typeface="等线" panose="02010600030101010101" charset="-122"/>
                <a:ea typeface="等线" panose="02010600030101010101" charset="-122"/>
                <a:cs typeface="Times New Roman" panose="02020603050405020304" charset="0"/>
              </a:rPr>
              <a:t>  </a:t>
            </a:r>
            <a:r>
              <a:rPr lang="zh-CN" altLang="zh-CN" sz="2100" b="1" kern="100" dirty="0">
                <a:effectLst/>
                <a:latin typeface="等线" panose="02010600030101010101" charset="-122"/>
                <a:ea typeface="等线" panose="02010600030101010101" charset="-122"/>
                <a:cs typeface="Times New Roman" panose="02020603050405020304" charset="0"/>
              </a:rPr>
              <a:t>《小黑鱼的探险之旅》 </a:t>
            </a:r>
            <a:endParaRPr lang="zh-CN" altLang="zh-CN" sz="2100" b="1" kern="100" dirty="0">
              <a:effectLst/>
              <a:latin typeface="等线" panose="02010600030101010101" charset="-122"/>
              <a:ea typeface="等线" panose="02010600030101010101" charset="-122"/>
              <a:cs typeface="Times New Roman" panose="02020603050405020304" charset="0"/>
            </a:endParaRPr>
          </a:p>
          <a:p>
            <a:pPr algn="just">
              <a:lnSpc>
                <a:spcPct val="170000"/>
              </a:lnSpc>
            </a:pPr>
            <a:r>
              <a:rPr lang="zh-CN" altLang="zh-CN" sz="2100" b="1" kern="100" dirty="0">
                <a:effectLst/>
                <a:latin typeface="等线" panose="02010600030101010101" charset="-122"/>
                <a:ea typeface="等线" panose="02010600030101010101" charset="-122"/>
                <a:cs typeface="Times New Roman" panose="02020603050405020304" charset="0"/>
              </a:rPr>
              <a:t>方案四</a:t>
            </a:r>
            <a:r>
              <a:rPr lang="en-US" altLang="zh-CN" sz="2100" b="1" kern="100" dirty="0">
                <a:effectLst/>
                <a:latin typeface="等线" panose="02010600030101010101" charset="-122"/>
                <a:ea typeface="等线" panose="02010600030101010101" charset="-122"/>
                <a:cs typeface="Times New Roman" panose="02020603050405020304" charset="0"/>
              </a:rPr>
              <a:t>  </a:t>
            </a:r>
            <a:r>
              <a:rPr lang="zh-CN" altLang="zh-CN" sz="2100" b="1" kern="100" dirty="0">
                <a:effectLst/>
                <a:latin typeface="等线" panose="02010600030101010101" charset="-122"/>
                <a:ea typeface="等线" panose="02010600030101010101" charset="-122"/>
                <a:cs typeface="Times New Roman" panose="02020603050405020304" charset="0"/>
              </a:rPr>
              <a:t>《大熊抱抱》</a:t>
            </a:r>
            <a:endParaRPr lang="zh-CN" altLang="zh-CN" sz="2100" b="1" kern="100" dirty="0">
              <a:effectLst/>
              <a:latin typeface="等线" panose="02010600030101010101" charset="-122"/>
              <a:ea typeface="等线" panose="02010600030101010101" charset="-122"/>
              <a:cs typeface="Times New Roman" panose="02020603050405020304" charset="0"/>
            </a:endParaRPr>
          </a:p>
          <a:p>
            <a:pPr algn="just">
              <a:lnSpc>
                <a:spcPct val="170000"/>
              </a:lnSpc>
            </a:pPr>
            <a:r>
              <a:rPr lang="zh-CN" altLang="zh-CN" sz="2100" b="1" kern="100" dirty="0">
                <a:effectLst/>
                <a:latin typeface="等线" panose="02010600030101010101" charset="-122"/>
                <a:ea typeface="等线" panose="02010600030101010101" charset="-122"/>
                <a:cs typeface="Times New Roman" panose="02020603050405020304" charset="0"/>
              </a:rPr>
              <a:t>方案五</a:t>
            </a:r>
            <a:r>
              <a:rPr lang="en-US" altLang="zh-CN" sz="2100" b="1" kern="100" dirty="0">
                <a:effectLst/>
                <a:latin typeface="等线" panose="02010600030101010101" charset="-122"/>
                <a:ea typeface="等线" panose="02010600030101010101" charset="-122"/>
                <a:cs typeface="Times New Roman" panose="02020603050405020304" charset="0"/>
              </a:rPr>
              <a:t>  </a:t>
            </a:r>
            <a:r>
              <a:rPr lang="zh-CN" altLang="zh-CN" sz="2100" b="1" kern="100" dirty="0">
                <a:effectLst/>
                <a:latin typeface="等线" panose="02010600030101010101" charset="-122"/>
                <a:ea typeface="等线" panose="02010600030101010101" charset="-122"/>
                <a:cs typeface="Times New Roman" panose="02020603050405020304" charset="0"/>
              </a:rPr>
              <a:t>《撅嘴巴的大头鱼》</a:t>
            </a:r>
            <a:endParaRPr lang="zh-CN" altLang="zh-CN" sz="2100" b="1" kern="100" dirty="0">
              <a:effectLst/>
              <a:latin typeface="等线" panose="02010600030101010101" charset="-122"/>
              <a:ea typeface="等线" panose="02010600030101010101" charset="-122"/>
              <a:cs typeface="Times New Roman" panose="02020603050405020304" charset="0"/>
            </a:endParaRPr>
          </a:p>
          <a:p>
            <a:pPr algn="just">
              <a:lnSpc>
                <a:spcPct val="170000"/>
              </a:lnSpc>
            </a:pPr>
            <a:r>
              <a:rPr lang="zh-CN" altLang="zh-CN" sz="2100" b="1" kern="100" dirty="0">
                <a:effectLst/>
                <a:latin typeface="等线" panose="02010600030101010101" charset="-122"/>
                <a:ea typeface="等线" panose="02010600030101010101" charset="-122"/>
                <a:cs typeface="Times New Roman" panose="02020603050405020304" charset="0"/>
              </a:rPr>
              <a:t>方案六</a:t>
            </a:r>
            <a:r>
              <a:rPr lang="en-US" altLang="zh-CN" sz="2100" b="1" kern="100" dirty="0">
                <a:effectLst/>
                <a:latin typeface="等线" panose="02010600030101010101" charset="-122"/>
                <a:ea typeface="等线" panose="02010600030101010101" charset="-122"/>
                <a:cs typeface="Times New Roman" panose="02020603050405020304" charset="0"/>
              </a:rPr>
              <a:t>  </a:t>
            </a:r>
            <a:r>
              <a:rPr lang="zh-CN" altLang="zh-CN" sz="2100" b="1" kern="100" dirty="0">
                <a:effectLst/>
                <a:latin typeface="等线" panose="02010600030101010101" charset="-122"/>
                <a:ea typeface="等线" panose="02010600030101010101" charset="-122"/>
                <a:cs typeface="Times New Roman" panose="02020603050405020304" charset="0"/>
              </a:rPr>
              <a:t>《三只小猪盖房子》</a:t>
            </a:r>
            <a:endParaRPr lang="zh-CN" altLang="zh-CN" sz="2100" b="1" kern="100" dirty="0">
              <a:effectLst/>
              <a:latin typeface="等线" panose="02010600030101010101" charset="-122"/>
              <a:ea typeface="等线" panose="02010600030101010101" charset="-122"/>
              <a:cs typeface="Times New Roman" panose="02020603050405020304" charset="0"/>
            </a:endParaRPr>
          </a:p>
          <a:p>
            <a:pPr algn="just">
              <a:lnSpc>
                <a:spcPct val="170000"/>
              </a:lnSpc>
            </a:pPr>
            <a:r>
              <a:rPr lang="zh-CN" altLang="zh-CN" sz="2100" b="1" kern="100" dirty="0">
                <a:effectLst/>
                <a:latin typeface="等线" panose="02010600030101010101" charset="-122"/>
                <a:ea typeface="等线" panose="02010600030101010101" charset="-122"/>
                <a:cs typeface="Times New Roman" panose="02020603050405020304" charset="0"/>
              </a:rPr>
              <a:t>方案七</a:t>
            </a:r>
            <a:r>
              <a:rPr lang="en-US" altLang="zh-CN" sz="2100" b="1" kern="100" dirty="0">
                <a:effectLst/>
                <a:latin typeface="等线" panose="02010600030101010101" charset="-122"/>
                <a:ea typeface="等线" panose="02010600030101010101" charset="-122"/>
                <a:cs typeface="Times New Roman" panose="02020603050405020304" charset="0"/>
              </a:rPr>
              <a:t>  </a:t>
            </a:r>
            <a:r>
              <a:rPr lang="zh-CN" altLang="zh-CN" sz="2100" b="1" kern="100" dirty="0">
                <a:effectLst/>
                <a:latin typeface="等线" panose="02010600030101010101" charset="-122"/>
                <a:ea typeface="等线" panose="02010600030101010101" charset="-122"/>
                <a:cs typeface="Times New Roman" panose="02020603050405020304" charset="0"/>
              </a:rPr>
              <a:t>《今天的运气怎么这么好》</a:t>
            </a:r>
            <a:endParaRPr lang="zh-CN" altLang="zh-CN" sz="2100" b="1" kern="100" dirty="0">
              <a:effectLst/>
              <a:latin typeface="等线" panose="02010600030101010101" charset="-122"/>
              <a:ea typeface="等线" panose="02010600030101010101" charset="-122"/>
              <a:cs typeface="Times New Roman" panose="02020603050405020304" charset="0"/>
            </a:endParaRPr>
          </a:p>
          <a:p>
            <a:pPr algn="just">
              <a:lnSpc>
                <a:spcPct val="170000"/>
              </a:lnSpc>
            </a:pPr>
            <a:r>
              <a:rPr lang="zh-CN" altLang="zh-CN" sz="2100" b="1" kern="100" dirty="0">
                <a:effectLst/>
                <a:latin typeface="等线" panose="02010600030101010101" charset="-122"/>
                <a:ea typeface="等线" panose="02010600030101010101" charset="-122"/>
                <a:cs typeface="Times New Roman" panose="02020603050405020304" charset="0"/>
              </a:rPr>
              <a:t>方案八</a:t>
            </a:r>
            <a:r>
              <a:rPr lang="en-US" altLang="zh-CN" sz="2100" b="1" kern="100" dirty="0">
                <a:effectLst/>
                <a:latin typeface="等线" panose="02010600030101010101" charset="-122"/>
                <a:ea typeface="等线" panose="02010600030101010101" charset="-122"/>
                <a:cs typeface="Times New Roman" panose="02020603050405020304" charset="0"/>
              </a:rPr>
              <a:t>  </a:t>
            </a:r>
            <a:r>
              <a:rPr lang="zh-CN" altLang="zh-CN" sz="2100" b="1" kern="100" dirty="0">
                <a:effectLst/>
                <a:latin typeface="等线" panose="02010600030101010101" charset="-122"/>
                <a:ea typeface="等线" panose="02010600030101010101" charset="-122"/>
                <a:cs typeface="Times New Roman" panose="02020603050405020304" charset="0"/>
              </a:rPr>
              <a:t>《智斗黄鼠狼》</a:t>
            </a:r>
            <a:endParaRPr lang="zh-CN" altLang="zh-CN" sz="2100" b="1" kern="100" dirty="0">
              <a:effectLst/>
              <a:latin typeface="等线" panose="02010600030101010101" charset="-122"/>
              <a:ea typeface="等线" panose="02010600030101010101" charset="-122"/>
              <a:cs typeface="Times New Roman" panose="02020603050405020304" charset="0"/>
            </a:endParaRPr>
          </a:p>
          <a:p>
            <a:pPr algn="just">
              <a:lnSpc>
                <a:spcPct val="170000"/>
              </a:lnSpc>
            </a:pPr>
            <a:r>
              <a:rPr lang="zh-CN" altLang="zh-CN" sz="2100" b="1" kern="100" dirty="0">
                <a:effectLst/>
                <a:latin typeface="等线" panose="02010600030101010101" charset="-122"/>
                <a:ea typeface="等线" panose="02010600030101010101" charset="-122"/>
                <a:cs typeface="Times New Roman" panose="02020603050405020304" charset="0"/>
              </a:rPr>
              <a:t>方案九</a:t>
            </a:r>
            <a:r>
              <a:rPr lang="en-US" altLang="zh-CN" sz="2100" b="1" kern="100" dirty="0">
                <a:effectLst/>
                <a:latin typeface="等线" panose="02010600030101010101" charset="-122"/>
                <a:ea typeface="等线" panose="02010600030101010101" charset="-122"/>
                <a:cs typeface="Times New Roman" panose="02020603050405020304" charset="0"/>
              </a:rPr>
              <a:t>  </a:t>
            </a:r>
            <a:r>
              <a:rPr lang="zh-CN" altLang="zh-CN" sz="2100" b="1" kern="100" dirty="0">
                <a:effectLst/>
                <a:latin typeface="等线" panose="02010600030101010101" charset="-122"/>
                <a:ea typeface="等线" panose="02010600030101010101" charset="-122"/>
                <a:cs typeface="Times New Roman" panose="02020603050405020304" charset="0"/>
              </a:rPr>
              <a:t>《小红鸟》</a:t>
            </a:r>
            <a:endParaRPr lang="en-US" altLang="zh-CN" sz="2100" b="1" kern="100" dirty="0">
              <a:effectLst/>
              <a:latin typeface="等线" panose="02010600030101010101" charset="-122"/>
              <a:ea typeface="等线" panose="02010600030101010101" charset="-122"/>
              <a:cs typeface="Times New Roman" panose="02020603050405020304" charset="0"/>
            </a:endParaRPr>
          </a:p>
          <a:p>
            <a:pPr algn="just">
              <a:lnSpc>
                <a:spcPct val="170000"/>
              </a:lnSpc>
            </a:pPr>
            <a:r>
              <a:rPr lang="zh-CN" altLang="en-US" sz="2100" b="1" kern="100" dirty="0">
                <a:latin typeface="等线" panose="02010600030101010101" charset="-122"/>
                <a:ea typeface="等线" panose="02010600030101010101" charset="-122"/>
                <a:cs typeface="Times New Roman" panose="02020603050405020304" charset="0"/>
              </a:rPr>
              <a:t>方案十   </a:t>
            </a:r>
            <a:r>
              <a:rPr lang="en-US" altLang="zh-CN" sz="2100" b="1" kern="100" dirty="0">
                <a:latin typeface="等线" panose="02010600030101010101" charset="-122"/>
                <a:ea typeface="等线" panose="02010600030101010101" charset="-122"/>
                <a:cs typeface="Times New Roman" panose="02020603050405020304" charset="0"/>
              </a:rPr>
              <a:t>《</a:t>
            </a:r>
            <a:r>
              <a:rPr lang="zh-CN" altLang="en-US" sz="2100" b="1" kern="100" dirty="0">
                <a:latin typeface="等线" panose="02010600030101010101" charset="-122"/>
                <a:ea typeface="等线" panose="02010600030101010101" charset="-122"/>
                <a:cs typeface="Times New Roman" panose="02020603050405020304" charset="0"/>
              </a:rPr>
              <a:t>寻春</a:t>
            </a:r>
            <a:r>
              <a:rPr lang="en-US" altLang="zh-CN" sz="2100" b="1" kern="100" dirty="0">
                <a:latin typeface="等线" panose="02010600030101010101" charset="-122"/>
                <a:ea typeface="等线" panose="02010600030101010101" charset="-122"/>
                <a:cs typeface="Times New Roman" panose="02020603050405020304" charset="0"/>
              </a:rPr>
              <a:t>》</a:t>
            </a:r>
            <a:endParaRPr lang="en-US" altLang="zh-CN" sz="2100" b="1" kern="100" dirty="0">
              <a:latin typeface="等线" panose="02010600030101010101" charset="-122"/>
              <a:ea typeface="等线" panose="02010600030101010101" charset="-122"/>
              <a:cs typeface="Times New Roman" panose="02020603050405020304" charset="0"/>
            </a:endParaRPr>
          </a:p>
          <a:p>
            <a:pPr algn="just">
              <a:lnSpc>
                <a:spcPct val="170000"/>
              </a:lnSpc>
            </a:pPr>
            <a:r>
              <a:rPr lang="zh-CN" altLang="en-US" sz="2100" b="1" kern="100" dirty="0">
                <a:effectLst/>
                <a:latin typeface="等线" panose="02010600030101010101" charset="-122"/>
                <a:ea typeface="等线" panose="02010600030101010101" charset="-122"/>
                <a:cs typeface="Times New Roman" panose="02020603050405020304" charset="0"/>
              </a:rPr>
              <a:t>方案十一</a:t>
            </a:r>
            <a:r>
              <a:rPr lang="en-US" altLang="zh-CN" sz="2100" b="1" kern="100" dirty="0">
                <a:effectLst/>
                <a:latin typeface="等线" panose="02010600030101010101" charset="-122"/>
                <a:ea typeface="等线" panose="02010600030101010101" charset="-122"/>
                <a:cs typeface="Times New Roman" panose="02020603050405020304" charset="0"/>
              </a:rPr>
              <a:t>《</a:t>
            </a:r>
            <a:r>
              <a:rPr lang="zh-CN" altLang="en-US" sz="2100" b="1" kern="100" dirty="0">
                <a:effectLst/>
                <a:latin typeface="等线" panose="02010600030101010101" charset="-122"/>
                <a:ea typeface="等线" panose="02010600030101010101" charset="-122"/>
                <a:cs typeface="Times New Roman" panose="02020603050405020304" charset="0"/>
              </a:rPr>
              <a:t>彩色的风</a:t>
            </a:r>
            <a:r>
              <a:rPr lang="en-US" altLang="zh-CN" sz="2100" b="1" kern="100" dirty="0">
                <a:effectLst/>
                <a:latin typeface="等线" panose="02010600030101010101" charset="-122"/>
                <a:ea typeface="等线" panose="02010600030101010101" charset="-122"/>
                <a:cs typeface="Times New Roman" panose="02020603050405020304" charset="0"/>
              </a:rPr>
              <a:t>》</a:t>
            </a:r>
            <a:endParaRPr lang="zh-CN" altLang="zh-CN" sz="2100" b="1" kern="100" dirty="0">
              <a:effectLst/>
              <a:latin typeface="等线" panose="02010600030101010101" charset="-122"/>
              <a:ea typeface="等线" panose="02010600030101010101" charset="-122"/>
              <a:cs typeface="Times New Roman" panose="02020603050405020304" charset="0"/>
            </a:endParaRPr>
          </a:p>
          <a:p>
            <a:pPr>
              <a:lnSpc>
                <a:spcPct val="170000"/>
              </a:lnSpc>
            </a:pPr>
            <a:br>
              <a:rPr lang="zh-CN" altLang="en-US" sz="2100" b="1" dirty="0"/>
            </a:br>
            <a:br>
              <a:rPr lang="zh-CN" altLang="en-US" sz="2100" b="1" dirty="0"/>
            </a:br>
            <a:br>
              <a:rPr lang="zh-CN" altLang="en-US" sz="2100" b="1" dirty="0"/>
            </a:br>
            <a:br>
              <a:rPr lang="zh-CN" altLang="en-US" sz="2100" b="1" dirty="0"/>
            </a:br>
            <a:br>
              <a:rPr lang="zh-CN" altLang="en-US" sz="2100" b="1" dirty="0"/>
            </a:br>
            <a:br>
              <a:rPr lang="zh-CN" altLang="en-US" sz="2100" b="1" dirty="0"/>
            </a:br>
            <a:br>
              <a:rPr lang="zh-CN" altLang="en-US" sz="2100" b="1" i="0" dirty="0">
                <a:solidFill>
                  <a:srgbClr val="242021"/>
                </a:solidFill>
                <a:effectLst/>
                <a:latin typeface="FZSSJW--GB1-0"/>
              </a:rPr>
            </a:br>
            <a:br>
              <a:rPr lang="zh-CN" altLang="en-US" sz="2100" b="1" dirty="0"/>
            </a:br>
            <a:endParaRPr lang="zh-CN" altLang="en-US" sz="2100" b="1" dirty="0">
              <a:latin typeface="Arial" panose="020B0604020202020204" pitchFamily="34" charset="0"/>
              <a:ea typeface="宋体" panose="02010600030101010101" pitchFamily="2" charset="-122"/>
            </a:endParaRPr>
          </a:p>
        </p:txBody>
      </p:sp>
      <p:sp>
        <p:nvSpPr>
          <p:cNvPr id="5" name="文本框 4"/>
          <p:cNvSpPr txBox="1"/>
          <p:nvPr/>
        </p:nvSpPr>
        <p:spPr>
          <a:xfrm>
            <a:off x="1424384" y="1013785"/>
            <a:ext cx="927433" cy="6057900"/>
          </a:xfrm>
          <a:prstGeom prst="rect">
            <a:avLst/>
          </a:prstGeom>
          <a:noFill/>
        </p:spPr>
        <p:txBody>
          <a:bodyPr vert="eaVert" wrap="square" rtlCol="0">
            <a:spAutoFit/>
          </a:bodyPr>
          <a:lstStyle/>
          <a:p>
            <a:pPr>
              <a:lnSpc>
                <a:spcPct val="150000"/>
              </a:lnSpc>
              <a:spcBef>
                <a:spcPts val="1000"/>
              </a:spcBef>
            </a:pPr>
            <a:r>
              <a:rPr lang="zh-CN" altLang="en-US" sz="3600" b="1" dirty="0">
                <a:solidFill>
                  <a:srgbClr val="FF0000"/>
                </a:solidFill>
                <a:latin typeface="Calibri" panose="020F0502020204030204" pitchFamily="34" charset="0"/>
                <a:ea typeface="Microsoft YaHei UI" panose="020B0503020204020204" pitchFamily="34" charset="-122"/>
              </a:rPr>
              <a:t>舞蹈戏剧展演活动方案</a:t>
            </a:r>
            <a:endParaRPr lang="en-US" altLang="zh-CN" sz="3600" b="1" dirty="0">
              <a:solidFill>
                <a:srgbClr val="FF0000"/>
              </a:solidFill>
              <a:latin typeface="Calibri" panose="020F0502020204030204" pitchFamily="34" charset="0"/>
              <a:ea typeface="Microsoft YaHei UI"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8459" y="1189887"/>
            <a:ext cx="4084515" cy="615553"/>
          </a:xfrm>
        </p:spPr>
        <p:txBody>
          <a:bodyPr rtlCol="0"/>
          <a:lstStyle/>
          <a:p>
            <a:pPr rtl="0"/>
            <a:r>
              <a:rPr lang="zh-CN" altLang="en-US" dirty="0"/>
              <a:t>拓展阅读</a:t>
            </a:r>
            <a:endParaRPr lang="zh-CN" altLang="en-US" dirty="0"/>
          </a:p>
        </p:txBody>
      </p:sp>
      <p:sp>
        <p:nvSpPr>
          <p:cNvPr id="3" name="文本占位符 2"/>
          <p:cNvSpPr>
            <a:spLocks noGrp="1"/>
          </p:cNvSpPr>
          <p:nvPr>
            <p:ph type="body" sz="quarter" idx="12"/>
          </p:nvPr>
        </p:nvSpPr>
        <p:spPr>
          <a:xfrm>
            <a:off x="629109" y="2297560"/>
            <a:ext cx="11045952" cy="5944784"/>
          </a:xfrm>
        </p:spPr>
        <p:txBody>
          <a:bodyPr vert="horz" wrap="square" lIns="0" tIns="0" rIns="0" bIns="0" rtlCol="0" anchor="t">
            <a:noAutofit/>
          </a:bodyPr>
          <a:lstStyle/>
          <a:p>
            <a:pPr algn="l">
              <a:lnSpc>
                <a:spcPct val="150000"/>
              </a:lnSpc>
            </a:pPr>
            <a:r>
              <a:rPr altLang="zh-CN" sz="2400" dirty="0">
                <a:latin typeface="FZKTK--GBK1-0"/>
              </a:rPr>
              <a:t>   </a:t>
            </a:r>
            <a:r>
              <a:rPr lang="zh-CN" altLang="en-US" sz="2400" dirty="0">
                <a:latin typeface="FZKTK--GBK1-0"/>
              </a:rPr>
              <a:t>由王海英、肖玲主编的</a:t>
            </a:r>
            <a:r>
              <a:rPr lang="en-US" altLang="zh-CN" sz="2400" dirty="0">
                <a:latin typeface="FZKTK--GBK1-0"/>
              </a:rPr>
              <a:t>《</a:t>
            </a:r>
            <a:r>
              <a:rPr lang="zh-CN" altLang="en-US" sz="2400" dirty="0">
                <a:latin typeface="FZKTK--GBK1-0"/>
              </a:rPr>
              <a:t>舞蹈训练与创编</a:t>
            </a:r>
            <a:r>
              <a:rPr lang="en-US" altLang="zh-CN" sz="2400" dirty="0">
                <a:latin typeface="FZKTK--GBK1-0"/>
              </a:rPr>
              <a:t>》</a:t>
            </a:r>
            <a:r>
              <a:rPr lang="zh-CN" altLang="en-US" sz="2400" dirty="0">
                <a:latin typeface="FZKTK--GBK1-0"/>
              </a:rPr>
              <a:t>中提到“舞台服装设计是舞蹈表演艺术中不可缺少的组成部分，舞台服装造型具有构造演员外部形象和辅助演员表演的双重效果，服饰的质地色泽，样式直接影响舞蹈的审美效应，新颖、切合主题的服装设计直接为舞蹈加色添彩，同时优美的舞蹈又为服装增加了无穷魅力，舞蹈服装设计和其他造型艺术一样应沿袭美的规律来创造。 </a:t>
            </a:r>
            <a:br>
              <a:rPr lang="zh-CN" altLang="en-US" sz="2400" dirty="0"/>
            </a:br>
            <a:br>
              <a:rPr lang="zh-CN" altLang="en-US" sz="2400" dirty="0"/>
            </a:br>
            <a:br>
              <a:rPr lang="zh-CN" altLang="en-US" sz="2400" dirty="0"/>
            </a:br>
            <a:br>
              <a:rPr lang="zh-CN" altLang="en-US" sz="2400" dirty="0"/>
            </a:br>
            <a:br>
              <a:rPr lang="zh-CN" altLang="en-US" sz="2400" dirty="0"/>
            </a:br>
            <a:br>
              <a:rPr lang="zh-CN" altLang="en-US" sz="2400" dirty="0"/>
            </a:br>
            <a:br>
              <a:rPr lang="zh-CN" altLang="en-US" sz="2400" b="0" i="0" dirty="0">
                <a:effectLst/>
                <a:latin typeface="FZKTK--GBK1-0"/>
              </a:rPr>
            </a:br>
            <a:br>
              <a:rPr lang="zh-CN" altLang="en-US" sz="2400" dirty="0"/>
            </a:br>
            <a:endParaRPr lang="zh-CN" altLang="en-US" sz="2400" dirty="0"/>
          </a:p>
          <a:p>
            <a:pPr algn="l">
              <a:lnSpc>
                <a:spcPct val="150000"/>
              </a:lnSpc>
            </a:pPr>
            <a:br>
              <a:rPr lang="zh-CN" altLang="en-US" sz="2400" b="0" i="0" dirty="0">
                <a:effectLst/>
                <a:latin typeface="FZKTK--GBK1-0"/>
              </a:rPr>
            </a:br>
            <a:br>
              <a:rPr lang="zh-CN" altLang="en-US" sz="2400" dirty="0"/>
            </a:b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09194" y="955236"/>
            <a:ext cx="10858500" cy="900112"/>
          </a:xfrm>
        </p:spPr>
        <p:txBody>
          <a:bodyPr rtlCol="0"/>
          <a:lstStyle/>
          <a:p>
            <a:r>
              <a:rPr lang="zh-CN" altLang="en-US" sz="3200" dirty="0">
                <a:solidFill>
                  <a:srgbClr val="FF0000"/>
                </a:solidFill>
                <a:latin typeface="Calibri" panose="020F0502020204030204" pitchFamily="34" charset="0"/>
                <a:cs typeface="+mn-cs"/>
              </a:rPr>
              <a:t>一、即兴舞蹈</a:t>
            </a:r>
            <a:endParaRPr lang="zh-CN" altLang="en-US"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485473" y="2026883"/>
            <a:ext cx="11221053" cy="3425825"/>
          </a:xfrm>
        </p:spPr>
        <p:txBody>
          <a:bodyPr rtlCol="0">
            <a:normAutofit fontScale="92500" lnSpcReduction="20000"/>
          </a:bodyPr>
          <a:lstStyle/>
          <a:p>
            <a:pPr marL="0" indent="0">
              <a:lnSpc>
                <a:spcPct val="150000"/>
              </a:lnSpc>
              <a:buNone/>
            </a:pPr>
            <a:br>
              <a:rPr lang="zh-CN" altLang="en-US" sz="2400" b="0" i="0" dirty="0">
                <a:solidFill>
                  <a:srgbClr val="EC028D"/>
                </a:solidFill>
                <a:effectLst/>
                <a:latin typeface="FZHTJW--GB1-0"/>
              </a:rPr>
            </a:br>
            <a:r>
              <a:rPr lang="en-US" altLang="zh-CN" sz="2600" dirty="0">
                <a:latin typeface="+mn-lt"/>
              </a:rPr>
              <a:t>   </a:t>
            </a:r>
            <a:r>
              <a:rPr lang="zh-CN" altLang="en-US" sz="2600" dirty="0">
                <a:latin typeface="+mn-lt"/>
              </a:rPr>
              <a:t>即</a:t>
            </a:r>
            <a:r>
              <a:rPr lang="en-US" altLang="zh-CN" sz="2600" dirty="0">
                <a:latin typeface="+mn-lt"/>
              </a:rPr>
              <a:t>——</a:t>
            </a:r>
            <a:r>
              <a:rPr lang="zh-CN" altLang="en-US" sz="2600" dirty="0">
                <a:latin typeface="+mn-lt"/>
              </a:rPr>
              <a:t>即刻、即地，兴</a:t>
            </a:r>
            <a:r>
              <a:rPr lang="en-US" altLang="zh-CN" sz="2600" dirty="0">
                <a:latin typeface="+mn-lt"/>
              </a:rPr>
              <a:t>——</a:t>
            </a:r>
            <a:r>
              <a:rPr lang="zh-CN" altLang="en-US" sz="2600" dirty="0">
                <a:latin typeface="+mn-lt"/>
              </a:rPr>
              <a:t>兴致，舞</a:t>
            </a:r>
            <a:r>
              <a:rPr lang="en-US" altLang="zh-CN" sz="2600" dirty="0">
                <a:latin typeface="+mn-lt"/>
              </a:rPr>
              <a:t>——</a:t>
            </a:r>
            <a:r>
              <a:rPr lang="zh-CN" altLang="en-US" sz="2600" dirty="0">
                <a:latin typeface="+mn-lt"/>
              </a:rPr>
              <a:t>舞蹈，随着此时此地的兴致的舞蹈。“即兴”就是指在人“无意识”过程中，瞬间对“客观事物”的感触，而发生的兴致，进入的表现状态。对于编舞者来说，即兴舞蹈不仅成为舞蹈创作开发的手段和灵感来源之一，而且也能促进舞者自身修养和能力的提高。通过即兴舞蹈，获得令人惊喜意外的动作素材，找到适合自己表达的舞蹈语言。 </a:t>
            </a:r>
            <a:br>
              <a:rPr lang="zh-CN" altLang="en-US" sz="2600" dirty="0">
                <a:latin typeface="+mn-lt"/>
              </a:rPr>
            </a:br>
            <a:r>
              <a:rPr lang="zh-CN" altLang="en-US" sz="2600" dirty="0">
                <a:latin typeface="+mn-lt"/>
              </a:rPr>
              <a:t>   </a:t>
            </a:r>
            <a:endParaRPr lang="zh-CN" altLang="en-US" sz="2600" dirty="0">
              <a:latin typeface="+mn-lt"/>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29665" y="1248408"/>
            <a:ext cx="4084515" cy="615553"/>
          </a:xfrm>
        </p:spPr>
        <p:txBody>
          <a:bodyPr rtlCol="0"/>
          <a:lstStyle/>
          <a:p>
            <a:pPr rtl="0"/>
            <a:r>
              <a:rPr lang="zh-CN" altLang="en-US" dirty="0"/>
              <a:t>德育课堂</a:t>
            </a:r>
            <a:endParaRPr lang="zh-CN" altLang="en-US" dirty="0"/>
          </a:p>
        </p:txBody>
      </p:sp>
      <p:sp>
        <p:nvSpPr>
          <p:cNvPr id="3" name="文本占位符 2"/>
          <p:cNvSpPr>
            <a:spLocks noGrp="1"/>
          </p:cNvSpPr>
          <p:nvPr>
            <p:ph type="body" sz="quarter" idx="12"/>
          </p:nvPr>
        </p:nvSpPr>
        <p:spPr>
          <a:xfrm>
            <a:off x="555955" y="2451180"/>
            <a:ext cx="11196524" cy="5944784"/>
          </a:xfrm>
        </p:spPr>
        <p:txBody>
          <a:bodyPr vert="horz" wrap="square" lIns="0" tIns="0" rIns="0" bIns="0" rtlCol="0" anchor="t">
            <a:noAutofit/>
          </a:bodyPr>
          <a:lstStyle/>
          <a:p>
            <a:pPr algn="l">
              <a:lnSpc>
                <a:spcPct val="150000"/>
              </a:lnSpc>
            </a:pPr>
            <a:r>
              <a:rPr altLang="zh-CN" sz="2000" dirty="0">
                <a:latin typeface="FZKTK--GBK1-0"/>
              </a:rPr>
              <a:t>   </a:t>
            </a:r>
            <a:r>
              <a:rPr lang="zh-CN" altLang="en-US" sz="2400" dirty="0">
                <a:latin typeface="FZKTK--GBK1-0"/>
              </a:rPr>
              <a:t>世界的竞争归根结底是人才的竞争， </a:t>
            </a:r>
            <a:r>
              <a:rPr lang="en-US" altLang="zh-CN" sz="2400" dirty="0">
                <a:latin typeface="FZKTK--GBK1-0"/>
              </a:rPr>
              <a:t>21 </a:t>
            </a:r>
            <a:r>
              <a:rPr lang="zh-CN" altLang="en-US" sz="2400" dirty="0">
                <a:latin typeface="FZKTK--GBK1-0"/>
              </a:rPr>
              <a:t>世纪的人才应该是全面发展，有竞争意识，有创造能力的新一代，我们的幼儿舞蹈教育工作者更应该有强烈的社会责任心，为培养新世纪全面发展的人才，为提高中华民族思想道德文化素质而不懈努力。</a:t>
            </a:r>
            <a:br>
              <a:rPr lang="zh-CN" altLang="en-US" sz="2400" dirty="0">
                <a:latin typeface="FZKTK--GBK1-0"/>
              </a:rPr>
            </a:br>
            <a:br>
              <a:rPr lang="zh-CN" altLang="en-US" sz="2000" dirty="0"/>
            </a:br>
            <a:br>
              <a:rPr lang="zh-CN" altLang="en-US" sz="2000" dirty="0"/>
            </a:br>
            <a:br>
              <a:rPr lang="zh-CN" altLang="en-US" sz="2000" dirty="0"/>
            </a:br>
            <a:br>
              <a:rPr lang="zh-CN" altLang="en-US" sz="2000" dirty="0"/>
            </a:br>
            <a:br>
              <a:rPr lang="zh-CN" altLang="en-US" sz="2000" dirty="0"/>
            </a:br>
            <a:br>
              <a:rPr lang="zh-CN" altLang="en-US" sz="2000" b="0" i="0" dirty="0">
                <a:effectLst/>
                <a:latin typeface="FZKTK--GBK1-0"/>
              </a:rPr>
            </a:br>
            <a:br>
              <a:rPr lang="zh-CN" altLang="en-US" sz="2000" dirty="0"/>
            </a:br>
            <a:endParaRPr lang="zh-CN" altLang="en-US" sz="2000" dirty="0"/>
          </a:p>
          <a:p>
            <a:pPr algn="l">
              <a:lnSpc>
                <a:spcPct val="150000"/>
              </a:lnSpc>
            </a:pPr>
            <a:br>
              <a:rPr lang="zh-CN" altLang="en-US" sz="2000" b="0" i="0" dirty="0">
                <a:effectLst/>
                <a:latin typeface="FZKTK--GBK1-0"/>
              </a:rPr>
            </a:br>
            <a:br>
              <a:rPr lang="zh-CN" altLang="en-US" sz="2000" dirty="0"/>
            </a:b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63829" y="1014321"/>
            <a:ext cx="4084515" cy="615553"/>
          </a:xfrm>
        </p:spPr>
        <p:txBody>
          <a:bodyPr rtlCol="0"/>
          <a:lstStyle/>
          <a:p>
            <a:pPr rtl="0"/>
            <a:r>
              <a:rPr lang="zh-CN" altLang="en-US" dirty="0"/>
              <a:t>拓展阅读</a:t>
            </a:r>
            <a:endParaRPr lang="zh-CN" altLang="en-US" dirty="0"/>
          </a:p>
        </p:txBody>
      </p:sp>
      <p:sp>
        <p:nvSpPr>
          <p:cNvPr id="3" name="文本占位符 2"/>
          <p:cNvSpPr>
            <a:spLocks noGrp="1"/>
          </p:cNvSpPr>
          <p:nvPr>
            <p:ph type="body" sz="quarter" idx="12"/>
          </p:nvPr>
        </p:nvSpPr>
        <p:spPr>
          <a:xfrm>
            <a:off x="503529" y="2167829"/>
            <a:ext cx="11184941" cy="5944784"/>
          </a:xfrm>
        </p:spPr>
        <p:txBody>
          <a:bodyPr vert="horz" wrap="square" lIns="0" tIns="0" rIns="0" bIns="0" rtlCol="0" anchor="t">
            <a:noAutofit/>
          </a:bodyPr>
          <a:lstStyle/>
          <a:p>
            <a:pPr algn="l">
              <a:lnSpc>
                <a:spcPct val="150000"/>
              </a:lnSpc>
            </a:pPr>
            <a:r>
              <a:rPr altLang="zh-CN" sz="2000" dirty="0">
                <a:latin typeface="FZKTK--GBK1-0"/>
              </a:rPr>
              <a:t>   </a:t>
            </a:r>
            <a:r>
              <a:rPr lang="zh-CN" altLang="en-US" sz="2000" dirty="0">
                <a:latin typeface="FZKTK--GBK1-0"/>
              </a:rPr>
              <a:t>由中国文联和中国舞蹈家协会共同主办的“花儿朵朵向太阳”</a:t>
            </a:r>
            <a:r>
              <a:rPr lang="en-US" altLang="zh-CN" sz="2000" dirty="0">
                <a:latin typeface="FZKTK--GBK1-0"/>
              </a:rPr>
              <a:t>——</a:t>
            </a:r>
            <a:r>
              <a:rPr lang="zh-CN" altLang="en-US" sz="2000" dirty="0">
                <a:latin typeface="FZKTK--GBK1-0"/>
              </a:rPr>
              <a:t>第六届“小荷风采”全国少儿舞蹈展演，于 </a:t>
            </a:r>
            <a:r>
              <a:rPr lang="en-US" altLang="zh-CN" sz="2000" dirty="0">
                <a:latin typeface="FZKTK--GBK1-0"/>
              </a:rPr>
              <a:t>2011 </a:t>
            </a:r>
            <a:r>
              <a:rPr lang="zh-CN" altLang="en-US" sz="2000" dirty="0">
                <a:latin typeface="FZKTK--GBK1-0"/>
              </a:rPr>
              <a:t>年分为第三届中国淮南国际少儿艺术节</a:t>
            </a:r>
            <a:r>
              <a:rPr lang="en-US" altLang="zh-CN" sz="2000" dirty="0">
                <a:latin typeface="FZKTK--GBK1-0"/>
              </a:rPr>
              <a:t>·</a:t>
            </a:r>
            <a:r>
              <a:rPr lang="zh-CN" altLang="en-US" sz="2000" dirty="0">
                <a:latin typeface="FZKTK--GBK1-0"/>
              </a:rPr>
              <a:t>“小荷风采”全国少儿舞蹈展演（ </a:t>
            </a:r>
            <a:r>
              <a:rPr lang="en-US" altLang="zh-CN" sz="2000" dirty="0">
                <a:latin typeface="FZKTK--GBK1-0"/>
              </a:rPr>
              <a:t>7 </a:t>
            </a:r>
            <a:r>
              <a:rPr lang="zh-CN" altLang="en-US" sz="2000" dirty="0">
                <a:latin typeface="FZKTK--GBK1-0"/>
              </a:rPr>
              <a:t>月 </a:t>
            </a:r>
            <a:r>
              <a:rPr lang="en-US" altLang="zh-CN" sz="2000" dirty="0">
                <a:latin typeface="FZKTK--GBK1-0"/>
              </a:rPr>
              <a:t>15—18 </a:t>
            </a:r>
            <a:r>
              <a:rPr lang="zh-CN" altLang="en-US" sz="2000" dirty="0">
                <a:latin typeface="FZKTK--GBK1-0"/>
              </a:rPr>
              <a:t>日）和北京“小荷风采”全国少儿舞蹈展演（ </a:t>
            </a:r>
            <a:r>
              <a:rPr lang="en-US" altLang="zh-CN" sz="2000" dirty="0">
                <a:latin typeface="FZKTK--GBK1-0"/>
              </a:rPr>
              <a:t>7 </a:t>
            </a:r>
            <a:r>
              <a:rPr lang="zh-CN" altLang="en-US" sz="2000" dirty="0">
                <a:latin typeface="FZKTK--GBK1-0"/>
              </a:rPr>
              <a:t>月 </a:t>
            </a:r>
            <a:r>
              <a:rPr lang="en-US" altLang="zh-CN" sz="2000" dirty="0">
                <a:latin typeface="FZKTK--GBK1-0"/>
              </a:rPr>
              <a:t>21—26 </a:t>
            </a:r>
            <a:r>
              <a:rPr lang="zh-CN" altLang="en-US" sz="2000" dirty="0">
                <a:latin typeface="FZKTK--GBK1-0"/>
              </a:rPr>
              <a:t>日）先后于两地举行。其中北京地区展演还包括两场“小荷风采”全国少儿舞蹈教学成果专场。</a:t>
            </a:r>
            <a:br>
              <a:rPr lang="zh-CN" altLang="en-US" sz="2000" dirty="0">
                <a:latin typeface="FZKTK--GBK1-0"/>
              </a:rPr>
            </a:br>
            <a:r>
              <a:rPr altLang="zh-CN" sz="2000" dirty="0">
                <a:latin typeface="FZKTK--GBK1-0"/>
              </a:rPr>
              <a:t>   </a:t>
            </a:r>
            <a:r>
              <a:rPr lang="zh-CN" altLang="en-US" sz="2000" dirty="0">
                <a:latin typeface="FZKTK--GBK1-0"/>
              </a:rPr>
              <a:t>本届“小荷风采”全国展演分初选、复选和现场展演三部分。共收到来自全国 </a:t>
            </a:r>
            <a:r>
              <a:rPr lang="en-US" altLang="zh-CN" sz="2000" dirty="0">
                <a:latin typeface="FZKTK--GBK1-0"/>
              </a:rPr>
              <a:t>34 </a:t>
            </a:r>
            <a:r>
              <a:rPr lang="zh-CN" altLang="en-US" sz="2000" dirty="0">
                <a:latin typeface="FZKTK--GBK1-0"/>
              </a:rPr>
              <a:t>个省、市、自治区、直辖市、港澳地区及相关会员单位的近 </a:t>
            </a:r>
            <a:r>
              <a:rPr lang="en-US" altLang="zh-CN" sz="2000" dirty="0">
                <a:latin typeface="FZKTK--GBK1-0"/>
              </a:rPr>
              <a:t>450 </a:t>
            </a:r>
            <a:r>
              <a:rPr lang="zh-CN" altLang="en-US" sz="2000" dirty="0">
                <a:latin typeface="FZKTK--GBK1-0"/>
              </a:rPr>
              <a:t>个作品报名参加，经过专家推荐委员会的推荐，最终选出北京 </a:t>
            </a:r>
            <a:r>
              <a:rPr lang="en-US" altLang="zh-CN" sz="2000" dirty="0">
                <a:latin typeface="FZKTK--GBK1-0"/>
              </a:rPr>
              <a:t>6 </a:t>
            </a:r>
            <a:r>
              <a:rPr lang="zh-CN" altLang="en-US" sz="2000" dirty="0">
                <a:latin typeface="FZKTK--GBK1-0"/>
              </a:rPr>
              <a:t>台、淮南 </a:t>
            </a:r>
            <a:r>
              <a:rPr lang="en-US" altLang="zh-CN" sz="2000" dirty="0">
                <a:latin typeface="FZKTK--GBK1-0"/>
              </a:rPr>
              <a:t>4 </a:t>
            </a:r>
            <a:r>
              <a:rPr lang="zh-CN" altLang="en-US" sz="2000" dirty="0">
                <a:latin typeface="FZKTK--GBK1-0"/>
              </a:rPr>
              <a:t>台共 </a:t>
            </a:r>
            <a:r>
              <a:rPr lang="en-US" altLang="zh-CN" sz="2000" dirty="0">
                <a:latin typeface="FZKTK--GBK1-0"/>
              </a:rPr>
              <a:t>10 </a:t>
            </a:r>
            <a:r>
              <a:rPr lang="zh-CN" altLang="en-US" sz="2000" dirty="0">
                <a:latin typeface="FZKTK--GBK1-0"/>
              </a:rPr>
              <a:t>台演出节目入围最终的第六届“小荷风采”全国少儿舞蹈展演。</a:t>
            </a:r>
            <a:br>
              <a:rPr lang="zh-CN" altLang="en-US" sz="2000" dirty="0">
                <a:latin typeface="FZKTK--GBK1-0"/>
              </a:rPr>
            </a:br>
            <a:br>
              <a:rPr lang="zh-CN" altLang="en-US" sz="2000" dirty="0"/>
            </a:br>
            <a:br>
              <a:rPr lang="zh-CN" altLang="en-US" sz="2000" dirty="0"/>
            </a:br>
            <a:br>
              <a:rPr lang="zh-CN" altLang="en-US" sz="2000" dirty="0"/>
            </a:br>
            <a:br>
              <a:rPr lang="zh-CN" altLang="en-US" sz="2000" b="0" i="0" dirty="0">
                <a:effectLst/>
                <a:latin typeface="FZKTK--GBK1-0"/>
              </a:rPr>
            </a:br>
            <a:br>
              <a:rPr lang="zh-CN" altLang="en-US" sz="2000" dirty="0"/>
            </a:br>
            <a:endParaRPr lang="zh-CN" altLang="en-US" sz="2000" dirty="0"/>
          </a:p>
          <a:p>
            <a:pPr algn="l">
              <a:lnSpc>
                <a:spcPct val="150000"/>
              </a:lnSpc>
            </a:pPr>
            <a:br>
              <a:rPr lang="zh-CN" altLang="en-US" sz="2000" b="0" i="0" dirty="0">
                <a:effectLst/>
                <a:latin typeface="FZKTK--GBK1-0"/>
              </a:rPr>
            </a:br>
            <a:br>
              <a:rPr lang="zh-CN" altLang="en-US" sz="2000" dirty="0"/>
            </a:b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02817" y="919224"/>
            <a:ext cx="4084515" cy="615553"/>
          </a:xfrm>
        </p:spPr>
        <p:txBody>
          <a:bodyPr rtlCol="0"/>
          <a:lstStyle/>
          <a:p>
            <a:pPr rtl="0"/>
            <a:r>
              <a:rPr lang="zh-CN" altLang="en-US" dirty="0"/>
              <a:t>拓展阅读</a:t>
            </a:r>
            <a:endParaRPr lang="zh-CN" altLang="en-US" dirty="0"/>
          </a:p>
        </p:txBody>
      </p:sp>
      <p:sp>
        <p:nvSpPr>
          <p:cNvPr id="3" name="文本占位符 2"/>
          <p:cNvSpPr>
            <a:spLocks noGrp="1"/>
          </p:cNvSpPr>
          <p:nvPr>
            <p:ph type="body" sz="quarter" idx="12"/>
          </p:nvPr>
        </p:nvSpPr>
        <p:spPr>
          <a:xfrm>
            <a:off x="512064" y="1598499"/>
            <a:ext cx="11236147" cy="5944784"/>
          </a:xfrm>
        </p:spPr>
        <p:txBody>
          <a:bodyPr vert="horz" wrap="square" lIns="0" tIns="0" rIns="0" bIns="0" rtlCol="0" anchor="t">
            <a:noAutofit/>
          </a:bodyPr>
          <a:lstStyle/>
          <a:p>
            <a:pPr algn="l">
              <a:lnSpc>
                <a:spcPct val="150000"/>
              </a:lnSpc>
            </a:pPr>
            <a:br>
              <a:rPr lang="zh-CN" altLang="en-US" sz="1800" b="0" i="0" dirty="0">
                <a:solidFill>
                  <a:srgbClr val="242021"/>
                </a:solidFill>
                <a:effectLst/>
                <a:latin typeface="FZKTK--GBK1-0"/>
              </a:rPr>
            </a:br>
            <a:r>
              <a:rPr altLang="zh-CN" sz="2000" dirty="0">
                <a:latin typeface="FZKTK--GBK1-0"/>
              </a:rPr>
              <a:t>   </a:t>
            </a:r>
            <a:r>
              <a:rPr lang="zh-CN" altLang="en-US" sz="2000" dirty="0">
                <a:latin typeface="FZKTK--GBK1-0"/>
              </a:rPr>
              <a:t>第六届“小荷风采”全国少儿舞蹈展演最终入选的作品内容丰富，质量上乘，充满童心童趣，积极向上，富有美好的情感和想象，呈现了孩子们眼中的多彩世界和他们对生活的一份稚嫩的关爱。各民族的“祖国花朵”和港、澳、台少年儿童将欢聚一堂，通过他们表演的优秀舞蹈作品向祖国和人民展现中国少年儿童团结向上、奋发昂扬的精神风貌，本届展演也成为孩子们为党的 </a:t>
            </a:r>
            <a:r>
              <a:rPr lang="en-US" altLang="zh-CN" sz="2000" dirty="0">
                <a:latin typeface="FZKTK--GBK1-0"/>
              </a:rPr>
              <a:t>90 </a:t>
            </a:r>
            <a:r>
              <a:rPr lang="zh-CN" altLang="en-US" sz="2000" dirty="0">
                <a:latin typeface="FZKTK--GBK1-0"/>
              </a:rPr>
              <a:t>岁生日献上的舞蹈大礼。</a:t>
            </a:r>
            <a:endParaRPr lang="en-US" altLang="zh-CN" sz="2000" dirty="0">
              <a:latin typeface="FZKTK--GBK1-0"/>
            </a:endParaRPr>
          </a:p>
          <a:p>
            <a:pPr algn="l">
              <a:lnSpc>
                <a:spcPct val="150000"/>
              </a:lnSpc>
            </a:pPr>
            <a:r>
              <a:rPr lang="en-US" altLang="zh-CN" sz="2000" dirty="0">
                <a:latin typeface="FZKTK--GBK1-0"/>
              </a:rPr>
              <a:t>   2013 </a:t>
            </a:r>
            <a:r>
              <a:rPr lang="zh-CN" altLang="en-US" sz="2000" dirty="0">
                <a:latin typeface="FZKTK--GBK1-0"/>
              </a:rPr>
              <a:t>年 </a:t>
            </a:r>
            <a:r>
              <a:rPr lang="en-US" altLang="zh-CN" sz="2000" dirty="0">
                <a:latin typeface="FZKTK--GBK1-0"/>
              </a:rPr>
              <a:t>7 </a:t>
            </a:r>
            <a:r>
              <a:rPr lang="zh-CN" altLang="en-US" sz="2000" dirty="0">
                <a:latin typeface="FZKTK--GBK1-0"/>
              </a:rPr>
              <a:t>月第七届“小荷风采”全国少儿舞蹈展演活动在北京清华学堂隆重举行。共有来自全国各省、市、自治区的 </a:t>
            </a:r>
            <a:r>
              <a:rPr lang="en-US" altLang="zh-CN" sz="2000" dirty="0">
                <a:latin typeface="FZKTK--GBK1-0"/>
              </a:rPr>
              <a:t>137 </a:t>
            </a:r>
            <a:r>
              <a:rPr lang="zh-CN" altLang="en-US" sz="2000" dirty="0">
                <a:latin typeface="FZKTK--GBK1-0"/>
              </a:rPr>
              <a:t>个作品， </a:t>
            </a:r>
            <a:r>
              <a:rPr lang="en-US" altLang="zh-CN" sz="2000" dirty="0">
                <a:latin typeface="FZKTK--GBK1-0"/>
              </a:rPr>
              <a:t>4000 </a:t>
            </a:r>
            <a:r>
              <a:rPr lang="zh-CN" altLang="en-US" sz="2000" dirty="0">
                <a:latin typeface="FZKTK--GBK1-0"/>
              </a:rPr>
              <a:t>多名少儿齐聚一堂，展示自我、交流技艺。本届，中国舞蹈家协会与全国城区少年宫研究会携手，首次在中国少年儿童“小荷风采”舞蹈展演中专门设立了少年宫系统赛区。</a:t>
            </a:r>
            <a:endParaRPr lang="en-US" altLang="zh-CN" sz="2000" dirty="0">
              <a:latin typeface="FZKTK--GBK1-0"/>
            </a:endParaRPr>
          </a:p>
          <a:p>
            <a:pPr algn="l">
              <a:lnSpc>
                <a:spcPct val="150000"/>
              </a:lnSpc>
            </a:pPr>
            <a:br>
              <a:rPr lang="zh-CN" altLang="en-US" sz="2000" dirty="0"/>
            </a:br>
            <a:br>
              <a:rPr lang="zh-CN" altLang="en-US" sz="2000" dirty="0"/>
            </a:br>
            <a:br>
              <a:rPr lang="zh-CN" altLang="en-US" sz="2000" dirty="0"/>
            </a:br>
            <a:br>
              <a:rPr lang="zh-CN" altLang="en-US" sz="2000" b="0" i="0" dirty="0">
                <a:effectLst/>
                <a:latin typeface="FZKTK--GBK1-0"/>
              </a:rPr>
            </a:br>
            <a:br>
              <a:rPr lang="zh-CN" altLang="en-US" sz="2000" dirty="0"/>
            </a:br>
            <a:endParaRPr lang="zh-CN" altLang="en-US" sz="2000" dirty="0"/>
          </a:p>
          <a:p>
            <a:pPr algn="l">
              <a:lnSpc>
                <a:spcPct val="150000"/>
              </a:lnSpc>
            </a:pPr>
            <a:br>
              <a:rPr lang="zh-CN" altLang="en-US" sz="2000" b="0" i="0" dirty="0">
                <a:effectLst/>
                <a:latin typeface="FZKTK--GBK1-0"/>
              </a:rPr>
            </a:br>
            <a:br>
              <a:rPr lang="zh-CN" altLang="en-US" sz="2000" dirty="0"/>
            </a:b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58926" y="999691"/>
            <a:ext cx="4084515" cy="615553"/>
          </a:xfrm>
        </p:spPr>
        <p:txBody>
          <a:bodyPr rtlCol="0"/>
          <a:lstStyle/>
          <a:p>
            <a:pPr rtl="0"/>
            <a:r>
              <a:rPr lang="zh-CN" altLang="en-US" dirty="0"/>
              <a:t>拓展阅读</a:t>
            </a:r>
            <a:endParaRPr lang="zh-CN" altLang="en-US" dirty="0"/>
          </a:p>
        </p:txBody>
      </p:sp>
      <p:sp>
        <p:nvSpPr>
          <p:cNvPr id="3" name="文本占位符 2"/>
          <p:cNvSpPr>
            <a:spLocks noGrp="1"/>
          </p:cNvSpPr>
          <p:nvPr>
            <p:ph type="body" sz="quarter" idx="12"/>
          </p:nvPr>
        </p:nvSpPr>
        <p:spPr>
          <a:xfrm>
            <a:off x="598627" y="1946029"/>
            <a:ext cx="10994746" cy="5944784"/>
          </a:xfrm>
        </p:spPr>
        <p:txBody>
          <a:bodyPr vert="horz" wrap="square" lIns="0" tIns="0" rIns="0" bIns="0" rtlCol="0" anchor="t">
            <a:noAutofit/>
          </a:bodyPr>
          <a:lstStyle/>
          <a:p>
            <a:pPr algn="l">
              <a:lnSpc>
                <a:spcPct val="150000"/>
              </a:lnSpc>
            </a:pPr>
            <a:br>
              <a:rPr lang="zh-CN" altLang="en-US" sz="1800" b="0" i="0" dirty="0">
                <a:solidFill>
                  <a:srgbClr val="242021"/>
                </a:solidFill>
                <a:effectLst/>
                <a:latin typeface="FZKTK--GBK1-0"/>
              </a:rPr>
            </a:br>
            <a:r>
              <a:rPr altLang="zh-CN" sz="1800" b="0" i="0" dirty="0">
                <a:solidFill>
                  <a:srgbClr val="242021"/>
                </a:solidFill>
                <a:effectLst/>
                <a:latin typeface="FZKTK--GBK1-0"/>
              </a:rPr>
              <a:t>   </a:t>
            </a:r>
            <a:r>
              <a:rPr lang="zh-CN" altLang="en-US" sz="2000" dirty="0">
                <a:latin typeface="FZKTK--GBK1-0"/>
              </a:rPr>
              <a:t>本届展演中，新疆代表队的</a:t>
            </a:r>
            <a:r>
              <a:rPr lang="en-US" altLang="zh-CN" sz="2000" dirty="0">
                <a:latin typeface="FZKTK--GBK1-0"/>
              </a:rPr>
              <a:t>《</a:t>
            </a:r>
            <a:r>
              <a:rPr lang="zh-CN" altLang="en-US" sz="2000" dirty="0">
                <a:latin typeface="FZKTK--GBK1-0"/>
              </a:rPr>
              <a:t>顶碗舞</a:t>
            </a:r>
            <a:r>
              <a:rPr lang="en-US" altLang="zh-CN" sz="2000" dirty="0">
                <a:latin typeface="FZKTK--GBK1-0"/>
              </a:rPr>
              <a:t>》</a:t>
            </a:r>
            <a:r>
              <a:rPr lang="zh-CN" altLang="en-US" sz="2000" dirty="0">
                <a:latin typeface="FZKTK--GBK1-0"/>
              </a:rPr>
              <a:t>、北京代表队的</a:t>
            </a:r>
            <a:r>
              <a:rPr lang="en-US" altLang="zh-CN" sz="2000" dirty="0">
                <a:latin typeface="FZKTK--GBK1-0"/>
              </a:rPr>
              <a:t>《</a:t>
            </a:r>
            <a:r>
              <a:rPr lang="zh-CN" altLang="en-US" sz="2000" dirty="0">
                <a:latin typeface="FZKTK--GBK1-0"/>
              </a:rPr>
              <a:t>童年如歌</a:t>
            </a:r>
            <a:r>
              <a:rPr lang="en-US" altLang="zh-CN" sz="2000" dirty="0">
                <a:latin typeface="FZKTK--GBK1-0"/>
              </a:rPr>
              <a:t>》</a:t>
            </a:r>
            <a:r>
              <a:rPr lang="zh-CN" altLang="en-US" sz="2000" dirty="0">
                <a:latin typeface="FZKTK--GBK1-0"/>
              </a:rPr>
              <a:t>、吉林代表队的</a:t>
            </a:r>
            <a:r>
              <a:rPr lang="en-US" altLang="zh-CN" sz="2000" dirty="0">
                <a:latin typeface="FZKTK--GBK1-0"/>
              </a:rPr>
              <a:t>《</a:t>
            </a:r>
            <a:r>
              <a:rPr lang="zh-CN" altLang="en-US" sz="2000" dirty="0">
                <a:latin typeface="FZKTK--GBK1-0"/>
              </a:rPr>
              <a:t>顶水舞</a:t>
            </a:r>
            <a:r>
              <a:rPr lang="en-US" altLang="zh-CN" sz="2000" dirty="0">
                <a:latin typeface="FZKTK--GBK1-0"/>
              </a:rPr>
              <a:t>》</a:t>
            </a:r>
            <a:r>
              <a:rPr lang="zh-CN" altLang="en-US" sz="2000" dirty="0">
                <a:latin typeface="FZKTK--GBK1-0"/>
              </a:rPr>
              <a:t>甘肃代表队的</a:t>
            </a:r>
            <a:r>
              <a:rPr lang="en-US" altLang="zh-CN" sz="2000" dirty="0">
                <a:latin typeface="FZKTK--GBK1-0"/>
              </a:rPr>
              <a:t>《</a:t>
            </a:r>
            <a:r>
              <a:rPr lang="zh-CN" altLang="en-US" sz="2000" dirty="0">
                <a:latin typeface="FZKTK--GBK1-0"/>
              </a:rPr>
              <a:t>花儿朵朵</a:t>
            </a:r>
            <a:r>
              <a:rPr lang="en-US" altLang="zh-CN" sz="2000" dirty="0">
                <a:latin typeface="FZKTK--GBK1-0"/>
              </a:rPr>
              <a:t>》</a:t>
            </a:r>
            <a:r>
              <a:rPr lang="zh-CN" altLang="en-US" sz="2000" dirty="0">
                <a:latin typeface="FZKTK--GBK1-0"/>
              </a:rPr>
              <a:t>、广东代表队的</a:t>
            </a:r>
            <a:r>
              <a:rPr lang="en-US" altLang="zh-CN" sz="2000" dirty="0">
                <a:latin typeface="FZKTK--GBK1-0"/>
              </a:rPr>
              <a:t>《</a:t>
            </a:r>
            <a:r>
              <a:rPr lang="zh-CN" altLang="en-US" sz="2000" dirty="0">
                <a:latin typeface="FZKTK--GBK1-0"/>
              </a:rPr>
              <a:t>鱼</a:t>
            </a:r>
            <a:r>
              <a:rPr lang="en-US" altLang="zh-CN" sz="2000" dirty="0">
                <a:latin typeface="FZKTK--GBK1-0"/>
              </a:rPr>
              <a:t>·</a:t>
            </a:r>
            <a:r>
              <a:rPr lang="zh-CN" altLang="en-US" sz="2000" dirty="0">
                <a:latin typeface="FZKTK--GBK1-0"/>
              </a:rPr>
              <a:t>戏</a:t>
            </a:r>
            <a:r>
              <a:rPr lang="en-US" altLang="zh-CN" sz="2000" dirty="0">
                <a:latin typeface="FZKTK--GBK1-0"/>
              </a:rPr>
              <a:t>》《</a:t>
            </a:r>
            <a:r>
              <a:rPr lang="zh-CN" altLang="en-US" sz="2000" dirty="0">
                <a:latin typeface="FZKTK--GBK1-0"/>
              </a:rPr>
              <a:t>我们刚上一年级</a:t>
            </a:r>
            <a:r>
              <a:rPr lang="en-US" altLang="zh-CN" sz="2000" dirty="0">
                <a:latin typeface="FZKTK--GBK1-0"/>
              </a:rPr>
              <a:t>》《</a:t>
            </a:r>
            <a:r>
              <a:rPr lang="zh-CN" altLang="en-US" sz="2000" dirty="0">
                <a:latin typeface="FZKTK--GBK1-0"/>
              </a:rPr>
              <a:t>自古英雄出少年</a:t>
            </a:r>
            <a:r>
              <a:rPr lang="en-US" altLang="zh-CN" sz="2000" dirty="0">
                <a:latin typeface="FZKTK--GBK1-0"/>
              </a:rPr>
              <a:t>》</a:t>
            </a:r>
            <a:r>
              <a:rPr lang="zh-CN" altLang="en-US" sz="2000" dirty="0">
                <a:latin typeface="FZKTK--GBK1-0"/>
              </a:rPr>
              <a:t>等作品获得了专家的一致好评。据悉，“小荷风采”举办以来，儿童舞蹈渐渐从模仿成人舞蹈转为拥有自己的特色，不仅体裁、形式上越来越丰满，而且题材、舞蹈形象也都让人意想不到。经过了十五年的发展，由中国舞协创办的“小荷风采”全国少儿舞蹈展演已成为我国少年儿童舞蹈交流与展示的一个非常响亮的品牌，经过全国几代少儿舞蹈工作者的共同努力，现已开创出一片生机勃勃的“小荷”舞蹈园地。 </a:t>
            </a:r>
            <a:br>
              <a:rPr lang="zh-CN" altLang="en-US" sz="2000" dirty="0">
                <a:latin typeface="FZKTK--GBK1-0"/>
              </a:rPr>
            </a:br>
            <a:br>
              <a:rPr lang="zh-CN" altLang="en-US" sz="2000" dirty="0"/>
            </a:br>
            <a:br>
              <a:rPr lang="zh-CN" altLang="en-US" sz="2000" dirty="0"/>
            </a:br>
            <a:br>
              <a:rPr lang="zh-CN" altLang="en-US" sz="2000" dirty="0"/>
            </a:br>
            <a:br>
              <a:rPr lang="zh-CN" altLang="en-US" sz="2000" dirty="0"/>
            </a:br>
            <a:br>
              <a:rPr lang="zh-CN" altLang="en-US" sz="2000" b="0" i="0" dirty="0">
                <a:effectLst/>
                <a:latin typeface="FZKTK--GBK1-0"/>
              </a:rPr>
            </a:br>
            <a:br>
              <a:rPr lang="zh-CN" altLang="en-US" sz="2000" dirty="0"/>
            </a:br>
            <a:endParaRPr lang="zh-CN" altLang="en-US" sz="2000" dirty="0"/>
          </a:p>
          <a:p>
            <a:pPr algn="l">
              <a:lnSpc>
                <a:spcPct val="150000"/>
              </a:lnSpc>
            </a:pPr>
            <a:br>
              <a:rPr lang="zh-CN" altLang="en-US" sz="2000" b="0" i="0" dirty="0">
                <a:effectLst/>
                <a:latin typeface="FZKTK--GBK1-0"/>
              </a:rPr>
            </a:br>
            <a:br>
              <a:rPr lang="zh-CN" altLang="en-US" sz="2000" dirty="0"/>
            </a:b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56513" y="882648"/>
            <a:ext cx="4084515" cy="615553"/>
          </a:xfrm>
        </p:spPr>
        <p:txBody>
          <a:bodyPr rtlCol="0"/>
          <a:lstStyle/>
          <a:p>
            <a:pPr rtl="0"/>
            <a:r>
              <a:rPr lang="zh-CN" altLang="en-US" dirty="0"/>
              <a:t>拓展阅读</a:t>
            </a:r>
            <a:endParaRPr lang="zh-CN" altLang="en-US" dirty="0"/>
          </a:p>
        </p:txBody>
      </p:sp>
      <p:sp>
        <p:nvSpPr>
          <p:cNvPr id="3" name="文本占位符 2"/>
          <p:cNvSpPr>
            <a:spLocks noGrp="1"/>
          </p:cNvSpPr>
          <p:nvPr>
            <p:ph type="body" sz="quarter" idx="12"/>
          </p:nvPr>
        </p:nvSpPr>
        <p:spPr>
          <a:xfrm>
            <a:off x="525475" y="1875565"/>
            <a:ext cx="11141049" cy="5944784"/>
          </a:xfrm>
        </p:spPr>
        <p:txBody>
          <a:bodyPr vert="horz" wrap="square" lIns="0" tIns="0" rIns="0" bIns="0" rtlCol="0" anchor="t">
            <a:noAutofit/>
          </a:bodyPr>
          <a:lstStyle/>
          <a:p>
            <a:pPr algn="l">
              <a:lnSpc>
                <a:spcPct val="150000"/>
              </a:lnSpc>
            </a:pPr>
            <a:r>
              <a:rPr lang="zh-CN" altLang="en-US" sz="1900" dirty="0">
                <a:latin typeface="FZKTK--GBK1-0"/>
              </a:rPr>
              <a:t>        今年即将迎来第</a:t>
            </a:r>
            <a:r>
              <a:rPr lang="en-US" altLang="zh-CN" sz="1900" dirty="0">
                <a:latin typeface="FZKTK--GBK1-0"/>
              </a:rPr>
              <a:t>12届</a:t>
            </a:r>
            <a:r>
              <a:rPr lang="zh-CN" altLang="en-US" sz="1900" dirty="0">
                <a:latin typeface="FZKTK--GBK1-0"/>
              </a:rPr>
              <a:t>“</a:t>
            </a:r>
            <a:r>
              <a:rPr lang="en-US" altLang="zh-CN" sz="1900" dirty="0" err="1">
                <a:latin typeface="FZKTK--GBK1-0"/>
              </a:rPr>
              <a:t>小荷风采</a:t>
            </a:r>
            <a:r>
              <a:rPr lang="zh-CN" altLang="en-US" sz="1900" dirty="0">
                <a:latin typeface="FZKTK--GBK1-0"/>
              </a:rPr>
              <a:t>”</a:t>
            </a:r>
            <a:r>
              <a:rPr lang="en-US" altLang="zh-CN" sz="1900" dirty="0">
                <a:latin typeface="FZKTK--GBK1-0"/>
              </a:rPr>
              <a:t>舞蹈展演活动，经过了25年的发展，由中国舞协创办的</a:t>
            </a:r>
            <a:r>
              <a:rPr lang="zh-CN" altLang="en-US" sz="1900" dirty="0">
                <a:latin typeface="FZKTK--GBK1-0"/>
              </a:rPr>
              <a:t>“</a:t>
            </a:r>
            <a:r>
              <a:rPr lang="en-US" altLang="zh-CN" sz="1900" dirty="0" err="1">
                <a:latin typeface="FZKTK--GBK1-0"/>
              </a:rPr>
              <a:t>小荷风采</a:t>
            </a:r>
            <a:r>
              <a:rPr lang="zh-CN" altLang="en-US" sz="1900" dirty="0">
                <a:latin typeface="FZKTK--GBK1-0"/>
              </a:rPr>
              <a:t>”</a:t>
            </a:r>
            <a:r>
              <a:rPr lang="en-US" altLang="zh-CN" sz="1900" dirty="0" err="1">
                <a:latin typeface="FZKTK--GBK1-0"/>
              </a:rPr>
              <a:t>全国少儿</a:t>
            </a:r>
            <a:r>
              <a:rPr lang="zh-CN" altLang="en-US" sz="1900" dirty="0">
                <a:latin typeface="FZKTK--GBK1-0"/>
              </a:rPr>
              <a:t>舞蹈展演</a:t>
            </a:r>
            <a:r>
              <a:rPr lang="en-US" altLang="zh-CN" sz="1900" dirty="0" err="1">
                <a:latin typeface="FZKTK--GBK1-0"/>
              </a:rPr>
              <a:t>已成为我国少</a:t>
            </a:r>
            <a:r>
              <a:rPr lang="zh-CN" altLang="en-US" sz="1900" dirty="0">
                <a:latin typeface="FZKTK--GBK1-0"/>
              </a:rPr>
              <a:t>年</a:t>
            </a:r>
            <a:r>
              <a:rPr lang="en-US" altLang="zh-CN" sz="1900" dirty="0">
                <a:latin typeface="FZKTK--GBK1-0"/>
              </a:rPr>
              <a:t>儿</a:t>
            </a:r>
            <a:r>
              <a:rPr lang="zh-CN" altLang="en-US" sz="1900" dirty="0">
                <a:latin typeface="FZKTK--GBK1-0"/>
              </a:rPr>
              <a:t>童</a:t>
            </a:r>
            <a:r>
              <a:rPr lang="en-US" altLang="zh-CN" sz="1900" dirty="0" err="1">
                <a:latin typeface="FZKTK--GBK1-0"/>
              </a:rPr>
              <a:t>舞蹈</a:t>
            </a:r>
            <a:r>
              <a:rPr lang="zh-CN" altLang="en-US" sz="1900" dirty="0">
                <a:latin typeface="FZKTK--GBK1-0"/>
              </a:rPr>
              <a:t>交流与展示的一个非常响亮的品牌</a:t>
            </a:r>
            <a:r>
              <a:rPr lang="en-US" altLang="zh-CN" sz="1900" dirty="0">
                <a:latin typeface="FZKTK--GBK1-0"/>
              </a:rPr>
              <a:t>，</a:t>
            </a:r>
            <a:r>
              <a:rPr lang="en-US" altLang="zh-CN" sz="1900" dirty="0" err="1">
                <a:latin typeface="FZKTK--GBK1-0"/>
              </a:rPr>
              <a:t>经过全国几代少儿舞蹈工作者的共同努力，现已开创出一片生机勃勃的</a:t>
            </a:r>
            <a:r>
              <a:rPr lang="zh-CN" altLang="en-US" sz="1900" dirty="0">
                <a:latin typeface="FZKTK--GBK1-0"/>
              </a:rPr>
              <a:t>“</a:t>
            </a:r>
            <a:r>
              <a:rPr lang="en-US" altLang="zh-CN" sz="1900" dirty="0">
                <a:latin typeface="FZKTK--GBK1-0"/>
              </a:rPr>
              <a:t>小</a:t>
            </a:r>
            <a:r>
              <a:rPr lang="zh-CN" altLang="en-US" sz="1900" dirty="0">
                <a:latin typeface="FZKTK--GBK1-0"/>
              </a:rPr>
              <a:t>荷”</a:t>
            </a:r>
            <a:r>
              <a:rPr lang="en-US" altLang="zh-CN" sz="1900" dirty="0" err="1">
                <a:latin typeface="FZKTK--GBK1-0"/>
              </a:rPr>
              <a:t>舞蹈园地</a:t>
            </a:r>
            <a:r>
              <a:rPr lang="en-US" altLang="zh-CN" sz="1900" dirty="0">
                <a:latin typeface="FZKTK--GBK1-0"/>
              </a:rPr>
              <a:t>。</a:t>
            </a:r>
            <a:endParaRPr lang="en-US" altLang="zh-CN" sz="1900" dirty="0">
              <a:latin typeface="FZKTK--GBK1-0"/>
            </a:endParaRPr>
          </a:p>
          <a:p>
            <a:pPr algn="l">
              <a:lnSpc>
                <a:spcPct val="150000"/>
              </a:lnSpc>
            </a:pPr>
            <a:r>
              <a:rPr lang="zh-CN" altLang="en-US" sz="1900" dirty="0">
                <a:latin typeface="FZKTK--GBK1-0"/>
              </a:rPr>
              <a:t>         长期以来，中国舞协通过“小荷风采”的展演平台及各种相关座谈会、研讨会，针对少儿舞蹈教育的目的、方法进行广泛深入的探讨，将少儿舞蹈教育由相对狭隘、功利的观念向素质教育和美育教育拓展，使少儿舞蹈教育不再仅仅局限于通过相对专业的舞蹈训练，学会表演舞蹈，在比赛中拿奖，进而成为升学的一个筹码；而是扩展它深层教育的外延，通过对广大的幼儿、少儿的舞蹈启蒙教育，让他们在学习舞蹈的过程中形成良好的个性、高尚的品德，启发他们的想象力、创造力，培养他们的自制力、意志力，加强他们的团队精神与美好情商，让他们通过舞蹈认识祖国与民族，热爱人民与家园。 </a:t>
            </a:r>
            <a:br>
              <a:rPr lang="zh-CN" altLang="en-US" sz="1900" dirty="0">
                <a:latin typeface="FZKTK--GBK1-0"/>
              </a:rPr>
            </a:br>
            <a:br>
              <a:rPr lang="zh-CN" altLang="en-US" sz="1900" dirty="0"/>
            </a:br>
            <a:br>
              <a:rPr lang="zh-CN" altLang="en-US" sz="1900" dirty="0"/>
            </a:br>
            <a:br>
              <a:rPr lang="zh-CN" altLang="en-US" sz="1900" dirty="0"/>
            </a:br>
            <a:br>
              <a:rPr lang="zh-CN" altLang="en-US" sz="1900" dirty="0"/>
            </a:br>
            <a:br>
              <a:rPr lang="zh-CN" altLang="en-US" sz="1900" dirty="0"/>
            </a:br>
            <a:br>
              <a:rPr lang="zh-CN" altLang="en-US" sz="1900" b="0" i="0" dirty="0">
                <a:effectLst/>
                <a:latin typeface="FZKTK--GBK1-0"/>
              </a:rPr>
            </a:br>
            <a:br>
              <a:rPr lang="zh-CN" altLang="en-US" sz="1900" dirty="0"/>
            </a:br>
            <a:endParaRPr lang="zh-CN" altLang="en-US" sz="1900" dirty="0"/>
          </a:p>
          <a:p>
            <a:pPr algn="l">
              <a:lnSpc>
                <a:spcPct val="150000"/>
              </a:lnSpc>
            </a:pPr>
            <a:br>
              <a:rPr lang="zh-CN" altLang="en-US" sz="1900" b="0" i="0" dirty="0">
                <a:effectLst/>
                <a:latin typeface="FZKTK--GBK1-0"/>
              </a:rPr>
            </a:br>
            <a:br>
              <a:rPr lang="zh-CN" altLang="en-US" sz="1900" dirty="0"/>
            </a:br>
            <a:endParaRPr lang="zh-CN" altLang="en-US" sz="19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rtlCol="0"/>
          <a:lstStyle/>
          <a:p>
            <a:r>
              <a:rPr lang="zh-CN" altLang="en-US" sz="3600" b="1" dirty="0">
                <a:latin typeface="楷体" panose="02010609060101010101" pitchFamily="49" charset="-122"/>
                <a:ea typeface="楷体" panose="02010609060101010101" pitchFamily="49" charset="-122"/>
              </a:rPr>
              <a:t>案例评析</a:t>
            </a:r>
            <a:endParaRPr lang="zh-CN" altLang="en-US" sz="3600" b="1" dirty="0"/>
          </a:p>
        </p:txBody>
      </p:sp>
      <p:sp>
        <p:nvSpPr>
          <p:cNvPr id="2" name="矩形 1"/>
          <p:cNvSpPr/>
          <p:nvPr/>
        </p:nvSpPr>
        <p:spPr>
          <a:xfrm>
            <a:off x="989990" y="2271714"/>
            <a:ext cx="10372954" cy="4289059"/>
          </a:xfrm>
          <a:prstGeom prst="rect">
            <a:avLst/>
          </a:prstGeom>
        </p:spPr>
        <p:txBody>
          <a:bodyPr wrap="square">
            <a:spAutoFit/>
          </a:bodyPr>
          <a:lstStyle/>
          <a:p>
            <a:pPr>
              <a:lnSpc>
                <a:spcPct val="150000"/>
              </a:lnSpc>
            </a:pPr>
            <a:r>
              <a:rPr lang="zh-CN" altLang="en-US" sz="2300" b="1" dirty="0">
                <a:solidFill>
                  <a:srgbClr val="C00000"/>
                </a:solidFill>
                <a:latin typeface="华文楷体" panose="02010600040101010101" pitchFamily="2" charset="-122"/>
                <a:ea typeface="华文楷体" panose="02010600040101010101" pitchFamily="2" charset="-122"/>
              </a:rPr>
              <a:t>        舞蹈创编中的技法是一种方法，是把动作进行艺术处理的一种方法，它并不能代替创作。创作是“法外”，而不是“法内”，永远是创作心得，新的动作，新的组合方式。用自己的方式来改变原来的动作，重新组合，这就是“标新立异”。把自己想象的东西，感觉到的东西用最简练的色彩、最简练的线条和最简练的语言去填满舞台的空间。对动作本身的含义要去理解、迎合，千万不要解释动作。编舞技法多种多样，不是独立存在，他们相互联系，可以灵活运用。 </a:t>
            </a:r>
            <a:br>
              <a:rPr lang="zh-CN" altLang="en-US" sz="2300" b="1" dirty="0">
                <a:solidFill>
                  <a:srgbClr val="C00000"/>
                </a:solidFill>
                <a:latin typeface="华文楷体" panose="02010600040101010101" pitchFamily="2" charset="-122"/>
                <a:ea typeface="华文楷体" panose="02010600040101010101" pitchFamily="2" charset="-122"/>
              </a:rPr>
            </a:br>
            <a:endParaRPr lang="zh-CN" altLang="en-US" sz="2300" b="1" dirty="0">
              <a:solidFill>
                <a:srgbClr val="C00000"/>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rtlCol="0"/>
          <a:lstStyle/>
          <a:p>
            <a:r>
              <a:rPr lang="zh-CN" altLang="en-US" sz="3600" b="1" dirty="0">
                <a:latin typeface="楷体" panose="02010609060101010101" pitchFamily="49" charset="-122"/>
                <a:ea typeface="楷体" panose="02010609060101010101" pitchFamily="49" charset="-122"/>
              </a:rPr>
              <a:t>思考与练习</a:t>
            </a:r>
            <a:endParaRPr lang="zh-CN" altLang="en-US" sz="3600" b="1" dirty="0"/>
          </a:p>
        </p:txBody>
      </p:sp>
      <p:sp>
        <p:nvSpPr>
          <p:cNvPr id="2" name="矩形 1"/>
          <p:cNvSpPr/>
          <p:nvPr/>
        </p:nvSpPr>
        <p:spPr>
          <a:xfrm>
            <a:off x="1104595" y="2905008"/>
            <a:ext cx="9977933" cy="1969770"/>
          </a:xfrm>
          <a:prstGeom prst="rect">
            <a:avLst/>
          </a:prstGeom>
        </p:spPr>
        <p:txBody>
          <a:bodyPr wrap="square">
            <a:spAutoFit/>
          </a:bodyPr>
          <a:lstStyle/>
          <a:p>
            <a:pPr>
              <a:lnSpc>
                <a:spcPct val="150000"/>
              </a:lnSpc>
            </a:pPr>
            <a:r>
              <a:rPr lang="zh-CN" altLang="en-US" sz="2800" b="1" dirty="0">
                <a:solidFill>
                  <a:srgbClr val="C00000"/>
                </a:solidFill>
                <a:latin typeface="华文楷体" panose="02010600040101010101" pitchFamily="2" charset="-122"/>
                <a:ea typeface="华文楷体" panose="02010600040101010101" pitchFamily="2" charset="-122"/>
              </a:rPr>
              <a:t>        使用你所积累的幼儿舞蹈创作技法，自选主题、音乐，尝试创编一个幼儿舞蹈。 </a:t>
            </a:r>
            <a:br>
              <a:rPr lang="zh-CN" altLang="en-US" sz="2800" b="1" dirty="0">
                <a:solidFill>
                  <a:srgbClr val="C00000"/>
                </a:solidFill>
                <a:latin typeface="华文楷体" panose="02010600040101010101" pitchFamily="2" charset="-122"/>
                <a:ea typeface="华文楷体" panose="02010600040101010101" pitchFamily="2" charset="-122"/>
              </a:rPr>
            </a:br>
            <a:endParaRPr lang="zh-CN" altLang="en-US" sz="2800" b="1" dirty="0">
              <a:solidFill>
                <a:srgbClr val="C00000"/>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20db2814-1486-4107-ba4f-1d5d58031158"/>
          <p:cNvSpPr>
            <a:spLocks noGrp="1"/>
          </p:cNvSpPr>
          <p:nvPr>
            <p:ph type="title" hasCustomPrompt="1"/>
          </p:nvPr>
        </p:nvSpPr>
        <p:spPr>
          <a:xfrm>
            <a:off x="1991997" y="1511389"/>
            <a:ext cx="8370872" cy="1999142"/>
          </a:xfrm>
        </p:spPr>
        <p:txBody>
          <a:bodyPr/>
          <a:lstStyle/>
          <a:p>
            <a:pPr algn="ctr">
              <a:lnSpc>
                <a:spcPct val="100000"/>
              </a:lnSpc>
              <a:spcBef>
                <a:spcPct val="0"/>
              </a:spcBef>
            </a:pPr>
            <a:r>
              <a:rPr lang="en-US" sz="7200" b="0" i="0" u="none" dirty="0">
                <a:solidFill>
                  <a:srgbClr val="639CEF"/>
                </a:solidFill>
                <a:ea typeface="华康方圆体 Std W7"/>
              </a:rPr>
              <a:t>谢 </a:t>
            </a:r>
            <a:r>
              <a:rPr lang="en-US" sz="7200" b="0" i="0" u="none" dirty="0" err="1">
                <a:solidFill>
                  <a:srgbClr val="639CEF"/>
                </a:solidFill>
                <a:ea typeface="华康方圆体 Std W7"/>
              </a:rPr>
              <a:t>谢</a:t>
            </a:r>
            <a:r>
              <a:rPr lang="en-US" sz="7200" b="0" i="0" u="none" dirty="0">
                <a:solidFill>
                  <a:srgbClr val="639CEF"/>
                </a:solidFill>
                <a:ea typeface="华康方圆体 Std W7"/>
              </a:rPr>
              <a:t> 观 看</a:t>
            </a:r>
            <a:endParaRPr lang="en-US" sz="7200" b="0" i="0" u="none" dirty="0">
              <a:solidFill>
                <a:srgbClr val="639CEF"/>
              </a:solidFill>
              <a:ea typeface="华康方圆体 Std W7"/>
            </a:endParaRPr>
          </a:p>
        </p:txBody>
      </p:sp>
    </p:spTree>
  </p:cSld>
  <p:clrMapOvr>
    <a:masterClrMapping/>
  </p:clrMapOvr>
</p:sld>
</file>

<file path=ppt/tags/tag1.xml><?xml version="1.0" encoding="utf-8"?>
<p:tagLst xmlns:p="http://schemas.openxmlformats.org/presentationml/2006/main">
  <p:tag name="ISLIDE.GUIDESSETTING" val="{&quot;Id&quot;:&quot;GuidesStyle_Normal&quot;,&quot;Name&quot;:&quot;GuidesStyle_Normal&quot;,&quot;Kind&quot;:0,&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Designed by iSlide">
  <a:themeElements>
    <a:clrScheme name="iSlide">
      <a:dk1>
        <a:srgbClr val="2F2F2F"/>
      </a:dk1>
      <a:lt1>
        <a:srgbClr val="FFFFFF"/>
      </a:lt1>
      <a:dk2>
        <a:srgbClr val="778495"/>
      </a:dk2>
      <a:lt2>
        <a:srgbClr val="F0F0F0"/>
      </a:lt2>
      <a:accent1>
        <a:srgbClr val="639CEF"/>
      </a:accent1>
      <a:accent2>
        <a:srgbClr val="BF87B8"/>
      </a:accent2>
      <a:accent3>
        <a:srgbClr val="F9738A"/>
      </a:accent3>
      <a:accent4>
        <a:srgbClr val="45F9D7"/>
      </a:accent4>
      <a:accent5>
        <a:srgbClr val="7865ED"/>
      </a:accent5>
      <a:accent6>
        <a:srgbClr val="F7CB4F"/>
      </a:accent6>
      <a:hlink>
        <a:srgbClr val="F84D4D"/>
      </a:hlink>
      <a:folHlink>
        <a:srgbClr val="979797"/>
      </a:folHlink>
    </a:clrScheme>
    <a:fontScheme name="iSlide">
      <a:majorFont>
        <a:latin typeface="Lato Black"/>
        <a:ea typeface="华康方圆体 Std W7"/>
        <a:cs typeface=""/>
      </a:majorFont>
      <a:minorFont>
        <a:latin typeface="Lato"/>
        <a:ea typeface="思源黑体 CN Normal"/>
        <a:cs typeface=""/>
      </a:minorFont>
    </a:fontScheme>
    <a:fmtScheme name="iSlid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16126</Words>
  <Application>WPS 演示</Application>
  <PresentationFormat>宽屏</PresentationFormat>
  <Paragraphs>456</Paragraphs>
  <Slides>97</Slides>
  <Notes>90</Notes>
  <HiddenSlides>0</HiddenSlides>
  <MMClips>0</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97</vt:i4>
      </vt:variant>
    </vt:vector>
  </HeadingPairs>
  <TitlesOfParts>
    <vt:vector size="124" baseType="lpstr">
      <vt:lpstr>Arial</vt:lpstr>
      <vt:lpstr>宋体</vt:lpstr>
      <vt:lpstr>Wingdings</vt:lpstr>
      <vt:lpstr>Microsoft YaHei UI</vt:lpstr>
      <vt:lpstr>Segoe UI</vt:lpstr>
      <vt:lpstr>华康方圆体 Std W7</vt:lpstr>
      <vt:lpstr>Latha</vt:lpstr>
      <vt:lpstr>Lato</vt:lpstr>
      <vt:lpstr>等线</vt:lpstr>
      <vt:lpstr>Calibri</vt:lpstr>
      <vt:lpstr>FZHTJW--GB1-0</vt:lpstr>
      <vt:lpstr>微软雅黑</vt:lpstr>
      <vt:lpstr>Arial Unicode MS</vt:lpstr>
      <vt:lpstr>思源黑体 CN Normal</vt:lpstr>
      <vt:lpstr>FZDBSJW--GB1-0</vt:lpstr>
      <vt:lpstr>FZKTK--GBK1-0</vt:lpstr>
      <vt:lpstr>TimesNewRomanPSMT</vt:lpstr>
      <vt:lpstr>FZSSJW--GB1-0</vt:lpstr>
      <vt:lpstr>FZDHTJW--GB1-0</vt:lpstr>
      <vt:lpstr>楷体</vt:lpstr>
      <vt:lpstr>HYb9gj</vt:lpstr>
      <vt:lpstr>Times New Roman</vt:lpstr>
      <vt:lpstr>华文楷体</vt:lpstr>
      <vt:lpstr>Lato</vt:lpstr>
      <vt:lpstr>华康方圆体 Std W7</vt:lpstr>
      <vt:lpstr>Lato Black</vt:lpstr>
      <vt:lpstr>Designed by iSlide</vt:lpstr>
      <vt:lpstr>舞蹈与幼儿舞蹈创编</vt:lpstr>
      <vt:lpstr>目    录</vt:lpstr>
      <vt:lpstr>项目五  幼儿舞蹈创编技法</vt:lpstr>
      <vt:lpstr>目    录</vt:lpstr>
      <vt:lpstr>学习目标</vt:lpstr>
      <vt:lpstr>导入案例</vt:lpstr>
      <vt:lpstr>情境思考</vt:lpstr>
      <vt:lpstr>任务一    即兴编舞技法 </vt:lpstr>
      <vt:lpstr>一、即兴舞蹈</vt:lpstr>
      <vt:lpstr>一、即兴舞蹈</vt:lpstr>
      <vt:lpstr>一、即兴舞蹈</vt:lpstr>
      <vt:lpstr>一、即兴舞蹈</vt:lpstr>
      <vt:lpstr>一、即兴舞蹈</vt:lpstr>
      <vt:lpstr>典型案例</vt:lpstr>
      <vt:lpstr>典型案例</vt:lpstr>
      <vt:lpstr>二、动点练习</vt:lpstr>
      <vt:lpstr>二、动点练习</vt:lpstr>
      <vt:lpstr>任务二     动作元素编舞 </vt:lpstr>
      <vt:lpstr>一、舞蹈动作</vt:lpstr>
      <vt:lpstr>二、动作变化练习</vt:lpstr>
      <vt:lpstr>二、动作变化练习</vt:lpstr>
      <vt:lpstr>典型案例</vt:lpstr>
      <vt:lpstr>典型案例</vt:lpstr>
      <vt:lpstr>典型案例</vt:lpstr>
      <vt:lpstr>典型案例</vt:lpstr>
      <vt:lpstr>典型案例</vt:lpstr>
      <vt:lpstr>典型案例</vt:lpstr>
      <vt:lpstr>PowerPoint 演示文稿</vt:lpstr>
      <vt:lpstr>二、动作变化练习</vt:lpstr>
      <vt:lpstr>二、动作变化练习</vt:lpstr>
      <vt:lpstr>任务三　群舞调度编舞 </vt:lpstr>
      <vt:lpstr>一、舞台调度</vt:lpstr>
      <vt:lpstr>二、运动路线调度</vt:lpstr>
      <vt:lpstr>二、运动路线调度</vt:lpstr>
      <vt:lpstr>三、角、块形调度</vt:lpstr>
      <vt:lpstr>四、圆形、放射形与聚、散调度</vt:lpstr>
      <vt:lpstr>五、点、线、面、体综合调度编舞</vt:lpstr>
      <vt:lpstr>五、点、线、面、体综合调度编舞</vt:lpstr>
      <vt:lpstr>六、调度练习</vt:lpstr>
      <vt:lpstr>六、调度练习</vt:lpstr>
      <vt:lpstr>典型案例</vt:lpstr>
      <vt:lpstr>典型案例</vt:lpstr>
      <vt:lpstr>任务四   交响编舞技法 </vt:lpstr>
      <vt:lpstr>PowerPoint 演示文稿</vt:lpstr>
      <vt:lpstr>PowerPoint 演示文稿</vt:lpstr>
      <vt:lpstr>PowerPoint 演示文稿</vt:lpstr>
      <vt:lpstr>PowerPoint 演示文稿</vt:lpstr>
      <vt:lpstr>PowerPoint 演示文稿</vt:lpstr>
      <vt:lpstr>典型案例</vt:lpstr>
      <vt:lpstr>任务五   自娱性幼儿舞蹈创编 </vt:lpstr>
      <vt:lpstr>PowerPoint 演示文稿</vt:lpstr>
      <vt:lpstr>PowerPoint 演示文稿</vt:lpstr>
      <vt:lpstr>PowerPoint 演示文稿</vt:lpstr>
      <vt:lpstr>PowerPoint 演示文稿</vt:lpstr>
      <vt:lpstr>PowerPoint 演示文稿</vt:lpstr>
      <vt:lpstr>典型案例</vt:lpstr>
      <vt:lpstr>典型案例</vt:lpstr>
      <vt:lpstr>PowerPoint 演示文稿</vt:lpstr>
      <vt:lpstr>PowerPoint 演示文稿</vt:lpstr>
      <vt:lpstr>PowerPoint 演示文稿</vt:lpstr>
      <vt:lpstr>知识链接</vt:lpstr>
      <vt:lpstr>知识链接</vt:lpstr>
      <vt:lpstr>知识链接</vt:lpstr>
      <vt:lpstr>典型案例</vt:lpstr>
      <vt:lpstr>典型案例</vt:lpstr>
      <vt:lpstr>典型案例</vt:lpstr>
      <vt:lpstr>知识链接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任务六  表演性幼儿舞蹈创编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典型案例</vt:lpstr>
      <vt:lpstr>典型案例</vt:lpstr>
      <vt:lpstr>任务七   舞蹈戏剧展演活动方案 </vt:lpstr>
      <vt:lpstr>PowerPoint 演示文稿</vt:lpstr>
      <vt:lpstr>拓展阅读</vt:lpstr>
      <vt:lpstr>德育课堂</vt:lpstr>
      <vt:lpstr>拓展阅读</vt:lpstr>
      <vt:lpstr>拓展阅读</vt:lpstr>
      <vt:lpstr>拓展阅读</vt:lpstr>
      <vt:lpstr>拓展阅读</vt:lpstr>
      <vt:lpstr>案例评析</vt:lpstr>
      <vt:lpstr>思考与练习</vt:lpstr>
      <vt:lpstr>谢 谢 观 看</vt:lpstr>
    </vt:vector>
  </TitlesOfParts>
  <Company>iSlide</Company>
  <LinksUpToDate>false</LinksUpToDate>
  <SharedDoc>false</SharedDoc>
  <HyperlinksChanged>false</HyperlinksChanged>
  <AppVersion>14.0000</AppVersion>
  <Manager>婷婷煜立</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婷婷煜立</dc:creator>
  <cp:lastModifiedBy>嘟嘟</cp:lastModifiedBy>
  <cp:revision>185</cp:revision>
  <cp:lastPrinted>2024-11-10T16:00:00Z</cp:lastPrinted>
  <dcterms:created xsi:type="dcterms:W3CDTF">2024-11-10T16:00:00Z</dcterms:created>
  <dcterms:modified xsi:type="dcterms:W3CDTF">2025-09-02T06:50:17Z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2c5ec207-e925-4be5-861e-a7bc7bb8d660</vt:lpwstr>
  </property>
  <property fmtid="{D5CDD505-2E9C-101B-9397-08002B2CF9AE}" pid="3" name="ICV">
    <vt:lpwstr>F7402739B12E4044935BDEA5D42AF7FE_12</vt:lpwstr>
  </property>
  <property fmtid="{D5CDD505-2E9C-101B-9397-08002B2CF9AE}" pid="4" name="KSOProductBuildVer">
    <vt:lpwstr>2052-12.1.0.21171</vt:lpwstr>
  </property>
</Properties>
</file>