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6" r:id="rId3"/>
    <p:sldId id="257" r:id="rId4"/>
    <p:sldId id="343" r:id="rId5"/>
    <p:sldId id="344" r:id="rId6"/>
    <p:sldId id="349" r:id="rId7"/>
    <p:sldId id="347" r:id="rId8"/>
    <p:sldId id="258" r:id="rId9"/>
    <p:sldId id="351" r:id="rId10"/>
    <p:sldId id="350" r:id="rId11"/>
    <p:sldId id="386" r:id="rId12"/>
    <p:sldId id="384" r:id="rId13"/>
    <p:sldId id="385" r:id="rId14"/>
    <p:sldId id="387" r:id="rId15"/>
    <p:sldId id="388" r:id="rId16"/>
    <p:sldId id="389" r:id="rId17"/>
    <p:sldId id="390" r:id="rId18"/>
    <p:sldId id="392" r:id="rId19"/>
    <p:sldId id="393" r:id="rId20"/>
    <p:sldId id="394" r:id="rId21"/>
    <p:sldId id="395" r:id="rId22"/>
    <p:sldId id="396" r:id="rId23"/>
    <p:sldId id="353" r:id="rId24"/>
    <p:sldId id="397" r:id="rId25"/>
    <p:sldId id="354" r:id="rId26"/>
    <p:sldId id="357" r:id="rId27"/>
    <p:sldId id="355" r:id="rId28"/>
    <p:sldId id="398" r:id="rId29"/>
    <p:sldId id="400" r:id="rId30"/>
    <p:sldId id="401" r:id="rId31"/>
    <p:sldId id="402" r:id="rId32"/>
    <p:sldId id="403" r:id="rId33"/>
    <p:sldId id="404" r:id="rId34"/>
    <p:sldId id="405" r:id="rId35"/>
    <p:sldId id="406" r:id="rId36"/>
    <p:sldId id="407" r:id="rId37"/>
    <p:sldId id="373" r:id="rId38"/>
    <p:sldId id="374" r:id="rId39"/>
    <p:sldId id="381" r:id="rId40"/>
    <p:sldId id="380" r:id="rId41"/>
    <p:sldId id="383" r:id="rId42"/>
    <p:sldId id="312" r:id="rId43"/>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4"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AFE"/>
    <a:srgbClr val="F0F5FE"/>
    <a:srgbClr val="D5E8FF"/>
    <a:srgbClr val="639CEF"/>
    <a:srgbClr val="D5E0FF"/>
    <a:srgbClr val="DDE6FF"/>
    <a:srgbClr val="96BDF4"/>
    <a:srgbClr val="D1DDFF"/>
    <a:srgbClr val="C7D6FF"/>
    <a:srgbClr val="C8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871" autoAdjust="0"/>
    <p:restoredTop sz="94737" autoAdjust="0"/>
  </p:normalViewPr>
  <p:slideViewPr>
    <p:cSldViewPr snapToGrid="0" showGuides="1">
      <p:cViewPr varScale="1">
        <p:scale>
          <a:sx n="95" d="100"/>
          <a:sy n="95" d="100"/>
        </p:scale>
        <p:origin x="76" y="148"/>
      </p:cViewPr>
      <p:guideLst>
        <p:guide pos="416"/>
        <p:guide pos="7256"/>
        <p:guide orient="horz" pos="648"/>
        <p:guide orient="horz" pos="714"/>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gs" Target="tags/tag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notesMaster" Target="notesMasters/notesMaster1.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9.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image16.wdp"/><Relationship Id="rId12" Type="http://schemas.openxmlformats.org/officeDocument/2006/relationships/image" Target="../media/image15.png"/><Relationship Id="rId11" Type="http://schemas.microsoft.com/office/2007/relationships/hdphoto" Target="../media/image6.wdp"/><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0">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2">
              <a:duotone>
                <a:schemeClr val="accent5">
                  <a:shade val="45000"/>
                  <a:satMod val="135000"/>
                </a:schemeClr>
                <a:prstClr val="white"/>
              </a:duotone>
              <a:extLst>
                <a:ext uri="{BEBA8EAE-BF5A-486C-A8C5-ECC9F3942E4B}">
                  <a14:imgProps xmlns:a14="http://schemas.microsoft.com/office/drawing/2010/main">
                    <a14:imgLayer r:embed="rId13">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39294" y="2139950"/>
            <a:ext cx="7393764" cy="1027648"/>
          </a:xfrm>
        </p:spPr>
        <p:txBody>
          <a:bodyPr/>
          <a:lstStyle/>
          <a:p>
            <a:pPr algn="ctr">
              <a:lnSpc>
                <a:spcPct val="100000"/>
              </a:lnSpc>
              <a:spcBef>
                <a:spcPct val="0"/>
              </a:spcBef>
            </a:pPr>
            <a:r>
              <a:rPr lang="zh-CN" altLang="en-US" sz="5400" b="1" i="0" u="none" dirty="0">
                <a:solidFill>
                  <a:srgbClr val="639CEF"/>
                </a:solidFill>
                <a:ea typeface="华康方圆体 Std W7"/>
              </a:rPr>
              <a:t>舞蹈与幼儿舞蹈创编</a:t>
            </a:r>
            <a:endParaRPr lang="en-US" sz="5400" b="1" i="0" u="none" dirty="0">
              <a:solidFill>
                <a:srgbClr val="639CEF"/>
              </a:solidFill>
              <a:ea typeface="华康方圆体 Std W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5995" y="586755"/>
            <a:ext cx="3481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占位符 6"/>
          <p:cNvSpPr>
            <a:spLocks noGrp="1"/>
          </p:cNvSpPr>
          <p:nvPr/>
        </p:nvSpPr>
        <p:spPr>
          <a:xfrm>
            <a:off x="936466" y="1258128"/>
            <a:ext cx="10609539" cy="5013117"/>
          </a:xfrm>
          <a:prstGeom prst="rect">
            <a:avLst/>
          </a:prstGeom>
        </p:spPr>
        <p:txBody>
          <a:bodyPr rtlCol="0"/>
          <a:lstStyle>
            <a:lvl1pPr marL="0" indent="0" algn="l" defTabSz="914400" rtl="0" eaLnBrk="1" latinLnBrk="0" hangingPunct="1">
              <a:lnSpc>
                <a:spcPct val="100000"/>
              </a:lnSpc>
              <a:spcBef>
                <a:spcPts val="1000"/>
              </a:spcBef>
              <a:buFont typeface="Arial" panose="020B0604020202020204" pitchFamily="34" charset="0"/>
              <a:buNone/>
              <a:defRPr sz="1800" b="0" kern="1200">
                <a:solidFill>
                  <a:schemeClr val="bg1"/>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00000"/>
              </a:lnSpc>
              <a:spcBef>
                <a:spcPts val="1000"/>
              </a:spcBef>
              <a:buFont typeface="Arial" panose="020B0604020202020204" pitchFamily="34" charset="0"/>
              <a:buChar char="•"/>
              <a:defRPr sz="1800" b="0" kern="1200">
                <a:solidFill>
                  <a:schemeClr val="bg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400" dirty="0">
                <a:latin typeface="Arial" panose="020B0604020202020204" pitchFamily="34" charset="0"/>
                <a:ea typeface="宋体" panose="02010600030101010101" pitchFamily="2" charset="-122"/>
              </a:rPr>
              <a:t>      </a:t>
            </a:r>
            <a:r>
              <a:rPr lang="zh-CN" altLang="en-US" sz="2400" dirty="0">
                <a:solidFill>
                  <a:schemeClr val="tx1"/>
                </a:solidFill>
                <a:latin typeface="+mn-lt"/>
                <a:ea typeface="+mn-ea"/>
              </a:rPr>
              <a:t>“找呀找呀找呀找，找到一个好朋友”：按节奏，左右交替走</a:t>
            </a:r>
            <a:r>
              <a:rPr lang="en-US" altLang="zh-CN" sz="2400" dirty="0">
                <a:solidFill>
                  <a:schemeClr val="tx1"/>
                </a:solidFill>
                <a:latin typeface="+mn-lt"/>
                <a:ea typeface="+mn-ea"/>
              </a:rPr>
              <a:t>8</a:t>
            </a:r>
            <a:r>
              <a:rPr lang="zh-CN" altLang="en-US" sz="2400" dirty="0">
                <a:solidFill>
                  <a:schemeClr val="tx1"/>
                </a:solidFill>
                <a:latin typeface="+mn-lt"/>
                <a:ea typeface="+mn-ea"/>
              </a:rPr>
              <a:t>步，自然摆臂，走到伙伴对面。</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“敬个礼，握握手”：双脚并拢，右手敬礼放在头侧，然后互相握住对方的手，上下摆动两次。</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“你是我的好朋友，再见”：双脚并拢，在身体的左右两侧拍手共</a:t>
            </a:r>
            <a:r>
              <a:rPr lang="en-US" altLang="zh-CN" sz="2400" dirty="0">
                <a:solidFill>
                  <a:schemeClr val="tx1"/>
                </a:solidFill>
                <a:latin typeface="+mn-lt"/>
                <a:ea typeface="+mn-ea"/>
              </a:rPr>
              <a:t>4</a:t>
            </a:r>
            <a:r>
              <a:rPr lang="zh-CN" altLang="en-US" sz="2400" dirty="0">
                <a:solidFill>
                  <a:schemeClr val="tx1"/>
                </a:solidFill>
                <a:latin typeface="+mn-lt"/>
                <a:ea typeface="+mn-ea"/>
              </a:rPr>
              <a:t>次，向同伴摇摆右手示意再见。</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在这个歌舞当中，通过简单的走步，有节奏的拍手可以培养幼儿的节奏感和协调性，发展幼儿腿部和手部的力量。</a:t>
            </a:r>
            <a:endParaRPr lang="zh-CN" altLang="en-US" sz="2400" dirty="0">
              <a:solidFill>
                <a:schemeClr val="tx1"/>
              </a:solidFill>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9140" y="26368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二、幼儿舞蹈与幼儿身体发展的关系</a:t>
            </a:r>
            <a:endParaRPr lang="en-US" dirty="0">
              <a:solidFill>
                <a:srgbClr val="639CEF"/>
              </a:solidFill>
              <a:ea typeface="华康方圆体 Std W7"/>
            </a:endParaRPr>
          </a:p>
        </p:txBody>
      </p:sp>
      <p:sp>
        <p:nvSpPr>
          <p:cNvPr id="14" name="文本框 13"/>
          <p:cNvSpPr txBox="1"/>
          <p:nvPr/>
        </p:nvSpPr>
        <p:spPr>
          <a:xfrm>
            <a:off x="666750" y="2617159"/>
            <a:ext cx="10858500" cy="2491740"/>
          </a:xfrm>
          <a:prstGeom prst="rect">
            <a:avLst/>
          </a:prstGeom>
          <a:noFill/>
        </p:spPr>
        <p:txBody>
          <a:bodyPr wrap="square" rtlCol="0">
            <a:spAutoFit/>
          </a:bodyPr>
          <a:lstStyle/>
          <a:p>
            <a:pPr>
              <a:lnSpc>
                <a:spcPct val="150000"/>
              </a:lnSpc>
            </a:pPr>
            <a:r>
              <a:rPr lang="en-US" altLang="zh-CN" sz="2400" dirty="0"/>
              <a:t>   </a:t>
            </a:r>
            <a:r>
              <a:rPr lang="zh-CN" altLang="en-US" sz="2000" dirty="0"/>
              <a:t>小班年龄段的舞蹈活动依然以大肌肉的动作加上简单的步伐为主，一方面，促进幼儿动作协调性的发展。另一方面，要注意保护幼儿柔嫩的骨骼和关节肌肉。动作要左右都练习，这样才能够均衡发展，这阶段幼儿的身体和手的基本动作相对较为自如，能掌握各种大肢体动作和部分精细动作，喜爱模仿，如自然地走、跑、跳。为了便于幼儿感知，动作变化不宜过频，可重复动作。</a:t>
            </a:r>
            <a:endParaRPr lang="zh-CN" altLang="en-US" sz="2000" dirty="0"/>
          </a:p>
        </p:txBody>
      </p:sp>
      <p:sp>
        <p:nvSpPr>
          <p:cNvPr id="2" name="标题 1" descr="17334d2a-6dc7-45a7-ae72-14e0e8c14498"/>
          <p:cNvSpPr txBox="1"/>
          <p:nvPr/>
        </p:nvSpPr>
        <p:spPr>
          <a:xfrm>
            <a:off x="484420" y="1317591"/>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（二）小班（</a:t>
            </a:r>
            <a:r>
              <a:rPr lang="en-US" altLang="zh-CN" dirty="0"/>
              <a:t>3</a:t>
            </a:r>
            <a:r>
              <a:rPr lang="zh-CN" altLang="en-US" dirty="0"/>
              <a:t>～</a:t>
            </a:r>
            <a:r>
              <a:rPr lang="en-US" altLang="zh-CN" dirty="0"/>
              <a:t>4 </a:t>
            </a:r>
            <a:r>
              <a:rPr lang="zh-CN" altLang="en-US" dirty="0"/>
              <a:t>岁）</a:t>
            </a:r>
            <a:endParaRPr lang="en-US" dirty="0">
              <a:solidFill>
                <a:srgbClr val="639CEF"/>
              </a:solidFill>
              <a:ea typeface="华康方圆体 Std W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7833" y="518159"/>
            <a:ext cx="451643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占位符 6"/>
          <p:cNvSpPr txBox="1"/>
          <p:nvPr/>
        </p:nvSpPr>
        <p:spPr>
          <a:xfrm>
            <a:off x="554387" y="1671358"/>
            <a:ext cx="11059857" cy="4177256"/>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1000"/>
              </a:spcBef>
            </a:pPr>
            <a:r>
              <a:rPr lang="en-US" altLang="zh-CN" sz="2400" dirty="0">
                <a:latin typeface="Arial" panose="020B0604020202020204" pitchFamily="34" charset="0"/>
                <a:ea typeface="宋体" panose="02010600030101010101" pitchFamily="2" charset="-122"/>
              </a:rPr>
              <a:t>        </a:t>
            </a:r>
            <a:r>
              <a:rPr lang="zh-CN" altLang="en-US" sz="2400" dirty="0">
                <a:solidFill>
                  <a:schemeClr val="tx1"/>
                </a:solidFill>
              </a:rPr>
              <a:t>“门前大桥下”：做双臂自然前后摆动，进退步一次，做走路状；</a:t>
            </a:r>
            <a:endParaRPr lang="zh-CN" altLang="en-US" sz="2400" dirty="0">
              <a:solidFill>
                <a:schemeClr val="tx1"/>
              </a:solidFill>
            </a:endParaRPr>
          </a:p>
          <a:p>
            <a:pPr>
              <a:lnSpc>
                <a:spcPct val="150000"/>
              </a:lnSpc>
              <a:spcBef>
                <a:spcPts val="1000"/>
              </a:spcBef>
            </a:pPr>
            <a:r>
              <a:rPr lang="en-US" altLang="zh-CN" sz="2400" dirty="0">
                <a:solidFill>
                  <a:schemeClr val="tx1"/>
                </a:solidFill>
              </a:rPr>
              <a:t>    </a:t>
            </a:r>
            <a:r>
              <a:rPr lang="zh-CN" altLang="en-US" sz="2400" dirty="0">
                <a:solidFill>
                  <a:schemeClr val="tx1"/>
                </a:solidFill>
              </a:rPr>
              <a:t>“游过一群鸭”：做双腿分开与肩同宽，双臂体前伸直、双手上下叠放并做开合左右各一次；</a:t>
            </a:r>
            <a:endParaRPr lang="zh-CN" altLang="en-US" sz="2400" dirty="0">
              <a:solidFill>
                <a:schemeClr val="tx1"/>
              </a:solidFill>
            </a:endParaRPr>
          </a:p>
          <a:p>
            <a:pPr>
              <a:lnSpc>
                <a:spcPct val="150000"/>
              </a:lnSpc>
              <a:spcBef>
                <a:spcPts val="1000"/>
              </a:spcBef>
            </a:pPr>
            <a:r>
              <a:rPr lang="en-US" altLang="zh-CN" sz="2400" dirty="0">
                <a:solidFill>
                  <a:schemeClr val="tx1"/>
                </a:solidFill>
              </a:rPr>
              <a:t>    </a:t>
            </a:r>
            <a:r>
              <a:rPr lang="zh-CN" altLang="en-US" sz="2400" dirty="0">
                <a:solidFill>
                  <a:schemeClr val="tx1"/>
                </a:solidFill>
              </a:rPr>
              <a:t>“快来快来数一数”：脚下小碎步，左手叉腰，右手作招收状，左右各一次</a:t>
            </a:r>
            <a:r>
              <a:rPr lang="en-US" altLang="zh-CN" sz="2400" dirty="0">
                <a:solidFill>
                  <a:schemeClr val="tx1"/>
                </a:solidFill>
              </a:rPr>
              <a:t>;</a:t>
            </a:r>
            <a:endParaRPr lang="en-US" altLang="zh-CN" sz="2400" dirty="0">
              <a:solidFill>
                <a:schemeClr val="tx1"/>
              </a:solidFill>
            </a:endParaRPr>
          </a:p>
          <a:p>
            <a:pPr>
              <a:lnSpc>
                <a:spcPct val="150000"/>
              </a:lnSpc>
              <a:spcBef>
                <a:spcPts val="1000"/>
              </a:spcBef>
            </a:pPr>
            <a:r>
              <a:rPr lang="en-US" altLang="zh-CN" sz="2400" dirty="0">
                <a:solidFill>
                  <a:schemeClr val="tx1"/>
                </a:solidFill>
              </a:rPr>
              <a:t>    </a:t>
            </a:r>
            <a:r>
              <a:rPr lang="zh-CN" altLang="en-US" sz="2400" dirty="0">
                <a:solidFill>
                  <a:schemeClr val="tx1"/>
                </a:solidFill>
              </a:rPr>
              <a:t>“</a:t>
            </a:r>
            <a:r>
              <a:rPr lang="en-US" altLang="zh-CN" sz="2400" dirty="0">
                <a:solidFill>
                  <a:schemeClr val="tx1"/>
                </a:solidFill>
              </a:rPr>
              <a:t>24678”</a:t>
            </a:r>
            <a:r>
              <a:rPr lang="zh-CN" altLang="en-US" sz="2400" dirty="0">
                <a:solidFill>
                  <a:schemeClr val="tx1"/>
                </a:solidFill>
              </a:rPr>
              <a:t>：做左手叉腰，右手伸出食指从左至右点三次；</a:t>
            </a:r>
            <a:endParaRPr lang="zh-CN" altLang="en-US" sz="2400" dirty="0">
              <a:solidFill>
                <a:schemeClr val="tx1"/>
              </a:solidFill>
            </a:endParaRPr>
          </a:p>
          <a:p>
            <a:pPr>
              <a:lnSpc>
                <a:spcPct val="150000"/>
              </a:lnSpc>
              <a:spcBef>
                <a:spcPts val="1000"/>
              </a:spcBef>
            </a:pPr>
            <a:r>
              <a:rPr lang="en-US" altLang="zh-CN" sz="2400" dirty="0">
                <a:solidFill>
                  <a:schemeClr val="tx1"/>
                </a:solidFill>
              </a:rPr>
              <a:t>    </a:t>
            </a:r>
            <a:r>
              <a:rPr lang="zh-CN" altLang="en-US" sz="2400" dirty="0">
                <a:solidFill>
                  <a:schemeClr val="tx1"/>
                </a:solidFill>
              </a:rPr>
              <a:t>“咕嘎、咕嘎”：做双腿分开与肩同宽，双臂在身体侧下方伸直、双手翘起，左右摇摆两次；</a:t>
            </a:r>
            <a:endParaRPr lang="zh-CN" altLang="en-US" sz="2400" dirty="0">
              <a:solidFill>
                <a:schemeClr val="tx1"/>
              </a:solidFill>
            </a:endParaRPr>
          </a:p>
          <a:p>
            <a:pPr>
              <a:lnSpc>
                <a:spcPct val="150000"/>
              </a:lnSpc>
            </a:pP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8153" y="736599"/>
            <a:ext cx="451643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占位符 6"/>
          <p:cNvSpPr txBox="1"/>
          <p:nvPr/>
        </p:nvSpPr>
        <p:spPr>
          <a:xfrm>
            <a:off x="508153" y="1053658"/>
            <a:ext cx="11175694" cy="4463356"/>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400" dirty="0">
                <a:latin typeface="Arial" panose="020B0604020202020204" pitchFamily="34" charset="0"/>
                <a:ea typeface="宋体" panose="02010600030101010101" pitchFamily="2" charset="-122"/>
              </a:rPr>
              <a:t>     </a:t>
            </a:r>
            <a:r>
              <a:rPr lang="en-US" altLang="zh-CN" sz="2400" dirty="0">
                <a:latin typeface="Arial" panose="020B0604020202020204" pitchFamily="34" charset="0"/>
                <a:ea typeface="宋体" panose="02010600030101010101" pitchFamily="2" charset="-122"/>
              </a:rPr>
              <a:t>  </a:t>
            </a:r>
            <a:r>
              <a:rPr lang="zh-CN" altLang="en-US" sz="2400" dirty="0">
                <a:solidFill>
                  <a:schemeClr val="tx1"/>
                </a:solidFill>
              </a:rPr>
              <a:t>“真呀真多呀”：做双臂交叉从上至下在体前画圆；</a:t>
            </a:r>
            <a:endParaRPr lang="zh-CN" altLang="en-US" sz="2400" dirty="0">
              <a:solidFill>
                <a:schemeClr val="tx1"/>
              </a:solidFill>
            </a:endParaRPr>
          </a:p>
          <a:p>
            <a:pPr>
              <a:lnSpc>
                <a:spcPct val="150000"/>
              </a:lnSpc>
            </a:pPr>
            <a:r>
              <a:rPr lang="en-US" altLang="zh-CN" sz="2400" dirty="0">
                <a:solidFill>
                  <a:schemeClr val="tx1"/>
                </a:solidFill>
              </a:rPr>
              <a:t>    </a:t>
            </a:r>
            <a:r>
              <a:rPr lang="zh-CN" altLang="en-US" sz="2400" dirty="0">
                <a:solidFill>
                  <a:schemeClr val="tx1"/>
                </a:solidFill>
              </a:rPr>
              <a:t>“数不清到底多少鸭”：做头向左微倾，右手左右摆动表示“不知道”。</a:t>
            </a:r>
            <a:endParaRPr lang="zh-CN" altLang="en-US" sz="2400" dirty="0">
              <a:solidFill>
                <a:schemeClr val="tx1"/>
              </a:solidFill>
            </a:endParaRPr>
          </a:p>
          <a:p>
            <a:pPr>
              <a:lnSpc>
                <a:spcPct val="150000"/>
              </a:lnSpc>
            </a:pPr>
            <a:r>
              <a:rPr lang="en-US" altLang="zh-CN" sz="2400" dirty="0">
                <a:solidFill>
                  <a:schemeClr val="tx1"/>
                </a:solidFill>
              </a:rPr>
              <a:t>    </a:t>
            </a:r>
            <a:r>
              <a:rPr lang="zh-CN" altLang="en-US" sz="2400" dirty="0">
                <a:solidFill>
                  <a:schemeClr val="tx1"/>
                </a:solidFill>
              </a:rPr>
              <a:t>这个舞蹈的题材是幼儿喜爱的小动物，内容简单、歌词上口，方便幼儿感知并根据歌词内容进行动作表演；双手叠放上下开合、小碎步、双臂体前画圆等动作又可以很好地发展幼儿的柔韧性和肢体协调性。</a:t>
            </a:r>
            <a:r>
              <a:rPr lang="en-US" altLang="zh-CN" sz="2400" dirty="0">
                <a:solidFill>
                  <a:schemeClr val="tx1"/>
                </a:solidFill>
              </a:rPr>
              <a:t>  </a:t>
            </a:r>
            <a:endParaRPr lang="zh-CN" altLang="en-US" sz="2400"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9140" y="26368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二、幼儿舞蹈与幼儿身体发展的关系</a:t>
            </a:r>
            <a:endParaRPr lang="en-US" dirty="0">
              <a:solidFill>
                <a:srgbClr val="639CEF"/>
              </a:solidFill>
              <a:ea typeface="华康方圆体 Std W7"/>
            </a:endParaRPr>
          </a:p>
        </p:txBody>
      </p:sp>
      <p:sp>
        <p:nvSpPr>
          <p:cNvPr id="14" name="文本框 13"/>
          <p:cNvSpPr txBox="1"/>
          <p:nvPr/>
        </p:nvSpPr>
        <p:spPr>
          <a:xfrm>
            <a:off x="666750" y="2716864"/>
            <a:ext cx="10858499" cy="2399665"/>
          </a:xfrm>
          <a:prstGeom prst="rect">
            <a:avLst/>
          </a:prstGeom>
          <a:noFill/>
        </p:spPr>
        <p:txBody>
          <a:bodyPr wrap="square" rtlCol="0">
            <a:spAutoFit/>
          </a:bodyPr>
          <a:lstStyle/>
          <a:p>
            <a:pPr>
              <a:lnSpc>
                <a:spcPct val="150000"/>
              </a:lnSpc>
            </a:pPr>
            <a:r>
              <a:rPr lang="en-US" altLang="zh-CN" sz="2000" dirty="0"/>
              <a:t>    </a:t>
            </a:r>
            <a:r>
              <a:rPr lang="zh-CN" altLang="en-US" sz="2000" dirty="0"/>
              <a:t>中班年龄段的幼儿，骨骼、肌肉的柔韧性和力量都在继续发展，小肌肉群也有了很好的发育，对重心的控制能力有了一定的提高，动作显得更加灵活，控制力与协调性得到较快发展。因此歌舞活动可以适当增加长度，在题材选择上更加广泛，舞蹈动作变化也更为丰富，因为多变的动作可以更好地锻炼孩子身体的灵活性和柔韧性等各方面，适合这个年龄段的歌舞有</a:t>
            </a:r>
            <a:r>
              <a:rPr lang="en-US" altLang="zh-CN" sz="2000" dirty="0"/>
              <a:t>《</a:t>
            </a:r>
            <a:r>
              <a:rPr lang="zh-CN" altLang="en-US" sz="2000" dirty="0"/>
              <a:t>郊游</a:t>
            </a:r>
            <a:r>
              <a:rPr lang="en-US" altLang="zh-CN" sz="2000" dirty="0"/>
              <a:t>》《</a:t>
            </a:r>
            <a:r>
              <a:rPr lang="zh-CN" altLang="en-US" sz="2000" dirty="0"/>
              <a:t>泼水歌</a:t>
            </a:r>
            <a:r>
              <a:rPr lang="en-US" altLang="zh-CN" sz="2000" dirty="0"/>
              <a:t>》《</a:t>
            </a:r>
            <a:r>
              <a:rPr lang="zh-CN" altLang="en-US" sz="2000" dirty="0"/>
              <a:t>我心爱的小马车</a:t>
            </a:r>
            <a:r>
              <a:rPr lang="en-US" altLang="zh-CN" sz="2000" dirty="0"/>
              <a:t>》《</a:t>
            </a:r>
            <a:r>
              <a:rPr lang="zh-CN" altLang="en-US" sz="2000" dirty="0"/>
              <a:t>小海军</a:t>
            </a:r>
            <a:r>
              <a:rPr lang="en-US" altLang="zh-CN" sz="2000" dirty="0"/>
              <a:t>》《</a:t>
            </a:r>
            <a:r>
              <a:rPr lang="zh-CN" altLang="en-US" sz="2000" dirty="0"/>
              <a:t>粗心的小画家</a:t>
            </a:r>
            <a:r>
              <a:rPr lang="en-US" altLang="zh-CN" sz="2000" dirty="0"/>
              <a:t>》</a:t>
            </a:r>
            <a:r>
              <a:rPr lang="zh-CN" altLang="en-US" sz="2000" dirty="0"/>
              <a:t>等。</a:t>
            </a:r>
            <a:endParaRPr lang="zh-CN" altLang="en-US" sz="2000" dirty="0"/>
          </a:p>
        </p:txBody>
      </p:sp>
      <p:sp>
        <p:nvSpPr>
          <p:cNvPr id="2" name="标题 1" descr="17334d2a-6dc7-45a7-ae72-14e0e8c14498"/>
          <p:cNvSpPr txBox="1"/>
          <p:nvPr/>
        </p:nvSpPr>
        <p:spPr>
          <a:xfrm>
            <a:off x="552507" y="1374267"/>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（三）中班（</a:t>
            </a:r>
            <a:r>
              <a:rPr lang="en-US" altLang="zh-CN" dirty="0"/>
              <a:t>4</a:t>
            </a:r>
            <a:r>
              <a:rPr lang="zh-CN" altLang="en-US" dirty="0"/>
              <a:t>～</a:t>
            </a:r>
            <a:r>
              <a:rPr lang="en-US" altLang="zh-CN" dirty="0"/>
              <a:t>5 </a:t>
            </a:r>
            <a:r>
              <a:rPr lang="zh-CN" altLang="en-US" dirty="0"/>
              <a:t>岁）</a:t>
            </a:r>
            <a:endParaRPr lang="en-US" dirty="0">
              <a:solidFill>
                <a:srgbClr val="639CEF"/>
              </a:solidFill>
              <a:ea typeface="华康方圆体 Std W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7381" y="512603"/>
            <a:ext cx="4516438"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6"/>
          <p:cNvSpPr>
            <a:spLocks noGrp="1"/>
          </p:cNvSpPr>
          <p:nvPr/>
        </p:nvSpPr>
        <p:spPr>
          <a:xfrm>
            <a:off x="747157" y="1893251"/>
            <a:ext cx="10757906" cy="4087498"/>
          </a:xfrm>
          <a:prstGeom prst="rect">
            <a:avLst/>
          </a:prstGeom>
        </p:spPr>
        <p:txBody>
          <a:bodyPr rtlCol="0"/>
          <a:lstStyle>
            <a:lvl1pPr marL="0" indent="0" algn="l" defTabSz="914400" rtl="0" eaLnBrk="1" latinLnBrk="0" hangingPunct="1">
              <a:lnSpc>
                <a:spcPct val="100000"/>
              </a:lnSpc>
              <a:spcBef>
                <a:spcPts val="1000"/>
              </a:spcBef>
              <a:buFont typeface="Arial" panose="020B0604020202020204" pitchFamily="34" charset="0"/>
              <a:buNone/>
              <a:defRPr sz="1800" b="0" kern="1200">
                <a:solidFill>
                  <a:schemeClr val="bg1"/>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00000"/>
              </a:lnSpc>
              <a:spcBef>
                <a:spcPts val="1000"/>
              </a:spcBef>
              <a:buFont typeface="Arial" panose="020B0604020202020204" pitchFamily="34" charset="0"/>
              <a:buChar char="•"/>
              <a:defRPr sz="1800" b="0" kern="1200">
                <a:solidFill>
                  <a:schemeClr val="bg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solidFill>
                  <a:schemeClr val="tx1"/>
                </a:solidFill>
                <a:latin typeface="+mn-lt"/>
                <a:ea typeface="+mn-ea"/>
              </a:rPr>
              <a:t>“走走</a:t>
            </a:r>
            <a:r>
              <a:rPr lang="en-US" altLang="zh-CN" sz="2400" dirty="0">
                <a:solidFill>
                  <a:schemeClr val="tx1"/>
                </a:solidFill>
                <a:latin typeface="+mn-lt"/>
                <a:ea typeface="+mn-ea"/>
              </a:rPr>
              <a:t>/</a:t>
            </a:r>
            <a:r>
              <a:rPr lang="zh-CN" altLang="en-US" sz="2400" dirty="0">
                <a:solidFill>
                  <a:schemeClr val="tx1"/>
                </a:solidFill>
                <a:latin typeface="+mn-lt"/>
                <a:ea typeface="+mn-ea"/>
              </a:rPr>
              <a:t>走走走”：左右脚交替踏步，双臂自然摆动</a:t>
            </a:r>
            <a:r>
              <a:rPr lang="en-US" altLang="zh-CN" sz="2400" dirty="0">
                <a:solidFill>
                  <a:schemeClr val="tx1"/>
                </a:solidFill>
                <a:latin typeface="+mn-lt"/>
                <a:ea typeface="+mn-ea"/>
              </a:rPr>
              <a:t>4</a:t>
            </a:r>
            <a:r>
              <a:rPr lang="zh-CN" altLang="en-US" sz="2400" dirty="0">
                <a:solidFill>
                  <a:schemeClr val="tx1"/>
                </a:solidFill>
                <a:latin typeface="+mn-lt"/>
                <a:ea typeface="+mn-ea"/>
              </a:rPr>
              <a:t>次。</a:t>
            </a:r>
            <a:endParaRPr lang="zh-CN" altLang="en-US" sz="2400" dirty="0">
              <a:solidFill>
                <a:schemeClr val="tx1"/>
              </a:solidFill>
              <a:latin typeface="+mn-lt"/>
              <a:ea typeface="+mn-ea"/>
            </a:endParaRPr>
          </a:p>
          <a:p>
            <a:r>
              <a:rPr lang="en-US" altLang="zh-CN" sz="2400" dirty="0">
                <a:solidFill>
                  <a:schemeClr val="tx1"/>
                </a:solidFill>
                <a:latin typeface="+mn-lt"/>
                <a:ea typeface="+mn-ea"/>
              </a:rPr>
              <a:t>    </a:t>
            </a:r>
            <a:r>
              <a:rPr lang="zh-CN" altLang="en-US" sz="2400" dirty="0">
                <a:solidFill>
                  <a:schemeClr val="tx1"/>
                </a:solidFill>
                <a:latin typeface="+mn-lt"/>
                <a:ea typeface="+mn-ea"/>
              </a:rPr>
              <a:t>“我们小手拉小手”：双脚分开与肩同宽，双手放在身体两侧小七位的位置，掌心向下，重心左右移动一次。</a:t>
            </a:r>
            <a:endParaRPr lang="zh-CN" altLang="en-US" sz="2400" dirty="0">
              <a:solidFill>
                <a:schemeClr val="tx1"/>
              </a:solidFill>
              <a:latin typeface="+mn-lt"/>
              <a:ea typeface="+mn-ea"/>
            </a:endParaRPr>
          </a:p>
          <a:p>
            <a:r>
              <a:rPr lang="en-US" altLang="zh-CN" sz="2400" dirty="0">
                <a:solidFill>
                  <a:schemeClr val="tx1"/>
                </a:solidFill>
                <a:latin typeface="+mn-lt"/>
                <a:ea typeface="+mn-ea"/>
              </a:rPr>
              <a:t>    </a:t>
            </a:r>
            <a:r>
              <a:rPr lang="zh-CN" altLang="en-US" sz="2400" dirty="0">
                <a:solidFill>
                  <a:schemeClr val="tx1"/>
                </a:solidFill>
                <a:latin typeface="+mn-lt"/>
                <a:ea typeface="+mn-ea"/>
              </a:rPr>
              <a:t>“一同去郊游”：左右脚交替踏步，双手击掌</a:t>
            </a:r>
            <a:r>
              <a:rPr lang="en-US" altLang="zh-CN" sz="2400" dirty="0">
                <a:solidFill>
                  <a:schemeClr val="tx1"/>
                </a:solidFill>
                <a:latin typeface="+mn-lt"/>
                <a:ea typeface="+mn-ea"/>
              </a:rPr>
              <a:t>4</a:t>
            </a:r>
            <a:r>
              <a:rPr lang="zh-CN" altLang="en-US" sz="2400" dirty="0">
                <a:solidFill>
                  <a:schemeClr val="tx1"/>
                </a:solidFill>
                <a:latin typeface="+mn-lt"/>
                <a:ea typeface="+mn-ea"/>
              </a:rPr>
              <a:t>次。</a:t>
            </a:r>
            <a:endParaRPr lang="zh-CN" altLang="en-US" sz="2400" dirty="0">
              <a:solidFill>
                <a:schemeClr val="tx1"/>
              </a:solidFill>
              <a:latin typeface="+mn-lt"/>
              <a:ea typeface="+mn-ea"/>
            </a:endParaRPr>
          </a:p>
          <a:p>
            <a:r>
              <a:rPr lang="en-US" altLang="zh-CN" sz="2400" dirty="0">
                <a:solidFill>
                  <a:schemeClr val="tx1"/>
                </a:solidFill>
                <a:latin typeface="+mn-lt"/>
                <a:ea typeface="+mn-ea"/>
              </a:rPr>
              <a:t>    </a:t>
            </a:r>
            <a:r>
              <a:rPr lang="zh-CN" altLang="en-US" sz="2400" dirty="0">
                <a:solidFill>
                  <a:schemeClr val="tx1"/>
                </a:solidFill>
                <a:latin typeface="+mn-lt"/>
                <a:ea typeface="+mn-ea"/>
              </a:rPr>
              <a:t>“白云悠悠，阳光柔柔”：双脚分开，双手上举至头顶，掌心相对，重心向左，右移动一次，手臂也跟随摆动。</a:t>
            </a:r>
            <a:endParaRPr lang="zh-CN" altLang="en-US" sz="2400" dirty="0">
              <a:solidFill>
                <a:schemeClr val="tx1"/>
              </a:solidFill>
              <a:latin typeface="+mn-lt"/>
              <a:ea typeface="+mn-ea"/>
            </a:endParaRPr>
          </a:p>
          <a:p>
            <a:r>
              <a:rPr lang="en-US" altLang="zh-CN" sz="2400" dirty="0">
                <a:solidFill>
                  <a:schemeClr val="tx1"/>
                </a:solidFill>
                <a:latin typeface="+mn-lt"/>
                <a:ea typeface="+mn-ea"/>
              </a:rPr>
              <a:t>    </a:t>
            </a:r>
            <a:r>
              <a:rPr lang="zh-CN" altLang="en-US" sz="2400" dirty="0">
                <a:solidFill>
                  <a:schemeClr val="tx1"/>
                </a:solidFill>
                <a:latin typeface="+mn-lt"/>
                <a:ea typeface="+mn-ea"/>
              </a:rPr>
              <a:t>“青山绿水一片锦绣”：双手手心向斜上举，抬头看手，小碎步自转一圈。</a:t>
            </a:r>
            <a:endParaRPr lang="zh-CN" altLang="en-US" sz="2400" dirty="0">
              <a:solidFill>
                <a:schemeClr val="tx1"/>
              </a:solidFill>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7381" y="512603"/>
            <a:ext cx="4516438"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占位符 6"/>
          <p:cNvSpPr>
            <a:spLocks noGrp="1"/>
          </p:cNvSpPr>
          <p:nvPr/>
        </p:nvSpPr>
        <p:spPr>
          <a:xfrm>
            <a:off x="832513" y="1946980"/>
            <a:ext cx="10754436" cy="2445879"/>
          </a:xfrm>
          <a:prstGeom prst="rect">
            <a:avLst/>
          </a:prstGeom>
        </p:spPr>
        <p:txBody>
          <a:bodyPr rtlCol="0"/>
          <a:lstStyle>
            <a:lvl1pPr marL="0" indent="0" algn="l" defTabSz="914400" rtl="0" eaLnBrk="1" latinLnBrk="0" hangingPunct="1">
              <a:lnSpc>
                <a:spcPct val="100000"/>
              </a:lnSpc>
              <a:spcBef>
                <a:spcPts val="1000"/>
              </a:spcBef>
              <a:buFont typeface="Arial" panose="020B0604020202020204" pitchFamily="34" charset="0"/>
              <a:buNone/>
              <a:defRPr sz="1800" b="0" kern="1200">
                <a:solidFill>
                  <a:schemeClr val="bg1"/>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00000"/>
              </a:lnSpc>
              <a:spcBef>
                <a:spcPts val="1000"/>
              </a:spcBef>
              <a:buFont typeface="Arial" panose="020B0604020202020204" pitchFamily="34" charset="0"/>
              <a:buChar char="•"/>
              <a:defRPr sz="1800" b="0" kern="1200">
                <a:solidFill>
                  <a:schemeClr val="bg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400" dirty="0">
                <a:solidFill>
                  <a:schemeClr val="tx1"/>
                </a:solidFill>
                <a:latin typeface="Arial" panose="020B0604020202020204" pitchFamily="34" charset="0"/>
                <a:ea typeface="宋体" panose="02010600030101010101" pitchFamily="2" charset="-122"/>
              </a:rPr>
              <a:t>       </a:t>
            </a:r>
            <a:r>
              <a:rPr lang="zh-CN" altLang="en-US" sz="2400" dirty="0">
                <a:solidFill>
                  <a:schemeClr val="tx1"/>
                </a:solidFill>
                <a:latin typeface="+mn-lt"/>
                <a:ea typeface="+mn-ea"/>
              </a:rPr>
              <a:t>在</a:t>
            </a:r>
            <a:r>
              <a:rPr lang="en-US" altLang="zh-CN" sz="2400" dirty="0">
                <a:solidFill>
                  <a:schemeClr val="tx1"/>
                </a:solidFill>
                <a:latin typeface="+mn-lt"/>
                <a:ea typeface="+mn-ea"/>
              </a:rPr>
              <a:t>《</a:t>
            </a:r>
            <a:r>
              <a:rPr lang="zh-CN" altLang="en-US" sz="2400" dirty="0">
                <a:solidFill>
                  <a:schemeClr val="tx1"/>
                </a:solidFill>
                <a:latin typeface="+mn-lt"/>
                <a:ea typeface="+mn-ea"/>
              </a:rPr>
              <a:t>郊游</a:t>
            </a:r>
            <a:r>
              <a:rPr lang="en-US" altLang="zh-CN" sz="2400" dirty="0">
                <a:solidFill>
                  <a:schemeClr val="tx1"/>
                </a:solidFill>
                <a:latin typeface="+mn-lt"/>
                <a:ea typeface="+mn-ea"/>
              </a:rPr>
              <a:t>》</a:t>
            </a:r>
            <a:r>
              <a:rPr lang="zh-CN" altLang="en-US" sz="2400" dirty="0">
                <a:solidFill>
                  <a:schemeClr val="tx1"/>
                </a:solidFill>
                <a:latin typeface="+mn-lt"/>
                <a:ea typeface="+mn-ea"/>
              </a:rPr>
              <a:t>中动作的变化逐渐多了起来，比如左右的重心移动，小碎步转圈等，这些动作较好地促进了幼儿身体协调能力、控制能力和灵活性。</a:t>
            </a:r>
            <a:endParaRPr lang="zh-CN" altLang="en-US" sz="2400" dirty="0">
              <a:solidFill>
                <a:schemeClr val="tx1"/>
              </a:solidFill>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6"/>
          <p:cNvSpPr txBox="1"/>
          <p:nvPr/>
        </p:nvSpPr>
        <p:spPr>
          <a:xfrm>
            <a:off x="536328" y="1471061"/>
            <a:ext cx="11009677" cy="4087498"/>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400" dirty="0">
                <a:latin typeface="Arial" panose="020B0604020202020204" pitchFamily="34" charset="0"/>
                <a:ea typeface="宋体" panose="02010600030101010101" pitchFamily="2" charset="-122"/>
              </a:rPr>
              <a:t>       </a:t>
            </a:r>
            <a:r>
              <a:rPr lang="zh-CN" altLang="en-US" sz="2400" dirty="0">
                <a:solidFill>
                  <a:schemeClr val="tx1"/>
                </a:solidFill>
              </a:rPr>
              <a:t>这个舞蹈作品的特点是用动作来讲故事，幼儿需要自然地完成动作，这对幼儿使用动作及协调肢体有了一定的要求，其中双臂自然摆动、进退步作行走状以及泼水、抖肩（笑呵呵）、对不起没关系、敬个礼这些动作不断的变化需要幼儿有一定的反应能力和对动作使用的灵活性。在这一舞蹈表演中，幼儿通过用动作来讲述故事，并且从中体会与人交往的乐趣，促进了幼儿的社会性发展。</a:t>
            </a:r>
            <a:endParaRPr lang="zh-CN" altLang="en-US" sz="2400" dirty="0">
              <a:solidFill>
                <a:schemeClr val="tx1"/>
              </a:solidFill>
            </a:endParaRPr>
          </a:p>
        </p:txBody>
      </p:sp>
      <p:pic>
        <p:nvPicPr>
          <p:cNvPr id="5"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6329" y="545548"/>
            <a:ext cx="4516438"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9140" y="26368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二、幼儿舞蹈与幼儿身体发展的关系</a:t>
            </a:r>
            <a:endParaRPr lang="en-US" dirty="0">
              <a:solidFill>
                <a:srgbClr val="639CEF"/>
              </a:solidFill>
              <a:ea typeface="华康方圆体 Std W7"/>
            </a:endParaRPr>
          </a:p>
        </p:txBody>
      </p:sp>
      <p:sp>
        <p:nvSpPr>
          <p:cNvPr id="14" name="文本框 13"/>
          <p:cNvSpPr txBox="1"/>
          <p:nvPr/>
        </p:nvSpPr>
        <p:spPr>
          <a:xfrm>
            <a:off x="739140" y="2594033"/>
            <a:ext cx="10858500" cy="1938020"/>
          </a:xfrm>
          <a:prstGeom prst="rect">
            <a:avLst/>
          </a:prstGeom>
          <a:noFill/>
        </p:spPr>
        <p:txBody>
          <a:bodyPr wrap="square" rtlCol="0">
            <a:spAutoFit/>
          </a:bodyPr>
          <a:lstStyle/>
          <a:p>
            <a:pPr>
              <a:lnSpc>
                <a:spcPct val="150000"/>
              </a:lnSpc>
            </a:pPr>
            <a:r>
              <a:rPr lang="en-US" altLang="zh-CN" sz="2000" dirty="0"/>
              <a:t>    5</a:t>
            </a:r>
            <a:r>
              <a:rPr lang="zh-CN" altLang="en-US" sz="2000" dirty="0"/>
              <a:t>～</a:t>
            </a:r>
            <a:r>
              <a:rPr lang="en-US" altLang="zh-CN" sz="2000" dirty="0"/>
              <a:t>6 </a:t>
            </a:r>
            <a:r>
              <a:rPr lang="zh-CN" altLang="en-US" sz="2000" dirty="0"/>
              <a:t>岁幼儿的骨骼继续骨化，大肌肉已比较发达，小肌肉群的发展更加迅速，脑发育显著加速，脑的机能也逐渐完善起来，对身体的控制力有显著提高，能较为协调、灵活地掌握复杂和精细的动作。适合这个年龄段的歌舞较多，如</a:t>
            </a:r>
            <a:r>
              <a:rPr lang="en-US" altLang="zh-CN" sz="2000" dirty="0"/>
              <a:t>《</a:t>
            </a:r>
            <a:r>
              <a:rPr lang="zh-CN" altLang="en-US" sz="2000" dirty="0"/>
              <a:t>小老鼠画猫</a:t>
            </a:r>
            <a:r>
              <a:rPr lang="en-US" altLang="zh-CN" sz="2000" dirty="0"/>
              <a:t>》《</a:t>
            </a:r>
            <a:r>
              <a:rPr lang="zh-CN" altLang="en-US" sz="2000" dirty="0"/>
              <a:t>娃哈哈</a:t>
            </a:r>
            <a:r>
              <a:rPr lang="en-US" altLang="zh-CN" sz="2000" dirty="0"/>
              <a:t>》《</a:t>
            </a:r>
            <a:r>
              <a:rPr lang="zh-CN" altLang="en-US" sz="2000" dirty="0"/>
              <a:t>采蘑菇的小姑娘</a:t>
            </a:r>
            <a:r>
              <a:rPr lang="en-US" altLang="zh-CN" sz="2000" dirty="0"/>
              <a:t>》《</a:t>
            </a:r>
            <a:r>
              <a:rPr lang="zh-CN" altLang="en-US" sz="2000" dirty="0"/>
              <a:t>歌声与微笑</a:t>
            </a:r>
            <a:r>
              <a:rPr lang="en-US" altLang="zh-CN" sz="2000" dirty="0"/>
              <a:t>》《</a:t>
            </a:r>
            <a:r>
              <a:rPr lang="zh-CN" altLang="en-US" sz="2000" dirty="0"/>
              <a:t>健康歌</a:t>
            </a:r>
            <a:r>
              <a:rPr lang="en-US" altLang="zh-CN" sz="2000" dirty="0"/>
              <a:t>》</a:t>
            </a:r>
            <a:r>
              <a:rPr lang="zh-CN" altLang="en-US" sz="2000" dirty="0"/>
              <a:t>等。</a:t>
            </a:r>
            <a:endParaRPr lang="zh-CN" altLang="en-US" sz="2000" dirty="0"/>
          </a:p>
        </p:txBody>
      </p:sp>
      <p:sp>
        <p:nvSpPr>
          <p:cNvPr id="2" name="标题 1" descr="17334d2a-6dc7-45a7-ae72-14e0e8c14498"/>
          <p:cNvSpPr txBox="1"/>
          <p:nvPr/>
        </p:nvSpPr>
        <p:spPr>
          <a:xfrm>
            <a:off x="1056530" y="1346527"/>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（四）大班（</a:t>
            </a:r>
            <a:r>
              <a:rPr lang="en-US" altLang="zh-CN" dirty="0"/>
              <a:t>5</a:t>
            </a:r>
            <a:r>
              <a:rPr lang="zh-CN" altLang="en-US" dirty="0"/>
              <a:t>～</a:t>
            </a:r>
            <a:r>
              <a:rPr lang="en-US" altLang="zh-CN" dirty="0"/>
              <a:t>6 </a:t>
            </a:r>
            <a:r>
              <a:rPr lang="zh-CN" altLang="en-US" dirty="0"/>
              <a:t>岁）</a:t>
            </a:r>
            <a:endParaRPr lang="en-US" dirty="0">
              <a:solidFill>
                <a:srgbClr val="639CEF"/>
              </a:solidFill>
              <a:ea typeface="华康方圆体 Std W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6"/>
          <p:cNvSpPr txBox="1"/>
          <p:nvPr/>
        </p:nvSpPr>
        <p:spPr>
          <a:xfrm>
            <a:off x="568657" y="1714475"/>
            <a:ext cx="11054686" cy="4037009"/>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400" dirty="0">
                <a:latin typeface="Arial" panose="020B0604020202020204" pitchFamily="34" charset="0"/>
                <a:ea typeface="宋体" panose="02010600030101010101" pitchFamily="2" charset="-122"/>
              </a:rPr>
              <a:t>    </a:t>
            </a:r>
            <a:r>
              <a:rPr lang="zh-CN" altLang="en-US" sz="2400" dirty="0">
                <a:solidFill>
                  <a:schemeClr val="tx1"/>
                </a:solidFill>
              </a:rPr>
              <a:t>“小老</a:t>
            </a:r>
            <a:r>
              <a:rPr lang="en-US" altLang="zh-CN" sz="2400" dirty="0">
                <a:solidFill>
                  <a:schemeClr val="tx1"/>
                </a:solidFill>
              </a:rPr>
              <a:t>/</a:t>
            </a:r>
            <a:r>
              <a:rPr lang="zh-CN" altLang="en-US" sz="2400" dirty="0">
                <a:solidFill>
                  <a:schemeClr val="tx1"/>
                </a:solidFill>
              </a:rPr>
              <a:t>鼠，来画</a:t>
            </a:r>
            <a:r>
              <a:rPr lang="en-US" altLang="zh-CN" sz="2400" dirty="0">
                <a:solidFill>
                  <a:schemeClr val="tx1"/>
                </a:solidFill>
              </a:rPr>
              <a:t>/</a:t>
            </a:r>
            <a:r>
              <a:rPr lang="zh-CN" altLang="en-US" sz="2400" dirty="0">
                <a:solidFill>
                  <a:schemeClr val="tx1"/>
                </a:solidFill>
              </a:rPr>
              <a:t>猫”：原地并腿蹦跳两下</a:t>
            </a:r>
            <a:r>
              <a:rPr lang="en-US" altLang="zh-CN" sz="2400" dirty="0">
                <a:solidFill>
                  <a:schemeClr val="tx1"/>
                </a:solidFill>
              </a:rPr>
              <a:t>/</a:t>
            </a:r>
            <a:r>
              <a:rPr lang="zh-CN" altLang="en-US" sz="2400" dirty="0">
                <a:solidFill>
                  <a:schemeClr val="tx1"/>
                </a:solidFill>
              </a:rPr>
              <a:t>左脚旁勾点，向左下弯腰，双手山膀、按掌的位置，手做鼠爪状，第二局做相反的动作。</a:t>
            </a:r>
            <a:endParaRPr lang="zh-CN" altLang="en-US" sz="2400" dirty="0">
              <a:solidFill>
                <a:schemeClr val="tx1"/>
              </a:solidFill>
            </a:endParaRPr>
          </a:p>
          <a:p>
            <a:pPr>
              <a:lnSpc>
                <a:spcPct val="150000"/>
              </a:lnSpc>
            </a:pPr>
            <a:r>
              <a:rPr lang="en-US" altLang="zh-CN" sz="2400" dirty="0">
                <a:solidFill>
                  <a:schemeClr val="tx1"/>
                </a:solidFill>
              </a:rPr>
              <a:t>    </a:t>
            </a:r>
            <a:r>
              <a:rPr lang="zh-CN" altLang="en-US" sz="2400" dirty="0">
                <a:solidFill>
                  <a:schemeClr val="tx1"/>
                </a:solidFill>
              </a:rPr>
              <a:t>“哎呀眼睛”：双脚蹦跳一下，同时半蹲，双手蒙住眼睛。</a:t>
            </a:r>
            <a:endParaRPr lang="zh-CN" altLang="en-US" sz="2400" dirty="0">
              <a:solidFill>
                <a:schemeClr val="tx1"/>
              </a:solidFill>
            </a:endParaRPr>
          </a:p>
          <a:p>
            <a:pPr>
              <a:lnSpc>
                <a:spcPct val="150000"/>
              </a:lnSpc>
            </a:pPr>
            <a:r>
              <a:rPr lang="en-US" altLang="zh-CN" sz="2400" dirty="0">
                <a:solidFill>
                  <a:schemeClr val="tx1"/>
                </a:solidFill>
              </a:rPr>
              <a:t>    </a:t>
            </a:r>
            <a:r>
              <a:rPr lang="zh-CN" altLang="en-US" sz="2400" dirty="0">
                <a:solidFill>
                  <a:schemeClr val="tx1"/>
                </a:solidFill>
              </a:rPr>
              <a:t>“要画小”：直膝左右顶胯</a:t>
            </a:r>
            <a:r>
              <a:rPr lang="en-US" altLang="zh-CN" sz="2400" dirty="0">
                <a:solidFill>
                  <a:schemeClr val="tx1"/>
                </a:solidFill>
              </a:rPr>
              <a:t>4</a:t>
            </a:r>
            <a:r>
              <a:rPr lang="zh-CN" altLang="en-US" sz="2400" dirty="0">
                <a:solidFill>
                  <a:schemeClr val="tx1"/>
                </a:solidFill>
              </a:rPr>
              <a:t>次，手在脸的两侧做握展</a:t>
            </a:r>
            <a:r>
              <a:rPr lang="en-US" altLang="zh-CN" sz="2400" dirty="0">
                <a:solidFill>
                  <a:schemeClr val="tx1"/>
                </a:solidFill>
              </a:rPr>
              <a:t>4</a:t>
            </a:r>
            <a:r>
              <a:rPr lang="zh-CN" altLang="en-US" sz="2400" dirty="0">
                <a:solidFill>
                  <a:schemeClr val="tx1"/>
                </a:solidFill>
              </a:rPr>
              <a:t>次。</a:t>
            </a:r>
            <a:endParaRPr lang="zh-CN" altLang="en-US" sz="2400" dirty="0">
              <a:solidFill>
                <a:schemeClr val="tx1"/>
              </a:solidFill>
            </a:endParaRPr>
          </a:p>
        </p:txBody>
      </p:sp>
      <p:pic>
        <p:nvPicPr>
          <p:cNvPr id="5"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 y="787375"/>
            <a:ext cx="461962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823134" y="1409081"/>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864770" y="2324748"/>
            <a:ext cx="5486399" cy="3718246"/>
          </a:xfrm>
        </p:spPr>
        <p:txBody>
          <a:bodyPr>
            <a:noAutofit/>
          </a:bodyPr>
          <a:lstStyle/>
          <a:p>
            <a:pPr marL="0" indent="0" algn="l">
              <a:lnSpc>
                <a:spcPct val="150000"/>
              </a:lnSpc>
              <a:buNone/>
            </a:pPr>
            <a:r>
              <a:rPr lang="zh-CN" altLang="en-US" sz="2800" dirty="0">
                <a:latin typeface="+mn-lt"/>
              </a:rPr>
              <a:t>项目一　幼儿舞蹈概述</a:t>
            </a:r>
            <a:endParaRPr lang="en-US" altLang="zh-CN" sz="2800" dirty="0">
              <a:latin typeface="+mn-lt"/>
            </a:endParaRPr>
          </a:p>
          <a:p>
            <a:pPr marL="0" indent="0" algn="l">
              <a:lnSpc>
                <a:spcPct val="150000"/>
              </a:lnSpc>
              <a:buNone/>
            </a:pPr>
            <a:r>
              <a:rPr lang="zh-CN" altLang="en-US" sz="2800" dirty="0">
                <a:latin typeface="+mn-lt"/>
              </a:rPr>
              <a:t>项目二　幼儿舞蹈与幼儿成长</a:t>
            </a:r>
            <a:endParaRPr lang="en-US" altLang="zh-CN" sz="2800" dirty="0">
              <a:latin typeface="+mn-lt"/>
            </a:endParaRPr>
          </a:p>
          <a:p>
            <a:pPr marL="0" indent="0" algn="l">
              <a:lnSpc>
                <a:spcPct val="150000"/>
              </a:lnSpc>
              <a:buNone/>
            </a:pPr>
            <a:r>
              <a:rPr lang="zh-CN" altLang="en-US" sz="2800" dirty="0">
                <a:latin typeface="+mn-lt"/>
              </a:rPr>
              <a:t>项目三　幼儿舞蹈编导基础知识</a:t>
            </a:r>
            <a:endParaRPr lang="en-US" altLang="zh-CN" sz="2800" dirty="0">
              <a:latin typeface="+mn-lt"/>
            </a:endParaRPr>
          </a:p>
          <a:p>
            <a:pPr marL="0" indent="0" algn="l">
              <a:lnSpc>
                <a:spcPct val="150000"/>
              </a:lnSpc>
              <a:buNone/>
            </a:pPr>
            <a:r>
              <a:rPr lang="zh-CN" altLang="en-US" sz="2800" dirty="0">
                <a:latin typeface="+mn-lt"/>
              </a:rPr>
              <a:t>项目四　幼儿舞蹈创编方法</a:t>
            </a:r>
            <a:endParaRPr lang="en-US" altLang="zh-CN" sz="2800" dirty="0">
              <a:latin typeface="+mn-lt"/>
            </a:endParaRPr>
          </a:p>
          <a:p>
            <a:pPr marL="0" indent="0" algn="l">
              <a:lnSpc>
                <a:spcPct val="150000"/>
              </a:lnSpc>
              <a:buNone/>
            </a:pPr>
            <a:r>
              <a:rPr lang="zh-CN" altLang="en-US" sz="2800" dirty="0">
                <a:latin typeface="+mn-lt"/>
              </a:rPr>
              <a:t>项目五　幼儿舞蹈创编技法</a:t>
            </a:r>
            <a:endParaRPr lang="en-US" sz="2800" dirty="0">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8452" y="421615"/>
            <a:ext cx="461962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占位符 6"/>
          <p:cNvSpPr>
            <a:spLocks noGrp="1"/>
          </p:cNvSpPr>
          <p:nvPr/>
        </p:nvSpPr>
        <p:spPr>
          <a:xfrm>
            <a:off x="627797" y="1409732"/>
            <a:ext cx="10918209" cy="4628098"/>
          </a:xfrm>
          <a:prstGeom prst="rect">
            <a:avLst/>
          </a:prstGeom>
        </p:spPr>
        <p:txBody>
          <a:bodyPr rtlCol="0"/>
          <a:lstStyle>
            <a:lvl1pPr marL="0" indent="0" algn="l" defTabSz="914400" rtl="0" eaLnBrk="1" latinLnBrk="0" hangingPunct="1">
              <a:lnSpc>
                <a:spcPct val="100000"/>
              </a:lnSpc>
              <a:spcBef>
                <a:spcPts val="1000"/>
              </a:spcBef>
              <a:buFont typeface="Arial" panose="020B0604020202020204" pitchFamily="34" charset="0"/>
              <a:buNone/>
              <a:defRPr sz="1800" b="0" kern="1200">
                <a:solidFill>
                  <a:schemeClr val="bg1"/>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00000"/>
              </a:lnSpc>
              <a:spcBef>
                <a:spcPts val="1000"/>
              </a:spcBef>
              <a:buFont typeface="Arial" panose="020B0604020202020204" pitchFamily="34" charset="0"/>
              <a:buChar char="•"/>
              <a:defRPr sz="1800" b="0" kern="1200">
                <a:solidFill>
                  <a:schemeClr val="bg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400" dirty="0">
                <a:solidFill>
                  <a:schemeClr val="tx1"/>
                </a:solidFill>
                <a:latin typeface="Arial" panose="020B0604020202020204" pitchFamily="34" charset="0"/>
                <a:ea typeface="宋体" panose="02010600030101010101" pitchFamily="2" charset="-122"/>
              </a:rPr>
              <a:t>      </a:t>
            </a:r>
            <a:r>
              <a:rPr lang="zh-CN" altLang="en-US" sz="2400" dirty="0">
                <a:solidFill>
                  <a:schemeClr val="tx1"/>
                </a:solidFill>
                <a:latin typeface="+mn-lt"/>
                <a:ea typeface="+mn-ea"/>
              </a:rPr>
              <a:t>“小腿</a:t>
            </a:r>
            <a:r>
              <a:rPr lang="en-US" altLang="zh-CN" sz="2400" dirty="0">
                <a:solidFill>
                  <a:schemeClr val="tx1"/>
                </a:solidFill>
                <a:latin typeface="+mn-lt"/>
                <a:ea typeface="+mn-ea"/>
              </a:rPr>
              <a:t>/</a:t>
            </a:r>
            <a:r>
              <a:rPr lang="zh-CN" altLang="en-US" sz="2400" dirty="0">
                <a:solidFill>
                  <a:schemeClr val="tx1"/>
                </a:solidFill>
                <a:latin typeface="+mn-lt"/>
                <a:ea typeface="+mn-ea"/>
              </a:rPr>
              <a:t>要画短”：双手叉腰，右脚旁勾点，向右旁腰</a:t>
            </a:r>
            <a:r>
              <a:rPr lang="en-US" altLang="zh-CN" sz="2400" dirty="0">
                <a:solidFill>
                  <a:schemeClr val="tx1"/>
                </a:solidFill>
                <a:latin typeface="+mn-lt"/>
                <a:ea typeface="+mn-ea"/>
              </a:rPr>
              <a:t>/</a:t>
            </a:r>
            <a:r>
              <a:rPr lang="zh-CN" altLang="en-US" sz="2400" dirty="0">
                <a:solidFill>
                  <a:schemeClr val="tx1"/>
                </a:solidFill>
                <a:latin typeface="+mn-lt"/>
                <a:ea typeface="+mn-ea"/>
              </a:rPr>
              <a:t>收回右脚并用力跺一下地。</a:t>
            </a:r>
            <a:endParaRPr lang="en-US" altLang="zh-CN"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“胡子要画翘”：双手自体前交叉后上扬，食指翘起，原地向上跳一下。</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“牙齿</a:t>
            </a:r>
            <a:r>
              <a:rPr lang="en-US" altLang="zh-CN" sz="2400" dirty="0">
                <a:solidFill>
                  <a:schemeClr val="tx1"/>
                </a:solidFill>
                <a:latin typeface="+mn-lt"/>
                <a:ea typeface="+mn-ea"/>
              </a:rPr>
              <a:t>/</a:t>
            </a:r>
            <a:r>
              <a:rPr lang="zh-CN" altLang="en-US" sz="2400" dirty="0">
                <a:solidFill>
                  <a:schemeClr val="tx1"/>
                </a:solidFill>
                <a:latin typeface="+mn-lt"/>
                <a:ea typeface="+mn-ea"/>
              </a:rPr>
              <a:t>一颗”：左手食指指牙齿</a:t>
            </a:r>
            <a:r>
              <a:rPr lang="en-US" altLang="zh-CN" sz="2400" dirty="0">
                <a:solidFill>
                  <a:schemeClr val="tx1"/>
                </a:solidFill>
                <a:latin typeface="+mn-lt"/>
                <a:ea typeface="+mn-ea"/>
              </a:rPr>
              <a:t>/  </a:t>
            </a:r>
            <a:r>
              <a:rPr lang="zh-CN" altLang="en-US" sz="2400" dirty="0">
                <a:solidFill>
                  <a:schemeClr val="tx1"/>
                </a:solidFill>
                <a:latin typeface="+mn-lt"/>
                <a:ea typeface="+mn-ea"/>
              </a:rPr>
              <a:t>右手指牙齿。</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“也不能要”：小碎步双臂伸直，掌心朝前摇动。</a:t>
            </a:r>
            <a:endParaRPr lang="zh-CN" altLang="en-US" sz="2400" dirty="0">
              <a:solidFill>
                <a:schemeClr val="tx1"/>
              </a:solidFill>
              <a:latin typeface="+mn-lt"/>
              <a:ea typeface="+mn-ea"/>
            </a:endParaRPr>
          </a:p>
          <a:p>
            <a:pPr>
              <a:lnSpc>
                <a:spcPct val="150000"/>
              </a:lnSpc>
            </a:pPr>
            <a:r>
              <a:rPr lang="en-US" altLang="zh-CN" sz="2400" dirty="0">
                <a:solidFill>
                  <a:schemeClr val="tx1"/>
                </a:solidFill>
                <a:latin typeface="+mn-lt"/>
                <a:ea typeface="+mn-ea"/>
              </a:rPr>
              <a:t>    </a:t>
            </a:r>
            <a:r>
              <a:rPr lang="zh-CN" altLang="en-US" sz="2400" dirty="0">
                <a:solidFill>
                  <a:schemeClr val="tx1"/>
                </a:solidFill>
                <a:latin typeface="+mn-lt"/>
                <a:ea typeface="+mn-ea"/>
              </a:rPr>
              <a:t>“我们可以睡大</a:t>
            </a:r>
            <a:r>
              <a:rPr lang="en-US" altLang="zh-CN" sz="2400" dirty="0">
                <a:solidFill>
                  <a:schemeClr val="tx1"/>
                </a:solidFill>
                <a:latin typeface="+mn-lt"/>
                <a:ea typeface="+mn-ea"/>
              </a:rPr>
              <a:t>/</a:t>
            </a:r>
            <a:r>
              <a:rPr lang="zh-CN" altLang="en-US" sz="2400" dirty="0">
                <a:solidFill>
                  <a:schemeClr val="tx1"/>
                </a:solidFill>
                <a:latin typeface="+mn-lt"/>
                <a:ea typeface="+mn-ea"/>
              </a:rPr>
              <a:t>觉”：小碎步自转一圈，双手由两边身侧提起至头的斜上方</a:t>
            </a:r>
            <a:r>
              <a:rPr lang="en-US" altLang="zh-CN" sz="2400" dirty="0">
                <a:solidFill>
                  <a:schemeClr val="tx1"/>
                </a:solidFill>
                <a:latin typeface="+mn-lt"/>
                <a:ea typeface="+mn-ea"/>
              </a:rPr>
              <a:t>/</a:t>
            </a:r>
            <a:r>
              <a:rPr lang="zh-CN" altLang="en-US" sz="2400" dirty="0">
                <a:solidFill>
                  <a:schemeClr val="tx1"/>
                </a:solidFill>
                <a:latin typeface="+mn-lt"/>
                <a:ea typeface="+mn-ea"/>
              </a:rPr>
              <a:t>右脚旁勾点，双手击掌合拢，头枕手做睡觉状。</a:t>
            </a:r>
            <a:endParaRPr lang="zh-CN" altLang="en-US" sz="2400" dirty="0">
              <a:solidFill>
                <a:schemeClr val="tx1"/>
              </a:solidFill>
              <a:latin typeface="+mn-lt"/>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6"/>
          <p:cNvSpPr txBox="1"/>
          <p:nvPr/>
        </p:nvSpPr>
        <p:spPr>
          <a:xfrm>
            <a:off x="709685" y="1131559"/>
            <a:ext cx="10943836" cy="4244573"/>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400" dirty="0">
                <a:latin typeface="Arial" panose="020B0604020202020204" pitchFamily="34" charset="0"/>
                <a:ea typeface="宋体" panose="02010600030101010101" pitchFamily="2" charset="-122"/>
              </a:rPr>
              <a:t>       </a:t>
            </a:r>
            <a:r>
              <a:rPr lang="zh-CN" altLang="en-US" sz="2400" dirty="0">
                <a:solidFill>
                  <a:schemeClr val="tx1"/>
                </a:solidFill>
              </a:rPr>
              <a:t>这个歌舞的歌词充满了童趣，用幼儿的心理描绘出一只可爱的老鼠形象，动作显得丰富多变，有模仿性的动作，也有创造性的夸张动作，使得幼儿的身体变得更加协调、灵活，增强了动作的表现力。 </a:t>
            </a:r>
            <a:endParaRPr lang="zh-CN" altLang="en-US" sz="2400" dirty="0">
              <a:solidFill>
                <a:schemeClr val="tx1"/>
              </a:solidFill>
            </a:endParaRPr>
          </a:p>
        </p:txBody>
      </p:sp>
      <p:pic>
        <p:nvPicPr>
          <p:cNvPr id="4" name="图示 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8480" y="650684"/>
            <a:ext cx="4619625"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41445" y="508621"/>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641444" y="2363470"/>
            <a:ext cx="10904561" cy="1845310"/>
          </a:xfrm>
          <a:prstGeom prst="rect">
            <a:avLst/>
          </a:prstGeom>
          <a:noFill/>
        </p:spPr>
        <p:txBody>
          <a:bodyPr wrap="square" rtlCol="0">
            <a:spAutoFit/>
          </a:bodyPr>
          <a:lstStyle/>
          <a:p>
            <a:pPr>
              <a:lnSpc>
                <a:spcPct val="150000"/>
              </a:lnSpc>
            </a:pPr>
            <a:r>
              <a:rPr lang="en-US" altLang="zh-CN" sz="2800" dirty="0"/>
              <a:t>    </a:t>
            </a:r>
            <a:r>
              <a:rPr lang="en-US" altLang="zh-CN" sz="2400" dirty="0"/>
              <a:t>《</a:t>
            </a:r>
            <a:r>
              <a:rPr lang="zh-CN" altLang="en-US" sz="2400" dirty="0"/>
              <a:t>幼儿园教育指导纲要（试行）</a:t>
            </a:r>
            <a:r>
              <a:rPr lang="en-US" altLang="zh-CN" sz="2400" dirty="0"/>
              <a:t>》</a:t>
            </a:r>
            <a:r>
              <a:rPr lang="zh-CN" altLang="en-US" sz="2400" dirty="0"/>
              <a:t>中指出：艺术活动是一种情感性和创造性活动。 幼儿在参与艺术活动的过程中应有愉悦感和个性化发展，教师要理解并积极鼓励幼儿采取与众不同的表现方式，不要把艺术教育变成机械的技能训练。</a:t>
            </a:r>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96560" y="549564"/>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德育课堂</a:t>
            </a:r>
            <a:endParaRPr lang="en-US" b="1" dirty="0">
              <a:solidFill>
                <a:srgbClr val="639CEF"/>
              </a:solidFill>
            </a:endParaRPr>
          </a:p>
        </p:txBody>
      </p:sp>
      <p:sp>
        <p:nvSpPr>
          <p:cNvPr id="14" name="文本框 13"/>
          <p:cNvSpPr txBox="1"/>
          <p:nvPr/>
        </p:nvSpPr>
        <p:spPr>
          <a:xfrm>
            <a:off x="696560" y="2031213"/>
            <a:ext cx="10917685" cy="2861310"/>
          </a:xfrm>
          <a:prstGeom prst="rect">
            <a:avLst/>
          </a:prstGeom>
          <a:noFill/>
        </p:spPr>
        <p:txBody>
          <a:bodyPr wrap="square" rtlCol="0">
            <a:spAutoFit/>
          </a:bodyPr>
          <a:lstStyle/>
          <a:p>
            <a:pPr>
              <a:lnSpc>
                <a:spcPct val="150000"/>
              </a:lnSpc>
            </a:pPr>
            <a:r>
              <a:rPr lang="en-US" altLang="zh-CN" sz="2000" dirty="0"/>
              <a:t>    </a:t>
            </a:r>
            <a:r>
              <a:rPr lang="en-US" altLang="zh-CN" sz="2400" dirty="0"/>
              <a:t>2023 </a:t>
            </a:r>
            <a:r>
              <a:rPr lang="zh-CN" altLang="en-US" sz="2400" dirty="0"/>
              <a:t>年底，教育部印发</a:t>
            </a:r>
            <a:r>
              <a:rPr lang="en-US" altLang="zh-CN" sz="2400" dirty="0"/>
              <a:t>《</a:t>
            </a:r>
            <a:r>
              <a:rPr lang="zh-CN" altLang="en-US" sz="2400" dirty="0"/>
              <a:t>关于全面实施学校美育浸润行动的通知</a:t>
            </a:r>
            <a:r>
              <a:rPr lang="en-US" altLang="zh-CN" sz="2400" dirty="0"/>
              <a:t>》</a:t>
            </a:r>
            <a:r>
              <a:rPr lang="zh-CN" altLang="en-US" sz="2400" dirty="0"/>
              <a:t>，提出美育教学改革深化行动、教师美育素养提升行动、艺术实践活动普及行动、校园美育文化营造行动、美育智慧教育赋能行动、社会美育资源整合行动等八大行动计划。这些行动计划将有力加强对美育的重视程度，也要求教师提高美育意识和美育素养，增强美育的育人功能。</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254229" y="2159697"/>
            <a:ext cx="9308301" cy="1269303"/>
          </a:xfrm>
        </p:spPr>
        <p:txBody>
          <a:bodyPr>
            <a:normAutofit fontScale="90000"/>
          </a:bodyPr>
          <a:lstStyle/>
          <a:p>
            <a:r>
              <a:rPr lang="zh-CN" altLang="en-US" b="1" dirty="0"/>
              <a:t>任务二　幼儿舞蹈与幼儿的心理发展</a:t>
            </a:r>
            <a:endParaRPr lang="en-US" altLang="zh-CN"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052be8c4-069b-4dd5-b061-f896611743e8.source.2.zh-Hans.pptx" descr="16f5a9a6-7757-4e31-96a5-e3dacfbe88ce"/>
          <p:cNvGrpSpPr/>
          <p:nvPr/>
        </p:nvGrpSpPr>
        <p:grpSpPr>
          <a:xfrm>
            <a:off x="490145" y="1164351"/>
            <a:ext cx="10865896" cy="4529298"/>
            <a:chOff x="560069" y="1310641"/>
            <a:chExt cx="10865896" cy="4305777"/>
          </a:xfrm>
        </p:grpSpPr>
        <p:sp>
          <p:nvSpPr>
            <p:cNvPr id="5" name="Title" descr="9a983da7-ccc0-4b17-8ecd-e87599efea8d"/>
            <p:cNvSpPr/>
            <p:nvPr/>
          </p:nvSpPr>
          <p:spPr>
            <a:xfrm>
              <a:off x="560069" y="2276423"/>
              <a:ext cx="2885067" cy="1904417"/>
            </a:xfrm>
            <a:prstGeom prst="roundRect">
              <a:avLst>
                <a:gd name="adj" fmla="val 16900"/>
              </a:avLst>
            </a:prstGeom>
            <a:solidFill>
              <a:schemeClr val="tx2">
                <a:alpha val="15000"/>
              </a:schemeClr>
            </a:solidFill>
            <a:ln w="9525" cap="rnd">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rPr>
                <a:t>幼儿舞蹈对幼儿心理发展的作用</a:t>
              </a:r>
              <a:endParaRPr lang="en-US" altLang="zh-CN" sz="2800" dirty="0">
                <a:solidFill>
                  <a:schemeClr val="tx1"/>
                </a:solidFill>
              </a:endParaRPr>
            </a:p>
          </p:txBody>
        </p:sp>
        <p:grpSp>
          <p:nvGrpSpPr>
            <p:cNvPr id="9" name="组合 8" descr="5d45019e-a8ef-4053-837e-fe7d28a24e0b"/>
            <p:cNvGrpSpPr/>
            <p:nvPr/>
          </p:nvGrpSpPr>
          <p:grpSpPr>
            <a:xfrm>
              <a:off x="3445136" y="1310641"/>
              <a:ext cx="7895762" cy="1917991"/>
              <a:chOff x="3445136" y="1310641"/>
              <a:chExt cx="7895762" cy="1917991"/>
            </a:xfrm>
          </p:grpSpPr>
          <p:cxnSp>
            <p:nvCxnSpPr>
              <p:cNvPr id="29" name="Linee1" descr="2989e09a-f3ba-4090-a3f8-9dde212fe340"/>
              <p:cNvCxnSpPr/>
              <p:nvPr/>
            </p:nvCxnSpPr>
            <p:spPr>
              <a:xfrm>
                <a:off x="6275670" y="2022916"/>
                <a:ext cx="1063658" cy="0"/>
              </a:xfrm>
              <a:prstGeom prst="line">
                <a:avLst/>
              </a:prstGeom>
              <a:ln w="6350" cap="sq">
                <a:solidFill>
                  <a:schemeClr val="tx2">
                    <a:alpha val="50000"/>
                  </a:schemeClr>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6" name="Bullet1" descr="06df0f93-8919-44de-94f5-a3793602646d"/>
              <p:cNvSpPr/>
              <p:nvPr/>
            </p:nvSpPr>
            <p:spPr>
              <a:xfrm>
                <a:off x="4030417" y="1475260"/>
                <a:ext cx="2198261" cy="1095312"/>
              </a:xfrm>
              <a:prstGeom prst="roundRect">
                <a:avLst>
                  <a:gd name="adj" fmla="val 16900"/>
                </a:avLst>
              </a:prstGeom>
              <a:gradFill>
                <a:gsLst>
                  <a:gs pos="0">
                    <a:schemeClr val="accent1">
                      <a:lumMod val="60000"/>
                      <a:lumOff val="40000"/>
                    </a:schemeClr>
                  </a:gs>
                  <a:gs pos="50000">
                    <a:schemeClr val="accent1"/>
                  </a:gs>
                </a:gsLst>
                <a:lin ang="2700000" scaled="0"/>
              </a:gradFill>
            </p:spPr>
            <p:txBody>
              <a:bodyPr wrap="square" lIns="108000" tIns="108000" rIns="108000" bIns="108000" rtlCol="0" anchor="ctr" anchorCtr="0">
                <a:normAutofit lnSpcReduction="10000"/>
              </a:bodyPr>
              <a:lstStyle/>
              <a:p>
                <a:pPr>
                  <a:lnSpc>
                    <a:spcPct val="120000"/>
                  </a:lnSpc>
                </a:pPr>
                <a:r>
                  <a:rPr lang="zh-CN" altLang="en-US" sz="2400" dirty="0"/>
                  <a:t>对幼儿心理过程发展的作用</a:t>
                </a:r>
                <a:endParaRPr lang="en-US" sz="2400" dirty="0"/>
              </a:p>
            </p:txBody>
          </p:sp>
          <p:sp>
            <p:nvSpPr>
              <p:cNvPr id="22" name="Text1" descr="ddd03166-9e5f-4f0f-a4fc-071e4c0996fb"/>
              <p:cNvSpPr/>
              <p:nvPr/>
            </p:nvSpPr>
            <p:spPr>
              <a:xfrm>
                <a:off x="7339328" y="1310641"/>
                <a:ext cx="4001570" cy="1722781"/>
              </a:xfrm>
              <a:prstGeom prst="roundRect">
                <a:avLst>
                  <a:gd name="adj" fmla="val 16900"/>
                </a:avLst>
              </a:prstGeom>
              <a:solidFill>
                <a:schemeClr val="bg1"/>
              </a:solidFill>
              <a:ln w="6350">
                <a:noFill/>
              </a:ln>
              <a:effectLst>
                <a:outerShdw blurRad="127000" dist="50800" dir="5400000" algn="ctr" rotWithShape="0">
                  <a:schemeClr val="bg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altLang="zh-CN" sz="2000" dirty="0">
                  <a:solidFill>
                    <a:schemeClr val="tx1"/>
                  </a:solidFill>
                </a:endParaRPr>
              </a:p>
              <a:p>
                <a:pPr>
                  <a:lnSpc>
                    <a:spcPct val="120000"/>
                  </a:lnSpc>
                </a:pPr>
                <a:endParaRPr lang="en-US" altLang="zh-CN" sz="2000" dirty="0">
                  <a:solidFill>
                    <a:schemeClr val="tx1"/>
                  </a:solidFill>
                </a:endParaRPr>
              </a:p>
              <a:p>
                <a:pPr>
                  <a:lnSpc>
                    <a:spcPct val="120000"/>
                  </a:lnSpc>
                </a:pPr>
                <a:r>
                  <a:rPr lang="zh-CN" altLang="en-US" sz="2000" dirty="0">
                    <a:solidFill>
                      <a:schemeClr val="tx1"/>
                    </a:solidFill>
                  </a:rPr>
                  <a:t>发展幼儿的感知和注意力</a:t>
                </a:r>
                <a:endParaRPr lang="en-US" altLang="zh-CN" sz="2000" dirty="0">
                  <a:solidFill>
                    <a:schemeClr val="tx1"/>
                  </a:solidFill>
                </a:endParaRPr>
              </a:p>
              <a:p>
                <a:pPr>
                  <a:lnSpc>
                    <a:spcPct val="120000"/>
                  </a:lnSpc>
                </a:pPr>
                <a:r>
                  <a:rPr lang="zh-CN" altLang="en-US" sz="2000" dirty="0">
                    <a:solidFill>
                      <a:schemeClr val="tx1"/>
                    </a:solidFill>
                  </a:rPr>
                  <a:t>发展幼儿的记忆、想象的能力</a:t>
                </a:r>
                <a:endParaRPr lang="en-US" altLang="zh-CN" sz="2000" dirty="0">
                  <a:solidFill>
                    <a:schemeClr val="tx1"/>
                  </a:solidFill>
                </a:endParaRPr>
              </a:p>
              <a:p>
                <a:pPr>
                  <a:lnSpc>
                    <a:spcPct val="120000"/>
                  </a:lnSpc>
                </a:pPr>
                <a:r>
                  <a:rPr lang="zh-CN" altLang="en-US" sz="2000" dirty="0">
                    <a:solidFill>
                      <a:schemeClr val="tx1"/>
                    </a:solidFill>
                  </a:rPr>
                  <a:t>发展幼儿的思维能力、语言能力</a:t>
                </a:r>
                <a:endParaRPr lang="en-US" altLang="zh-CN" sz="2000" dirty="0">
                  <a:solidFill>
                    <a:schemeClr val="tx1"/>
                  </a:solidFill>
                </a:endParaRPr>
              </a:p>
              <a:p>
                <a:pPr>
                  <a:lnSpc>
                    <a:spcPct val="120000"/>
                  </a:lnSpc>
                </a:pPr>
                <a:r>
                  <a:rPr lang="zh-CN" altLang="en-US" sz="2000" dirty="0">
                    <a:solidFill>
                      <a:schemeClr val="tx1"/>
                    </a:solidFill>
                  </a:rPr>
                  <a:t>培养幼儿的意志力</a:t>
                </a:r>
                <a:endParaRPr lang="en-US" altLang="zh-CN" sz="2000" dirty="0">
                  <a:solidFill>
                    <a:schemeClr val="tx1"/>
                  </a:solidFill>
                </a:endParaRPr>
              </a:p>
              <a:p>
                <a:pPr>
                  <a:lnSpc>
                    <a:spcPct val="120000"/>
                  </a:lnSpc>
                </a:pPr>
                <a:endParaRPr lang="en-US" altLang="zh-CN" sz="2000" dirty="0">
                  <a:solidFill>
                    <a:schemeClr val="tx1"/>
                  </a:solidFill>
                </a:endParaRPr>
              </a:p>
              <a:p>
                <a:pPr marL="228600" indent="-228600">
                  <a:lnSpc>
                    <a:spcPct val="120000"/>
                  </a:lnSpc>
                  <a:buAutoNum type="arabicPeriod"/>
                </a:pPr>
                <a:endParaRPr lang="en-US" sz="1200" b="0" i="0" u="none" dirty="0">
                  <a:solidFill>
                    <a:schemeClr val="tx1"/>
                  </a:solidFill>
                  <a:ea typeface="思源黑体 CN Normal" panose="020B0400000000000000" charset="-122"/>
                </a:endParaRPr>
              </a:p>
            </p:txBody>
          </p:sp>
          <p:cxnSp>
            <p:nvCxnSpPr>
              <p:cNvPr id="17" name="Line1" descr="50c5e5a6-e3c4-4f06-b4f5-34bea306162f"/>
              <p:cNvCxnSpPr>
                <a:stCxn id="5" idx="3"/>
                <a:endCxn id="6" idx="1"/>
              </p:cNvCxnSpPr>
              <p:nvPr/>
            </p:nvCxnSpPr>
            <p:spPr>
              <a:xfrm flipV="1">
                <a:off x="3445136" y="2022916"/>
                <a:ext cx="585281" cy="1205716"/>
              </a:xfrm>
              <a:prstGeom prst="bentConnector3">
                <a:avLst>
                  <a:gd name="adj1" fmla="val 50000"/>
                </a:avLst>
              </a:prstGeom>
              <a:noFill/>
              <a:ln w="6350" cap="sq">
                <a:solidFill>
                  <a:schemeClr val="tx2">
                    <a:alpha val="50000"/>
                  </a:schemeClr>
                </a:solidFill>
                <a:round/>
                <a:tailEnd type="triangle"/>
              </a:ln>
            </p:spPr>
            <p:style>
              <a:lnRef idx="2">
                <a:schemeClr val="accent1">
                  <a:shade val="50000"/>
                </a:schemeClr>
              </a:lnRef>
              <a:fillRef idx="1">
                <a:schemeClr val="accent1"/>
              </a:fillRef>
              <a:effectRef idx="0">
                <a:schemeClr val="accent1"/>
              </a:effectRef>
              <a:fontRef idx="minor">
                <a:schemeClr val="lt1"/>
              </a:fontRef>
            </p:style>
          </p:cxnSp>
        </p:grpSp>
        <p:grpSp>
          <p:nvGrpSpPr>
            <p:cNvPr id="11" name="组合 10" descr="ae33a021-a2f0-43bf-8a0c-13cee4d931db"/>
            <p:cNvGrpSpPr/>
            <p:nvPr/>
          </p:nvGrpSpPr>
          <p:grpSpPr>
            <a:xfrm>
              <a:off x="3445136" y="3228632"/>
              <a:ext cx="7980829" cy="2387786"/>
              <a:chOff x="3445136" y="3228632"/>
              <a:chExt cx="7980829" cy="2387786"/>
            </a:xfrm>
          </p:grpSpPr>
          <p:cxnSp>
            <p:nvCxnSpPr>
              <p:cNvPr id="12" name="Linee2" descr="f99c2cf8-5134-4622-a802-058383bda93b"/>
              <p:cNvCxnSpPr>
                <a:stCxn id="8" idx="3"/>
              </p:cNvCxnSpPr>
              <p:nvPr/>
            </p:nvCxnSpPr>
            <p:spPr>
              <a:xfrm>
                <a:off x="6316084" y="4887196"/>
                <a:ext cx="1070236" cy="0"/>
              </a:xfrm>
              <a:prstGeom prst="line">
                <a:avLst/>
              </a:prstGeom>
              <a:ln w="6350" cap="sq">
                <a:solidFill>
                  <a:schemeClr val="tx2">
                    <a:alpha val="50000"/>
                  </a:schemeClr>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8" name="Bullet2" descr="c761a909-d531-4884-9d91-a599442e3536"/>
              <p:cNvSpPr/>
              <p:nvPr/>
            </p:nvSpPr>
            <p:spPr>
              <a:xfrm>
                <a:off x="4030417" y="4339540"/>
                <a:ext cx="2285667" cy="1095312"/>
              </a:xfrm>
              <a:prstGeom prst="roundRect">
                <a:avLst>
                  <a:gd name="adj" fmla="val 16900"/>
                </a:avLst>
              </a:prstGeom>
              <a:gradFill flip="none" rotWithShape="1">
                <a:gsLst>
                  <a:gs pos="0">
                    <a:schemeClr val="dk2">
                      <a:lumMod val="60000"/>
                      <a:lumOff val="40000"/>
                    </a:schemeClr>
                  </a:gs>
                  <a:gs pos="50000">
                    <a:schemeClr val="dk2">
                      <a:lumMod val="100000"/>
                    </a:schemeClr>
                  </a:gs>
                </a:gsLst>
                <a:lin ang="2700000" scaled="0"/>
                <a:tileRect/>
              </a:gradFill>
            </p:spPr>
            <p:txBody>
              <a:bodyPr wrap="square" lIns="108000" tIns="108000" rIns="108000" bIns="108000" rtlCol="0" anchor="ctr" anchorCtr="0">
                <a:normAutofit lnSpcReduction="10000"/>
              </a:bodyPr>
              <a:lstStyle/>
              <a:p>
                <a:pPr>
                  <a:lnSpc>
                    <a:spcPct val="120000"/>
                  </a:lnSpc>
                </a:pPr>
                <a:r>
                  <a:rPr lang="zh-CN" altLang="en-US" sz="2400" dirty="0"/>
                  <a:t>促进幼儿良好个性的发展</a:t>
                </a:r>
                <a:endParaRPr lang="en-US" sz="2400" dirty="0"/>
              </a:p>
            </p:txBody>
          </p:sp>
          <p:sp>
            <p:nvSpPr>
              <p:cNvPr id="23" name="Text2" descr="34a63fc3-b444-4ac2-90e9-423b8bc7fa5e"/>
              <p:cNvSpPr/>
              <p:nvPr/>
            </p:nvSpPr>
            <p:spPr>
              <a:xfrm>
                <a:off x="7497746" y="4246789"/>
                <a:ext cx="3928219" cy="1369629"/>
              </a:xfrm>
              <a:prstGeom prst="roundRect">
                <a:avLst>
                  <a:gd name="adj" fmla="val 16900"/>
                </a:avLst>
              </a:prstGeom>
              <a:solidFill>
                <a:schemeClr val="bg1"/>
              </a:solidFill>
              <a:ln w="6350">
                <a:noFill/>
              </a:ln>
              <a:effectLst>
                <a:outerShdw blurRad="127000" dist="50800" dir="5400000" algn="ctr" rotWithShape="0">
                  <a:schemeClr val="bg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000" dirty="0">
                    <a:solidFill>
                      <a:schemeClr val="tx1"/>
                    </a:solidFill>
                  </a:rPr>
                  <a:t>有助于幼儿形成良好的行为习惯</a:t>
                </a:r>
                <a:endParaRPr lang="en-US" altLang="zh-CN" sz="2000" dirty="0">
                  <a:solidFill>
                    <a:schemeClr val="tx1"/>
                  </a:solidFill>
                </a:endParaRPr>
              </a:p>
              <a:p>
                <a:pPr>
                  <a:lnSpc>
                    <a:spcPct val="120000"/>
                  </a:lnSpc>
                </a:pPr>
                <a:r>
                  <a:rPr lang="zh-CN" altLang="en-US" sz="2000" dirty="0">
                    <a:solidFill>
                      <a:schemeClr val="tx1"/>
                    </a:solidFill>
                  </a:rPr>
                  <a:t>有助于幼儿陶冶情操，养成良好的个性品质</a:t>
                </a:r>
                <a:endParaRPr lang="en-US" sz="2000" dirty="0">
                  <a:solidFill>
                    <a:schemeClr val="tx1"/>
                  </a:solidFill>
                </a:endParaRPr>
              </a:p>
            </p:txBody>
          </p:sp>
          <p:cxnSp>
            <p:nvCxnSpPr>
              <p:cNvPr id="18" name="Line2" descr="35c77620-43aa-4bb5-87cc-75f57d01b90b"/>
              <p:cNvCxnSpPr>
                <a:stCxn id="5" idx="3"/>
                <a:endCxn id="8" idx="1"/>
              </p:cNvCxnSpPr>
              <p:nvPr/>
            </p:nvCxnSpPr>
            <p:spPr>
              <a:xfrm>
                <a:off x="3445136" y="3228632"/>
                <a:ext cx="585281" cy="1658564"/>
              </a:xfrm>
              <a:prstGeom prst="bentConnector3">
                <a:avLst>
                  <a:gd name="adj1" fmla="val 50000"/>
                </a:avLst>
              </a:prstGeom>
              <a:noFill/>
              <a:ln w="6350" cap="sq">
                <a:solidFill>
                  <a:schemeClr val="tx2">
                    <a:alpha val="50000"/>
                  </a:schemeClr>
                </a:solidFill>
                <a:round/>
                <a:tailEnd type="triangle"/>
              </a:ln>
            </p:spPr>
            <p:style>
              <a:lnRef idx="2">
                <a:schemeClr val="accent1">
                  <a:shade val="50000"/>
                </a:schemeClr>
              </a:lnRef>
              <a:fillRef idx="1">
                <a:schemeClr val="accent1"/>
              </a:fillRef>
              <a:effectRef idx="0">
                <a:schemeClr val="accent1"/>
              </a:effectRef>
              <a:fontRef idx="minor">
                <a:schemeClr val="lt1"/>
              </a:fontRef>
            </p:style>
          </p:cxn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18820" y="178764"/>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一、幼儿舞蹈对幼儿心理发展的作用</a:t>
            </a:r>
            <a:endParaRPr lang="en-US" dirty="0">
              <a:solidFill>
                <a:srgbClr val="639CEF"/>
              </a:solidFill>
              <a:ea typeface="华康方圆体 Std W7"/>
            </a:endParaRPr>
          </a:p>
        </p:txBody>
      </p:sp>
      <p:sp>
        <p:nvSpPr>
          <p:cNvPr id="14" name="文本框 13"/>
          <p:cNvSpPr txBox="1"/>
          <p:nvPr/>
        </p:nvSpPr>
        <p:spPr>
          <a:xfrm>
            <a:off x="578899" y="2223247"/>
            <a:ext cx="11132194" cy="3209925"/>
          </a:xfrm>
          <a:prstGeom prst="rect">
            <a:avLst/>
          </a:prstGeom>
          <a:noFill/>
        </p:spPr>
        <p:txBody>
          <a:bodyPr wrap="square" rtlCol="0">
            <a:spAutoFit/>
          </a:bodyPr>
          <a:lstStyle/>
          <a:p>
            <a:pPr>
              <a:lnSpc>
                <a:spcPct val="150000"/>
              </a:lnSpc>
              <a:spcBef>
                <a:spcPts val="1000"/>
              </a:spcBef>
            </a:pPr>
            <a:r>
              <a:rPr lang="zh-CN" altLang="en-US" sz="2400" dirty="0"/>
              <a:t>        </a:t>
            </a:r>
            <a:r>
              <a:rPr lang="en-US" altLang="zh-CN" sz="2000" dirty="0"/>
              <a:t>1. </a:t>
            </a:r>
            <a:r>
              <a:rPr lang="zh-CN" altLang="en-US" sz="2000" dirty="0"/>
              <a:t>发展幼儿的感知和注意力</a:t>
            </a:r>
            <a:endParaRPr lang="en-US" altLang="zh-CN" sz="2000" dirty="0"/>
          </a:p>
          <a:p>
            <a:pPr>
              <a:lnSpc>
                <a:spcPct val="150000"/>
              </a:lnSpc>
              <a:spcBef>
                <a:spcPts val="1000"/>
              </a:spcBef>
            </a:pPr>
            <a:r>
              <a:rPr lang="en-US" altLang="zh-CN" sz="2000" dirty="0"/>
              <a:t>    </a:t>
            </a:r>
            <a:r>
              <a:rPr lang="zh-CN" altLang="en-US" sz="2000" dirty="0"/>
              <a:t>整个幼儿时期幼儿的感知都在迅速地发展，幼儿歌舞活动的体裁、内容、形式丰富多彩，他们在活动过程中欣赏到各种各样的舞姿和纷繁各异的服装，从而发展他们视觉的灵敏度。幼儿歌舞活动使幼儿在听一听、唱一唱中增强对声音的分辨，这无疑极大地促进了幼儿听觉的发展。</a:t>
            </a:r>
            <a:endParaRPr lang="en-US" altLang="zh-CN" sz="2000" dirty="0"/>
          </a:p>
          <a:p>
            <a:pPr>
              <a:lnSpc>
                <a:spcPct val="150000"/>
              </a:lnSpc>
              <a:spcBef>
                <a:spcPts val="1000"/>
              </a:spcBef>
            </a:pPr>
            <a:r>
              <a:rPr lang="en-US" altLang="zh-CN" sz="2000" dirty="0"/>
              <a:t>    </a:t>
            </a:r>
            <a:r>
              <a:rPr lang="zh-CN" altLang="en-US" sz="2000" dirty="0"/>
              <a:t>发展幼儿的注意力也是幼儿舞蹈对幼儿能力发展的重要作用之一。在幼儿歌舞活动中，幼儿要学习歌曲和舞蹈动作，并随乐做动作，这就需要幼儿专注地跟随教师的引导、参与活动。</a:t>
            </a:r>
            <a:endParaRPr lang="zh-CN" altLang="en-US" sz="2000" dirty="0"/>
          </a:p>
        </p:txBody>
      </p:sp>
      <p:sp>
        <p:nvSpPr>
          <p:cNvPr id="4" name="标题 1" descr="17334d2a-6dc7-45a7-ae72-14e0e8c14498"/>
          <p:cNvSpPr txBox="1"/>
          <p:nvPr/>
        </p:nvSpPr>
        <p:spPr>
          <a:xfrm>
            <a:off x="578899" y="1029153"/>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（一）对幼儿心理过程发展的作用</a:t>
            </a:r>
            <a:endParaRPr lang="en-US" dirty="0">
              <a:solidFill>
                <a:srgbClr val="639CEF"/>
              </a:solidFill>
              <a:ea typeface="华康方圆体 Std W7"/>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94097" y="1657858"/>
            <a:ext cx="11155832" cy="3081655"/>
          </a:xfrm>
          <a:prstGeom prst="rect">
            <a:avLst/>
          </a:prstGeom>
          <a:noFill/>
        </p:spPr>
        <p:txBody>
          <a:bodyPr wrap="square" rtlCol="0">
            <a:spAutoFit/>
          </a:bodyPr>
          <a:lstStyle/>
          <a:p>
            <a:pPr>
              <a:lnSpc>
                <a:spcPct val="150000"/>
              </a:lnSpc>
              <a:spcBef>
                <a:spcPts val="1000"/>
              </a:spcBef>
            </a:pPr>
            <a:r>
              <a:rPr lang="zh-CN" altLang="en-US" sz="2400" dirty="0"/>
              <a:t>        </a:t>
            </a:r>
            <a:r>
              <a:rPr lang="en-US" altLang="zh-CN" sz="2000" dirty="0"/>
              <a:t>2. </a:t>
            </a:r>
            <a:r>
              <a:rPr lang="zh-CN" altLang="en-US" sz="2000" dirty="0"/>
              <a:t>发展幼儿的记忆、想象的能力 </a:t>
            </a:r>
            <a:endParaRPr lang="en-US" altLang="zh-CN" sz="2000" dirty="0"/>
          </a:p>
          <a:p>
            <a:pPr>
              <a:lnSpc>
                <a:spcPct val="150000"/>
              </a:lnSpc>
              <a:spcBef>
                <a:spcPts val="1000"/>
              </a:spcBef>
            </a:pPr>
            <a:r>
              <a:rPr lang="en-US" altLang="zh-CN" sz="2000" dirty="0"/>
              <a:t>    </a:t>
            </a:r>
            <a:r>
              <a:rPr lang="zh-CN" altLang="en-US" sz="2000" dirty="0"/>
              <a:t>幼儿舞蹈有助于幼儿智力的发育。幼儿歌舞活动需要对歌词、旋律和舞蹈动作、队形等变化有一定的记忆才能完成。幼儿歌曲明快的节奏、优美的旋律以及富有童趣的舞蹈动作，对幼儿具有很大的吸引力，在参与活动的过程中自然增强了幼儿的记忆力。 同时，幼儿舞蹈要符合幼儿爱动、爱跳、爱探索、富于幻想的特点，通过舞蹈活动，给幼儿留下一个想象的空间，发挥他们的创造性和想象性。</a:t>
            </a:r>
            <a:endParaRPr lang="zh-CN" altLang="en-US" sz="2000" dirty="0"/>
          </a:p>
        </p:txBody>
      </p:sp>
      <p:sp>
        <p:nvSpPr>
          <p:cNvPr id="4" name="标题 1" descr="17334d2a-6dc7-45a7-ae72-14e0e8c14498"/>
          <p:cNvSpPr txBox="1"/>
          <p:nvPr/>
        </p:nvSpPr>
        <p:spPr>
          <a:xfrm>
            <a:off x="419683" y="558305"/>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（一）对幼儿心理过程发展的作用</a:t>
            </a:r>
            <a:endParaRPr lang="en-US" dirty="0">
              <a:solidFill>
                <a:srgbClr val="639CEF"/>
              </a:solidFill>
              <a:ea typeface="华康方圆体 Std W7"/>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34335" y="1468322"/>
            <a:ext cx="11123330" cy="4133215"/>
          </a:xfrm>
          <a:prstGeom prst="rect">
            <a:avLst/>
          </a:prstGeom>
          <a:noFill/>
        </p:spPr>
        <p:txBody>
          <a:bodyPr wrap="square" rtlCol="0">
            <a:spAutoFit/>
          </a:bodyPr>
          <a:lstStyle/>
          <a:p>
            <a:pPr>
              <a:lnSpc>
                <a:spcPct val="150000"/>
              </a:lnSpc>
              <a:spcBef>
                <a:spcPts val="1000"/>
              </a:spcBef>
            </a:pPr>
            <a:r>
              <a:rPr lang="en-US" altLang="zh-CN" sz="2400" dirty="0"/>
              <a:t>        </a:t>
            </a:r>
            <a:r>
              <a:rPr lang="en-US" altLang="zh-CN" sz="2000" dirty="0"/>
              <a:t>3. </a:t>
            </a:r>
            <a:r>
              <a:rPr lang="zh-CN" altLang="en-US" sz="2000" dirty="0"/>
              <a:t>发展幼儿的思维能力、语言能力 </a:t>
            </a:r>
            <a:endParaRPr lang="en-US" altLang="zh-CN" sz="2000" dirty="0"/>
          </a:p>
          <a:p>
            <a:pPr>
              <a:lnSpc>
                <a:spcPct val="150000"/>
              </a:lnSpc>
              <a:spcBef>
                <a:spcPts val="1000"/>
              </a:spcBef>
            </a:pPr>
            <a:r>
              <a:rPr lang="en-US" altLang="zh-CN" sz="2000" dirty="0"/>
              <a:t>    </a:t>
            </a:r>
            <a:r>
              <a:rPr lang="zh-CN" altLang="en-US" sz="2000" dirty="0"/>
              <a:t>幼儿阶段的思维方式主要以具体形象思维为主，这就使得幼儿的学习方式主要以模仿为主，在歌舞活动中，由于舞蹈的动态性和直观性，最大限度地发展了幼儿直觉行动思维；其次，舞蹈动作本身所具有的直观性和形象性特点与幼儿歌舞内容的有机结合，使得幼儿的形象思维得到良好的发展。</a:t>
            </a:r>
            <a:endParaRPr lang="en-US" altLang="zh-CN" sz="2000" dirty="0"/>
          </a:p>
          <a:p>
            <a:pPr>
              <a:lnSpc>
                <a:spcPct val="150000"/>
              </a:lnSpc>
              <a:spcBef>
                <a:spcPts val="1000"/>
              </a:spcBef>
            </a:pPr>
            <a:r>
              <a:rPr lang="en-US" altLang="zh-CN" sz="2000" dirty="0"/>
              <a:t>    </a:t>
            </a:r>
            <a:r>
              <a:rPr lang="zh-CN" altLang="en-US" sz="2000" dirty="0"/>
              <a:t>幼儿时期也是语言发展的重要时期，词汇量的增长对幼儿言语发展产生关键作用，幼儿歌舞活动为幼儿的语言发展创造更多环境与机会，幼儿在唱歌中理解了歌词，促进言语的发展，并通过掌握的词汇表达自己的意愿。</a:t>
            </a:r>
            <a:endParaRPr lang="zh-CN" altLang="en-US" sz="2000" dirty="0"/>
          </a:p>
        </p:txBody>
      </p:sp>
      <p:sp>
        <p:nvSpPr>
          <p:cNvPr id="4" name="标题 1" descr="17334d2a-6dc7-45a7-ae72-14e0e8c14498"/>
          <p:cNvSpPr txBox="1"/>
          <p:nvPr/>
        </p:nvSpPr>
        <p:spPr>
          <a:xfrm>
            <a:off x="283205" y="446275"/>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（一）对幼儿心理过程发展的作用</a:t>
            </a:r>
            <a:endParaRPr lang="en-US" dirty="0">
              <a:solidFill>
                <a:srgbClr val="639CEF"/>
              </a:solidFill>
              <a:ea typeface="华康方圆体 Std W7"/>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41891" y="1806018"/>
            <a:ext cx="11108217" cy="3081655"/>
          </a:xfrm>
          <a:prstGeom prst="rect">
            <a:avLst/>
          </a:prstGeom>
          <a:noFill/>
        </p:spPr>
        <p:txBody>
          <a:bodyPr wrap="square" rtlCol="0">
            <a:spAutoFit/>
          </a:bodyPr>
          <a:lstStyle/>
          <a:p>
            <a:pPr>
              <a:lnSpc>
                <a:spcPct val="150000"/>
              </a:lnSpc>
              <a:spcBef>
                <a:spcPts val="1000"/>
              </a:spcBef>
            </a:pPr>
            <a:r>
              <a:rPr lang="en-US" altLang="zh-CN" sz="2400" dirty="0"/>
              <a:t>        </a:t>
            </a:r>
            <a:r>
              <a:rPr lang="en-US" altLang="zh-CN" sz="2000" dirty="0"/>
              <a:t>4. </a:t>
            </a:r>
            <a:r>
              <a:rPr lang="zh-CN" altLang="en-US" sz="2000" dirty="0"/>
              <a:t>培养幼儿的意志力</a:t>
            </a:r>
            <a:endParaRPr lang="en-US" altLang="zh-CN" sz="2000" dirty="0"/>
          </a:p>
          <a:p>
            <a:pPr>
              <a:lnSpc>
                <a:spcPct val="150000"/>
              </a:lnSpc>
              <a:spcBef>
                <a:spcPts val="1000"/>
              </a:spcBef>
            </a:pPr>
            <a:r>
              <a:rPr lang="en-US" altLang="zh-CN" sz="2000" dirty="0"/>
              <a:t>    </a:t>
            </a:r>
            <a:r>
              <a:rPr lang="zh-CN" altLang="en-US" sz="2000" dirty="0"/>
              <a:t>意志力是非智力因素的重要组成部分，也是一个人成才必不可少的重要品质。幼儿好奇心强，对新鲜事物会产生浓厚的兴趣，但由于注意力时间有限，要长时间地做一件事较为困难，而幼儿舞蹈就有助于锻炼幼儿的意志力。幼儿从舞蹈基本动作开始，就要进行不良习惯的矫正，肌肉韧带的拉伸，在老师同伴的鼓励下，幼儿能坚持锻炼，使幼儿在无形中养成克服困难的勇气和坚持到底的品质，有效地培养了幼儿的意志力。 </a:t>
            </a:r>
            <a:endParaRPr lang="zh-CN" altLang="en-US" sz="2000" dirty="0"/>
          </a:p>
        </p:txBody>
      </p:sp>
      <p:sp>
        <p:nvSpPr>
          <p:cNvPr id="4" name="标题 1" descr="17334d2a-6dc7-45a7-ae72-14e0e8c14498"/>
          <p:cNvSpPr txBox="1"/>
          <p:nvPr/>
        </p:nvSpPr>
        <p:spPr>
          <a:xfrm>
            <a:off x="487921" y="520071"/>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（一）对幼儿心理过程发展的作用</a:t>
            </a:r>
            <a:endParaRPr lang="en-US" dirty="0">
              <a:solidFill>
                <a:srgbClr val="639CEF"/>
              </a:solidFill>
              <a:ea typeface="华康方圆体 Std W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1896543" y="2366178"/>
            <a:ext cx="8521789" cy="1547462"/>
          </a:xfrm>
        </p:spPr>
        <p:txBody>
          <a:bodyPr>
            <a:normAutofit fontScale="90000"/>
          </a:bodyPr>
          <a:lstStyle/>
          <a:p>
            <a:r>
              <a:rPr lang="zh-CN" altLang="en-US" b="1" dirty="0"/>
              <a:t>项目二</a:t>
            </a:r>
            <a:r>
              <a:rPr lang="en-US" altLang="zh-CN" b="1" dirty="0"/>
              <a:t>  </a:t>
            </a:r>
            <a:r>
              <a:rPr lang="zh-CN" altLang="en-US" b="1" dirty="0"/>
              <a:t>幼儿舞蹈与幼儿成长</a:t>
            </a:r>
            <a:br>
              <a:rPr lang="en-US" altLang="zh-CN" b="1" dirty="0"/>
            </a:br>
            <a:endParaRPr lang="en-US" sz="5400" b="1" i="0" u="none" dirty="0">
              <a:solidFill>
                <a:srgbClr val="639CEF"/>
              </a:solidFill>
              <a:ea typeface="华康方圆体 Std W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49371" y="2377013"/>
            <a:ext cx="11013743" cy="2158365"/>
          </a:xfrm>
          <a:prstGeom prst="rect">
            <a:avLst/>
          </a:prstGeom>
          <a:noFill/>
        </p:spPr>
        <p:txBody>
          <a:bodyPr wrap="square" rtlCol="0">
            <a:spAutoFit/>
          </a:bodyPr>
          <a:lstStyle/>
          <a:p>
            <a:pPr>
              <a:lnSpc>
                <a:spcPct val="150000"/>
              </a:lnSpc>
              <a:spcBef>
                <a:spcPts val="1000"/>
              </a:spcBef>
            </a:pPr>
            <a:r>
              <a:rPr lang="zh-CN" altLang="en-US" sz="2400" dirty="0"/>
              <a:t>        </a:t>
            </a:r>
            <a:r>
              <a:rPr lang="en-US" altLang="zh-CN" sz="2000" dirty="0"/>
              <a:t>1.</a:t>
            </a:r>
            <a:r>
              <a:rPr lang="zh-CN" altLang="en-US" sz="2000" dirty="0"/>
              <a:t>有助于幼儿形成良好的行为习惯 </a:t>
            </a:r>
            <a:endParaRPr lang="en-US" altLang="zh-CN" sz="2000" dirty="0"/>
          </a:p>
          <a:p>
            <a:pPr>
              <a:lnSpc>
                <a:spcPct val="150000"/>
              </a:lnSpc>
              <a:spcBef>
                <a:spcPts val="1000"/>
              </a:spcBef>
            </a:pPr>
            <a:r>
              <a:rPr lang="en-US" altLang="zh-CN" sz="2000" dirty="0"/>
              <a:t>    </a:t>
            </a:r>
            <a:r>
              <a:rPr lang="zh-CN" altLang="en-US" sz="2000" dirty="0"/>
              <a:t>幼儿的社会认知是后天的教育和培养形成的，要形成良好的行为习惯就需要生活中有良好的榜样示范，幼儿舞蹈具有一定的故事性、情节性及深刻的教育意义，幼儿在学习、表演舞蹈的过程中，能感受到事物的真、善、美。</a:t>
            </a:r>
            <a:endParaRPr lang="zh-CN" altLang="en-US" sz="2000" dirty="0"/>
          </a:p>
        </p:txBody>
      </p:sp>
      <p:sp>
        <p:nvSpPr>
          <p:cNvPr id="4" name="标题 1" descr="17334d2a-6dc7-45a7-ae72-14e0e8c14498"/>
          <p:cNvSpPr txBox="1"/>
          <p:nvPr/>
        </p:nvSpPr>
        <p:spPr>
          <a:xfrm>
            <a:off x="337797" y="642902"/>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（二）促进幼儿良好个性的发展</a:t>
            </a:r>
            <a:endParaRPr lang="en-US" dirty="0">
              <a:solidFill>
                <a:srgbClr val="639CEF"/>
              </a:solidFill>
              <a:ea typeface="华康方圆体 Std W7"/>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95952" y="2115617"/>
            <a:ext cx="11000095" cy="2953385"/>
          </a:xfrm>
          <a:prstGeom prst="rect">
            <a:avLst/>
          </a:prstGeom>
          <a:noFill/>
        </p:spPr>
        <p:txBody>
          <a:bodyPr wrap="square" rtlCol="0">
            <a:spAutoFit/>
          </a:bodyPr>
          <a:lstStyle/>
          <a:p>
            <a:pPr>
              <a:lnSpc>
                <a:spcPct val="150000"/>
              </a:lnSpc>
            </a:pPr>
            <a:r>
              <a:rPr lang="en-US" altLang="zh-CN" sz="2400" dirty="0"/>
              <a:t>        </a:t>
            </a:r>
            <a:r>
              <a:rPr lang="en-US" altLang="zh-CN" sz="2000" dirty="0"/>
              <a:t>2. </a:t>
            </a:r>
            <a:r>
              <a:rPr lang="zh-CN" altLang="en-US" sz="2000" dirty="0"/>
              <a:t>有助于幼儿陶冶情操，养成良好的个性品质</a:t>
            </a:r>
            <a:endParaRPr lang="en-US" altLang="zh-CN" sz="2000" dirty="0"/>
          </a:p>
          <a:p>
            <a:pPr>
              <a:lnSpc>
                <a:spcPct val="150000"/>
              </a:lnSpc>
            </a:pPr>
            <a:r>
              <a:rPr lang="en-US" altLang="zh-CN" sz="2000" dirty="0"/>
              <a:t>    </a:t>
            </a:r>
            <a:r>
              <a:rPr lang="zh-CN" altLang="en-US" sz="2000" dirty="0"/>
              <a:t>幼儿期是一个人性格形成的初期，这个阶段幼儿有良好的情绪、快乐的心情对于今后性格形成有积极的作用。舞蹈教育能使幼儿在轻松愉快的环境中通过身体动作去感受美好，通过舞蹈动作去释放美的体验。幼儿歌舞让幼儿在轻松、愉快的环境中通过歌唱、舞蹈表达自己的情感和美好愿望，经常有这样的机会表现自我使幼儿更加活泼开朗、热情大方，容易与人交往，而不会羞涩、扭捏。</a:t>
            </a:r>
            <a:endParaRPr lang="zh-CN" altLang="en-US" sz="2000" dirty="0"/>
          </a:p>
        </p:txBody>
      </p:sp>
      <p:sp>
        <p:nvSpPr>
          <p:cNvPr id="4" name="标题 1" descr="17334d2a-6dc7-45a7-ae72-14e0e8c14498"/>
          <p:cNvSpPr txBox="1"/>
          <p:nvPr/>
        </p:nvSpPr>
        <p:spPr>
          <a:xfrm>
            <a:off x="296853" y="492776"/>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（二）促进幼儿良好个性的发展</a:t>
            </a:r>
            <a:endParaRPr lang="en-US" dirty="0">
              <a:solidFill>
                <a:srgbClr val="639CEF"/>
              </a:solidFill>
              <a:ea typeface="华康方圆体 Std W7"/>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09683" y="2910932"/>
            <a:ext cx="11013743" cy="2030095"/>
          </a:xfrm>
          <a:prstGeom prst="rect">
            <a:avLst/>
          </a:prstGeom>
          <a:noFill/>
        </p:spPr>
        <p:txBody>
          <a:bodyPr wrap="square" rtlCol="0">
            <a:spAutoFit/>
          </a:bodyPr>
          <a:lstStyle/>
          <a:p>
            <a:pPr>
              <a:lnSpc>
                <a:spcPct val="150000"/>
              </a:lnSpc>
            </a:pPr>
            <a:r>
              <a:rPr lang="en-US" altLang="zh-CN" sz="2400" dirty="0"/>
              <a:t>    </a:t>
            </a:r>
            <a:r>
              <a:rPr lang="zh-CN" altLang="en-US" sz="2000" dirty="0"/>
              <a:t>从心理学的角度来讲，</a:t>
            </a:r>
            <a:r>
              <a:rPr lang="en-US" altLang="zh-CN" sz="2000" dirty="0"/>
              <a:t>2 </a:t>
            </a:r>
            <a:r>
              <a:rPr lang="zh-CN" altLang="en-US" sz="2000" dirty="0"/>
              <a:t>岁的幼儿开始有了初步的自我意识，开始懂得强调“我”， 他们能够听懂成人简单的指令，会说一些简单的词语，有了基本的情绪体验和对事物的偏好，喜欢听节奏感强的儿歌。针对此阶段幼儿开展的幼儿舞蹈活动应选择内容简单易懂的歌词，符合托班幼儿的认知水平。</a:t>
            </a:r>
            <a:endParaRPr lang="zh-CN" altLang="en-US" sz="2000" dirty="0"/>
          </a:p>
        </p:txBody>
      </p:sp>
      <p:sp>
        <p:nvSpPr>
          <p:cNvPr id="4" name="标题 1" descr="17334d2a-6dc7-45a7-ae72-14e0e8c14498"/>
          <p:cNvSpPr txBox="1"/>
          <p:nvPr/>
        </p:nvSpPr>
        <p:spPr>
          <a:xfrm>
            <a:off x="815468" y="424537"/>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二、幼儿舞蹈与幼儿心理发展的关系</a:t>
            </a:r>
            <a:endParaRPr lang="en-US" dirty="0">
              <a:solidFill>
                <a:srgbClr val="639CEF"/>
              </a:solidFill>
              <a:ea typeface="华康方圆体 Std W7"/>
            </a:endParaRPr>
          </a:p>
        </p:txBody>
      </p:sp>
      <p:sp>
        <p:nvSpPr>
          <p:cNvPr id="2" name="标题 1" descr="17334d2a-6dc7-45a7-ae72-14e0e8c14498"/>
          <p:cNvSpPr txBox="1"/>
          <p:nvPr/>
        </p:nvSpPr>
        <p:spPr>
          <a:xfrm>
            <a:off x="709683" y="1402419"/>
            <a:ext cx="631190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（一）托班（</a:t>
            </a:r>
            <a:r>
              <a:rPr lang="en-US" altLang="zh-CN" dirty="0"/>
              <a:t>2</a:t>
            </a:r>
            <a:r>
              <a:rPr lang="zh-CN" altLang="en-US" dirty="0"/>
              <a:t>～</a:t>
            </a:r>
            <a:r>
              <a:rPr lang="en-US" altLang="zh-CN" dirty="0"/>
              <a:t>3 </a:t>
            </a:r>
            <a:r>
              <a:rPr lang="zh-CN" altLang="en-US" dirty="0"/>
              <a:t>岁）</a:t>
            </a:r>
            <a:endParaRPr lang="en-US" dirty="0">
              <a:solidFill>
                <a:srgbClr val="639CEF"/>
              </a:solidFill>
              <a:ea typeface="华康方圆体 Std W7"/>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61906" y="2698577"/>
            <a:ext cx="10884100" cy="2491740"/>
          </a:xfrm>
          <a:prstGeom prst="rect">
            <a:avLst/>
          </a:prstGeom>
          <a:noFill/>
        </p:spPr>
        <p:txBody>
          <a:bodyPr wrap="square" rtlCol="0">
            <a:spAutoFit/>
          </a:bodyPr>
          <a:lstStyle/>
          <a:p>
            <a:pPr>
              <a:lnSpc>
                <a:spcPct val="150000"/>
              </a:lnSpc>
            </a:pPr>
            <a:r>
              <a:rPr lang="en-US" altLang="zh-CN" sz="2400" dirty="0"/>
              <a:t>    </a:t>
            </a:r>
            <a:r>
              <a:rPr lang="en-US" altLang="zh-CN" sz="2000" dirty="0"/>
              <a:t>3</a:t>
            </a:r>
            <a:r>
              <a:rPr lang="zh-CN" altLang="en-US" sz="2000" dirty="0"/>
              <a:t>～</a:t>
            </a:r>
            <a:r>
              <a:rPr lang="en-US" altLang="zh-CN" sz="2000" dirty="0"/>
              <a:t>4 </a:t>
            </a:r>
            <a:r>
              <a:rPr lang="zh-CN" altLang="en-US" sz="2000" dirty="0"/>
              <a:t>岁的幼儿，在心理上，认知社会时较多地以自我为中心，认为周围的一切都是有生命的，在心理学上称作“泛灵论”。这时的幼儿喜欢小动物，对父母有依恋情感， 开始有同情心和简单的自我评价；在语言发展方面，他们基本能够完整地说出短句，能听懂成人的指令，也由于幼儿阶段都以无意注意为主，因此有意注意的时间不长，活动时应注意时间的把握，时间不能太长。</a:t>
            </a:r>
            <a:endParaRPr lang="zh-CN" altLang="en-US" sz="2000" dirty="0"/>
          </a:p>
        </p:txBody>
      </p:sp>
      <p:sp>
        <p:nvSpPr>
          <p:cNvPr id="4" name="标题 1" descr="17334d2a-6dc7-45a7-ae72-14e0e8c14498"/>
          <p:cNvSpPr txBox="1"/>
          <p:nvPr/>
        </p:nvSpPr>
        <p:spPr>
          <a:xfrm>
            <a:off x="815468" y="424537"/>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二、幼儿舞蹈与幼儿心理发展的关系</a:t>
            </a:r>
            <a:endParaRPr lang="en-US" dirty="0">
              <a:solidFill>
                <a:srgbClr val="639CEF"/>
              </a:solidFill>
              <a:ea typeface="华康方圆体 Std W7"/>
            </a:endParaRPr>
          </a:p>
        </p:txBody>
      </p:sp>
      <p:sp>
        <p:nvSpPr>
          <p:cNvPr id="2" name="标题 1" descr="17334d2a-6dc7-45a7-ae72-14e0e8c14498"/>
          <p:cNvSpPr txBox="1"/>
          <p:nvPr/>
        </p:nvSpPr>
        <p:spPr>
          <a:xfrm>
            <a:off x="661906" y="1363850"/>
            <a:ext cx="631190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（二）小班（</a:t>
            </a:r>
            <a:r>
              <a:rPr lang="en-US" altLang="zh-CN" dirty="0"/>
              <a:t>3 </a:t>
            </a:r>
            <a:r>
              <a:rPr lang="zh-CN" altLang="en-US" dirty="0"/>
              <a:t>～ </a:t>
            </a:r>
            <a:r>
              <a:rPr lang="en-US" altLang="zh-CN" dirty="0"/>
              <a:t>4</a:t>
            </a:r>
            <a:r>
              <a:rPr lang="zh-CN" altLang="en-US" dirty="0"/>
              <a:t>岁）</a:t>
            </a:r>
            <a:endParaRPr lang="en-US" dirty="0">
              <a:solidFill>
                <a:srgbClr val="639CEF"/>
              </a:solidFill>
              <a:ea typeface="华康方圆体 Std W7"/>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68740" y="2881040"/>
            <a:ext cx="11054685" cy="1568450"/>
          </a:xfrm>
          <a:prstGeom prst="rect">
            <a:avLst/>
          </a:prstGeom>
          <a:noFill/>
        </p:spPr>
        <p:txBody>
          <a:bodyPr wrap="square" rtlCol="0">
            <a:spAutoFit/>
          </a:bodyPr>
          <a:lstStyle/>
          <a:p>
            <a:pPr>
              <a:lnSpc>
                <a:spcPct val="150000"/>
              </a:lnSpc>
            </a:pPr>
            <a:r>
              <a:rPr lang="en-US" altLang="zh-CN" sz="2400" dirty="0"/>
              <a:t>    </a:t>
            </a:r>
            <a:r>
              <a:rPr lang="zh-CN" altLang="en-US" sz="2000" dirty="0"/>
              <a:t>中班幼儿语言能力发展较为迅速，这时的幼儿已经能比较清晰地表达和复述自己的想法和愿望了。在心理上他们开始对周围世界产生好奇心，对新奇的事物感兴趣，并且能积极运用各种感官参与感知与探索。同时他们也开始对身边的人和环境有一定的了解，社会性也有所提高。</a:t>
            </a:r>
            <a:endParaRPr lang="zh-CN" altLang="en-US" sz="2000" dirty="0"/>
          </a:p>
        </p:txBody>
      </p:sp>
      <p:sp>
        <p:nvSpPr>
          <p:cNvPr id="4" name="标题 1" descr="17334d2a-6dc7-45a7-ae72-14e0e8c14498"/>
          <p:cNvSpPr txBox="1"/>
          <p:nvPr/>
        </p:nvSpPr>
        <p:spPr>
          <a:xfrm>
            <a:off x="815468" y="424537"/>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二、幼儿舞蹈与幼儿心理发展的关系</a:t>
            </a:r>
            <a:endParaRPr lang="en-US" dirty="0">
              <a:solidFill>
                <a:srgbClr val="639CEF"/>
              </a:solidFill>
              <a:ea typeface="华康方圆体 Std W7"/>
            </a:endParaRPr>
          </a:p>
        </p:txBody>
      </p:sp>
      <p:sp>
        <p:nvSpPr>
          <p:cNvPr id="2" name="标题 1" descr="17334d2a-6dc7-45a7-ae72-14e0e8c14498"/>
          <p:cNvSpPr txBox="1"/>
          <p:nvPr/>
        </p:nvSpPr>
        <p:spPr>
          <a:xfrm>
            <a:off x="668740" y="1556661"/>
            <a:ext cx="631190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（三）中班（</a:t>
            </a:r>
            <a:r>
              <a:rPr lang="en-US" altLang="zh-CN" dirty="0"/>
              <a:t>4 </a:t>
            </a:r>
            <a:r>
              <a:rPr lang="zh-CN" altLang="en-US" dirty="0"/>
              <a:t>～ </a:t>
            </a:r>
            <a:r>
              <a:rPr lang="en-US" altLang="zh-CN" dirty="0"/>
              <a:t>5</a:t>
            </a:r>
            <a:r>
              <a:rPr lang="zh-CN" altLang="en-US" dirty="0"/>
              <a:t>岁）</a:t>
            </a:r>
            <a:endParaRPr lang="en-US" dirty="0">
              <a:solidFill>
                <a:srgbClr val="639CEF"/>
              </a:solidFill>
              <a:ea typeface="华康方圆体 Std W7"/>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50543" y="2825411"/>
            <a:ext cx="10890913" cy="1568450"/>
          </a:xfrm>
          <a:prstGeom prst="rect">
            <a:avLst/>
          </a:prstGeom>
          <a:noFill/>
        </p:spPr>
        <p:txBody>
          <a:bodyPr wrap="square" rtlCol="0">
            <a:spAutoFit/>
          </a:bodyPr>
          <a:lstStyle/>
          <a:p>
            <a:pPr>
              <a:lnSpc>
                <a:spcPct val="150000"/>
              </a:lnSpc>
            </a:pPr>
            <a:r>
              <a:rPr lang="en-US" altLang="zh-CN" sz="2400" dirty="0"/>
              <a:t>    </a:t>
            </a:r>
            <a:r>
              <a:rPr lang="zh-CN" altLang="en-US" sz="2000" dirty="0"/>
              <a:t>大班幼儿有强烈的好奇心和求知欲，喜欢问为什么，这个时期幼儿的个性开始初步形成，他们重视他人对自己的评价，喜欢得到他人的肯定。大班的幼儿已经能够逐渐有意识地控制自己的情绪和行为，有了抽象概括性的思维意识，社会性发展也有了显著的提高。</a:t>
            </a:r>
            <a:endParaRPr lang="zh-CN" altLang="en-US" sz="2000" dirty="0"/>
          </a:p>
        </p:txBody>
      </p:sp>
      <p:sp>
        <p:nvSpPr>
          <p:cNvPr id="4" name="标题 1" descr="17334d2a-6dc7-45a7-ae72-14e0e8c14498"/>
          <p:cNvSpPr txBox="1"/>
          <p:nvPr/>
        </p:nvSpPr>
        <p:spPr>
          <a:xfrm>
            <a:off x="815468" y="424537"/>
            <a:ext cx="63119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二、幼儿舞蹈与幼儿心理发展的关系</a:t>
            </a:r>
            <a:endParaRPr lang="en-US" dirty="0">
              <a:solidFill>
                <a:srgbClr val="639CEF"/>
              </a:solidFill>
              <a:ea typeface="华康方圆体 Std W7"/>
            </a:endParaRPr>
          </a:p>
        </p:txBody>
      </p:sp>
      <p:sp>
        <p:nvSpPr>
          <p:cNvPr id="2" name="标题 1" descr="17334d2a-6dc7-45a7-ae72-14e0e8c14498"/>
          <p:cNvSpPr txBox="1"/>
          <p:nvPr/>
        </p:nvSpPr>
        <p:spPr>
          <a:xfrm>
            <a:off x="650543" y="1380056"/>
            <a:ext cx="631190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（四）大班（</a:t>
            </a:r>
            <a:r>
              <a:rPr lang="en-US" altLang="zh-CN" dirty="0"/>
              <a:t>5</a:t>
            </a:r>
            <a:r>
              <a:rPr lang="zh-CN" altLang="en-US" dirty="0"/>
              <a:t>～</a:t>
            </a:r>
            <a:r>
              <a:rPr lang="en-US" altLang="zh-CN" dirty="0"/>
              <a:t>6</a:t>
            </a:r>
            <a:r>
              <a:rPr lang="zh-CN" altLang="en-US" dirty="0"/>
              <a:t>岁）</a:t>
            </a:r>
            <a:endParaRPr lang="en-US" dirty="0">
              <a:solidFill>
                <a:srgbClr val="639CEF"/>
              </a:solidFill>
              <a:ea typeface="华康方圆体 Std W7"/>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29692" y="215954"/>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629692" y="1389021"/>
            <a:ext cx="10932616" cy="4661535"/>
          </a:xfrm>
          <a:prstGeom prst="rect">
            <a:avLst/>
          </a:prstGeom>
          <a:noFill/>
        </p:spPr>
        <p:txBody>
          <a:bodyPr wrap="square" rtlCol="0">
            <a:spAutoFit/>
          </a:bodyPr>
          <a:lstStyle/>
          <a:p>
            <a:pPr>
              <a:lnSpc>
                <a:spcPct val="150000"/>
              </a:lnSpc>
            </a:pPr>
            <a:r>
              <a:rPr lang="en-US" altLang="zh-CN" dirty="0"/>
              <a:t>    </a:t>
            </a:r>
            <a:r>
              <a:rPr lang="zh-CN" altLang="en-US" dirty="0"/>
              <a:t>人类通过自我和他人的身体动作以及运动着的事物不断建立自身对世界的认知，并建立起自我理解人类社会与外部自然界的基本经验。人通过运动的感觉来理解人与人之间的关系，并给自身带来一种内心反应。正如拉班所言：在人类天赋和获得的冲动的全部范围内将导致寻找一个公分母，这个公分母不只是一种机械运动，而且属于含有精神内在物的动作。并且在动作中，都不可能把精神价值或身体价值置之度外，它是人类的心理的、精神的和身体的不可分割的一体化的生命活动。因此，通过动作理解生命与表现生命是可能的，人体动作属于人的情绪、智慧和精神状态的可目睹的启示，是努力地追求有价值的目的和种种内心状态的结果。 动作的内在质量和外在形态紧密结合，共同构成具有丰富表现力的、充满内在含义的动作符号。通过这些无法完全用语言转译的动态语言，人类理解生命，进行生命之间的交流，达成人与人之间的和谐。舞蹈艺术家们应该通过身体及运动的质量与形式对人类生命性格的全部含义进行深刻的洞察，深刻地理解生命，准确地表现生命。 以上是来自刘青弋的</a:t>
            </a:r>
            <a:r>
              <a:rPr lang="en-US" altLang="zh-CN" dirty="0"/>
              <a:t>《</a:t>
            </a:r>
            <a:r>
              <a:rPr lang="zh-CN" altLang="en-US" dirty="0"/>
              <a:t>重新发现身体</a:t>
            </a:r>
            <a:r>
              <a:rPr lang="en-US" altLang="zh-CN" dirty="0"/>
              <a:t>——</a:t>
            </a:r>
            <a:r>
              <a:rPr lang="zh-CN" altLang="en-US" dirty="0"/>
              <a:t>论现代舞蹈的身体思想</a:t>
            </a:r>
            <a:r>
              <a:rPr lang="en-US" altLang="zh-CN" dirty="0"/>
              <a:t>》</a:t>
            </a:r>
            <a:r>
              <a:rPr lang="zh-CN" altLang="en-US" dirty="0"/>
              <a:t>一文中的观点，从中我们能够体会到舞蹈不仅仅是外在的动作形式，也是内在精神价值的体现，它与人的内心世界紧密相连。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64798" y="496214"/>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德育课堂</a:t>
            </a:r>
            <a:endParaRPr lang="en-US" b="1" dirty="0">
              <a:solidFill>
                <a:srgbClr val="639CEF"/>
              </a:solidFill>
            </a:endParaRPr>
          </a:p>
        </p:txBody>
      </p:sp>
      <p:sp>
        <p:nvSpPr>
          <p:cNvPr id="14" name="文本框 13"/>
          <p:cNvSpPr txBox="1"/>
          <p:nvPr/>
        </p:nvSpPr>
        <p:spPr>
          <a:xfrm>
            <a:off x="630333" y="2011609"/>
            <a:ext cx="10931333" cy="3415030"/>
          </a:xfrm>
          <a:prstGeom prst="rect">
            <a:avLst/>
          </a:prstGeom>
          <a:noFill/>
        </p:spPr>
        <p:txBody>
          <a:bodyPr wrap="square" rtlCol="0">
            <a:spAutoFit/>
          </a:bodyPr>
          <a:lstStyle/>
          <a:p>
            <a:pPr>
              <a:lnSpc>
                <a:spcPct val="150000"/>
              </a:lnSpc>
            </a:pPr>
            <a:r>
              <a:rPr lang="en-US" altLang="zh-CN" sz="2400" dirty="0"/>
              <a:t>    《</a:t>
            </a:r>
            <a:r>
              <a:rPr lang="zh-CN" altLang="en-US" sz="2400" dirty="0"/>
              <a:t>幼儿园保育教育质量评估指南</a:t>
            </a:r>
            <a:r>
              <a:rPr lang="en-US" altLang="zh-CN" sz="2400" dirty="0"/>
              <a:t>》</a:t>
            </a:r>
            <a:r>
              <a:rPr lang="zh-CN" altLang="en-US" sz="2400" dirty="0"/>
              <a:t>提出：教师保持积极乐观愉快的情绪状态，以亲切和蔼、支持性的态度和行为与幼儿互动，平等对待每一名幼儿。幼儿在一日活动中是自信、从容的，能放心、大胆地表达真实情感和不同观点。因此，在引导幼儿翩翩起舞的过程中，教师要以欣赏的眼光看待幼儿，用亲切、和蔼的态度与幼儿交流、互动，通过正面引导为幼儿树立正确的榜样，用自己的正确言行潜移默化地影响幼儿，给予幼儿温暖的关爱。</a:t>
            </a:r>
            <a:endParaRPr lang="zh-CN" alt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10208" y="322253"/>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710208" y="1850162"/>
            <a:ext cx="11122925" cy="3830955"/>
          </a:xfrm>
          <a:prstGeom prst="rect">
            <a:avLst/>
          </a:prstGeom>
          <a:noFill/>
        </p:spPr>
        <p:txBody>
          <a:bodyPr wrap="square" rtlCol="0">
            <a:spAutoFit/>
          </a:bodyPr>
          <a:lstStyle/>
          <a:p>
            <a:pPr>
              <a:lnSpc>
                <a:spcPct val="150000"/>
              </a:lnSpc>
            </a:pPr>
            <a:r>
              <a:rPr lang="en-US" altLang="zh-CN" dirty="0"/>
              <a:t>    1998 </a:t>
            </a:r>
            <a:r>
              <a:rPr lang="zh-CN" altLang="en-US" dirty="0"/>
              <a:t>年和 </a:t>
            </a:r>
            <a:r>
              <a:rPr lang="en-US" altLang="zh-CN" dirty="0"/>
              <a:t>2000 </a:t>
            </a:r>
            <a:r>
              <a:rPr lang="zh-CN" altLang="en-US" dirty="0"/>
              <a:t>年两届“小荷风采”的成功举办，对我国少儿舞蹈活动的开展起到了重要的推动作用，受到广大少年儿童的热烈欢迎并产生了积极的社会影响，已逐渐成为中国舞协一个导向性、示范性、权威性的艺术品牌。为贯彻落实中央关于进一步加强和改进未成年人思想道德建设的指示精神，推进少儿素质教育，繁荣少儿舞蹈创作，中国文联、中国舞蹈家协会于 </a:t>
            </a:r>
            <a:r>
              <a:rPr lang="en-US" altLang="zh-CN" dirty="0"/>
              <a:t>2005 </a:t>
            </a:r>
            <a:r>
              <a:rPr lang="zh-CN" altLang="en-US" dirty="0"/>
              <a:t>年国庆节期间的 </a:t>
            </a:r>
            <a:r>
              <a:rPr lang="en-US" altLang="zh-CN" dirty="0"/>
              <a:t>10 </a:t>
            </a:r>
            <a:r>
              <a:rPr lang="zh-CN" altLang="en-US" dirty="0"/>
              <a:t>月 </a:t>
            </a:r>
            <a:r>
              <a:rPr lang="en-US" altLang="zh-CN" dirty="0"/>
              <a:t>2 </a:t>
            </a:r>
            <a:r>
              <a:rPr lang="zh-CN" altLang="en-US" dirty="0"/>
              <a:t>日至 </a:t>
            </a:r>
            <a:r>
              <a:rPr lang="en-US" altLang="zh-CN" dirty="0"/>
              <a:t>6 </a:t>
            </a:r>
            <a:r>
              <a:rPr lang="zh-CN" altLang="en-US" dirty="0"/>
              <a:t>日在北京中国剧院举办了第三届“小荷风采”全国少儿舞蹈展演活动。 第三届“小荷风采”全国少儿舞蹈展演共有来自全国各地包括中国台湾地区和香港、澳门特别行政区在内的 </a:t>
            </a:r>
            <a:r>
              <a:rPr lang="en-US" altLang="zh-CN" dirty="0"/>
              <a:t>358 </a:t>
            </a:r>
            <a:r>
              <a:rPr lang="zh-CN" altLang="en-US" dirty="0"/>
              <a:t>个节目报名参演，经展演专家指导委员会推荐， </a:t>
            </a:r>
            <a:r>
              <a:rPr lang="en-US" altLang="zh-CN" dirty="0"/>
              <a:t>153 </a:t>
            </a:r>
            <a:r>
              <a:rPr lang="zh-CN" altLang="en-US" dirty="0"/>
              <a:t>个节目获得进京展演的资格。展演组委会将根据作品质量和演出水平，为参演的作品、编导、指导教师、演出组织单位和 </a:t>
            </a:r>
            <a:r>
              <a:rPr lang="en-US" altLang="zh-CN" dirty="0"/>
              <a:t>2800 </a:t>
            </a:r>
            <a:r>
              <a:rPr lang="zh-CN" altLang="en-US" dirty="0"/>
              <a:t>余名各民族小演员分别颁发“小荷之星”“小荷新秀”“小荷园丁”和“小荷之家”的荣誉称号，以表彰和鼓励辛勤 耕耘在基层的少儿舞蹈工作者和小演员。</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52304" y="359469"/>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拓展阅读</a:t>
            </a:r>
            <a:endParaRPr lang="en-US" b="1" dirty="0">
              <a:solidFill>
                <a:srgbClr val="639CEF"/>
              </a:solidFill>
            </a:endParaRPr>
          </a:p>
        </p:txBody>
      </p:sp>
      <p:sp>
        <p:nvSpPr>
          <p:cNvPr id="14" name="文本框 13"/>
          <p:cNvSpPr txBox="1"/>
          <p:nvPr/>
        </p:nvSpPr>
        <p:spPr>
          <a:xfrm>
            <a:off x="652304" y="1913700"/>
            <a:ext cx="11043827" cy="3415030"/>
          </a:xfrm>
          <a:prstGeom prst="rect">
            <a:avLst/>
          </a:prstGeom>
          <a:noFill/>
        </p:spPr>
        <p:txBody>
          <a:bodyPr wrap="square" rtlCol="0">
            <a:spAutoFit/>
          </a:bodyPr>
          <a:lstStyle/>
          <a:p>
            <a:pPr>
              <a:lnSpc>
                <a:spcPct val="150000"/>
              </a:lnSpc>
            </a:pPr>
            <a:r>
              <a:rPr lang="en-US" altLang="zh-CN" dirty="0"/>
              <a:t>    </a:t>
            </a:r>
            <a:r>
              <a:rPr lang="zh-CN" altLang="en-US" dirty="0"/>
              <a:t>根据少儿艺术歌舞并重的显著特征，并特别响应中央关于推动少儿歌曲创作的号召，本届“小荷风采”增设了“少儿歌表演”展演。这是歌表演被首次列为“小荷风采”展演项目，不仅为优秀少儿歌曲的推广创造了条件，也为少儿歌舞艺术的发展开辟了广阔的天地。 除此之外“少儿舞蹈考级成果”也在本次展演活动中闪亮登场。为推动、规范全国少儿舞蹈考级工作，本届“小荷风采”同时增设了“少儿舞蹈考级成果”展演， 为我国城乡如火如荼的少儿舞蹈考级活动搭建了一个公平参与和相互交流的平台。 这一举措对提高少儿素质教育的水平、少儿舞蹈考级科学标准的制定，起到了积极的促进作用。“少儿歌表演”和“少儿舞蹈考级成果”展演项目的增设，不仅使“小 荷风采”的内容更加丰富，也为全国少儿舞蹈活动健康发展注入了新的活力。</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565959" y="1409082"/>
            <a:ext cx="2836562" cy="915667"/>
          </a:xfrm>
        </p:spPr>
        <p:txBody>
          <a:bodyPr/>
          <a:lstStyle/>
          <a:p>
            <a:r>
              <a:rPr lang="en-US" b="1" dirty="0">
                <a:solidFill>
                  <a:srgbClr val="FFFFFF"/>
                </a:solidFill>
              </a:rPr>
              <a:t>目    录</a:t>
            </a:r>
            <a:endParaRPr lang="en-US" b="1" dirty="0">
              <a:solidFill>
                <a:srgbClr val="FFFFFF"/>
              </a:solidFill>
            </a:endParaRPr>
          </a:p>
        </p:txBody>
      </p:sp>
      <p:sp>
        <p:nvSpPr>
          <p:cNvPr id="3" name="内容占位符 2" descr="df0b75e5-bb29-48ce-8702-8ede39d480ae"/>
          <p:cNvSpPr>
            <a:spLocks noGrp="1"/>
          </p:cNvSpPr>
          <p:nvPr>
            <p:ph sz="quarter" idx="1" hasCustomPrompt="1"/>
          </p:nvPr>
        </p:nvSpPr>
        <p:spPr>
          <a:xfrm>
            <a:off x="3404346" y="1997837"/>
            <a:ext cx="6405133" cy="3718246"/>
          </a:xfrm>
        </p:spPr>
        <p:txBody>
          <a:bodyPr>
            <a:normAutofit fontScale="97500"/>
          </a:bodyPr>
          <a:lstStyle/>
          <a:p>
            <a:pPr marL="0" indent="0">
              <a:buNone/>
            </a:pPr>
            <a:endParaRPr lang="en-US" altLang="zh-CN" sz="2800" dirty="0"/>
          </a:p>
          <a:p>
            <a:pPr marL="0" indent="0">
              <a:buNone/>
            </a:pPr>
            <a:endParaRPr lang="en-US" altLang="zh-CN" sz="2800" dirty="0"/>
          </a:p>
          <a:p>
            <a:pPr marL="0" indent="0" algn="l">
              <a:lnSpc>
                <a:spcPct val="150000"/>
              </a:lnSpc>
              <a:buNone/>
            </a:pPr>
            <a:r>
              <a:rPr lang="zh-CN" altLang="en-US" sz="2900" dirty="0">
                <a:latin typeface="+mn-lt"/>
              </a:rPr>
              <a:t>任务一　幼儿舞蹈与幼儿的身体发展</a:t>
            </a:r>
            <a:endParaRPr lang="en-US" altLang="zh-CN" sz="2900" dirty="0">
              <a:latin typeface="+mn-lt"/>
            </a:endParaRPr>
          </a:p>
          <a:p>
            <a:pPr marL="0" indent="0" algn="l">
              <a:lnSpc>
                <a:spcPct val="150000"/>
              </a:lnSpc>
              <a:buNone/>
            </a:pPr>
            <a:r>
              <a:rPr lang="zh-CN" altLang="en-US" sz="2900" dirty="0">
                <a:latin typeface="+mn-lt"/>
              </a:rPr>
              <a:t>任务二　幼儿舞蹈与幼儿的心理发展</a:t>
            </a:r>
            <a:endParaRPr lang="en-US" altLang="zh-CN" sz="2900" dirty="0">
              <a:latin typeface="+mn-lt"/>
            </a:endParaRPr>
          </a:p>
          <a:p>
            <a:pPr marL="0" indent="0">
              <a:buNone/>
            </a:pPr>
            <a:endParaRPr lang="en-US" sz="2800" b="0" i="0" u="none" dirty="0">
              <a:solidFill>
                <a:srgbClr val="2F2F2F"/>
              </a:solidFill>
              <a:ea typeface="思源黑体 CN Normal" panose="020B0400000000000000"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1514" y="515293"/>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案例评析</a:t>
            </a:r>
            <a:endParaRPr lang="en-US" b="1" dirty="0">
              <a:solidFill>
                <a:srgbClr val="639CEF"/>
              </a:solidFill>
            </a:endParaRPr>
          </a:p>
        </p:txBody>
      </p:sp>
      <p:sp>
        <p:nvSpPr>
          <p:cNvPr id="14" name="文本框 13"/>
          <p:cNvSpPr txBox="1"/>
          <p:nvPr/>
        </p:nvSpPr>
        <p:spPr>
          <a:xfrm>
            <a:off x="731514" y="2389705"/>
            <a:ext cx="10855435" cy="1753235"/>
          </a:xfrm>
          <a:prstGeom prst="rect">
            <a:avLst/>
          </a:prstGeom>
          <a:noFill/>
        </p:spPr>
        <p:txBody>
          <a:bodyPr wrap="square" rtlCol="0">
            <a:spAutoFit/>
          </a:bodyPr>
          <a:lstStyle/>
          <a:p>
            <a:pPr>
              <a:lnSpc>
                <a:spcPct val="150000"/>
              </a:lnSpc>
            </a:pPr>
            <a:r>
              <a:rPr lang="en-US" altLang="zh-CN" sz="2400" dirty="0"/>
              <a:t>    </a:t>
            </a:r>
            <a:r>
              <a:rPr lang="zh-CN" altLang="en-US" sz="2400" dirty="0"/>
              <a:t>幼儿舞蹈的创编必须在充分了解幼儿身体及心理发展特点的基础上，遵循幼儿身心发展的基本规律，把握好幼儿舞蹈对其身心发展的作用，才能创作出幼儿喜爱的舞蹈。</a:t>
            </a:r>
            <a:endParaRPr lang="zh-CN" alt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a:xfrm>
            <a:off x="2132814" y="1513863"/>
            <a:ext cx="8370872" cy="1999142"/>
          </a:xfrm>
        </p:spPr>
        <p:txBody>
          <a:bodyPr/>
          <a:lstStyle/>
          <a:p>
            <a:r>
              <a:rPr lang="en-US" b="1" dirty="0">
                <a:solidFill>
                  <a:srgbClr val="639CEF"/>
                </a:solidFill>
              </a:rPr>
              <a:t>谢 </a:t>
            </a:r>
            <a:r>
              <a:rPr lang="en-US" b="1" dirty="0" err="1">
                <a:solidFill>
                  <a:srgbClr val="639CEF"/>
                </a:solidFill>
              </a:rPr>
              <a:t>谢</a:t>
            </a:r>
            <a:r>
              <a:rPr lang="en-US" b="1">
                <a:solidFill>
                  <a:srgbClr val="639CEF"/>
                </a:solidFill>
              </a:rPr>
              <a:t> 观 看</a:t>
            </a:r>
            <a:endParaRPr lang="en-US" b="1" dirty="0">
              <a:solidFill>
                <a:srgbClr val="639CE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540256" y="1150319"/>
            <a:ext cx="2836562" cy="915667"/>
          </a:xfrm>
        </p:spPr>
        <p:txBody>
          <a:bodyPr/>
          <a:lstStyle/>
          <a:p>
            <a:r>
              <a:rPr lang="zh-CN" altLang="en-US" dirty="0"/>
              <a:t>学习目标</a:t>
            </a:r>
            <a:endParaRPr lang="en-US" sz="3600" b="0"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1093694" y="2370507"/>
            <a:ext cx="10004612" cy="3718246"/>
          </a:xfrm>
        </p:spPr>
        <p:txBody>
          <a:bodyPr>
            <a:noAutofit/>
          </a:bodyPr>
          <a:lstStyle/>
          <a:p>
            <a:pPr marL="0" indent="0" algn="l">
              <a:lnSpc>
                <a:spcPct val="90000"/>
              </a:lnSpc>
              <a:buNone/>
            </a:pPr>
            <a:r>
              <a:rPr lang="zh-CN" altLang="en-US" sz="2400" dirty="0"/>
              <a:t>● 知识目标</a:t>
            </a:r>
            <a:endParaRPr lang="en-US" altLang="zh-CN" sz="2400" dirty="0"/>
          </a:p>
          <a:p>
            <a:pPr marL="0" indent="0" algn="l">
              <a:lnSpc>
                <a:spcPct val="90000"/>
              </a:lnSpc>
              <a:buNone/>
            </a:pPr>
            <a:r>
              <a:rPr lang="zh-CN" altLang="en-US" sz="2400" dirty="0"/>
              <a:t> </a:t>
            </a:r>
            <a:r>
              <a:rPr lang="en-US" altLang="zh-CN" sz="2400" dirty="0"/>
              <a:t>1. </a:t>
            </a:r>
            <a:r>
              <a:rPr lang="zh-CN" altLang="en-US" sz="2400" dirty="0"/>
              <a:t>了解幼儿舞蹈对幼儿身心发展的作用。</a:t>
            </a:r>
            <a:endParaRPr lang="en-US" altLang="zh-CN" sz="2400" dirty="0"/>
          </a:p>
          <a:p>
            <a:pPr marL="0" indent="0" algn="l">
              <a:lnSpc>
                <a:spcPct val="90000"/>
              </a:lnSpc>
              <a:buNone/>
            </a:pPr>
            <a:r>
              <a:rPr lang="zh-CN" altLang="en-US" sz="2400" dirty="0"/>
              <a:t> </a:t>
            </a:r>
            <a:r>
              <a:rPr lang="en-US" altLang="zh-CN" sz="2400" dirty="0"/>
              <a:t>2. </a:t>
            </a:r>
            <a:r>
              <a:rPr lang="zh-CN" altLang="en-US" sz="2400" dirty="0"/>
              <a:t>理解幼儿舞蹈与幼儿身心发展的关系。</a:t>
            </a:r>
            <a:endParaRPr lang="en-US" altLang="zh-CN" sz="2400" dirty="0"/>
          </a:p>
          <a:p>
            <a:pPr marL="0" indent="0" algn="l">
              <a:lnSpc>
                <a:spcPct val="90000"/>
              </a:lnSpc>
              <a:buNone/>
            </a:pPr>
            <a:r>
              <a:rPr lang="zh-CN" altLang="en-US" sz="2400" dirty="0"/>
              <a:t>● 技能目标</a:t>
            </a:r>
            <a:endParaRPr lang="en-US" altLang="zh-CN" sz="2400" dirty="0"/>
          </a:p>
          <a:p>
            <a:pPr marL="0" indent="0" algn="l">
              <a:lnSpc>
                <a:spcPct val="90000"/>
              </a:lnSpc>
              <a:buNone/>
            </a:pPr>
            <a:r>
              <a:rPr lang="zh-CN" altLang="en-US" sz="2400" dirty="0"/>
              <a:t>能够根据幼儿身心发展水平科学开展幼儿舞蹈活动。</a:t>
            </a:r>
            <a:endParaRPr lang="en-US" altLang="zh-CN" sz="2400" dirty="0"/>
          </a:p>
          <a:p>
            <a:pPr marL="0" indent="0" algn="l">
              <a:lnSpc>
                <a:spcPct val="90000"/>
              </a:lnSpc>
              <a:buNone/>
            </a:pPr>
            <a:r>
              <a:rPr lang="zh-CN" altLang="en-US" sz="2400" dirty="0"/>
              <a:t> ● 素质目标</a:t>
            </a:r>
            <a:endParaRPr lang="en-US" altLang="zh-CN" sz="2400" dirty="0"/>
          </a:p>
          <a:p>
            <a:pPr marL="0" indent="0" algn="l">
              <a:lnSpc>
                <a:spcPct val="90000"/>
              </a:lnSpc>
              <a:buNone/>
            </a:pPr>
            <a:r>
              <a:rPr lang="zh-CN" altLang="en-US" sz="2400" dirty="0"/>
              <a:t>以幼儿舞蹈活动为途径，逐步提高学生促进幼儿全面、和谐发展的能力。</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3"/>
          <p:cNvSpPr>
            <a:spLocks noGrp="1"/>
          </p:cNvSpPr>
          <p:nvPr>
            <p:ph type="title"/>
          </p:nvPr>
        </p:nvSpPr>
        <p:spPr>
          <a:xfrm>
            <a:off x="554331" y="703395"/>
            <a:ext cx="2553401" cy="646332"/>
          </a:xfrm>
        </p:spPr>
        <p:txBody>
          <a:bodyPr rtlCol="0">
            <a:normAutofit/>
          </a:bodyPr>
          <a:lstStyle/>
          <a:p>
            <a:r>
              <a:rPr lang="zh-CN" altLang="en-US" b="1" dirty="0"/>
              <a:t>导入案例</a:t>
            </a:r>
            <a:endParaRPr lang="zh-CN" altLang="en-US" b="1" dirty="0"/>
          </a:p>
        </p:txBody>
      </p:sp>
      <p:sp>
        <p:nvSpPr>
          <p:cNvPr id="14" name="文本框 13"/>
          <p:cNvSpPr txBox="1"/>
          <p:nvPr/>
        </p:nvSpPr>
        <p:spPr>
          <a:xfrm>
            <a:off x="747517" y="1713594"/>
            <a:ext cx="10857295" cy="3507740"/>
          </a:xfrm>
          <a:prstGeom prst="rect">
            <a:avLst/>
          </a:prstGeom>
          <a:noFill/>
        </p:spPr>
        <p:txBody>
          <a:bodyPr wrap="square" rtlCol="0">
            <a:spAutoFit/>
          </a:bodyPr>
          <a:lstStyle/>
          <a:p>
            <a:pPr>
              <a:lnSpc>
                <a:spcPct val="150000"/>
              </a:lnSpc>
            </a:pPr>
            <a:r>
              <a:rPr lang="en-US" altLang="zh-CN" sz="2400" dirty="0"/>
              <a:t>    2013 </a:t>
            </a:r>
            <a:r>
              <a:rPr lang="zh-CN" altLang="en-US" sz="2400" dirty="0"/>
              <a:t>年中央电视台春节联欢晚会中，幼儿舞蹈</a:t>
            </a:r>
            <a:r>
              <a:rPr lang="en-US" altLang="zh-CN" sz="2400" dirty="0"/>
              <a:t>《</a:t>
            </a:r>
            <a:r>
              <a:rPr lang="zh-CN" altLang="en-US" sz="2400" dirty="0"/>
              <a:t>剪花花</a:t>
            </a:r>
            <a:r>
              <a:rPr lang="en-US" altLang="zh-CN" sz="2400" dirty="0"/>
              <a:t>》</a:t>
            </a:r>
            <a:r>
              <a:rPr lang="zh-CN" altLang="en-US" sz="2400" dirty="0"/>
              <a:t>是一个极其具有艺术感的作品，它运用了镜像艺术展现出“剪纸艺术”的美，</a:t>
            </a:r>
            <a:r>
              <a:rPr lang="en-US" altLang="zh-CN" sz="2400" dirty="0"/>
              <a:t>24 </a:t>
            </a:r>
            <a:r>
              <a:rPr lang="zh-CN" altLang="en-US" sz="2400" dirty="0"/>
              <a:t>位小舞者在两分多钟的表演中，相互配合、变化不同的舞蹈造型，使“剪窗花”这种传统艺术创新灵动地展现在舞台上。</a:t>
            </a:r>
            <a:endParaRPr lang="en-US" altLang="zh-CN" sz="2400" dirty="0"/>
          </a:p>
          <a:p>
            <a:pPr>
              <a:lnSpc>
                <a:spcPct val="150000"/>
              </a:lnSpc>
            </a:pPr>
            <a:endParaRPr lang="en-US" altLang="zh-CN" sz="2400" dirty="0"/>
          </a:p>
          <a:p>
            <a:pPr>
              <a:lnSpc>
                <a:spcPct val="150000"/>
              </a:lnSpc>
            </a:pPr>
            <a:r>
              <a:rPr lang="zh-CN" altLang="en-US" sz="2800" b="1" dirty="0"/>
              <a:t> </a:t>
            </a:r>
            <a:r>
              <a:rPr lang="zh-CN" altLang="en-US" sz="2400" b="1" dirty="0"/>
              <a:t>情境思考</a:t>
            </a:r>
            <a:r>
              <a:rPr lang="zh-CN" altLang="en-US" sz="2800" dirty="0"/>
              <a:t>：</a:t>
            </a:r>
            <a:r>
              <a:rPr lang="zh-CN" altLang="en-US" sz="2400" dirty="0"/>
              <a:t>怎样将我国传统文化艺术与幼儿舞蹈相结合？</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347261" y="2159697"/>
            <a:ext cx="9262582" cy="1269303"/>
          </a:xfrm>
        </p:spPr>
        <p:txBody>
          <a:bodyPr>
            <a:normAutofit/>
          </a:bodyPr>
          <a:lstStyle/>
          <a:p>
            <a:r>
              <a:rPr lang="zh-CN" altLang="en-US" sz="4300" b="1" dirty="0"/>
              <a:t>任务一　幼儿舞蹈与幼儿的身体发展</a:t>
            </a:r>
            <a:endParaRPr lang="en-US" altLang="zh-CN" sz="43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61e7d117-4468-4ae8-9576-9ca411224fe2.source.5.zh-Hans.pptx" descr="5f9356fd-3fd4-4d07-bd05-c334cc8ff41c"/>
          <p:cNvGrpSpPr/>
          <p:nvPr/>
        </p:nvGrpSpPr>
        <p:grpSpPr>
          <a:xfrm>
            <a:off x="-605169" y="1409283"/>
            <a:ext cx="12599334" cy="4063752"/>
            <a:chOff x="-605169" y="1409283"/>
            <a:chExt cx="12599334" cy="4063752"/>
          </a:xfrm>
        </p:grpSpPr>
        <p:sp>
          <p:nvSpPr>
            <p:cNvPr id="2138" name="图形 2136" descr="f1356083-f5cf-4cbf-8c6c-fb2d67aaa1d8"/>
            <p:cNvSpPr/>
            <p:nvPr/>
          </p:nvSpPr>
          <p:spPr>
            <a:xfrm>
              <a:off x="-605169" y="4933857"/>
              <a:ext cx="12182475" cy="539178"/>
            </a:xfrm>
            <a:custGeom>
              <a:avLst/>
              <a:gdLst>
                <a:gd name="connsiteX0" fmla="*/ 0 w 12156788"/>
                <a:gd name="connsiteY0" fmla="*/ 261152 h 522304"/>
                <a:gd name="connsiteX1" fmla="*/ 1350754 w 12156788"/>
                <a:gd name="connsiteY1" fmla="*/ 261152 h 522304"/>
                <a:gd name="connsiteX2" fmla="*/ 1350754 w 12156788"/>
                <a:gd name="connsiteY2" fmla="*/ 261152 h 522304"/>
                <a:gd name="connsiteX3" fmla="*/ 2701509 w 12156788"/>
                <a:gd name="connsiteY3" fmla="*/ 261152 h 522304"/>
                <a:gd name="connsiteX4" fmla="*/ 2701509 w 12156788"/>
                <a:gd name="connsiteY4" fmla="*/ 261152 h 522304"/>
                <a:gd name="connsiteX5" fmla="*/ 4052263 w 12156788"/>
                <a:gd name="connsiteY5" fmla="*/ 261152 h 522304"/>
                <a:gd name="connsiteX6" fmla="*/ 4052263 w 12156788"/>
                <a:gd name="connsiteY6" fmla="*/ 261152 h 522304"/>
                <a:gd name="connsiteX7" fmla="*/ 5403017 w 12156788"/>
                <a:gd name="connsiteY7" fmla="*/ 261152 h 522304"/>
                <a:gd name="connsiteX8" fmla="*/ 5403017 w 12156788"/>
                <a:gd name="connsiteY8" fmla="*/ 261152 h 522304"/>
                <a:gd name="connsiteX9" fmla="*/ 6753772 w 12156788"/>
                <a:gd name="connsiteY9" fmla="*/ 261152 h 522304"/>
                <a:gd name="connsiteX10" fmla="*/ 6753772 w 12156788"/>
                <a:gd name="connsiteY10" fmla="*/ 261152 h 522304"/>
                <a:gd name="connsiteX11" fmla="*/ 8104526 w 12156788"/>
                <a:gd name="connsiteY11" fmla="*/ 261152 h 522304"/>
                <a:gd name="connsiteX12" fmla="*/ 8104526 w 12156788"/>
                <a:gd name="connsiteY12" fmla="*/ 261152 h 522304"/>
                <a:gd name="connsiteX13" fmla="*/ 9455280 w 12156788"/>
                <a:gd name="connsiteY13" fmla="*/ 261152 h 522304"/>
                <a:gd name="connsiteX14" fmla="*/ 9455280 w 12156788"/>
                <a:gd name="connsiteY14" fmla="*/ 261152 h 522304"/>
                <a:gd name="connsiteX15" fmla="*/ 10806034 w 12156788"/>
                <a:gd name="connsiteY15" fmla="*/ 261152 h 522304"/>
                <a:gd name="connsiteX16" fmla="*/ 10806034 w 12156788"/>
                <a:gd name="connsiteY16" fmla="*/ 261152 h 522304"/>
                <a:gd name="connsiteX17" fmla="*/ 12156788 w 12156788"/>
                <a:gd name="connsiteY17" fmla="*/ 261152 h 522304"/>
                <a:gd name="connsiteX0-1" fmla="*/ 0 w 12156788"/>
                <a:gd name="connsiteY0-2" fmla="*/ 261152 h 522304"/>
                <a:gd name="connsiteX1-3" fmla="*/ 1350754 w 12156788"/>
                <a:gd name="connsiteY1-4" fmla="*/ 261152 h 522304"/>
                <a:gd name="connsiteX2-5" fmla="*/ 1350754 w 12156788"/>
                <a:gd name="connsiteY2-6" fmla="*/ 261152 h 522304"/>
                <a:gd name="connsiteX3-7" fmla="*/ 2701509 w 12156788"/>
                <a:gd name="connsiteY3-8" fmla="*/ 261152 h 522304"/>
                <a:gd name="connsiteX4-9" fmla="*/ 2701509 w 12156788"/>
                <a:gd name="connsiteY4-10" fmla="*/ 261152 h 522304"/>
                <a:gd name="connsiteX5-11" fmla="*/ 4052263 w 12156788"/>
                <a:gd name="connsiteY5-12" fmla="*/ 261152 h 522304"/>
                <a:gd name="connsiteX6-13" fmla="*/ 4052263 w 12156788"/>
                <a:gd name="connsiteY6-14" fmla="*/ 261152 h 522304"/>
                <a:gd name="connsiteX7-15" fmla="*/ 5403017 w 12156788"/>
                <a:gd name="connsiteY7-16" fmla="*/ 261152 h 522304"/>
                <a:gd name="connsiteX8-17" fmla="*/ 5403017 w 12156788"/>
                <a:gd name="connsiteY8-18" fmla="*/ 261152 h 522304"/>
                <a:gd name="connsiteX9-19" fmla="*/ 6753772 w 12156788"/>
                <a:gd name="connsiteY9-20" fmla="*/ 261152 h 522304"/>
                <a:gd name="connsiteX10-21" fmla="*/ 6753772 w 12156788"/>
                <a:gd name="connsiteY10-22" fmla="*/ 261152 h 522304"/>
                <a:gd name="connsiteX11-23" fmla="*/ 8104526 w 12156788"/>
                <a:gd name="connsiteY11-24" fmla="*/ 261152 h 522304"/>
                <a:gd name="connsiteX12-25" fmla="*/ 8104526 w 12156788"/>
                <a:gd name="connsiteY12-26" fmla="*/ 261152 h 522304"/>
                <a:gd name="connsiteX13-27" fmla="*/ 9455280 w 12156788"/>
                <a:gd name="connsiteY13-28" fmla="*/ 261152 h 522304"/>
                <a:gd name="connsiteX14-29" fmla="*/ 9455280 w 12156788"/>
                <a:gd name="connsiteY14-30" fmla="*/ 261152 h 522304"/>
                <a:gd name="connsiteX15-31" fmla="*/ 10806034 w 12156788"/>
                <a:gd name="connsiteY15-32" fmla="*/ 261152 h 522304"/>
                <a:gd name="connsiteX16-33" fmla="*/ 10806034 w 12156788"/>
                <a:gd name="connsiteY16-34" fmla="*/ 261152 h 522304"/>
                <a:gd name="connsiteX17-35" fmla="*/ 11304882 w 12156788"/>
                <a:gd name="connsiteY17-36" fmla="*/ 12121 h 522304"/>
                <a:gd name="connsiteX18" fmla="*/ 12156788 w 12156788"/>
                <a:gd name="connsiteY18" fmla="*/ 261152 h 522304"/>
                <a:gd name="connsiteX0-37" fmla="*/ 0 w 11304882"/>
                <a:gd name="connsiteY0-38" fmla="*/ 261152 h 522304"/>
                <a:gd name="connsiteX1-39" fmla="*/ 1350754 w 11304882"/>
                <a:gd name="connsiteY1-40" fmla="*/ 261152 h 522304"/>
                <a:gd name="connsiteX2-41" fmla="*/ 1350754 w 11304882"/>
                <a:gd name="connsiteY2-42" fmla="*/ 261152 h 522304"/>
                <a:gd name="connsiteX3-43" fmla="*/ 2701509 w 11304882"/>
                <a:gd name="connsiteY3-44" fmla="*/ 261152 h 522304"/>
                <a:gd name="connsiteX4-45" fmla="*/ 2701509 w 11304882"/>
                <a:gd name="connsiteY4-46" fmla="*/ 261152 h 522304"/>
                <a:gd name="connsiteX5-47" fmla="*/ 4052263 w 11304882"/>
                <a:gd name="connsiteY5-48" fmla="*/ 261152 h 522304"/>
                <a:gd name="connsiteX6-49" fmla="*/ 4052263 w 11304882"/>
                <a:gd name="connsiteY6-50" fmla="*/ 261152 h 522304"/>
                <a:gd name="connsiteX7-51" fmla="*/ 5403017 w 11304882"/>
                <a:gd name="connsiteY7-52" fmla="*/ 261152 h 522304"/>
                <a:gd name="connsiteX8-53" fmla="*/ 5403017 w 11304882"/>
                <a:gd name="connsiteY8-54" fmla="*/ 261152 h 522304"/>
                <a:gd name="connsiteX9-55" fmla="*/ 6753772 w 11304882"/>
                <a:gd name="connsiteY9-56" fmla="*/ 261152 h 522304"/>
                <a:gd name="connsiteX10-57" fmla="*/ 6753772 w 11304882"/>
                <a:gd name="connsiteY10-58" fmla="*/ 261152 h 522304"/>
                <a:gd name="connsiteX11-59" fmla="*/ 8104526 w 11304882"/>
                <a:gd name="connsiteY11-60" fmla="*/ 261152 h 522304"/>
                <a:gd name="connsiteX12-61" fmla="*/ 8104526 w 11304882"/>
                <a:gd name="connsiteY12-62" fmla="*/ 261152 h 522304"/>
                <a:gd name="connsiteX13-63" fmla="*/ 9455280 w 11304882"/>
                <a:gd name="connsiteY13-64" fmla="*/ 261152 h 522304"/>
                <a:gd name="connsiteX14-65" fmla="*/ 9455280 w 11304882"/>
                <a:gd name="connsiteY14-66" fmla="*/ 261152 h 522304"/>
                <a:gd name="connsiteX15-67" fmla="*/ 10806034 w 11304882"/>
                <a:gd name="connsiteY15-68" fmla="*/ 261152 h 522304"/>
                <a:gd name="connsiteX16-69" fmla="*/ 10806034 w 11304882"/>
                <a:gd name="connsiteY16-70" fmla="*/ 261152 h 522304"/>
                <a:gd name="connsiteX17-71" fmla="*/ 11304882 w 11304882"/>
                <a:gd name="connsiteY17-72" fmla="*/ 12121 h 522304"/>
                <a:gd name="connsiteX0-73" fmla="*/ 0 w 11304882"/>
                <a:gd name="connsiteY0-74" fmla="*/ 261152 h 522304"/>
                <a:gd name="connsiteX1-75" fmla="*/ 843726 w 11304882"/>
                <a:gd name="connsiteY1-76" fmla="*/ 6585 h 522304"/>
                <a:gd name="connsiteX2-77" fmla="*/ 1350754 w 11304882"/>
                <a:gd name="connsiteY2-78" fmla="*/ 261152 h 522304"/>
                <a:gd name="connsiteX3-79" fmla="*/ 1350754 w 11304882"/>
                <a:gd name="connsiteY3-80" fmla="*/ 261152 h 522304"/>
                <a:gd name="connsiteX4-81" fmla="*/ 2701509 w 11304882"/>
                <a:gd name="connsiteY4-82" fmla="*/ 261152 h 522304"/>
                <a:gd name="connsiteX5-83" fmla="*/ 2701509 w 11304882"/>
                <a:gd name="connsiteY5-84" fmla="*/ 261152 h 522304"/>
                <a:gd name="connsiteX6-85" fmla="*/ 4052263 w 11304882"/>
                <a:gd name="connsiteY6-86" fmla="*/ 261152 h 522304"/>
                <a:gd name="connsiteX7-87" fmla="*/ 4052263 w 11304882"/>
                <a:gd name="connsiteY7-88" fmla="*/ 261152 h 522304"/>
                <a:gd name="connsiteX8-89" fmla="*/ 5403017 w 11304882"/>
                <a:gd name="connsiteY8-90" fmla="*/ 261152 h 522304"/>
                <a:gd name="connsiteX9-91" fmla="*/ 5403017 w 11304882"/>
                <a:gd name="connsiteY9-92" fmla="*/ 261152 h 522304"/>
                <a:gd name="connsiteX10-93" fmla="*/ 6753772 w 11304882"/>
                <a:gd name="connsiteY10-94" fmla="*/ 261152 h 522304"/>
                <a:gd name="connsiteX11-95" fmla="*/ 6753772 w 11304882"/>
                <a:gd name="connsiteY11-96" fmla="*/ 261152 h 522304"/>
                <a:gd name="connsiteX12-97" fmla="*/ 8104526 w 11304882"/>
                <a:gd name="connsiteY12-98" fmla="*/ 261152 h 522304"/>
                <a:gd name="connsiteX13-99" fmla="*/ 8104526 w 11304882"/>
                <a:gd name="connsiteY13-100" fmla="*/ 261152 h 522304"/>
                <a:gd name="connsiteX14-101" fmla="*/ 9455280 w 11304882"/>
                <a:gd name="connsiteY14-102" fmla="*/ 261152 h 522304"/>
                <a:gd name="connsiteX15-103" fmla="*/ 9455280 w 11304882"/>
                <a:gd name="connsiteY15-104" fmla="*/ 261152 h 522304"/>
                <a:gd name="connsiteX16-105" fmla="*/ 10806034 w 11304882"/>
                <a:gd name="connsiteY16-106" fmla="*/ 261152 h 522304"/>
                <a:gd name="connsiteX17-107" fmla="*/ 10806034 w 11304882"/>
                <a:gd name="connsiteY17-108" fmla="*/ 261152 h 522304"/>
                <a:gd name="connsiteX18-109" fmla="*/ 11304882 w 11304882"/>
                <a:gd name="connsiteY18-110" fmla="*/ 12121 h 522304"/>
                <a:gd name="connsiteX0-111" fmla="*/ 0 w 10461156"/>
                <a:gd name="connsiteY0-112" fmla="*/ 6585 h 522304"/>
                <a:gd name="connsiteX1-113" fmla="*/ 507028 w 10461156"/>
                <a:gd name="connsiteY1-114" fmla="*/ 261152 h 522304"/>
                <a:gd name="connsiteX2-115" fmla="*/ 507028 w 10461156"/>
                <a:gd name="connsiteY2-116" fmla="*/ 261152 h 522304"/>
                <a:gd name="connsiteX3-117" fmla="*/ 1857783 w 10461156"/>
                <a:gd name="connsiteY3-118" fmla="*/ 261152 h 522304"/>
                <a:gd name="connsiteX4-119" fmla="*/ 1857783 w 10461156"/>
                <a:gd name="connsiteY4-120" fmla="*/ 261152 h 522304"/>
                <a:gd name="connsiteX5-121" fmla="*/ 3208537 w 10461156"/>
                <a:gd name="connsiteY5-122" fmla="*/ 261152 h 522304"/>
                <a:gd name="connsiteX6-123" fmla="*/ 3208537 w 10461156"/>
                <a:gd name="connsiteY6-124" fmla="*/ 261152 h 522304"/>
                <a:gd name="connsiteX7-125" fmla="*/ 4559291 w 10461156"/>
                <a:gd name="connsiteY7-126" fmla="*/ 261152 h 522304"/>
                <a:gd name="connsiteX8-127" fmla="*/ 4559291 w 10461156"/>
                <a:gd name="connsiteY8-128" fmla="*/ 261152 h 522304"/>
                <a:gd name="connsiteX9-129" fmla="*/ 5910046 w 10461156"/>
                <a:gd name="connsiteY9-130" fmla="*/ 261152 h 522304"/>
                <a:gd name="connsiteX10-131" fmla="*/ 5910046 w 10461156"/>
                <a:gd name="connsiteY10-132" fmla="*/ 261152 h 522304"/>
                <a:gd name="connsiteX11-133" fmla="*/ 7260800 w 10461156"/>
                <a:gd name="connsiteY11-134" fmla="*/ 261152 h 522304"/>
                <a:gd name="connsiteX12-135" fmla="*/ 7260800 w 10461156"/>
                <a:gd name="connsiteY12-136" fmla="*/ 261152 h 522304"/>
                <a:gd name="connsiteX13-137" fmla="*/ 8611554 w 10461156"/>
                <a:gd name="connsiteY13-138" fmla="*/ 261152 h 522304"/>
                <a:gd name="connsiteX14-139" fmla="*/ 8611554 w 10461156"/>
                <a:gd name="connsiteY14-140" fmla="*/ 261152 h 522304"/>
                <a:gd name="connsiteX15-141" fmla="*/ 9962308 w 10461156"/>
                <a:gd name="connsiteY15-142" fmla="*/ 261152 h 522304"/>
                <a:gd name="connsiteX16-143" fmla="*/ 9962308 w 10461156"/>
                <a:gd name="connsiteY16-144" fmla="*/ 261152 h 522304"/>
                <a:gd name="connsiteX17-145" fmla="*/ 10461156 w 10461156"/>
                <a:gd name="connsiteY17-146" fmla="*/ 12121 h 522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0461156" h="522304">
                  <a:moveTo>
                    <a:pt x="0" y="6585"/>
                  </a:moveTo>
                  <a:cubicBezTo>
                    <a:pt x="225126" y="6585"/>
                    <a:pt x="422523" y="218724"/>
                    <a:pt x="507028" y="261152"/>
                  </a:cubicBezTo>
                  <a:lnTo>
                    <a:pt x="507028" y="261152"/>
                  </a:lnTo>
                  <a:cubicBezTo>
                    <a:pt x="889954" y="609355"/>
                    <a:pt x="1474857" y="609355"/>
                    <a:pt x="1857783" y="261152"/>
                  </a:cubicBezTo>
                  <a:lnTo>
                    <a:pt x="1857783" y="261152"/>
                  </a:lnTo>
                  <a:cubicBezTo>
                    <a:pt x="2240708" y="-87051"/>
                    <a:pt x="2825611" y="-87051"/>
                    <a:pt x="3208537" y="261152"/>
                  </a:cubicBezTo>
                  <a:lnTo>
                    <a:pt x="3208537" y="261152"/>
                  </a:lnTo>
                  <a:cubicBezTo>
                    <a:pt x="3591463" y="609355"/>
                    <a:pt x="4176366" y="609355"/>
                    <a:pt x="4559291" y="261152"/>
                  </a:cubicBezTo>
                  <a:lnTo>
                    <a:pt x="4559291" y="261152"/>
                  </a:lnTo>
                  <a:cubicBezTo>
                    <a:pt x="4942217" y="-87051"/>
                    <a:pt x="5527120" y="-87051"/>
                    <a:pt x="5910046" y="261152"/>
                  </a:cubicBezTo>
                  <a:lnTo>
                    <a:pt x="5910046" y="261152"/>
                  </a:lnTo>
                  <a:cubicBezTo>
                    <a:pt x="6292971" y="609355"/>
                    <a:pt x="6877874" y="609355"/>
                    <a:pt x="7260800" y="261152"/>
                  </a:cubicBezTo>
                  <a:lnTo>
                    <a:pt x="7260800" y="261152"/>
                  </a:lnTo>
                  <a:cubicBezTo>
                    <a:pt x="7643725" y="-87051"/>
                    <a:pt x="8228628" y="-87051"/>
                    <a:pt x="8611554" y="261152"/>
                  </a:cubicBezTo>
                  <a:lnTo>
                    <a:pt x="8611554" y="261152"/>
                  </a:lnTo>
                  <a:cubicBezTo>
                    <a:pt x="8994480" y="609355"/>
                    <a:pt x="9579383" y="609355"/>
                    <a:pt x="9962308" y="261152"/>
                  </a:cubicBezTo>
                  <a:lnTo>
                    <a:pt x="9962308" y="261152"/>
                  </a:lnTo>
                  <a:cubicBezTo>
                    <a:pt x="10045449" y="219647"/>
                    <a:pt x="10236030" y="12121"/>
                    <a:pt x="10461156" y="12121"/>
                  </a:cubicBezTo>
                </a:path>
              </a:pathLst>
            </a:custGeom>
            <a:noFill/>
            <a:ln w="6350" cap="rnd">
              <a:solidFill>
                <a:schemeClr val="tx1">
                  <a:alpha val="50000"/>
                </a:schemeClr>
              </a:solidFill>
              <a:prstDash val="solid"/>
              <a:round/>
              <a:headEnd type="none"/>
              <a:tailEnd type="none"/>
            </a:ln>
          </p:spPr>
          <p:txBody>
            <a:bodyPr rtlCol="0" anchor="ctr"/>
            <a:lstStyle/>
            <a:p>
              <a:pPr algn="l"/>
            </a:p>
          </p:txBody>
        </p:sp>
        <p:grpSp>
          <p:nvGrpSpPr>
            <p:cNvPr id="3" name="组合 2" descr="064b5570-9657-4883-a377-6a5177635cc3"/>
            <p:cNvGrpSpPr/>
            <p:nvPr/>
          </p:nvGrpSpPr>
          <p:grpSpPr>
            <a:xfrm>
              <a:off x="290419" y="1409283"/>
              <a:ext cx="3118409" cy="3574093"/>
              <a:chOff x="290419" y="-263650"/>
              <a:chExt cx="3118409" cy="3574093"/>
            </a:xfrm>
          </p:grpSpPr>
          <p:sp>
            <p:nvSpPr>
              <p:cNvPr id="2226" name="Bullet1" descr="4ec6a736-cc5e-4d77-990f-c2eb111697d8"/>
              <p:cNvSpPr txBox="1"/>
              <p:nvPr/>
            </p:nvSpPr>
            <p:spPr bwMode="auto">
              <a:xfrm>
                <a:off x="290419" y="-263650"/>
                <a:ext cx="3118409" cy="612371"/>
              </a:xfrm>
              <a:prstGeom prst="rect">
                <a:avLst/>
              </a:prstGeom>
              <a:noFill/>
              <a:ln w="9525">
                <a:noFill/>
                <a:miter lim="800000"/>
              </a:ln>
            </p:spPr>
            <p:txBody>
              <a:bodyPr wrap="square" lIns="91440" tIns="45720" rIns="91440" bIns="45720" anchor="b"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rgbClr val="2F2F2F"/>
                    </a:solidFill>
                  </a:rPr>
                  <a:t>（一）促进运动系统的发展</a:t>
                </a:r>
                <a:endParaRPr lang="en-US" altLang="zh-CN" b="1" dirty="0">
                  <a:solidFill>
                    <a:srgbClr val="2F2F2F"/>
                  </a:solidFill>
                </a:endParaRPr>
              </a:p>
            </p:txBody>
          </p:sp>
          <p:sp>
            <p:nvSpPr>
              <p:cNvPr id="4" name="Number1" descr="6713e35b-59a2-4152-b0f6-b787462b2f6d"/>
              <p:cNvSpPr/>
              <p:nvPr/>
            </p:nvSpPr>
            <p:spPr>
              <a:xfrm>
                <a:off x="1206384" y="2826079"/>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dirty="0">
                    <a:solidFill>
                      <a:srgbClr val="FFFFFF"/>
                    </a:solidFill>
                    <a:latin typeface="Arial" panose="020B0604020202020204"/>
                  </a:rPr>
                  <a:t>1</a:t>
                </a:r>
                <a:endParaRPr lang="en-US" sz="1800" b="1" i="0" u="none" dirty="0">
                  <a:solidFill>
                    <a:srgbClr val="FFFFFF"/>
                  </a:solidFill>
                  <a:latin typeface="Arial" panose="020B0604020202020204"/>
                </a:endParaRPr>
              </a:p>
            </p:txBody>
          </p:sp>
        </p:grpSp>
        <p:grpSp>
          <p:nvGrpSpPr>
            <p:cNvPr id="2139" name="组合 2138" descr="7ee291f8-9ab1-4567-a63c-1af95de3d99d"/>
            <p:cNvGrpSpPr/>
            <p:nvPr/>
          </p:nvGrpSpPr>
          <p:grpSpPr>
            <a:xfrm>
              <a:off x="2005509" y="2164670"/>
              <a:ext cx="3695940" cy="2849197"/>
              <a:chOff x="-183247" y="921533"/>
              <a:chExt cx="3695940" cy="2849197"/>
            </a:xfrm>
          </p:grpSpPr>
          <p:sp>
            <p:nvSpPr>
              <p:cNvPr id="2140" name="Bullet2" descr="aa73a626-cf54-41ee-8fe9-97e9a167081e"/>
              <p:cNvSpPr txBox="1"/>
              <p:nvPr/>
            </p:nvSpPr>
            <p:spPr bwMode="auto">
              <a:xfrm>
                <a:off x="-183247" y="921533"/>
                <a:ext cx="3695940" cy="384818"/>
              </a:xfrm>
              <a:prstGeom prst="rect">
                <a:avLst/>
              </a:prstGeom>
              <a:noFill/>
              <a:ln w="9525">
                <a:noFill/>
                <a:miter lim="800000"/>
              </a:ln>
            </p:spPr>
            <p:txBody>
              <a:bodyPr wrap="square" lIns="91440" tIns="45720" rIns="91440" bIns="45720" anchor="b"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rgbClr val="2F2F2F"/>
                    </a:solidFill>
                  </a:rPr>
                  <a:t>（二）促进呼吸系统的协调发展</a:t>
                </a:r>
                <a:endParaRPr lang="en-US" b="1" dirty="0">
                  <a:solidFill>
                    <a:srgbClr val="2F2F2F"/>
                  </a:solidFill>
                </a:endParaRPr>
              </a:p>
            </p:txBody>
          </p:sp>
          <p:sp>
            <p:nvSpPr>
              <p:cNvPr id="2142" name="Number2" descr="04b41e80-8f9b-4eff-92e8-4cd062ac3225"/>
              <p:cNvSpPr/>
              <p:nvPr/>
            </p:nvSpPr>
            <p:spPr>
              <a:xfrm>
                <a:off x="1378999" y="3225384"/>
                <a:ext cx="571448" cy="545346"/>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a:solidFill>
                      <a:srgbClr val="FFFFFF"/>
                    </a:solidFill>
                    <a:latin typeface="Arial" panose="020B0604020202020204"/>
                  </a:rPr>
                  <a:t>2</a:t>
                </a:r>
                <a:endParaRPr lang="en-US" sz="1800" b="1" i="0" u="none">
                  <a:solidFill>
                    <a:srgbClr val="FFFFFF"/>
                  </a:solidFill>
                  <a:latin typeface="Arial" panose="020B0604020202020204"/>
                </a:endParaRPr>
              </a:p>
            </p:txBody>
          </p:sp>
        </p:grpSp>
        <p:sp>
          <p:nvSpPr>
            <p:cNvPr id="2233" name="Number3" descr="f12dfc0c-d09e-4719-9130-a396f3aa0b07"/>
            <p:cNvSpPr/>
            <p:nvPr/>
          </p:nvSpPr>
          <p:spPr>
            <a:xfrm>
              <a:off x="6091236" y="4532038"/>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a:solidFill>
                    <a:srgbClr val="FFFFFF"/>
                  </a:solidFill>
                  <a:latin typeface="Arial" panose="020B0604020202020204"/>
                </a:rPr>
                <a:t>3</a:t>
              </a:r>
              <a:endParaRPr lang="en-US" sz="1800" b="1" i="0" u="none">
                <a:solidFill>
                  <a:srgbClr val="FFFFFF"/>
                </a:solidFill>
                <a:latin typeface="Arial" panose="020B0604020202020204"/>
              </a:endParaRPr>
            </a:p>
          </p:txBody>
        </p:sp>
        <p:grpSp>
          <p:nvGrpSpPr>
            <p:cNvPr id="2234" name="组合 2233" descr="f93b454e-bd9e-4b5b-976c-de560b532198"/>
            <p:cNvGrpSpPr/>
            <p:nvPr/>
          </p:nvGrpSpPr>
          <p:grpSpPr>
            <a:xfrm>
              <a:off x="6237437" y="3172159"/>
              <a:ext cx="4142327" cy="1841708"/>
              <a:chOff x="-328831" y="1491131"/>
              <a:chExt cx="4142327" cy="1841708"/>
            </a:xfrm>
          </p:grpSpPr>
          <p:sp>
            <p:nvSpPr>
              <p:cNvPr id="2235" name="Bullet4" descr="14194787-4f93-479f-b975-a94cbf637503"/>
              <p:cNvSpPr txBox="1"/>
              <p:nvPr/>
            </p:nvSpPr>
            <p:spPr bwMode="auto">
              <a:xfrm>
                <a:off x="-328831" y="1491131"/>
                <a:ext cx="4142327" cy="425509"/>
              </a:xfrm>
              <a:prstGeom prst="rect">
                <a:avLst/>
              </a:prstGeom>
              <a:noFill/>
              <a:ln w="9525">
                <a:noFill/>
                <a:miter lim="800000"/>
              </a:ln>
            </p:spPr>
            <p:txBody>
              <a:bodyPr wrap="square" lIns="91440" tIns="45720" rIns="91440" bIns="45720" anchor="b"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rgbClr val="2F2F2F"/>
                    </a:solidFill>
                  </a:rPr>
                  <a:t>（四）提高消化系统和免疫系统的功能</a:t>
                </a:r>
                <a:endParaRPr lang="en-US" b="1" dirty="0">
                  <a:solidFill>
                    <a:srgbClr val="2F2F2F"/>
                  </a:solidFill>
                </a:endParaRPr>
              </a:p>
            </p:txBody>
          </p:sp>
          <p:sp>
            <p:nvSpPr>
              <p:cNvPr id="2237" name="Number4" descr="4c2ac08a-e0c9-4021-9a9a-0a9533251dea"/>
              <p:cNvSpPr/>
              <p:nvPr/>
            </p:nvSpPr>
            <p:spPr>
              <a:xfrm>
                <a:off x="1745859" y="2848475"/>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dirty="0">
                    <a:solidFill>
                      <a:srgbClr val="FFFFFF"/>
                    </a:solidFill>
                    <a:latin typeface="Arial" panose="020B0604020202020204"/>
                  </a:rPr>
                  <a:t>4</a:t>
                </a:r>
                <a:endParaRPr lang="en-US" sz="1800" b="1" i="0" u="none" dirty="0">
                  <a:solidFill>
                    <a:srgbClr val="FFFFFF"/>
                  </a:solidFill>
                  <a:latin typeface="Arial" panose="020B0604020202020204"/>
                </a:endParaRPr>
              </a:p>
            </p:txBody>
          </p:sp>
        </p:grpSp>
        <p:grpSp>
          <p:nvGrpSpPr>
            <p:cNvPr id="2238" name="组合 2237" descr="426966d9-695d-4170-b72d-e73b837104ec"/>
            <p:cNvGrpSpPr/>
            <p:nvPr/>
          </p:nvGrpSpPr>
          <p:grpSpPr>
            <a:xfrm>
              <a:off x="7589997" y="3702732"/>
              <a:ext cx="4404168" cy="1376519"/>
              <a:chOff x="-1165027" y="2450546"/>
              <a:chExt cx="4404168" cy="1376519"/>
            </a:xfrm>
          </p:grpSpPr>
          <p:sp>
            <p:nvSpPr>
              <p:cNvPr id="2239" name="Bullet5" descr="22bf24d5-f956-4218-8554-08dd83d8423f"/>
              <p:cNvSpPr txBox="1"/>
              <p:nvPr/>
            </p:nvSpPr>
            <p:spPr bwMode="auto">
              <a:xfrm>
                <a:off x="-1165027" y="2450546"/>
                <a:ext cx="4404168" cy="472932"/>
              </a:xfrm>
              <a:prstGeom prst="rect">
                <a:avLst/>
              </a:prstGeom>
              <a:noFill/>
              <a:ln w="9525">
                <a:noFill/>
                <a:miter lim="800000"/>
              </a:ln>
            </p:spPr>
            <p:txBody>
              <a:bodyPr wrap="square" lIns="91440" tIns="45720" rIns="91440" bIns="45720" anchor="b"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rgbClr val="2F2F2F"/>
                    </a:solidFill>
                  </a:rPr>
                  <a:t>（五）促进幼儿肢体柔韧性、协调性发展</a:t>
                </a:r>
                <a:endParaRPr lang="en-US" altLang="zh-CN" b="1" dirty="0">
                  <a:solidFill>
                    <a:srgbClr val="2F2F2F"/>
                  </a:solidFill>
                </a:endParaRPr>
              </a:p>
            </p:txBody>
          </p:sp>
          <p:sp>
            <p:nvSpPr>
              <p:cNvPr id="2241" name="Number5" descr="7aec4b8d-4748-40d5-a5d8-5a7c70c77070"/>
              <p:cNvSpPr/>
              <p:nvPr/>
            </p:nvSpPr>
            <p:spPr>
              <a:xfrm>
                <a:off x="1513207" y="3342701"/>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dirty="0">
                    <a:solidFill>
                      <a:srgbClr val="FFFFFF"/>
                    </a:solidFill>
                    <a:latin typeface="Arial" panose="020B0604020202020204"/>
                  </a:rPr>
                  <a:t>5</a:t>
                </a:r>
                <a:endParaRPr lang="en-US" sz="1800" b="1" i="0" u="none" dirty="0">
                  <a:solidFill>
                    <a:srgbClr val="FFFFFF"/>
                  </a:solidFill>
                  <a:latin typeface="Arial" panose="020B0604020202020204"/>
                </a:endParaRPr>
              </a:p>
            </p:txBody>
          </p:sp>
        </p:grpSp>
      </p:grpSp>
      <p:sp>
        <p:nvSpPr>
          <p:cNvPr id="10" name="文本框 9"/>
          <p:cNvSpPr txBox="1"/>
          <p:nvPr/>
        </p:nvSpPr>
        <p:spPr>
          <a:xfrm>
            <a:off x="4020073" y="2692504"/>
            <a:ext cx="4142327" cy="369332"/>
          </a:xfrm>
          <a:prstGeom prst="rect">
            <a:avLst/>
          </a:prstGeom>
          <a:noFill/>
        </p:spPr>
        <p:txBody>
          <a:bodyPr wrap="square">
            <a:spAutoFit/>
          </a:bodyPr>
          <a:lstStyle/>
          <a:p>
            <a:r>
              <a:rPr lang="zh-CN" altLang="en-US" b="1" dirty="0">
                <a:solidFill>
                  <a:srgbClr val="2F2F2F"/>
                </a:solidFill>
              </a:rPr>
              <a:t>（三）促进循环系统和神经系统的发育</a:t>
            </a:r>
            <a:endParaRPr lang="zh-CN" altLang="en-US" b="1" dirty="0">
              <a:solidFill>
                <a:srgbClr val="2F2F2F"/>
              </a:solidFill>
            </a:endParaRPr>
          </a:p>
        </p:txBody>
      </p:sp>
      <p:sp>
        <p:nvSpPr>
          <p:cNvPr id="2" name="标题 1" descr="17334d2a-6dc7-45a7-ae72-14e0e8c14498"/>
          <p:cNvSpPr txBox="1"/>
          <p:nvPr/>
        </p:nvSpPr>
        <p:spPr>
          <a:xfrm>
            <a:off x="808187" y="509171"/>
            <a:ext cx="10858500" cy="900112"/>
          </a:xfrm>
          <a:prstGeom prst="rect">
            <a:avLst/>
          </a:prstGeom>
        </p:spPr>
        <p:txBody>
          <a:bodyPr vert="horz" lIns="91440" tIns="45720" rIns="91440" bIns="45720" rtlCol="0" anchor="b">
            <a:normAutofit/>
          </a:bodyPr>
          <a:lstStyle>
            <a:defPPr>
              <a:defRPr lang="en-US"/>
            </a:defPPr>
            <a:lvl1pPr marL="0" algn="l" defTabSz="914400" rtl="0" eaLnBrk="1" latinLnBrk="0" hangingPunct="1">
              <a:lnSpc>
                <a:spcPct val="100000"/>
              </a:lnSpc>
              <a:spcBef>
                <a:spcPct val="0"/>
              </a:spcBef>
              <a:buNone/>
              <a:defRPr sz="2800" b="0" kern="1200">
                <a:solidFill>
                  <a:schemeClr val="accent1"/>
                </a:solidFill>
                <a:latin typeface="+mj-ea"/>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一、幼儿舞蹈对幼儿身体发展的作用</a:t>
            </a:r>
            <a:endParaRPr lang="en-US" dirty="0">
              <a:solidFill>
                <a:srgbClr val="639CEF"/>
              </a:solidFill>
              <a:ea typeface="华康方圆体 Std W7"/>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39140" y="26368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二、幼儿舞蹈与幼儿身体发展的关系</a:t>
            </a:r>
            <a:endParaRPr lang="en-US" dirty="0">
              <a:solidFill>
                <a:srgbClr val="639CEF"/>
              </a:solidFill>
              <a:ea typeface="华康方圆体 Std W7"/>
            </a:endParaRPr>
          </a:p>
        </p:txBody>
      </p:sp>
      <p:sp>
        <p:nvSpPr>
          <p:cNvPr id="14" name="文本框 13"/>
          <p:cNvSpPr txBox="1"/>
          <p:nvPr/>
        </p:nvSpPr>
        <p:spPr>
          <a:xfrm>
            <a:off x="739140" y="2385147"/>
            <a:ext cx="10858500" cy="1476375"/>
          </a:xfrm>
          <a:prstGeom prst="rect">
            <a:avLst/>
          </a:prstGeom>
          <a:noFill/>
        </p:spPr>
        <p:txBody>
          <a:bodyPr wrap="square" rtlCol="0">
            <a:spAutoFit/>
          </a:bodyPr>
          <a:lstStyle/>
          <a:p>
            <a:pPr>
              <a:lnSpc>
                <a:spcPct val="150000"/>
              </a:lnSpc>
            </a:pPr>
            <a:r>
              <a:rPr lang="en-US" altLang="zh-CN" sz="2000" dirty="0"/>
              <a:t>    2</a:t>
            </a:r>
            <a:r>
              <a:rPr lang="zh-CN" altLang="en-US" sz="2000" dirty="0"/>
              <a:t>～</a:t>
            </a:r>
            <a:r>
              <a:rPr lang="en-US" altLang="zh-CN" sz="2000" dirty="0"/>
              <a:t>3 </a:t>
            </a:r>
            <a:r>
              <a:rPr lang="zh-CN" altLang="en-US" sz="2000" dirty="0"/>
              <a:t>岁的幼儿其动作的协调性开始初步发展，对于较为简单的基本走步、下蹲站起、摆手等动作基本能够完成。适合这个年龄段的幼儿歌舞有</a:t>
            </a:r>
            <a:r>
              <a:rPr lang="en-US" altLang="zh-CN" sz="2000" dirty="0"/>
              <a:t>《</a:t>
            </a:r>
            <a:r>
              <a:rPr lang="zh-CN" altLang="en-US" sz="2000" dirty="0"/>
              <a:t>找朋友</a:t>
            </a:r>
            <a:r>
              <a:rPr lang="en-US" altLang="zh-CN" sz="2000" dirty="0"/>
              <a:t>》《</a:t>
            </a:r>
            <a:r>
              <a:rPr lang="zh-CN" altLang="en-US" sz="2000" dirty="0"/>
              <a:t>哈巴狗</a:t>
            </a:r>
            <a:r>
              <a:rPr lang="en-US" altLang="zh-CN" sz="2000" dirty="0"/>
              <a:t>》《</a:t>
            </a:r>
            <a:r>
              <a:rPr lang="zh-CN" altLang="en-US" sz="2000" dirty="0"/>
              <a:t>拍手歌</a:t>
            </a:r>
            <a:r>
              <a:rPr lang="en-US" altLang="zh-CN" sz="2000" dirty="0"/>
              <a:t>》</a:t>
            </a:r>
            <a:r>
              <a:rPr lang="zh-CN" altLang="en-US" sz="2000" dirty="0"/>
              <a:t>等。这些歌曲的篇幅短小，节奏明确（鲜明），动作性强。</a:t>
            </a:r>
            <a:endParaRPr lang="zh-CN" altLang="en-US" sz="2000" dirty="0"/>
          </a:p>
        </p:txBody>
      </p:sp>
      <p:sp>
        <p:nvSpPr>
          <p:cNvPr id="2" name="标题 1" descr="17334d2a-6dc7-45a7-ae72-14e0e8c14498"/>
          <p:cNvSpPr txBox="1"/>
          <p:nvPr/>
        </p:nvSpPr>
        <p:spPr>
          <a:xfrm>
            <a:off x="445346" y="1163795"/>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（一）托儿班（</a:t>
            </a:r>
            <a:r>
              <a:rPr lang="en-US" altLang="zh-CN" dirty="0"/>
              <a:t>2</a:t>
            </a:r>
            <a:r>
              <a:rPr lang="zh-CN" altLang="en-US" dirty="0"/>
              <a:t>～</a:t>
            </a:r>
            <a:r>
              <a:rPr lang="en-US" altLang="zh-CN" dirty="0"/>
              <a:t>3 </a:t>
            </a:r>
            <a:r>
              <a:rPr lang="zh-CN" altLang="en-US" dirty="0"/>
              <a:t>岁）</a:t>
            </a:r>
            <a:endParaRPr lang="en-US" dirty="0"/>
          </a:p>
        </p:txBody>
      </p:sp>
    </p:spTree>
  </p:cSld>
  <p:clrMapOvr>
    <a:masterClrMapping/>
  </p:clrMapOvr>
</p:sld>
</file>

<file path=ppt/tags/tag1.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 Presentation Template</Template>
  <TotalTime>0</TotalTime>
  <Words>6680</Words>
  <Application>WPS 演示</Application>
  <PresentationFormat>宽屏</PresentationFormat>
  <Paragraphs>228</Paragraphs>
  <Slides>41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华康方圆体 Std W7</vt:lpstr>
      <vt:lpstr>Latha</vt:lpstr>
      <vt:lpstr>思源黑体 CN Normal</vt:lpstr>
      <vt:lpstr>Arial</vt:lpstr>
      <vt:lpstr>Microsoft YaHei UI</vt:lpstr>
      <vt:lpstr>Lato</vt:lpstr>
      <vt:lpstr>微软雅黑</vt:lpstr>
      <vt:lpstr>Arial Unicode MS</vt:lpstr>
      <vt:lpstr>等线</vt:lpstr>
      <vt:lpstr>华康方圆体 Std W7</vt:lpstr>
      <vt:lpstr>Lato Black</vt:lpstr>
      <vt:lpstr>Designed by iSlide</vt:lpstr>
      <vt:lpstr>舞蹈与幼儿舞蹈创编</vt:lpstr>
      <vt:lpstr>目    录</vt:lpstr>
      <vt:lpstr>项目二   幼儿舞蹈与幼儿成长 </vt:lpstr>
      <vt:lpstr>目    录</vt:lpstr>
      <vt:lpstr>学习目标</vt:lpstr>
      <vt:lpstr>导入案例</vt:lpstr>
      <vt:lpstr>任务一　幼儿舞蹈与幼儿的身体发展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幼儿舞蹈与幼儿的心理发展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观 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44</cp:revision>
  <cp:lastPrinted>2024-11-10T16:00:00Z</cp:lastPrinted>
  <dcterms:created xsi:type="dcterms:W3CDTF">2024-11-10T16:00:00Z</dcterms:created>
  <dcterms:modified xsi:type="dcterms:W3CDTF">2025-09-02T06:27:59Z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2052-12.1.0.21171</vt:lpwstr>
  </property>
</Properties>
</file>