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1909" r:id="rId3"/>
    <p:sldId id="257" r:id="rId4"/>
    <p:sldId id="1910" r:id="rId5"/>
    <p:sldId id="344" r:id="rId6"/>
    <p:sldId id="343" r:id="rId7"/>
    <p:sldId id="1869" r:id="rId8"/>
    <p:sldId id="1866" r:id="rId10"/>
    <p:sldId id="1878" r:id="rId11"/>
    <p:sldId id="1870" r:id="rId12"/>
    <p:sldId id="1873" r:id="rId13"/>
    <p:sldId id="1905" r:id="rId14"/>
    <p:sldId id="1906" r:id="rId15"/>
    <p:sldId id="1908" r:id="rId16"/>
    <p:sldId id="2109" r:id="rId17"/>
    <p:sldId id="2110" r:id="rId18"/>
    <p:sldId id="1865" r:id="rId19"/>
    <p:sldId id="1911" r:id="rId20"/>
    <p:sldId id="1871" r:id="rId21"/>
    <p:sldId id="1881" r:id="rId22"/>
    <p:sldId id="1913" r:id="rId23"/>
    <p:sldId id="1912" r:id="rId24"/>
    <p:sldId id="1880" r:id="rId25"/>
    <p:sldId id="1914" r:id="rId26"/>
    <p:sldId id="1915" r:id="rId27"/>
    <p:sldId id="1916" r:id="rId28"/>
    <p:sldId id="1917" r:id="rId29"/>
    <p:sldId id="1882" r:id="rId30"/>
    <p:sldId id="2111" r:id="rId31"/>
    <p:sldId id="2112" r:id="rId32"/>
    <p:sldId id="2012" r:id="rId33"/>
    <p:sldId id="2013" r:id="rId34"/>
    <p:sldId id="2014" r:id="rId35"/>
    <p:sldId id="2015" r:id="rId36"/>
    <p:sldId id="2016" r:id="rId37"/>
    <p:sldId id="2017" r:id="rId38"/>
    <p:sldId id="2018" r:id="rId39"/>
    <p:sldId id="2019" r:id="rId40"/>
    <p:sldId id="2020" r:id="rId41"/>
    <p:sldId id="2021" r:id="rId42"/>
    <p:sldId id="2022" r:id="rId43"/>
    <p:sldId id="2023" r:id="rId44"/>
    <p:sldId id="2024" r:id="rId45"/>
    <p:sldId id="2025" r:id="rId46"/>
    <p:sldId id="2026" r:id="rId47"/>
    <p:sldId id="2027" r:id="rId48"/>
    <p:sldId id="2028" r:id="rId49"/>
    <p:sldId id="2029" r:id="rId50"/>
    <p:sldId id="2030" r:id="rId51"/>
    <p:sldId id="2031" r:id="rId52"/>
    <p:sldId id="2032" r:id="rId53"/>
    <p:sldId id="2033" r:id="rId54"/>
    <p:sldId id="2034" r:id="rId55"/>
    <p:sldId id="2035" r:id="rId56"/>
    <p:sldId id="2036" r:id="rId57"/>
    <p:sldId id="2037" r:id="rId58"/>
    <p:sldId id="2038" r:id="rId59"/>
    <p:sldId id="2039" r:id="rId60"/>
    <p:sldId id="2040" r:id="rId61"/>
    <p:sldId id="2041" r:id="rId62"/>
    <p:sldId id="2042" r:id="rId63"/>
    <p:sldId id="2043" r:id="rId64"/>
    <p:sldId id="2044" r:id="rId65"/>
    <p:sldId id="2045" r:id="rId66"/>
    <p:sldId id="2046" r:id="rId67"/>
    <p:sldId id="2047" r:id="rId68"/>
    <p:sldId id="2048" r:id="rId69"/>
    <p:sldId id="2049" r:id="rId70"/>
    <p:sldId id="2050" r:id="rId71"/>
    <p:sldId id="2051" r:id="rId72"/>
    <p:sldId id="2052" r:id="rId73"/>
    <p:sldId id="2053" r:id="rId74"/>
    <p:sldId id="2054" r:id="rId75"/>
    <p:sldId id="2055" r:id="rId76"/>
    <p:sldId id="2056" r:id="rId77"/>
    <p:sldId id="2057" r:id="rId78"/>
    <p:sldId id="2058" r:id="rId79"/>
    <p:sldId id="2059" r:id="rId80"/>
    <p:sldId id="2060" r:id="rId81"/>
    <p:sldId id="2061" r:id="rId82"/>
    <p:sldId id="2062" r:id="rId83"/>
    <p:sldId id="2063" r:id="rId84"/>
    <p:sldId id="2064" r:id="rId85"/>
    <p:sldId id="2065" r:id="rId86"/>
    <p:sldId id="2066" r:id="rId87"/>
    <p:sldId id="2067" r:id="rId88"/>
    <p:sldId id="2068" r:id="rId89"/>
    <p:sldId id="2069" r:id="rId90"/>
    <p:sldId id="2070" r:id="rId91"/>
    <p:sldId id="2071" r:id="rId92"/>
    <p:sldId id="2072" r:id="rId93"/>
    <p:sldId id="2073" r:id="rId94"/>
    <p:sldId id="2074" r:id="rId95"/>
    <p:sldId id="2075" r:id="rId96"/>
    <p:sldId id="2076" r:id="rId97"/>
    <p:sldId id="2077" r:id="rId98"/>
    <p:sldId id="2078" r:id="rId99"/>
    <p:sldId id="2079" r:id="rId100"/>
    <p:sldId id="2080" r:id="rId101"/>
    <p:sldId id="2081" r:id="rId102"/>
    <p:sldId id="2082" r:id="rId103"/>
    <p:sldId id="2083" r:id="rId104"/>
    <p:sldId id="2084" r:id="rId105"/>
    <p:sldId id="2085" r:id="rId106"/>
    <p:sldId id="2086" r:id="rId107"/>
    <p:sldId id="2087" r:id="rId108"/>
    <p:sldId id="2088" r:id="rId109"/>
    <p:sldId id="2089" r:id="rId110"/>
    <p:sldId id="2090" r:id="rId111"/>
    <p:sldId id="2091" r:id="rId112"/>
    <p:sldId id="2092" r:id="rId113"/>
    <p:sldId id="2093" r:id="rId114"/>
    <p:sldId id="2094" r:id="rId115"/>
    <p:sldId id="2095" r:id="rId116"/>
    <p:sldId id="2096" r:id="rId117"/>
    <p:sldId id="2097" r:id="rId118"/>
    <p:sldId id="2098" r:id="rId119"/>
    <p:sldId id="2099" r:id="rId120"/>
    <p:sldId id="2100" r:id="rId121"/>
    <p:sldId id="2101" r:id="rId122"/>
    <p:sldId id="2102" r:id="rId123"/>
    <p:sldId id="2103" r:id="rId124"/>
    <p:sldId id="2104" r:id="rId125"/>
    <p:sldId id="2105" r:id="rId126"/>
    <p:sldId id="2106" r:id="rId127"/>
    <p:sldId id="312" r:id="rId128"/>
  </p:sldIdLst>
  <p:sldSz cx="12192000" cy="6858000"/>
  <p:notesSz cx="6858000" cy="9144000"/>
  <p:custDataLst>
    <p:tags r:id="rId1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4" userDrawn="1">
          <p15:clr>
            <a:srgbClr val="A4A3A4"/>
          </p15:clr>
        </p15:guide>
        <p15:guide id="5" orient="horz" pos="3960" userDrawn="1">
          <p15:clr>
            <a:srgbClr val="A4A3A4"/>
          </p15:clr>
        </p15:guide>
        <p15:guide id="6" orient="horz" pos="3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3399FF"/>
    <a:srgbClr val="0066CC"/>
    <a:srgbClr val="F8FAFE"/>
    <a:srgbClr val="F0F5FE"/>
    <a:srgbClr val="D5E8FF"/>
    <a:srgbClr val="639CEF"/>
    <a:srgbClr val="D5E0FF"/>
    <a:srgbClr val="DDE6FF"/>
    <a:srgbClr val="96BD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8" autoAdjust="0"/>
    <p:restoredTop sz="94737" autoAdjust="0"/>
  </p:normalViewPr>
  <p:slideViewPr>
    <p:cSldViewPr snapToGrid="0" showGuides="1">
      <p:cViewPr varScale="1">
        <p:scale>
          <a:sx n="87" d="100"/>
          <a:sy n="87" d="100"/>
        </p:scale>
        <p:origin x="88" y="312"/>
      </p:cViewPr>
      <p:guideLst>
        <p:guide pos="416"/>
        <p:guide pos="7256"/>
        <p:guide orient="horz" pos="648"/>
        <p:guide orient="horz" pos="714"/>
        <p:guide orient="horz" pos="3960"/>
        <p:guide orient="horz" pos="391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notesMaster" Target="notesMasters/notesMaster1.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2" Type="http://schemas.openxmlformats.org/officeDocument/2006/relationships/tags" Target="tags/tag1.xml"/><Relationship Id="rId131" Type="http://schemas.openxmlformats.org/officeDocument/2006/relationships/tableStyles" Target="tableStyles.xml"/><Relationship Id="rId130" Type="http://schemas.openxmlformats.org/officeDocument/2006/relationships/viewProps" Target="viewProps.xml"/><Relationship Id="rId13" Type="http://schemas.openxmlformats.org/officeDocument/2006/relationships/slide" Target="slides/slide10.xml"/><Relationship Id="rId129" Type="http://schemas.openxmlformats.org/officeDocument/2006/relationships/presProps" Target="presProps.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760955-7120-48CF-A8BA-A6A75EC7E14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31F0A-3883-48E7-8EA6-5054324991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p>
        </p:txBody>
      </p:sp>
      <p:sp>
        <p:nvSpPr>
          <p:cNvPr id="4" name="幻灯片编号占位符 3"/>
          <p:cNvSpPr>
            <a:spLocks noGrp="1"/>
          </p:cNvSpPr>
          <p:nvPr>
            <p:ph type="sldNum" sz="quarter" idx="5"/>
          </p:nvPr>
        </p:nvSpPr>
        <p:spPr/>
        <p:txBody>
          <a:bodyPr rtlCol="0"/>
          <a:lstStyle/>
          <a:p>
            <a:pPr rtl="0"/>
            <a:fld id="{6DEB7EE2-04A2-4FB2-9625-C9C73AC4D32F}" type="slidenum">
              <a:rPr lang="en-US" altLang="zh-CN"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DEB7EE2-04A2-4FB2-9625-C9C73AC4D32F}" type="slidenum">
              <a:rPr lang="en-US" altLang="zh-CN"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microsoft.com/office/2007/relationships/hdphoto" Target="../media/image6.wdp"/><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8" Type="http://schemas.openxmlformats.org/officeDocument/2006/relationships/image" Target="../media/image17.png"/><Relationship Id="rId17" Type="http://schemas.microsoft.com/office/2007/relationships/hdphoto" Target="../media/image16.wdp"/><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4.png"/><Relationship Id="rId7" Type="http://schemas.openxmlformats.org/officeDocument/2006/relationships/image" Target="../media/image11.png"/><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2" Type="http://schemas.microsoft.com/office/2007/relationships/hdphoto" Target="../media/image6.wdp"/><Relationship Id="rId11" Type="http://schemas.openxmlformats.org/officeDocument/2006/relationships/image" Target="../media/image5.png"/><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9" Type="http://schemas.microsoft.com/office/2007/relationships/hdphoto" Target="../media/image16.wdp"/><Relationship Id="rId18" Type="http://schemas.openxmlformats.org/officeDocument/2006/relationships/image" Target="../media/image15.png"/><Relationship Id="rId17" Type="http://schemas.microsoft.com/office/2007/relationships/hdphoto" Target="../media/image6.wdp"/><Relationship Id="rId16" Type="http://schemas.openxmlformats.org/officeDocument/2006/relationships/image" Target="../media/image5.png"/><Relationship Id="rId15" Type="http://schemas.openxmlformats.org/officeDocument/2006/relationships/image" Target="../media/image8.png"/><Relationship Id="rId14" Type="http://schemas.openxmlformats.org/officeDocument/2006/relationships/image" Target="../media/image17.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rgbClr val="D5E8FF"/>
        </a:solidFill>
        <a:effectLst/>
      </p:bgPr>
    </p:bg>
    <p:spTree>
      <p:nvGrpSpPr>
        <p:cNvPr id="1" name=""/>
        <p:cNvGrpSpPr/>
        <p:nvPr/>
      </p:nvGrpSpPr>
      <p:grpSpPr>
        <a:xfrm>
          <a:off x="0" y="0"/>
          <a:ext cx="0" cy="0"/>
          <a:chOff x="0" y="0"/>
          <a:chExt cx="0" cy="0"/>
        </a:xfrm>
      </p:grpSpPr>
      <p:grpSp>
        <p:nvGrpSpPr>
          <p:cNvPr id="12" name="组合 11" descr="29795cde-837d-4299-b6d7-e01575d9c09c"/>
          <p:cNvGrpSpPr/>
          <p:nvPr/>
        </p:nvGrpSpPr>
        <p:grpSpPr>
          <a:xfrm rot="21426917">
            <a:off x="1745750" y="306911"/>
            <a:ext cx="8871857" cy="4876559"/>
            <a:chOff x="1636396" y="425253"/>
            <a:chExt cx="8871857" cy="4876559"/>
          </a:xfrm>
        </p:grpSpPr>
        <p:sp>
          <p:nvSpPr>
            <p:cNvPr id="7" name="任意多边形: 形状 6" descr="9435a320-8ea9-4cf2-b98e-266b2a9862da"/>
            <p:cNvSpPr/>
            <p:nvPr/>
          </p:nvSpPr>
          <p:spPr>
            <a:xfrm flipH="1" flipV="1">
              <a:off x="1636396" y="425253"/>
              <a:ext cx="8871857" cy="4876559"/>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solidFill>
              <a:srgbClr val="F8FAFE"/>
            </a:solidFill>
            <a:ln w="50800" cap="flat">
              <a:solidFill>
                <a:schemeClr val="accent1"/>
              </a:solidFill>
              <a:prstDash val="solid"/>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8" descr="92e30a37-9fb5-4d23-9a51-88c36513e5f5"/>
            <p:cNvSpPr/>
            <p:nvPr/>
          </p:nvSpPr>
          <p:spPr>
            <a:xfrm flipH="1" flipV="1">
              <a:off x="1849317" y="590423"/>
              <a:ext cx="8446014" cy="4546218"/>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noFill/>
            <a:ln w="25400" cap="flat">
              <a:solidFill>
                <a:schemeClr val="accent1"/>
              </a:solidFill>
              <a:prstDash val="dashDot"/>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6" name="图形 5" descr="0d7a4a90-63e7-440b-9ea7-e6efed04b4c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9609" y="241219"/>
            <a:ext cx="1733550" cy="923925"/>
          </a:xfrm>
          <a:prstGeom prst="rect">
            <a:avLst/>
          </a:prstGeom>
        </p:spPr>
      </p:pic>
      <p:sp>
        <p:nvSpPr>
          <p:cNvPr id="17" name="矩形 16" descr="84daec4c-12b4-41d2-ba20-f991a20a167f"/>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descr="3fefb1a5-da8a-4bf9-9130-fe9ef0db0ce1"/>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descr="2da473dd-2c2d-4be4-8b3d-d0bb664a94bb"/>
          <p:cNvSpPr/>
          <p:nvPr/>
        </p:nvSpPr>
        <p:spPr>
          <a:xfrm>
            <a:off x="9950280" y="2336"/>
            <a:ext cx="2241720" cy="2289452"/>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descr="b5386709-730e-4e30-a823-b1557eb62b39"/>
          <p:cNvSpPr/>
          <p:nvPr/>
        </p:nvSpPr>
        <p:spPr>
          <a:xfrm>
            <a:off x="0" y="6248398"/>
            <a:ext cx="1662551" cy="609602"/>
          </a:xfrm>
          <a:prstGeom prst="rect">
            <a:avLst/>
          </a:prstGeom>
          <a: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descr="8749cc29-075e-4b94-a813-634bdfc30f96"/>
          <p:cNvSpPr/>
          <p:nvPr/>
        </p:nvSpPr>
        <p:spPr>
          <a:xfrm>
            <a:off x="0" y="2895434"/>
            <a:ext cx="2082230" cy="1678813"/>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5fdcc52-5055-4e73-bf2a-a6deb19c30a4"/>
          <p:cNvSpPr>
            <a:spLocks noGrp="1"/>
          </p:cNvSpPr>
          <p:nvPr>
            <p:ph type="ctrTitle" hasCustomPrompt="1"/>
          </p:nvPr>
        </p:nvSpPr>
        <p:spPr>
          <a:xfrm>
            <a:off x="2392768" y="998870"/>
            <a:ext cx="7393764" cy="2016328"/>
          </a:xfrm>
        </p:spPr>
        <p:txBody>
          <a:bodyPr anchor="b">
            <a:normAutofit/>
          </a:bodyPr>
          <a:lstStyle>
            <a:lvl1pPr algn="ctr">
              <a:defRPr sz="5400">
                <a:solidFill>
                  <a:srgbClr val="639CEF"/>
                </a:solidFill>
              </a:defRPr>
            </a:lvl1pPr>
          </a:lstStyle>
          <a:p>
            <a:pPr lvl="0"/>
            <a:r>
              <a:rPr lang="en-US" dirty="0"/>
              <a:t>Click to </a:t>
            </a:r>
            <a:br>
              <a:rPr lang="en-US" dirty="0"/>
            </a:br>
            <a:r>
              <a:rPr lang="en-US" dirty="0"/>
              <a:t>add title</a:t>
            </a:r>
            <a:endParaRPr lang="en-US" dirty="0"/>
          </a:p>
        </p:txBody>
      </p:sp>
      <p:sp>
        <p:nvSpPr>
          <p:cNvPr id="3" name="副标题 2" descr="ff739546-f122-40e0-be5e-fc30b1ca61ef"/>
          <p:cNvSpPr>
            <a:spLocks noGrp="1"/>
          </p:cNvSpPr>
          <p:nvPr>
            <p:ph type="subTitle" idx="1" hasCustomPrompt="1"/>
          </p:nvPr>
        </p:nvSpPr>
        <p:spPr>
          <a:xfrm>
            <a:off x="3217745" y="3015197"/>
            <a:ext cx="5743810" cy="698726"/>
          </a:xfrm>
          <a:prstGeom prst="roundRect">
            <a:avLst>
              <a:gd name="adj" fmla="val 0"/>
            </a:avLst>
          </a:prstGeom>
          <a:noFill/>
        </p:spPr>
        <p:txBody>
          <a:bodyPr anchor="t">
            <a:normAutofit/>
          </a:bodyPr>
          <a:lstStyle>
            <a:lvl1pPr marL="0" indent="0" algn="ctr">
              <a:buNone/>
              <a:defRPr sz="2000" spc="300">
                <a:solidFill>
                  <a:schemeClr val="tx1">
                    <a:lumMod val="90000"/>
                    <a:lumOff val="1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subtitle</a:t>
            </a:r>
            <a:endParaRPr lang="en-US" dirty="0"/>
          </a:p>
        </p:txBody>
      </p:sp>
      <p:sp>
        <p:nvSpPr>
          <p:cNvPr id="4" name="文本占位符 3" descr="2a0de2e4-65c9-49cf-9b88-b0a472059dee"/>
          <p:cNvSpPr>
            <a:spLocks noGrp="1"/>
          </p:cNvSpPr>
          <p:nvPr>
            <p:ph type="body" sz="quarter" idx="13" hasCustomPrompt="1"/>
          </p:nvPr>
        </p:nvSpPr>
        <p:spPr>
          <a:xfrm>
            <a:off x="461851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dirty="0"/>
              <a:t>Presenter name</a:t>
            </a:r>
            <a:endParaRPr lang="en-US" dirty="0"/>
          </a:p>
        </p:txBody>
      </p:sp>
      <p:sp>
        <p:nvSpPr>
          <p:cNvPr id="5" name="文本占位符 4" descr="035e12d3-bce4-42c3-8525-e911b201c010"/>
          <p:cNvSpPr>
            <a:spLocks noGrp="1"/>
          </p:cNvSpPr>
          <p:nvPr>
            <p:ph type="body" sz="quarter" idx="14" hasCustomPrompt="1"/>
          </p:nvPr>
        </p:nvSpPr>
        <p:spPr>
          <a:xfrm>
            <a:off x="619724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a:t>20XX.XX.XX</a:t>
            </a:r>
            <a:endParaRPr lang="en-US"/>
          </a:p>
        </p:txBody>
      </p:sp>
      <p:sp>
        <p:nvSpPr>
          <p:cNvPr id="33" name="矩形 32" descr="7e644e2a-4ea2-45fd-b645-2ca7960a7176"/>
          <p:cNvSpPr/>
          <p:nvPr/>
        </p:nvSpPr>
        <p:spPr>
          <a:xfrm>
            <a:off x="4772092" y="3913473"/>
            <a:ext cx="2319958" cy="2944527"/>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descr="1a51bf34-3f8d-4c0b-b342-c32be0149cfb"/>
          <p:cNvSpPr/>
          <p:nvPr/>
        </p:nvSpPr>
        <p:spPr>
          <a:xfrm>
            <a:off x="931175" y="4073371"/>
            <a:ext cx="2775499" cy="2784629"/>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descr="0439131e-2633-4c94-b7e8-e9e1f4b3756d"/>
          <p:cNvSpPr/>
          <p:nvPr/>
        </p:nvSpPr>
        <p:spPr>
          <a:xfrm>
            <a:off x="3706674" y="5075763"/>
            <a:ext cx="1016635" cy="1180125"/>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descr="245624b0-4e1b-4748-85f7-8f6e1cdc6d6e"/>
          <p:cNvSpPr/>
          <p:nvPr/>
        </p:nvSpPr>
        <p:spPr>
          <a:xfrm>
            <a:off x="8961555" y="5350946"/>
            <a:ext cx="1150901" cy="1160104"/>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descr="9371161a-adf8-4837-b0ac-0e8e3a0f6ad1"/>
          <p:cNvSpPr/>
          <p:nvPr/>
        </p:nvSpPr>
        <p:spPr>
          <a:xfrm>
            <a:off x="8809398" y="5846466"/>
            <a:ext cx="722055" cy="701537"/>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descr="0713f2d0-4064-4000-af9f-a99254b9fe23"/>
          <p:cNvSpPr/>
          <p:nvPr/>
        </p:nvSpPr>
        <p:spPr>
          <a:xfrm>
            <a:off x="6771226" y="4368979"/>
            <a:ext cx="2435848" cy="2481097"/>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descr="8b086bdd-a80d-4251-8b15-ffbe2b890507"/>
          <p:cNvSpPr/>
          <p:nvPr/>
        </p:nvSpPr>
        <p:spPr>
          <a:xfrm>
            <a:off x="10944447" y="4558286"/>
            <a:ext cx="1325302" cy="2299714"/>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descr="7ed672c1-333e-4aca-9f74-6b4363ab70e7"/>
          <p:cNvSpPr/>
          <p:nvPr/>
        </p:nvSpPr>
        <p:spPr>
          <a:xfrm>
            <a:off x="10400140" y="6238007"/>
            <a:ext cx="1791860" cy="619993"/>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descr="f2512aeb-bdf2-44d2-821c-536f86da6d50"/>
          <p:cNvSpPr/>
          <p:nvPr/>
        </p:nvSpPr>
        <p:spPr>
          <a:xfrm>
            <a:off x="3410825" y="0"/>
            <a:ext cx="7362449" cy="1564323"/>
          </a:xfrm>
          <a:prstGeom prst="rect">
            <a:avLst/>
          </a:prstGeom>
          <a:blipFill>
            <a:blip r:embed="rId1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descr="07f23267-7fd7-475c-ae76-8e1a5a470d6d"/>
          <p:cNvSpPr/>
          <p:nvPr/>
        </p:nvSpPr>
        <p:spPr>
          <a:xfrm>
            <a:off x="-212195" y="1499075"/>
            <a:ext cx="2847486" cy="1564323"/>
          </a:xfrm>
          <a:prstGeom prst="rect">
            <a:avLst/>
          </a:prstGeom>
          <a:blipFill>
            <a:blip r:embed="rId18"/>
            <a:stretch>
              <a:fillRect r="-1585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descr="1626af0b-c489-488f-abdc-351c74ceadb2"/>
          <p:cNvSpPr/>
          <p:nvPr/>
        </p:nvSpPr>
        <p:spPr>
          <a:xfrm>
            <a:off x="8809398" y="3175063"/>
            <a:ext cx="3335710" cy="1248117"/>
          </a:xfrm>
          <a:prstGeom prst="rect">
            <a:avLst/>
          </a:prstGeom>
          <a:blipFill>
            <a:blip r:embed="rId18"/>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5de71bd-9722-4197-96b0-7e0910af7703"/>
          <p:cNvSpPr/>
          <p:nvPr/>
        </p:nvSpPr>
        <p:spPr>
          <a:xfrm>
            <a:off x="7280578" y="595676"/>
            <a:ext cx="708572" cy="495192"/>
          </a:xfrm>
          <a:prstGeom prst="rect">
            <a:avLst/>
          </a:prstGeom>
          <a:blipFill>
            <a:blip r:embed="rId18"/>
            <a:stretch>
              <a:fillRect l="-460155" t="-109417" r="-478900" b="-106484"/>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右侧图案内容黄色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62000" y="715961"/>
            <a:ext cx="6477000" cy="1189038"/>
          </a:xfrm>
          <a:prstGeom prst="rect">
            <a:avLst/>
          </a:prstGeom>
        </p:spPr>
        <p:txBody>
          <a:bodyPr rtlCol="0" anchor="t">
            <a:noAutofit/>
          </a:bodyPr>
          <a:lstStyle>
            <a:lvl1pPr>
              <a:spcBef>
                <a:spcPts val="1000"/>
              </a:spcBef>
              <a:defRPr sz="4000" b="1">
                <a:solidFill>
                  <a:schemeClr val="accent5"/>
                </a:solidFill>
                <a:latin typeface="Microsoft YaHei UI" panose="020B0503020204020204" pitchFamily="34" charset="-122"/>
                <a:ea typeface="Microsoft YaHei UI" panose="020B0503020204020204" pitchFamily="34" charset="-122"/>
              </a:defRPr>
            </a:lvl1pPr>
          </a:lstStyle>
          <a:p>
            <a:pPr rtl="0"/>
            <a:r>
              <a:rPr lang="zh-CN" altLang="en-US" noProof="0"/>
              <a:t>在此处插入标题</a:t>
            </a:r>
            <a:endParaRPr lang="zh-CN" altLang="en-US" noProof="0"/>
          </a:p>
        </p:txBody>
      </p:sp>
      <p:sp>
        <p:nvSpPr>
          <p:cNvPr id="12" name="文本占位符 15"/>
          <p:cNvSpPr>
            <a:spLocks noGrp="1"/>
          </p:cNvSpPr>
          <p:nvPr>
            <p:ph type="body" sz="quarter" idx="11" hasCustomPrompt="1"/>
          </p:nvPr>
        </p:nvSpPr>
        <p:spPr>
          <a:xfrm>
            <a:off x="762000" y="1905000"/>
            <a:ext cx="6477000" cy="3276600"/>
          </a:xfrm>
          <a:prstGeom prst="rect">
            <a:avLst/>
          </a:prstGeom>
        </p:spPr>
        <p:txBody>
          <a:bodyPr rtlCol="0"/>
          <a:lstStyle>
            <a:lvl1pPr marL="0" indent="0">
              <a:lnSpc>
                <a:spcPct val="100000"/>
              </a:lnSpc>
              <a:buNone/>
              <a:defRPr sz="1800" b="1">
                <a:solidFill>
                  <a:schemeClr val="bg1"/>
                </a:solidFill>
                <a:latin typeface="Microsoft YaHei UI" panose="020B0503020204020204" pitchFamily="34" charset="-122"/>
                <a:ea typeface="Microsoft YaHei UI" panose="020B0503020204020204" pitchFamily="34" charset="-122"/>
              </a:defRPr>
            </a:lvl1pPr>
            <a:lvl2pPr marL="228600">
              <a:lnSpc>
                <a:spcPct val="100000"/>
              </a:lnSpc>
              <a:spcBef>
                <a:spcPts val="1000"/>
              </a:spcBef>
              <a:defRPr sz="1800">
                <a:solidFill>
                  <a:schemeClr val="bg1"/>
                </a:solidFill>
                <a:latin typeface="Microsoft YaHei UI" panose="020B0503020204020204" pitchFamily="34" charset="-122"/>
                <a:ea typeface="Microsoft YaHei UI" panose="020B0503020204020204" pitchFamily="34" charset="-122"/>
              </a:defRPr>
            </a:lvl2pPr>
          </a:lstStyle>
          <a:p>
            <a:pPr lvl="0" rtl="0"/>
            <a:r>
              <a:rPr lang="zh-CN" altLang="en-US" noProof="0"/>
              <a:t>在此处插入副标题</a:t>
            </a:r>
            <a:endParaRPr lang="zh-CN" altLang="en-US" noProof="0"/>
          </a:p>
          <a:p>
            <a:pPr lvl="1" rtl="0"/>
            <a:r>
              <a:rPr lang="zh-CN" altLang="en-US" noProof="0"/>
              <a:t>在此处插入内容</a:t>
            </a:r>
            <a:endParaRPr lang="zh-CN" altLang="en-US" noProof="0"/>
          </a:p>
        </p:txBody>
      </p:sp>
      <p:pic>
        <p:nvPicPr>
          <p:cNvPr id="5" name="图片占位符 15" descr="明亮多彩的几何图案 "/>
          <p:cNvPicPr>
            <a:picLocks noChangeAspect="1"/>
          </p:cNvPicPr>
          <p:nvPr userDrawn="1"/>
        </p:nvPicPr>
        <p:blipFill rotWithShape="1">
          <a:blip r:embed="rId2"/>
          <a:srcRect l="3" r="3"/>
          <a:stretch>
            <a:fillRect/>
          </a:stretch>
        </p:blipFill>
        <p:spPr>
          <a:xfrm>
            <a:off x="7427166" y="0"/>
            <a:ext cx="4764834"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概述">
    <p:bg>
      <p:bgPr>
        <a:solidFill>
          <a:schemeClr val="accent5"/>
        </a:solidFill>
        <a:effectLst/>
      </p:bgPr>
    </p:bg>
    <p:spTree>
      <p:nvGrpSpPr>
        <p:cNvPr id="1" name=""/>
        <p:cNvGrpSpPr/>
        <p:nvPr/>
      </p:nvGrpSpPr>
      <p:grpSpPr>
        <a:xfrm>
          <a:off x="0" y="0"/>
          <a:ext cx="0" cy="0"/>
          <a:chOff x="0" y="0"/>
          <a:chExt cx="0" cy="0"/>
        </a:xfrm>
      </p:grpSpPr>
      <p:pic>
        <p:nvPicPr>
          <p:cNvPr id="8" name="图片占位符 9" descr="明亮多彩的几何图案 "/>
          <p:cNvPicPr>
            <a:picLocks noChangeAspect="1"/>
          </p:cNvPicPr>
          <p:nvPr userDrawn="1"/>
        </p:nvPicPr>
        <p:blipFill rotWithShape="1">
          <a:blip r:embed="rId2"/>
          <a:srcRect/>
          <a:stretch>
            <a:fillRect/>
          </a:stretch>
        </p:blipFill>
        <p:spPr>
          <a:xfrm>
            <a:off x="0" y="0"/>
            <a:ext cx="12192000" cy="6858000"/>
          </a:xfrm>
          <a:prstGeom prst="rect">
            <a:avLst/>
          </a:prstGeom>
        </p:spPr>
      </p:pic>
      <p:sp>
        <p:nvSpPr>
          <p:cNvPr id="5" name="标题 1"/>
          <p:cNvSpPr>
            <a:spLocks noGrp="1"/>
          </p:cNvSpPr>
          <p:nvPr>
            <p:ph type="title" hasCustomPrompt="1"/>
          </p:nvPr>
        </p:nvSpPr>
        <p:spPr>
          <a:xfrm>
            <a:off x="1525301" y="1995467"/>
            <a:ext cx="9141397" cy="615553"/>
          </a:xfrm>
          <a:prstGeom prst="rect">
            <a:avLst/>
          </a:prstGeom>
          <a:noFill/>
        </p:spPr>
        <p:txBody>
          <a:bodyPr wrap="square" lIns="0" tIns="0" rIns="0" bIns="0" rtlCol="0" anchor="b" anchorCtr="0">
            <a:spAutoFit/>
          </a:bodyPr>
          <a:lstStyle>
            <a:lvl1pPr algn="ctr" defTabSz="932815" rtl="0" eaLnBrk="1" latinLnBrk="0" hangingPunct="1">
              <a:lnSpc>
                <a:spcPct val="100000"/>
              </a:lnSpc>
              <a:spcBef>
                <a:spcPct val="0"/>
              </a:spcBef>
              <a:buNone/>
              <a:defRPr lang="en-US" sz="4000" b="1" i="0" kern="1200" cap="none" spc="-50" baseline="0" dirty="0">
                <a:ln w="3175">
                  <a:noFill/>
                </a:ln>
                <a:solidFill>
                  <a:schemeClr val="tx1"/>
                </a:solidFill>
                <a:effectLst/>
                <a:latin typeface="Microsoft YaHei UI" panose="020B0503020204020204" pitchFamily="34" charset="-122"/>
                <a:ea typeface="Microsoft YaHei UI" panose="020B0503020204020204" pitchFamily="34" charset="-122"/>
                <a:cs typeface="Segoe UI" panose="020B0502040204020203" pitchFamily="34" charset="0"/>
              </a:defRPr>
            </a:lvl1pPr>
          </a:lstStyle>
          <a:p>
            <a:pPr rtl="0"/>
            <a:r>
              <a:rPr lang="zh-CN" altLang="en-US" noProof="0"/>
              <a:t>在此处插入标题</a:t>
            </a:r>
            <a:endParaRPr lang="zh-CN" altLang="en-US" noProof="0"/>
          </a:p>
        </p:txBody>
      </p:sp>
      <p:sp>
        <p:nvSpPr>
          <p:cNvPr id="6" name="文本占位符 4"/>
          <p:cNvSpPr>
            <a:spLocks noGrp="1"/>
          </p:cNvSpPr>
          <p:nvPr>
            <p:ph type="body" sz="quarter" idx="12" hasCustomPrompt="1"/>
          </p:nvPr>
        </p:nvSpPr>
        <p:spPr>
          <a:xfrm>
            <a:off x="2196307" y="3260705"/>
            <a:ext cx="7799387" cy="1534757"/>
          </a:xfrm>
          <a:prstGeom prst="rect">
            <a:avLst/>
          </a:prstGeom>
          <a:noFill/>
        </p:spPr>
        <p:txBody>
          <a:bodyPr wrap="square" lIns="0" tIns="0" rIns="0" bIns="0" rtlCol="0">
            <a:noAutofit/>
          </a:bodyPr>
          <a:lstStyle>
            <a:lvl1pPr marL="0" indent="0" algn="ctr">
              <a:lnSpc>
                <a:spcPct val="100000"/>
              </a:lnSpc>
              <a:spcBef>
                <a:spcPts val="0"/>
              </a:spcBef>
              <a:spcAft>
                <a:spcPts val="0"/>
              </a:spcAft>
              <a:buFont typeface="Arial" panose="020B0604020202020204" pitchFamily="34" charset="0"/>
              <a:buNone/>
              <a:defRPr lang="en-US" sz="1800" kern="1200" dirty="0">
                <a:solidFill>
                  <a:schemeClr val="tx1"/>
                </a:solidFill>
                <a:latin typeface="Microsoft YaHei UI" panose="020B0503020204020204" pitchFamily="34" charset="-122"/>
                <a:ea typeface="Microsoft YaHei UI" panose="020B0503020204020204" pitchFamily="34" charset="-122"/>
                <a:cs typeface="+mn-cs"/>
              </a:defRPr>
            </a:lvl1pPr>
          </a:lstStyle>
          <a:p>
            <a:pPr lvl="0" rtl="0"/>
            <a:r>
              <a:rPr lang="zh-CN" altLang="en-US" noProof="0"/>
              <a:t>在此处插入内容</a:t>
            </a:r>
            <a:endParaRPr lang="zh-CN" altLang="en-US" noProof="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descr="9f47e0fb-6542-4df4-9891-55560761a2b9"/>
          <p:cNvSpPr>
            <a:spLocks noGrp="1"/>
          </p:cNvSpPr>
          <p:nvPr>
            <p:ph type="title" hasCustomPrompt="1"/>
          </p:nvPr>
        </p:nvSpPr>
        <p:spPr/>
        <p:txBody>
          <a:bodyPr/>
          <a:lstStyle>
            <a:lvl1pPr>
              <a:defRPr/>
            </a:lvl1pPr>
          </a:lstStyle>
          <a:p>
            <a:pPr lvl="0"/>
            <a:r>
              <a:rPr lang="en-US"/>
              <a:t>Click to add title</a:t>
            </a:r>
            <a:endParaRPr lang="en-US"/>
          </a:p>
        </p:txBody>
      </p:sp>
      <p:sp>
        <p:nvSpPr>
          <p:cNvPr id="3" name="内容占位符 2" descr="73fee75f-8403-4fa8-8847-688567d42f9e"/>
          <p:cNvSpPr>
            <a:spLocks noGrp="1"/>
          </p:cNvSpPr>
          <p:nvPr>
            <p:ph idx="1" hasCustomPrompt="1"/>
          </p:nvPr>
        </p:nvSpPr>
        <p:spPr/>
        <p:txBody>
          <a:bodyPr/>
          <a:lstStyle>
            <a:lvl1pPr>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descr="5c92a149-73a4-4ac6-8800-77af37aff994"/>
          <p:cNvSpPr>
            <a:spLocks noGrp="1"/>
          </p:cNvSpPr>
          <p:nvPr>
            <p:ph type="dt" sz="half" idx="10"/>
          </p:nvPr>
        </p:nvSpPr>
        <p:spPr/>
        <p:txBody>
          <a:bodyPr/>
          <a:lstStyle/>
          <a:p>
            <a:endParaRPr lang="en-US"/>
          </a:p>
        </p:txBody>
      </p:sp>
      <p:sp>
        <p:nvSpPr>
          <p:cNvPr id="5" name="页脚占位符 4" descr="e1792540-52a2-40b8-b517-d0bbbbafdb3e"/>
          <p:cNvSpPr>
            <a:spLocks noGrp="1"/>
          </p:cNvSpPr>
          <p:nvPr>
            <p:ph type="ftr" sz="quarter" idx="11"/>
          </p:nvPr>
        </p:nvSpPr>
        <p:spPr/>
        <p:txBody>
          <a:bodyPr/>
          <a:lstStyle/>
          <a:p>
            <a:endParaRPr lang="en-US" dirty="0"/>
          </a:p>
        </p:txBody>
      </p:sp>
      <p:sp>
        <p:nvSpPr>
          <p:cNvPr id="6" name="灯片编号占位符 5" descr="05f3dff6-2fb6-453a-8095-5d2040a69b9e"/>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matchingName="Agenda">
  <p:cSld name="Agenda">
    <p:spTree>
      <p:nvGrpSpPr>
        <p:cNvPr id="1" name=""/>
        <p:cNvGrpSpPr/>
        <p:nvPr/>
      </p:nvGrpSpPr>
      <p:grpSpPr>
        <a:xfrm>
          <a:off x="0" y="0"/>
          <a:ext cx="0" cy="0"/>
          <a:chOff x="0" y="0"/>
          <a:chExt cx="0" cy="0"/>
        </a:xfrm>
      </p:grpSpPr>
      <p:pic>
        <p:nvPicPr>
          <p:cNvPr id="8" name="图形 7" descr="a4f392bf-f976-4521-8d1e-d6bebafa9da0"/>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199" y="248852"/>
            <a:ext cx="2510894" cy="1017696"/>
          </a:xfrm>
          <a:prstGeom prst="rect">
            <a:avLst/>
          </a:prstGeom>
        </p:spPr>
      </p:pic>
      <p:sp>
        <p:nvSpPr>
          <p:cNvPr id="7" name="任意多边形: 形状 6" descr="db18af07-1aba-49a4-a7cd-e74db7b81047"/>
          <p:cNvSpPr/>
          <p:nvPr/>
        </p:nvSpPr>
        <p:spPr>
          <a:xfrm>
            <a:off x="10370086" y="2534762"/>
            <a:ext cx="1815564" cy="1109348"/>
          </a:xfrm>
          <a:custGeom>
            <a:avLst/>
            <a:gdLst>
              <a:gd name="connsiteX0" fmla="*/ 1040774 w 1091002"/>
              <a:gd name="connsiteY0" fmla="*/ 166982 h 666625"/>
              <a:gd name="connsiteX1" fmla="*/ 905595 w 1091002"/>
              <a:gd name="connsiteY1" fmla="*/ 80192 h 666625"/>
              <a:gd name="connsiteX2" fmla="*/ 579410 w 1091002"/>
              <a:gd name="connsiteY2" fmla="*/ 171985 h 666625"/>
              <a:gd name="connsiteX3" fmla="*/ 232238 w 1091002"/>
              <a:gd name="connsiteY3" fmla="*/ 28006 h 666625"/>
              <a:gd name="connsiteX4" fmla="*/ 192064 w 1091002"/>
              <a:gd name="connsiteY4" fmla="*/ 266563 h 666625"/>
              <a:gd name="connsiteX5" fmla="*/ 13515 w 1091002"/>
              <a:gd name="connsiteY5" fmla="*/ 334119 h 666625"/>
              <a:gd name="connsiteX6" fmla="*/ 66480 w 1091002"/>
              <a:gd name="connsiteY6" fmla="*/ 601630 h 666625"/>
              <a:gd name="connsiteX7" fmla="*/ 274610 w 1091002"/>
              <a:gd name="connsiteY7" fmla="*/ 657460 h 666625"/>
              <a:gd name="connsiteX8" fmla="*/ 471880 w 1091002"/>
              <a:gd name="connsiteY8" fmla="*/ 531709 h 666625"/>
              <a:gd name="connsiteX9" fmla="*/ 652428 w 1091002"/>
              <a:gd name="connsiteY9" fmla="*/ 664535 h 666625"/>
              <a:gd name="connsiteX10" fmla="*/ 799532 w 1091002"/>
              <a:gd name="connsiteY10" fmla="*/ 469010 h 666625"/>
              <a:gd name="connsiteX11" fmla="*/ 982679 w 1091002"/>
              <a:gd name="connsiteY11" fmla="*/ 507612 h 666625"/>
              <a:gd name="connsiteX12" fmla="*/ 1088209 w 1091002"/>
              <a:gd name="connsiteY12" fmla="*/ 354126 h 666625"/>
              <a:gd name="connsiteX13" fmla="*/ 1040774 w 1091002"/>
              <a:gd name="connsiteY13" fmla="*/ 166982 h 66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1002" h="666625">
                <a:moveTo>
                  <a:pt x="1040774" y="166982"/>
                </a:moveTo>
                <a:cubicBezTo>
                  <a:pt x="1004331" y="119226"/>
                  <a:pt x="955163" y="93204"/>
                  <a:pt x="905595" y="80192"/>
                </a:cubicBezTo>
                <a:cubicBezTo>
                  <a:pt x="793736" y="50738"/>
                  <a:pt x="674081" y="85842"/>
                  <a:pt x="579410" y="171985"/>
                </a:cubicBezTo>
                <a:cubicBezTo>
                  <a:pt x="524379" y="83263"/>
                  <a:pt x="378875" y="-61142"/>
                  <a:pt x="232238" y="28006"/>
                </a:cubicBezTo>
                <a:cubicBezTo>
                  <a:pt x="167813" y="67181"/>
                  <a:pt x="140364" y="204730"/>
                  <a:pt x="192064" y="266563"/>
                </a:cubicBezTo>
                <a:cubicBezTo>
                  <a:pt x="136567" y="209087"/>
                  <a:pt x="44560" y="247336"/>
                  <a:pt x="13515" y="334119"/>
                </a:cubicBezTo>
                <a:cubicBezTo>
                  <a:pt x="-18531" y="423840"/>
                  <a:pt x="9317" y="539577"/>
                  <a:pt x="66480" y="601630"/>
                </a:cubicBezTo>
                <a:cubicBezTo>
                  <a:pt x="123642" y="663609"/>
                  <a:pt x="203057" y="677480"/>
                  <a:pt x="274610" y="657460"/>
                </a:cubicBezTo>
                <a:cubicBezTo>
                  <a:pt x="346163" y="637513"/>
                  <a:pt x="411253" y="587259"/>
                  <a:pt x="471880" y="531709"/>
                </a:cubicBezTo>
                <a:cubicBezTo>
                  <a:pt x="503326" y="622003"/>
                  <a:pt x="580076" y="678406"/>
                  <a:pt x="652428" y="664535"/>
                </a:cubicBezTo>
                <a:cubicBezTo>
                  <a:pt x="724914" y="650664"/>
                  <a:pt x="787406" y="567592"/>
                  <a:pt x="799532" y="469010"/>
                </a:cubicBezTo>
                <a:cubicBezTo>
                  <a:pt x="840039" y="541143"/>
                  <a:pt x="921452" y="543428"/>
                  <a:pt x="982679" y="507612"/>
                </a:cubicBezTo>
                <a:cubicBezTo>
                  <a:pt x="1031780" y="478944"/>
                  <a:pt x="1076750" y="425399"/>
                  <a:pt x="1088209" y="354126"/>
                </a:cubicBezTo>
                <a:cubicBezTo>
                  <a:pt x="1099069" y="286730"/>
                  <a:pt x="1077216" y="214664"/>
                  <a:pt x="1040774" y="166982"/>
                </a:cubicBezTo>
                <a:close/>
              </a:path>
            </a:pathLst>
          </a:custGeom>
          <a:solidFill>
            <a:schemeClr val="bg1"/>
          </a:solidFill>
          <a:ln w="6662" cap="flat">
            <a:noFill/>
            <a:prstDash val="solid"/>
            <a:miter/>
          </a:ln>
        </p:spPr>
        <p:txBody>
          <a:bodyPr rtlCol="0" anchor="ctr"/>
          <a:lstStyle/>
          <a:p>
            <a:endParaRPr lang="zh-CN" altLang="en-US"/>
          </a:p>
        </p:txBody>
      </p:sp>
      <p:sp>
        <p:nvSpPr>
          <p:cNvPr id="9" name="矩形 8" descr="fdded988-0527-49ed-a712-1906fdb15614"/>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descr="912f1f43-b1a8-43de-b2b3-8d8dabcb559e"/>
          <p:cNvSpPr/>
          <p:nvPr/>
        </p:nvSpPr>
        <p:spPr>
          <a:xfrm>
            <a:off x="666750" y="1616928"/>
            <a:ext cx="10858499" cy="4888044"/>
          </a:xfrm>
          <a:custGeom>
            <a:avLst/>
            <a:gdLst>
              <a:gd name="connsiteX0" fmla="*/ 0 w 10858499"/>
              <a:gd name="connsiteY0" fmla="*/ 650892 h 4888044"/>
              <a:gd name="connsiteX1" fmla="*/ 650892 w 10858499"/>
              <a:gd name="connsiteY1" fmla="*/ 0 h 4888044"/>
              <a:gd name="connsiteX2" fmla="*/ 1439321 w 10858499"/>
              <a:gd name="connsiteY2" fmla="*/ 0 h 4888044"/>
              <a:gd name="connsiteX3" fmla="*/ 1845481 w 10858499"/>
              <a:gd name="connsiteY3" fmla="*/ 0 h 4888044"/>
              <a:gd name="connsiteX4" fmla="*/ 2442776 w 10858499"/>
              <a:gd name="connsiteY4" fmla="*/ 0 h 4888044"/>
              <a:gd name="connsiteX5" fmla="*/ 3135638 w 10858499"/>
              <a:gd name="connsiteY5" fmla="*/ 0 h 4888044"/>
              <a:gd name="connsiteX6" fmla="*/ 3924067 w 10858499"/>
              <a:gd name="connsiteY6" fmla="*/ 0 h 4888044"/>
              <a:gd name="connsiteX7" fmla="*/ 4616929 w 10858499"/>
              <a:gd name="connsiteY7" fmla="*/ 0 h 4888044"/>
              <a:gd name="connsiteX8" fmla="*/ 5405358 w 10858499"/>
              <a:gd name="connsiteY8" fmla="*/ 0 h 4888044"/>
              <a:gd name="connsiteX9" fmla="*/ 6098220 w 10858499"/>
              <a:gd name="connsiteY9" fmla="*/ 0 h 4888044"/>
              <a:gd name="connsiteX10" fmla="*/ 6504380 w 10858499"/>
              <a:gd name="connsiteY10" fmla="*/ 0 h 4888044"/>
              <a:gd name="connsiteX11" fmla="*/ 7197242 w 10858499"/>
              <a:gd name="connsiteY11" fmla="*/ 0 h 4888044"/>
              <a:gd name="connsiteX12" fmla="*/ 7698969 w 10858499"/>
              <a:gd name="connsiteY12" fmla="*/ 0 h 4888044"/>
              <a:gd name="connsiteX13" fmla="*/ 8105130 w 10858499"/>
              <a:gd name="connsiteY13" fmla="*/ 0 h 4888044"/>
              <a:gd name="connsiteX14" fmla="*/ 8415723 w 10858499"/>
              <a:gd name="connsiteY14" fmla="*/ 0 h 4888044"/>
              <a:gd name="connsiteX15" fmla="*/ 8821883 w 10858499"/>
              <a:gd name="connsiteY15" fmla="*/ 0 h 4888044"/>
              <a:gd name="connsiteX16" fmla="*/ 9228044 w 10858499"/>
              <a:gd name="connsiteY16" fmla="*/ 0 h 4888044"/>
              <a:gd name="connsiteX17" fmla="*/ 10207607 w 10858499"/>
              <a:gd name="connsiteY17" fmla="*/ 0 h 4888044"/>
              <a:gd name="connsiteX18" fmla="*/ 10858499 w 10858499"/>
              <a:gd name="connsiteY18" fmla="*/ 650892 h 4888044"/>
              <a:gd name="connsiteX19" fmla="*/ 10858499 w 10858499"/>
              <a:gd name="connsiteY19" fmla="*/ 1141014 h 4888044"/>
              <a:gd name="connsiteX20" fmla="*/ 10858499 w 10858499"/>
              <a:gd name="connsiteY20" fmla="*/ 1666999 h 4888044"/>
              <a:gd name="connsiteX21" fmla="*/ 10858499 w 10858499"/>
              <a:gd name="connsiteY21" fmla="*/ 2336434 h 4888044"/>
              <a:gd name="connsiteX22" fmla="*/ 10858499 w 10858499"/>
              <a:gd name="connsiteY22" fmla="*/ 2862419 h 4888044"/>
              <a:gd name="connsiteX23" fmla="*/ 10858499 w 10858499"/>
              <a:gd name="connsiteY23" fmla="*/ 3495992 h 4888044"/>
              <a:gd name="connsiteX24" fmla="*/ 10858499 w 10858499"/>
              <a:gd name="connsiteY24" fmla="*/ 4237152 h 4888044"/>
              <a:gd name="connsiteX25" fmla="*/ 10207607 w 10858499"/>
              <a:gd name="connsiteY25" fmla="*/ 4888044 h 4888044"/>
              <a:gd name="connsiteX26" fmla="*/ 9801447 w 10858499"/>
              <a:gd name="connsiteY26" fmla="*/ 4888044 h 4888044"/>
              <a:gd name="connsiteX27" fmla="*/ 9490853 w 10858499"/>
              <a:gd name="connsiteY27" fmla="*/ 4888044 h 4888044"/>
              <a:gd name="connsiteX28" fmla="*/ 8893559 w 10858499"/>
              <a:gd name="connsiteY28" fmla="*/ 4888044 h 4888044"/>
              <a:gd name="connsiteX29" fmla="*/ 8391831 w 10858499"/>
              <a:gd name="connsiteY29" fmla="*/ 4888044 h 4888044"/>
              <a:gd name="connsiteX30" fmla="*/ 7890104 w 10858499"/>
              <a:gd name="connsiteY30" fmla="*/ 4888044 h 4888044"/>
              <a:gd name="connsiteX31" fmla="*/ 7388376 w 10858499"/>
              <a:gd name="connsiteY31" fmla="*/ 4888044 h 4888044"/>
              <a:gd name="connsiteX32" fmla="*/ 7077783 w 10858499"/>
              <a:gd name="connsiteY32" fmla="*/ 4888044 h 4888044"/>
              <a:gd name="connsiteX33" fmla="*/ 6289354 w 10858499"/>
              <a:gd name="connsiteY33" fmla="*/ 4888044 h 4888044"/>
              <a:gd name="connsiteX34" fmla="*/ 5500925 w 10858499"/>
              <a:gd name="connsiteY34" fmla="*/ 4888044 h 4888044"/>
              <a:gd name="connsiteX35" fmla="*/ 5190332 w 10858499"/>
              <a:gd name="connsiteY35" fmla="*/ 4888044 h 4888044"/>
              <a:gd name="connsiteX36" fmla="*/ 4784171 w 10858499"/>
              <a:gd name="connsiteY36" fmla="*/ 4888044 h 4888044"/>
              <a:gd name="connsiteX37" fmla="*/ 4186877 w 10858499"/>
              <a:gd name="connsiteY37" fmla="*/ 4888044 h 4888044"/>
              <a:gd name="connsiteX38" fmla="*/ 3494015 w 10858499"/>
              <a:gd name="connsiteY38" fmla="*/ 4888044 h 4888044"/>
              <a:gd name="connsiteX39" fmla="*/ 2992287 w 10858499"/>
              <a:gd name="connsiteY39" fmla="*/ 4888044 h 4888044"/>
              <a:gd name="connsiteX40" fmla="*/ 2586127 w 10858499"/>
              <a:gd name="connsiteY40" fmla="*/ 4888044 h 4888044"/>
              <a:gd name="connsiteX41" fmla="*/ 2179966 w 10858499"/>
              <a:gd name="connsiteY41" fmla="*/ 4888044 h 4888044"/>
              <a:gd name="connsiteX42" fmla="*/ 1487105 w 10858499"/>
              <a:gd name="connsiteY42" fmla="*/ 4888044 h 4888044"/>
              <a:gd name="connsiteX43" fmla="*/ 1176511 w 10858499"/>
              <a:gd name="connsiteY43" fmla="*/ 4888044 h 4888044"/>
              <a:gd name="connsiteX44" fmla="*/ 650892 w 10858499"/>
              <a:gd name="connsiteY44" fmla="*/ 4888044 h 4888044"/>
              <a:gd name="connsiteX45" fmla="*/ 0 w 10858499"/>
              <a:gd name="connsiteY45" fmla="*/ 4237152 h 4888044"/>
              <a:gd name="connsiteX46" fmla="*/ 0 w 10858499"/>
              <a:gd name="connsiteY46" fmla="*/ 3675305 h 4888044"/>
              <a:gd name="connsiteX47" fmla="*/ 0 w 10858499"/>
              <a:gd name="connsiteY47" fmla="*/ 3185182 h 4888044"/>
              <a:gd name="connsiteX48" fmla="*/ 0 w 10858499"/>
              <a:gd name="connsiteY48" fmla="*/ 2695060 h 4888044"/>
              <a:gd name="connsiteX49" fmla="*/ 0 w 10858499"/>
              <a:gd name="connsiteY49" fmla="*/ 2133213 h 4888044"/>
              <a:gd name="connsiteX50" fmla="*/ 0 w 10858499"/>
              <a:gd name="connsiteY50" fmla="*/ 1535503 h 4888044"/>
              <a:gd name="connsiteX51" fmla="*/ 0 w 10858499"/>
              <a:gd name="connsiteY51" fmla="*/ 650892 h 488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58499" h="4888044" fill="none" extrusionOk="0">
                <a:moveTo>
                  <a:pt x="0" y="650892"/>
                </a:moveTo>
                <a:cubicBezTo>
                  <a:pt x="18101" y="227839"/>
                  <a:pt x="272596" y="-33449"/>
                  <a:pt x="650892" y="0"/>
                </a:cubicBezTo>
                <a:cubicBezTo>
                  <a:pt x="870289" y="-84499"/>
                  <a:pt x="1140861" y="57305"/>
                  <a:pt x="1439321" y="0"/>
                </a:cubicBezTo>
                <a:cubicBezTo>
                  <a:pt x="1737781" y="-57305"/>
                  <a:pt x="1741466" y="12371"/>
                  <a:pt x="1845481" y="0"/>
                </a:cubicBezTo>
                <a:cubicBezTo>
                  <a:pt x="1949496" y="-12371"/>
                  <a:pt x="2247339" y="27123"/>
                  <a:pt x="2442776" y="0"/>
                </a:cubicBezTo>
                <a:cubicBezTo>
                  <a:pt x="2638213" y="-27123"/>
                  <a:pt x="2901951" y="41369"/>
                  <a:pt x="3135638" y="0"/>
                </a:cubicBezTo>
                <a:cubicBezTo>
                  <a:pt x="3369325" y="-41369"/>
                  <a:pt x="3568801" y="18562"/>
                  <a:pt x="3924067" y="0"/>
                </a:cubicBezTo>
                <a:cubicBezTo>
                  <a:pt x="4279333" y="-18562"/>
                  <a:pt x="4452481" y="8775"/>
                  <a:pt x="4616929" y="0"/>
                </a:cubicBezTo>
                <a:cubicBezTo>
                  <a:pt x="4781377" y="-8775"/>
                  <a:pt x="5191669" y="77449"/>
                  <a:pt x="5405358" y="0"/>
                </a:cubicBezTo>
                <a:cubicBezTo>
                  <a:pt x="5619047" y="-77449"/>
                  <a:pt x="5918714" y="7921"/>
                  <a:pt x="6098220" y="0"/>
                </a:cubicBezTo>
                <a:cubicBezTo>
                  <a:pt x="6277726" y="-7921"/>
                  <a:pt x="6333803" y="13674"/>
                  <a:pt x="6504380" y="0"/>
                </a:cubicBezTo>
                <a:cubicBezTo>
                  <a:pt x="6674957" y="-13674"/>
                  <a:pt x="6860485" y="12748"/>
                  <a:pt x="7197242" y="0"/>
                </a:cubicBezTo>
                <a:cubicBezTo>
                  <a:pt x="7533999" y="-12748"/>
                  <a:pt x="7584682" y="47569"/>
                  <a:pt x="7698969" y="0"/>
                </a:cubicBezTo>
                <a:cubicBezTo>
                  <a:pt x="7813256" y="-47569"/>
                  <a:pt x="7952555" y="23638"/>
                  <a:pt x="8105130" y="0"/>
                </a:cubicBezTo>
                <a:cubicBezTo>
                  <a:pt x="8257705" y="-23638"/>
                  <a:pt x="8333082" y="1561"/>
                  <a:pt x="8415723" y="0"/>
                </a:cubicBezTo>
                <a:cubicBezTo>
                  <a:pt x="8498364" y="-1561"/>
                  <a:pt x="8632511" y="11340"/>
                  <a:pt x="8821883" y="0"/>
                </a:cubicBezTo>
                <a:cubicBezTo>
                  <a:pt x="9011255" y="-11340"/>
                  <a:pt x="9033535" y="47503"/>
                  <a:pt x="9228044" y="0"/>
                </a:cubicBezTo>
                <a:cubicBezTo>
                  <a:pt x="9422553" y="-47503"/>
                  <a:pt x="9820140" y="18787"/>
                  <a:pt x="10207607" y="0"/>
                </a:cubicBezTo>
                <a:cubicBezTo>
                  <a:pt x="10557875" y="-14813"/>
                  <a:pt x="10776622" y="285955"/>
                  <a:pt x="10858499" y="650892"/>
                </a:cubicBezTo>
                <a:cubicBezTo>
                  <a:pt x="10872958" y="866362"/>
                  <a:pt x="10834565" y="984523"/>
                  <a:pt x="10858499" y="1141014"/>
                </a:cubicBezTo>
                <a:cubicBezTo>
                  <a:pt x="10882433" y="1297505"/>
                  <a:pt x="10847917" y="1560522"/>
                  <a:pt x="10858499" y="1666999"/>
                </a:cubicBezTo>
                <a:cubicBezTo>
                  <a:pt x="10869081" y="1773477"/>
                  <a:pt x="10827881" y="2069531"/>
                  <a:pt x="10858499" y="2336434"/>
                </a:cubicBezTo>
                <a:cubicBezTo>
                  <a:pt x="10889117" y="2603338"/>
                  <a:pt x="10816140" y="2641601"/>
                  <a:pt x="10858499" y="2862419"/>
                </a:cubicBezTo>
                <a:cubicBezTo>
                  <a:pt x="10900858" y="3083237"/>
                  <a:pt x="10853868" y="3302990"/>
                  <a:pt x="10858499" y="3495992"/>
                </a:cubicBezTo>
                <a:cubicBezTo>
                  <a:pt x="10863130" y="3688994"/>
                  <a:pt x="10796930" y="3898944"/>
                  <a:pt x="10858499" y="4237152"/>
                </a:cubicBezTo>
                <a:cubicBezTo>
                  <a:pt x="10824265" y="4573362"/>
                  <a:pt x="10617799" y="4892162"/>
                  <a:pt x="10207607" y="4888044"/>
                </a:cubicBezTo>
                <a:cubicBezTo>
                  <a:pt x="10062750" y="4907928"/>
                  <a:pt x="9926380" y="4864558"/>
                  <a:pt x="9801447" y="4888044"/>
                </a:cubicBezTo>
                <a:cubicBezTo>
                  <a:pt x="9676514" y="4911530"/>
                  <a:pt x="9637757" y="4859092"/>
                  <a:pt x="9490853" y="4888044"/>
                </a:cubicBezTo>
                <a:cubicBezTo>
                  <a:pt x="9343949" y="4916996"/>
                  <a:pt x="9121894" y="4826554"/>
                  <a:pt x="8893559" y="4888044"/>
                </a:cubicBezTo>
                <a:cubicBezTo>
                  <a:pt x="8665224" y="4949534"/>
                  <a:pt x="8545293" y="4872120"/>
                  <a:pt x="8391831" y="4888044"/>
                </a:cubicBezTo>
                <a:cubicBezTo>
                  <a:pt x="8238369" y="4903968"/>
                  <a:pt x="7998521" y="4866615"/>
                  <a:pt x="7890104" y="4888044"/>
                </a:cubicBezTo>
                <a:cubicBezTo>
                  <a:pt x="7781687" y="4909473"/>
                  <a:pt x="7515128" y="4864774"/>
                  <a:pt x="7388376" y="4888044"/>
                </a:cubicBezTo>
                <a:cubicBezTo>
                  <a:pt x="7261624" y="4911314"/>
                  <a:pt x="7166510" y="4870332"/>
                  <a:pt x="7077783" y="4888044"/>
                </a:cubicBezTo>
                <a:cubicBezTo>
                  <a:pt x="6989056" y="4905756"/>
                  <a:pt x="6515252" y="4847141"/>
                  <a:pt x="6289354" y="4888044"/>
                </a:cubicBezTo>
                <a:cubicBezTo>
                  <a:pt x="6063456" y="4928947"/>
                  <a:pt x="5872315" y="4822837"/>
                  <a:pt x="5500925" y="4888044"/>
                </a:cubicBezTo>
                <a:cubicBezTo>
                  <a:pt x="5129535" y="4953251"/>
                  <a:pt x="5294953" y="4874107"/>
                  <a:pt x="5190332" y="4888044"/>
                </a:cubicBezTo>
                <a:cubicBezTo>
                  <a:pt x="5085711" y="4901981"/>
                  <a:pt x="4909524" y="4876862"/>
                  <a:pt x="4784171" y="4888044"/>
                </a:cubicBezTo>
                <a:cubicBezTo>
                  <a:pt x="4658818" y="4899226"/>
                  <a:pt x="4306455" y="4858746"/>
                  <a:pt x="4186877" y="4888044"/>
                </a:cubicBezTo>
                <a:cubicBezTo>
                  <a:pt x="4067299" y="4917342"/>
                  <a:pt x="3715197" y="4825327"/>
                  <a:pt x="3494015" y="4888044"/>
                </a:cubicBezTo>
                <a:cubicBezTo>
                  <a:pt x="3272833" y="4950761"/>
                  <a:pt x="3229593" y="4883139"/>
                  <a:pt x="2992287" y="4888044"/>
                </a:cubicBezTo>
                <a:cubicBezTo>
                  <a:pt x="2754981" y="4892949"/>
                  <a:pt x="2771800" y="4846802"/>
                  <a:pt x="2586127" y="4888044"/>
                </a:cubicBezTo>
                <a:cubicBezTo>
                  <a:pt x="2400454" y="4929286"/>
                  <a:pt x="2288270" y="4862059"/>
                  <a:pt x="2179966" y="4888044"/>
                </a:cubicBezTo>
                <a:cubicBezTo>
                  <a:pt x="2071662" y="4914029"/>
                  <a:pt x="1681999" y="4833291"/>
                  <a:pt x="1487105" y="4888044"/>
                </a:cubicBezTo>
                <a:cubicBezTo>
                  <a:pt x="1292211" y="4942797"/>
                  <a:pt x="1243565" y="4852940"/>
                  <a:pt x="1176511" y="4888044"/>
                </a:cubicBezTo>
                <a:cubicBezTo>
                  <a:pt x="1109457" y="4923148"/>
                  <a:pt x="876996" y="4872593"/>
                  <a:pt x="650892" y="4888044"/>
                </a:cubicBezTo>
                <a:cubicBezTo>
                  <a:pt x="299226" y="4873971"/>
                  <a:pt x="66027" y="4611822"/>
                  <a:pt x="0" y="4237152"/>
                </a:cubicBezTo>
                <a:cubicBezTo>
                  <a:pt x="-65010" y="4053958"/>
                  <a:pt x="11621" y="3889586"/>
                  <a:pt x="0" y="3675305"/>
                </a:cubicBezTo>
                <a:cubicBezTo>
                  <a:pt x="-11621" y="3461024"/>
                  <a:pt x="56421" y="3343761"/>
                  <a:pt x="0" y="3185182"/>
                </a:cubicBezTo>
                <a:cubicBezTo>
                  <a:pt x="-56421" y="3026603"/>
                  <a:pt x="23144" y="2867834"/>
                  <a:pt x="0" y="2695060"/>
                </a:cubicBezTo>
                <a:cubicBezTo>
                  <a:pt x="-23144" y="2522286"/>
                  <a:pt x="63973" y="2261408"/>
                  <a:pt x="0" y="2133213"/>
                </a:cubicBezTo>
                <a:cubicBezTo>
                  <a:pt x="-63973" y="2005018"/>
                  <a:pt x="14203" y="1787017"/>
                  <a:pt x="0" y="1535503"/>
                </a:cubicBezTo>
                <a:cubicBezTo>
                  <a:pt x="-14203" y="1283989"/>
                  <a:pt x="88313" y="949756"/>
                  <a:pt x="0" y="650892"/>
                </a:cubicBezTo>
                <a:close/>
              </a:path>
              <a:path w="10858499" h="4888044" stroke="0" extrusionOk="0">
                <a:moveTo>
                  <a:pt x="0" y="650892"/>
                </a:moveTo>
                <a:cubicBezTo>
                  <a:pt x="-31412" y="272038"/>
                  <a:pt x="270203" y="7961"/>
                  <a:pt x="650892" y="0"/>
                </a:cubicBezTo>
                <a:cubicBezTo>
                  <a:pt x="876725" y="-32048"/>
                  <a:pt x="1106261" y="79330"/>
                  <a:pt x="1439321" y="0"/>
                </a:cubicBezTo>
                <a:cubicBezTo>
                  <a:pt x="1772381" y="-79330"/>
                  <a:pt x="1836058" y="13843"/>
                  <a:pt x="1941049" y="0"/>
                </a:cubicBezTo>
                <a:cubicBezTo>
                  <a:pt x="2046040" y="-13843"/>
                  <a:pt x="2233079" y="28947"/>
                  <a:pt x="2347209" y="0"/>
                </a:cubicBezTo>
                <a:cubicBezTo>
                  <a:pt x="2461339" y="-28947"/>
                  <a:pt x="2700733" y="41637"/>
                  <a:pt x="3040071" y="0"/>
                </a:cubicBezTo>
                <a:cubicBezTo>
                  <a:pt x="3379409" y="-41637"/>
                  <a:pt x="3400150" y="8353"/>
                  <a:pt x="3541798" y="0"/>
                </a:cubicBezTo>
                <a:cubicBezTo>
                  <a:pt x="3683446" y="-8353"/>
                  <a:pt x="3950978" y="52273"/>
                  <a:pt x="4330227" y="0"/>
                </a:cubicBezTo>
                <a:cubicBezTo>
                  <a:pt x="4709476" y="-52273"/>
                  <a:pt x="4647502" y="41866"/>
                  <a:pt x="4736388" y="0"/>
                </a:cubicBezTo>
                <a:cubicBezTo>
                  <a:pt x="4825274" y="-41866"/>
                  <a:pt x="5325460" y="50652"/>
                  <a:pt x="5524817" y="0"/>
                </a:cubicBezTo>
                <a:cubicBezTo>
                  <a:pt x="5724174" y="-50652"/>
                  <a:pt x="5681623" y="6081"/>
                  <a:pt x="5835410" y="0"/>
                </a:cubicBezTo>
                <a:cubicBezTo>
                  <a:pt x="5989197" y="-6081"/>
                  <a:pt x="6299983" y="70624"/>
                  <a:pt x="6432705" y="0"/>
                </a:cubicBezTo>
                <a:cubicBezTo>
                  <a:pt x="6565427" y="-70624"/>
                  <a:pt x="6862272" y="3590"/>
                  <a:pt x="7029999" y="0"/>
                </a:cubicBezTo>
                <a:cubicBezTo>
                  <a:pt x="7197726" y="-3590"/>
                  <a:pt x="7369619" y="16232"/>
                  <a:pt x="7531727" y="0"/>
                </a:cubicBezTo>
                <a:cubicBezTo>
                  <a:pt x="7693835" y="-16232"/>
                  <a:pt x="8103647" y="41125"/>
                  <a:pt x="8320156" y="0"/>
                </a:cubicBezTo>
                <a:cubicBezTo>
                  <a:pt x="8536665" y="-41125"/>
                  <a:pt x="8936998" y="4972"/>
                  <a:pt x="9108585" y="0"/>
                </a:cubicBezTo>
                <a:cubicBezTo>
                  <a:pt x="9280172" y="-4972"/>
                  <a:pt x="9374824" y="15913"/>
                  <a:pt x="9514745" y="0"/>
                </a:cubicBezTo>
                <a:cubicBezTo>
                  <a:pt x="9654666" y="-15913"/>
                  <a:pt x="9971826" y="34069"/>
                  <a:pt x="10207607" y="0"/>
                </a:cubicBezTo>
                <a:cubicBezTo>
                  <a:pt x="10540964" y="-53246"/>
                  <a:pt x="10864404" y="211543"/>
                  <a:pt x="10858499" y="650892"/>
                </a:cubicBezTo>
                <a:cubicBezTo>
                  <a:pt x="10869017" y="904512"/>
                  <a:pt x="10815471" y="1033987"/>
                  <a:pt x="10858499" y="1284465"/>
                </a:cubicBezTo>
                <a:cubicBezTo>
                  <a:pt x="10901527" y="1534943"/>
                  <a:pt x="10806668" y="1671481"/>
                  <a:pt x="10858499" y="1810449"/>
                </a:cubicBezTo>
                <a:cubicBezTo>
                  <a:pt x="10910330" y="1949417"/>
                  <a:pt x="10788141" y="2328493"/>
                  <a:pt x="10858499" y="2479885"/>
                </a:cubicBezTo>
                <a:cubicBezTo>
                  <a:pt x="10928857" y="2631277"/>
                  <a:pt x="10851888" y="2918330"/>
                  <a:pt x="10858499" y="3077595"/>
                </a:cubicBezTo>
                <a:cubicBezTo>
                  <a:pt x="10865110" y="3236860"/>
                  <a:pt x="10840684" y="3359246"/>
                  <a:pt x="10858499" y="3603579"/>
                </a:cubicBezTo>
                <a:cubicBezTo>
                  <a:pt x="10876314" y="3847912"/>
                  <a:pt x="10850286" y="4065266"/>
                  <a:pt x="10858499" y="4237152"/>
                </a:cubicBezTo>
                <a:cubicBezTo>
                  <a:pt x="10836326" y="4595375"/>
                  <a:pt x="10586457" y="4904722"/>
                  <a:pt x="10207607" y="4888044"/>
                </a:cubicBezTo>
                <a:cubicBezTo>
                  <a:pt x="10079460" y="4917050"/>
                  <a:pt x="9864648" y="4879135"/>
                  <a:pt x="9610312" y="4888044"/>
                </a:cubicBezTo>
                <a:cubicBezTo>
                  <a:pt x="9355977" y="4896953"/>
                  <a:pt x="9317062" y="4855833"/>
                  <a:pt x="9204152" y="4888044"/>
                </a:cubicBezTo>
                <a:cubicBezTo>
                  <a:pt x="9091242" y="4920255"/>
                  <a:pt x="8839629" y="4872519"/>
                  <a:pt x="8511290" y="4888044"/>
                </a:cubicBezTo>
                <a:cubicBezTo>
                  <a:pt x="8182951" y="4903569"/>
                  <a:pt x="8296723" y="4850678"/>
                  <a:pt x="8105130" y="4888044"/>
                </a:cubicBezTo>
                <a:cubicBezTo>
                  <a:pt x="7913537" y="4925410"/>
                  <a:pt x="7710234" y="4856471"/>
                  <a:pt x="7412268" y="4888044"/>
                </a:cubicBezTo>
                <a:cubicBezTo>
                  <a:pt x="7114302" y="4919617"/>
                  <a:pt x="7183373" y="4886247"/>
                  <a:pt x="7101675" y="4888044"/>
                </a:cubicBezTo>
                <a:cubicBezTo>
                  <a:pt x="7019977" y="4889841"/>
                  <a:pt x="6652324" y="4813632"/>
                  <a:pt x="6408813" y="4888044"/>
                </a:cubicBezTo>
                <a:cubicBezTo>
                  <a:pt x="6165302" y="4962456"/>
                  <a:pt x="6180543" y="4857583"/>
                  <a:pt x="6002652" y="4888044"/>
                </a:cubicBezTo>
                <a:cubicBezTo>
                  <a:pt x="5824761" y="4918505"/>
                  <a:pt x="5754831" y="4871686"/>
                  <a:pt x="5692059" y="4888044"/>
                </a:cubicBezTo>
                <a:cubicBezTo>
                  <a:pt x="5629287" y="4904402"/>
                  <a:pt x="5372159" y="4852454"/>
                  <a:pt x="5285899" y="4888044"/>
                </a:cubicBezTo>
                <a:cubicBezTo>
                  <a:pt x="5199639" y="4923634"/>
                  <a:pt x="4868735" y="4864811"/>
                  <a:pt x="4593037" y="4888044"/>
                </a:cubicBezTo>
                <a:cubicBezTo>
                  <a:pt x="4317339" y="4911277"/>
                  <a:pt x="4298611" y="4874993"/>
                  <a:pt x="4186877" y="4888044"/>
                </a:cubicBezTo>
                <a:cubicBezTo>
                  <a:pt x="4075143" y="4901095"/>
                  <a:pt x="3980962" y="4858453"/>
                  <a:pt x="3876283" y="4888044"/>
                </a:cubicBezTo>
                <a:cubicBezTo>
                  <a:pt x="3771604" y="4917635"/>
                  <a:pt x="3575119" y="4866695"/>
                  <a:pt x="3470123" y="4888044"/>
                </a:cubicBezTo>
                <a:cubicBezTo>
                  <a:pt x="3365127" y="4909393"/>
                  <a:pt x="3214056" y="4852426"/>
                  <a:pt x="2968395" y="4888044"/>
                </a:cubicBezTo>
                <a:cubicBezTo>
                  <a:pt x="2722734" y="4923662"/>
                  <a:pt x="2616460" y="4849033"/>
                  <a:pt x="2371101" y="4888044"/>
                </a:cubicBezTo>
                <a:cubicBezTo>
                  <a:pt x="2125742" y="4927055"/>
                  <a:pt x="2085666" y="4871722"/>
                  <a:pt x="1964940" y="4888044"/>
                </a:cubicBezTo>
                <a:cubicBezTo>
                  <a:pt x="1844214" y="4904366"/>
                  <a:pt x="1337384" y="4845317"/>
                  <a:pt x="1176511" y="4888044"/>
                </a:cubicBezTo>
                <a:cubicBezTo>
                  <a:pt x="1015638" y="4930771"/>
                  <a:pt x="799878" y="4880516"/>
                  <a:pt x="650892" y="4888044"/>
                </a:cubicBezTo>
                <a:cubicBezTo>
                  <a:pt x="298189" y="4911829"/>
                  <a:pt x="97325" y="4637606"/>
                  <a:pt x="0" y="4237152"/>
                </a:cubicBezTo>
                <a:cubicBezTo>
                  <a:pt x="-20814" y="4057167"/>
                  <a:pt x="63039" y="3827704"/>
                  <a:pt x="0" y="3639442"/>
                </a:cubicBezTo>
                <a:cubicBezTo>
                  <a:pt x="-63039" y="3451180"/>
                  <a:pt x="64578" y="3161093"/>
                  <a:pt x="0" y="3005869"/>
                </a:cubicBezTo>
                <a:cubicBezTo>
                  <a:pt x="-64578" y="2850645"/>
                  <a:pt x="54632" y="2681421"/>
                  <a:pt x="0" y="2479885"/>
                </a:cubicBezTo>
                <a:cubicBezTo>
                  <a:pt x="-54632" y="2278349"/>
                  <a:pt x="66743" y="2061553"/>
                  <a:pt x="0" y="1882175"/>
                </a:cubicBezTo>
                <a:cubicBezTo>
                  <a:pt x="-66743" y="1702797"/>
                  <a:pt x="438" y="1556889"/>
                  <a:pt x="0" y="1392052"/>
                </a:cubicBezTo>
                <a:cubicBezTo>
                  <a:pt x="-438" y="1227215"/>
                  <a:pt x="48683" y="1006801"/>
                  <a:pt x="0" y="650892"/>
                </a:cubicBezTo>
                <a:close/>
              </a:path>
            </a:pathLst>
          </a:custGeom>
          <a:solidFill>
            <a:srgbClr val="F8FAFE"/>
          </a:solidFill>
          <a:ln w="508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be2ebc64-bdc5-41f4-9688-ed27fb2ac1be"/>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be6d01e9-b255-428b-9d35-173aea9e7210"/>
          <p:cNvSpPr/>
          <p:nvPr/>
        </p:nvSpPr>
        <p:spPr>
          <a:xfrm>
            <a:off x="10370086" y="2336"/>
            <a:ext cx="1821914" cy="1860707"/>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descr="3b86e01b-16c2-44c5-b705-a221cde81593"/>
          <p:cNvSpPr/>
          <p:nvPr/>
        </p:nvSpPr>
        <p:spPr>
          <a:xfrm>
            <a:off x="878467" y="1858014"/>
            <a:ext cx="10435064" cy="4405872"/>
          </a:xfrm>
          <a:prstGeom prst="roundRect">
            <a:avLst>
              <a:gd name="adj" fmla="val 13316"/>
            </a:avLst>
          </a:prstGeom>
          <a:noFill/>
          <a:ln w="25400">
            <a:solidFill>
              <a:schemeClr val="accent1"/>
            </a:solidFill>
            <a:prstDash val="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40f319d1-4644-46be-92cc-ef0cffea14d5"/>
          <p:cNvSpPr>
            <a:spLocks noGrp="1"/>
          </p:cNvSpPr>
          <p:nvPr>
            <p:ph type="title" hasCustomPrompt="1"/>
          </p:nvPr>
        </p:nvSpPr>
        <p:spPr>
          <a:xfrm>
            <a:off x="4677719" y="1180482"/>
            <a:ext cx="2836562" cy="915667"/>
          </a:xfrm>
          <a:prstGeom prst="roundRect">
            <a:avLst>
              <a:gd name="adj" fmla="val 50000"/>
            </a:avLst>
          </a:prstGeom>
          <a:solidFill>
            <a:schemeClr val="accent1"/>
          </a:solidFill>
        </p:spPr>
        <p:txBody>
          <a:bodyPr anchor="ctr">
            <a:normAutofit/>
          </a:bodyPr>
          <a:lstStyle>
            <a:lvl1pPr algn="ctr">
              <a:defRPr sz="3600">
                <a:solidFill>
                  <a:schemeClr val="bg1"/>
                </a:solidFill>
              </a:defRPr>
            </a:lvl1pPr>
          </a:lstStyle>
          <a:p>
            <a:pPr lvl="0"/>
            <a:r>
              <a:rPr lang="en-US" dirty="0"/>
              <a:t>Agenda</a:t>
            </a:r>
            <a:endParaRPr lang="en-US" dirty="0"/>
          </a:p>
        </p:txBody>
      </p:sp>
      <p:sp>
        <p:nvSpPr>
          <p:cNvPr id="3" name="内容占位符 2" descr="df0b75e5-bb29-48ce-8702-8ede39d480ae"/>
          <p:cNvSpPr>
            <a:spLocks noGrp="1"/>
          </p:cNvSpPr>
          <p:nvPr>
            <p:ph sz="quarter" idx="1" hasCustomPrompt="1"/>
          </p:nvPr>
        </p:nvSpPr>
        <p:spPr>
          <a:xfrm>
            <a:off x="673100" y="2415854"/>
            <a:ext cx="10845800" cy="3718246"/>
          </a:xfrm>
        </p:spPr>
        <p:txBody>
          <a:bodyPr/>
          <a:lstStyle>
            <a:lvl1pPr marL="342900" indent="-342900" algn="ctr">
              <a:lnSpc>
                <a:spcPct val="100000"/>
              </a:lnSpc>
              <a:buFont typeface="+mj-lt"/>
              <a:buAutoNum type="arabicPeriod"/>
              <a:defRPr/>
            </a:lvl1pPr>
            <a:lvl2pPr marL="800100" indent="-342900" algn="ctr">
              <a:lnSpc>
                <a:spcPct val="100000"/>
              </a:lnSpc>
              <a:buFont typeface="+mj-ea"/>
              <a:buAutoNum type="circleNumDbPlain"/>
              <a:defRPr/>
            </a:lvl2pPr>
            <a:lvl3pPr marL="1257300" indent="-342900" algn="ctr">
              <a:lnSpc>
                <a:spcPct val="100000"/>
              </a:lnSpc>
              <a:buFont typeface="+mj-lt"/>
              <a:buAutoNum type="alphaLcParenR"/>
              <a:defRPr/>
            </a:lvl3pPr>
            <a:lvl4pPr algn="ctr">
              <a:lnSpc>
                <a:spcPct val="100000"/>
              </a:lnSpc>
              <a:defRPr/>
            </a:lvl4pPr>
            <a:lvl5pPr algn="ctr">
              <a:lnSpc>
                <a:spcPct val="100000"/>
              </a:lnSpc>
              <a:defRPr/>
            </a:lvl5p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descr="5023a5d2-c9be-40d7-96fd-f0754790b3d2"/>
          <p:cNvSpPr>
            <a:spLocks noGrp="1"/>
          </p:cNvSpPr>
          <p:nvPr>
            <p:ph type="dt" sz="half" idx="10"/>
          </p:nvPr>
        </p:nvSpPr>
        <p:spPr/>
        <p:txBody>
          <a:bodyPr/>
          <a:lstStyle/>
          <a:p>
            <a:endParaRPr lang="en-US" dirty="0"/>
          </a:p>
        </p:txBody>
      </p:sp>
      <p:sp>
        <p:nvSpPr>
          <p:cNvPr id="5" name="页脚占位符 4" descr="bb3985a9-ee08-4291-a0a3-3e1fc84e7829"/>
          <p:cNvSpPr>
            <a:spLocks noGrp="1"/>
          </p:cNvSpPr>
          <p:nvPr>
            <p:ph type="ftr" sz="quarter" idx="11"/>
          </p:nvPr>
        </p:nvSpPr>
        <p:spPr/>
        <p:txBody>
          <a:bodyPr/>
          <a:lstStyle/>
          <a:p>
            <a:endParaRPr lang="en-US" dirty="0"/>
          </a:p>
        </p:txBody>
      </p:sp>
      <p:sp>
        <p:nvSpPr>
          <p:cNvPr id="6" name="灯片编号占位符 5" descr="acdb0934-b08b-423f-812c-dce040b7e8ed"/>
          <p:cNvSpPr>
            <a:spLocks noGrp="1"/>
          </p:cNvSpPr>
          <p:nvPr>
            <p:ph type="sldNum" sz="quarter" idx="12"/>
          </p:nvPr>
        </p:nvSpPr>
        <p:spPr/>
        <p:txBody>
          <a:bodyPr/>
          <a:lstStyle/>
          <a:p>
            <a:fld id="{C8BB1146-E542-4D4E-B8E9-6919A11DDD48}"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spTree>
      <p:nvGrpSpPr>
        <p:cNvPr id="1" name=""/>
        <p:cNvGrpSpPr/>
        <p:nvPr/>
      </p:nvGrpSpPr>
      <p:grpSpPr>
        <a:xfrm>
          <a:off x="0" y="0"/>
          <a:ext cx="0" cy="0"/>
          <a:chOff x="0" y="0"/>
          <a:chExt cx="0" cy="0"/>
        </a:xfrm>
      </p:grpSpPr>
      <p:sp>
        <p:nvSpPr>
          <p:cNvPr id="20" name="矩形 19" descr="3eb1ca62-c3d0-4439-873f-a4ff8d2e79e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249de6f8-4407-4814-a8ec-e3b5d062c2f9"/>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55847" y="1396698"/>
            <a:ext cx="2186708" cy="733323"/>
          </a:xfrm>
          <a:prstGeom prst="rect">
            <a:avLst/>
          </a:prstGeom>
        </p:spPr>
      </p:pic>
      <p:sp>
        <p:nvSpPr>
          <p:cNvPr id="7" name="矩形 6" descr="ab6614ce-9ead-4f94-b32b-72bfa9af18dc"/>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bb3523dd-afd1-4a31-810b-d96559c8cd9a"/>
          <p:cNvSpPr>
            <a:spLocks noGrp="1"/>
          </p:cNvSpPr>
          <p:nvPr>
            <p:ph type="title" hasCustomPrompt="1"/>
          </p:nvPr>
        </p:nvSpPr>
        <p:spPr>
          <a:xfrm>
            <a:off x="700835" y="2217692"/>
            <a:ext cx="6151880" cy="1269303"/>
          </a:xfrm>
        </p:spPr>
        <p:txBody>
          <a:bodyPr anchor="b">
            <a:normAutofit/>
          </a:bodyPr>
          <a:lstStyle>
            <a:lvl1pPr>
              <a:defRPr sz="4800">
                <a:solidFill>
                  <a:schemeClr val="accent1"/>
                </a:solidFill>
              </a:defRPr>
            </a:lvl1pPr>
          </a:lstStyle>
          <a:p>
            <a:pPr lvl="0"/>
            <a:r>
              <a:rPr lang="en-US" dirty="0"/>
              <a:t>Click to add title</a:t>
            </a:r>
            <a:endParaRPr lang="en-US" dirty="0"/>
          </a:p>
        </p:txBody>
      </p:sp>
      <p:sp>
        <p:nvSpPr>
          <p:cNvPr id="3" name="文本占位符 2" descr="837f6c69-ed63-408e-9ecf-fe4bd514ac8e"/>
          <p:cNvSpPr>
            <a:spLocks noGrp="1"/>
          </p:cNvSpPr>
          <p:nvPr>
            <p:ph type="body" idx="1" hasCustomPrompt="1"/>
          </p:nvPr>
        </p:nvSpPr>
        <p:spPr>
          <a:xfrm>
            <a:off x="777035" y="3492500"/>
            <a:ext cx="6151880" cy="882730"/>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endParaRPr lang="en-US" dirty="0"/>
          </a:p>
        </p:txBody>
      </p:sp>
      <p:sp>
        <p:nvSpPr>
          <p:cNvPr id="4" name="日期占位符 3" descr="f4d4b13a-f719-43c4-90f7-65c3af7a84f3"/>
          <p:cNvSpPr>
            <a:spLocks noGrp="1"/>
          </p:cNvSpPr>
          <p:nvPr>
            <p:ph type="dt" sz="half" idx="10"/>
          </p:nvPr>
        </p:nvSpPr>
        <p:spPr/>
        <p:txBody>
          <a:bodyPr/>
          <a:lstStyle/>
          <a:p>
            <a:endParaRPr lang="en-US"/>
          </a:p>
        </p:txBody>
      </p:sp>
      <p:sp>
        <p:nvSpPr>
          <p:cNvPr id="5" name="页脚占位符 4" descr="5c440c2b-a277-414b-a1cd-fc4eb60d0438"/>
          <p:cNvSpPr>
            <a:spLocks noGrp="1"/>
          </p:cNvSpPr>
          <p:nvPr>
            <p:ph type="ftr" sz="quarter" idx="11"/>
          </p:nvPr>
        </p:nvSpPr>
        <p:spPr/>
        <p:txBody>
          <a:bodyPr/>
          <a:lstStyle/>
          <a:p>
            <a:endParaRPr lang="en-US" dirty="0"/>
          </a:p>
        </p:txBody>
      </p:sp>
      <p:sp>
        <p:nvSpPr>
          <p:cNvPr id="6" name="灯片编号占位符 5" descr="1479f656-1c06-4e57-af2b-45da7af6bcbf"/>
          <p:cNvSpPr>
            <a:spLocks noGrp="1"/>
          </p:cNvSpPr>
          <p:nvPr>
            <p:ph type="sldNum" sz="quarter" idx="12"/>
          </p:nvPr>
        </p:nvSpPr>
        <p:spPr/>
        <p:txBody>
          <a:bodyPr/>
          <a:lstStyle/>
          <a:p>
            <a:fld id="{C8BB1146-E542-4D4E-B8E9-6919A11DDD48}" type="slidenum">
              <a:rPr lang="en-US" smtClean="0"/>
            </a:fld>
            <a:endParaRPr lang="en-US"/>
          </a:p>
        </p:txBody>
      </p:sp>
      <p:sp>
        <p:nvSpPr>
          <p:cNvPr id="9" name="矩形 8" descr="e60d9ea0-e2d2-40f3-9407-c41a686e3720"/>
          <p:cNvSpPr/>
          <p:nvPr/>
        </p:nvSpPr>
        <p:spPr>
          <a:xfrm flipH="1">
            <a:off x="9978729"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16800d8c-ca33-4fb6-acf4-609a0a3fe2e7"/>
          <p:cNvSpPr/>
          <p:nvPr/>
        </p:nvSpPr>
        <p:spPr>
          <a:xfrm>
            <a:off x="6244311" y="4073371"/>
            <a:ext cx="2775499" cy="2784629"/>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86c0d157-fb46-4727-a3e0-dd6eba8ff214"/>
          <p:cNvSpPr/>
          <p:nvPr/>
        </p:nvSpPr>
        <p:spPr>
          <a:xfrm flipH="1">
            <a:off x="10744199" y="5409635"/>
            <a:ext cx="1364211" cy="1375120"/>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76c78a26-9bb1-415f-b3c2-035f3b2db075"/>
          <p:cNvSpPr/>
          <p:nvPr/>
        </p:nvSpPr>
        <p:spPr>
          <a:xfrm>
            <a:off x="9044381" y="3063542"/>
            <a:ext cx="2186708" cy="3794458"/>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66281c8e-ad2c-4f8a-8944-23d9fa823aee"/>
          <p:cNvSpPr/>
          <p:nvPr/>
        </p:nvSpPr>
        <p:spPr>
          <a:xfrm>
            <a:off x="5117972" y="5472575"/>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27b9a9c8-b235-43f7-9041-45a2d6319faf"/>
          <p:cNvSpPr/>
          <p:nvPr/>
        </p:nvSpPr>
        <p:spPr>
          <a:xfrm>
            <a:off x="9913963" y="1155495"/>
            <a:ext cx="2082230" cy="1678813"/>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19de0fb0-5995-4ee1-92d7-c058dfcde90e"/>
          <p:cNvSpPr/>
          <p:nvPr/>
        </p:nvSpPr>
        <p:spPr>
          <a:xfrm>
            <a:off x="0" y="5945293"/>
            <a:ext cx="2489200" cy="912707"/>
          </a:xfrm>
          <a:prstGeom prst="rect">
            <a:avLst/>
          </a:prstGeom>
          <a:blipFill>
            <a:blip r:embed="rId11">
              <a:duotone>
                <a:schemeClr val="accent5">
                  <a:shade val="45000"/>
                  <a:satMod val="135000"/>
                </a:schemeClr>
                <a:prstClr val="white"/>
              </a:duotone>
              <a:extLst>
                <a:ext uri="{BEBA8EAE-BF5A-486C-A8C5-ECC9F3942E4B}">
                  <a14:imgProps xmlns:a14="http://schemas.microsoft.com/office/drawing/2010/main">
                    <a14:imgLayer r:embed="rId12">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descr="a5743420-d3b0-4112-8d4c-e53a2b1933be"/>
          <p:cNvSpPr/>
          <p:nvPr/>
        </p:nvSpPr>
        <p:spPr>
          <a:xfrm>
            <a:off x="0" y="606167"/>
            <a:ext cx="2406544" cy="1012278"/>
          </a:xfrm>
          <a:custGeom>
            <a:avLst/>
            <a:gdLst>
              <a:gd name="connsiteX0" fmla="*/ 763361 w 2406544"/>
              <a:gd name="connsiteY0" fmla="*/ 1522 h 1012278"/>
              <a:gd name="connsiteX1" fmla="*/ 1306879 w 2406544"/>
              <a:gd name="connsiteY1" fmla="*/ 276360 h 1012278"/>
              <a:gd name="connsiteX2" fmla="*/ 1425862 w 2406544"/>
              <a:gd name="connsiteY2" fmla="*/ 240987 h 1012278"/>
              <a:gd name="connsiteX3" fmla="*/ 1917121 w 2406544"/>
              <a:gd name="connsiteY3" fmla="*/ 416419 h 1012278"/>
              <a:gd name="connsiteX4" fmla="*/ 2053986 w 2406544"/>
              <a:gd name="connsiteY4" fmla="*/ 398950 h 1012278"/>
              <a:gd name="connsiteX5" fmla="*/ 2054643 w 2406544"/>
              <a:gd name="connsiteY5" fmla="*/ 398950 h 1012278"/>
              <a:gd name="connsiteX6" fmla="*/ 2253516 w 2406544"/>
              <a:gd name="connsiteY6" fmla="*/ 437942 h 1012278"/>
              <a:gd name="connsiteX7" fmla="*/ 2345044 w 2406544"/>
              <a:gd name="connsiteY7" fmla="*/ 747965 h 1012278"/>
              <a:gd name="connsiteX8" fmla="*/ 1856309 w 2406544"/>
              <a:gd name="connsiteY8" fmla="*/ 806027 h 1012278"/>
              <a:gd name="connsiteX9" fmla="*/ 1806514 w 2406544"/>
              <a:gd name="connsiteY9" fmla="*/ 849552 h 1012278"/>
              <a:gd name="connsiteX10" fmla="*/ 1325073 w 2406544"/>
              <a:gd name="connsiteY10" fmla="*/ 859576 h 1012278"/>
              <a:gd name="connsiteX11" fmla="*/ 910868 w 2406544"/>
              <a:gd name="connsiteY11" fmla="*/ 903350 h 1012278"/>
              <a:gd name="connsiteX12" fmla="*/ 841141 w 2406544"/>
              <a:gd name="connsiteY12" fmla="*/ 943632 h 1012278"/>
              <a:gd name="connsiteX13" fmla="*/ 97213 w 2406544"/>
              <a:gd name="connsiteY13" fmla="*/ 879227 h 1012278"/>
              <a:gd name="connsiteX14" fmla="*/ 0 w 2406544"/>
              <a:gd name="connsiteY14" fmla="*/ 905171 h 1012278"/>
              <a:gd name="connsiteX15" fmla="*/ 0 w 2406544"/>
              <a:gd name="connsiteY15" fmla="*/ 355496 h 1012278"/>
              <a:gd name="connsiteX16" fmla="*/ 80822 w 2406544"/>
              <a:gd name="connsiteY16" fmla="*/ 376179 h 1012278"/>
              <a:gd name="connsiteX17" fmla="*/ 515285 w 2406544"/>
              <a:gd name="connsiteY17" fmla="*/ 19418 h 1012278"/>
              <a:gd name="connsiteX18" fmla="*/ 763361 w 2406544"/>
              <a:gd name="connsiteY18" fmla="*/ 1522 h 101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544" h="1012278">
                <a:moveTo>
                  <a:pt x="763361" y="1522"/>
                </a:moveTo>
                <a:cubicBezTo>
                  <a:pt x="1007446" y="15135"/>
                  <a:pt x="1226824" y="119144"/>
                  <a:pt x="1306879" y="276360"/>
                </a:cubicBezTo>
                <a:cubicBezTo>
                  <a:pt x="1343185" y="260472"/>
                  <a:pt x="1383392" y="248525"/>
                  <a:pt x="1425862" y="240987"/>
                </a:cubicBezTo>
                <a:cubicBezTo>
                  <a:pt x="1637881" y="203377"/>
                  <a:pt x="1857834" y="281922"/>
                  <a:pt x="1917121" y="416419"/>
                </a:cubicBezTo>
                <a:cubicBezTo>
                  <a:pt x="1960443" y="404867"/>
                  <a:pt x="2006977" y="398930"/>
                  <a:pt x="2053986" y="398950"/>
                </a:cubicBezTo>
                <a:lnTo>
                  <a:pt x="2054643" y="398950"/>
                </a:lnTo>
                <a:cubicBezTo>
                  <a:pt x="2125616" y="398919"/>
                  <a:pt x="2194951" y="412509"/>
                  <a:pt x="2253516" y="437942"/>
                </a:cubicBezTo>
                <a:cubicBezTo>
                  <a:pt x="2413756" y="507525"/>
                  <a:pt x="2454734" y="646326"/>
                  <a:pt x="2345044" y="747965"/>
                </a:cubicBezTo>
                <a:cubicBezTo>
                  <a:pt x="2235354" y="849615"/>
                  <a:pt x="2016549" y="875609"/>
                  <a:pt x="1856309" y="806027"/>
                </a:cubicBezTo>
                <a:cubicBezTo>
                  <a:pt x="1842639" y="821790"/>
                  <a:pt x="1825904" y="836419"/>
                  <a:pt x="1806514" y="849552"/>
                </a:cubicBezTo>
                <a:cubicBezTo>
                  <a:pt x="1677925" y="936655"/>
                  <a:pt x="1462382" y="941147"/>
                  <a:pt x="1325073" y="859576"/>
                </a:cubicBezTo>
                <a:cubicBezTo>
                  <a:pt x="1206892" y="916701"/>
                  <a:pt x="1051849" y="933088"/>
                  <a:pt x="910868" y="903350"/>
                </a:cubicBezTo>
                <a:cubicBezTo>
                  <a:pt x="889560" y="918064"/>
                  <a:pt x="866219" y="931550"/>
                  <a:pt x="841141" y="943632"/>
                </a:cubicBezTo>
                <a:cubicBezTo>
                  <a:pt x="607665" y="1056168"/>
                  <a:pt x="274597" y="1027324"/>
                  <a:pt x="97213" y="879227"/>
                </a:cubicBezTo>
                <a:lnTo>
                  <a:pt x="0" y="905171"/>
                </a:lnTo>
                <a:lnTo>
                  <a:pt x="0" y="355496"/>
                </a:lnTo>
                <a:lnTo>
                  <a:pt x="80822" y="376179"/>
                </a:lnTo>
                <a:cubicBezTo>
                  <a:pt x="95655" y="211769"/>
                  <a:pt x="268238" y="70046"/>
                  <a:pt x="515285" y="19418"/>
                </a:cubicBezTo>
                <a:cubicBezTo>
                  <a:pt x="597893" y="2491"/>
                  <a:pt x="682000" y="-3016"/>
                  <a:pt x="763361" y="1522"/>
                </a:cubicBezTo>
                <a:close/>
              </a:path>
            </a:pathLst>
          </a:custGeom>
          <a:solidFill>
            <a:srgbClr val="FFFFFF"/>
          </a:solidFill>
          <a:ln w="16381" cap="flat">
            <a:noFill/>
            <a:prstDash val="solid"/>
            <a:miter/>
          </a:ln>
        </p:spPr>
        <p:txBody>
          <a:bodyPr rtlCol="0" anchor="ct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p:txBody>
          <a:bodyPr/>
          <a:lstStyle>
            <a:lvl1pPr>
              <a:defRPr/>
            </a:lvl1pPr>
          </a:lstStyle>
          <a:p>
            <a:pPr lvl="0"/>
            <a:r>
              <a:rPr lang="en-US"/>
              <a:t>Click to add title</a:t>
            </a:r>
            <a:endParaRPr lang="en-US"/>
          </a:p>
        </p:txBody>
      </p:sp>
      <p:sp>
        <p:nvSpPr>
          <p:cNvPr id="3" name="日期占位符 2" descr="dc9b10b1-b87b-4b32-ac31-749d6f53eb16"/>
          <p:cNvSpPr>
            <a:spLocks noGrp="1"/>
          </p:cNvSpPr>
          <p:nvPr>
            <p:ph type="dt" sz="half" idx="10"/>
          </p:nvPr>
        </p:nvSpPr>
        <p:spPr/>
        <p:txBody>
          <a:bodyPr/>
          <a:lstStyle/>
          <a:p>
            <a:endParaRPr lang="en-US"/>
          </a:p>
        </p:txBody>
      </p:sp>
      <p:sp>
        <p:nvSpPr>
          <p:cNvPr id="4" name="页脚占位符 3" descr="179d26c3-8645-4900-9327-104a7d9d24dd"/>
          <p:cNvSpPr>
            <a:spLocks noGrp="1"/>
          </p:cNvSpPr>
          <p:nvPr>
            <p:ph type="ftr" sz="quarter" idx="11"/>
          </p:nvPr>
        </p:nvSpPr>
        <p:spPr/>
        <p:txBody>
          <a:bodyPr/>
          <a:lstStyle/>
          <a:p>
            <a:endParaRPr lang="en-US" dirty="0"/>
          </a:p>
        </p:txBody>
      </p:sp>
      <p:sp>
        <p:nvSpPr>
          <p:cNvPr id="5" name="灯片编号占位符 4" descr="f4ff8e14-ab41-4a4b-a514-3a1e57be35e6"/>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showMasterSp="0">
  <p:cSld name="Blank">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日期占位符 1" descr="daa06b6b-24a1-4141-a274-4faa77a80041"/>
          <p:cNvSpPr>
            <a:spLocks noGrp="1"/>
          </p:cNvSpPr>
          <p:nvPr>
            <p:ph type="dt" sz="half" idx="10"/>
          </p:nvPr>
        </p:nvSpPr>
        <p:spPr/>
        <p:txBody>
          <a:bodyPr/>
          <a:lstStyle/>
          <a:p>
            <a:endParaRPr lang="en-US"/>
          </a:p>
        </p:txBody>
      </p:sp>
      <p:sp>
        <p:nvSpPr>
          <p:cNvPr id="3" name="页脚占位符 2" descr="b10021d4-62bc-4a34-ae9d-274142dc2ffe"/>
          <p:cNvSpPr>
            <a:spLocks noGrp="1"/>
          </p:cNvSpPr>
          <p:nvPr>
            <p:ph type="ftr" sz="quarter" idx="11"/>
          </p:nvPr>
        </p:nvSpPr>
        <p:spPr/>
        <p:txBody>
          <a:bodyPr/>
          <a:lstStyle/>
          <a:p>
            <a:endParaRPr lang="en-US" dirty="0"/>
          </a:p>
        </p:txBody>
      </p:sp>
      <p:sp>
        <p:nvSpPr>
          <p:cNvPr id="4" name="灯片编号占位符 3" descr="50c74d09-9498-43ef-aeb8-416f8fedc8c9"/>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matchingName="Closing">
  <p:cSld name="Closing">
    <p:spTree>
      <p:nvGrpSpPr>
        <p:cNvPr id="1" name=""/>
        <p:cNvGrpSpPr/>
        <p:nvPr/>
      </p:nvGrpSpPr>
      <p:grpSpPr>
        <a:xfrm>
          <a:off x="0" y="0"/>
          <a:ext cx="0" cy="0"/>
          <a:chOff x="0" y="0"/>
          <a:chExt cx="0" cy="0"/>
        </a:xfrm>
      </p:grpSpPr>
      <p:sp>
        <p:nvSpPr>
          <p:cNvPr id="22" name="矩形 21" descr="c0178407-eada-4fb3-b5b0-a08cde2dfb9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521ad51e-e2e1-4f89-9e4e-de4037343394"/>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71123bc7-42bb-48ae-87ee-26ab5f07481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078" y="386075"/>
            <a:ext cx="2213270" cy="923925"/>
          </a:xfrm>
          <a:prstGeom prst="rect">
            <a:avLst/>
          </a:prstGeom>
        </p:spPr>
      </p:pic>
      <p:sp>
        <p:nvSpPr>
          <p:cNvPr id="6" name="矩形 5" descr="1ab32a79-4a38-4745-9971-da3c665367b6"/>
          <p:cNvSpPr/>
          <p:nvPr/>
        </p:nvSpPr>
        <p:spPr>
          <a:xfrm>
            <a:off x="0"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descr="91a73225-ce32-4d9e-aaf6-512e88f0cd5a"/>
          <p:cNvSpPr/>
          <p:nvPr/>
        </p:nvSpPr>
        <p:spPr>
          <a:xfrm>
            <a:off x="9950280" y="2336"/>
            <a:ext cx="2241720" cy="2289452"/>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dfaa4fb-aed1-4a47-a142-e392bec69c0f"/>
          <p:cNvSpPr/>
          <p:nvPr/>
        </p:nvSpPr>
        <p:spPr>
          <a:xfrm>
            <a:off x="131041" y="2917253"/>
            <a:ext cx="2082230" cy="1678813"/>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0db2814-1486-4107-ba4f-1d5d58031158"/>
          <p:cNvSpPr>
            <a:spLocks noGrp="1"/>
          </p:cNvSpPr>
          <p:nvPr>
            <p:ph type="title" hasCustomPrompt="1"/>
          </p:nvPr>
        </p:nvSpPr>
        <p:spPr>
          <a:xfrm>
            <a:off x="1904214" y="1043216"/>
            <a:ext cx="8370872" cy="1999142"/>
          </a:xfrm>
        </p:spPr>
        <p:txBody>
          <a:bodyPr anchor="b">
            <a:normAutofit/>
          </a:bodyPr>
          <a:lstStyle>
            <a:lvl1pPr algn="ctr">
              <a:defRPr sz="7200">
                <a:solidFill>
                  <a:schemeClr val="accent1"/>
                </a:solidFill>
              </a:defRPr>
            </a:lvl1pPr>
          </a:lstStyle>
          <a:p>
            <a:pPr lvl="0"/>
            <a:r>
              <a:rPr lang="en-US" dirty="0"/>
              <a:t>Click to </a:t>
            </a:r>
            <a:br>
              <a:rPr lang="en-US" dirty="0"/>
            </a:br>
            <a:r>
              <a:rPr lang="en-US" dirty="0"/>
              <a:t>add title</a:t>
            </a:r>
            <a:endParaRPr lang="en-US" dirty="0"/>
          </a:p>
        </p:txBody>
      </p:sp>
      <p:sp>
        <p:nvSpPr>
          <p:cNvPr id="4" name="文本占位符 3" descr="5768ef48-bf95-4d96-a860-c3b14ce73f90"/>
          <p:cNvSpPr>
            <a:spLocks noGrp="1"/>
          </p:cNvSpPr>
          <p:nvPr>
            <p:ph type="body" sz="quarter" idx="13" hasCustomPrompt="1"/>
          </p:nvPr>
        </p:nvSpPr>
        <p:spPr>
          <a:xfrm>
            <a:off x="4352944" y="3223151"/>
            <a:ext cx="1579127"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dirty="0"/>
              <a:t>Presenter name</a:t>
            </a:r>
            <a:endParaRPr lang="en-US" dirty="0"/>
          </a:p>
        </p:txBody>
      </p:sp>
      <p:sp>
        <p:nvSpPr>
          <p:cNvPr id="5" name="文本占位符 4" descr="07d704a1-846a-43ac-a067-fb52ae275802"/>
          <p:cNvSpPr>
            <a:spLocks noGrp="1"/>
          </p:cNvSpPr>
          <p:nvPr>
            <p:ph type="body" sz="quarter" idx="14" hasCustomPrompt="1"/>
          </p:nvPr>
        </p:nvSpPr>
        <p:spPr>
          <a:xfrm>
            <a:off x="6234527" y="3223151"/>
            <a:ext cx="1381615"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a:t>20XX.XX.XX</a:t>
            </a:r>
            <a:endParaRPr lang="en-US"/>
          </a:p>
        </p:txBody>
      </p:sp>
      <p:sp>
        <p:nvSpPr>
          <p:cNvPr id="12" name="矩形 11" descr="97365587-a718-4f41-bca2-270427e865d8"/>
          <p:cNvSpPr/>
          <p:nvPr/>
        </p:nvSpPr>
        <p:spPr>
          <a:xfrm>
            <a:off x="931175" y="4073371"/>
            <a:ext cx="2775499" cy="278462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922a235a-f32c-48c2-8fb0-8fb59dc2ac93"/>
          <p:cNvSpPr/>
          <p:nvPr/>
        </p:nvSpPr>
        <p:spPr>
          <a:xfrm>
            <a:off x="3706674" y="5075763"/>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cbea88bb-1737-428c-8296-320b71438f13"/>
          <p:cNvSpPr/>
          <p:nvPr/>
        </p:nvSpPr>
        <p:spPr>
          <a:xfrm>
            <a:off x="8961555" y="5350946"/>
            <a:ext cx="1150901" cy="1160104"/>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ca9fd21a-ed33-40e2-b370-0f3e2eb77b43"/>
          <p:cNvSpPr/>
          <p:nvPr/>
        </p:nvSpPr>
        <p:spPr>
          <a:xfrm>
            <a:off x="8809398" y="5846466"/>
            <a:ext cx="722055" cy="701537"/>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bee45ae9-29d2-4711-83c1-ddbbe46bf2d2"/>
          <p:cNvSpPr/>
          <p:nvPr/>
        </p:nvSpPr>
        <p:spPr>
          <a:xfrm>
            <a:off x="6771226" y="4368979"/>
            <a:ext cx="2435848" cy="2481097"/>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descr="bec57069-e56d-4e11-a53e-81d36a7a95ed"/>
          <p:cNvSpPr/>
          <p:nvPr/>
        </p:nvSpPr>
        <p:spPr>
          <a:xfrm>
            <a:off x="10944447" y="4558286"/>
            <a:ext cx="1325302" cy="2299714"/>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descr="a1aa508f-9279-4fdb-a160-5756fd63c14d"/>
          <p:cNvSpPr/>
          <p:nvPr/>
        </p:nvSpPr>
        <p:spPr>
          <a:xfrm>
            <a:off x="3410825" y="0"/>
            <a:ext cx="7362449" cy="1564323"/>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descr="d7b01eae-67b7-422f-b0ad-ac03278a8fc0"/>
          <p:cNvSpPr/>
          <p:nvPr/>
        </p:nvSpPr>
        <p:spPr>
          <a:xfrm>
            <a:off x="4772092" y="3913473"/>
            <a:ext cx="2319958" cy="2944527"/>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a228fde6-b724-4503-b6bc-58b2fde00653"/>
          <p:cNvSpPr/>
          <p:nvPr/>
        </p:nvSpPr>
        <p:spPr>
          <a:xfrm>
            <a:off x="0" y="6248398"/>
            <a:ext cx="1662551" cy="609602"/>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4ad397fa-f332-4a6a-8471-1994d8b38d76"/>
          <p:cNvSpPr/>
          <p:nvPr/>
        </p:nvSpPr>
        <p:spPr>
          <a:xfrm>
            <a:off x="10400140" y="6238007"/>
            <a:ext cx="1791860" cy="619993"/>
          </a:xfrm>
          <a:prstGeom prst="rect">
            <a:avLst/>
          </a:prstGeom>
          <a:blipFill>
            <a:blip r:embed="rId18">
              <a:duotone>
                <a:schemeClr val="accent5">
                  <a:shade val="45000"/>
                  <a:satMod val="135000"/>
                </a:schemeClr>
                <a:prstClr val="white"/>
              </a:duotone>
              <a:extLst>
                <a:ext uri="{BEBA8EAE-BF5A-486C-A8C5-ECC9F3942E4B}">
                  <a14:imgProps xmlns:a14="http://schemas.microsoft.com/office/drawing/2010/main">
                    <a14:imgLayer r:embed="rId19">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1acb04df-1494-4868-98cd-797be830167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35898" y="2791427"/>
            <a:ext cx="1263388" cy="673344"/>
          </a:xfrm>
          <a:prstGeom prst="rect">
            <a:avLst/>
          </a:prstGeom>
        </p:spPr>
      </p:pic>
      <p:sp>
        <p:nvSpPr>
          <p:cNvPr id="25" name="矩形 24" descr="b2efc4a5-6ac0-49c0-8328-93647aa03bfd"/>
          <p:cNvSpPr/>
          <p:nvPr/>
        </p:nvSpPr>
        <p:spPr>
          <a:xfrm>
            <a:off x="8298174" y="2896978"/>
            <a:ext cx="3335710" cy="1248117"/>
          </a:xfrm>
          <a:prstGeom prst="rect">
            <a:avLst/>
          </a:prstGeom>
          <a:blipFill>
            <a:blip r:embed="rId14"/>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图表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62000" y="715964"/>
            <a:ext cx="10591800" cy="646332"/>
          </a:xfrm>
          <a:prstGeom prst="rect">
            <a:avLst/>
          </a:prstGeom>
        </p:spPr>
        <p:txBody>
          <a:bodyPr rtlCol="0">
            <a:noAutofit/>
          </a:bodyPr>
          <a:lstStyle>
            <a:lvl1pPr>
              <a:spcBef>
                <a:spcPts val="1000"/>
              </a:spcBef>
              <a:defRPr sz="4000" b="1">
                <a:solidFill>
                  <a:schemeClr val="accent5"/>
                </a:solidFill>
                <a:latin typeface="Microsoft YaHei UI" panose="020B0503020204020204" pitchFamily="34" charset="-122"/>
                <a:ea typeface="Microsoft YaHei UI" panose="020B0503020204020204" pitchFamily="34" charset="-122"/>
              </a:defRPr>
            </a:lvl1pPr>
          </a:lstStyle>
          <a:p>
            <a:pPr rtl="0"/>
            <a:r>
              <a:rPr lang="zh-CN" altLang="en-US" noProof="0"/>
              <a:t>在此处插入标题</a:t>
            </a:r>
            <a:endParaRPr lang="zh-CN" altLang="en-US" noProof="0"/>
          </a:p>
        </p:txBody>
      </p:sp>
      <p:sp>
        <p:nvSpPr>
          <p:cNvPr id="10" name="文本占位符 15"/>
          <p:cNvSpPr>
            <a:spLocks noGrp="1"/>
          </p:cNvSpPr>
          <p:nvPr>
            <p:ph type="body" sz="quarter" idx="11" hasCustomPrompt="1"/>
          </p:nvPr>
        </p:nvSpPr>
        <p:spPr>
          <a:xfrm>
            <a:off x="762000" y="1432562"/>
            <a:ext cx="10667999" cy="1158237"/>
          </a:xfrm>
          <a:prstGeom prst="rect">
            <a:avLst/>
          </a:prstGeom>
        </p:spPr>
        <p:txBody>
          <a:bodyPr rtlCol="0"/>
          <a:lstStyle>
            <a:lvl1pPr marL="0" indent="0">
              <a:lnSpc>
                <a:spcPct val="100000"/>
              </a:lnSpc>
              <a:buNone/>
              <a:defRPr sz="1800" b="0">
                <a:solidFill>
                  <a:schemeClr val="bg1"/>
                </a:solidFill>
                <a:latin typeface="Microsoft YaHei UI" panose="020B0503020204020204" pitchFamily="34" charset="-122"/>
                <a:ea typeface="Microsoft YaHei UI" panose="020B0503020204020204" pitchFamily="34" charset="-122"/>
              </a:defRPr>
            </a:lvl1pPr>
            <a:lvl2pPr marL="228600">
              <a:lnSpc>
                <a:spcPct val="100000"/>
              </a:lnSpc>
              <a:spcBef>
                <a:spcPts val="1000"/>
              </a:spcBef>
              <a:defRPr sz="1800" b="0">
                <a:solidFill>
                  <a:schemeClr val="bg1"/>
                </a:solidFill>
                <a:latin typeface="Microsoft YaHei UI" panose="020B0503020204020204" pitchFamily="34" charset="-122"/>
                <a:ea typeface="Microsoft YaHei UI" panose="020B0503020204020204" pitchFamily="34" charset="-122"/>
              </a:defRPr>
            </a:lvl2pPr>
          </a:lstStyle>
          <a:p>
            <a:pPr lvl="0" rtl="0"/>
            <a:r>
              <a:rPr lang="zh-CN" altLang="en-US" noProof="0"/>
              <a:t>在此处插入副标题</a:t>
            </a:r>
            <a:endParaRPr lang="zh-CN" altLang="en-US" noProof="0"/>
          </a:p>
          <a:p>
            <a:pPr lvl="1" rtl="0"/>
            <a:r>
              <a:rPr lang="zh-CN" altLang="en-US" noProof="0"/>
              <a:t>在此处插入内容</a:t>
            </a:r>
            <a:endParaRPr lang="zh-CN" altLang="en-US" noProof="0"/>
          </a:p>
        </p:txBody>
      </p:sp>
      <p:sp>
        <p:nvSpPr>
          <p:cNvPr id="11" name="表格​​占位符 10"/>
          <p:cNvSpPr>
            <a:spLocks noGrp="1"/>
          </p:cNvSpPr>
          <p:nvPr>
            <p:ph type="tbl" sz="quarter" idx="12" hasCustomPrompt="1"/>
          </p:nvPr>
        </p:nvSpPr>
        <p:spPr>
          <a:xfrm>
            <a:off x="757381" y="2591662"/>
            <a:ext cx="10667999" cy="2833776"/>
          </a:xfrm>
          <a:prstGeom prst="rect">
            <a:avLst/>
          </a:prstGeom>
        </p:spPr>
        <p:txBody>
          <a:bodyPr rtlCol="0"/>
          <a:lstStyle>
            <a:lvl1pPr marL="0" indent="0">
              <a:buNone/>
              <a:defRPr sz="1800" b="0">
                <a:latin typeface="Microsoft YaHei UI" panose="020B0503020204020204" pitchFamily="34" charset="-122"/>
                <a:ea typeface="Microsoft YaHei UI" panose="020B0503020204020204" pitchFamily="34" charset="-122"/>
              </a:defRPr>
            </a:lvl1pPr>
          </a:lstStyle>
          <a:p>
            <a:pPr rtl="0"/>
            <a:r>
              <a:rPr lang="zh-CN" altLang="en-US" noProof="0"/>
              <a:t>在此处插入内容</a:t>
            </a:r>
            <a:endParaRPr lang="zh-CN" altLang="en-US" noProof="0"/>
          </a:p>
        </p:txBody>
      </p:sp>
      <p:pic>
        <p:nvPicPr>
          <p:cNvPr id="7" name="图片占位符 20" descr="明亮多彩的几何图案 "/>
          <p:cNvPicPr>
            <a:picLocks noChangeAspect="1"/>
          </p:cNvPicPr>
          <p:nvPr userDrawn="1"/>
        </p:nvPicPr>
        <p:blipFill rotWithShape="1">
          <a:blip r:embed="rId2"/>
          <a:srcRect t="193" b="193"/>
          <a:stretch>
            <a:fillRect/>
          </a:stretch>
        </p:blipFill>
        <p:spPr>
          <a:xfrm>
            <a:off x="0" y="5990252"/>
            <a:ext cx="12192000" cy="867748"/>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mart Art">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62000" y="715964"/>
            <a:ext cx="10591800" cy="646332"/>
          </a:xfrm>
          <a:prstGeom prst="rect">
            <a:avLst/>
          </a:prstGeom>
        </p:spPr>
        <p:txBody>
          <a:bodyPr rtlCol="0">
            <a:noAutofit/>
          </a:bodyPr>
          <a:lstStyle>
            <a:lvl1pPr>
              <a:spcBef>
                <a:spcPts val="1000"/>
              </a:spcBef>
              <a:defRPr sz="4000" b="1">
                <a:solidFill>
                  <a:schemeClr val="accent6">
                    <a:lumMod val="60000"/>
                    <a:lumOff val="40000"/>
                  </a:schemeClr>
                </a:solidFill>
                <a:latin typeface="Microsoft YaHei UI" panose="020B0503020204020204" pitchFamily="34" charset="-122"/>
                <a:ea typeface="Microsoft YaHei UI" panose="020B0503020204020204" pitchFamily="34" charset="-122"/>
              </a:defRPr>
            </a:lvl1pPr>
          </a:lstStyle>
          <a:p>
            <a:pPr rtl="0"/>
            <a:r>
              <a:rPr lang="zh-CN" altLang="en-US" noProof="0"/>
              <a:t>在此处插入标题</a:t>
            </a:r>
            <a:endParaRPr lang="zh-CN" altLang="en-US" noProof="0"/>
          </a:p>
        </p:txBody>
      </p:sp>
      <p:sp>
        <p:nvSpPr>
          <p:cNvPr id="7" name="文本占位符 15"/>
          <p:cNvSpPr>
            <a:spLocks noGrp="1"/>
          </p:cNvSpPr>
          <p:nvPr>
            <p:ph type="body" sz="quarter" idx="11" hasCustomPrompt="1"/>
          </p:nvPr>
        </p:nvSpPr>
        <p:spPr>
          <a:xfrm>
            <a:off x="762000" y="1432562"/>
            <a:ext cx="10667999" cy="927425"/>
          </a:xfrm>
          <a:prstGeom prst="rect">
            <a:avLst/>
          </a:prstGeom>
        </p:spPr>
        <p:txBody>
          <a:bodyPr rtlCol="0"/>
          <a:lstStyle>
            <a:lvl1pPr marL="0" indent="0">
              <a:lnSpc>
                <a:spcPct val="100000"/>
              </a:lnSpc>
              <a:buNone/>
              <a:defRPr sz="1800" b="0">
                <a:solidFill>
                  <a:schemeClr val="bg1"/>
                </a:solidFill>
                <a:latin typeface="Microsoft YaHei UI" panose="020B0503020204020204" pitchFamily="34" charset="-122"/>
                <a:ea typeface="Microsoft YaHei UI" panose="020B0503020204020204" pitchFamily="34" charset="-122"/>
              </a:defRPr>
            </a:lvl1pPr>
            <a:lvl2pPr marL="228600">
              <a:lnSpc>
                <a:spcPct val="100000"/>
              </a:lnSpc>
              <a:spcBef>
                <a:spcPts val="1000"/>
              </a:spcBef>
              <a:defRPr sz="1800" b="0">
                <a:solidFill>
                  <a:schemeClr val="bg1"/>
                </a:solidFill>
                <a:latin typeface="Microsoft YaHei UI" panose="020B0503020204020204" pitchFamily="34" charset="-122"/>
                <a:ea typeface="Microsoft YaHei UI" panose="020B0503020204020204" pitchFamily="34" charset="-122"/>
              </a:defRPr>
            </a:lvl2pPr>
          </a:lstStyle>
          <a:p>
            <a:pPr lvl="0" rtl="0"/>
            <a:r>
              <a:rPr lang="zh-CN" altLang="en-US" noProof="0"/>
              <a:t>在此处插入副标题</a:t>
            </a:r>
            <a:endParaRPr lang="zh-CN" altLang="en-US" noProof="0"/>
          </a:p>
          <a:p>
            <a:pPr lvl="1" rtl="0"/>
            <a:r>
              <a:rPr lang="zh-CN" altLang="en-US" noProof="0"/>
              <a:t>在此处插入内容</a:t>
            </a:r>
            <a:endParaRPr lang="zh-CN" altLang="en-US" noProof="0"/>
          </a:p>
        </p:txBody>
      </p:sp>
      <p:sp>
        <p:nvSpPr>
          <p:cNvPr id="8" name="SmartArt 占位符 7"/>
          <p:cNvSpPr>
            <a:spLocks noGrp="1"/>
          </p:cNvSpPr>
          <p:nvPr>
            <p:ph type="pic" sz="quarter" idx="14" hasCustomPrompt="1"/>
          </p:nvPr>
        </p:nvSpPr>
        <p:spPr>
          <a:xfrm>
            <a:off x="762001" y="2369129"/>
            <a:ext cx="10667998" cy="3343657"/>
          </a:xfrm>
          <a:prstGeom prst="rect">
            <a:avLst/>
          </a:prstGeom>
        </p:spPr>
        <p:txBody>
          <a:bodyPr rtlCol="0"/>
          <a:lstStyle>
            <a:lvl1pPr marL="0" indent="0">
              <a:buNone/>
              <a:defRPr sz="1800" b="0">
                <a:latin typeface="Microsoft YaHei UI" panose="020B0503020204020204" pitchFamily="34" charset="-122"/>
                <a:ea typeface="Microsoft YaHei UI" panose="020B0503020204020204" pitchFamily="34" charset="-122"/>
              </a:defRPr>
            </a:lvl1pPr>
          </a:lstStyle>
          <a:p>
            <a:pPr rtl="0"/>
            <a:r>
              <a:rPr lang="zh-CN" altLang="en-US" noProof="0"/>
              <a:t>在此处插入内容</a:t>
            </a:r>
            <a:endParaRPr lang="zh-CN" altLang="en-US" noProof="0"/>
          </a:p>
        </p:txBody>
      </p:sp>
      <p:pic>
        <p:nvPicPr>
          <p:cNvPr id="9" name="图片占位符 11" descr="明亮多彩的几何图案 "/>
          <p:cNvPicPr>
            <a:picLocks noChangeAspect="1"/>
          </p:cNvPicPr>
          <p:nvPr userDrawn="1"/>
        </p:nvPicPr>
        <p:blipFill>
          <a:blip r:embed="rId2"/>
          <a:srcRect t="390" b="390"/>
          <a:stretch>
            <a:fillRect/>
          </a:stretch>
        </p:blipFill>
        <p:spPr>
          <a:xfrm>
            <a:off x="0" y="5999582"/>
            <a:ext cx="12192000" cy="858417"/>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microsoft.com/office/2007/relationships/hdphoto" Target="../media/image16.wdp"/><Relationship Id="rId16" Type="http://schemas.openxmlformats.org/officeDocument/2006/relationships/image" Target="../media/image15.png"/><Relationship Id="rId15" Type="http://schemas.microsoft.com/office/2007/relationships/hdphoto" Target="../media/image6.wdp"/><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image" Target="../media/image23.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5E8FF"/>
        </a:solidFill>
        <a:effectLst/>
      </p:bgPr>
    </p:bg>
    <p:spTree>
      <p:nvGrpSpPr>
        <p:cNvPr id="1" name=""/>
        <p:cNvGrpSpPr/>
        <p:nvPr/>
      </p:nvGrpSpPr>
      <p:grpSpPr>
        <a:xfrm>
          <a:off x="0" y="0"/>
          <a:ext cx="0" cy="0"/>
          <a:chOff x="0" y="0"/>
          <a:chExt cx="0" cy="0"/>
        </a:xfrm>
      </p:grpSpPr>
      <p:sp>
        <p:nvSpPr>
          <p:cNvPr id="8" name="矩形 7"/>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50" y="0"/>
            <a:ext cx="12192000" cy="5903089"/>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312516" y="358814"/>
            <a:ext cx="11563109" cy="6146157"/>
          </a:xfrm>
          <a:custGeom>
            <a:avLst/>
            <a:gdLst>
              <a:gd name="connsiteX0" fmla="*/ 0 w 11563109"/>
              <a:gd name="connsiteY0" fmla="*/ 353035 h 6146157"/>
              <a:gd name="connsiteX1" fmla="*/ 353035 w 11563109"/>
              <a:gd name="connsiteY1" fmla="*/ 0 h 6146157"/>
              <a:gd name="connsiteX2" fmla="*/ 814459 w 11563109"/>
              <a:gd name="connsiteY2" fmla="*/ 0 h 6146157"/>
              <a:gd name="connsiteX3" fmla="*/ 1710165 w 11563109"/>
              <a:gd name="connsiteY3" fmla="*/ 0 h 6146157"/>
              <a:gd name="connsiteX4" fmla="*/ 2605871 w 11563109"/>
              <a:gd name="connsiteY4" fmla="*/ 0 h 6146157"/>
              <a:gd name="connsiteX5" fmla="*/ 3175865 w 11563109"/>
              <a:gd name="connsiteY5" fmla="*/ 0 h 6146157"/>
              <a:gd name="connsiteX6" fmla="*/ 3745860 w 11563109"/>
              <a:gd name="connsiteY6" fmla="*/ 0 h 6146157"/>
              <a:gd name="connsiteX7" fmla="*/ 4641565 w 11563109"/>
              <a:gd name="connsiteY7" fmla="*/ 0 h 6146157"/>
              <a:gd name="connsiteX8" fmla="*/ 5537271 w 11563109"/>
              <a:gd name="connsiteY8" fmla="*/ 0 h 6146157"/>
              <a:gd name="connsiteX9" fmla="*/ 5998695 w 11563109"/>
              <a:gd name="connsiteY9" fmla="*/ 0 h 6146157"/>
              <a:gd name="connsiteX10" fmla="*/ 6677260 w 11563109"/>
              <a:gd name="connsiteY10" fmla="*/ 0 h 6146157"/>
              <a:gd name="connsiteX11" fmla="*/ 7355825 w 11563109"/>
              <a:gd name="connsiteY11" fmla="*/ 0 h 6146157"/>
              <a:gd name="connsiteX12" fmla="*/ 7925820 w 11563109"/>
              <a:gd name="connsiteY12" fmla="*/ 0 h 6146157"/>
              <a:gd name="connsiteX13" fmla="*/ 8387244 w 11563109"/>
              <a:gd name="connsiteY13" fmla="*/ 0 h 6146157"/>
              <a:gd name="connsiteX14" fmla="*/ 9174379 w 11563109"/>
              <a:gd name="connsiteY14" fmla="*/ 0 h 6146157"/>
              <a:gd name="connsiteX15" fmla="*/ 9744374 w 11563109"/>
              <a:gd name="connsiteY15" fmla="*/ 0 h 6146157"/>
              <a:gd name="connsiteX16" fmla="*/ 10314368 w 11563109"/>
              <a:gd name="connsiteY16" fmla="*/ 0 h 6146157"/>
              <a:gd name="connsiteX17" fmla="*/ 11210074 w 11563109"/>
              <a:gd name="connsiteY17" fmla="*/ 0 h 6146157"/>
              <a:gd name="connsiteX18" fmla="*/ 11563109 w 11563109"/>
              <a:gd name="connsiteY18" fmla="*/ 353035 h 6146157"/>
              <a:gd name="connsiteX19" fmla="*/ 11563109 w 11563109"/>
              <a:gd name="connsiteY19" fmla="*/ 1087447 h 6146157"/>
              <a:gd name="connsiteX20" fmla="*/ 11563109 w 11563109"/>
              <a:gd name="connsiteY20" fmla="*/ 1658656 h 6146157"/>
              <a:gd name="connsiteX21" fmla="*/ 11563109 w 11563109"/>
              <a:gd name="connsiteY21" fmla="*/ 2175464 h 6146157"/>
              <a:gd name="connsiteX22" fmla="*/ 11563109 w 11563109"/>
              <a:gd name="connsiteY22" fmla="*/ 2692272 h 6146157"/>
              <a:gd name="connsiteX23" fmla="*/ 11563109 w 11563109"/>
              <a:gd name="connsiteY23" fmla="*/ 3263482 h 6146157"/>
              <a:gd name="connsiteX24" fmla="*/ 11563109 w 11563109"/>
              <a:gd name="connsiteY24" fmla="*/ 3780290 h 6146157"/>
              <a:gd name="connsiteX25" fmla="*/ 11563109 w 11563109"/>
              <a:gd name="connsiteY25" fmla="*/ 4405900 h 6146157"/>
              <a:gd name="connsiteX26" fmla="*/ 11563109 w 11563109"/>
              <a:gd name="connsiteY26" fmla="*/ 5085911 h 6146157"/>
              <a:gd name="connsiteX27" fmla="*/ 11563109 w 11563109"/>
              <a:gd name="connsiteY27" fmla="*/ 5793122 h 6146157"/>
              <a:gd name="connsiteX28" fmla="*/ 11210074 w 11563109"/>
              <a:gd name="connsiteY28" fmla="*/ 6146157 h 6146157"/>
              <a:gd name="connsiteX29" fmla="*/ 10748650 w 11563109"/>
              <a:gd name="connsiteY29" fmla="*/ 6146157 h 6146157"/>
              <a:gd name="connsiteX30" fmla="*/ 9961515 w 11563109"/>
              <a:gd name="connsiteY30" fmla="*/ 6146157 h 6146157"/>
              <a:gd name="connsiteX31" fmla="*/ 9282950 w 11563109"/>
              <a:gd name="connsiteY31" fmla="*/ 6146157 h 6146157"/>
              <a:gd name="connsiteX32" fmla="*/ 8495814 w 11563109"/>
              <a:gd name="connsiteY32" fmla="*/ 6146157 h 6146157"/>
              <a:gd name="connsiteX33" fmla="*/ 7600109 w 11563109"/>
              <a:gd name="connsiteY33" fmla="*/ 6146157 h 6146157"/>
              <a:gd name="connsiteX34" fmla="*/ 6812973 w 11563109"/>
              <a:gd name="connsiteY34" fmla="*/ 6146157 h 6146157"/>
              <a:gd name="connsiteX35" fmla="*/ 5917267 w 11563109"/>
              <a:gd name="connsiteY35" fmla="*/ 6146157 h 6146157"/>
              <a:gd name="connsiteX36" fmla="*/ 5455843 w 11563109"/>
              <a:gd name="connsiteY36" fmla="*/ 6146157 h 6146157"/>
              <a:gd name="connsiteX37" fmla="*/ 5102990 w 11563109"/>
              <a:gd name="connsiteY37" fmla="*/ 6146157 h 6146157"/>
              <a:gd name="connsiteX38" fmla="*/ 4315854 w 11563109"/>
              <a:gd name="connsiteY38" fmla="*/ 6146157 h 6146157"/>
              <a:gd name="connsiteX39" fmla="*/ 3637289 w 11563109"/>
              <a:gd name="connsiteY39" fmla="*/ 6146157 h 6146157"/>
              <a:gd name="connsiteX40" fmla="*/ 2850154 w 11563109"/>
              <a:gd name="connsiteY40" fmla="*/ 6146157 h 6146157"/>
              <a:gd name="connsiteX41" fmla="*/ 2388730 w 11563109"/>
              <a:gd name="connsiteY41" fmla="*/ 6146157 h 6146157"/>
              <a:gd name="connsiteX42" fmla="*/ 2035876 w 11563109"/>
              <a:gd name="connsiteY42" fmla="*/ 6146157 h 6146157"/>
              <a:gd name="connsiteX43" fmla="*/ 1574452 w 11563109"/>
              <a:gd name="connsiteY43" fmla="*/ 6146157 h 6146157"/>
              <a:gd name="connsiteX44" fmla="*/ 353035 w 11563109"/>
              <a:gd name="connsiteY44" fmla="*/ 6146157 h 6146157"/>
              <a:gd name="connsiteX45" fmla="*/ 0 w 11563109"/>
              <a:gd name="connsiteY45" fmla="*/ 5793122 h 6146157"/>
              <a:gd name="connsiteX46" fmla="*/ 0 w 11563109"/>
              <a:gd name="connsiteY46" fmla="*/ 5276314 h 6146157"/>
              <a:gd name="connsiteX47" fmla="*/ 0 w 11563109"/>
              <a:gd name="connsiteY47" fmla="*/ 4759505 h 6146157"/>
              <a:gd name="connsiteX48" fmla="*/ 0 w 11563109"/>
              <a:gd name="connsiteY48" fmla="*/ 4133895 h 6146157"/>
              <a:gd name="connsiteX49" fmla="*/ 0 w 11563109"/>
              <a:gd name="connsiteY49" fmla="*/ 3453885 h 6146157"/>
              <a:gd name="connsiteX50" fmla="*/ 0 w 11563109"/>
              <a:gd name="connsiteY50" fmla="*/ 2665072 h 6146157"/>
              <a:gd name="connsiteX51" fmla="*/ 0 w 11563109"/>
              <a:gd name="connsiteY51" fmla="*/ 2039462 h 6146157"/>
              <a:gd name="connsiteX52" fmla="*/ 0 w 11563109"/>
              <a:gd name="connsiteY52" fmla="*/ 1413852 h 6146157"/>
              <a:gd name="connsiteX53" fmla="*/ 0 w 11563109"/>
              <a:gd name="connsiteY53" fmla="*/ 353035 h 614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63109" h="6146157" fill="none" extrusionOk="0">
                <a:moveTo>
                  <a:pt x="0" y="353035"/>
                </a:moveTo>
                <a:cubicBezTo>
                  <a:pt x="-2001" y="138532"/>
                  <a:pt x="155350" y="14140"/>
                  <a:pt x="353035" y="0"/>
                </a:cubicBezTo>
                <a:cubicBezTo>
                  <a:pt x="540051" y="9557"/>
                  <a:pt x="697962" y="-6005"/>
                  <a:pt x="814459" y="0"/>
                </a:cubicBezTo>
                <a:cubicBezTo>
                  <a:pt x="930956" y="6005"/>
                  <a:pt x="1441369" y="35642"/>
                  <a:pt x="1710165" y="0"/>
                </a:cubicBezTo>
                <a:cubicBezTo>
                  <a:pt x="1978961" y="-35642"/>
                  <a:pt x="2352779" y="7874"/>
                  <a:pt x="2605871" y="0"/>
                </a:cubicBezTo>
                <a:cubicBezTo>
                  <a:pt x="2858963" y="-7874"/>
                  <a:pt x="2981565" y="668"/>
                  <a:pt x="3175865" y="0"/>
                </a:cubicBezTo>
                <a:cubicBezTo>
                  <a:pt x="3370165" y="-668"/>
                  <a:pt x="3584072" y="-13564"/>
                  <a:pt x="3745860" y="0"/>
                </a:cubicBezTo>
                <a:cubicBezTo>
                  <a:pt x="3907648" y="13564"/>
                  <a:pt x="4211094" y="29153"/>
                  <a:pt x="4641565" y="0"/>
                </a:cubicBezTo>
                <a:cubicBezTo>
                  <a:pt x="5072036" y="-29153"/>
                  <a:pt x="5278374" y="-15418"/>
                  <a:pt x="5537271" y="0"/>
                </a:cubicBezTo>
                <a:cubicBezTo>
                  <a:pt x="5796168" y="15418"/>
                  <a:pt x="5793110" y="7492"/>
                  <a:pt x="5998695" y="0"/>
                </a:cubicBezTo>
                <a:cubicBezTo>
                  <a:pt x="6204280" y="-7492"/>
                  <a:pt x="6382941" y="-29213"/>
                  <a:pt x="6677260" y="0"/>
                </a:cubicBezTo>
                <a:cubicBezTo>
                  <a:pt x="6971580" y="29213"/>
                  <a:pt x="7112812" y="-13405"/>
                  <a:pt x="7355825" y="0"/>
                </a:cubicBezTo>
                <a:cubicBezTo>
                  <a:pt x="7598839" y="13405"/>
                  <a:pt x="7678799" y="-21676"/>
                  <a:pt x="7925820" y="0"/>
                </a:cubicBezTo>
                <a:cubicBezTo>
                  <a:pt x="8172842" y="21676"/>
                  <a:pt x="8229300" y="-19225"/>
                  <a:pt x="8387244" y="0"/>
                </a:cubicBezTo>
                <a:cubicBezTo>
                  <a:pt x="8545188" y="19225"/>
                  <a:pt x="9014179" y="-3079"/>
                  <a:pt x="9174379" y="0"/>
                </a:cubicBezTo>
                <a:cubicBezTo>
                  <a:pt x="9334580" y="3079"/>
                  <a:pt x="9501970" y="-14184"/>
                  <a:pt x="9744374" y="0"/>
                </a:cubicBezTo>
                <a:cubicBezTo>
                  <a:pt x="9986778" y="14184"/>
                  <a:pt x="10066851" y="10937"/>
                  <a:pt x="10314368" y="0"/>
                </a:cubicBezTo>
                <a:cubicBezTo>
                  <a:pt x="10561885" y="-10937"/>
                  <a:pt x="10960207" y="-18404"/>
                  <a:pt x="11210074" y="0"/>
                </a:cubicBezTo>
                <a:cubicBezTo>
                  <a:pt x="11391977" y="33298"/>
                  <a:pt x="11569394" y="185113"/>
                  <a:pt x="11563109" y="353035"/>
                </a:cubicBezTo>
                <a:cubicBezTo>
                  <a:pt x="11567711" y="600772"/>
                  <a:pt x="11556529" y="882254"/>
                  <a:pt x="11563109" y="1087447"/>
                </a:cubicBezTo>
                <a:cubicBezTo>
                  <a:pt x="11569689" y="1292640"/>
                  <a:pt x="11582960" y="1464407"/>
                  <a:pt x="11563109" y="1658656"/>
                </a:cubicBezTo>
                <a:cubicBezTo>
                  <a:pt x="11543258" y="1852905"/>
                  <a:pt x="11558026" y="1994734"/>
                  <a:pt x="11563109" y="2175464"/>
                </a:cubicBezTo>
                <a:cubicBezTo>
                  <a:pt x="11568192" y="2356194"/>
                  <a:pt x="11562512" y="2465213"/>
                  <a:pt x="11563109" y="2692272"/>
                </a:cubicBezTo>
                <a:cubicBezTo>
                  <a:pt x="11563706" y="2919331"/>
                  <a:pt x="11573688" y="3012140"/>
                  <a:pt x="11563109" y="3263482"/>
                </a:cubicBezTo>
                <a:cubicBezTo>
                  <a:pt x="11552531" y="3514824"/>
                  <a:pt x="11559663" y="3577051"/>
                  <a:pt x="11563109" y="3780290"/>
                </a:cubicBezTo>
                <a:cubicBezTo>
                  <a:pt x="11566555" y="3983529"/>
                  <a:pt x="11576391" y="4157479"/>
                  <a:pt x="11563109" y="4405900"/>
                </a:cubicBezTo>
                <a:cubicBezTo>
                  <a:pt x="11549828" y="4654321"/>
                  <a:pt x="11535363" y="4783834"/>
                  <a:pt x="11563109" y="5085911"/>
                </a:cubicBezTo>
                <a:cubicBezTo>
                  <a:pt x="11590855" y="5387988"/>
                  <a:pt x="11555756" y="5606214"/>
                  <a:pt x="11563109" y="5793122"/>
                </a:cubicBezTo>
                <a:cubicBezTo>
                  <a:pt x="11571004" y="5968066"/>
                  <a:pt x="11412922" y="6159086"/>
                  <a:pt x="11210074" y="6146157"/>
                </a:cubicBezTo>
                <a:cubicBezTo>
                  <a:pt x="11000251" y="6135614"/>
                  <a:pt x="10957069" y="6124318"/>
                  <a:pt x="10748650" y="6146157"/>
                </a:cubicBezTo>
                <a:cubicBezTo>
                  <a:pt x="10540231" y="6167996"/>
                  <a:pt x="10151725" y="6140424"/>
                  <a:pt x="9961515" y="6146157"/>
                </a:cubicBezTo>
                <a:cubicBezTo>
                  <a:pt x="9771305" y="6151890"/>
                  <a:pt x="9532950" y="6167623"/>
                  <a:pt x="9282950" y="6146157"/>
                </a:cubicBezTo>
                <a:cubicBezTo>
                  <a:pt x="9032950" y="6124691"/>
                  <a:pt x="8800648" y="6126739"/>
                  <a:pt x="8495814" y="6146157"/>
                </a:cubicBezTo>
                <a:cubicBezTo>
                  <a:pt x="8190980" y="6165575"/>
                  <a:pt x="7994753" y="6134435"/>
                  <a:pt x="7600109" y="6146157"/>
                </a:cubicBezTo>
                <a:cubicBezTo>
                  <a:pt x="7205465" y="6157879"/>
                  <a:pt x="7008693" y="6153397"/>
                  <a:pt x="6812973" y="6146157"/>
                </a:cubicBezTo>
                <a:cubicBezTo>
                  <a:pt x="6617253" y="6138917"/>
                  <a:pt x="6281195" y="6174110"/>
                  <a:pt x="5917267" y="6146157"/>
                </a:cubicBezTo>
                <a:cubicBezTo>
                  <a:pt x="5553339" y="6118204"/>
                  <a:pt x="5670473" y="6155791"/>
                  <a:pt x="5455843" y="6146157"/>
                </a:cubicBezTo>
                <a:cubicBezTo>
                  <a:pt x="5241213" y="6136523"/>
                  <a:pt x="5279311" y="6142587"/>
                  <a:pt x="5102990" y="6146157"/>
                </a:cubicBezTo>
                <a:cubicBezTo>
                  <a:pt x="4926669" y="6149727"/>
                  <a:pt x="4490829" y="6144279"/>
                  <a:pt x="4315854" y="6146157"/>
                </a:cubicBezTo>
                <a:cubicBezTo>
                  <a:pt x="4140879" y="6148035"/>
                  <a:pt x="3867595" y="6126230"/>
                  <a:pt x="3637289" y="6146157"/>
                </a:cubicBezTo>
                <a:cubicBezTo>
                  <a:pt x="3406983" y="6166084"/>
                  <a:pt x="3114506" y="6151411"/>
                  <a:pt x="2850154" y="6146157"/>
                </a:cubicBezTo>
                <a:cubicBezTo>
                  <a:pt x="2585803" y="6140903"/>
                  <a:pt x="2544623" y="6156933"/>
                  <a:pt x="2388730" y="6146157"/>
                </a:cubicBezTo>
                <a:cubicBezTo>
                  <a:pt x="2232837" y="6135381"/>
                  <a:pt x="2187962" y="6136061"/>
                  <a:pt x="2035876" y="6146157"/>
                </a:cubicBezTo>
                <a:cubicBezTo>
                  <a:pt x="1883790" y="6156253"/>
                  <a:pt x="1704933" y="6145685"/>
                  <a:pt x="1574452" y="6146157"/>
                </a:cubicBezTo>
                <a:cubicBezTo>
                  <a:pt x="1443971" y="6146629"/>
                  <a:pt x="915762" y="6176363"/>
                  <a:pt x="353035" y="6146157"/>
                </a:cubicBezTo>
                <a:cubicBezTo>
                  <a:pt x="167515" y="6099777"/>
                  <a:pt x="10958" y="5987880"/>
                  <a:pt x="0" y="5793122"/>
                </a:cubicBezTo>
                <a:cubicBezTo>
                  <a:pt x="16379" y="5599752"/>
                  <a:pt x="-16735" y="5480059"/>
                  <a:pt x="0" y="5276314"/>
                </a:cubicBezTo>
                <a:cubicBezTo>
                  <a:pt x="16735" y="5072569"/>
                  <a:pt x="360" y="4941362"/>
                  <a:pt x="0" y="4759505"/>
                </a:cubicBezTo>
                <a:cubicBezTo>
                  <a:pt x="-360" y="4577648"/>
                  <a:pt x="20181" y="4351820"/>
                  <a:pt x="0" y="4133895"/>
                </a:cubicBezTo>
                <a:cubicBezTo>
                  <a:pt x="-20181" y="3915970"/>
                  <a:pt x="-16338" y="3620454"/>
                  <a:pt x="0" y="3453885"/>
                </a:cubicBezTo>
                <a:cubicBezTo>
                  <a:pt x="16338" y="3287316"/>
                  <a:pt x="25501" y="2954278"/>
                  <a:pt x="0" y="2665072"/>
                </a:cubicBezTo>
                <a:cubicBezTo>
                  <a:pt x="-25501" y="2375866"/>
                  <a:pt x="-23973" y="2274839"/>
                  <a:pt x="0" y="2039462"/>
                </a:cubicBezTo>
                <a:cubicBezTo>
                  <a:pt x="23973" y="1804085"/>
                  <a:pt x="12109" y="1639070"/>
                  <a:pt x="0" y="1413852"/>
                </a:cubicBezTo>
                <a:cubicBezTo>
                  <a:pt x="-12109" y="1188634"/>
                  <a:pt x="-13806" y="568188"/>
                  <a:pt x="0" y="353035"/>
                </a:cubicBezTo>
                <a:close/>
              </a:path>
              <a:path w="11563109" h="6146157" stroke="0" extrusionOk="0">
                <a:moveTo>
                  <a:pt x="0" y="353035"/>
                </a:moveTo>
                <a:cubicBezTo>
                  <a:pt x="-36463" y="134719"/>
                  <a:pt x="159179" y="40025"/>
                  <a:pt x="353035" y="0"/>
                </a:cubicBezTo>
                <a:cubicBezTo>
                  <a:pt x="590760" y="10478"/>
                  <a:pt x="753940" y="-9854"/>
                  <a:pt x="923030" y="0"/>
                </a:cubicBezTo>
                <a:cubicBezTo>
                  <a:pt x="1092120" y="9854"/>
                  <a:pt x="1357266" y="-26281"/>
                  <a:pt x="1601594" y="0"/>
                </a:cubicBezTo>
                <a:cubicBezTo>
                  <a:pt x="1845922" y="26281"/>
                  <a:pt x="1894789" y="10994"/>
                  <a:pt x="2063019" y="0"/>
                </a:cubicBezTo>
                <a:cubicBezTo>
                  <a:pt x="2231249" y="-10994"/>
                  <a:pt x="2489000" y="36842"/>
                  <a:pt x="2850154" y="0"/>
                </a:cubicBezTo>
                <a:cubicBezTo>
                  <a:pt x="3211309" y="-36842"/>
                  <a:pt x="3345884" y="25091"/>
                  <a:pt x="3637289" y="0"/>
                </a:cubicBezTo>
                <a:cubicBezTo>
                  <a:pt x="3928694" y="-25091"/>
                  <a:pt x="3919022" y="6595"/>
                  <a:pt x="4098713" y="0"/>
                </a:cubicBezTo>
                <a:cubicBezTo>
                  <a:pt x="4278404" y="-6595"/>
                  <a:pt x="4630106" y="33879"/>
                  <a:pt x="4885849" y="0"/>
                </a:cubicBezTo>
                <a:cubicBezTo>
                  <a:pt x="5141592" y="-33879"/>
                  <a:pt x="5154666" y="-13492"/>
                  <a:pt x="5347273" y="0"/>
                </a:cubicBezTo>
                <a:cubicBezTo>
                  <a:pt x="5539880" y="13492"/>
                  <a:pt x="5554367" y="-9830"/>
                  <a:pt x="5700127" y="0"/>
                </a:cubicBezTo>
                <a:cubicBezTo>
                  <a:pt x="5845887" y="9830"/>
                  <a:pt x="6092306" y="-7461"/>
                  <a:pt x="6378692" y="0"/>
                </a:cubicBezTo>
                <a:cubicBezTo>
                  <a:pt x="6665079" y="7461"/>
                  <a:pt x="7069155" y="41731"/>
                  <a:pt x="7274397" y="0"/>
                </a:cubicBezTo>
                <a:cubicBezTo>
                  <a:pt x="7479640" y="-41731"/>
                  <a:pt x="7622145" y="12705"/>
                  <a:pt x="7844392" y="0"/>
                </a:cubicBezTo>
                <a:cubicBezTo>
                  <a:pt x="8066639" y="-12705"/>
                  <a:pt x="8528780" y="-42008"/>
                  <a:pt x="8740098" y="0"/>
                </a:cubicBezTo>
                <a:cubicBezTo>
                  <a:pt x="8951416" y="42008"/>
                  <a:pt x="8930861" y="-10334"/>
                  <a:pt x="9092951" y="0"/>
                </a:cubicBezTo>
                <a:cubicBezTo>
                  <a:pt x="9255041" y="10334"/>
                  <a:pt x="9623710" y="13116"/>
                  <a:pt x="9771516" y="0"/>
                </a:cubicBezTo>
                <a:cubicBezTo>
                  <a:pt x="9919322" y="-13116"/>
                  <a:pt x="10211859" y="7764"/>
                  <a:pt x="10450081" y="0"/>
                </a:cubicBezTo>
                <a:cubicBezTo>
                  <a:pt x="10688304" y="-7764"/>
                  <a:pt x="10951255" y="-29205"/>
                  <a:pt x="11210074" y="0"/>
                </a:cubicBezTo>
                <a:cubicBezTo>
                  <a:pt x="11409747" y="38882"/>
                  <a:pt x="11572775" y="163449"/>
                  <a:pt x="11563109" y="353035"/>
                </a:cubicBezTo>
                <a:cubicBezTo>
                  <a:pt x="11576004" y="485290"/>
                  <a:pt x="11543559" y="836807"/>
                  <a:pt x="11563109" y="978645"/>
                </a:cubicBezTo>
                <a:cubicBezTo>
                  <a:pt x="11582660" y="1120483"/>
                  <a:pt x="11551129" y="1518814"/>
                  <a:pt x="11563109" y="1713057"/>
                </a:cubicBezTo>
                <a:cubicBezTo>
                  <a:pt x="11575089" y="1907300"/>
                  <a:pt x="11575792" y="2118024"/>
                  <a:pt x="11563109" y="2229865"/>
                </a:cubicBezTo>
                <a:cubicBezTo>
                  <a:pt x="11550426" y="2341706"/>
                  <a:pt x="11570063" y="2841224"/>
                  <a:pt x="11563109" y="3018678"/>
                </a:cubicBezTo>
                <a:cubicBezTo>
                  <a:pt x="11556155" y="3196132"/>
                  <a:pt x="11569132" y="3426464"/>
                  <a:pt x="11563109" y="3807490"/>
                </a:cubicBezTo>
                <a:cubicBezTo>
                  <a:pt x="11557086" y="4188516"/>
                  <a:pt x="11587069" y="4216456"/>
                  <a:pt x="11563109" y="4378699"/>
                </a:cubicBezTo>
                <a:cubicBezTo>
                  <a:pt x="11539149" y="4540942"/>
                  <a:pt x="11587592" y="4860184"/>
                  <a:pt x="11563109" y="5058710"/>
                </a:cubicBezTo>
                <a:cubicBezTo>
                  <a:pt x="11538626" y="5257236"/>
                  <a:pt x="11563237" y="5515433"/>
                  <a:pt x="11563109" y="5793122"/>
                </a:cubicBezTo>
                <a:cubicBezTo>
                  <a:pt x="11546257" y="6020958"/>
                  <a:pt x="11391790" y="6130644"/>
                  <a:pt x="11210074" y="6146157"/>
                </a:cubicBezTo>
                <a:cubicBezTo>
                  <a:pt x="11068584" y="6145890"/>
                  <a:pt x="10915000" y="6145922"/>
                  <a:pt x="10748650" y="6146157"/>
                </a:cubicBezTo>
                <a:cubicBezTo>
                  <a:pt x="10582300" y="6146392"/>
                  <a:pt x="10234496" y="6131038"/>
                  <a:pt x="10070085" y="6146157"/>
                </a:cubicBezTo>
                <a:cubicBezTo>
                  <a:pt x="9905675" y="6161276"/>
                  <a:pt x="9806713" y="6152398"/>
                  <a:pt x="9608661" y="6146157"/>
                </a:cubicBezTo>
                <a:cubicBezTo>
                  <a:pt x="9410609" y="6139916"/>
                  <a:pt x="9385309" y="6145108"/>
                  <a:pt x="9255807" y="6146157"/>
                </a:cubicBezTo>
                <a:cubicBezTo>
                  <a:pt x="9126305" y="6147206"/>
                  <a:pt x="8780049" y="6179024"/>
                  <a:pt x="8468672" y="6146157"/>
                </a:cubicBezTo>
                <a:cubicBezTo>
                  <a:pt x="8157296" y="6113290"/>
                  <a:pt x="8029883" y="6126628"/>
                  <a:pt x="7790107" y="6146157"/>
                </a:cubicBezTo>
                <a:cubicBezTo>
                  <a:pt x="7550331" y="6165686"/>
                  <a:pt x="7419726" y="6172084"/>
                  <a:pt x="7220112" y="6146157"/>
                </a:cubicBezTo>
                <a:cubicBezTo>
                  <a:pt x="7020498" y="6120230"/>
                  <a:pt x="6842891" y="6173965"/>
                  <a:pt x="6650118" y="6146157"/>
                </a:cubicBezTo>
                <a:cubicBezTo>
                  <a:pt x="6457345" y="6118349"/>
                  <a:pt x="6372355" y="6136133"/>
                  <a:pt x="6297264" y="6146157"/>
                </a:cubicBezTo>
                <a:cubicBezTo>
                  <a:pt x="6222173" y="6156181"/>
                  <a:pt x="5939625" y="6146362"/>
                  <a:pt x="5835840" y="6146157"/>
                </a:cubicBezTo>
                <a:cubicBezTo>
                  <a:pt x="5732055" y="6145952"/>
                  <a:pt x="5370935" y="6140917"/>
                  <a:pt x="5048704" y="6146157"/>
                </a:cubicBezTo>
                <a:cubicBezTo>
                  <a:pt x="4726473" y="6151397"/>
                  <a:pt x="4485211" y="6170812"/>
                  <a:pt x="4261569" y="6146157"/>
                </a:cubicBezTo>
                <a:cubicBezTo>
                  <a:pt x="4037927" y="6121502"/>
                  <a:pt x="3788244" y="6106992"/>
                  <a:pt x="3474434" y="6146157"/>
                </a:cubicBezTo>
                <a:cubicBezTo>
                  <a:pt x="3160625" y="6185322"/>
                  <a:pt x="3135674" y="6126053"/>
                  <a:pt x="2904439" y="6146157"/>
                </a:cubicBezTo>
                <a:cubicBezTo>
                  <a:pt x="2673204" y="6166261"/>
                  <a:pt x="2660021" y="6143997"/>
                  <a:pt x="2443015" y="6146157"/>
                </a:cubicBezTo>
                <a:cubicBezTo>
                  <a:pt x="2226009" y="6148317"/>
                  <a:pt x="2011344" y="6137007"/>
                  <a:pt x="1655880" y="6146157"/>
                </a:cubicBezTo>
                <a:cubicBezTo>
                  <a:pt x="1300416" y="6155307"/>
                  <a:pt x="1216474" y="6156968"/>
                  <a:pt x="977315" y="6146157"/>
                </a:cubicBezTo>
                <a:cubicBezTo>
                  <a:pt x="738157" y="6135346"/>
                  <a:pt x="516167" y="6168634"/>
                  <a:pt x="353035" y="6146157"/>
                </a:cubicBezTo>
                <a:cubicBezTo>
                  <a:pt x="177675" y="6106993"/>
                  <a:pt x="3422" y="5951613"/>
                  <a:pt x="0" y="5793122"/>
                </a:cubicBezTo>
                <a:cubicBezTo>
                  <a:pt x="7531" y="5576656"/>
                  <a:pt x="-24307" y="5464976"/>
                  <a:pt x="0" y="5221913"/>
                </a:cubicBezTo>
                <a:cubicBezTo>
                  <a:pt x="24307" y="4978850"/>
                  <a:pt x="16982" y="4799843"/>
                  <a:pt x="0" y="4650704"/>
                </a:cubicBezTo>
                <a:cubicBezTo>
                  <a:pt x="-16982" y="4501565"/>
                  <a:pt x="15071" y="4198446"/>
                  <a:pt x="0" y="3970693"/>
                </a:cubicBezTo>
                <a:cubicBezTo>
                  <a:pt x="-15071" y="3742940"/>
                  <a:pt x="22018" y="3446245"/>
                  <a:pt x="0" y="3181880"/>
                </a:cubicBezTo>
                <a:cubicBezTo>
                  <a:pt x="-22018" y="2917515"/>
                  <a:pt x="-26841" y="2757793"/>
                  <a:pt x="0" y="2556270"/>
                </a:cubicBezTo>
                <a:cubicBezTo>
                  <a:pt x="26841" y="2354747"/>
                  <a:pt x="25999" y="2025714"/>
                  <a:pt x="0" y="1876259"/>
                </a:cubicBezTo>
                <a:cubicBezTo>
                  <a:pt x="-25999" y="1726804"/>
                  <a:pt x="4807" y="1404592"/>
                  <a:pt x="0" y="1196248"/>
                </a:cubicBezTo>
                <a:cubicBezTo>
                  <a:pt x="-4807" y="987904"/>
                  <a:pt x="-24531" y="669654"/>
                  <a:pt x="0" y="353035"/>
                </a:cubicBezTo>
                <a:close/>
              </a:path>
            </a:pathLst>
          </a:custGeom>
          <a:solidFill>
            <a:srgbClr val="F8FAFE"/>
          </a:solidFill>
          <a:ln w="508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dirty="0"/>
              <a:t>Click to add title</a:t>
            </a:r>
            <a:endParaRPr lang="en-US" dirty="0"/>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tx1">
                    <a:tint val="75000"/>
                  </a:schemeClr>
                </a:solidFill>
              </a:defRPr>
            </a:lvl1pPr>
          </a:lstStyle>
          <a:p>
            <a:fld id="{C8BB1146-E542-4D4E-B8E9-6919A11DDD48}" type="slidenum">
              <a:rPr lang="en-US" smtClean="0"/>
            </a:fld>
            <a:endParaRPr lang="en-US"/>
          </a:p>
        </p:txBody>
      </p:sp>
      <p:sp>
        <p:nvSpPr>
          <p:cNvPr id="11" name="矩形 10"/>
          <p:cNvSpPr/>
          <p:nvPr/>
        </p:nvSpPr>
        <p:spPr>
          <a:xfrm>
            <a:off x="11087552" y="2336"/>
            <a:ext cx="1104447" cy="1127964"/>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6248398"/>
            <a:ext cx="1662551" cy="609602"/>
          </a:xfrm>
          <a:prstGeom prst="rect">
            <a:avLst/>
          </a:prstGeom>
          <a:blipFill>
            <a:blip r:embed="rId14">
              <a:duotone>
                <a:schemeClr val="accent5">
                  <a:shade val="45000"/>
                  <a:satMod val="135000"/>
                </a:schemeClr>
                <a:prstClr val="white"/>
              </a:duotone>
              <a:extLst>
                <a:ext uri="{BEBA8EAE-BF5A-486C-A8C5-ECC9F3942E4B}">
                  <a14:imgProps xmlns:a14="http://schemas.microsoft.com/office/drawing/2010/main">
                    <a14:imgLayer r:embed="rId15">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400140" y="6238007"/>
            <a:ext cx="1791860" cy="619993"/>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ea"/>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ea"/>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ea"/>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hemeOverride" Target="../theme/themeOverride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5.xml"/><Relationship Id="rId1" Type="http://schemas.openxmlformats.org/officeDocument/2006/relationships/image" Target="../media/image24.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5.xml"/><Relationship Id="rId1" Type="http://schemas.openxmlformats.org/officeDocument/2006/relationships/image" Target="../media/image25.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5.xml"/><Relationship Id="rId1" Type="http://schemas.openxmlformats.org/officeDocument/2006/relationships/image" Target="../media/image26.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5.xml"/><Relationship Id="rId1" Type="http://schemas.openxmlformats.org/officeDocument/2006/relationships/image" Target="../media/image27.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2539294" y="2139950"/>
            <a:ext cx="7393764" cy="1027648"/>
          </a:xfrm>
        </p:spPr>
        <p:txBody>
          <a:bodyPr/>
          <a:lstStyle/>
          <a:p>
            <a:pPr algn="ctr">
              <a:lnSpc>
                <a:spcPct val="100000"/>
              </a:lnSpc>
              <a:spcBef>
                <a:spcPct val="0"/>
              </a:spcBef>
            </a:pPr>
            <a:r>
              <a:rPr lang="zh-CN" altLang="en-US" sz="5400" b="1" i="0" u="none" dirty="0">
                <a:solidFill>
                  <a:srgbClr val="639CEF"/>
                </a:solidFill>
                <a:ea typeface="华康方圆体 Std W7"/>
              </a:rPr>
              <a:t>舞蹈与幼儿舞蹈创编</a:t>
            </a:r>
            <a:endParaRPr lang="en-US" sz="5400" b="1" i="0" u="none" dirty="0">
              <a:solidFill>
                <a:srgbClr val="639CEF"/>
              </a:solidFill>
              <a:ea typeface="华康方圆体 Std W7"/>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13509" y="876301"/>
            <a:ext cx="10858500" cy="900112"/>
          </a:xfrm>
        </p:spPr>
        <p:txBody>
          <a:bodyPr rtlCol="0">
            <a:normAutofit fontScale="90000"/>
          </a:bodyPr>
          <a:lstStyle/>
          <a:p>
            <a:r>
              <a:rPr lang="zh-CN" altLang="en-US" sz="3200" b="0" dirty="0">
                <a:solidFill>
                  <a:srgbClr val="EC028D"/>
                </a:solidFill>
                <a:latin typeface="FZHTJW--GB1-0"/>
              </a:rPr>
              <a:t>二、构思过程的步骤 </a:t>
            </a:r>
            <a:br>
              <a:rPr lang="zh-CN" altLang="en-US" sz="3200" b="0" dirty="0">
                <a:solidFill>
                  <a:srgbClr val="EC028D"/>
                </a:solidFill>
                <a:latin typeface="FZHTJW--GB1-0"/>
              </a:rPr>
            </a:br>
            <a:endParaRPr lang="zh-CN" altLang="en-US" sz="3200" b="0" dirty="0">
              <a:solidFill>
                <a:srgbClr val="EC028D"/>
              </a:solidFill>
              <a:latin typeface="FZHTJW--GB1-0"/>
            </a:endParaRPr>
          </a:p>
        </p:txBody>
      </p:sp>
      <p:sp>
        <p:nvSpPr>
          <p:cNvPr id="7" name="文本占位符 6"/>
          <p:cNvSpPr>
            <a:spLocks noGrp="1"/>
          </p:cNvSpPr>
          <p:nvPr>
            <p:ph type="body" sz="quarter" idx="4294967295"/>
          </p:nvPr>
        </p:nvSpPr>
        <p:spPr>
          <a:xfrm>
            <a:off x="713509" y="1776413"/>
            <a:ext cx="10858500" cy="4319587"/>
          </a:xfrm>
        </p:spPr>
        <p:txBody>
          <a:bodyPr rtlCol="0"/>
          <a:lstStyle/>
          <a:p>
            <a:pPr marL="0" indent="0">
              <a:lnSpc>
                <a:spcPct val="150000"/>
              </a:lnSpc>
              <a:buNone/>
            </a:pPr>
            <a:r>
              <a:rPr lang="zh-CN" altLang="en-US" sz="2400" dirty="0">
                <a:latin typeface="+mn-lt"/>
              </a:rPr>
              <a:t>（一）寻找创作灵感 </a:t>
            </a:r>
            <a:endParaRPr lang="en-US" altLang="zh-CN" sz="2400" dirty="0">
              <a:latin typeface="+mn-lt"/>
            </a:endParaRPr>
          </a:p>
          <a:p>
            <a:pPr marL="0" indent="0">
              <a:lnSpc>
                <a:spcPct val="150000"/>
              </a:lnSpc>
              <a:buNone/>
            </a:pPr>
            <a:r>
              <a:rPr lang="en-US" altLang="zh-CN" sz="2400" dirty="0">
                <a:latin typeface="+mn-lt"/>
              </a:rPr>
              <a:t>   </a:t>
            </a:r>
            <a:r>
              <a:rPr lang="zh-CN" altLang="en-US" sz="2400" dirty="0">
                <a:latin typeface="+mn-lt"/>
              </a:rPr>
              <a:t>创作的灵感从哪里来？从生活中来。作为幼儿舞蹈编导，就是要将自己全身心地投入到幼儿的生活中，融入幼儿的情感世界中，去了解他们的生活，了解他们的情感及表达情感的方式方法。只有这样才能找到创作的灵感，捕捉到有创作潜力的形象。 </a:t>
            </a:r>
            <a:endParaRPr lang="zh-CN" altLang="en-US" sz="2400" dirty="0">
              <a:latin typeface="+mn-lt"/>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765010"/>
            <a:ext cx="10858500" cy="900112"/>
          </a:xfrm>
        </p:spPr>
        <p:txBody>
          <a:bodyPr rtlCol="0"/>
          <a:lstStyle/>
          <a:p>
            <a:r>
              <a:rPr lang="zh-CN" altLang="en-US" sz="3200" dirty="0">
                <a:solidFill>
                  <a:srgbClr val="FF0000"/>
                </a:solidFill>
                <a:latin typeface="Calibri" panose="020F0502020204030204" pitchFamily="34" charset="0"/>
                <a:cs typeface="+mn-cs"/>
              </a:rPr>
              <a:t>五、舞蹈基本队形设计</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40315" y="2005394"/>
            <a:ext cx="11111369" cy="3914775"/>
          </a:xfrm>
        </p:spPr>
        <p:txBody>
          <a:bodyPr rtlCol="0">
            <a:noAutofit/>
          </a:bodyPr>
          <a:lstStyle/>
          <a:p>
            <a:pPr marL="0" indent="0">
              <a:lnSpc>
                <a:spcPct val="150000"/>
              </a:lnSpc>
              <a:buNone/>
            </a:pPr>
            <a:r>
              <a:rPr lang="zh-CN" altLang="en-US" sz="2400" dirty="0">
                <a:latin typeface="FZHTJW--GB1-0"/>
              </a:rPr>
              <a:t>（一）不同舞蹈线条的情感性</a:t>
            </a:r>
            <a:br>
              <a:rPr lang="zh-CN" altLang="en-US" sz="2400" dirty="0">
                <a:latin typeface="FZHTJW--GB1-0"/>
              </a:rPr>
            </a:br>
            <a:r>
              <a:rPr lang="zh-CN" altLang="en-US" sz="2400" dirty="0">
                <a:latin typeface="FZHTJW--GB1-0"/>
              </a:rPr>
              <a:t>        </a:t>
            </a:r>
            <a:r>
              <a:rPr lang="en-US" altLang="zh-CN" sz="2400" dirty="0">
                <a:latin typeface="FZHTJW--GB1-0"/>
              </a:rPr>
              <a:t>1.</a:t>
            </a:r>
            <a:r>
              <a:rPr lang="zh-CN" altLang="en-US" sz="2400" dirty="0">
                <a:latin typeface="FZHTJW--GB1-0"/>
              </a:rPr>
              <a:t>直线</a:t>
            </a:r>
            <a:br>
              <a:rPr lang="zh-CN" altLang="en-US" sz="2400" dirty="0">
                <a:latin typeface="FZHTJW--GB1-0"/>
              </a:rPr>
            </a:br>
            <a:r>
              <a:rPr lang="en-US" altLang="zh-CN" sz="2400" dirty="0">
                <a:latin typeface="FZHTJW--GB1-0"/>
              </a:rPr>
              <a:t>   </a:t>
            </a:r>
            <a:r>
              <a:rPr lang="zh-CN" altLang="en-US" sz="2400" dirty="0">
                <a:latin typeface="FZHTJW--GB1-0"/>
              </a:rPr>
              <a:t>直线移动的情感倾向性是刚劲有力。竖立线移动给人有压力、雄壮、挺进的感觉，因而产生出刚健、强烈的效果，其力度最强。横线移动给人以平稳、健美、柔和的感觉，其力度最弱。</a:t>
            </a:r>
            <a:br>
              <a:rPr lang="zh-CN" altLang="en-US" sz="2400" dirty="0">
                <a:latin typeface="FZHTJW--GB1-0"/>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41331" y="867422"/>
            <a:ext cx="10858500" cy="900112"/>
          </a:xfrm>
        </p:spPr>
        <p:txBody>
          <a:bodyPr rtlCol="0"/>
          <a:lstStyle/>
          <a:p>
            <a:r>
              <a:rPr lang="zh-CN" altLang="en-US" sz="3200" dirty="0">
                <a:solidFill>
                  <a:srgbClr val="FF0000"/>
                </a:solidFill>
                <a:latin typeface="Calibri" panose="020F0502020204030204" pitchFamily="34" charset="0"/>
                <a:cs typeface="+mn-cs"/>
              </a:rPr>
              <a:t>五、舞蹈基本队形设计</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56375" y="1968081"/>
            <a:ext cx="11228412" cy="3914775"/>
          </a:xfrm>
        </p:spPr>
        <p:txBody>
          <a:bodyPr rtlCol="0">
            <a:noAutofit/>
          </a:bodyPr>
          <a:lstStyle/>
          <a:p>
            <a:pPr marL="0" indent="0">
              <a:lnSpc>
                <a:spcPct val="170000"/>
              </a:lnSpc>
              <a:buNone/>
            </a:pPr>
            <a:r>
              <a:rPr lang="zh-CN" altLang="en-US" sz="2400" dirty="0">
                <a:latin typeface="FZHTJW--GB1-0"/>
              </a:rPr>
              <a:t>（一）不同舞蹈线条的情感性</a:t>
            </a:r>
            <a:br>
              <a:rPr lang="zh-CN" altLang="en-US" sz="2400" dirty="0">
                <a:latin typeface="FZHTJW--GB1-0"/>
              </a:rPr>
            </a:br>
            <a:r>
              <a:rPr lang="zh-CN" altLang="en-US" sz="2400" dirty="0">
                <a:latin typeface="FZHTJW--GB1-0"/>
              </a:rPr>
              <a:t>        </a:t>
            </a:r>
            <a:r>
              <a:rPr lang="en-US" altLang="zh-CN" sz="2400" dirty="0">
                <a:latin typeface="FZHTJW--GB1-0"/>
              </a:rPr>
              <a:t>2.</a:t>
            </a:r>
            <a:r>
              <a:rPr lang="zh-CN" altLang="en-US" sz="2400" dirty="0">
                <a:latin typeface="FZHTJW--GB1-0"/>
              </a:rPr>
              <a:t>曲折线</a:t>
            </a:r>
            <a:br>
              <a:rPr lang="zh-CN" altLang="en-US" sz="2400" dirty="0">
                <a:latin typeface="FZHTJW--GB1-0"/>
              </a:rPr>
            </a:br>
            <a:r>
              <a:rPr lang="en-US" altLang="zh-CN" sz="2400" dirty="0">
                <a:latin typeface="FZHTJW--GB1-0"/>
              </a:rPr>
              <a:t>   </a:t>
            </a:r>
            <a:r>
              <a:rPr lang="zh-CN" altLang="en-US" sz="2400" dirty="0">
                <a:latin typeface="FZHTJW--GB1-0"/>
              </a:rPr>
              <a:t>曲折线移动有三种，即斜曲折线、横曲折线、竖曲折线。它们在移动时往往给人以活跃、颤动、多变及不稳定、顿促的感觉。</a:t>
            </a:r>
            <a:br>
              <a:rPr lang="zh-CN" altLang="en-US" sz="2400" dirty="0">
                <a:latin typeface="FZHTJW--GB1-0"/>
              </a:rPr>
            </a:br>
            <a:r>
              <a:rPr lang="zh-CN" altLang="en-US" sz="2400" dirty="0">
                <a:latin typeface="FZHTJW--GB1-0"/>
              </a:rPr>
              <a:t>         </a:t>
            </a:r>
            <a:r>
              <a:rPr lang="en-US" altLang="zh-CN" sz="2400" dirty="0">
                <a:latin typeface="FZHTJW--GB1-0"/>
              </a:rPr>
              <a:t>3.</a:t>
            </a:r>
            <a:r>
              <a:rPr lang="zh-CN" altLang="en-US" sz="2400" dirty="0">
                <a:latin typeface="FZHTJW--GB1-0"/>
              </a:rPr>
              <a:t>弧（圆弧）线</a:t>
            </a:r>
            <a:br>
              <a:rPr lang="zh-CN" altLang="en-US" sz="2400" dirty="0">
                <a:latin typeface="FZHTJW--GB1-0"/>
              </a:rPr>
            </a:br>
            <a:r>
              <a:rPr lang="en-US" altLang="zh-CN" sz="2400" dirty="0">
                <a:latin typeface="FZHTJW--GB1-0"/>
              </a:rPr>
              <a:t>   </a:t>
            </a:r>
            <a:r>
              <a:rPr lang="zh-CN" altLang="en-US" sz="2400" dirty="0">
                <a:latin typeface="FZHTJW--GB1-0"/>
              </a:rPr>
              <a:t>弧（圆弧）线移动适用于表现流畅、柔和的情绪，让人感到很潇洒。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40867" y="1233182"/>
            <a:ext cx="10858500" cy="900112"/>
          </a:xfrm>
        </p:spPr>
        <p:txBody>
          <a:bodyPr rtlCol="0"/>
          <a:lstStyle/>
          <a:p>
            <a:r>
              <a:rPr lang="zh-CN" altLang="en-US" sz="3200" dirty="0">
                <a:solidFill>
                  <a:srgbClr val="FF0000"/>
                </a:solidFill>
                <a:latin typeface="Calibri" panose="020F0502020204030204" pitchFamily="34" charset="0"/>
                <a:cs typeface="+mn-cs"/>
              </a:rPr>
              <a:t>五、舞蹈基本队形设计</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92633" y="2004657"/>
            <a:ext cx="11701462" cy="3914775"/>
          </a:xfrm>
        </p:spPr>
        <p:txBody>
          <a:bodyPr rtlCol="0">
            <a:noAutofit/>
          </a:bodyPr>
          <a:lstStyle/>
          <a:p>
            <a:pPr marL="0" indent="0">
              <a:lnSpc>
                <a:spcPct val="150000"/>
              </a:lnSpc>
              <a:buNone/>
            </a:pPr>
            <a:br>
              <a:rPr lang="zh-CN" altLang="en-US" sz="2400" dirty="0">
                <a:solidFill>
                  <a:schemeClr val="tx1"/>
                </a:solidFill>
                <a:latin typeface="Arial" panose="020B0604020202020204" pitchFamily="34" charset="0"/>
                <a:ea typeface="宋体" panose="02010600030101010101" pitchFamily="2" charset="-122"/>
              </a:rPr>
            </a:br>
            <a:r>
              <a:rPr lang="zh-CN" altLang="en-US" sz="2400" dirty="0">
                <a:latin typeface="FZHTJW--GB1-0"/>
              </a:rPr>
              <a:t>（二）舞蹈移动线移动方式的的情感性</a:t>
            </a:r>
            <a:br>
              <a:rPr lang="zh-CN" altLang="en-US" sz="2400" dirty="0">
                <a:latin typeface="FZHTJW--GB1-0"/>
              </a:rPr>
            </a:br>
            <a:r>
              <a:rPr lang="en-US" altLang="zh-CN" sz="2400" dirty="0">
                <a:latin typeface="FZHTJW--GB1-0"/>
              </a:rPr>
              <a:t>  1. </a:t>
            </a:r>
            <a:r>
              <a:rPr lang="zh-CN" altLang="en-US" sz="2400" dirty="0">
                <a:latin typeface="FZHTJW--GB1-0"/>
              </a:rPr>
              <a:t>线（条）向前移动：具有延伸而临近的情感倾向性。</a:t>
            </a:r>
            <a:br>
              <a:rPr lang="zh-CN" altLang="en-US" sz="2400" dirty="0">
                <a:latin typeface="FZHTJW--GB1-0"/>
              </a:rPr>
            </a:br>
            <a:r>
              <a:rPr lang="en-US" altLang="zh-CN" sz="2400" dirty="0">
                <a:latin typeface="FZHTJW--GB1-0"/>
              </a:rPr>
              <a:t>  2. </a:t>
            </a:r>
            <a:r>
              <a:rPr lang="zh-CN" altLang="en-US" sz="2400" dirty="0">
                <a:latin typeface="FZHTJW--GB1-0"/>
              </a:rPr>
              <a:t>线（条）向后移动：具有深远、持续的情感倾向性。</a:t>
            </a:r>
            <a:br>
              <a:rPr lang="zh-CN" altLang="en-US" sz="2400" dirty="0">
                <a:latin typeface="FZHTJW--GB1-0"/>
              </a:rPr>
            </a:br>
            <a:r>
              <a:rPr lang="en-US" altLang="zh-CN" sz="2400" dirty="0">
                <a:latin typeface="FZHTJW--GB1-0"/>
              </a:rPr>
              <a:t>  3. </a:t>
            </a:r>
            <a:r>
              <a:rPr lang="zh-CN" altLang="en-US" sz="2400" dirty="0">
                <a:latin typeface="FZHTJW--GB1-0"/>
              </a:rPr>
              <a:t>线（条）横向移动：具有宽广而开阔的情感倾向性。 </a:t>
            </a:r>
            <a:br>
              <a:rPr lang="zh-CN" altLang="en-US" sz="24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867423"/>
            <a:ext cx="10858500" cy="900112"/>
          </a:xfrm>
        </p:spPr>
        <p:txBody>
          <a:bodyPr rtlCol="0"/>
          <a:lstStyle/>
          <a:p>
            <a:r>
              <a:rPr lang="zh-CN" altLang="en-US" sz="3200" dirty="0">
                <a:solidFill>
                  <a:srgbClr val="FF0000"/>
                </a:solidFill>
                <a:latin typeface="Calibri" panose="020F0502020204030204" pitchFamily="34" charset="0"/>
                <a:cs typeface="+mn-cs"/>
              </a:rPr>
              <a:t>五、舞蹈基本队形设计</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739255" y="2194903"/>
            <a:ext cx="10858500" cy="3914775"/>
          </a:xfrm>
        </p:spPr>
        <p:txBody>
          <a:bodyPr rtlCol="0">
            <a:noAutofit/>
          </a:bodyPr>
          <a:lstStyle/>
          <a:p>
            <a:pPr marL="0" indent="0">
              <a:lnSpc>
                <a:spcPct val="150000"/>
              </a:lnSpc>
              <a:buNone/>
            </a:pPr>
            <a:r>
              <a:rPr lang="zh-CN" altLang="en-US" sz="2400" dirty="0">
                <a:latin typeface="FZHTJW--GB1-0"/>
              </a:rPr>
              <a:t>（三）舞蹈移动线不同位置的情感性</a:t>
            </a:r>
            <a:br>
              <a:rPr lang="zh-CN" altLang="en-US" sz="2400" dirty="0">
                <a:latin typeface="FZHTJW--GB1-0"/>
              </a:rPr>
            </a:br>
            <a:r>
              <a:rPr lang="en-US" altLang="zh-CN" sz="2400" dirty="0">
                <a:latin typeface="FZHTJW--GB1-0"/>
              </a:rPr>
              <a:t>  1. </a:t>
            </a:r>
            <a:r>
              <a:rPr lang="zh-CN" altLang="en-US" sz="2400" dirty="0">
                <a:latin typeface="FZHTJW--GB1-0"/>
              </a:rPr>
              <a:t>线（条）位于舞台前区，使人感到突出、临近。</a:t>
            </a:r>
            <a:br>
              <a:rPr lang="zh-CN" altLang="en-US" sz="2400" dirty="0">
                <a:latin typeface="FZHTJW--GB1-0"/>
              </a:rPr>
            </a:br>
            <a:r>
              <a:rPr lang="en-US" altLang="zh-CN" sz="2400" dirty="0">
                <a:latin typeface="FZHTJW--GB1-0"/>
              </a:rPr>
              <a:t>  2. </a:t>
            </a:r>
            <a:r>
              <a:rPr lang="zh-CN" altLang="en-US" sz="2400" dirty="0">
                <a:latin typeface="FZHTJW--GB1-0"/>
              </a:rPr>
              <a:t>线（条）位于舞台后区，使人感到深远、舒缓。</a:t>
            </a:r>
            <a:br>
              <a:rPr lang="zh-CN" altLang="en-US" sz="2400" dirty="0">
                <a:latin typeface="FZHTJW--GB1-0"/>
              </a:rPr>
            </a:br>
            <a:r>
              <a:rPr lang="en-US" altLang="zh-CN" sz="2400" dirty="0">
                <a:latin typeface="FZHTJW--GB1-0"/>
              </a:rPr>
              <a:t>  3. </a:t>
            </a:r>
            <a:r>
              <a:rPr lang="zh-CN" altLang="en-US" sz="2400" dirty="0">
                <a:latin typeface="FZHTJW--GB1-0"/>
              </a:rPr>
              <a:t>线（条）位于舞台中区，使人感觉集中。</a:t>
            </a:r>
            <a:br>
              <a:rPr lang="zh-CN" altLang="en-US" sz="2400" dirty="0">
                <a:latin typeface="FZHTJW--GB1-0"/>
              </a:rPr>
            </a:br>
            <a:r>
              <a:rPr lang="en-US" altLang="zh-CN" sz="2400" dirty="0">
                <a:latin typeface="FZHTJW--GB1-0"/>
              </a:rPr>
              <a:t>  4. </a:t>
            </a:r>
            <a:r>
              <a:rPr lang="zh-CN" altLang="en-US" sz="2400" dirty="0">
                <a:latin typeface="FZHTJW--GB1-0"/>
              </a:rPr>
              <a:t>线（条）位于舞台高层，表示情感倾向性强；位于舞台低层，则表示情感倾向性弱。 </a:t>
            </a:r>
            <a:br>
              <a:rPr lang="zh-CN" altLang="en-US" sz="24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09296" y="189815"/>
            <a:ext cx="10858500" cy="900112"/>
          </a:xfrm>
        </p:spPr>
        <p:txBody>
          <a:bodyPr rtlCol="0"/>
          <a:lstStyle/>
          <a:p>
            <a:r>
              <a:rPr lang="zh-CN" altLang="en-US" sz="3200" dirty="0">
                <a:solidFill>
                  <a:srgbClr val="FF0000"/>
                </a:solidFill>
                <a:latin typeface="Calibri" panose="020F0502020204030204" pitchFamily="34" charset="0"/>
                <a:cs typeface="+mn-cs"/>
              </a:rPr>
              <a:t>五、舞蹈基本队形设计</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96595" y="1028699"/>
            <a:ext cx="11186109" cy="5639486"/>
          </a:xfrm>
        </p:spPr>
        <p:txBody>
          <a:bodyPr rtlCol="0">
            <a:noAutofit/>
          </a:bodyPr>
          <a:lstStyle/>
          <a:p>
            <a:pPr marL="0" indent="0">
              <a:lnSpc>
                <a:spcPct val="170000"/>
              </a:lnSpc>
              <a:buNone/>
            </a:pPr>
            <a:r>
              <a:rPr lang="zh-CN" altLang="en-US" sz="2300" dirty="0">
                <a:latin typeface="FZHTJW--GB1-0"/>
              </a:rPr>
              <a:t>（四）复线的运用</a:t>
            </a:r>
            <a:br>
              <a:rPr lang="zh-CN" altLang="en-US" sz="2300" dirty="0">
                <a:latin typeface="FZHTJW--GB1-0"/>
              </a:rPr>
            </a:br>
            <a:r>
              <a:rPr lang="en-US" altLang="zh-CN" sz="2300" dirty="0">
                <a:latin typeface="FZHTJW--GB1-0"/>
              </a:rPr>
              <a:t>   </a:t>
            </a:r>
            <a:r>
              <a:rPr lang="zh-CN" altLang="en-US" sz="2300" dirty="0">
                <a:latin typeface="FZHTJW--GB1-0"/>
              </a:rPr>
              <a:t>舞蹈中复线的移动运用于表现雄伟、壮观的场面，它是几种单线（条）在同一时间内进行交叉移动的综合，给人以炽热活泼、气势磅礴的感觉。</a:t>
            </a:r>
            <a:br>
              <a:rPr lang="zh-CN" altLang="en-US" sz="2300" dirty="0">
                <a:latin typeface="FZHTJW--GB1-0"/>
              </a:rPr>
            </a:br>
            <a:r>
              <a:rPr lang="zh-CN" altLang="en-US" sz="2300" dirty="0">
                <a:latin typeface="FZHTJW--GB1-0"/>
              </a:rPr>
              <a:t>         </a:t>
            </a:r>
            <a:r>
              <a:rPr lang="en-US" altLang="zh-CN" sz="2300" dirty="0">
                <a:latin typeface="FZHTJW--GB1-0"/>
              </a:rPr>
              <a:t>1. </a:t>
            </a:r>
            <a:r>
              <a:rPr lang="zh-CN" altLang="en-US" sz="2300" dirty="0">
                <a:latin typeface="FZHTJW--GB1-0"/>
              </a:rPr>
              <a:t>右后和左后进行横线移动。</a:t>
            </a:r>
            <a:br>
              <a:rPr lang="zh-CN" altLang="en-US" sz="2300" dirty="0">
                <a:latin typeface="FZHTJW--GB1-0"/>
              </a:rPr>
            </a:br>
            <a:r>
              <a:rPr lang="zh-CN" altLang="en-US" sz="2300" dirty="0">
                <a:latin typeface="FZHTJW--GB1-0"/>
              </a:rPr>
              <a:t>         </a:t>
            </a:r>
            <a:r>
              <a:rPr lang="en-US" altLang="zh-CN" sz="2300" dirty="0">
                <a:latin typeface="FZHTJW--GB1-0"/>
              </a:rPr>
              <a:t>2. </a:t>
            </a:r>
            <a:r>
              <a:rPr lang="zh-CN" altLang="en-US" sz="2300" dirty="0">
                <a:latin typeface="FZHTJW--GB1-0"/>
              </a:rPr>
              <a:t>中间两行弧线分别向两个方向移动。</a:t>
            </a:r>
            <a:br>
              <a:rPr lang="zh-CN" altLang="en-US" sz="2300" dirty="0">
                <a:latin typeface="FZHTJW--GB1-0"/>
              </a:rPr>
            </a:br>
            <a:r>
              <a:rPr lang="zh-CN" altLang="en-US" sz="2300" dirty="0">
                <a:latin typeface="FZHTJW--GB1-0"/>
              </a:rPr>
              <a:t>         </a:t>
            </a:r>
            <a:r>
              <a:rPr lang="en-US" altLang="zh-CN" sz="2300" dirty="0">
                <a:latin typeface="FZHTJW--GB1-0"/>
              </a:rPr>
              <a:t>3. </a:t>
            </a:r>
            <a:r>
              <a:rPr lang="zh-CN" altLang="en-US" sz="2300" dirty="0">
                <a:latin typeface="FZHTJW--GB1-0"/>
              </a:rPr>
              <a:t>左前和右前是两个三角自转。</a:t>
            </a:r>
            <a:br>
              <a:rPr lang="zh-CN" altLang="en-US" sz="2300" dirty="0">
                <a:latin typeface="FZHTJW--GB1-0"/>
              </a:rPr>
            </a:br>
            <a:r>
              <a:rPr lang="en-US" altLang="zh-CN" sz="2300" dirty="0">
                <a:latin typeface="FZHTJW--GB1-0"/>
              </a:rPr>
              <a:t>   </a:t>
            </a:r>
            <a:r>
              <a:rPr lang="zh-CN" altLang="en-US" sz="2300" dirty="0">
                <a:latin typeface="FZHTJW--GB1-0"/>
              </a:rPr>
              <a:t>我们对于单线和复线的运用，都不能盲目、机械地进行，都必须根据作品内容、环境地点和更换情感、节奏变化等需要，经过周密思考、反复实践，才能运用自如、合理、得当。 </a:t>
            </a:r>
            <a:br>
              <a:rPr lang="zh-CN" altLang="en-US" sz="2300" dirty="0">
                <a:latin typeface="FZHTJW--GB1-0"/>
              </a:rPr>
            </a:b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rPr>
            </a:br>
            <a:br>
              <a:rPr lang="zh-CN" altLang="en-US" sz="2300" dirty="0">
                <a:solidFill>
                  <a:schemeClr val="tx1"/>
                </a:solidFill>
              </a:rPr>
            </a:b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rPr>
            </a:br>
            <a:br>
              <a:rPr lang="zh-CN" altLang="en-US" sz="2300" dirty="0">
                <a:solidFill>
                  <a:schemeClr val="tx1"/>
                </a:solidFill>
              </a:rPr>
            </a:b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rPr>
            </a:br>
            <a:br>
              <a:rPr lang="zh-CN" altLang="en-US" sz="2300" dirty="0">
                <a:solidFill>
                  <a:schemeClr val="tx1"/>
                </a:solidFill>
              </a:rPr>
            </a:br>
            <a:br>
              <a:rPr lang="zh-CN" altLang="en-US" sz="2300" dirty="0">
                <a:solidFill>
                  <a:schemeClr val="tx1"/>
                </a:solidFill>
                <a:latin typeface="Arial" panose="020B0604020202020204" pitchFamily="34" charset="0"/>
                <a:ea typeface="宋体" panose="02010600030101010101" pitchFamily="2" charset="-122"/>
              </a:rPr>
            </a:br>
            <a:endParaRPr lang="zh-CN" altLang="en-US" sz="23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0400" y="896683"/>
            <a:ext cx="10858500" cy="900112"/>
          </a:xfrm>
        </p:spPr>
        <p:txBody>
          <a:bodyPr rtlCol="0"/>
          <a:lstStyle/>
          <a:p>
            <a:r>
              <a:rPr lang="zh-CN" altLang="en-US" sz="3200" dirty="0">
                <a:solidFill>
                  <a:srgbClr val="FF0000"/>
                </a:solidFill>
                <a:latin typeface="Calibri" panose="020F0502020204030204" pitchFamily="34" charset="0"/>
                <a:cs typeface="+mn-cs"/>
              </a:rPr>
              <a:t>五、舞蹈基本队形设计</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0400" y="1558430"/>
            <a:ext cx="11703050" cy="3914775"/>
          </a:xfrm>
        </p:spPr>
        <p:txBody>
          <a:bodyPr rtlCol="0">
            <a:noAutofit/>
          </a:bodyPr>
          <a:lstStyle/>
          <a:p>
            <a:pPr marL="0" indent="0">
              <a:lnSpc>
                <a:spcPct val="170000"/>
              </a:lnSpc>
              <a:buNone/>
            </a:pPr>
            <a:br>
              <a:rPr lang="zh-CN" altLang="en-US" sz="2400" b="0" i="0" dirty="0">
                <a:solidFill>
                  <a:schemeClr val="tx1"/>
                </a:solidFill>
                <a:effectLst/>
                <a:latin typeface="FZDBSJW--GB1-0"/>
              </a:rPr>
            </a:br>
            <a:r>
              <a:rPr lang="zh-CN" altLang="en-US" sz="2400" dirty="0">
                <a:latin typeface="FZHTJW--GB1-0"/>
              </a:rPr>
              <a:t>（五）各种样式舞台画面的情感性</a:t>
            </a:r>
            <a:br>
              <a:rPr lang="zh-CN" altLang="en-US" sz="2400" dirty="0">
                <a:latin typeface="FZHTJW--GB1-0"/>
              </a:rPr>
            </a:br>
            <a:r>
              <a:rPr lang="en-US" altLang="zh-CN" sz="2400" dirty="0">
                <a:latin typeface="FZHTJW--GB1-0"/>
              </a:rPr>
              <a:t>  1. </a:t>
            </a:r>
            <a:r>
              <a:rPr lang="zh-CN" altLang="en-US" sz="2400" dirty="0">
                <a:latin typeface="FZHTJW--GB1-0"/>
              </a:rPr>
              <a:t>三角形画面给人以力量，正三角形有静态感，倒三角形有动态感。</a:t>
            </a:r>
            <a:br>
              <a:rPr lang="zh-CN" altLang="en-US" sz="2400" dirty="0">
                <a:latin typeface="FZHTJW--GB1-0"/>
              </a:rPr>
            </a:br>
            <a:r>
              <a:rPr lang="en-US" altLang="zh-CN" sz="2400" dirty="0">
                <a:latin typeface="FZHTJW--GB1-0"/>
              </a:rPr>
              <a:t>  2. </a:t>
            </a:r>
            <a:r>
              <a:rPr lang="zh-CN" altLang="en-US" sz="2400" dirty="0">
                <a:latin typeface="FZHTJW--GB1-0"/>
              </a:rPr>
              <a:t>圆弧形画面给人以柔和、流畅的感觉。</a:t>
            </a:r>
            <a:br>
              <a:rPr lang="zh-CN" altLang="en-US" sz="2400" dirty="0">
                <a:latin typeface="FZHTJW--GB1-0"/>
              </a:rPr>
            </a:br>
            <a:r>
              <a:rPr lang="en-US" altLang="zh-CN" sz="2400" dirty="0">
                <a:latin typeface="FZHTJW--GB1-0"/>
              </a:rPr>
              <a:t>  3. </a:t>
            </a:r>
            <a:r>
              <a:rPr lang="zh-CN" altLang="en-US" sz="2400" dirty="0">
                <a:latin typeface="FZHTJW--GB1-0"/>
              </a:rPr>
              <a:t>菱形、梯形画面使人感到开阔、宽广。</a:t>
            </a:r>
            <a:br>
              <a:rPr lang="zh-CN" altLang="en-US" sz="2400" dirty="0">
                <a:latin typeface="FZHTJW--GB1-0"/>
              </a:rPr>
            </a:br>
            <a:r>
              <a:rPr lang="en-US" altLang="zh-CN" sz="2400" dirty="0">
                <a:latin typeface="FZHTJW--GB1-0"/>
              </a:rPr>
              <a:t>  4.</a:t>
            </a:r>
            <a:r>
              <a:rPr lang="zh-CN" altLang="en-US" sz="2400" dirty="0">
                <a:latin typeface="FZHTJW--GB1-0"/>
              </a:rPr>
              <a:t>“</a:t>
            </a:r>
            <a:r>
              <a:rPr lang="en-US" altLang="zh-CN" sz="2400" dirty="0">
                <a:latin typeface="FZHTJW--GB1-0"/>
              </a:rPr>
              <a:t>S</a:t>
            </a:r>
            <a:r>
              <a:rPr lang="zh-CN" altLang="en-US" sz="2400" dirty="0">
                <a:latin typeface="FZHTJW--GB1-0"/>
              </a:rPr>
              <a:t>”形画面能夸大空间概念，有流动感。 </a:t>
            </a: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669912"/>
            <a:ext cx="10858500" cy="900112"/>
          </a:xfrm>
        </p:spPr>
        <p:txBody>
          <a:bodyPr rtlCol="0"/>
          <a:lstStyle/>
          <a:p>
            <a:r>
              <a:rPr lang="zh-CN" altLang="en-US" sz="3200" dirty="0">
                <a:solidFill>
                  <a:srgbClr val="FF0000"/>
                </a:solidFill>
                <a:latin typeface="Calibri" panose="020F0502020204030204" pitchFamily="34" charset="0"/>
                <a:cs typeface="+mn-cs"/>
              </a:rPr>
              <a:t>六、舞蹈编导的画面处理技巧</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41325" y="2011973"/>
            <a:ext cx="11419027" cy="3914775"/>
          </a:xfrm>
        </p:spPr>
        <p:txBody>
          <a:bodyPr rtlCol="0">
            <a:noAutofit/>
          </a:bodyPr>
          <a:lstStyle/>
          <a:p>
            <a:pPr marL="0" indent="0">
              <a:lnSpc>
                <a:spcPct val="150000"/>
              </a:lnSpc>
              <a:buNone/>
            </a:pPr>
            <a:r>
              <a:rPr lang="zh-CN" altLang="en-US" sz="2400" dirty="0">
                <a:latin typeface="FZHTJW--GB1-0"/>
              </a:rPr>
              <a:t>（四）复线的运用</a:t>
            </a:r>
            <a:br>
              <a:rPr lang="zh-CN" altLang="en-US" sz="2400" dirty="0">
                <a:latin typeface="FZHTJW--GB1-0"/>
              </a:rPr>
            </a:br>
            <a:r>
              <a:rPr lang="en-US" altLang="zh-CN" sz="2400" dirty="0">
                <a:latin typeface="FZHTJW--GB1-0"/>
              </a:rPr>
              <a:t>   </a:t>
            </a:r>
            <a:r>
              <a:rPr lang="zh-CN" altLang="en-US" sz="2400" dirty="0">
                <a:latin typeface="FZHTJW--GB1-0"/>
              </a:rPr>
              <a:t>舞蹈编导对舞蹈画面进行艺术处理时要注 意以下因素。</a:t>
            </a:r>
            <a:br>
              <a:rPr lang="zh-CN" altLang="en-US" sz="2400" dirty="0">
                <a:latin typeface="FZHTJW--GB1-0"/>
              </a:rPr>
            </a:br>
            <a:r>
              <a:rPr lang="zh-CN" altLang="en-US" sz="2400" dirty="0">
                <a:latin typeface="FZHTJW--GB1-0"/>
              </a:rPr>
              <a:t>（一）匀称</a:t>
            </a:r>
            <a:br>
              <a:rPr lang="zh-CN" altLang="en-US" sz="2400" dirty="0">
                <a:latin typeface="FZHTJW--GB1-0"/>
              </a:rPr>
            </a:br>
            <a:r>
              <a:rPr lang="en-US" altLang="zh-CN" sz="2400" dirty="0">
                <a:latin typeface="FZHTJW--GB1-0"/>
              </a:rPr>
              <a:t>   </a:t>
            </a:r>
            <a:r>
              <a:rPr lang="zh-CN" altLang="en-US" sz="2400" dirty="0">
                <a:latin typeface="FZHTJW--GB1-0"/>
              </a:rPr>
              <a:t>匀称是舞台画面处理的美学观念之一，也是我国传统的处理舞台画面的主要方法。“匀”强调平衡规律，“称”强调对称方法。“平衡”是使画面平衡、规整、丰富。“对称”使画面协调、舒适、庄重，有明显的规整感。前、后、左、右、上、下、高、低必须以舞台中心为轴心，向四周扩展演变 。</a:t>
            </a:r>
            <a:br>
              <a:rPr lang="zh-CN" altLang="en-US" sz="24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33552" y="933489"/>
            <a:ext cx="10858500" cy="900112"/>
          </a:xfrm>
        </p:spPr>
        <p:txBody>
          <a:bodyPr rtlCol="0"/>
          <a:lstStyle/>
          <a:p>
            <a:r>
              <a:rPr lang="zh-CN" altLang="en-US" sz="3200" dirty="0">
                <a:solidFill>
                  <a:srgbClr val="FF0000"/>
                </a:solidFill>
                <a:latin typeface="Calibri" panose="020F0502020204030204" pitchFamily="34" charset="0"/>
                <a:cs typeface="+mn-cs"/>
              </a:rPr>
              <a:t>六、舞蹈编导的画面处理技巧</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45243" y="1648206"/>
            <a:ext cx="11101514" cy="3914775"/>
          </a:xfrm>
        </p:spPr>
        <p:txBody>
          <a:bodyPr rtlCol="0">
            <a:noAutofit/>
          </a:bodyPr>
          <a:lstStyle/>
          <a:p>
            <a:pPr marL="0" indent="0">
              <a:lnSpc>
                <a:spcPct val="150000"/>
              </a:lnSpc>
              <a:buNone/>
            </a:pPr>
            <a:br>
              <a:rPr lang="zh-CN" altLang="en-US" sz="2400" dirty="0">
                <a:solidFill>
                  <a:schemeClr val="tx1"/>
                </a:solidFill>
                <a:latin typeface="Arial" panose="020B0604020202020204" pitchFamily="34" charset="0"/>
                <a:ea typeface="宋体" panose="02010600030101010101" pitchFamily="2" charset="-122"/>
              </a:rPr>
            </a:br>
            <a:r>
              <a:rPr lang="zh-CN" altLang="en-US" sz="2400" dirty="0">
                <a:latin typeface="FZHTJW--GB1-0"/>
              </a:rPr>
              <a:t>（二）聚散</a:t>
            </a:r>
            <a:br>
              <a:rPr lang="zh-CN" altLang="en-US" sz="2400" dirty="0">
                <a:latin typeface="FZHTJW--GB1-0"/>
              </a:rPr>
            </a:br>
            <a:r>
              <a:rPr lang="en-US" altLang="zh-CN" sz="2400" dirty="0">
                <a:latin typeface="FZHTJW--GB1-0"/>
              </a:rPr>
              <a:t>   </a:t>
            </a:r>
            <a:r>
              <a:rPr lang="zh-CN" altLang="en-US" sz="2400" dirty="0">
                <a:latin typeface="FZHTJW--GB1-0"/>
              </a:rPr>
              <a:t>“聚”指集中，讲究疏密有致的变化，其手法如同文学中的重点描写，影视里的特写镜头，用于突出主要形象和主要情节。“散”指分散，编导要做到“形散神聚”，使表面看到的画面不但能体现总体群像的气势，还有助于对主要形象的烘托。</a:t>
            </a:r>
            <a:r>
              <a:rPr lang="zh-CN" altLang="en-US" sz="2400" dirty="0">
                <a:solidFill>
                  <a:schemeClr val="tx1"/>
                </a:solidFill>
                <a:latin typeface="Arial" panose="020B0604020202020204" pitchFamily="34" charset="0"/>
                <a:ea typeface="宋体" panose="02010600030101010101" pitchFamily="2" charset="-122"/>
              </a:rPr>
              <a:t> </a:t>
            </a: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0864" y="947890"/>
            <a:ext cx="10858500" cy="900112"/>
          </a:xfrm>
        </p:spPr>
        <p:txBody>
          <a:bodyPr rtlCol="0"/>
          <a:lstStyle/>
          <a:p>
            <a:r>
              <a:rPr lang="zh-CN" altLang="en-US" sz="3200" dirty="0">
                <a:solidFill>
                  <a:srgbClr val="FF0000"/>
                </a:solidFill>
                <a:latin typeface="Calibri" panose="020F0502020204030204" pitchFamily="34" charset="0"/>
                <a:cs typeface="+mn-cs"/>
              </a:rPr>
              <a:t>六、舞蹈编导的画面处理技巧</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90538" y="1628775"/>
            <a:ext cx="11199152" cy="3914775"/>
          </a:xfrm>
        </p:spPr>
        <p:txBody>
          <a:bodyPr rtlCol="0">
            <a:noAutofit/>
          </a:bodyPr>
          <a:lstStyle/>
          <a:p>
            <a:pPr marL="0" indent="0">
              <a:lnSpc>
                <a:spcPct val="170000"/>
              </a:lnSpc>
              <a:buNone/>
            </a:pPr>
            <a:br>
              <a:rPr lang="zh-CN" altLang="en-US" sz="2400" dirty="0">
                <a:solidFill>
                  <a:schemeClr val="tx1"/>
                </a:solidFill>
                <a:latin typeface="Arial" panose="020B0604020202020204" pitchFamily="34" charset="0"/>
                <a:ea typeface="宋体" panose="02010600030101010101" pitchFamily="2" charset="-122"/>
              </a:rPr>
            </a:br>
            <a:r>
              <a:rPr lang="zh-CN" altLang="en-US" sz="2400" dirty="0">
                <a:latin typeface="FZHTJW--GB1-0"/>
              </a:rPr>
              <a:t>（三）对比</a:t>
            </a:r>
            <a:br>
              <a:rPr lang="zh-CN" altLang="en-US" sz="2400" dirty="0">
                <a:latin typeface="FZHTJW--GB1-0"/>
              </a:rPr>
            </a:br>
            <a:r>
              <a:rPr lang="en-US" altLang="zh-CN" sz="2400" dirty="0">
                <a:latin typeface="FZHTJW--GB1-0"/>
              </a:rPr>
              <a:t>   </a:t>
            </a:r>
            <a:r>
              <a:rPr lang="zh-CN" altLang="en-US" sz="2400" dirty="0">
                <a:latin typeface="FZHTJW--GB1-0"/>
              </a:rPr>
              <a:t>为使画面更引人注目、更动人，就要使用对比的手法。人物形象的主次，人物情绪的喜与怒、哀与乐要依赖于对比所产生的表现力来实现。高与低、静与动相互依托和陪衬的效果也因对比的作用得以产生舞台画面。若缺乏各种“对比”必有损于作品的美学意义。 </a:t>
            </a: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57987" y="654710"/>
            <a:ext cx="10858500" cy="900112"/>
          </a:xfrm>
        </p:spPr>
        <p:txBody>
          <a:bodyPr rtlCol="0"/>
          <a:lstStyle/>
          <a:p>
            <a:r>
              <a:rPr lang="zh-CN" altLang="en-US" sz="3200" dirty="0">
                <a:solidFill>
                  <a:srgbClr val="FF0000"/>
                </a:solidFill>
                <a:latin typeface="Calibri" panose="020F0502020204030204" pitchFamily="34" charset="0"/>
                <a:cs typeface="+mn-cs"/>
              </a:rPr>
              <a:t>六、舞蹈编导的画面处理技巧</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90538" y="1628775"/>
            <a:ext cx="11294249" cy="4574515"/>
          </a:xfrm>
        </p:spPr>
        <p:txBody>
          <a:bodyPr rtlCol="0">
            <a:noAutofit/>
          </a:bodyPr>
          <a:lstStyle/>
          <a:p>
            <a:pPr marL="0" indent="0">
              <a:lnSpc>
                <a:spcPct val="150000"/>
              </a:lnSpc>
              <a:buNone/>
            </a:pPr>
            <a:r>
              <a:rPr lang="zh-CN" altLang="en-US" sz="2400" dirty="0">
                <a:latin typeface="FZHTJW--GB1-0"/>
              </a:rPr>
              <a:t>（四）纵深</a:t>
            </a:r>
            <a:br>
              <a:rPr lang="zh-CN" altLang="en-US" sz="2400" dirty="0">
                <a:latin typeface="FZHTJW--GB1-0"/>
              </a:rPr>
            </a:br>
            <a:r>
              <a:rPr lang="en-US" altLang="zh-CN" sz="2400" dirty="0">
                <a:latin typeface="FZHTJW--GB1-0"/>
              </a:rPr>
              <a:t>   </a:t>
            </a:r>
            <a:r>
              <a:rPr lang="zh-CN" altLang="en-US" sz="2400" dirty="0">
                <a:latin typeface="FZHTJW--GB1-0"/>
              </a:rPr>
              <a:t>纵深是舞台人物调度和舞台空间的利用问题，它强调照应和层次，增加空间感和立体感，使画面和谐统一。要使纵深因素在构图中起作用，必须依赖于对舞台空间的大与小、宽与窄、广与狭等辩证处理的平衡、对比关系的协调。由于它具有强烈、明显的效果，所以编导要把它作为画面艺术处理的一个因素加以运用。只有掌握了舞台构图的各种样式和它们所象征的感情色彩，才能灵活地加以应用。但一定要根据作品内容的需要注意舞台空间方位、色彩、光线、立体、平面、平衡统一的变化，以及虚实结合、气氛与节奏协调等，最终构成形象较为完美的舞台构图。 </a:t>
            </a: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12038" y="795211"/>
            <a:ext cx="10858500" cy="900112"/>
          </a:xfrm>
        </p:spPr>
        <p:txBody>
          <a:bodyPr rtlCol="0">
            <a:normAutofit fontScale="90000"/>
          </a:bodyPr>
          <a:lstStyle/>
          <a:p>
            <a:r>
              <a:rPr lang="zh-CN" altLang="en-US" sz="3200" b="0" dirty="0">
                <a:solidFill>
                  <a:srgbClr val="EC028D"/>
                </a:solidFill>
                <a:latin typeface="FZHTJW--GB1-0"/>
              </a:rPr>
              <a:t>二、构思过程的步骤 </a:t>
            </a:r>
            <a:br>
              <a:rPr lang="zh-CN" altLang="en-US" sz="3200" b="0" dirty="0">
                <a:solidFill>
                  <a:srgbClr val="EC028D"/>
                </a:solidFill>
                <a:latin typeface="FZHTJW--GB1-0"/>
              </a:rPr>
            </a:br>
            <a:endParaRPr lang="zh-CN" altLang="en-US" sz="3200" b="0" dirty="0">
              <a:solidFill>
                <a:srgbClr val="EC028D"/>
              </a:solidFill>
              <a:latin typeface="FZHTJW--GB1-0"/>
            </a:endParaRPr>
          </a:p>
        </p:txBody>
      </p:sp>
      <p:sp>
        <p:nvSpPr>
          <p:cNvPr id="7" name="文本占位符 6"/>
          <p:cNvSpPr>
            <a:spLocks noGrp="1"/>
          </p:cNvSpPr>
          <p:nvPr>
            <p:ph type="body" sz="quarter" idx="4294967295"/>
          </p:nvPr>
        </p:nvSpPr>
        <p:spPr>
          <a:xfrm>
            <a:off x="721462" y="1936724"/>
            <a:ext cx="11031322" cy="4319588"/>
          </a:xfrm>
        </p:spPr>
        <p:txBody>
          <a:bodyPr rtlCol="0"/>
          <a:lstStyle/>
          <a:p>
            <a:pPr marL="0" indent="0">
              <a:lnSpc>
                <a:spcPct val="150000"/>
              </a:lnSpc>
              <a:buNone/>
            </a:pPr>
            <a:r>
              <a:rPr lang="zh-CN" altLang="en-US" sz="2400" dirty="0">
                <a:latin typeface="+mn-lt"/>
              </a:rPr>
              <a:t>（二）展开丰富想象 </a:t>
            </a:r>
            <a:br>
              <a:rPr lang="zh-CN" altLang="en-US" sz="2400" dirty="0">
                <a:latin typeface="+mn-lt"/>
              </a:rPr>
            </a:br>
            <a:r>
              <a:rPr lang="en-US" altLang="zh-CN" sz="2400" dirty="0">
                <a:latin typeface="+mn-lt"/>
              </a:rPr>
              <a:t>   </a:t>
            </a:r>
            <a:r>
              <a:rPr lang="zh-CN" altLang="en-US" sz="2400" dirty="0">
                <a:latin typeface="+mn-lt"/>
              </a:rPr>
              <a:t>进入创作初期，我们一定要充分展开想象的翅膀，使自己的思维活跃起来。想象是创作的翅膀，生活是创作的源泉，为了能够将在生活中捕捉到的各种典型事件及各种多彩的生活升华到舞蹈艺术的境界，必须用舞蹈的思维方式去筛选、去设计。 </a:t>
            </a:r>
            <a:br>
              <a:rPr lang="zh-CN" altLang="en-US" sz="2400" dirty="0">
                <a:latin typeface="+mn-lt"/>
              </a:rPr>
            </a:br>
            <a:br>
              <a:rPr lang="zh-CN" altLang="en-US" sz="2400" dirty="0">
                <a:latin typeface="+mn-lt"/>
              </a:rPr>
            </a:br>
            <a:endParaRPr lang="zh-CN" altLang="en-US" sz="2400" dirty="0">
              <a:latin typeface="+mn-lt"/>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28401" y="994295"/>
            <a:ext cx="3231254" cy="615553"/>
          </a:xfrm>
        </p:spPr>
        <p:txBody>
          <a:bodyPr rtlCol="0"/>
          <a:lstStyle/>
          <a:p>
            <a:pPr rtl="0"/>
            <a:r>
              <a:rPr lang="zh-CN" altLang="en-US" dirty="0"/>
              <a:t>拓展阅读</a:t>
            </a:r>
            <a:endParaRPr lang="zh-CN" altLang="en-US" dirty="0"/>
          </a:p>
        </p:txBody>
      </p:sp>
      <p:sp>
        <p:nvSpPr>
          <p:cNvPr id="3" name="文本占位符 2"/>
          <p:cNvSpPr>
            <a:spLocks noGrp="1"/>
          </p:cNvSpPr>
          <p:nvPr>
            <p:ph type="body" sz="quarter" idx="12"/>
          </p:nvPr>
        </p:nvSpPr>
        <p:spPr>
          <a:xfrm>
            <a:off x="416966" y="2008427"/>
            <a:ext cx="11504166" cy="4037665"/>
          </a:xfrm>
        </p:spPr>
        <p:txBody>
          <a:bodyPr vert="horz" wrap="square" lIns="0" tIns="0" rIns="0" bIns="0" rtlCol="0" anchor="t">
            <a:noAutofit/>
          </a:bodyPr>
          <a:lstStyle/>
          <a:p>
            <a:pPr algn="l">
              <a:lnSpc>
                <a:spcPct val="150000"/>
              </a:lnSpc>
            </a:pPr>
            <a:r>
              <a:rPr altLang="zh-CN" sz="2400" dirty="0">
                <a:latin typeface="FZSEJW--GB1-0"/>
              </a:rPr>
              <a:t>   </a:t>
            </a:r>
            <a:r>
              <a:rPr lang="zh-CN" altLang="en-US" sz="2400" dirty="0">
                <a:latin typeface="FZSEJW--GB1-0"/>
              </a:rPr>
              <a:t>由金秋主编的</a:t>
            </a:r>
            <a:r>
              <a:rPr lang="en-US" altLang="zh-CN" sz="2400" dirty="0">
                <a:latin typeface="FZSEJW--GB1-0"/>
              </a:rPr>
              <a:t>《</a:t>
            </a:r>
            <a:r>
              <a:rPr lang="zh-CN" altLang="en-US" sz="2400" dirty="0">
                <a:latin typeface="FZSEJW--GB1-0"/>
              </a:rPr>
              <a:t>舞蹈编导学</a:t>
            </a:r>
            <a:r>
              <a:rPr lang="en-US" altLang="zh-CN" sz="2400" dirty="0">
                <a:latin typeface="FZSEJW--GB1-0"/>
              </a:rPr>
              <a:t>》</a:t>
            </a:r>
            <a:r>
              <a:rPr lang="zh-CN" altLang="en-US" sz="2400" dirty="0">
                <a:latin typeface="FZSEJW--GB1-0"/>
              </a:rPr>
              <a:t>一书中提到“对于舞台的构图，我国传统审美习惯是均衡、匀称、整齐。均衡就是演员及队形在台面分布要平衡。匀称是指舞台上演员及队形构图要均匀并且比例和谐。但是在表演中有时也会运用不均衡的构图，那是由于主题和情绪的需要所排列的特殊队形图案。整齐就是有序、有条理、不凌乱，外形规则、完整，大小长短相当。另外在舞蹈中不能孤立地只考虑构图，必须将它和舞蹈动作联系起来，同时舞蹈构图还要考虑到对服装和道具的运用。”</a:t>
            </a:r>
            <a:br>
              <a:rPr lang="zh-CN" altLang="en-US" sz="1800" b="0" i="0" dirty="0">
                <a:solidFill>
                  <a:srgbClr val="242021"/>
                </a:solidFill>
                <a:effectLst/>
                <a:latin typeface="FZKTK--GBK1-0"/>
              </a:rPr>
            </a:br>
            <a:br>
              <a:rPr lang="zh-CN" altLang="en-US" sz="1800" b="0" i="0" dirty="0">
                <a:solidFill>
                  <a:srgbClr val="EC028D"/>
                </a:solidFill>
                <a:effectLst/>
                <a:latin typeface="FZSEJW--GB1-0"/>
              </a:rPr>
            </a:b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245390"/>
            <a:ext cx="3568412" cy="615553"/>
          </a:xfrm>
        </p:spPr>
        <p:txBody>
          <a:bodyPr rtlCol="0"/>
          <a:lstStyle/>
          <a:p>
            <a:pPr rtl="0"/>
            <a:r>
              <a:rPr lang="zh-CN" altLang="en-US" dirty="0"/>
              <a:t>德育课堂</a:t>
            </a:r>
            <a:endParaRPr lang="zh-CN" altLang="en-US" dirty="0"/>
          </a:p>
        </p:txBody>
      </p:sp>
      <p:sp>
        <p:nvSpPr>
          <p:cNvPr id="3" name="文本占位符 2"/>
          <p:cNvSpPr>
            <a:spLocks noGrp="1"/>
          </p:cNvSpPr>
          <p:nvPr>
            <p:ph type="body" sz="quarter" idx="12"/>
          </p:nvPr>
        </p:nvSpPr>
        <p:spPr>
          <a:xfrm>
            <a:off x="431597" y="1860943"/>
            <a:ext cx="11401494" cy="4732738"/>
          </a:xfrm>
        </p:spPr>
        <p:txBody>
          <a:bodyPr vert="horz" wrap="square" lIns="0" tIns="0" rIns="0" bIns="0" rtlCol="0" anchor="t">
            <a:noAutofit/>
          </a:bodyPr>
          <a:lstStyle/>
          <a:p>
            <a:pPr algn="l">
              <a:lnSpc>
                <a:spcPct val="150000"/>
              </a:lnSpc>
            </a:pPr>
            <a:br>
              <a:rPr lang="zh-CN" altLang="en-US" sz="2400" b="0" i="0" dirty="0">
                <a:solidFill>
                  <a:srgbClr val="EC028D"/>
                </a:solidFill>
                <a:effectLst/>
                <a:latin typeface="FZSEJW--GB1-0"/>
              </a:rPr>
            </a:br>
            <a:r>
              <a:rPr altLang="zh-CN" sz="2400" b="0" i="0" dirty="0">
                <a:solidFill>
                  <a:srgbClr val="EC028D"/>
                </a:solidFill>
                <a:effectLst/>
                <a:latin typeface="FZSEJW--GB1-0"/>
              </a:rPr>
              <a:t>   </a:t>
            </a:r>
            <a:r>
              <a:rPr lang="zh-CN" altLang="en-US" sz="2400" dirty="0"/>
              <a:t>幼儿舞蹈教育作为美育教育的一个重要内容，我们应该自觉肩负起紧迫的历史</a:t>
            </a:r>
            <a:br>
              <a:rPr lang="zh-CN" altLang="en-US" sz="2400" dirty="0"/>
            </a:br>
            <a:r>
              <a:rPr lang="zh-CN" altLang="en-US" sz="2400" dirty="0"/>
              <a:t>使命，热爱幼儿、热爱生活、热爱自己的职业，努力提高自己的全面修养和专业能力，</a:t>
            </a:r>
            <a:br>
              <a:rPr lang="zh-CN" altLang="en-US" sz="2400" dirty="0"/>
            </a:br>
            <a:r>
              <a:rPr lang="zh-CN" altLang="en-US" sz="2400" dirty="0"/>
              <a:t>做一个“德艺双馨”的幼儿艺术工作者。 </a:t>
            </a:r>
            <a:br>
              <a:rPr lang="zh-CN" altLang="en-US" sz="2400" dirty="0"/>
            </a:br>
            <a:br>
              <a:rPr lang="zh-CN" altLang="en-US" sz="2400" dirty="0"/>
            </a:br>
            <a:br>
              <a:rPr lang="zh-CN" altLang="en-US" sz="2400" dirty="0"/>
            </a:br>
            <a:br>
              <a:rPr lang="zh-CN" altLang="en-US" sz="2400" dirty="0"/>
            </a:b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1496" y="2627344"/>
            <a:ext cx="7199581" cy="1269303"/>
          </a:xfrm>
        </p:spPr>
        <p:txBody>
          <a:bodyPr rtlCol="0">
            <a:normAutofit fontScale="90000"/>
          </a:bodyPr>
          <a:lstStyle/>
          <a:p>
            <a:r>
              <a:rPr lang="zh-CN" altLang="en-US" sz="4900" b="1" dirty="0"/>
              <a:t>任务八</a:t>
            </a:r>
            <a:r>
              <a:rPr lang="en-US" altLang="zh-CN" sz="4900" b="1" dirty="0"/>
              <a:t>  </a:t>
            </a:r>
            <a:r>
              <a:rPr lang="zh-CN" altLang="en-US" sz="4900" b="1" dirty="0"/>
              <a:t>幼儿舞蹈记录方法 </a:t>
            </a:r>
            <a:br>
              <a:rPr lang="zh-CN" altLang="en-US" sz="1600" dirty="0"/>
            </a:br>
            <a:endParaRPr lang="zh-CN" altLang="en-US" sz="3600" dirty="0">
              <a:latin typeface="楷体" panose="02010609060101010101" pitchFamily="49" charset="-122"/>
              <a:ea typeface="楷体" panose="02010609060101010101" pitchFamily="49" charset="-122"/>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57041" y="1405176"/>
            <a:ext cx="11187113" cy="4523105"/>
          </a:xfrm>
          <a:prstGeom prst="rect">
            <a:avLst/>
          </a:prstGeom>
          <a:noFill/>
        </p:spPr>
        <p:txBody>
          <a:bodyPr wrap="square">
            <a:spAutoFit/>
          </a:bodyPr>
          <a:lstStyle/>
          <a:p>
            <a:pPr>
              <a:lnSpc>
                <a:spcPct val="150000"/>
              </a:lnSpc>
            </a:pPr>
            <a:r>
              <a:rPr lang="en-US" altLang="zh-CN" sz="2400" dirty="0">
                <a:latin typeface="FZHTJW--GB1-0"/>
              </a:rPr>
              <a:t>   </a:t>
            </a:r>
            <a:r>
              <a:rPr lang="zh-CN" altLang="en-US" sz="2400" dirty="0">
                <a:latin typeface="FZHTJW--GB1-0"/>
              </a:rPr>
              <a:t>舞蹈是一种时间性、空间性的以人体动作为主要表现手段的动态的造型艺术。表演结束，动作终止，意味着舞蹈的消失和不复存在。随着舞蹈艺术的普及发展，为了把舞蹈保留下来，以适应舞蹈教育和传播、普及舞蹈文化的需要，自古至今，各国的许多舞蹈家都对如何更好地记录舞蹈进行着不断的研究和探索，采用着多种不同的方法。</a:t>
            </a:r>
            <a:endParaRPr lang="en-US" altLang="zh-CN" sz="2400" dirty="0">
              <a:latin typeface="FZHTJW--GB1-0"/>
            </a:endParaRPr>
          </a:p>
          <a:p>
            <a:pPr>
              <a:lnSpc>
                <a:spcPct val="150000"/>
              </a:lnSpc>
            </a:pPr>
            <a:r>
              <a:rPr lang="en-US" altLang="zh-CN" sz="2400" dirty="0">
                <a:latin typeface="FZHTJW--GB1-0"/>
              </a:rPr>
              <a:t>   </a:t>
            </a:r>
            <a:r>
              <a:rPr lang="zh-CN" altLang="en-US" sz="2400" dirty="0">
                <a:latin typeface="FZHTJW--GB1-0"/>
              </a:rPr>
              <a:t>记录舞蹈的方法，基本上可分为两类：一种是直观的、形象的再现，如录像、电影或图片等；另一种则是使用文字、舞蹈术语或舞谱来进行记录。 </a:t>
            </a:r>
            <a:br>
              <a:rPr lang="zh-CN" altLang="en-US" sz="2400" dirty="0"/>
            </a:br>
            <a:endParaRPr lang="zh-CN" altLang="en-US" sz="2400"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94563" y="252946"/>
            <a:ext cx="10858500" cy="900112"/>
          </a:xfrm>
        </p:spPr>
        <p:txBody>
          <a:bodyPr rtlCol="0"/>
          <a:lstStyle/>
          <a:p>
            <a:r>
              <a:rPr lang="zh-CN" altLang="en-US" sz="3200" dirty="0">
                <a:solidFill>
                  <a:srgbClr val="FF0000"/>
                </a:solidFill>
                <a:latin typeface="Calibri" panose="020F0502020204030204" pitchFamily="34" charset="0"/>
                <a:cs typeface="+mn-cs"/>
              </a:rPr>
              <a:t>一、我国的舞蹈记录法</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26662" y="1238096"/>
            <a:ext cx="11284979" cy="3914775"/>
          </a:xfrm>
        </p:spPr>
        <p:txBody>
          <a:bodyPr rtlCol="0">
            <a:noAutofit/>
          </a:bodyPr>
          <a:lstStyle/>
          <a:p>
            <a:pPr marL="0" indent="0">
              <a:lnSpc>
                <a:spcPct val="150000"/>
              </a:lnSpc>
              <a:buNone/>
            </a:pPr>
            <a:r>
              <a:rPr lang="en-US" altLang="zh-CN" sz="2200" dirty="0">
                <a:solidFill>
                  <a:schemeClr val="tx1"/>
                </a:solidFill>
                <a:latin typeface="FZHTJW--GB1-0"/>
                <a:ea typeface="+mn-ea"/>
              </a:rPr>
              <a:t>   </a:t>
            </a:r>
            <a:r>
              <a:rPr lang="zh-CN" altLang="en-US" sz="2200" dirty="0">
                <a:solidFill>
                  <a:schemeClr val="tx1"/>
                </a:solidFill>
                <a:latin typeface="FZHTJW--GB1-0"/>
                <a:ea typeface="+mn-ea"/>
              </a:rPr>
              <a:t>中国在晚唐、五代时曾用一些文字来表示特定的舞蹈动作。“据”“按”“送”“舞”等。宋代则用描述鸟兽形象的词汇如“雁翅儿”“龟背儿”等来记录舞蹈动作。近代也用“倒踢紫金冠”等术语来代表某一特定的舞蹈动作。由于文字、词汇缺乏直觉的形象，如不经过专门的学习，就不知所指的是什么，年代一久极易失传。还有一种是用文字和图形相配合的方式来记录舞蹈，舞谱是用符号或图文来记载舞蹈的动作和方位变化的一种书面记录方法，其作用相似于记录音乐的五线谱。中国古代有敦煌舞谱、宋德寿宫舞谱、元韶舞舞谱、明朱载舞谱，“六代小舞谱”“灵星小舞谱”；我国民间和一些少数民族还有“八卦舞谱”“东巴经舞谱”“查玛经舞谱”等。再一种是用线条、符号或图文来记录舞蹈的动作和方位变化的名为“舞谱”的记录法。国外有“贝奈许记谱法”“色腾动作速记法”“拉班舞谱”等，我国当代有“定位法舞谱”“新舞谱”“动作速画法”等。 </a:t>
            </a:r>
            <a:br>
              <a:rPr lang="zh-CN" altLang="en-US" sz="2200" dirty="0">
                <a:solidFill>
                  <a:schemeClr val="tx1"/>
                </a:solidFill>
                <a:latin typeface="Arial" panose="020B0604020202020204" pitchFamily="34" charset="0"/>
                <a:ea typeface="宋体" panose="02010600030101010101" pitchFamily="2" charset="-122"/>
              </a:rPr>
            </a:br>
            <a:br>
              <a:rPr lang="zh-CN" altLang="en-US" sz="2200" dirty="0">
                <a:solidFill>
                  <a:schemeClr val="tx1"/>
                </a:solidFill>
                <a:latin typeface="Arial" panose="020B0604020202020204" pitchFamily="34" charset="0"/>
                <a:ea typeface="宋体" panose="02010600030101010101" pitchFamily="2" charset="-122"/>
              </a:rPr>
            </a:br>
            <a:br>
              <a:rPr lang="zh-CN" altLang="en-US" sz="2200" dirty="0">
                <a:solidFill>
                  <a:schemeClr val="tx1"/>
                </a:solidFill>
              </a:rPr>
            </a:br>
            <a:br>
              <a:rPr lang="zh-CN" altLang="en-US" sz="2200" dirty="0">
                <a:solidFill>
                  <a:schemeClr val="tx1"/>
                </a:solidFill>
              </a:rPr>
            </a:br>
            <a:br>
              <a:rPr lang="zh-CN" altLang="en-US" sz="2200" dirty="0">
                <a:solidFill>
                  <a:schemeClr val="tx1"/>
                </a:solidFill>
                <a:latin typeface="Arial" panose="020B0604020202020204" pitchFamily="34" charset="0"/>
                <a:ea typeface="宋体" panose="02010600030101010101" pitchFamily="2" charset="-122"/>
              </a:rPr>
            </a:br>
            <a:br>
              <a:rPr lang="zh-CN" altLang="en-US" sz="2200" dirty="0">
                <a:solidFill>
                  <a:schemeClr val="tx1"/>
                </a:solidFill>
                <a:latin typeface="Arial" panose="020B0604020202020204" pitchFamily="34" charset="0"/>
                <a:ea typeface="宋体" panose="02010600030101010101" pitchFamily="2" charset="-122"/>
              </a:rPr>
            </a:br>
            <a:br>
              <a:rPr lang="zh-CN" altLang="en-US" sz="2200" dirty="0">
                <a:solidFill>
                  <a:schemeClr val="tx1"/>
                </a:solidFill>
                <a:latin typeface="Arial" panose="020B0604020202020204" pitchFamily="34" charset="0"/>
                <a:ea typeface="宋体" panose="02010600030101010101" pitchFamily="2" charset="-122"/>
              </a:rPr>
            </a:br>
            <a:br>
              <a:rPr lang="zh-CN" altLang="en-US" sz="2200" dirty="0">
                <a:solidFill>
                  <a:schemeClr val="tx1"/>
                </a:solidFill>
              </a:rPr>
            </a:br>
            <a:br>
              <a:rPr lang="zh-CN" altLang="en-US" sz="2200" dirty="0">
                <a:solidFill>
                  <a:schemeClr val="tx1"/>
                </a:solidFill>
              </a:rPr>
            </a:br>
            <a:br>
              <a:rPr lang="zh-CN" altLang="en-US" sz="2200" dirty="0">
                <a:solidFill>
                  <a:schemeClr val="tx1"/>
                </a:solidFill>
                <a:latin typeface="Arial" panose="020B0604020202020204" pitchFamily="34" charset="0"/>
                <a:ea typeface="宋体" panose="02010600030101010101" pitchFamily="2" charset="-122"/>
              </a:rPr>
            </a:br>
            <a:endParaRPr lang="zh-CN" altLang="en-US" sz="22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984465"/>
            <a:ext cx="10858500" cy="900112"/>
          </a:xfrm>
        </p:spPr>
        <p:txBody>
          <a:bodyPr rtlCol="0"/>
          <a:lstStyle/>
          <a:p>
            <a:r>
              <a:rPr lang="zh-CN" altLang="en-US" sz="3200" dirty="0">
                <a:solidFill>
                  <a:srgbClr val="FF0000"/>
                </a:solidFill>
                <a:latin typeface="Calibri" panose="020F0502020204030204" pitchFamily="34" charset="0"/>
                <a:cs typeface="+mn-cs"/>
              </a:rPr>
              <a:t>二、舞蹈记录的主要内容</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21106" y="1646403"/>
            <a:ext cx="11137087" cy="3914775"/>
          </a:xfrm>
        </p:spPr>
        <p:txBody>
          <a:bodyPr rtlCol="0">
            <a:noAutofit/>
          </a:bodyPr>
          <a:lstStyle/>
          <a:p>
            <a:pPr marL="0" indent="0">
              <a:lnSpc>
                <a:spcPct val="170000"/>
              </a:lnSpc>
              <a:buNone/>
            </a:pPr>
            <a:br>
              <a:rPr lang="zh-CN" altLang="en-US" sz="2400" b="0" i="0" dirty="0">
                <a:solidFill>
                  <a:schemeClr val="tx1"/>
                </a:solidFill>
                <a:effectLst/>
                <a:latin typeface="FZHTJW--GB1-0"/>
              </a:rPr>
            </a:br>
            <a:r>
              <a:rPr lang="zh-CN" altLang="en-US" sz="2400" dirty="0">
                <a:solidFill>
                  <a:schemeClr val="tx1"/>
                </a:solidFill>
                <a:latin typeface="FZHTJW--GB1-0"/>
                <a:ea typeface="+mn-ea"/>
              </a:rPr>
              <a:t>（一）舞蹈中的音乐记录</a:t>
            </a:r>
            <a:br>
              <a:rPr lang="zh-CN" altLang="en-US" sz="2400" dirty="0">
                <a:solidFill>
                  <a:schemeClr val="tx1"/>
                </a:solidFill>
                <a:latin typeface="FZHTJW--GB1-0"/>
                <a:ea typeface="+mn-ea"/>
              </a:rPr>
            </a:br>
            <a:r>
              <a:rPr lang="en-US" altLang="zh-CN" sz="2400" dirty="0">
                <a:solidFill>
                  <a:schemeClr val="tx1"/>
                </a:solidFill>
                <a:latin typeface="FZHTJW--GB1-0"/>
                <a:ea typeface="+mn-ea"/>
              </a:rPr>
              <a:t>   </a:t>
            </a:r>
            <a:r>
              <a:rPr lang="zh-CN" altLang="en-US" sz="2400" dirty="0">
                <a:solidFill>
                  <a:schemeClr val="tx1"/>
                </a:solidFill>
                <a:latin typeface="FZHTJW--GB1-0"/>
                <a:ea typeface="+mn-ea"/>
              </a:rPr>
              <a:t>一般采用简谱记录主旋律。如果有几首乐曲就按顺序将其编为曲一，曲二</a:t>
            </a:r>
            <a:r>
              <a:rPr lang="en-US" altLang="zh-CN" sz="2400" dirty="0">
                <a:solidFill>
                  <a:schemeClr val="tx1"/>
                </a:solidFill>
                <a:latin typeface="FZHTJW--GB1-0"/>
                <a:ea typeface="+mn-ea"/>
              </a:rPr>
              <a:t>……</a:t>
            </a:r>
            <a:r>
              <a:rPr lang="zh-CN" altLang="en-US" sz="2400" dirty="0">
                <a:solidFill>
                  <a:schemeClr val="tx1"/>
                </a:solidFill>
                <a:latin typeface="FZHTJW--GB1-0"/>
                <a:ea typeface="+mn-ea"/>
              </a:rPr>
              <a:t>为了便于记录动作顺序、场记，应在主旋律上标出小节数。同时要将音乐演奏的要求，如表情、力度、速度等加以标明。乐曲的演奏顺序、遍数、演奏使用的乐器从音响效果等都应根据需要在乐谱上加以注明。 </a:t>
            </a: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57987" y="1057574"/>
            <a:ext cx="10858500" cy="900112"/>
          </a:xfrm>
        </p:spPr>
        <p:txBody>
          <a:bodyPr rtlCol="0"/>
          <a:lstStyle/>
          <a:p>
            <a:r>
              <a:rPr lang="zh-CN" altLang="en-US" sz="3200" dirty="0">
                <a:solidFill>
                  <a:srgbClr val="FF0000"/>
                </a:solidFill>
                <a:latin typeface="Calibri" panose="020F0502020204030204" pitchFamily="34" charset="0"/>
                <a:cs typeface="+mn-cs"/>
              </a:rPr>
              <a:t>二、舞蹈记录的主要内容</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16509" y="1112608"/>
            <a:ext cx="11101933" cy="4003675"/>
          </a:xfrm>
        </p:spPr>
        <p:txBody>
          <a:bodyPr rtlCol="0">
            <a:noAutofit/>
          </a:bodyPr>
          <a:lstStyle/>
          <a:p>
            <a:pPr marL="0" indent="0">
              <a:lnSpc>
                <a:spcPct val="170000"/>
              </a:lnSpc>
              <a:buNone/>
            </a:pPr>
            <a:br>
              <a:rPr lang="zh-CN" altLang="en-US" sz="2400" b="0" i="0" dirty="0">
                <a:solidFill>
                  <a:schemeClr val="tx1"/>
                </a:solidFill>
                <a:effectLst/>
                <a:latin typeface="FZHTJW--GB1-0"/>
              </a:rPr>
            </a:br>
            <a:br>
              <a:rPr lang="zh-CN" altLang="en-US" sz="2400" dirty="0">
                <a:solidFill>
                  <a:schemeClr val="tx1"/>
                </a:solidFill>
                <a:latin typeface="Arial" panose="020B0604020202020204" pitchFamily="34" charset="0"/>
                <a:ea typeface="宋体" panose="02010600030101010101" pitchFamily="2" charset="-122"/>
              </a:rPr>
            </a:br>
            <a:r>
              <a:rPr lang="zh-CN" altLang="en-US" sz="2400" dirty="0">
                <a:solidFill>
                  <a:schemeClr val="tx1"/>
                </a:solidFill>
                <a:latin typeface="FZHTJW--GB1-0"/>
                <a:ea typeface="+mn-ea"/>
              </a:rPr>
              <a:t>（二）舞台的美术方面记录</a:t>
            </a:r>
            <a:br>
              <a:rPr lang="zh-CN" altLang="en-US" sz="2400" dirty="0">
                <a:solidFill>
                  <a:schemeClr val="tx1"/>
                </a:solidFill>
                <a:latin typeface="FZHTJW--GB1-0"/>
                <a:ea typeface="+mn-ea"/>
              </a:rPr>
            </a:br>
            <a:r>
              <a:rPr lang="en-US" altLang="zh-CN" sz="2400" dirty="0">
                <a:solidFill>
                  <a:schemeClr val="tx1"/>
                </a:solidFill>
                <a:latin typeface="FZHTJW--GB1-0"/>
                <a:ea typeface="+mn-ea"/>
              </a:rPr>
              <a:t>   </a:t>
            </a:r>
            <a:r>
              <a:rPr lang="zh-CN" altLang="en-US" sz="2400" dirty="0">
                <a:solidFill>
                  <a:schemeClr val="tx1"/>
                </a:solidFill>
                <a:latin typeface="FZHTJW--GB1-0"/>
                <a:ea typeface="+mn-ea"/>
              </a:rPr>
              <a:t>包括服装、化妆、道具、布景、灯光等。它在舞蹈中，为舞蹈形象提供典型环境，显示时代特征，烘托舞台气氛，协助舞蹈更好地揭示主题和塑造典型。舞台美术可用图画、文字结合记录。 </a:t>
            </a: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94907" y="808012"/>
            <a:ext cx="10858500" cy="900112"/>
          </a:xfrm>
        </p:spPr>
        <p:txBody>
          <a:bodyPr rtlCol="0"/>
          <a:lstStyle/>
          <a:p>
            <a:r>
              <a:rPr lang="zh-CN" altLang="en-US" sz="3200" dirty="0">
                <a:solidFill>
                  <a:srgbClr val="FF0000"/>
                </a:solidFill>
                <a:latin typeface="Calibri" panose="020F0502020204030204" pitchFamily="34" charset="0"/>
                <a:cs typeface="+mn-cs"/>
              </a:rPr>
              <a:t>二、舞蹈记录的主要内容</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37636" y="1905634"/>
            <a:ext cx="11219141" cy="3914775"/>
          </a:xfrm>
        </p:spPr>
        <p:txBody>
          <a:bodyPr rtlCol="0">
            <a:normAutofit fontScale="25000" lnSpcReduction="20000"/>
          </a:bodyPr>
          <a:lstStyle/>
          <a:p>
            <a:pPr marL="0" indent="0">
              <a:lnSpc>
                <a:spcPct val="170000"/>
              </a:lnSpc>
              <a:buNone/>
            </a:pPr>
            <a:br>
              <a:rPr lang="zh-CN" altLang="en-US" sz="1800" b="0" i="0" dirty="0">
                <a:solidFill>
                  <a:schemeClr val="tx1"/>
                </a:solidFill>
                <a:effectLst/>
                <a:latin typeface="FZHTJW--GB1-0"/>
              </a:rPr>
            </a:br>
            <a:r>
              <a:rPr lang="zh-CN" altLang="en-US" sz="9600" dirty="0">
                <a:latin typeface="FZHTJW--GB1-0"/>
              </a:rPr>
              <a:t>（三）舞蹈的基本动作</a:t>
            </a:r>
            <a:br>
              <a:rPr lang="zh-CN" altLang="en-US" sz="9600" dirty="0">
                <a:latin typeface="FZHTJW--GB1-0"/>
              </a:rPr>
            </a:br>
            <a:r>
              <a:rPr lang="en-US" altLang="zh-CN" sz="9600" dirty="0">
                <a:latin typeface="FZHTJW--GB1-0"/>
              </a:rPr>
              <a:t>   </a:t>
            </a:r>
            <a:r>
              <a:rPr lang="zh-CN" altLang="en-US" sz="9600" dirty="0">
                <a:latin typeface="FZHTJW--GB1-0"/>
              </a:rPr>
              <a:t>主要记录舞蹈作品中反复出现的基本动作和较难做的组合动作。其他动作（如过程性动作等）就可放在场记部分说明跳法；基本动作记录应包括：动作名称或编号，动作节拍数，人体方位，动作起止路线，身体重心变化等，可配上关键性人体动作图。</a:t>
            </a:r>
            <a:br>
              <a:rPr lang="zh-CN" altLang="en-US" sz="9600" dirty="0">
                <a:latin typeface="FZHTJW--GB1-0"/>
              </a:rPr>
            </a:br>
            <a:br>
              <a:rPr lang="zh-CN" altLang="en-US" sz="6000" dirty="0">
                <a:solidFill>
                  <a:schemeClr val="tx1"/>
                </a:solidFill>
                <a:latin typeface="FZHTJW--GB1-0"/>
                <a:ea typeface="+mn-ea"/>
              </a:rPr>
            </a:br>
            <a:br>
              <a:rPr lang="zh-CN" altLang="en-US" sz="6000" dirty="0">
                <a:solidFill>
                  <a:schemeClr val="tx1"/>
                </a:solidFill>
                <a:latin typeface="FZHTJW--GB1-0"/>
                <a:ea typeface="+mn-ea"/>
              </a:rPr>
            </a:br>
            <a:br>
              <a:rPr lang="zh-CN" altLang="en-US" sz="6000" dirty="0">
                <a:solidFill>
                  <a:schemeClr val="tx1"/>
                </a:solidFill>
                <a:latin typeface="FZHTJW--GB1-0"/>
                <a:ea typeface="+mn-ea"/>
              </a:rPr>
            </a:br>
            <a:br>
              <a:rPr lang="zh-CN" altLang="en-US" sz="2000" dirty="0">
                <a:solidFill>
                  <a:schemeClr val="tx1"/>
                </a:solidFill>
                <a:latin typeface="Arial" panose="020B0604020202020204" pitchFamily="34" charset="0"/>
                <a:ea typeface="宋体" panose="02010600030101010101" pitchFamily="2" charset="-122"/>
              </a:rPr>
            </a:br>
            <a:br>
              <a:rPr lang="zh-CN" altLang="en-US" sz="2000" dirty="0">
                <a:solidFill>
                  <a:schemeClr val="tx1"/>
                </a:solidFill>
              </a:rPr>
            </a:br>
            <a:br>
              <a:rPr lang="zh-CN" altLang="en-US" sz="2000" dirty="0">
                <a:solidFill>
                  <a:schemeClr val="tx1"/>
                </a:solidFill>
              </a:rPr>
            </a:br>
            <a:br>
              <a:rPr lang="zh-CN" altLang="en-US" sz="2000" dirty="0">
                <a:solidFill>
                  <a:schemeClr val="tx1"/>
                </a:solidFill>
                <a:latin typeface="Arial" panose="020B0604020202020204" pitchFamily="34" charset="0"/>
                <a:ea typeface="宋体" panose="02010600030101010101" pitchFamily="2" charset="-122"/>
              </a:rPr>
            </a:br>
            <a:br>
              <a:rPr lang="zh-CN" altLang="en-US" sz="2000" dirty="0">
                <a:solidFill>
                  <a:schemeClr val="tx1"/>
                </a:solidFill>
                <a:latin typeface="Arial" panose="020B0604020202020204" pitchFamily="34" charset="0"/>
                <a:ea typeface="宋体" panose="02010600030101010101" pitchFamily="2" charset="-122"/>
              </a:rPr>
            </a:br>
            <a:br>
              <a:rPr lang="zh-CN" altLang="en-US" sz="2000" dirty="0">
                <a:solidFill>
                  <a:schemeClr val="tx1"/>
                </a:solidFill>
                <a:latin typeface="Arial" panose="020B0604020202020204" pitchFamily="34" charset="0"/>
                <a:ea typeface="宋体" panose="02010600030101010101" pitchFamily="2" charset="-122"/>
              </a:rPr>
            </a:br>
            <a:br>
              <a:rPr lang="zh-CN" altLang="en-US" sz="2000" dirty="0">
                <a:solidFill>
                  <a:schemeClr val="tx1"/>
                </a:solidFill>
              </a:rPr>
            </a:br>
            <a:br>
              <a:rPr lang="zh-CN" altLang="en-US" sz="2000" dirty="0">
                <a:solidFill>
                  <a:schemeClr val="tx1"/>
                </a:solidFill>
              </a:rPr>
            </a:br>
            <a:br>
              <a:rPr lang="zh-CN" altLang="en-US" sz="2000" dirty="0">
                <a:solidFill>
                  <a:schemeClr val="tx1"/>
                </a:solidFill>
                <a:latin typeface="Arial" panose="020B0604020202020204" pitchFamily="34" charset="0"/>
                <a:ea typeface="宋体" panose="02010600030101010101" pitchFamily="2" charset="-122"/>
              </a:rPr>
            </a:br>
            <a:endParaRPr lang="zh-CN" altLang="en-US" sz="20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977151"/>
            <a:ext cx="10858500" cy="900112"/>
          </a:xfrm>
        </p:spPr>
        <p:txBody>
          <a:bodyPr rtlCol="0"/>
          <a:lstStyle/>
          <a:p>
            <a:r>
              <a:rPr lang="zh-CN" altLang="en-US" sz="3200" dirty="0">
                <a:solidFill>
                  <a:srgbClr val="FF0000"/>
                </a:solidFill>
                <a:latin typeface="Calibri" panose="020F0502020204030204" pitchFamily="34" charset="0"/>
                <a:cs typeface="+mn-cs"/>
              </a:rPr>
              <a:t>二、舞蹈记录的主要内容</a:t>
            </a:r>
            <a:endParaRPr lang="en-US" altLang="zh-CN" sz="3200" dirty="0">
              <a:solidFill>
                <a:srgbClr val="FF0000"/>
              </a:solidFill>
              <a:latin typeface="Calibri" panose="020F0502020204030204" pitchFamily="34" charset="0"/>
              <a:cs typeface="+mn-cs"/>
            </a:endParaRPr>
          </a:p>
        </p:txBody>
      </p:sp>
      <p:sp>
        <p:nvSpPr>
          <p:cNvPr id="2" name="文本框 1"/>
          <p:cNvSpPr txBox="1"/>
          <p:nvPr/>
        </p:nvSpPr>
        <p:spPr>
          <a:xfrm>
            <a:off x="666750" y="2355495"/>
            <a:ext cx="10983925" cy="286131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2400" dirty="0">
                <a:latin typeface="FZHTJW--GB1-0"/>
              </a:rPr>
              <a:t>（四）基础的内容简介（可包括舞蹈主题或训练目的）</a:t>
            </a:r>
            <a:br>
              <a:rPr lang="zh-CN" altLang="en-US" sz="2400" dirty="0">
                <a:latin typeface="FZHTJW--GB1-0"/>
              </a:rPr>
            </a:br>
            <a:r>
              <a:rPr lang="en-US" altLang="zh-CN" sz="2400" dirty="0">
                <a:latin typeface="FZHTJW--GB1-0"/>
              </a:rPr>
              <a:t>   </a:t>
            </a:r>
            <a:r>
              <a:rPr lang="zh-CN" altLang="en-US" sz="2400" dirty="0">
                <a:latin typeface="FZHTJW--GB1-0"/>
              </a:rPr>
              <a:t>用简练生动的文字将舞蹈作品的主题思想、时代背景和人物的思想感情、性格气质以及展示主题所设置的典型环境和主要情节介绍清楚。作为舞蹈教材，作品应写出教学目的或教学提示。 </a:t>
            </a:r>
            <a:br>
              <a:rPr lang="zh-CN" altLang="en-US" sz="2400" dirty="0">
                <a:latin typeface="FZHTJW--GB1-0"/>
              </a:rPr>
            </a:br>
            <a:endParaRPr lang="zh-CN" altLang="en-US" sz="2400" dirty="0">
              <a:latin typeface="FZHTJW--GB1-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780123"/>
            <a:ext cx="10858500" cy="900112"/>
          </a:xfrm>
        </p:spPr>
        <p:txBody>
          <a:bodyPr rtlCol="0"/>
          <a:lstStyle/>
          <a:p>
            <a:r>
              <a:rPr lang="zh-CN" altLang="en-US" sz="3200" dirty="0">
                <a:solidFill>
                  <a:srgbClr val="FF0000"/>
                </a:solidFill>
                <a:latin typeface="Calibri" panose="020F0502020204030204" pitchFamily="34" charset="0"/>
                <a:cs typeface="+mn-cs"/>
              </a:rPr>
              <a:t>二、舞蹈记录的主要内容</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85217" y="1833855"/>
            <a:ext cx="11133734" cy="4029075"/>
          </a:xfrm>
        </p:spPr>
        <p:txBody>
          <a:bodyPr rtlCol="0">
            <a:noAutofit/>
          </a:bodyPr>
          <a:lstStyle/>
          <a:p>
            <a:pPr marL="0" indent="0">
              <a:lnSpc>
                <a:spcPct val="170000"/>
              </a:lnSpc>
              <a:buNone/>
            </a:pPr>
            <a:r>
              <a:rPr lang="zh-CN" altLang="en-US" sz="2300" dirty="0">
                <a:latin typeface="FZHTJW--GB1-0"/>
              </a:rPr>
              <a:t>（五）场记</a:t>
            </a:r>
            <a:br>
              <a:rPr lang="zh-CN" altLang="en-US" sz="2300" dirty="0">
                <a:latin typeface="FZHTJW--GB1-0"/>
              </a:rPr>
            </a:br>
            <a:r>
              <a:rPr lang="en-US" altLang="zh-CN" sz="2300" dirty="0">
                <a:latin typeface="FZHTJW--GB1-0"/>
              </a:rPr>
              <a:t>   </a:t>
            </a:r>
            <a:r>
              <a:rPr lang="zh-CN" altLang="en-US" sz="2300" dirty="0">
                <a:latin typeface="FZHTJW--GB1-0"/>
              </a:rPr>
              <a:t>通过舞台调度图和文字说明及必要的动作插图，把一个舞蹈的情节、动作、造型、队形及地位的变化、表演要求等分段记录下来，比较完整地反映其表演过程。场记的记录内容应根据舞蹈作品的特点和实际的需要取舍。对于舞蹈的学习要把基本功记录好，如果自己脑力不能完全记住的一定要用书面的方式记录在本子上，这样便于反复巩固地学习。好的舞蹈能让观众有种如痴如醉的感觉，有种身临其境的感受，更好地勾起观众的情感，愿学习舞蹈的人们都能做到最优秀，把更多的优秀的作品带给观众。</a:t>
            </a:r>
            <a:r>
              <a:rPr lang="zh-CN" altLang="en-US" sz="2300" dirty="0">
                <a:solidFill>
                  <a:schemeClr val="tx1"/>
                </a:solidFill>
                <a:latin typeface="Arial" panose="020B0604020202020204" pitchFamily="34" charset="0"/>
                <a:ea typeface="宋体" panose="02010600030101010101" pitchFamily="2" charset="-122"/>
              </a:rPr>
              <a:t> </a:t>
            </a: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rPr>
            </a:br>
            <a:br>
              <a:rPr lang="zh-CN" altLang="en-US" sz="2300" dirty="0">
                <a:solidFill>
                  <a:schemeClr val="tx1"/>
                </a:solidFill>
              </a:rPr>
            </a:b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latin typeface="Arial" panose="020B0604020202020204" pitchFamily="34" charset="0"/>
                <a:ea typeface="宋体" panose="02010600030101010101" pitchFamily="2" charset="-122"/>
              </a:rPr>
            </a:br>
            <a:br>
              <a:rPr lang="zh-CN" altLang="en-US" sz="2300" dirty="0">
                <a:solidFill>
                  <a:schemeClr val="tx1"/>
                </a:solidFill>
              </a:rPr>
            </a:br>
            <a:br>
              <a:rPr lang="zh-CN" altLang="en-US" sz="2300" dirty="0">
                <a:solidFill>
                  <a:schemeClr val="tx1"/>
                </a:solidFill>
              </a:rPr>
            </a:br>
            <a:br>
              <a:rPr lang="zh-CN" altLang="en-US" sz="2300" dirty="0">
                <a:solidFill>
                  <a:schemeClr val="tx1"/>
                </a:solidFill>
                <a:latin typeface="Arial" panose="020B0604020202020204" pitchFamily="34" charset="0"/>
                <a:ea typeface="宋体" panose="02010600030101010101" pitchFamily="2" charset="-122"/>
              </a:rPr>
            </a:br>
            <a:endParaRPr lang="zh-CN" altLang="en-US" sz="23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808038"/>
            <a:ext cx="10858500" cy="900112"/>
          </a:xfrm>
        </p:spPr>
        <p:txBody>
          <a:bodyPr rtlCol="0">
            <a:normAutofit fontScale="90000"/>
          </a:bodyPr>
          <a:lstStyle/>
          <a:p>
            <a:r>
              <a:rPr lang="zh-CN" altLang="en-US" sz="3200" b="0" dirty="0">
                <a:solidFill>
                  <a:srgbClr val="EC028D"/>
                </a:solidFill>
                <a:latin typeface="FZHTJW--GB1-0"/>
              </a:rPr>
              <a:t>二、构思过程的步骤 </a:t>
            </a:r>
            <a:br>
              <a:rPr lang="zh-CN" altLang="en-US" sz="3200" b="0" dirty="0">
                <a:solidFill>
                  <a:srgbClr val="EC028D"/>
                </a:solidFill>
                <a:latin typeface="FZHTJW--GB1-0"/>
              </a:rPr>
            </a:br>
            <a:endParaRPr lang="zh-CN" altLang="en-US" sz="3200" b="0" dirty="0">
              <a:solidFill>
                <a:srgbClr val="EC028D"/>
              </a:solidFill>
              <a:latin typeface="FZHTJW--GB1-0"/>
            </a:endParaRPr>
          </a:p>
        </p:txBody>
      </p:sp>
      <p:sp>
        <p:nvSpPr>
          <p:cNvPr id="7" name="文本占位符 6"/>
          <p:cNvSpPr>
            <a:spLocks noGrp="1"/>
          </p:cNvSpPr>
          <p:nvPr>
            <p:ph type="body" sz="quarter" idx="4294967295"/>
          </p:nvPr>
        </p:nvSpPr>
        <p:spPr>
          <a:xfrm>
            <a:off x="600215" y="1708150"/>
            <a:ext cx="11277601" cy="4319588"/>
          </a:xfrm>
        </p:spPr>
        <p:txBody>
          <a:bodyPr rtlCol="0">
            <a:noAutofit/>
          </a:bodyPr>
          <a:lstStyle/>
          <a:p>
            <a:pPr marL="0" indent="0">
              <a:lnSpc>
                <a:spcPct val="150000"/>
              </a:lnSpc>
              <a:buNone/>
            </a:pPr>
            <a:r>
              <a:rPr lang="zh-CN" altLang="en-US" sz="2400" dirty="0">
                <a:latin typeface="+mn-lt"/>
              </a:rPr>
              <a:t>（三）找到舞蹈表达形式</a:t>
            </a:r>
            <a:br>
              <a:rPr lang="zh-CN" altLang="en-US" sz="2400" dirty="0">
                <a:latin typeface="+mn-lt"/>
              </a:rPr>
            </a:br>
            <a:r>
              <a:rPr lang="en-US" altLang="zh-CN" sz="2400" dirty="0">
                <a:latin typeface="+mn-lt"/>
              </a:rPr>
              <a:t>   </a:t>
            </a:r>
            <a:r>
              <a:rPr lang="zh-CN" altLang="en-US" sz="2400" dirty="0">
                <a:latin typeface="+mn-lt"/>
              </a:rPr>
              <a:t>幼儿舞蹈的形式千变万化、丰富多彩，哪种形式最适合作品的意境，是舞蹈编导首先要考虑的。幼儿舞蹈的形式与成人舞蹈不同，它往往靠一个个能抓住幼儿情感、唤起他们兴奋的“点子”来体现。幼儿舞蹈的创编，不是难在动作上，而是难在“点子”上。不要以为填满动作的方法就是编舞方法。舞蹈有光彩的地方，不仅在舞蹈之中，而且还在舞蹈之外 。</a:t>
            </a:r>
            <a:br>
              <a:rPr lang="zh-CN" altLang="en-US" sz="2400" dirty="0">
                <a:latin typeface="+mn-lt"/>
              </a:rPr>
            </a:br>
            <a:br>
              <a:rPr lang="zh-CN" altLang="en-US" sz="2400" dirty="0">
                <a:latin typeface="宋体" panose="02010600030101010101" pitchFamily="2" charset="-122"/>
                <a:ea typeface="宋体" panose="02010600030101010101" pitchFamily="2" charset="-122"/>
              </a:rPr>
            </a:b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23499" y="1184491"/>
            <a:ext cx="3231254" cy="615553"/>
          </a:xfrm>
        </p:spPr>
        <p:txBody>
          <a:bodyPr rtlCol="0"/>
          <a:lstStyle/>
          <a:p>
            <a:pPr rtl="0"/>
            <a:r>
              <a:rPr lang="zh-CN" altLang="en-US" dirty="0"/>
              <a:t>知识链接</a:t>
            </a:r>
            <a:endParaRPr lang="zh-CN" altLang="en-US" dirty="0"/>
          </a:p>
        </p:txBody>
      </p:sp>
      <p:sp>
        <p:nvSpPr>
          <p:cNvPr id="3" name="文本占位符 2"/>
          <p:cNvSpPr>
            <a:spLocks noGrp="1"/>
          </p:cNvSpPr>
          <p:nvPr>
            <p:ph type="body" sz="quarter" idx="12"/>
          </p:nvPr>
        </p:nvSpPr>
        <p:spPr>
          <a:xfrm>
            <a:off x="475489" y="2207538"/>
            <a:ext cx="11462538" cy="4037665"/>
          </a:xfrm>
        </p:spPr>
        <p:txBody>
          <a:bodyPr vert="horz" wrap="square" lIns="0" tIns="0" rIns="0" bIns="0" rtlCol="0" anchor="t">
            <a:noAutofit/>
          </a:bodyPr>
          <a:lstStyle/>
          <a:p>
            <a:pPr algn="l">
              <a:lnSpc>
                <a:spcPct val="150000"/>
              </a:lnSpc>
            </a:pPr>
            <a:r>
              <a:rPr altLang="zh-CN" sz="2400" dirty="0">
                <a:latin typeface="FZSEJW--GB1-0"/>
              </a:rPr>
              <a:t>   </a:t>
            </a:r>
            <a:r>
              <a:rPr lang="zh-CN" altLang="en-US" sz="2400" dirty="0">
                <a:latin typeface="FZSEJW--GB1-0"/>
              </a:rPr>
              <a:t>东巴舞谱</a:t>
            </a:r>
            <a:r>
              <a:rPr lang="en-US" altLang="zh-CN" sz="2400" dirty="0">
                <a:latin typeface="FZSEJW--GB1-0"/>
              </a:rPr>
              <a:t>《</a:t>
            </a:r>
            <a:r>
              <a:rPr lang="zh-CN" altLang="en-US" sz="2400" dirty="0">
                <a:latin typeface="FZSEJW--GB1-0"/>
              </a:rPr>
              <a:t>蹉模</a:t>
            </a:r>
            <a:r>
              <a:rPr lang="en-US" altLang="zh-CN" sz="2400" dirty="0">
                <a:latin typeface="FZSEJW--GB1-0"/>
              </a:rPr>
              <a:t>》</a:t>
            </a:r>
            <a:r>
              <a:rPr lang="zh-CN" altLang="en-US" sz="2400" dirty="0">
                <a:latin typeface="FZSEJW--GB1-0"/>
              </a:rPr>
              <a:t>用图画象形文字记录了东巴举行仪式时所跳的各种纳西族古代舞蹈，它不仅是国内少数民族古文字中迄今仅见的舞蹈专著，也是世界上用文字记录的最早舞谱。在舞谱类型中</a:t>
            </a:r>
            <a:r>
              <a:rPr lang="en-US" altLang="zh-CN" sz="2400" dirty="0">
                <a:latin typeface="FZSEJW--GB1-0"/>
              </a:rPr>
              <a:t>《</a:t>
            </a:r>
            <a:r>
              <a:rPr lang="zh-CN" altLang="en-US" sz="2400" dirty="0">
                <a:latin typeface="FZSEJW--GB1-0"/>
              </a:rPr>
              <a:t>蹉模</a:t>
            </a:r>
            <a:r>
              <a:rPr lang="en-US" altLang="zh-CN" sz="2400" dirty="0">
                <a:latin typeface="FZSEJW--GB1-0"/>
              </a:rPr>
              <a:t>》</a:t>
            </a:r>
            <a:r>
              <a:rPr lang="zh-CN" altLang="en-US" sz="2400" dirty="0">
                <a:latin typeface="FZSEJW--GB1-0"/>
              </a:rPr>
              <a:t>属于原始古朴的舞谱，它的功能主要是提供舞蹈的动作进程，对学跳东巴舞者起引导和帮助记忆的作用，比实际所跳的东巴舞要简单的多。只有把舞谱与东巴的口传心授相结合，才能学好东巴舞蹈，跳出它的神韵。 </a:t>
            </a:r>
            <a:br>
              <a:rPr lang="zh-CN" altLang="en-US" sz="2400" dirty="0"/>
            </a:br>
            <a:br>
              <a:rPr lang="zh-CN" altLang="en-US" sz="1800" b="0" i="0" dirty="0">
                <a:solidFill>
                  <a:srgbClr val="EC028D"/>
                </a:solidFill>
                <a:effectLst/>
                <a:latin typeface="FZSEJW--GB1-0"/>
              </a:rPr>
            </a:b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28572" y="579959"/>
            <a:ext cx="3231254" cy="615553"/>
          </a:xfrm>
        </p:spPr>
        <p:txBody>
          <a:bodyPr rtlCol="0"/>
          <a:lstStyle/>
          <a:p>
            <a:pPr rtl="0"/>
            <a:r>
              <a:rPr lang="zh-CN" altLang="en-US" dirty="0"/>
              <a:t>拓展阅读</a:t>
            </a:r>
            <a:endParaRPr lang="zh-CN" altLang="en-US" dirty="0"/>
          </a:p>
        </p:txBody>
      </p:sp>
      <p:sp>
        <p:nvSpPr>
          <p:cNvPr id="3" name="文本占位符 2"/>
          <p:cNvSpPr>
            <a:spLocks noGrp="1"/>
          </p:cNvSpPr>
          <p:nvPr>
            <p:ph type="body" sz="quarter" idx="12"/>
          </p:nvPr>
        </p:nvSpPr>
        <p:spPr>
          <a:xfrm>
            <a:off x="521817" y="1291809"/>
            <a:ext cx="11148365" cy="5438175"/>
          </a:xfrm>
        </p:spPr>
        <p:txBody>
          <a:bodyPr vert="horz" wrap="square" lIns="0" tIns="0" rIns="0" bIns="0" rtlCol="0" anchor="t">
            <a:noAutofit/>
          </a:bodyPr>
          <a:lstStyle/>
          <a:p>
            <a:pPr algn="l">
              <a:lnSpc>
                <a:spcPct val="150000"/>
              </a:lnSpc>
            </a:pPr>
            <a:r>
              <a:rPr altLang="zh-CN" sz="1700" dirty="0">
                <a:latin typeface="FZSEJW--GB1-0"/>
              </a:rPr>
              <a:t>   </a:t>
            </a:r>
            <a:r>
              <a:rPr lang="zh-CN" altLang="en-US" sz="1700" dirty="0">
                <a:latin typeface="FZSEJW--GB1-0"/>
              </a:rPr>
              <a:t>为推进少儿素质教育，繁荣少儿舞蹈发展，充分交流和展示少儿舞蹈的创作成果，经中国文联批准，由中国文联、中国舞蹈家协会主办的第五届“小荷风采”全国少儿舞蹈展演于 </a:t>
            </a:r>
            <a:r>
              <a:rPr lang="en-US" altLang="zh-CN" sz="1700" dirty="0">
                <a:latin typeface="FZSEJW--GB1-0"/>
              </a:rPr>
              <a:t>2009 </a:t>
            </a:r>
            <a:r>
              <a:rPr lang="zh-CN" altLang="en-US" sz="1700" dirty="0">
                <a:latin typeface="FZSEJW--GB1-0"/>
              </a:rPr>
              <a:t>年分两个展区举行，地点分别是首都北京和少儿舞蹈活动开展十分活跃的安徽淮南。两个展区共有来自全国 </a:t>
            </a:r>
            <a:r>
              <a:rPr lang="en-US" altLang="zh-CN" sz="1700" dirty="0">
                <a:latin typeface="FZSEJW--GB1-0"/>
              </a:rPr>
              <a:t>30 </a:t>
            </a:r>
            <a:r>
              <a:rPr lang="zh-CN" altLang="en-US" sz="1700" dirty="0">
                <a:latin typeface="FZSEJW--GB1-0"/>
              </a:rPr>
              <a:t>多个省市、自治区，及港澳台地区的入围作品约 </a:t>
            </a:r>
            <a:r>
              <a:rPr lang="en-US" altLang="zh-CN" sz="1700" dirty="0">
                <a:latin typeface="FZSEJW--GB1-0"/>
              </a:rPr>
              <a:t>250 </a:t>
            </a:r>
            <a:r>
              <a:rPr lang="zh-CN" altLang="en-US" sz="1700" dirty="0">
                <a:latin typeface="FZSEJW--GB1-0"/>
              </a:rPr>
              <a:t>个，和近 </a:t>
            </a:r>
            <a:r>
              <a:rPr lang="en-US" altLang="zh-CN" sz="1700" dirty="0">
                <a:latin typeface="FZSEJW--GB1-0"/>
              </a:rPr>
              <a:t>5000 </a:t>
            </a:r>
            <a:r>
              <a:rPr lang="zh-CN" altLang="en-US" sz="1700" dirty="0">
                <a:latin typeface="FZSEJW--GB1-0"/>
              </a:rPr>
              <a:t>人的各族小朋友参加表演，整个展演分十场演出进行。这些作品内容丰富、质量上乘，节目类型包括舞蹈、歌表演、舞蹈教学成果展示等，节目内容和形式新颖丰富，充满童心童趣和童真，积极向上，富有美好的情感和想象，呈现了孩子们眼中的多彩世界和他们对生活的一份稚嫩、美好的表达。</a:t>
            </a:r>
            <a:br>
              <a:rPr lang="zh-CN" altLang="en-US" sz="1700" dirty="0">
                <a:latin typeface="FZSEJW--GB1-0"/>
              </a:rPr>
            </a:br>
            <a:r>
              <a:rPr altLang="zh-CN" sz="1700" dirty="0">
                <a:latin typeface="FZSEJW--GB1-0"/>
              </a:rPr>
              <a:t>   </a:t>
            </a:r>
            <a:r>
              <a:rPr lang="zh-CN" altLang="en-US" sz="1700" dirty="0">
                <a:latin typeface="FZSEJW--GB1-0"/>
              </a:rPr>
              <a:t>本届“小荷风采”选送的作品节目数量超过以往各届，体现出全社会对儿童舞蹈艺术素质教育的普遍重视以及少儿舞蹈教育水准的普遍提高；参赛地域广泛，不仅有包括新疆、内蒙、云南等在内的少数民族及边远地区，更有来自香港、澳门、台湾的 </a:t>
            </a:r>
            <a:r>
              <a:rPr lang="en-US" altLang="zh-CN" sz="1700" dirty="0">
                <a:latin typeface="FZSEJW--GB1-0"/>
              </a:rPr>
              <a:t>7 </a:t>
            </a:r>
            <a:r>
              <a:rPr lang="zh-CN" altLang="en-US" sz="1700" dirty="0">
                <a:latin typeface="FZSEJW--GB1-0"/>
              </a:rPr>
              <a:t>支少年儿童表演队伍，他们的热情参与从一个方面表明“小荷风采”经过十年的发展，不仅在内地、在全球各地华人聚居的地方也都产生了广泛的影响；优秀创作层出不穷，与此同时涌现了一批对少儿舞蹈创作规律较有心得的成熟编导，特别是广东、湖南、安徽、浙江等地，他们的经验值得关注和总结。让少年儿童在舞蹈的美育中快乐成长，让祖国的下一代在社会主义精神文明构建的和谐社会里天天向上，正是“小荷风采”少儿舞蹈展演活动始终如一的宗旨、目标及理想。 </a:t>
            </a:r>
            <a:br>
              <a:rPr lang="zh-CN" altLang="en-US" sz="1700" dirty="0">
                <a:latin typeface="FZSEJW--GB1-0"/>
              </a:rPr>
            </a:br>
            <a:br>
              <a:rPr lang="zh-CN" altLang="en-US" sz="1700" dirty="0">
                <a:latin typeface="FZSEJW--GB1-0"/>
              </a:rPr>
            </a:br>
            <a:br>
              <a:rPr lang="zh-CN" altLang="en-US" sz="1700" b="0" i="0" dirty="0">
                <a:solidFill>
                  <a:srgbClr val="EC028D"/>
                </a:solidFill>
                <a:effectLst/>
                <a:latin typeface="FZSEJW--GB1-0"/>
              </a:rPr>
            </a:br>
            <a:br>
              <a:rPr lang="zh-CN" altLang="en-US" sz="1700" dirty="0"/>
            </a:br>
            <a:endParaRPr lang="zh-CN" altLang="en-US" sz="17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245390"/>
            <a:ext cx="3568412" cy="615553"/>
          </a:xfrm>
        </p:spPr>
        <p:txBody>
          <a:bodyPr rtlCol="0"/>
          <a:lstStyle/>
          <a:p>
            <a:pPr rtl="0"/>
            <a:r>
              <a:rPr lang="zh-CN" altLang="en-US" dirty="0"/>
              <a:t>德育课堂</a:t>
            </a:r>
            <a:endParaRPr lang="zh-CN" altLang="en-US" dirty="0"/>
          </a:p>
        </p:txBody>
      </p:sp>
      <p:sp>
        <p:nvSpPr>
          <p:cNvPr id="3" name="文本占位符 2"/>
          <p:cNvSpPr>
            <a:spLocks noGrp="1"/>
          </p:cNvSpPr>
          <p:nvPr>
            <p:ph type="body" sz="quarter" idx="12"/>
          </p:nvPr>
        </p:nvSpPr>
        <p:spPr>
          <a:xfrm>
            <a:off x="285750" y="1860943"/>
            <a:ext cx="11547341" cy="4732738"/>
          </a:xfrm>
        </p:spPr>
        <p:txBody>
          <a:bodyPr vert="horz" wrap="square" lIns="0" tIns="0" rIns="0" bIns="0" rtlCol="0" anchor="t">
            <a:noAutofit/>
          </a:bodyPr>
          <a:lstStyle/>
          <a:p>
            <a:pPr algn="l">
              <a:lnSpc>
                <a:spcPct val="150000"/>
              </a:lnSpc>
            </a:pPr>
            <a:br>
              <a:rPr lang="zh-CN" altLang="en-US" sz="2400" b="0" i="0" dirty="0">
                <a:solidFill>
                  <a:srgbClr val="EC028D"/>
                </a:solidFill>
                <a:effectLst/>
                <a:latin typeface="FZSEJW--GB1-0"/>
              </a:rPr>
            </a:br>
            <a:br>
              <a:rPr lang="zh-CN" altLang="en-US" sz="1800" b="0" i="0" dirty="0">
                <a:solidFill>
                  <a:srgbClr val="EC028D"/>
                </a:solidFill>
                <a:effectLst/>
                <a:latin typeface="FZSEJW--GB1-0"/>
              </a:rPr>
            </a:br>
            <a:r>
              <a:rPr altLang="zh-CN" sz="1800" b="0" i="0" dirty="0">
                <a:solidFill>
                  <a:srgbClr val="EC028D"/>
                </a:solidFill>
                <a:effectLst/>
                <a:latin typeface="FZSEJW--GB1-0"/>
              </a:rPr>
              <a:t>   </a:t>
            </a:r>
            <a:r>
              <a:rPr lang="zh-CN" altLang="en-US" sz="2400" dirty="0"/>
              <a:t>幼儿舞蹈编导要重视对民族舞蹈的学习与继承，我国民族民间舞蹈的底蕴丰富，</a:t>
            </a:r>
            <a:br>
              <a:rPr lang="zh-CN" altLang="en-US" sz="2400" dirty="0"/>
            </a:br>
            <a:r>
              <a:rPr lang="zh-CN" altLang="en-US" sz="2400" dirty="0"/>
              <a:t>学之不尽用之不绝是中华民族宝贵的文化遗产和精神财富。 </a:t>
            </a:r>
            <a:br>
              <a:rPr lang="zh-CN" altLang="en-US" sz="2400" dirty="0"/>
            </a:br>
            <a:br>
              <a:rPr lang="zh-CN" altLang="en-US" sz="2400" dirty="0"/>
            </a:br>
            <a:br>
              <a:rPr lang="zh-CN" altLang="en-US" sz="2400" dirty="0"/>
            </a:br>
            <a:br>
              <a:rPr lang="zh-CN" altLang="en-US" sz="2400" dirty="0"/>
            </a:br>
            <a:br>
              <a:rPr lang="zh-CN" altLang="en-US" sz="2400" dirty="0"/>
            </a:b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r>
              <a:rPr lang="zh-CN" altLang="en-US" sz="3600" b="1" dirty="0">
                <a:latin typeface="楷体" panose="02010609060101010101" pitchFamily="49" charset="-122"/>
                <a:ea typeface="楷体" panose="02010609060101010101" pitchFamily="49" charset="-122"/>
              </a:rPr>
              <a:t>案例评析</a:t>
            </a:r>
            <a:endParaRPr lang="zh-CN" altLang="en-US" sz="3600" b="1" dirty="0"/>
          </a:p>
        </p:txBody>
      </p:sp>
      <p:sp>
        <p:nvSpPr>
          <p:cNvPr id="2" name="矩形 1"/>
          <p:cNvSpPr/>
          <p:nvPr/>
        </p:nvSpPr>
        <p:spPr>
          <a:xfrm>
            <a:off x="935126" y="2323077"/>
            <a:ext cx="10321747" cy="3754874"/>
          </a:xfrm>
          <a:prstGeom prst="rect">
            <a:avLst/>
          </a:prstGeom>
        </p:spPr>
        <p:txBody>
          <a:bodyPr wrap="square">
            <a:spAutoFit/>
          </a:bodyPr>
          <a:lstStyle/>
          <a:p>
            <a:pPr>
              <a:lnSpc>
                <a:spcPct val="150000"/>
              </a:lnSpc>
            </a:pPr>
            <a:r>
              <a:rPr lang="zh-CN" altLang="en-US" sz="2800" b="1" dirty="0">
                <a:solidFill>
                  <a:srgbClr val="C00000"/>
                </a:solidFill>
                <a:latin typeface="华文楷体" panose="02010600040101010101" pitchFamily="2" charset="-122"/>
                <a:ea typeface="华文楷体" panose="02010600040101010101" pitchFamily="2" charset="-122"/>
              </a:rPr>
              <a:t>        幼儿舞蹈创作应该采取专业与业余相结合的方式，用选材结构和创作动作语言等多种手段，在作品中充分体现幼儿的童心、童趣与童真，使幼儿能够在舞蹈活动中充分感受到舞蹈的艺术美，体验到舞蹈带来的快乐，获得身心最大限度的满足，以促进幼儿健康快乐的成长。</a:t>
            </a:r>
            <a:endParaRPr lang="en-US" altLang="zh-CN" sz="2800" b="1" dirty="0">
              <a:solidFill>
                <a:srgbClr val="C00000"/>
              </a:solidFill>
              <a:latin typeface="华文楷体" panose="02010600040101010101" pitchFamily="2" charset="-122"/>
              <a:ea typeface="华文楷体" panose="02010600040101010101" pitchFamily="2" charset="-122"/>
            </a:endParaRPr>
          </a:p>
          <a:p>
            <a:endParaRPr lang="zh-CN" altLang="en-US" sz="2800" b="1"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r>
              <a:rPr lang="zh-CN" altLang="en-US" sz="3600" b="1" dirty="0">
                <a:latin typeface="楷体" panose="02010609060101010101" pitchFamily="49" charset="-122"/>
                <a:ea typeface="楷体" panose="02010609060101010101" pitchFamily="49" charset="-122"/>
              </a:rPr>
              <a:t>思考与练习</a:t>
            </a:r>
            <a:endParaRPr lang="zh-CN" altLang="en-US" sz="3600" b="1" dirty="0"/>
          </a:p>
        </p:txBody>
      </p:sp>
      <p:sp>
        <p:nvSpPr>
          <p:cNvPr id="2" name="矩形 1"/>
          <p:cNvSpPr/>
          <p:nvPr/>
        </p:nvSpPr>
        <p:spPr>
          <a:xfrm>
            <a:off x="932211" y="2454300"/>
            <a:ext cx="10327578" cy="3363549"/>
          </a:xfrm>
          <a:prstGeom prst="rect">
            <a:avLst/>
          </a:prstGeom>
        </p:spPr>
        <p:txBody>
          <a:bodyPr wrap="square">
            <a:spAutoFit/>
          </a:bodyPr>
          <a:lstStyle/>
          <a:p>
            <a:pPr>
              <a:lnSpc>
                <a:spcPct val="150000"/>
              </a:lnSpc>
            </a:pPr>
            <a:r>
              <a:rPr lang="en-US" altLang="zh-CN" sz="2400" b="1" dirty="0">
                <a:solidFill>
                  <a:srgbClr val="C00000"/>
                </a:solidFill>
                <a:latin typeface="华文楷体" panose="02010600040101010101" pitchFamily="2" charset="-122"/>
                <a:ea typeface="华文楷体" panose="02010600040101010101" pitchFamily="2" charset="-122"/>
              </a:rPr>
              <a:t>1. </a:t>
            </a:r>
            <a:r>
              <a:rPr lang="zh-CN" altLang="en-US" sz="2400" b="1" dirty="0">
                <a:solidFill>
                  <a:srgbClr val="C00000"/>
                </a:solidFill>
                <a:latin typeface="华文楷体" panose="02010600040101010101" pitchFamily="2" charset="-122"/>
                <a:ea typeface="华文楷体" panose="02010600040101010101" pitchFamily="2" charset="-122"/>
              </a:rPr>
              <a:t>简述幼儿舞蹈创编的步骤。</a:t>
            </a:r>
            <a:br>
              <a:rPr lang="zh-CN" altLang="en-US" sz="2400" b="1" dirty="0">
                <a:solidFill>
                  <a:srgbClr val="C00000"/>
                </a:solidFill>
                <a:latin typeface="华文楷体" panose="02010600040101010101" pitchFamily="2" charset="-122"/>
                <a:ea typeface="华文楷体" panose="02010600040101010101" pitchFamily="2" charset="-122"/>
              </a:rPr>
            </a:br>
            <a:r>
              <a:rPr lang="en-US" altLang="zh-CN" sz="2400" b="1" dirty="0">
                <a:solidFill>
                  <a:srgbClr val="C00000"/>
                </a:solidFill>
                <a:latin typeface="华文楷体" panose="02010600040101010101" pitchFamily="2" charset="-122"/>
                <a:ea typeface="华文楷体" panose="02010600040101010101" pitchFamily="2" charset="-122"/>
              </a:rPr>
              <a:t>2. </a:t>
            </a:r>
            <a:r>
              <a:rPr lang="zh-CN" altLang="en-US" sz="2400" b="1" dirty="0">
                <a:solidFill>
                  <a:srgbClr val="C00000"/>
                </a:solidFill>
                <a:latin typeface="华文楷体" panose="02010600040101010101" pitchFamily="2" charset="-122"/>
                <a:ea typeface="华文楷体" panose="02010600040101010101" pitchFamily="2" charset="-122"/>
              </a:rPr>
              <a:t>简述舞蹈主题和题材的关系。</a:t>
            </a:r>
            <a:br>
              <a:rPr lang="zh-CN" altLang="en-US" sz="2400" b="1" dirty="0">
                <a:solidFill>
                  <a:srgbClr val="C00000"/>
                </a:solidFill>
                <a:latin typeface="华文楷体" panose="02010600040101010101" pitchFamily="2" charset="-122"/>
                <a:ea typeface="华文楷体" panose="02010600040101010101" pitchFamily="2" charset="-122"/>
              </a:rPr>
            </a:br>
            <a:r>
              <a:rPr lang="en-US" altLang="zh-CN" sz="2400" b="1" dirty="0">
                <a:solidFill>
                  <a:srgbClr val="C00000"/>
                </a:solidFill>
                <a:latin typeface="华文楷体" panose="02010600040101010101" pitchFamily="2" charset="-122"/>
                <a:ea typeface="华文楷体" panose="02010600040101010101" pitchFamily="2" charset="-122"/>
              </a:rPr>
              <a:t>3. </a:t>
            </a:r>
            <a:r>
              <a:rPr lang="zh-CN" altLang="en-US" sz="2400" b="1" dirty="0">
                <a:solidFill>
                  <a:srgbClr val="C00000"/>
                </a:solidFill>
                <a:latin typeface="华文楷体" panose="02010600040101010101" pitchFamily="2" charset="-122"/>
                <a:ea typeface="华文楷体" panose="02010600040101010101" pitchFamily="2" charset="-122"/>
              </a:rPr>
              <a:t>请以</a:t>
            </a:r>
            <a:r>
              <a:rPr lang="en-US" altLang="zh-CN" sz="2400" b="1" dirty="0">
                <a:solidFill>
                  <a:srgbClr val="C00000"/>
                </a:solidFill>
                <a:latin typeface="华文楷体" panose="02010600040101010101" pitchFamily="2" charset="-122"/>
                <a:ea typeface="华文楷体" panose="02010600040101010101" pitchFamily="2" charset="-122"/>
              </a:rPr>
              <a:t>《</a:t>
            </a:r>
            <a:r>
              <a:rPr lang="zh-CN" altLang="en-US" sz="2400" b="1" dirty="0">
                <a:solidFill>
                  <a:srgbClr val="C00000"/>
                </a:solidFill>
                <a:latin typeface="华文楷体" panose="02010600040101010101" pitchFamily="2" charset="-122"/>
                <a:ea typeface="华文楷体" panose="02010600040101010101" pitchFamily="2" charset="-122"/>
              </a:rPr>
              <a:t>快乐的小鸟</a:t>
            </a:r>
            <a:r>
              <a:rPr lang="en-US" altLang="zh-CN" sz="2400" b="1" dirty="0">
                <a:solidFill>
                  <a:srgbClr val="C00000"/>
                </a:solidFill>
                <a:latin typeface="华文楷体" panose="02010600040101010101" pitchFamily="2" charset="-122"/>
                <a:ea typeface="华文楷体" panose="02010600040101010101" pitchFamily="2" charset="-122"/>
              </a:rPr>
              <a:t>》</a:t>
            </a:r>
            <a:r>
              <a:rPr lang="zh-CN" altLang="en-US" sz="2400" b="1" dirty="0">
                <a:solidFill>
                  <a:srgbClr val="C00000"/>
                </a:solidFill>
                <a:latin typeface="华文楷体" panose="02010600040101010101" pitchFamily="2" charset="-122"/>
                <a:ea typeface="华文楷体" panose="02010600040101010101" pitchFamily="2" charset="-122"/>
              </a:rPr>
              <a:t>为主题，以表格的形式设计舞蹈结构。</a:t>
            </a:r>
            <a:br>
              <a:rPr lang="zh-CN" altLang="en-US" sz="2400" b="1" dirty="0">
                <a:solidFill>
                  <a:srgbClr val="C00000"/>
                </a:solidFill>
                <a:latin typeface="华文楷体" panose="02010600040101010101" pitchFamily="2" charset="-122"/>
                <a:ea typeface="华文楷体" panose="02010600040101010101" pitchFamily="2" charset="-122"/>
              </a:rPr>
            </a:br>
            <a:r>
              <a:rPr lang="en-US" altLang="zh-CN" sz="2400" b="1" dirty="0">
                <a:solidFill>
                  <a:srgbClr val="C00000"/>
                </a:solidFill>
                <a:latin typeface="华文楷体" panose="02010600040101010101" pitchFamily="2" charset="-122"/>
                <a:ea typeface="华文楷体" panose="02010600040101010101" pitchFamily="2" charset="-122"/>
              </a:rPr>
              <a:t>4. </a:t>
            </a:r>
            <a:r>
              <a:rPr lang="zh-CN" altLang="en-US" sz="2400" b="1" dirty="0">
                <a:solidFill>
                  <a:srgbClr val="C00000"/>
                </a:solidFill>
                <a:latin typeface="华文楷体" panose="02010600040101010101" pitchFamily="2" charset="-122"/>
                <a:ea typeface="华文楷体" panose="02010600040101010101" pitchFamily="2" charset="-122"/>
              </a:rPr>
              <a:t>结合已有舞蹈创编理论，自选“小荷风采”舞蹈展演活动中优秀幼儿舞蹈作品，从题材、音乐、结构、调度等方面对舞蹈进行分析。 </a:t>
            </a:r>
            <a:br>
              <a:rPr lang="zh-CN" altLang="en-US" sz="2400" b="1" dirty="0"/>
            </a:br>
            <a:endParaRPr lang="zh-CN" altLang="en-US" sz="2400" b="1"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0db2814-1486-4107-ba4f-1d5d58031158"/>
          <p:cNvSpPr>
            <a:spLocks noGrp="1"/>
          </p:cNvSpPr>
          <p:nvPr>
            <p:ph type="title" hasCustomPrompt="1"/>
          </p:nvPr>
        </p:nvSpPr>
        <p:spPr>
          <a:xfrm>
            <a:off x="1991997" y="1511389"/>
            <a:ext cx="8370872" cy="1999142"/>
          </a:xfrm>
        </p:spPr>
        <p:txBody>
          <a:bodyPr/>
          <a:lstStyle/>
          <a:p>
            <a:pPr algn="ctr">
              <a:lnSpc>
                <a:spcPct val="100000"/>
              </a:lnSpc>
              <a:spcBef>
                <a:spcPct val="0"/>
              </a:spcBef>
            </a:pPr>
            <a:r>
              <a:rPr lang="en-US" sz="7200" b="0" i="0" u="none" dirty="0">
                <a:solidFill>
                  <a:srgbClr val="639CEF"/>
                </a:solidFill>
                <a:ea typeface="华康方圆体 Std W7"/>
              </a:rPr>
              <a:t>谢 </a:t>
            </a:r>
            <a:r>
              <a:rPr lang="en-US" sz="7200" b="0" i="0" u="none" dirty="0" err="1">
                <a:solidFill>
                  <a:srgbClr val="639CEF"/>
                </a:solidFill>
                <a:ea typeface="华康方圆体 Std W7"/>
              </a:rPr>
              <a:t>谢</a:t>
            </a:r>
            <a:r>
              <a:rPr lang="en-US" sz="7200" b="0" i="0" u="none" dirty="0">
                <a:solidFill>
                  <a:srgbClr val="639CEF"/>
                </a:solidFill>
                <a:ea typeface="华康方圆体 Std W7"/>
              </a:rPr>
              <a:t> 观 看</a:t>
            </a:r>
            <a:endParaRPr lang="en-US" sz="7200" b="0" i="0" u="none" dirty="0">
              <a:solidFill>
                <a:srgbClr val="639CEF"/>
              </a:solidFill>
              <a:ea typeface="华康方圆体 Std W7"/>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1094193"/>
            <a:ext cx="10858500" cy="900112"/>
          </a:xfrm>
        </p:spPr>
        <p:txBody>
          <a:bodyPr rtlCol="0">
            <a:normAutofit fontScale="90000"/>
          </a:bodyPr>
          <a:lstStyle/>
          <a:p>
            <a:pPr algn="ctr"/>
            <a:r>
              <a:rPr lang="zh-CN" altLang="en-US" sz="3200" b="1" dirty="0">
                <a:solidFill>
                  <a:srgbClr val="EC028D"/>
                </a:solidFill>
                <a:latin typeface="FZHTJW--GB1-0"/>
              </a:rPr>
              <a:t>构思过程的三个步骤 </a:t>
            </a:r>
            <a:br>
              <a:rPr lang="zh-CN" altLang="en-US" sz="3200" b="1" dirty="0">
                <a:solidFill>
                  <a:srgbClr val="EC028D"/>
                </a:solidFill>
                <a:latin typeface="FZHTJW--GB1-0"/>
              </a:rPr>
            </a:br>
            <a:endParaRPr lang="zh-CN" altLang="en-US" sz="3200" b="1" dirty="0">
              <a:solidFill>
                <a:srgbClr val="EC028D"/>
              </a:solidFill>
              <a:latin typeface="FZHTJW--GB1-0"/>
            </a:endParaRPr>
          </a:p>
        </p:txBody>
      </p:sp>
      <p:sp>
        <p:nvSpPr>
          <p:cNvPr id="7" name="文本占位符 6"/>
          <p:cNvSpPr>
            <a:spLocks noGrp="1"/>
          </p:cNvSpPr>
          <p:nvPr>
            <p:ph type="body" sz="quarter" idx="4294967295"/>
          </p:nvPr>
        </p:nvSpPr>
        <p:spPr>
          <a:xfrm>
            <a:off x="666750" y="1671574"/>
            <a:ext cx="11017250" cy="4319588"/>
          </a:xfrm>
        </p:spPr>
        <p:txBody>
          <a:bodyPr rtlCol="0">
            <a:normAutofit/>
          </a:bodyPr>
          <a:lstStyle/>
          <a:p>
            <a:pPr marL="0" indent="0">
              <a:lnSpc>
                <a:spcPct val="150000"/>
              </a:lnSpc>
              <a:buNone/>
            </a:pPr>
            <a:br>
              <a:rPr lang="zh-CN" altLang="en-US" sz="2400" dirty="0"/>
            </a:br>
            <a:r>
              <a:rPr lang="zh-CN" altLang="en-US" sz="2400" dirty="0"/>
              <a:t>         </a:t>
            </a:r>
            <a:r>
              <a:rPr lang="zh-CN" altLang="en-US" sz="2400" dirty="0">
                <a:latin typeface="+mn-lt"/>
              </a:rPr>
              <a:t>这三步既可以按顺序完成，也可交错进行。构思的重要性就在于它决定了作品的整个面貌。由于每个编导的生活经历及各自的观察力和敏感性不同，因而每个作品的构思过程也不尽相同。但是，任何的构思的基础都来自生活，任何构思的动力都来自创作的情感冲动所表现的强烈欲望，而舞蹈的技术性编排则应服从于舞蹈作品的构思，这是应该共同遵循的规律。 </a:t>
            </a:r>
            <a:br>
              <a:rPr lang="zh-CN" altLang="en-US" sz="2400" dirty="0">
                <a:latin typeface="+mn-lt"/>
              </a:rPr>
            </a:br>
            <a:endParaRPr lang="zh-CN" altLang="en-US" sz="2400" dirty="0">
              <a:latin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112" y="1323058"/>
            <a:ext cx="4084515" cy="615553"/>
          </a:xfrm>
        </p:spPr>
        <p:txBody>
          <a:bodyPr rtlCol="0"/>
          <a:lstStyle/>
          <a:p>
            <a:pPr rtl="0"/>
            <a:r>
              <a:rPr lang="zh-CN" altLang="en-US" dirty="0"/>
              <a:t>拓展阅读</a:t>
            </a:r>
            <a:endParaRPr lang="zh-CN" altLang="en-US" dirty="0"/>
          </a:p>
        </p:txBody>
      </p:sp>
      <p:sp>
        <p:nvSpPr>
          <p:cNvPr id="3" name="文本占位符 2"/>
          <p:cNvSpPr>
            <a:spLocks noGrp="1"/>
          </p:cNvSpPr>
          <p:nvPr>
            <p:ph type="body" sz="quarter" idx="12"/>
          </p:nvPr>
        </p:nvSpPr>
        <p:spPr>
          <a:xfrm>
            <a:off x="629265" y="2328299"/>
            <a:ext cx="11130116" cy="4037665"/>
          </a:xfrm>
        </p:spPr>
        <p:txBody>
          <a:bodyPr vert="horz" wrap="square" lIns="0" tIns="0" rIns="0" bIns="0" rtlCol="0" anchor="t">
            <a:noAutofit/>
          </a:bodyPr>
          <a:lstStyle/>
          <a:p>
            <a:pPr algn="l">
              <a:lnSpc>
                <a:spcPct val="150000"/>
              </a:lnSpc>
            </a:pPr>
            <a:r>
              <a:rPr lang="zh-CN" altLang="en-US" sz="2400" dirty="0"/>
              <a:t>       由金秋主编的</a:t>
            </a:r>
            <a:r>
              <a:rPr lang="en-US" altLang="zh-CN" sz="2400" dirty="0"/>
              <a:t>《</a:t>
            </a:r>
            <a:r>
              <a:rPr lang="zh-CN" altLang="en-US" sz="2400" dirty="0"/>
              <a:t>舞蹈编导学</a:t>
            </a:r>
            <a:r>
              <a:rPr lang="en-US" altLang="zh-CN" sz="2400" dirty="0"/>
              <a:t>》</a:t>
            </a:r>
            <a:r>
              <a:rPr lang="zh-CN" altLang="en-US" sz="2400" dirty="0"/>
              <a:t>一书中讲到“舞蹈编导构思舞蹈作品时，首先要有创作愿望。所谓创作愿望就是编舞者触景生情时的创作心理愿望，它是一种尚未形成的，隐隐约约的摸不着见不到的潜在意识，但它却是决定一部作品主题的重要因素。创作愿望含有三层概念，它主要表现在人的心理方面，即感知，感知转变，实现艺术感觉。” </a:t>
            </a:r>
            <a:br>
              <a:rPr lang="zh-CN" altLang="en-US" dirty="0"/>
            </a:br>
            <a:endParaRPr lang="zh-CN" altLang="en-US" sz="2000" dirty="0"/>
          </a:p>
          <a:p>
            <a:pPr rtl="0">
              <a:lnSpc>
                <a:spcPct val="150000"/>
              </a:lnSpc>
            </a:pP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85293" y="1581148"/>
            <a:ext cx="3568412" cy="615553"/>
          </a:xfrm>
        </p:spPr>
        <p:txBody>
          <a:bodyPr rtlCol="0"/>
          <a:lstStyle/>
          <a:p>
            <a:pPr rtl="0"/>
            <a:r>
              <a:rPr lang="zh-CN" altLang="en-US" dirty="0"/>
              <a:t>德育课堂</a:t>
            </a:r>
            <a:endParaRPr lang="zh-CN" altLang="en-US" dirty="0"/>
          </a:p>
        </p:txBody>
      </p:sp>
      <p:sp>
        <p:nvSpPr>
          <p:cNvPr id="3" name="文本占位符 2"/>
          <p:cNvSpPr>
            <a:spLocks noGrp="1"/>
          </p:cNvSpPr>
          <p:nvPr>
            <p:ph type="body" sz="quarter" idx="12"/>
          </p:nvPr>
        </p:nvSpPr>
        <p:spPr>
          <a:xfrm>
            <a:off x="707923" y="2661621"/>
            <a:ext cx="11041626" cy="1534757"/>
          </a:xfrm>
        </p:spPr>
        <p:txBody>
          <a:bodyPr vert="horz" wrap="square" lIns="0" tIns="0" rIns="0" bIns="0" rtlCol="0" anchor="t">
            <a:noAutofit/>
          </a:bodyPr>
          <a:lstStyle/>
          <a:p>
            <a:pPr algn="l">
              <a:lnSpc>
                <a:spcPct val="150000"/>
              </a:lnSpc>
            </a:pPr>
            <a:br>
              <a:rPr lang="zh-CN" altLang="en-US" sz="1800" b="0" i="0" dirty="0">
                <a:solidFill>
                  <a:srgbClr val="EC028D"/>
                </a:solidFill>
                <a:effectLst/>
                <a:latin typeface="FZSEJW--GB1-0"/>
              </a:rPr>
            </a:br>
            <a:r>
              <a:rPr altLang="zh-CN" sz="1800" b="0" i="0" dirty="0">
                <a:solidFill>
                  <a:srgbClr val="EC028D"/>
                </a:solidFill>
                <a:effectLst/>
                <a:latin typeface="FZSEJW--GB1-0"/>
              </a:rPr>
              <a:t>    </a:t>
            </a:r>
            <a:r>
              <a:rPr lang="zh-CN" altLang="en-US" sz="2400" dirty="0"/>
              <a:t>重视生活对幼儿身心健康成长的重要价值，通过舞蹈作品的构思将幼儿的生活</a:t>
            </a:r>
            <a:br>
              <a:rPr lang="zh-CN" altLang="en-US" sz="2400" dirty="0"/>
            </a:br>
            <a:r>
              <a:rPr lang="zh-CN" altLang="en-US" sz="2400" dirty="0"/>
              <a:t>提炼，让幼儿在欣赏、实践体验舞蹈作品的过程中拥有快乐的童年生活。 </a:t>
            </a:r>
            <a:br>
              <a:rPr lang="zh-CN" altLang="en-US" sz="2400" dirty="0"/>
            </a:b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73987" y="2362809"/>
            <a:ext cx="8033514" cy="1650881"/>
          </a:xfrm>
        </p:spPr>
        <p:txBody>
          <a:bodyPr rtlCol="0">
            <a:normAutofit fontScale="90000"/>
          </a:bodyPr>
          <a:lstStyle/>
          <a:p>
            <a:r>
              <a:rPr lang="zh-CN" altLang="en-US" b="1" dirty="0"/>
              <a:t>任务二</a:t>
            </a:r>
            <a:r>
              <a:rPr lang="en-US" altLang="zh-CN" b="1" dirty="0"/>
              <a:t>  </a:t>
            </a:r>
            <a:r>
              <a:rPr lang="zh-CN" altLang="en-US" b="1" dirty="0"/>
              <a:t>幼儿舞蹈题材的选择 </a:t>
            </a:r>
            <a:br>
              <a:rPr lang="zh-CN" altLang="en-US" dirty="0"/>
            </a:b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19378" y="1744938"/>
            <a:ext cx="11336043" cy="2861310"/>
          </a:xfrm>
          <a:prstGeom prst="rect">
            <a:avLst/>
          </a:prstGeom>
          <a:noFill/>
        </p:spPr>
        <p:txBody>
          <a:bodyPr wrap="square">
            <a:spAutoFit/>
          </a:bodyPr>
          <a:lstStyle/>
          <a:p>
            <a:pPr>
              <a:lnSpc>
                <a:spcPct val="150000"/>
              </a:lnSpc>
            </a:pPr>
            <a:r>
              <a:rPr lang="en-US" altLang="zh-CN" sz="2400" dirty="0">
                <a:ea typeface="宋体" panose="02010600030101010101" pitchFamily="2" charset="-122"/>
              </a:rPr>
              <a:t>   </a:t>
            </a:r>
            <a:r>
              <a:rPr lang="zh-CN" altLang="en-US" sz="2400" dirty="0"/>
              <a:t>幼儿舞蹈题材的选择是幼儿舞蹈创作的第一个重要环节，也可称之为幼儿舞蹈创作的第一个步骤。舞蹈题材的选择、确定过程也是确定舞蹈作品思想立意的过程。因此，所称选材，就是选择表现作品的思想立意的材料。有道是“选材得当，成功一半”，可见选材对作品是多么重要 。</a:t>
            </a:r>
            <a:br>
              <a:rPr lang="zh-CN" altLang="en-US" sz="2400" dirty="0"/>
            </a:br>
            <a:endParaRPr lang="zh-CN" alt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27062" y="1094194"/>
            <a:ext cx="10858500" cy="900112"/>
          </a:xfrm>
        </p:spPr>
        <p:txBody>
          <a:bodyPr rtlCol="0"/>
          <a:lstStyle/>
          <a:p>
            <a:pPr rtl="0"/>
            <a:r>
              <a:rPr lang="zh-CN" altLang="en-US" sz="3200" dirty="0">
                <a:solidFill>
                  <a:srgbClr val="FF0000"/>
                </a:solidFill>
                <a:latin typeface="Calibri" panose="020F0502020204030204" pitchFamily="34" charset="0"/>
                <a:cs typeface="+mn-cs"/>
              </a:rPr>
              <a:t>一、题材的概念</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0400" y="2056283"/>
            <a:ext cx="10825162" cy="3425825"/>
          </a:xfrm>
        </p:spPr>
        <p:txBody>
          <a:bodyPr rtlCol="0">
            <a:normAutofit/>
          </a:bodyPr>
          <a:lstStyle/>
          <a:p>
            <a:pPr marL="0" indent="0">
              <a:lnSpc>
                <a:spcPct val="150000"/>
              </a:lnSpc>
              <a:buNone/>
            </a:pPr>
            <a:br>
              <a:rPr lang="zh-CN" altLang="en-US" sz="2400" b="0" i="0" dirty="0">
                <a:solidFill>
                  <a:srgbClr val="EC028D"/>
                </a:solidFill>
                <a:effectLst/>
                <a:latin typeface="FZHTJW--GB1-0"/>
              </a:rPr>
            </a:br>
            <a:r>
              <a:rPr lang="en-US" altLang="zh-CN" sz="2400" dirty="0">
                <a:latin typeface="+mn-lt"/>
              </a:rPr>
              <a:t>   </a:t>
            </a:r>
            <a:r>
              <a:rPr lang="zh-CN" altLang="en-US" sz="2400" dirty="0">
                <a:latin typeface="+mn-lt"/>
              </a:rPr>
              <a:t>舞蹈题材指舞蹈作品中所反映和表现的生活内容材料。舞蹈作者在广阔的社会生活中，根据自己的审美情趣、审美理想，选择可以用舞蹈艺术形式表现的生活内容材料，并经过提炼、概括和加工，形成舞蹈作品的题材。 </a:t>
            </a:r>
            <a:br>
              <a:rPr lang="zh-CN" altLang="en-US" sz="2400" dirty="0">
                <a:latin typeface="+mn-lt"/>
              </a:rPr>
            </a:br>
            <a:endParaRPr lang="zh-CN" altLang="en-US" sz="2400" dirty="0">
              <a:latin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82908" y="815975"/>
            <a:ext cx="10858500" cy="900112"/>
          </a:xfrm>
        </p:spPr>
        <p:txBody>
          <a:bodyPr rtlCol="0"/>
          <a:lstStyle/>
          <a:p>
            <a:r>
              <a:rPr lang="zh-CN" altLang="en-US" sz="3200" dirty="0">
                <a:solidFill>
                  <a:srgbClr val="FF0000"/>
                </a:solidFill>
                <a:latin typeface="Calibri" panose="020F0502020204030204" pitchFamily="34" charset="0"/>
                <a:cs typeface="+mn-cs"/>
              </a:rPr>
              <a:t>二、幼儿舞蹈题材选择、发现的方法</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82908" y="1716087"/>
            <a:ext cx="10975383" cy="3425825"/>
          </a:xfrm>
        </p:spPr>
        <p:txBody>
          <a:bodyPr rtlCol="0">
            <a:noAutofit/>
          </a:bodyPr>
          <a:lstStyle/>
          <a:p>
            <a:pPr marL="0" indent="0">
              <a:lnSpc>
                <a:spcPct val="150000"/>
              </a:lnSpc>
              <a:buNone/>
            </a:pPr>
            <a:br>
              <a:rPr lang="zh-CN" altLang="en-US" sz="2400" b="0" i="0" dirty="0">
                <a:solidFill>
                  <a:srgbClr val="EC028D"/>
                </a:solidFill>
                <a:effectLst/>
                <a:latin typeface="FZHTJW--GB1-0"/>
              </a:rPr>
            </a:br>
            <a:r>
              <a:rPr lang="zh-CN" altLang="en-US" sz="2400" dirty="0">
                <a:latin typeface="+mn-lt"/>
              </a:rPr>
              <a:t>（一）准确</a:t>
            </a:r>
            <a:br>
              <a:rPr lang="zh-CN" altLang="en-US" sz="2400" dirty="0">
                <a:latin typeface="+mn-lt"/>
              </a:rPr>
            </a:br>
            <a:r>
              <a:rPr lang="en-US" altLang="zh-CN" sz="2400" dirty="0">
                <a:latin typeface="+mn-lt"/>
              </a:rPr>
              <a:t>   </a:t>
            </a:r>
            <a:r>
              <a:rPr lang="zh-CN" altLang="en-US" sz="2400" dirty="0">
                <a:latin typeface="+mn-lt"/>
              </a:rPr>
              <a:t>当五彩缤纷的幼儿生活和许多未曾接触过的场面接踵而来时，你是否能准确地判断并进行抽象思维是一个很重要的环节 。</a:t>
            </a:r>
            <a:endParaRPr lang="en-US" altLang="zh-CN" sz="2400" dirty="0">
              <a:latin typeface="+mn-lt"/>
            </a:endParaRPr>
          </a:p>
          <a:p>
            <a:pPr marL="0" indent="0">
              <a:lnSpc>
                <a:spcPct val="150000"/>
              </a:lnSpc>
              <a:buNone/>
            </a:pPr>
            <a:br>
              <a:rPr lang="zh-CN" altLang="en-US" sz="2400" dirty="0">
                <a:latin typeface="Arial" panose="020B0604020202020204" pitchFamily="34" charset="0"/>
                <a:ea typeface="宋体" panose="02010600030101010101" pitchFamily="2" charset="-122"/>
              </a:rPr>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a:xfrm>
            <a:off x="4764612" y="1182309"/>
            <a:ext cx="2836562" cy="915667"/>
          </a:xfrm>
        </p:spPr>
        <p:txBody>
          <a:bodyPr/>
          <a:lstStyle/>
          <a:p>
            <a:pPr algn="ctr">
              <a:lnSpc>
                <a:spcPct val="100000"/>
              </a:lnSpc>
              <a:spcBef>
                <a:spcPct val="0"/>
              </a:spcBef>
            </a:pPr>
            <a:r>
              <a:rPr lang="en-US" sz="3600" b="1" i="0" u="none" dirty="0">
                <a:solidFill>
                  <a:srgbClr val="FFFFFF"/>
                </a:solidFill>
                <a:ea typeface="华康方圆体 Std W7"/>
              </a:rPr>
              <a:t>目    录</a:t>
            </a:r>
            <a:endParaRPr lang="en-US" sz="3600" b="1" i="0" u="none" dirty="0">
              <a:solidFill>
                <a:srgbClr val="FFFFFF"/>
              </a:solidFill>
              <a:ea typeface="华康方圆体 Std W7"/>
            </a:endParaRPr>
          </a:p>
        </p:txBody>
      </p:sp>
      <p:sp>
        <p:nvSpPr>
          <p:cNvPr id="3" name="内容占位符 2" descr="df0b75e5-bb29-48ce-8702-8ede39d480ae"/>
          <p:cNvSpPr>
            <a:spLocks noGrp="1"/>
          </p:cNvSpPr>
          <p:nvPr>
            <p:ph sz="quarter" idx="1" hasCustomPrompt="1"/>
          </p:nvPr>
        </p:nvSpPr>
        <p:spPr>
          <a:xfrm>
            <a:off x="3864770" y="2324748"/>
            <a:ext cx="5486399" cy="3718246"/>
          </a:xfrm>
        </p:spPr>
        <p:txBody>
          <a:bodyPr>
            <a:noAutofit/>
          </a:bodyPr>
          <a:lstStyle/>
          <a:p>
            <a:pPr marL="0" indent="0" algn="l">
              <a:lnSpc>
                <a:spcPct val="150000"/>
              </a:lnSpc>
              <a:buNone/>
            </a:pPr>
            <a:r>
              <a:rPr lang="zh-CN" altLang="en-US" sz="2800" dirty="0">
                <a:latin typeface="+mn-lt"/>
              </a:rPr>
              <a:t>项目一　幼儿舞蹈概述</a:t>
            </a:r>
            <a:endParaRPr lang="en-US" altLang="zh-CN" sz="2800" dirty="0">
              <a:latin typeface="+mn-lt"/>
            </a:endParaRPr>
          </a:p>
          <a:p>
            <a:pPr marL="0" indent="0" algn="l">
              <a:lnSpc>
                <a:spcPct val="150000"/>
              </a:lnSpc>
              <a:buNone/>
            </a:pPr>
            <a:r>
              <a:rPr lang="zh-CN" altLang="en-US" sz="2800" dirty="0">
                <a:latin typeface="+mn-lt"/>
              </a:rPr>
              <a:t>项目二　幼儿舞蹈与幼儿成长</a:t>
            </a:r>
            <a:endParaRPr lang="en-US" altLang="zh-CN" sz="2800" dirty="0">
              <a:latin typeface="+mn-lt"/>
            </a:endParaRPr>
          </a:p>
          <a:p>
            <a:pPr marL="0" indent="0" algn="l">
              <a:lnSpc>
                <a:spcPct val="150000"/>
              </a:lnSpc>
              <a:buNone/>
            </a:pPr>
            <a:r>
              <a:rPr lang="zh-CN" altLang="en-US" sz="2800" dirty="0">
                <a:latin typeface="+mn-lt"/>
              </a:rPr>
              <a:t>项目三　幼儿舞蹈编导基础知识</a:t>
            </a:r>
            <a:endParaRPr lang="en-US" altLang="zh-CN" sz="2800" dirty="0">
              <a:latin typeface="+mn-lt"/>
            </a:endParaRPr>
          </a:p>
          <a:p>
            <a:pPr marL="0" indent="0" algn="l">
              <a:lnSpc>
                <a:spcPct val="150000"/>
              </a:lnSpc>
              <a:buNone/>
            </a:pPr>
            <a:r>
              <a:rPr lang="zh-CN" altLang="en-US" sz="2800" dirty="0">
                <a:latin typeface="+mn-lt"/>
              </a:rPr>
              <a:t>项目四　幼儿舞蹈创编方法</a:t>
            </a:r>
            <a:endParaRPr lang="en-US" altLang="zh-CN" sz="2800" dirty="0">
              <a:latin typeface="+mn-lt"/>
            </a:endParaRPr>
          </a:p>
          <a:p>
            <a:pPr marL="0" indent="0" algn="l">
              <a:lnSpc>
                <a:spcPct val="150000"/>
              </a:lnSpc>
              <a:buNone/>
            </a:pPr>
            <a:r>
              <a:rPr lang="zh-CN" altLang="en-US" sz="2800" dirty="0">
                <a:latin typeface="+mn-lt"/>
              </a:rPr>
              <a:t>项目五　幼儿舞蹈创编技法</a:t>
            </a:r>
            <a:endParaRPr lang="en-US" sz="2800" dirty="0">
              <a:latin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72293" y="578038"/>
            <a:ext cx="10858500" cy="900112"/>
          </a:xfrm>
        </p:spPr>
        <p:txBody>
          <a:bodyPr rtlCol="0"/>
          <a:lstStyle/>
          <a:p>
            <a:r>
              <a:rPr lang="zh-CN" altLang="en-US" sz="3200" dirty="0">
                <a:solidFill>
                  <a:srgbClr val="FF0000"/>
                </a:solidFill>
                <a:latin typeface="Calibri" panose="020F0502020204030204" pitchFamily="34" charset="0"/>
                <a:cs typeface="+mn-cs"/>
              </a:rPr>
              <a:t>二、幼儿舞蹈题材选择、发现的方法</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72293" y="2231917"/>
            <a:ext cx="11121178" cy="3425825"/>
          </a:xfrm>
        </p:spPr>
        <p:txBody>
          <a:bodyPr rtlCol="0">
            <a:normAutofit/>
          </a:bodyPr>
          <a:lstStyle/>
          <a:p>
            <a:pPr marL="0" indent="0">
              <a:lnSpc>
                <a:spcPct val="150000"/>
              </a:lnSpc>
              <a:buNone/>
            </a:pPr>
            <a:r>
              <a:rPr lang="zh-CN" altLang="en-US" sz="2400" dirty="0">
                <a:latin typeface="+mn-lt"/>
              </a:rPr>
              <a:t>（二）灵敏</a:t>
            </a:r>
            <a:br>
              <a:rPr lang="zh-CN" altLang="en-US" sz="2400" dirty="0">
                <a:latin typeface="+mn-lt"/>
              </a:rPr>
            </a:br>
            <a:r>
              <a:rPr lang="en-US" altLang="zh-CN" sz="2400" dirty="0">
                <a:latin typeface="+mn-lt"/>
              </a:rPr>
              <a:t>   </a:t>
            </a:r>
            <a:r>
              <a:rPr lang="zh-CN" altLang="en-US" sz="2400" dirty="0">
                <a:latin typeface="+mn-lt"/>
              </a:rPr>
              <a:t>对生活观察、体验要敏感、迅速，对周围发生的人和事及其发展，要有十分敏感的情感本能，要有意识地去把握整体形态的去向。</a:t>
            </a:r>
            <a:br>
              <a:rPr lang="zh-CN" altLang="en-US" sz="2400" dirty="0">
                <a:latin typeface="+mn-lt"/>
              </a:rPr>
            </a:br>
            <a:br>
              <a:rPr lang="zh-CN" altLang="en-US" sz="2400" dirty="0">
                <a:latin typeface="Arial" panose="020B0604020202020204" pitchFamily="34" charset="0"/>
                <a:ea typeface="宋体" panose="02010600030101010101" pitchFamily="2" charset="-122"/>
              </a:rPr>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0400" y="550863"/>
            <a:ext cx="10858500" cy="900112"/>
          </a:xfrm>
        </p:spPr>
        <p:txBody>
          <a:bodyPr rtlCol="0"/>
          <a:lstStyle/>
          <a:p>
            <a:r>
              <a:rPr lang="zh-CN" altLang="en-US" sz="3200" dirty="0">
                <a:solidFill>
                  <a:srgbClr val="FF0000"/>
                </a:solidFill>
                <a:latin typeface="Calibri" panose="020F0502020204030204" pitchFamily="34" charset="0"/>
                <a:cs typeface="+mn-cs"/>
              </a:rPr>
              <a:t>二、幼儿舞蹈题材选择、发现的方法</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99632" y="1450975"/>
            <a:ext cx="11192736" cy="3902049"/>
          </a:xfrm>
        </p:spPr>
        <p:txBody>
          <a:bodyPr rtlCol="0">
            <a:noAutofit/>
          </a:bodyPr>
          <a:lstStyle/>
          <a:p>
            <a:pPr marL="0" indent="0">
              <a:lnSpc>
                <a:spcPct val="170000"/>
              </a:lnSpc>
              <a:buNone/>
            </a:pPr>
            <a:br>
              <a:rPr lang="zh-CN" altLang="en-US" sz="2400" b="0" i="0" dirty="0">
                <a:solidFill>
                  <a:srgbClr val="242021"/>
                </a:solidFill>
                <a:effectLst/>
                <a:latin typeface="FZSSJW--GB1-0"/>
              </a:rPr>
            </a:br>
            <a:r>
              <a:rPr lang="zh-CN" altLang="en-US" sz="2400" dirty="0">
                <a:latin typeface="+mn-lt"/>
              </a:rPr>
              <a:t>（三）热情</a:t>
            </a:r>
            <a:br>
              <a:rPr lang="zh-CN" altLang="en-US" sz="2400" dirty="0">
                <a:latin typeface="+mn-lt"/>
              </a:rPr>
            </a:br>
            <a:r>
              <a:rPr lang="en-US" altLang="zh-CN" sz="2400" dirty="0">
                <a:latin typeface="+mn-lt"/>
              </a:rPr>
              <a:t>   </a:t>
            </a:r>
            <a:r>
              <a:rPr lang="zh-CN" altLang="en-US" sz="2400" dirty="0">
                <a:latin typeface="+mn-lt"/>
              </a:rPr>
              <a:t>面对生活，必须要注意自己的情感和发挥情趣的作用。从幼儿生活的实际出发，我们选择题材的目的主要是通过舞蹈题材反映生活事件和幼儿形象。所以，我们在观察生活、捕捉形象时要把幼儿所处的时代及其性格和情感作为出发点，唤起幼儿在观赏时与舞蹈中所表达的思想感情产生共鸣，从中获得教益。 </a:t>
            </a:r>
            <a:br>
              <a:rPr lang="zh-CN" altLang="en-US" sz="2400" dirty="0">
                <a:latin typeface="+mn-lt"/>
              </a:rPr>
            </a:br>
            <a:br>
              <a:rPr lang="zh-CN" altLang="en-US" sz="2400" dirty="0">
                <a:latin typeface="+mn-lt"/>
              </a:rPr>
            </a:br>
            <a:endParaRPr lang="zh-CN" altLang="en-US" sz="2400" dirty="0">
              <a:latin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49" y="547042"/>
            <a:ext cx="10858500" cy="900112"/>
          </a:xfrm>
        </p:spPr>
        <p:txBody>
          <a:bodyPr rtlCol="0"/>
          <a:lstStyle/>
          <a:p>
            <a:pPr rtl="0"/>
            <a:r>
              <a:rPr lang="zh-CN" altLang="en-US" sz="3200" dirty="0">
                <a:solidFill>
                  <a:srgbClr val="FF0000"/>
                </a:solidFill>
                <a:latin typeface="Calibri" panose="020F0502020204030204" pitchFamily="34" charset="0"/>
                <a:cs typeface="+mn-cs"/>
              </a:rPr>
              <a:t>三、幼儿舞蹈题材的种类</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6749" y="1225712"/>
            <a:ext cx="11015663" cy="4570654"/>
          </a:xfrm>
        </p:spPr>
        <p:txBody>
          <a:bodyPr rtlCol="0">
            <a:noAutofit/>
          </a:bodyPr>
          <a:lstStyle/>
          <a:p>
            <a:pPr marL="0" indent="0">
              <a:lnSpc>
                <a:spcPct val="170000"/>
              </a:lnSpc>
              <a:buNone/>
            </a:pPr>
            <a:br>
              <a:rPr lang="zh-CN" altLang="en-US" sz="2400" b="0" i="0" dirty="0">
                <a:solidFill>
                  <a:srgbClr val="EC028D"/>
                </a:solidFill>
                <a:effectLst/>
                <a:latin typeface="FZHTJW--GB1-0"/>
              </a:rPr>
            </a:br>
            <a:r>
              <a:rPr lang="zh-CN" altLang="en-US" sz="2400" dirty="0">
                <a:latin typeface="+mn-lt"/>
              </a:rPr>
              <a:t>（一）从日常生活中选材</a:t>
            </a:r>
            <a:br>
              <a:rPr lang="zh-CN" altLang="en-US" sz="2400" dirty="0">
                <a:latin typeface="+mn-lt"/>
              </a:rPr>
            </a:br>
            <a:r>
              <a:rPr lang="en-US" altLang="zh-CN" sz="2400" dirty="0">
                <a:latin typeface="+mn-lt"/>
              </a:rPr>
              <a:t>   </a:t>
            </a:r>
            <a:r>
              <a:rPr lang="zh-CN" altLang="en-US" sz="2400" dirty="0">
                <a:latin typeface="+mn-lt"/>
              </a:rPr>
              <a:t>多姿多彩的幼儿生活是幼儿舞蹈创作的源泉。从幼儿日常生活中去发现、筛选适合幼儿表演、幼儿喜欢的舞蹈素材，这就要求舞蹈编导处处留心孩子们的生活，仔细观察他们的爱和情，去捕捉那些日常生活当中耀眼夺目、充满童趣的题材。如爱祖国、爱劳动、爱科学、守纪律、助人为乐、集体主义、行为规范、道德教育等，都是很好的幼儿舞蹈题材。 </a:t>
            </a:r>
            <a:br>
              <a:rPr lang="zh-CN" altLang="en-US" sz="2400" dirty="0">
                <a:latin typeface="+mn-lt"/>
              </a:rPr>
            </a:br>
            <a:endParaRPr lang="zh-CN" altLang="en-US" sz="2400" dirty="0">
              <a:latin typeface="+mn-l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06156" y="485048"/>
            <a:ext cx="10858500" cy="900112"/>
          </a:xfrm>
        </p:spPr>
        <p:txBody>
          <a:bodyPr rtlCol="0"/>
          <a:lstStyle/>
          <a:p>
            <a:pPr rtl="0"/>
            <a:r>
              <a:rPr lang="zh-CN" altLang="en-US" sz="3200" dirty="0">
                <a:solidFill>
                  <a:srgbClr val="FF0000"/>
                </a:solidFill>
                <a:latin typeface="Calibri" panose="020F0502020204030204" pitchFamily="34" charset="0"/>
                <a:cs typeface="+mn-cs"/>
              </a:rPr>
              <a:t>三、幼儿舞蹈题材的种类</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06156" y="1124972"/>
            <a:ext cx="11015663" cy="4686892"/>
          </a:xfrm>
        </p:spPr>
        <p:txBody>
          <a:bodyPr rtlCol="0">
            <a:noAutofit/>
          </a:bodyPr>
          <a:lstStyle/>
          <a:p>
            <a:pPr marL="0" indent="0">
              <a:lnSpc>
                <a:spcPct val="170000"/>
              </a:lnSpc>
              <a:buNone/>
            </a:pPr>
            <a:br>
              <a:rPr lang="zh-CN" altLang="en-US" sz="2400" b="0" i="0" dirty="0">
                <a:solidFill>
                  <a:srgbClr val="EC028D"/>
                </a:solidFill>
                <a:effectLst/>
                <a:latin typeface="FZHTJW--GB1-0"/>
              </a:rPr>
            </a:br>
            <a:r>
              <a:rPr lang="zh-CN" altLang="en-US" sz="2400" dirty="0">
                <a:latin typeface="+mn-lt"/>
              </a:rPr>
              <a:t>（二）从大自然中选材</a:t>
            </a:r>
            <a:br>
              <a:rPr lang="zh-CN" altLang="en-US" sz="2400" dirty="0">
                <a:latin typeface="+mn-lt"/>
              </a:rPr>
            </a:br>
            <a:r>
              <a:rPr lang="en-US" altLang="zh-CN" sz="2400" dirty="0">
                <a:latin typeface="+mn-lt"/>
              </a:rPr>
              <a:t>   </a:t>
            </a:r>
            <a:r>
              <a:rPr lang="zh-CN" altLang="en-US" sz="2400" dirty="0">
                <a:latin typeface="+mn-lt"/>
              </a:rPr>
              <a:t>丰富多彩的大自然中蕴藏着无限的奥秘。幼儿对大自然的兴趣是与生俱来的，这一类题材可以从幼儿喜欢的动植物入手。如花、鸟、鱼、虫等，这类题材最大特点是借幼儿非常感兴趣的自然景物或动物的外形特点：性格来寄寓某种思想或说明某种道理，常用夸张拟人、幻想的手法塑造人物，将自然植物和动物人物化、性格化。 </a:t>
            </a:r>
            <a:br>
              <a:rPr lang="zh-CN" altLang="en-US" sz="2400" dirty="0">
                <a:latin typeface="+mn-lt"/>
              </a:rPr>
            </a:br>
            <a:br>
              <a:rPr lang="zh-CN" altLang="en-US" sz="2400" dirty="0">
                <a:latin typeface="+mn-lt"/>
              </a:rPr>
            </a:br>
            <a:endParaRPr lang="zh-CN" altLang="en-US" sz="2400" dirty="0">
              <a:latin typeface="+mn-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D5E8FF"/>
        </a:solid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660399" y="717901"/>
            <a:ext cx="10858500" cy="900112"/>
          </a:xfrm>
        </p:spPr>
        <p:txBody>
          <a:bodyPr rtlCol="0"/>
          <a:lstStyle/>
          <a:p>
            <a:pPr rtl="0"/>
            <a:r>
              <a:rPr lang="zh-CN" altLang="en-US" sz="3200" dirty="0">
                <a:solidFill>
                  <a:srgbClr val="FF0000"/>
                </a:solidFill>
                <a:latin typeface="Calibri" panose="020F0502020204030204" pitchFamily="34" charset="0"/>
                <a:cs typeface="+mn-cs"/>
              </a:rPr>
              <a:t>三、幼儿舞蹈题材的种类</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81817" y="1341464"/>
            <a:ext cx="11015663" cy="4586638"/>
          </a:xfrm>
        </p:spPr>
        <p:txBody>
          <a:bodyPr rtlCol="0">
            <a:noAutofit/>
          </a:bodyPr>
          <a:lstStyle/>
          <a:p>
            <a:pPr marL="0" indent="0">
              <a:lnSpc>
                <a:spcPct val="170000"/>
              </a:lnSpc>
              <a:buNone/>
            </a:pPr>
            <a:br>
              <a:rPr lang="zh-CN" altLang="en-US" sz="2400" b="0" i="0" dirty="0">
                <a:solidFill>
                  <a:srgbClr val="EC028D"/>
                </a:solidFill>
                <a:effectLst/>
                <a:latin typeface="FZHTJW--GB1-0"/>
              </a:rPr>
            </a:br>
            <a:r>
              <a:rPr lang="zh-CN" altLang="en-US" sz="2400" dirty="0">
                <a:latin typeface="+mn-lt"/>
              </a:rPr>
              <a:t>（三）从文学作品中选材</a:t>
            </a:r>
            <a:br>
              <a:rPr lang="zh-CN" altLang="en-US" sz="2400" dirty="0">
                <a:latin typeface="+mn-lt"/>
              </a:rPr>
            </a:br>
            <a:r>
              <a:rPr lang="en-US" altLang="zh-CN" sz="2400" dirty="0">
                <a:latin typeface="+mn-lt"/>
              </a:rPr>
              <a:t>   </a:t>
            </a:r>
            <a:r>
              <a:rPr lang="zh-CN" altLang="en-US" sz="2400" dirty="0">
                <a:latin typeface="+mn-lt"/>
              </a:rPr>
              <a:t>儿童文学作品包括寓言、民间故事、传说、神话、童话、科幻等，是幼儿成长道路上不可或缺的精神食粮。舞蹈作品可以从这些故事中提取材料，创造出栩栩如生的舞蹈形象。这类题材指以历史人物和事件、故事为题材，它可以在真实的历史人物和虚构的故事的基础上，进行必要的集中概括，使幼儿从舞蹈中受到一定的教育和启迪。 </a:t>
            </a:r>
            <a:br>
              <a:rPr lang="zh-CN" altLang="en-US" sz="2400" dirty="0">
                <a:latin typeface="+mn-lt"/>
              </a:rPr>
            </a:br>
            <a:br>
              <a:rPr lang="zh-CN" altLang="en-US" sz="2400" dirty="0">
                <a:latin typeface="Arial" panose="020B0604020202020204" pitchFamily="34" charset="0"/>
                <a:ea typeface="宋体" panose="02010600030101010101" pitchFamily="2" charset="-122"/>
              </a:rPr>
            </a:b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593537"/>
            <a:ext cx="10858500" cy="900112"/>
          </a:xfrm>
        </p:spPr>
        <p:txBody>
          <a:bodyPr rtlCol="0"/>
          <a:lstStyle/>
          <a:p>
            <a:pPr rtl="0"/>
            <a:r>
              <a:rPr lang="zh-CN" altLang="en-US" sz="3200" dirty="0">
                <a:solidFill>
                  <a:srgbClr val="FF0000"/>
                </a:solidFill>
                <a:latin typeface="Calibri" panose="020F0502020204030204" pitchFamily="34" charset="0"/>
                <a:cs typeface="+mn-cs"/>
              </a:rPr>
              <a:t>三、幼儿舞蹈题材的种类</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6750" y="1716087"/>
            <a:ext cx="11015663" cy="3425825"/>
          </a:xfrm>
        </p:spPr>
        <p:txBody>
          <a:bodyPr rtlCol="0">
            <a:noAutofit/>
          </a:bodyPr>
          <a:lstStyle/>
          <a:p>
            <a:pPr marL="0" indent="0">
              <a:lnSpc>
                <a:spcPct val="160000"/>
              </a:lnSpc>
              <a:buNone/>
            </a:pPr>
            <a:br>
              <a:rPr lang="zh-CN" altLang="en-US" sz="2400" b="0" i="0" dirty="0">
                <a:solidFill>
                  <a:srgbClr val="EC028D"/>
                </a:solidFill>
                <a:effectLst/>
                <a:latin typeface="FZHTJW--GB1-0"/>
              </a:rPr>
            </a:br>
            <a:r>
              <a:rPr lang="zh-CN" altLang="en-US" sz="2400" dirty="0">
                <a:latin typeface="+mn-lt"/>
              </a:rPr>
              <a:t>（四）从姐妹艺术中选材</a:t>
            </a:r>
            <a:br>
              <a:rPr lang="zh-CN" altLang="en-US" sz="2400" dirty="0">
                <a:latin typeface="+mn-lt"/>
              </a:rPr>
            </a:br>
            <a:r>
              <a:rPr lang="en-US" altLang="zh-CN" sz="2400" dirty="0">
                <a:latin typeface="+mn-lt"/>
              </a:rPr>
              <a:t>   </a:t>
            </a:r>
            <a:r>
              <a:rPr lang="zh-CN" altLang="en-US" sz="2400" dirty="0">
                <a:latin typeface="+mn-lt"/>
              </a:rPr>
              <a:t>音乐、美术、电影、戏曲、话剧等都是舞蹈的姐妹艺术。姐妹艺术为幼儿舞蹈的选材提供了更为广阔的空间。 </a:t>
            </a:r>
            <a:br>
              <a:rPr lang="zh-CN" altLang="en-US" sz="2400" dirty="0">
                <a:latin typeface="+mn-lt"/>
              </a:rPr>
            </a:br>
            <a:br>
              <a:rPr lang="zh-CN" altLang="en-US" sz="2400" dirty="0">
                <a:latin typeface="+mn-lt"/>
              </a:rPr>
            </a:br>
            <a:br>
              <a:rPr lang="zh-CN" altLang="en-US" sz="2400" dirty="0">
                <a:latin typeface="Arial" panose="020B0604020202020204" pitchFamily="34" charset="0"/>
                <a:ea typeface="宋体" panose="02010600030101010101" pitchFamily="2" charset="-122"/>
              </a:rPr>
            </a:br>
            <a:br>
              <a:rPr lang="zh-CN" altLang="en-US" sz="2400" dirty="0"/>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62366" y="1368421"/>
            <a:ext cx="11267268" cy="3883755"/>
          </a:xfrm>
          <a:prstGeom prst="rect">
            <a:avLst/>
          </a:prstGeom>
          <a:noFill/>
        </p:spPr>
        <p:txBody>
          <a:bodyPr wrap="square">
            <a:spAutoFit/>
          </a:bodyPr>
          <a:lstStyle/>
          <a:p>
            <a:pPr>
              <a:lnSpc>
                <a:spcPct val="150000"/>
              </a:lnSpc>
            </a:pPr>
            <a:r>
              <a:rPr lang="zh-CN" altLang="en-US" sz="2400" dirty="0">
                <a:latin typeface="宋体" panose="02010600030101010101" pitchFamily="2" charset="-122"/>
                <a:ea typeface="宋体" panose="02010600030101010101" pitchFamily="2" charset="-122"/>
              </a:rPr>
              <a:t>    </a:t>
            </a:r>
            <a:r>
              <a:rPr lang="zh-CN" altLang="en-US" sz="2400" dirty="0"/>
              <a:t>舞蹈编导知识面越宽、阅历越深，眼界越开阔，想象力越丰富，幼儿舞蹈题材的来源就越广泛，品类和形式就越多样。罗丹说过，“生活中不是缺少美，而是缺少发现”。在幼儿舞蹈的创作中，我们只要留心去挖掘大自然、社会生活中美的题材，牢牢把握童趣这一幼儿舞蹈的审美特征，就一定可以创编出丰富多彩的幼儿舞蹈作品，充实课堂教学，活跃孩子们的节日舞台，为他们编织美好生活、美的理想，为他们撑起一片美天空，孩子们将在舞蹈美的陶冶中树立对社会生活中的审美意识。 </a:t>
            </a:r>
            <a:br>
              <a:rPr lang="zh-CN" altLang="en-US" sz="2400" dirty="0">
                <a:latin typeface="宋体" panose="02010600030101010101" pitchFamily="2" charset="-122"/>
                <a:ea typeface="宋体" panose="02010600030101010101" pitchFamily="2" charset="-122"/>
              </a:rPr>
            </a:br>
            <a:endParaRPr lang="zh-CN" altLang="en-US" sz="2400" dirty="0">
              <a:latin typeface="宋体" panose="02010600030101010101" pitchFamily="2" charset="-122"/>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660399" y="714603"/>
            <a:ext cx="10858500" cy="900112"/>
          </a:xfrm>
        </p:spPr>
        <p:txBody>
          <a:bodyPr rtlCol="0"/>
          <a:lstStyle/>
          <a:p>
            <a:r>
              <a:rPr lang="zh-CN" altLang="en-US" sz="3200" dirty="0">
                <a:solidFill>
                  <a:srgbClr val="FF0000"/>
                </a:solidFill>
                <a:latin typeface="Calibri" panose="020F0502020204030204" pitchFamily="34" charset="0"/>
                <a:cs typeface="+mn-cs"/>
              </a:rPr>
              <a:t>四、幼儿舞蹈题材选择的基本原则</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98487" y="2015346"/>
            <a:ext cx="10995025" cy="3863975"/>
          </a:xfrm>
        </p:spPr>
        <p:txBody>
          <a:bodyPr rtlCol="0">
            <a:normAutofit/>
          </a:body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br>
              <a:rPr kumimoji="0" lang="zh-CN" altLang="en-US" sz="2400" b="0" i="0" u="none" strike="noStrike" kern="1200" cap="none" spc="0" normalizeH="0" baseline="0" noProof="0" dirty="0">
                <a:ln>
                  <a:noFill/>
                </a:ln>
                <a:solidFill>
                  <a:srgbClr val="EC028D"/>
                </a:solidFill>
                <a:effectLst/>
                <a:uLnTx/>
                <a:uFillTx/>
                <a:latin typeface="FZHTJW--GB1-0"/>
                <a:ea typeface="思源黑体 CN Normal" panose="020B0400000000000000" charset="-122"/>
                <a:cs typeface="+mn-cs"/>
              </a:rPr>
            </a:br>
            <a:endParaRPr kumimoji="0" lang="zh-CN" altLang="en-US" sz="2400" b="0" i="0" u="none" strike="noStrike" kern="1200" cap="none" spc="0" normalizeH="0" baseline="0" noProof="0" dirty="0">
              <a:ln>
                <a:noFill/>
              </a:ln>
              <a:solidFill>
                <a:srgbClr val="2F2F2F"/>
              </a:solidFill>
              <a:effectLst/>
              <a:uLnTx/>
              <a:uFillTx/>
              <a:latin typeface="Arial" panose="020B0604020202020204" pitchFamily="34" charset="0"/>
              <a:ea typeface="宋体" panose="02010600030101010101" pitchFamily="2" charset="-122"/>
              <a:cs typeface="+mn-cs"/>
            </a:endParaRPr>
          </a:p>
          <a:p>
            <a:pPr marL="0" indent="0">
              <a:lnSpc>
                <a:spcPct val="150000"/>
              </a:lnSpc>
              <a:buNone/>
            </a:pPr>
            <a:endParaRPr lang="zh-CN" altLang="en-US" sz="2400" dirty="0">
              <a:latin typeface="Arial" panose="020B0604020202020204" pitchFamily="34" charset="0"/>
              <a:ea typeface="宋体" panose="02010600030101010101" pitchFamily="2" charset="-122"/>
            </a:endParaRPr>
          </a:p>
        </p:txBody>
      </p:sp>
      <p:sp>
        <p:nvSpPr>
          <p:cNvPr id="2" name="文本框 1"/>
          <p:cNvSpPr txBox="1"/>
          <p:nvPr/>
        </p:nvSpPr>
        <p:spPr>
          <a:xfrm>
            <a:off x="759417" y="2552656"/>
            <a:ext cx="10391613" cy="2789353"/>
          </a:xfrm>
          <a:prstGeom prst="rect">
            <a:avLst/>
          </a:prstGeom>
          <a:noFill/>
        </p:spPr>
        <p:txBody>
          <a:bodyPr wrap="square" rtlCol="0">
            <a:spAutoFit/>
          </a:bodyPr>
          <a:lstStyle/>
          <a:p>
            <a:pPr>
              <a:lnSpc>
                <a:spcPct val="150000"/>
              </a:lnSpc>
            </a:pPr>
            <a:r>
              <a:rPr lang="zh-CN" altLang="en-US" sz="2400" dirty="0"/>
              <a:t>（一）反映童心世界，展现地方特色是幼儿舞蹈选材的基本点和出发点</a:t>
            </a:r>
            <a:endParaRPr lang="zh-CN" altLang="en-US" sz="2400" dirty="0"/>
          </a:p>
          <a:p>
            <a:pPr>
              <a:lnSpc>
                <a:spcPct val="150000"/>
              </a:lnSpc>
            </a:pPr>
            <a:r>
              <a:rPr lang="zh-CN" altLang="en-US" sz="2400" dirty="0"/>
              <a:t>（二）把握时代脉搏，捕捉兴趣焦点是幼儿舞蹈选材的中心和重心 </a:t>
            </a:r>
            <a:br>
              <a:rPr lang="zh-CN" altLang="en-US" sz="2400" dirty="0"/>
            </a:br>
            <a:r>
              <a:rPr lang="zh-CN" altLang="en-US" sz="2400" dirty="0"/>
              <a:t>（三）寓教于乐，陶冶情操是幼儿舞蹈选材的目的和归宿 </a:t>
            </a:r>
            <a:br>
              <a:rPr lang="zh-CN" altLang="en-US" sz="2400" dirty="0"/>
            </a:br>
            <a:br>
              <a:rPr lang="zh-CN" altLang="en-US" sz="2400" dirty="0"/>
            </a:br>
            <a:endParaRPr lang="zh-CN" altLang="en-US"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57294" y="1312696"/>
            <a:ext cx="4084515"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585215" y="2467750"/>
            <a:ext cx="11147539" cy="4037665"/>
          </a:xfrm>
        </p:spPr>
        <p:txBody>
          <a:bodyPr vert="horz" wrap="square" lIns="0" tIns="0" rIns="0" bIns="0" rtlCol="0" anchor="t">
            <a:noAutofit/>
          </a:bodyPr>
          <a:lstStyle/>
          <a:p>
            <a:pPr algn="l">
              <a:lnSpc>
                <a:spcPct val="150000"/>
              </a:lnSpc>
            </a:pPr>
            <a:r>
              <a:rPr lang="zh-CN" altLang="en-US" sz="2400" dirty="0"/>
              <a:t>       由沈莹、曹燕芸编导，上海上视小荧星文化艺术培训学校 （小荧星艺术团）表演的第十一届小荷风采参赛作品</a:t>
            </a:r>
            <a:r>
              <a:rPr lang="en-US" altLang="zh-CN" sz="2400" dirty="0"/>
              <a:t>《</a:t>
            </a:r>
            <a:r>
              <a:rPr lang="zh-CN" altLang="en-US" sz="2400" dirty="0"/>
              <a:t>心声</a:t>
            </a:r>
            <a:r>
              <a:rPr lang="en-US" altLang="zh-CN" sz="2400" dirty="0"/>
              <a:t>·</a:t>
            </a:r>
            <a:r>
              <a:rPr lang="zh-CN" altLang="en-US" sz="2400" dirty="0"/>
              <a:t>新生</a:t>
            </a:r>
            <a:r>
              <a:rPr lang="en-US" altLang="zh-CN" sz="2400" dirty="0"/>
              <a:t>》</a:t>
            </a:r>
            <a:r>
              <a:rPr lang="zh-CN" altLang="en-US" sz="2400" dirty="0"/>
              <a:t>发挥了舞蹈作品对少年儿童的政治引领和价值引领作用，为党育人，为国育才，将红色基因融入少年儿童的精神血脉。 </a:t>
            </a:r>
            <a:br>
              <a:rPr lang="zh-CN" altLang="en-US" sz="2400" dirty="0">
                <a:latin typeface="宋体" panose="02010600030101010101" pitchFamily="2" charset="-122"/>
                <a:ea typeface="宋体" panose="02010600030101010101" pitchFamily="2" charset="-122"/>
              </a:rPr>
            </a:br>
            <a:endParaRPr lang="zh-CN" altLang="en-US" sz="24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99877" y="1385054"/>
            <a:ext cx="3568412" cy="615553"/>
          </a:xfrm>
        </p:spPr>
        <p:txBody>
          <a:bodyPr rtlCol="0"/>
          <a:lstStyle/>
          <a:p>
            <a:pPr rtl="0"/>
            <a:r>
              <a:rPr lang="zh-CN" altLang="en-US" dirty="0"/>
              <a:t>德育课堂</a:t>
            </a:r>
            <a:endParaRPr lang="zh-CN" altLang="en-US" dirty="0"/>
          </a:p>
        </p:txBody>
      </p:sp>
      <p:sp>
        <p:nvSpPr>
          <p:cNvPr id="3" name="文本占位符 2"/>
          <p:cNvSpPr>
            <a:spLocks noGrp="1"/>
          </p:cNvSpPr>
          <p:nvPr>
            <p:ph type="body" sz="quarter" idx="12"/>
          </p:nvPr>
        </p:nvSpPr>
        <p:spPr>
          <a:xfrm>
            <a:off x="545690" y="2661621"/>
            <a:ext cx="11100620" cy="1534757"/>
          </a:xfrm>
        </p:spPr>
        <p:txBody>
          <a:bodyPr vert="horz" wrap="square" lIns="0" tIns="0" rIns="0" bIns="0" rtlCol="0" anchor="t">
            <a:noAutofit/>
          </a:bodyPr>
          <a:lstStyle/>
          <a:p>
            <a:pPr algn="l">
              <a:lnSpc>
                <a:spcPct val="150000"/>
              </a:lnSpc>
            </a:pPr>
            <a:r>
              <a:rPr lang="zh-CN" altLang="en-US" sz="2400" dirty="0"/>
              <a:t>      有意识的将爱国主义思想，中华民族精神题材渗透在舞蹈作品中，通过舞蹈作</a:t>
            </a:r>
            <a:br>
              <a:rPr lang="zh-CN" altLang="en-US" sz="2400" dirty="0"/>
            </a:br>
            <a:r>
              <a:rPr lang="zh-CN" altLang="en-US" sz="2400" dirty="0"/>
              <a:t>品的欣赏与体验帮助幼儿建立民族自豪感。</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2286915" y="2118755"/>
            <a:ext cx="7831446" cy="1093825"/>
          </a:xfrm>
        </p:spPr>
        <p:txBody>
          <a:bodyPr>
            <a:normAutofit fontScale="90000"/>
          </a:bodyPr>
          <a:lstStyle/>
          <a:p>
            <a:r>
              <a:rPr lang="zh-CN" altLang="en-US" b="1" dirty="0"/>
              <a:t>项目四</a:t>
            </a:r>
            <a:r>
              <a:rPr lang="en-US" altLang="zh-CN" b="1" dirty="0"/>
              <a:t>  </a:t>
            </a:r>
            <a:r>
              <a:rPr lang="zh-CN" altLang="en-US" b="1" dirty="0"/>
              <a:t>幼儿舞蹈创编方法</a:t>
            </a:r>
            <a:endParaRPr lang="en-US"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832508" y="2656604"/>
            <a:ext cx="7667754" cy="1269303"/>
          </a:xfrm>
        </p:spPr>
        <p:txBody>
          <a:bodyPr rtlCol="0">
            <a:normAutofit fontScale="90000"/>
          </a:bodyPr>
          <a:lstStyle/>
          <a:p>
            <a:r>
              <a:rPr lang="zh-CN" altLang="en-US" b="1" dirty="0"/>
              <a:t>任务三</a:t>
            </a:r>
            <a:r>
              <a:rPr lang="en-US" altLang="zh-CN" b="1" dirty="0"/>
              <a:t>  </a:t>
            </a:r>
            <a:r>
              <a:rPr lang="zh-CN" altLang="en-US" b="1" dirty="0"/>
              <a:t>幼儿舞蹈音乐的选择 </a:t>
            </a:r>
            <a:br>
              <a:rPr lang="zh-CN" altLang="en-US" sz="3600" dirty="0">
                <a:latin typeface="楷体" panose="02010609060101010101" pitchFamily="49" charset="-122"/>
                <a:ea typeface="楷体" panose="02010609060101010101" pitchFamily="49" charset="-122"/>
              </a:rPr>
            </a:br>
            <a:endParaRPr lang="zh-CN" altLang="en-US" sz="3600" dirty="0">
              <a:latin typeface="楷体" panose="02010609060101010101" pitchFamily="49" charset="-122"/>
              <a:ea typeface="楷体" panose="02010609060101010101"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4294967295"/>
          </p:nvPr>
        </p:nvSpPr>
        <p:spPr>
          <a:xfrm>
            <a:off x="621791" y="1716087"/>
            <a:ext cx="11111789" cy="3425825"/>
          </a:xfrm>
        </p:spPr>
        <p:txBody>
          <a:bodyPr rtlCol="0"/>
          <a:lstStyle/>
          <a:p>
            <a:pPr marL="0" indent="0">
              <a:lnSpc>
                <a:spcPct val="150000"/>
              </a:lnSpc>
              <a:buNone/>
            </a:pPr>
            <a:r>
              <a:rPr lang="zh-CN" altLang="en-US" sz="2400" dirty="0">
                <a:solidFill>
                  <a:schemeClr val="tx1"/>
                </a:solidFill>
                <a:latin typeface="Arial" panose="020B0604020202020204" pitchFamily="34" charset="0"/>
                <a:ea typeface="宋体" panose="02010600030101010101" pitchFamily="2" charset="-122"/>
              </a:rPr>
              <a:t>       </a:t>
            </a:r>
            <a:r>
              <a:rPr lang="zh-CN" altLang="en-US" sz="2400" dirty="0">
                <a:latin typeface="+mn-lt"/>
              </a:rPr>
              <a:t>舞蹈是一门综合性的艺术，其中音乐在舞蹈中的地位尤其重要，舞蹈音乐不仅能给舞蹈长度和速度，还能衬托舞蹈的韵味，促使舞蹈语汇准确、精练，而且在推动舞蹈动作的语言性和情绪的深入发展方面也必须借助音乐的旋律、节奏来体现。因此，在舞蹈作品中，音乐和舞蹈共同担负着刻画人物形象、表达思想内容的重要任务。 </a:t>
            </a: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49" y="545554"/>
            <a:ext cx="10858500" cy="900112"/>
          </a:xfrm>
        </p:spPr>
        <p:txBody>
          <a:bodyPr rtlCol="0"/>
          <a:lstStyle/>
          <a:p>
            <a:r>
              <a:rPr lang="zh-CN" altLang="en-US" sz="3200" dirty="0">
                <a:solidFill>
                  <a:srgbClr val="FF0000"/>
                </a:solidFill>
                <a:latin typeface="Calibri" panose="020F0502020204030204" pitchFamily="34" charset="0"/>
                <a:cs typeface="+mn-cs"/>
              </a:rPr>
              <a:t>一、幼儿舞蹈音乐选择的原则</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6749" y="1314971"/>
            <a:ext cx="10734675" cy="3959288"/>
          </a:xfrm>
        </p:spPr>
        <p:txBody>
          <a:bodyPr rtlCol="0">
            <a:noAutofit/>
          </a:bodyPr>
          <a:lstStyle/>
          <a:p>
            <a:pPr marL="0" indent="0">
              <a:lnSpc>
                <a:spcPct val="170000"/>
              </a:lnSpc>
              <a:buNone/>
            </a:pPr>
            <a:br>
              <a:rPr lang="zh-CN" altLang="en-US" sz="2400" b="0" i="0" dirty="0">
                <a:solidFill>
                  <a:schemeClr val="tx1"/>
                </a:solidFill>
                <a:effectLst/>
                <a:latin typeface="FZHTJW--GB1-0"/>
              </a:rPr>
            </a:br>
            <a:r>
              <a:rPr lang="en-US" altLang="zh-CN" sz="2400" b="0" i="0" dirty="0">
                <a:solidFill>
                  <a:schemeClr val="tx1"/>
                </a:solidFill>
                <a:effectLst/>
                <a:latin typeface="FZHTJW--GB1-0"/>
              </a:rPr>
              <a:t>   </a:t>
            </a:r>
            <a:r>
              <a:rPr lang="zh-CN" altLang="en-US" sz="2400" dirty="0">
                <a:latin typeface="+mn-lt"/>
              </a:rPr>
              <a:t>幼儿舞蹈是舞蹈中的一个独立分支，它虽然在某些方面与成人舞蹈有共同的规律，但又有很大的差异，最大的不同就在于它一定要有浓郁的儿童气息。幼儿舞蹈作品主要是由小朋友表演给小观众们观赏的，因此它一方面要符合一般舞蹈的艺术特点和规律，另一方面又要符合幼儿特殊的艺术特点，因此在编排幼儿舞蹈时，音乐的选择应注意以下几点 ：</a:t>
            </a:r>
            <a:br>
              <a:rPr lang="zh-CN" altLang="en-US" sz="2400" dirty="0">
                <a:latin typeface="+mn-lt"/>
              </a:rPr>
            </a:br>
            <a:br>
              <a:rPr lang="zh-CN" altLang="en-US" sz="2400" dirty="0">
                <a:latin typeface="+mn-lt"/>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523607"/>
            <a:ext cx="10858500" cy="900112"/>
          </a:xfrm>
        </p:spPr>
        <p:txBody>
          <a:bodyPr rtlCol="0"/>
          <a:lstStyle/>
          <a:p>
            <a:r>
              <a:rPr lang="zh-CN" altLang="en-US" sz="3200" dirty="0">
                <a:solidFill>
                  <a:srgbClr val="FF0000"/>
                </a:solidFill>
                <a:latin typeface="Calibri" panose="020F0502020204030204" pitchFamily="34" charset="0"/>
                <a:cs typeface="+mn-cs"/>
              </a:rPr>
              <a:t>一、幼儿舞蹈音乐选择的原则</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728662" y="1248054"/>
            <a:ext cx="10734675" cy="4530953"/>
          </a:xfrm>
        </p:spPr>
        <p:txBody>
          <a:bodyPr rtlCol="0">
            <a:noAutofit/>
          </a:bodyPr>
          <a:lstStyle/>
          <a:p>
            <a:pPr marL="0" indent="0">
              <a:lnSpc>
                <a:spcPct val="150000"/>
              </a:lnSpc>
              <a:buNone/>
            </a:pPr>
            <a:br>
              <a:rPr lang="zh-CN" altLang="en-US" sz="2400" b="0" i="0" dirty="0">
                <a:solidFill>
                  <a:schemeClr val="tx1"/>
                </a:solidFill>
                <a:effectLst/>
                <a:latin typeface="FZHTJW--GB1-0"/>
              </a:rPr>
            </a:br>
            <a:r>
              <a:rPr lang="zh-CN" altLang="en-US" sz="2400" dirty="0">
                <a:latin typeface="+mn-lt"/>
              </a:rPr>
              <a:t>（一）舞蹈音乐短小流畅</a:t>
            </a:r>
            <a:br>
              <a:rPr lang="zh-CN" altLang="en-US" sz="2400" b="0" i="0" dirty="0">
                <a:solidFill>
                  <a:schemeClr val="tx1"/>
                </a:solidFill>
                <a:effectLst/>
                <a:latin typeface="FZDBSJW--GB1-0"/>
              </a:rPr>
            </a:br>
            <a:r>
              <a:rPr lang="en-US" altLang="zh-CN" sz="2400" b="0" i="0" dirty="0">
                <a:solidFill>
                  <a:schemeClr val="tx1"/>
                </a:solidFill>
                <a:effectLst/>
                <a:latin typeface="FZDBSJW--GB1-0"/>
              </a:rPr>
              <a:t>   </a:t>
            </a:r>
            <a:r>
              <a:rPr lang="zh-CN" altLang="en-US" sz="2400" dirty="0">
                <a:latin typeface="+mn-lt"/>
              </a:rPr>
              <a:t>研究表明， </a:t>
            </a:r>
            <a:r>
              <a:rPr lang="en-US" altLang="zh-CN" sz="2400" dirty="0">
                <a:latin typeface="+mn-lt"/>
              </a:rPr>
              <a:t>3 </a:t>
            </a:r>
            <a:r>
              <a:rPr lang="zh-CN" altLang="en-US" sz="2400" dirty="0">
                <a:latin typeface="+mn-lt"/>
              </a:rPr>
              <a:t>岁左右孩子的注意力集中时间约为 </a:t>
            </a:r>
            <a:r>
              <a:rPr lang="en-US" altLang="zh-CN" sz="2400" dirty="0">
                <a:latin typeface="+mn-lt"/>
              </a:rPr>
              <a:t>10 </a:t>
            </a:r>
            <a:r>
              <a:rPr lang="zh-CN" altLang="en-US" sz="2400" dirty="0">
                <a:latin typeface="+mn-lt"/>
              </a:rPr>
              <a:t>分钟； </a:t>
            </a:r>
            <a:r>
              <a:rPr lang="en-US" altLang="zh-CN" sz="2400" dirty="0">
                <a:latin typeface="+mn-lt"/>
              </a:rPr>
              <a:t>4 </a:t>
            </a:r>
            <a:r>
              <a:rPr lang="zh-CN" altLang="en-US" sz="2400" dirty="0">
                <a:latin typeface="+mn-lt"/>
              </a:rPr>
              <a:t>岁左右孩子注意力集中时间约为 </a:t>
            </a:r>
            <a:r>
              <a:rPr lang="en-US" altLang="zh-CN" sz="2400" dirty="0">
                <a:latin typeface="+mn-lt"/>
              </a:rPr>
              <a:t>15 </a:t>
            </a:r>
            <a:r>
              <a:rPr lang="zh-CN" altLang="en-US" sz="2400" dirty="0">
                <a:latin typeface="+mn-lt"/>
              </a:rPr>
              <a:t>分钟； </a:t>
            </a:r>
            <a:r>
              <a:rPr lang="en-US" altLang="zh-CN" sz="2400" dirty="0">
                <a:latin typeface="+mn-lt"/>
              </a:rPr>
              <a:t>5 </a:t>
            </a:r>
            <a:r>
              <a:rPr lang="zh-CN" altLang="en-US" sz="2400" dirty="0">
                <a:latin typeface="+mn-lt"/>
              </a:rPr>
              <a:t>岁孩子的注意力集中时间约为 </a:t>
            </a:r>
            <a:r>
              <a:rPr lang="en-US" altLang="zh-CN" sz="2400" dirty="0">
                <a:latin typeface="+mn-lt"/>
              </a:rPr>
              <a:t>20 </a:t>
            </a:r>
            <a:r>
              <a:rPr lang="zh-CN" altLang="en-US" sz="2400" dirty="0">
                <a:latin typeface="+mn-lt"/>
              </a:rPr>
              <a:t>分钟。而在高强度的舞蹈活动中，孩子们的注意里集中时间将会缩短一半。因此，在选择音乐时，音乐时间不宜过长，太长的音乐只会让孩子们厌烦，只有长短适中的音乐，才能让孩子一直快乐地舞蹈。 </a:t>
            </a:r>
            <a:br>
              <a:rPr lang="zh-CN" altLang="en-US" sz="2400" dirty="0">
                <a:latin typeface="+mn-lt"/>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0400" y="582129"/>
            <a:ext cx="10858500" cy="900112"/>
          </a:xfrm>
        </p:spPr>
        <p:txBody>
          <a:bodyPr rtlCol="0"/>
          <a:lstStyle/>
          <a:p>
            <a:r>
              <a:rPr lang="zh-CN" altLang="en-US" sz="3200" dirty="0">
                <a:solidFill>
                  <a:srgbClr val="FF0000"/>
                </a:solidFill>
                <a:latin typeface="Calibri" panose="020F0502020204030204" pitchFamily="34" charset="0"/>
                <a:cs typeface="+mn-cs"/>
              </a:rPr>
              <a:t>一、幼儿舞蹈音乐选择的原则</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0400" y="1339381"/>
            <a:ext cx="10901362" cy="4388421"/>
          </a:xfrm>
        </p:spPr>
        <p:txBody>
          <a:bodyPr rtlCol="0">
            <a:noAutofit/>
          </a:bodyPr>
          <a:lstStyle/>
          <a:p>
            <a:pPr marL="0" indent="0">
              <a:lnSpc>
                <a:spcPct val="170000"/>
              </a:lnSpc>
              <a:buNone/>
            </a:pPr>
            <a:br>
              <a:rPr lang="zh-CN" altLang="en-US" sz="2400" b="0" i="0" dirty="0">
                <a:solidFill>
                  <a:schemeClr val="tx1"/>
                </a:solidFill>
                <a:effectLst/>
                <a:latin typeface="FZDBSJW--GB1-0"/>
              </a:rPr>
            </a:br>
            <a:r>
              <a:rPr lang="zh-CN" altLang="en-US" sz="2400" dirty="0">
                <a:latin typeface="+mn-lt"/>
              </a:rPr>
              <a:t>（二）舞蹈音乐的节奏应简单、鲜明</a:t>
            </a:r>
            <a:br>
              <a:rPr lang="zh-CN" altLang="en-US" sz="2400" dirty="0">
                <a:latin typeface="+mn-lt"/>
              </a:rPr>
            </a:br>
            <a:r>
              <a:rPr lang="en-US" altLang="zh-CN" sz="2400" dirty="0">
                <a:latin typeface="+mn-lt"/>
              </a:rPr>
              <a:t>   3 </a:t>
            </a:r>
            <a:r>
              <a:rPr lang="zh-CN" altLang="en-US" sz="2400" dirty="0">
                <a:latin typeface="+mn-lt"/>
              </a:rPr>
              <a:t>～ </a:t>
            </a:r>
            <a:r>
              <a:rPr lang="en-US" altLang="zh-CN" sz="2400" dirty="0">
                <a:latin typeface="+mn-lt"/>
              </a:rPr>
              <a:t>6 </a:t>
            </a:r>
            <a:r>
              <a:rPr lang="zh-CN" altLang="en-US" sz="2400" dirty="0">
                <a:latin typeface="+mn-lt"/>
              </a:rPr>
              <a:t>岁孩子的肌肉动作发展还不完全，对于复杂而紊乱的动作难于掌握。思维简单的他们对于节奏复杂、模糊的音乐也难以理解，杂乱模糊的节奏常常会让孩子不知所措，不知什么时候该做什么动作。因此，在选择音乐时，以幼儿能跟着节奏拍手为准，让孩子一听到音乐就有一种想扭一扭的欲望。 </a:t>
            </a:r>
            <a:br>
              <a:rPr lang="zh-CN" altLang="en-US" sz="2400" dirty="0">
                <a:latin typeface="+mn-lt"/>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0400" y="698932"/>
            <a:ext cx="10858500" cy="900112"/>
          </a:xfrm>
        </p:spPr>
        <p:txBody>
          <a:bodyPr rtlCol="0"/>
          <a:lstStyle/>
          <a:p>
            <a:r>
              <a:rPr lang="zh-CN" altLang="en-US" sz="3200" dirty="0">
                <a:solidFill>
                  <a:srgbClr val="FF0000"/>
                </a:solidFill>
                <a:latin typeface="Calibri" panose="020F0502020204030204" pitchFamily="34" charset="0"/>
                <a:cs typeface="+mn-cs"/>
              </a:rPr>
              <a:t>一、幼儿舞蹈音乐选择的原则</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17538" y="1833131"/>
            <a:ext cx="10901362" cy="3425825"/>
          </a:xfrm>
        </p:spPr>
        <p:txBody>
          <a:bodyPr rtlCol="0">
            <a:normAutofit fontScale="72500"/>
          </a:bodyPr>
          <a:lstStyle/>
          <a:p>
            <a:pPr marL="0" indent="0">
              <a:lnSpc>
                <a:spcPct val="160000"/>
              </a:lnSpc>
              <a:buNone/>
            </a:pPr>
            <a:br>
              <a:rPr lang="zh-CN" altLang="en-US" sz="1800" b="0" i="0" dirty="0">
                <a:solidFill>
                  <a:schemeClr val="tx1"/>
                </a:solidFill>
                <a:effectLst/>
                <a:latin typeface="FZHTJW--GB1-0"/>
              </a:rPr>
            </a:br>
            <a:r>
              <a:rPr lang="zh-CN" altLang="en-US" sz="2600" dirty="0">
                <a:latin typeface="+mn-lt"/>
              </a:rPr>
              <a:t>（三）舞蹈音乐应富有戏剧性</a:t>
            </a:r>
            <a:br>
              <a:rPr lang="zh-CN" altLang="en-US" sz="2600" dirty="0">
                <a:latin typeface="+mn-lt"/>
              </a:rPr>
            </a:br>
            <a:r>
              <a:rPr lang="en-US" altLang="zh-CN" sz="2600" dirty="0">
                <a:latin typeface="+mn-lt"/>
              </a:rPr>
              <a:t>   </a:t>
            </a:r>
            <a:r>
              <a:rPr lang="zh-CN" altLang="en-US" sz="2600" dirty="0">
                <a:latin typeface="+mn-lt"/>
              </a:rPr>
              <a:t>幼儿本身的性格情绪落差大，平淡无奇的音乐会令他们厌烦，戏剧化音响的转换有利于调节孩子们的情绪，让他们在舞蹈中的情绪也自然转换，不至于感到疲倦。音乐戏剧化转换还能为舞蹈增添许多光彩。 </a:t>
            </a:r>
            <a:br>
              <a:rPr lang="zh-CN" altLang="en-US" sz="2600" dirty="0">
                <a:latin typeface="+mn-lt"/>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611390"/>
            <a:ext cx="10858500" cy="900112"/>
          </a:xfrm>
        </p:spPr>
        <p:txBody>
          <a:bodyPr rtlCol="0"/>
          <a:lstStyle/>
          <a:p>
            <a:r>
              <a:rPr lang="zh-CN" altLang="en-US" sz="3200" dirty="0">
                <a:solidFill>
                  <a:srgbClr val="FF0000"/>
                </a:solidFill>
                <a:latin typeface="Calibri" panose="020F0502020204030204" pitchFamily="34" charset="0"/>
                <a:cs typeface="+mn-cs"/>
              </a:rPr>
              <a:t>一、幼儿舞蹈音乐选择的原则</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23888" y="1891791"/>
            <a:ext cx="10901362" cy="3425825"/>
          </a:xfrm>
        </p:spPr>
        <p:txBody>
          <a:bodyPr rtlCol="0">
            <a:normAutofit fontScale="25000" lnSpcReduction="20000"/>
          </a:bodyPr>
          <a:lstStyle/>
          <a:p>
            <a:pPr marL="0" indent="0">
              <a:lnSpc>
                <a:spcPct val="170000"/>
              </a:lnSpc>
              <a:buNone/>
            </a:pPr>
            <a:br>
              <a:rPr lang="zh-CN" altLang="en-US" sz="1800" b="0" i="0" dirty="0">
                <a:solidFill>
                  <a:schemeClr val="tx1"/>
                </a:solidFill>
                <a:effectLst/>
                <a:latin typeface="FZHTJW--GB1-0"/>
              </a:rPr>
            </a:br>
            <a:r>
              <a:rPr lang="zh-CN" altLang="en-US" sz="9600" dirty="0">
                <a:latin typeface="+mn-lt"/>
              </a:rPr>
              <a:t>（四）舞蹈音乐应以欢快、活跃为主要特点</a:t>
            </a:r>
            <a:br>
              <a:rPr lang="zh-CN" altLang="en-US" sz="9600" dirty="0">
                <a:latin typeface="+mn-lt"/>
              </a:rPr>
            </a:br>
            <a:r>
              <a:rPr lang="en-US" altLang="zh-CN" sz="9600" dirty="0">
                <a:latin typeface="+mn-lt"/>
              </a:rPr>
              <a:t>   </a:t>
            </a:r>
            <a:r>
              <a:rPr lang="zh-CN" altLang="en-US" sz="9600" dirty="0">
                <a:latin typeface="+mn-lt"/>
              </a:rPr>
              <a:t>避免沉闷压抑、成人化。孩子是美好的，在他们的生活中没有丑恶与压抑，没有沉闷与痛，在他们的生活中只有快乐与欢笑，在他们的眼中，世界是那样美好。南京市小红花艺术团孩子们表演的舞蹈</a:t>
            </a:r>
            <a:r>
              <a:rPr lang="en-US" altLang="zh-CN" sz="9600" dirty="0">
                <a:latin typeface="+mn-lt"/>
              </a:rPr>
              <a:t>《</a:t>
            </a:r>
            <a:r>
              <a:rPr lang="zh-CN" altLang="en-US" sz="9600" dirty="0">
                <a:latin typeface="+mn-lt"/>
              </a:rPr>
              <a:t>年年有余</a:t>
            </a:r>
            <a:r>
              <a:rPr lang="en-US" altLang="zh-CN" sz="9600" dirty="0">
                <a:latin typeface="+mn-lt"/>
              </a:rPr>
              <a:t>》</a:t>
            </a:r>
            <a:r>
              <a:rPr lang="zh-CN" altLang="en-US" sz="9600" dirty="0">
                <a:latin typeface="+mn-lt"/>
              </a:rPr>
              <a:t>，欢快、活跃、优美动感、富有地方特色的音乐让人回味无穷。孩子是祖国的花朵，是祖国的未来，我们也应该提供美好的音乐给他们。 </a:t>
            </a:r>
            <a:br>
              <a:rPr lang="zh-CN" altLang="en-US" sz="9600" dirty="0">
                <a:latin typeface="+mn-lt"/>
              </a:rPr>
            </a:br>
            <a:br>
              <a:rPr lang="zh-CN" altLang="en-US" sz="9600" dirty="0">
                <a:latin typeface="+mn-lt"/>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15950" y="647967"/>
            <a:ext cx="10858500" cy="900112"/>
          </a:xfrm>
        </p:spPr>
        <p:txBody>
          <a:bodyPr rtlCol="0"/>
          <a:lstStyle/>
          <a:p>
            <a:r>
              <a:rPr lang="zh-CN" altLang="en-US" sz="3200" dirty="0">
                <a:solidFill>
                  <a:srgbClr val="FF0000"/>
                </a:solidFill>
                <a:latin typeface="Calibri" panose="020F0502020204030204" pitchFamily="34" charset="0"/>
                <a:cs typeface="+mn-cs"/>
              </a:rPr>
              <a:t>一、幼儿舞蹈音乐选择的原则</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73100" y="1298600"/>
            <a:ext cx="10902950" cy="4480408"/>
          </a:xfrm>
        </p:spPr>
        <p:txBody>
          <a:bodyPr rtlCol="0">
            <a:noAutofit/>
          </a:bodyPr>
          <a:lstStyle/>
          <a:p>
            <a:pPr marL="0" indent="0">
              <a:lnSpc>
                <a:spcPct val="170000"/>
              </a:lnSpc>
              <a:buNone/>
            </a:pPr>
            <a:br>
              <a:rPr lang="zh-CN" altLang="en-US" sz="2400" b="0" i="0" dirty="0">
                <a:solidFill>
                  <a:schemeClr val="tx1"/>
                </a:solidFill>
                <a:effectLst/>
                <a:latin typeface="FZHTJW--GB1-0"/>
              </a:rPr>
            </a:br>
            <a:r>
              <a:rPr lang="zh-CN" altLang="en-US" sz="2400" dirty="0">
                <a:latin typeface="+mn-lt"/>
              </a:rPr>
              <a:t>（五）舞蹈音乐应形象鲜明、富有感染力舞蹈音乐主题便于幼儿理解</a:t>
            </a:r>
            <a:br>
              <a:rPr lang="zh-CN" altLang="en-US" sz="2400" dirty="0">
                <a:latin typeface="+mn-lt"/>
              </a:rPr>
            </a:br>
            <a:r>
              <a:rPr lang="en-US" altLang="zh-CN" sz="2400" dirty="0">
                <a:latin typeface="+mn-lt"/>
              </a:rPr>
              <a:t>   《</a:t>
            </a:r>
            <a:r>
              <a:rPr lang="zh-CN" altLang="en-US" sz="2400" dirty="0">
                <a:latin typeface="+mn-lt"/>
              </a:rPr>
              <a:t>狮王进行曲</a:t>
            </a:r>
            <a:r>
              <a:rPr lang="en-US" altLang="zh-CN" sz="2400" dirty="0">
                <a:latin typeface="+mn-lt"/>
              </a:rPr>
              <a:t>》</a:t>
            </a:r>
            <a:r>
              <a:rPr lang="zh-CN" altLang="en-US" sz="2400" dirty="0">
                <a:latin typeface="+mn-lt"/>
              </a:rPr>
              <a:t>是幼儿园经常选用的音乐材料，孩子们也特别喜欢，当听到音乐时，每个人都会动起来，在音乐的伴随下孩子们模仿着各种各样的小动物，十分开心、快乐。正是因为音乐形象生动，所以孩子们很容易在音乐的世界里充分发挥自己的想象力，这样的即兴创作也很容易被幼儿接受。 </a:t>
            </a:r>
            <a:br>
              <a:rPr lang="zh-CN" altLang="en-US" sz="2400" dirty="0">
                <a:latin typeface="+mn-lt"/>
              </a:rPr>
            </a:br>
            <a:br>
              <a:rPr lang="zh-CN" altLang="en-US" sz="2400" dirty="0">
                <a:latin typeface="+mn-lt"/>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0400" y="826979"/>
            <a:ext cx="10858500" cy="900112"/>
          </a:xfrm>
        </p:spPr>
        <p:txBody>
          <a:bodyPr rtlCol="0"/>
          <a:lstStyle/>
          <a:p>
            <a:r>
              <a:rPr lang="zh-CN" altLang="en-US" sz="3200" dirty="0">
                <a:solidFill>
                  <a:srgbClr val="FF0000"/>
                </a:solidFill>
                <a:latin typeface="Calibri" panose="020F0502020204030204" pitchFamily="34" charset="0"/>
                <a:cs typeface="+mn-cs"/>
              </a:rPr>
              <a:t>一、幼儿舞蹈音乐选择的原则</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73100" y="1277035"/>
            <a:ext cx="11058550" cy="4692168"/>
          </a:xfrm>
        </p:spPr>
        <p:txBody>
          <a:bodyPr rtlCol="0">
            <a:noAutofit/>
          </a:bodyPr>
          <a:lstStyle/>
          <a:p>
            <a:pPr marL="0" indent="0">
              <a:lnSpc>
                <a:spcPct val="170000"/>
              </a:lnSpc>
              <a:buNone/>
            </a:pPr>
            <a:br>
              <a:rPr lang="zh-CN" altLang="en-US" sz="2400" b="0" i="0" dirty="0">
                <a:solidFill>
                  <a:schemeClr val="tx1"/>
                </a:solidFill>
                <a:effectLst/>
                <a:latin typeface="FZHTJW--GB1-0"/>
              </a:rPr>
            </a:br>
            <a:r>
              <a:rPr lang="zh-CN" altLang="en-US" sz="2400" dirty="0">
                <a:latin typeface="FZHTJW--GB1-0"/>
              </a:rPr>
              <a:t>（六）舞蹈音乐主题便于幼儿理解</a:t>
            </a:r>
            <a:br>
              <a:rPr lang="zh-CN" altLang="en-US" sz="2400" dirty="0">
                <a:latin typeface="FZHTJW--GB1-0"/>
              </a:rPr>
            </a:br>
            <a:r>
              <a:rPr lang="en-US" altLang="zh-CN" sz="2400" dirty="0">
                <a:latin typeface="FZHTJW--GB1-0"/>
              </a:rPr>
              <a:t>   </a:t>
            </a:r>
            <a:r>
              <a:rPr lang="zh-CN" altLang="en-US" sz="2400" dirty="0">
                <a:latin typeface="FZHTJW--GB1-0"/>
              </a:rPr>
              <a:t>幼儿舞蹈都来源于生活，只有来源于幼儿生活的舞蹈才会真正被孩子理解、接受。舞蹈</a:t>
            </a:r>
            <a:r>
              <a:rPr lang="en-US" altLang="zh-CN" sz="2400" dirty="0">
                <a:latin typeface="FZHTJW--GB1-0"/>
              </a:rPr>
              <a:t>《</a:t>
            </a:r>
            <a:r>
              <a:rPr lang="zh-CN" altLang="en-US" sz="2400" dirty="0">
                <a:latin typeface="FZHTJW--GB1-0"/>
              </a:rPr>
              <a:t>小狗圆舞曲</a:t>
            </a:r>
            <a:r>
              <a:rPr lang="en-US" altLang="zh-CN" sz="2400" dirty="0">
                <a:latin typeface="FZHTJW--GB1-0"/>
              </a:rPr>
              <a:t>》</a:t>
            </a:r>
            <a:r>
              <a:rPr lang="zh-CN" altLang="en-US" sz="2400" dirty="0">
                <a:latin typeface="FZHTJW--GB1-0"/>
              </a:rPr>
              <a:t>选用肖邦</a:t>
            </a:r>
            <a:r>
              <a:rPr lang="en-US" altLang="zh-CN" sz="2400" dirty="0">
                <a:latin typeface="FZHTJW--GB1-0"/>
              </a:rPr>
              <a:t>《</a:t>
            </a:r>
            <a:r>
              <a:rPr lang="zh-CN" altLang="en-US" sz="2400" dirty="0">
                <a:latin typeface="FZHTJW--GB1-0"/>
              </a:rPr>
              <a:t>一分钟圆舞曲</a:t>
            </a:r>
            <a:r>
              <a:rPr lang="en-US" altLang="zh-CN" sz="2400" dirty="0">
                <a:latin typeface="FZHTJW--GB1-0"/>
              </a:rPr>
              <a:t>》</a:t>
            </a:r>
            <a:r>
              <a:rPr lang="zh-CN" altLang="en-US" sz="2400" dirty="0">
                <a:latin typeface="FZHTJW--GB1-0"/>
              </a:rPr>
              <a:t>，鲜明的主题风格深受孩子们的喜爱，一群可爱的斑点狗玩耍、斗气、和好、团结，天真烂漫，小狗向来是孩子们喜爱的玩伴，最后小狗们友好相处、团结协作，也触动了孩子的心灵，为孩子们树立良好的人生观、世界观。</a:t>
            </a:r>
            <a:br>
              <a:rPr lang="zh-CN" altLang="en-US" sz="24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14476" y="1818968"/>
            <a:ext cx="11060583" cy="2805063"/>
          </a:xfrm>
          <a:prstGeom prst="rect">
            <a:avLst/>
          </a:prstGeom>
          <a:noFill/>
        </p:spPr>
        <p:txBody>
          <a:bodyPr wrap="square">
            <a:spAutoFit/>
          </a:bodyPr>
          <a:lstStyle/>
          <a:p>
            <a:pPr>
              <a:lnSpc>
                <a:spcPct val="150000"/>
              </a:lnSpc>
            </a:pPr>
            <a:r>
              <a:rPr lang="zh-CN" altLang="en-US" sz="2400" dirty="0">
                <a:latin typeface="Microsoft YaHei UI" panose="020B0503020204020204" pitchFamily="34" charset="-122"/>
                <a:ea typeface="Microsoft YaHei UI" panose="020B0503020204020204" pitchFamily="34" charset="-122"/>
              </a:rPr>
              <a:t>       </a:t>
            </a:r>
            <a:r>
              <a:rPr lang="zh-CN" altLang="en-US" sz="2400" dirty="0">
                <a:latin typeface="FZHTJW--GB1-0"/>
              </a:rPr>
              <a:t>幼儿舞蹈音乐应有童心、纯真、富于幻想的特点，任何形式的音乐最终都是为舞蹈服务的，而任何新颖独特、形式多样，能反映幼儿内心生活世界的舞蹈形象，都是来源于生活，只有深入孩子的生活，了解孩子的生活与想象，对孩子的生活有独特的感受和见解，才能为孩子们选择合适的音乐 。</a:t>
            </a:r>
            <a:br>
              <a:rPr lang="zh-CN" altLang="en-US" sz="2400" dirty="0">
                <a:latin typeface="FZHTJW--GB1-0"/>
              </a:rPr>
            </a:br>
            <a:endParaRPr lang="zh-CN" altLang="en-US" sz="2400" dirty="0">
              <a:latin typeface="FZHTJW--GB1-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29745" y="1114645"/>
            <a:ext cx="2932509" cy="915667"/>
          </a:xfrm>
        </p:spPr>
        <p:txBody>
          <a:bodyPr>
            <a:normAutofit/>
          </a:bodyPr>
          <a:lstStyle/>
          <a:p>
            <a:r>
              <a:rPr kumimoji="0" lang="en-US" altLang="zh-CN" sz="3600" b="1" i="0" u="none" strike="noStrike" kern="1200" cap="none" spc="0" normalizeH="0" baseline="0" noProof="0" dirty="0">
                <a:ln>
                  <a:noFill/>
                </a:ln>
                <a:solidFill>
                  <a:srgbClr val="FFFFFF"/>
                </a:solidFill>
                <a:effectLst/>
                <a:uLnTx/>
                <a:uFillTx/>
                <a:latin typeface="华康方圆体 Std W7"/>
                <a:ea typeface="华康方圆体 Std W7"/>
                <a:cs typeface="+mj-cs"/>
              </a:rPr>
              <a:t>目    录</a:t>
            </a:r>
            <a:endParaRPr lang="zh-CN" altLang="en-US" dirty="0"/>
          </a:p>
        </p:txBody>
      </p:sp>
      <p:sp>
        <p:nvSpPr>
          <p:cNvPr id="3" name="内容占位符 2"/>
          <p:cNvSpPr>
            <a:spLocks noGrp="1"/>
          </p:cNvSpPr>
          <p:nvPr>
            <p:ph sz="quarter" idx="1"/>
          </p:nvPr>
        </p:nvSpPr>
        <p:spPr>
          <a:xfrm>
            <a:off x="4165601" y="2180945"/>
            <a:ext cx="5966690" cy="3979710"/>
          </a:xfrm>
        </p:spPr>
        <p:txBody>
          <a:bodyPr>
            <a:noAutofit/>
          </a:bodyPr>
          <a:lstStyle/>
          <a:p>
            <a:pPr marL="0" indent="0" algn="l">
              <a:buNone/>
            </a:pPr>
            <a:r>
              <a:rPr lang="zh-CN" altLang="en-US" sz="2400" dirty="0"/>
              <a:t>任务一</a:t>
            </a:r>
            <a:r>
              <a:rPr lang="en-US" altLang="zh-CN" sz="2400" dirty="0"/>
              <a:t>    </a:t>
            </a:r>
            <a:r>
              <a:rPr lang="zh-CN" altLang="en-US" sz="2400" dirty="0"/>
              <a:t>幼儿舞蹈的构思</a:t>
            </a:r>
            <a:endParaRPr lang="en-US" altLang="zh-CN" sz="2400" dirty="0"/>
          </a:p>
          <a:p>
            <a:pPr marL="0" indent="0" algn="l">
              <a:buNone/>
            </a:pPr>
            <a:r>
              <a:rPr lang="zh-CN" altLang="en-US" sz="2400" dirty="0"/>
              <a:t>任务二</a:t>
            </a:r>
            <a:r>
              <a:rPr lang="en-US" altLang="zh-CN" sz="2400" dirty="0"/>
              <a:t>    </a:t>
            </a:r>
            <a:r>
              <a:rPr lang="zh-CN" altLang="en-US" sz="2400" dirty="0"/>
              <a:t>幼儿舞蹈题材的选择</a:t>
            </a:r>
            <a:endParaRPr lang="en-US" altLang="zh-CN" sz="2400" dirty="0"/>
          </a:p>
          <a:p>
            <a:pPr marL="0" indent="0" algn="l">
              <a:buNone/>
            </a:pPr>
            <a:r>
              <a:rPr lang="zh-CN" altLang="en-US" sz="2400" dirty="0"/>
              <a:t>任务三</a:t>
            </a:r>
            <a:r>
              <a:rPr lang="en-US" altLang="zh-CN" sz="2400" dirty="0"/>
              <a:t>    </a:t>
            </a:r>
            <a:r>
              <a:rPr lang="zh-CN" altLang="en-US" sz="2400" dirty="0"/>
              <a:t>幼儿舞蹈音乐的选择</a:t>
            </a:r>
            <a:endParaRPr lang="en-US" altLang="zh-CN" sz="2400" dirty="0"/>
          </a:p>
          <a:p>
            <a:pPr marL="0" indent="0" algn="l">
              <a:buNone/>
            </a:pPr>
            <a:r>
              <a:rPr lang="zh-CN" altLang="en-US" sz="2400" dirty="0"/>
              <a:t>任务四</a:t>
            </a:r>
            <a:r>
              <a:rPr lang="en-US" altLang="zh-CN" sz="2400" dirty="0"/>
              <a:t>    </a:t>
            </a:r>
            <a:r>
              <a:rPr lang="zh-CN" altLang="en-US" sz="2400" dirty="0"/>
              <a:t>幼儿舞蹈动作的选择</a:t>
            </a:r>
            <a:endParaRPr lang="en-US" altLang="zh-CN" sz="2400" dirty="0"/>
          </a:p>
          <a:p>
            <a:pPr marL="0" indent="0" algn="l">
              <a:buNone/>
            </a:pPr>
            <a:r>
              <a:rPr lang="zh-CN" altLang="en-US" sz="2400" dirty="0"/>
              <a:t>任务五</a:t>
            </a:r>
            <a:r>
              <a:rPr lang="en-US" altLang="zh-CN" sz="2400" dirty="0"/>
              <a:t>    </a:t>
            </a:r>
            <a:r>
              <a:rPr lang="zh-CN" altLang="en-US" sz="2400" dirty="0"/>
              <a:t>幼儿舞蹈的结构</a:t>
            </a:r>
            <a:endParaRPr lang="en-US" altLang="zh-CN" sz="2400" dirty="0"/>
          </a:p>
          <a:p>
            <a:pPr marL="0" indent="0" algn="l">
              <a:buNone/>
            </a:pPr>
            <a:r>
              <a:rPr lang="zh-CN" altLang="en-US" sz="2400" dirty="0"/>
              <a:t>任务六</a:t>
            </a:r>
            <a:r>
              <a:rPr lang="en-US" altLang="zh-CN" sz="2400" dirty="0"/>
              <a:t>    </a:t>
            </a:r>
            <a:r>
              <a:rPr lang="zh-CN" altLang="en-US" sz="2400" dirty="0"/>
              <a:t>幼儿舞蹈创编艺术的处理 </a:t>
            </a:r>
            <a:endParaRPr lang="en-US" altLang="zh-CN" sz="2400" dirty="0"/>
          </a:p>
          <a:p>
            <a:pPr marL="0" indent="0" algn="l">
              <a:buNone/>
            </a:pPr>
            <a:r>
              <a:rPr lang="zh-CN" altLang="en-US" sz="2400" dirty="0"/>
              <a:t>任务七</a:t>
            </a:r>
            <a:r>
              <a:rPr lang="en-US" altLang="zh-CN" sz="2400" dirty="0"/>
              <a:t>    </a:t>
            </a:r>
            <a:r>
              <a:rPr lang="zh-CN" altLang="en-US" sz="2400" dirty="0"/>
              <a:t>幼儿舞蹈的构图</a:t>
            </a:r>
            <a:endParaRPr lang="en-US" altLang="zh-CN" sz="2400" dirty="0"/>
          </a:p>
          <a:p>
            <a:pPr marL="0" indent="0" algn="l">
              <a:buNone/>
            </a:pPr>
            <a:r>
              <a:rPr lang="zh-CN" altLang="en-US" sz="2400" dirty="0"/>
              <a:t>任务八</a:t>
            </a:r>
            <a:r>
              <a:rPr lang="en-US" altLang="zh-CN" sz="2400" dirty="0"/>
              <a:t>    </a:t>
            </a:r>
            <a:r>
              <a:rPr lang="zh-CN" altLang="en-US" sz="2400" dirty="0"/>
              <a:t>幼儿舞蹈记录方法</a:t>
            </a:r>
            <a:endParaRPr lang="zh-CN" altLang="en-US" sz="24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99338" y="377204"/>
            <a:ext cx="10858500" cy="900112"/>
          </a:xfrm>
        </p:spPr>
        <p:txBody>
          <a:bodyPr rtlCol="0"/>
          <a:lstStyle/>
          <a:p>
            <a:r>
              <a:rPr lang="zh-CN" altLang="en-US" sz="3200" dirty="0">
                <a:solidFill>
                  <a:srgbClr val="FF0000"/>
                </a:solidFill>
                <a:latin typeface="Calibri" panose="020F0502020204030204" pitchFamily="34" charset="0"/>
                <a:cs typeface="+mn-cs"/>
              </a:rPr>
              <a:t>二、幼儿舞蹈音乐的来源</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99338" y="1277316"/>
            <a:ext cx="10919562" cy="3425825"/>
          </a:xfrm>
        </p:spPr>
        <p:txBody>
          <a:bodyPr rtlCol="0">
            <a:noAutofit/>
          </a:bodyPr>
          <a:lstStyle/>
          <a:p>
            <a:pPr marL="0" indent="0">
              <a:lnSpc>
                <a:spcPct val="170000"/>
              </a:lnSpc>
              <a:buNone/>
            </a:pPr>
            <a:r>
              <a:rPr lang="zh-CN" altLang="en-US" sz="2400" dirty="0">
                <a:latin typeface="FZHTJW--GB1-0"/>
              </a:rPr>
              <a:t>（一）专门创作的舞曲</a:t>
            </a:r>
            <a:br>
              <a:rPr lang="zh-CN" altLang="en-US" sz="2400" dirty="0">
                <a:latin typeface="FZHTJW--GB1-0"/>
              </a:rPr>
            </a:br>
            <a:r>
              <a:rPr lang="en-US" altLang="zh-CN" sz="2400" dirty="0">
                <a:latin typeface="FZHTJW--GB1-0"/>
              </a:rPr>
              <a:t>   </a:t>
            </a:r>
            <a:r>
              <a:rPr lang="zh-CN" altLang="en-US" sz="2400" dirty="0">
                <a:latin typeface="FZHTJW--GB1-0"/>
              </a:rPr>
              <a:t>幼儿舞蹈音乐的来源之一就是根据舞蹈作品的内容和情感、把舞蹈结构的程式与长度，消化为音乐的结构与长度。在具体写作过程中，由于音乐创作有它自身的客观规律，舞蹈结构所提示的长度要求，可能会因为乐句完整性的需要出现微小的变化，或有所延长，或有所压缩。当然这种微小的变化是以不伤害内容和情感为前提的。为此舞蹈创作者在创编舞蹈的时候，就应该根据音乐的特点变化舞蹈原有的长度，使音乐与舞蹈天衣无缝，这是舞蹈作者与音乐创作者之间不可避免的，也是必须沟通的。 </a:t>
            </a:r>
            <a:br>
              <a:rPr lang="zh-CN" altLang="en-US" sz="2400" dirty="0">
                <a:solidFill>
                  <a:schemeClr val="tx1"/>
                </a:solidFill>
                <a:latin typeface="FZDBSJW--GB1-0"/>
              </a:rPr>
            </a:br>
            <a:br>
              <a:rPr lang="zh-CN" altLang="en-US" sz="2400" dirty="0">
                <a:solidFill>
                  <a:schemeClr val="tx1"/>
                </a:solidFill>
                <a:latin typeface="FZDBSJW--GB1-0"/>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72618" y="516292"/>
            <a:ext cx="10858500" cy="900112"/>
          </a:xfrm>
        </p:spPr>
        <p:txBody>
          <a:bodyPr rtlCol="0"/>
          <a:lstStyle/>
          <a:p>
            <a:r>
              <a:rPr lang="zh-CN" altLang="en-US" sz="3200" dirty="0">
                <a:solidFill>
                  <a:srgbClr val="FF0000"/>
                </a:solidFill>
                <a:latin typeface="Calibri" panose="020F0502020204030204" pitchFamily="34" charset="0"/>
                <a:cs typeface="+mn-cs"/>
              </a:rPr>
              <a:t>二、幼儿舞蹈音乐的来源</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72618" y="1555293"/>
            <a:ext cx="11214202" cy="4435855"/>
          </a:xfrm>
        </p:spPr>
        <p:txBody>
          <a:bodyPr rtlCol="0">
            <a:normAutofit fontScale="25000" lnSpcReduction="20000"/>
          </a:bodyPr>
          <a:lstStyle/>
          <a:p>
            <a:pPr marL="0" indent="0">
              <a:lnSpc>
                <a:spcPct val="170000"/>
              </a:lnSpc>
              <a:buNone/>
            </a:pPr>
            <a:br>
              <a:rPr lang="zh-CN" altLang="en-US" sz="1800" b="0" i="0" dirty="0">
                <a:solidFill>
                  <a:schemeClr val="tx1"/>
                </a:solidFill>
                <a:effectLst/>
                <a:latin typeface="FZDBSJW--GB1-0"/>
              </a:rPr>
            </a:br>
            <a:r>
              <a:rPr lang="zh-CN" altLang="en-US" sz="9600" dirty="0">
                <a:latin typeface="FZHTJW--GB1-0"/>
              </a:rPr>
              <a:t>（二）现成的歌曲或乐曲</a:t>
            </a:r>
            <a:br>
              <a:rPr lang="zh-CN" altLang="en-US" sz="9600" dirty="0">
                <a:latin typeface="FZHTJW--GB1-0"/>
              </a:rPr>
            </a:br>
            <a:r>
              <a:rPr lang="en-US" altLang="zh-CN" sz="9600" dirty="0">
                <a:latin typeface="FZHTJW--GB1-0"/>
              </a:rPr>
              <a:t>   </a:t>
            </a:r>
            <a:r>
              <a:rPr lang="zh-CN" altLang="en-US" sz="9600" dirty="0">
                <a:latin typeface="FZHTJW--GB1-0"/>
              </a:rPr>
              <a:t>现今有大量的优秀音乐作品可供舞蹈编导们选择，包括幼儿歌曲、流行歌曲、器乐曲、管弦乐作品等。特别是有一些经典的儿歌和流行音乐作品长时间地在小朋友中传唱，朗朗上口，经久不衰，具有广泛的群众基础。凡选用幼儿熟悉、喜欢的音乐作为幼儿舞蹈音乐的作品演出时常常会引起小朋友热烈的共鸣，他们一边唱一边跟着拍手，表露出对作品的喜爱。舞蹈音乐在小演员与小观众之间架起了一座桥梁。 </a:t>
            </a:r>
            <a:br>
              <a:rPr lang="zh-CN" altLang="en-US" sz="3800" dirty="0">
                <a:latin typeface="FZHTJW--GB1-0"/>
              </a:rPr>
            </a:br>
            <a:br>
              <a:rPr lang="zh-CN" altLang="en-US" dirty="0">
                <a:solidFill>
                  <a:schemeClr val="tx1"/>
                </a:solidFill>
                <a:latin typeface="FZDBSJW--GB1-0"/>
              </a:rPr>
            </a:br>
            <a:br>
              <a:rPr lang="zh-CN" altLang="en-US" dirty="0">
                <a:solidFill>
                  <a:schemeClr val="tx1"/>
                </a:solidFill>
                <a:latin typeface="FZDBSJW--GB1-0"/>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29187" y="360350"/>
            <a:ext cx="10858500" cy="900112"/>
          </a:xfrm>
        </p:spPr>
        <p:txBody>
          <a:bodyPr rtlCol="0"/>
          <a:lstStyle/>
          <a:p>
            <a:r>
              <a:rPr lang="zh-CN" altLang="en-US" sz="3200" dirty="0">
                <a:solidFill>
                  <a:srgbClr val="FF0000"/>
                </a:solidFill>
                <a:latin typeface="Calibri" panose="020F0502020204030204" pitchFamily="34" charset="0"/>
                <a:cs typeface="+mn-cs"/>
              </a:rPr>
              <a:t>二、幼儿舞蹈音乐的来源</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29187" y="1260462"/>
            <a:ext cx="11133626" cy="5030609"/>
          </a:xfrm>
        </p:spPr>
        <p:txBody>
          <a:bodyPr rtlCol="0">
            <a:noAutofit/>
          </a:bodyPr>
          <a:lstStyle/>
          <a:p>
            <a:pPr marL="0" indent="0">
              <a:lnSpc>
                <a:spcPct val="170000"/>
              </a:lnSpc>
              <a:buNone/>
            </a:pPr>
            <a:r>
              <a:rPr lang="zh-CN" altLang="en-US" sz="2400" dirty="0">
                <a:latin typeface="FZHTJW--GB1-0"/>
              </a:rPr>
              <a:t>（三）剪接的音乐</a:t>
            </a:r>
            <a:br>
              <a:rPr lang="zh-CN" altLang="en-US" sz="2400" dirty="0">
                <a:latin typeface="FZHTJW--GB1-0"/>
              </a:rPr>
            </a:br>
            <a:r>
              <a:rPr lang="en-US" altLang="zh-CN" sz="2400" dirty="0">
                <a:latin typeface="FZHTJW--GB1-0"/>
              </a:rPr>
              <a:t>   </a:t>
            </a:r>
            <a:r>
              <a:rPr lang="zh-CN" altLang="en-US" sz="2400" dirty="0">
                <a:latin typeface="FZHTJW--GB1-0"/>
              </a:rPr>
              <a:t>剪接音乐就是把一段或几段音乐进行裁剪、粘贴，组合成自己想要的音乐。如交响乐、管弦乐、民族合奏乐、器乐独奏曲、电子音乐、流行音乐等。这些乐曲，不论来自哪个国家、哪个地区，也不论是古典音乐还是现代音乐，只要符合幼儿舞蹈作品的需要，均可以作为选择与剪接幼儿舞蹈作品音乐的相关素材。采取剪接音乐的方法是目前幼儿舞蹈作品寻求舞蹈音乐来源之的最重要的途径之一。尤其是在条件比较欠缺的一些幼儿舞蹈活动基层单位，这种方法是比较可行而又拥有实效的主要方法之一。 </a:t>
            </a:r>
            <a:br>
              <a:rPr lang="zh-CN" altLang="en-US" sz="2400" dirty="0">
                <a:latin typeface="FZHTJW--GB1-0"/>
              </a:rPr>
            </a:br>
            <a:endParaRPr lang="zh-CN" altLang="en-US" sz="2400" dirty="0">
              <a:latin typeface="FZHTJW--GB1-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0400" y="567499"/>
            <a:ext cx="10858500" cy="900112"/>
          </a:xfrm>
        </p:spPr>
        <p:txBody>
          <a:bodyPr rtlCol="0"/>
          <a:lstStyle/>
          <a:p>
            <a:r>
              <a:rPr lang="zh-CN" altLang="en-US" sz="3200" dirty="0">
                <a:solidFill>
                  <a:srgbClr val="FF0000"/>
                </a:solidFill>
                <a:latin typeface="Calibri" panose="020F0502020204030204" pitchFamily="34" charset="0"/>
                <a:cs typeface="+mn-cs"/>
              </a:rPr>
              <a:t>二、幼儿舞蹈音乐的来源</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0400" y="1670114"/>
            <a:ext cx="11006721" cy="4342980"/>
          </a:xfrm>
        </p:spPr>
        <p:txBody>
          <a:bodyPr rtlCol="0">
            <a:noAutofit/>
          </a:bodyPr>
          <a:lstStyle/>
          <a:p>
            <a:pPr marL="0" indent="0">
              <a:lnSpc>
                <a:spcPct val="150000"/>
              </a:lnSpc>
              <a:buNone/>
            </a:pPr>
            <a:r>
              <a:rPr lang="zh-CN" altLang="en-US" sz="2400" dirty="0">
                <a:latin typeface="FZHTJW--GB1-0"/>
              </a:rPr>
              <a:t>（三）剪接的音乐</a:t>
            </a:r>
            <a:br>
              <a:rPr lang="zh-CN" altLang="en-US" sz="2400" dirty="0">
                <a:latin typeface="FZHTJW--GB1-0"/>
              </a:rPr>
            </a:br>
            <a:r>
              <a:rPr lang="en-US" altLang="zh-CN" sz="2400" dirty="0">
                <a:latin typeface="FZHTJW--GB1-0"/>
              </a:rPr>
              <a:t>   </a:t>
            </a:r>
            <a:r>
              <a:rPr lang="zh-CN" altLang="en-US" sz="2400" dirty="0">
                <a:latin typeface="FZHTJW--GB1-0"/>
              </a:rPr>
              <a:t>在剪接幼儿舞蹈作品音乐的完整的过程中，一般有三种方法：一是选用某一首完整的器乐曲，依据乐曲的情绪，段落节拍，进行舞蹈化的艺术构思，提炼典型化的舞蹈形象；二是从若干首器乐曲中选择情感相同、意境相似、气氛相近的章节，进行有的放矢的剪接，使之成为一首完整的乐曲；三是在某一首器乐曲中辑录其中某一章节，予以必要的再现与反复，并在舞蹈需要的前提下有机组联，从而构成幼儿舞蹈作品的完整音乐。</a:t>
            </a:r>
            <a:br>
              <a:rPr lang="zh-CN" altLang="en-US" sz="2400" dirty="0">
                <a:latin typeface="FZHTJW--GB1-0"/>
              </a:rPr>
            </a:br>
            <a:endParaRPr lang="zh-CN" altLang="en-US" sz="2400" dirty="0">
              <a:latin typeface="FZHTJW--GB1-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6284" y="874166"/>
            <a:ext cx="3231254" cy="615553"/>
          </a:xfrm>
        </p:spPr>
        <p:txBody>
          <a:bodyPr rtlCol="0"/>
          <a:lstStyle/>
          <a:p>
            <a:pPr rtl="0"/>
            <a:r>
              <a:rPr lang="zh-CN" altLang="en-US" dirty="0"/>
              <a:t>拓展阅读</a:t>
            </a:r>
            <a:endParaRPr lang="zh-CN" altLang="en-US" dirty="0"/>
          </a:p>
        </p:txBody>
      </p:sp>
      <p:sp>
        <p:nvSpPr>
          <p:cNvPr id="3" name="文本占位符 2"/>
          <p:cNvSpPr>
            <a:spLocks noGrp="1"/>
          </p:cNvSpPr>
          <p:nvPr>
            <p:ph type="body" sz="quarter" idx="12"/>
          </p:nvPr>
        </p:nvSpPr>
        <p:spPr>
          <a:xfrm>
            <a:off x="361031" y="2065577"/>
            <a:ext cx="12250994" cy="4037665"/>
          </a:xfrm>
        </p:spPr>
        <p:txBody>
          <a:bodyPr vert="horz" wrap="square" lIns="0" tIns="0" rIns="0" bIns="0" rtlCol="0" anchor="t">
            <a:noAutofit/>
          </a:bodyPr>
          <a:lstStyle/>
          <a:p>
            <a:pPr algn="l">
              <a:lnSpc>
                <a:spcPct val="150000"/>
              </a:lnSpc>
            </a:pPr>
            <a:r>
              <a:rPr lang="zh-CN" altLang="en-US" sz="2400" dirty="0"/>
              <a:t>       由王海英、肖玲主编的</a:t>
            </a:r>
            <a:r>
              <a:rPr lang="en-US" altLang="zh-CN" sz="2400" dirty="0"/>
              <a:t>《</a:t>
            </a:r>
            <a:r>
              <a:rPr lang="zh-CN" altLang="en-US" sz="2400" dirty="0"/>
              <a:t>舞蹈训练与创编</a:t>
            </a:r>
            <a:r>
              <a:rPr lang="en-US" altLang="zh-CN" sz="2400" dirty="0"/>
              <a:t>》</a:t>
            </a:r>
            <a:r>
              <a:rPr lang="zh-CN" altLang="en-US" sz="2400" dirty="0"/>
              <a:t>中写到“音乐是舞蹈创作结构中的</a:t>
            </a:r>
            <a:br>
              <a:rPr lang="zh-CN" altLang="en-US" sz="2400" dirty="0"/>
            </a:br>
            <a:r>
              <a:rPr lang="zh-CN" altLang="en-US" sz="2400" dirty="0"/>
              <a:t>一个有机组成部分，这个无形的角色伴随舞蹈内容和情绪运动而发展，形成舞蹈重</a:t>
            </a:r>
            <a:br>
              <a:rPr lang="zh-CN" altLang="en-US" sz="2400" dirty="0"/>
            </a:br>
            <a:r>
              <a:rPr lang="zh-CN" altLang="en-US" sz="2400" dirty="0"/>
              <a:t>要元素所在，他担负着调节情感，增强人体运动的感染力，强化运动画面的视觉内容，</a:t>
            </a:r>
            <a:br>
              <a:rPr lang="zh-CN" altLang="en-US" sz="2400" dirty="0"/>
            </a:br>
            <a:r>
              <a:rPr lang="zh-CN" altLang="en-US" sz="2400" dirty="0"/>
              <a:t>烘托气氛，建造舞蹈形象的重要作用。音乐的纯质效果直接影响舞蹈的发展。因此，</a:t>
            </a:r>
            <a:br>
              <a:rPr lang="zh-CN" altLang="en-US" sz="2400" dirty="0"/>
            </a:br>
            <a:r>
              <a:rPr lang="zh-CN" altLang="en-US" sz="2400" dirty="0"/>
              <a:t>根据主题发展脉络，按情感发展规律掌握旋律节奏、曲式、和声、调性以及高、低、</a:t>
            </a:r>
            <a:br>
              <a:rPr lang="zh-CN" altLang="en-US" sz="2400" dirty="0"/>
            </a:br>
            <a:r>
              <a:rPr lang="zh-CN" altLang="en-US" sz="2400" dirty="0"/>
              <a:t>长、短、缓、急的音乐特性，进行舞蹈音乐形象创作，使舞蹈作品成功的关键。 </a:t>
            </a:r>
            <a:br>
              <a:rPr lang="zh-CN" altLang="en-US" sz="2400" dirty="0"/>
            </a:b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245390"/>
            <a:ext cx="3568412" cy="615553"/>
          </a:xfrm>
        </p:spPr>
        <p:txBody>
          <a:bodyPr rtlCol="0"/>
          <a:lstStyle/>
          <a:p>
            <a:pPr rtl="0"/>
            <a:r>
              <a:rPr lang="zh-CN" altLang="en-US" dirty="0"/>
              <a:t>德育课堂</a:t>
            </a:r>
            <a:endParaRPr lang="zh-CN" altLang="en-US" dirty="0"/>
          </a:p>
        </p:txBody>
      </p:sp>
      <p:sp>
        <p:nvSpPr>
          <p:cNvPr id="3" name="文本占位符 2"/>
          <p:cNvSpPr>
            <a:spLocks noGrp="1"/>
          </p:cNvSpPr>
          <p:nvPr>
            <p:ph type="body" sz="quarter" idx="12"/>
          </p:nvPr>
        </p:nvSpPr>
        <p:spPr>
          <a:xfrm>
            <a:off x="734317" y="2392066"/>
            <a:ext cx="11239928" cy="1534757"/>
          </a:xfrm>
        </p:spPr>
        <p:txBody>
          <a:bodyPr vert="horz" wrap="square" lIns="0" tIns="0" rIns="0" bIns="0" rtlCol="0" anchor="t">
            <a:noAutofit/>
          </a:bodyPr>
          <a:lstStyle/>
          <a:p>
            <a:pPr algn="l">
              <a:lnSpc>
                <a:spcPct val="150000"/>
              </a:lnSpc>
            </a:pPr>
            <a:br>
              <a:rPr lang="zh-CN" altLang="en-US" sz="2400" b="0" i="0" dirty="0">
                <a:solidFill>
                  <a:srgbClr val="EC028D"/>
                </a:solidFill>
                <a:effectLst/>
                <a:latin typeface="FZSEJW--GB1-0"/>
              </a:rPr>
            </a:br>
            <a:r>
              <a:rPr altLang="zh-CN" sz="2400" b="0" i="0" dirty="0">
                <a:solidFill>
                  <a:srgbClr val="EC028D"/>
                </a:solidFill>
                <a:effectLst/>
                <a:latin typeface="FZSEJW--GB1-0"/>
              </a:rPr>
              <a:t>    </a:t>
            </a:r>
            <a:r>
              <a:rPr lang="zh-CN" altLang="en-US" sz="2400" dirty="0"/>
              <a:t>能够合理利用音乐资源，特别是红色音乐资源支持幼儿全方面健康成长。 </a:t>
            </a:r>
            <a:br>
              <a:rPr lang="zh-CN" altLang="en-US" sz="2400" dirty="0"/>
            </a:br>
            <a:endParaRPr lang="zh-CN" altLang="en-US" sz="2400" dirty="0"/>
          </a:p>
          <a:p>
            <a:pPr rtl="0"/>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825193" y="2311603"/>
            <a:ext cx="7572656" cy="2097108"/>
          </a:xfrm>
        </p:spPr>
        <p:txBody>
          <a:bodyPr rtlCol="0">
            <a:normAutofit fontScale="90000"/>
          </a:bodyPr>
          <a:lstStyle/>
          <a:p>
            <a:br>
              <a:rPr lang="en-US" altLang="zh-CN" sz="3600" dirty="0">
                <a:latin typeface="楷体" panose="02010609060101010101" pitchFamily="49" charset="-122"/>
                <a:ea typeface="楷体" panose="02010609060101010101" pitchFamily="49" charset="-122"/>
              </a:rPr>
            </a:br>
            <a:br>
              <a:rPr lang="en-US" altLang="zh-CN" sz="3600" dirty="0">
                <a:latin typeface="楷体" panose="02010609060101010101" pitchFamily="49" charset="-122"/>
                <a:ea typeface="楷体" panose="02010609060101010101" pitchFamily="49" charset="-122"/>
              </a:rPr>
            </a:br>
            <a:br>
              <a:rPr lang="en-US" altLang="zh-CN" sz="3600" dirty="0">
                <a:latin typeface="楷体" panose="02010609060101010101" pitchFamily="49" charset="-122"/>
                <a:ea typeface="楷体" panose="02010609060101010101" pitchFamily="49" charset="-122"/>
              </a:rPr>
            </a:br>
            <a:r>
              <a:rPr lang="zh-CN" altLang="en-US" b="1" dirty="0"/>
              <a:t>任务四</a:t>
            </a:r>
            <a:r>
              <a:rPr lang="en-US" altLang="zh-CN" b="1" dirty="0"/>
              <a:t>  </a:t>
            </a:r>
            <a:r>
              <a:rPr lang="zh-CN" altLang="en-US" b="1" dirty="0"/>
              <a:t>幼儿舞蹈动作的选择 </a:t>
            </a:r>
            <a:br>
              <a:rPr lang="zh-CN" altLang="en-US" sz="3600" dirty="0">
                <a:latin typeface="楷体" panose="02010609060101010101" pitchFamily="49" charset="-122"/>
                <a:ea typeface="楷体" panose="02010609060101010101" pitchFamily="49" charset="-122"/>
              </a:rPr>
            </a:br>
            <a:r>
              <a:rPr lang="zh-CN" altLang="en-US" sz="3600" dirty="0">
                <a:latin typeface="楷体" panose="02010609060101010101" pitchFamily="49" charset="-122"/>
                <a:ea typeface="楷体" panose="02010609060101010101" pitchFamily="49" charset="-122"/>
              </a:rPr>
              <a:t> </a:t>
            </a:r>
            <a:br>
              <a:rPr lang="zh-CN" altLang="en-US" sz="3600" dirty="0">
                <a:latin typeface="楷体" panose="02010609060101010101" pitchFamily="49" charset="-122"/>
                <a:ea typeface="楷体" panose="02010609060101010101" pitchFamily="49" charset="-122"/>
              </a:rPr>
            </a:br>
            <a:endParaRPr lang="zh-CN" altLang="en-US" sz="3600" dirty="0">
              <a:latin typeface="楷体" panose="02010609060101010101" pitchFamily="49" charset="-122"/>
              <a:ea typeface="楷体" panose="02010609060101010101" pitchFamily="49"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49" y="808900"/>
            <a:ext cx="10858500" cy="900112"/>
          </a:xfrm>
        </p:spPr>
        <p:txBody>
          <a:bodyPr rtlCol="0"/>
          <a:lstStyle/>
          <a:p>
            <a:r>
              <a:rPr lang="zh-CN" altLang="en-US" sz="3200" dirty="0">
                <a:solidFill>
                  <a:srgbClr val="FF0000"/>
                </a:solidFill>
                <a:latin typeface="Calibri" panose="020F0502020204030204" pitchFamily="34" charset="0"/>
                <a:cs typeface="+mn-cs"/>
              </a:rPr>
              <a:t>一、</a:t>
            </a:r>
            <a:r>
              <a:rPr lang="en-US" altLang="zh-CN" sz="3200" dirty="0">
                <a:solidFill>
                  <a:srgbClr val="FF0000"/>
                </a:solidFill>
                <a:latin typeface="Calibri" panose="020F0502020204030204" pitchFamily="34" charset="0"/>
                <a:cs typeface="+mn-cs"/>
              </a:rPr>
              <a:t>3</a:t>
            </a:r>
            <a:r>
              <a:rPr lang="zh-CN" altLang="en-US" sz="3200" dirty="0">
                <a:solidFill>
                  <a:srgbClr val="FF0000"/>
                </a:solidFill>
                <a:latin typeface="Calibri" panose="020F0502020204030204" pitchFamily="34" charset="0"/>
                <a:cs typeface="+mn-cs"/>
              </a:rPr>
              <a:t>～</a:t>
            </a:r>
            <a:r>
              <a:rPr lang="en-US" altLang="zh-CN" sz="3200" dirty="0">
                <a:solidFill>
                  <a:srgbClr val="FF0000"/>
                </a:solidFill>
                <a:latin typeface="Calibri" panose="020F0502020204030204" pitchFamily="34" charset="0"/>
                <a:cs typeface="+mn-cs"/>
              </a:rPr>
              <a:t>5 </a:t>
            </a:r>
            <a:r>
              <a:rPr lang="zh-CN" altLang="en-US" sz="3200" dirty="0">
                <a:solidFill>
                  <a:srgbClr val="FF0000"/>
                </a:solidFill>
                <a:latin typeface="Calibri" panose="020F0502020204030204" pitchFamily="34" charset="0"/>
                <a:cs typeface="+mn-cs"/>
              </a:rPr>
              <a:t>岁幼儿动作的分类及特点</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29132" y="2024546"/>
            <a:ext cx="11133735" cy="3425825"/>
          </a:xfrm>
        </p:spPr>
        <p:txBody>
          <a:bodyPr rtlCol="0">
            <a:normAutofit fontScale="52500" lnSpcReduction="20000"/>
          </a:bodyPr>
          <a:lstStyle/>
          <a:p>
            <a:pPr marL="0" indent="0">
              <a:lnSpc>
                <a:spcPct val="170000"/>
              </a:lnSpc>
              <a:buNone/>
            </a:pPr>
            <a:br>
              <a:rPr lang="zh-CN" altLang="en-US" sz="1800" b="0" i="0" dirty="0">
                <a:solidFill>
                  <a:schemeClr val="tx1"/>
                </a:solidFill>
                <a:effectLst/>
                <a:latin typeface="FZHTJW--GB1-0"/>
              </a:rPr>
            </a:br>
            <a:br>
              <a:rPr lang="zh-CN" altLang="en-US" sz="1800" b="0" i="0" dirty="0">
                <a:solidFill>
                  <a:schemeClr val="tx1"/>
                </a:solidFill>
                <a:effectLst/>
                <a:latin typeface="FZHTJW--GB1-0"/>
              </a:rPr>
            </a:br>
            <a:r>
              <a:rPr lang="en-US" altLang="zh-CN" sz="3800" dirty="0">
                <a:latin typeface="FZHTJW--GB1-0"/>
              </a:rPr>
              <a:t>   3 </a:t>
            </a:r>
            <a:r>
              <a:rPr lang="zh-CN" altLang="en-US" sz="3800" dirty="0">
                <a:latin typeface="FZHTJW--GB1-0"/>
              </a:rPr>
              <a:t>～ </a:t>
            </a:r>
            <a:r>
              <a:rPr lang="en-US" altLang="zh-CN" sz="3800" dirty="0">
                <a:latin typeface="FZHTJW--GB1-0"/>
              </a:rPr>
              <a:t>5 </a:t>
            </a:r>
            <a:r>
              <a:rPr lang="zh-CN" altLang="en-US" sz="3800" dirty="0">
                <a:latin typeface="FZHTJW--GB1-0"/>
              </a:rPr>
              <a:t>岁幼儿音乐教育活动中采用的动作从动作的样式上可分为：</a:t>
            </a:r>
            <a:r>
              <a:rPr lang="zh-CN" altLang="en-US" sz="3800" b="1" dirty="0">
                <a:latin typeface="FZHTJW--GB1-0"/>
              </a:rPr>
              <a:t>基本动作</a:t>
            </a:r>
            <a:r>
              <a:rPr lang="zh-CN" altLang="en-US" sz="3800" dirty="0">
                <a:latin typeface="FZHTJW--GB1-0"/>
              </a:rPr>
              <a:t>、</a:t>
            </a:r>
            <a:r>
              <a:rPr lang="zh-CN" altLang="en-US" sz="3800" b="1" dirty="0">
                <a:latin typeface="FZHTJW--GB1-0"/>
              </a:rPr>
              <a:t>模仿动作</a:t>
            </a:r>
            <a:r>
              <a:rPr lang="zh-CN" altLang="en-US" sz="3800" dirty="0">
                <a:latin typeface="FZHTJW--GB1-0"/>
              </a:rPr>
              <a:t>和</a:t>
            </a:r>
            <a:r>
              <a:rPr lang="zh-CN" altLang="en-US" sz="3800" b="1" dirty="0">
                <a:latin typeface="FZHTJW--GB1-0"/>
              </a:rPr>
              <a:t>舞蹈动作</a:t>
            </a:r>
            <a:r>
              <a:rPr lang="zh-CN" altLang="en-US" sz="3800" dirty="0">
                <a:latin typeface="FZHTJW--GB1-0"/>
              </a:rPr>
              <a:t>。</a:t>
            </a:r>
            <a:br>
              <a:rPr lang="zh-CN" altLang="en-US" sz="3800" dirty="0">
                <a:latin typeface="FZHTJW--GB1-0"/>
              </a:rPr>
            </a:br>
            <a:br>
              <a:rPr lang="zh-CN" altLang="en-US" sz="3800" dirty="0">
                <a:latin typeface="FZHTJW--GB1-0"/>
              </a:rPr>
            </a:br>
            <a:br>
              <a:rPr lang="zh-CN" altLang="en-US" dirty="0">
                <a:solidFill>
                  <a:schemeClr val="tx1"/>
                </a:solidFill>
              </a:rPr>
            </a:br>
            <a:br>
              <a:rPr lang="zh-CN" altLang="en-US" dirty="0">
                <a:solidFill>
                  <a:schemeClr val="tx1"/>
                </a:solidFill>
                <a:latin typeface="FZDBSJW--GB1-0"/>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04836" y="794271"/>
            <a:ext cx="10858500" cy="900112"/>
          </a:xfrm>
        </p:spPr>
        <p:txBody>
          <a:bodyPr rtlCol="0"/>
          <a:lstStyle/>
          <a:p>
            <a:r>
              <a:rPr lang="zh-CN" altLang="en-US" sz="3200" dirty="0">
                <a:solidFill>
                  <a:srgbClr val="FF0000"/>
                </a:solidFill>
                <a:latin typeface="Calibri" panose="020F0502020204030204" pitchFamily="34" charset="0"/>
                <a:cs typeface="+mn-cs"/>
              </a:rPr>
              <a:t>一、</a:t>
            </a:r>
            <a:r>
              <a:rPr lang="en-US" altLang="zh-CN" sz="3200" dirty="0">
                <a:solidFill>
                  <a:srgbClr val="FF0000"/>
                </a:solidFill>
                <a:latin typeface="Calibri" panose="020F0502020204030204" pitchFamily="34" charset="0"/>
                <a:cs typeface="+mn-cs"/>
              </a:rPr>
              <a:t>3</a:t>
            </a:r>
            <a:r>
              <a:rPr lang="zh-CN" altLang="en-US" sz="3200" dirty="0">
                <a:solidFill>
                  <a:srgbClr val="FF0000"/>
                </a:solidFill>
                <a:latin typeface="Calibri" panose="020F0502020204030204" pitchFamily="34" charset="0"/>
                <a:cs typeface="+mn-cs"/>
              </a:rPr>
              <a:t>～</a:t>
            </a:r>
            <a:r>
              <a:rPr lang="en-US" altLang="zh-CN" sz="3200" dirty="0">
                <a:solidFill>
                  <a:srgbClr val="FF0000"/>
                </a:solidFill>
                <a:latin typeface="Calibri" panose="020F0502020204030204" pitchFamily="34" charset="0"/>
                <a:cs typeface="+mn-cs"/>
              </a:rPr>
              <a:t>5 </a:t>
            </a:r>
            <a:r>
              <a:rPr lang="zh-CN" altLang="en-US" sz="3200" dirty="0">
                <a:solidFill>
                  <a:srgbClr val="FF0000"/>
                </a:solidFill>
                <a:latin typeface="Calibri" panose="020F0502020204030204" pitchFamily="34" charset="0"/>
                <a:cs typeface="+mn-cs"/>
              </a:rPr>
              <a:t>岁幼儿动作的分类及特点</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04836" y="1244327"/>
            <a:ext cx="10734675" cy="3425825"/>
          </a:xfrm>
        </p:spPr>
        <p:txBody>
          <a:bodyPr rtlCol="0">
            <a:noAutofit/>
          </a:bodyPr>
          <a:lstStyle/>
          <a:p>
            <a:pPr marL="0" indent="0">
              <a:lnSpc>
                <a:spcPct val="150000"/>
              </a:lnSpc>
              <a:buNone/>
            </a:pPr>
            <a:br>
              <a:rPr lang="zh-CN" altLang="en-US" sz="2400" b="0" i="0" dirty="0">
                <a:solidFill>
                  <a:schemeClr val="tx1"/>
                </a:solidFill>
                <a:effectLst/>
                <a:latin typeface="FZHTJW--GB1-0"/>
              </a:rPr>
            </a:br>
            <a:br>
              <a:rPr lang="zh-CN" altLang="en-US" sz="2400" b="0" i="0" dirty="0">
                <a:solidFill>
                  <a:schemeClr val="tx1"/>
                </a:solidFill>
                <a:effectLst/>
                <a:latin typeface="FZSSJW--GB1-0"/>
              </a:rPr>
            </a:br>
            <a:r>
              <a:rPr lang="en-US" altLang="zh-CN" sz="2400" b="1" i="0" dirty="0">
                <a:solidFill>
                  <a:schemeClr val="tx1"/>
                </a:solidFill>
                <a:effectLst/>
                <a:latin typeface="FZSSJW--GB1-0"/>
              </a:rPr>
              <a:t>   </a:t>
            </a:r>
            <a:r>
              <a:rPr lang="zh-CN" altLang="en-US" sz="2400" b="1" dirty="0">
                <a:latin typeface="FZHTJW--GB1-0"/>
              </a:rPr>
              <a:t>基本动作</a:t>
            </a:r>
            <a:r>
              <a:rPr lang="zh-CN" altLang="en-US" sz="2400" dirty="0">
                <a:latin typeface="FZHTJW--GB1-0"/>
              </a:rPr>
              <a:t>是指儿童在反射动作的基础上发展起来的生活动作。如走、跑、跳跃、摇头、点头、弯腰、曲膝、屈伸、摇摆手臂和手掌、击掌抓握等日常生活经常使用的动作。</a:t>
            </a:r>
            <a:br>
              <a:rPr lang="zh-CN" altLang="en-US" sz="2400" dirty="0">
                <a:latin typeface="FZHTJW--GB1-0"/>
              </a:rPr>
            </a:br>
            <a:br>
              <a:rPr lang="zh-CN" altLang="en-US" sz="2400" dirty="0">
                <a:solidFill>
                  <a:schemeClr val="tx1"/>
                </a:solidFill>
                <a:latin typeface="FZDBSJW--GB1-0"/>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808900"/>
            <a:ext cx="10858500" cy="900112"/>
          </a:xfrm>
        </p:spPr>
        <p:txBody>
          <a:bodyPr rtlCol="0"/>
          <a:lstStyle/>
          <a:p>
            <a:r>
              <a:rPr lang="zh-CN" altLang="en-US" sz="3200" dirty="0">
                <a:solidFill>
                  <a:srgbClr val="FF0000"/>
                </a:solidFill>
                <a:latin typeface="Calibri" panose="020F0502020204030204" pitchFamily="34" charset="0"/>
                <a:cs typeface="+mn-cs"/>
              </a:rPr>
              <a:t>一、</a:t>
            </a:r>
            <a:r>
              <a:rPr lang="en-US" altLang="zh-CN" sz="3200" dirty="0">
                <a:solidFill>
                  <a:srgbClr val="FF0000"/>
                </a:solidFill>
                <a:latin typeface="Calibri" panose="020F0502020204030204" pitchFamily="34" charset="0"/>
                <a:cs typeface="+mn-cs"/>
              </a:rPr>
              <a:t>3</a:t>
            </a:r>
            <a:r>
              <a:rPr lang="zh-CN" altLang="en-US" sz="3200" dirty="0">
                <a:solidFill>
                  <a:srgbClr val="FF0000"/>
                </a:solidFill>
                <a:latin typeface="Calibri" panose="020F0502020204030204" pitchFamily="34" charset="0"/>
                <a:cs typeface="+mn-cs"/>
              </a:rPr>
              <a:t>～</a:t>
            </a:r>
            <a:r>
              <a:rPr lang="en-US" altLang="zh-CN" sz="3200" dirty="0">
                <a:solidFill>
                  <a:srgbClr val="FF0000"/>
                </a:solidFill>
                <a:latin typeface="Calibri" panose="020F0502020204030204" pitchFamily="34" charset="0"/>
                <a:cs typeface="+mn-cs"/>
              </a:rPr>
              <a:t>5 </a:t>
            </a:r>
            <a:r>
              <a:rPr lang="zh-CN" altLang="en-US" sz="3200" dirty="0">
                <a:solidFill>
                  <a:srgbClr val="FF0000"/>
                </a:solidFill>
                <a:latin typeface="Calibri" panose="020F0502020204030204" pitchFamily="34" charset="0"/>
                <a:cs typeface="+mn-cs"/>
              </a:rPr>
              <a:t>岁幼儿动作的分类及特点</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27888" y="1815275"/>
            <a:ext cx="10936223" cy="3425825"/>
          </a:xfrm>
        </p:spPr>
        <p:txBody>
          <a:bodyPr rtlCol="0">
            <a:noAutofit/>
          </a:bodyPr>
          <a:lstStyle/>
          <a:p>
            <a:pPr marL="0" indent="0">
              <a:lnSpc>
                <a:spcPct val="170000"/>
              </a:lnSpc>
              <a:buNone/>
            </a:pPr>
            <a:br>
              <a:rPr lang="zh-CN" altLang="en-US" sz="2400" b="0" i="0" dirty="0">
                <a:solidFill>
                  <a:schemeClr val="tx1"/>
                </a:solidFill>
                <a:effectLst/>
                <a:latin typeface="FZHTJW--GB1-0"/>
              </a:rPr>
            </a:br>
            <a:r>
              <a:rPr lang="en-US" altLang="zh-CN" sz="2400" dirty="0">
                <a:latin typeface="FZHTJW--GB1-0"/>
              </a:rPr>
              <a:t>   </a:t>
            </a:r>
            <a:r>
              <a:rPr lang="zh-CN" altLang="en-US" sz="2400" b="1" dirty="0">
                <a:latin typeface="FZHTJW--GB1-0"/>
              </a:rPr>
              <a:t>模仿动作</a:t>
            </a:r>
            <a:r>
              <a:rPr lang="zh-CN" altLang="en-US" sz="2400" dirty="0">
                <a:latin typeface="FZHTJW--GB1-0"/>
              </a:rPr>
              <a:t>是指儿童在表现特定事物的外在形态和运动状况时所用的身体动作，如鸟飞、鱼游、刮风、下雨、开花、树长等。此外，还有儿童模仿日常活动动作，如洗脸、刷牙、拍球、打气等。模仿成人活动的动作，如锄地、撒种、骑马、打枪、织网、采茶、开飞机、开火车等。</a:t>
            </a:r>
            <a:br>
              <a:rPr lang="zh-CN" altLang="en-US" sz="2400" dirty="0">
                <a:latin typeface="FZHTJW--GB1-0"/>
              </a:rPr>
            </a:br>
            <a:br>
              <a:rPr lang="zh-CN" altLang="en-US" sz="2400" dirty="0">
                <a:solidFill>
                  <a:schemeClr val="tx1"/>
                </a:solidFill>
              </a:rPr>
            </a:br>
            <a:br>
              <a:rPr lang="zh-CN" altLang="en-US" sz="2400" dirty="0">
                <a:solidFill>
                  <a:schemeClr val="tx1"/>
                </a:solidFill>
                <a:latin typeface="FZDBSJW--GB1-0"/>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学习目标</a:t>
            </a:r>
            <a:endParaRPr lang="zh-CN" altLang="en-US" b="1" dirty="0"/>
          </a:p>
        </p:txBody>
      </p:sp>
      <p:sp>
        <p:nvSpPr>
          <p:cNvPr id="3" name="内容占位符 2"/>
          <p:cNvSpPr>
            <a:spLocks noGrp="1"/>
          </p:cNvSpPr>
          <p:nvPr>
            <p:ph sz="quarter" idx="1"/>
          </p:nvPr>
        </p:nvSpPr>
        <p:spPr>
          <a:xfrm>
            <a:off x="1459345" y="2280371"/>
            <a:ext cx="9273309" cy="3718246"/>
          </a:xfrm>
        </p:spPr>
        <p:txBody>
          <a:bodyPr>
            <a:noAutofit/>
          </a:bodyPr>
          <a:lstStyle/>
          <a:p>
            <a:pPr marL="0" indent="0" algn="l">
              <a:buNone/>
            </a:pPr>
            <a:r>
              <a:rPr lang="zh-CN" altLang="en-US" sz="2400" dirty="0"/>
              <a:t>●知识目标</a:t>
            </a:r>
            <a:endParaRPr lang="zh-CN" altLang="en-US" sz="2400" dirty="0"/>
          </a:p>
          <a:p>
            <a:pPr marL="0" indent="0" algn="l">
              <a:buNone/>
            </a:pPr>
            <a:r>
              <a:rPr lang="en-US" altLang="zh-CN" sz="2400" dirty="0"/>
              <a:t>1. </a:t>
            </a:r>
            <a:r>
              <a:rPr lang="zh-CN" altLang="en-US" sz="2400" dirty="0"/>
              <a:t>了解幼儿舞蹈创编的基础理论知识。</a:t>
            </a:r>
            <a:endParaRPr lang="zh-CN" altLang="en-US" sz="2400" dirty="0"/>
          </a:p>
          <a:p>
            <a:pPr marL="0" indent="0" algn="l">
              <a:buNone/>
            </a:pPr>
            <a:r>
              <a:rPr lang="en-US" altLang="zh-CN" sz="2400" dirty="0"/>
              <a:t>2. </a:t>
            </a:r>
            <a:r>
              <a:rPr lang="zh-CN" altLang="en-US" sz="2400" dirty="0"/>
              <a:t>掌握幼儿舞蹈创编的基本方法及规律。</a:t>
            </a:r>
            <a:endParaRPr lang="zh-CN" altLang="en-US" sz="2400" dirty="0"/>
          </a:p>
          <a:p>
            <a:pPr marL="0" indent="0" algn="l">
              <a:buNone/>
            </a:pPr>
            <a:r>
              <a:rPr lang="zh-CN" altLang="en-US" sz="2400" dirty="0"/>
              <a:t>●技能目标</a:t>
            </a:r>
            <a:endParaRPr lang="zh-CN" altLang="en-US" sz="2400" dirty="0"/>
          </a:p>
          <a:p>
            <a:pPr marL="0" indent="0" algn="l">
              <a:buNone/>
            </a:pPr>
            <a:r>
              <a:rPr lang="zh-CN" altLang="en-US" sz="2400" dirty="0"/>
              <a:t>能够灵活运用舞蹈创编的方法，构思不同类型的幼儿舞蹈。</a:t>
            </a:r>
            <a:endParaRPr lang="zh-CN" altLang="en-US" sz="2400" dirty="0"/>
          </a:p>
          <a:p>
            <a:pPr marL="0" indent="0" algn="l">
              <a:buNone/>
            </a:pPr>
            <a:r>
              <a:rPr lang="zh-CN" altLang="en-US" sz="2400" dirty="0"/>
              <a:t>●素质目标</a:t>
            </a:r>
            <a:endParaRPr lang="zh-CN" altLang="en-US" sz="2400" dirty="0"/>
          </a:p>
          <a:p>
            <a:pPr marL="0" indent="0" algn="l">
              <a:buNone/>
            </a:pPr>
            <a:r>
              <a:rPr lang="zh-CN" altLang="en-US" sz="2400" dirty="0"/>
              <a:t>激发学生对幼儿舞蹈创编的兴趣，提高舞蹈修养和审美能力。</a:t>
            </a:r>
            <a:endParaRPr lang="zh-CN" altLang="en-US" sz="24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830846"/>
            <a:ext cx="10858500" cy="900112"/>
          </a:xfrm>
        </p:spPr>
        <p:txBody>
          <a:bodyPr rtlCol="0"/>
          <a:lstStyle/>
          <a:p>
            <a:r>
              <a:rPr lang="zh-CN" altLang="en-US" sz="3200" dirty="0">
                <a:solidFill>
                  <a:srgbClr val="FF0000"/>
                </a:solidFill>
                <a:latin typeface="Calibri" panose="020F0502020204030204" pitchFamily="34" charset="0"/>
                <a:cs typeface="+mn-cs"/>
              </a:rPr>
              <a:t>一、</a:t>
            </a:r>
            <a:r>
              <a:rPr lang="en-US" altLang="zh-CN" sz="3200" dirty="0">
                <a:solidFill>
                  <a:srgbClr val="FF0000"/>
                </a:solidFill>
                <a:latin typeface="Calibri" panose="020F0502020204030204" pitchFamily="34" charset="0"/>
                <a:cs typeface="+mn-cs"/>
              </a:rPr>
              <a:t>3</a:t>
            </a:r>
            <a:r>
              <a:rPr lang="zh-CN" altLang="en-US" sz="3200" dirty="0">
                <a:solidFill>
                  <a:srgbClr val="FF0000"/>
                </a:solidFill>
                <a:latin typeface="Calibri" panose="020F0502020204030204" pitchFamily="34" charset="0"/>
                <a:cs typeface="+mn-cs"/>
              </a:rPr>
              <a:t>～</a:t>
            </a:r>
            <a:r>
              <a:rPr lang="en-US" altLang="zh-CN" sz="3200" dirty="0">
                <a:solidFill>
                  <a:srgbClr val="FF0000"/>
                </a:solidFill>
                <a:latin typeface="Calibri" panose="020F0502020204030204" pitchFamily="34" charset="0"/>
                <a:cs typeface="+mn-cs"/>
              </a:rPr>
              <a:t>5 </a:t>
            </a:r>
            <a:r>
              <a:rPr lang="zh-CN" altLang="en-US" sz="3200" dirty="0">
                <a:solidFill>
                  <a:srgbClr val="FF0000"/>
                </a:solidFill>
                <a:latin typeface="Calibri" panose="020F0502020204030204" pitchFamily="34" charset="0"/>
                <a:cs typeface="+mn-cs"/>
              </a:rPr>
              <a:t>岁幼儿动作的分类及特点</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790575" y="2130108"/>
            <a:ext cx="10734675" cy="3425825"/>
          </a:xfrm>
        </p:spPr>
        <p:txBody>
          <a:bodyPr rtlCol="0">
            <a:normAutofit fontScale="25000" lnSpcReduction="20000"/>
          </a:bodyPr>
          <a:lstStyle/>
          <a:p>
            <a:pPr>
              <a:lnSpc>
                <a:spcPct val="150000"/>
              </a:lnSpc>
            </a:pPr>
            <a:endParaRPr lang="en-US" altLang="zh-CN" sz="2400" dirty="0">
              <a:solidFill>
                <a:schemeClr val="tx1"/>
              </a:solidFill>
              <a:latin typeface="FZHTJW--GB1-0"/>
              <a:ea typeface="宋体" panose="02010600030101010101" pitchFamily="2" charset="-122"/>
            </a:endParaRPr>
          </a:p>
          <a:p>
            <a:pPr marL="0" indent="0">
              <a:lnSpc>
                <a:spcPct val="170000"/>
              </a:lnSpc>
              <a:buNone/>
            </a:pPr>
            <a:r>
              <a:rPr lang="en-US" altLang="zh-CN" sz="9600" b="1" dirty="0">
                <a:latin typeface="FZHTJW--GB1-0"/>
              </a:rPr>
              <a:t>    </a:t>
            </a:r>
            <a:r>
              <a:rPr lang="zh-CN" altLang="en-US" sz="9600" b="1" dirty="0">
                <a:latin typeface="FZHTJW--GB1-0"/>
              </a:rPr>
              <a:t>舞蹈动作</a:t>
            </a:r>
            <a:r>
              <a:rPr lang="zh-CN" altLang="en-US" sz="9600" dirty="0">
                <a:latin typeface="FZHTJW--GB1-0"/>
              </a:rPr>
              <a:t>是指经过多年的演化和进步，意境程式化了的艺术表演动作。这类动作比较适合 </a:t>
            </a:r>
            <a:r>
              <a:rPr lang="en-US" altLang="zh-CN" sz="9600" dirty="0">
                <a:latin typeface="FZHTJW--GB1-0"/>
              </a:rPr>
              <a:t>5 </a:t>
            </a:r>
            <a:r>
              <a:rPr lang="zh-CN" altLang="en-US" sz="9600" dirty="0">
                <a:latin typeface="FZHTJW--GB1-0"/>
              </a:rPr>
              <a:t>～ </a:t>
            </a:r>
            <a:r>
              <a:rPr lang="en-US" altLang="zh-CN" sz="9600" dirty="0">
                <a:latin typeface="FZHTJW--GB1-0"/>
              </a:rPr>
              <a:t>6 </a:t>
            </a:r>
            <a:r>
              <a:rPr lang="zh-CN" altLang="en-US" sz="9600" dirty="0">
                <a:latin typeface="FZHTJW--GB1-0"/>
              </a:rPr>
              <a:t>岁的幼儿学习。幼儿园和年龄班幼儿学习的舞蹈动作主要是一些基本舞步。如 </a:t>
            </a:r>
            <a:r>
              <a:rPr lang="en-US" altLang="zh-CN" sz="9600" dirty="0">
                <a:latin typeface="FZHTJW--GB1-0"/>
              </a:rPr>
              <a:t>3 </a:t>
            </a:r>
            <a:r>
              <a:rPr lang="zh-CN" altLang="en-US" sz="9600" dirty="0">
                <a:latin typeface="FZHTJW--GB1-0"/>
              </a:rPr>
              <a:t>～ </a:t>
            </a:r>
            <a:r>
              <a:rPr lang="en-US" altLang="zh-CN" sz="9600" dirty="0">
                <a:latin typeface="FZHTJW--GB1-0"/>
              </a:rPr>
              <a:t>4 </a:t>
            </a:r>
            <a:r>
              <a:rPr lang="zh-CN" altLang="en-US" sz="9600" dirty="0">
                <a:latin typeface="FZHTJW--GB1-0"/>
              </a:rPr>
              <a:t>岁学习小碎步、小跑步； </a:t>
            </a:r>
            <a:r>
              <a:rPr lang="en-US" altLang="zh-CN" sz="9600" dirty="0">
                <a:latin typeface="FZHTJW--GB1-0"/>
              </a:rPr>
              <a:t>4 </a:t>
            </a:r>
            <a:r>
              <a:rPr lang="zh-CN" altLang="en-US" sz="9600" dirty="0">
                <a:latin typeface="FZHTJW--GB1-0"/>
              </a:rPr>
              <a:t>～ </a:t>
            </a:r>
            <a:r>
              <a:rPr lang="en-US" altLang="zh-CN" sz="9600" dirty="0">
                <a:latin typeface="FZHTJW--GB1-0"/>
              </a:rPr>
              <a:t>5 </a:t>
            </a:r>
            <a:r>
              <a:rPr lang="zh-CN" altLang="en-US" sz="9600" dirty="0">
                <a:latin typeface="FZHTJW--GB1-0"/>
              </a:rPr>
              <a:t>岁学习蹦跳步、垫步、踵趾小跑步、侧点步； </a:t>
            </a:r>
            <a:r>
              <a:rPr lang="en-US" altLang="zh-CN" sz="9600" dirty="0">
                <a:latin typeface="FZHTJW--GB1-0"/>
              </a:rPr>
              <a:t>5 </a:t>
            </a:r>
            <a:r>
              <a:rPr lang="zh-CN" altLang="en-US" sz="9600" dirty="0">
                <a:latin typeface="FZHTJW--GB1-0"/>
              </a:rPr>
              <a:t>～ </a:t>
            </a:r>
            <a:r>
              <a:rPr lang="en-US" altLang="zh-CN" sz="9600" dirty="0">
                <a:latin typeface="FZHTJW--GB1-0"/>
              </a:rPr>
              <a:t>6</a:t>
            </a:r>
            <a:r>
              <a:rPr lang="zh-CN" altLang="en-US" sz="9600" dirty="0">
                <a:latin typeface="FZHTJW--GB1-0"/>
              </a:rPr>
              <a:t>岁学习进退步、溜冰步、交替步、跑跳步、跑马步、秧歌十字步等。 </a:t>
            </a:r>
            <a:br>
              <a:rPr lang="zh-CN" altLang="en-US" sz="9600" dirty="0">
                <a:latin typeface="FZHTJW--GB1-0"/>
              </a:rPr>
            </a:br>
            <a:br>
              <a:rPr lang="zh-CN" altLang="en-US" sz="4400" dirty="0">
                <a:latin typeface="FZHTJW--GB1-0"/>
              </a:rPr>
            </a:br>
            <a:br>
              <a:rPr lang="zh-CN" altLang="en-US" dirty="0">
                <a:solidFill>
                  <a:schemeClr val="tx1"/>
                </a:solidFill>
              </a:rPr>
            </a:br>
            <a:br>
              <a:rPr lang="zh-CN" altLang="en-US" dirty="0">
                <a:solidFill>
                  <a:schemeClr val="tx1"/>
                </a:solidFill>
                <a:latin typeface="FZDBSJW--GB1-0"/>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2826" y="896443"/>
            <a:ext cx="10858500" cy="900112"/>
          </a:xfrm>
        </p:spPr>
        <p:txBody>
          <a:bodyPr rtlCol="0"/>
          <a:lstStyle/>
          <a:p>
            <a:r>
              <a:rPr lang="zh-CN" altLang="en-US" sz="3200" dirty="0">
                <a:solidFill>
                  <a:srgbClr val="FF0000"/>
                </a:solidFill>
                <a:latin typeface="Calibri" panose="020F0502020204030204" pitchFamily="34" charset="0"/>
                <a:cs typeface="+mn-cs"/>
              </a:rPr>
              <a:t>二、动作知识和技能</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70675" y="1796555"/>
            <a:ext cx="10858500" cy="3425825"/>
          </a:xfrm>
        </p:spPr>
        <p:txBody>
          <a:bodyPr rtlCol="0">
            <a:noAutofit/>
          </a:bodyPr>
          <a:lstStyle/>
          <a:p>
            <a:pPr marL="0" indent="0">
              <a:lnSpc>
                <a:spcPct val="170000"/>
              </a:lnSpc>
              <a:buNone/>
            </a:pPr>
            <a:br>
              <a:rPr lang="zh-CN" altLang="en-US" sz="2400" b="0" i="0" dirty="0">
                <a:solidFill>
                  <a:schemeClr val="tx1"/>
                </a:solidFill>
                <a:effectLst/>
                <a:latin typeface="FZHTJW--GB1-0"/>
              </a:rPr>
            </a:br>
            <a:r>
              <a:rPr lang="zh-CN" altLang="en-US" sz="2400" dirty="0">
                <a:latin typeface="FZHTJW--GB1-0"/>
              </a:rPr>
              <a:t>（一）身体部位运动的方式</a:t>
            </a:r>
            <a:br>
              <a:rPr lang="zh-CN" altLang="en-US" sz="2400" dirty="0">
                <a:latin typeface="FZHTJW--GB1-0"/>
              </a:rPr>
            </a:br>
            <a:r>
              <a:rPr lang="en-US" altLang="zh-CN" sz="2400" dirty="0">
                <a:latin typeface="FZHTJW--GB1-0"/>
              </a:rPr>
              <a:t>    </a:t>
            </a:r>
            <a:r>
              <a:rPr lang="zh-CN" altLang="en-US" sz="2400" dirty="0">
                <a:latin typeface="FZHTJW--GB1-0"/>
              </a:rPr>
              <a:t>如手臂挥动时的运动路线是直线、曲线还是弧线。</a:t>
            </a:r>
            <a:br>
              <a:rPr lang="zh-CN" altLang="en-US" sz="2400" dirty="0">
                <a:latin typeface="FZHTJW--GB1-0"/>
              </a:rPr>
            </a:br>
            <a:r>
              <a:rPr lang="zh-CN" altLang="en-US" sz="2400" dirty="0">
                <a:latin typeface="FZHTJW--GB1-0"/>
              </a:rPr>
              <a:t>（二）身体部位运动的方向</a:t>
            </a:r>
            <a:br>
              <a:rPr lang="zh-CN" altLang="en-US" sz="2400" dirty="0">
                <a:latin typeface="FZHTJW--GB1-0"/>
              </a:rPr>
            </a:br>
            <a:r>
              <a:rPr lang="en-US" altLang="zh-CN" sz="2400" dirty="0">
                <a:latin typeface="FZHTJW--GB1-0"/>
              </a:rPr>
              <a:t>   </a:t>
            </a:r>
            <a:r>
              <a:rPr lang="zh-CN" altLang="en-US" sz="2400" dirty="0">
                <a:latin typeface="FZHTJW--GB1-0"/>
              </a:rPr>
              <a:t>如头部运动时是向上、向下、向前、向后，还是向左、向右。</a:t>
            </a:r>
            <a:br>
              <a:rPr lang="zh-CN" altLang="en-US" sz="2400" dirty="0">
                <a:latin typeface="FZHTJW--GB1-0"/>
              </a:rPr>
            </a:br>
            <a:br>
              <a:rPr lang="zh-CN" altLang="en-US" sz="2400" dirty="0">
                <a:latin typeface="FZHTJW--GB1-0"/>
              </a:rPr>
            </a:br>
            <a:endParaRPr lang="zh-CN" altLang="en-US" sz="2400" dirty="0">
              <a:latin typeface="FZHTJW--GB1-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927499"/>
            <a:ext cx="10858500" cy="900112"/>
          </a:xfrm>
        </p:spPr>
        <p:txBody>
          <a:bodyPr rtlCol="0"/>
          <a:lstStyle/>
          <a:p>
            <a:r>
              <a:rPr lang="zh-CN" altLang="en-US" sz="3200" dirty="0">
                <a:solidFill>
                  <a:srgbClr val="FF0000"/>
                </a:solidFill>
                <a:latin typeface="Calibri" panose="020F0502020204030204" pitchFamily="34" charset="0"/>
                <a:cs typeface="+mn-cs"/>
              </a:rPr>
              <a:t>二、动作知识和技能</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0400" y="2054620"/>
            <a:ext cx="10919562" cy="3425825"/>
          </a:xfrm>
        </p:spPr>
        <p:txBody>
          <a:bodyPr rtlCol="0">
            <a:normAutofit fontScale="25000" lnSpcReduction="20000"/>
          </a:bodyPr>
          <a:lstStyle/>
          <a:p>
            <a:pPr marL="0" indent="0">
              <a:lnSpc>
                <a:spcPct val="170000"/>
              </a:lnSpc>
              <a:buNone/>
            </a:pPr>
            <a:br>
              <a:rPr lang="zh-CN" altLang="en-US" sz="1800" b="0" i="0" dirty="0">
                <a:solidFill>
                  <a:schemeClr val="tx1"/>
                </a:solidFill>
                <a:effectLst/>
                <a:latin typeface="FZHTJW--GB1-0"/>
              </a:rPr>
            </a:br>
            <a:r>
              <a:rPr lang="zh-CN" altLang="en-US" sz="9600" dirty="0">
                <a:latin typeface="FZHTJW--GB1-0"/>
              </a:rPr>
              <a:t>（三）重心控制</a:t>
            </a:r>
            <a:endParaRPr lang="en-US" altLang="zh-CN" sz="9600" dirty="0">
              <a:latin typeface="FZHTJW--GB1-0"/>
            </a:endParaRPr>
          </a:p>
          <a:p>
            <a:pPr marL="0" indent="0">
              <a:lnSpc>
                <a:spcPct val="170000"/>
              </a:lnSpc>
              <a:buNone/>
            </a:pPr>
            <a:r>
              <a:rPr lang="en-US" altLang="zh-CN" sz="9600" dirty="0">
                <a:latin typeface="FZHTJW--GB1-0"/>
              </a:rPr>
              <a:t>   </a:t>
            </a:r>
            <a:r>
              <a:rPr lang="zh-CN" altLang="en-US" sz="9600" dirty="0">
                <a:latin typeface="FZHTJW--GB1-0"/>
              </a:rPr>
              <a:t>如无论静止或移动时，臀部都尽量向里、向上收，不应向下沉或向后撅。</a:t>
            </a:r>
            <a:br>
              <a:rPr lang="zh-CN" altLang="en-US" sz="9600" dirty="0">
                <a:latin typeface="FZHTJW--GB1-0"/>
              </a:rPr>
            </a:br>
            <a:r>
              <a:rPr lang="zh-CN" altLang="en-US" sz="9600" dirty="0">
                <a:latin typeface="FZHTJW--GB1-0"/>
              </a:rPr>
              <a:t>（四）参与运动各身体部位的配合</a:t>
            </a:r>
            <a:br>
              <a:rPr lang="zh-CN" altLang="en-US" sz="9600" dirty="0">
                <a:latin typeface="FZHTJW--GB1-0"/>
              </a:rPr>
            </a:br>
            <a:r>
              <a:rPr lang="en-US" altLang="zh-CN" sz="9600" dirty="0">
                <a:latin typeface="FZHTJW--GB1-0"/>
              </a:rPr>
              <a:t>   </a:t>
            </a:r>
            <a:r>
              <a:rPr lang="zh-CN" altLang="en-US" sz="9600" dirty="0">
                <a:latin typeface="FZHTJW--GB1-0"/>
              </a:rPr>
              <a:t>如脚做垫步，手做手腕转动。参与运动的身体部位之间的关系，如在做摘苹果和放苹果的动作时，两眼要一直看着手，头部要自然地配合眼睛运动。 </a:t>
            </a:r>
            <a:br>
              <a:rPr lang="zh-CN" altLang="en-US" sz="9600" dirty="0">
                <a:latin typeface="FZHTJW--GB1-0"/>
              </a:rPr>
            </a:br>
            <a:br>
              <a:rPr lang="zh-CN" altLang="en-US" sz="9600" dirty="0">
                <a:latin typeface="FZHTJW--GB1-0"/>
              </a:rPr>
            </a:br>
            <a:br>
              <a:rPr lang="zh-CN" altLang="en-US" sz="9600" dirty="0">
                <a:latin typeface="FZHTJW--GB1-0"/>
              </a:rPr>
            </a:br>
            <a:endParaRPr lang="zh-CN" altLang="en-US" sz="9600" dirty="0">
              <a:latin typeface="FZHTJW--GB1-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642156"/>
            <a:ext cx="10858500" cy="900112"/>
          </a:xfrm>
        </p:spPr>
        <p:txBody>
          <a:bodyPr rtlCol="0"/>
          <a:lstStyle/>
          <a:p>
            <a:r>
              <a:rPr lang="zh-CN" altLang="en-US" sz="3200" dirty="0">
                <a:solidFill>
                  <a:srgbClr val="FF0000"/>
                </a:solidFill>
                <a:latin typeface="Calibri" panose="020F0502020204030204" pitchFamily="34" charset="0"/>
                <a:cs typeface="+mn-cs"/>
              </a:rPr>
              <a:t>三、变化动作的知识和技能</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6750" y="1754747"/>
            <a:ext cx="10925403" cy="4192510"/>
          </a:xfrm>
        </p:spPr>
        <p:txBody>
          <a:bodyPr rtlCol="0">
            <a:normAutofit fontScale="25000" lnSpcReduction="20000"/>
          </a:bodyPr>
          <a:lstStyle/>
          <a:p>
            <a:pPr marL="0" indent="0">
              <a:lnSpc>
                <a:spcPct val="170000"/>
              </a:lnSpc>
              <a:buNone/>
            </a:pPr>
            <a:r>
              <a:rPr lang="zh-CN" altLang="en-US" sz="9600" dirty="0">
                <a:latin typeface="FZHTJW--GB1-0"/>
              </a:rPr>
              <a:t>（一）变化动作的幅度</a:t>
            </a:r>
            <a:br>
              <a:rPr lang="zh-CN" altLang="en-US" sz="9600" dirty="0">
                <a:latin typeface="FZHTJW--GB1-0"/>
              </a:rPr>
            </a:br>
            <a:r>
              <a:rPr lang="en-US" altLang="zh-CN" sz="9600" dirty="0">
                <a:latin typeface="FZHTJW--GB1-0"/>
              </a:rPr>
              <a:t>    </a:t>
            </a:r>
            <a:r>
              <a:rPr lang="zh-CN" altLang="en-US" sz="9600" dirty="0">
                <a:latin typeface="FZHTJW--GB1-0"/>
              </a:rPr>
              <a:t>如手臂划圈时，可以划大圈，也可以划小圈。</a:t>
            </a:r>
            <a:br>
              <a:rPr lang="zh-CN" altLang="en-US" sz="9600" dirty="0">
                <a:latin typeface="FZHTJW--GB1-0"/>
              </a:rPr>
            </a:br>
            <a:r>
              <a:rPr lang="zh-CN" altLang="en-US" sz="9600" dirty="0">
                <a:latin typeface="FZHTJW--GB1-0"/>
              </a:rPr>
              <a:t>（二）变化动作的力度</a:t>
            </a:r>
            <a:br>
              <a:rPr lang="zh-CN" altLang="en-US" sz="9600" dirty="0">
                <a:latin typeface="FZHTJW--GB1-0"/>
              </a:rPr>
            </a:br>
            <a:r>
              <a:rPr lang="en-US" altLang="zh-CN" sz="9600" dirty="0">
                <a:latin typeface="FZHTJW--GB1-0"/>
              </a:rPr>
              <a:t>    </a:t>
            </a:r>
            <a:r>
              <a:rPr lang="zh-CN" altLang="en-US" sz="9600" dirty="0">
                <a:latin typeface="FZHTJW--GB1-0"/>
              </a:rPr>
              <a:t>如走步时可以重重地踏脚，也可以轻轻地踮着脚走。</a:t>
            </a:r>
            <a:br>
              <a:rPr lang="zh-CN" altLang="en-US" sz="9600" dirty="0">
                <a:latin typeface="FZHTJW--GB1-0"/>
              </a:rPr>
            </a:br>
            <a:r>
              <a:rPr lang="zh-CN" altLang="en-US" sz="9600" dirty="0">
                <a:latin typeface="FZHTJW--GB1-0"/>
              </a:rPr>
              <a:t>（三）变化动作的节奏</a:t>
            </a:r>
            <a:br>
              <a:rPr lang="zh-CN" altLang="en-US" sz="9600" dirty="0">
                <a:latin typeface="FZHTJW--GB1-0"/>
              </a:rPr>
            </a:br>
            <a:r>
              <a:rPr lang="en-US" altLang="zh-CN" sz="9600" dirty="0">
                <a:latin typeface="FZHTJW--GB1-0"/>
              </a:rPr>
              <a:t>    </a:t>
            </a:r>
            <a:r>
              <a:rPr lang="zh-CN" altLang="en-US" sz="9600" dirty="0">
                <a:latin typeface="FZHTJW--GB1-0"/>
              </a:rPr>
              <a:t>如在做采茶动作时，可以快快地采，也可以慢慢地采，还可以快采几下再慢采几次。</a:t>
            </a:r>
            <a:br>
              <a:rPr lang="zh-CN" altLang="en-US" sz="9600" dirty="0">
                <a:latin typeface="FZHTJW--GB1-0"/>
              </a:rPr>
            </a:br>
            <a:br>
              <a:rPr lang="zh-CN" altLang="en-US" sz="9600" dirty="0">
                <a:latin typeface="FZHTJW--GB1-0"/>
              </a:rPr>
            </a:br>
            <a:br>
              <a:rPr lang="zh-CN" altLang="en-US" sz="96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0399" y="874738"/>
            <a:ext cx="10858500" cy="900112"/>
          </a:xfrm>
        </p:spPr>
        <p:txBody>
          <a:bodyPr rtlCol="0"/>
          <a:lstStyle/>
          <a:p>
            <a:r>
              <a:rPr lang="zh-CN" altLang="en-US" sz="3200" dirty="0">
                <a:solidFill>
                  <a:srgbClr val="FF0000"/>
                </a:solidFill>
                <a:latin typeface="Calibri" panose="020F0502020204030204" pitchFamily="34" charset="0"/>
                <a:cs typeface="+mn-cs"/>
              </a:rPr>
              <a:t>三、变化动作的知识和技能</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784224" y="1716087"/>
            <a:ext cx="10734675" cy="3425825"/>
          </a:xfrm>
        </p:spPr>
        <p:txBody>
          <a:bodyPr rtlCol="0">
            <a:noAutofit/>
          </a:bodyPr>
          <a:lstStyle/>
          <a:p>
            <a:pPr marL="0" indent="0">
              <a:lnSpc>
                <a:spcPct val="150000"/>
              </a:lnSpc>
              <a:buNone/>
            </a:pPr>
            <a:br>
              <a:rPr lang="zh-CN" altLang="en-US" sz="2400" b="0" i="0" dirty="0">
                <a:solidFill>
                  <a:schemeClr val="tx1"/>
                </a:solidFill>
                <a:effectLst/>
                <a:latin typeface="FZSSJW--GB1-0"/>
              </a:rPr>
            </a:br>
            <a:r>
              <a:rPr lang="zh-CN" altLang="en-US" sz="2400" dirty="0">
                <a:latin typeface="FZHTJW--GB1-0"/>
              </a:rPr>
              <a:t>（四）变化动作的姿态</a:t>
            </a:r>
            <a:br>
              <a:rPr lang="zh-CN" altLang="en-US" sz="2400" dirty="0">
                <a:latin typeface="FZHTJW--GB1-0"/>
              </a:rPr>
            </a:br>
            <a:r>
              <a:rPr lang="en-US" altLang="zh-CN" sz="2400" dirty="0">
                <a:latin typeface="FZHTJW--GB1-0"/>
              </a:rPr>
              <a:t>   </a:t>
            </a:r>
            <a:r>
              <a:rPr lang="zh-CN" altLang="en-US" sz="2400" dirty="0">
                <a:latin typeface="FZHTJW--GB1-0"/>
              </a:rPr>
              <a:t>如在做踏点步时，动力腿可以点在主力腿的前面，可以点在主力腿的旁边，也可以点在主力腿的后面。再如在做挤奶动作时，可以站成弓箭步做挤奶动作，也可以蹲着或者跪着做挤奶动作 。</a:t>
            </a:r>
            <a:br>
              <a:rPr lang="zh-CN" altLang="en-US" sz="2400" dirty="0">
                <a:latin typeface="FZHTJW--GB1-0"/>
              </a:rPr>
            </a:br>
            <a:br>
              <a:rPr lang="zh-CN" altLang="en-US" sz="24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0400" y="882052"/>
            <a:ext cx="10858500" cy="900112"/>
          </a:xfrm>
        </p:spPr>
        <p:txBody>
          <a:bodyPr rtlCol="0"/>
          <a:lstStyle/>
          <a:p>
            <a:r>
              <a:rPr lang="zh-CN" altLang="en-US" sz="3200" dirty="0">
                <a:solidFill>
                  <a:srgbClr val="FF0000"/>
                </a:solidFill>
                <a:latin typeface="Calibri" panose="020F0502020204030204" pitchFamily="34" charset="0"/>
                <a:cs typeface="+mn-cs"/>
              </a:rPr>
              <a:t>四、组织动作的知识和技能</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784225" y="2225383"/>
            <a:ext cx="10734675" cy="3425825"/>
          </a:xfrm>
        </p:spPr>
        <p:txBody>
          <a:bodyPr rtlCol="0">
            <a:normAutofit fontScale="25000" lnSpcReduction="20000"/>
          </a:bodyPr>
          <a:lstStyle/>
          <a:p>
            <a:pPr marL="0" indent="0">
              <a:lnSpc>
                <a:spcPct val="150000"/>
              </a:lnSpc>
              <a:buNone/>
            </a:pPr>
            <a:br>
              <a:rPr lang="zh-CN" altLang="en-US" sz="1800" b="0" i="0" dirty="0">
                <a:solidFill>
                  <a:schemeClr val="tx1"/>
                </a:solidFill>
                <a:effectLst/>
                <a:latin typeface="FZSSJW--GB1-0"/>
              </a:rPr>
            </a:br>
            <a:br>
              <a:rPr lang="zh-CN" altLang="en-US" sz="1800" b="0" i="0" dirty="0">
                <a:solidFill>
                  <a:schemeClr val="tx1"/>
                </a:solidFill>
                <a:effectLst/>
                <a:latin typeface="FZHTJW--GB1-0"/>
              </a:rPr>
            </a:br>
            <a:r>
              <a:rPr lang="zh-CN" altLang="en-US" sz="9600" dirty="0">
                <a:latin typeface="FZHTJW--GB1-0"/>
              </a:rPr>
              <a:t>（一）按情节内容组织动作</a:t>
            </a:r>
            <a:br>
              <a:rPr lang="zh-CN" altLang="en-US" sz="9600" dirty="0">
                <a:latin typeface="FZHTJW--GB1-0"/>
              </a:rPr>
            </a:br>
            <a:r>
              <a:rPr lang="en-US" altLang="zh-CN" sz="9600" dirty="0">
                <a:latin typeface="FZHTJW--GB1-0"/>
              </a:rPr>
              <a:t>   </a:t>
            </a:r>
            <a:r>
              <a:rPr lang="zh-CN" altLang="en-US" sz="9600" dirty="0">
                <a:latin typeface="FZHTJW--GB1-0"/>
              </a:rPr>
              <a:t>如小熊饿了慢慢走，小熊吃蜂蜜，吃饱了高兴地跳舞。这种组合方式最容易引起较小年龄幼儿的兴趣，也比较容易为较小年龄幼儿所接受。</a:t>
            </a:r>
            <a:br>
              <a:rPr lang="zh-CN" altLang="en-US" sz="9600" dirty="0">
                <a:latin typeface="FZHTJW--GB1-0"/>
              </a:rPr>
            </a:br>
            <a:r>
              <a:rPr lang="zh-CN" altLang="en-US" sz="9600" dirty="0">
                <a:latin typeface="FZHTJW--GB1-0"/>
              </a:rPr>
              <a:t>（二）按身体部位的某种秩序组织</a:t>
            </a:r>
            <a:br>
              <a:rPr lang="zh-CN" altLang="en-US" sz="9600" dirty="0">
                <a:latin typeface="FZHTJW--GB1-0"/>
              </a:rPr>
            </a:br>
            <a:r>
              <a:rPr lang="en-US" altLang="zh-CN" sz="9600" dirty="0">
                <a:latin typeface="FZHTJW--GB1-0"/>
              </a:rPr>
              <a:t>   </a:t>
            </a:r>
            <a:r>
              <a:rPr lang="zh-CN" altLang="en-US" sz="9600" dirty="0">
                <a:latin typeface="FZHTJW--GB1-0"/>
              </a:rPr>
              <a:t>如自上而下踏脚、曲膝、扭胯、耸肩、摆头。学习这种组合方式有利于发展学前儿童的秩序感。</a:t>
            </a:r>
            <a:br>
              <a:rPr lang="zh-CN" altLang="en-US" sz="9600" dirty="0">
                <a:latin typeface="FZHTJW--GB1-0"/>
              </a:rPr>
            </a:br>
            <a:br>
              <a:rPr lang="zh-CN" altLang="en-US" sz="96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23106" y="772325"/>
            <a:ext cx="10858500" cy="900112"/>
          </a:xfrm>
        </p:spPr>
        <p:txBody>
          <a:bodyPr rtlCol="0"/>
          <a:lstStyle/>
          <a:p>
            <a:r>
              <a:rPr lang="zh-CN" altLang="en-US" sz="3200" dirty="0">
                <a:solidFill>
                  <a:srgbClr val="FF0000"/>
                </a:solidFill>
                <a:latin typeface="Calibri" panose="020F0502020204030204" pitchFamily="34" charset="0"/>
                <a:cs typeface="+mn-cs"/>
              </a:rPr>
              <a:t>四、组织动作的知识和技能</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729456" y="1874215"/>
            <a:ext cx="10733087" cy="4065728"/>
          </a:xfrm>
        </p:spPr>
        <p:txBody>
          <a:bodyPr rtlCol="0">
            <a:normAutofit fontScale="25000" lnSpcReduction="20000"/>
          </a:bodyPr>
          <a:lstStyle/>
          <a:p>
            <a:pPr marL="0" indent="0">
              <a:lnSpc>
                <a:spcPct val="170000"/>
              </a:lnSpc>
              <a:buNone/>
            </a:pPr>
            <a:br>
              <a:rPr lang="zh-CN" altLang="en-US" sz="1800" b="0" i="0" dirty="0">
                <a:solidFill>
                  <a:schemeClr val="tx1"/>
                </a:solidFill>
                <a:effectLst/>
                <a:latin typeface="FZSSJW--GB1-0"/>
              </a:rPr>
            </a:br>
            <a:br>
              <a:rPr lang="zh-CN" altLang="en-US" sz="1800" b="0" i="0" dirty="0">
                <a:solidFill>
                  <a:schemeClr val="tx1"/>
                </a:solidFill>
                <a:effectLst/>
                <a:latin typeface="FZHTJW--GB1-0"/>
              </a:rPr>
            </a:br>
            <a:r>
              <a:rPr lang="zh-CN" altLang="en-US" sz="9600" dirty="0">
                <a:latin typeface="FZHTJW--GB1-0"/>
              </a:rPr>
              <a:t>（三）按音乐的重复与变化规律组织</a:t>
            </a:r>
            <a:br>
              <a:rPr lang="zh-CN" altLang="en-US" sz="9600" dirty="0">
                <a:latin typeface="FZHTJW--GB1-0"/>
              </a:rPr>
            </a:br>
            <a:r>
              <a:rPr lang="en-US" altLang="zh-CN" sz="9600" dirty="0">
                <a:latin typeface="FZHTJW--GB1-0"/>
              </a:rPr>
              <a:t>   </a:t>
            </a:r>
            <a:r>
              <a:rPr lang="zh-CN" altLang="en-US" sz="9600" dirty="0">
                <a:latin typeface="FZHTJW--GB1-0"/>
              </a:rPr>
              <a:t>即音乐相同做相同动作，音乐不同做不同动作。学习这种组织方式有利于学前儿童感知音乐的结构。</a:t>
            </a:r>
            <a:br>
              <a:rPr lang="zh-CN" altLang="en-US" sz="9600" dirty="0">
                <a:latin typeface="FZHTJW--GB1-0"/>
              </a:rPr>
            </a:br>
            <a:r>
              <a:rPr lang="zh-CN" altLang="en-US" sz="9600" dirty="0">
                <a:latin typeface="FZHTJW--GB1-0"/>
              </a:rPr>
              <a:t>（四）按对称原则组织</a:t>
            </a:r>
            <a:br>
              <a:rPr lang="zh-CN" altLang="en-US" sz="9600" dirty="0">
                <a:latin typeface="FZHTJW--GB1-0"/>
              </a:rPr>
            </a:br>
            <a:r>
              <a:rPr lang="en-US" altLang="zh-CN" sz="9600" dirty="0">
                <a:latin typeface="FZHTJW--GB1-0"/>
              </a:rPr>
              <a:t>   </a:t>
            </a:r>
            <a:r>
              <a:rPr lang="zh-CN" altLang="en-US" sz="9600" dirty="0">
                <a:latin typeface="FZHTJW--GB1-0"/>
              </a:rPr>
              <a:t>如在右边做一个或向右一组动作之后，再在左边做一个或一组相反的动作。学习这种组织方式有利于学前儿童的均衡感和对称意识。</a:t>
            </a:r>
            <a:br>
              <a:rPr lang="zh-CN" altLang="en-US" sz="4400" dirty="0">
                <a:latin typeface="FZHTJW--GB1-0"/>
              </a:rPr>
            </a:br>
            <a:br>
              <a:rPr lang="zh-CN" altLang="en-US" sz="4400" dirty="0">
                <a:latin typeface="FZHTJW--GB1-0"/>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94563" y="721118"/>
            <a:ext cx="10858500" cy="900112"/>
          </a:xfrm>
        </p:spPr>
        <p:txBody>
          <a:bodyPr rtlCol="0"/>
          <a:lstStyle/>
          <a:p>
            <a:r>
              <a:rPr lang="zh-CN" altLang="en-US" sz="3200" dirty="0">
                <a:solidFill>
                  <a:srgbClr val="FF0000"/>
                </a:solidFill>
                <a:latin typeface="Calibri" panose="020F0502020204030204" pitchFamily="34" charset="0"/>
                <a:cs typeface="+mn-cs"/>
              </a:rPr>
              <a:t>四、组织动作的知识和技能</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92943" y="1964969"/>
            <a:ext cx="10806113" cy="3425825"/>
          </a:xfrm>
        </p:spPr>
        <p:txBody>
          <a:bodyPr rtlCol="0">
            <a:normAutofit fontScale="47500" lnSpcReduction="20000"/>
          </a:bodyPr>
          <a:lstStyle/>
          <a:p>
            <a:pPr marL="0" indent="0">
              <a:lnSpc>
                <a:spcPct val="170000"/>
              </a:lnSpc>
              <a:buNone/>
            </a:pPr>
            <a:br>
              <a:rPr lang="zh-CN" altLang="en-US" sz="1800" b="0" i="0" dirty="0">
                <a:solidFill>
                  <a:schemeClr val="tx1"/>
                </a:solidFill>
                <a:effectLst/>
                <a:latin typeface="FZSSJW--GB1-0"/>
              </a:rPr>
            </a:br>
            <a:br>
              <a:rPr lang="zh-CN" altLang="en-US" sz="1800" b="0" i="0" dirty="0">
                <a:solidFill>
                  <a:schemeClr val="tx1"/>
                </a:solidFill>
                <a:effectLst/>
                <a:latin typeface="FZSSJW--GB1-0"/>
              </a:rPr>
            </a:br>
            <a:r>
              <a:rPr lang="zh-CN" altLang="en-US" sz="5100" dirty="0">
                <a:latin typeface="FZHTJW--GB1-0"/>
              </a:rPr>
              <a:t>（五）按主题动作组织</a:t>
            </a:r>
            <a:br>
              <a:rPr lang="zh-CN" altLang="en-US" sz="5100" dirty="0">
                <a:latin typeface="FZHTJW--GB1-0"/>
              </a:rPr>
            </a:br>
            <a:r>
              <a:rPr lang="en-US" altLang="zh-CN" sz="5100" dirty="0">
                <a:latin typeface="FZHTJW--GB1-0"/>
              </a:rPr>
              <a:t>   </a:t>
            </a:r>
            <a:r>
              <a:rPr lang="zh-CN" altLang="en-US" sz="5100" dirty="0">
                <a:latin typeface="FZHTJW--GB1-0"/>
              </a:rPr>
              <a:t>即在一个动作组合中，某一个特定的动作反复出现或反复变化出现。学习这种组织方式有利于发展学前儿童的整体统一意识。 </a:t>
            </a:r>
            <a:br>
              <a:rPr lang="zh-CN" altLang="en-US" sz="5100" dirty="0">
                <a:latin typeface="FZHTJW--GB1-0"/>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823531"/>
            <a:ext cx="10858500" cy="900112"/>
          </a:xfrm>
        </p:spPr>
        <p:txBody>
          <a:bodyPr rtlCol="0"/>
          <a:lstStyle/>
          <a:p>
            <a:r>
              <a:rPr lang="zh-CN" altLang="en-US" sz="3200" dirty="0">
                <a:solidFill>
                  <a:srgbClr val="FF0000"/>
                </a:solidFill>
                <a:latin typeface="Calibri" panose="020F0502020204030204" pitchFamily="34" charset="0"/>
                <a:cs typeface="+mn-cs"/>
              </a:rPr>
              <a:t>五、幼儿舞蹈动作的选择</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48640" y="2432063"/>
            <a:ext cx="11262970" cy="3425825"/>
          </a:xfrm>
        </p:spPr>
        <p:txBody>
          <a:bodyPr rtlCol="0">
            <a:normAutofit fontScale="60000" lnSpcReduction="20000"/>
          </a:bodyPr>
          <a:lstStyle/>
          <a:p>
            <a:pPr marL="0" indent="0">
              <a:lnSpc>
                <a:spcPct val="170000"/>
              </a:lnSpc>
              <a:buNone/>
            </a:pPr>
            <a:br>
              <a:rPr lang="zh-CN" altLang="en-US" sz="1800" b="0" i="0" dirty="0">
                <a:solidFill>
                  <a:schemeClr val="tx1"/>
                </a:solidFill>
                <a:effectLst/>
                <a:latin typeface="FZSSJW--GB1-0"/>
              </a:rPr>
            </a:br>
            <a:r>
              <a:rPr lang="en-US" altLang="zh-CN" sz="3400" dirty="0">
                <a:latin typeface="FZHTJW--GB1-0"/>
              </a:rPr>
              <a:t>   </a:t>
            </a:r>
            <a:r>
              <a:rPr lang="zh-CN" altLang="en-US" sz="3400" dirty="0">
                <a:latin typeface="FZHTJW--GB1-0"/>
              </a:rPr>
              <a:t>在创编幼儿舞蹈为幼儿选择动作时，主要考虑的是幼儿的兴趣和能力。因此动作的类别和难度应该是选择动作的两个基本出发点。</a:t>
            </a:r>
            <a:br>
              <a:rPr lang="zh-CN" altLang="en-US" sz="3400" dirty="0">
                <a:latin typeface="FZHTJW--GB1-0"/>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662597"/>
            <a:ext cx="10858500" cy="900112"/>
          </a:xfrm>
        </p:spPr>
        <p:txBody>
          <a:bodyPr rtlCol="0"/>
          <a:lstStyle/>
          <a:p>
            <a:r>
              <a:rPr lang="zh-CN" altLang="en-US" sz="3200" dirty="0">
                <a:solidFill>
                  <a:srgbClr val="FF0000"/>
                </a:solidFill>
                <a:latin typeface="Calibri" panose="020F0502020204030204" pitchFamily="34" charset="0"/>
                <a:cs typeface="+mn-cs"/>
              </a:rPr>
              <a:t>五、幼儿舞蹈动作的选择</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32765" y="1635290"/>
            <a:ext cx="11293475" cy="4560113"/>
          </a:xfrm>
        </p:spPr>
        <p:txBody>
          <a:bodyPr rtlCol="0">
            <a:normAutofit fontScale="25000" lnSpcReduction="20000"/>
          </a:bodyPr>
          <a:lstStyle/>
          <a:p>
            <a:pPr marL="0" indent="0">
              <a:lnSpc>
                <a:spcPct val="170000"/>
              </a:lnSpc>
              <a:buNone/>
            </a:pPr>
            <a:r>
              <a:rPr lang="zh-CN" altLang="en-US" sz="9600" dirty="0">
                <a:latin typeface="FZHTJW--GB1-0"/>
              </a:rPr>
              <a:t>（一）动作的类别</a:t>
            </a:r>
            <a:br>
              <a:rPr lang="zh-CN" altLang="en-US" sz="9600" dirty="0">
                <a:latin typeface="FZHTJW--GB1-0"/>
              </a:rPr>
            </a:br>
            <a:r>
              <a:rPr lang="en-US" altLang="zh-CN" sz="9600" dirty="0">
                <a:latin typeface="FZHTJW--GB1-0"/>
              </a:rPr>
              <a:t>   3</a:t>
            </a:r>
            <a:r>
              <a:rPr lang="zh-CN" altLang="en-US" sz="9600" dirty="0">
                <a:latin typeface="FZHTJW--GB1-0"/>
              </a:rPr>
              <a:t>～</a:t>
            </a:r>
            <a:r>
              <a:rPr lang="en-US" altLang="zh-CN" sz="9600" dirty="0">
                <a:latin typeface="FZHTJW--GB1-0"/>
              </a:rPr>
              <a:t>4 </a:t>
            </a:r>
            <a:r>
              <a:rPr lang="zh-CN" altLang="en-US" sz="9600" dirty="0">
                <a:latin typeface="FZHTJW--GB1-0"/>
              </a:rPr>
              <a:t>岁幼儿最感兴趣的是模仿动作。他们所关心的不是动作本身，而是动作所表现的熟悉事物。所以，在为 </a:t>
            </a:r>
            <a:r>
              <a:rPr lang="en-US" altLang="zh-CN" sz="9600" dirty="0">
                <a:latin typeface="FZHTJW--GB1-0"/>
              </a:rPr>
              <a:t>4 </a:t>
            </a:r>
            <a:r>
              <a:rPr lang="zh-CN" altLang="en-US" sz="9600" dirty="0">
                <a:latin typeface="FZHTJW--GB1-0"/>
              </a:rPr>
              <a:t>岁以前的幼儿选择舞蹈组合动作的时候，应以模仿动作为主。如生活动作、劳动动作，以及各种动植物、交通工具、自然现象等。</a:t>
            </a:r>
            <a:r>
              <a:rPr lang="en-US" altLang="zh-CN" sz="9600" dirty="0">
                <a:latin typeface="FZHTJW--GB1-0"/>
              </a:rPr>
              <a:t>3 </a:t>
            </a:r>
            <a:r>
              <a:rPr lang="zh-CN" altLang="en-US" sz="9600" dirty="0">
                <a:latin typeface="FZHTJW--GB1-0"/>
              </a:rPr>
              <a:t>～ </a:t>
            </a:r>
            <a:r>
              <a:rPr lang="en-US" altLang="zh-CN" sz="9600" dirty="0">
                <a:latin typeface="FZHTJW--GB1-0"/>
              </a:rPr>
              <a:t>4 </a:t>
            </a:r>
            <a:r>
              <a:rPr lang="zh-CN" altLang="en-US" sz="9600" dirty="0">
                <a:latin typeface="FZHTJW--GB1-0"/>
              </a:rPr>
              <a:t>岁幼儿对跟随音乐做自己熟悉的基本动作也很有兴趣。因为跟随音乐做这些熟悉的动作，既轻松又有节奏感，与在生活中做这些动作有所不同。所以，在为 </a:t>
            </a:r>
            <a:r>
              <a:rPr lang="en-US" altLang="zh-CN" sz="9600" dirty="0">
                <a:latin typeface="FZHTJW--GB1-0"/>
              </a:rPr>
              <a:t>4 </a:t>
            </a:r>
            <a:r>
              <a:rPr lang="zh-CN" altLang="en-US" sz="9600" dirty="0">
                <a:latin typeface="FZHTJW--GB1-0"/>
              </a:rPr>
              <a:t>岁以前的幼儿选择舞蹈组合动作时，也可以较多地选择基本动作。如走、拍手、点头、摸脸蛋、拉耳朵、用手指点等。 </a:t>
            </a:r>
            <a:br>
              <a:rPr lang="zh-CN" altLang="en-US" sz="2400" dirty="0">
                <a:solidFill>
                  <a:schemeClr val="tx1"/>
                </a:solidFill>
              </a:rPr>
            </a:br>
            <a:r>
              <a:rPr lang="zh-CN" altLang="en-US" sz="2400" dirty="0">
                <a:solidFill>
                  <a:schemeClr val="tx1"/>
                </a:solidFill>
                <a:latin typeface="Arial" panose="020B0604020202020204" pitchFamily="34" charset="0"/>
                <a:ea typeface="宋体" panose="02010600030101010101" pitchFamily="2" charset="-122"/>
              </a:rPr>
              <a:t> </a:t>
            </a: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584597" y="1442142"/>
            <a:ext cx="11022806" cy="4472479"/>
          </a:xfrm>
          <a:prstGeom prst="roundRect">
            <a:avLst/>
          </a:prstGeom>
          <a:solidFill>
            <a:schemeClr val="accent5"/>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标题 3"/>
          <p:cNvSpPr>
            <a:spLocks noGrp="1"/>
          </p:cNvSpPr>
          <p:nvPr>
            <p:ph type="title"/>
          </p:nvPr>
        </p:nvSpPr>
        <p:spPr>
          <a:xfrm>
            <a:off x="584597" y="254023"/>
            <a:ext cx="10858500" cy="900112"/>
          </a:xfrm>
        </p:spPr>
        <p:txBody>
          <a:bodyPr rtlCol="0"/>
          <a:lstStyle/>
          <a:p>
            <a:pPr rtl="0"/>
            <a:r>
              <a:rPr lang="zh-CN" altLang="en-US" b="1" dirty="0"/>
              <a:t>导入案例</a:t>
            </a:r>
            <a:endParaRPr lang="zh-CN" altLang="en-US" b="1" dirty="0"/>
          </a:p>
        </p:txBody>
      </p:sp>
      <p:sp>
        <p:nvSpPr>
          <p:cNvPr id="59" name="Text Box 66"/>
          <p:cNvSpPr txBox="1">
            <a:spLocks noChangeArrowheads="1"/>
          </p:cNvSpPr>
          <p:nvPr/>
        </p:nvSpPr>
        <p:spPr bwMode="auto">
          <a:xfrm>
            <a:off x="971942" y="1543380"/>
            <a:ext cx="10235415" cy="408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pPr>
            <a:r>
              <a:rPr lang="zh-CN" altLang="en-US" sz="3200" b="1" dirty="0">
                <a:solidFill>
                  <a:schemeClr val="bg1"/>
                </a:solidFill>
                <a:latin typeface="Microsoft YaHei UI" panose="020B0503020204020204" pitchFamily="34" charset="-122"/>
                <a:ea typeface="Microsoft YaHei UI" panose="020B0503020204020204" pitchFamily="34" charset="-122"/>
              </a:rPr>
              <a:t>     </a:t>
            </a:r>
            <a:r>
              <a:rPr lang="zh-CN" altLang="en-US" sz="2400" b="1" dirty="0">
                <a:solidFill>
                  <a:schemeClr val="bg1"/>
                </a:solidFill>
                <a:latin typeface="Microsoft YaHei UI" panose="020B0503020204020204" pitchFamily="34" charset="-122"/>
                <a:ea typeface="Microsoft YaHei UI" panose="020B0503020204020204" pitchFamily="34" charset="-122"/>
              </a:rPr>
              <a:t>由曹磊、王梓任编导河南省文化和旅游厅艺术幼儿园表演的第十一届小荷风采参赛作品</a:t>
            </a:r>
            <a:r>
              <a:rPr lang="en-US" altLang="zh-CN" sz="2400" b="1" dirty="0">
                <a:solidFill>
                  <a:schemeClr val="bg1"/>
                </a:solidFill>
                <a:latin typeface="Microsoft YaHei UI" panose="020B0503020204020204" pitchFamily="34" charset="-122"/>
                <a:ea typeface="Microsoft YaHei UI" panose="020B0503020204020204" pitchFamily="34" charset="-122"/>
              </a:rPr>
              <a:t>《</a:t>
            </a:r>
            <a:r>
              <a:rPr lang="zh-CN" altLang="en-US" sz="2400" b="1" dirty="0">
                <a:solidFill>
                  <a:schemeClr val="bg1"/>
                </a:solidFill>
                <a:latin typeface="Microsoft YaHei UI" panose="020B0503020204020204" pitchFamily="34" charset="-122"/>
                <a:ea typeface="Microsoft YaHei UI" panose="020B0503020204020204" pitchFamily="34" charset="-122"/>
              </a:rPr>
              <a:t>再见，幼儿园</a:t>
            </a:r>
            <a:r>
              <a:rPr lang="en-US" altLang="zh-CN" sz="2400" b="1" dirty="0">
                <a:solidFill>
                  <a:schemeClr val="bg1"/>
                </a:solidFill>
                <a:latin typeface="Microsoft YaHei UI" panose="020B0503020204020204" pitchFamily="34" charset="-122"/>
                <a:ea typeface="Microsoft YaHei UI" panose="020B0503020204020204" pitchFamily="34" charset="-122"/>
              </a:rPr>
              <a:t>》</a:t>
            </a:r>
            <a:r>
              <a:rPr lang="zh-CN" altLang="en-US" sz="2400" b="1" dirty="0">
                <a:solidFill>
                  <a:schemeClr val="bg1"/>
                </a:solidFill>
                <a:latin typeface="Microsoft YaHei UI" panose="020B0503020204020204" pitchFamily="34" charset="-122"/>
                <a:ea typeface="Microsoft YaHei UI" panose="020B0503020204020204" pitchFamily="34" charset="-122"/>
              </a:rPr>
              <a:t>从哭哭啼啼不愿上幼儿园到依依不舍不愿离开幼儿园，在这个过程中小朋友们拥有了朋友，拥有了知识，拥有了成长。作品选取幼儿园成长经历的片段依次展开舞蹈主题，整个舞蹈脉络的推进都是基于幼儿的经验与学习特点，是幼儿在离开幼儿园时复杂心情的内在体验和外在表露的完美统一。舞蹈充分展现了小朋友们成长的喜悦，这一切都将深深地印在他们心田。  </a:t>
            </a:r>
            <a:endParaRPr lang="en-US" altLang="zh-CN" sz="2400" b="1" dirty="0">
              <a:solidFill>
                <a:schemeClr val="bg1"/>
              </a:solidFill>
              <a:latin typeface="Microsoft YaHei UI" panose="020B0503020204020204" pitchFamily="34" charset="-122"/>
              <a:ea typeface="Microsoft YaHei UI"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85217" y="801585"/>
            <a:ext cx="10858500" cy="900112"/>
          </a:xfrm>
        </p:spPr>
        <p:txBody>
          <a:bodyPr rtlCol="0"/>
          <a:lstStyle/>
          <a:p>
            <a:r>
              <a:rPr lang="zh-CN" altLang="en-US" sz="3200" dirty="0">
                <a:solidFill>
                  <a:srgbClr val="FF0000"/>
                </a:solidFill>
                <a:latin typeface="Calibri" panose="020F0502020204030204" pitchFamily="34" charset="0"/>
                <a:cs typeface="+mn-cs"/>
              </a:rPr>
              <a:t>五、幼儿舞蹈动作的选择</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01091" y="1913599"/>
            <a:ext cx="11189818" cy="4142816"/>
          </a:xfrm>
        </p:spPr>
        <p:txBody>
          <a:bodyPr rtlCol="0">
            <a:noAutofit/>
          </a:bodyPr>
          <a:lstStyle/>
          <a:p>
            <a:pPr marL="0" indent="0">
              <a:lnSpc>
                <a:spcPct val="170000"/>
              </a:lnSpc>
              <a:buNone/>
            </a:pPr>
            <a:r>
              <a:rPr lang="zh-CN" altLang="en-US" sz="2400" dirty="0">
                <a:latin typeface="FZHTJW--GB1-0"/>
              </a:rPr>
              <a:t>（一）动作的类别</a:t>
            </a:r>
            <a:br>
              <a:rPr lang="zh-CN" altLang="en-US" sz="2400" dirty="0">
                <a:latin typeface="FZHTJW--GB1-0"/>
              </a:rPr>
            </a:br>
            <a:r>
              <a:rPr lang="en-US" altLang="zh-CN" sz="2400" dirty="0">
                <a:latin typeface="FZHTJW--GB1-0"/>
              </a:rPr>
              <a:t>   4</a:t>
            </a:r>
            <a:r>
              <a:rPr lang="zh-CN" altLang="en-US" sz="2400" dirty="0">
                <a:latin typeface="FZHTJW--GB1-0"/>
              </a:rPr>
              <a:t>～</a:t>
            </a:r>
            <a:r>
              <a:rPr lang="en-US" altLang="zh-CN" sz="2400" dirty="0">
                <a:latin typeface="FZHTJW--GB1-0"/>
              </a:rPr>
              <a:t>6 </a:t>
            </a:r>
            <a:r>
              <a:rPr lang="zh-CN" altLang="en-US" sz="2400" dirty="0">
                <a:latin typeface="FZHTJW--GB1-0"/>
              </a:rPr>
              <a:t>岁幼儿仍然对模仿动作抱有浓厚的兴趣。因此，在为他们选择舞蹈组合动作时，仍应多选模仿动作。随着幼儿年龄的增长，动作活动经验的增加，中班以后，许多幼儿特别是女孩子开始对动作的形式产生兴趣。因此，在为中、大班幼儿选择舞蹈组合动作的时候，可以逐渐增加舞蹈基本动作的内容，以满足他们发展的需要。 </a:t>
            </a:r>
            <a:br>
              <a:rPr lang="zh-CN" altLang="en-US" sz="2400" dirty="0">
                <a:latin typeface="FZHTJW--GB1-0"/>
              </a:rPr>
            </a:br>
            <a:br>
              <a:rPr lang="zh-CN" altLang="en-US" sz="2400" dirty="0">
                <a:latin typeface="FZHTJW--GB1-0"/>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534037"/>
            <a:ext cx="10858500" cy="900112"/>
          </a:xfrm>
        </p:spPr>
        <p:txBody>
          <a:bodyPr rtlCol="0"/>
          <a:lstStyle/>
          <a:p>
            <a:r>
              <a:rPr lang="zh-CN" altLang="en-US" sz="3200" dirty="0">
                <a:solidFill>
                  <a:srgbClr val="FF0000"/>
                </a:solidFill>
                <a:latin typeface="Calibri" panose="020F0502020204030204" pitchFamily="34" charset="0"/>
                <a:cs typeface="+mn-cs"/>
              </a:rPr>
              <a:t>五、幼儿舞蹈动作的选择</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86283" y="1514616"/>
            <a:ext cx="11019434" cy="4725250"/>
          </a:xfrm>
        </p:spPr>
        <p:txBody>
          <a:bodyPr rtlCol="0">
            <a:noAutofit/>
          </a:bodyPr>
          <a:lstStyle/>
          <a:p>
            <a:pPr marL="0" indent="0">
              <a:lnSpc>
                <a:spcPct val="170000"/>
              </a:lnSpc>
              <a:buNone/>
            </a:pPr>
            <a:r>
              <a:rPr lang="zh-CN" altLang="en-US" sz="2400" dirty="0">
                <a:latin typeface="FZHTJW--GB1-0"/>
              </a:rPr>
              <a:t>（二）动作本身的难度</a:t>
            </a:r>
            <a:br>
              <a:rPr lang="zh-CN" altLang="en-US" sz="2400" dirty="0">
                <a:latin typeface="FZHTJW--GB1-0"/>
              </a:rPr>
            </a:br>
            <a:r>
              <a:rPr lang="en-US" altLang="zh-CN" sz="2400" dirty="0">
                <a:latin typeface="FZHTJW--GB1-0"/>
              </a:rPr>
              <a:t>   </a:t>
            </a:r>
            <a:r>
              <a:rPr lang="zh-CN" altLang="en-US" sz="2400" dirty="0">
                <a:latin typeface="FZHTJW--GB1-0"/>
              </a:rPr>
              <a:t>学前儿童的动作发展主要有三条规律：从大的整体动作到小的精细动作，从单纯动作到复合动作，从不移动动作到移动动作。</a:t>
            </a:r>
            <a:br>
              <a:rPr lang="zh-CN" altLang="en-US" sz="2400" dirty="0">
                <a:latin typeface="FZHTJW--GB1-0"/>
              </a:rPr>
            </a:br>
            <a:r>
              <a:rPr lang="en-US" altLang="zh-CN" sz="2400" dirty="0">
                <a:latin typeface="FZHTJW--GB1-0"/>
              </a:rPr>
              <a:t>   3</a:t>
            </a:r>
            <a:r>
              <a:rPr lang="zh-CN" altLang="en-US" sz="2400" dirty="0">
                <a:latin typeface="FZHTJW--GB1-0"/>
              </a:rPr>
              <a:t>～</a:t>
            </a:r>
            <a:r>
              <a:rPr lang="en-US" altLang="zh-CN" sz="2400" dirty="0">
                <a:latin typeface="FZHTJW--GB1-0"/>
              </a:rPr>
              <a:t>4 </a:t>
            </a:r>
            <a:r>
              <a:rPr lang="zh-CN" altLang="en-US" sz="2400" dirty="0">
                <a:latin typeface="FZHTJW--GB1-0"/>
              </a:rPr>
              <a:t>岁幼儿最容易接受的是不移动的单纯上肢大肌肉动作。随后，幼儿可以逐步学会单纯的下肢动作。最后，在上述基础上幼儿才能逐步学会做简单的上下肢联合移动动作。另外， </a:t>
            </a:r>
            <a:r>
              <a:rPr lang="en-US" altLang="zh-CN" sz="2400" dirty="0">
                <a:latin typeface="FZHTJW--GB1-0"/>
              </a:rPr>
              <a:t>3</a:t>
            </a:r>
            <a:r>
              <a:rPr lang="zh-CN" altLang="en-US" sz="2400" dirty="0">
                <a:latin typeface="FZHTJW--GB1-0"/>
              </a:rPr>
              <a:t>～</a:t>
            </a:r>
            <a:r>
              <a:rPr lang="en-US" altLang="zh-CN" sz="2400" dirty="0">
                <a:latin typeface="FZHTJW--GB1-0"/>
              </a:rPr>
              <a:t>4 </a:t>
            </a:r>
            <a:r>
              <a:rPr lang="zh-CN" altLang="en-US" sz="2400" dirty="0">
                <a:latin typeface="FZHTJW--GB1-0"/>
              </a:rPr>
              <a:t>岁幼儿比较容易接受连续的重复动作。动作变换一般应在段落之间进行，偶尔也可以在乐句之间进行。 </a:t>
            </a:r>
            <a:br>
              <a:rPr lang="zh-CN" altLang="en-US" sz="2400" dirty="0">
                <a:latin typeface="FZHTJW--GB1-0"/>
              </a:rPr>
            </a:br>
            <a:br>
              <a:rPr lang="zh-CN" altLang="en-US" sz="2400" dirty="0">
                <a:solidFill>
                  <a:schemeClr val="tx1"/>
                </a:solidFill>
              </a:rPr>
            </a:br>
            <a:r>
              <a:rPr lang="zh-CN" altLang="en-US" sz="2400" dirty="0">
                <a:solidFill>
                  <a:schemeClr val="tx1"/>
                </a:solidFill>
                <a:latin typeface="Arial" panose="020B0604020202020204" pitchFamily="34" charset="0"/>
                <a:ea typeface="宋体" panose="02010600030101010101" pitchFamily="2" charset="-122"/>
              </a:rPr>
              <a:t> </a:t>
            </a: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48" y="604075"/>
            <a:ext cx="10858500" cy="900112"/>
          </a:xfrm>
        </p:spPr>
        <p:txBody>
          <a:bodyPr rtlCol="0"/>
          <a:lstStyle/>
          <a:p>
            <a:r>
              <a:rPr lang="zh-CN" altLang="en-US" sz="3200" dirty="0">
                <a:solidFill>
                  <a:srgbClr val="FF0000"/>
                </a:solidFill>
                <a:latin typeface="Calibri" panose="020F0502020204030204" pitchFamily="34" charset="0"/>
                <a:cs typeface="+mn-cs"/>
              </a:rPr>
              <a:t>五、幼儿舞蹈动作的选择</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6748" y="1676021"/>
            <a:ext cx="10942474" cy="4577904"/>
          </a:xfrm>
        </p:spPr>
        <p:txBody>
          <a:bodyPr rtlCol="0">
            <a:normAutofit fontScale="25000" lnSpcReduction="20000"/>
          </a:bodyPr>
          <a:lstStyle/>
          <a:p>
            <a:pPr marL="0" indent="0">
              <a:lnSpc>
                <a:spcPct val="170000"/>
              </a:lnSpc>
              <a:buNone/>
            </a:pPr>
            <a:r>
              <a:rPr lang="zh-CN" altLang="en-US" sz="9600" dirty="0">
                <a:latin typeface="FZHTJW--GB1-0"/>
              </a:rPr>
              <a:t>（二）动作本身的难度</a:t>
            </a:r>
            <a:br>
              <a:rPr lang="zh-CN" altLang="en-US" sz="9600" dirty="0">
                <a:latin typeface="FZHTJW--GB1-0"/>
              </a:rPr>
            </a:br>
            <a:r>
              <a:rPr lang="en-US" altLang="zh-CN" sz="9600" dirty="0">
                <a:latin typeface="FZHTJW--GB1-0"/>
              </a:rPr>
              <a:t>   4</a:t>
            </a:r>
            <a:r>
              <a:rPr lang="zh-CN" altLang="en-US" sz="9600" dirty="0">
                <a:latin typeface="FZHTJW--GB1-0"/>
              </a:rPr>
              <a:t>～</a:t>
            </a:r>
            <a:r>
              <a:rPr lang="en-US" altLang="zh-CN" sz="9600" dirty="0">
                <a:latin typeface="FZHTJW--GB1-0"/>
              </a:rPr>
              <a:t>6 </a:t>
            </a:r>
            <a:r>
              <a:rPr lang="zh-CN" altLang="en-US" sz="9600" dirty="0">
                <a:latin typeface="FZHTJW--GB1-0"/>
              </a:rPr>
              <a:t>岁幼儿可以较多地学习移动动作。其中包括含有腾空过程的跑、跳动作和复合动作；也可以学习手腕、手指、交完、眼睛、肩膀、膝盖等部位比较精细的动作。随着幼儿记忆和反应能力的提高，动作变换可以较多地在乐句之间进行，偶尔还可以在乐句之内进行。总的来说，学前儿童动作能力的发展是有限的，应尽量先从单纯的、不移动的、大肌肉的分解动作入手。如在学习侧点步手腕转动时，应在分别学会侧点步和手腕转动以后，在进行复合动作学习。 </a:t>
            </a:r>
            <a:br>
              <a:rPr lang="zh-CN" altLang="en-US" sz="9600" dirty="0">
                <a:latin typeface="FZHTJW--GB1-0"/>
              </a:rPr>
            </a:br>
            <a:br>
              <a:rPr lang="zh-CN" altLang="en-US" sz="2400" dirty="0">
                <a:solidFill>
                  <a:schemeClr val="tx1"/>
                </a:solidFill>
              </a:rPr>
            </a:br>
            <a:r>
              <a:rPr lang="zh-CN" altLang="en-US" sz="2400" dirty="0">
                <a:solidFill>
                  <a:schemeClr val="tx1"/>
                </a:solidFill>
                <a:latin typeface="Arial" panose="020B0604020202020204" pitchFamily="34" charset="0"/>
                <a:ea typeface="宋体" panose="02010600030101010101" pitchFamily="2" charset="-122"/>
              </a:rPr>
              <a:t> </a:t>
            </a: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59581" y="1435438"/>
            <a:ext cx="11272838" cy="4523105"/>
          </a:xfrm>
          <a:prstGeom prst="rect">
            <a:avLst/>
          </a:prstGeom>
          <a:noFill/>
        </p:spPr>
        <p:txBody>
          <a:bodyPr wrap="square">
            <a:spAutoFit/>
          </a:bodyPr>
          <a:lstStyle/>
          <a:p>
            <a:pPr>
              <a:lnSpc>
                <a:spcPct val="150000"/>
              </a:lnSpc>
            </a:pPr>
            <a:r>
              <a:rPr lang="en-US" altLang="zh-CN" sz="2400" dirty="0">
                <a:ea typeface="宋体" panose="02010600030101010101" pitchFamily="2" charset="-122"/>
              </a:rPr>
              <a:t>   </a:t>
            </a:r>
            <a:r>
              <a:rPr lang="zh-CN" altLang="en-US" sz="2400" dirty="0">
                <a:latin typeface="FZHTJW--GB1-0"/>
              </a:rPr>
              <a:t>还需要指出的是：当幼儿结伴做动作时，由于需要注意到相互之间的配合，同一种动作的难度便相应提高了。因此，在为各年龄段幼儿选择结伴的动作时，应考虑幼儿是否已经有了相应的单独做动作的基础。如：在做扶老公公走路动作的时候，要先有学老公公走路的基础。</a:t>
            </a:r>
            <a:br>
              <a:rPr lang="zh-CN" altLang="en-US" sz="2400" dirty="0">
                <a:latin typeface="FZHTJW--GB1-0"/>
              </a:rPr>
            </a:br>
            <a:r>
              <a:rPr lang="en-US" altLang="zh-CN" sz="2400" dirty="0">
                <a:latin typeface="FZHTJW--GB1-0"/>
              </a:rPr>
              <a:t>   </a:t>
            </a:r>
            <a:r>
              <a:rPr lang="zh-CN" altLang="en-US" sz="2400" dirty="0">
                <a:latin typeface="FZHTJW--GB1-0"/>
              </a:rPr>
              <a:t>为幼儿进行舞蹈创编时选择什么样式的身体动作（舞蹈动作），最关键的就是应该依据幼儿目前的能力来决定。不能好高骛远，不切实际，这样不仅会挫败幼儿学习舞蹈的积极性，还会影响幼儿的身心健康发展。</a:t>
            </a:r>
            <a:br>
              <a:rPr lang="zh-CN" altLang="en-US" sz="2400" dirty="0">
                <a:latin typeface="FZHTJW--GB1-0"/>
              </a:rPr>
            </a:br>
            <a:endParaRPr lang="zh-CN" altLang="en-US" sz="2400" dirty="0">
              <a:latin typeface="FZHTJW--GB1-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6284" y="874166"/>
            <a:ext cx="3231254" cy="615553"/>
          </a:xfrm>
        </p:spPr>
        <p:txBody>
          <a:bodyPr rtlCol="0"/>
          <a:lstStyle/>
          <a:p>
            <a:pPr rtl="0"/>
            <a:r>
              <a:rPr lang="zh-CN" altLang="en-US" dirty="0"/>
              <a:t>拓展阅读</a:t>
            </a:r>
            <a:endParaRPr lang="zh-CN" altLang="en-US" dirty="0"/>
          </a:p>
        </p:txBody>
      </p:sp>
      <p:sp>
        <p:nvSpPr>
          <p:cNvPr id="3" name="文本占位符 2"/>
          <p:cNvSpPr>
            <a:spLocks noGrp="1"/>
          </p:cNvSpPr>
          <p:nvPr>
            <p:ph type="body" sz="quarter" idx="12"/>
          </p:nvPr>
        </p:nvSpPr>
        <p:spPr>
          <a:xfrm>
            <a:off x="514350" y="2079865"/>
            <a:ext cx="11308557" cy="4037665"/>
          </a:xfrm>
        </p:spPr>
        <p:txBody>
          <a:bodyPr vert="horz" wrap="square" lIns="0" tIns="0" rIns="0" bIns="0" rtlCol="0" anchor="t">
            <a:noAutofit/>
          </a:bodyPr>
          <a:lstStyle/>
          <a:p>
            <a:pPr algn="l">
              <a:lnSpc>
                <a:spcPct val="150000"/>
              </a:lnSpc>
            </a:pPr>
            <a:r>
              <a:rPr lang="zh-CN" altLang="en-US" sz="2400" dirty="0"/>
              <a:t>       由王海英、肖玲主编的</a:t>
            </a:r>
            <a:r>
              <a:rPr lang="en-US" altLang="zh-CN" sz="2400" dirty="0"/>
              <a:t>《</a:t>
            </a:r>
            <a:r>
              <a:rPr lang="zh-CN" altLang="en-US" sz="2400" dirty="0"/>
              <a:t>舞蹈训练与创编</a:t>
            </a:r>
            <a:r>
              <a:rPr lang="en-US" altLang="zh-CN" sz="2400" dirty="0"/>
              <a:t>》</a:t>
            </a:r>
            <a:r>
              <a:rPr lang="zh-CN" altLang="en-US" sz="2400" dirty="0"/>
              <a:t>中写到“舞蹈几乎有着与人类历史</a:t>
            </a:r>
            <a:br>
              <a:rPr lang="zh-CN" altLang="en-US" sz="2400" dirty="0"/>
            </a:br>
            <a:r>
              <a:rPr lang="zh-CN" altLang="en-US" sz="2400" dirty="0"/>
              <a:t>等长的历史，舞蹈语言作为一种语言现象，同人类社会其他语言有着共同的特点，</a:t>
            </a:r>
            <a:br>
              <a:rPr lang="zh-CN" altLang="en-US" sz="2400" dirty="0"/>
            </a:br>
            <a:r>
              <a:rPr lang="zh-CN" altLang="en-US" sz="2400" dirty="0"/>
              <a:t>同时也有自己鲜明独特的个性。舞蹈语言来自人类早期的身体语言，在原始时代，</a:t>
            </a:r>
            <a:br>
              <a:rPr lang="zh-CN" altLang="en-US" sz="2400" dirty="0"/>
            </a:br>
            <a:r>
              <a:rPr lang="zh-CN" altLang="en-US" sz="2400" dirty="0"/>
              <a:t>人类为了生存，与自然搏斗，他们以简单的身体语言作为交流的手段，正由于舞蹈</a:t>
            </a:r>
            <a:br>
              <a:rPr lang="zh-CN" altLang="en-US" sz="2400" dirty="0"/>
            </a:br>
            <a:r>
              <a:rPr lang="zh-CN" altLang="en-US" sz="2400" dirty="0"/>
              <a:t>用形体表达情感，舞蹈语言才能跨越地区、民族与国界，成为人类共同理解的世界语。” </a:t>
            </a:r>
            <a:br>
              <a:rPr lang="zh-CN" altLang="en-US" sz="2400" dirty="0"/>
            </a:br>
            <a:br>
              <a:rPr lang="zh-CN" altLang="en-US" sz="2400" dirty="0"/>
            </a:b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245390"/>
            <a:ext cx="3568412" cy="615553"/>
          </a:xfrm>
        </p:spPr>
        <p:txBody>
          <a:bodyPr rtlCol="0"/>
          <a:lstStyle/>
          <a:p>
            <a:pPr rtl="0"/>
            <a:r>
              <a:rPr lang="zh-CN" altLang="en-US" dirty="0"/>
              <a:t>德育课堂</a:t>
            </a:r>
            <a:endParaRPr lang="zh-CN" altLang="en-US" dirty="0"/>
          </a:p>
        </p:txBody>
      </p:sp>
      <p:sp>
        <p:nvSpPr>
          <p:cNvPr id="3" name="文本占位符 2"/>
          <p:cNvSpPr>
            <a:spLocks noGrp="1"/>
          </p:cNvSpPr>
          <p:nvPr>
            <p:ph type="body" sz="quarter" idx="12"/>
          </p:nvPr>
        </p:nvSpPr>
        <p:spPr>
          <a:xfrm>
            <a:off x="442913" y="2206328"/>
            <a:ext cx="11474182" cy="1534757"/>
          </a:xfrm>
        </p:spPr>
        <p:txBody>
          <a:bodyPr vert="horz" wrap="square" lIns="0" tIns="0" rIns="0" bIns="0" rtlCol="0" anchor="t">
            <a:noAutofit/>
          </a:bodyPr>
          <a:lstStyle/>
          <a:p>
            <a:pPr algn="l">
              <a:lnSpc>
                <a:spcPct val="150000"/>
              </a:lnSpc>
            </a:pPr>
            <a:br>
              <a:rPr lang="zh-CN" altLang="en-US" sz="2400" b="0" i="0" dirty="0">
                <a:solidFill>
                  <a:srgbClr val="EC028D"/>
                </a:solidFill>
                <a:effectLst/>
                <a:latin typeface="FZSEJW--GB1-0"/>
              </a:rPr>
            </a:br>
            <a:r>
              <a:rPr altLang="zh-CN" sz="2400" b="0" i="0" dirty="0">
                <a:solidFill>
                  <a:srgbClr val="EC028D"/>
                </a:solidFill>
                <a:effectLst/>
                <a:latin typeface="FZSEJW--GB1-0"/>
              </a:rPr>
              <a:t>   </a:t>
            </a:r>
            <a:r>
              <a:rPr lang="zh-CN" altLang="en-US" sz="2400" dirty="0"/>
              <a:t>中国音乐学院院长王黎光说：“守初心就是要牢记全心全意为人民服务的根本</a:t>
            </a:r>
            <a:br>
              <a:rPr lang="zh-CN" altLang="en-US" sz="2400" dirty="0"/>
            </a:br>
            <a:r>
              <a:rPr lang="zh-CN" altLang="en-US" sz="2400" dirty="0"/>
              <a:t>宗旨。文艺创作要以人民为中心，就是要把满足人民精神文化需求作为文艺和文艺</a:t>
            </a:r>
            <a:br>
              <a:rPr lang="zh-CN" altLang="en-US" sz="2400" dirty="0"/>
            </a:br>
            <a:r>
              <a:rPr lang="zh-CN" altLang="en-US" sz="2400" dirty="0"/>
              <a:t>工作的出发点和落脚点。”</a:t>
            </a:r>
            <a:br>
              <a:rPr lang="zh-CN" altLang="en-US" sz="1800" b="0" i="0" dirty="0">
                <a:solidFill>
                  <a:srgbClr val="242021"/>
                </a:solidFill>
                <a:effectLst/>
                <a:latin typeface="HYd1gj"/>
              </a:rPr>
            </a:br>
            <a:br>
              <a:rPr lang="zh-CN" altLang="en-US" sz="2400" dirty="0"/>
            </a:b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3637" y="1565454"/>
            <a:ext cx="7089853" cy="3226002"/>
          </a:xfrm>
        </p:spPr>
        <p:txBody>
          <a:bodyPr rtlCol="0">
            <a:noAutofit/>
          </a:bodyPr>
          <a:lstStyle/>
          <a:p>
            <a:br>
              <a:rPr lang="en-US" altLang="zh-CN" sz="4400" b="1" dirty="0"/>
            </a:br>
            <a:br>
              <a:rPr lang="en-US" altLang="zh-CN" sz="4400" b="1" dirty="0"/>
            </a:br>
            <a:br>
              <a:rPr lang="en-US" altLang="zh-CN" sz="4400" b="1" dirty="0"/>
            </a:br>
            <a:r>
              <a:rPr lang="zh-CN" altLang="en-US" sz="4400" b="1" dirty="0"/>
              <a:t>任务五</a:t>
            </a:r>
            <a:r>
              <a:rPr lang="en-US" altLang="zh-CN" sz="4400" b="1" dirty="0"/>
              <a:t>  </a:t>
            </a:r>
            <a:r>
              <a:rPr lang="zh-CN" altLang="en-US" sz="4400" b="1" dirty="0"/>
              <a:t>幼儿舞蹈的结构 </a:t>
            </a:r>
            <a:br>
              <a:rPr lang="zh-CN" altLang="en-US" sz="4400" dirty="0">
                <a:latin typeface="楷体" panose="02010609060101010101" pitchFamily="49" charset="-122"/>
                <a:ea typeface="楷体" panose="02010609060101010101" pitchFamily="49" charset="-122"/>
              </a:rPr>
            </a:br>
            <a:r>
              <a:rPr lang="zh-CN" altLang="en-US" sz="4400" dirty="0">
                <a:latin typeface="楷体" panose="02010609060101010101" pitchFamily="49" charset="-122"/>
                <a:ea typeface="楷体" panose="02010609060101010101" pitchFamily="49" charset="-122"/>
              </a:rPr>
              <a:t> </a:t>
            </a:r>
            <a:br>
              <a:rPr lang="zh-CN" altLang="en-US" sz="4400" dirty="0">
                <a:latin typeface="楷体" panose="02010609060101010101" pitchFamily="49" charset="-122"/>
                <a:ea typeface="楷体" panose="02010609060101010101" pitchFamily="49" charset="-122"/>
              </a:rPr>
            </a:br>
            <a:r>
              <a:rPr lang="zh-CN" altLang="en-US" sz="4400" dirty="0">
                <a:latin typeface="楷体" panose="02010609060101010101" pitchFamily="49" charset="-122"/>
                <a:ea typeface="楷体" panose="02010609060101010101" pitchFamily="49" charset="-122"/>
              </a:rPr>
              <a:t> </a:t>
            </a:r>
            <a:endParaRPr lang="zh-CN" altLang="en-US" sz="4400" dirty="0">
              <a:latin typeface="楷体" panose="02010609060101010101" pitchFamily="49" charset="-122"/>
              <a:ea typeface="楷体" panose="02010609060101010101" pitchFamily="49"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839141"/>
            <a:ext cx="10858500" cy="900112"/>
          </a:xfrm>
        </p:spPr>
        <p:txBody>
          <a:bodyPr rtlCol="0"/>
          <a:lstStyle/>
          <a:p>
            <a:r>
              <a:rPr lang="zh-CN" altLang="en-US" sz="3200" dirty="0">
                <a:solidFill>
                  <a:srgbClr val="FF0000"/>
                </a:solidFill>
                <a:latin typeface="Calibri" panose="020F0502020204030204" pitchFamily="34" charset="0"/>
                <a:cs typeface="+mn-cs"/>
              </a:rPr>
              <a:t>一、结构的概念</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6750" y="1922133"/>
            <a:ext cx="11133735" cy="3425825"/>
          </a:xfrm>
        </p:spPr>
        <p:txBody>
          <a:bodyPr rtlCol="0">
            <a:normAutofit fontScale="92500" lnSpcReduction="20000"/>
          </a:bodyPr>
          <a:lstStyle/>
          <a:p>
            <a:pPr marL="0" indent="0">
              <a:lnSpc>
                <a:spcPct val="150000"/>
              </a:lnSpc>
              <a:buNone/>
            </a:pPr>
            <a:br>
              <a:rPr lang="zh-CN" altLang="en-US" sz="1800" b="0" i="0" dirty="0">
                <a:solidFill>
                  <a:srgbClr val="EC028D"/>
                </a:solidFill>
                <a:effectLst/>
                <a:latin typeface="FZHTJW--GB1-0"/>
              </a:rPr>
            </a:br>
            <a:r>
              <a:rPr lang="en-US" altLang="zh-CN" sz="1800" b="0" i="0" dirty="0">
                <a:solidFill>
                  <a:srgbClr val="EC028D"/>
                </a:solidFill>
                <a:effectLst/>
                <a:latin typeface="FZHTJW--GB1-0"/>
              </a:rPr>
              <a:t>    </a:t>
            </a:r>
            <a:r>
              <a:rPr lang="zh-CN" altLang="en-US" sz="2600" dirty="0">
                <a:latin typeface="FZHTJW--GB1-0"/>
              </a:rPr>
              <a:t>舞蹈编导经过生活积累，确定主题之后，就涉及搭建舞蹈结构的问题。结构来自建筑用语，它具有组接的意思，后来被引用到艺术的各个领域。舞蹈结构就是一部舞蹈作品的框架，舞蹈编导通过它将舞蹈的主题展现出来。如整个舞蹈音乐特色、时间长度、舞段安排、语言风格，甚至舞蹈形象的雏形、道具服饰的特色等有关表现内容及表现形式问题，均在结构这一步骤的构思之中。</a:t>
            </a:r>
            <a:br>
              <a:rPr lang="zh-CN" altLang="en-US" sz="2600" dirty="0">
                <a:latin typeface="FZHTJW--GB1-0"/>
              </a:rPr>
            </a:br>
            <a:endParaRPr lang="zh-CN" altLang="en-US" sz="2600" dirty="0">
              <a:latin typeface="FZHTJW--GB1-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0400" y="801585"/>
            <a:ext cx="10858500" cy="900112"/>
          </a:xfrm>
        </p:spPr>
        <p:txBody>
          <a:bodyPr rtlCol="0"/>
          <a:lstStyle/>
          <a:p>
            <a:r>
              <a:rPr lang="zh-CN" altLang="en-US" sz="3200" dirty="0">
                <a:solidFill>
                  <a:srgbClr val="FF0000"/>
                </a:solidFill>
                <a:latin typeface="Calibri" panose="020F0502020204030204" pitchFamily="34" charset="0"/>
                <a:cs typeface="+mn-cs"/>
              </a:rPr>
              <a:t>二、常见的结构形式及其内涵</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0400" y="2009190"/>
            <a:ext cx="10941507" cy="3424238"/>
          </a:xfrm>
        </p:spPr>
        <p:txBody>
          <a:bodyPr rtlCol="0">
            <a:noAutofit/>
          </a:bodyPr>
          <a:lstStyle/>
          <a:p>
            <a:pPr marL="0" indent="0">
              <a:lnSpc>
                <a:spcPct val="160000"/>
              </a:lnSpc>
              <a:buNone/>
            </a:pPr>
            <a:r>
              <a:rPr lang="zh-CN" altLang="en-US" sz="2400" dirty="0">
                <a:latin typeface="FZHTJW--GB1-0"/>
              </a:rPr>
              <a:t>（一）结构形式</a:t>
            </a:r>
            <a:br>
              <a:rPr lang="zh-CN" altLang="en-US" sz="2400" dirty="0">
                <a:latin typeface="FZHTJW--GB1-0"/>
              </a:rPr>
            </a:br>
            <a:r>
              <a:rPr lang="en-US" altLang="zh-CN" sz="2400" dirty="0">
                <a:latin typeface="FZHTJW--GB1-0"/>
              </a:rPr>
              <a:t>1.</a:t>
            </a:r>
            <a:r>
              <a:rPr lang="zh-CN" altLang="en-US" sz="2400" dirty="0">
                <a:latin typeface="FZHTJW--GB1-0"/>
              </a:rPr>
              <a:t>情节舞结构</a:t>
            </a:r>
            <a:br>
              <a:rPr lang="zh-CN" altLang="en-US" sz="2400" dirty="0">
                <a:latin typeface="FZHTJW--GB1-0"/>
              </a:rPr>
            </a:br>
            <a:r>
              <a:rPr lang="en-US" altLang="zh-CN" sz="2400" dirty="0">
                <a:latin typeface="FZHTJW--GB1-0"/>
              </a:rPr>
              <a:t>   </a:t>
            </a:r>
            <a:r>
              <a:rPr lang="zh-CN" altLang="en-US" sz="2400" dirty="0">
                <a:latin typeface="FZHTJW--GB1-0"/>
              </a:rPr>
              <a:t>情节舞结构带有叙事性，通过特定的事件塑造出具有一定性格的人物。这种结构一般是围绕所表现的某一中心事件展开，要求线索清楚，脉络分明，人物情感的发展自然流畅。 </a:t>
            </a:r>
            <a:br>
              <a:rPr lang="zh-CN" altLang="en-US" sz="2400" dirty="0">
                <a:latin typeface="FZHTJW--GB1-0"/>
              </a:rPr>
            </a:br>
            <a:br>
              <a:rPr lang="zh-CN" altLang="en-US" sz="2400" dirty="0">
                <a:latin typeface="FZHTJW--GB1-0"/>
              </a:rPr>
            </a:br>
            <a:endParaRPr lang="zh-CN" altLang="en-US" sz="2400" dirty="0">
              <a:latin typeface="FZHTJW--GB1-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94563" y="941090"/>
            <a:ext cx="10858500" cy="900112"/>
          </a:xfrm>
        </p:spPr>
        <p:txBody>
          <a:bodyPr rtlCol="0"/>
          <a:lstStyle/>
          <a:p>
            <a:r>
              <a:rPr lang="zh-CN" altLang="en-US" sz="3200" dirty="0">
                <a:solidFill>
                  <a:srgbClr val="FF0000"/>
                </a:solidFill>
                <a:latin typeface="Calibri" panose="020F0502020204030204" pitchFamily="34" charset="0"/>
                <a:cs typeface="+mn-cs"/>
              </a:rPr>
              <a:t>二、常见的结构形式及其内涵</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0400" y="2041029"/>
            <a:ext cx="11147895" cy="3425825"/>
          </a:xfrm>
        </p:spPr>
        <p:txBody>
          <a:bodyPr rtlCol="0">
            <a:noAutofit/>
          </a:bodyPr>
          <a:lstStyle/>
          <a:p>
            <a:pPr marL="0" indent="0">
              <a:lnSpc>
                <a:spcPct val="170000"/>
              </a:lnSpc>
              <a:buNone/>
            </a:pPr>
            <a:r>
              <a:rPr lang="en-US" altLang="zh-CN" sz="2400" dirty="0">
                <a:latin typeface="FZHTJW--GB1-0"/>
              </a:rPr>
              <a:t>2.</a:t>
            </a:r>
            <a:r>
              <a:rPr lang="zh-CN" altLang="en-US" sz="2400" dirty="0">
                <a:latin typeface="FZHTJW--GB1-0"/>
              </a:rPr>
              <a:t>情绪舞结构</a:t>
            </a:r>
            <a:br>
              <a:rPr lang="zh-CN" altLang="en-US" sz="2400" dirty="0">
                <a:latin typeface="FZHTJW--GB1-0"/>
              </a:rPr>
            </a:br>
            <a:r>
              <a:rPr lang="en-US" altLang="zh-CN" sz="2400" dirty="0">
                <a:latin typeface="FZHTJW--GB1-0"/>
              </a:rPr>
              <a:t>   </a:t>
            </a:r>
            <a:r>
              <a:rPr lang="zh-CN" altLang="en-US" sz="2400" dirty="0">
                <a:latin typeface="FZHTJW--GB1-0"/>
              </a:rPr>
              <a:t>情节舞结构带有叙事性，通过特定的事件塑造出具有一定性格的人物。</a:t>
            </a:r>
            <a:br>
              <a:rPr lang="zh-CN" altLang="en-US" sz="2400" dirty="0">
                <a:latin typeface="FZHTJW--GB1-0"/>
              </a:rPr>
            </a:br>
            <a:r>
              <a:rPr lang="zh-CN" altLang="en-US" sz="2400" dirty="0">
                <a:latin typeface="FZHTJW--GB1-0"/>
              </a:rPr>
              <a:t>凡是集中、概括地表现单一情绪的舞蹈，无论是热烈欢快的还是抒情悠然的，都属于这一类。情绪舞主要是以动作、节奏、速度和画面的对比变化来表现舞蹈所要表达的情绪的。在幼儿舞蹈中最常用的有以下三种结构形式。 </a:t>
            </a: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673100" y="1280440"/>
            <a:ext cx="10858500" cy="4297119"/>
          </a:xfrm>
          <a:prstGeom prst="roundRect">
            <a:avLst/>
          </a:prstGeom>
          <a:solidFill>
            <a:schemeClr val="accent5"/>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549563" y="235842"/>
            <a:ext cx="10858500" cy="900112"/>
          </a:xfrm>
        </p:spPr>
        <p:txBody>
          <a:bodyPr/>
          <a:lstStyle/>
          <a:p>
            <a:r>
              <a:rPr lang="zh-CN" altLang="en-US" b="1" dirty="0"/>
              <a:t>情境思考</a:t>
            </a:r>
            <a:endParaRPr lang="zh-CN" altLang="en-US" b="1" dirty="0"/>
          </a:p>
        </p:txBody>
      </p:sp>
      <p:sp>
        <p:nvSpPr>
          <p:cNvPr id="7" name="文本占位符 6"/>
          <p:cNvSpPr>
            <a:spLocks noGrp="1"/>
          </p:cNvSpPr>
          <p:nvPr>
            <p:ph type="body" sz="quarter" idx="4294967295"/>
          </p:nvPr>
        </p:nvSpPr>
        <p:spPr>
          <a:xfrm>
            <a:off x="660400" y="1891579"/>
            <a:ext cx="11097491" cy="3425825"/>
          </a:xfrm>
        </p:spPr>
        <p:txBody>
          <a:bodyPr rtlCol="0">
            <a:normAutofit/>
          </a:bodyPr>
          <a:lstStyle/>
          <a:p>
            <a:pPr marL="0" indent="0">
              <a:lnSpc>
                <a:spcPct val="150000"/>
              </a:lnSpc>
              <a:buNone/>
            </a:pPr>
            <a:r>
              <a:rPr lang="zh-CN" altLang="en-US" sz="2400" dirty="0">
                <a:latin typeface="Arial" panose="020B0604020202020204" pitchFamily="34" charset="0"/>
                <a:ea typeface="宋体" panose="02010600030101010101" pitchFamily="2" charset="-122"/>
              </a:rPr>
              <a:t>       </a:t>
            </a:r>
            <a:r>
              <a:rPr lang="zh-CN" altLang="en-US" sz="2400" b="1" dirty="0">
                <a:solidFill>
                  <a:schemeClr val="bg1"/>
                </a:solidFill>
                <a:latin typeface="Microsoft YaHei UI" panose="020B0503020204020204" pitchFamily="34" charset="-122"/>
                <a:ea typeface="Microsoft YaHei UI" panose="020B0503020204020204" pitchFamily="34" charset="-122"/>
              </a:rPr>
              <a:t>生活是舞蹈的创作源泉，了解和熟悉幼儿的生活知道他们爱什么、恨什么，喜欢什么、讨厌什么，懂得他们的希望与梦想是创作幼儿舞蹈的首要条件，丰富多彩的幼儿生活，为我们提供了创作的素材，如何将这些丰富的创作素材转化为成为舞蹈的创作的材料，进而创作出儿童喜爱的舞蹈作品？ </a:t>
            </a:r>
            <a:br>
              <a:rPr lang="zh-CN" altLang="en-US" sz="2400" dirty="0">
                <a:latin typeface="Arial" panose="020B0604020202020204" pitchFamily="34" charset="0"/>
                <a:ea typeface="宋体" panose="02010600030101010101" pitchFamily="2" charset="-122"/>
              </a:rPr>
            </a:br>
            <a:endParaRPr lang="zh-CN" altLang="en-US" sz="2400" dirty="0">
              <a:latin typeface="Arial" panose="020B0604020202020204" pitchFamily="34" charset="0"/>
              <a:ea typeface="宋体" panose="02010600030101010101" pitchFamily="2" charset="-122"/>
            </a:endParaRPr>
          </a:p>
          <a:p>
            <a:pPr>
              <a:lnSpc>
                <a:spcPct val="150000"/>
              </a:lnSpc>
            </a:pP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84758" y="506413"/>
            <a:ext cx="10858500" cy="900112"/>
          </a:xfrm>
        </p:spPr>
        <p:txBody>
          <a:bodyPr rtlCol="0"/>
          <a:lstStyle/>
          <a:p>
            <a:r>
              <a:rPr lang="zh-CN" altLang="en-US" sz="3200" dirty="0">
                <a:solidFill>
                  <a:srgbClr val="FF0000"/>
                </a:solidFill>
                <a:latin typeface="Calibri" panose="020F0502020204030204" pitchFamily="34" charset="0"/>
                <a:cs typeface="+mn-cs"/>
              </a:rPr>
              <a:t>二、常见的结构形式及其内涵</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21500" y="1406525"/>
            <a:ext cx="10949000" cy="4804080"/>
          </a:xfrm>
        </p:spPr>
        <p:txBody>
          <a:bodyPr rtlCol="0">
            <a:noAutofit/>
          </a:bodyPr>
          <a:lstStyle/>
          <a:p>
            <a:pPr marL="0" indent="0">
              <a:lnSpc>
                <a:spcPct val="170000"/>
              </a:lnSpc>
              <a:buNone/>
            </a:pPr>
            <a:r>
              <a:rPr lang="zh-CN" altLang="en-US" sz="2400" dirty="0">
                <a:latin typeface="FZHTJW--GB1-0"/>
              </a:rPr>
              <a:t>（</a:t>
            </a:r>
            <a:r>
              <a:rPr lang="en-US" altLang="zh-CN" sz="2400" dirty="0">
                <a:latin typeface="FZHTJW--GB1-0"/>
              </a:rPr>
              <a:t>1</a:t>
            </a:r>
            <a:r>
              <a:rPr lang="zh-CN" altLang="en-US" sz="2400" dirty="0">
                <a:latin typeface="FZHTJW--GB1-0"/>
              </a:rPr>
              <a:t>）一段体</a:t>
            </a:r>
            <a:endParaRPr lang="en-US" altLang="zh-CN" sz="2400" dirty="0">
              <a:latin typeface="FZHTJW--GB1-0"/>
            </a:endParaRPr>
          </a:p>
          <a:p>
            <a:pPr marL="0" indent="0">
              <a:lnSpc>
                <a:spcPct val="170000"/>
              </a:lnSpc>
              <a:buNone/>
            </a:pPr>
            <a:r>
              <a:rPr lang="en-US" altLang="zh-CN" sz="2400" dirty="0">
                <a:latin typeface="FZHTJW--GB1-0"/>
              </a:rPr>
              <a:t>   </a:t>
            </a:r>
            <a:r>
              <a:rPr lang="zh-CN" altLang="en-US" sz="2400" dirty="0">
                <a:latin typeface="FZHTJW--GB1-0"/>
              </a:rPr>
              <a:t>一段体是最小的舞蹈结构单位，一般建立在一个主题上，表现单一的形象与性格，规模较为短小，能够表达完整的主题。一段体结构以单一的特定情绪一贯到底为特色，运用重复和展开的手法来创造舞蹈意境和氛围。若是快板就一快到底，若是慢板就一慢到底。一段体就只表现一种动作节奏，表现单一的舞蹈结构。因其简练的音乐结构与不十分复杂的舞蹈结构相结合，表现出较强的参与性和群众性，具有易于记忆和流传的特点。 </a:t>
            </a:r>
            <a:br>
              <a:rPr lang="zh-CN" altLang="en-US" sz="2400" dirty="0">
                <a:latin typeface="FZHTJW--GB1-0"/>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947889"/>
            <a:ext cx="10858500" cy="900112"/>
          </a:xfrm>
        </p:spPr>
        <p:txBody>
          <a:bodyPr rtlCol="0"/>
          <a:lstStyle/>
          <a:p>
            <a:r>
              <a:rPr lang="zh-CN" altLang="en-US" sz="3200" dirty="0">
                <a:solidFill>
                  <a:srgbClr val="FF0000"/>
                </a:solidFill>
                <a:latin typeface="Calibri" panose="020F0502020204030204" pitchFamily="34" charset="0"/>
                <a:cs typeface="+mn-cs"/>
              </a:rPr>
              <a:t>二、常见的结构形式及其内涵</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06476" y="1964806"/>
            <a:ext cx="10858501" cy="3425825"/>
          </a:xfrm>
        </p:spPr>
        <p:txBody>
          <a:bodyPr rtlCol="0">
            <a:noAutofit/>
          </a:bodyPr>
          <a:lstStyle/>
          <a:p>
            <a:pPr marL="0" indent="0">
              <a:lnSpc>
                <a:spcPct val="170000"/>
              </a:lnSpc>
              <a:buNone/>
            </a:pPr>
            <a:r>
              <a:rPr lang="zh-CN" altLang="en-US" sz="2400" dirty="0">
                <a:latin typeface="FZHTJW--GB1-0"/>
              </a:rPr>
              <a:t>（</a:t>
            </a:r>
            <a:r>
              <a:rPr lang="en-US" altLang="zh-CN" sz="2400" dirty="0">
                <a:latin typeface="FZHTJW--GB1-0"/>
              </a:rPr>
              <a:t>2</a:t>
            </a:r>
            <a:r>
              <a:rPr lang="zh-CN" altLang="en-US" sz="2400" dirty="0">
                <a:latin typeface="FZHTJW--GB1-0"/>
              </a:rPr>
              <a:t>）两段体</a:t>
            </a:r>
            <a:endParaRPr lang="en-US" altLang="zh-CN" sz="2400" dirty="0">
              <a:latin typeface="FZHTJW--GB1-0"/>
            </a:endParaRPr>
          </a:p>
          <a:p>
            <a:pPr marL="0" indent="0">
              <a:lnSpc>
                <a:spcPct val="170000"/>
              </a:lnSpc>
              <a:buNone/>
            </a:pPr>
            <a:r>
              <a:rPr lang="en-US" altLang="zh-CN" sz="2400" dirty="0">
                <a:latin typeface="FZHTJW--GB1-0"/>
              </a:rPr>
              <a:t>   </a:t>
            </a:r>
            <a:r>
              <a:rPr lang="zh-CN" altLang="en-US" sz="2400" dirty="0">
                <a:latin typeface="FZHTJW--GB1-0"/>
              </a:rPr>
              <a:t>两段体的舞蹈其两个部分分别代表着舞蹈发展的不同结构层次和舞蹈主题形成、展开的不同阶段，这两个部分以不同的方式或相对比的角度展现舞蹈的内容。 </a:t>
            </a:r>
            <a:r>
              <a:rPr lang="en-US" altLang="zh-CN" sz="2400" dirty="0">
                <a:latin typeface="FZHTJW--GB1-0"/>
              </a:rPr>
              <a:t>A</a:t>
            </a:r>
            <a:r>
              <a:rPr lang="zh-CN" altLang="en-US" sz="2400" dirty="0">
                <a:latin typeface="FZHTJW--GB1-0"/>
              </a:rPr>
              <a:t>、 </a:t>
            </a:r>
            <a:r>
              <a:rPr lang="en-US" altLang="zh-CN" sz="2400" dirty="0">
                <a:latin typeface="FZHTJW--GB1-0"/>
              </a:rPr>
              <a:t>B</a:t>
            </a:r>
            <a:r>
              <a:rPr lang="zh-CN" altLang="en-US" sz="2400" dirty="0">
                <a:latin typeface="FZHTJW--GB1-0"/>
              </a:rPr>
              <a:t>，即快、慢，或者 </a:t>
            </a:r>
            <a:r>
              <a:rPr lang="en-US" altLang="zh-CN" sz="2400" dirty="0">
                <a:latin typeface="FZHTJW--GB1-0"/>
              </a:rPr>
              <a:t>B</a:t>
            </a:r>
            <a:r>
              <a:rPr lang="zh-CN" altLang="en-US" sz="2400" dirty="0">
                <a:latin typeface="FZHTJW--GB1-0"/>
              </a:rPr>
              <a:t>、 </a:t>
            </a:r>
            <a:r>
              <a:rPr lang="en-US" altLang="zh-CN" sz="2400" dirty="0">
                <a:latin typeface="FZHTJW--GB1-0"/>
              </a:rPr>
              <a:t>A</a:t>
            </a:r>
            <a:r>
              <a:rPr lang="zh-CN" altLang="en-US" sz="2400" dirty="0">
                <a:latin typeface="FZHTJW--GB1-0"/>
              </a:rPr>
              <a:t>，即慢、快。第一段（ </a:t>
            </a:r>
            <a:r>
              <a:rPr lang="en-US" altLang="zh-CN" sz="2400" dirty="0">
                <a:latin typeface="FZHTJW--GB1-0"/>
              </a:rPr>
              <a:t>A</a:t>
            </a:r>
            <a:r>
              <a:rPr lang="zh-CN" altLang="en-US" sz="2400" dirty="0">
                <a:latin typeface="FZHTJW--GB1-0"/>
              </a:rPr>
              <a:t>）陈述主题，第二段（ </a:t>
            </a:r>
            <a:r>
              <a:rPr lang="en-US" altLang="zh-CN" sz="2400" dirty="0">
                <a:latin typeface="FZHTJW--GB1-0"/>
              </a:rPr>
              <a:t>B</a:t>
            </a:r>
            <a:r>
              <a:rPr lang="zh-CN" altLang="en-US" sz="2400" dirty="0">
                <a:latin typeface="FZHTJW--GB1-0"/>
              </a:rPr>
              <a:t>）是第一段的发展。两段形成内容、风格上统一的整体。 </a:t>
            </a:r>
            <a:br>
              <a:rPr lang="zh-CN" altLang="en-US" sz="24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847726"/>
            <a:ext cx="10858500" cy="900112"/>
          </a:xfrm>
        </p:spPr>
        <p:txBody>
          <a:bodyPr rtlCol="0"/>
          <a:lstStyle/>
          <a:p>
            <a:r>
              <a:rPr lang="zh-CN" altLang="en-US" sz="3200" dirty="0">
                <a:solidFill>
                  <a:srgbClr val="FF0000"/>
                </a:solidFill>
                <a:latin typeface="Calibri" panose="020F0502020204030204" pitchFamily="34" charset="0"/>
                <a:cs typeface="+mn-cs"/>
              </a:rPr>
              <a:t>二、常见的结构形式及其内涵</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66750" y="2120913"/>
            <a:ext cx="10858500" cy="3425825"/>
          </a:xfrm>
        </p:spPr>
        <p:txBody>
          <a:bodyPr rtlCol="0">
            <a:normAutofit fontScale="25000" lnSpcReduction="20000"/>
          </a:bodyPr>
          <a:lstStyle/>
          <a:p>
            <a:pPr marL="0" indent="0">
              <a:lnSpc>
                <a:spcPct val="190000"/>
              </a:lnSpc>
              <a:buNone/>
            </a:pPr>
            <a:r>
              <a:rPr lang="zh-CN" altLang="en-US" sz="9600" dirty="0">
                <a:latin typeface="FZHTJW--GB1-0"/>
              </a:rPr>
              <a:t>（</a:t>
            </a:r>
            <a:r>
              <a:rPr lang="en-US" altLang="zh-CN" sz="9600" dirty="0">
                <a:latin typeface="FZHTJW--GB1-0"/>
              </a:rPr>
              <a:t>3</a:t>
            </a:r>
            <a:r>
              <a:rPr lang="zh-CN" altLang="en-US" sz="9600" dirty="0">
                <a:latin typeface="FZHTJW--GB1-0"/>
              </a:rPr>
              <a:t>）三段体</a:t>
            </a:r>
            <a:endParaRPr lang="en-US" altLang="zh-CN" sz="9600" dirty="0">
              <a:latin typeface="FZHTJW--GB1-0"/>
            </a:endParaRPr>
          </a:p>
          <a:p>
            <a:pPr marL="0" indent="0">
              <a:lnSpc>
                <a:spcPct val="190000"/>
              </a:lnSpc>
              <a:buNone/>
            </a:pPr>
            <a:r>
              <a:rPr lang="en-US" altLang="zh-CN" sz="9600" dirty="0">
                <a:latin typeface="FZHTJW--GB1-0"/>
              </a:rPr>
              <a:t>   </a:t>
            </a:r>
            <a:r>
              <a:rPr lang="zh-CN" altLang="en-US" sz="9600" dirty="0">
                <a:latin typeface="FZHTJW--GB1-0"/>
              </a:rPr>
              <a:t>三段体是三个独立的段落（或相当于乐段的结构）按照三部性结构原则组合成的结构，是舞蹈音乐当中使用率极高的结构。 </a:t>
            </a:r>
            <a:r>
              <a:rPr lang="en-US" altLang="zh-CN" sz="9600" dirty="0">
                <a:latin typeface="FZHTJW--GB1-0"/>
              </a:rPr>
              <a:t>A</a:t>
            </a:r>
            <a:r>
              <a:rPr lang="zh-CN" altLang="en-US" sz="9600" dirty="0">
                <a:latin typeface="FZHTJW--GB1-0"/>
              </a:rPr>
              <a:t>、 </a:t>
            </a:r>
            <a:r>
              <a:rPr lang="en-US" altLang="zh-CN" sz="9600" dirty="0">
                <a:latin typeface="FZHTJW--GB1-0"/>
              </a:rPr>
              <a:t>B</a:t>
            </a:r>
            <a:r>
              <a:rPr lang="zh-CN" altLang="en-US" sz="9600" dirty="0">
                <a:latin typeface="FZHTJW--GB1-0"/>
              </a:rPr>
              <a:t>、 </a:t>
            </a:r>
            <a:r>
              <a:rPr lang="en-US" altLang="zh-CN" sz="9600" dirty="0">
                <a:latin typeface="FZHTJW--GB1-0"/>
              </a:rPr>
              <a:t>A</a:t>
            </a:r>
            <a:r>
              <a:rPr lang="zh-CN" altLang="en-US" sz="9600" dirty="0">
                <a:latin typeface="FZHTJW--GB1-0"/>
              </a:rPr>
              <a:t>，即快、慢、快，或者 </a:t>
            </a:r>
            <a:r>
              <a:rPr lang="en-US" altLang="zh-CN" sz="9600" dirty="0">
                <a:latin typeface="FZHTJW--GB1-0"/>
              </a:rPr>
              <a:t>B</a:t>
            </a:r>
            <a:r>
              <a:rPr lang="zh-CN" altLang="en-US" sz="9600" dirty="0">
                <a:latin typeface="FZHTJW--GB1-0"/>
              </a:rPr>
              <a:t>、 </a:t>
            </a:r>
            <a:r>
              <a:rPr lang="en-US" altLang="zh-CN" sz="9600" dirty="0">
                <a:latin typeface="FZHTJW--GB1-0"/>
              </a:rPr>
              <a:t>A</a:t>
            </a:r>
            <a:r>
              <a:rPr lang="zh-CN" altLang="en-US" sz="9600" dirty="0">
                <a:latin typeface="FZHTJW--GB1-0"/>
              </a:rPr>
              <a:t>、 </a:t>
            </a:r>
            <a:r>
              <a:rPr lang="en-US" altLang="zh-CN" sz="9600" dirty="0">
                <a:latin typeface="FZHTJW--GB1-0"/>
              </a:rPr>
              <a:t>B</a:t>
            </a:r>
            <a:r>
              <a:rPr lang="zh-CN" altLang="en-US" sz="9600" dirty="0">
                <a:latin typeface="FZHTJW--GB1-0"/>
              </a:rPr>
              <a:t>，即慢、快、慢。第一段（ </a:t>
            </a:r>
            <a:r>
              <a:rPr lang="en-US" altLang="zh-CN" sz="9600" dirty="0">
                <a:latin typeface="FZHTJW--GB1-0"/>
              </a:rPr>
              <a:t>A</a:t>
            </a:r>
            <a:r>
              <a:rPr lang="zh-CN" altLang="en-US" sz="9600" dirty="0">
                <a:latin typeface="FZHTJW--GB1-0"/>
              </a:rPr>
              <a:t>）表示主题的陈述，第二段（ </a:t>
            </a:r>
            <a:r>
              <a:rPr lang="en-US" altLang="zh-CN" sz="9600" dirty="0">
                <a:latin typeface="FZHTJW--GB1-0"/>
              </a:rPr>
              <a:t>B</a:t>
            </a:r>
            <a:r>
              <a:rPr lang="zh-CN" altLang="en-US" sz="9600" dirty="0">
                <a:latin typeface="FZHTJW--GB1-0"/>
              </a:rPr>
              <a:t>）是主题的展（与 </a:t>
            </a:r>
            <a:r>
              <a:rPr lang="en-US" altLang="zh-CN" sz="9600" dirty="0">
                <a:latin typeface="FZHTJW--GB1-0"/>
              </a:rPr>
              <a:t>A </a:t>
            </a:r>
            <a:r>
              <a:rPr lang="zh-CN" altLang="en-US" sz="9600" dirty="0">
                <a:latin typeface="FZHTJW--GB1-0"/>
              </a:rPr>
              <a:t>形成对比），第三段（ </a:t>
            </a:r>
            <a:r>
              <a:rPr lang="en-US" altLang="zh-CN" sz="9600" dirty="0">
                <a:latin typeface="FZHTJW--GB1-0"/>
              </a:rPr>
              <a:t>A</a:t>
            </a:r>
            <a:r>
              <a:rPr lang="zh-CN" altLang="en-US" sz="9600" dirty="0">
                <a:latin typeface="FZHTJW--GB1-0"/>
              </a:rPr>
              <a:t>）是第一段的再现和变化。 </a:t>
            </a:r>
            <a:br>
              <a:rPr lang="zh-CN" altLang="en-US" sz="44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40639" y="465086"/>
            <a:ext cx="10858500" cy="900112"/>
          </a:xfrm>
        </p:spPr>
        <p:txBody>
          <a:bodyPr rtlCol="0"/>
          <a:lstStyle/>
          <a:p>
            <a:r>
              <a:rPr lang="zh-CN" altLang="en-US" sz="3200" dirty="0">
                <a:solidFill>
                  <a:srgbClr val="FF0000"/>
                </a:solidFill>
                <a:latin typeface="Calibri" panose="020F0502020204030204" pitchFamily="34" charset="0"/>
                <a:cs typeface="+mn-cs"/>
              </a:rPr>
              <a:t>二、常见的结构形式及其内涵</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40639" y="1579130"/>
            <a:ext cx="11249025" cy="4514431"/>
          </a:xfrm>
        </p:spPr>
        <p:txBody>
          <a:bodyPr rtlCol="0">
            <a:noAutofit/>
          </a:bodyPr>
          <a:lstStyle/>
          <a:p>
            <a:pPr marL="0" indent="0">
              <a:lnSpc>
                <a:spcPct val="170000"/>
              </a:lnSpc>
              <a:buNone/>
            </a:pPr>
            <a:r>
              <a:rPr lang="zh-CN" altLang="en-US" sz="2400" dirty="0">
                <a:latin typeface="FZHTJW--GB1-0"/>
              </a:rPr>
              <a:t>（二）结构的性质</a:t>
            </a:r>
            <a:br>
              <a:rPr lang="zh-CN" altLang="en-US" sz="2400" dirty="0">
                <a:latin typeface="FZHTJW--GB1-0"/>
              </a:rPr>
            </a:br>
            <a:r>
              <a:rPr lang="en-US" altLang="zh-CN" sz="2400" dirty="0">
                <a:latin typeface="FZHTJW--GB1-0"/>
              </a:rPr>
              <a:t>   </a:t>
            </a:r>
            <a:r>
              <a:rPr lang="zh-CN" altLang="en-US" sz="2400" dirty="0">
                <a:latin typeface="FZHTJW--GB1-0"/>
              </a:rPr>
              <a:t>在舞蹈作品中，舞蹈结构具有内容和形式的双重属性，结构既属于形式范畴，又属于内容范畴，是将生活体验转化为艺术作品的重要环节。在这一重要环节中，既要思考“表现什么”，即内容，又要考虑“怎样表现”，即形式；既要对生活体验和感受进行筛选、整合，把对客观事物的直观认识转化为编导的主观发现与审美判断，从而深化和确定表演的内容与范围，又要将情节发展、时间长度、舞蹈风格、舞段安排，舞台调度以及灯光、服装、道具、布景等进行全方位的安排与艺术处理。 </a:t>
            </a: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01879" y="567499"/>
            <a:ext cx="10858500" cy="900112"/>
          </a:xfrm>
        </p:spPr>
        <p:txBody>
          <a:bodyPr rtlCol="0"/>
          <a:lstStyle/>
          <a:p>
            <a:r>
              <a:rPr lang="zh-CN" altLang="en-US" sz="3200" dirty="0">
                <a:solidFill>
                  <a:srgbClr val="FF0000"/>
                </a:solidFill>
                <a:latin typeface="Calibri" panose="020F0502020204030204" pitchFamily="34" charset="0"/>
                <a:cs typeface="+mn-cs"/>
              </a:rPr>
              <a:t>三、设计结构的基本原则</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72281" y="1620965"/>
            <a:ext cx="11247438" cy="4523803"/>
          </a:xfrm>
        </p:spPr>
        <p:txBody>
          <a:bodyPr rtlCol="0">
            <a:noAutofit/>
          </a:bodyPr>
          <a:lstStyle/>
          <a:p>
            <a:pPr marL="0" indent="0">
              <a:lnSpc>
                <a:spcPct val="150000"/>
              </a:lnSpc>
              <a:buNone/>
            </a:pPr>
            <a:r>
              <a:rPr lang="en-US" altLang="zh-CN" sz="2400" dirty="0">
                <a:solidFill>
                  <a:schemeClr val="tx1"/>
                </a:solidFill>
                <a:latin typeface="FZSSJW--GB1-0"/>
                <a:ea typeface="宋体" panose="02010600030101010101" pitchFamily="2" charset="-122"/>
              </a:rPr>
              <a:t>   </a:t>
            </a:r>
            <a:r>
              <a:rPr lang="zh-CN" altLang="en-US" sz="2400" dirty="0">
                <a:latin typeface="FZHTJW--GB1-0"/>
              </a:rPr>
              <a:t>舞蹈结构既要符合内容的需要，又要符合事物发展的规律和幼儿观众欣赏的心理，舞蹈一般都有开端、发展、高潮、结束几个阶段。</a:t>
            </a:r>
            <a:br>
              <a:rPr lang="zh-CN" altLang="en-US" sz="2400" dirty="0">
                <a:latin typeface="FZHTJW--GB1-0"/>
              </a:rPr>
            </a:br>
            <a:r>
              <a:rPr lang="zh-CN" altLang="en-US" sz="2400" dirty="0">
                <a:latin typeface="FZHTJW--GB1-0"/>
              </a:rPr>
              <a:t>设计结构有以下四个基本原则：</a:t>
            </a:r>
            <a:br>
              <a:rPr lang="zh-CN" altLang="en-US" sz="2400" dirty="0">
                <a:latin typeface="FZHTJW--GB1-0"/>
              </a:rPr>
            </a:br>
            <a:r>
              <a:rPr lang="zh-CN" altLang="en-US" sz="2400" dirty="0">
                <a:latin typeface="FZHTJW--GB1-0"/>
              </a:rPr>
              <a:t>第一、严谨、紧凑。</a:t>
            </a:r>
            <a:endParaRPr lang="en-US" altLang="zh-CN" sz="2400" dirty="0">
              <a:latin typeface="FZHTJW--GB1-0"/>
            </a:endParaRPr>
          </a:p>
          <a:p>
            <a:pPr marL="0" indent="0">
              <a:lnSpc>
                <a:spcPct val="150000"/>
              </a:lnSpc>
              <a:buNone/>
            </a:pPr>
            <a:r>
              <a:rPr lang="zh-CN" altLang="en-US" sz="2400" dirty="0">
                <a:latin typeface="FZHTJW--GB1-0"/>
              </a:rPr>
              <a:t>第二、完整，首尾联合，布局匀称。</a:t>
            </a:r>
            <a:br>
              <a:rPr lang="zh-CN" altLang="en-US" sz="2400" dirty="0">
                <a:latin typeface="FZHTJW--GB1-0"/>
              </a:rPr>
            </a:br>
            <a:r>
              <a:rPr lang="zh-CN" altLang="en-US" sz="2400" dirty="0">
                <a:latin typeface="FZHTJW--GB1-0"/>
              </a:rPr>
              <a:t>第三、统一，形式与内容和谐。</a:t>
            </a:r>
            <a:br>
              <a:rPr lang="zh-CN" altLang="en-US" sz="2400" dirty="0">
                <a:latin typeface="FZHTJW--GB1-0"/>
              </a:rPr>
            </a:br>
            <a:r>
              <a:rPr lang="zh-CN" altLang="en-US" sz="2400" dirty="0">
                <a:latin typeface="FZHTJW--GB1-0"/>
              </a:rPr>
              <a:t>第四、连接部分要自然，要顺理成章。</a:t>
            </a:r>
            <a:br>
              <a:rPr lang="zh-CN" altLang="en-US" sz="24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40556" y="516736"/>
            <a:ext cx="10858500" cy="900112"/>
          </a:xfrm>
        </p:spPr>
        <p:txBody>
          <a:bodyPr rtlCol="0"/>
          <a:lstStyle/>
          <a:p>
            <a:r>
              <a:rPr lang="zh-CN" altLang="zh-CN" sz="3200" dirty="0">
                <a:solidFill>
                  <a:srgbClr val="FF0000"/>
                </a:solidFill>
                <a:latin typeface="Calibri" panose="020F0502020204030204" pitchFamily="34" charset="0"/>
                <a:cs typeface="+mn-cs"/>
              </a:rPr>
              <a:t>四、结构的方式</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0" y="1547813"/>
            <a:ext cx="11247438" cy="1060450"/>
          </a:xfrm>
        </p:spPr>
        <p:txBody>
          <a:bodyPr rtlCol="0">
            <a:normAutofit fontScale="25000" lnSpcReduction="20000"/>
          </a:bodyPr>
          <a:lstStyle/>
          <a:p>
            <a:pPr>
              <a:lnSpc>
                <a:spcPct val="150000"/>
              </a:lnSpc>
            </a:pP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br>
            <a:br>
              <a:rPr lang="zh-CN" altLang="en-US" sz="2400" dirty="0"/>
            </a:br>
            <a:br>
              <a:rPr lang="zh-CN" altLang="en-US" sz="2400" dirty="0">
                <a:latin typeface="Arial" panose="020B0604020202020204" pitchFamily="34" charset="0"/>
                <a:ea typeface="宋体" panose="02010600030101010101" pitchFamily="2" charset="-122"/>
              </a:rPr>
            </a:br>
            <a:endParaRPr lang="zh-CN" altLang="en-US" sz="2400" dirty="0">
              <a:latin typeface="Arial" panose="020B0604020202020204" pitchFamily="34" charset="0"/>
              <a:ea typeface="宋体" panose="02010600030101010101" pitchFamily="2" charset="-122"/>
            </a:endParaRPr>
          </a:p>
        </p:txBody>
      </p:sp>
      <p:graphicFrame>
        <p:nvGraphicFramePr>
          <p:cNvPr id="2" name="表格 1"/>
          <p:cNvGraphicFramePr>
            <a:graphicFrameLocks noGrp="1"/>
          </p:cNvGraphicFramePr>
          <p:nvPr/>
        </p:nvGraphicFramePr>
        <p:xfrm>
          <a:off x="564360" y="4249738"/>
          <a:ext cx="10934696" cy="1661376"/>
        </p:xfrm>
        <a:graphic>
          <a:graphicData uri="http://schemas.openxmlformats.org/drawingml/2006/table">
            <a:tbl>
              <a:tblPr/>
              <a:tblGrid>
                <a:gridCol w="1366837"/>
                <a:gridCol w="1366837"/>
                <a:gridCol w="1366837"/>
                <a:gridCol w="1366837"/>
                <a:gridCol w="1366837"/>
                <a:gridCol w="1366837"/>
                <a:gridCol w="1762127"/>
                <a:gridCol w="971547"/>
              </a:tblGrid>
              <a:tr h="360752">
                <a:tc>
                  <a:txBody>
                    <a:bodyPr/>
                    <a:lstStyle/>
                    <a:p>
                      <a:pPr algn="ctr"/>
                      <a:r>
                        <a:rPr lang="zh-CN" altLang="en-US" sz="1600" b="0" i="0">
                          <a:solidFill>
                            <a:srgbClr val="242021"/>
                          </a:solidFill>
                          <a:effectLst/>
                          <a:latin typeface="黑体" panose="02010609060101010101" pitchFamily="49" charset="-122"/>
                          <a:ea typeface="黑体" panose="02010609060101010101" pitchFamily="49" charset="-122"/>
                        </a:rPr>
                        <a:t>段 </a:t>
                      </a:r>
                      <a:endParaRPr lang="zh-CN" altLang="en-US" sz="160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zh-CN" altLang="en-US" sz="1600" b="0" i="0">
                          <a:solidFill>
                            <a:srgbClr val="242021"/>
                          </a:solidFill>
                          <a:effectLst/>
                          <a:latin typeface="黑体" panose="02010609060101010101" pitchFamily="49" charset="-122"/>
                          <a:ea typeface="黑体" panose="02010609060101010101" pitchFamily="49" charset="-122"/>
                        </a:rPr>
                        <a:t>主题思想 </a:t>
                      </a:r>
                      <a:endParaRPr lang="zh-CN" altLang="en-US" sz="160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zh-CN" altLang="en-US" sz="1600" b="0" i="0" dirty="0">
                          <a:solidFill>
                            <a:srgbClr val="242021"/>
                          </a:solidFill>
                          <a:effectLst/>
                          <a:latin typeface="黑体" panose="02010609060101010101" pitchFamily="49" charset="-122"/>
                          <a:ea typeface="黑体" panose="02010609060101010101" pitchFamily="49" charset="-122"/>
                        </a:rPr>
                        <a:t>内容 </a:t>
                      </a:r>
                      <a:endParaRPr lang="zh-CN" altLang="en-US" sz="1600" dirty="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zh-CN" altLang="en-US" sz="1600" b="0" i="0" dirty="0">
                          <a:solidFill>
                            <a:srgbClr val="242021"/>
                          </a:solidFill>
                          <a:effectLst/>
                          <a:latin typeface="黑体" panose="02010609060101010101" pitchFamily="49" charset="-122"/>
                          <a:ea typeface="黑体" panose="02010609060101010101" pitchFamily="49" charset="-122"/>
                        </a:rPr>
                        <a:t>形式 </a:t>
                      </a:r>
                      <a:endParaRPr lang="zh-CN" altLang="en-US" sz="1600" dirty="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zh-CN" altLang="en-US" sz="1600" b="0" i="0">
                          <a:solidFill>
                            <a:srgbClr val="242021"/>
                          </a:solidFill>
                          <a:effectLst/>
                          <a:latin typeface="黑体" panose="02010609060101010101" pitchFamily="49" charset="-122"/>
                          <a:ea typeface="黑体" panose="02010609060101010101" pitchFamily="49" charset="-122"/>
                        </a:rPr>
                        <a:t>音乐要求 </a:t>
                      </a:r>
                      <a:endParaRPr lang="zh-CN" altLang="en-US" sz="160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zh-CN" altLang="en-US" sz="1600" b="0" i="0">
                          <a:solidFill>
                            <a:srgbClr val="242021"/>
                          </a:solidFill>
                          <a:effectLst/>
                          <a:latin typeface="黑体" panose="02010609060101010101" pitchFamily="49" charset="-122"/>
                          <a:ea typeface="黑体" panose="02010609060101010101" pitchFamily="49" charset="-122"/>
                        </a:rPr>
                        <a:t>时间长度 </a:t>
                      </a:r>
                      <a:endParaRPr lang="zh-CN" altLang="en-US" sz="160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zh-CN" altLang="en-US" sz="1600" b="0" i="0">
                          <a:solidFill>
                            <a:srgbClr val="242021"/>
                          </a:solidFill>
                          <a:effectLst/>
                          <a:latin typeface="黑体" panose="02010609060101010101" pitchFamily="49" charset="-122"/>
                          <a:ea typeface="黑体" panose="02010609060101010101" pitchFamily="49" charset="-122"/>
                        </a:rPr>
                        <a:t>舞美要求、灯光、服装、道具 </a:t>
                      </a:r>
                      <a:endParaRPr lang="zh-CN" altLang="en-US" sz="160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zh-CN" altLang="en-US" sz="1600" b="0" i="0">
                          <a:solidFill>
                            <a:srgbClr val="242021"/>
                          </a:solidFill>
                          <a:effectLst/>
                          <a:latin typeface="黑体" panose="02010609060101010101" pitchFamily="49" charset="-122"/>
                          <a:ea typeface="黑体" panose="02010609060101010101" pitchFamily="49" charset="-122"/>
                        </a:rPr>
                        <a:t>其他</a:t>
                      </a:r>
                      <a:endParaRPr lang="zh-CN" altLang="en-US" sz="160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0752">
                <a:tc>
                  <a:txBody>
                    <a:bodyPr/>
                    <a:lstStyle/>
                    <a:p>
                      <a:pPr algn="ctr"/>
                      <a:r>
                        <a:rPr lang="en-US" altLang="zh-CN" sz="1600" b="0" i="0">
                          <a:solidFill>
                            <a:srgbClr val="242021"/>
                          </a:solidFill>
                          <a:effectLst/>
                          <a:latin typeface="TimesNewRomanPSMT"/>
                        </a:rPr>
                        <a:t>1 </a:t>
                      </a:r>
                      <a:endParaRPr lang="zh-CN" altLang="en-US" sz="160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zh-CN" altLang="en-US" sz="1600" dirty="0"/>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ctr"/>
                      <a:endParaRPr lang="zh-CN" altLang="en-US" sz="1600"/>
                    </a:p>
                  </a:txBody>
                  <a:tcPr>
                    <a:lnT w="6350" cap="flat" cmpd="sng" algn="ctr">
                      <a:solidFill>
                        <a:srgbClr val="000000"/>
                      </a:solidFill>
                      <a:prstDash val="solid"/>
                      <a:round/>
                      <a:headEnd type="none" w="med" len="med"/>
                      <a:tailEnd type="none" w="med" len="med"/>
                    </a:lnT>
                  </a:tcPr>
                </a:tc>
                <a:tc>
                  <a:txBody>
                    <a:bodyPr/>
                    <a:lstStyle/>
                    <a:p>
                      <a:pPr algn="ctr"/>
                      <a:endParaRPr lang="zh-CN" altLang="en-US" sz="1600"/>
                    </a:p>
                  </a:txBody>
                  <a:tcPr>
                    <a:lnT w="6350" cap="flat" cmpd="sng" algn="ctr">
                      <a:solidFill>
                        <a:srgbClr val="000000"/>
                      </a:solidFill>
                      <a:prstDash val="solid"/>
                      <a:round/>
                      <a:headEnd type="none" w="med" len="med"/>
                      <a:tailEnd type="none" w="med" len="med"/>
                    </a:lnT>
                  </a:tcPr>
                </a:tc>
                <a:tc>
                  <a:txBody>
                    <a:bodyPr/>
                    <a:lstStyle/>
                    <a:p>
                      <a:pPr algn="ctr"/>
                      <a:endParaRPr lang="zh-CN" altLang="en-US" sz="1600"/>
                    </a:p>
                  </a:txBody>
                  <a:tcPr>
                    <a:lnT w="6350" cap="flat" cmpd="sng" algn="ctr">
                      <a:solidFill>
                        <a:srgbClr val="000000"/>
                      </a:solidFill>
                      <a:prstDash val="solid"/>
                      <a:round/>
                      <a:headEnd type="none" w="med" len="med"/>
                      <a:tailEnd type="none" w="med" len="med"/>
                    </a:lnT>
                  </a:tcPr>
                </a:tc>
                <a:tc>
                  <a:txBody>
                    <a:bodyPr/>
                    <a:lstStyle/>
                    <a:p>
                      <a:pPr algn="ctr"/>
                      <a:endParaRPr lang="zh-CN" altLang="en-US" sz="1600"/>
                    </a:p>
                  </a:txBody>
                  <a:tcPr>
                    <a:lnT w="6350" cap="flat" cmpd="sng" algn="ctr">
                      <a:solidFill>
                        <a:srgbClr val="000000"/>
                      </a:solidFill>
                      <a:prstDash val="solid"/>
                      <a:round/>
                      <a:headEnd type="none" w="med" len="med"/>
                      <a:tailEnd type="none" w="med" len="med"/>
                    </a:lnT>
                  </a:tcPr>
                </a:tc>
                <a:tc>
                  <a:txBody>
                    <a:bodyPr/>
                    <a:lstStyle/>
                    <a:p>
                      <a:pPr algn="ctr"/>
                      <a:endParaRPr lang="zh-CN" altLang="en-US" sz="1600"/>
                    </a:p>
                  </a:txBody>
                  <a:tcPr>
                    <a:lnT w="6350" cap="flat" cmpd="sng" algn="ctr">
                      <a:solidFill>
                        <a:srgbClr val="000000"/>
                      </a:solidFill>
                      <a:prstDash val="solid"/>
                      <a:round/>
                      <a:headEnd type="none" w="med" len="med"/>
                      <a:tailEnd type="none" w="med" len="med"/>
                    </a:lnT>
                  </a:tcPr>
                </a:tc>
                <a:tc>
                  <a:txBody>
                    <a:bodyPr/>
                    <a:lstStyle/>
                    <a:p>
                      <a:pPr algn="ctr"/>
                      <a:endParaRPr lang="zh-CN" altLang="en-US" sz="1600"/>
                    </a:p>
                  </a:txBody>
                  <a:tcPr>
                    <a:lnT w="6350" cap="flat" cmpd="sng" algn="ctr">
                      <a:solidFill>
                        <a:srgbClr val="000000"/>
                      </a:solidFill>
                      <a:prstDash val="solid"/>
                      <a:round/>
                      <a:headEnd type="none" w="med" len="med"/>
                      <a:tailEnd type="none" w="med" len="med"/>
                    </a:lnT>
                  </a:tcPr>
                </a:tc>
              </a:tr>
              <a:tr h="360752">
                <a:tc>
                  <a:txBody>
                    <a:bodyPr/>
                    <a:lstStyle/>
                    <a:p>
                      <a:pPr algn="ctr"/>
                      <a:r>
                        <a:rPr lang="en-US" altLang="zh-CN" sz="1600" b="0" i="0">
                          <a:solidFill>
                            <a:srgbClr val="242021"/>
                          </a:solidFill>
                          <a:effectLst/>
                          <a:latin typeface="TimesNewRomanPSMT"/>
                        </a:rPr>
                        <a:t>2 </a:t>
                      </a:r>
                      <a:endParaRPr lang="zh-CN" altLang="en-US" sz="160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zh-CN" altLang="en-US" sz="1600"/>
                    </a:p>
                  </a:txBody>
                  <a:tcPr>
                    <a:lnL w="6350" cap="flat" cmpd="sng" algn="ctr">
                      <a:solidFill>
                        <a:srgbClr val="000000"/>
                      </a:solidFill>
                      <a:prstDash val="solid"/>
                      <a:round/>
                      <a:headEnd type="none" w="med" len="med"/>
                      <a:tailEnd type="none" w="med" len="med"/>
                    </a:lnL>
                  </a:tcPr>
                </a:tc>
                <a:tc>
                  <a:txBody>
                    <a:bodyPr/>
                    <a:lstStyle/>
                    <a:p>
                      <a:pPr algn="ctr"/>
                      <a:endParaRPr lang="zh-CN" altLang="en-US" sz="1600"/>
                    </a:p>
                  </a:txBody>
                  <a:tcPr/>
                </a:tc>
                <a:tc>
                  <a:txBody>
                    <a:bodyPr/>
                    <a:lstStyle/>
                    <a:p>
                      <a:pPr algn="ctr"/>
                      <a:endParaRPr lang="zh-CN" altLang="en-US" sz="1600"/>
                    </a:p>
                  </a:txBody>
                  <a:tcPr/>
                </a:tc>
                <a:tc>
                  <a:txBody>
                    <a:bodyPr/>
                    <a:lstStyle/>
                    <a:p>
                      <a:pPr algn="ctr"/>
                      <a:endParaRPr lang="zh-CN" altLang="en-US" sz="1600"/>
                    </a:p>
                  </a:txBody>
                  <a:tcPr/>
                </a:tc>
                <a:tc>
                  <a:txBody>
                    <a:bodyPr/>
                    <a:lstStyle/>
                    <a:p>
                      <a:pPr algn="ctr"/>
                      <a:endParaRPr lang="zh-CN" altLang="en-US" sz="1600"/>
                    </a:p>
                  </a:txBody>
                  <a:tcPr/>
                </a:tc>
                <a:tc>
                  <a:txBody>
                    <a:bodyPr/>
                    <a:lstStyle/>
                    <a:p>
                      <a:pPr algn="ctr"/>
                      <a:endParaRPr lang="zh-CN" altLang="en-US" sz="1600"/>
                    </a:p>
                  </a:txBody>
                  <a:tcPr/>
                </a:tc>
                <a:tc>
                  <a:txBody>
                    <a:bodyPr/>
                    <a:lstStyle/>
                    <a:p>
                      <a:pPr algn="ctr"/>
                      <a:endParaRPr lang="zh-CN" altLang="en-US" sz="1600"/>
                    </a:p>
                  </a:txBody>
                  <a:tcPr/>
                </a:tc>
              </a:tr>
              <a:tr h="360752">
                <a:tc>
                  <a:txBody>
                    <a:bodyPr/>
                    <a:lstStyle/>
                    <a:p>
                      <a:pPr algn="ctr"/>
                      <a:r>
                        <a:rPr lang="en-US" altLang="zh-CN" sz="1600" b="0" i="0" dirty="0">
                          <a:solidFill>
                            <a:srgbClr val="242021"/>
                          </a:solidFill>
                          <a:effectLst/>
                          <a:latin typeface="TimesNewRomanPSMT"/>
                        </a:rPr>
                        <a:t>3</a:t>
                      </a:r>
                      <a:endParaRPr lang="zh-CN" altLang="en-US" sz="1600" dirty="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zh-CN" altLang="en-US" sz="1600"/>
                    </a:p>
                  </a:txBody>
                  <a:tcPr>
                    <a:lnL w="6350" cap="flat" cmpd="sng" algn="ctr">
                      <a:solidFill>
                        <a:srgbClr val="000000"/>
                      </a:solidFill>
                      <a:prstDash val="solid"/>
                      <a:round/>
                      <a:headEnd type="none" w="med" len="med"/>
                      <a:tailEnd type="none" w="med" len="med"/>
                    </a:lnL>
                  </a:tcPr>
                </a:tc>
                <a:tc>
                  <a:txBody>
                    <a:bodyPr/>
                    <a:lstStyle/>
                    <a:p>
                      <a:pPr algn="ctr"/>
                      <a:endParaRPr lang="zh-CN" altLang="en-US" sz="1600"/>
                    </a:p>
                  </a:txBody>
                  <a:tcPr/>
                </a:tc>
                <a:tc>
                  <a:txBody>
                    <a:bodyPr/>
                    <a:lstStyle/>
                    <a:p>
                      <a:pPr algn="ctr"/>
                      <a:endParaRPr lang="zh-CN" altLang="en-US" sz="1600"/>
                    </a:p>
                  </a:txBody>
                  <a:tcPr/>
                </a:tc>
                <a:tc>
                  <a:txBody>
                    <a:bodyPr/>
                    <a:lstStyle/>
                    <a:p>
                      <a:pPr algn="ctr"/>
                      <a:endParaRPr lang="zh-CN" altLang="en-US" sz="1600" dirty="0"/>
                    </a:p>
                  </a:txBody>
                  <a:tcPr/>
                </a:tc>
                <a:tc>
                  <a:txBody>
                    <a:bodyPr/>
                    <a:lstStyle/>
                    <a:p>
                      <a:pPr algn="ctr"/>
                      <a:endParaRPr lang="zh-CN" altLang="en-US" sz="1600"/>
                    </a:p>
                  </a:txBody>
                  <a:tcPr/>
                </a:tc>
                <a:tc>
                  <a:txBody>
                    <a:bodyPr/>
                    <a:lstStyle/>
                    <a:p>
                      <a:pPr algn="ctr"/>
                      <a:endParaRPr lang="zh-CN" altLang="en-US" sz="1600"/>
                    </a:p>
                  </a:txBody>
                  <a:tcPr/>
                </a:tc>
                <a:tc>
                  <a:txBody>
                    <a:bodyPr/>
                    <a:lstStyle/>
                    <a:p>
                      <a:pPr algn="ctr"/>
                      <a:endParaRPr lang="zh-CN" altLang="en-US" sz="1600" dirty="0"/>
                    </a:p>
                  </a:txBody>
                  <a:tcPr/>
                </a:tc>
              </a:tr>
            </a:tbl>
          </a:graphicData>
        </a:graphic>
      </p:graphicFrame>
      <p:sp>
        <p:nvSpPr>
          <p:cNvPr id="5" name="Rectangle 1"/>
          <p:cNvSpPr>
            <a:spLocks noChangeArrowheads="1"/>
          </p:cNvSpPr>
          <p:nvPr/>
        </p:nvSpPr>
        <p:spPr bwMode="auto">
          <a:xfrm>
            <a:off x="744684" y="1456270"/>
            <a:ext cx="11106149" cy="1753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zh-CN" sz="2400" dirty="0">
                <a:latin typeface="FZHTJW--GB1-0"/>
              </a:rPr>
              <a:t>（一）表格式结构方式</a:t>
            </a:r>
            <a:br>
              <a:rPr lang="zh-CN" altLang="zh-CN" sz="2400" dirty="0">
                <a:latin typeface="FZHTJW--GB1-0"/>
              </a:rPr>
            </a:br>
            <a:r>
              <a:rPr lang="en-US" altLang="zh-CN" sz="2400" dirty="0">
                <a:latin typeface="FZHTJW--GB1-0"/>
              </a:rPr>
              <a:t>   </a:t>
            </a:r>
            <a:r>
              <a:rPr lang="zh-CN" altLang="zh-CN" sz="2400" dirty="0">
                <a:latin typeface="FZHTJW--GB1-0"/>
              </a:rPr>
              <a:t>制作表格，将结构内容简明扼要地填入表中，以便了解和对比。</a:t>
            </a:r>
            <a:br>
              <a:rPr lang="zh-CN" altLang="zh-CN" sz="2400" dirty="0">
                <a:latin typeface="FZHTJW--GB1-0"/>
              </a:rPr>
            </a:br>
            <a:endParaRPr kumimoji="0" lang="zh-CN" altLang="zh-CN" sz="2400" b="0" i="0" u="none" strike="noStrike" cap="none" normalizeH="0" baseline="0" dirty="0">
              <a:ln>
                <a:noFill/>
              </a:ln>
              <a:effectLst/>
              <a:latin typeface="Arial" panose="020B0604020202020204" pitchFamily="34" charset="0"/>
            </a:endParaRPr>
          </a:p>
        </p:txBody>
      </p:sp>
      <p:sp>
        <p:nvSpPr>
          <p:cNvPr id="8" name="文本框 7"/>
          <p:cNvSpPr txBox="1"/>
          <p:nvPr/>
        </p:nvSpPr>
        <p:spPr>
          <a:xfrm>
            <a:off x="1149286" y="3058323"/>
            <a:ext cx="8808244" cy="873957"/>
          </a:xfrm>
          <a:prstGeom prst="rect">
            <a:avLst/>
          </a:prstGeom>
          <a:noFill/>
        </p:spPr>
        <p:txBody>
          <a:bodyPr wrap="square" rtlCol="0">
            <a:spAutoFit/>
          </a:bodyPr>
          <a:lstStyle/>
          <a:p>
            <a:pPr algn="ctr">
              <a:lnSpc>
                <a:spcPct val="150000"/>
              </a:lnSpc>
            </a:pPr>
            <a:r>
              <a:rPr kumimoji="0" lang="zh-CN" altLang="zh-CN" sz="1800" b="0" i="0" u="none" strike="noStrike" cap="none" normalizeH="0" baseline="0" dirty="0">
                <a:ln>
                  <a:noFill/>
                </a:ln>
                <a:solidFill>
                  <a:srgbClr val="242021"/>
                </a:solidFill>
                <a:effectLst/>
                <a:latin typeface="Arial" panose="020B0604020202020204" pitchFamily="34" charset="0"/>
                <a:ea typeface="FZHTJW--GB1-0"/>
              </a:rPr>
              <a:t>舞蹈结构</a:t>
            </a:r>
            <a:br>
              <a:rPr kumimoji="0" lang="zh-CN" altLang="zh-CN" sz="1800" b="0" i="0" u="none" strike="noStrike" cap="none" normalizeH="0" baseline="0" dirty="0">
                <a:ln>
                  <a:noFill/>
                </a:ln>
                <a:solidFill>
                  <a:srgbClr val="242021"/>
                </a:solidFill>
                <a:effectLst/>
                <a:latin typeface="Arial" panose="020B0604020202020204" pitchFamily="34" charset="0"/>
                <a:ea typeface="FZHTJW--GB1-0"/>
              </a:rPr>
            </a:br>
            <a:r>
              <a:rPr kumimoji="0" lang="zh-CN" altLang="zh-CN" sz="1800" b="0" i="0" u="none" strike="noStrike" cap="none" normalizeH="0" baseline="0" dirty="0">
                <a:ln>
                  <a:noFill/>
                </a:ln>
                <a:solidFill>
                  <a:srgbClr val="242021"/>
                </a:solidFill>
                <a:effectLst/>
                <a:latin typeface="Arial" panose="020B0604020202020204" pitchFamily="34" charset="0"/>
                <a:ea typeface="FZKTK--GBK1-0"/>
              </a:rPr>
              <a:t>　　　题目：　　　　　　　　形式：　　　　　　　编号：　　　　　　　时间：</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720852"/>
            <a:ext cx="10858500" cy="900112"/>
          </a:xfrm>
        </p:spPr>
        <p:txBody>
          <a:bodyPr rtlCol="0"/>
          <a:lstStyle/>
          <a:p>
            <a:r>
              <a:rPr lang="zh-CN" altLang="en-US" sz="3200" dirty="0">
                <a:solidFill>
                  <a:srgbClr val="FF0000"/>
                </a:solidFill>
                <a:latin typeface="Calibri" panose="020F0502020204030204" pitchFamily="34" charset="0"/>
                <a:cs typeface="+mn-cs"/>
              </a:rPr>
              <a:t>三、设计结构的基本原则</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72281" y="1620964"/>
            <a:ext cx="11247438" cy="3425825"/>
          </a:xfrm>
        </p:spPr>
        <p:txBody>
          <a:bodyPr rtlCol="0">
            <a:noAutofit/>
          </a:bodyPr>
          <a:lstStyle/>
          <a:p>
            <a:pPr marL="0" indent="0">
              <a:lnSpc>
                <a:spcPct val="170000"/>
              </a:lnSpc>
              <a:buNone/>
            </a:pPr>
            <a:r>
              <a:rPr lang="zh-CN" altLang="en-US" sz="2400" dirty="0">
                <a:latin typeface="FZHTJW--GB1-0"/>
              </a:rPr>
              <a:t>（二）文章式结构方式</a:t>
            </a:r>
            <a:br>
              <a:rPr lang="zh-CN" altLang="en-US" sz="2400" dirty="0">
                <a:latin typeface="FZHTJW--GB1-0"/>
              </a:rPr>
            </a:br>
            <a:r>
              <a:rPr lang="en-US" altLang="zh-CN" sz="2400" dirty="0">
                <a:latin typeface="FZHTJW--GB1-0"/>
              </a:rPr>
              <a:t>   </a:t>
            </a:r>
            <a:r>
              <a:rPr lang="zh-CN" altLang="en-US" sz="2400" dirty="0">
                <a:latin typeface="FZHTJW--GB1-0"/>
              </a:rPr>
              <a:t>写一篇文章，写明舞蹈的内容形式、主题思想、段落大意、音乐背景、舞美灯光等。</a:t>
            </a:r>
            <a:br>
              <a:rPr lang="zh-CN" altLang="en-US" sz="2400" dirty="0">
                <a:latin typeface="FZHTJW--GB1-0"/>
              </a:rPr>
            </a:br>
            <a:r>
              <a:rPr lang="zh-CN" altLang="en-US" sz="2400" dirty="0">
                <a:latin typeface="FZHTJW--GB1-0"/>
              </a:rPr>
              <a:t>（三）内心结构方式</a:t>
            </a:r>
            <a:br>
              <a:rPr lang="zh-CN" altLang="en-US" sz="2400" dirty="0">
                <a:latin typeface="FZHTJW--GB1-0"/>
              </a:rPr>
            </a:br>
            <a:r>
              <a:rPr lang="en-US" altLang="zh-CN" sz="2400" dirty="0">
                <a:latin typeface="FZHTJW--GB1-0"/>
              </a:rPr>
              <a:t>   </a:t>
            </a:r>
            <a:r>
              <a:rPr lang="zh-CN" altLang="en-US" sz="2400" dirty="0">
                <a:latin typeface="FZHTJW--GB1-0"/>
              </a:rPr>
              <a:t>这种方式是长期从事舞蹈编导工作的有经验和具有创作天才与灵感的舞蹈编导者的结构方式，通过长期积累、偶然得之，或在内心长时间的酝酿、构思、经过反复推敲后胸有成竹的内心结构方式。 </a:t>
            </a: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9140" y="745579"/>
            <a:ext cx="3231254" cy="615553"/>
          </a:xfrm>
        </p:spPr>
        <p:txBody>
          <a:bodyPr rtlCol="0"/>
          <a:lstStyle/>
          <a:p>
            <a:pPr rtl="0"/>
            <a:r>
              <a:rPr lang="zh-CN" altLang="en-US" dirty="0"/>
              <a:t>拓展阅读</a:t>
            </a:r>
            <a:endParaRPr lang="zh-CN" altLang="en-US" dirty="0"/>
          </a:p>
        </p:txBody>
      </p:sp>
      <p:sp>
        <p:nvSpPr>
          <p:cNvPr id="3" name="文本占位符 2"/>
          <p:cNvSpPr>
            <a:spLocks noGrp="1"/>
          </p:cNvSpPr>
          <p:nvPr>
            <p:ph type="body" sz="quarter" idx="12"/>
          </p:nvPr>
        </p:nvSpPr>
        <p:spPr>
          <a:xfrm>
            <a:off x="363140" y="1879840"/>
            <a:ext cx="11465719" cy="4037665"/>
          </a:xfrm>
        </p:spPr>
        <p:txBody>
          <a:bodyPr vert="horz" wrap="square" lIns="0" tIns="0" rIns="0" bIns="0" rtlCol="0" anchor="t">
            <a:noAutofit/>
          </a:bodyPr>
          <a:lstStyle/>
          <a:p>
            <a:pPr algn="l">
              <a:lnSpc>
                <a:spcPct val="150000"/>
              </a:lnSpc>
            </a:pPr>
            <a:r>
              <a:rPr lang="zh-CN" altLang="en-US" sz="2000" dirty="0"/>
              <a:t>       由金波主编的</a:t>
            </a:r>
            <a:r>
              <a:rPr lang="en-US" altLang="zh-CN" sz="2000" dirty="0"/>
              <a:t>《</a:t>
            </a:r>
            <a:r>
              <a:rPr lang="zh-CN" altLang="en-US" sz="2000" dirty="0"/>
              <a:t>舞蹈编导学</a:t>
            </a:r>
            <a:r>
              <a:rPr lang="en-US" altLang="zh-CN" sz="2000" dirty="0"/>
              <a:t>》</a:t>
            </a:r>
            <a:r>
              <a:rPr lang="zh-CN" altLang="en-US" sz="2000" dirty="0"/>
              <a:t>一书中说到“结构来自建筑用语，它具有组接的意思，后来被引用到艺术的各个领域。舞蹈结构是一部作品的框架，舞蹈编导通过它将舞蹈的主体展现出来。舞蹈的结构样式受舞蹈的主题所制约舞蹈的题材不同，就相应有不同的舞蹈的结构样式。舞蹈编导个人的气质与艺术修养程度也决定与它相应的结构样式，因此舞蹈的结构样式应是从舞蹈编导的思想中自然涌动出来的，它不受各种固定模式的束缚。但是舞蹈艺术毕竟是从人类之初就产生的精神产品，已有几千年的历史，长久的舞蹈艺术发展历史，逐渐形成了舞蹈艺术的结构模式，其中也融合借鉴了历史上其他艺术的表现手段，并逐步完善形成为自己的艺术手段，但它只是一些带有规律性的结构方式，而不是一成不变的固定模式，它是在处理不同的艺术形象过程中探索到的。所以我们要多熟悉几种舞蹈结构形式，就像我们要学会几种舞蹈种类一样，它可以使我们遇到不同的题材，在创作构思时选择与此相应的表现样式。” </a:t>
            </a:r>
            <a:br>
              <a:rPr lang="zh-CN" altLang="en-US" sz="2000" dirty="0"/>
            </a:b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245390"/>
            <a:ext cx="3568412" cy="615553"/>
          </a:xfrm>
        </p:spPr>
        <p:txBody>
          <a:bodyPr rtlCol="0"/>
          <a:lstStyle/>
          <a:p>
            <a:pPr rtl="0"/>
            <a:r>
              <a:rPr lang="zh-CN" altLang="en-US" dirty="0"/>
              <a:t>德育课堂</a:t>
            </a:r>
            <a:endParaRPr lang="zh-CN" altLang="en-US" dirty="0"/>
          </a:p>
        </p:txBody>
      </p:sp>
      <p:sp>
        <p:nvSpPr>
          <p:cNvPr id="3" name="文本占位符 2"/>
          <p:cNvSpPr>
            <a:spLocks noGrp="1"/>
          </p:cNvSpPr>
          <p:nvPr>
            <p:ph type="body" sz="quarter" idx="12"/>
          </p:nvPr>
        </p:nvSpPr>
        <p:spPr>
          <a:xfrm>
            <a:off x="358909" y="1860943"/>
            <a:ext cx="11474182" cy="2943226"/>
          </a:xfrm>
        </p:spPr>
        <p:txBody>
          <a:bodyPr vert="horz" wrap="square" lIns="0" tIns="0" rIns="0" bIns="0" rtlCol="0" anchor="t">
            <a:noAutofit/>
          </a:bodyPr>
          <a:lstStyle/>
          <a:p>
            <a:pPr algn="l">
              <a:lnSpc>
                <a:spcPct val="150000"/>
              </a:lnSpc>
            </a:pPr>
            <a:br>
              <a:rPr lang="zh-CN" altLang="en-US" sz="2400" b="0" i="0" dirty="0">
                <a:solidFill>
                  <a:srgbClr val="EC028D"/>
                </a:solidFill>
                <a:effectLst/>
                <a:latin typeface="FZSEJW--GB1-0"/>
              </a:rPr>
            </a:br>
            <a:br>
              <a:rPr lang="zh-CN" altLang="en-US" sz="1800" b="0" i="0" dirty="0">
                <a:solidFill>
                  <a:srgbClr val="EC028D"/>
                </a:solidFill>
                <a:effectLst/>
                <a:latin typeface="FZSEJW--GB1-0"/>
              </a:rPr>
            </a:br>
            <a:r>
              <a:rPr altLang="zh-CN" sz="1800" b="0" i="0" dirty="0">
                <a:solidFill>
                  <a:srgbClr val="EC028D"/>
                </a:solidFill>
                <a:effectLst/>
                <a:latin typeface="FZSEJW--GB1-0"/>
              </a:rPr>
              <a:t>    </a:t>
            </a:r>
            <a:r>
              <a:rPr lang="zh-CN" altLang="en-US" sz="2400" dirty="0"/>
              <a:t>作为舞蹈编导要努力提高自身的政治素养，积极参加政治理论知识培训课程、聆听优秀专题政治讲座等，从中吸收先进的思想，将所学的政治知识内化成自身的思想意识，将生活中充满正能量的素材自然地融入到自己的艺术作品中。 </a:t>
            </a:r>
            <a:br>
              <a:rPr lang="zh-CN" altLang="en-US" sz="2400" dirty="0"/>
            </a:br>
            <a:br>
              <a:rPr lang="zh-CN" altLang="en-US" sz="2400" dirty="0"/>
            </a:b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59460" y="2583180"/>
            <a:ext cx="9278620" cy="1269365"/>
          </a:xfrm>
        </p:spPr>
        <p:txBody>
          <a:bodyPr rtlCol="0">
            <a:normAutofit fontScale="90000"/>
          </a:bodyPr>
          <a:lstStyle/>
          <a:p>
            <a:r>
              <a:rPr lang="zh-CN" altLang="en-US" sz="4900" b="1" dirty="0"/>
              <a:t>任务六</a:t>
            </a:r>
            <a:r>
              <a:rPr lang="en-US" altLang="zh-CN" sz="4900" b="1" dirty="0"/>
              <a:t>  </a:t>
            </a:r>
            <a:r>
              <a:rPr lang="zh-CN" altLang="en-US" sz="4900" b="1" dirty="0"/>
              <a:t>幼儿舞蹈创编艺术的处理</a:t>
            </a:r>
            <a:br>
              <a:rPr lang="zh-CN" altLang="en-US" sz="3600" dirty="0">
                <a:latin typeface="楷体" panose="02010609060101010101" pitchFamily="49" charset="-122"/>
                <a:ea typeface="楷体" panose="02010609060101010101" pitchFamily="49" charset="-122"/>
              </a:rPr>
            </a:br>
            <a:endParaRPr lang="zh-CN" altLang="en-US" sz="3600" dirty="0">
              <a:latin typeface="楷体" panose="02010609060101010101" pitchFamily="49" charset="-122"/>
              <a:ea typeface="楷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314070" y="2294608"/>
            <a:ext cx="7251674" cy="1269303"/>
          </a:xfrm>
        </p:spPr>
        <p:txBody>
          <a:bodyPr rtlCol="0">
            <a:noAutofit/>
          </a:bodyPr>
          <a:lstStyle/>
          <a:p>
            <a:r>
              <a:rPr lang="zh-CN" altLang="en-US" sz="4300" b="1" dirty="0"/>
              <a:t>任务一</a:t>
            </a:r>
            <a:r>
              <a:rPr lang="en-US" altLang="zh-CN" sz="4300" b="1" dirty="0"/>
              <a:t>  </a:t>
            </a:r>
            <a:r>
              <a:rPr lang="zh-CN" altLang="en-US" sz="4300" b="1" dirty="0"/>
              <a:t>幼儿舞蹈的构思</a:t>
            </a:r>
            <a:endParaRPr lang="zh-CN" altLang="en-US" sz="4300" b="1"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808900"/>
            <a:ext cx="10858500" cy="900112"/>
          </a:xfrm>
        </p:spPr>
        <p:txBody>
          <a:bodyPr rtlCol="0"/>
          <a:lstStyle/>
          <a:p>
            <a:r>
              <a:rPr lang="zh-CN" altLang="en-US" sz="3200" dirty="0">
                <a:solidFill>
                  <a:srgbClr val="FF0000"/>
                </a:solidFill>
                <a:latin typeface="Calibri" panose="020F0502020204030204" pitchFamily="34" charset="0"/>
                <a:cs typeface="+mn-cs"/>
              </a:rPr>
              <a:t>一、重复、再现</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12063" y="1823733"/>
            <a:ext cx="11270285" cy="3425825"/>
          </a:xfrm>
        </p:spPr>
        <p:txBody>
          <a:bodyPr rtlCol="0">
            <a:noAutofit/>
          </a:bodyPr>
          <a:lstStyle/>
          <a:p>
            <a:pPr marL="0" indent="0">
              <a:lnSpc>
                <a:spcPct val="160000"/>
              </a:lnSpc>
              <a:buNone/>
            </a:pPr>
            <a:br>
              <a:rPr lang="zh-CN" altLang="en-US" sz="2400" b="0" i="0" dirty="0">
                <a:solidFill>
                  <a:schemeClr val="tx1"/>
                </a:solidFill>
                <a:effectLst/>
                <a:latin typeface="FZHTJW--GB1-0"/>
              </a:rPr>
            </a:br>
            <a:r>
              <a:rPr lang="en-US" altLang="zh-CN" sz="2400" dirty="0">
                <a:latin typeface="FZHTJW--GB1-0"/>
              </a:rPr>
              <a:t>   </a:t>
            </a:r>
            <a:r>
              <a:rPr lang="zh-CN" altLang="en-US" sz="2400" dirty="0">
                <a:latin typeface="FZHTJW--GB1-0"/>
              </a:rPr>
              <a:t>重复的方法也称再现法。这是组合舞蹈最原始最简便的方法，目的是保留视觉的延续性，只有对捕捉到的形象，即动作形象进行重复才能给观众留下深刻的印象，这就是形象的确立。舞蹈中主题动作只有一个，其他的动作都是这个动作的变化发展。这种方法叫作重复动作的方法。为了使舞蹈形象和“意境”留在观众心上，因此重复、再现的手法是不可少的。 </a:t>
            </a:r>
            <a:br>
              <a:rPr lang="zh-CN" altLang="en-US" sz="2400" dirty="0">
                <a:latin typeface="FZHTJW--GB1-0"/>
              </a:rPr>
            </a:br>
            <a:endParaRPr lang="zh-CN" altLang="en-US" sz="2400" dirty="0">
              <a:latin typeface="FZHTJW--GB1-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94664" y="501662"/>
            <a:ext cx="10858500" cy="900112"/>
          </a:xfrm>
        </p:spPr>
        <p:txBody>
          <a:bodyPr rtlCol="0"/>
          <a:lstStyle/>
          <a:p>
            <a:r>
              <a:rPr lang="zh-CN" altLang="en-US" sz="3200" dirty="0">
                <a:solidFill>
                  <a:srgbClr val="FF0000"/>
                </a:solidFill>
                <a:latin typeface="Calibri" panose="020F0502020204030204" pitchFamily="34" charset="0"/>
                <a:cs typeface="+mn-cs"/>
              </a:rPr>
              <a:t>一、重复、再现</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724206" y="1541463"/>
            <a:ext cx="11255654" cy="4888027"/>
          </a:xfrm>
        </p:spPr>
        <p:txBody>
          <a:bodyPr rtlCol="0">
            <a:noAutofit/>
          </a:bodyPr>
          <a:lstStyle/>
          <a:p>
            <a:pPr marL="0" indent="0">
              <a:lnSpc>
                <a:spcPct val="170000"/>
              </a:lnSpc>
              <a:buNone/>
            </a:pPr>
            <a:r>
              <a:rPr lang="zh-CN" altLang="en-US" sz="2400" dirty="0">
                <a:latin typeface="FZHTJW--GB1-0"/>
              </a:rPr>
              <a:t>重复再现的方法有：</a:t>
            </a:r>
            <a:br>
              <a:rPr lang="zh-CN" altLang="en-US" sz="2400" dirty="0">
                <a:latin typeface="FZHTJW--GB1-0"/>
              </a:rPr>
            </a:br>
            <a:r>
              <a:rPr lang="en-US" altLang="zh-CN" sz="2400" dirty="0">
                <a:latin typeface="FZHTJW--GB1-0"/>
              </a:rPr>
              <a:t>1. </a:t>
            </a:r>
            <a:r>
              <a:rPr lang="zh-CN" altLang="en-US" sz="2400" dirty="0">
                <a:latin typeface="FZHTJW--GB1-0"/>
              </a:rPr>
              <a:t>单一重复（一个动作、一个造型、一个舞步、一个技巧的重复）；</a:t>
            </a:r>
            <a:br>
              <a:rPr lang="zh-CN" altLang="en-US" sz="2400" dirty="0">
                <a:latin typeface="FZHTJW--GB1-0"/>
              </a:rPr>
            </a:br>
            <a:r>
              <a:rPr lang="en-US" altLang="zh-CN" sz="2400" dirty="0">
                <a:latin typeface="FZHTJW--GB1-0"/>
              </a:rPr>
              <a:t>2. </a:t>
            </a:r>
            <a:r>
              <a:rPr lang="zh-CN" altLang="en-US" sz="2400" dirty="0">
                <a:latin typeface="FZHTJW--GB1-0"/>
              </a:rPr>
              <a:t>组合重复（两个以上的动作组合起来重复）；</a:t>
            </a:r>
            <a:br>
              <a:rPr lang="zh-CN" altLang="en-US" sz="2400" dirty="0">
                <a:latin typeface="FZHTJW--GB1-0"/>
              </a:rPr>
            </a:br>
            <a:r>
              <a:rPr lang="en-US" altLang="zh-CN" sz="2400" dirty="0">
                <a:latin typeface="FZHTJW--GB1-0"/>
              </a:rPr>
              <a:t>3. </a:t>
            </a:r>
            <a:r>
              <a:rPr lang="zh-CN" altLang="en-US" sz="2400" dirty="0">
                <a:latin typeface="FZHTJW--GB1-0"/>
              </a:rPr>
              <a:t>舞句重复（两个八拍的动作组合成一个舞句进行重复）；</a:t>
            </a:r>
            <a:br>
              <a:rPr lang="zh-CN" altLang="en-US" sz="2400" dirty="0">
                <a:latin typeface="FZHTJW--GB1-0"/>
              </a:rPr>
            </a:br>
            <a:r>
              <a:rPr lang="en-US" altLang="zh-CN" sz="2400" dirty="0">
                <a:latin typeface="FZHTJW--GB1-0"/>
              </a:rPr>
              <a:t>4. </a:t>
            </a:r>
            <a:r>
              <a:rPr lang="zh-CN" altLang="en-US" sz="2400" dirty="0">
                <a:latin typeface="FZHTJW--GB1-0"/>
              </a:rPr>
              <a:t>舞段重复（四个八拍的动作舞句形成的一个舞段进行重复）；</a:t>
            </a:r>
            <a:br>
              <a:rPr lang="zh-CN" altLang="en-US" sz="2400" dirty="0">
                <a:latin typeface="FZHTJW--GB1-0"/>
              </a:rPr>
            </a:br>
            <a:r>
              <a:rPr lang="en-US" altLang="zh-CN" sz="2400" dirty="0">
                <a:latin typeface="FZHTJW--GB1-0"/>
              </a:rPr>
              <a:t>5. </a:t>
            </a:r>
            <a:r>
              <a:rPr lang="zh-CN" altLang="en-US" sz="2400" dirty="0">
                <a:latin typeface="FZHTJW--GB1-0"/>
              </a:rPr>
              <a:t>不间断重复（连续重复一组动作或一个动作）；</a:t>
            </a:r>
            <a:br>
              <a:rPr lang="zh-CN" altLang="en-US" sz="2400" dirty="0">
                <a:latin typeface="FZHTJW--GB1-0"/>
              </a:rPr>
            </a:br>
            <a:r>
              <a:rPr lang="en-US" altLang="zh-CN" sz="2400" dirty="0">
                <a:latin typeface="FZHTJW--GB1-0"/>
              </a:rPr>
              <a:t>6. </a:t>
            </a:r>
            <a:r>
              <a:rPr lang="zh-CN" altLang="en-US" sz="2400" dirty="0">
                <a:latin typeface="FZHTJW--GB1-0"/>
              </a:rPr>
              <a:t>间断重复（再现重复主题动作或核心组合）</a:t>
            </a: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94399" y="801585"/>
            <a:ext cx="10858500" cy="900112"/>
          </a:xfrm>
        </p:spPr>
        <p:txBody>
          <a:bodyPr rtlCol="0"/>
          <a:lstStyle/>
          <a:p>
            <a:r>
              <a:rPr lang="zh-CN" altLang="en-US" sz="3200" dirty="0">
                <a:solidFill>
                  <a:srgbClr val="FF0000"/>
                </a:solidFill>
                <a:latin typeface="Calibri" panose="020F0502020204030204" pitchFamily="34" charset="0"/>
                <a:cs typeface="+mn-cs"/>
              </a:rPr>
              <a:t>一、重复、再现</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738836" y="1896999"/>
            <a:ext cx="10914063" cy="4072204"/>
          </a:xfrm>
        </p:spPr>
        <p:txBody>
          <a:bodyPr rtlCol="0">
            <a:noAutofit/>
          </a:bodyPr>
          <a:lstStyle/>
          <a:p>
            <a:pPr marL="0" indent="0">
              <a:lnSpc>
                <a:spcPct val="170000"/>
              </a:lnSpc>
              <a:buNone/>
            </a:pPr>
            <a:r>
              <a:rPr lang="en-US" altLang="zh-CN" sz="2400" dirty="0">
                <a:latin typeface="FZHTJW--GB1-0"/>
              </a:rPr>
              <a:t>7. </a:t>
            </a:r>
            <a:r>
              <a:rPr lang="zh-CN" altLang="en-US" sz="2400" dirty="0">
                <a:latin typeface="FZHTJW--GB1-0"/>
              </a:rPr>
              <a:t>完全重复（不作任何改变的原样重复）；</a:t>
            </a:r>
            <a:br>
              <a:rPr lang="zh-CN" altLang="en-US" sz="2400" dirty="0">
                <a:latin typeface="FZHTJW--GB1-0"/>
              </a:rPr>
            </a:br>
            <a:r>
              <a:rPr lang="en-US" altLang="zh-CN" sz="2400" dirty="0">
                <a:latin typeface="FZHTJW--GB1-0"/>
              </a:rPr>
              <a:t>8. </a:t>
            </a:r>
            <a:r>
              <a:rPr lang="zh-CN" altLang="en-US" sz="2400" dirty="0">
                <a:latin typeface="FZHTJW--GB1-0"/>
              </a:rPr>
              <a:t>不完全重复（改头重复、改尾重复）；</a:t>
            </a:r>
            <a:br>
              <a:rPr lang="zh-CN" altLang="en-US" sz="2400" dirty="0">
                <a:latin typeface="FZHTJW--GB1-0"/>
              </a:rPr>
            </a:br>
            <a:r>
              <a:rPr lang="en-US" altLang="zh-CN" sz="2400" dirty="0">
                <a:latin typeface="FZHTJW--GB1-0"/>
              </a:rPr>
              <a:t>9. </a:t>
            </a:r>
            <a:r>
              <a:rPr lang="zh-CN" altLang="en-US" sz="2400" dirty="0">
                <a:latin typeface="FZHTJW--GB1-0"/>
              </a:rPr>
              <a:t>节奏重复（对有特殊性节奏型的重复）；</a:t>
            </a:r>
            <a:br>
              <a:rPr lang="zh-CN" altLang="en-US" sz="2400" dirty="0">
                <a:latin typeface="FZHTJW--GB1-0"/>
              </a:rPr>
            </a:br>
            <a:r>
              <a:rPr lang="en-US" altLang="zh-CN" sz="2400" dirty="0">
                <a:latin typeface="FZHTJW--GB1-0"/>
              </a:rPr>
              <a:t>10. </a:t>
            </a:r>
            <a:r>
              <a:rPr lang="zh-CN" altLang="en-US" sz="2400" dirty="0">
                <a:latin typeface="FZHTJW--GB1-0"/>
              </a:rPr>
              <a:t>省略重复（重复一组动作时重复主要动作，省略次要动作）；</a:t>
            </a:r>
            <a:br>
              <a:rPr lang="zh-CN" altLang="en-US" sz="2400" dirty="0">
                <a:latin typeface="FZHTJW--GB1-0"/>
              </a:rPr>
            </a:br>
            <a:r>
              <a:rPr lang="en-US" altLang="zh-CN" sz="2400" dirty="0">
                <a:latin typeface="FZHTJW--GB1-0"/>
              </a:rPr>
              <a:t>11. </a:t>
            </a:r>
            <a:r>
              <a:rPr lang="zh-CN" altLang="en-US" sz="2400" dirty="0">
                <a:latin typeface="FZHTJW--GB1-0"/>
              </a:rPr>
              <a:t>扩充重复（在一组动作中的某一个动作重复两次或三次）；</a:t>
            </a:r>
            <a:br>
              <a:rPr lang="zh-CN" altLang="en-US" sz="2400" dirty="0">
                <a:latin typeface="FZHTJW--GB1-0"/>
              </a:rPr>
            </a:br>
            <a:r>
              <a:rPr lang="en-US" altLang="zh-CN" sz="2400" dirty="0">
                <a:latin typeface="FZHTJW--GB1-0"/>
              </a:rPr>
              <a:t>12. </a:t>
            </a:r>
            <a:r>
              <a:rPr lang="zh-CN" altLang="en-US" sz="2400" dirty="0">
                <a:latin typeface="FZHTJW--GB1-0"/>
              </a:rPr>
              <a:t>加花重复（一组动作在重复中加进新动作进行重复）。</a:t>
            </a:r>
            <a:br>
              <a:rPr lang="zh-CN" altLang="en-US" sz="2400" b="0" i="0" dirty="0">
                <a:solidFill>
                  <a:schemeClr val="tx1"/>
                </a:solidFill>
                <a:effectLst/>
                <a:latin typeface="FZSSJW--GB1-0"/>
              </a:rPr>
            </a:br>
            <a:br>
              <a:rPr lang="zh-CN" altLang="en-US" sz="2400" dirty="0">
                <a:solidFill>
                  <a:schemeClr val="tx1"/>
                </a:solidFill>
              </a:rPr>
            </a:br>
            <a:br>
              <a:rPr lang="zh-CN" altLang="en-US" sz="2400" dirty="0">
                <a:solidFill>
                  <a:schemeClr val="tx1"/>
                </a:solidFill>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530923"/>
            <a:ext cx="10858500" cy="900112"/>
          </a:xfrm>
        </p:spPr>
        <p:txBody>
          <a:bodyPr rtlCol="0"/>
          <a:lstStyle/>
          <a:p>
            <a:r>
              <a:rPr lang="zh-CN" altLang="en-US" sz="3200" dirty="0">
                <a:solidFill>
                  <a:srgbClr val="FF0000"/>
                </a:solidFill>
                <a:latin typeface="Calibri" panose="020F0502020204030204" pitchFamily="34" charset="0"/>
                <a:cs typeface="+mn-cs"/>
              </a:rPr>
              <a:t>二、夸张</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94564" y="1496632"/>
            <a:ext cx="10858500" cy="4670082"/>
          </a:xfrm>
        </p:spPr>
        <p:txBody>
          <a:bodyPr rtlCol="0">
            <a:noAutofit/>
          </a:bodyPr>
          <a:lstStyle/>
          <a:p>
            <a:pPr marL="0" indent="0">
              <a:lnSpc>
                <a:spcPct val="170000"/>
              </a:lnSpc>
              <a:buNone/>
            </a:pPr>
            <a:r>
              <a:rPr lang="zh-CN" altLang="en-US" sz="2400" dirty="0">
                <a:solidFill>
                  <a:schemeClr val="tx1"/>
                </a:solidFill>
                <a:latin typeface="Arial" panose="020B0604020202020204" pitchFamily="34" charset="0"/>
                <a:ea typeface="宋体" panose="02010600030101010101" pitchFamily="2" charset="-122"/>
              </a:rPr>
              <a:t>       </a:t>
            </a:r>
            <a:r>
              <a:rPr lang="zh-CN" altLang="en-US" sz="2400" dirty="0">
                <a:latin typeface="FZHTJW--GB1-0"/>
              </a:rPr>
              <a:t>艺术源于生活而又高于生活，舞蹈也同其他艺术一样，特别善于使用夸张的方法来发展其艺术形象。这是由于舞蹈是反映生活的特殊形态这一性质所决定的。所谓夸张，是指在生活的基础上，运用经过夸张了的舞蹈动作，尽情渲染，使作品内容和人物情绪都得到充分的表现，即凭借认得形体动作，夸张其特点，浓缩其感情，使所有反映的人和事物具有更强烈的艺术感染力。当然这种夸张不是无限度的随意夸张，它是根植于艺术原型，又不失艺术原型精气神韵的有限夸张，舞蹈编导的高明之处就在于能巧妙地把握住夸张的“度”。 </a:t>
            </a:r>
            <a:br>
              <a:rPr lang="zh-CN" altLang="en-US" sz="2400" dirty="0">
                <a:latin typeface="FZHTJW--GB1-0"/>
              </a:rPr>
            </a:br>
            <a:br>
              <a:rPr lang="zh-CN" altLang="en-US" sz="24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49" y="505766"/>
            <a:ext cx="10858500" cy="900112"/>
          </a:xfrm>
        </p:spPr>
        <p:txBody>
          <a:bodyPr rtlCol="0"/>
          <a:lstStyle/>
          <a:p>
            <a:r>
              <a:rPr lang="zh-CN" altLang="en-US" sz="3200" dirty="0">
                <a:solidFill>
                  <a:srgbClr val="FF0000"/>
                </a:solidFill>
                <a:latin typeface="Calibri" panose="020F0502020204030204" pitchFamily="34" charset="0"/>
                <a:cs typeface="+mn-cs"/>
              </a:rPr>
              <a:t>三、对比</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93711" y="1574128"/>
            <a:ext cx="11204575" cy="4914455"/>
          </a:xfrm>
        </p:spPr>
        <p:txBody>
          <a:bodyPr rtlCol="0">
            <a:noAutofit/>
          </a:bodyPr>
          <a:lstStyle/>
          <a:p>
            <a:pPr marL="0" indent="0">
              <a:lnSpc>
                <a:spcPct val="150000"/>
              </a:lnSpc>
              <a:buNone/>
            </a:pPr>
            <a:r>
              <a:rPr lang="zh-CN" altLang="en-US" sz="2400" dirty="0">
                <a:solidFill>
                  <a:schemeClr val="tx1"/>
                </a:solidFill>
                <a:latin typeface="Arial" panose="020B0604020202020204" pitchFamily="34" charset="0"/>
                <a:ea typeface="宋体" panose="02010600030101010101" pitchFamily="2" charset="-122"/>
              </a:rPr>
              <a:t>       </a:t>
            </a:r>
            <a:r>
              <a:rPr lang="zh-CN" altLang="en-US" sz="2400" dirty="0">
                <a:latin typeface="FZHTJW--GB1-0"/>
              </a:rPr>
              <a:t>对比是舞蹈语言组合中运用最广泛、使用行之有效的方法。对比有时间（节奏）上的快慢、强弱、延长短暂的对比等；有空间（造型）上的大小、左右、前后、横竖、斜正、面背、分合的对比等；有动作幅度大小、长短、宽窄、深浅、薄厚、高低的对比等；有线形对比、点线、面体、方长、圆直、角块、乱整的对比等；有密度单复、多寡、收放、聚散、密稀的对比等；有光色明暗、冷暖、清混、浓淡的对比等，这些对比变化不应是形式上的安排，而是人物内心情感上的促使。舞蹈动作的变化也应如此，对比性的动作加大了情绪变化的起伏，使各种情感在相对中显得更鲜明、突出，所以，对比的方法能使舞蹈语言更生动。 </a:t>
            </a:r>
            <a:br>
              <a:rPr lang="zh-CN" altLang="en-US" sz="2400" dirty="0">
                <a:latin typeface="FZHTJW--GB1-0"/>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94238" y="1045503"/>
            <a:ext cx="3231254" cy="615553"/>
          </a:xfrm>
        </p:spPr>
        <p:txBody>
          <a:bodyPr rtlCol="0"/>
          <a:lstStyle/>
          <a:p>
            <a:pPr rtl="0"/>
            <a:r>
              <a:rPr lang="zh-CN" altLang="en-US" dirty="0"/>
              <a:t>典型案例</a:t>
            </a:r>
            <a:endParaRPr lang="zh-CN" altLang="en-US" dirty="0"/>
          </a:p>
        </p:txBody>
      </p:sp>
      <p:sp>
        <p:nvSpPr>
          <p:cNvPr id="3" name="文本占位符 2"/>
          <p:cNvSpPr>
            <a:spLocks noGrp="1"/>
          </p:cNvSpPr>
          <p:nvPr>
            <p:ph type="body" sz="quarter" idx="12"/>
          </p:nvPr>
        </p:nvSpPr>
        <p:spPr>
          <a:xfrm>
            <a:off x="363140" y="2001284"/>
            <a:ext cx="11465719" cy="4037665"/>
          </a:xfrm>
        </p:spPr>
        <p:txBody>
          <a:bodyPr vert="horz" wrap="square" lIns="0" tIns="0" rIns="0" bIns="0" rtlCol="0" anchor="t">
            <a:noAutofit/>
          </a:bodyPr>
          <a:lstStyle/>
          <a:p>
            <a:pPr algn="l">
              <a:lnSpc>
                <a:spcPct val="150000"/>
              </a:lnSpc>
            </a:pPr>
            <a:r>
              <a:rPr lang="zh-CN" altLang="en-US" sz="2000" dirty="0"/>
              <a:t>      由浙江义乌市稠州幼儿园选送、少儿舞蹈著名编导周旭光原创的舞蹈作品</a:t>
            </a:r>
            <a:r>
              <a:rPr lang="en-US" altLang="zh-CN" sz="2000" dirty="0"/>
              <a:t>《</a:t>
            </a:r>
            <a:r>
              <a:rPr lang="zh-CN" altLang="en-US" sz="2000" dirty="0"/>
              <a:t>边走边唱</a:t>
            </a:r>
            <a:r>
              <a:rPr lang="en-US" altLang="zh-CN" sz="2000" dirty="0"/>
              <a:t>》</a:t>
            </a:r>
            <a:r>
              <a:rPr lang="zh-CN" altLang="en-US" sz="2000" dirty="0"/>
              <a:t>，在全国第十届“小荷风采”全国少儿舞蹈展演中斩获金奖。这个舞蹈作品的艺术处理可以用“新</a:t>
            </a:r>
            <a:r>
              <a:rPr lang="en-US" altLang="zh-CN" sz="2000" dirty="0"/>
              <a:t>·</a:t>
            </a:r>
            <a:r>
              <a:rPr lang="zh-CN" altLang="en-US" sz="2000" dirty="0"/>
              <a:t>奇”二个字概括。舞蹈中小蜗牛们的神态眼神表达非常到位，两只横穿舞台的小蜗牛贯穿始终，让整个舞蹈一气呵成。从而活灵活现体现出小蜗牛抬头看天，低头看路，优哉游哉，边走边唱的动作美和意境美。整个作品通过拟人、对比、夸装等手法来表达立意，准确捕捉到了幼儿视角中的自然之趣，创意独特、艺术处理方法巧妙。作为以动作为语言的舞蹈艺术，编导在创作过程中要紧紧围绕作品的主题、内容、情节选择适合的方式和手法使其更加充分、完美的展现出来。 </a:t>
            </a:r>
            <a:br>
              <a:rPr lang="zh-CN" altLang="en-US" sz="2000" dirty="0"/>
            </a:b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245390"/>
            <a:ext cx="3568412" cy="615553"/>
          </a:xfrm>
        </p:spPr>
        <p:txBody>
          <a:bodyPr rtlCol="0"/>
          <a:lstStyle/>
          <a:p>
            <a:pPr rtl="0"/>
            <a:r>
              <a:rPr lang="zh-CN" altLang="en-US" dirty="0"/>
              <a:t>德育课堂</a:t>
            </a:r>
            <a:endParaRPr lang="zh-CN" altLang="en-US" dirty="0"/>
          </a:p>
        </p:txBody>
      </p:sp>
      <p:sp>
        <p:nvSpPr>
          <p:cNvPr id="3" name="文本占位符 2"/>
          <p:cNvSpPr>
            <a:spLocks noGrp="1"/>
          </p:cNvSpPr>
          <p:nvPr>
            <p:ph type="body" sz="quarter" idx="12"/>
          </p:nvPr>
        </p:nvSpPr>
        <p:spPr>
          <a:xfrm>
            <a:off x="563269" y="1155802"/>
            <a:ext cx="11228833" cy="4456808"/>
          </a:xfrm>
        </p:spPr>
        <p:txBody>
          <a:bodyPr vert="horz" wrap="square" lIns="0" tIns="0" rIns="0" bIns="0" rtlCol="0" anchor="t">
            <a:noAutofit/>
          </a:bodyPr>
          <a:lstStyle/>
          <a:p>
            <a:pPr algn="l">
              <a:lnSpc>
                <a:spcPct val="150000"/>
              </a:lnSpc>
            </a:pPr>
            <a:br>
              <a:rPr lang="zh-CN" altLang="en-US" sz="2400" b="0" i="0" dirty="0">
                <a:solidFill>
                  <a:srgbClr val="EC028D"/>
                </a:solidFill>
                <a:effectLst/>
                <a:latin typeface="FZSEJW--GB1-0"/>
              </a:rPr>
            </a:br>
            <a:br>
              <a:rPr lang="zh-CN" altLang="en-US" sz="1800" b="0" i="0" dirty="0">
                <a:solidFill>
                  <a:srgbClr val="EC028D"/>
                </a:solidFill>
                <a:effectLst/>
                <a:latin typeface="FZSEJW--GB1-0"/>
              </a:rPr>
            </a:br>
            <a:endParaRPr lang="en-US" altLang="zh-CN" dirty="0">
              <a:solidFill>
                <a:srgbClr val="242021"/>
              </a:solidFill>
              <a:latin typeface="FZKTK--GBK1-0"/>
            </a:endParaRPr>
          </a:p>
          <a:p>
            <a:pPr algn="l">
              <a:lnSpc>
                <a:spcPct val="150000"/>
              </a:lnSpc>
            </a:pPr>
            <a:r>
              <a:rPr lang="en-US" altLang="zh-CN" sz="2400" dirty="0">
                <a:solidFill>
                  <a:srgbClr val="242021"/>
                </a:solidFill>
                <a:latin typeface="FZKTK--GBK1-0"/>
              </a:rPr>
              <a:t>   </a:t>
            </a:r>
            <a:r>
              <a:rPr lang="zh-CN" altLang="en-US" sz="2400" dirty="0"/>
              <a:t>在这个开拓的年代，人们的观念、意识产生了本质的变化，幼儿的精神面貌、心理状态随时代的发展而变化。我们的艺术观念和创作思想必须服从于整个社会经济文化发展的需要，塑造出鲜明的具有时代感，有幼儿典型特点的艺术形象，为社会服务为幼儿服务。 </a:t>
            </a:r>
            <a:br>
              <a:rPr lang="zh-CN" altLang="en-US" sz="2400" dirty="0"/>
            </a:br>
            <a:br>
              <a:rPr lang="zh-CN" altLang="en-US" sz="2400" dirty="0"/>
            </a:b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417955" y="2546985"/>
            <a:ext cx="6964680" cy="1269365"/>
          </a:xfrm>
        </p:spPr>
        <p:txBody>
          <a:bodyPr rtlCol="0">
            <a:normAutofit fontScale="90000"/>
          </a:bodyPr>
          <a:lstStyle/>
          <a:p>
            <a:r>
              <a:rPr lang="zh-CN" altLang="en-US" sz="4900" b="1" dirty="0"/>
              <a:t>任务七</a:t>
            </a:r>
            <a:r>
              <a:rPr lang="en-US" altLang="zh-CN" sz="4900" b="1" dirty="0"/>
              <a:t>  </a:t>
            </a:r>
            <a:r>
              <a:rPr lang="zh-CN" altLang="en-US" sz="4900" b="1" dirty="0"/>
              <a:t>幼儿舞蹈的构图</a:t>
            </a:r>
            <a:r>
              <a:rPr lang="zh-CN" altLang="en-US" sz="4400" dirty="0">
                <a:solidFill>
                  <a:schemeClr val="accent1"/>
                </a:solidFill>
                <a:latin typeface="+mj-ea"/>
                <a:ea typeface="+mj-ea"/>
              </a:rPr>
              <a:t> </a:t>
            </a:r>
            <a:br>
              <a:rPr lang="zh-CN" altLang="en-US" sz="4400" dirty="0">
                <a:solidFill>
                  <a:schemeClr val="accent1"/>
                </a:solidFill>
                <a:latin typeface="+mj-ea"/>
                <a:ea typeface="+mj-ea"/>
              </a:rPr>
            </a:br>
            <a:endParaRPr lang="zh-CN" altLang="en-US" sz="3600" dirty="0">
              <a:latin typeface="楷体" panose="02010609060101010101" pitchFamily="49" charset="-122"/>
              <a:ea typeface="楷体" panose="02010609060101010101" pitchFamily="49"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78834" y="428510"/>
            <a:ext cx="10858500" cy="900112"/>
          </a:xfrm>
        </p:spPr>
        <p:txBody>
          <a:bodyPr rtlCol="0"/>
          <a:lstStyle/>
          <a:p>
            <a:r>
              <a:rPr lang="zh-CN" altLang="en-US" sz="3200" dirty="0">
                <a:solidFill>
                  <a:srgbClr val="FF0000"/>
                </a:solidFill>
                <a:latin typeface="Calibri" panose="020F0502020204030204" pitchFamily="34" charset="0"/>
                <a:cs typeface="+mn-cs"/>
              </a:rPr>
              <a:t>一、构图的概念</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78834" y="1407655"/>
            <a:ext cx="11021631" cy="5146763"/>
          </a:xfrm>
        </p:spPr>
        <p:txBody>
          <a:bodyPr rtlCol="0">
            <a:noAutofit/>
          </a:bodyPr>
          <a:lstStyle/>
          <a:p>
            <a:pPr marL="0" indent="0">
              <a:lnSpc>
                <a:spcPct val="170000"/>
              </a:lnSpc>
              <a:buNone/>
            </a:pPr>
            <a:r>
              <a:rPr lang="en-US" altLang="zh-CN" sz="2400" dirty="0">
                <a:solidFill>
                  <a:schemeClr val="tx1"/>
                </a:solidFill>
                <a:latin typeface="Arial" panose="020B0604020202020204" pitchFamily="34" charset="0"/>
                <a:ea typeface="宋体" panose="02010600030101010101" pitchFamily="2" charset="-122"/>
              </a:rPr>
              <a:t>   </a:t>
            </a:r>
            <a:r>
              <a:rPr lang="zh-CN" altLang="en-US" sz="2300" dirty="0">
                <a:solidFill>
                  <a:schemeClr val="tx1"/>
                </a:solidFill>
                <a:latin typeface="FZHTJW--GB1-0"/>
                <a:ea typeface="+mn-ea"/>
              </a:rPr>
              <a:t>“构图”，是美术用语，其英语原文 </a:t>
            </a:r>
            <a:r>
              <a:rPr lang="en-US" altLang="zh-CN" sz="2300" dirty="0">
                <a:solidFill>
                  <a:schemeClr val="tx1"/>
                </a:solidFill>
                <a:latin typeface="FZHTJW--GB1-0"/>
                <a:ea typeface="+mn-ea"/>
              </a:rPr>
              <a:t>composition </a:t>
            </a:r>
            <a:r>
              <a:rPr lang="zh-CN" altLang="en-US" sz="2300" dirty="0">
                <a:solidFill>
                  <a:schemeClr val="tx1"/>
                </a:solidFill>
                <a:latin typeface="FZHTJW--GB1-0"/>
                <a:ea typeface="+mn-ea"/>
              </a:rPr>
              <a:t>是组成、合成的意思。舞蹈构图是舞蹈语言在舞蹈舞台上存在和呈现的方式，也是舞蹈在时间、空间中的动态结构，一般指舞蹈者在舞台空间的运动线（不断变化、流动的舞蹈路线或队形）和画面造型，是舞蹈作品的重要表现手段之一。从广义上来说，它属于舞蹈语言的一个组成部分，因为，一个舞者所做出的由一系列舞蹈动作组成的舞蹈语言，在舞台上必然要和不同的人物以及布景、灯光、道具形成一定的舞蹈画面，在不同的舞蹈画面的变化、流动中把舞蹈语言所表达的情意展现出来。这些舞蹈画面即是由舞蹈的动作姿态造型和舞蹈队形所形成的舞蹈构图所组成的，所以，我们也把舞蹈构图称为舞蹈画面。</a:t>
            </a: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79933" y="697293"/>
            <a:ext cx="10858500" cy="900112"/>
          </a:xfrm>
        </p:spPr>
        <p:txBody>
          <a:bodyPr rtlCol="0"/>
          <a:lstStyle/>
          <a:p>
            <a:r>
              <a:rPr lang="zh-CN" altLang="en-US" sz="3200" dirty="0">
                <a:solidFill>
                  <a:srgbClr val="FF0000"/>
                </a:solidFill>
                <a:latin typeface="Calibri" panose="020F0502020204030204" pitchFamily="34" charset="0"/>
                <a:cs typeface="+mn-cs"/>
              </a:rPr>
              <a:t>二、舞台方位、区域</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79933" y="1471612"/>
            <a:ext cx="11111007" cy="3914775"/>
          </a:xfrm>
        </p:spPr>
        <p:txBody>
          <a:bodyPr rtlCol="0">
            <a:noAutofit/>
          </a:bodyPr>
          <a:lstStyle/>
          <a:p>
            <a:pPr marL="0" indent="0">
              <a:lnSpc>
                <a:spcPct val="150000"/>
              </a:lnSpc>
              <a:buNone/>
            </a:pPr>
            <a:br>
              <a:rPr lang="zh-CN" altLang="en-US" sz="2400" b="0" i="0" dirty="0">
                <a:solidFill>
                  <a:schemeClr val="tx1"/>
                </a:solidFill>
                <a:effectLst/>
                <a:latin typeface="FZHTJW--GB1-0"/>
              </a:rPr>
            </a:br>
            <a:r>
              <a:rPr lang="zh-CN" altLang="en-US" sz="2300" dirty="0">
                <a:latin typeface="FZHTJW--GB1-0"/>
              </a:rPr>
              <a:t>（一）舞台方位</a:t>
            </a:r>
            <a:br>
              <a:rPr lang="zh-CN" altLang="en-US" sz="2300" dirty="0">
                <a:latin typeface="FZHTJW--GB1-0"/>
              </a:rPr>
            </a:br>
            <a:r>
              <a:rPr lang="en-US" altLang="zh-CN" sz="2300" dirty="0">
                <a:latin typeface="FZHTJW--GB1-0"/>
              </a:rPr>
              <a:t>   </a:t>
            </a:r>
            <a:r>
              <a:rPr lang="zh-CN" altLang="en-US" sz="2300" dirty="0">
                <a:latin typeface="FZHTJW--GB1-0"/>
              </a:rPr>
              <a:t>舞台方位是指舞蹈场记（舞蹈者的位置和走向、路线）专用以明确方向的名称，共八个方位。即舞台正前方为第一方位，右侧前方为第二方位，右旁为第三方位，右侧后方为第四方位，正后方为第五方位，左侧后方为第六方位，左旁为第七方位，左侧前方为第八方位。为叙述方便第一至第八方位，依次简称为第 </a:t>
            </a:r>
            <a:r>
              <a:rPr lang="en-US" altLang="zh-CN" sz="2300" dirty="0">
                <a:latin typeface="FZHTJW--GB1-0"/>
              </a:rPr>
              <a:t>1. 2. 3. 4. 5. 6. 7. 8 </a:t>
            </a:r>
            <a:r>
              <a:rPr lang="zh-CN" altLang="en-US" sz="2300" dirty="0">
                <a:latin typeface="FZHTJW--GB1-0"/>
              </a:rPr>
              <a:t>点。 </a:t>
            </a:r>
            <a:br>
              <a:rPr lang="zh-CN" altLang="en-US" sz="2300" dirty="0">
                <a:latin typeface="FZHTJW--GB1-0"/>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433387"/>
            <a:ext cx="10858500" cy="900112"/>
          </a:xfrm>
        </p:spPr>
        <p:txBody>
          <a:bodyPr rtlCol="0"/>
          <a:lstStyle/>
          <a:p>
            <a:r>
              <a:rPr lang="zh-CN" altLang="en-US" sz="3200" b="0" i="0" dirty="0">
                <a:solidFill>
                  <a:srgbClr val="EC028D"/>
                </a:solidFill>
                <a:effectLst/>
                <a:latin typeface="FZHTJW--GB1-0"/>
              </a:rPr>
              <a:t>一、构思的概念</a:t>
            </a:r>
            <a:endParaRPr lang="zh-CN" altLang="en-US"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42477" y="1333499"/>
            <a:ext cx="11307045" cy="3425825"/>
          </a:xfrm>
        </p:spPr>
        <p:txBody>
          <a:bodyPr rtlCol="0">
            <a:noAutofit/>
          </a:bodyPr>
          <a:lstStyle/>
          <a:p>
            <a:pPr marL="0" indent="0">
              <a:lnSpc>
                <a:spcPct val="160000"/>
              </a:lnSpc>
              <a:buNone/>
            </a:pPr>
            <a:br>
              <a:rPr lang="zh-CN" altLang="en-US" sz="2400" b="0" i="0" dirty="0">
                <a:solidFill>
                  <a:srgbClr val="EC028D"/>
                </a:solidFill>
                <a:effectLst/>
                <a:latin typeface="FZHTJW--GB1-0"/>
              </a:rPr>
            </a:br>
            <a:r>
              <a:rPr lang="en-US" altLang="zh-CN" sz="2400" b="0" i="0" dirty="0">
                <a:solidFill>
                  <a:srgbClr val="EC028D"/>
                </a:solidFill>
                <a:effectLst/>
                <a:latin typeface="FZHTJW--GB1-0"/>
              </a:rPr>
              <a:t>   </a:t>
            </a:r>
            <a:r>
              <a:rPr lang="zh-CN" altLang="en-US" sz="2400" dirty="0">
                <a:latin typeface="+mn-lt"/>
              </a:rPr>
              <a:t>舞蹈构思是指编导在体验、感受生活的基础上，运用舞蹈的形象思维，对所创作的舞蹈作品，从萌芽、酝酿到成熟的构思孕育过程。这个过程主要是解决两方面的问题：</a:t>
            </a:r>
            <a:br>
              <a:rPr lang="zh-CN" altLang="en-US" sz="2400" dirty="0">
                <a:latin typeface="+mn-lt"/>
              </a:rPr>
            </a:br>
            <a:r>
              <a:rPr lang="en-US" altLang="zh-CN" sz="2400" dirty="0">
                <a:latin typeface="+mn-lt"/>
              </a:rPr>
              <a:t>   </a:t>
            </a:r>
            <a:r>
              <a:rPr lang="zh-CN" altLang="en-US" sz="2400" dirty="0">
                <a:solidFill>
                  <a:srgbClr val="FF0000"/>
                </a:solidFill>
                <a:latin typeface="+mn-lt"/>
              </a:rPr>
              <a:t>一是表现什么？二是如何表现？</a:t>
            </a:r>
            <a:endParaRPr lang="en-US" altLang="zh-CN" sz="2400" dirty="0">
              <a:solidFill>
                <a:srgbClr val="FF0000"/>
              </a:solidFill>
              <a:latin typeface="+mn-lt"/>
            </a:endParaRPr>
          </a:p>
          <a:p>
            <a:pPr marL="0" indent="0">
              <a:lnSpc>
                <a:spcPct val="160000"/>
              </a:lnSpc>
              <a:buNone/>
            </a:pPr>
            <a:r>
              <a:rPr lang="en-US" altLang="zh-CN" sz="2400" dirty="0">
                <a:latin typeface="+mn-lt"/>
              </a:rPr>
              <a:t>  </a:t>
            </a:r>
            <a:r>
              <a:rPr lang="zh-CN" altLang="en-US" sz="2400" dirty="0">
                <a:latin typeface="+mn-lt"/>
              </a:rPr>
              <a:t>（其中包括选择题材、挖掘主题、塑造形象，最终创造出与表达内容完美结合的表现形式。 ）</a:t>
            </a:r>
            <a:br>
              <a:rPr lang="zh-CN" altLang="en-US" sz="2400" dirty="0">
                <a:latin typeface="+mn-lt"/>
              </a:rPr>
            </a:br>
            <a:endParaRPr lang="zh-CN" altLang="en-US" sz="2400" dirty="0">
              <a:latin typeface="+mn-lt"/>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09194" y="578962"/>
            <a:ext cx="10858500" cy="900112"/>
          </a:xfrm>
        </p:spPr>
        <p:txBody>
          <a:bodyPr rtlCol="0"/>
          <a:lstStyle/>
          <a:p>
            <a:r>
              <a:rPr lang="zh-CN" altLang="en-US" sz="3200" dirty="0">
                <a:solidFill>
                  <a:srgbClr val="FF0000"/>
                </a:solidFill>
                <a:latin typeface="Calibri" panose="020F0502020204030204" pitchFamily="34" charset="0"/>
                <a:cs typeface="+mn-cs"/>
              </a:rPr>
              <a:t>二、舞台方位、区域</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07125" y="1146493"/>
            <a:ext cx="11545887" cy="2693987"/>
          </a:xfrm>
        </p:spPr>
        <p:txBody>
          <a:bodyPr rtlCol="0">
            <a:noAutofit/>
          </a:bodyPr>
          <a:lstStyle/>
          <a:p>
            <a:pPr marL="0" indent="0">
              <a:lnSpc>
                <a:spcPct val="150000"/>
              </a:lnSpc>
              <a:buNone/>
            </a:pPr>
            <a:br>
              <a:rPr lang="zh-CN" altLang="en-US" sz="2400" b="0" i="0" dirty="0">
                <a:solidFill>
                  <a:srgbClr val="EC028D"/>
                </a:solidFill>
                <a:effectLst/>
                <a:latin typeface="FZHTJW--GB1-0"/>
              </a:rPr>
            </a:br>
            <a:r>
              <a:rPr lang="zh-CN" altLang="en-US" sz="2300" dirty="0">
                <a:latin typeface="FZHTJW--GB1-0"/>
              </a:rPr>
              <a:t>（一）舞台方位</a:t>
            </a:r>
            <a:br>
              <a:rPr lang="zh-CN" altLang="en-US" sz="2300" dirty="0">
                <a:latin typeface="FZHTJW--GB1-0"/>
              </a:rPr>
            </a:br>
            <a:r>
              <a:rPr lang="en-US" altLang="zh-CN" sz="2300" dirty="0">
                <a:latin typeface="FZHTJW--GB1-0"/>
              </a:rPr>
              <a:t>   1 </a:t>
            </a:r>
            <a:r>
              <a:rPr lang="zh-CN" altLang="en-US" sz="2300" dirty="0">
                <a:latin typeface="FZHTJW--GB1-0"/>
              </a:rPr>
              <a:t>至 </a:t>
            </a:r>
            <a:r>
              <a:rPr lang="en-US" altLang="zh-CN" sz="2300" dirty="0">
                <a:latin typeface="FZHTJW--GB1-0"/>
              </a:rPr>
              <a:t>8 </a:t>
            </a:r>
            <a:r>
              <a:rPr lang="zh-CN" altLang="en-US" sz="2300" dirty="0">
                <a:latin typeface="FZHTJW--GB1-0"/>
              </a:rPr>
              <a:t>个方位： </a:t>
            </a:r>
            <a:r>
              <a:rPr lang="en-US" altLang="zh-CN" sz="2300" dirty="0">
                <a:latin typeface="FZHTJW--GB1-0"/>
              </a:rPr>
              <a:t>1——</a:t>
            </a:r>
            <a:r>
              <a:rPr lang="zh-CN" altLang="en-US" sz="2300" dirty="0">
                <a:latin typeface="FZHTJW--GB1-0"/>
              </a:rPr>
              <a:t>正前方， </a:t>
            </a:r>
            <a:r>
              <a:rPr lang="en-US" altLang="zh-CN" sz="2300" dirty="0">
                <a:latin typeface="FZHTJW--GB1-0"/>
              </a:rPr>
              <a:t>2——</a:t>
            </a:r>
            <a:r>
              <a:rPr lang="zh-CN" altLang="en-US" sz="2300" dirty="0">
                <a:latin typeface="FZHTJW--GB1-0"/>
              </a:rPr>
              <a:t>右斜前方， </a:t>
            </a:r>
            <a:r>
              <a:rPr lang="en-US" altLang="zh-CN" sz="2300" dirty="0">
                <a:latin typeface="FZHTJW--GB1-0"/>
              </a:rPr>
              <a:t>3——</a:t>
            </a:r>
            <a:r>
              <a:rPr lang="zh-CN" altLang="en-US" sz="2300" dirty="0">
                <a:latin typeface="FZHTJW--GB1-0"/>
              </a:rPr>
              <a:t>正左方， </a:t>
            </a:r>
            <a:r>
              <a:rPr lang="en-US" altLang="zh-CN" sz="2300" dirty="0">
                <a:latin typeface="FZHTJW--GB1-0"/>
              </a:rPr>
              <a:t>4——</a:t>
            </a:r>
            <a:r>
              <a:rPr lang="zh-CN" altLang="en-US" sz="2300" dirty="0">
                <a:latin typeface="FZHTJW--GB1-0"/>
              </a:rPr>
              <a:t>右斜后方， </a:t>
            </a:r>
            <a:endParaRPr lang="en-US" altLang="zh-CN" sz="2300" dirty="0">
              <a:latin typeface="FZHTJW--GB1-0"/>
            </a:endParaRPr>
          </a:p>
          <a:p>
            <a:pPr marL="0" indent="0">
              <a:lnSpc>
                <a:spcPct val="150000"/>
              </a:lnSpc>
              <a:buNone/>
            </a:pPr>
            <a:r>
              <a:rPr lang="en-US" altLang="zh-CN" sz="2300" dirty="0">
                <a:latin typeface="FZHTJW--GB1-0"/>
              </a:rPr>
              <a:t>5——</a:t>
            </a:r>
            <a:r>
              <a:rPr lang="zh-CN" altLang="en-US" sz="2300" dirty="0">
                <a:latin typeface="FZHTJW--GB1-0"/>
              </a:rPr>
              <a:t>正后方， </a:t>
            </a:r>
            <a:r>
              <a:rPr lang="en-US" altLang="zh-CN" sz="2300" dirty="0">
                <a:latin typeface="FZHTJW--GB1-0"/>
              </a:rPr>
              <a:t>6——</a:t>
            </a:r>
            <a:r>
              <a:rPr lang="zh-CN" altLang="en-US" sz="2300" dirty="0">
                <a:latin typeface="FZHTJW--GB1-0"/>
              </a:rPr>
              <a:t>左斜后方， </a:t>
            </a:r>
            <a:r>
              <a:rPr lang="en-US" altLang="zh-CN" sz="2300" dirty="0">
                <a:latin typeface="FZHTJW--GB1-0"/>
              </a:rPr>
              <a:t>7——</a:t>
            </a:r>
            <a:r>
              <a:rPr lang="zh-CN" altLang="en-US" sz="2300" dirty="0">
                <a:latin typeface="FZHTJW--GB1-0"/>
              </a:rPr>
              <a:t>正左方， </a:t>
            </a:r>
            <a:r>
              <a:rPr lang="en-US" altLang="zh-CN" sz="2300" dirty="0">
                <a:latin typeface="FZHTJW--GB1-0"/>
              </a:rPr>
              <a:t>8——</a:t>
            </a:r>
            <a:r>
              <a:rPr lang="zh-CN" altLang="en-US" sz="2300" dirty="0">
                <a:latin typeface="FZHTJW--GB1-0"/>
              </a:rPr>
              <a:t>左斜前方。</a:t>
            </a:r>
            <a:br>
              <a:rPr lang="zh-CN" altLang="en-US" sz="2400" dirty="0"/>
            </a:br>
            <a:br>
              <a:rPr lang="zh-CN" altLang="en-US" sz="2400" dirty="0">
                <a:latin typeface="Arial" panose="020B0604020202020204" pitchFamily="34" charset="0"/>
                <a:ea typeface="宋体" panose="02010600030101010101" pitchFamily="2" charset="-122"/>
              </a:rPr>
            </a:br>
            <a:br>
              <a:rPr lang="zh-CN" altLang="en-US" sz="2400" dirty="0"/>
            </a:br>
            <a:br>
              <a:rPr lang="zh-CN" altLang="en-US" sz="2400" dirty="0"/>
            </a:b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br>
            <a:br>
              <a:rPr lang="zh-CN" altLang="en-US" sz="2400" dirty="0"/>
            </a:br>
            <a:br>
              <a:rPr lang="zh-CN" altLang="en-US" sz="2400" dirty="0">
                <a:latin typeface="Arial" panose="020B0604020202020204" pitchFamily="34" charset="0"/>
                <a:ea typeface="宋体" panose="02010600030101010101" pitchFamily="2" charset="-122"/>
              </a:rPr>
            </a:br>
            <a:endParaRPr lang="zh-CN" altLang="en-US" sz="2400" dirty="0">
              <a:latin typeface="Arial" panose="020B0604020202020204" pitchFamily="34" charset="0"/>
              <a:ea typeface="宋体" panose="02010600030101010101" pitchFamily="2" charset="-122"/>
            </a:endParaRPr>
          </a:p>
        </p:txBody>
      </p:sp>
      <p:pic>
        <p:nvPicPr>
          <p:cNvPr id="2" name="图片 2"/>
          <p:cNvPicPr>
            <a:picLocks noChangeAspect="1" noChangeArrowheads="1"/>
          </p:cNvPicPr>
          <p:nvPr/>
        </p:nvPicPr>
        <p:blipFill rotWithShape="1">
          <a:blip r:embed="rId1">
            <a:extLst>
              <a:ext uri="{28A0092B-C50C-407E-A947-70E740481C1C}">
                <a14:useLocalDpi xmlns:a14="http://schemas.microsoft.com/office/drawing/2010/main" val="0"/>
              </a:ext>
            </a:extLst>
          </a:blip>
          <a:srcRect l="8139" t="10733" r="12038" b="7046"/>
          <a:stretch>
            <a:fillRect/>
          </a:stretch>
        </p:blipFill>
        <p:spPr bwMode="auto">
          <a:xfrm>
            <a:off x="4315968" y="3840480"/>
            <a:ext cx="3284525" cy="2311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407595"/>
            <a:ext cx="10858500" cy="900112"/>
          </a:xfrm>
        </p:spPr>
        <p:txBody>
          <a:bodyPr rtlCol="0"/>
          <a:lstStyle/>
          <a:p>
            <a:r>
              <a:rPr lang="zh-CN" altLang="en-US" sz="3200" dirty="0">
                <a:solidFill>
                  <a:srgbClr val="FF0000"/>
                </a:solidFill>
                <a:latin typeface="Calibri" panose="020F0502020204030204" pitchFamily="34" charset="0"/>
                <a:cs typeface="+mn-cs"/>
              </a:rPr>
              <a:t>二、舞台方位、区域</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32359" y="1471612"/>
            <a:ext cx="11327282" cy="3914775"/>
          </a:xfrm>
        </p:spPr>
        <p:txBody>
          <a:bodyPr rtlCol="0">
            <a:noAutofit/>
          </a:bodyPr>
          <a:lstStyle/>
          <a:p>
            <a:pPr marL="0" indent="0">
              <a:lnSpc>
                <a:spcPct val="170000"/>
              </a:lnSpc>
              <a:buNone/>
            </a:pPr>
            <a:r>
              <a:rPr lang="zh-CN" altLang="en-US" sz="2300" dirty="0">
                <a:latin typeface="FZHTJW--GB1-0"/>
              </a:rPr>
              <a:t>（二）人体方位</a:t>
            </a:r>
            <a:br>
              <a:rPr lang="zh-CN" altLang="en-US" sz="2300" dirty="0">
                <a:latin typeface="FZHTJW--GB1-0"/>
              </a:rPr>
            </a:br>
            <a:r>
              <a:rPr lang="en-US" altLang="zh-CN" sz="2300" dirty="0">
                <a:latin typeface="FZHTJW--GB1-0"/>
              </a:rPr>
              <a:t>   </a:t>
            </a:r>
            <a:r>
              <a:rPr lang="zh-CN" altLang="en-US" sz="2300" dirty="0">
                <a:latin typeface="FZHTJW--GB1-0"/>
              </a:rPr>
              <a:t>舞蹈动作多采用此种方位。即以身体本身的前、后、左、右为定位：分为正前，正后，左旁，右旁，左侧前，右侧前，左侧后，右侧后。为叙述方便可简称为前、后、左、右、左侧前、左侧后、右侧前、右侧后。 </a:t>
            </a: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br>
            <a:br>
              <a:rPr lang="zh-CN" altLang="en-US" sz="2400" dirty="0"/>
            </a:b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br>
            <a:br>
              <a:rPr lang="zh-CN" altLang="en-US" sz="2400" dirty="0"/>
            </a:br>
            <a:br>
              <a:rPr lang="zh-CN" altLang="en-US" sz="2400" dirty="0">
                <a:latin typeface="Arial" panose="020B0604020202020204" pitchFamily="34" charset="0"/>
                <a:ea typeface="宋体" panose="02010600030101010101" pitchFamily="2" charset="-122"/>
              </a:rPr>
            </a:br>
            <a:endParaRPr lang="zh-CN" altLang="en-US" sz="2400" dirty="0">
              <a:latin typeface="Arial" panose="020B0604020202020204" pitchFamily="34" charset="0"/>
              <a:ea typeface="宋体" panose="02010600030101010101" pitchFamily="2" charset="-122"/>
            </a:endParaRPr>
          </a:p>
        </p:txBody>
      </p:sp>
      <p:pic>
        <p:nvPicPr>
          <p:cNvPr id="2" name="图片 2"/>
          <p:cNvPicPr>
            <a:picLocks noChangeAspect="1" noChangeArrowheads="1"/>
          </p:cNvPicPr>
          <p:nvPr/>
        </p:nvPicPr>
        <p:blipFill rotWithShape="1">
          <a:blip r:embed="rId1">
            <a:extLst>
              <a:ext uri="{28A0092B-C50C-407E-A947-70E740481C1C}">
                <a14:useLocalDpi xmlns:a14="http://schemas.microsoft.com/office/drawing/2010/main" val="0"/>
              </a:ext>
            </a:extLst>
          </a:blip>
          <a:srcRect l="7249" r="5597"/>
          <a:stretch>
            <a:fillRect/>
          </a:stretch>
        </p:blipFill>
        <p:spPr bwMode="auto">
          <a:xfrm>
            <a:off x="4125773" y="3999832"/>
            <a:ext cx="3591763"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60679" y="643452"/>
            <a:ext cx="10858500" cy="900112"/>
          </a:xfrm>
        </p:spPr>
        <p:txBody>
          <a:bodyPr rtlCol="0"/>
          <a:lstStyle/>
          <a:p>
            <a:r>
              <a:rPr lang="zh-CN" altLang="en-US" sz="3200" dirty="0">
                <a:solidFill>
                  <a:srgbClr val="FF0000"/>
                </a:solidFill>
                <a:latin typeface="Calibri" panose="020F0502020204030204" pitchFamily="34" charset="0"/>
                <a:cs typeface="+mn-cs"/>
              </a:rPr>
              <a:t>二、舞台方位、区域</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621792" y="1703414"/>
            <a:ext cx="11445875" cy="2875902"/>
          </a:xfrm>
        </p:spPr>
        <p:txBody>
          <a:bodyPr rtlCol="0">
            <a:noAutofit/>
          </a:bodyPr>
          <a:lstStyle/>
          <a:p>
            <a:pPr marL="0" indent="0">
              <a:lnSpc>
                <a:spcPct val="170000"/>
              </a:lnSpc>
              <a:buNone/>
            </a:pPr>
            <a:r>
              <a:rPr lang="zh-CN" altLang="en-US" sz="2400" dirty="0">
                <a:latin typeface="FZHTJW--GB1-0"/>
              </a:rPr>
              <a:t>（三）舞台区域</a:t>
            </a:r>
            <a:br>
              <a:rPr lang="zh-CN" altLang="en-US" sz="2400" dirty="0">
                <a:latin typeface="FZHTJW--GB1-0"/>
              </a:rPr>
            </a:br>
            <a:r>
              <a:rPr lang="zh-CN" altLang="en-US" sz="2400" dirty="0">
                <a:latin typeface="FZHTJW--GB1-0"/>
              </a:rPr>
              <a:t> </a:t>
            </a:r>
            <a:r>
              <a:rPr lang="en-US" altLang="zh-CN" sz="2400" dirty="0">
                <a:latin typeface="FZHTJW--GB1-0"/>
              </a:rPr>
              <a:t>  </a:t>
            </a:r>
            <a:r>
              <a:rPr lang="zh-CN" altLang="en-US" sz="2400" dirty="0">
                <a:latin typeface="FZHTJW--GB1-0"/>
              </a:rPr>
              <a:t>从平面视角角度舞台可分为九个区域： </a:t>
            </a:r>
            <a:r>
              <a:rPr lang="en-US" altLang="zh-CN" sz="2400" dirty="0">
                <a:latin typeface="FZHTJW--GB1-0"/>
              </a:rPr>
              <a:t>1 </a:t>
            </a:r>
            <a:r>
              <a:rPr lang="zh-CN" altLang="en-US" sz="2400" dirty="0">
                <a:latin typeface="FZHTJW--GB1-0"/>
              </a:rPr>
              <a:t>区</a:t>
            </a:r>
            <a:r>
              <a:rPr lang="en-US" altLang="zh-CN" sz="2400" dirty="0">
                <a:latin typeface="FZHTJW--GB1-0"/>
              </a:rPr>
              <a:t>——</a:t>
            </a:r>
            <a:r>
              <a:rPr lang="zh-CN" altLang="en-US" sz="2400" dirty="0">
                <a:latin typeface="FZHTJW--GB1-0"/>
              </a:rPr>
              <a:t>台中、 </a:t>
            </a:r>
            <a:r>
              <a:rPr lang="en-US" altLang="zh-CN" sz="2400" dirty="0">
                <a:latin typeface="FZHTJW--GB1-0"/>
              </a:rPr>
              <a:t>2 </a:t>
            </a:r>
            <a:r>
              <a:rPr lang="zh-CN" altLang="en-US" sz="2400" dirty="0">
                <a:latin typeface="FZHTJW--GB1-0"/>
              </a:rPr>
              <a:t>区</a:t>
            </a:r>
            <a:r>
              <a:rPr lang="en-US" altLang="zh-CN" sz="2400" dirty="0">
                <a:latin typeface="FZHTJW--GB1-0"/>
              </a:rPr>
              <a:t>——</a:t>
            </a:r>
            <a:r>
              <a:rPr lang="zh-CN" altLang="en-US" sz="2400" dirty="0">
                <a:latin typeface="FZHTJW--GB1-0"/>
              </a:rPr>
              <a:t>台前、 </a:t>
            </a:r>
            <a:r>
              <a:rPr lang="en-US" altLang="zh-CN" sz="2400" dirty="0">
                <a:latin typeface="FZHTJW--GB1-0"/>
              </a:rPr>
              <a:t>3 </a:t>
            </a:r>
            <a:r>
              <a:rPr lang="zh-CN" altLang="en-US" sz="2400" dirty="0">
                <a:latin typeface="FZHTJW--GB1-0"/>
              </a:rPr>
              <a:t>区</a:t>
            </a:r>
            <a:r>
              <a:rPr lang="en-US" altLang="zh-CN" sz="2400" dirty="0">
                <a:latin typeface="FZHTJW--GB1-0"/>
              </a:rPr>
              <a:t>——</a:t>
            </a:r>
            <a:r>
              <a:rPr lang="zh-CN" altLang="en-US" sz="2400" dirty="0">
                <a:latin typeface="FZHTJW--GB1-0"/>
              </a:rPr>
              <a:t>台右前、 </a:t>
            </a:r>
            <a:r>
              <a:rPr lang="en-US" altLang="zh-CN" sz="2400" dirty="0">
                <a:latin typeface="FZHTJW--GB1-0"/>
              </a:rPr>
              <a:t>4 </a:t>
            </a:r>
            <a:r>
              <a:rPr lang="zh-CN" altLang="en-US" sz="2400" dirty="0">
                <a:latin typeface="FZHTJW--GB1-0"/>
              </a:rPr>
              <a:t>区</a:t>
            </a:r>
            <a:r>
              <a:rPr lang="en-US" altLang="zh-CN" sz="2400" dirty="0">
                <a:latin typeface="FZHTJW--GB1-0"/>
              </a:rPr>
              <a:t>——</a:t>
            </a:r>
            <a:r>
              <a:rPr lang="zh-CN" altLang="en-US" sz="2400" dirty="0">
                <a:latin typeface="FZHTJW--GB1-0"/>
              </a:rPr>
              <a:t>台左前、 </a:t>
            </a:r>
            <a:r>
              <a:rPr lang="en-US" altLang="zh-CN" sz="2400" dirty="0">
                <a:latin typeface="FZHTJW--GB1-0"/>
              </a:rPr>
              <a:t>5 </a:t>
            </a:r>
            <a:r>
              <a:rPr lang="zh-CN" altLang="en-US" sz="2400" dirty="0">
                <a:latin typeface="FZHTJW--GB1-0"/>
              </a:rPr>
              <a:t>区</a:t>
            </a:r>
            <a:r>
              <a:rPr lang="en-US" altLang="zh-CN" sz="2400" dirty="0">
                <a:latin typeface="FZHTJW--GB1-0"/>
              </a:rPr>
              <a:t>——</a:t>
            </a:r>
            <a:r>
              <a:rPr lang="zh-CN" altLang="en-US" sz="2400" dirty="0">
                <a:latin typeface="FZHTJW--GB1-0"/>
              </a:rPr>
              <a:t>台右侧； </a:t>
            </a:r>
            <a:r>
              <a:rPr lang="en-US" altLang="zh-CN" sz="2400" dirty="0">
                <a:latin typeface="FZHTJW--GB1-0"/>
              </a:rPr>
              <a:t>6 </a:t>
            </a:r>
            <a:r>
              <a:rPr lang="zh-CN" altLang="en-US" sz="2400" dirty="0">
                <a:latin typeface="FZHTJW--GB1-0"/>
              </a:rPr>
              <a:t>区</a:t>
            </a:r>
            <a:r>
              <a:rPr lang="en-US" altLang="zh-CN" sz="2400" dirty="0">
                <a:latin typeface="FZHTJW--GB1-0"/>
              </a:rPr>
              <a:t>——</a:t>
            </a:r>
            <a:r>
              <a:rPr lang="zh-CN" altLang="en-US" sz="2400" dirty="0">
                <a:latin typeface="FZHTJW--GB1-0"/>
              </a:rPr>
              <a:t>台左侧、 </a:t>
            </a:r>
            <a:r>
              <a:rPr lang="en-US" altLang="zh-CN" sz="2400" dirty="0">
                <a:latin typeface="FZHTJW--GB1-0"/>
              </a:rPr>
              <a:t>7 </a:t>
            </a:r>
            <a:r>
              <a:rPr lang="zh-CN" altLang="en-US" sz="2400" dirty="0">
                <a:latin typeface="FZHTJW--GB1-0"/>
              </a:rPr>
              <a:t>区</a:t>
            </a:r>
            <a:r>
              <a:rPr lang="en-US" altLang="zh-CN" sz="2400" dirty="0">
                <a:latin typeface="FZHTJW--GB1-0"/>
              </a:rPr>
              <a:t>——</a:t>
            </a:r>
            <a:r>
              <a:rPr lang="zh-CN" altLang="en-US" sz="2400" dirty="0">
                <a:latin typeface="FZHTJW--GB1-0"/>
              </a:rPr>
              <a:t>台后、 </a:t>
            </a:r>
            <a:r>
              <a:rPr lang="en-US" altLang="zh-CN" sz="2400" dirty="0">
                <a:latin typeface="FZHTJW--GB1-0"/>
              </a:rPr>
              <a:t>8</a:t>
            </a:r>
            <a:r>
              <a:rPr lang="zh-CN" altLang="en-US" sz="2400" dirty="0">
                <a:latin typeface="FZHTJW--GB1-0"/>
              </a:rPr>
              <a:t>区</a:t>
            </a:r>
            <a:r>
              <a:rPr lang="en-US" altLang="zh-CN" sz="2400" dirty="0">
                <a:latin typeface="FZHTJW--GB1-0"/>
              </a:rPr>
              <a:t>——</a:t>
            </a:r>
            <a:r>
              <a:rPr lang="zh-CN" altLang="en-US" sz="2400" dirty="0">
                <a:latin typeface="FZHTJW--GB1-0"/>
              </a:rPr>
              <a:t>台右后、</a:t>
            </a:r>
            <a:r>
              <a:rPr lang="en-US" altLang="zh-CN" sz="2400" dirty="0">
                <a:latin typeface="FZHTJW--GB1-0"/>
              </a:rPr>
              <a:t>9 </a:t>
            </a:r>
            <a:r>
              <a:rPr lang="zh-CN" altLang="en-US" sz="2400" dirty="0">
                <a:latin typeface="FZHTJW--GB1-0"/>
              </a:rPr>
              <a:t>区</a:t>
            </a:r>
            <a:r>
              <a:rPr lang="en-US" altLang="zh-CN" sz="2400" dirty="0">
                <a:latin typeface="FZHTJW--GB1-0"/>
              </a:rPr>
              <a:t>——</a:t>
            </a:r>
            <a:r>
              <a:rPr lang="zh-CN" altLang="en-US" sz="2400" dirty="0">
                <a:latin typeface="FZHTJW--GB1-0"/>
              </a:rPr>
              <a:t>台左后。 </a:t>
            </a: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br>
            <a:br>
              <a:rPr lang="zh-CN" altLang="en-US" sz="2400" dirty="0"/>
            </a:br>
            <a:br>
              <a:rPr lang="zh-CN" altLang="en-US" sz="2400" dirty="0">
                <a:latin typeface="Arial" panose="020B0604020202020204" pitchFamily="34" charset="0"/>
                <a:ea typeface="宋体" panose="02010600030101010101" pitchFamily="2" charset="-122"/>
              </a:rPr>
            </a:br>
            <a:endParaRPr lang="zh-CN" altLang="en-US" sz="2400" dirty="0">
              <a:latin typeface="Arial" panose="020B0604020202020204" pitchFamily="34" charset="0"/>
              <a:ea typeface="宋体" panose="02010600030101010101" pitchFamily="2" charset="-122"/>
            </a:endParaRPr>
          </a:p>
        </p:txBody>
      </p:sp>
      <p:pic>
        <p:nvPicPr>
          <p:cNvPr id="5" name="图片 6"/>
          <p:cNvPicPr>
            <a:picLocks noChangeAspect="1" noChangeArrowheads="1"/>
          </p:cNvPicPr>
          <p:nvPr/>
        </p:nvPicPr>
        <p:blipFill rotWithShape="1">
          <a:blip r:embed="rId1">
            <a:extLst>
              <a:ext uri="{28A0092B-C50C-407E-A947-70E740481C1C}">
                <a14:useLocalDpi xmlns:a14="http://schemas.microsoft.com/office/drawing/2010/main" val="0"/>
              </a:ext>
            </a:extLst>
          </a:blip>
          <a:srcRect l="6251" t="12374" r="10543"/>
          <a:stretch>
            <a:fillRect/>
          </a:stretch>
        </p:blipFill>
        <p:spPr bwMode="auto">
          <a:xfrm>
            <a:off x="4191609" y="4345229"/>
            <a:ext cx="3247950" cy="194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801585"/>
            <a:ext cx="10858500" cy="900112"/>
          </a:xfrm>
        </p:spPr>
        <p:txBody>
          <a:bodyPr rtlCol="0"/>
          <a:lstStyle/>
          <a:p>
            <a:r>
              <a:rPr lang="zh-CN" altLang="en-US" sz="3200" dirty="0">
                <a:solidFill>
                  <a:srgbClr val="FF0000"/>
                </a:solidFill>
                <a:latin typeface="Calibri" panose="020F0502020204030204" pitchFamily="34" charset="0"/>
                <a:cs typeface="+mn-cs"/>
              </a:rPr>
              <a:t>二、舞台方位、区域</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21754" y="1358176"/>
            <a:ext cx="11545887" cy="3914775"/>
          </a:xfrm>
        </p:spPr>
        <p:txBody>
          <a:bodyPr rtlCol="0">
            <a:noAutofit/>
          </a:bodyPr>
          <a:lstStyle/>
          <a:p>
            <a:pPr marL="0" indent="0">
              <a:lnSpc>
                <a:spcPct val="170000"/>
              </a:lnSpc>
              <a:buNone/>
            </a:pPr>
            <a:br>
              <a:rPr lang="zh-CN" altLang="en-US" sz="2400" b="0" i="0" dirty="0">
                <a:effectLst/>
                <a:latin typeface="FZDBSJW--GB1-0"/>
              </a:rPr>
            </a:br>
            <a:r>
              <a:rPr lang="en-US" altLang="zh-CN" sz="2400" b="0" i="0" dirty="0">
                <a:effectLst/>
                <a:latin typeface="FZDBSJW--GB1-0"/>
              </a:rPr>
              <a:t>   </a:t>
            </a:r>
            <a:r>
              <a:rPr lang="zh-CN" altLang="en-US" sz="2400" dirty="0">
                <a:latin typeface="FZHTJW--GB1-0"/>
              </a:rPr>
              <a:t>为了方便也可将舞台分为六个区域： </a:t>
            </a:r>
            <a:r>
              <a:rPr lang="en-US" altLang="zh-CN" sz="2400" dirty="0">
                <a:latin typeface="FZHTJW--GB1-0"/>
              </a:rPr>
              <a:t>1 </a:t>
            </a:r>
            <a:r>
              <a:rPr lang="zh-CN" altLang="en-US" sz="2400" dirty="0">
                <a:latin typeface="FZHTJW--GB1-0"/>
              </a:rPr>
              <a:t>区</a:t>
            </a:r>
            <a:r>
              <a:rPr lang="en-US" altLang="zh-CN" sz="2400" dirty="0">
                <a:latin typeface="FZHTJW--GB1-0"/>
              </a:rPr>
              <a:t>——</a:t>
            </a:r>
            <a:r>
              <a:rPr lang="zh-CN" altLang="en-US" sz="2400" dirty="0">
                <a:latin typeface="FZHTJW--GB1-0"/>
              </a:rPr>
              <a:t>台右前、 </a:t>
            </a:r>
            <a:r>
              <a:rPr lang="en-US" altLang="zh-CN" sz="2400" dirty="0">
                <a:latin typeface="FZHTJW--GB1-0"/>
              </a:rPr>
              <a:t>2 </a:t>
            </a:r>
            <a:r>
              <a:rPr lang="zh-CN" altLang="en-US" sz="2400" dirty="0">
                <a:latin typeface="FZHTJW--GB1-0"/>
              </a:rPr>
              <a:t>区</a:t>
            </a:r>
            <a:r>
              <a:rPr lang="en-US" altLang="zh-CN" sz="2400" dirty="0">
                <a:latin typeface="FZHTJW--GB1-0"/>
              </a:rPr>
              <a:t>——</a:t>
            </a:r>
            <a:r>
              <a:rPr lang="zh-CN" altLang="en-US" sz="2400" dirty="0">
                <a:latin typeface="FZHTJW--GB1-0"/>
              </a:rPr>
              <a:t>台右后、 </a:t>
            </a:r>
            <a:r>
              <a:rPr lang="en-US" altLang="zh-CN" sz="2400" dirty="0">
                <a:latin typeface="FZHTJW--GB1-0"/>
              </a:rPr>
              <a:t>3 </a:t>
            </a:r>
            <a:r>
              <a:rPr lang="zh-CN" altLang="en-US" sz="2400" dirty="0">
                <a:latin typeface="FZHTJW--GB1-0"/>
              </a:rPr>
              <a:t>区</a:t>
            </a:r>
            <a:r>
              <a:rPr lang="en-US" altLang="zh-CN" sz="2400" dirty="0">
                <a:latin typeface="FZHTJW--GB1-0"/>
              </a:rPr>
              <a:t>——</a:t>
            </a:r>
            <a:r>
              <a:rPr lang="zh-CN" altLang="en-US" sz="2400" dirty="0">
                <a:latin typeface="FZHTJW--GB1-0"/>
              </a:rPr>
              <a:t>台前中、 </a:t>
            </a:r>
            <a:r>
              <a:rPr lang="en-US" altLang="zh-CN" sz="2400" dirty="0">
                <a:latin typeface="FZHTJW--GB1-0"/>
              </a:rPr>
              <a:t>4 </a:t>
            </a:r>
            <a:r>
              <a:rPr lang="zh-CN" altLang="en-US" sz="2400" dirty="0">
                <a:latin typeface="FZHTJW--GB1-0"/>
              </a:rPr>
              <a:t>区</a:t>
            </a:r>
            <a:r>
              <a:rPr lang="en-US" altLang="zh-CN" sz="2400" dirty="0">
                <a:latin typeface="FZHTJW--GB1-0"/>
              </a:rPr>
              <a:t>——</a:t>
            </a:r>
            <a:r>
              <a:rPr lang="zh-CN" altLang="en-US" sz="2400" dirty="0">
                <a:latin typeface="FZHTJW--GB1-0"/>
              </a:rPr>
              <a:t>台后中、 </a:t>
            </a:r>
            <a:r>
              <a:rPr lang="en-US" altLang="zh-CN" sz="2400" dirty="0">
                <a:latin typeface="FZHTJW--GB1-0"/>
              </a:rPr>
              <a:t>5 </a:t>
            </a:r>
            <a:r>
              <a:rPr lang="zh-CN" altLang="en-US" sz="2400" dirty="0">
                <a:latin typeface="FZHTJW--GB1-0"/>
              </a:rPr>
              <a:t>区</a:t>
            </a:r>
            <a:r>
              <a:rPr lang="en-US" altLang="zh-CN" sz="2400" dirty="0">
                <a:latin typeface="FZHTJW--GB1-0"/>
              </a:rPr>
              <a:t>——</a:t>
            </a:r>
            <a:r>
              <a:rPr lang="zh-CN" altLang="en-US" sz="2400" dirty="0">
                <a:latin typeface="FZHTJW--GB1-0"/>
              </a:rPr>
              <a:t>台左前； </a:t>
            </a:r>
            <a:r>
              <a:rPr lang="en-US" altLang="zh-CN" sz="2400" dirty="0">
                <a:latin typeface="FZHTJW--GB1-0"/>
              </a:rPr>
              <a:t>6 </a:t>
            </a:r>
            <a:r>
              <a:rPr lang="zh-CN" altLang="en-US" sz="2400" dirty="0">
                <a:latin typeface="FZHTJW--GB1-0"/>
              </a:rPr>
              <a:t>区</a:t>
            </a:r>
            <a:r>
              <a:rPr lang="en-US" altLang="zh-CN" sz="2400" dirty="0">
                <a:latin typeface="FZHTJW--GB1-0"/>
              </a:rPr>
              <a:t>——</a:t>
            </a:r>
            <a:r>
              <a:rPr lang="zh-CN" altLang="en-US" sz="2400" dirty="0">
                <a:latin typeface="FZHTJW--GB1-0"/>
              </a:rPr>
              <a:t>台左后。 </a:t>
            </a:r>
            <a:br>
              <a:rPr lang="zh-CN" altLang="en-US" sz="2400" dirty="0"/>
            </a:br>
            <a:br>
              <a:rPr lang="zh-CN" altLang="en-US" sz="2400" dirty="0"/>
            </a:br>
            <a:br>
              <a:rPr lang="zh-CN" altLang="en-US" sz="2400" dirty="0"/>
            </a:b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br>
            <a:br>
              <a:rPr lang="zh-CN" altLang="en-US" sz="2400" dirty="0"/>
            </a:br>
            <a:br>
              <a:rPr lang="zh-CN" altLang="en-US" sz="2400" dirty="0">
                <a:latin typeface="Arial" panose="020B0604020202020204" pitchFamily="34" charset="0"/>
                <a:ea typeface="宋体" panose="02010600030101010101" pitchFamily="2" charset="-122"/>
              </a:rPr>
            </a:br>
            <a:endParaRPr lang="zh-CN" altLang="en-US" sz="2400" dirty="0">
              <a:latin typeface="Arial" panose="020B0604020202020204" pitchFamily="34" charset="0"/>
              <a:ea typeface="宋体" panose="02010600030101010101" pitchFamily="2" charset="-122"/>
            </a:endParaRPr>
          </a:p>
        </p:txBody>
      </p:sp>
      <p:pic>
        <p:nvPicPr>
          <p:cNvPr id="5" name="图片 2"/>
          <p:cNvPicPr>
            <a:picLocks noChangeAspect="1" noChangeArrowheads="1"/>
          </p:cNvPicPr>
          <p:nvPr/>
        </p:nvPicPr>
        <p:blipFill rotWithShape="1">
          <a:blip r:embed="rId1">
            <a:extLst>
              <a:ext uri="{28A0092B-C50C-407E-A947-70E740481C1C}">
                <a14:useLocalDpi xmlns:a14="http://schemas.microsoft.com/office/drawing/2010/main" val="0"/>
              </a:ext>
            </a:extLst>
          </a:blip>
          <a:srcRect l="12566" t="12951" r="10024" b="7179"/>
          <a:stretch>
            <a:fillRect/>
          </a:stretch>
        </p:blipFill>
        <p:spPr bwMode="auto">
          <a:xfrm>
            <a:off x="4125773" y="3736860"/>
            <a:ext cx="3555188" cy="244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90538" y="611390"/>
            <a:ext cx="10858500" cy="900112"/>
          </a:xfrm>
        </p:spPr>
        <p:txBody>
          <a:bodyPr rtlCol="0"/>
          <a:lstStyle/>
          <a:p>
            <a:r>
              <a:rPr lang="zh-CN" altLang="en-US" sz="3200" dirty="0">
                <a:solidFill>
                  <a:srgbClr val="FF0000"/>
                </a:solidFill>
                <a:latin typeface="Calibri" panose="020F0502020204030204" pitchFamily="34" charset="0"/>
                <a:cs typeface="+mn-cs"/>
              </a:rPr>
              <a:t>二、舞台方位、区域</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90538" y="940601"/>
            <a:ext cx="11210924" cy="4831092"/>
          </a:xfrm>
        </p:spPr>
        <p:txBody>
          <a:bodyPr rtlCol="0">
            <a:noAutofit/>
          </a:bodyPr>
          <a:lstStyle/>
          <a:p>
            <a:pPr>
              <a:lnSpc>
                <a:spcPct val="170000"/>
              </a:lnSpc>
            </a:pPr>
            <a:endParaRPr lang="en-US" altLang="zh-CN" sz="2400" dirty="0">
              <a:latin typeface="FZHTJW--GB1-0"/>
              <a:ea typeface="宋体" panose="02010600030101010101" pitchFamily="2" charset="-122"/>
            </a:endParaRPr>
          </a:p>
          <a:p>
            <a:pPr marL="0" indent="0">
              <a:lnSpc>
                <a:spcPct val="170000"/>
              </a:lnSpc>
              <a:buNone/>
            </a:pPr>
            <a:r>
              <a:rPr lang="zh-CN" altLang="en-US" sz="2400" dirty="0">
                <a:latin typeface="FZHTJW--GB1-0"/>
              </a:rPr>
              <a:t>（四）舞台空间</a:t>
            </a:r>
            <a:br>
              <a:rPr lang="zh-CN" altLang="en-US" sz="2400" dirty="0">
                <a:latin typeface="FZHTJW--GB1-0"/>
              </a:rPr>
            </a:br>
            <a:r>
              <a:rPr lang="en-US" altLang="zh-CN" sz="2400" dirty="0">
                <a:latin typeface="FZHTJW--GB1-0"/>
              </a:rPr>
              <a:t>   </a:t>
            </a:r>
            <a:r>
              <a:rPr lang="zh-CN" altLang="en-US" sz="2400" dirty="0">
                <a:latin typeface="FZHTJW--GB1-0"/>
              </a:rPr>
              <a:t>以舞台中心为交叉点，画个“米”字，面向观众的方向为第一点，顺时针方向依次排列共 </a:t>
            </a:r>
            <a:r>
              <a:rPr lang="en-US" altLang="zh-CN" sz="2400" dirty="0">
                <a:latin typeface="FZHTJW--GB1-0"/>
              </a:rPr>
              <a:t>8 </a:t>
            </a:r>
            <a:r>
              <a:rPr lang="zh-CN" altLang="en-US" sz="2400" dirty="0">
                <a:latin typeface="FZHTJW--GB1-0"/>
              </a:rPr>
              <a:t>个点。这是平面图，米字画在地板上。而舞台是立体空间，上中下至少分三层，地板上的米字为一度空间，在演员腰、臀处的米字为二度空间，在天花板上的米字为三度空间。即地面动作为一度空间动作，站立动作为二度空间动作，跳跃动作为三度空间动作。 </a:t>
            </a:r>
            <a:br>
              <a:rPr lang="zh-CN" altLang="en-US" sz="2400" dirty="0"/>
            </a:br>
            <a:br>
              <a:rPr lang="zh-CN" altLang="en-US" sz="2400" dirty="0"/>
            </a:br>
            <a:br>
              <a:rPr lang="zh-CN" altLang="en-US" sz="2400" dirty="0">
                <a:latin typeface="Arial" panose="020B0604020202020204" pitchFamily="34" charset="0"/>
                <a:ea typeface="宋体" panose="02010600030101010101" pitchFamily="2" charset="-122"/>
              </a:rPr>
            </a:br>
            <a:br>
              <a:rPr lang="zh-CN" altLang="en-US" sz="2400" dirty="0"/>
            </a:br>
            <a:br>
              <a:rPr lang="zh-CN" altLang="en-US" sz="2400" dirty="0"/>
            </a:b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latin typeface="Arial" panose="020B0604020202020204" pitchFamily="34" charset="0"/>
                <a:ea typeface="宋体" panose="02010600030101010101" pitchFamily="2" charset="-122"/>
              </a:rPr>
            </a:br>
            <a:br>
              <a:rPr lang="zh-CN" altLang="en-US" sz="2400" dirty="0"/>
            </a:br>
            <a:br>
              <a:rPr lang="zh-CN" altLang="en-US" sz="2400" dirty="0"/>
            </a:br>
            <a:br>
              <a:rPr lang="zh-CN" altLang="en-US" sz="2400" dirty="0">
                <a:latin typeface="Arial" panose="020B0604020202020204" pitchFamily="34" charset="0"/>
                <a:ea typeface="宋体" panose="02010600030101010101" pitchFamily="2" charset="-122"/>
              </a:rPr>
            </a:b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65303" y="815645"/>
            <a:ext cx="10858500" cy="900112"/>
          </a:xfrm>
        </p:spPr>
        <p:txBody>
          <a:bodyPr rtlCol="0"/>
          <a:lstStyle/>
          <a:p>
            <a:r>
              <a:rPr lang="zh-CN" altLang="en-US" sz="3200" dirty="0">
                <a:solidFill>
                  <a:srgbClr val="FF0000"/>
                </a:solidFill>
                <a:latin typeface="Calibri" panose="020F0502020204030204" pitchFamily="34" charset="0"/>
                <a:cs typeface="+mn-cs"/>
              </a:rPr>
              <a:t>三、舞蹈构图的基本原理</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90538" y="1314450"/>
            <a:ext cx="11374716" cy="4727905"/>
          </a:xfrm>
        </p:spPr>
        <p:txBody>
          <a:bodyPr rtlCol="0">
            <a:noAutofit/>
          </a:bodyPr>
          <a:lstStyle/>
          <a:p>
            <a:pPr marL="0" indent="0">
              <a:lnSpc>
                <a:spcPct val="170000"/>
              </a:lnSpc>
              <a:buNone/>
            </a:pPr>
            <a:br>
              <a:rPr lang="zh-CN" altLang="en-US" sz="2400" b="0" i="0" dirty="0">
                <a:solidFill>
                  <a:schemeClr val="tx1"/>
                </a:solidFill>
                <a:effectLst/>
                <a:latin typeface="FZHTJW--GB1-0"/>
              </a:rPr>
            </a:br>
            <a:r>
              <a:rPr lang="en-US" altLang="zh-CN" sz="2400" b="0" i="0" dirty="0">
                <a:solidFill>
                  <a:schemeClr val="tx1"/>
                </a:solidFill>
                <a:effectLst/>
                <a:latin typeface="FZHTJW--GB1-0"/>
              </a:rPr>
              <a:t>   </a:t>
            </a:r>
            <a:r>
              <a:rPr lang="zh-CN" altLang="en-US" sz="2400" dirty="0">
                <a:latin typeface="FZHTJW--GB1-0"/>
              </a:rPr>
              <a:t>舞蹈的构图同样也必须从舞蹈作品的内容和塑造人物的形象出发，来选取适当的表现形式，安排和舞蹈动作相结合的空间运动线，形成不断移动的舞蹈画面。舞蹈的空间运动线的选择和使用要根据不同线条所能引起人的审美情感的体验为标准。以直线运动所形成的斜线和竖线，都能表现出强劲、有力的动势，横线则比较平稳、缓和，而有棱角的曲折线则给人一种游移跳荡和不安定的感觉；以曲线运动所形成的圆线、弧线和蛇形线，则能表现出流畅、圆润、柔和的情调。 </a:t>
            </a:r>
            <a:br>
              <a:rPr lang="zh-CN" altLang="en-US" sz="2400" dirty="0">
                <a:latin typeface="FZHTJW--GB1-0"/>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43358" y="455918"/>
            <a:ext cx="10858500" cy="900112"/>
          </a:xfrm>
        </p:spPr>
        <p:txBody>
          <a:bodyPr rtlCol="0"/>
          <a:lstStyle/>
          <a:p>
            <a:r>
              <a:rPr lang="zh-CN" altLang="en-US" sz="3200" dirty="0">
                <a:solidFill>
                  <a:srgbClr val="FF0000"/>
                </a:solidFill>
                <a:latin typeface="Calibri" panose="020F0502020204030204" pitchFamily="34" charset="0"/>
                <a:cs typeface="+mn-cs"/>
              </a:rPr>
              <a:t>三、舞蹈构图的基本原理</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445007" y="1407236"/>
            <a:ext cx="11301985" cy="5311775"/>
          </a:xfrm>
        </p:spPr>
        <p:txBody>
          <a:bodyPr rtlCol="0">
            <a:noAutofit/>
          </a:bodyPr>
          <a:lstStyle/>
          <a:p>
            <a:pPr marL="0" indent="0">
              <a:lnSpc>
                <a:spcPct val="150000"/>
              </a:lnSpc>
              <a:buNone/>
            </a:pPr>
            <a:r>
              <a:rPr lang="zh-CN" altLang="en-US" sz="2400" dirty="0">
                <a:solidFill>
                  <a:schemeClr val="tx1"/>
                </a:solidFill>
                <a:latin typeface="Arial" panose="020B0604020202020204" pitchFamily="34" charset="0"/>
                <a:ea typeface="宋体" panose="02010600030101010101" pitchFamily="2" charset="-122"/>
              </a:rPr>
              <a:t>       </a:t>
            </a:r>
            <a:r>
              <a:rPr lang="zh-CN" altLang="en-US" sz="2400" dirty="0">
                <a:latin typeface="FZHTJW--GB1-0"/>
              </a:rPr>
              <a:t>为了便于记忆，根据一般舞蹈创作中常用的构图方法和原则，把舞蹈移动线的使用，归纳了下面几句话：</a:t>
            </a:r>
            <a:br>
              <a:rPr lang="zh-CN" altLang="en-US" sz="2400" dirty="0">
                <a:latin typeface="FZHTJW--GB1-0"/>
              </a:rPr>
            </a:br>
            <a:r>
              <a:rPr lang="en-US" altLang="zh-CN" sz="2400" dirty="0">
                <a:latin typeface="FZHTJW--GB1-0"/>
              </a:rPr>
              <a:t>   “</a:t>
            </a:r>
            <a:r>
              <a:rPr lang="zh-CN" altLang="en-US" sz="2400" dirty="0">
                <a:latin typeface="FZHTJW--GB1-0"/>
              </a:rPr>
              <a:t>二四七、一零八，直斜圆曲相交插，前后左右高中低，地面空中方位佳；整齐对称黄金律，平衡统一多样化，调和对比相结合，情景交融美如画。</a:t>
            </a:r>
            <a:r>
              <a:rPr lang="en-US" altLang="zh-CN" sz="2400" dirty="0">
                <a:latin typeface="FZHTJW--GB1-0"/>
              </a:rPr>
              <a:t>”</a:t>
            </a:r>
            <a:r>
              <a:rPr lang="zh-CN" altLang="en-US" sz="2400" dirty="0">
                <a:latin typeface="FZHTJW--GB1-0"/>
              </a:rPr>
              <a:t>“二四七、一零八”是舞蹈中常用的队形构图：二、四是两排或四排的横线和竖线的队形，七是曲折线的队形，一是一横排或一直排，零是圆弧形的构图，八是在舞台两侧呈八字形；“直斜圆曲相交插”是舞蹈队形的流动变化要有各种线条的相间交错，不能一种线形贯彻始终；“整齐对称黄金律，平衡统一多样化，调和对比相结合，情景交融美如画”就是要求舞蹈队形的移动变化符合形式美的规律和法则。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79932" y="882052"/>
            <a:ext cx="10858500" cy="900112"/>
          </a:xfrm>
        </p:spPr>
        <p:txBody>
          <a:bodyPr rtlCol="0"/>
          <a:lstStyle/>
          <a:p>
            <a:r>
              <a:rPr lang="zh-CN" altLang="en-US" sz="3200" dirty="0">
                <a:solidFill>
                  <a:srgbClr val="FF0000"/>
                </a:solidFill>
                <a:latin typeface="Calibri" panose="020F0502020204030204" pitchFamily="34" charset="0"/>
                <a:cs typeface="+mn-cs"/>
              </a:rPr>
              <a:t>三、舞蹈构图的基本原理</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753568" y="1560855"/>
            <a:ext cx="11701462" cy="3914775"/>
          </a:xfrm>
        </p:spPr>
        <p:txBody>
          <a:bodyPr rtlCol="0">
            <a:noAutofit/>
          </a:bodyPr>
          <a:lstStyle/>
          <a:p>
            <a:pPr marL="0" indent="0">
              <a:lnSpc>
                <a:spcPct val="170000"/>
              </a:lnSpc>
              <a:buNone/>
            </a:pPr>
            <a:br>
              <a:rPr lang="zh-CN" altLang="en-US" sz="2400" dirty="0">
                <a:solidFill>
                  <a:schemeClr val="tx1"/>
                </a:solidFill>
              </a:rPr>
            </a:br>
            <a:r>
              <a:rPr lang="zh-CN" altLang="en-US" sz="2400" dirty="0">
                <a:latin typeface="FZHTJW--GB1-0"/>
              </a:rPr>
              <a:t>舞蹈构图应遵循以下四点原则：</a:t>
            </a:r>
            <a:br>
              <a:rPr lang="zh-CN" altLang="en-US" sz="2400" dirty="0">
                <a:latin typeface="FZHTJW--GB1-0"/>
              </a:rPr>
            </a:br>
            <a:r>
              <a:rPr lang="zh-CN" altLang="en-US" sz="2400" dirty="0">
                <a:latin typeface="FZHTJW--GB1-0"/>
              </a:rPr>
              <a:t>          </a:t>
            </a:r>
            <a:r>
              <a:rPr lang="en-US" altLang="zh-CN" sz="2400" dirty="0">
                <a:latin typeface="FZHTJW--GB1-0"/>
              </a:rPr>
              <a:t>1. </a:t>
            </a:r>
            <a:r>
              <a:rPr lang="zh-CN" altLang="en-US" sz="2400" dirty="0">
                <a:latin typeface="FZHTJW--GB1-0"/>
              </a:rPr>
              <a:t>舞蹈构图要服从和适应舞蹈作品的内容的要求。</a:t>
            </a:r>
            <a:br>
              <a:rPr lang="zh-CN" altLang="en-US" sz="2400" dirty="0">
                <a:latin typeface="FZHTJW--GB1-0"/>
              </a:rPr>
            </a:br>
            <a:r>
              <a:rPr lang="zh-CN" altLang="en-US" sz="2400" dirty="0">
                <a:latin typeface="FZHTJW--GB1-0"/>
              </a:rPr>
              <a:t>          </a:t>
            </a:r>
            <a:r>
              <a:rPr lang="en-US" altLang="zh-CN" sz="2400" dirty="0">
                <a:latin typeface="FZHTJW--GB1-0"/>
              </a:rPr>
              <a:t>2. </a:t>
            </a:r>
            <a:r>
              <a:rPr lang="zh-CN" altLang="en-US" sz="2400" dirty="0">
                <a:latin typeface="FZHTJW--GB1-0"/>
              </a:rPr>
              <a:t>舞蹈构图要从表现人物的情感和思想出发。</a:t>
            </a:r>
            <a:br>
              <a:rPr lang="zh-CN" altLang="en-US" sz="2400" dirty="0">
                <a:latin typeface="FZHTJW--GB1-0"/>
              </a:rPr>
            </a:br>
            <a:r>
              <a:rPr lang="zh-CN" altLang="en-US" sz="2400" dirty="0">
                <a:latin typeface="FZHTJW--GB1-0"/>
              </a:rPr>
              <a:t>          </a:t>
            </a:r>
            <a:r>
              <a:rPr lang="en-US" altLang="zh-CN" sz="2400" dirty="0">
                <a:latin typeface="FZHTJW--GB1-0"/>
              </a:rPr>
              <a:t>3. </a:t>
            </a:r>
            <a:r>
              <a:rPr lang="zh-CN" altLang="en-US" sz="2400" dirty="0">
                <a:latin typeface="FZHTJW--GB1-0"/>
              </a:rPr>
              <a:t>舞蹈构图要衬托和展现舞蹈作品所规定的环境。</a:t>
            </a:r>
            <a:br>
              <a:rPr lang="zh-CN" altLang="en-US" sz="2400" dirty="0">
                <a:latin typeface="FZHTJW--GB1-0"/>
              </a:rPr>
            </a:br>
            <a:r>
              <a:rPr lang="zh-CN" altLang="en-US" sz="2400" dirty="0">
                <a:latin typeface="FZHTJW--GB1-0"/>
              </a:rPr>
              <a:t>          </a:t>
            </a:r>
            <a:r>
              <a:rPr lang="en-US" altLang="zh-CN" sz="2400" dirty="0">
                <a:latin typeface="FZHTJW--GB1-0"/>
              </a:rPr>
              <a:t>4. </a:t>
            </a:r>
            <a:r>
              <a:rPr lang="zh-CN" altLang="en-US" sz="2400" dirty="0">
                <a:latin typeface="FZHTJW--GB1-0"/>
              </a:rPr>
              <a:t>舞蹈构图要符合艺术形式美的规律和法则。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94563" y="530923"/>
            <a:ext cx="10858500" cy="900112"/>
          </a:xfrm>
        </p:spPr>
        <p:txBody>
          <a:bodyPr rtlCol="0"/>
          <a:lstStyle/>
          <a:p>
            <a:r>
              <a:rPr lang="zh-CN" altLang="en-US" sz="3200" dirty="0">
                <a:solidFill>
                  <a:srgbClr val="FF0000"/>
                </a:solidFill>
                <a:latin typeface="Calibri" panose="020F0502020204030204" pitchFamily="34" charset="0"/>
                <a:cs typeface="+mn-cs"/>
              </a:rPr>
              <a:t>三、舞蹈构图的基本原理</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518211" y="1032498"/>
            <a:ext cx="11332413" cy="5573128"/>
          </a:xfrm>
        </p:spPr>
        <p:txBody>
          <a:bodyPr rtlCol="0">
            <a:noAutofit/>
          </a:bodyPr>
          <a:lstStyle/>
          <a:p>
            <a:pPr marL="0" indent="0">
              <a:lnSpc>
                <a:spcPct val="170000"/>
              </a:lnSpc>
              <a:buNone/>
            </a:pPr>
            <a:br>
              <a:rPr lang="zh-CN" altLang="en-US" sz="2400" dirty="0">
                <a:solidFill>
                  <a:schemeClr val="tx1"/>
                </a:solidFill>
              </a:rPr>
            </a:br>
            <a:r>
              <a:rPr lang="zh-CN" altLang="en-US" sz="2400" dirty="0">
                <a:solidFill>
                  <a:schemeClr val="tx1"/>
                </a:solidFill>
              </a:rPr>
              <a:t>        </a:t>
            </a:r>
            <a:r>
              <a:rPr lang="zh-CN" altLang="en-US" sz="2300" dirty="0">
                <a:latin typeface="FZHTJW--GB1-0"/>
              </a:rPr>
              <a:t>吴晓邦在其</a:t>
            </a:r>
            <a:r>
              <a:rPr lang="en-US" altLang="zh-CN" sz="2300" dirty="0">
                <a:latin typeface="FZHTJW--GB1-0"/>
              </a:rPr>
              <a:t>《</a:t>
            </a:r>
            <a:r>
              <a:rPr lang="zh-CN" altLang="en-US" sz="2300" dirty="0">
                <a:latin typeface="FZHTJW--GB1-0"/>
              </a:rPr>
              <a:t>新舞蹈艺术概论</a:t>
            </a:r>
            <a:r>
              <a:rPr lang="en-US" altLang="zh-CN" sz="2300" dirty="0">
                <a:latin typeface="FZHTJW--GB1-0"/>
              </a:rPr>
              <a:t>》</a:t>
            </a:r>
            <a:r>
              <a:rPr lang="zh-CN" altLang="en-US" sz="2300" dirty="0">
                <a:latin typeface="FZHTJW--GB1-0"/>
              </a:rPr>
              <a:t>中说：“舞蹈构图是舞蹈上动的和谐的方法。这种方法基本上只有通过舞台实践，从人们认识自然和人间的各种运动过程中，所产生的平衡方法和运动思想，用来安排人物的处理，以取得表现人体动的画面上的和谐。在有些名舞蹈家的艺术实践中，他们把‘生活’作为动的画面上人生的背景，把‘思想’作为人体运动中的线条，而把‘感情’作为线条运动中的色彩。如果从这一实践的论点来看，即有了背景、线条、色彩等的出现，再加以安排，就会自然地流露出动的画面来了。”这条从舞蹈艺术实践概括得来的理论，很值得我们认真地学习和参考。 </a:t>
            </a:r>
            <a:br>
              <a:rPr lang="zh-CN" altLang="en-US" sz="2400" dirty="0">
                <a:latin typeface="FZHTJW--GB1-0"/>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66750" y="839788"/>
            <a:ext cx="10858500" cy="900112"/>
          </a:xfrm>
        </p:spPr>
        <p:txBody>
          <a:bodyPr rtlCol="0"/>
          <a:lstStyle/>
          <a:p>
            <a:r>
              <a:rPr lang="zh-CN" altLang="en-US" sz="3200" dirty="0">
                <a:solidFill>
                  <a:srgbClr val="FF0000"/>
                </a:solidFill>
                <a:latin typeface="Calibri" panose="020F0502020204030204" pitchFamily="34" charset="0"/>
                <a:cs typeface="+mn-cs"/>
              </a:rPr>
              <a:t>四、丰富和加强舞蹈构图能力的方法 </a:t>
            </a:r>
            <a:endParaRPr lang="en-US" altLang="zh-CN" sz="3200" dirty="0">
              <a:solidFill>
                <a:srgbClr val="FF0000"/>
              </a:solidFill>
              <a:latin typeface="Calibri" panose="020F0502020204030204" pitchFamily="34" charset="0"/>
              <a:cs typeface="+mn-cs"/>
            </a:endParaRPr>
          </a:p>
        </p:txBody>
      </p:sp>
      <p:sp>
        <p:nvSpPr>
          <p:cNvPr id="7" name="文本占位符 6"/>
          <p:cNvSpPr>
            <a:spLocks noGrp="1"/>
          </p:cNvSpPr>
          <p:nvPr>
            <p:ph type="body" sz="quarter" idx="4294967295"/>
          </p:nvPr>
        </p:nvSpPr>
        <p:spPr>
          <a:xfrm>
            <a:off x="958710" y="1615542"/>
            <a:ext cx="11701462" cy="3914775"/>
          </a:xfrm>
        </p:spPr>
        <p:txBody>
          <a:bodyPr rtlCol="0">
            <a:noAutofit/>
          </a:bodyPr>
          <a:lstStyle/>
          <a:p>
            <a:pPr marL="0" indent="0">
              <a:lnSpc>
                <a:spcPct val="170000"/>
              </a:lnSpc>
              <a:buNone/>
            </a:pPr>
            <a:br>
              <a:rPr lang="zh-CN" altLang="en-US" sz="2400" dirty="0">
                <a:solidFill>
                  <a:schemeClr val="tx1"/>
                </a:solidFill>
              </a:rPr>
            </a:br>
            <a:r>
              <a:rPr lang="zh-CN" altLang="en-US" sz="2400" dirty="0">
                <a:latin typeface="FZHTJW--GB1-0"/>
              </a:rPr>
              <a:t>（一）向生活学习、向美丽的大自然学习 </a:t>
            </a:r>
            <a:br>
              <a:rPr lang="zh-CN" altLang="en-US" sz="2400" dirty="0">
                <a:latin typeface="FZHTJW--GB1-0"/>
              </a:rPr>
            </a:br>
            <a:r>
              <a:rPr lang="zh-CN" altLang="en-US" sz="2400" dirty="0">
                <a:latin typeface="FZHTJW--GB1-0"/>
              </a:rPr>
              <a:t>（二）向各种造型艺术学习 </a:t>
            </a:r>
            <a:br>
              <a:rPr lang="zh-CN" altLang="en-US" sz="2400" dirty="0">
                <a:latin typeface="FZHTJW--GB1-0"/>
              </a:rPr>
            </a:br>
            <a:r>
              <a:rPr lang="zh-CN" altLang="en-US" sz="2400" dirty="0">
                <a:latin typeface="FZHTJW--GB1-0"/>
              </a:rPr>
              <a:t>（三）向世界和我国著名的经典、优秀的舞蹈、舞剧作品学习 </a:t>
            </a:r>
            <a:br>
              <a:rPr lang="zh-CN" altLang="en-US" sz="2400" dirty="0">
                <a:latin typeface="FZHTJW--GB1-0"/>
              </a:rPr>
            </a:br>
            <a:r>
              <a:rPr lang="zh-CN" altLang="en-US" sz="2400" dirty="0">
                <a:latin typeface="FZHTJW--GB1-0"/>
              </a:rPr>
              <a:t>（四）向我国民族民间舞蹈丰富多采的构图学习 </a:t>
            </a: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latin typeface="Arial" panose="020B0604020202020204" pitchFamily="34" charset="0"/>
                <a:ea typeface="宋体" panose="02010600030101010101" pitchFamily="2" charset="-122"/>
              </a:rPr>
            </a:br>
            <a:br>
              <a:rPr lang="zh-CN" altLang="en-US" sz="2400" dirty="0">
                <a:solidFill>
                  <a:schemeClr val="tx1"/>
                </a:solidFill>
              </a:rPr>
            </a:br>
            <a:br>
              <a:rPr lang="zh-CN" altLang="en-US" sz="2400" dirty="0">
                <a:solidFill>
                  <a:schemeClr val="tx1"/>
                </a:solidFill>
              </a:rPr>
            </a:br>
            <a:br>
              <a:rPr lang="zh-CN" altLang="en-US" sz="2400" dirty="0">
                <a:solidFill>
                  <a:schemeClr val="tx1"/>
                </a:solidFill>
                <a:latin typeface="Arial" panose="020B0604020202020204" pitchFamily="34" charset="0"/>
                <a:ea typeface="宋体" panose="02010600030101010101" pitchFamily="2" charset="-122"/>
              </a:rPr>
            </a:br>
            <a:endParaRPr lang="zh-CN" altLang="en-US" sz="2400" dirty="0">
              <a:solidFill>
                <a:schemeClr val="tx1"/>
              </a:solidFill>
              <a:latin typeface="Arial" panose="020B0604020202020204" pitchFamily="34" charset="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Designed by iSlide">
  <a:themeElements>
    <a:clrScheme name="iSlide">
      <a:dk1>
        <a:srgbClr val="2F2F2F"/>
      </a:dk1>
      <a:lt1>
        <a:srgbClr val="FFFFFF"/>
      </a:lt1>
      <a:dk2>
        <a:srgbClr val="778495"/>
      </a:dk2>
      <a:lt2>
        <a:srgbClr val="F0F0F0"/>
      </a:lt2>
      <a:accent1>
        <a:srgbClr val="639CEF"/>
      </a:accent1>
      <a:accent2>
        <a:srgbClr val="BF87B8"/>
      </a:accent2>
      <a:accent3>
        <a:srgbClr val="F9738A"/>
      </a:accent3>
      <a:accent4>
        <a:srgbClr val="45F9D7"/>
      </a:accent4>
      <a:accent5>
        <a:srgbClr val="7865ED"/>
      </a:accent5>
      <a:accent6>
        <a:srgbClr val="F7CB4F"/>
      </a:accent6>
      <a:hlink>
        <a:srgbClr val="F84D4D"/>
      </a:hlink>
      <a:folHlink>
        <a:srgbClr val="979797"/>
      </a:folHlink>
    </a:clrScheme>
    <a:fontScheme name="iSlide">
      <a:majorFont>
        <a:latin typeface="Lato Black"/>
        <a:ea typeface="华康方圆体 Std W7"/>
        <a:cs typeface=""/>
      </a:majorFont>
      <a:minorFont>
        <a:latin typeface="Lato"/>
        <a:ea typeface="思源黑体 CN Normal"/>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a:dk1>
      <a:srgbClr val="2F2F2F"/>
    </a:dk1>
    <a:lt1>
      <a:srgbClr val="FFFFFF"/>
    </a:lt1>
    <a:dk2>
      <a:srgbClr val="778495"/>
    </a:dk2>
    <a:lt2>
      <a:srgbClr val="F0F0F0"/>
    </a:lt2>
    <a:accent1>
      <a:srgbClr val="639CEF"/>
    </a:accent1>
    <a:accent2>
      <a:srgbClr val="BF87B8"/>
    </a:accent2>
    <a:accent3>
      <a:srgbClr val="F9738A"/>
    </a:accent3>
    <a:accent4>
      <a:srgbClr val="45F9D7"/>
    </a:accent4>
    <a:accent5>
      <a:srgbClr val="7865ED"/>
    </a:accent5>
    <a:accent6>
      <a:srgbClr val="F7CB4F"/>
    </a:accent6>
    <a:hlink>
      <a:srgbClr val="F84D4D"/>
    </a:hlink>
    <a:folHlink>
      <a:srgbClr val="979797"/>
    </a:folHlink>
  </a:clrScheme>
</a:themeOverride>
</file>

<file path=docProps/app.xml><?xml version="1.0" encoding="utf-8"?>
<Properties xmlns="http://schemas.openxmlformats.org/officeDocument/2006/extended-properties" xmlns:vt="http://schemas.openxmlformats.org/officeDocument/2006/docPropsVTypes">
  <TotalTime>0</TotalTime>
  <Words>19984</Words>
  <Application>WPS 演示</Application>
  <PresentationFormat>宽屏</PresentationFormat>
  <Paragraphs>528</Paragraphs>
  <Slides>125</Slides>
  <Notes>114</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125</vt:i4>
      </vt:variant>
    </vt:vector>
  </HeadingPairs>
  <TitlesOfParts>
    <vt:vector size="152" baseType="lpstr">
      <vt:lpstr>Arial</vt:lpstr>
      <vt:lpstr>宋体</vt:lpstr>
      <vt:lpstr>Wingdings</vt:lpstr>
      <vt:lpstr>Microsoft YaHei UI</vt:lpstr>
      <vt:lpstr>Segoe UI</vt:lpstr>
      <vt:lpstr>华康方圆体 Std W7</vt:lpstr>
      <vt:lpstr>Latha</vt:lpstr>
      <vt:lpstr>FZHTJW--GB1-0</vt:lpstr>
      <vt:lpstr>Calibri</vt:lpstr>
      <vt:lpstr>Lato</vt:lpstr>
      <vt:lpstr>微软雅黑</vt:lpstr>
      <vt:lpstr>Arial Unicode MS</vt:lpstr>
      <vt:lpstr>思源黑体 CN Normal</vt:lpstr>
      <vt:lpstr>等线</vt:lpstr>
      <vt:lpstr>FZSEJW--GB1-0</vt:lpstr>
      <vt:lpstr>FZSSJW--GB1-0</vt:lpstr>
      <vt:lpstr>楷体</vt:lpstr>
      <vt:lpstr>FZDBSJW--GB1-0</vt:lpstr>
      <vt:lpstr>HYd1gj</vt:lpstr>
      <vt:lpstr>黑体</vt:lpstr>
      <vt:lpstr>TimesNewRomanPSMT</vt:lpstr>
      <vt:lpstr>Times New Roman</vt:lpstr>
      <vt:lpstr>FZKTK--GBK1-0</vt:lpstr>
      <vt:lpstr>华文楷体</vt:lpstr>
      <vt:lpstr>华康方圆体 Std W7</vt:lpstr>
      <vt:lpstr>Lato Black</vt:lpstr>
      <vt:lpstr>Designed by iSlide</vt:lpstr>
      <vt:lpstr>舞蹈与幼儿舞蹈创编</vt:lpstr>
      <vt:lpstr>目    录</vt:lpstr>
      <vt:lpstr>项目四   幼儿舞蹈创编方法</vt:lpstr>
      <vt:lpstr>目    录</vt:lpstr>
      <vt:lpstr>学习目标</vt:lpstr>
      <vt:lpstr>导入案例</vt:lpstr>
      <vt:lpstr>情境思考</vt:lpstr>
      <vt:lpstr>任务一      幼儿舞蹈的构思</vt:lpstr>
      <vt:lpstr>一、构思的概念</vt:lpstr>
      <vt:lpstr>二、构思过程的步骤  </vt:lpstr>
      <vt:lpstr>二、构思过程的步骤  </vt:lpstr>
      <vt:lpstr>二、构思过程的步骤  </vt:lpstr>
      <vt:lpstr>构思过程的三个步骤  </vt:lpstr>
      <vt:lpstr>拓展阅读</vt:lpstr>
      <vt:lpstr>德育课堂</vt:lpstr>
      <vt:lpstr>任务二    幼儿舞蹈题材的选择  </vt:lpstr>
      <vt:lpstr>PowerPoint 演示文稿</vt:lpstr>
      <vt:lpstr>一、题材的概念</vt:lpstr>
      <vt:lpstr>二、幼儿舞蹈题材选择、发现的方法</vt:lpstr>
      <vt:lpstr>二、幼儿舞蹈题材选择、发现的方法</vt:lpstr>
      <vt:lpstr>二、幼儿舞蹈题材选择、发现的方法</vt:lpstr>
      <vt:lpstr>三、幼儿舞蹈题材的种类</vt:lpstr>
      <vt:lpstr>三、幼儿舞蹈题材的种类</vt:lpstr>
      <vt:lpstr>三、幼儿舞蹈题材的种类</vt:lpstr>
      <vt:lpstr>三、幼儿舞蹈题材的种类</vt:lpstr>
      <vt:lpstr>PowerPoint 演示文稿</vt:lpstr>
      <vt:lpstr>四、幼儿舞蹈题材选择的基本原则</vt:lpstr>
      <vt:lpstr>典型案例</vt:lpstr>
      <vt:lpstr>德育课堂</vt:lpstr>
      <vt:lpstr>任务三     幼儿舞蹈音乐的选择  </vt:lpstr>
      <vt:lpstr>PowerPoint 演示文稿</vt:lpstr>
      <vt:lpstr>一、幼儿舞蹈音乐选择的原则</vt:lpstr>
      <vt:lpstr>一、幼儿舞蹈音乐选择的原则</vt:lpstr>
      <vt:lpstr>一、幼儿舞蹈音乐选择的原则</vt:lpstr>
      <vt:lpstr>一、幼儿舞蹈音乐选择的原则</vt:lpstr>
      <vt:lpstr>一、幼儿舞蹈音乐选择的原则</vt:lpstr>
      <vt:lpstr>一、幼儿舞蹈音乐选择的原则</vt:lpstr>
      <vt:lpstr>一、幼儿舞蹈音乐选择的原则</vt:lpstr>
      <vt:lpstr>PowerPoint 演示文稿</vt:lpstr>
      <vt:lpstr>二、幼儿舞蹈音乐的来源</vt:lpstr>
      <vt:lpstr>二、幼儿舞蹈音乐的来源</vt:lpstr>
      <vt:lpstr>二、幼儿舞蹈音乐的来源</vt:lpstr>
      <vt:lpstr>二、幼儿舞蹈音乐的来源</vt:lpstr>
      <vt:lpstr>拓展阅读</vt:lpstr>
      <vt:lpstr>德育课堂</vt:lpstr>
      <vt:lpstr>   任务四     幼儿舞蹈动作的选择    </vt:lpstr>
      <vt:lpstr>一、3～5 岁幼儿动作的分类及特点</vt:lpstr>
      <vt:lpstr>一、3～5 岁幼儿动作的分类及特点</vt:lpstr>
      <vt:lpstr>一、3～5 岁幼儿动作的分类及特点</vt:lpstr>
      <vt:lpstr>一、3～5 岁幼儿动作的分类及特点</vt:lpstr>
      <vt:lpstr>二、动作知识和技能</vt:lpstr>
      <vt:lpstr>二、动作知识和技能</vt:lpstr>
      <vt:lpstr>三、变化动作的知识和技能</vt:lpstr>
      <vt:lpstr>三、变化动作的知识和技能</vt:lpstr>
      <vt:lpstr>四、组织动作的知识和技能</vt:lpstr>
      <vt:lpstr>四、组织动作的知识和技能</vt:lpstr>
      <vt:lpstr>四、组织动作的知识和技能</vt:lpstr>
      <vt:lpstr>五、幼儿舞蹈动作的选择</vt:lpstr>
      <vt:lpstr>五、幼儿舞蹈动作的选择</vt:lpstr>
      <vt:lpstr>五、幼儿舞蹈动作的选择</vt:lpstr>
      <vt:lpstr>五、幼儿舞蹈动作的选择</vt:lpstr>
      <vt:lpstr>五、幼儿舞蹈动作的选择</vt:lpstr>
      <vt:lpstr>PowerPoint 演示文稿</vt:lpstr>
      <vt:lpstr>拓展阅读</vt:lpstr>
      <vt:lpstr>德育课堂</vt:lpstr>
      <vt:lpstr>   任务五    幼儿舞蹈的结构     </vt:lpstr>
      <vt:lpstr>一、结构的概念</vt:lpstr>
      <vt:lpstr>二、常见的结构形式及其内涵</vt:lpstr>
      <vt:lpstr>二、常见的结构形式及其内涵</vt:lpstr>
      <vt:lpstr>二、常见的结构形式及其内涵</vt:lpstr>
      <vt:lpstr>二、常见的结构形式及其内涵</vt:lpstr>
      <vt:lpstr>二、常见的结构形式及其内涵</vt:lpstr>
      <vt:lpstr>二、常见的结构形式及其内涵</vt:lpstr>
      <vt:lpstr>三、设计结构的基本原则</vt:lpstr>
      <vt:lpstr>四、结构的方式</vt:lpstr>
      <vt:lpstr>三、设计结构的基本原则</vt:lpstr>
      <vt:lpstr>拓展阅读</vt:lpstr>
      <vt:lpstr>德育课堂</vt:lpstr>
      <vt:lpstr>任务六   幼儿舞蹈创编艺术的处理 </vt:lpstr>
      <vt:lpstr>一、重复、再现</vt:lpstr>
      <vt:lpstr>一、重复、再现</vt:lpstr>
      <vt:lpstr>一、重复、再现</vt:lpstr>
      <vt:lpstr>二、夸张</vt:lpstr>
      <vt:lpstr>三、对比</vt:lpstr>
      <vt:lpstr>典型案例</vt:lpstr>
      <vt:lpstr>德育课堂</vt:lpstr>
      <vt:lpstr>任务七   幼儿舞蹈的构图  </vt:lpstr>
      <vt:lpstr>一、构图的概念</vt:lpstr>
      <vt:lpstr>二、舞台方位、区域</vt:lpstr>
      <vt:lpstr>二、舞台方位、区域</vt:lpstr>
      <vt:lpstr>二、舞台方位、区域</vt:lpstr>
      <vt:lpstr>二、舞台方位、区域</vt:lpstr>
      <vt:lpstr>二、舞台方位、区域</vt:lpstr>
      <vt:lpstr>二、舞台方位、区域</vt:lpstr>
      <vt:lpstr>三、舞蹈构图的基本原理</vt:lpstr>
      <vt:lpstr>三、舞蹈构图的基本原理</vt:lpstr>
      <vt:lpstr>三、舞蹈构图的基本原理</vt:lpstr>
      <vt:lpstr>三、舞蹈构图的基本原理</vt:lpstr>
      <vt:lpstr>四、丰富和加强舞蹈构图能力的方法 </vt:lpstr>
      <vt:lpstr>五、舞蹈基本队形设计</vt:lpstr>
      <vt:lpstr>五、舞蹈基本队形设计</vt:lpstr>
      <vt:lpstr>五、舞蹈基本队形设计</vt:lpstr>
      <vt:lpstr>五、舞蹈基本队形设计</vt:lpstr>
      <vt:lpstr>五、舞蹈基本队形设计</vt:lpstr>
      <vt:lpstr>五、舞蹈基本队形设计</vt:lpstr>
      <vt:lpstr>六、舞蹈编导的画面处理技巧</vt:lpstr>
      <vt:lpstr>六、舞蹈编导的画面处理技巧</vt:lpstr>
      <vt:lpstr>六、舞蹈编导的画面处理技巧</vt:lpstr>
      <vt:lpstr>六、舞蹈编导的画面处理技巧</vt:lpstr>
      <vt:lpstr>拓展阅读</vt:lpstr>
      <vt:lpstr>德育课堂</vt:lpstr>
      <vt:lpstr>任务八    幼儿舞蹈记录方法  </vt:lpstr>
      <vt:lpstr>PowerPoint 演示文稿</vt:lpstr>
      <vt:lpstr>一、我国的舞蹈记录法</vt:lpstr>
      <vt:lpstr>二、舞蹈记录的主要内容</vt:lpstr>
      <vt:lpstr>二、舞蹈记录的主要内容</vt:lpstr>
      <vt:lpstr>二、舞蹈记录的主要内容</vt:lpstr>
      <vt:lpstr>二、舞蹈记录的主要内容</vt:lpstr>
      <vt:lpstr>二、舞蹈记录的主要内容</vt:lpstr>
      <vt:lpstr>知识链接</vt:lpstr>
      <vt:lpstr>拓展阅读</vt:lpstr>
      <vt:lpstr>德育课堂</vt:lpstr>
      <vt:lpstr>案例评析</vt:lpstr>
      <vt:lpstr>思考与练习</vt:lpstr>
      <vt:lpstr>谢 谢 观 看</vt:lpstr>
    </vt:vector>
  </TitlesOfParts>
  <Company>iSlide</Company>
  <LinksUpToDate>false</LinksUpToDate>
  <SharedDoc>false</SharedDoc>
  <HyperlinksChanged>false</HyperlinksChanged>
  <AppVersion>14.0000</AppVersion>
  <Manager>婷婷煜立</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婷婷煜立</dc:creator>
  <cp:lastModifiedBy>嘟嘟</cp:lastModifiedBy>
  <cp:revision>126</cp:revision>
  <cp:lastPrinted>2024-11-10T16:00:00Z</cp:lastPrinted>
  <dcterms:created xsi:type="dcterms:W3CDTF">2024-11-10T16:00:00Z</dcterms:created>
  <dcterms:modified xsi:type="dcterms:W3CDTF">2025-09-02T06:42:40Z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2c5ec207-e925-4be5-861e-a7bc7bb8d660</vt:lpwstr>
  </property>
  <property fmtid="{D5CDD505-2E9C-101B-9397-08002B2CF9AE}" pid="3" name="ICV">
    <vt:lpwstr>F7402739B12E4044935BDEA5D42AF7FE_12</vt:lpwstr>
  </property>
  <property fmtid="{D5CDD505-2E9C-101B-9397-08002B2CF9AE}" pid="4" name="KSOProductBuildVer">
    <vt:lpwstr>2052-12.1.0.21171</vt:lpwstr>
  </property>
</Properties>
</file>