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455" r:id="rId4"/>
    <p:sldId id="477" r:id="rId5"/>
    <p:sldId id="479" r:id="rId7"/>
    <p:sldId id="478" r:id="rId8"/>
    <p:sldId id="480" r:id="rId9"/>
    <p:sldId id="482" r:id="rId10"/>
    <p:sldId id="705" r:id="rId11"/>
    <p:sldId id="485" r:id="rId12"/>
    <p:sldId id="481" r:id="rId13"/>
    <p:sldId id="486" r:id="rId14"/>
    <p:sldId id="540" r:id="rId15"/>
    <p:sldId id="548" r:id="rId16"/>
    <p:sldId id="487" r:id="rId17"/>
    <p:sldId id="539" r:id="rId18"/>
    <p:sldId id="542" r:id="rId19"/>
    <p:sldId id="544" r:id="rId20"/>
    <p:sldId id="546" r:id="rId21"/>
    <p:sldId id="551" r:id="rId22"/>
    <p:sldId id="713" r:id="rId23"/>
    <p:sldId id="543" r:id="rId24"/>
    <p:sldId id="554" r:id="rId25"/>
    <p:sldId id="549" r:id="rId26"/>
    <p:sldId id="550" r:id="rId27"/>
    <p:sldId id="441" r:id="rId28"/>
    <p:sldId id="553" r:id="rId29"/>
    <p:sldId id="605" r:id="rId30"/>
    <p:sldId id="607" r:id="rId31"/>
    <p:sldId id="681" r:id="rId32"/>
    <p:sldId id="707" r:id="rId33"/>
    <p:sldId id="747" r:id="rId34"/>
    <p:sldId id="748" r:id="rId35"/>
    <p:sldId id="709" r:id="rId36"/>
    <p:sldId id="489" r:id="rId37"/>
    <p:sldId id="708" r:id="rId38"/>
    <p:sldId id="606" r:id="rId39"/>
    <p:sldId id="710" r:id="rId40"/>
    <p:sldId id="706" r:id="rId41"/>
    <p:sldId id="711" r:id="rId42"/>
    <p:sldId id="715" r:id="rId43"/>
    <p:sldId id="714" r:id="rId44"/>
    <p:sldId id="766" r:id="rId45"/>
    <p:sldId id="767" r:id="rId46"/>
    <p:sldId id="778" r:id="rId47"/>
    <p:sldId id="779" r:id="rId48"/>
    <p:sldId id="780" r:id="rId49"/>
    <p:sldId id="781" r:id="rId50"/>
    <p:sldId id="716" r:id="rId51"/>
    <p:sldId id="717" r:id="rId52"/>
    <p:sldId id="742" r:id="rId53"/>
    <p:sldId id="743" r:id="rId54"/>
    <p:sldId id="744" r:id="rId55"/>
    <p:sldId id="719" r:id="rId56"/>
    <p:sldId id="459" r:id="rId57"/>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6" userDrawn="1">
          <p15:clr>
            <a:srgbClr val="A4A3A4"/>
          </p15:clr>
        </p15:guide>
        <p15:guide id="2" pos="37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8783"/>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1493" y="686"/>
      </p:cViewPr>
      <p:guideLst>
        <p:guide orient="horz" pos="2066"/>
        <p:guide pos="37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313.xml"/><Relationship Id="rId60" Type="http://schemas.openxmlformats.org/officeDocument/2006/relationships/tableStyles" Target="tableStyles.xml"/><Relationship Id="rId6" Type="http://schemas.openxmlformats.org/officeDocument/2006/relationships/notesMaster" Target="notesMasters/notesMaster1.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AA5F6-4C52-44EF-81CB-D38B3543E93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B59143-9ED4-44BE-86D5-ED46E26C3F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3" name="矩形 2"/>
          <p:cNvSpPr/>
          <p:nvPr userDrawn="1"/>
        </p:nvSpPr>
        <p:spPr>
          <a:xfrm>
            <a:off x="601980" y="556260"/>
            <a:ext cx="10988040" cy="5745480"/>
          </a:xfrm>
          <a:prstGeom prst="rect">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2000">
        <p:wedge/>
      </p:transition>
    </mc:Choice>
    <mc:Fallback>
      <p:transition spd="slow" advTm="2000">
        <p:wedg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1D5B32-0448-4F57-8FF6-1199C20459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4D949-CCC9-4F81-A994-171B5ADF01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2.xml"/><Relationship Id="rId5" Type="http://schemas.openxmlformats.org/officeDocument/2006/relationships/tags" Target="../tags/tag48.xml"/><Relationship Id="rId4" Type="http://schemas.openxmlformats.org/officeDocument/2006/relationships/image" Target="../media/image7.jpeg"/><Relationship Id="rId3" Type="http://schemas.openxmlformats.org/officeDocument/2006/relationships/tags" Target="../tags/tag47.xml"/><Relationship Id="rId2" Type="http://schemas.openxmlformats.org/officeDocument/2006/relationships/image" Target="../media/image6.png"/><Relationship Id="rId1" Type="http://schemas.openxmlformats.org/officeDocument/2006/relationships/tags" Target="../tags/tag46.xml"/></Relationships>
</file>

<file path=ppt/slides/_rels/slide11.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0" Type="http://schemas.openxmlformats.org/officeDocument/2006/relationships/notesSlide" Target="../notesSlides/notesSlide9.xml"/><Relationship Id="rId4" Type="http://schemas.openxmlformats.org/officeDocument/2006/relationships/tags" Target="../tags/tag52.xml"/><Relationship Id="rId39" Type="http://schemas.openxmlformats.org/officeDocument/2006/relationships/slideLayout" Target="../slideLayouts/slideLayout12.xml"/><Relationship Id="rId38" Type="http://schemas.openxmlformats.org/officeDocument/2006/relationships/tags" Target="../tags/tag86.xml"/><Relationship Id="rId37" Type="http://schemas.openxmlformats.org/officeDocument/2006/relationships/tags" Target="../tags/tag85.xml"/><Relationship Id="rId36" Type="http://schemas.openxmlformats.org/officeDocument/2006/relationships/tags" Target="../tags/tag84.xml"/><Relationship Id="rId35" Type="http://schemas.openxmlformats.org/officeDocument/2006/relationships/tags" Target="../tags/tag83.xml"/><Relationship Id="rId34" Type="http://schemas.openxmlformats.org/officeDocument/2006/relationships/tags" Target="../tags/tag82.xml"/><Relationship Id="rId33" Type="http://schemas.openxmlformats.org/officeDocument/2006/relationships/tags" Target="../tags/tag81.xml"/><Relationship Id="rId32" Type="http://schemas.openxmlformats.org/officeDocument/2006/relationships/tags" Target="../tags/tag80.xml"/><Relationship Id="rId31" Type="http://schemas.openxmlformats.org/officeDocument/2006/relationships/tags" Target="../tags/tag79.xml"/><Relationship Id="rId30" Type="http://schemas.openxmlformats.org/officeDocument/2006/relationships/tags" Target="../tags/tag78.xml"/><Relationship Id="rId3" Type="http://schemas.openxmlformats.org/officeDocument/2006/relationships/tags" Target="../tags/tag51.xml"/><Relationship Id="rId29" Type="http://schemas.openxmlformats.org/officeDocument/2006/relationships/tags" Target="../tags/tag77.xml"/><Relationship Id="rId28" Type="http://schemas.openxmlformats.org/officeDocument/2006/relationships/tags" Target="../tags/tag76.xml"/><Relationship Id="rId27" Type="http://schemas.openxmlformats.org/officeDocument/2006/relationships/tags" Target="../tags/tag75.xml"/><Relationship Id="rId26" Type="http://schemas.openxmlformats.org/officeDocument/2006/relationships/tags" Target="../tags/tag74.xml"/><Relationship Id="rId25" Type="http://schemas.openxmlformats.org/officeDocument/2006/relationships/tags" Target="../tags/tag73.xml"/><Relationship Id="rId24" Type="http://schemas.openxmlformats.org/officeDocument/2006/relationships/tags" Target="../tags/tag72.xml"/><Relationship Id="rId23" Type="http://schemas.openxmlformats.org/officeDocument/2006/relationships/tags" Target="../tags/tag71.xml"/><Relationship Id="rId22" Type="http://schemas.openxmlformats.org/officeDocument/2006/relationships/tags" Target="../tags/tag70.xml"/><Relationship Id="rId21" Type="http://schemas.openxmlformats.org/officeDocument/2006/relationships/tags" Target="../tags/tag69.xml"/><Relationship Id="rId20" Type="http://schemas.openxmlformats.org/officeDocument/2006/relationships/tags" Target="../tags/tag68.xml"/><Relationship Id="rId2" Type="http://schemas.openxmlformats.org/officeDocument/2006/relationships/tags" Target="../tags/tag50.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2.xml"/><Relationship Id="rId4" Type="http://schemas.openxmlformats.org/officeDocument/2006/relationships/tags" Target="../tags/tag89.xml"/><Relationship Id="rId3" Type="http://schemas.openxmlformats.org/officeDocument/2006/relationships/image" Target="../media/image8.png"/><Relationship Id="rId2" Type="http://schemas.openxmlformats.org/officeDocument/2006/relationships/tags" Target="../tags/tag88.xml"/><Relationship Id="rId1" Type="http://schemas.openxmlformats.org/officeDocument/2006/relationships/tags" Target="../tags/tag87.xml"/></Relationships>
</file>

<file path=ppt/slides/_rels/slide13.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1" Type="http://schemas.openxmlformats.org/officeDocument/2006/relationships/notesSlide" Target="../notesSlides/notesSlide11.xml"/><Relationship Id="rId30" Type="http://schemas.openxmlformats.org/officeDocument/2006/relationships/slideLayout" Target="../slideLayouts/slideLayout12.xml"/><Relationship Id="rId3" Type="http://schemas.openxmlformats.org/officeDocument/2006/relationships/tags" Target="../tags/tag92.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tags" Target="../tags/tag120.xml"/><Relationship Id="rId1" Type="http://schemas.openxmlformats.org/officeDocument/2006/relationships/tags" Target="../tags/tag119.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2.xml"/><Relationship Id="rId5" Type="http://schemas.openxmlformats.org/officeDocument/2006/relationships/tags" Target="../tags/tag124.xml"/><Relationship Id="rId4" Type="http://schemas.openxmlformats.org/officeDocument/2006/relationships/image" Target="../media/image9.jpeg"/><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2.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image" Target="../media/image4.png"/><Relationship Id="rId1" Type="http://schemas.openxmlformats.org/officeDocument/2006/relationships/tags" Target="../tags/tag125.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2.xml"/><Relationship Id="rId4" Type="http://schemas.openxmlformats.org/officeDocument/2006/relationships/tags" Target="../tags/tag130.xml"/><Relationship Id="rId3" Type="http://schemas.openxmlformats.org/officeDocument/2006/relationships/image" Target="../media/image4.png"/><Relationship Id="rId2" Type="http://schemas.openxmlformats.org/officeDocument/2006/relationships/tags" Target="../tags/tag129.xml"/><Relationship Id="rId1" Type="http://schemas.openxmlformats.org/officeDocument/2006/relationships/tags" Target="../tags/tag128.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2.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image" Target="../media/image4.png"/><Relationship Id="rId1" Type="http://schemas.openxmlformats.org/officeDocument/2006/relationships/tags" Target="../tags/tag131.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38.xml"/><Relationship Id="rId7" Type="http://schemas.openxmlformats.org/officeDocument/2006/relationships/image" Target="../media/image11.png"/><Relationship Id="rId6" Type="http://schemas.openxmlformats.org/officeDocument/2006/relationships/tags" Target="../tags/tag137.xml"/><Relationship Id="rId5" Type="http://schemas.openxmlformats.org/officeDocument/2006/relationships/image" Target="../media/image10.png"/><Relationship Id="rId4" Type="http://schemas.openxmlformats.org/officeDocument/2006/relationships/tags" Target="../tags/tag136.xml"/><Relationship Id="rId3" Type="http://schemas.openxmlformats.org/officeDocument/2006/relationships/image" Target="../media/image6.png"/><Relationship Id="rId2" Type="http://schemas.openxmlformats.org/officeDocument/2006/relationships/tags" Target="../tags/tag135.xml"/><Relationship Id="rId10" Type="http://schemas.openxmlformats.org/officeDocument/2006/relationships/notesSlide" Target="../notesSlides/notesSlide17.xml"/><Relationship Id="rId1" Type="http://schemas.openxmlformats.org/officeDocument/2006/relationships/tags" Target="../tags/tag13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2.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2.xml"/><Relationship Id="rId5" Type="http://schemas.openxmlformats.org/officeDocument/2006/relationships/tags" Target="../tags/tag145.xml"/><Relationship Id="rId4" Type="http://schemas.openxmlformats.org/officeDocument/2006/relationships/image" Target="../media/image6.png"/><Relationship Id="rId3" Type="http://schemas.openxmlformats.org/officeDocument/2006/relationships/tags" Target="../tags/tag144.xml"/><Relationship Id="rId2" Type="http://schemas.openxmlformats.org/officeDocument/2006/relationships/image" Target="../media/image12.png"/><Relationship Id="rId1" Type="http://schemas.openxmlformats.org/officeDocument/2006/relationships/tags" Target="../tags/tag143.xml"/></Relationships>
</file>

<file path=ppt/slides/_rels/slide22.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4" Type="http://schemas.openxmlformats.org/officeDocument/2006/relationships/notesSlide" Target="../notesSlides/notesSlide20.xml"/><Relationship Id="rId13" Type="http://schemas.openxmlformats.org/officeDocument/2006/relationships/slideLayout" Target="../slideLayouts/slideLayout12.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23.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image" Target="../media/image13.png"/><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image" Target="../media/image6.png"/><Relationship Id="rId12" Type="http://schemas.openxmlformats.org/officeDocument/2006/relationships/notesSlide" Target="../notesSlides/notesSlide21.xml"/><Relationship Id="rId11" Type="http://schemas.openxmlformats.org/officeDocument/2006/relationships/slideLayout" Target="../slideLayouts/slideLayout12.xml"/><Relationship Id="rId10" Type="http://schemas.openxmlformats.org/officeDocument/2006/relationships/tags" Target="../tags/tag165.xml"/><Relationship Id="rId1" Type="http://schemas.openxmlformats.org/officeDocument/2006/relationships/tags" Target="../tags/tag158.xml"/></Relationships>
</file>

<file path=ppt/slides/_rels/slide24.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image" Target="../media/image6.png"/><Relationship Id="rId4" Type="http://schemas.openxmlformats.org/officeDocument/2006/relationships/tags" Target="../tags/tag168.xml"/><Relationship Id="rId3" Type="http://schemas.openxmlformats.org/officeDocument/2006/relationships/image" Target="../media/image14.png"/><Relationship Id="rId2" Type="http://schemas.openxmlformats.org/officeDocument/2006/relationships/tags" Target="../tags/tag167.xml"/><Relationship Id="rId14" Type="http://schemas.openxmlformats.org/officeDocument/2006/relationships/notesSlide" Target="../notesSlides/notesSlide22.xml"/><Relationship Id="rId13" Type="http://schemas.openxmlformats.org/officeDocument/2006/relationships/slideLayout" Target="../slideLayouts/slideLayout12.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tags" Target="../tags/tag166.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2.xml"/><Relationship Id="rId6" Type="http://schemas.openxmlformats.org/officeDocument/2006/relationships/tags" Target="../tags/tag179.xml"/><Relationship Id="rId5" Type="http://schemas.openxmlformats.org/officeDocument/2006/relationships/image" Target="../media/image6.png"/><Relationship Id="rId4" Type="http://schemas.openxmlformats.org/officeDocument/2006/relationships/tags" Target="../tags/tag178.xml"/><Relationship Id="rId3" Type="http://schemas.openxmlformats.org/officeDocument/2006/relationships/image" Target="../media/image15.png"/><Relationship Id="rId2" Type="http://schemas.openxmlformats.org/officeDocument/2006/relationships/tags" Target="../tags/tag177.xml"/><Relationship Id="rId1" Type="http://schemas.openxmlformats.org/officeDocument/2006/relationships/tags" Target="../tags/tag176.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2.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image" Target="../media/image6.png"/><Relationship Id="rId1" Type="http://schemas.openxmlformats.org/officeDocument/2006/relationships/tags" Target="../tags/tag180.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2.xml"/><Relationship Id="rId5" Type="http://schemas.openxmlformats.org/officeDocument/2006/relationships/tags" Target="../tags/tag186.xml"/><Relationship Id="rId4" Type="http://schemas.openxmlformats.org/officeDocument/2006/relationships/image" Target="../media/image4.png"/><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91.xml"/><Relationship Id="rId7" Type="http://schemas.openxmlformats.org/officeDocument/2006/relationships/image" Target="../media/image18.png"/><Relationship Id="rId6" Type="http://schemas.openxmlformats.org/officeDocument/2006/relationships/tags" Target="../tags/tag190.xml"/><Relationship Id="rId5" Type="http://schemas.openxmlformats.org/officeDocument/2006/relationships/image" Target="../media/image17.png"/><Relationship Id="rId4" Type="http://schemas.openxmlformats.org/officeDocument/2006/relationships/tags" Target="../tags/tag189.xml"/><Relationship Id="rId3" Type="http://schemas.openxmlformats.org/officeDocument/2006/relationships/image" Target="../media/image16.png"/><Relationship Id="rId2" Type="http://schemas.openxmlformats.org/officeDocument/2006/relationships/tags" Target="../tags/tag188.xml"/><Relationship Id="rId10" Type="http://schemas.openxmlformats.org/officeDocument/2006/relationships/notesSlide" Target="../notesSlides/notesSlide26.xml"/><Relationship Id="rId1" Type="http://schemas.openxmlformats.org/officeDocument/2006/relationships/tags" Target="../tags/tag187.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2.xml"/><Relationship Id="rId6" Type="http://schemas.openxmlformats.org/officeDocument/2006/relationships/tags" Target="../tags/tag195.xml"/><Relationship Id="rId5" Type="http://schemas.openxmlformats.org/officeDocument/2006/relationships/image" Target="../media/image3.jpeg"/><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image" Target="../media/image6.png"/><Relationship Id="rId1" Type="http://schemas.openxmlformats.org/officeDocument/2006/relationships/tags" Target="../tags/tag19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image" Target="../media/image2.jpeg"/><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2.xml"/><Relationship Id="rId4" Type="http://schemas.openxmlformats.org/officeDocument/2006/relationships/tags" Target="../tags/tag198.xml"/><Relationship Id="rId3" Type="http://schemas.openxmlformats.org/officeDocument/2006/relationships/image" Target="../media/image19.png"/><Relationship Id="rId2" Type="http://schemas.openxmlformats.org/officeDocument/2006/relationships/tags" Target="../tags/tag197.xml"/><Relationship Id="rId1" Type="http://schemas.openxmlformats.org/officeDocument/2006/relationships/tags" Target="../tags/tag196.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2.xml"/><Relationship Id="rId4" Type="http://schemas.openxmlformats.org/officeDocument/2006/relationships/tags" Target="../tags/tag201.xml"/><Relationship Id="rId3" Type="http://schemas.openxmlformats.org/officeDocument/2006/relationships/image" Target="../media/image6.png"/><Relationship Id="rId2" Type="http://schemas.openxmlformats.org/officeDocument/2006/relationships/tags" Target="../tags/tag200.xml"/><Relationship Id="rId1" Type="http://schemas.openxmlformats.org/officeDocument/2006/relationships/tags" Target="../tags/tag199.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2.xml"/><Relationship Id="rId4" Type="http://schemas.openxmlformats.org/officeDocument/2006/relationships/tags" Target="../tags/tag204.xml"/><Relationship Id="rId3" Type="http://schemas.openxmlformats.org/officeDocument/2006/relationships/image" Target="../media/image20.png"/><Relationship Id="rId2" Type="http://schemas.openxmlformats.org/officeDocument/2006/relationships/tags" Target="../tags/tag203.xml"/><Relationship Id="rId1" Type="http://schemas.openxmlformats.org/officeDocument/2006/relationships/tags" Target="../tags/tag202.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12.xml"/><Relationship Id="rId6" Type="http://schemas.openxmlformats.org/officeDocument/2006/relationships/tags" Target="../tags/tag208.xml"/><Relationship Id="rId5" Type="http://schemas.openxmlformats.org/officeDocument/2006/relationships/image" Target="../media/image21.png"/><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image" Target="../media/image6.png"/><Relationship Id="rId1" Type="http://schemas.openxmlformats.org/officeDocument/2006/relationships/tags" Target="../tags/tag205.xml"/></Relationships>
</file>

<file path=ppt/slides/_rels/slide34.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image" Target="../media/image4.png"/><Relationship Id="rId12" Type="http://schemas.openxmlformats.org/officeDocument/2006/relationships/notesSlide" Target="../notesSlides/notesSlide32.xml"/><Relationship Id="rId11" Type="http://schemas.openxmlformats.org/officeDocument/2006/relationships/slideLayout" Target="../slideLayouts/slideLayout12.xml"/><Relationship Id="rId10" Type="http://schemas.openxmlformats.org/officeDocument/2006/relationships/tags" Target="../tags/tag217.xml"/><Relationship Id="rId1" Type="http://schemas.openxmlformats.org/officeDocument/2006/relationships/tags" Target="../tags/tag209.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2.xml"/><Relationship Id="rId4" Type="http://schemas.openxmlformats.org/officeDocument/2006/relationships/tags" Target="../tags/tag220.xml"/><Relationship Id="rId3" Type="http://schemas.openxmlformats.org/officeDocument/2006/relationships/image" Target="../media/image22.png"/><Relationship Id="rId2" Type="http://schemas.openxmlformats.org/officeDocument/2006/relationships/tags" Target="../tags/tag219.xml"/><Relationship Id="rId1" Type="http://schemas.openxmlformats.org/officeDocument/2006/relationships/tags" Target="../tags/tag218.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12.xml"/><Relationship Id="rId6" Type="http://schemas.openxmlformats.org/officeDocument/2006/relationships/tags" Target="../tags/tag224.xml"/><Relationship Id="rId5" Type="http://schemas.openxmlformats.org/officeDocument/2006/relationships/image" Target="../media/image6.png"/><Relationship Id="rId4" Type="http://schemas.openxmlformats.org/officeDocument/2006/relationships/tags" Target="../tags/tag223.xml"/><Relationship Id="rId3" Type="http://schemas.openxmlformats.org/officeDocument/2006/relationships/image" Target="../media/image23.png"/><Relationship Id="rId2" Type="http://schemas.openxmlformats.org/officeDocument/2006/relationships/tags" Target="../tags/tag222.xml"/><Relationship Id="rId1" Type="http://schemas.openxmlformats.org/officeDocument/2006/relationships/tags" Target="../tags/tag221.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2.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image" Target="../media/image4.png"/><Relationship Id="rId1" Type="http://schemas.openxmlformats.org/officeDocument/2006/relationships/tags" Target="../tags/tag225.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2.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image" Target="../media/image4.png"/><Relationship Id="rId1" Type="http://schemas.openxmlformats.org/officeDocument/2006/relationships/tags" Target="../tags/tag228.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12.xml"/><Relationship Id="rId6" Type="http://schemas.openxmlformats.org/officeDocument/2006/relationships/tags" Target="../tags/tag234.xml"/><Relationship Id="rId5" Type="http://schemas.openxmlformats.org/officeDocument/2006/relationships/image" Target="../media/image24.png"/><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image" Target="../media/image6.png"/><Relationship Id="rId1" Type="http://schemas.openxmlformats.org/officeDocument/2006/relationships/tags" Target="../tags/tag23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6.xml"/><Relationship Id="rId2" Type="http://schemas.openxmlformats.org/officeDocument/2006/relationships/image" Target="../media/image3.jpeg"/><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8" Type="http://schemas.openxmlformats.org/officeDocument/2006/relationships/notesSlide" Target="../notesSlides/notesSlide38.xml"/><Relationship Id="rId27" Type="http://schemas.openxmlformats.org/officeDocument/2006/relationships/slideLayout" Target="../slideLayouts/slideLayout12.xml"/><Relationship Id="rId26" Type="http://schemas.openxmlformats.org/officeDocument/2006/relationships/tags" Target="../tags/tag260.xml"/><Relationship Id="rId25" Type="http://schemas.openxmlformats.org/officeDocument/2006/relationships/tags" Target="../tags/tag259.xml"/><Relationship Id="rId24" Type="http://schemas.openxmlformats.org/officeDocument/2006/relationships/tags" Target="../tags/tag258.xml"/><Relationship Id="rId23" Type="http://schemas.openxmlformats.org/officeDocument/2006/relationships/tags" Target="../tags/tag257.xml"/><Relationship Id="rId22" Type="http://schemas.openxmlformats.org/officeDocument/2006/relationships/tags" Target="../tags/tag256.xml"/><Relationship Id="rId21" Type="http://schemas.openxmlformats.org/officeDocument/2006/relationships/tags" Target="../tags/tag255.xml"/><Relationship Id="rId20" Type="http://schemas.openxmlformats.org/officeDocument/2006/relationships/tags" Target="../tags/tag254.xml"/><Relationship Id="rId2" Type="http://schemas.openxmlformats.org/officeDocument/2006/relationships/tags" Target="../tags/tag236.xml"/><Relationship Id="rId19" Type="http://schemas.openxmlformats.org/officeDocument/2006/relationships/tags" Target="../tags/tag253.xml"/><Relationship Id="rId18" Type="http://schemas.openxmlformats.org/officeDocument/2006/relationships/tags" Target="../tags/tag252.xml"/><Relationship Id="rId17" Type="http://schemas.openxmlformats.org/officeDocument/2006/relationships/tags" Target="../tags/tag251.xml"/><Relationship Id="rId16" Type="http://schemas.openxmlformats.org/officeDocument/2006/relationships/tags" Target="../tags/tag250.xml"/><Relationship Id="rId15" Type="http://schemas.openxmlformats.org/officeDocument/2006/relationships/tags" Target="../tags/tag249.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5.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2.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4.png"/><Relationship Id="rId1" Type="http://schemas.openxmlformats.org/officeDocument/2006/relationships/tags" Target="../tags/tag261.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12.xml"/><Relationship Id="rId6" Type="http://schemas.openxmlformats.org/officeDocument/2006/relationships/tags" Target="../tags/tag267.xml"/><Relationship Id="rId5" Type="http://schemas.openxmlformats.org/officeDocument/2006/relationships/image" Target="../media/image6.png"/><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image" Target="../media/image4.png"/><Relationship Id="rId1" Type="http://schemas.openxmlformats.org/officeDocument/2006/relationships/tags" Target="../tags/tag264.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1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image" Target="../media/image6.png"/><Relationship Id="rId3" Type="http://schemas.openxmlformats.org/officeDocument/2006/relationships/tags" Target="../tags/tag269.xml"/><Relationship Id="rId2" Type="http://schemas.openxmlformats.org/officeDocument/2006/relationships/image" Target="../media/image4.png"/><Relationship Id="rId1" Type="http://schemas.openxmlformats.org/officeDocument/2006/relationships/tags" Target="../tags/tag268.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2.xml"/><Relationship Id="rId7" Type="http://schemas.openxmlformats.org/officeDocument/2006/relationships/slideLayout" Target="../slideLayouts/slideLayout12.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image" Target="../media/image6.png"/><Relationship Id="rId3" Type="http://schemas.openxmlformats.org/officeDocument/2006/relationships/tags" Target="../tags/tag273.xml"/><Relationship Id="rId2" Type="http://schemas.openxmlformats.org/officeDocument/2006/relationships/image" Target="../media/image4.png"/><Relationship Id="rId1" Type="http://schemas.openxmlformats.org/officeDocument/2006/relationships/tags" Target="../tags/tag272.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3.xml"/><Relationship Id="rId6" Type="http://schemas.openxmlformats.org/officeDocument/2006/relationships/slideLayout" Target="../slideLayouts/slideLayout12.xml"/><Relationship Id="rId5" Type="http://schemas.openxmlformats.org/officeDocument/2006/relationships/tags" Target="../tags/tag278.xml"/><Relationship Id="rId4" Type="http://schemas.openxmlformats.org/officeDocument/2006/relationships/image" Target="../media/image6.png"/><Relationship Id="rId3" Type="http://schemas.openxmlformats.org/officeDocument/2006/relationships/tags" Target="../tags/tag277.xml"/><Relationship Id="rId2" Type="http://schemas.openxmlformats.org/officeDocument/2006/relationships/image" Target="../media/image4.png"/><Relationship Id="rId1" Type="http://schemas.openxmlformats.org/officeDocument/2006/relationships/tags" Target="../tags/tag276.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12.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image" Target="../media/image6.png"/><Relationship Id="rId3" Type="http://schemas.openxmlformats.org/officeDocument/2006/relationships/tags" Target="../tags/tag280.xml"/><Relationship Id="rId2" Type="http://schemas.openxmlformats.org/officeDocument/2006/relationships/image" Target="../media/image4.png"/><Relationship Id="rId1" Type="http://schemas.openxmlformats.org/officeDocument/2006/relationships/tags" Target="../tags/tag279.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12.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image" Target="../media/image6.png"/><Relationship Id="rId3" Type="http://schemas.openxmlformats.org/officeDocument/2006/relationships/tags" Target="../tags/tag284.xml"/><Relationship Id="rId2" Type="http://schemas.openxmlformats.org/officeDocument/2006/relationships/image" Target="../media/image4.png"/><Relationship Id="rId1" Type="http://schemas.openxmlformats.org/officeDocument/2006/relationships/tags" Target="../tags/tag283.xml"/></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12.xml"/><Relationship Id="rId4" Type="http://schemas.openxmlformats.org/officeDocument/2006/relationships/tags" Target="../tags/tag289.xml"/><Relationship Id="rId3" Type="http://schemas.openxmlformats.org/officeDocument/2006/relationships/image" Target="../media/image25.png"/><Relationship Id="rId2" Type="http://schemas.openxmlformats.org/officeDocument/2006/relationships/tags" Target="../tags/tag288.xml"/><Relationship Id="rId1" Type="http://schemas.openxmlformats.org/officeDocument/2006/relationships/tags" Target="../tags/tag287.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12.xml"/><Relationship Id="rId6" Type="http://schemas.openxmlformats.org/officeDocument/2006/relationships/tags" Target="../tags/tag293.xml"/><Relationship Id="rId5" Type="http://schemas.openxmlformats.org/officeDocument/2006/relationships/image" Target="../media/image9.jpeg"/><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image" Target="../media/image4.png"/><Relationship Id="rId1" Type="http://schemas.openxmlformats.org/officeDocument/2006/relationships/tags" Target="../tags/tag290.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2.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4.png"/><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12.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image" Target="../media/image4.png"/><Relationship Id="rId1" Type="http://schemas.openxmlformats.org/officeDocument/2006/relationships/tags" Target="../tags/tag294.xml"/></Relationships>
</file>

<file path=ppt/slides/_rels/slide51.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12.xml"/><Relationship Id="rId6" Type="http://schemas.openxmlformats.org/officeDocument/2006/relationships/tags" Target="../tags/tag300.xml"/><Relationship Id="rId5" Type="http://schemas.openxmlformats.org/officeDocument/2006/relationships/image" Target="../media/image6.png"/><Relationship Id="rId4" Type="http://schemas.openxmlformats.org/officeDocument/2006/relationships/tags" Target="../tags/tag299.xml"/><Relationship Id="rId3" Type="http://schemas.openxmlformats.org/officeDocument/2006/relationships/image" Target="../media/image20.png"/><Relationship Id="rId2" Type="http://schemas.openxmlformats.org/officeDocument/2006/relationships/tags" Target="../tags/tag298.xml"/><Relationship Id="rId1" Type="http://schemas.openxmlformats.org/officeDocument/2006/relationships/tags" Target="../tags/tag297.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50.xml"/><Relationship Id="rId7" Type="http://schemas.openxmlformats.org/officeDocument/2006/relationships/slideLayout" Target="../slideLayouts/slideLayout12.xml"/><Relationship Id="rId6" Type="http://schemas.openxmlformats.org/officeDocument/2006/relationships/tags" Target="../tags/tag304.xml"/><Relationship Id="rId5" Type="http://schemas.openxmlformats.org/officeDocument/2006/relationships/image" Target="../media/image6.png"/><Relationship Id="rId4" Type="http://schemas.openxmlformats.org/officeDocument/2006/relationships/tags" Target="../tags/tag303.xml"/><Relationship Id="rId3" Type="http://schemas.openxmlformats.org/officeDocument/2006/relationships/image" Target="../media/image26.png"/><Relationship Id="rId2" Type="http://schemas.openxmlformats.org/officeDocument/2006/relationships/tags" Target="../tags/tag302.xml"/><Relationship Id="rId1" Type="http://schemas.openxmlformats.org/officeDocument/2006/relationships/tags" Target="../tags/tag301.xml"/></Relationships>
</file>

<file path=ppt/slides/_rels/slide53.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image" Target="../media/image4.png"/><Relationship Id="rId11" Type="http://schemas.openxmlformats.org/officeDocument/2006/relationships/notesSlide" Target="../notesSlides/notesSlide51.xml"/><Relationship Id="rId10" Type="http://schemas.openxmlformats.org/officeDocument/2006/relationships/slideLayout" Target="../slideLayouts/slideLayout12.xml"/><Relationship Id="rId1" Type="http://schemas.openxmlformats.org/officeDocument/2006/relationships/tags" Target="../tags/tag305.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tags" Target="../tags/tag12.xml"/><Relationship Id="rId3" Type="http://schemas.openxmlformats.org/officeDocument/2006/relationships/image" Target="../media/image5.png"/><Relationship Id="rId2" Type="http://schemas.openxmlformats.org/officeDocument/2006/relationships/tags" Target="../tags/tag1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6" Type="http://schemas.openxmlformats.org/officeDocument/2006/relationships/notesSlide" Target="../notesSlides/notesSlide5.xml"/><Relationship Id="rId25" Type="http://schemas.openxmlformats.org/officeDocument/2006/relationships/slideLayout" Target="../slideLayouts/slideLayout12.xml"/><Relationship Id="rId24" Type="http://schemas.openxmlformats.org/officeDocument/2006/relationships/tags" Target="../tags/tag35.xml"/><Relationship Id="rId23" Type="http://schemas.openxmlformats.org/officeDocument/2006/relationships/tags" Target="../tags/tag34.xml"/><Relationship Id="rId22" Type="http://schemas.openxmlformats.org/officeDocument/2006/relationships/tags" Target="../tags/tag33.xml"/><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image" Target="../media/image4.png"/><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0" Type="http://schemas.openxmlformats.org/officeDocument/2006/relationships/notesSlide" Target="../notesSlides/notesSlide6.xml"/><Relationship Id="rId1" Type="http://schemas.openxmlformats.org/officeDocument/2006/relationships/tags" Target="../tags/tag36.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392722" y="2141142"/>
            <a:ext cx="9407827" cy="1445260"/>
          </a:xfrm>
          <a:prstGeom prst="rect">
            <a:avLst/>
          </a:prstGeom>
          <a:noFill/>
        </p:spPr>
        <p:txBody>
          <a:bodyPr wrap="square" rtlCol="0">
            <a:spAutoFit/>
          </a:bodyPr>
          <a:lstStyle/>
          <a:p>
            <a:pPr algn="ctr" fontAlgn="auto">
              <a:lnSpc>
                <a:spcPct val="100000"/>
              </a:lnSpc>
            </a:pP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应</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用</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文</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写</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作</a:t>
            </a:r>
            <a:endParaRPr lang="zh-CN" altLang="en-US" sz="8800" b="1" kern="100" spc="-1400" dirty="0">
              <a:solidFill>
                <a:schemeClr val="accent1"/>
              </a:solidFill>
              <a:uFillTx/>
              <a:latin typeface="微软雅黑" panose="020B0503020204020204" charset="-122"/>
              <a:ea typeface="微软雅黑" panose="020B0503020204020204" charset="-122"/>
              <a:cs typeface="微软雅黑" panose="020B0503020204020204" charset="-122"/>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3" name="文本框 2"/>
          <p:cNvSpPr txBox="1"/>
          <p:nvPr/>
        </p:nvSpPr>
        <p:spPr>
          <a:xfrm>
            <a:off x="1790700" y="1969135"/>
            <a:ext cx="4406265" cy="2919730"/>
          </a:xfrm>
          <a:prstGeom prst="rect">
            <a:avLst/>
          </a:prstGeom>
          <a:noFill/>
        </p:spPr>
        <p:txBody>
          <a:bodyPr wrap="square" rtlCol="0" anchor="t">
            <a:noAutofit/>
          </a:bodyPr>
          <a:p>
            <a:pPr>
              <a:lnSpc>
                <a:spcPct val="180000"/>
              </a:lnSpc>
            </a:pPr>
            <a:r>
              <a:rPr lang="en-US" altLang="zh-CN" sz="1600">
                <a:solidFill>
                  <a:schemeClr val="accent1"/>
                </a:solidFill>
                <a:latin typeface="微软雅黑" panose="020B0503020204020204" charset="-122"/>
                <a:ea typeface="微软雅黑" panose="020B0503020204020204" charset="-122"/>
                <a:cs typeface="微软雅黑" panose="020B0503020204020204" charset="-122"/>
              </a:rPr>
              <a:t> </a:t>
            </a:r>
            <a:r>
              <a:rPr lang="en-US" altLang="zh-CN">
                <a:solidFill>
                  <a:schemeClr val="accent1"/>
                </a:solidFill>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 </a:t>
            </a:r>
            <a:r>
              <a:rPr>
                <a:solidFill>
                  <a:schemeClr val="accent1"/>
                </a:solidFill>
                <a:latin typeface="微软雅黑" panose="020B0503020204020204" charset="-122"/>
                <a:ea typeface="微软雅黑" panose="020B0503020204020204" charset="-122"/>
                <a:cs typeface="微软雅黑" panose="020B0503020204020204" charset="-122"/>
              </a:rPr>
              <a:t>3. 结尾</a:t>
            </a:r>
            <a:endParaRPr sz="1600">
              <a:latin typeface="微软雅黑" panose="020B0503020204020204" charset="-122"/>
              <a:ea typeface="微软雅黑" panose="020B0503020204020204" charset="-122"/>
              <a:cs typeface="微软雅黑" panose="020B0503020204020204" charset="-122"/>
            </a:endParaRPr>
          </a:p>
          <a:p>
            <a:pPr>
              <a:lnSpc>
                <a:spcPct val="180000"/>
              </a:lnSpc>
            </a:pPr>
            <a:r>
              <a:rPr lang="en-US" sz="1600">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在正文右下方署上制订计划的单位名称和成文日期。如果所写计划将以公文的形式下发，则还应加盖公章。</a:t>
            </a:r>
            <a:endParaRPr sz="1600">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1"/>
            </p:custDataLst>
          </p:nvPr>
        </p:nvPicPr>
        <p:blipFill>
          <a:blip r:embed="rId2"/>
          <a:stretch>
            <a:fillRect/>
          </a:stretch>
        </p:blipFill>
        <p:spPr>
          <a:xfrm>
            <a:off x="679450" y="3429000"/>
            <a:ext cx="4095750" cy="2790825"/>
          </a:xfrm>
          <a:prstGeom prst="rect">
            <a:avLst/>
          </a:prstGeom>
        </p:spPr>
      </p:pic>
      <p:pic>
        <p:nvPicPr>
          <p:cNvPr id="5" name="图片 4"/>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l="23333" t="10000" r="23333" b="10000"/>
          <a:stretch>
            <a:fillRect/>
          </a:stretch>
        </p:blipFill>
        <p:spPr>
          <a:xfrm>
            <a:off x="6726410" y="1840865"/>
            <a:ext cx="3913505" cy="391350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06" name="Freeform 12"/>
          <p:cNvSpPr/>
          <p:nvPr>
            <p:custDataLst>
              <p:tags r:id="rId1"/>
            </p:custDataLst>
          </p:nvPr>
        </p:nvSpPr>
        <p:spPr bwMode="auto">
          <a:xfrm>
            <a:off x="1673860" y="2253615"/>
            <a:ext cx="1334770" cy="98044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custDataLst>
              <p:tags r:id="rId2"/>
            </p:custDataLst>
          </p:nvPr>
        </p:nvGrpSpPr>
        <p:grpSpPr>
          <a:xfrm>
            <a:off x="1842135" y="2240915"/>
            <a:ext cx="1166495" cy="751205"/>
            <a:chOff x="1283891" y="1695061"/>
            <a:chExt cx="857250" cy="571500"/>
          </a:xfrm>
          <a:solidFill>
            <a:schemeClr val="bg1"/>
          </a:solidFill>
        </p:grpSpPr>
        <p:sp>
          <p:nvSpPr>
            <p:cNvPr id="108" name="Freeform 13"/>
            <p:cNvSpPr/>
            <p:nvPr>
              <p:custDataLst>
                <p:tags r:id="rId3"/>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custDataLst>
                  <p:tags r:id="rId4"/>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custDataLst>
                  <p:tags r:id="rId5"/>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custDataLst>
                  <p:tags r:id="rId6"/>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custDataLst>
                  <p:tags r:id="rId7"/>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custDataLst>
                  <p:tags r:id="rId8"/>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custDataLst>
                  <p:tags r:id="rId9"/>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custDataLst>
              <p:tags r:id="rId10"/>
            </p:custDataLst>
          </p:nvPr>
        </p:nvCxnSpPr>
        <p:spPr>
          <a:xfrm>
            <a:off x="1674174" y="3233902"/>
            <a:ext cx="28225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7" name="矩形 116"/>
          <p:cNvSpPr/>
          <p:nvPr>
            <p:custDataLst>
              <p:tags r:id="rId11"/>
            </p:custDataLst>
          </p:nvPr>
        </p:nvSpPr>
        <p:spPr>
          <a:xfrm>
            <a:off x="1922780" y="2893060"/>
            <a:ext cx="2560320" cy="337185"/>
          </a:xfrm>
          <a:prstGeom prst="rect">
            <a:avLst/>
          </a:prstGeom>
        </p:spPr>
        <p:txBody>
          <a:bodyPr wrap="square">
            <a:spAutoFit/>
          </a:bodyPr>
          <a:p>
            <a:pPr algn="just">
              <a:defRPr/>
            </a:pPr>
            <a:r>
              <a:rPr sz="1600" b="1" dirty="0">
                <a:solidFill>
                  <a:schemeClr val="accent1"/>
                </a:solidFill>
                <a:latin typeface="微软雅黑" panose="020B0503020204020204" charset="-122"/>
                <a:ea typeface="微软雅黑" panose="020B0503020204020204" charset="-122"/>
                <a:cs typeface="微软雅黑" panose="020B0503020204020204" charset="-122"/>
                <a:sym typeface="+mn-ea"/>
              </a:rPr>
              <a:t>1. 从实际出发，统筹兼顾</a:t>
            </a:r>
            <a:endParaRPr sz="16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151" name="文本框 164"/>
          <p:cNvSpPr txBox="1"/>
          <p:nvPr>
            <p:custDataLst>
              <p:tags r:id="rId12"/>
            </p:custDataLst>
          </p:nvPr>
        </p:nvSpPr>
        <p:spPr>
          <a:xfrm>
            <a:off x="1380490" y="3348355"/>
            <a:ext cx="3264535" cy="2451100"/>
          </a:xfrm>
          <a:prstGeom prst="rect">
            <a:avLst/>
          </a:prstGeom>
          <a:noFill/>
        </p:spPr>
        <p:txBody>
          <a:bodyPr wrap="square">
            <a:spAutoFit/>
          </a:bodyPr>
          <a:p>
            <a:pPr indent="355600" algn="just" fontAlgn="auto">
              <a:lnSpc>
                <a:spcPct val="12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无论是撰写长期计划还是短期计划，都必须从实际出发，要充分分析客观条件，所撰写的计划既要有前瞻性，又要留有余地，以便计划执行者通过一番努力能够完成。此外，事关全局的计划应考虑周全，处理好大计划与小计划的关系、整体与局部的关系等。</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custDataLst>
              <p:tags r:id="rId13"/>
            </p:custDataLst>
          </p:nvPr>
        </p:nvSpPr>
        <p:spPr>
          <a:xfrm>
            <a:off x="1890395" y="1676400"/>
            <a:ext cx="4572000" cy="395605"/>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（五）计划的写作要求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5" name="Freeform 12"/>
          <p:cNvSpPr/>
          <p:nvPr>
            <p:custDataLst>
              <p:tags r:id="rId14"/>
            </p:custDataLst>
          </p:nvPr>
        </p:nvSpPr>
        <p:spPr bwMode="auto">
          <a:xfrm>
            <a:off x="4805045" y="2229485"/>
            <a:ext cx="1334770" cy="98044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6" name="组合 5"/>
          <p:cNvGrpSpPr/>
          <p:nvPr>
            <p:custDataLst>
              <p:tags r:id="rId15"/>
            </p:custDataLst>
          </p:nvPr>
        </p:nvGrpSpPr>
        <p:grpSpPr>
          <a:xfrm>
            <a:off x="4973320" y="2216785"/>
            <a:ext cx="1166495" cy="751205"/>
            <a:chOff x="1283891" y="1695061"/>
            <a:chExt cx="857250" cy="571500"/>
          </a:xfrm>
          <a:solidFill>
            <a:schemeClr val="bg1"/>
          </a:solidFill>
        </p:grpSpPr>
        <p:sp>
          <p:nvSpPr>
            <p:cNvPr id="8" name="Freeform 13"/>
            <p:cNvSpPr/>
            <p:nvPr>
              <p:custDataLst>
                <p:tags r:id="rId16"/>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9" name="组合 8"/>
            <p:cNvGrpSpPr/>
            <p:nvPr/>
          </p:nvGrpSpPr>
          <p:grpSpPr>
            <a:xfrm>
              <a:off x="1320404" y="1695061"/>
              <a:ext cx="820737" cy="522685"/>
              <a:chOff x="1320404" y="1695061"/>
              <a:chExt cx="820737" cy="522685"/>
            </a:xfrm>
            <a:grpFill/>
          </p:grpSpPr>
          <p:sp>
            <p:nvSpPr>
              <p:cNvPr id="12" name="Freeform 14"/>
              <p:cNvSpPr/>
              <p:nvPr>
                <p:custDataLst>
                  <p:tags r:id="rId17"/>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 name="Freeform 15"/>
              <p:cNvSpPr/>
              <p:nvPr>
                <p:custDataLst>
                  <p:tags r:id="rId18"/>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5" name="Freeform 16"/>
              <p:cNvSpPr/>
              <p:nvPr>
                <p:custDataLst>
                  <p:tags r:id="rId19"/>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6" name="Freeform 17"/>
              <p:cNvSpPr/>
              <p:nvPr>
                <p:custDataLst>
                  <p:tags r:id="rId20"/>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7" name="Freeform 18"/>
              <p:cNvSpPr/>
              <p:nvPr>
                <p:custDataLst>
                  <p:tags r:id="rId21"/>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8" name="Freeform 19"/>
              <p:cNvSpPr/>
              <p:nvPr>
                <p:custDataLst>
                  <p:tags r:id="rId22"/>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9" name="直接连接符 18"/>
          <p:cNvCxnSpPr/>
          <p:nvPr>
            <p:custDataLst>
              <p:tags r:id="rId23"/>
            </p:custDataLst>
          </p:nvPr>
        </p:nvCxnSpPr>
        <p:spPr>
          <a:xfrm>
            <a:off x="4938709" y="3209772"/>
            <a:ext cx="255460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24"/>
            </p:custDataLst>
          </p:nvPr>
        </p:nvSpPr>
        <p:spPr>
          <a:xfrm>
            <a:off x="5187315" y="2868930"/>
            <a:ext cx="2605405" cy="337185"/>
          </a:xfrm>
          <a:prstGeom prst="rect">
            <a:avLst/>
          </a:prstGeom>
        </p:spPr>
        <p:txBody>
          <a:bodyPr wrap="square">
            <a:spAutoFit/>
          </a:bodyPr>
          <a:p>
            <a:pPr algn="just">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 重点突出，主次分明</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164"/>
          <p:cNvSpPr txBox="1"/>
          <p:nvPr>
            <p:custDataLst>
              <p:tags r:id="rId25"/>
            </p:custDataLst>
          </p:nvPr>
        </p:nvSpPr>
        <p:spPr>
          <a:xfrm>
            <a:off x="4867910" y="3324225"/>
            <a:ext cx="2682875" cy="2157095"/>
          </a:xfrm>
          <a:prstGeom prst="rect">
            <a:avLst/>
          </a:prstGeom>
          <a:noFill/>
        </p:spPr>
        <p:txBody>
          <a:bodyPr wrap="square">
            <a:spAutoFit/>
          </a:bodyPr>
          <a:p>
            <a:pPr indent="355600" algn="just" fontAlgn="auto">
              <a:lnSpc>
                <a:spcPct val="14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在计划目标较多的情况下，要解决好先与后、重与轻、主与次的关系。只有做到点面结合、有条不紊，才有利于工作的全面开展并取得事半功倍的效果。</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 name="Freeform 12"/>
          <p:cNvSpPr/>
          <p:nvPr>
            <p:custDataLst>
              <p:tags r:id="rId26"/>
            </p:custDataLst>
          </p:nvPr>
        </p:nvSpPr>
        <p:spPr bwMode="auto">
          <a:xfrm>
            <a:off x="7993380" y="2301875"/>
            <a:ext cx="1334770" cy="98044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23" name="组合 22"/>
          <p:cNvGrpSpPr/>
          <p:nvPr>
            <p:custDataLst>
              <p:tags r:id="rId27"/>
            </p:custDataLst>
          </p:nvPr>
        </p:nvGrpSpPr>
        <p:grpSpPr>
          <a:xfrm>
            <a:off x="8161655" y="2289175"/>
            <a:ext cx="1166495" cy="751205"/>
            <a:chOff x="1283891" y="1695061"/>
            <a:chExt cx="857250" cy="571500"/>
          </a:xfrm>
          <a:solidFill>
            <a:schemeClr val="bg1"/>
          </a:solidFill>
        </p:grpSpPr>
        <p:sp>
          <p:nvSpPr>
            <p:cNvPr id="24" name="Freeform 13"/>
            <p:cNvSpPr/>
            <p:nvPr>
              <p:custDataLst>
                <p:tags r:id="rId28"/>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25" name="组合 24"/>
            <p:cNvGrpSpPr/>
            <p:nvPr/>
          </p:nvGrpSpPr>
          <p:grpSpPr>
            <a:xfrm>
              <a:off x="1320404" y="1695061"/>
              <a:ext cx="820737" cy="522685"/>
              <a:chOff x="1320404" y="1695061"/>
              <a:chExt cx="820737" cy="522685"/>
            </a:xfrm>
            <a:grpFill/>
          </p:grpSpPr>
          <p:sp>
            <p:nvSpPr>
              <p:cNvPr id="26" name="Freeform 14"/>
              <p:cNvSpPr/>
              <p:nvPr>
                <p:custDataLst>
                  <p:tags r:id="rId29"/>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27" name="Freeform 15"/>
              <p:cNvSpPr/>
              <p:nvPr>
                <p:custDataLst>
                  <p:tags r:id="rId30"/>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28" name="Freeform 16"/>
              <p:cNvSpPr/>
              <p:nvPr>
                <p:custDataLst>
                  <p:tags r:id="rId31"/>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29" name="Freeform 17"/>
              <p:cNvSpPr/>
              <p:nvPr>
                <p:custDataLst>
                  <p:tags r:id="rId32"/>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30" name="Freeform 18"/>
              <p:cNvSpPr/>
              <p:nvPr>
                <p:custDataLst>
                  <p:tags r:id="rId33"/>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31" name="Freeform 19"/>
              <p:cNvSpPr/>
              <p:nvPr>
                <p:custDataLst>
                  <p:tags r:id="rId34"/>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32" name="直接连接符 31"/>
          <p:cNvCxnSpPr/>
          <p:nvPr>
            <p:custDataLst>
              <p:tags r:id="rId35"/>
            </p:custDataLst>
          </p:nvPr>
        </p:nvCxnSpPr>
        <p:spPr>
          <a:xfrm>
            <a:off x="7993694" y="3282162"/>
            <a:ext cx="255460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36"/>
            </p:custDataLst>
          </p:nvPr>
        </p:nvSpPr>
        <p:spPr>
          <a:xfrm>
            <a:off x="8242300" y="2941320"/>
            <a:ext cx="2308225" cy="337185"/>
          </a:xfrm>
          <a:prstGeom prst="rect">
            <a:avLst/>
          </a:prstGeom>
        </p:spPr>
        <p:txBody>
          <a:bodyPr wrap="square">
            <a:spAutoFit/>
          </a:bodyPr>
          <a:p>
            <a:pPr algn="just">
              <a:defRPr/>
            </a:pPr>
            <a:r>
              <a:rPr sz="1600" b="1" dirty="0">
                <a:solidFill>
                  <a:schemeClr val="accent1"/>
                </a:solidFill>
                <a:latin typeface="微软雅黑" panose="020B0503020204020204" charset="-122"/>
                <a:ea typeface="微软雅黑" panose="020B0503020204020204" charset="-122"/>
                <a:cs typeface="微软雅黑" panose="020B0503020204020204" charset="-122"/>
                <a:sym typeface="+mn-ea"/>
              </a:rPr>
              <a:t>3. 目标明确，步骤具体</a:t>
            </a:r>
            <a:endParaRPr sz="16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34" name="文本框 164"/>
          <p:cNvSpPr txBox="1"/>
          <p:nvPr>
            <p:custDataLst>
              <p:tags r:id="rId37"/>
            </p:custDataLst>
          </p:nvPr>
        </p:nvSpPr>
        <p:spPr>
          <a:xfrm>
            <a:off x="7922895" y="3291840"/>
            <a:ext cx="2682875" cy="2181225"/>
          </a:xfrm>
          <a:prstGeom prst="rect">
            <a:avLst/>
          </a:prstGeom>
          <a:noFill/>
        </p:spPr>
        <p:txBody>
          <a:bodyPr wrap="square">
            <a:spAutoFit/>
          </a:bodyPr>
          <a:p>
            <a:pPr indent="355600" algn="just" fontAlgn="auto">
              <a:lnSpc>
                <a:spcPct val="17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计划的目标应明确具体，为计划执行者明确努力方向。同时，步骤和措施应详细具体，这样有利于实际工作的顺利开展。</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wipe(down)">
                                      <p:cBhvr>
                                        <p:cTn id="11" dur="500"/>
                                        <p:tgtEl>
                                          <p:spTgt spid="10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6"/>
                                        </p:tgtEl>
                                        <p:attrNameLst>
                                          <p:attrName>style.visibility</p:attrName>
                                        </p:attrNameLst>
                                      </p:cBhvr>
                                      <p:to>
                                        <p:strVal val="visible"/>
                                      </p:to>
                                    </p:set>
                                    <p:animEffect transition="in" filter="wipe(left)">
                                      <p:cBhvr>
                                        <p:cTn id="15" dur="500"/>
                                        <p:tgtEl>
                                          <p:spTgt spid="116"/>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barn(inVertical)">
                                      <p:cBhvr>
                                        <p:cTn id="19" dur="500"/>
                                        <p:tgtEl>
                                          <p:spTgt spid="117"/>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ppt_x"/>
                                          </p:val>
                                        </p:tav>
                                        <p:tav tm="100000">
                                          <p:val>
                                            <p:strVal val="#ppt_x"/>
                                          </p:val>
                                        </p:tav>
                                      </p:tavLst>
                                    </p:anim>
                                    <p:anim calcmode="lin" valueType="num">
                                      <p:cBhvr additive="base">
                                        <p:cTn id="24" dur="500" fill="hold"/>
                                        <p:tgtEl>
                                          <p:spTgt spid="151"/>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500"/>
                                        <p:tgtEl>
                                          <p:spTgt spid="22"/>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00"/>
                                        <p:tgtEl>
                                          <p:spTgt spid="23"/>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barn(inVertical)">
                                      <p:cBhvr>
                                        <p:cTn id="61" dur="500"/>
                                        <p:tgtEl>
                                          <p:spTgt spid="33"/>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0" fill="hold"/>
                                        <p:tgtEl>
                                          <p:spTgt spid="34"/>
                                        </p:tgtEl>
                                        <p:attrNameLst>
                                          <p:attrName>ppt_x</p:attrName>
                                        </p:attrNameLst>
                                      </p:cBhvr>
                                      <p:tavLst>
                                        <p:tav tm="0">
                                          <p:val>
                                            <p:strVal val="#ppt_x"/>
                                          </p:val>
                                        </p:tav>
                                        <p:tav tm="100000">
                                          <p:val>
                                            <p:strVal val="#ppt_x"/>
                                          </p:val>
                                        </p:tav>
                                      </p:tavLst>
                                    </p:anim>
                                    <p:anim calcmode="lin" valueType="num">
                                      <p:cBhvr additive="base">
                                        <p:cTn id="6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bldLvl="0" animBg="1"/>
      <p:bldP spid="117" grpId="0"/>
      <p:bldP spid="151" grpId="0"/>
      <p:bldP spid="5" grpId="0" bldLvl="0" animBg="1"/>
      <p:bldP spid="20" grpId="0"/>
      <p:bldP spid="21" grpId="0"/>
      <p:bldP spid="22" grpId="0" bldLvl="0" animBg="1"/>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19835" y="1620520"/>
            <a:ext cx="5088255"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二、总结</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（一）总结的概念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如果说计划是对未来的展望与构想，那么总结则是对过去的回顾与思考。总结是人们对以往的工作、学习等进行回顾、检查、分析和研究，从中找出经验教训，并获得规律性的认识，最终形成理论化、系统化的书面材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总结类文书最常用的名称是总结，有时还称为小结、体会、经验、做法、回顾等。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409180" y="1220470"/>
            <a:ext cx="3703955" cy="455993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463405" cy="5740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（二）总结的特点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82" name="Group 38"/>
          <p:cNvGrpSpPr/>
          <p:nvPr>
            <p:custDataLst>
              <p:tags r:id="rId2"/>
            </p:custDataLst>
          </p:nvPr>
        </p:nvGrpSpPr>
        <p:grpSpPr bwMode="auto">
          <a:xfrm>
            <a:off x="6907961" y="2442255"/>
            <a:ext cx="753441" cy="225030"/>
            <a:chOff x="7244862" y="2564012"/>
            <a:chExt cx="1005315" cy="299674"/>
          </a:xfrm>
        </p:grpSpPr>
        <p:cxnSp>
          <p:nvCxnSpPr>
            <p:cNvPr id="83" name="Straight Connector 39"/>
            <p:cNvCxnSpPr/>
            <p:nvPr>
              <p:custDataLst>
                <p:tags r:id="rId3"/>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custDataLst>
                <p:tags r:id="rId4"/>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custDataLst>
              <p:tags r:id="rId5"/>
            </p:custDataLst>
          </p:nvPr>
        </p:nvGrpSpPr>
        <p:grpSpPr bwMode="auto">
          <a:xfrm flipH="1">
            <a:off x="4436966" y="2442255"/>
            <a:ext cx="753441" cy="225030"/>
            <a:chOff x="7244862" y="2564012"/>
            <a:chExt cx="1005315" cy="299674"/>
          </a:xfrm>
        </p:grpSpPr>
        <p:cxnSp>
          <p:nvCxnSpPr>
            <p:cNvPr id="86" name="Straight Connector 42"/>
            <p:cNvCxnSpPr/>
            <p:nvPr>
              <p:custDataLst>
                <p:tags r:id="rId6"/>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custDataLst>
                <p:tags r:id="rId7"/>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custDataLst>
              <p:tags r:id="rId8"/>
            </p:custDataLst>
          </p:nvPr>
        </p:nvGrpSpPr>
        <p:grpSpPr bwMode="auto">
          <a:xfrm rot="1354404" flipV="1">
            <a:off x="6324732" y="3893641"/>
            <a:ext cx="753441" cy="225031"/>
            <a:chOff x="7244862" y="2564012"/>
            <a:chExt cx="1005315" cy="299674"/>
          </a:xfrm>
        </p:grpSpPr>
        <p:cxnSp>
          <p:nvCxnSpPr>
            <p:cNvPr id="89" name="Straight Connector 45"/>
            <p:cNvCxnSpPr/>
            <p:nvPr>
              <p:custDataLst>
                <p:tags r:id="rId9"/>
              </p:custDataLst>
            </p:nvPr>
          </p:nvCxnSpPr>
          <p:spPr>
            <a:xfrm flipV="1">
              <a:off x="7243091" y="2565176"/>
              <a:ext cx="393867" cy="299673"/>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custDataLst>
                <p:tags r:id="rId10"/>
              </p:custDataLst>
            </p:nvPr>
          </p:nvCxnSpPr>
          <p:spPr>
            <a:xfrm>
              <a:off x="7642763" y="2565315"/>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custDataLst>
              <p:tags r:id="rId11"/>
            </p:custDataLst>
          </p:nvPr>
        </p:nvGrpSpPr>
        <p:grpSpPr bwMode="auto">
          <a:xfrm rot="-1354404" flipH="1" flipV="1">
            <a:off x="5046384" y="3893641"/>
            <a:ext cx="753441" cy="225031"/>
            <a:chOff x="7244862" y="2564012"/>
            <a:chExt cx="1005315" cy="299674"/>
          </a:xfrm>
        </p:grpSpPr>
        <p:cxnSp>
          <p:nvCxnSpPr>
            <p:cNvPr id="92" name="Straight Connector 48"/>
            <p:cNvCxnSpPr/>
            <p:nvPr>
              <p:custDataLst>
                <p:tags r:id="rId12"/>
              </p:custDataLst>
            </p:nvPr>
          </p:nvCxnSpPr>
          <p:spPr>
            <a:xfrm flipV="1">
              <a:off x="7245168" y="2564320"/>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custDataLst>
                <p:tags r:id="rId13"/>
              </p:custDataLst>
            </p:nvPr>
          </p:nvCxnSpPr>
          <p:spPr>
            <a:xfrm>
              <a:off x="7644838" y="2564460"/>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6" name="TextBox 52"/>
          <p:cNvSpPr txBox="1"/>
          <p:nvPr>
            <p:custDataLst>
              <p:tags r:id="rId14"/>
            </p:custDataLst>
          </p:nvPr>
        </p:nvSpPr>
        <p:spPr>
          <a:xfrm>
            <a:off x="7677150" y="1800225"/>
            <a:ext cx="2894965" cy="1710690"/>
          </a:xfrm>
          <a:prstGeom prst="rect">
            <a:avLst/>
          </a:prstGeom>
          <a:noFill/>
        </p:spPr>
        <p:txBody>
          <a:bodyPr lIns="0" tIns="0" rIns="0" bIns="0">
            <a:noAutofit/>
          </a:bodyPr>
          <a:p>
            <a:pPr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en-US" altLang="zh-CN" sz="16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3. 实践性</a:t>
            </a:r>
            <a:endParaRPr sz="14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总结必须按照实践是检验真理的唯一标准的原则，正确地反映客观事物的本来面目，找出正反两方面的经验和教训，得出规律性认识，这样才能达到总结的目的。</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9" name="TextBox 55"/>
          <p:cNvSpPr txBox="1"/>
          <p:nvPr>
            <p:custDataLst>
              <p:tags r:id="rId15"/>
            </p:custDataLst>
          </p:nvPr>
        </p:nvSpPr>
        <p:spPr>
          <a:xfrm>
            <a:off x="7074535" y="3872230"/>
            <a:ext cx="3624580" cy="1851025"/>
          </a:xfrm>
          <a:prstGeom prst="rect">
            <a:avLst/>
          </a:prstGeom>
          <a:noFill/>
        </p:spPr>
        <p:txBody>
          <a:bodyPr wrap="square" lIns="0" tIns="0" rIns="0" bIns="0">
            <a:spAutoFit/>
          </a:bodyPr>
          <a:p>
            <a:pPr defTabSz="1087755">
              <a:lnSpc>
                <a:spcPct val="14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4. 指导性</a:t>
            </a:r>
            <a:endParaRPr sz="14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4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总结是对过去的回顾与思考，其目的在于指导今后的工作。通过对以往工作进行全面系统的检查和分析，从而更好地提高认识、把握规律，进而在今后的工作中做到扬长避短，纠正缺点并改正错误，将工作做得更好。</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2" name="TextBox 58"/>
          <p:cNvSpPr txBox="1"/>
          <p:nvPr>
            <p:custDataLst>
              <p:tags r:id="rId16"/>
            </p:custDataLst>
          </p:nvPr>
        </p:nvSpPr>
        <p:spPr>
          <a:xfrm>
            <a:off x="1734185" y="2136775"/>
            <a:ext cx="2760345" cy="1374140"/>
          </a:xfrm>
          <a:prstGeom prst="rect">
            <a:avLst/>
          </a:prstGeom>
          <a:noFill/>
        </p:spPr>
        <p:txBody>
          <a:bodyPr lIns="0" tIns="0" rIns="0" bIns="0">
            <a:no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1. 自指性</a:t>
            </a:r>
            <a:endParaRPr sz="14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总结是以本人、本地区、本单位或本部门为总结对象，表现的是对自身实践活动本质的概括和认识。</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5" name="TextBox 61"/>
          <p:cNvSpPr txBox="1"/>
          <p:nvPr>
            <p:custDataLst>
              <p:tags r:id="rId17"/>
            </p:custDataLst>
          </p:nvPr>
        </p:nvSpPr>
        <p:spPr>
          <a:xfrm>
            <a:off x="1311275" y="3980180"/>
            <a:ext cx="3648075" cy="1437640"/>
          </a:xfrm>
          <a:prstGeom prst="rect">
            <a:avLst/>
          </a:prstGeom>
          <a:noFill/>
        </p:spPr>
        <p:txBody>
          <a:bodyPr wrap="square" lIns="0" tIns="0" rIns="0" bIns="0">
            <a:sp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2. 客观性</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总结是对过去一定时期内的工作或活动进行的分析和研究，是在实践的基础上展开的。它的内容必须真实、客观地反映实际情况，不允许无中生有、主观臆造和虚构。</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custDataLst>
              <p:tags r:id="rId18"/>
            </p:custDataLst>
          </p:nvPr>
        </p:nvGrpSpPr>
        <p:grpSpPr bwMode="auto">
          <a:xfrm>
            <a:off x="4577417" y="2212462"/>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custDataLst>
                  <p:tags r:id="rId19"/>
                </p:custDataLst>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accent2"/>
              </a:solidFill>
              <a:ln w="9525">
                <a:noFill/>
                <a:round/>
              </a:ln>
            </p:spPr>
            <p:txBody>
              <a:bodyPr/>
              <a:p>
                <a:pPr defTabSz="685165">
                  <a:defRPr/>
                </a:pPr>
                <a:endParaRPr lang="en-US" sz="1800" dirty="0">
                  <a:latin typeface="+mn-lt"/>
                </a:endParaRPr>
              </a:p>
            </p:txBody>
          </p:sp>
          <p:sp>
            <p:nvSpPr>
              <p:cNvPr id="108" name="Freeform 6"/>
              <p:cNvSpPr>
                <a:spLocks noEditPoints="1"/>
              </p:cNvSpPr>
              <p:nvPr>
                <p:custDataLst>
                  <p:tags r:id="rId20"/>
                </p:custDataLst>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accent1"/>
              </a:solidFill>
              <a:ln w="9525">
                <a:noFill/>
                <a:round/>
              </a:ln>
            </p:spPr>
            <p:txBody>
              <a:bodyPr/>
              <a:p>
                <a:pPr defTabSz="685165">
                  <a:defRPr/>
                </a:pPr>
                <a:endParaRPr lang="en-US" sz="1800" dirty="0">
                  <a:latin typeface="+mn-lt"/>
                </a:endParaRPr>
              </a:p>
            </p:txBody>
          </p:sp>
          <p:sp>
            <p:nvSpPr>
              <p:cNvPr id="109" name="Freeform 7"/>
              <p:cNvSpPr>
                <a:spLocks noEditPoints="1"/>
              </p:cNvSpPr>
              <p:nvPr>
                <p:custDataLst>
                  <p:tags r:id="rId21"/>
                </p:custDataLst>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accent2"/>
              </a:solidFill>
              <a:ln w="9525">
                <a:noFill/>
                <a:round/>
              </a:ln>
            </p:spPr>
            <p:txBody>
              <a:bodyPr/>
              <a:p>
                <a:pPr defTabSz="685165">
                  <a:defRPr/>
                </a:pPr>
                <a:endParaRPr lang="en-US" sz="1800" dirty="0">
                  <a:latin typeface="+mn-lt"/>
                </a:endParaRPr>
              </a:p>
            </p:txBody>
          </p:sp>
          <p:sp>
            <p:nvSpPr>
              <p:cNvPr id="110" name="Freeform 8"/>
              <p:cNvSpPr>
                <a:spLocks noEditPoints="1"/>
              </p:cNvSpPr>
              <p:nvPr>
                <p:custDataLst>
                  <p:tags r:id="rId22"/>
                </p:custDataLst>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accent1"/>
              </a:solidFill>
              <a:ln w="9525">
                <a:noFill/>
                <a:round/>
              </a:ln>
            </p:spPr>
            <p:txBody>
              <a:bodyPr/>
              <a:p>
                <a:pPr defTabSz="685165">
                  <a:defRPr/>
                </a:pPr>
                <a:endParaRPr lang="en-US" sz="1800" dirty="0">
                  <a:latin typeface="+mn-lt"/>
                </a:endParaRPr>
              </a:p>
            </p:txBody>
          </p:sp>
          <p:sp>
            <p:nvSpPr>
              <p:cNvPr id="111" name="Freeform 9"/>
              <p:cNvSpPr>
                <a:spLocks noEditPoints="1"/>
              </p:cNvSpPr>
              <p:nvPr>
                <p:custDataLst>
                  <p:tags r:id="rId23"/>
                </p:custDataLst>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sp>
            <p:nvSpPr>
              <p:cNvPr id="112" name="Freeform 10"/>
              <p:cNvSpPr>
                <a:spLocks noEditPoints="1"/>
              </p:cNvSpPr>
              <p:nvPr>
                <p:custDataLst>
                  <p:tags r:id="rId24"/>
                </p:custDataLst>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grpSp>
        <p:sp>
          <p:nvSpPr>
            <p:cNvPr id="35857" name="Shape 1094"/>
            <p:cNvSpPr/>
            <p:nvPr>
              <p:custDataLst>
                <p:tags r:id="rId25"/>
              </p:custDataLst>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58" name="Freeform 62"/>
            <p:cNvSpPr>
              <a:spLocks noEditPoints="1"/>
            </p:cNvSpPr>
            <p:nvPr>
              <p:custDataLst>
                <p:tags r:id="rId26"/>
              </p:custDataLst>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1800"/>
            </a:p>
          </p:txBody>
        </p:sp>
        <p:sp>
          <p:nvSpPr>
            <p:cNvPr id="35859" name="Shape 1090"/>
            <p:cNvSpPr/>
            <p:nvPr>
              <p:custDataLst>
                <p:tags r:id="rId27"/>
              </p:custDataLst>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60" name="Shape 1687"/>
            <p:cNvSpPr/>
            <p:nvPr>
              <p:custDataLst>
                <p:tags r:id="rId28"/>
              </p:custDataLst>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fade">
                                      <p:cBhvr>
                                        <p:cTn id="11" dur="500"/>
                                        <p:tgtEl>
                                          <p:spTgt spid="106"/>
                                        </p:tgtEl>
                                      </p:cBhvr>
                                    </p:animEffect>
                                    <p:anim calcmode="lin" valueType="num">
                                      <p:cBhvr>
                                        <p:cTn id="12" dur="500" fill="hold"/>
                                        <p:tgtEl>
                                          <p:spTgt spid="106"/>
                                        </p:tgtEl>
                                        <p:attrNameLst>
                                          <p:attrName>ppt_x</p:attrName>
                                        </p:attrNameLst>
                                      </p:cBhvr>
                                      <p:tavLst>
                                        <p:tav tm="0">
                                          <p:val>
                                            <p:strVal val="#ppt_x"/>
                                          </p:val>
                                        </p:tav>
                                        <p:tav tm="100000">
                                          <p:val>
                                            <p:strVal val="#ppt_x"/>
                                          </p:val>
                                        </p:tav>
                                      </p:tavLst>
                                    </p:anim>
                                    <p:anim calcmode="lin" valueType="num">
                                      <p:cBhvr>
                                        <p:cTn id="13" dur="450" decel="100000" fill="hold"/>
                                        <p:tgtEl>
                                          <p:spTgt spid="106"/>
                                        </p:tgtEl>
                                        <p:attrNameLst>
                                          <p:attrName>ppt_y</p:attrName>
                                        </p:attrNameLst>
                                      </p:cBhvr>
                                      <p:tavLst>
                                        <p:tav tm="0">
                                          <p:val>
                                            <p:strVal val="#ppt_y+1"/>
                                          </p:val>
                                        </p:tav>
                                        <p:tav tm="100000">
                                          <p:val>
                                            <p:strVal val="#ppt_y-.03"/>
                                          </p:val>
                                        </p:tav>
                                      </p:tavLst>
                                    </p:anim>
                                    <p:anim calcmode="lin" valueType="num">
                                      <p:cBhvr>
                                        <p:cTn id="14"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85"/>
                                        </p:tgtEl>
                                        <p:attrNameLst>
                                          <p:attrName>style.visibility</p:attrName>
                                        </p:attrNameLst>
                                      </p:cBhvr>
                                      <p:to>
                                        <p:strVal val="visible"/>
                                      </p:to>
                                    </p:set>
                                    <p:animEffect transition="in" filter="wipe(right)">
                                      <p:cBhvr>
                                        <p:cTn id="18" dur="500"/>
                                        <p:tgtEl>
                                          <p:spTgt spid="8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left)">
                                      <p:cBhvr>
                                        <p:cTn id="22" dur="500"/>
                                        <p:tgtEl>
                                          <p:spTgt spid="82"/>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up)">
                                      <p:cBhvr>
                                        <p:cTn id="26" dur="500"/>
                                        <p:tgtEl>
                                          <p:spTgt spid="91"/>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up)">
                                      <p:cBhvr>
                                        <p:cTn id="3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082675" y="1484630"/>
            <a:ext cx="9888855" cy="460311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（三）总结的分类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总结的分类很多，依据不同的分类标准，可以有以下几种分类方法。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（1）按时间划分，有年度总结、季度总结、月度总结、学年总结、学期总结等。如有需要，有时还可以分为周总结、日总结。</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按范围划分，有地区总结、部门总结、单位总结、科室总结、班组总结和个人总结等。这些总结，在归纳总结以往工作的一般优缺点的同时，还应力求从理论的角度对已经出现的经验和教训进行分析、概括，以便举一反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（3）按内容划分，有工作总结、学习总结、思想总结、生产总结等。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按性质划分，有综合性总结和专题性总结。综合性总结，又叫全面总结，是对一个单位一定时期内整个工作情况的全面回顾。这类总结比较全面，对前一阶段各项活动的经验、教训、存在的问题、今后努力的方向等都要一一叙述。专题性总结，是对某项任务的经验或教训进行专门的总结，而对其他方面的情况则不涉及，内容集中而有针对性，可以随时根据需要予以总结，因此它比全面总结更为常用。</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361440" y="1484630"/>
            <a:ext cx="340423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（四）总结的结构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9" name="矩形 18"/>
          <p:cNvSpPr/>
          <p:nvPr>
            <p:custDataLst>
              <p:tags r:id="rId2"/>
            </p:custDataLst>
          </p:nvPr>
        </p:nvSpPr>
        <p:spPr>
          <a:xfrm>
            <a:off x="1457325" y="1900555"/>
            <a:ext cx="6229350" cy="38379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1. 标题</a:t>
            </a:r>
            <a:endParaRPr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（1）文件式标题。由总结者的单位名称、时限、内容和文种名称四个部分构成，如“×× 集团公司 2022 年度对外贸易工作总结”“×× 市 2022年农村工作总结”等。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（2）文章式标题。以单行标题概括主要内容或基本观点，不出现总结字样，但对总结内容有提示作用，如“我们是如何实行教学与科研相结合的”。</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（3）双行式标题。由正题和副题构成。正题点明主旨，副题具体说明总结的单位名称、时限、内容和文种或只说明内容和文种，如“适应新的形势，努力做好财会工作——×× 厂财务处 2022 年工作总结”。</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l="30000" r="30000"/>
          <a:stretch>
            <a:fillRect/>
          </a:stretch>
        </p:blipFill>
        <p:spPr>
          <a:xfrm>
            <a:off x="8320405" y="1581774"/>
            <a:ext cx="2494212" cy="41570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7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6798945" y="3915410"/>
            <a:ext cx="4798060" cy="240411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40155" y="1484630"/>
            <a:ext cx="9463405" cy="3760470"/>
          </a:xfrm>
          <a:prstGeom prst="rect">
            <a:avLst/>
          </a:prstGeom>
        </p:spPr>
        <p:txBody>
          <a:bodyPr wrap="square">
            <a:noAutofit/>
          </a:bodyPr>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正文由开头、主体和结尾三个部分组成。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（1）开头。开头一般介绍总结写作的依据、背景、基本概况等，也可交代总结主旨并做出基本评价。总结的开头力求简洁、开宗明义。常见的总结开头有以下几种写法。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①概括式：简要介绍基本情况，分清主次，为下文的叙述奠定基础。</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②提问式：以提问的方式直接点明主题，引人注意。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③对比式：用前与后、新与旧或先进与落后进行对比，分出优劣，引出下文。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④结论式：开门见山提出总结的结论，引发人们对总结过程的兴趣。</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073785" y="1484630"/>
            <a:ext cx="9438005" cy="417703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（2）主体。主体是总结的重点部分，一般占全文 2/3 以上的篇幅。</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主体部分的内容通常包括以下四个方面。</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基本情况：这部分应全面、简要地说明某一时期所做的各项工作或某项工作的各个方面。写基本情况时可以分项表述，但不能记“流水账”，而应该着眼于重点事项，清楚地反映工作的开展过程。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取得的成绩：这部分是总结的主要内容，应有重点地概括工作中取得的主要成绩或获得的经验，并做出相对客观的评价，体现总结的真实性和评价性。</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存在的问题：这部分应写明实践活动中应当解决而暂时没有条件解决或没有办法解决的问题，应写得简略、中肯、有针对性。专门总结成功经验的总结，可以不写这部分内容。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今后的打算：通俗地讲，今后的打算就是展望未来。总结是通过回顾过去的工作来为制订计划做铺垫。所以总结中谈到今后的打算时，既要与常规工作、中心工作和长远计划相结合，又要与本阶段存在的问题相结合。但总结毕竟不是计划，在谈今后打算时宜粗不宜细，宜简不宜繁，宜大不宜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2"/>
            </p:custDataLst>
          </p:nvPr>
        </p:nvPicPr>
        <p:blipFill>
          <a:blip r:embed="rId3"/>
          <a:stretch>
            <a:fillRect/>
          </a:stretch>
        </p:blipFill>
        <p:spPr>
          <a:xfrm>
            <a:off x="9234170" y="5135245"/>
            <a:ext cx="2362835" cy="118427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978140" y="4505960"/>
            <a:ext cx="3618865" cy="18135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358265" y="1617980"/>
            <a:ext cx="9176385" cy="4215130"/>
          </a:xfrm>
          <a:prstGeom prst="rect">
            <a:avLst/>
          </a:prstGeom>
        </p:spPr>
        <p:txBody>
          <a:bodyPr wrap="square">
            <a:noAutofit/>
          </a:bodyPr>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主体部分常见的结构形式有四种，即条目式、三段式、分项式和漫谈式。</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条目式：把材料概括为若干点，按一定的次序分条目叙述。</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三段式：按照认识事物的逻辑顺序来安排内容，先对总结的内容做概括性交代，表明基本观点；接着叙述事实经过，同时进行初步分析；最后总结出经验教训和存在的问题。</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分项式：先将所做的事情进行分类，然后逐一叙述，每类问题采用三段式来写。这种结构较为复杂，多用于综合性总结。</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漫谈式：把自己的实践、认识、体会慢慢叙述出来。通过总结向别人介绍自己的经验时，可采用漫谈式。漫谈式写法的优点是比较亲切，缺点是仅用一条主线贯穿全文，可能出现条理模糊不清的情况。</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（3）结尾。结尾就是总结的结束语，通常可以包括归纳呼应主题、指出努力方向、提出改进意见或表示决心等。</a:t>
            </a:r>
            <a:endParaRPr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830070" y="1989455"/>
            <a:ext cx="4605655" cy="2506345"/>
          </a:xfrm>
          <a:prstGeom prst="rect">
            <a:avLst/>
          </a:prstGeom>
        </p:spPr>
        <p:txBody>
          <a:bodyPr wrap="square">
            <a:noAutofit/>
          </a:bodyPr>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落款包括署名和成文日期，可写在正文的右下角。单位名称已经在标题中出现的，则可不再署名。有时，署名也可写在标题下方。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09600" y="3879850"/>
            <a:ext cx="3562985" cy="2427605"/>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7637145" y="1220470"/>
            <a:ext cx="3383915" cy="4417695"/>
          </a:xfrm>
          <a:prstGeom prst="rect">
            <a:avLst/>
          </a:prstGeom>
        </p:spPr>
      </p:pic>
      <p:pic>
        <p:nvPicPr>
          <p:cNvPr id="4" name="图片 3"/>
          <p:cNvPicPr>
            <a:picLocks noChangeAspect="1"/>
          </p:cNvPicPr>
          <p:nvPr>
            <p:custDataLst>
              <p:tags r:id="rId6"/>
            </p:custDataLst>
          </p:nvPr>
        </p:nvPicPr>
        <p:blipFill>
          <a:blip r:embed="rId7"/>
          <a:stretch>
            <a:fillRect/>
          </a:stretch>
        </p:blipFill>
        <p:spPr>
          <a:xfrm>
            <a:off x="7899400" y="3827145"/>
            <a:ext cx="847725" cy="124777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6"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文本框 18"/>
          <p:cNvSpPr txBox="1"/>
          <p:nvPr/>
        </p:nvSpPr>
        <p:spPr>
          <a:xfrm>
            <a:off x="807720" y="1238431"/>
            <a:ext cx="10576560" cy="1586230"/>
          </a:xfrm>
          <a:prstGeom prst="rect">
            <a:avLst/>
          </a:prstGeom>
          <a:noFill/>
        </p:spPr>
        <p:txBody>
          <a:bodyPr wrap="square">
            <a:spAutoFit/>
          </a:bodyPr>
          <a:lstStyle/>
          <a:p>
            <a:pPr algn="ctr">
              <a:lnSpc>
                <a:spcPct val="180000"/>
              </a:lnSpc>
              <a:spcBef>
                <a:spcPts val="0"/>
              </a:spcBef>
            </a:pPr>
            <a:r>
              <a:rPr lang="en-US" altLang="zh-CN" sz="5400" b="1" dirty="0">
                <a:solidFill>
                  <a:srgbClr val="418783"/>
                </a:solidFill>
                <a:latin typeface="微软雅黑" panose="020B0503020204020204" charset="-122"/>
                <a:ea typeface="微软雅黑" panose="020B0503020204020204" charset="-122"/>
                <a:cs typeface="+mn-ea"/>
                <a:sym typeface="+mn-lt"/>
              </a:rPr>
              <a:t>项目</a:t>
            </a:r>
            <a:r>
              <a:rPr lang="zh-CN" altLang="en-US" sz="5400" b="1" dirty="0">
                <a:solidFill>
                  <a:srgbClr val="418783"/>
                </a:solidFill>
                <a:latin typeface="微软雅黑" panose="020B0503020204020204" charset="-122"/>
                <a:ea typeface="微软雅黑" panose="020B0503020204020204" charset="-122"/>
                <a:cs typeface="+mn-ea"/>
                <a:sym typeface="+mn-lt"/>
              </a:rPr>
              <a:t>四</a:t>
            </a:r>
            <a:r>
              <a:rPr lang="en-US" altLang="zh-CN" sz="5400" b="1" dirty="0">
                <a:solidFill>
                  <a:srgbClr val="418783"/>
                </a:solidFill>
                <a:latin typeface="微软雅黑" panose="020B0503020204020204" charset="-122"/>
                <a:ea typeface="微软雅黑" panose="020B0503020204020204" charset="-122"/>
                <a:cs typeface="+mn-ea"/>
                <a:sym typeface="+mn-lt"/>
              </a:rPr>
              <a:t>　事务应用文写作</a:t>
            </a:r>
            <a:endParaRPr lang="en-US" altLang="zh-CN" sz="5400" b="1" dirty="0">
              <a:solidFill>
                <a:srgbClr val="418783"/>
              </a:solidFill>
              <a:latin typeface="微软雅黑" panose="020B0503020204020204" charset="-122"/>
              <a:ea typeface="微软雅黑" panose="020B0503020204020204" charset="-122"/>
              <a:cs typeface="+mn-ea"/>
              <a:sym typeface="+mn-lt"/>
            </a:endParaRPr>
          </a:p>
        </p:txBody>
      </p:sp>
      <p:sp>
        <p:nvSpPr>
          <p:cNvPr id="3" name="矩形 2"/>
          <p:cNvSpPr/>
          <p:nvPr>
            <p:custDataLst>
              <p:tags r:id="rId2"/>
            </p:custDataLst>
          </p:nvPr>
        </p:nvSpPr>
        <p:spPr>
          <a:xfrm>
            <a:off x="2559050" y="2940685"/>
            <a:ext cx="6868160" cy="1445260"/>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任务一　计划、总结</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任务二　简报、会议记录</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任务三　调查报告</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矩形 2"/>
          <p:cNvSpPr/>
          <p:nvPr>
            <p:custDataLst>
              <p:tags r:id="rId1"/>
            </p:custDataLst>
          </p:nvPr>
        </p:nvSpPr>
        <p:spPr>
          <a:xfrm>
            <a:off x="3971925" y="977265"/>
            <a:ext cx="4512945" cy="368300"/>
          </a:xfrm>
          <a:prstGeom prst="rect">
            <a:avLst/>
          </a:prstGeom>
        </p:spPr>
        <p:txBody>
          <a:bodyPr wrap="square">
            <a:spAutoFit/>
          </a:bodyPr>
          <a:p>
            <a:pPr algn="ctr"/>
            <a:r>
              <a:rPr lang="zh-CN" altLang="en-US" b="1">
                <a:solidFill>
                  <a:schemeClr val="accent1"/>
                </a:solidFill>
                <a:latin typeface="微软雅黑" panose="020B0503020204020204" charset="-122"/>
                <a:ea typeface="微软雅黑" panose="020B0503020204020204" charset="-122"/>
              </a:rPr>
              <a:t>（五）总结的写作要求</a:t>
            </a:r>
            <a:endParaRPr lang="zh-CN" altLang="en-US" b="1">
              <a:solidFill>
                <a:schemeClr val="accent1"/>
              </a:solidFill>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1078865" y="1571625"/>
            <a:ext cx="5200015" cy="455993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要掌握充足的材料</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材料是写总结的基础，是总结内容的客观依据。不熟悉情况，手中无材料，写总结犹如无米之炊，对客观规律就无从探求。因此，在动笔前要通过各种方式的调查研究，尽可能获取丰富的第一手材料，掌握相关的信息。这种搜集和积累，尽可能具体详细，如时间、进度、典型事例、人员构成、工作背景、各种偶发因素等，都应该广泛掌握，了然于胸，否则总结的内容很难做到准确、全面、客观、公正。</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要坚持实事求是的原则</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实事求是，一切从实际出发，是总结写作的基本原则。既要总结成功的经验，也要分析失败的原因，不可对成绩夸大其词，也不能对缺点避而不谈，更不能弄虚作假，杜撰成绩与经验。这种弄虚作假、浮夸邀功的坏作风，必须坚决避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3"/>
            </p:custDataLst>
          </p:nvPr>
        </p:nvSpPr>
        <p:spPr>
          <a:xfrm>
            <a:off x="6539865" y="1431925"/>
            <a:ext cx="4605655" cy="4559935"/>
          </a:xfrm>
          <a:prstGeom prst="rect">
            <a:avLst/>
          </a:prstGeom>
        </p:spPr>
        <p:txBody>
          <a:bodyPr wrap="square">
            <a:noAutofit/>
          </a:bodyPr>
          <a:p>
            <a:pPr indent="406400" algn="just"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要详略得当，突出重点</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总结不求面面俱到，而应根据总结的目的和实际情况有所侧重，选择那些能充分说明问题的材料，突出重点，而一般性的材料则要略写或舍弃。写总结最容易犯的毛病就是记流水账，主次不分，详略不当，失去了总结的意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4. 要有特色，切忌平庸</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总结很容易写得千篇一律、缺乏个性。因此要特别注意写出与以往总结或别的单位总结不同的地方，写出独具特色的新鲜经验和教训。体会独到、角度新颖、材料新鲜的总结，不仅能引起读者的阅读兴趣，更能推动人们的认识和工作向前发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5. 要层次清楚，语言简练</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总结的篇幅一般较长，因而要特别注意结构的严谨，逻辑的严密。写作时要求层次清楚、前后照应。语言不求华美，以准确简练为好，以便读者在较短时间内抓住要领，用于实务。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700"/>
                                        <p:tgtEl>
                                          <p:spTgt spid="1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3" name="文本框 2"/>
          <p:cNvSpPr txBox="1"/>
          <p:nvPr/>
        </p:nvSpPr>
        <p:spPr>
          <a:xfrm>
            <a:off x="1842770" y="1754505"/>
            <a:ext cx="4725670" cy="3085465"/>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一、简报</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（一）简报的概念</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简报是机关、团体、企事业单位用来汇报工作，反映、沟通情况，交流信息的一种事务文书。它简短灵活，使用范围广泛，是一种重要的传播信息的工具，但它不能代替正式公文，也不公开出版。简报的名称很多，如“×× 通讯”“×× 动态”“情况反映”“内部参考”“信息通报”等。</a:t>
            </a:r>
            <a:endParaRPr sz="1600" dirty="0">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1"/>
            </p:custDataLst>
          </p:nvPr>
        </p:nvPicPr>
        <p:blipFill>
          <a:blip r:embed="rId2"/>
          <a:stretch>
            <a:fillRect/>
          </a:stretch>
        </p:blipFill>
        <p:spPr>
          <a:xfrm>
            <a:off x="7263765" y="879475"/>
            <a:ext cx="4132580" cy="5411470"/>
          </a:xfrm>
          <a:prstGeom prst="rect">
            <a:avLst/>
          </a:prstGeom>
        </p:spPr>
      </p:pic>
      <p:pic>
        <p:nvPicPr>
          <p:cNvPr id="7" name="图片 6" descr="左1"/>
          <p:cNvPicPr>
            <a:picLocks noChangeAspect="1"/>
          </p:cNvPicPr>
          <p:nvPr>
            <p:custDataLst>
              <p:tags r:id="rId3"/>
            </p:custDataLst>
          </p:nvPr>
        </p:nvPicPr>
        <p:blipFill>
          <a:blip r:embed="rId4"/>
          <a:stretch>
            <a:fillRect/>
          </a:stretch>
        </p:blipFill>
        <p:spPr>
          <a:xfrm>
            <a:off x="609600" y="3879850"/>
            <a:ext cx="3562985" cy="242760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8" name="矩形 7"/>
          <p:cNvSpPr/>
          <p:nvPr>
            <p:custDataLst>
              <p:tags r:id="rId1"/>
            </p:custDataLst>
          </p:nvPr>
        </p:nvSpPr>
        <p:spPr>
          <a:xfrm>
            <a:off x="3871595" y="3532505"/>
            <a:ext cx="6819265" cy="534670"/>
          </a:xfrm>
          <a:prstGeom prst="rect">
            <a:avLst/>
          </a:prstGeom>
        </p:spPr>
        <p:txBody>
          <a:bodyPr wrap="square" anchor="ctr" anchorCtr="0">
            <a:noAutofit/>
          </a:bodyPr>
          <a:p>
            <a:pPr indent="0" fontAlgn="auto">
              <a:lnSpc>
                <a:spcPct val="100000"/>
              </a:lnSpc>
              <a:spcBef>
                <a:spcPts val="0"/>
              </a:spcBef>
              <a:spcAft>
                <a:spcPts val="0"/>
              </a:spcAft>
              <a:buNone/>
            </a:pPr>
            <a:r>
              <a:rPr lang="en-US" altLang="zh-CN" sz="1400" dirty="0">
                <a:cs typeface="+mn-ea"/>
                <a:sym typeface="+mn-lt"/>
              </a:rPr>
              <a:t>    </a:t>
            </a:r>
            <a:r>
              <a:rPr sz="1400" dirty="0">
                <a:cs typeface="+mn-ea"/>
                <a:sym typeface="+mn-lt"/>
              </a:rPr>
              <a:t>所谓“快”，是指简报有很强的时效性，编写和印发都要迅速及时，讲求时效，以便及时向有关人员提供情况，使人们赢得工作的主动，不失时机地处理问题，制定政策。简报能否发挥作用或发挥多大的作用，快慢是一个重要因素。</a:t>
            </a:r>
            <a:endParaRPr sz="1400" dirty="0">
              <a:cs typeface="+mn-ea"/>
              <a:sym typeface="+mn-lt"/>
            </a:endParaRPr>
          </a:p>
        </p:txBody>
      </p:sp>
      <p:sp>
        <p:nvSpPr>
          <p:cNvPr id="4" name="文本框 3"/>
          <p:cNvSpPr txBox="1"/>
          <p:nvPr>
            <p:custDataLst>
              <p:tags r:id="rId2"/>
            </p:custDataLst>
          </p:nvPr>
        </p:nvSpPr>
        <p:spPr>
          <a:xfrm>
            <a:off x="1512570" y="2011680"/>
            <a:ext cx="2216150" cy="561975"/>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1. 简</a:t>
            </a:r>
            <a:endParaRPr dirty="0">
              <a:solidFill>
                <a:schemeClr val="bg1"/>
              </a:solidFill>
              <a:cs typeface="+mn-ea"/>
              <a:sym typeface="+mn-lt"/>
            </a:endParaRPr>
          </a:p>
        </p:txBody>
      </p:sp>
      <p:sp>
        <p:nvSpPr>
          <p:cNvPr id="6" name="文本框 5"/>
          <p:cNvSpPr txBox="1"/>
          <p:nvPr>
            <p:custDataLst>
              <p:tags r:id="rId3"/>
            </p:custDataLst>
          </p:nvPr>
        </p:nvSpPr>
        <p:spPr>
          <a:xfrm>
            <a:off x="3846830" y="1967230"/>
            <a:ext cx="7105650" cy="66738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所谓“简”，是指简报的篇幅短小，内容集中，语言简练。除综合性的简报外，一般是一事一报，字数以千字左右为宜，最长不超过 2 000 字。如果内容太多，可以分几期编发，不要编在一篇简报里。</a:t>
            </a:r>
            <a:endParaRPr lang="zh-CN" altLang="en-US" sz="1400" dirty="0">
              <a:cs typeface="+mn-ea"/>
              <a:sym typeface="+mn-lt"/>
            </a:endParaRPr>
          </a:p>
        </p:txBody>
      </p:sp>
      <p:sp>
        <p:nvSpPr>
          <p:cNvPr id="7" name="文本框 6"/>
          <p:cNvSpPr txBox="1"/>
          <p:nvPr>
            <p:custDataLst>
              <p:tags r:id="rId4"/>
            </p:custDataLst>
          </p:nvPr>
        </p:nvSpPr>
        <p:spPr>
          <a:xfrm>
            <a:off x="1527810" y="2785745"/>
            <a:ext cx="2216150" cy="546735"/>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2. 真</a:t>
            </a:r>
            <a:endParaRPr dirty="0">
              <a:solidFill>
                <a:schemeClr val="bg1"/>
              </a:solidFill>
              <a:cs typeface="+mn-ea"/>
              <a:sym typeface="+mn-lt"/>
            </a:endParaRPr>
          </a:p>
        </p:txBody>
      </p:sp>
      <p:sp>
        <p:nvSpPr>
          <p:cNvPr id="9" name="文本框 8"/>
          <p:cNvSpPr txBox="1"/>
          <p:nvPr>
            <p:custDataLst>
              <p:tags r:id="rId5"/>
            </p:custDataLst>
          </p:nvPr>
        </p:nvSpPr>
        <p:spPr>
          <a:xfrm>
            <a:off x="3846830" y="2804160"/>
            <a:ext cx="7019925" cy="50419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400" dirty="0">
                <a:cs typeface="+mn-ea"/>
                <a:sym typeface="+mn-lt"/>
              </a:rPr>
              <a:t>所谓“真”，是指简报所反映的材料必须真实、可靠。要坚持实事求是的原则，事件、材料、数据都要调查核实，不能虚构、想象或夸张。不管是反映成绩还是反映问题，都不能夸大或缩小。领导的讲话、会议的发言应尽量请本人过目，或者加以注明。</a:t>
            </a:r>
            <a:endParaRPr lang="zh-CN" altLang="en-US" sz="1400" dirty="0">
              <a:cs typeface="+mn-ea"/>
              <a:sym typeface="+mn-lt"/>
            </a:endParaRPr>
          </a:p>
        </p:txBody>
      </p:sp>
      <p:sp>
        <p:nvSpPr>
          <p:cNvPr id="12" name="文本框 11"/>
          <p:cNvSpPr txBox="1"/>
          <p:nvPr>
            <p:custDataLst>
              <p:tags r:id="rId6"/>
            </p:custDataLst>
          </p:nvPr>
        </p:nvSpPr>
        <p:spPr>
          <a:xfrm>
            <a:off x="1511935" y="3571875"/>
            <a:ext cx="2216785" cy="574675"/>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3. 快</a:t>
            </a:r>
            <a:endParaRPr dirty="0">
              <a:solidFill>
                <a:schemeClr val="bg1"/>
              </a:solidFill>
              <a:cs typeface="+mn-ea"/>
              <a:sym typeface="+mn-lt"/>
            </a:endParaRPr>
          </a:p>
        </p:txBody>
      </p:sp>
      <p:sp>
        <p:nvSpPr>
          <p:cNvPr id="14" name="文本框 13"/>
          <p:cNvSpPr txBox="1"/>
          <p:nvPr>
            <p:custDataLst>
              <p:tags r:id="rId7"/>
            </p:custDataLst>
          </p:nvPr>
        </p:nvSpPr>
        <p:spPr>
          <a:xfrm>
            <a:off x="1511935" y="4386580"/>
            <a:ext cx="2216785" cy="563245"/>
          </a:xfrm>
          <a:prstGeom prst="roundRect">
            <a:avLst/>
          </a:prstGeom>
          <a:solidFill>
            <a:schemeClr val="accent2"/>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4. 新</a:t>
            </a:r>
            <a:endParaRPr lang="en-US" altLang="zh-CN" dirty="0">
              <a:solidFill>
                <a:schemeClr val="bg1"/>
              </a:solidFill>
              <a:cs typeface="+mn-ea"/>
              <a:sym typeface="+mn-lt"/>
            </a:endParaRPr>
          </a:p>
        </p:txBody>
      </p:sp>
      <p:sp>
        <p:nvSpPr>
          <p:cNvPr id="15" name="文本框 14"/>
          <p:cNvSpPr txBox="1"/>
          <p:nvPr>
            <p:custDataLst>
              <p:tags r:id="rId8"/>
            </p:custDataLst>
          </p:nvPr>
        </p:nvSpPr>
        <p:spPr>
          <a:xfrm>
            <a:off x="3904615" y="4291330"/>
            <a:ext cx="6962140" cy="658495"/>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400" dirty="0">
                <a:cs typeface="+mn-ea"/>
                <a:sym typeface="+mn-lt"/>
              </a:rPr>
              <a:t>所谓“新”，是指简报的观点要新颖，内容要新鲜。简报有点类似于新闻，为人们提供新情况、新经验、新动向和新问题。如果简报所反映的都是众人皆知的旧闻，那就失去了它的作用和存在意义。</a:t>
            </a:r>
            <a:endParaRPr lang="zh-CN" altLang="en-US" sz="1400" dirty="0">
              <a:cs typeface="+mn-ea"/>
              <a:sym typeface="+mn-lt"/>
            </a:endParaRPr>
          </a:p>
        </p:txBody>
      </p:sp>
      <p:sp>
        <p:nvSpPr>
          <p:cNvPr id="16" name="文本框 15"/>
          <p:cNvSpPr txBox="1"/>
          <p:nvPr>
            <p:custDataLst>
              <p:tags r:id="rId9"/>
            </p:custDataLst>
          </p:nvPr>
        </p:nvSpPr>
        <p:spPr>
          <a:xfrm>
            <a:off x="1569085" y="5148580"/>
            <a:ext cx="2216785" cy="52705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dirty="0">
                <a:solidFill>
                  <a:schemeClr val="bg1"/>
                </a:solidFill>
                <a:cs typeface="+mn-ea"/>
                <a:sym typeface="+mn-lt"/>
              </a:rPr>
              <a:t>5. 密</a:t>
            </a:r>
            <a:endParaRPr dirty="0">
              <a:solidFill>
                <a:schemeClr val="bg1"/>
              </a:solidFill>
              <a:cs typeface="+mn-ea"/>
              <a:sym typeface="+mn-lt"/>
            </a:endParaRPr>
          </a:p>
        </p:txBody>
      </p:sp>
      <p:sp>
        <p:nvSpPr>
          <p:cNvPr id="17" name="文本框 16"/>
          <p:cNvSpPr txBox="1"/>
          <p:nvPr>
            <p:custDataLst>
              <p:tags r:id="rId10"/>
            </p:custDataLst>
          </p:nvPr>
        </p:nvSpPr>
        <p:spPr>
          <a:xfrm>
            <a:off x="3904615" y="5051425"/>
            <a:ext cx="6913880" cy="622300"/>
          </a:xfrm>
          <a:prstGeom prst="rect">
            <a:avLst/>
          </a:prstGeom>
          <a:noFill/>
        </p:spPr>
        <p:txBody>
          <a:bodyPr wrap="square" rtlCol="0" anchor="ctr" anchorCtr="0">
            <a:noAutofit/>
          </a:bodyPr>
          <a:p>
            <a:pPr indent="0" fontAlgn="auto">
              <a:lnSpc>
                <a:spcPct val="100000"/>
              </a:lnSpc>
              <a:spcBef>
                <a:spcPts val="300"/>
              </a:spcBef>
              <a:spcAft>
                <a:spcPts val="300"/>
              </a:spcAft>
              <a:buNone/>
            </a:pPr>
            <a:r>
              <a:rPr lang="en-US" altLang="zh-CN" sz="1400" dirty="0">
                <a:cs typeface="+mn-ea"/>
                <a:sym typeface="+mn-lt"/>
              </a:rPr>
              <a:t>    </a:t>
            </a:r>
            <a:r>
              <a:rPr lang="zh-CN" altLang="en-US" sz="1400" dirty="0">
                <a:cs typeface="+mn-ea"/>
                <a:sym typeface="+mn-lt"/>
              </a:rPr>
              <a:t>所谓“密”，是指不少简报有不同程度的机密性，所以人们又称它为“内部报刊”。简报的机密程度一般有两种标识方法：一是在首页左上方标明密级，二是在末页左下方注明发送范围。</a:t>
            </a:r>
            <a:endParaRPr lang="zh-CN" altLang="en-US" sz="1400" dirty="0">
              <a:cs typeface="+mn-ea"/>
              <a:sym typeface="+mn-lt"/>
            </a:endParaRPr>
          </a:p>
        </p:txBody>
      </p:sp>
      <p:sp>
        <p:nvSpPr>
          <p:cNvPr id="18" name="矩形 17"/>
          <p:cNvSpPr/>
          <p:nvPr>
            <p:custDataLst>
              <p:tags r:id="rId11"/>
            </p:custDataLst>
          </p:nvPr>
        </p:nvSpPr>
        <p:spPr>
          <a:xfrm>
            <a:off x="4831715" y="1345565"/>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（二）简报的特点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75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3879850"/>
            <a:ext cx="3562985" cy="242760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144270" y="1405890"/>
            <a:ext cx="6213475" cy="215709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（三）简报的分类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工作简报</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工作简报是最常见的一种简报，又称情况简报，主要反映工作中的情况、经验、教训等。工作简报大致又可分为两种：一是专题性简报，二是综合性简报。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4"/>
            </p:custDataLst>
          </p:nvPr>
        </p:nvPicPr>
        <p:blipFill>
          <a:blip r:embed="rId5"/>
          <a:stretch>
            <a:fillRect/>
          </a:stretch>
        </p:blipFill>
        <p:spPr>
          <a:xfrm>
            <a:off x="7539990" y="827405"/>
            <a:ext cx="3745230" cy="5420995"/>
          </a:xfrm>
          <a:prstGeom prst="rect">
            <a:avLst/>
          </a:prstGeom>
        </p:spPr>
      </p:pic>
      <p:sp>
        <p:nvSpPr>
          <p:cNvPr id="5" name="圆角矩形 4"/>
          <p:cNvSpPr/>
          <p:nvPr>
            <p:custDataLst>
              <p:tags r:id="rId6"/>
            </p:custDataLst>
          </p:nvPr>
        </p:nvSpPr>
        <p:spPr>
          <a:xfrm>
            <a:off x="1377950" y="3394075"/>
            <a:ext cx="2917190" cy="2560955"/>
          </a:xfrm>
          <a:prstGeom prst="roundRect">
            <a:avLst>
              <a:gd name="adj" fmla="val 4081"/>
            </a:avLst>
          </a:prstGeom>
          <a:gradFill>
            <a:gsLst>
              <a:gs pos="0">
                <a:schemeClr val="accent1"/>
              </a:gs>
              <a:gs pos="100000">
                <a:schemeClr val="accent1">
                  <a:lumMod val="75000"/>
                </a:schemeClr>
              </a:gs>
            </a:gsLst>
            <a:lin ang="7800000" scaled="0"/>
          </a:gradFill>
          <a:ln>
            <a:noFill/>
          </a:ln>
          <a:effectLst>
            <a:outerShdw blurRad="457200" dist="50800" dir="5700000" sx="105000" sy="105000" algn="l" rotWithShape="0">
              <a:schemeClr val="accent1">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02586" tIns="302388" rIns="301618" bIns="1115010" numCol="1" spcCol="0" rtlCol="0" fromWordArt="0" anchor="t" anchorCtr="0" forceAA="0" compatLnSpc="1">
            <a:noAutofit/>
          </a:bodyPr>
          <a:p>
            <a:pPr algn="just">
              <a:lnSpc>
                <a:spcPct val="120000"/>
              </a:lnSpc>
            </a:pPr>
            <a:r>
              <a:rPr lang="zh-CN" altLang="zh-CN" sz="1400" b="1" dirty="0">
                <a:solidFill>
                  <a:srgbClr val="FFFF00"/>
                </a:solidFill>
                <a:latin typeface="+mn-ea"/>
                <a:cs typeface="+mn-ea"/>
                <a:sym typeface="+mn-ea"/>
              </a:rPr>
              <a:t>专题性简报</a:t>
            </a:r>
            <a:r>
              <a:rPr lang="zh-CN" altLang="zh-CN" sz="1400" dirty="0">
                <a:solidFill>
                  <a:srgbClr val="FFFFFF"/>
                </a:solidFill>
                <a:latin typeface="+mn-ea"/>
                <a:cs typeface="+mn-ea"/>
                <a:sym typeface="+mn-ea"/>
              </a:rPr>
              <a:t>主要是一定时期内为配合某项工作的动态、进展和问题而专门编发的临时性简报，借以交流与推广经验，推动工作。</a:t>
            </a:r>
            <a:endParaRPr lang="zh-CN" altLang="zh-CN" sz="1400" dirty="0">
              <a:solidFill>
                <a:srgbClr val="FFFFFF"/>
              </a:solidFill>
              <a:latin typeface="+mn-ea"/>
              <a:cs typeface="+mn-ea"/>
              <a:sym typeface="+mn-ea"/>
            </a:endParaRPr>
          </a:p>
        </p:txBody>
      </p:sp>
      <p:sp>
        <p:nvSpPr>
          <p:cNvPr id="6" name="矩形 5"/>
          <p:cNvSpPr/>
          <p:nvPr>
            <p:custDataLst>
              <p:tags r:id="rId7"/>
            </p:custDataLst>
          </p:nvPr>
        </p:nvSpPr>
        <p:spPr>
          <a:xfrm>
            <a:off x="3453281" y="5228451"/>
            <a:ext cx="719390" cy="646223"/>
          </a:xfrm>
          <a:prstGeom prst="rect">
            <a:avLst/>
          </a:prstGeom>
          <a:noFill/>
          <a:effectLst>
            <a:reflection stA="65000" endPos="6000" dist="50800" dir="5400000" sy="-100000" algn="bl" rotWithShape="0"/>
          </a:effectLst>
        </p:spPr>
        <p:txBody>
          <a:bodyPr wrap="none" rtlCol="0">
            <a:noAutofit/>
          </a:bodyPr>
          <a:p>
            <a:pPr>
              <a:spcBef>
                <a:spcPct val="0"/>
              </a:spcBef>
              <a:spcAft>
                <a:spcPct val="0"/>
              </a:spcAft>
            </a:pPr>
            <a:r>
              <a:rPr lang="en-US" altLang="zh-CN" sz="6000" b="1" dirty="0">
                <a:gradFill>
                  <a:gsLst>
                    <a:gs pos="77000">
                      <a:srgbClr val="80A0F4">
                        <a:alpha val="0"/>
                      </a:srgbClr>
                    </a:gs>
                    <a:gs pos="100000">
                      <a:schemeClr val="accent1">
                        <a:lumMod val="75000"/>
                        <a:alpha val="0"/>
                      </a:schemeClr>
                    </a:gs>
                    <a:gs pos="27000">
                      <a:srgbClr val="FFFFFF"/>
                    </a:gs>
                    <a:gs pos="0">
                      <a:srgbClr val="FFFFFF"/>
                    </a:gs>
                  </a:gsLst>
                  <a:lin ang="5400000" scaled="0"/>
                </a:gradFill>
                <a:latin typeface="+mn-ea"/>
                <a:cs typeface="+mn-ea"/>
                <a:sym typeface="+mn-ea"/>
              </a:rPr>
              <a:t>01</a:t>
            </a:r>
            <a:endParaRPr lang="zh-CN" altLang="en-US" sz="6000" b="1" dirty="0">
              <a:gradFill>
                <a:gsLst>
                  <a:gs pos="77000">
                    <a:srgbClr val="80A0F4">
                      <a:alpha val="0"/>
                    </a:srgbClr>
                  </a:gs>
                  <a:gs pos="100000">
                    <a:schemeClr val="accent1">
                      <a:lumMod val="75000"/>
                      <a:alpha val="0"/>
                    </a:schemeClr>
                  </a:gs>
                  <a:gs pos="27000">
                    <a:srgbClr val="FFFFFF"/>
                  </a:gs>
                  <a:gs pos="0">
                    <a:srgbClr val="FFFFFF"/>
                  </a:gs>
                </a:gsLst>
                <a:lin ang="5400000" scaled="0"/>
              </a:gradFill>
              <a:latin typeface="+mn-ea"/>
              <a:cs typeface="+mn-ea"/>
              <a:sym typeface="+mn-ea"/>
            </a:endParaRPr>
          </a:p>
        </p:txBody>
      </p:sp>
      <p:sp>
        <p:nvSpPr>
          <p:cNvPr id="76" name="圆角矩形 75"/>
          <p:cNvSpPr/>
          <p:nvPr>
            <p:custDataLst>
              <p:tags r:id="rId8"/>
            </p:custDataLst>
          </p:nvPr>
        </p:nvSpPr>
        <p:spPr>
          <a:xfrm>
            <a:off x="4478020" y="3394075"/>
            <a:ext cx="3061970" cy="2560955"/>
          </a:xfrm>
          <a:prstGeom prst="roundRect">
            <a:avLst>
              <a:gd name="adj" fmla="val 4081"/>
            </a:avLst>
          </a:prstGeom>
          <a:gradFill>
            <a:gsLst>
              <a:gs pos="100000">
                <a:schemeClr val="accent3"/>
              </a:gs>
              <a:gs pos="0">
                <a:schemeClr val="accent3">
                  <a:lumMod val="75000"/>
                </a:schemeClr>
              </a:gs>
            </a:gsLst>
            <a:lin ang="7800000" scaled="0"/>
          </a:gradFill>
          <a:ln>
            <a:noFill/>
          </a:ln>
          <a:effectLst>
            <a:outerShdw blurRad="457200" dist="50800" dir="2700000" sx="102000" sy="102000" algn="tl" rotWithShape="0">
              <a:schemeClr val="accent3">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02586" tIns="302388" rIns="301618" bIns="1115010" rtlCol="0" anchor="t">
            <a:noAutofit/>
          </a:bodyPr>
          <a:p>
            <a:pPr algn="just">
              <a:lnSpc>
                <a:spcPct val="120000"/>
              </a:lnSpc>
            </a:pPr>
            <a:r>
              <a:rPr lang="zh-CN" altLang="zh-CN" sz="1400" b="1" dirty="0">
                <a:solidFill>
                  <a:srgbClr val="FFFF00"/>
                </a:solidFill>
                <a:latin typeface="+mn-ea"/>
                <a:cs typeface="+mn-ea"/>
                <a:sym typeface="+mn-ea"/>
              </a:rPr>
              <a:t>综合性简报</a:t>
            </a:r>
            <a:r>
              <a:rPr lang="zh-CN" altLang="zh-CN" sz="1400" dirty="0">
                <a:solidFill>
                  <a:srgbClr val="FFFFFF"/>
                </a:solidFill>
                <a:latin typeface="+mn-ea"/>
                <a:cs typeface="+mn-ea"/>
                <a:sym typeface="+mn-ea"/>
              </a:rPr>
              <a:t>是综合反映工作进展情况，交流工作经验，指出工作中存在的问题，为上级领导和下属工作人员及时了解、掌握工作情况而提供服务的一种简报。这类简报面向全局，既有较强的广泛性，又有一定深度。</a:t>
            </a:r>
            <a:endParaRPr lang="zh-CN" altLang="zh-CN" sz="1400" dirty="0">
              <a:solidFill>
                <a:srgbClr val="FFFFFF"/>
              </a:solidFill>
              <a:latin typeface="+mn-ea"/>
              <a:cs typeface="+mn-ea"/>
              <a:sym typeface="+mn-ea"/>
            </a:endParaRPr>
          </a:p>
        </p:txBody>
      </p:sp>
      <p:sp>
        <p:nvSpPr>
          <p:cNvPr id="8" name="矩形 7"/>
          <p:cNvSpPr/>
          <p:nvPr>
            <p:custDataLst>
              <p:tags r:id="rId9"/>
            </p:custDataLst>
          </p:nvPr>
        </p:nvSpPr>
        <p:spPr>
          <a:xfrm>
            <a:off x="6707485" y="5229086"/>
            <a:ext cx="719390" cy="646223"/>
          </a:xfrm>
          <a:prstGeom prst="rect">
            <a:avLst/>
          </a:prstGeom>
          <a:noFill/>
          <a:effectLst>
            <a:reflection stA="65000" endPos="6000" dist="50800" dir="5400000" sy="-100000" algn="bl" rotWithShape="0"/>
          </a:effectLst>
        </p:spPr>
        <p:txBody>
          <a:bodyPr wrap="none" rtlCol="0">
            <a:noAutofit/>
          </a:bodyPr>
          <a:p>
            <a:pPr>
              <a:spcBef>
                <a:spcPct val="0"/>
              </a:spcBef>
              <a:spcAft>
                <a:spcPct val="0"/>
              </a:spcAft>
            </a:pPr>
            <a:r>
              <a:rPr lang="en-US" altLang="zh-CN" sz="6000" b="1" dirty="0">
                <a:gradFill>
                  <a:gsLst>
                    <a:gs pos="77000">
                      <a:schemeClr val="accent3">
                        <a:lumMod val="60000"/>
                        <a:lumOff val="40000"/>
                        <a:alpha val="0"/>
                      </a:schemeClr>
                    </a:gs>
                    <a:gs pos="100000">
                      <a:schemeClr val="accent3">
                        <a:lumMod val="75000"/>
                      </a:schemeClr>
                    </a:gs>
                    <a:gs pos="27000">
                      <a:srgbClr val="FFFFFF"/>
                    </a:gs>
                    <a:gs pos="0">
                      <a:srgbClr val="FFFFFF"/>
                    </a:gs>
                  </a:gsLst>
                  <a:lin ang="5400000" scaled="0"/>
                </a:gradFill>
                <a:latin typeface="+mn-ea"/>
                <a:cs typeface="+mn-ea"/>
                <a:sym typeface="+mn-ea"/>
              </a:rPr>
              <a:t>02</a:t>
            </a:r>
            <a:endParaRPr lang="zh-CN" altLang="en-US" sz="6000" b="1" dirty="0">
              <a:gradFill>
                <a:gsLst>
                  <a:gs pos="77000">
                    <a:schemeClr val="accent3">
                      <a:lumMod val="60000"/>
                      <a:lumOff val="40000"/>
                      <a:alpha val="0"/>
                    </a:schemeClr>
                  </a:gs>
                  <a:gs pos="100000">
                    <a:schemeClr val="accent3">
                      <a:lumMod val="75000"/>
                    </a:schemeClr>
                  </a:gs>
                  <a:gs pos="27000">
                    <a:srgbClr val="FFFFFF"/>
                  </a:gs>
                  <a:gs pos="0">
                    <a:srgbClr val="FFFFFF"/>
                  </a:gs>
                </a:gsLst>
                <a:lin ang="5400000" scaled="0"/>
              </a:gra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3" name="矩形 2"/>
          <p:cNvSpPr/>
          <p:nvPr>
            <p:custDataLst>
              <p:tags r:id="rId1"/>
            </p:custDataLst>
          </p:nvPr>
        </p:nvSpPr>
        <p:spPr>
          <a:xfrm>
            <a:off x="1664335" y="1554480"/>
            <a:ext cx="4744720" cy="127381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动态简报</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动态简报的特点是及时快速地反映近期发生的事件和情况。这类简报也可分为两种。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7205980" y="855345"/>
            <a:ext cx="3924300" cy="5374640"/>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09600" y="3879850"/>
            <a:ext cx="3562985" cy="2427605"/>
          </a:xfrm>
          <a:prstGeom prst="rect">
            <a:avLst/>
          </a:prstGeom>
        </p:spPr>
      </p:pic>
      <p:sp>
        <p:nvSpPr>
          <p:cNvPr id="86" name="圆角矩形 5"/>
          <p:cNvSpPr/>
          <p:nvPr>
            <p:custDataLst>
              <p:tags r:id="rId6"/>
            </p:custDataLst>
          </p:nvPr>
        </p:nvSpPr>
        <p:spPr>
          <a:xfrm>
            <a:off x="1137920" y="2976245"/>
            <a:ext cx="2763520" cy="2534285"/>
          </a:xfrm>
          <a:prstGeom prst="roundRect">
            <a:avLst>
              <a:gd name="adj" fmla="val 6621"/>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3"/>
          <p:cNvSpPr/>
          <p:nvPr>
            <p:custDataLst>
              <p:tags r:id="rId7"/>
            </p:custDataLst>
          </p:nvPr>
        </p:nvSpPr>
        <p:spPr>
          <a:xfrm>
            <a:off x="1112520" y="2942590"/>
            <a:ext cx="2763520" cy="2489835"/>
          </a:xfrm>
          <a:prstGeom prst="roundRect">
            <a:avLst>
              <a:gd name="adj" fmla="val 6621"/>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8"/>
            </p:custDataLst>
          </p:nvPr>
        </p:nvSpPr>
        <p:spPr>
          <a:xfrm>
            <a:off x="1303470" y="3212181"/>
            <a:ext cx="2381353" cy="2220339"/>
          </a:xfrm>
          <a:prstGeom prst="rect">
            <a:avLst/>
          </a:prstGeom>
          <a:noFill/>
        </p:spPr>
        <p:txBody>
          <a:bodyPr wrap="square" rtlCol="0" anchor="t" anchorCtr="0">
            <a:normAutofit/>
          </a:bodyPr>
          <a:p>
            <a:pPr algn="l" fontAlgn="auto">
              <a:lnSpc>
                <a:spcPct val="130000"/>
              </a:lnSpc>
              <a:spcBef>
                <a:spcPts val="0"/>
              </a:spcBef>
              <a:spcAft>
                <a:spcPts val="0"/>
              </a:spcAft>
            </a:pPr>
            <a:r>
              <a:rPr lang="zh-CN" altLang="en-US" sz="1400">
                <a:solidFill>
                  <a:schemeClr val="tx1">
                    <a:lumMod val="75000"/>
                    <a:lumOff val="25000"/>
                  </a:schemeClr>
                </a:solidFill>
                <a:uFillTx/>
                <a:latin typeface="+mn-ea"/>
                <a:sym typeface="+mn-ea"/>
              </a:rPr>
              <a:t>    一是</a:t>
            </a:r>
            <a:r>
              <a:rPr lang="zh-CN" altLang="en-US" sz="1400">
                <a:solidFill>
                  <a:srgbClr val="418783"/>
                </a:solidFill>
                <a:uFillTx/>
                <a:latin typeface="+mn-ea"/>
                <a:sym typeface="+mn-ea"/>
              </a:rPr>
              <a:t>工作动态简报</a:t>
            </a:r>
            <a:r>
              <a:rPr lang="zh-CN" altLang="en-US" sz="1400">
                <a:solidFill>
                  <a:schemeClr val="tx1">
                    <a:lumMod val="75000"/>
                    <a:lumOff val="25000"/>
                  </a:schemeClr>
                </a:solidFill>
                <a:uFillTx/>
                <a:latin typeface="+mn-ea"/>
                <a:sym typeface="+mn-ea"/>
              </a:rPr>
              <a:t>，反映本部门、本系统内部工作的新情况和新动向，如“金融动态”等。</a:t>
            </a:r>
            <a:r>
              <a:rPr lang="zh-CN" altLang="en-US" sz="1600">
                <a:solidFill>
                  <a:schemeClr val="tx1">
                    <a:lumMod val="75000"/>
                    <a:lumOff val="25000"/>
                  </a:schemeClr>
                </a:solidFill>
                <a:uFillTx/>
                <a:latin typeface="+mn-ea"/>
                <a:sym typeface="+mn-ea"/>
              </a:rPr>
              <a:t>  </a:t>
            </a:r>
            <a:endParaRPr lang="zh-CN" altLang="en-US" sz="1600">
              <a:solidFill>
                <a:schemeClr val="tx1">
                  <a:lumMod val="75000"/>
                  <a:lumOff val="25000"/>
                </a:schemeClr>
              </a:solidFill>
              <a:uFillTx/>
              <a:latin typeface="+mn-ea"/>
              <a:sym typeface="+mn-ea"/>
            </a:endParaRPr>
          </a:p>
        </p:txBody>
      </p:sp>
      <p:sp>
        <p:nvSpPr>
          <p:cNvPr id="90" name="圆角矩形 12"/>
          <p:cNvSpPr/>
          <p:nvPr>
            <p:custDataLst>
              <p:tags r:id="rId9"/>
            </p:custDataLst>
          </p:nvPr>
        </p:nvSpPr>
        <p:spPr>
          <a:xfrm>
            <a:off x="4295775" y="2972435"/>
            <a:ext cx="2764155" cy="2538095"/>
          </a:xfrm>
          <a:prstGeom prst="roundRect">
            <a:avLst>
              <a:gd name="adj" fmla="val 6621"/>
            </a:avLst>
          </a:prstGeom>
          <a:solidFill>
            <a:srgbClr val="BFBFB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1" name="圆角矩形 13"/>
          <p:cNvSpPr/>
          <p:nvPr>
            <p:custDataLst>
              <p:tags r:id="rId10"/>
            </p:custDataLst>
          </p:nvPr>
        </p:nvSpPr>
        <p:spPr>
          <a:xfrm>
            <a:off x="4104640" y="2939415"/>
            <a:ext cx="2924175" cy="2493010"/>
          </a:xfrm>
          <a:prstGeom prst="roundRect">
            <a:avLst>
              <a:gd name="adj" fmla="val 6621"/>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custDataLst>
              <p:tags r:id="rId11"/>
            </p:custDataLst>
          </p:nvPr>
        </p:nvSpPr>
        <p:spPr>
          <a:xfrm>
            <a:off x="4317365" y="3212465"/>
            <a:ext cx="2489835" cy="2113915"/>
          </a:xfrm>
          <a:prstGeom prst="rect">
            <a:avLst/>
          </a:prstGeom>
          <a:noFill/>
        </p:spPr>
        <p:txBody>
          <a:bodyPr wrap="square" rtlCol="0" anchor="t" anchorCtr="0">
            <a:normAutofit fontScale="25000"/>
          </a:bodyPr>
          <a:p>
            <a:pPr algn="l" fontAlgn="auto">
              <a:lnSpc>
                <a:spcPct val="130000"/>
              </a:lnSpc>
              <a:spcBef>
                <a:spcPts val="0"/>
              </a:spcBef>
              <a:spcAft>
                <a:spcPts val="0"/>
              </a:spcAft>
            </a:pPr>
            <a:r>
              <a:rPr lang="zh-CN" altLang="en-US" sz="3200" dirty="0">
                <a:solidFill>
                  <a:schemeClr val="tx1">
                    <a:lumMod val="75000"/>
                    <a:lumOff val="25000"/>
                  </a:schemeClr>
                </a:solidFill>
                <a:uFillTx/>
                <a:latin typeface="+mn-ea"/>
                <a:sym typeface="+mn-ea"/>
              </a:rPr>
              <a:t>    </a:t>
            </a:r>
            <a:r>
              <a:rPr lang="zh-CN" altLang="en-US" sz="4665" dirty="0">
                <a:solidFill>
                  <a:schemeClr val="tx1">
                    <a:lumMod val="75000"/>
                    <a:lumOff val="25000"/>
                  </a:schemeClr>
                </a:solidFill>
                <a:uFillTx/>
                <a:latin typeface="+mn-ea"/>
                <a:sym typeface="+mn-ea"/>
              </a:rPr>
              <a:t>二是</a:t>
            </a:r>
            <a:r>
              <a:rPr lang="zh-CN" altLang="en-US" sz="4665" dirty="0">
                <a:solidFill>
                  <a:srgbClr val="418783"/>
                </a:solidFill>
                <a:uFillTx/>
                <a:latin typeface="+mn-ea"/>
                <a:sym typeface="+mn-ea"/>
              </a:rPr>
              <a:t>思想动态简报</a:t>
            </a:r>
            <a:r>
              <a:rPr lang="zh-CN" altLang="en-US" sz="4665" dirty="0">
                <a:solidFill>
                  <a:schemeClr val="tx1">
                    <a:lumMod val="75000"/>
                    <a:lumOff val="25000"/>
                  </a:schemeClr>
                </a:solidFill>
                <a:uFillTx/>
                <a:latin typeface="+mn-ea"/>
                <a:sym typeface="+mn-ea"/>
              </a:rPr>
              <a:t>，主要反映公众对政府重大方针、政策的认识，社会上的某种潮流和思想倾向，各行各业的思想状况等，如有些新闻单位编发的“内部参考”等。这类简报一般保密性强，供高层机关领导人参阅。</a:t>
            </a:r>
            <a:endParaRPr lang="zh-CN" altLang="en-US" sz="4665" dirty="0">
              <a:solidFill>
                <a:schemeClr val="tx1">
                  <a:lumMod val="75000"/>
                  <a:lumOff val="25000"/>
                </a:schemeClr>
              </a:solidFill>
              <a:uFillTx/>
              <a:latin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1"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文本框 11"/>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351280" y="1776095"/>
            <a:ext cx="5924550" cy="4144010"/>
          </a:xfrm>
          <a:prstGeom prst="rect">
            <a:avLst/>
          </a:prstGeom>
        </p:spPr>
        <p:txBody>
          <a:bodyPr wrap="square">
            <a:no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会议简报</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会议简报，是指会议期间编发的简报，一般用于一些规模较大、较为重要的会议，主要是及时报道会议的进展概况，代表的想法、意见，会上探讨、研究的问题，反映会议形成的决议和基本精神。会议简报不能只反映会议的一般进程，或者罗列一些代表发言，而要突出要点，使上级机关和与会者了解会议的全面情况，为上级领导和有关部门提供新鲜信息。会议简报是专门为会议服务的，会议结束，会议简报也就结束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673340" y="1260475"/>
            <a:ext cx="3317240" cy="4659630"/>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09600" y="3879850"/>
            <a:ext cx="3562985" cy="242760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4185285"/>
            <a:ext cx="3114675" cy="212217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179195" y="1545590"/>
            <a:ext cx="4827270" cy="445897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（四）简报的结构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1. 报头</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报头放在简报的第一页上方，约占全页三分之一的篇幅，下面用横线与正文隔开，一般有以下六方面的内容。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（1）简报名称。位于报头中央，一般用大号字，可以套红，也可以不套红。简报名称要固定，不能随便变化，如“政协简报”“金融动态”等。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（2）期数。在简报名称下方居中写明期号并用括号括起，一般写成“第× 期”的形式，也可写成序数形式，如“（1）”。</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9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411595" y="1545590"/>
            <a:ext cx="4375150" cy="4109720"/>
          </a:xfrm>
          <a:prstGeom prst="rect">
            <a:avLst/>
          </a:prstGeom>
          <a:noFill/>
        </p:spPr>
        <p:txBody>
          <a:bodyPr wrap="square" rtlCol="0" anchor="t">
            <a:sp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（3）编发单位。在期数之下，间隔横线之上的左侧顶格书写，一般写全称，如“×× 市人民政府办公厅编”。</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（4）印发日期。在期数之下，间隔横线之上的右侧，写明印发年月日。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（5）密级。简报须标明秘密等级，应在简报名称的右上方标明，如“绝密”“秘密”“内部刊物，注意保存”等。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（6）编号。位于简报名称的右上方。保密简报印多少份就应有多少号，一份一号，以便保存、查找。一般性简报不必编号。</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221105" y="1598295"/>
            <a:ext cx="4373880" cy="3568065"/>
          </a:xfrm>
          <a:prstGeom prst="rect">
            <a:avLst/>
          </a:prstGeom>
        </p:spPr>
        <p:txBody>
          <a:bodyPr wrap="square">
            <a:noAutofit/>
          </a:bodyPr>
          <a:p>
            <a:pPr indent="457200" algn="just" fontAlgn="auto">
              <a:lnSpc>
                <a:spcPct val="130000"/>
              </a:lnSpc>
              <a:spcAft>
                <a:spcPts val="600"/>
              </a:spcAft>
              <a:buClrTx/>
              <a:buSzTx/>
              <a:buFontTx/>
              <a:extLst>
                <a:ext uri="{35155182-B16C-46BC-9424-99874614C6A1}">
                  <wpsdc:indentchars xmlns:wpsdc="http://www.wps.cn/officeDocument/2017/drawingmlCustomData" val="200" checksum="59296752"/>
                </a:ext>
              </a:extLst>
            </a:pPr>
            <a:r>
              <a:rPr sz="1800" b="1" dirty="0">
                <a:solidFill>
                  <a:schemeClr val="accent1"/>
                </a:solidFill>
                <a:latin typeface="微软雅黑" panose="020B0503020204020204" charset="-122"/>
                <a:ea typeface="微软雅黑" panose="020B0503020204020204" charset="-122"/>
                <a:cs typeface="微软雅黑" panose="020B0503020204020204" charset="-122"/>
              </a:rPr>
              <a:t>2. 报文</a:t>
            </a:r>
            <a:endParaRPr sz="1800"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（1）按语。按语写在间隔线之下，标题之上。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（2）标题。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（3）正文。正文是简报的写作重点，一般由开头、主体和结尾组成。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（4）署名。在正文右下侧标明简报的作者姓名。如果作者是编发单位则不必署名。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2"/>
            </p:custDataLst>
          </p:nvPr>
        </p:nvSpPr>
        <p:spPr>
          <a:xfrm>
            <a:off x="6096000" y="1711325"/>
            <a:ext cx="4610735" cy="3568065"/>
          </a:xfrm>
          <a:prstGeom prst="rect">
            <a:avLst/>
          </a:prstGeom>
        </p:spPr>
        <p:txBody>
          <a:bodyPr wrap="square">
            <a:noAutofit/>
          </a:bodyPr>
          <a:p>
            <a:pPr indent="457200" algn="just" fontAlgn="auto">
              <a:lnSpc>
                <a:spcPct val="130000"/>
              </a:lnSpc>
              <a:spcAft>
                <a:spcPts val="600"/>
              </a:spcAft>
              <a:buClrTx/>
              <a:buSzTx/>
              <a:buFontTx/>
              <a:extLst>
                <a:ext uri="{35155182-B16C-46BC-9424-99874614C6A1}">
                  <wpsdc:indentchars xmlns:wpsdc="http://www.wps.cn/officeDocument/2017/drawingmlCustomData" val="200" checksum="59296752"/>
                </a:ext>
              </a:extLst>
            </a:pPr>
            <a:r>
              <a:rPr sz="1800" b="1" dirty="0">
                <a:solidFill>
                  <a:schemeClr val="accent1"/>
                </a:solidFill>
                <a:latin typeface="微软雅黑" panose="020B0503020204020204" charset="-122"/>
                <a:ea typeface="微软雅黑" panose="020B0503020204020204" charset="-122"/>
                <a:cs typeface="微软雅黑" panose="020B0503020204020204" charset="-122"/>
              </a:rPr>
              <a:t>3. 报尾</a:t>
            </a:r>
            <a:endParaRPr sz="1800"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报尾在简报末页下端，也用横线与正文隔开，由两项组成。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（1）发送范围。发往上级机关称“报”，发往平级或不相隶属机关称“送”，发往下级机关称“发”。写在报尾的左侧。</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（2）印发份数。在报尾右下侧标明本期简报共印份数。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33"/>
          <p:cNvPicPr>
            <a:picLocks noChangeAspect="1"/>
          </p:cNvPicPr>
          <p:nvPr>
            <p:custDataLst>
              <p:tags r:id="rId3"/>
            </p:custDataLst>
          </p:nvPr>
        </p:nvPicPr>
        <p:blipFill>
          <a:blip r:embed="rId4"/>
          <a:stretch>
            <a:fillRect/>
          </a:stretch>
        </p:blipFill>
        <p:spPr>
          <a:xfrm>
            <a:off x="6798945" y="3915410"/>
            <a:ext cx="4798060" cy="240411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530715" cy="2576195"/>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（五）简报的写作要求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按语</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内容重要的简报，常要写个简短的按语，说明编发这份简报的原因、目的、意义和价值，以及有关领导人的批示意见等。按语一般写在标题之前，并在这段文字的开头之处写上“编者按”“按语”或“按”等字样。按语多数是根据领导意见撰写的，具有一定指导意义。按语一般只有简短的几句话，要写得简练、明确、概括力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1367155" y="4081145"/>
            <a:ext cx="2991485" cy="1900555"/>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4780915" y="4081145"/>
            <a:ext cx="2839085" cy="1900555"/>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8041640" y="4081145"/>
            <a:ext cx="2991485" cy="190055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36270" y="4040505"/>
            <a:ext cx="3326765" cy="226695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664335" y="1713865"/>
            <a:ext cx="4847590" cy="3968115"/>
          </a:xfrm>
          <a:prstGeom prst="rect">
            <a:avLst/>
          </a:prstGeom>
        </p:spPr>
        <p:txBody>
          <a:bodyPr wrap="square">
            <a:noAutofit/>
          </a:bodyPr>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简报的标题应尽可能做到准确、简明、新颖、有吸引力，使读者能一望而知简报的大致内容。简报标题的写法类似于新闻标题的写法，但不像新闻标题那样讲究技巧，通常比较平实质朴。简报的标题可以采用正副标题的写法，正标题解释文章的思想意义，副标题写出事件与范围，对正标题起补充说明作用。</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16667" r="16667"/>
          <a:stretch>
            <a:fillRect/>
          </a:stretch>
        </p:blipFill>
        <p:spPr>
          <a:xfrm>
            <a:off x="7156633" y="181882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err="1">
                  <a:solidFill>
                    <a:srgbClr val="418783"/>
                  </a:solidFill>
                  <a:cs typeface="+mn-ea"/>
                  <a:sym typeface="+mn-lt"/>
                </a:rPr>
                <a:t>项目概述</a:t>
              </a:r>
              <a:endParaRPr lang="en-US" altLang="zh-CN" sz="2400" dirty="0" err="1">
                <a:solidFill>
                  <a:srgbClr val="418783"/>
                </a:solidFill>
                <a:cs typeface="+mn-ea"/>
                <a:sym typeface="+mn-lt"/>
              </a:endParaRPr>
            </a:p>
          </p:txBody>
        </p:sp>
      </p:grpSp>
      <p:sp>
        <p:nvSpPr>
          <p:cNvPr id="12" name="矩形 11"/>
          <p:cNvSpPr/>
          <p:nvPr>
            <p:custDataLst>
              <p:tags r:id="rId1"/>
            </p:custDataLst>
          </p:nvPr>
        </p:nvSpPr>
        <p:spPr>
          <a:xfrm>
            <a:off x="5643880" y="1564640"/>
            <a:ext cx="4841240" cy="3718560"/>
          </a:xfrm>
          <a:prstGeom prst="rect">
            <a:avLst/>
          </a:prstGeom>
        </p:spPr>
        <p:txBody>
          <a:bodyPr wrap="square">
            <a:noAutofit/>
          </a:bodyPr>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事务应用文是指党政机关、企事业单位、社会团体等在处理事务时所使用的一种应用文，一般包括计划、总结、简报、会议记录、调查报告、讲话稿、规章制度等。事务应用文是以主体需要、客体实用为目的的文稿写作，具有鲜明的政策性、广泛的实用性、体式的灵活性、语言的通俗性、联系实际的现实性等特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本项目我们将学习计划、总结、简报、会议记录、调查报告等常用事务应用文写作。</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0000" t="16667" r="10000" b="16667"/>
          <a:stretch>
            <a:fillRect/>
          </a:stretch>
        </p:blipFill>
        <p:spPr>
          <a:xfrm>
            <a:off x="1664374" y="1686560"/>
            <a:ext cx="2877464" cy="35968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6132195" y="1564640"/>
            <a:ext cx="4933950" cy="3828415"/>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3. 正文</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开头。简报的开头要求开门见山，用极为简洁准确的几句话概括出简报的中心，点出主题，类似新闻报道的导语。常见有三种形式：一是叙述式，用叙述的方式把时间、地点、人物、起因和结果在开头部分直接写出来，使读者一目了然；二是结论式，先写出简报的结论，然后再具体说明或叙述得出结论的理由；三是提问式，一开头就提出问题，引起读者的兴趣和注意，然后在主体部分作具体叙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1254125" y="1564640"/>
            <a:ext cx="4352925" cy="40957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569085" y="2008505"/>
            <a:ext cx="9521190" cy="2413635"/>
          </a:xfrm>
          <a:prstGeom prst="rect">
            <a:avLst/>
          </a:prstGeom>
        </p:spPr>
        <p:txBody>
          <a:bodyPr wrap="square">
            <a:noAutofit/>
          </a:bodyPr>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主体。主体是简报的主干，要用有说服力的事实、数据、情况、问题等典型材料，为读者提供完整、准确的信息。主体内容具体，材料众多，如何写得井然有序，是写作必须考虑的问题。常用的写法主要有：一是按事情发生、发展的先后顺序写，这种写法比较适合报道一个完整的事件；二是把要反映的情况，分析归纳成几个部分，分别标上序号或小标题加以介绍，这种写法适合情况比较复杂的综合式简报；三是按照提出问题、分析问题、解决问题的逻辑顺序来写，这样容易吸引读者的注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36270" y="3447415"/>
            <a:ext cx="4197350" cy="286004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245235" y="1729105"/>
            <a:ext cx="4986655" cy="3635375"/>
          </a:xfrm>
          <a:prstGeom prst="rect">
            <a:avLst/>
          </a:prstGeom>
        </p:spPr>
        <p:txBody>
          <a:bodyPr wrap="square">
            <a:no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结尾。简报正文的主体如果已经把事情说清楚了，那么不一定要加个结尾部分。但如果有些话还需要说，说了显得更完整而不留缺憾，则可以加个结尾。结尾或归纳全文，或提出问题，或发出号召，或发表评论等，以深化主题，加深读者的印象。对于未完事件或连续性事件，常用“事件正在进一步发展中”“这个问题已得到有关领导和部门的重视，现正在调查处理中”或“事件发展情况将随时予以通报”等语句结尾，以加强简报的连续性。</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2"/>
            </p:custDataLst>
          </p:nvPr>
        </p:nvPicPr>
        <p:blipFill>
          <a:blip r:embed="rId3"/>
          <a:stretch>
            <a:fillRect/>
          </a:stretch>
        </p:blipFill>
        <p:spPr>
          <a:xfrm>
            <a:off x="7157720" y="1156335"/>
            <a:ext cx="3514090" cy="45453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36270" y="3447415"/>
            <a:ext cx="4197350" cy="286004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956435" y="1764665"/>
            <a:ext cx="4139565" cy="396811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二、会议记录</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（一）会议记录的概念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会议记录即会议笔录，是由会议组织者指定专人，如实、准确地记录会议的组织情况和会议内容的一种应用性事务文体，经常用于比较重要的会议或正式会议。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4"/>
            </p:custDataLst>
          </p:nvPr>
        </p:nvPicPr>
        <p:blipFill>
          <a:blip r:embed="rId5"/>
          <a:stretch>
            <a:fillRect/>
          </a:stretch>
        </p:blipFill>
        <p:spPr>
          <a:xfrm>
            <a:off x="7011035" y="879475"/>
            <a:ext cx="4117975" cy="53873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361440" y="1715135"/>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（二）会议记录的特点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4"/>
            </p:custDataLst>
          </p:nvPr>
        </p:nvSpPr>
        <p:spPr>
          <a:xfrm>
            <a:off x="3761105" y="4485640"/>
            <a:ext cx="7141210" cy="852805"/>
          </a:xfrm>
          <a:prstGeom prst="rect">
            <a:avLst/>
          </a:prstGeom>
        </p:spPr>
        <p:txBody>
          <a:bodyPr wrap="square" anchor="ctr" anchorCtr="0">
            <a:noAutofit/>
          </a:bodyPr>
          <a:p>
            <a:pPr indent="0" fontAlgn="auto">
              <a:lnSpc>
                <a:spcPct val="100000"/>
              </a:lnSpc>
              <a:spcBef>
                <a:spcPts val="0"/>
              </a:spcBef>
              <a:spcAft>
                <a:spcPts val="0"/>
              </a:spcAft>
              <a:buNone/>
            </a:pPr>
            <a:r>
              <a:rPr lang="en-US" altLang="zh-CN" sz="1600" dirty="0">
                <a:latin typeface="微软雅黑" panose="020B0503020204020204" charset="-122"/>
                <a:ea typeface="微软雅黑" panose="020B0503020204020204" charset="-122"/>
                <a:cs typeface="+mn-ea"/>
                <a:sym typeface="+mn-lt"/>
              </a:rPr>
              <a:t>       </a:t>
            </a:r>
            <a:r>
              <a:rPr lang="zh-CN" altLang="en-US" sz="1600" dirty="0">
                <a:latin typeface="微软雅黑" panose="020B0503020204020204" charset="-122"/>
                <a:ea typeface="微软雅黑" panose="020B0503020204020204" charset="-122"/>
                <a:cs typeface="+mn-ea"/>
                <a:sym typeface="+mn-lt"/>
              </a:rPr>
              <a:t>会议记录对会议的时间、地点、出席人员、主持人、议程等基本情况，对领导讲话、与会者的发言、讨论和争议、形成的决议和决定等内容，都要一一记录下来，一般没有什么选择性。</a:t>
            </a:r>
            <a:endParaRPr lang="zh-CN" altLang="en-US" sz="1600" dirty="0">
              <a:latin typeface="微软雅黑" panose="020B0503020204020204" charset="-122"/>
              <a:ea typeface="微软雅黑" panose="020B0503020204020204" charset="-122"/>
              <a:cs typeface="+mn-ea"/>
              <a:sym typeface="+mn-lt"/>
            </a:endParaRPr>
          </a:p>
        </p:txBody>
      </p:sp>
      <p:sp>
        <p:nvSpPr>
          <p:cNvPr id="5" name="文本框 4"/>
          <p:cNvSpPr txBox="1"/>
          <p:nvPr>
            <p:custDataLst>
              <p:tags r:id="rId5"/>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1. 真实性</a:t>
            </a:r>
            <a:endParaRPr dirty="0">
              <a:solidFill>
                <a:schemeClr val="bg1"/>
              </a:solidFill>
              <a:cs typeface="+mn-ea"/>
              <a:sym typeface="+mn-lt"/>
            </a:endParaRPr>
          </a:p>
        </p:txBody>
      </p:sp>
      <p:sp>
        <p:nvSpPr>
          <p:cNvPr id="6" name="文本框 5"/>
          <p:cNvSpPr txBox="1"/>
          <p:nvPr>
            <p:custDataLst>
              <p:tags r:id="rId6"/>
            </p:custDataLst>
          </p:nvPr>
        </p:nvSpPr>
        <p:spPr>
          <a:xfrm>
            <a:off x="3761105" y="2310765"/>
            <a:ext cx="7141210" cy="88201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600" dirty="0">
                <a:latin typeface="微软雅黑" panose="020B0503020204020204" charset="-122"/>
                <a:ea typeface="微软雅黑" panose="020B0503020204020204" charset="-122"/>
                <a:cs typeface="微软雅黑" panose="020B0503020204020204" charset="-122"/>
                <a:sym typeface="+mn-lt"/>
              </a:rPr>
              <a:t>      </a:t>
            </a:r>
            <a:r>
              <a:rPr sz="1600" dirty="0">
                <a:latin typeface="微软雅黑" panose="020B0503020204020204" charset="-122"/>
                <a:ea typeface="微软雅黑" panose="020B0503020204020204" charset="-122"/>
                <a:cs typeface="微软雅黑" panose="020B0503020204020204" charset="-122"/>
                <a:sym typeface="+mn-lt"/>
              </a:rPr>
              <a:t>会议记录的执笔者与其他文章的写作者有一个本质的区别，就是他只有记录权而没有改造权。会议是什么样就记成什么样，与会者发言时说了什么就记下什么，记录者不能加工、提炼，也不能增添、删减。</a:t>
            </a:r>
            <a:endParaRPr sz="1600" dirty="0">
              <a:latin typeface="微软雅黑" panose="020B0503020204020204" charset="-122"/>
              <a:ea typeface="微软雅黑" panose="020B0503020204020204" charset="-122"/>
              <a:cs typeface="微软雅黑" panose="020B0503020204020204" charset="-122"/>
              <a:sym typeface="+mn-lt"/>
            </a:endParaRPr>
          </a:p>
        </p:txBody>
      </p:sp>
      <p:sp>
        <p:nvSpPr>
          <p:cNvPr id="7" name="文本框 6"/>
          <p:cNvSpPr txBox="1"/>
          <p:nvPr>
            <p:custDataLst>
              <p:tags r:id="rId7"/>
            </p:custDataLst>
          </p:nvPr>
        </p:nvSpPr>
        <p:spPr>
          <a:xfrm>
            <a:off x="1748790" y="3605269"/>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2. 原始性</a:t>
            </a:r>
            <a:endParaRPr dirty="0">
              <a:solidFill>
                <a:schemeClr val="bg1"/>
              </a:solidFill>
              <a:cs typeface="+mn-ea"/>
              <a:sym typeface="+mn-lt"/>
            </a:endParaRPr>
          </a:p>
        </p:txBody>
      </p:sp>
      <p:sp>
        <p:nvSpPr>
          <p:cNvPr id="9" name="文本框 8"/>
          <p:cNvSpPr txBox="1"/>
          <p:nvPr>
            <p:custDataLst>
              <p:tags r:id="rId8"/>
            </p:custDataLst>
          </p:nvPr>
        </p:nvSpPr>
        <p:spPr>
          <a:xfrm>
            <a:off x="3728720" y="3357880"/>
            <a:ext cx="7325995" cy="962660"/>
          </a:xfrm>
          <a:prstGeom prst="rect">
            <a:avLst/>
          </a:prstGeom>
          <a:noFill/>
        </p:spPr>
        <p:txBody>
          <a:bodyPr wrap="square" rtlCol="0" anchor="ctr" anchorCtr="0">
            <a:noAutofit/>
          </a:bodyPr>
          <a:p>
            <a:pPr indent="0" fontAlgn="auto">
              <a:lnSpc>
                <a:spcPct val="100000"/>
              </a:lnSpc>
            </a:pPr>
            <a:r>
              <a:rPr lang="en-US" sz="1600" dirty="0">
                <a:latin typeface="微软雅黑" panose="020B0503020204020204" charset="-122"/>
                <a:ea typeface="微软雅黑" panose="020B0503020204020204" charset="-122"/>
                <a:cs typeface="+mn-ea"/>
                <a:sym typeface="+mn-lt"/>
              </a:rPr>
              <a:t>      </a:t>
            </a:r>
            <a:r>
              <a:rPr sz="1600" dirty="0">
                <a:latin typeface="微软雅黑" panose="020B0503020204020204" charset="-122"/>
                <a:ea typeface="微软雅黑" panose="020B0503020204020204" charset="-122"/>
                <a:cs typeface="+mn-ea"/>
                <a:sym typeface="+mn-lt"/>
              </a:rPr>
              <a:t>会议记录是会议情况和内容的原始记录。所谓原始性，是指未经整理，未经综合。会议记录在这一点上与会议简报和会议纪要有很大区别，会议简报和会议纪要也是真实的，但不是原始的，虽然在内容上可能没有太大区别，但在存在形式上，会议记录与会议简报及会议纪要差异甚大。</a:t>
            </a:r>
            <a:endParaRPr sz="1600" dirty="0">
              <a:latin typeface="微软雅黑" panose="020B0503020204020204" charset="-122"/>
              <a:ea typeface="微软雅黑" panose="020B0503020204020204" charset="-122"/>
              <a:cs typeface="+mn-ea"/>
              <a:sym typeface="+mn-lt"/>
            </a:endParaRPr>
          </a:p>
        </p:txBody>
      </p:sp>
      <p:sp>
        <p:nvSpPr>
          <p:cNvPr id="12" name="文本框 11"/>
          <p:cNvSpPr txBox="1"/>
          <p:nvPr>
            <p:custDataLst>
              <p:tags r:id="rId9"/>
            </p:custDataLst>
          </p:nvPr>
        </p:nvSpPr>
        <p:spPr>
          <a:xfrm>
            <a:off x="1748790" y="4655733"/>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3. 完整性</a:t>
            </a:r>
            <a:endParaRPr dirty="0">
              <a:solidFill>
                <a:schemeClr val="bg1"/>
              </a:solidFill>
              <a:cs typeface="+mn-ea"/>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矩形 2"/>
          <p:cNvSpPr/>
          <p:nvPr>
            <p:custDataLst>
              <p:tags r:id="rId1"/>
            </p:custDataLst>
          </p:nvPr>
        </p:nvSpPr>
        <p:spPr>
          <a:xfrm>
            <a:off x="1106805" y="1693545"/>
            <a:ext cx="5120005" cy="440563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（三）会议记录的分类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从反映会议情况和内容的详略程度来分，会议记录主要有以下三种。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（1）详细的会议记录。即对会议的全过程、会上每个人发言的原话和语态声调等作详细的记录。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（2）摘要式会议记录。这种记录不是有话必录，只要求将发言人有关会议议题的讲话要点、重要数据和材料记录下来。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（3）重点式会议记录。这种记录不要求把会议过程和个别发言逐一记录下来，只是提纲挈领地记录会议的主要内容或会议决议。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7196455" y="1546225"/>
            <a:ext cx="3330575" cy="403034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450340" y="1764030"/>
            <a:ext cx="4717415"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（四）会议记录的结构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1. 标题</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标题即会议记录的名称，由单位名称、会议名称和文种构成，如《××市城南开发区管委会办公会议记录》。例如，为例行会议还要在会议名称前加上“第 × 次”。也可直接写“会议记录”。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082790" y="879475"/>
            <a:ext cx="4356100" cy="5102225"/>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36270" y="3447415"/>
            <a:ext cx="4197350" cy="28600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310005" y="1484630"/>
            <a:ext cx="8602345" cy="3968115"/>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会议记录的正文由会议组织概况和会议内容两部分组成。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（1）会议组织概况。会议组织概况主要包括会议时间、会议、地点、出席人、主持人、缺席人、记录人等内容。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会议时间：写明年、月、日，上午、下午或晚上，以及会议具体的开始和结束时间。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会议地点：写明详细地点，如“×× 会议室”“×× 礼堂”等。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出席人：根据会议的性质、规模和重要程度的不同，出席人一项的详略也会有所不同。若与会人员身份比较统一，则可以只写明身份和人数，如“各部门经理”“各车间党支部书记 12 人”。若与会人员中既有上级领导，又有本单位各部门的主要领导，则必须将其姓名一一列出，其他有关人员可分类列出。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310005" y="1484630"/>
            <a:ext cx="8602345" cy="4500880"/>
          </a:xfrm>
          <a:prstGeom prst="rect">
            <a:avLst/>
          </a:prstGeom>
        </p:spPr>
        <p:txBody>
          <a:bodyPr wrap="square">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列席人：包括列席人的身份、姓名，可参照出席人的记录方法。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缺席人：若有重要人物缺席，则必须做出笔录。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主持人：包括主持人的姓名、职务，如“王 ××（公司总经理）”。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记录人：包括记录人的姓名和部门，如“赵 ×（×× 办公室秘书）”。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会议内容。会议内容由会议的进展决定，没有具体的固定模式，一般应包含会议的议题、宗旨、目的；会议议程；会议报告和讲话；会议讨论及发言；会议的表决情况；会议的决定和决议；会议的遗留问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根据会议内容的不同，这些项目的侧重点和先后顺序也会有所不同。</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3. 文尾</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在文尾处可将主持人宣布的散会一项记入，也可不记入。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最后在主持人和记录人对记录进行认真校核后，应分别签上名字，以示对此负责。</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36270" y="3982720"/>
            <a:ext cx="3411855" cy="232473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664335" y="1598295"/>
            <a:ext cx="5299075" cy="396811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一、调查报告的概念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调查报告是调查者根据某种特定需要，有计划地对某一问题进行调查研究，将调查所得到的资料进行整理、研究后写出来的反映客观事物情况的书面报告。它要求有事实有分析，有观点有材料，充分反映调查研究的结果。调查报告也就是调查研究的报告，一是调查，二是研究，三是报告。它既是机关事务文书中的重要文体，也是企业单位常用的应用文体，还是新闻媒体中常见的新闻体裁之一。</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a:blip r:embed="rId5"/>
          <a:stretch>
            <a:fillRect/>
          </a:stretch>
        </p:blipFill>
        <p:spPr>
          <a:xfrm>
            <a:off x="7105015" y="826770"/>
            <a:ext cx="4426585" cy="53727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41220" y="2094230"/>
            <a:ext cx="4954905" cy="2980690"/>
          </a:xfrm>
          <a:prstGeom prst="rect">
            <a:avLst/>
          </a:prstGeom>
        </p:spPr>
        <p:txBody>
          <a:bodyPr wrap="square">
            <a:spAutoFit/>
          </a:bodyPr>
          <a:lstStyle/>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1. 了解计划、总结、简报、会议记录、调查报告的概念、特点、作用、写作格式和写作要求。</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2. 能够结合实际需要选用事务应用文文种，并按照规范格式撰写文书。</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3. 锻炼管理思维，提升计划、总结、调研的能力。</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4. 培养勇于探究的精神和实事求是的科学态度。</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1"/>
            </p:custDataLst>
          </p:nvPr>
        </p:nvSpPr>
        <p:spPr>
          <a:xfrm>
            <a:off x="1430020" y="1819910"/>
            <a:ext cx="579755" cy="3904615"/>
          </a:xfrm>
          <a:prstGeom prst="roundRect">
            <a:avLst/>
          </a:prstGeom>
          <a:solidFill>
            <a:srgbClr val="418783"/>
          </a:solidFill>
        </p:spPr>
        <p:txBody>
          <a:bodyPr vert="eaVert" wrap="square" rtlCol="0" anchor="ctr" anchorCtr="0">
            <a:noAutofit/>
          </a:bodyPr>
          <a:lstStyle/>
          <a:p>
            <a:pPr algn="ctr">
              <a:lnSpc>
                <a:spcPct val="100000"/>
              </a:lnSpc>
            </a:pPr>
            <a:r>
              <a:rPr lang="zh-CN" altLang="en-US" sz="2200">
                <a:solidFill>
                  <a:schemeClr val="bg1"/>
                </a:solidFill>
                <a:cs typeface="+mn-ea"/>
                <a:sym typeface="+mn-lt"/>
              </a:rPr>
              <a:t>学</a:t>
            </a:r>
            <a:r>
              <a:rPr lang="en-US" altLang="zh-CN" sz="2200">
                <a:solidFill>
                  <a:schemeClr val="bg1"/>
                </a:solidFill>
                <a:cs typeface="+mn-ea"/>
                <a:sym typeface="+mn-lt"/>
              </a:rPr>
              <a:t>  </a:t>
            </a:r>
            <a:r>
              <a:rPr lang="zh-CN" altLang="en-US" sz="2200">
                <a:solidFill>
                  <a:schemeClr val="bg1"/>
                </a:solidFill>
                <a:cs typeface="+mn-ea"/>
                <a:sym typeface="+mn-lt"/>
              </a:rPr>
              <a:t>习</a:t>
            </a:r>
            <a:r>
              <a:rPr lang="en-US" altLang="zh-CN" sz="2200">
                <a:solidFill>
                  <a:schemeClr val="bg1"/>
                </a:solidFill>
                <a:cs typeface="+mn-ea"/>
                <a:sym typeface="+mn-lt"/>
              </a:rPr>
              <a:t>  </a:t>
            </a:r>
            <a:r>
              <a:rPr lang="zh-CN" altLang="en-US" sz="2200">
                <a:solidFill>
                  <a:schemeClr val="bg1"/>
                </a:solidFill>
                <a:cs typeface="+mn-ea"/>
                <a:sym typeface="+mn-lt"/>
              </a:rPr>
              <a:t>目</a:t>
            </a:r>
            <a:r>
              <a:rPr lang="en-US" altLang="zh-CN" sz="2200">
                <a:solidFill>
                  <a:schemeClr val="bg1"/>
                </a:solidFill>
                <a:cs typeface="+mn-ea"/>
                <a:sym typeface="+mn-lt"/>
              </a:rPr>
              <a:t>  </a:t>
            </a:r>
            <a:r>
              <a:rPr lang="zh-CN" altLang="en-US" sz="2200">
                <a:solidFill>
                  <a:schemeClr val="bg1"/>
                </a:solidFill>
                <a:cs typeface="+mn-ea"/>
                <a:sym typeface="+mn-lt"/>
              </a:rPr>
              <a:t>标</a:t>
            </a:r>
            <a:endParaRPr lang="zh-CN" altLang="en-US" sz="2200">
              <a:solidFill>
                <a:schemeClr val="bg1"/>
              </a:solidFill>
              <a:cs typeface="+mn-ea"/>
              <a:sym typeface="+mn-lt"/>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6667" r="16667"/>
          <a:stretch>
            <a:fillRect/>
          </a:stretch>
        </p:blipFill>
        <p:spPr>
          <a:xfrm>
            <a:off x="7603673" y="200678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 name="组合 3"/>
          <p:cNvGrpSpPr/>
          <p:nvPr/>
        </p:nvGrpSpPr>
        <p:grpSpPr>
          <a:xfrm>
            <a:off x="959688" y="729036"/>
            <a:ext cx="8031912" cy="755650"/>
            <a:chOff x="359912" y="182120"/>
            <a:chExt cx="8031912" cy="755650"/>
          </a:xfrm>
        </p:grpSpPr>
        <p:sp>
          <p:nvSpPr>
            <p:cNvPr id="15"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文本框 15"/>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学习目标</a:t>
              </a:r>
              <a:endParaRPr lang="en-US" altLang="zh-CN" sz="2400" dirty="0">
                <a:solidFill>
                  <a:srgbClr val="418783"/>
                </a:solidFill>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4448175" y="649605"/>
            <a:ext cx="5060950" cy="1471295"/>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二、调查报告的特点与分类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（一）调查报告的特点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custDataLst>
              <p:tags r:id="rId2"/>
            </p:custDataLst>
          </p:nvPr>
        </p:nvGrpSpPr>
        <p:grpSpPr>
          <a:xfrm>
            <a:off x="4757499" y="2671274"/>
            <a:ext cx="1201647" cy="1200087"/>
            <a:chOff x="4279138" y="2281238"/>
            <a:chExt cx="1780310" cy="1778000"/>
          </a:xfrm>
        </p:grpSpPr>
        <p:sp>
          <p:nvSpPr>
            <p:cNvPr id="8" name="对角圆角矩形 7"/>
            <p:cNvSpPr/>
            <p:nvPr>
              <p:custDataLst>
                <p:tags r:id="rId3"/>
              </p:custDataLst>
            </p:nvPr>
          </p:nvSpPr>
          <p:spPr>
            <a:xfrm flipH="1">
              <a:off x="4279138" y="2281238"/>
              <a:ext cx="1780310" cy="1778000"/>
            </a:xfrm>
            <a:prstGeom prst="round2Diag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4804736" y="2662407"/>
              <a:ext cx="729112" cy="1058389"/>
            </a:xfrm>
            <a:prstGeom prst="rect">
              <a:avLst/>
            </a:prstGeom>
            <a:noFill/>
          </p:spPr>
          <p:txBody>
            <a:bodyPr wrap="square" rtlCol="0">
              <a:spAutoFit/>
            </a:bodyPr>
            <a:p>
              <a:pPr algn="ctr"/>
              <a:r>
                <a:rPr lang="en-US" altLang="zh-CN" sz="4050" b="1">
                  <a:solidFill>
                    <a:schemeClr val="bg1"/>
                  </a:solidFill>
                  <a:latin typeface="微软雅黑" panose="020B0503020204020204" charset="-122"/>
                  <a:ea typeface="微软雅黑" panose="020B0503020204020204" charset="-122"/>
                </a:rPr>
                <a:t>S</a:t>
              </a:r>
              <a:endParaRPr lang="en-US" altLang="zh-CN" sz="4050" b="1">
                <a:solidFill>
                  <a:schemeClr val="bg1"/>
                </a:solidFill>
                <a:latin typeface="微软雅黑" panose="020B0503020204020204" charset="-122"/>
                <a:ea typeface="微软雅黑" panose="020B0503020204020204" charset="-122"/>
              </a:endParaRPr>
            </a:p>
          </p:txBody>
        </p:sp>
      </p:grpSp>
      <p:grpSp>
        <p:nvGrpSpPr>
          <p:cNvPr id="7" name="组合 6"/>
          <p:cNvGrpSpPr/>
          <p:nvPr>
            <p:custDataLst>
              <p:tags r:id="rId5"/>
            </p:custDataLst>
          </p:nvPr>
        </p:nvGrpSpPr>
        <p:grpSpPr>
          <a:xfrm>
            <a:off x="6008462" y="2671274"/>
            <a:ext cx="1200087" cy="1200087"/>
            <a:chOff x="6132513" y="2281238"/>
            <a:chExt cx="1778000" cy="1778000"/>
          </a:xfrm>
        </p:grpSpPr>
        <p:sp>
          <p:nvSpPr>
            <p:cNvPr id="9" name="对角圆角矩形 8"/>
            <p:cNvSpPr/>
            <p:nvPr>
              <p:custDataLst>
                <p:tags r:id="rId6"/>
              </p:custDataLst>
            </p:nvPr>
          </p:nvSpPr>
          <p:spPr>
            <a:xfrm>
              <a:off x="6132513" y="2281238"/>
              <a:ext cx="1778000" cy="1778000"/>
            </a:xfrm>
            <a:prstGeom prst="round2Diag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4" name="文本框 3"/>
            <p:cNvSpPr txBox="1"/>
            <p:nvPr>
              <p:custDataLst>
                <p:tags r:id="rId7"/>
              </p:custDataLst>
            </p:nvPr>
          </p:nvSpPr>
          <p:spPr>
            <a:xfrm>
              <a:off x="6475855" y="2662407"/>
              <a:ext cx="1091316" cy="1058389"/>
            </a:xfrm>
            <a:prstGeom prst="rect">
              <a:avLst/>
            </a:prstGeom>
            <a:noFill/>
          </p:spPr>
          <p:txBody>
            <a:bodyPr wrap="square" rtlCol="0">
              <a:spAutoFit/>
            </a:bodyPr>
            <a:p>
              <a:pPr algn="ctr"/>
              <a:r>
                <a:rPr lang="en-US" altLang="zh-CN" sz="4050" b="1">
                  <a:solidFill>
                    <a:schemeClr val="bg1"/>
                  </a:solidFill>
                  <a:latin typeface="微软雅黑" panose="020B0503020204020204" charset="-122"/>
                  <a:ea typeface="微软雅黑" panose="020B0503020204020204" charset="-122"/>
                </a:rPr>
                <a:t>W</a:t>
              </a:r>
              <a:endParaRPr lang="en-US" altLang="zh-CN" sz="4050" b="1">
                <a:solidFill>
                  <a:schemeClr val="bg1"/>
                </a:solidFill>
                <a:latin typeface="微软雅黑" panose="020B0503020204020204" charset="-122"/>
                <a:ea typeface="微软雅黑" panose="020B0503020204020204" charset="-122"/>
              </a:endParaRPr>
            </a:p>
          </p:txBody>
        </p:sp>
      </p:grpSp>
      <p:grpSp>
        <p:nvGrpSpPr>
          <p:cNvPr id="30" name="组合 29"/>
          <p:cNvGrpSpPr/>
          <p:nvPr>
            <p:custDataLst>
              <p:tags r:id="rId8"/>
            </p:custDataLst>
          </p:nvPr>
        </p:nvGrpSpPr>
        <p:grpSpPr>
          <a:xfrm>
            <a:off x="4759085" y="3929224"/>
            <a:ext cx="1200087" cy="1200087"/>
            <a:chOff x="4281488" y="4144963"/>
            <a:chExt cx="1778000" cy="1778000"/>
          </a:xfrm>
        </p:grpSpPr>
        <p:sp>
          <p:nvSpPr>
            <p:cNvPr id="12" name="对角圆角矩形 11"/>
            <p:cNvSpPr/>
            <p:nvPr>
              <p:custDataLst>
                <p:tags r:id="rId9"/>
              </p:custDataLst>
            </p:nvPr>
          </p:nvSpPr>
          <p:spPr>
            <a:xfrm rot="10800000">
              <a:off x="4281488" y="4144963"/>
              <a:ext cx="1778000" cy="1778000"/>
            </a:xfrm>
            <a:prstGeom prst="round2Diag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4723142" y="4526132"/>
              <a:ext cx="894691" cy="1058389"/>
            </a:xfrm>
            <a:prstGeom prst="rect">
              <a:avLst/>
            </a:prstGeom>
            <a:noFill/>
          </p:spPr>
          <p:txBody>
            <a:bodyPr wrap="square" rtlCol="0">
              <a:spAutoFit/>
            </a:bodyPr>
            <a:p>
              <a:pPr algn="ctr"/>
              <a:r>
                <a:rPr lang="en-US" altLang="zh-CN" sz="4050" b="1">
                  <a:solidFill>
                    <a:schemeClr val="bg1"/>
                  </a:solidFill>
                  <a:latin typeface="微软雅黑" panose="020B0503020204020204" charset="-122"/>
                  <a:ea typeface="微软雅黑" panose="020B0503020204020204" charset="-122"/>
                </a:rPr>
                <a:t>O</a:t>
              </a:r>
              <a:endParaRPr lang="en-US" altLang="zh-CN" sz="4050" b="1">
                <a:solidFill>
                  <a:schemeClr val="bg1"/>
                </a:solidFill>
                <a:latin typeface="微软雅黑" panose="020B0503020204020204" charset="-122"/>
                <a:ea typeface="微软雅黑" panose="020B0503020204020204" charset="-122"/>
              </a:endParaRPr>
            </a:p>
          </p:txBody>
        </p:sp>
      </p:grpSp>
      <p:grpSp>
        <p:nvGrpSpPr>
          <p:cNvPr id="31" name="组合 30"/>
          <p:cNvGrpSpPr/>
          <p:nvPr>
            <p:custDataLst>
              <p:tags r:id="rId11"/>
            </p:custDataLst>
          </p:nvPr>
        </p:nvGrpSpPr>
        <p:grpSpPr>
          <a:xfrm>
            <a:off x="6008488" y="3929224"/>
            <a:ext cx="1201647" cy="1200087"/>
            <a:chOff x="6132552" y="4144963"/>
            <a:chExt cx="1780310" cy="1778000"/>
          </a:xfrm>
        </p:grpSpPr>
        <p:sp>
          <p:nvSpPr>
            <p:cNvPr id="15" name="对角圆角矩形 14"/>
            <p:cNvSpPr/>
            <p:nvPr>
              <p:custDataLst>
                <p:tags r:id="rId12"/>
              </p:custDataLst>
            </p:nvPr>
          </p:nvSpPr>
          <p:spPr>
            <a:xfrm rot="10800000" flipH="1">
              <a:off x="6132552" y="4144963"/>
              <a:ext cx="1780310" cy="1778000"/>
            </a:xfrm>
            <a:prstGeom prst="round2Diag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16" name="文本框 15"/>
            <p:cNvSpPr txBox="1"/>
            <p:nvPr>
              <p:custDataLst>
                <p:tags r:id="rId13"/>
              </p:custDataLst>
            </p:nvPr>
          </p:nvSpPr>
          <p:spPr>
            <a:xfrm>
              <a:off x="6648743" y="4526132"/>
              <a:ext cx="747928" cy="1058389"/>
            </a:xfrm>
            <a:prstGeom prst="rect">
              <a:avLst/>
            </a:prstGeom>
            <a:noFill/>
          </p:spPr>
          <p:txBody>
            <a:bodyPr wrap="square" rtlCol="0">
              <a:spAutoFit/>
            </a:bodyPr>
            <a:p>
              <a:pPr algn="ctr"/>
              <a:r>
                <a:rPr lang="en-US" altLang="zh-CN" sz="4050" b="1">
                  <a:solidFill>
                    <a:schemeClr val="bg1"/>
                  </a:solidFill>
                  <a:latin typeface="微软雅黑" panose="020B0503020204020204" charset="-122"/>
                  <a:ea typeface="微软雅黑" panose="020B0503020204020204" charset="-122"/>
                </a:rPr>
                <a:t>T</a:t>
              </a:r>
              <a:endParaRPr lang="en-US" altLang="zh-CN" sz="4050" b="1">
                <a:solidFill>
                  <a:schemeClr val="bg1"/>
                </a:solidFill>
                <a:latin typeface="微软雅黑" panose="020B0503020204020204" charset="-122"/>
                <a:ea typeface="微软雅黑" panose="020B0503020204020204" charset="-122"/>
              </a:endParaRPr>
            </a:p>
          </p:txBody>
        </p:sp>
      </p:grpSp>
      <p:grpSp>
        <p:nvGrpSpPr>
          <p:cNvPr id="17" name="组合 16"/>
          <p:cNvGrpSpPr/>
          <p:nvPr>
            <p:custDataLst>
              <p:tags r:id="rId14"/>
            </p:custDataLst>
          </p:nvPr>
        </p:nvGrpSpPr>
        <p:grpSpPr>
          <a:xfrm>
            <a:off x="1716332" y="2085169"/>
            <a:ext cx="2814955" cy="1632586"/>
            <a:chOff x="7872443" y="1876425"/>
            <a:chExt cx="4170519" cy="2418773"/>
          </a:xfrm>
        </p:grpSpPr>
        <p:sp>
          <p:nvSpPr>
            <p:cNvPr id="18" name="文本框 17"/>
            <p:cNvSpPr txBox="1"/>
            <p:nvPr>
              <p:custDataLst>
                <p:tags r:id="rId15"/>
              </p:custDataLst>
            </p:nvPr>
          </p:nvSpPr>
          <p:spPr>
            <a:xfrm>
              <a:off x="8911074" y="1876425"/>
              <a:ext cx="2167579"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1. 针对性</a:t>
              </a:r>
              <a:endParaRPr lang="zh-CN" altLang="en-US" sz="1600" b="1">
                <a:solidFill>
                  <a:schemeClr val="accent1"/>
                </a:solidFill>
                <a:latin typeface="微软雅黑" panose="020B0503020204020204" charset="-122"/>
                <a:ea typeface="微软雅黑" panose="020B0503020204020204" charset="-122"/>
              </a:endParaRPr>
            </a:p>
          </p:txBody>
        </p:sp>
        <p:sp>
          <p:nvSpPr>
            <p:cNvPr id="20" name="矩形 19"/>
            <p:cNvSpPr/>
            <p:nvPr>
              <p:custDataLst>
                <p:tags r:id="rId16"/>
              </p:custDataLst>
            </p:nvPr>
          </p:nvSpPr>
          <p:spPr>
            <a:xfrm>
              <a:off x="7872443" y="2383512"/>
              <a:ext cx="4170519" cy="1911686"/>
            </a:xfrm>
            <a:prstGeom prst="rect">
              <a:avLst/>
            </a:prstGeom>
          </p:spPr>
          <p:txBody>
            <a:bodyPr wrap="square">
              <a:spAutoFit/>
            </a:bodyPr>
            <a:p>
              <a:pPr algn="just">
                <a:lnSpc>
                  <a:spcPct val="130000"/>
                </a:lnSpc>
              </a:pPr>
              <a:r>
                <a:rPr lang="en-US" sz="1200" dirty="0">
                  <a:solidFill>
                    <a:schemeClr val="tx1"/>
                  </a:solidFill>
                  <a:latin typeface="微软雅黑" panose="020B0503020204020204" charset="-122"/>
                  <a:ea typeface="微软雅黑" panose="020B0503020204020204" charset="-122"/>
                  <a:cs typeface="+mn-ea"/>
                </a:rPr>
                <a:t>    </a:t>
              </a:r>
              <a:r>
                <a:rPr sz="1200" dirty="0">
                  <a:solidFill>
                    <a:schemeClr val="tx1"/>
                  </a:solidFill>
                  <a:latin typeface="微软雅黑" panose="020B0503020204020204" charset="-122"/>
                  <a:ea typeface="微软雅黑" panose="020B0503020204020204" charset="-122"/>
                  <a:cs typeface="+mn-ea"/>
                </a:rPr>
                <a:t>针对性是指调查报告的写作要有明确的目的。调查报告都是为解决实际工作中的具体问题而作的。实践证明，调查报告的针对性越强，其指导意义、参考价值及社会作用等也越大。</a:t>
              </a:r>
              <a:endParaRPr sz="1200" dirty="0">
                <a:solidFill>
                  <a:schemeClr val="tx1"/>
                </a:solidFill>
                <a:latin typeface="微软雅黑" panose="020B0503020204020204" charset="-122"/>
                <a:ea typeface="微软雅黑" panose="020B0503020204020204" charset="-122"/>
                <a:cs typeface="+mn-ea"/>
              </a:endParaRPr>
            </a:p>
          </p:txBody>
        </p:sp>
      </p:grpSp>
      <p:grpSp>
        <p:nvGrpSpPr>
          <p:cNvPr id="21" name="组合 20"/>
          <p:cNvGrpSpPr/>
          <p:nvPr>
            <p:custDataLst>
              <p:tags r:id="rId17"/>
            </p:custDataLst>
          </p:nvPr>
        </p:nvGrpSpPr>
        <p:grpSpPr>
          <a:xfrm>
            <a:off x="7557518" y="2070564"/>
            <a:ext cx="2930525" cy="1690370"/>
            <a:chOff x="8911074" y="1876425"/>
            <a:chExt cx="4341744" cy="2504383"/>
          </a:xfrm>
        </p:grpSpPr>
        <p:sp>
          <p:nvSpPr>
            <p:cNvPr id="22" name="文本框 21"/>
            <p:cNvSpPr txBox="1"/>
            <p:nvPr>
              <p:custDataLst>
                <p:tags r:id="rId18"/>
              </p:custDataLst>
            </p:nvPr>
          </p:nvSpPr>
          <p:spPr>
            <a:xfrm>
              <a:off x="9283627" y="1876425"/>
              <a:ext cx="1904158"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3. 时效性</a:t>
              </a:r>
              <a:endParaRPr lang="zh-CN" altLang="en-US" sz="1600" b="1">
                <a:solidFill>
                  <a:schemeClr val="accent1"/>
                </a:solidFill>
                <a:latin typeface="微软雅黑" panose="020B0503020204020204" charset="-122"/>
                <a:ea typeface="微软雅黑" panose="020B0503020204020204" charset="-122"/>
              </a:endParaRPr>
            </a:p>
          </p:txBody>
        </p:sp>
        <p:sp>
          <p:nvSpPr>
            <p:cNvPr id="23" name="矩形 22"/>
            <p:cNvSpPr/>
            <p:nvPr>
              <p:custDataLst>
                <p:tags r:id="rId19"/>
              </p:custDataLst>
            </p:nvPr>
          </p:nvSpPr>
          <p:spPr>
            <a:xfrm>
              <a:off x="8911074" y="2444662"/>
              <a:ext cx="4341744" cy="1936146"/>
            </a:xfrm>
            <a:prstGeom prst="rect">
              <a:avLst/>
            </a:prstGeom>
          </p:spPr>
          <p:txBody>
            <a:bodyPr wrap="square">
              <a:spAutoFit/>
            </a:bodyPr>
            <a:p>
              <a:pPr algn="just">
                <a:lnSpc>
                  <a:spcPct val="110000"/>
                </a:lnSpc>
              </a:pPr>
              <a:r>
                <a:rPr lang="en-US" sz="810" dirty="0">
                  <a:solidFill>
                    <a:schemeClr val="tx1"/>
                  </a:solidFill>
                  <a:latin typeface="微软雅黑" panose="020B0503020204020204" charset="-122"/>
                  <a:ea typeface="微软雅黑" panose="020B0503020204020204" charset="-122"/>
                  <a:cs typeface="+mn-ea"/>
                </a:rPr>
                <a:t>   </a:t>
              </a:r>
              <a:r>
                <a:rPr lang="en-US" sz="1200" dirty="0">
                  <a:solidFill>
                    <a:schemeClr val="tx1"/>
                  </a:solidFill>
                  <a:latin typeface="微软雅黑" panose="020B0503020204020204" charset="-122"/>
                  <a:ea typeface="微软雅黑" panose="020B0503020204020204" charset="-122"/>
                  <a:cs typeface="+mn-ea"/>
                </a:rPr>
                <a:t>   </a:t>
              </a:r>
              <a:r>
                <a:rPr sz="1200" dirty="0">
                  <a:solidFill>
                    <a:schemeClr val="tx1"/>
                  </a:solidFill>
                  <a:latin typeface="微软雅黑" panose="020B0503020204020204" charset="-122"/>
                  <a:ea typeface="微软雅黑" panose="020B0503020204020204" charset="-122"/>
                  <a:cs typeface="+mn-ea"/>
                </a:rPr>
                <a:t>调查报告要及时、迅速、准确地反映和回答经济社会中出现的具有代表性的、紧迫的实际问题，就要体现时效性的特点。调查要迅速，撰写要及时。一旦报告的内容“过时”，失去了现实意义，调查报告的价值就必然大打折扣，甚至全部丧失。</a:t>
              </a:r>
              <a:endParaRPr sz="1200" dirty="0">
                <a:solidFill>
                  <a:schemeClr val="tx1"/>
                </a:solidFill>
                <a:latin typeface="微软雅黑" panose="020B0503020204020204" charset="-122"/>
                <a:ea typeface="微软雅黑" panose="020B0503020204020204" charset="-122"/>
                <a:cs typeface="+mn-ea"/>
              </a:endParaRPr>
            </a:p>
          </p:txBody>
        </p:sp>
      </p:grpSp>
      <p:grpSp>
        <p:nvGrpSpPr>
          <p:cNvPr id="24" name="组合 23"/>
          <p:cNvGrpSpPr/>
          <p:nvPr>
            <p:custDataLst>
              <p:tags r:id="rId20"/>
            </p:custDataLst>
          </p:nvPr>
        </p:nvGrpSpPr>
        <p:grpSpPr>
          <a:xfrm>
            <a:off x="1716332" y="4045358"/>
            <a:ext cx="2732405" cy="1580515"/>
            <a:chOff x="7872443" y="1876425"/>
            <a:chExt cx="4048217" cy="2341627"/>
          </a:xfrm>
        </p:grpSpPr>
        <p:sp>
          <p:nvSpPr>
            <p:cNvPr id="25" name="文本框 24"/>
            <p:cNvSpPr txBox="1"/>
            <p:nvPr>
              <p:custDataLst>
                <p:tags r:id="rId21"/>
              </p:custDataLst>
            </p:nvPr>
          </p:nvSpPr>
          <p:spPr>
            <a:xfrm>
              <a:off x="8911074" y="1876425"/>
              <a:ext cx="1640737"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2. 真实性</a:t>
              </a:r>
              <a:endParaRPr lang="zh-CN" altLang="en-US" sz="1600" b="1">
                <a:solidFill>
                  <a:schemeClr val="accent1"/>
                </a:solidFill>
                <a:latin typeface="微软雅黑" panose="020B0503020204020204" charset="-122"/>
                <a:ea typeface="微软雅黑" panose="020B0503020204020204" charset="-122"/>
              </a:endParaRPr>
            </a:p>
          </p:txBody>
        </p:sp>
        <p:sp>
          <p:nvSpPr>
            <p:cNvPr id="26" name="矩形 25"/>
            <p:cNvSpPr/>
            <p:nvPr>
              <p:custDataLst>
                <p:tags r:id="rId22"/>
              </p:custDataLst>
            </p:nvPr>
          </p:nvSpPr>
          <p:spPr>
            <a:xfrm>
              <a:off x="7872443" y="2444662"/>
              <a:ext cx="4048217" cy="1773390"/>
            </a:xfrm>
            <a:prstGeom prst="rect">
              <a:avLst/>
            </a:prstGeom>
          </p:spPr>
          <p:txBody>
            <a:bodyPr wrap="square">
              <a:spAutoFit/>
            </a:bodyPr>
            <a:p>
              <a:pPr algn="just">
                <a:lnSpc>
                  <a:spcPct val="120000"/>
                </a:lnSpc>
              </a:pPr>
              <a:r>
                <a:rPr lang="en-US" sz="1200" dirty="0">
                  <a:solidFill>
                    <a:schemeClr val="tx1"/>
                  </a:solidFill>
                  <a:latin typeface="微软雅黑" panose="020B0503020204020204" charset="-122"/>
                  <a:ea typeface="微软雅黑" panose="020B0503020204020204" charset="-122"/>
                  <a:cs typeface="+mn-ea"/>
                </a:rPr>
                <a:t>    </a:t>
              </a:r>
              <a:r>
                <a:rPr sz="1200" dirty="0">
                  <a:solidFill>
                    <a:schemeClr val="tx1"/>
                  </a:solidFill>
                  <a:latin typeface="微软雅黑" panose="020B0503020204020204" charset="-122"/>
                  <a:ea typeface="微软雅黑" panose="020B0503020204020204" charset="-122"/>
                  <a:cs typeface="+mn-ea"/>
                </a:rPr>
                <a:t>调查报告的写作必须尊重客观实际，依据事实说话，不虚构、不臆测、不武断。材料真实是调查报告的基础，同时，科学方法的运用，也是保证调查报告真实性的可靠手段。</a:t>
              </a:r>
              <a:endParaRPr sz="1200" dirty="0">
                <a:solidFill>
                  <a:schemeClr val="tx1"/>
                </a:solidFill>
                <a:latin typeface="微软雅黑" panose="020B0503020204020204" charset="-122"/>
                <a:ea typeface="微软雅黑" panose="020B0503020204020204" charset="-122"/>
                <a:cs typeface="+mn-ea"/>
              </a:endParaRPr>
            </a:p>
          </p:txBody>
        </p:sp>
      </p:grpSp>
      <p:grpSp>
        <p:nvGrpSpPr>
          <p:cNvPr id="29" name="组合 28"/>
          <p:cNvGrpSpPr/>
          <p:nvPr>
            <p:custDataLst>
              <p:tags r:id="rId23"/>
            </p:custDataLst>
          </p:nvPr>
        </p:nvGrpSpPr>
        <p:grpSpPr>
          <a:xfrm>
            <a:off x="7484493" y="3855493"/>
            <a:ext cx="3063875" cy="1946275"/>
            <a:chOff x="8795357" y="1876425"/>
            <a:chExt cx="4539309" cy="2883522"/>
          </a:xfrm>
        </p:grpSpPr>
        <p:sp>
          <p:nvSpPr>
            <p:cNvPr id="32" name="文本框 31"/>
            <p:cNvSpPr txBox="1"/>
            <p:nvPr>
              <p:custDataLst>
                <p:tags r:id="rId24"/>
              </p:custDataLst>
            </p:nvPr>
          </p:nvSpPr>
          <p:spPr>
            <a:xfrm>
              <a:off x="9228120" y="1876425"/>
              <a:ext cx="3064151"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4. 言辞适度</a:t>
              </a:r>
              <a:endParaRPr lang="zh-CN" altLang="en-US" sz="1600" b="1">
                <a:solidFill>
                  <a:schemeClr val="accent1"/>
                </a:solidFill>
                <a:latin typeface="微软雅黑" panose="020B0503020204020204" charset="-122"/>
                <a:ea typeface="微软雅黑" panose="020B0503020204020204" charset="-122"/>
              </a:endParaRPr>
            </a:p>
          </p:txBody>
        </p:sp>
        <p:sp>
          <p:nvSpPr>
            <p:cNvPr id="33" name="矩形 32"/>
            <p:cNvSpPr/>
            <p:nvPr>
              <p:custDataLst>
                <p:tags r:id="rId25"/>
              </p:custDataLst>
            </p:nvPr>
          </p:nvSpPr>
          <p:spPr>
            <a:xfrm>
              <a:off x="8795357" y="2330827"/>
              <a:ext cx="4539309" cy="2429120"/>
            </a:xfrm>
            <a:prstGeom prst="rect">
              <a:avLst/>
            </a:prstGeom>
          </p:spPr>
          <p:txBody>
            <a:bodyPr wrap="square">
              <a:spAutoFit/>
            </a:bodyPr>
            <a:p>
              <a:pPr algn="just">
                <a:lnSpc>
                  <a:spcPct val="120000"/>
                </a:lnSpc>
              </a:pPr>
              <a:r>
                <a:rPr lang="en-US" sz="710" dirty="0">
                  <a:solidFill>
                    <a:schemeClr val="tx1"/>
                  </a:solidFill>
                  <a:latin typeface="微软雅黑" panose="020B0503020204020204" charset="-122"/>
                  <a:ea typeface="微软雅黑" panose="020B0503020204020204" charset="-122"/>
                  <a:cs typeface="+mn-ea"/>
                </a:rPr>
                <a:t>  </a:t>
              </a:r>
              <a:r>
                <a:rPr lang="en-US" sz="1200" dirty="0">
                  <a:solidFill>
                    <a:schemeClr val="tx1"/>
                  </a:solidFill>
                  <a:latin typeface="微软雅黑" panose="020B0503020204020204" charset="-122"/>
                  <a:ea typeface="微软雅黑" panose="020B0503020204020204" charset="-122"/>
                  <a:cs typeface="+mn-ea"/>
                </a:rPr>
                <a:t>  </a:t>
              </a:r>
              <a:r>
                <a:rPr sz="1200" dirty="0">
                  <a:solidFill>
                    <a:schemeClr val="tx1"/>
                  </a:solidFill>
                  <a:latin typeface="微软雅黑" panose="020B0503020204020204" charset="-122"/>
                  <a:ea typeface="微软雅黑" panose="020B0503020204020204" charset="-122"/>
                  <a:cs typeface="+mn-ea"/>
                </a:rPr>
                <a:t>调查报告具有极强的指导作用，这就要求它的写作不能仅停留在一般事物和情况的介绍上，它应该通过对典型事例的分析研究，提炼出对事物发展的规律性认识，包括先进的经验、失败的教训、正确的方法、普遍适用的规律等。因此，调查报告除叙述外，还应该叙议结合，夹叙夹议。</a:t>
              </a:r>
              <a:endParaRPr sz="1200" dirty="0">
                <a:solidFill>
                  <a:schemeClr val="tx1"/>
                </a:solidFill>
                <a:latin typeface="微软雅黑" panose="020B0503020204020204" charset="-122"/>
                <a:ea typeface="微软雅黑" panose="020B0503020204020204" charset="-122"/>
                <a:cs typeface="+mn-ea"/>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360"/>
                                          </p:val>
                                        </p:tav>
                                        <p:tav tm="100000">
                                          <p:val>
                                            <p:fltVal val="0"/>
                                          </p:val>
                                        </p:tav>
                                      </p:tavLst>
                                    </p:anim>
                                    <p:animEffect transition="in" filter="fade">
                                      <p:cBhvr>
                                        <p:cTn id="14" dur="500"/>
                                        <p:tgtEl>
                                          <p:spTgt spid="5"/>
                                        </p:tgtEl>
                                      </p:cBhvr>
                                    </p:animEffect>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childTnLst>
                          </p:cTn>
                        </p:par>
                        <p:par>
                          <p:cTn id="22" fill="hold">
                            <p:stCondLst>
                              <p:cond delay="2000"/>
                            </p:stCondLst>
                            <p:childTnLst>
                              <p:par>
                                <p:cTn id="23" presetID="49" presetClass="entr" presetSubtype="0" decel="10000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 calcmode="lin" valueType="num">
                                      <p:cBhvr>
                                        <p:cTn id="27" dur="500" fill="hold"/>
                                        <p:tgtEl>
                                          <p:spTgt spid="31"/>
                                        </p:tgtEl>
                                        <p:attrNameLst>
                                          <p:attrName>style.rotation</p:attrName>
                                        </p:attrNameLst>
                                      </p:cBhvr>
                                      <p:tavLst>
                                        <p:tav tm="0">
                                          <p:val>
                                            <p:fltVal val="360"/>
                                          </p:val>
                                        </p:tav>
                                        <p:tav tm="100000">
                                          <p:val>
                                            <p:fltVal val="0"/>
                                          </p:val>
                                        </p:tav>
                                      </p:tavLst>
                                    </p:anim>
                                    <p:animEffect transition="in" filter="fade">
                                      <p:cBhvr>
                                        <p:cTn id="28" dur="500"/>
                                        <p:tgtEl>
                                          <p:spTgt spid="31"/>
                                        </p:tgtEl>
                                      </p:cBhvr>
                                    </p:animEffect>
                                  </p:childTnLst>
                                </p:cTn>
                              </p:par>
                            </p:childTnLst>
                          </p:cTn>
                        </p:par>
                        <p:par>
                          <p:cTn id="29" fill="hold">
                            <p:stCondLst>
                              <p:cond delay="2500"/>
                            </p:stCondLst>
                            <p:childTnLst>
                              <p:par>
                                <p:cTn id="30" presetID="49" presetClass="entr" presetSubtype="0" decel="10000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 calcmode="lin" valueType="num">
                                      <p:cBhvr>
                                        <p:cTn id="34" dur="500" fill="hold"/>
                                        <p:tgtEl>
                                          <p:spTgt spid="30"/>
                                        </p:tgtEl>
                                        <p:attrNameLst>
                                          <p:attrName>style.rotation</p:attrName>
                                        </p:attrNameLst>
                                      </p:cBhvr>
                                      <p:tavLst>
                                        <p:tav tm="0">
                                          <p:val>
                                            <p:fltVal val="360"/>
                                          </p:val>
                                        </p:tav>
                                        <p:tav tm="100000">
                                          <p:val>
                                            <p:fltVal val="0"/>
                                          </p:val>
                                        </p:tav>
                                      </p:tavLst>
                                    </p:anim>
                                    <p:animEffect transition="in" filter="fade">
                                      <p:cBhvr>
                                        <p:cTn id="35" dur="500"/>
                                        <p:tgtEl>
                                          <p:spTgt spid="30"/>
                                        </p:tgtEl>
                                      </p:cBhvr>
                                    </p:animEffect>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750"/>
                                        <p:tgtEl>
                                          <p:spTgt spid="21"/>
                                        </p:tgtEl>
                                      </p:cBhvr>
                                    </p:animEffect>
                                    <p:anim calcmode="lin" valueType="num">
                                      <p:cBhvr>
                                        <p:cTn id="40" dur="750" fill="hold"/>
                                        <p:tgtEl>
                                          <p:spTgt spid="21"/>
                                        </p:tgtEl>
                                        <p:attrNameLst>
                                          <p:attrName>ppt_x</p:attrName>
                                        </p:attrNameLst>
                                      </p:cBhvr>
                                      <p:tavLst>
                                        <p:tav tm="0">
                                          <p:val>
                                            <p:strVal val="#ppt_x"/>
                                          </p:val>
                                        </p:tav>
                                        <p:tav tm="100000">
                                          <p:val>
                                            <p:strVal val="#ppt_x"/>
                                          </p:val>
                                        </p:tav>
                                      </p:tavLst>
                                    </p:anim>
                                    <p:anim calcmode="lin" valueType="num">
                                      <p:cBhvr>
                                        <p:cTn id="41" dur="750" fill="hold"/>
                                        <p:tgtEl>
                                          <p:spTgt spid="21"/>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47" presetClass="entr" presetSubtype="0"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750"/>
                                        <p:tgtEl>
                                          <p:spTgt spid="29"/>
                                        </p:tgtEl>
                                      </p:cBhvr>
                                    </p:animEffect>
                                    <p:anim calcmode="lin" valueType="num">
                                      <p:cBhvr>
                                        <p:cTn id="46" dur="750" fill="hold"/>
                                        <p:tgtEl>
                                          <p:spTgt spid="29"/>
                                        </p:tgtEl>
                                        <p:attrNameLst>
                                          <p:attrName>ppt_x</p:attrName>
                                        </p:attrNameLst>
                                      </p:cBhvr>
                                      <p:tavLst>
                                        <p:tav tm="0">
                                          <p:val>
                                            <p:strVal val="#ppt_x"/>
                                          </p:val>
                                        </p:tav>
                                        <p:tav tm="100000">
                                          <p:val>
                                            <p:strVal val="#ppt_x"/>
                                          </p:val>
                                        </p:tav>
                                      </p:tavLst>
                                    </p:anim>
                                    <p:anim calcmode="lin" valueType="num">
                                      <p:cBhvr>
                                        <p:cTn id="47" dur="750" fill="hold"/>
                                        <p:tgtEl>
                                          <p:spTgt spid="29"/>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7"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750"/>
                                        <p:tgtEl>
                                          <p:spTgt spid="24"/>
                                        </p:tgtEl>
                                      </p:cBhvr>
                                    </p:animEffect>
                                    <p:anim calcmode="lin" valueType="num">
                                      <p:cBhvr>
                                        <p:cTn id="52" dur="750" fill="hold"/>
                                        <p:tgtEl>
                                          <p:spTgt spid="24"/>
                                        </p:tgtEl>
                                        <p:attrNameLst>
                                          <p:attrName>ppt_x</p:attrName>
                                        </p:attrNameLst>
                                      </p:cBhvr>
                                      <p:tavLst>
                                        <p:tav tm="0">
                                          <p:val>
                                            <p:strVal val="#ppt_x"/>
                                          </p:val>
                                        </p:tav>
                                        <p:tav tm="100000">
                                          <p:val>
                                            <p:strVal val="#ppt_x"/>
                                          </p:val>
                                        </p:tav>
                                      </p:tavLst>
                                    </p:anim>
                                    <p:anim calcmode="lin" valueType="num">
                                      <p:cBhvr>
                                        <p:cTn id="53" dur="750" fill="hold"/>
                                        <p:tgtEl>
                                          <p:spTgt spid="24"/>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42" presetClass="entr" presetSubtype="0"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750"/>
                                        <p:tgtEl>
                                          <p:spTgt spid="17"/>
                                        </p:tgtEl>
                                      </p:cBhvr>
                                    </p:animEffect>
                                    <p:anim calcmode="lin" valueType="num">
                                      <p:cBhvr>
                                        <p:cTn id="58" dur="750" fill="hold"/>
                                        <p:tgtEl>
                                          <p:spTgt spid="17"/>
                                        </p:tgtEl>
                                        <p:attrNameLst>
                                          <p:attrName>ppt_x</p:attrName>
                                        </p:attrNameLst>
                                      </p:cBhvr>
                                      <p:tavLst>
                                        <p:tav tm="0">
                                          <p:val>
                                            <p:strVal val="#ppt_x"/>
                                          </p:val>
                                        </p:tav>
                                        <p:tav tm="100000">
                                          <p:val>
                                            <p:strVal val="#ppt_x"/>
                                          </p:val>
                                        </p:tav>
                                      </p:tavLst>
                                    </p:anim>
                                    <p:anim calcmode="lin" valueType="num">
                                      <p:cBhvr>
                                        <p:cTn id="59"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214120" y="1484630"/>
            <a:ext cx="8891270" cy="45269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（二）调查报告的分类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调查报告从内容、作用上分，大体可以分成以下四种类型。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（1）反映情况的调查报告。这类调查报告比较系统、深入地反映社会某一方面或某一地区、某一系统、某一单位的基本情况。</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（2）揭露社会问题的调查报告。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（3）推广典型经验的调查报告。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反映重大事件的调查报告。这类调查报告着重反映重大事件的来龙去脉。由于种种原因，人们难以了解真相，甚至以讹传讹，因此，它重在澄清是非，表现事实的本来面目。例如，食品安全事件调查，关于一次造成重大经济损失的渎职事故的责任调查等，都是通过调查报告来确认是非真伪的，帮助公众明白真相。</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2533650" y="2367280"/>
            <a:ext cx="6943090" cy="200279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从网上查找几篇调查报告，和同学们一起分析一下，它们分别属于什么类型的调查报告，有什么作用。</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4"/>
            </p:custDataLst>
          </p:nvPr>
        </p:nvPicPr>
        <p:blipFill>
          <a:blip r:embed="rId5"/>
          <a:stretch>
            <a:fillRect/>
          </a:stretch>
        </p:blipFill>
        <p:spPr>
          <a:xfrm>
            <a:off x="636270" y="3982720"/>
            <a:ext cx="3411855" cy="23247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8296910" y="4665345"/>
            <a:ext cx="3300095" cy="165417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调查报告</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案例</a:t>
              </a:r>
              <a:endPar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pic>
        <p:nvPicPr>
          <p:cNvPr id="7" name="图片 6" descr="左1"/>
          <p:cNvPicPr>
            <a:picLocks noChangeAspect="1"/>
          </p:cNvPicPr>
          <p:nvPr>
            <p:custDataLst>
              <p:tags r:id="rId3"/>
            </p:custDataLst>
          </p:nvPr>
        </p:nvPicPr>
        <p:blipFill>
          <a:blip r:embed="rId4"/>
          <a:stretch>
            <a:fillRect/>
          </a:stretch>
        </p:blipFill>
        <p:spPr>
          <a:xfrm>
            <a:off x="636270" y="4270375"/>
            <a:ext cx="2989580" cy="2037080"/>
          </a:xfrm>
          <a:prstGeom prst="rect">
            <a:avLst/>
          </a:prstGeom>
        </p:spPr>
      </p:pic>
      <p:sp>
        <p:nvSpPr>
          <p:cNvPr id="5" name="文本框 4"/>
          <p:cNvSpPr txBox="1"/>
          <p:nvPr>
            <p:custDataLst>
              <p:tags r:id="rId5"/>
            </p:custDataLst>
          </p:nvPr>
        </p:nvSpPr>
        <p:spPr>
          <a:xfrm>
            <a:off x="1569085" y="1484630"/>
            <a:ext cx="9267825" cy="4276725"/>
          </a:xfrm>
          <a:prstGeom prst="rect">
            <a:avLst/>
          </a:prstGeom>
          <a:noFill/>
        </p:spPr>
        <p:txBody>
          <a:bodyPr wrap="square" rtlCol="0" anchor="t">
            <a:spAutoFit/>
          </a:bodyPr>
          <a:p>
            <a:pPr algn="ctr"/>
            <a:r>
              <a:rPr lang="zh-CN" altLang="en-US" sz="1600" b="1"/>
              <a:t>银川烧烤店燃气爆炸事故调查报告</a:t>
            </a:r>
            <a:endParaRPr lang="zh-CN" altLang="en-US" sz="1600" b="1"/>
          </a:p>
          <a:p>
            <a:pPr algn="ctr"/>
            <a:endParaRPr lang="zh-CN" altLang="en-US" sz="1600" b="1"/>
          </a:p>
          <a:p>
            <a:r>
              <a:rPr lang="en-US" altLang="zh-CN" sz="1600"/>
              <a:t>    </a:t>
            </a:r>
            <a:r>
              <a:rPr lang="zh-CN" altLang="en-US" sz="1600"/>
              <a:t>2023年6月21日20时37分许，宁夏回族自治区银川市兴庆区富洋烧烤民族街店发生一起特别重大燃气爆炸事故。造成31人死亡、7人受伤，直接经济损失5114.5万元。</a:t>
            </a:r>
            <a:endParaRPr lang="zh-CN" altLang="en-US" sz="1600"/>
          </a:p>
          <a:p>
            <a:r>
              <a:rPr lang="en-US" altLang="zh-CN" sz="1600"/>
              <a:t>    </a:t>
            </a:r>
            <a:r>
              <a:rPr lang="zh-CN" altLang="en-US" sz="1600"/>
              <a:t>日前，国务院常务会议审议通过了宁夏银川富洋烧烤店“6•21”特别重大燃气爆炸事故调查报告。</a:t>
            </a:r>
            <a:endParaRPr lang="zh-CN" altLang="en-US" sz="1600"/>
          </a:p>
          <a:p>
            <a:r>
              <a:rPr lang="en-US" altLang="zh-CN" sz="1600"/>
              <a:t>    </a:t>
            </a:r>
            <a:r>
              <a:rPr lang="en-US" altLang="zh-CN" sz="1600" b="1"/>
              <a:t>事故认定</a:t>
            </a:r>
            <a:endParaRPr lang="en-US" altLang="zh-CN" sz="1600" b="1"/>
          </a:p>
          <a:p>
            <a:r>
              <a:rPr lang="en-US" altLang="zh-CN" sz="1600"/>
              <a:t>    经国务院事故调查组调查认定，这是一起因相关企业违法违规检验、经营，并配送不符合标准的液化石油气瓶，烧烤店在使用中违规操作发生泄漏爆炸，地方党委政府及其有关部门履职不到位、燃气安全失管失控，造成的生产安全责任事故。</a:t>
            </a:r>
            <a:endParaRPr lang="en-US" altLang="zh-CN" sz="1600"/>
          </a:p>
          <a:p>
            <a:r>
              <a:rPr lang="en-US" altLang="zh-CN" sz="1600"/>
              <a:t>    事故发生后，党中央、国务院高度重视。习近平总书记立即作出重要指示批示，强调这起事故造成多人伤亡，令人痛心、教训深刻。要全力做好伤员救治和伤亡人员家属安抚工作，尽快查明事故原因，依法严肃追究责任。各地区和有关部门要牢固树立安全发展理念，坚持人民至上、生命至上，以“时时放心不下”的责任感，抓实抓细工作落实，盯紧苗头隐患，全面排查风险。近期有关部门要开展一次安全生产风险专项整治，加强重点行业、重点领域安全监管，有效防范重特大生产安全事故发生，切实保障人民群众生命财产安全。李强总理等领导同志作出批示，提出明确要求。应急管理部、住房城乡建设部、商务部、市场监管总局等有关部门迅速响应，组成联合工作组赶赴现场指导事故救援处置工作。</a:t>
            </a:r>
            <a:endParaRPr lang="en-US" altLang="zh-CN" sz="1600"/>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8541385" y="4787900"/>
            <a:ext cx="3055620" cy="153162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调查报告</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案例</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pic>
        <p:nvPicPr>
          <p:cNvPr id="7" name="图片 6" descr="左1"/>
          <p:cNvPicPr>
            <a:picLocks noChangeAspect="1"/>
          </p:cNvPicPr>
          <p:nvPr>
            <p:custDataLst>
              <p:tags r:id="rId3"/>
            </p:custDataLst>
          </p:nvPr>
        </p:nvPicPr>
        <p:blipFill>
          <a:blip r:embed="rId4"/>
          <a:stretch>
            <a:fillRect/>
          </a:stretch>
        </p:blipFill>
        <p:spPr>
          <a:xfrm>
            <a:off x="636270" y="4479925"/>
            <a:ext cx="2681605" cy="1827530"/>
          </a:xfrm>
          <a:prstGeom prst="rect">
            <a:avLst/>
          </a:prstGeom>
        </p:spPr>
      </p:pic>
      <p:sp>
        <p:nvSpPr>
          <p:cNvPr id="4" name="文本框 3"/>
          <p:cNvSpPr txBox="1"/>
          <p:nvPr>
            <p:custDataLst>
              <p:tags r:id="rId5"/>
            </p:custDataLst>
          </p:nvPr>
        </p:nvSpPr>
        <p:spPr>
          <a:xfrm>
            <a:off x="1569085" y="1820545"/>
            <a:ext cx="8978265" cy="3630930"/>
          </a:xfrm>
          <a:prstGeom prst="rect">
            <a:avLst/>
          </a:prstGeom>
          <a:noFill/>
        </p:spPr>
        <p:txBody>
          <a:bodyPr wrap="square" rtlCol="0" anchor="t">
            <a:spAutoFit/>
          </a:bodyPr>
          <a:p>
            <a:pPr>
              <a:lnSpc>
                <a:spcPct val="120000"/>
              </a:lnSpc>
            </a:pPr>
            <a:r>
              <a:rPr lang="en-US" altLang="zh-CN" sz="1600"/>
              <a:t>    </a:t>
            </a:r>
            <a:r>
              <a:rPr lang="zh-CN" altLang="en-US" sz="1600"/>
              <a:t>依据有关法律法规，经国务院批准，成立了由应急管理部牵头，公安部、住房城乡建设部、商务部、市场监管总局、国家消防救援局、全国总工会和宁夏回族自治区人民政府参加的国务院宁夏银川富洋烧烤店“6·21”特别重大燃气爆炸事故调查组。</a:t>
            </a:r>
            <a:endParaRPr lang="zh-CN" altLang="en-US" sz="1600"/>
          </a:p>
          <a:p>
            <a:pPr>
              <a:lnSpc>
                <a:spcPct val="120000"/>
              </a:lnSpc>
            </a:pPr>
            <a:endParaRPr lang="zh-CN" altLang="en-US" sz="1600"/>
          </a:p>
          <a:p>
            <a:pPr>
              <a:lnSpc>
                <a:spcPct val="120000"/>
              </a:lnSpc>
            </a:pPr>
            <a:r>
              <a:rPr lang="en-US" altLang="zh-CN" sz="1600"/>
              <a:t>    </a:t>
            </a:r>
            <a:r>
              <a:rPr lang="zh-CN" altLang="en-US" sz="1600"/>
              <a:t>同时，邀请燃气、消防、气瓶、管阀、爆炸和建筑等方面的专家参与事故调查。事故调查组通过资料查阅、座谈交流、现场勘验、实地调查、物证鉴定、视频分析、模拟实验、询问谈话、理论计算与分析以及专家评估论证等多种方式，查明了事故经过、发生原因、人员伤亡情况，查明了富洋烧烤店和气瓶检验、充装、配送等单位有关情况和责任，查明了地方有关党委政府、相关部门在监管方面存在的问题和相关人员的责任；同时，调查组举一反三、以点带面，深入剖析事故暴露的突出问题，总结事故主要教训，提出整改和防范措施建议。</a:t>
            </a:r>
            <a:endParaRPr lang="zh-CN" altLang="en-US" sz="1600"/>
          </a:p>
          <a:p>
            <a:pPr>
              <a:lnSpc>
                <a:spcPct val="120000"/>
              </a:lnSpc>
            </a:pPr>
            <a:endParaRPr lang="zh-CN" altLang="en-US" sz="1600"/>
          </a:p>
          <a:p>
            <a:pPr algn="l">
              <a:lnSpc>
                <a:spcPct val="120000"/>
              </a:lnSpc>
            </a:pPr>
            <a:r>
              <a:rPr lang="en-US" altLang="zh-CN" sz="1600" b="1"/>
              <a:t>   </a:t>
            </a:r>
            <a:endParaRPr lang="zh-CN" altLang="en-US" sz="1600"/>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调查报告</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案例</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pic>
        <p:nvPicPr>
          <p:cNvPr id="7" name="图片 6" descr="左1"/>
          <p:cNvPicPr>
            <a:picLocks noChangeAspect="1"/>
          </p:cNvPicPr>
          <p:nvPr>
            <p:custDataLst>
              <p:tags r:id="rId3"/>
            </p:custDataLst>
          </p:nvPr>
        </p:nvPicPr>
        <p:blipFill>
          <a:blip r:embed="rId4"/>
          <a:stretch>
            <a:fillRect/>
          </a:stretch>
        </p:blipFill>
        <p:spPr>
          <a:xfrm>
            <a:off x="636270" y="3982720"/>
            <a:ext cx="3411855" cy="2324735"/>
          </a:xfrm>
          <a:prstGeom prst="rect">
            <a:avLst/>
          </a:prstGeom>
        </p:spPr>
      </p:pic>
      <p:sp>
        <p:nvSpPr>
          <p:cNvPr id="3" name="文本框 2"/>
          <p:cNvSpPr txBox="1"/>
          <p:nvPr/>
        </p:nvSpPr>
        <p:spPr>
          <a:xfrm>
            <a:off x="1664335" y="1642745"/>
            <a:ext cx="8956040" cy="3855085"/>
          </a:xfrm>
          <a:prstGeom prst="rect">
            <a:avLst/>
          </a:prstGeom>
          <a:noFill/>
        </p:spPr>
        <p:txBody>
          <a:bodyPr wrap="square" rtlCol="0" anchor="t">
            <a:spAutoFit/>
          </a:bodyPr>
          <a:p>
            <a:pPr algn="l">
              <a:lnSpc>
                <a:spcPct val="110000"/>
              </a:lnSpc>
            </a:pPr>
            <a:r>
              <a:rPr lang="en-US" altLang="zh-CN" sz="1600" b="1">
                <a:sym typeface="+mn-ea"/>
              </a:rPr>
              <a:t>    </a:t>
            </a:r>
            <a:r>
              <a:rPr lang="zh-CN" altLang="en-US" sz="1600" b="1">
                <a:sym typeface="+mn-ea"/>
              </a:rPr>
              <a:t>事故直接原因</a:t>
            </a:r>
            <a:endParaRPr lang="zh-CN" altLang="en-US" sz="1600" b="1"/>
          </a:p>
          <a:p>
            <a:pPr algn="l">
              <a:lnSpc>
                <a:spcPct val="110000"/>
              </a:lnSpc>
            </a:pPr>
            <a:r>
              <a:rPr lang="en-US" altLang="zh-CN" sz="1600">
                <a:sym typeface="+mn-ea"/>
              </a:rPr>
              <a:t>    </a:t>
            </a:r>
            <a:r>
              <a:rPr lang="zh-CN" altLang="en-US" sz="1600">
                <a:sym typeface="+mn-ea"/>
              </a:rPr>
              <a:t>事故调查组查明，事故直接原因是液化石油气配送企业违规向烧烤店配送有气相阀和液相阀的“双嘴瓶”，店员误将气相阀调压器接到液相阀上，使用发现异常后擅自拆卸安装调压器造成液化石油气泄漏，处置时又误将阀门反向开大，导致大量泄漏喷出，与空气混合达到爆炸极限，遇厨房内明火发生爆炸进而起火。</a:t>
            </a:r>
            <a:endParaRPr lang="zh-CN" altLang="en-US" sz="1600"/>
          </a:p>
          <a:p>
            <a:pPr algn="l">
              <a:lnSpc>
                <a:spcPct val="110000"/>
              </a:lnSpc>
            </a:pPr>
            <a:r>
              <a:rPr lang="en-US" altLang="zh-CN" sz="1600">
                <a:sym typeface="+mn-ea"/>
              </a:rPr>
              <a:t>    </a:t>
            </a:r>
            <a:r>
              <a:rPr lang="zh-CN" altLang="en-US" sz="1600">
                <a:sym typeface="+mn-ea"/>
              </a:rPr>
              <a:t>由于没有组织疏散、唯一楼梯通道被炸毁的隔墙严重堵塞、二楼临街窗户被封堵并被锚固焊接的钢制广告牌完全阻挡，严重影响人员逃生，导致伤亡扩大。</a:t>
            </a:r>
            <a:endParaRPr lang="zh-CN" altLang="en-US" sz="1600">
              <a:sym typeface="+mn-ea"/>
            </a:endParaRPr>
          </a:p>
          <a:p>
            <a:pPr algn="l">
              <a:lnSpc>
                <a:spcPct val="110000"/>
              </a:lnSpc>
            </a:pPr>
            <a:r>
              <a:rPr lang="en-US" altLang="zh-CN" sz="1600" b="1">
                <a:sym typeface="+mn-ea"/>
              </a:rPr>
              <a:t>    </a:t>
            </a:r>
            <a:r>
              <a:rPr lang="zh-CN" altLang="en-US" sz="1600" b="1">
                <a:sym typeface="+mn-ea"/>
              </a:rPr>
              <a:t>暴露的主要问题</a:t>
            </a:r>
            <a:endParaRPr lang="zh-CN" altLang="en-US" sz="1600" b="1"/>
          </a:p>
          <a:p>
            <a:pPr algn="l">
              <a:lnSpc>
                <a:spcPct val="110000"/>
              </a:lnSpc>
            </a:pPr>
            <a:r>
              <a:rPr lang="en-US" altLang="zh-CN" sz="1600">
                <a:sym typeface="+mn-ea"/>
              </a:rPr>
              <a:t>    </a:t>
            </a:r>
            <a:r>
              <a:rPr lang="zh-CN" altLang="en-US" sz="1600">
                <a:sym typeface="+mn-ea"/>
              </a:rPr>
              <a:t>调查查清事故暴露的主要问题是地方党委政府及其有关部门专项整治敷衍了事、源头管理失职失责、气瓶检验充装弄虚作假、燃气经营配送使用管理混乱、餐饮场所安全失管漏管、执法检查宽松软虚。涉事有关企业存在相关违法违规行为。</a:t>
            </a:r>
            <a:endParaRPr lang="zh-CN" altLang="en-US" sz="1600"/>
          </a:p>
          <a:p>
            <a:pPr algn="l">
              <a:lnSpc>
                <a:spcPct val="110000"/>
              </a:lnSpc>
            </a:pPr>
            <a:r>
              <a:rPr lang="en-US" altLang="zh-CN" sz="1600">
                <a:sym typeface="+mn-ea"/>
              </a:rPr>
              <a:t>    </a:t>
            </a:r>
            <a:r>
              <a:rPr lang="zh-CN" altLang="en-US" sz="1600">
                <a:sym typeface="+mn-ea"/>
              </a:rPr>
              <a:t>事故调查组按规定将在事故调查过程中发现的地方党委政府及有关部门的公职人员履职方面的问题等线索及相关材料，移交中央纪委国家监委追责问责审查调查组。</a:t>
            </a:r>
            <a:endParaRPr lang="zh-CN" altLang="en-US" sz="1600"/>
          </a:p>
          <a:p>
            <a:pPr algn="l"/>
            <a:endParaRPr lang="zh-CN" altLang="en-US" sz="1600">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调查报告</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案例</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pic>
        <p:nvPicPr>
          <p:cNvPr id="7" name="图片 6" descr="左1"/>
          <p:cNvPicPr>
            <a:picLocks noChangeAspect="1"/>
          </p:cNvPicPr>
          <p:nvPr>
            <p:custDataLst>
              <p:tags r:id="rId3"/>
            </p:custDataLst>
          </p:nvPr>
        </p:nvPicPr>
        <p:blipFill>
          <a:blip r:embed="rId4"/>
          <a:stretch>
            <a:fillRect/>
          </a:stretch>
        </p:blipFill>
        <p:spPr>
          <a:xfrm>
            <a:off x="636270" y="3982720"/>
            <a:ext cx="3411855" cy="2324735"/>
          </a:xfrm>
          <a:prstGeom prst="rect">
            <a:avLst/>
          </a:prstGeom>
        </p:spPr>
      </p:pic>
      <p:sp>
        <p:nvSpPr>
          <p:cNvPr id="4" name="文本框 3"/>
          <p:cNvSpPr txBox="1"/>
          <p:nvPr>
            <p:custDataLst>
              <p:tags r:id="rId5"/>
            </p:custDataLst>
          </p:nvPr>
        </p:nvSpPr>
        <p:spPr>
          <a:xfrm>
            <a:off x="1569085" y="1598930"/>
            <a:ext cx="8567420" cy="3017520"/>
          </a:xfrm>
          <a:prstGeom prst="rect">
            <a:avLst/>
          </a:prstGeom>
          <a:noFill/>
        </p:spPr>
        <p:txBody>
          <a:bodyPr wrap="square" rtlCol="0" anchor="t">
            <a:spAutoFit/>
          </a:bodyPr>
          <a:p>
            <a:pPr>
              <a:lnSpc>
                <a:spcPct val="170000"/>
              </a:lnSpc>
            </a:pPr>
            <a:r>
              <a:rPr lang="en-US" altLang="zh-CN" sz="1600" b="1"/>
              <a:t>    </a:t>
            </a:r>
            <a:r>
              <a:rPr lang="zh-CN" altLang="en-US" sz="1600" b="1"/>
              <a:t>总结教训</a:t>
            </a:r>
            <a:endParaRPr lang="zh-CN" altLang="en-US" sz="1600" b="1"/>
          </a:p>
          <a:p>
            <a:pPr>
              <a:lnSpc>
                <a:spcPct val="170000"/>
              </a:lnSpc>
            </a:pPr>
            <a:r>
              <a:rPr lang="en-US" altLang="zh-CN" sz="1600"/>
              <a:t>    </a:t>
            </a:r>
            <a:r>
              <a:rPr lang="zh-CN" altLang="en-US" sz="1600"/>
              <a:t>针对事故中暴露的问题，事故调查组总结了五个方面的主要教训：该坚守的安全红线没有守住，该有的强烈责任感却放松懈怠，该全链条监管的却掉链断档，该用打非治违的硬措施没有硬起来，该抓实的安全基础没有抓到位。同时，提出六项整改和防范措施建议：统筹发展和安全，狠抓燃气安全大起底；严格市场准入，全面规范行业发展秩序；强化齐抓共管，提高安全监管效能；迅速开展行动，彻底整治餐饮用户隐患；完善法规标准，提高适用性和强制性；狠抓社会末梢，提升基层能力水平。</a:t>
            </a:r>
            <a:endParaRPr lang="zh-CN" altLang="en-US" sz="1600"/>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8158480" y="4596130"/>
            <a:ext cx="3438525" cy="172339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调查报告</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的作用</a:t>
              </a:r>
              <a:endPar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pic>
        <p:nvPicPr>
          <p:cNvPr id="7" name="图片 6" descr="左1"/>
          <p:cNvPicPr>
            <a:picLocks noChangeAspect="1"/>
          </p:cNvPicPr>
          <p:nvPr>
            <p:custDataLst>
              <p:tags r:id="rId3"/>
            </p:custDataLst>
          </p:nvPr>
        </p:nvPicPr>
        <p:blipFill>
          <a:blip r:embed="rId4"/>
          <a:stretch>
            <a:fillRect/>
          </a:stretch>
        </p:blipFill>
        <p:spPr>
          <a:xfrm>
            <a:off x="636270" y="4298315"/>
            <a:ext cx="2948940" cy="2009140"/>
          </a:xfrm>
          <a:prstGeom prst="rect">
            <a:avLst/>
          </a:prstGeom>
        </p:spPr>
      </p:pic>
      <p:sp>
        <p:nvSpPr>
          <p:cNvPr id="13" name="矩形 12"/>
          <p:cNvSpPr/>
          <p:nvPr>
            <p:custDataLst>
              <p:tags r:id="rId5"/>
            </p:custDataLst>
          </p:nvPr>
        </p:nvSpPr>
        <p:spPr>
          <a:xfrm>
            <a:off x="1393190" y="1457960"/>
            <a:ext cx="9281160" cy="396811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调查报告是以书面的形式向有关组织或领导汇报调查情况的一种应用文体是对某项工作、某个事件或某个问题，经过深入细致地调查研究后，对凋查的材料加以系统地整理、分析，揭示出本质，寻找出规律，总结出经验或分清是非，写出的书面报告、它是对当前重要事件真相、总结工作经验教训、探讨事物发展规律为目的的一种常用新闻体裁作用。</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1.是掌握和研究某种情况，制定方针政策、措施的重要依据</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2.是检验路线、方针、政策贯彻执行情况，借以解决和回答一个时期上级提出的问题的一种有效方法。</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3.可以通过典型事例的分析、总结，得出具有方向性和普遍意义的经验来，推动工作。</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4.用调查的事实，教育说服群众，明确有关问题的真相。</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5.调查有关案件和事故真相等，分清和明辩是非，以便做出正确的处理</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特点</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调查报告的主要特点是不仅要介绍事物发展的全过程，还要对事件进行本质的分析、评价，从中总结经验教训，探索其规律。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156970" y="1484630"/>
            <a:ext cx="5831840" cy="437007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三、调查报告的结构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（一）标题</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调查报告的标题常有以下两种写法。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（1）直接标明调查对象或主要问题，再加上“调查”“考察”或“调查报告”的字样，如《城市居民住房情况调查报告》《关于高速“天价收费”事件的调查报告》等。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揭示主题或概括中心内容的标题。可以用单行标题，如《铁路春运一票难求的症结何在》。也可以正副标题结合，如《先富带后富，共奔富裕路——西部大开发战略实施的调查》《发展大企业增强竞争力——2021 年中国企业 500 强调查》等。正副标题并用时，一般正标题揭示主旨，副标题如第一种标题的写法。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7569835" y="947420"/>
            <a:ext cx="3470910" cy="496316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8280400" y="4657090"/>
            <a:ext cx="3316605" cy="166243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4367530" y="1564005"/>
            <a:ext cx="5712460" cy="435229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（二）正文</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调查报告的正文一般由前言、主体和结语组成。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1. 前言</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前言又称导语或引言，是正文的开头部分，一般是介绍基本情况，交代调查对象及调查经过，说明调查目的及所要解决的主要问题，等等。前言的写法是多种多样的，可以说明调查的原因、范围、对象、方法等，可以重点介绍调查对象的基本情况，可以重点概括取得的成绩和典型经验或深刻揭露社会问题，也可以提出调查报告所要回答的问题，吸引读者看下文。不论用何种方式，前言都应该简明扼要，切入主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30000" r="30000"/>
          <a:stretch>
            <a:fillRect/>
          </a:stretch>
        </p:blipFill>
        <p:spPr>
          <a:xfrm>
            <a:off x="1464310" y="1563994"/>
            <a:ext cx="2494212" cy="41570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3"/>
          <p:cNvPicPr>
            <a:picLocks noChangeAspect="1"/>
          </p:cNvPicPr>
          <p:nvPr>
            <p:custDataLst>
              <p:tags r:id="rId1"/>
            </p:custDataLst>
          </p:nvPr>
        </p:nvPicPr>
        <p:blipFill>
          <a:blip r:embed="rId2"/>
          <a:stretch>
            <a:fillRect/>
          </a:stretch>
        </p:blipFill>
        <p:spPr>
          <a:xfrm>
            <a:off x="7992110" y="4508500"/>
            <a:ext cx="3561080" cy="178435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372235" y="1406525"/>
            <a:ext cx="9150350" cy="464185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一、计划</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（一）计划的概念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计划是党政机关、社会团体、企事业单位和个人，为了实现某项目标和完成某项任务而作预先安排的书面材料的总称。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计划是计划类文书的统称，它还有多种别称，如“规划”“要点”“方案”“设想”“安排”“打算”等，它们都属于计划的范畴，但有细微的差别。一般说来，规划是指时效在五年以上的长远计划，如《中华人民共和国国民经济和社会发展第十四个五年规划和 2035 年远景目标纲要》；要点是只列出未来一段时间工作的主要之处，而不是周密、详细的计划，如《×× 中等职业学校 2023 年教务工作要点》；方案是从目的、要求、方法和具体步骤等方面对某项工作做出较为全面部署与安排的计划，如《国务院机构改革方案》；设想是初步的、尚未成熟的非正式计划，不一定很周全，可供参考，如《对住房制度改革的一些设想》；安排、打算则是对某项短期工作的具体计划，使用频率很高，如《×× 中等职业学校国庆放假安排》。</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8141970" y="4587875"/>
            <a:ext cx="3455035" cy="173164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229995" y="1484630"/>
            <a:ext cx="9320530" cy="4370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2. 主体</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的主体部分是调查报告的主要内容所在，也是调查研究的具体成果。对调查情况的具体叙述要在这部分进行，作者掌握的大量材料也要在此使用，所以要精心安排主体的结构，做到层次清楚、连贯合理。主体的结构大致有以下三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（1）纵式结构。按照时间的先后顺序安排材料，这样脉络比较清楚。一般揭露社会问题、调查某一事件经过的调查报告多采用这种方式。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（2）横式结构。按照事物的性质对材料加以归类，加上小标题，围绕主题分别进行阐述。反映情况的调查报告和总结经验的调查报告多采用这种方式。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综合式结构。这种结构兼有纵式和横式两种特点。有的总体上是纵式的，但某个部分按横式来叙述；有的总体上是横式的，但其中某个部分又是纵式的。这样互相穿插配合组织安排材料，既考虑事物的发展脉络，又照顾事物的分类特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454785" y="1733550"/>
            <a:ext cx="4834255" cy="396811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3. 结语</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调查报告的结尾要求简明扼要，发人深省。写法形式多样，可以灵活掌握。有的是总结全文，以深化主题；有的是指出问题，希望迎头赶上；有的是发出号召，展望美好的前景；有的是提出意见和建议，供人参考；有的则意尽而文止，不另外结尾。</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2"/>
            </p:custDataLst>
          </p:nvPr>
        </p:nvPicPr>
        <p:blipFill>
          <a:blip r:embed="rId3"/>
          <a:stretch>
            <a:fillRect/>
          </a:stretch>
        </p:blipFill>
        <p:spPr>
          <a:xfrm>
            <a:off x="7175500" y="1156335"/>
            <a:ext cx="3514090" cy="4545330"/>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36270" y="3447415"/>
            <a:ext cx="4197350" cy="28600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882775" y="1685290"/>
            <a:ext cx="3907790"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（三）落款</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一般来说，调查报告在正文之后，应署上调查者姓名或单位名称，并写上完成调查报告的日期。但大多数公开发表的调查报告把调查者姓名放在标题之下，正文之后也不写完成日期。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2"/>
            </p:custDataLst>
          </p:nvPr>
        </p:nvPicPr>
        <p:blipFill>
          <a:blip r:embed="rId3"/>
          <a:stretch>
            <a:fillRect/>
          </a:stretch>
        </p:blipFill>
        <p:spPr>
          <a:xfrm>
            <a:off x="6915150" y="1484630"/>
            <a:ext cx="3848100" cy="3857625"/>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36270" y="3447415"/>
            <a:ext cx="4197350" cy="28600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8" name="矩形 7"/>
          <p:cNvSpPr/>
          <p:nvPr>
            <p:custDataLst>
              <p:tags r:id="rId3"/>
            </p:custDataLst>
          </p:nvPr>
        </p:nvSpPr>
        <p:spPr>
          <a:xfrm>
            <a:off x="4093210" y="3201670"/>
            <a:ext cx="6389370" cy="1076960"/>
          </a:xfrm>
          <a:prstGeom prst="rect">
            <a:avLst/>
          </a:prstGeom>
        </p:spPr>
        <p:txBody>
          <a:bodyPr wrap="square" anchor="ctr" anchorCtr="0">
            <a:noAutofit/>
          </a:bodyPr>
          <a:p>
            <a:pPr indent="0" fontAlgn="auto">
              <a:lnSpc>
                <a:spcPct val="110000"/>
              </a:lnSpc>
              <a:spcBef>
                <a:spcPts val="0"/>
              </a:spcBef>
              <a:spcAft>
                <a:spcPts val="0"/>
              </a:spcAft>
              <a:buNone/>
            </a:pPr>
            <a:r>
              <a:rPr lang="en-US" altLang="zh-CN" sz="1400" dirty="0">
                <a:cs typeface="+mn-ea"/>
                <a:sym typeface="+mn-lt"/>
              </a:rPr>
              <a:t>    </a:t>
            </a:r>
            <a:r>
              <a:rPr lang="zh-CN" altLang="en-US" sz="1600" dirty="0">
                <a:cs typeface="+mn-ea"/>
                <a:sym typeface="+mn-lt"/>
              </a:rPr>
              <a:t>在深入调查，占用大量材料后，要进一步去粗取精、去伪存真、由此及彼、由表及里，进行深入的分析归纳，从而揭示事物的本质和规律，真正体现调查报告的价值。</a:t>
            </a:r>
            <a:endParaRPr lang="zh-CN" altLang="en-US" sz="1600" dirty="0">
              <a:cs typeface="+mn-ea"/>
              <a:sym typeface="+mn-lt"/>
            </a:endParaRPr>
          </a:p>
        </p:txBody>
      </p:sp>
      <p:sp>
        <p:nvSpPr>
          <p:cNvPr id="5" name="文本框 4"/>
          <p:cNvSpPr txBox="1"/>
          <p:nvPr>
            <p:custDataLst>
              <p:tags r:id="rId4"/>
            </p:custDataLst>
          </p:nvPr>
        </p:nvSpPr>
        <p:spPr>
          <a:xfrm>
            <a:off x="1397635" y="2514600"/>
            <a:ext cx="2694940" cy="4318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（一）调查研究是前提</a:t>
            </a:r>
            <a:endParaRPr dirty="0">
              <a:solidFill>
                <a:schemeClr val="bg1"/>
              </a:solidFill>
              <a:cs typeface="+mn-ea"/>
              <a:sym typeface="+mn-lt"/>
            </a:endParaRPr>
          </a:p>
        </p:txBody>
      </p:sp>
      <p:sp>
        <p:nvSpPr>
          <p:cNvPr id="6" name="文本框 5"/>
          <p:cNvSpPr txBox="1"/>
          <p:nvPr>
            <p:custDataLst>
              <p:tags r:id="rId5"/>
            </p:custDataLst>
          </p:nvPr>
        </p:nvSpPr>
        <p:spPr>
          <a:xfrm>
            <a:off x="4163060" y="2402205"/>
            <a:ext cx="6387465" cy="66611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sz="1600" dirty="0">
                <a:cs typeface="+mn-ea"/>
                <a:sym typeface="+mn-lt"/>
              </a:rPr>
              <a:t>只有全面、深入、准确地开展大量细致周密的调查，尽可能掌握第一手资料，才能为写好调查报告打下坚实的基础。</a:t>
            </a:r>
            <a:endParaRPr sz="1600" dirty="0">
              <a:cs typeface="+mn-ea"/>
              <a:sym typeface="+mn-lt"/>
            </a:endParaRPr>
          </a:p>
        </p:txBody>
      </p:sp>
      <p:sp>
        <p:nvSpPr>
          <p:cNvPr id="12" name="文本框 11"/>
          <p:cNvSpPr txBox="1"/>
          <p:nvPr>
            <p:custDataLst>
              <p:tags r:id="rId6"/>
            </p:custDataLst>
          </p:nvPr>
        </p:nvSpPr>
        <p:spPr>
          <a:xfrm>
            <a:off x="1397635" y="3582670"/>
            <a:ext cx="2695575" cy="4318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（二）分析归纳是关键</a:t>
            </a:r>
            <a:endParaRPr dirty="0">
              <a:solidFill>
                <a:schemeClr val="bg1"/>
              </a:solidFill>
              <a:cs typeface="+mn-ea"/>
              <a:sym typeface="+mn-lt"/>
            </a:endParaRPr>
          </a:p>
        </p:txBody>
      </p:sp>
      <p:sp>
        <p:nvSpPr>
          <p:cNvPr id="14" name="文本框 13"/>
          <p:cNvSpPr txBox="1"/>
          <p:nvPr>
            <p:custDataLst>
              <p:tags r:id="rId7"/>
            </p:custDataLst>
          </p:nvPr>
        </p:nvSpPr>
        <p:spPr>
          <a:xfrm>
            <a:off x="1397635" y="4665980"/>
            <a:ext cx="2694940" cy="4318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（三）合理表达是要义</a:t>
            </a:r>
            <a:endParaRPr lang="en-US" altLang="zh-CN" dirty="0">
              <a:solidFill>
                <a:schemeClr val="bg1"/>
              </a:solidFill>
              <a:cs typeface="+mn-ea"/>
              <a:sym typeface="+mn-lt"/>
            </a:endParaRPr>
          </a:p>
        </p:txBody>
      </p:sp>
      <p:sp>
        <p:nvSpPr>
          <p:cNvPr id="15" name="文本框 14"/>
          <p:cNvSpPr txBox="1"/>
          <p:nvPr>
            <p:custDataLst>
              <p:tags r:id="rId8"/>
            </p:custDataLst>
          </p:nvPr>
        </p:nvSpPr>
        <p:spPr>
          <a:xfrm>
            <a:off x="4093210" y="4469765"/>
            <a:ext cx="6220460" cy="82423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600" dirty="0">
                <a:cs typeface="+mn-ea"/>
                <a:sym typeface="+mn-lt"/>
              </a:rPr>
              <a:t>调查研究最终要以适当的书面形式反映出来，这就对文字的表达有一定要求。应该做到材料与观点的统一，夹叙夹议，结构合理，语言务实。</a:t>
            </a:r>
            <a:endParaRPr lang="zh-CN" altLang="en-US" sz="1600" dirty="0">
              <a:cs typeface="+mn-ea"/>
              <a:sym typeface="+mn-lt"/>
            </a:endParaRPr>
          </a:p>
        </p:txBody>
      </p:sp>
      <p:sp>
        <p:nvSpPr>
          <p:cNvPr id="3" name="文本框 2"/>
          <p:cNvSpPr txBox="1"/>
          <p:nvPr/>
        </p:nvSpPr>
        <p:spPr>
          <a:xfrm>
            <a:off x="1435100" y="1704340"/>
            <a:ext cx="6096000" cy="478155"/>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四、调查报告的写作要求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400977" y="1983662"/>
            <a:ext cx="9407827" cy="1445260"/>
          </a:xfrm>
          <a:prstGeom prst="rect">
            <a:avLst/>
          </a:prstGeom>
          <a:noFill/>
        </p:spPr>
        <p:txBody>
          <a:bodyPr wrap="square" rtlCol="0">
            <a:spAutoFit/>
          </a:bodyPr>
          <a:lstStyle/>
          <a:p>
            <a:pPr algn="ctr" fontAlgn="auto"/>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观</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看</a:t>
            </a:r>
            <a:endParaRPr lang="zh-CN" altLang="en-US" sz="8800" kern="100" spc="-1400" dirty="0">
              <a:solidFill>
                <a:schemeClr val="accent1"/>
              </a:solidFill>
              <a:uFillTx/>
              <a:latin typeface="微软雅黑" panose="020B0503020204020204" charset="-122"/>
              <a:ea typeface="微软雅黑" panose="020B0503020204020204" charset="-122"/>
              <a:cs typeface="+mn-ea"/>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082675" y="1548765"/>
            <a:ext cx="5095875" cy="459041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（二）计划的特点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目的性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目的是制订计划的基本出发点。计划都是为达到某种目标、完成某项任务而制订的，这是计划的出发点，也是计划的落脚点。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预见性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计划着眼于未来，它要预先考虑到做什么，如何做，实施过程中可能会遇到什么情况或问题，以及采取哪些相应的对策，等等。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可行性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计划应该切实可行，能够减少执行的盲目性，提高工作效率。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7068820" y="768985"/>
            <a:ext cx="3943985" cy="5370195"/>
          </a:xfrm>
          <a:prstGeom prst="rect">
            <a:avLst/>
          </a:prstGeom>
          <a:ln w="12700" cmpd="sng">
            <a:solidFill>
              <a:schemeClr val="accent1">
                <a:shade val="50000"/>
              </a:schemeClr>
            </a:solidFill>
            <a:prstDash val="solid"/>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992110" y="4508500"/>
            <a:ext cx="3561080" cy="178435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21" name="文本框 20"/>
          <p:cNvSpPr txBox="1"/>
          <p:nvPr/>
        </p:nvSpPr>
        <p:spPr>
          <a:xfrm>
            <a:off x="1308100" y="1377315"/>
            <a:ext cx="4418965" cy="636905"/>
          </a:xfrm>
          <a:prstGeom prst="rect">
            <a:avLst/>
          </a:prstGeom>
          <a:noFill/>
        </p:spPr>
        <p:txBody>
          <a:bodyPr wrap="square" rtlCol="0">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（三）计划的分类</a:t>
            </a:r>
            <a:endParaRPr lang="zh-CN" altLang="en-US"/>
          </a:p>
        </p:txBody>
      </p:sp>
      <p:sp>
        <p:nvSpPr>
          <p:cNvPr id="36" name="对角圆角矩形 35"/>
          <p:cNvSpPr/>
          <p:nvPr>
            <p:custDataLst>
              <p:tags r:id="rId3"/>
            </p:custDataLst>
          </p:nvPr>
        </p:nvSpPr>
        <p:spPr>
          <a:xfrm>
            <a:off x="1567180" y="3524250"/>
            <a:ext cx="4693920" cy="878840"/>
          </a:xfrm>
          <a:prstGeom prst="round2DiagRect">
            <a:avLst>
              <a:gd name="adj1" fmla="val 15411"/>
              <a:gd name="adj2" fmla="val 15070"/>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0" rIns="0" bIns="0" rtlCol="0" anchor="ctr">
            <a:noAutofit/>
          </a:bodyPr>
          <a:p>
            <a:pPr>
              <a:lnSpc>
                <a:spcPct val="150000"/>
              </a:lnSpc>
            </a:pPr>
            <a:r>
              <a:rPr lang="zh-CN" altLang="zh-CN" dirty="0">
                <a:solidFill>
                  <a:srgbClr val="333333"/>
                </a:solidFill>
                <a:latin typeface="+mn-ea"/>
                <a:cs typeface="+mn-ea"/>
                <a:sym typeface="+mn-ea"/>
              </a:rPr>
              <a:t>按侧重点不同，可分为计划、规划、安排、打算、设想、方案、工作要点等。</a:t>
            </a:r>
            <a:endParaRPr lang="zh-CN" altLang="zh-CN" dirty="0">
              <a:solidFill>
                <a:srgbClr val="333333"/>
              </a:solidFill>
              <a:latin typeface="+mn-ea"/>
              <a:cs typeface="+mn-ea"/>
              <a:sym typeface="+mn-ea"/>
            </a:endParaRPr>
          </a:p>
        </p:txBody>
      </p:sp>
      <p:sp>
        <p:nvSpPr>
          <p:cNvPr id="47" name="对角圆角矩形 46"/>
          <p:cNvSpPr/>
          <p:nvPr>
            <p:custDataLst>
              <p:tags r:id="rId4"/>
            </p:custDataLst>
          </p:nvPr>
        </p:nvSpPr>
        <p:spPr>
          <a:xfrm>
            <a:off x="6539230" y="2329815"/>
            <a:ext cx="4460240" cy="878840"/>
          </a:xfrm>
          <a:prstGeom prst="round2DiagRect">
            <a:avLst>
              <a:gd name="adj1" fmla="val 18419"/>
              <a:gd name="adj2" fmla="val 14126"/>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0" rIns="0" bIns="0" rtlCol="0" anchor="ctr">
            <a:noAutofit/>
          </a:bodyPr>
          <a:p>
            <a:pPr>
              <a:lnSpc>
                <a:spcPct val="150000"/>
              </a:lnSpc>
            </a:pPr>
            <a:endParaRPr lang="zh-CN" altLang="zh-CN" dirty="0">
              <a:solidFill>
                <a:srgbClr val="333333"/>
              </a:solidFill>
              <a:latin typeface="+mn-ea"/>
              <a:cs typeface="+mn-ea"/>
              <a:sym typeface="+mn-ea"/>
            </a:endParaRPr>
          </a:p>
          <a:p>
            <a:pPr>
              <a:lnSpc>
                <a:spcPct val="150000"/>
              </a:lnSpc>
            </a:pPr>
            <a:r>
              <a:rPr lang="zh-CN" altLang="zh-CN" dirty="0">
                <a:solidFill>
                  <a:srgbClr val="333333"/>
                </a:solidFill>
                <a:latin typeface="+mn-ea"/>
                <a:cs typeface="+mn-ea"/>
                <a:sym typeface="+mn-ea"/>
              </a:rPr>
              <a:t>按计划执行的时间，可分为长远计划、年度计划、季度计划等。</a:t>
            </a:r>
            <a:endParaRPr lang="zh-CN" altLang="zh-CN" dirty="0">
              <a:solidFill>
                <a:srgbClr val="333333"/>
              </a:solidFill>
              <a:latin typeface="+mn-ea"/>
              <a:cs typeface="+mn-ea"/>
              <a:sym typeface="+mn-ea"/>
            </a:endParaRPr>
          </a:p>
          <a:p>
            <a:pPr>
              <a:lnSpc>
                <a:spcPct val="150000"/>
              </a:lnSpc>
            </a:pPr>
            <a:endParaRPr lang="zh-CN" altLang="zh-CN" dirty="0">
              <a:solidFill>
                <a:srgbClr val="333333"/>
              </a:solidFill>
              <a:latin typeface="+mn-ea"/>
              <a:cs typeface="+mn-ea"/>
              <a:sym typeface="+mn-ea"/>
            </a:endParaRPr>
          </a:p>
        </p:txBody>
      </p:sp>
      <p:sp>
        <p:nvSpPr>
          <p:cNvPr id="48" name="对角圆角矩形 47"/>
          <p:cNvSpPr/>
          <p:nvPr>
            <p:custDataLst>
              <p:tags r:id="rId5"/>
            </p:custDataLst>
          </p:nvPr>
        </p:nvSpPr>
        <p:spPr>
          <a:xfrm>
            <a:off x="6539230" y="3524250"/>
            <a:ext cx="4538345" cy="878840"/>
          </a:xfrm>
          <a:prstGeom prst="round2DiagRect">
            <a:avLst>
              <a:gd name="adj1" fmla="val 14446"/>
              <a:gd name="adj2" fmla="val 16035"/>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0" rIns="0" bIns="0" rtlCol="0" anchor="ctr">
            <a:noAutofit/>
          </a:bodyPr>
          <a:p>
            <a:pPr>
              <a:lnSpc>
                <a:spcPct val="150000"/>
              </a:lnSpc>
            </a:pPr>
            <a:r>
              <a:rPr lang="zh-CN" altLang="zh-CN" dirty="0">
                <a:solidFill>
                  <a:srgbClr val="333333"/>
                </a:solidFill>
                <a:latin typeface="+mn-ea"/>
                <a:cs typeface="+mn-ea"/>
                <a:sym typeface="+mn-ea"/>
              </a:rPr>
              <a:t>按表达方式，可分为文字计划、图表计划等。</a:t>
            </a:r>
            <a:endParaRPr lang="zh-CN" altLang="zh-CN" dirty="0">
              <a:solidFill>
                <a:srgbClr val="333333"/>
              </a:solidFill>
              <a:latin typeface="+mn-ea"/>
              <a:cs typeface="+mn-ea"/>
              <a:sym typeface="+mn-ea"/>
            </a:endParaRPr>
          </a:p>
        </p:txBody>
      </p:sp>
      <p:sp>
        <p:nvSpPr>
          <p:cNvPr id="53" name="对角圆角矩形 52"/>
          <p:cNvSpPr/>
          <p:nvPr>
            <p:custDataLst>
              <p:tags r:id="rId6"/>
            </p:custDataLst>
          </p:nvPr>
        </p:nvSpPr>
        <p:spPr>
          <a:xfrm>
            <a:off x="1567180" y="2329815"/>
            <a:ext cx="4693920" cy="878840"/>
          </a:xfrm>
          <a:prstGeom prst="round2DiagRect">
            <a:avLst>
              <a:gd name="adj1" fmla="val 18403"/>
              <a:gd name="adj2" fmla="val 15999"/>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0" rIns="0" bIns="0" rtlCol="0" anchor="ctr">
            <a:noAutofit/>
          </a:bodyPr>
          <a:p>
            <a:pPr>
              <a:lnSpc>
                <a:spcPct val="150000"/>
              </a:lnSpc>
            </a:pPr>
            <a:r>
              <a:rPr lang="zh-CN" altLang="zh-CN" dirty="0">
                <a:solidFill>
                  <a:srgbClr val="333333"/>
                </a:solidFill>
                <a:latin typeface="+mn-ea"/>
                <a:cs typeface="+mn-ea"/>
                <a:sym typeface="+mn-ea"/>
              </a:rPr>
              <a:t>以内容涵盖的范围为标准，可分为综合性计划和单项计划（或叫作专项计划）。</a:t>
            </a:r>
            <a:endParaRPr lang="zh-CN" altLang="zh-CN" dirty="0">
              <a:solidFill>
                <a:srgbClr val="333333"/>
              </a:solidFill>
              <a:latin typeface="+mn-ea"/>
              <a:cs typeface="+mn-ea"/>
              <a:sym typeface="+mn-ea"/>
            </a:endParaRPr>
          </a:p>
        </p:txBody>
      </p:sp>
      <p:sp>
        <p:nvSpPr>
          <p:cNvPr id="54" name="对角圆角矩形 53"/>
          <p:cNvSpPr/>
          <p:nvPr>
            <p:custDataLst>
              <p:tags r:id="rId7"/>
            </p:custDataLst>
          </p:nvPr>
        </p:nvSpPr>
        <p:spPr>
          <a:xfrm>
            <a:off x="1567259" y="2238943"/>
            <a:ext cx="361107" cy="344574"/>
          </a:xfrm>
          <a:prstGeom prst="round2DiagRect">
            <a:avLst>
              <a:gd name="adj1" fmla="val 26654"/>
              <a:gd name="adj2" fmla="val 0"/>
            </a:avLst>
          </a:prstGeom>
          <a:solidFill>
            <a:schemeClr val="accent1"/>
          </a:solidFill>
          <a:ln>
            <a:noFill/>
          </a:ln>
          <a:effectLst>
            <a:outerShdw blurRad="165100" dist="25400" dir="2700000" sx="102000" sy="102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a:bodyPr>
          <a:p>
            <a:pPr algn="ctr"/>
            <a:endParaRPr lang="zh-CN" altLang="en-US">
              <a:latin typeface="+mn-ea"/>
            </a:endParaRPr>
          </a:p>
        </p:txBody>
      </p:sp>
      <p:sp>
        <p:nvSpPr>
          <p:cNvPr id="55" name="直角三角形 54"/>
          <p:cNvSpPr/>
          <p:nvPr>
            <p:custDataLst>
              <p:tags r:id="rId8"/>
            </p:custDataLst>
          </p:nvPr>
        </p:nvSpPr>
        <p:spPr>
          <a:xfrm>
            <a:off x="1928609" y="2239397"/>
            <a:ext cx="54406" cy="90677"/>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49" name="对角圆角矩形 48"/>
          <p:cNvSpPr/>
          <p:nvPr>
            <p:custDataLst>
              <p:tags r:id="rId9"/>
            </p:custDataLst>
          </p:nvPr>
        </p:nvSpPr>
        <p:spPr>
          <a:xfrm>
            <a:off x="6539165" y="2238943"/>
            <a:ext cx="361107" cy="344574"/>
          </a:xfrm>
          <a:prstGeom prst="round2DiagRect">
            <a:avLst>
              <a:gd name="adj1" fmla="val 26654"/>
              <a:gd name="adj2" fmla="val 0"/>
            </a:avLst>
          </a:prstGeom>
          <a:solidFill>
            <a:schemeClr val="accent4"/>
          </a:solidFill>
          <a:ln>
            <a:noFill/>
          </a:ln>
          <a:effectLst>
            <a:outerShdw blurRad="165100" dist="25400" dir="2700000" sx="102000" sy="102000" algn="tl" rotWithShape="0">
              <a:schemeClr val="accent4">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a:bodyPr>
          <a:p>
            <a:pPr algn="ctr"/>
            <a:endParaRPr lang="zh-CN" altLang="en-US">
              <a:latin typeface="+mn-ea"/>
            </a:endParaRPr>
          </a:p>
        </p:txBody>
      </p:sp>
      <p:sp>
        <p:nvSpPr>
          <p:cNvPr id="50" name="直角三角形 49"/>
          <p:cNvSpPr/>
          <p:nvPr>
            <p:custDataLst>
              <p:tags r:id="rId10"/>
            </p:custDataLst>
          </p:nvPr>
        </p:nvSpPr>
        <p:spPr>
          <a:xfrm>
            <a:off x="6900696" y="2241302"/>
            <a:ext cx="54406" cy="90677"/>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51" name="对角圆角矩形 50"/>
          <p:cNvSpPr/>
          <p:nvPr>
            <p:custDataLst>
              <p:tags r:id="rId11"/>
            </p:custDataLst>
          </p:nvPr>
        </p:nvSpPr>
        <p:spPr>
          <a:xfrm>
            <a:off x="1567180" y="4718685"/>
            <a:ext cx="4693920" cy="878840"/>
          </a:xfrm>
          <a:prstGeom prst="round2DiagRect">
            <a:avLst>
              <a:gd name="adj1" fmla="val 16339"/>
              <a:gd name="adj2" fmla="val 1703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0" rIns="0" bIns="0" rtlCol="0" anchor="ctr">
            <a:noAutofit/>
          </a:bodyPr>
          <a:p>
            <a:pPr>
              <a:lnSpc>
                <a:spcPct val="150000"/>
              </a:lnSpc>
            </a:pPr>
            <a:r>
              <a:rPr lang="zh-CN" altLang="zh-CN" dirty="0">
                <a:solidFill>
                  <a:srgbClr val="333333"/>
                </a:solidFill>
                <a:latin typeface="+mn-ea"/>
                <a:cs typeface="+mn-ea"/>
                <a:sym typeface="+mn-ea"/>
              </a:rPr>
              <a:t>以功用为标准，可分为生产计划、成本计划、学习计划、创业计划等。</a:t>
            </a:r>
            <a:endParaRPr lang="zh-CN" altLang="zh-CN" dirty="0">
              <a:solidFill>
                <a:srgbClr val="333333"/>
              </a:solidFill>
              <a:latin typeface="+mn-ea"/>
              <a:cs typeface="+mn-ea"/>
              <a:sym typeface="+mn-ea"/>
            </a:endParaRPr>
          </a:p>
        </p:txBody>
      </p:sp>
      <p:sp>
        <p:nvSpPr>
          <p:cNvPr id="52" name="对角圆角矩形 51"/>
          <p:cNvSpPr/>
          <p:nvPr>
            <p:custDataLst>
              <p:tags r:id="rId12"/>
            </p:custDataLst>
          </p:nvPr>
        </p:nvSpPr>
        <p:spPr>
          <a:xfrm>
            <a:off x="1567259" y="3433165"/>
            <a:ext cx="361107" cy="344574"/>
          </a:xfrm>
          <a:prstGeom prst="round2DiagRect">
            <a:avLst>
              <a:gd name="adj1" fmla="val 26654"/>
              <a:gd name="adj2" fmla="val 0"/>
            </a:avLst>
          </a:prstGeom>
          <a:solidFill>
            <a:schemeClr val="accent2"/>
          </a:solidFill>
          <a:ln>
            <a:noFill/>
          </a:ln>
          <a:effectLst>
            <a:outerShdw blurRad="165100" dist="25400" dir="2700000" sx="102000" sy="102000" algn="tl" rotWithShape="0">
              <a:schemeClr val="accent2">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a:bodyPr>
          <a:p>
            <a:pPr algn="ctr"/>
            <a:endParaRPr lang="zh-CN" altLang="en-US">
              <a:latin typeface="+mn-ea"/>
            </a:endParaRPr>
          </a:p>
        </p:txBody>
      </p:sp>
      <p:sp>
        <p:nvSpPr>
          <p:cNvPr id="56" name="直角三角形 55"/>
          <p:cNvSpPr/>
          <p:nvPr>
            <p:custDataLst>
              <p:tags r:id="rId13"/>
            </p:custDataLst>
          </p:nvPr>
        </p:nvSpPr>
        <p:spPr>
          <a:xfrm>
            <a:off x="1928609" y="3433618"/>
            <a:ext cx="54406" cy="90677"/>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57" name="对角圆角矩形 56"/>
          <p:cNvSpPr/>
          <p:nvPr>
            <p:custDataLst>
              <p:tags r:id="rId14"/>
            </p:custDataLst>
          </p:nvPr>
        </p:nvSpPr>
        <p:spPr>
          <a:xfrm>
            <a:off x="6539165" y="3433165"/>
            <a:ext cx="361107" cy="344574"/>
          </a:xfrm>
          <a:prstGeom prst="round2DiagRect">
            <a:avLst>
              <a:gd name="adj1" fmla="val 26654"/>
              <a:gd name="adj2" fmla="val 0"/>
            </a:avLst>
          </a:prstGeom>
          <a:solidFill>
            <a:schemeClr val="accent5"/>
          </a:solidFill>
          <a:ln>
            <a:noFill/>
          </a:ln>
          <a:effectLst>
            <a:outerShdw blurRad="165100" dist="25400" dir="2700000" sx="102000" sy="102000" algn="tl" rotWithShape="0">
              <a:schemeClr val="accent5">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a:bodyPr>
          <a:p>
            <a:pPr algn="ctr"/>
            <a:endParaRPr lang="zh-CN" altLang="en-US">
              <a:latin typeface="+mn-ea"/>
            </a:endParaRPr>
          </a:p>
        </p:txBody>
      </p:sp>
      <p:sp>
        <p:nvSpPr>
          <p:cNvPr id="58" name="直角三角形 57"/>
          <p:cNvSpPr/>
          <p:nvPr>
            <p:custDataLst>
              <p:tags r:id="rId15"/>
            </p:custDataLst>
          </p:nvPr>
        </p:nvSpPr>
        <p:spPr>
          <a:xfrm>
            <a:off x="6900696" y="3434888"/>
            <a:ext cx="54406" cy="90677"/>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59" name="对角圆角矩形 58"/>
          <p:cNvSpPr/>
          <p:nvPr>
            <p:custDataLst>
              <p:tags r:id="rId16"/>
            </p:custDataLst>
          </p:nvPr>
        </p:nvSpPr>
        <p:spPr>
          <a:xfrm>
            <a:off x="1567259" y="4626933"/>
            <a:ext cx="361107" cy="344574"/>
          </a:xfrm>
          <a:prstGeom prst="round2DiagRect">
            <a:avLst>
              <a:gd name="adj1" fmla="val 26654"/>
              <a:gd name="adj2" fmla="val 0"/>
            </a:avLst>
          </a:prstGeom>
          <a:solidFill>
            <a:schemeClr val="accent3"/>
          </a:solidFill>
          <a:ln>
            <a:noFill/>
          </a:ln>
          <a:effectLst>
            <a:outerShdw blurRad="165100" dist="25400" dir="2700000" sx="102000" sy="102000" algn="tl" rotWithShape="0">
              <a:schemeClr val="accent3">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a:bodyPr>
          <a:p>
            <a:pPr algn="ctr"/>
            <a:endParaRPr lang="zh-CN" altLang="en-US">
              <a:latin typeface="+mn-ea"/>
            </a:endParaRPr>
          </a:p>
        </p:txBody>
      </p:sp>
      <p:sp>
        <p:nvSpPr>
          <p:cNvPr id="60" name="直角三角形 59"/>
          <p:cNvSpPr/>
          <p:nvPr>
            <p:custDataLst>
              <p:tags r:id="rId17"/>
            </p:custDataLst>
          </p:nvPr>
        </p:nvSpPr>
        <p:spPr>
          <a:xfrm>
            <a:off x="1928609" y="4624213"/>
            <a:ext cx="54406" cy="90677"/>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61" name="对角圆角矩形 60"/>
          <p:cNvSpPr/>
          <p:nvPr>
            <p:custDataLst>
              <p:tags r:id="rId18"/>
            </p:custDataLst>
          </p:nvPr>
        </p:nvSpPr>
        <p:spPr>
          <a:xfrm>
            <a:off x="6539230" y="4718685"/>
            <a:ext cx="4538345" cy="878840"/>
          </a:xfrm>
          <a:prstGeom prst="round2DiagRect">
            <a:avLst>
              <a:gd name="adj1" fmla="val 13517"/>
              <a:gd name="adj2" fmla="val 16035"/>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0" rIns="0" bIns="0" rtlCol="0" anchor="ctr">
            <a:noAutofit/>
          </a:bodyPr>
          <a:p>
            <a:pPr>
              <a:lnSpc>
                <a:spcPct val="150000"/>
              </a:lnSpc>
            </a:pPr>
            <a:r>
              <a:rPr lang="zh-CN" altLang="zh-CN" dirty="0">
                <a:solidFill>
                  <a:srgbClr val="333333"/>
                </a:solidFill>
                <a:latin typeface="+mn-ea"/>
                <a:cs typeface="+mn-ea"/>
                <a:sym typeface="+mn-ea"/>
              </a:rPr>
              <a:t>以效力为标准，可分为指令性计划和指导性计划等。</a:t>
            </a:r>
            <a:endParaRPr lang="zh-CN" altLang="zh-CN" dirty="0">
              <a:solidFill>
                <a:srgbClr val="333333"/>
              </a:solidFill>
              <a:latin typeface="+mn-ea"/>
              <a:cs typeface="+mn-ea"/>
              <a:sym typeface="+mn-ea"/>
            </a:endParaRPr>
          </a:p>
        </p:txBody>
      </p:sp>
      <p:sp>
        <p:nvSpPr>
          <p:cNvPr id="62" name="对角圆角矩形 61"/>
          <p:cNvSpPr/>
          <p:nvPr>
            <p:custDataLst>
              <p:tags r:id="rId19"/>
            </p:custDataLst>
          </p:nvPr>
        </p:nvSpPr>
        <p:spPr>
          <a:xfrm>
            <a:off x="6539165" y="4626933"/>
            <a:ext cx="361107" cy="344574"/>
          </a:xfrm>
          <a:prstGeom prst="round2DiagRect">
            <a:avLst>
              <a:gd name="adj1" fmla="val 26654"/>
              <a:gd name="adj2" fmla="val 0"/>
            </a:avLst>
          </a:prstGeom>
          <a:solidFill>
            <a:schemeClr val="accent6"/>
          </a:solidFill>
          <a:ln>
            <a:noFill/>
          </a:ln>
          <a:effectLst>
            <a:outerShdw blurRad="165100" dist="25400" dir="2700000" sx="102000" sy="102000" algn="tl" rotWithShape="0">
              <a:schemeClr val="accent6">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a:bodyPr>
          <a:p>
            <a:pPr algn="ctr"/>
            <a:endParaRPr lang="zh-CN" altLang="en-US">
              <a:latin typeface="+mn-ea"/>
            </a:endParaRPr>
          </a:p>
        </p:txBody>
      </p:sp>
      <p:sp>
        <p:nvSpPr>
          <p:cNvPr id="63" name="直角三角形 62"/>
          <p:cNvSpPr/>
          <p:nvPr>
            <p:custDataLst>
              <p:tags r:id="rId20"/>
            </p:custDataLst>
          </p:nvPr>
        </p:nvSpPr>
        <p:spPr>
          <a:xfrm>
            <a:off x="6900061" y="4627388"/>
            <a:ext cx="54406" cy="90677"/>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64" name="对角圆角矩形 63"/>
          <p:cNvSpPr/>
          <p:nvPr>
            <p:custDataLst>
              <p:tags r:id="rId21"/>
            </p:custDataLst>
          </p:nvPr>
        </p:nvSpPr>
        <p:spPr>
          <a:xfrm>
            <a:off x="6539230" y="1223010"/>
            <a:ext cx="4393565" cy="791210"/>
          </a:xfrm>
          <a:prstGeom prst="round2DiagRect">
            <a:avLst>
              <a:gd name="adj1" fmla="val 15411"/>
              <a:gd name="adj2" fmla="val 15070"/>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0" rIns="0" bIns="0" rtlCol="0" anchor="ctr">
            <a:noAutofit/>
          </a:bodyPr>
          <a:p>
            <a:pPr>
              <a:lnSpc>
                <a:spcPct val="150000"/>
              </a:lnSpc>
            </a:pPr>
            <a:r>
              <a:rPr lang="zh-CN" altLang="zh-CN" dirty="0">
                <a:solidFill>
                  <a:srgbClr val="333333"/>
                </a:solidFill>
                <a:latin typeface="+mn-ea"/>
                <a:cs typeface="+mn-ea"/>
                <a:sym typeface="+mn-ea"/>
              </a:rPr>
              <a:t>按制订计划的单位，可分为国家计划、部门计划、单位计划、个人计划等。</a:t>
            </a:r>
            <a:endParaRPr lang="zh-CN" altLang="zh-CN" dirty="0">
              <a:solidFill>
                <a:srgbClr val="333333"/>
              </a:solidFill>
              <a:latin typeface="+mn-ea"/>
              <a:cs typeface="+mn-ea"/>
              <a:sym typeface="+mn-ea"/>
            </a:endParaRPr>
          </a:p>
        </p:txBody>
      </p:sp>
      <p:sp>
        <p:nvSpPr>
          <p:cNvPr id="65" name="对角圆角矩形 64"/>
          <p:cNvSpPr/>
          <p:nvPr>
            <p:custDataLst>
              <p:tags r:id="rId22"/>
            </p:custDataLst>
          </p:nvPr>
        </p:nvSpPr>
        <p:spPr>
          <a:xfrm>
            <a:off x="6538674" y="1138910"/>
            <a:ext cx="361107" cy="344574"/>
          </a:xfrm>
          <a:prstGeom prst="round2DiagRect">
            <a:avLst>
              <a:gd name="adj1" fmla="val 26654"/>
              <a:gd name="adj2" fmla="val 0"/>
            </a:avLst>
          </a:prstGeom>
          <a:solidFill>
            <a:schemeClr val="accent2"/>
          </a:solidFill>
          <a:ln>
            <a:noFill/>
          </a:ln>
          <a:effectLst>
            <a:outerShdw blurRad="165100" dist="25400" dir="2700000" sx="102000" sy="102000" algn="tl" rotWithShape="0">
              <a:schemeClr val="accent2">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a:bodyPr>
          <a:p>
            <a:pPr algn="ctr"/>
            <a:endParaRPr lang="zh-CN" altLang="en-US">
              <a:latin typeface="+mn-ea"/>
            </a:endParaRPr>
          </a:p>
        </p:txBody>
      </p:sp>
      <p:sp>
        <p:nvSpPr>
          <p:cNvPr id="66" name="直角三角形 65"/>
          <p:cNvSpPr/>
          <p:nvPr>
            <p:custDataLst>
              <p:tags r:id="rId23"/>
            </p:custDataLst>
          </p:nvPr>
        </p:nvSpPr>
        <p:spPr>
          <a:xfrm>
            <a:off x="6900659" y="1134283"/>
            <a:ext cx="54406" cy="90677"/>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1422400" y="2251075"/>
            <a:ext cx="2274570" cy="647700"/>
          </a:xfrm>
          <a:prstGeom prst="roundRect">
            <a:avLst/>
          </a:prstGeom>
          <a:solidFill>
            <a:srgbClr val="418783"/>
          </a:solidFill>
        </p:spPr>
        <p:txBody>
          <a:bodyPr wrap="square" rtlCol="0" anchor="ctr" anchorCtr="0">
            <a:noAutofit/>
          </a:bodyPr>
          <a:lstStyle/>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（1）完整式标题。</a:t>
            </a:r>
            <a:endParaRPr lang="zh-CN" altLang="en-US" dirty="0">
              <a:solidFill>
                <a:schemeClr val="bg1"/>
              </a:solidFill>
              <a:cs typeface="+mn-ea"/>
              <a:sym typeface="+mn-lt"/>
            </a:endParaRPr>
          </a:p>
        </p:txBody>
      </p:sp>
      <p:sp>
        <p:nvSpPr>
          <p:cNvPr id="7" name="文本框 6"/>
          <p:cNvSpPr txBox="1"/>
          <p:nvPr>
            <p:custDataLst>
              <p:tags r:id="rId2"/>
            </p:custDataLst>
          </p:nvPr>
        </p:nvSpPr>
        <p:spPr>
          <a:xfrm>
            <a:off x="1435100" y="3274060"/>
            <a:ext cx="2261235" cy="647700"/>
          </a:xfrm>
          <a:prstGeom prst="roundRect">
            <a:avLst/>
          </a:prstGeom>
          <a:solidFill>
            <a:schemeClr val="accent2"/>
          </a:solidFill>
        </p:spPr>
        <p:txBody>
          <a:bodyPr wrap="square" rtlCol="0" anchor="ctr" anchorCtr="0">
            <a:noAutofit/>
          </a:bodyPr>
          <a:lstStyle/>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（2）省略式标题。</a:t>
            </a:r>
            <a:endParaRPr lang="en-US" altLang="zh-CN" dirty="0">
              <a:solidFill>
                <a:schemeClr val="bg1"/>
              </a:solidFill>
              <a:cs typeface="+mn-ea"/>
              <a:sym typeface="+mn-lt"/>
            </a:endParaRPr>
          </a:p>
        </p:txBody>
      </p:sp>
      <p:cxnSp>
        <p:nvCxnSpPr>
          <p:cNvPr id="9" name="直接连接符 8"/>
          <p:cNvCxnSpPr/>
          <p:nvPr/>
        </p:nvCxnSpPr>
        <p:spPr>
          <a:xfrm>
            <a:off x="1469390" y="5283200"/>
            <a:ext cx="917321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469390" y="1541780"/>
            <a:ext cx="4699000" cy="614045"/>
          </a:xfrm>
          <a:prstGeom prst="rect">
            <a:avLst/>
          </a:prstGeom>
        </p:spPr>
        <p:txBody>
          <a:bodyPr wrap="square">
            <a:spAutoFit/>
          </a:bodyPr>
          <a:p>
            <a:pPr algn="l"/>
            <a:r>
              <a:rPr lang="zh-CN" altLang="en-US" b="1">
                <a:solidFill>
                  <a:schemeClr val="accent1"/>
                </a:solidFill>
                <a:latin typeface="微软雅黑" panose="020B0503020204020204" charset="-122"/>
                <a:ea typeface="微软雅黑" panose="020B0503020204020204" charset="-122"/>
              </a:rPr>
              <a:t>（四）计划的结构</a:t>
            </a:r>
            <a:endParaRPr lang="zh-CN" altLang="en-US" b="1">
              <a:solidFill>
                <a:schemeClr val="accent1"/>
              </a:solidFill>
              <a:latin typeface="微软雅黑" panose="020B0503020204020204" charset="-122"/>
              <a:ea typeface="微软雅黑" panose="020B0503020204020204" charset="-122"/>
            </a:endParaRPr>
          </a:p>
          <a:p>
            <a:pPr algn="l"/>
            <a:endParaRPr lang="zh-CN" altLang="en-US" sz="1600">
              <a:solidFill>
                <a:schemeClr val="accent1"/>
              </a:solidFill>
              <a:latin typeface="微软雅黑" panose="020B0503020204020204" charset="-122"/>
              <a:ea typeface="微软雅黑" panose="020B0503020204020204" charset="-122"/>
            </a:endParaRPr>
          </a:p>
        </p:txBody>
      </p:sp>
      <p:sp>
        <p:nvSpPr>
          <p:cNvPr id="14" name="矩形 13"/>
          <p:cNvSpPr/>
          <p:nvPr>
            <p:custDataLst>
              <p:tags r:id="rId4"/>
            </p:custDataLst>
          </p:nvPr>
        </p:nvSpPr>
        <p:spPr>
          <a:xfrm>
            <a:off x="4190365" y="2212975"/>
            <a:ext cx="6452235" cy="65976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此类标题一般由制订计划的单位名称、完成时限、计划内容和计划文种四个部分构成，如“×× 职业学院 2023 年招生计划”。</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5"/>
            </p:custDataLst>
          </p:nvPr>
        </p:nvSpPr>
        <p:spPr>
          <a:xfrm>
            <a:off x="4292600" y="3213100"/>
            <a:ext cx="6466840" cy="76644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此类标题在完整式标题的基础上省略时限或单位，如“沃尔玛超市销售计划”“2023 年第一季度生产方案”“工作计划”等。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6"/>
            </p:custDataLst>
          </p:nvPr>
        </p:nvSpPr>
        <p:spPr>
          <a:xfrm>
            <a:off x="4292600" y="4143375"/>
            <a:ext cx="6363335" cy="97599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此类标题一般按计划的主题或要达到的目标拟定，多用于政府和主管部门的计划工作报告，如“团结动员全区广大职工，为实现中国梦而努力奋斗”。</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7"/>
            </p:custDataLst>
          </p:nvPr>
        </p:nvSpPr>
        <p:spPr>
          <a:xfrm>
            <a:off x="1435100" y="4218305"/>
            <a:ext cx="2261235" cy="647700"/>
          </a:xfrm>
          <a:prstGeom prst="roundRect">
            <a:avLst/>
          </a:prstGeom>
          <a:solidFill>
            <a:srgbClr val="418783"/>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（3）文章式标题。</a:t>
            </a:r>
            <a:endParaRPr lang="zh-CN" altLang="en-US" dirty="0">
              <a:solidFill>
                <a:schemeClr val="bg1"/>
              </a:solidFill>
              <a:cs typeface="+mn-ea"/>
              <a:sym typeface="+mn-lt"/>
            </a:endParaRPr>
          </a:p>
        </p:txBody>
      </p:sp>
      <p:sp>
        <p:nvSpPr>
          <p:cNvPr id="3" name="文本框 2"/>
          <p:cNvSpPr txBox="1"/>
          <p:nvPr/>
        </p:nvSpPr>
        <p:spPr>
          <a:xfrm>
            <a:off x="4404995" y="1541780"/>
            <a:ext cx="6096000" cy="368300"/>
          </a:xfrm>
          <a:prstGeom prst="rect">
            <a:avLst/>
          </a:prstGeom>
          <a:noFill/>
        </p:spPr>
        <p:txBody>
          <a:bodyPr wrap="square" rtlCol="0" anchor="t">
            <a:spAutoFit/>
          </a:bodyPr>
          <a:p>
            <a:pPr algn="ctr"/>
            <a:r>
              <a:rPr lang="zh-CN" altLang="en-US">
                <a:solidFill>
                  <a:schemeClr val="accent1"/>
                </a:solidFill>
                <a:latin typeface="微软雅黑" panose="020B0503020204020204" charset="-122"/>
                <a:ea typeface="微软雅黑" panose="020B0503020204020204" charset="-122"/>
                <a:sym typeface="+mn-ea"/>
              </a:rPr>
              <a:t>1. 标题</a:t>
            </a:r>
            <a:endParaRPr lang="zh-CN" altLang="en-US">
              <a:solidFill>
                <a:schemeClr val="accent1"/>
              </a:solidFill>
              <a:latin typeface="微软雅黑" panose="020B0503020204020204" charset="-122"/>
              <a:ea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700"/>
                                        <p:tgtEl>
                                          <p:spTgt spid="1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00"/>
                                        <p:tgtEl>
                                          <p:spTgt spid="15"/>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8068310" y="4520565"/>
            <a:ext cx="3484880" cy="174625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计划、总结</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1210310" y="1484630"/>
            <a:ext cx="9429750" cy="464185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2. 正文</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计划的正文包括引言、主体和结尾三个部分。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（1）引言。引言又称前言，在全文中起引导作用。引言一般要求简明扼要地介绍制订计划的背景、依据、指导思想，说明其意义和重要性，并列出所要达到的目标。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（2）主体。主体部分应说明计划的具体内容，即计划的目标和任务要求、措施和时间、实施步骤等事项。一份成功的计划应确保措施具体、分工明确、步骤有序和条理清晰。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（3）结尾。计划的结尾一般有总括式结尾和自然式结尾两种。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①总括式结尾：为使文意完整，少数计划可在文末概括说明完成计划的有利条件或表明信心和决心，如“本学期的工作一定会开展得丰富多彩，希望我部在以往所取得成绩的基础上再创辉煌，将我部的宣传工作推上一个新的台阶”。这段结尾简明扼要，表明了信心，提出了希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②自然式结尾：叙述完主体内容就自然收尾。</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DIAGRAM_VIRTUALLY_FRAME" val="{&quot;height&quot;:445.4,&quot;left&quot;:103.25,&quot;top&quot;:141.75,&quot;width&quot;:750.15}"/>
</p:tagLst>
</file>

<file path=ppt/tags/tag101.xml><?xml version="1.0" encoding="utf-8"?>
<p:tagLst xmlns:p="http://schemas.openxmlformats.org/presentationml/2006/main">
  <p:tag name="KSO_WM_BEAUTIFY_FLAG" val=""/>
  <p:tag name="KSO_WM_DIAGRAM_VIRTUALLY_FRAME" val="{&quot;height&quot;:445.4,&quot;left&quot;:103.25,&quot;top&quot;:141.75,&quot;width&quot;:750.15}"/>
</p:tagLst>
</file>

<file path=ppt/tags/tag102.xml><?xml version="1.0" encoding="utf-8"?>
<p:tagLst xmlns:p="http://schemas.openxmlformats.org/presentationml/2006/main">
  <p:tag name="KSO_WM_BEAUTIFY_FLAG" val=""/>
  <p:tag name="KSO_WM_DIAGRAM_VIRTUALLY_FRAME" val="{&quot;height&quot;:445.4,&quot;left&quot;:103.25,&quot;top&quot;:141.75,&quot;width&quot;:750.15}"/>
</p:tagLst>
</file>

<file path=ppt/tags/tag103.xml><?xml version="1.0" encoding="utf-8"?>
<p:tagLst xmlns:p="http://schemas.openxmlformats.org/presentationml/2006/main">
  <p:tag name="KSO_WM_BEAUTIFY_FLAG" val=""/>
  <p:tag name="KSO_WM_DIAGRAM_VIRTUALLY_FRAME" val="{&quot;height&quot;:445.4,&quot;left&quot;:103.25,&quot;top&quot;:141.75,&quot;width&quot;:750.15}"/>
</p:tagLst>
</file>

<file path=ppt/tags/tag104.xml><?xml version="1.0" encoding="utf-8"?>
<p:tagLst xmlns:p="http://schemas.openxmlformats.org/presentationml/2006/main">
  <p:tag name="KSO_WM_BEAUTIFY_FLAG" val=""/>
  <p:tag name="KSO_WM_DIAGRAM_VIRTUALLY_FRAME" val="{&quot;height&quot;:445.4,&quot;left&quot;:103.25,&quot;top&quot;:141.75,&quot;width&quot;:750.15}"/>
</p:tagLst>
</file>

<file path=ppt/tags/tag105.xml><?xml version="1.0" encoding="utf-8"?>
<p:tagLst xmlns:p="http://schemas.openxmlformats.org/presentationml/2006/main">
  <p:tag name="KSO_WM_BEAUTIFY_FLAG" val=""/>
  <p:tag name="KSO_WM_DIAGRAM_VIRTUALLY_FRAME" val="{&quot;height&quot;:445.4,&quot;left&quot;:103.25,&quot;top&quot;:141.75,&quot;width&quot;:750.15}"/>
</p:tagLst>
</file>

<file path=ppt/tags/tag106.xml><?xml version="1.0" encoding="utf-8"?>
<p:tagLst xmlns:p="http://schemas.openxmlformats.org/presentationml/2006/main">
  <p:tag name="KSO_WM_BEAUTIFY_FLAG" val=""/>
  <p:tag name="KSO_WM_DIAGRAM_VIRTUALLY_FRAME" val="{&quot;height&quot;:445.4,&quot;left&quot;:103.25,&quot;top&quot;:141.75,&quot;width&quot;:750.15}"/>
</p:tagLst>
</file>

<file path=ppt/tags/tag107.xml><?xml version="1.0" encoding="utf-8"?>
<p:tagLst xmlns:p="http://schemas.openxmlformats.org/presentationml/2006/main">
  <p:tag name="KSO_WM_DIAGRAM_VIRTUALLY_FRAME" val="{&quot;height&quot;:445.4,&quot;left&quot;:103.25,&quot;top&quot;:141.75,&quot;width&quot;:750.15}"/>
</p:tagLst>
</file>

<file path=ppt/tags/tag108.xml><?xml version="1.0" encoding="utf-8"?>
<p:tagLst xmlns:p="http://schemas.openxmlformats.org/presentationml/2006/main">
  <p:tag name="KSO_WM_BEAUTIFY_FLAG" val=""/>
  <p:tag name="KSO_WM_DIAGRAM_VIRTUALLY_FRAME" val="{&quot;height&quot;:445.4,&quot;left&quot;:103.25,&quot;top&quot;:141.75,&quot;width&quot;:750.15}"/>
</p:tagLst>
</file>

<file path=ppt/tags/tag109.xml><?xml version="1.0" encoding="utf-8"?>
<p:tagLst xmlns:p="http://schemas.openxmlformats.org/presentationml/2006/main">
  <p:tag name="KSO_WM_BEAUTIFY_FLAG" val=""/>
  <p:tag name="KSO_WM_DIAGRAM_VIRTUALLY_FRAME" val="{&quot;height&quot;:445.4,&quot;left&quot;:103.25,&quot;top&quot;:141.75,&quot;width&quot;:750.15}"/>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 name="KSO_WM_DIAGRAM_VIRTUALLY_FRAME" val="{&quot;height&quot;:445.4,&quot;left&quot;:103.25,&quot;top&quot;:141.75,&quot;width&quot;:750.15}"/>
</p:tagLst>
</file>

<file path=ppt/tags/tag111.xml><?xml version="1.0" encoding="utf-8"?>
<p:tagLst xmlns:p="http://schemas.openxmlformats.org/presentationml/2006/main">
  <p:tag name="KSO_WM_BEAUTIFY_FLAG" val=""/>
  <p:tag name="KSO_WM_DIAGRAM_VIRTUALLY_FRAME" val="{&quot;height&quot;:445.4,&quot;left&quot;:103.25,&quot;top&quot;:141.75,&quot;width&quot;:750.15}"/>
</p:tagLst>
</file>

<file path=ppt/tags/tag112.xml><?xml version="1.0" encoding="utf-8"?>
<p:tagLst xmlns:p="http://schemas.openxmlformats.org/presentationml/2006/main">
  <p:tag name="KSO_WM_BEAUTIFY_FLAG" val=""/>
  <p:tag name="KSO_WM_DIAGRAM_VIRTUALLY_FRAME" val="{&quot;height&quot;:445.4,&quot;left&quot;:103.25,&quot;top&quot;:141.75,&quot;width&quot;:750.15}"/>
</p:tagLst>
</file>

<file path=ppt/tags/tag113.xml><?xml version="1.0" encoding="utf-8"?>
<p:tagLst xmlns:p="http://schemas.openxmlformats.org/presentationml/2006/main">
  <p:tag name="KSO_WM_BEAUTIFY_FLAG" val=""/>
  <p:tag name="KSO_WM_DIAGRAM_VIRTUALLY_FRAME" val="{&quot;height&quot;:445.4,&quot;left&quot;:103.25,&quot;top&quot;:141.75,&quot;width&quot;:750.15}"/>
</p:tagLst>
</file>

<file path=ppt/tags/tag114.xml><?xml version="1.0" encoding="utf-8"?>
<p:tagLst xmlns:p="http://schemas.openxmlformats.org/presentationml/2006/main">
  <p:tag name="KSO_WM_BEAUTIFY_FLAG" val=""/>
  <p:tag name="KSO_WM_DIAGRAM_VIRTUALLY_FRAME" val="{&quot;height&quot;:445.4,&quot;left&quot;:103.25,&quot;top&quot;:141.75,&quot;width&quot;:750.15}"/>
</p:tagLst>
</file>

<file path=ppt/tags/tag115.xml><?xml version="1.0" encoding="utf-8"?>
<p:tagLst xmlns:p="http://schemas.openxmlformats.org/presentationml/2006/main">
  <p:tag name="KSO_WM_BEAUTIFY_FLAG" val=""/>
  <p:tag name="KSO_WM_DIAGRAM_VIRTUALLY_FRAME" val="{&quot;height&quot;:445.4,&quot;left&quot;:103.25,&quot;top&quot;:141.75,&quot;width&quot;:750.15}"/>
</p:tagLst>
</file>

<file path=ppt/tags/tag116.xml><?xml version="1.0" encoding="utf-8"?>
<p:tagLst xmlns:p="http://schemas.openxmlformats.org/presentationml/2006/main">
  <p:tag name="KSO_WM_BEAUTIFY_FLAG" val=""/>
  <p:tag name="KSO_WM_DIAGRAM_VIRTUALLY_FRAME" val="{&quot;height&quot;:445.4,&quot;left&quot;:103.25,&quot;top&quot;:141.75,&quot;width&quot;:750.15}"/>
</p:tagLst>
</file>

<file path=ppt/tags/tag117.xml><?xml version="1.0" encoding="utf-8"?>
<p:tagLst xmlns:p="http://schemas.openxmlformats.org/presentationml/2006/main">
  <p:tag name="KSO_WM_BEAUTIFY_FLAG" val=""/>
  <p:tag name="KSO_WM_DIAGRAM_VIRTUALLY_FRAME" val="{&quot;height&quot;:445.4,&quot;left&quot;:103.25,&quot;top&quot;:141.75,&quot;width&quot;:750.15}"/>
</p:tagLst>
</file>

<file path=ppt/tags/tag118.xml><?xml version="1.0" encoding="utf-8"?>
<p:tagLst xmlns:p="http://schemas.openxmlformats.org/presentationml/2006/main">
  <p:tag name="KSO_WM_SPECIAL_SOURCE" val="bdnul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SPECIAL_SOURCE" val="bdnull"/>
</p:tagLst>
</file>

<file path=ppt/tags/tag120.xml><?xml version="1.0" encoding="utf-8"?>
<p:tagLst xmlns:p="http://schemas.openxmlformats.org/presentationml/2006/main">
  <p:tag name="KSO_WM_SPECIAL_SOURCE" val="bdnul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SPECIAL_SOURCE" val="bdnul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SPECIAL_SOURCE" val="bdnul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SPECIAL_SOURCE" val="bdnul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SPECIAL_SOURCE" val="bdnul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SPECIAL_SOURCE" val="bdnul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1_5*l_h_f*1_2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SPECIAL_SOURCE" val="bdnul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SPECIAL_SOURCE" val="bdnull"/>
</p:tagLst>
</file>

<file path=ppt/tags/tag146.xml><?xml version="1.0" encoding="utf-8"?>
<p:tagLst xmlns:p="http://schemas.openxmlformats.org/presentationml/2006/main">
  <p:tag name="KSO_WM_BEAUTIFY_FLAG" val=""/>
  <p:tag name="KSO_WM_DIAGRAM_VIRTUALLY_FRAME" val="{&quot;height&quot;:292,&quot;left&quot;:119.05,&quot;top&quot;:154.9,&quot;width&quot;:743.35}"/>
</p:tagLst>
</file>

<file path=ppt/tags/tag147.xml><?xml version="1.0" encoding="utf-8"?>
<p:tagLst xmlns:p="http://schemas.openxmlformats.org/presentationml/2006/main">
  <p:tag name="KSO_WM_BEAUTIFY_FLAG" val=""/>
  <p:tag name="KSO_WM_DIAGRAM_VIRTUALLY_FRAME" val="{&quot;height&quot;:292,&quot;left&quot;:119.05,&quot;top&quot;:154.9,&quot;width&quot;:743.35}"/>
</p:tagLst>
</file>

<file path=ppt/tags/tag148.xml><?xml version="1.0" encoding="utf-8"?>
<p:tagLst xmlns:p="http://schemas.openxmlformats.org/presentationml/2006/main">
  <p:tag name="KSO_WM_BEAUTIFY_FLAG" val=""/>
  <p:tag name="KSO_WM_DIAGRAM_VIRTUALLY_FRAME" val="{&quot;height&quot;:292,&quot;left&quot;:119.05,&quot;top&quot;:154.9,&quot;width&quot;:743.35}"/>
</p:tagLst>
</file>

<file path=ppt/tags/tag149.xml><?xml version="1.0" encoding="utf-8"?>
<p:tagLst xmlns:p="http://schemas.openxmlformats.org/presentationml/2006/main">
  <p:tag name="KSO_WM_BEAUTIFY_FLAG" val=""/>
  <p:tag name="KSO_WM_DIAGRAM_VIRTUALLY_FRAME" val="{&quot;height&quot;:292,&quot;left&quot;:119.05,&quot;top&quot;:154.9,&quot;width&quot;:743.35}"/>
</p:tagLst>
</file>

<file path=ppt/tags/tag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1_5*l_h_f*1_4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150.xml><?xml version="1.0" encoding="utf-8"?>
<p:tagLst xmlns:p="http://schemas.openxmlformats.org/presentationml/2006/main">
  <p:tag name="KSO_WM_BEAUTIFY_FLAG" val=""/>
  <p:tag name="KSO_WM_DIAGRAM_VIRTUALLY_FRAME" val="{&quot;height&quot;:292,&quot;left&quot;:119.05,&quot;top&quot;:154.9,&quot;width&quot;:743.35}"/>
</p:tagLst>
</file>

<file path=ppt/tags/tag151.xml><?xml version="1.0" encoding="utf-8"?>
<p:tagLst xmlns:p="http://schemas.openxmlformats.org/presentationml/2006/main">
  <p:tag name="KSO_WM_BEAUTIFY_FLAG" val=""/>
  <p:tag name="KSO_WM_DIAGRAM_VIRTUALLY_FRAME" val="{&quot;height&quot;:292,&quot;left&quot;:119.05,&quot;top&quot;:154.9,&quot;width&quot;:743.35}"/>
</p:tagLst>
</file>

<file path=ppt/tags/tag152.xml><?xml version="1.0" encoding="utf-8"?>
<p:tagLst xmlns:p="http://schemas.openxmlformats.org/presentationml/2006/main">
  <p:tag name="KSO_WM_BEAUTIFY_FLAG" val=""/>
  <p:tag name="KSO_WM_DIAGRAM_VIRTUALLY_FRAME" val="{&quot;height&quot;:292,&quot;left&quot;:119.05,&quot;top&quot;:154.9,&quot;width&quot;:743.35}"/>
</p:tagLst>
</file>

<file path=ppt/tags/tag153.xml><?xml version="1.0" encoding="utf-8"?>
<p:tagLst xmlns:p="http://schemas.openxmlformats.org/presentationml/2006/main">
  <p:tag name="KSO_WM_BEAUTIFY_FLAG" val=""/>
  <p:tag name="KSO_WM_DIAGRAM_VIRTUALLY_FRAME" val="{&quot;height&quot;:292,&quot;left&quot;:119.05,&quot;top&quot;:154.9,&quot;width&quot;:743.35}"/>
</p:tagLst>
</file>

<file path=ppt/tags/tag154.xml><?xml version="1.0" encoding="utf-8"?>
<p:tagLst xmlns:p="http://schemas.openxmlformats.org/presentationml/2006/main">
  <p:tag name="KSO_WM_BEAUTIFY_FLAG" val=""/>
  <p:tag name="KSO_WM_DIAGRAM_VIRTUALLY_FRAME" val="{&quot;height&quot;:292,&quot;left&quot;:119.05,&quot;top&quot;:154.9,&quot;width&quot;:743.35}"/>
</p:tagLst>
</file>

<file path=ppt/tags/tag155.xml><?xml version="1.0" encoding="utf-8"?>
<p:tagLst xmlns:p="http://schemas.openxmlformats.org/presentationml/2006/main">
  <p:tag name="KSO_WM_BEAUTIFY_FLAG" val=""/>
  <p:tag name="KSO_WM_DIAGRAM_VIRTUALLY_FRAME" val="{&quot;height&quot;:292,&quot;left&quot;:119.05,&quot;top&quot;:154.9,&quot;width&quot;:743.35}"/>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SPECIAL_SOURCE" val="bdnul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301_5*l_h_f*1_5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UNIT_COMPATIBLE" val="0"/>
  <p:tag name="KSO_WM_UNIT_DIAGRAM_ISREFERUNIT" val="0"/>
  <p:tag name="KSO_WM_TEMPLATE_INDEX" val="20231355"/>
  <p:tag name="KSO_WM_TAG_VERSION" val="3.0"/>
  <p:tag name="KSO_WM_DIAGRAM_VERSION" val="3"/>
  <p:tag name="KSO_WM_DIAGRAM_MIN_ITEMCNT" val="2"/>
  <p:tag name="KSO_WM_UNIT_SUBTYPE" val="a"/>
  <p:tag name="KSO_WM_UNIT_NOCLEAR" val="0"/>
  <p:tag name="KSO_WM_UNIT_VALUE" val="50"/>
  <p:tag name="KSO_WM_UNIT_HIGHLIGHT" val="0"/>
  <p:tag name="KSO_WM_UNIT_DIAGRAM_ISNUMVISUAL" val="0"/>
  <p:tag name="KSO_WM_DIAGRAM_GROUP_CODE" val="l1-1"/>
  <p:tag name="KSO_WM_UNIT_TYPE" val="l_h_f"/>
  <p:tag name="KSO_WM_UNIT_INDEX" val="1_1_1"/>
  <p:tag name="KSO_WM_UNIT_ID" val="diagram20231355_1*l_h_f*1_1_1"/>
  <p:tag name="KSO_WM_TEMPLATE_CATEGORY" val="diagram"/>
  <p:tag name="KSO_WM_UNIT_LAYERLEVEL" val="1_1_1"/>
  <p:tag name="KSO_WM_BEAUTIFY_FLAG" val="#wm#"/>
  <p:tag name="KSO_WM_DIAGRAM_COLOR_TEXT_CAN_REMOVE" val="n"/>
  <p:tag name="KSO_WM_DIAGRAM_MAX_ITEMCNT" val="6"/>
  <p:tag name="KSO_WM_DIAGRAM_VIRTUALLY_FRAME" val="{&quot;height&quot;:201.67275391105613,&quot;left&quot;:85.57896479569081,&quot;top&quot;:267.25,&quot;width&quot;:658.3204956054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589999973773956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25"/>
  <p:tag name="KSO_WM_DIAGRAM_COLOR_TRICK" val="2"/>
  <p:tag name="KSO_WM_UNIT_PRESET_TEXT" val="单击此处输入你的正文，文字是您思想的提炼。单击此处输入你的正文，文字是提炼。请尽量言简意赅阐述观点。&#10;"/>
  <p:tag name="KSO_WM_UNIT_FILL_TYPE" val="3"/>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31355_1*l_h_i*1_1_2"/>
  <p:tag name="KSO_WM_TEMPLATE_CATEGORY" val="diagram"/>
  <p:tag name="KSO_WM_TEMPLATE_INDEX" val="20231355"/>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01.67275391105613,&quot;left&quot;:85.57896479569081,&quot;top&quot;:267.25,&quot;width&quot;:658.320495605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2,&quot;pos&quot;:0.7699999809265137,&quot;rgb&quot;:&quot;#80a0f4&quot;,&quot;transparency&quot;:1},{&quot;brightness&quot;:-0.25,&quot;colorType&quot;:1,&quot;foreColorIndex&quot;:5,&quot;pos&quot;:1,&quot;transparency&quot;:1},{&quot;brightness&quot;:0,&quot;colorType&quot;:2,&quot;pos&quot;:0.27000001072883606,&quot;rgb&quot;:&quot;#ffffff&quot;,&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1"/>
  <p:tag name="KSO_WM_UNIT_TEXT_FILL_TYPE" val="3"/>
</p:tagLst>
</file>

<file path=ppt/tags/tag163.xml><?xml version="1.0" encoding="utf-8"?>
<p:tagLst xmlns:p="http://schemas.openxmlformats.org/presentationml/2006/main">
  <p:tag name="KSO_WM_UNIT_COMPATIBLE" val="0"/>
  <p:tag name="KSO_WM_UNIT_DIAGRAM_ISREFERUNIT" val="0"/>
  <p:tag name="KSO_WM_TEMPLATE_INDEX" val="20231355"/>
  <p:tag name="KSO_WM_TAG_VERSION" val="3.0"/>
  <p:tag name="KSO_WM_DIAGRAM_VERSION" val="3"/>
  <p:tag name="KSO_WM_DIAGRAM_MIN_ITEMCNT" val="2"/>
  <p:tag name="KSO_WM_UNIT_SUBTYPE" val="a"/>
  <p:tag name="KSO_WM_UNIT_NOCLEAR" val="0"/>
  <p:tag name="KSO_WM_UNIT_VALUE" val="50"/>
  <p:tag name="KSO_WM_UNIT_HIGHLIGHT" val="0"/>
  <p:tag name="KSO_WM_UNIT_DIAGRAM_ISNUMVISUAL" val="0"/>
  <p:tag name="KSO_WM_DIAGRAM_GROUP_CODE" val="l1-1"/>
  <p:tag name="KSO_WM_UNIT_TYPE" val="l_h_f"/>
  <p:tag name="KSO_WM_UNIT_INDEX" val="1_2_1"/>
  <p:tag name="KSO_WM_UNIT_ID" val="diagram20231355_1*l_h_f*1_2_1"/>
  <p:tag name="KSO_WM_TEMPLATE_CATEGORY" val="diagram"/>
  <p:tag name="KSO_WM_UNIT_LAYERLEVEL" val="1_1_1"/>
  <p:tag name="KSO_WM_BEAUTIFY_FLAG" val="#wm#"/>
  <p:tag name="KSO_WM_DIAGRAM_COLOR_TEXT_CAN_REMOVE" val="n"/>
  <p:tag name="KSO_WM_DIAGRAM_MAX_ITEMCNT" val="6"/>
  <p:tag name="KSO_WM_DIAGRAM_VIRTUALLY_FRAME" val="{&quot;height&quot;:201.67275391105613,&quot;left&quot;:85.57896479569081,&quot;top&quot;:267.25,&quot;width&quot;:658.3204956054688}"/>
  <p:tag name="KSO_WM_DIAGRAM_COLOR_MATCH_VALUE" val="{&quot;shape&quot;:{&quot;fill&quot;:{&quot;gradient&quot;:[{&quot;brightness&quot;:0,&quot;colorType&quot;:1,&quot;foreColorIndex&quot;:7,&quot;pos&quot;:1,&quot;transparency&quot;:0},{&quot;brightness&quot;:-0.25,&quot;colorType&quot;:1,&quot;foreColorIndex&quot;:7,&quot;pos&quot;:0,&quot;transparency&quot;:0}],&quot;type&quot;:3},&quot;glow&quot;:{&quot;colorType&quot;:0},&quot;line&quot;:{&quot;type&quot;:0},&quot;shadow&quot;:{&quot;brightness&quot;:0,&quot;colorType&quot;:1,&quot;foreColorIndex&quot;:7,&quot;transparency&quot;:0.589999973773956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25"/>
  <p:tag name="KSO_WM_DIAGRAM_COLOR_TRICK" val="2"/>
  <p:tag name="KSO_WM_UNIT_PRESET_TEXT" val="单击此处输入你的正文，文字是您思想的提炼。单击此处输入你的正文，文字是提炼。请尽量言简意赅阐述观点。"/>
  <p:tag name="KSO_WM_UNIT_FILL_TYPE" val="3"/>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31355_1*l_h_i*1_2_2"/>
  <p:tag name="KSO_WM_TEMPLATE_CATEGORY" val="diagram"/>
  <p:tag name="KSO_WM_TEMPLATE_INDEX" val="20231355"/>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01.67275391105613,&quot;left&quot;:85.57896479569081,&quot;top&quot;:267.25,&quot;width&quot;:658.320495605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7,&quot;pos&quot;:0.7699999809265137,&quot;transparency&quot;:1},{&quot;brightness&quot;:-0.25,&quot;colorType&quot;:1,&quot;foreColorIndex&quot;:7,&quot;pos&quot;:1,&quot;transparency&quot;:0},{&quot;brightness&quot;:0,&quot;colorType&quot;:2,&quot;pos&quot;:0.27000001072883606,&quot;rgb&quot;:&quot;#ffffff&quot;,&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2"/>
  <p:tag name="KSO_WM_UNIT_TEXT_FILL_TYPE" val="3"/>
</p:tagLst>
</file>

<file path=ppt/tags/tag165.xml><?xml version="1.0" encoding="utf-8"?>
<p:tagLst xmlns:p="http://schemas.openxmlformats.org/presentationml/2006/main">
  <p:tag name="KSO_WM_SPECIAL_SOURCE" val="bdnul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77_1*l_h_i*1_1_2"/>
  <p:tag name="KSO_WM_TEMPLATE_CATEGORY" val="diagram"/>
  <p:tag name="KSO_WM_TEMPLATE_INDEX" val="20231377"/>
  <p:tag name="KSO_WM_UNIT_LAYERLEVEL" val="1_1_1"/>
  <p:tag name="KSO_WM_TAG_VERSION" val="3.0"/>
  <p:tag name="KSO_WM_DIAGRAM_VERSION" val="3"/>
  <p:tag name="KSO_WM_DIAGRAM_COLOR_TEXT_CAN_REMOVE" val="n"/>
  <p:tag name="KSO_WM_BEAUTIFY_FLAG" val="#wm#"/>
  <p:tag name="KSO_WM_UNIT_FILL_FORE_SCHEMECOLOR_INDEX" val="5"/>
  <p:tag name="KSO_WM_UNIT_LINE_FORE_SCHEMECOLOR_INDEX" val="5"/>
  <p:tag name="KSO_WM_DIAGRAM_MAX_ITEMCNT" val="6"/>
  <p:tag name="KSO_WM_DIAGRAM_MIN_ITEMCNT" val="2"/>
  <p:tag name="KSO_WM_DIAGRAM_VIRTUALLY_FRAME" val="{&quot;height&quot;:268.8,&quot;left&quot;:-177.77496062992122,&quot;top&quot;:231.42503937007876,&quot;width&quot;:735.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1_5*l_h_f*1_1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77_1*l_h_i*1_1_3"/>
  <p:tag name="KSO_WM_TEMPLATE_CATEGORY" val="diagram"/>
  <p:tag name="KSO_WM_TEMPLATE_INDEX" val="20231377"/>
  <p:tag name="KSO_WM_UNIT_LAYERLEVEL" val="1_1_1"/>
  <p:tag name="KSO_WM_TAG_VERSION" val="3.0"/>
  <p:tag name="KSO_WM_DIAGRAM_VERSION" val="3"/>
  <p:tag name="KSO_WM_DIAGRAM_COLOR_TEXT_CAN_REMOVE" val="n"/>
  <p:tag name="KSO_WM_BEAUTIFY_FLAG" val="#wm#"/>
  <p:tag name="KSO_WM_UNIT_LINE_FORE_SCHEMECOLOR_INDEX" val="5"/>
  <p:tag name="KSO_WM_DIAGRAM_MAX_ITEMCNT" val="6"/>
  <p:tag name="KSO_WM_DIAGRAM_MIN_ITEMCNT" val="2"/>
  <p:tag name="KSO_WM_DIAGRAM_VIRTUALLY_FRAME" val="{&quot;height&quot;:268.8,&quot;left&quot;:-177.77496062992122,&quot;top&quot;:231.42503937007876,&quot;width&quot;:735.55}"/>
  <p:tag name="KSO_WM_DIAGRAM_COLOR_MATCH_VALUE" val="{&quot;shape&quot;:{&quot;fill&quot;:{&quot;solid&quot;:{&quot;brightness&quot;:0,&quot;colorType&quot;:1,&quot;foreColorIndex&quot;:14,&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77_1*l_h_f*1_1_1"/>
  <p:tag name="KSO_WM_TEMPLATE_CATEGORY" val="diagram"/>
  <p:tag name="KSO_WM_TEMPLATE_INDEX" val="20231377"/>
  <p:tag name="KSO_WM_UNIT_LAYERLEVEL" val="1_1_1"/>
  <p:tag name="KSO_WM_TAG_VERSION" val="3.0"/>
  <p:tag name="KSO_WM_DIAGRAM_VERSION" val="3"/>
  <p:tag name="KSO_WM_DIAGRAM_COLOR_TEXT_CAN_REMOVE" val="n"/>
  <p:tag name="KSO_WM_UNIT_VALUE" val="35"/>
  <p:tag name="KSO_WM_BEAUTIFY_FLAG" val="#wm#"/>
  <p:tag name="KSO_WM_UNIT_PRESET_TEXT" val="单击此处输入你的正文，文字是您思想的提炼，为了最终演示发布的良好效果"/>
  <p:tag name="KSO_WM_DIAGRAM_MAX_ITEMCNT" val="6"/>
  <p:tag name="KSO_WM_DIAGRAM_MIN_ITEMCNT" val="2"/>
  <p:tag name="KSO_WM_DIAGRAM_VIRTUALLY_FRAME" val="{&quot;height&quot;:268.8,&quot;left&quot;:-177.77496062992122,&quot;top&quot;:231.42503937007876,&quot;width&quot;:7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77_1*l_h_i*1_2_2"/>
  <p:tag name="KSO_WM_TEMPLATE_CATEGORY" val="diagram"/>
  <p:tag name="KSO_WM_TEMPLATE_INDEX" val="2023137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8.8,&quot;left&quot;:-177.77496062992122,&quot;top&quot;:231.42503937007876,&quot;width&quot;:735.55}"/>
  <p:tag name="KSO_WM_DIAGRAM_COLOR_MATCH_VALUE" val="{&quot;shape&quot;:{&quot;fill&quot;:{&quot;solid&quot;:{&quot;brightness&quot;:0,&quot;colorType&quot;:2,&quot;rgb&quot;:&quot;#bfbfbf&quot;,&quot;transparency&quot;:0},&quot;type&quot;:1},&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77_1*l_h_i*1_2_3"/>
  <p:tag name="KSO_WM_TEMPLATE_CATEGORY" val="diagram"/>
  <p:tag name="KSO_WM_TEMPLATE_INDEX" val="2023137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8.8,&quot;left&quot;:-177.77496062992122,&quot;top&quot;:231.42503937007876,&quot;width&quot;:735.55}"/>
  <p:tag name="KSO_WM_DIAGRAM_COLOR_MATCH_VALUE" val="{&quot;shape&quot;:{&quot;fill&quot;:{&quot;solid&quot;:{&quot;brightness&quot;:0,&quot;colorType&quot;:1,&quot;foreColorIndex&quot;:14,&quot;transparency&quot;:0},&quot;type&quot;:1},&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77_1*l_h_f*1_2_1"/>
  <p:tag name="KSO_WM_TEMPLATE_CATEGORY" val="diagram"/>
  <p:tag name="KSO_WM_TEMPLATE_INDEX" val="20231377"/>
  <p:tag name="KSO_WM_UNIT_LAYERLEVEL" val="1_1_1"/>
  <p:tag name="KSO_WM_TAG_VERSION" val="3.0"/>
  <p:tag name="KSO_WM_DIAGRAM_VERSION" val="3"/>
  <p:tag name="KSO_WM_DIAGRAM_COLOR_TEXT_CAN_REMOVE" val="n"/>
  <p:tag name="KSO_WM_UNIT_VALUE" val="35"/>
  <p:tag name="KSO_WM_BEAUTIFY_FLAG" val="#wm#"/>
  <p:tag name="KSO_WM_UNIT_PRESET_TEXT" val="单击此处输入你的正文，文字是您思想的提炼，为了最终演示发布的良好效果"/>
  <p:tag name="KSO_WM_DIAGRAM_MAX_ITEMCNT" val="6"/>
  <p:tag name="KSO_WM_DIAGRAM_MIN_ITEMCNT" val="2"/>
  <p:tag name="KSO_WM_DIAGRAM_VIRTUALLY_FRAME" val="{&quot;height&quot;:268.8,&quot;left&quot;:-177.77496062992122,&quot;top&quot;:231.42503937007876,&quot;width&quot;:7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5.xml><?xml version="1.0" encoding="utf-8"?>
<p:tagLst xmlns:p="http://schemas.openxmlformats.org/presentationml/2006/main">
  <p:tag name="KSO_WM_SPECIAL_SOURCE" val="bdnul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1_5*l_h_i*1_1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SPECIAL_SOURCE" val="bdnul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SPECIAL_SOURCE" val="bdnul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1_5*l_h_i*1_1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5"/>
  <p:tag name="KSO_WM_UNIT_FILL_FORE_SCHEMECOLOR_INDEX_BRIGHTNESS" val="-0.25"/>
  <p:tag name="KSO_WM_DIAGRAM_USE_COLOR_VALUE" val="{&quot;color_scheme&quot;:1,&quot;color_type&quot;:1,&quot;theme_color_indexes&quot;:[]}"/>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SPECIAL_SOURCE" val="bdnul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SPECIAL_SOURCE" val="bdnul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SPECIAL_SOURCE" val="bdnul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01_5*l_h_i*1_4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1,&quot;foreColorIndex&quot;:8,&quot;transparency&quot;:0},&quot;type&quot;:1},&quot;glow&quot;:{&quot;colorType&quot;:0},&quot;line&quot;:{&quot;type&quot;:0},&quot;shadow&quot;:{&quot;brightness&quot;:0,&quot;colorType&quot;:1,&quot;foreColorIndex&quot;:8,&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SPECIAL_SOURCE" val="bdnul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SPECIAL_SOURCE" val="bdnul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SPECIAL_SOURCE" val="bdnul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01_5*l_h_i*1_4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2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8"/>
  <p:tag name="KSO_WM_UNIT_FILL_FORE_SCHEMECOLOR_INDEX_BRIGHTNESS" val="-0.25"/>
  <p:tag name="KSO_WM_DIAGRAM_USE_COLOR_VALUE" val="{&quot;color_scheme&quot;:1,&quot;color_type&quot;:1,&quot;theme_color_indexes&quot;:[]}"/>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 name="KSO_WM_DIAGRAM_VIRTUALLY_FRAME" val="{&quot;height&quot;:256.15,&quot;left&quot;:137.7,&quot;top&quot;:164.2,&quot;width&quot;:756.7}"/>
</p:tagLst>
</file>

<file path=ppt/tags/tag212.xml><?xml version="1.0" encoding="utf-8"?>
<p:tagLst xmlns:p="http://schemas.openxmlformats.org/presentationml/2006/main">
  <p:tag name="KSO_WM_BEAUTIFY_FLAG" val=""/>
  <p:tag name="KSO_WM_DIAGRAM_VIRTUALLY_FRAME" val="{&quot;height&quot;:256.15,&quot;left&quot;:137.7,&quot;top&quot;:164.2,&quot;width&quot;:756.7}"/>
</p:tagLst>
</file>

<file path=ppt/tags/tag213.xml><?xml version="1.0" encoding="utf-8"?>
<p:tagLst xmlns:p="http://schemas.openxmlformats.org/presentationml/2006/main">
  <p:tag name="KSO_WM_BEAUTIFY_FLAG" val=""/>
  <p:tag name="KSO_WM_DIAGRAM_VIRTUALLY_FRAME" val="{&quot;height&quot;:256.15,&quot;left&quot;:137.7,&quot;top&quot;:164.2,&quot;width&quot;:756.7}"/>
</p:tagLst>
</file>

<file path=ppt/tags/tag214.xml><?xml version="1.0" encoding="utf-8"?>
<p:tagLst xmlns:p="http://schemas.openxmlformats.org/presentationml/2006/main">
  <p:tag name="KSO_WM_BEAUTIFY_FLAG" val=""/>
  <p:tag name="KSO_WM_DIAGRAM_VIRTUALLY_FRAME" val="{&quot;height&quot;:256.15,&quot;left&quot;:137.7,&quot;top&quot;:164.2,&quot;width&quot;:756.7}"/>
</p:tagLst>
</file>

<file path=ppt/tags/tag215.xml><?xml version="1.0" encoding="utf-8"?>
<p:tagLst xmlns:p="http://schemas.openxmlformats.org/presentationml/2006/main">
  <p:tag name="KSO_WM_BEAUTIFY_FLAG" val=""/>
  <p:tag name="KSO_WM_DIAGRAM_VIRTUALLY_FRAME" val="{&quot;height&quot;:256.15,&quot;left&quot;:137.7,&quot;top&quot;:164.2,&quot;width&quot;:756.7}"/>
</p:tagLst>
</file>

<file path=ppt/tags/tag216.xml><?xml version="1.0" encoding="utf-8"?>
<p:tagLst xmlns:p="http://schemas.openxmlformats.org/presentationml/2006/main">
  <p:tag name="KSO_WM_BEAUTIFY_FLAG" val=""/>
  <p:tag name="KSO_WM_DIAGRAM_VIRTUALLY_FRAME" val="{&quot;height&quot;:256.15,&quot;left&quot;:137.7,&quot;top&quot;:164.2,&quot;width&quot;:756.7}"/>
</p:tagLst>
</file>

<file path=ppt/tags/tag217.xml><?xml version="1.0" encoding="utf-8"?>
<p:tagLst xmlns:p="http://schemas.openxmlformats.org/presentationml/2006/main">
  <p:tag name="KSO_WM_SPECIAL_SOURCE" val="bdnul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1_5*l_h_f*1_3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220.xml><?xml version="1.0" encoding="utf-8"?>
<p:tagLst xmlns:p="http://schemas.openxmlformats.org/presentationml/2006/main">
  <p:tag name="KSO_WM_SPECIAL_SOURCE" val="bdnul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SPECIAL_SOURCE" val="bdnul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SPECIAL_SOURCE" val="bdnul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1_5*l_h_i*1_2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1,&quot;foreColorIndex&quot;:6,&quot;transparency&quot;:0},&quot;type&quot;:1},&quot;glow&quot;:{&quot;colorType&quot;:0},&quot;line&quot;:{&quot;type&quot;:0},&quot;shadow&quot;:{&quot;brightness&quot;:0,&quot;colorType&quot;:1,&quot;foreColorIndex&quot;:6,&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230.xml><?xml version="1.0" encoding="utf-8"?>
<p:tagLst xmlns:p="http://schemas.openxmlformats.org/presentationml/2006/main">
  <p:tag name="KSO_WM_SPECIAL_SOURCE" val="bdnul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SPECIAL_SOURCE" val="bdnul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DIAGRAM_VIRTUALLY_FRAME" val="{&quot;height&quot;:398.04560469584936,&quot;left&quot;:135.14425196850394,&quot;top&quot;:163.03653543307087,&quot;width&quot;:695.4359055118111}"/>
</p:tagLst>
</file>

<file path=ppt/tags/tag237.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38.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39.xml><?xml version="1.0" encoding="utf-8"?>
<p:tagLst xmlns:p="http://schemas.openxmlformats.org/presentationml/2006/main">
  <p:tag name="KSO_WM_DIAGRAM_VIRTUALLY_FRAME" val="{&quot;height&quot;:398.04560469584936,&quot;left&quot;:135.14425196850394,&quot;top&quot;:163.03653543307087,&quot;width&quot;:695.435905511811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1_5*l_h_i*1_2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2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25"/>
  <p:tag name="KSO_WM_DIAGRAM_USE_COLOR_VALUE" val="{&quot;color_scheme&quot;:1,&quot;color_type&quot;:1,&quot;theme_color_indexes&quot;:[]}"/>
</p:tagLst>
</file>

<file path=ppt/tags/tag240.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41.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42.xml><?xml version="1.0" encoding="utf-8"?>
<p:tagLst xmlns:p="http://schemas.openxmlformats.org/presentationml/2006/main">
  <p:tag name="KSO_WM_DIAGRAM_VIRTUALLY_FRAME" val="{&quot;height&quot;:398.04560469584936,&quot;left&quot;:135.14425196850394,&quot;top&quot;:163.03653543307087,&quot;width&quot;:695.4359055118111}"/>
</p:tagLst>
</file>

<file path=ppt/tags/tag243.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44.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45.xml><?xml version="1.0" encoding="utf-8"?>
<p:tagLst xmlns:p="http://schemas.openxmlformats.org/presentationml/2006/main">
  <p:tag name="KSO_WM_DIAGRAM_VIRTUALLY_FRAME" val="{&quot;height&quot;:398.04560469584936,&quot;left&quot;:135.14425196850394,&quot;top&quot;:163.03653543307087,&quot;width&quot;:695.4359055118111}"/>
</p:tagLst>
</file>

<file path=ppt/tags/tag246.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47.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48.xml><?xml version="1.0" encoding="utf-8"?>
<p:tagLst xmlns:p="http://schemas.openxmlformats.org/presentationml/2006/main">
  <p:tag name="KSO_WM_DIAGRAM_VIRTUALLY_FRAME" val="{&quot;height&quot;:398.04560469584936,&quot;left&quot;:135.14425196850394,&quot;top&quot;:163.03653543307087,&quot;width&quot;:695.4359055118111}"/>
</p:tagLst>
</file>

<file path=ppt/tags/tag249.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01_5*l_h_i*1_5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1,&quot;foreColorIndex&quot;:9,&quot;transparency&quot;:0},&quot;type&quot;:1},&quot;glow&quot;:{&quot;colorType&quot;:0},&quot;line&quot;:{&quot;type&quot;:0},&quot;shadow&quot;:{&quot;brightness&quot;:0,&quot;colorType&quot;:1,&quot;foreColorIndex&quot;:9,&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250.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51.xml><?xml version="1.0" encoding="utf-8"?>
<p:tagLst xmlns:p="http://schemas.openxmlformats.org/presentationml/2006/main">
  <p:tag name="KSO_WM_DIAGRAM_VIRTUALLY_FRAME" val="{&quot;height&quot;:398.04560469584936,&quot;left&quot;:135.14425196850394,&quot;top&quot;:163.03653543307087,&quot;width&quot;:695.4359055118111}"/>
</p:tagLst>
</file>

<file path=ppt/tags/tag252.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53.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54.xml><?xml version="1.0" encoding="utf-8"?>
<p:tagLst xmlns:p="http://schemas.openxmlformats.org/presentationml/2006/main">
  <p:tag name="KSO_WM_DIAGRAM_VIRTUALLY_FRAME" val="{&quot;height&quot;:398.04560469584936,&quot;left&quot;:135.14425196850394,&quot;top&quot;:163.03653543307087,&quot;width&quot;:695.4359055118111}"/>
</p:tagLst>
</file>

<file path=ppt/tags/tag255.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56.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57.xml><?xml version="1.0" encoding="utf-8"?>
<p:tagLst xmlns:p="http://schemas.openxmlformats.org/presentationml/2006/main">
  <p:tag name="KSO_WM_DIAGRAM_VIRTUALLY_FRAME" val="{&quot;height&quot;:398.04560469584936,&quot;left&quot;:135.14425196850394,&quot;top&quot;:163.03653543307087,&quot;width&quot;:695.4359055118111}"/>
</p:tagLst>
</file>

<file path=ppt/tags/tag258.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59.xml><?xml version="1.0" encoding="utf-8"?>
<p:tagLst xmlns:p="http://schemas.openxmlformats.org/presentationml/2006/main">
  <p:tag name="KSO_WM_BEAUTIFY_FLAG" val=""/>
  <p:tag name="KSO_WM_DIAGRAM_VIRTUALLY_FRAME" val="{&quot;height&quot;:398.04560469584936,&quot;left&quot;:135.14425196850394,&quot;top&quot;:163.03653543307087,&quot;width&quot;:695.435905511811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1301_5*l_h_i*1_5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25,&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9"/>
  <p:tag name="KSO_WM_UNIT_FILL_FORE_SCHEMECOLOR_INDEX_BRIGHTNESS" val="-0.25"/>
  <p:tag name="KSO_WM_DIAGRAM_USE_COLOR_VALUE" val="{&quot;color_scheme&quot;:1,&quot;color_type&quot;:1,&quot;theme_color_indexes&quot;:[]}"/>
</p:tagLst>
</file>

<file path=ppt/tags/tag260.xml><?xml version="1.0" encoding="utf-8"?>
<p:tagLst xmlns:p="http://schemas.openxmlformats.org/presentationml/2006/main">
  <p:tag name="KSO_WM_SPECIAL_SOURCE" val="bdnul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SPECIAL_SOURCE" val="bdnul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SPECIAL_SOURCE" val="bdnul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01_5*l_h_i*1_3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1,&quot;foreColorIndex&quot;:7,&quot;transparency&quot;:0},&quot;type&quot;:1},&quot;glow&quot;:{&quot;colorType&quot;:0},&quot;line&quot;:{&quot;type&quot;:0},&quot;shadow&quot;:{&quot;brightness&quot;:0,&quot;colorType&quot;:1,&quot;foreColorIndex&quot;:7,&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SPECIAL_SOURCE" val="bdnul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SPECIAL_SOURCE" val="bdnul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SPECIAL_SOURCE" val="bdnul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01_5*l_h_i*1_3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2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7"/>
  <p:tag name="KSO_WM_UNIT_FILL_FORE_SCHEMECOLOR_INDEX_BRIGHTNESS" val="-0.25"/>
  <p:tag name="KSO_WM_DIAGRAM_USE_COLOR_VALUE" val="{&quot;color_scheme&quot;:1,&quot;color_type&quot;:1,&quot;theme_color_indexes&quot;:[]}"/>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SPECIAL_SOURCE" val="bdnul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SPECIAL_SOURCE" val="bdnul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1301_5*l_h_f*1_6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SPECIAL_SOURCE" val="bdnul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SPECIAL_SOURCE" val="bdnul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1301_5*l_h_i*1_6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1,&quot;foreColorIndex&quot;:10,&quot;transparency&quot;:0},&quot;type&quot;:1},&quot;glow&quot;:{&quot;colorType&quot;:0},&quot;line&quot;:{&quot;type&quot;:0},&quot;shadow&quot;:{&quot;brightness&quot;:0,&quot;colorType&quot;:1,&quot;foreColorIndex&quot;:10,&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300.xml><?xml version="1.0" encoding="utf-8"?>
<p:tagLst xmlns:p="http://schemas.openxmlformats.org/presentationml/2006/main">
  <p:tag name="KSO_WM_SPECIAL_SOURCE" val="bdnul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SPECIAL_SOURCE" val="bdnul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 name="KSO_WM_DIAGRAM_VIRTUALLY_FRAME" val="{&quot;height&quot;:222.1,&quot;left&quot;:137.7,&quot;top&quot;:196.95,&quot;width&quot;:684.05}"/>
</p:tagLst>
</file>

<file path=ppt/tags/tag307.xml><?xml version="1.0" encoding="utf-8"?>
<p:tagLst xmlns:p="http://schemas.openxmlformats.org/presentationml/2006/main">
  <p:tag name="KSO_WM_BEAUTIFY_FLAG" val=""/>
  <p:tag name="KSO_WM_DIAGRAM_VIRTUALLY_FRAME" val="{&quot;height&quot;:222.1,&quot;left&quot;:137.7,&quot;top&quot;:196.95,&quot;width&quot;:684.05}"/>
</p:tagLst>
</file>

<file path=ppt/tags/tag308.xml><?xml version="1.0" encoding="utf-8"?>
<p:tagLst xmlns:p="http://schemas.openxmlformats.org/presentationml/2006/main">
  <p:tag name="KSO_WM_BEAUTIFY_FLAG" val=""/>
  <p:tag name="KSO_WM_DIAGRAM_VIRTUALLY_FRAME" val="{&quot;height&quot;:222.1,&quot;left&quot;:137.7,&quot;top&quot;:196.95,&quot;width&quot;:684.05}"/>
</p:tagLst>
</file>

<file path=ppt/tags/tag309.xml><?xml version="1.0" encoding="utf-8"?>
<p:tagLst xmlns:p="http://schemas.openxmlformats.org/presentationml/2006/main">
  <p:tag name="KSO_WM_BEAUTIFY_FLAG" val=""/>
  <p:tag name="KSO_WM_DIAGRAM_VIRTUALLY_FRAME" val="{&quot;height&quot;:222.1,&quot;left&quot;:137.7,&quot;top&quot;:196.95,&quot;width&quot;:684.0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1301_5*l_h_i*1_6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25,&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10"/>
  <p:tag name="KSO_WM_UNIT_FILL_FORE_SCHEMECOLOR_INDEX_BRIGHTNESS" val="-0.25"/>
  <p:tag name="KSO_WM_DIAGRAM_USE_COLOR_VALUE" val="{&quot;color_scheme&quot;:1,&quot;color_type&quot;:1,&quot;theme_color_indexes&quot;:[]}"/>
</p:tagLst>
</file>

<file path=ppt/tags/tag310.xml><?xml version="1.0" encoding="utf-8"?>
<p:tagLst xmlns:p="http://schemas.openxmlformats.org/presentationml/2006/main">
  <p:tag name="KSO_WM_BEAUTIFY_FLAG" val=""/>
  <p:tag name="KSO_WM_DIAGRAM_VIRTUALLY_FRAME" val="{&quot;height&quot;:222.1,&quot;left&quot;:137.7,&quot;top&quot;:196.95,&quot;width&quot;:684.05}"/>
</p:tagLst>
</file>

<file path=ppt/tags/tag311.xml><?xml version="1.0" encoding="utf-8"?>
<p:tagLst xmlns:p="http://schemas.openxmlformats.org/presentationml/2006/main">
  <p:tag name="KSO_WM_BEAUTIFY_FLAG" val=""/>
  <p:tag name="KSO_WM_DIAGRAM_VIRTUALLY_FRAME" val="{&quot;height&quot;:222.1,&quot;left&quot;:137.7,&quot;top&quot;:196.95,&quot;width&quot;:684.05}"/>
</p:tagLst>
</file>

<file path=ppt/tags/tag312.xml><?xml version="1.0" encoding="utf-8"?>
<p:tagLst xmlns:p="http://schemas.openxmlformats.org/presentationml/2006/main">
  <p:tag name="KSO_WM_SPECIAL_SOURCE" val="bdnull"/>
</p:tagLst>
</file>

<file path=ppt/tags/tag313.xml><?xml version="1.0" encoding="utf-8"?>
<p:tagLst xmlns:p="http://schemas.openxmlformats.org/presentationml/2006/main">
  <p:tag name="commondata" val="eyJoZGlkIjoiMTY3OTNhODFkZmQ1ZDY0ZDZkYjNmOWQ2ZDMxNDhmZjEifQ=="/>
  <p:tag name="resource_record_key" val="{&quot;70&quot;:[3315815,3316454]}"/>
</p:tagLst>
</file>

<file path=ppt/tags/tag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1_5*l_h_f*1_2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1_5*l_h_i*1_2_2"/>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quot;colorType&quot;:1,&quot;foreColorIndex&quot;:6,&quot;transparency&quot;:0},&quot;type&quot;:1},&quot;glow&quot;:{&quot;colorType&quot;:0},&quot;line&quot;:{&quot;type&quot;:0},&quot;shadow&quot;:{&quot;brightness&quot;:0,&quot;colorType&quot;:1,&quot;foreColorIndex&quot;:6,&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1_5*l_h_i*1_2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265.12027559055116,&quot;left&quot;:112.57000335453067,&quot;top&quot;:175.6297244094488,&quot;width&quot;:814.9999145507812}"/>
  <p:tag name="KSO_WM_DIAGRAM_COLOR_MATCH_VALUE" val="{&quot;shape&quot;:{&quot;fill&quot;:{&quot;solid&quot;:{&quot;brightness&quot;:-0.2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25"/>
  <p:tag name="KSO_WM_DIAGRAM_USE_COLOR_VALUE" val="{&quot;color_scheme&quot;:1,&quot;color_type&quot;:1,&quot;theme_color_indexes&quot;:[]}"/>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DIAGRAM_VIRTUALLY_FRAME" val="{&quot;height&quot;:241.95,&quot;left&quot;:112,&quot;top&quot;:162.85,&quot;width&quot;:761.05}"/>
</p:tagLst>
</file>

<file path=ppt/tags/tag37.xml><?xml version="1.0" encoding="utf-8"?>
<p:tagLst xmlns:p="http://schemas.openxmlformats.org/presentationml/2006/main">
  <p:tag name="KSO_WM_DIAGRAM_VIRTUALLY_FRAME" val="{&quot;height&quot;:241.95,&quot;left&quot;:112,&quot;top&quot;:162.85,&quot;width&quot;:761.05}"/>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 name="KSO_WM_DIAGRAM_VIRTUALLY_FRAME" val="{&quot;height&quot;:241.95,&quot;left&quot;:112,&quot;top&quot;:162.85,&quot;width&quot;:761.05}"/>
</p:tagLst>
</file>

<file path=ppt/tags/tag4.xml><?xml version="1.0" encoding="utf-8"?>
<p:tagLst xmlns:p="http://schemas.openxmlformats.org/presentationml/2006/main">
  <p:tag name="KSO_WM_SPECIAL_SOURCE" val="bdnull"/>
</p:tagLst>
</file>

<file path=ppt/tags/tag40.xml><?xml version="1.0" encoding="utf-8"?>
<p:tagLst xmlns:p="http://schemas.openxmlformats.org/presentationml/2006/main">
  <p:tag name="KSO_WM_BEAUTIFY_FLAG" val=""/>
  <p:tag name="KSO_WM_DIAGRAM_VIRTUALLY_FRAME" val="{&quot;height&quot;:241.95,&quot;left&quot;:112,&quot;top&quot;:162.85,&quot;width&quot;:761.05}"/>
</p:tagLst>
</file>

<file path=ppt/tags/tag41.xml><?xml version="1.0" encoding="utf-8"?>
<p:tagLst xmlns:p="http://schemas.openxmlformats.org/presentationml/2006/main">
  <p:tag name="KSO_WM_BEAUTIFY_FLAG" val=""/>
  <p:tag name="KSO_WM_DIAGRAM_VIRTUALLY_FRAME" val="{&quot;height&quot;:241.95,&quot;left&quot;:112,&quot;top&quot;:162.85,&quot;width&quot;:761.05}"/>
</p:tagLst>
</file>

<file path=ppt/tags/tag42.xml><?xml version="1.0" encoding="utf-8"?>
<p:tagLst xmlns:p="http://schemas.openxmlformats.org/presentationml/2006/main">
  <p:tag name="KSO_WM_DIAGRAM_VIRTUALLY_FRAME" val="{&quot;height&quot;:241.95,&quot;left&quot;:112,&quot;top&quot;:162.85,&quot;width&quot;:761.05}"/>
</p:tagLst>
</file>

<file path=ppt/tags/tag43.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SPECIAL_SOURCE" val="bdnul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SPECIAL_SOURCE" val="bdnull"/>
</p:tagLst>
</file>

<file path=ppt/tags/tag49.xml><?xml version="1.0" encoding="utf-8"?>
<p:tagLst xmlns:p="http://schemas.openxmlformats.org/presentationml/2006/main">
  <p:tag name="KSO_WM_BEAUTIFY_FLAG" val=""/>
  <p:tag name="KSO_WM_DIAGRAM_VIRTUALLY_FRAME" val="{&quot;height&quot;:373.6,&quot;left&quot;:126.25,&quot;top&quot;:176.45,&quot;width&quot;:708.85}"/>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373.6,&quot;left&quot;:126.25,&quot;top&quot;:176.45,&quot;width&quot;:708.85}"/>
</p:tagLst>
</file>

<file path=ppt/tags/tag51.xml><?xml version="1.0" encoding="utf-8"?>
<p:tagLst xmlns:p="http://schemas.openxmlformats.org/presentationml/2006/main">
  <p:tag name="KSO_WM_BEAUTIFY_FLAG" val=""/>
  <p:tag name="KSO_WM_DIAGRAM_VIRTUALLY_FRAME" val="{&quot;height&quot;:373.6,&quot;left&quot;:126.25,&quot;top&quot;:176.45,&quot;width&quot;:708.85}"/>
</p:tagLst>
</file>

<file path=ppt/tags/tag52.xml><?xml version="1.0" encoding="utf-8"?>
<p:tagLst xmlns:p="http://schemas.openxmlformats.org/presentationml/2006/main">
  <p:tag name="KSO_WM_BEAUTIFY_FLAG" val=""/>
  <p:tag name="KSO_WM_DIAGRAM_VIRTUALLY_FRAME" val="{&quot;height&quot;:373.6,&quot;left&quot;:126.25,&quot;top&quot;:176.45,&quot;width&quot;:708.85}"/>
</p:tagLst>
</file>

<file path=ppt/tags/tag53.xml><?xml version="1.0" encoding="utf-8"?>
<p:tagLst xmlns:p="http://schemas.openxmlformats.org/presentationml/2006/main">
  <p:tag name="KSO_WM_BEAUTIFY_FLAG" val=""/>
  <p:tag name="KSO_WM_DIAGRAM_VIRTUALLY_FRAME" val="{&quot;height&quot;:373.6,&quot;left&quot;:126.25,&quot;top&quot;:176.45,&quot;width&quot;:708.85}"/>
</p:tagLst>
</file>

<file path=ppt/tags/tag54.xml><?xml version="1.0" encoding="utf-8"?>
<p:tagLst xmlns:p="http://schemas.openxmlformats.org/presentationml/2006/main">
  <p:tag name="KSO_WM_BEAUTIFY_FLAG" val=""/>
  <p:tag name="KSO_WM_DIAGRAM_VIRTUALLY_FRAME" val="{&quot;height&quot;:373.6,&quot;left&quot;:126.25,&quot;top&quot;:176.45,&quot;width&quot;:708.85}"/>
</p:tagLst>
</file>

<file path=ppt/tags/tag55.xml><?xml version="1.0" encoding="utf-8"?>
<p:tagLst xmlns:p="http://schemas.openxmlformats.org/presentationml/2006/main">
  <p:tag name="KSO_WM_BEAUTIFY_FLAG" val=""/>
  <p:tag name="KSO_WM_DIAGRAM_VIRTUALLY_FRAME" val="{&quot;height&quot;:373.6,&quot;left&quot;:126.25,&quot;top&quot;:176.45,&quot;width&quot;:708.85}"/>
</p:tagLst>
</file>

<file path=ppt/tags/tag56.xml><?xml version="1.0" encoding="utf-8"?>
<p:tagLst xmlns:p="http://schemas.openxmlformats.org/presentationml/2006/main">
  <p:tag name="KSO_WM_BEAUTIFY_FLAG" val=""/>
  <p:tag name="KSO_WM_DIAGRAM_VIRTUALLY_FRAME" val="{&quot;height&quot;:373.6,&quot;left&quot;:126.25,&quot;top&quot;:176.45,&quot;width&quot;:708.85}"/>
</p:tagLst>
</file>

<file path=ppt/tags/tag57.xml><?xml version="1.0" encoding="utf-8"?>
<p:tagLst xmlns:p="http://schemas.openxmlformats.org/presentationml/2006/main">
  <p:tag name="KSO_WM_BEAUTIFY_FLAG" val=""/>
  <p:tag name="KSO_WM_DIAGRAM_VIRTUALLY_FRAME" val="{&quot;height&quot;:373.6,&quot;left&quot;:126.25,&quot;top&quot;:176.45,&quot;width&quot;:708.85}"/>
</p:tagLst>
</file>

<file path=ppt/tags/tag58.xml><?xml version="1.0" encoding="utf-8"?>
<p:tagLst xmlns:p="http://schemas.openxmlformats.org/presentationml/2006/main">
  <p:tag name="KSO_WM_BEAUTIFY_FLAG" val=""/>
  <p:tag name="KSO_WM_DIAGRAM_VIRTUALLY_FRAME" val="{&quot;height&quot;:373.6,&quot;left&quot;:126.25,&quot;top&quot;:176.45,&quot;width&quot;:708.85}"/>
</p:tagLst>
</file>

<file path=ppt/tags/tag59.xml><?xml version="1.0" encoding="utf-8"?>
<p:tagLst xmlns:p="http://schemas.openxmlformats.org/presentationml/2006/main">
  <p:tag name="KSO_WM_BEAUTIFY_FLAG" val=""/>
  <p:tag name="KSO_WM_DIAGRAM_VIRTUALLY_FRAME" val="{&quot;height&quot;:373.6,&quot;left&quot;:126.25,&quot;top&quot;:176.45,&quot;width&quot;:708.85}"/>
</p:tagLst>
</file>

<file path=ppt/tags/tag6.xml><?xml version="1.0" encoding="utf-8"?>
<p:tagLst xmlns:p="http://schemas.openxmlformats.org/presentationml/2006/main">
  <p:tag name="KSO_WM_SPECIAL_SOURCE" val="bdnull"/>
</p:tagLst>
</file>

<file path=ppt/tags/tag60.xml><?xml version="1.0" encoding="utf-8"?>
<p:tagLst xmlns:p="http://schemas.openxmlformats.org/presentationml/2006/main">
  <p:tag name="KSO_WM_BEAUTIFY_FLAG" val=""/>
  <p:tag name="KSO_WM_DIAGRAM_VIRTUALLY_FRAME" val="{&quot;height&quot;:373.6,&quot;left&quot;:126.25,&quot;top&quot;:176.45,&quot;width&quot;:708.85}"/>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 name="KSO_WM_DIAGRAM_VIRTUALLY_FRAME" val="{&quot;height&quot;:373.6,&quot;left&quot;:126.25,&quot;top&quot;:176.45,&quot;width&quot;:708.85}"/>
</p:tagLst>
</file>

<file path=ppt/tags/tag63.xml><?xml version="1.0" encoding="utf-8"?>
<p:tagLst xmlns:p="http://schemas.openxmlformats.org/presentationml/2006/main">
  <p:tag name="KSO_WM_DIAGRAM_VIRTUALLY_FRAME" val="{&quot;height&quot;:373.6,&quot;left&quot;:126.25,&quot;top&quot;:176.45,&quot;width&quot;:708.85}"/>
</p:tagLst>
</file>

<file path=ppt/tags/tag64.xml><?xml version="1.0" encoding="utf-8"?>
<p:tagLst xmlns:p="http://schemas.openxmlformats.org/presentationml/2006/main">
  <p:tag name="KSO_WM_BEAUTIFY_FLAG" val=""/>
  <p:tag name="KSO_WM_DIAGRAM_VIRTUALLY_FRAME" val="{&quot;height&quot;:373.6,&quot;left&quot;:126.25,&quot;top&quot;:176.45,&quot;width&quot;:708.85}"/>
</p:tagLst>
</file>

<file path=ppt/tags/tag65.xml><?xml version="1.0" encoding="utf-8"?>
<p:tagLst xmlns:p="http://schemas.openxmlformats.org/presentationml/2006/main">
  <p:tag name="KSO_WM_BEAUTIFY_FLAG" val=""/>
  <p:tag name="KSO_WM_DIAGRAM_VIRTUALLY_FRAME" val="{&quot;height&quot;:373.6,&quot;left&quot;:126.25,&quot;top&quot;:176.45,&quot;width&quot;:708.85}"/>
</p:tagLst>
</file>

<file path=ppt/tags/tag66.xml><?xml version="1.0" encoding="utf-8"?>
<p:tagLst xmlns:p="http://schemas.openxmlformats.org/presentationml/2006/main">
  <p:tag name="KSO_WM_BEAUTIFY_FLAG" val=""/>
  <p:tag name="KSO_WM_DIAGRAM_VIRTUALLY_FRAME" val="{&quot;height&quot;:373.6,&quot;left&quot;:126.25,&quot;top&quot;:176.45,&quot;width&quot;:708.85}"/>
</p:tagLst>
</file>

<file path=ppt/tags/tag67.xml><?xml version="1.0" encoding="utf-8"?>
<p:tagLst xmlns:p="http://schemas.openxmlformats.org/presentationml/2006/main">
  <p:tag name="KSO_WM_BEAUTIFY_FLAG" val=""/>
  <p:tag name="KSO_WM_DIAGRAM_VIRTUALLY_FRAME" val="{&quot;height&quot;:373.6,&quot;left&quot;:126.25,&quot;top&quot;:176.45,&quot;width&quot;:708.85}"/>
</p:tagLst>
</file>

<file path=ppt/tags/tag68.xml><?xml version="1.0" encoding="utf-8"?>
<p:tagLst xmlns:p="http://schemas.openxmlformats.org/presentationml/2006/main">
  <p:tag name="KSO_WM_BEAUTIFY_FLAG" val=""/>
  <p:tag name="KSO_WM_DIAGRAM_VIRTUALLY_FRAME" val="{&quot;height&quot;:373.6,&quot;left&quot;:126.25,&quot;top&quot;:176.45,&quot;width&quot;:708.85}"/>
</p:tagLst>
</file>

<file path=ppt/tags/tag69.xml><?xml version="1.0" encoding="utf-8"?>
<p:tagLst xmlns:p="http://schemas.openxmlformats.org/presentationml/2006/main">
  <p:tag name="KSO_WM_BEAUTIFY_FLAG" val=""/>
  <p:tag name="KSO_WM_DIAGRAM_VIRTUALLY_FRAME" val="{&quot;height&quot;:373.6,&quot;left&quot;:126.25,&quot;top&quot;:176.45,&quot;width&quot;:708.85}"/>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 name="KSO_WM_DIAGRAM_VIRTUALLY_FRAME" val="{&quot;height&quot;:373.6,&quot;left&quot;:126.25,&quot;top&quot;:176.45,&quot;width&quot;:708.85}"/>
</p:tagLst>
</file>

<file path=ppt/tags/tag71.xml><?xml version="1.0" encoding="utf-8"?>
<p:tagLst xmlns:p="http://schemas.openxmlformats.org/presentationml/2006/main">
  <p:tag name="KSO_WM_BEAUTIFY_FLAG" val=""/>
  <p:tag name="KSO_WM_DIAGRAM_VIRTUALLY_FRAME" val="{&quot;height&quot;:373.6,&quot;left&quot;:126.25,&quot;top&quot;:176.45,&quot;width&quot;:708.85}"/>
</p:tagLst>
</file>

<file path=ppt/tags/tag72.xml><?xml version="1.0" encoding="utf-8"?>
<p:tagLst xmlns:p="http://schemas.openxmlformats.org/presentationml/2006/main">
  <p:tag name="KSO_WM_BEAUTIFY_FLAG" val=""/>
  <p:tag name="KSO_WM_DIAGRAM_VIRTUALLY_FRAME" val="{&quot;height&quot;:373.6,&quot;left&quot;:126.25,&quot;top&quot;:176.45,&quot;width&quot;:708.85}"/>
</p:tagLst>
</file>

<file path=ppt/tags/tag73.xml><?xml version="1.0" encoding="utf-8"?>
<p:tagLst xmlns:p="http://schemas.openxmlformats.org/presentationml/2006/main">
  <p:tag name="KSO_WM_BEAUTIFY_FLAG" val=""/>
  <p:tag name="KSO_WM_DIAGRAM_VIRTUALLY_FRAME" val="{&quot;height&quot;:373.6,&quot;left&quot;:126.25,&quot;top&quot;:176.45,&quot;width&quot;:708.85}"/>
</p:tagLst>
</file>

<file path=ppt/tags/tag74.xml><?xml version="1.0" encoding="utf-8"?>
<p:tagLst xmlns:p="http://schemas.openxmlformats.org/presentationml/2006/main">
  <p:tag name="KSO_WM_BEAUTIFY_FLAG" val=""/>
  <p:tag name="KSO_WM_DIAGRAM_VIRTUALLY_FRAME" val="{&quot;height&quot;:373.6,&quot;left&quot;:126.25,&quot;top&quot;:176.45,&quot;width&quot;:708.85}"/>
</p:tagLst>
</file>

<file path=ppt/tags/tag75.xml><?xml version="1.0" encoding="utf-8"?>
<p:tagLst xmlns:p="http://schemas.openxmlformats.org/presentationml/2006/main">
  <p:tag name="KSO_WM_DIAGRAM_VIRTUALLY_FRAME" val="{&quot;height&quot;:373.6,&quot;left&quot;:126.25,&quot;top&quot;:176.45,&quot;width&quot;:708.85}"/>
</p:tagLst>
</file>

<file path=ppt/tags/tag76.xml><?xml version="1.0" encoding="utf-8"?>
<p:tagLst xmlns:p="http://schemas.openxmlformats.org/presentationml/2006/main">
  <p:tag name="KSO_WM_BEAUTIFY_FLAG" val=""/>
  <p:tag name="KSO_WM_DIAGRAM_VIRTUALLY_FRAME" val="{&quot;height&quot;:373.6,&quot;left&quot;:126.25,&quot;top&quot;:176.45,&quot;width&quot;:708.85}"/>
</p:tagLst>
</file>

<file path=ppt/tags/tag77.xml><?xml version="1.0" encoding="utf-8"?>
<p:tagLst xmlns:p="http://schemas.openxmlformats.org/presentationml/2006/main">
  <p:tag name="KSO_WM_BEAUTIFY_FLAG" val=""/>
  <p:tag name="KSO_WM_DIAGRAM_VIRTUALLY_FRAME" val="{&quot;height&quot;:373.6,&quot;left&quot;:126.25,&quot;top&quot;:176.45,&quot;width&quot;:708.85}"/>
</p:tagLst>
</file>

<file path=ppt/tags/tag78.xml><?xml version="1.0" encoding="utf-8"?>
<p:tagLst xmlns:p="http://schemas.openxmlformats.org/presentationml/2006/main">
  <p:tag name="KSO_WM_BEAUTIFY_FLAG" val=""/>
  <p:tag name="KSO_WM_DIAGRAM_VIRTUALLY_FRAME" val="{&quot;height&quot;:373.6,&quot;left&quot;:126.25,&quot;top&quot;:176.45,&quot;width&quot;:708.85}"/>
</p:tagLst>
</file>

<file path=ppt/tags/tag79.xml><?xml version="1.0" encoding="utf-8"?>
<p:tagLst xmlns:p="http://schemas.openxmlformats.org/presentationml/2006/main">
  <p:tag name="KSO_WM_BEAUTIFY_FLAG" val=""/>
  <p:tag name="KSO_WM_DIAGRAM_VIRTUALLY_FRAME" val="{&quot;height&quot;:373.6,&quot;left&quot;:126.25,&quot;top&quot;:176.45,&quot;width&quot;:708.85}"/>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 name="KSO_WM_DIAGRAM_VIRTUALLY_FRAME" val="{&quot;height&quot;:373.6,&quot;left&quot;:126.25,&quot;top&quot;:176.45,&quot;width&quot;:708.85}"/>
</p:tagLst>
</file>

<file path=ppt/tags/tag81.xml><?xml version="1.0" encoding="utf-8"?>
<p:tagLst xmlns:p="http://schemas.openxmlformats.org/presentationml/2006/main">
  <p:tag name="KSO_WM_BEAUTIFY_FLAG" val=""/>
  <p:tag name="KSO_WM_DIAGRAM_VIRTUALLY_FRAME" val="{&quot;height&quot;:373.6,&quot;left&quot;:126.25,&quot;top&quot;:176.45,&quot;width&quot;:708.85}"/>
</p:tagLst>
</file>

<file path=ppt/tags/tag82.xml><?xml version="1.0" encoding="utf-8"?>
<p:tagLst xmlns:p="http://schemas.openxmlformats.org/presentationml/2006/main">
  <p:tag name="KSO_WM_BEAUTIFY_FLAG" val=""/>
  <p:tag name="KSO_WM_DIAGRAM_VIRTUALLY_FRAME" val="{&quot;height&quot;:373.6,&quot;left&quot;:126.25,&quot;top&quot;:176.45,&quot;width&quot;:708.85}"/>
</p:tagLst>
</file>

<file path=ppt/tags/tag83.xml><?xml version="1.0" encoding="utf-8"?>
<p:tagLst xmlns:p="http://schemas.openxmlformats.org/presentationml/2006/main">
  <p:tag name="KSO_WM_BEAUTIFY_FLAG" val=""/>
  <p:tag name="KSO_WM_DIAGRAM_VIRTUALLY_FRAME" val="{&quot;height&quot;:373.6,&quot;left&quot;:126.25,&quot;top&quot;:176.45,&quot;width&quot;:708.85}"/>
</p:tagLst>
</file>

<file path=ppt/tags/tag84.xml><?xml version="1.0" encoding="utf-8"?>
<p:tagLst xmlns:p="http://schemas.openxmlformats.org/presentationml/2006/main">
  <p:tag name="KSO_WM_BEAUTIFY_FLAG" val=""/>
  <p:tag name="KSO_WM_DIAGRAM_VIRTUALLY_FRAME" val="{&quot;height&quot;:373.6,&quot;left&quot;:126.25,&quot;top&quot;:176.45,&quot;width&quot;:708.85}"/>
</p:tagLst>
</file>

<file path=ppt/tags/tag85.xml><?xml version="1.0" encoding="utf-8"?>
<p:tagLst xmlns:p="http://schemas.openxmlformats.org/presentationml/2006/main">
  <p:tag name="KSO_WM_BEAUTIFY_FLAG" val=""/>
  <p:tag name="KSO_WM_DIAGRAM_VIRTUALLY_FRAME" val="{&quot;height&quot;:373.6,&quot;left&quot;:126.25,&quot;top&quot;:176.45,&quot;width&quot;:708.85}"/>
</p:tagLst>
</file>

<file path=ppt/tags/tag86.xml><?xml version="1.0" encoding="utf-8"?>
<p:tagLst xmlns:p="http://schemas.openxmlformats.org/presentationml/2006/main">
  <p:tag name="KSO_WM_SPECIAL_SOURCE" val="bdnul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SPECIAL_SOURCE" val="bdnul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DIAGRAM_VIRTUALLY_FRAME" val="{&quot;height&quot;:445.4,&quot;left&quot;:103.25,&quot;top&quot;:141.75,&quot;width&quot;:750.15}"/>
</p:tagLst>
</file>

<file path=ppt/tags/tag92.xml><?xml version="1.0" encoding="utf-8"?>
<p:tagLst xmlns:p="http://schemas.openxmlformats.org/presentationml/2006/main">
  <p:tag name="KSO_WM_BEAUTIFY_FLAG" val=""/>
  <p:tag name="KSO_WM_DIAGRAM_VIRTUALLY_FRAME" val="{&quot;height&quot;:445.4,&quot;left&quot;:103.25,&quot;top&quot;:141.75,&quot;width&quot;:750.15}"/>
</p:tagLst>
</file>

<file path=ppt/tags/tag93.xml><?xml version="1.0" encoding="utf-8"?>
<p:tagLst xmlns:p="http://schemas.openxmlformats.org/presentationml/2006/main">
  <p:tag name="KSO_WM_BEAUTIFY_FLAG" val=""/>
  <p:tag name="KSO_WM_DIAGRAM_VIRTUALLY_FRAME" val="{&quot;height&quot;:445.4,&quot;left&quot;:103.25,&quot;top&quot;:141.75,&quot;width&quot;:750.15}"/>
</p:tagLst>
</file>

<file path=ppt/tags/tag94.xml><?xml version="1.0" encoding="utf-8"?>
<p:tagLst xmlns:p="http://schemas.openxmlformats.org/presentationml/2006/main">
  <p:tag name="KSO_WM_DIAGRAM_VIRTUALLY_FRAME" val="{&quot;height&quot;:445.4,&quot;left&quot;:103.25,&quot;top&quot;:141.75,&quot;width&quot;:750.15}"/>
</p:tagLst>
</file>

<file path=ppt/tags/tag95.xml><?xml version="1.0" encoding="utf-8"?>
<p:tagLst xmlns:p="http://schemas.openxmlformats.org/presentationml/2006/main">
  <p:tag name="KSO_WM_BEAUTIFY_FLAG" val=""/>
  <p:tag name="KSO_WM_DIAGRAM_VIRTUALLY_FRAME" val="{&quot;height&quot;:445.4,&quot;left&quot;:103.25,&quot;top&quot;:141.75,&quot;width&quot;:750.15}"/>
</p:tagLst>
</file>

<file path=ppt/tags/tag96.xml><?xml version="1.0" encoding="utf-8"?>
<p:tagLst xmlns:p="http://schemas.openxmlformats.org/presentationml/2006/main">
  <p:tag name="KSO_WM_BEAUTIFY_FLAG" val=""/>
  <p:tag name="KSO_WM_DIAGRAM_VIRTUALLY_FRAME" val="{&quot;height&quot;:445.4,&quot;left&quot;:103.25,&quot;top&quot;:141.75,&quot;width&quot;:750.15}"/>
</p:tagLst>
</file>

<file path=ppt/tags/tag97.xml><?xml version="1.0" encoding="utf-8"?>
<p:tagLst xmlns:p="http://schemas.openxmlformats.org/presentationml/2006/main">
  <p:tag name="KSO_WM_DIAGRAM_VIRTUALLY_FRAME" val="{&quot;height&quot;:445.4,&quot;left&quot;:103.25,&quot;top&quot;:141.75,&quot;width&quot;:750.15}"/>
</p:tagLst>
</file>

<file path=ppt/tags/tag98.xml><?xml version="1.0" encoding="utf-8"?>
<p:tagLst xmlns:p="http://schemas.openxmlformats.org/presentationml/2006/main">
  <p:tag name="KSO_WM_BEAUTIFY_FLAG" val=""/>
  <p:tag name="KSO_WM_DIAGRAM_VIRTUALLY_FRAME" val="{&quot;height&quot;:445.4,&quot;left&quot;:103.25,&quot;top&quot;:141.75,&quot;width&quot;:750.15}"/>
</p:tagLst>
</file>

<file path=ppt/tags/tag99.xml><?xml version="1.0" encoding="utf-8"?>
<p:tagLst xmlns:p="http://schemas.openxmlformats.org/presentationml/2006/main">
  <p:tag name="KSO_WM_BEAUTIFY_FLAG" val=""/>
  <p:tag name="KSO_WM_DIAGRAM_VIRTUALLY_FRAME" val="{&quot;height&quot;:445.4,&quot;left&quot;:103.25,&quot;top&quot;:141.75,&quot;width&quot;:750.15}"/>
</p:tagLst>
</file>

<file path=ppt/theme/theme1.xml><?xml version="1.0" encoding="utf-8"?>
<a:theme xmlns:a="http://schemas.openxmlformats.org/drawingml/2006/main" name="Office 主题​​">
  <a:themeElements>
    <a:clrScheme name="自定义 2243">
      <a:dk1>
        <a:sysClr val="windowText" lastClr="000000"/>
      </a:dk1>
      <a:lt1>
        <a:sysClr val="window" lastClr="FFFFFF"/>
      </a:lt1>
      <a:dk2>
        <a:srgbClr val="44546A"/>
      </a:dk2>
      <a:lt2>
        <a:srgbClr val="E7E6E6"/>
      </a:lt2>
      <a:accent1>
        <a:srgbClr val="418783"/>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jz0zkoh">
      <a:majorFont>
        <a:latin typeface="思源黑体"/>
        <a:ea typeface="思源黑体"/>
        <a:cs typeface=""/>
      </a:majorFont>
      <a:minorFont>
        <a:latin typeface="思源黑体"/>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13596</Words>
  <Application>WPS 演示</Application>
  <PresentationFormat>宽屏</PresentationFormat>
  <Paragraphs>510</Paragraphs>
  <Slides>54</Slides>
  <Notes>14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54</vt:i4>
      </vt:variant>
    </vt:vector>
  </HeadingPairs>
  <TitlesOfParts>
    <vt:vector size="66" baseType="lpstr">
      <vt:lpstr>Arial</vt:lpstr>
      <vt:lpstr>宋体</vt:lpstr>
      <vt:lpstr>Wingdings</vt:lpstr>
      <vt:lpstr>微软雅黑</vt:lpstr>
      <vt:lpstr>思源黑体</vt:lpstr>
      <vt:lpstr>黑体</vt:lpstr>
      <vt:lpstr>Arial Unicode MS</vt:lpstr>
      <vt:lpstr>等线</vt:lpstr>
      <vt:lpstr>Open Sans</vt:lpstr>
      <vt:lpstr>Segoe Print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 燚</dc:creator>
  <cp:lastModifiedBy>云卷云舒</cp:lastModifiedBy>
  <cp:revision>48</cp:revision>
  <dcterms:created xsi:type="dcterms:W3CDTF">2023-08-23T01:37:00Z</dcterms:created>
  <dcterms:modified xsi:type="dcterms:W3CDTF">2024-03-18T07:28:23Z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1CDE2A450EAF4873B46CD61AE9690E7C_12</vt:lpwstr>
  </property>
  <property fmtid="{D5CDD505-2E9C-101B-9397-08002B2CF9AE}" pid="3" name="KSOProductBuildVer">
    <vt:lpwstr>2052-12.1.0.16250</vt:lpwstr>
  </property>
</Properties>
</file>