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480" r:id="rId9"/>
    <p:sldId id="482" r:id="rId10"/>
    <p:sldId id="481" r:id="rId11"/>
    <p:sldId id="485" r:id="rId12"/>
    <p:sldId id="487" r:id="rId13"/>
    <p:sldId id="542" r:id="rId14"/>
    <p:sldId id="744" r:id="rId15"/>
    <p:sldId id="544" r:id="rId16"/>
    <p:sldId id="554" r:id="rId17"/>
    <p:sldId id="747" r:id="rId18"/>
    <p:sldId id="748" r:id="rId19"/>
    <p:sldId id="749" r:id="rId20"/>
    <p:sldId id="750" r:id="rId21"/>
    <p:sldId id="541" r:id="rId22"/>
    <p:sldId id="539" r:id="rId23"/>
    <p:sldId id="712" r:id="rId24"/>
    <p:sldId id="714" r:id="rId25"/>
    <p:sldId id="546" r:id="rId26"/>
    <p:sldId id="486" r:id="rId27"/>
    <p:sldId id="543" r:id="rId28"/>
    <p:sldId id="549" r:id="rId29"/>
    <p:sldId id="550" r:id="rId30"/>
    <p:sldId id="551" r:id="rId31"/>
    <p:sldId id="605" r:id="rId32"/>
    <p:sldId id="715" r:id="rId33"/>
    <p:sldId id="716" r:id="rId34"/>
    <p:sldId id="717" r:id="rId35"/>
    <p:sldId id="718" r:id="rId36"/>
    <p:sldId id="548" r:id="rId37"/>
    <p:sldId id="553" r:id="rId38"/>
    <p:sldId id="488" r:id="rId39"/>
    <p:sldId id="719" r:id="rId40"/>
    <p:sldId id="720" r:id="rId41"/>
    <p:sldId id="721" r:id="rId42"/>
    <p:sldId id="722" r:id="rId43"/>
    <p:sldId id="723" r:id="rId44"/>
    <p:sldId id="724" r:id="rId45"/>
    <p:sldId id="725" r:id="rId46"/>
    <p:sldId id="726" r:id="rId47"/>
    <p:sldId id="727" r:id="rId48"/>
    <p:sldId id="728" r:id="rId49"/>
    <p:sldId id="706" r:id="rId50"/>
    <p:sldId id="489" r:id="rId51"/>
    <p:sldId id="729" r:id="rId52"/>
    <p:sldId id="708" r:id="rId53"/>
    <p:sldId id="459" r:id="rId54"/>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5" userDrawn="1">
          <p15:clr>
            <a:srgbClr val="A4A3A4"/>
          </p15:clr>
        </p15:guide>
        <p15:guide id="2" pos="37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265"/>
        <p:guide pos="379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8" Type="http://schemas.openxmlformats.org/officeDocument/2006/relationships/tags" Target="tags/tag18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2.xml"/><Relationship Id="rId4" Type="http://schemas.openxmlformats.org/officeDocument/2006/relationships/tags" Target="../tags/tag28.xml"/><Relationship Id="rId3" Type="http://schemas.openxmlformats.org/officeDocument/2006/relationships/image" Target="../media/image11.png"/><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2.xml"/><Relationship Id="rId6" Type="http://schemas.openxmlformats.org/officeDocument/2006/relationships/tags" Target="../tags/tag32.xml"/><Relationship Id="rId5" Type="http://schemas.openxmlformats.org/officeDocument/2006/relationships/image" Target="../media/image6.png"/><Relationship Id="rId4" Type="http://schemas.openxmlformats.org/officeDocument/2006/relationships/tags" Target="../tags/tag31.xml"/><Relationship Id="rId3" Type="http://schemas.openxmlformats.org/officeDocument/2006/relationships/image" Target="../media/image12.png"/><Relationship Id="rId2" Type="http://schemas.openxmlformats.org/officeDocument/2006/relationships/tags" Target="../tags/tag30.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2.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image" Target="../media/image11.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6.png"/><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2.xml"/><Relationship Id="rId4" Type="http://schemas.openxmlformats.org/officeDocument/2006/relationships/tags" Target="../tags/tag40.xml"/><Relationship Id="rId3" Type="http://schemas.openxmlformats.org/officeDocument/2006/relationships/image" Target="../media/image13.jpeg"/><Relationship Id="rId2" Type="http://schemas.openxmlformats.org/officeDocument/2006/relationships/tags" Target="../tags/tag39.xml"/><Relationship Id="rId1" Type="http://schemas.openxmlformats.org/officeDocument/2006/relationships/tags" Target="../tags/tag38.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2.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11.png"/><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2.xml"/><Relationship Id="rId6" Type="http://schemas.openxmlformats.org/officeDocument/2006/relationships/tags" Target="../tags/tag47.xml"/><Relationship Id="rId5" Type="http://schemas.openxmlformats.org/officeDocument/2006/relationships/image" Target="../media/image6.png"/><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image" Target="../media/image11.png"/><Relationship Id="rId1" Type="http://schemas.openxmlformats.org/officeDocument/2006/relationships/tags" Target="../tags/tag44.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2.xml"/><Relationship Id="rId6" Type="http://schemas.openxmlformats.org/officeDocument/2006/relationships/tags" Target="../tags/tag51.xml"/><Relationship Id="rId5" Type="http://schemas.openxmlformats.org/officeDocument/2006/relationships/image" Target="../media/image6.png"/><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11.png"/><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2.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image" Target="../media/image11.png"/><Relationship Id="rId3" Type="http://schemas.openxmlformats.org/officeDocument/2006/relationships/tags" Target="../tags/tag53.xml"/><Relationship Id="rId2" Type="http://schemas.openxmlformats.org/officeDocument/2006/relationships/image" Target="../media/image6.png"/><Relationship Id="rId1" Type="http://schemas.openxmlformats.org/officeDocument/2006/relationships/tags" Target="../tags/tag5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2.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6.png"/><Relationship Id="rId3" Type="http://schemas.openxmlformats.org/officeDocument/2006/relationships/tags" Target="../tags/tag57.xml"/><Relationship Id="rId2" Type="http://schemas.openxmlformats.org/officeDocument/2006/relationships/image" Target="../media/image11.png"/><Relationship Id="rId1" Type="http://schemas.openxmlformats.org/officeDocument/2006/relationships/tags" Target="../tags/tag56.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2.xml"/><Relationship Id="rId4" Type="http://schemas.openxmlformats.org/officeDocument/2006/relationships/tags" Target="../tags/tag62.xml"/><Relationship Id="rId3" Type="http://schemas.openxmlformats.org/officeDocument/2006/relationships/image" Target="../media/image11.png"/><Relationship Id="rId2" Type="http://schemas.openxmlformats.org/officeDocument/2006/relationships/tags" Target="../tags/tag61.xml"/><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2.xml"/><Relationship Id="rId2" Type="http://schemas.openxmlformats.org/officeDocument/2006/relationships/tags" Target="../tags/tag64.xml"/><Relationship Id="rId1" Type="http://schemas.openxmlformats.org/officeDocument/2006/relationships/tags" Target="../tags/tag6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tags" Target="../tags/tag66.xml"/><Relationship Id="rId1" Type="http://schemas.openxmlformats.org/officeDocument/2006/relationships/tags" Target="../tags/tag65.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2.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6.png"/><Relationship Id="rId1" Type="http://schemas.openxmlformats.org/officeDocument/2006/relationships/tags" Target="../tags/tag67.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2.xml"/><Relationship Id="rId6" Type="http://schemas.openxmlformats.org/officeDocument/2006/relationships/tags" Target="../tags/tag73.xml"/><Relationship Id="rId5" Type="http://schemas.openxmlformats.org/officeDocument/2006/relationships/image" Target="../media/image14.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6.png"/><Relationship Id="rId1" Type="http://schemas.openxmlformats.org/officeDocument/2006/relationships/tags" Target="../tags/tag70.xml"/></Relationships>
</file>

<file path=ppt/slides/_rels/slide2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2" Type="http://schemas.openxmlformats.org/officeDocument/2006/relationships/notesSlide" Target="../notesSlides/notesSlide22.xml"/><Relationship Id="rId11" Type="http://schemas.openxmlformats.org/officeDocument/2006/relationships/slideLayout" Target="../slideLayouts/slideLayout12.xml"/><Relationship Id="rId10" Type="http://schemas.openxmlformats.org/officeDocument/2006/relationships/tags" Target="../tags/tag82.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2.xml"/><Relationship Id="rId4" Type="http://schemas.openxmlformats.org/officeDocument/2006/relationships/tags" Target="../tags/tag85.xml"/><Relationship Id="rId3" Type="http://schemas.openxmlformats.org/officeDocument/2006/relationships/image" Target="../media/image11.png"/><Relationship Id="rId2" Type="http://schemas.openxmlformats.org/officeDocument/2006/relationships/tags" Target="../tags/tag84.xml"/><Relationship Id="rId1" Type="http://schemas.openxmlformats.org/officeDocument/2006/relationships/tags" Target="../tags/tag83.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2.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6.png"/><Relationship Id="rId1" Type="http://schemas.openxmlformats.org/officeDocument/2006/relationships/tags" Target="../tags/tag86.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2.xml"/><Relationship Id="rId6" Type="http://schemas.openxmlformats.org/officeDocument/2006/relationships/tags" Target="../tags/tag93.xml"/><Relationship Id="rId5" Type="http://schemas.openxmlformats.org/officeDocument/2006/relationships/image" Target="../media/image6.png"/><Relationship Id="rId4" Type="http://schemas.openxmlformats.org/officeDocument/2006/relationships/tags" Target="../tags/tag92.xml"/><Relationship Id="rId3" Type="http://schemas.openxmlformats.org/officeDocument/2006/relationships/image" Target="../media/image4.jpeg"/><Relationship Id="rId2" Type="http://schemas.openxmlformats.org/officeDocument/2006/relationships/tags" Target="../tags/tag91.xml"/><Relationship Id="rId1" Type="http://schemas.openxmlformats.org/officeDocument/2006/relationships/tags" Target="../tags/tag90.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11.png"/><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2.xml"/><Relationship Id="rId6" Type="http://schemas.openxmlformats.org/officeDocument/2006/relationships/tags" Target="../tags/tag100.xml"/><Relationship Id="rId5" Type="http://schemas.openxmlformats.org/officeDocument/2006/relationships/image" Target="../media/image6.png"/><Relationship Id="rId4" Type="http://schemas.openxmlformats.org/officeDocument/2006/relationships/tags" Target="../tags/tag99.xml"/><Relationship Id="rId3" Type="http://schemas.openxmlformats.org/officeDocument/2006/relationships/image" Target="../media/image15.png"/><Relationship Id="rId2" Type="http://schemas.openxmlformats.org/officeDocument/2006/relationships/tags" Target="../tags/tag98.xml"/><Relationship Id="rId1" Type="http://schemas.openxmlformats.org/officeDocument/2006/relationships/tags" Target="../tags/tag97.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5.xml"/><Relationship Id="rId5" Type="http://schemas.openxmlformats.org/officeDocument/2006/relationships/image" Target="../media/image3.jpeg"/><Relationship Id="rId4" Type="http://schemas.openxmlformats.org/officeDocument/2006/relationships/tags" Target="../tags/tag4.xml"/><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2.xml"/><Relationship Id="rId2" Type="http://schemas.openxmlformats.org/officeDocument/2006/relationships/tags" Target="../tags/tag102.xml"/><Relationship Id="rId1" Type="http://schemas.openxmlformats.org/officeDocument/2006/relationships/tags" Target="../tags/tag10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2.xml"/><Relationship Id="rId2" Type="http://schemas.openxmlformats.org/officeDocument/2006/relationships/tags" Target="../tags/tag104.xml"/><Relationship Id="rId1" Type="http://schemas.openxmlformats.org/officeDocument/2006/relationships/tags" Target="../tags/tag103.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2.xml"/><Relationship Id="rId2" Type="http://schemas.openxmlformats.org/officeDocument/2006/relationships/tags" Target="../tags/tag106.xml"/><Relationship Id="rId1" Type="http://schemas.openxmlformats.org/officeDocument/2006/relationships/tags" Target="../tags/tag105.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2.xml"/><Relationship Id="rId2" Type="http://schemas.openxmlformats.org/officeDocument/2006/relationships/tags" Target="../tags/tag108.xml"/><Relationship Id="rId1" Type="http://schemas.openxmlformats.org/officeDocument/2006/relationships/tags" Target="../tags/tag107.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11.png"/><Relationship Id="rId1" Type="http://schemas.openxmlformats.org/officeDocument/2006/relationships/tags" Target="../tags/tag109.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2.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11.png"/><Relationship Id="rId1" Type="http://schemas.openxmlformats.org/officeDocument/2006/relationships/tags" Target="../tags/tag112.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2.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6.png"/><Relationship Id="rId1" Type="http://schemas.openxmlformats.org/officeDocument/2006/relationships/tags" Target="../tags/tag116.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11.png"/><Relationship Id="rId1" Type="http://schemas.openxmlformats.org/officeDocument/2006/relationships/tags" Target="../tags/tag119.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2.xml"/><Relationship Id="rId5" Type="http://schemas.openxmlformats.org/officeDocument/2006/relationships/tags" Target="../tags/tag124.xml"/><Relationship Id="rId4" Type="http://schemas.openxmlformats.org/officeDocument/2006/relationships/image" Target="../media/image16.png"/><Relationship Id="rId3" Type="http://schemas.openxmlformats.org/officeDocument/2006/relationships/tags" Target="../tags/tag123.xml"/><Relationship Id="rId2" Type="http://schemas.openxmlformats.org/officeDocument/2006/relationships/image" Target="../media/image6.png"/><Relationship Id="rId1" Type="http://schemas.openxmlformats.org/officeDocument/2006/relationships/tags" Target="../tags/tag122.xml"/></Relationships>
</file>

<file path=ppt/slides/_rels/slide39.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1" Type="http://schemas.openxmlformats.org/officeDocument/2006/relationships/notesSlide" Target="../notesSlides/notesSlide37.xml"/><Relationship Id="rId30" Type="http://schemas.openxmlformats.org/officeDocument/2006/relationships/slideLayout" Target="../slideLayouts/slideLayout12.xml"/><Relationship Id="rId3" Type="http://schemas.openxmlformats.org/officeDocument/2006/relationships/tags" Target="../tags/tag127.xml"/><Relationship Id="rId29" Type="http://schemas.openxmlformats.org/officeDocument/2006/relationships/tags" Target="../tags/tag153.xml"/><Relationship Id="rId28" Type="http://schemas.openxmlformats.org/officeDocument/2006/relationships/tags" Target="../tags/tag152.xml"/><Relationship Id="rId27" Type="http://schemas.openxmlformats.org/officeDocument/2006/relationships/tags" Target="../tags/tag151.xml"/><Relationship Id="rId26" Type="http://schemas.openxmlformats.org/officeDocument/2006/relationships/tags" Target="../tags/tag150.xml"/><Relationship Id="rId25" Type="http://schemas.openxmlformats.org/officeDocument/2006/relationships/tags" Target="../tags/tag149.xml"/><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tags" Target="../tags/tag126.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7.xml"/><Relationship Id="rId2" Type="http://schemas.openxmlformats.org/officeDocument/2006/relationships/image" Target="../media/image4.jpeg"/><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2.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image" Target="../media/image11.png"/><Relationship Id="rId1" Type="http://schemas.openxmlformats.org/officeDocument/2006/relationships/tags" Target="../tags/tag154.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2.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11.png"/><Relationship Id="rId1" Type="http://schemas.openxmlformats.org/officeDocument/2006/relationships/tags" Target="../tags/tag157.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12.xml"/><Relationship Id="rId4" Type="http://schemas.openxmlformats.org/officeDocument/2006/relationships/tags" Target="../tags/tag162.xml"/><Relationship Id="rId3" Type="http://schemas.openxmlformats.org/officeDocument/2006/relationships/image" Target="../media/image17.png"/><Relationship Id="rId2" Type="http://schemas.openxmlformats.org/officeDocument/2006/relationships/tags" Target="../tags/tag161.xml"/><Relationship Id="rId1" Type="http://schemas.openxmlformats.org/officeDocument/2006/relationships/tags" Target="../tags/tag160.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12.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image" Target="../media/image11.png"/><Relationship Id="rId1" Type="http://schemas.openxmlformats.org/officeDocument/2006/relationships/tags" Target="../tags/tag163.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2.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image" Target="../media/image11.png"/><Relationship Id="rId1" Type="http://schemas.openxmlformats.org/officeDocument/2006/relationships/tags" Target="../tags/tag167.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2.xml"/><Relationship Id="rId4" Type="http://schemas.openxmlformats.org/officeDocument/2006/relationships/tags" Target="../tags/tag172.xml"/><Relationship Id="rId3" Type="http://schemas.openxmlformats.org/officeDocument/2006/relationships/image" Target="../media/image18.png"/><Relationship Id="rId2" Type="http://schemas.openxmlformats.org/officeDocument/2006/relationships/tags" Target="../tags/tag171.xml"/><Relationship Id="rId1" Type="http://schemas.openxmlformats.org/officeDocument/2006/relationships/tags" Target="../tags/tag170.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12.xml"/><Relationship Id="rId4" Type="http://schemas.openxmlformats.org/officeDocument/2006/relationships/tags" Target="../tags/tag175.xml"/><Relationship Id="rId3" Type="http://schemas.openxmlformats.org/officeDocument/2006/relationships/image" Target="../media/image19.png"/><Relationship Id="rId2" Type="http://schemas.openxmlformats.org/officeDocument/2006/relationships/tags" Target="../tags/tag174.xml"/><Relationship Id="rId1" Type="http://schemas.openxmlformats.org/officeDocument/2006/relationships/tags" Target="../tags/tag173.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2.xml"/><Relationship Id="rId2" Type="http://schemas.openxmlformats.org/officeDocument/2006/relationships/tags" Target="../tags/tag177.xml"/><Relationship Id="rId1" Type="http://schemas.openxmlformats.org/officeDocument/2006/relationships/tags" Target="../tags/tag17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2.xml"/><Relationship Id="rId1" Type="http://schemas.openxmlformats.org/officeDocument/2006/relationships/tags" Target="../tags/tag178.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1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image" Target="../media/image11.png"/><Relationship Id="rId1" Type="http://schemas.openxmlformats.org/officeDocument/2006/relationships/tags" Target="../tags/tag179.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2.xml"/><Relationship Id="rId6" Type="http://schemas.openxmlformats.org/officeDocument/2006/relationships/tags" Target="../tags/tag11.xml"/><Relationship Id="rId5" Type="http://schemas.openxmlformats.org/officeDocument/2006/relationships/image" Target="../media/image6.png"/><Relationship Id="rId4" Type="http://schemas.openxmlformats.org/officeDocument/2006/relationships/tags" Target="../tags/tag10.xml"/><Relationship Id="rId3" Type="http://schemas.openxmlformats.org/officeDocument/2006/relationships/image" Target="../media/image5.png"/><Relationship Id="rId2" Type="http://schemas.openxmlformats.org/officeDocument/2006/relationships/tags" Target="../tags/tag9.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2.xml"/><Relationship Id="rId2" Type="http://schemas.openxmlformats.org/officeDocument/2006/relationships/tags" Target="../tags/tag183.xml"/><Relationship Id="rId1" Type="http://schemas.openxmlformats.org/officeDocument/2006/relationships/tags" Target="../tags/tag18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tags" Target="../tags/tag14.xml"/><Relationship Id="rId3" Type="http://schemas.openxmlformats.org/officeDocument/2006/relationships/image" Target="../media/image7.png"/><Relationship Id="rId2" Type="http://schemas.openxmlformats.org/officeDocument/2006/relationships/tags" Target="../tags/tag1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2.xml"/><Relationship Id="rId6" Type="http://schemas.openxmlformats.org/officeDocument/2006/relationships/tags" Target="../tags/tag18.xml"/><Relationship Id="rId5" Type="http://schemas.openxmlformats.org/officeDocument/2006/relationships/image" Target="../media/image6.png"/><Relationship Id="rId4" Type="http://schemas.openxmlformats.org/officeDocument/2006/relationships/tags" Target="../tags/tag17.xml"/><Relationship Id="rId3" Type="http://schemas.openxmlformats.org/officeDocument/2006/relationships/image" Target="../media/image8.png"/><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2.xml"/><Relationship Id="rId6" Type="http://schemas.openxmlformats.org/officeDocument/2006/relationships/tags" Target="../tags/tag22.xml"/><Relationship Id="rId5" Type="http://schemas.openxmlformats.org/officeDocument/2006/relationships/image" Target="../media/image6.png"/><Relationship Id="rId4" Type="http://schemas.openxmlformats.org/officeDocument/2006/relationships/tags" Target="../tags/tag21.xml"/><Relationship Id="rId3" Type="http://schemas.openxmlformats.org/officeDocument/2006/relationships/image" Target="../media/image9.png"/><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2.xml"/><Relationship Id="rId5" Type="http://schemas.openxmlformats.org/officeDocument/2006/relationships/tags" Target="../tags/tag25.xml"/><Relationship Id="rId4" Type="http://schemas.openxmlformats.org/officeDocument/2006/relationships/image" Target="../media/image10.jpe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642745"/>
            <a:ext cx="7732395" cy="400113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行政起诉状的特点</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（1）原告只能是行政管理行为的相对人，即认为具体行政行为侵犯其合法权益的公民、法人或者其他组织。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原告必须是以自己的名义向人民法院提起诉讼。如果有权提起诉讼的公民已死亡，其近亲属可以代为提起诉讼。如果有权提起诉讼的法人或者其他组织已终止，承受其权利的法人或者其他组织可以提起诉讼。</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（3）被告只能是做出具体行政行为的行政机关或者法律法规授权的组织。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（4）必须属于人民法院受案范围和受诉人民法院管辖。</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488555" y="4230370"/>
            <a:ext cx="4064635" cy="203644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548765"/>
            <a:ext cx="4711700"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刑事自诉状的特点</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（1）自诉人必须是被害人或其法定代理人，其他人无权提起。</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（2）被告人的行为，必须是构成犯罪的行为。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（3）必须是对法定的自诉案件提起诉讼。</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（4）必须是向对本案具有管辖权的第一审人民法院起诉。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6804660" y="1641475"/>
            <a:ext cx="3965575" cy="3910330"/>
          </a:xfrm>
          <a:prstGeom prst="rect">
            <a:avLst/>
          </a:prstGeom>
        </p:spPr>
      </p:pic>
      <p:pic>
        <p:nvPicPr>
          <p:cNvPr id="5" name="图片 4" descr="左1"/>
          <p:cNvPicPr>
            <a:picLocks noChangeAspect="1"/>
          </p:cNvPicPr>
          <p:nvPr>
            <p:custDataLst>
              <p:tags r:id="rId4"/>
            </p:custDataLst>
          </p:nvPr>
        </p:nvPicPr>
        <p:blipFill>
          <a:blip r:embed="rId5"/>
          <a:stretch>
            <a:fillRect/>
          </a:stretch>
        </p:blipFill>
        <p:spPr>
          <a:xfrm>
            <a:off x="640080" y="3964940"/>
            <a:ext cx="3409950" cy="23241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左1"/>
          <p:cNvPicPr>
            <a:picLocks noChangeAspect="1"/>
          </p:cNvPicPr>
          <p:nvPr>
            <p:custDataLst>
              <p:tags r:id="rId1"/>
            </p:custDataLst>
          </p:nvPr>
        </p:nvPicPr>
        <p:blipFill>
          <a:blip r:embed="rId2"/>
          <a:stretch>
            <a:fillRect/>
          </a:stretch>
        </p:blipFill>
        <p:spPr>
          <a:xfrm>
            <a:off x="640080" y="3964940"/>
            <a:ext cx="3409950" cy="232410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877695" y="2129790"/>
            <a:ext cx="8013700" cy="2475865"/>
          </a:xfrm>
          <a:prstGeom prst="rect">
            <a:avLst/>
          </a:prstGeom>
        </p:spPr>
        <p:txBody>
          <a:bodyPr wrap="square">
            <a:noAutofit/>
          </a:bodyPr>
          <a:p>
            <a:pPr indent="457200" algn="ctr"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无起诉权的情形</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具有下列情况之一者，均无起诉权：①在客观上不存在纠纷；②不属于法院受理的案件；③法院正在审理的或已经审理的案件；④在法定期限内不准起诉的案件；⑤法院判决不准离婚而在六个月内又无新理由的案件。凡无起诉权者，均无资格书状起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4"/>
            </p:custDataLst>
          </p:nvPr>
        </p:nvPicPr>
        <p:blipFill>
          <a:blip r:embed="rId5"/>
          <a:stretch>
            <a:fillRect/>
          </a:stretch>
        </p:blipFill>
        <p:spPr>
          <a:xfrm>
            <a:off x="7785100" y="4378960"/>
            <a:ext cx="3768090" cy="1887855"/>
          </a:xfrm>
          <a:prstGeom prst="rect">
            <a:avLst/>
          </a:prstGeom>
        </p:spPr>
      </p:pic>
      <p:sp>
        <p:nvSpPr>
          <p:cNvPr id="6" name="文本框 5"/>
          <p:cNvSpPr txBox="1"/>
          <p:nvPr>
            <p:custDataLst>
              <p:tags r:id="rId6"/>
            </p:custDataLst>
          </p:nvPr>
        </p:nvSpPr>
        <p:spPr>
          <a:xfrm>
            <a:off x="1131570" y="162306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拓展阅读</a:t>
            </a:r>
            <a:endParaRPr lang="zh-CN" altLang="en-US" b="1">
              <a:solidFill>
                <a:schemeClr val="accent1"/>
              </a:solidFill>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4723130" y="1650365"/>
            <a:ext cx="6336030" cy="417703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（四）起诉状的结构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首部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（1）标题。点明诉状的性质，写明诉状的类型。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当事人基本情况。写明原告（刑事自诉状写自诉人）与被告（刑事自诉状写被告人）的姓名、性别、年龄、民族、籍贯、文化程度、职业或职务、单位或住址等。如有几个原告或被告，应每人一段一并写上。有代理人（法定代理人、指定代理人、委托代理人）的，应在原告或被告之后写明其基本情况。原告或被告是法人或其他组织的，应写明单位或组织全称、地址，法人代表或负责人姓名、性别、职务、住址等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30000" r="30000"/>
          <a:stretch>
            <a:fillRect/>
          </a:stretch>
        </p:blipFill>
        <p:spPr>
          <a:xfrm>
            <a:off x="1397000" y="1650354"/>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3"/>
          <p:cNvPicPr>
            <a:picLocks noChangeAspect="1"/>
          </p:cNvPicPr>
          <p:nvPr>
            <p:custDataLst>
              <p:tags r:id="rId1"/>
            </p:custDataLst>
          </p:nvPr>
        </p:nvPicPr>
        <p:blipFill>
          <a:blip r:embed="rId2"/>
          <a:stretch>
            <a:fillRect/>
          </a:stretch>
        </p:blipFill>
        <p:spPr>
          <a:xfrm>
            <a:off x="6755130" y="3862705"/>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303655" y="1592580"/>
            <a:ext cx="8048625" cy="3673475"/>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中部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（1）案由。写明案件的缘由，如“合同纠纷”“故意伤害”等。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（2）请求事项。用概括性语言写明向人民法院提出的请求。如果请求事项不止一项，应分条列写。要明确具体、合理合法、概括简练。</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（3）事实和理由。这是起诉状的主体。它是请求法院受理案件的重要依据。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事实部分要把当事人双方的关系和纠纷原因及案情的关键性问题写清楚。刑事自诉状应当写明被告人实施犯罪行为的时间、地点、动机、目的、手段、情节、危害后果等内容，对纠纷中所涉及的证人证物需要一一交代。</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理由部分是在说清事实的基础上根据事实和证据认定被告行为的性质及其应承担的责任，并引用有关法律条文来支持和说明提起诉讼的理由。</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3"/>
          <p:cNvPicPr>
            <a:picLocks noChangeAspect="1"/>
          </p:cNvPicPr>
          <p:nvPr>
            <p:custDataLst>
              <p:tags r:id="rId1"/>
            </p:custDataLst>
          </p:nvPr>
        </p:nvPicPr>
        <p:blipFill>
          <a:blip r:embed="rId2"/>
          <a:stretch>
            <a:fillRect/>
          </a:stretch>
        </p:blipFill>
        <p:spPr>
          <a:xfrm>
            <a:off x="6755130" y="3862705"/>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2237740" y="2570480"/>
            <a:ext cx="6991350" cy="171704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微软雅黑" panose="020B0503020204020204" charset="-122"/>
              </a:rPr>
              <a:t>分小组交流与讨论，民事起诉状的事实应着重叙述什么？怎样叙述对支持诉讼请求能起到关键作用？</a:t>
            </a: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descr="左1"/>
          <p:cNvPicPr>
            <a:picLocks noChangeAspect="1"/>
          </p:cNvPicPr>
          <p:nvPr>
            <p:custDataLst>
              <p:tags r:id="rId4"/>
            </p:custDataLst>
          </p:nvPr>
        </p:nvPicPr>
        <p:blipFill>
          <a:blip r:embed="rId5"/>
          <a:stretch>
            <a:fillRect/>
          </a:stretch>
        </p:blipFill>
        <p:spPr>
          <a:xfrm>
            <a:off x="640080" y="3964940"/>
            <a:ext cx="3409950" cy="23241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3"/>
          <p:cNvPicPr>
            <a:picLocks noChangeAspect="1"/>
          </p:cNvPicPr>
          <p:nvPr>
            <p:custDataLst>
              <p:tags r:id="rId1"/>
            </p:custDataLst>
          </p:nvPr>
        </p:nvPicPr>
        <p:blipFill>
          <a:blip r:embed="rId2"/>
          <a:stretch>
            <a:fillRect/>
          </a:stretch>
        </p:blipFill>
        <p:spPr>
          <a:xfrm>
            <a:off x="6755130" y="3862705"/>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2237740" y="2317115"/>
            <a:ext cx="7401560" cy="171704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微软雅黑" panose="020B0503020204020204" charset="-122"/>
              </a:rPr>
              <a:t>在民事起诉状中描述争议所依存的事实应当简洁明了，语句要精炼准确，逻辑性清晰，能把争议事实说清楚，不要以散文形式，尽量按照事情的发展阶段进行书写。</a:t>
            </a: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descr="左1"/>
          <p:cNvPicPr>
            <a:picLocks noChangeAspect="1"/>
          </p:cNvPicPr>
          <p:nvPr>
            <p:custDataLst>
              <p:tags r:id="rId4"/>
            </p:custDataLst>
          </p:nvPr>
        </p:nvPicPr>
        <p:blipFill>
          <a:blip r:embed="rId5"/>
          <a:stretch>
            <a:fillRect/>
          </a:stretch>
        </p:blipFill>
        <p:spPr>
          <a:xfrm>
            <a:off x="640080" y="3964940"/>
            <a:ext cx="3409950" cy="23241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左1"/>
          <p:cNvPicPr>
            <a:picLocks noChangeAspect="1"/>
          </p:cNvPicPr>
          <p:nvPr>
            <p:custDataLst>
              <p:tags r:id="rId1"/>
            </p:custDataLst>
          </p:nvPr>
        </p:nvPicPr>
        <p:blipFill>
          <a:blip r:embed="rId2"/>
          <a:stretch>
            <a:fillRect/>
          </a:stretch>
        </p:blipFill>
        <p:spPr>
          <a:xfrm>
            <a:off x="640080" y="3964940"/>
            <a:ext cx="3409950" cy="2324100"/>
          </a:xfrm>
          <a:prstGeom prst="rect">
            <a:avLst/>
          </a:prstGeom>
        </p:spPr>
      </p:pic>
      <p:pic>
        <p:nvPicPr>
          <p:cNvPr id="3" name="图片 2" descr="33"/>
          <p:cNvPicPr>
            <a:picLocks noChangeAspect="1"/>
          </p:cNvPicPr>
          <p:nvPr>
            <p:custDataLst>
              <p:tags r:id="rId3"/>
            </p:custDataLst>
          </p:nvPr>
        </p:nvPicPr>
        <p:blipFill>
          <a:blip r:embed="rId4"/>
          <a:stretch>
            <a:fillRect/>
          </a:stretch>
        </p:blipFill>
        <p:spPr>
          <a:xfrm>
            <a:off x="6755130" y="3862705"/>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矩形 3"/>
          <p:cNvSpPr/>
          <p:nvPr>
            <p:custDataLst>
              <p:tags r:id="rId5"/>
            </p:custDataLst>
          </p:nvPr>
        </p:nvSpPr>
        <p:spPr>
          <a:xfrm>
            <a:off x="1643380" y="1711960"/>
            <a:ext cx="9018270" cy="4554220"/>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法律分析：在行政诉讼中，请求得到支持的关键是证据充分、合理、有力，以及符合法律规定的诉讼程序。要使请求得到尽可能多的支持，需要从以下几个方面入手：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 提供充分的证据。行政诉讼中，证据的作用至关重要。要求被告提供证据，同时自己也要积极搜集证据，确保证据充分、合理、有力。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 合理地选择法律途径。行政诉讼有多种途径，如行政复议、行政诉讼等，要根据具体情况选择合适的途径，并遵守诉讼程序。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 依法申请保全措施。在行政诉讼中，如果存在可能影响诉讼结果的事实或证据，可以依法申请保全措施，如查封、扣押等，保证诉讼权益。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3"/>
          <p:cNvPicPr>
            <a:picLocks noChangeAspect="1"/>
          </p:cNvPicPr>
          <p:nvPr>
            <p:custDataLst>
              <p:tags r:id="rId1"/>
            </p:custDataLst>
          </p:nvPr>
        </p:nvPicPr>
        <p:blipFill>
          <a:blip r:embed="rId2"/>
          <a:stretch>
            <a:fillRect/>
          </a:stretch>
        </p:blipFill>
        <p:spPr>
          <a:xfrm>
            <a:off x="6755130" y="3862705"/>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pic>
        <p:nvPicPr>
          <p:cNvPr id="5" name="图片 4" descr="左1"/>
          <p:cNvPicPr>
            <a:picLocks noChangeAspect="1"/>
          </p:cNvPicPr>
          <p:nvPr>
            <p:custDataLst>
              <p:tags r:id="rId3"/>
            </p:custDataLst>
          </p:nvPr>
        </p:nvPicPr>
        <p:blipFill>
          <a:blip r:embed="rId4"/>
          <a:stretch>
            <a:fillRect/>
          </a:stretch>
        </p:blipFill>
        <p:spPr>
          <a:xfrm>
            <a:off x="640080" y="3964940"/>
            <a:ext cx="3409950" cy="2324100"/>
          </a:xfrm>
          <a:prstGeom prst="rect">
            <a:avLst/>
          </a:prstGeom>
        </p:spPr>
      </p:pic>
      <p:sp>
        <p:nvSpPr>
          <p:cNvPr id="6" name="文本框 5"/>
          <p:cNvSpPr txBox="1"/>
          <p:nvPr>
            <p:custDataLst>
              <p:tags r:id="rId5"/>
            </p:custDataLst>
          </p:nvPr>
        </p:nvSpPr>
        <p:spPr>
          <a:xfrm>
            <a:off x="1569085" y="1484630"/>
            <a:ext cx="9033510" cy="3723005"/>
          </a:xfrm>
          <a:prstGeom prst="rect">
            <a:avLst/>
          </a:prstGeom>
          <a:noFill/>
        </p:spPr>
        <p:txBody>
          <a:bodyPr wrap="square" rtlCol="0" anchor="t">
            <a:sp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法律依据：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1.《中华人民共和国行政诉讼法》第二十五条：“当事人对行政机关的具体行政行为不服的，可以依照本法规定提起行政诉讼。”</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2.《中华人民共和国行政诉讼法》第二十六条：“行政诉讼的当事人可以自己搜集证据，也可以要求行政机关和其他有关单位提供证据。”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3.《中华人民共和国行政诉讼法》第五十条：“人民法院可以根据诉讼请求的性质和诉讼实体法律关系，适用本法和其他有关法律的规定，审理行政诉讼案件。”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4.《中华人民共和国行政诉讼法》第五十七条：“当事人因诉讼标的物可能受到损害，申请采取保全措施的，人民法院可以根据诉讼标的物的性质和案件的具体情况，决定是否采取保全措施。”</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223010" y="1553845"/>
            <a:ext cx="9624695" cy="2903855"/>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尾部</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尾部应包括送交法院的名称、签名和日期、附项三项内容。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（1）送交法院的名称。先空两格写“此致”，后另起一行写“×× 人民法院”。</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（2）签名和日期。起诉状的右下方，起诉人签名并盖章，然后写明年月日。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（3）附项。附项应当注明起诉状的副本数、物证几件、书证几件等内容。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33"/>
          <p:cNvPicPr>
            <a:picLocks noChangeAspect="1"/>
          </p:cNvPicPr>
          <p:nvPr>
            <p:custDataLst>
              <p:tags r:id="rId2"/>
            </p:custDataLst>
          </p:nvPr>
        </p:nvPicPr>
        <p:blipFill>
          <a:blip r:embed="rId3"/>
          <a:stretch>
            <a:fillRect/>
          </a:stretch>
        </p:blipFill>
        <p:spPr>
          <a:xfrm>
            <a:off x="6755130" y="3862705"/>
            <a:ext cx="4798060" cy="24041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grpSp>
        <p:nvGrpSpPr>
          <p:cNvPr id="5" name="组合 4"/>
          <p:cNvGrpSpPr/>
          <p:nvPr/>
        </p:nvGrpSpPr>
        <p:grpSpPr>
          <a:xfrm>
            <a:off x="359912" y="332482"/>
            <a:ext cx="1781404" cy="492893"/>
            <a:chOff x="359912" y="332482"/>
            <a:chExt cx="1781404" cy="492893"/>
          </a:xfrm>
        </p:grpSpPr>
        <p:sp>
          <p:nvSpPr>
            <p:cNvPr id="6"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文本框 6"/>
            <p:cNvSpPr txBox="1"/>
            <p:nvPr/>
          </p:nvSpPr>
          <p:spPr>
            <a:xfrm>
              <a:off x="1064294" y="365000"/>
              <a:ext cx="1077022" cy="460375"/>
            </a:xfrm>
            <a:prstGeom prst="rect">
              <a:avLst/>
            </a:prstGeom>
            <a:noFill/>
          </p:spPr>
          <p:txBody>
            <a:bodyPr wrap="square" rtlCol="0" anchor="t">
              <a:spAutoFit/>
            </a:bodyPr>
            <a:lstStyle/>
            <a:p>
              <a:pPr>
                <a:buClrTx/>
                <a:buSzTx/>
                <a:buFontTx/>
              </a:pPr>
              <a:endParaRPr sz="2400" b="1" dirty="0">
                <a:solidFill>
                  <a:srgbClr val="418783"/>
                </a:solidFill>
                <a:cs typeface="+mn-ea"/>
                <a:sym typeface="+mn-lt"/>
              </a:endParaRPr>
            </a:p>
          </p:txBody>
        </p:sp>
      </p:gr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lang="en-US" altLang="zh-CN" sz="5400" b="1" dirty="0">
                <a:solidFill>
                  <a:srgbClr val="418783"/>
                </a:solidFill>
                <a:latin typeface="微软雅黑" panose="020B0503020204020204" charset="-122"/>
                <a:ea typeface="微软雅黑" panose="020B0503020204020204" charset="-122"/>
                <a:cs typeface="+mn-ea"/>
                <a:sym typeface="+mn-lt"/>
              </a:rPr>
              <a:t>项目六　法律应用文写作</a:t>
            </a:r>
            <a:endParaRPr lang="en-US" altLang="zh-CN"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968375"/>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 任务一　起诉状、上诉状</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lang="en-US" sz="2000" dirty="0">
                <a:solidFill>
                  <a:schemeClr val="accent1"/>
                </a:solidFill>
                <a:latin typeface="微软雅黑" panose="020B0503020204020204" charset="-122"/>
                <a:ea typeface="微软雅黑" panose="020B0503020204020204" charset="-122"/>
                <a:cs typeface="微软雅黑" panose="020B0503020204020204" charset="-122"/>
              </a:rPr>
              <a:t> </a:t>
            </a:r>
            <a:r>
              <a:rPr sz="2000" dirty="0">
                <a:solidFill>
                  <a:schemeClr val="accent1"/>
                </a:solidFill>
                <a:latin typeface="微软雅黑" panose="020B0503020204020204" charset="-122"/>
                <a:ea typeface="微软雅黑" panose="020B0503020204020204" charset="-122"/>
                <a:cs typeface="微软雅黑" panose="020B0503020204020204" charset="-122"/>
              </a:rPr>
              <a:t>任务二　答辩状、申诉状、委托书</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62380" y="1624330"/>
            <a:ext cx="9784080" cy="4429125"/>
          </a:xfrm>
          <a:prstGeom prst="rect">
            <a:avLst/>
          </a:prstGeom>
        </p:spPr>
        <p:txBody>
          <a:bodyPr wrap="square">
            <a:noAutofit/>
          </a:bodyPr>
          <a:p>
            <a:pPr indent="355600" algn="ctr" fontAlgn="auto">
              <a:lnSpc>
                <a:spcPct val="100000"/>
              </a:lnSpc>
              <a:spcAft>
                <a:spcPts val="600"/>
              </a:spcAft>
              <a:extLst>
                <a:ext uri="{35155182-B16C-46BC-9424-99874614C6A1}">
                  <wpsdc:indentchars xmlns:wpsdc="http://www.wps.cn/officeDocument/2017/drawingmlCustomData" val="200" checksum="3837665281"/>
                </a:ext>
              </a:extLst>
            </a:pPr>
            <a:r>
              <a:rPr sz="1400" b="1" dirty="0">
                <a:solidFill>
                  <a:schemeClr val="accent1"/>
                </a:solidFill>
                <a:latin typeface="微软雅黑" panose="020B0503020204020204" charset="-122"/>
                <a:ea typeface="微软雅黑" panose="020B0503020204020204" charset="-122"/>
                <a:cs typeface="微软雅黑" panose="020B0503020204020204" charset="-122"/>
              </a:rPr>
              <a:t>民事起诉状</a:t>
            </a:r>
            <a:endParaRPr sz="1400" b="1"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原告：×× 市 ×× 综合贸易中心，地址：×× 市平安西街 104 号。</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法定代表人：王 ××，性别：男，年龄：52 岁，职务：经理，住址：×× 市春风路 56 号。</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诉讼代理人：丁 ××，性别：男，年龄：40 岁，职务：供销科长，住址：×× 市春风路 56 号。</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被告：×× 市 ×× 贸易公司，地址：×× 市民主东街 23 号。</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请求事项：</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请求人民法院根据《中华人民共和国经济合同法》有关规定，追回×× 市 ×× 贸易公司欠我贸易中心货款 14.5 万元，赔偿所欠货款利息及有关损失，依法维护我贸易中心的合法权益。</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事实与理由：</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2023 年 4 月 23 日、5 月 6 日，我贸易中心采购员杨 ××，先后两次与×× 市 ×× 贸易公司副经理李 ×× 签订购销合同。第一份合同系购买各种规格的圆钉共 50 吨，每吨单价 0.22 万元，合计人民币 11 万元。第二份合同系购买镀锌 8 号线 200 吨，每吨单价 0.165 万元，合计人民币 33 万元。我贸易中心严格按合同规定办事，合同签订后一个星期内，分别将两笔货款汇到 ×× 市 ×× 贸易公司的账号上，共计人民币 44 万元，分文不差。</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但是，×× 市 ×× 贸易公司却不按合同规定办事。我贸易中心第一批货款 11 万元汇出后一个月，才首次发出圆钉 20 吨，其余 30 吨，再无音讯。第二批货款 33 万元汇出后，亦未将镀锌 8 号线 200 吨全部发出。我贸易中心多次发函电催货，他们都不予理会。7 月份以来，我贸易中心两次派人专程去 ×× 市，找 ×× 贸易公司副经理李 ×× 面商，并</a:t>
            </a:r>
            <a:endParaRPr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131570"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73300" y="1852930"/>
            <a:ext cx="8161655" cy="3922395"/>
          </a:xfrm>
          <a:prstGeom prst="rect">
            <a:avLst/>
          </a:prstGeom>
        </p:spPr>
        <p:txBody>
          <a:bodyPr wrap="square">
            <a:noAutofit/>
          </a:bodyPr>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latin typeface="仿宋" panose="02010609060101010101" charset="-122"/>
                <a:ea typeface="仿宋" panose="02010609060101010101" charset="-122"/>
                <a:cs typeface="仿宋" panose="02010609060101010101" charset="-122"/>
                <a:sym typeface="+mn-ea"/>
              </a:rPr>
              <a:t>主动提出，如无货物，可以退款。李 ×× 多方推脱责任，继续拖延。至今既未将剩余货物发出，又不给我贸易中心退回货款。</a:t>
            </a:r>
            <a:endParaRPr sz="1400" dirty="0">
              <a:latin typeface="仿宋" panose="02010609060101010101" charset="-122"/>
              <a:ea typeface="仿宋" panose="02010609060101010101" charset="-122"/>
              <a:cs typeface="仿宋" panose="02010609060101010101" charset="-122"/>
              <a:sym typeface="+mn-ea"/>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两份合同都有规定：供方在货款到后 10 日内未将货物发出，处以货款10% 的罚款。×× 市 ×× 贸易公司收到我贸易中心的货款已经有 85 天，仍未将货物发齐，实属严重违反合同规定。为此，我贸易中心经营活动受到了严重影响，直接经济损失估计近 10 万元。</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为维护我贸易中心的合法权益，请求人民法院依法予以处理。</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此致</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市中级人民法院</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起诉人：×× 市 ×× 综合贸易中心（盖章）</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2023 年 ×× 月 ×× 日</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附件：</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1. 本状副本 4 份</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 书证 8 份</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3. 物证 3 份</a:t>
            </a:r>
            <a:endParaRPr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131570"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左1"/>
          <p:cNvPicPr>
            <a:picLocks noChangeAspect="1"/>
          </p:cNvPicPr>
          <p:nvPr>
            <p:custDataLst>
              <p:tags r:id="rId1"/>
            </p:custDataLst>
          </p:nvPr>
        </p:nvPicPr>
        <p:blipFill>
          <a:blip r:embed="rId2"/>
          <a:stretch>
            <a:fillRect/>
          </a:stretch>
        </p:blipFill>
        <p:spPr>
          <a:xfrm>
            <a:off x="640080" y="3536950"/>
            <a:ext cx="4038600" cy="27520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文本框 3"/>
          <p:cNvSpPr txBox="1"/>
          <p:nvPr>
            <p:custDataLst>
              <p:tags r:id="rId3"/>
            </p:custDataLst>
          </p:nvPr>
        </p:nvSpPr>
        <p:spPr>
          <a:xfrm>
            <a:off x="1751965" y="2115820"/>
            <a:ext cx="9190355" cy="2385060"/>
          </a:xfrm>
          <a:prstGeom prst="rect">
            <a:avLst/>
          </a:prstGeom>
          <a:noFill/>
        </p:spPr>
        <p:txBody>
          <a:bodyPr wrap="square" rtlCol="0" anchor="t">
            <a:noAutofit/>
          </a:bodyPr>
          <a:p>
            <a:pPr>
              <a:lnSpc>
                <a:spcPct val="160000"/>
              </a:lnSpc>
            </a:pPr>
            <a:r>
              <a:rPr lang="en-US" altLang="zh-CN" sz="1600"/>
              <a:t>   </a:t>
            </a:r>
            <a:r>
              <a:rPr lang="en-US" altLang="zh-CN" sz="14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这是一份涉及经济合同纠纷的民事起诉状。这份起诉状的首部包括标题和当事人的基本情况两个项目。标题标明文件名称，当事人为两个单位，按照先原告后被告的顺序，依次注明两个单位的全称、地址及其原告的法定代表人、诉讼代理人的姓名、性别、年龄及住址；在“请求事项”部分，原告提出了追回货款，赔偿损失的请求，货款金额非常具体、明确，但赔偿数额不详；在“事实和理由”部分，首先边讲述事情的经过，边举出证据，事实比较清楚。然后援引合同条款，指明被告行为的性质和危害，并以此作为提出诉讼请求的依据。这里如能引用法律条文讲明道理，就更有说服力了。</a:t>
            </a:r>
            <a:endParaRPr lang="zh-CN" altLang="en-US"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左1"/>
          <p:cNvPicPr>
            <a:picLocks noChangeAspect="1"/>
          </p:cNvPicPr>
          <p:nvPr>
            <p:custDataLst>
              <p:tags r:id="rId1"/>
            </p:custDataLst>
          </p:nvPr>
        </p:nvPicPr>
        <p:blipFill>
          <a:blip r:embed="rId2"/>
          <a:stretch>
            <a:fillRect/>
          </a:stretch>
        </p:blipFill>
        <p:spPr>
          <a:xfrm>
            <a:off x="640080" y="3536950"/>
            <a:ext cx="4038600" cy="27520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664335" y="1484630"/>
            <a:ext cx="5069840" cy="3760470"/>
          </a:xfrm>
          <a:prstGeom prst="rect">
            <a:avLst/>
          </a:prstGeom>
        </p:spPr>
        <p:txBody>
          <a:bodyPr wrap="square">
            <a:noAutofit/>
          </a:bodyPr>
          <a:p>
            <a:pPr indent="457200" algn="just" fontAlgn="auto">
              <a:lnSpc>
                <a:spcPct val="17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二、上诉状</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7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（一）上诉状的概念</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7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上诉状是纠纷诉讼案件中的当事人或法定代理人不服地方人民法院第一审判决或裁定，按照法定程序，在法定期限内，向上一级人民法院提起上诉，要求撤销或变更原审判决的专用文书。上诉人可以是一审程序中的原告，也可以是被告，分别称为上诉人与被上诉人。</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4"/>
            </p:custDataLst>
          </p:nvPr>
        </p:nvPicPr>
        <p:blipFill>
          <a:blip r:embed="rId5"/>
          <a:stretch>
            <a:fillRect/>
          </a:stretch>
        </p:blipFill>
        <p:spPr>
          <a:xfrm>
            <a:off x="7029450" y="948055"/>
            <a:ext cx="3790950" cy="496189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8756650" y="4866005"/>
            <a:ext cx="2830830" cy="14185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6" name="文本框 5"/>
          <p:cNvSpPr txBox="1"/>
          <p:nvPr>
            <p:custDataLst>
              <p:tags r:id="rId2"/>
            </p:custDataLst>
          </p:nvPr>
        </p:nvSpPr>
        <p:spPr>
          <a:xfrm>
            <a:off x="1422400" y="2251075"/>
            <a:ext cx="2274570"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上诉人的特定性</a:t>
            </a:r>
            <a:endParaRPr lang="zh-CN" altLang="en-US" dirty="0">
              <a:solidFill>
                <a:schemeClr val="bg1"/>
              </a:solidFill>
              <a:cs typeface="+mn-ea"/>
              <a:sym typeface="+mn-lt"/>
            </a:endParaRPr>
          </a:p>
        </p:txBody>
      </p:sp>
      <p:sp>
        <p:nvSpPr>
          <p:cNvPr id="7" name="文本框 6"/>
          <p:cNvSpPr txBox="1"/>
          <p:nvPr>
            <p:custDataLst>
              <p:tags r:id="rId3"/>
            </p:custDataLst>
          </p:nvPr>
        </p:nvSpPr>
        <p:spPr>
          <a:xfrm>
            <a:off x="1435100" y="3274060"/>
            <a:ext cx="2261235" cy="647700"/>
          </a:xfrm>
          <a:prstGeom prst="roundRect">
            <a:avLst/>
          </a:prstGeom>
          <a:solidFill>
            <a:schemeClr val="accent2"/>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 上诉的时效性</a:t>
            </a:r>
            <a:endParaRPr lang="zh-CN" altLang="en-US" dirty="0">
              <a:solidFill>
                <a:schemeClr val="bg1"/>
              </a:solidFill>
              <a:cs typeface="+mn-ea"/>
              <a:sym typeface="+mn-lt"/>
            </a:endParaRPr>
          </a:p>
        </p:txBody>
      </p:sp>
      <p:cxnSp>
        <p:nvCxnSpPr>
          <p:cNvPr id="9" name="直接连接符 8"/>
          <p:cNvCxnSpPr/>
          <p:nvPr>
            <p:custDataLst>
              <p:tags r:id="rId4"/>
            </p:custDataLst>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5"/>
            </p:custDataLst>
          </p:nvPr>
        </p:nvSpPr>
        <p:spPr>
          <a:xfrm>
            <a:off x="1469390" y="1541780"/>
            <a:ext cx="4699000" cy="368300"/>
          </a:xfrm>
          <a:prstGeom prst="rect">
            <a:avLst/>
          </a:prstGeom>
        </p:spPr>
        <p:txBody>
          <a:bodyPr wrap="square">
            <a:spAutoFit/>
          </a:bodyPr>
          <a:p>
            <a:pPr algn="l"/>
            <a:r>
              <a:rPr lang="zh-CN" altLang="en-US" b="1">
                <a:solidFill>
                  <a:schemeClr val="accent1"/>
                </a:solidFill>
                <a:latin typeface="微软雅黑" panose="020B0503020204020204" charset="-122"/>
                <a:ea typeface="微软雅黑" panose="020B0503020204020204" charset="-122"/>
              </a:rPr>
              <a:t>（二）上诉状的特点</a:t>
            </a:r>
            <a:endParaRPr lang="zh-CN" altLang="en-US" b="1">
              <a:solidFill>
                <a:schemeClr val="accent1"/>
              </a:solidFill>
              <a:latin typeface="微软雅黑" panose="020B0503020204020204" charset="-122"/>
              <a:ea typeface="微软雅黑" panose="020B0503020204020204" charset="-122"/>
            </a:endParaRPr>
          </a:p>
        </p:txBody>
      </p:sp>
      <p:sp>
        <p:nvSpPr>
          <p:cNvPr id="14" name="矩形 13"/>
          <p:cNvSpPr/>
          <p:nvPr>
            <p:custDataLst>
              <p:tags r:id="rId6"/>
            </p:custDataLst>
          </p:nvPr>
        </p:nvSpPr>
        <p:spPr>
          <a:xfrm>
            <a:off x="4190365" y="2197100"/>
            <a:ext cx="6348095" cy="826770"/>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上诉状的提出者有特定的限制，必须是具有法定身份者。另外，当事人或其诉讼权利承担人、法定代理人、特别授权的委托代理人，可以不经过被告同意直接提出上诉，其他人员未经被告同意，一概无权提出上诉，只能提出申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7"/>
            </p:custDataLst>
          </p:nvPr>
        </p:nvSpPr>
        <p:spPr>
          <a:xfrm>
            <a:off x="4071620" y="4216400"/>
            <a:ext cx="6466840" cy="93027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上诉针对的是一审判决或裁定发表意见，提出自己的请求，所以针对性、目的性很强。同时上诉状应要全部否定或部分否定一审判决或裁定，肯定自己的请求，必须有很强的说服力。</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8"/>
            </p:custDataLst>
          </p:nvPr>
        </p:nvSpPr>
        <p:spPr>
          <a:xfrm>
            <a:off x="4015740" y="3232150"/>
            <a:ext cx="6522720" cy="78930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上诉状要具有法律效应，必须在上诉期限内提交上诉状。否则，人民法院的一审判决或裁定就发生法律效应，便不能提起上诉。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9"/>
            </p:custDataLst>
          </p:nvPr>
        </p:nvSpPr>
        <p:spPr>
          <a:xfrm>
            <a:off x="1435100" y="4366895"/>
            <a:ext cx="2261235"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 内容的针对性、说理性</a:t>
            </a:r>
            <a:endParaRPr lang="zh-CN" altLang="en-US" dirty="0">
              <a:solidFill>
                <a:schemeClr val="bg1"/>
              </a:solidFill>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3" name="文本框 2"/>
          <p:cNvSpPr txBox="1"/>
          <p:nvPr>
            <p:custDataLst>
              <p:tags r:id="rId1"/>
            </p:custDataLst>
          </p:nvPr>
        </p:nvSpPr>
        <p:spPr>
          <a:xfrm>
            <a:off x="1569085" y="1563370"/>
            <a:ext cx="8336915" cy="332295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（三）上诉状的种类</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1. 民事上诉状</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民事上诉状是指当事人或其法定代理人，不服地方各级人民法院的第一审裁判或裁定，根据民事诉讼法的规定，向上一级人民法院提起上诉，要求撤销或变更原审裁判的书状。</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民事上诉状是当事人行使上诉权，维护自身合法权益的有力工具，也是二审人民法院受理和审理案件的依据。通过对上诉案件的重新审理，有利于及时纠正确有错误的裁判，也有利于二审人民法院对下级法院审判工作监督，对保证国家正确行使审判权，提高审判质量，保护当事人的合法权益都具有重要意义。</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33"/>
          <p:cNvPicPr>
            <a:picLocks noChangeAspect="1"/>
          </p:cNvPicPr>
          <p:nvPr>
            <p:custDataLst>
              <p:tags r:id="rId2"/>
            </p:custDataLst>
          </p:nvPr>
        </p:nvPicPr>
        <p:blipFill>
          <a:blip r:embed="rId3"/>
          <a:stretch>
            <a:fillRect/>
          </a:stretch>
        </p:blipFill>
        <p:spPr>
          <a:xfrm>
            <a:off x="7554595" y="4263390"/>
            <a:ext cx="4032885" cy="20212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左1"/>
          <p:cNvPicPr>
            <a:picLocks noChangeAspect="1"/>
          </p:cNvPicPr>
          <p:nvPr>
            <p:custDataLst>
              <p:tags r:id="rId1"/>
            </p:custDataLst>
          </p:nvPr>
        </p:nvPicPr>
        <p:blipFill>
          <a:blip r:embed="rId2"/>
          <a:stretch>
            <a:fillRect/>
          </a:stretch>
        </p:blipFill>
        <p:spPr>
          <a:xfrm>
            <a:off x="640080" y="3860165"/>
            <a:ext cx="3564255" cy="242887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179195" y="1694180"/>
            <a:ext cx="4830445" cy="3402330"/>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行政上诉状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行政上诉状是行政诉讼当事人，不服人民法院第一审判决或裁定，依照法定程序和期限，要求上一级人民法院撤销、变更原审裁判的书状。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行政上诉状是行政诉讼当事人行使上诉权的一种书面形式，它既可以引起二审诉讼程序，又是第二审人民法院进行上诉复审的书面依据。行政上诉状对及时纠正一审裁判的错误，提高办案质量，保护当事人合法权益有着积极意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4"/>
            </p:custDataLst>
          </p:nvPr>
        </p:nvSpPr>
        <p:spPr>
          <a:xfrm>
            <a:off x="6332855" y="1431925"/>
            <a:ext cx="4918710" cy="3883025"/>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刑事上诉状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刑事上诉状是指刑事诉讼当事人或者他们的法定代理人，不服地方各级人民法院第一审裁判或裁定，依照法定程序和期限，向上一级人民法院提起上诉，要求撤销、变更原审裁判的书面请求。</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上诉是法律赋予当事人的一种诉讼权利，刑事上诉状是当事人及其法定代理人行使上诉权的工具，也是第二审人民法院受理案件，进行审理的依据，它对及时纠正确有错误的判决或裁定，保证国家审判权的正确行使，保护当事人的合法权益，具有不可忽视的作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27150" y="1711960"/>
            <a:ext cx="4768850"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（四）上诉状的结构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首部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（1）标题。直接写“上诉状”，也可以根据诉状性质写成“民事上诉状”“行政上诉状”“刑事上诉状”。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（2）当事人基本情况。主要写明上诉人、被上诉人的基本情况。写法与起诉状当事人基本情况相同。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6667" r="16667"/>
          <a:stretch>
            <a:fillRect/>
          </a:stretch>
        </p:blipFill>
        <p:spPr>
          <a:xfrm>
            <a:off x="7387773" y="182644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左1"/>
          <p:cNvPicPr>
            <a:picLocks noChangeAspect="1"/>
          </p:cNvPicPr>
          <p:nvPr>
            <p:custDataLst>
              <p:tags r:id="rId4"/>
            </p:custDataLst>
          </p:nvPr>
        </p:nvPicPr>
        <p:blipFill>
          <a:blip r:embed="rId5"/>
          <a:stretch>
            <a:fillRect/>
          </a:stretch>
        </p:blipFill>
        <p:spPr>
          <a:xfrm>
            <a:off x="640080" y="3860165"/>
            <a:ext cx="3564255" cy="242887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8756650" y="4866005"/>
            <a:ext cx="2830830" cy="14185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94460" y="1484630"/>
            <a:ext cx="9194165" cy="4184015"/>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 正文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上诉请求。主要是上诉人向二审法院提出对一审判决或裁定不服项目重新处理的具体要求：可以是请求二审法院撤销原审判决或裁定；也可以请求二审法院撤销或裁定部分原审判决或裁定，并予以改判；或者是请求二审法院重新审理。上诉请求前一般用“上诉人因 ×× 一案，不服 ××× 人民法院 ×××× 年 ×× 月 ×× 日 ××× 字第 × 号民事判决（或裁定），现提出上诉”语句过渡。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上诉事实与理由。上诉理由一般针对原审认定的事实（具体提出原审判决或裁定时在认定事实上有哪些错误，并阐述否定或变更原审认定的事实根据和证据）、原审适用的法律条文（具体提出原审判决或裁定时在适用法律方面的错误和有关定性与量刑的不当之处，并论证原审判决或裁定应予变更或撤销的事实依据和法律依据）、原审所采用的诉讼程序（具体提出原审法院在审理案件、做出判决或裁定过程中有哪些违反诉讼程序的地方，并指出纠正的法律依据）三个方面展开论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569085" y="1861185"/>
            <a:ext cx="4453890" cy="3918585"/>
          </a:xfrm>
          <a:prstGeom prst="rect">
            <a:avLst/>
          </a:prstGeom>
        </p:spPr>
        <p:txBody>
          <a:bodyPr wrap="square">
            <a:noAutofit/>
          </a:bodyPr>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尾部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上诉状结束语一般用“故上诉人对此不服，特提出上诉，请求上级人民法院……”。尾部其他内容写法与起诉状尾部相同，写明致送的人民法院名称，附项，上诉人署名及时间等。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283450" y="879475"/>
            <a:ext cx="3619500" cy="5438775"/>
          </a:xfrm>
          <a:prstGeom prst="rect">
            <a:avLst/>
          </a:prstGeom>
        </p:spPr>
      </p:pic>
      <p:pic>
        <p:nvPicPr>
          <p:cNvPr id="6" name="图片 5" descr="左1"/>
          <p:cNvPicPr>
            <a:picLocks noChangeAspect="1"/>
          </p:cNvPicPr>
          <p:nvPr>
            <p:custDataLst>
              <p:tags r:id="rId4"/>
            </p:custDataLst>
          </p:nvPr>
        </p:nvPicPr>
        <p:blipFill>
          <a:blip r:embed="rId5"/>
          <a:stretch>
            <a:fillRect/>
          </a:stretch>
        </p:blipFill>
        <p:spPr>
          <a:xfrm>
            <a:off x="640080" y="3536950"/>
            <a:ext cx="4038600" cy="275209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02080" y="5283200"/>
            <a:ext cx="824400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4981575" y="1686560"/>
            <a:ext cx="5354955" cy="3746500"/>
          </a:xfrm>
          <a:prstGeom prst="rect">
            <a:avLst/>
          </a:prstGeom>
        </p:spPr>
        <p:txBody>
          <a:bodyPr wrap="square">
            <a:noAutofit/>
          </a:bodyPr>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国有国法，家有家规。在日常生活中，人与人、人与社会之间不可避免地会产生摩擦，而不同性质的事件在法律上会有不同的解决方式及途径。这时就需要我们了解相关法律应用文的基本知识及书写格式，从而更好地保障自身的合法权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本项目我们将学习常见法律应用文的含义、用途、基本格式、写作规范和内容，从而具备一定的法律应用文理论知识和撰写能力。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descr="1122"/>
          <p:cNvPicPr>
            <a:picLocks noChangeAspect="1"/>
          </p:cNvPicPr>
          <p:nvPr>
            <p:custDataLst>
              <p:tags r:id="rId2"/>
            </p:custDataLst>
          </p:nvPr>
        </p:nvPicPr>
        <p:blipFill>
          <a:blip r:embed="rId3"/>
          <a:stretch>
            <a:fillRect/>
          </a:stretch>
        </p:blipFill>
        <p:spPr>
          <a:xfrm>
            <a:off x="7597140" y="3589020"/>
            <a:ext cx="4008755" cy="2731770"/>
          </a:xfrm>
          <a:prstGeom prst="rect">
            <a:avLst/>
          </a:prstGeom>
        </p:spPr>
      </p:pic>
      <p:pic>
        <p:nvPicPr>
          <p:cNvPr id="3" name="图片 2"/>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71270" y="1598295"/>
            <a:ext cx="9784080" cy="4429125"/>
          </a:xfrm>
          <a:prstGeom prst="rect">
            <a:avLst/>
          </a:prstGeom>
        </p:spPr>
        <p:txBody>
          <a:bodyPr wrap="square">
            <a:noAutofit/>
          </a:bodyPr>
          <a:p>
            <a:pPr indent="406400" algn="ctr" fontAlgn="auto">
              <a:lnSpc>
                <a:spcPct val="10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上诉状</a:t>
            </a: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上诉人：王 ××</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被上诉人：宗 × 国</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许 × 红</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南通 ×× 建设集团有限公司</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上诉人王 ×× 因与宗 × 国、许 × 红、南通 ×× 建设集团有限公司（以下简称 ×× 建设公司）民间借贷纠纷一案，不服 ×× 省 ×× 市 ××人民法院〔20××〕× 民字第 0174 号民事判决，现提出上诉，请求改判，</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上述的理由如下：</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上诉人将借款 1 000 万元交付宗 × 国、许 × 红用于 ×× 建设公司承建的 ×× 市湖畔华庭工程，且宗 × 国是 ×× 建设公司聘任的该项目负责人，×× 建设公司与宗 × 国、许 × 红应共同偿还该笔借款。一审判决认定，宗 × 国向上诉人借款系个人行为，而非职务行为，故判决 ×× 建设公司不对借款承担共同还款责任。</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一审判决 ×× 建设公司无责的关键是法院认定宗 × 国借款系个人行为。上诉人现向二审法院提交新证据，证人黄 × 宝、曲 × 明、李 × 的证言可以证明，宗 × 国借款目的是筹措涉案湖畔华庭工程资金，借款也用于涉案工程项目。×× 建设公司湖畔华庭项目部对项目负责人宗 × 国的借款行为已经予以追认，同意承担还款责任。因项目部不是独立法人，故应由 ×× 建设公司共同承担还款责任。根据《中华人民共和国民事诉讼法》第二百条第一项、第二项、第六项之规定，请求撤销一审判决，二审改判宗 × 国、许 × 红、×× 建设公司共同给付上诉人王 ×× 借款本金 1 000 万元及其利息（按中国人民银行同类同期贷款利率四倍自借款之日计算至实际全部返还之日止）。</a:t>
            </a:r>
            <a:endParaRPr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131570"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73935" y="1624330"/>
            <a:ext cx="7672705" cy="2341880"/>
          </a:xfrm>
          <a:prstGeom prst="rect">
            <a:avLst/>
          </a:prstGeom>
        </p:spPr>
        <p:txBody>
          <a:bodyPr wrap="square">
            <a:noAutofit/>
          </a:bodyPr>
          <a:p>
            <a:pPr indent="355600" algn="ctr" fontAlgn="auto">
              <a:lnSpc>
                <a:spcPct val="100000"/>
              </a:lnSpc>
              <a:spcAft>
                <a:spcPts val="600"/>
              </a:spcAft>
              <a:extLst>
                <a:ext uri="{35155182-B16C-46BC-9424-99874614C6A1}">
                  <wpsdc:indentchars xmlns:wpsdc="http://www.wps.cn/officeDocument/2017/drawingmlCustomData" val="200" checksum="3837665281"/>
                </a:ext>
              </a:extLst>
            </a:pPr>
            <a:r>
              <a:rPr sz="1400" b="1" dirty="0">
                <a:solidFill>
                  <a:schemeClr val="accent1"/>
                </a:solidFill>
                <a:latin typeface="微软雅黑" panose="020B0503020204020204" charset="-122"/>
                <a:ea typeface="微软雅黑" panose="020B0503020204020204" charset="-122"/>
                <a:cs typeface="微软雅黑" panose="020B0503020204020204" charset="-122"/>
              </a:rPr>
              <a:t>上诉状</a:t>
            </a:r>
            <a:endParaRPr sz="1400" b="1"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此致</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市中级人民法院</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上诉人：王 ××</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二○ ×× 年八月一日</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附：1. 黄 × 宝证言一份</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 曲 × 明证言一份</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3. 李 × 证言一份</a:t>
            </a:r>
            <a:endParaRPr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131570"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
        <p:nvSpPr>
          <p:cNvPr id="3" name="文本框 2"/>
          <p:cNvSpPr txBox="1"/>
          <p:nvPr/>
        </p:nvSpPr>
        <p:spPr>
          <a:xfrm>
            <a:off x="1807845" y="4105910"/>
            <a:ext cx="8664575" cy="1401445"/>
          </a:xfrm>
          <a:prstGeom prst="rect">
            <a:avLst/>
          </a:prstGeom>
          <a:noFill/>
        </p:spPr>
        <p:txBody>
          <a:bodyPr wrap="square" rtlCol="0" anchor="t">
            <a:noAutofit/>
          </a:bodyPr>
          <a:p>
            <a:pPr>
              <a:lnSpc>
                <a:spcPct val="130000"/>
              </a:lnSpc>
            </a:pPr>
            <a:r>
              <a:rPr lang="zh-CN" altLang="en-US" sz="1400">
                <a:latin typeface="微软雅黑" panose="020B0503020204020204" charset="-122"/>
                <a:ea typeface="微软雅黑" panose="020B0503020204020204" charset="-122"/>
              </a:rPr>
              <a:t>【评析】该上诉状对上诉人、被上诉人情况做了简化，但关系清楚。上诉请求表达明确，简要陈述因何事何判决上诉，并提出上诉的理由。最后向二审法院提交的新证据是上诉人要求改判的关键材料，但二审法院是否采信新的举证材料，还要通过二审庭审质证。最后提出请求撤销一审判决的法律根据及上诉的要求，附项内容完整。</a:t>
            </a:r>
            <a:endParaRPr lang="zh-CN" altLang="en-US" sz="1400">
              <a:latin typeface="微软雅黑" panose="020B0503020204020204" charset="-122"/>
              <a:ea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725930" y="1598295"/>
            <a:ext cx="9460230" cy="4429125"/>
          </a:xfrm>
          <a:prstGeom prst="rect">
            <a:avLst/>
          </a:prstGeom>
        </p:spPr>
        <p:txBody>
          <a:bodyPr wrap="square">
            <a:noAutofit/>
          </a:bodyPr>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请找出下列民事起诉状格式和内容的错误，并改正。</a:t>
            </a:r>
            <a:endParaRPr sz="1400" dirty="0">
              <a:solidFill>
                <a:schemeClr val="tx1"/>
              </a:solidFill>
              <a:latin typeface="仿宋" panose="02010609060101010101" charset="-122"/>
              <a:ea typeface="仿宋" panose="02010609060101010101" charset="-122"/>
              <a:cs typeface="仿宋" panose="02010609060101010101" charset="-122"/>
            </a:endParaRPr>
          </a:p>
          <a:p>
            <a:pPr indent="406400" algn="ctr" fontAlgn="auto">
              <a:lnSpc>
                <a:spcPct val="10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仿宋" panose="02010609060101010101" charset="-122"/>
              </a:rPr>
              <a:t>民事起诉状</a:t>
            </a:r>
            <a:endParaRPr sz="1600" b="1" dirty="0">
              <a:solidFill>
                <a:schemeClr val="accent1"/>
              </a:solidFill>
              <a:latin typeface="微软雅黑" panose="020B0503020204020204" charset="-122"/>
              <a:ea typeface="微软雅黑" panose="020B0503020204020204"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民事起诉状</a:t>
            </a:r>
            <a:r>
              <a:rPr lang="en-US" sz="1400" dirty="0">
                <a:solidFill>
                  <a:schemeClr val="tx1"/>
                </a:solidFill>
                <a:latin typeface="仿宋" panose="02010609060101010101" charset="-122"/>
                <a:ea typeface="仿宋" panose="02010609060101010101" charset="-122"/>
                <a:cs typeface="仿宋" panose="02010609060101010101" charset="-122"/>
              </a:rPr>
              <a:t>    </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原告：×××</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电话：××××-×××××××</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被告：×× 房地产开发有限公司</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地址：×× 市锦苑花园 11 幢 3 单元 201 号</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诉讼请求：</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1. 判令被告履行合同复原房屋结构。</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 判令被告按合同条款第九条赔偿违约金。</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3. 判令被告承担本案诉讼费。</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事实和理由：</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20×× 年 2 月，原告看见被告 ×× 房地产开发有限公司的“假日湾”售楼广告及宣传资料，在听取其售楼部人员宣讲介绍，并参考其售楼沙盘及户型结构模型后，原告精挑细选其“假日湾”一楼 A1 户型商品房一套。并于 20×× 年 × 月 × 日与被告开发商 ×× 房地产开发有限公司签订《商品房购销合同》。所有宣传资料、户型结构</a:t>
            </a:r>
            <a:endParaRPr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959485"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101850" y="1624330"/>
            <a:ext cx="8596630" cy="4568190"/>
          </a:xfrm>
          <a:prstGeom prst="rect">
            <a:avLst/>
          </a:prstGeom>
        </p:spPr>
        <p:txBody>
          <a:bodyPr wrap="square">
            <a:noAutofit/>
          </a:bodyPr>
          <a:p>
            <a:pPr indent="355600" algn="l" fontAlgn="auto">
              <a:lnSpc>
                <a:spcPct val="90000"/>
              </a:lnSpc>
              <a:spcAft>
                <a:spcPts val="600"/>
              </a:spcAft>
              <a:extLst>
                <a:ext uri="{35155182-B16C-46BC-9424-99874614C6A1}">
                  <wpsdc:indentchars xmlns:wpsdc="http://www.wps.cn/officeDocument/2017/drawingmlCustomData" val="200" checksum="3837665281"/>
                </a:ext>
              </a:extLst>
            </a:pP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模型及购房合同附件一（该商品房屋分户平面图）均明确表明：原告所购房屋拥有“入户花园”结构。</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20×× 年 7 月 31 日即商品房交付期限日，因工人讨薪罢工等因素致延期交房，期间原告发现一楼 A1 户型“入户花园”无采光设施及入户门前有通风口阻道，遂向售楼部人员反映、询问，答复曰：正式交房时自会整改。</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但等到正式交房时问题依旧。经原告等业主多次与售楼部交涉，方将入户门前阻道通风口予以改造，但“入户花园”采光问题始终得不到解决。20××年 12 月原告向 ×× 省消费者协会投诉，因被告不配合而未果，×× 省消费者协会建议原告寻求法律途径解决。</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原告请求法院：</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1. 判令被告 ×× 房地产开发有限公司履行合同复原房屋结构。</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 判令被告按合同条款第九条“甲方逾期交房的违约责任”等赔偿违约金。</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3. 判令被告承担本案诉讼费。</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此致</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市 ×× 区人民法院</a:t>
            </a:r>
            <a:r>
              <a:rPr lang="en-US" sz="1400" dirty="0">
                <a:solidFill>
                  <a:schemeClr val="tx1"/>
                </a:solidFill>
                <a:latin typeface="仿宋" panose="02010609060101010101" charset="-122"/>
                <a:ea typeface="仿宋" panose="02010609060101010101" charset="-122"/>
                <a:cs typeface="仿宋" panose="02010609060101010101" charset="-122"/>
              </a:rPr>
              <a:t> </a:t>
            </a:r>
            <a:endParaRPr lang="en-US"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90000"/>
              </a:lnSpc>
              <a:spcAft>
                <a:spcPts val="600"/>
              </a:spcAft>
              <a:extLst>
                <a:ext uri="{35155182-B16C-46BC-9424-99874614C6A1}">
                  <wpsdc:indentchars xmlns:wpsdc="http://www.wps.cn/officeDocument/2017/drawingmlCustomData" val="200" checksum="3837665281"/>
                </a:ext>
              </a:extLst>
            </a:pPr>
            <a:r>
              <a:rPr lang="en-US" sz="1400" dirty="0">
                <a:solidFill>
                  <a:schemeClr val="tx1"/>
                </a:solidFill>
                <a:latin typeface="仿宋" panose="02010609060101010101" charset="-122"/>
                <a:ea typeface="仿宋" panose="02010609060101010101" charset="-122"/>
                <a:cs typeface="仿宋" panose="02010609060101010101" charset="-122"/>
              </a:rPr>
              <a:t>原告人：×××</a:t>
            </a:r>
            <a:endParaRPr lang="en-US"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90000"/>
              </a:lnSpc>
              <a:spcAft>
                <a:spcPts val="600"/>
              </a:spcAft>
              <a:extLst>
                <a:ext uri="{35155182-B16C-46BC-9424-99874614C6A1}">
                  <wpsdc:indentchars xmlns:wpsdc="http://www.wps.cn/officeDocument/2017/drawingmlCustomData" val="200" checksum="3837665281"/>
                </a:ext>
              </a:extLst>
            </a:pPr>
            <a:r>
              <a:rPr lang="en-US" sz="1400" dirty="0">
                <a:solidFill>
                  <a:schemeClr val="tx1"/>
                </a:solidFill>
                <a:latin typeface="仿宋" panose="02010609060101010101" charset="-122"/>
                <a:ea typeface="仿宋" panose="02010609060101010101" charset="-122"/>
                <a:cs typeface="仿宋" panose="02010609060101010101" charset="-122"/>
              </a:rPr>
              <a:t>20×× 年 ×× 月 ×× 日      </a:t>
            </a:r>
            <a:endParaRPr lang="en-US"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131570"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3"/>
          <p:cNvPicPr>
            <a:picLocks noChangeAspect="1"/>
          </p:cNvPicPr>
          <p:nvPr>
            <p:custDataLst>
              <p:tags r:id="rId1"/>
            </p:custDataLst>
          </p:nvPr>
        </p:nvPicPr>
        <p:blipFill>
          <a:blip r:embed="rId2"/>
          <a:stretch>
            <a:fillRect/>
          </a:stretch>
        </p:blipFill>
        <p:spPr>
          <a:xfrm>
            <a:off x="7554595" y="4263390"/>
            <a:ext cx="4032885" cy="20212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3"/>
            </p:custDataLst>
          </p:nvPr>
        </p:nvSpPr>
        <p:spPr>
          <a:xfrm>
            <a:off x="1451610" y="1682115"/>
            <a:ext cx="8789670" cy="42938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一、答辩状</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（一）答辩状的概念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答辩状是指民事案件、行政案件的被告人、被上诉人针对起诉状、上诉状进行答复和辩解的书状。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中华人民共和国民事诉讼法》第一百二十八条规定：“人民法院应当在立案之日起五日内将起诉状副本发送被告，被告应当在收到之日起十五日内提出答辩状。”“被告不提出答辩状的，不影响人民法院审理。”《中华人民共和国行政诉讼法》第六十七条规定“人民法院应当在立案之日起五日内，将起诉状副本发送被告。被告应当在收到起诉状副本之日起十五日内向人民法院提交作出行政行为的证据和所依据的规范性文件，并提出答辩状。”“被告不提出答辩的，不影响人民法院审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143000" y="1814830"/>
            <a:ext cx="5039995" cy="33420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（二）答辩状的特点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针对性强</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答辩状针对的对象是起诉状或上诉状中的诉讼请求、事实与理由，所以答辩状的针对性要明确。一定要认真研究诉状的请求、事实和理由，抓住要害问题进行答辩。要遵循实事求是的原则，不空发议论，不强词夺理。在反驳时，应注意摆事实、讲道理，所述理由要合理合法，避免生硬、武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4"/>
            </p:custDataLst>
          </p:nvPr>
        </p:nvSpPr>
        <p:spPr>
          <a:xfrm>
            <a:off x="6430010" y="2218055"/>
            <a:ext cx="4297045" cy="3262630"/>
          </a:xfrm>
          <a:prstGeom prst="rect">
            <a:avLst/>
          </a:prstGeom>
          <a:noFill/>
        </p:spPr>
        <p:txBody>
          <a:bodyPr wrap="square" rtlCol="0" anchor="t">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2. 论辩性强</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答辩状要用正确的事理驳斥错误的事理，用正确适用的法律条文校正引用不当的法律条文，展开充分的论证去驳倒对方的观点和论据。如果原告和上诉人的起诉违反程序法的规定，没有具备或已经失去引起诉讼发生和进行的条件，则可就适用程序法方面进行反驳。</a:t>
            </a:r>
            <a:endParaRPr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左1"/>
          <p:cNvPicPr>
            <a:picLocks noChangeAspect="1"/>
          </p:cNvPicPr>
          <p:nvPr>
            <p:custDataLst>
              <p:tags r:id="rId1"/>
            </p:custDataLst>
          </p:nvPr>
        </p:nvPicPr>
        <p:blipFill>
          <a:blip r:embed="rId2"/>
          <a:stretch>
            <a:fillRect/>
          </a:stretch>
        </p:blipFill>
        <p:spPr>
          <a:xfrm>
            <a:off x="640080" y="4220845"/>
            <a:ext cx="3034665" cy="206819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2420620" y="1676400"/>
            <a:ext cx="7664450" cy="402971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（三）答辩状的结构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1. 首部</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（1）标题。直接写“答辩状”，也可以根据案件性质写成“民事答辩状”“行政答辩状”。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当事人基本情况。《中华人民共和国民事诉讼法》第一百二十八条规定：“答辩状应当记明被告的姓名、性别、年龄、民族、职业、工作单位、住所、联系方式；法人或者其他组织的名称、住所和法定代表人或者主要负责人的姓名、职务、联系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（3）案由。主要写明对原告（或上诉人）为什么纠纷案件起诉（或上诉）进行答辩。例如，“因 ××（案由）一案，提出答辩如下：”或者“因原告（或上诉人）×××（姓名）提起 ××（案由）诉讼一案，提出答辩如下：”。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959485" y="1623060"/>
            <a:ext cx="9288780" cy="453834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2. 正文</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答辩理由。答辩状的答辩理由要根据原告起诉状或上诉人的上诉状的具体内容来定。除被告或被上诉人同意原告或上诉人的诉讼请求外，必须针对原告或上诉人在起诉状或上诉状中提出的诉讼请求、事实与理由进行答复和反驳。一般先指出诉讼请求不合理，所依凭的事实有错误，再指出诉讼请求不合法，所依据的法律条文不当。答辩理由前一般用“因 ×× 诉 ××一案，兹答辩如下”或“你院 ×××× 年 ×× 月 ×× 日第 × 号起诉副本通知书及起诉副本收到，现答辩如下”等语句作过渡语。一般从所依据的事实有错误、所依据的法律不当两个方面进行答辩。</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（2）答辩请求。在提出事实、法律方面的答辩之后，引出自己的答辩主张，即对诉状中的请求是完全不能接受，还是部分不能接受。对本案的处理依法提出自己的主张，请求人民法院审理时依法公正裁决。</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sz="1800" dirty="0">
                <a:solidFill>
                  <a:schemeClr val="accent1"/>
                </a:solidFill>
                <a:latin typeface="微软雅黑" panose="020B0503020204020204" charset="-122"/>
                <a:ea typeface="微软雅黑" panose="020B0503020204020204" charset="-122"/>
                <a:cs typeface="微软雅黑" panose="020B0503020204020204" charset="-122"/>
              </a:rPr>
              <a:t>3. 尾部</a:t>
            </a:r>
            <a:endParaRPr sz="18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答辩状的尾部与上述诉状相同，要写明致送的人民法院名称、附项、答辩人签署、时间。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左1"/>
          <p:cNvPicPr>
            <a:picLocks noChangeAspect="1"/>
          </p:cNvPicPr>
          <p:nvPr>
            <p:custDataLst>
              <p:tags r:id="rId1"/>
            </p:custDataLst>
          </p:nvPr>
        </p:nvPicPr>
        <p:blipFill>
          <a:blip r:embed="rId2"/>
          <a:stretch>
            <a:fillRect/>
          </a:stretch>
        </p:blipFill>
        <p:spPr>
          <a:xfrm>
            <a:off x="640080" y="4220845"/>
            <a:ext cx="3034665" cy="206819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763395" y="1551940"/>
            <a:ext cx="4646930" cy="33420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二、申诉状</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（一）申诉状的概念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申诉状是纠纷诉讼当事人或法定代理人，对已经发生法律效力的判决、裁定认为有错误，按照审判监督程序提出申诉，要求人民法院或人民检察院重新处理的诉讼文书。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根据刑事诉讼法、民事诉讼法和行政诉讼法的有关规定，有权提出申诉的主体，刑事案件是当事人、被害人及其家属或者其他公民；民事案件和行政案件则限于当事人。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4"/>
          <a:stretch>
            <a:fillRect/>
          </a:stretch>
        </p:blipFill>
        <p:spPr>
          <a:xfrm>
            <a:off x="7421245" y="1345565"/>
            <a:ext cx="3310255" cy="45885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892175" y="1484630"/>
            <a:ext cx="5039995" cy="53848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（二）申诉状的特点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82" name="Group 38"/>
          <p:cNvGrpSpPr/>
          <p:nvPr>
            <p:custDataLst>
              <p:tags r:id="rId2"/>
            </p:custDataLst>
          </p:nvPr>
        </p:nvGrpSpPr>
        <p:grpSpPr bwMode="auto">
          <a:xfrm>
            <a:off x="6907961" y="2442255"/>
            <a:ext cx="753441" cy="225030"/>
            <a:chOff x="7244862" y="2564012"/>
            <a:chExt cx="1005315" cy="299674"/>
          </a:xfrm>
        </p:grpSpPr>
        <p:cxnSp>
          <p:nvCxnSpPr>
            <p:cNvPr id="83" name="Straight Connector 39"/>
            <p:cNvCxnSpPr/>
            <p:nvPr>
              <p:custDataLst>
                <p:tags r:id="rId3"/>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custDataLst>
                <p:tags r:id="rId4"/>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custDataLst>
              <p:tags r:id="rId5"/>
            </p:custDataLst>
          </p:nvPr>
        </p:nvGrpSpPr>
        <p:grpSpPr bwMode="auto">
          <a:xfrm flipH="1">
            <a:off x="4436966" y="2442255"/>
            <a:ext cx="753441" cy="225030"/>
            <a:chOff x="7244862" y="2564012"/>
            <a:chExt cx="1005315" cy="299674"/>
          </a:xfrm>
        </p:grpSpPr>
        <p:cxnSp>
          <p:nvCxnSpPr>
            <p:cNvPr id="86" name="Straight Connector 42"/>
            <p:cNvCxnSpPr/>
            <p:nvPr>
              <p:custDataLst>
                <p:tags r:id="rId6"/>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custDataLst>
                <p:tags r:id="rId7"/>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custDataLst>
              <p:tags r:id="rId8"/>
            </p:custDataLst>
          </p:nvPr>
        </p:nvGrpSpPr>
        <p:grpSpPr bwMode="auto">
          <a:xfrm rot="1354404" flipV="1">
            <a:off x="6324732" y="3893641"/>
            <a:ext cx="753441" cy="225031"/>
            <a:chOff x="7244862" y="2564012"/>
            <a:chExt cx="1005315" cy="299674"/>
          </a:xfrm>
        </p:grpSpPr>
        <p:cxnSp>
          <p:nvCxnSpPr>
            <p:cNvPr id="89" name="Straight Connector 45"/>
            <p:cNvCxnSpPr/>
            <p:nvPr>
              <p:custDataLst>
                <p:tags r:id="rId9"/>
              </p:custDataLst>
            </p:nvPr>
          </p:nvCxnSpPr>
          <p:spPr>
            <a:xfrm flipV="1">
              <a:off x="7243091" y="2565176"/>
              <a:ext cx="393867" cy="299673"/>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custDataLst>
                <p:tags r:id="rId10"/>
              </p:custDataLst>
            </p:nvPr>
          </p:nvCxnSpPr>
          <p:spPr>
            <a:xfrm>
              <a:off x="7642763" y="2565315"/>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custDataLst>
              <p:tags r:id="rId11"/>
            </p:custDataLst>
          </p:nvPr>
        </p:nvGrpSpPr>
        <p:grpSpPr bwMode="auto">
          <a:xfrm rot="-1354404" flipH="1" flipV="1">
            <a:off x="5046384" y="3893641"/>
            <a:ext cx="753441" cy="225031"/>
            <a:chOff x="7244862" y="2564012"/>
            <a:chExt cx="1005315" cy="299674"/>
          </a:xfrm>
        </p:grpSpPr>
        <p:cxnSp>
          <p:nvCxnSpPr>
            <p:cNvPr id="92" name="Straight Connector 48"/>
            <p:cNvCxnSpPr/>
            <p:nvPr>
              <p:custDataLst>
                <p:tags r:id="rId12"/>
              </p:custDataLst>
            </p:nvPr>
          </p:nvCxnSpPr>
          <p:spPr>
            <a:xfrm flipV="1">
              <a:off x="7245168" y="2564320"/>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custDataLst>
                <p:tags r:id="rId13"/>
              </p:custDataLst>
            </p:nvPr>
          </p:nvCxnSpPr>
          <p:spPr>
            <a:xfrm>
              <a:off x="7644838" y="2564460"/>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6" name="TextBox 52"/>
          <p:cNvSpPr txBox="1"/>
          <p:nvPr>
            <p:custDataLst>
              <p:tags r:id="rId14"/>
            </p:custDataLst>
          </p:nvPr>
        </p:nvSpPr>
        <p:spPr>
          <a:xfrm>
            <a:off x="7677150" y="2163445"/>
            <a:ext cx="2894965" cy="1710690"/>
          </a:xfrm>
          <a:prstGeom prst="rect">
            <a:avLst/>
          </a:prstGeom>
          <a:noFill/>
        </p:spPr>
        <p:txBody>
          <a:bodyPr lIns="0" tIns="0" rIns="0" bIns="0">
            <a:noAutofit/>
          </a:bodyPr>
          <a:p>
            <a:pPr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en-US" altLang="zh-CN" sz="16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3. 受理与否不同</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申诉书是否引起审判监督程序的发生，要视原裁判在认定事实或适用法律上是否确有错误来决定；而上诉状则必然会引起上诉审判程序。</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9" name="TextBox 55"/>
          <p:cNvSpPr txBox="1"/>
          <p:nvPr>
            <p:custDataLst>
              <p:tags r:id="rId15"/>
            </p:custDataLst>
          </p:nvPr>
        </p:nvSpPr>
        <p:spPr>
          <a:xfrm>
            <a:off x="7336790" y="4080510"/>
            <a:ext cx="3180080" cy="1248410"/>
          </a:xfrm>
          <a:prstGeom prst="rect">
            <a:avLst/>
          </a:prstGeom>
          <a:noFill/>
        </p:spPr>
        <p:txBody>
          <a:bodyPr wrap="square" lIns="0" tIns="0" rIns="0" bIns="0">
            <a:spAutoFit/>
          </a:bodyPr>
          <a:p>
            <a:pPr defTabSz="1087755">
              <a:lnSpc>
                <a:spcPct val="14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4. 受理期限不同</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4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申诉一般不受时间限制；而上诉应在法定期限内提出，无正当理由耽误期限的，逾期不能上诉。</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2" name="TextBox 58"/>
          <p:cNvSpPr txBox="1"/>
          <p:nvPr>
            <p:custDataLst>
              <p:tags r:id="rId16"/>
            </p:custDataLst>
          </p:nvPr>
        </p:nvSpPr>
        <p:spPr>
          <a:xfrm>
            <a:off x="1524635" y="2136775"/>
            <a:ext cx="2969895" cy="1726565"/>
          </a:xfrm>
          <a:prstGeom prst="rect">
            <a:avLst/>
          </a:prstGeom>
          <a:noFill/>
        </p:spPr>
        <p:txBody>
          <a:bodyPr lIns="0" tIns="0" rIns="0" bIns="0">
            <a:no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1. 对象不同</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申诉是针对已经发生法律效力的判决或裁定，包括二审终结的甚至已经执行完毕的判决、裁定；上诉只限于对尚未发生法律效力的第一审判决或裁定。</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5" name="TextBox 61"/>
          <p:cNvSpPr txBox="1"/>
          <p:nvPr>
            <p:custDataLst>
              <p:tags r:id="rId17"/>
            </p:custDataLst>
          </p:nvPr>
        </p:nvSpPr>
        <p:spPr>
          <a:xfrm>
            <a:off x="1311275" y="3980180"/>
            <a:ext cx="3648075" cy="1437640"/>
          </a:xfrm>
          <a:prstGeom prst="rect">
            <a:avLst/>
          </a:prstGeom>
          <a:noFill/>
        </p:spPr>
        <p:txBody>
          <a:bodyPr wrap="square" lIns="0" tIns="0" rIns="0" bIns="0">
            <a:sp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2. 案件管辖不同</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sz="1400" dirty="0">
                <a:solidFill>
                  <a:schemeClr val="tx1"/>
                </a:solidFill>
                <a:latin typeface="微软雅黑" panose="020B0503020204020204" charset="-122"/>
                <a:ea typeface="微软雅黑" panose="020B0503020204020204" charset="-122"/>
                <a:cs typeface="Open Sans" panose="020B0606030504020204" pitchFamily="34" charset="0"/>
              </a:rPr>
              <a:t>接受申诉的可以是原审人民法院或上级人民法院，刑事案件还可以向人民检察院申诉；而接受上诉的只能是做出第一审判决或裁定的上级人民法院。</a:t>
            </a:r>
            <a:endParaRPr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custDataLst>
              <p:tags r:id="rId18"/>
            </p:custDataLst>
          </p:nvPr>
        </p:nvGrpSpPr>
        <p:grpSpPr bwMode="auto">
          <a:xfrm>
            <a:off x="4577417" y="221246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custDataLst>
                  <p:tags r:id="rId19"/>
                </p:custDataLst>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2"/>
              </a:solidFill>
              <a:ln w="9525">
                <a:noFill/>
                <a:round/>
              </a:ln>
            </p:spPr>
            <p:txBody>
              <a:bodyPr/>
              <a:p>
                <a:pPr defTabSz="685165">
                  <a:defRPr/>
                </a:pPr>
                <a:endParaRPr lang="en-US" sz="1800" dirty="0">
                  <a:latin typeface="+mn-lt"/>
                </a:endParaRPr>
              </a:p>
            </p:txBody>
          </p:sp>
          <p:sp>
            <p:nvSpPr>
              <p:cNvPr id="108" name="Freeform 6"/>
              <p:cNvSpPr>
                <a:spLocks noEditPoints="1"/>
              </p:cNvSpPr>
              <p:nvPr>
                <p:custDataLst>
                  <p:tags r:id="rId20"/>
                </p:custDataLst>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1"/>
              </a:solidFill>
              <a:ln w="9525">
                <a:noFill/>
                <a:round/>
              </a:ln>
            </p:spPr>
            <p:txBody>
              <a:bodyPr/>
              <a:p>
                <a:pPr defTabSz="685165">
                  <a:defRPr/>
                </a:pPr>
                <a:endParaRPr lang="en-US" sz="1800" dirty="0">
                  <a:latin typeface="+mn-lt"/>
                </a:endParaRPr>
              </a:p>
            </p:txBody>
          </p:sp>
          <p:sp>
            <p:nvSpPr>
              <p:cNvPr id="109" name="Freeform 7"/>
              <p:cNvSpPr>
                <a:spLocks noEditPoints="1"/>
              </p:cNvSpPr>
              <p:nvPr>
                <p:custDataLst>
                  <p:tags r:id="rId21"/>
                </p:custDataLst>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a:p>
                <a:pPr defTabSz="685165">
                  <a:defRPr/>
                </a:pPr>
                <a:endParaRPr lang="en-US" sz="1800" dirty="0">
                  <a:latin typeface="+mn-lt"/>
                </a:endParaRPr>
              </a:p>
            </p:txBody>
          </p:sp>
          <p:sp>
            <p:nvSpPr>
              <p:cNvPr id="110" name="Freeform 8"/>
              <p:cNvSpPr>
                <a:spLocks noEditPoints="1"/>
              </p:cNvSpPr>
              <p:nvPr>
                <p:custDataLst>
                  <p:tags r:id="rId22"/>
                </p:custDataLst>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1"/>
              </a:solidFill>
              <a:ln w="9525">
                <a:noFill/>
                <a:round/>
              </a:ln>
            </p:spPr>
            <p:txBody>
              <a:bodyPr/>
              <a:p>
                <a:pPr defTabSz="685165">
                  <a:defRPr/>
                </a:pPr>
                <a:endParaRPr lang="en-US" sz="1800" dirty="0">
                  <a:latin typeface="+mn-lt"/>
                </a:endParaRPr>
              </a:p>
            </p:txBody>
          </p:sp>
          <p:sp>
            <p:nvSpPr>
              <p:cNvPr id="111" name="Freeform 9"/>
              <p:cNvSpPr>
                <a:spLocks noEditPoints="1"/>
              </p:cNvSpPr>
              <p:nvPr>
                <p:custDataLst>
                  <p:tags r:id="rId23"/>
                </p:custDataLst>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sp>
            <p:nvSpPr>
              <p:cNvPr id="112" name="Freeform 10"/>
              <p:cNvSpPr>
                <a:spLocks noEditPoints="1"/>
              </p:cNvSpPr>
              <p:nvPr>
                <p:custDataLst>
                  <p:tags r:id="rId24"/>
                </p:custDataLst>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grpSp>
        <p:sp>
          <p:nvSpPr>
            <p:cNvPr id="35857" name="Shape 1094"/>
            <p:cNvSpPr/>
            <p:nvPr>
              <p:custDataLst>
                <p:tags r:id="rId25"/>
              </p:custDataLst>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58" name="Freeform 62"/>
            <p:cNvSpPr>
              <a:spLocks noEditPoints="1"/>
            </p:cNvSpPr>
            <p:nvPr>
              <p:custDataLst>
                <p:tags r:id="rId26"/>
              </p:custDataLst>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35859" name="Shape 1090"/>
            <p:cNvSpPr/>
            <p:nvPr>
              <p:custDataLst>
                <p:tags r:id="rId27"/>
              </p:custDataLst>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60" name="Shape 1687"/>
            <p:cNvSpPr/>
            <p:nvPr>
              <p:custDataLst>
                <p:tags r:id="rId28"/>
              </p:custDataLst>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450" decel="100000" fill="hold"/>
                                        <p:tgtEl>
                                          <p:spTgt spid="106"/>
                                        </p:tgtEl>
                                        <p:attrNameLst>
                                          <p:attrName>ppt_y</p:attrName>
                                        </p:attrNameLst>
                                      </p:cBhvr>
                                      <p:tavLst>
                                        <p:tav tm="0">
                                          <p:val>
                                            <p:strVal val="#ppt_y+1"/>
                                          </p:val>
                                        </p:tav>
                                        <p:tav tm="100000">
                                          <p:val>
                                            <p:strVal val="#ppt_y-.03"/>
                                          </p:val>
                                        </p:tav>
                                      </p:tavLst>
                                    </p:anim>
                                    <p:anim calcmode="lin" valueType="num">
                                      <p:cBhvr>
                                        <p:cTn id="14"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wipe(right)">
                                      <p:cBhvr>
                                        <p:cTn id="18" dur="500"/>
                                        <p:tgtEl>
                                          <p:spTgt spid="8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up)">
                                      <p:cBhvr>
                                        <p:cTn id="26" dur="500"/>
                                        <p:tgtEl>
                                          <p:spTgt spid="91"/>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up)">
                                      <p:cBhvr>
                                        <p:cTn id="3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99005" y="2106930"/>
            <a:ext cx="5215890" cy="2537460"/>
          </a:xfrm>
          <a:prstGeom prst="rect">
            <a:avLst/>
          </a:prstGeom>
        </p:spPr>
        <p:txBody>
          <a:bodyPr wrap="square" anchor="t" anchorCtr="0">
            <a:spAutoFit/>
          </a:bodyPr>
          <a:lstStyle/>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熟悉起诉状、上诉状、答辩状、申诉状和委托书的概念、特点和写作方法。</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结合实际案例，培养学生法律应用文的撰写能力。</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培养求实精神，实事求是，还原事物的本来面貌。</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坚持全面依法治国，推进法治中国建设。</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8248015" y="4610735"/>
            <a:ext cx="3305175" cy="16560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082040" y="1484630"/>
            <a:ext cx="9598660" cy="425005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（三）申诉状的结构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1. 首部</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（1）标题。直接写“申诉状”，也可以根据诉讼案件性质写成“刑事申诉状”“民事申诉状”“行政申诉状”或“再审申请书”。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当事人基本情况。当事人是公民的，写明姓名、性别、出生日期、民族、籍贯、职业或工作单位和职务、住址等；当事人是法人或其他组织的，写明单位名称、所在地址，法定代表人或代表人的姓名、职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（3）案由。包括申诉人的姓名，原处理机关名称，处理时间，法律文书名称、案号，申诉的意思表示等。具体语言表述一般包括：如果对人民法院的审理结论不服，可写为“申诉人（或申请人）×××（姓名）对 ××× 人民法院 ×××× 年 ×× 月 ×× 日（年度）× 字第 × 号 ×× 判决（或裁定）不服，提出申诉（或申请再审）”。如果对人民检察院的处理决定不服，可写为“申诉人 ××（姓名）因 ××（案由）一案，对 ××× 人民检察院 ××××年 ×× 月 ×× 日 ×× 字（年度）×× 号不起诉决定书不服，提出申诉”。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681595" y="4326890"/>
            <a:ext cx="3871595" cy="193992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012190" y="1657350"/>
            <a:ext cx="9398635" cy="409321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2. 正文</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申诉请求。申诉请求部分应当写明申诉人或申请人请求人民检察院或人民法院解决的具体问题。先说明原处理有何不当，再说明通过申诉要求达到什么样的目的。例如，是请求人民法院再审、提审，还是指令下级人民法院再审；是请求人民检察院复查，还是按照审判监督程序向人民法院提出抗诉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申诉事实与理由。先用综合方法概述案情事实、原来的处理经过和最后的处理结果，然后针对原来处理的不当之处，重点阐述不服之点。例如，原处理决定是认定事实有错误，适用法律不当，还是因为适用程序法不当等。如果认定事实有错误，就应当举出正确的事实，列举足以推翻原处理决定的证据予以说明。如果适用法律不当，则应从法律规定方面分析说明，指出原适用的法律错在哪里，为什么错，应如何正确适用等。然后自然引出申诉或申请再审的具体请求，使申诉请求成为论证的必然结论。结束语的写法一般也有格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754505" y="1814830"/>
            <a:ext cx="5039995" cy="33420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尾部</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（1）写明致送机关名称。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（2）附件的名称和份数，再审申请书要附交原判决（或裁定）书抄件一份。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（3）申诉人签名盖章。申诉人如系法人或其他组织的，应写明全称，由法定代表人或代表人签名，加盖单位公章。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（4）申诉（申请）日期。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6882130" y="879475"/>
            <a:ext cx="4579620" cy="51346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028700" y="1718310"/>
            <a:ext cx="4970780" cy="445262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（四）申诉状的写作要求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申诉必须有正当理由</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所谓正当理由，就是指人民法院对本案的裁判，与事实有重大出入或适用法律上有明显不当的错误。申请和申诉能不能达到预期的目的，在司法实践中，一般要掌握这样一个尺度：看这个案件是不是冤、假、错案。冤案是指实有其案，但张冠李戴，本应追究张三，却追究了李四，造成了李四的冤枉；假案是指根本不存在此案，纯属子虚乌有，凭空捏造，借机诬陷他人；错案也是实有其案，但在处理时定性错误，或适用法律不当。</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4"/>
            </p:custDataLst>
          </p:nvPr>
        </p:nvSpPr>
        <p:spPr>
          <a:xfrm>
            <a:off x="6369050" y="2409825"/>
            <a:ext cx="4664075" cy="3262630"/>
          </a:xfrm>
          <a:prstGeom prst="rect">
            <a:avLst/>
          </a:prstGeom>
          <a:noFill/>
        </p:spPr>
        <p:txBody>
          <a:bodyPr wrap="square" rtlCol="0" anchor="t">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2. 申诉必须交代主要案情</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因为再审申请书和申诉状是引起再审程序的主要依据之一，当事人在提交申请书和申诉状时，不可能将案卷也提交上去，也不可能附上全部证据材料。这样，审判监督机关和公职人员对申请书和申诉状的重视程度如何，主要决定于申请书和申诉状本身。只有从中发现了问题，才能调阅案卷、查看证据。</a:t>
            </a:r>
            <a:endParaRPr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664335" y="1814830"/>
            <a:ext cx="8472170" cy="3342005"/>
          </a:xfrm>
          <a:prstGeom prst="rect">
            <a:avLst/>
          </a:prstGeom>
        </p:spPr>
        <p:txBody>
          <a:bodyPr wrap="square">
            <a:noAutofit/>
          </a:bodyPr>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要特别注意提交新事实、新证据</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提交新事实、新证据是引起有关机关和人员重视并从实体上否认原裁判的关键。根据最高人民法院制定的《关于民事诉讼证据的若干规定》，再审程序中的“新的证据”是指原审庭审结束后新发现的证据。申诉人以有新的证据证明原民事裁判认定的事实确有错误为由申诉的，应当在申诉时提出。经审查，如果申诉人提供的证据系其在原审中应当提供而且能够提供但不提供或者故意隐瞒证据直至申诉时才提供的，不作为再审程序中的“新的证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169035" y="1814830"/>
            <a:ext cx="4934585" cy="33420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三、委托书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（一）委托书的概念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委托书是委托他人代表自己行使自己的合法权益，委托人在行使权力时需出具委托人的法律文书。而委托人不得以任何理由反悔委托事项。被委托人如果做出违背国家法律的任何权益，委托人有权终止委托协议，在委托人的委托书上的合法权益内，被委托人行使的全部职责和责任都将由委托人承担，被委托人不承担任何法律责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6671945" y="1139825"/>
            <a:ext cx="4448810" cy="469201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959485" y="1666240"/>
            <a:ext cx="5245735" cy="4530090"/>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（二）委托书的结构</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标题，即文种名称“委托书”。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委托人与被委托人名称</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在标题左下方写明委托人与受托人的相关信息，包括姓名、性别、年龄、单位、住址、身份证号等。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正文中需要写明详细的委托事项。在必要的情况下，还需写明委托生效的时间，以及委托权是否能够转让等。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落款应注明委托人姓名及委托书的具体书写日期。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6891655" y="1047115"/>
            <a:ext cx="4052570" cy="52197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111375" y="1729740"/>
            <a:ext cx="8687435" cy="4862195"/>
          </a:xfrm>
          <a:prstGeom prst="rect">
            <a:avLst/>
          </a:prstGeom>
        </p:spPr>
        <p:txBody>
          <a:bodyPr wrap="square">
            <a:noAutofit/>
          </a:bodyPr>
          <a:p>
            <a:pPr indent="406400" algn="ct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委托授权书</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委托人：李 ××，女，32 岁，汉族，湖北武汉人，现住湖北省武汉市洪山区八一路 ×× 号，联系电话 155××××××××。</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被委托人：刘 ×，男，35 岁，汉族，湖北武汉人，现住湖北省武汉市武昌区珞狮路 ×× 号，联系电话 150××××××××。</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我是刘 × 的妹妹，我名下现有一处位于 ×× 区 ×× 花园 × 栋 × 号的房产（房屋所有权证号：××××），由于我 3 个月后将移民澳大利亚，难以亲自前往办理相关手续，现自愿委托刘 × 代理房产相关事宜，代理人的代理权限如下：</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1. 到上述房产贷款的银行偿还贷款余额、抵押借款，领取相关票据证明的相关手续；</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 到 ××× 房屋产权交易中心或 ××× 房产档案馆对上述房产进行查档；</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3. 到 ××× 房屋产权交易中心办理上述房屋的注销抵押登记和抵押登记手续并领取相关证件资料；</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4. 到房产契税征收点办理上述房产交易有关遗失查询和申报交税的相关手续，代为签署相关文件和资料，代为缴纳房屋买卖相关的税费，并领取相关证件和资料；</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6908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3" name="文本框 2"/>
          <p:cNvSpPr txBox="1"/>
          <p:nvPr/>
        </p:nvSpPr>
        <p:spPr>
          <a:xfrm>
            <a:off x="1905000" y="1661160"/>
            <a:ext cx="8606155" cy="4799965"/>
          </a:xfrm>
          <a:prstGeom prst="rect">
            <a:avLst/>
          </a:prstGeom>
          <a:noFill/>
        </p:spPr>
        <p:txBody>
          <a:bodyPr wrap="square" rtlCol="0" anchor="t">
            <a:spAutoFit/>
          </a:bodyPr>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5. 到上述房产管辖的地方税务部门办理税务申报及个人住房交易减免税申请的相关手续，代为签署相关文件和资料，代为缴纳房屋买卖相关的税费，并领取相关证件和资料；</a:t>
            </a:r>
            <a:endParaRPr sz="1600" dirty="0">
              <a:latin typeface="仿宋" panose="02010609060101010101" charset="-122"/>
              <a:ea typeface="仿宋" panose="02010609060101010101" charset="-122"/>
              <a:cs typeface="仿宋" panose="02010609060101010101" charset="-122"/>
              <a:sym typeface="+mn-ea"/>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6. 到 ××× 房屋产权交易中心等有关单位办理上述房产转让、过户的一切相关手续，签署《存量房买卖合同》《存量房交易结算资金自行交割声明》、缴纳相关税费、领取相关证件和资料；</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7. 代为收取出售上述房屋所得房款；</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8. 到上述房产的物业管理单位办理相关的交割手续；</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9. 到 ××× 国土资源局办理土地证以及土地转让、过户的一切相关手续，签署相关文件，缴纳相关税费，领取相关证件和资料。代理人在办理上述委托事宜所签署的一切有关文件，委托人均已承认，并自愿承担一切相关法律责任。</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被托人无转委托权。</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本委托书有效期限为签署之日起至委托事宜完成为止。</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委托人：李 ××</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被委托人：刘 ×</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2022 年 12 月 25 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endParaRPr lang="zh-CN" altLang="en-US" sz="1600" dirty="0">
              <a:latin typeface="仿宋" panose="02010609060101010101" charset="-122"/>
              <a:ea typeface="仿宋" panose="02010609060101010101" charset="-122"/>
              <a:cs typeface="仿宋"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13" name="文本框 12"/>
          <p:cNvSpPr txBox="1"/>
          <p:nvPr>
            <p:custDataLst>
              <p:tags r:id="rId3"/>
            </p:custDataLst>
          </p:nvPr>
        </p:nvSpPr>
        <p:spPr>
          <a:xfrm>
            <a:off x="1831340" y="2359025"/>
            <a:ext cx="7685405" cy="1863725"/>
          </a:xfrm>
          <a:prstGeom prst="rect">
            <a:avLst/>
          </a:prstGeom>
          <a:noFill/>
        </p:spPr>
        <p:txBody>
          <a:bodyPr wrap="square" rtlCol="0" anchor="t">
            <a:spAutoFit/>
          </a:bodyPr>
          <a:p>
            <a:pPr>
              <a:lnSpc>
                <a:spcPct val="180000"/>
              </a:lnSpc>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评析】本案例是民事行为代理授权文书，委托人和代理人的基本信息明确，若增加上个人身份证明更佳，如身份证号、驾驶证号或护照编号。正文部分代理人的代理权限和代理时间明晰，委托人明确表示自愿委托代理人办理相关事宜，言简意赅，权责分明。</a:t>
            </a:r>
            <a:endParaRPr lang="zh-CN" altLang="en-US" sz="1600">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569085" y="1773555"/>
            <a:ext cx="4277995" cy="4180205"/>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一、起诉状</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（一）起诉状的定义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起诉状是事件纠纷当事人在自己的权益受到侵害或与他人发生争执时，为维护自身的权益，依法向人民法院递交要求依法裁判的法律文书。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6807835" y="802005"/>
            <a:ext cx="4585335" cy="5151755"/>
          </a:xfrm>
          <a:prstGeom prst="rect">
            <a:avLst/>
          </a:prstGeom>
        </p:spPr>
      </p:pic>
      <p:pic>
        <p:nvPicPr>
          <p:cNvPr id="5" name="图片 4" descr="左1"/>
          <p:cNvPicPr>
            <a:picLocks noChangeAspect="1"/>
          </p:cNvPicPr>
          <p:nvPr>
            <p:custDataLst>
              <p:tags r:id="rId4"/>
            </p:custDataLst>
          </p:nvPr>
        </p:nvPicPr>
        <p:blipFill>
          <a:blip r:embed="rId5"/>
          <a:stretch>
            <a:fillRect/>
          </a:stretch>
        </p:blipFill>
        <p:spPr>
          <a:xfrm>
            <a:off x="640080" y="3964940"/>
            <a:ext cx="3409950" cy="23241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答辩状、申诉状、委托书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959610" y="1656080"/>
            <a:ext cx="8687435" cy="4353560"/>
          </a:xfrm>
          <a:prstGeom prst="rect">
            <a:avLst/>
          </a:prstGeom>
        </p:spPr>
        <p:txBody>
          <a:bodyPr wrap="square">
            <a:noAutofit/>
          </a:bodyPr>
          <a:p>
            <a:pPr indent="355600" algn="l" fontAlgn="auto">
              <a:lnSpc>
                <a:spcPct val="10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仿宋" panose="02010609060101010101" charset="-122"/>
              </a:rPr>
              <a:t>答辩状要适当交代清楚事实，抓住对方所陈述的错误事实或所引用法律上的错误，针锋相对地辩驳。下面是一则瑕文，试分析其存在的问题。</a:t>
            </a:r>
            <a:endParaRPr sz="1400" dirty="0">
              <a:solidFill>
                <a:schemeClr val="tx1"/>
              </a:solidFill>
              <a:latin typeface="微软雅黑" panose="020B0503020204020204" charset="-122"/>
              <a:ea typeface="微软雅黑" panose="020B0503020204020204" charset="-122"/>
              <a:cs typeface="仿宋" panose="02010609060101010101" charset="-122"/>
            </a:endParaRPr>
          </a:p>
          <a:p>
            <a:pPr indent="406400" algn="ctr" fontAlgn="auto">
              <a:lnSpc>
                <a:spcPct val="8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仿宋" panose="02010609060101010101" charset="-122"/>
              </a:rPr>
              <a:t>经济纠纷答辩状</a:t>
            </a:r>
            <a:endParaRPr sz="1600" b="1" dirty="0">
              <a:solidFill>
                <a:schemeClr val="accent1"/>
              </a:solidFill>
              <a:latin typeface="微软雅黑" panose="020B0503020204020204" charset="-122"/>
              <a:ea typeface="微软雅黑" panose="020B0503020204020204"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答辩人：永耀灯饰有限公司，地址：某市人民路 48 号，邮政编码：××××××</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法定代表人：李 ××，经理</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委托代理人：张 ××，天平律师事务所律师</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答辩人因华天灯饰制造厂（下简称华天）诉新颖灯饰有限公司（下简称新颖公司）还款一案，现提出答辩如下：</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华天与新颖公司曾签订 3 万元灯饰的购销合同，由答辩人对有关的款项进行担保，答辩人也在合同上确认了这一点。但是，这种担保只是一般担保，而不是连带担保，按照《中华人民共和国民法典》的规定，被告新颖公司是有还款能力的，不应由答辩人承担担保责任。而且原、被告曾就还款事项修改过合同内容，又没有通知答辩人，因此答辩人不应承担担保责任。请法院考虑上述原因，做出公正的判决。</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此致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区人民法院</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答辩人：永耀灯饰有限公司</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法定代表人：李 ××</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81724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6505" y="1624330"/>
            <a:ext cx="5558790" cy="436308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（二）起诉状的分类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起诉状分为民事起诉状、行政起诉状、刑事自诉状三种类型。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民事起诉状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民事起诉状也称民事诉状，是民事案件原告人或其法定代理人，为了维护民事权益，就有关民事权利和义务的争执或纠纷，向人民法院提起诉讼的法律文书。民事案件主要有两大类：一是婚姻家庭案件，包括离婚、抚养、赡养、扶养等方面的纠纷；二是财产权益案件，包括所有权、继承、损害赔偿、合同纠纷等方面的案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456170" y="939165"/>
            <a:ext cx="3869055" cy="50482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73480" y="1633220"/>
            <a:ext cx="5164455" cy="44589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2. 行政起诉状</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行政起诉状，原称行政诉状，是公民、法人或者其他组织认为行政机关和行政机关工作人员的行政行为侵犯其合法权益，依据《中华人民共和国行政诉讼法》向人民法院提起诉讼，要求依法裁判所递交的书状。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行政起诉状是当事人提起诉讼的工具，也是人民法院受理和审查立案的依据。它对及时解决当事人与行政机关之间的争议，保护当事人的合法权益，督促行政机关依法行政，维护国家法律的严肃性具有积极的意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163435" y="1043940"/>
            <a:ext cx="3654425" cy="4630420"/>
          </a:xfrm>
          <a:prstGeom prst="rect">
            <a:avLst/>
          </a:prstGeom>
        </p:spPr>
      </p:pic>
      <p:pic>
        <p:nvPicPr>
          <p:cNvPr id="5" name="图片 4" descr="左1"/>
          <p:cNvPicPr>
            <a:picLocks noChangeAspect="1"/>
          </p:cNvPicPr>
          <p:nvPr>
            <p:custDataLst>
              <p:tags r:id="rId4"/>
            </p:custDataLst>
          </p:nvPr>
        </p:nvPicPr>
        <p:blipFill>
          <a:blip r:embed="rId5"/>
          <a:stretch>
            <a:fillRect/>
          </a:stretch>
        </p:blipFill>
        <p:spPr>
          <a:xfrm>
            <a:off x="640080" y="3964940"/>
            <a:ext cx="3409950" cy="23241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6" name="矩形 5"/>
          <p:cNvSpPr/>
          <p:nvPr>
            <p:custDataLst>
              <p:tags r:id="rId1"/>
            </p:custDataLst>
          </p:nvPr>
        </p:nvSpPr>
        <p:spPr>
          <a:xfrm>
            <a:off x="1236345" y="1947545"/>
            <a:ext cx="4053205" cy="3014345"/>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刑事自诉状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刑事诉讼分为公诉与自诉两种。刑事自诉状又称为刑事起诉状，它是刑事自诉案件的被害人或其法定代理人，根据事实和法律直接向人民法院控告被告人的犯罪行为，要求追究被告人刑事责任的一种文书。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5857875" y="1076960"/>
            <a:ext cx="5337810" cy="4476750"/>
          </a:xfrm>
          <a:prstGeom prst="rect">
            <a:avLst/>
          </a:prstGeom>
        </p:spPr>
      </p:pic>
      <p:pic>
        <p:nvPicPr>
          <p:cNvPr id="5" name="图片 4" descr="左1"/>
          <p:cNvPicPr>
            <a:picLocks noChangeAspect="1"/>
          </p:cNvPicPr>
          <p:nvPr>
            <p:custDataLst>
              <p:tags r:id="rId4"/>
            </p:custDataLst>
          </p:nvPr>
        </p:nvPicPr>
        <p:blipFill>
          <a:blip r:embed="rId5"/>
          <a:stretch>
            <a:fillRect/>
          </a:stretch>
        </p:blipFill>
        <p:spPr>
          <a:xfrm>
            <a:off x="640080" y="3964940"/>
            <a:ext cx="3409950" cy="23241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左1"/>
          <p:cNvPicPr>
            <a:picLocks noChangeAspect="1"/>
          </p:cNvPicPr>
          <p:nvPr/>
        </p:nvPicPr>
        <p:blipFill>
          <a:blip r:embed="rId1"/>
          <a:stretch>
            <a:fillRect/>
          </a:stretch>
        </p:blipFill>
        <p:spPr>
          <a:xfrm>
            <a:off x="640080" y="4357370"/>
            <a:ext cx="2834005" cy="193167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起诉状、上诉状</a:t>
              </a:r>
              <a:endParaRPr lang="en-US" altLang="zh-CN" sz="2400" dirty="0">
                <a:solidFill>
                  <a:srgbClr val="418783"/>
                </a:solidFill>
                <a:cs typeface="+mn-ea"/>
                <a:sym typeface="+mn-lt"/>
              </a:endParaRPr>
            </a:p>
          </p:txBody>
        </p:sp>
      </p:grpSp>
      <p:sp>
        <p:nvSpPr>
          <p:cNvPr id="3" name="矩形 2"/>
          <p:cNvSpPr/>
          <p:nvPr>
            <p:custDataLst>
              <p:tags r:id="rId2"/>
            </p:custDataLst>
          </p:nvPr>
        </p:nvSpPr>
        <p:spPr>
          <a:xfrm>
            <a:off x="1333500" y="1599565"/>
            <a:ext cx="5600700" cy="504888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（三）起诉状的特点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民事起诉状的特点</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根据我国 2023 年修正的《中华人民共和国民事诉讼法》第一百二十二条规定，民事起诉必须符合下列条件。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（1）原告是与本案有直接利害关系的公民、法人和其他组织。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（2）有明确的被告。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（3）有具体的诉讼请求和事实、理由。</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（4）属于人民法院受理民事诉讼的范围和受诉人民法院管辖。</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民事起诉状只有同时具备以上四个条件，法院才受理。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23333" t="10000" r="23333" b="10000"/>
          <a:stretch>
            <a:fillRect/>
          </a:stretch>
        </p:blipFill>
        <p:spPr>
          <a:xfrm>
            <a:off x="7268065" y="1599565"/>
            <a:ext cx="3913505" cy="39135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SPECIAL_SOURCE" val="bdnul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SPECIAL_SOURCE" val="bdnul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SPECIAL_SOURCE" val="bdnul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SPECIAL_SOURCE" val="bdnul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SPECIAL_SOURCE" val="bdnul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SPECIAL_SOURCE" val="bdnul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SPECIAL_SOURCE" val="bdnul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DIAGRAM_VIRTUALLY_FRAME" val="{&quot;height&quot;:445.4,&quot;left&quot;:103.25,&quot;top&quot;:141.75,&quot;width&quot;:750.15}"/>
</p:tagLst>
</file>

<file path=ppt/tags/tag127.xml><?xml version="1.0" encoding="utf-8"?>
<p:tagLst xmlns:p="http://schemas.openxmlformats.org/presentationml/2006/main">
  <p:tag name="KSO_WM_BEAUTIFY_FLAG" val=""/>
  <p:tag name="KSO_WM_DIAGRAM_VIRTUALLY_FRAME" val="{&quot;height&quot;:445.4,&quot;left&quot;:103.25,&quot;top&quot;:141.75,&quot;width&quot;:750.15}"/>
</p:tagLst>
</file>

<file path=ppt/tags/tag128.xml><?xml version="1.0" encoding="utf-8"?>
<p:tagLst xmlns:p="http://schemas.openxmlformats.org/presentationml/2006/main">
  <p:tag name="KSO_WM_BEAUTIFY_FLAG" val=""/>
  <p:tag name="KSO_WM_DIAGRAM_VIRTUALLY_FRAME" val="{&quot;height&quot;:445.4,&quot;left&quot;:103.25,&quot;top&quot;:141.75,&quot;width&quot;:750.15}"/>
</p:tagLst>
</file>

<file path=ppt/tags/tag129.xml><?xml version="1.0" encoding="utf-8"?>
<p:tagLst xmlns:p="http://schemas.openxmlformats.org/presentationml/2006/main">
  <p:tag name="KSO_WM_DIAGRAM_VIRTUALLY_FRAME" val="{&quot;height&quot;:445.4,&quot;left&quot;:103.25,&quot;top&quot;:141.75,&quot;width&quot;:750.15}"/>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 name="KSO_WM_DIAGRAM_VIRTUALLY_FRAME" val="{&quot;height&quot;:445.4,&quot;left&quot;:103.25,&quot;top&quot;:141.75,&quot;width&quot;:750.15}"/>
</p:tagLst>
</file>

<file path=ppt/tags/tag131.xml><?xml version="1.0" encoding="utf-8"?>
<p:tagLst xmlns:p="http://schemas.openxmlformats.org/presentationml/2006/main">
  <p:tag name="KSO_WM_BEAUTIFY_FLAG" val=""/>
  <p:tag name="KSO_WM_DIAGRAM_VIRTUALLY_FRAME" val="{&quot;height&quot;:445.4,&quot;left&quot;:103.25,&quot;top&quot;:141.75,&quot;width&quot;:750.15}"/>
</p:tagLst>
</file>

<file path=ppt/tags/tag132.xml><?xml version="1.0" encoding="utf-8"?>
<p:tagLst xmlns:p="http://schemas.openxmlformats.org/presentationml/2006/main">
  <p:tag name="KSO_WM_DIAGRAM_VIRTUALLY_FRAME" val="{&quot;height&quot;:445.4,&quot;left&quot;:103.25,&quot;top&quot;:141.75,&quot;width&quot;:750.15}"/>
</p:tagLst>
</file>

<file path=ppt/tags/tag133.xml><?xml version="1.0" encoding="utf-8"?>
<p:tagLst xmlns:p="http://schemas.openxmlformats.org/presentationml/2006/main">
  <p:tag name="KSO_WM_BEAUTIFY_FLAG" val=""/>
  <p:tag name="KSO_WM_DIAGRAM_VIRTUALLY_FRAME" val="{&quot;height&quot;:445.4,&quot;left&quot;:103.25,&quot;top&quot;:141.75,&quot;width&quot;:750.15}"/>
</p:tagLst>
</file>

<file path=ppt/tags/tag134.xml><?xml version="1.0" encoding="utf-8"?>
<p:tagLst xmlns:p="http://schemas.openxmlformats.org/presentationml/2006/main">
  <p:tag name="KSO_WM_BEAUTIFY_FLAG" val=""/>
  <p:tag name="KSO_WM_DIAGRAM_VIRTUALLY_FRAME" val="{&quot;height&quot;:445.4,&quot;left&quot;:103.25,&quot;top&quot;:141.75,&quot;width&quot;:750.15}"/>
</p:tagLst>
</file>

<file path=ppt/tags/tag135.xml><?xml version="1.0" encoding="utf-8"?>
<p:tagLst xmlns:p="http://schemas.openxmlformats.org/presentationml/2006/main">
  <p:tag name="KSO_WM_DIAGRAM_VIRTUALLY_FRAME" val="{&quot;height&quot;:445.4,&quot;left&quot;:103.25,&quot;top&quot;:141.75,&quot;width&quot;:750.15}"/>
</p:tagLst>
</file>

<file path=ppt/tags/tag136.xml><?xml version="1.0" encoding="utf-8"?>
<p:tagLst xmlns:p="http://schemas.openxmlformats.org/presentationml/2006/main">
  <p:tag name="KSO_WM_BEAUTIFY_FLAG" val=""/>
  <p:tag name="KSO_WM_DIAGRAM_VIRTUALLY_FRAME" val="{&quot;height&quot;:445.4,&quot;left&quot;:103.25,&quot;top&quot;:141.75,&quot;width&quot;:750.15}"/>
</p:tagLst>
</file>

<file path=ppt/tags/tag137.xml><?xml version="1.0" encoding="utf-8"?>
<p:tagLst xmlns:p="http://schemas.openxmlformats.org/presentationml/2006/main">
  <p:tag name="KSO_WM_BEAUTIFY_FLAG" val=""/>
  <p:tag name="KSO_WM_DIAGRAM_VIRTUALLY_FRAME" val="{&quot;height&quot;:445.4,&quot;left&quot;:103.25,&quot;top&quot;:141.75,&quot;width&quot;:750.15}"/>
</p:tagLst>
</file>

<file path=ppt/tags/tag138.xml><?xml version="1.0" encoding="utf-8"?>
<p:tagLst xmlns:p="http://schemas.openxmlformats.org/presentationml/2006/main">
  <p:tag name="KSO_WM_BEAUTIFY_FLAG" val=""/>
  <p:tag name="KSO_WM_DIAGRAM_VIRTUALLY_FRAME" val="{&quot;height&quot;:445.4,&quot;left&quot;:103.25,&quot;top&quot;:141.75,&quot;width&quot;:750.15}"/>
</p:tagLst>
</file>

<file path=ppt/tags/tag139.xml><?xml version="1.0" encoding="utf-8"?>
<p:tagLst xmlns:p="http://schemas.openxmlformats.org/presentationml/2006/main">
  <p:tag name="KSO_WM_BEAUTIFY_FLAG" val=""/>
  <p:tag name="KSO_WM_DIAGRAM_VIRTUALLY_FRAME" val="{&quot;height&quot;:445.4,&quot;left&quot;:103.25,&quot;top&quot;:141.75,&quot;width&quot;:750.15}"/>
</p:tagLst>
</file>

<file path=ppt/tags/tag14.xml><?xml version="1.0" encoding="utf-8"?>
<p:tagLst xmlns:p="http://schemas.openxmlformats.org/presentationml/2006/main">
  <p:tag name="KSO_WM_SPECIAL_SOURCE" val="bdnull"/>
</p:tagLst>
</file>

<file path=ppt/tags/tag140.xml><?xml version="1.0" encoding="utf-8"?>
<p:tagLst xmlns:p="http://schemas.openxmlformats.org/presentationml/2006/main">
  <p:tag name="KSO_WM_BEAUTIFY_FLAG" val=""/>
  <p:tag name="KSO_WM_DIAGRAM_VIRTUALLY_FRAME" val="{&quot;height&quot;:445.4,&quot;left&quot;:103.25,&quot;top&quot;:141.75,&quot;width&quot;:750.15}"/>
</p:tagLst>
</file>

<file path=ppt/tags/tag141.xml><?xml version="1.0" encoding="utf-8"?>
<p:tagLst xmlns:p="http://schemas.openxmlformats.org/presentationml/2006/main">
  <p:tag name="KSO_WM_BEAUTIFY_FLAG" val=""/>
  <p:tag name="KSO_WM_DIAGRAM_VIRTUALLY_FRAME" val="{&quot;height&quot;:445.4,&quot;left&quot;:103.25,&quot;top&quot;:141.75,&quot;width&quot;:750.15}"/>
</p:tagLst>
</file>

<file path=ppt/tags/tag142.xml><?xml version="1.0" encoding="utf-8"?>
<p:tagLst xmlns:p="http://schemas.openxmlformats.org/presentationml/2006/main">
  <p:tag name="KSO_WM_DIAGRAM_VIRTUALLY_FRAME" val="{&quot;height&quot;:445.4,&quot;left&quot;:103.25,&quot;top&quot;:141.75,&quot;width&quot;:750.15}"/>
</p:tagLst>
</file>

<file path=ppt/tags/tag143.xml><?xml version="1.0" encoding="utf-8"?>
<p:tagLst xmlns:p="http://schemas.openxmlformats.org/presentationml/2006/main">
  <p:tag name="KSO_WM_BEAUTIFY_FLAG" val=""/>
  <p:tag name="KSO_WM_DIAGRAM_VIRTUALLY_FRAME" val="{&quot;height&quot;:445.4,&quot;left&quot;:103.25,&quot;top&quot;:141.75,&quot;width&quot;:750.15}"/>
</p:tagLst>
</file>

<file path=ppt/tags/tag144.xml><?xml version="1.0" encoding="utf-8"?>
<p:tagLst xmlns:p="http://schemas.openxmlformats.org/presentationml/2006/main">
  <p:tag name="KSO_WM_BEAUTIFY_FLAG" val=""/>
  <p:tag name="KSO_WM_DIAGRAM_VIRTUALLY_FRAME" val="{&quot;height&quot;:445.4,&quot;left&quot;:103.25,&quot;top&quot;:141.75,&quot;width&quot;:750.15}"/>
</p:tagLst>
</file>

<file path=ppt/tags/tag145.xml><?xml version="1.0" encoding="utf-8"?>
<p:tagLst xmlns:p="http://schemas.openxmlformats.org/presentationml/2006/main">
  <p:tag name="KSO_WM_BEAUTIFY_FLAG" val=""/>
  <p:tag name="KSO_WM_DIAGRAM_VIRTUALLY_FRAME" val="{&quot;height&quot;:445.4,&quot;left&quot;:103.25,&quot;top&quot;:141.75,&quot;width&quot;:750.15}"/>
</p:tagLst>
</file>

<file path=ppt/tags/tag146.xml><?xml version="1.0" encoding="utf-8"?>
<p:tagLst xmlns:p="http://schemas.openxmlformats.org/presentationml/2006/main">
  <p:tag name="KSO_WM_BEAUTIFY_FLAG" val=""/>
  <p:tag name="KSO_WM_DIAGRAM_VIRTUALLY_FRAME" val="{&quot;height&quot;:445.4,&quot;left&quot;:103.25,&quot;top&quot;:141.75,&quot;width&quot;:750.15}"/>
</p:tagLst>
</file>

<file path=ppt/tags/tag147.xml><?xml version="1.0" encoding="utf-8"?>
<p:tagLst xmlns:p="http://schemas.openxmlformats.org/presentationml/2006/main">
  <p:tag name="KSO_WM_BEAUTIFY_FLAG" val=""/>
  <p:tag name="KSO_WM_DIAGRAM_VIRTUALLY_FRAME" val="{&quot;height&quot;:445.4,&quot;left&quot;:103.25,&quot;top&quot;:141.75,&quot;width&quot;:750.15}"/>
</p:tagLst>
</file>

<file path=ppt/tags/tag148.xml><?xml version="1.0" encoding="utf-8"?>
<p:tagLst xmlns:p="http://schemas.openxmlformats.org/presentationml/2006/main">
  <p:tag name="KSO_WM_BEAUTIFY_FLAG" val=""/>
  <p:tag name="KSO_WM_DIAGRAM_VIRTUALLY_FRAME" val="{&quot;height&quot;:445.4,&quot;left&quot;:103.25,&quot;top&quot;:141.75,&quot;width&quot;:750.15}"/>
</p:tagLst>
</file>

<file path=ppt/tags/tag149.xml><?xml version="1.0" encoding="utf-8"?>
<p:tagLst xmlns:p="http://schemas.openxmlformats.org/presentationml/2006/main">
  <p:tag name="KSO_WM_BEAUTIFY_FLAG" val=""/>
  <p:tag name="KSO_WM_DIAGRAM_VIRTUALLY_FRAME" val="{&quot;height&quot;:445.4,&quot;left&quot;:103.25,&quot;top&quot;:141.75,&quot;width&quot;:750.15}"/>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 name="KSO_WM_DIAGRAM_VIRTUALLY_FRAME" val="{&quot;height&quot;:445.4,&quot;left&quot;:103.25,&quot;top&quot;:141.75,&quot;width&quot;:750.15}"/>
</p:tagLst>
</file>

<file path=ppt/tags/tag151.xml><?xml version="1.0" encoding="utf-8"?>
<p:tagLst xmlns:p="http://schemas.openxmlformats.org/presentationml/2006/main">
  <p:tag name="KSO_WM_BEAUTIFY_FLAG" val=""/>
  <p:tag name="KSO_WM_DIAGRAM_VIRTUALLY_FRAME" val="{&quot;height&quot;:445.4,&quot;left&quot;:103.25,&quot;top&quot;:141.75,&quot;width&quot;:750.15}"/>
</p:tagLst>
</file>

<file path=ppt/tags/tag152.xml><?xml version="1.0" encoding="utf-8"?>
<p:tagLst xmlns:p="http://schemas.openxmlformats.org/presentationml/2006/main">
  <p:tag name="KSO_WM_BEAUTIFY_FLAG" val=""/>
  <p:tag name="KSO_WM_DIAGRAM_VIRTUALLY_FRAME" val="{&quot;height&quot;:445.4,&quot;left&quot;:103.25,&quot;top&quot;:141.75,&quot;width&quot;:750.15}"/>
</p:tagLst>
</file>

<file path=ppt/tags/tag153.xml><?xml version="1.0" encoding="utf-8"?>
<p:tagLst xmlns:p="http://schemas.openxmlformats.org/presentationml/2006/main">
  <p:tag name="KSO_WM_SPECIAL_SOURCE" val="bdnul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SPECIAL_SOURCE" val="bdnul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SPECIAL_SOURCE" val="bdnul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SPECIAL_SOURCE" val="bdnul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SPECIAL_SOURCE" val="bdnul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SPECIAL_SOURCE" val="bdnul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SPECIAL_SOURCE" val="bdnull"/>
</p:tagLst>
</file>

<file path=ppt/tags/tag178.xml><?xml version="1.0" encoding="utf-8"?>
<p:tagLst xmlns:p="http://schemas.openxmlformats.org/presentationml/2006/main">
  <p:tag name="KSO_WM_SPECIAL_SOURCE" val="bdnul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SPECIAL_SOURCE" val="bdnul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SPECIAL_SOURCE" val="bdnul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SPECIAL_SOURCE" val="bdnull"/>
</p:tagLst>
</file>

<file path=ppt/tags/tag184.xml><?xml version="1.0" encoding="utf-8"?>
<p:tagLst xmlns:p="http://schemas.openxmlformats.org/presentationml/2006/main">
  <p:tag name="commondata" val="eyJoZGlkIjoiMTY3OTNhODFkZmQ1ZDY0ZDZkYjNmOWQ2ZDMxNDhmZjEifQ=="/>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SPECIAL_SOURCE" val="bdnul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SPECIAL_SOURCE" val="bdnul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SPECIAL_SOURCE" val="bdnul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SPECIAL_SOURCE" val="bdnul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DIAGRAM_VIRTUALLY_FRAME" val="{&quot;height&quot;:294.75,&quot;left&quot;:112,&quot;top&quot;:162.85,&quot;width&quot;:770.05}"/>
  <p:tag name="KSO_WM_BEAUTIFY_FLAG" val=""/>
</p:tagLst>
</file>

<file path=ppt/tags/tag75.xml><?xml version="1.0" encoding="utf-8"?>
<p:tagLst xmlns:p="http://schemas.openxmlformats.org/presentationml/2006/main">
  <p:tag name="KSO_WM_DIAGRAM_VIRTUALLY_FRAME" val="{&quot;height&quot;:294.75,&quot;left&quot;:112,&quot;top&quot;:162.85,&quot;width&quot;:770.05}"/>
  <p:tag name="KSO_WM_BEAUTIFY_FLAG" val=""/>
</p:tagLst>
</file>

<file path=ppt/tags/tag76.xml><?xml version="1.0" encoding="utf-8"?>
<p:tagLst xmlns:p="http://schemas.openxmlformats.org/presentationml/2006/main">
  <p:tag name="KSO_WM_BEAUTIFY_FLAG" val=""/>
  <p:tag name="KSO_WM_DIAGRAM_VIRTUALLY_FRAME" val="{&quot;height&quot;:294.75,&quot;left&quot;:112,&quot;top&quot;:162.85,&quot;width&quot;:770.05}"/>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 name="KSO_WM_DIAGRAM_VIRTUALLY_FRAME" val="{&quot;height&quot;:294.75,&quot;left&quot;:112,&quot;top&quot;:162.85,&quot;width&quot;:770.05}"/>
</p:tagLst>
</file>

<file path=ppt/tags/tag79.xml><?xml version="1.0" encoding="utf-8"?>
<p:tagLst xmlns:p="http://schemas.openxmlformats.org/presentationml/2006/main">
  <p:tag name="KSO_WM_BEAUTIFY_FLAG" val=""/>
  <p:tag name="KSO_WM_DIAGRAM_VIRTUALLY_FRAME" val="{&quot;height&quot;:294.75,&quot;left&quot;:112,&quot;top&quot;:162.85,&quot;width&quot;:770.0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 name="KSO_WM_DIAGRAM_VIRTUALLY_FRAME" val="{&quot;height&quot;:294.75,&quot;left&quot;:112,&quot;top&quot;:162.85,&quot;width&quot;:770.05}"/>
</p:tagLst>
</file>

<file path=ppt/tags/tag81.xml><?xml version="1.0" encoding="utf-8"?>
<p:tagLst xmlns:p="http://schemas.openxmlformats.org/presentationml/2006/main">
  <p:tag name="KSO_WM_DIAGRAM_VIRTUALLY_FRAME" val="{&quot;height&quot;:294.75,&quot;left&quot;:112,&quot;top&quot;:162.85,&quot;width&quot;:770.05}"/>
  <p:tag name="KSO_WM_BEAUTIFY_FLAG" val=""/>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SPECIAL_SOURCE" val="bdnul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12766</Words>
  <Application>WPS 演示</Application>
  <PresentationFormat>宽屏</PresentationFormat>
  <Paragraphs>445</Paragraphs>
  <Slides>51</Slides>
  <Notes>14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51</vt:i4>
      </vt:variant>
    </vt:vector>
  </HeadingPairs>
  <TitlesOfParts>
    <vt:vector size="64" baseType="lpstr">
      <vt:lpstr>Arial</vt:lpstr>
      <vt:lpstr>宋体</vt:lpstr>
      <vt:lpstr>Wingdings</vt:lpstr>
      <vt:lpstr>微软雅黑</vt:lpstr>
      <vt:lpstr>思源黑体</vt:lpstr>
      <vt:lpstr>黑体</vt:lpstr>
      <vt:lpstr>Arial Unicode MS</vt:lpstr>
      <vt:lpstr>等线</vt:lpstr>
      <vt:lpstr>仿宋</vt:lpstr>
      <vt:lpstr>Open Sans</vt:lpstr>
      <vt:lpstr>Segoe Print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33</cp:revision>
  <dcterms:created xsi:type="dcterms:W3CDTF">2023-08-23T01:37:00Z</dcterms:created>
  <dcterms:modified xsi:type="dcterms:W3CDTF">2024-03-18T08:17:56Z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