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6" r:id="rId3"/>
    <p:sldId id="455" r:id="rId4"/>
    <p:sldId id="477" r:id="rId5"/>
    <p:sldId id="479" r:id="rId7"/>
    <p:sldId id="478" r:id="rId8"/>
    <p:sldId id="767" r:id="rId9"/>
    <p:sldId id="480" r:id="rId10"/>
    <p:sldId id="485" r:id="rId11"/>
    <p:sldId id="481" r:id="rId12"/>
    <p:sldId id="540" r:id="rId13"/>
    <p:sldId id="482" r:id="rId14"/>
    <p:sldId id="539" r:id="rId15"/>
    <p:sldId id="766" r:id="rId16"/>
    <p:sldId id="487" r:id="rId17"/>
    <p:sldId id="544" r:id="rId18"/>
    <p:sldId id="796" r:id="rId19"/>
    <p:sldId id="798" r:id="rId20"/>
    <p:sldId id="548" r:id="rId21"/>
    <p:sldId id="759" r:id="rId22"/>
    <p:sldId id="760" r:id="rId23"/>
    <p:sldId id="761" r:id="rId24"/>
    <p:sldId id="546" r:id="rId25"/>
    <p:sldId id="748" r:id="rId26"/>
    <p:sldId id="763" r:id="rId27"/>
    <p:sldId id="551" r:id="rId28"/>
    <p:sldId id="713" r:id="rId29"/>
    <p:sldId id="543" r:id="rId30"/>
    <p:sldId id="550" r:id="rId31"/>
    <p:sldId id="549" r:id="rId32"/>
    <p:sldId id="553" r:id="rId33"/>
    <p:sldId id="605" r:id="rId34"/>
    <p:sldId id="749" r:id="rId35"/>
    <p:sldId id="764" r:id="rId36"/>
    <p:sldId id="765" r:id="rId37"/>
    <p:sldId id="459" r:id="rId38"/>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24" userDrawn="1">
          <p15:clr>
            <a:srgbClr val="A4A3A4"/>
          </p15:clr>
        </p15:guide>
        <p15:guide id="2" pos="384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p:scale>
          <a:sx n="50" d="100"/>
          <a:sy n="50" d="100"/>
        </p:scale>
        <p:origin x="1493" y="686"/>
      </p:cViewPr>
      <p:guideLst>
        <p:guide orient="horz" pos="2024"/>
        <p:guide pos="384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2" Type="http://schemas.openxmlformats.org/officeDocument/2006/relationships/tags" Target="tags/tag205.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2.xml"/><Relationship Id="rId39" Type="http://schemas.openxmlformats.org/officeDocument/2006/relationships/presProps" Target="presProps.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9AA5F6-4C52-44EF-81CB-D38B3543E93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B59143-9ED4-44BE-86D5-ED46E26C3F5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63787"/>
          </a:xfrm>
          <a:prstGeom prst="rect">
            <a:avLst/>
          </a:prstGeom>
        </p:spPr>
      </p:pic>
      <p:sp>
        <p:nvSpPr>
          <p:cNvPr id="3" name="矩形 2"/>
          <p:cNvSpPr/>
          <p:nvPr userDrawn="1"/>
        </p:nvSpPr>
        <p:spPr>
          <a:xfrm>
            <a:off x="601980" y="556260"/>
            <a:ext cx="10988040" cy="5745480"/>
          </a:xfrm>
          <a:prstGeom prst="rect">
            <a:avLst/>
          </a:prstGeom>
          <a:solidFill>
            <a:schemeClr val="bg1"/>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2000">
        <p:wedge/>
      </p:transition>
    </mc:Choice>
    <mc:Fallback>
      <p:transition spd="slow" advTm="2000">
        <p:wedg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1D5B32-0448-4F57-8FF6-1199C204598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E4D949-CCC9-4F81-A994-171B5ADF015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2.xml"/><Relationship Id="rId4" Type="http://schemas.openxmlformats.org/officeDocument/2006/relationships/tags" Target="../tags/tag28.xml"/><Relationship Id="rId3" Type="http://schemas.openxmlformats.org/officeDocument/2006/relationships/image" Target="../media/image4.png"/><Relationship Id="rId2" Type="http://schemas.openxmlformats.org/officeDocument/2006/relationships/tags" Target="../tags/tag27.xml"/><Relationship Id="rId1" Type="http://schemas.openxmlformats.org/officeDocument/2006/relationships/tags" Target="../tags/tag26.xml"/></Relationships>
</file>

<file path=ppt/slides/_rels/slide11.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3" Type="http://schemas.openxmlformats.org/officeDocument/2006/relationships/notesSlide" Target="../notesSlides/notesSlide9.xml"/><Relationship Id="rId42" Type="http://schemas.openxmlformats.org/officeDocument/2006/relationships/slideLayout" Target="../slideLayouts/slideLayout12.xml"/><Relationship Id="rId41" Type="http://schemas.openxmlformats.org/officeDocument/2006/relationships/tags" Target="../tags/tag69.xml"/><Relationship Id="rId40" Type="http://schemas.openxmlformats.org/officeDocument/2006/relationships/tags" Target="../tags/tag68.xml"/><Relationship Id="rId4" Type="http://schemas.openxmlformats.org/officeDocument/2006/relationships/tags" Target="../tags/tag32.xml"/><Relationship Id="rId39" Type="http://schemas.openxmlformats.org/officeDocument/2006/relationships/tags" Target="../tags/tag67.xml"/><Relationship Id="rId38" Type="http://schemas.openxmlformats.org/officeDocument/2006/relationships/tags" Target="../tags/tag66.xml"/><Relationship Id="rId37" Type="http://schemas.openxmlformats.org/officeDocument/2006/relationships/tags" Target="../tags/tag65.xml"/><Relationship Id="rId36" Type="http://schemas.openxmlformats.org/officeDocument/2006/relationships/tags" Target="../tags/tag64.xml"/><Relationship Id="rId35" Type="http://schemas.openxmlformats.org/officeDocument/2006/relationships/tags" Target="../tags/tag63.xml"/><Relationship Id="rId34" Type="http://schemas.openxmlformats.org/officeDocument/2006/relationships/tags" Target="../tags/tag62.xml"/><Relationship Id="rId33" Type="http://schemas.openxmlformats.org/officeDocument/2006/relationships/tags" Target="../tags/tag61.xml"/><Relationship Id="rId32" Type="http://schemas.openxmlformats.org/officeDocument/2006/relationships/tags" Target="../tags/tag60.xml"/><Relationship Id="rId31" Type="http://schemas.openxmlformats.org/officeDocument/2006/relationships/tags" Target="../tags/tag59.xml"/><Relationship Id="rId30" Type="http://schemas.openxmlformats.org/officeDocument/2006/relationships/tags" Target="../tags/tag58.xml"/><Relationship Id="rId3" Type="http://schemas.openxmlformats.org/officeDocument/2006/relationships/tags" Target="../tags/tag31.xml"/><Relationship Id="rId29" Type="http://schemas.openxmlformats.org/officeDocument/2006/relationships/tags" Target="../tags/tag57.xml"/><Relationship Id="rId28" Type="http://schemas.openxmlformats.org/officeDocument/2006/relationships/tags" Target="../tags/tag56.xml"/><Relationship Id="rId27" Type="http://schemas.openxmlformats.org/officeDocument/2006/relationships/tags" Target="../tags/tag55.xml"/><Relationship Id="rId26" Type="http://schemas.openxmlformats.org/officeDocument/2006/relationships/tags" Target="../tags/tag54.xml"/><Relationship Id="rId25" Type="http://schemas.openxmlformats.org/officeDocument/2006/relationships/tags" Target="../tags/tag53.xml"/><Relationship Id="rId24" Type="http://schemas.openxmlformats.org/officeDocument/2006/relationships/tags" Target="../tags/tag52.xml"/><Relationship Id="rId23" Type="http://schemas.openxmlformats.org/officeDocument/2006/relationships/tags" Target="../tags/tag51.xml"/><Relationship Id="rId22" Type="http://schemas.openxmlformats.org/officeDocument/2006/relationships/tags" Target="../tags/tag50.xml"/><Relationship Id="rId21" Type="http://schemas.openxmlformats.org/officeDocument/2006/relationships/tags" Target="../tags/tag49.xml"/><Relationship Id="rId20" Type="http://schemas.openxmlformats.org/officeDocument/2006/relationships/tags" Target="../tags/tag48.xml"/><Relationship Id="rId2" Type="http://schemas.openxmlformats.org/officeDocument/2006/relationships/tags" Target="../tags/tag30.xml"/><Relationship Id="rId19" Type="http://schemas.openxmlformats.org/officeDocument/2006/relationships/tags" Target="../tags/tag47.xml"/><Relationship Id="rId18" Type="http://schemas.openxmlformats.org/officeDocument/2006/relationships/tags" Target="../tags/tag46.xml"/><Relationship Id="rId17" Type="http://schemas.openxmlformats.org/officeDocument/2006/relationships/tags" Target="../tags/tag45.xml"/><Relationship Id="rId16" Type="http://schemas.openxmlformats.org/officeDocument/2006/relationships/tags" Target="../tags/tag44.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tags" Target="../tags/tag29.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slideLayout" Target="../slideLayouts/slideLayout12.xml"/><Relationship Id="rId6" Type="http://schemas.openxmlformats.org/officeDocument/2006/relationships/tags" Target="../tags/tag73.xml"/><Relationship Id="rId5" Type="http://schemas.openxmlformats.org/officeDocument/2006/relationships/image" Target="../media/image5.png"/><Relationship Id="rId4" Type="http://schemas.openxmlformats.org/officeDocument/2006/relationships/tags" Target="../tags/tag72.xml"/><Relationship Id="rId3" Type="http://schemas.openxmlformats.org/officeDocument/2006/relationships/image" Target="../media/image7.png"/><Relationship Id="rId2" Type="http://schemas.openxmlformats.org/officeDocument/2006/relationships/tags" Target="../tags/tag71.xml"/><Relationship Id="rId1" Type="http://schemas.openxmlformats.org/officeDocument/2006/relationships/tags" Target="../tags/tag70.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12.xml"/><Relationship Id="rId6" Type="http://schemas.openxmlformats.org/officeDocument/2006/relationships/tags" Target="../tags/tag77.xml"/><Relationship Id="rId5" Type="http://schemas.openxmlformats.org/officeDocument/2006/relationships/image" Target="../media/image3.jpeg"/><Relationship Id="rId4" Type="http://schemas.openxmlformats.org/officeDocument/2006/relationships/tags" Target="../tags/tag76.xml"/><Relationship Id="rId3" Type="http://schemas.openxmlformats.org/officeDocument/2006/relationships/image" Target="../media/image4.png"/><Relationship Id="rId2" Type="http://schemas.openxmlformats.org/officeDocument/2006/relationships/tags" Target="../tags/tag75.xml"/><Relationship Id="rId1" Type="http://schemas.openxmlformats.org/officeDocument/2006/relationships/tags" Target="../tags/tag74.xml"/></Relationships>
</file>

<file path=ppt/slides/_rels/slide14.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tags" Target="../tags/tag85.xml"/><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2" Type="http://schemas.openxmlformats.org/officeDocument/2006/relationships/notesSlide" Target="../notesSlides/notesSlide12.xml"/><Relationship Id="rId11" Type="http://schemas.openxmlformats.org/officeDocument/2006/relationships/slideLayout" Target="../slideLayouts/slideLayout12.xml"/><Relationship Id="rId10" Type="http://schemas.openxmlformats.org/officeDocument/2006/relationships/tags" Target="../tags/tag87.xml"/><Relationship Id="rId1" Type="http://schemas.openxmlformats.org/officeDocument/2006/relationships/tags" Target="../tags/tag78.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12.xml"/><Relationship Id="rId6" Type="http://schemas.openxmlformats.org/officeDocument/2006/relationships/tags" Target="../tags/tag91.xml"/><Relationship Id="rId5" Type="http://schemas.openxmlformats.org/officeDocument/2006/relationships/image" Target="../media/image8.png"/><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image" Target="../media/image5.png"/><Relationship Id="rId1" Type="http://schemas.openxmlformats.org/officeDocument/2006/relationships/tags" Target="../tags/tag88.xml"/></Relationships>
</file>

<file path=ppt/slides/_rels/slide16.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9" Type="http://schemas.openxmlformats.org/officeDocument/2006/relationships/notesSlide" Target="../notesSlides/notesSlide14.xml"/><Relationship Id="rId18" Type="http://schemas.openxmlformats.org/officeDocument/2006/relationships/slideLayout" Target="../slideLayouts/slideLayout12.xml"/><Relationship Id="rId17" Type="http://schemas.openxmlformats.org/officeDocument/2006/relationships/tags" Target="../tags/tag108.xml"/><Relationship Id="rId16" Type="http://schemas.openxmlformats.org/officeDocument/2006/relationships/tags" Target="../tags/tag107.xml"/><Relationship Id="rId15" Type="http://schemas.openxmlformats.org/officeDocument/2006/relationships/tags" Target="../tags/tag106.xml"/><Relationship Id="rId14" Type="http://schemas.openxmlformats.org/officeDocument/2006/relationships/tags" Target="../tags/tag105.xml"/><Relationship Id="rId13" Type="http://schemas.openxmlformats.org/officeDocument/2006/relationships/tags" Target="../tags/tag104.xml"/><Relationship Id="rId12" Type="http://schemas.openxmlformats.org/officeDocument/2006/relationships/tags" Target="../tags/tag103.xml"/><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tags" Target="../tags/tag92.xml"/></Relationships>
</file>

<file path=ppt/slides/_rels/slide17.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tags" Target="../tags/tag116.xml"/><Relationship Id="rId7" Type="http://schemas.openxmlformats.org/officeDocument/2006/relationships/tags" Target="../tags/tag115.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1" Type="http://schemas.openxmlformats.org/officeDocument/2006/relationships/notesSlide" Target="../notesSlides/notesSlide15.xml"/><Relationship Id="rId10" Type="http://schemas.openxmlformats.org/officeDocument/2006/relationships/slideLayout" Target="../slideLayouts/slideLayout12.xml"/><Relationship Id="rId1" Type="http://schemas.openxmlformats.org/officeDocument/2006/relationships/tags" Target="../tags/tag109.xml"/></Relationships>
</file>

<file path=ppt/slides/_rels/slide18.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1" Type="http://schemas.openxmlformats.org/officeDocument/2006/relationships/notesSlide" Target="../notesSlides/notesSlide16.xml"/><Relationship Id="rId30" Type="http://schemas.openxmlformats.org/officeDocument/2006/relationships/slideLayout" Target="../slideLayouts/slideLayout12.xml"/><Relationship Id="rId3" Type="http://schemas.openxmlformats.org/officeDocument/2006/relationships/tags" Target="../tags/tag120.xml"/><Relationship Id="rId29" Type="http://schemas.openxmlformats.org/officeDocument/2006/relationships/tags" Target="../tags/tag146.xml"/><Relationship Id="rId28" Type="http://schemas.openxmlformats.org/officeDocument/2006/relationships/tags" Target="../tags/tag145.xml"/><Relationship Id="rId27" Type="http://schemas.openxmlformats.org/officeDocument/2006/relationships/tags" Target="../tags/tag144.xml"/><Relationship Id="rId26" Type="http://schemas.openxmlformats.org/officeDocument/2006/relationships/tags" Target="../tags/tag143.xml"/><Relationship Id="rId25" Type="http://schemas.openxmlformats.org/officeDocument/2006/relationships/tags" Target="../tags/tag142.xml"/><Relationship Id="rId24" Type="http://schemas.openxmlformats.org/officeDocument/2006/relationships/tags" Target="../tags/tag141.xml"/><Relationship Id="rId23" Type="http://schemas.openxmlformats.org/officeDocument/2006/relationships/tags" Target="../tags/tag140.xml"/><Relationship Id="rId22" Type="http://schemas.openxmlformats.org/officeDocument/2006/relationships/tags" Target="../tags/tag139.xml"/><Relationship Id="rId21" Type="http://schemas.openxmlformats.org/officeDocument/2006/relationships/tags" Target="../tags/tag138.xml"/><Relationship Id="rId20" Type="http://schemas.openxmlformats.org/officeDocument/2006/relationships/tags" Target="../tags/tag137.xml"/><Relationship Id="rId2" Type="http://schemas.openxmlformats.org/officeDocument/2006/relationships/tags" Target="../tags/tag119.xml"/><Relationship Id="rId19" Type="http://schemas.openxmlformats.org/officeDocument/2006/relationships/tags" Target="../tags/tag136.xml"/><Relationship Id="rId18" Type="http://schemas.openxmlformats.org/officeDocument/2006/relationships/tags" Target="../tags/tag135.xml"/><Relationship Id="rId17" Type="http://schemas.openxmlformats.org/officeDocument/2006/relationships/tags" Target="../tags/tag134.xml"/><Relationship Id="rId16" Type="http://schemas.openxmlformats.org/officeDocument/2006/relationships/tags" Target="../tags/tag133.xml"/><Relationship Id="rId15" Type="http://schemas.openxmlformats.org/officeDocument/2006/relationships/tags" Target="../tags/tag132.xml"/><Relationship Id="rId14" Type="http://schemas.openxmlformats.org/officeDocument/2006/relationships/tags" Target="../tags/tag131.xml"/><Relationship Id="rId13" Type="http://schemas.openxmlformats.org/officeDocument/2006/relationships/tags" Target="../tags/tag130.xml"/><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tags" Target="../tags/tag118.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12.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image" Target="../media/image4.png"/><Relationship Id="rId3" Type="http://schemas.openxmlformats.org/officeDocument/2006/relationships/tags" Target="../tags/tag148.xml"/><Relationship Id="rId2" Type="http://schemas.openxmlformats.org/officeDocument/2006/relationships/image" Target="../media/image5.png"/><Relationship Id="rId1" Type="http://schemas.openxmlformats.org/officeDocument/2006/relationships/tags" Target="../tags/tag14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12.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image" Target="../media/image4.png"/><Relationship Id="rId3" Type="http://schemas.openxmlformats.org/officeDocument/2006/relationships/tags" Target="../tags/tag152.xml"/><Relationship Id="rId2" Type="http://schemas.openxmlformats.org/officeDocument/2006/relationships/image" Target="../media/image5.png"/><Relationship Id="rId1" Type="http://schemas.openxmlformats.org/officeDocument/2006/relationships/tags" Target="../tags/tag151.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12.xml"/><Relationship Id="rId4" Type="http://schemas.openxmlformats.org/officeDocument/2006/relationships/tags" Target="../tags/tag157.xml"/><Relationship Id="rId3" Type="http://schemas.openxmlformats.org/officeDocument/2006/relationships/tags" Target="../tags/tag156.xml"/><Relationship Id="rId2" Type="http://schemas.openxmlformats.org/officeDocument/2006/relationships/image" Target="../media/image4.png"/><Relationship Id="rId1" Type="http://schemas.openxmlformats.org/officeDocument/2006/relationships/tags" Target="../tags/tag155.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12.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image" Target="../media/image9.png"/><Relationship Id="rId3" Type="http://schemas.openxmlformats.org/officeDocument/2006/relationships/tags" Target="../tags/tag159.xml"/><Relationship Id="rId2" Type="http://schemas.openxmlformats.org/officeDocument/2006/relationships/image" Target="../media/image5.png"/><Relationship Id="rId1" Type="http://schemas.openxmlformats.org/officeDocument/2006/relationships/tags" Target="../tags/tag158.xml"/></Relationships>
</file>

<file path=ppt/slides/_rels/slide23.xml.rels><?xml version="1.0" encoding="UTF-8" standalone="yes"?>
<Relationships xmlns="http://schemas.openxmlformats.org/package/2006/relationships"><Relationship Id="rId9" Type="http://schemas.openxmlformats.org/officeDocument/2006/relationships/tags" Target="../tags/tag167.xml"/><Relationship Id="rId8" Type="http://schemas.openxmlformats.org/officeDocument/2006/relationships/image" Target="../media/image12.png"/><Relationship Id="rId7" Type="http://schemas.openxmlformats.org/officeDocument/2006/relationships/tags" Target="../tags/tag166.xml"/><Relationship Id="rId6" Type="http://schemas.openxmlformats.org/officeDocument/2006/relationships/image" Target="../media/image11.png"/><Relationship Id="rId5" Type="http://schemas.openxmlformats.org/officeDocument/2006/relationships/tags" Target="../tags/tag165.xml"/><Relationship Id="rId4" Type="http://schemas.openxmlformats.org/officeDocument/2006/relationships/image" Target="../media/image10.png"/><Relationship Id="rId3" Type="http://schemas.openxmlformats.org/officeDocument/2006/relationships/tags" Target="../tags/tag164.xml"/><Relationship Id="rId2" Type="http://schemas.openxmlformats.org/officeDocument/2006/relationships/tags" Target="../tags/tag163.xml"/><Relationship Id="rId11" Type="http://schemas.openxmlformats.org/officeDocument/2006/relationships/notesSlide" Target="../notesSlides/notesSlide21.xml"/><Relationship Id="rId10" Type="http://schemas.openxmlformats.org/officeDocument/2006/relationships/slideLayout" Target="../slideLayouts/slideLayout12.xml"/><Relationship Id="rId1" Type="http://schemas.openxmlformats.org/officeDocument/2006/relationships/tags" Target="../tags/tag162.xml"/></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12.xml"/><Relationship Id="rId6" Type="http://schemas.openxmlformats.org/officeDocument/2006/relationships/tags" Target="../tags/tag171.xml"/><Relationship Id="rId5" Type="http://schemas.openxmlformats.org/officeDocument/2006/relationships/image" Target="../media/image13.png"/><Relationship Id="rId4" Type="http://schemas.openxmlformats.org/officeDocument/2006/relationships/tags" Target="../tags/tag170.xml"/><Relationship Id="rId3" Type="http://schemas.openxmlformats.org/officeDocument/2006/relationships/tags" Target="../tags/tag169.xml"/><Relationship Id="rId2" Type="http://schemas.openxmlformats.org/officeDocument/2006/relationships/image" Target="../media/image5.png"/><Relationship Id="rId1" Type="http://schemas.openxmlformats.org/officeDocument/2006/relationships/tags" Target="../tags/tag168.xml"/></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12.xml"/><Relationship Id="rId4" Type="http://schemas.openxmlformats.org/officeDocument/2006/relationships/tags" Target="../tags/tag174.xml"/><Relationship Id="rId3" Type="http://schemas.openxmlformats.org/officeDocument/2006/relationships/image" Target="../media/image4.png"/><Relationship Id="rId2" Type="http://schemas.openxmlformats.org/officeDocument/2006/relationships/tags" Target="../tags/tag173.xml"/><Relationship Id="rId1" Type="http://schemas.openxmlformats.org/officeDocument/2006/relationships/tags" Target="../tags/tag172.xml"/></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12.xml"/><Relationship Id="rId4" Type="http://schemas.openxmlformats.org/officeDocument/2006/relationships/tags" Target="../tags/tag177.xml"/><Relationship Id="rId3" Type="http://schemas.openxmlformats.org/officeDocument/2006/relationships/tags" Target="../tags/tag176.xml"/><Relationship Id="rId2" Type="http://schemas.openxmlformats.org/officeDocument/2006/relationships/image" Target="../media/image4.png"/><Relationship Id="rId1" Type="http://schemas.openxmlformats.org/officeDocument/2006/relationships/tags" Target="../tags/tag175.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12.xml"/><Relationship Id="rId3" Type="http://schemas.openxmlformats.org/officeDocument/2006/relationships/tags" Target="../tags/tag179.xml"/><Relationship Id="rId2" Type="http://schemas.openxmlformats.org/officeDocument/2006/relationships/image" Target="../media/image14.jpeg"/><Relationship Id="rId1" Type="http://schemas.openxmlformats.org/officeDocument/2006/relationships/tags" Target="../tags/tag178.xml"/></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12.xml"/><Relationship Id="rId4" Type="http://schemas.openxmlformats.org/officeDocument/2006/relationships/tags" Target="../tags/tag182.xml"/><Relationship Id="rId3" Type="http://schemas.openxmlformats.org/officeDocument/2006/relationships/image" Target="../media/image5.png"/><Relationship Id="rId2" Type="http://schemas.openxmlformats.org/officeDocument/2006/relationships/tags" Target="../tags/tag181.xml"/><Relationship Id="rId1" Type="http://schemas.openxmlformats.org/officeDocument/2006/relationships/tags" Target="../tags/tag180.xml"/></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12.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image" Target="../media/image4.png"/><Relationship Id="rId1" Type="http://schemas.openxmlformats.org/officeDocument/2006/relationships/tags" Target="../tags/tag183.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2.xml"/><Relationship Id="rId4" Type="http://schemas.openxmlformats.org/officeDocument/2006/relationships/tags" Target="../tags/tag4.xml"/><Relationship Id="rId3" Type="http://schemas.openxmlformats.org/officeDocument/2006/relationships/image" Target="../media/image2.jpeg"/><Relationship Id="rId2" Type="http://schemas.openxmlformats.org/officeDocument/2006/relationships/tags" Target="../tags/tag3.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28.xml"/><Relationship Id="rId7" Type="http://schemas.openxmlformats.org/officeDocument/2006/relationships/slideLayout" Target="../slideLayouts/slideLayout12.xml"/><Relationship Id="rId6" Type="http://schemas.openxmlformats.org/officeDocument/2006/relationships/tags" Target="../tags/tag189.xml"/><Relationship Id="rId5" Type="http://schemas.openxmlformats.org/officeDocument/2006/relationships/image" Target="../media/image10.png"/><Relationship Id="rId4" Type="http://schemas.openxmlformats.org/officeDocument/2006/relationships/tags" Target="../tags/tag188.xml"/><Relationship Id="rId3" Type="http://schemas.openxmlformats.org/officeDocument/2006/relationships/tags" Target="../tags/tag187.xml"/><Relationship Id="rId2" Type="http://schemas.openxmlformats.org/officeDocument/2006/relationships/image" Target="../media/image5.png"/><Relationship Id="rId1" Type="http://schemas.openxmlformats.org/officeDocument/2006/relationships/tags" Target="../tags/tag186.xml"/></Relationships>
</file>

<file path=ppt/slides/_rels/slide31.xml.rels><?xml version="1.0" encoding="UTF-8" standalone="yes"?>
<Relationships xmlns="http://schemas.openxmlformats.org/package/2006/relationships"><Relationship Id="rId8" Type="http://schemas.openxmlformats.org/officeDocument/2006/relationships/notesSlide" Target="../notesSlides/notesSlide29.xml"/><Relationship Id="rId7" Type="http://schemas.openxmlformats.org/officeDocument/2006/relationships/slideLayout" Target="../slideLayouts/slideLayout12.xml"/><Relationship Id="rId6" Type="http://schemas.openxmlformats.org/officeDocument/2006/relationships/tags" Target="../tags/tag193.xml"/><Relationship Id="rId5" Type="http://schemas.openxmlformats.org/officeDocument/2006/relationships/image" Target="../media/image15.png"/><Relationship Id="rId4" Type="http://schemas.openxmlformats.org/officeDocument/2006/relationships/tags" Target="../tags/tag192.xml"/><Relationship Id="rId3" Type="http://schemas.openxmlformats.org/officeDocument/2006/relationships/image" Target="../media/image5.png"/><Relationship Id="rId2" Type="http://schemas.openxmlformats.org/officeDocument/2006/relationships/tags" Target="../tags/tag191.xml"/><Relationship Id="rId1" Type="http://schemas.openxmlformats.org/officeDocument/2006/relationships/tags" Target="../tags/tag190.xml"/></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30.xml"/><Relationship Id="rId7" Type="http://schemas.openxmlformats.org/officeDocument/2006/relationships/slideLayout" Target="../slideLayouts/slideLayout12.xml"/><Relationship Id="rId6" Type="http://schemas.openxmlformats.org/officeDocument/2006/relationships/tags" Target="../tags/tag197.xml"/><Relationship Id="rId5" Type="http://schemas.openxmlformats.org/officeDocument/2006/relationships/image" Target="../media/image16.png"/><Relationship Id="rId4" Type="http://schemas.openxmlformats.org/officeDocument/2006/relationships/tags" Target="../tags/tag196.xml"/><Relationship Id="rId3" Type="http://schemas.openxmlformats.org/officeDocument/2006/relationships/tags" Target="../tags/tag195.xml"/><Relationship Id="rId2" Type="http://schemas.openxmlformats.org/officeDocument/2006/relationships/image" Target="../media/image5.png"/><Relationship Id="rId1" Type="http://schemas.openxmlformats.org/officeDocument/2006/relationships/tags" Target="../tags/tag194.xml"/></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12.xml"/><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s>
</file>

<file path=ppt/slides/_rels/slide34.xml.rels><?xml version="1.0" encoding="UTF-8" standalone="yes"?>
<Relationships xmlns="http://schemas.openxmlformats.org/package/2006/relationships"><Relationship Id="rId8" Type="http://schemas.openxmlformats.org/officeDocument/2006/relationships/notesSlide" Target="../notesSlides/notesSlide32.xml"/><Relationship Id="rId7" Type="http://schemas.openxmlformats.org/officeDocument/2006/relationships/slideLayout" Target="../slideLayouts/slideLayout12.xml"/><Relationship Id="rId6" Type="http://schemas.openxmlformats.org/officeDocument/2006/relationships/tags" Target="../tags/tag204.xml"/><Relationship Id="rId5" Type="http://schemas.openxmlformats.org/officeDocument/2006/relationships/image" Target="../media/image4.png"/><Relationship Id="rId4" Type="http://schemas.openxmlformats.org/officeDocument/2006/relationships/tags" Target="../tags/tag203.xml"/><Relationship Id="rId3" Type="http://schemas.openxmlformats.org/officeDocument/2006/relationships/tags" Target="../tags/tag202.xml"/><Relationship Id="rId2" Type="http://schemas.openxmlformats.org/officeDocument/2006/relationships/image" Target="../media/image5.png"/><Relationship Id="rId1" Type="http://schemas.openxmlformats.org/officeDocument/2006/relationships/tags" Target="../tags/tag201.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2.xml"/><Relationship Id="rId3" Type="http://schemas.openxmlformats.org/officeDocument/2006/relationships/tags" Target="../tags/tag6.xml"/><Relationship Id="rId2" Type="http://schemas.openxmlformats.org/officeDocument/2006/relationships/image" Target="../media/image3.jpeg"/><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2.xml"/><Relationship Id="rId4" Type="http://schemas.openxmlformats.org/officeDocument/2006/relationships/tags" Target="../tags/tag9.xml"/><Relationship Id="rId3" Type="http://schemas.openxmlformats.org/officeDocument/2006/relationships/image" Target="../media/image4.png"/><Relationship Id="rId2" Type="http://schemas.openxmlformats.org/officeDocument/2006/relationships/tags" Target="../tags/tag8.xml"/><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2.xml"/><Relationship Id="rId4" Type="http://schemas.openxmlformats.org/officeDocument/2006/relationships/tags" Target="../tags/tag12.xml"/><Relationship Id="rId3" Type="http://schemas.openxmlformats.org/officeDocument/2006/relationships/image" Target="../media/image5.png"/><Relationship Id="rId2" Type="http://schemas.openxmlformats.org/officeDocument/2006/relationships/tags" Target="../tags/tag11.xml"/><Relationship Id="rId1" Type="http://schemas.openxmlformats.org/officeDocument/2006/relationships/tags" Target="../tags/tag10.xml"/></Relationships>
</file>

<file path=ppt/slides/_rels/slide7.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slideLayout" Target="../slideLayouts/slideLayout12.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2.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image" Target="../media/image4.png"/><Relationship Id="rId1" Type="http://schemas.openxmlformats.org/officeDocument/2006/relationships/tags" Target="../tags/tag20.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2.xml"/><Relationship Id="rId5" Type="http://schemas.openxmlformats.org/officeDocument/2006/relationships/tags" Target="../tags/tag25.xml"/><Relationship Id="rId4" Type="http://schemas.openxmlformats.org/officeDocument/2006/relationships/image" Target="../media/image6.png"/><Relationship Id="rId3" Type="http://schemas.openxmlformats.org/officeDocument/2006/relationships/tags" Target="../tags/tag24.xml"/><Relationship Id="rId2" Type="http://schemas.openxmlformats.org/officeDocument/2006/relationships/image" Target="../media/image5.png"/><Relationship Id="rId1" Type="http://schemas.openxmlformats.org/officeDocument/2006/relationships/tags" Target="../tags/tag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63787"/>
          </a:xfrm>
          <a:prstGeom prst="rect">
            <a:avLst/>
          </a:prstGeom>
        </p:spPr>
      </p:pic>
      <p:sp>
        <p:nvSpPr>
          <p:cNvPr id="22" name="文本框 21"/>
          <p:cNvSpPr txBox="1"/>
          <p:nvPr/>
        </p:nvSpPr>
        <p:spPr>
          <a:xfrm>
            <a:off x="1392722" y="2141142"/>
            <a:ext cx="9407827" cy="1445260"/>
          </a:xfrm>
          <a:prstGeom prst="rect">
            <a:avLst/>
          </a:prstGeom>
          <a:noFill/>
        </p:spPr>
        <p:txBody>
          <a:bodyPr wrap="square" rtlCol="0">
            <a:spAutoFit/>
          </a:bodyPr>
          <a:lstStyle/>
          <a:p>
            <a:pPr algn="ctr" fontAlgn="auto">
              <a:lnSpc>
                <a:spcPct val="100000"/>
              </a:lnSpc>
            </a:pP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应</a:t>
            </a:r>
            <a:r>
              <a:rPr lang="en-US" altLang="zh-CN"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   </a:t>
            </a: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用</a:t>
            </a:r>
            <a:r>
              <a:rPr lang="en-US" altLang="zh-CN"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   </a:t>
            </a: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文</a:t>
            </a:r>
            <a:r>
              <a:rPr lang="en-US" altLang="zh-CN"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   </a:t>
            </a: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写</a:t>
            </a:r>
            <a:r>
              <a:rPr lang="en-US" altLang="zh-CN"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   </a:t>
            </a: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作</a:t>
            </a:r>
            <a:endParaRPr lang="zh-CN" altLang="en-US" sz="8800" b="1" kern="100" spc="-1400" dirty="0">
              <a:solidFill>
                <a:schemeClr val="accent1"/>
              </a:solidFill>
              <a:uFillTx/>
              <a:latin typeface="微软雅黑" panose="020B0503020204020204" charset="-122"/>
              <a:ea typeface="微软雅黑" panose="020B0503020204020204" charset="-122"/>
              <a:cs typeface="微软雅黑" panose="020B0503020204020204" charset="-122"/>
              <a:sym typeface="+mn-lt"/>
            </a:endParaRPr>
          </a:p>
        </p:txBody>
      </p:sp>
      <p:sp>
        <p:nvSpPr>
          <p:cNvPr id="23" name="open-notebook_334"/>
          <p:cNvSpPr/>
          <p:nvPr/>
        </p:nvSpPr>
        <p:spPr>
          <a:xfrm>
            <a:off x="360045" y="332740"/>
            <a:ext cx="609600" cy="466090"/>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diamond(in)">
                                      <p:cBhvr>
                                        <p:cTn id="7" dur="20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实验报告</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569085" y="1620520"/>
            <a:ext cx="9072245" cy="376047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（三）前言</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前言一般分条列项说明实验的研究对象、实验的意义和作用、实验的目的、实验准备等，语言应高度凝练概括。</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前言在某些实验报告中也可称为“导言”，简明扼要地说明实验课题的来源、背景，实验进展情况，实验对象和规模等，表明解决该课题的实际意义。有时以“提出问题”的形式介绍课题研究的目的、选题的依据、课题研究的意义和价值，国内外在这一领域研究的现状、研究中存在的问题及研究趋势，本课题研究的主要内容以及研究框架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descr="33"/>
          <p:cNvPicPr>
            <a:picLocks noChangeAspect="1"/>
          </p:cNvPicPr>
          <p:nvPr>
            <p:custDataLst>
              <p:tags r:id="rId2"/>
            </p:custDataLst>
          </p:nvPr>
        </p:nvPicPr>
        <p:blipFill>
          <a:blip r:embed="rId3"/>
          <a:stretch>
            <a:fillRect/>
          </a:stretch>
        </p:blipFill>
        <p:spPr>
          <a:xfrm>
            <a:off x="6798945" y="3915410"/>
            <a:ext cx="4798060" cy="240411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实验报告</a:t>
              </a:r>
              <a:endParaRPr lang="en-US" altLang="zh-CN" sz="2400" dirty="0">
                <a:solidFill>
                  <a:srgbClr val="418783"/>
                </a:solidFill>
                <a:cs typeface="+mn-ea"/>
                <a:sym typeface="+mn-lt"/>
              </a:endParaRPr>
            </a:p>
          </p:txBody>
        </p:sp>
      </p:grpSp>
      <p:grpSp>
        <p:nvGrpSpPr>
          <p:cNvPr id="5" name="Group 3"/>
          <p:cNvGrpSpPr/>
          <p:nvPr/>
        </p:nvGrpSpPr>
        <p:grpSpPr bwMode="auto">
          <a:xfrm>
            <a:off x="7026226" y="1721525"/>
            <a:ext cx="3655695" cy="963930"/>
            <a:chOff x="1603804" y="2220559"/>
            <a:chExt cx="4874476" cy="1285257"/>
          </a:xfrm>
        </p:grpSpPr>
        <p:sp>
          <p:nvSpPr>
            <p:cNvPr id="8" name="Text Placeholder 2"/>
            <p:cNvSpPr txBox="1"/>
            <p:nvPr>
              <p:custDataLst>
                <p:tags r:id="rId1"/>
              </p:custDataLst>
            </p:nvPr>
          </p:nvSpPr>
          <p:spPr>
            <a:xfrm>
              <a:off x="1603804" y="2220559"/>
              <a:ext cx="3504509" cy="26162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r>
                <a:rPr lang="en-US" altLang="en-GB" sz="1600" b="1" dirty="0">
                  <a:solidFill>
                    <a:schemeClr val="accent1"/>
                  </a:solidFill>
                  <a:latin typeface="微软雅黑" panose="020B0503020204020204" charset="-122"/>
                  <a:ea typeface="微软雅黑" panose="020B0503020204020204" charset="-122"/>
                  <a:cs typeface="Clear Sans" panose="020B0503030202020304" pitchFamily="34" charset="0"/>
                </a:rPr>
                <a:t>  </a:t>
              </a:r>
              <a:r>
                <a:rPr lang="en-GB" sz="1600" b="1" dirty="0">
                  <a:solidFill>
                    <a:schemeClr val="accent1"/>
                  </a:solidFill>
                  <a:latin typeface="微软雅黑" panose="020B0503020204020204" charset="-122"/>
                  <a:ea typeface="微软雅黑" panose="020B0503020204020204" charset="-122"/>
                  <a:cs typeface="Clear Sans" panose="020B0503030202020304" pitchFamily="34" charset="0"/>
                </a:rPr>
                <a:t>4. 实验步骤及注意事项</a:t>
              </a:r>
              <a:endParaRPr lang="en-GB" sz="1600" b="1" dirty="0">
                <a:solidFill>
                  <a:schemeClr val="accent1"/>
                </a:solidFill>
                <a:latin typeface="微软雅黑" panose="020B0503020204020204" charset="-122"/>
                <a:ea typeface="微软雅黑" panose="020B0503020204020204" charset="-122"/>
                <a:cs typeface="Clear Sans" panose="020B0503030202020304" pitchFamily="34" charset="0"/>
              </a:endParaRPr>
            </a:p>
          </p:txBody>
        </p:sp>
        <p:sp>
          <p:nvSpPr>
            <p:cNvPr id="9" name="TextBox 5"/>
            <p:cNvSpPr txBox="1"/>
            <p:nvPr>
              <p:custDataLst>
                <p:tags r:id="rId2"/>
              </p:custDataLst>
            </p:nvPr>
          </p:nvSpPr>
          <p:spPr>
            <a:xfrm>
              <a:off x="1680007" y="2560077"/>
              <a:ext cx="4798273" cy="945739"/>
            </a:xfrm>
            <a:prstGeom prst="rect">
              <a:avLst/>
            </a:prstGeom>
            <a:noFill/>
          </p:spPr>
          <p:txBody>
            <a:bodyPr wrap="square" lIns="0" tIns="0" rIns="0" bIns="0">
              <a:spAutoFit/>
            </a:bodyPr>
            <a:lstStyle/>
            <a:p>
              <a:pPr defTabSz="1087755">
                <a:lnSpc>
                  <a:spcPct val="110000"/>
                </a:lnSpc>
                <a:defRPr/>
              </a:pPr>
              <a:r>
                <a:rPr lang="en-US" altLang="zh-CN" sz="1400" dirty="0">
                  <a:solidFill>
                    <a:schemeClr val="tx1"/>
                  </a:solidFill>
                  <a:latin typeface="微软雅黑" panose="020B0503020204020204" charset="-122"/>
                  <a:ea typeface="微软雅黑" panose="020B0503020204020204" charset="-122"/>
                  <a:cs typeface="Open Sans" panose="020B0606030504020204" pitchFamily="34" charset="0"/>
                </a:rPr>
                <a:t>    </a:t>
              </a:r>
              <a:r>
                <a:rPr sz="1400" dirty="0">
                  <a:solidFill>
                    <a:schemeClr val="tx1"/>
                  </a:solidFill>
                  <a:latin typeface="微软雅黑" panose="020B0503020204020204" charset="-122"/>
                  <a:ea typeface="微软雅黑" panose="020B0503020204020204" charset="-122"/>
                  <a:cs typeface="Open Sans" panose="020B0606030504020204" pitchFamily="34" charset="0"/>
                </a:rPr>
                <a:t>根据具体实验写出主要的操作步骤或操作流程图或操作工作表，展现实验的过程及意义，并正确、全面、详尽地说明实验的注意事项。</a:t>
              </a:r>
              <a:endParaRPr sz="1400"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grpSp>
        <p:nvGrpSpPr>
          <p:cNvPr id="12" name="Group 6"/>
          <p:cNvGrpSpPr/>
          <p:nvPr/>
        </p:nvGrpSpPr>
        <p:grpSpPr bwMode="auto">
          <a:xfrm>
            <a:off x="7026275" y="2802255"/>
            <a:ext cx="3742055" cy="1560830"/>
            <a:chOff x="1603804" y="2201085"/>
            <a:chExt cx="5182320" cy="2081132"/>
          </a:xfrm>
        </p:grpSpPr>
        <p:sp>
          <p:nvSpPr>
            <p:cNvPr id="14" name="Text Placeholder 2"/>
            <p:cNvSpPr txBox="1"/>
            <p:nvPr>
              <p:custDataLst>
                <p:tags r:id="rId3"/>
              </p:custDataLst>
            </p:nvPr>
          </p:nvSpPr>
          <p:spPr>
            <a:xfrm>
              <a:off x="1603804" y="2201085"/>
              <a:ext cx="2014025"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r>
                <a:rPr lang="en-US" altLang="en-GB" sz="1600" b="1" dirty="0">
                  <a:solidFill>
                    <a:schemeClr val="accent1"/>
                  </a:solidFill>
                  <a:latin typeface="微软雅黑" panose="020B0503020204020204" charset="-122"/>
                  <a:ea typeface="微软雅黑" panose="020B0503020204020204" charset="-122"/>
                  <a:cs typeface="Clear Sans" panose="020B0503030202020304" pitchFamily="34" charset="0"/>
                </a:rPr>
                <a:t>   </a:t>
              </a:r>
              <a:r>
                <a:rPr lang="en-GB" sz="1600" b="1" dirty="0">
                  <a:solidFill>
                    <a:schemeClr val="accent1"/>
                  </a:solidFill>
                  <a:latin typeface="微软雅黑" panose="020B0503020204020204" charset="-122"/>
                  <a:ea typeface="微软雅黑" panose="020B0503020204020204" charset="-122"/>
                  <a:cs typeface="Clear Sans" panose="020B0503030202020304" pitchFamily="34" charset="0"/>
                </a:rPr>
                <a:t>5. 实验结果</a:t>
              </a:r>
              <a:endParaRPr lang="en-GB" sz="1600" b="1" dirty="0">
                <a:solidFill>
                  <a:schemeClr val="accent1"/>
                </a:solidFill>
                <a:latin typeface="微软雅黑" panose="020B0503020204020204" charset="-122"/>
                <a:ea typeface="微软雅黑" panose="020B0503020204020204" charset="-122"/>
                <a:cs typeface="Clear Sans" panose="020B0503030202020304" pitchFamily="34" charset="0"/>
              </a:endParaRPr>
            </a:p>
          </p:txBody>
        </p:sp>
        <p:sp>
          <p:nvSpPr>
            <p:cNvPr id="18" name="TextBox 8"/>
            <p:cNvSpPr txBox="1"/>
            <p:nvPr>
              <p:custDataLst>
                <p:tags r:id="rId4"/>
              </p:custDataLst>
            </p:nvPr>
          </p:nvSpPr>
          <p:spPr>
            <a:xfrm>
              <a:off x="1680312" y="2560076"/>
              <a:ext cx="5105812" cy="1722141"/>
            </a:xfrm>
            <a:prstGeom prst="rect">
              <a:avLst/>
            </a:prstGeom>
            <a:noFill/>
          </p:spPr>
          <p:txBody>
            <a:bodyPr wrap="square" lIns="0" tIns="0" rIns="0" bIns="0">
              <a:spAutoFit/>
            </a:bodyPr>
            <a:lstStyle/>
            <a:p>
              <a:pPr defTabSz="1087755">
                <a:lnSpc>
                  <a:spcPct val="120000"/>
                </a:lnSpc>
                <a:defRPr/>
              </a:pPr>
              <a:r>
                <a:rPr lang="en-US" altLang="zh-CN" sz="1400" dirty="0">
                  <a:solidFill>
                    <a:schemeClr val="tx1"/>
                  </a:solidFill>
                  <a:latin typeface="微软雅黑" panose="020B0503020204020204" charset="-122"/>
                  <a:ea typeface="微软雅黑" panose="020B0503020204020204" charset="-122"/>
                  <a:cs typeface="Open Sans" panose="020B0606030504020204" pitchFamily="34" charset="0"/>
                </a:rPr>
                <a:t>     </a:t>
              </a:r>
              <a:r>
                <a:rPr sz="1400" dirty="0">
                  <a:solidFill>
                    <a:schemeClr val="tx1"/>
                  </a:solidFill>
                  <a:latin typeface="微软雅黑" panose="020B0503020204020204" charset="-122"/>
                  <a:ea typeface="微软雅黑" panose="020B0503020204020204" charset="-122"/>
                  <a:cs typeface="Open Sans" panose="020B0606030504020204" pitchFamily="34" charset="0"/>
                </a:rPr>
                <a:t>实验结果是实验活动价值的反映和体现，要求如实地记录实验的所有结果，包括实验中出现的各种现象和各项数据，并通过代入公式计算等方式进行必要的处理。实验结果必须真实、准确、可靠。</a:t>
              </a:r>
              <a:endParaRPr sz="1400"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grpSp>
        <p:nvGrpSpPr>
          <p:cNvPr id="23" name="Group 9"/>
          <p:cNvGrpSpPr/>
          <p:nvPr/>
        </p:nvGrpSpPr>
        <p:grpSpPr bwMode="auto">
          <a:xfrm>
            <a:off x="6929071" y="4466812"/>
            <a:ext cx="3838575" cy="1452880"/>
            <a:chOff x="1677467" y="2643051"/>
            <a:chExt cx="5118327" cy="1937199"/>
          </a:xfrm>
        </p:grpSpPr>
        <p:sp>
          <p:nvSpPr>
            <p:cNvPr id="28" name="Text Placeholder 2"/>
            <p:cNvSpPr txBox="1"/>
            <p:nvPr>
              <p:custDataLst>
                <p:tags r:id="rId5"/>
              </p:custDataLst>
            </p:nvPr>
          </p:nvSpPr>
          <p:spPr>
            <a:xfrm>
              <a:off x="1677467" y="2643051"/>
              <a:ext cx="2864400" cy="26162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r>
                <a:rPr lang="en-US" altLang="en-GB" sz="1600" b="1" dirty="0">
                  <a:solidFill>
                    <a:schemeClr val="accent1"/>
                  </a:solidFill>
                  <a:latin typeface="微软雅黑" panose="020B0503020204020204" charset="-122"/>
                  <a:ea typeface="微软雅黑" panose="020B0503020204020204" charset="-122"/>
                  <a:cs typeface="Clear Sans" panose="020B0503030202020304" pitchFamily="34" charset="0"/>
                </a:rPr>
                <a:t>    </a:t>
              </a:r>
              <a:r>
                <a:rPr lang="en-GB" sz="1600" b="1" dirty="0">
                  <a:solidFill>
                    <a:schemeClr val="accent1"/>
                  </a:solidFill>
                  <a:latin typeface="微软雅黑" panose="020B0503020204020204" charset="-122"/>
                  <a:ea typeface="微软雅黑" panose="020B0503020204020204" charset="-122"/>
                  <a:cs typeface="Clear Sans" panose="020B0503030202020304" pitchFamily="34" charset="0"/>
                </a:rPr>
                <a:t>6. 分析和讨论</a:t>
              </a:r>
              <a:endParaRPr lang="en-GB" sz="1600" b="1" dirty="0">
                <a:solidFill>
                  <a:schemeClr val="accent1"/>
                </a:solidFill>
                <a:latin typeface="微软雅黑" panose="020B0503020204020204" charset="-122"/>
                <a:ea typeface="微软雅黑" panose="020B0503020204020204" charset="-122"/>
                <a:cs typeface="Clear Sans" panose="020B0503030202020304" pitchFamily="34" charset="0"/>
              </a:endParaRPr>
            </a:p>
          </p:txBody>
        </p:sp>
        <p:sp>
          <p:nvSpPr>
            <p:cNvPr id="34" name="TextBox 11"/>
            <p:cNvSpPr txBox="1"/>
            <p:nvPr>
              <p:custDataLst>
                <p:tags r:id="rId6"/>
              </p:custDataLst>
            </p:nvPr>
          </p:nvSpPr>
          <p:spPr>
            <a:xfrm>
              <a:off x="1836647" y="3002889"/>
              <a:ext cx="4959147" cy="1577361"/>
            </a:xfrm>
            <a:prstGeom prst="rect">
              <a:avLst/>
            </a:prstGeom>
            <a:noFill/>
          </p:spPr>
          <p:txBody>
            <a:bodyPr wrap="square" lIns="0" tIns="0" rIns="0" bIns="0">
              <a:spAutoFit/>
            </a:bodyPr>
            <a:lstStyle/>
            <a:p>
              <a:pPr defTabSz="1087755">
                <a:lnSpc>
                  <a:spcPct val="110000"/>
                </a:lnSpc>
                <a:defRPr/>
              </a:pPr>
              <a:r>
                <a:rPr lang="en-US" altLang="zh-CN" sz="1400" dirty="0">
                  <a:solidFill>
                    <a:schemeClr val="tx1"/>
                  </a:solidFill>
                  <a:latin typeface="微软雅黑" panose="020B0503020204020204" charset="-122"/>
                  <a:ea typeface="微软雅黑" panose="020B0503020204020204" charset="-122"/>
                  <a:cs typeface="Open Sans" panose="020B0606030504020204" pitchFamily="34" charset="0"/>
                </a:rPr>
                <a:t>     </a:t>
              </a:r>
              <a:r>
                <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rPr>
                <a:t>写明影响实验的各种因素，实验中观察到的各种现象的分析和解释，实验结果与预测或已知推论的结果的比较，实验中发现的规律性的东西等。这一部分是实验由感性认识到理性认识的反映，表达的是实验者的见解。</a:t>
              </a:r>
              <a:endPar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grpSp>
        <p:nvGrpSpPr>
          <p:cNvPr id="37" name="Group 12"/>
          <p:cNvGrpSpPr/>
          <p:nvPr/>
        </p:nvGrpSpPr>
        <p:grpSpPr bwMode="auto">
          <a:xfrm>
            <a:off x="1808480" y="1713230"/>
            <a:ext cx="2947035" cy="1200785"/>
            <a:chOff x="933764" y="2220559"/>
            <a:chExt cx="3705472" cy="1601067"/>
          </a:xfrm>
        </p:grpSpPr>
        <p:sp>
          <p:nvSpPr>
            <p:cNvPr id="38" name="Text Placeholder 2"/>
            <p:cNvSpPr txBox="1"/>
            <p:nvPr>
              <p:custDataLst>
                <p:tags r:id="rId7"/>
              </p:custDataLst>
            </p:nvPr>
          </p:nvSpPr>
          <p:spPr>
            <a:xfrm>
              <a:off x="2625698" y="2220559"/>
              <a:ext cx="2013538"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sz="1600" b="1" dirty="0">
                  <a:solidFill>
                    <a:schemeClr val="accent1"/>
                  </a:solidFill>
                  <a:latin typeface="微软雅黑" panose="020B0503020204020204" charset="-122"/>
                  <a:ea typeface="微软雅黑" panose="020B0503020204020204" charset="-122"/>
                  <a:cs typeface="Clear Sans" panose="020B0503030202020304" pitchFamily="34" charset="0"/>
                </a:rPr>
                <a:t> 1. 实验原理</a:t>
              </a:r>
              <a:endParaRPr lang="en-US" sz="1600" b="1" dirty="0">
                <a:solidFill>
                  <a:schemeClr val="accent1"/>
                </a:solidFill>
                <a:latin typeface="微软雅黑" panose="020B0503020204020204" charset="-122"/>
                <a:ea typeface="微软雅黑" panose="020B0503020204020204" charset="-122"/>
                <a:cs typeface="Clear Sans" panose="020B0503030202020304" pitchFamily="34" charset="0"/>
              </a:endParaRPr>
            </a:p>
          </p:txBody>
        </p:sp>
        <p:sp>
          <p:nvSpPr>
            <p:cNvPr id="39" name="TextBox 14"/>
            <p:cNvSpPr txBox="1"/>
            <p:nvPr>
              <p:custDataLst>
                <p:tags r:id="rId8"/>
              </p:custDataLst>
            </p:nvPr>
          </p:nvSpPr>
          <p:spPr>
            <a:xfrm>
              <a:off x="933764" y="2560077"/>
              <a:ext cx="3624181" cy="1261549"/>
            </a:xfrm>
            <a:prstGeom prst="rect">
              <a:avLst/>
            </a:prstGeom>
            <a:noFill/>
          </p:spPr>
          <p:txBody>
            <a:bodyPr wrap="square" lIns="0" tIns="0" rIns="0" bIns="0">
              <a:spAutoFit/>
            </a:bodyPr>
            <a:lstStyle/>
            <a:p>
              <a:pPr algn="l" defTabSz="1087755">
                <a:lnSpc>
                  <a:spcPct val="110000"/>
                </a:lnSpc>
                <a:defRPr/>
              </a:pPr>
              <a:r>
                <a:rPr lang="en-US" altLang="zh-CN" sz="10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    </a:t>
              </a:r>
              <a:r>
                <a:rPr lang="en-US" altLang="zh-CN" sz="14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   </a:t>
              </a:r>
              <a:r>
                <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rPr>
                <a:t>简要说明进行实验的理论依据，包括实验涉及的重要概念，实验依据的主要定律、公理、公式、相应的电路图或光路图等。</a:t>
              </a:r>
              <a:endPar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grpSp>
        <p:nvGrpSpPr>
          <p:cNvPr id="40" name="Group 15"/>
          <p:cNvGrpSpPr/>
          <p:nvPr/>
        </p:nvGrpSpPr>
        <p:grpSpPr bwMode="auto">
          <a:xfrm>
            <a:off x="2116795" y="3052179"/>
            <a:ext cx="2638397" cy="963930"/>
            <a:chOff x="1119293" y="2220559"/>
            <a:chExt cx="3519943" cy="1285257"/>
          </a:xfrm>
        </p:grpSpPr>
        <p:sp>
          <p:nvSpPr>
            <p:cNvPr id="41" name="Text Placeholder 2"/>
            <p:cNvSpPr txBox="1"/>
            <p:nvPr>
              <p:custDataLst>
                <p:tags r:id="rId9"/>
              </p:custDataLst>
            </p:nvPr>
          </p:nvSpPr>
          <p:spPr>
            <a:xfrm>
              <a:off x="2625698" y="2220559"/>
              <a:ext cx="2013538"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GB" sz="1600" b="1" dirty="0">
                  <a:solidFill>
                    <a:schemeClr val="accent1"/>
                  </a:solidFill>
                  <a:latin typeface="微软雅黑" panose="020B0503020204020204" charset="-122"/>
                  <a:ea typeface="微软雅黑" panose="020B0503020204020204" charset="-122"/>
                  <a:cs typeface="Clear Sans" panose="020B0503030202020304" pitchFamily="34" charset="0"/>
                </a:rPr>
                <a:t>2. 实验设备</a:t>
              </a:r>
              <a:endParaRPr lang="en-GB" sz="1600" b="1" dirty="0">
                <a:solidFill>
                  <a:schemeClr val="accent1"/>
                </a:solidFill>
                <a:latin typeface="微软雅黑" panose="020B0503020204020204" charset="-122"/>
                <a:ea typeface="微软雅黑" panose="020B0503020204020204" charset="-122"/>
                <a:cs typeface="Clear Sans" panose="020B0503030202020304" pitchFamily="34" charset="0"/>
              </a:endParaRPr>
            </a:p>
          </p:txBody>
        </p:sp>
        <p:sp>
          <p:nvSpPr>
            <p:cNvPr id="46" name="TextBox 17"/>
            <p:cNvSpPr txBox="1"/>
            <p:nvPr>
              <p:custDataLst>
                <p:tags r:id="rId10"/>
              </p:custDataLst>
            </p:nvPr>
          </p:nvSpPr>
          <p:spPr>
            <a:xfrm>
              <a:off x="1119293" y="2560077"/>
              <a:ext cx="3438652" cy="945739"/>
            </a:xfrm>
            <a:prstGeom prst="rect">
              <a:avLst/>
            </a:prstGeom>
            <a:noFill/>
          </p:spPr>
          <p:txBody>
            <a:bodyPr wrap="square" lIns="0" tIns="0" rIns="0" bIns="0">
              <a:spAutoFit/>
            </a:bodyPr>
            <a:lstStyle/>
            <a:p>
              <a:pPr algn="l" defTabSz="1087755">
                <a:lnSpc>
                  <a:spcPct val="110000"/>
                </a:lnSpc>
                <a:defRPr/>
              </a:pPr>
              <a:r>
                <a:rPr lang="en-US" altLang="zh-CN" sz="1400" dirty="0">
                  <a:solidFill>
                    <a:schemeClr val="tx1"/>
                  </a:solidFill>
                  <a:latin typeface="微软雅黑" panose="020B0503020204020204" charset="-122"/>
                  <a:ea typeface="微软雅黑" panose="020B0503020204020204" charset="-122"/>
                  <a:cs typeface="Open Sans" panose="020B0606030504020204" pitchFamily="34" charset="0"/>
                </a:rPr>
                <a:t>     </a:t>
              </a:r>
              <a:r>
                <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rPr>
                <a:t>写明所用仪器设备的原理、名称、型号和主要规格，用具、耗材的名称，实验装置等。</a:t>
              </a:r>
              <a:endPar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grpSp>
        <p:nvGrpSpPr>
          <p:cNvPr id="47" name="Group 18"/>
          <p:cNvGrpSpPr/>
          <p:nvPr/>
        </p:nvGrpSpPr>
        <p:grpSpPr bwMode="auto">
          <a:xfrm>
            <a:off x="1664675" y="4148994"/>
            <a:ext cx="3090517" cy="1673860"/>
            <a:chOff x="516110" y="2220559"/>
            <a:chExt cx="4123126" cy="2231842"/>
          </a:xfrm>
        </p:grpSpPr>
        <p:sp>
          <p:nvSpPr>
            <p:cNvPr id="48" name="Text Placeholder 2"/>
            <p:cNvSpPr txBox="1"/>
            <p:nvPr>
              <p:custDataLst>
                <p:tags r:id="rId11"/>
              </p:custDataLst>
            </p:nvPr>
          </p:nvSpPr>
          <p:spPr>
            <a:xfrm>
              <a:off x="2625698" y="2220559"/>
              <a:ext cx="2013538"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GB" sz="1600" b="1" dirty="0">
                  <a:solidFill>
                    <a:schemeClr val="accent1"/>
                  </a:solidFill>
                  <a:latin typeface="微软雅黑" panose="020B0503020204020204" charset="-122"/>
                  <a:ea typeface="微软雅黑" panose="020B0503020204020204" charset="-122"/>
                  <a:cs typeface="Clear Sans" panose="020B0503030202020304" pitchFamily="34" charset="0"/>
                </a:rPr>
                <a:t>3. 实验方法</a:t>
              </a:r>
              <a:endParaRPr lang="en-GB" sz="1600" b="1" dirty="0">
                <a:solidFill>
                  <a:schemeClr val="accent1"/>
                </a:solidFill>
                <a:latin typeface="微软雅黑" panose="020B0503020204020204" charset="-122"/>
                <a:ea typeface="微软雅黑" panose="020B0503020204020204" charset="-122"/>
                <a:cs typeface="Clear Sans" panose="020B0503030202020304" pitchFamily="34" charset="0"/>
              </a:endParaRPr>
            </a:p>
          </p:txBody>
        </p:sp>
        <p:sp>
          <p:nvSpPr>
            <p:cNvPr id="49" name="TextBox 20"/>
            <p:cNvSpPr txBox="1"/>
            <p:nvPr>
              <p:custDataLst>
                <p:tags r:id="rId12"/>
              </p:custDataLst>
            </p:nvPr>
          </p:nvSpPr>
          <p:spPr>
            <a:xfrm>
              <a:off x="516110" y="2560077"/>
              <a:ext cx="4041835" cy="1892324"/>
            </a:xfrm>
            <a:prstGeom prst="rect">
              <a:avLst/>
            </a:prstGeom>
            <a:noFill/>
          </p:spPr>
          <p:txBody>
            <a:bodyPr wrap="square" lIns="0" tIns="0" rIns="0" bIns="0">
              <a:spAutoFit/>
            </a:bodyPr>
            <a:lstStyle/>
            <a:p>
              <a:pPr algn="l" defTabSz="1087755">
                <a:lnSpc>
                  <a:spcPct val="110000"/>
                </a:lnSpc>
                <a:defRPr/>
              </a:pPr>
              <a:r>
                <a:rPr lang="en-US" altLang="zh-CN" sz="1400" dirty="0">
                  <a:solidFill>
                    <a:schemeClr val="tx1"/>
                  </a:solidFill>
                  <a:latin typeface="微软雅黑" panose="020B0503020204020204" charset="-122"/>
                  <a:ea typeface="微软雅黑" panose="020B0503020204020204" charset="-122"/>
                  <a:cs typeface="Open Sans" panose="020B0606030504020204" pitchFamily="34" charset="0"/>
                </a:rPr>
                <a:t>     </a:t>
              </a:r>
              <a:r>
                <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rPr>
                <a:t>阐明实验研究所使用的研究方法，让他人了解研究结果是在什么条件和情况下，通过什么方法，根据什么事实得来的，以评价实验研究的科学性和结果的真实性、可靠性。同时，也便于他人用同样的方法进行重复实验。</a:t>
              </a:r>
              <a:endPar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grpSp>
        <p:nvGrpSpPr>
          <p:cNvPr id="50" name="Group 1"/>
          <p:cNvGrpSpPr/>
          <p:nvPr/>
        </p:nvGrpSpPr>
        <p:grpSpPr bwMode="auto">
          <a:xfrm>
            <a:off x="4877790" y="1866306"/>
            <a:ext cx="951025" cy="3908859"/>
            <a:chOff x="4752322" y="1662430"/>
            <a:chExt cx="1269757" cy="5211794"/>
          </a:xfrm>
        </p:grpSpPr>
        <p:grpSp>
          <p:nvGrpSpPr>
            <p:cNvPr id="48166" name="Group 35"/>
            <p:cNvGrpSpPr/>
            <p:nvPr/>
          </p:nvGrpSpPr>
          <p:grpSpPr bwMode="auto">
            <a:xfrm>
              <a:off x="4752322" y="1662430"/>
              <a:ext cx="1269757" cy="5211794"/>
              <a:chOff x="4752322" y="1646206"/>
              <a:chExt cx="1269757" cy="5211794"/>
            </a:xfrm>
          </p:grpSpPr>
          <p:sp>
            <p:nvSpPr>
              <p:cNvPr id="51" name="Freeform 12"/>
              <p:cNvSpPr/>
              <p:nvPr>
                <p:custDataLst>
                  <p:tags r:id="rId13"/>
                </p:custDataLst>
              </p:nvPr>
            </p:nvSpPr>
            <p:spPr bwMode="auto">
              <a:xfrm rot="5400000">
                <a:off x="3459643" y="4295564"/>
                <a:ext cx="4753004" cy="371869"/>
              </a:xfrm>
              <a:custGeom>
                <a:avLst/>
                <a:gdLst>
                  <a:gd name="T0" fmla="*/ 0 w 1355"/>
                  <a:gd name="T1" fmla="*/ 104 h 104"/>
                  <a:gd name="T2" fmla="*/ 0 w 1355"/>
                  <a:gd name="T3" fmla="*/ 21 h 104"/>
                  <a:gd name="T4" fmla="*/ 26 w 1355"/>
                  <a:gd name="T5" fmla="*/ 1 h 104"/>
                  <a:gd name="T6" fmla="*/ 1355 w 1355"/>
                  <a:gd name="T7" fmla="*/ 1 h 104"/>
                </a:gdLst>
                <a:ahLst/>
                <a:cxnLst>
                  <a:cxn ang="0">
                    <a:pos x="T0" y="T1"/>
                  </a:cxn>
                  <a:cxn ang="0">
                    <a:pos x="T2" y="T3"/>
                  </a:cxn>
                  <a:cxn ang="0">
                    <a:pos x="T4" y="T5"/>
                  </a:cxn>
                  <a:cxn ang="0">
                    <a:pos x="T6" y="T7"/>
                  </a:cxn>
                </a:cxnLst>
                <a:rect l="0" t="0" r="r" b="b"/>
                <a:pathLst>
                  <a:path w="1355" h="104">
                    <a:moveTo>
                      <a:pt x="0" y="104"/>
                    </a:moveTo>
                    <a:cubicBezTo>
                      <a:pt x="0" y="21"/>
                      <a:pt x="0" y="21"/>
                      <a:pt x="0" y="21"/>
                    </a:cubicBezTo>
                    <a:cubicBezTo>
                      <a:pt x="1" y="8"/>
                      <a:pt x="9" y="0"/>
                      <a:pt x="26" y="1"/>
                    </a:cubicBezTo>
                    <a:cubicBezTo>
                      <a:pt x="1355" y="1"/>
                      <a:pt x="1355" y="1"/>
                      <a:pt x="1355" y="1"/>
                    </a:cubicBezTo>
                  </a:path>
                </a:pathLst>
              </a:custGeom>
              <a:solidFill>
                <a:srgbClr val="FFFFFF"/>
              </a:solidFill>
              <a:ln w="85725" cap="flat">
                <a:solidFill>
                  <a:schemeClr val="accent1"/>
                </a:solidFill>
                <a:prstDash val="solid"/>
                <a:miter lim="800000"/>
              </a:ln>
            </p:spPr>
            <p:txBody>
              <a:bodyPr lIns="121882" tIns="60941" rIns="121882" bIns="60941"/>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52" name="Oval 6"/>
              <p:cNvSpPr>
                <a:spLocks noChangeArrowheads="1"/>
              </p:cNvSpPr>
              <p:nvPr>
                <p:custDataLst>
                  <p:tags r:id="rId14"/>
                </p:custDataLst>
              </p:nvPr>
            </p:nvSpPr>
            <p:spPr bwMode="auto">
              <a:xfrm rot="5400000">
                <a:off x="4750418" y="1648110"/>
                <a:ext cx="909643" cy="905834"/>
              </a:xfrm>
              <a:prstGeom prst="ellipse">
                <a:avLst/>
              </a:prstGeom>
              <a:solidFill>
                <a:schemeClr val="accent1"/>
              </a:solidFill>
              <a:ln w="9525" cap="flat">
                <a:noFill/>
                <a:prstDash val="solid"/>
                <a:miter lim="800000"/>
              </a:ln>
            </p:spPr>
            <p:txBody>
              <a:bodyPr lIns="121882" tIns="60941" rIns="121882" bIns="60941"/>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eaLnBrk="1" hangingPunct="1"/>
                <a:endParaRPr lang="zh-CN" altLang="zh-CN" sz="1800">
                  <a:solidFill>
                    <a:schemeClr val="tx1"/>
                  </a:solidFill>
                  <a:latin typeface="微软雅黑" panose="020B0503020204020204" charset="-122"/>
                  <a:ea typeface="微软雅黑" panose="020B0503020204020204" charset="-122"/>
                </a:endParaRPr>
              </a:p>
            </p:txBody>
          </p:sp>
        </p:grpSp>
        <p:sp>
          <p:nvSpPr>
            <p:cNvPr id="48167" name="Freeform 41"/>
            <p:cNvSpPr>
              <a:spLocks noEditPoints="1"/>
            </p:cNvSpPr>
            <p:nvPr>
              <p:custDataLst>
                <p:tags r:id="rId15"/>
              </p:custDataLst>
            </p:nvPr>
          </p:nvSpPr>
          <p:spPr bwMode="auto">
            <a:xfrm>
              <a:off x="4999703" y="1915262"/>
              <a:ext cx="358640" cy="403767"/>
            </a:xfrm>
            <a:custGeom>
              <a:avLst/>
              <a:gdLst>
                <a:gd name="T0" fmla="*/ 336225 w 320"/>
                <a:gd name="T1" fmla="*/ 0 h 360"/>
                <a:gd name="T2" fmla="*/ 286912 w 320"/>
                <a:gd name="T3" fmla="*/ 0 h 360"/>
                <a:gd name="T4" fmla="*/ 268980 w 320"/>
                <a:gd name="T5" fmla="*/ 22432 h 360"/>
                <a:gd name="T6" fmla="*/ 268980 w 320"/>
                <a:gd name="T7" fmla="*/ 403767 h 360"/>
                <a:gd name="T8" fmla="*/ 358640 w 320"/>
                <a:gd name="T9" fmla="*/ 403767 h 360"/>
                <a:gd name="T10" fmla="*/ 358640 w 320"/>
                <a:gd name="T11" fmla="*/ 22432 h 360"/>
                <a:gd name="T12" fmla="*/ 336225 w 320"/>
                <a:gd name="T13" fmla="*/ 0 h 360"/>
                <a:gd name="T14" fmla="*/ 201735 w 320"/>
                <a:gd name="T15" fmla="*/ 134589 h 360"/>
                <a:gd name="T16" fmla="*/ 152422 w 320"/>
                <a:gd name="T17" fmla="*/ 134589 h 360"/>
                <a:gd name="T18" fmla="*/ 134490 w 320"/>
                <a:gd name="T19" fmla="*/ 157021 h 360"/>
                <a:gd name="T20" fmla="*/ 134490 w 320"/>
                <a:gd name="T21" fmla="*/ 403767 h 360"/>
                <a:gd name="T22" fmla="*/ 224150 w 320"/>
                <a:gd name="T23" fmla="*/ 403767 h 360"/>
                <a:gd name="T24" fmla="*/ 224150 w 320"/>
                <a:gd name="T25" fmla="*/ 157021 h 360"/>
                <a:gd name="T26" fmla="*/ 201735 w 320"/>
                <a:gd name="T27" fmla="*/ 134589 h 360"/>
                <a:gd name="T28" fmla="*/ 67245 w 320"/>
                <a:gd name="T29" fmla="*/ 269178 h 360"/>
                <a:gd name="T30" fmla="*/ 17932 w 320"/>
                <a:gd name="T31" fmla="*/ 269178 h 360"/>
                <a:gd name="T32" fmla="*/ 0 w 320"/>
                <a:gd name="T33" fmla="*/ 291610 h 360"/>
                <a:gd name="T34" fmla="*/ 0 w 320"/>
                <a:gd name="T35" fmla="*/ 403767 h 360"/>
                <a:gd name="T36" fmla="*/ 89660 w 320"/>
                <a:gd name="T37" fmla="*/ 403767 h 360"/>
                <a:gd name="T38" fmla="*/ 89660 w 320"/>
                <a:gd name="T39" fmla="*/ 291610 h 360"/>
                <a:gd name="T40" fmla="*/ 67245 w 320"/>
                <a:gd name="T41" fmla="*/ 269178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grpSp>
        <p:nvGrpSpPr>
          <p:cNvPr id="53" name="Group 2"/>
          <p:cNvGrpSpPr/>
          <p:nvPr/>
        </p:nvGrpSpPr>
        <p:grpSpPr bwMode="auto">
          <a:xfrm>
            <a:off x="5899040" y="1886546"/>
            <a:ext cx="958167" cy="3888619"/>
            <a:chOff x="6114303" y="1689468"/>
            <a:chExt cx="1278087" cy="5184756"/>
          </a:xfrm>
        </p:grpSpPr>
        <p:grpSp>
          <p:nvGrpSpPr>
            <p:cNvPr id="48162" name="Group 40"/>
            <p:cNvGrpSpPr/>
            <p:nvPr/>
          </p:nvGrpSpPr>
          <p:grpSpPr bwMode="auto">
            <a:xfrm>
              <a:off x="6114303" y="1689468"/>
              <a:ext cx="1278087" cy="5184756"/>
              <a:chOff x="6114303" y="1673244"/>
              <a:chExt cx="1278087" cy="5184756"/>
            </a:xfrm>
          </p:grpSpPr>
          <p:sp>
            <p:nvSpPr>
              <p:cNvPr id="54" name="Freeform 11"/>
              <p:cNvSpPr/>
              <p:nvPr>
                <p:custDataLst>
                  <p:tags r:id="rId16"/>
                </p:custDataLst>
              </p:nvPr>
            </p:nvSpPr>
            <p:spPr bwMode="auto">
              <a:xfrm rot="5400000">
                <a:off x="3923583" y="4295762"/>
                <a:ext cx="4752958" cy="371518"/>
              </a:xfrm>
              <a:custGeom>
                <a:avLst/>
                <a:gdLst>
                  <a:gd name="T0" fmla="*/ 0 w 1355"/>
                  <a:gd name="T1" fmla="*/ 0 h 104"/>
                  <a:gd name="T2" fmla="*/ 0 w 1355"/>
                  <a:gd name="T3" fmla="*/ 83 h 104"/>
                  <a:gd name="T4" fmla="*/ 26 w 1355"/>
                  <a:gd name="T5" fmla="*/ 104 h 104"/>
                  <a:gd name="T6" fmla="*/ 1355 w 1355"/>
                  <a:gd name="T7" fmla="*/ 104 h 104"/>
                </a:gdLst>
                <a:ahLst/>
                <a:cxnLst>
                  <a:cxn ang="0">
                    <a:pos x="T0" y="T1"/>
                  </a:cxn>
                  <a:cxn ang="0">
                    <a:pos x="T2" y="T3"/>
                  </a:cxn>
                  <a:cxn ang="0">
                    <a:pos x="T4" y="T5"/>
                  </a:cxn>
                  <a:cxn ang="0">
                    <a:pos x="T6" y="T7"/>
                  </a:cxn>
                </a:cxnLst>
                <a:rect l="0" t="0" r="r" b="b"/>
                <a:pathLst>
                  <a:path w="1355" h="104">
                    <a:moveTo>
                      <a:pt x="0" y="0"/>
                    </a:moveTo>
                    <a:cubicBezTo>
                      <a:pt x="0" y="83"/>
                      <a:pt x="0" y="83"/>
                      <a:pt x="0" y="83"/>
                    </a:cubicBezTo>
                    <a:cubicBezTo>
                      <a:pt x="1" y="97"/>
                      <a:pt x="9" y="104"/>
                      <a:pt x="26" y="104"/>
                    </a:cubicBezTo>
                    <a:cubicBezTo>
                      <a:pt x="1355" y="104"/>
                      <a:pt x="1355" y="104"/>
                      <a:pt x="1355" y="104"/>
                    </a:cubicBezTo>
                  </a:path>
                </a:pathLst>
              </a:custGeom>
              <a:noFill/>
              <a:ln w="85725" cap="flat">
                <a:solidFill>
                  <a:schemeClr val="accent2"/>
                </a:solidFill>
                <a:prstDash val="solid"/>
                <a:miter lim="800000"/>
              </a:ln>
            </p:spPr>
            <p:txBody>
              <a:bodyPr lIns="121882" tIns="60941" rIns="121882" bIns="60941"/>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55" name="Oval 43"/>
              <p:cNvSpPr>
                <a:spLocks noChangeArrowheads="1"/>
              </p:cNvSpPr>
              <p:nvPr>
                <p:custDataLst>
                  <p:tags r:id="rId17"/>
                </p:custDataLst>
              </p:nvPr>
            </p:nvSpPr>
            <p:spPr bwMode="auto">
              <a:xfrm rot="5400000">
                <a:off x="6481113" y="1671601"/>
                <a:ext cx="909635" cy="912919"/>
              </a:xfrm>
              <a:prstGeom prst="ellipse">
                <a:avLst/>
              </a:prstGeom>
              <a:solidFill>
                <a:schemeClr val="accent2"/>
              </a:solidFill>
              <a:ln w="9525" cap="flat">
                <a:noFill/>
                <a:prstDash val="solid"/>
                <a:miter lim="800000"/>
              </a:ln>
            </p:spPr>
            <p:txBody>
              <a:bodyPr lIns="121882" tIns="60941" rIns="121882" bIns="60941"/>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eaLnBrk="1" hangingPunct="1"/>
                <a:endParaRPr lang="zh-CN" altLang="zh-CN" sz="1800">
                  <a:solidFill>
                    <a:schemeClr val="tx1"/>
                  </a:solidFill>
                  <a:latin typeface="微软雅黑" panose="020B0503020204020204" charset="-122"/>
                  <a:ea typeface="微软雅黑" panose="020B0503020204020204" charset="-122"/>
                </a:endParaRPr>
              </a:p>
            </p:txBody>
          </p:sp>
        </p:grpSp>
        <p:grpSp>
          <p:nvGrpSpPr>
            <p:cNvPr id="56" name="Group 44"/>
            <p:cNvGrpSpPr/>
            <p:nvPr/>
          </p:nvGrpSpPr>
          <p:grpSpPr>
            <a:xfrm>
              <a:off x="6741163" y="1918039"/>
              <a:ext cx="466477" cy="452289"/>
              <a:chOff x="4411266" y="2303265"/>
              <a:chExt cx="325040" cy="315154"/>
            </a:xfrm>
            <a:solidFill>
              <a:schemeClr val="bg1"/>
            </a:solidFill>
          </p:grpSpPr>
          <p:sp>
            <p:nvSpPr>
              <p:cNvPr id="57" name="Freeform 28"/>
              <p:cNvSpPr/>
              <p:nvPr>
                <p:custDataLst>
                  <p:tags r:id="rId18"/>
                </p:custDataLst>
              </p:nvPr>
            </p:nvSpPr>
            <p:spPr bwMode="auto">
              <a:xfrm>
                <a:off x="4411266" y="2336007"/>
                <a:ext cx="291108" cy="282412"/>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grpFill/>
              <a:ln>
                <a:noFill/>
              </a:ln>
            </p:spPr>
            <p:txBody>
              <a:bodyPr lIns="0" tIns="0" rIns="0" bIns="0"/>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58" name="Freeform 30"/>
              <p:cNvSpPr/>
              <p:nvPr>
                <p:custDataLst>
                  <p:tags r:id="rId19"/>
                </p:custDataLst>
              </p:nvPr>
            </p:nvSpPr>
            <p:spPr bwMode="auto">
              <a:xfrm>
                <a:off x="4619625" y="2303265"/>
                <a:ext cx="116681" cy="113109"/>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grpFill/>
              <a:ln>
                <a:noFill/>
              </a:ln>
            </p:spPr>
            <p:txBody>
              <a:bodyPr lIns="0" tIns="0" rIns="0" bIns="0"/>
              <a:lstStyle/>
              <a:p>
                <a:pPr defTabSz="685165">
                  <a:defRPr/>
                </a:pPr>
                <a:endParaRPr lang="en-US" sz="1800">
                  <a:solidFill>
                    <a:schemeClr val="tx1"/>
                  </a:solidFill>
                  <a:latin typeface="微软雅黑" panose="020B0503020204020204" charset="-122"/>
                  <a:ea typeface="微软雅黑" panose="020B0503020204020204" charset="-122"/>
                </a:endParaRPr>
              </a:p>
            </p:txBody>
          </p:sp>
        </p:grpSp>
      </p:grpSp>
      <p:grpSp>
        <p:nvGrpSpPr>
          <p:cNvPr id="59" name="Group 21"/>
          <p:cNvGrpSpPr/>
          <p:nvPr/>
        </p:nvGrpSpPr>
        <p:grpSpPr bwMode="auto">
          <a:xfrm>
            <a:off x="4877789" y="3058133"/>
            <a:ext cx="876038" cy="2717033"/>
            <a:chOff x="4752322" y="3251265"/>
            <a:chExt cx="1169758" cy="3622960"/>
          </a:xfrm>
        </p:grpSpPr>
        <p:grpSp>
          <p:nvGrpSpPr>
            <p:cNvPr id="48158" name="Group 31"/>
            <p:cNvGrpSpPr/>
            <p:nvPr/>
          </p:nvGrpSpPr>
          <p:grpSpPr bwMode="auto">
            <a:xfrm>
              <a:off x="4752322" y="3251265"/>
              <a:ext cx="1169758" cy="3622960"/>
              <a:chOff x="4752322" y="3235041"/>
              <a:chExt cx="1169758" cy="3622960"/>
            </a:xfrm>
          </p:grpSpPr>
          <p:sp>
            <p:nvSpPr>
              <p:cNvPr id="60" name="Freeform 14"/>
              <p:cNvSpPr/>
              <p:nvPr>
                <p:custDataLst>
                  <p:tags r:id="rId20"/>
                </p:custDataLst>
              </p:nvPr>
            </p:nvSpPr>
            <p:spPr bwMode="auto">
              <a:xfrm rot="5400000">
                <a:off x="4200948" y="5136870"/>
                <a:ext cx="3170486" cy="271778"/>
              </a:xfrm>
              <a:custGeom>
                <a:avLst/>
                <a:gdLst>
                  <a:gd name="T0" fmla="*/ 0 w 959"/>
                  <a:gd name="T1" fmla="*/ 76 h 76"/>
                  <a:gd name="T2" fmla="*/ 0 w 959"/>
                  <a:gd name="T3" fmla="*/ 21 h 76"/>
                  <a:gd name="T4" fmla="*/ 18 w 959"/>
                  <a:gd name="T5" fmla="*/ 1 h 76"/>
                  <a:gd name="T6" fmla="*/ 959 w 959"/>
                  <a:gd name="T7" fmla="*/ 1 h 76"/>
                </a:gdLst>
                <a:ahLst/>
                <a:cxnLst>
                  <a:cxn ang="0">
                    <a:pos x="T0" y="T1"/>
                  </a:cxn>
                  <a:cxn ang="0">
                    <a:pos x="T2" y="T3"/>
                  </a:cxn>
                  <a:cxn ang="0">
                    <a:pos x="T4" y="T5"/>
                  </a:cxn>
                  <a:cxn ang="0">
                    <a:pos x="T6" y="T7"/>
                  </a:cxn>
                </a:cxnLst>
                <a:rect l="0" t="0" r="r" b="b"/>
                <a:pathLst>
                  <a:path w="959" h="76">
                    <a:moveTo>
                      <a:pt x="0" y="76"/>
                    </a:moveTo>
                    <a:cubicBezTo>
                      <a:pt x="0" y="21"/>
                      <a:pt x="0" y="21"/>
                      <a:pt x="0" y="21"/>
                    </a:cubicBezTo>
                    <a:cubicBezTo>
                      <a:pt x="0" y="8"/>
                      <a:pt x="6" y="0"/>
                      <a:pt x="18" y="1"/>
                    </a:cubicBezTo>
                    <a:cubicBezTo>
                      <a:pt x="959" y="1"/>
                      <a:pt x="959" y="1"/>
                      <a:pt x="959" y="1"/>
                    </a:cubicBezTo>
                  </a:path>
                </a:pathLst>
              </a:custGeom>
              <a:solidFill>
                <a:srgbClr val="FFFFFF"/>
              </a:solidFill>
              <a:ln w="85725" cap="flat">
                <a:solidFill>
                  <a:schemeClr val="accent2"/>
                </a:solidFill>
                <a:prstDash val="solid"/>
                <a:miter lim="800000"/>
              </a:ln>
            </p:spPr>
            <p:txBody>
              <a:bodyPr lIns="121882" tIns="60941" rIns="121882" bIns="60941"/>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61" name="Oval 8"/>
              <p:cNvSpPr>
                <a:spLocks noChangeArrowheads="1"/>
              </p:cNvSpPr>
              <p:nvPr>
                <p:custDataLst>
                  <p:tags r:id="rId21"/>
                </p:custDataLst>
              </p:nvPr>
            </p:nvSpPr>
            <p:spPr bwMode="auto">
              <a:xfrm rot="5400000">
                <a:off x="4750431" y="3236932"/>
                <a:ext cx="909710" cy="905927"/>
              </a:xfrm>
              <a:prstGeom prst="ellipse">
                <a:avLst/>
              </a:prstGeom>
              <a:solidFill>
                <a:schemeClr val="accent2"/>
              </a:solidFill>
              <a:ln w="9525" cap="flat">
                <a:noFill/>
                <a:prstDash val="solid"/>
                <a:miter lim="800000"/>
              </a:ln>
            </p:spPr>
            <p:txBody>
              <a:bodyPr lIns="121882" tIns="60941" rIns="121882" bIns="60941"/>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eaLnBrk="1" hangingPunct="1"/>
                <a:endParaRPr lang="zh-CN" altLang="zh-CN" sz="1800">
                  <a:solidFill>
                    <a:schemeClr val="tx1"/>
                  </a:solidFill>
                  <a:latin typeface="微软雅黑" panose="020B0503020204020204" charset="-122"/>
                  <a:ea typeface="微软雅黑" panose="020B0503020204020204" charset="-122"/>
                </a:endParaRPr>
              </a:p>
            </p:txBody>
          </p:sp>
        </p:grpSp>
        <p:sp>
          <p:nvSpPr>
            <p:cNvPr id="48159" name="Freeform 11"/>
            <p:cNvSpPr>
              <a:spLocks noEditPoints="1"/>
            </p:cNvSpPr>
            <p:nvPr>
              <p:custDataLst>
                <p:tags r:id="rId22"/>
              </p:custDataLst>
            </p:nvPr>
          </p:nvSpPr>
          <p:spPr bwMode="auto">
            <a:xfrm>
              <a:off x="4973379" y="3528968"/>
              <a:ext cx="411287" cy="365425"/>
            </a:xfrm>
            <a:custGeom>
              <a:avLst/>
              <a:gdLst>
                <a:gd name="T0" fmla="*/ 408218 w 134"/>
                <a:gd name="T1" fmla="*/ 49133 h 119"/>
                <a:gd name="T2" fmla="*/ 371386 w 134"/>
                <a:gd name="T3" fmla="*/ 15354 h 119"/>
                <a:gd name="T4" fmla="*/ 352970 w 134"/>
                <a:gd name="T5" fmla="*/ 15354 h 119"/>
                <a:gd name="T6" fmla="*/ 349901 w 134"/>
                <a:gd name="T7" fmla="*/ 24566 h 119"/>
                <a:gd name="T8" fmla="*/ 340693 w 134"/>
                <a:gd name="T9" fmla="*/ 27637 h 119"/>
                <a:gd name="T10" fmla="*/ 340693 w 134"/>
                <a:gd name="T11" fmla="*/ 27637 h 119"/>
                <a:gd name="T12" fmla="*/ 248614 w 134"/>
                <a:gd name="T13" fmla="*/ 119761 h 119"/>
                <a:gd name="T14" fmla="*/ 242475 w 134"/>
                <a:gd name="T15" fmla="*/ 144328 h 119"/>
                <a:gd name="T16" fmla="*/ 251683 w 134"/>
                <a:gd name="T17" fmla="*/ 153540 h 119"/>
                <a:gd name="T18" fmla="*/ 251683 w 134"/>
                <a:gd name="T19" fmla="*/ 153540 h 119"/>
                <a:gd name="T20" fmla="*/ 254752 w 134"/>
                <a:gd name="T21" fmla="*/ 156611 h 119"/>
                <a:gd name="T22" fmla="*/ 233267 w 134"/>
                <a:gd name="T23" fmla="*/ 175036 h 119"/>
                <a:gd name="T24" fmla="*/ 165743 w 134"/>
                <a:gd name="T25" fmla="*/ 107478 h 119"/>
                <a:gd name="T26" fmla="*/ 144257 w 134"/>
                <a:gd name="T27" fmla="*/ 30708 h 119"/>
                <a:gd name="T28" fmla="*/ 64455 w 134"/>
                <a:gd name="T29" fmla="*/ 9212 h 119"/>
                <a:gd name="T30" fmla="*/ 110495 w 134"/>
                <a:gd name="T31" fmla="*/ 55274 h 119"/>
                <a:gd name="T32" fmla="*/ 98218 w 134"/>
                <a:gd name="T33" fmla="*/ 98266 h 119"/>
                <a:gd name="T34" fmla="*/ 55248 w 134"/>
                <a:gd name="T35" fmla="*/ 110549 h 119"/>
                <a:gd name="T36" fmla="*/ 9208 w 134"/>
                <a:gd name="T37" fmla="*/ 64487 h 119"/>
                <a:gd name="T38" fmla="*/ 30693 w 134"/>
                <a:gd name="T39" fmla="*/ 144328 h 119"/>
                <a:gd name="T40" fmla="*/ 110495 w 134"/>
                <a:gd name="T41" fmla="*/ 162752 h 119"/>
                <a:gd name="T42" fmla="*/ 113564 w 134"/>
                <a:gd name="T43" fmla="*/ 162752 h 119"/>
                <a:gd name="T44" fmla="*/ 178020 w 134"/>
                <a:gd name="T45" fmla="*/ 230310 h 119"/>
                <a:gd name="T46" fmla="*/ 116634 w 134"/>
                <a:gd name="T47" fmla="*/ 294797 h 119"/>
                <a:gd name="T48" fmla="*/ 110495 w 134"/>
                <a:gd name="T49" fmla="*/ 291726 h 119"/>
                <a:gd name="T50" fmla="*/ 95148 w 134"/>
                <a:gd name="T51" fmla="*/ 304009 h 119"/>
                <a:gd name="T52" fmla="*/ 64455 w 134"/>
                <a:gd name="T53" fmla="*/ 353142 h 119"/>
                <a:gd name="T54" fmla="*/ 70594 w 134"/>
                <a:gd name="T55" fmla="*/ 359283 h 119"/>
                <a:gd name="T56" fmla="*/ 119703 w 134"/>
                <a:gd name="T57" fmla="*/ 328575 h 119"/>
                <a:gd name="T58" fmla="*/ 131980 w 134"/>
                <a:gd name="T59" fmla="*/ 310151 h 119"/>
                <a:gd name="T60" fmla="*/ 128911 w 134"/>
                <a:gd name="T61" fmla="*/ 307080 h 119"/>
                <a:gd name="T62" fmla="*/ 193366 w 134"/>
                <a:gd name="T63" fmla="*/ 245664 h 119"/>
                <a:gd name="T64" fmla="*/ 300792 w 134"/>
                <a:gd name="T65" fmla="*/ 353142 h 119"/>
                <a:gd name="T66" fmla="*/ 328416 w 134"/>
                <a:gd name="T67" fmla="*/ 365425 h 119"/>
                <a:gd name="T68" fmla="*/ 356039 w 134"/>
                <a:gd name="T69" fmla="*/ 353142 h 119"/>
                <a:gd name="T70" fmla="*/ 356039 w 134"/>
                <a:gd name="T71" fmla="*/ 297867 h 119"/>
                <a:gd name="T72" fmla="*/ 248614 w 134"/>
                <a:gd name="T73" fmla="*/ 190389 h 119"/>
                <a:gd name="T74" fmla="*/ 267030 w 134"/>
                <a:gd name="T75" fmla="*/ 171965 h 119"/>
                <a:gd name="T76" fmla="*/ 276238 w 134"/>
                <a:gd name="T77" fmla="*/ 181177 h 119"/>
                <a:gd name="T78" fmla="*/ 300792 w 134"/>
                <a:gd name="T79" fmla="*/ 175036 h 119"/>
                <a:gd name="T80" fmla="*/ 392871 w 134"/>
                <a:gd name="T81" fmla="*/ 79841 h 119"/>
                <a:gd name="T82" fmla="*/ 392871 w 134"/>
                <a:gd name="T83" fmla="*/ 79841 h 119"/>
                <a:gd name="T84" fmla="*/ 392871 w 134"/>
                <a:gd name="T85" fmla="*/ 79841 h 119"/>
                <a:gd name="T86" fmla="*/ 395940 w 134"/>
                <a:gd name="T87" fmla="*/ 70628 h 119"/>
                <a:gd name="T88" fmla="*/ 408218 w 134"/>
                <a:gd name="T89" fmla="*/ 67558 h 119"/>
                <a:gd name="T90" fmla="*/ 408218 w 134"/>
                <a:gd name="T91" fmla="*/ 49133 h 119"/>
                <a:gd name="T92" fmla="*/ 331485 w 134"/>
                <a:gd name="T93" fmla="*/ 316292 h 119"/>
                <a:gd name="T94" fmla="*/ 346832 w 134"/>
                <a:gd name="T95" fmla="*/ 331646 h 119"/>
                <a:gd name="T96" fmla="*/ 331485 w 134"/>
                <a:gd name="T97" fmla="*/ 347000 h 119"/>
                <a:gd name="T98" fmla="*/ 316139 w 134"/>
                <a:gd name="T99" fmla="*/ 331646 h 119"/>
                <a:gd name="T100" fmla="*/ 331485 w 134"/>
                <a:gd name="T101" fmla="*/ 316292 h 119"/>
                <a:gd name="T102" fmla="*/ 279307 w 134"/>
                <a:gd name="T103" fmla="*/ 125903 h 119"/>
                <a:gd name="T104" fmla="*/ 273168 w 134"/>
                <a:gd name="T105" fmla="*/ 119761 h 119"/>
                <a:gd name="T106" fmla="*/ 343762 w 134"/>
                <a:gd name="T107" fmla="*/ 52204 h 119"/>
                <a:gd name="T108" fmla="*/ 349901 w 134"/>
                <a:gd name="T109" fmla="*/ 58345 h 119"/>
                <a:gd name="T110" fmla="*/ 279307 w 134"/>
                <a:gd name="T111" fmla="*/ 125903 h 119"/>
                <a:gd name="T112" fmla="*/ 300792 w 134"/>
                <a:gd name="T113" fmla="*/ 147398 h 119"/>
                <a:gd name="T114" fmla="*/ 294653 w 134"/>
                <a:gd name="T115" fmla="*/ 144328 h 119"/>
                <a:gd name="T116" fmla="*/ 365247 w 134"/>
                <a:gd name="T117" fmla="*/ 73699 h 119"/>
                <a:gd name="T118" fmla="*/ 371386 w 134"/>
                <a:gd name="T119" fmla="*/ 79841 h 119"/>
                <a:gd name="T120" fmla="*/ 300792 w 134"/>
                <a:gd name="T121" fmla="*/ 147398 h 1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882" tIns="60941" rIns="121882" bIns="60941"/>
            <a:lstStyle/>
            <a:p>
              <a:endParaRPr lang="zh-CN" altLang="en-US" sz="1800">
                <a:solidFill>
                  <a:schemeClr val="tx1"/>
                </a:solidFill>
                <a:latin typeface="微软雅黑" panose="020B0503020204020204" charset="-122"/>
                <a:ea typeface="微软雅黑" panose="020B0503020204020204" charset="-122"/>
              </a:endParaRPr>
            </a:p>
          </p:txBody>
        </p:sp>
      </p:grpSp>
      <p:grpSp>
        <p:nvGrpSpPr>
          <p:cNvPr id="62" name="Group 22"/>
          <p:cNvGrpSpPr/>
          <p:nvPr/>
        </p:nvGrpSpPr>
        <p:grpSpPr bwMode="auto">
          <a:xfrm>
            <a:off x="5974028" y="3037892"/>
            <a:ext cx="883180" cy="2737273"/>
            <a:chOff x="6214302" y="3224225"/>
            <a:chExt cx="1178088" cy="3649999"/>
          </a:xfrm>
        </p:grpSpPr>
        <p:grpSp>
          <p:nvGrpSpPr>
            <p:cNvPr id="48154" name="Group 50"/>
            <p:cNvGrpSpPr/>
            <p:nvPr/>
          </p:nvGrpSpPr>
          <p:grpSpPr bwMode="auto">
            <a:xfrm>
              <a:off x="6214302" y="3224225"/>
              <a:ext cx="1178088" cy="3649999"/>
              <a:chOff x="6214302" y="3208001"/>
              <a:chExt cx="1178088" cy="3649999"/>
            </a:xfrm>
          </p:grpSpPr>
          <p:sp>
            <p:nvSpPr>
              <p:cNvPr id="63" name="Freeform 13"/>
              <p:cNvSpPr/>
              <p:nvPr>
                <p:custDataLst>
                  <p:tags r:id="rId23"/>
                </p:custDataLst>
              </p:nvPr>
            </p:nvSpPr>
            <p:spPr bwMode="auto">
              <a:xfrm rot="5400000">
                <a:off x="4764786" y="5136986"/>
                <a:ext cx="3170530" cy="271500"/>
              </a:xfrm>
              <a:custGeom>
                <a:avLst/>
                <a:gdLst>
                  <a:gd name="T0" fmla="*/ 0 w 959"/>
                  <a:gd name="T1" fmla="*/ 0 h 76"/>
                  <a:gd name="T2" fmla="*/ 0 w 959"/>
                  <a:gd name="T3" fmla="*/ 55 h 76"/>
                  <a:gd name="T4" fmla="*/ 18 w 959"/>
                  <a:gd name="T5" fmla="*/ 76 h 76"/>
                  <a:gd name="T6" fmla="*/ 959 w 959"/>
                  <a:gd name="T7" fmla="*/ 76 h 76"/>
                </a:gdLst>
                <a:ahLst/>
                <a:cxnLst>
                  <a:cxn ang="0">
                    <a:pos x="T0" y="T1"/>
                  </a:cxn>
                  <a:cxn ang="0">
                    <a:pos x="T2" y="T3"/>
                  </a:cxn>
                  <a:cxn ang="0">
                    <a:pos x="T4" y="T5"/>
                  </a:cxn>
                  <a:cxn ang="0">
                    <a:pos x="T6" y="T7"/>
                  </a:cxn>
                </a:cxnLst>
                <a:rect l="0" t="0" r="r" b="b"/>
                <a:pathLst>
                  <a:path w="959" h="76">
                    <a:moveTo>
                      <a:pt x="0" y="0"/>
                    </a:moveTo>
                    <a:cubicBezTo>
                      <a:pt x="0" y="55"/>
                      <a:pt x="0" y="55"/>
                      <a:pt x="0" y="55"/>
                    </a:cubicBezTo>
                    <a:cubicBezTo>
                      <a:pt x="0" y="69"/>
                      <a:pt x="6" y="76"/>
                      <a:pt x="18" y="76"/>
                    </a:cubicBezTo>
                    <a:cubicBezTo>
                      <a:pt x="959" y="76"/>
                      <a:pt x="959" y="76"/>
                      <a:pt x="959" y="76"/>
                    </a:cubicBezTo>
                  </a:path>
                </a:pathLst>
              </a:custGeom>
              <a:noFill/>
              <a:ln w="85725"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lIns="121882" tIns="60941" rIns="121882" bIns="60941"/>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64" name="Oval 7"/>
              <p:cNvSpPr>
                <a:spLocks noChangeArrowheads="1"/>
              </p:cNvSpPr>
              <p:nvPr>
                <p:custDataLst>
                  <p:tags r:id="rId24"/>
                </p:custDataLst>
              </p:nvPr>
            </p:nvSpPr>
            <p:spPr bwMode="auto">
              <a:xfrm rot="5400000">
                <a:off x="6481060" y="3206392"/>
                <a:ext cx="909721" cy="912939"/>
              </a:xfrm>
              <a:prstGeom prst="ellipse">
                <a:avLst/>
              </a:prstGeom>
              <a:solidFill>
                <a:schemeClr val="accent1"/>
              </a:solidFill>
              <a:ln w="9525" cap="flat">
                <a:noFill/>
                <a:prstDash val="solid"/>
                <a:miter lim="800000"/>
              </a:ln>
            </p:spPr>
            <p:txBody>
              <a:bodyPr lIns="121882" tIns="60941" rIns="121882" bIns="60941"/>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eaLnBrk="1" hangingPunct="1"/>
                <a:endParaRPr lang="zh-CN" altLang="zh-CN" sz="1800">
                  <a:solidFill>
                    <a:schemeClr val="tx1"/>
                  </a:solidFill>
                  <a:latin typeface="微软雅黑" panose="020B0503020204020204" charset="-122"/>
                  <a:ea typeface="微软雅黑" panose="020B0503020204020204" charset="-122"/>
                </a:endParaRPr>
              </a:p>
            </p:txBody>
          </p:sp>
        </p:grpSp>
        <p:grpSp>
          <p:nvGrpSpPr>
            <p:cNvPr id="65" name="Group 52"/>
            <p:cNvGrpSpPr/>
            <p:nvPr/>
          </p:nvGrpSpPr>
          <p:grpSpPr>
            <a:xfrm>
              <a:off x="6710566" y="3429000"/>
              <a:ext cx="447462" cy="496920"/>
              <a:chOff x="7502526" y="2405063"/>
              <a:chExt cx="301625" cy="334964"/>
            </a:xfrm>
            <a:solidFill>
              <a:schemeClr val="bg1"/>
            </a:solidFill>
          </p:grpSpPr>
          <p:sp>
            <p:nvSpPr>
              <p:cNvPr id="66" name="Freeform 112"/>
              <p:cNvSpPr/>
              <p:nvPr>
                <p:custDataLst>
                  <p:tags r:id="rId25"/>
                </p:custDataLst>
              </p:nvPr>
            </p:nvSpPr>
            <p:spPr bwMode="auto">
              <a:xfrm>
                <a:off x="7708901" y="2405063"/>
                <a:ext cx="95250" cy="90488"/>
              </a:xfrm>
              <a:custGeom>
                <a:avLst/>
                <a:gdLst>
                  <a:gd name="T0" fmla="*/ 19 w 25"/>
                  <a:gd name="T1" fmla="*/ 24 h 24"/>
                  <a:gd name="T2" fmla="*/ 21 w 25"/>
                  <a:gd name="T3" fmla="*/ 22 h 24"/>
                  <a:gd name="T4" fmla="*/ 19 w 25"/>
                  <a:gd name="T5" fmla="*/ 4 h 24"/>
                  <a:gd name="T6" fmla="*/ 0 w 25"/>
                  <a:gd name="T7" fmla="*/ 7 h 24"/>
                  <a:gd name="T8" fmla="*/ 0 w 25"/>
                  <a:gd name="T9" fmla="*/ 8 h 24"/>
                  <a:gd name="T10" fmla="*/ 19 w 25"/>
                  <a:gd name="T11" fmla="*/ 24 h 24"/>
                </a:gdLst>
                <a:ahLst/>
                <a:cxnLst>
                  <a:cxn ang="0">
                    <a:pos x="T0" y="T1"/>
                  </a:cxn>
                  <a:cxn ang="0">
                    <a:pos x="T2" y="T3"/>
                  </a:cxn>
                  <a:cxn ang="0">
                    <a:pos x="T4" y="T5"/>
                  </a:cxn>
                  <a:cxn ang="0">
                    <a:pos x="T6" y="T7"/>
                  </a:cxn>
                  <a:cxn ang="0">
                    <a:pos x="T8" y="T9"/>
                  </a:cxn>
                  <a:cxn ang="0">
                    <a:pos x="T10" y="T11"/>
                  </a:cxn>
                </a:cxnLst>
                <a:rect l="0" t="0" r="r" b="b"/>
                <a:pathLst>
                  <a:path w="25" h="24">
                    <a:moveTo>
                      <a:pt x="19" y="24"/>
                    </a:moveTo>
                    <a:cubicBezTo>
                      <a:pt x="20" y="23"/>
                      <a:pt x="20" y="23"/>
                      <a:pt x="21" y="22"/>
                    </a:cubicBezTo>
                    <a:cubicBezTo>
                      <a:pt x="25" y="17"/>
                      <a:pt x="24" y="8"/>
                      <a:pt x="19" y="4"/>
                    </a:cubicBezTo>
                    <a:cubicBezTo>
                      <a:pt x="13" y="0"/>
                      <a:pt x="5" y="1"/>
                      <a:pt x="0" y="7"/>
                    </a:cubicBezTo>
                    <a:cubicBezTo>
                      <a:pt x="0" y="7"/>
                      <a:pt x="0" y="7"/>
                      <a:pt x="0" y="8"/>
                    </a:cubicBezTo>
                    <a:cubicBezTo>
                      <a:pt x="8" y="11"/>
                      <a:pt x="15" y="17"/>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67" name="Freeform 113"/>
              <p:cNvSpPr>
                <a:spLocks noEditPoints="1"/>
              </p:cNvSpPr>
              <p:nvPr>
                <p:custDataLst>
                  <p:tags r:id="rId26"/>
                </p:custDataLst>
              </p:nvPr>
            </p:nvSpPr>
            <p:spPr bwMode="auto">
              <a:xfrm>
                <a:off x="7518404" y="2438402"/>
                <a:ext cx="274638" cy="301625"/>
              </a:xfrm>
              <a:custGeom>
                <a:avLst/>
                <a:gdLst>
                  <a:gd name="T0" fmla="*/ 43 w 73"/>
                  <a:gd name="T1" fmla="*/ 0 h 80"/>
                  <a:gd name="T2" fmla="*/ 42 w 73"/>
                  <a:gd name="T3" fmla="*/ 0 h 80"/>
                  <a:gd name="T4" fmla="*/ 42 w 73"/>
                  <a:gd name="T5" fmla="*/ 0 h 80"/>
                  <a:gd name="T6" fmla="*/ 41 w 73"/>
                  <a:gd name="T7" fmla="*/ 0 h 80"/>
                  <a:gd name="T8" fmla="*/ 41 w 73"/>
                  <a:gd name="T9" fmla="*/ 0 h 80"/>
                  <a:gd name="T10" fmla="*/ 40 w 73"/>
                  <a:gd name="T11" fmla="*/ 0 h 80"/>
                  <a:gd name="T12" fmla="*/ 40 w 73"/>
                  <a:gd name="T13" fmla="*/ 0 h 80"/>
                  <a:gd name="T14" fmla="*/ 39 w 73"/>
                  <a:gd name="T15" fmla="*/ 0 h 80"/>
                  <a:gd name="T16" fmla="*/ 39 w 73"/>
                  <a:gd name="T17" fmla="*/ 0 h 80"/>
                  <a:gd name="T18" fmla="*/ 38 w 73"/>
                  <a:gd name="T19" fmla="*/ 0 h 80"/>
                  <a:gd name="T20" fmla="*/ 38 w 73"/>
                  <a:gd name="T21" fmla="*/ 0 h 80"/>
                  <a:gd name="T22" fmla="*/ 37 w 73"/>
                  <a:gd name="T23" fmla="*/ 0 h 80"/>
                  <a:gd name="T24" fmla="*/ 36 w 73"/>
                  <a:gd name="T25" fmla="*/ 0 h 80"/>
                  <a:gd name="T26" fmla="*/ 35 w 73"/>
                  <a:gd name="T27" fmla="*/ 0 h 80"/>
                  <a:gd name="T28" fmla="*/ 34 w 73"/>
                  <a:gd name="T29" fmla="*/ 0 h 80"/>
                  <a:gd name="T30" fmla="*/ 33 w 73"/>
                  <a:gd name="T31" fmla="*/ 0 h 80"/>
                  <a:gd name="T32" fmla="*/ 32 w 73"/>
                  <a:gd name="T33" fmla="*/ 0 h 80"/>
                  <a:gd name="T34" fmla="*/ 32 w 73"/>
                  <a:gd name="T35" fmla="*/ 0 h 80"/>
                  <a:gd name="T36" fmla="*/ 32 w 73"/>
                  <a:gd name="T37" fmla="*/ 0 h 80"/>
                  <a:gd name="T38" fmla="*/ 32 w 73"/>
                  <a:gd name="T39" fmla="*/ 0 h 80"/>
                  <a:gd name="T40" fmla="*/ 31 w 73"/>
                  <a:gd name="T41" fmla="*/ 0 h 80"/>
                  <a:gd name="T42" fmla="*/ 31 w 73"/>
                  <a:gd name="T43" fmla="*/ 0 h 80"/>
                  <a:gd name="T44" fmla="*/ 30 w 73"/>
                  <a:gd name="T45" fmla="*/ 0 h 80"/>
                  <a:gd name="T46" fmla="*/ 0 w 73"/>
                  <a:gd name="T47" fmla="*/ 37 h 80"/>
                  <a:gd name="T48" fmla="*/ 12 w 73"/>
                  <a:gd name="T49" fmla="*/ 64 h 80"/>
                  <a:gd name="T50" fmla="*/ 7 w 73"/>
                  <a:gd name="T51" fmla="*/ 69 h 80"/>
                  <a:gd name="T52" fmla="*/ 7 w 73"/>
                  <a:gd name="T53" fmla="*/ 77 h 80"/>
                  <a:gd name="T54" fmla="*/ 14 w 73"/>
                  <a:gd name="T55" fmla="*/ 77 h 80"/>
                  <a:gd name="T56" fmla="*/ 21 w 73"/>
                  <a:gd name="T57" fmla="*/ 70 h 80"/>
                  <a:gd name="T58" fmla="*/ 36 w 73"/>
                  <a:gd name="T59" fmla="*/ 73 h 80"/>
                  <a:gd name="T60" fmla="*/ 52 w 73"/>
                  <a:gd name="T61" fmla="*/ 70 h 80"/>
                  <a:gd name="T62" fmla="*/ 58 w 73"/>
                  <a:gd name="T63" fmla="*/ 77 h 80"/>
                  <a:gd name="T64" fmla="*/ 66 w 73"/>
                  <a:gd name="T65" fmla="*/ 77 h 80"/>
                  <a:gd name="T66" fmla="*/ 66 w 73"/>
                  <a:gd name="T67" fmla="*/ 69 h 80"/>
                  <a:gd name="T68" fmla="*/ 61 w 73"/>
                  <a:gd name="T69" fmla="*/ 64 h 80"/>
                  <a:gd name="T70" fmla="*/ 73 w 73"/>
                  <a:gd name="T71" fmla="*/ 37 h 80"/>
                  <a:gd name="T72" fmla="*/ 43 w 73"/>
                  <a:gd name="T73" fmla="*/ 0 h 80"/>
                  <a:gd name="T74" fmla="*/ 36 w 73"/>
                  <a:gd name="T75" fmla="*/ 65 h 80"/>
                  <a:gd name="T76" fmla="*/ 8 w 73"/>
                  <a:gd name="T77" fmla="*/ 37 h 80"/>
                  <a:gd name="T78" fmla="*/ 36 w 73"/>
                  <a:gd name="T79" fmla="*/ 8 h 80"/>
                  <a:gd name="T80" fmla="*/ 64 w 73"/>
                  <a:gd name="T81" fmla="*/ 37 h 80"/>
                  <a:gd name="T82" fmla="*/ 36 w 73"/>
                  <a:gd name="T83" fmla="*/ 6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 h="80">
                    <a:moveTo>
                      <a:pt x="43" y="0"/>
                    </a:moveTo>
                    <a:cubicBezTo>
                      <a:pt x="42" y="0"/>
                      <a:pt x="42" y="0"/>
                      <a:pt x="42" y="0"/>
                    </a:cubicBezTo>
                    <a:cubicBezTo>
                      <a:pt x="42" y="0"/>
                      <a:pt x="42" y="0"/>
                      <a:pt x="42" y="0"/>
                    </a:cubicBezTo>
                    <a:cubicBezTo>
                      <a:pt x="42" y="0"/>
                      <a:pt x="41" y="0"/>
                      <a:pt x="41" y="0"/>
                    </a:cubicBezTo>
                    <a:cubicBezTo>
                      <a:pt x="41" y="0"/>
                      <a:pt x="41" y="0"/>
                      <a:pt x="41" y="0"/>
                    </a:cubicBezTo>
                    <a:cubicBezTo>
                      <a:pt x="41" y="0"/>
                      <a:pt x="40" y="0"/>
                      <a:pt x="40" y="0"/>
                    </a:cubicBezTo>
                    <a:cubicBezTo>
                      <a:pt x="40" y="0"/>
                      <a:pt x="40" y="0"/>
                      <a:pt x="40" y="0"/>
                    </a:cubicBezTo>
                    <a:cubicBezTo>
                      <a:pt x="40" y="0"/>
                      <a:pt x="39" y="0"/>
                      <a:pt x="39" y="0"/>
                    </a:cubicBezTo>
                    <a:cubicBezTo>
                      <a:pt x="39" y="0"/>
                      <a:pt x="39" y="0"/>
                      <a:pt x="39" y="0"/>
                    </a:cubicBezTo>
                    <a:cubicBezTo>
                      <a:pt x="39" y="0"/>
                      <a:pt x="38" y="0"/>
                      <a:pt x="38" y="0"/>
                    </a:cubicBezTo>
                    <a:cubicBezTo>
                      <a:pt x="38" y="0"/>
                      <a:pt x="38" y="0"/>
                      <a:pt x="38" y="0"/>
                    </a:cubicBezTo>
                    <a:cubicBezTo>
                      <a:pt x="38" y="0"/>
                      <a:pt x="38" y="0"/>
                      <a:pt x="37" y="0"/>
                    </a:cubicBezTo>
                    <a:cubicBezTo>
                      <a:pt x="37" y="0"/>
                      <a:pt x="37" y="0"/>
                      <a:pt x="36" y="0"/>
                    </a:cubicBezTo>
                    <a:cubicBezTo>
                      <a:pt x="36" y="0"/>
                      <a:pt x="36" y="0"/>
                      <a:pt x="35" y="0"/>
                    </a:cubicBezTo>
                    <a:cubicBezTo>
                      <a:pt x="35" y="0"/>
                      <a:pt x="35" y="0"/>
                      <a:pt x="34" y="0"/>
                    </a:cubicBezTo>
                    <a:cubicBezTo>
                      <a:pt x="34" y="0"/>
                      <a:pt x="34" y="0"/>
                      <a:pt x="33" y="0"/>
                    </a:cubicBezTo>
                    <a:cubicBezTo>
                      <a:pt x="33" y="0"/>
                      <a:pt x="33" y="0"/>
                      <a:pt x="32" y="0"/>
                    </a:cubicBezTo>
                    <a:cubicBezTo>
                      <a:pt x="32" y="0"/>
                      <a:pt x="32" y="0"/>
                      <a:pt x="32" y="0"/>
                    </a:cubicBezTo>
                    <a:cubicBezTo>
                      <a:pt x="32" y="0"/>
                      <a:pt x="32" y="0"/>
                      <a:pt x="32" y="0"/>
                    </a:cubicBezTo>
                    <a:cubicBezTo>
                      <a:pt x="32" y="0"/>
                      <a:pt x="32" y="0"/>
                      <a:pt x="32" y="0"/>
                    </a:cubicBezTo>
                    <a:cubicBezTo>
                      <a:pt x="31" y="0"/>
                      <a:pt x="31" y="0"/>
                      <a:pt x="31" y="0"/>
                    </a:cubicBezTo>
                    <a:cubicBezTo>
                      <a:pt x="31" y="0"/>
                      <a:pt x="31" y="0"/>
                      <a:pt x="31" y="0"/>
                    </a:cubicBezTo>
                    <a:cubicBezTo>
                      <a:pt x="30" y="0"/>
                      <a:pt x="30" y="0"/>
                      <a:pt x="30" y="0"/>
                    </a:cubicBezTo>
                    <a:cubicBezTo>
                      <a:pt x="13" y="4"/>
                      <a:pt x="0" y="19"/>
                      <a:pt x="0" y="37"/>
                    </a:cubicBezTo>
                    <a:cubicBezTo>
                      <a:pt x="0" y="47"/>
                      <a:pt x="4" y="57"/>
                      <a:pt x="12" y="64"/>
                    </a:cubicBezTo>
                    <a:cubicBezTo>
                      <a:pt x="7" y="69"/>
                      <a:pt x="7" y="69"/>
                      <a:pt x="7" y="69"/>
                    </a:cubicBezTo>
                    <a:cubicBezTo>
                      <a:pt x="4" y="71"/>
                      <a:pt x="5" y="77"/>
                      <a:pt x="7" y="77"/>
                    </a:cubicBezTo>
                    <a:cubicBezTo>
                      <a:pt x="9" y="79"/>
                      <a:pt x="12" y="79"/>
                      <a:pt x="14" y="77"/>
                    </a:cubicBezTo>
                    <a:cubicBezTo>
                      <a:pt x="16" y="75"/>
                      <a:pt x="20" y="72"/>
                      <a:pt x="21" y="70"/>
                    </a:cubicBezTo>
                    <a:cubicBezTo>
                      <a:pt x="25" y="72"/>
                      <a:pt x="31" y="73"/>
                      <a:pt x="36" y="73"/>
                    </a:cubicBezTo>
                    <a:cubicBezTo>
                      <a:pt x="42" y="73"/>
                      <a:pt x="47" y="72"/>
                      <a:pt x="52" y="70"/>
                    </a:cubicBezTo>
                    <a:cubicBezTo>
                      <a:pt x="53" y="72"/>
                      <a:pt x="57" y="75"/>
                      <a:pt x="58" y="77"/>
                    </a:cubicBezTo>
                    <a:cubicBezTo>
                      <a:pt x="62" y="80"/>
                      <a:pt x="65" y="77"/>
                      <a:pt x="66" y="77"/>
                    </a:cubicBezTo>
                    <a:cubicBezTo>
                      <a:pt x="68" y="74"/>
                      <a:pt x="68" y="71"/>
                      <a:pt x="66" y="69"/>
                    </a:cubicBezTo>
                    <a:cubicBezTo>
                      <a:pt x="61" y="64"/>
                      <a:pt x="61" y="64"/>
                      <a:pt x="61" y="64"/>
                    </a:cubicBezTo>
                    <a:cubicBezTo>
                      <a:pt x="68" y="57"/>
                      <a:pt x="73" y="47"/>
                      <a:pt x="73" y="37"/>
                    </a:cubicBezTo>
                    <a:cubicBezTo>
                      <a:pt x="73" y="19"/>
                      <a:pt x="60" y="4"/>
                      <a:pt x="43" y="0"/>
                    </a:cubicBezTo>
                    <a:close/>
                    <a:moveTo>
                      <a:pt x="36" y="65"/>
                    </a:moveTo>
                    <a:cubicBezTo>
                      <a:pt x="21" y="65"/>
                      <a:pt x="8" y="52"/>
                      <a:pt x="8" y="37"/>
                    </a:cubicBezTo>
                    <a:cubicBezTo>
                      <a:pt x="8" y="21"/>
                      <a:pt x="21" y="8"/>
                      <a:pt x="36" y="8"/>
                    </a:cubicBezTo>
                    <a:cubicBezTo>
                      <a:pt x="52" y="8"/>
                      <a:pt x="64" y="21"/>
                      <a:pt x="64" y="37"/>
                    </a:cubicBezTo>
                    <a:cubicBezTo>
                      <a:pt x="64" y="52"/>
                      <a:pt x="52" y="65"/>
                      <a:pt x="3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68" name="Freeform 114"/>
              <p:cNvSpPr/>
              <p:nvPr>
                <p:custDataLst>
                  <p:tags r:id="rId27"/>
                </p:custDataLst>
              </p:nvPr>
            </p:nvSpPr>
            <p:spPr bwMode="auto">
              <a:xfrm>
                <a:off x="7502526" y="2405063"/>
                <a:ext cx="98425" cy="90488"/>
              </a:xfrm>
              <a:custGeom>
                <a:avLst/>
                <a:gdLst>
                  <a:gd name="T0" fmla="*/ 6 w 26"/>
                  <a:gd name="T1" fmla="*/ 24 h 24"/>
                  <a:gd name="T2" fmla="*/ 26 w 26"/>
                  <a:gd name="T3" fmla="*/ 8 h 24"/>
                  <a:gd name="T4" fmla="*/ 25 w 26"/>
                  <a:gd name="T5" fmla="*/ 7 h 24"/>
                  <a:gd name="T6" fmla="*/ 7 w 26"/>
                  <a:gd name="T7" fmla="*/ 4 h 24"/>
                  <a:gd name="T8" fmla="*/ 5 w 26"/>
                  <a:gd name="T9" fmla="*/ 22 h 24"/>
                  <a:gd name="T10" fmla="*/ 6 w 26"/>
                  <a:gd name="T11" fmla="*/ 24 h 24"/>
                </a:gdLst>
                <a:ahLst/>
                <a:cxnLst>
                  <a:cxn ang="0">
                    <a:pos x="T0" y="T1"/>
                  </a:cxn>
                  <a:cxn ang="0">
                    <a:pos x="T2" y="T3"/>
                  </a:cxn>
                  <a:cxn ang="0">
                    <a:pos x="T4" y="T5"/>
                  </a:cxn>
                  <a:cxn ang="0">
                    <a:pos x="T6" y="T7"/>
                  </a:cxn>
                  <a:cxn ang="0">
                    <a:pos x="T8" y="T9"/>
                  </a:cxn>
                  <a:cxn ang="0">
                    <a:pos x="T10" y="T11"/>
                  </a:cxn>
                </a:cxnLst>
                <a:rect l="0" t="0" r="r" b="b"/>
                <a:pathLst>
                  <a:path w="26" h="24">
                    <a:moveTo>
                      <a:pt x="6" y="24"/>
                    </a:moveTo>
                    <a:cubicBezTo>
                      <a:pt x="11" y="17"/>
                      <a:pt x="18" y="11"/>
                      <a:pt x="26" y="8"/>
                    </a:cubicBezTo>
                    <a:cubicBezTo>
                      <a:pt x="26" y="7"/>
                      <a:pt x="25" y="7"/>
                      <a:pt x="25" y="7"/>
                    </a:cubicBezTo>
                    <a:cubicBezTo>
                      <a:pt x="21" y="1"/>
                      <a:pt x="13" y="0"/>
                      <a:pt x="7" y="4"/>
                    </a:cubicBezTo>
                    <a:cubicBezTo>
                      <a:pt x="1" y="8"/>
                      <a:pt x="0" y="17"/>
                      <a:pt x="5" y="22"/>
                    </a:cubicBezTo>
                    <a:cubicBezTo>
                      <a:pt x="5" y="23"/>
                      <a:pt x="6" y="23"/>
                      <a:pt x="6"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69" name="Freeform 115"/>
              <p:cNvSpPr/>
              <p:nvPr>
                <p:custDataLst>
                  <p:tags r:id="rId28"/>
                </p:custDataLst>
              </p:nvPr>
            </p:nvSpPr>
            <p:spPr bwMode="auto">
              <a:xfrm>
                <a:off x="7650163" y="2476501"/>
                <a:ext cx="11113" cy="44450"/>
              </a:xfrm>
              <a:custGeom>
                <a:avLst/>
                <a:gdLst>
                  <a:gd name="T0" fmla="*/ 1 w 3"/>
                  <a:gd name="T1" fmla="*/ 12 h 12"/>
                  <a:gd name="T2" fmla="*/ 3 w 3"/>
                  <a:gd name="T3" fmla="*/ 10 h 12"/>
                  <a:gd name="T4" fmla="*/ 3 w 3"/>
                  <a:gd name="T5" fmla="*/ 2 h 12"/>
                  <a:gd name="T6" fmla="*/ 1 w 3"/>
                  <a:gd name="T7" fmla="*/ 0 h 12"/>
                  <a:gd name="T8" fmla="*/ 0 w 3"/>
                  <a:gd name="T9" fmla="*/ 2 h 12"/>
                  <a:gd name="T10" fmla="*/ 0 w 3"/>
                  <a:gd name="T11" fmla="*/ 10 h 12"/>
                  <a:gd name="T12" fmla="*/ 1 w 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12"/>
                    </a:moveTo>
                    <a:cubicBezTo>
                      <a:pt x="2" y="12"/>
                      <a:pt x="3" y="11"/>
                      <a:pt x="3" y="10"/>
                    </a:cubicBezTo>
                    <a:cubicBezTo>
                      <a:pt x="3" y="2"/>
                      <a:pt x="3" y="2"/>
                      <a:pt x="3" y="2"/>
                    </a:cubicBezTo>
                    <a:cubicBezTo>
                      <a:pt x="3" y="1"/>
                      <a:pt x="2" y="0"/>
                      <a:pt x="1" y="0"/>
                    </a:cubicBezTo>
                    <a:cubicBezTo>
                      <a:pt x="0" y="0"/>
                      <a:pt x="0" y="1"/>
                      <a:pt x="0" y="2"/>
                    </a:cubicBezTo>
                    <a:cubicBezTo>
                      <a:pt x="0" y="10"/>
                      <a:pt x="0" y="10"/>
                      <a:pt x="0" y="10"/>
                    </a:cubicBezTo>
                    <a:cubicBezTo>
                      <a:pt x="0" y="11"/>
                      <a:pt x="0" y="12"/>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70" name="Freeform 116"/>
              <p:cNvSpPr/>
              <p:nvPr>
                <p:custDataLst>
                  <p:tags r:id="rId29"/>
                </p:custDataLst>
              </p:nvPr>
            </p:nvSpPr>
            <p:spPr bwMode="auto">
              <a:xfrm>
                <a:off x="7551738" y="2570163"/>
                <a:ext cx="44450" cy="11113"/>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71" name="Freeform 117"/>
              <p:cNvSpPr/>
              <p:nvPr>
                <p:custDataLst>
                  <p:tags r:id="rId30"/>
                </p:custDataLst>
              </p:nvPr>
            </p:nvSpPr>
            <p:spPr bwMode="auto">
              <a:xfrm>
                <a:off x="7708901" y="2570163"/>
                <a:ext cx="46038" cy="11113"/>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72" name="Freeform 118"/>
              <p:cNvSpPr/>
              <p:nvPr>
                <p:custDataLst>
                  <p:tags r:id="rId31"/>
                </p:custDataLst>
              </p:nvPr>
            </p:nvSpPr>
            <p:spPr bwMode="auto">
              <a:xfrm>
                <a:off x="7650163" y="2633663"/>
                <a:ext cx="11113" cy="46038"/>
              </a:xfrm>
              <a:custGeom>
                <a:avLst/>
                <a:gdLst>
                  <a:gd name="T0" fmla="*/ 1 w 3"/>
                  <a:gd name="T1" fmla="*/ 0 h 12"/>
                  <a:gd name="T2" fmla="*/ 0 w 3"/>
                  <a:gd name="T3" fmla="*/ 1 h 12"/>
                  <a:gd name="T4" fmla="*/ 0 w 3"/>
                  <a:gd name="T5" fmla="*/ 10 h 12"/>
                  <a:gd name="T6" fmla="*/ 1 w 3"/>
                  <a:gd name="T7" fmla="*/ 12 h 12"/>
                  <a:gd name="T8" fmla="*/ 3 w 3"/>
                  <a:gd name="T9" fmla="*/ 10 h 12"/>
                  <a:gd name="T10" fmla="*/ 3 w 3"/>
                  <a:gd name="T11" fmla="*/ 1 h 12"/>
                  <a:gd name="T12" fmla="*/ 1 w 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0"/>
                    </a:moveTo>
                    <a:cubicBezTo>
                      <a:pt x="0" y="0"/>
                      <a:pt x="0" y="1"/>
                      <a:pt x="0" y="1"/>
                    </a:cubicBezTo>
                    <a:cubicBezTo>
                      <a:pt x="0" y="10"/>
                      <a:pt x="0" y="10"/>
                      <a:pt x="0" y="10"/>
                    </a:cubicBezTo>
                    <a:cubicBezTo>
                      <a:pt x="0" y="11"/>
                      <a:pt x="0" y="12"/>
                      <a:pt x="1" y="12"/>
                    </a:cubicBezTo>
                    <a:cubicBezTo>
                      <a:pt x="2" y="12"/>
                      <a:pt x="3" y="11"/>
                      <a:pt x="3" y="10"/>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73" name="Freeform 119"/>
              <p:cNvSpPr/>
              <p:nvPr>
                <p:custDataLst>
                  <p:tags r:id="rId32"/>
                </p:custDataLst>
              </p:nvPr>
            </p:nvSpPr>
            <p:spPr bwMode="auto">
              <a:xfrm>
                <a:off x="7593013" y="2506663"/>
                <a:ext cx="128588" cy="85725"/>
              </a:xfrm>
              <a:custGeom>
                <a:avLst/>
                <a:gdLst>
                  <a:gd name="T0" fmla="*/ 18 w 34"/>
                  <a:gd name="T1" fmla="*/ 18 h 23"/>
                  <a:gd name="T2" fmla="*/ 33 w 34"/>
                  <a:gd name="T3" fmla="*/ 3 h 23"/>
                  <a:gd name="T4" fmla="*/ 34 w 34"/>
                  <a:gd name="T5" fmla="*/ 2 h 23"/>
                  <a:gd name="T6" fmla="*/ 33 w 34"/>
                  <a:gd name="T7" fmla="*/ 1 h 23"/>
                  <a:gd name="T8" fmla="*/ 32 w 34"/>
                  <a:gd name="T9" fmla="*/ 0 h 23"/>
                  <a:gd name="T10" fmla="*/ 31 w 34"/>
                  <a:gd name="T11" fmla="*/ 1 h 23"/>
                  <a:gd name="T12" fmla="*/ 20 w 34"/>
                  <a:gd name="T13" fmla="*/ 12 h 23"/>
                  <a:gd name="T14" fmla="*/ 16 w 34"/>
                  <a:gd name="T15" fmla="*/ 16 h 23"/>
                  <a:gd name="T16" fmla="*/ 16 w 34"/>
                  <a:gd name="T17" fmla="*/ 16 h 23"/>
                  <a:gd name="T18" fmla="*/ 16 w 34"/>
                  <a:gd name="T19" fmla="*/ 16 h 23"/>
                  <a:gd name="T20" fmla="*/ 15 w 34"/>
                  <a:gd name="T21" fmla="*/ 15 h 23"/>
                  <a:gd name="T22" fmla="*/ 15 w 34"/>
                  <a:gd name="T23" fmla="*/ 15 h 23"/>
                  <a:gd name="T24" fmla="*/ 15 w 34"/>
                  <a:gd name="T25" fmla="*/ 15 h 23"/>
                  <a:gd name="T26" fmla="*/ 4 w 34"/>
                  <a:gd name="T27" fmla="*/ 7 h 23"/>
                  <a:gd name="T28" fmla="*/ 2 w 34"/>
                  <a:gd name="T29" fmla="*/ 6 h 23"/>
                  <a:gd name="T30" fmla="*/ 1 w 34"/>
                  <a:gd name="T31" fmla="*/ 7 h 23"/>
                  <a:gd name="T32" fmla="*/ 0 w 34"/>
                  <a:gd name="T33" fmla="*/ 9 h 23"/>
                  <a:gd name="T34" fmla="*/ 1 w 34"/>
                  <a:gd name="T35" fmla="*/ 10 h 23"/>
                  <a:gd name="T36" fmla="*/ 13 w 34"/>
                  <a:gd name="T37" fmla="*/ 19 h 23"/>
                  <a:gd name="T38" fmla="*/ 12 w 34"/>
                  <a:gd name="T39" fmla="*/ 20 h 23"/>
                  <a:gd name="T40" fmla="*/ 11 w 34"/>
                  <a:gd name="T41" fmla="*/ 21 h 23"/>
                  <a:gd name="T42" fmla="*/ 12 w 34"/>
                  <a:gd name="T43" fmla="*/ 23 h 23"/>
                  <a:gd name="T44" fmla="*/ 13 w 34"/>
                  <a:gd name="T45" fmla="*/ 23 h 23"/>
                  <a:gd name="T46" fmla="*/ 16 w 34"/>
                  <a:gd name="T47" fmla="*/ 21 h 23"/>
                  <a:gd name="T48" fmla="*/ 17 w 34"/>
                  <a:gd name="T49" fmla="*/ 22 h 23"/>
                  <a:gd name="T50" fmla="*/ 18 w 34"/>
                  <a:gd name="T51" fmla="*/ 23 h 23"/>
                  <a:gd name="T52" fmla="*/ 20 w 34"/>
                  <a:gd name="T53" fmla="*/ 23 h 23"/>
                  <a:gd name="T54" fmla="*/ 21 w 34"/>
                  <a:gd name="T55" fmla="*/ 21 h 23"/>
                  <a:gd name="T56" fmla="*/ 21 w 34"/>
                  <a:gd name="T57" fmla="*/ 19 h 23"/>
                  <a:gd name="T58" fmla="*/ 18 w 34"/>
                  <a:gd name="T59"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23">
                    <a:moveTo>
                      <a:pt x="18" y="18"/>
                    </a:moveTo>
                    <a:cubicBezTo>
                      <a:pt x="33" y="3"/>
                      <a:pt x="33" y="3"/>
                      <a:pt x="33" y="3"/>
                    </a:cubicBezTo>
                    <a:cubicBezTo>
                      <a:pt x="33" y="3"/>
                      <a:pt x="34" y="2"/>
                      <a:pt x="34" y="2"/>
                    </a:cubicBezTo>
                    <a:cubicBezTo>
                      <a:pt x="34" y="2"/>
                      <a:pt x="33" y="1"/>
                      <a:pt x="33" y="1"/>
                    </a:cubicBezTo>
                    <a:cubicBezTo>
                      <a:pt x="33" y="1"/>
                      <a:pt x="32" y="0"/>
                      <a:pt x="32" y="0"/>
                    </a:cubicBezTo>
                    <a:cubicBezTo>
                      <a:pt x="32" y="0"/>
                      <a:pt x="31" y="1"/>
                      <a:pt x="31" y="1"/>
                    </a:cubicBezTo>
                    <a:cubicBezTo>
                      <a:pt x="20" y="12"/>
                      <a:pt x="20" y="12"/>
                      <a:pt x="20" y="12"/>
                    </a:cubicBezTo>
                    <a:cubicBezTo>
                      <a:pt x="16" y="16"/>
                      <a:pt x="16" y="16"/>
                      <a:pt x="16" y="16"/>
                    </a:cubicBezTo>
                    <a:cubicBezTo>
                      <a:pt x="16" y="16"/>
                      <a:pt x="16" y="16"/>
                      <a:pt x="16" y="16"/>
                    </a:cubicBezTo>
                    <a:cubicBezTo>
                      <a:pt x="16" y="16"/>
                      <a:pt x="16" y="16"/>
                      <a:pt x="16" y="16"/>
                    </a:cubicBezTo>
                    <a:cubicBezTo>
                      <a:pt x="15" y="15"/>
                      <a:pt x="15" y="15"/>
                      <a:pt x="15" y="15"/>
                    </a:cubicBezTo>
                    <a:cubicBezTo>
                      <a:pt x="15" y="15"/>
                      <a:pt x="15" y="15"/>
                      <a:pt x="15" y="15"/>
                    </a:cubicBezTo>
                    <a:cubicBezTo>
                      <a:pt x="15" y="15"/>
                      <a:pt x="15" y="15"/>
                      <a:pt x="15" y="15"/>
                    </a:cubicBezTo>
                    <a:cubicBezTo>
                      <a:pt x="4" y="7"/>
                      <a:pt x="4" y="7"/>
                      <a:pt x="4" y="7"/>
                    </a:cubicBezTo>
                    <a:cubicBezTo>
                      <a:pt x="3" y="6"/>
                      <a:pt x="3" y="6"/>
                      <a:pt x="2" y="6"/>
                    </a:cubicBezTo>
                    <a:cubicBezTo>
                      <a:pt x="2" y="6"/>
                      <a:pt x="1" y="7"/>
                      <a:pt x="1" y="7"/>
                    </a:cubicBezTo>
                    <a:cubicBezTo>
                      <a:pt x="0" y="8"/>
                      <a:pt x="0" y="8"/>
                      <a:pt x="0" y="9"/>
                    </a:cubicBezTo>
                    <a:cubicBezTo>
                      <a:pt x="0" y="9"/>
                      <a:pt x="1" y="10"/>
                      <a:pt x="1" y="10"/>
                    </a:cubicBezTo>
                    <a:cubicBezTo>
                      <a:pt x="13" y="19"/>
                      <a:pt x="13" y="19"/>
                      <a:pt x="13" y="19"/>
                    </a:cubicBezTo>
                    <a:cubicBezTo>
                      <a:pt x="12" y="20"/>
                      <a:pt x="12" y="20"/>
                      <a:pt x="12" y="20"/>
                    </a:cubicBezTo>
                    <a:cubicBezTo>
                      <a:pt x="11" y="21"/>
                      <a:pt x="11" y="21"/>
                      <a:pt x="11" y="21"/>
                    </a:cubicBezTo>
                    <a:cubicBezTo>
                      <a:pt x="11" y="22"/>
                      <a:pt x="11" y="22"/>
                      <a:pt x="12" y="23"/>
                    </a:cubicBezTo>
                    <a:cubicBezTo>
                      <a:pt x="12" y="23"/>
                      <a:pt x="12" y="23"/>
                      <a:pt x="13" y="23"/>
                    </a:cubicBezTo>
                    <a:cubicBezTo>
                      <a:pt x="16" y="21"/>
                      <a:pt x="16" y="21"/>
                      <a:pt x="16" y="21"/>
                    </a:cubicBezTo>
                    <a:cubicBezTo>
                      <a:pt x="17" y="22"/>
                      <a:pt x="17" y="22"/>
                      <a:pt x="17" y="22"/>
                    </a:cubicBezTo>
                    <a:cubicBezTo>
                      <a:pt x="18" y="23"/>
                      <a:pt x="18" y="23"/>
                      <a:pt x="18" y="23"/>
                    </a:cubicBezTo>
                    <a:cubicBezTo>
                      <a:pt x="18" y="23"/>
                      <a:pt x="19" y="23"/>
                      <a:pt x="20" y="23"/>
                    </a:cubicBezTo>
                    <a:cubicBezTo>
                      <a:pt x="21" y="23"/>
                      <a:pt x="22" y="22"/>
                      <a:pt x="21" y="21"/>
                    </a:cubicBezTo>
                    <a:cubicBezTo>
                      <a:pt x="21" y="20"/>
                      <a:pt x="21" y="20"/>
                      <a:pt x="21" y="19"/>
                    </a:cubicBezTo>
                    <a:lnTo>
                      <a:pt x="18"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1800">
                  <a:solidFill>
                    <a:schemeClr val="tx1"/>
                  </a:solidFill>
                  <a:latin typeface="微软雅黑" panose="020B0503020204020204" charset="-122"/>
                  <a:ea typeface="微软雅黑" panose="020B0503020204020204" charset="-122"/>
                </a:endParaRPr>
              </a:p>
            </p:txBody>
          </p:sp>
        </p:grpSp>
      </p:grpSp>
      <p:grpSp>
        <p:nvGrpSpPr>
          <p:cNvPr id="74" name="Group 23"/>
          <p:cNvGrpSpPr/>
          <p:nvPr/>
        </p:nvGrpSpPr>
        <p:grpSpPr bwMode="auto">
          <a:xfrm>
            <a:off x="4877790" y="4303538"/>
            <a:ext cx="798671" cy="1471627"/>
            <a:chOff x="4752324" y="4911075"/>
            <a:chExt cx="1066423" cy="1963149"/>
          </a:xfrm>
        </p:grpSpPr>
        <p:grpSp>
          <p:nvGrpSpPr>
            <p:cNvPr id="48150" name="Group 45"/>
            <p:cNvGrpSpPr/>
            <p:nvPr/>
          </p:nvGrpSpPr>
          <p:grpSpPr bwMode="auto">
            <a:xfrm>
              <a:off x="4752324" y="4911075"/>
              <a:ext cx="1066423" cy="1963149"/>
              <a:chOff x="4752324" y="4894851"/>
              <a:chExt cx="1066423" cy="1963149"/>
            </a:xfrm>
          </p:grpSpPr>
          <p:sp>
            <p:nvSpPr>
              <p:cNvPr id="75" name="Freeform 16"/>
              <p:cNvSpPr/>
              <p:nvPr>
                <p:custDataLst>
                  <p:tags r:id="rId33"/>
                </p:custDataLst>
              </p:nvPr>
            </p:nvSpPr>
            <p:spPr bwMode="auto">
              <a:xfrm rot="5400000">
                <a:off x="4980068" y="6019321"/>
                <a:ext cx="1508893" cy="168466"/>
              </a:xfrm>
              <a:custGeom>
                <a:avLst/>
                <a:gdLst>
                  <a:gd name="T0" fmla="*/ 0 w 552"/>
                  <a:gd name="T1" fmla="*/ 47 h 47"/>
                  <a:gd name="T2" fmla="*/ 0 w 552"/>
                  <a:gd name="T3" fmla="*/ 21 h 47"/>
                  <a:gd name="T4" fmla="*/ 11 w 552"/>
                  <a:gd name="T5" fmla="*/ 0 h 47"/>
                  <a:gd name="T6" fmla="*/ 552 w 552"/>
                  <a:gd name="T7" fmla="*/ 0 h 47"/>
                </a:gdLst>
                <a:ahLst/>
                <a:cxnLst>
                  <a:cxn ang="0">
                    <a:pos x="T0" y="T1"/>
                  </a:cxn>
                  <a:cxn ang="0">
                    <a:pos x="T2" y="T3"/>
                  </a:cxn>
                  <a:cxn ang="0">
                    <a:pos x="T4" y="T5"/>
                  </a:cxn>
                  <a:cxn ang="0">
                    <a:pos x="T6" y="T7"/>
                  </a:cxn>
                </a:cxnLst>
                <a:rect l="0" t="0" r="r" b="b"/>
                <a:pathLst>
                  <a:path w="552" h="47">
                    <a:moveTo>
                      <a:pt x="0" y="47"/>
                    </a:moveTo>
                    <a:cubicBezTo>
                      <a:pt x="0" y="21"/>
                      <a:pt x="0" y="21"/>
                      <a:pt x="0" y="21"/>
                    </a:cubicBezTo>
                    <a:cubicBezTo>
                      <a:pt x="0" y="7"/>
                      <a:pt x="4" y="0"/>
                      <a:pt x="11" y="0"/>
                    </a:cubicBezTo>
                    <a:cubicBezTo>
                      <a:pt x="552" y="0"/>
                      <a:pt x="552" y="0"/>
                      <a:pt x="552" y="0"/>
                    </a:cubicBezTo>
                  </a:path>
                </a:pathLst>
              </a:custGeom>
              <a:solidFill>
                <a:srgbClr val="FFFFFF"/>
              </a:solidFill>
              <a:ln w="85725" cap="flat">
                <a:solidFill>
                  <a:schemeClr val="accent1"/>
                </a:solidFill>
                <a:prstDash val="solid"/>
                <a:miter lim="800000"/>
              </a:ln>
            </p:spPr>
            <p:txBody>
              <a:bodyPr lIns="121882" tIns="60941" rIns="121882" bIns="60941"/>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76" name="Oval 10"/>
              <p:cNvSpPr>
                <a:spLocks noChangeArrowheads="1"/>
              </p:cNvSpPr>
              <p:nvPr>
                <p:custDataLst>
                  <p:tags r:id="rId34"/>
                </p:custDataLst>
              </p:nvPr>
            </p:nvSpPr>
            <p:spPr bwMode="auto">
              <a:xfrm rot="5400000">
                <a:off x="4751813" y="4895362"/>
                <a:ext cx="906925" cy="905903"/>
              </a:xfrm>
              <a:prstGeom prst="ellipse">
                <a:avLst/>
              </a:prstGeom>
              <a:solidFill>
                <a:schemeClr val="accent1"/>
              </a:solidFill>
              <a:ln w="9525" cap="flat">
                <a:noFill/>
                <a:prstDash val="solid"/>
                <a:miter lim="800000"/>
              </a:ln>
            </p:spPr>
            <p:txBody>
              <a:bodyPr lIns="121882" tIns="60941" rIns="121882" bIns="60941"/>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eaLnBrk="1" hangingPunct="1"/>
                <a:endParaRPr lang="zh-CN" altLang="zh-CN" sz="1800">
                  <a:solidFill>
                    <a:schemeClr val="tx1"/>
                  </a:solidFill>
                  <a:latin typeface="微软雅黑" panose="020B0503020204020204" charset="-122"/>
                  <a:ea typeface="微软雅黑" panose="020B0503020204020204" charset="-122"/>
                </a:endParaRPr>
              </a:p>
            </p:txBody>
          </p:sp>
        </p:grpSp>
        <p:sp>
          <p:nvSpPr>
            <p:cNvPr id="48151" name="Freeform 18"/>
            <p:cNvSpPr/>
            <p:nvPr>
              <p:custDataLst>
                <p:tags r:id="rId35"/>
              </p:custDataLst>
            </p:nvPr>
          </p:nvSpPr>
          <p:spPr bwMode="auto">
            <a:xfrm>
              <a:off x="5014047" y="5144797"/>
              <a:ext cx="413624" cy="413623"/>
            </a:xfrm>
            <a:custGeom>
              <a:avLst/>
              <a:gdLst>
                <a:gd name="T0" fmla="*/ 305622 w 360"/>
                <a:gd name="T1" fmla="*/ 413623 h 360"/>
                <a:gd name="T2" fmla="*/ 337793 w 360"/>
                <a:gd name="T3" fmla="*/ 380303 h 360"/>
                <a:gd name="T4" fmla="*/ 281494 w 360"/>
                <a:gd name="T5" fmla="*/ 178088 h 360"/>
                <a:gd name="T6" fmla="*/ 365368 w 360"/>
                <a:gd name="T7" fmla="*/ 94214 h 360"/>
                <a:gd name="T8" fmla="*/ 390645 w 360"/>
                <a:gd name="T9" fmla="*/ 21830 h 360"/>
                <a:gd name="T10" fmla="*/ 319410 w 360"/>
                <a:gd name="T11" fmla="*/ 48256 h 360"/>
                <a:gd name="T12" fmla="*/ 235536 w 360"/>
                <a:gd name="T13" fmla="*/ 132130 h 360"/>
                <a:gd name="T14" fmla="*/ 32171 w 360"/>
                <a:gd name="T15" fmla="*/ 74682 h 360"/>
                <a:gd name="T16" fmla="*/ 0 w 360"/>
                <a:gd name="T17" fmla="*/ 108002 h 360"/>
                <a:gd name="T18" fmla="*/ 170045 w 360"/>
                <a:gd name="T19" fmla="*/ 197620 h 360"/>
                <a:gd name="T20" fmla="*/ 112598 w 360"/>
                <a:gd name="T21" fmla="*/ 255068 h 360"/>
                <a:gd name="T22" fmla="*/ 43660 w 360"/>
                <a:gd name="T23" fmla="*/ 259663 h 360"/>
                <a:gd name="T24" fmla="*/ 10341 w 360"/>
                <a:gd name="T25" fmla="*/ 291834 h 360"/>
                <a:gd name="T26" fmla="*/ 91916 w 360"/>
                <a:gd name="T27" fmla="*/ 321707 h 360"/>
                <a:gd name="T28" fmla="*/ 120640 w 360"/>
                <a:gd name="T29" fmla="*/ 402133 h 360"/>
                <a:gd name="T30" fmla="*/ 153960 w 360"/>
                <a:gd name="T31" fmla="*/ 369963 h 360"/>
                <a:gd name="T32" fmla="*/ 157407 w 360"/>
                <a:gd name="T33" fmla="*/ 301026 h 360"/>
                <a:gd name="T34" fmla="*/ 216004 w 360"/>
                <a:gd name="T35" fmla="*/ 242429 h 360"/>
                <a:gd name="T36" fmla="*/ 305622 w 360"/>
                <a:gd name="T37" fmla="*/ 413623 h 3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grpSp>
        <p:nvGrpSpPr>
          <p:cNvPr id="77" name="Group 24"/>
          <p:cNvGrpSpPr/>
          <p:nvPr/>
        </p:nvGrpSpPr>
        <p:grpSpPr bwMode="auto">
          <a:xfrm>
            <a:off x="6053460" y="4303538"/>
            <a:ext cx="808193" cy="1471627"/>
            <a:chOff x="6314302" y="4911074"/>
            <a:chExt cx="1078089" cy="1963150"/>
          </a:xfrm>
        </p:grpSpPr>
        <p:grpSp>
          <p:nvGrpSpPr>
            <p:cNvPr id="48146" name="Group 26"/>
            <p:cNvGrpSpPr/>
            <p:nvPr/>
          </p:nvGrpSpPr>
          <p:grpSpPr bwMode="auto">
            <a:xfrm>
              <a:off x="6314302" y="4911074"/>
              <a:ext cx="1078089" cy="1963150"/>
              <a:chOff x="6314302" y="4894850"/>
              <a:chExt cx="1078089" cy="1963150"/>
            </a:xfrm>
          </p:grpSpPr>
          <p:sp>
            <p:nvSpPr>
              <p:cNvPr id="78" name="Freeform 15"/>
              <p:cNvSpPr/>
              <p:nvPr>
                <p:custDataLst>
                  <p:tags r:id="rId36"/>
                </p:custDataLst>
              </p:nvPr>
            </p:nvSpPr>
            <p:spPr bwMode="auto">
              <a:xfrm rot="5400000">
                <a:off x="5645594" y="6017815"/>
                <a:ext cx="1508894" cy="171478"/>
              </a:xfrm>
              <a:custGeom>
                <a:avLst/>
                <a:gdLst>
                  <a:gd name="T0" fmla="*/ 0 w 552"/>
                  <a:gd name="T1" fmla="*/ 0 h 48"/>
                  <a:gd name="T2" fmla="*/ 0 w 552"/>
                  <a:gd name="T3" fmla="*/ 27 h 48"/>
                  <a:gd name="T4" fmla="*/ 11 w 552"/>
                  <a:gd name="T5" fmla="*/ 47 h 48"/>
                  <a:gd name="T6" fmla="*/ 552 w 552"/>
                  <a:gd name="T7" fmla="*/ 47 h 48"/>
                </a:gdLst>
                <a:ahLst/>
                <a:cxnLst>
                  <a:cxn ang="0">
                    <a:pos x="T0" y="T1"/>
                  </a:cxn>
                  <a:cxn ang="0">
                    <a:pos x="T2" y="T3"/>
                  </a:cxn>
                  <a:cxn ang="0">
                    <a:pos x="T4" y="T5"/>
                  </a:cxn>
                  <a:cxn ang="0">
                    <a:pos x="T6" y="T7"/>
                  </a:cxn>
                </a:cxnLst>
                <a:rect l="0" t="0" r="r" b="b"/>
                <a:pathLst>
                  <a:path w="552" h="48">
                    <a:moveTo>
                      <a:pt x="0" y="0"/>
                    </a:moveTo>
                    <a:cubicBezTo>
                      <a:pt x="0" y="27"/>
                      <a:pt x="0" y="27"/>
                      <a:pt x="0" y="27"/>
                    </a:cubicBezTo>
                    <a:cubicBezTo>
                      <a:pt x="0" y="40"/>
                      <a:pt x="4" y="48"/>
                      <a:pt x="11" y="47"/>
                    </a:cubicBezTo>
                    <a:cubicBezTo>
                      <a:pt x="552" y="47"/>
                      <a:pt x="552" y="47"/>
                      <a:pt x="552" y="47"/>
                    </a:cubicBezTo>
                  </a:path>
                </a:pathLst>
              </a:custGeom>
              <a:noFill/>
              <a:ln w="85725"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lIns="121882" tIns="60941" rIns="121882" bIns="60941"/>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79" name="Oval 9"/>
              <p:cNvSpPr>
                <a:spLocks noChangeArrowheads="1"/>
              </p:cNvSpPr>
              <p:nvPr>
                <p:custDataLst>
                  <p:tags r:id="rId37"/>
                </p:custDataLst>
              </p:nvPr>
            </p:nvSpPr>
            <p:spPr bwMode="auto">
              <a:xfrm rot="5400000">
                <a:off x="6482447" y="4891831"/>
                <a:ext cx="906925" cy="912962"/>
              </a:xfrm>
              <a:prstGeom prst="ellipse">
                <a:avLst/>
              </a:prstGeom>
              <a:solidFill>
                <a:schemeClr val="accent2"/>
              </a:solidFill>
              <a:ln w="9525" cap="flat">
                <a:noFill/>
                <a:prstDash val="solid"/>
                <a:miter lim="800000"/>
              </a:ln>
            </p:spPr>
            <p:txBody>
              <a:bodyPr lIns="121882" tIns="60941" rIns="121882" bIns="60941"/>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eaLnBrk="1" hangingPunct="1"/>
                <a:endParaRPr lang="zh-CN" altLang="zh-CN" sz="1800">
                  <a:solidFill>
                    <a:schemeClr val="tx1"/>
                  </a:solidFill>
                  <a:latin typeface="微软雅黑" panose="020B0503020204020204" charset="-122"/>
                  <a:ea typeface="微软雅黑" panose="020B0503020204020204" charset="-122"/>
                </a:endParaRPr>
              </a:p>
            </p:txBody>
          </p:sp>
        </p:grpSp>
        <p:grpSp>
          <p:nvGrpSpPr>
            <p:cNvPr id="80" name="Group 68"/>
            <p:cNvGrpSpPr/>
            <p:nvPr/>
          </p:nvGrpSpPr>
          <p:grpSpPr>
            <a:xfrm>
              <a:off x="6768846" y="5180829"/>
              <a:ext cx="362796" cy="338611"/>
              <a:chOff x="4418013" y="3475038"/>
              <a:chExt cx="285750" cy="266701"/>
            </a:xfrm>
            <a:solidFill>
              <a:schemeClr val="bg1"/>
            </a:solidFill>
          </p:grpSpPr>
          <p:sp>
            <p:nvSpPr>
              <p:cNvPr id="81" name="Freeform 105"/>
              <p:cNvSpPr/>
              <p:nvPr>
                <p:custDataLst>
                  <p:tags r:id="rId38"/>
                </p:custDataLst>
              </p:nvPr>
            </p:nvSpPr>
            <p:spPr bwMode="auto">
              <a:xfrm>
                <a:off x="4418013" y="3651251"/>
                <a:ext cx="98425" cy="90488"/>
              </a:xfrm>
              <a:custGeom>
                <a:avLst/>
                <a:gdLst>
                  <a:gd name="T0" fmla="*/ 22 w 26"/>
                  <a:gd name="T1" fmla="*/ 1 h 24"/>
                  <a:gd name="T2" fmla="*/ 20 w 26"/>
                  <a:gd name="T3" fmla="*/ 1 h 24"/>
                  <a:gd name="T4" fmla="*/ 0 w 26"/>
                  <a:gd name="T5" fmla="*/ 20 h 24"/>
                  <a:gd name="T6" fmla="*/ 0 w 26"/>
                  <a:gd name="T7" fmla="*/ 22 h 24"/>
                  <a:gd name="T8" fmla="*/ 1 w 26"/>
                  <a:gd name="T9" fmla="*/ 23 h 24"/>
                  <a:gd name="T10" fmla="*/ 5 w 26"/>
                  <a:gd name="T11" fmla="*/ 24 h 24"/>
                  <a:gd name="T12" fmla="*/ 7 w 26"/>
                  <a:gd name="T13" fmla="*/ 24 h 24"/>
                  <a:gd name="T14" fmla="*/ 25 w 26"/>
                  <a:gd name="T15" fmla="*/ 6 h 24"/>
                  <a:gd name="T16" fmla="*/ 25 w 26"/>
                  <a:gd name="T17" fmla="*/ 3 h 24"/>
                  <a:gd name="T18" fmla="*/ 22 w 26"/>
                  <a:gd name="T19"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4">
                    <a:moveTo>
                      <a:pt x="22" y="1"/>
                    </a:moveTo>
                    <a:cubicBezTo>
                      <a:pt x="22" y="0"/>
                      <a:pt x="21" y="0"/>
                      <a:pt x="20" y="1"/>
                    </a:cubicBezTo>
                    <a:cubicBezTo>
                      <a:pt x="0" y="20"/>
                      <a:pt x="0" y="20"/>
                      <a:pt x="0" y="20"/>
                    </a:cubicBezTo>
                    <a:cubicBezTo>
                      <a:pt x="0" y="20"/>
                      <a:pt x="0" y="21"/>
                      <a:pt x="0" y="22"/>
                    </a:cubicBezTo>
                    <a:cubicBezTo>
                      <a:pt x="0" y="22"/>
                      <a:pt x="1" y="23"/>
                      <a:pt x="1" y="23"/>
                    </a:cubicBezTo>
                    <a:cubicBezTo>
                      <a:pt x="5" y="24"/>
                      <a:pt x="5" y="24"/>
                      <a:pt x="5" y="24"/>
                    </a:cubicBezTo>
                    <a:cubicBezTo>
                      <a:pt x="6" y="24"/>
                      <a:pt x="7" y="24"/>
                      <a:pt x="7" y="24"/>
                    </a:cubicBezTo>
                    <a:cubicBezTo>
                      <a:pt x="25" y="6"/>
                      <a:pt x="25" y="6"/>
                      <a:pt x="25" y="6"/>
                    </a:cubicBezTo>
                    <a:cubicBezTo>
                      <a:pt x="26" y="5"/>
                      <a:pt x="26" y="4"/>
                      <a:pt x="25" y="3"/>
                    </a:cubicBezTo>
                    <a:lnTo>
                      <a:pt x="2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82" name="Freeform 106"/>
              <p:cNvSpPr>
                <a:spLocks noEditPoints="1"/>
              </p:cNvSpPr>
              <p:nvPr>
                <p:custDataLst>
                  <p:tags r:id="rId39"/>
                </p:custDataLst>
              </p:nvPr>
            </p:nvSpPr>
            <p:spPr bwMode="auto">
              <a:xfrm>
                <a:off x="4456113" y="3475038"/>
                <a:ext cx="247650" cy="236538"/>
              </a:xfrm>
              <a:custGeom>
                <a:avLst/>
                <a:gdLst>
                  <a:gd name="T0" fmla="*/ 45 w 66"/>
                  <a:gd name="T1" fmla="*/ 1 h 63"/>
                  <a:gd name="T2" fmla="*/ 45 w 66"/>
                  <a:gd name="T3" fmla="*/ 0 h 63"/>
                  <a:gd name="T4" fmla="*/ 45 w 66"/>
                  <a:gd name="T5" fmla="*/ 1 h 63"/>
                  <a:gd name="T6" fmla="*/ 40 w 66"/>
                  <a:gd name="T7" fmla="*/ 1 h 63"/>
                  <a:gd name="T8" fmla="*/ 39 w 66"/>
                  <a:gd name="T9" fmla="*/ 2 h 63"/>
                  <a:gd name="T10" fmla="*/ 37 w 66"/>
                  <a:gd name="T11" fmla="*/ 6 h 63"/>
                  <a:gd name="T12" fmla="*/ 38 w 66"/>
                  <a:gd name="T13" fmla="*/ 9 h 63"/>
                  <a:gd name="T14" fmla="*/ 36 w 66"/>
                  <a:gd name="T15" fmla="*/ 16 h 63"/>
                  <a:gd name="T16" fmla="*/ 21 w 66"/>
                  <a:gd name="T17" fmla="*/ 26 h 63"/>
                  <a:gd name="T18" fmla="*/ 5 w 66"/>
                  <a:gd name="T19" fmla="*/ 26 h 63"/>
                  <a:gd name="T20" fmla="*/ 5 w 66"/>
                  <a:gd name="T21" fmla="*/ 26 h 63"/>
                  <a:gd name="T22" fmla="*/ 5 w 66"/>
                  <a:gd name="T23" fmla="*/ 26 h 63"/>
                  <a:gd name="T24" fmla="*/ 0 w 66"/>
                  <a:gd name="T25" fmla="*/ 29 h 63"/>
                  <a:gd name="T26" fmla="*/ 0 w 66"/>
                  <a:gd name="T27" fmla="*/ 30 h 63"/>
                  <a:gd name="T28" fmla="*/ 0 w 66"/>
                  <a:gd name="T29" fmla="*/ 32 h 63"/>
                  <a:gd name="T30" fmla="*/ 31 w 66"/>
                  <a:gd name="T31" fmla="*/ 62 h 63"/>
                  <a:gd name="T32" fmla="*/ 32 w 66"/>
                  <a:gd name="T33" fmla="*/ 63 h 63"/>
                  <a:gd name="T34" fmla="*/ 33 w 66"/>
                  <a:gd name="T35" fmla="*/ 62 h 63"/>
                  <a:gd name="T36" fmla="*/ 37 w 66"/>
                  <a:gd name="T37" fmla="*/ 42 h 63"/>
                  <a:gd name="T38" fmla="*/ 46 w 66"/>
                  <a:gd name="T39" fmla="*/ 27 h 63"/>
                  <a:gd name="T40" fmla="*/ 54 w 66"/>
                  <a:gd name="T41" fmla="*/ 25 h 63"/>
                  <a:gd name="T42" fmla="*/ 56 w 66"/>
                  <a:gd name="T43" fmla="*/ 25 h 63"/>
                  <a:gd name="T44" fmla="*/ 61 w 66"/>
                  <a:gd name="T45" fmla="*/ 23 h 63"/>
                  <a:gd name="T46" fmla="*/ 61 w 66"/>
                  <a:gd name="T47" fmla="*/ 23 h 63"/>
                  <a:gd name="T48" fmla="*/ 45 w 66"/>
                  <a:gd name="T49" fmla="*/ 1 h 63"/>
                  <a:gd name="T50" fmla="*/ 54 w 66"/>
                  <a:gd name="T51" fmla="*/ 9 h 63"/>
                  <a:gd name="T52" fmla="*/ 52 w 66"/>
                  <a:gd name="T53" fmla="*/ 8 h 63"/>
                  <a:gd name="T54" fmla="*/ 54 w 66"/>
                  <a:gd name="T55"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63">
                    <a:moveTo>
                      <a:pt x="45" y="1"/>
                    </a:moveTo>
                    <a:cubicBezTo>
                      <a:pt x="45" y="0"/>
                      <a:pt x="45" y="0"/>
                      <a:pt x="45" y="0"/>
                    </a:cubicBezTo>
                    <a:cubicBezTo>
                      <a:pt x="45" y="1"/>
                      <a:pt x="45" y="1"/>
                      <a:pt x="45" y="1"/>
                    </a:cubicBezTo>
                    <a:cubicBezTo>
                      <a:pt x="43" y="0"/>
                      <a:pt x="41" y="0"/>
                      <a:pt x="40" y="1"/>
                    </a:cubicBezTo>
                    <a:cubicBezTo>
                      <a:pt x="39" y="2"/>
                      <a:pt x="39" y="2"/>
                      <a:pt x="39" y="2"/>
                    </a:cubicBezTo>
                    <a:cubicBezTo>
                      <a:pt x="38" y="3"/>
                      <a:pt x="37" y="5"/>
                      <a:pt x="37" y="6"/>
                    </a:cubicBezTo>
                    <a:cubicBezTo>
                      <a:pt x="37" y="7"/>
                      <a:pt x="37" y="8"/>
                      <a:pt x="38" y="9"/>
                    </a:cubicBezTo>
                    <a:cubicBezTo>
                      <a:pt x="39" y="12"/>
                      <a:pt x="38" y="15"/>
                      <a:pt x="36" y="16"/>
                    </a:cubicBezTo>
                    <a:cubicBezTo>
                      <a:pt x="33" y="19"/>
                      <a:pt x="24" y="28"/>
                      <a:pt x="21" y="26"/>
                    </a:cubicBezTo>
                    <a:cubicBezTo>
                      <a:pt x="16" y="23"/>
                      <a:pt x="10" y="24"/>
                      <a:pt x="5" y="26"/>
                    </a:cubicBezTo>
                    <a:cubicBezTo>
                      <a:pt x="5" y="26"/>
                      <a:pt x="5" y="26"/>
                      <a:pt x="5" y="26"/>
                    </a:cubicBezTo>
                    <a:cubicBezTo>
                      <a:pt x="5" y="26"/>
                      <a:pt x="5" y="26"/>
                      <a:pt x="5" y="26"/>
                    </a:cubicBezTo>
                    <a:cubicBezTo>
                      <a:pt x="3" y="27"/>
                      <a:pt x="2" y="28"/>
                      <a:pt x="0" y="29"/>
                    </a:cubicBezTo>
                    <a:cubicBezTo>
                      <a:pt x="0" y="29"/>
                      <a:pt x="0" y="30"/>
                      <a:pt x="0" y="30"/>
                    </a:cubicBezTo>
                    <a:cubicBezTo>
                      <a:pt x="0" y="31"/>
                      <a:pt x="0" y="31"/>
                      <a:pt x="0" y="32"/>
                    </a:cubicBezTo>
                    <a:cubicBezTo>
                      <a:pt x="31" y="62"/>
                      <a:pt x="31" y="62"/>
                      <a:pt x="31" y="62"/>
                    </a:cubicBezTo>
                    <a:cubicBezTo>
                      <a:pt x="31" y="63"/>
                      <a:pt x="32" y="63"/>
                      <a:pt x="32" y="63"/>
                    </a:cubicBezTo>
                    <a:cubicBezTo>
                      <a:pt x="33" y="63"/>
                      <a:pt x="33" y="63"/>
                      <a:pt x="33" y="62"/>
                    </a:cubicBezTo>
                    <a:cubicBezTo>
                      <a:pt x="38" y="57"/>
                      <a:pt x="41" y="49"/>
                      <a:pt x="37" y="42"/>
                    </a:cubicBezTo>
                    <a:cubicBezTo>
                      <a:pt x="35" y="39"/>
                      <a:pt x="44" y="30"/>
                      <a:pt x="46" y="27"/>
                    </a:cubicBezTo>
                    <a:cubicBezTo>
                      <a:pt x="48" y="25"/>
                      <a:pt x="51" y="24"/>
                      <a:pt x="54" y="25"/>
                    </a:cubicBezTo>
                    <a:cubicBezTo>
                      <a:pt x="54" y="25"/>
                      <a:pt x="55" y="25"/>
                      <a:pt x="56" y="25"/>
                    </a:cubicBezTo>
                    <a:cubicBezTo>
                      <a:pt x="58" y="25"/>
                      <a:pt x="60" y="25"/>
                      <a:pt x="61" y="23"/>
                    </a:cubicBezTo>
                    <a:cubicBezTo>
                      <a:pt x="61" y="23"/>
                      <a:pt x="61" y="23"/>
                      <a:pt x="61" y="23"/>
                    </a:cubicBezTo>
                    <a:cubicBezTo>
                      <a:pt x="66" y="17"/>
                      <a:pt x="54" y="3"/>
                      <a:pt x="45" y="1"/>
                    </a:cubicBezTo>
                    <a:close/>
                    <a:moveTo>
                      <a:pt x="54" y="9"/>
                    </a:moveTo>
                    <a:cubicBezTo>
                      <a:pt x="52" y="8"/>
                      <a:pt x="52" y="8"/>
                      <a:pt x="52" y="8"/>
                    </a:cubicBezTo>
                    <a:cubicBezTo>
                      <a:pt x="53" y="8"/>
                      <a:pt x="53" y="9"/>
                      <a:pt x="5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1800">
                  <a:solidFill>
                    <a:schemeClr val="tx1"/>
                  </a:solidFill>
                  <a:latin typeface="微软雅黑" panose="020B0503020204020204" charset="-122"/>
                  <a:ea typeface="微软雅黑" panose="020B0503020204020204" charset="-122"/>
                </a:endParaRPr>
              </a:p>
            </p:txBody>
          </p:sp>
        </p:grpSp>
      </p:grpSp>
      <p:sp>
        <p:nvSpPr>
          <p:cNvPr id="15" name="文本框 14"/>
          <p:cNvSpPr txBox="1"/>
          <p:nvPr>
            <p:custDataLst>
              <p:tags r:id="rId40"/>
            </p:custDataLst>
          </p:nvPr>
        </p:nvSpPr>
        <p:spPr>
          <a:xfrm>
            <a:off x="1160780" y="1497965"/>
            <a:ext cx="6096000" cy="368300"/>
          </a:xfrm>
          <a:prstGeom prst="rect">
            <a:avLst/>
          </a:prstGeom>
          <a:noFill/>
        </p:spPr>
        <p:txBody>
          <a:bodyPr wrap="square" rtlCol="0" anchor="t">
            <a:spAutoFit/>
          </a:bodyPr>
          <a:p>
            <a:r>
              <a:rPr lang="zh-CN" altLang="en-US" b="1">
                <a:solidFill>
                  <a:schemeClr val="accent1"/>
                </a:solidFill>
                <a:latin typeface="微软雅黑" panose="020B0503020204020204" charset="-122"/>
                <a:ea typeface="微软雅黑" panose="020B0503020204020204" charset="-122"/>
              </a:rPr>
              <a:t>（四）正文</a:t>
            </a:r>
            <a:endParaRPr lang="zh-CN" altLang="en-US" b="1">
              <a:solidFill>
                <a:schemeClr val="accent1"/>
              </a:solidFill>
              <a:latin typeface="微软雅黑" panose="020B0503020204020204" charset="-122"/>
              <a:ea typeface="微软雅黑" panose="020B0503020204020204" charset="-122"/>
            </a:endParaRPr>
          </a:p>
        </p:txBody>
      </p:sp>
    </p:spTree>
    <p:custDataLst>
      <p:tags r:id="rId41"/>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down)">
                                      <p:cBhvr>
                                        <p:cTn id="7" dur="500"/>
                                        <p:tgtEl>
                                          <p:spTgt spid="5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down)">
                                      <p:cBhvr>
                                        <p:cTn id="15" dur="500"/>
                                        <p:tgtEl>
                                          <p:spTgt spid="5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wipe(down)">
                                      <p:cBhvr>
                                        <p:cTn id="23" dur="500"/>
                                        <p:tgtEl>
                                          <p:spTgt spid="5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500"/>
                                        <p:tgtEl>
                                          <p:spTgt spid="40"/>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wipe(down)">
                                      <p:cBhvr>
                                        <p:cTn id="31" dur="500"/>
                                        <p:tgtEl>
                                          <p:spTgt spid="62"/>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wipe(down)">
                                      <p:cBhvr>
                                        <p:cTn id="39" dur="500"/>
                                        <p:tgtEl>
                                          <p:spTgt spid="74"/>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fade">
                                      <p:cBhvr>
                                        <p:cTn id="43" dur="500"/>
                                        <p:tgtEl>
                                          <p:spTgt spid="47"/>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wipe(down)">
                                      <p:cBhvr>
                                        <p:cTn id="47" dur="500"/>
                                        <p:tgtEl>
                                          <p:spTgt spid="77"/>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实验报告</a:t>
              </a:r>
              <a:endParaRPr lang="en-US" altLang="zh-CN" sz="2400" dirty="0">
                <a:solidFill>
                  <a:srgbClr val="418783"/>
                </a:solidFill>
                <a:cs typeface="+mn-ea"/>
                <a:sym typeface="+mn-lt"/>
              </a:endParaRPr>
            </a:p>
          </p:txBody>
        </p:sp>
      </p:grpSp>
      <p:sp>
        <p:nvSpPr>
          <p:cNvPr id="19" name="矩形 18"/>
          <p:cNvSpPr/>
          <p:nvPr>
            <p:custDataLst>
              <p:tags r:id="rId1"/>
            </p:custDataLst>
          </p:nvPr>
        </p:nvSpPr>
        <p:spPr>
          <a:xfrm>
            <a:off x="1230630" y="1751965"/>
            <a:ext cx="4638040" cy="383794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（五）结论</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根据实验过程中观察到的现象和测得的数据，做出结论。</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（六）备注和说明</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说明实验成功或失败的原因，实验后的心得体会等。有些类型的实验报告以“附录”标明实验研究过程中收集积累的重要的原始资料和实验研究中所采用的工具、手段、设备等。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9" name="图片 8"/>
          <p:cNvPicPr>
            <a:picLocks noChangeAspect="1"/>
          </p:cNvPicPr>
          <p:nvPr>
            <p:custDataLst>
              <p:tags r:id="rId2"/>
            </p:custDataLst>
          </p:nvPr>
        </p:nvPicPr>
        <p:blipFill>
          <a:blip r:embed="rId3"/>
          <a:stretch>
            <a:fillRect/>
          </a:stretch>
        </p:blipFill>
        <p:spPr>
          <a:xfrm>
            <a:off x="6934835" y="1484630"/>
            <a:ext cx="4025900" cy="3867785"/>
          </a:xfrm>
          <a:prstGeom prst="rect">
            <a:avLst/>
          </a:prstGeom>
        </p:spPr>
      </p:pic>
      <p:pic>
        <p:nvPicPr>
          <p:cNvPr id="7" name="图片 6" descr="左1"/>
          <p:cNvPicPr>
            <a:picLocks noChangeAspect="1"/>
          </p:cNvPicPr>
          <p:nvPr>
            <p:custDataLst>
              <p:tags r:id="rId4"/>
            </p:custDataLst>
          </p:nvPr>
        </p:nvPicPr>
        <p:blipFill>
          <a:blip r:embed="rId5"/>
          <a:stretch>
            <a:fillRect/>
          </a:stretch>
        </p:blipFill>
        <p:spPr>
          <a:xfrm>
            <a:off x="679450" y="4023360"/>
            <a:ext cx="3223260" cy="219646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7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实验报告</a:t>
              </a:r>
              <a:endParaRPr lang="en-US" altLang="zh-CN" sz="2400" dirty="0">
                <a:solidFill>
                  <a:srgbClr val="418783"/>
                </a:solidFill>
                <a:cs typeface="+mn-ea"/>
                <a:sym typeface="+mn-lt"/>
              </a:endParaRPr>
            </a:p>
          </p:txBody>
        </p:sp>
      </p:grpSp>
      <p:sp>
        <p:nvSpPr>
          <p:cNvPr id="3" name="矩形 2"/>
          <p:cNvSpPr/>
          <p:nvPr>
            <p:custDataLst>
              <p:tags r:id="rId1"/>
            </p:custDataLst>
          </p:nvPr>
        </p:nvSpPr>
        <p:spPr>
          <a:xfrm>
            <a:off x="6315075" y="1751965"/>
            <a:ext cx="4717415" cy="383794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sym typeface="+mn-ea"/>
              </a:rPr>
              <a:t>（七）参考文献</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报告的末尾应注明实验报告中所直接提到的或引用的资料的来源。参考文献的排列可参阅学术论文的参考文献，期刊应包括作者姓名、论文题目、页数、期刊刊名和期号等，著作应包括作者姓名、书名、出版社名称、出版时间及页数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descr="33"/>
          <p:cNvPicPr>
            <a:picLocks noChangeAspect="1"/>
          </p:cNvPicPr>
          <p:nvPr>
            <p:custDataLst>
              <p:tags r:id="rId2"/>
            </p:custDataLst>
          </p:nvPr>
        </p:nvPicPr>
        <p:blipFill>
          <a:blip r:embed="rId3"/>
          <a:stretch>
            <a:fillRect/>
          </a:stretch>
        </p:blipFill>
        <p:spPr>
          <a:xfrm>
            <a:off x="6798945" y="3915410"/>
            <a:ext cx="4798060" cy="2404110"/>
          </a:xfrm>
          <a:prstGeom prst="rect">
            <a:avLst/>
          </a:prstGeom>
        </p:spPr>
      </p:pic>
      <p:pic>
        <p:nvPicPr>
          <p:cNvPr id="5" name="图片 4"/>
          <p:cNvPicPr>
            <a:picLocks noChangeAspect="1"/>
          </p:cNvPicPr>
          <p:nvPr>
            <p:custDataLst>
              <p:tags r:id="rId4"/>
            </p:custDataLst>
          </p:nvPr>
        </p:nvPicPr>
        <p:blipFill rotWithShape="1">
          <a:blip r:embed="rId5">
            <a:extLst>
              <a:ext uri="{28A0092B-C50C-407E-A947-70E740481C1C}">
                <a14:useLocalDpi xmlns:a14="http://schemas.microsoft.com/office/drawing/2010/main" val="0"/>
              </a:ext>
            </a:extLst>
          </a:blip>
          <a:srcRect l="16667" r="16667"/>
          <a:stretch>
            <a:fillRect/>
          </a:stretch>
        </p:blipFill>
        <p:spPr>
          <a:xfrm>
            <a:off x="1569268" y="1905183"/>
            <a:ext cx="3531052" cy="35310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实验报告</a:t>
              </a:r>
              <a:endParaRPr lang="en-US" altLang="zh-CN" sz="2400" dirty="0">
                <a:solidFill>
                  <a:srgbClr val="418783"/>
                </a:solidFill>
                <a:cs typeface="+mn-ea"/>
                <a:sym typeface="+mn-lt"/>
              </a:endParaRPr>
            </a:p>
          </p:txBody>
        </p:sp>
      </p:grpSp>
      <p:sp>
        <p:nvSpPr>
          <p:cNvPr id="13" name="文本框 12"/>
          <p:cNvSpPr txBox="1"/>
          <p:nvPr>
            <p:custDataLst>
              <p:tags r:id="rId1"/>
            </p:custDataLst>
          </p:nvPr>
        </p:nvSpPr>
        <p:spPr>
          <a:xfrm>
            <a:off x="1469390" y="2268220"/>
            <a:ext cx="2274570" cy="647700"/>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Font typeface="Arial" panose="020B0604020202020204" pitchFamily="34" charset="0"/>
              <a:buNone/>
            </a:pPr>
            <a:r>
              <a:rPr lang="zh-CN" altLang="en-US" dirty="0">
                <a:solidFill>
                  <a:schemeClr val="bg1"/>
                </a:solidFill>
                <a:cs typeface="+mn-ea"/>
                <a:sym typeface="+mn-lt"/>
              </a:rPr>
              <a:t>1. 宣告性</a:t>
            </a:r>
            <a:endParaRPr lang="zh-CN" altLang="en-US" dirty="0">
              <a:solidFill>
                <a:schemeClr val="bg1"/>
              </a:solidFill>
              <a:cs typeface="+mn-ea"/>
              <a:sym typeface="+mn-lt"/>
            </a:endParaRPr>
          </a:p>
        </p:txBody>
      </p:sp>
      <p:sp>
        <p:nvSpPr>
          <p:cNvPr id="16" name="文本框 15"/>
          <p:cNvSpPr txBox="1"/>
          <p:nvPr>
            <p:custDataLst>
              <p:tags r:id="rId2"/>
            </p:custDataLst>
          </p:nvPr>
        </p:nvSpPr>
        <p:spPr>
          <a:xfrm>
            <a:off x="1435100" y="3183255"/>
            <a:ext cx="3209290" cy="647700"/>
          </a:xfrm>
          <a:prstGeom prst="roundRect">
            <a:avLst/>
          </a:prstGeom>
          <a:solidFill>
            <a:schemeClr val="accent2"/>
          </a:solidFill>
        </p:spPr>
        <p:txBody>
          <a:bodyPr wrap="square" rtlCol="0" anchor="ctr" anchorCtr="0">
            <a:noAutofit/>
          </a:bodyPr>
          <a:p>
            <a:pPr indent="0" algn="ctr" fontAlgn="auto">
              <a:lnSpc>
                <a:spcPct val="100000"/>
              </a:lnSpc>
              <a:spcBef>
                <a:spcPts val="0"/>
              </a:spcBef>
              <a:spcAft>
                <a:spcPts val="0"/>
              </a:spcAft>
              <a:buFont typeface="Arial" panose="020B0604020202020204" pitchFamily="34" charset="0"/>
              <a:buNone/>
            </a:pPr>
            <a:r>
              <a:rPr lang="zh-CN" altLang="en-US" dirty="0">
                <a:solidFill>
                  <a:schemeClr val="bg1"/>
                </a:solidFill>
                <a:cs typeface="+mn-ea"/>
                <a:sym typeface="+mn-lt"/>
              </a:rPr>
              <a:t>（二）说明准确，层次清晰</a:t>
            </a:r>
            <a:endParaRPr lang="zh-CN" altLang="en-US" dirty="0">
              <a:solidFill>
                <a:schemeClr val="bg1"/>
              </a:solidFill>
              <a:cs typeface="+mn-ea"/>
              <a:sym typeface="+mn-lt"/>
            </a:endParaRPr>
          </a:p>
        </p:txBody>
      </p:sp>
      <p:cxnSp>
        <p:nvCxnSpPr>
          <p:cNvPr id="18" name="直接连接符 17"/>
          <p:cNvCxnSpPr/>
          <p:nvPr>
            <p:custDataLst>
              <p:tags r:id="rId3"/>
            </p:custDataLst>
          </p:nvPr>
        </p:nvCxnSpPr>
        <p:spPr>
          <a:xfrm>
            <a:off x="1469390" y="5283200"/>
            <a:ext cx="9173210" cy="0"/>
          </a:xfrm>
          <a:prstGeom prst="line">
            <a:avLst/>
          </a:prstGeom>
          <a:ln>
            <a:solidFill>
              <a:srgbClr val="418783"/>
            </a:solidFill>
          </a:ln>
        </p:spPr>
        <p:style>
          <a:lnRef idx="1">
            <a:schemeClr val="accent1"/>
          </a:lnRef>
          <a:fillRef idx="0">
            <a:schemeClr val="accent1"/>
          </a:fillRef>
          <a:effectRef idx="0">
            <a:schemeClr val="accent1"/>
          </a:effectRef>
          <a:fontRef idx="minor">
            <a:schemeClr val="tx1"/>
          </a:fontRef>
        </p:style>
      </p:cxnSp>
      <p:sp>
        <p:nvSpPr>
          <p:cNvPr id="19" name="矩形 18"/>
          <p:cNvSpPr/>
          <p:nvPr>
            <p:custDataLst>
              <p:tags r:id="rId4"/>
            </p:custDataLst>
          </p:nvPr>
        </p:nvSpPr>
        <p:spPr>
          <a:xfrm>
            <a:off x="1469390" y="1541780"/>
            <a:ext cx="4699000" cy="368300"/>
          </a:xfrm>
          <a:prstGeom prst="rect">
            <a:avLst/>
          </a:prstGeom>
        </p:spPr>
        <p:txBody>
          <a:bodyPr wrap="square">
            <a:spAutoFit/>
          </a:bodyPr>
          <a:p>
            <a:pPr algn="l"/>
            <a:r>
              <a:rPr lang="zh-CN" altLang="en-US" b="1">
                <a:solidFill>
                  <a:schemeClr val="accent1"/>
                </a:solidFill>
                <a:latin typeface="微软雅黑" panose="020B0503020204020204" charset="-122"/>
                <a:ea typeface="微软雅黑" panose="020B0503020204020204" charset="-122"/>
              </a:rPr>
              <a:t>四、实验报告的写作要求</a:t>
            </a:r>
            <a:endParaRPr lang="zh-CN" altLang="en-US" b="1">
              <a:solidFill>
                <a:schemeClr val="accent1"/>
              </a:solidFill>
              <a:latin typeface="微软雅黑" panose="020B0503020204020204" charset="-122"/>
              <a:ea typeface="微软雅黑" panose="020B0503020204020204" charset="-122"/>
            </a:endParaRPr>
          </a:p>
        </p:txBody>
      </p:sp>
      <p:sp>
        <p:nvSpPr>
          <p:cNvPr id="20" name="矩形 19"/>
          <p:cNvSpPr/>
          <p:nvPr>
            <p:custDataLst>
              <p:tags r:id="rId5"/>
            </p:custDataLst>
          </p:nvPr>
        </p:nvSpPr>
        <p:spPr>
          <a:xfrm>
            <a:off x="4644390" y="2049780"/>
            <a:ext cx="6401435" cy="1000760"/>
          </a:xfrm>
          <a:prstGeom prst="rect">
            <a:avLst/>
          </a:prstGeom>
        </p:spPr>
        <p:txBody>
          <a:bodyPr wrap="square">
            <a:noAutofit/>
          </a:bodyPr>
          <a:p>
            <a:pPr indent="355600" algn="just" fontAlgn="auto">
              <a:lnSpc>
                <a:spcPct val="11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实验者要认真仔细地观察实验过程中发生的各种现象，分析各种现象发生的原因，并实事求是地记录和描述各种现象和测得的数据，不可夸大、缩小或杜撰，也不能照搬教材或抄袭他人的实验结果，切忌弄虚作假。</a:t>
            </a:r>
            <a:endParaRPr sz="1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1" name="矩形 20"/>
          <p:cNvSpPr/>
          <p:nvPr>
            <p:custDataLst>
              <p:tags r:id="rId6"/>
            </p:custDataLst>
          </p:nvPr>
        </p:nvSpPr>
        <p:spPr>
          <a:xfrm>
            <a:off x="4644390" y="3081020"/>
            <a:ext cx="6402070" cy="793115"/>
          </a:xfrm>
          <a:prstGeom prst="rect">
            <a:avLst/>
          </a:prstGeom>
        </p:spPr>
        <p:txBody>
          <a:bodyPr wrap="square">
            <a:noAutofit/>
          </a:bodyPr>
          <a:p>
            <a:pPr indent="355600" algn="just" fontAlgn="auto">
              <a:lnSpc>
                <a:spcPct val="9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写作时要准确地介绍实验的目的、设备、原理、方法、步骤、结论等，结合实验结果展开分析、推导结论、升华认识，数据确凿可靠，说明恰如其分，分析条理清晰、脉络分明，图表准确合理，书写工整规范，养成良好的行文习惯，这也是对科学思维和科学意识的训练。</a:t>
            </a:r>
            <a:endParaRPr sz="1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2" name="矩形 21"/>
          <p:cNvSpPr/>
          <p:nvPr>
            <p:custDataLst>
              <p:tags r:id="rId7"/>
            </p:custDataLst>
          </p:nvPr>
        </p:nvSpPr>
        <p:spPr>
          <a:xfrm>
            <a:off x="4644390" y="4027805"/>
            <a:ext cx="6402070" cy="975995"/>
          </a:xfrm>
          <a:prstGeom prst="rect">
            <a:avLst/>
          </a:prstGeom>
        </p:spPr>
        <p:txBody>
          <a:bodyPr wrap="square">
            <a:noAutofit/>
          </a:bodyPr>
          <a:p>
            <a:pPr indent="355600" algn="just" fontAlgn="auto">
              <a:lnSpc>
                <a:spcPct val="11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实验报告的各项内容都有其存在的价值和作用，写作时应严格按照统一的形式和规格进行撰写，不得随意增减项目。实验报告一般应多用精练的短句，文字表述要简洁明白、恰当准确，避免模棱两可和易产生歧义的表述，尽量采用专业术语，不用自造的不规范的简化字或代号。</a:t>
            </a:r>
            <a:endParaRPr sz="1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3" name="文本框 22"/>
          <p:cNvSpPr txBox="1"/>
          <p:nvPr>
            <p:custDataLst>
              <p:tags r:id="rId8"/>
            </p:custDataLst>
          </p:nvPr>
        </p:nvSpPr>
        <p:spPr>
          <a:xfrm>
            <a:off x="1435100" y="4218305"/>
            <a:ext cx="3209290" cy="647700"/>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Font typeface="Arial" panose="020B0604020202020204" pitchFamily="34" charset="0"/>
              <a:buNone/>
            </a:pPr>
            <a:r>
              <a:rPr lang="zh-CN" altLang="en-US" dirty="0">
                <a:solidFill>
                  <a:schemeClr val="bg1"/>
                </a:solidFill>
                <a:cs typeface="+mn-ea"/>
                <a:sym typeface="+mn-lt"/>
              </a:rPr>
              <a:t>（三）格式规范，表述科学</a:t>
            </a:r>
            <a:endParaRPr lang="zh-CN" altLang="en-US" dirty="0">
              <a:solidFill>
                <a:schemeClr val="bg1"/>
              </a:solidFill>
              <a:cs typeface="+mn-ea"/>
              <a:sym typeface="+mn-lt"/>
            </a:endParaRPr>
          </a:p>
        </p:txBody>
      </p:sp>
      <p:sp>
        <p:nvSpPr>
          <p:cNvPr id="24" name="文本框 23"/>
          <p:cNvSpPr txBox="1"/>
          <p:nvPr>
            <p:custDataLst>
              <p:tags r:id="rId9"/>
            </p:custDataLst>
          </p:nvPr>
        </p:nvSpPr>
        <p:spPr>
          <a:xfrm>
            <a:off x="1469390" y="2268220"/>
            <a:ext cx="3175000" cy="647700"/>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Font typeface="Arial" panose="020B0604020202020204" pitchFamily="34" charset="0"/>
              <a:buNone/>
            </a:pPr>
            <a:r>
              <a:rPr lang="zh-CN" altLang="en-US" dirty="0">
                <a:solidFill>
                  <a:schemeClr val="bg1"/>
                </a:solidFill>
                <a:cs typeface="+mn-ea"/>
                <a:sym typeface="+mn-lt"/>
              </a:rPr>
              <a:t>（一）认真观察，如实记录</a:t>
            </a:r>
            <a:endParaRPr lang="zh-CN" altLang="en-US" dirty="0">
              <a:solidFill>
                <a:schemeClr val="bg1"/>
              </a:solidFill>
              <a:cs typeface="+mn-ea"/>
              <a:sym typeface="+mn-lt"/>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700"/>
                                        <p:tgtEl>
                                          <p:spTgt spid="20"/>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700"/>
                                        <p:tgtEl>
                                          <p:spTgt spid="21"/>
                                        </p:tgtEl>
                                      </p:cBhvr>
                                    </p:animEffect>
                                  </p:childTnLst>
                                </p:cTn>
                              </p:par>
                            </p:childTnLst>
                          </p:cTn>
                        </p:par>
                        <p:par>
                          <p:cTn id="18" fill="hold">
                            <p:stCondLst>
                              <p:cond delay="2500"/>
                            </p:stCondLst>
                            <p:childTnLst>
                              <p:par>
                                <p:cTn id="19" presetID="22" presetClass="entr" presetSubtype="1"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up)">
                                      <p:cBhvr>
                                        <p:cTn id="21" dur="7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1"/>
      <p:bldP spid="20" grpId="0"/>
      <p:bldP spid="21"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左1"/>
          <p:cNvPicPr>
            <a:picLocks noChangeAspect="1"/>
          </p:cNvPicPr>
          <p:nvPr>
            <p:custDataLst>
              <p:tags r:id="rId1"/>
            </p:custDataLst>
          </p:nvPr>
        </p:nvPicPr>
        <p:blipFill>
          <a:blip r:embed="rId2"/>
          <a:stretch>
            <a:fillRect/>
          </a:stretch>
        </p:blipFill>
        <p:spPr>
          <a:xfrm>
            <a:off x="679450" y="3874135"/>
            <a:ext cx="3442335" cy="234569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毕业论文</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664335" y="1908175"/>
            <a:ext cx="4751070" cy="3416935"/>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一、毕业论文的概念</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毕业论文是高等院校毕业生提交的有一定学术价值的文章。它是学生完成学业的标志性作业，是对学习成果的综合性总结和检阅，是学生从事科学研究的最初尝试，是在教师指导下所取得的科研成果的文字记录，也是检验学生掌握知识的程度、分析问题和解决问题基本能力的一份综合答卷。</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4"/>
            </p:custDataLst>
          </p:nvPr>
        </p:nvPicPr>
        <p:blipFill>
          <a:blip r:embed="rId5"/>
          <a:stretch>
            <a:fillRect/>
          </a:stretch>
        </p:blipFill>
        <p:spPr>
          <a:xfrm>
            <a:off x="7533005" y="1055370"/>
            <a:ext cx="3524250" cy="468630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毕业论文</a:t>
              </a:r>
              <a:endParaRPr lang="en-US" altLang="zh-CN" sz="2400" dirty="0">
                <a:solidFill>
                  <a:srgbClr val="418783"/>
                </a:solidFill>
                <a:cs typeface="+mn-ea"/>
                <a:sym typeface="+mn-lt"/>
              </a:endParaRPr>
            </a:p>
          </p:txBody>
        </p:sp>
      </p:grpSp>
      <p:sp>
        <p:nvSpPr>
          <p:cNvPr id="3" name="矩形 2"/>
          <p:cNvSpPr/>
          <p:nvPr>
            <p:custDataLst>
              <p:tags r:id="rId1"/>
            </p:custDataLst>
          </p:nvPr>
        </p:nvSpPr>
        <p:spPr>
          <a:xfrm>
            <a:off x="1038860" y="1484630"/>
            <a:ext cx="9925685" cy="680085"/>
          </a:xfrm>
          <a:prstGeom prst="rect">
            <a:avLst/>
          </a:prstGeom>
        </p:spPr>
        <p:txBody>
          <a:bodyPr wrap="square">
            <a:no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二、毕业论文的分类</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 name="对角圆角矩形 5"/>
          <p:cNvSpPr/>
          <p:nvPr>
            <p:custDataLst>
              <p:tags r:id="rId2"/>
            </p:custDataLst>
          </p:nvPr>
        </p:nvSpPr>
        <p:spPr>
          <a:xfrm>
            <a:off x="1204823" y="2985495"/>
            <a:ext cx="7978153" cy="597772"/>
          </a:xfrm>
          <a:prstGeom prst="round2DiagRect">
            <a:avLst>
              <a:gd name="adj1" fmla="val 26654"/>
              <a:gd name="adj2" fmla="val 20751"/>
            </a:avLst>
          </a:prstGeom>
          <a:solidFill>
            <a:srgbClr val="F2F2F2"/>
          </a:solidFill>
          <a:ln>
            <a:noFill/>
          </a:ln>
          <a:effectLst>
            <a:outerShdw blurRad="254000" dist="38100" dir="6420000" algn="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630217" tIns="9525" rIns="336356" bIns="110490" rtlCol="0" anchor="ctr">
            <a:noAutofit/>
          </a:bodyPr>
          <a:p>
            <a:pPr>
              <a:lnSpc>
                <a:spcPct val="150000"/>
              </a:lnSpc>
            </a:pPr>
            <a:r>
              <a:rPr lang="zh-CN" altLang="zh-CN" sz="1600">
                <a:solidFill>
                  <a:srgbClr val="333333"/>
                </a:solidFill>
                <a:latin typeface="+mn-ea"/>
                <a:cs typeface="+mn-ea"/>
                <a:sym typeface="+mn-ea"/>
              </a:rPr>
              <a:t>根据研究方法的不同，毕业论文可分为理论性论文、实验性论文、描述性论文和设计性论文。</a:t>
            </a:r>
            <a:endParaRPr lang="zh-CN" altLang="zh-CN" sz="1600">
              <a:solidFill>
                <a:srgbClr val="333333"/>
              </a:solidFill>
              <a:latin typeface="+mn-ea"/>
              <a:cs typeface="+mn-ea"/>
              <a:sym typeface="+mn-ea"/>
            </a:endParaRPr>
          </a:p>
        </p:txBody>
      </p:sp>
      <p:sp>
        <p:nvSpPr>
          <p:cNvPr id="53" name="对角圆角矩形 52"/>
          <p:cNvSpPr/>
          <p:nvPr>
            <p:custDataLst>
              <p:tags r:id="rId3"/>
            </p:custDataLst>
          </p:nvPr>
        </p:nvSpPr>
        <p:spPr>
          <a:xfrm>
            <a:off x="1204823" y="2146012"/>
            <a:ext cx="7978153" cy="597772"/>
          </a:xfrm>
          <a:prstGeom prst="round2DiagRect">
            <a:avLst>
              <a:gd name="adj1" fmla="val 26654"/>
              <a:gd name="adj2" fmla="val 20751"/>
            </a:avLst>
          </a:prstGeom>
          <a:solidFill>
            <a:srgbClr val="F2F2F2"/>
          </a:solidFill>
          <a:ln>
            <a:noFill/>
          </a:ln>
          <a:effectLst>
            <a:outerShdw blurRad="254000" dist="38100" dir="6420000" algn="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630217" tIns="3175" rIns="336356" bIns="116840" rtlCol="0" anchor="ctr">
            <a:noAutofit/>
          </a:bodyPr>
          <a:p>
            <a:pPr>
              <a:lnSpc>
                <a:spcPct val="150000"/>
              </a:lnSpc>
            </a:pPr>
            <a:r>
              <a:rPr lang="zh-CN" altLang="zh-CN" sz="1600">
                <a:solidFill>
                  <a:srgbClr val="333333"/>
                </a:solidFill>
                <a:latin typeface="+mn-ea"/>
                <a:cs typeface="+mn-ea"/>
                <a:sym typeface="+mn-ea"/>
              </a:rPr>
              <a:t>根据专业的内容和性质的不同，毕业论文可分为社会科学类毕业论文和自然科学类毕业论文。</a:t>
            </a:r>
            <a:endParaRPr lang="zh-CN" altLang="zh-CN" sz="1600">
              <a:solidFill>
                <a:srgbClr val="333333"/>
              </a:solidFill>
              <a:latin typeface="+mn-ea"/>
              <a:cs typeface="+mn-ea"/>
              <a:sym typeface="+mn-ea"/>
            </a:endParaRPr>
          </a:p>
        </p:txBody>
      </p:sp>
      <p:sp>
        <p:nvSpPr>
          <p:cNvPr id="16" name="对角圆角矩形 15"/>
          <p:cNvSpPr/>
          <p:nvPr>
            <p:custDataLst>
              <p:tags r:id="rId4"/>
            </p:custDataLst>
          </p:nvPr>
        </p:nvSpPr>
        <p:spPr>
          <a:xfrm>
            <a:off x="1204823" y="3824977"/>
            <a:ext cx="7978153" cy="597772"/>
          </a:xfrm>
          <a:prstGeom prst="round2DiagRect">
            <a:avLst>
              <a:gd name="adj1" fmla="val 26654"/>
              <a:gd name="adj2" fmla="val 20751"/>
            </a:avLst>
          </a:prstGeom>
          <a:solidFill>
            <a:srgbClr val="F2F2F2"/>
          </a:solidFill>
          <a:ln>
            <a:noFill/>
          </a:ln>
          <a:effectLst>
            <a:outerShdw blurRad="254000" dist="38100" dir="6420000" algn="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630217" tIns="9525" rIns="336356" bIns="110490" rtlCol="0" anchor="ctr">
            <a:noAutofit/>
          </a:bodyPr>
          <a:p>
            <a:pPr>
              <a:lnSpc>
                <a:spcPct val="150000"/>
              </a:lnSpc>
            </a:pPr>
            <a:r>
              <a:rPr lang="zh-CN" altLang="zh-CN" sz="1600">
                <a:solidFill>
                  <a:srgbClr val="333333"/>
                </a:solidFill>
                <a:latin typeface="+mn-ea"/>
                <a:cs typeface="+mn-ea"/>
                <a:sym typeface="+mn-ea"/>
              </a:rPr>
              <a:t>根据议论的性质不同，毕业论文可分为立论文和驳论文。</a:t>
            </a:r>
            <a:endParaRPr lang="zh-CN" altLang="zh-CN" sz="1600">
              <a:solidFill>
                <a:srgbClr val="333333"/>
              </a:solidFill>
              <a:latin typeface="+mn-ea"/>
              <a:cs typeface="+mn-ea"/>
              <a:sym typeface="+mn-ea"/>
            </a:endParaRPr>
          </a:p>
        </p:txBody>
      </p:sp>
      <p:sp>
        <p:nvSpPr>
          <p:cNvPr id="17" name="对角圆角矩形 16"/>
          <p:cNvSpPr/>
          <p:nvPr>
            <p:custDataLst>
              <p:tags r:id="rId5"/>
            </p:custDataLst>
          </p:nvPr>
        </p:nvSpPr>
        <p:spPr>
          <a:xfrm>
            <a:off x="1204823" y="3716045"/>
            <a:ext cx="431645" cy="411883"/>
          </a:xfrm>
          <a:prstGeom prst="round2DiagRect">
            <a:avLst>
              <a:gd name="adj1" fmla="val 26654"/>
              <a:gd name="adj2" fmla="val 0"/>
            </a:avLst>
          </a:prstGeom>
          <a:solidFill>
            <a:schemeClr val="accent3"/>
          </a:solidFill>
          <a:ln>
            <a:noFill/>
          </a:ln>
          <a:effectLst>
            <a:outerShdw blurRad="165100" dist="25400" dir="2700000" sx="102000" sy="102000" algn="tl" rotWithShape="0">
              <a:schemeClr val="accent3">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endParaRPr lang="zh-CN" altLang="en-US">
              <a:latin typeface="+mn-ea"/>
            </a:endParaRPr>
          </a:p>
        </p:txBody>
      </p:sp>
      <p:sp>
        <p:nvSpPr>
          <p:cNvPr id="18" name="直角三角形 17"/>
          <p:cNvSpPr/>
          <p:nvPr>
            <p:custDataLst>
              <p:tags r:id="rId6"/>
            </p:custDataLst>
          </p:nvPr>
        </p:nvSpPr>
        <p:spPr>
          <a:xfrm>
            <a:off x="1636759" y="3716587"/>
            <a:ext cx="65034" cy="108390"/>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5" name="对角圆角矩形 4"/>
          <p:cNvSpPr/>
          <p:nvPr>
            <p:custDataLst>
              <p:tags r:id="rId7"/>
            </p:custDataLst>
          </p:nvPr>
        </p:nvSpPr>
        <p:spPr>
          <a:xfrm>
            <a:off x="1204823" y="4664460"/>
            <a:ext cx="7978153" cy="597772"/>
          </a:xfrm>
          <a:prstGeom prst="round2DiagRect">
            <a:avLst>
              <a:gd name="adj1" fmla="val 26654"/>
              <a:gd name="adj2" fmla="val 20751"/>
            </a:avLst>
          </a:prstGeom>
          <a:solidFill>
            <a:srgbClr val="F2F2F2"/>
          </a:solidFill>
          <a:ln>
            <a:noFill/>
          </a:ln>
          <a:effectLst>
            <a:outerShdw blurRad="254000" dist="38100" dir="6420000" algn="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630217" tIns="9525" rIns="336356" bIns="110490" rtlCol="0" anchor="ctr">
            <a:noAutofit/>
          </a:bodyPr>
          <a:p>
            <a:pPr>
              <a:lnSpc>
                <a:spcPct val="150000"/>
              </a:lnSpc>
            </a:pPr>
            <a:r>
              <a:rPr lang="zh-CN" altLang="zh-CN" sz="1600">
                <a:solidFill>
                  <a:srgbClr val="333333"/>
                </a:solidFill>
                <a:latin typeface="+mn-ea"/>
                <a:cs typeface="+mn-ea"/>
                <a:sym typeface="+mn-ea"/>
              </a:rPr>
              <a:t>根据研究问题的大小不同，毕业论文可分为宏观论文和微观论文。</a:t>
            </a:r>
            <a:endParaRPr lang="zh-CN" altLang="zh-CN" sz="1600">
              <a:solidFill>
                <a:srgbClr val="333333"/>
              </a:solidFill>
              <a:latin typeface="+mn-ea"/>
              <a:cs typeface="+mn-ea"/>
              <a:sym typeface="+mn-ea"/>
            </a:endParaRPr>
          </a:p>
        </p:txBody>
      </p:sp>
      <p:sp>
        <p:nvSpPr>
          <p:cNvPr id="54" name="对角圆角矩形 53"/>
          <p:cNvSpPr/>
          <p:nvPr>
            <p:custDataLst>
              <p:tags r:id="rId8"/>
            </p:custDataLst>
          </p:nvPr>
        </p:nvSpPr>
        <p:spPr>
          <a:xfrm>
            <a:off x="1204823" y="2037080"/>
            <a:ext cx="431645" cy="411883"/>
          </a:xfrm>
          <a:prstGeom prst="round2DiagRect">
            <a:avLst>
              <a:gd name="adj1" fmla="val 26654"/>
              <a:gd name="adj2" fmla="val 0"/>
            </a:avLst>
          </a:prstGeom>
          <a:solidFill>
            <a:schemeClr val="accent1"/>
          </a:solidFill>
          <a:ln>
            <a:noFill/>
          </a:ln>
          <a:effectLst>
            <a:outerShdw blurRad="165100" dist="25400" dir="2700000" sx="102000" sy="102000" algn="tl" rotWithShape="0">
              <a:schemeClr val="accent1">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endParaRPr lang="zh-CN" altLang="en-US">
              <a:latin typeface="+mn-ea"/>
            </a:endParaRPr>
          </a:p>
        </p:txBody>
      </p:sp>
      <p:sp>
        <p:nvSpPr>
          <p:cNvPr id="55" name="直角三角形 54"/>
          <p:cNvSpPr/>
          <p:nvPr>
            <p:custDataLst>
              <p:tags r:id="rId9"/>
            </p:custDataLst>
          </p:nvPr>
        </p:nvSpPr>
        <p:spPr>
          <a:xfrm>
            <a:off x="1636759" y="2037622"/>
            <a:ext cx="65034" cy="10839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7" name="对角圆角矩形 6"/>
          <p:cNvSpPr/>
          <p:nvPr>
            <p:custDataLst>
              <p:tags r:id="rId10"/>
            </p:custDataLst>
          </p:nvPr>
        </p:nvSpPr>
        <p:spPr>
          <a:xfrm>
            <a:off x="1204823" y="2876563"/>
            <a:ext cx="431645" cy="411883"/>
          </a:xfrm>
          <a:prstGeom prst="round2DiagRect">
            <a:avLst>
              <a:gd name="adj1" fmla="val 26654"/>
              <a:gd name="adj2" fmla="val 0"/>
            </a:avLst>
          </a:prstGeom>
          <a:solidFill>
            <a:schemeClr val="accent2"/>
          </a:solidFill>
          <a:ln>
            <a:noFill/>
          </a:ln>
          <a:effectLst>
            <a:outerShdw blurRad="165100" dist="25400" dir="2700000" sx="102000" sy="102000" algn="tl" rotWithShape="0">
              <a:schemeClr val="accent2">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endParaRPr lang="zh-CN" altLang="en-US">
              <a:latin typeface="+mn-ea"/>
            </a:endParaRPr>
          </a:p>
        </p:txBody>
      </p:sp>
      <p:sp>
        <p:nvSpPr>
          <p:cNvPr id="8" name="直角三角形 7"/>
          <p:cNvSpPr/>
          <p:nvPr>
            <p:custDataLst>
              <p:tags r:id="rId11"/>
            </p:custDataLst>
          </p:nvPr>
        </p:nvSpPr>
        <p:spPr>
          <a:xfrm>
            <a:off x="1636759" y="2877105"/>
            <a:ext cx="65034" cy="108390"/>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9" name="对角圆角矩形 8"/>
          <p:cNvSpPr/>
          <p:nvPr>
            <p:custDataLst>
              <p:tags r:id="rId12"/>
            </p:custDataLst>
          </p:nvPr>
        </p:nvSpPr>
        <p:spPr>
          <a:xfrm>
            <a:off x="1204823" y="4555528"/>
            <a:ext cx="431645" cy="411883"/>
          </a:xfrm>
          <a:prstGeom prst="round2DiagRect">
            <a:avLst>
              <a:gd name="adj1" fmla="val 26654"/>
              <a:gd name="adj2" fmla="val 0"/>
            </a:avLst>
          </a:prstGeom>
          <a:solidFill>
            <a:schemeClr val="accent4"/>
          </a:solidFill>
          <a:ln>
            <a:noFill/>
          </a:ln>
          <a:effectLst>
            <a:outerShdw blurRad="165100" dist="25400" dir="2700000" sx="102000" sy="102000" algn="tl" rotWithShape="0">
              <a:schemeClr val="accent4">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endParaRPr lang="zh-CN" altLang="en-US">
              <a:latin typeface="+mn-ea"/>
            </a:endParaRPr>
          </a:p>
        </p:txBody>
      </p:sp>
      <p:sp>
        <p:nvSpPr>
          <p:cNvPr id="12" name="直角三角形 11"/>
          <p:cNvSpPr/>
          <p:nvPr>
            <p:custDataLst>
              <p:tags r:id="rId13"/>
            </p:custDataLst>
          </p:nvPr>
        </p:nvSpPr>
        <p:spPr>
          <a:xfrm>
            <a:off x="1636759" y="4556070"/>
            <a:ext cx="65034" cy="108390"/>
          </a:xfrm>
          <a:prstGeom prst="r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15" name="对角圆角矩形 14"/>
          <p:cNvSpPr/>
          <p:nvPr>
            <p:custDataLst>
              <p:tags r:id="rId14"/>
            </p:custDataLst>
          </p:nvPr>
        </p:nvSpPr>
        <p:spPr>
          <a:xfrm>
            <a:off x="1204823" y="5503943"/>
            <a:ext cx="7978153" cy="597772"/>
          </a:xfrm>
          <a:prstGeom prst="round2DiagRect">
            <a:avLst>
              <a:gd name="adj1" fmla="val 26654"/>
              <a:gd name="adj2" fmla="val 20751"/>
            </a:avLst>
          </a:prstGeom>
          <a:solidFill>
            <a:srgbClr val="F2F2F2"/>
          </a:solidFill>
          <a:ln>
            <a:noFill/>
          </a:ln>
          <a:effectLst>
            <a:outerShdw blurRad="254000" dist="38100" dir="6420000" algn="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630217" tIns="9525" rIns="336356" bIns="110490" rtlCol="0" anchor="ctr">
            <a:noAutofit/>
          </a:bodyPr>
          <a:p>
            <a:pPr>
              <a:lnSpc>
                <a:spcPct val="150000"/>
              </a:lnSpc>
            </a:pPr>
            <a:r>
              <a:rPr lang="zh-CN" altLang="zh-CN" sz="1600">
                <a:solidFill>
                  <a:srgbClr val="333333"/>
                </a:solidFill>
                <a:latin typeface="+mn-ea"/>
                <a:cs typeface="+mn-ea"/>
                <a:sym typeface="+mn-ea"/>
              </a:rPr>
              <a:t>根据综合型方法分类不同，毕业论文可分为</a:t>
            </a:r>
            <a:r>
              <a:rPr lang="zh-CN" altLang="zh-CN" sz="1600">
                <a:gradFill>
                  <a:gsLst>
                    <a:gs pos="50000">
                      <a:schemeClr val="accent2"/>
                    </a:gs>
                    <a:gs pos="0">
                      <a:schemeClr val="accent2">
                        <a:lumMod val="25000"/>
                        <a:lumOff val="75000"/>
                      </a:schemeClr>
                    </a:gs>
                    <a:gs pos="100000">
                      <a:schemeClr val="accent2">
                        <a:lumMod val="85000"/>
                      </a:schemeClr>
                    </a:gs>
                  </a:gsLst>
                  <a:lin ang="5400000" scaled="1"/>
                </a:gradFill>
                <a:latin typeface="+mn-ea"/>
                <a:cs typeface="+mn-ea"/>
                <a:sym typeface="+mn-ea"/>
              </a:rPr>
              <a:t>专题型、论辩型、描述型和综述型</a:t>
            </a:r>
            <a:r>
              <a:rPr lang="zh-CN" altLang="zh-CN" sz="1600">
                <a:solidFill>
                  <a:srgbClr val="333333"/>
                </a:solidFill>
                <a:latin typeface="+mn-ea"/>
                <a:cs typeface="+mn-ea"/>
                <a:sym typeface="+mn-ea"/>
              </a:rPr>
              <a:t>四类。</a:t>
            </a:r>
            <a:endParaRPr lang="zh-CN" altLang="zh-CN" sz="1600">
              <a:solidFill>
                <a:srgbClr val="333333"/>
              </a:solidFill>
              <a:latin typeface="+mn-ea"/>
              <a:cs typeface="+mn-ea"/>
              <a:sym typeface="+mn-ea"/>
            </a:endParaRPr>
          </a:p>
        </p:txBody>
      </p:sp>
      <p:sp>
        <p:nvSpPr>
          <p:cNvPr id="19" name="对角圆角矩形 18"/>
          <p:cNvSpPr/>
          <p:nvPr>
            <p:custDataLst>
              <p:tags r:id="rId15"/>
            </p:custDataLst>
          </p:nvPr>
        </p:nvSpPr>
        <p:spPr>
          <a:xfrm>
            <a:off x="1204823" y="5395010"/>
            <a:ext cx="431645" cy="411883"/>
          </a:xfrm>
          <a:prstGeom prst="round2DiagRect">
            <a:avLst>
              <a:gd name="adj1" fmla="val 26654"/>
              <a:gd name="adj2" fmla="val 0"/>
            </a:avLst>
          </a:prstGeom>
          <a:solidFill>
            <a:schemeClr val="accent5"/>
          </a:solidFill>
          <a:ln>
            <a:noFill/>
          </a:ln>
          <a:effectLst>
            <a:outerShdw blurRad="165100" dist="25400" dir="2700000" sx="102000" sy="102000" algn="tl" rotWithShape="0">
              <a:schemeClr val="accent5">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endParaRPr lang="zh-CN" altLang="en-US">
              <a:latin typeface="+mn-ea"/>
            </a:endParaRPr>
          </a:p>
        </p:txBody>
      </p:sp>
      <p:sp>
        <p:nvSpPr>
          <p:cNvPr id="20" name="直角三角形 19"/>
          <p:cNvSpPr/>
          <p:nvPr>
            <p:custDataLst>
              <p:tags r:id="rId16"/>
            </p:custDataLst>
          </p:nvPr>
        </p:nvSpPr>
        <p:spPr>
          <a:xfrm>
            <a:off x="1636759" y="5395552"/>
            <a:ext cx="65034" cy="108390"/>
          </a:xfrm>
          <a:prstGeom prst="r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毕业论文</a:t>
              </a:r>
              <a:endParaRPr lang="en-US" altLang="zh-CN" sz="2400" dirty="0">
                <a:solidFill>
                  <a:srgbClr val="418783"/>
                </a:solidFill>
                <a:cs typeface="+mn-ea"/>
                <a:sym typeface="+mn-lt"/>
              </a:endParaRPr>
            </a:p>
          </p:txBody>
        </p:sp>
      </p:grpSp>
      <p:sp>
        <p:nvSpPr>
          <p:cNvPr id="4" name="文本框 3"/>
          <p:cNvSpPr txBox="1"/>
          <p:nvPr/>
        </p:nvSpPr>
        <p:spPr>
          <a:xfrm>
            <a:off x="1297940" y="1484630"/>
            <a:ext cx="5873115" cy="441325"/>
          </a:xfrm>
          <a:prstGeom prst="rect">
            <a:avLst/>
          </a:prstGeom>
          <a:noFill/>
        </p:spPr>
        <p:txBody>
          <a:bodyPr wrap="square" rtlCol="0">
            <a:noAutofit/>
          </a:bodyPr>
          <a:p>
            <a:r>
              <a:rPr b="1" dirty="0">
                <a:solidFill>
                  <a:schemeClr val="accent1"/>
                </a:solidFill>
                <a:latin typeface="微软雅黑" panose="020B0503020204020204" charset="-122"/>
                <a:ea typeface="微软雅黑" panose="020B0503020204020204" charset="-122"/>
                <a:cs typeface="微软雅黑" panose="020B0503020204020204" charset="-122"/>
                <a:sym typeface="+mn-ea"/>
              </a:rPr>
              <a:t>二、毕业论文的分类</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endParaRPr lang="zh-CN" altLang="en-US"/>
          </a:p>
        </p:txBody>
      </p:sp>
      <p:sp>
        <p:nvSpPr>
          <p:cNvPr id="7" name="圆角矩形 3"/>
          <p:cNvSpPr/>
          <p:nvPr>
            <p:custDataLst>
              <p:tags r:id="rId1"/>
            </p:custDataLst>
          </p:nvPr>
        </p:nvSpPr>
        <p:spPr>
          <a:xfrm>
            <a:off x="3696926" y="2158153"/>
            <a:ext cx="2403753" cy="3564529"/>
          </a:xfrm>
          <a:prstGeom prst="roundRect">
            <a:avLst>
              <a:gd name="adj" fmla="val 6621"/>
            </a:avLst>
          </a:prstGeom>
          <a:solidFill>
            <a:srgbClr val="FFFFFF"/>
          </a:solidFill>
          <a:ln>
            <a:solidFill>
              <a:schemeClr val="accent2"/>
            </a:solidFill>
          </a:ln>
          <a:effectLst>
            <a:outerShdw dist="88900" dir="2700000" sx="100500" sy="100500" algn="tl" rotWithShape="0">
              <a:schemeClr val="accent2">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77825" tIns="266700" rIns="299085" bIns="698500" numCol="1" spcCol="0" rtlCol="0" fromWordArt="0" anchor="ctr" anchorCtr="0" forceAA="0" compatLnSpc="1">
            <a:noAutofit/>
          </a:bodyPr>
          <a:p>
            <a:pPr lvl="0" algn="just">
              <a:lnSpc>
                <a:spcPct val="130000"/>
              </a:lnSpc>
              <a:buClrTx/>
              <a:buSzTx/>
              <a:buFontTx/>
            </a:pPr>
            <a:r>
              <a:rPr lang="zh-CN" altLang="zh-CN" sz="1600" dirty="0">
                <a:solidFill>
                  <a:srgbClr val="262626"/>
                </a:solidFill>
                <a:latin typeface="+mn-ea"/>
                <a:cs typeface="+mn-ea"/>
                <a:sym typeface="+mn-ea"/>
              </a:rPr>
              <a:t>论辩型论文是针对他人在某学科中某一学术问题的见解，凭借充分的论据，通过判断、推理等论辩形式来分析事物、推论事理，着重揭露其不足或错误之处，提出自己见解的一种论文。</a:t>
            </a:r>
            <a:endParaRPr lang="zh-CN" altLang="zh-CN" sz="1600" dirty="0">
              <a:solidFill>
                <a:srgbClr val="262626"/>
              </a:solidFill>
              <a:latin typeface="+mn-ea"/>
              <a:cs typeface="+mn-ea"/>
              <a:sym typeface="+mn-ea"/>
            </a:endParaRPr>
          </a:p>
        </p:txBody>
      </p:sp>
      <p:sp>
        <p:nvSpPr>
          <p:cNvPr id="87" name="圆角矩形 3"/>
          <p:cNvSpPr/>
          <p:nvPr>
            <p:custDataLst>
              <p:tags r:id="rId2"/>
            </p:custDataLst>
          </p:nvPr>
        </p:nvSpPr>
        <p:spPr>
          <a:xfrm>
            <a:off x="991239" y="2158153"/>
            <a:ext cx="2403753" cy="3564529"/>
          </a:xfrm>
          <a:prstGeom prst="roundRect">
            <a:avLst>
              <a:gd name="adj" fmla="val 6621"/>
            </a:avLst>
          </a:prstGeom>
          <a:solidFill>
            <a:srgbClr val="FFFFFF"/>
          </a:solidFill>
          <a:ln>
            <a:solidFill>
              <a:schemeClr val="accent1"/>
            </a:solidFill>
          </a:ln>
          <a:effectLst>
            <a:outerShdw dist="88900" dir="2700000" sx="100500" sy="100500" algn="tl" rotWithShape="0">
              <a:schemeClr val="accent1">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77825" tIns="266700" rIns="299085" bIns="698500" numCol="1" spcCol="0" rtlCol="0" fromWordArt="0" anchor="ctr" anchorCtr="0" forceAA="0" compatLnSpc="1">
            <a:noAutofit/>
          </a:bodyPr>
          <a:p>
            <a:pPr lvl="0" algn="just">
              <a:lnSpc>
                <a:spcPct val="130000"/>
              </a:lnSpc>
              <a:buClrTx/>
              <a:buSzTx/>
              <a:buFontTx/>
            </a:pPr>
            <a:r>
              <a:rPr lang="zh-CN" altLang="zh-CN" sz="1600" dirty="0">
                <a:solidFill>
                  <a:srgbClr val="262626"/>
                </a:solidFill>
                <a:latin typeface="+mn-ea"/>
                <a:cs typeface="+mn-ea"/>
                <a:sym typeface="+mn-ea"/>
              </a:rPr>
              <a:t>专题型论文是指在分析前人研究成果的基础上，以直接论述的形式，或提出新见解，或证明先前的说法是错误的，进而从正面提出某学科中某一学术问题或假说的一种论文。</a:t>
            </a:r>
            <a:endParaRPr lang="zh-CN" altLang="zh-CN" sz="1600" dirty="0">
              <a:solidFill>
                <a:srgbClr val="262626"/>
              </a:solidFill>
              <a:latin typeface="+mn-ea"/>
              <a:cs typeface="+mn-ea"/>
              <a:sym typeface="+mn-ea"/>
            </a:endParaRPr>
          </a:p>
        </p:txBody>
      </p:sp>
      <p:sp>
        <p:nvSpPr>
          <p:cNvPr id="89" name="圆角矩形 16"/>
          <p:cNvSpPr/>
          <p:nvPr>
            <p:custDataLst>
              <p:tags r:id="rId3"/>
            </p:custDataLst>
          </p:nvPr>
        </p:nvSpPr>
        <p:spPr>
          <a:xfrm>
            <a:off x="1065004" y="5227630"/>
            <a:ext cx="397995" cy="400499"/>
          </a:xfrm>
          <a:prstGeom prst="roundRect">
            <a:avLst>
              <a:gd name="adj" fmla="val 23765"/>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400" b="1">
                <a:latin typeface="+mn-ea"/>
                <a:cs typeface="+mn-ea"/>
                <a:sym typeface="+mn-ea"/>
              </a:rPr>
              <a:t>01</a:t>
            </a:r>
            <a:endParaRPr lang="en-US" altLang="zh-CN" sz="1400" b="1">
              <a:latin typeface="+mn-ea"/>
              <a:cs typeface="+mn-ea"/>
              <a:sym typeface="+mn-ea"/>
            </a:endParaRPr>
          </a:p>
        </p:txBody>
      </p:sp>
      <p:sp>
        <p:nvSpPr>
          <p:cNvPr id="9" name="圆角矩形 16"/>
          <p:cNvSpPr/>
          <p:nvPr>
            <p:custDataLst>
              <p:tags r:id="rId4"/>
            </p:custDataLst>
          </p:nvPr>
        </p:nvSpPr>
        <p:spPr>
          <a:xfrm>
            <a:off x="3778946" y="5227630"/>
            <a:ext cx="397995" cy="400499"/>
          </a:xfrm>
          <a:prstGeom prst="roundRect">
            <a:avLst>
              <a:gd name="adj" fmla="val 2376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400" b="1">
                <a:latin typeface="+mn-ea"/>
                <a:cs typeface="+mn-ea"/>
                <a:sym typeface="+mn-ea"/>
              </a:rPr>
              <a:t>02</a:t>
            </a:r>
            <a:endParaRPr lang="en-US" altLang="zh-CN" sz="1400" b="1">
              <a:latin typeface="+mn-ea"/>
              <a:cs typeface="+mn-ea"/>
              <a:sym typeface="+mn-ea"/>
            </a:endParaRPr>
          </a:p>
        </p:txBody>
      </p:sp>
      <p:sp>
        <p:nvSpPr>
          <p:cNvPr id="12" name="圆角矩形 3"/>
          <p:cNvSpPr/>
          <p:nvPr>
            <p:custDataLst>
              <p:tags r:id="rId5"/>
            </p:custDataLst>
          </p:nvPr>
        </p:nvSpPr>
        <p:spPr>
          <a:xfrm>
            <a:off x="6402613" y="2158153"/>
            <a:ext cx="2403753" cy="3564529"/>
          </a:xfrm>
          <a:prstGeom prst="roundRect">
            <a:avLst>
              <a:gd name="adj" fmla="val 6621"/>
            </a:avLst>
          </a:prstGeom>
          <a:solidFill>
            <a:srgbClr val="FFFFFF"/>
          </a:solidFill>
          <a:ln>
            <a:solidFill>
              <a:schemeClr val="accent1"/>
            </a:solidFill>
          </a:ln>
          <a:effectLst>
            <a:outerShdw dist="88900" dir="2700000" sx="100500" sy="100500" algn="tl" rotWithShape="0">
              <a:schemeClr val="accent1">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77825" tIns="266700" rIns="299085" bIns="698500" numCol="1" spcCol="0" rtlCol="0" fromWordArt="0" anchor="ctr" anchorCtr="0" forceAA="0" compatLnSpc="1">
            <a:noAutofit/>
          </a:bodyPr>
          <a:p>
            <a:pPr lvl="0" algn="just">
              <a:lnSpc>
                <a:spcPct val="130000"/>
              </a:lnSpc>
              <a:buClrTx/>
              <a:buSzTx/>
              <a:buFontTx/>
            </a:pPr>
            <a:r>
              <a:rPr lang="zh-CN" altLang="zh-CN" sz="1600" dirty="0">
                <a:solidFill>
                  <a:srgbClr val="262626"/>
                </a:solidFill>
                <a:latin typeface="+mn-ea"/>
                <a:cs typeface="+mn-ea"/>
                <a:sym typeface="+mn-ea"/>
              </a:rPr>
              <a:t>描述型论文是对某一客观存在的问题或现象加以分析、描述和说明的一种论文。</a:t>
            </a:r>
            <a:endParaRPr lang="zh-CN" altLang="zh-CN" sz="1600" dirty="0">
              <a:solidFill>
                <a:srgbClr val="262626"/>
              </a:solidFill>
              <a:latin typeface="+mn-ea"/>
              <a:cs typeface="+mn-ea"/>
              <a:sym typeface="+mn-ea"/>
            </a:endParaRPr>
          </a:p>
        </p:txBody>
      </p:sp>
      <p:sp>
        <p:nvSpPr>
          <p:cNvPr id="14" name="圆角矩形 16"/>
          <p:cNvSpPr/>
          <p:nvPr>
            <p:custDataLst>
              <p:tags r:id="rId6"/>
            </p:custDataLst>
          </p:nvPr>
        </p:nvSpPr>
        <p:spPr>
          <a:xfrm>
            <a:off x="6610363" y="5227630"/>
            <a:ext cx="397995" cy="400499"/>
          </a:xfrm>
          <a:prstGeom prst="roundRect">
            <a:avLst>
              <a:gd name="adj" fmla="val 23765"/>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r>
              <a:rPr lang="en-US" altLang="zh-CN" sz="1400" b="1">
                <a:latin typeface="+mn-ea"/>
                <a:cs typeface="+mn-ea"/>
                <a:sym typeface="+mn-ea"/>
              </a:rPr>
              <a:t>03</a:t>
            </a:r>
            <a:endParaRPr lang="en-US" altLang="zh-CN" sz="1400" b="1">
              <a:latin typeface="+mn-ea"/>
              <a:cs typeface="+mn-ea"/>
              <a:sym typeface="+mn-ea"/>
            </a:endParaRPr>
          </a:p>
        </p:txBody>
      </p:sp>
      <p:sp>
        <p:nvSpPr>
          <p:cNvPr id="15" name="圆角矩形 3"/>
          <p:cNvSpPr/>
          <p:nvPr>
            <p:custDataLst>
              <p:tags r:id="rId7"/>
            </p:custDataLst>
          </p:nvPr>
        </p:nvSpPr>
        <p:spPr>
          <a:xfrm>
            <a:off x="9108300" y="2158153"/>
            <a:ext cx="2403753" cy="3564529"/>
          </a:xfrm>
          <a:prstGeom prst="roundRect">
            <a:avLst>
              <a:gd name="adj" fmla="val 6621"/>
            </a:avLst>
          </a:prstGeom>
          <a:solidFill>
            <a:srgbClr val="FFFFFF"/>
          </a:solidFill>
          <a:ln>
            <a:solidFill>
              <a:schemeClr val="accent2"/>
            </a:solidFill>
          </a:ln>
          <a:effectLst>
            <a:outerShdw dist="88900" dir="2700000" sx="100500" sy="100500" algn="tl" rotWithShape="0">
              <a:schemeClr val="accent2">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77825" tIns="266700" rIns="299085" bIns="698500" numCol="1" spcCol="0" rtlCol="0" fromWordArt="0" anchor="ctr" anchorCtr="0" forceAA="0" compatLnSpc="1">
            <a:noAutofit/>
          </a:bodyPr>
          <a:p>
            <a:pPr lvl="0" algn="just">
              <a:lnSpc>
                <a:spcPct val="130000"/>
              </a:lnSpc>
              <a:buClrTx/>
              <a:buSzTx/>
              <a:buFontTx/>
            </a:pPr>
            <a:r>
              <a:rPr lang="zh-CN" altLang="zh-CN" sz="1600" dirty="0">
                <a:solidFill>
                  <a:srgbClr val="262626"/>
                </a:solidFill>
                <a:latin typeface="+mn-ea"/>
                <a:cs typeface="+mn-ea"/>
                <a:sym typeface="+mn-ea"/>
              </a:rPr>
              <a:t>综述型论文是指作者在归纳、总结前人或今人对某学科某一学术问题已有研究成果的基础上，加以分析或评论，从而提出自己见解的一种论文。</a:t>
            </a:r>
            <a:endParaRPr lang="zh-CN" altLang="zh-CN" sz="1600" dirty="0">
              <a:solidFill>
                <a:srgbClr val="262626"/>
              </a:solidFill>
              <a:latin typeface="+mn-ea"/>
              <a:cs typeface="+mn-ea"/>
              <a:sym typeface="+mn-ea"/>
            </a:endParaRPr>
          </a:p>
        </p:txBody>
      </p:sp>
      <p:sp>
        <p:nvSpPr>
          <p:cNvPr id="17" name="圆角矩形 16"/>
          <p:cNvSpPr/>
          <p:nvPr>
            <p:custDataLst>
              <p:tags r:id="rId8"/>
            </p:custDataLst>
          </p:nvPr>
        </p:nvSpPr>
        <p:spPr>
          <a:xfrm>
            <a:off x="9316050" y="5227630"/>
            <a:ext cx="397995" cy="400499"/>
          </a:xfrm>
          <a:prstGeom prst="roundRect">
            <a:avLst>
              <a:gd name="adj" fmla="val 2376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r>
              <a:rPr lang="en-US" altLang="zh-CN" sz="1400" b="1">
                <a:latin typeface="+mn-ea"/>
                <a:cs typeface="+mn-ea"/>
                <a:sym typeface="+mn-ea"/>
              </a:rPr>
              <a:t>04</a:t>
            </a:r>
            <a:endParaRPr lang="en-US" altLang="zh-CN" sz="1400" b="1">
              <a:latin typeface="+mn-ea"/>
              <a:cs typeface="+mn-ea"/>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毕业论文</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240155" y="1484630"/>
            <a:ext cx="9463405" cy="57404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三、毕业论文的特点</a:t>
            </a:r>
            <a:endParaRPr b="1" dirty="0">
              <a:solidFill>
                <a:schemeClr val="accent1"/>
              </a:solidFill>
              <a:latin typeface="微软雅黑" panose="020B0503020204020204" charset="-122"/>
              <a:ea typeface="微软雅黑" panose="020B0503020204020204" charset="-122"/>
              <a:cs typeface="微软雅黑" panose="020B0503020204020204" charset="-122"/>
            </a:endParaRPr>
          </a:p>
        </p:txBody>
      </p:sp>
      <p:grpSp>
        <p:nvGrpSpPr>
          <p:cNvPr id="82" name="Group 38"/>
          <p:cNvGrpSpPr/>
          <p:nvPr>
            <p:custDataLst>
              <p:tags r:id="rId2"/>
            </p:custDataLst>
          </p:nvPr>
        </p:nvGrpSpPr>
        <p:grpSpPr bwMode="auto">
          <a:xfrm>
            <a:off x="6907961" y="2442255"/>
            <a:ext cx="753441" cy="225030"/>
            <a:chOff x="7244862" y="2564012"/>
            <a:chExt cx="1005315" cy="299674"/>
          </a:xfrm>
        </p:grpSpPr>
        <p:cxnSp>
          <p:nvCxnSpPr>
            <p:cNvPr id="83" name="Straight Connector 39"/>
            <p:cNvCxnSpPr/>
            <p:nvPr>
              <p:custDataLst>
                <p:tags r:id="rId3"/>
              </p:custDataLst>
            </p:nvPr>
          </p:nvCxnSpPr>
          <p:spPr>
            <a:xfrm flipV="1">
              <a:off x="7244862" y="2564012"/>
              <a:ext cx="393867" cy="299674"/>
            </a:xfrm>
            <a:prstGeom prst="line">
              <a:avLst/>
            </a:prstGeom>
            <a:ln w="19050">
              <a:solidFill>
                <a:schemeClr val="accent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40"/>
            <p:cNvCxnSpPr/>
            <p:nvPr>
              <p:custDataLst>
                <p:tags r:id="rId4"/>
              </p:custDataLst>
            </p:nvPr>
          </p:nvCxnSpPr>
          <p:spPr>
            <a:xfrm>
              <a:off x="7643494" y="2564012"/>
              <a:ext cx="606683" cy="0"/>
            </a:xfrm>
            <a:prstGeom prst="line">
              <a:avLst/>
            </a:prstGeom>
            <a:ln w="19050">
              <a:solidFill>
                <a:schemeClr val="accent1"/>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5" name="Group 41"/>
          <p:cNvGrpSpPr/>
          <p:nvPr>
            <p:custDataLst>
              <p:tags r:id="rId5"/>
            </p:custDataLst>
          </p:nvPr>
        </p:nvGrpSpPr>
        <p:grpSpPr bwMode="auto">
          <a:xfrm flipH="1">
            <a:off x="4436966" y="2442255"/>
            <a:ext cx="753441" cy="225030"/>
            <a:chOff x="7244862" y="2564012"/>
            <a:chExt cx="1005315" cy="299674"/>
          </a:xfrm>
        </p:grpSpPr>
        <p:cxnSp>
          <p:nvCxnSpPr>
            <p:cNvPr id="86" name="Straight Connector 42"/>
            <p:cNvCxnSpPr/>
            <p:nvPr>
              <p:custDataLst>
                <p:tags r:id="rId6"/>
              </p:custDataLst>
            </p:nvPr>
          </p:nvCxnSpPr>
          <p:spPr>
            <a:xfrm flipV="1">
              <a:off x="7244862" y="2564012"/>
              <a:ext cx="393867" cy="299674"/>
            </a:xfrm>
            <a:prstGeom prst="line">
              <a:avLst/>
            </a:prstGeom>
            <a:ln w="19050">
              <a:solidFill>
                <a:schemeClr val="accent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43"/>
            <p:cNvCxnSpPr/>
            <p:nvPr>
              <p:custDataLst>
                <p:tags r:id="rId7"/>
              </p:custDataLst>
            </p:nvPr>
          </p:nvCxnSpPr>
          <p:spPr>
            <a:xfrm>
              <a:off x="7643494" y="2564012"/>
              <a:ext cx="606683" cy="0"/>
            </a:xfrm>
            <a:prstGeom prst="line">
              <a:avLst/>
            </a:prstGeom>
            <a:ln w="19050">
              <a:solidFill>
                <a:schemeClr val="accent1"/>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8" name="Group 44"/>
          <p:cNvGrpSpPr/>
          <p:nvPr>
            <p:custDataLst>
              <p:tags r:id="rId8"/>
            </p:custDataLst>
          </p:nvPr>
        </p:nvGrpSpPr>
        <p:grpSpPr bwMode="auto">
          <a:xfrm rot="1354404" flipV="1">
            <a:off x="6324732" y="3893641"/>
            <a:ext cx="753441" cy="225031"/>
            <a:chOff x="7244862" y="2564012"/>
            <a:chExt cx="1005315" cy="299674"/>
          </a:xfrm>
        </p:grpSpPr>
        <p:cxnSp>
          <p:nvCxnSpPr>
            <p:cNvPr id="89" name="Straight Connector 45"/>
            <p:cNvCxnSpPr/>
            <p:nvPr>
              <p:custDataLst>
                <p:tags r:id="rId9"/>
              </p:custDataLst>
            </p:nvPr>
          </p:nvCxnSpPr>
          <p:spPr>
            <a:xfrm flipV="1">
              <a:off x="7243091" y="2565176"/>
              <a:ext cx="393867" cy="299673"/>
            </a:xfrm>
            <a:prstGeom prst="line">
              <a:avLst/>
            </a:prstGeom>
            <a:ln w="19050">
              <a:solidFill>
                <a:schemeClr val="accent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46"/>
            <p:cNvCxnSpPr/>
            <p:nvPr>
              <p:custDataLst>
                <p:tags r:id="rId10"/>
              </p:custDataLst>
            </p:nvPr>
          </p:nvCxnSpPr>
          <p:spPr>
            <a:xfrm>
              <a:off x="7642763" y="2565315"/>
              <a:ext cx="606683" cy="0"/>
            </a:xfrm>
            <a:prstGeom prst="line">
              <a:avLst/>
            </a:prstGeom>
            <a:ln w="19050">
              <a:solidFill>
                <a:schemeClr val="accent1"/>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91" name="Group 47"/>
          <p:cNvGrpSpPr/>
          <p:nvPr>
            <p:custDataLst>
              <p:tags r:id="rId11"/>
            </p:custDataLst>
          </p:nvPr>
        </p:nvGrpSpPr>
        <p:grpSpPr bwMode="auto">
          <a:xfrm rot="-1354404" flipH="1" flipV="1">
            <a:off x="5046384" y="3893641"/>
            <a:ext cx="753441" cy="225031"/>
            <a:chOff x="7244862" y="2564012"/>
            <a:chExt cx="1005315" cy="299674"/>
          </a:xfrm>
        </p:grpSpPr>
        <p:cxnSp>
          <p:nvCxnSpPr>
            <p:cNvPr id="92" name="Straight Connector 48"/>
            <p:cNvCxnSpPr/>
            <p:nvPr>
              <p:custDataLst>
                <p:tags r:id="rId12"/>
              </p:custDataLst>
            </p:nvPr>
          </p:nvCxnSpPr>
          <p:spPr>
            <a:xfrm flipV="1">
              <a:off x="7245168" y="2564320"/>
              <a:ext cx="393867" cy="299674"/>
            </a:xfrm>
            <a:prstGeom prst="line">
              <a:avLst/>
            </a:prstGeom>
            <a:ln w="19050">
              <a:solidFill>
                <a:schemeClr val="accent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49"/>
            <p:cNvCxnSpPr/>
            <p:nvPr>
              <p:custDataLst>
                <p:tags r:id="rId13"/>
              </p:custDataLst>
            </p:nvPr>
          </p:nvCxnSpPr>
          <p:spPr>
            <a:xfrm>
              <a:off x="7644838" y="2564460"/>
              <a:ext cx="606683" cy="0"/>
            </a:xfrm>
            <a:prstGeom prst="line">
              <a:avLst/>
            </a:prstGeom>
            <a:ln w="19050">
              <a:solidFill>
                <a:schemeClr val="accent1"/>
              </a:solidFill>
              <a:headEnd type="none"/>
              <a:tailEnd type="oval" w="sm" len="sm"/>
            </a:ln>
          </p:spPr>
          <p:style>
            <a:lnRef idx="1">
              <a:schemeClr val="accent1"/>
            </a:lnRef>
            <a:fillRef idx="0">
              <a:schemeClr val="accent1"/>
            </a:fillRef>
            <a:effectRef idx="0">
              <a:schemeClr val="accent1"/>
            </a:effectRef>
            <a:fontRef idx="minor">
              <a:schemeClr val="tx1"/>
            </a:fontRef>
          </p:style>
        </p:cxnSp>
      </p:grpSp>
      <p:sp>
        <p:nvSpPr>
          <p:cNvPr id="96" name="TextBox 52"/>
          <p:cNvSpPr txBox="1"/>
          <p:nvPr>
            <p:custDataLst>
              <p:tags r:id="rId14"/>
            </p:custDataLst>
          </p:nvPr>
        </p:nvSpPr>
        <p:spPr>
          <a:xfrm>
            <a:off x="7653655" y="1812925"/>
            <a:ext cx="3388995" cy="2266950"/>
          </a:xfrm>
          <a:prstGeom prst="rect">
            <a:avLst/>
          </a:prstGeom>
          <a:noFill/>
        </p:spPr>
        <p:txBody>
          <a:bodyPr lIns="0" tIns="0" rIns="0" bIns="0">
            <a:noAutofit/>
          </a:bodyPr>
          <a:p>
            <a:pPr defTabSz="1087755">
              <a:lnSpc>
                <a:spcPct val="130000"/>
              </a:lnSpc>
              <a:defRPr/>
            </a:pPr>
            <a:r>
              <a:rPr lang="en-US" altLang="zh-CN" sz="1400" b="1" dirty="0">
                <a:solidFill>
                  <a:schemeClr val="accent2"/>
                </a:solidFill>
                <a:latin typeface="微软雅黑" panose="020B0503020204020204" charset="-122"/>
                <a:ea typeface="微软雅黑" panose="020B0503020204020204" charset="-122"/>
                <a:cs typeface="Open Sans" panose="020B0606030504020204" pitchFamily="34" charset="0"/>
              </a:rPr>
              <a:t> </a:t>
            </a:r>
            <a:r>
              <a:rPr lang="en-US" altLang="zh-CN" sz="1600" b="1" dirty="0">
                <a:solidFill>
                  <a:schemeClr val="accent2"/>
                </a:solidFill>
                <a:latin typeface="微软雅黑" panose="020B0503020204020204" charset="-122"/>
                <a:ea typeface="微软雅黑" panose="020B0503020204020204" charset="-122"/>
                <a:cs typeface="Open Sans" panose="020B0606030504020204" pitchFamily="34" charset="0"/>
              </a:rPr>
              <a:t>     </a:t>
            </a:r>
            <a:r>
              <a:rPr sz="1600" b="1" dirty="0">
                <a:solidFill>
                  <a:schemeClr val="accent2"/>
                </a:solidFill>
                <a:latin typeface="微软雅黑" panose="020B0503020204020204" charset="-122"/>
                <a:ea typeface="微软雅黑" panose="020B0503020204020204" charset="-122"/>
                <a:cs typeface="Open Sans" panose="020B0606030504020204" pitchFamily="34" charset="0"/>
              </a:rPr>
              <a:t>（三）创新性</a:t>
            </a:r>
            <a:endParaRPr sz="1600" b="1" dirty="0">
              <a:solidFill>
                <a:schemeClr val="accent2"/>
              </a:solidFill>
              <a:latin typeface="微软雅黑" panose="020B0503020204020204" charset="-122"/>
              <a:ea typeface="微软雅黑" panose="020B0503020204020204" charset="-122"/>
              <a:cs typeface="Open Sans" panose="020B0606030504020204" pitchFamily="34" charset="0"/>
            </a:endParaRPr>
          </a:p>
          <a:p>
            <a:pPr defTabSz="1087755">
              <a:lnSpc>
                <a:spcPct val="130000"/>
              </a:lnSpc>
              <a:defRPr/>
            </a:pPr>
            <a:r>
              <a:rPr lang="en-US" altLang="zh-CN" sz="1400" dirty="0">
                <a:solidFill>
                  <a:schemeClr val="tx1"/>
                </a:solidFill>
                <a:latin typeface="微软雅黑" panose="020B0503020204020204" charset="-122"/>
                <a:ea typeface="微软雅黑" panose="020B0503020204020204" charset="-122"/>
                <a:cs typeface="Open Sans" panose="020B0606030504020204" pitchFamily="34" charset="0"/>
              </a:rPr>
              <a:t>       </a:t>
            </a:r>
            <a:r>
              <a:rPr sz="1400" dirty="0">
                <a:solidFill>
                  <a:schemeClr val="tx1"/>
                </a:solidFill>
                <a:latin typeface="微软雅黑" panose="020B0503020204020204" charset="-122"/>
                <a:ea typeface="微软雅黑" panose="020B0503020204020204" charset="-122"/>
                <a:cs typeface="Open Sans" panose="020B0606030504020204" pitchFamily="34" charset="0"/>
              </a:rPr>
              <a:t>毕业论文应该是作者经过独立思考并形成自己的见解，在前人论述的基础上有所拓展、延伸。对某一阶段、某一学术领域的研究状况作综合归纳，予以综述；纠正前人研究出现的错误或弥补其不足。不抄袭，不照搬，不人云亦云，提倡创造，文章深刻、新颖，不猎奇怪谬。</a:t>
            </a:r>
            <a:endParaRPr sz="1400"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99" name="TextBox 55"/>
          <p:cNvSpPr txBox="1"/>
          <p:nvPr>
            <p:custDataLst>
              <p:tags r:id="rId15"/>
            </p:custDataLst>
          </p:nvPr>
        </p:nvSpPr>
        <p:spPr>
          <a:xfrm>
            <a:off x="7001510" y="4255770"/>
            <a:ext cx="3521710" cy="1549400"/>
          </a:xfrm>
          <a:prstGeom prst="rect">
            <a:avLst/>
          </a:prstGeom>
          <a:noFill/>
        </p:spPr>
        <p:txBody>
          <a:bodyPr wrap="square" lIns="0" tIns="0" rIns="0" bIns="0">
            <a:spAutoFit/>
          </a:bodyPr>
          <a:p>
            <a:pPr defTabSz="1087755">
              <a:lnSpc>
                <a:spcPct val="140000"/>
              </a:lnSpc>
              <a:defRPr/>
            </a:pPr>
            <a:r>
              <a:rPr lang="en-US" altLang="zh-CN" sz="1400" b="1" dirty="0">
                <a:solidFill>
                  <a:schemeClr val="accent2"/>
                </a:solidFill>
                <a:latin typeface="微软雅黑" panose="020B0503020204020204" charset="-122"/>
                <a:ea typeface="微软雅黑" panose="020B0503020204020204" charset="-122"/>
                <a:cs typeface="Open Sans" panose="020B0606030504020204" pitchFamily="34" charset="0"/>
              </a:rPr>
              <a:t>     </a:t>
            </a:r>
            <a:r>
              <a:rPr sz="1600" b="1" dirty="0">
                <a:solidFill>
                  <a:schemeClr val="accent2"/>
                </a:solidFill>
                <a:latin typeface="微软雅黑" panose="020B0503020204020204" charset="-122"/>
                <a:ea typeface="微软雅黑" panose="020B0503020204020204" charset="-122"/>
                <a:cs typeface="Open Sans" panose="020B0606030504020204" pitchFamily="34" charset="0"/>
              </a:rPr>
              <a:t>（四）专业性</a:t>
            </a:r>
            <a:endParaRPr b="1" dirty="0">
              <a:solidFill>
                <a:schemeClr val="accent2"/>
              </a:solidFill>
              <a:latin typeface="微软雅黑" panose="020B0503020204020204" charset="-122"/>
              <a:ea typeface="微软雅黑" panose="020B0503020204020204" charset="-122"/>
              <a:cs typeface="Open Sans" panose="020B0606030504020204" pitchFamily="34" charset="0"/>
            </a:endParaRPr>
          </a:p>
          <a:p>
            <a:pPr defTabSz="1087755">
              <a:lnSpc>
                <a:spcPct val="140000"/>
              </a:lnSpc>
              <a:defRPr/>
            </a:pPr>
            <a:r>
              <a:rPr lang="en-US" altLang="zh-CN" sz="1400" dirty="0">
                <a:solidFill>
                  <a:schemeClr val="tx1"/>
                </a:solidFill>
                <a:latin typeface="微软雅黑" panose="020B0503020204020204" charset="-122"/>
                <a:ea typeface="微软雅黑" panose="020B0503020204020204" charset="-122"/>
                <a:cs typeface="Open Sans" panose="020B0606030504020204" pitchFamily="34" charset="0"/>
              </a:rPr>
              <a:t>      </a:t>
            </a:r>
            <a:r>
              <a:rPr sz="1400" dirty="0">
                <a:solidFill>
                  <a:schemeClr val="tx1"/>
                </a:solidFill>
                <a:latin typeface="微软雅黑" panose="020B0503020204020204" charset="-122"/>
                <a:ea typeface="微软雅黑" panose="020B0503020204020204" charset="-122"/>
                <a:cs typeface="Open Sans" panose="020B0606030504020204" pitchFamily="34" charset="0"/>
              </a:rPr>
              <a:t>毕业论文是学生根据所学的专业，对该领域的某一个问题进行的专题探讨，在内容上有很强的专业性，在语言方面，也常用专业术语。</a:t>
            </a:r>
            <a:endParaRPr sz="1400"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2" name="TextBox 58"/>
          <p:cNvSpPr txBox="1"/>
          <p:nvPr>
            <p:custDataLst>
              <p:tags r:id="rId16"/>
            </p:custDataLst>
          </p:nvPr>
        </p:nvSpPr>
        <p:spPr>
          <a:xfrm>
            <a:off x="1577340" y="2136775"/>
            <a:ext cx="2917190" cy="1783715"/>
          </a:xfrm>
          <a:prstGeom prst="rect">
            <a:avLst/>
          </a:prstGeom>
          <a:noFill/>
        </p:spPr>
        <p:txBody>
          <a:bodyPr lIns="0" tIns="0" rIns="0" bIns="0">
            <a:noAutofit/>
          </a:bodyPr>
          <a:p>
            <a:pPr algn="l" defTabSz="1087755">
              <a:lnSpc>
                <a:spcPct val="130000"/>
              </a:lnSpc>
              <a:defRPr/>
            </a:pPr>
            <a:r>
              <a:rPr lang="en-US" altLang="zh-CN" sz="1400" b="1" dirty="0">
                <a:solidFill>
                  <a:schemeClr val="accent2"/>
                </a:solidFill>
                <a:latin typeface="微软雅黑" panose="020B0503020204020204" charset="-122"/>
                <a:ea typeface="微软雅黑" panose="020B0503020204020204" charset="-122"/>
                <a:cs typeface="Open Sans" panose="020B0606030504020204" pitchFamily="34" charset="0"/>
              </a:rPr>
              <a:t>     </a:t>
            </a:r>
            <a:r>
              <a:rPr sz="1600" b="1" dirty="0">
                <a:solidFill>
                  <a:schemeClr val="accent2"/>
                </a:solidFill>
                <a:latin typeface="微软雅黑" panose="020B0503020204020204" charset="-122"/>
                <a:ea typeface="微软雅黑" panose="020B0503020204020204" charset="-122"/>
                <a:cs typeface="Open Sans" panose="020B0606030504020204" pitchFamily="34" charset="0"/>
              </a:rPr>
              <a:t>（一）学术性</a:t>
            </a:r>
            <a:endParaRPr b="1" dirty="0">
              <a:solidFill>
                <a:schemeClr val="accent2"/>
              </a:solidFill>
              <a:latin typeface="微软雅黑" panose="020B0503020204020204" charset="-122"/>
              <a:ea typeface="微软雅黑" panose="020B0503020204020204" charset="-122"/>
              <a:cs typeface="Open Sans" panose="020B0606030504020204" pitchFamily="34" charset="0"/>
            </a:endParaRPr>
          </a:p>
          <a:p>
            <a:pPr algn="l" defTabSz="1087755">
              <a:lnSpc>
                <a:spcPct val="130000"/>
              </a:lnSpc>
              <a:defRPr/>
            </a:pPr>
            <a:r>
              <a:rPr lang="en-US" altLang="zh-CN" sz="1400" dirty="0">
                <a:solidFill>
                  <a:schemeClr val="tx1"/>
                </a:solidFill>
                <a:latin typeface="微软雅黑" panose="020B0503020204020204" charset="-122"/>
                <a:ea typeface="微软雅黑" panose="020B0503020204020204" charset="-122"/>
                <a:cs typeface="Open Sans" panose="020B0606030504020204" pitchFamily="34" charset="0"/>
              </a:rPr>
              <a:t>      </a:t>
            </a:r>
            <a:r>
              <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rPr>
              <a:t>学术性要求学生能对某一专业领域中繁杂凌乱的资料文献与理论研究状况进行分析、归纳；能够从中找出以往研究所存在的问题和不足，并能提出自己的想法与相应的对策。</a:t>
            </a:r>
            <a:endPar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5" name="TextBox 61"/>
          <p:cNvSpPr txBox="1"/>
          <p:nvPr>
            <p:custDataLst>
              <p:tags r:id="rId17"/>
            </p:custDataLst>
          </p:nvPr>
        </p:nvSpPr>
        <p:spPr>
          <a:xfrm>
            <a:off x="1590675" y="3980180"/>
            <a:ext cx="2987675" cy="1437640"/>
          </a:xfrm>
          <a:prstGeom prst="rect">
            <a:avLst/>
          </a:prstGeom>
          <a:noFill/>
        </p:spPr>
        <p:txBody>
          <a:bodyPr wrap="square" lIns="0" tIns="0" rIns="0" bIns="0">
            <a:spAutoFit/>
          </a:bodyPr>
          <a:p>
            <a:pPr algn="l" defTabSz="1087755">
              <a:lnSpc>
                <a:spcPct val="130000"/>
              </a:lnSpc>
              <a:defRPr/>
            </a:pPr>
            <a:r>
              <a:rPr lang="en-US" altLang="zh-CN" sz="1400" b="1" dirty="0">
                <a:solidFill>
                  <a:schemeClr val="accent2"/>
                </a:solidFill>
                <a:latin typeface="微软雅黑" panose="020B0503020204020204" charset="-122"/>
                <a:ea typeface="微软雅黑" panose="020B0503020204020204" charset="-122"/>
                <a:cs typeface="Open Sans" panose="020B0606030504020204" pitchFamily="34" charset="0"/>
              </a:rPr>
              <a:t>        </a:t>
            </a:r>
            <a:r>
              <a:rPr sz="1600" b="1" dirty="0">
                <a:solidFill>
                  <a:schemeClr val="accent2"/>
                </a:solidFill>
                <a:latin typeface="微软雅黑" panose="020B0503020204020204" charset="-122"/>
                <a:ea typeface="微软雅黑" panose="020B0503020204020204" charset="-122"/>
                <a:cs typeface="Open Sans" panose="020B0606030504020204" pitchFamily="34" charset="0"/>
              </a:rPr>
              <a:t>（二）科学性</a:t>
            </a:r>
            <a:endParaRPr sz="1600" b="1" dirty="0">
              <a:solidFill>
                <a:schemeClr val="accent2"/>
              </a:solidFill>
              <a:latin typeface="微软雅黑" panose="020B0503020204020204" charset="-122"/>
              <a:ea typeface="微软雅黑" panose="020B0503020204020204" charset="-122"/>
              <a:cs typeface="Open Sans" panose="020B0606030504020204" pitchFamily="34" charset="0"/>
            </a:endParaRPr>
          </a:p>
          <a:p>
            <a:pPr algn="l" defTabSz="1087755">
              <a:lnSpc>
                <a:spcPct val="130000"/>
              </a:lnSpc>
              <a:defRPr/>
            </a:pPr>
            <a:r>
              <a:rPr lang="en-US" altLang="zh-CN" sz="1400" dirty="0">
                <a:solidFill>
                  <a:schemeClr val="tx1"/>
                </a:solidFill>
                <a:latin typeface="微软雅黑" panose="020B0503020204020204" charset="-122"/>
                <a:ea typeface="微软雅黑" panose="020B0503020204020204" charset="-122"/>
                <a:cs typeface="Open Sans" panose="020B0606030504020204" pitchFamily="34" charset="0"/>
              </a:rPr>
              <a:t>       </a:t>
            </a:r>
            <a:r>
              <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rPr>
              <a:t>毕业论文应该是运用已掌握的知识，运用一定的技巧和方法，从现有的观点和成果中，经过分析综合、归纳推理得出的有创新性的科学理论。</a:t>
            </a:r>
            <a:endPar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nvGrpSpPr>
          <p:cNvPr id="106" name="Group 1"/>
          <p:cNvGrpSpPr/>
          <p:nvPr>
            <p:custDataLst>
              <p:tags r:id="rId18"/>
            </p:custDataLst>
          </p:nvPr>
        </p:nvGrpSpPr>
        <p:grpSpPr bwMode="auto">
          <a:xfrm>
            <a:off x="4577417" y="2212462"/>
            <a:ext cx="2954248" cy="2878959"/>
            <a:chOff x="4121518" y="1915221"/>
            <a:chExt cx="3939219" cy="3837413"/>
          </a:xfrm>
        </p:grpSpPr>
        <p:grpSp>
          <p:nvGrpSpPr>
            <p:cNvPr id="35856" name="Group 52"/>
            <p:cNvGrpSpPr/>
            <p:nvPr/>
          </p:nvGrpSpPr>
          <p:grpSpPr bwMode="auto">
            <a:xfrm>
              <a:off x="4121518" y="1915221"/>
              <a:ext cx="3939219" cy="3837413"/>
              <a:chOff x="3160707" y="1634350"/>
              <a:chExt cx="2825746" cy="2752719"/>
            </a:xfrm>
          </p:grpSpPr>
          <p:sp>
            <p:nvSpPr>
              <p:cNvPr id="107" name="Freeform 5"/>
              <p:cNvSpPr>
                <a:spLocks noEditPoints="1"/>
              </p:cNvSpPr>
              <p:nvPr>
                <p:custDataLst>
                  <p:tags r:id="rId19"/>
                </p:custDataLst>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chemeClr val="accent2"/>
              </a:solidFill>
              <a:ln w="9525">
                <a:noFill/>
                <a:round/>
              </a:ln>
            </p:spPr>
            <p:txBody>
              <a:bodyPr/>
              <a:p>
                <a:pPr defTabSz="685165">
                  <a:defRPr/>
                </a:pPr>
                <a:endParaRPr lang="en-US" sz="1800" dirty="0">
                  <a:latin typeface="+mn-lt"/>
                </a:endParaRPr>
              </a:p>
            </p:txBody>
          </p:sp>
          <p:sp>
            <p:nvSpPr>
              <p:cNvPr id="108" name="Freeform 6"/>
              <p:cNvSpPr>
                <a:spLocks noEditPoints="1"/>
              </p:cNvSpPr>
              <p:nvPr>
                <p:custDataLst>
                  <p:tags r:id="rId20"/>
                </p:custDataLst>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chemeClr val="accent1"/>
              </a:solidFill>
              <a:ln w="9525">
                <a:noFill/>
                <a:round/>
              </a:ln>
            </p:spPr>
            <p:txBody>
              <a:bodyPr/>
              <a:p>
                <a:pPr defTabSz="685165">
                  <a:defRPr/>
                </a:pPr>
                <a:endParaRPr lang="en-US" sz="1800" dirty="0">
                  <a:latin typeface="+mn-lt"/>
                </a:endParaRPr>
              </a:p>
            </p:txBody>
          </p:sp>
          <p:sp>
            <p:nvSpPr>
              <p:cNvPr id="109" name="Freeform 7"/>
              <p:cNvSpPr>
                <a:spLocks noEditPoints="1"/>
              </p:cNvSpPr>
              <p:nvPr>
                <p:custDataLst>
                  <p:tags r:id="rId21"/>
                </p:custDataLst>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chemeClr val="accent2"/>
              </a:solidFill>
              <a:ln w="9525">
                <a:noFill/>
                <a:round/>
              </a:ln>
            </p:spPr>
            <p:txBody>
              <a:bodyPr/>
              <a:p>
                <a:pPr defTabSz="685165">
                  <a:defRPr/>
                </a:pPr>
                <a:endParaRPr lang="en-US" sz="1800" dirty="0">
                  <a:latin typeface="+mn-lt"/>
                </a:endParaRPr>
              </a:p>
            </p:txBody>
          </p:sp>
          <p:sp>
            <p:nvSpPr>
              <p:cNvPr id="110" name="Freeform 8"/>
              <p:cNvSpPr>
                <a:spLocks noEditPoints="1"/>
              </p:cNvSpPr>
              <p:nvPr>
                <p:custDataLst>
                  <p:tags r:id="rId22"/>
                </p:custDataLst>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chemeClr val="accent1"/>
              </a:solidFill>
              <a:ln w="9525">
                <a:noFill/>
                <a:round/>
              </a:ln>
            </p:spPr>
            <p:txBody>
              <a:bodyPr/>
              <a:p>
                <a:pPr defTabSz="685165">
                  <a:defRPr/>
                </a:pPr>
                <a:endParaRPr lang="en-US" sz="1800" dirty="0">
                  <a:latin typeface="+mn-lt"/>
                </a:endParaRPr>
              </a:p>
            </p:txBody>
          </p:sp>
          <p:sp>
            <p:nvSpPr>
              <p:cNvPr id="111" name="Freeform 9"/>
              <p:cNvSpPr>
                <a:spLocks noEditPoints="1"/>
              </p:cNvSpPr>
              <p:nvPr>
                <p:custDataLst>
                  <p:tags r:id="rId23"/>
                </p:custDataLst>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a:p>
                <a:pPr defTabSz="685165">
                  <a:defRPr/>
                </a:pPr>
                <a:endParaRPr lang="en-US" sz="1800" dirty="0">
                  <a:latin typeface="+mn-lt"/>
                </a:endParaRPr>
              </a:p>
            </p:txBody>
          </p:sp>
          <p:sp>
            <p:nvSpPr>
              <p:cNvPr id="112" name="Freeform 10"/>
              <p:cNvSpPr>
                <a:spLocks noEditPoints="1"/>
              </p:cNvSpPr>
              <p:nvPr>
                <p:custDataLst>
                  <p:tags r:id="rId24"/>
                </p:custDataLst>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a:p>
                <a:pPr defTabSz="685165">
                  <a:defRPr/>
                </a:pPr>
                <a:endParaRPr lang="en-US" sz="1800" dirty="0">
                  <a:latin typeface="+mn-lt"/>
                </a:endParaRPr>
              </a:p>
            </p:txBody>
          </p:sp>
        </p:grpSp>
        <p:sp>
          <p:nvSpPr>
            <p:cNvPr id="35857" name="Shape 1094"/>
            <p:cNvSpPr/>
            <p:nvPr>
              <p:custDataLst>
                <p:tags r:id="rId25"/>
              </p:custDataLst>
            </p:nvPr>
          </p:nvSpPr>
          <p:spPr bwMode="auto">
            <a:xfrm>
              <a:off x="4568684" y="3131690"/>
              <a:ext cx="376996" cy="269235"/>
            </a:xfrm>
            <a:custGeom>
              <a:avLst/>
              <a:gdLst>
                <a:gd name="T0" fmla="*/ 188498 w 21600"/>
                <a:gd name="T1" fmla="*/ 134618 h 21600"/>
                <a:gd name="T2" fmla="*/ 188498 w 21600"/>
                <a:gd name="T3" fmla="*/ 134618 h 21600"/>
                <a:gd name="T4" fmla="*/ 188498 w 21600"/>
                <a:gd name="T5" fmla="*/ 134618 h 21600"/>
                <a:gd name="T6" fmla="*/ 188498 w 21600"/>
                <a:gd name="T7" fmla="*/ 13461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p>
              <a:endParaRPr lang="zh-CN" altLang="en-US" sz="1800"/>
            </a:p>
          </p:txBody>
        </p:sp>
        <p:sp>
          <p:nvSpPr>
            <p:cNvPr id="35858" name="Freeform 62"/>
            <p:cNvSpPr>
              <a:spLocks noEditPoints="1"/>
            </p:cNvSpPr>
            <p:nvPr>
              <p:custDataLst>
                <p:tags r:id="rId26"/>
              </p:custDataLst>
            </p:nvPr>
          </p:nvSpPr>
          <p:spPr bwMode="auto">
            <a:xfrm>
              <a:off x="5477986" y="3065772"/>
              <a:ext cx="320256" cy="360553"/>
            </a:xfrm>
            <a:custGeom>
              <a:avLst/>
              <a:gdLst>
                <a:gd name="T0" fmla="*/ 300240 w 320"/>
                <a:gd name="T1" fmla="*/ 0 h 360"/>
                <a:gd name="T2" fmla="*/ 256205 w 320"/>
                <a:gd name="T3" fmla="*/ 0 h 360"/>
                <a:gd name="T4" fmla="*/ 240192 w 320"/>
                <a:gd name="T5" fmla="*/ 20031 h 360"/>
                <a:gd name="T6" fmla="*/ 240192 w 320"/>
                <a:gd name="T7" fmla="*/ 360553 h 360"/>
                <a:gd name="T8" fmla="*/ 320256 w 320"/>
                <a:gd name="T9" fmla="*/ 360553 h 360"/>
                <a:gd name="T10" fmla="*/ 320256 w 320"/>
                <a:gd name="T11" fmla="*/ 20031 h 360"/>
                <a:gd name="T12" fmla="*/ 300240 w 320"/>
                <a:gd name="T13" fmla="*/ 0 h 360"/>
                <a:gd name="T14" fmla="*/ 180144 w 320"/>
                <a:gd name="T15" fmla="*/ 120184 h 360"/>
                <a:gd name="T16" fmla="*/ 136109 w 320"/>
                <a:gd name="T17" fmla="*/ 120184 h 360"/>
                <a:gd name="T18" fmla="*/ 120096 w 320"/>
                <a:gd name="T19" fmla="*/ 140215 h 360"/>
                <a:gd name="T20" fmla="*/ 120096 w 320"/>
                <a:gd name="T21" fmla="*/ 360553 h 360"/>
                <a:gd name="T22" fmla="*/ 200160 w 320"/>
                <a:gd name="T23" fmla="*/ 360553 h 360"/>
                <a:gd name="T24" fmla="*/ 200160 w 320"/>
                <a:gd name="T25" fmla="*/ 140215 h 360"/>
                <a:gd name="T26" fmla="*/ 180144 w 320"/>
                <a:gd name="T27" fmla="*/ 120184 h 360"/>
                <a:gd name="T28" fmla="*/ 60048 w 320"/>
                <a:gd name="T29" fmla="*/ 240369 h 360"/>
                <a:gd name="T30" fmla="*/ 16013 w 320"/>
                <a:gd name="T31" fmla="*/ 240369 h 360"/>
                <a:gd name="T32" fmla="*/ 0 w 320"/>
                <a:gd name="T33" fmla="*/ 260399 h 360"/>
                <a:gd name="T34" fmla="*/ 0 w 320"/>
                <a:gd name="T35" fmla="*/ 360553 h 360"/>
                <a:gd name="T36" fmla="*/ 80064 w 320"/>
                <a:gd name="T37" fmla="*/ 360553 h 360"/>
                <a:gd name="T38" fmla="*/ 80064 w 320"/>
                <a:gd name="T39" fmla="*/ 260399 h 360"/>
                <a:gd name="T40" fmla="*/ 60048 w 320"/>
                <a:gd name="T41" fmla="*/ 240369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1800"/>
            </a:p>
          </p:txBody>
        </p:sp>
        <p:sp>
          <p:nvSpPr>
            <p:cNvPr id="35859" name="Shape 1090"/>
            <p:cNvSpPr/>
            <p:nvPr>
              <p:custDataLst>
                <p:tags r:id="rId27"/>
              </p:custDataLst>
            </p:nvPr>
          </p:nvSpPr>
          <p:spPr bwMode="auto">
            <a:xfrm>
              <a:off x="6331218" y="3128517"/>
              <a:ext cx="396184" cy="336517"/>
            </a:xfrm>
            <a:custGeom>
              <a:avLst/>
              <a:gdLst>
                <a:gd name="T0" fmla="*/ 198092 w 21600"/>
                <a:gd name="T1" fmla="*/ 168259 h 21600"/>
                <a:gd name="T2" fmla="*/ 198092 w 21600"/>
                <a:gd name="T3" fmla="*/ 168259 h 21600"/>
                <a:gd name="T4" fmla="*/ 198092 w 21600"/>
                <a:gd name="T5" fmla="*/ 168259 h 21600"/>
                <a:gd name="T6" fmla="*/ 198092 w 21600"/>
                <a:gd name="T7" fmla="*/ 1682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p>
              <a:endParaRPr lang="zh-CN" altLang="en-US" sz="1800"/>
            </a:p>
          </p:txBody>
        </p:sp>
        <p:sp>
          <p:nvSpPr>
            <p:cNvPr id="35860" name="Shape 1687"/>
            <p:cNvSpPr/>
            <p:nvPr>
              <p:custDataLst>
                <p:tags r:id="rId28"/>
              </p:custDataLst>
            </p:nvPr>
          </p:nvSpPr>
          <p:spPr bwMode="auto">
            <a:xfrm>
              <a:off x="7266129" y="3116104"/>
              <a:ext cx="361315" cy="361342"/>
            </a:xfrm>
            <a:custGeom>
              <a:avLst/>
              <a:gdLst>
                <a:gd name="T0" fmla="*/ 180658 w 21600"/>
                <a:gd name="T1" fmla="*/ 180671 h 21600"/>
                <a:gd name="T2" fmla="*/ 180658 w 21600"/>
                <a:gd name="T3" fmla="*/ 180671 h 21600"/>
                <a:gd name="T4" fmla="*/ 180658 w 21600"/>
                <a:gd name="T5" fmla="*/ 180671 h 21600"/>
                <a:gd name="T6" fmla="*/ 180658 w 21600"/>
                <a:gd name="T7" fmla="*/ 18067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p>
              <a:endParaRPr lang="zh-CN" altLang="en-US" sz="1800"/>
            </a:p>
          </p:txBody>
        </p:sp>
      </p:grpSp>
    </p:spTree>
    <p:custDataLst>
      <p:tags r:id="rId29"/>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par>
                          <p:cTn id="8" fill="hold">
                            <p:stCondLst>
                              <p:cond delay="1000"/>
                            </p:stCondLst>
                            <p:childTnLst>
                              <p:par>
                                <p:cTn id="9" presetID="37" presetClass="entr" presetSubtype="0" fill="hold" nodeType="afterEffect">
                                  <p:stCondLst>
                                    <p:cond delay="0"/>
                                  </p:stCondLst>
                                  <p:childTnLst>
                                    <p:set>
                                      <p:cBhvr>
                                        <p:cTn id="10" dur="1" fill="hold">
                                          <p:stCondLst>
                                            <p:cond delay="0"/>
                                          </p:stCondLst>
                                        </p:cTn>
                                        <p:tgtEl>
                                          <p:spTgt spid="106"/>
                                        </p:tgtEl>
                                        <p:attrNameLst>
                                          <p:attrName>style.visibility</p:attrName>
                                        </p:attrNameLst>
                                      </p:cBhvr>
                                      <p:to>
                                        <p:strVal val="visible"/>
                                      </p:to>
                                    </p:set>
                                    <p:animEffect transition="in" filter="fade">
                                      <p:cBhvr>
                                        <p:cTn id="11" dur="500"/>
                                        <p:tgtEl>
                                          <p:spTgt spid="106"/>
                                        </p:tgtEl>
                                      </p:cBhvr>
                                    </p:animEffect>
                                    <p:anim calcmode="lin" valueType="num">
                                      <p:cBhvr>
                                        <p:cTn id="12" dur="500" fill="hold"/>
                                        <p:tgtEl>
                                          <p:spTgt spid="106"/>
                                        </p:tgtEl>
                                        <p:attrNameLst>
                                          <p:attrName>ppt_x</p:attrName>
                                        </p:attrNameLst>
                                      </p:cBhvr>
                                      <p:tavLst>
                                        <p:tav tm="0">
                                          <p:val>
                                            <p:strVal val="#ppt_x"/>
                                          </p:val>
                                        </p:tav>
                                        <p:tav tm="100000">
                                          <p:val>
                                            <p:strVal val="#ppt_x"/>
                                          </p:val>
                                        </p:tav>
                                      </p:tavLst>
                                    </p:anim>
                                    <p:anim calcmode="lin" valueType="num">
                                      <p:cBhvr>
                                        <p:cTn id="13" dur="450" decel="100000" fill="hold"/>
                                        <p:tgtEl>
                                          <p:spTgt spid="106"/>
                                        </p:tgtEl>
                                        <p:attrNameLst>
                                          <p:attrName>ppt_y</p:attrName>
                                        </p:attrNameLst>
                                      </p:cBhvr>
                                      <p:tavLst>
                                        <p:tav tm="0">
                                          <p:val>
                                            <p:strVal val="#ppt_y+1"/>
                                          </p:val>
                                        </p:tav>
                                        <p:tav tm="100000">
                                          <p:val>
                                            <p:strVal val="#ppt_y-.03"/>
                                          </p:val>
                                        </p:tav>
                                      </p:tavLst>
                                    </p:anim>
                                    <p:anim calcmode="lin" valueType="num">
                                      <p:cBhvr>
                                        <p:cTn id="14" dur="1" accel="100000" fill="hold">
                                          <p:stCondLst>
                                            <p:cond delay="499"/>
                                          </p:stCondLst>
                                        </p:cTn>
                                        <p:tgtEl>
                                          <p:spTgt spid="106"/>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22" presetClass="entr" presetSubtype="2" fill="hold" nodeType="afterEffect">
                                  <p:stCondLst>
                                    <p:cond delay="0"/>
                                  </p:stCondLst>
                                  <p:childTnLst>
                                    <p:set>
                                      <p:cBhvr>
                                        <p:cTn id="17" dur="1" fill="hold">
                                          <p:stCondLst>
                                            <p:cond delay="0"/>
                                          </p:stCondLst>
                                        </p:cTn>
                                        <p:tgtEl>
                                          <p:spTgt spid="85"/>
                                        </p:tgtEl>
                                        <p:attrNameLst>
                                          <p:attrName>style.visibility</p:attrName>
                                        </p:attrNameLst>
                                      </p:cBhvr>
                                      <p:to>
                                        <p:strVal val="visible"/>
                                      </p:to>
                                    </p:set>
                                    <p:animEffect transition="in" filter="wipe(right)">
                                      <p:cBhvr>
                                        <p:cTn id="18" dur="500"/>
                                        <p:tgtEl>
                                          <p:spTgt spid="85"/>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82"/>
                                        </p:tgtEl>
                                        <p:attrNameLst>
                                          <p:attrName>style.visibility</p:attrName>
                                        </p:attrNameLst>
                                      </p:cBhvr>
                                      <p:to>
                                        <p:strVal val="visible"/>
                                      </p:to>
                                    </p:set>
                                    <p:animEffect transition="in" filter="wipe(left)">
                                      <p:cBhvr>
                                        <p:cTn id="22" dur="500"/>
                                        <p:tgtEl>
                                          <p:spTgt spid="82"/>
                                        </p:tgtEl>
                                      </p:cBhvr>
                                    </p:animEffect>
                                  </p:childTnLst>
                                </p:cTn>
                              </p:par>
                            </p:childTnLst>
                          </p:cTn>
                        </p:par>
                        <p:par>
                          <p:cTn id="23" fill="hold">
                            <p:stCondLst>
                              <p:cond delay="2500"/>
                            </p:stCondLst>
                            <p:childTnLst>
                              <p:par>
                                <p:cTn id="24" presetID="22" presetClass="entr" presetSubtype="1" fill="hold" nodeType="afterEffect">
                                  <p:stCondLst>
                                    <p:cond delay="0"/>
                                  </p:stCondLst>
                                  <p:childTnLst>
                                    <p:set>
                                      <p:cBhvr>
                                        <p:cTn id="25" dur="1" fill="hold">
                                          <p:stCondLst>
                                            <p:cond delay="0"/>
                                          </p:stCondLst>
                                        </p:cTn>
                                        <p:tgtEl>
                                          <p:spTgt spid="91"/>
                                        </p:tgtEl>
                                        <p:attrNameLst>
                                          <p:attrName>style.visibility</p:attrName>
                                        </p:attrNameLst>
                                      </p:cBhvr>
                                      <p:to>
                                        <p:strVal val="visible"/>
                                      </p:to>
                                    </p:set>
                                    <p:animEffect transition="in" filter="wipe(up)">
                                      <p:cBhvr>
                                        <p:cTn id="26" dur="500"/>
                                        <p:tgtEl>
                                          <p:spTgt spid="91"/>
                                        </p:tgtEl>
                                      </p:cBhvr>
                                    </p:animEffect>
                                  </p:childTnLst>
                                </p:cTn>
                              </p:par>
                            </p:childTnLst>
                          </p:cTn>
                        </p:par>
                        <p:par>
                          <p:cTn id="27" fill="hold">
                            <p:stCondLst>
                              <p:cond delay="3000"/>
                            </p:stCondLst>
                            <p:childTnLst>
                              <p:par>
                                <p:cTn id="28" presetID="22" presetClass="entr" presetSubtype="1" fill="hold" nodeType="afterEffect">
                                  <p:stCondLst>
                                    <p:cond delay="0"/>
                                  </p:stCondLst>
                                  <p:childTnLst>
                                    <p:set>
                                      <p:cBhvr>
                                        <p:cTn id="29" dur="1" fill="hold">
                                          <p:stCondLst>
                                            <p:cond delay="0"/>
                                          </p:stCondLst>
                                        </p:cTn>
                                        <p:tgtEl>
                                          <p:spTgt spid="88"/>
                                        </p:tgtEl>
                                        <p:attrNameLst>
                                          <p:attrName>style.visibility</p:attrName>
                                        </p:attrNameLst>
                                      </p:cBhvr>
                                      <p:to>
                                        <p:strVal val="visible"/>
                                      </p:to>
                                    </p:set>
                                    <p:animEffect transition="in" filter="wipe(up)">
                                      <p:cBhvr>
                                        <p:cTn id="30"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左1"/>
          <p:cNvPicPr>
            <a:picLocks noChangeAspect="1"/>
          </p:cNvPicPr>
          <p:nvPr>
            <p:custDataLst>
              <p:tags r:id="rId1"/>
            </p:custDataLst>
          </p:nvPr>
        </p:nvPicPr>
        <p:blipFill>
          <a:blip r:embed="rId2"/>
          <a:stretch>
            <a:fillRect/>
          </a:stretch>
        </p:blipFill>
        <p:spPr>
          <a:xfrm>
            <a:off x="679450" y="4237990"/>
            <a:ext cx="2908300" cy="1981835"/>
          </a:xfrm>
          <a:prstGeom prst="rect">
            <a:avLst/>
          </a:prstGeom>
        </p:spPr>
      </p:pic>
      <p:pic>
        <p:nvPicPr>
          <p:cNvPr id="4" name="图片 3" descr="33"/>
          <p:cNvPicPr>
            <a:picLocks noChangeAspect="1"/>
          </p:cNvPicPr>
          <p:nvPr>
            <p:custDataLst>
              <p:tags r:id="rId3"/>
            </p:custDataLst>
          </p:nvPr>
        </p:nvPicPr>
        <p:blipFill>
          <a:blip r:embed="rId4"/>
          <a:stretch>
            <a:fillRect/>
          </a:stretch>
        </p:blipFill>
        <p:spPr>
          <a:xfrm>
            <a:off x="7978140" y="4505960"/>
            <a:ext cx="3618865" cy="181356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毕业论文</a:t>
              </a:r>
              <a:endParaRPr lang="en-US" altLang="zh-CN" sz="2400" dirty="0">
                <a:solidFill>
                  <a:srgbClr val="418783"/>
                </a:solidFill>
                <a:cs typeface="+mn-ea"/>
                <a:sym typeface="+mn-lt"/>
              </a:endParaRPr>
            </a:p>
          </p:txBody>
        </p:sp>
      </p:grpSp>
      <p:sp>
        <p:nvSpPr>
          <p:cNvPr id="13" name="矩形 12"/>
          <p:cNvSpPr/>
          <p:nvPr>
            <p:custDataLst>
              <p:tags r:id="rId5"/>
            </p:custDataLst>
          </p:nvPr>
        </p:nvSpPr>
        <p:spPr>
          <a:xfrm>
            <a:off x="1490345" y="1484630"/>
            <a:ext cx="9080500" cy="4215130"/>
          </a:xfrm>
          <a:prstGeom prst="rect">
            <a:avLst/>
          </a:prstGeom>
        </p:spPr>
        <p:txBody>
          <a:bodyPr wrap="square">
            <a:noAutofit/>
          </a:bodyPr>
          <a:p>
            <a:pPr indent="457200" algn="ctr" fontAlgn="auto">
              <a:lnSpc>
                <a:spcPct val="130000"/>
              </a:lnSpc>
              <a:spcAft>
                <a:spcPts val="600"/>
              </a:spcAft>
            </a:pPr>
            <a:r>
              <a:rPr sz="1600" b="1" dirty="0">
                <a:solidFill>
                  <a:schemeClr val="accent1"/>
                </a:solidFill>
                <a:latin typeface="微软雅黑" panose="020B0503020204020204" charset="-122"/>
                <a:ea typeface="微软雅黑" panose="020B0503020204020204" charset="-122"/>
                <a:cs typeface="微软雅黑" panose="020B0503020204020204" charset="-122"/>
                <a:sym typeface="+mn-ea"/>
              </a:rPr>
              <a:t>毕业论文答辩艺术</a:t>
            </a:r>
            <a:endParaRPr sz="1600"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30000"/>
              </a:lnSpc>
              <a:spcAft>
                <a:spcPts val="600"/>
              </a:spcAft>
            </a:pPr>
            <a:r>
              <a:rPr sz="1600" b="1" dirty="0">
                <a:latin typeface="仿宋" panose="02010609060101010101" charset="-122"/>
                <a:ea typeface="仿宋" panose="02010609060101010101" charset="-122"/>
                <a:cs typeface="微软雅黑" panose="020B0503020204020204" charset="-122"/>
                <a:sym typeface="+mn-ea"/>
              </a:rPr>
              <a:t>一、图表穿插</a:t>
            </a:r>
            <a:endParaRPr sz="1600" b="1" dirty="0">
              <a:latin typeface="仿宋" panose="02010609060101010101" charset="-122"/>
              <a:ea typeface="仿宋" panose="02010609060101010101" charset="-122"/>
              <a:cs typeface="微软雅黑" panose="020B0503020204020204" charset="-122"/>
              <a:sym typeface="+mn-ea"/>
            </a:endParaRPr>
          </a:p>
          <a:p>
            <a:pPr indent="457200" algn="just" fontAlgn="auto">
              <a:lnSpc>
                <a:spcPct val="130000"/>
              </a:lnSpc>
              <a:spcAft>
                <a:spcPts val="600"/>
              </a:spcAft>
            </a:pPr>
            <a:r>
              <a:rPr sz="1600" b="1" dirty="0">
                <a:latin typeface="仿宋" panose="02010609060101010101" charset="-122"/>
                <a:ea typeface="仿宋" panose="02010609060101010101" charset="-122"/>
                <a:cs typeface="微软雅黑" panose="020B0503020204020204" charset="-122"/>
                <a:sym typeface="+mn-ea"/>
              </a:rPr>
              <a:t>任何毕业论文，无论是文科还是理科都或多或少地涉及用图表表达论文观点的可能，应该有此准备。图表不仅是一种直观的表达观点的方法，更是一种调节论文答辩会气氛的手段，特别是对论文答辩委员会成员来讲，长时间地听述，听觉难免会有排斥性，不再对你论述的内容接纳吸收，这样，必然对你的毕业论文答辩成绩有所影响。所以，应该在论文答辩过程中适当穿插图表或类似图表的其他媒介以提高你的论文答辩成绩。</a:t>
            </a:r>
            <a:endParaRPr sz="1600" b="1" dirty="0">
              <a:latin typeface="仿宋" panose="02010609060101010101" charset="-122"/>
              <a:ea typeface="仿宋" panose="02010609060101010101" charset="-122"/>
              <a:cs typeface="微软雅黑" panose="020B0503020204020204" charset="-122"/>
              <a:sym typeface="+mn-ea"/>
            </a:endParaRPr>
          </a:p>
          <a:p>
            <a:pPr indent="457200" algn="just" fontAlgn="auto">
              <a:lnSpc>
                <a:spcPct val="130000"/>
              </a:lnSpc>
              <a:spcAft>
                <a:spcPts val="600"/>
              </a:spcAft>
            </a:pPr>
            <a:r>
              <a:rPr sz="1600" b="1" dirty="0">
                <a:latin typeface="仿宋" panose="02010609060101010101" charset="-122"/>
                <a:ea typeface="仿宋" panose="02010609060101010101" charset="-122"/>
                <a:cs typeface="微软雅黑" panose="020B0503020204020204" charset="-122"/>
                <a:sym typeface="+mn-ea"/>
              </a:rPr>
              <a:t>二、语流适中</a:t>
            </a:r>
            <a:endParaRPr sz="1600" b="1" dirty="0">
              <a:latin typeface="仿宋" panose="02010609060101010101" charset="-122"/>
              <a:ea typeface="仿宋" panose="02010609060101010101" charset="-122"/>
              <a:cs typeface="微软雅黑" panose="020B0503020204020204" charset="-122"/>
              <a:sym typeface="+mn-ea"/>
            </a:endParaRPr>
          </a:p>
          <a:p>
            <a:pPr indent="457200" algn="just" fontAlgn="auto">
              <a:lnSpc>
                <a:spcPct val="130000"/>
              </a:lnSpc>
              <a:spcAft>
                <a:spcPts val="600"/>
              </a:spcAft>
            </a:pPr>
            <a:r>
              <a:rPr sz="1600" b="1" dirty="0">
                <a:latin typeface="仿宋" panose="02010609060101010101" charset="-122"/>
                <a:ea typeface="仿宋" panose="02010609060101010101" charset="-122"/>
                <a:cs typeface="微软雅黑" panose="020B0503020204020204" charset="-122"/>
                <a:sym typeface="+mn-ea"/>
              </a:rPr>
              <a:t>进行毕业论文答辩的同学一般都是首次。无数事实证明，论文答辩时，学生说话速度往往会越来越快，以致答辩委员会成员听不清楚，影响答辩成绩。故答辩学生一定要注意在论文答辩过程中的语流速度，要有急有缓，有轻有重，不能像连珠炮似的轰向听众。</a:t>
            </a:r>
            <a:endParaRPr sz="1600" b="1" dirty="0">
              <a:latin typeface="仿宋" panose="02010609060101010101" charset="-122"/>
              <a:ea typeface="仿宋" panose="02010609060101010101"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63787"/>
          </a:xfrm>
          <a:prstGeom prst="rect">
            <a:avLst/>
          </a:prstGeom>
        </p:spPr>
      </p:pic>
      <p:grpSp>
        <p:nvGrpSpPr>
          <p:cNvPr id="5" name="组合 4"/>
          <p:cNvGrpSpPr/>
          <p:nvPr/>
        </p:nvGrpSpPr>
        <p:grpSpPr>
          <a:xfrm>
            <a:off x="359912" y="332482"/>
            <a:ext cx="1781404" cy="494183"/>
            <a:chOff x="359912" y="332482"/>
            <a:chExt cx="1781404" cy="494183"/>
          </a:xfrm>
        </p:grpSpPr>
        <p:sp>
          <p:nvSpPr>
            <p:cNvPr id="6"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7" name="文本框 6"/>
            <p:cNvSpPr txBox="1"/>
            <p:nvPr/>
          </p:nvSpPr>
          <p:spPr>
            <a:xfrm>
              <a:off x="1064294" y="365000"/>
              <a:ext cx="1077022" cy="461665"/>
            </a:xfrm>
            <a:prstGeom prst="rect">
              <a:avLst/>
            </a:prstGeom>
            <a:noFill/>
          </p:spPr>
          <p:txBody>
            <a:bodyPr wrap="square" rtlCol="0" anchor="t">
              <a:spAutoFit/>
            </a:bodyPr>
            <a:lstStyle/>
            <a:p>
              <a:pPr>
                <a:buClrTx/>
                <a:buSzTx/>
                <a:buFontTx/>
              </a:pPr>
              <a:r>
                <a:rPr lang="en-US" sz="2400" b="1" dirty="0">
                  <a:solidFill>
                    <a:srgbClr val="418783"/>
                  </a:solidFill>
                  <a:cs typeface="+mn-ea"/>
                  <a:sym typeface="+mn-lt"/>
                </a:rPr>
                <a:t>LOGO</a:t>
              </a:r>
              <a:endParaRPr sz="2400" b="1" dirty="0">
                <a:solidFill>
                  <a:srgbClr val="418783"/>
                </a:solidFill>
                <a:cs typeface="+mn-ea"/>
                <a:sym typeface="+mn-lt"/>
              </a:endParaRPr>
            </a:p>
          </p:txBody>
        </p:sp>
      </p:grpSp>
      <p:sp>
        <p:nvSpPr>
          <p:cNvPr id="19" name="文本框 18"/>
          <p:cNvSpPr txBox="1"/>
          <p:nvPr/>
        </p:nvSpPr>
        <p:spPr>
          <a:xfrm>
            <a:off x="807720" y="1238431"/>
            <a:ext cx="10576560" cy="1586230"/>
          </a:xfrm>
          <a:prstGeom prst="rect">
            <a:avLst/>
          </a:prstGeom>
          <a:noFill/>
        </p:spPr>
        <p:txBody>
          <a:bodyPr wrap="square">
            <a:spAutoFit/>
          </a:bodyPr>
          <a:lstStyle/>
          <a:p>
            <a:pPr algn="ctr">
              <a:lnSpc>
                <a:spcPct val="180000"/>
              </a:lnSpc>
              <a:spcBef>
                <a:spcPts val="0"/>
              </a:spcBef>
            </a:pPr>
            <a:r>
              <a:rPr sz="5400" b="1" dirty="0">
                <a:solidFill>
                  <a:srgbClr val="418783"/>
                </a:solidFill>
                <a:latin typeface="微软雅黑" panose="020B0503020204020204" charset="-122"/>
                <a:ea typeface="微软雅黑" panose="020B0503020204020204" charset="-122"/>
                <a:cs typeface="+mn-ea"/>
                <a:sym typeface="+mn-lt"/>
              </a:rPr>
              <a:t>项目八　学术应用文写作</a:t>
            </a:r>
            <a:endParaRPr sz="5400" b="1" dirty="0">
              <a:solidFill>
                <a:srgbClr val="418783"/>
              </a:solidFill>
              <a:latin typeface="微软雅黑" panose="020B0503020204020204" charset="-122"/>
              <a:ea typeface="微软雅黑" panose="020B0503020204020204" charset="-122"/>
              <a:cs typeface="+mn-ea"/>
              <a:sym typeface="+mn-lt"/>
            </a:endParaRPr>
          </a:p>
        </p:txBody>
      </p:sp>
      <p:sp>
        <p:nvSpPr>
          <p:cNvPr id="3" name="矩形 2"/>
          <p:cNvSpPr/>
          <p:nvPr>
            <p:custDataLst>
              <p:tags r:id="rId2"/>
            </p:custDataLst>
          </p:nvPr>
        </p:nvSpPr>
        <p:spPr>
          <a:xfrm>
            <a:off x="2559050" y="2940685"/>
            <a:ext cx="6868160" cy="968375"/>
          </a:xfrm>
          <a:prstGeom prst="rect">
            <a:avLst/>
          </a:prstGeom>
        </p:spPr>
        <p:txBody>
          <a:bodyPr wrap="square">
            <a:spAutoFit/>
          </a:bodyPr>
          <a:p>
            <a:pPr indent="508000" algn="just" fontAlgn="auto">
              <a:lnSpc>
                <a:spcPct val="130000"/>
              </a:lnSpc>
              <a:spcAft>
                <a:spcPts val="600"/>
              </a:spcAft>
              <a:extLst>
                <a:ext uri="{35155182-B16C-46BC-9424-99874614C6A1}">
                  <wpsdc:indentchars xmlns:wpsdc="http://www.wps.cn/officeDocument/2017/drawingmlCustomData" val="200" checksum="282533468"/>
                </a:ext>
              </a:extLst>
            </a:pPr>
            <a:r>
              <a:rPr sz="2000" dirty="0">
                <a:solidFill>
                  <a:schemeClr val="accent1"/>
                </a:solidFill>
                <a:latin typeface="微软雅黑" panose="020B0503020204020204" charset="-122"/>
                <a:ea typeface="微软雅黑" panose="020B0503020204020204" charset="-122"/>
                <a:cs typeface="微软雅黑" panose="020B0503020204020204" charset="-122"/>
              </a:rPr>
              <a:t>任务一　实验报告</a:t>
            </a:r>
            <a:endParaRPr sz="2000" dirty="0">
              <a:solidFill>
                <a:schemeClr val="accent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30000"/>
              </a:lnSpc>
              <a:spcAft>
                <a:spcPts val="600"/>
              </a:spcAft>
              <a:extLst>
                <a:ext uri="{35155182-B16C-46BC-9424-99874614C6A1}">
                  <wpsdc:indentchars xmlns:wpsdc="http://www.wps.cn/officeDocument/2017/drawingmlCustomData" val="200" checksum="282533468"/>
                </a:ext>
              </a:extLst>
            </a:pPr>
            <a:r>
              <a:rPr sz="2000" dirty="0">
                <a:solidFill>
                  <a:schemeClr val="accent1"/>
                </a:solidFill>
                <a:latin typeface="微软雅黑" panose="020B0503020204020204" charset="-122"/>
                <a:ea typeface="微软雅黑" panose="020B0503020204020204" charset="-122"/>
                <a:cs typeface="微软雅黑" panose="020B0503020204020204" charset="-122"/>
              </a:rPr>
              <a:t>任务二　毕业论文</a:t>
            </a:r>
            <a:endParaRPr sz="2000" dirty="0">
              <a:solidFill>
                <a:schemeClr val="accent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左1"/>
          <p:cNvPicPr>
            <a:picLocks noChangeAspect="1"/>
          </p:cNvPicPr>
          <p:nvPr>
            <p:custDataLst>
              <p:tags r:id="rId1"/>
            </p:custDataLst>
          </p:nvPr>
        </p:nvPicPr>
        <p:blipFill>
          <a:blip r:embed="rId2"/>
          <a:stretch>
            <a:fillRect/>
          </a:stretch>
        </p:blipFill>
        <p:spPr>
          <a:xfrm>
            <a:off x="679450" y="4237990"/>
            <a:ext cx="2908300" cy="1981835"/>
          </a:xfrm>
          <a:prstGeom prst="rect">
            <a:avLst/>
          </a:prstGeom>
        </p:spPr>
      </p:pic>
      <p:pic>
        <p:nvPicPr>
          <p:cNvPr id="4" name="图片 3" descr="33"/>
          <p:cNvPicPr>
            <a:picLocks noChangeAspect="1"/>
          </p:cNvPicPr>
          <p:nvPr>
            <p:custDataLst>
              <p:tags r:id="rId3"/>
            </p:custDataLst>
          </p:nvPr>
        </p:nvPicPr>
        <p:blipFill>
          <a:blip r:embed="rId4"/>
          <a:stretch>
            <a:fillRect/>
          </a:stretch>
        </p:blipFill>
        <p:spPr>
          <a:xfrm>
            <a:off x="7978140" y="4505960"/>
            <a:ext cx="3618865" cy="181356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毕业论文</a:t>
              </a:r>
              <a:endParaRPr lang="en-US" altLang="zh-CN" sz="2400" dirty="0">
                <a:solidFill>
                  <a:srgbClr val="418783"/>
                </a:solidFill>
                <a:cs typeface="+mn-ea"/>
                <a:sym typeface="+mn-lt"/>
              </a:endParaRPr>
            </a:p>
          </p:txBody>
        </p:sp>
      </p:grpSp>
      <p:sp>
        <p:nvSpPr>
          <p:cNvPr id="13" name="矩形 12"/>
          <p:cNvSpPr/>
          <p:nvPr>
            <p:custDataLst>
              <p:tags r:id="rId5"/>
            </p:custDataLst>
          </p:nvPr>
        </p:nvSpPr>
        <p:spPr>
          <a:xfrm>
            <a:off x="1490345" y="1536700"/>
            <a:ext cx="9080500" cy="4215130"/>
          </a:xfrm>
          <a:prstGeom prst="rect">
            <a:avLst/>
          </a:prstGeom>
        </p:spPr>
        <p:txBody>
          <a:bodyPr wrap="square">
            <a:noAutofit/>
          </a:bodyPr>
          <a:p>
            <a:pPr indent="457200" algn="just" fontAlgn="auto">
              <a:lnSpc>
                <a:spcPct val="140000"/>
              </a:lnSpc>
              <a:spcAft>
                <a:spcPts val="600"/>
              </a:spcAft>
            </a:pPr>
            <a:r>
              <a:rPr sz="1600" b="1" dirty="0">
                <a:latin typeface="仿宋" panose="02010609060101010101" charset="-122"/>
                <a:ea typeface="仿宋" panose="02010609060101010101" charset="-122"/>
                <a:cs typeface="仿宋" panose="02010609060101010101" charset="-122"/>
                <a:sym typeface="+mn-ea"/>
              </a:rPr>
              <a:t>三、目光移动</a:t>
            </a:r>
            <a:endParaRPr sz="1600" b="1" dirty="0">
              <a:latin typeface="仿宋" panose="02010609060101010101" charset="-122"/>
              <a:ea typeface="仿宋" panose="02010609060101010101" charset="-122"/>
              <a:cs typeface="仿宋" panose="02010609060101010101" charset="-122"/>
              <a:sym typeface="+mn-ea"/>
            </a:endParaRPr>
          </a:p>
          <a:p>
            <a:pPr indent="457200" algn="just" fontAlgn="auto">
              <a:lnSpc>
                <a:spcPct val="140000"/>
              </a:lnSpc>
              <a:spcAft>
                <a:spcPts val="600"/>
              </a:spcAft>
            </a:pPr>
            <a:r>
              <a:rPr sz="1600" b="1" dirty="0">
                <a:latin typeface="仿宋" panose="02010609060101010101" charset="-122"/>
                <a:ea typeface="仿宋" panose="02010609060101010101" charset="-122"/>
                <a:cs typeface="仿宋" panose="02010609060101010101" charset="-122"/>
                <a:sym typeface="+mn-ea"/>
              </a:rPr>
              <a:t>毕业生在论文答辩时，一般可脱稿，也可半脱稿，也可完全不脱稿。但不管哪种方式，都应注意自己的目光，目光要时常飘向论文答辩委员会成员及会场上的同学们。这是你在用目光与听众进行交流，使听众对你的论题产生兴趣的一种手段。在毕业论文答辩会上，由于听的时间过长，听众们难免会有分神现象，这时，目光的投射会很礼貌地将他们的注意力“拉”回来，跟着你的思路走。</a:t>
            </a:r>
            <a:endParaRPr sz="1600" b="1" dirty="0">
              <a:latin typeface="仿宋" panose="02010609060101010101" charset="-122"/>
              <a:ea typeface="仿宋" panose="02010609060101010101" charset="-122"/>
              <a:cs typeface="仿宋" panose="02010609060101010101" charset="-122"/>
              <a:sym typeface="+mn-ea"/>
            </a:endParaRPr>
          </a:p>
          <a:p>
            <a:pPr indent="457200" algn="just" fontAlgn="auto">
              <a:lnSpc>
                <a:spcPct val="140000"/>
              </a:lnSpc>
              <a:spcAft>
                <a:spcPts val="600"/>
              </a:spcAft>
            </a:pPr>
            <a:r>
              <a:rPr sz="1600" b="1" dirty="0">
                <a:latin typeface="仿宋" panose="02010609060101010101" charset="-122"/>
                <a:ea typeface="仿宋" panose="02010609060101010101" charset="-122"/>
                <a:cs typeface="仿宋" panose="02010609060101010101" charset="-122"/>
                <a:sym typeface="+mn-ea"/>
              </a:rPr>
              <a:t>四、体态语辅助</a:t>
            </a:r>
            <a:endParaRPr sz="1600" b="1" dirty="0">
              <a:latin typeface="仿宋" panose="02010609060101010101" charset="-122"/>
              <a:ea typeface="仿宋" panose="02010609060101010101" charset="-122"/>
              <a:cs typeface="仿宋" panose="02010609060101010101" charset="-122"/>
              <a:sym typeface="+mn-ea"/>
            </a:endParaRPr>
          </a:p>
          <a:p>
            <a:pPr indent="457200" algn="just" fontAlgn="auto">
              <a:lnSpc>
                <a:spcPct val="140000"/>
              </a:lnSpc>
              <a:spcAft>
                <a:spcPts val="600"/>
              </a:spcAft>
            </a:pPr>
            <a:r>
              <a:rPr sz="1600" b="1" dirty="0">
                <a:latin typeface="仿宋" panose="02010609060101010101" charset="-122"/>
                <a:ea typeface="仿宋" panose="02010609060101010101" charset="-122"/>
                <a:cs typeface="仿宋" panose="02010609060101010101" charset="-122"/>
                <a:sym typeface="+mn-ea"/>
              </a:rPr>
              <a:t>虽然毕业论文答辩同其他论文答辩一样以口语为主，但适当的体态语运用会辅助论文答辩，使答辩效果更好。特别是手势语言的恰当运用会显得自信、有力、不容辩驳。相反，如果你在论文答辩过程中始终直挺挺地站着，或者始终如一地低头，即使你的论文结构再合理、主题再新颖、结论再正确，答辩效果也会大受影响。所以在毕业论文答辩时，一定要注意使用体态语。</a:t>
            </a:r>
            <a:endParaRPr sz="1600" b="1" dirty="0">
              <a:latin typeface="仿宋" panose="02010609060101010101" charset="-122"/>
              <a:ea typeface="仿宋" panose="02010609060101010101" charset="-122"/>
              <a:cs typeface="仿宋" panose="02010609060101010101" charset="-122"/>
              <a:sym typeface="+mn-ea"/>
            </a:endParaRPr>
          </a:p>
          <a:p>
            <a:pPr indent="457200" algn="just" fontAlgn="auto">
              <a:lnSpc>
                <a:spcPct val="120000"/>
              </a:lnSpc>
              <a:spcAft>
                <a:spcPts val="600"/>
              </a:spcAft>
            </a:pPr>
            <a:endParaRPr sz="1600" b="1" dirty="0">
              <a:latin typeface="仿宋" panose="02010609060101010101" charset="-122"/>
              <a:ea typeface="仿宋" panose="02010609060101010101" charset="-122"/>
              <a:cs typeface="仿宋" panose="02010609060101010101"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3"/>
          <p:cNvPicPr>
            <a:picLocks noChangeAspect="1"/>
          </p:cNvPicPr>
          <p:nvPr>
            <p:custDataLst>
              <p:tags r:id="rId1"/>
            </p:custDataLst>
          </p:nvPr>
        </p:nvPicPr>
        <p:blipFill>
          <a:blip r:embed="rId2"/>
          <a:stretch>
            <a:fillRect/>
          </a:stretch>
        </p:blipFill>
        <p:spPr>
          <a:xfrm>
            <a:off x="7978140" y="4505960"/>
            <a:ext cx="3618865" cy="181356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毕业论文</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412240" y="1484630"/>
            <a:ext cx="9542145" cy="4930775"/>
          </a:xfrm>
          <a:prstGeom prst="rect">
            <a:avLst/>
          </a:prstGeom>
        </p:spPr>
        <p:txBody>
          <a:bodyPr wrap="square">
            <a:noAutofit/>
          </a:bodyPr>
          <a:p>
            <a:pPr indent="457200" algn="just" fontAlgn="auto">
              <a:lnSpc>
                <a:spcPct val="100000"/>
              </a:lnSpc>
              <a:spcAft>
                <a:spcPts val="600"/>
              </a:spcAft>
            </a:pPr>
            <a:r>
              <a:rPr sz="1600" b="1" dirty="0">
                <a:latin typeface="仿宋" panose="02010609060101010101" charset="-122"/>
                <a:ea typeface="仿宋" panose="02010609060101010101" charset="-122"/>
                <a:cs typeface="仿宋" panose="02010609060101010101" charset="-122"/>
                <a:sym typeface="+mn-ea"/>
              </a:rPr>
              <a:t>五、时间控制</a:t>
            </a:r>
            <a:endParaRPr sz="1600" b="1" dirty="0">
              <a:latin typeface="仿宋" panose="02010609060101010101" charset="-122"/>
              <a:ea typeface="仿宋" panose="02010609060101010101" charset="-122"/>
              <a:cs typeface="仿宋" panose="02010609060101010101" charset="-122"/>
              <a:sym typeface="+mn-ea"/>
            </a:endParaRPr>
          </a:p>
          <a:p>
            <a:pPr indent="457200" algn="just" fontAlgn="auto">
              <a:lnSpc>
                <a:spcPct val="100000"/>
              </a:lnSpc>
              <a:spcAft>
                <a:spcPts val="600"/>
              </a:spcAft>
            </a:pPr>
            <a:r>
              <a:rPr sz="1600" b="1" dirty="0">
                <a:latin typeface="仿宋" panose="02010609060101010101" charset="-122"/>
                <a:ea typeface="仿宋" panose="02010609060101010101" charset="-122"/>
                <a:cs typeface="仿宋" panose="02010609060101010101" charset="-122"/>
                <a:sym typeface="+mn-ea"/>
              </a:rPr>
              <a:t>一般在比较正规的论文答辩会上，都对答辩人有答辩时间要求，因此，学生在进行毕业论文答辩时应重视论文答辩时间的掌握。对论文答辩时间的控制要有力度，到该截止的时间立即结束。这样显得有准备，对内容的掌握和控制也轻车熟路，容易给毕业论文答辩委员会成员一个良好的印象。因此，在毕业论文答辩前应该对将要答辩的内容有时间上的估计。当然，在毕业论文答辩过程中灵活地减少或增加也是对论文答辩时间控制的一种表现，应该重视。</a:t>
            </a:r>
            <a:endParaRPr sz="1600" b="1" dirty="0">
              <a:latin typeface="仿宋" panose="02010609060101010101" charset="-122"/>
              <a:ea typeface="仿宋" panose="02010609060101010101" charset="-122"/>
              <a:cs typeface="仿宋" panose="02010609060101010101" charset="-122"/>
              <a:sym typeface="+mn-ea"/>
            </a:endParaRPr>
          </a:p>
          <a:p>
            <a:pPr indent="457200" algn="just" fontAlgn="auto">
              <a:lnSpc>
                <a:spcPct val="100000"/>
              </a:lnSpc>
              <a:spcAft>
                <a:spcPts val="600"/>
              </a:spcAft>
            </a:pPr>
            <a:r>
              <a:rPr sz="1600" b="1" dirty="0">
                <a:latin typeface="仿宋" panose="02010609060101010101" charset="-122"/>
                <a:ea typeface="仿宋" panose="02010609060101010101" charset="-122"/>
                <a:cs typeface="仿宋" panose="02010609060101010101" charset="-122"/>
                <a:sym typeface="+mn-ea"/>
              </a:rPr>
              <a:t>六、紧扣主题</a:t>
            </a:r>
            <a:endParaRPr sz="1600" b="1" dirty="0">
              <a:latin typeface="仿宋" panose="02010609060101010101" charset="-122"/>
              <a:ea typeface="仿宋" panose="02010609060101010101" charset="-122"/>
              <a:cs typeface="仿宋" panose="02010609060101010101" charset="-122"/>
              <a:sym typeface="+mn-ea"/>
            </a:endParaRPr>
          </a:p>
          <a:p>
            <a:pPr indent="457200" algn="just" fontAlgn="auto">
              <a:lnSpc>
                <a:spcPct val="100000"/>
              </a:lnSpc>
              <a:spcAft>
                <a:spcPts val="600"/>
              </a:spcAft>
            </a:pPr>
            <a:r>
              <a:rPr sz="1600" b="1" dirty="0">
                <a:latin typeface="仿宋" panose="02010609060101010101" charset="-122"/>
                <a:ea typeface="仿宋" panose="02010609060101010101" charset="-122"/>
                <a:cs typeface="仿宋" panose="02010609060101010101" charset="-122"/>
                <a:sym typeface="+mn-ea"/>
              </a:rPr>
              <a:t>在进行毕业论文答辩时，人员较多，因此，对于毕业论文答辩委员会成员来说，他们不可能对每一位答辩人的毕业论文内容有全面的了解。因此，在整个论文答辩过程中能否围绕主题进行，能否最后扣题就显得非常重要了。另外，委员们一般也容易就论文题目所涉及的问题进行提问，如果能自始至终地以论文题目为中心展开论述就会使评委思维明朗，对你的毕业论文给予肯定。</a:t>
            </a:r>
            <a:endParaRPr sz="1600" b="1" dirty="0">
              <a:latin typeface="仿宋" panose="02010609060101010101" charset="-122"/>
              <a:ea typeface="仿宋" panose="02010609060101010101" charset="-122"/>
              <a:cs typeface="仿宋" panose="02010609060101010101" charset="-122"/>
              <a:sym typeface="+mn-ea"/>
            </a:endParaRPr>
          </a:p>
          <a:p>
            <a:pPr indent="457200" algn="just" fontAlgn="auto">
              <a:lnSpc>
                <a:spcPct val="100000"/>
              </a:lnSpc>
              <a:spcAft>
                <a:spcPts val="600"/>
              </a:spcAft>
            </a:pPr>
            <a:r>
              <a:rPr sz="1600" b="1" dirty="0">
                <a:latin typeface="仿宋" panose="02010609060101010101" charset="-122"/>
                <a:ea typeface="仿宋" panose="02010609060101010101" charset="-122"/>
                <a:cs typeface="仿宋" panose="02010609060101010101" charset="-122"/>
                <a:sym typeface="+mn-ea"/>
              </a:rPr>
              <a:t>七、人称使用</a:t>
            </a:r>
            <a:endParaRPr sz="1600" b="1" dirty="0">
              <a:latin typeface="仿宋" panose="02010609060101010101" charset="-122"/>
              <a:ea typeface="仿宋" panose="02010609060101010101" charset="-122"/>
              <a:cs typeface="仿宋" panose="02010609060101010101" charset="-122"/>
              <a:sym typeface="+mn-ea"/>
            </a:endParaRPr>
          </a:p>
          <a:p>
            <a:pPr indent="457200" algn="just" fontAlgn="auto">
              <a:lnSpc>
                <a:spcPct val="100000"/>
              </a:lnSpc>
              <a:spcAft>
                <a:spcPts val="600"/>
              </a:spcAft>
            </a:pPr>
            <a:r>
              <a:rPr sz="1600" b="1" dirty="0">
                <a:latin typeface="仿宋" panose="02010609060101010101" charset="-122"/>
                <a:ea typeface="仿宋" panose="02010609060101010101" charset="-122"/>
                <a:cs typeface="仿宋" panose="02010609060101010101" charset="-122"/>
                <a:sym typeface="+mn-ea"/>
              </a:rPr>
              <a:t>在毕业论文答辩过程中必然涉及人称使用问题，建议尽量多使用第一人称，如“我”“我们”，即使论文中的材料是引用他人的材料，也可用“我们引用了”等用语，因为毕业论文大多是自己写的，所以要果断地、大胆地使用第一人称。</a:t>
            </a:r>
            <a:endParaRPr sz="1600" b="1" dirty="0">
              <a:latin typeface="仿宋" panose="02010609060101010101" charset="-122"/>
              <a:ea typeface="仿宋" panose="02010609060101010101" charset="-122"/>
              <a:cs typeface="仿宋" panose="02010609060101010101" charset="-122"/>
              <a:sym typeface="+mn-ea"/>
            </a:endParaRPr>
          </a:p>
          <a:p>
            <a:pPr indent="457200" algn="just" fontAlgn="auto">
              <a:lnSpc>
                <a:spcPct val="120000"/>
              </a:lnSpc>
              <a:spcAft>
                <a:spcPts val="600"/>
              </a:spcAft>
            </a:pPr>
            <a:endParaRPr sz="1600" b="1" dirty="0">
              <a:latin typeface="仿宋" panose="02010609060101010101" charset="-122"/>
              <a:ea typeface="仿宋" panose="02010609060101010101" charset="-122"/>
              <a:cs typeface="仿宋" panose="02010609060101010101" charset="-122"/>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左1"/>
          <p:cNvPicPr>
            <a:picLocks noChangeAspect="1"/>
          </p:cNvPicPr>
          <p:nvPr>
            <p:custDataLst>
              <p:tags r:id="rId1"/>
            </p:custDataLst>
          </p:nvPr>
        </p:nvPicPr>
        <p:blipFill>
          <a:blip r:embed="rId2"/>
          <a:stretch>
            <a:fillRect/>
          </a:stretch>
        </p:blipFill>
        <p:spPr>
          <a:xfrm>
            <a:off x="679450" y="4237990"/>
            <a:ext cx="2908300" cy="1981835"/>
          </a:xfrm>
          <a:prstGeom prst="rect">
            <a:avLst/>
          </a:prstGeom>
        </p:spPr>
      </p:pic>
      <p:pic>
        <p:nvPicPr>
          <p:cNvPr id="5" name="图片 4"/>
          <p:cNvPicPr>
            <a:picLocks noChangeAspect="1"/>
          </p:cNvPicPr>
          <p:nvPr>
            <p:custDataLst>
              <p:tags r:id="rId3"/>
            </p:custDataLst>
          </p:nvPr>
        </p:nvPicPr>
        <p:blipFill>
          <a:blip r:embed="rId4"/>
          <a:stretch>
            <a:fillRect/>
          </a:stretch>
        </p:blipFill>
        <p:spPr>
          <a:xfrm>
            <a:off x="8118475" y="1484630"/>
            <a:ext cx="2658110" cy="424434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毕业论文</a:t>
              </a:r>
              <a:endParaRPr lang="en-US" altLang="zh-CN" sz="2400" dirty="0">
                <a:solidFill>
                  <a:srgbClr val="418783"/>
                </a:solidFill>
                <a:cs typeface="+mn-ea"/>
                <a:sym typeface="+mn-lt"/>
              </a:endParaRPr>
            </a:p>
          </p:txBody>
        </p:sp>
      </p:grpSp>
      <p:sp>
        <p:nvSpPr>
          <p:cNvPr id="13" name="矩形 12"/>
          <p:cNvSpPr/>
          <p:nvPr>
            <p:custDataLst>
              <p:tags r:id="rId5"/>
            </p:custDataLst>
          </p:nvPr>
        </p:nvSpPr>
        <p:spPr>
          <a:xfrm>
            <a:off x="1751330" y="1513840"/>
            <a:ext cx="5359400" cy="4215130"/>
          </a:xfrm>
          <a:prstGeom prst="rect">
            <a:avLst/>
          </a:prstGeom>
        </p:spPr>
        <p:txBody>
          <a:bodyPr wrap="square">
            <a:noAutofit/>
          </a:bodyPr>
          <a:p>
            <a:pPr indent="457200" algn="just" fontAlgn="auto">
              <a:lnSpc>
                <a:spcPct val="140000"/>
              </a:lnSpc>
              <a:spcAft>
                <a:spcPts val="600"/>
              </a:spcAft>
            </a:pPr>
            <a:r>
              <a:rPr b="1" dirty="0">
                <a:solidFill>
                  <a:schemeClr val="accent1"/>
                </a:solidFill>
                <a:latin typeface="微软雅黑" panose="020B0503020204020204" charset="-122"/>
                <a:ea typeface="微软雅黑" panose="020B0503020204020204" charset="-122"/>
                <a:cs typeface="微软雅黑" panose="020B0503020204020204" charset="-122"/>
                <a:sym typeface="+mn-ea"/>
              </a:rPr>
              <a:t>四、毕业论文的结构</a:t>
            </a:r>
            <a:endParaRPr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40000"/>
              </a:lnSpc>
              <a:spcAft>
                <a:spcPts val="600"/>
              </a:spcAft>
            </a:pPr>
            <a:r>
              <a:rPr sz="1600" dirty="0">
                <a:latin typeface="微软雅黑" panose="020B0503020204020204" charset="-122"/>
                <a:ea typeface="微软雅黑" panose="020B0503020204020204" charset="-122"/>
                <a:cs typeface="微软雅黑" panose="020B0503020204020204" charset="-122"/>
                <a:sym typeface="+mn-ea"/>
              </a:rPr>
              <a:t>任何毕业论文的写作都不能一蹴而就，它的完成需要经历较长的时间和艰难的研究过程。撰写毕业论文要遵循一定的格式规范，一篇完整的毕业论文主要由以下几个部分构成。</a:t>
            </a:r>
            <a:endParaRPr sz="1600" dirty="0">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40000"/>
              </a:lnSpc>
              <a:spcAft>
                <a:spcPts val="600"/>
              </a:spcAft>
            </a:pPr>
            <a:r>
              <a:rPr b="1" dirty="0">
                <a:solidFill>
                  <a:schemeClr val="accent1"/>
                </a:solidFill>
                <a:latin typeface="微软雅黑" panose="020B0503020204020204" charset="-122"/>
                <a:ea typeface="微软雅黑" panose="020B0503020204020204" charset="-122"/>
                <a:cs typeface="微软雅黑" panose="020B0503020204020204" charset="-122"/>
                <a:sym typeface="+mn-ea"/>
              </a:rPr>
              <a:t>（一）标题</a:t>
            </a:r>
            <a:endParaRPr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40000"/>
              </a:lnSpc>
              <a:spcAft>
                <a:spcPts val="600"/>
              </a:spcAft>
            </a:pPr>
            <a:r>
              <a:rPr sz="1600" dirty="0">
                <a:latin typeface="微软雅黑" panose="020B0503020204020204" charset="-122"/>
                <a:ea typeface="微软雅黑" panose="020B0503020204020204" charset="-122"/>
                <a:cs typeface="微软雅黑" panose="020B0503020204020204" charset="-122"/>
                <a:sym typeface="+mn-ea"/>
              </a:rPr>
              <a:t>标题是文章的眉目。论文的标题样式繁多，但无论是何种形式，都要从整体或不同的侧面体现作者的写作意图和论文主题。毕业论文的标题一般分为总标题、副标题和分标题三种。</a:t>
            </a:r>
            <a:endParaRPr sz="1600" dirty="0">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毕业论文</a:t>
              </a:r>
              <a:endParaRPr lang="en-US" altLang="zh-CN" sz="2400" dirty="0">
                <a:solidFill>
                  <a:srgbClr val="418783"/>
                </a:solidFill>
                <a:cs typeface="+mn-ea"/>
                <a:sym typeface="+mn-lt"/>
              </a:endParaRPr>
            </a:p>
          </p:txBody>
        </p:sp>
      </p:grpSp>
      <p:sp>
        <p:nvSpPr>
          <p:cNvPr id="4" name="矩形 3"/>
          <p:cNvSpPr/>
          <p:nvPr>
            <p:custDataLst>
              <p:tags r:id="rId1"/>
            </p:custDataLst>
          </p:nvPr>
        </p:nvSpPr>
        <p:spPr>
          <a:xfrm>
            <a:off x="959485" y="1484630"/>
            <a:ext cx="5845810" cy="368300"/>
          </a:xfrm>
          <a:prstGeom prst="rect">
            <a:avLst/>
          </a:prstGeom>
        </p:spPr>
        <p:txBody>
          <a:bodyPr wrap="square">
            <a:spAutoFit/>
          </a:bodyPr>
          <a:p>
            <a:pPr algn="l"/>
            <a:r>
              <a:rPr lang="en-US" dirty="0">
                <a:solidFill>
                  <a:schemeClr val="accent1"/>
                </a:solidFill>
                <a:latin typeface="微软雅黑" panose="020B0503020204020204" charset="-122"/>
                <a:ea typeface="微软雅黑" panose="020B0503020204020204" charset="-122"/>
                <a:cs typeface="微软雅黑" panose="020B0503020204020204" charset="-122"/>
                <a:sym typeface="+mn-ea"/>
              </a:rPr>
              <a:t>      </a:t>
            </a:r>
            <a:endParaRPr lang="zh-CN" altLang="en-US" sz="1600"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sp>
        <p:nvSpPr>
          <p:cNvPr id="22" name="文本框 21"/>
          <p:cNvSpPr txBox="1"/>
          <p:nvPr>
            <p:custDataLst>
              <p:tags r:id="rId2"/>
            </p:custDataLst>
          </p:nvPr>
        </p:nvSpPr>
        <p:spPr>
          <a:xfrm>
            <a:off x="1222375" y="1484630"/>
            <a:ext cx="9168765" cy="2463800"/>
          </a:xfrm>
          <a:prstGeom prst="rect">
            <a:avLst/>
          </a:prstGeom>
          <a:noFill/>
        </p:spPr>
        <p:txBody>
          <a:bodyPr wrap="square" rtlCol="0" anchor="t">
            <a:noAutofit/>
          </a:bodyPr>
          <a:p>
            <a:pPr algn="l">
              <a:lnSpc>
                <a:spcPct val="130000"/>
              </a:lnSpc>
            </a:pPr>
            <a:r>
              <a:rPr lang="en-US" altLang="zh-CN" sz="1600">
                <a:solidFill>
                  <a:schemeClr val="tx1"/>
                </a:solidFill>
                <a:latin typeface="微软雅黑" panose="020B0503020204020204" charset="-122"/>
                <a:ea typeface="微软雅黑" panose="020B0503020204020204" charset="-122"/>
                <a:cs typeface="微软雅黑" panose="020B0503020204020204" charset="-122"/>
              </a:rPr>
              <a:t>         </a:t>
            </a:r>
            <a:r>
              <a:rPr sz="1600" dirty="0">
                <a:solidFill>
                  <a:schemeClr val="accent1"/>
                </a:solidFill>
                <a:latin typeface="微软雅黑" panose="020B0503020204020204" charset="-122"/>
                <a:ea typeface="微软雅黑" panose="020B0503020204020204" charset="-122"/>
                <a:cs typeface="微软雅黑" panose="020B0503020204020204" charset="-122"/>
                <a:sym typeface="+mn-ea"/>
              </a:rPr>
              <a:t>1. 总标题</a:t>
            </a:r>
            <a:endParaRPr sz="1600" dirty="0">
              <a:solidFill>
                <a:schemeClr val="accent1"/>
              </a:solidFill>
              <a:latin typeface="微软雅黑" panose="020B0503020204020204" charset="-122"/>
              <a:ea typeface="微软雅黑" panose="020B0503020204020204" charset="-122"/>
              <a:cs typeface="微软雅黑" panose="020B0503020204020204" charset="-122"/>
              <a:sym typeface="+mn-ea"/>
            </a:endParaRPr>
          </a:p>
          <a:p>
            <a:pPr algn="l">
              <a:lnSpc>
                <a:spcPct val="130000"/>
              </a:lnSpc>
            </a:pPr>
            <a:r>
              <a:rPr lang="en-US" sz="1600" dirty="0">
                <a:latin typeface="微软雅黑" panose="020B0503020204020204" charset="-122"/>
                <a:ea typeface="微软雅黑" panose="020B0503020204020204" charset="-122"/>
                <a:cs typeface="微软雅黑" panose="020B0503020204020204" charset="-122"/>
                <a:sym typeface="+mn-ea"/>
              </a:rPr>
              <a:t>         </a:t>
            </a:r>
            <a:r>
              <a:rPr sz="1600" dirty="0">
                <a:latin typeface="微软雅黑" panose="020B0503020204020204" charset="-122"/>
                <a:ea typeface="微软雅黑" panose="020B0503020204020204" charset="-122"/>
                <a:cs typeface="微软雅黑" panose="020B0503020204020204" charset="-122"/>
                <a:sym typeface="+mn-ea"/>
              </a:rPr>
              <a:t>总标题是文章总体内容的体现，常见写法有以下五种。</a:t>
            </a:r>
            <a:endParaRPr lang="en-US" altLang="zh-CN" sz="1600">
              <a:solidFill>
                <a:schemeClr val="tx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sz="1600" dirty="0">
                <a:latin typeface="微软雅黑" panose="020B0503020204020204" charset="-122"/>
                <a:ea typeface="微软雅黑" panose="020B0503020204020204" charset="-122"/>
                <a:cs typeface="微软雅黑" panose="020B0503020204020204" charset="-122"/>
                <a:sym typeface="+mn-ea"/>
              </a:rPr>
              <a:t>      </a:t>
            </a:r>
            <a:r>
              <a:rPr sz="1600" dirty="0">
                <a:latin typeface="微软雅黑" panose="020B0503020204020204" charset="-122"/>
                <a:ea typeface="微软雅黑" panose="020B0503020204020204" charset="-122"/>
                <a:cs typeface="微软雅黑" panose="020B0503020204020204" charset="-122"/>
                <a:sym typeface="+mn-ea"/>
              </a:rPr>
              <a:t>（1）直接揭示课题的实质。这种形式的标题能够高度概括全文内容，往往就是文章的中心论点。它具有高度的明确性，便于读者把握全文内容的核心，如“关于经济体制的模式问题”“经济中心论”“县级行政机构改革之我见”等。</a:t>
            </a:r>
            <a:endParaRPr sz="1600" dirty="0">
              <a:latin typeface="微软雅黑" panose="020B0503020204020204" charset="-122"/>
              <a:ea typeface="微软雅黑" panose="020B0503020204020204" charset="-122"/>
              <a:cs typeface="微软雅黑" panose="020B0503020204020204" charset="-122"/>
              <a:sym typeface="+mn-ea"/>
            </a:endParaRPr>
          </a:p>
          <a:p>
            <a:pPr>
              <a:lnSpc>
                <a:spcPct val="130000"/>
              </a:lnSpc>
            </a:pPr>
            <a:r>
              <a:rPr lang="en-US" sz="1600" dirty="0">
                <a:latin typeface="微软雅黑" panose="020B0503020204020204" charset="-122"/>
                <a:ea typeface="微软雅黑" panose="020B0503020204020204" charset="-122"/>
                <a:cs typeface="微软雅黑" panose="020B0503020204020204" charset="-122"/>
                <a:sym typeface="+mn-ea"/>
              </a:rPr>
              <a:t>      </a:t>
            </a:r>
            <a:r>
              <a:rPr sz="1600" dirty="0">
                <a:latin typeface="微软雅黑" panose="020B0503020204020204" charset="-122"/>
                <a:ea typeface="微软雅黑" panose="020B0503020204020204" charset="-122"/>
                <a:cs typeface="微软雅黑" panose="020B0503020204020204" charset="-122"/>
                <a:sym typeface="+mn-ea"/>
              </a:rPr>
              <a:t>（2）用提问引起读者注意。这类标题用设问句的方式隐去要回答的内容，实际上作者的观点是十分明确的，只不过语意婉转，需要读者加以思考罢了。</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custDataLst>
              <p:tags r:id="rId3"/>
            </p:custDataLst>
          </p:nvPr>
        </p:nvPicPr>
        <p:blipFill>
          <a:blip r:embed="rId4"/>
          <a:stretch>
            <a:fillRect/>
          </a:stretch>
        </p:blipFill>
        <p:spPr>
          <a:xfrm>
            <a:off x="1367155" y="4081145"/>
            <a:ext cx="2991485" cy="1900555"/>
          </a:xfrm>
          <a:prstGeom prst="rect">
            <a:avLst/>
          </a:prstGeom>
        </p:spPr>
      </p:pic>
      <p:pic>
        <p:nvPicPr>
          <p:cNvPr id="5" name="图片 4"/>
          <p:cNvPicPr>
            <a:picLocks noChangeAspect="1"/>
          </p:cNvPicPr>
          <p:nvPr>
            <p:custDataLst>
              <p:tags r:id="rId5"/>
            </p:custDataLst>
          </p:nvPr>
        </p:nvPicPr>
        <p:blipFill>
          <a:blip r:embed="rId6"/>
          <a:stretch>
            <a:fillRect/>
          </a:stretch>
        </p:blipFill>
        <p:spPr>
          <a:xfrm>
            <a:off x="4780915" y="4081145"/>
            <a:ext cx="2839085" cy="1900555"/>
          </a:xfrm>
          <a:prstGeom prst="rect">
            <a:avLst/>
          </a:prstGeom>
        </p:spPr>
      </p:pic>
      <p:pic>
        <p:nvPicPr>
          <p:cNvPr id="6" name="图片 5"/>
          <p:cNvPicPr>
            <a:picLocks noChangeAspect="1"/>
          </p:cNvPicPr>
          <p:nvPr>
            <p:custDataLst>
              <p:tags r:id="rId7"/>
            </p:custDataLst>
          </p:nvPr>
        </p:nvPicPr>
        <p:blipFill>
          <a:blip r:embed="rId8"/>
          <a:stretch>
            <a:fillRect/>
          </a:stretch>
        </p:blipFill>
        <p:spPr>
          <a:xfrm>
            <a:off x="8155940" y="4081145"/>
            <a:ext cx="2991485" cy="190055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descr="左1"/>
          <p:cNvPicPr>
            <a:picLocks noChangeAspect="1"/>
          </p:cNvPicPr>
          <p:nvPr>
            <p:custDataLst>
              <p:tags r:id="rId1"/>
            </p:custDataLst>
          </p:nvPr>
        </p:nvPicPr>
        <p:blipFill>
          <a:blip r:embed="rId2"/>
          <a:stretch>
            <a:fillRect/>
          </a:stretch>
        </p:blipFill>
        <p:spPr>
          <a:xfrm>
            <a:off x="679450" y="4096385"/>
            <a:ext cx="3116580" cy="212344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毕业论文</a:t>
              </a:r>
              <a:endParaRPr lang="en-US" altLang="zh-CN" sz="2400" dirty="0">
                <a:solidFill>
                  <a:srgbClr val="418783"/>
                </a:solidFill>
                <a:cs typeface="+mn-ea"/>
                <a:sym typeface="+mn-lt"/>
              </a:endParaRPr>
            </a:p>
          </p:txBody>
        </p:sp>
      </p:grpSp>
      <p:sp>
        <p:nvSpPr>
          <p:cNvPr id="28" name="文本框 27"/>
          <p:cNvSpPr txBox="1"/>
          <p:nvPr>
            <p:custDataLst>
              <p:tags r:id="rId3"/>
            </p:custDataLst>
          </p:nvPr>
        </p:nvSpPr>
        <p:spPr>
          <a:xfrm>
            <a:off x="1483360" y="1651000"/>
            <a:ext cx="5778500" cy="3909695"/>
          </a:xfrm>
          <a:prstGeom prst="rect">
            <a:avLst/>
          </a:prstGeom>
          <a:noFill/>
        </p:spPr>
        <p:txBody>
          <a:bodyPr wrap="square" rtlCol="0" anchor="t">
            <a:noAutofit/>
          </a:bodyPr>
          <a:p>
            <a:pPr indent="355600" algn="just" fontAlgn="auto">
              <a:lnSpc>
                <a:spcPct val="140000"/>
              </a:lnSpc>
              <a:spcAft>
                <a:spcPts val="600"/>
              </a:spcAft>
              <a:extLst>
                <a:ext uri="{35155182-B16C-46BC-9424-99874614C6A1}">
                  <wpsdc:indentchars xmlns:wpsdc="http://www.wps.cn/officeDocument/2017/drawingmlCustomData" val="200" checksum="3837665281"/>
                </a:ext>
              </a:extLst>
            </a:pPr>
            <a:r>
              <a:rPr lang="en-US" altLang="zh-CN" sz="1400">
                <a:solidFill>
                  <a:schemeClr val="tx1"/>
                </a:solidFill>
                <a:latin typeface="微软雅黑" panose="020B0503020204020204" charset="-122"/>
                <a:ea typeface="微软雅黑" panose="020B0503020204020204" charset="-122"/>
                <a:cs typeface="微软雅黑" panose="020B0503020204020204" charset="-122"/>
              </a:rPr>
              <a:t> </a:t>
            </a:r>
            <a:r>
              <a:rPr sz="1600" dirty="0">
                <a:latin typeface="微软雅黑" panose="020B0503020204020204" charset="-122"/>
                <a:ea typeface="微软雅黑" panose="020B0503020204020204" charset="-122"/>
                <a:cs typeface="微软雅黑" panose="020B0503020204020204" charset="-122"/>
                <a:sym typeface="+mn-ea"/>
              </a:rPr>
              <a:t>（3）只交代内容范围，不点明主题。这种形式的标题只是对文章内容的范围做出限定，从其本身的角度看不出作者的观点。拟定这种标题有两方面的原因：一是文章的主要论点难以用一句简短的话加以归纳；二是交代文章内容的范围，可引起读者的注意，以引起共鸣。</a:t>
            </a:r>
            <a:endParaRPr sz="1600" dirty="0">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40000"/>
              </a:lnSpc>
              <a:spcAft>
                <a:spcPts val="600"/>
              </a:spcAft>
            </a:pPr>
            <a:r>
              <a:rPr sz="1600" dirty="0">
                <a:latin typeface="微软雅黑" panose="020B0503020204020204" charset="-122"/>
                <a:ea typeface="微软雅黑" panose="020B0503020204020204" charset="-122"/>
                <a:cs typeface="微软雅黑" panose="020B0503020204020204" charset="-122"/>
                <a:sym typeface="+mn-ea"/>
              </a:rPr>
              <a:t>（4）用判断句式引出中心论点。这种形式的标题范围较广，全文内容可伸可缩，具有很大的灵活性。文章的研究对象具体，但引申的思想又须有很强的概括性。</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（5）用形象化语句加以描述。这种标题用各种修辞手法将所讲论点形象化，如“激励人心的治理体制”“科技史上的曙光”“普照之光的理论”等。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0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7" name="图片 6"/>
          <p:cNvPicPr>
            <a:picLocks noChangeAspect="1"/>
          </p:cNvPicPr>
          <p:nvPr>
            <p:custDataLst>
              <p:tags r:id="rId4"/>
            </p:custDataLst>
          </p:nvPr>
        </p:nvPicPr>
        <p:blipFill>
          <a:blip r:embed="rId5"/>
          <a:stretch>
            <a:fillRect/>
          </a:stretch>
        </p:blipFill>
        <p:spPr>
          <a:xfrm>
            <a:off x="7642860" y="1750060"/>
            <a:ext cx="3702685" cy="371221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毕业论文</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306195" y="1552575"/>
            <a:ext cx="9638030" cy="4192270"/>
          </a:xfrm>
          <a:prstGeom prst="rect">
            <a:avLst/>
          </a:prstGeom>
        </p:spPr>
        <p:txBody>
          <a:bodyPr wrap="square">
            <a:noAutofit/>
          </a:bodyPr>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副标题和分标题</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为了点明论文的研究对象、研究内容和研究目的，对总标题加以补充和解说，有的论文还可以加副标题。副标题主要用于以下两种情况。</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（1）商榷性的论文一般都会在总标题下方加上“与 ×× 商榷”之类的副标题。</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（2）为了强调论文研究的某个侧重点，也可以加副标题，如“开发蛋白质资源，提高蛋白质利用效率——探讨解决吃饭问题的一种发展战略”等。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设置分标题的主要目的是清楚地显示文章的层次。有的分标题用文字写明本层次的中心内容；也有的仅用数字标明序号，起承上启下的作用。需要注意的是，分标题无论采用哪种形式，都要紧扣所属层次的内容，以及上文与下文的联系。</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descr="33"/>
          <p:cNvPicPr>
            <a:picLocks noChangeAspect="1"/>
          </p:cNvPicPr>
          <p:nvPr>
            <p:custDataLst>
              <p:tags r:id="rId2"/>
            </p:custDataLst>
          </p:nvPr>
        </p:nvPicPr>
        <p:blipFill>
          <a:blip r:embed="rId3"/>
          <a:stretch>
            <a:fillRect/>
          </a:stretch>
        </p:blipFill>
        <p:spPr>
          <a:xfrm>
            <a:off x="7978140" y="4505960"/>
            <a:ext cx="3618865" cy="181356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33"/>
          <p:cNvPicPr>
            <a:picLocks noChangeAspect="1"/>
          </p:cNvPicPr>
          <p:nvPr>
            <p:custDataLst>
              <p:tags r:id="rId1"/>
            </p:custDataLst>
          </p:nvPr>
        </p:nvPicPr>
        <p:blipFill>
          <a:blip r:embed="rId2"/>
          <a:stretch>
            <a:fillRect/>
          </a:stretch>
        </p:blipFill>
        <p:spPr>
          <a:xfrm>
            <a:off x="7978140" y="4505960"/>
            <a:ext cx="3618865" cy="181356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毕业论文</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3"/>
            </p:custDataLst>
          </p:nvPr>
        </p:nvSpPr>
        <p:spPr>
          <a:xfrm>
            <a:off x="1201420" y="1484630"/>
            <a:ext cx="9411335" cy="4690110"/>
          </a:xfrm>
          <a:prstGeom prst="rect">
            <a:avLst/>
          </a:prstGeom>
        </p:spPr>
        <p:txBody>
          <a:bodyPr wrap="square">
            <a:no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（二）目录</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一般说来，篇幅较长的毕业论文，因其内容的层次较多，整个理论体系较庞大、复杂，故通常设目录。</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设置目录的目的主要有两点：一是使读者能够在阅读该论文之前对全文内容和结构有一个大致的了解；二是为读者选读论文中的某个分论点提供方便。</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目录一般放置在论文正文的前面，因而是论文的导读图。要使目录真正起到导读作用，需要注意以下三点。</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（1）准确。目录必须与全文的纲目相一致，即论文的标题、分标题与目录存在着一一对应的关系。</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（2）清楚。目录应逐一标注该行目录在正文中的页码，让人看起来一目了然</a:t>
            </a:r>
            <a:r>
              <a:rPr lang="zh-CN" sz="1600" dirty="0">
                <a:solidFill>
                  <a:schemeClr val="tx1"/>
                </a:solidFill>
                <a:latin typeface="微软雅黑" panose="020B0503020204020204" charset="-122"/>
                <a:ea typeface="微软雅黑" panose="020B0503020204020204" charset="-122"/>
                <a:cs typeface="微软雅黑" panose="020B0503020204020204" charset="-122"/>
              </a:rPr>
              <a:t>。</a:t>
            </a:r>
            <a:endParaRPr lang="zh-CN"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lang="zh-CN" sz="1600" dirty="0">
                <a:solidFill>
                  <a:schemeClr val="tx1"/>
                </a:solidFill>
                <a:latin typeface="微软雅黑" panose="020B0503020204020204" charset="-122"/>
                <a:ea typeface="微软雅黑" panose="020B0503020204020204" charset="-122"/>
                <a:cs typeface="微软雅黑" panose="020B0503020204020204" charset="-122"/>
              </a:rPr>
              <a:t>（3）完整。论文的各项内容都应在目录中反映出来，不得遗漏。</a:t>
            </a:r>
            <a:endParaRPr lang="zh-CN"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毕业论文</a:t>
              </a:r>
              <a:endParaRPr lang="en-US" altLang="zh-CN" sz="2400" dirty="0">
                <a:solidFill>
                  <a:srgbClr val="418783"/>
                </a:solidFill>
                <a:cs typeface="+mn-ea"/>
                <a:sym typeface="+mn-lt"/>
              </a:endParaRPr>
            </a:p>
          </p:txBody>
        </p:sp>
      </p:grpSp>
      <p:sp>
        <p:nvSpPr>
          <p:cNvPr id="3" name="文本框 2"/>
          <p:cNvSpPr txBox="1"/>
          <p:nvPr/>
        </p:nvSpPr>
        <p:spPr>
          <a:xfrm>
            <a:off x="1209040" y="1590040"/>
            <a:ext cx="6597015" cy="4347845"/>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sym typeface="+mn-ea"/>
              </a:rPr>
              <a:t>（三）摘要与关键词</a:t>
            </a:r>
            <a:endParaRPr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sym typeface="+mn-ea"/>
              </a:rPr>
              <a:t>1. 摘要</a:t>
            </a:r>
            <a:endParaRPr sz="1600" dirty="0">
              <a:solidFill>
                <a:schemeClr val="accent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摘要是全文内容的缩影，是正文的附属部分，一般放置在论文的篇首。在这里，需要以极简洁的笔墨勾勒出全文的基本框架，并提出主要论点，展示论文的研究成果，简要叙述全文的主要内容。</a:t>
            </a:r>
            <a:endParaRPr sz="1600" dirty="0">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写作内容摘要的目的有两点：一是让指导老师在未审阅论文全文时先对文章的主要内容有个大体了解，知道研究的主要逻辑顺序和取得的主要成果；二是使其他读者通过阅读摘要就能大体了解作者所研究的问题，使读者产生共鸣并进一步阅读全文。</a:t>
            </a:r>
            <a:endParaRPr sz="1600" dirty="0">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sym typeface="+mn-ea"/>
              </a:rPr>
              <a:t>2. 关键词</a:t>
            </a:r>
            <a:endParaRPr sz="1600" dirty="0">
              <a:solidFill>
                <a:schemeClr val="accent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关键词是标示文献关键内容但未经规范处理的主题词，它是从论文中选取出来用来表示全文主要内容信息条目的单词或术语。一般来说，一篇论文可选取 3～8 个词作为关键词。</a:t>
            </a:r>
            <a:endParaRPr sz="1600" dirty="0">
              <a:latin typeface="微软雅黑" panose="020B0503020204020204" charset="-122"/>
              <a:ea typeface="微软雅黑" panose="020B0503020204020204" charset="-122"/>
              <a:cs typeface="微软雅黑" panose="020B0503020204020204" charset="-122"/>
              <a:sym typeface="+mn-ea"/>
            </a:endParaRPr>
          </a:p>
        </p:txBody>
      </p:sp>
      <p:pic>
        <p:nvPicPr>
          <p:cNvPr id="15" name="图片 14"/>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30000" r="30000"/>
          <a:stretch>
            <a:fillRect/>
          </a:stretch>
        </p:blipFill>
        <p:spPr>
          <a:xfrm>
            <a:off x="8459470" y="1284605"/>
            <a:ext cx="2640330" cy="43999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毕业论文</a:t>
              </a:r>
              <a:endParaRPr lang="en-US" altLang="zh-CN" sz="2400" dirty="0">
                <a:solidFill>
                  <a:srgbClr val="418783"/>
                </a:solidFill>
                <a:cs typeface="+mn-ea"/>
                <a:sym typeface="+mn-lt"/>
              </a:endParaRPr>
            </a:p>
          </p:txBody>
        </p:sp>
      </p:grpSp>
      <p:sp>
        <p:nvSpPr>
          <p:cNvPr id="3" name="矩形 2"/>
          <p:cNvSpPr/>
          <p:nvPr>
            <p:custDataLst>
              <p:tags r:id="rId1"/>
            </p:custDataLst>
          </p:nvPr>
        </p:nvSpPr>
        <p:spPr>
          <a:xfrm>
            <a:off x="1664335" y="1554480"/>
            <a:ext cx="7854315" cy="4345305"/>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（四）正文</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正文是毕业论文最重要的组成部分，包括前言、本论和结论三个部分。</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前言</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毕业论文的前言应包括以下两方面的内容。</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（1）研究这一课题的理由和意义。这一部分要写得简洁，避免用很长的篇幅写自己的心情与感受，或不厌其烦地讲选定这个课题的思考过程。</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（2）提出的问题。这是前言的核心部分。提出的问题要明确、具体。有时，要写一点历史回顾，即关于这个课题谁做了哪些研究，作者本人将有哪些补充、纠正或发展，等等。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7" name="图片 6" descr="左1"/>
          <p:cNvPicPr>
            <a:picLocks noChangeAspect="1"/>
          </p:cNvPicPr>
          <p:nvPr>
            <p:custDataLst>
              <p:tags r:id="rId2"/>
            </p:custDataLst>
          </p:nvPr>
        </p:nvPicPr>
        <p:blipFill>
          <a:blip r:embed="rId3"/>
          <a:stretch>
            <a:fillRect/>
          </a:stretch>
        </p:blipFill>
        <p:spPr>
          <a:xfrm>
            <a:off x="609600" y="3879850"/>
            <a:ext cx="3562985" cy="242760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33"/>
          <p:cNvPicPr>
            <a:picLocks noChangeAspect="1"/>
          </p:cNvPicPr>
          <p:nvPr>
            <p:custDataLst>
              <p:tags r:id="rId1"/>
            </p:custDataLst>
          </p:nvPr>
        </p:nvPicPr>
        <p:blipFill>
          <a:blip r:embed="rId2"/>
          <a:stretch>
            <a:fillRect/>
          </a:stretch>
        </p:blipFill>
        <p:spPr>
          <a:xfrm>
            <a:off x="7978140" y="4505960"/>
            <a:ext cx="3618865" cy="181356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毕业论文</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397000" y="1580515"/>
            <a:ext cx="8950960" cy="4509770"/>
          </a:xfrm>
          <a:prstGeom prst="rect">
            <a:avLst/>
          </a:prstGeom>
        </p:spPr>
        <p:txBody>
          <a:bodyPr wrap="square">
            <a:noAutofit/>
          </a:bodyPr>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本论</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本论是论文的主体部分，是分析问题、论证观点的主要部分，也是最能显示作者研究成果和学术水平的重要部分。一篇论文质量的高低主要取决于本论部分的好坏。要想写好本论，力求做到以下三点。</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（1）论证充分，说服力强。论证就是用论据来证明论点的正确性或证明敌对论点错误性的过程。本论部分最主要的任务就是组织论证，以理服人。因此，作者要千方百计地证明自己的观点是正确的、可信的。</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（2）结构严谨，条理清楚。本论的篇幅长、容量大、层次多、头绪纷繁，如果不按一定的次序来安排文章内容，就会层次不清、结构混乱，大大降低表达的效果。</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观点和材料相统一。本论部分的内容由观点和材料构成，写好本论要将观点和材料有机结合起来，以观点统率材料，以材料证明观点。从总体上说，材料应按照各自所要证明的观点来安排，即把所有的材料分别划归到各个小观点之下，随着观点间逻辑关系及排列顺序的明确，材料自然就各得其位了。</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err="1">
                  <a:solidFill>
                    <a:srgbClr val="418783"/>
                  </a:solidFill>
                  <a:cs typeface="+mn-ea"/>
                  <a:sym typeface="+mn-lt"/>
                </a:rPr>
                <a:t>项目概述</a:t>
              </a:r>
              <a:endParaRPr lang="en-US" altLang="zh-CN" sz="2400" dirty="0" err="1">
                <a:solidFill>
                  <a:srgbClr val="418783"/>
                </a:solidFill>
                <a:cs typeface="+mn-ea"/>
                <a:sym typeface="+mn-lt"/>
              </a:endParaRPr>
            </a:p>
          </p:txBody>
        </p:sp>
      </p:grpSp>
      <p:sp>
        <p:nvSpPr>
          <p:cNvPr id="12" name="矩形 11"/>
          <p:cNvSpPr/>
          <p:nvPr>
            <p:custDataLst>
              <p:tags r:id="rId1"/>
            </p:custDataLst>
          </p:nvPr>
        </p:nvSpPr>
        <p:spPr>
          <a:xfrm>
            <a:off x="4911090" y="1484630"/>
            <a:ext cx="5913755" cy="4461510"/>
          </a:xfrm>
          <a:prstGeom prst="rect">
            <a:avLst/>
          </a:prstGeom>
        </p:spPr>
        <p:txBody>
          <a:bodyPr wrap="square">
            <a:noAutofit/>
          </a:bodyPr>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学术，是指系统专门的学问，是对存在物及其规律的学科化论证，泛指高等教育和研究。学术应用文是用来表达学科学术研究成果的析理性应用文。其文体具有科学性、专业性、实用性、规范性的特点。</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学术应用文写作不是目的，只是手段，我们是借助这个手段去获得本学科领域的“真理”、发现并解决自己的学科领域中的重要科学问题。撰写学术应用文是为了培养自己发现问题、解决问题的思维能力，发挥个人的人生价值。进而推动科技进步、社会发展，丰富科学知识内容。</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本项目我们将了解学术应用文的特定作用，掌握实验报告和毕业论文的写作方法，从而具备撰写学术应用文的相关能力。</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l="10000" t="16667" r="10000" b="16667"/>
          <a:stretch>
            <a:fillRect/>
          </a:stretch>
        </p:blipFill>
        <p:spPr>
          <a:xfrm>
            <a:off x="1664374" y="1686560"/>
            <a:ext cx="2877464" cy="359683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7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左1"/>
          <p:cNvPicPr>
            <a:picLocks noChangeAspect="1"/>
          </p:cNvPicPr>
          <p:nvPr>
            <p:custDataLst>
              <p:tags r:id="rId1"/>
            </p:custDataLst>
          </p:nvPr>
        </p:nvPicPr>
        <p:blipFill>
          <a:blip r:embed="rId2"/>
          <a:stretch>
            <a:fillRect/>
          </a:stretch>
        </p:blipFill>
        <p:spPr>
          <a:xfrm>
            <a:off x="609600" y="4185285"/>
            <a:ext cx="3114675" cy="212217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毕业论文</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275715" y="1728470"/>
            <a:ext cx="5700395" cy="4458970"/>
          </a:xfrm>
          <a:prstGeom prst="rect">
            <a:avLst/>
          </a:prstGeom>
        </p:spPr>
        <p:txBody>
          <a:bodyPr wrap="square">
            <a:noAutofit/>
          </a:bodyPr>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3. 结论</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结论又称结束语，是论文的收束部分，是以研究成果为前提，经过严密的逻辑推理和论证所得出的最后结果。结论应明确指出论文研究的成果或观点，或对其应用前景和社会经济价值等加以预测和评价，或指出今后进一步在本研究方向上进行研究工作的展望与设想。</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最值得注意的是，结论与前言、本论一定要首尾贯一，成为一个严谨的、完善的逻辑构成，切忌在论证不充分的条件下妄下结论。</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4"/>
            </p:custDataLst>
          </p:nvPr>
        </p:nvPicPr>
        <p:blipFill>
          <a:blip r:embed="rId5"/>
          <a:stretch>
            <a:fillRect/>
          </a:stretch>
        </p:blipFill>
        <p:spPr>
          <a:xfrm>
            <a:off x="7230745" y="2251710"/>
            <a:ext cx="3705860" cy="235458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毕业论文</a:t>
              </a:r>
              <a:endParaRPr lang="en-US" altLang="zh-CN" sz="2400" dirty="0">
                <a:solidFill>
                  <a:srgbClr val="418783"/>
                </a:solidFill>
                <a:cs typeface="+mn-ea"/>
                <a:sym typeface="+mn-lt"/>
              </a:endParaRPr>
            </a:p>
          </p:txBody>
        </p:sp>
      </p:grpSp>
      <p:sp>
        <p:nvSpPr>
          <p:cNvPr id="4" name="矩形 3"/>
          <p:cNvSpPr/>
          <p:nvPr>
            <p:custDataLst>
              <p:tags r:id="rId1"/>
            </p:custDataLst>
          </p:nvPr>
        </p:nvSpPr>
        <p:spPr>
          <a:xfrm>
            <a:off x="1492885" y="1790700"/>
            <a:ext cx="4540885" cy="3568065"/>
          </a:xfrm>
          <a:prstGeom prst="rect">
            <a:avLst/>
          </a:prstGeom>
        </p:spPr>
        <p:txBody>
          <a:bodyPr wrap="square">
            <a:no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（六）参考文献</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毕业论文的撰写应本着严谨、求实的科学态度，凡有引用他人成果之处，均应按其在论文中所出现的先后次序列于参考文献中，一般只需列出正文中以标注形式引用或参考的有关著作和论文即可。</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7" name="图片 6" descr="左1"/>
          <p:cNvPicPr>
            <a:picLocks noChangeAspect="1"/>
          </p:cNvPicPr>
          <p:nvPr>
            <p:custDataLst>
              <p:tags r:id="rId2"/>
            </p:custDataLst>
          </p:nvPr>
        </p:nvPicPr>
        <p:blipFill>
          <a:blip r:embed="rId3"/>
          <a:stretch>
            <a:fillRect/>
          </a:stretch>
        </p:blipFill>
        <p:spPr>
          <a:xfrm>
            <a:off x="609600" y="4185285"/>
            <a:ext cx="3114675" cy="2122170"/>
          </a:xfrm>
          <a:prstGeom prst="rect">
            <a:avLst/>
          </a:prstGeom>
        </p:spPr>
      </p:pic>
      <p:pic>
        <p:nvPicPr>
          <p:cNvPr id="3" name="图片 2"/>
          <p:cNvPicPr>
            <a:picLocks noChangeAspect="1"/>
          </p:cNvPicPr>
          <p:nvPr>
            <p:custDataLst>
              <p:tags r:id="rId4"/>
            </p:custDataLst>
          </p:nvPr>
        </p:nvPicPr>
        <p:blipFill>
          <a:blip r:embed="rId5"/>
          <a:stretch>
            <a:fillRect/>
          </a:stretch>
        </p:blipFill>
        <p:spPr>
          <a:xfrm>
            <a:off x="7590155" y="1028700"/>
            <a:ext cx="3307080" cy="480060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毕业论文</a:t>
              </a:r>
              <a:endParaRPr lang="en-US" altLang="zh-CN" sz="2400" dirty="0">
                <a:solidFill>
                  <a:srgbClr val="418783"/>
                </a:solidFill>
                <a:cs typeface="+mn-ea"/>
                <a:sym typeface="+mn-lt"/>
              </a:endParaRPr>
            </a:p>
          </p:txBody>
        </p:sp>
      </p:grpSp>
      <p:pic>
        <p:nvPicPr>
          <p:cNvPr id="7" name="图片 6" descr="左1"/>
          <p:cNvPicPr>
            <a:picLocks noChangeAspect="1"/>
          </p:cNvPicPr>
          <p:nvPr>
            <p:custDataLst>
              <p:tags r:id="rId1"/>
            </p:custDataLst>
          </p:nvPr>
        </p:nvPicPr>
        <p:blipFill>
          <a:blip r:embed="rId2"/>
          <a:stretch>
            <a:fillRect/>
          </a:stretch>
        </p:blipFill>
        <p:spPr>
          <a:xfrm>
            <a:off x="679450" y="3429000"/>
            <a:ext cx="4095750" cy="2790825"/>
          </a:xfrm>
          <a:prstGeom prst="rect">
            <a:avLst/>
          </a:prstGeom>
        </p:spPr>
      </p:pic>
      <p:sp>
        <p:nvSpPr>
          <p:cNvPr id="4" name="矩形 3"/>
          <p:cNvSpPr/>
          <p:nvPr>
            <p:custDataLst>
              <p:tags r:id="rId3"/>
            </p:custDataLst>
          </p:nvPr>
        </p:nvSpPr>
        <p:spPr>
          <a:xfrm>
            <a:off x="1492885" y="1790700"/>
            <a:ext cx="4540885" cy="3568065"/>
          </a:xfrm>
          <a:prstGeom prst="rect">
            <a:avLst/>
          </a:prstGeom>
        </p:spPr>
        <p:txBody>
          <a:bodyPr wrap="square">
            <a:no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（七）附录</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对于一些不宜放入正文中但作为毕业论文又是不可缺少的部分，或有重要参考价值的内容（如问卷调查原件、数据、图表及其说明等），可编入毕业论文的附录中。</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4"/>
            </p:custDataLst>
          </p:nvPr>
        </p:nvPicPr>
        <p:blipFill>
          <a:blip r:embed="rId5"/>
          <a:stretch>
            <a:fillRect/>
          </a:stretch>
        </p:blipFill>
        <p:spPr>
          <a:xfrm>
            <a:off x="7677785" y="1193800"/>
            <a:ext cx="3155315" cy="459295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毕业论文</a:t>
              </a:r>
              <a:endParaRPr lang="en-US" altLang="zh-CN" sz="2400" dirty="0">
                <a:solidFill>
                  <a:srgbClr val="418783"/>
                </a:solidFill>
                <a:cs typeface="+mn-ea"/>
                <a:sym typeface="+mn-lt"/>
              </a:endParaRPr>
            </a:p>
          </p:txBody>
        </p:sp>
      </p:grpSp>
      <p:sp>
        <p:nvSpPr>
          <p:cNvPr id="4" name="矩形 3"/>
          <p:cNvSpPr/>
          <p:nvPr>
            <p:custDataLst>
              <p:tags r:id="rId1"/>
            </p:custDataLst>
          </p:nvPr>
        </p:nvSpPr>
        <p:spPr>
          <a:xfrm>
            <a:off x="1683385" y="2051050"/>
            <a:ext cx="8825865" cy="3568065"/>
          </a:xfrm>
          <a:prstGeom prst="rect">
            <a:avLst/>
          </a:prstGeom>
        </p:spPr>
        <p:txBody>
          <a:bodyPr wrap="square">
            <a:noAutofit/>
          </a:bodyPr>
          <a:p>
            <a:pPr indent="406400" algn="ctr" fontAlgn="auto">
              <a:lnSpc>
                <a:spcPct val="100000"/>
              </a:lnSpc>
              <a:spcAft>
                <a:spcPts val="600"/>
              </a:spcAft>
              <a:extLst>
                <a:ext uri="{35155182-B16C-46BC-9424-99874614C6A1}">
                  <wpsdc:indentchars xmlns:wpsdc="http://www.wps.cn/officeDocument/2017/drawingmlCustomData" val="200" checksum="1740828767"/>
                </a:ext>
              </a:extLst>
            </a:pPr>
            <a:r>
              <a:rPr sz="1600" b="1" dirty="0">
                <a:solidFill>
                  <a:schemeClr val="tx1"/>
                </a:solidFill>
                <a:latin typeface="仿宋" panose="02010609060101010101" charset="-122"/>
                <a:ea typeface="仿宋" panose="02010609060101010101" charset="-122"/>
                <a:cs typeface="仿宋" panose="02010609060101010101" charset="-122"/>
              </a:rPr>
              <a:t>论商业广告动画表现形式的多样化</a:t>
            </a:r>
            <a:endParaRPr sz="1600" b="1" dirty="0">
              <a:solidFill>
                <a:schemeClr val="tx1"/>
              </a:solidFill>
              <a:latin typeface="仿宋" panose="02010609060101010101" charset="-122"/>
              <a:ea typeface="仿宋" panose="02010609060101010101" charset="-122"/>
              <a:cs typeface="仿宋" panose="02010609060101010101" charset="-122"/>
            </a:endParaRPr>
          </a:p>
          <a:p>
            <a:pPr indent="406400" algn="just"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【摘要】</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just"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商业广告动画是广告众多的表现手法之一，也是在当今社会科技的不断进步下产生的。多样化的商业广告动画的优势表现为具有极强的表现力……人们在获取广告信息的同时也在享受一场华丽的视觉盛宴。</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just"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【引言】</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just"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当今社会是一个科技发展日新月异的商业社会，我们置身其中，被无数的广告所包围着，商业广告就是其中一种。商业广告动画应运而生……不论制作何种形式的商业广告动画，创作者都应具备多种职业素养，才能将商业广告动画表现形式的多样化完美地呈现在观众面前，让人们享受华丽的视觉盛宴。</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just" fontAlgn="auto">
              <a:lnSpc>
                <a:spcPct val="80000"/>
              </a:lnSpc>
              <a:spcAft>
                <a:spcPts val="600"/>
              </a:spcAft>
              <a:extLst>
                <a:ext uri="{35155182-B16C-46BC-9424-99874614C6A1}">
                  <wpsdc:indentchars xmlns:wpsdc="http://www.wps.cn/officeDocument/2017/drawingmlCustomData" val="200" checksum="1740828767"/>
                </a:ext>
              </a:extLst>
            </a:pPr>
            <a:r>
              <a:rPr sz="1600" dirty="0">
                <a:latin typeface="仿宋" panose="02010609060101010101" charset="-122"/>
                <a:ea typeface="仿宋" panose="02010609060101010101" charset="-122"/>
                <a:cs typeface="仿宋" panose="02010609060101010101" charset="-122"/>
                <a:sym typeface="+mn-ea"/>
              </a:rPr>
              <a:t>一、商业广告动画的内涵（略）</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just" fontAlgn="auto">
              <a:lnSpc>
                <a:spcPct val="80000"/>
              </a:lnSpc>
              <a:spcAft>
                <a:spcPts val="600"/>
              </a:spcAft>
              <a:extLst>
                <a:ext uri="{35155182-B16C-46BC-9424-99874614C6A1}">
                  <wpsdc:indentchars xmlns:wpsdc="http://www.wps.cn/officeDocument/2017/drawingmlCustomData" val="200" checksum="1740828767"/>
                </a:ext>
              </a:extLst>
            </a:pPr>
            <a:r>
              <a:rPr sz="1600" dirty="0">
                <a:latin typeface="仿宋" panose="02010609060101010101" charset="-122"/>
                <a:ea typeface="仿宋" panose="02010609060101010101" charset="-122"/>
                <a:cs typeface="仿宋" panose="02010609060101010101" charset="-122"/>
                <a:sym typeface="+mn-ea"/>
              </a:rPr>
              <a:t>（一）什么是商业广告动画（略）</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just" fontAlgn="auto">
              <a:lnSpc>
                <a:spcPct val="80000"/>
              </a:lnSpc>
              <a:spcAft>
                <a:spcPts val="600"/>
              </a:spcAft>
              <a:extLst>
                <a:ext uri="{35155182-B16C-46BC-9424-99874614C6A1}">
                  <wpsdc:indentchars xmlns:wpsdc="http://www.wps.cn/officeDocument/2017/drawingmlCustomData" val="200" checksum="1740828767"/>
                </a:ext>
              </a:extLst>
            </a:pPr>
            <a:r>
              <a:rPr sz="1600" dirty="0">
                <a:latin typeface="仿宋" panose="02010609060101010101" charset="-122"/>
                <a:ea typeface="仿宋" panose="02010609060101010101" charset="-122"/>
                <a:cs typeface="仿宋" panose="02010609060101010101" charset="-122"/>
                <a:sym typeface="+mn-ea"/>
              </a:rPr>
              <a:t>（二）多样化商业广告动画的意义（略）</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just" fontAlgn="auto">
              <a:lnSpc>
                <a:spcPct val="10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仿宋" panose="02010609060101010101" charset="-122"/>
              <a:ea typeface="仿宋" panose="02010609060101010101" charset="-122"/>
              <a:cs typeface="仿宋" panose="02010609060101010101" charset="-122"/>
            </a:endParaRPr>
          </a:p>
        </p:txBody>
      </p:sp>
      <p:sp>
        <p:nvSpPr>
          <p:cNvPr id="5" name="文本框 4"/>
          <p:cNvSpPr txBox="1"/>
          <p:nvPr>
            <p:custDataLst>
              <p:tags r:id="rId2"/>
            </p:custDataLst>
          </p:nvPr>
        </p:nvSpPr>
        <p:spPr>
          <a:xfrm>
            <a:off x="1546225" y="158369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病文纠错</a:t>
            </a:r>
            <a:endParaRPr lang="zh-CN" altLang="en-US" b="1">
              <a:solidFill>
                <a:schemeClr val="accent1"/>
              </a:solidFill>
            </a:endParaRPr>
          </a:p>
        </p:txBody>
      </p:sp>
      <p:sp>
        <p:nvSpPr>
          <p:cNvPr id="6" name="文本框 5"/>
          <p:cNvSpPr txBox="1"/>
          <p:nvPr/>
        </p:nvSpPr>
        <p:spPr>
          <a:xfrm>
            <a:off x="2895600" y="1583690"/>
            <a:ext cx="6096000" cy="368300"/>
          </a:xfrm>
          <a:prstGeom prst="rect">
            <a:avLst/>
          </a:prstGeom>
          <a:noFill/>
        </p:spPr>
        <p:txBody>
          <a:bodyPr wrap="square" rtlCol="0" anchor="t">
            <a:spAutoFit/>
          </a:bodyPr>
          <a:p>
            <a:r>
              <a:rPr lang="zh-CN" altLang="en-US"/>
              <a:t>请指出下篇论文的不当之处，并改正。</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毕业论文</a:t>
              </a:r>
              <a:endParaRPr lang="en-US" altLang="zh-CN" sz="2400" dirty="0">
                <a:solidFill>
                  <a:srgbClr val="418783"/>
                </a:solidFill>
                <a:cs typeface="+mn-ea"/>
                <a:sym typeface="+mn-lt"/>
              </a:endParaRPr>
            </a:p>
          </p:txBody>
        </p:sp>
      </p:grpSp>
      <p:pic>
        <p:nvPicPr>
          <p:cNvPr id="7" name="图片 6" descr="左1"/>
          <p:cNvPicPr>
            <a:picLocks noChangeAspect="1"/>
          </p:cNvPicPr>
          <p:nvPr>
            <p:custDataLst>
              <p:tags r:id="rId1"/>
            </p:custDataLst>
          </p:nvPr>
        </p:nvPicPr>
        <p:blipFill>
          <a:blip r:embed="rId2"/>
          <a:stretch>
            <a:fillRect/>
          </a:stretch>
        </p:blipFill>
        <p:spPr>
          <a:xfrm>
            <a:off x="679450" y="3822065"/>
            <a:ext cx="3518535" cy="2397760"/>
          </a:xfrm>
          <a:prstGeom prst="rect">
            <a:avLst/>
          </a:prstGeom>
        </p:spPr>
      </p:pic>
      <p:sp>
        <p:nvSpPr>
          <p:cNvPr id="4" name="矩形 3"/>
          <p:cNvSpPr/>
          <p:nvPr>
            <p:custDataLst>
              <p:tags r:id="rId3"/>
            </p:custDataLst>
          </p:nvPr>
        </p:nvSpPr>
        <p:spPr>
          <a:xfrm>
            <a:off x="3676650" y="1345565"/>
            <a:ext cx="5493385" cy="4685665"/>
          </a:xfrm>
          <a:prstGeom prst="rect">
            <a:avLst/>
          </a:prstGeom>
        </p:spPr>
        <p:txBody>
          <a:bodyPr wrap="square">
            <a:noAutofit/>
          </a:bodyPr>
          <a:p>
            <a:pPr indent="406400" algn="just" fontAlgn="auto">
              <a:lnSpc>
                <a:spcPct val="8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just" fontAlgn="auto">
              <a:lnSpc>
                <a:spcPct val="80000"/>
              </a:lnSpc>
              <a:spcAft>
                <a:spcPts val="600"/>
              </a:spcAft>
              <a:extLst>
                <a:ext uri="{35155182-B16C-46BC-9424-99874614C6A1}">
                  <wpsdc:indentchars xmlns:wpsdc="http://www.wps.cn/officeDocument/2017/drawingmlCustomData" val="200" checksum="1740828767"/>
                </a:ext>
              </a:extLst>
            </a:pPr>
            <a:r>
              <a:rPr sz="1600" dirty="0">
                <a:latin typeface="仿宋" panose="02010609060101010101" charset="-122"/>
                <a:ea typeface="仿宋" panose="02010609060101010101" charset="-122"/>
                <a:cs typeface="仿宋" panose="02010609060101010101" charset="-122"/>
                <a:sym typeface="+mn-ea"/>
              </a:rPr>
              <a:t>二、平面商业广告动画的视觉盛宴（略）</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just" fontAlgn="auto">
              <a:lnSpc>
                <a:spcPct val="80000"/>
              </a:lnSpc>
              <a:spcAft>
                <a:spcPts val="600"/>
              </a:spcAft>
              <a:extLst>
                <a:ext uri="{35155182-B16C-46BC-9424-99874614C6A1}">
                  <wpsdc:indentchars xmlns:wpsdc="http://www.wps.cn/officeDocument/2017/drawingmlCustomData" val="200" checksum="1740828767"/>
                </a:ext>
              </a:extLst>
            </a:pPr>
            <a:r>
              <a:rPr sz="1600" dirty="0">
                <a:latin typeface="仿宋" panose="02010609060101010101" charset="-122"/>
                <a:ea typeface="仿宋" panose="02010609060101010101" charset="-122"/>
                <a:cs typeface="仿宋" panose="02010609060101010101" charset="-122"/>
                <a:sym typeface="+mn-ea"/>
              </a:rPr>
              <a:t>（一）手绘商业广告动画（略）</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just" fontAlgn="auto">
              <a:lnSpc>
                <a:spcPct val="80000"/>
              </a:lnSpc>
              <a:spcAft>
                <a:spcPts val="600"/>
              </a:spcAft>
              <a:extLst>
                <a:ext uri="{35155182-B16C-46BC-9424-99874614C6A1}">
                  <wpsdc:indentchars xmlns:wpsdc="http://www.wps.cn/officeDocument/2017/drawingmlCustomData" val="200" checksum="1740828767"/>
                </a:ext>
              </a:extLst>
            </a:pPr>
            <a:r>
              <a:rPr sz="1600" dirty="0">
                <a:latin typeface="仿宋" panose="02010609060101010101" charset="-122"/>
                <a:ea typeface="仿宋" panose="02010609060101010101" charset="-122"/>
                <a:cs typeface="仿宋" panose="02010609060101010101" charset="-122"/>
                <a:sym typeface="+mn-ea"/>
              </a:rPr>
              <a:t>（二）剪纸商业广告动画（略）</a:t>
            </a:r>
            <a:endParaRPr sz="1600" dirty="0">
              <a:latin typeface="仿宋" panose="02010609060101010101" charset="-122"/>
              <a:ea typeface="仿宋" panose="02010609060101010101" charset="-122"/>
              <a:cs typeface="仿宋" panose="02010609060101010101" charset="-122"/>
              <a:sym typeface="+mn-ea"/>
            </a:endParaRPr>
          </a:p>
          <a:p>
            <a:pPr indent="406400" algn="just" fontAlgn="auto">
              <a:lnSpc>
                <a:spcPct val="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微软雅黑" panose="020B0503020204020204" charset="-122"/>
              </a:rPr>
              <a:t>（三）磨砂玻璃商业广告动画（略）</a:t>
            </a:r>
            <a:endParaRPr sz="1600" dirty="0">
              <a:solidFill>
                <a:schemeClr val="tx1"/>
              </a:solidFill>
              <a:latin typeface="仿宋" panose="02010609060101010101" charset="-122"/>
              <a:ea typeface="仿宋" panose="02010609060101010101" charset="-122"/>
              <a:cs typeface="微软雅黑" panose="020B0503020204020204" charset="-122"/>
            </a:endParaRPr>
          </a:p>
          <a:p>
            <a:pPr indent="406400" algn="just" fontAlgn="auto">
              <a:lnSpc>
                <a:spcPct val="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微软雅黑" panose="020B0503020204020204" charset="-122"/>
              </a:rPr>
              <a:t>三、立体商业广告动画的视觉盛宴（略）</a:t>
            </a:r>
            <a:endParaRPr sz="1600" dirty="0">
              <a:solidFill>
                <a:schemeClr val="tx1"/>
              </a:solidFill>
              <a:latin typeface="仿宋" panose="02010609060101010101" charset="-122"/>
              <a:ea typeface="仿宋" panose="02010609060101010101" charset="-122"/>
              <a:cs typeface="微软雅黑" panose="020B0503020204020204" charset="-122"/>
            </a:endParaRPr>
          </a:p>
          <a:p>
            <a:pPr indent="406400" algn="just" fontAlgn="auto">
              <a:lnSpc>
                <a:spcPct val="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微软雅黑" panose="020B0503020204020204" charset="-122"/>
              </a:rPr>
              <a:t>（一）偶动画的商业广告（略）</a:t>
            </a:r>
            <a:endParaRPr sz="1600" dirty="0">
              <a:solidFill>
                <a:schemeClr val="tx1"/>
              </a:solidFill>
              <a:latin typeface="仿宋" panose="02010609060101010101" charset="-122"/>
              <a:ea typeface="仿宋" panose="02010609060101010101" charset="-122"/>
              <a:cs typeface="微软雅黑" panose="020B0503020204020204" charset="-122"/>
            </a:endParaRPr>
          </a:p>
          <a:p>
            <a:pPr indent="406400" algn="just" fontAlgn="auto">
              <a:lnSpc>
                <a:spcPct val="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微软雅黑" panose="020B0503020204020204" charset="-122"/>
              </a:rPr>
              <a:t>（二）实物动画的商业广告（略）</a:t>
            </a:r>
            <a:endParaRPr sz="1600" dirty="0">
              <a:solidFill>
                <a:schemeClr val="tx1"/>
              </a:solidFill>
              <a:latin typeface="仿宋" panose="02010609060101010101" charset="-122"/>
              <a:ea typeface="仿宋" panose="02010609060101010101" charset="-122"/>
              <a:cs typeface="微软雅黑" panose="020B0503020204020204" charset="-122"/>
            </a:endParaRPr>
          </a:p>
          <a:p>
            <a:pPr indent="406400" algn="just" fontAlgn="auto">
              <a:lnSpc>
                <a:spcPct val="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微软雅黑" panose="020B0503020204020204" charset="-122"/>
              </a:rPr>
              <a:t>（三）真人动画的商业广告（略）</a:t>
            </a:r>
            <a:endParaRPr sz="1600" dirty="0">
              <a:solidFill>
                <a:schemeClr val="tx1"/>
              </a:solidFill>
              <a:latin typeface="仿宋" panose="02010609060101010101" charset="-122"/>
              <a:ea typeface="仿宋" panose="02010609060101010101" charset="-122"/>
              <a:cs typeface="微软雅黑" panose="020B0503020204020204" charset="-122"/>
            </a:endParaRPr>
          </a:p>
          <a:p>
            <a:pPr indent="406400" algn="just" fontAlgn="auto">
              <a:lnSpc>
                <a:spcPct val="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微软雅黑" panose="020B0503020204020204" charset="-122"/>
              </a:rPr>
              <a:t>四、计算机商业广告动画的视觉盛宴（略）</a:t>
            </a:r>
            <a:endParaRPr sz="1600" dirty="0">
              <a:solidFill>
                <a:schemeClr val="tx1"/>
              </a:solidFill>
              <a:latin typeface="仿宋" panose="02010609060101010101" charset="-122"/>
              <a:ea typeface="仿宋" panose="02010609060101010101" charset="-122"/>
              <a:cs typeface="微软雅黑" panose="020B0503020204020204" charset="-122"/>
            </a:endParaRPr>
          </a:p>
          <a:p>
            <a:pPr indent="406400" algn="just" fontAlgn="auto">
              <a:lnSpc>
                <a:spcPct val="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微软雅黑" panose="020B0503020204020204" charset="-122"/>
              </a:rPr>
              <a:t>（一）计算机二维商业广告动画（略）</a:t>
            </a:r>
            <a:endParaRPr sz="1600" dirty="0">
              <a:solidFill>
                <a:schemeClr val="tx1"/>
              </a:solidFill>
              <a:latin typeface="仿宋" panose="02010609060101010101" charset="-122"/>
              <a:ea typeface="仿宋" panose="02010609060101010101" charset="-122"/>
              <a:cs typeface="微软雅黑" panose="020B0503020204020204" charset="-122"/>
            </a:endParaRPr>
          </a:p>
          <a:p>
            <a:pPr indent="406400" algn="just" fontAlgn="auto">
              <a:lnSpc>
                <a:spcPct val="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微软雅黑" panose="020B0503020204020204" charset="-122"/>
              </a:rPr>
              <a:t>（二）计算机三维商业广告动画（略）</a:t>
            </a:r>
            <a:endParaRPr sz="1600" dirty="0">
              <a:solidFill>
                <a:schemeClr val="tx1"/>
              </a:solidFill>
              <a:latin typeface="仿宋" panose="02010609060101010101" charset="-122"/>
              <a:ea typeface="仿宋" panose="02010609060101010101" charset="-122"/>
              <a:cs typeface="微软雅黑" panose="020B0503020204020204" charset="-122"/>
            </a:endParaRPr>
          </a:p>
          <a:p>
            <a:pPr indent="406400" algn="just" fontAlgn="auto">
              <a:lnSpc>
                <a:spcPct val="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微软雅黑" panose="020B0503020204020204" charset="-122"/>
              </a:rPr>
              <a:t>（三）计算机商业广告动画的合成与特效（略）</a:t>
            </a:r>
            <a:endParaRPr sz="1600" dirty="0">
              <a:solidFill>
                <a:schemeClr val="tx1"/>
              </a:solidFill>
              <a:latin typeface="仿宋" panose="02010609060101010101" charset="-122"/>
              <a:ea typeface="仿宋" panose="02010609060101010101" charset="-122"/>
              <a:cs typeface="微软雅黑" panose="020B0503020204020204" charset="-122"/>
            </a:endParaRPr>
          </a:p>
          <a:p>
            <a:pPr indent="406400" algn="just" fontAlgn="auto">
              <a:lnSpc>
                <a:spcPct val="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微软雅黑" panose="020B0503020204020204" charset="-122"/>
              </a:rPr>
              <a:t>五、其他形式商业广告动画的视觉盛宴（略）</a:t>
            </a:r>
            <a:endParaRPr sz="1600" dirty="0">
              <a:solidFill>
                <a:schemeClr val="tx1"/>
              </a:solidFill>
              <a:latin typeface="仿宋" panose="02010609060101010101" charset="-122"/>
              <a:ea typeface="仿宋" panose="02010609060101010101" charset="-122"/>
              <a:cs typeface="微软雅黑" panose="020B0503020204020204" charset="-122"/>
            </a:endParaRPr>
          </a:p>
          <a:p>
            <a:pPr indent="406400" algn="just" fontAlgn="auto">
              <a:lnSpc>
                <a:spcPct val="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微软雅黑" panose="020B0503020204020204" charset="-122"/>
              </a:rPr>
              <a:t>【参考文献】（略）</a:t>
            </a:r>
            <a:endParaRPr sz="1600" dirty="0">
              <a:solidFill>
                <a:schemeClr val="tx1"/>
              </a:solidFill>
              <a:latin typeface="仿宋" panose="02010609060101010101" charset="-122"/>
              <a:ea typeface="仿宋" panose="02010609060101010101" charset="-122"/>
              <a:cs typeface="微软雅黑" panose="020B0503020204020204" charset="-122"/>
            </a:endParaRPr>
          </a:p>
        </p:txBody>
      </p:sp>
      <p:pic>
        <p:nvPicPr>
          <p:cNvPr id="5" name="图片 4" descr="33"/>
          <p:cNvPicPr>
            <a:picLocks noChangeAspect="1"/>
          </p:cNvPicPr>
          <p:nvPr>
            <p:custDataLst>
              <p:tags r:id="rId4"/>
            </p:custDataLst>
          </p:nvPr>
        </p:nvPicPr>
        <p:blipFill>
          <a:blip r:embed="rId5"/>
          <a:stretch>
            <a:fillRect/>
          </a:stretch>
        </p:blipFill>
        <p:spPr>
          <a:xfrm>
            <a:off x="7978140" y="4505960"/>
            <a:ext cx="3618865" cy="181356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63787"/>
          </a:xfrm>
          <a:prstGeom prst="rect">
            <a:avLst/>
          </a:prstGeom>
        </p:spPr>
      </p:pic>
      <p:sp>
        <p:nvSpPr>
          <p:cNvPr id="22" name="文本框 21"/>
          <p:cNvSpPr txBox="1"/>
          <p:nvPr/>
        </p:nvSpPr>
        <p:spPr>
          <a:xfrm>
            <a:off x="1400977" y="1983662"/>
            <a:ext cx="9407827" cy="1445260"/>
          </a:xfrm>
          <a:prstGeom prst="rect">
            <a:avLst/>
          </a:prstGeom>
          <a:noFill/>
        </p:spPr>
        <p:txBody>
          <a:bodyPr wrap="square" rtlCol="0">
            <a:spAutoFit/>
          </a:bodyPr>
          <a:lstStyle/>
          <a:p>
            <a:pPr algn="ctr" fontAlgn="auto"/>
            <a:r>
              <a:rPr lang="zh-CN" altLang="en-US" sz="8800" kern="100" spc="-1400" dirty="0">
                <a:solidFill>
                  <a:schemeClr val="accent1"/>
                </a:solidFill>
                <a:uFillTx/>
                <a:latin typeface="微软雅黑" panose="020B0503020204020204" charset="-122"/>
                <a:ea typeface="微软雅黑" panose="020B0503020204020204" charset="-122"/>
                <a:cs typeface="+mn-ea"/>
                <a:sym typeface="+mn-lt"/>
              </a:rPr>
              <a:t>谢</a:t>
            </a:r>
            <a:r>
              <a:rPr lang="en-US" altLang="zh-CN" sz="8800" kern="100" spc="-1400" dirty="0">
                <a:solidFill>
                  <a:schemeClr val="accent1"/>
                </a:solidFill>
                <a:uFillTx/>
                <a:latin typeface="微软雅黑" panose="020B0503020204020204" charset="-122"/>
                <a:ea typeface="微软雅黑" panose="020B0503020204020204" charset="-122"/>
                <a:cs typeface="+mn-ea"/>
                <a:sym typeface="+mn-lt"/>
              </a:rPr>
              <a:t>     </a:t>
            </a:r>
            <a:r>
              <a:rPr lang="zh-CN" altLang="en-US" sz="8800" kern="100" spc="-1400" dirty="0">
                <a:solidFill>
                  <a:schemeClr val="accent1"/>
                </a:solidFill>
                <a:uFillTx/>
                <a:latin typeface="微软雅黑" panose="020B0503020204020204" charset="-122"/>
                <a:ea typeface="微软雅黑" panose="020B0503020204020204" charset="-122"/>
                <a:cs typeface="+mn-ea"/>
                <a:sym typeface="+mn-lt"/>
              </a:rPr>
              <a:t>谢</a:t>
            </a:r>
            <a:r>
              <a:rPr lang="en-US" altLang="zh-CN" sz="8800" kern="100" spc="-1400" dirty="0">
                <a:solidFill>
                  <a:schemeClr val="accent1"/>
                </a:solidFill>
                <a:uFillTx/>
                <a:latin typeface="微软雅黑" panose="020B0503020204020204" charset="-122"/>
                <a:ea typeface="微软雅黑" panose="020B0503020204020204" charset="-122"/>
                <a:cs typeface="+mn-ea"/>
                <a:sym typeface="+mn-lt"/>
              </a:rPr>
              <a:t>     </a:t>
            </a:r>
            <a:r>
              <a:rPr lang="zh-CN" altLang="en-US" sz="8800" kern="100" spc="-1400" dirty="0">
                <a:solidFill>
                  <a:schemeClr val="accent1"/>
                </a:solidFill>
                <a:uFillTx/>
                <a:latin typeface="微软雅黑" panose="020B0503020204020204" charset="-122"/>
                <a:ea typeface="微软雅黑" panose="020B0503020204020204" charset="-122"/>
                <a:cs typeface="+mn-ea"/>
                <a:sym typeface="+mn-lt"/>
              </a:rPr>
              <a:t>观</a:t>
            </a:r>
            <a:r>
              <a:rPr lang="en-US" altLang="zh-CN" sz="8800" kern="100" spc="-1400" dirty="0">
                <a:solidFill>
                  <a:schemeClr val="accent1"/>
                </a:solidFill>
                <a:uFillTx/>
                <a:latin typeface="微软雅黑" panose="020B0503020204020204" charset="-122"/>
                <a:ea typeface="微软雅黑" panose="020B0503020204020204" charset="-122"/>
                <a:cs typeface="+mn-ea"/>
                <a:sym typeface="+mn-lt"/>
              </a:rPr>
              <a:t>   </a:t>
            </a:r>
            <a:r>
              <a:rPr lang="zh-CN" altLang="en-US" sz="8800" kern="100" spc="-1400" dirty="0">
                <a:solidFill>
                  <a:schemeClr val="accent1"/>
                </a:solidFill>
                <a:uFillTx/>
                <a:latin typeface="微软雅黑" panose="020B0503020204020204" charset="-122"/>
                <a:ea typeface="微软雅黑" panose="020B0503020204020204" charset="-122"/>
                <a:cs typeface="+mn-ea"/>
                <a:sym typeface="+mn-lt"/>
              </a:rPr>
              <a:t>看</a:t>
            </a:r>
            <a:endParaRPr lang="zh-CN" altLang="en-US" sz="8800" kern="100" spc="-1400" dirty="0">
              <a:solidFill>
                <a:schemeClr val="accent1"/>
              </a:solidFill>
              <a:uFillTx/>
              <a:latin typeface="微软雅黑" panose="020B0503020204020204" charset="-122"/>
              <a:ea typeface="微软雅黑" panose="020B0503020204020204" charset="-122"/>
              <a:cs typeface="+mn-ea"/>
              <a:sym typeface="+mn-lt"/>
            </a:endParaRPr>
          </a:p>
        </p:txBody>
      </p:sp>
      <p:sp>
        <p:nvSpPr>
          <p:cNvPr id="23" name="open-notebook_334"/>
          <p:cNvSpPr/>
          <p:nvPr/>
        </p:nvSpPr>
        <p:spPr>
          <a:xfrm>
            <a:off x="360045" y="332740"/>
            <a:ext cx="609600" cy="466090"/>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diamond(in)">
                                      <p:cBhvr>
                                        <p:cTn id="7" dur="20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844040" y="2094230"/>
            <a:ext cx="5313045" cy="3134360"/>
          </a:xfrm>
          <a:prstGeom prst="rect">
            <a:avLst/>
          </a:prstGeom>
        </p:spPr>
        <p:txBody>
          <a:bodyPr wrap="square">
            <a:spAutoFit/>
          </a:bodyPr>
          <a:lstStyle/>
          <a:p>
            <a:pPr indent="406400" algn="just"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1. 掌握实验报告的概念、特点、写作格式及写作要求。</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2. 掌握毕业论文的概念、特点、写作格式及写作要求。</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3. 能熟练、规范地书写实验报告和毕业论文。</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4. 努力拓宽自己的知识面，丰富自身科学文化知识。</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5. 提高创新意识，构思新创意，不拘泥于旧有思维。</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6. 以科学的态度对待科学、以真理的精神追求真理。</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custDataLst>
              <p:tags r:id="rId1"/>
            </p:custDataLst>
          </p:nvPr>
        </p:nvSpPr>
        <p:spPr>
          <a:xfrm>
            <a:off x="1430020" y="1819910"/>
            <a:ext cx="579755" cy="3904615"/>
          </a:xfrm>
          <a:prstGeom prst="roundRect">
            <a:avLst/>
          </a:prstGeom>
          <a:solidFill>
            <a:srgbClr val="418783"/>
          </a:solidFill>
        </p:spPr>
        <p:txBody>
          <a:bodyPr vert="eaVert" wrap="square" rtlCol="0" anchor="ctr" anchorCtr="0">
            <a:noAutofit/>
          </a:bodyPr>
          <a:lstStyle/>
          <a:p>
            <a:pPr algn="ctr">
              <a:lnSpc>
                <a:spcPct val="100000"/>
              </a:lnSpc>
            </a:pPr>
            <a:r>
              <a:rPr lang="zh-CN" altLang="en-US" sz="2200">
                <a:solidFill>
                  <a:schemeClr val="bg1"/>
                </a:solidFill>
                <a:cs typeface="+mn-ea"/>
                <a:sym typeface="+mn-lt"/>
              </a:rPr>
              <a:t>学</a:t>
            </a:r>
            <a:r>
              <a:rPr lang="en-US" altLang="zh-CN" sz="2200">
                <a:solidFill>
                  <a:schemeClr val="bg1"/>
                </a:solidFill>
                <a:cs typeface="+mn-ea"/>
                <a:sym typeface="+mn-lt"/>
              </a:rPr>
              <a:t>  </a:t>
            </a:r>
            <a:r>
              <a:rPr lang="zh-CN" altLang="en-US" sz="2200">
                <a:solidFill>
                  <a:schemeClr val="bg1"/>
                </a:solidFill>
                <a:cs typeface="+mn-ea"/>
                <a:sym typeface="+mn-lt"/>
              </a:rPr>
              <a:t>习</a:t>
            </a:r>
            <a:r>
              <a:rPr lang="en-US" altLang="zh-CN" sz="2200">
                <a:solidFill>
                  <a:schemeClr val="bg1"/>
                </a:solidFill>
                <a:cs typeface="+mn-ea"/>
                <a:sym typeface="+mn-lt"/>
              </a:rPr>
              <a:t>  </a:t>
            </a:r>
            <a:r>
              <a:rPr lang="zh-CN" altLang="en-US" sz="2200">
                <a:solidFill>
                  <a:schemeClr val="bg1"/>
                </a:solidFill>
                <a:cs typeface="+mn-ea"/>
                <a:sym typeface="+mn-lt"/>
              </a:rPr>
              <a:t>目</a:t>
            </a:r>
            <a:r>
              <a:rPr lang="en-US" altLang="zh-CN" sz="2200">
                <a:solidFill>
                  <a:schemeClr val="bg1"/>
                </a:solidFill>
                <a:cs typeface="+mn-ea"/>
                <a:sym typeface="+mn-lt"/>
              </a:rPr>
              <a:t>  </a:t>
            </a:r>
            <a:r>
              <a:rPr lang="zh-CN" altLang="en-US" sz="2200">
                <a:solidFill>
                  <a:schemeClr val="bg1"/>
                </a:solidFill>
                <a:cs typeface="+mn-ea"/>
                <a:sym typeface="+mn-lt"/>
              </a:rPr>
              <a:t>标</a:t>
            </a:r>
            <a:endParaRPr lang="zh-CN" altLang="en-US" sz="2200">
              <a:solidFill>
                <a:schemeClr val="bg1"/>
              </a:solidFill>
              <a:cs typeface="+mn-ea"/>
              <a:sym typeface="+mn-lt"/>
            </a:endParaRPr>
          </a:p>
        </p:txBody>
      </p:sp>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16667" r="16667"/>
          <a:stretch>
            <a:fillRect/>
          </a:stretch>
        </p:blipFill>
        <p:spPr>
          <a:xfrm>
            <a:off x="7603673" y="2006783"/>
            <a:ext cx="3531052" cy="35310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4" name="组合 3"/>
          <p:cNvGrpSpPr/>
          <p:nvPr/>
        </p:nvGrpSpPr>
        <p:grpSpPr>
          <a:xfrm>
            <a:off x="959688" y="729036"/>
            <a:ext cx="8031912" cy="755650"/>
            <a:chOff x="359912" y="182120"/>
            <a:chExt cx="8031912" cy="755650"/>
          </a:xfrm>
        </p:grpSpPr>
        <p:sp>
          <p:nvSpPr>
            <p:cNvPr id="15"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6" name="文本框 15"/>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学习目标</a:t>
              </a:r>
              <a:endParaRPr lang="en-US" altLang="zh-CN" sz="2400" dirty="0">
                <a:solidFill>
                  <a:srgbClr val="418783"/>
                </a:solidFill>
                <a:cs typeface="+mn-ea"/>
                <a:sym typeface="+mn-lt"/>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实验报告</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778635" y="1747520"/>
            <a:ext cx="8634095" cy="3148330"/>
          </a:xfrm>
          <a:prstGeom prst="rect">
            <a:avLst/>
          </a:prstGeom>
        </p:spPr>
        <p:txBody>
          <a:bodyPr wrap="square">
            <a:noAutofit/>
          </a:bodyPr>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lang="en-US" sz="1600" dirty="0">
                <a:solidFill>
                  <a:schemeClr val="tx1"/>
                </a:solidFill>
                <a:latin typeface="微软雅黑" panose="020B0503020204020204" charset="-122"/>
                <a:ea typeface="微软雅黑" panose="020B0503020204020204" charset="-122"/>
                <a:cs typeface="微软雅黑" panose="020B0503020204020204" charset="-122"/>
              </a:rPr>
              <a:t>  </a:t>
            </a:r>
            <a:r>
              <a:rPr b="1" dirty="0">
                <a:solidFill>
                  <a:schemeClr val="accent1"/>
                </a:solidFill>
                <a:latin typeface="微软雅黑" panose="020B0503020204020204" charset="-122"/>
                <a:ea typeface="微软雅黑" panose="020B0503020204020204" charset="-122"/>
                <a:cs typeface="微软雅黑" panose="020B0503020204020204" charset="-122"/>
              </a:rPr>
              <a:t>一、实验报告的概念和用途</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实验报告是实验者在某项科研活动或专业学习中，用简洁准确的语言完整真实地记录、描述某项实验过程和结果的书面材料，是对实验工作的总结和概括，是整个实验工作不可或缺的组成部分，也是实验成果的重要表现形式。</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在科研活动中，实验是形成、发展和检验科学理论或假设的重要方法，而实验报告是实验环节的理论升华，是实验工作的重要环节。实验报告具有情报交流和资料保存的作用，有利于不断积累研究资料，总结研究成果，提高实验者的观察能力及分析问题和解决问题的能力，培养实验者理论联系实际的学风和实事求是的科学态度。</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descr="33"/>
          <p:cNvPicPr>
            <a:picLocks noChangeAspect="1"/>
          </p:cNvPicPr>
          <p:nvPr>
            <p:custDataLst>
              <p:tags r:id="rId2"/>
            </p:custDataLst>
          </p:nvPr>
        </p:nvPicPr>
        <p:blipFill>
          <a:blip r:embed="rId3"/>
          <a:stretch>
            <a:fillRect/>
          </a:stretch>
        </p:blipFill>
        <p:spPr>
          <a:xfrm>
            <a:off x="7913370" y="4473575"/>
            <a:ext cx="3683635" cy="184594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实验报告</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2058670" y="1794510"/>
            <a:ext cx="7567930" cy="3269615"/>
          </a:xfrm>
          <a:prstGeom prst="rect">
            <a:avLst/>
          </a:prstGeom>
        </p:spPr>
        <p:txBody>
          <a:bodyPr wrap="square">
            <a:noAutofit/>
          </a:bodyPr>
          <a:p>
            <a:pPr indent="406400" algn="just" fontAlgn="auto">
              <a:lnSpc>
                <a:spcPct val="170000"/>
              </a:lnSpc>
              <a:spcAft>
                <a:spcPts val="600"/>
              </a:spcAft>
              <a:extLst>
                <a:ext uri="{35155182-B16C-46BC-9424-99874614C6A1}">
                  <wpsdc:indentchars xmlns:wpsdc="http://www.wps.cn/officeDocument/2017/drawingmlCustomData" val="200" checksum="1740828767"/>
                </a:ext>
              </a:extLst>
            </a:pPr>
            <a:r>
              <a:rPr lang="en-US" sz="1600" dirty="0">
                <a:solidFill>
                  <a:schemeClr val="tx1"/>
                </a:solidFill>
                <a:latin typeface="微软雅黑" panose="020B0503020204020204" charset="-122"/>
                <a:ea typeface="微软雅黑" panose="020B0503020204020204" charset="-122"/>
                <a:cs typeface="微软雅黑" panose="020B0503020204020204" charset="-122"/>
              </a:rPr>
              <a:t> </a:t>
            </a:r>
            <a:r>
              <a:rPr sz="1600" dirty="0">
                <a:solidFill>
                  <a:schemeClr val="tx1"/>
                </a:solidFill>
                <a:latin typeface="微软雅黑" panose="020B0503020204020204" charset="-122"/>
                <a:ea typeface="微软雅黑" panose="020B0503020204020204" charset="-122"/>
                <a:cs typeface="微软雅黑" panose="020B0503020204020204" charset="-122"/>
              </a:rPr>
              <a:t>在专业学习中，实验报告是学生对实验过程中的实验原理、操作步骤、原始数据、测试结果等汇总的文字记录，是学生对整个实验过程进行总结的一种方式，也是特定专业实验教学的基本要求和重要组成部分。实验报告的写作可以激发学生的学习兴趣、端正学生的科研态度、培养学生独立分析和解决问题的能力、训练学生的综合思维能力和文字表达能力，是科学研究工作中撰写科研成果报告或科学论文的模拟训练，有益于学生今后的科学研究和实际工作。</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7" name="图片 6" descr="左1"/>
          <p:cNvPicPr>
            <a:picLocks noChangeAspect="1"/>
          </p:cNvPicPr>
          <p:nvPr>
            <p:custDataLst>
              <p:tags r:id="rId2"/>
            </p:custDataLst>
          </p:nvPr>
        </p:nvPicPr>
        <p:blipFill>
          <a:blip r:embed="rId3"/>
          <a:stretch>
            <a:fillRect/>
          </a:stretch>
        </p:blipFill>
        <p:spPr>
          <a:xfrm>
            <a:off x="679450" y="3909060"/>
            <a:ext cx="3844290" cy="231076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实验报告</a:t>
              </a:r>
              <a:endParaRPr lang="en-US" altLang="zh-CN" sz="2400" dirty="0">
                <a:solidFill>
                  <a:srgbClr val="418783"/>
                </a:solidFill>
                <a:cs typeface="+mn-ea"/>
                <a:sym typeface="+mn-lt"/>
              </a:endParaRPr>
            </a:p>
          </p:txBody>
        </p:sp>
      </p:grpSp>
      <p:sp>
        <p:nvSpPr>
          <p:cNvPr id="16" name="文本框 15"/>
          <p:cNvSpPr txBox="1"/>
          <p:nvPr/>
        </p:nvSpPr>
        <p:spPr>
          <a:xfrm>
            <a:off x="1131570" y="1656080"/>
            <a:ext cx="2750185" cy="534035"/>
          </a:xfrm>
          <a:prstGeom prst="rect">
            <a:avLst/>
          </a:prstGeom>
          <a:noFill/>
        </p:spPr>
        <p:txBody>
          <a:bodyPr wrap="square" rtlCol="0" anchor="t">
            <a:sp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sym typeface="+mn-ea"/>
              </a:rPr>
              <a:t>二、实验报告的特点</a:t>
            </a:r>
            <a:endParaRPr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sp>
        <p:nvSpPr>
          <p:cNvPr id="5" name="矩形 4"/>
          <p:cNvSpPr/>
          <p:nvPr>
            <p:custDataLst>
              <p:tags r:id="rId1"/>
            </p:custDataLst>
          </p:nvPr>
        </p:nvSpPr>
        <p:spPr>
          <a:xfrm>
            <a:off x="4093210" y="3201670"/>
            <a:ext cx="6389370" cy="1076960"/>
          </a:xfrm>
          <a:prstGeom prst="rect">
            <a:avLst/>
          </a:prstGeom>
        </p:spPr>
        <p:txBody>
          <a:bodyPr wrap="square" anchor="ctr" anchorCtr="0">
            <a:noAutofit/>
          </a:bodyPr>
          <a:p>
            <a:pPr indent="0" fontAlgn="auto">
              <a:lnSpc>
                <a:spcPct val="110000"/>
              </a:lnSpc>
              <a:spcBef>
                <a:spcPts val="0"/>
              </a:spcBef>
              <a:spcAft>
                <a:spcPts val="0"/>
              </a:spcAft>
              <a:buNone/>
            </a:pPr>
            <a:r>
              <a:rPr lang="en-US" altLang="zh-CN" sz="1400" dirty="0">
                <a:cs typeface="+mn-ea"/>
                <a:sym typeface="+mn-lt"/>
              </a:rPr>
              <a:t>    </a:t>
            </a:r>
            <a:r>
              <a:rPr lang="zh-CN" altLang="en-US" sz="1600" dirty="0">
                <a:cs typeface="+mn-ea"/>
                <a:sym typeface="+mn-lt"/>
              </a:rPr>
              <a:t>实验报告的实践性是指实验报告来自科学实验活动，是必须认真撰写的实验记录和总结，是特定专业实验实践课程的基本环节和要求，具有鲜明的针对性、可操作性、可重复性。</a:t>
            </a:r>
            <a:endParaRPr lang="zh-CN" altLang="en-US" sz="1600" dirty="0">
              <a:cs typeface="+mn-ea"/>
              <a:sym typeface="+mn-lt"/>
            </a:endParaRPr>
          </a:p>
        </p:txBody>
      </p:sp>
      <p:sp>
        <p:nvSpPr>
          <p:cNvPr id="13" name="文本框 12"/>
          <p:cNvSpPr txBox="1"/>
          <p:nvPr>
            <p:custDataLst>
              <p:tags r:id="rId2"/>
            </p:custDataLst>
          </p:nvPr>
        </p:nvSpPr>
        <p:spPr>
          <a:xfrm>
            <a:off x="1397635" y="2514600"/>
            <a:ext cx="2694940" cy="431800"/>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None/>
            </a:pPr>
            <a:r>
              <a:rPr dirty="0">
                <a:solidFill>
                  <a:schemeClr val="bg1"/>
                </a:solidFill>
                <a:cs typeface="+mn-ea"/>
                <a:sym typeface="+mn-lt"/>
              </a:rPr>
              <a:t>（一）科学性</a:t>
            </a:r>
            <a:endParaRPr dirty="0">
              <a:solidFill>
                <a:schemeClr val="bg1"/>
              </a:solidFill>
              <a:cs typeface="+mn-ea"/>
              <a:sym typeface="+mn-lt"/>
            </a:endParaRPr>
          </a:p>
        </p:txBody>
      </p:sp>
      <p:sp>
        <p:nvSpPr>
          <p:cNvPr id="18" name="文本框 17"/>
          <p:cNvSpPr txBox="1"/>
          <p:nvPr>
            <p:custDataLst>
              <p:tags r:id="rId3"/>
            </p:custDataLst>
          </p:nvPr>
        </p:nvSpPr>
        <p:spPr>
          <a:xfrm>
            <a:off x="4163060" y="2402205"/>
            <a:ext cx="6387465" cy="666115"/>
          </a:xfrm>
          <a:prstGeom prst="rect">
            <a:avLst/>
          </a:prstGeom>
          <a:noFill/>
        </p:spPr>
        <p:txBody>
          <a:bodyPr wrap="square" rtlCol="0" anchor="ctr" anchorCtr="0">
            <a:noAutofit/>
          </a:bodyPr>
          <a:p>
            <a:pPr indent="0" fontAlgn="auto">
              <a:lnSpc>
                <a:spcPct val="100000"/>
              </a:lnSpc>
              <a:spcBef>
                <a:spcPts val="0"/>
              </a:spcBef>
              <a:spcAft>
                <a:spcPts val="0"/>
              </a:spcAft>
              <a:buNone/>
            </a:pPr>
            <a:r>
              <a:rPr lang="en-US" altLang="zh-CN" sz="1400" dirty="0">
                <a:cs typeface="+mn-ea"/>
                <a:sym typeface="+mn-lt"/>
              </a:rPr>
              <a:t>   </a:t>
            </a:r>
            <a:r>
              <a:rPr sz="1600" dirty="0">
                <a:cs typeface="+mn-ea"/>
                <a:sym typeface="+mn-lt"/>
              </a:rPr>
              <a:t>实验报告的科学性是指报告的材料真实、准确。内容正确、客观，论证严密、充分，经得起重复和实践的检验，结论具有普遍性、客观性。没有严格的科学性，实验报告也就失去了存在的价值和意义。</a:t>
            </a:r>
            <a:endParaRPr sz="1600" dirty="0">
              <a:cs typeface="+mn-ea"/>
              <a:sym typeface="+mn-lt"/>
            </a:endParaRPr>
          </a:p>
        </p:txBody>
      </p:sp>
      <p:sp>
        <p:nvSpPr>
          <p:cNvPr id="19" name="文本框 18"/>
          <p:cNvSpPr txBox="1"/>
          <p:nvPr>
            <p:custDataLst>
              <p:tags r:id="rId4"/>
            </p:custDataLst>
          </p:nvPr>
        </p:nvSpPr>
        <p:spPr>
          <a:xfrm>
            <a:off x="1397635" y="3582670"/>
            <a:ext cx="2695575" cy="431800"/>
          </a:xfrm>
          <a:prstGeom prst="roundRect">
            <a:avLst/>
          </a:prstGeom>
          <a:solidFill>
            <a:schemeClr val="accent2"/>
          </a:solidFill>
        </p:spPr>
        <p:txBody>
          <a:bodyPr wrap="square" rtlCol="0" anchor="ctr" anchorCtr="0">
            <a:noAutofit/>
          </a:bodyPr>
          <a:p>
            <a:pPr indent="0" algn="ctr" fontAlgn="auto">
              <a:lnSpc>
                <a:spcPct val="100000"/>
              </a:lnSpc>
              <a:spcBef>
                <a:spcPts val="0"/>
              </a:spcBef>
              <a:spcAft>
                <a:spcPts val="0"/>
              </a:spcAft>
              <a:buNone/>
            </a:pPr>
            <a:r>
              <a:rPr dirty="0">
                <a:solidFill>
                  <a:schemeClr val="bg1"/>
                </a:solidFill>
                <a:cs typeface="+mn-ea"/>
                <a:sym typeface="+mn-lt"/>
              </a:rPr>
              <a:t>（二）实践性</a:t>
            </a:r>
            <a:endParaRPr dirty="0">
              <a:solidFill>
                <a:schemeClr val="bg1"/>
              </a:solidFill>
              <a:cs typeface="+mn-ea"/>
              <a:sym typeface="+mn-lt"/>
            </a:endParaRPr>
          </a:p>
        </p:txBody>
      </p:sp>
      <p:sp>
        <p:nvSpPr>
          <p:cNvPr id="20" name="文本框 19"/>
          <p:cNvSpPr txBox="1"/>
          <p:nvPr>
            <p:custDataLst>
              <p:tags r:id="rId5"/>
            </p:custDataLst>
          </p:nvPr>
        </p:nvSpPr>
        <p:spPr>
          <a:xfrm>
            <a:off x="1397635" y="4665980"/>
            <a:ext cx="2694940" cy="431800"/>
          </a:xfrm>
          <a:prstGeom prst="roundRect">
            <a:avLst/>
          </a:prstGeom>
          <a:solidFill>
            <a:srgbClr val="418783"/>
          </a:solidFill>
        </p:spPr>
        <p:txBody>
          <a:bodyPr wrap="square" rtlCol="0" anchor="ctr" anchorCtr="0">
            <a:noAutofit/>
          </a:bodyPr>
          <a:p>
            <a:pPr indent="0" algn="ctr" fontAlgn="auto">
              <a:lnSpc>
                <a:spcPct val="100000"/>
              </a:lnSpc>
              <a:spcBef>
                <a:spcPts val="300"/>
              </a:spcBef>
              <a:spcAft>
                <a:spcPts val="300"/>
              </a:spcAft>
              <a:buNone/>
            </a:pPr>
            <a:r>
              <a:rPr lang="en-US" altLang="zh-CN" dirty="0">
                <a:solidFill>
                  <a:schemeClr val="bg1"/>
                </a:solidFill>
                <a:cs typeface="+mn-ea"/>
                <a:sym typeface="+mn-lt"/>
              </a:rPr>
              <a:t>（三）规范性</a:t>
            </a:r>
            <a:endParaRPr lang="en-US" altLang="zh-CN" dirty="0">
              <a:solidFill>
                <a:schemeClr val="bg1"/>
              </a:solidFill>
              <a:cs typeface="+mn-ea"/>
              <a:sym typeface="+mn-lt"/>
            </a:endParaRPr>
          </a:p>
        </p:txBody>
      </p:sp>
      <p:sp>
        <p:nvSpPr>
          <p:cNvPr id="21" name="文本框 20"/>
          <p:cNvSpPr txBox="1"/>
          <p:nvPr>
            <p:custDataLst>
              <p:tags r:id="rId6"/>
            </p:custDataLst>
          </p:nvPr>
        </p:nvSpPr>
        <p:spPr>
          <a:xfrm>
            <a:off x="4093210" y="4338955"/>
            <a:ext cx="6307455" cy="1059180"/>
          </a:xfrm>
          <a:prstGeom prst="rect">
            <a:avLst/>
          </a:prstGeom>
          <a:noFill/>
        </p:spPr>
        <p:txBody>
          <a:bodyPr wrap="square" rtlCol="0" anchor="ctr" anchorCtr="0">
            <a:noAutofit/>
          </a:bodyPr>
          <a:p>
            <a:pPr indent="0" fontAlgn="auto">
              <a:lnSpc>
                <a:spcPct val="100000"/>
              </a:lnSpc>
            </a:pPr>
            <a:r>
              <a:rPr lang="en-US" altLang="zh-CN" sz="1400" dirty="0">
                <a:cs typeface="+mn-ea"/>
                <a:sym typeface="+mn-lt"/>
              </a:rPr>
              <a:t>    </a:t>
            </a:r>
            <a:r>
              <a:rPr lang="zh-CN" altLang="en-US" sz="1600" dirty="0">
                <a:cs typeface="+mn-ea"/>
                <a:sym typeface="+mn-lt"/>
              </a:rPr>
              <a:t>实验报告的规范性主要是指形式和规格上必须按照统一编排的标准来表达，这是科研活动自身的科学要求和信息时代发展的现实需要。只有这样，才能实现实验报告高效统一的记录、整理、检索、评价以及传播、交流等。</a:t>
            </a:r>
            <a:endParaRPr lang="zh-CN" altLang="en-US" sz="1600" dirty="0">
              <a:cs typeface="+mn-ea"/>
              <a:sym typeface="+mn-lt"/>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3"/>
          <p:cNvPicPr>
            <a:picLocks noChangeAspect="1"/>
          </p:cNvPicPr>
          <p:nvPr>
            <p:custDataLst>
              <p:tags r:id="rId1"/>
            </p:custDataLst>
          </p:nvPr>
        </p:nvPicPr>
        <p:blipFill>
          <a:blip r:embed="rId2"/>
          <a:stretch>
            <a:fillRect/>
          </a:stretch>
        </p:blipFill>
        <p:spPr>
          <a:xfrm>
            <a:off x="7558405" y="4295775"/>
            <a:ext cx="4038600" cy="202374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实验报告</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569720" y="1484630"/>
            <a:ext cx="8875395" cy="4641850"/>
          </a:xfrm>
          <a:prstGeom prst="rect">
            <a:avLst/>
          </a:prstGeom>
        </p:spPr>
        <p:txBody>
          <a:bodyPr wrap="square">
            <a:no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三、实验报告的结构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实验报告在实际写作中并没有固定不变的格式，一般由以下几部分构成。</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（一）标题</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实验报告的标题即实验名称，是实验内容的高度概括，标题有单一式和复合式两种。单一式，如《验证欧姆定律》《“中职生德育教育途径与方法”课题研究实验报告》等；复合式，如《探索符合新课程理念的作文教学新思路“以学为主”作文教学改革实验报告》《大豆化学品质检验蛋白质测定》等。教学中运用的自然科学方面的实验报告往往以“实验报告”或“××课程实验报告”等作标题，而将“实验名称”作为内容中的一项。</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左1"/>
          <p:cNvPicPr>
            <a:picLocks noChangeAspect="1"/>
          </p:cNvPicPr>
          <p:nvPr>
            <p:custDataLst>
              <p:tags r:id="rId1"/>
            </p:custDataLst>
          </p:nvPr>
        </p:nvPicPr>
        <p:blipFill>
          <a:blip r:embed="rId2"/>
          <a:stretch>
            <a:fillRect/>
          </a:stretch>
        </p:blipFill>
        <p:spPr>
          <a:xfrm>
            <a:off x="679450" y="3909060"/>
            <a:ext cx="3390900" cy="231076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实验报告</a:t>
              </a:r>
              <a:endParaRPr lang="en-US" altLang="zh-CN" sz="2400" dirty="0">
                <a:solidFill>
                  <a:srgbClr val="418783"/>
                </a:solidFill>
                <a:cs typeface="+mn-ea"/>
                <a:sym typeface="+mn-lt"/>
              </a:endParaRPr>
            </a:p>
          </p:txBody>
        </p:sp>
      </p:grpSp>
      <p:sp>
        <p:nvSpPr>
          <p:cNvPr id="3" name="文本框 2"/>
          <p:cNvSpPr txBox="1"/>
          <p:nvPr/>
        </p:nvSpPr>
        <p:spPr>
          <a:xfrm>
            <a:off x="1464310" y="1680210"/>
            <a:ext cx="8939530" cy="2919730"/>
          </a:xfrm>
          <a:prstGeom prst="rect">
            <a:avLst/>
          </a:prstGeom>
          <a:noFill/>
        </p:spPr>
        <p:txBody>
          <a:bodyPr wrap="square" rtlCol="0" anchor="t">
            <a:noAutofit/>
          </a:bodyPr>
          <a:p>
            <a:pPr>
              <a:lnSpc>
                <a:spcPct val="180000"/>
              </a:lnSpc>
            </a:pPr>
            <a:r>
              <a:rPr lang="en-US" sz="1600">
                <a:latin typeface="微软雅黑" panose="020B0503020204020204" charset="-122"/>
                <a:ea typeface="微软雅黑" panose="020B0503020204020204" charset="-122"/>
                <a:cs typeface="微软雅黑" panose="020B0503020204020204" charset="-122"/>
              </a:rPr>
              <a:t>     </a:t>
            </a:r>
            <a:r>
              <a:rPr b="1">
                <a:solidFill>
                  <a:schemeClr val="accent1"/>
                </a:solidFill>
                <a:latin typeface="微软雅黑" panose="020B0503020204020204" charset="-122"/>
                <a:ea typeface="微软雅黑" panose="020B0503020204020204" charset="-122"/>
                <a:cs typeface="微软雅黑" panose="020B0503020204020204" charset="-122"/>
              </a:rPr>
              <a:t>（二）署名和日期</a:t>
            </a:r>
            <a:endParaRPr sz="1600">
              <a:latin typeface="微软雅黑" panose="020B0503020204020204" charset="-122"/>
              <a:ea typeface="微软雅黑" panose="020B0503020204020204" charset="-122"/>
              <a:cs typeface="微软雅黑" panose="020B0503020204020204" charset="-122"/>
            </a:endParaRPr>
          </a:p>
          <a:p>
            <a:pPr>
              <a:lnSpc>
                <a:spcPct val="180000"/>
              </a:lnSpc>
            </a:pPr>
            <a:r>
              <a:rPr lang="en-US" sz="1600">
                <a:latin typeface="微软雅黑" panose="020B0503020204020204" charset="-122"/>
                <a:ea typeface="微软雅黑" panose="020B0503020204020204" charset="-122"/>
                <a:cs typeface="微软雅黑" panose="020B0503020204020204" charset="-122"/>
              </a:rPr>
              <a:t>        </a:t>
            </a:r>
            <a:r>
              <a:rPr sz="1600">
                <a:latin typeface="微软雅黑" panose="020B0503020204020204" charset="-122"/>
                <a:ea typeface="微软雅黑" panose="020B0503020204020204" charset="-122"/>
                <a:cs typeface="微软雅黑" panose="020B0503020204020204" charset="-122"/>
              </a:rPr>
              <a:t>教学中运用的实验报告往往要注明实验者的姓名、学号、实验组号及组内编号、合作者、日期、地点、实验条件等信息。</a:t>
            </a:r>
            <a:endParaRPr sz="1600">
              <a:latin typeface="微软雅黑" panose="020B0503020204020204" charset="-122"/>
              <a:ea typeface="微软雅黑" panose="020B0503020204020204" charset="-122"/>
              <a:cs typeface="微软雅黑" panose="020B0503020204020204" charset="-122"/>
            </a:endParaRPr>
          </a:p>
          <a:p>
            <a:pPr>
              <a:lnSpc>
                <a:spcPct val="180000"/>
              </a:lnSpc>
            </a:pPr>
            <a:r>
              <a:rPr lang="en-US" sz="1600">
                <a:latin typeface="微软雅黑" panose="020B0503020204020204" charset="-122"/>
                <a:ea typeface="微软雅黑" panose="020B0503020204020204" charset="-122"/>
                <a:cs typeface="微软雅黑" panose="020B0503020204020204" charset="-122"/>
              </a:rPr>
              <a:t>        </a:t>
            </a:r>
            <a:r>
              <a:rPr sz="1600">
                <a:latin typeface="微软雅黑" panose="020B0503020204020204" charset="-122"/>
                <a:ea typeface="微软雅黑" panose="020B0503020204020204" charset="-122"/>
                <a:cs typeface="微软雅黑" panose="020B0503020204020204" charset="-122"/>
              </a:rPr>
              <a:t>实际工作中使用的实验报告往往要写明实验者的工作单位，或写明某某课题实验者或负责人、组长、撰稿人，并注明所在学校，其他人员可写在报告的结尾处，以示对实验报告负责，并便于读者与之联系。</a:t>
            </a:r>
            <a:endParaRPr sz="16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custDataLst>
              <p:tags r:id="rId3"/>
            </p:custDataLst>
          </p:nvPr>
        </p:nvPicPr>
        <p:blipFill>
          <a:blip r:embed="rId4"/>
          <a:stretch>
            <a:fillRect/>
          </a:stretch>
        </p:blipFill>
        <p:spPr>
          <a:xfrm>
            <a:off x="6508750" y="2600960"/>
            <a:ext cx="487680" cy="39814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1_4*l_h_i*1_1_1"/>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20.05,&quot;left&quot;:-66.69586278720162,&quot;top&quot;:160.4,&quot;width&quot;:855.3999145507812}"/>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5"/>
  <p:tag name="KSO_WM_UNIT_FILL_FORE_SCHEMECOLOR_INDEX_BRIGHTNESS" val="-0.25"/>
  <p:tag name="KSO_WM_DIAGRAM_USE_COLOR_VALUE" val="{&quot;color_scheme&quot;:1,&quot;color_type&quot;:1,&quot;theme_color_indexes&quot;:[]}"/>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01_4*l_h_i*1_2_2"/>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20.05,&quot;left&quot;:-66.69586278720162,&quot;top&quot;:160.4,&quot;width&quot;:855.3999145507812}"/>
  <p:tag name="KSO_WM_DIAGRAM_COLOR_MATCH_VALUE" val="{&quot;shape&quot;:{&quot;fill&quot;:{&quot;solid&quot;:{&quot;brightness&quot;:0,&quot;colorType&quot;:1,&quot;foreColorIndex&quot;:6,&quot;transparency&quot;:0},&quot;type&quot;:1},&quot;glow&quot;:{&quot;colorType&quot;:0},&quot;line&quot;:{&quot;type&quot;:0},&quot;shadow&quot;:{&quot;brightness&quot;:0,&quot;colorType&quot;:1,&quot;foreColorIndex&quot;:6,&quot;transparency&quot;:0.6899999976158142},&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1_4*l_h_i*1_2_1"/>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20.05,&quot;left&quot;:-66.69586278720162,&quot;top&quot;:160.4,&quot;width&quot;:855.3999145507812}"/>
  <p:tag name="KSO_WM_DIAGRAM_COLOR_MATCH_VALUE" val="{&quot;shape&quot;:{&quot;fill&quot;:{&quot;solid&quot;:{&quot;brightness&quot;:-0.25,&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6"/>
  <p:tag name="KSO_WM_UNIT_FILL_FORE_SCHEMECOLOR_INDEX_BRIGHTNESS" val="-0.25"/>
  <p:tag name="KSO_WM_DIAGRAM_USE_COLOR_VALUE" val="{&quot;color_scheme&quot;:1,&quot;color_type&quot;:1,&quot;theme_color_indexes&quot;:[]}"/>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301_4*l_h_i*1_4_2"/>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20.05,&quot;left&quot;:-66.69586278720162,&quot;top&quot;:160.4,&quot;width&quot;:855.3999145507812}"/>
  <p:tag name="KSO_WM_DIAGRAM_COLOR_MATCH_VALUE" val="{&quot;shape&quot;:{&quot;fill&quot;:{&quot;solid&quot;:{&quot;brightness&quot;:0,&quot;colorType&quot;:1,&quot;foreColorIndex&quot;:8,&quot;transparency&quot;:0},&quot;type&quot;:1},&quot;glow&quot;:{&quot;colorType&quot;:0},&quot;line&quot;:{&quot;type&quot;:0},&quot;shadow&quot;:{&quot;brightness&quot;:0,&quot;colorType&quot;:1,&quot;foreColorIndex&quot;:8,&quot;transparency&quot;:0.6899999976158142},&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8"/>
  <p:tag name="KSO_WM_UNIT_FILL_FORE_SCHEMECOLOR_INDEX_BRIGHTNESS" val="0"/>
  <p:tag name="KSO_WM_DIAGRAM_USE_COLOR_VALUE" val="{&quot;color_scheme&quot;:1,&quot;color_type&quot;:1,&quot;theme_color_indexes&quot;:[]}"/>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301_4*l_h_i*1_4_1"/>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20.05,&quot;left&quot;:-66.69586278720162,&quot;top&quot;:160.4,&quot;width&quot;:855.3999145507812}"/>
  <p:tag name="KSO_WM_DIAGRAM_COLOR_MATCH_VALUE" val="{&quot;shape&quot;:{&quot;fill&quot;:{&quot;solid&quot;:{&quot;brightness&quot;:-0.2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8"/>
  <p:tag name="KSO_WM_UNIT_FILL_FORE_SCHEMECOLOR_INDEX_BRIGHTNESS" val="-0.25"/>
  <p:tag name="KSO_WM_DIAGRAM_USE_COLOR_VALUE" val="{&quot;color_scheme&quot;:1,&quot;color_type&quot;:1,&quot;theme_color_indexes&quot;:[]}"/>
</p:tagLst>
</file>

<file path=ppt/tags/tag10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1301_4*l_h_f*1_5_1"/>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20.05,&quot;left&quot;:-66.69586278720162,&quot;top&quot;:160.4,&quot;width&quot;:855.3999145507812}"/>
  <p:tag name="KSO_WM_DIAGRAM_COLOR_MATCH_VALUE" val="{&quot;shape&quot;:{&quot;fill&quot;:{&quot;solid&quot;:{&quot;brightness&quot;:0,&quot;colorType&quot;:2,&quot;rgb&quot;:&quot;#f2f2f2&quot;,&quot;transparency&quot;:0},&quot;type&quot;:1},&quot;glow&quot;:{&quot;colorType&quot;:0},&quot;line&quot;:{&quot;type&quot;:0},&quot;shadow&quot;:{&quot;brightness&quot;:0,&quot;colorType&quot;:2,&quot;rgb&quot;:&quot;#000000&quot;,&quot;transparency&quot;:0.7699999809265137},&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此输入你的智能图形项正文，文字是您思想的提炼，请尽量言简意赅的阐述观点"/>
  <p:tag name="KSO_WM_DIAGRAM_USE_COLOR_VALUE" val="{&quot;color_scheme&quot;:1,&quot;color_type&quot;:1,&quot;theme_color_indexes&quot;:[]}"/>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1301_4*l_h_i*1_5_2"/>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20.05,&quot;left&quot;:-66.69586278720162,&quot;top&quot;:160.4,&quot;width&quot;:855.3999145507812}"/>
  <p:tag name="KSO_WM_DIAGRAM_COLOR_MATCH_VALUE" val="{&quot;shape&quot;:{&quot;fill&quot;:{&quot;solid&quot;:{&quot;brightness&quot;:0,&quot;colorType&quot;:1,&quot;foreColorIndex&quot;:9,&quot;transparency&quot;:0},&quot;type&quot;:1},&quot;glow&quot;:{&quot;colorType&quot;:0},&quot;line&quot;:{&quot;type&quot;:0},&quot;shadow&quot;:{&quot;brightness&quot;:0,&quot;colorType&quot;:1,&quot;foreColorIndex&quot;:9,&quot;transparency&quot;:0.6899999976158142},&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9"/>
  <p:tag name="KSO_WM_UNIT_FILL_FORE_SCHEMECOLOR_INDEX_BRIGHTNESS" val="0"/>
  <p:tag name="KSO_WM_DIAGRAM_USE_COLOR_VALUE" val="{&quot;color_scheme&quot;:1,&quot;color_type&quot;:1,&quot;theme_color_indexes&quot;:[]}"/>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1301_4*l_h_i*1_5_1"/>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20.05,&quot;left&quot;:-66.69586278720162,&quot;top&quot;:160.4,&quot;width&quot;:855.3999145507812}"/>
  <p:tag name="KSO_WM_DIAGRAM_COLOR_MATCH_VALUE" val="{&quot;shape&quot;:{&quot;fill&quot;:{&quot;solid&quot;:{&quot;brightness&quot;:-0.25,&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9"/>
  <p:tag name="KSO_WM_UNIT_FILL_FORE_SCHEMECOLOR_INDEX_BRIGHTNESS" val="-0.25"/>
  <p:tag name="KSO_WM_DIAGRAM_USE_COLOR_VALUE" val="{&quot;color_scheme&quot;:1,&quot;color_type&quot;:1,&quot;theme_color_indexes&quot;:[]}"/>
</p:tagLst>
</file>

<file path=ppt/tags/tag108.xml><?xml version="1.0" encoding="utf-8"?>
<p:tagLst xmlns:p="http://schemas.openxmlformats.org/presentationml/2006/main">
  <p:tag name="KSO_WM_SPECIAL_SOURCE" val="bdnull"/>
</p:tagLst>
</file>

<file path=ppt/tags/tag10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7_3*l_h_f*1_2_1"/>
  <p:tag name="KSO_WM_TEMPLATE_CATEGORY" val="diagram"/>
  <p:tag name="KSO_WM_TEMPLATE_INDEX" val="20231307"/>
  <p:tag name="KSO_WM_UNIT_LAYERLEVEL" val="1_1_1"/>
  <p:tag name="KSO_WM_TAG_VERSION" val="3.0"/>
  <p:tag name="KSO_WM_DIAGRAM_VERSION" val="3"/>
  <p:tag name="KSO_WM_DIAGRAM_COLOR_TEXT_CAN_REMOVE" val="n"/>
  <p:tag name="KSO_WM_UNIT_VALUE" val="90"/>
  <p:tag name="KSO_WM_BEAUTIFY_FLAG" val="#wm#"/>
  <p:tag name="KSO_WM_DIAGRAM_MAX_ITEMCNT" val="6"/>
  <p:tag name="KSO_WM_DIAGRAM_MIN_ITEMCNT" val="2"/>
  <p:tag name="KSO_WM_DIAGRAM_VIRTUALLY_FRAME" val="{&quot;height&quot;:322.20165405273434,&quot;left&quot;:78.05030490664976,&quot;top&quot;:128.40318872166432,&quot;width&quot;:828.4105712890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6,&quot;transparency&quot;:0},&quot;type&quot;:1},&quot;shadow&quot;:{&quot;brightness&quot;:0,&quot;colorType&quot;:1,&quot;foreColorIndex&quot;:6,&quot;transparency&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DIAGRAM_COLOR_TRICK" val="2"/>
  <p:tag name="KSO_WM_UNIT_FILL_FORE_SCHEMECOLOR_INDEX" val="14"/>
  <p:tag name="KSO_WM_UNIT_FILL_FORE_SCHEMECOLOR_INDEX_BRIGHTNESS" val="0"/>
  <p:tag name="KSO_WM_UNIT_TEXT_FILL_TYPE" val="1"/>
  <p:tag name="KSO_WM_UNIT_PRESET_TEXT" val="单击此处输入你的正文，文字是您思想的提炼，为了最终演示发布的良好效果。"/>
  <p:tag name="KSO_WM_UNIT_LINE_FORE_SCHEMECOLOR_INDEX" val="6"/>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7_3*l_h_f*1_1_1"/>
  <p:tag name="KSO_WM_TEMPLATE_CATEGORY" val="diagram"/>
  <p:tag name="KSO_WM_TEMPLATE_INDEX" val="20231307"/>
  <p:tag name="KSO_WM_UNIT_LAYERLEVEL" val="1_1_1"/>
  <p:tag name="KSO_WM_TAG_VERSION" val="3.0"/>
  <p:tag name="KSO_WM_DIAGRAM_VERSION" val="3"/>
  <p:tag name="KSO_WM_DIAGRAM_COLOR_TEXT_CAN_REMOVE" val="n"/>
  <p:tag name="KSO_WM_UNIT_VALUE" val="90"/>
  <p:tag name="KSO_WM_BEAUTIFY_FLAG" val="#wm#"/>
  <p:tag name="KSO_WM_DIAGRAM_MAX_ITEMCNT" val="6"/>
  <p:tag name="KSO_WM_DIAGRAM_MIN_ITEMCNT" val="2"/>
  <p:tag name="KSO_WM_DIAGRAM_VIRTUALLY_FRAME" val="{&quot;height&quot;:322.20165405273434,&quot;left&quot;:78.05030490664976,&quot;top&quot;:128.40318872166432,&quot;width&quot;:828.4105712890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DIAGRAM_COLOR_TRICK" val="2"/>
  <p:tag name="KSO_WM_UNIT_FILL_FORE_SCHEMECOLOR_INDEX" val="14"/>
  <p:tag name="KSO_WM_UNIT_FILL_FORE_SCHEMECOLOR_INDEX_BRIGHTNESS" val="0"/>
  <p:tag name="KSO_WM_UNIT_TEXT_FILL_TYPE" val="1"/>
  <p:tag name="KSO_WM_UNIT_PRESET_TEXT" val="单击此处输入你的正文，文字是您思想的提炼，为了最终演示发布的良好效果。"/>
  <p:tag name="KSO_WM_UNIT_LINE_FORE_SCHEMECOLOR_INDEX" val="5"/>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307_3*l_h_i*1_1_1"/>
  <p:tag name="KSO_WM_TEMPLATE_CATEGORY" val="diagram"/>
  <p:tag name="KSO_WM_TEMPLATE_INDEX" val="20231307"/>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322.20165405273434,&quot;left&quot;:78.05030490664976,&quot;top&quot;:128.40318872166432,&quot;width&quot;:828.410571289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307_3*l_h_i*1_2_1"/>
  <p:tag name="KSO_WM_TEMPLATE_CATEGORY" val="diagram"/>
  <p:tag name="KSO_WM_TEMPLATE_INDEX" val="20231307"/>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322.20165405273434,&quot;left&quot;:78.05030490664976,&quot;top&quot;:128.40318872166432,&quot;width&quot;:828.410571289062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PRESET_TEXT" val="02"/>
  <p:tag name="KSO_WM_UNIT_FILL_TYPE" val="1"/>
  <p:tag name="KSO_WM_UNIT_FILL_FORE_SCHEMECOLOR_INDEX" val="6"/>
  <p:tag name="KSO_WM_UNIT_FILL_FORE_SCHEMECOLOR_INDEX_BRIGHTNESS" val="0"/>
  <p:tag name="KSO_WM_UNIT_TEXT_FILL_FORE_SCHEMECOLOR_INDEX" val="1"/>
  <p:tag name="KSO_WM_UNIT_TEXT_FILL_TYPE" val="1"/>
</p:tagLst>
</file>

<file path=ppt/tags/tag113.xml><?xml version="1.0" encoding="utf-8"?>
<p:tagLst xmlns:p="http://schemas.openxmlformats.org/presentationml/2006/main">
  <p:tag name="KSO_WM_DIAGRAM_MIN_ITEMCNT" val="2"/>
  <p:tag name="KSO_WM_DIAGRAM_MAX_ITEMCNT" val="6"/>
  <p:tag name="KSO_WM_DIAGRAM_VERSION" val="3"/>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307_3*l_h_f*1_3_1"/>
  <p:tag name="KSO_WM_TEMPLATE_CATEGORY" val="diagram"/>
  <p:tag name="KSO_WM_TEMPLATE_INDEX" val="20231307"/>
  <p:tag name="KSO_WM_UNIT_LAYERLEVEL" val="1_1_1"/>
  <p:tag name="KSO_WM_TAG_VERSION" val="3.0"/>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DIAGRAM_COLOR_TRICK" val="2"/>
  <p:tag name="KSO_WM_DIAGRAM_COLOR_TEXT_CAN_REMOVE" val="n"/>
  <p:tag name="KSO_WM_UNIT_PRESET_TEXT_INDEX" val="0"/>
  <p:tag name="KSO_WM_UNIT_PRESET_TEXT_LEN" val="0"/>
  <p:tag name="KSO_WM_BEAUTIFY_FLAG" val="#wm#"/>
  <p:tag name="KSO_WM_UNIT_FILL_FORE_SCHEMECOLOR_INDEX" val="14"/>
  <p:tag name="KSO_WM_UNIT_FILL_FORE_SCHEMECOLOR_INDEX_BRIGHTNESS" val="0"/>
  <p:tag name="KSO_WM_UNIT_TEXT_FILL_TYPE" val="1"/>
  <p:tag name="KSO_WM_DIAGRAM_VIRTUALLY_FRAME" val="{&quot;height&quot;:322.20165405273434,&quot;left&quot;:78.05030490664976,&quot;top&quot;:128.40318872166432,&quot;width&quot;:828.4105712890625}"/>
  <p:tag name="KSO_WM_UNIT_PRESET_TEXT" val="单击此处输入你的正文，文字是您思想的提炼，为了最终演示发布的良好效果。"/>
  <p:tag name="KSO_WM_UNIT_LINE_FORE_SCHEMECOLOR_INDEX" val="5"/>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307_3*l_h_i*1_3_1"/>
  <p:tag name="KSO_WM_TEMPLATE_CATEGORY" val="diagram"/>
  <p:tag name="KSO_WM_TEMPLATE_INDEX" val="20231307"/>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322.20165405273434,&quot;left&quot;:78.05030490664976,&quot;top&quot;:128.40318872166432,&quot;width&quot;:828.410571289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PRESET_TEXT" val="03"/>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11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307_3*l_h_f*1_4_1"/>
  <p:tag name="KSO_WM_TEMPLATE_CATEGORY" val="diagram"/>
  <p:tag name="KSO_WM_TEMPLATE_INDEX" val="20231307"/>
  <p:tag name="KSO_WM_UNIT_LAYERLEVEL" val="1_1_1"/>
  <p:tag name="KSO_WM_TAG_VERSION" val="3.0"/>
  <p:tag name="KSO_WM_DIAGRAM_VERSION" val="3"/>
  <p:tag name="KSO_WM_DIAGRAM_COLOR_TEXT_CAN_REMOVE" val="n"/>
  <p:tag name="KSO_WM_UNIT_VALUE" val="90"/>
  <p:tag name="KSO_WM_BEAUTIFY_FLAG" val="#wm#"/>
  <p:tag name="KSO_WM_DIAGRAM_MAX_ITEMCNT" val="6"/>
  <p:tag name="KSO_WM_DIAGRAM_MIN_ITEMCNT" val="2"/>
  <p:tag name="KSO_WM_DIAGRAM_VIRTUALLY_FRAME" val="{&quot;height&quot;:322.20165405273434,&quot;left&quot;:78.05030490664976,&quot;top&quot;:128.40318872166432,&quot;width&quot;:828.4105712890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6,&quot;transparency&quot;:0},&quot;type&quot;:1},&quot;shadow&quot;:{&quot;brightness&quot;:0,&quot;colorType&quot;:1,&quot;foreColorIndex&quot;:6,&quot;transparency&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DIAGRAM_COLOR_TRICK" val="2"/>
  <p:tag name="KSO_WM_UNIT_FILL_FORE_SCHEMECOLOR_INDEX" val="14"/>
  <p:tag name="KSO_WM_UNIT_FILL_FORE_SCHEMECOLOR_INDEX_BRIGHTNESS" val="0"/>
  <p:tag name="KSO_WM_UNIT_TEXT_FILL_TYPE" val="1"/>
  <p:tag name="KSO_WM_UNIT_PRESET_TEXT" val="单击此处输入你的正文，文字是您思想的提炼，为了最终演示发布的良好效果。"/>
  <p:tag name="KSO_WM_UNIT_LINE_FORE_SCHEMECOLOR_INDEX" val="6"/>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307_3*l_h_i*1_4_1"/>
  <p:tag name="KSO_WM_TEMPLATE_CATEGORY" val="diagram"/>
  <p:tag name="KSO_WM_TEMPLATE_INDEX" val="20231307"/>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322.20165405273434,&quot;left&quot;:78.05030490664976,&quot;top&quot;:128.40318872166432,&quot;width&quot;:828.410571289062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PRESET_TEXT" val="04"/>
  <p:tag name="KSO_WM_UNIT_FILL_TYPE" val="1"/>
  <p:tag name="KSO_WM_UNIT_FILL_FORE_SCHEMECOLOR_INDEX" val="6"/>
  <p:tag name="KSO_WM_UNIT_FILL_FORE_SCHEMECOLOR_INDEX_BRIGHTNESS" val="0"/>
  <p:tag name="KSO_WM_UNIT_TEXT_FILL_FORE_SCHEMECOLOR_INDEX" val="1"/>
  <p:tag name="KSO_WM_UNIT_TEXT_FILL_TYPE" val="1"/>
</p:tagLst>
</file>

<file path=ppt/tags/tag117.xml><?xml version="1.0" encoding="utf-8"?>
<p:tagLst xmlns:p="http://schemas.openxmlformats.org/presentationml/2006/main">
  <p:tag name="KSO_WM_SPECIAL_SOURCE" val="bdnul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DIAGRAM_VIRTUALLY_FRAME" val="{&quot;height&quot;:445.4,&quot;left&quot;:103.25,&quot;top&quot;:141.75,&quot;width&quot;:750.15}"/>
</p:tagLst>
</file>

<file path=ppt/tags/tag12.xml><?xml version="1.0" encoding="utf-8"?>
<p:tagLst xmlns:p="http://schemas.openxmlformats.org/presentationml/2006/main">
  <p:tag name="KSO_WM_SPECIAL_SOURCE" val="bdnull"/>
</p:tagLst>
</file>

<file path=ppt/tags/tag120.xml><?xml version="1.0" encoding="utf-8"?>
<p:tagLst xmlns:p="http://schemas.openxmlformats.org/presentationml/2006/main">
  <p:tag name="KSO_WM_BEAUTIFY_FLAG" val=""/>
  <p:tag name="KSO_WM_DIAGRAM_VIRTUALLY_FRAME" val="{&quot;height&quot;:445.4,&quot;left&quot;:103.25,&quot;top&quot;:141.75,&quot;width&quot;:750.15}"/>
</p:tagLst>
</file>

<file path=ppt/tags/tag121.xml><?xml version="1.0" encoding="utf-8"?>
<p:tagLst xmlns:p="http://schemas.openxmlformats.org/presentationml/2006/main">
  <p:tag name="KSO_WM_BEAUTIFY_FLAG" val=""/>
  <p:tag name="KSO_WM_DIAGRAM_VIRTUALLY_FRAME" val="{&quot;height&quot;:445.4,&quot;left&quot;:103.25,&quot;top&quot;:141.75,&quot;width&quot;:750.15}"/>
</p:tagLst>
</file>

<file path=ppt/tags/tag122.xml><?xml version="1.0" encoding="utf-8"?>
<p:tagLst xmlns:p="http://schemas.openxmlformats.org/presentationml/2006/main">
  <p:tag name="KSO_WM_DIAGRAM_VIRTUALLY_FRAME" val="{&quot;height&quot;:445.4,&quot;left&quot;:103.25,&quot;top&quot;:141.75,&quot;width&quot;:750.15}"/>
</p:tagLst>
</file>

<file path=ppt/tags/tag123.xml><?xml version="1.0" encoding="utf-8"?>
<p:tagLst xmlns:p="http://schemas.openxmlformats.org/presentationml/2006/main">
  <p:tag name="KSO_WM_BEAUTIFY_FLAG" val=""/>
  <p:tag name="KSO_WM_DIAGRAM_VIRTUALLY_FRAME" val="{&quot;height&quot;:445.4,&quot;left&quot;:103.25,&quot;top&quot;:141.75,&quot;width&quot;:750.15}"/>
</p:tagLst>
</file>

<file path=ppt/tags/tag124.xml><?xml version="1.0" encoding="utf-8"?>
<p:tagLst xmlns:p="http://schemas.openxmlformats.org/presentationml/2006/main">
  <p:tag name="KSO_WM_BEAUTIFY_FLAG" val=""/>
  <p:tag name="KSO_WM_DIAGRAM_VIRTUALLY_FRAME" val="{&quot;height&quot;:445.4,&quot;left&quot;:103.25,&quot;top&quot;:141.75,&quot;width&quot;:750.15}"/>
</p:tagLst>
</file>

<file path=ppt/tags/tag125.xml><?xml version="1.0" encoding="utf-8"?>
<p:tagLst xmlns:p="http://schemas.openxmlformats.org/presentationml/2006/main">
  <p:tag name="KSO_WM_DIAGRAM_VIRTUALLY_FRAME" val="{&quot;height&quot;:445.4,&quot;left&quot;:103.25,&quot;top&quot;:141.75,&quot;width&quot;:750.15}"/>
</p:tagLst>
</file>

<file path=ppt/tags/tag126.xml><?xml version="1.0" encoding="utf-8"?>
<p:tagLst xmlns:p="http://schemas.openxmlformats.org/presentationml/2006/main">
  <p:tag name="KSO_WM_BEAUTIFY_FLAG" val=""/>
  <p:tag name="KSO_WM_DIAGRAM_VIRTUALLY_FRAME" val="{&quot;height&quot;:445.4,&quot;left&quot;:103.25,&quot;top&quot;:141.75,&quot;width&quot;:750.15}"/>
</p:tagLst>
</file>

<file path=ppt/tags/tag127.xml><?xml version="1.0" encoding="utf-8"?>
<p:tagLst xmlns:p="http://schemas.openxmlformats.org/presentationml/2006/main">
  <p:tag name="KSO_WM_BEAUTIFY_FLAG" val=""/>
  <p:tag name="KSO_WM_DIAGRAM_VIRTUALLY_FRAME" val="{&quot;height&quot;:445.4,&quot;left&quot;:103.25,&quot;top&quot;:141.75,&quot;width&quot;:750.15}"/>
</p:tagLst>
</file>

<file path=ppt/tags/tag128.xml><?xml version="1.0" encoding="utf-8"?>
<p:tagLst xmlns:p="http://schemas.openxmlformats.org/presentationml/2006/main">
  <p:tag name="KSO_WM_DIAGRAM_VIRTUALLY_FRAME" val="{&quot;height&quot;:445.4,&quot;left&quot;:103.25,&quot;top&quot;:141.75,&quot;width&quot;:750.15}"/>
</p:tagLst>
</file>

<file path=ppt/tags/tag129.xml><?xml version="1.0" encoding="utf-8"?>
<p:tagLst xmlns:p="http://schemas.openxmlformats.org/presentationml/2006/main">
  <p:tag name="KSO_WM_BEAUTIFY_FLAG" val=""/>
  <p:tag name="KSO_WM_DIAGRAM_VIRTUALLY_FRAME" val="{&quot;height&quot;:445.4,&quot;left&quot;:103.25,&quot;top&quot;:141.75,&quot;width&quot;:750.15}"/>
</p:tagLst>
</file>

<file path=ppt/tags/tag13.xml><?xml version="1.0" encoding="utf-8"?>
<p:tagLst xmlns:p="http://schemas.openxmlformats.org/presentationml/2006/main">
  <p:tag name="KSO_WM_BEAUTIFY_FLAG" val=""/>
  <p:tag name="KSO_WM_DIAGRAM_VIRTUALLY_FRAME" val="{&quot;height&quot;:222.1,&quot;left&quot;:137.7,&quot;top&quot;:196.95,&quot;width&quot;:684.05}"/>
</p:tagLst>
</file>

<file path=ppt/tags/tag130.xml><?xml version="1.0" encoding="utf-8"?>
<p:tagLst xmlns:p="http://schemas.openxmlformats.org/presentationml/2006/main">
  <p:tag name="KSO_WM_BEAUTIFY_FLAG" val=""/>
  <p:tag name="KSO_WM_DIAGRAM_VIRTUALLY_FRAME" val="{&quot;height&quot;:445.4,&quot;left&quot;:103.25,&quot;top&quot;:141.75,&quot;width&quot;:750.15}"/>
</p:tagLst>
</file>

<file path=ppt/tags/tag131.xml><?xml version="1.0" encoding="utf-8"?>
<p:tagLst xmlns:p="http://schemas.openxmlformats.org/presentationml/2006/main">
  <p:tag name="KSO_WM_BEAUTIFY_FLAG" val=""/>
  <p:tag name="KSO_WM_DIAGRAM_VIRTUALLY_FRAME" val="{&quot;height&quot;:445.4,&quot;left&quot;:103.25,&quot;top&quot;:141.75,&quot;width&quot;:750.15}"/>
</p:tagLst>
</file>

<file path=ppt/tags/tag132.xml><?xml version="1.0" encoding="utf-8"?>
<p:tagLst xmlns:p="http://schemas.openxmlformats.org/presentationml/2006/main">
  <p:tag name="KSO_WM_BEAUTIFY_FLAG" val=""/>
  <p:tag name="KSO_WM_DIAGRAM_VIRTUALLY_FRAME" val="{&quot;height&quot;:445.4,&quot;left&quot;:103.25,&quot;top&quot;:141.75,&quot;width&quot;:750.15}"/>
</p:tagLst>
</file>

<file path=ppt/tags/tag133.xml><?xml version="1.0" encoding="utf-8"?>
<p:tagLst xmlns:p="http://schemas.openxmlformats.org/presentationml/2006/main">
  <p:tag name="KSO_WM_BEAUTIFY_FLAG" val=""/>
  <p:tag name="KSO_WM_DIAGRAM_VIRTUALLY_FRAME" val="{&quot;height&quot;:445.4,&quot;left&quot;:103.25,&quot;top&quot;:141.75,&quot;width&quot;:750.15}"/>
</p:tagLst>
</file>

<file path=ppt/tags/tag134.xml><?xml version="1.0" encoding="utf-8"?>
<p:tagLst xmlns:p="http://schemas.openxmlformats.org/presentationml/2006/main">
  <p:tag name="KSO_WM_BEAUTIFY_FLAG" val=""/>
  <p:tag name="KSO_WM_DIAGRAM_VIRTUALLY_FRAME" val="{&quot;height&quot;:445.4,&quot;left&quot;:103.25,&quot;top&quot;:141.75,&quot;width&quot;:750.15}"/>
</p:tagLst>
</file>

<file path=ppt/tags/tag135.xml><?xml version="1.0" encoding="utf-8"?>
<p:tagLst xmlns:p="http://schemas.openxmlformats.org/presentationml/2006/main">
  <p:tag name="KSO_WM_DIAGRAM_VIRTUALLY_FRAME" val="{&quot;height&quot;:445.4,&quot;left&quot;:103.25,&quot;top&quot;:141.75,&quot;width&quot;:750.15}"/>
</p:tagLst>
</file>

<file path=ppt/tags/tag136.xml><?xml version="1.0" encoding="utf-8"?>
<p:tagLst xmlns:p="http://schemas.openxmlformats.org/presentationml/2006/main">
  <p:tag name="KSO_WM_BEAUTIFY_FLAG" val=""/>
  <p:tag name="KSO_WM_DIAGRAM_VIRTUALLY_FRAME" val="{&quot;height&quot;:445.4,&quot;left&quot;:103.25,&quot;top&quot;:141.75,&quot;width&quot;:750.15}"/>
</p:tagLst>
</file>

<file path=ppt/tags/tag137.xml><?xml version="1.0" encoding="utf-8"?>
<p:tagLst xmlns:p="http://schemas.openxmlformats.org/presentationml/2006/main">
  <p:tag name="KSO_WM_BEAUTIFY_FLAG" val=""/>
  <p:tag name="KSO_WM_DIAGRAM_VIRTUALLY_FRAME" val="{&quot;height&quot;:445.4,&quot;left&quot;:103.25,&quot;top&quot;:141.75,&quot;width&quot;:750.15}"/>
</p:tagLst>
</file>

<file path=ppt/tags/tag138.xml><?xml version="1.0" encoding="utf-8"?>
<p:tagLst xmlns:p="http://schemas.openxmlformats.org/presentationml/2006/main">
  <p:tag name="KSO_WM_BEAUTIFY_FLAG" val=""/>
  <p:tag name="KSO_WM_DIAGRAM_VIRTUALLY_FRAME" val="{&quot;height&quot;:445.4,&quot;left&quot;:103.25,&quot;top&quot;:141.75,&quot;width&quot;:750.15}"/>
</p:tagLst>
</file>

<file path=ppt/tags/tag139.xml><?xml version="1.0" encoding="utf-8"?>
<p:tagLst xmlns:p="http://schemas.openxmlformats.org/presentationml/2006/main">
  <p:tag name="KSO_WM_BEAUTIFY_FLAG" val=""/>
  <p:tag name="KSO_WM_DIAGRAM_VIRTUALLY_FRAME" val="{&quot;height&quot;:445.4,&quot;left&quot;:103.25,&quot;top&quot;:141.75,&quot;width&quot;:750.15}"/>
</p:tagLst>
</file>

<file path=ppt/tags/tag14.xml><?xml version="1.0" encoding="utf-8"?>
<p:tagLst xmlns:p="http://schemas.openxmlformats.org/presentationml/2006/main">
  <p:tag name="KSO_WM_BEAUTIFY_FLAG" val=""/>
  <p:tag name="KSO_WM_DIAGRAM_VIRTUALLY_FRAME" val="{&quot;height&quot;:222.1,&quot;left&quot;:137.7,&quot;top&quot;:196.95,&quot;width&quot;:684.05}"/>
</p:tagLst>
</file>

<file path=ppt/tags/tag140.xml><?xml version="1.0" encoding="utf-8"?>
<p:tagLst xmlns:p="http://schemas.openxmlformats.org/presentationml/2006/main">
  <p:tag name="KSO_WM_BEAUTIFY_FLAG" val=""/>
  <p:tag name="KSO_WM_DIAGRAM_VIRTUALLY_FRAME" val="{&quot;height&quot;:445.4,&quot;left&quot;:103.25,&quot;top&quot;:141.75,&quot;width&quot;:750.15}"/>
</p:tagLst>
</file>

<file path=ppt/tags/tag141.xml><?xml version="1.0" encoding="utf-8"?>
<p:tagLst xmlns:p="http://schemas.openxmlformats.org/presentationml/2006/main">
  <p:tag name="KSO_WM_BEAUTIFY_FLAG" val=""/>
  <p:tag name="KSO_WM_DIAGRAM_VIRTUALLY_FRAME" val="{&quot;height&quot;:445.4,&quot;left&quot;:103.25,&quot;top&quot;:141.75,&quot;width&quot;:750.15}"/>
</p:tagLst>
</file>

<file path=ppt/tags/tag142.xml><?xml version="1.0" encoding="utf-8"?>
<p:tagLst xmlns:p="http://schemas.openxmlformats.org/presentationml/2006/main">
  <p:tag name="KSO_WM_BEAUTIFY_FLAG" val=""/>
  <p:tag name="KSO_WM_DIAGRAM_VIRTUALLY_FRAME" val="{&quot;height&quot;:445.4,&quot;left&quot;:103.25,&quot;top&quot;:141.75,&quot;width&quot;:750.15}"/>
</p:tagLst>
</file>

<file path=ppt/tags/tag143.xml><?xml version="1.0" encoding="utf-8"?>
<p:tagLst xmlns:p="http://schemas.openxmlformats.org/presentationml/2006/main">
  <p:tag name="KSO_WM_BEAUTIFY_FLAG" val=""/>
  <p:tag name="KSO_WM_DIAGRAM_VIRTUALLY_FRAME" val="{&quot;height&quot;:445.4,&quot;left&quot;:103.25,&quot;top&quot;:141.75,&quot;width&quot;:750.15}"/>
</p:tagLst>
</file>

<file path=ppt/tags/tag144.xml><?xml version="1.0" encoding="utf-8"?>
<p:tagLst xmlns:p="http://schemas.openxmlformats.org/presentationml/2006/main">
  <p:tag name="KSO_WM_BEAUTIFY_FLAG" val=""/>
  <p:tag name="KSO_WM_DIAGRAM_VIRTUALLY_FRAME" val="{&quot;height&quot;:445.4,&quot;left&quot;:103.25,&quot;top&quot;:141.75,&quot;width&quot;:750.15}"/>
</p:tagLst>
</file>

<file path=ppt/tags/tag145.xml><?xml version="1.0" encoding="utf-8"?>
<p:tagLst xmlns:p="http://schemas.openxmlformats.org/presentationml/2006/main">
  <p:tag name="KSO_WM_BEAUTIFY_FLAG" val=""/>
  <p:tag name="KSO_WM_DIAGRAM_VIRTUALLY_FRAME" val="{&quot;height&quot;:445.4,&quot;left&quot;:103.25,&quot;top&quot;:141.75,&quot;width&quot;:750.15}"/>
</p:tagLst>
</file>

<file path=ppt/tags/tag146.xml><?xml version="1.0" encoding="utf-8"?>
<p:tagLst xmlns:p="http://schemas.openxmlformats.org/presentationml/2006/main">
  <p:tag name="KSO_WM_SPECIAL_SOURCE" val="bdnul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 name="KSO_WM_DIAGRAM_VIRTUALLY_FRAME" val="{&quot;height&quot;:222.1,&quot;left&quot;:137.7,&quot;top&quot;:196.95,&quot;width&quot;:684.05}"/>
</p:tagLst>
</file>

<file path=ppt/tags/tag150.xml><?xml version="1.0" encoding="utf-8"?>
<p:tagLst xmlns:p="http://schemas.openxmlformats.org/presentationml/2006/main">
  <p:tag name="KSO_WM_SPECIAL_SOURCE" val="bdnul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SPECIAL_SOURCE" val="bdnul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SPECIAL_SOURCE" val="bdnul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 name="KSO_WM_DIAGRAM_VIRTUALLY_FRAME" val="{&quot;height&quot;:222.1,&quot;left&quot;:137.7,&quot;top&quot;:196.95,&quot;width&quot;:684.05}"/>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SPECIAL_SOURCE" val="bdnul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SPECIAL_SOURCE" val="bdnul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17.xml><?xml version="1.0" encoding="utf-8"?>
<p:tagLst xmlns:p="http://schemas.openxmlformats.org/presentationml/2006/main">
  <p:tag name="KSO_WM_BEAUTIFY_FLAG" val=""/>
  <p:tag name="KSO_WM_DIAGRAM_VIRTUALLY_FRAME" val="{&quot;height&quot;:222.1,&quot;left&quot;:137.7,&quot;top&quot;:196.95,&quot;width&quot;:684.05}"/>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SPECIAL_SOURCE" val="bdnul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SPECIAL_SOURCE" val="bdnul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SPECIAL_SOURCE" val="bdnul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SPECIAL_SOURCE" val="bdnull"/>
</p:tagLst>
</file>

<file path=ppt/tags/tag18.xml><?xml version="1.0" encoding="utf-8"?>
<p:tagLst xmlns:p="http://schemas.openxmlformats.org/presentationml/2006/main">
  <p:tag name="KSO_WM_BEAUTIFY_FLAG" val=""/>
  <p:tag name="KSO_WM_DIAGRAM_VIRTUALLY_FRAME" val="{&quot;height&quot;:222.1,&quot;left&quot;:137.7,&quot;top&quot;:196.95,&quot;width&quot;:684.05}"/>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SPECIAL_SOURCE" val="bdnul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SPECIAL_SOURCE" val="bdnul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SPECIAL_SOURCE" val="bdnull"/>
</p:tagLst>
</file>

<file path=ppt/tags/tag19.xml><?xml version="1.0" encoding="utf-8"?>
<p:tagLst xmlns:p="http://schemas.openxmlformats.org/presentationml/2006/main">
  <p:tag name="KSO_WM_SPECIAL_SOURCE" val="bdnul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SPECIAL_SOURCE" val="bdnul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SPECIAL_SOURCE" val="bdnul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SPECIAL_SOURCE" val="bdnul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SPECIAL_SOURCE" val="bdnull"/>
</p:tagLst>
</file>

<file path=ppt/tags/tag205.xml><?xml version="1.0" encoding="utf-8"?>
<p:tagLst xmlns:p="http://schemas.openxmlformats.org/presentationml/2006/main">
  <p:tag name="commondata" val="eyJoZGlkIjoiMTY3OTNhODFkZmQ1ZDY0ZDZkYjNmOWQ2ZDMxNDhmZjEifQ=="/>
  <p:tag name="resource_record_key" val="{&quot;70&quot;:[3315813]}"/>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SPECIAL_SOURCE" val="bdnul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SPECIAL_SOURCE" val="bdnul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SPECIAL_SOURCE" val="bdnul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SPECIAL_SOURCE" val="bdnul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SPECIAL_SOURCE" val="bdnul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SPECIAL_SOURCE" val="bdnul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SPECIAL_SOURCE" val="bdnul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SPECIAL_SOURCE" val="bdnull"/>
</p:tagLst>
</file>

<file path=ppt/tags/tag78.xml><?xml version="1.0" encoding="utf-8"?>
<p:tagLst xmlns:p="http://schemas.openxmlformats.org/presentationml/2006/main">
  <p:tag name="KSO_WM_DIAGRAM_VIRTUALLY_FRAME" val="{&quot;height&quot;:243.4,&quot;left&quot;:112,&quot;top&quot;:161.4,&quot;width&quot;:761.05}"/>
  <p:tag name="KSO_WM_BEAUTIFY_FLAG" val=""/>
</p:tagLst>
</file>

<file path=ppt/tags/tag79.xml><?xml version="1.0" encoding="utf-8"?>
<p:tagLst xmlns:p="http://schemas.openxmlformats.org/presentationml/2006/main">
  <p:tag name="KSO_WM_DIAGRAM_VIRTUALLY_FRAME" val="{&quot;height&quot;:243.4,&quot;left&quot;:112,&quot;top&quot;:161.4,&quot;width&quot;:761.05}"/>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 name="KSO_WM_DIAGRAM_VIRTUALLY_FRAME" val="{&quot;height&quot;:243.4,&quot;left&quot;:112,&quot;top&quot;:161.4,&quot;width&quot;:761.05}"/>
</p:tagLst>
</file>

<file path=ppt/tags/tag83.xml><?xml version="1.0" encoding="utf-8"?>
<p:tagLst xmlns:p="http://schemas.openxmlformats.org/presentationml/2006/main">
  <p:tag name="KSO_WM_BEAUTIFY_FLAG" val=""/>
  <p:tag name="KSO_WM_DIAGRAM_VIRTUALLY_FRAME" val="{&quot;height&quot;:243.4,&quot;left&quot;:112,&quot;top&quot;:161.4,&quot;width&quot;:761.05}"/>
</p:tagLst>
</file>

<file path=ppt/tags/tag84.xml><?xml version="1.0" encoding="utf-8"?>
<p:tagLst xmlns:p="http://schemas.openxmlformats.org/presentationml/2006/main">
  <p:tag name="KSO_WM_BEAUTIFY_FLAG" val=""/>
  <p:tag name="KSO_WM_DIAGRAM_VIRTUALLY_FRAME" val="{&quot;height&quot;:243.4,&quot;left&quot;:112,&quot;top&quot;:161.4,&quot;width&quot;:761.05}"/>
</p:tagLst>
</file>

<file path=ppt/tags/tag85.xml><?xml version="1.0" encoding="utf-8"?>
<p:tagLst xmlns:p="http://schemas.openxmlformats.org/presentationml/2006/main">
  <p:tag name="KSO_WM_DIAGRAM_VIRTUALLY_FRAME" val="{&quot;height&quot;:243.4,&quot;left&quot;:112,&quot;top&quot;:161.4,&quot;width&quot;:761.05}"/>
  <p:tag name="KSO_WM_BEAUTIFY_FLAG" val=""/>
</p:tagLst>
</file>

<file path=ppt/tags/tag86.xml><?xml version="1.0" encoding="utf-8"?>
<p:tagLst xmlns:p="http://schemas.openxmlformats.org/presentationml/2006/main">
  <p:tag name="KSO_WM_DIAGRAM_VIRTUALLY_FRAME" val="{&quot;height&quot;:241.95,&quot;left&quot;:112,&quot;top&quot;:162.85,&quot;width&quot;:761.05}"/>
  <p:tag name="KSO_WM_BEAUTIFY_FLAG" val=""/>
</p:tagLst>
</file>

<file path=ppt/tags/tag87.xml><?xml version="1.0" encoding="utf-8"?>
<p:tagLst xmlns:p="http://schemas.openxmlformats.org/presentationml/2006/main">
  <p:tag name="KSO_WM_SPECIAL_SOURCE" val="bdnul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SPECIAL_SOURCE" val="bdnul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SPECIAL_SOURCE" val="bdnul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1_4*l_h_f*1_2_1"/>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20.05,&quot;left&quot;:-66.69586278720162,&quot;top&quot;:160.4,&quot;width&quot;:855.3999145507812}"/>
  <p:tag name="KSO_WM_DIAGRAM_COLOR_MATCH_VALUE" val="{&quot;shape&quot;:{&quot;fill&quot;:{&quot;solid&quot;:{&quot;brightness&quot;:0,&quot;colorType&quot;:2,&quot;rgb&quot;:&quot;#f2f2f2&quot;,&quot;transparency&quot;:0},&quot;type&quot;:1},&quot;glow&quot;:{&quot;colorType&quot;:0},&quot;line&quot;:{&quot;type&quot;:0},&quot;shadow&quot;:{&quot;brightness&quot;:0,&quot;colorType&quot;:2,&quot;rgb&quot;:&quot;#000000&quot;,&quot;transparency&quot;:0.7699999809265137},&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此输入你的智能图形项正文，文字是您思想的提炼，请尽量言简意赅的阐述观点"/>
  <p:tag name="KSO_WM_DIAGRAM_USE_COLOR_VALUE" val="{&quot;color_scheme&quot;:1,&quot;color_type&quot;:1,&quot;theme_color_indexes&quot;:[]}"/>
</p:tagLst>
</file>

<file path=ppt/tags/tag9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1_4*l_h_f*1_1_1"/>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UNIT_VALUE" val="36"/>
  <p:tag name="KSO_WM_DIAGRAM_MAX_ITEMCNT" val="6"/>
  <p:tag name="KSO_WM_DIAGRAM_MIN_ITEMCNT" val="2"/>
  <p:tag name="KSO_WM_DIAGRAM_VIRTUALLY_FRAME" val="{&quot;height&quot;:320.05,&quot;left&quot;:-66.69586278720162,&quot;top&quot;:160.4,&quot;width&quot;:855.3999145507812}"/>
  <p:tag name="KSO_WM_DIAGRAM_COLOR_MATCH_VALUE" val="{&quot;shape&quot;:{&quot;fill&quot;:{&quot;solid&quot;:{&quot;brightness&quot;:0,&quot;colorType&quot;:2,&quot;rgb&quot;:&quot;#f2f2f2&quot;,&quot;transparency&quot;:0},&quot;type&quot;:1},&quot;glow&quot;:{&quot;colorType&quot;:0},&quot;line&quot;:{&quot;type&quot;:0},&quot;shadow&quot;:{&quot;brightness&quot;:0,&quot;colorType&quot;:2,&quot;rgb&quot;:&quot;#000000&quot;,&quot;transparency&quot;:0.7699999809265137},&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此输入你的智能图形项正文，文字是您思想的提炼，请尽量言简意赅的阐述观点"/>
  <p:tag name="KSO_WM_DIAGRAM_USE_COLOR_VALUE" val="{&quot;color_scheme&quot;:1,&quot;color_type&quot;:1,&quot;theme_color_indexes&quot;:[]}"/>
</p:tagLst>
</file>

<file path=ppt/tags/tag9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301_4*l_h_f*1_3_1"/>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20.05,&quot;left&quot;:-66.69586278720162,&quot;top&quot;:160.4,&quot;width&quot;:855.3999145507812}"/>
  <p:tag name="KSO_WM_DIAGRAM_COLOR_MATCH_VALUE" val="{&quot;shape&quot;:{&quot;fill&quot;:{&quot;solid&quot;:{&quot;brightness&quot;:0,&quot;colorType&quot;:2,&quot;rgb&quot;:&quot;#f2f2f2&quot;,&quot;transparency&quot;:0},&quot;type&quot;:1},&quot;glow&quot;:{&quot;colorType&quot;:0},&quot;line&quot;:{&quot;type&quot;:0},&quot;shadow&quot;:{&quot;brightness&quot;:0,&quot;colorType&quot;:2,&quot;rgb&quot;:&quot;#000000&quot;,&quot;transparency&quot;:0.7699999809265137},&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此输入你的智能图形项正文，文字是您思想的提炼，请尽量言简意赅的阐述观点"/>
  <p:tag name="KSO_WM_DIAGRAM_USE_COLOR_VALUE" val="{&quot;color_scheme&quot;:1,&quot;color_type&quot;:1,&quot;theme_color_indexes&quot;:[]}"/>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301_4*l_h_i*1_3_2"/>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20.05,&quot;left&quot;:-66.69586278720162,&quot;top&quot;:160.4,&quot;width&quot;:855.3999145507812}"/>
  <p:tag name="KSO_WM_DIAGRAM_COLOR_MATCH_VALUE" val="{&quot;shape&quot;:{&quot;fill&quot;:{&quot;solid&quot;:{&quot;brightness&quot;:0,&quot;colorType&quot;:1,&quot;foreColorIndex&quot;:7,&quot;transparency&quot;:0},&quot;type&quot;:1},&quot;glow&quot;:{&quot;colorType&quot;:0},&quot;line&quot;:{&quot;type&quot;:0},&quot;shadow&quot;:{&quot;brightness&quot;:0,&quot;colorType&quot;:1,&quot;foreColorIndex&quot;:7,&quot;transparency&quot;:0.6899999976158142},&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301_4*l_h_i*1_3_1"/>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20.05,&quot;left&quot;:-66.69586278720162,&quot;top&quot;:160.4,&quot;width&quot;:855.3999145507812}"/>
  <p:tag name="KSO_WM_DIAGRAM_COLOR_MATCH_VALUE" val="{&quot;shape&quot;:{&quot;fill&quot;:{&quot;solid&quot;:{&quot;brightness&quot;:-0.25,&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7"/>
  <p:tag name="KSO_WM_UNIT_FILL_FORE_SCHEMECOLOR_INDEX_BRIGHTNESS" val="-0.25"/>
  <p:tag name="KSO_WM_DIAGRAM_USE_COLOR_VALUE" val="{&quot;color_scheme&quot;:1,&quot;color_type&quot;:1,&quot;theme_color_indexes&quot;:[]}"/>
</p:tagLst>
</file>

<file path=ppt/tags/tag9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301_4*l_h_f*1_4_1"/>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20.05,&quot;left&quot;:-66.69586278720162,&quot;top&quot;:160.4,&quot;width&quot;:855.3999145507812}"/>
  <p:tag name="KSO_WM_DIAGRAM_COLOR_MATCH_VALUE" val="{&quot;shape&quot;:{&quot;fill&quot;:{&quot;solid&quot;:{&quot;brightness&quot;:0,&quot;colorType&quot;:2,&quot;rgb&quot;:&quot;#f2f2f2&quot;,&quot;transparency&quot;:0},&quot;type&quot;:1},&quot;glow&quot;:{&quot;colorType&quot;:0},&quot;line&quot;:{&quot;type&quot;:0},&quot;shadow&quot;:{&quot;brightness&quot;:0,&quot;colorType&quot;:2,&quot;rgb&quot;:&quot;#000000&quot;,&quot;transparency&quot;:0.7699999809265137},&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此输入你的智能图形项正文，文字是您思想的提炼，请尽量言简意赅的阐述观点"/>
  <p:tag name="KSO_WM_DIAGRAM_USE_COLOR_VALUE" val="{&quot;color_scheme&quot;:1,&quot;color_type&quot;:1,&quot;theme_color_indexes&quot;:[]}"/>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01_4*l_h_i*1_1_2"/>
  <p:tag name="KSO_WM_TEMPLATE_CATEGORY" val="diagram"/>
  <p:tag name="KSO_WM_TEMPLATE_INDEX" val="20231301"/>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20.05,&quot;left&quot;:-66.69586278720162,&quot;top&quot;:160.4,&quot;width&quot;:855.3999145507812}"/>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6899999976158142},&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heme/theme1.xml><?xml version="1.0" encoding="utf-8"?>
<a:theme xmlns:a="http://schemas.openxmlformats.org/drawingml/2006/main" name="Office 主题​​">
  <a:themeElements>
    <a:clrScheme name="自定义 2243">
      <a:dk1>
        <a:sysClr val="windowText" lastClr="000000"/>
      </a:dk1>
      <a:lt1>
        <a:sysClr val="window" lastClr="FFFFFF"/>
      </a:lt1>
      <a:dk2>
        <a:srgbClr val="44546A"/>
      </a:dk2>
      <a:lt2>
        <a:srgbClr val="E7E6E6"/>
      </a:lt2>
      <a:accent1>
        <a:srgbClr val="418783"/>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jz0zkoh">
      <a:majorFont>
        <a:latin typeface="思源黑体"/>
        <a:ea typeface="思源黑体"/>
        <a:cs typeface=""/>
      </a:majorFont>
      <a:minorFont>
        <a:latin typeface="思源黑体"/>
        <a:ea typeface="思源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8389</Words>
  <Application>WPS 演示</Application>
  <PresentationFormat>宽屏</PresentationFormat>
  <Paragraphs>334</Paragraphs>
  <Slides>35</Slides>
  <Notes>14</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35</vt:i4>
      </vt:variant>
    </vt:vector>
  </HeadingPairs>
  <TitlesOfParts>
    <vt:vector size="50" baseType="lpstr">
      <vt:lpstr>Arial</vt:lpstr>
      <vt:lpstr>宋体</vt:lpstr>
      <vt:lpstr>Wingdings</vt:lpstr>
      <vt:lpstr>微软雅黑</vt:lpstr>
      <vt:lpstr>思源黑体</vt:lpstr>
      <vt:lpstr>黑体</vt:lpstr>
      <vt:lpstr>Arial Unicode MS</vt:lpstr>
      <vt:lpstr>等线</vt:lpstr>
      <vt:lpstr>Clear Sans</vt:lpstr>
      <vt:lpstr>Yu Gothic UI</vt:lpstr>
      <vt:lpstr>Open Sans</vt:lpstr>
      <vt:lpstr>Calibri</vt:lpstr>
      <vt:lpstr>Segoe Print</vt:lpstr>
      <vt:lpstr>仿宋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肖 燚</dc:creator>
  <cp:lastModifiedBy>云卷云舒</cp:lastModifiedBy>
  <cp:revision>57</cp:revision>
  <dcterms:created xsi:type="dcterms:W3CDTF">2023-08-23T01:37:00Z</dcterms:created>
  <dcterms:modified xsi:type="dcterms:W3CDTF">2024-03-18T08:40:31Z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1CDE2A450EAF4873B46CD61AE9690E7C_12</vt:lpwstr>
  </property>
  <property fmtid="{D5CDD505-2E9C-101B-9397-08002B2CF9AE}" pid="3" name="KSOProductBuildVer">
    <vt:lpwstr>2052-12.1.0.16250</vt:lpwstr>
  </property>
</Properties>
</file>