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455" r:id="rId4"/>
    <p:sldId id="477" r:id="rId5"/>
    <p:sldId id="479" r:id="rId7"/>
    <p:sldId id="478" r:id="rId8"/>
    <p:sldId id="480" r:id="rId9"/>
    <p:sldId id="482" r:id="rId10"/>
    <p:sldId id="481" r:id="rId11"/>
    <p:sldId id="485" r:id="rId12"/>
    <p:sldId id="735" r:id="rId13"/>
    <p:sldId id="736" r:id="rId14"/>
    <p:sldId id="737" r:id="rId15"/>
    <p:sldId id="486" r:id="rId16"/>
    <p:sldId id="539" r:id="rId17"/>
    <p:sldId id="711" r:id="rId18"/>
    <p:sldId id="487" r:id="rId19"/>
    <p:sldId id="540" r:id="rId20"/>
    <p:sldId id="542" r:id="rId21"/>
    <p:sldId id="544" r:id="rId22"/>
    <p:sldId id="554" r:id="rId23"/>
    <p:sldId id="713" r:id="rId24"/>
    <p:sldId id="541" r:id="rId25"/>
    <p:sldId id="546" r:id="rId26"/>
    <p:sldId id="543" r:id="rId27"/>
    <p:sldId id="549" r:id="rId28"/>
    <p:sldId id="550" r:id="rId29"/>
    <p:sldId id="551" r:id="rId30"/>
    <p:sldId id="605" r:id="rId31"/>
    <p:sldId id="548" r:id="rId32"/>
    <p:sldId id="553" r:id="rId33"/>
    <p:sldId id="488" r:id="rId34"/>
    <p:sldId id="706" r:id="rId35"/>
    <p:sldId id="489" r:id="rId36"/>
    <p:sldId id="712" r:id="rId37"/>
    <p:sldId id="708" r:id="rId38"/>
    <p:sldId id="707" r:id="rId39"/>
    <p:sldId id="459" r:id="rId40"/>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0" userDrawn="1">
          <p15:clr>
            <a:srgbClr val="A4A3A4"/>
          </p15:clr>
        </p15:guide>
        <p15:guide id="2" pos="37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50" d="100"/>
          <a:sy n="50" d="100"/>
        </p:scale>
        <p:origin x="1493" y="686"/>
      </p:cViewPr>
      <p:guideLst>
        <p:guide orient="horz" pos="2280"/>
        <p:guide pos="378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4" Type="http://schemas.openxmlformats.org/officeDocument/2006/relationships/tags" Target="tags/tag151.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9AA5F6-4C52-44EF-81CB-D38B3543E93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B59143-9ED4-44BE-86D5-ED46E26C3F5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3" name="矩形 2"/>
          <p:cNvSpPr/>
          <p:nvPr userDrawn="1"/>
        </p:nvSpPr>
        <p:spPr>
          <a:xfrm>
            <a:off x="601980" y="556260"/>
            <a:ext cx="10988040" cy="5745480"/>
          </a:xfrm>
          <a:prstGeom prst="rect">
            <a:avLst/>
          </a:prstGeom>
          <a:solidFill>
            <a:schemeClr val="bg1"/>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2000">
        <p:wedge/>
      </p:transition>
    </mc:Choice>
    <mc:Fallback>
      <p:transition spd="slow" advTm="2000">
        <p:wedg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1D5B32-0448-4F57-8FF6-1199C20459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E4D949-CCC9-4F81-A994-171B5ADF01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2.xml"/><Relationship Id="rId6" Type="http://schemas.openxmlformats.org/officeDocument/2006/relationships/tags" Target="../tags/tag31.xml"/><Relationship Id="rId5" Type="http://schemas.openxmlformats.org/officeDocument/2006/relationships/image" Target="../media/image6.png"/><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2.xml"/><Relationship Id="rId5" Type="http://schemas.openxmlformats.org/officeDocument/2006/relationships/tags" Target="../tags/tag34.xml"/><Relationship Id="rId4" Type="http://schemas.openxmlformats.org/officeDocument/2006/relationships/image" Target="../media/image6.png"/><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2.xml"/><Relationship Id="rId5" Type="http://schemas.openxmlformats.org/officeDocument/2006/relationships/tags" Target="../tags/tag37.xml"/><Relationship Id="rId4" Type="http://schemas.openxmlformats.org/officeDocument/2006/relationships/image" Target="../media/image6.png"/><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2" Type="http://schemas.openxmlformats.org/officeDocument/2006/relationships/notesSlide" Target="../notesSlides/notesSlide11.xml"/><Relationship Id="rId11" Type="http://schemas.openxmlformats.org/officeDocument/2006/relationships/slideLayout" Target="../slideLayouts/slideLayout12.xml"/><Relationship Id="rId10" Type="http://schemas.openxmlformats.org/officeDocument/2006/relationships/tags" Target="../tags/tag46.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2.xml"/><Relationship Id="rId4" Type="http://schemas.openxmlformats.org/officeDocument/2006/relationships/tags" Target="../tags/tag49.xml"/><Relationship Id="rId3" Type="http://schemas.openxmlformats.org/officeDocument/2006/relationships/image" Target="../media/image10.png"/><Relationship Id="rId2" Type="http://schemas.openxmlformats.org/officeDocument/2006/relationships/tags" Target="../tags/tag48.xml"/><Relationship Id="rId1" Type="http://schemas.openxmlformats.org/officeDocument/2006/relationships/tags" Target="../tags/tag47.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2.xml"/><Relationship Id="rId3" Type="http://schemas.openxmlformats.org/officeDocument/2006/relationships/tags" Target="../tags/tag51.xml"/><Relationship Id="rId2" Type="http://schemas.openxmlformats.org/officeDocument/2006/relationships/image" Target="../media/image6.png"/><Relationship Id="rId1" Type="http://schemas.openxmlformats.org/officeDocument/2006/relationships/tags" Target="../tags/tag50.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2.xml"/><Relationship Id="rId6" Type="http://schemas.openxmlformats.org/officeDocument/2006/relationships/tags" Target="../tags/tag55.xml"/><Relationship Id="rId5" Type="http://schemas.openxmlformats.org/officeDocument/2006/relationships/image" Target="../media/image10.png"/><Relationship Id="rId4" Type="http://schemas.openxmlformats.org/officeDocument/2006/relationships/tags" Target="../tags/tag54.xml"/><Relationship Id="rId3" Type="http://schemas.openxmlformats.org/officeDocument/2006/relationships/image" Target="../media/image11.png"/><Relationship Id="rId2" Type="http://schemas.openxmlformats.org/officeDocument/2006/relationships/tags" Target="../tags/tag53.xml"/><Relationship Id="rId1" Type="http://schemas.openxmlformats.org/officeDocument/2006/relationships/tags" Target="../tags/tag52.xml"/></Relationships>
</file>

<file path=ppt/slides/_rels/slide17.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0" Type="http://schemas.openxmlformats.org/officeDocument/2006/relationships/notesSlide" Target="../notesSlides/notesSlide15.xml"/><Relationship Id="rId4" Type="http://schemas.openxmlformats.org/officeDocument/2006/relationships/tags" Target="../tags/tag59.xml"/><Relationship Id="rId39" Type="http://schemas.openxmlformats.org/officeDocument/2006/relationships/slideLayout" Target="../slideLayouts/slideLayout12.xml"/><Relationship Id="rId38" Type="http://schemas.openxmlformats.org/officeDocument/2006/relationships/tags" Target="../tags/tag93.xml"/><Relationship Id="rId37" Type="http://schemas.openxmlformats.org/officeDocument/2006/relationships/tags" Target="../tags/tag92.xml"/><Relationship Id="rId36" Type="http://schemas.openxmlformats.org/officeDocument/2006/relationships/tags" Target="../tags/tag91.xml"/><Relationship Id="rId35" Type="http://schemas.openxmlformats.org/officeDocument/2006/relationships/tags" Target="../tags/tag90.xml"/><Relationship Id="rId34" Type="http://schemas.openxmlformats.org/officeDocument/2006/relationships/tags" Target="../tags/tag89.xml"/><Relationship Id="rId33" Type="http://schemas.openxmlformats.org/officeDocument/2006/relationships/tags" Target="../tags/tag88.xml"/><Relationship Id="rId32" Type="http://schemas.openxmlformats.org/officeDocument/2006/relationships/tags" Target="../tags/tag87.xml"/><Relationship Id="rId31" Type="http://schemas.openxmlformats.org/officeDocument/2006/relationships/tags" Target="../tags/tag86.xml"/><Relationship Id="rId30" Type="http://schemas.openxmlformats.org/officeDocument/2006/relationships/tags" Target="../tags/tag85.xml"/><Relationship Id="rId3" Type="http://schemas.openxmlformats.org/officeDocument/2006/relationships/tags" Target="../tags/tag58.xml"/><Relationship Id="rId29" Type="http://schemas.openxmlformats.org/officeDocument/2006/relationships/tags" Target="../tags/tag84.xml"/><Relationship Id="rId28" Type="http://schemas.openxmlformats.org/officeDocument/2006/relationships/tags" Target="../tags/tag83.xml"/><Relationship Id="rId27" Type="http://schemas.openxmlformats.org/officeDocument/2006/relationships/tags" Target="../tags/tag82.xml"/><Relationship Id="rId26" Type="http://schemas.openxmlformats.org/officeDocument/2006/relationships/tags" Target="../tags/tag81.xml"/><Relationship Id="rId25" Type="http://schemas.openxmlformats.org/officeDocument/2006/relationships/tags" Target="../tags/tag80.xml"/><Relationship Id="rId24" Type="http://schemas.openxmlformats.org/officeDocument/2006/relationships/tags" Target="../tags/tag79.xml"/><Relationship Id="rId23" Type="http://schemas.openxmlformats.org/officeDocument/2006/relationships/tags" Target="../tags/tag78.xml"/><Relationship Id="rId22" Type="http://schemas.openxmlformats.org/officeDocument/2006/relationships/tags" Target="../tags/tag77.xml"/><Relationship Id="rId21" Type="http://schemas.openxmlformats.org/officeDocument/2006/relationships/tags" Target="../tags/tag76.xml"/><Relationship Id="rId20" Type="http://schemas.openxmlformats.org/officeDocument/2006/relationships/tags" Target="../tags/tag75.xml"/><Relationship Id="rId2" Type="http://schemas.openxmlformats.org/officeDocument/2006/relationships/tags" Target="../tags/tag57.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tags" Target="../tags/tag56.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2.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image" Target="../media/image6.png"/><Relationship Id="rId1" Type="http://schemas.openxmlformats.org/officeDocument/2006/relationships/tags" Target="../tags/tag94.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2.xml"/><Relationship Id="rId4" Type="http://schemas.openxmlformats.org/officeDocument/2006/relationships/tags" Target="../tags/tag99.xml"/><Relationship Id="rId3" Type="http://schemas.openxmlformats.org/officeDocument/2006/relationships/image" Target="../media/image12.png"/><Relationship Id="rId2" Type="http://schemas.openxmlformats.org/officeDocument/2006/relationships/tags" Target="../tags/tag98.xml"/><Relationship Id="rId1" Type="http://schemas.openxmlformats.org/officeDocument/2006/relationships/tags" Target="../tags/tag9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2.xml"/><Relationship Id="rId4" Type="http://schemas.openxmlformats.org/officeDocument/2006/relationships/tags" Target="../tags/tag102.xml"/><Relationship Id="rId3" Type="http://schemas.openxmlformats.org/officeDocument/2006/relationships/image" Target="../media/image6.png"/><Relationship Id="rId2" Type="http://schemas.openxmlformats.org/officeDocument/2006/relationships/tags" Target="../tags/tag101.xml"/><Relationship Id="rId1" Type="http://schemas.openxmlformats.org/officeDocument/2006/relationships/tags" Target="../tags/tag100.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12.xml"/><Relationship Id="rId6" Type="http://schemas.openxmlformats.org/officeDocument/2006/relationships/tags" Target="../tags/tag106.xml"/><Relationship Id="rId5" Type="http://schemas.openxmlformats.org/officeDocument/2006/relationships/image" Target="../media/image13.png"/><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image" Target="../media/image10.png"/><Relationship Id="rId1" Type="http://schemas.openxmlformats.org/officeDocument/2006/relationships/tags" Target="../tags/tag10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2.xml"/><Relationship Id="rId2" Type="http://schemas.openxmlformats.org/officeDocument/2006/relationships/tags" Target="../tags/tag108.xml"/><Relationship Id="rId1" Type="http://schemas.openxmlformats.org/officeDocument/2006/relationships/tags" Target="../tags/tag107.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2.xml"/><Relationship Id="rId6" Type="http://schemas.openxmlformats.org/officeDocument/2006/relationships/tags" Target="../tags/tag112.xml"/><Relationship Id="rId5" Type="http://schemas.openxmlformats.org/officeDocument/2006/relationships/image" Target="../media/image10.png"/><Relationship Id="rId4" Type="http://schemas.openxmlformats.org/officeDocument/2006/relationships/tags" Target="../tags/tag111.xml"/><Relationship Id="rId3" Type="http://schemas.openxmlformats.org/officeDocument/2006/relationships/image" Target="../media/image14.png"/><Relationship Id="rId2" Type="http://schemas.openxmlformats.org/officeDocument/2006/relationships/tags" Target="../tags/tag110.xml"/><Relationship Id="rId1" Type="http://schemas.openxmlformats.org/officeDocument/2006/relationships/tags" Target="../tags/tag109.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2.xml"/><Relationship Id="rId4" Type="http://schemas.openxmlformats.org/officeDocument/2006/relationships/tags" Target="../tags/tag115.xml"/><Relationship Id="rId3" Type="http://schemas.openxmlformats.org/officeDocument/2006/relationships/image" Target="../media/image15.png"/><Relationship Id="rId2" Type="http://schemas.openxmlformats.org/officeDocument/2006/relationships/tags" Target="../tags/tag114.xml"/><Relationship Id="rId1" Type="http://schemas.openxmlformats.org/officeDocument/2006/relationships/tags" Target="../tags/tag113.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2.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2.xml"/><Relationship Id="rId6" Type="http://schemas.openxmlformats.org/officeDocument/2006/relationships/tags" Target="../tags/tag122.xml"/><Relationship Id="rId5" Type="http://schemas.openxmlformats.org/officeDocument/2006/relationships/image" Target="../media/image10.png"/><Relationship Id="rId4" Type="http://schemas.openxmlformats.org/officeDocument/2006/relationships/tags" Target="../tags/tag121.xml"/><Relationship Id="rId3" Type="http://schemas.openxmlformats.org/officeDocument/2006/relationships/image" Target="../media/image4.jpeg"/><Relationship Id="rId2" Type="http://schemas.openxmlformats.org/officeDocument/2006/relationships/tags" Target="../tags/tag120.xml"/><Relationship Id="rId1" Type="http://schemas.openxmlformats.org/officeDocument/2006/relationships/tags" Target="../tags/tag119.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2.xml"/><Relationship Id="rId6" Type="http://schemas.openxmlformats.org/officeDocument/2006/relationships/tags" Target="../tags/tag126.xml"/><Relationship Id="rId5" Type="http://schemas.openxmlformats.org/officeDocument/2006/relationships/image" Target="../media/image10.png"/><Relationship Id="rId4" Type="http://schemas.openxmlformats.org/officeDocument/2006/relationships/tags" Target="../tags/tag125.xml"/><Relationship Id="rId3" Type="http://schemas.openxmlformats.org/officeDocument/2006/relationships/image" Target="../media/image16.png"/><Relationship Id="rId2" Type="http://schemas.openxmlformats.org/officeDocument/2006/relationships/tags" Target="../tags/tag124.xml"/><Relationship Id="rId1" Type="http://schemas.openxmlformats.org/officeDocument/2006/relationships/tags" Target="../tags/tag123.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2.xml"/><Relationship Id="rId4" Type="http://schemas.openxmlformats.org/officeDocument/2006/relationships/tags" Target="../tags/tag129.xml"/><Relationship Id="rId3" Type="http://schemas.openxmlformats.org/officeDocument/2006/relationships/image" Target="../media/image6.png"/><Relationship Id="rId2" Type="http://schemas.openxmlformats.org/officeDocument/2006/relationships/tags" Target="../tags/tag128.xml"/><Relationship Id="rId1" Type="http://schemas.openxmlformats.org/officeDocument/2006/relationships/tags" Target="../tags/tag127.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12.xml"/><Relationship Id="rId6" Type="http://schemas.openxmlformats.org/officeDocument/2006/relationships/tags" Target="../tags/tag133.xml"/><Relationship Id="rId5" Type="http://schemas.openxmlformats.org/officeDocument/2006/relationships/image" Target="../media/image17.png"/><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image" Target="../media/image10.png"/><Relationship Id="rId1" Type="http://schemas.openxmlformats.org/officeDocument/2006/relationships/tags" Target="../tags/tag130.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5.xml"/><Relationship Id="rId5" Type="http://schemas.openxmlformats.org/officeDocument/2006/relationships/image" Target="../media/image3.jpeg"/><Relationship Id="rId4" Type="http://schemas.openxmlformats.org/officeDocument/2006/relationships/tags" Target="../tags/tag4.xml"/><Relationship Id="rId3"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12.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image" Target="../media/image6.png"/><Relationship Id="rId1" Type="http://schemas.openxmlformats.org/officeDocument/2006/relationships/tags" Target="../tags/tag134.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2.xml"/><Relationship Id="rId6" Type="http://schemas.openxmlformats.org/officeDocument/2006/relationships/tags" Target="../tags/tag141.xml"/><Relationship Id="rId5" Type="http://schemas.openxmlformats.org/officeDocument/2006/relationships/image" Target="../media/image18.png"/><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image" Target="../media/image10.png"/><Relationship Id="rId1" Type="http://schemas.openxmlformats.org/officeDocument/2006/relationships/tags" Target="../tags/tag138.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2.xml"/><Relationship Id="rId2" Type="http://schemas.openxmlformats.org/officeDocument/2006/relationships/tags" Target="../tags/tag143.xml"/><Relationship Id="rId1" Type="http://schemas.openxmlformats.org/officeDocument/2006/relationships/tags" Target="../tags/tag14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2.xml"/><Relationship Id="rId1" Type="http://schemas.openxmlformats.org/officeDocument/2006/relationships/tags" Target="../tags/tag144.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2.xml"/><Relationship Id="rId3" Type="http://schemas.openxmlformats.org/officeDocument/2006/relationships/tags" Target="../tags/tag146.xml"/><Relationship Id="rId2" Type="http://schemas.openxmlformats.org/officeDocument/2006/relationships/image" Target="../media/image6.png"/><Relationship Id="rId1" Type="http://schemas.openxmlformats.org/officeDocument/2006/relationships/tags" Target="../tags/tag145.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2.xml"/><Relationship Id="rId2" Type="http://schemas.openxmlformats.org/officeDocument/2006/relationships/tags" Target="../tags/tag148.xml"/><Relationship Id="rId1" Type="http://schemas.openxmlformats.org/officeDocument/2006/relationships/tags" Target="../tags/tag147.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2.xml"/><Relationship Id="rId2" Type="http://schemas.openxmlformats.org/officeDocument/2006/relationships/tags" Target="../tags/tag150.xml"/><Relationship Id="rId1" Type="http://schemas.openxmlformats.org/officeDocument/2006/relationships/tags" Target="../tags/tag14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tags" Target="../tags/tag7.xml"/><Relationship Id="rId2" Type="http://schemas.openxmlformats.org/officeDocument/2006/relationships/image" Target="../media/image4.jpeg"/><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2.xml"/><Relationship Id="rId4" Type="http://schemas.openxmlformats.org/officeDocument/2006/relationships/tags" Target="../tags/tag10.xml"/><Relationship Id="rId3" Type="http://schemas.openxmlformats.org/officeDocument/2006/relationships/image" Target="../media/image5.jpeg"/><Relationship Id="rId2" Type="http://schemas.openxmlformats.org/officeDocument/2006/relationships/tags" Target="../tags/tag9.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2.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image" Target="../media/image7.png"/><Relationship Id="rId2" Type="http://schemas.openxmlformats.org/officeDocument/2006/relationships/tags" Target="../tags/tag14.xml"/><Relationship Id="rId12" Type="http://schemas.openxmlformats.org/officeDocument/2006/relationships/notesSlide" Target="../notesSlides/notesSlide5.xml"/><Relationship Id="rId11" Type="http://schemas.openxmlformats.org/officeDocument/2006/relationships/slideLayout" Target="../slideLayouts/slideLayout12.xml"/><Relationship Id="rId10" Type="http://schemas.openxmlformats.org/officeDocument/2006/relationships/tags" Target="../tags/tag21.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2.xml"/><Relationship Id="rId4" Type="http://schemas.openxmlformats.org/officeDocument/2006/relationships/tags" Target="../tags/tag24.xml"/><Relationship Id="rId3" Type="http://schemas.openxmlformats.org/officeDocument/2006/relationships/image" Target="../media/image8.png"/><Relationship Id="rId2" Type="http://schemas.openxmlformats.org/officeDocument/2006/relationships/tags" Target="../tags/tag23.xml"/><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2.xml"/><Relationship Id="rId5" Type="http://schemas.openxmlformats.org/officeDocument/2006/relationships/tags" Target="../tags/tag27.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tags" Target="../tags/tag26.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392722" y="2141142"/>
            <a:ext cx="9407827" cy="1445260"/>
          </a:xfrm>
          <a:prstGeom prst="rect">
            <a:avLst/>
          </a:prstGeom>
          <a:noFill/>
        </p:spPr>
        <p:txBody>
          <a:bodyPr wrap="square" rtlCol="0">
            <a:spAutoFit/>
          </a:bodyPr>
          <a:lstStyle/>
          <a:p>
            <a:pPr algn="ctr" fontAlgn="auto">
              <a:lnSpc>
                <a:spcPct val="100000"/>
              </a:lnSpc>
            </a:pP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应</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用</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文</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写</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作</a:t>
            </a:r>
            <a:endParaRPr lang="zh-CN" altLang="en-US" sz="8800" b="1" kern="100" spc="-1400" dirty="0">
              <a:solidFill>
                <a:schemeClr val="accent1"/>
              </a:solidFill>
              <a:uFillTx/>
              <a:latin typeface="微软雅黑" panose="020B0503020204020204" charset="-122"/>
              <a:ea typeface="微软雅黑" panose="020B0503020204020204" charset="-122"/>
              <a:cs typeface="微软雅黑" panose="020B0503020204020204" charset="-122"/>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pic>
        <p:nvPicPr>
          <p:cNvPr id="5" name="图片 4" descr="左1"/>
          <p:cNvPicPr>
            <a:picLocks noChangeAspect="1"/>
          </p:cNvPicPr>
          <p:nvPr/>
        </p:nvPicPr>
        <p:blipFill>
          <a:blip r:embed="rId1"/>
          <a:stretch>
            <a:fillRect/>
          </a:stretch>
        </p:blipFill>
        <p:spPr>
          <a:xfrm>
            <a:off x="640080" y="3728085"/>
            <a:ext cx="3757930" cy="2560955"/>
          </a:xfrm>
          <a:prstGeom prst="rect">
            <a:avLst/>
          </a:prstGeom>
        </p:spPr>
      </p:pic>
      <p:sp>
        <p:nvSpPr>
          <p:cNvPr id="4" name="矩形 3"/>
          <p:cNvSpPr/>
          <p:nvPr>
            <p:custDataLst>
              <p:tags r:id="rId2"/>
            </p:custDataLst>
          </p:nvPr>
        </p:nvSpPr>
        <p:spPr>
          <a:xfrm>
            <a:off x="2278380" y="2541905"/>
            <a:ext cx="7950200" cy="2402840"/>
          </a:xfrm>
          <a:prstGeom prst="rect">
            <a:avLst/>
          </a:prstGeom>
        </p:spPr>
        <p:txBody>
          <a:bodyPr wrap="square">
            <a:noAutofit/>
          </a:bodyPr>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你知道吗？我国古代诗歌中，也有不少“广告”的影子。比如“何以解忧？唯有杜康。”“兰陵美酒郁金香，玉碗盛来琥珀光。”……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你还知道哪些这类的诗句？与同学们分享讨论。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3"/>
            </p:custDataLst>
          </p:nvPr>
        </p:nvSpPr>
        <p:spPr>
          <a:xfrm>
            <a:off x="1471930" y="1859280"/>
            <a:ext cx="14471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交流与讨论</a:t>
            </a:r>
            <a:endParaRPr lang="zh-CN" altLang="en-US" b="1">
              <a:solidFill>
                <a:schemeClr val="accent1"/>
              </a:solidFill>
            </a:endParaRPr>
          </a:p>
        </p:txBody>
      </p:sp>
      <p:pic>
        <p:nvPicPr>
          <p:cNvPr id="8" name="图片 7" descr="33"/>
          <p:cNvPicPr>
            <a:picLocks noChangeAspect="1"/>
          </p:cNvPicPr>
          <p:nvPr>
            <p:custDataLst>
              <p:tags r:id="rId4"/>
            </p:custDataLst>
          </p:nvPr>
        </p:nvPicPr>
        <p:blipFill>
          <a:blip r:embed="rId5"/>
          <a:stretch>
            <a:fillRect/>
          </a:stretch>
        </p:blipFill>
        <p:spPr>
          <a:xfrm>
            <a:off x="7695565" y="4333875"/>
            <a:ext cx="3857625" cy="193294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pic>
        <p:nvPicPr>
          <p:cNvPr id="5" name="图片 4" descr="左1"/>
          <p:cNvPicPr>
            <a:picLocks noChangeAspect="1"/>
          </p:cNvPicPr>
          <p:nvPr/>
        </p:nvPicPr>
        <p:blipFill>
          <a:blip r:embed="rId1"/>
          <a:stretch>
            <a:fillRect/>
          </a:stretch>
        </p:blipFill>
        <p:spPr>
          <a:xfrm>
            <a:off x="640080" y="3843020"/>
            <a:ext cx="3589020" cy="2446020"/>
          </a:xfrm>
          <a:prstGeom prst="rect">
            <a:avLst/>
          </a:prstGeom>
        </p:spPr>
      </p:pic>
      <p:sp>
        <p:nvSpPr>
          <p:cNvPr id="4" name="矩形 3"/>
          <p:cNvSpPr/>
          <p:nvPr>
            <p:custDataLst>
              <p:tags r:id="rId2"/>
            </p:custDataLst>
          </p:nvPr>
        </p:nvSpPr>
        <p:spPr>
          <a:xfrm>
            <a:off x="1470025" y="1599565"/>
            <a:ext cx="8937625" cy="4001135"/>
          </a:xfrm>
          <a:prstGeom prst="rect">
            <a:avLst/>
          </a:prstGeom>
        </p:spPr>
        <p:txBody>
          <a:bodyPr wrap="square">
            <a:noAutofit/>
          </a:bodyPr>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lang="en-US" altLang="zh-CN" sz="1600">
                <a:sym typeface="+mn-ea"/>
              </a:rPr>
              <a:t>1.</a:t>
            </a:r>
            <a:r>
              <a:rPr lang="zh-CN" altLang="en-US" sz="1600">
                <a:sym typeface="+mn-ea"/>
              </a:rPr>
              <a:t>众里寻他千百度之百度。出自辛弃疾的《青玉案元夕》，众里寻他千百度，蓦然后首，那人却在，灯火阑珊处。这里有一个寻觅的过程，作为要打造全球最大的中文搜索网站，用中国传统诗词更能表现中文的经典精髓，而这一句众里寻他千百度，曾在王国维先生的《人间词话》中曾蕴含着更为高深的境界。古今之成大事业、太学问者，周不经过三种之境界、昨夜西风碧树。独上亮楼，望尽天涯路。此策一境界也。衣带渐宽终不悔，为伊消得人憔悴。此策二境界也。众里寻他千百度，蓦然回首，那人却在，灯火阑珊处。此第三境界也。</a:t>
            </a:r>
            <a:endParaRPr lang="zh-CN" altLang="en-US" sz="1600"/>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lang="zh-CN" altLang="en-US" sz="1600">
                <a:sym typeface="+mn-ea"/>
              </a:rPr>
              <a:t>2</a:t>
            </a:r>
            <a:r>
              <a:rPr lang="en-US" altLang="zh-CN" sz="1600">
                <a:sym typeface="+mn-ea"/>
              </a:rPr>
              <a:t>.</a:t>
            </a:r>
            <a:r>
              <a:rPr lang="zh-CN" altLang="en-US" sz="1600">
                <a:sym typeface="+mn-ea"/>
              </a:rPr>
              <a:t>杏花村汾酒。采用的诗句出自杜牧的《清明》，借问酒家何处有，牧童遥指杏花村。汾酒为什么会叫这个名字?因为它的产地就在山西汾阳杏花村。尽管和唐朝杜牧那个时候的杏花村酒家之间的关系已难以考证，但广告词用这一句，既展现了名声，又彰显其悠久。</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8" name="图片 7" descr="33"/>
          <p:cNvPicPr>
            <a:picLocks noChangeAspect="1"/>
          </p:cNvPicPr>
          <p:nvPr>
            <p:custDataLst>
              <p:tags r:id="rId3"/>
            </p:custDataLst>
          </p:nvPr>
        </p:nvPicPr>
        <p:blipFill>
          <a:blip r:embed="rId4"/>
          <a:stretch>
            <a:fillRect/>
          </a:stretch>
        </p:blipFill>
        <p:spPr>
          <a:xfrm>
            <a:off x="7695565" y="4333875"/>
            <a:ext cx="3857625" cy="193294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pic>
        <p:nvPicPr>
          <p:cNvPr id="5" name="图片 4" descr="左1"/>
          <p:cNvPicPr>
            <a:picLocks noChangeAspect="1"/>
          </p:cNvPicPr>
          <p:nvPr/>
        </p:nvPicPr>
        <p:blipFill>
          <a:blip r:embed="rId1"/>
          <a:stretch>
            <a:fillRect/>
          </a:stretch>
        </p:blipFill>
        <p:spPr>
          <a:xfrm>
            <a:off x="640080" y="3843020"/>
            <a:ext cx="3589020" cy="2446020"/>
          </a:xfrm>
          <a:prstGeom prst="rect">
            <a:avLst/>
          </a:prstGeom>
        </p:spPr>
      </p:pic>
      <p:sp>
        <p:nvSpPr>
          <p:cNvPr id="4" name="矩形 3"/>
          <p:cNvSpPr/>
          <p:nvPr>
            <p:custDataLst>
              <p:tags r:id="rId2"/>
            </p:custDataLst>
          </p:nvPr>
        </p:nvSpPr>
        <p:spPr>
          <a:xfrm>
            <a:off x="1569085" y="1722120"/>
            <a:ext cx="8937625" cy="4001135"/>
          </a:xfrm>
          <a:prstGeom prst="rect">
            <a:avLst/>
          </a:prstGeom>
        </p:spPr>
        <p:txBody>
          <a:bodyPr wrap="square">
            <a:noAutofit/>
          </a:bodyPr>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lang="zh-CN" altLang="en-US" sz="1600">
                <a:sym typeface="+mn-ea"/>
              </a:rPr>
              <a:t>3</a:t>
            </a:r>
            <a:r>
              <a:rPr lang="en-US" altLang="zh-CN" sz="1600">
                <a:sym typeface="+mn-ea"/>
              </a:rPr>
              <a:t>.</a:t>
            </a:r>
            <a:r>
              <a:rPr lang="zh-CN" altLang="en-US" sz="1600">
                <a:sym typeface="+mn-ea"/>
              </a:rPr>
              <a:t>白云边酒。采用的是李白的《游洞庭湖五首其二》中的诗句，南湖秋水夜无烟，奈可乘流直上天。且将洞庭除月色，将船买酒白云边。和中国特有的诗词文化相似，中国的酒文化也是五花百门.古代的文人雅士都喜欢饮酒，杜甫的《饮中八仙歌》就是很明显的例子，大诗人李白也很高调的表示，钟鼓馔玉不足贵，惟有饮者留其名。也因此，很多酒的广告词中都会显得诗情画意。</a:t>
            </a:r>
            <a:endParaRPr lang="zh-CN" altLang="en-US" sz="1600"/>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lang="en-US" altLang="zh-CN" sz="1600">
                <a:sym typeface="+mn-ea"/>
              </a:rPr>
              <a:t>4.</a:t>
            </a:r>
            <a:r>
              <a:rPr lang="zh-CN" altLang="en-US" sz="1600">
                <a:sym typeface="+mn-ea"/>
              </a:rPr>
              <a:t>江铃汽车。采用的广告词是出自李白的《早发白帝城》的一句，千里江陵一日还，甚至还改动为“千里江铃一日还江铃这个品牌的产品也是除了酒行业之外为数不多喜欢用诗词做广告词的品牌，十分经典又意味深长。</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8" name="图片 7" descr="33"/>
          <p:cNvPicPr>
            <a:picLocks noChangeAspect="1"/>
          </p:cNvPicPr>
          <p:nvPr>
            <p:custDataLst>
              <p:tags r:id="rId3"/>
            </p:custDataLst>
          </p:nvPr>
        </p:nvPicPr>
        <p:blipFill>
          <a:blip r:embed="rId4"/>
          <a:stretch>
            <a:fillRect/>
          </a:stretch>
        </p:blipFill>
        <p:spPr>
          <a:xfrm>
            <a:off x="7695565" y="4333875"/>
            <a:ext cx="3857625" cy="193294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nvPicPr>
        <p:blipFill>
          <a:blip r:embed="rId1"/>
          <a:stretch>
            <a:fillRect/>
          </a:stretch>
        </p:blipFill>
        <p:spPr>
          <a:xfrm>
            <a:off x="8756650" y="4866005"/>
            <a:ext cx="2830830" cy="141859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sp>
        <p:nvSpPr>
          <p:cNvPr id="6" name="文本框 5"/>
          <p:cNvSpPr txBox="1"/>
          <p:nvPr>
            <p:custDataLst>
              <p:tags r:id="rId2"/>
            </p:custDataLst>
          </p:nvPr>
        </p:nvSpPr>
        <p:spPr>
          <a:xfrm>
            <a:off x="1422400" y="2251075"/>
            <a:ext cx="2274570" cy="647700"/>
          </a:xfrm>
          <a:prstGeom prst="roundRect">
            <a:avLst/>
          </a:prstGeom>
          <a:solidFill>
            <a:srgbClr val="418783"/>
          </a:solidFill>
        </p:spPr>
        <p:txBody>
          <a:bodyPr wrap="square" rtlCol="0" anchor="ctr" anchorCtr="0">
            <a:noAutofit/>
          </a:bodyPr>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1. 内容要真实健康</a:t>
            </a:r>
            <a:endParaRPr lang="zh-CN" altLang="en-US" dirty="0">
              <a:solidFill>
                <a:schemeClr val="bg1"/>
              </a:solidFill>
              <a:cs typeface="+mn-ea"/>
              <a:sym typeface="+mn-lt"/>
            </a:endParaRPr>
          </a:p>
        </p:txBody>
      </p:sp>
      <p:sp>
        <p:nvSpPr>
          <p:cNvPr id="7" name="文本框 6"/>
          <p:cNvSpPr txBox="1"/>
          <p:nvPr>
            <p:custDataLst>
              <p:tags r:id="rId3"/>
            </p:custDataLst>
          </p:nvPr>
        </p:nvSpPr>
        <p:spPr>
          <a:xfrm>
            <a:off x="1435100" y="3274060"/>
            <a:ext cx="2261235" cy="647700"/>
          </a:xfrm>
          <a:prstGeom prst="roundRect">
            <a:avLst/>
          </a:prstGeom>
          <a:solidFill>
            <a:schemeClr val="accent2"/>
          </a:solidFill>
        </p:spPr>
        <p:txBody>
          <a:bodyPr wrap="square" rtlCol="0" anchor="ctr" anchorCtr="0">
            <a:noAutofit/>
          </a:bodyPr>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2. 形式要新颖活泼</a:t>
            </a:r>
            <a:endParaRPr lang="zh-CN" altLang="en-US" dirty="0">
              <a:solidFill>
                <a:schemeClr val="bg1"/>
              </a:solidFill>
              <a:cs typeface="+mn-ea"/>
              <a:sym typeface="+mn-lt"/>
            </a:endParaRPr>
          </a:p>
        </p:txBody>
      </p:sp>
      <p:cxnSp>
        <p:nvCxnSpPr>
          <p:cNvPr id="9" name="直接连接符 8"/>
          <p:cNvCxnSpPr/>
          <p:nvPr>
            <p:custDataLst>
              <p:tags r:id="rId4"/>
            </p:custDataLst>
          </p:nvPr>
        </p:nvCxnSpPr>
        <p:spPr>
          <a:xfrm>
            <a:off x="1469390" y="5283200"/>
            <a:ext cx="9173210" cy="0"/>
          </a:xfrm>
          <a:prstGeom prst="line">
            <a:avLst/>
          </a:prstGeom>
          <a:ln>
            <a:solidFill>
              <a:srgbClr val="418783"/>
            </a:solidFill>
          </a:ln>
        </p:spPr>
        <p:style>
          <a:lnRef idx="1">
            <a:schemeClr val="accent1"/>
          </a:lnRef>
          <a:fillRef idx="0">
            <a:schemeClr val="accent1"/>
          </a:fillRef>
          <a:effectRef idx="0">
            <a:schemeClr val="accent1"/>
          </a:effectRef>
          <a:fontRef idx="minor">
            <a:schemeClr val="tx1"/>
          </a:fontRef>
        </p:style>
      </p:cxnSp>
      <p:sp>
        <p:nvSpPr>
          <p:cNvPr id="3" name="矩形 2"/>
          <p:cNvSpPr/>
          <p:nvPr>
            <p:custDataLst>
              <p:tags r:id="rId5"/>
            </p:custDataLst>
          </p:nvPr>
        </p:nvSpPr>
        <p:spPr>
          <a:xfrm>
            <a:off x="1469390" y="1541780"/>
            <a:ext cx="4699000" cy="368300"/>
          </a:xfrm>
          <a:prstGeom prst="rect">
            <a:avLst/>
          </a:prstGeom>
        </p:spPr>
        <p:txBody>
          <a:bodyPr wrap="square">
            <a:spAutoFit/>
          </a:bodyPr>
          <a:p>
            <a:pPr algn="l"/>
            <a:r>
              <a:rPr lang="zh-CN" altLang="en-US" b="1">
                <a:solidFill>
                  <a:schemeClr val="accent1"/>
                </a:solidFill>
                <a:latin typeface="微软雅黑" panose="020B0503020204020204" charset="-122"/>
                <a:ea typeface="微软雅黑" panose="020B0503020204020204" charset="-122"/>
              </a:rPr>
              <a:t>（四）商业广告的写作要求</a:t>
            </a:r>
            <a:endParaRPr lang="zh-CN" altLang="en-US" b="1">
              <a:solidFill>
                <a:schemeClr val="accent1"/>
              </a:solidFill>
              <a:latin typeface="微软雅黑" panose="020B0503020204020204" charset="-122"/>
              <a:ea typeface="微软雅黑" panose="020B0503020204020204" charset="-122"/>
            </a:endParaRPr>
          </a:p>
        </p:txBody>
      </p:sp>
      <p:sp>
        <p:nvSpPr>
          <p:cNvPr id="14" name="矩形 13"/>
          <p:cNvSpPr/>
          <p:nvPr>
            <p:custDataLst>
              <p:tags r:id="rId6"/>
            </p:custDataLst>
          </p:nvPr>
        </p:nvSpPr>
        <p:spPr>
          <a:xfrm>
            <a:off x="4071620" y="2106295"/>
            <a:ext cx="6466840" cy="1184275"/>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广告的内容必须“真实、健康、清晰、明白”，这是广告法规定的一个基本原则。做广告当然需要使用各种新颖别致的创作手法，但这同广告的内容必须真实可靠并不矛盾，做到不夸大事实，不以假充真是广告内容最基本的要求。</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7"/>
            </p:custDataLst>
          </p:nvPr>
        </p:nvSpPr>
        <p:spPr>
          <a:xfrm>
            <a:off x="4071620" y="4084320"/>
            <a:ext cx="6466840" cy="1727200"/>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受经济和其他因素的制约，广告的篇幅总是有限的。这就要求广告的语言尽可能简洁明了，字数不多句数少，最好能用寥寥数语概括广告全部内容，让消费者在很短的时间内就能认识了解广告内容，对广告内容产生兴趣。要引起消费者兴趣，就必须注意运用引人注目的和富有感染力的表现语言。因此，修辞手法、诗歌创作手法常被运用到广告中来。</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8"/>
            </p:custDataLst>
          </p:nvPr>
        </p:nvSpPr>
        <p:spPr>
          <a:xfrm>
            <a:off x="4015740" y="3108325"/>
            <a:ext cx="6522720" cy="975995"/>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广告的构思要力争新颖活泼，不落俗套，耐人寻味。广告的创作是一种独创性劳动，靠简单的模仿是无法取得好效果的。要善于抓住产品特点标新立异，使广告词具有新奇活泼的冲击力。</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custDataLst>
              <p:tags r:id="rId9"/>
            </p:custDataLst>
          </p:nvPr>
        </p:nvSpPr>
        <p:spPr>
          <a:xfrm>
            <a:off x="1435100" y="4366895"/>
            <a:ext cx="2261235" cy="647700"/>
          </a:xfrm>
          <a:prstGeom prst="roundRect">
            <a:avLst/>
          </a:prstGeom>
          <a:solidFill>
            <a:srgbClr val="418783"/>
          </a:solidFill>
        </p:spPr>
        <p:txBody>
          <a:bodyPr wrap="square" rtlCol="0" anchor="ctr" anchorCtr="0">
            <a:noAutofit/>
          </a:bodyPr>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3. 语言要简明丰富</a:t>
            </a:r>
            <a:endParaRPr lang="zh-CN" altLang="en-US" dirty="0">
              <a:solidFill>
                <a:schemeClr val="bg1"/>
              </a:solidFill>
              <a:cs typeface="+mn-ea"/>
              <a:sym typeface="+mn-lt"/>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700"/>
                                        <p:tgtEl>
                                          <p:spTgt spid="1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700"/>
                                        <p:tgtEl>
                                          <p:spTgt spid="15"/>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7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273935" y="1650365"/>
            <a:ext cx="8065135" cy="3714115"/>
          </a:xfrm>
          <a:prstGeom prst="rect">
            <a:avLst/>
          </a:prstGeom>
        </p:spPr>
        <p:txBody>
          <a:bodyPr wrap="square">
            <a:noAutofit/>
          </a:bodyPr>
          <a:p>
            <a:pPr indent="355600" algn="ctr" fontAlgn="auto">
              <a:lnSpc>
                <a:spcPct val="100000"/>
              </a:lnSpc>
              <a:spcAft>
                <a:spcPts val="600"/>
              </a:spcAft>
              <a:extLst>
                <a:ext uri="{35155182-B16C-46BC-9424-99874614C6A1}">
                  <wpsdc:indentchars xmlns:wpsdc="http://www.wps.cn/officeDocument/2017/drawingmlCustomData" val="200" checksum="3837665281"/>
                </a:ext>
              </a:extLst>
            </a:pPr>
            <a:r>
              <a:rPr sz="1400" b="1" dirty="0">
                <a:solidFill>
                  <a:schemeClr val="accent1"/>
                </a:solidFill>
                <a:latin typeface="微软雅黑" panose="020B0503020204020204" charset="-122"/>
                <a:ea typeface="微软雅黑" panose="020B0503020204020204" charset="-122"/>
                <a:cs typeface="微软雅黑" panose="020B0503020204020204" charset="-122"/>
              </a:rPr>
              <a:t>瑞士 ××× 手表报纸广告文案</a:t>
            </a:r>
            <a:endParaRPr sz="1400"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标题：见证历史　把握未来</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正文：全新 ××× 碟飞手动上链机械表，备有 18K 金或不锈钢型号。瑞士生产，始于 1848 年。对少数人而言，时间不只是分秒的记录，亦是个人成就的佐证。全新 ××× 碟飞手表系列，将传统装饰手表的神韵重新展现，正是显赫成就的象征。</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碟飞手表于 1967 年首度面世，其优美典雅的造型与精密科技设计尽显高贵气派，瞬即成为殿堂级的名表典范。时至今日，全新碟飞系列更把这份经典魅力一再提升。流行的圆形外壳，同时流露古典美态，金属表圈设计简洁、高雅大方，灯光映照下，绽放耀目光芒。在转动机件上，碟飞更显工艺精湛。机芯仅 2.5 毫米薄，内里镶有 17 颗宝石，配上比黄金罕贵 20 倍的铑金属，价值非凡，经典时计，浑然天成。全新 ××× 碟飞手表系列，价格由八千至二十余万元不等，不仅为您昭示时间，同时见证您的杰出风范。备具纯白金、18K 金镶钻石、18K 金及上乘不锈钢款式，并有相配衬的金属或鳄鱼皮表带以供选择。</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广告语：×××——卓越的标志。</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2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1131570" y="148463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pic>
        <p:nvPicPr>
          <p:cNvPr id="4" name="图片 3" descr="左1"/>
          <p:cNvPicPr>
            <a:picLocks noChangeAspect="1"/>
          </p:cNvPicPr>
          <p:nvPr>
            <p:custDataLst>
              <p:tags r:id="rId2"/>
            </p:custDataLst>
          </p:nvPr>
        </p:nvPicPr>
        <p:blipFill>
          <a:blip r:embed="rId3"/>
          <a:stretch>
            <a:fillRect/>
          </a:stretch>
        </p:blipFill>
        <p:spPr>
          <a:xfrm>
            <a:off x="640080" y="4096385"/>
            <a:ext cx="3217545" cy="219265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7455535" y="4213860"/>
            <a:ext cx="4131945" cy="207073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3" name="文本框 2"/>
          <p:cNvSpPr txBox="1"/>
          <p:nvPr/>
        </p:nvSpPr>
        <p:spPr>
          <a:xfrm>
            <a:off x="1926590" y="1916430"/>
            <a:ext cx="8167370" cy="3025140"/>
          </a:xfrm>
          <a:prstGeom prst="rect">
            <a:avLst/>
          </a:prstGeom>
          <a:noFill/>
        </p:spPr>
        <p:txBody>
          <a:bodyPr wrap="square" rtlCol="0" anchor="t">
            <a:noAutofit/>
          </a:bodyPr>
          <a:p>
            <a:pPr>
              <a:lnSpc>
                <a:spcPct val="140000"/>
              </a:lnSpc>
            </a:pP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【评析】例文的广告文案标题醒目，“见证历史 把握未来”充满了力量感和震撼力，吸引读者的注意力。正文展示了品牌历史，传达了品牌的悠久历史和信誉，体现了个性化定位，强调了少数人将时间视为个人成就的佐证，与品牌的奢华和精致相结合，为目标用户提供了一种个性化的购买动机。引用经典设计，描述了碟飞手表的优美典雅造型和精密科技设计，着重强调了其显赫成就的象征。产品特点突出，突出了碟飞手表的经典时计特点，如流行的圆形外壳、金属表圈设计等，同时也强调了机芯的工艺精湛和珍贵材质，以及产品的价格范围。此外还提到了产品提供的不同材质和表带选择，满足不同消费者的个性化需求。言简意赅却又面面俱到。最后的广告语简洁明了，体现了品牌的价值和独特性。</a:t>
            </a:r>
            <a:endParaRPr lang="zh-CN" altLang="en-US"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569085" y="1642745"/>
            <a:ext cx="4866640" cy="400113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二、产品说明书</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（一）产品说明书的概念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产品说明书是以说明为主要表达方式，全面、详尽地向消费者介绍产品构造、性能、规格、用途、操作用法、保管方法、维护保养、故障排除及注意事项等的一种文书。产品说明书一般由生产厂家编写，印成册子、单页或印在包装上，随产品一同发出。根据不同使用情况又叫作商品说明书、使用指南或用户手册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209155" y="879475"/>
            <a:ext cx="3827780" cy="5132070"/>
          </a:xfrm>
          <a:prstGeom prst="rect">
            <a:avLst/>
          </a:prstGeom>
        </p:spPr>
      </p:pic>
      <p:pic>
        <p:nvPicPr>
          <p:cNvPr id="4" name="图片 3" descr="左1"/>
          <p:cNvPicPr>
            <a:picLocks noChangeAspect="1"/>
          </p:cNvPicPr>
          <p:nvPr>
            <p:custDataLst>
              <p:tags r:id="rId4"/>
            </p:custDataLst>
          </p:nvPr>
        </p:nvPicPr>
        <p:blipFill>
          <a:blip r:embed="rId5"/>
          <a:stretch>
            <a:fillRect/>
          </a:stretch>
        </p:blipFill>
        <p:spPr>
          <a:xfrm>
            <a:off x="640080" y="4096385"/>
            <a:ext cx="3217545" cy="219265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sp>
        <p:nvSpPr>
          <p:cNvPr id="106" name="Freeform 12"/>
          <p:cNvSpPr/>
          <p:nvPr>
            <p:custDataLst>
              <p:tags r:id="rId1"/>
            </p:custDataLst>
          </p:nvPr>
        </p:nvSpPr>
        <p:spPr bwMode="auto">
          <a:xfrm>
            <a:off x="1673860" y="2253615"/>
            <a:ext cx="1334770" cy="980440"/>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solidFill>
          <a:ln>
            <a:noFill/>
          </a:ln>
        </p:spPr>
        <p:txBody>
          <a:bodyPr/>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custDataLst>
              <p:tags r:id="rId2"/>
            </p:custDataLst>
          </p:nvPr>
        </p:nvGrpSpPr>
        <p:grpSpPr>
          <a:xfrm>
            <a:off x="1842135" y="2240915"/>
            <a:ext cx="1166495" cy="751205"/>
            <a:chOff x="1283891" y="1695061"/>
            <a:chExt cx="857250" cy="571500"/>
          </a:xfrm>
          <a:solidFill>
            <a:schemeClr val="bg1"/>
          </a:solidFill>
        </p:grpSpPr>
        <p:sp>
          <p:nvSpPr>
            <p:cNvPr id="108" name="Freeform 13"/>
            <p:cNvSpPr/>
            <p:nvPr>
              <p:custDataLst>
                <p:tags r:id="rId3"/>
              </p:custDataLst>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custDataLst>
                  <p:tags r:id="rId4"/>
                </p:custDataLst>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custDataLst>
                  <p:tags r:id="rId5"/>
                </p:custDataLst>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custDataLst>
                  <p:tags r:id="rId6"/>
                </p:custDataLst>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custDataLst>
                  <p:tags r:id="rId7"/>
                </p:custDataLst>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custDataLst>
                  <p:tags r:id="rId8"/>
                </p:custDataLst>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custDataLst>
                  <p:tags r:id="rId9"/>
                </p:custDataLst>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custDataLst>
              <p:tags r:id="rId10"/>
            </p:custDataLst>
          </p:nvPr>
        </p:nvCxnSpPr>
        <p:spPr>
          <a:xfrm>
            <a:off x="1674174" y="3233902"/>
            <a:ext cx="23901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7" name="矩形 116"/>
          <p:cNvSpPr/>
          <p:nvPr>
            <p:custDataLst>
              <p:tags r:id="rId11"/>
            </p:custDataLst>
          </p:nvPr>
        </p:nvSpPr>
        <p:spPr>
          <a:xfrm>
            <a:off x="1922780" y="2893060"/>
            <a:ext cx="2560320" cy="337185"/>
          </a:xfrm>
          <a:prstGeom prst="rect">
            <a:avLst/>
          </a:prstGeom>
        </p:spPr>
        <p:txBody>
          <a:bodyPr wrap="square">
            <a:spAutoFit/>
          </a:bodyPr>
          <a:p>
            <a:pPr algn="just">
              <a:defRPr/>
            </a:pPr>
            <a:r>
              <a:rPr sz="1600" b="1" dirty="0">
                <a:solidFill>
                  <a:schemeClr val="accent1"/>
                </a:solidFill>
                <a:latin typeface="微软雅黑" panose="020B0503020204020204" charset="-122"/>
                <a:ea typeface="微软雅黑" panose="020B0503020204020204" charset="-122"/>
                <a:cs typeface="微软雅黑" panose="020B0503020204020204" charset="-122"/>
                <a:sym typeface="+mn-ea"/>
              </a:rPr>
              <a:t>1. 实用性</a:t>
            </a:r>
            <a:endParaRPr sz="1600"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151" name="文本框 164"/>
          <p:cNvSpPr txBox="1"/>
          <p:nvPr>
            <p:custDataLst>
              <p:tags r:id="rId12"/>
            </p:custDataLst>
          </p:nvPr>
        </p:nvSpPr>
        <p:spPr>
          <a:xfrm>
            <a:off x="1380490" y="3348355"/>
            <a:ext cx="2683510" cy="1861185"/>
          </a:xfrm>
          <a:prstGeom prst="rect">
            <a:avLst/>
          </a:prstGeom>
          <a:noFill/>
        </p:spPr>
        <p:txBody>
          <a:bodyPr wrap="square">
            <a:spAutoFit/>
          </a:bodyPr>
          <a:p>
            <a:pPr indent="355600" algn="just" fontAlgn="auto">
              <a:lnSpc>
                <a:spcPct val="120000"/>
              </a:lnSpc>
              <a:spcAft>
                <a:spcPts val="600"/>
              </a:spcAf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产品说明书的实用性很强。人们之所以要看说明书，主要是为了知道如何正确掌握和使用被说明对象。因此，说明书的内容重点应从实用性的角度表述。</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custDataLst>
              <p:tags r:id="rId13"/>
            </p:custDataLst>
          </p:nvPr>
        </p:nvSpPr>
        <p:spPr>
          <a:xfrm>
            <a:off x="1497330" y="1651000"/>
            <a:ext cx="4572000" cy="395605"/>
          </a:xfrm>
          <a:prstGeom prst="rect">
            <a:avLst/>
          </a:prstGeom>
          <a:noFill/>
        </p:spPr>
        <p:txBody>
          <a:bodyPr wrap="square" rtlCol="0" anchor="t">
            <a:spAutoFit/>
          </a:bodyPr>
          <a:p>
            <a:pPr indent="457200" algn="l"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（二）产品说明书的特点</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5" name="Freeform 12"/>
          <p:cNvSpPr/>
          <p:nvPr>
            <p:custDataLst>
              <p:tags r:id="rId14"/>
            </p:custDataLst>
          </p:nvPr>
        </p:nvSpPr>
        <p:spPr bwMode="auto">
          <a:xfrm>
            <a:off x="4664710" y="2229485"/>
            <a:ext cx="1334770" cy="980440"/>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noFill/>
          </a:ln>
        </p:spPr>
        <p:txBody>
          <a:bodyPr/>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6" name="组合 5"/>
          <p:cNvGrpSpPr/>
          <p:nvPr>
            <p:custDataLst>
              <p:tags r:id="rId15"/>
            </p:custDataLst>
          </p:nvPr>
        </p:nvGrpSpPr>
        <p:grpSpPr>
          <a:xfrm>
            <a:off x="4832985" y="2216785"/>
            <a:ext cx="1166495" cy="751205"/>
            <a:chOff x="1283891" y="1695061"/>
            <a:chExt cx="857250" cy="571500"/>
          </a:xfrm>
          <a:solidFill>
            <a:schemeClr val="bg1"/>
          </a:solidFill>
        </p:grpSpPr>
        <p:sp>
          <p:nvSpPr>
            <p:cNvPr id="8" name="Freeform 13"/>
            <p:cNvSpPr/>
            <p:nvPr>
              <p:custDataLst>
                <p:tags r:id="rId16"/>
              </p:custDataLst>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9" name="组合 8"/>
            <p:cNvGrpSpPr/>
            <p:nvPr/>
          </p:nvGrpSpPr>
          <p:grpSpPr>
            <a:xfrm>
              <a:off x="1320404" y="1695061"/>
              <a:ext cx="820737" cy="522685"/>
              <a:chOff x="1320404" y="1695061"/>
              <a:chExt cx="820737" cy="522685"/>
            </a:xfrm>
            <a:grpFill/>
          </p:grpSpPr>
          <p:sp>
            <p:nvSpPr>
              <p:cNvPr id="12" name="Freeform 14"/>
              <p:cNvSpPr/>
              <p:nvPr>
                <p:custDataLst>
                  <p:tags r:id="rId17"/>
                </p:custDataLst>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4" name="Freeform 15"/>
              <p:cNvSpPr/>
              <p:nvPr>
                <p:custDataLst>
                  <p:tags r:id="rId18"/>
                </p:custDataLst>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5" name="Freeform 16"/>
              <p:cNvSpPr/>
              <p:nvPr>
                <p:custDataLst>
                  <p:tags r:id="rId19"/>
                </p:custDataLst>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6" name="Freeform 17"/>
              <p:cNvSpPr/>
              <p:nvPr>
                <p:custDataLst>
                  <p:tags r:id="rId20"/>
                </p:custDataLst>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7" name="Freeform 18"/>
              <p:cNvSpPr/>
              <p:nvPr>
                <p:custDataLst>
                  <p:tags r:id="rId21"/>
                </p:custDataLst>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8" name="Freeform 19"/>
              <p:cNvSpPr/>
              <p:nvPr>
                <p:custDataLst>
                  <p:tags r:id="rId22"/>
                </p:custDataLst>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9" name="直接连接符 18"/>
          <p:cNvCxnSpPr/>
          <p:nvPr>
            <p:custDataLst>
              <p:tags r:id="rId23"/>
            </p:custDataLst>
          </p:nvPr>
        </p:nvCxnSpPr>
        <p:spPr>
          <a:xfrm>
            <a:off x="4699314" y="3209772"/>
            <a:ext cx="2554605"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24"/>
            </p:custDataLst>
          </p:nvPr>
        </p:nvSpPr>
        <p:spPr>
          <a:xfrm>
            <a:off x="4947920" y="2868930"/>
            <a:ext cx="2605405" cy="337185"/>
          </a:xfrm>
          <a:prstGeom prst="rect">
            <a:avLst/>
          </a:prstGeom>
        </p:spPr>
        <p:txBody>
          <a:bodyPr wrap="square">
            <a:spAutoFit/>
          </a:bodyPr>
          <a:p>
            <a:pPr algn="just">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 科学性</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164"/>
          <p:cNvSpPr txBox="1"/>
          <p:nvPr>
            <p:custDataLst>
              <p:tags r:id="rId25"/>
            </p:custDataLst>
          </p:nvPr>
        </p:nvSpPr>
        <p:spPr>
          <a:xfrm>
            <a:off x="4565015" y="3324225"/>
            <a:ext cx="2815590" cy="1814830"/>
          </a:xfrm>
          <a:prstGeom prst="rect">
            <a:avLst/>
          </a:prstGeom>
          <a:noFill/>
        </p:spPr>
        <p:txBody>
          <a:bodyPr wrap="square">
            <a:spAutoFit/>
          </a:bodyPr>
          <a:p>
            <a:pPr indent="355600" algn="just" fontAlgn="auto">
              <a:lnSpc>
                <a:spcPct val="100000"/>
              </a:lnSpc>
              <a:spcAft>
                <a:spcPts val="600"/>
              </a:spcAf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产品说明书的科学性体现在内容上的确凿和表述上的准确。说明书无论是对产品的性能、构造、使用方法、注意事项的说明，还是对有关图书资料、影视剧剧情的介绍，都要实事求是。</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2" name="Freeform 12"/>
          <p:cNvSpPr/>
          <p:nvPr>
            <p:custDataLst>
              <p:tags r:id="rId26"/>
            </p:custDataLst>
          </p:nvPr>
        </p:nvSpPr>
        <p:spPr bwMode="auto">
          <a:xfrm>
            <a:off x="8002270" y="2229485"/>
            <a:ext cx="1334770" cy="980440"/>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solidFill>
          <a:ln>
            <a:noFill/>
          </a:ln>
        </p:spPr>
        <p:txBody>
          <a:bodyPr/>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23" name="组合 22"/>
          <p:cNvGrpSpPr/>
          <p:nvPr>
            <p:custDataLst>
              <p:tags r:id="rId27"/>
            </p:custDataLst>
          </p:nvPr>
        </p:nvGrpSpPr>
        <p:grpSpPr>
          <a:xfrm>
            <a:off x="8170545" y="2216785"/>
            <a:ext cx="1166495" cy="751205"/>
            <a:chOff x="1283891" y="1695061"/>
            <a:chExt cx="857250" cy="571500"/>
          </a:xfrm>
          <a:solidFill>
            <a:schemeClr val="bg1"/>
          </a:solidFill>
        </p:grpSpPr>
        <p:sp>
          <p:nvSpPr>
            <p:cNvPr id="24" name="Freeform 13"/>
            <p:cNvSpPr/>
            <p:nvPr>
              <p:custDataLst>
                <p:tags r:id="rId28"/>
              </p:custDataLst>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25" name="组合 24"/>
            <p:cNvGrpSpPr/>
            <p:nvPr/>
          </p:nvGrpSpPr>
          <p:grpSpPr>
            <a:xfrm>
              <a:off x="1320404" y="1695061"/>
              <a:ext cx="820737" cy="522685"/>
              <a:chOff x="1320404" y="1695061"/>
              <a:chExt cx="820737" cy="522685"/>
            </a:xfrm>
            <a:grpFill/>
          </p:grpSpPr>
          <p:sp>
            <p:nvSpPr>
              <p:cNvPr id="26" name="Freeform 14"/>
              <p:cNvSpPr/>
              <p:nvPr>
                <p:custDataLst>
                  <p:tags r:id="rId29"/>
                </p:custDataLst>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27" name="Freeform 15"/>
              <p:cNvSpPr/>
              <p:nvPr>
                <p:custDataLst>
                  <p:tags r:id="rId30"/>
                </p:custDataLst>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28" name="Freeform 16"/>
              <p:cNvSpPr/>
              <p:nvPr>
                <p:custDataLst>
                  <p:tags r:id="rId31"/>
                </p:custDataLst>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29" name="Freeform 17"/>
              <p:cNvSpPr/>
              <p:nvPr>
                <p:custDataLst>
                  <p:tags r:id="rId32"/>
                </p:custDataLst>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30" name="Freeform 18"/>
              <p:cNvSpPr/>
              <p:nvPr>
                <p:custDataLst>
                  <p:tags r:id="rId33"/>
                </p:custDataLst>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31" name="Freeform 19"/>
              <p:cNvSpPr/>
              <p:nvPr>
                <p:custDataLst>
                  <p:tags r:id="rId34"/>
                </p:custDataLst>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32" name="直接连接符 31"/>
          <p:cNvCxnSpPr/>
          <p:nvPr>
            <p:custDataLst>
              <p:tags r:id="rId35"/>
            </p:custDataLst>
          </p:nvPr>
        </p:nvCxnSpPr>
        <p:spPr>
          <a:xfrm>
            <a:off x="8002584" y="3209772"/>
            <a:ext cx="287655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矩形 32"/>
          <p:cNvSpPr/>
          <p:nvPr>
            <p:custDataLst>
              <p:tags r:id="rId36"/>
            </p:custDataLst>
          </p:nvPr>
        </p:nvSpPr>
        <p:spPr>
          <a:xfrm>
            <a:off x="8251190" y="2868930"/>
            <a:ext cx="2308225" cy="337185"/>
          </a:xfrm>
          <a:prstGeom prst="rect">
            <a:avLst/>
          </a:prstGeom>
        </p:spPr>
        <p:txBody>
          <a:bodyPr wrap="square">
            <a:spAutoFit/>
          </a:bodyPr>
          <a:p>
            <a:pPr algn="just">
              <a:defRPr/>
            </a:pPr>
            <a:r>
              <a:rPr sz="1600" b="1" dirty="0">
                <a:solidFill>
                  <a:schemeClr val="accent1"/>
                </a:solidFill>
                <a:latin typeface="微软雅黑" panose="020B0503020204020204" charset="-122"/>
                <a:ea typeface="微软雅黑" panose="020B0503020204020204" charset="-122"/>
                <a:cs typeface="微软雅黑" panose="020B0503020204020204" charset="-122"/>
                <a:sym typeface="+mn-ea"/>
              </a:rPr>
              <a:t>3. 条理性</a:t>
            </a:r>
            <a:endParaRPr sz="1600"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34" name="文本框 164"/>
          <p:cNvSpPr txBox="1"/>
          <p:nvPr>
            <p:custDataLst>
              <p:tags r:id="rId37"/>
            </p:custDataLst>
          </p:nvPr>
        </p:nvSpPr>
        <p:spPr>
          <a:xfrm>
            <a:off x="7922895" y="3291840"/>
            <a:ext cx="2898775" cy="2155825"/>
          </a:xfrm>
          <a:prstGeom prst="rect">
            <a:avLst/>
          </a:prstGeom>
          <a:noFill/>
        </p:spPr>
        <p:txBody>
          <a:bodyPr wrap="square">
            <a:spAutoFit/>
          </a:bodyPr>
          <a:p>
            <a:pPr indent="355600" algn="just" fontAlgn="auto">
              <a:lnSpc>
                <a:spcPct val="120000"/>
              </a:lnSpc>
              <a:spcAft>
                <a:spcPts val="600"/>
              </a:spcAf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产品说明书的条理性体现在对被说明事物的内部构造和相互联系的有序表述上。产品说明书条理分明的说明介绍，使用户能够依顺序逐一了解和掌握各项有关知识，以便准确地使用该产品。</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7"/>
                                        </p:tgtEl>
                                        <p:attrNameLst>
                                          <p:attrName>style.visibility</p:attrName>
                                        </p:attrNameLst>
                                      </p:cBhvr>
                                      <p:to>
                                        <p:strVal val="visible"/>
                                      </p:to>
                                    </p:set>
                                    <p:animEffect transition="in" filter="wipe(down)">
                                      <p:cBhvr>
                                        <p:cTn id="11" dur="500"/>
                                        <p:tgtEl>
                                          <p:spTgt spid="10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6"/>
                                        </p:tgtEl>
                                        <p:attrNameLst>
                                          <p:attrName>style.visibility</p:attrName>
                                        </p:attrNameLst>
                                      </p:cBhvr>
                                      <p:to>
                                        <p:strVal val="visible"/>
                                      </p:to>
                                    </p:set>
                                    <p:animEffect transition="in" filter="wipe(left)">
                                      <p:cBhvr>
                                        <p:cTn id="15" dur="500"/>
                                        <p:tgtEl>
                                          <p:spTgt spid="116"/>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barn(inVertical)">
                                      <p:cBhvr>
                                        <p:cTn id="19" dur="500"/>
                                        <p:tgtEl>
                                          <p:spTgt spid="117"/>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51"/>
                                        </p:tgtEl>
                                        <p:attrNameLst>
                                          <p:attrName>style.visibility</p:attrName>
                                        </p:attrNameLst>
                                      </p:cBhvr>
                                      <p:to>
                                        <p:strVal val="visible"/>
                                      </p:to>
                                    </p:set>
                                    <p:anim calcmode="lin" valueType="num">
                                      <p:cBhvr additive="base">
                                        <p:cTn id="23" dur="500" fill="hold"/>
                                        <p:tgtEl>
                                          <p:spTgt spid="151"/>
                                        </p:tgtEl>
                                        <p:attrNameLst>
                                          <p:attrName>ppt_x</p:attrName>
                                        </p:attrNameLst>
                                      </p:cBhvr>
                                      <p:tavLst>
                                        <p:tav tm="0">
                                          <p:val>
                                            <p:strVal val="#ppt_x"/>
                                          </p:val>
                                        </p:tav>
                                        <p:tav tm="100000">
                                          <p:val>
                                            <p:strVal val="#ppt_x"/>
                                          </p:val>
                                        </p:tav>
                                      </p:tavLst>
                                    </p:anim>
                                    <p:anim calcmode="lin" valueType="num">
                                      <p:cBhvr additive="base">
                                        <p:cTn id="24" dur="500" fill="hold"/>
                                        <p:tgtEl>
                                          <p:spTgt spid="151"/>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par>
                          <p:cTn id="41" fill="hold">
                            <p:stCondLst>
                              <p:cond delay="4500"/>
                            </p:stCondLst>
                            <p:childTnLst>
                              <p:par>
                                <p:cTn id="42" presetID="2" presetClass="entr" presetSubtype="4"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500"/>
                                        <p:tgtEl>
                                          <p:spTgt spid="22"/>
                                        </p:tgtEl>
                                      </p:cBhvr>
                                    </p:animEffect>
                                  </p:childTnLst>
                                </p:cTn>
                              </p:par>
                            </p:childTnLst>
                          </p:cTn>
                        </p:par>
                        <p:par>
                          <p:cTn id="50" fill="hold">
                            <p:stCondLst>
                              <p:cond delay="5500"/>
                            </p:stCondLst>
                            <p:childTnLst>
                              <p:par>
                                <p:cTn id="51" presetID="22" presetClass="entr" presetSubtype="4"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down)">
                                      <p:cBhvr>
                                        <p:cTn id="53" dur="500"/>
                                        <p:tgtEl>
                                          <p:spTgt spid="23"/>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childTnLst>
                          </p:cTn>
                        </p:par>
                        <p:par>
                          <p:cTn id="58" fill="hold">
                            <p:stCondLst>
                              <p:cond delay="6500"/>
                            </p:stCondLst>
                            <p:childTnLst>
                              <p:par>
                                <p:cTn id="59" presetID="16" presetClass="entr" presetSubtype="21"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barn(inVertical)">
                                      <p:cBhvr>
                                        <p:cTn id="61" dur="500"/>
                                        <p:tgtEl>
                                          <p:spTgt spid="33"/>
                                        </p:tgtEl>
                                      </p:cBhvr>
                                    </p:animEffect>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500" fill="hold"/>
                                        <p:tgtEl>
                                          <p:spTgt spid="34"/>
                                        </p:tgtEl>
                                        <p:attrNameLst>
                                          <p:attrName>ppt_x</p:attrName>
                                        </p:attrNameLst>
                                      </p:cBhvr>
                                      <p:tavLst>
                                        <p:tav tm="0">
                                          <p:val>
                                            <p:strVal val="#ppt_x"/>
                                          </p:val>
                                        </p:tav>
                                        <p:tav tm="100000">
                                          <p:val>
                                            <p:strVal val="#ppt_x"/>
                                          </p:val>
                                        </p:tav>
                                      </p:tavLst>
                                    </p:anim>
                                    <p:anim calcmode="lin" valueType="num">
                                      <p:cBhvr additive="base">
                                        <p:cTn id="6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bldLvl="0" animBg="1"/>
      <p:bldP spid="117" grpId="0"/>
      <p:bldP spid="151" grpId="0"/>
      <p:bldP spid="5" grpId="0" bldLvl="0" animBg="1"/>
      <p:bldP spid="20" grpId="0"/>
      <p:bldP spid="21" grpId="0"/>
      <p:bldP spid="22" grpId="0" bldLvl="0" animBg="1"/>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6755130" y="3862705"/>
            <a:ext cx="4798060" cy="240411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240155" y="1484630"/>
            <a:ext cx="9463405" cy="376047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（三）产品说明书的分类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按照说明对象、内容来分</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（1）物质产品说明书。说明某种商品的形状、性能、构造、用法、保养等。例如，洗衣机、空调、药品说明书。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（2）精神产品说明书。说明该产品的含义、特征、表现形式、意义等。例如，文学作品，科研著作出版说明，影视情节介绍，雕塑、音乐、美术作品的创作说明等。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（3）自然景观说明书。说明某地自然风物、人文景观的特色。例如，奇峰异石、古树幽洞、文物古迹等，有时其中融入了精神产品，如园林设计。</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（4）地域、单位说明书。介绍某地区、某单位的概况、发展前景等，以扩大影响，吸引人才，促进发展。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153160" y="1720215"/>
            <a:ext cx="5820410" cy="417703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按照表达方法来分</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按照表达方法来分，产品说明书可分为解释性说明书、陈述性说明书、描写性说明书。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按照格式来分</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按照格式来分，产品说明书可分为条款式说明书和叙述式说明书。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4. 按照有声像和无声像来分</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按照有声像和无声像来分，产品说明书可分为物像（音像）说明书和文字图像说明书。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2"/>
            </p:custDataLst>
          </p:nvPr>
        </p:nvPicPr>
        <p:blipFill>
          <a:blip r:embed="rId3"/>
          <a:stretch>
            <a:fillRect/>
          </a:stretch>
        </p:blipFill>
        <p:spPr>
          <a:xfrm>
            <a:off x="7682865" y="962660"/>
            <a:ext cx="3698875" cy="525399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6"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文本框 18"/>
          <p:cNvSpPr txBox="1"/>
          <p:nvPr/>
        </p:nvSpPr>
        <p:spPr>
          <a:xfrm>
            <a:off x="807720" y="1238431"/>
            <a:ext cx="10576560" cy="1586230"/>
          </a:xfrm>
          <a:prstGeom prst="rect">
            <a:avLst/>
          </a:prstGeom>
          <a:noFill/>
        </p:spPr>
        <p:txBody>
          <a:bodyPr wrap="square">
            <a:spAutoFit/>
          </a:bodyPr>
          <a:lstStyle/>
          <a:p>
            <a:pPr algn="ctr">
              <a:lnSpc>
                <a:spcPct val="180000"/>
              </a:lnSpc>
              <a:spcBef>
                <a:spcPts val="0"/>
              </a:spcBef>
            </a:pPr>
            <a:r>
              <a:rPr lang="en-US" altLang="zh-CN" sz="5400" b="1" dirty="0">
                <a:solidFill>
                  <a:srgbClr val="418783"/>
                </a:solidFill>
                <a:latin typeface="微软雅黑" panose="020B0503020204020204" charset="-122"/>
                <a:ea typeface="微软雅黑" panose="020B0503020204020204" charset="-122"/>
                <a:cs typeface="+mn-ea"/>
                <a:sym typeface="+mn-lt"/>
              </a:rPr>
              <a:t>项目五　经济应用文写作</a:t>
            </a:r>
            <a:endParaRPr lang="en-US" altLang="zh-CN" sz="5400" b="1" dirty="0">
              <a:solidFill>
                <a:srgbClr val="418783"/>
              </a:solidFill>
              <a:latin typeface="微软雅黑" panose="020B0503020204020204" charset="-122"/>
              <a:ea typeface="微软雅黑" panose="020B0503020204020204" charset="-122"/>
              <a:cs typeface="+mn-ea"/>
              <a:sym typeface="+mn-lt"/>
            </a:endParaRPr>
          </a:p>
        </p:txBody>
      </p:sp>
      <p:sp>
        <p:nvSpPr>
          <p:cNvPr id="3" name="矩形 2"/>
          <p:cNvSpPr/>
          <p:nvPr>
            <p:custDataLst>
              <p:tags r:id="rId2"/>
            </p:custDataLst>
          </p:nvPr>
        </p:nvSpPr>
        <p:spPr>
          <a:xfrm>
            <a:off x="2559050" y="2940685"/>
            <a:ext cx="6868160" cy="968375"/>
          </a:xfrm>
          <a:prstGeom prst="rect">
            <a:avLst/>
          </a:prstGeom>
        </p:spPr>
        <p:txBody>
          <a:bodyPr wrap="square">
            <a:sp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 任务一　商业广告、产品说明书</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lang="en-US" sz="2000" dirty="0">
                <a:solidFill>
                  <a:schemeClr val="accent1"/>
                </a:solidFill>
                <a:latin typeface="微软雅黑" panose="020B0503020204020204" charset="-122"/>
                <a:ea typeface="微软雅黑" panose="020B0503020204020204" charset="-122"/>
                <a:cs typeface="微软雅黑" panose="020B0503020204020204" charset="-122"/>
              </a:rPr>
              <a:t> </a:t>
            </a:r>
            <a:r>
              <a:rPr sz="2000" dirty="0">
                <a:solidFill>
                  <a:schemeClr val="accent1"/>
                </a:solidFill>
                <a:latin typeface="微软雅黑" panose="020B0503020204020204" charset="-122"/>
                <a:ea typeface="微软雅黑" panose="020B0503020204020204" charset="-122"/>
                <a:cs typeface="微软雅黑" panose="020B0503020204020204" charset="-122"/>
              </a:rPr>
              <a:t>任务二　招标书、投标书</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114425" y="1557020"/>
            <a:ext cx="4431665" cy="413639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（四）产品说明书的结构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封面</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封面适合内容较多、较复杂的说明书，它一般要装订成册。封面的内容包括产品的标准名称、型号及“产品使用说明书”字样，有些产品说明书还附带产品图样。</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产品说明书标题的完整形式是由产品商标、型号、产品名称和文种构成的。但实际使用中，产品说明书的标题一般由产品名称加文种组成，也可再加上“使用”“安装”等表达内容范围的文字</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endParaRPr lang="zh-CN"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endParaRPr lang="zh-CN"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193155" y="1925320"/>
            <a:ext cx="4392295" cy="1250315"/>
          </a:xfrm>
          <a:prstGeom prst="rect">
            <a:avLst/>
          </a:prstGeom>
          <a:noFill/>
        </p:spPr>
        <p:txBody>
          <a:bodyPr wrap="square" rtlCol="0" anchor="t">
            <a:spAutoFit/>
          </a:bodyPr>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sz="1600" dirty="0">
                <a:solidFill>
                  <a:schemeClr val="accent1"/>
                </a:solidFill>
                <a:latin typeface="微软雅黑" panose="020B0503020204020204" charset="-122"/>
                <a:ea typeface="微软雅黑" panose="020B0503020204020204" charset="-122"/>
                <a:cs typeface="微软雅黑" panose="020B0503020204020204" charset="-122"/>
                <a:sym typeface="+mn-ea"/>
              </a:rPr>
              <a:t>3. 目录</a:t>
            </a:r>
            <a:endParaRPr lang="zh-CN"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sz="1600" dirty="0">
                <a:latin typeface="微软雅黑" panose="020B0503020204020204" charset="-122"/>
                <a:ea typeface="微软雅黑" panose="020B0503020204020204" charset="-122"/>
                <a:cs typeface="微软雅黑" panose="020B0503020204020204" charset="-122"/>
                <a:sym typeface="+mn-ea"/>
              </a:rPr>
              <a:t>分章节的产品说明书要含有目录，以方便用户查看。产品说明书目录包括正文各部分内容以及页码，一般在封二或第二页开始设置。</a:t>
            </a:r>
            <a:endParaRPr lang="zh-CN" altLang="en-US" sz="1600" dirty="0">
              <a:latin typeface="微软雅黑" panose="020B0503020204020204" charset="-122"/>
              <a:ea typeface="微软雅黑" panose="020B0503020204020204" charset="-122"/>
              <a:cs typeface="微软雅黑" panose="020B0503020204020204" charset="-122"/>
              <a:sym typeface="+mn-ea"/>
            </a:endParaRPr>
          </a:p>
        </p:txBody>
      </p:sp>
      <p:pic>
        <p:nvPicPr>
          <p:cNvPr id="8" name="图片 7" descr="33"/>
          <p:cNvPicPr>
            <a:picLocks noChangeAspect="1"/>
          </p:cNvPicPr>
          <p:nvPr>
            <p:custDataLst>
              <p:tags r:id="rId2"/>
            </p:custDataLst>
          </p:nvPr>
        </p:nvPicPr>
        <p:blipFill>
          <a:blip r:embed="rId3"/>
          <a:stretch>
            <a:fillRect/>
          </a:stretch>
        </p:blipFill>
        <p:spPr>
          <a:xfrm>
            <a:off x="6755130" y="3862705"/>
            <a:ext cx="4798060" cy="240411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40080" y="4183380"/>
            <a:ext cx="3089275" cy="21056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sp>
        <p:nvSpPr>
          <p:cNvPr id="6" name="矩形 5"/>
          <p:cNvSpPr/>
          <p:nvPr>
            <p:custDataLst>
              <p:tags r:id="rId3"/>
            </p:custDataLst>
          </p:nvPr>
        </p:nvSpPr>
        <p:spPr>
          <a:xfrm>
            <a:off x="1339850" y="1555115"/>
            <a:ext cx="4920615" cy="3851910"/>
          </a:xfrm>
          <a:prstGeom prst="rect">
            <a:avLst/>
          </a:prstGeom>
        </p:spPr>
        <p:txBody>
          <a:bodyPr wrap="square">
            <a:noAutofit/>
          </a:bodyPr>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4.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正文是产品说明书的主体部分。它要求详细深入地介绍产品的有关事项，如产地、原料、功能、特点、原理、规格、使用方法、安装、注意事项、维修保养、有效期、附件、企业承诺等内容。概括来说，正文包括以下几项内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（1）前言。（2）技术指标。（3）产品的结构。（4）安装、使用说明及注意事项。（5）保养及维修方法。（6）售后服务。（7）配件说明。</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正文部分除使用文字说明外，还可穿插些照片、图画及表格。</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603365" y="1555115"/>
            <a:ext cx="4025900" cy="1348105"/>
          </a:xfrm>
          <a:prstGeom prst="rect">
            <a:avLst/>
          </a:prstGeom>
          <a:noFill/>
        </p:spPr>
        <p:txBody>
          <a:bodyPr wrap="square" rtlCol="0" anchor="t">
            <a:spAutoFit/>
          </a:bodyPr>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5. 封底</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封底一般注明品牌名或企业名称、网址、厂址、电话、解释权声明、版权声明等。</a:t>
            </a:r>
            <a:endParaRPr lang="zh-CN" altLang="en-US" sz="1600" dirty="0">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custDataLst>
              <p:tags r:id="rId4"/>
            </p:custDataLst>
          </p:nvPr>
        </p:nvPicPr>
        <p:blipFill>
          <a:blip r:embed="rId5"/>
          <a:stretch>
            <a:fillRect/>
          </a:stretch>
        </p:blipFill>
        <p:spPr>
          <a:xfrm>
            <a:off x="7118350" y="3190875"/>
            <a:ext cx="3310255" cy="221615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223010" y="1544955"/>
            <a:ext cx="9624695" cy="4363085"/>
          </a:xfrm>
          <a:prstGeom prst="rect">
            <a:avLst/>
          </a:prstGeom>
        </p:spPr>
        <p:txBody>
          <a:bodyPr wrap="square">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（五）产品说明书的写作要点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既“说”且“明”</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产品说明书的目的就是准确地介绍产品，因此，说明书中的每一个字都要体现说明性，让读者通过它真正地了解产品，正确地使用产品。产品说明书最忌讳的就是“说”而“不明”。据调查，产品说明书存在的主要问题是应列内容不全，擅自扩大适用范围，缺少警示内容，技术用语过多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讲究科学</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科学性是产品说明书的一个基本准则。撰写者对被说明的产品必须有透彻的了解和客观的认知。在说明过程中，要尊重事实，用准确、客观的语言恰如其分地加以说明，不能因任何不正当的目的而故意隐瞒或歪曲事实。特别是事关生命安全、财产安危的产品说明书，必须字斟句酌，正确无误。</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言之有序</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产品说明书不仅要求内容明白准确，而且要求言之有序，条理分明。一是要符合购买者认识、使用产品的合理顺序，产品说明书应从挑选、购买到使用、保养、维修，按照消费者认识产品的顺序安排结构；二是要符合被说明产品本身固有的条理，有的产品包括许多部分，在介绍产品时，或从上到下，或从外到内，或从局部到整体，使产品一一展现在消费者面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839595" y="1607820"/>
            <a:ext cx="4407535" cy="3760470"/>
          </a:xfrm>
          <a:prstGeom prst="rect">
            <a:avLst/>
          </a:prstGeom>
        </p:spPr>
        <p:txBody>
          <a:bodyPr wrap="square">
            <a:noAutofit/>
          </a:bodyPr>
          <a:p>
            <a:pPr indent="457200" algn="just" fontAlgn="auto">
              <a:lnSpc>
                <a:spcPct val="170000"/>
              </a:lnSpc>
              <a:spcAft>
                <a:spcPts val="600"/>
              </a:spcAf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一、招标书</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70000"/>
              </a:lnSpc>
              <a:spcAft>
                <a:spcPts val="600"/>
              </a:spcAf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（一）招标书的概念</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7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招标书是招标一方根据有关的法律规定，为实现招标目的而编制的关于招标内容和具体要求的书面文件。招标书也称招标通告、招标公告、招标启事等。</a:t>
            </a:r>
            <a:endParaRPr sz="1600" dirty="0">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custDataLst>
              <p:tags r:id="rId2"/>
            </p:custDataLst>
          </p:nvPr>
        </p:nvPicPr>
        <p:blipFill>
          <a:blip r:embed="rId3"/>
          <a:stretch>
            <a:fillRect/>
          </a:stretch>
        </p:blipFill>
        <p:spPr>
          <a:xfrm>
            <a:off x="6885305" y="1038225"/>
            <a:ext cx="4325620" cy="4745990"/>
          </a:xfrm>
          <a:prstGeom prst="rect">
            <a:avLst/>
          </a:prstGeom>
        </p:spPr>
      </p:pic>
      <p:pic>
        <p:nvPicPr>
          <p:cNvPr id="6" name="图片 5" descr="左1"/>
          <p:cNvPicPr>
            <a:picLocks noChangeAspect="1"/>
          </p:cNvPicPr>
          <p:nvPr>
            <p:custDataLst>
              <p:tags r:id="rId4"/>
            </p:custDataLst>
          </p:nvPr>
        </p:nvPicPr>
        <p:blipFill>
          <a:blip r:embed="rId5"/>
          <a:stretch>
            <a:fillRect/>
          </a:stretch>
        </p:blipFill>
        <p:spPr>
          <a:xfrm>
            <a:off x="640080" y="3536950"/>
            <a:ext cx="4038600" cy="275209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3" name="文本框 2"/>
          <p:cNvSpPr txBox="1"/>
          <p:nvPr>
            <p:custDataLst>
              <p:tags r:id="rId1"/>
            </p:custDataLst>
          </p:nvPr>
        </p:nvSpPr>
        <p:spPr>
          <a:xfrm>
            <a:off x="1125855" y="1423670"/>
            <a:ext cx="5900420" cy="4598035"/>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（二）招标书的特点</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1. 公开、择优</a:t>
            </a:r>
            <a:endParaRPr sz="1600"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招标通过媒体向社会发布信息，公开招标条件，有利于促进市场公平竞争。在公开、公平、公正的市场环境中进行经济活动，能激发市场的良性竞争，有效制止浪费、腐败等现象的发生。招标促进投标人竞争，既能实现优胜劣汰，又能使招标人以最低或者比较低的成本实现最好的经济目标。</a:t>
            </a:r>
            <a:endParaRPr sz="1600" dirty="0">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2. 具体、限时</a:t>
            </a:r>
            <a:endParaRPr sz="1600"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招标书要实现的目的很明确，为了使投标者了解投标项目具体的内容，招标书就要写得详细，招标的项目、要求、条件，以及完成时间和招标时间等都要表述得具体、清晰。有的招标书对投标时限的要求非常严格，不仅规定了年月日的日期，还具体细化到小时，从某日某时起到某日某时止。</a:t>
            </a:r>
            <a:endParaRPr sz="1600" dirty="0">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custDataLst>
              <p:tags r:id="rId2"/>
            </p:custDataLst>
          </p:nvPr>
        </p:nvPicPr>
        <p:blipFill>
          <a:blip r:embed="rId3"/>
          <a:stretch>
            <a:fillRect/>
          </a:stretch>
        </p:blipFill>
        <p:spPr>
          <a:xfrm>
            <a:off x="7510145" y="879475"/>
            <a:ext cx="3749040" cy="528955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030605" y="1554480"/>
            <a:ext cx="4830445" cy="4432935"/>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（三）招标书的结构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构成招标书标题的要素有招标单位名称、招标内容和文种三个。这三个要素可以组成三种标题形式。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（1）招标单位名称 + 招标内容 + 文种，如《康定民族师范高等专科学校“安心工程”教师宿舍建设项目招标公告》。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（2）招标单位名称 + 文种，如《×× 中等职业技术学校招标公告》。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（3）文种，如《招标公告》。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2"/>
            </p:custDataLst>
          </p:nvPr>
        </p:nvSpPr>
        <p:spPr>
          <a:xfrm>
            <a:off x="6332855" y="1431925"/>
            <a:ext cx="4796155" cy="4485640"/>
          </a:xfrm>
          <a:prstGeom prst="rect">
            <a:avLst/>
          </a:prstGeom>
        </p:spPr>
        <p:txBody>
          <a:bodyPr wrap="square">
            <a:noAutofit/>
          </a:bodyPr>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招标书的正文由前言、主体两个部分组成。前言概括说明招标单位的基本情况、招标依据和招标目的。主体写明招标的项目名称、项目地点、项目内容概述、对投标人资格要求、技术要求、投标方法、投标时限、投标地点、开标日期、保证条件、费用支付办法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落款</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落款的内容由三部分组成：招标单位名称（加盖公章），制订招标书的日期和联系方式。联系方式包括招标单位的地址、电话号码、邮政编号、网址、电子邮件地址及联系人等。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5399405" cy="3760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（四）招标书的写作要求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编制招标书是为了成功招标，在编制招标书之前，应尽可能地掌握与招标活动有关的资料与信息，了解、掌握与招标项目相关的法律法规政策，以便顺利完成招标工作。其次，通过招标进行的经济活动，通常是一次性完成的，没有一般商贸洽谈过程中讨价还价的磋商。招标、投标书是招投标双方最终签订中标合同的依据，招标书文字表达是否准确、严谨、得体，将直接影响到招标的成败，因此招标书的写作一定要准确、清楚和严密，不能模棱两可、含糊不清、存有歧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16667" r="16667"/>
          <a:stretch>
            <a:fillRect/>
          </a:stretch>
        </p:blipFill>
        <p:spPr>
          <a:xfrm>
            <a:off x="7387773" y="182644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图片 5" descr="左1"/>
          <p:cNvPicPr>
            <a:picLocks noChangeAspect="1"/>
          </p:cNvPicPr>
          <p:nvPr>
            <p:custDataLst>
              <p:tags r:id="rId4"/>
            </p:custDataLst>
          </p:nvPr>
        </p:nvPicPr>
        <p:blipFill>
          <a:blip r:embed="rId5"/>
          <a:stretch>
            <a:fillRect/>
          </a:stretch>
        </p:blipFill>
        <p:spPr>
          <a:xfrm>
            <a:off x="640080" y="4209415"/>
            <a:ext cx="3051175" cy="207962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866265" y="1557020"/>
            <a:ext cx="4590415" cy="418401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二、投标书</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（一）投标书的概念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投标书是投标者根据有关的法律规定，为达到中标承包项目、买卖商品等目的，依照招标书的要求编制的关于实施招标要求的文字方案。投标书也可以称为“投标标函”。</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450455" y="959485"/>
            <a:ext cx="3564255" cy="4947285"/>
          </a:xfrm>
          <a:prstGeom prst="rect">
            <a:avLst/>
          </a:prstGeom>
        </p:spPr>
      </p:pic>
      <p:pic>
        <p:nvPicPr>
          <p:cNvPr id="6" name="图片 5" descr="左1"/>
          <p:cNvPicPr>
            <a:picLocks noChangeAspect="1"/>
          </p:cNvPicPr>
          <p:nvPr>
            <p:custDataLst>
              <p:tags r:id="rId4"/>
            </p:custDataLst>
          </p:nvPr>
        </p:nvPicPr>
        <p:blipFill>
          <a:blip r:embed="rId5"/>
          <a:stretch>
            <a:fillRect/>
          </a:stretch>
        </p:blipFill>
        <p:spPr>
          <a:xfrm>
            <a:off x="640080" y="3536950"/>
            <a:ext cx="4038600" cy="275209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388745" y="1537970"/>
            <a:ext cx="8874125" cy="4328795"/>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（二）投标书的特点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竞争、务实</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投标的目的就是击败其他竞标者，在竞争中获胜，达到中标的目的。因此，竞争力对投标书来说是最关键的，投标方案、报价等再好，如果没有竞争力，不能中标，就毫无意义。同时，投标书的撰写又必须非常务实，投标方案要有可行性，不能为了竞标成功而脱离自己的实际能力。</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对应、及时</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投标书是对招标书的应答，要针对招标单位所提出的招标条件来写。招标单位最感兴趣的是报价、工期、质量等内容，这些应当在投标书中给予具体明确的表述。招标的时间限制很严格，投标书一定及时撰写，在招标书规定的时间内送到招标者指定的地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6" name="图片 5" descr="33"/>
          <p:cNvPicPr>
            <a:picLocks noChangeAspect="1"/>
          </p:cNvPicPr>
          <p:nvPr>
            <p:custDataLst>
              <p:tags r:id="rId2"/>
            </p:custDataLst>
          </p:nvPr>
        </p:nvPicPr>
        <p:blipFill>
          <a:blip r:embed="rId3"/>
          <a:stretch>
            <a:fillRect/>
          </a:stretch>
        </p:blipFill>
        <p:spPr>
          <a:xfrm>
            <a:off x="6755130" y="3862705"/>
            <a:ext cx="4798060" cy="240411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左1"/>
          <p:cNvPicPr>
            <a:picLocks noChangeAspect="1"/>
          </p:cNvPicPr>
          <p:nvPr>
            <p:custDataLst>
              <p:tags r:id="rId1"/>
            </p:custDataLst>
          </p:nvPr>
        </p:nvPicPr>
        <p:blipFill>
          <a:blip r:embed="rId2"/>
          <a:stretch>
            <a:fillRect/>
          </a:stretch>
        </p:blipFill>
        <p:spPr>
          <a:xfrm>
            <a:off x="640080" y="4209415"/>
            <a:ext cx="3051175" cy="207962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3" name="矩形 2"/>
          <p:cNvSpPr/>
          <p:nvPr>
            <p:custDataLst>
              <p:tags r:id="rId3"/>
            </p:custDataLst>
          </p:nvPr>
        </p:nvSpPr>
        <p:spPr>
          <a:xfrm>
            <a:off x="1216025" y="1682115"/>
            <a:ext cx="5016500" cy="42938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（三）投标书的结构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投标书的标题也有投标单位名称、投标项目和文种三个要素。常见的标题形式有以下三种。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（1）投标单位名称 + 招标项目 + 文种，如《海通公司承包 ×× 学校文科大楼建设工程投标书》。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（2）投标单位名称或招标项目 + 文种，如《海通公司投标书》《×× 学校文科大楼建设工程投标书》。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（3）文种，如《投标书》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4"/>
            </p:custDataLst>
          </p:nvPr>
        </p:nvPicPr>
        <p:blipFill>
          <a:blip r:embed="rId5"/>
          <a:stretch>
            <a:fillRect/>
          </a:stretch>
        </p:blipFill>
        <p:spPr>
          <a:xfrm>
            <a:off x="6869430" y="975360"/>
            <a:ext cx="4248150" cy="478155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402080" y="5283200"/>
            <a:ext cx="8244000" cy="0"/>
          </a:xfrm>
          <a:prstGeom prst="line">
            <a:avLst/>
          </a:prstGeom>
          <a:ln>
            <a:solidFill>
              <a:srgbClr val="418783"/>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err="1">
                  <a:solidFill>
                    <a:srgbClr val="418783"/>
                  </a:solidFill>
                  <a:cs typeface="+mn-ea"/>
                  <a:sym typeface="+mn-lt"/>
                </a:rPr>
                <a:t>项目概述</a:t>
              </a:r>
              <a:endParaRPr lang="en-US" altLang="zh-CN" sz="2400" dirty="0" err="1">
                <a:solidFill>
                  <a:srgbClr val="418783"/>
                </a:solidFill>
                <a:cs typeface="+mn-ea"/>
                <a:sym typeface="+mn-lt"/>
              </a:endParaRPr>
            </a:p>
          </p:txBody>
        </p:sp>
      </p:grpSp>
      <p:sp>
        <p:nvSpPr>
          <p:cNvPr id="12" name="矩形 11"/>
          <p:cNvSpPr/>
          <p:nvPr>
            <p:custDataLst>
              <p:tags r:id="rId1"/>
            </p:custDataLst>
          </p:nvPr>
        </p:nvSpPr>
        <p:spPr>
          <a:xfrm>
            <a:off x="5574665" y="1953260"/>
            <a:ext cx="4569460" cy="2174240"/>
          </a:xfrm>
          <a:prstGeom prst="rect">
            <a:avLst/>
          </a:prstGeom>
        </p:spPr>
        <p:txBody>
          <a:bodyPr wrap="square">
            <a:noAutofit/>
          </a:bodyPr>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经济应用文是经济领域中处理财经业务、交流财经情况、反映财经活动、研究财经问题时所使用的各种文书。经济应用文种类繁多，本项目着重介绍商业广告、产品说明书、招标书、投标书的相关知识和写作方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4" name="图片 13" descr="1122"/>
          <p:cNvPicPr>
            <a:picLocks noChangeAspect="1"/>
          </p:cNvPicPr>
          <p:nvPr>
            <p:custDataLst>
              <p:tags r:id="rId2"/>
            </p:custDataLst>
          </p:nvPr>
        </p:nvPicPr>
        <p:blipFill>
          <a:blip r:embed="rId3"/>
          <a:stretch>
            <a:fillRect/>
          </a:stretch>
        </p:blipFill>
        <p:spPr>
          <a:xfrm>
            <a:off x="7597140" y="3589020"/>
            <a:ext cx="4008755" cy="2731770"/>
          </a:xfrm>
          <a:prstGeom prst="rect">
            <a:avLst/>
          </a:prstGeom>
        </p:spPr>
      </p:pic>
      <p:pic>
        <p:nvPicPr>
          <p:cNvPr id="3" name="图片 2"/>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l="10000" t="16667" r="10000" b="16667"/>
          <a:stretch>
            <a:fillRect/>
          </a:stretch>
        </p:blipFill>
        <p:spPr>
          <a:xfrm>
            <a:off x="1664374" y="1686560"/>
            <a:ext cx="2877464" cy="359683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7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33"/>
          <p:cNvPicPr>
            <a:picLocks noChangeAspect="1"/>
          </p:cNvPicPr>
          <p:nvPr>
            <p:custDataLst>
              <p:tags r:id="rId1"/>
            </p:custDataLst>
          </p:nvPr>
        </p:nvPicPr>
        <p:blipFill>
          <a:blip r:embed="rId2"/>
          <a:stretch>
            <a:fillRect/>
          </a:stretch>
        </p:blipFill>
        <p:spPr>
          <a:xfrm>
            <a:off x="7375525" y="4173855"/>
            <a:ext cx="4177665" cy="20929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1247775" y="1814830"/>
            <a:ext cx="4848225" cy="3342005"/>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主送单位</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主送单位一般是评标机构或其组成人员。</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投标书的正文由前言、主体两个部分组成。前言概括说明投标方名称，投标方的基本情况，投标的方针、目标及中标后的承诺等内容。主体是标书正文的核心，要写明投标项目的具体内容和指标，实现指标的具体措施及其他要说明的应标条件和事项。主体内容可用条款陈述，也可采用表格说明。</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4"/>
            </p:custDataLst>
          </p:nvPr>
        </p:nvSpPr>
        <p:spPr>
          <a:xfrm>
            <a:off x="6325870" y="1814830"/>
            <a:ext cx="4681220" cy="3262630"/>
          </a:xfrm>
          <a:prstGeom prst="rect">
            <a:avLst/>
          </a:prstGeom>
          <a:noFill/>
        </p:spPr>
        <p:txBody>
          <a:bodyPr wrap="square" rtlCol="0" anchor="t">
            <a:noAutofit/>
          </a:bodyPr>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4. 落款</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落款的内容由三部分组成：投标者、投标书制发的日期和投标者联系方式。联系方式包括投标单位的地址、法人代表姓名、电话号码、邮政编号、电子邮件地址等。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5. 附件</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如有必要，投标书还可附上附件。附件的内容要根据具体的情况而定，如担保单位的担保书、必要的文件或表格等。</a:t>
            </a:r>
            <a:endParaRPr lang="zh-CN" altLang="en-US" sz="1600" dirty="0">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左1"/>
          <p:cNvPicPr>
            <a:picLocks noChangeAspect="1"/>
          </p:cNvPicPr>
          <p:nvPr>
            <p:custDataLst>
              <p:tags r:id="rId1"/>
            </p:custDataLst>
          </p:nvPr>
        </p:nvPicPr>
        <p:blipFill>
          <a:blip r:embed="rId2"/>
          <a:stretch>
            <a:fillRect/>
          </a:stretch>
        </p:blipFill>
        <p:spPr>
          <a:xfrm>
            <a:off x="640080" y="4220845"/>
            <a:ext cx="3034665" cy="206819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1293495" y="1755140"/>
            <a:ext cx="5314315" cy="3838575"/>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（四）投标书的写作要求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写作投标书，除了要了解、掌握投标项目相关的法律法规政策，还要了解竞标者的情况，项目的市场信息等，以便制订出既具竞争实力，又能为本企业获取最大经济效益的投标书。投标书的表达内容和形式，是给招标者的第一印象，因此，投标书的写作要充分表达投标者拥有的综合素质，体现出实施招标要求的实力，显示投标方案的科学性和可行性，以尽可能增强中标的可能性。但同时也应注意，投标书的写作必须坚持实事求是的态度，不能为达到中标的目的，作不切实际的自我介绍和承诺。投标书的语言文字要准确、严谨、清楚、明白。</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a:picLocks noChangeAspect="1"/>
          </p:cNvPicPr>
          <p:nvPr>
            <p:custDataLst>
              <p:tags r:id="rId4"/>
            </p:custDataLst>
          </p:nvPr>
        </p:nvPicPr>
        <p:blipFill>
          <a:blip r:embed="rId5"/>
          <a:stretch>
            <a:fillRect/>
          </a:stretch>
        </p:blipFill>
        <p:spPr>
          <a:xfrm>
            <a:off x="6913245" y="961390"/>
            <a:ext cx="4117340" cy="493522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111375" y="1345565"/>
            <a:ext cx="8687435" cy="4862195"/>
          </a:xfrm>
          <a:prstGeom prst="rect">
            <a:avLst/>
          </a:prstGeom>
        </p:spPr>
        <p:txBody>
          <a:bodyPr wrap="square">
            <a:noAutofit/>
          </a:bodyPr>
          <a:p>
            <a:pPr indent="457200" algn="ctr" fontAlgn="auto">
              <a:lnSpc>
                <a:spcPct val="10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教学楼工程承建投标书</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中等职业技术学校：</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在 ×× 中等职业技术学校 5 号教学楼建造工程招标公告发布后，我公司认真研究了该招标项目的施工要求和设计图纸，我公司完全具备承包施工条件，决定对此项工程投标，具体说明如下。</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一、综合说明：（略）。</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二、建筑材料耗用标准：见附表。</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三、总造价：×××× 万元。</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四、工期：</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开工日期：20×× 年 ×× 月 ×× 日。</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竣工日期：20×× 年 ×× 月 ×× 日。</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五、工程计划进度：见附表。</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六、质量保证：全面加强质量管理，严格操作规程；加强各分项工程的检查验收，坚持上道工序不验收，下道工序决不上马；加强现场领导，认真保管各种设计、施工、试验资料，确保工程质量达到国家相关质量标准。</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7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81724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3" name="文本框 2"/>
          <p:cNvSpPr txBox="1"/>
          <p:nvPr/>
        </p:nvSpPr>
        <p:spPr>
          <a:xfrm>
            <a:off x="1905000" y="1661160"/>
            <a:ext cx="8413750" cy="4215765"/>
          </a:xfrm>
          <a:prstGeom prst="rect">
            <a:avLst/>
          </a:prstGeom>
          <a:noFill/>
        </p:spPr>
        <p:txBody>
          <a:bodyPr wrap="square" rtlCol="0" anchor="t">
            <a:spAutoFit/>
          </a:bodyPr>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七、主要施工措施和安全措施：</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1. 安装塔吊一台、机吊两台，解决垂直和水平运输。</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2. 采取平面流水和立体交叉施工；关键工序连班作业。</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3. 坚持文明施工，保障施工安全。</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4. 坚持勤俭节约的原则，杜绝浪费现象。</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八、对招标单位的要求：提供临时设施占地及临时房屋。</a:t>
            </a:r>
            <a:endParaRPr sz="1600" dirty="0">
              <a:latin typeface="仿宋" panose="02010609060101010101" charset="-122"/>
              <a:ea typeface="仿宋" panose="02010609060101010101" charset="-122"/>
              <a:cs typeface="仿宋" panose="02010609060101010101" charset="-122"/>
              <a:sym typeface="+mn-ea"/>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endParaRPr lang="zh-CN" altLang="en-US" sz="1600" dirty="0">
              <a:latin typeface="仿宋" panose="02010609060101010101" charset="-122"/>
              <a:ea typeface="仿宋" panose="02010609060101010101" charset="-122"/>
              <a:cs typeface="仿宋" panose="02010609060101010101" charset="-122"/>
              <a:sym typeface="+mn-ea"/>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lang="zh-CN" altLang="en-US" sz="1600" dirty="0">
                <a:latin typeface="仿宋" panose="02010609060101010101" charset="-122"/>
                <a:ea typeface="仿宋" panose="02010609060101010101" charset="-122"/>
                <a:cs typeface="仿宋" panose="02010609060101010101" charset="-122"/>
                <a:sym typeface="+mn-ea"/>
              </a:rPr>
              <a:t>投标单位：×× 建筑工程总公司（公章）</a:t>
            </a:r>
            <a:endParaRPr lang="zh-CN" altLang="en-US" sz="1600" dirty="0">
              <a:latin typeface="仿宋" panose="02010609060101010101" charset="-122"/>
              <a:ea typeface="仿宋" panose="02010609060101010101" charset="-122"/>
              <a:cs typeface="仿宋" panose="02010609060101010101" charset="-122"/>
              <a:sym typeface="+mn-ea"/>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lang="zh-CN" altLang="en-US" sz="1600" dirty="0">
                <a:latin typeface="仿宋" panose="02010609060101010101" charset="-122"/>
                <a:ea typeface="仿宋" panose="02010609060101010101" charset="-122"/>
                <a:cs typeface="仿宋" panose="02010609060101010101" charset="-122"/>
                <a:sym typeface="+mn-ea"/>
              </a:rPr>
              <a:t>负责人：×××（章）</a:t>
            </a:r>
            <a:endParaRPr lang="zh-CN" altLang="en-US" sz="1600" dirty="0">
              <a:latin typeface="仿宋" panose="02010609060101010101" charset="-122"/>
              <a:ea typeface="仿宋" panose="02010609060101010101" charset="-122"/>
              <a:cs typeface="仿宋" panose="02010609060101010101" charset="-122"/>
              <a:sym typeface="+mn-ea"/>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lang="zh-CN" altLang="en-US" sz="1600" dirty="0">
                <a:latin typeface="仿宋" panose="02010609060101010101" charset="-122"/>
                <a:ea typeface="仿宋" panose="02010609060101010101" charset="-122"/>
                <a:cs typeface="仿宋" panose="02010609060101010101" charset="-122"/>
                <a:sym typeface="+mn-ea"/>
              </a:rPr>
              <a:t>地址：×× 市 ×× 路 ×× 号</a:t>
            </a:r>
            <a:endParaRPr lang="zh-CN" altLang="en-US" sz="1600" dirty="0">
              <a:latin typeface="仿宋" panose="02010609060101010101" charset="-122"/>
              <a:ea typeface="仿宋" panose="02010609060101010101" charset="-122"/>
              <a:cs typeface="仿宋" panose="02010609060101010101" charset="-122"/>
              <a:sym typeface="+mn-ea"/>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lang="zh-CN" altLang="en-US" sz="1600" dirty="0">
                <a:latin typeface="仿宋" panose="02010609060101010101" charset="-122"/>
                <a:ea typeface="仿宋" panose="02010609060101010101" charset="-122"/>
                <a:cs typeface="仿宋" panose="02010609060101010101" charset="-122"/>
                <a:sym typeface="+mn-ea"/>
              </a:rPr>
              <a:t>电话：×××××××××××</a:t>
            </a:r>
            <a:endParaRPr lang="zh-CN" altLang="en-US" sz="1600" dirty="0">
              <a:latin typeface="仿宋" panose="02010609060101010101" charset="-122"/>
              <a:ea typeface="仿宋" panose="02010609060101010101" charset="-122"/>
              <a:cs typeface="仿宋" panose="02010609060101010101" charset="-122"/>
              <a:sym typeface="+mn-ea"/>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lang="zh-CN" altLang="en-US" sz="1600" dirty="0">
                <a:latin typeface="仿宋" panose="02010609060101010101" charset="-122"/>
                <a:ea typeface="仿宋" panose="02010609060101010101" charset="-122"/>
                <a:cs typeface="仿宋" panose="02010609060101010101" charset="-122"/>
                <a:sym typeface="+mn-ea"/>
              </a:rPr>
              <a:t>传真：×××××××</a:t>
            </a:r>
            <a:endParaRPr lang="zh-CN" altLang="en-US" sz="1600" dirty="0">
              <a:latin typeface="仿宋" panose="02010609060101010101" charset="-122"/>
              <a:ea typeface="仿宋" panose="02010609060101010101" charset="-122"/>
              <a:cs typeface="仿宋" panose="02010609060101010101" charset="-122"/>
              <a:sym typeface="+mn-ea"/>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lang="zh-CN" altLang="en-US" sz="1600" dirty="0">
                <a:latin typeface="仿宋" panose="02010609060101010101" charset="-122"/>
                <a:ea typeface="仿宋" panose="02010609060101010101" charset="-122"/>
                <a:cs typeface="仿宋" panose="02010609060101010101" charset="-122"/>
                <a:sym typeface="+mn-ea"/>
              </a:rPr>
              <a:t>20×× 年 ×× 月 ×× 日</a:t>
            </a:r>
            <a:endParaRPr lang="zh-CN" altLang="en-US" sz="1600" dirty="0">
              <a:latin typeface="仿宋" panose="02010609060101010101" charset="-122"/>
              <a:ea typeface="仿宋" panose="02010609060101010101" charset="-122"/>
              <a:cs typeface="仿宋" panose="02010609060101010101"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13" name="文本框 12"/>
          <p:cNvSpPr txBox="1"/>
          <p:nvPr/>
        </p:nvSpPr>
        <p:spPr>
          <a:xfrm>
            <a:off x="1822450" y="2247265"/>
            <a:ext cx="8603615" cy="2059940"/>
          </a:xfrm>
          <a:prstGeom prst="rect">
            <a:avLst/>
          </a:prstGeom>
          <a:noFill/>
        </p:spPr>
        <p:txBody>
          <a:bodyPr wrap="square" rtlCol="0" anchor="t">
            <a:spAutoFit/>
          </a:bodyPr>
          <a:p>
            <a:pPr>
              <a:lnSpc>
                <a:spcPct val="160000"/>
              </a:lnSpc>
            </a:pPr>
            <a:r>
              <a:rPr lang="en-US" altLang="zh-CN" sz="1600">
                <a:latin typeface="微软雅黑" panose="020B0503020204020204" charset="-122"/>
                <a:ea typeface="微软雅黑" panose="020B0503020204020204" charset="-122"/>
              </a:rPr>
              <a:t>      </a:t>
            </a:r>
            <a:r>
              <a:rPr lang="zh-CN" altLang="en-US" sz="1600">
                <a:latin typeface="微软雅黑" panose="020B0503020204020204" charset="-122"/>
                <a:ea typeface="微软雅黑" panose="020B0503020204020204" charset="-122"/>
              </a:rPr>
              <a:t>【评析】这是一篇建设工程承建投标书。标题写明了投标项目及文种。正文部分先写明自己完全具备投标条件，做出投标承诺；然后对投标工程情况作了综合说明，接着对工程主要材料耗用指标、总标价、工期、进度、质量保证等相关内容进行实事求是的估算分析，让人觉得切实可行。落款部分注明投标单位名称、负责人及联系地址、电话等内容。整体看来内容基本完备详尽，具体明晰，文字简约。</a:t>
            </a:r>
            <a:endParaRPr lang="zh-CN" altLang="en-US" sz="1600">
              <a:latin typeface="微软雅黑" panose="020B0503020204020204" charset="-122"/>
              <a:ea typeface="微软雅黑" panose="020B0503020204020204" charset="-122"/>
            </a:endParaRPr>
          </a:p>
        </p:txBody>
      </p:sp>
      <p:pic>
        <p:nvPicPr>
          <p:cNvPr id="8" name="图片 7" descr="33"/>
          <p:cNvPicPr>
            <a:picLocks noChangeAspect="1"/>
          </p:cNvPicPr>
          <p:nvPr>
            <p:custDataLst>
              <p:tags r:id="rId1"/>
            </p:custDataLst>
          </p:nvPr>
        </p:nvPicPr>
        <p:blipFill>
          <a:blip r:embed="rId2"/>
          <a:stretch>
            <a:fillRect/>
          </a:stretch>
        </p:blipFill>
        <p:spPr>
          <a:xfrm>
            <a:off x="7375525" y="4173855"/>
            <a:ext cx="4177665" cy="209296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959610" y="1656080"/>
            <a:ext cx="8687435" cy="3900170"/>
          </a:xfrm>
          <a:prstGeom prst="rect">
            <a:avLst/>
          </a:prstGeom>
        </p:spPr>
        <p:txBody>
          <a:bodyPr wrap="square">
            <a:noAutofit/>
          </a:bodyPr>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指出下例投标书的错误之处。</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建设单位：____________________________</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1. 根据已收到的招标编号为 × 的 ×× 工程的招标文件，遵照《工程施工招标投标管理办法》的规定，我单位经考察现场和研究上述工程招标文件的投标须知、合同条件、技术规范、图纸、工程量清单和其他有关文件后，我方愿以人民币 700 万元的总价，按上述合同条件、技术规范、图纸、工程量清单的条件承包上述工程的施工、竣工和保修。</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 一旦我方中标，我方保证在 ________ 年 ________ 月 ________ 日开工，________ 年 ________ 月 ________ 日 竣 工， 即 ________ 天（日 历 日）内竣工并移交整个工程。</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3. 如果我方中标，我方将按照规定提交上述总价 5% 的银行保函或上述总价 10% 的由具有独立法人资格的经济实体企业出具的履约担保书，作为履约保证金，共同地和分别地承担责任。</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4. 我方同意所递交的投标文件在“投标须知”第 11 条规定的投标有效期有效，在此期间内我方的投标有可能中标，我方将受此约束。</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5. 除非另外达成协议并生效，你方的中标通知书和本投标文件将构成约束我们双方的合同。</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9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81724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招标书、投标书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111375" y="1345565"/>
            <a:ext cx="8687435" cy="4862195"/>
          </a:xfrm>
          <a:prstGeom prst="rect">
            <a:avLst/>
          </a:prstGeom>
        </p:spPr>
        <p:txBody>
          <a:bodyPr wrap="square">
            <a:noAutofit/>
          </a:bodyPr>
          <a:p>
            <a:pPr indent="406400" algn="l" fontAlgn="auto">
              <a:lnSpc>
                <a:spcPct val="10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6. 我方金额为人民币 ________ 元的投标保证金与本投标书同时递交。</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单位地址：</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法定代表人：（签字、盖章）</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邮政编码：</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电话：</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传真：</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开户银行名称：</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银行账号：</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开户银行地址：</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电话：</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________ 年 ________ 月_______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81724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400977" y="1983662"/>
            <a:ext cx="9407827" cy="1445260"/>
          </a:xfrm>
          <a:prstGeom prst="rect">
            <a:avLst/>
          </a:prstGeom>
          <a:noFill/>
        </p:spPr>
        <p:txBody>
          <a:bodyPr wrap="square" rtlCol="0">
            <a:spAutoFit/>
          </a:bodyPr>
          <a:lstStyle/>
          <a:p>
            <a:pPr algn="ctr" fontAlgn="auto"/>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观</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看</a:t>
            </a:r>
            <a:endParaRPr lang="zh-CN" altLang="en-US" sz="8800" kern="100" spc="-1400" dirty="0">
              <a:solidFill>
                <a:schemeClr val="accent1"/>
              </a:solidFill>
              <a:uFillTx/>
              <a:latin typeface="微软雅黑" panose="020B0503020204020204" charset="-122"/>
              <a:ea typeface="微软雅黑" panose="020B0503020204020204" charset="-122"/>
              <a:cs typeface="+mn-ea"/>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199005" y="2106930"/>
            <a:ext cx="5215890" cy="2980690"/>
          </a:xfrm>
          <a:prstGeom prst="rect">
            <a:avLst/>
          </a:prstGeom>
        </p:spPr>
        <p:txBody>
          <a:bodyPr wrap="square" anchor="t" anchorCtr="0">
            <a:spAutoFit/>
          </a:bodyPr>
          <a:lstStyle/>
          <a:p>
            <a:pPr indent="406400" algn="l"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1. 了解商业广告、产品说明书、招标书、投标书的概念、特点、写作格式及方法。</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l"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2. 能结合实际需要选用经济应用文文种，并按照规</a:t>
            </a:r>
            <a:r>
              <a:rPr 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范格式撰写文书。</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l"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3. 培养商业思维，以灵活的方式传达思想和观点。</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l"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4. 树立合作意识和诚信意识，培养协作精神。</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1"/>
            </p:custDataLst>
          </p:nvPr>
        </p:nvSpPr>
        <p:spPr>
          <a:xfrm>
            <a:off x="1430020" y="1819910"/>
            <a:ext cx="579755" cy="3904615"/>
          </a:xfrm>
          <a:prstGeom prst="roundRect">
            <a:avLst/>
          </a:prstGeom>
          <a:solidFill>
            <a:srgbClr val="418783"/>
          </a:solidFill>
        </p:spPr>
        <p:txBody>
          <a:bodyPr vert="eaVert" wrap="square" rtlCol="0" anchor="ctr" anchorCtr="0">
            <a:noAutofit/>
          </a:bodyPr>
          <a:lstStyle/>
          <a:p>
            <a:pPr algn="ctr">
              <a:lnSpc>
                <a:spcPct val="100000"/>
              </a:lnSpc>
            </a:pPr>
            <a:r>
              <a:rPr lang="zh-CN" altLang="en-US" sz="2200">
                <a:solidFill>
                  <a:schemeClr val="bg1"/>
                </a:solidFill>
                <a:cs typeface="+mn-ea"/>
                <a:sym typeface="+mn-lt"/>
              </a:rPr>
              <a:t>学</a:t>
            </a:r>
            <a:r>
              <a:rPr lang="en-US" altLang="zh-CN" sz="2200">
                <a:solidFill>
                  <a:schemeClr val="bg1"/>
                </a:solidFill>
                <a:cs typeface="+mn-ea"/>
                <a:sym typeface="+mn-lt"/>
              </a:rPr>
              <a:t>  </a:t>
            </a:r>
            <a:r>
              <a:rPr lang="zh-CN" altLang="en-US" sz="2200">
                <a:solidFill>
                  <a:schemeClr val="bg1"/>
                </a:solidFill>
                <a:cs typeface="+mn-ea"/>
                <a:sym typeface="+mn-lt"/>
              </a:rPr>
              <a:t>习</a:t>
            </a:r>
            <a:r>
              <a:rPr lang="en-US" altLang="zh-CN" sz="2200">
                <a:solidFill>
                  <a:schemeClr val="bg1"/>
                </a:solidFill>
                <a:cs typeface="+mn-ea"/>
                <a:sym typeface="+mn-lt"/>
              </a:rPr>
              <a:t>  </a:t>
            </a:r>
            <a:r>
              <a:rPr lang="zh-CN" altLang="en-US" sz="2200">
                <a:solidFill>
                  <a:schemeClr val="bg1"/>
                </a:solidFill>
                <a:cs typeface="+mn-ea"/>
                <a:sym typeface="+mn-lt"/>
              </a:rPr>
              <a:t>目</a:t>
            </a:r>
            <a:r>
              <a:rPr lang="en-US" altLang="zh-CN" sz="2200">
                <a:solidFill>
                  <a:schemeClr val="bg1"/>
                </a:solidFill>
                <a:cs typeface="+mn-ea"/>
                <a:sym typeface="+mn-lt"/>
              </a:rPr>
              <a:t>  </a:t>
            </a:r>
            <a:r>
              <a:rPr lang="zh-CN" altLang="en-US" sz="2200">
                <a:solidFill>
                  <a:schemeClr val="bg1"/>
                </a:solidFill>
                <a:cs typeface="+mn-ea"/>
                <a:sym typeface="+mn-lt"/>
              </a:rPr>
              <a:t>标</a:t>
            </a:r>
            <a:endParaRPr lang="zh-CN" altLang="en-US" sz="2200">
              <a:solidFill>
                <a:schemeClr val="bg1"/>
              </a:solidFill>
              <a:cs typeface="+mn-ea"/>
              <a:sym typeface="+mn-lt"/>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6667" r="16667"/>
          <a:stretch>
            <a:fillRect/>
          </a:stretch>
        </p:blipFill>
        <p:spPr>
          <a:xfrm>
            <a:off x="7603673" y="200678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4" name="组合 3"/>
          <p:cNvGrpSpPr/>
          <p:nvPr/>
        </p:nvGrpSpPr>
        <p:grpSpPr>
          <a:xfrm>
            <a:off x="959688" y="729036"/>
            <a:ext cx="8031912" cy="755650"/>
            <a:chOff x="359912" y="182120"/>
            <a:chExt cx="8031912" cy="755650"/>
          </a:xfrm>
        </p:grpSpPr>
        <p:sp>
          <p:nvSpPr>
            <p:cNvPr id="15"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文本框 15"/>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学习目标</a:t>
              </a:r>
              <a:endParaRPr lang="en-US" altLang="zh-CN" sz="2400" dirty="0">
                <a:solidFill>
                  <a:srgbClr val="418783"/>
                </a:solidFill>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097915" y="1484630"/>
            <a:ext cx="7518400" cy="4180205"/>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一、商业广告</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（一）商业广告的概念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广告是为了某种特定的需要，通过一定媒介物，公开而广泛地向社会传递信息的一种传播方式。广告有广义和狭义之分。</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广义的广告包括商业广告和非商业广告。商业广告是一种有关推销商品或提供劳务的营利性广告。非商业广告是一种出于某种传播目的而做的广告，如征婚广告、寻人启事、遗失声明等。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狭义的广告就是指商业广告，它是现代广告的主要方面。商业广告是一种商业性、传播性和竞争性都很强的应用性文体，是连接生产、流通、交换、消费和服务的桥梁。商业广告的对象是消费者，内容是传递商品或劳务信息，手段是通过报刊、电视、网络等媒介进行传播，目的是通过传播获得经济效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4" name="图片 13"/>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30000" r="30000"/>
          <a:stretch>
            <a:fillRect/>
          </a:stretch>
        </p:blipFill>
        <p:spPr>
          <a:xfrm>
            <a:off x="8991600" y="2174875"/>
            <a:ext cx="1880764" cy="31346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nvPicPr>
        <p:blipFill>
          <a:blip r:embed="rId1"/>
          <a:stretch>
            <a:fillRect/>
          </a:stretch>
        </p:blipFill>
        <p:spPr>
          <a:xfrm>
            <a:off x="7695565" y="4333875"/>
            <a:ext cx="3857625" cy="193294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sp>
        <p:nvSpPr>
          <p:cNvPr id="13" name="矩形 12"/>
          <p:cNvSpPr/>
          <p:nvPr>
            <p:custDataLst>
              <p:tags r:id="rId2"/>
            </p:custDataLst>
          </p:nvPr>
        </p:nvSpPr>
        <p:spPr>
          <a:xfrm>
            <a:off x="1360170" y="1484630"/>
            <a:ext cx="9472295" cy="884555"/>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（二）商业广告的分类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从应用写作的角度来说，商业广告的分类大体有以下几种。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40130" y="2369185"/>
            <a:ext cx="9399905" cy="3512820"/>
          </a:xfrm>
          <a:prstGeom prst="rect">
            <a:avLst/>
          </a:prstGeom>
          <a:noFill/>
        </p:spPr>
        <p:txBody>
          <a:bodyPr wrap="square" rtlCol="0">
            <a:spAutoFit/>
          </a:bodyPr>
          <a:p>
            <a:pPr indent="406400" algn="just" fontAlgn="auto">
              <a:lnSpc>
                <a:spcPct val="13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（1）根据广告传播的传媒分类，有报刊广告、电视广告、电台广告、网络新媒体广告等。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（2）根据广告发布的地点分类，有销售现场广告和非销售现场广告等。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（3）根据广告传播范围分类，有全国性广告、地区性广告等。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（4）根据广告具体目的分类，有销售广告、需求广告等。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（5）根据广告的内容分类，有商品广告、企业形象广告等。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（6）根据广告在传播时间上的要求分类，有长期广告、短期广告等。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（7）根据广告的呈现形式分类，有视频广告、图片广告和文字广告等。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（8）根据广告的表现形式分类，有说明型广告、情感诉说型广告等。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endParaRPr lang="zh-CN" altLang="en-US" sz="1600"/>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173480" y="1484630"/>
            <a:ext cx="4841240" cy="209486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（三）商业广告的结构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标题是广告的题目，它的作用是揭示广告的内容，吸引消费者的注意。常用的标题形式有直接、间接和综合三种。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7621905" y="1083945"/>
            <a:ext cx="3671570" cy="2253615"/>
          </a:xfrm>
          <a:prstGeom prst="rect">
            <a:avLst/>
          </a:prstGeom>
        </p:spPr>
      </p:pic>
      <p:sp>
        <p:nvSpPr>
          <p:cNvPr id="65" name="Freeform 4"/>
          <p:cNvSpPr/>
          <p:nvPr>
            <p:custDataLst>
              <p:tags r:id="rId4"/>
            </p:custDataLst>
          </p:nvPr>
        </p:nvSpPr>
        <p:spPr>
          <a:xfrm>
            <a:off x="1527254" y="3676261"/>
            <a:ext cx="2653162" cy="2423536"/>
          </a:xfrm>
          <a:custGeom>
            <a:avLst/>
            <a:gdLst>
              <a:gd name="connsiteX0" fmla="*/ 2901949 w 3176990"/>
              <a:gd name="connsiteY0" fmla="*/ 0 h 2901950"/>
              <a:gd name="connsiteX1" fmla="*/ 2901948 w 3176990"/>
              <a:gd name="connsiteY1" fmla="*/ 1181659 h 2901950"/>
              <a:gd name="connsiteX2" fmla="*/ 3176990 w 3176990"/>
              <a:gd name="connsiteY2" fmla="*/ 1450974 h 2901950"/>
              <a:gd name="connsiteX3" fmla="*/ 2901948 w 3176990"/>
              <a:gd name="connsiteY3" fmla="*/ 1720293 h 2901950"/>
              <a:gd name="connsiteX4" fmla="*/ 2901947 w 3176990"/>
              <a:gd name="connsiteY4" fmla="*/ 2901950 h 2901950"/>
              <a:gd name="connsiteX5" fmla="*/ 0 w 3176990"/>
              <a:gd name="connsiteY5" fmla="*/ 2901949 h 2901950"/>
              <a:gd name="connsiteX6" fmla="*/ 1 w 3176990"/>
              <a:gd name="connsiteY6" fmla="*/ 1 h 290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90" h="2901950">
                <a:moveTo>
                  <a:pt x="2901949" y="0"/>
                </a:moveTo>
                <a:lnTo>
                  <a:pt x="2901948" y="1181659"/>
                </a:lnTo>
                <a:lnTo>
                  <a:pt x="3176990" y="1450974"/>
                </a:lnTo>
                <a:lnTo>
                  <a:pt x="2901948" y="1720293"/>
                </a:lnTo>
                <a:lnTo>
                  <a:pt x="2901947" y="2901950"/>
                </a:lnTo>
                <a:lnTo>
                  <a:pt x="0" y="2901949"/>
                </a:lnTo>
                <a:lnTo>
                  <a:pt x="1" y="1"/>
                </a:ln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69628" tIns="495345" rIns="538980" bIns="495345" numCol="1" spcCol="0" rtlCol="0" fromWordArt="0" anchor="ctr" anchorCtr="0" forceAA="0" compatLnSpc="1">
            <a:noAutofit/>
          </a:bodyPr>
          <a:p>
            <a:pPr>
              <a:lnSpc>
                <a:spcPct val="130000"/>
              </a:lnSpc>
            </a:pPr>
            <a:r>
              <a:rPr lang="zh-CN" altLang="zh-CN" sz="1400" dirty="0">
                <a:solidFill>
                  <a:srgbClr val="FFFFFF"/>
                </a:solidFill>
                <a:latin typeface="+mn-ea"/>
                <a:cs typeface="+mn-ea"/>
                <a:sym typeface="+mn-ea"/>
              </a:rPr>
              <a:t>直接标题以广告主的名称、商品名称、货物牌号等为标题。</a:t>
            </a:r>
            <a:endParaRPr lang="zh-CN" altLang="zh-CN" sz="1400" dirty="0">
              <a:solidFill>
                <a:srgbClr val="FFFFFF"/>
              </a:solidFill>
              <a:latin typeface="+mn-ea"/>
              <a:cs typeface="+mn-ea"/>
              <a:sym typeface="+mn-ea"/>
            </a:endParaRPr>
          </a:p>
        </p:txBody>
      </p:sp>
      <p:sp>
        <p:nvSpPr>
          <p:cNvPr id="97" name="Freeform 19"/>
          <p:cNvSpPr/>
          <p:nvPr>
            <p:custDataLst>
              <p:tags r:id="rId5"/>
            </p:custDataLst>
          </p:nvPr>
        </p:nvSpPr>
        <p:spPr>
          <a:xfrm>
            <a:off x="4360563" y="3676261"/>
            <a:ext cx="2653162" cy="2423536"/>
          </a:xfrm>
          <a:custGeom>
            <a:avLst/>
            <a:gdLst>
              <a:gd name="connsiteX0" fmla="*/ 2901948 w 3176987"/>
              <a:gd name="connsiteY0" fmla="*/ 0 h 2901950"/>
              <a:gd name="connsiteX1" fmla="*/ 2901948 w 3176987"/>
              <a:gd name="connsiteY1" fmla="*/ 1181659 h 2901950"/>
              <a:gd name="connsiteX2" fmla="*/ 3176987 w 3176987"/>
              <a:gd name="connsiteY2" fmla="*/ 1450976 h 2901950"/>
              <a:gd name="connsiteX3" fmla="*/ 2901947 w 3176987"/>
              <a:gd name="connsiteY3" fmla="*/ 1720294 h 2901950"/>
              <a:gd name="connsiteX4" fmla="*/ 2901948 w 3176987"/>
              <a:gd name="connsiteY4" fmla="*/ 2901950 h 2901950"/>
              <a:gd name="connsiteX5" fmla="*/ 2 w 3176987"/>
              <a:gd name="connsiteY5" fmla="*/ 2901950 h 2901950"/>
              <a:gd name="connsiteX6" fmla="*/ 0 w 3176987"/>
              <a:gd name="connsiteY6" fmla="*/ 1 h 290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87" h="2901950">
                <a:moveTo>
                  <a:pt x="2901948" y="0"/>
                </a:moveTo>
                <a:lnTo>
                  <a:pt x="2901948" y="1181659"/>
                </a:lnTo>
                <a:lnTo>
                  <a:pt x="3176987" y="1450976"/>
                </a:lnTo>
                <a:lnTo>
                  <a:pt x="2901947" y="1720294"/>
                </a:lnTo>
                <a:lnTo>
                  <a:pt x="2901948" y="2901950"/>
                </a:lnTo>
                <a:lnTo>
                  <a:pt x="2" y="2901950"/>
                </a:lnTo>
                <a:lnTo>
                  <a:pt x="0" y="1"/>
                </a:ln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0323" tIns="495345" rIns="538285" bIns="495345" numCol="1" spcCol="0" rtlCol="0" fromWordArt="0" anchor="ctr" anchorCtr="0" forceAA="0" compatLnSpc="1">
            <a:noAutofit/>
          </a:bodyPr>
          <a:p>
            <a:pPr>
              <a:lnSpc>
                <a:spcPct val="130000"/>
              </a:lnSpc>
            </a:pPr>
            <a:r>
              <a:rPr lang="zh-CN" altLang="zh-CN" sz="1400" dirty="0">
                <a:solidFill>
                  <a:srgbClr val="FFFFFF"/>
                </a:solidFill>
                <a:latin typeface="+mn-ea"/>
                <a:cs typeface="+mn-ea"/>
                <a:sym typeface="+mn-ea"/>
              </a:rPr>
              <a:t>间接标题在标题中不直接出现商品的名称、牌号、制造商等，而是采用耐人寻味的方法吸引消费者注意广告正文。</a:t>
            </a:r>
            <a:endParaRPr lang="zh-CN" altLang="zh-CN" sz="1400" dirty="0">
              <a:solidFill>
                <a:srgbClr val="FFFFFF"/>
              </a:solidFill>
              <a:latin typeface="+mn-ea"/>
              <a:cs typeface="+mn-ea"/>
              <a:sym typeface="+mn-ea"/>
            </a:endParaRPr>
          </a:p>
        </p:txBody>
      </p:sp>
      <p:sp>
        <p:nvSpPr>
          <p:cNvPr id="61" name="任意多边形: 形状 60"/>
          <p:cNvSpPr/>
          <p:nvPr>
            <p:custDataLst>
              <p:tags r:id="rId6"/>
            </p:custDataLst>
          </p:nvPr>
        </p:nvSpPr>
        <p:spPr>
          <a:xfrm>
            <a:off x="1522893" y="4485016"/>
            <a:ext cx="410464" cy="816684"/>
          </a:xfrm>
          <a:custGeom>
            <a:avLst/>
            <a:gdLst>
              <a:gd name="connsiteX0" fmla="*/ 2826 w 537883"/>
              <a:gd name="connsiteY0" fmla="*/ 0 h 1070205"/>
              <a:gd name="connsiteX1" fmla="*/ 537883 w 537883"/>
              <a:gd name="connsiteY1" fmla="*/ 535103 h 1070205"/>
              <a:gd name="connsiteX2" fmla="*/ 2826 w 537883"/>
              <a:gd name="connsiteY2" fmla="*/ 1070205 h 1070205"/>
              <a:gd name="connsiteX3" fmla="*/ 0 w 537883"/>
              <a:gd name="connsiteY3" fmla="*/ 1069921 h 1070205"/>
              <a:gd name="connsiteX4" fmla="*/ 0 w 537883"/>
              <a:gd name="connsiteY4" fmla="*/ 285 h 1070205"/>
              <a:gd name="connsiteX5" fmla="*/ 2826 w 537883"/>
              <a:gd name="connsiteY5" fmla="*/ 0 h 107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883" h="1070205">
                <a:moveTo>
                  <a:pt x="2826" y="0"/>
                </a:moveTo>
                <a:cubicBezTo>
                  <a:pt x="298330" y="0"/>
                  <a:pt x="537883" y="239573"/>
                  <a:pt x="537883" y="535103"/>
                </a:cubicBezTo>
                <a:cubicBezTo>
                  <a:pt x="537883" y="830632"/>
                  <a:pt x="298330" y="1070205"/>
                  <a:pt x="2826" y="1070205"/>
                </a:cubicBezTo>
                <a:lnTo>
                  <a:pt x="0" y="1069921"/>
                </a:lnTo>
                <a:lnTo>
                  <a:pt x="0" y="285"/>
                </a:lnTo>
                <a:lnTo>
                  <a:pt x="2826" y="0"/>
                </a:lnTo>
                <a:close/>
              </a:path>
            </a:pathLst>
          </a:custGeom>
          <a:gradFill>
            <a:gsLst>
              <a:gs pos="2000">
                <a:schemeClr val="accent1">
                  <a:lumMod val="10000"/>
                  <a:lumOff val="90000"/>
                </a:schemeClr>
              </a:gs>
              <a:gs pos="100000">
                <a:schemeClr val="accent1">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4220" tIns="201386" rIns="147731" bIns="215286" numCol="1" spcCol="0" rtlCol="0" fromWordArt="0" anchor="ctr" anchorCtr="0" forceAA="0" compatLnSpc="1">
            <a:noAutofit/>
          </a:bodyPr>
          <a:p>
            <a:pPr algn="ctr"/>
            <a:r>
              <a:rPr lang="en-US" altLang="zh-CN" sz="3200" b="1">
                <a:solidFill>
                  <a:schemeClr val="accent1"/>
                </a:solidFill>
                <a:latin typeface="+mn-ea"/>
                <a:cs typeface="+mn-ea"/>
                <a:sym typeface="+mn-ea"/>
              </a:rPr>
              <a:t>1</a:t>
            </a:r>
            <a:endParaRPr lang="zh-CN" altLang="zh-CN" sz="3200" b="1">
              <a:solidFill>
                <a:schemeClr val="accent1"/>
              </a:solidFill>
              <a:latin typeface="+mn-ea"/>
              <a:cs typeface="+mn-ea"/>
              <a:sym typeface="+mn-ea"/>
            </a:endParaRPr>
          </a:p>
        </p:txBody>
      </p:sp>
      <p:sp>
        <p:nvSpPr>
          <p:cNvPr id="64" name="任意多边形: 形状 63"/>
          <p:cNvSpPr/>
          <p:nvPr>
            <p:custDataLst>
              <p:tags r:id="rId7"/>
            </p:custDataLst>
          </p:nvPr>
        </p:nvSpPr>
        <p:spPr>
          <a:xfrm>
            <a:off x="4356202" y="4485016"/>
            <a:ext cx="410464" cy="816684"/>
          </a:xfrm>
          <a:custGeom>
            <a:avLst/>
            <a:gdLst>
              <a:gd name="connsiteX0" fmla="*/ 2826 w 537883"/>
              <a:gd name="connsiteY0" fmla="*/ 0 h 1070205"/>
              <a:gd name="connsiteX1" fmla="*/ 537883 w 537883"/>
              <a:gd name="connsiteY1" fmla="*/ 535103 h 1070205"/>
              <a:gd name="connsiteX2" fmla="*/ 2826 w 537883"/>
              <a:gd name="connsiteY2" fmla="*/ 1070205 h 1070205"/>
              <a:gd name="connsiteX3" fmla="*/ 0 w 537883"/>
              <a:gd name="connsiteY3" fmla="*/ 1069921 h 1070205"/>
              <a:gd name="connsiteX4" fmla="*/ 0 w 537883"/>
              <a:gd name="connsiteY4" fmla="*/ 285 h 1070205"/>
              <a:gd name="connsiteX5" fmla="*/ 2826 w 537883"/>
              <a:gd name="connsiteY5" fmla="*/ 0 h 107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883" h="1070205">
                <a:moveTo>
                  <a:pt x="2826" y="0"/>
                </a:moveTo>
                <a:cubicBezTo>
                  <a:pt x="298330" y="0"/>
                  <a:pt x="537883" y="239573"/>
                  <a:pt x="537883" y="535103"/>
                </a:cubicBezTo>
                <a:cubicBezTo>
                  <a:pt x="537883" y="830632"/>
                  <a:pt x="298330" y="1070205"/>
                  <a:pt x="2826" y="1070205"/>
                </a:cubicBezTo>
                <a:lnTo>
                  <a:pt x="0" y="1069921"/>
                </a:lnTo>
                <a:lnTo>
                  <a:pt x="0" y="285"/>
                </a:lnTo>
                <a:lnTo>
                  <a:pt x="2826" y="0"/>
                </a:lnTo>
                <a:close/>
              </a:path>
            </a:pathLst>
          </a:custGeom>
          <a:gradFill>
            <a:gsLst>
              <a:gs pos="2000">
                <a:schemeClr val="accent2">
                  <a:lumMod val="10000"/>
                  <a:lumOff val="90000"/>
                </a:schemeClr>
              </a:gs>
              <a:gs pos="100000">
                <a:schemeClr val="accent2">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3525" tIns="201386" rIns="148426" bIns="215286" numCol="1" spcCol="0" rtlCol="0" fromWordArt="0" anchor="ctr" anchorCtr="0" forceAA="0" compatLnSpc="1">
            <a:noAutofit/>
          </a:bodyPr>
          <a:p>
            <a:pPr algn="ctr"/>
            <a:r>
              <a:rPr lang="en-US" altLang="zh-CN" sz="3200" b="1">
                <a:solidFill>
                  <a:schemeClr val="accent2"/>
                </a:solidFill>
                <a:latin typeface="+mn-ea"/>
                <a:cs typeface="+mn-ea"/>
                <a:sym typeface="+mn-ea"/>
              </a:rPr>
              <a:t>2</a:t>
            </a:r>
            <a:endParaRPr lang="zh-CN" altLang="zh-CN" sz="3200" b="1">
              <a:solidFill>
                <a:schemeClr val="accent2"/>
              </a:solidFill>
              <a:latin typeface="+mn-ea"/>
              <a:cs typeface="+mn-ea"/>
              <a:sym typeface="+mn-ea"/>
            </a:endParaRPr>
          </a:p>
        </p:txBody>
      </p:sp>
      <p:sp>
        <p:nvSpPr>
          <p:cNvPr id="139" name="Freeform 25"/>
          <p:cNvSpPr/>
          <p:nvPr>
            <p:custDataLst>
              <p:tags r:id="rId8"/>
            </p:custDataLst>
          </p:nvPr>
        </p:nvSpPr>
        <p:spPr>
          <a:xfrm>
            <a:off x="7193915" y="3676015"/>
            <a:ext cx="2904490" cy="2423795"/>
          </a:xfrm>
          <a:custGeom>
            <a:avLst/>
            <a:gdLst>
              <a:gd name="connsiteX0" fmla="*/ 2901950 w 3176989"/>
              <a:gd name="connsiteY0" fmla="*/ 0 h 2901951"/>
              <a:gd name="connsiteX1" fmla="*/ 2901949 w 3176989"/>
              <a:gd name="connsiteY1" fmla="*/ 1181659 h 2901951"/>
              <a:gd name="connsiteX2" fmla="*/ 3176989 w 3176989"/>
              <a:gd name="connsiteY2" fmla="*/ 1450977 h 2901951"/>
              <a:gd name="connsiteX3" fmla="*/ 2901951 w 3176989"/>
              <a:gd name="connsiteY3" fmla="*/ 1720295 h 2901951"/>
              <a:gd name="connsiteX4" fmla="*/ 2901949 w 3176989"/>
              <a:gd name="connsiteY4" fmla="*/ 2901951 h 2901951"/>
              <a:gd name="connsiteX5" fmla="*/ 0 w 3176989"/>
              <a:gd name="connsiteY5" fmla="*/ 2901950 h 2901951"/>
              <a:gd name="connsiteX6" fmla="*/ 1 w 3176989"/>
              <a:gd name="connsiteY6" fmla="*/ 1 h 2901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89" h="2901951">
                <a:moveTo>
                  <a:pt x="2901950" y="0"/>
                </a:moveTo>
                <a:lnTo>
                  <a:pt x="2901949" y="1181659"/>
                </a:lnTo>
                <a:lnTo>
                  <a:pt x="3176989" y="1450977"/>
                </a:lnTo>
                <a:lnTo>
                  <a:pt x="2901951" y="1720295"/>
                </a:lnTo>
                <a:lnTo>
                  <a:pt x="2901949" y="2901951"/>
                </a:lnTo>
                <a:lnTo>
                  <a:pt x="0" y="2901950"/>
                </a:lnTo>
                <a:lnTo>
                  <a:pt x="1" y="1"/>
                </a:ln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69630" tIns="495345" rIns="538977" bIns="495345" numCol="1" spcCol="0" rtlCol="0" fromWordArt="0" anchor="ctr" anchorCtr="0" forceAA="0" compatLnSpc="1">
            <a:noAutofit/>
          </a:bodyPr>
          <a:p>
            <a:pPr>
              <a:lnSpc>
                <a:spcPct val="130000"/>
              </a:lnSpc>
            </a:pPr>
            <a:r>
              <a:rPr lang="zh-CN" altLang="zh-CN" sz="1400">
                <a:solidFill>
                  <a:srgbClr val="FFFFFF"/>
                </a:solidFill>
                <a:latin typeface="+mn-ea"/>
                <a:cs typeface="+mn-ea"/>
                <a:sym typeface="+mn-ea"/>
              </a:rPr>
              <a:t>综合标题融合直接标题和间接标题两者之长，既直接点出商品或牌号，又配以形象、抒情的语句，虚实结合，表里兼顾，使标题别具</a:t>
            </a:r>
            <a:r>
              <a:rPr lang="zh-CN" altLang="zh-CN" sz="1400">
                <a:solidFill>
                  <a:srgbClr val="FFFFFF"/>
                </a:solidFill>
                <a:latin typeface="+mn-ea"/>
                <a:cs typeface="+mn-ea"/>
                <a:sym typeface="+mn-ea"/>
              </a:rPr>
              <a:t>一种吸引力。</a:t>
            </a:r>
            <a:endParaRPr lang="zh-CN" altLang="zh-CN" sz="1400">
              <a:solidFill>
                <a:srgbClr val="FFFFFF"/>
              </a:solidFill>
              <a:latin typeface="+mn-ea"/>
              <a:cs typeface="+mn-ea"/>
              <a:sym typeface="+mn-ea"/>
            </a:endParaRPr>
          </a:p>
        </p:txBody>
      </p:sp>
      <p:sp>
        <p:nvSpPr>
          <p:cNvPr id="67" name="任意多边形: 形状 66"/>
          <p:cNvSpPr/>
          <p:nvPr>
            <p:custDataLst>
              <p:tags r:id="rId9"/>
            </p:custDataLst>
          </p:nvPr>
        </p:nvSpPr>
        <p:spPr>
          <a:xfrm>
            <a:off x="7189511" y="4485016"/>
            <a:ext cx="410464" cy="816684"/>
          </a:xfrm>
          <a:custGeom>
            <a:avLst/>
            <a:gdLst>
              <a:gd name="connsiteX0" fmla="*/ 2826 w 537883"/>
              <a:gd name="connsiteY0" fmla="*/ 0 h 1070205"/>
              <a:gd name="connsiteX1" fmla="*/ 537883 w 537883"/>
              <a:gd name="connsiteY1" fmla="*/ 535103 h 1070205"/>
              <a:gd name="connsiteX2" fmla="*/ 2826 w 537883"/>
              <a:gd name="connsiteY2" fmla="*/ 1070205 h 1070205"/>
              <a:gd name="connsiteX3" fmla="*/ 0 w 537883"/>
              <a:gd name="connsiteY3" fmla="*/ 1069921 h 1070205"/>
              <a:gd name="connsiteX4" fmla="*/ 0 w 537883"/>
              <a:gd name="connsiteY4" fmla="*/ 285 h 1070205"/>
              <a:gd name="connsiteX5" fmla="*/ 2826 w 537883"/>
              <a:gd name="connsiteY5" fmla="*/ 0 h 107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883" h="1070205">
                <a:moveTo>
                  <a:pt x="2826" y="0"/>
                </a:moveTo>
                <a:cubicBezTo>
                  <a:pt x="298330" y="0"/>
                  <a:pt x="537883" y="239573"/>
                  <a:pt x="537883" y="535103"/>
                </a:cubicBezTo>
                <a:cubicBezTo>
                  <a:pt x="537883" y="830632"/>
                  <a:pt x="298330" y="1070205"/>
                  <a:pt x="2826" y="1070205"/>
                </a:cubicBezTo>
                <a:lnTo>
                  <a:pt x="0" y="1069921"/>
                </a:lnTo>
                <a:lnTo>
                  <a:pt x="0" y="285"/>
                </a:lnTo>
                <a:lnTo>
                  <a:pt x="2826" y="0"/>
                </a:lnTo>
                <a:close/>
              </a:path>
            </a:pathLst>
          </a:custGeom>
          <a:gradFill>
            <a:gsLst>
              <a:gs pos="2000">
                <a:schemeClr val="accent1">
                  <a:lumMod val="10000"/>
                  <a:lumOff val="90000"/>
                </a:schemeClr>
              </a:gs>
              <a:gs pos="100000">
                <a:schemeClr val="accent1">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4220" tIns="201386" rIns="147731" bIns="215286" numCol="1" spcCol="0" rtlCol="0" fromWordArt="0" anchor="ctr" anchorCtr="0" forceAA="0" compatLnSpc="1">
            <a:noAutofit/>
          </a:bodyPr>
          <a:p>
            <a:pPr algn="ctr"/>
            <a:r>
              <a:rPr lang="en-US" altLang="zh-CN" sz="3200" b="1" dirty="0">
                <a:solidFill>
                  <a:schemeClr val="accent1"/>
                </a:solidFill>
                <a:latin typeface="+mn-ea"/>
                <a:cs typeface="+mn-ea"/>
                <a:sym typeface="+mn-ea"/>
              </a:rPr>
              <a:t>3</a:t>
            </a:r>
            <a:endParaRPr lang="zh-CN" altLang="zh-CN" sz="3200" b="1" dirty="0">
              <a:solidFill>
                <a:schemeClr val="accent1"/>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sp>
        <p:nvSpPr>
          <p:cNvPr id="6" name="矩形 5"/>
          <p:cNvSpPr/>
          <p:nvPr>
            <p:custDataLst>
              <p:tags r:id="rId1"/>
            </p:custDataLst>
          </p:nvPr>
        </p:nvSpPr>
        <p:spPr>
          <a:xfrm>
            <a:off x="960120" y="1484630"/>
            <a:ext cx="6626225" cy="4001135"/>
          </a:xfrm>
          <a:prstGeom prst="rect">
            <a:avLst/>
          </a:prstGeom>
        </p:spPr>
        <p:txBody>
          <a:bodyPr wrap="square">
            <a:noAutofit/>
          </a:bodyPr>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正文是广告的具体内容。它比标题详细周密，是广告主题的延伸和说明。广告正文的写作，讲究重点突出，结构紧凑，材料充实，介绍清楚。广告正文常见的体式有：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b="1" dirty="0">
                <a:solidFill>
                  <a:schemeClr val="tx1"/>
                </a:solidFill>
                <a:latin typeface="微软雅黑" panose="020B0503020204020204" charset="-122"/>
                <a:ea typeface="微软雅黑" panose="020B0503020204020204" charset="-122"/>
                <a:cs typeface="微软雅黑" panose="020B0503020204020204" charset="-122"/>
              </a:rPr>
              <a:t>介绍体</a:t>
            </a:r>
            <a:r>
              <a:rPr sz="1600" dirty="0">
                <a:solidFill>
                  <a:schemeClr val="tx1"/>
                </a:solidFill>
                <a:latin typeface="微软雅黑" panose="020B0503020204020204" charset="-122"/>
                <a:ea typeface="微软雅黑" panose="020B0503020204020204" charset="-122"/>
                <a:cs typeface="微软雅黑" panose="020B0503020204020204" charset="-122"/>
              </a:rPr>
              <a:t>，即在广告正文中，简要介绍产品的名称、性能、特点</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b="1" dirty="0">
                <a:solidFill>
                  <a:schemeClr val="tx1"/>
                </a:solidFill>
                <a:latin typeface="微软雅黑" panose="020B0503020204020204" charset="-122"/>
                <a:ea typeface="微软雅黑" panose="020B0503020204020204" charset="-122"/>
                <a:cs typeface="微软雅黑" panose="020B0503020204020204" charset="-122"/>
              </a:rPr>
              <a:t>证书体</a:t>
            </a:r>
            <a:r>
              <a:rPr sz="1600" dirty="0">
                <a:solidFill>
                  <a:schemeClr val="tx1"/>
                </a:solidFill>
                <a:latin typeface="微软雅黑" panose="020B0503020204020204" charset="-122"/>
                <a:ea typeface="微软雅黑" panose="020B0503020204020204" charset="-122"/>
                <a:cs typeface="微软雅黑" panose="020B0503020204020204" charset="-122"/>
              </a:rPr>
              <a:t>，即在广告正文中引用权威的优质证书，以及名人、专家的介绍和评价，来加强广告宣传的力度</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b="1" dirty="0">
                <a:solidFill>
                  <a:schemeClr val="tx1"/>
                </a:solidFill>
                <a:latin typeface="微软雅黑" panose="020B0503020204020204" charset="-122"/>
                <a:ea typeface="微软雅黑" panose="020B0503020204020204" charset="-122"/>
                <a:cs typeface="微软雅黑" panose="020B0503020204020204" charset="-122"/>
              </a:rPr>
              <a:t>问答体</a:t>
            </a:r>
            <a:r>
              <a:rPr sz="1600" dirty="0">
                <a:solidFill>
                  <a:schemeClr val="tx1"/>
                </a:solidFill>
                <a:latin typeface="微软雅黑" panose="020B0503020204020204" charset="-122"/>
                <a:ea typeface="微软雅黑" panose="020B0503020204020204" charset="-122"/>
                <a:cs typeface="微软雅黑" panose="020B0503020204020204" charset="-122"/>
              </a:rPr>
              <a:t>，即在广告正文中以对话问答的方式介绍有关商品的情况，往往针对消费者的心理，或自问自答，释疑解惑，或形如剥笋，步步引导，常用于介绍知识性比较强的产品或技术</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b="1" dirty="0">
                <a:solidFill>
                  <a:schemeClr val="tx1"/>
                </a:solidFill>
                <a:latin typeface="微软雅黑" panose="020B0503020204020204" charset="-122"/>
                <a:ea typeface="微软雅黑" panose="020B0503020204020204" charset="-122"/>
                <a:cs typeface="微软雅黑" panose="020B0503020204020204" charset="-122"/>
              </a:rPr>
              <a:t>诗歌体</a:t>
            </a:r>
            <a:r>
              <a:rPr sz="1600" dirty="0">
                <a:solidFill>
                  <a:schemeClr val="tx1"/>
                </a:solidFill>
                <a:latin typeface="微软雅黑" panose="020B0503020204020204" charset="-122"/>
                <a:ea typeface="微软雅黑" panose="020B0503020204020204" charset="-122"/>
                <a:cs typeface="微软雅黑" panose="020B0503020204020204" charset="-122"/>
              </a:rPr>
              <a:t>，即在广告正文中，用抒情优美的语言，和谐悦耳的韵律，瑰丽丰富的色彩，以诗歌的形式介绍商品</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b="1" dirty="0">
                <a:solidFill>
                  <a:schemeClr val="tx1"/>
                </a:solidFill>
                <a:latin typeface="微软雅黑" panose="020B0503020204020204" charset="-122"/>
                <a:ea typeface="微软雅黑" panose="020B0503020204020204" charset="-122"/>
                <a:cs typeface="微软雅黑" panose="020B0503020204020204" charset="-122"/>
              </a:rPr>
              <a:t>幽默体</a:t>
            </a:r>
            <a:r>
              <a:rPr sz="1600" dirty="0">
                <a:solidFill>
                  <a:schemeClr val="tx1"/>
                </a:solidFill>
                <a:latin typeface="微软雅黑" panose="020B0503020204020204" charset="-122"/>
                <a:ea typeface="微软雅黑" panose="020B0503020204020204" charset="-122"/>
                <a:cs typeface="微软雅黑" panose="020B0503020204020204" charset="-122"/>
              </a:rPr>
              <a:t>，即在广告正文中，借鉴相声、小品的幽默特长，以俏皮的语言表达出有关内容，使读者在轻松逗趣的气氛中，接受广告的信息。</a:t>
            </a:r>
            <a:r>
              <a:rPr lang="en-US" sz="1600" dirty="0">
                <a:solidFill>
                  <a:schemeClr val="tx1"/>
                </a:solidFill>
                <a:latin typeface="微软雅黑" panose="020B0503020204020204" charset="-122"/>
                <a:ea typeface="微软雅黑" panose="020B0503020204020204" charset="-122"/>
                <a:cs typeface="微软雅黑" panose="020B0503020204020204" charset="-122"/>
              </a:rPr>
              <a:t>  </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custDataLst>
              <p:tags r:id="rId2"/>
            </p:custDataLst>
          </p:nvPr>
        </p:nvPicPr>
        <p:blipFill>
          <a:blip r:embed="rId3"/>
          <a:stretch>
            <a:fillRect/>
          </a:stretch>
        </p:blipFill>
        <p:spPr>
          <a:xfrm>
            <a:off x="7797800" y="2261870"/>
            <a:ext cx="3501390" cy="293814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任务一　商业广告、产品说明书</a:t>
              </a:r>
              <a:endParaRPr lang="en-US" altLang="zh-CN" sz="2400" dirty="0">
                <a:solidFill>
                  <a:srgbClr val="418783"/>
                </a:solidFill>
                <a:cs typeface="+mn-ea"/>
                <a:sym typeface="+mn-lt"/>
              </a:endParaRPr>
            </a:p>
          </p:txBody>
        </p:sp>
      </p:grpSp>
      <p:sp>
        <p:nvSpPr>
          <p:cNvPr id="3" name="矩形 2"/>
          <p:cNvSpPr/>
          <p:nvPr>
            <p:custDataLst>
              <p:tags r:id="rId1"/>
            </p:custDataLst>
          </p:nvPr>
        </p:nvSpPr>
        <p:spPr>
          <a:xfrm>
            <a:off x="1470025" y="1651635"/>
            <a:ext cx="4717415" cy="400113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3. 落款</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落款是在广告正文之后，对那些需要购买商品或要进一步了解商品的消费者提供的信息，一般包括广告主通信地址和联系方法，商品的购买方式和价格等。落款虽然不是广告的主要内容，而且不容易写得出色，但却是成熟的消费者十分关心的内容，因此要准确细致，不能有半点差错。</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custDataLst>
              <p:tags r:id="rId2"/>
            </p:custDataLst>
          </p:nvPr>
        </p:nvPicPr>
        <p:blipFill>
          <a:blip r:embed="rId3"/>
          <a:stretch>
            <a:fillRect/>
          </a:stretch>
        </p:blipFill>
        <p:spPr>
          <a:xfrm>
            <a:off x="7444740" y="1143000"/>
            <a:ext cx="3399790" cy="4697095"/>
          </a:xfrm>
          <a:prstGeom prst="rect">
            <a:avLst/>
          </a:prstGeom>
        </p:spPr>
      </p:pic>
      <p:pic>
        <p:nvPicPr>
          <p:cNvPr id="5" name="图片 4" descr="左1"/>
          <p:cNvPicPr>
            <a:picLocks noChangeAspect="1"/>
          </p:cNvPicPr>
          <p:nvPr/>
        </p:nvPicPr>
        <p:blipFill>
          <a:blip r:embed="rId4"/>
          <a:stretch>
            <a:fillRect/>
          </a:stretch>
        </p:blipFill>
        <p:spPr>
          <a:xfrm>
            <a:off x="640080" y="3536950"/>
            <a:ext cx="4038600" cy="275209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SPECIAL_SOURCE" val="bdnul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SPECIAL_SOURCE" val="bdnul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SPECIAL_SOURCE" val="bdnul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SPECIAL_SOURCE" val="bdnul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SPECIAL_SOURCE" val="bdnul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SPECIAL_SOURCE" val="bdnul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SPECIAL_SOURCE" val="bdnul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SPECIAL_SOURCE" val="bdnul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SPECIAL_SOURCE" val="bdnul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SPECIAL_SOURCE" val="bdnul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SPECIAL_SOURCE" val="bdnul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SPECIAL_SOURCE" val="bdnul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SPECIAL_SOURCE" val="bdnul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SPECIAL_SOURCE" val="bdnull"/>
</p:tagLst>
</file>

<file path=ppt/tags/tag144.xml><?xml version="1.0" encoding="utf-8"?>
<p:tagLst xmlns:p="http://schemas.openxmlformats.org/presentationml/2006/main">
  <p:tag name="KSO_WM_SPECIAL_SOURCE" val="bdnul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SPECIAL_SOURCE" val="bdnul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SPECIAL_SOURCE" val="bdnul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DIAGRAM_MAX_ITEMCNT" val="6"/>
  <p:tag name="KSO_WM_DIAGRAM_MIN_ITEMCNT" val="2"/>
  <p:tag name="KSO_WM_DIAGRAM_VIRTUALLY_FRAME" val="{&quot;height&quot;:190.85,&quot;left&quot;:67.44762579009293,&quot;top&quot;:289.45,&quot;width&quot;:787.06663818359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10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298_2*l_h_f*1_1_1"/>
  <p:tag name="KSO_WM_TEMPLATE_CATEGORY" val="diagram"/>
  <p:tag name="KSO_WM_TEMPLATE_INDEX" val="20231298"/>
  <p:tag name="KSO_WM_UNIT_LAYERLEVEL" val="1_1_1"/>
  <p:tag name="KSO_WM_TAG_VERSION" val="3.0"/>
  <p:tag name="KSO_WM_BEAUTIFY_FLAG" val="#wm#"/>
  <p:tag name="KSO_WM_UNIT_PRESET_TEXT" val="单击输入你的正文，文字是您思想的提炼，为了最终演示发布的良好效果"/>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50.xml><?xml version="1.0" encoding="utf-8"?>
<p:tagLst xmlns:p="http://schemas.openxmlformats.org/presentationml/2006/main">
  <p:tag name="KSO_WM_SPECIAL_SOURCE" val="bdnull"/>
</p:tagLst>
</file>

<file path=ppt/tags/tag151.xml><?xml version="1.0" encoding="utf-8"?>
<p:tagLst xmlns:p="http://schemas.openxmlformats.org/presentationml/2006/main">
  <p:tag name="commondata" val="eyJoZGlkIjoiMTY3OTNhODFkZmQ1ZDY0ZDZkYjNmOWQ2ZDMxNDhmZjEifQ=="/>
  <p:tag name="resource_record_key" val="{&quot;70&quot;:[3315773]}"/>
</p:tagLst>
</file>

<file path=ppt/tags/tag16.xml><?xml version="1.0" encoding="utf-8"?>
<p:tagLst xmlns:p="http://schemas.openxmlformats.org/presentationml/2006/main">
  <p:tag name="KSO_WM_DIAGRAM_MAX_ITEMCNT" val="6"/>
  <p:tag name="KSO_WM_DIAGRAM_MIN_ITEMCNT" val="2"/>
  <p:tag name="KSO_WM_DIAGRAM_VIRTUALLY_FRAME" val="{&quot;height&quot;:190.85,&quot;left&quot;:67.44762579009293,&quot;top&quot;:289.45,&quot;width&quot;:787.0666381835938}"/>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10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98_2*l_h_f*1_2_1"/>
  <p:tag name="KSO_WM_TEMPLATE_CATEGORY" val="diagram"/>
  <p:tag name="KSO_WM_TEMPLATE_INDEX" val="20231298"/>
  <p:tag name="KSO_WM_UNIT_LAYERLEVEL" val="1_1_1"/>
  <p:tag name="KSO_WM_TAG_VERSION" val="3.0"/>
  <p:tag name="KSO_WM_BEAUTIFY_FLAG" val="#wm#"/>
  <p:tag name="KSO_WM_UNIT_PRESET_TEXT" val="单击输入你的正文，文字是您思想的提炼，为了最终演示发布的良好效果"/>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7.xml><?xml version="1.0" encoding="utf-8"?>
<p:tagLst xmlns:p="http://schemas.openxmlformats.org/presentationml/2006/main">
  <p:tag name="KSO_WM_DIAGRAM_MAX_ITEMCNT" val="6"/>
  <p:tag name="KSO_WM_DIAGRAM_MIN_ITEMCNT" val="2"/>
  <p:tag name="KSO_WM_DIAGRAM_VIRTUALLY_FRAME" val="{&quot;height&quot;:190.85,&quot;left&quot;:67.44762579009293,&quot;top&quot;:289.45,&quot;width&quot;:787.0666381835938}"/>
  <p:tag name="KSO_WM_DIAGRAM_COLOR_MATCH_VALUE" val="{&quot;shape&quot;:{&quot;fill&quot;:{&quot;gradient&quot;:[{&quot;brightness&quot;:0.8999999761581421,&quot;colorType&quot;:1,&quot;foreColorIndex&quot;:5,&quot;pos&quot;:0.019999999552965164,&quot;transparency&quot;:0},{&quot;brightness&quot;:0.899999976158142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298_2*l_h_i*1_1_1"/>
  <p:tag name="KSO_WM_TEMPLATE_CATEGORY" val="diagram"/>
  <p:tag name="KSO_WM_TEMPLATE_INDEX" val="20231298"/>
  <p:tag name="KSO_WM_UNIT_LAYERLEVEL" val="1_1_1"/>
  <p:tag name="KSO_WM_TAG_VERSION" val="3.0"/>
  <p:tag name="KSO_WM_BEAUTIFY_FLAG" val="#wm#"/>
  <p:tag name="KSO_WM_UNIT_PRESET_TEXT" val="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8.xml><?xml version="1.0" encoding="utf-8"?>
<p:tagLst xmlns:p="http://schemas.openxmlformats.org/presentationml/2006/main">
  <p:tag name="KSO_WM_DIAGRAM_MAX_ITEMCNT" val="6"/>
  <p:tag name="KSO_WM_DIAGRAM_MIN_ITEMCNT" val="2"/>
  <p:tag name="KSO_WM_DIAGRAM_VIRTUALLY_FRAME" val="{&quot;height&quot;:190.85,&quot;left&quot;:67.44762579009293,&quot;top&quot;:289.45,&quot;width&quot;:787.0666381835938}"/>
  <p:tag name="KSO_WM_DIAGRAM_COLOR_MATCH_VALUE" val="{&quot;shape&quot;:{&quot;fill&quot;:{&quot;gradient&quot;:[{&quot;brightness&quot;:0.8999999761581421,&quot;colorType&quot;:1,&quot;foreColorIndex&quot;:6,&quot;pos&quot;:0.019999999552965164,&quot;transparency&quot;:0},{&quot;brightness&quot;:0.8999999761581421,&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298_2*l_h_i*1_2_1"/>
  <p:tag name="KSO_WM_TEMPLATE_CATEGORY" val="diagram"/>
  <p:tag name="KSO_WM_TEMPLATE_INDEX" val="20231298"/>
  <p:tag name="KSO_WM_UNIT_LAYERLEVEL" val="1_1_1"/>
  <p:tag name="KSO_WM_TAG_VERSION" val="3.0"/>
  <p:tag name="KSO_WM_BEAUTIFY_FLAG" val="#wm#"/>
  <p:tag name="KSO_WM_UNIT_PRESET_TEXT" val="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9.xml><?xml version="1.0" encoding="utf-8"?>
<p:tagLst xmlns:p="http://schemas.openxmlformats.org/presentationml/2006/main">
  <p:tag name="KSO_WM_DIAGRAM_MAX_ITEMCNT" val="6"/>
  <p:tag name="KSO_WM_DIAGRAM_MIN_ITEMCNT" val="2"/>
  <p:tag name="KSO_WM_DIAGRAM_VIRTUALLY_FRAME" val="{&quot;height&quot;:190.85,&quot;left&quot;:67.44762579009293,&quot;top&quot;:289.45,&quot;width&quot;:787.06663818359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10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98_2*l_h_f*1_3_1"/>
  <p:tag name="KSO_WM_TEMPLATE_CATEGORY" val="diagram"/>
  <p:tag name="KSO_WM_TEMPLATE_INDEX" val="20231298"/>
  <p:tag name="KSO_WM_UNIT_LAYERLEVEL" val="1_1_1"/>
  <p:tag name="KSO_WM_TAG_VERSION" val="3.0"/>
  <p:tag name="KSO_WM_BEAUTIFY_FLAG" val="#wm#"/>
  <p:tag name="KSO_WM_UNIT_PRESET_TEXT" val="单击输入你的正文，文字是您思想的提炼，为了最终演示发布的良好效果"/>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MAX_ITEMCNT" val="6"/>
  <p:tag name="KSO_WM_DIAGRAM_MIN_ITEMCNT" val="2"/>
  <p:tag name="KSO_WM_DIAGRAM_VIRTUALLY_FRAME" val="{&quot;height&quot;:190.85,&quot;left&quot;:67.44762579009293,&quot;top&quot;:289.45,&quot;width&quot;:787.0666381835938}"/>
  <p:tag name="KSO_WM_DIAGRAM_COLOR_MATCH_VALUE" val="{&quot;shape&quot;:{&quot;fill&quot;:{&quot;gradient&quot;:[{&quot;brightness&quot;:0.8999999761581421,&quot;colorType&quot;:1,&quot;foreColorIndex&quot;:5,&quot;pos&quot;:0.019999999552965164,&quot;transparency&quot;:0},{&quot;brightness&quot;:0.899999976158142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298_2*l_h_i*1_3_1"/>
  <p:tag name="KSO_WM_TEMPLATE_CATEGORY" val="diagram"/>
  <p:tag name="KSO_WM_TEMPLATE_INDEX" val="20231298"/>
  <p:tag name="KSO_WM_UNIT_LAYERLEVEL" val="1_1_1"/>
  <p:tag name="KSO_WM_TAG_VERSION" val="3.0"/>
  <p:tag name="KSO_WM_BEAUTIFY_FLAG" val="#wm#"/>
  <p:tag name="KSO_WM_UNIT_PRESET_TEXT" val="3"/>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SPECIAL_SOURCE" val="bdnul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SPECIAL_SOURCE" val="bdnul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SPECIAL_SOURCE" val="bdnull"/>
</p:tagLst>
</file>

<file path=ppt/tags/tag38.xml><?xml version="1.0" encoding="utf-8"?>
<p:tagLst xmlns:p="http://schemas.openxmlformats.org/presentationml/2006/main">
  <p:tag name="KSO_WM_DIAGRAM_VIRTUALLY_FRAME" val="{&quot;height&quot;:294.75,&quot;left&quot;:112,&quot;top&quot;:162.85,&quot;width&quot;:761.05}"/>
  <p:tag name="KSO_WM_BEAUTIFY_FLAG" val=""/>
</p:tagLst>
</file>

<file path=ppt/tags/tag39.xml><?xml version="1.0" encoding="utf-8"?>
<p:tagLst xmlns:p="http://schemas.openxmlformats.org/presentationml/2006/main">
  <p:tag name="KSO_WM_DIAGRAM_VIRTUALLY_FRAME" val="{&quot;height&quot;:294.75,&quot;left&quot;:112,&quot;top&quot;:162.85,&quot;width&quot;:761.05}"/>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 name="KSO_WM_DIAGRAM_VIRTUALLY_FRAME" val="{&quot;height&quot;:294.75,&quot;left&quot;:112,&quot;top&quot;:162.85,&quot;width&quot;:761.05}"/>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 name="KSO_WM_DIAGRAM_VIRTUALLY_FRAME" val="{&quot;height&quot;:294.75,&quot;left&quot;:112,&quot;top&quot;:162.85,&quot;width&quot;:761.05}"/>
</p:tagLst>
</file>

<file path=ppt/tags/tag43.xml><?xml version="1.0" encoding="utf-8"?>
<p:tagLst xmlns:p="http://schemas.openxmlformats.org/presentationml/2006/main">
  <p:tag name="KSO_WM_BEAUTIFY_FLAG" val=""/>
  <p:tag name="KSO_WM_DIAGRAM_VIRTUALLY_FRAME" val="{&quot;height&quot;:294.75,&quot;left&quot;:112,&quot;top&quot;:162.85,&quot;width&quot;:761.05}"/>
</p:tagLst>
</file>

<file path=ppt/tags/tag44.xml><?xml version="1.0" encoding="utf-8"?>
<p:tagLst xmlns:p="http://schemas.openxmlformats.org/presentationml/2006/main">
  <p:tag name="KSO_WM_BEAUTIFY_FLAG" val=""/>
  <p:tag name="KSO_WM_DIAGRAM_VIRTUALLY_FRAME" val="{&quot;height&quot;:294.75,&quot;left&quot;:112,&quot;top&quot;:162.85,&quot;width&quot;:761.05}"/>
</p:tagLst>
</file>

<file path=ppt/tags/tag45.xml><?xml version="1.0" encoding="utf-8"?>
<p:tagLst xmlns:p="http://schemas.openxmlformats.org/presentationml/2006/main">
  <p:tag name="KSO_WM_DIAGRAM_VIRTUALLY_FRAME" val="{&quot;height&quot;:294.75,&quot;left&quot;:112,&quot;top&quot;:162.85,&quot;width&quot;:761.05}"/>
  <p:tag name="KSO_WM_BEAUTIFY_FLAG" val=""/>
</p:tagLst>
</file>

<file path=ppt/tags/tag46.xml><?xml version="1.0" encoding="utf-8"?>
<p:tagLst xmlns:p="http://schemas.openxmlformats.org/presentationml/2006/main">
  <p:tag name="KSO_WM_SPECIAL_SOURCE" val="bdnul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SPECIAL_SOURCE" val="bdnull"/>
</p:tagLst>
</file>

<file path=ppt/tags/tag5.xml><?xml version="1.0" encoding="utf-8"?>
<p:tagLst xmlns:p="http://schemas.openxmlformats.org/presentationml/2006/main">
  <p:tag name="KSO_WM_SPECIAL_SOURCE" val="bdnul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SPECIAL_SOURCE" val="bdnul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SPECIAL_SOURCE" val="bdnull"/>
</p:tagLst>
</file>

<file path=ppt/tags/tag56.xml><?xml version="1.0" encoding="utf-8"?>
<p:tagLst xmlns:p="http://schemas.openxmlformats.org/presentationml/2006/main">
  <p:tag name="KSO_WM_BEAUTIFY_FLAG" val=""/>
  <p:tag name="KSO_WM_DIAGRAM_VIRTUALLY_FRAME" val="{&quot;height&quot;:373.6,&quot;left&quot;:126.25,&quot;top&quot;:176.45,&quot;width&quot;:708.85}"/>
</p:tagLst>
</file>

<file path=ppt/tags/tag57.xml><?xml version="1.0" encoding="utf-8"?>
<p:tagLst xmlns:p="http://schemas.openxmlformats.org/presentationml/2006/main">
  <p:tag name="KSO_WM_DIAGRAM_VIRTUALLY_FRAME" val="{&quot;height&quot;:373.6,&quot;left&quot;:126.25,&quot;top&quot;:176.45,&quot;width&quot;:708.85}"/>
</p:tagLst>
</file>

<file path=ppt/tags/tag58.xml><?xml version="1.0" encoding="utf-8"?>
<p:tagLst xmlns:p="http://schemas.openxmlformats.org/presentationml/2006/main">
  <p:tag name="KSO_WM_BEAUTIFY_FLAG" val=""/>
  <p:tag name="KSO_WM_DIAGRAM_VIRTUALLY_FRAME" val="{&quot;height&quot;:373.6,&quot;left&quot;:126.25,&quot;top&quot;:176.45,&quot;width&quot;:708.85}"/>
</p:tagLst>
</file>

<file path=ppt/tags/tag59.xml><?xml version="1.0" encoding="utf-8"?>
<p:tagLst xmlns:p="http://schemas.openxmlformats.org/presentationml/2006/main">
  <p:tag name="KSO_WM_BEAUTIFY_FLAG" val=""/>
  <p:tag name="KSO_WM_DIAGRAM_VIRTUALLY_FRAME" val="{&quot;height&quot;:373.6,&quot;left&quot;:126.25,&quot;top&quot;:176.45,&quot;width&quot;:708.85}"/>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 name="KSO_WM_DIAGRAM_VIRTUALLY_FRAME" val="{&quot;height&quot;:373.6,&quot;left&quot;:126.25,&quot;top&quot;:176.45,&quot;width&quot;:708.85}"/>
</p:tagLst>
</file>

<file path=ppt/tags/tag61.xml><?xml version="1.0" encoding="utf-8"?>
<p:tagLst xmlns:p="http://schemas.openxmlformats.org/presentationml/2006/main">
  <p:tag name="KSO_WM_BEAUTIFY_FLAG" val=""/>
  <p:tag name="KSO_WM_DIAGRAM_VIRTUALLY_FRAME" val="{&quot;height&quot;:373.6,&quot;left&quot;:126.25,&quot;top&quot;:176.45,&quot;width&quot;:708.85}"/>
</p:tagLst>
</file>

<file path=ppt/tags/tag62.xml><?xml version="1.0" encoding="utf-8"?>
<p:tagLst xmlns:p="http://schemas.openxmlformats.org/presentationml/2006/main">
  <p:tag name="KSO_WM_BEAUTIFY_FLAG" val=""/>
  <p:tag name="KSO_WM_DIAGRAM_VIRTUALLY_FRAME" val="{&quot;height&quot;:373.6,&quot;left&quot;:126.25,&quot;top&quot;:176.45,&quot;width&quot;:708.85}"/>
</p:tagLst>
</file>

<file path=ppt/tags/tag63.xml><?xml version="1.0" encoding="utf-8"?>
<p:tagLst xmlns:p="http://schemas.openxmlformats.org/presentationml/2006/main">
  <p:tag name="KSO_WM_BEAUTIFY_FLAG" val=""/>
  <p:tag name="KSO_WM_DIAGRAM_VIRTUALLY_FRAME" val="{&quot;height&quot;:373.6,&quot;left&quot;:126.25,&quot;top&quot;:176.45,&quot;width&quot;:708.85}"/>
</p:tagLst>
</file>

<file path=ppt/tags/tag64.xml><?xml version="1.0" encoding="utf-8"?>
<p:tagLst xmlns:p="http://schemas.openxmlformats.org/presentationml/2006/main">
  <p:tag name="KSO_WM_BEAUTIFY_FLAG" val=""/>
  <p:tag name="KSO_WM_DIAGRAM_VIRTUALLY_FRAME" val="{&quot;height&quot;:373.6,&quot;left&quot;:126.25,&quot;top&quot;:176.45,&quot;width&quot;:708.85}"/>
</p:tagLst>
</file>

<file path=ppt/tags/tag65.xml><?xml version="1.0" encoding="utf-8"?>
<p:tagLst xmlns:p="http://schemas.openxmlformats.org/presentationml/2006/main">
  <p:tag name="KSO_WM_BEAUTIFY_FLAG" val=""/>
  <p:tag name="KSO_WM_DIAGRAM_VIRTUALLY_FRAME" val="{&quot;height&quot;:373.6,&quot;left&quot;:126.25,&quot;top&quot;:176.45,&quot;width&quot;:708.85}"/>
</p:tagLst>
</file>

<file path=ppt/tags/tag66.xml><?xml version="1.0" encoding="utf-8"?>
<p:tagLst xmlns:p="http://schemas.openxmlformats.org/presentationml/2006/main">
  <p:tag name="KSO_WM_BEAUTIFY_FLAG" val=""/>
  <p:tag name="KSO_WM_DIAGRAM_VIRTUALLY_FRAME" val="{&quot;height&quot;:373.6,&quot;left&quot;:126.25,&quot;top&quot;:176.45,&quot;width&quot;:708.85}"/>
</p:tagLst>
</file>

<file path=ppt/tags/tag67.xml><?xml version="1.0" encoding="utf-8"?>
<p:tagLst xmlns:p="http://schemas.openxmlformats.org/presentationml/2006/main">
  <p:tag name="KSO_WM_BEAUTIFY_FLAG" val=""/>
  <p:tag name="KSO_WM_DIAGRAM_VIRTUALLY_FRAME" val="{&quot;height&quot;:373.6,&quot;left&quot;:126.25,&quot;top&quot;:176.45,&quot;width&quot;:708.85}"/>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 name="KSO_WM_DIAGRAM_VIRTUALLY_FRAME" val="{&quot;height&quot;:373.6,&quot;left&quot;:126.25,&quot;top&quot;:176.45,&quot;width&quot;:708.85}"/>
</p:tagLst>
</file>

<file path=ppt/tags/tag7.xml><?xml version="1.0" encoding="utf-8"?>
<p:tagLst xmlns:p="http://schemas.openxmlformats.org/presentationml/2006/main">
  <p:tag name="KSO_WM_SPECIAL_SOURCE" val="bdnull"/>
</p:tagLst>
</file>

<file path=ppt/tags/tag70.xml><?xml version="1.0" encoding="utf-8"?>
<p:tagLst xmlns:p="http://schemas.openxmlformats.org/presentationml/2006/main">
  <p:tag name="KSO_WM_DIAGRAM_VIRTUALLY_FRAME" val="{&quot;height&quot;:373.6,&quot;left&quot;:126.25,&quot;top&quot;:176.45,&quot;width&quot;:708.85}"/>
</p:tagLst>
</file>

<file path=ppt/tags/tag71.xml><?xml version="1.0" encoding="utf-8"?>
<p:tagLst xmlns:p="http://schemas.openxmlformats.org/presentationml/2006/main">
  <p:tag name="KSO_WM_BEAUTIFY_FLAG" val=""/>
  <p:tag name="KSO_WM_DIAGRAM_VIRTUALLY_FRAME" val="{&quot;height&quot;:373.6,&quot;left&quot;:126.25,&quot;top&quot;:176.45,&quot;width&quot;:708.85}"/>
</p:tagLst>
</file>

<file path=ppt/tags/tag72.xml><?xml version="1.0" encoding="utf-8"?>
<p:tagLst xmlns:p="http://schemas.openxmlformats.org/presentationml/2006/main">
  <p:tag name="KSO_WM_BEAUTIFY_FLAG" val=""/>
  <p:tag name="KSO_WM_DIAGRAM_VIRTUALLY_FRAME" val="{&quot;height&quot;:373.6,&quot;left&quot;:126.25,&quot;top&quot;:176.45,&quot;width&quot;:708.85}"/>
</p:tagLst>
</file>

<file path=ppt/tags/tag73.xml><?xml version="1.0" encoding="utf-8"?>
<p:tagLst xmlns:p="http://schemas.openxmlformats.org/presentationml/2006/main">
  <p:tag name="KSO_WM_BEAUTIFY_FLAG" val=""/>
  <p:tag name="KSO_WM_DIAGRAM_VIRTUALLY_FRAME" val="{&quot;height&quot;:373.6,&quot;left&quot;:126.25,&quot;top&quot;:176.45,&quot;width&quot;:708.85}"/>
</p:tagLst>
</file>

<file path=ppt/tags/tag74.xml><?xml version="1.0" encoding="utf-8"?>
<p:tagLst xmlns:p="http://schemas.openxmlformats.org/presentationml/2006/main">
  <p:tag name="KSO_WM_BEAUTIFY_FLAG" val=""/>
  <p:tag name="KSO_WM_DIAGRAM_VIRTUALLY_FRAME" val="{&quot;height&quot;:373.6,&quot;left&quot;:126.25,&quot;top&quot;:176.45,&quot;width&quot;:708.85}"/>
</p:tagLst>
</file>

<file path=ppt/tags/tag75.xml><?xml version="1.0" encoding="utf-8"?>
<p:tagLst xmlns:p="http://schemas.openxmlformats.org/presentationml/2006/main">
  <p:tag name="KSO_WM_BEAUTIFY_FLAG" val=""/>
  <p:tag name="KSO_WM_DIAGRAM_VIRTUALLY_FRAME" val="{&quot;height&quot;:373.6,&quot;left&quot;:126.25,&quot;top&quot;:176.45,&quot;width&quot;:708.85}"/>
</p:tagLst>
</file>

<file path=ppt/tags/tag76.xml><?xml version="1.0" encoding="utf-8"?>
<p:tagLst xmlns:p="http://schemas.openxmlformats.org/presentationml/2006/main">
  <p:tag name="KSO_WM_BEAUTIFY_FLAG" val=""/>
  <p:tag name="KSO_WM_DIAGRAM_VIRTUALLY_FRAME" val="{&quot;height&quot;:373.6,&quot;left&quot;:126.25,&quot;top&quot;:176.45,&quot;width&quot;:708.85}"/>
</p:tagLst>
</file>

<file path=ppt/tags/tag77.xml><?xml version="1.0" encoding="utf-8"?>
<p:tagLst xmlns:p="http://schemas.openxmlformats.org/presentationml/2006/main">
  <p:tag name="KSO_WM_BEAUTIFY_FLAG" val=""/>
  <p:tag name="KSO_WM_DIAGRAM_VIRTUALLY_FRAME" val="{&quot;height&quot;:373.6,&quot;left&quot;:126.25,&quot;top&quot;:176.45,&quot;width&quot;:708.85}"/>
</p:tagLst>
</file>

<file path=ppt/tags/tag78.xml><?xml version="1.0" encoding="utf-8"?>
<p:tagLst xmlns:p="http://schemas.openxmlformats.org/presentationml/2006/main">
  <p:tag name="KSO_WM_BEAUTIFY_FLAG" val=""/>
  <p:tag name="KSO_WM_DIAGRAM_VIRTUALLY_FRAME" val="{&quot;height&quot;:373.6,&quot;left&quot;:126.25,&quot;top&quot;:176.45,&quot;width&quot;:708.85}"/>
</p:tagLst>
</file>

<file path=ppt/tags/tag79.xml><?xml version="1.0" encoding="utf-8"?>
<p:tagLst xmlns:p="http://schemas.openxmlformats.org/presentationml/2006/main">
  <p:tag name="KSO_WM_BEAUTIFY_FLAG" val=""/>
  <p:tag name="KSO_WM_DIAGRAM_VIRTUALLY_FRAME" val="{&quot;height&quot;:373.6,&quot;left&quot;:126.25,&quot;top&quot;:176.45,&quot;width&quot;:708.85}"/>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 name="KSO_WM_DIAGRAM_VIRTUALLY_FRAME" val="{&quot;height&quot;:373.6,&quot;left&quot;:126.25,&quot;top&quot;:176.45,&quot;width&quot;:708.85}"/>
</p:tagLst>
</file>

<file path=ppt/tags/tag81.xml><?xml version="1.0" encoding="utf-8"?>
<p:tagLst xmlns:p="http://schemas.openxmlformats.org/presentationml/2006/main">
  <p:tag name="KSO_WM_BEAUTIFY_FLAG" val=""/>
  <p:tag name="KSO_WM_DIAGRAM_VIRTUALLY_FRAME" val="{&quot;height&quot;:373.6,&quot;left&quot;:126.25,&quot;top&quot;:176.45,&quot;width&quot;:708.85}"/>
</p:tagLst>
</file>

<file path=ppt/tags/tag82.xml><?xml version="1.0" encoding="utf-8"?>
<p:tagLst xmlns:p="http://schemas.openxmlformats.org/presentationml/2006/main">
  <p:tag name="KSO_WM_DIAGRAM_VIRTUALLY_FRAME" val="{&quot;height&quot;:373.6,&quot;left&quot;:126.25,&quot;top&quot;:176.45,&quot;width&quot;:708.85}"/>
</p:tagLst>
</file>

<file path=ppt/tags/tag83.xml><?xml version="1.0" encoding="utf-8"?>
<p:tagLst xmlns:p="http://schemas.openxmlformats.org/presentationml/2006/main">
  <p:tag name="KSO_WM_BEAUTIFY_FLAG" val=""/>
  <p:tag name="KSO_WM_DIAGRAM_VIRTUALLY_FRAME" val="{&quot;height&quot;:373.6,&quot;left&quot;:126.25,&quot;top&quot;:176.45,&quot;width&quot;:708.85}"/>
</p:tagLst>
</file>

<file path=ppt/tags/tag84.xml><?xml version="1.0" encoding="utf-8"?>
<p:tagLst xmlns:p="http://schemas.openxmlformats.org/presentationml/2006/main">
  <p:tag name="KSO_WM_BEAUTIFY_FLAG" val=""/>
  <p:tag name="KSO_WM_DIAGRAM_VIRTUALLY_FRAME" val="{&quot;height&quot;:373.6,&quot;left&quot;:126.25,&quot;top&quot;:176.45,&quot;width&quot;:708.85}"/>
</p:tagLst>
</file>

<file path=ppt/tags/tag85.xml><?xml version="1.0" encoding="utf-8"?>
<p:tagLst xmlns:p="http://schemas.openxmlformats.org/presentationml/2006/main">
  <p:tag name="KSO_WM_BEAUTIFY_FLAG" val=""/>
  <p:tag name="KSO_WM_DIAGRAM_VIRTUALLY_FRAME" val="{&quot;height&quot;:373.6,&quot;left&quot;:126.25,&quot;top&quot;:176.45,&quot;width&quot;:708.85}"/>
</p:tagLst>
</file>

<file path=ppt/tags/tag86.xml><?xml version="1.0" encoding="utf-8"?>
<p:tagLst xmlns:p="http://schemas.openxmlformats.org/presentationml/2006/main">
  <p:tag name="KSO_WM_BEAUTIFY_FLAG" val=""/>
  <p:tag name="KSO_WM_DIAGRAM_VIRTUALLY_FRAME" val="{&quot;height&quot;:373.6,&quot;left&quot;:126.25,&quot;top&quot;:176.45,&quot;width&quot;:708.85}"/>
</p:tagLst>
</file>

<file path=ppt/tags/tag87.xml><?xml version="1.0" encoding="utf-8"?>
<p:tagLst xmlns:p="http://schemas.openxmlformats.org/presentationml/2006/main">
  <p:tag name="KSO_WM_BEAUTIFY_FLAG" val=""/>
  <p:tag name="KSO_WM_DIAGRAM_VIRTUALLY_FRAME" val="{&quot;height&quot;:373.6,&quot;left&quot;:126.25,&quot;top&quot;:176.45,&quot;width&quot;:708.85}"/>
</p:tagLst>
</file>

<file path=ppt/tags/tag88.xml><?xml version="1.0" encoding="utf-8"?>
<p:tagLst xmlns:p="http://schemas.openxmlformats.org/presentationml/2006/main">
  <p:tag name="KSO_WM_BEAUTIFY_FLAG" val=""/>
  <p:tag name="KSO_WM_DIAGRAM_VIRTUALLY_FRAME" val="{&quot;height&quot;:373.6,&quot;left&quot;:126.25,&quot;top&quot;:176.45,&quot;width&quot;:708.85}"/>
</p:tagLst>
</file>

<file path=ppt/tags/tag89.xml><?xml version="1.0" encoding="utf-8"?>
<p:tagLst xmlns:p="http://schemas.openxmlformats.org/presentationml/2006/main">
  <p:tag name="KSO_WM_BEAUTIFY_FLAG" val=""/>
  <p:tag name="KSO_WM_DIAGRAM_VIRTUALLY_FRAME" val="{&quot;height&quot;:373.6,&quot;left&quot;:126.25,&quot;top&quot;:176.45,&quot;width&quot;:708.85}"/>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 name="KSO_WM_DIAGRAM_VIRTUALLY_FRAME" val="{&quot;height&quot;:373.6,&quot;left&quot;:126.25,&quot;top&quot;:176.45,&quot;width&quot;:708.85}"/>
</p:tagLst>
</file>

<file path=ppt/tags/tag91.xml><?xml version="1.0" encoding="utf-8"?>
<p:tagLst xmlns:p="http://schemas.openxmlformats.org/presentationml/2006/main">
  <p:tag name="KSO_WM_BEAUTIFY_FLAG" val=""/>
  <p:tag name="KSO_WM_DIAGRAM_VIRTUALLY_FRAME" val="{&quot;height&quot;:373.6,&quot;left&quot;:126.25,&quot;top&quot;:176.45,&quot;width&quot;:708.85}"/>
</p:tagLst>
</file>

<file path=ppt/tags/tag92.xml><?xml version="1.0" encoding="utf-8"?>
<p:tagLst xmlns:p="http://schemas.openxmlformats.org/presentationml/2006/main">
  <p:tag name="KSO_WM_BEAUTIFY_FLAG" val=""/>
  <p:tag name="KSO_WM_DIAGRAM_VIRTUALLY_FRAME" val="{&quot;height&quot;:373.6,&quot;left&quot;:126.25,&quot;top&quot;:176.45,&quot;width&quot;:708.85}"/>
</p:tagLst>
</file>

<file path=ppt/tags/tag93.xml><?xml version="1.0" encoding="utf-8"?>
<p:tagLst xmlns:p="http://schemas.openxmlformats.org/presentationml/2006/main">
  <p:tag name="KSO_WM_SPECIAL_SOURCE" val="bdnul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SPECIAL_SOURCE" val="bdnul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SPECIAL_SOURCE" val="bdnull"/>
</p:tagLst>
</file>

<file path=ppt/theme/theme1.xml><?xml version="1.0" encoding="utf-8"?>
<a:theme xmlns:a="http://schemas.openxmlformats.org/drawingml/2006/main" name="Office 主题​​">
  <a:themeElements>
    <a:clrScheme name="自定义 2243">
      <a:dk1>
        <a:sysClr val="windowText" lastClr="000000"/>
      </a:dk1>
      <a:lt1>
        <a:sysClr val="window" lastClr="FFFFFF"/>
      </a:lt1>
      <a:dk2>
        <a:srgbClr val="44546A"/>
      </a:dk2>
      <a:lt2>
        <a:srgbClr val="E7E6E6"/>
      </a:lt2>
      <a:accent1>
        <a:srgbClr val="418783"/>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jz0zkoh">
      <a:majorFont>
        <a:latin typeface="思源黑体"/>
        <a:ea typeface="思源黑体"/>
        <a:cs typeface=""/>
      </a:majorFont>
      <a:minorFont>
        <a:latin typeface="思源黑体"/>
        <a:ea typeface="思源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8905</Words>
  <Application>WPS 演示</Application>
  <PresentationFormat>宽屏</PresentationFormat>
  <Paragraphs>340</Paragraphs>
  <Slides>37</Slides>
  <Notes>14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37</vt:i4>
      </vt:variant>
    </vt:vector>
  </HeadingPairs>
  <TitlesOfParts>
    <vt:vector size="48" baseType="lpstr">
      <vt:lpstr>Arial</vt:lpstr>
      <vt:lpstr>宋体</vt:lpstr>
      <vt:lpstr>Wingdings</vt:lpstr>
      <vt:lpstr>微软雅黑</vt:lpstr>
      <vt:lpstr>思源黑体</vt:lpstr>
      <vt:lpstr>黑体</vt:lpstr>
      <vt:lpstr>Arial Unicode MS</vt:lpstr>
      <vt:lpstr>等线</vt:lpstr>
      <vt:lpstr>仿宋</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肖 燚</dc:creator>
  <cp:lastModifiedBy>云卷云舒</cp:lastModifiedBy>
  <cp:revision>32</cp:revision>
  <dcterms:created xsi:type="dcterms:W3CDTF">2023-08-23T01:37:00Z</dcterms:created>
  <dcterms:modified xsi:type="dcterms:W3CDTF">2024-03-18T07:48:38Z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1CDE2A450EAF4873B46CD61AE9690E7C_12</vt:lpwstr>
  </property>
  <property fmtid="{D5CDD505-2E9C-101B-9397-08002B2CF9AE}" pid="3" name="KSOProductBuildVer">
    <vt:lpwstr>2052-12.1.0.16250</vt:lpwstr>
  </property>
</Properties>
</file>