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455" r:id="rId4"/>
    <p:sldId id="477" r:id="rId5"/>
    <p:sldId id="479" r:id="rId7"/>
    <p:sldId id="478" r:id="rId8"/>
    <p:sldId id="480" r:id="rId9"/>
    <p:sldId id="481" r:id="rId10"/>
    <p:sldId id="482" r:id="rId11"/>
    <p:sldId id="485" r:id="rId12"/>
    <p:sldId id="486" r:id="rId13"/>
    <p:sldId id="487" r:id="rId14"/>
    <p:sldId id="539" r:id="rId15"/>
    <p:sldId id="540" r:id="rId16"/>
    <p:sldId id="554" r:id="rId17"/>
    <p:sldId id="541" r:id="rId18"/>
    <p:sldId id="542" r:id="rId19"/>
    <p:sldId id="543" r:id="rId20"/>
    <p:sldId id="544" r:id="rId21"/>
    <p:sldId id="546" r:id="rId22"/>
    <p:sldId id="704" r:id="rId23"/>
    <p:sldId id="547" r:id="rId24"/>
    <p:sldId id="548" r:id="rId25"/>
    <p:sldId id="549" r:id="rId26"/>
    <p:sldId id="550" r:id="rId27"/>
    <p:sldId id="551" r:id="rId28"/>
    <p:sldId id="552" r:id="rId29"/>
    <p:sldId id="605" r:id="rId30"/>
    <p:sldId id="553" r:id="rId31"/>
    <p:sldId id="488" r:id="rId32"/>
    <p:sldId id="489" r:id="rId33"/>
    <p:sldId id="606" r:id="rId34"/>
    <p:sldId id="707" r:id="rId35"/>
    <p:sldId id="607" r:id="rId36"/>
    <p:sldId id="608" r:id="rId37"/>
    <p:sldId id="609" r:id="rId38"/>
    <p:sldId id="511" r:id="rId39"/>
    <p:sldId id="681" r:id="rId40"/>
    <p:sldId id="610" r:id="rId41"/>
    <p:sldId id="611" r:id="rId42"/>
    <p:sldId id="705" r:id="rId43"/>
    <p:sldId id="512" r:id="rId44"/>
    <p:sldId id="513" r:id="rId45"/>
    <p:sldId id="514" r:id="rId46"/>
    <p:sldId id="706" r:id="rId47"/>
    <p:sldId id="515" r:id="rId48"/>
    <p:sldId id="612" r:id="rId49"/>
    <p:sldId id="484" r:id="rId50"/>
    <p:sldId id="747" r:id="rId51"/>
    <p:sldId id="748" r:id="rId52"/>
    <p:sldId id="670" r:id="rId53"/>
    <p:sldId id="671" r:id="rId54"/>
    <p:sldId id="516" r:id="rId55"/>
    <p:sldId id="440" r:id="rId56"/>
    <p:sldId id="673" r:id="rId57"/>
    <p:sldId id="518" r:id="rId58"/>
    <p:sldId id="519" r:id="rId59"/>
    <p:sldId id="441" r:id="rId60"/>
    <p:sldId id="517" r:id="rId61"/>
    <p:sldId id="520" r:id="rId62"/>
    <p:sldId id="442" r:id="rId63"/>
    <p:sldId id="674" r:id="rId64"/>
    <p:sldId id="675" r:id="rId65"/>
    <p:sldId id="459" r:id="rId66"/>
  </p:sldIdLst>
  <p:sldSz cx="12192000" cy="6858000"/>
  <p:notesSz cx="6858000" cy="9144000"/>
  <p:custDataLst>
    <p:tags r:id="rId7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4" userDrawn="1">
          <p15:clr>
            <a:srgbClr val="A4A3A4"/>
          </p15:clr>
        </p15:guide>
        <p15:guide id="2" pos="381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50" d="100"/>
          <a:sy n="50" d="100"/>
        </p:scale>
        <p:origin x="1493" y="686"/>
      </p:cViewPr>
      <p:guideLst>
        <p:guide orient="horz" pos="2254"/>
        <p:guide pos="381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0" Type="http://schemas.openxmlformats.org/officeDocument/2006/relationships/tags" Target="tags/tag359.xml"/><Relationship Id="rId7" Type="http://schemas.openxmlformats.org/officeDocument/2006/relationships/slide" Target="slides/slide4.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notesMaster" Target="notesMasters/notesMaster1.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9AA5F6-4C52-44EF-81CB-D38B3543E93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B59143-9ED4-44BE-86D5-ED46E26C3F5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3" name="矩形 2"/>
          <p:cNvSpPr/>
          <p:nvPr userDrawn="1"/>
        </p:nvSpPr>
        <p:spPr>
          <a:xfrm>
            <a:off x="601980" y="556260"/>
            <a:ext cx="10988040" cy="5745480"/>
          </a:xfrm>
          <a:prstGeom prst="rect">
            <a:avLst/>
          </a:prstGeom>
          <a:solidFill>
            <a:schemeClr val="bg1"/>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2000">
        <p:wedge/>
      </p:transition>
    </mc:Choice>
    <mc:Fallback>
      <p:transition spd="slow" advTm="2000">
        <p:wedg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1D5B32-0448-4F57-8FF6-1199C204598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E4D949-CCC9-4F81-A994-171B5ADF015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2.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12.xml"/><Relationship Id="rId6" Type="http://schemas.openxmlformats.org/officeDocument/2006/relationships/tags" Target="../tags/tag28.xml"/><Relationship Id="rId5" Type="http://schemas.openxmlformats.org/officeDocument/2006/relationships/image" Target="../media/image6.png"/><Relationship Id="rId4" Type="http://schemas.openxmlformats.org/officeDocument/2006/relationships/tags" Target="../tags/tag27.xml"/><Relationship Id="rId3" Type="http://schemas.openxmlformats.org/officeDocument/2006/relationships/image" Target="../media/image11.png"/><Relationship Id="rId2" Type="http://schemas.openxmlformats.org/officeDocument/2006/relationships/tags" Target="../tags/tag26.xml"/><Relationship Id="rId1" Type="http://schemas.openxmlformats.org/officeDocument/2006/relationships/tags" Target="../tags/tag25.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tags" Target="../tags/tag30.xml"/><Relationship Id="rId1" Type="http://schemas.openxmlformats.org/officeDocument/2006/relationships/tags" Target="../tags/tag29.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2.xml"/><Relationship Id="rId6" Type="http://schemas.openxmlformats.org/officeDocument/2006/relationships/tags" Target="../tags/tag34.xml"/><Relationship Id="rId5" Type="http://schemas.openxmlformats.org/officeDocument/2006/relationships/image" Target="../media/image12.png"/><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image" Target="../media/image6.png"/><Relationship Id="rId1" Type="http://schemas.openxmlformats.org/officeDocument/2006/relationships/tags" Target="../tags/tag31.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tags" Target="../tags/tag36.xml"/><Relationship Id="rId1" Type="http://schemas.openxmlformats.org/officeDocument/2006/relationships/tags" Target="../tags/tag35.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2.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12.xml"/><Relationship Id="rId5" Type="http://schemas.openxmlformats.org/officeDocument/2006/relationships/tags" Target="../tags/tag42.xml"/><Relationship Id="rId4" Type="http://schemas.openxmlformats.org/officeDocument/2006/relationships/image" Target="../media/image13.png"/><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12.xml"/><Relationship Id="rId5" Type="http://schemas.openxmlformats.org/officeDocument/2006/relationships/tags" Target="../tags/tag46.xml"/><Relationship Id="rId4" Type="http://schemas.openxmlformats.org/officeDocument/2006/relationships/image" Target="../media/image9.png"/><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2.xml"/><Relationship Id="rId6" Type="http://schemas.openxmlformats.org/officeDocument/2006/relationships/tags" Target="../tags/tag50.xml"/><Relationship Id="rId5" Type="http://schemas.openxmlformats.org/officeDocument/2006/relationships/image" Target="../media/image14.png"/><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image" Target="../media/image6.png"/><Relationship Id="rId1" Type="http://schemas.openxmlformats.org/officeDocument/2006/relationships/tags" Target="../tags/tag47.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2.xml"/><Relationship Id="rId6" Type="http://schemas.openxmlformats.org/officeDocument/2006/relationships/tags" Target="../tags/tag54.xml"/><Relationship Id="rId5" Type="http://schemas.openxmlformats.org/officeDocument/2006/relationships/image" Target="../media/image15.png"/><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image" Target="../media/image6.png"/><Relationship Id="rId1" Type="http://schemas.openxmlformats.org/officeDocument/2006/relationships/tags" Target="../tags/tag5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12.xml"/><Relationship Id="rId5" Type="http://schemas.openxmlformats.org/officeDocument/2006/relationships/tags" Target="../tags/tag57.xml"/><Relationship Id="rId4" Type="http://schemas.openxmlformats.org/officeDocument/2006/relationships/image" Target="../media/image9.png"/><Relationship Id="rId3" Type="http://schemas.openxmlformats.org/officeDocument/2006/relationships/tags" Target="../tags/tag56.xml"/><Relationship Id="rId2" Type="http://schemas.openxmlformats.org/officeDocument/2006/relationships/image" Target="../media/image16.png"/><Relationship Id="rId1" Type="http://schemas.openxmlformats.org/officeDocument/2006/relationships/tags" Target="../tags/tag55.xml"/></Relationships>
</file>

<file path=ppt/slides/_rels/slide21.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2" Type="http://schemas.openxmlformats.org/officeDocument/2006/relationships/notesSlide" Target="../notesSlides/notesSlide19.xml"/><Relationship Id="rId41" Type="http://schemas.openxmlformats.org/officeDocument/2006/relationships/slideLayout" Target="../slideLayouts/slideLayout12.xml"/><Relationship Id="rId40" Type="http://schemas.openxmlformats.org/officeDocument/2006/relationships/tags" Target="../tags/tag97.xml"/><Relationship Id="rId4" Type="http://schemas.openxmlformats.org/officeDocument/2006/relationships/tags" Target="../tags/tag61.xml"/><Relationship Id="rId39" Type="http://schemas.openxmlformats.org/officeDocument/2006/relationships/tags" Target="../tags/tag96.xml"/><Relationship Id="rId38" Type="http://schemas.openxmlformats.org/officeDocument/2006/relationships/tags" Target="../tags/tag95.xml"/><Relationship Id="rId37" Type="http://schemas.openxmlformats.org/officeDocument/2006/relationships/tags" Target="../tags/tag94.xml"/><Relationship Id="rId36" Type="http://schemas.openxmlformats.org/officeDocument/2006/relationships/tags" Target="../tags/tag93.xml"/><Relationship Id="rId35" Type="http://schemas.openxmlformats.org/officeDocument/2006/relationships/tags" Target="../tags/tag92.xml"/><Relationship Id="rId34" Type="http://schemas.openxmlformats.org/officeDocument/2006/relationships/tags" Target="../tags/tag91.xml"/><Relationship Id="rId33" Type="http://schemas.openxmlformats.org/officeDocument/2006/relationships/tags" Target="../tags/tag90.xml"/><Relationship Id="rId32" Type="http://schemas.openxmlformats.org/officeDocument/2006/relationships/tags" Target="../tags/tag89.xml"/><Relationship Id="rId31" Type="http://schemas.openxmlformats.org/officeDocument/2006/relationships/tags" Target="../tags/tag88.xml"/><Relationship Id="rId30" Type="http://schemas.openxmlformats.org/officeDocument/2006/relationships/tags" Target="../tags/tag87.xml"/><Relationship Id="rId3" Type="http://schemas.openxmlformats.org/officeDocument/2006/relationships/tags" Target="../tags/tag60.xml"/><Relationship Id="rId29" Type="http://schemas.openxmlformats.org/officeDocument/2006/relationships/tags" Target="../tags/tag86.xml"/><Relationship Id="rId28" Type="http://schemas.openxmlformats.org/officeDocument/2006/relationships/tags" Target="../tags/tag85.xml"/><Relationship Id="rId27" Type="http://schemas.openxmlformats.org/officeDocument/2006/relationships/tags" Target="../tags/tag84.xml"/><Relationship Id="rId26" Type="http://schemas.openxmlformats.org/officeDocument/2006/relationships/tags" Target="../tags/tag83.xml"/><Relationship Id="rId25" Type="http://schemas.openxmlformats.org/officeDocument/2006/relationships/tags" Target="../tags/tag82.xml"/><Relationship Id="rId24" Type="http://schemas.openxmlformats.org/officeDocument/2006/relationships/tags" Target="../tags/tag81.xml"/><Relationship Id="rId23" Type="http://schemas.openxmlformats.org/officeDocument/2006/relationships/tags" Target="../tags/tag80.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tags" Target="../tags/tag77.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22.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1" Type="http://schemas.openxmlformats.org/officeDocument/2006/relationships/notesSlide" Target="../notesSlides/notesSlide20.xml"/><Relationship Id="rId30" Type="http://schemas.openxmlformats.org/officeDocument/2006/relationships/slideLayout" Target="../slideLayouts/slideLayout12.xml"/><Relationship Id="rId3" Type="http://schemas.openxmlformats.org/officeDocument/2006/relationships/tags" Target="../tags/tag100.xml"/><Relationship Id="rId29" Type="http://schemas.openxmlformats.org/officeDocument/2006/relationships/tags" Target="../tags/tag126.xml"/><Relationship Id="rId28" Type="http://schemas.openxmlformats.org/officeDocument/2006/relationships/tags" Target="../tags/tag125.xml"/><Relationship Id="rId27" Type="http://schemas.openxmlformats.org/officeDocument/2006/relationships/tags" Target="../tags/tag124.xml"/><Relationship Id="rId26" Type="http://schemas.openxmlformats.org/officeDocument/2006/relationships/tags" Target="../tags/tag123.xml"/><Relationship Id="rId25" Type="http://schemas.openxmlformats.org/officeDocument/2006/relationships/tags" Target="../tags/tag122.xml"/><Relationship Id="rId24" Type="http://schemas.openxmlformats.org/officeDocument/2006/relationships/tags" Target="../tags/tag121.xml"/><Relationship Id="rId23" Type="http://schemas.openxmlformats.org/officeDocument/2006/relationships/tags" Target="../tags/tag120.xml"/><Relationship Id="rId22" Type="http://schemas.openxmlformats.org/officeDocument/2006/relationships/tags" Target="../tags/tag119.xml"/><Relationship Id="rId21" Type="http://schemas.openxmlformats.org/officeDocument/2006/relationships/tags" Target="../tags/tag118.xml"/><Relationship Id="rId20" Type="http://schemas.openxmlformats.org/officeDocument/2006/relationships/tags" Target="../tags/tag117.xml"/><Relationship Id="rId2" Type="http://schemas.openxmlformats.org/officeDocument/2006/relationships/tags" Target="../tags/tag99.xml"/><Relationship Id="rId19" Type="http://schemas.openxmlformats.org/officeDocument/2006/relationships/tags" Target="../tags/tag116.xml"/><Relationship Id="rId18" Type="http://schemas.openxmlformats.org/officeDocument/2006/relationships/tags" Target="../tags/tag115.xml"/><Relationship Id="rId17" Type="http://schemas.openxmlformats.org/officeDocument/2006/relationships/tags" Target="../tags/tag114.xml"/><Relationship Id="rId16" Type="http://schemas.openxmlformats.org/officeDocument/2006/relationships/tags" Target="../tags/tag113.xml"/><Relationship Id="rId15" Type="http://schemas.openxmlformats.org/officeDocument/2006/relationships/tags" Target="../tags/tag112.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tags" Target="../tags/tag98.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12.xml"/><Relationship Id="rId6" Type="http://schemas.openxmlformats.org/officeDocument/2006/relationships/tags" Target="../tags/tag130.xml"/><Relationship Id="rId5" Type="http://schemas.openxmlformats.org/officeDocument/2006/relationships/image" Target="../media/image6.png"/><Relationship Id="rId4" Type="http://schemas.openxmlformats.org/officeDocument/2006/relationships/tags" Target="../tags/tag129.xml"/><Relationship Id="rId3" Type="http://schemas.openxmlformats.org/officeDocument/2006/relationships/image" Target="../media/image17.png"/><Relationship Id="rId2" Type="http://schemas.openxmlformats.org/officeDocument/2006/relationships/tags" Target="../tags/tag128.xml"/><Relationship Id="rId1" Type="http://schemas.openxmlformats.org/officeDocument/2006/relationships/tags" Target="../tags/tag127.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12.xml"/><Relationship Id="rId6" Type="http://schemas.openxmlformats.org/officeDocument/2006/relationships/tags" Target="../tags/tag134.xml"/><Relationship Id="rId5" Type="http://schemas.openxmlformats.org/officeDocument/2006/relationships/image" Target="../media/image6.png"/><Relationship Id="rId4" Type="http://schemas.openxmlformats.org/officeDocument/2006/relationships/tags" Target="../tags/tag133.xml"/><Relationship Id="rId3" Type="http://schemas.openxmlformats.org/officeDocument/2006/relationships/image" Target="../media/image18.png"/><Relationship Id="rId2" Type="http://schemas.openxmlformats.org/officeDocument/2006/relationships/tags" Target="../tags/tag132.xml"/><Relationship Id="rId1" Type="http://schemas.openxmlformats.org/officeDocument/2006/relationships/tags" Target="../tags/tag131.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2.xml"/><Relationship Id="rId2" Type="http://schemas.openxmlformats.org/officeDocument/2006/relationships/tags" Target="../tags/tag136.xml"/><Relationship Id="rId1" Type="http://schemas.openxmlformats.org/officeDocument/2006/relationships/tags" Target="../tags/tag135.xml"/></Relationships>
</file>

<file path=ppt/slides/_rels/slide26.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image" Target="../media/image9.png"/><Relationship Id="rId16" Type="http://schemas.openxmlformats.org/officeDocument/2006/relationships/notesSlide" Target="../notesSlides/notesSlide24.xml"/><Relationship Id="rId15" Type="http://schemas.openxmlformats.org/officeDocument/2006/relationships/slideLayout" Target="../slideLayouts/slideLayout12.xml"/><Relationship Id="rId14" Type="http://schemas.openxmlformats.org/officeDocument/2006/relationships/tags" Target="../tags/tag149.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tags" Target="../tags/tag137.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2.xml"/><Relationship Id="rId2" Type="http://schemas.openxmlformats.org/officeDocument/2006/relationships/tags" Target="../tags/tag151.xml"/><Relationship Id="rId1" Type="http://schemas.openxmlformats.org/officeDocument/2006/relationships/tags" Target="../tags/tag150.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12.xml"/><Relationship Id="rId6" Type="http://schemas.openxmlformats.org/officeDocument/2006/relationships/tags" Target="../tags/tag155.xml"/><Relationship Id="rId5" Type="http://schemas.openxmlformats.org/officeDocument/2006/relationships/image" Target="../media/image6.png"/><Relationship Id="rId4" Type="http://schemas.openxmlformats.org/officeDocument/2006/relationships/tags" Target="../tags/tag154.xml"/><Relationship Id="rId3" Type="http://schemas.openxmlformats.org/officeDocument/2006/relationships/image" Target="../media/image19.png"/><Relationship Id="rId2" Type="http://schemas.openxmlformats.org/officeDocument/2006/relationships/tags" Target="../tags/tag153.xml"/><Relationship Id="rId1" Type="http://schemas.openxmlformats.org/officeDocument/2006/relationships/tags" Target="../tags/tag152.xml"/></Relationships>
</file>

<file path=ppt/slides/_rels/slide29.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8" Type="http://schemas.openxmlformats.org/officeDocument/2006/relationships/notesSlide" Target="../notesSlides/notesSlide27.xml"/><Relationship Id="rId27" Type="http://schemas.openxmlformats.org/officeDocument/2006/relationships/slideLayout" Target="../slideLayouts/slideLayout12.xml"/><Relationship Id="rId26" Type="http://schemas.openxmlformats.org/officeDocument/2006/relationships/tags" Target="../tags/tag181.xml"/><Relationship Id="rId25" Type="http://schemas.openxmlformats.org/officeDocument/2006/relationships/tags" Target="../tags/tag180.xml"/><Relationship Id="rId24" Type="http://schemas.openxmlformats.org/officeDocument/2006/relationships/tags" Target="../tags/tag179.xml"/><Relationship Id="rId23" Type="http://schemas.openxmlformats.org/officeDocument/2006/relationships/tags" Target="../tags/tag178.xml"/><Relationship Id="rId22" Type="http://schemas.openxmlformats.org/officeDocument/2006/relationships/tags" Target="../tags/tag177.xml"/><Relationship Id="rId21" Type="http://schemas.openxmlformats.org/officeDocument/2006/relationships/tags" Target="../tags/tag176.xml"/><Relationship Id="rId20" Type="http://schemas.openxmlformats.org/officeDocument/2006/relationships/tags" Target="../tags/tag175.xml"/><Relationship Id="rId2" Type="http://schemas.openxmlformats.org/officeDocument/2006/relationships/tags" Target="../tags/tag157.xml"/><Relationship Id="rId19" Type="http://schemas.openxmlformats.org/officeDocument/2006/relationships/tags" Target="../tags/tag174.xml"/><Relationship Id="rId18" Type="http://schemas.openxmlformats.org/officeDocument/2006/relationships/tags" Target="../tags/tag173.xml"/><Relationship Id="rId17" Type="http://schemas.openxmlformats.org/officeDocument/2006/relationships/tags" Target="../tags/tag172.xml"/><Relationship Id="rId16" Type="http://schemas.openxmlformats.org/officeDocument/2006/relationships/tags" Target="../tags/tag171.xml"/><Relationship Id="rId15" Type="http://schemas.openxmlformats.org/officeDocument/2006/relationships/tags" Target="../tags/tag170.xml"/><Relationship Id="rId14" Type="http://schemas.openxmlformats.org/officeDocument/2006/relationships/tags" Target="../tags/tag169.xml"/><Relationship Id="rId13" Type="http://schemas.openxmlformats.org/officeDocument/2006/relationships/tags" Target="../tags/tag168.xml"/><Relationship Id="rId12" Type="http://schemas.openxmlformats.org/officeDocument/2006/relationships/tags" Target="../tags/tag167.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tags" Target="../tags/tag156.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2.xml"/><Relationship Id="rId6" Type="http://schemas.openxmlformats.org/officeDocument/2006/relationships/tags" Target="../tags/tag5.xml"/><Relationship Id="rId5" Type="http://schemas.openxmlformats.org/officeDocument/2006/relationships/image" Target="../media/image3.jpeg"/><Relationship Id="rId4" Type="http://schemas.openxmlformats.org/officeDocument/2006/relationships/tags" Target="../tags/tag4.xml"/><Relationship Id="rId3" Type="http://schemas.openxmlformats.org/officeDocument/2006/relationships/image" Target="../media/image2.png"/><Relationship Id="rId2" Type="http://schemas.openxmlformats.org/officeDocument/2006/relationships/tags" Target="../tags/tag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6" Type="http://schemas.openxmlformats.org/officeDocument/2006/relationships/notesSlide" Target="../notesSlides/notesSlide28.xml"/><Relationship Id="rId15" Type="http://schemas.openxmlformats.org/officeDocument/2006/relationships/slideLayout" Target="../slideLayouts/slideLayout12.xml"/><Relationship Id="rId14" Type="http://schemas.openxmlformats.org/officeDocument/2006/relationships/tags" Target="../tags/tag194.xml"/><Relationship Id="rId13" Type="http://schemas.openxmlformats.org/officeDocument/2006/relationships/image" Target="../media/image9.png"/><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tags" Target="../tags/tag182.xml"/></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12.xml"/><Relationship Id="rId4" Type="http://schemas.openxmlformats.org/officeDocument/2006/relationships/tags" Target="../tags/tag197.xml"/><Relationship Id="rId3" Type="http://schemas.openxmlformats.org/officeDocument/2006/relationships/image" Target="../media/image6.png"/><Relationship Id="rId2" Type="http://schemas.openxmlformats.org/officeDocument/2006/relationships/tags" Target="../tags/tag196.xml"/><Relationship Id="rId1" Type="http://schemas.openxmlformats.org/officeDocument/2006/relationships/tags" Target="../tags/tag195.xml"/></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12.xml"/><Relationship Id="rId5" Type="http://schemas.openxmlformats.org/officeDocument/2006/relationships/tags" Target="../tags/tag200.xml"/><Relationship Id="rId4" Type="http://schemas.openxmlformats.org/officeDocument/2006/relationships/image" Target="../media/image6.png"/><Relationship Id="rId3" Type="http://schemas.openxmlformats.org/officeDocument/2006/relationships/tags" Target="../tags/tag199.xml"/><Relationship Id="rId2" Type="http://schemas.openxmlformats.org/officeDocument/2006/relationships/image" Target="../media/image9.png"/><Relationship Id="rId1" Type="http://schemas.openxmlformats.org/officeDocument/2006/relationships/tags" Target="../tags/tag198.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1.xml"/><Relationship Id="rId7" Type="http://schemas.openxmlformats.org/officeDocument/2006/relationships/slideLayout" Target="../slideLayouts/slideLayout12.xml"/><Relationship Id="rId6" Type="http://schemas.openxmlformats.org/officeDocument/2006/relationships/tags" Target="../tags/tag204.xml"/><Relationship Id="rId5" Type="http://schemas.openxmlformats.org/officeDocument/2006/relationships/image" Target="../media/image20.png"/><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image" Target="../media/image6.png"/><Relationship Id="rId1" Type="http://schemas.openxmlformats.org/officeDocument/2006/relationships/tags" Target="../tags/tag201.xml"/></Relationships>
</file>

<file path=ppt/slides/_rels/slide34.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2" Type="http://schemas.openxmlformats.org/officeDocument/2006/relationships/notesSlide" Target="../notesSlides/notesSlide32.xml"/><Relationship Id="rId11" Type="http://schemas.openxmlformats.org/officeDocument/2006/relationships/slideLayout" Target="../slideLayouts/slideLayout12.xml"/><Relationship Id="rId10" Type="http://schemas.openxmlformats.org/officeDocument/2006/relationships/tags" Target="../tags/tag214.xml"/><Relationship Id="rId1" Type="http://schemas.openxmlformats.org/officeDocument/2006/relationships/tags" Target="../tags/tag205.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2.xml"/><Relationship Id="rId2" Type="http://schemas.openxmlformats.org/officeDocument/2006/relationships/tags" Target="../tags/tag216.xml"/><Relationship Id="rId1" Type="http://schemas.openxmlformats.org/officeDocument/2006/relationships/tags" Target="../tags/tag215.xml"/></Relationships>
</file>

<file path=ppt/slides/_rels/slide36.xml.rels><?xml version="1.0" encoding="UTF-8" standalone="yes"?>
<Relationships xmlns="http://schemas.openxmlformats.org/package/2006/relationships"><Relationship Id="rId8" Type="http://schemas.openxmlformats.org/officeDocument/2006/relationships/notesSlide" Target="../notesSlides/notesSlide34.xml"/><Relationship Id="rId7" Type="http://schemas.openxmlformats.org/officeDocument/2006/relationships/slideLayout" Target="../slideLayouts/slideLayout12.xml"/><Relationship Id="rId6" Type="http://schemas.openxmlformats.org/officeDocument/2006/relationships/tags" Target="../tags/tag220.xml"/><Relationship Id="rId5" Type="http://schemas.openxmlformats.org/officeDocument/2006/relationships/image" Target="../media/image6.png"/><Relationship Id="rId4" Type="http://schemas.openxmlformats.org/officeDocument/2006/relationships/tags" Target="../tags/tag219.xml"/><Relationship Id="rId3" Type="http://schemas.openxmlformats.org/officeDocument/2006/relationships/image" Target="../media/image21.png"/><Relationship Id="rId2" Type="http://schemas.openxmlformats.org/officeDocument/2006/relationships/tags" Target="../tags/tag218.xml"/><Relationship Id="rId1" Type="http://schemas.openxmlformats.org/officeDocument/2006/relationships/tags" Target="../tags/tag217.xml"/></Relationships>
</file>

<file path=ppt/slides/_rels/slide37.xml.rels><?xml version="1.0" encoding="UTF-8" standalone="yes"?>
<Relationships xmlns="http://schemas.openxmlformats.org/package/2006/relationships"><Relationship Id="rId8" Type="http://schemas.openxmlformats.org/officeDocument/2006/relationships/notesSlide" Target="../notesSlides/notesSlide35.xml"/><Relationship Id="rId7" Type="http://schemas.openxmlformats.org/officeDocument/2006/relationships/slideLayout" Target="../slideLayouts/slideLayout12.xml"/><Relationship Id="rId6" Type="http://schemas.openxmlformats.org/officeDocument/2006/relationships/tags" Target="../tags/tag224.xml"/><Relationship Id="rId5" Type="http://schemas.openxmlformats.org/officeDocument/2006/relationships/image" Target="../media/image6.png"/><Relationship Id="rId4" Type="http://schemas.openxmlformats.org/officeDocument/2006/relationships/tags" Target="../tags/tag223.xml"/><Relationship Id="rId3" Type="http://schemas.openxmlformats.org/officeDocument/2006/relationships/image" Target="../media/image22.png"/><Relationship Id="rId2" Type="http://schemas.openxmlformats.org/officeDocument/2006/relationships/tags" Target="../tags/tag222.xml"/><Relationship Id="rId1" Type="http://schemas.openxmlformats.org/officeDocument/2006/relationships/tags" Target="../tags/tag221.xml"/></Relationships>
</file>

<file path=ppt/slides/_rels/slide38.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4" Type="http://schemas.openxmlformats.org/officeDocument/2006/relationships/notesSlide" Target="../notesSlides/notesSlide36.xml"/><Relationship Id="rId13" Type="http://schemas.openxmlformats.org/officeDocument/2006/relationships/slideLayout" Target="../slideLayouts/slideLayout12.xml"/><Relationship Id="rId12" Type="http://schemas.openxmlformats.org/officeDocument/2006/relationships/tags" Target="../tags/tag236.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tags" Target="../tags/tag225.xml"/></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12.xml"/><Relationship Id="rId4" Type="http://schemas.openxmlformats.org/officeDocument/2006/relationships/tags" Target="../tags/tag239.xml"/><Relationship Id="rId3" Type="http://schemas.openxmlformats.org/officeDocument/2006/relationships/image" Target="../media/image6.png"/><Relationship Id="rId2" Type="http://schemas.openxmlformats.org/officeDocument/2006/relationships/tags" Target="../tags/tag238.xml"/><Relationship Id="rId1" Type="http://schemas.openxmlformats.org/officeDocument/2006/relationships/tags" Target="../tags/tag237.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2.xml"/><Relationship Id="rId3" Type="http://schemas.openxmlformats.org/officeDocument/2006/relationships/tags" Target="../tags/tag7.xml"/><Relationship Id="rId2" Type="http://schemas.openxmlformats.org/officeDocument/2006/relationships/image" Target="../media/image4.jpeg"/><Relationship Id="rId1" Type="http://schemas.openxmlformats.org/officeDocument/2006/relationships/tags" Target="../tags/tag6.xml"/></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38.xml"/><Relationship Id="rId6" Type="http://schemas.openxmlformats.org/officeDocument/2006/relationships/slideLayout" Target="../slideLayouts/slideLayout12.xml"/><Relationship Id="rId5" Type="http://schemas.openxmlformats.org/officeDocument/2006/relationships/tags" Target="../tags/tag242.xml"/><Relationship Id="rId4" Type="http://schemas.openxmlformats.org/officeDocument/2006/relationships/image" Target="../media/image9.png"/><Relationship Id="rId3" Type="http://schemas.openxmlformats.org/officeDocument/2006/relationships/tags" Target="../tags/tag241.xml"/><Relationship Id="rId2" Type="http://schemas.openxmlformats.org/officeDocument/2006/relationships/image" Target="../media/image6.png"/><Relationship Id="rId1" Type="http://schemas.openxmlformats.org/officeDocument/2006/relationships/tags" Target="../tags/tag240.xml"/></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12.xml"/><Relationship Id="rId4" Type="http://schemas.openxmlformats.org/officeDocument/2006/relationships/tags" Target="../tags/tag245.xml"/><Relationship Id="rId3" Type="http://schemas.openxmlformats.org/officeDocument/2006/relationships/image" Target="../media/image23.png"/><Relationship Id="rId2" Type="http://schemas.openxmlformats.org/officeDocument/2006/relationships/tags" Target="../tags/tag244.xml"/><Relationship Id="rId1" Type="http://schemas.openxmlformats.org/officeDocument/2006/relationships/tags" Target="../tags/tag243.xml"/></Relationships>
</file>

<file path=ppt/slides/_rels/slide42.xml.rels><?xml version="1.0" encoding="UTF-8" standalone="yes"?>
<Relationships xmlns="http://schemas.openxmlformats.org/package/2006/relationships"><Relationship Id="rId6" Type="http://schemas.openxmlformats.org/officeDocument/2006/relationships/notesSlide" Target="../notesSlides/notesSlide40.xml"/><Relationship Id="rId5" Type="http://schemas.openxmlformats.org/officeDocument/2006/relationships/slideLayout" Target="../slideLayouts/slideLayout12.xml"/><Relationship Id="rId4" Type="http://schemas.openxmlformats.org/officeDocument/2006/relationships/tags" Target="../tags/tag248.xml"/><Relationship Id="rId3" Type="http://schemas.openxmlformats.org/officeDocument/2006/relationships/image" Target="../media/image24.png"/><Relationship Id="rId2" Type="http://schemas.openxmlformats.org/officeDocument/2006/relationships/tags" Target="../tags/tag247.xml"/><Relationship Id="rId1" Type="http://schemas.openxmlformats.org/officeDocument/2006/relationships/tags" Target="../tags/tag246.xml"/></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253.xml"/><Relationship Id="rId7" Type="http://schemas.openxmlformats.org/officeDocument/2006/relationships/image" Target="../media/image27.png"/><Relationship Id="rId6" Type="http://schemas.openxmlformats.org/officeDocument/2006/relationships/tags" Target="../tags/tag252.xml"/><Relationship Id="rId5" Type="http://schemas.openxmlformats.org/officeDocument/2006/relationships/image" Target="../media/image26.png"/><Relationship Id="rId4" Type="http://schemas.openxmlformats.org/officeDocument/2006/relationships/tags" Target="../tags/tag251.xml"/><Relationship Id="rId3" Type="http://schemas.openxmlformats.org/officeDocument/2006/relationships/image" Target="../media/image25.png"/><Relationship Id="rId2" Type="http://schemas.openxmlformats.org/officeDocument/2006/relationships/tags" Target="../tags/tag250.xml"/><Relationship Id="rId10" Type="http://schemas.openxmlformats.org/officeDocument/2006/relationships/notesSlide" Target="../notesSlides/notesSlide41.xml"/><Relationship Id="rId1" Type="http://schemas.openxmlformats.org/officeDocument/2006/relationships/tags" Target="../tags/tag249.xml"/></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42.xml"/><Relationship Id="rId5" Type="http://schemas.openxmlformats.org/officeDocument/2006/relationships/slideLayout" Target="../slideLayouts/slideLayout12.xml"/><Relationship Id="rId4" Type="http://schemas.openxmlformats.org/officeDocument/2006/relationships/tags" Target="../tags/tag256.xml"/><Relationship Id="rId3" Type="http://schemas.openxmlformats.org/officeDocument/2006/relationships/image" Target="../media/image7.png"/><Relationship Id="rId2" Type="http://schemas.openxmlformats.org/officeDocument/2006/relationships/tags" Target="../tags/tag255.xml"/><Relationship Id="rId1" Type="http://schemas.openxmlformats.org/officeDocument/2006/relationships/tags" Target="../tags/tag254.xml"/></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43.xml"/><Relationship Id="rId5" Type="http://schemas.openxmlformats.org/officeDocument/2006/relationships/slideLayout" Target="../slideLayouts/slideLayout12.xml"/><Relationship Id="rId4" Type="http://schemas.openxmlformats.org/officeDocument/2006/relationships/tags" Target="../tags/tag259.xml"/><Relationship Id="rId3" Type="http://schemas.openxmlformats.org/officeDocument/2006/relationships/image" Target="../media/image9.png"/><Relationship Id="rId2" Type="http://schemas.openxmlformats.org/officeDocument/2006/relationships/tags" Target="../tags/tag258.xml"/><Relationship Id="rId1" Type="http://schemas.openxmlformats.org/officeDocument/2006/relationships/tags" Target="../tags/tag257.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12.xml"/><Relationship Id="rId2" Type="http://schemas.openxmlformats.org/officeDocument/2006/relationships/tags" Target="../tags/tag261.xml"/><Relationship Id="rId1" Type="http://schemas.openxmlformats.org/officeDocument/2006/relationships/tags" Target="../tags/tag260.xml"/></Relationships>
</file>

<file path=ppt/slides/_rels/slide47.xml.rels><?xml version="1.0" encoding="UTF-8" standalone="yes"?>
<Relationships xmlns="http://schemas.openxmlformats.org/package/2006/relationships"><Relationship Id="rId9" Type="http://schemas.openxmlformats.org/officeDocument/2006/relationships/tags" Target="../tags/tag269.xml"/><Relationship Id="rId8" Type="http://schemas.openxmlformats.org/officeDocument/2006/relationships/tags" Target="../tags/tag268.xml"/><Relationship Id="rId7" Type="http://schemas.openxmlformats.org/officeDocument/2006/relationships/image" Target="../media/image28.png"/><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9" Type="http://schemas.openxmlformats.org/officeDocument/2006/relationships/notesSlide" Target="../notesSlides/notesSlide45.xml"/><Relationship Id="rId38" Type="http://schemas.openxmlformats.org/officeDocument/2006/relationships/slideLayout" Target="../slideLayouts/slideLayout12.xml"/><Relationship Id="rId37" Type="http://schemas.openxmlformats.org/officeDocument/2006/relationships/tags" Target="../tags/tag293.xml"/><Relationship Id="rId36" Type="http://schemas.openxmlformats.org/officeDocument/2006/relationships/tags" Target="../tags/tag292.xml"/><Relationship Id="rId35" Type="http://schemas.openxmlformats.org/officeDocument/2006/relationships/tags" Target="../tags/tag291.xml"/><Relationship Id="rId34" Type="http://schemas.openxmlformats.org/officeDocument/2006/relationships/tags" Target="../tags/tag290.xml"/><Relationship Id="rId33" Type="http://schemas.openxmlformats.org/officeDocument/2006/relationships/tags" Target="../tags/tag289.xml"/><Relationship Id="rId32" Type="http://schemas.openxmlformats.org/officeDocument/2006/relationships/tags" Target="../tags/tag288.xml"/><Relationship Id="rId31" Type="http://schemas.openxmlformats.org/officeDocument/2006/relationships/image" Target="../media/image32.png"/><Relationship Id="rId30" Type="http://schemas.openxmlformats.org/officeDocument/2006/relationships/tags" Target="../tags/tag287.xml"/><Relationship Id="rId3" Type="http://schemas.openxmlformats.org/officeDocument/2006/relationships/tags" Target="../tags/tag264.xml"/><Relationship Id="rId29" Type="http://schemas.openxmlformats.org/officeDocument/2006/relationships/tags" Target="../tags/tag286.xml"/><Relationship Id="rId28" Type="http://schemas.openxmlformats.org/officeDocument/2006/relationships/tags" Target="../tags/tag285.xml"/><Relationship Id="rId27" Type="http://schemas.openxmlformats.org/officeDocument/2006/relationships/tags" Target="../tags/tag284.xml"/><Relationship Id="rId26" Type="http://schemas.openxmlformats.org/officeDocument/2006/relationships/tags" Target="../tags/tag283.xml"/><Relationship Id="rId25" Type="http://schemas.openxmlformats.org/officeDocument/2006/relationships/image" Target="../media/image31.png"/><Relationship Id="rId24" Type="http://schemas.openxmlformats.org/officeDocument/2006/relationships/tags" Target="../tags/tag282.xml"/><Relationship Id="rId23" Type="http://schemas.openxmlformats.org/officeDocument/2006/relationships/tags" Target="../tags/tag281.xml"/><Relationship Id="rId22" Type="http://schemas.openxmlformats.org/officeDocument/2006/relationships/tags" Target="../tags/tag280.xml"/><Relationship Id="rId21" Type="http://schemas.openxmlformats.org/officeDocument/2006/relationships/tags" Target="../tags/tag279.xml"/><Relationship Id="rId20" Type="http://schemas.openxmlformats.org/officeDocument/2006/relationships/tags" Target="../tags/tag278.xml"/><Relationship Id="rId2" Type="http://schemas.openxmlformats.org/officeDocument/2006/relationships/tags" Target="../tags/tag263.xml"/><Relationship Id="rId19" Type="http://schemas.openxmlformats.org/officeDocument/2006/relationships/image" Target="../media/image30.png"/><Relationship Id="rId18" Type="http://schemas.openxmlformats.org/officeDocument/2006/relationships/tags" Target="../tags/tag277.xml"/><Relationship Id="rId17" Type="http://schemas.openxmlformats.org/officeDocument/2006/relationships/tags" Target="../tags/tag276.xml"/><Relationship Id="rId16" Type="http://schemas.openxmlformats.org/officeDocument/2006/relationships/tags" Target="../tags/tag275.xml"/><Relationship Id="rId15" Type="http://schemas.openxmlformats.org/officeDocument/2006/relationships/tags" Target="../tags/tag274.xml"/><Relationship Id="rId14" Type="http://schemas.openxmlformats.org/officeDocument/2006/relationships/tags" Target="../tags/tag273.xml"/><Relationship Id="rId13" Type="http://schemas.openxmlformats.org/officeDocument/2006/relationships/image" Target="../media/image29.png"/><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tags" Target="../tags/tag262.xml"/></Relationships>
</file>

<file path=ppt/slides/_rels/slide48.xml.rels><?xml version="1.0" encoding="UTF-8" standalone="yes"?>
<Relationships xmlns="http://schemas.openxmlformats.org/package/2006/relationships"><Relationship Id="rId9" Type="http://schemas.openxmlformats.org/officeDocument/2006/relationships/notesSlide" Target="../notesSlides/notesSlide46.xml"/><Relationship Id="rId8" Type="http://schemas.openxmlformats.org/officeDocument/2006/relationships/slideLayout" Target="../slideLayouts/slideLayout12.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image" Target="../media/image6.png"/><Relationship Id="rId4" Type="http://schemas.openxmlformats.org/officeDocument/2006/relationships/tags" Target="../tags/tag296.xml"/><Relationship Id="rId3" Type="http://schemas.openxmlformats.org/officeDocument/2006/relationships/image" Target="../media/image9.png"/><Relationship Id="rId2" Type="http://schemas.openxmlformats.org/officeDocument/2006/relationships/tags" Target="../tags/tag295.xml"/><Relationship Id="rId1" Type="http://schemas.openxmlformats.org/officeDocument/2006/relationships/tags" Target="../tags/tag294.xml"/></Relationships>
</file>

<file path=ppt/slides/_rels/slide49.xml.rels><?xml version="1.0" encoding="UTF-8" standalone="yes"?>
<Relationships xmlns="http://schemas.openxmlformats.org/package/2006/relationships"><Relationship Id="rId6" Type="http://schemas.openxmlformats.org/officeDocument/2006/relationships/notesSlide" Target="../notesSlides/notesSlide47.xml"/><Relationship Id="rId5" Type="http://schemas.openxmlformats.org/officeDocument/2006/relationships/slideLayout" Target="../slideLayouts/slideLayout1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image" Target="../media/image9.png"/><Relationship Id="rId1" Type="http://schemas.openxmlformats.org/officeDocument/2006/relationships/tags" Target="../tags/tag299.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2.xml"/><Relationship Id="rId6" Type="http://schemas.openxmlformats.org/officeDocument/2006/relationships/tags" Target="../tags/tag11.xml"/><Relationship Id="rId5" Type="http://schemas.openxmlformats.org/officeDocument/2006/relationships/image" Target="../media/image6.png"/><Relationship Id="rId4" Type="http://schemas.openxmlformats.org/officeDocument/2006/relationships/tags" Target="../tags/tag10.xml"/><Relationship Id="rId3" Type="http://schemas.openxmlformats.org/officeDocument/2006/relationships/image" Target="../media/image5.jpeg"/><Relationship Id="rId2" Type="http://schemas.openxmlformats.org/officeDocument/2006/relationships/tags" Target="../tags/tag9.xml"/><Relationship Id="rId1" Type="http://schemas.openxmlformats.org/officeDocument/2006/relationships/tags" Target="../tags/tag8.xml"/></Relationships>
</file>

<file path=ppt/slides/_rels/slide50.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12.xml"/><Relationship Id="rId4" Type="http://schemas.openxmlformats.org/officeDocument/2006/relationships/tags" Target="../tags/tag304.xml"/><Relationship Id="rId3" Type="http://schemas.openxmlformats.org/officeDocument/2006/relationships/image" Target="../media/image6.png"/><Relationship Id="rId2" Type="http://schemas.openxmlformats.org/officeDocument/2006/relationships/tags" Target="../tags/tag303.xml"/><Relationship Id="rId1" Type="http://schemas.openxmlformats.org/officeDocument/2006/relationships/tags" Target="../tags/tag302.xml"/></Relationships>
</file>

<file path=ppt/slides/_rels/slide51.xml.rels><?xml version="1.0" encoding="UTF-8" standalone="yes"?>
<Relationships xmlns="http://schemas.openxmlformats.org/package/2006/relationships"><Relationship Id="rId6" Type="http://schemas.openxmlformats.org/officeDocument/2006/relationships/notesSlide" Target="../notesSlides/notesSlide49.xml"/><Relationship Id="rId5" Type="http://schemas.openxmlformats.org/officeDocument/2006/relationships/slideLayout" Target="../slideLayouts/slideLayout12.xml"/><Relationship Id="rId4" Type="http://schemas.openxmlformats.org/officeDocument/2006/relationships/tags" Target="../tags/tag307.xml"/><Relationship Id="rId3" Type="http://schemas.openxmlformats.org/officeDocument/2006/relationships/image" Target="../media/image6.png"/><Relationship Id="rId2" Type="http://schemas.openxmlformats.org/officeDocument/2006/relationships/tags" Target="../tags/tag306.xml"/><Relationship Id="rId1" Type="http://schemas.openxmlformats.org/officeDocument/2006/relationships/tags" Target="../tags/tag305.xml"/></Relationships>
</file>

<file path=ppt/slides/_rels/slide52.xml.rels><?xml version="1.0" encoding="UTF-8" standalone="yes"?>
<Relationships xmlns="http://schemas.openxmlformats.org/package/2006/relationships"><Relationship Id="rId8" Type="http://schemas.openxmlformats.org/officeDocument/2006/relationships/notesSlide" Target="../notesSlides/notesSlide50.xml"/><Relationship Id="rId7" Type="http://schemas.openxmlformats.org/officeDocument/2006/relationships/slideLayout" Target="../slideLayouts/slideLayout12.xml"/><Relationship Id="rId6" Type="http://schemas.openxmlformats.org/officeDocument/2006/relationships/tags" Target="../tags/tag311.xml"/><Relationship Id="rId5" Type="http://schemas.openxmlformats.org/officeDocument/2006/relationships/image" Target="../media/image6.png"/><Relationship Id="rId4" Type="http://schemas.openxmlformats.org/officeDocument/2006/relationships/tags" Target="../tags/tag310.xml"/><Relationship Id="rId3" Type="http://schemas.openxmlformats.org/officeDocument/2006/relationships/image" Target="../media/image33.png"/><Relationship Id="rId2" Type="http://schemas.openxmlformats.org/officeDocument/2006/relationships/tags" Target="../tags/tag309.xml"/><Relationship Id="rId1" Type="http://schemas.openxmlformats.org/officeDocument/2006/relationships/tags" Target="../tags/tag308.xml"/></Relationships>
</file>

<file path=ppt/slides/_rels/slide53.xml.rels><?xml version="1.0" encoding="UTF-8" standalone="yes"?>
<Relationships xmlns="http://schemas.openxmlformats.org/package/2006/relationships"><Relationship Id="rId9" Type="http://schemas.openxmlformats.org/officeDocument/2006/relationships/tags" Target="../tags/tag319.xml"/><Relationship Id="rId8" Type="http://schemas.openxmlformats.org/officeDocument/2006/relationships/image" Target="../media/image34.png"/><Relationship Id="rId7" Type="http://schemas.openxmlformats.org/officeDocument/2006/relationships/tags" Target="../tags/tag318.xml"/><Relationship Id="rId6" Type="http://schemas.openxmlformats.org/officeDocument/2006/relationships/tags" Target="../tags/tag317.xml"/><Relationship Id="rId5" Type="http://schemas.openxmlformats.org/officeDocument/2006/relationships/tags" Target="../tags/tag316.xml"/><Relationship Id="rId4" Type="http://schemas.openxmlformats.org/officeDocument/2006/relationships/tags" Target="../tags/tag315.xml"/><Relationship Id="rId3" Type="http://schemas.openxmlformats.org/officeDocument/2006/relationships/tags" Target="../tags/tag314.xml"/><Relationship Id="rId2" Type="http://schemas.openxmlformats.org/officeDocument/2006/relationships/tags" Target="../tags/tag313.xml"/><Relationship Id="rId11" Type="http://schemas.openxmlformats.org/officeDocument/2006/relationships/notesSlide" Target="../notesSlides/notesSlide51.xml"/><Relationship Id="rId10" Type="http://schemas.openxmlformats.org/officeDocument/2006/relationships/slideLayout" Target="../slideLayouts/slideLayout12.xml"/><Relationship Id="rId1" Type="http://schemas.openxmlformats.org/officeDocument/2006/relationships/tags" Target="../tags/tag312.xml"/></Relationships>
</file>

<file path=ppt/slides/_rels/slide54.xml.rels><?xml version="1.0" encoding="UTF-8" standalone="yes"?>
<Relationships xmlns="http://schemas.openxmlformats.org/package/2006/relationships"><Relationship Id="rId9" Type="http://schemas.openxmlformats.org/officeDocument/2006/relationships/image" Target="../media/image34.png"/><Relationship Id="rId8" Type="http://schemas.openxmlformats.org/officeDocument/2006/relationships/tags" Target="../tags/tag327.xml"/><Relationship Id="rId7" Type="http://schemas.openxmlformats.org/officeDocument/2006/relationships/tags" Target="../tags/tag326.xml"/><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2" Type="http://schemas.openxmlformats.org/officeDocument/2006/relationships/notesSlide" Target="../notesSlides/notesSlide52.xml"/><Relationship Id="rId11" Type="http://schemas.openxmlformats.org/officeDocument/2006/relationships/slideLayout" Target="../slideLayouts/slideLayout12.xml"/><Relationship Id="rId10" Type="http://schemas.openxmlformats.org/officeDocument/2006/relationships/tags" Target="../tags/tag328.xml"/><Relationship Id="rId1" Type="http://schemas.openxmlformats.org/officeDocument/2006/relationships/tags" Target="../tags/tag320.xml"/></Relationships>
</file>

<file path=ppt/slides/_rels/slide55.xml.rels><?xml version="1.0" encoding="UTF-8" standalone="yes"?>
<Relationships xmlns="http://schemas.openxmlformats.org/package/2006/relationships"><Relationship Id="rId6" Type="http://schemas.openxmlformats.org/officeDocument/2006/relationships/notesSlide" Target="../notesSlides/notesSlide53.xml"/><Relationship Id="rId5" Type="http://schemas.openxmlformats.org/officeDocument/2006/relationships/slideLayout" Target="../slideLayouts/slideLayout12.xml"/><Relationship Id="rId4" Type="http://schemas.openxmlformats.org/officeDocument/2006/relationships/tags" Target="../tags/tag331.xml"/><Relationship Id="rId3" Type="http://schemas.openxmlformats.org/officeDocument/2006/relationships/image" Target="../media/image5.jpeg"/><Relationship Id="rId2" Type="http://schemas.openxmlformats.org/officeDocument/2006/relationships/tags" Target="../tags/tag330.xml"/><Relationship Id="rId1" Type="http://schemas.openxmlformats.org/officeDocument/2006/relationships/tags" Target="../tags/tag329.xml"/></Relationships>
</file>

<file path=ppt/slides/_rels/slide56.xml.rels><?xml version="1.0" encoding="UTF-8" standalone="yes"?>
<Relationships xmlns="http://schemas.openxmlformats.org/package/2006/relationships"><Relationship Id="rId8" Type="http://schemas.openxmlformats.org/officeDocument/2006/relationships/notesSlide" Target="../notesSlides/notesSlide54.xml"/><Relationship Id="rId7" Type="http://schemas.openxmlformats.org/officeDocument/2006/relationships/slideLayout" Target="../slideLayouts/slideLayout12.xml"/><Relationship Id="rId6" Type="http://schemas.openxmlformats.org/officeDocument/2006/relationships/tags" Target="../tags/tag335.xml"/><Relationship Id="rId5" Type="http://schemas.openxmlformats.org/officeDocument/2006/relationships/image" Target="../media/image6.png"/><Relationship Id="rId4" Type="http://schemas.openxmlformats.org/officeDocument/2006/relationships/tags" Target="../tags/tag334.xml"/><Relationship Id="rId3" Type="http://schemas.openxmlformats.org/officeDocument/2006/relationships/image" Target="../media/image35.png"/><Relationship Id="rId2" Type="http://schemas.openxmlformats.org/officeDocument/2006/relationships/tags" Target="../tags/tag333.xml"/><Relationship Id="rId1" Type="http://schemas.openxmlformats.org/officeDocument/2006/relationships/tags" Target="../tags/tag332.xml"/></Relationships>
</file>

<file path=ppt/slides/_rels/slide5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343.xml"/><Relationship Id="rId7" Type="http://schemas.openxmlformats.org/officeDocument/2006/relationships/tags" Target="../tags/tag342.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0" Type="http://schemas.openxmlformats.org/officeDocument/2006/relationships/notesSlide" Target="../notesSlides/notesSlide55.xml"/><Relationship Id="rId1" Type="http://schemas.openxmlformats.org/officeDocument/2006/relationships/tags" Target="../tags/tag336.xml"/></Relationships>
</file>

<file path=ppt/slides/_rels/slide58.xml.rels><?xml version="1.0" encoding="UTF-8" standalone="yes"?>
<Relationships xmlns="http://schemas.openxmlformats.org/package/2006/relationships"><Relationship Id="rId8" Type="http://schemas.openxmlformats.org/officeDocument/2006/relationships/notesSlide" Target="../notesSlides/notesSlide56.xml"/><Relationship Id="rId7" Type="http://schemas.openxmlformats.org/officeDocument/2006/relationships/slideLayout" Target="../slideLayouts/slideLayout12.xml"/><Relationship Id="rId6" Type="http://schemas.openxmlformats.org/officeDocument/2006/relationships/tags" Target="../tags/tag347.xml"/><Relationship Id="rId5" Type="http://schemas.openxmlformats.org/officeDocument/2006/relationships/image" Target="../media/image9.png"/><Relationship Id="rId4" Type="http://schemas.openxmlformats.org/officeDocument/2006/relationships/tags" Target="../tags/tag346.xml"/><Relationship Id="rId3" Type="http://schemas.openxmlformats.org/officeDocument/2006/relationships/image" Target="../media/image5.jpeg"/><Relationship Id="rId2" Type="http://schemas.openxmlformats.org/officeDocument/2006/relationships/tags" Target="../tags/tag345.xml"/><Relationship Id="rId1" Type="http://schemas.openxmlformats.org/officeDocument/2006/relationships/tags" Target="../tags/tag344.xml"/></Relationships>
</file>

<file path=ppt/slides/_rels/slide59.xml.rels><?xml version="1.0" encoding="UTF-8" standalone="yes"?>
<Relationships xmlns="http://schemas.openxmlformats.org/package/2006/relationships"><Relationship Id="rId6" Type="http://schemas.openxmlformats.org/officeDocument/2006/relationships/notesSlide" Target="../notesSlides/notesSlide57.xml"/><Relationship Id="rId5" Type="http://schemas.openxmlformats.org/officeDocument/2006/relationships/slideLayout" Target="../slideLayouts/slideLayout12.xml"/><Relationship Id="rId4" Type="http://schemas.openxmlformats.org/officeDocument/2006/relationships/tags" Target="../tags/tag350.xml"/><Relationship Id="rId3" Type="http://schemas.openxmlformats.org/officeDocument/2006/relationships/image" Target="../media/image9.png"/><Relationship Id="rId2" Type="http://schemas.openxmlformats.org/officeDocument/2006/relationships/tags" Target="../tags/tag349.xml"/><Relationship Id="rId1" Type="http://schemas.openxmlformats.org/officeDocument/2006/relationships/tags" Target="../tags/tag348.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2.xml"/><Relationship Id="rId4" Type="http://schemas.openxmlformats.org/officeDocument/2006/relationships/tags" Target="../tags/tag14.xml"/><Relationship Id="rId3" Type="http://schemas.openxmlformats.org/officeDocument/2006/relationships/image" Target="../media/image7.png"/><Relationship Id="rId2" Type="http://schemas.openxmlformats.org/officeDocument/2006/relationships/tags" Target="../tags/tag13.xml"/><Relationship Id="rId1" Type="http://schemas.openxmlformats.org/officeDocument/2006/relationships/tags" Target="../tags/tag12.xml"/></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58.xml"/><Relationship Id="rId4" Type="http://schemas.openxmlformats.org/officeDocument/2006/relationships/slideLayout" Target="../slideLayouts/slideLayout12.xml"/><Relationship Id="rId3" Type="http://schemas.openxmlformats.org/officeDocument/2006/relationships/tags" Target="../tags/tag352.xml"/><Relationship Id="rId2" Type="http://schemas.openxmlformats.org/officeDocument/2006/relationships/image" Target="../media/image36.png"/><Relationship Id="rId1" Type="http://schemas.openxmlformats.org/officeDocument/2006/relationships/tags" Target="../tags/tag351.xml"/></Relationships>
</file>

<file path=ppt/slides/_rels/slide61.xml.rels><?xml version="1.0" encoding="UTF-8" standalone="yes"?>
<Relationships xmlns="http://schemas.openxmlformats.org/package/2006/relationships"><Relationship Id="rId6" Type="http://schemas.openxmlformats.org/officeDocument/2006/relationships/notesSlide" Target="../notesSlides/notesSlide59.xml"/><Relationship Id="rId5" Type="http://schemas.openxmlformats.org/officeDocument/2006/relationships/slideLayout" Target="../slideLayouts/slideLayout12.xml"/><Relationship Id="rId4" Type="http://schemas.openxmlformats.org/officeDocument/2006/relationships/tags" Target="../tags/tag355.xml"/><Relationship Id="rId3" Type="http://schemas.openxmlformats.org/officeDocument/2006/relationships/image" Target="../media/image9.png"/><Relationship Id="rId2" Type="http://schemas.openxmlformats.org/officeDocument/2006/relationships/tags" Target="../tags/tag354.xml"/><Relationship Id="rId1" Type="http://schemas.openxmlformats.org/officeDocument/2006/relationships/tags" Target="../tags/tag353.xml"/></Relationships>
</file>

<file path=ppt/slides/_rels/slide62.xml.rels><?xml version="1.0" encoding="UTF-8" standalone="yes"?>
<Relationships xmlns="http://schemas.openxmlformats.org/package/2006/relationships"><Relationship Id="rId6" Type="http://schemas.openxmlformats.org/officeDocument/2006/relationships/notesSlide" Target="../notesSlides/notesSlide60.xml"/><Relationship Id="rId5" Type="http://schemas.openxmlformats.org/officeDocument/2006/relationships/slideLayout" Target="../slideLayouts/slideLayout12.xml"/><Relationship Id="rId4" Type="http://schemas.openxmlformats.org/officeDocument/2006/relationships/tags" Target="../tags/tag358.xml"/><Relationship Id="rId3" Type="http://schemas.openxmlformats.org/officeDocument/2006/relationships/image" Target="../media/image4.jpeg"/><Relationship Id="rId2" Type="http://schemas.openxmlformats.org/officeDocument/2006/relationships/tags" Target="../tags/tag357.xml"/><Relationship Id="rId1" Type="http://schemas.openxmlformats.org/officeDocument/2006/relationships/tags" Target="../tags/tag356.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tags" Target="../tags/tag16.xml"/><Relationship Id="rId1" Type="http://schemas.openxmlformats.org/officeDocument/2006/relationships/tags" Target="../tags/tag15.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2.xml"/><Relationship Id="rId4" Type="http://schemas.openxmlformats.org/officeDocument/2006/relationships/tags" Target="../tags/tag19.xml"/><Relationship Id="rId3" Type="http://schemas.openxmlformats.org/officeDocument/2006/relationships/image" Target="../media/image8.png"/><Relationship Id="rId2" Type="http://schemas.openxmlformats.org/officeDocument/2006/relationships/tags" Target="../tags/tag18.xml"/><Relationship Id="rId1" Type="http://schemas.openxmlformats.org/officeDocument/2006/relationships/tags" Target="../tags/tag17.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2.xml"/><Relationship Id="rId5" Type="http://schemas.openxmlformats.org/officeDocument/2006/relationships/tags" Target="../tags/tag22.xml"/><Relationship Id="rId4" Type="http://schemas.openxmlformats.org/officeDocument/2006/relationships/image" Target="../media/image10.png"/><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22" name="文本框 21"/>
          <p:cNvSpPr txBox="1"/>
          <p:nvPr/>
        </p:nvSpPr>
        <p:spPr>
          <a:xfrm>
            <a:off x="1392722" y="2141142"/>
            <a:ext cx="9407827" cy="1445260"/>
          </a:xfrm>
          <a:prstGeom prst="rect">
            <a:avLst/>
          </a:prstGeom>
          <a:noFill/>
        </p:spPr>
        <p:txBody>
          <a:bodyPr wrap="square" rtlCol="0">
            <a:spAutoFit/>
          </a:bodyPr>
          <a:lstStyle/>
          <a:p>
            <a:pPr algn="ctr" fontAlgn="auto">
              <a:lnSpc>
                <a:spcPct val="100000"/>
              </a:lnSpc>
            </a:pP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应</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用</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文</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写</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作</a:t>
            </a:r>
            <a:endParaRPr lang="zh-CN" altLang="en-US" sz="8800" b="1" kern="100" spc="-1400" dirty="0">
              <a:solidFill>
                <a:schemeClr val="accent1"/>
              </a:solidFill>
              <a:uFillTx/>
              <a:latin typeface="微软雅黑" panose="020B0503020204020204" charset="-122"/>
              <a:ea typeface="微软雅黑" panose="020B0503020204020204" charset="-122"/>
              <a:cs typeface="微软雅黑" panose="020B0503020204020204" charset="-122"/>
              <a:sym typeface="+mn-lt"/>
            </a:endParaRPr>
          </a:p>
        </p:txBody>
      </p:sp>
      <p:sp>
        <p:nvSpPr>
          <p:cNvPr id="23"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amond(in)">
                                      <p:cBhvr>
                                        <p:cTn id="7" dur="2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nvPicPr>
        <p:blipFill>
          <a:blip r:embed="rId1"/>
          <a:stretch>
            <a:fillRect/>
          </a:stretch>
        </p:blipFill>
        <p:spPr>
          <a:xfrm>
            <a:off x="7446010" y="4209415"/>
            <a:ext cx="4141470" cy="207518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条据类</a:t>
              </a:r>
              <a:endParaRPr lang="en-US" altLang="zh-CN" sz="2400" dirty="0">
                <a:solidFill>
                  <a:srgbClr val="418783"/>
                </a:solidFill>
                <a:cs typeface="+mn-ea"/>
                <a:sym typeface="+mn-lt"/>
              </a:endParaRPr>
            </a:p>
          </p:txBody>
        </p:sp>
      </p:grpSp>
      <p:sp>
        <p:nvSpPr>
          <p:cNvPr id="13" name="矩形 12"/>
          <p:cNvSpPr/>
          <p:nvPr>
            <p:custDataLst>
              <p:tags r:id="rId2"/>
            </p:custDataLst>
          </p:nvPr>
        </p:nvSpPr>
        <p:spPr>
          <a:xfrm>
            <a:off x="1473835" y="1634490"/>
            <a:ext cx="9039225" cy="4120515"/>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三、凭证性条据</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凭证性条据是人们在生活中交接财物时用来作为凭证的单据。</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（一）凭证性条据的种类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收条</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收条有时也称“收据”，指在收到其他个人或单位的钱物后，专门立下的凭据，交给对方。收条可写一份，也可采用两联单或三联单的形式以便日后核实之用。其中第一联是存根，第二联或第三联在加盖公章后交由付方，作为其回单位的报销凭证。</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归还钱物时，如果被借方不在场，而由他人出面代为收下时，代收者应出具收条。此类收条亦被称为“代收条”。若被借方在场，则只需交还给借方借条，而不必出具收条。</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收条要求写明什么时间收到何人的什么东西、数量。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条据类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537970"/>
            <a:ext cx="4455160" cy="4001135"/>
          </a:xfrm>
          <a:prstGeom prst="rect">
            <a:avLst/>
          </a:prstGeom>
        </p:spPr>
        <p:txBody>
          <a:bodyPr wrap="square">
            <a:noAutofit/>
          </a:bodyPr>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借条</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借条又叫借据，是指在借到个人或单位的钱物时所写的条据。借条是一种非正式契约，通常在归还钱物后由立据者收回或当场销毁。</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若是向个人借钱借物时所写的条据，借方可只写一张借条；若是向单位借钱借物时所写的条据，借方须写两张借条，借方和单位各保留一份。</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借条上应标明“借条”二字。正文中应明确写清借了什么、借了多少、归还期限等内容。向单位借钱借物还应写明其用途。最后须在借条后面签名盖章、标上日期。</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custDataLst>
              <p:tags r:id="rId2"/>
            </p:custDataLst>
          </p:nvPr>
        </p:nvPicPr>
        <p:blipFill>
          <a:blip r:embed="rId3"/>
          <a:stretch>
            <a:fillRect/>
          </a:stretch>
        </p:blipFill>
        <p:spPr>
          <a:xfrm>
            <a:off x="5954395" y="1537970"/>
            <a:ext cx="5303520" cy="3611880"/>
          </a:xfrm>
          <a:prstGeom prst="rect">
            <a:avLst/>
          </a:prstGeom>
        </p:spPr>
      </p:pic>
      <p:pic>
        <p:nvPicPr>
          <p:cNvPr id="3" name="图片 2" descr="左1"/>
          <p:cNvPicPr>
            <a:picLocks noChangeAspect="1"/>
          </p:cNvPicPr>
          <p:nvPr>
            <p:custDataLst>
              <p:tags r:id="rId4"/>
            </p:custDataLst>
          </p:nvPr>
        </p:nvPicPr>
        <p:blipFill>
          <a:blip r:embed="rId5"/>
          <a:stretch>
            <a:fillRect/>
          </a:stretch>
        </p:blipFill>
        <p:spPr>
          <a:xfrm>
            <a:off x="652780" y="4161155"/>
            <a:ext cx="2982595" cy="203263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条据类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002790" y="1951990"/>
            <a:ext cx="7948295" cy="3260725"/>
          </a:xfrm>
          <a:prstGeom prst="rect">
            <a:avLst/>
          </a:prstGeom>
        </p:spPr>
        <p:txBody>
          <a:bodyPr wrap="square">
            <a:noAutofit/>
          </a:bodyPr>
          <a:p>
            <a:pPr indent="457200" algn="ctr"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借</a:t>
            </a:r>
            <a:r>
              <a:rPr lang="en-US" b="1" dirty="0">
                <a:solidFill>
                  <a:schemeClr val="accent1"/>
                </a:solidFill>
                <a:latin typeface="微软雅黑" panose="020B0503020204020204" charset="-122"/>
                <a:ea typeface="微软雅黑" panose="020B0503020204020204" charset="-122"/>
                <a:cs typeface="微软雅黑" panose="020B0503020204020204" charset="-122"/>
              </a:rPr>
              <a:t>  </a:t>
            </a:r>
            <a:r>
              <a:rPr b="1" dirty="0">
                <a:solidFill>
                  <a:schemeClr val="accent1"/>
                </a:solidFill>
                <a:latin typeface="微软雅黑" panose="020B0503020204020204" charset="-122"/>
                <a:ea typeface="微软雅黑" panose="020B0503020204020204" charset="-122"/>
                <a:cs typeface="微软雅黑" panose="020B0503020204020204" charset="-122"/>
              </a:rPr>
              <a:t>条</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今借到 ××× 同志人民币 ××× 元整，借期为半年（×× 年 ×× 月×× 日归还）。此据。</a:t>
            </a:r>
            <a:r>
              <a:rPr lang="en-US" sz="1600" dirty="0">
                <a:solidFill>
                  <a:schemeClr val="tx1"/>
                </a:solidFill>
                <a:latin typeface="仿宋" panose="02010609060101010101" charset="-122"/>
                <a:ea typeface="仿宋" panose="02010609060101010101" charset="-122"/>
                <a:cs typeface="仿宋" panose="02010609060101010101" charset="-122"/>
              </a:rPr>
              <a:t>                                                                                                                                    </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2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借款人：×××</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证人：×××</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年 ×× 月 ×× 日</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1664335" y="4770120"/>
            <a:ext cx="8667750" cy="822960"/>
          </a:xfrm>
          <a:prstGeom prst="rect">
            <a:avLst/>
          </a:prstGeom>
          <a:noFill/>
        </p:spPr>
        <p:txBody>
          <a:bodyPr wrap="square" rtlCol="0" anchor="t">
            <a:spAutoFit/>
          </a:bodyPr>
          <a:p>
            <a:pPr>
              <a:lnSpc>
                <a:spcPct val="140000"/>
              </a:lnSpc>
            </a:pPr>
            <a:r>
              <a:rPr lang="en-US" altLang="zh-CN"/>
              <a:t>   </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【评析】这则借条写明了借款的数额、归还的日期，并有证人证明，这样做可以避免以后产生不必要的纠纷。</a:t>
            </a:r>
            <a:endParaRPr lang="zh-CN" altLang="en-US" sz="16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左1"/>
          <p:cNvPicPr>
            <a:picLocks noChangeAspect="1"/>
          </p:cNvPicPr>
          <p:nvPr>
            <p:custDataLst>
              <p:tags r:id="rId1"/>
            </p:custDataLst>
          </p:nvPr>
        </p:nvPicPr>
        <p:blipFill>
          <a:blip r:embed="rId2"/>
          <a:stretch>
            <a:fillRect/>
          </a:stretch>
        </p:blipFill>
        <p:spPr>
          <a:xfrm>
            <a:off x="652780" y="4161155"/>
            <a:ext cx="2982595" cy="203263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条据类</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219835" y="1620520"/>
            <a:ext cx="5171440" cy="3760470"/>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领条</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领条，即个人或某一机关单位向另一机关单位领取钱物时，给发放钱物者留下来保存的条据。</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如果普遍发放物品，单位会造出表格，由领取人签字即可。如果单独为某班组或某人发放，则不适合造表，就需要领取者写领条了。领条存留在发放人那里，作为已领取的凭证。</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如果是代替他人领取钱物，则应注明“代领”二字，并写上代领者与被代领者的姓名。领条要写明何时从何处领取到什么物件及数量。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4"/>
            </p:custDataLst>
          </p:nvPr>
        </p:nvPicPr>
        <p:blipFill>
          <a:blip r:embed="rId5"/>
          <a:stretch>
            <a:fillRect/>
          </a:stretch>
        </p:blipFill>
        <p:spPr>
          <a:xfrm>
            <a:off x="7022465" y="1393190"/>
            <a:ext cx="4117975" cy="407162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条据类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002790" y="2109470"/>
            <a:ext cx="7948295" cy="2872740"/>
          </a:xfrm>
          <a:prstGeom prst="rect">
            <a:avLst/>
          </a:prstGeom>
        </p:spPr>
        <p:txBody>
          <a:bodyPr wrap="square">
            <a:noAutofit/>
          </a:bodyPr>
          <a:p>
            <a:pPr indent="457200" algn="ctr"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仿宋" panose="02010609060101010101" charset="-122"/>
                <a:ea typeface="仿宋" panose="02010609060101010101" charset="-122"/>
                <a:cs typeface="仿宋" panose="02010609060101010101" charset="-122"/>
              </a:rPr>
              <a:t>领</a:t>
            </a:r>
            <a:r>
              <a:rPr lang="en-US" b="1" dirty="0">
                <a:solidFill>
                  <a:schemeClr val="accent1"/>
                </a:solidFill>
                <a:latin typeface="仿宋" panose="02010609060101010101" charset="-122"/>
                <a:ea typeface="仿宋" panose="02010609060101010101" charset="-122"/>
                <a:cs typeface="仿宋" panose="02010609060101010101" charset="-122"/>
              </a:rPr>
              <a:t>    </a:t>
            </a:r>
            <a:r>
              <a:rPr b="1" dirty="0">
                <a:solidFill>
                  <a:schemeClr val="accent1"/>
                </a:solidFill>
                <a:latin typeface="仿宋" panose="02010609060101010101" charset="-122"/>
                <a:ea typeface="仿宋" panose="02010609060101010101" charset="-122"/>
                <a:cs typeface="仿宋" panose="02010609060101010101" charset="-122"/>
              </a:rPr>
              <a:t>条</a:t>
            </a:r>
            <a:endParaRPr b="1" dirty="0">
              <a:solidFill>
                <a:schemeClr val="accent1"/>
              </a:solidFill>
              <a:latin typeface="仿宋" panose="02010609060101010101" charset="-122"/>
              <a:ea typeface="仿宋" panose="02010609060101010101" charset="-122"/>
              <a:cs typeface="仿宋" panose="02010609060101010101"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今领到人力资源部发放的物品有：华为笔记本五台，惠普打印机壹台，华为投影仪壹台，电子显示屏壹个。</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此据。</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部门经理：×××</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年 ×× 月 ×× 日</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1664335" y="4770120"/>
            <a:ext cx="8667750" cy="822960"/>
          </a:xfrm>
          <a:prstGeom prst="rect">
            <a:avLst/>
          </a:prstGeom>
          <a:noFill/>
        </p:spPr>
        <p:txBody>
          <a:bodyPr wrap="square" rtlCol="0" anchor="t">
            <a:spAutoFit/>
          </a:bodyPr>
          <a:p>
            <a:pPr>
              <a:lnSpc>
                <a:spcPct val="140000"/>
              </a:lnSpc>
            </a:pPr>
            <a:r>
              <a:rPr lang="en-US" altLang="zh-CN"/>
              <a:t>   </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【评析】这则领条写明了领取的物品、数量及领取人的姓名和时间，是一个规范的领条的写法。</a:t>
            </a:r>
            <a:endParaRPr lang="zh-CN" altLang="en-US" sz="16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条据类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450340" y="1583690"/>
            <a:ext cx="9707880" cy="3760470"/>
          </a:xfrm>
          <a:prstGeom prst="rect">
            <a:avLst/>
          </a:prstGeom>
        </p:spPr>
        <p:txBody>
          <a:bodyPr wrap="square">
            <a:noAutofit/>
          </a:bodyPr>
          <a:p>
            <a:pPr indent="406400" algn="ctr" fontAlgn="auto">
              <a:lnSpc>
                <a:spcPct val="90000"/>
              </a:lnSpc>
              <a:spcAft>
                <a:spcPts val="600"/>
              </a:spcAft>
              <a:extLst>
                <a:ext uri="{35155182-B16C-46BC-9424-99874614C6A1}">
                  <wpsdc:indentchars xmlns:wpsdc="http://www.wps.cn/officeDocument/2017/drawingmlCustomData" val="200" checksum="1740828767"/>
                </a:ext>
              </a:extLst>
            </a:pPr>
            <a:r>
              <a:rPr sz="1600" b="1" dirty="0">
                <a:solidFill>
                  <a:schemeClr val="accent1"/>
                </a:solidFill>
                <a:latin typeface="微软雅黑" panose="020B0503020204020204" charset="-122"/>
                <a:ea typeface="微软雅黑" panose="020B0503020204020204" charset="-122"/>
                <a:cs typeface="微软雅黑" panose="020B0503020204020204" charset="-122"/>
              </a:rPr>
              <a:t>借条和欠条的区别</a:t>
            </a:r>
            <a:endParaRPr sz="1600" b="1" dirty="0">
              <a:solidFill>
                <a:schemeClr val="accent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一、产生的原因不同</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借条主要是因借款而产生的；而欠条产生的原因是多种多样的，任何能以金钱为给付内容的债都能产生欠条。</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二、性质不同</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借条反映的是当事人之间借款合同关系，借条本身是借款合同的凭证，每一个借条背后都是一个借款合同；而欠条则是当事人之间的一个结算结果，反映的是当事人之间单纯的债权债务关系。</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三、诉讼时效不同</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对于注明了还款期限的借条和欠条，诉讼时效均从其注明的还款期限之日起两年。没有注明还款期限时，两者的诉讼时效是有区别的：对于没有注明还款期限的借条，出借人可以随时向借款人要求还款，诉讼时效从权利人主张权利之时开始计算，时间为两年。权利人再次主张权利的，诉讼时效中断。但是如果出借人在借款人出具借条的20 年内不主张权利，则丧失胜诉权；没有注明还款期限的欠条，出借人也可以随时要求返还，诉讼时效从权利人主张权利之日起两年，同样适用诉讼时效中断的规定。但是从出具欠条之日起，两年内不主张权利的，丧失胜诉权。</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四、证明力不同</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举证时，借条持有人一般只需向法官简单陈述借款的事实经过即可。欠条持有人必须向法官陈述欠条形成的事实；如果对方否认，欠条持有人必须进一步举证证明欠条形成的事实，否则法院很可能不予支持其诉求</a:t>
            </a:r>
            <a:r>
              <a:rPr lang="zh-CN" sz="1400" dirty="0">
                <a:solidFill>
                  <a:schemeClr val="tx1"/>
                </a:solidFill>
                <a:latin typeface="仿宋" panose="02010609060101010101" charset="-122"/>
                <a:ea typeface="仿宋" panose="02010609060101010101" charset="-122"/>
                <a:cs typeface="仿宋" panose="02010609060101010101" charset="-122"/>
              </a:rPr>
              <a:t>。</a:t>
            </a:r>
            <a:endParaRPr lang="zh-CN" sz="14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custDataLst>
              <p:tags r:id="rId2"/>
            </p:custDataLst>
          </p:nvPr>
        </p:nvSpPr>
        <p:spPr>
          <a:xfrm>
            <a:off x="1546225" y="148463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拓展阅读</a:t>
            </a:r>
            <a:endParaRPr lang="zh-CN" altLang="en-US" b="1">
              <a:solidFill>
                <a:schemeClr val="accent1"/>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左1"/>
          <p:cNvPicPr>
            <a:picLocks noChangeAspect="1"/>
          </p:cNvPicPr>
          <p:nvPr/>
        </p:nvPicPr>
        <p:blipFill>
          <a:blip r:embed="rId1"/>
          <a:stretch>
            <a:fillRect/>
          </a:stretch>
        </p:blipFill>
        <p:spPr>
          <a:xfrm>
            <a:off x="652780" y="4161155"/>
            <a:ext cx="2982595" cy="203263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条据类</a:t>
              </a:r>
              <a:endParaRPr lang="en-US" altLang="zh-CN" sz="2400" dirty="0">
                <a:solidFill>
                  <a:srgbClr val="418783"/>
                </a:solidFill>
                <a:cs typeface="+mn-ea"/>
                <a:sym typeface="+mn-lt"/>
              </a:endParaRPr>
            </a:p>
          </p:txBody>
        </p:sp>
      </p:grpSp>
      <p:sp>
        <p:nvSpPr>
          <p:cNvPr id="13" name="矩形 12"/>
          <p:cNvSpPr/>
          <p:nvPr>
            <p:custDataLst>
              <p:tags r:id="rId2"/>
            </p:custDataLst>
          </p:nvPr>
        </p:nvSpPr>
        <p:spPr>
          <a:xfrm>
            <a:off x="1569085" y="1484630"/>
            <a:ext cx="4737735" cy="4048760"/>
          </a:xfrm>
          <a:prstGeom prst="rect">
            <a:avLst/>
          </a:prstGeom>
        </p:spPr>
        <p:txBody>
          <a:bodyPr wrap="square">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（二）凭证性条据的格式与写作方法</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在第一行中间写上“借条”“欠条”“领条”“收条”等字样。</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第二行空两格写“借到”“收到”“领到”“暂欠”等字样。有的在字样前加“今”字表明时间。之后写对方单位名称（或当事人姓名）、财物名称及数量。之后紧跟正文写“此据”二字。</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在条据右下方写上单位名称、经手人姓名及日期，并加盖公章。</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custDataLst>
              <p:tags r:id="rId3"/>
            </p:custDataLst>
          </p:nvPr>
        </p:nvPicPr>
        <p:blipFill>
          <a:blip r:embed="rId4"/>
          <a:stretch>
            <a:fillRect/>
          </a:stretch>
        </p:blipFill>
        <p:spPr>
          <a:xfrm>
            <a:off x="7011670" y="1580515"/>
            <a:ext cx="3848100" cy="385762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条据类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688590" y="1583690"/>
            <a:ext cx="7495540" cy="2813050"/>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 下面是一位学生写给辅导员的请假条，请指出此条据的错误并改正。</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ctr" fontAlgn="auto">
              <a:lnSpc>
                <a:spcPct val="12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仿宋" panose="02010609060101010101" charset="-122"/>
              <a:ea typeface="仿宋" panose="02010609060101010101" charset="-122"/>
              <a:cs typeface="微软雅黑" panose="020B0503020204020204" charset="-122"/>
            </a:endParaRPr>
          </a:p>
          <a:p>
            <a:pPr indent="406400" algn="ct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微软雅黑" panose="020B0503020204020204" charset="-122"/>
              </a:rPr>
              <a:t>请假条</a:t>
            </a:r>
            <a:endParaRPr sz="1600" dirty="0">
              <a:solidFill>
                <a:schemeClr val="tx1"/>
              </a:solidFill>
              <a:latin typeface="仿宋" panose="02010609060101010101" charset="-122"/>
              <a:ea typeface="仿宋" panose="02010609060101010101"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微软雅黑" panose="020B0503020204020204" charset="-122"/>
              </a:rPr>
              <a:t>因有事，须请假，望批准。</a:t>
            </a:r>
            <a:endParaRPr sz="1600" dirty="0">
              <a:solidFill>
                <a:schemeClr val="tx1"/>
              </a:solidFill>
              <a:latin typeface="仿宋" panose="02010609060101010101" charset="-122"/>
              <a:ea typeface="仿宋" panose="02010609060101010101" charset="-122"/>
              <a:cs typeface="微软雅黑" panose="020B0503020204020204" charset="-122"/>
            </a:endParaRPr>
          </a:p>
          <a:p>
            <a:pPr indent="406400" algn="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李晓</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20×× 年 ×× 月 ×× 日</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custDataLst>
              <p:tags r:id="rId2"/>
            </p:custDataLst>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病文纠错</a:t>
            </a:r>
            <a:endParaRPr lang="en-US" altLang="zh-CN" b="1">
              <a:solidFill>
                <a:schemeClr val="accent1"/>
              </a:solidFill>
            </a:endParaRPr>
          </a:p>
        </p:txBody>
      </p:sp>
      <p:pic>
        <p:nvPicPr>
          <p:cNvPr id="3" name="图片 2" descr="33"/>
          <p:cNvPicPr>
            <a:picLocks noChangeAspect="1"/>
          </p:cNvPicPr>
          <p:nvPr>
            <p:custDataLst>
              <p:tags r:id="rId3"/>
            </p:custDataLst>
          </p:nvPr>
        </p:nvPicPr>
        <p:blipFill>
          <a:blip r:embed="rId4"/>
          <a:stretch>
            <a:fillRect/>
          </a:stretch>
        </p:blipFill>
        <p:spPr>
          <a:xfrm>
            <a:off x="8205470" y="4589780"/>
            <a:ext cx="3382010" cy="169481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左1"/>
          <p:cNvPicPr>
            <a:picLocks noChangeAspect="1"/>
          </p:cNvPicPr>
          <p:nvPr>
            <p:custDataLst>
              <p:tags r:id="rId1"/>
            </p:custDataLst>
          </p:nvPr>
        </p:nvPicPr>
        <p:blipFill>
          <a:blip r:embed="rId2"/>
          <a:stretch>
            <a:fillRect/>
          </a:stretch>
        </p:blipFill>
        <p:spPr>
          <a:xfrm>
            <a:off x="652780" y="4161155"/>
            <a:ext cx="2982595" cy="203263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240155" y="1484630"/>
            <a:ext cx="5017770" cy="417703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一、介绍信</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（一）介绍信的概念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介绍信是一种具有介绍和证明双重作用的信函。它是机关团体、企事业单位派本单位人员前往有关部门商洽事情、联系工作、参观学习或者出席会议时所使用的一种专用书信。持信人可凭介绍信同有关机构或个人联系、商洽相关事项，并得到对方的信任和支持；授信机构和个人则可从中了解被介绍人的姓名、身份、政治面貌，以及要办什么事情、有什么具体要求和期望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4"/>
            </p:custDataLst>
          </p:nvPr>
        </p:nvPicPr>
        <p:blipFill>
          <a:blip r:embed="rId5"/>
          <a:stretch>
            <a:fillRect/>
          </a:stretch>
        </p:blipFill>
        <p:spPr>
          <a:xfrm>
            <a:off x="6603365" y="1602105"/>
            <a:ext cx="4509770" cy="394208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左1"/>
          <p:cNvPicPr>
            <a:picLocks noChangeAspect="1"/>
          </p:cNvPicPr>
          <p:nvPr>
            <p:custDataLst>
              <p:tags r:id="rId1"/>
            </p:custDataLst>
          </p:nvPr>
        </p:nvPicPr>
        <p:blipFill>
          <a:blip r:embed="rId2"/>
          <a:stretch>
            <a:fillRect/>
          </a:stretch>
        </p:blipFill>
        <p:spPr>
          <a:xfrm>
            <a:off x="652780" y="4161155"/>
            <a:ext cx="2982595" cy="203263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510030" y="1618615"/>
            <a:ext cx="4731385" cy="3760470"/>
          </a:xfrm>
          <a:prstGeom prst="rect">
            <a:avLst/>
          </a:prstGeom>
        </p:spPr>
        <p:txBody>
          <a:bodyPr wrap="square">
            <a:noAutofit/>
          </a:bodyPr>
          <a:p>
            <a:pPr indent="457200" algn="just" fontAlgn="auto">
              <a:lnSpc>
                <a:spcPct val="130000"/>
              </a:lnSpc>
              <a:spcAft>
                <a:spcPts val="600"/>
              </a:spcAf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（二）介绍信的种类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1. 手写式介绍信</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手写式介绍信是一种较常见的介绍信，一般书写在公文信纸或机关、团体、单位自制的信笺上，最后加盖公章即可。</a:t>
            </a:r>
            <a:endParaRPr sz="1600" dirty="0">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2. 印刷式介绍信</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印刷式介绍信是一种正式的介绍信，内容、格式固定，铅印成文，使用者只需填写姓名、单位，并加盖公章即可。印刷式介绍信可以细分为以下两种。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4"/>
            </p:custDataLst>
          </p:nvPr>
        </p:nvPicPr>
        <p:blipFill>
          <a:blip r:embed="rId5"/>
          <a:stretch>
            <a:fillRect/>
          </a:stretch>
        </p:blipFill>
        <p:spPr>
          <a:xfrm>
            <a:off x="7263765" y="1080135"/>
            <a:ext cx="3763645" cy="455739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6"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文本框 18"/>
          <p:cNvSpPr txBox="1"/>
          <p:nvPr/>
        </p:nvSpPr>
        <p:spPr>
          <a:xfrm>
            <a:off x="807720" y="1238431"/>
            <a:ext cx="10576560" cy="1586230"/>
          </a:xfrm>
          <a:prstGeom prst="rect">
            <a:avLst/>
          </a:prstGeom>
          <a:noFill/>
        </p:spPr>
        <p:txBody>
          <a:bodyPr wrap="square">
            <a:spAutoFit/>
          </a:bodyPr>
          <a:lstStyle/>
          <a:p>
            <a:pPr algn="ctr">
              <a:lnSpc>
                <a:spcPct val="180000"/>
              </a:lnSpc>
              <a:spcBef>
                <a:spcPts val="0"/>
              </a:spcBef>
            </a:pPr>
            <a:r>
              <a:rPr lang="en-US" altLang="zh-CN" sz="5400" b="1" dirty="0">
                <a:solidFill>
                  <a:srgbClr val="418783"/>
                </a:solidFill>
                <a:latin typeface="微软雅黑" panose="020B0503020204020204" charset="-122"/>
                <a:ea typeface="微软雅黑" panose="020B0503020204020204" charset="-122"/>
                <a:cs typeface="+mn-ea"/>
                <a:sym typeface="+mn-lt"/>
              </a:rPr>
              <a:t>项目二　日常应用文写作</a:t>
            </a:r>
            <a:endParaRPr lang="en-US" altLang="zh-CN" sz="5400" b="1" dirty="0">
              <a:solidFill>
                <a:srgbClr val="418783"/>
              </a:solidFill>
              <a:latin typeface="微软雅黑" panose="020B0503020204020204" charset="-122"/>
              <a:ea typeface="微软雅黑" panose="020B0503020204020204" charset="-122"/>
              <a:cs typeface="+mn-ea"/>
              <a:sym typeface="+mn-lt"/>
            </a:endParaRPr>
          </a:p>
        </p:txBody>
      </p:sp>
      <p:sp>
        <p:nvSpPr>
          <p:cNvPr id="3" name="矩形 2"/>
          <p:cNvSpPr/>
          <p:nvPr>
            <p:custDataLst>
              <p:tags r:id="rId2"/>
            </p:custDataLst>
          </p:nvPr>
        </p:nvSpPr>
        <p:spPr>
          <a:xfrm>
            <a:off x="2559050" y="2940685"/>
            <a:ext cx="6868160" cy="1445260"/>
          </a:xfrm>
          <a:prstGeom prst="rect">
            <a:avLst/>
          </a:prstGeom>
        </p:spPr>
        <p:txBody>
          <a:bodyPr wrap="square">
            <a:spAutoFit/>
          </a:bodyPr>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dirty="0">
                <a:solidFill>
                  <a:schemeClr val="accent1"/>
                </a:solidFill>
                <a:latin typeface="微软雅黑" panose="020B0503020204020204" charset="-122"/>
                <a:ea typeface="微软雅黑" panose="020B0503020204020204" charset="-122"/>
                <a:cs typeface="微软雅黑" panose="020B0503020204020204" charset="-122"/>
              </a:rPr>
              <a:t> 任务一　条据类</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dirty="0">
                <a:solidFill>
                  <a:schemeClr val="accent1"/>
                </a:solidFill>
                <a:latin typeface="微软雅黑" panose="020B0503020204020204" charset="-122"/>
                <a:ea typeface="微软雅黑" panose="020B0503020204020204" charset="-122"/>
                <a:cs typeface="微软雅黑" panose="020B0503020204020204" charset="-122"/>
              </a:rPr>
              <a:t> 任务二　专用书信类</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lang="en-US" sz="2000" dirty="0">
                <a:solidFill>
                  <a:schemeClr val="accent1"/>
                </a:solidFill>
                <a:latin typeface="微软雅黑" panose="020B0503020204020204" charset="-122"/>
                <a:ea typeface="微软雅黑" panose="020B0503020204020204" charset="-122"/>
                <a:cs typeface="微软雅黑" panose="020B0503020204020204" charset="-122"/>
              </a:rPr>
              <a:t> </a:t>
            </a:r>
            <a:r>
              <a:rPr sz="2000" dirty="0">
                <a:solidFill>
                  <a:schemeClr val="accent1"/>
                </a:solidFill>
                <a:latin typeface="微软雅黑" panose="020B0503020204020204" charset="-122"/>
                <a:ea typeface="微软雅黑" panose="020B0503020204020204" charset="-122"/>
                <a:cs typeface="微软雅黑" panose="020B0503020204020204" charset="-122"/>
              </a:rPr>
              <a:t>任务三　申请书、建议书、倡议书</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pic>
        <p:nvPicPr>
          <p:cNvPr id="3" name="图片 2"/>
          <p:cNvPicPr>
            <a:picLocks noChangeAspect="1"/>
          </p:cNvPicPr>
          <p:nvPr>
            <p:custDataLst>
              <p:tags r:id="rId1"/>
            </p:custDataLst>
          </p:nvPr>
        </p:nvPicPr>
        <p:blipFill>
          <a:blip r:embed="rId2"/>
          <a:stretch>
            <a:fillRect/>
          </a:stretch>
        </p:blipFill>
        <p:spPr>
          <a:xfrm>
            <a:off x="6290945" y="2298065"/>
            <a:ext cx="4842510" cy="1718945"/>
          </a:xfrm>
          <a:prstGeom prst="rect">
            <a:avLst/>
          </a:prstGeom>
        </p:spPr>
      </p:pic>
      <p:sp>
        <p:nvSpPr>
          <p:cNvPr id="4" name="文本框 3"/>
          <p:cNvSpPr txBox="1"/>
          <p:nvPr/>
        </p:nvSpPr>
        <p:spPr>
          <a:xfrm>
            <a:off x="1140460" y="1720850"/>
            <a:ext cx="4878070" cy="3512820"/>
          </a:xfrm>
          <a:prstGeom prst="rect">
            <a:avLst/>
          </a:prstGeom>
          <a:noFill/>
        </p:spPr>
        <p:txBody>
          <a:bodyPr wrap="square" rtlCol="0" anchor="t">
            <a:spAutoFit/>
          </a:bodyPr>
          <a:p>
            <a:pPr indent="406400" algn="just" fontAlgn="auto">
              <a:lnSpc>
                <a:spcPct val="17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（1）带存根的介绍信（图 2-1）。其通常一式两联，存根联由开介绍信一方留档备查，正式联由被介绍人随身携带。格式统一的介绍信方便使用，只需填写相应内容即可，可以提高工作效率，是公用介绍信中使用得较多的一种。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7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（2）不带存根的介绍信。它与带存根的介绍信在正文的内容、格式上没有差别，也是随用随填，只是未留存根而已。</a:t>
            </a:r>
            <a:endParaRPr lang="zh-CN" altLang="en-US" sz="1600" dirty="0">
              <a:latin typeface="微软雅黑" panose="020B0503020204020204" charset="-122"/>
              <a:ea typeface="微软雅黑" panose="020B0503020204020204" charset="-122"/>
              <a:cs typeface="微软雅黑" panose="020B0503020204020204" charset="-122"/>
              <a:sym typeface="+mn-ea"/>
            </a:endParaRPr>
          </a:p>
        </p:txBody>
      </p:sp>
      <p:pic>
        <p:nvPicPr>
          <p:cNvPr id="5" name="图片 4" descr="33"/>
          <p:cNvPicPr>
            <a:picLocks noChangeAspect="1"/>
          </p:cNvPicPr>
          <p:nvPr>
            <p:custDataLst>
              <p:tags r:id="rId3"/>
            </p:custDataLst>
          </p:nvPr>
        </p:nvPicPr>
        <p:blipFill>
          <a:blip r:embed="rId4"/>
          <a:stretch>
            <a:fillRect/>
          </a:stretch>
        </p:blipFill>
        <p:spPr>
          <a:xfrm>
            <a:off x="7446010" y="4209415"/>
            <a:ext cx="4141470" cy="207518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1419860"/>
            <a:chOff x="359912" y="182120"/>
            <a:chExt cx="8031912" cy="141986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141986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a:p>
              <a:pPr>
                <a:lnSpc>
                  <a:spcPct val="180000"/>
                </a:lnSpc>
                <a:spcBef>
                  <a:spcPts val="0"/>
                </a:spcBef>
              </a:pPr>
              <a:endParaRPr lang="en-US" altLang="zh-CN" sz="2400" dirty="0">
                <a:solidFill>
                  <a:srgbClr val="418783"/>
                </a:solidFill>
                <a:cs typeface="+mn-ea"/>
                <a:sym typeface="+mn-lt"/>
              </a:endParaRPr>
            </a:p>
          </p:txBody>
        </p:sp>
      </p:grpSp>
      <p:grpSp>
        <p:nvGrpSpPr>
          <p:cNvPr id="4" name="Group 3"/>
          <p:cNvGrpSpPr/>
          <p:nvPr/>
        </p:nvGrpSpPr>
        <p:grpSpPr bwMode="auto">
          <a:xfrm>
            <a:off x="7026226" y="1894880"/>
            <a:ext cx="3142615" cy="963931"/>
            <a:chOff x="1603804" y="2220559"/>
            <a:chExt cx="4190339" cy="1285257"/>
          </a:xfrm>
        </p:grpSpPr>
        <p:sp>
          <p:nvSpPr>
            <p:cNvPr id="3" name="Text Placeholder 2"/>
            <p:cNvSpPr txBox="1"/>
            <p:nvPr>
              <p:custDataLst>
                <p:tags r:id="rId1"/>
              </p:custDataLst>
            </p:nvPr>
          </p:nvSpPr>
          <p:spPr>
            <a:xfrm>
              <a:off x="1603804" y="2220559"/>
              <a:ext cx="2270861" cy="26162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en-GB" sz="1600" b="1" dirty="0">
                  <a:solidFill>
                    <a:schemeClr val="accent1"/>
                  </a:solidFill>
                  <a:latin typeface="微软雅黑" panose="020B0503020204020204" charset="-122"/>
                  <a:ea typeface="微软雅黑" panose="020B0503020204020204" charset="-122"/>
                  <a:cs typeface="Clear Sans" panose="020B0503030202020304" pitchFamily="34" charset="0"/>
                </a:rPr>
                <a:t>4. 结尾</a:t>
              </a:r>
              <a:endParaRPr lang="en-GB" sz="1600" b="1" dirty="0">
                <a:solidFill>
                  <a:schemeClr val="accent1"/>
                </a:solidFill>
                <a:latin typeface="微软雅黑" panose="020B0503020204020204" charset="-122"/>
                <a:ea typeface="微软雅黑" panose="020B0503020204020204" charset="-122"/>
                <a:cs typeface="Clear Sans" panose="020B0503030202020304" pitchFamily="34" charset="0"/>
              </a:endParaRPr>
            </a:p>
          </p:txBody>
        </p:sp>
        <p:sp>
          <p:nvSpPr>
            <p:cNvPr id="5" name="TextBox 5"/>
            <p:cNvSpPr txBox="1"/>
            <p:nvPr>
              <p:custDataLst>
                <p:tags r:id="rId2"/>
              </p:custDataLst>
            </p:nvPr>
          </p:nvSpPr>
          <p:spPr>
            <a:xfrm>
              <a:off x="1680007" y="2560077"/>
              <a:ext cx="4114136" cy="945739"/>
            </a:xfrm>
            <a:prstGeom prst="rect">
              <a:avLst/>
            </a:prstGeom>
            <a:noFill/>
          </p:spPr>
          <p:txBody>
            <a:bodyPr wrap="square" lIns="0" tIns="0" rIns="0" bIns="0">
              <a:spAutoFit/>
            </a:bodyPr>
            <a:lstStyle/>
            <a:p>
              <a:pPr defTabSz="1087755">
                <a:lnSpc>
                  <a:spcPct val="11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正文末尾写上“请予接洽为”“请予以协助”等。另起一行写上“此致 敬礼”等表示敬意或祝愿的话。</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grpSp>
        <p:nvGrpSpPr>
          <p:cNvPr id="12" name="Group 6"/>
          <p:cNvGrpSpPr/>
          <p:nvPr/>
        </p:nvGrpSpPr>
        <p:grpSpPr bwMode="auto">
          <a:xfrm>
            <a:off x="7026226" y="3037574"/>
            <a:ext cx="2216282" cy="785657"/>
            <a:chOff x="1603804" y="2201085"/>
            <a:chExt cx="2955174" cy="1047555"/>
          </a:xfrm>
        </p:grpSpPr>
        <p:sp>
          <p:nvSpPr>
            <p:cNvPr id="6" name="Text Placeholder 2"/>
            <p:cNvSpPr txBox="1"/>
            <p:nvPr>
              <p:custDataLst>
                <p:tags r:id="rId3"/>
              </p:custDataLst>
            </p:nvPr>
          </p:nvSpPr>
          <p:spPr>
            <a:xfrm>
              <a:off x="1603804" y="2201085"/>
              <a:ext cx="2142162" cy="26162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en-GB" sz="1600" b="1" dirty="0">
                  <a:solidFill>
                    <a:schemeClr val="accent1"/>
                  </a:solidFill>
                  <a:latin typeface="微软雅黑" panose="020B0503020204020204" charset="-122"/>
                  <a:ea typeface="微软雅黑" panose="020B0503020204020204" charset="-122"/>
                  <a:cs typeface="Clear Sans" panose="020B0503030202020304" pitchFamily="34" charset="0"/>
                </a:rPr>
                <a:t>5. 落款</a:t>
              </a:r>
              <a:endParaRPr lang="en-GB" sz="1600" b="1" dirty="0">
                <a:solidFill>
                  <a:schemeClr val="accent1"/>
                </a:solidFill>
                <a:latin typeface="微软雅黑" panose="020B0503020204020204" charset="-122"/>
                <a:ea typeface="微软雅黑" panose="020B0503020204020204" charset="-122"/>
                <a:cs typeface="Clear Sans" panose="020B0503030202020304" pitchFamily="34" charset="0"/>
              </a:endParaRPr>
            </a:p>
          </p:txBody>
        </p:sp>
        <p:sp>
          <p:nvSpPr>
            <p:cNvPr id="18" name="TextBox 8"/>
            <p:cNvSpPr txBox="1"/>
            <p:nvPr>
              <p:custDataLst>
                <p:tags r:id="rId4"/>
              </p:custDataLst>
            </p:nvPr>
          </p:nvSpPr>
          <p:spPr>
            <a:xfrm>
              <a:off x="1679985" y="2560292"/>
              <a:ext cx="2878993" cy="688348"/>
            </a:xfrm>
            <a:prstGeom prst="rect">
              <a:avLst/>
            </a:prstGeom>
            <a:noFill/>
          </p:spPr>
          <p:txBody>
            <a:bodyPr lIns="0" tIns="0" rIns="0" bIns="0">
              <a:spAutoFit/>
            </a:bodyPr>
            <a:lstStyle/>
            <a:p>
              <a:pPr defTabSz="1087755">
                <a:lnSpc>
                  <a:spcPct val="12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写清楚介绍单位名称和成文日期，并加盖公章。</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grpSp>
        <p:nvGrpSpPr>
          <p:cNvPr id="23" name="Group 9"/>
          <p:cNvGrpSpPr/>
          <p:nvPr/>
        </p:nvGrpSpPr>
        <p:grpSpPr bwMode="auto">
          <a:xfrm>
            <a:off x="7026226" y="4302347"/>
            <a:ext cx="2582545" cy="1156335"/>
            <a:chOff x="1603804" y="2220559"/>
            <a:chExt cx="3443546" cy="1541800"/>
          </a:xfrm>
        </p:grpSpPr>
        <p:sp>
          <p:nvSpPr>
            <p:cNvPr id="28" name="Text Placeholder 2"/>
            <p:cNvSpPr txBox="1"/>
            <p:nvPr>
              <p:custDataLst>
                <p:tags r:id="rId5"/>
              </p:custDataLst>
            </p:nvPr>
          </p:nvSpPr>
          <p:spPr>
            <a:xfrm>
              <a:off x="1603804" y="2220559"/>
              <a:ext cx="2014025"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en-GB" sz="1600" b="1" dirty="0">
                  <a:solidFill>
                    <a:schemeClr val="accent1"/>
                  </a:solidFill>
                  <a:latin typeface="微软雅黑" panose="020B0503020204020204" charset="-122"/>
                  <a:ea typeface="微软雅黑" panose="020B0503020204020204" charset="-122"/>
                  <a:cs typeface="Clear Sans" panose="020B0503030202020304" pitchFamily="34" charset="0"/>
                </a:rPr>
                <a:t>6. 有效时间</a:t>
              </a:r>
              <a:endParaRPr lang="en-GB" sz="1600" b="1" dirty="0">
                <a:solidFill>
                  <a:schemeClr val="accent1"/>
                </a:solidFill>
                <a:latin typeface="微软雅黑" panose="020B0503020204020204" charset="-122"/>
                <a:ea typeface="微软雅黑" panose="020B0503020204020204" charset="-122"/>
                <a:cs typeface="Clear Sans" panose="020B0503030202020304" pitchFamily="34" charset="0"/>
              </a:endParaRPr>
            </a:p>
          </p:txBody>
        </p:sp>
        <p:sp>
          <p:nvSpPr>
            <p:cNvPr id="34" name="TextBox 11"/>
            <p:cNvSpPr txBox="1"/>
            <p:nvPr>
              <p:custDataLst>
                <p:tags r:id="rId6"/>
              </p:custDataLst>
            </p:nvPr>
          </p:nvSpPr>
          <p:spPr>
            <a:xfrm>
              <a:off x="1680007" y="2560077"/>
              <a:ext cx="3367343" cy="1202282"/>
            </a:xfrm>
            <a:prstGeom prst="rect">
              <a:avLst/>
            </a:prstGeom>
            <a:noFill/>
          </p:spPr>
          <p:txBody>
            <a:bodyPr wrap="square" lIns="0" tIns="0" rIns="0" bIns="0">
              <a:noAutofit/>
            </a:bodyPr>
            <a:lstStyle/>
            <a:p>
              <a:pPr defTabSz="1087755">
                <a:lnSpc>
                  <a:spcPct val="11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落款下一行左侧顶格加括号注明介绍信有效时间，天数要用大写数字。</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grpSp>
        <p:nvGrpSpPr>
          <p:cNvPr id="37" name="Group 12"/>
          <p:cNvGrpSpPr/>
          <p:nvPr/>
        </p:nvGrpSpPr>
        <p:grpSpPr bwMode="auto">
          <a:xfrm>
            <a:off x="2135210" y="1894880"/>
            <a:ext cx="2619982" cy="963930"/>
            <a:chOff x="1143861" y="2220559"/>
            <a:chExt cx="3495375" cy="1285257"/>
          </a:xfrm>
        </p:grpSpPr>
        <p:sp>
          <p:nvSpPr>
            <p:cNvPr id="38" name="Text Placeholder 2"/>
            <p:cNvSpPr txBox="1"/>
            <p:nvPr>
              <p:custDataLst>
                <p:tags r:id="rId7"/>
              </p:custDataLst>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sz="1400" b="1" dirty="0">
                  <a:solidFill>
                    <a:schemeClr val="accent1"/>
                  </a:solidFill>
                  <a:latin typeface="微软雅黑" panose="020B0503020204020204" charset="-122"/>
                  <a:ea typeface="微软雅黑" panose="020B0503020204020204" charset="-122"/>
                  <a:cs typeface="Clear Sans" panose="020B0503030202020304" pitchFamily="34" charset="0"/>
                </a:rPr>
                <a:t> </a:t>
              </a:r>
              <a:r>
                <a:rPr lang="en-US" sz="1600" b="1" dirty="0">
                  <a:solidFill>
                    <a:schemeClr val="accent1"/>
                  </a:solidFill>
                  <a:latin typeface="微软雅黑" panose="020B0503020204020204" charset="-122"/>
                  <a:ea typeface="微软雅黑" panose="020B0503020204020204" charset="-122"/>
                  <a:cs typeface="Clear Sans" panose="020B0503030202020304" pitchFamily="34" charset="0"/>
                </a:rPr>
                <a:t>1. 标题</a:t>
              </a:r>
              <a:endParaRPr lang="en-US" sz="1600" b="1" dirty="0">
                <a:solidFill>
                  <a:schemeClr val="accent1"/>
                </a:solidFill>
                <a:latin typeface="微软雅黑" panose="020B0503020204020204" charset="-122"/>
                <a:ea typeface="微软雅黑" panose="020B0503020204020204" charset="-122"/>
                <a:cs typeface="Clear Sans" panose="020B0503030202020304" pitchFamily="34" charset="0"/>
              </a:endParaRPr>
            </a:p>
          </p:txBody>
        </p:sp>
        <p:sp>
          <p:nvSpPr>
            <p:cNvPr id="39" name="TextBox 14"/>
            <p:cNvSpPr txBox="1"/>
            <p:nvPr>
              <p:custDataLst>
                <p:tags r:id="rId8"/>
              </p:custDataLst>
            </p:nvPr>
          </p:nvSpPr>
          <p:spPr>
            <a:xfrm>
              <a:off x="1143861" y="2560077"/>
              <a:ext cx="3414084" cy="945739"/>
            </a:xfrm>
            <a:prstGeom prst="rect">
              <a:avLst/>
            </a:prstGeom>
            <a:noFill/>
          </p:spPr>
          <p:txBody>
            <a:bodyPr wrap="square" lIns="0" tIns="0" rIns="0" bIns="0">
              <a:spAutoFit/>
            </a:bodyPr>
            <a:lstStyle/>
            <a:p>
              <a:pPr algn="l" defTabSz="1087755">
                <a:lnSpc>
                  <a:spcPct val="110000"/>
                </a:lnSpc>
                <a:defRPr/>
              </a:pPr>
              <a:r>
                <a:rPr lang="en-US" altLang="zh-CN"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    </a:t>
              </a:r>
              <a:r>
                <a:rPr lang="en-US" altLang="zh-CN" sz="12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第一行居中写“介绍信”三个字，字距要适度，字体要比正文稍大些。</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grpSp>
        <p:nvGrpSpPr>
          <p:cNvPr id="40" name="Group 15"/>
          <p:cNvGrpSpPr/>
          <p:nvPr/>
        </p:nvGrpSpPr>
        <p:grpSpPr bwMode="auto">
          <a:xfrm>
            <a:off x="2327615" y="3052179"/>
            <a:ext cx="2427577" cy="963930"/>
            <a:chOff x="1400553" y="2220559"/>
            <a:chExt cx="3238683" cy="1285257"/>
          </a:xfrm>
        </p:grpSpPr>
        <p:sp>
          <p:nvSpPr>
            <p:cNvPr id="41" name="Text Placeholder 2"/>
            <p:cNvSpPr txBox="1"/>
            <p:nvPr>
              <p:custDataLst>
                <p:tags r:id="rId9"/>
              </p:custDataLst>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GB" sz="1600" b="1" dirty="0">
                  <a:solidFill>
                    <a:schemeClr val="accent1"/>
                  </a:solidFill>
                  <a:latin typeface="微软雅黑" panose="020B0503020204020204" charset="-122"/>
                  <a:ea typeface="微软雅黑" panose="020B0503020204020204" charset="-122"/>
                  <a:cs typeface="Clear Sans" panose="020B0503030202020304" pitchFamily="34" charset="0"/>
                </a:rPr>
                <a:t>2. 称谓</a:t>
              </a:r>
              <a:endParaRPr lang="en-GB" sz="1600" b="1" dirty="0">
                <a:solidFill>
                  <a:schemeClr val="accent1"/>
                </a:solidFill>
                <a:latin typeface="微软雅黑" panose="020B0503020204020204" charset="-122"/>
                <a:ea typeface="微软雅黑" panose="020B0503020204020204" charset="-122"/>
                <a:cs typeface="Clear Sans" panose="020B0503030202020304" pitchFamily="34" charset="0"/>
              </a:endParaRPr>
            </a:p>
          </p:txBody>
        </p:sp>
        <p:sp>
          <p:nvSpPr>
            <p:cNvPr id="46" name="TextBox 17"/>
            <p:cNvSpPr txBox="1"/>
            <p:nvPr>
              <p:custDataLst>
                <p:tags r:id="rId10"/>
              </p:custDataLst>
            </p:nvPr>
          </p:nvSpPr>
          <p:spPr>
            <a:xfrm>
              <a:off x="1400553" y="2560077"/>
              <a:ext cx="3157392" cy="945739"/>
            </a:xfrm>
            <a:prstGeom prst="rect">
              <a:avLst/>
            </a:prstGeom>
            <a:noFill/>
          </p:spPr>
          <p:txBody>
            <a:bodyPr wrap="square" lIns="0" tIns="0" rIns="0" bIns="0">
              <a:spAutoFit/>
            </a:bodyPr>
            <a:lstStyle/>
            <a:p>
              <a:pPr algn="l" defTabSz="1087755">
                <a:lnSpc>
                  <a:spcPct val="11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标题下一行顶格写对方单位名称或对方负责人的姓名及称谓，后加冒号。</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grpSp>
        <p:nvGrpSpPr>
          <p:cNvPr id="47" name="Group 18"/>
          <p:cNvGrpSpPr/>
          <p:nvPr/>
        </p:nvGrpSpPr>
        <p:grpSpPr bwMode="auto">
          <a:xfrm>
            <a:off x="1942805" y="4297584"/>
            <a:ext cx="2812387" cy="1437640"/>
            <a:chOff x="887170" y="2220559"/>
            <a:chExt cx="3752066" cy="1916878"/>
          </a:xfrm>
        </p:grpSpPr>
        <p:sp>
          <p:nvSpPr>
            <p:cNvPr id="48" name="Text Placeholder 2"/>
            <p:cNvSpPr txBox="1"/>
            <p:nvPr>
              <p:custDataLst>
                <p:tags r:id="rId11"/>
              </p:custDataLst>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GB" sz="1600" b="1" dirty="0">
                  <a:solidFill>
                    <a:schemeClr val="accent1"/>
                  </a:solidFill>
                  <a:latin typeface="微软雅黑" panose="020B0503020204020204" charset="-122"/>
                  <a:ea typeface="微软雅黑" panose="020B0503020204020204" charset="-122"/>
                  <a:cs typeface="Clear Sans" panose="020B0503030202020304" pitchFamily="34" charset="0"/>
                </a:rPr>
                <a:t>3. 正文</a:t>
              </a:r>
              <a:endParaRPr lang="en-GB" sz="1600" b="1" dirty="0">
                <a:solidFill>
                  <a:schemeClr val="accent1"/>
                </a:solidFill>
                <a:latin typeface="微软雅黑" panose="020B0503020204020204" charset="-122"/>
                <a:ea typeface="微软雅黑" panose="020B0503020204020204" charset="-122"/>
                <a:cs typeface="Clear Sans" panose="020B0503030202020304" pitchFamily="34" charset="0"/>
              </a:endParaRPr>
            </a:p>
          </p:txBody>
        </p:sp>
        <p:sp>
          <p:nvSpPr>
            <p:cNvPr id="49" name="TextBox 20"/>
            <p:cNvSpPr txBox="1"/>
            <p:nvPr>
              <p:custDataLst>
                <p:tags r:id="rId12"/>
              </p:custDataLst>
            </p:nvPr>
          </p:nvSpPr>
          <p:spPr>
            <a:xfrm>
              <a:off x="887170" y="2560077"/>
              <a:ext cx="3670776" cy="1577360"/>
            </a:xfrm>
            <a:prstGeom prst="rect">
              <a:avLst/>
            </a:prstGeom>
            <a:noFill/>
          </p:spPr>
          <p:txBody>
            <a:bodyPr wrap="square" lIns="0" tIns="0" rIns="0" bIns="0">
              <a:spAutoFit/>
            </a:bodyPr>
            <a:lstStyle/>
            <a:p>
              <a:pPr algn="l" defTabSz="1087755">
                <a:lnSpc>
                  <a:spcPct val="11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正文是称谓下另起一行空两格写介绍信的内容。介绍信的开头习惯用“兹”“今”“现”等字。正文主要说明被介绍人的姓名、身份、人数，以及要接洽的事情和要求。</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grpSp>
        <p:nvGrpSpPr>
          <p:cNvPr id="50" name="Group 1"/>
          <p:cNvGrpSpPr/>
          <p:nvPr/>
        </p:nvGrpSpPr>
        <p:grpSpPr bwMode="auto">
          <a:xfrm>
            <a:off x="4877790" y="1866306"/>
            <a:ext cx="951025" cy="3908859"/>
            <a:chOff x="4752322" y="1662430"/>
            <a:chExt cx="1269757" cy="5211794"/>
          </a:xfrm>
        </p:grpSpPr>
        <p:grpSp>
          <p:nvGrpSpPr>
            <p:cNvPr id="48166" name="Group 35"/>
            <p:cNvGrpSpPr/>
            <p:nvPr/>
          </p:nvGrpSpPr>
          <p:grpSpPr bwMode="auto">
            <a:xfrm>
              <a:off x="4752322" y="1662430"/>
              <a:ext cx="1269757" cy="5211794"/>
              <a:chOff x="4752322" y="1646206"/>
              <a:chExt cx="1269757" cy="5211794"/>
            </a:xfrm>
          </p:grpSpPr>
          <p:sp>
            <p:nvSpPr>
              <p:cNvPr id="51" name="Freeform 12"/>
              <p:cNvSpPr/>
              <p:nvPr>
                <p:custDataLst>
                  <p:tags r:id="rId13"/>
                </p:custDataLst>
              </p:nvPr>
            </p:nvSpPr>
            <p:spPr bwMode="auto">
              <a:xfrm rot="5400000">
                <a:off x="3459643" y="4295564"/>
                <a:ext cx="4753004" cy="371869"/>
              </a:xfrm>
              <a:custGeom>
                <a:avLst/>
                <a:gdLst>
                  <a:gd name="T0" fmla="*/ 0 w 1355"/>
                  <a:gd name="T1" fmla="*/ 104 h 104"/>
                  <a:gd name="T2" fmla="*/ 0 w 1355"/>
                  <a:gd name="T3" fmla="*/ 21 h 104"/>
                  <a:gd name="T4" fmla="*/ 26 w 1355"/>
                  <a:gd name="T5" fmla="*/ 1 h 104"/>
                  <a:gd name="T6" fmla="*/ 1355 w 1355"/>
                  <a:gd name="T7" fmla="*/ 1 h 104"/>
                </a:gdLst>
                <a:ahLst/>
                <a:cxnLst>
                  <a:cxn ang="0">
                    <a:pos x="T0" y="T1"/>
                  </a:cxn>
                  <a:cxn ang="0">
                    <a:pos x="T2" y="T3"/>
                  </a:cxn>
                  <a:cxn ang="0">
                    <a:pos x="T4" y="T5"/>
                  </a:cxn>
                  <a:cxn ang="0">
                    <a:pos x="T6" y="T7"/>
                  </a:cxn>
                </a:cxnLst>
                <a:rect l="0" t="0" r="r" b="b"/>
                <a:pathLst>
                  <a:path w="1355" h="104">
                    <a:moveTo>
                      <a:pt x="0" y="104"/>
                    </a:moveTo>
                    <a:cubicBezTo>
                      <a:pt x="0" y="21"/>
                      <a:pt x="0" y="21"/>
                      <a:pt x="0" y="21"/>
                    </a:cubicBezTo>
                    <a:cubicBezTo>
                      <a:pt x="1" y="8"/>
                      <a:pt x="9" y="0"/>
                      <a:pt x="26" y="1"/>
                    </a:cubicBezTo>
                    <a:cubicBezTo>
                      <a:pt x="1355" y="1"/>
                      <a:pt x="1355" y="1"/>
                      <a:pt x="1355" y="1"/>
                    </a:cubicBezTo>
                  </a:path>
                </a:pathLst>
              </a:custGeom>
              <a:solidFill>
                <a:srgbClr val="FFFFFF"/>
              </a:solidFill>
              <a:ln w="85725" cap="flat">
                <a:solidFill>
                  <a:schemeClr val="accent1"/>
                </a:solidFill>
                <a:prstDash val="solid"/>
                <a:miter lim="800000"/>
              </a:ln>
            </p:spPr>
            <p:txBody>
              <a:bodyPr lIns="121882" tIns="60941" rIns="121882" bIns="60941"/>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52" name="Oval 6"/>
              <p:cNvSpPr>
                <a:spLocks noChangeArrowheads="1"/>
              </p:cNvSpPr>
              <p:nvPr>
                <p:custDataLst>
                  <p:tags r:id="rId14"/>
                </p:custDataLst>
              </p:nvPr>
            </p:nvSpPr>
            <p:spPr bwMode="auto">
              <a:xfrm rot="5400000">
                <a:off x="4750418" y="1648110"/>
                <a:ext cx="909643" cy="905834"/>
              </a:xfrm>
              <a:prstGeom prst="ellipse">
                <a:avLst/>
              </a:prstGeom>
              <a:solidFill>
                <a:schemeClr val="accent1"/>
              </a:solidFill>
              <a:ln w="9525" cap="flat">
                <a:noFill/>
                <a:prstDash val="solid"/>
                <a:miter lim="800000"/>
              </a:ln>
            </p:spPr>
            <p:txBody>
              <a:bodyPr lIns="121882" tIns="60941" rIns="121882" bIns="60941"/>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sz="1800">
                  <a:solidFill>
                    <a:schemeClr val="tx1"/>
                  </a:solidFill>
                  <a:latin typeface="微软雅黑" panose="020B0503020204020204" charset="-122"/>
                  <a:ea typeface="微软雅黑" panose="020B0503020204020204" charset="-122"/>
                </a:endParaRPr>
              </a:p>
            </p:txBody>
          </p:sp>
        </p:grpSp>
        <p:sp>
          <p:nvSpPr>
            <p:cNvPr id="48167" name="Freeform 41"/>
            <p:cNvSpPr>
              <a:spLocks noEditPoints="1"/>
            </p:cNvSpPr>
            <p:nvPr>
              <p:custDataLst>
                <p:tags r:id="rId15"/>
              </p:custDataLst>
            </p:nvPr>
          </p:nvSpPr>
          <p:spPr bwMode="auto">
            <a:xfrm>
              <a:off x="4999703" y="1915262"/>
              <a:ext cx="358640" cy="403767"/>
            </a:xfrm>
            <a:custGeom>
              <a:avLst/>
              <a:gdLst>
                <a:gd name="T0" fmla="*/ 336225 w 320"/>
                <a:gd name="T1" fmla="*/ 0 h 360"/>
                <a:gd name="T2" fmla="*/ 286912 w 320"/>
                <a:gd name="T3" fmla="*/ 0 h 360"/>
                <a:gd name="T4" fmla="*/ 268980 w 320"/>
                <a:gd name="T5" fmla="*/ 22432 h 360"/>
                <a:gd name="T6" fmla="*/ 268980 w 320"/>
                <a:gd name="T7" fmla="*/ 403767 h 360"/>
                <a:gd name="T8" fmla="*/ 358640 w 320"/>
                <a:gd name="T9" fmla="*/ 403767 h 360"/>
                <a:gd name="T10" fmla="*/ 358640 w 320"/>
                <a:gd name="T11" fmla="*/ 22432 h 360"/>
                <a:gd name="T12" fmla="*/ 336225 w 320"/>
                <a:gd name="T13" fmla="*/ 0 h 360"/>
                <a:gd name="T14" fmla="*/ 201735 w 320"/>
                <a:gd name="T15" fmla="*/ 134589 h 360"/>
                <a:gd name="T16" fmla="*/ 152422 w 320"/>
                <a:gd name="T17" fmla="*/ 134589 h 360"/>
                <a:gd name="T18" fmla="*/ 134490 w 320"/>
                <a:gd name="T19" fmla="*/ 157021 h 360"/>
                <a:gd name="T20" fmla="*/ 134490 w 320"/>
                <a:gd name="T21" fmla="*/ 403767 h 360"/>
                <a:gd name="T22" fmla="*/ 224150 w 320"/>
                <a:gd name="T23" fmla="*/ 403767 h 360"/>
                <a:gd name="T24" fmla="*/ 224150 w 320"/>
                <a:gd name="T25" fmla="*/ 157021 h 360"/>
                <a:gd name="T26" fmla="*/ 201735 w 320"/>
                <a:gd name="T27" fmla="*/ 134589 h 360"/>
                <a:gd name="T28" fmla="*/ 67245 w 320"/>
                <a:gd name="T29" fmla="*/ 269178 h 360"/>
                <a:gd name="T30" fmla="*/ 17932 w 320"/>
                <a:gd name="T31" fmla="*/ 269178 h 360"/>
                <a:gd name="T32" fmla="*/ 0 w 320"/>
                <a:gd name="T33" fmla="*/ 291610 h 360"/>
                <a:gd name="T34" fmla="*/ 0 w 320"/>
                <a:gd name="T35" fmla="*/ 403767 h 360"/>
                <a:gd name="T36" fmla="*/ 89660 w 320"/>
                <a:gd name="T37" fmla="*/ 403767 h 360"/>
                <a:gd name="T38" fmla="*/ 89660 w 320"/>
                <a:gd name="T39" fmla="*/ 291610 h 360"/>
                <a:gd name="T40" fmla="*/ 67245 w 320"/>
                <a:gd name="T41" fmla="*/ 269178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grpSp>
        <p:nvGrpSpPr>
          <p:cNvPr id="53" name="Group 2"/>
          <p:cNvGrpSpPr/>
          <p:nvPr/>
        </p:nvGrpSpPr>
        <p:grpSpPr bwMode="auto">
          <a:xfrm>
            <a:off x="5899040" y="1886546"/>
            <a:ext cx="958167" cy="3888619"/>
            <a:chOff x="6114303" y="1689468"/>
            <a:chExt cx="1278087" cy="5184756"/>
          </a:xfrm>
        </p:grpSpPr>
        <p:grpSp>
          <p:nvGrpSpPr>
            <p:cNvPr id="48162" name="Group 40"/>
            <p:cNvGrpSpPr/>
            <p:nvPr/>
          </p:nvGrpSpPr>
          <p:grpSpPr bwMode="auto">
            <a:xfrm>
              <a:off x="6114303" y="1689468"/>
              <a:ext cx="1278087" cy="5184756"/>
              <a:chOff x="6114303" y="1673244"/>
              <a:chExt cx="1278087" cy="5184756"/>
            </a:xfrm>
          </p:grpSpPr>
          <p:sp>
            <p:nvSpPr>
              <p:cNvPr id="54" name="Freeform 11"/>
              <p:cNvSpPr/>
              <p:nvPr>
                <p:custDataLst>
                  <p:tags r:id="rId16"/>
                </p:custDataLst>
              </p:nvPr>
            </p:nvSpPr>
            <p:spPr bwMode="auto">
              <a:xfrm rot="5400000">
                <a:off x="3923583" y="4295762"/>
                <a:ext cx="4752958" cy="371518"/>
              </a:xfrm>
              <a:custGeom>
                <a:avLst/>
                <a:gdLst>
                  <a:gd name="T0" fmla="*/ 0 w 1355"/>
                  <a:gd name="T1" fmla="*/ 0 h 104"/>
                  <a:gd name="T2" fmla="*/ 0 w 1355"/>
                  <a:gd name="T3" fmla="*/ 83 h 104"/>
                  <a:gd name="T4" fmla="*/ 26 w 1355"/>
                  <a:gd name="T5" fmla="*/ 104 h 104"/>
                  <a:gd name="T6" fmla="*/ 1355 w 1355"/>
                  <a:gd name="T7" fmla="*/ 104 h 104"/>
                </a:gdLst>
                <a:ahLst/>
                <a:cxnLst>
                  <a:cxn ang="0">
                    <a:pos x="T0" y="T1"/>
                  </a:cxn>
                  <a:cxn ang="0">
                    <a:pos x="T2" y="T3"/>
                  </a:cxn>
                  <a:cxn ang="0">
                    <a:pos x="T4" y="T5"/>
                  </a:cxn>
                  <a:cxn ang="0">
                    <a:pos x="T6" y="T7"/>
                  </a:cxn>
                </a:cxnLst>
                <a:rect l="0" t="0" r="r" b="b"/>
                <a:pathLst>
                  <a:path w="1355" h="104">
                    <a:moveTo>
                      <a:pt x="0" y="0"/>
                    </a:moveTo>
                    <a:cubicBezTo>
                      <a:pt x="0" y="83"/>
                      <a:pt x="0" y="83"/>
                      <a:pt x="0" y="83"/>
                    </a:cubicBezTo>
                    <a:cubicBezTo>
                      <a:pt x="1" y="97"/>
                      <a:pt x="9" y="104"/>
                      <a:pt x="26" y="104"/>
                    </a:cubicBezTo>
                    <a:cubicBezTo>
                      <a:pt x="1355" y="104"/>
                      <a:pt x="1355" y="104"/>
                      <a:pt x="1355" y="104"/>
                    </a:cubicBezTo>
                  </a:path>
                </a:pathLst>
              </a:custGeom>
              <a:noFill/>
              <a:ln w="85725" cap="flat">
                <a:solidFill>
                  <a:schemeClr val="accent2"/>
                </a:solidFill>
                <a:prstDash val="solid"/>
                <a:miter lim="800000"/>
              </a:ln>
            </p:spPr>
            <p:txBody>
              <a:bodyPr lIns="121882" tIns="60941" rIns="121882" bIns="60941"/>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55" name="Oval 43"/>
              <p:cNvSpPr>
                <a:spLocks noChangeArrowheads="1"/>
              </p:cNvSpPr>
              <p:nvPr>
                <p:custDataLst>
                  <p:tags r:id="rId17"/>
                </p:custDataLst>
              </p:nvPr>
            </p:nvSpPr>
            <p:spPr bwMode="auto">
              <a:xfrm rot="5400000">
                <a:off x="6481113" y="1671601"/>
                <a:ext cx="909635" cy="912919"/>
              </a:xfrm>
              <a:prstGeom prst="ellipse">
                <a:avLst/>
              </a:prstGeom>
              <a:solidFill>
                <a:schemeClr val="accent2"/>
              </a:solidFill>
              <a:ln w="9525" cap="flat">
                <a:noFill/>
                <a:prstDash val="solid"/>
                <a:miter lim="800000"/>
              </a:ln>
            </p:spPr>
            <p:txBody>
              <a:bodyPr lIns="121882" tIns="60941" rIns="121882" bIns="60941"/>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sz="1800">
                  <a:solidFill>
                    <a:schemeClr val="tx1"/>
                  </a:solidFill>
                  <a:latin typeface="微软雅黑" panose="020B0503020204020204" charset="-122"/>
                  <a:ea typeface="微软雅黑" panose="020B0503020204020204" charset="-122"/>
                </a:endParaRPr>
              </a:p>
            </p:txBody>
          </p:sp>
        </p:grpSp>
        <p:grpSp>
          <p:nvGrpSpPr>
            <p:cNvPr id="56" name="Group 44"/>
            <p:cNvGrpSpPr/>
            <p:nvPr/>
          </p:nvGrpSpPr>
          <p:grpSpPr>
            <a:xfrm>
              <a:off x="6741163" y="1918039"/>
              <a:ext cx="466477" cy="452289"/>
              <a:chOff x="4411266" y="2303265"/>
              <a:chExt cx="325040" cy="315154"/>
            </a:xfrm>
            <a:solidFill>
              <a:schemeClr val="bg1"/>
            </a:solidFill>
          </p:grpSpPr>
          <p:sp>
            <p:nvSpPr>
              <p:cNvPr id="57" name="Freeform 28"/>
              <p:cNvSpPr/>
              <p:nvPr>
                <p:custDataLst>
                  <p:tags r:id="rId18"/>
                </p:custDataLst>
              </p:nvPr>
            </p:nvSpPr>
            <p:spPr bwMode="auto">
              <a:xfrm>
                <a:off x="4411266" y="2336007"/>
                <a:ext cx="291108" cy="28241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p:spPr>
            <p:txBody>
              <a:bodyPr lIns="0" tIns="0" rIns="0" bIns="0"/>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58" name="Freeform 30"/>
              <p:cNvSpPr/>
              <p:nvPr>
                <p:custDataLst>
                  <p:tags r:id="rId19"/>
                </p:custDataLst>
              </p:nvPr>
            </p:nvSpPr>
            <p:spPr bwMode="auto">
              <a:xfrm>
                <a:off x="4619625" y="2303265"/>
                <a:ext cx="116681" cy="113109"/>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p:spPr>
            <p:txBody>
              <a:bodyPr lIns="0" tIns="0" rIns="0" bIns="0"/>
              <a:lstStyle/>
              <a:p>
                <a:pPr defTabSz="685165">
                  <a:defRPr/>
                </a:pPr>
                <a:endParaRPr lang="en-US" sz="1800">
                  <a:solidFill>
                    <a:schemeClr val="tx1"/>
                  </a:solidFill>
                  <a:latin typeface="微软雅黑" panose="020B0503020204020204" charset="-122"/>
                  <a:ea typeface="微软雅黑" panose="020B0503020204020204" charset="-122"/>
                </a:endParaRPr>
              </a:p>
            </p:txBody>
          </p:sp>
        </p:grpSp>
      </p:grpSp>
      <p:grpSp>
        <p:nvGrpSpPr>
          <p:cNvPr id="59" name="Group 21"/>
          <p:cNvGrpSpPr/>
          <p:nvPr/>
        </p:nvGrpSpPr>
        <p:grpSpPr bwMode="auto">
          <a:xfrm>
            <a:off x="4877789" y="3058133"/>
            <a:ext cx="876038" cy="2717033"/>
            <a:chOff x="4752322" y="3251265"/>
            <a:chExt cx="1169758" cy="3622960"/>
          </a:xfrm>
        </p:grpSpPr>
        <p:grpSp>
          <p:nvGrpSpPr>
            <p:cNvPr id="48158" name="Group 31"/>
            <p:cNvGrpSpPr/>
            <p:nvPr/>
          </p:nvGrpSpPr>
          <p:grpSpPr bwMode="auto">
            <a:xfrm>
              <a:off x="4752322" y="3251265"/>
              <a:ext cx="1169758" cy="3622960"/>
              <a:chOff x="4752322" y="3235041"/>
              <a:chExt cx="1169758" cy="3622960"/>
            </a:xfrm>
          </p:grpSpPr>
          <p:sp>
            <p:nvSpPr>
              <p:cNvPr id="60" name="Freeform 14"/>
              <p:cNvSpPr/>
              <p:nvPr>
                <p:custDataLst>
                  <p:tags r:id="rId20"/>
                </p:custDataLst>
              </p:nvPr>
            </p:nvSpPr>
            <p:spPr bwMode="auto">
              <a:xfrm rot="5400000">
                <a:off x="4200948" y="5136870"/>
                <a:ext cx="3170486" cy="271778"/>
              </a:xfrm>
              <a:custGeom>
                <a:avLst/>
                <a:gdLst>
                  <a:gd name="T0" fmla="*/ 0 w 959"/>
                  <a:gd name="T1" fmla="*/ 76 h 76"/>
                  <a:gd name="T2" fmla="*/ 0 w 959"/>
                  <a:gd name="T3" fmla="*/ 21 h 76"/>
                  <a:gd name="T4" fmla="*/ 18 w 959"/>
                  <a:gd name="T5" fmla="*/ 1 h 76"/>
                  <a:gd name="T6" fmla="*/ 959 w 959"/>
                  <a:gd name="T7" fmla="*/ 1 h 76"/>
                </a:gdLst>
                <a:ahLst/>
                <a:cxnLst>
                  <a:cxn ang="0">
                    <a:pos x="T0" y="T1"/>
                  </a:cxn>
                  <a:cxn ang="0">
                    <a:pos x="T2" y="T3"/>
                  </a:cxn>
                  <a:cxn ang="0">
                    <a:pos x="T4" y="T5"/>
                  </a:cxn>
                  <a:cxn ang="0">
                    <a:pos x="T6" y="T7"/>
                  </a:cxn>
                </a:cxnLst>
                <a:rect l="0" t="0" r="r" b="b"/>
                <a:pathLst>
                  <a:path w="959" h="76">
                    <a:moveTo>
                      <a:pt x="0" y="76"/>
                    </a:moveTo>
                    <a:cubicBezTo>
                      <a:pt x="0" y="21"/>
                      <a:pt x="0" y="21"/>
                      <a:pt x="0" y="21"/>
                    </a:cubicBezTo>
                    <a:cubicBezTo>
                      <a:pt x="0" y="8"/>
                      <a:pt x="6" y="0"/>
                      <a:pt x="18" y="1"/>
                    </a:cubicBezTo>
                    <a:cubicBezTo>
                      <a:pt x="959" y="1"/>
                      <a:pt x="959" y="1"/>
                      <a:pt x="959" y="1"/>
                    </a:cubicBezTo>
                  </a:path>
                </a:pathLst>
              </a:custGeom>
              <a:solidFill>
                <a:srgbClr val="FFFFFF"/>
              </a:solidFill>
              <a:ln w="85725" cap="flat">
                <a:solidFill>
                  <a:schemeClr val="accent2"/>
                </a:solidFill>
                <a:prstDash val="solid"/>
                <a:miter lim="800000"/>
              </a:ln>
            </p:spPr>
            <p:txBody>
              <a:bodyPr lIns="121882" tIns="60941" rIns="121882" bIns="60941"/>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61" name="Oval 8"/>
              <p:cNvSpPr>
                <a:spLocks noChangeArrowheads="1"/>
              </p:cNvSpPr>
              <p:nvPr>
                <p:custDataLst>
                  <p:tags r:id="rId21"/>
                </p:custDataLst>
              </p:nvPr>
            </p:nvSpPr>
            <p:spPr bwMode="auto">
              <a:xfrm rot="5400000">
                <a:off x="4750431" y="3236932"/>
                <a:ext cx="909710" cy="905927"/>
              </a:xfrm>
              <a:prstGeom prst="ellipse">
                <a:avLst/>
              </a:prstGeom>
              <a:solidFill>
                <a:schemeClr val="accent2"/>
              </a:solidFill>
              <a:ln w="9525" cap="flat">
                <a:noFill/>
                <a:prstDash val="solid"/>
                <a:miter lim="800000"/>
              </a:ln>
            </p:spPr>
            <p:txBody>
              <a:bodyPr lIns="121882" tIns="60941" rIns="121882" bIns="60941"/>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sz="1800">
                  <a:solidFill>
                    <a:schemeClr val="tx1"/>
                  </a:solidFill>
                  <a:latin typeface="微软雅黑" panose="020B0503020204020204" charset="-122"/>
                  <a:ea typeface="微软雅黑" panose="020B0503020204020204" charset="-122"/>
                </a:endParaRPr>
              </a:p>
            </p:txBody>
          </p:sp>
        </p:grpSp>
        <p:sp>
          <p:nvSpPr>
            <p:cNvPr id="48159" name="Freeform 11"/>
            <p:cNvSpPr>
              <a:spLocks noEditPoints="1"/>
            </p:cNvSpPr>
            <p:nvPr>
              <p:custDataLst>
                <p:tags r:id="rId22"/>
              </p:custDataLst>
            </p:nvPr>
          </p:nvSpPr>
          <p:spPr bwMode="auto">
            <a:xfrm>
              <a:off x="4973379" y="3528968"/>
              <a:ext cx="411287" cy="365425"/>
            </a:xfrm>
            <a:custGeom>
              <a:avLst/>
              <a:gdLst>
                <a:gd name="T0" fmla="*/ 408218 w 134"/>
                <a:gd name="T1" fmla="*/ 49133 h 119"/>
                <a:gd name="T2" fmla="*/ 371386 w 134"/>
                <a:gd name="T3" fmla="*/ 15354 h 119"/>
                <a:gd name="T4" fmla="*/ 352970 w 134"/>
                <a:gd name="T5" fmla="*/ 15354 h 119"/>
                <a:gd name="T6" fmla="*/ 349901 w 134"/>
                <a:gd name="T7" fmla="*/ 24566 h 119"/>
                <a:gd name="T8" fmla="*/ 340693 w 134"/>
                <a:gd name="T9" fmla="*/ 27637 h 119"/>
                <a:gd name="T10" fmla="*/ 340693 w 134"/>
                <a:gd name="T11" fmla="*/ 27637 h 119"/>
                <a:gd name="T12" fmla="*/ 248614 w 134"/>
                <a:gd name="T13" fmla="*/ 119761 h 119"/>
                <a:gd name="T14" fmla="*/ 242475 w 134"/>
                <a:gd name="T15" fmla="*/ 144328 h 119"/>
                <a:gd name="T16" fmla="*/ 251683 w 134"/>
                <a:gd name="T17" fmla="*/ 153540 h 119"/>
                <a:gd name="T18" fmla="*/ 251683 w 134"/>
                <a:gd name="T19" fmla="*/ 153540 h 119"/>
                <a:gd name="T20" fmla="*/ 254752 w 134"/>
                <a:gd name="T21" fmla="*/ 156611 h 119"/>
                <a:gd name="T22" fmla="*/ 233267 w 134"/>
                <a:gd name="T23" fmla="*/ 175036 h 119"/>
                <a:gd name="T24" fmla="*/ 165743 w 134"/>
                <a:gd name="T25" fmla="*/ 107478 h 119"/>
                <a:gd name="T26" fmla="*/ 144257 w 134"/>
                <a:gd name="T27" fmla="*/ 30708 h 119"/>
                <a:gd name="T28" fmla="*/ 64455 w 134"/>
                <a:gd name="T29" fmla="*/ 9212 h 119"/>
                <a:gd name="T30" fmla="*/ 110495 w 134"/>
                <a:gd name="T31" fmla="*/ 55274 h 119"/>
                <a:gd name="T32" fmla="*/ 98218 w 134"/>
                <a:gd name="T33" fmla="*/ 98266 h 119"/>
                <a:gd name="T34" fmla="*/ 55248 w 134"/>
                <a:gd name="T35" fmla="*/ 110549 h 119"/>
                <a:gd name="T36" fmla="*/ 9208 w 134"/>
                <a:gd name="T37" fmla="*/ 64487 h 119"/>
                <a:gd name="T38" fmla="*/ 30693 w 134"/>
                <a:gd name="T39" fmla="*/ 144328 h 119"/>
                <a:gd name="T40" fmla="*/ 110495 w 134"/>
                <a:gd name="T41" fmla="*/ 162752 h 119"/>
                <a:gd name="T42" fmla="*/ 113564 w 134"/>
                <a:gd name="T43" fmla="*/ 162752 h 119"/>
                <a:gd name="T44" fmla="*/ 178020 w 134"/>
                <a:gd name="T45" fmla="*/ 230310 h 119"/>
                <a:gd name="T46" fmla="*/ 116634 w 134"/>
                <a:gd name="T47" fmla="*/ 294797 h 119"/>
                <a:gd name="T48" fmla="*/ 110495 w 134"/>
                <a:gd name="T49" fmla="*/ 291726 h 119"/>
                <a:gd name="T50" fmla="*/ 95148 w 134"/>
                <a:gd name="T51" fmla="*/ 304009 h 119"/>
                <a:gd name="T52" fmla="*/ 64455 w 134"/>
                <a:gd name="T53" fmla="*/ 353142 h 119"/>
                <a:gd name="T54" fmla="*/ 70594 w 134"/>
                <a:gd name="T55" fmla="*/ 359283 h 119"/>
                <a:gd name="T56" fmla="*/ 119703 w 134"/>
                <a:gd name="T57" fmla="*/ 328575 h 119"/>
                <a:gd name="T58" fmla="*/ 131980 w 134"/>
                <a:gd name="T59" fmla="*/ 310151 h 119"/>
                <a:gd name="T60" fmla="*/ 128911 w 134"/>
                <a:gd name="T61" fmla="*/ 307080 h 119"/>
                <a:gd name="T62" fmla="*/ 193366 w 134"/>
                <a:gd name="T63" fmla="*/ 245664 h 119"/>
                <a:gd name="T64" fmla="*/ 300792 w 134"/>
                <a:gd name="T65" fmla="*/ 353142 h 119"/>
                <a:gd name="T66" fmla="*/ 328416 w 134"/>
                <a:gd name="T67" fmla="*/ 365425 h 119"/>
                <a:gd name="T68" fmla="*/ 356039 w 134"/>
                <a:gd name="T69" fmla="*/ 353142 h 119"/>
                <a:gd name="T70" fmla="*/ 356039 w 134"/>
                <a:gd name="T71" fmla="*/ 297867 h 119"/>
                <a:gd name="T72" fmla="*/ 248614 w 134"/>
                <a:gd name="T73" fmla="*/ 190389 h 119"/>
                <a:gd name="T74" fmla="*/ 267030 w 134"/>
                <a:gd name="T75" fmla="*/ 171965 h 119"/>
                <a:gd name="T76" fmla="*/ 276238 w 134"/>
                <a:gd name="T77" fmla="*/ 181177 h 119"/>
                <a:gd name="T78" fmla="*/ 300792 w 134"/>
                <a:gd name="T79" fmla="*/ 175036 h 119"/>
                <a:gd name="T80" fmla="*/ 392871 w 134"/>
                <a:gd name="T81" fmla="*/ 79841 h 119"/>
                <a:gd name="T82" fmla="*/ 392871 w 134"/>
                <a:gd name="T83" fmla="*/ 79841 h 119"/>
                <a:gd name="T84" fmla="*/ 392871 w 134"/>
                <a:gd name="T85" fmla="*/ 79841 h 119"/>
                <a:gd name="T86" fmla="*/ 395940 w 134"/>
                <a:gd name="T87" fmla="*/ 70628 h 119"/>
                <a:gd name="T88" fmla="*/ 408218 w 134"/>
                <a:gd name="T89" fmla="*/ 67558 h 119"/>
                <a:gd name="T90" fmla="*/ 408218 w 134"/>
                <a:gd name="T91" fmla="*/ 49133 h 119"/>
                <a:gd name="T92" fmla="*/ 331485 w 134"/>
                <a:gd name="T93" fmla="*/ 316292 h 119"/>
                <a:gd name="T94" fmla="*/ 346832 w 134"/>
                <a:gd name="T95" fmla="*/ 331646 h 119"/>
                <a:gd name="T96" fmla="*/ 331485 w 134"/>
                <a:gd name="T97" fmla="*/ 347000 h 119"/>
                <a:gd name="T98" fmla="*/ 316139 w 134"/>
                <a:gd name="T99" fmla="*/ 331646 h 119"/>
                <a:gd name="T100" fmla="*/ 331485 w 134"/>
                <a:gd name="T101" fmla="*/ 316292 h 119"/>
                <a:gd name="T102" fmla="*/ 279307 w 134"/>
                <a:gd name="T103" fmla="*/ 125903 h 119"/>
                <a:gd name="T104" fmla="*/ 273168 w 134"/>
                <a:gd name="T105" fmla="*/ 119761 h 119"/>
                <a:gd name="T106" fmla="*/ 343762 w 134"/>
                <a:gd name="T107" fmla="*/ 52204 h 119"/>
                <a:gd name="T108" fmla="*/ 349901 w 134"/>
                <a:gd name="T109" fmla="*/ 58345 h 119"/>
                <a:gd name="T110" fmla="*/ 279307 w 134"/>
                <a:gd name="T111" fmla="*/ 125903 h 119"/>
                <a:gd name="T112" fmla="*/ 300792 w 134"/>
                <a:gd name="T113" fmla="*/ 147398 h 119"/>
                <a:gd name="T114" fmla="*/ 294653 w 134"/>
                <a:gd name="T115" fmla="*/ 144328 h 119"/>
                <a:gd name="T116" fmla="*/ 365247 w 134"/>
                <a:gd name="T117" fmla="*/ 73699 h 119"/>
                <a:gd name="T118" fmla="*/ 371386 w 134"/>
                <a:gd name="T119" fmla="*/ 79841 h 119"/>
                <a:gd name="T120" fmla="*/ 300792 w 134"/>
                <a:gd name="T121" fmla="*/ 147398 h 1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882" tIns="60941" rIns="121882" bIns="60941"/>
            <a:lstStyle/>
            <a:p>
              <a:endParaRPr lang="zh-CN" altLang="en-US" sz="1800">
                <a:solidFill>
                  <a:schemeClr val="tx1"/>
                </a:solidFill>
                <a:latin typeface="微软雅黑" panose="020B0503020204020204" charset="-122"/>
                <a:ea typeface="微软雅黑" panose="020B0503020204020204" charset="-122"/>
              </a:endParaRPr>
            </a:p>
          </p:txBody>
        </p:sp>
      </p:grpSp>
      <p:grpSp>
        <p:nvGrpSpPr>
          <p:cNvPr id="62" name="Group 22"/>
          <p:cNvGrpSpPr/>
          <p:nvPr/>
        </p:nvGrpSpPr>
        <p:grpSpPr bwMode="auto">
          <a:xfrm>
            <a:off x="5974028" y="3037892"/>
            <a:ext cx="883180" cy="2737273"/>
            <a:chOff x="6214302" y="3224225"/>
            <a:chExt cx="1178088" cy="3649999"/>
          </a:xfrm>
        </p:grpSpPr>
        <p:grpSp>
          <p:nvGrpSpPr>
            <p:cNvPr id="48154" name="Group 50"/>
            <p:cNvGrpSpPr/>
            <p:nvPr/>
          </p:nvGrpSpPr>
          <p:grpSpPr bwMode="auto">
            <a:xfrm>
              <a:off x="6214302" y="3224225"/>
              <a:ext cx="1178088" cy="3649999"/>
              <a:chOff x="6214302" y="3208001"/>
              <a:chExt cx="1178088" cy="3649999"/>
            </a:xfrm>
          </p:grpSpPr>
          <p:sp>
            <p:nvSpPr>
              <p:cNvPr id="63" name="Freeform 13"/>
              <p:cNvSpPr/>
              <p:nvPr>
                <p:custDataLst>
                  <p:tags r:id="rId23"/>
                </p:custDataLst>
              </p:nvPr>
            </p:nvSpPr>
            <p:spPr bwMode="auto">
              <a:xfrm rot="5400000">
                <a:off x="4764786" y="5136986"/>
                <a:ext cx="3170530" cy="271500"/>
              </a:xfrm>
              <a:custGeom>
                <a:avLst/>
                <a:gdLst>
                  <a:gd name="T0" fmla="*/ 0 w 959"/>
                  <a:gd name="T1" fmla="*/ 0 h 76"/>
                  <a:gd name="T2" fmla="*/ 0 w 959"/>
                  <a:gd name="T3" fmla="*/ 55 h 76"/>
                  <a:gd name="T4" fmla="*/ 18 w 959"/>
                  <a:gd name="T5" fmla="*/ 76 h 76"/>
                  <a:gd name="T6" fmla="*/ 959 w 959"/>
                  <a:gd name="T7" fmla="*/ 76 h 76"/>
                </a:gdLst>
                <a:ahLst/>
                <a:cxnLst>
                  <a:cxn ang="0">
                    <a:pos x="T0" y="T1"/>
                  </a:cxn>
                  <a:cxn ang="0">
                    <a:pos x="T2" y="T3"/>
                  </a:cxn>
                  <a:cxn ang="0">
                    <a:pos x="T4" y="T5"/>
                  </a:cxn>
                  <a:cxn ang="0">
                    <a:pos x="T6" y="T7"/>
                  </a:cxn>
                </a:cxnLst>
                <a:rect l="0" t="0" r="r" b="b"/>
                <a:pathLst>
                  <a:path w="959" h="76">
                    <a:moveTo>
                      <a:pt x="0" y="0"/>
                    </a:moveTo>
                    <a:cubicBezTo>
                      <a:pt x="0" y="55"/>
                      <a:pt x="0" y="55"/>
                      <a:pt x="0" y="55"/>
                    </a:cubicBezTo>
                    <a:cubicBezTo>
                      <a:pt x="0" y="69"/>
                      <a:pt x="6" y="76"/>
                      <a:pt x="18" y="76"/>
                    </a:cubicBezTo>
                    <a:cubicBezTo>
                      <a:pt x="959" y="76"/>
                      <a:pt x="959" y="76"/>
                      <a:pt x="959" y="76"/>
                    </a:cubicBezTo>
                  </a:path>
                </a:pathLst>
              </a:custGeom>
              <a:noFill/>
              <a:ln w="85725"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lIns="121882" tIns="60941" rIns="121882" bIns="60941"/>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64" name="Oval 7"/>
              <p:cNvSpPr>
                <a:spLocks noChangeArrowheads="1"/>
              </p:cNvSpPr>
              <p:nvPr>
                <p:custDataLst>
                  <p:tags r:id="rId24"/>
                </p:custDataLst>
              </p:nvPr>
            </p:nvSpPr>
            <p:spPr bwMode="auto">
              <a:xfrm rot="5400000">
                <a:off x="6481060" y="3206392"/>
                <a:ext cx="909721" cy="912939"/>
              </a:xfrm>
              <a:prstGeom prst="ellipse">
                <a:avLst/>
              </a:prstGeom>
              <a:solidFill>
                <a:schemeClr val="accent1"/>
              </a:solidFill>
              <a:ln w="9525" cap="flat">
                <a:noFill/>
                <a:prstDash val="solid"/>
                <a:miter lim="800000"/>
              </a:ln>
            </p:spPr>
            <p:txBody>
              <a:bodyPr lIns="121882" tIns="60941" rIns="121882" bIns="60941"/>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sz="1800">
                  <a:solidFill>
                    <a:schemeClr val="tx1"/>
                  </a:solidFill>
                  <a:latin typeface="微软雅黑" panose="020B0503020204020204" charset="-122"/>
                  <a:ea typeface="微软雅黑" panose="020B0503020204020204" charset="-122"/>
                </a:endParaRPr>
              </a:p>
            </p:txBody>
          </p:sp>
        </p:grpSp>
        <p:grpSp>
          <p:nvGrpSpPr>
            <p:cNvPr id="65" name="Group 52"/>
            <p:cNvGrpSpPr/>
            <p:nvPr/>
          </p:nvGrpSpPr>
          <p:grpSpPr>
            <a:xfrm>
              <a:off x="6710566" y="3429000"/>
              <a:ext cx="447462" cy="496920"/>
              <a:chOff x="7502526" y="2405063"/>
              <a:chExt cx="301625" cy="334964"/>
            </a:xfrm>
            <a:solidFill>
              <a:schemeClr val="bg1"/>
            </a:solidFill>
          </p:grpSpPr>
          <p:sp>
            <p:nvSpPr>
              <p:cNvPr id="66" name="Freeform 112"/>
              <p:cNvSpPr/>
              <p:nvPr>
                <p:custDataLst>
                  <p:tags r:id="rId25"/>
                </p:custDataLst>
              </p:nvPr>
            </p:nvSpPr>
            <p:spPr bwMode="auto">
              <a:xfrm>
                <a:off x="7708901" y="2405063"/>
                <a:ext cx="95250" cy="90488"/>
              </a:xfrm>
              <a:custGeom>
                <a:avLst/>
                <a:gdLst>
                  <a:gd name="T0" fmla="*/ 19 w 25"/>
                  <a:gd name="T1" fmla="*/ 24 h 24"/>
                  <a:gd name="T2" fmla="*/ 21 w 25"/>
                  <a:gd name="T3" fmla="*/ 22 h 24"/>
                  <a:gd name="T4" fmla="*/ 19 w 25"/>
                  <a:gd name="T5" fmla="*/ 4 h 24"/>
                  <a:gd name="T6" fmla="*/ 0 w 25"/>
                  <a:gd name="T7" fmla="*/ 7 h 24"/>
                  <a:gd name="T8" fmla="*/ 0 w 25"/>
                  <a:gd name="T9" fmla="*/ 8 h 24"/>
                  <a:gd name="T10" fmla="*/ 19 w 25"/>
                  <a:gd name="T11" fmla="*/ 24 h 24"/>
                </a:gdLst>
                <a:ahLst/>
                <a:cxnLst>
                  <a:cxn ang="0">
                    <a:pos x="T0" y="T1"/>
                  </a:cxn>
                  <a:cxn ang="0">
                    <a:pos x="T2" y="T3"/>
                  </a:cxn>
                  <a:cxn ang="0">
                    <a:pos x="T4" y="T5"/>
                  </a:cxn>
                  <a:cxn ang="0">
                    <a:pos x="T6" y="T7"/>
                  </a:cxn>
                  <a:cxn ang="0">
                    <a:pos x="T8" y="T9"/>
                  </a:cxn>
                  <a:cxn ang="0">
                    <a:pos x="T10" y="T11"/>
                  </a:cxn>
                </a:cxnLst>
                <a:rect l="0" t="0" r="r" b="b"/>
                <a:pathLst>
                  <a:path w="25" h="24">
                    <a:moveTo>
                      <a:pt x="19" y="24"/>
                    </a:moveTo>
                    <a:cubicBezTo>
                      <a:pt x="20" y="23"/>
                      <a:pt x="20" y="23"/>
                      <a:pt x="21" y="22"/>
                    </a:cubicBezTo>
                    <a:cubicBezTo>
                      <a:pt x="25" y="17"/>
                      <a:pt x="24" y="8"/>
                      <a:pt x="19" y="4"/>
                    </a:cubicBezTo>
                    <a:cubicBezTo>
                      <a:pt x="13" y="0"/>
                      <a:pt x="5" y="1"/>
                      <a:pt x="0" y="7"/>
                    </a:cubicBezTo>
                    <a:cubicBezTo>
                      <a:pt x="0" y="7"/>
                      <a:pt x="0" y="7"/>
                      <a:pt x="0" y="8"/>
                    </a:cubicBezTo>
                    <a:cubicBezTo>
                      <a:pt x="8" y="11"/>
                      <a:pt x="15" y="17"/>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67" name="Freeform 113"/>
              <p:cNvSpPr>
                <a:spLocks noEditPoints="1"/>
              </p:cNvSpPr>
              <p:nvPr>
                <p:custDataLst>
                  <p:tags r:id="rId26"/>
                </p:custDataLst>
              </p:nvPr>
            </p:nvSpPr>
            <p:spPr bwMode="auto">
              <a:xfrm>
                <a:off x="7518404" y="2438402"/>
                <a:ext cx="274638" cy="301625"/>
              </a:xfrm>
              <a:custGeom>
                <a:avLst/>
                <a:gdLst>
                  <a:gd name="T0" fmla="*/ 43 w 73"/>
                  <a:gd name="T1" fmla="*/ 0 h 80"/>
                  <a:gd name="T2" fmla="*/ 42 w 73"/>
                  <a:gd name="T3" fmla="*/ 0 h 80"/>
                  <a:gd name="T4" fmla="*/ 42 w 73"/>
                  <a:gd name="T5" fmla="*/ 0 h 80"/>
                  <a:gd name="T6" fmla="*/ 41 w 73"/>
                  <a:gd name="T7" fmla="*/ 0 h 80"/>
                  <a:gd name="T8" fmla="*/ 41 w 73"/>
                  <a:gd name="T9" fmla="*/ 0 h 80"/>
                  <a:gd name="T10" fmla="*/ 40 w 73"/>
                  <a:gd name="T11" fmla="*/ 0 h 80"/>
                  <a:gd name="T12" fmla="*/ 40 w 73"/>
                  <a:gd name="T13" fmla="*/ 0 h 80"/>
                  <a:gd name="T14" fmla="*/ 39 w 73"/>
                  <a:gd name="T15" fmla="*/ 0 h 80"/>
                  <a:gd name="T16" fmla="*/ 39 w 73"/>
                  <a:gd name="T17" fmla="*/ 0 h 80"/>
                  <a:gd name="T18" fmla="*/ 38 w 73"/>
                  <a:gd name="T19" fmla="*/ 0 h 80"/>
                  <a:gd name="T20" fmla="*/ 38 w 73"/>
                  <a:gd name="T21" fmla="*/ 0 h 80"/>
                  <a:gd name="T22" fmla="*/ 37 w 73"/>
                  <a:gd name="T23" fmla="*/ 0 h 80"/>
                  <a:gd name="T24" fmla="*/ 36 w 73"/>
                  <a:gd name="T25" fmla="*/ 0 h 80"/>
                  <a:gd name="T26" fmla="*/ 35 w 73"/>
                  <a:gd name="T27" fmla="*/ 0 h 80"/>
                  <a:gd name="T28" fmla="*/ 34 w 73"/>
                  <a:gd name="T29" fmla="*/ 0 h 80"/>
                  <a:gd name="T30" fmla="*/ 33 w 73"/>
                  <a:gd name="T31" fmla="*/ 0 h 80"/>
                  <a:gd name="T32" fmla="*/ 32 w 73"/>
                  <a:gd name="T33" fmla="*/ 0 h 80"/>
                  <a:gd name="T34" fmla="*/ 32 w 73"/>
                  <a:gd name="T35" fmla="*/ 0 h 80"/>
                  <a:gd name="T36" fmla="*/ 32 w 73"/>
                  <a:gd name="T37" fmla="*/ 0 h 80"/>
                  <a:gd name="T38" fmla="*/ 32 w 73"/>
                  <a:gd name="T39" fmla="*/ 0 h 80"/>
                  <a:gd name="T40" fmla="*/ 31 w 73"/>
                  <a:gd name="T41" fmla="*/ 0 h 80"/>
                  <a:gd name="T42" fmla="*/ 31 w 73"/>
                  <a:gd name="T43" fmla="*/ 0 h 80"/>
                  <a:gd name="T44" fmla="*/ 30 w 73"/>
                  <a:gd name="T45" fmla="*/ 0 h 80"/>
                  <a:gd name="T46" fmla="*/ 0 w 73"/>
                  <a:gd name="T47" fmla="*/ 37 h 80"/>
                  <a:gd name="T48" fmla="*/ 12 w 73"/>
                  <a:gd name="T49" fmla="*/ 64 h 80"/>
                  <a:gd name="T50" fmla="*/ 7 w 73"/>
                  <a:gd name="T51" fmla="*/ 69 h 80"/>
                  <a:gd name="T52" fmla="*/ 7 w 73"/>
                  <a:gd name="T53" fmla="*/ 77 h 80"/>
                  <a:gd name="T54" fmla="*/ 14 w 73"/>
                  <a:gd name="T55" fmla="*/ 77 h 80"/>
                  <a:gd name="T56" fmla="*/ 21 w 73"/>
                  <a:gd name="T57" fmla="*/ 70 h 80"/>
                  <a:gd name="T58" fmla="*/ 36 w 73"/>
                  <a:gd name="T59" fmla="*/ 73 h 80"/>
                  <a:gd name="T60" fmla="*/ 52 w 73"/>
                  <a:gd name="T61" fmla="*/ 70 h 80"/>
                  <a:gd name="T62" fmla="*/ 58 w 73"/>
                  <a:gd name="T63" fmla="*/ 77 h 80"/>
                  <a:gd name="T64" fmla="*/ 66 w 73"/>
                  <a:gd name="T65" fmla="*/ 77 h 80"/>
                  <a:gd name="T66" fmla="*/ 66 w 73"/>
                  <a:gd name="T67" fmla="*/ 69 h 80"/>
                  <a:gd name="T68" fmla="*/ 61 w 73"/>
                  <a:gd name="T69" fmla="*/ 64 h 80"/>
                  <a:gd name="T70" fmla="*/ 73 w 73"/>
                  <a:gd name="T71" fmla="*/ 37 h 80"/>
                  <a:gd name="T72" fmla="*/ 43 w 73"/>
                  <a:gd name="T73" fmla="*/ 0 h 80"/>
                  <a:gd name="T74" fmla="*/ 36 w 73"/>
                  <a:gd name="T75" fmla="*/ 65 h 80"/>
                  <a:gd name="T76" fmla="*/ 8 w 73"/>
                  <a:gd name="T77" fmla="*/ 37 h 80"/>
                  <a:gd name="T78" fmla="*/ 36 w 73"/>
                  <a:gd name="T79" fmla="*/ 8 h 80"/>
                  <a:gd name="T80" fmla="*/ 64 w 73"/>
                  <a:gd name="T81" fmla="*/ 37 h 80"/>
                  <a:gd name="T82" fmla="*/ 36 w 73"/>
                  <a:gd name="T83" fmla="*/ 6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80">
                    <a:moveTo>
                      <a:pt x="43" y="0"/>
                    </a:moveTo>
                    <a:cubicBezTo>
                      <a:pt x="42" y="0"/>
                      <a:pt x="42" y="0"/>
                      <a:pt x="42" y="0"/>
                    </a:cubicBezTo>
                    <a:cubicBezTo>
                      <a:pt x="42" y="0"/>
                      <a:pt x="42" y="0"/>
                      <a:pt x="42" y="0"/>
                    </a:cubicBezTo>
                    <a:cubicBezTo>
                      <a:pt x="42" y="0"/>
                      <a:pt x="41" y="0"/>
                      <a:pt x="41" y="0"/>
                    </a:cubicBezTo>
                    <a:cubicBezTo>
                      <a:pt x="41" y="0"/>
                      <a:pt x="41" y="0"/>
                      <a:pt x="41" y="0"/>
                    </a:cubicBezTo>
                    <a:cubicBezTo>
                      <a:pt x="41" y="0"/>
                      <a:pt x="40" y="0"/>
                      <a:pt x="40" y="0"/>
                    </a:cubicBezTo>
                    <a:cubicBezTo>
                      <a:pt x="40" y="0"/>
                      <a:pt x="40" y="0"/>
                      <a:pt x="40" y="0"/>
                    </a:cubicBezTo>
                    <a:cubicBezTo>
                      <a:pt x="40" y="0"/>
                      <a:pt x="39" y="0"/>
                      <a:pt x="39" y="0"/>
                    </a:cubicBezTo>
                    <a:cubicBezTo>
                      <a:pt x="39" y="0"/>
                      <a:pt x="39" y="0"/>
                      <a:pt x="39" y="0"/>
                    </a:cubicBezTo>
                    <a:cubicBezTo>
                      <a:pt x="39" y="0"/>
                      <a:pt x="38" y="0"/>
                      <a:pt x="38" y="0"/>
                    </a:cubicBezTo>
                    <a:cubicBezTo>
                      <a:pt x="38" y="0"/>
                      <a:pt x="38" y="0"/>
                      <a:pt x="38" y="0"/>
                    </a:cubicBezTo>
                    <a:cubicBezTo>
                      <a:pt x="38" y="0"/>
                      <a:pt x="38" y="0"/>
                      <a:pt x="37" y="0"/>
                    </a:cubicBezTo>
                    <a:cubicBezTo>
                      <a:pt x="37" y="0"/>
                      <a:pt x="37" y="0"/>
                      <a:pt x="36" y="0"/>
                    </a:cubicBezTo>
                    <a:cubicBezTo>
                      <a:pt x="36" y="0"/>
                      <a:pt x="36" y="0"/>
                      <a:pt x="35" y="0"/>
                    </a:cubicBezTo>
                    <a:cubicBezTo>
                      <a:pt x="35" y="0"/>
                      <a:pt x="35" y="0"/>
                      <a:pt x="34" y="0"/>
                    </a:cubicBezTo>
                    <a:cubicBezTo>
                      <a:pt x="34" y="0"/>
                      <a:pt x="34" y="0"/>
                      <a:pt x="33" y="0"/>
                    </a:cubicBezTo>
                    <a:cubicBezTo>
                      <a:pt x="33" y="0"/>
                      <a:pt x="33" y="0"/>
                      <a:pt x="32" y="0"/>
                    </a:cubicBezTo>
                    <a:cubicBezTo>
                      <a:pt x="32" y="0"/>
                      <a:pt x="32" y="0"/>
                      <a:pt x="32" y="0"/>
                    </a:cubicBezTo>
                    <a:cubicBezTo>
                      <a:pt x="32" y="0"/>
                      <a:pt x="32" y="0"/>
                      <a:pt x="32" y="0"/>
                    </a:cubicBezTo>
                    <a:cubicBezTo>
                      <a:pt x="32" y="0"/>
                      <a:pt x="32" y="0"/>
                      <a:pt x="32" y="0"/>
                    </a:cubicBezTo>
                    <a:cubicBezTo>
                      <a:pt x="31" y="0"/>
                      <a:pt x="31" y="0"/>
                      <a:pt x="31" y="0"/>
                    </a:cubicBezTo>
                    <a:cubicBezTo>
                      <a:pt x="31" y="0"/>
                      <a:pt x="31" y="0"/>
                      <a:pt x="31" y="0"/>
                    </a:cubicBezTo>
                    <a:cubicBezTo>
                      <a:pt x="30" y="0"/>
                      <a:pt x="30" y="0"/>
                      <a:pt x="30" y="0"/>
                    </a:cubicBezTo>
                    <a:cubicBezTo>
                      <a:pt x="13" y="4"/>
                      <a:pt x="0" y="19"/>
                      <a:pt x="0" y="37"/>
                    </a:cubicBezTo>
                    <a:cubicBezTo>
                      <a:pt x="0" y="47"/>
                      <a:pt x="4" y="57"/>
                      <a:pt x="12" y="64"/>
                    </a:cubicBezTo>
                    <a:cubicBezTo>
                      <a:pt x="7" y="69"/>
                      <a:pt x="7" y="69"/>
                      <a:pt x="7" y="69"/>
                    </a:cubicBezTo>
                    <a:cubicBezTo>
                      <a:pt x="4" y="71"/>
                      <a:pt x="5" y="77"/>
                      <a:pt x="7" y="77"/>
                    </a:cubicBezTo>
                    <a:cubicBezTo>
                      <a:pt x="9" y="79"/>
                      <a:pt x="12" y="79"/>
                      <a:pt x="14" y="77"/>
                    </a:cubicBezTo>
                    <a:cubicBezTo>
                      <a:pt x="16" y="75"/>
                      <a:pt x="20" y="72"/>
                      <a:pt x="21" y="70"/>
                    </a:cubicBezTo>
                    <a:cubicBezTo>
                      <a:pt x="25" y="72"/>
                      <a:pt x="31" y="73"/>
                      <a:pt x="36" y="73"/>
                    </a:cubicBezTo>
                    <a:cubicBezTo>
                      <a:pt x="42" y="73"/>
                      <a:pt x="47" y="72"/>
                      <a:pt x="52" y="70"/>
                    </a:cubicBezTo>
                    <a:cubicBezTo>
                      <a:pt x="53" y="72"/>
                      <a:pt x="57" y="75"/>
                      <a:pt x="58" y="77"/>
                    </a:cubicBezTo>
                    <a:cubicBezTo>
                      <a:pt x="62" y="80"/>
                      <a:pt x="65" y="77"/>
                      <a:pt x="66" y="77"/>
                    </a:cubicBezTo>
                    <a:cubicBezTo>
                      <a:pt x="68" y="74"/>
                      <a:pt x="68" y="71"/>
                      <a:pt x="66" y="69"/>
                    </a:cubicBezTo>
                    <a:cubicBezTo>
                      <a:pt x="61" y="64"/>
                      <a:pt x="61" y="64"/>
                      <a:pt x="61" y="64"/>
                    </a:cubicBezTo>
                    <a:cubicBezTo>
                      <a:pt x="68" y="57"/>
                      <a:pt x="73" y="47"/>
                      <a:pt x="73" y="37"/>
                    </a:cubicBezTo>
                    <a:cubicBezTo>
                      <a:pt x="73" y="19"/>
                      <a:pt x="60" y="4"/>
                      <a:pt x="43" y="0"/>
                    </a:cubicBezTo>
                    <a:close/>
                    <a:moveTo>
                      <a:pt x="36" y="65"/>
                    </a:moveTo>
                    <a:cubicBezTo>
                      <a:pt x="21" y="65"/>
                      <a:pt x="8" y="52"/>
                      <a:pt x="8" y="37"/>
                    </a:cubicBezTo>
                    <a:cubicBezTo>
                      <a:pt x="8" y="21"/>
                      <a:pt x="21" y="8"/>
                      <a:pt x="36" y="8"/>
                    </a:cubicBezTo>
                    <a:cubicBezTo>
                      <a:pt x="52" y="8"/>
                      <a:pt x="64" y="21"/>
                      <a:pt x="64" y="37"/>
                    </a:cubicBezTo>
                    <a:cubicBezTo>
                      <a:pt x="64" y="52"/>
                      <a:pt x="52" y="65"/>
                      <a:pt x="3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68" name="Freeform 114"/>
              <p:cNvSpPr/>
              <p:nvPr>
                <p:custDataLst>
                  <p:tags r:id="rId27"/>
                </p:custDataLst>
              </p:nvPr>
            </p:nvSpPr>
            <p:spPr bwMode="auto">
              <a:xfrm>
                <a:off x="7502526" y="2405063"/>
                <a:ext cx="98425" cy="90488"/>
              </a:xfrm>
              <a:custGeom>
                <a:avLst/>
                <a:gdLst>
                  <a:gd name="T0" fmla="*/ 6 w 26"/>
                  <a:gd name="T1" fmla="*/ 24 h 24"/>
                  <a:gd name="T2" fmla="*/ 26 w 26"/>
                  <a:gd name="T3" fmla="*/ 8 h 24"/>
                  <a:gd name="T4" fmla="*/ 25 w 26"/>
                  <a:gd name="T5" fmla="*/ 7 h 24"/>
                  <a:gd name="T6" fmla="*/ 7 w 26"/>
                  <a:gd name="T7" fmla="*/ 4 h 24"/>
                  <a:gd name="T8" fmla="*/ 5 w 26"/>
                  <a:gd name="T9" fmla="*/ 22 h 24"/>
                  <a:gd name="T10" fmla="*/ 6 w 26"/>
                  <a:gd name="T11" fmla="*/ 24 h 24"/>
                </a:gdLst>
                <a:ahLst/>
                <a:cxnLst>
                  <a:cxn ang="0">
                    <a:pos x="T0" y="T1"/>
                  </a:cxn>
                  <a:cxn ang="0">
                    <a:pos x="T2" y="T3"/>
                  </a:cxn>
                  <a:cxn ang="0">
                    <a:pos x="T4" y="T5"/>
                  </a:cxn>
                  <a:cxn ang="0">
                    <a:pos x="T6" y="T7"/>
                  </a:cxn>
                  <a:cxn ang="0">
                    <a:pos x="T8" y="T9"/>
                  </a:cxn>
                  <a:cxn ang="0">
                    <a:pos x="T10" y="T11"/>
                  </a:cxn>
                </a:cxnLst>
                <a:rect l="0" t="0" r="r" b="b"/>
                <a:pathLst>
                  <a:path w="26" h="24">
                    <a:moveTo>
                      <a:pt x="6" y="24"/>
                    </a:moveTo>
                    <a:cubicBezTo>
                      <a:pt x="11" y="17"/>
                      <a:pt x="18" y="11"/>
                      <a:pt x="26" y="8"/>
                    </a:cubicBezTo>
                    <a:cubicBezTo>
                      <a:pt x="26" y="7"/>
                      <a:pt x="25" y="7"/>
                      <a:pt x="25" y="7"/>
                    </a:cubicBezTo>
                    <a:cubicBezTo>
                      <a:pt x="21" y="1"/>
                      <a:pt x="13" y="0"/>
                      <a:pt x="7" y="4"/>
                    </a:cubicBezTo>
                    <a:cubicBezTo>
                      <a:pt x="1" y="8"/>
                      <a:pt x="0" y="17"/>
                      <a:pt x="5" y="22"/>
                    </a:cubicBezTo>
                    <a:cubicBezTo>
                      <a:pt x="5" y="23"/>
                      <a:pt x="6" y="23"/>
                      <a:pt x="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69" name="Freeform 115"/>
              <p:cNvSpPr/>
              <p:nvPr>
                <p:custDataLst>
                  <p:tags r:id="rId28"/>
                </p:custDataLst>
              </p:nvPr>
            </p:nvSpPr>
            <p:spPr bwMode="auto">
              <a:xfrm>
                <a:off x="7650163" y="2476501"/>
                <a:ext cx="11113" cy="44450"/>
              </a:xfrm>
              <a:custGeom>
                <a:avLst/>
                <a:gdLst>
                  <a:gd name="T0" fmla="*/ 1 w 3"/>
                  <a:gd name="T1" fmla="*/ 12 h 12"/>
                  <a:gd name="T2" fmla="*/ 3 w 3"/>
                  <a:gd name="T3" fmla="*/ 10 h 12"/>
                  <a:gd name="T4" fmla="*/ 3 w 3"/>
                  <a:gd name="T5" fmla="*/ 2 h 12"/>
                  <a:gd name="T6" fmla="*/ 1 w 3"/>
                  <a:gd name="T7" fmla="*/ 0 h 12"/>
                  <a:gd name="T8" fmla="*/ 0 w 3"/>
                  <a:gd name="T9" fmla="*/ 2 h 12"/>
                  <a:gd name="T10" fmla="*/ 0 w 3"/>
                  <a:gd name="T11" fmla="*/ 10 h 12"/>
                  <a:gd name="T12" fmla="*/ 1 w 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12"/>
                    </a:moveTo>
                    <a:cubicBezTo>
                      <a:pt x="2" y="12"/>
                      <a:pt x="3" y="11"/>
                      <a:pt x="3" y="10"/>
                    </a:cubicBezTo>
                    <a:cubicBezTo>
                      <a:pt x="3" y="2"/>
                      <a:pt x="3" y="2"/>
                      <a:pt x="3" y="2"/>
                    </a:cubicBezTo>
                    <a:cubicBezTo>
                      <a:pt x="3" y="1"/>
                      <a:pt x="2" y="0"/>
                      <a:pt x="1" y="0"/>
                    </a:cubicBezTo>
                    <a:cubicBezTo>
                      <a:pt x="0" y="0"/>
                      <a:pt x="0" y="1"/>
                      <a:pt x="0" y="2"/>
                    </a:cubicBezTo>
                    <a:cubicBezTo>
                      <a:pt x="0" y="10"/>
                      <a:pt x="0" y="10"/>
                      <a:pt x="0" y="10"/>
                    </a:cubicBezTo>
                    <a:cubicBezTo>
                      <a:pt x="0" y="11"/>
                      <a:pt x="0"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70" name="Freeform 116"/>
              <p:cNvSpPr/>
              <p:nvPr>
                <p:custDataLst>
                  <p:tags r:id="rId29"/>
                </p:custDataLst>
              </p:nvPr>
            </p:nvSpPr>
            <p:spPr bwMode="auto">
              <a:xfrm>
                <a:off x="7551738" y="2570163"/>
                <a:ext cx="44450"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71" name="Freeform 117"/>
              <p:cNvSpPr/>
              <p:nvPr>
                <p:custDataLst>
                  <p:tags r:id="rId30"/>
                </p:custDataLst>
              </p:nvPr>
            </p:nvSpPr>
            <p:spPr bwMode="auto">
              <a:xfrm>
                <a:off x="7708901" y="2570163"/>
                <a:ext cx="46038"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72" name="Freeform 118"/>
              <p:cNvSpPr/>
              <p:nvPr>
                <p:custDataLst>
                  <p:tags r:id="rId31"/>
                </p:custDataLst>
              </p:nvPr>
            </p:nvSpPr>
            <p:spPr bwMode="auto">
              <a:xfrm>
                <a:off x="7650163" y="2633663"/>
                <a:ext cx="11113" cy="46038"/>
              </a:xfrm>
              <a:custGeom>
                <a:avLst/>
                <a:gdLst>
                  <a:gd name="T0" fmla="*/ 1 w 3"/>
                  <a:gd name="T1" fmla="*/ 0 h 12"/>
                  <a:gd name="T2" fmla="*/ 0 w 3"/>
                  <a:gd name="T3" fmla="*/ 1 h 12"/>
                  <a:gd name="T4" fmla="*/ 0 w 3"/>
                  <a:gd name="T5" fmla="*/ 10 h 12"/>
                  <a:gd name="T6" fmla="*/ 1 w 3"/>
                  <a:gd name="T7" fmla="*/ 12 h 12"/>
                  <a:gd name="T8" fmla="*/ 3 w 3"/>
                  <a:gd name="T9" fmla="*/ 10 h 12"/>
                  <a:gd name="T10" fmla="*/ 3 w 3"/>
                  <a:gd name="T11" fmla="*/ 1 h 12"/>
                  <a:gd name="T12" fmla="*/ 1 w 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0"/>
                    </a:moveTo>
                    <a:cubicBezTo>
                      <a:pt x="0" y="0"/>
                      <a:pt x="0" y="1"/>
                      <a:pt x="0" y="1"/>
                    </a:cubicBezTo>
                    <a:cubicBezTo>
                      <a:pt x="0" y="10"/>
                      <a:pt x="0" y="10"/>
                      <a:pt x="0" y="10"/>
                    </a:cubicBezTo>
                    <a:cubicBezTo>
                      <a:pt x="0" y="11"/>
                      <a:pt x="0" y="12"/>
                      <a:pt x="1" y="12"/>
                    </a:cubicBezTo>
                    <a:cubicBezTo>
                      <a:pt x="2" y="12"/>
                      <a:pt x="3" y="11"/>
                      <a:pt x="3" y="10"/>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73" name="Freeform 119"/>
              <p:cNvSpPr/>
              <p:nvPr>
                <p:custDataLst>
                  <p:tags r:id="rId32"/>
                </p:custDataLst>
              </p:nvPr>
            </p:nvSpPr>
            <p:spPr bwMode="auto">
              <a:xfrm>
                <a:off x="7593013" y="2506663"/>
                <a:ext cx="128588" cy="85725"/>
              </a:xfrm>
              <a:custGeom>
                <a:avLst/>
                <a:gdLst>
                  <a:gd name="T0" fmla="*/ 18 w 34"/>
                  <a:gd name="T1" fmla="*/ 18 h 23"/>
                  <a:gd name="T2" fmla="*/ 33 w 34"/>
                  <a:gd name="T3" fmla="*/ 3 h 23"/>
                  <a:gd name="T4" fmla="*/ 34 w 34"/>
                  <a:gd name="T5" fmla="*/ 2 h 23"/>
                  <a:gd name="T6" fmla="*/ 33 w 34"/>
                  <a:gd name="T7" fmla="*/ 1 h 23"/>
                  <a:gd name="T8" fmla="*/ 32 w 34"/>
                  <a:gd name="T9" fmla="*/ 0 h 23"/>
                  <a:gd name="T10" fmla="*/ 31 w 34"/>
                  <a:gd name="T11" fmla="*/ 1 h 23"/>
                  <a:gd name="T12" fmla="*/ 20 w 34"/>
                  <a:gd name="T13" fmla="*/ 12 h 23"/>
                  <a:gd name="T14" fmla="*/ 16 w 34"/>
                  <a:gd name="T15" fmla="*/ 16 h 23"/>
                  <a:gd name="T16" fmla="*/ 16 w 34"/>
                  <a:gd name="T17" fmla="*/ 16 h 23"/>
                  <a:gd name="T18" fmla="*/ 16 w 34"/>
                  <a:gd name="T19" fmla="*/ 16 h 23"/>
                  <a:gd name="T20" fmla="*/ 15 w 34"/>
                  <a:gd name="T21" fmla="*/ 15 h 23"/>
                  <a:gd name="T22" fmla="*/ 15 w 34"/>
                  <a:gd name="T23" fmla="*/ 15 h 23"/>
                  <a:gd name="T24" fmla="*/ 15 w 34"/>
                  <a:gd name="T25" fmla="*/ 15 h 23"/>
                  <a:gd name="T26" fmla="*/ 4 w 34"/>
                  <a:gd name="T27" fmla="*/ 7 h 23"/>
                  <a:gd name="T28" fmla="*/ 2 w 34"/>
                  <a:gd name="T29" fmla="*/ 6 h 23"/>
                  <a:gd name="T30" fmla="*/ 1 w 34"/>
                  <a:gd name="T31" fmla="*/ 7 h 23"/>
                  <a:gd name="T32" fmla="*/ 0 w 34"/>
                  <a:gd name="T33" fmla="*/ 9 h 23"/>
                  <a:gd name="T34" fmla="*/ 1 w 34"/>
                  <a:gd name="T35" fmla="*/ 10 h 23"/>
                  <a:gd name="T36" fmla="*/ 13 w 34"/>
                  <a:gd name="T37" fmla="*/ 19 h 23"/>
                  <a:gd name="T38" fmla="*/ 12 w 34"/>
                  <a:gd name="T39" fmla="*/ 20 h 23"/>
                  <a:gd name="T40" fmla="*/ 11 w 34"/>
                  <a:gd name="T41" fmla="*/ 21 h 23"/>
                  <a:gd name="T42" fmla="*/ 12 w 34"/>
                  <a:gd name="T43" fmla="*/ 23 h 23"/>
                  <a:gd name="T44" fmla="*/ 13 w 34"/>
                  <a:gd name="T45" fmla="*/ 23 h 23"/>
                  <a:gd name="T46" fmla="*/ 16 w 34"/>
                  <a:gd name="T47" fmla="*/ 21 h 23"/>
                  <a:gd name="T48" fmla="*/ 17 w 34"/>
                  <a:gd name="T49" fmla="*/ 22 h 23"/>
                  <a:gd name="T50" fmla="*/ 18 w 34"/>
                  <a:gd name="T51" fmla="*/ 23 h 23"/>
                  <a:gd name="T52" fmla="*/ 20 w 34"/>
                  <a:gd name="T53" fmla="*/ 23 h 23"/>
                  <a:gd name="T54" fmla="*/ 21 w 34"/>
                  <a:gd name="T55" fmla="*/ 21 h 23"/>
                  <a:gd name="T56" fmla="*/ 21 w 34"/>
                  <a:gd name="T57" fmla="*/ 19 h 23"/>
                  <a:gd name="T58" fmla="*/ 18 w 34"/>
                  <a:gd name="T59"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3">
                    <a:moveTo>
                      <a:pt x="18" y="18"/>
                    </a:moveTo>
                    <a:cubicBezTo>
                      <a:pt x="33" y="3"/>
                      <a:pt x="33" y="3"/>
                      <a:pt x="33" y="3"/>
                    </a:cubicBezTo>
                    <a:cubicBezTo>
                      <a:pt x="33" y="3"/>
                      <a:pt x="34" y="2"/>
                      <a:pt x="34" y="2"/>
                    </a:cubicBezTo>
                    <a:cubicBezTo>
                      <a:pt x="34" y="2"/>
                      <a:pt x="33" y="1"/>
                      <a:pt x="33" y="1"/>
                    </a:cubicBezTo>
                    <a:cubicBezTo>
                      <a:pt x="33" y="1"/>
                      <a:pt x="32" y="0"/>
                      <a:pt x="32" y="0"/>
                    </a:cubicBezTo>
                    <a:cubicBezTo>
                      <a:pt x="32" y="0"/>
                      <a:pt x="31" y="1"/>
                      <a:pt x="31" y="1"/>
                    </a:cubicBezTo>
                    <a:cubicBezTo>
                      <a:pt x="20" y="12"/>
                      <a:pt x="20" y="12"/>
                      <a:pt x="20" y="12"/>
                    </a:cubicBezTo>
                    <a:cubicBezTo>
                      <a:pt x="16" y="16"/>
                      <a:pt x="16" y="16"/>
                      <a:pt x="16" y="16"/>
                    </a:cubicBezTo>
                    <a:cubicBezTo>
                      <a:pt x="16" y="16"/>
                      <a:pt x="16" y="16"/>
                      <a:pt x="16" y="16"/>
                    </a:cubicBezTo>
                    <a:cubicBezTo>
                      <a:pt x="16" y="16"/>
                      <a:pt x="16" y="16"/>
                      <a:pt x="16" y="16"/>
                    </a:cubicBezTo>
                    <a:cubicBezTo>
                      <a:pt x="15" y="15"/>
                      <a:pt x="15" y="15"/>
                      <a:pt x="15" y="15"/>
                    </a:cubicBezTo>
                    <a:cubicBezTo>
                      <a:pt x="15" y="15"/>
                      <a:pt x="15" y="15"/>
                      <a:pt x="15" y="15"/>
                    </a:cubicBezTo>
                    <a:cubicBezTo>
                      <a:pt x="15" y="15"/>
                      <a:pt x="15" y="15"/>
                      <a:pt x="15" y="15"/>
                    </a:cubicBezTo>
                    <a:cubicBezTo>
                      <a:pt x="4" y="7"/>
                      <a:pt x="4" y="7"/>
                      <a:pt x="4" y="7"/>
                    </a:cubicBezTo>
                    <a:cubicBezTo>
                      <a:pt x="3" y="6"/>
                      <a:pt x="3" y="6"/>
                      <a:pt x="2" y="6"/>
                    </a:cubicBezTo>
                    <a:cubicBezTo>
                      <a:pt x="2" y="6"/>
                      <a:pt x="1" y="7"/>
                      <a:pt x="1" y="7"/>
                    </a:cubicBezTo>
                    <a:cubicBezTo>
                      <a:pt x="0" y="8"/>
                      <a:pt x="0" y="8"/>
                      <a:pt x="0" y="9"/>
                    </a:cubicBezTo>
                    <a:cubicBezTo>
                      <a:pt x="0" y="9"/>
                      <a:pt x="1" y="10"/>
                      <a:pt x="1" y="10"/>
                    </a:cubicBezTo>
                    <a:cubicBezTo>
                      <a:pt x="13" y="19"/>
                      <a:pt x="13" y="19"/>
                      <a:pt x="13" y="19"/>
                    </a:cubicBezTo>
                    <a:cubicBezTo>
                      <a:pt x="12" y="20"/>
                      <a:pt x="12" y="20"/>
                      <a:pt x="12" y="20"/>
                    </a:cubicBezTo>
                    <a:cubicBezTo>
                      <a:pt x="11" y="21"/>
                      <a:pt x="11" y="21"/>
                      <a:pt x="11" y="21"/>
                    </a:cubicBezTo>
                    <a:cubicBezTo>
                      <a:pt x="11" y="22"/>
                      <a:pt x="11" y="22"/>
                      <a:pt x="12" y="23"/>
                    </a:cubicBezTo>
                    <a:cubicBezTo>
                      <a:pt x="12" y="23"/>
                      <a:pt x="12" y="23"/>
                      <a:pt x="13" y="23"/>
                    </a:cubicBezTo>
                    <a:cubicBezTo>
                      <a:pt x="16" y="21"/>
                      <a:pt x="16" y="21"/>
                      <a:pt x="16" y="21"/>
                    </a:cubicBezTo>
                    <a:cubicBezTo>
                      <a:pt x="17" y="22"/>
                      <a:pt x="17" y="22"/>
                      <a:pt x="17" y="22"/>
                    </a:cubicBezTo>
                    <a:cubicBezTo>
                      <a:pt x="18" y="23"/>
                      <a:pt x="18" y="23"/>
                      <a:pt x="18" y="23"/>
                    </a:cubicBezTo>
                    <a:cubicBezTo>
                      <a:pt x="18" y="23"/>
                      <a:pt x="19" y="23"/>
                      <a:pt x="20" y="23"/>
                    </a:cubicBezTo>
                    <a:cubicBezTo>
                      <a:pt x="21" y="23"/>
                      <a:pt x="22" y="22"/>
                      <a:pt x="21" y="21"/>
                    </a:cubicBezTo>
                    <a:cubicBezTo>
                      <a:pt x="21" y="20"/>
                      <a:pt x="21" y="20"/>
                      <a:pt x="21" y="19"/>
                    </a:cubicBezTo>
                    <a:lnTo>
                      <a:pt x="1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grpSp>
      </p:grpSp>
      <p:grpSp>
        <p:nvGrpSpPr>
          <p:cNvPr id="74" name="Group 23"/>
          <p:cNvGrpSpPr/>
          <p:nvPr/>
        </p:nvGrpSpPr>
        <p:grpSpPr bwMode="auto">
          <a:xfrm>
            <a:off x="4877790" y="4303538"/>
            <a:ext cx="798671" cy="1471627"/>
            <a:chOff x="4752324" y="4911075"/>
            <a:chExt cx="1066423" cy="1963149"/>
          </a:xfrm>
        </p:grpSpPr>
        <p:grpSp>
          <p:nvGrpSpPr>
            <p:cNvPr id="48150" name="Group 45"/>
            <p:cNvGrpSpPr/>
            <p:nvPr/>
          </p:nvGrpSpPr>
          <p:grpSpPr bwMode="auto">
            <a:xfrm>
              <a:off x="4752324" y="4911075"/>
              <a:ext cx="1066423" cy="1963149"/>
              <a:chOff x="4752324" y="4894851"/>
              <a:chExt cx="1066423" cy="1963149"/>
            </a:xfrm>
          </p:grpSpPr>
          <p:sp>
            <p:nvSpPr>
              <p:cNvPr id="75" name="Freeform 16"/>
              <p:cNvSpPr/>
              <p:nvPr>
                <p:custDataLst>
                  <p:tags r:id="rId33"/>
                </p:custDataLst>
              </p:nvPr>
            </p:nvSpPr>
            <p:spPr bwMode="auto">
              <a:xfrm rot="5400000">
                <a:off x="4980068" y="6019321"/>
                <a:ext cx="1508893" cy="168466"/>
              </a:xfrm>
              <a:custGeom>
                <a:avLst/>
                <a:gdLst>
                  <a:gd name="T0" fmla="*/ 0 w 552"/>
                  <a:gd name="T1" fmla="*/ 47 h 47"/>
                  <a:gd name="T2" fmla="*/ 0 w 552"/>
                  <a:gd name="T3" fmla="*/ 21 h 47"/>
                  <a:gd name="T4" fmla="*/ 11 w 552"/>
                  <a:gd name="T5" fmla="*/ 0 h 47"/>
                  <a:gd name="T6" fmla="*/ 552 w 552"/>
                  <a:gd name="T7" fmla="*/ 0 h 47"/>
                </a:gdLst>
                <a:ahLst/>
                <a:cxnLst>
                  <a:cxn ang="0">
                    <a:pos x="T0" y="T1"/>
                  </a:cxn>
                  <a:cxn ang="0">
                    <a:pos x="T2" y="T3"/>
                  </a:cxn>
                  <a:cxn ang="0">
                    <a:pos x="T4" y="T5"/>
                  </a:cxn>
                  <a:cxn ang="0">
                    <a:pos x="T6" y="T7"/>
                  </a:cxn>
                </a:cxnLst>
                <a:rect l="0" t="0" r="r" b="b"/>
                <a:pathLst>
                  <a:path w="552" h="47">
                    <a:moveTo>
                      <a:pt x="0" y="47"/>
                    </a:moveTo>
                    <a:cubicBezTo>
                      <a:pt x="0" y="21"/>
                      <a:pt x="0" y="21"/>
                      <a:pt x="0" y="21"/>
                    </a:cubicBezTo>
                    <a:cubicBezTo>
                      <a:pt x="0" y="7"/>
                      <a:pt x="4" y="0"/>
                      <a:pt x="11" y="0"/>
                    </a:cubicBezTo>
                    <a:cubicBezTo>
                      <a:pt x="552" y="0"/>
                      <a:pt x="552" y="0"/>
                      <a:pt x="552" y="0"/>
                    </a:cubicBezTo>
                  </a:path>
                </a:pathLst>
              </a:custGeom>
              <a:solidFill>
                <a:srgbClr val="FFFFFF"/>
              </a:solidFill>
              <a:ln w="85725" cap="flat">
                <a:solidFill>
                  <a:schemeClr val="accent1"/>
                </a:solidFill>
                <a:prstDash val="solid"/>
                <a:miter lim="800000"/>
              </a:ln>
            </p:spPr>
            <p:txBody>
              <a:bodyPr lIns="121882" tIns="60941" rIns="121882" bIns="60941"/>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76" name="Oval 10"/>
              <p:cNvSpPr>
                <a:spLocks noChangeArrowheads="1"/>
              </p:cNvSpPr>
              <p:nvPr>
                <p:custDataLst>
                  <p:tags r:id="rId34"/>
                </p:custDataLst>
              </p:nvPr>
            </p:nvSpPr>
            <p:spPr bwMode="auto">
              <a:xfrm rot="5400000">
                <a:off x="4751813" y="4895362"/>
                <a:ext cx="906925" cy="905903"/>
              </a:xfrm>
              <a:prstGeom prst="ellipse">
                <a:avLst/>
              </a:prstGeom>
              <a:solidFill>
                <a:schemeClr val="accent1"/>
              </a:solidFill>
              <a:ln w="9525" cap="flat">
                <a:noFill/>
                <a:prstDash val="solid"/>
                <a:miter lim="800000"/>
              </a:ln>
            </p:spPr>
            <p:txBody>
              <a:bodyPr lIns="121882" tIns="60941" rIns="121882" bIns="60941"/>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sz="1800">
                  <a:solidFill>
                    <a:schemeClr val="tx1"/>
                  </a:solidFill>
                  <a:latin typeface="微软雅黑" panose="020B0503020204020204" charset="-122"/>
                  <a:ea typeface="微软雅黑" panose="020B0503020204020204" charset="-122"/>
                </a:endParaRPr>
              </a:p>
            </p:txBody>
          </p:sp>
        </p:grpSp>
        <p:sp>
          <p:nvSpPr>
            <p:cNvPr id="48151" name="Freeform 18"/>
            <p:cNvSpPr/>
            <p:nvPr>
              <p:custDataLst>
                <p:tags r:id="rId35"/>
              </p:custDataLst>
            </p:nvPr>
          </p:nvSpPr>
          <p:spPr bwMode="auto">
            <a:xfrm>
              <a:off x="5014047" y="5144797"/>
              <a:ext cx="413624" cy="413623"/>
            </a:xfrm>
            <a:custGeom>
              <a:avLst/>
              <a:gdLst>
                <a:gd name="T0" fmla="*/ 305622 w 360"/>
                <a:gd name="T1" fmla="*/ 413623 h 360"/>
                <a:gd name="T2" fmla="*/ 337793 w 360"/>
                <a:gd name="T3" fmla="*/ 380303 h 360"/>
                <a:gd name="T4" fmla="*/ 281494 w 360"/>
                <a:gd name="T5" fmla="*/ 178088 h 360"/>
                <a:gd name="T6" fmla="*/ 365368 w 360"/>
                <a:gd name="T7" fmla="*/ 94214 h 360"/>
                <a:gd name="T8" fmla="*/ 390645 w 360"/>
                <a:gd name="T9" fmla="*/ 21830 h 360"/>
                <a:gd name="T10" fmla="*/ 319410 w 360"/>
                <a:gd name="T11" fmla="*/ 48256 h 360"/>
                <a:gd name="T12" fmla="*/ 235536 w 360"/>
                <a:gd name="T13" fmla="*/ 132130 h 360"/>
                <a:gd name="T14" fmla="*/ 32171 w 360"/>
                <a:gd name="T15" fmla="*/ 74682 h 360"/>
                <a:gd name="T16" fmla="*/ 0 w 360"/>
                <a:gd name="T17" fmla="*/ 108002 h 360"/>
                <a:gd name="T18" fmla="*/ 170045 w 360"/>
                <a:gd name="T19" fmla="*/ 197620 h 360"/>
                <a:gd name="T20" fmla="*/ 112598 w 360"/>
                <a:gd name="T21" fmla="*/ 255068 h 360"/>
                <a:gd name="T22" fmla="*/ 43660 w 360"/>
                <a:gd name="T23" fmla="*/ 259663 h 360"/>
                <a:gd name="T24" fmla="*/ 10341 w 360"/>
                <a:gd name="T25" fmla="*/ 291834 h 360"/>
                <a:gd name="T26" fmla="*/ 91916 w 360"/>
                <a:gd name="T27" fmla="*/ 321707 h 360"/>
                <a:gd name="T28" fmla="*/ 120640 w 360"/>
                <a:gd name="T29" fmla="*/ 402133 h 360"/>
                <a:gd name="T30" fmla="*/ 153960 w 360"/>
                <a:gd name="T31" fmla="*/ 369963 h 360"/>
                <a:gd name="T32" fmla="*/ 157407 w 360"/>
                <a:gd name="T33" fmla="*/ 301026 h 360"/>
                <a:gd name="T34" fmla="*/ 216004 w 360"/>
                <a:gd name="T35" fmla="*/ 242429 h 360"/>
                <a:gd name="T36" fmla="*/ 305622 w 360"/>
                <a:gd name="T37" fmla="*/ 413623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grpSp>
        <p:nvGrpSpPr>
          <p:cNvPr id="77" name="Group 24"/>
          <p:cNvGrpSpPr/>
          <p:nvPr/>
        </p:nvGrpSpPr>
        <p:grpSpPr bwMode="auto">
          <a:xfrm>
            <a:off x="6053460" y="4303538"/>
            <a:ext cx="808193" cy="1471627"/>
            <a:chOff x="6314302" y="4911074"/>
            <a:chExt cx="1078089" cy="1963150"/>
          </a:xfrm>
        </p:grpSpPr>
        <p:grpSp>
          <p:nvGrpSpPr>
            <p:cNvPr id="48146" name="Group 26"/>
            <p:cNvGrpSpPr/>
            <p:nvPr/>
          </p:nvGrpSpPr>
          <p:grpSpPr bwMode="auto">
            <a:xfrm>
              <a:off x="6314302" y="4911074"/>
              <a:ext cx="1078089" cy="1963150"/>
              <a:chOff x="6314302" y="4894850"/>
              <a:chExt cx="1078089" cy="1963150"/>
            </a:xfrm>
          </p:grpSpPr>
          <p:sp>
            <p:nvSpPr>
              <p:cNvPr id="78" name="Freeform 15"/>
              <p:cNvSpPr/>
              <p:nvPr>
                <p:custDataLst>
                  <p:tags r:id="rId36"/>
                </p:custDataLst>
              </p:nvPr>
            </p:nvSpPr>
            <p:spPr bwMode="auto">
              <a:xfrm rot="5400000">
                <a:off x="5645594" y="6017815"/>
                <a:ext cx="1508894" cy="171478"/>
              </a:xfrm>
              <a:custGeom>
                <a:avLst/>
                <a:gdLst>
                  <a:gd name="T0" fmla="*/ 0 w 552"/>
                  <a:gd name="T1" fmla="*/ 0 h 48"/>
                  <a:gd name="T2" fmla="*/ 0 w 552"/>
                  <a:gd name="T3" fmla="*/ 27 h 48"/>
                  <a:gd name="T4" fmla="*/ 11 w 552"/>
                  <a:gd name="T5" fmla="*/ 47 h 48"/>
                  <a:gd name="T6" fmla="*/ 552 w 552"/>
                  <a:gd name="T7" fmla="*/ 47 h 48"/>
                </a:gdLst>
                <a:ahLst/>
                <a:cxnLst>
                  <a:cxn ang="0">
                    <a:pos x="T0" y="T1"/>
                  </a:cxn>
                  <a:cxn ang="0">
                    <a:pos x="T2" y="T3"/>
                  </a:cxn>
                  <a:cxn ang="0">
                    <a:pos x="T4" y="T5"/>
                  </a:cxn>
                  <a:cxn ang="0">
                    <a:pos x="T6" y="T7"/>
                  </a:cxn>
                </a:cxnLst>
                <a:rect l="0" t="0" r="r" b="b"/>
                <a:pathLst>
                  <a:path w="552" h="48">
                    <a:moveTo>
                      <a:pt x="0" y="0"/>
                    </a:moveTo>
                    <a:cubicBezTo>
                      <a:pt x="0" y="27"/>
                      <a:pt x="0" y="27"/>
                      <a:pt x="0" y="27"/>
                    </a:cubicBezTo>
                    <a:cubicBezTo>
                      <a:pt x="0" y="40"/>
                      <a:pt x="4" y="48"/>
                      <a:pt x="11" y="47"/>
                    </a:cubicBezTo>
                    <a:cubicBezTo>
                      <a:pt x="552" y="47"/>
                      <a:pt x="552" y="47"/>
                      <a:pt x="552" y="47"/>
                    </a:cubicBezTo>
                  </a:path>
                </a:pathLst>
              </a:custGeom>
              <a:noFill/>
              <a:ln w="85725"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lIns="121882" tIns="60941" rIns="121882" bIns="60941"/>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79" name="Oval 9"/>
              <p:cNvSpPr>
                <a:spLocks noChangeArrowheads="1"/>
              </p:cNvSpPr>
              <p:nvPr>
                <p:custDataLst>
                  <p:tags r:id="rId37"/>
                </p:custDataLst>
              </p:nvPr>
            </p:nvSpPr>
            <p:spPr bwMode="auto">
              <a:xfrm rot="5400000">
                <a:off x="6482447" y="4891831"/>
                <a:ext cx="906925" cy="912962"/>
              </a:xfrm>
              <a:prstGeom prst="ellipse">
                <a:avLst/>
              </a:prstGeom>
              <a:solidFill>
                <a:schemeClr val="accent2"/>
              </a:solidFill>
              <a:ln w="9525" cap="flat">
                <a:noFill/>
                <a:prstDash val="solid"/>
                <a:miter lim="800000"/>
              </a:ln>
            </p:spPr>
            <p:txBody>
              <a:bodyPr lIns="121882" tIns="60941" rIns="121882" bIns="60941"/>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sz="1800">
                  <a:solidFill>
                    <a:schemeClr val="tx1"/>
                  </a:solidFill>
                  <a:latin typeface="微软雅黑" panose="020B0503020204020204" charset="-122"/>
                  <a:ea typeface="微软雅黑" panose="020B0503020204020204" charset="-122"/>
                </a:endParaRPr>
              </a:p>
            </p:txBody>
          </p:sp>
        </p:grpSp>
        <p:grpSp>
          <p:nvGrpSpPr>
            <p:cNvPr id="80" name="Group 68"/>
            <p:cNvGrpSpPr/>
            <p:nvPr/>
          </p:nvGrpSpPr>
          <p:grpSpPr>
            <a:xfrm>
              <a:off x="6768846" y="5180829"/>
              <a:ext cx="362796" cy="338611"/>
              <a:chOff x="4418013" y="3475038"/>
              <a:chExt cx="285750" cy="266701"/>
            </a:xfrm>
            <a:solidFill>
              <a:schemeClr val="bg1"/>
            </a:solidFill>
          </p:grpSpPr>
          <p:sp>
            <p:nvSpPr>
              <p:cNvPr id="81" name="Freeform 105"/>
              <p:cNvSpPr/>
              <p:nvPr>
                <p:custDataLst>
                  <p:tags r:id="rId38"/>
                </p:custDataLst>
              </p:nvPr>
            </p:nvSpPr>
            <p:spPr bwMode="auto">
              <a:xfrm>
                <a:off x="4418013" y="3651251"/>
                <a:ext cx="98425" cy="90488"/>
              </a:xfrm>
              <a:custGeom>
                <a:avLst/>
                <a:gdLst>
                  <a:gd name="T0" fmla="*/ 22 w 26"/>
                  <a:gd name="T1" fmla="*/ 1 h 24"/>
                  <a:gd name="T2" fmla="*/ 20 w 26"/>
                  <a:gd name="T3" fmla="*/ 1 h 24"/>
                  <a:gd name="T4" fmla="*/ 0 w 26"/>
                  <a:gd name="T5" fmla="*/ 20 h 24"/>
                  <a:gd name="T6" fmla="*/ 0 w 26"/>
                  <a:gd name="T7" fmla="*/ 22 h 24"/>
                  <a:gd name="T8" fmla="*/ 1 w 26"/>
                  <a:gd name="T9" fmla="*/ 23 h 24"/>
                  <a:gd name="T10" fmla="*/ 5 w 26"/>
                  <a:gd name="T11" fmla="*/ 24 h 24"/>
                  <a:gd name="T12" fmla="*/ 7 w 26"/>
                  <a:gd name="T13" fmla="*/ 24 h 24"/>
                  <a:gd name="T14" fmla="*/ 25 w 26"/>
                  <a:gd name="T15" fmla="*/ 6 h 24"/>
                  <a:gd name="T16" fmla="*/ 25 w 26"/>
                  <a:gd name="T17" fmla="*/ 3 h 24"/>
                  <a:gd name="T18" fmla="*/ 22 w 26"/>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22" y="1"/>
                    </a:moveTo>
                    <a:cubicBezTo>
                      <a:pt x="22" y="0"/>
                      <a:pt x="21" y="0"/>
                      <a:pt x="20" y="1"/>
                    </a:cubicBezTo>
                    <a:cubicBezTo>
                      <a:pt x="0" y="20"/>
                      <a:pt x="0" y="20"/>
                      <a:pt x="0" y="20"/>
                    </a:cubicBezTo>
                    <a:cubicBezTo>
                      <a:pt x="0" y="20"/>
                      <a:pt x="0" y="21"/>
                      <a:pt x="0" y="22"/>
                    </a:cubicBezTo>
                    <a:cubicBezTo>
                      <a:pt x="0" y="22"/>
                      <a:pt x="1" y="23"/>
                      <a:pt x="1" y="23"/>
                    </a:cubicBezTo>
                    <a:cubicBezTo>
                      <a:pt x="5" y="24"/>
                      <a:pt x="5" y="24"/>
                      <a:pt x="5" y="24"/>
                    </a:cubicBezTo>
                    <a:cubicBezTo>
                      <a:pt x="6" y="24"/>
                      <a:pt x="7" y="24"/>
                      <a:pt x="7" y="24"/>
                    </a:cubicBezTo>
                    <a:cubicBezTo>
                      <a:pt x="25" y="6"/>
                      <a:pt x="25" y="6"/>
                      <a:pt x="25" y="6"/>
                    </a:cubicBezTo>
                    <a:cubicBezTo>
                      <a:pt x="26" y="5"/>
                      <a:pt x="26" y="4"/>
                      <a:pt x="25" y="3"/>
                    </a:cubicBezTo>
                    <a:lnTo>
                      <a:pt x="2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82" name="Freeform 106"/>
              <p:cNvSpPr>
                <a:spLocks noEditPoints="1"/>
              </p:cNvSpPr>
              <p:nvPr>
                <p:custDataLst>
                  <p:tags r:id="rId39"/>
                </p:custDataLst>
              </p:nvPr>
            </p:nvSpPr>
            <p:spPr bwMode="auto">
              <a:xfrm>
                <a:off x="4456113" y="3475038"/>
                <a:ext cx="247650" cy="236538"/>
              </a:xfrm>
              <a:custGeom>
                <a:avLst/>
                <a:gdLst>
                  <a:gd name="T0" fmla="*/ 45 w 66"/>
                  <a:gd name="T1" fmla="*/ 1 h 63"/>
                  <a:gd name="T2" fmla="*/ 45 w 66"/>
                  <a:gd name="T3" fmla="*/ 0 h 63"/>
                  <a:gd name="T4" fmla="*/ 45 w 66"/>
                  <a:gd name="T5" fmla="*/ 1 h 63"/>
                  <a:gd name="T6" fmla="*/ 40 w 66"/>
                  <a:gd name="T7" fmla="*/ 1 h 63"/>
                  <a:gd name="T8" fmla="*/ 39 w 66"/>
                  <a:gd name="T9" fmla="*/ 2 h 63"/>
                  <a:gd name="T10" fmla="*/ 37 w 66"/>
                  <a:gd name="T11" fmla="*/ 6 h 63"/>
                  <a:gd name="T12" fmla="*/ 38 w 66"/>
                  <a:gd name="T13" fmla="*/ 9 h 63"/>
                  <a:gd name="T14" fmla="*/ 36 w 66"/>
                  <a:gd name="T15" fmla="*/ 16 h 63"/>
                  <a:gd name="T16" fmla="*/ 21 w 66"/>
                  <a:gd name="T17" fmla="*/ 26 h 63"/>
                  <a:gd name="T18" fmla="*/ 5 w 66"/>
                  <a:gd name="T19" fmla="*/ 26 h 63"/>
                  <a:gd name="T20" fmla="*/ 5 w 66"/>
                  <a:gd name="T21" fmla="*/ 26 h 63"/>
                  <a:gd name="T22" fmla="*/ 5 w 66"/>
                  <a:gd name="T23" fmla="*/ 26 h 63"/>
                  <a:gd name="T24" fmla="*/ 0 w 66"/>
                  <a:gd name="T25" fmla="*/ 29 h 63"/>
                  <a:gd name="T26" fmla="*/ 0 w 66"/>
                  <a:gd name="T27" fmla="*/ 30 h 63"/>
                  <a:gd name="T28" fmla="*/ 0 w 66"/>
                  <a:gd name="T29" fmla="*/ 32 h 63"/>
                  <a:gd name="T30" fmla="*/ 31 w 66"/>
                  <a:gd name="T31" fmla="*/ 62 h 63"/>
                  <a:gd name="T32" fmla="*/ 32 w 66"/>
                  <a:gd name="T33" fmla="*/ 63 h 63"/>
                  <a:gd name="T34" fmla="*/ 33 w 66"/>
                  <a:gd name="T35" fmla="*/ 62 h 63"/>
                  <a:gd name="T36" fmla="*/ 37 w 66"/>
                  <a:gd name="T37" fmla="*/ 42 h 63"/>
                  <a:gd name="T38" fmla="*/ 46 w 66"/>
                  <a:gd name="T39" fmla="*/ 27 h 63"/>
                  <a:gd name="T40" fmla="*/ 54 w 66"/>
                  <a:gd name="T41" fmla="*/ 25 h 63"/>
                  <a:gd name="T42" fmla="*/ 56 w 66"/>
                  <a:gd name="T43" fmla="*/ 25 h 63"/>
                  <a:gd name="T44" fmla="*/ 61 w 66"/>
                  <a:gd name="T45" fmla="*/ 23 h 63"/>
                  <a:gd name="T46" fmla="*/ 61 w 66"/>
                  <a:gd name="T47" fmla="*/ 23 h 63"/>
                  <a:gd name="T48" fmla="*/ 45 w 66"/>
                  <a:gd name="T49" fmla="*/ 1 h 63"/>
                  <a:gd name="T50" fmla="*/ 54 w 66"/>
                  <a:gd name="T51" fmla="*/ 9 h 63"/>
                  <a:gd name="T52" fmla="*/ 52 w 66"/>
                  <a:gd name="T53" fmla="*/ 8 h 63"/>
                  <a:gd name="T54" fmla="*/ 54 w 66"/>
                  <a:gd name="T5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63">
                    <a:moveTo>
                      <a:pt x="45" y="1"/>
                    </a:moveTo>
                    <a:cubicBezTo>
                      <a:pt x="45" y="0"/>
                      <a:pt x="45" y="0"/>
                      <a:pt x="45" y="0"/>
                    </a:cubicBezTo>
                    <a:cubicBezTo>
                      <a:pt x="45" y="1"/>
                      <a:pt x="45" y="1"/>
                      <a:pt x="45" y="1"/>
                    </a:cubicBezTo>
                    <a:cubicBezTo>
                      <a:pt x="43" y="0"/>
                      <a:pt x="41" y="0"/>
                      <a:pt x="40" y="1"/>
                    </a:cubicBezTo>
                    <a:cubicBezTo>
                      <a:pt x="39" y="2"/>
                      <a:pt x="39" y="2"/>
                      <a:pt x="39" y="2"/>
                    </a:cubicBezTo>
                    <a:cubicBezTo>
                      <a:pt x="38" y="3"/>
                      <a:pt x="37" y="5"/>
                      <a:pt x="37" y="6"/>
                    </a:cubicBezTo>
                    <a:cubicBezTo>
                      <a:pt x="37" y="7"/>
                      <a:pt x="37" y="8"/>
                      <a:pt x="38" y="9"/>
                    </a:cubicBezTo>
                    <a:cubicBezTo>
                      <a:pt x="39" y="12"/>
                      <a:pt x="38" y="15"/>
                      <a:pt x="36" y="16"/>
                    </a:cubicBezTo>
                    <a:cubicBezTo>
                      <a:pt x="33" y="19"/>
                      <a:pt x="24" y="28"/>
                      <a:pt x="21" y="26"/>
                    </a:cubicBezTo>
                    <a:cubicBezTo>
                      <a:pt x="16" y="23"/>
                      <a:pt x="10" y="24"/>
                      <a:pt x="5" y="26"/>
                    </a:cubicBezTo>
                    <a:cubicBezTo>
                      <a:pt x="5" y="26"/>
                      <a:pt x="5" y="26"/>
                      <a:pt x="5" y="26"/>
                    </a:cubicBezTo>
                    <a:cubicBezTo>
                      <a:pt x="5" y="26"/>
                      <a:pt x="5" y="26"/>
                      <a:pt x="5" y="26"/>
                    </a:cubicBezTo>
                    <a:cubicBezTo>
                      <a:pt x="3" y="27"/>
                      <a:pt x="2" y="28"/>
                      <a:pt x="0" y="29"/>
                    </a:cubicBezTo>
                    <a:cubicBezTo>
                      <a:pt x="0" y="29"/>
                      <a:pt x="0" y="30"/>
                      <a:pt x="0" y="30"/>
                    </a:cubicBezTo>
                    <a:cubicBezTo>
                      <a:pt x="0" y="31"/>
                      <a:pt x="0" y="31"/>
                      <a:pt x="0" y="32"/>
                    </a:cubicBezTo>
                    <a:cubicBezTo>
                      <a:pt x="31" y="62"/>
                      <a:pt x="31" y="62"/>
                      <a:pt x="31" y="62"/>
                    </a:cubicBezTo>
                    <a:cubicBezTo>
                      <a:pt x="31" y="63"/>
                      <a:pt x="32" y="63"/>
                      <a:pt x="32" y="63"/>
                    </a:cubicBezTo>
                    <a:cubicBezTo>
                      <a:pt x="33" y="63"/>
                      <a:pt x="33" y="63"/>
                      <a:pt x="33" y="62"/>
                    </a:cubicBezTo>
                    <a:cubicBezTo>
                      <a:pt x="38" y="57"/>
                      <a:pt x="41" y="49"/>
                      <a:pt x="37" y="42"/>
                    </a:cubicBezTo>
                    <a:cubicBezTo>
                      <a:pt x="35" y="39"/>
                      <a:pt x="44" y="30"/>
                      <a:pt x="46" y="27"/>
                    </a:cubicBezTo>
                    <a:cubicBezTo>
                      <a:pt x="48" y="25"/>
                      <a:pt x="51" y="24"/>
                      <a:pt x="54" y="25"/>
                    </a:cubicBezTo>
                    <a:cubicBezTo>
                      <a:pt x="54" y="25"/>
                      <a:pt x="55" y="25"/>
                      <a:pt x="56" y="25"/>
                    </a:cubicBezTo>
                    <a:cubicBezTo>
                      <a:pt x="58" y="25"/>
                      <a:pt x="60" y="25"/>
                      <a:pt x="61" y="23"/>
                    </a:cubicBezTo>
                    <a:cubicBezTo>
                      <a:pt x="61" y="23"/>
                      <a:pt x="61" y="23"/>
                      <a:pt x="61" y="23"/>
                    </a:cubicBezTo>
                    <a:cubicBezTo>
                      <a:pt x="66" y="17"/>
                      <a:pt x="54" y="3"/>
                      <a:pt x="45" y="1"/>
                    </a:cubicBezTo>
                    <a:close/>
                    <a:moveTo>
                      <a:pt x="54" y="9"/>
                    </a:moveTo>
                    <a:cubicBezTo>
                      <a:pt x="52" y="8"/>
                      <a:pt x="52" y="8"/>
                      <a:pt x="52" y="8"/>
                    </a:cubicBezTo>
                    <a:cubicBezTo>
                      <a:pt x="53" y="8"/>
                      <a:pt x="53" y="9"/>
                      <a:pt x="5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grpSp>
      </p:grpSp>
      <p:sp>
        <p:nvSpPr>
          <p:cNvPr id="7" name="文本框 6"/>
          <p:cNvSpPr txBox="1"/>
          <p:nvPr/>
        </p:nvSpPr>
        <p:spPr>
          <a:xfrm>
            <a:off x="1160780" y="1497965"/>
            <a:ext cx="6096000" cy="368300"/>
          </a:xfrm>
          <a:prstGeom prst="rect">
            <a:avLst/>
          </a:prstGeom>
          <a:noFill/>
        </p:spPr>
        <p:txBody>
          <a:bodyPr wrap="square" rtlCol="0" anchor="t">
            <a:spAutoFit/>
          </a:bodyPr>
          <a:p>
            <a:r>
              <a:rPr lang="zh-CN" altLang="en-US" b="1">
                <a:solidFill>
                  <a:schemeClr val="accent1"/>
                </a:solidFill>
                <a:latin typeface="微软雅黑" panose="020B0503020204020204" charset="-122"/>
                <a:ea typeface="微软雅黑" panose="020B0503020204020204" charset="-122"/>
              </a:rPr>
              <a:t>（三）介绍信的结构</a:t>
            </a:r>
            <a:endParaRPr lang="zh-CN" altLang="en-US" b="1">
              <a:solidFill>
                <a:schemeClr val="accent1"/>
              </a:solidFill>
              <a:latin typeface="微软雅黑" panose="020B0503020204020204" charset="-122"/>
              <a:ea typeface="微软雅黑" panose="020B0503020204020204" charset="-122"/>
            </a:endParaRPr>
          </a:p>
        </p:txBody>
      </p:sp>
    </p:spTree>
    <p:custDataLst>
      <p:tags r:id="rId40"/>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500"/>
                                        <p:tgtEl>
                                          <p:spTgt spid="5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down)">
                                      <p:cBhvr>
                                        <p:cTn id="15" dur="500"/>
                                        <p:tgtEl>
                                          <p:spTgt spid="5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down)">
                                      <p:cBhvr>
                                        <p:cTn id="23" dur="500"/>
                                        <p:tgtEl>
                                          <p:spTgt spid="5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ipe(down)">
                                      <p:cBhvr>
                                        <p:cTn id="31" dur="500"/>
                                        <p:tgtEl>
                                          <p:spTgt spid="6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wipe(down)">
                                      <p:cBhvr>
                                        <p:cTn id="39" dur="500"/>
                                        <p:tgtEl>
                                          <p:spTgt spid="74"/>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wipe(down)">
                                      <p:cBhvr>
                                        <p:cTn id="47" dur="500"/>
                                        <p:tgtEl>
                                          <p:spTgt spid="77"/>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484630"/>
            <a:ext cx="9463405" cy="57404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（四）撰写介绍信的注意事项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grpSp>
        <p:nvGrpSpPr>
          <p:cNvPr id="82" name="Group 38"/>
          <p:cNvGrpSpPr/>
          <p:nvPr>
            <p:custDataLst>
              <p:tags r:id="rId2"/>
            </p:custDataLst>
          </p:nvPr>
        </p:nvGrpSpPr>
        <p:grpSpPr bwMode="auto">
          <a:xfrm>
            <a:off x="6907961" y="2442255"/>
            <a:ext cx="753441" cy="225030"/>
            <a:chOff x="7244862" y="2564012"/>
            <a:chExt cx="1005315" cy="299674"/>
          </a:xfrm>
        </p:grpSpPr>
        <p:cxnSp>
          <p:nvCxnSpPr>
            <p:cNvPr id="83" name="Straight Connector 39"/>
            <p:cNvCxnSpPr/>
            <p:nvPr>
              <p:custDataLst>
                <p:tags r:id="rId3"/>
              </p:custDataLst>
            </p:nvPr>
          </p:nvCxnSpPr>
          <p:spPr>
            <a:xfrm flipV="1">
              <a:off x="7244862" y="2564012"/>
              <a:ext cx="393867" cy="299674"/>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custDataLst>
                <p:tags r:id="rId4"/>
              </p:custDataLst>
            </p:nvPr>
          </p:nvCxnSpPr>
          <p:spPr>
            <a:xfrm>
              <a:off x="7643494" y="2564012"/>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custDataLst>
              <p:tags r:id="rId5"/>
            </p:custDataLst>
          </p:nvPr>
        </p:nvGrpSpPr>
        <p:grpSpPr bwMode="auto">
          <a:xfrm flipH="1">
            <a:off x="4436966" y="2442255"/>
            <a:ext cx="753441" cy="225030"/>
            <a:chOff x="7244862" y="2564012"/>
            <a:chExt cx="1005315" cy="299674"/>
          </a:xfrm>
        </p:grpSpPr>
        <p:cxnSp>
          <p:nvCxnSpPr>
            <p:cNvPr id="86" name="Straight Connector 42"/>
            <p:cNvCxnSpPr/>
            <p:nvPr>
              <p:custDataLst>
                <p:tags r:id="rId6"/>
              </p:custDataLst>
            </p:nvPr>
          </p:nvCxnSpPr>
          <p:spPr>
            <a:xfrm flipV="1">
              <a:off x="7244862" y="2564012"/>
              <a:ext cx="393867" cy="299674"/>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custDataLst>
                <p:tags r:id="rId7"/>
              </p:custDataLst>
            </p:nvPr>
          </p:nvCxnSpPr>
          <p:spPr>
            <a:xfrm>
              <a:off x="7643494" y="2564012"/>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custDataLst>
              <p:tags r:id="rId8"/>
            </p:custDataLst>
          </p:nvPr>
        </p:nvGrpSpPr>
        <p:grpSpPr bwMode="auto">
          <a:xfrm rot="1354404" flipV="1">
            <a:off x="6324732" y="3893641"/>
            <a:ext cx="753441" cy="225031"/>
            <a:chOff x="7244862" y="2564012"/>
            <a:chExt cx="1005315" cy="299674"/>
          </a:xfrm>
        </p:grpSpPr>
        <p:cxnSp>
          <p:nvCxnSpPr>
            <p:cNvPr id="89" name="Straight Connector 45"/>
            <p:cNvCxnSpPr/>
            <p:nvPr>
              <p:custDataLst>
                <p:tags r:id="rId9"/>
              </p:custDataLst>
            </p:nvPr>
          </p:nvCxnSpPr>
          <p:spPr>
            <a:xfrm flipV="1">
              <a:off x="7243091" y="2565176"/>
              <a:ext cx="393867" cy="299673"/>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custDataLst>
                <p:tags r:id="rId10"/>
              </p:custDataLst>
            </p:nvPr>
          </p:nvCxnSpPr>
          <p:spPr>
            <a:xfrm>
              <a:off x="7642763" y="2565315"/>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1" name="Group 47"/>
          <p:cNvGrpSpPr/>
          <p:nvPr>
            <p:custDataLst>
              <p:tags r:id="rId11"/>
            </p:custDataLst>
          </p:nvPr>
        </p:nvGrpSpPr>
        <p:grpSpPr bwMode="auto">
          <a:xfrm rot="-1354404" flipH="1" flipV="1">
            <a:off x="5046384" y="3893641"/>
            <a:ext cx="753441" cy="225031"/>
            <a:chOff x="7244862" y="2564012"/>
            <a:chExt cx="1005315" cy="299674"/>
          </a:xfrm>
        </p:grpSpPr>
        <p:cxnSp>
          <p:nvCxnSpPr>
            <p:cNvPr id="92" name="Straight Connector 48"/>
            <p:cNvCxnSpPr/>
            <p:nvPr>
              <p:custDataLst>
                <p:tags r:id="rId12"/>
              </p:custDataLst>
            </p:nvPr>
          </p:nvCxnSpPr>
          <p:spPr>
            <a:xfrm flipV="1">
              <a:off x="7245168" y="2564320"/>
              <a:ext cx="393867" cy="299674"/>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49"/>
            <p:cNvCxnSpPr/>
            <p:nvPr>
              <p:custDataLst>
                <p:tags r:id="rId13"/>
              </p:custDataLst>
            </p:nvPr>
          </p:nvCxnSpPr>
          <p:spPr>
            <a:xfrm>
              <a:off x="7644838" y="2564460"/>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6" name="TextBox 52"/>
          <p:cNvSpPr txBox="1"/>
          <p:nvPr>
            <p:custDataLst>
              <p:tags r:id="rId14"/>
            </p:custDataLst>
          </p:nvPr>
        </p:nvSpPr>
        <p:spPr>
          <a:xfrm>
            <a:off x="7903210" y="2386330"/>
            <a:ext cx="2799715" cy="1258570"/>
          </a:xfrm>
          <a:prstGeom prst="rect">
            <a:avLst/>
          </a:prstGeom>
          <a:noFill/>
        </p:spPr>
        <p:txBody>
          <a:bodyPr lIns="0" tIns="0" rIns="0" bIns="0">
            <a:noAutofit/>
          </a:bodyPr>
          <a:p>
            <a:pPr defTabSz="1087755">
              <a:lnSpc>
                <a:spcPct val="130000"/>
              </a:lnSpc>
              <a:defRPr/>
            </a:pPr>
            <a:r>
              <a:rPr lang="zh-CN" altLang="en-US" sz="1600" dirty="0">
                <a:solidFill>
                  <a:schemeClr val="tx1"/>
                </a:solidFill>
                <a:latin typeface="微软雅黑" panose="020B0503020204020204" charset="-122"/>
                <a:ea typeface="微软雅黑" panose="020B0503020204020204" charset="-122"/>
                <a:cs typeface="Open Sans" panose="020B0606030504020204" pitchFamily="34" charset="0"/>
              </a:rPr>
              <a:t>（3）接洽和联系的事项要写得简明扼要，尽可能用一句话概括，不写与此无关的内容。</a:t>
            </a:r>
            <a:endParaRPr lang="zh-CN" altLang="en-US" sz="1600"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9" name="TextBox 55"/>
          <p:cNvSpPr txBox="1"/>
          <p:nvPr>
            <p:custDataLst>
              <p:tags r:id="rId15"/>
            </p:custDataLst>
          </p:nvPr>
        </p:nvSpPr>
        <p:spPr>
          <a:xfrm>
            <a:off x="7260590" y="4261485"/>
            <a:ext cx="3021330" cy="1032510"/>
          </a:xfrm>
          <a:prstGeom prst="rect">
            <a:avLst/>
          </a:prstGeom>
          <a:noFill/>
        </p:spPr>
        <p:txBody>
          <a:bodyPr wrap="square" lIns="0" tIns="0" rIns="0" bIns="0">
            <a:spAutoFit/>
          </a:bodyPr>
          <a:p>
            <a:pPr defTabSz="1087755">
              <a:lnSpc>
                <a:spcPct val="140000"/>
              </a:lnSpc>
              <a:defRPr/>
            </a:pPr>
            <a:r>
              <a:rPr lang="zh-CN" altLang="en-US" sz="1600" dirty="0">
                <a:solidFill>
                  <a:schemeClr val="tx1"/>
                </a:solidFill>
                <a:latin typeface="微软雅黑" panose="020B0503020204020204" charset="-122"/>
                <a:ea typeface="微软雅黑" panose="020B0503020204020204" charset="-122"/>
                <a:cs typeface="Open Sans" panose="020B0606030504020204" pitchFamily="34" charset="0"/>
              </a:rPr>
              <a:t>（4）字迹要工整清晰，不得任意涂改。若有涂改，则涂改处必须加盖公章。</a:t>
            </a:r>
            <a:endParaRPr lang="zh-CN" altLang="en-US" sz="1600"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2" name="TextBox 58"/>
          <p:cNvSpPr txBox="1"/>
          <p:nvPr>
            <p:custDataLst>
              <p:tags r:id="rId16"/>
            </p:custDataLst>
          </p:nvPr>
        </p:nvSpPr>
        <p:spPr>
          <a:xfrm>
            <a:off x="2113280" y="2386330"/>
            <a:ext cx="2157730" cy="988060"/>
          </a:xfrm>
          <a:prstGeom prst="rect">
            <a:avLst/>
          </a:prstGeom>
          <a:noFill/>
        </p:spPr>
        <p:txBody>
          <a:bodyPr lIns="0" tIns="0" rIns="0" bIns="0">
            <a:noAutofit/>
          </a:bodyPr>
          <a:p>
            <a:pPr algn="l" defTabSz="1087755">
              <a:lnSpc>
                <a:spcPct val="130000"/>
              </a:lnSpc>
              <a:defRPr/>
            </a:pPr>
            <a:r>
              <a:rPr lang="zh-CN" altLang="en-US" sz="1600" dirty="0">
                <a:solidFill>
                  <a:schemeClr val="tx1"/>
                </a:solidFill>
                <a:latin typeface="微软雅黑" panose="020B0503020204020204" charset="-122"/>
                <a:ea typeface="微软雅黑" panose="020B0503020204020204" charset="-122"/>
                <a:cs typeface="Open Sans" panose="020B0606030504020204" pitchFamily="34" charset="0"/>
              </a:rPr>
              <a:t>（1）要写明被介绍人的真实姓名和身份，不得冒名顶替。</a:t>
            </a:r>
            <a:endParaRPr lang="zh-CN" altLang="en-US" sz="1600"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5" name="TextBox 61"/>
          <p:cNvSpPr txBox="1"/>
          <p:nvPr>
            <p:custDataLst>
              <p:tags r:id="rId17"/>
            </p:custDataLst>
          </p:nvPr>
        </p:nvSpPr>
        <p:spPr>
          <a:xfrm>
            <a:off x="1786255" y="4257675"/>
            <a:ext cx="3231515" cy="959485"/>
          </a:xfrm>
          <a:prstGeom prst="rect">
            <a:avLst/>
          </a:prstGeom>
          <a:noFill/>
        </p:spPr>
        <p:txBody>
          <a:bodyPr wrap="square" lIns="0" tIns="0" rIns="0" bIns="0">
            <a:spAutoFit/>
          </a:bodyPr>
          <a:p>
            <a:pPr algn="l" defTabSz="1087755">
              <a:lnSpc>
                <a:spcPct val="130000"/>
              </a:lnSpc>
              <a:defRPr/>
            </a:pPr>
            <a:r>
              <a:rPr lang="zh-CN" altLang="en-US" sz="1600" dirty="0">
                <a:solidFill>
                  <a:schemeClr val="tx1"/>
                </a:solidFill>
                <a:latin typeface="微软雅黑" panose="020B0503020204020204" charset="-122"/>
                <a:ea typeface="微软雅黑" panose="020B0503020204020204" charset="-122"/>
                <a:cs typeface="Open Sans" panose="020B0606030504020204" pitchFamily="34" charset="0"/>
              </a:rPr>
              <a:t>（2）一封介绍信只用于一个单位，不可将盖有公章的空白介绍信发给外出人员自行填写。</a:t>
            </a:r>
            <a:endParaRPr lang="zh-CN" altLang="en-US" sz="1600"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custDataLst>
              <p:tags r:id="rId18"/>
            </p:custDataLst>
          </p:nvPr>
        </p:nvGrpSpPr>
        <p:grpSpPr bwMode="auto">
          <a:xfrm>
            <a:off x="4577417" y="2212462"/>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custDataLst>
                  <p:tags r:id="rId19"/>
                </p:custDataLst>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accent2"/>
              </a:solidFill>
              <a:ln w="9525">
                <a:noFill/>
                <a:round/>
              </a:ln>
            </p:spPr>
            <p:txBody>
              <a:bodyPr/>
              <a:p>
                <a:pPr defTabSz="685165">
                  <a:defRPr/>
                </a:pPr>
                <a:endParaRPr lang="en-US" sz="1800" dirty="0">
                  <a:latin typeface="+mn-lt"/>
                </a:endParaRPr>
              </a:p>
            </p:txBody>
          </p:sp>
          <p:sp>
            <p:nvSpPr>
              <p:cNvPr id="108" name="Freeform 6"/>
              <p:cNvSpPr>
                <a:spLocks noEditPoints="1"/>
              </p:cNvSpPr>
              <p:nvPr>
                <p:custDataLst>
                  <p:tags r:id="rId20"/>
                </p:custDataLst>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chemeClr val="accent1"/>
              </a:solidFill>
              <a:ln w="9525">
                <a:noFill/>
                <a:round/>
              </a:ln>
            </p:spPr>
            <p:txBody>
              <a:bodyPr/>
              <a:p>
                <a:pPr defTabSz="685165">
                  <a:defRPr/>
                </a:pPr>
                <a:endParaRPr lang="en-US" sz="1800" dirty="0">
                  <a:latin typeface="+mn-lt"/>
                </a:endParaRPr>
              </a:p>
            </p:txBody>
          </p:sp>
          <p:sp>
            <p:nvSpPr>
              <p:cNvPr id="109" name="Freeform 7"/>
              <p:cNvSpPr>
                <a:spLocks noEditPoints="1"/>
              </p:cNvSpPr>
              <p:nvPr>
                <p:custDataLst>
                  <p:tags r:id="rId21"/>
                </p:custDataLst>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accent2"/>
              </a:solidFill>
              <a:ln w="9525">
                <a:noFill/>
                <a:round/>
              </a:ln>
            </p:spPr>
            <p:txBody>
              <a:bodyPr/>
              <a:p>
                <a:pPr defTabSz="685165">
                  <a:defRPr/>
                </a:pPr>
                <a:endParaRPr lang="en-US" sz="1800" dirty="0">
                  <a:latin typeface="+mn-lt"/>
                </a:endParaRPr>
              </a:p>
            </p:txBody>
          </p:sp>
          <p:sp>
            <p:nvSpPr>
              <p:cNvPr id="110" name="Freeform 8"/>
              <p:cNvSpPr>
                <a:spLocks noEditPoints="1"/>
              </p:cNvSpPr>
              <p:nvPr>
                <p:custDataLst>
                  <p:tags r:id="rId22"/>
                </p:custDataLst>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chemeClr val="accent1"/>
              </a:solidFill>
              <a:ln w="9525">
                <a:noFill/>
                <a:round/>
              </a:ln>
            </p:spPr>
            <p:txBody>
              <a:bodyPr/>
              <a:p>
                <a:pPr defTabSz="685165">
                  <a:defRPr/>
                </a:pPr>
                <a:endParaRPr lang="en-US" sz="1800" dirty="0">
                  <a:latin typeface="+mn-lt"/>
                </a:endParaRPr>
              </a:p>
            </p:txBody>
          </p:sp>
          <p:sp>
            <p:nvSpPr>
              <p:cNvPr id="111" name="Freeform 9"/>
              <p:cNvSpPr>
                <a:spLocks noEditPoints="1"/>
              </p:cNvSpPr>
              <p:nvPr>
                <p:custDataLst>
                  <p:tags r:id="rId23"/>
                </p:custDataLst>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p>
                <a:pPr defTabSz="685165">
                  <a:defRPr/>
                </a:pPr>
                <a:endParaRPr lang="en-US" sz="1800" dirty="0">
                  <a:latin typeface="+mn-lt"/>
                </a:endParaRPr>
              </a:p>
            </p:txBody>
          </p:sp>
          <p:sp>
            <p:nvSpPr>
              <p:cNvPr id="112" name="Freeform 10"/>
              <p:cNvSpPr>
                <a:spLocks noEditPoints="1"/>
              </p:cNvSpPr>
              <p:nvPr>
                <p:custDataLst>
                  <p:tags r:id="rId24"/>
                </p:custDataLst>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p>
                <a:pPr defTabSz="685165">
                  <a:defRPr/>
                </a:pPr>
                <a:endParaRPr lang="en-US" sz="1800" dirty="0">
                  <a:latin typeface="+mn-lt"/>
                </a:endParaRPr>
              </a:p>
            </p:txBody>
          </p:sp>
        </p:grpSp>
        <p:sp>
          <p:nvSpPr>
            <p:cNvPr id="35857" name="Shape 1094"/>
            <p:cNvSpPr/>
            <p:nvPr>
              <p:custDataLst>
                <p:tags r:id="rId25"/>
              </p:custDataLst>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p>
              <a:endParaRPr lang="zh-CN" altLang="en-US" sz="1800"/>
            </a:p>
          </p:txBody>
        </p:sp>
        <p:sp>
          <p:nvSpPr>
            <p:cNvPr id="35858" name="Freeform 62"/>
            <p:cNvSpPr>
              <a:spLocks noEditPoints="1"/>
            </p:cNvSpPr>
            <p:nvPr>
              <p:custDataLst>
                <p:tags r:id="rId26"/>
              </p:custDataLst>
            </p:nvPr>
          </p:nvSpPr>
          <p:spPr bwMode="auto">
            <a:xfrm>
              <a:off x="5477986" y="3065772"/>
              <a:ext cx="320256" cy="360553"/>
            </a:xfrm>
            <a:custGeom>
              <a:avLst/>
              <a:gdLst>
                <a:gd name="T0" fmla="*/ 300240 w 320"/>
                <a:gd name="T1" fmla="*/ 0 h 360"/>
                <a:gd name="T2" fmla="*/ 256205 w 320"/>
                <a:gd name="T3" fmla="*/ 0 h 360"/>
                <a:gd name="T4" fmla="*/ 240192 w 320"/>
                <a:gd name="T5" fmla="*/ 20031 h 360"/>
                <a:gd name="T6" fmla="*/ 240192 w 320"/>
                <a:gd name="T7" fmla="*/ 360553 h 360"/>
                <a:gd name="T8" fmla="*/ 320256 w 320"/>
                <a:gd name="T9" fmla="*/ 360553 h 360"/>
                <a:gd name="T10" fmla="*/ 320256 w 320"/>
                <a:gd name="T11" fmla="*/ 20031 h 360"/>
                <a:gd name="T12" fmla="*/ 300240 w 320"/>
                <a:gd name="T13" fmla="*/ 0 h 360"/>
                <a:gd name="T14" fmla="*/ 180144 w 320"/>
                <a:gd name="T15" fmla="*/ 120184 h 360"/>
                <a:gd name="T16" fmla="*/ 136109 w 320"/>
                <a:gd name="T17" fmla="*/ 120184 h 360"/>
                <a:gd name="T18" fmla="*/ 120096 w 320"/>
                <a:gd name="T19" fmla="*/ 140215 h 360"/>
                <a:gd name="T20" fmla="*/ 120096 w 320"/>
                <a:gd name="T21" fmla="*/ 360553 h 360"/>
                <a:gd name="T22" fmla="*/ 200160 w 320"/>
                <a:gd name="T23" fmla="*/ 360553 h 360"/>
                <a:gd name="T24" fmla="*/ 200160 w 320"/>
                <a:gd name="T25" fmla="*/ 140215 h 360"/>
                <a:gd name="T26" fmla="*/ 180144 w 320"/>
                <a:gd name="T27" fmla="*/ 120184 h 360"/>
                <a:gd name="T28" fmla="*/ 60048 w 320"/>
                <a:gd name="T29" fmla="*/ 240369 h 360"/>
                <a:gd name="T30" fmla="*/ 16013 w 320"/>
                <a:gd name="T31" fmla="*/ 240369 h 360"/>
                <a:gd name="T32" fmla="*/ 0 w 320"/>
                <a:gd name="T33" fmla="*/ 260399 h 360"/>
                <a:gd name="T34" fmla="*/ 0 w 320"/>
                <a:gd name="T35" fmla="*/ 360553 h 360"/>
                <a:gd name="T36" fmla="*/ 80064 w 320"/>
                <a:gd name="T37" fmla="*/ 360553 h 360"/>
                <a:gd name="T38" fmla="*/ 80064 w 320"/>
                <a:gd name="T39" fmla="*/ 260399 h 360"/>
                <a:gd name="T40" fmla="*/ 60048 w 320"/>
                <a:gd name="T41" fmla="*/ 240369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1800"/>
            </a:p>
          </p:txBody>
        </p:sp>
        <p:sp>
          <p:nvSpPr>
            <p:cNvPr id="35859" name="Shape 1090"/>
            <p:cNvSpPr/>
            <p:nvPr>
              <p:custDataLst>
                <p:tags r:id="rId27"/>
              </p:custDataLst>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p>
              <a:endParaRPr lang="zh-CN" altLang="en-US" sz="1800"/>
            </a:p>
          </p:txBody>
        </p:sp>
        <p:sp>
          <p:nvSpPr>
            <p:cNvPr id="35860" name="Shape 1687"/>
            <p:cNvSpPr/>
            <p:nvPr>
              <p:custDataLst>
                <p:tags r:id="rId28"/>
              </p:custDataLst>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p>
              <a:endParaRPr lang="zh-CN" altLang="en-US" sz="1800"/>
            </a:p>
          </p:txBody>
        </p:sp>
      </p:gr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106"/>
                                        </p:tgtEl>
                                        <p:attrNameLst>
                                          <p:attrName>style.visibility</p:attrName>
                                        </p:attrNameLst>
                                      </p:cBhvr>
                                      <p:to>
                                        <p:strVal val="visible"/>
                                      </p:to>
                                    </p:set>
                                    <p:animEffect transition="in" filter="fade">
                                      <p:cBhvr>
                                        <p:cTn id="11" dur="500"/>
                                        <p:tgtEl>
                                          <p:spTgt spid="106"/>
                                        </p:tgtEl>
                                      </p:cBhvr>
                                    </p:animEffect>
                                    <p:anim calcmode="lin" valueType="num">
                                      <p:cBhvr>
                                        <p:cTn id="12" dur="500" fill="hold"/>
                                        <p:tgtEl>
                                          <p:spTgt spid="106"/>
                                        </p:tgtEl>
                                        <p:attrNameLst>
                                          <p:attrName>ppt_x</p:attrName>
                                        </p:attrNameLst>
                                      </p:cBhvr>
                                      <p:tavLst>
                                        <p:tav tm="0">
                                          <p:val>
                                            <p:strVal val="#ppt_x"/>
                                          </p:val>
                                        </p:tav>
                                        <p:tav tm="100000">
                                          <p:val>
                                            <p:strVal val="#ppt_x"/>
                                          </p:val>
                                        </p:tav>
                                      </p:tavLst>
                                    </p:anim>
                                    <p:anim calcmode="lin" valueType="num">
                                      <p:cBhvr>
                                        <p:cTn id="13" dur="450" decel="100000" fill="hold"/>
                                        <p:tgtEl>
                                          <p:spTgt spid="106"/>
                                        </p:tgtEl>
                                        <p:attrNameLst>
                                          <p:attrName>ppt_y</p:attrName>
                                        </p:attrNameLst>
                                      </p:cBhvr>
                                      <p:tavLst>
                                        <p:tav tm="0">
                                          <p:val>
                                            <p:strVal val="#ppt_y+1"/>
                                          </p:val>
                                        </p:tav>
                                        <p:tav tm="100000">
                                          <p:val>
                                            <p:strVal val="#ppt_y-.03"/>
                                          </p:val>
                                        </p:tav>
                                      </p:tavLst>
                                    </p:anim>
                                    <p:anim calcmode="lin" valueType="num">
                                      <p:cBhvr>
                                        <p:cTn id="14"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85"/>
                                        </p:tgtEl>
                                        <p:attrNameLst>
                                          <p:attrName>style.visibility</p:attrName>
                                        </p:attrNameLst>
                                      </p:cBhvr>
                                      <p:to>
                                        <p:strVal val="visible"/>
                                      </p:to>
                                    </p:set>
                                    <p:animEffect transition="in" filter="wipe(right)">
                                      <p:cBhvr>
                                        <p:cTn id="18" dur="500"/>
                                        <p:tgtEl>
                                          <p:spTgt spid="85"/>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wipe(left)">
                                      <p:cBhvr>
                                        <p:cTn id="22" dur="500"/>
                                        <p:tgtEl>
                                          <p:spTgt spid="82"/>
                                        </p:tgtEl>
                                      </p:cBhvr>
                                    </p:animEffect>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91"/>
                                        </p:tgtEl>
                                        <p:attrNameLst>
                                          <p:attrName>style.visibility</p:attrName>
                                        </p:attrNameLst>
                                      </p:cBhvr>
                                      <p:to>
                                        <p:strVal val="visible"/>
                                      </p:to>
                                    </p:set>
                                    <p:animEffect transition="in" filter="wipe(up)">
                                      <p:cBhvr>
                                        <p:cTn id="26" dur="500"/>
                                        <p:tgtEl>
                                          <p:spTgt spid="91"/>
                                        </p:tgtEl>
                                      </p:cBhvr>
                                    </p:animEffect>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wipe(up)">
                                      <p:cBhvr>
                                        <p:cTn id="30"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569085" y="1548765"/>
            <a:ext cx="5025390" cy="3760470"/>
          </a:xfrm>
          <a:prstGeom prst="rect">
            <a:avLst/>
          </a:prstGeom>
        </p:spPr>
        <p:txBody>
          <a:bodyPr wrap="square">
            <a:noAutofit/>
          </a:bodyPr>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lang="en-US" sz="1600" dirty="0">
                <a:solidFill>
                  <a:schemeClr val="accent1"/>
                </a:solidFill>
                <a:latin typeface="微软雅黑" panose="020B0503020204020204" charset="-122"/>
                <a:ea typeface="微软雅黑" panose="020B0503020204020204" charset="-122"/>
                <a:cs typeface="微软雅黑" panose="020B0503020204020204" charset="-122"/>
              </a:rPr>
              <a:t>  </a:t>
            </a:r>
            <a:r>
              <a:rPr lang="en-US" b="1" dirty="0">
                <a:solidFill>
                  <a:schemeClr val="accent1"/>
                </a:solidFill>
                <a:latin typeface="微软雅黑" panose="020B0503020204020204" charset="-122"/>
                <a:ea typeface="微软雅黑" panose="020B0503020204020204" charset="-122"/>
                <a:cs typeface="微软雅黑" panose="020B0503020204020204" charset="-122"/>
              </a:rPr>
              <a:t> </a:t>
            </a:r>
            <a:r>
              <a:rPr b="1" dirty="0">
                <a:solidFill>
                  <a:schemeClr val="accent1"/>
                </a:solidFill>
                <a:latin typeface="微软雅黑" panose="020B0503020204020204" charset="-122"/>
                <a:ea typeface="微软雅黑" panose="020B0503020204020204" charset="-122"/>
                <a:cs typeface="微软雅黑" panose="020B0503020204020204" charset="-122"/>
              </a:rPr>
              <a:t>二、证明信</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（一）证明信的概念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证明信是证实某人有关情况或某件事情的专用书信，它可以作为处理有关公务的重要依据。证明信是以行政机关、社会团体、企事业单位或个人的名义凭借确凿的证据证明某人的身份、经历或某件事情的真实情况时所使用的一种专用书信。证明信一般也直接称为证明，具有凭证的作用。</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2"/>
            </p:custDataLst>
          </p:nvPr>
        </p:nvPicPr>
        <p:blipFill>
          <a:blip r:embed="rId3"/>
          <a:stretch>
            <a:fillRect/>
          </a:stretch>
        </p:blipFill>
        <p:spPr>
          <a:xfrm>
            <a:off x="7175500" y="999490"/>
            <a:ext cx="3776345" cy="4970145"/>
          </a:xfrm>
          <a:prstGeom prst="rect">
            <a:avLst/>
          </a:prstGeom>
        </p:spPr>
      </p:pic>
      <p:pic>
        <p:nvPicPr>
          <p:cNvPr id="3" name="图片 2" descr="左1"/>
          <p:cNvPicPr>
            <a:picLocks noChangeAspect="1"/>
          </p:cNvPicPr>
          <p:nvPr>
            <p:custDataLst>
              <p:tags r:id="rId4"/>
            </p:custDataLst>
          </p:nvPr>
        </p:nvPicPr>
        <p:blipFill>
          <a:blip r:embed="rId5"/>
          <a:stretch>
            <a:fillRect/>
          </a:stretch>
        </p:blipFill>
        <p:spPr>
          <a:xfrm>
            <a:off x="652780" y="4161155"/>
            <a:ext cx="2982595" cy="203263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484630"/>
            <a:ext cx="4744720" cy="37604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（二）证明信的特点</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证明信书写的内容不能涂改。如果出于正当原因（如原文有笔误）需要修改的，凡个人出具的证明信应在涂改处加盖私章，凡单位（团体）出具的证明信应在涂改处加盖公章。</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证明信的内容，有的来自调查研究，有的来自档案材料。证明信必须实事求是地说明情况，所证明的事情必须证据确凿，言必有据，不能夸大或缩小，更不能弄虚作假。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2"/>
            </p:custDataLst>
          </p:nvPr>
        </p:nvPicPr>
        <p:blipFill>
          <a:blip r:embed="rId3"/>
          <a:stretch>
            <a:fillRect/>
          </a:stretch>
        </p:blipFill>
        <p:spPr>
          <a:xfrm>
            <a:off x="6478270" y="1873885"/>
            <a:ext cx="4438650" cy="3110230"/>
          </a:xfrm>
          <a:prstGeom prst="rect">
            <a:avLst/>
          </a:prstGeom>
        </p:spPr>
      </p:pic>
      <p:pic>
        <p:nvPicPr>
          <p:cNvPr id="3" name="图片 2" descr="左1"/>
          <p:cNvPicPr>
            <a:picLocks noChangeAspect="1"/>
          </p:cNvPicPr>
          <p:nvPr>
            <p:custDataLst>
              <p:tags r:id="rId4"/>
            </p:custDataLst>
          </p:nvPr>
        </p:nvPicPr>
        <p:blipFill>
          <a:blip r:embed="rId5"/>
          <a:stretch>
            <a:fillRect/>
          </a:stretch>
        </p:blipFill>
        <p:spPr>
          <a:xfrm>
            <a:off x="652780" y="4161155"/>
            <a:ext cx="2982595" cy="203263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484630"/>
            <a:ext cx="9463405" cy="418401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（三）证明信的分类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按出具方式分类</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按出具方式，证明信大体上可以分为两类：单位、团体出具的证明信，一般是证明本单位人员（含曾在本单位工作的人员）的有关情况；个人出具的证明信，大多是为某人的某件事情的真实情况作证明，这种证明信一般需要个人所属单位签署意见。</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按使用范围分类</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按使用范围分类，证明信可分为四类：某人要入党入团，组织在进行调查时，原单位或有关人员要为其写出证明信；有些真相模糊不清的历史事件或事实被人歪曲，由当时亲身经历的人写出证明信以澄清事实；在公安机关寻求某些案件的目击者时，当时在场的群众写出证明信，以说明案发时的真实情况；个人在为单位办理某些事项，或个人由于具体情况而必须向单位做出解释说明时，也可以请有关人员出具证明信。</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33"/>
          <p:cNvPicPr>
            <a:picLocks noChangeAspect="1"/>
          </p:cNvPicPr>
          <p:nvPr>
            <p:custDataLst>
              <p:tags r:id="rId1"/>
            </p:custDataLst>
          </p:nvPr>
        </p:nvPicPr>
        <p:blipFill>
          <a:blip r:embed="rId2"/>
          <a:stretch>
            <a:fillRect/>
          </a:stretch>
        </p:blipFill>
        <p:spPr>
          <a:xfrm>
            <a:off x="7446010" y="4209415"/>
            <a:ext cx="4141470" cy="207518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361440" y="1715135"/>
            <a:ext cx="3038475" cy="6870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（四）证明信的结构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p:custDataLst>
              <p:tags r:id="rId4"/>
            </p:custDataLst>
          </p:nvPr>
        </p:nvSpPr>
        <p:spPr>
          <a:xfrm>
            <a:off x="3761105" y="3665220"/>
            <a:ext cx="6475730" cy="431800"/>
          </a:xfrm>
          <a:prstGeom prst="rect">
            <a:avLst/>
          </a:prstGeom>
        </p:spPr>
        <p:txBody>
          <a:bodyPr wrap="square" anchor="ctr" anchorCtr="0">
            <a:noAutofit/>
          </a:bodyPr>
          <a:p>
            <a:pPr indent="0" fontAlgn="auto">
              <a:lnSpc>
                <a:spcPct val="100000"/>
              </a:lnSpc>
              <a:spcBef>
                <a:spcPts val="0"/>
              </a:spcBef>
              <a:spcAft>
                <a:spcPts val="0"/>
              </a:spcAft>
              <a:buNone/>
            </a:pPr>
            <a:r>
              <a:rPr lang="en-US" altLang="zh-CN" sz="1400" dirty="0">
                <a:cs typeface="+mn-ea"/>
                <a:sym typeface="+mn-lt"/>
              </a:rPr>
              <a:t>   </a:t>
            </a:r>
            <a:r>
              <a:rPr lang="zh-CN" altLang="en-US" sz="1400" dirty="0">
                <a:cs typeface="+mn-ea"/>
                <a:sym typeface="+mn-lt"/>
              </a:rPr>
              <a:t>称呼下一行空两格，简明扼要地写清楚要证明的事项，包括被证明人的姓名、身份、经历，或者事情的起因、经过和真实的情况等。</a:t>
            </a:r>
            <a:endParaRPr lang="zh-CN" altLang="en-US" sz="1400" dirty="0">
              <a:cs typeface="+mn-ea"/>
              <a:sym typeface="+mn-lt"/>
            </a:endParaRPr>
          </a:p>
        </p:txBody>
      </p:sp>
      <p:sp>
        <p:nvSpPr>
          <p:cNvPr id="3" name="文本框 2"/>
          <p:cNvSpPr txBox="1"/>
          <p:nvPr>
            <p:custDataLst>
              <p:tags r:id="rId5"/>
            </p:custDataLst>
          </p:nvPr>
        </p:nvSpPr>
        <p:spPr>
          <a:xfrm>
            <a:off x="1748790" y="2535555"/>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01.</a:t>
            </a:r>
            <a:r>
              <a:rPr lang="zh-CN" altLang="en-US" dirty="0">
                <a:solidFill>
                  <a:schemeClr val="bg1"/>
                </a:solidFill>
                <a:cs typeface="+mn-ea"/>
                <a:sym typeface="+mn-lt"/>
              </a:rPr>
              <a:t>标题</a:t>
            </a:r>
            <a:endParaRPr lang="zh-CN" altLang="en-US" dirty="0">
              <a:solidFill>
                <a:schemeClr val="bg1"/>
              </a:solidFill>
              <a:cs typeface="+mn-ea"/>
              <a:sym typeface="+mn-lt"/>
            </a:endParaRPr>
          </a:p>
        </p:txBody>
      </p:sp>
      <p:sp>
        <p:nvSpPr>
          <p:cNvPr id="4" name="文本框 3"/>
          <p:cNvSpPr txBox="1"/>
          <p:nvPr>
            <p:custDataLst>
              <p:tags r:id="rId6"/>
            </p:custDataLst>
          </p:nvPr>
        </p:nvSpPr>
        <p:spPr>
          <a:xfrm>
            <a:off x="3761105" y="2501265"/>
            <a:ext cx="6337300" cy="466090"/>
          </a:xfrm>
          <a:prstGeom prst="rect">
            <a:avLst/>
          </a:prstGeom>
          <a:noFill/>
        </p:spPr>
        <p:txBody>
          <a:bodyPr wrap="square" rtlCol="0" anchor="ctr" anchorCtr="0">
            <a:noAutofit/>
          </a:bodyPr>
          <a:p>
            <a:pPr indent="0" fontAlgn="auto">
              <a:lnSpc>
                <a:spcPct val="100000"/>
              </a:lnSpc>
              <a:spcBef>
                <a:spcPts val="0"/>
              </a:spcBef>
              <a:spcAft>
                <a:spcPts val="0"/>
              </a:spcAft>
              <a:buNone/>
            </a:pPr>
            <a:r>
              <a:rPr lang="en-US" altLang="zh-CN" sz="1400" dirty="0">
                <a:cs typeface="+mn-ea"/>
                <a:sym typeface="+mn-lt"/>
              </a:rPr>
              <a:t>    </a:t>
            </a:r>
            <a:r>
              <a:rPr lang="zh-CN" altLang="en-US" sz="1400" dirty="0">
                <a:cs typeface="+mn-ea"/>
                <a:sym typeface="+mn-lt"/>
              </a:rPr>
              <a:t>证明信的标题有两种：一种是在第一行居中写上“证明信”“证明”等字样；一种是由事由和文种组成，如“关于吴磊同志身体状况的证明”等。</a:t>
            </a:r>
            <a:endParaRPr lang="zh-CN" altLang="en-US" sz="1400" dirty="0">
              <a:cs typeface="+mn-ea"/>
              <a:sym typeface="+mn-lt"/>
            </a:endParaRPr>
          </a:p>
        </p:txBody>
      </p:sp>
      <p:sp>
        <p:nvSpPr>
          <p:cNvPr id="5" name="文本框 4"/>
          <p:cNvSpPr txBox="1"/>
          <p:nvPr>
            <p:custDataLst>
              <p:tags r:id="rId7"/>
            </p:custDataLst>
          </p:nvPr>
        </p:nvSpPr>
        <p:spPr>
          <a:xfrm>
            <a:off x="1748790" y="3100444"/>
            <a:ext cx="1980000" cy="432000"/>
          </a:xfrm>
          <a:prstGeom prst="roundRect">
            <a:avLst/>
          </a:prstGeom>
          <a:solidFill>
            <a:schemeClr val="accent2"/>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02.</a:t>
            </a:r>
            <a:r>
              <a:rPr lang="zh-CN" altLang="en-US" dirty="0">
                <a:solidFill>
                  <a:schemeClr val="bg1"/>
                </a:solidFill>
                <a:cs typeface="+mn-ea"/>
                <a:sym typeface="+mn-lt"/>
              </a:rPr>
              <a:t>称谓</a:t>
            </a:r>
            <a:endParaRPr lang="zh-CN" altLang="en-US" dirty="0">
              <a:solidFill>
                <a:schemeClr val="bg1"/>
              </a:solidFill>
              <a:cs typeface="+mn-ea"/>
              <a:sym typeface="+mn-lt"/>
            </a:endParaRPr>
          </a:p>
        </p:txBody>
      </p:sp>
      <p:sp>
        <p:nvSpPr>
          <p:cNvPr id="6" name="文本框 5"/>
          <p:cNvSpPr txBox="1"/>
          <p:nvPr>
            <p:custDataLst>
              <p:tags r:id="rId8"/>
            </p:custDataLst>
          </p:nvPr>
        </p:nvSpPr>
        <p:spPr>
          <a:xfrm>
            <a:off x="3761105" y="3100705"/>
            <a:ext cx="6163945" cy="431800"/>
          </a:xfrm>
          <a:prstGeom prst="rect">
            <a:avLst/>
          </a:prstGeom>
          <a:noFill/>
        </p:spPr>
        <p:txBody>
          <a:bodyPr wrap="square" rtlCol="0" anchor="ctr" anchorCtr="0">
            <a:noAutofit/>
          </a:bodyPr>
          <a:p>
            <a:pPr indent="0" fontAlgn="auto">
              <a:lnSpc>
                <a:spcPct val="100000"/>
              </a:lnSpc>
            </a:pPr>
            <a:r>
              <a:rPr lang="en-US" altLang="zh-CN" sz="1400" dirty="0">
                <a:cs typeface="+mn-ea"/>
                <a:sym typeface="+mn-lt"/>
              </a:rPr>
              <a:t>    </a:t>
            </a:r>
            <a:r>
              <a:rPr lang="zh-CN" altLang="en-US" sz="1400" dirty="0">
                <a:cs typeface="+mn-ea"/>
                <a:sym typeface="+mn-lt"/>
              </a:rPr>
              <a:t>标题下一行顶格写收信单位或收信个人的名称，后面加冒号。若没有明</a:t>
            </a:r>
            <a:endParaRPr lang="zh-CN" altLang="en-US" sz="1400" dirty="0">
              <a:cs typeface="+mn-ea"/>
              <a:sym typeface="+mn-lt"/>
            </a:endParaRPr>
          </a:p>
          <a:p>
            <a:pPr indent="0" fontAlgn="auto">
              <a:lnSpc>
                <a:spcPct val="100000"/>
              </a:lnSpc>
            </a:pPr>
            <a:r>
              <a:rPr lang="zh-CN" altLang="en-US" sz="1400" dirty="0">
                <a:cs typeface="+mn-ea"/>
                <a:sym typeface="+mn-lt"/>
              </a:rPr>
              <a:t>确的收信方，则称谓可以省略。</a:t>
            </a:r>
            <a:endParaRPr lang="zh-CN" altLang="en-US" sz="1400" dirty="0">
              <a:cs typeface="+mn-ea"/>
              <a:sym typeface="+mn-lt"/>
            </a:endParaRPr>
          </a:p>
        </p:txBody>
      </p:sp>
      <p:sp>
        <p:nvSpPr>
          <p:cNvPr id="7" name="文本框 6"/>
          <p:cNvSpPr txBox="1"/>
          <p:nvPr>
            <p:custDataLst>
              <p:tags r:id="rId9"/>
            </p:custDataLst>
          </p:nvPr>
        </p:nvSpPr>
        <p:spPr>
          <a:xfrm>
            <a:off x="1748790" y="3665133"/>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03.</a:t>
            </a:r>
            <a:r>
              <a:rPr lang="zh-CN" altLang="en-US" dirty="0">
                <a:solidFill>
                  <a:schemeClr val="bg1"/>
                </a:solidFill>
                <a:cs typeface="+mn-ea"/>
                <a:sym typeface="+mn-lt"/>
              </a:rPr>
              <a:t>正文</a:t>
            </a:r>
            <a:endParaRPr lang="zh-CN" altLang="en-US" dirty="0">
              <a:solidFill>
                <a:schemeClr val="bg1"/>
              </a:solidFill>
              <a:cs typeface="+mn-ea"/>
              <a:sym typeface="+mn-lt"/>
            </a:endParaRPr>
          </a:p>
        </p:txBody>
      </p:sp>
      <p:sp>
        <p:nvSpPr>
          <p:cNvPr id="12" name="文本框 11"/>
          <p:cNvSpPr txBox="1"/>
          <p:nvPr>
            <p:custDataLst>
              <p:tags r:id="rId10"/>
            </p:custDataLst>
          </p:nvPr>
        </p:nvSpPr>
        <p:spPr>
          <a:xfrm>
            <a:off x="1748790" y="4229822"/>
            <a:ext cx="1980000" cy="432000"/>
          </a:xfrm>
          <a:prstGeom prst="roundRect">
            <a:avLst/>
          </a:prstGeom>
          <a:solidFill>
            <a:schemeClr val="accent2"/>
          </a:solidFill>
        </p:spPr>
        <p:txBody>
          <a:bodyPr wrap="square" rtlCol="0" anchor="ctr" anchorCtr="0">
            <a:noAutofit/>
          </a:bodyPr>
          <a:p>
            <a:pPr indent="0" algn="ctr" fontAlgn="auto">
              <a:lnSpc>
                <a:spcPct val="100000"/>
              </a:lnSpc>
              <a:spcBef>
                <a:spcPts val="300"/>
              </a:spcBef>
              <a:spcAft>
                <a:spcPts val="300"/>
              </a:spcAft>
              <a:buNone/>
            </a:pPr>
            <a:r>
              <a:rPr lang="en-US" altLang="zh-CN" dirty="0">
                <a:solidFill>
                  <a:schemeClr val="bg1"/>
                </a:solidFill>
                <a:cs typeface="+mn-ea"/>
                <a:sym typeface="+mn-lt"/>
              </a:rPr>
              <a:t>04.结尾</a:t>
            </a:r>
            <a:endParaRPr lang="en-US" altLang="zh-CN" dirty="0">
              <a:solidFill>
                <a:schemeClr val="bg1"/>
              </a:solidFill>
              <a:cs typeface="+mn-ea"/>
              <a:sym typeface="+mn-lt"/>
            </a:endParaRPr>
          </a:p>
        </p:txBody>
      </p:sp>
      <p:sp>
        <p:nvSpPr>
          <p:cNvPr id="14" name="文本框 13"/>
          <p:cNvSpPr txBox="1"/>
          <p:nvPr>
            <p:custDataLst>
              <p:tags r:id="rId11"/>
            </p:custDataLst>
          </p:nvPr>
        </p:nvSpPr>
        <p:spPr>
          <a:xfrm>
            <a:off x="3704590" y="4229735"/>
            <a:ext cx="6220460" cy="431800"/>
          </a:xfrm>
          <a:prstGeom prst="rect">
            <a:avLst/>
          </a:prstGeom>
          <a:noFill/>
        </p:spPr>
        <p:txBody>
          <a:bodyPr wrap="square" rtlCol="0" anchor="ctr" anchorCtr="0">
            <a:noAutofit/>
          </a:bodyPr>
          <a:p>
            <a:pPr indent="0" fontAlgn="auto">
              <a:lnSpc>
                <a:spcPct val="100000"/>
              </a:lnSpc>
            </a:pPr>
            <a:r>
              <a:rPr lang="en-US" altLang="zh-CN" sz="1400" dirty="0">
                <a:cs typeface="+mn-ea"/>
                <a:sym typeface="+mn-lt"/>
              </a:rPr>
              <a:t>   </a:t>
            </a:r>
            <a:r>
              <a:rPr lang="zh-CN" altLang="en-US" sz="1400" dirty="0">
                <a:cs typeface="+mn-ea"/>
                <a:sym typeface="+mn-lt"/>
              </a:rPr>
              <a:t>正文末尾另起一行空两格写“特此证明”或“此致 敬礼”。</a:t>
            </a:r>
            <a:endParaRPr lang="zh-CN" altLang="en-US" sz="1400" dirty="0">
              <a:cs typeface="+mn-ea"/>
              <a:sym typeface="+mn-lt"/>
            </a:endParaRPr>
          </a:p>
        </p:txBody>
      </p:sp>
      <p:sp>
        <p:nvSpPr>
          <p:cNvPr id="15" name="文本框 14"/>
          <p:cNvSpPr txBox="1"/>
          <p:nvPr>
            <p:custDataLst>
              <p:tags r:id="rId12"/>
            </p:custDataLst>
          </p:nvPr>
        </p:nvSpPr>
        <p:spPr>
          <a:xfrm>
            <a:off x="1748790" y="4794711"/>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300"/>
              </a:spcBef>
              <a:spcAft>
                <a:spcPts val="300"/>
              </a:spcAft>
              <a:buNone/>
            </a:pPr>
            <a:r>
              <a:rPr lang="en-US" altLang="zh-CN" dirty="0">
                <a:solidFill>
                  <a:schemeClr val="bg1"/>
                </a:solidFill>
                <a:cs typeface="+mn-ea"/>
                <a:sym typeface="+mn-lt"/>
              </a:rPr>
              <a:t>05.</a:t>
            </a:r>
            <a:r>
              <a:rPr lang="zh-CN" altLang="en-US" dirty="0">
                <a:solidFill>
                  <a:schemeClr val="bg1"/>
                </a:solidFill>
                <a:cs typeface="+mn-ea"/>
                <a:sym typeface="+mn-lt"/>
              </a:rPr>
              <a:t>落款</a:t>
            </a:r>
            <a:endParaRPr lang="zh-CN" altLang="en-US" dirty="0">
              <a:solidFill>
                <a:schemeClr val="bg1"/>
              </a:solidFill>
              <a:cs typeface="+mn-ea"/>
              <a:sym typeface="+mn-lt"/>
            </a:endParaRPr>
          </a:p>
        </p:txBody>
      </p:sp>
      <p:sp>
        <p:nvSpPr>
          <p:cNvPr id="17" name="文本框 16"/>
          <p:cNvSpPr txBox="1"/>
          <p:nvPr>
            <p:custDataLst>
              <p:tags r:id="rId13"/>
            </p:custDataLst>
          </p:nvPr>
        </p:nvSpPr>
        <p:spPr>
          <a:xfrm>
            <a:off x="3728720" y="4699635"/>
            <a:ext cx="6119495" cy="622300"/>
          </a:xfrm>
          <a:prstGeom prst="rect">
            <a:avLst/>
          </a:prstGeom>
          <a:noFill/>
        </p:spPr>
        <p:txBody>
          <a:bodyPr wrap="square" rtlCol="0" anchor="ctr" anchorCtr="0">
            <a:noAutofit/>
          </a:bodyPr>
          <a:p>
            <a:pPr indent="0" fontAlgn="auto">
              <a:lnSpc>
                <a:spcPct val="100000"/>
              </a:lnSpc>
              <a:spcBef>
                <a:spcPts val="300"/>
              </a:spcBef>
              <a:spcAft>
                <a:spcPts val="300"/>
              </a:spcAft>
              <a:buNone/>
            </a:pPr>
            <a:r>
              <a:rPr lang="en-US" altLang="zh-CN" sz="1400" dirty="0">
                <a:cs typeface="+mn-ea"/>
                <a:sym typeface="+mn-lt"/>
              </a:rPr>
              <a:t>   </a:t>
            </a:r>
            <a:r>
              <a:rPr lang="zh-CN" altLang="en-US" sz="1400" dirty="0">
                <a:cs typeface="+mn-ea"/>
                <a:sym typeface="+mn-lt"/>
              </a:rPr>
              <a:t>正文右下方写上出示证明的单位名称和个人姓名，署名下方写成文日期，并加盖公章。有时还需在落款左下方顶格加小括号注明有效期。</a:t>
            </a:r>
            <a:endParaRPr lang="zh-CN" altLang="en-US" sz="1400" dirty="0">
              <a:cs typeface="+mn-ea"/>
              <a:sym typeface="+mn-lt"/>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par>
                          <p:cTn id="8" fill="hold">
                            <p:stCondLst>
                              <p:cond delay="10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688590" y="1583690"/>
            <a:ext cx="7075805" cy="3002280"/>
          </a:xfrm>
          <a:prstGeom prst="rect">
            <a:avLst/>
          </a:prstGeom>
        </p:spPr>
        <p:txBody>
          <a:bodyPr wrap="square">
            <a:noAutofit/>
          </a:bodyPr>
          <a:p>
            <a:pPr indent="457200" algn="ctr"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证明信</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l"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教务科：</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ct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我班学生王露昨天不慎将学生证丢失，未来得及补办，请准予参加今天</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的语文考试。</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特此证明。</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22 级物流一班班主任</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张 军（盖章）</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年 ×× 月 ×× 日</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1546225" y="4821555"/>
            <a:ext cx="8667750" cy="822960"/>
          </a:xfrm>
          <a:prstGeom prst="rect">
            <a:avLst/>
          </a:prstGeom>
          <a:noFill/>
        </p:spPr>
        <p:txBody>
          <a:bodyPr wrap="square" rtlCol="0" anchor="t">
            <a:spAutoFit/>
          </a:bodyPr>
          <a:p>
            <a:pPr>
              <a:lnSpc>
                <a:spcPct val="140000"/>
              </a:lnSpc>
            </a:pPr>
            <a:r>
              <a:rPr lang="en-US" altLang="zh-CN"/>
              <a:t>   </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【评析】这是一封规范的内部证明信。因同在一个单位，所以只需写出部门名称。正文内容简洁明了，表达清楚。证明人注明了身份，合乎证明信的要求。</a:t>
            </a:r>
            <a:endParaRPr lang="zh-CN" altLang="en-US" sz="16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458595" y="1606550"/>
            <a:ext cx="4302760" cy="3760470"/>
          </a:xfrm>
          <a:prstGeom prst="rect">
            <a:avLst/>
          </a:prstGeom>
        </p:spPr>
        <p:txBody>
          <a:bodyPr wrap="square">
            <a:noAutofit/>
          </a:bodyPr>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三、推荐信</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（一）推荐信的概念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7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推荐信是用于向有关单位推荐人才的信函，是单位、团体或个人向其他单位、团体或个人推荐人或物，以便对方采纳的专用书信。</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197725" y="699770"/>
            <a:ext cx="3984625" cy="5494020"/>
          </a:xfrm>
          <a:prstGeom prst="rect">
            <a:avLst/>
          </a:prstGeom>
        </p:spPr>
      </p:pic>
      <p:pic>
        <p:nvPicPr>
          <p:cNvPr id="4" name="图片 3" descr="左1"/>
          <p:cNvPicPr>
            <a:picLocks noChangeAspect="1"/>
          </p:cNvPicPr>
          <p:nvPr>
            <p:custDataLst>
              <p:tags r:id="rId4"/>
            </p:custDataLst>
          </p:nvPr>
        </p:nvPicPr>
        <p:blipFill>
          <a:blip r:embed="rId5"/>
          <a:stretch>
            <a:fillRect/>
          </a:stretch>
        </p:blipFill>
        <p:spPr>
          <a:xfrm>
            <a:off x="652780" y="3422015"/>
            <a:ext cx="4067175" cy="277177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grpSp>
        <p:nvGrpSpPr>
          <p:cNvPr id="5" name="组合 4"/>
          <p:cNvGrpSpPr/>
          <p:nvPr>
            <p:custDataLst>
              <p:tags r:id="rId1"/>
            </p:custDataLst>
          </p:nvPr>
        </p:nvGrpSpPr>
        <p:grpSpPr>
          <a:xfrm>
            <a:off x="4757499" y="2679529"/>
            <a:ext cx="1201647" cy="1200087"/>
            <a:chOff x="4279138" y="2281238"/>
            <a:chExt cx="1780310" cy="1778000"/>
          </a:xfrm>
        </p:grpSpPr>
        <p:sp>
          <p:nvSpPr>
            <p:cNvPr id="8" name="对角圆角矩形 7"/>
            <p:cNvSpPr/>
            <p:nvPr>
              <p:custDataLst>
                <p:tags r:id="rId2"/>
              </p:custDataLst>
            </p:nvPr>
          </p:nvSpPr>
          <p:spPr>
            <a:xfrm flipH="1">
              <a:off x="4279138" y="2281238"/>
              <a:ext cx="1780310" cy="1778000"/>
            </a:xfrm>
            <a:prstGeom prst="round2Diag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6" name="文本框 5"/>
            <p:cNvSpPr txBox="1"/>
            <p:nvPr>
              <p:custDataLst>
                <p:tags r:id="rId3"/>
              </p:custDataLst>
            </p:nvPr>
          </p:nvSpPr>
          <p:spPr>
            <a:xfrm>
              <a:off x="4804736" y="2662407"/>
              <a:ext cx="729112" cy="1058389"/>
            </a:xfrm>
            <a:prstGeom prst="rect">
              <a:avLst/>
            </a:prstGeom>
            <a:noFill/>
          </p:spPr>
          <p:txBody>
            <a:bodyPr wrap="square" rtlCol="0">
              <a:spAutoFit/>
            </a:bodyPr>
            <a:p>
              <a:pPr algn="ctr"/>
              <a:r>
                <a:rPr lang="en-US" altLang="zh-CN" sz="4050" b="1">
                  <a:solidFill>
                    <a:schemeClr val="bg1"/>
                  </a:solidFill>
                  <a:latin typeface="微软雅黑" panose="020B0503020204020204" charset="-122"/>
                  <a:ea typeface="微软雅黑" panose="020B0503020204020204" charset="-122"/>
                </a:rPr>
                <a:t>S</a:t>
              </a:r>
              <a:endParaRPr lang="en-US" altLang="zh-CN" sz="4050" b="1">
                <a:solidFill>
                  <a:schemeClr val="bg1"/>
                </a:solidFill>
                <a:latin typeface="微软雅黑" panose="020B0503020204020204" charset="-122"/>
                <a:ea typeface="微软雅黑" panose="020B0503020204020204" charset="-122"/>
              </a:endParaRPr>
            </a:p>
          </p:txBody>
        </p:sp>
      </p:grpSp>
      <p:grpSp>
        <p:nvGrpSpPr>
          <p:cNvPr id="7" name="组合 6"/>
          <p:cNvGrpSpPr/>
          <p:nvPr>
            <p:custDataLst>
              <p:tags r:id="rId4"/>
            </p:custDataLst>
          </p:nvPr>
        </p:nvGrpSpPr>
        <p:grpSpPr>
          <a:xfrm>
            <a:off x="6008462" y="2679529"/>
            <a:ext cx="1200087" cy="1200087"/>
            <a:chOff x="6132513" y="2281238"/>
            <a:chExt cx="1778000" cy="1778000"/>
          </a:xfrm>
        </p:grpSpPr>
        <p:sp>
          <p:nvSpPr>
            <p:cNvPr id="9" name="对角圆角矩形 8"/>
            <p:cNvSpPr/>
            <p:nvPr>
              <p:custDataLst>
                <p:tags r:id="rId5"/>
              </p:custDataLst>
            </p:nvPr>
          </p:nvSpPr>
          <p:spPr>
            <a:xfrm>
              <a:off x="6132513" y="2281238"/>
              <a:ext cx="1778000" cy="1778000"/>
            </a:xfrm>
            <a:prstGeom prst="round2Diag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3" name="文本框 2"/>
            <p:cNvSpPr txBox="1"/>
            <p:nvPr>
              <p:custDataLst>
                <p:tags r:id="rId6"/>
              </p:custDataLst>
            </p:nvPr>
          </p:nvSpPr>
          <p:spPr>
            <a:xfrm>
              <a:off x="6475855" y="2662407"/>
              <a:ext cx="1091316" cy="1058389"/>
            </a:xfrm>
            <a:prstGeom prst="rect">
              <a:avLst/>
            </a:prstGeom>
            <a:noFill/>
          </p:spPr>
          <p:txBody>
            <a:bodyPr wrap="square" rtlCol="0">
              <a:spAutoFit/>
            </a:bodyPr>
            <a:p>
              <a:pPr algn="ctr"/>
              <a:r>
                <a:rPr lang="en-US" altLang="zh-CN" sz="4050" b="1">
                  <a:solidFill>
                    <a:schemeClr val="bg1"/>
                  </a:solidFill>
                  <a:latin typeface="微软雅黑" panose="020B0503020204020204" charset="-122"/>
                  <a:ea typeface="微软雅黑" panose="020B0503020204020204" charset="-122"/>
                </a:rPr>
                <a:t>W</a:t>
              </a:r>
              <a:endParaRPr lang="en-US" altLang="zh-CN" sz="4050" b="1">
                <a:solidFill>
                  <a:schemeClr val="bg1"/>
                </a:solidFill>
                <a:latin typeface="微软雅黑" panose="020B0503020204020204" charset="-122"/>
                <a:ea typeface="微软雅黑" panose="020B0503020204020204" charset="-122"/>
              </a:endParaRPr>
            </a:p>
          </p:txBody>
        </p:sp>
      </p:grpSp>
      <p:grpSp>
        <p:nvGrpSpPr>
          <p:cNvPr id="30" name="组合 29"/>
          <p:cNvGrpSpPr/>
          <p:nvPr>
            <p:custDataLst>
              <p:tags r:id="rId7"/>
            </p:custDataLst>
          </p:nvPr>
        </p:nvGrpSpPr>
        <p:grpSpPr>
          <a:xfrm>
            <a:off x="4759085" y="3937479"/>
            <a:ext cx="1200087" cy="1200087"/>
            <a:chOff x="4281488" y="4144963"/>
            <a:chExt cx="1778000" cy="1778000"/>
          </a:xfrm>
        </p:grpSpPr>
        <p:sp>
          <p:nvSpPr>
            <p:cNvPr id="12" name="对角圆角矩形 11"/>
            <p:cNvSpPr/>
            <p:nvPr>
              <p:custDataLst>
                <p:tags r:id="rId8"/>
              </p:custDataLst>
            </p:nvPr>
          </p:nvSpPr>
          <p:spPr>
            <a:xfrm rot="10800000">
              <a:off x="4281488" y="4144963"/>
              <a:ext cx="1778000" cy="1778000"/>
            </a:xfrm>
            <a:prstGeom prst="round2Diag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14" name="文本框 13"/>
            <p:cNvSpPr txBox="1"/>
            <p:nvPr>
              <p:custDataLst>
                <p:tags r:id="rId9"/>
              </p:custDataLst>
            </p:nvPr>
          </p:nvSpPr>
          <p:spPr>
            <a:xfrm>
              <a:off x="4723142" y="4526132"/>
              <a:ext cx="894691" cy="1058389"/>
            </a:xfrm>
            <a:prstGeom prst="rect">
              <a:avLst/>
            </a:prstGeom>
            <a:noFill/>
          </p:spPr>
          <p:txBody>
            <a:bodyPr wrap="square" rtlCol="0">
              <a:spAutoFit/>
            </a:bodyPr>
            <a:p>
              <a:pPr algn="ctr"/>
              <a:r>
                <a:rPr lang="en-US" altLang="zh-CN" sz="4050" b="1">
                  <a:solidFill>
                    <a:schemeClr val="bg1"/>
                  </a:solidFill>
                  <a:latin typeface="微软雅黑" panose="020B0503020204020204" charset="-122"/>
                  <a:ea typeface="微软雅黑" panose="020B0503020204020204" charset="-122"/>
                </a:rPr>
                <a:t>O</a:t>
              </a:r>
              <a:endParaRPr lang="en-US" altLang="zh-CN" sz="4050" b="1">
                <a:solidFill>
                  <a:schemeClr val="bg1"/>
                </a:solidFill>
                <a:latin typeface="微软雅黑" panose="020B0503020204020204" charset="-122"/>
                <a:ea typeface="微软雅黑" panose="020B0503020204020204" charset="-122"/>
              </a:endParaRPr>
            </a:p>
          </p:txBody>
        </p:sp>
      </p:grpSp>
      <p:grpSp>
        <p:nvGrpSpPr>
          <p:cNvPr id="31" name="组合 30"/>
          <p:cNvGrpSpPr/>
          <p:nvPr>
            <p:custDataLst>
              <p:tags r:id="rId10"/>
            </p:custDataLst>
          </p:nvPr>
        </p:nvGrpSpPr>
        <p:grpSpPr>
          <a:xfrm>
            <a:off x="6008488" y="3937479"/>
            <a:ext cx="1201647" cy="1200087"/>
            <a:chOff x="6132552" y="4144963"/>
            <a:chExt cx="1780310" cy="1778000"/>
          </a:xfrm>
        </p:grpSpPr>
        <p:sp>
          <p:nvSpPr>
            <p:cNvPr id="15" name="对角圆角矩形 14"/>
            <p:cNvSpPr/>
            <p:nvPr>
              <p:custDataLst>
                <p:tags r:id="rId11"/>
              </p:custDataLst>
            </p:nvPr>
          </p:nvSpPr>
          <p:spPr>
            <a:xfrm rot="10800000" flipH="1">
              <a:off x="6132552" y="4144963"/>
              <a:ext cx="1780310" cy="1778000"/>
            </a:xfrm>
            <a:prstGeom prst="round2Diag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16" name="文本框 15"/>
            <p:cNvSpPr txBox="1"/>
            <p:nvPr>
              <p:custDataLst>
                <p:tags r:id="rId12"/>
              </p:custDataLst>
            </p:nvPr>
          </p:nvSpPr>
          <p:spPr>
            <a:xfrm>
              <a:off x="6648743" y="4526132"/>
              <a:ext cx="747928" cy="1058389"/>
            </a:xfrm>
            <a:prstGeom prst="rect">
              <a:avLst/>
            </a:prstGeom>
            <a:noFill/>
          </p:spPr>
          <p:txBody>
            <a:bodyPr wrap="square" rtlCol="0">
              <a:spAutoFit/>
            </a:bodyPr>
            <a:p>
              <a:pPr algn="ctr"/>
              <a:r>
                <a:rPr lang="en-US" altLang="zh-CN" sz="4050" b="1">
                  <a:solidFill>
                    <a:schemeClr val="bg1"/>
                  </a:solidFill>
                  <a:latin typeface="微软雅黑" panose="020B0503020204020204" charset="-122"/>
                  <a:ea typeface="微软雅黑" panose="020B0503020204020204" charset="-122"/>
                </a:rPr>
                <a:t>T</a:t>
              </a:r>
              <a:endParaRPr lang="en-US" altLang="zh-CN" sz="4050" b="1">
                <a:solidFill>
                  <a:schemeClr val="bg1"/>
                </a:solidFill>
                <a:latin typeface="微软雅黑" panose="020B0503020204020204" charset="-122"/>
                <a:ea typeface="微软雅黑" panose="020B0503020204020204" charset="-122"/>
              </a:endParaRPr>
            </a:p>
          </p:txBody>
        </p:sp>
      </p:grpSp>
      <p:grpSp>
        <p:nvGrpSpPr>
          <p:cNvPr id="17" name="组合 16"/>
          <p:cNvGrpSpPr/>
          <p:nvPr>
            <p:custDataLst>
              <p:tags r:id="rId13"/>
            </p:custDataLst>
          </p:nvPr>
        </p:nvGrpSpPr>
        <p:grpSpPr>
          <a:xfrm>
            <a:off x="1638227" y="1812119"/>
            <a:ext cx="3072765" cy="1983740"/>
            <a:chOff x="7755785" y="1876425"/>
            <a:chExt cx="4552479" cy="2939029"/>
          </a:xfrm>
        </p:grpSpPr>
        <p:sp>
          <p:nvSpPr>
            <p:cNvPr id="18" name="文本框 17"/>
            <p:cNvSpPr txBox="1"/>
            <p:nvPr>
              <p:custDataLst>
                <p:tags r:id="rId14"/>
              </p:custDataLst>
            </p:nvPr>
          </p:nvSpPr>
          <p:spPr>
            <a:xfrm>
              <a:off x="8346594" y="1876425"/>
              <a:ext cx="2798848" cy="499560"/>
            </a:xfrm>
            <a:prstGeom prst="rect">
              <a:avLst/>
            </a:prstGeom>
            <a:noFill/>
          </p:spPr>
          <p:txBody>
            <a:bodyPr wrap="square" rtlCol="0">
              <a:spAutoFit/>
            </a:bodyPr>
            <a:p>
              <a:pPr algn="l"/>
              <a:r>
                <a:rPr lang="zh-CN" altLang="en-US" sz="1600" b="1">
                  <a:solidFill>
                    <a:schemeClr val="accent1"/>
                  </a:solidFill>
                  <a:latin typeface="微软雅黑" panose="020B0503020204020204" charset="-122"/>
                  <a:ea typeface="微软雅黑" panose="020B0503020204020204" charset="-122"/>
                </a:rPr>
                <a:t>1. 以事实为依据</a:t>
              </a:r>
              <a:endParaRPr lang="zh-CN" altLang="en-US" sz="1600" b="1">
                <a:solidFill>
                  <a:schemeClr val="accent1"/>
                </a:solidFill>
                <a:latin typeface="微软雅黑" panose="020B0503020204020204" charset="-122"/>
                <a:ea typeface="微软雅黑" panose="020B0503020204020204" charset="-122"/>
              </a:endParaRPr>
            </a:p>
          </p:txBody>
        </p:sp>
        <p:sp>
          <p:nvSpPr>
            <p:cNvPr id="19" name="矩形 18"/>
            <p:cNvSpPr/>
            <p:nvPr>
              <p:custDataLst>
                <p:tags r:id="rId15"/>
              </p:custDataLst>
            </p:nvPr>
          </p:nvSpPr>
          <p:spPr>
            <a:xfrm>
              <a:off x="7755785" y="2383511"/>
              <a:ext cx="4552479" cy="2431943"/>
            </a:xfrm>
            <a:prstGeom prst="rect">
              <a:avLst/>
            </a:prstGeom>
          </p:spPr>
          <p:txBody>
            <a:bodyPr wrap="square">
              <a:spAutoFit/>
            </a:bodyPr>
            <a:p>
              <a:pPr algn="just">
                <a:lnSpc>
                  <a:spcPct val="120000"/>
                </a:lnSpc>
              </a:pPr>
              <a:r>
                <a:rPr lang="en-US" sz="1200" dirty="0">
                  <a:solidFill>
                    <a:schemeClr val="tx1"/>
                  </a:solidFill>
                  <a:latin typeface="微软雅黑" panose="020B0503020204020204" charset="-122"/>
                  <a:ea typeface="微软雅黑" panose="020B0503020204020204" charset="-122"/>
                  <a:cs typeface="+mn-ea"/>
                </a:rPr>
                <a:t>     </a:t>
              </a:r>
              <a:r>
                <a:rPr lang="en-US" sz="1400" dirty="0">
                  <a:solidFill>
                    <a:schemeClr val="tx1"/>
                  </a:solidFill>
                  <a:latin typeface="微软雅黑" panose="020B0503020204020204" charset="-122"/>
                  <a:ea typeface="微软雅黑" panose="020B0503020204020204" charset="-122"/>
                  <a:cs typeface="+mn-ea"/>
                </a:rPr>
                <a:t> </a:t>
              </a:r>
              <a:r>
                <a:rPr sz="1400" dirty="0">
                  <a:solidFill>
                    <a:schemeClr val="tx1"/>
                  </a:solidFill>
                  <a:latin typeface="微软雅黑" panose="020B0503020204020204" charset="-122"/>
                  <a:ea typeface="微软雅黑" panose="020B0503020204020204" charset="-122"/>
                  <a:cs typeface="+mn-ea"/>
                </a:rPr>
                <a:t>推荐信用以表达推荐方的意见和愿望，是提请对方作为参考和调查研究的一种依据。因此，写作时必须写清推荐的理由，实事求是地反映被荐人或物的具体情况和长处，决不能隐瞒实情和虚夸。</a:t>
              </a:r>
              <a:endParaRPr sz="1400" dirty="0">
                <a:solidFill>
                  <a:schemeClr val="tx1"/>
                </a:solidFill>
                <a:latin typeface="微软雅黑" panose="020B0503020204020204" charset="-122"/>
                <a:ea typeface="微软雅黑" panose="020B0503020204020204" charset="-122"/>
                <a:cs typeface="+mn-ea"/>
              </a:endParaRPr>
            </a:p>
          </p:txBody>
        </p:sp>
      </p:grpSp>
      <p:grpSp>
        <p:nvGrpSpPr>
          <p:cNvPr id="20" name="组合 19"/>
          <p:cNvGrpSpPr/>
          <p:nvPr>
            <p:custDataLst>
              <p:tags r:id="rId16"/>
            </p:custDataLst>
          </p:nvPr>
        </p:nvGrpSpPr>
        <p:grpSpPr>
          <a:xfrm>
            <a:off x="7483858" y="2028654"/>
            <a:ext cx="2352040" cy="1313180"/>
            <a:chOff x="8911074" y="1876425"/>
            <a:chExt cx="3484685" cy="1945554"/>
          </a:xfrm>
        </p:grpSpPr>
        <p:sp>
          <p:nvSpPr>
            <p:cNvPr id="21" name="文本框 20"/>
            <p:cNvSpPr txBox="1"/>
            <p:nvPr>
              <p:custDataLst>
                <p:tags r:id="rId17"/>
              </p:custDataLst>
            </p:nvPr>
          </p:nvSpPr>
          <p:spPr>
            <a:xfrm>
              <a:off x="9283627" y="1876425"/>
              <a:ext cx="2635152" cy="499560"/>
            </a:xfrm>
            <a:prstGeom prst="rect">
              <a:avLst/>
            </a:prstGeom>
            <a:noFill/>
          </p:spPr>
          <p:txBody>
            <a:bodyPr wrap="square" rtlCol="0">
              <a:spAutoFit/>
            </a:bodyPr>
            <a:p>
              <a:pPr algn="l"/>
              <a:r>
                <a:rPr lang="zh-CN" altLang="en-US" sz="1600" b="1">
                  <a:solidFill>
                    <a:schemeClr val="accent1"/>
                  </a:solidFill>
                  <a:latin typeface="微软雅黑" panose="020B0503020204020204" charset="-122"/>
                  <a:ea typeface="微软雅黑" panose="020B0503020204020204" charset="-122"/>
                </a:rPr>
                <a:t>3. 具有针对性</a:t>
              </a:r>
              <a:endParaRPr lang="zh-CN" altLang="en-US" sz="1600" b="1">
                <a:solidFill>
                  <a:schemeClr val="accent1"/>
                </a:solidFill>
                <a:latin typeface="微软雅黑" panose="020B0503020204020204" charset="-122"/>
                <a:ea typeface="微软雅黑" panose="020B0503020204020204" charset="-122"/>
              </a:endParaRPr>
            </a:p>
          </p:txBody>
        </p:sp>
        <p:sp>
          <p:nvSpPr>
            <p:cNvPr id="22" name="矩形 21"/>
            <p:cNvSpPr/>
            <p:nvPr>
              <p:custDataLst>
                <p:tags r:id="rId18"/>
              </p:custDataLst>
            </p:nvPr>
          </p:nvSpPr>
          <p:spPr>
            <a:xfrm>
              <a:off x="8911074" y="2444662"/>
              <a:ext cx="3484685" cy="1377317"/>
            </a:xfrm>
            <a:prstGeom prst="rect">
              <a:avLst/>
            </a:prstGeom>
          </p:spPr>
          <p:txBody>
            <a:bodyPr wrap="square">
              <a:spAutoFit/>
            </a:bodyPr>
            <a:p>
              <a:pPr algn="just">
                <a:lnSpc>
                  <a:spcPct val="130000"/>
                </a:lnSpc>
              </a:pPr>
              <a:r>
                <a:rPr lang="en-US" sz="910" dirty="0">
                  <a:solidFill>
                    <a:schemeClr val="tx1"/>
                  </a:solidFill>
                  <a:latin typeface="微软雅黑" panose="020B0503020204020204" charset="-122"/>
                  <a:ea typeface="微软雅黑" panose="020B0503020204020204" charset="-122"/>
                  <a:cs typeface="+mn-ea"/>
                </a:rPr>
                <a:t>   </a:t>
              </a:r>
              <a:r>
                <a:rPr lang="en-US" sz="1400" dirty="0">
                  <a:solidFill>
                    <a:schemeClr val="tx1"/>
                  </a:solidFill>
                  <a:latin typeface="微软雅黑" panose="020B0503020204020204" charset="-122"/>
                  <a:ea typeface="微软雅黑" panose="020B0503020204020204" charset="-122"/>
                  <a:cs typeface="+mn-ea"/>
                </a:rPr>
                <a:t>   </a:t>
              </a:r>
              <a:r>
                <a:rPr sz="1400" dirty="0">
                  <a:solidFill>
                    <a:schemeClr val="tx1"/>
                  </a:solidFill>
                  <a:latin typeface="微软雅黑" panose="020B0503020204020204" charset="-122"/>
                  <a:ea typeface="微软雅黑" panose="020B0503020204020204" charset="-122"/>
                  <a:cs typeface="+mn-ea"/>
                </a:rPr>
                <a:t>自荐人要根据用人单位的需求把自己的特长及主要成绩写清楚。</a:t>
              </a:r>
              <a:endParaRPr sz="1400" dirty="0">
                <a:solidFill>
                  <a:schemeClr val="tx1"/>
                </a:solidFill>
                <a:latin typeface="微软雅黑" panose="020B0503020204020204" charset="-122"/>
                <a:ea typeface="微软雅黑" panose="020B0503020204020204" charset="-122"/>
                <a:cs typeface="+mn-ea"/>
              </a:endParaRPr>
            </a:p>
          </p:txBody>
        </p:sp>
      </p:grpSp>
      <p:grpSp>
        <p:nvGrpSpPr>
          <p:cNvPr id="23" name="组合 22"/>
          <p:cNvGrpSpPr/>
          <p:nvPr>
            <p:custDataLst>
              <p:tags r:id="rId19"/>
            </p:custDataLst>
          </p:nvPr>
        </p:nvGrpSpPr>
        <p:grpSpPr>
          <a:xfrm>
            <a:off x="1569012" y="3916453"/>
            <a:ext cx="3086735" cy="2145665"/>
            <a:chOff x="7654180" y="2080577"/>
            <a:chExt cx="4573177" cy="3178931"/>
          </a:xfrm>
        </p:grpSpPr>
        <p:sp>
          <p:nvSpPr>
            <p:cNvPr id="24" name="文本框 23"/>
            <p:cNvSpPr txBox="1"/>
            <p:nvPr>
              <p:custDataLst>
                <p:tags r:id="rId20"/>
              </p:custDataLst>
            </p:nvPr>
          </p:nvSpPr>
          <p:spPr>
            <a:xfrm>
              <a:off x="8192310" y="2080577"/>
              <a:ext cx="2587171" cy="499560"/>
            </a:xfrm>
            <a:prstGeom prst="rect">
              <a:avLst/>
            </a:prstGeom>
            <a:noFill/>
          </p:spPr>
          <p:txBody>
            <a:bodyPr wrap="square" rtlCol="0">
              <a:spAutoFit/>
            </a:bodyPr>
            <a:p>
              <a:pPr algn="l"/>
              <a:r>
                <a:rPr lang="zh-CN" altLang="en-US" sz="1600" b="1">
                  <a:solidFill>
                    <a:schemeClr val="accent1"/>
                  </a:solidFill>
                  <a:latin typeface="微软雅黑" panose="020B0503020204020204" charset="-122"/>
                  <a:ea typeface="微软雅黑" panose="020B0503020204020204" charset="-122"/>
                </a:rPr>
                <a:t>2. 突出特点</a:t>
              </a:r>
              <a:endParaRPr lang="zh-CN" altLang="en-US" sz="1600" b="1">
                <a:solidFill>
                  <a:schemeClr val="accent1"/>
                </a:solidFill>
                <a:latin typeface="微软雅黑" panose="020B0503020204020204" charset="-122"/>
                <a:ea typeface="微软雅黑" panose="020B0503020204020204" charset="-122"/>
              </a:endParaRPr>
            </a:p>
          </p:txBody>
        </p:sp>
        <p:sp>
          <p:nvSpPr>
            <p:cNvPr id="25" name="矩形 24"/>
            <p:cNvSpPr/>
            <p:nvPr>
              <p:custDataLst>
                <p:tags r:id="rId21"/>
              </p:custDataLst>
            </p:nvPr>
          </p:nvSpPr>
          <p:spPr>
            <a:xfrm>
              <a:off x="7654180" y="2444663"/>
              <a:ext cx="4573177" cy="2814845"/>
            </a:xfrm>
            <a:prstGeom prst="rect">
              <a:avLst/>
            </a:prstGeom>
          </p:spPr>
          <p:txBody>
            <a:bodyPr wrap="square">
              <a:spAutoFit/>
            </a:bodyPr>
            <a:p>
              <a:pPr algn="just">
                <a:lnSpc>
                  <a:spcPct val="120000"/>
                </a:lnSpc>
              </a:pPr>
              <a:r>
                <a:rPr lang="en-US" sz="1400" dirty="0">
                  <a:solidFill>
                    <a:schemeClr val="tx1"/>
                  </a:solidFill>
                  <a:latin typeface="微软雅黑" panose="020B0503020204020204" charset="-122"/>
                  <a:ea typeface="微软雅黑" panose="020B0503020204020204" charset="-122"/>
                  <a:cs typeface="+mn-ea"/>
                </a:rPr>
                <a:t>       </a:t>
              </a:r>
              <a:r>
                <a:rPr sz="1400" dirty="0">
                  <a:solidFill>
                    <a:schemeClr val="tx1"/>
                  </a:solidFill>
                  <a:latin typeface="微软雅黑" panose="020B0503020204020204" charset="-122"/>
                  <a:ea typeface="微软雅黑" panose="020B0503020204020204" charset="-122"/>
                  <a:cs typeface="+mn-ea"/>
                </a:rPr>
                <a:t>自荐的推荐信称自荐信，它是用书信的形式向招聘单位所做的自我介绍。随着经济的发展、社会的进步和独立人格的突显，很多人喜欢以自荐的方式向对方举荐自己，因此，自荐信越来越成为求职的一种主要的公关文书。</a:t>
              </a:r>
              <a:endParaRPr sz="1400" dirty="0">
                <a:solidFill>
                  <a:schemeClr val="tx1"/>
                </a:solidFill>
                <a:latin typeface="微软雅黑" panose="020B0503020204020204" charset="-122"/>
                <a:ea typeface="微软雅黑" panose="020B0503020204020204" charset="-122"/>
                <a:cs typeface="+mn-ea"/>
              </a:endParaRPr>
            </a:p>
          </p:txBody>
        </p:sp>
      </p:grpSp>
      <p:grpSp>
        <p:nvGrpSpPr>
          <p:cNvPr id="29" name="组合 28"/>
          <p:cNvGrpSpPr/>
          <p:nvPr>
            <p:custDataLst>
              <p:tags r:id="rId22"/>
            </p:custDataLst>
          </p:nvPr>
        </p:nvGrpSpPr>
        <p:grpSpPr>
          <a:xfrm>
            <a:off x="7600698" y="4152673"/>
            <a:ext cx="2526030" cy="1734820"/>
            <a:chOff x="8808528" y="1876425"/>
            <a:chExt cx="3742460" cy="2570239"/>
          </a:xfrm>
        </p:grpSpPr>
        <p:sp>
          <p:nvSpPr>
            <p:cNvPr id="32" name="文本框 31"/>
            <p:cNvSpPr txBox="1"/>
            <p:nvPr>
              <p:custDataLst>
                <p:tags r:id="rId23"/>
              </p:custDataLst>
            </p:nvPr>
          </p:nvSpPr>
          <p:spPr>
            <a:xfrm>
              <a:off x="9228120" y="1876425"/>
              <a:ext cx="2746164" cy="545658"/>
            </a:xfrm>
            <a:prstGeom prst="rect">
              <a:avLst/>
            </a:prstGeom>
            <a:noFill/>
          </p:spPr>
          <p:txBody>
            <a:bodyPr wrap="square" rtlCol="0">
              <a:spAutoFit/>
            </a:bodyPr>
            <a:p>
              <a:pPr algn="l"/>
              <a:r>
                <a:rPr lang="zh-CN" altLang="en-US" b="1">
                  <a:solidFill>
                    <a:schemeClr val="accent1"/>
                  </a:solidFill>
                  <a:latin typeface="微软雅黑" panose="020B0503020204020204" charset="-122"/>
                  <a:ea typeface="微软雅黑" panose="020B0503020204020204" charset="-122"/>
                </a:rPr>
                <a:t>4. 规律性</a:t>
              </a:r>
              <a:endParaRPr lang="zh-CN" altLang="en-US" b="1">
                <a:solidFill>
                  <a:schemeClr val="accent1"/>
                </a:solidFill>
                <a:latin typeface="微软雅黑" panose="020B0503020204020204" charset="-122"/>
                <a:ea typeface="微软雅黑" panose="020B0503020204020204" charset="-122"/>
              </a:endParaRPr>
            </a:p>
          </p:txBody>
        </p:sp>
        <p:sp>
          <p:nvSpPr>
            <p:cNvPr id="33" name="矩形 32"/>
            <p:cNvSpPr/>
            <p:nvPr>
              <p:custDataLst>
                <p:tags r:id="rId24"/>
              </p:custDataLst>
            </p:nvPr>
          </p:nvSpPr>
          <p:spPr>
            <a:xfrm>
              <a:off x="8808528" y="2397623"/>
              <a:ext cx="3742460" cy="2049041"/>
            </a:xfrm>
            <a:prstGeom prst="rect">
              <a:avLst/>
            </a:prstGeom>
          </p:spPr>
          <p:txBody>
            <a:bodyPr wrap="square">
              <a:spAutoFit/>
            </a:bodyPr>
            <a:p>
              <a:pPr algn="just">
                <a:lnSpc>
                  <a:spcPct val="120000"/>
                </a:lnSpc>
              </a:pPr>
              <a:r>
                <a:rPr lang="en-US" sz="810" dirty="0">
                  <a:solidFill>
                    <a:schemeClr val="tx1"/>
                  </a:solidFill>
                  <a:latin typeface="微软雅黑" panose="020B0503020204020204" charset="-122"/>
                  <a:ea typeface="微软雅黑" panose="020B0503020204020204" charset="-122"/>
                  <a:cs typeface="+mn-ea"/>
                </a:rPr>
                <a:t>  </a:t>
              </a:r>
              <a:r>
                <a:rPr lang="en-US" sz="1400" dirty="0">
                  <a:solidFill>
                    <a:schemeClr val="tx1"/>
                  </a:solidFill>
                  <a:latin typeface="微软雅黑" panose="020B0503020204020204" charset="-122"/>
                  <a:ea typeface="微软雅黑" panose="020B0503020204020204" charset="-122"/>
                  <a:cs typeface="+mn-ea"/>
                </a:rPr>
                <a:t>    </a:t>
              </a:r>
              <a:r>
                <a:rPr sz="1400" dirty="0">
                  <a:solidFill>
                    <a:schemeClr val="tx1"/>
                  </a:solidFill>
                  <a:latin typeface="微软雅黑" panose="020B0503020204020204" charset="-122"/>
                  <a:ea typeface="微软雅黑" panose="020B0503020204020204" charset="-122"/>
                  <a:cs typeface="+mn-ea"/>
                </a:rPr>
                <a:t>要表达出自己的真诚态度，语言要谦恭有礼而不失自尊、自信，书写也要工整清楚，切忌潦草马虎，力求给对方留下良好的印象。</a:t>
              </a:r>
              <a:endParaRPr sz="1400" dirty="0">
                <a:solidFill>
                  <a:schemeClr val="tx1"/>
                </a:solidFill>
                <a:latin typeface="微软雅黑" panose="020B0503020204020204" charset="-122"/>
                <a:ea typeface="微软雅黑" panose="020B0503020204020204" charset="-122"/>
                <a:cs typeface="+mn-ea"/>
              </a:endParaRPr>
            </a:p>
          </p:txBody>
        </p:sp>
      </p:grpSp>
      <p:sp>
        <p:nvSpPr>
          <p:cNvPr id="26" name="矩形 25"/>
          <p:cNvSpPr/>
          <p:nvPr>
            <p:custDataLst>
              <p:tags r:id="rId25"/>
            </p:custDataLst>
          </p:nvPr>
        </p:nvSpPr>
        <p:spPr>
          <a:xfrm>
            <a:off x="5243967" y="1571332"/>
            <a:ext cx="2240280" cy="368300"/>
          </a:xfrm>
          <a:prstGeom prst="rect">
            <a:avLst/>
          </a:prstGeom>
        </p:spPr>
        <p:txBody>
          <a:bodyPr wrap="none">
            <a:spAutoFit/>
          </a:bodyPr>
          <a:p>
            <a:pPr algn="r"/>
            <a:r>
              <a:rPr lang="zh-CN" altLang="en-US" b="1">
                <a:solidFill>
                  <a:schemeClr val="accent1"/>
                </a:solidFill>
                <a:latin typeface="微软雅黑" panose="020B0503020204020204" charset="-122"/>
                <a:ea typeface="微软雅黑" panose="020B0503020204020204" charset="-122"/>
              </a:rPr>
              <a:t>（二）推荐信的特点</a:t>
            </a:r>
            <a:endParaRPr lang="zh-CN" altLang="en-US" b="1">
              <a:solidFill>
                <a:schemeClr val="accent1"/>
              </a:solidFill>
              <a:latin typeface="微软雅黑" panose="020B0503020204020204" charset="-122"/>
              <a:ea typeface="微软雅黑" panose="020B0503020204020204"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36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 calcmode="lin" valueType="num">
                                      <p:cBhvr>
                                        <p:cTn id="23" dur="500" fill="hold"/>
                                        <p:tgtEl>
                                          <p:spTgt spid="31"/>
                                        </p:tgtEl>
                                        <p:attrNameLst>
                                          <p:attrName>style.rotation</p:attrName>
                                        </p:attrNameLst>
                                      </p:cBhvr>
                                      <p:tavLst>
                                        <p:tav tm="0">
                                          <p:val>
                                            <p:fltVal val="360"/>
                                          </p:val>
                                        </p:tav>
                                        <p:tav tm="100000">
                                          <p:val>
                                            <p:fltVal val="0"/>
                                          </p:val>
                                        </p:tav>
                                      </p:tavLst>
                                    </p:anim>
                                    <p:animEffect transition="in" filter="fade">
                                      <p:cBhvr>
                                        <p:cTn id="24" dur="500"/>
                                        <p:tgtEl>
                                          <p:spTgt spid="31"/>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 calcmode="lin" valueType="num">
                                      <p:cBhvr>
                                        <p:cTn id="30" dur="500" fill="hold"/>
                                        <p:tgtEl>
                                          <p:spTgt spid="30"/>
                                        </p:tgtEl>
                                        <p:attrNameLst>
                                          <p:attrName>style.rotation</p:attrName>
                                        </p:attrNameLst>
                                      </p:cBhvr>
                                      <p:tavLst>
                                        <p:tav tm="0">
                                          <p:val>
                                            <p:fltVal val="360"/>
                                          </p:val>
                                        </p:tav>
                                        <p:tav tm="100000">
                                          <p:val>
                                            <p:fltVal val="0"/>
                                          </p:val>
                                        </p:tav>
                                      </p:tavLst>
                                    </p:anim>
                                    <p:animEffect transition="in" filter="fade">
                                      <p:cBhvr>
                                        <p:cTn id="31" dur="500"/>
                                        <p:tgtEl>
                                          <p:spTgt spid="30"/>
                                        </p:tgtEl>
                                      </p:cBhvr>
                                    </p:animEffect>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750"/>
                                        <p:tgtEl>
                                          <p:spTgt spid="20"/>
                                        </p:tgtEl>
                                      </p:cBhvr>
                                    </p:animEffect>
                                    <p:anim calcmode="lin" valueType="num">
                                      <p:cBhvr>
                                        <p:cTn id="36" dur="750" fill="hold"/>
                                        <p:tgtEl>
                                          <p:spTgt spid="20"/>
                                        </p:tgtEl>
                                        <p:attrNameLst>
                                          <p:attrName>ppt_x</p:attrName>
                                        </p:attrNameLst>
                                      </p:cBhvr>
                                      <p:tavLst>
                                        <p:tav tm="0">
                                          <p:val>
                                            <p:strVal val="#ppt_x"/>
                                          </p:val>
                                        </p:tav>
                                        <p:tav tm="100000">
                                          <p:val>
                                            <p:strVal val="#ppt_x"/>
                                          </p:val>
                                        </p:tav>
                                      </p:tavLst>
                                    </p:anim>
                                    <p:anim calcmode="lin" valueType="num">
                                      <p:cBhvr>
                                        <p:cTn id="37" dur="750" fill="hold"/>
                                        <p:tgtEl>
                                          <p:spTgt spid="20"/>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7"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750"/>
                                        <p:tgtEl>
                                          <p:spTgt spid="29"/>
                                        </p:tgtEl>
                                      </p:cBhvr>
                                    </p:animEffect>
                                    <p:anim calcmode="lin" valueType="num">
                                      <p:cBhvr>
                                        <p:cTn id="42" dur="750" fill="hold"/>
                                        <p:tgtEl>
                                          <p:spTgt spid="29"/>
                                        </p:tgtEl>
                                        <p:attrNameLst>
                                          <p:attrName>ppt_x</p:attrName>
                                        </p:attrNameLst>
                                      </p:cBhvr>
                                      <p:tavLst>
                                        <p:tav tm="0">
                                          <p:val>
                                            <p:strVal val="#ppt_x"/>
                                          </p:val>
                                        </p:tav>
                                        <p:tav tm="100000">
                                          <p:val>
                                            <p:strVal val="#ppt_x"/>
                                          </p:val>
                                        </p:tav>
                                      </p:tavLst>
                                    </p:anim>
                                    <p:anim calcmode="lin" valueType="num">
                                      <p:cBhvr>
                                        <p:cTn id="43" dur="750" fill="hold"/>
                                        <p:tgtEl>
                                          <p:spTgt spid="29"/>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47" presetClass="entr" presetSubtype="0"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750"/>
                                        <p:tgtEl>
                                          <p:spTgt spid="23"/>
                                        </p:tgtEl>
                                      </p:cBhvr>
                                    </p:animEffect>
                                    <p:anim calcmode="lin" valueType="num">
                                      <p:cBhvr>
                                        <p:cTn id="48" dur="750" fill="hold"/>
                                        <p:tgtEl>
                                          <p:spTgt spid="23"/>
                                        </p:tgtEl>
                                        <p:attrNameLst>
                                          <p:attrName>ppt_x</p:attrName>
                                        </p:attrNameLst>
                                      </p:cBhvr>
                                      <p:tavLst>
                                        <p:tav tm="0">
                                          <p:val>
                                            <p:strVal val="#ppt_x"/>
                                          </p:val>
                                        </p:tav>
                                        <p:tav tm="100000">
                                          <p:val>
                                            <p:strVal val="#ppt_x"/>
                                          </p:val>
                                        </p:tav>
                                      </p:tavLst>
                                    </p:anim>
                                    <p:anim calcmode="lin" valueType="num">
                                      <p:cBhvr>
                                        <p:cTn id="49" dur="750" fill="hold"/>
                                        <p:tgtEl>
                                          <p:spTgt spid="23"/>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42" presetClass="entr" presetSubtype="0"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750"/>
                                        <p:tgtEl>
                                          <p:spTgt spid="17"/>
                                        </p:tgtEl>
                                      </p:cBhvr>
                                    </p:animEffect>
                                    <p:anim calcmode="lin" valueType="num">
                                      <p:cBhvr>
                                        <p:cTn id="54" dur="750" fill="hold"/>
                                        <p:tgtEl>
                                          <p:spTgt spid="17"/>
                                        </p:tgtEl>
                                        <p:attrNameLst>
                                          <p:attrName>ppt_x</p:attrName>
                                        </p:attrNameLst>
                                      </p:cBhvr>
                                      <p:tavLst>
                                        <p:tav tm="0">
                                          <p:val>
                                            <p:strVal val="#ppt_x"/>
                                          </p:val>
                                        </p:tav>
                                        <p:tav tm="100000">
                                          <p:val>
                                            <p:strVal val="#ppt_x"/>
                                          </p:val>
                                        </p:tav>
                                      </p:tavLst>
                                    </p:anim>
                                    <p:anim calcmode="lin" valueType="num">
                                      <p:cBhvr>
                                        <p:cTn id="55" dur="7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6000"/>
                            </p:stCondLst>
                            <p:childTnLst>
                              <p:par>
                                <p:cTn id="57" presetID="53" presetClass="entr" presetSubtype="16" fill="hold" grpId="1" nodeType="after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p:cTn id="59" dur="500" fill="hold"/>
                                        <p:tgtEl>
                                          <p:spTgt spid="26"/>
                                        </p:tgtEl>
                                        <p:attrNameLst>
                                          <p:attrName>ppt_w</p:attrName>
                                        </p:attrNameLst>
                                      </p:cBhvr>
                                      <p:tavLst>
                                        <p:tav tm="0">
                                          <p:val>
                                            <p:fltVal val="0"/>
                                          </p:val>
                                        </p:tav>
                                        <p:tav tm="100000">
                                          <p:val>
                                            <p:strVal val="#ppt_w"/>
                                          </p:val>
                                        </p:tav>
                                      </p:tavLst>
                                    </p:anim>
                                    <p:anim calcmode="lin" valueType="num">
                                      <p:cBhvr>
                                        <p:cTn id="60" dur="500" fill="hold"/>
                                        <p:tgtEl>
                                          <p:spTgt spid="26"/>
                                        </p:tgtEl>
                                        <p:attrNameLst>
                                          <p:attrName>ppt_h</p:attrName>
                                        </p:attrNameLst>
                                      </p:cBhvr>
                                      <p:tavLst>
                                        <p:tav tm="0">
                                          <p:val>
                                            <p:fltVal val="0"/>
                                          </p:val>
                                        </p:tav>
                                        <p:tav tm="100000">
                                          <p:val>
                                            <p:strVal val="#ppt_h"/>
                                          </p:val>
                                        </p:tav>
                                      </p:tavLst>
                                    </p:anim>
                                    <p:animEffect transition="in" filter="fade">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1402080" y="5283200"/>
            <a:ext cx="8244000" cy="0"/>
          </a:xfrm>
          <a:prstGeom prst="line">
            <a:avLst/>
          </a:prstGeom>
          <a:ln>
            <a:solidFill>
              <a:srgbClr val="418783"/>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err="1">
                  <a:solidFill>
                    <a:srgbClr val="418783"/>
                  </a:solidFill>
                  <a:cs typeface="+mn-ea"/>
                  <a:sym typeface="+mn-lt"/>
                </a:rPr>
                <a:t>项目概述</a:t>
              </a:r>
              <a:endParaRPr lang="en-US" altLang="zh-CN" sz="2400" dirty="0" err="1">
                <a:solidFill>
                  <a:srgbClr val="418783"/>
                </a:solidFill>
                <a:cs typeface="+mn-ea"/>
                <a:sym typeface="+mn-lt"/>
              </a:endParaRPr>
            </a:p>
          </p:txBody>
        </p:sp>
      </p:grpSp>
      <p:sp>
        <p:nvSpPr>
          <p:cNvPr id="12" name="矩形 11"/>
          <p:cNvSpPr/>
          <p:nvPr>
            <p:custDataLst>
              <p:tags r:id="rId1"/>
            </p:custDataLst>
          </p:nvPr>
        </p:nvSpPr>
        <p:spPr>
          <a:xfrm>
            <a:off x="5574665" y="1953260"/>
            <a:ext cx="4569460" cy="2174240"/>
          </a:xfrm>
          <a:prstGeom prst="rect">
            <a:avLst/>
          </a:prstGeom>
        </p:spPr>
        <p:txBody>
          <a:bodyPr wrap="square">
            <a:noAutofit/>
          </a:bodyPr>
          <a:p>
            <a:pPr indent="406400" algn="just" fontAlgn="auto">
              <a:lnSpc>
                <a:spcPct val="17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在日常生活中，人们为了加强联系、交流信息、联络感情，往往需要进行广泛的社会交往。日常应用文是人们进行交际的重要工具。本项目我们将学习条据类、专用书信类、申请书、建议书、倡议书等日常应用文写作。</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4" name="图片 13" descr="1122"/>
          <p:cNvPicPr>
            <a:picLocks noChangeAspect="1"/>
          </p:cNvPicPr>
          <p:nvPr>
            <p:custDataLst>
              <p:tags r:id="rId2"/>
            </p:custDataLst>
          </p:nvPr>
        </p:nvPicPr>
        <p:blipFill>
          <a:blip r:embed="rId3"/>
          <a:stretch>
            <a:fillRect/>
          </a:stretch>
        </p:blipFill>
        <p:spPr>
          <a:xfrm>
            <a:off x="7597140" y="3589020"/>
            <a:ext cx="4008755" cy="2731770"/>
          </a:xfrm>
          <a:prstGeom prst="rect">
            <a:avLst/>
          </a:prstGeom>
        </p:spPr>
      </p:pic>
      <p:pic>
        <p:nvPicPr>
          <p:cNvPr id="3" name="图片 2"/>
          <p:cNvPicPr>
            <a:picLocks noChangeAspect="1"/>
          </p:cNvPicPr>
          <p:nvPr>
            <p:custDataLst>
              <p:tags r:id="rId4"/>
            </p:custDataLst>
          </p:nvPr>
        </p:nvPicPr>
        <p:blipFill rotWithShape="1">
          <a:blip r:embed="rId5">
            <a:extLst>
              <a:ext uri="{28A0092B-C50C-407E-A947-70E740481C1C}">
                <a14:useLocalDpi xmlns:a14="http://schemas.microsoft.com/office/drawing/2010/main" val="0"/>
              </a:ext>
            </a:extLst>
          </a:blip>
          <a:srcRect l="10000" t="16667" r="10000" b="16667"/>
          <a:stretch>
            <a:fillRect/>
          </a:stretch>
        </p:blipFill>
        <p:spPr>
          <a:xfrm>
            <a:off x="1664374" y="1686560"/>
            <a:ext cx="2877464" cy="359683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7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361440" y="1715135"/>
            <a:ext cx="3038475" cy="6870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（三）推荐信的结构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p:custDataLst>
              <p:tags r:id="rId2"/>
            </p:custDataLst>
          </p:nvPr>
        </p:nvSpPr>
        <p:spPr>
          <a:xfrm>
            <a:off x="3761105" y="3665220"/>
            <a:ext cx="6675120" cy="431800"/>
          </a:xfrm>
          <a:prstGeom prst="rect">
            <a:avLst/>
          </a:prstGeom>
        </p:spPr>
        <p:txBody>
          <a:bodyPr wrap="square" anchor="ctr" anchorCtr="0">
            <a:noAutofit/>
          </a:bodyPr>
          <a:p>
            <a:pPr indent="0" fontAlgn="auto">
              <a:lnSpc>
                <a:spcPct val="100000"/>
              </a:lnSpc>
              <a:spcBef>
                <a:spcPts val="0"/>
              </a:spcBef>
              <a:spcAft>
                <a:spcPts val="0"/>
              </a:spcAft>
              <a:buNone/>
            </a:pPr>
            <a:r>
              <a:rPr lang="zh-CN" altLang="en-US" sz="1400" dirty="0">
                <a:cs typeface="+mn-ea"/>
                <a:sym typeface="+mn-lt"/>
              </a:rPr>
              <a:t>正文是推荐信的主体部分，在称谓下一行空两格，写被推荐的人才或事项的具体情况，要抓住主要特点，介绍真实情况。正文末尾要写出推荐者的希望和要求。</a:t>
            </a:r>
            <a:endParaRPr lang="zh-CN" altLang="en-US" sz="1400" dirty="0">
              <a:cs typeface="+mn-ea"/>
              <a:sym typeface="+mn-lt"/>
            </a:endParaRPr>
          </a:p>
        </p:txBody>
      </p:sp>
      <p:sp>
        <p:nvSpPr>
          <p:cNvPr id="5" name="文本框 4"/>
          <p:cNvSpPr txBox="1"/>
          <p:nvPr>
            <p:custDataLst>
              <p:tags r:id="rId3"/>
            </p:custDataLst>
          </p:nvPr>
        </p:nvSpPr>
        <p:spPr>
          <a:xfrm>
            <a:off x="1748790" y="2535555"/>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01.</a:t>
            </a:r>
            <a:r>
              <a:rPr lang="zh-CN" altLang="en-US" dirty="0">
                <a:solidFill>
                  <a:schemeClr val="bg1"/>
                </a:solidFill>
                <a:cs typeface="+mn-ea"/>
                <a:sym typeface="+mn-lt"/>
              </a:rPr>
              <a:t>标题</a:t>
            </a:r>
            <a:endParaRPr lang="zh-CN" altLang="en-US" dirty="0">
              <a:solidFill>
                <a:schemeClr val="bg1"/>
              </a:solidFill>
              <a:cs typeface="+mn-ea"/>
              <a:sym typeface="+mn-lt"/>
            </a:endParaRPr>
          </a:p>
        </p:txBody>
      </p:sp>
      <p:sp>
        <p:nvSpPr>
          <p:cNvPr id="6" name="文本框 5"/>
          <p:cNvSpPr txBox="1"/>
          <p:nvPr>
            <p:custDataLst>
              <p:tags r:id="rId4"/>
            </p:custDataLst>
          </p:nvPr>
        </p:nvSpPr>
        <p:spPr>
          <a:xfrm>
            <a:off x="3761105" y="2501265"/>
            <a:ext cx="6337300" cy="466090"/>
          </a:xfrm>
          <a:prstGeom prst="rect">
            <a:avLst/>
          </a:prstGeom>
          <a:noFill/>
        </p:spPr>
        <p:txBody>
          <a:bodyPr wrap="square" rtlCol="0" anchor="ctr" anchorCtr="0">
            <a:noAutofit/>
          </a:bodyPr>
          <a:p>
            <a:pPr indent="0" fontAlgn="auto">
              <a:lnSpc>
                <a:spcPct val="100000"/>
              </a:lnSpc>
              <a:spcBef>
                <a:spcPts val="0"/>
              </a:spcBef>
              <a:spcAft>
                <a:spcPts val="0"/>
              </a:spcAft>
              <a:buNone/>
            </a:pPr>
            <a:r>
              <a:rPr lang="zh-CN" altLang="en-US" sz="1400" dirty="0">
                <a:cs typeface="+mn-ea"/>
                <a:sym typeface="+mn-lt"/>
              </a:rPr>
              <a:t>在第一行正中写“推荐信”三个字。</a:t>
            </a:r>
            <a:endParaRPr lang="zh-CN" altLang="en-US" sz="1400" dirty="0">
              <a:cs typeface="+mn-ea"/>
              <a:sym typeface="+mn-lt"/>
            </a:endParaRPr>
          </a:p>
        </p:txBody>
      </p:sp>
      <p:sp>
        <p:nvSpPr>
          <p:cNvPr id="7" name="文本框 6"/>
          <p:cNvSpPr txBox="1"/>
          <p:nvPr>
            <p:custDataLst>
              <p:tags r:id="rId5"/>
            </p:custDataLst>
          </p:nvPr>
        </p:nvSpPr>
        <p:spPr>
          <a:xfrm>
            <a:off x="1748790" y="3100444"/>
            <a:ext cx="1980000" cy="432000"/>
          </a:xfrm>
          <a:prstGeom prst="roundRect">
            <a:avLst/>
          </a:prstGeom>
          <a:solidFill>
            <a:schemeClr val="accent2"/>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02.</a:t>
            </a:r>
            <a:r>
              <a:rPr lang="zh-CN" altLang="en-US" dirty="0">
                <a:solidFill>
                  <a:schemeClr val="bg1"/>
                </a:solidFill>
                <a:cs typeface="+mn-ea"/>
                <a:sym typeface="+mn-lt"/>
              </a:rPr>
              <a:t>称谓</a:t>
            </a:r>
            <a:endParaRPr lang="zh-CN" altLang="en-US" dirty="0">
              <a:solidFill>
                <a:schemeClr val="bg1"/>
              </a:solidFill>
              <a:cs typeface="+mn-ea"/>
              <a:sym typeface="+mn-lt"/>
            </a:endParaRPr>
          </a:p>
        </p:txBody>
      </p:sp>
      <p:sp>
        <p:nvSpPr>
          <p:cNvPr id="9" name="文本框 8"/>
          <p:cNvSpPr txBox="1"/>
          <p:nvPr>
            <p:custDataLst>
              <p:tags r:id="rId6"/>
            </p:custDataLst>
          </p:nvPr>
        </p:nvSpPr>
        <p:spPr>
          <a:xfrm>
            <a:off x="3761105" y="3100705"/>
            <a:ext cx="6163945" cy="431800"/>
          </a:xfrm>
          <a:prstGeom prst="rect">
            <a:avLst/>
          </a:prstGeom>
          <a:noFill/>
        </p:spPr>
        <p:txBody>
          <a:bodyPr wrap="square" rtlCol="0" anchor="ctr" anchorCtr="0">
            <a:noAutofit/>
          </a:bodyPr>
          <a:p>
            <a:pPr indent="0" fontAlgn="auto">
              <a:lnSpc>
                <a:spcPct val="100000"/>
              </a:lnSpc>
            </a:pPr>
            <a:r>
              <a:rPr sz="1400" dirty="0">
                <a:cs typeface="+mn-ea"/>
                <a:sym typeface="+mn-lt"/>
              </a:rPr>
              <a:t>在第二行顶格写对方单位名称或负责人姓名，后面加冒号。</a:t>
            </a:r>
            <a:endParaRPr sz="1400" dirty="0">
              <a:cs typeface="+mn-ea"/>
              <a:sym typeface="+mn-lt"/>
            </a:endParaRPr>
          </a:p>
        </p:txBody>
      </p:sp>
      <p:sp>
        <p:nvSpPr>
          <p:cNvPr id="12" name="文本框 11"/>
          <p:cNvSpPr txBox="1"/>
          <p:nvPr>
            <p:custDataLst>
              <p:tags r:id="rId7"/>
            </p:custDataLst>
          </p:nvPr>
        </p:nvSpPr>
        <p:spPr>
          <a:xfrm>
            <a:off x="1748790" y="3665133"/>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03.</a:t>
            </a:r>
            <a:r>
              <a:rPr lang="zh-CN" altLang="en-US" dirty="0">
                <a:solidFill>
                  <a:schemeClr val="bg1"/>
                </a:solidFill>
                <a:cs typeface="+mn-ea"/>
                <a:sym typeface="+mn-lt"/>
              </a:rPr>
              <a:t>正文</a:t>
            </a:r>
            <a:endParaRPr lang="zh-CN" altLang="en-US" dirty="0">
              <a:solidFill>
                <a:schemeClr val="bg1"/>
              </a:solidFill>
              <a:cs typeface="+mn-ea"/>
              <a:sym typeface="+mn-lt"/>
            </a:endParaRPr>
          </a:p>
        </p:txBody>
      </p:sp>
      <p:sp>
        <p:nvSpPr>
          <p:cNvPr id="14" name="文本框 13"/>
          <p:cNvSpPr txBox="1"/>
          <p:nvPr>
            <p:custDataLst>
              <p:tags r:id="rId8"/>
            </p:custDataLst>
          </p:nvPr>
        </p:nvSpPr>
        <p:spPr>
          <a:xfrm>
            <a:off x="1748790" y="4229822"/>
            <a:ext cx="1980000" cy="432000"/>
          </a:xfrm>
          <a:prstGeom prst="roundRect">
            <a:avLst/>
          </a:prstGeom>
          <a:solidFill>
            <a:schemeClr val="accent2"/>
          </a:solidFill>
        </p:spPr>
        <p:txBody>
          <a:bodyPr wrap="square" rtlCol="0" anchor="ctr" anchorCtr="0">
            <a:noAutofit/>
          </a:bodyPr>
          <a:p>
            <a:pPr indent="0" algn="ctr" fontAlgn="auto">
              <a:lnSpc>
                <a:spcPct val="100000"/>
              </a:lnSpc>
              <a:spcBef>
                <a:spcPts val="300"/>
              </a:spcBef>
              <a:spcAft>
                <a:spcPts val="300"/>
              </a:spcAft>
              <a:buNone/>
            </a:pPr>
            <a:r>
              <a:rPr lang="en-US" altLang="zh-CN" dirty="0">
                <a:solidFill>
                  <a:schemeClr val="bg1"/>
                </a:solidFill>
                <a:cs typeface="+mn-ea"/>
                <a:sym typeface="+mn-lt"/>
              </a:rPr>
              <a:t>04.祝颂语</a:t>
            </a:r>
            <a:endParaRPr lang="en-US" altLang="zh-CN" dirty="0">
              <a:solidFill>
                <a:schemeClr val="bg1"/>
              </a:solidFill>
              <a:cs typeface="+mn-ea"/>
              <a:sym typeface="+mn-lt"/>
            </a:endParaRPr>
          </a:p>
        </p:txBody>
      </p:sp>
      <p:sp>
        <p:nvSpPr>
          <p:cNvPr id="15" name="文本框 14"/>
          <p:cNvSpPr txBox="1"/>
          <p:nvPr>
            <p:custDataLst>
              <p:tags r:id="rId9"/>
            </p:custDataLst>
          </p:nvPr>
        </p:nvSpPr>
        <p:spPr>
          <a:xfrm>
            <a:off x="3704590" y="4229735"/>
            <a:ext cx="6220460" cy="431800"/>
          </a:xfrm>
          <a:prstGeom prst="rect">
            <a:avLst/>
          </a:prstGeom>
          <a:noFill/>
        </p:spPr>
        <p:txBody>
          <a:bodyPr wrap="square" rtlCol="0" anchor="ctr" anchorCtr="0">
            <a:noAutofit/>
          </a:bodyPr>
          <a:p>
            <a:pPr indent="0" fontAlgn="auto">
              <a:lnSpc>
                <a:spcPct val="100000"/>
              </a:lnSpc>
            </a:pPr>
            <a:r>
              <a:rPr lang="zh-CN" altLang="en-US" sz="1400" dirty="0">
                <a:cs typeface="+mn-ea"/>
                <a:sym typeface="+mn-lt"/>
              </a:rPr>
              <a:t>另起一行空两格写“此致”，下一行顶格写“敬礼”之类的敬语。</a:t>
            </a:r>
            <a:endParaRPr lang="zh-CN" altLang="en-US" sz="1400" dirty="0">
              <a:cs typeface="+mn-ea"/>
              <a:sym typeface="+mn-lt"/>
            </a:endParaRPr>
          </a:p>
        </p:txBody>
      </p:sp>
      <p:sp>
        <p:nvSpPr>
          <p:cNvPr id="16" name="文本框 15"/>
          <p:cNvSpPr txBox="1"/>
          <p:nvPr>
            <p:custDataLst>
              <p:tags r:id="rId10"/>
            </p:custDataLst>
          </p:nvPr>
        </p:nvSpPr>
        <p:spPr>
          <a:xfrm>
            <a:off x="1748790" y="4794711"/>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300"/>
              </a:spcBef>
              <a:spcAft>
                <a:spcPts val="300"/>
              </a:spcAft>
              <a:buNone/>
            </a:pPr>
            <a:r>
              <a:rPr lang="en-US" altLang="zh-CN" dirty="0">
                <a:solidFill>
                  <a:schemeClr val="bg1"/>
                </a:solidFill>
                <a:cs typeface="+mn-ea"/>
                <a:sym typeface="+mn-lt"/>
              </a:rPr>
              <a:t>05.署名和日期</a:t>
            </a:r>
            <a:endParaRPr lang="en-US" altLang="zh-CN" dirty="0">
              <a:solidFill>
                <a:schemeClr val="bg1"/>
              </a:solidFill>
              <a:cs typeface="+mn-ea"/>
              <a:sym typeface="+mn-lt"/>
            </a:endParaRPr>
          </a:p>
        </p:txBody>
      </p:sp>
      <p:sp>
        <p:nvSpPr>
          <p:cNvPr id="17" name="文本框 16"/>
          <p:cNvSpPr txBox="1"/>
          <p:nvPr>
            <p:custDataLst>
              <p:tags r:id="rId11"/>
            </p:custDataLst>
          </p:nvPr>
        </p:nvSpPr>
        <p:spPr>
          <a:xfrm>
            <a:off x="3728720" y="4699635"/>
            <a:ext cx="6119495" cy="622300"/>
          </a:xfrm>
          <a:prstGeom prst="rect">
            <a:avLst/>
          </a:prstGeom>
          <a:noFill/>
        </p:spPr>
        <p:txBody>
          <a:bodyPr wrap="square" rtlCol="0" anchor="ctr" anchorCtr="0">
            <a:noAutofit/>
          </a:bodyPr>
          <a:p>
            <a:pPr indent="0" fontAlgn="auto">
              <a:lnSpc>
                <a:spcPct val="100000"/>
              </a:lnSpc>
              <a:spcBef>
                <a:spcPts val="300"/>
              </a:spcBef>
              <a:spcAft>
                <a:spcPts val="300"/>
              </a:spcAft>
              <a:buNone/>
            </a:pPr>
            <a:r>
              <a:rPr sz="1400" dirty="0">
                <a:cs typeface="+mn-ea"/>
                <a:sym typeface="+mn-lt"/>
              </a:rPr>
              <a:t>在祝颂语下面两三行右下角写发信单位或个人姓名及发信日期。</a:t>
            </a:r>
            <a:endParaRPr sz="1400" dirty="0">
              <a:cs typeface="+mn-ea"/>
              <a:sym typeface="+mn-lt"/>
            </a:endParaRPr>
          </a:p>
        </p:txBody>
      </p:sp>
      <p:pic>
        <p:nvPicPr>
          <p:cNvPr id="3" name="图片 2" descr="33"/>
          <p:cNvPicPr>
            <a:picLocks noChangeAspect="1"/>
          </p:cNvPicPr>
          <p:nvPr>
            <p:custDataLst>
              <p:tags r:id="rId12"/>
            </p:custDataLst>
          </p:nvPr>
        </p:nvPicPr>
        <p:blipFill>
          <a:blip r:embed="rId13"/>
          <a:stretch>
            <a:fillRect/>
          </a:stretch>
        </p:blipFill>
        <p:spPr>
          <a:xfrm>
            <a:off x="7446010" y="4209415"/>
            <a:ext cx="4141470" cy="2075180"/>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par>
                          <p:cTn id="8" fill="hold">
                            <p:stCondLst>
                              <p:cond delay="10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063115" y="1583690"/>
            <a:ext cx="7948295" cy="3237865"/>
          </a:xfrm>
          <a:prstGeom prst="rect">
            <a:avLst/>
          </a:prstGeom>
        </p:spPr>
        <p:txBody>
          <a:bodyPr wrap="square">
            <a:noAutofit/>
          </a:bodyPr>
          <a:p>
            <a:pPr indent="457200" algn="ctr" fontAlgn="auto">
              <a:lnSpc>
                <a:spcPct val="10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推荐信</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亲爱的布朗：</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我很高兴推荐我的好朋友李明到您的公司工作。李明毕业于北京工业大学，他的专业是计算机软件。在校四年的学习中，他的功课非常优秀，每年都获得一等奖学金，而且他已经荣获“优秀毕业生”的称号。</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他是一个热情、积极上进、具有很大潜力的年轻人。他不仅接受能力强而且善于用逻辑解决难题。我相信如果他能进入贵公司，会给贵公司带来很多好处。我强力推荐他到贵公司工作。</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祝愿贵公司事业蒸蒸日上！</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您的朋友 王 林</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年 ×× 月 ×× 日</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pic>
        <p:nvPicPr>
          <p:cNvPr id="6" name="图片 5" descr="左1"/>
          <p:cNvPicPr>
            <a:picLocks noChangeAspect="1"/>
          </p:cNvPicPr>
          <p:nvPr>
            <p:custDataLst>
              <p:tags r:id="rId2"/>
            </p:custDataLst>
          </p:nvPr>
        </p:nvPicPr>
        <p:blipFill>
          <a:blip r:embed="rId3"/>
          <a:stretch>
            <a:fillRect/>
          </a:stretch>
        </p:blipFill>
        <p:spPr>
          <a:xfrm>
            <a:off x="652780" y="3422015"/>
            <a:ext cx="4067175" cy="277177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3" name="文本框 2"/>
          <p:cNvSpPr txBox="1"/>
          <p:nvPr/>
        </p:nvSpPr>
        <p:spPr>
          <a:xfrm>
            <a:off x="1973580" y="2322195"/>
            <a:ext cx="7520940" cy="1863725"/>
          </a:xfrm>
          <a:prstGeom prst="rect">
            <a:avLst/>
          </a:prstGeom>
          <a:noFill/>
        </p:spPr>
        <p:txBody>
          <a:bodyPr wrap="square" rtlCol="0" anchor="t">
            <a:spAutoFit/>
          </a:bodyPr>
          <a:p>
            <a:pPr>
              <a:lnSpc>
                <a:spcPct val="180000"/>
              </a:lnSpc>
            </a:pP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评析】一封好的推荐信是被推荐人的一张面孔。从行文中可以初步了解一个人的面貌。本文是一篇就职推荐信。简短的几句话就把被推荐人的业务水平、为人、工作作风等交代得一清二楚，同时有针对性地提出了被推荐人接受教育的情况以及他的潜在能力。这样一封推荐信往往比较容易面试成功。</a:t>
            </a:r>
            <a:endParaRPr lang="zh-CN" altLang="en-US" sz="1600">
              <a:latin typeface="微软雅黑" panose="020B0503020204020204" charset="-122"/>
              <a:ea typeface="微软雅黑" panose="020B0503020204020204" charset="-122"/>
              <a:cs typeface="微软雅黑" panose="020B0503020204020204" charset="-122"/>
            </a:endParaRPr>
          </a:p>
        </p:txBody>
      </p:sp>
      <p:pic>
        <p:nvPicPr>
          <p:cNvPr id="4" name="图片 3" descr="33"/>
          <p:cNvPicPr>
            <a:picLocks noChangeAspect="1"/>
          </p:cNvPicPr>
          <p:nvPr>
            <p:custDataLst>
              <p:tags r:id="rId1"/>
            </p:custDataLst>
          </p:nvPr>
        </p:nvPicPr>
        <p:blipFill>
          <a:blip r:embed="rId2"/>
          <a:stretch>
            <a:fillRect/>
          </a:stretch>
        </p:blipFill>
        <p:spPr>
          <a:xfrm>
            <a:off x="7446010" y="4209415"/>
            <a:ext cx="4141470" cy="2075180"/>
          </a:xfrm>
          <a:prstGeom prst="rect">
            <a:avLst/>
          </a:prstGeom>
        </p:spPr>
      </p:pic>
      <p:pic>
        <p:nvPicPr>
          <p:cNvPr id="6" name="图片 5" descr="左1"/>
          <p:cNvPicPr>
            <a:picLocks noChangeAspect="1"/>
          </p:cNvPicPr>
          <p:nvPr>
            <p:custDataLst>
              <p:tags r:id="rId3"/>
            </p:custDataLst>
          </p:nvPr>
        </p:nvPicPr>
        <p:blipFill>
          <a:blip r:embed="rId4"/>
          <a:stretch>
            <a:fillRect/>
          </a:stretch>
        </p:blipFill>
        <p:spPr>
          <a:xfrm>
            <a:off x="652780" y="3422015"/>
            <a:ext cx="4067175" cy="277177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左1"/>
          <p:cNvPicPr>
            <a:picLocks noChangeAspect="1"/>
          </p:cNvPicPr>
          <p:nvPr>
            <p:custDataLst>
              <p:tags r:id="rId1"/>
            </p:custDataLst>
          </p:nvPr>
        </p:nvPicPr>
        <p:blipFill>
          <a:blip r:embed="rId2"/>
          <a:stretch>
            <a:fillRect/>
          </a:stretch>
        </p:blipFill>
        <p:spPr>
          <a:xfrm>
            <a:off x="652780" y="4403090"/>
            <a:ext cx="2626995" cy="179070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240155" y="1484630"/>
            <a:ext cx="5367655" cy="3760470"/>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lang="en-US" sz="1600" dirty="0">
                <a:solidFill>
                  <a:schemeClr val="accent1"/>
                </a:solidFill>
                <a:latin typeface="微软雅黑" panose="020B0503020204020204" charset="-122"/>
                <a:ea typeface="微软雅黑" panose="020B0503020204020204" charset="-122"/>
                <a:cs typeface="微软雅黑" panose="020B0503020204020204" charset="-122"/>
              </a:rPr>
              <a:t>  </a:t>
            </a:r>
            <a:r>
              <a:rPr b="1" dirty="0">
                <a:solidFill>
                  <a:schemeClr val="accent1"/>
                </a:solidFill>
                <a:latin typeface="微软雅黑" panose="020B0503020204020204" charset="-122"/>
                <a:ea typeface="微软雅黑" panose="020B0503020204020204" charset="-122"/>
                <a:cs typeface="微软雅黑" panose="020B0503020204020204" charset="-122"/>
              </a:rPr>
              <a:t>四、表扬信</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（一）表扬信的概念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表扬信是对某个单位或个人的先进思想、高尚风格或模范事迹进行表彰和颂扬的书信。表扬信在社会主义精神文明建设中起着弘扬正气、树立新风的巨大作用，学习写表扬信是很有意义的。</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表扬信可以是集体写的，也可以是个人写的。一般是用大红或粉红纸抄写，张贴在被表扬的单位或个人所在的公共场所，也可以通过报纸广播进行表扬，还可以在授奖大会上宣读。</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4"/>
            </p:custDataLst>
          </p:nvPr>
        </p:nvPicPr>
        <p:blipFill>
          <a:blip r:embed="rId5"/>
          <a:stretch>
            <a:fillRect/>
          </a:stretch>
        </p:blipFill>
        <p:spPr>
          <a:xfrm>
            <a:off x="7329170" y="1144270"/>
            <a:ext cx="3489325" cy="486791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361440" y="1715135"/>
            <a:ext cx="3038475" cy="6870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（二）表扬信的结构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p:custDataLst>
              <p:tags r:id="rId2"/>
            </p:custDataLst>
          </p:nvPr>
        </p:nvSpPr>
        <p:spPr>
          <a:xfrm>
            <a:off x="3813175" y="3656330"/>
            <a:ext cx="7566025" cy="1357630"/>
          </a:xfrm>
          <a:prstGeom prst="rect">
            <a:avLst/>
          </a:prstGeom>
        </p:spPr>
        <p:txBody>
          <a:bodyPr wrap="square" anchor="ctr" anchorCtr="0">
            <a:noAutofit/>
          </a:bodyPr>
          <a:p>
            <a:pPr indent="0" fontAlgn="auto">
              <a:lnSpc>
                <a:spcPct val="100000"/>
              </a:lnSpc>
              <a:spcBef>
                <a:spcPts val="0"/>
              </a:spcBef>
              <a:spcAft>
                <a:spcPts val="0"/>
              </a:spcAft>
              <a:buNone/>
            </a:pPr>
            <a:r>
              <a:rPr lang="zh-CN" altLang="en-US" sz="1400" dirty="0">
                <a:cs typeface="+mn-ea"/>
                <a:sym typeface="+mn-lt"/>
              </a:rPr>
              <a:t>（1）开头。交代表扬的理由，重点叙述人物事迹的发生、发展、结果及其意义。叙述要清楚，要抓最本质的东西，让事实说话，少讲空洞道理。</a:t>
            </a:r>
            <a:endParaRPr lang="zh-CN" altLang="en-US" sz="1400" dirty="0">
              <a:cs typeface="+mn-ea"/>
              <a:sym typeface="+mn-lt"/>
            </a:endParaRPr>
          </a:p>
          <a:p>
            <a:pPr indent="0" fontAlgn="auto">
              <a:lnSpc>
                <a:spcPct val="100000"/>
              </a:lnSpc>
              <a:spcBef>
                <a:spcPts val="0"/>
              </a:spcBef>
              <a:spcAft>
                <a:spcPts val="0"/>
              </a:spcAft>
              <a:buNone/>
            </a:pPr>
            <a:r>
              <a:rPr lang="zh-CN" altLang="en-US" sz="1400" dirty="0">
                <a:cs typeface="+mn-ea"/>
                <a:sym typeface="+mn-lt"/>
              </a:rPr>
              <a:t>（2）主体。对先进事迹进行热情地赞扬，并表示向其学习的决心。可适当加以议论和抒情。</a:t>
            </a:r>
            <a:endParaRPr lang="zh-CN" altLang="en-US" sz="1400" dirty="0">
              <a:cs typeface="+mn-ea"/>
              <a:sym typeface="+mn-lt"/>
            </a:endParaRPr>
          </a:p>
          <a:p>
            <a:pPr indent="0" fontAlgn="auto">
              <a:lnSpc>
                <a:spcPct val="100000"/>
              </a:lnSpc>
              <a:spcBef>
                <a:spcPts val="0"/>
              </a:spcBef>
              <a:spcAft>
                <a:spcPts val="0"/>
              </a:spcAft>
              <a:buNone/>
            </a:pPr>
            <a:r>
              <a:rPr lang="zh-CN" altLang="en-US" sz="1400" dirty="0">
                <a:cs typeface="+mn-ea"/>
                <a:sym typeface="+mn-lt"/>
              </a:rPr>
              <a:t>（3）结尾。如果是写给个人的，就写“值得学习”“深受感动”等方面的内容；如果是写给被表扬者的所在单位或领导的，可提出建议，如“××× 同志的优秀品德值得大家学习，建议予以表扬”“建议在 ××× 中加以表扬”等。</a:t>
            </a:r>
            <a:endParaRPr lang="zh-CN" altLang="en-US" sz="1400" dirty="0">
              <a:cs typeface="+mn-ea"/>
              <a:sym typeface="+mn-lt"/>
            </a:endParaRPr>
          </a:p>
        </p:txBody>
      </p:sp>
      <p:sp>
        <p:nvSpPr>
          <p:cNvPr id="5" name="文本框 4"/>
          <p:cNvSpPr txBox="1"/>
          <p:nvPr>
            <p:custDataLst>
              <p:tags r:id="rId3"/>
            </p:custDataLst>
          </p:nvPr>
        </p:nvSpPr>
        <p:spPr>
          <a:xfrm>
            <a:off x="1748790" y="2535555"/>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01.</a:t>
            </a:r>
            <a:r>
              <a:rPr lang="zh-CN" altLang="en-US" dirty="0">
                <a:solidFill>
                  <a:schemeClr val="bg1"/>
                </a:solidFill>
                <a:cs typeface="+mn-ea"/>
                <a:sym typeface="+mn-lt"/>
              </a:rPr>
              <a:t>标题</a:t>
            </a:r>
            <a:endParaRPr lang="zh-CN" altLang="en-US" dirty="0">
              <a:solidFill>
                <a:schemeClr val="bg1"/>
              </a:solidFill>
              <a:cs typeface="+mn-ea"/>
              <a:sym typeface="+mn-lt"/>
            </a:endParaRPr>
          </a:p>
        </p:txBody>
      </p:sp>
      <p:sp>
        <p:nvSpPr>
          <p:cNvPr id="6" name="文本框 5"/>
          <p:cNvSpPr txBox="1"/>
          <p:nvPr>
            <p:custDataLst>
              <p:tags r:id="rId4"/>
            </p:custDataLst>
          </p:nvPr>
        </p:nvSpPr>
        <p:spPr>
          <a:xfrm>
            <a:off x="3761105" y="2501265"/>
            <a:ext cx="6337300" cy="466090"/>
          </a:xfrm>
          <a:prstGeom prst="rect">
            <a:avLst/>
          </a:prstGeom>
          <a:noFill/>
        </p:spPr>
        <p:txBody>
          <a:bodyPr wrap="square" rtlCol="0" anchor="ctr" anchorCtr="0">
            <a:noAutofit/>
          </a:bodyPr>
          <a:p>
            <a:pPr indent="0" fontAlgn="auto">
              <a:lnSpc>
                <a:spcPct val="100000"/>
              </a:lnSpc>
              <a:spcBef>
                <a:spcPts val="0"/>
              </a:spcBef>
              <a:spcAft>
                <a:spcPts val="0"/>
              </a:spcAft>
              <a:buNone/>
            </a:pPr>
            <a:r>
              <a:rPr lang="zh-CN" altLang="en-US" sz="1400" dirty="0">
                <a:cs typeface="+mn-ea"/>
                <a:sym typeface="+mn-lt"/>
              </a:rPr>
              <a:t>直接标明文种“表扬信”。</a:t>
            </a:r>
            <a:endParaRPr lang="zh-CN" altLang="en-US" sz="1400" dirty="0">
              <a:cs typeface="+mn-ea"/>
              <a:sym typeface="+mn-lt"/>
            </a:endParaRPr>
          </a:p>
        </p:txBody>
      </p:sp>
      <p:sp>
        <p:nvSpPr>
          <p:cNvPr id="7" name="文本框 6"/>
          <p:cNvSpPr txBox="1"/>
          <p:nvPr>
            <p:custDataLst>
              <p:tags r:id="rId5"/>
            </p:custDataLst>
          </p:nvPr>
        </p:nvSpPr>
        <p:spPr>
          <a:xfrm>
            <a:off x="1748790" y="3100444"/>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02.</a:t>
            </a:r>
            <a:r>
              <a:rPr lang="zh-CN" altLang="en-US" dirty="0">
                <a:solidFill>
                  <a:schemeClr val="bg1"/>
                </a:solidFill>
                <a:cs typeface="+mn-ea"/>
                <a:sym typeface="+mn-lt"/>
              </a:rPr>
              <a:t>称谓</a:t>
            </a:r>
            <a:endParaRPr lang="zh-CN" altLang="en-US" dirty="0">
              <a:solidFill>
                <a:schemeClr val="bg1"/>
              </a:solidFill>
              <a:cs typeface="+mn-ea"/>
              <a:sym typeface="+mn-lt"/>
            </a:endParaRPr>
          </a:p>
        </p:txBody>
      </p:sp>
      <p:sp>
        <p:nvSpPr>
          <p:cNvPr id="9" name="文本框 8"/>
          <p:cNvSpPr txBox="1"/>
          <p:nvPr>
            <p:custDataLst>
              <p:tags r:id="rId6"/>
            </p:custDataLst>
          </p:nvPr>
        </p:nvSpPr>
        <p:spPr>
          <a:xfrm>
            <a:off x="3761105" y="3100705"/>
            <a:ext cx="6163945" cy="431800"/>
          </a:xfrm>
          <a:prstGeom prst="rect">
            <a:avLst/>
          </a:prstGeom>
          <a:noFill/>
        </p:spPr>
        <p:txBody>
          <a:bodyPr wrap="square" rtlCol="0" anchor="ctr" anchorCtr="0">
            <a:noAutofit/>
          </a:bodyPr>
          <a:p>
            <a:pPr indent="0" fontAlgn="auto">
              <a:lnSpc>
                <a:spcPct val="100000"/>
              </a:lnSpc>
            </a:pPr>
            <a:r>
              <a:rPr sz="1400" dirty="0">
                <a:cs typeface="+mn-ea"/>
                <a:sym typeface="+mn-lt"/>
              </a:rPr>
              <a:t>被表扬的单位及个人。</a:t>
            </a:r>
            <a:endParaRPr sz="1400" dirty="0">
              <a:cs typeface="+mn-ea"/>
              <a:sym typeface="+mn-lt"/>
            </a:endParaRPr>
          </a:p>
        </p:txBody>
      </p:sp>
      <p:sp>
        <p:nvSpPr>
          <p:cNvPr id="12" name="文本框 11"/>
          <p:cNvSpPr txBox="1"/>
          <p:nvPr>
            <p:custDataLst>
              <p:tags r:id="rId7"/>
            </p:custDataLst>
          </p:nvPr>
        </p:nvSpPr>
        <p:spPr>
          <a:xfrm>
            <a:off x="1748790" y="4036608"/>
            <a:ext cx="1980000" cy="432000"/>
          </a:xfrm>
          <a:prstGeom prst="roundRect">
            <a:avLst/>
          </a:prstGeom>
          <a:solidFill>
            <a:schemeClr val="accent2"/>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03.</a:t>
            </a:r>
            <a:r>
              <a:rPr lang="zh-CN" altLang="en-US" dirty="0">
                <a:solidFill>
                  <a:schemeClr val="bg1"/>
                </a:solidFill>
                <a:cs typeface="+mn-ea"/>
                <a:sym typeface="+mn-lt"/>
              </a:rPr>
              <a:t>正文</a:t>
            </a:r>
            <a:endParaRPr lang="zh-CN" altLang="en-US" dirty="0">
              <a:solidFill>
                <a:schemeClr val="bg1"/>
              </a:solidFill>
              <a:cs typeface="+mn-ea"/>
              <a:sym typeface="+mn-lt"/>
            </a:endParaRPr>
          </a:p>
        </p:txBody>
      </p:sp>
      <p:sp>
        <p:nvSpPr>
          <p:cNvPr id="14" name="文本框 13"/>
          <p:cNvSpPr txBox="1"/>
          <p:nvPr>
            <p:custDataLst>
              <p:tags r:id="rId8"/>
            </p:custDataLst>
          </p:nvPr>
        </p:nvSpPr>
        <p:spPr>
          <a:xfrm>
            <a:off x="1748790" y="5137872"/>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300"/>
              </a:spcBef>
              <a:spcAft>
                <a:spcPts val="300"/>
              </a:spcAft>
              <a:buNone/>
            </a:pPr>
            <a:r>
              <a:rPr lang="en-US" altLang="zh-CN" dirty="0">
                <a:solidFill>
                  <a:schemeClr val="bg1"/>
                </a:solidFill>
                <a:cs typeface="+mn-ea"/>
                <a:sym typeface="+mn-lt"/>
              </a:rPr>
              <a:t>04.落款</a:t>
            </a:r>
            <a:endParaRPr lang="en-US" altLang="zh-CN" dirty="0">
              <a:solidFill>
                <a:schemeClr val="bg1"/>
              </a:solidFill>
              <a:cs typeface="+mn-ea"/>
              <a:sym typeface="+mn-lt"/>
            </a:endParaRPr>
          </a:p>
        </p:txBody>
      </p:sp>
      <p:sp>
        <p:nvSpPr>
          <p:cNvPr id="15" name="文本框 14"/>
          <p:cNvSpPr txBox="1"/>
          <p:nvPr>
            <p:custDataLst>
              <p:tags r:id="rId9"/>
            </p:custDataLst>
          </p:nvPr>
        </p:nvSpPr>
        <p:spPr>
          <a:xfrm>
            <a:off x="3704590" y="5137785"/>
            <a:ext cx="6220460" cy="431800"/>
          </a:xfrm>
          <a:prstGeom prst="rect">
            <a:avLst/>
          </a:prstGeom>
          <a:noFill/>
        </p:spPr>
        <p:txBody>
          <a:bodyPr wrap="square" rtlCol="0" anchor="ctr" anchorCtr="0">
            <a:noAutofit/>
          </a:bodyPr>
          <a:p>
            <a:pPr indent="0" fontAlgn="auto">
              <a:lnSpc>
                <a:spcPct val="100000"/>
              </a:lnSpc>
            </a:pPr>
            <a:r>
              <a:rPr lang="zh-CN" altLang="en-US" sz="1400" dirty="0">
                <a:cs typeface="+mn-ea"/>
                <a:sym typeface="+mn-lt"/>
              </a:rPr>
              <a:t>文末右下方写表扬信的单位名称或个人姓名和日期。</a:t>
            </a:r>
            <a:endParaRPr lang="zh-CN" altLang="en-US" sz="1400" dirty="0">
              <a:cs typeface="+mn-ea"/>
              <a:sym typeface="+mn-lt"/>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par>
                          <p:cTn id="8" fill="hold">
                            <p:stCondLst>
                              <p:cond delay="10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063115" y="1583690"/>
            <a:ext cx="8607425" cy="3237865"/>
          </a:xfrm>
          <a:prstGeom prst="rect">
            <a:avLst/>
          </a:prstGeom>
        </p:spPr>
        <p:txBody>
          <a:bodyPr wrap="square">
            <a:noAutofit/>
          </a:bodyPr>
          <a:p>
            <a:pPr indent="457200" algn="ctr" fontAlgn="auto">
              <a:lnSpc>
                <a:spcPct val="10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表</a:t>
            </a:r>
            <a:r>
              <a:rPr lang="en-US" b="1" dirty="0">
                <a:solidFill>
                  <a:schemeClr val="accent1"/>
                </a:solidFill>
                <a:latin typeface="微软雅黑" panose="020B0503020204020204" charset="-122"/>
                <a:ea typeface="微软雅黑" panose="020B0503020204020204" charset="-122"/>
                <a:cs typeface="微软雅黑" panose="020B0503020204020204" charset="-122"/>
              </a:rPr>
              <a:t> </a:t>
            </a:r>
            <a:r>
              <a:rPr b="1" dirty="0">
                <a:solidFill>
                  <a:schemeClr val="accent1"/>
                </a:solidFill>
                <a:latin typeface="微软雅黑" panose="020B0503020204020204" charset="-122"/>
                <a:ea typeface="微软雅黑" panose="020B0503020204020204" charset="-122"/>
                <a:cs typeface="微软雅黑" panose="020B0503020204020204" charset="-122"/>
              </a:rPr>
              <a:t>扬</a:t>
            </a:r>
            <a:r>
              <a:rPr lang="en-US" b="1" dirty="0">
                <a:solidFill>
                  <a:schemeClr val="accent1"/>
                </a:solidFill>
                <a:latin typeface="微软雅黑" panose="020B0503020204020204" charset="-122"/>
                <a:ea typeface="微软雅黑" panose="020B0503020204020204" charset="-122"/>
                <a:cs typeface="微软雅黑" panose="020B0503020204020204" charset="-122"/>
              </a:rPr>
              <a:t> </a:t>
            </a:r>
            <a:r>
              <a:rPr b="1" dirty="0">
                <a:solidFill>
                  <a:schemeClr val="accent1"/>
                </a:solidFill>
                <a:latin typeface="微软雅黑" panose="020B0503020204020204" charset="-122"/>
                <a:ea typeface="微软雅黑" panose="020B0503020204020204" charset="-122"/>
                <a:cs typeface="微软雅黑" panose="020B0503020204020204" charset="-122"/>
              </a:rPr>
              <a:t>信</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职业技术学校：</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昨天我食品公司第二营业部从外地运回一批糕点、糖果等商品，因卡车有急用，先暂时将货物投卸在马路边。下午 3 点左右，我们正往营业部仓库里搬运商品时，忽然雷声隆隆，豆大的雨点洒落下来。大家正急得不知所措时，一群放学回家的学生立即投入了抢运货物的战斗，抬的抬，扛的扛，搬的搬，使我们几万元的商品免遭损坏。我们万分感激，拿出糖果表示谢意，可他们坚决不肯接受，甚至连姓名也不愿留下。</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直到今天早晨，我们才了解到他们是贵校的王宁、陈飞等 20 名同学。他们爱国家、爱集体、做好事不留名的优秀品质使我们深受感动，我们为祖国有这样品德优良的接班人感到欣慰。请贵校对他们的精神广为宣传，对他们的行为大力表扬！</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食品公司第二营业部</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年 ×× 月 ×× 日</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1569085" y="5228590"/>
            <a:ext cx="9039860" cy="564515"/>
          </a:xfrm>
          <a:prstGeom prst="rect">
            <a:avLst/>
          </a:prstGeom>
          <a:noFill/>
        </p:spPr>
        <p:txBody>
          <a:bodyPr wrap="square" rtlCol="0" anchor="t">
            <a:spAutoFit/>
          </a:bodyPr>
          <a:p>
            <a:pPr>
              <a:lnSpc>
                <a:spcPct val="110000"/>
              </a:lnSpc>
            </a:pPr>
            <a:r>
              <a:rPr lang="en-US" altLang="zh-CN" sz="1400">
                <a:latin typeface="微软雅黑" panose="020B0503020204020204" charset="-122"/>
                <a:ea typeface="微软雅黑" panose="020B0503020204020204" charset="-122"/>
                <a:cs typeface="微软雅黑" panose="020B0503020204020204" charset="-122"/>
              </a:rPr>
              <a:t>    </a:t>
            </a:r>
            <a:r>
              <a:rPr lang="zh-CN" altLang="en-US" sz="1400">
                <a:latin typeface="微软雅黑" panose="020B0503020204020204" charset="-122"/>
                <a:ea typeface="微软雅黑" panose="020B0503020204020204" charset="-122"/>
                <a:cs typeface="微软雅黑" panose="020B0503020204020204" charset="-122"/>
              </a:rPr>
              <a:t>【评析】这则表扬信叙事清晰，文字朴素简洁、充满诚意，篇幅适当，对先进事迹进行热情地赞扬，让人读起来如沐春风，心生敬意。</a:t>
            </a:r>
            <a:endParaRPr lang="zh-CN" altLang="en-US" sz="14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467485" y="1484630"/>
            <a:ext cx="4533265" cy="3968115"/>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lang="en-US" b="1" dirty="0">
                <a:solidFill>
                  <a:schemeClr val="accent1"/>
                </a:solidFill>
                <a:effectLst/>
                <a:latin typeface="微软雅黑" panose="020B0503020204020204" charset="-122"/>
                <a:ea typeface="微软雅黑" panose="020B0503020204020204" charset="-122"/>
                <a:cs typeface="微软雅黑" panose="020B0503020204020204" charset="-122"/>
              </a:rPr>
              <a:t>   </a:t>
            </a:r>
            <a:r>
              <a:rPr b="1" dirty="0">
                <a:solidFill>
                  <a:schemeClr val="accent1"/>
                </a:solidFill>
                <a:effectLst/>
                <a:latin typeface="微软雅黑" panose="020B0503020204020204" charset="-122"/>
                <a:ea typeface="微软雅黑" panose="020B0503020204020204" charset="-122"/>
                <a:cs typeface="微软雅黑" panose="020B0503020204020204" charset="-122"/>
              </a:rPr>
              <a:t>五、感谢信</a:t>
            </a:r>
            <a:endParaRPr b="1" dirty="0">
              <a:solidFill>
                <a:schemeClr val="accent1"/>
              </a:solidFill>
              <a:effectLst/>
              <a:latin typeface="微软雅黑" panose="020B0503020204020204" charset="-122"/>
              <a:ea typeface="微软雅黑" panose="020B0503020204020204" charset="-122"/>
              <a:cs typeface="微软雅黑" panose="020B0503020204020204" charset="-122"/>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effectLst/>
                <a:latin typeface="微软雅黑" panose="020B0503020204020204" charset="-122"/>
                <a:ea typeface="微软雅黑" panose="020B0503020204020204" charset="-122"/>
                <a:cs typeface="微软雅黑" panose="020B0503020204020204" charset="-122"/>
              </a:rPr>
              <a:t>（一）感谢信的概念</a:t>
            </a:r>
            <a:endParaRPr b="1" dirty="0">
              <a:solidFill>
                <a:schemeClr val="accent1"/>
              </a:solidFill>
              <a:effectLst/>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感谢信是专门用来对自己有所帮助、支持的单位、集体或个人表示感激或谢意的书信。感谢信有的直接写给被感谢者，有的写给被感谢者所在的单位，并要求给予表扬。感谢信的使用范围很广，感谢相助、感谢捐赠、感谢祝贺、感谢鼓励、感谢探访等都可以使用感谢信。感谢信可以张贴，也可以寄给报社、杂志社刊登，或借助电台、电视台等媒体播出。</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251065" y="1054735"/>
            <a:ext cx="3401695" cy="4828540"/>
          </a:xfrm>
          <a:prstGeom prst="rect">
            <a:avLst/>
          </a:prstGeom>
        </p:spPr>
      </p:pic>
      <p:pic>
        <p:nvPicPr>
          <p:cNvPr id="4" name="图片 3" descr="左1"/>
          <p:cNvPicPr>
            <a:picLocks noChangeAspect="1"/>
          </p:cNvPicPr>
          <p:nvPr>
            <p:custDataLst>
              <p:tags r:id="rId4"/>
            </p:custDataLst>
          </p:nvPr>
        </p:nvPicPr>
        <p:blipFill>
          <a:blip r:embed="rId5"/>
          <a:stretch>
            <a:fillRect/>
          </a:stretch>
        </p:blipFill>
        <p:spPr>
          <a:xfrm>
            <a:off x="652780" y="4053205"/>
            <a:ext cx="3140710" cy="214058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310005" y="1598295"/>
            <a:ext cx="4454525" cy="396811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（二）感谢信的特点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感谢信篇幅一般较短；把对方给自己带来的好处都写清楚，不要含糊其词；表示感谢的话要合乎交际往来的习惯，语气不应过于卑屈。除了表达谢意之外，如果允诺了他人什么，则应切实可行，说到做到。</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（三）感谢信的分类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按感谢的内容，可分为感谢援助、感谢探访、感谢吊唁等。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2"/>
            </p:custDataLst>
          </p:nvPr>
        </p:nvPicPr>
        <p:blipFill>
          <a:blip r:embed="rId3"/>
          <a:stretch>
            <a:fillRect/>
          </a:stretch>
        </p:blipFill>
        <p:spPr>
          <a:xfrm>
            <a:off x="7169785" y="1057275"/>
            <a:ext cx="3842385" cy="4778375"/>
          </a:xfrm>
          <a:prstGeom prst="rect">
            <a:avLst/>
          </a:prstGeom>
        </p:spPr>
      </p:pic>
      <p:pic>
        <p:nvPicPr>
          <p:cNvPr id="3" name="图片 2" descr="左1"/>
          <p:cNvPicPr>
            <a:picLocks noChangeAspect="1"/>
          </p:cNvPicPr>
          <p:nvPr>
            <p:custDataLst>
              <p:tags r:id="rId4"/>
            </p:custDataLst>
          </p:nvPr>
        </p:nvPicPr>
        <p:blipFill>
          <a:blip r:embed="rId5"/>
          <a:stretch>
            <a:fillRect/>
          </a:stretch>
        </p:blipFill>
        <p:spPr>
          <a:xfrm>
            <a:off x="652780" y="4403090"/>
            <a:ext cx="2626995" cy="17907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1419860"/>
            <a:chOff x="359912" y="182120"/>
            <a:chExt cx="8031912" cy="141986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141986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a:p>
              <a:pPr>
                <a:lnSpc>
                  <a:spcPct val="180000"/>
                </a:lnSpc>
                <a:spcBef>
                  <a:spcPts val="0"/>
                </a:spcBef>
              </a:pP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361440" y="1715135"/>
            <a:ext cx="3038475" cy="6870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（四）感谢信的结构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p:custDataLst>
              <p:tags r:id="rId2"/>
            </p:custDataLst>
          </p:nvPr>
        </p:nvSpPr>
        <p:spPr>
          <a:xfrm>
            <a:off x="3761105" y="3827145"/>
            <a:ext cx="6675120" cy="431800"/>
          </a:xfrm>
          <a:prstGeom prst="rect">
            <a:avLst/>
          </a:prstGeom>
        </p:spPr>
        <p:txBody>
          <a:bodyPr wrap="square" anchor="ctr" anchorCtr="0">
            <a:noAutofit/>
          </a:bodyPr>
          <a:p>
            <a:pPr indent="0" fontAlgn="auto">
              <a:lnSpc>
                <a:spcPct val="100000"/>
              </a:lnSpc>
              <a:spcBef>
                <a:spcPts val="0"/>
              </a:spcBef>
              <a:spcAft>
                <a:spcPts val="0"/>
              </a:spcAft>
              <a:buNone/>
            </a:pPr>
            <a:r>
              <a:rPr lang="zh-CN" altLang="en-US" sz="1400" dirty="0">
                <a:cs typeface="+mn-ea"/>
                <a:sym typeface="+mn-lt"/>
              </a:rPr>
              <a:t>正文是信的主体，可以分为若干段来书写。</a:t>
            </a:r>
            <a:endParaRPr lang="zh-CN" altLang="en-US" sz="1400" dirty="0">
              <a:cs typeface="+mn-ea"/>
              <a:sym typeface="+mn-lt"/>
            </a:endParaRPr>
          </a:p>
        </p:txBody>
      </p:sp>
      <p:sp>
        <p:nvSpPr>
          <p:cNvPr id="5" name="文本框 4"/>
          <p:cNvSpPr txBox="1"/>
          <p:nvPr>
            <p:custDataLst>
              <p:tags r:id="rId3"/>
            </p:custDataLst>
          </p:nvPr>
        </p:nvSpPr>
        <p:spPr>
          <a:xfrm>
            <a:off x="1748790" y="2535555"/>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dirty="0">
                <a:solidFill>
                  <a:schemeClr val="bg1"/>
                </a:solidFill>
                <a:cs typeface="+mn-ea"/>
                <a:sym typeface="+mn-lt"/>
              </a:rPr>
              <a:t>1. 称谓</a:t>
            </a:r>
            <a:endParaRPr dirty="0">
              <a:solidFill>
                <a:schemeClr val="bg1"/>
              </a:solidFill>
              <a:cs typeface="+mn-ea"/>
              <a:sym typeface="+mn-lt"/>
            </a:endParaRPr>
          </a:p>
        </p:txBody>
      </p:sp>
      <p:sp>
        <p:nvSpPr>
          <p:cNvPr id="6" name="文本框 5"/>
          <p:cNvSpPr txBox="1"/>
          <p:nvPr>
            <p:custDataLst>
              <p:tags r:id="rId4"/>
            </p:custDataLst>
          </p:nvPr>
        </p:nvSpPr>
        <p:spPr>
          <a:xfrm>
            <a:off x="3761105" y="2501265"/>
            <a:ext cx="6337300" cy="466090"/>
          </a:xfrm>
          <a:prstGeom prst="rect">
            <a:avLst/>
          </a:prstGeom>
          <a:noFill/>
        </p:spPr>
        <p:txBody>
          <a:bodyPr wrap="square" rtlCol="0" anchor="ctr" anchorCtr="0">
            <a:noAutofit/>
          </a:bodyPr>
          <a:p>
            <a:pPr indent="0" fontAlgn="auto">
              <a:lnSpc>
                <a:spcPct val="100000"/>
              </a:lnSpc>
              <a:spcBef>
                <a:spcPts val="0"/>
              </a:spcBef>
              <a:spcAft>
                <a:spcPts val="0"/>
              </a:spcAft>
              <a:buNone/>
            </a:pPr>
            <a:r>
              <a:rPr lang="zh-CN" altLang="en-US" sz="1400" dirty="0">
                <a:cs typeface="+mn-ea"/>
                <a:sym typeface="+mn-lt"/>
              </a:rPr>
              <a:t>称谓要顶格写，有的还可以加上一定的限定、修饰词，如“亲爱的”等。</a:t>
            </a:r>
            <a:endParaRPr lang="zh-CN" altLang="en-US" sz="1400" dirty="0">
              <a:cs typeface="+mn-ea"/>
              <a:sym typeface="+mn-lt"/>
            </a:endParaRPr>
          </a:p>
        </p:txBody>
      </p:sp>
      <p:sp>
        <p:nvSpPr>
          <p:cNvPr id="7" name="文本框 6"/>
          <p:cNvSpPr txBox="1"/>
          <p:nvPr>
            <p:custDataLst>
              <p:tags r:id="rId5"/>
            </p:custDataLst>
          </p:nvPr>
        </p:nvSpPr>
        <p:spPr>
          <a:xfrm>
            <a:off x="1748790" y="3186169"/>
            <a:ext cx="1980000" cy="432000"/>
          </a:xfrm>
          <a:prstGeom prst="roundRect">
            <a:avLst/>
          </a:prstGeom>
          <a:solidFill>
            <a:schemeClr val="accent2"/>
          </a:solidFill>
        </p:spPr>
        <p:txBody>
          <a:bodyPr wrap="square" rtlCol="0" anchor="ctr" anchorCtr="0">
            <a:noAutofit/>
          </a:bodyPr>
          <a:p>
            <a:pPr indent="0" algn="ctr" fontAlgn="auto">
              <a:lnSpc>
                <a:spcPct val="100000"/>
              </a:lnSpc>
              <a:spcBef>
                <a:spcPts val="0"/>
              </a:spcBef>
              <a:spcAft>
                <a:spcPts val="0"/>
              </a:spcAft>
              <a:buNone/>
            </a:pPr>
            <a:r>
              <a:rPr dirty="0">
                <a:solidFill>
                  <a:schemeClr val="bg1"/>
                </a:solidFill>
                <a:cs typeface="+mn-ea"/>
                <a:sym typeface="+mn-lt"/>
              </a:rPr>
              <a:t> 2.问候语</a:t>
            </a:r>
            <a:endParaRPr dirty="0">
              <a:solidFill>
                <a:schemeClr val="bg1"/>
              </a:solidFill>
              <a:cs typeface="+mn-ea"/>
              <a:sym typeface="+mn-lt"/>
            </a:endParaRPr>
          </a:p>
        </p:txBody>
      </p:sp>
      <p:sp>
        <p:nvSpPr>
          <p:cNvPr id="9" name="文本框 8"/>
          <p:cNvSpPr txBox="1"/>
          <p:nvPr>
            <p:custDataLst>
              <p:tags r:id="rId6"/>
            </p:custDataLst>
          </p:nvPr>
        </p:nvSpPr>
        <p:spPr>
          <a:xfrm>
            <a:off x="3761105" y="3186430"/>
            <a:ext cx="6674485" cy="431800"/>
          </a:xfrm>
          <a:prstGeom prst="rect">
            <a:avLst/>
          </a:prstGeom>
          <a:noFill/>
        </p:spPr>
        <p:txBody>
          <a:bodyPr wrap="square" rtlCol="0" anchor="ctr" anchorCtr="0">
            <a:noAutofit/>
          </a:bodyPr>
          <a:p>
            <a:pPr indent="0" fontAlgn="auto">
              <a:lnSpc>
                <a:spcPct val="100000"/>
              </a:lnSpc>
            </a:pPr>
            <a:r>
              <a:rPr sz="1400" dirty="0">
                <a:cs typeface="+mn-ea"/>
                <a:sym typeface="+mn-lt"/>
              </a:rPr>
              <a:t>问候语如写“你好”“近来身体是否安康”等。独立成段，不可直接接下文，否则，就会违反意义单一的要求。</a:t>
            </a:r>
            <a:endParaRPr sz="1400" dirty="0">
              <a:cs typeface="+mn-ea"/>
              <a:sym typeface="+mn-lt"/>
            </a:endParaRPr>
          </a:p>
        </p:txBody>
      </p:sp>
      <p:sp>
        <p:nvSpPr>
          <p:cNvPr id="12" name="文本框 11"/>
          <p:cNvSpPr txBox="1"/>
          <p:nvPr>
            <p:custDataLst>
              <p:tags r:id="rId7"/>
            </p:custDataLst>
          </p:nvPr>
        </p:nvSpPr>
        <p:spPr>
          <a:xfrm>
            <a:off x="1748790" y="3836583"/>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3.</a:t>
            </a:r>
            <a:r>
              <a:rPr lang="zh-CN" altLang="en-US" dirty="0">
                <a:solidFill>
                  <a:schemeClr val="bg1"/>
                </a:solidFill>
                <a:cs typeface="+mn-ea"/>
                <a:sym typeface="+mn-lt"/>
              </a:rPr>
              <a:t>正文</a:t>
            </a:r>
            <a:endParaRPr lang="zh-CN" altLang="en-US" dirty="0">
              <a:solidFill>
                <a:schemeClr val="bg1"/>
              </a:solidFill>
              <a:cs typeface="+mn-ea"/>
              <a:sym typeface="+mn-lt"/>
            </a:endParaRPr>
          </a:p>
        </p:txBody>
      </p:sp>
      <p:sp>
        <p:nvSpPr>
          <p:cNvPr id="14" name="文本框 13"/>
          <p:cNvSpPr txBox="1"/>
          <p:nvPr>
            <p:custDataLst>
              <p:tags r:id="rId8"/>
            </p:custDataLst>
          </p:nvPr>
        </p:nvSpPr>
        <p:spPr>
          <a:xfrm>
            <a:off x="1748790" y="4538432"/>
            <a:ext cx="1980000" cy="432000"/>
          </a:xfrm>
          <a:prstGeom prst="roundRect">
            <a:avLst/>
          </a:prstGeom>
          <a:solidFill>
            <a:schemeClr val="accent2"/>
          </a:solidFill>
        </p:spPr>
        <p:txBody>
          <a:bodyPr wrap="square" rtlCol="0" anchor="ctr" anchorCtr="0">
            <a:noAutofit/>
          </a:bodyPr>
          <a:p>
            <a:pPr indent="0" algn="ctr" fontAlgn="auto">
              <a:lnSpc>
                <a:spcPct val="100000"/>
              </a:lnSpc>
              <a:spcBef>
                <a:spcPts val="300"/>
              </a:spcBef>
              <a:spcAft>
                <a:spcPts val="300"/>
              </a:spcAft>
              <a:buNone/>
            </a:pPr>
            <a:r>
              <a:rPr lang="en-US" altLang="zh-CN" dirty="0">
                <a:solidFill>
                  <a:schemeClr val="bg1"/>
                </a:solidFill>
                <a:cs typeface="+mn-ea"/>
                <a:sym typeface="+mn-lt"/>
              </a:rPr>
              <a:t>4.祝颂语</a:t>
            </a:r>
            <a:endParaRPr lang="en-US" altLang="zh-CN" dirty="0">
              <a:solidFill>
                <a:schemeClr val="bg1"/>
              </a:solidFill>
              <a:cs typeface="+mn-ea"/>
              <a:sym typeface="+mn-lt"/>
            </a:endParaRPr>
          </a:p>
        </p:txBody>
      </p:sp>
      <p:sp>
        <p:nvSpPr>
          <p:cNvPr id="15" name="文本框 14"/>
          <p:cNvSpPr txBox="1"/>
          <p:nvPr>
            <p:custDataLst>
              <p:tags r:id="rId9"/>
            </p:custDataLst>
          </p:nvPr>
        </p:nvSpPr>
        <p:spPr>
          <a:xfrm>
            <a:off x="3728720" y="4531360"/>
            <a:ext cx="7305675" cy="431800"/>
          </a:xfrm>
          <a:prstGeom prst="rect">
            <a:avLst/>
          </a:prstGeom>
          <a:noFill/>
        </p:spPr>
        <p:txBody>
          <a:bodyPr wrap="square" rtlCol="0" anchor="ctr" anchorCtr="0">
            <a:noAutofit/>
          </a:bodyPr>
          <a:p>
            <a:pPr indent="0" fontAlgn="auto">
              <a:lnSpc>
                <a:spcPct val="100000"/>
              </a:lnSpc>
            </a:pPr>
            <a:r>
              <a:rPr lang="zh-CN" altLang="en-US" sz="1400" dirty="0">
                <a:cs typeface="+mn-ea"/>
                <a:sym typeface="+mn-lt"/>
              </a:rPr>
              <a:t>以最一般的“此致 敬礼”为例。“此致”可以有两种正确的位置来进行书写，一是紧接着主体正文之后，不另起段，不加标点；二是在正文之下另起一行空两格书写。“敬礼”写在“此致”的下一行，顶格书写。后应该加上一个感叹号，以表示祝颂的诚意和强度。</a:t>
            </a:r>
            <a:endParaRPr lang="zh-CN" altLang="en-US" sz="1400" dirty="0">
              <a:cs typeface="+mn-ea"/>
              <a:sym typeface="+mn-lt"/>
            </a:endParaRPr>
          </a:p>
        </p:txBody>
      </p:sp>
      <p:sp>
        <p:nvSpPr>
          <p:cNvPr id="16" name="文本框 15"/>
          <p:cNvSpPr txBox="1"/>
          <p:nvPr>
            <p:custDataLst>
              <p:tags r:id="rId10"/>
            </p:custDataLst>
          </p:nvPr>
        </p:nvSpPr>
        <p:spPr>
          <a:xfrm>
            <a:off x="1748790" y="5326206"/>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300"/>
              </a:spcBef>
              <a:spcAft>
                <a:spcPts val="300"/>
              </a:spcAft>
              <a:buNone/>
            </a:pPr>
            <a:r>
              <a:rPr lang="en-US" altLang="zh-CN" dirty="0">
                <a:solidFill>
                  <a:schemeClr val="bg1"/>
                </a:solidFill>
                <a:cs typeface="+mn-ea"/>
                <a:sym typeface="+mn-lt"/>
              </a:rPr>
              <a:t>5.署名和日期</a:t>
            </a:r>
            <a:endParaRPr lang="en-US" altLang="zh-CN" dirty="0">
              <a:solidFill>
                <a:schemeClr val="bg1"/>
              </a:solidFill>
              <a:cs typeface="+mn-ea"/>
              <a:sym typeface="+mn-lt"/>
            </a:endParaRPr>
          </a:p>
        </p:txBody>
      </p:sp>
      <p:sp>
        <p:nvSpPr>
          <p:cNvPr id="17" name="文本框 16"/>
          <p:cNvSpPr txBox="1"/>
          <p:nvPr>
            <p:custDataLst>
              <p:tags r:id="rId11"/>
            </p:custDataLst>
          </p:nvPr>
        </p:nvSpPr>
        <p:spPr>
          <a:xfrm>
            <a:off x="3704590" y="5312410"/>
            <a:ext cx="7305675" cy="622300"/>
          </a:xfrm>
          <a:prstGeom prst="rect">
            <a:avLst/>
          </a:prstGeom>
          <a:noFill/>
        </p:spPr>
        <p:txBody>
          <a:bodyPr wrap="square" rtlCol="0" anchor="ctr" anchorCtr="0">
            <a:noAutofit/>
          </a:bodyPr>
          <a:p>
            <a:pPr indent="0" fontAlgn="auto">
              <a:lnSpc>
                <a:spcPct val="100000"/>
              </a:lnSpc>
              <a:spcBef>
                <a:spcPts val="300"/>
              </a:spcBef>
              <a:spcAft>
                <a:spcPts val="300"/>
              </a:spcAft>
              <a:buNone/>
            </a:pPr>
            <a:r>
              <a:rPr sz="1400" dirty="0">
                <a:cs typeface="+mn-ea"/>
                <a:sym typeface="+mn-lt"/>
              </a:rPr>
              <a:t>写信人的姓名或名字写在祝颂语下方空一至二行的右侧。最好还要在写信人姓名之前写上与收信人的关系，如儿 ××、父 ××、你的朋友 ××等。在下一行写日期。</a:t>
            </a:r>
            <a:endParaRPr sz="1400" dirty="0">
              <a:cs typeface="+mn-ea"/>
              <a:sym typeface="+mn-lt"/>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par>
                          <p:cTn id="8" fill="hold">
                            <p:stCondLst>
                              <p:cond delay="10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063115" y="1652905"/>
            <a:ext cx="8607425" cy="4285615"/>
          </a:xfrm>
          <a:prstGeom prst="rect">
            <a:avLst/>
          </a:prstGeom>
        </p:spPr>
        <p:txBody>
          <a:bodyPr wrap="square">
            <a:noAutofit/>
          </a:bodyPr>
          <a:p>
            <a:pPr indent="457200" algn="ctr" fontAlgn="auto">
              <a:lnSpc>
                <a:spcPct val="8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感谢信</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l" fontAlgn="auto">
              <a:lnSpc>
                <a:spcPct val="9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敬爱的 × 老师：</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9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今天，我已收到高校录取通知，您听了一定很高兴吧！</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9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记得我刚入初中时，成绩很差（语文、数学、英语都不及格）。是您，经常利用课余时间辅导我学习，教给我学习的方法，勉励我刻苦学习。每当我有一点进步时，您总是笑着说我有志气、有出息，唤起我的上进心。您可知道，您那希望和信任的笑容，给了我多么大的勇气和力量！我能考上高校，是和老师您的悉心培育分不开的。</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9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在即将跨入大学校门的前夕，我是既高兴又紧张。高兴的是没有辜负老师的希望，紧张的是高校的学习要求更高了。我恳切希望老师仍能像过去一样关心我、教育我。我决心以出色的成绩来报答您。</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9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敬祝</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9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身体健康！</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学生 ××× 敬上</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年 ×× 月 ×× 日</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pic>
        <p:nvPicPr>
          <p:cNvPr id="4" name="图片 3" descr="左1"/>
          <p:cNvPicPr>
            <a:picLocks noChangeAspect="1"/>
          </p:cNvPicPr>
          <p:nvPr>
            <p:custDataLst>
              <p:tags r:id="rId2"/>
            </p:custDataLst>
          </p:nvPr>
        </p:nvPicPr>
        <p:blipFill>
          <a:blip r:embed="rId3"/>
          <a:stretch>
            <a:fillRect/>
          </a:stretch>
        </p:blipFill>
        <p:spPr>
          <a:xfrm>
            <a:off x="652780" y="3957320"/>
            <a:ext cx="3281045" cy="223647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873250" y="2245360"/>
            <a:ext cx="5549265" cy="2861310"/>
          </a:xfrm>
          <a:prstGeom prst="rect">
            <a:avLst/>
          </a:prstGeom>
        </p:spPr>
        <p:txBody>
          <a:bodyPr wrap="square">
            <a:spAutoFit/>
          </a:bodyPr>
          <a:lstStyle/>
          <a:p>
            <a:pPr indent="406400" algn="just" fontAlgn="auto">
              <a:lnSpc>
                <a:spcPct val="2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1. 掌握各类日常应用文的概念、种类、特点及写作方法。</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2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2. 能熟练书写各类条据、专用书信。</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2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3. 能准确书写申请书、建议书、倡议书。</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2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4. 增强自信，提升自我推荐的能力。</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2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5. 培养积极的学习态度和坚持不懈的精神。</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1"/>
            </p:custDataLst>
          </p:nvPr>
        </p:nvSpPr>
        <p:spPr>
          <a:xfrm>
            <a:off x="1430020" y="1819910"/>
            <a:ext cx="579755" cy="3904615"/>
          </a:xfrm>
          <a:prstGeom prst="roundRect">
            <a:avLst/>
          </a:prstGeom>
          <a:solidFill>
            <a:srgbClr val="418783"/>
          </a:solidFill>
        </p:spPr>
        <p:txBody>
          <a:bodyPr vert="eaVert" wrap="square" rtlCol="0" anchor="ctr" anchorCtr="0">
            <a:noAutofit/>
          </a:bodyPr>
          <a:lstStyle/>
          <a:p>
            <a:pPr algn="ctr">
              <a:lnSpc>
                <a:spcPct val="100000"/>
              </a:lnSpc>
            </a:pPr>
            <a:r>
              <a:rPr lang="zh-CN" altLang="en-US" sz="2200">
                <a:solidFill>
                  <a:schemeClr val="bg1"/>
                </a:solidFill>
                <a:cs typeface="+mn-ea"/>
                <a:sym typeface="+mn-lt"/>
              </a:rPr>
              <a:t>学</a:t>
            </a:r>
            <a:r>
              <a:rPr lang="en-US" altLang="zh-CN" sz="2200">
                <a:solidFill>
                  <a:schemeClr val="bg1"/>
                </a:solidFill>
                <a:cs typeface="+mn-ea"/>
                <a:sym typeface="+mn-lt"/>
              </a:rPr>
              <a:t>  </a:t>
            </a:r>
            <a:r>
              <a:rPr lang="zh-CN" altLang="en-US" sz="2200">
                <a:solidFill>
                  <a:schemeClr val="bg1"/>
                </a:solidFill>
                <a:cs typeface="+mn-ea"/>
                <a:sym typeface="+mn-lt"/>
              </a:rPr>
              <a:t>习</a:t>
            </a:r>
            <a:r>
              <a:rPr lang="en-US" altLang="zh-CN" sz="2200">
                <a:solidFill>
                  <a:schemeClr val="bg1"/>
                </a:solidFill>
                <a:cs typeface="+mn-ea"/>
                <a:sym typeface="+mn-lt"/>
              </a:rPr>
              <a:t>  </a:t>
            </a:r>
            <a:r>
              <a:rPr lang="zh-CN" altLang="en-US" sz="2200">
                <a:solidFill>
                  <a:schemeClr val="bg1"/>
                </a:solidFill>
                <a:cs typeface="+mn-ea"/>
                <a:sym typeface="+mn-lt"/>
              </a:rPr>
              <a:t>目</a:t>
            </a:r>
            <a:r>
              <a:rPr lang="en-US" altLang="zh-CN" sz="2200">
                <a:solidFill>
                  <a:schemeClr val="bg1"/>
                </a:solidFill>
                <a:cs typeface="+mn-ea"/>
                <a:sym typeface="+mn-lt"/>
              </a:rPr>
              <a:t>  </a:t>
            </a:r>
            <a:r>
              <a:rPr lang="zh-CN" altLang="en-US" sz="2200">
                <a:solidFill>
                  <a:schemeClr val="bg1"/>
                </a:solidFill>
                <a:cs typeface="+mn-ea"/>
                <a:sym typeface="+mn-lt"/>
              </a:rPr>
              <a:t>标</a:t>
            </a:r>
            <a:endParaRPr lang="zh-CN" altLang="en-US" sz="2200">
              <a:solidFill>
                <a:schemeClr val="bg1"/>
              </a:solidFill>
              <a:cs typeface="+mn-ea"/>
              <a:sym typeface="+mn-lt"/>
            </a:endParaRP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6667" r="16667"/>
          <a:stretch>
            <a:fillRect/>
          </a:stretch>
        </p:blipFill>
        <p:spPr>
          <a:xfrm>
            <a:off x="7603673" y="2006783"/>
            <a:ext cx="3531052" cy="3531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4" name="组合 3"/>
          <p:cNvGrpSpPr/>
          <p:nvPr/>
        </p:nvGrpSpPr>
        <p:grpSpPr>
          <a:xfrm>
            <a:off x="959688" y="729036"/>
            <a:ext cx="8031912" cy="755650"/>
            <a:chOff x="359912" y="182120"/>
            <a:chExt cx="8031912" cy="755650"/>
          </a:xfrm>
        </p:grpSpPr>
        <p:sp>
          <p:nvSpPr>
            <p:cNvPr id="15"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文本框 15"/>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学习目标</a:t>
              </a:r>
              <a:endParaRPr lang="en-US" altLang="zh-CN" sz="2400" dirty="0">
                <a:solidFill>
                  <a:srgbClr val="418783"/>
                </a:solidFill>
                <a:cs typeface="+mn-ea"/>
                <a:sym typeface="+mn-lt"/>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3" name="文本框 2"/>
          <p:cNvSpPr txBox="1"/>
          <p:nvPr/>
        </p:nvSpPr>
        <p:spPr>
          <a:xfrm>
            <a:off x="2321560" y="2255520"/>
            <a:ext cx="7517130" cy="1960880"/>
          </a:xfrm>
          <a:prstGeom prst="rect">
            <a:avLst/>
          </a:prstGeom>
          <a:noFill/>
        </p:spPr>
        <p:txBody>
          <a:bodyPr wrap="square" rtlCol="0" anchor="t">
            <a:spAutoFit/>
          </a:bodyPr>
          <a:p>
            <a:pPr>
              <a:lnSpc>
                <a:spcPct val="190000"/>
              </a:lnSpc>
            </a:pP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评析】此篇例文是对老师教书育人的感谢。这封感谢信最大的特点是感谢不是空话套话，而是在所经历的事实基础上进行感谢，使得感激之心表现得很真诚，让对方乐于接受，同时也就真正表达了感谢者的真情实感。一封好的感谢信是一份情感交流书。</a:t>
            </a:r>
            <a:endParaRPr lang="zh-CN" altLang="en-US" sz="1600">
              <a:latin typeface="微软雅黑" panose="020B0503020204020204" charset="-122"/>
              <a:ea typeface="微软雅黑" panose="020B0503020204020204" charset="-122"/>
              <a:cs typeface="微软雅黑" panose="020B0503020204020204" charset="-122"/>
            </a:endParaRPr>
          </a:p>
        </p:txBody>
      </p:sp>
      <p:pic>
        <p:nvPicPr>
          <p:cNvPr id="4" name="图片 3" descr="左1"/>
          <p:cNvPicPr>
            <a:picLocks noChangeAspect="1"/>
          </p:cNvPicPr>
          <p:nvPr>
            <p:custDataLst>
              <p:tags r:id="rId1"/>
            </p:custDataLst>
          </p:nvPr>
        </p:nvPicPr>
        <p:blipFill>
          <a:blip r:embed="rId2"/>
          <a:stretch>
            <a:fillRect/>
          </a:stretch>
        </p:blipFill>
        <p:spPr>
          <a:xfrm>
            <a:off x="652780" y="3564255"/>
            <a:ext cx="3857625" cy="2629535"/>
          </a:xfrm>
          <a:prstGeom prst="rect">
            <a:avLst/>
          </a:prstGeom>
        </p:spPr>
      </p:pic>
      <p:pic>
        <p:nvPicPr>
          <p:cNvPr id="6" name="图片 5" descr="33"/>
          <p:cNvPicPr>
            <a:picLocks noChangeAspect="1"/>
          </p:cNvPicPr>
          <p:nvPr>
            <p:custDataLst>
              <p:tags r:id="rId3"/>
            </p:custDataLst>
          </p:nvPr>
        </p:nvPicPr>
        <p:blipFill>
          <a:blip r:embed="rId4"/>
          <a:stretch>
            <a:fillRect/>
          </a:stretch>
        </p:blipFill>
        <p:spPr>
          <a:xfrm>
            <a:off x="7446010" y="4209415"/>
            <a:ext cx="4141470" cy="207518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301750" y="1608455"/>
            <a:ext cx="5591175" cy="3760470"/>
          </a:xfrm>
          <a:prstGeom prst="rect">
            <a:avLst/>
          </a:prstGeom>
        </p:spPr>
        <p:txBody>
          <a:bodyPr wrap="square">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六、求职信</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（一）求职信的概念</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求职信是求职者为达到求职的目的而撰写的自我介绍和自我推荐的信函。求职信的主要作用是使用人单位对求职者有一个初步的了解并对其感兴趣，以求达到求职目的。</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求职信包括两类：一类是非定向求职信，又称自荐信，即求职者不知晓工作单位是否有用人需求而直接投递的求职信；另一类是定向求职信，又称应聘书，即求职者根据招聘方的要求投递的求职信。相比之下，定向求职信更具优势。</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692390" y="1223010"/>
            <a:ext cx="3342640" cy="453072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484630"/>
            <a:ext cx="5418455" cy="37604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（二）求职信的结构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求职信由标题、称谓、正文、祝颂语、落款和附件六部分构成。</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标题</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直接以文种名称“求职信”为标题，体现此信的性质和行文目的。</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称谓</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求职信的称谓要礼貌周全，可以写单位全称，也可以直接写单位负责人的职务称呼。</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366635" y="730885"/>
            <a:ext cx="3819525" cy="536956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325880" y="1610995"/>
            <a:ext cx="9500870" cy="2395855"/>
          </a:xfrm>
          <a:prstGeom prst="rect">
            <a:avLst/>
          </a:prstGeom>
        </p:spPr>
        <p:txBody>
          <a:bodyPr wrap="square">
            <a:noAutofit/>
          </a:bodyPr>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正文</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正文由导语、主体和结尾三个部分构成。</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（1）导语。导语部分开门见山，内容包括问候语、个人简介及求职意图。</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问候语：简单问候“您好”，以示礼貌，不要拖泥带水。</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个人简介：简单介绍个人信息，包括自己的姓名、年龄、毕业学校、学历、专业等。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求职意图：说明获取招聘信息的渠道和想要应聘的职位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1367155" y="4081145"/>
            <a:ext cx="2991485" cy="1900555"/>
          </a:xfrm>
          <a:prstGeom prst="rect">
            <a:avLst/>
          </a:prstGeom>
        </p:spPr>
      </p:pic>
      <p:pic>
        <p:nvPicPr>
          <p:cNvPr id="5" name="图片 4"/>
          <p:cNvPicPr>
            <a:picLocks noChangeAspect="1"/>
          </p:cNvPicPr>
          <p:nvPr>
            <p:custDataLst>
              <p:tags r:id="rId4"/>
            </p:custDataLst>
          </p:nvPr>
        </p:nvPicPr>
        <p:blipFill>
          <a:blip r:embed="rId5"/>
          <a:stretch>
            <a:fillRect/>
          </a:stretch>
        </p:blipFill>
        <p:spPr>
          <a:xfrm>
            <a:off x="4780915" y="4081145"/>
            <a:ext cx="2839085" cy="1900555"/>
          </a:xfrm>
          <a:prstGeom prst="rect">
            <a:avLst/>
          </a:prstGeom>
        </p:spPr>
      </p:pic>
      <p:pic>
        <p:nvPicPr>
          <p:cNvPr id="6" name="图片 5"/>
          <p:cNvPicPr>
            <a:picLocks noChangeAspect="1"/>
          </p:cNvPicPr>
          <p:nvPr>
            <p:custDataLst>
              <p:tags r:id="rId6"/>
            </p:custDataLst>
          </p:nvPr>
        </p:nvPicPr>
        <p:blipFill>
          <a:blip r:embed="rId7"/>
          <a:stretch>
            <a:fillRect/>
          </a:stretch>
        </p:blipFill>
        <p:spPr>
          <a:xfrm>
            <a:off x="8155940" y="4081145"/>
            <a:ext cx="2991485" cy="190055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384300" y="1728470"/>
            <a:ext cx="5244465" cy="4112895"/>
          </a:xfrm>
          <a:prstGeom prst="rect">
            <a:avLst/>
          </a:prstGeom>
        </p:spPr>
        <p:txBody>
          <a:bodyPr wrap="square">
            <a:noAutofit/>
          </a:bodyPr>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（2）主体。主体部分应根据岗位要求突出自身能力，集中介绍自己的专业背景、工作经历、职业素养、特长等，以证明自己符合岗位要求，能够胜任该工作。</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主体内容应详略得当。重点介绍与招聘职位对口或相关的专业背景和工作经历。紧扣招聘单位的核心要求，突出专业优势，如所学专业课程及成绩、所获的专业技能证书、所取得的专业竞赛成绩等。初次就业的应届毕业生应突出自己的实习经历，展示自己的工作能力，这一部分内容应尽量用具体事例和数据进行说明，以增强说服力。</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（3）结尾。结尾部分要表明胜任该工作的信心，恳请招聘单位给予面试机会和工作机会。</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custDataLst>
              <p:tags r:id="rId2"/>
            </p:custDataLst>
          </p:nvPr>
        </p:nvPicPr>
        <p:blipFill>
          <a:blip r:embed="rId3"/>
          <a:stretch>
            <a:fillRect/>
          </a:stretch>
        </p:blipFill>
        <p:spPr>
          <a:xfrm>
            <a:off x="7275195" y="1296035"/>
            <a:ext cx="3514090" cy="454533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484630"/>
            <a:ext cx="9130665" cy="3760470"/>
          </a:xfrm>
          <a:prstGeom prst="rect">
            <a:avLst/>
          </a:prstGeom>
        </p:spPr>
        <p:txBody>
          <a:bodyPr wrap="square">
            <a:noAutofit/>
          </a:bodyPr>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4. 祝颂语</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文末应写上祝颂语以示礼貌，如“此致 敬礼”“谨祝公司蓬勃发展”等。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5. 落款</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落款处应写明求职者的姓名和求职日期。姓名前不必加谦语，成文日期应年、月、日俱全。</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6. 附件</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附件是证明个人成绩、荣誉的材料，如学历证书、资格证书、奖励证书、发表的论文论著等。这些材料不在于多，而在于精，要能引起用人单位的注意。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descr="33"/>
          <p:cNvPicPr>
            <a:picLocks noChangeAspect="1"/>
          </p:cNvPicPr>
          <p:nvPr>
            <p:custDataLst>
              <p:tags r:id="rId2"/>
            </p:custDataLst>
          </p:nvPr>
        </p:nvPicPr>
        <p:blipFill>
          <a:blip r:embed="rId3"/>
          <a:stretch>
            <a:fillRect/>
          </a:stretch>
        </p:blipFill>
        <p:spPr>
          <a:xfrm>
            <a:off x="7397115" y="4209415"/>
            <a:ext cx="4141470" cy="207518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568450" y="1652905"/>
            <a:ext cx="9102090" cy="4285615"/>
          </a:xfrm>
          <a:prstGeom prst="rect">
            <a:avLst/>
          </a:prstGeom>
        </p:spPr>
        <p:txBody>
          <a:bodyPr wrap="square">
            <a:noAutofit/>
          </a:bodyPr>
          <a:p>
            <a:pPr indent="457200" algn="ctr" fontAlgn="auto">
              <a:lnSpc>
                <a:spcPct val="8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求职信</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355600" algn="l" fontAlgn="auto">
              <a:lnSpc>
                <a:spcPct val="8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 实验幼儿园：</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8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我叫艾琳（女），现年 19 岁，是 ×× 学校幼儿教育专业的学生，将于今年 7 月毕业。</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8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在校期间我各门功课成绩优秀，曾多次获得奖学金；我擅长跳舞，曾参加全省中职学校学生舞蹈大赛，并获得一等奖；我喜欢唱歌，曾在学校组织的歌唱比赛中获得一等奖。我曾担任校学生会副主席，有较强的社会工作能力。</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8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虽然我是刚走出校门的学生，但在校期间曾在蓝天幼儿园实习半年，有了一些实际工作经验，并已取得幼儿教师资格证。故不揣冒昧，写此信自荐。假如贵幼儿园招聘幼儿教师，希望能考虑我。</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8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如果我有幸能成为贵园的一名教师，我一定为人师表，勤奋创新。用我出色的表现证明我的能力，证明您无悔的选择！最后真诚地谢谢您的阅读。</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8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企盼福音。</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8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随信附上本人各种证书的复印件。</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8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此致</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l" fontAlgn="auto">
              <a:lnSpc>
                <a:spcPct val="8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敬礼</a:t>
            </a:r>
            <a:r>
              <a:rPr lang="en-US" sz="1400" dirty="0">
                <a:solidFill>
                  <a:schemeClr val="tx1"/>
                </a:solidFill>
                <a:latin typeface="仿宋" panose="02010609060101010101" charset="-122"/>
                <a:ea typeface="仿宋" panose="02010609060101010101" charset="-122"/>
                <a:cs typeface="仿宋" panose="02010609060101010101" charset="-122"/>
              </a:rPr>
              <a:t>                                                                   </a:t>
            </a:r>
            <a:r>
              <a:rPr sz="1400" dirty="0">
                <a:solidFill>
                  <a:schemeClr val="tx1"/>
                </a:solidFill>
                <a:latin typeface="仿宋" panose="02010609060101010101" charset="-122"/>
                <a:ea typeface="仿宋" panose="02010609060101010101" charset="-122"/>
                <a:cs typeface="仿宋" panose="02010609060101010101" charset="-122"/>
              </a:rPr>
              <a:t>艾琳 </a:t>
            </a:r>
            <a:r>
              <a:rPr lang="en-US" sz="1400" dirty="0">
                <a:solidFill>
                  <a:schemeClr val="tx1"/>
                </a:solidFill>
                <a:latin typeface="仿宋" panose="02010609060101010101" charset="-122"/>
                <a:ea typeface="仿宋" panose="02010609060101010101" charset="-122"/>
                <a:cs typeface="仿宋" panose="02010609060101010101" charset="-122"/>
              </a:rPr>
              <a:t>   </a:t>
            </a:r>
            <a:r>
              <a:rPr sz="1400" dirty="0">
                <a:solidFill>
                  <a:schemeClr val="tx1"/>
                </a:solidFill>
                <a:latin typeface="仿宋" panose="02010609060101010101" charset="-122"/>
                <a:ea typeface="仿宋" panose="02010609060101010101" charset="-122"/>
                <a:cs typeface="仿宋" panose="02010609060101010101" charset="-122"/>
              </a:rPr>
              <a:t>敬上</a:t>
            </a:r>
            <a:endParaRPr sz="1400" dirty="0">
              <a:solidFill>
                <a:schemeClr val="tx1"/>
              </a:solidFill>
              <a:latin typeface="仿宋" panose="02010609060101010101" charset="-122"/>
              <a:ea typeface="仿宋" panose="02010609060101010101" charset="-122"/>
              <a:cs typeface="仿宋" panose="02010609060101010101" charset="-122"/>
            </a:endParaRPr>
          </a:p>
          <a:p>
            <a:pPr indent="355600" algn="r" fontAlgn="auto">
              <a:lnSpc>
                <a:spcPct val="8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仿宋" panose="02010609060101010101" charset="-122"/>
                <a:ea typeface="仿宋" panose="02010609060101010101" charset="-122"/>
                <a:cs typeface="仿宋" panose="02010609060101010101" charset="-122"/>
              </a:rPr>
              <a:t>2023 年 5 月 18 日</a:t>
            </a:r>
            <a:endParaRPr sz="14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sp>
        <p:nvSpPr>
          <p:cNvPr id="4" name="文本框 3"/>
          <p:cNvSpPr txBox="1"/>
          <p:nvPr/>
        </p:nvSpPr>
        <p:spPr>
          <a:xfrm>
            <a:off x="2489200" y="4812665"/>
            <a:ext cx="6096000" cy="521970"/>
          </a:xfrm>
          <a:prstGeom prst="rect">
            <a:avLst/>
          </a:prstGeom>
          <a:noFill/>
        </p:spPr>
        <p:txBody>
          <a:bodyPr wrap="square" rtlCol="0" anchor="t">
            <a:spAutoFit/>
          </a:bodyPr>
          <a:p>
            <a:r>
              <a:rPr lang="zh-CN" altLang="en-US" sz="1400">
                <a:latin typeface="仿宋" panose="02010609060101010101" charset="-122"/>
                <a:ea typeface="仿宋" panose="02010609060101010101" charset="-122"/>
                <a:cs typeface="仿宋" panose="02010609060101010101" charset="-122"/>
              </a:rPr>
              <a:t>联系地址：×××× 邮政编码：××××</a:t>
            </a:r>
            <a:endParaRPr lang="zh-CN" altLang="en-US" sz="1400">
              <a:latin typeface="仿宋" panose="02010609060101010101" charset="-122"/>
              <a:ea typeface="仿宋" panose="02010609060101010101" charset="-122"/>
              <a:cs typeface="仿宋" panose="02010609060101010101" charset="-122"/>
            </a:endParaRPr>
          </a:p>
          <a:p>
            <a:r>
              <a:rPr lang="zh-CN" altLang="en-US" sz="1400">
                <a:latin typeface="仿宋" panose="02010609060101010101" charset="-122"/>
                <a:ea typeface="仿宋" panose="02010609060101010101" charset="-122"/>
                <a:cs typeface="仿宋" panose="02010609060101010101" charset="-122"/>
              </a:rPr>
              <a:t>电话号码：×××××× 电子邮箱：××××</a:t>
            </a:r>
            <a:endParaRPr lang="zh-CN" altLang="en-US" sz="1400">
              <a:latin typeface="仿宋" panose="02010609060101010101" charset="-122"/>
              <a:ea typeface="仿宋" panose="02010609060101010101" charset="-122"/>
              <a:cs typeface="仿宋" panose="02010609060101010101" charset="-122"/>
            </a:endParaRPr>
          </a:p>
        </p:txBody>
      </p:sp>
      <p:sp>
        <p:nvSpPr>
          <p:cNvPr id="6" name="文本框 5"/>
          <p:cNvSpPr txBox="1"/>
          <p:nvPr/>
        </p:nvSpPr>
        <p:spPr>
          <a:xfrm>
            <a:off x="1438910" y="5477510"/>
            <a:ext cx="9515475" cy="521970"/>
          </a:xfrm>
          <a:prstGeom prst="rect">
            <a:avLst/>
          </a:prstGeom>
          <a:noFill/>
        </p:spPr>
        <p:txBody>
          <a:bodyPr wrap="square" rtlCol="0" anchor="t">
            <a:spAutoFit/>
          </a:bodyPr>
          <a:p>
            <a:r>
              <a:rPr lang="zh-CN" altLang="en-US" sz="1400">
                <a:latin typeface="微软雅黑" panose="020B0503020204020204" charset="-122"/>
                <a:ea typeface="微软雅黑" panose="020B0503020204020204" charset="-122"/>
              </a:rPr>
              <a:t>【评析】这封求职信格式规范，内容详略得当，语言简洁明快，态度诚恳，实事求是。既突出了自身的专业优势与特长，又表明了自己的企盼与决心。</a:t>
            </a:r>
            <a:endParaRPr lang="zh-CN" altLang="en-US" sz="1400">
              <a:latin typeface="微软雅黑" panose="020B0503020204020204" charset="-122"/>
              <a:ea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3" name="矩形 2"/>
          <p:cNvSpPr/>
          <p:nvPr>
            <p:custDataLst>
              <p:tags r:id="rId1"/>
            </p:custDataLst>
          </p:nvPr>
        </p:nvSpPr>
        <p:spPr>
          <a:xfrm>
            <a:off x="3615055" y="1571625"/>
            <a:ext cx="4512945" cy="368300"/>
          </a:xfrm>
          <a:prstGeom prst="rect">
            <a:avLst/>
          </a:prstGeom>
        </p:spPr>
        <p:txBody>
          <a:bodyPr wrap="square">
            <a:spAutoFit/>
          </a:bodyPr>
          <a:p>
            <a:pPr algn="ctr"/>
            <a:r>
              <a:rPr lang="zh-CN" altLang="en-US" b="1">
                <a:solidFill>
                  <a:schemeClr val="accent1"/>
                </a:solidFill>
                <a:latin typeface="微软雅黑" panose="020B0503020204020204" charset="-122"/>
                <a:ea typeface="微软雅黑" panose="020B0503020204020204" charset="-122"/>
              </a:rPr>
              <a:t>（三）撰写求职信的注意事项</a:t>
            </a:r>
            <a:endParaRPr lang="zh-CN" altLang="en-US" b="1">
              <a:solidFill>
                <a:schemeClr val="accent1"/>
              </a:solidFill>
              <a:latin typeface="微软雅黑" panose="020B0503020204020204" charset="-122"/>
              <a:ea typeface="微软雅黑" panose="020B0503020204020204" charset="-122"/>
            </a:endParaRPr>
          </a:p>
        </p:txBody>
      </p:sp>
      <p:grpSp>
        <p:nvGrpSpPr>
          <p:cNvPr id="42" name="组合 41"/>
          <p:cNvGrpSpPr/>
          <p:nvPr>
            <p:custDataLst>
              <p:tags r:id="rId2"/>
            </p:custDataLst>
          </p:nvPr>
        </p:nvGrpSpPr>
        <p:grpSpPr>
          <a:xfrm>
            <a:off x="3744617" y="2159861"/>
            <a:ext cx="1115388" cy="1709630"/>
            <a:chOff x="2944279" y="2793530"/>
            <a:chExt cx="1640737" cy="2514869"/>
          </a:xfrm>
        </p:grpSpPr>
        <p:sp>
          <p:nvSpPr>
            <p:cNvPr id="5" name="矩形 4"/>
            <p:cNvSpPr/>
            <p:nvPr>
              <p:custDataLst>
                <p:tags r:id="rId3"/>
              </p:custDataLst>
            </p:nvPr>
          </p:nvSpPr>
          <p:spPr>
            <a:xfrm>
              <a:off x="3116948" y="2793530"/>
              <a:ext cx="1295401" cy="1295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14" name="直接箭头连接符 13"/>
            <p:cNvCxnSpPr/>
            <p:nvPr>
              <p:custDataLst>
                <p:tags r:id="rId4"/>
              </p:custDataLst>
            </p:nvPr>
          </p:nvCxnSpPr>
          <p:spPr>
            <a:xfrm>
              <a:off x="3764649" y="4155318"/>
              <a:ext cx="0" cy="596900"/>
            </a:xfrm>
            <a:prstGeom prst="straightConnector1">
              <a:avLst/>
            </a:prstGeom>
            <a:ln w="19050">
              <a:solidFill>
                <a:schemeClr val="accent2"/>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15" name="矩形 14"/>
            <p:cNvSpPr/>
            <p:nvPr>
              <p:custDataLst>
                <p:tags r:id="rId5"/>
              </p:custDataLst>
            </p:nvPr>
          </p:nvSpPr>
          <p:spPr>
            <a:xfrm>
              <a:off x="2944279" y="4857235"/>
              <a:ext cx="1640737" cy="451164"/>
            </a:xfrm>
            <a:prstGeom prst="rect">
              <a:avLst/>
            </a:prstGeom>
          </p:spPr>
          <p:txBody>
            <a:bodyPr wrap="square">
              <a:spAutoFit/>
            </a:bodyPr>
            <a:p>
              <a:pPr algn="ctr"/>
              <a:r>
                <a:rPr lang="zh-CN" altLang="en-US" sz="1400" b="1">
                  <a:solidFill>
                    <a:schemeClr val="accent1"/>
                  </a:solidFill>
                  <a:latin typeface="微软雅黑" panose="020B0503020204020204" charset="-122"/>
                  <a:ea typeface="微软雅黑" panose="020B0503020204020204" charset="-122"/>
                </a:rPr>
                <a:t>2. 内容简练</a:t>
              </a:r>
              <a:endParaRPr lang="zh-CN" altLang="en-US" sz="1400" b="1">
                <a:solidFill>
                  <a:schemeClr val="accent1"/>
                </a:solidFill>
                <a:latin typeface="微软雅黑" panose="020B0503020204020204" charset="-122"/>
                <a:ea typeface="微软雅黑" panose="020B0503020204020204" charset="-122"/>
              </a:endParaRPr>
            </a:p>
          </p:txBody>
        </p:sp>
        <p:pic>
          <p:nvPicPr>
            <p:cNvPr id="34" name="图片 33"/>
            <p:cNvPicPr>
              <a:picLocks noChangeAspect="1"/>
            </p:cNvPicPr>
            <p:nvPr>
              <p:custDataLst>
                <p:tags r:id="rId6"/>
              </p:custDataLst>
            </p:nvPr>
          </p:nvPicPr>
          <p:blipFill>
            <a:blip r:embed="rId7" cstate="print">
              <a:biLevel thresh="25000"/>
              <a:extLst>
                <a:ext uri="{28A0092B-C50C-407E-A947-70E740481C1C}">
                  <a14:useLocalDpi xmlns:a14="http://schemas.microsoft.com/office/drawing/2010/main" val="0"/>
                </a:ext>
              </a:extLst>
            </a:blip>
            <a:stretch>
              <a:fillRect/>
            </a:stretch>
          </p:blipFill>
          <p:spPr>
            <a:xfrm>
              <a:off x="3391038" y="3082778"/>
              <a:ext cx="747221" cy="743246"/>
            </a:xfrm>
            <a:prstGeom prst="rect">
              <a:avLst/>
            </a:prstGeom>
          </p:spPr>
        </p:pic>
      </p:grpSp>
      <p:grpSp>
        <p:nvGrpSpPr>
          <p:cNvPr id="41" name="组合 40"/>
          <p:cNvGrpSpPr/>
          <p:nvPr>
            <p:custDataLst>
              <p:tags r:id="rId8"/>
            </p:custDataLst>
          </p:nvPr>
        </p:nvGrpSpPr>
        <p:grpSpPr>
          <a:xfrm>
            <a:off x="1836803" y="2159542"/>
            <a:ext cx="1115388" cy="1700676"/>
            <a:chOff x="738107" y="2794001"/>
            <a:chExt cx="1640738" cy="2501698"/>
          </a:xfrm>
        </p:grpSpPr>
        <p:sp>
          <p:nvSpPr>
            <p:cNvPr id="7" name="矩形 6"/>
            <p:cNvSpPr/>
            <p:nvPr>
              <p:custDataLst>
                <p:tags r:id="rId9"/>
              </p:custDataLst>
            </p:nvPr>
          </p:nvSpPr>
          <p:spPr>
            <a:xfrm>
              <a:off x="910774" y="2794001"/>
              <a:ext cx="1295401" cy="129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8" name="直接箭头连接符 7"/>
            <p:cNvCxnSpPr/>
            <p:nvPr>
              <p:custDataLst>
                <p:tags r:id="rId10"/>
              </p:custDataLst>
            </p:nvPr>
          </p:nvCxnSpPr>
          <p:spPr>
            <a:xfrm>
              <a:off x="1558475" y="4184651"/>
              <a:ext cx="0" cy="596900"/>
            </a:xfrm>
            <a:prstGeom prst="straightConnector1">
              <a:avLst/>
            </a:prstGeom>
            <a:ln w="19050">
              <a:solidFill>
                <a:schemeClr val="accent1"/>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6" name="矩形 5"/>
            <p:cNvSpPr/>
            <p:nvPr>
              <p:custDataLst>
                <p:tags r:id="rId11"/>
              </p:custDataLst>
            </p:nvPr>
          </p:nvSpPr>
          <p:spPr>
            <a:xfrm>
              <a:off x="738107" y="4844535"/>
              <a:ext cx="1640738" cy="451164"/>
            </a:xfrm>
            <a:prstGeom prst="rect">
              <a:avLst/>
            </a:prstGeom>
          </p:spPr>
          <p:txBody>
            <a:bodyPr wrap="square">
              <a:spAutoFit/>
            </a:bodyPr>
            <a:p>
              <a:pPr algn="ctr"/>
              <a:r>
                <a:rPr lang="zh-CN" altLang="en-US" sz="1400" b="1">
                  <a:solidFill>
                    <a:schemeClr val="accent1"/>
                  </a:solidFill>
                  <a:latin typeface="微软雅黑" panose="020B0503020204020204" charset="-122"/>
                  <a:ea typeface="微软雅黑" panose="020B0503020204020204" charset="-122"/>
                </a:rPr>
                <a:t>1. 称呼得当</a:t>
              </a:r>
              <a:endParaRPr lang="zh-CN" altLang="en-US" sz="1400" b="1">
                <a:solidFill>
                  <a:schemeClr val="accent1"/>
                </a:solidFill>
                <a:latin typeface="微软雅黑" panose="020B0503020204020204" charset="-122"/>
                <a:ea typeface="微软雅黑" panose="020B0503020204020204" charset="-122"/>
              </a:endParaRPr>
            </a:p>
          </p:txBody>
        </p:sp>
        <p:pic>
          <p:nvPicPr>
            <p:cNvPr id="36" name="图片 35"/>
            <p:cNvPicPr>
              <a:picLocks noChangeAspect="1"/>
            </p:cNvPicPr>
            <p:nvPr>
              <p:custDataLst>
                <p:tags r:id="rId12"/>
              </p:custDataLst>
            </p:nvPr>
          </p:nvPicPr>
          <p:blipFill>
            <a:blip r:embed="rId13" cstate="print">
              <a:biLevel thresh="25000"/>
              <a:extLst>
                <a:ext uri="{28A0092B-C50C-407E-A947-70E740481C1C}">
                  <a14:useLocalDpi xmlns:a14="http://schemas.microsoft.com/office/drawing/2010/main" val="0"/>
                </a:ext>
              </a:extLst>
            </a:blip>
            <a:stretch>
              <a:fillRect/>
            </a:stretch>
          </p:blipFill>
          <p:spPr>
            <a:xfrm>
              <a:off x="1152073" y="3083989"/>
              <a:ext cx="812802" cy="715424"/>
            </a:xfrm>
            <a:prstGeom prst="rect">
              <a:avLst/>
            </a:prstGeom>
          </p:spPr>
        </p:pic>
      </p:grpSp>
      <p:grpSp>
        <p:nvGrpSpPr>
          <p:cNvPr id="43" name="组合 42"/>
          <p:cNvGrpSpPr/>
          <p:nvPr>
            <p:custDataLst>
              <p:tags r:id="rId14"/>
            </p:custDataLst>
          </p:nvPr>
        </p:nvGrpSpPr>
        <p:grpSpPr>
          <a:xfrm>
            <a:off x="5580802" y="2151867"/>
            <a:ext cx="1115388" cy="1726898"/>
            <a:chOff x="5150453" y="2755429"/>
            <a:chExt cx="1640737" cy="2540270"/>
          </a:xfrm>
        </p:grpSpPr>
        <p:sp>
          <p:nvSpPr>
            <p:cNvPr id="19" name="矩形 18"/>
            <p:cNvSpPr/>
            <p:nvPr>
              <p:custDataLst>
                <p:tags r:id="rId15"/>
              </p:custDataLst>
            </p:nvPr>
          </p:nvSpPr>
          <p:spPr>
            <a:xfrm>
              <a:off x="5358871" y="2755429"/>
              <a:ext cx="1295401" cy="129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20" name="直接箭头连接符 19"/>
            <p:cNvCxnSpPr/>
            <p:nvPr>
              <p:custDataLst>
                <p:tags r:id="rId16"/>
              </p:custDataLst>
            </p:nvPr>
          </p:nvCxnSpPr>
          <p:spPr>
            <a:xfrm>
              <a:off x="5970822" y="4184651"/>
              <a:ext cx="0" cy="596900"/>
            </a:xfrm>
            <a:prstGeom prst="straightConnector1">
              <a:avLst/>
            </a:prstGeom>
            <a:ln w="19050">
              <a:solidFill>
                <a:schemeClr val="accent1"/>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21" name="矩形 20"/>
            <p:cNvSpPr/>
            <p:nvPr>
              <p:custDataLst>
                <p:tags r:id="rId17"/>
              </p:custDataLst>
            </p:nvPr>
          </p:nvSpPr>
          <p:spPr>
            <a:xfrm>
              <a:off x="5150453" y="4844535"/>
              <a:ext cx="1640737" cy="451164"/>
            </a:xfrm>
            <a:prstGeom prst="rect">
              <a:avLst/>
            </a:prstGeom>
          </p:spPr>
          <p:txBody>
            <a:bodyPr wrap="square">
              <a:spAutoFit/>
            </a:bodyPr>
            <a:p>
              <a:pPr algn="ctr"/>
              <a:r>
                <a:rPr lang="zh-CN" altLang="en-US" sz="1400" b="1">
                  <a:solidFill>
                    <a:schemeClr val="accent1"/>
                  </a:solidFill>
                  <a:latin typeface="微软雅黑" panose="020B0503020204020204" charset="-122"/>
                  <a:ea typeface="微软雅黑" panose="020B0503020204020204" charset="-122"/>
                </a:rPr>
                <a:t>3. 实事求是</a:t>
              </a:r>
              <a:endParaRPr lang="zh-CN" altLang="en-US" sz="1400" b="1">
                <a:solidFill>
                  <a:schemeClr val="accent1"/>
                </a:solidFill>
                <a:latin typeface="微软雅黑" panose="020B0503020204020204" charset="-122"/>
                <a:ea typeface="微软雅黑" panose="020B0503020204020204" charset="-122"/>
              </a:endParaRPr>
            </a:p>
          </p:txBody>
        </p:sp>
        <p:pic>
          <p:nvPicPr>
            <p:cNvPr id="37" name="图片 36"/>
            <p:cNvPicPr>
              <a:picLocks noChangeAspect="1"/>
            </p:cNvPicPr>
            <p:nvPr>
              <p:custDataLst>
                <p:tags r:id="rId18"/>
              </p:custDataLst>
            </p:nvPr>
          </p:nvPicPr>
          <p:blipFill>
            <a:blip r:embed="rId19" cstate="print">
              <a:biLevel thresh="25000"/>
              <a:extLst>
                <a:ext uri="{28A0092B-C50C-407E-A947-70E740481C1C}">
                  <a14:useLocalDpi xmlns:a14="http://schemas.microsoft.com/office/drawing/2010/main" val="0"/>
                </a:ext>
              </a:extLst>
            </a:blip>
            <a:stretch>
              <a:fillRect/>
            </a:stretch>
          </p:blipFill>
          <p:spPr>
            <a:xfrm>
              <a:off x="5582306" y="3017415"/>
              <a:ext cx="777031" cy="848573"/>
            </a:xfrm>
            <a:prstGeom prst="rect">
              <a:avLst/>
            </a:prstGeom>
          </p:spPr>
        </p:pic>
      </p:grpSp>
      <p:grpSp>
        <p:nvGrpSpPr>
          <p:cNvPr id="44" name="组合 43"/>
          <p:cNvGrpSpPr/>
          <p:nvPr>
            <p:custDataLst>
              <p:tags r:id="rId20"/>
            </p:custDataLst>
          </p:nvPr>
        </p:nvGrpSpPr>
        <p:grpSpPr>
          <a:xfrm>
            <a:off x="7466122" y="2151866"/>
            <a:ext cx="1115388" cy="1732655"/>
            <a:chOff x="7395980" y="2772361"/>
            <a:chExt cx="1640738" cy="2548738"/>
          </a:xfrm>
        </p:grpSpPr>
        <p:sp>
          <p:nvSpPr>
            <p:cNvPr id="25" name="矩形 24"/>
            <p:cNvSpPr/>
            <p:nvPr>
              <p:custDataLst>
                <p:tags r:id="rId21"/>
              </p:custDataLst>
            </p:nvPr>
          </p:nvSpPr>
          <p:spPr>
            <a:xfrm>
              <a:off x="7567707" y="2772361"/>
              <a:ext cx="1295400" cy="1295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26" name="直接箭头连接符 25"/>
            <p:cNvCxnSpPr/>
            <p:nvPr>
              <p:custDataLst>
                <p:tags r:id="rId22"/>
              </p:custDataLst>
            </p:nvPr>
          </p:nvCxnSpPr>
          <p:spPr>
            <a:xfrm>
              <a:off x="8216348" y="4111974"/>
              <a:ext cx="0" cy="596900"/>
            </a:xfrm>
            <a:prstGeom prst="straightConnector1">
              <a:avLst/>
            </a:prstGeom>
            <a:ln w="19050">
              <a:solidFill>
                <a:schemeClr val="accent2"/>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27" name="矩形 26"/>
            <p:cNvSpPr/>
            <p:nvPr>
              <p:custDataLst>
                <p:tags r:id="rId23"/>
              </p:custDataLst>
            </p:nvPr>
          </p:nvSpPr>
          <p:spPr>
            <a:xfrm>
              <a:off x="7395980" y="4869935"/>
              <a:ext cx="1640738" cy="451164"/>
            </a:xfrm>
            <a:prstGeom prst="rect">
              <a:avLst/>
            </a:prstGeom>
          </p:spPr>
          <p:txBody>
            <a:bodyPr wrap="square">
              <a:spAutoFit/>
            </a:bodyPr>
            <a:p>
              <a:pPr algn="ctr"/>
              <a:r>
                <a:rPr lang="zh-CN" altLang="en-US" sz="1400" b="1">
                  <a:solidFill>
                    <a:schemeClr val="accent1"/>
                  </a:solidFill>
                  <a:latin typeface="微软雅黑" panose="020B0503020204020204" charset="-122"/>
                  <a:ea typeface="微软雅黑" panose="020B0503020204020204" charset="-122"/>
                </a:rPr>
                <a:t>4. 用语规范</a:t>
              </a:r>
              <a:endParaRPr lang="zh-CN" altLang="en-US" sz="1400" b="1">
                <a:solidFill>
                  <a:schemeClr val="accent1"/>
                </a:solidFill>
                <a:latin typeface="微软雅黑" panose="020B0503020204020204" charset="-122"/>
                <a:ea typeface="微软雅黑" panose="020B0503020204020204" charset="-122"/>
              </a:endParaRPr>
            </a:p>
          </p:txBody>
        </p:sp>
        <p:pic>
          <p:nvPicPr>
            <p:cNvPr id="38" name="图片 37"/>
            <p:cNvPicPr>
              <a:picLocks noChangeAspect="1"/>
            </p:cNvPicPr>
            <p:nvPr>
              <p:custDataLst>
                <p:tags r:id="rId24"/>
              </p:custDataLst>
            </p:nvPr>
          </p:nvPicPr>
          <p:blipFill>
            <a:blip r:embed="rId25" cstate="print">
              <a:biLevel thresh="25000"/>
              <a:extLst>
                <a:ext uri="{28A0092B-C50C-407E-A947-70E740481C1C}">
                  <a14:useLocalDpi xmlns:a14="http://schemas.microsoft.com/office/drawing/2010/main" val="0"/>
                </a:ext>
              </a:extLst>
            </a:blip>
            <a:stretch>
              <a:fillRect/>
            </a:stretch>
          </p:blipFill>
          <p:spPr>
            <a:xfrm>
              <a:off x="7877515" y="3059707"/>
              <a:ext cx="677666" cy="814789"/>
            </a:xfrm>
            <a:prstGeom prst="rect">
              <a:avLst/>
            </a:prstGeom>
          </p:spPr>
        </p:pic>
      </p:grpSp>
      <p:grpSp>
        <p:nvGrpSpPr>
          <p:cNvPr id="45" name="组合 44"/>
          <p:cNvGrpSpPr/>
          <p:nvPr>
            <p:custDataLst>
              <p:tags r:id="rId26"/>
            </p:custDataLst>
          </p:nvPr>
        </p:nvGrpSpPr>
        <p:grpSpPr>
          <a:xfrm>
            <a:off x="9460628" y="2156184"/>
            <a:ext cx="1115388" cy="1726258"/>
            <a:chOff x="9727325" y="2781769"/>
            <a:chExt cx="1640738" cy="2539330"/>
          </a:xfrm>
        </p:grpSpPr>
        <p:sp>
          <p:nvSpPr>
            <p:cNvPr id="31" name="矩形 30"/>
            <p:cNvSpPr/>
            <p:nvPr>
              <p:custDataLst>
                <p:tags r:id="rId27"/>
              </p:custDataLst>
            </p:nvPr>
          </p:nvSpPr>
          <p:spPr>
            <a:xfrm>
              <a:off x="9941389" y="2781769"/>
              <a:ext cx="1295400" cy="129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32" name="直接箭头连接符 31"/>
            <p:cNvCxnSpPr/>
            <p:nvPr>
              <p:custDataLst>
                <p:tags r:id="rId28"/>
              </p:custDataLst>
            </p:nvPr>
          </p:nvCxnSpPr>
          <p:spPr>
            <a:xfrm>
              <a:off x="10547694" y="4210051"/>
              <a:ext cx="0" cy="596900"/>
            </a:xfrm>
            <a:prstGeom prst="straightConnector1">
              <a:avLst/>
            </a:prstGeom>
            <a:ln w="19050">
              <a:solidFill>
                <a:schemeClr val="accent1"/>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33" name="矩形 32"/>
            <p:cNvSpPr/>
            <p:nvPr>
              <p:custDataLst>
                <p:tags r:id="rId29"/>
              </p:custDataLst>
            </p:nvPr>
          </p:nvSpPr>
          <p:spPr>
            <a:xfrm>
              <a:off x="9727325" y="4869935"/>
              <a:ext cx="1640738" cy="451164"/>
            </a:xfrm>
            <a:prstGeom prst="rect">
              <a:avLst/>
            </a:prstGeom>
          </p:spPr>
          <p:txBody>
            <a:bodyPr wrap="square">
              <a:spAutoFit/>
            </a:bodyPr>
            <a:p>
              <a:pPr algn="ctr"/>
              <a:r>
                <a:rPr lang="zh-CN" altLang="en-US" sz="1400" b="1">
                  <a:solidFill>
                    <a:schemeClr val="accent1"/>
                  </a:solidFill>
                  <a:latin typeface="微软雅黑" panose="020B0503020204020204" charset="-122"/>
                  <a:ea typeface="微软雅黑" panose="020B0503020204020204" charset="-122"/>
                </a:rPr>
                <a:t>5. 自成一体</a:t>
              </a:r>
              <a:endParaRPr lang="zh-CN" altLang="en-US" sz="1400" b="1">
                <a:solidFill>
                  <a:schemeClr val="accent1"/>
                </a:solidFill>
                <a:latin typeface="微软雅黑" panose="020B0503020204020204" charset="-122"/>
                <a:ea typeface="微软雅黑" panose="020B0503020204020204" charset="-122"/>
              </a:endParaRPr>
            </a:p>
          </p:txBody>
        </p:sp>
        <p:pic>
          <p:nvPicPr>
            <p:cNvPr id="39" name="图片 38"/>
            <p:cNvPicPr>
              <a:picLocks noChangeAspect="1"/>
            </p:cNvPicPr>
            <p:nvPr>
              <p:custDataLst>
                <p:tags r:id="rId30"/>
              </p:custDataLst>
            </p:nvPr>
          </p:nvPicPr>
          <p:blipFill>
            <a:blip r:embed="rId31" cstate="print">
              <a:biLevel thresh="25000"/>
              <a:extLst>
                <a:ext uri="{28A0092B-C50C-407E-A947-70E740481C1C}">
                  <a14:useLocalDpi xmlns:a14="http://schemas.microsoft.com/office/drawing/2010/main" val="0"/>
                </a:ext>
              </a:extLst>
            </a:blip>
            <a:stretch>
              <a:fillRect/>
            </a:stretch>
          </p:blipFill>
          <p:spPr>
            <a:xfrm>
              <a:off x="10225517" y="3041821"/>
              <a:ext cx="669717" cy="850560"/>
            </a:xfrm>
            <a:prstGeom prst="rect">
              <a:avLst/>
            </a:prstGeom>
          </p:spPr>
        </p:pic>
      </p:grpSp>
      <p:sp>
        <p:nvSpPr>
          <p:cNvPr id="9" name="文本框 8"/>
          <p:cNvSpPr txBox="1"/>
          <p:nvPr>
            <p:custDataLst>
              <p:tags r:id="rId32"/>
            </p:custDataLst>
          </p:nvPr>
        </p:nvSpPr>
        <p:spPr>
          <a:xfrm>
            <a:off x="3552825" y="3989070"/>
            <a:ext cx="1621790" cy="1418590"/>
          </a:xfrm>
          <a:prstGeom prst="rect">
            <a:avLst/>
          </a:prstGeom>
          <a:noFill/>
        </p:spPr>
        <p:txBody>
          <a:bodyPr wrap="square" rtlCol="0" anchor="t">
            <a:spAutoFit/>
          </a:bodyPr>
          <a:p>
            <a:pPr>
              <a:lnSpc>
                <a:spcPct val="120000"/>
              </a:lnSpc>
            </a:pPr>
            <a:r>
              <a:rPr lang="en-US" altLang="zh-CN" sz="1200">
                <a:solidFill>
                  <a:schemeClr val="tx1"/>
                </a:solidFill>
                <a:latin typeface="微软雅黑" panose="020B0503020204020204" charset="-122"/>
                <a:ea typeface="微软雅黑" panose="020B0503020204020204" charset="-122"/>
                <a:cs typeface="微软雅黑" panose="020B0503020204020204" charset="-122"/>
              </a:rPr>
              <a:t>       </a:t>
            </a:r>
            <a:r>
              <a:rPr sz="1200">
                <a:solidFill>
                  <a:schemeClr val="tx1"/>
                </a:solidFill>
                <a:latin typeface="微软雅黑" panose="020B0503020204020204" charset="-122"/>
                <a:ea typeface="微软雅黑" panose="020B0503020204020204" charset="-122"/>
                <a:cs typeface="微软雅黑" panose="020B0503020204020204" charset="-122"/>
              </a:rPr>
              <a:t>求职信应力求语言简洁、语意清楚、突出主题，避免空泛啰唆和拖沓冗长。篇幅最好控制在一页以内。</a:t>
            </a:r>
            <a:endParaRPr sz="12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custDataLst>
              <p:tags r:id="rId33"/>
            </p:custDataLst>
          </p:nvPr>
        </p:nvSpPr>
        <p:spPr>
          <a:xfrm>
            <a:off x="5243195" y="4042410"/>
            <a:ext cx="1881505" cy="1711960"/>
          </a:xfrm>
          <a:prstGeom prst="rect">
            <a:avLst/>
          </a:prstGeom>
          <a:noFill/>
        </p:spPr>
        <p:txBody>
          <a:bodyPr wrap="square" rtlCol="0" anchor="t">
            <a:spAutoFit/>
          </a:bodyPr>
          <a:p>
            <a:pPr>
              <a:lnSpc>
                <a:spcPct val="110000"/>
              </a:lnSpc>
            </a:pPr>
            <a:r>
              <a:rPr lang="en-US" altLang="zh-CN" sz="1200">
                <a:solidFill>
                  <a:schemeClr val="tx1"/>
                </a:solidFill>
                <a:latin typeface="微软雅黑" panose="020B0503020204020204" charset="-122"/>
                <a:ea typeface="微软雅黑" panose="020B0503020204020204" charset="-122"/>
                <a:cs typeface="微软雅黑" panose="020B0503020204020204" charset="-122"/>
              </a:rPr>
              <a:t>      </a:t>
            </a:r>
            <a:r>
              <a:rPr sz="1200">
                <a:solidFill>
                  <a:schemeClr val="tx1"/>
                </a:solidFill>
                <a:latin typeface="微软雅黑" panose="020B0503020204020204" charset="-122"/>
                <a:ea typeface="微软雅黑" panose="020B0503020204020204" charset="-122"/>
                <a:cs typeface="微软雅黑" panose="020B0503020204020204" charset="-122"/>
              </a:rPr>
              <a:t>诚实是用人单位对员工最基本的要求。因此，求职信切忌弄虚作假，求职者应用事实阐述代替华而不实的修饰语，恰如其分地介绍自己，并根据申请职位来突出相应的重点内容。</a:t>
            </a:r>
            <a:endParaRPr sz="12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custDataLst>
              <p:tags r:id="rId34"/>
            </p:custDataLst>
          </p:nvPr>
        </p:nvSpPr>
        <p:spPr>
          <a:xfrm>
            <a:off x="7289521" y="3979231"/>
            <a:ext cx="1950010" cy="1753235"/>
          </a:xfrm>
          <a:prstGeom prst="rect">
            <a:avLst/>
          </a:prstGeom>
          <a:noFill/>
        </p:spPr>
        <p:txBody>
          <a:bodyPr wrap="square" rtlCol="0" anchor="t">
            <a:spAutoFit/>
          </a:bodyPr>
          <a:p>
            <a:pPr>
              <a:lnSpc>
                <a:spcPct val="100000"/>
              </a:lnSpc>
            </a:pPr>
            <a:r>
              <a:rPr lang="en-US" altLang="zh-CN" sz="12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1200">
                <a:solidFill>
                  <a:schemeClr val="tx1"/>
                </a:solidFill>
                <a:latin typeface="微软雅黑" panose="020B0503020204020204" charset="-122"/>
                <a:ea typeface="微软雅黑" panose="020B0503020204020204" charset="-122"/>
                <a:cs typeface="微软雅黑" panose="020B0503020204020204" charset="-122"/>
              </a:rPr>
              <a:t>用人单位希望通过求职信来了解求职者的文字表达能力、求职态度及与岗位相符的基本素质。因此，求职信中千万不能出现错别字、病句和文理不</a:t>
            </a:r>
            <a:endParaRPr lang="zh-CN" altLang="en-US" sz="120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200">
                <a:solidFill>
                  <a:schemeClr val="tx1"/>
                </a:solidFill>
                <a:latin typeface="微软雅黑" panose="020B0503020204020204" charset="-122"/>
                <a:ea typeface="微软雅黑" panose="020B0503020204020204" charset="-122"/>
                <a:cs typeface="微软雅黑" panose="020B0503020204020204" charset="-122"/>
              </a:rPr>
              <a:t>通的现象，否则会给用人单位留下缺乏诚意和缺少职业素养的不良印象。</a:t>
            </a:r>
            <a:endParaRPr lang="zh-CN" altLang="en-US" sz="12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custDataLst>
              <p:tags r:id="rId35"/>
            </p:custDataLst>
          </p:nvPr>
        </p:nvSpPr>
        <p:spPr>
          <a:xfrm>
            <a:off x="1447165" y="3989070"/>
            <a:ext cx="1861820" cy="1568450"/>
          </a:xfrm>
          <a:prstGeom prst="rect">
            <a:avLst/>
          </a:prstGeom>
          <a:noFill/>
        </p:spPr>
        <p:txBody>
          <a:bodyPr wrap="square" rtlCol="0" anchor="t">
            <a:spAutoFit/>
          </a:bodyPr>
          <a:p>
            <a:r>
              <a:rPr lang="en-US" altLang="zh-CN" sz="1200">
                <a:solidFill>
                  <a:schemeClr val="tx1"/>
                </a:solidFill>
                <a:latin typeface="微软雅黑" panose="020B0503020204020204" charset="-122"/>
                <a:ea typeface="微软雅黑" panose="020B0503020204020204" charset="-122"/>
                <a:cs typeface="微软雅黑" panose="020B0503020204020204" charset="-122"/>
              </a:rPr>
              <a:t>     </a:t>
            </a:r>
            <a:r>
              <a:rPr sz="1200">
                <a:solidFill>
                  <a:schemeClr val="tx1"/>
                </a:solidFill>
                <a:latin typeface="微软雅黑" panose="020B0503020204020204" charset="-122"/>
                <a:ea typeface="微软雅黑" panose="020B0503020204020204" charset="-122"/>
                <a:cs typeface="微软雅黑" panose="020B0503020204020204" charset="-122"/>
              </a:rPr>
              <a:t>使用具体的称呼，且尽量写给负责招聘事宜的人。如果无法确定具体的名字或姓氏，则可称呼“尊敬的招聘</a:t>
            </a:r>
            <a:r>
              <a:rPr lang="zh-CN" sz="1200">
                <a:solidFill>
                  <a:schemeClr val="tx1"/>
                </a:solidFill>
                <a:latin typeface="微软雅黑" panose="020B0503020204020204" charset="-122"/>
                <a:ea typeface="微软雅黑" panose="020B0503020204020204" charset="-122"/>
                <a:cs typeface="微软雅黑" panose="020B0503020204020204" charset="-122"/>
              </a:rPr>
              <a:t>经理</a:t>
            </a:r>
            <a:r>
              <a:rPr sz="1200">
                <a:solidFill>
                  <a:schemeClr val="tx1"/>
                </a:solidFill>
                <a:latin typeface="微软雅黑" panose="020B0503020204020204" charset="-122"/>
                <a:ea typeface="微软雅黑" panose="020B0503020204020204" charset="-122"/>
                <a:cs typeface="微软雅黑" panose="020B0503020204020204" charset="-122"/>
              </a:rPr>
              <a:t>”“尊敬的人事部先生或女士”，或者直接称“尊敬的先生或</a:t>
            </a:r>
            <a:r>
              <a:rPr lang="zh-CN" sz="1200">
                <a:solidFill>
                  <a:schemeClr val="tx1"/>
                </a:solidFill>
                <a:latin typeface="微软雅黑" panose="020B0503020204020204" charset="-122"/>
                <a:ea typeface="微软雅黑" panose="020B0503020204020204" charset="-122"/>
                <a:cs typeface="微软雅黑" panose="020B0503020204020204" charset="-122"/>
              </a:rPr>
              <a:t>女士</a:t>
            </a:r>
            <a:r>
              <a:rPr sz="1200">
                <a:solidFill>
                  <a:schemeClr val="tx1"/>
                </a:solidFill>
                <a:latin typeface="微软雅黑" panose="020B0503020204020204" charset="-122"/>
                <a:ea typeface="微软雅黑" panose="020B0503020204020204" charset="-122"/>
                <a:cs typeface="微软雅黑" panose="020B0503020204020204" charset="-122"/>
              </a:rPr>
              <a:t>”。</a:t>
            </a:r>
            <a:endParaRPr sz="12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custDataLst>
              <p:tags r:id="rId36"/>
            </p:custDataLst>
          </p:nvPr>
        </p:nvSpPr>
        <p:spPr>
          <a:xfrm>
            <a:off x="9299575" y="3927475"/>
            <a:ext cx="2037715" cy="1568450"/>
          </a:xfrm>
          <a:prstGeom prst="rect">
            <a:avLst/>
          </a:prstGeom>
          <a:noFill/>
        </p:spPr>
        <p:txBody>
          <a:bodyPr wrap="square" rtlCol="0" anchor="t">
            <a:spAutoFit/>
          </a:bodyPr>
          <a:p>
            <a:pPr>
              <a:lnSpc>
                <a:spcPct val="100000"/>
              </a:lnSpc>
            </a:pPr>
            <a:r>
              <a:rPr lang="en-US" altLang="zh-CN" sz="1000">
                <a:solidFill>
                  <a:schemeClr val="tx1"/>
                </a:solidFill>
                <a:latin typeface="微软雅黑" panose="020B0503020204020204" charset="-122"/>
                <a:ea typeface="微软雅黑" panose="020B0503020204020204" charset="-122"/>
                <a:cs typeface="微软雅黑" panose="020B0503020204020204" charset="-122"/>
              </a:rPr>
              <a:t>      </a:t>
            </a:r>
            <a:r>
              <a:rPr sz="1200">
                <a:solidFill>
                  <a:schemeClr val="tx1"/>
                </a:solidFill>
                <a:latin typeface="微软雅黑" panose="020B0503020204020204" charset="-122"/>
                <a:ea typeface="微软雅黑" panose="020B0503020204020204" charset="-122"/>
                <a:cs typeface="微软雅黑" panose="020B0503020204020204" charset="-122"/>
              </a:rPr>
              <a:t>求职信往往与简历一同发送，但求职信也要自成一体，不要成为简历的翻版。在简历中已经列出的具体内容不应在求职信中重复出现，如确有必要，则可以挑选简历中与所应聘职位相关的实践经验或业绩来写。</a:t>
            </a:r>
            <a:endParaRPr sz="120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37"/>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anim calcmode="lin" valueType="num">
                                      <p:cBhvr>
                                        <p:cTn id="14" dur="500" fill="hold"/>
                                        <p:tgtEl>
                                          <p:spTgt spid="41"/>
                                        </p:tgtEl>
                                        <p:attrNameLst>
                                          <p:attrName>ppt_x</p:attrName>
                                        </p:attrNameLst>
                                      </p:cBhvr>
                                      <p:tavLst>
                                        <p:tav tm="0">
                                          <p:val>
                                            <p:strVal val="#ppt_x"/>
                                          </p:val>
                                        </p:tav>
                                        <p:tav tm="100000">
                                          <p:val>
                                            <p:strVal val="#ppt_x"/>
                                          </p:val>
                                        </p:tav>
                                      </p:tavLst>
                                    </p:anim>
                                    <p:anim calcmode="lin" valueType="num">
                                      <p:cBhvr>
                                        <p:cTn id="15" dur="500" fill="hold"/>
                                        <p:tgtEl>
                                          <p:spTgt spid="4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anim calcmode="lin" valueType="num">
                                      <p:cBhvr>
                                        <p:cTn id="20" dur="500" fill="hold"/>
                                        <p:tgtEl>
                                          <p:spTgt spid="42"/>
                                        </p:tgtEl>
                                        <p:attrNameLst>
                                          <p:attrName>ppt_x</p:attrName>
                                        </p:attrNameLst>
                                      </p:cBhvr>
                                      <p:tavLst>
                                        <p:tav tm="0">
                                          <p:val>
                                            <p:strVal val="#ppt_x"/>
                                          </p:val>
                                        </p:tav>
                                        <p:tav tm="100000">
                                          <p:val>
                                            <p:strVal val="#ppt_x"/>
                                          </p:val>
                                        </p:tav>
                                      </p:tavLst>
                                    </p:anim>
                                    <p:anim calcmode="lin" valueType="num">
                                      <p:cBhvr>
                                        <p:cTn id="21" dur="500" fill="hold"/>
                                        <p:tgtEl>
                                          <p:spTgt spid="4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anim calcmode="lin" valueType="num">
                                      <p:cBhvr>
                                        <p:cTn id="26" dur="500" fill="hold"/>
                                        <p:tgtEl>
                                          <p:spTgt spid="43"/>
                                        </p:tgtEl>
                                        <p:attrNameLst>
                                          <p:attrName>ppt_x</p:attrName>
                                        </p:attrNameLst>
                                      </p:cBhvr>
                                      <p:tavLst>
                                        <p:tav tm="0">
                                          <p:val>
                                            <p:strVal val="#ppt_x"/>
                                          </p:val>
                                        </p:tav>
                                        <p:tav tm="100000">
                                          <p:val>
                                            <p:strVal val="#ppt_x"/>
                                          </p:val>
                                        </p:tav>
                                      </p:tavLst>
                                    </p:anim>
                                    <p:anim calcmode="lin" valueType="num">
                                      <p:cBhvr>
                                        <p:cTn id="27" dur="500" fill="hold"/>
                                        <p:tgtEl>
                                          <p:spTgt spid="4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anim calcmode="lin" valueType="num">
                                      <p:cBhvr>
                                        <p:cTn id="32" dur="500" fill="hold"/>
                                        <p:tgtEl>
                                          <p:spTgt spid="44"/>
                                        </p:tgtEl>
                                        <p:attrNameLst>
                                          <p:attrName>ppt_x</p:attrName>
                                        </p:attrNameLst>
                                      </p:cBhvr>
                                      <p:tavLst>
                                        <p:tav tm="0">
                                          <p:val>
                                            <p:strVal val="#ppt_x"/>
                                          </p:val>
                                        </p:tav>
                                        <p:tav tm="100000">
                                          <p:val>
                                            <p:strVal val="#ppt_x"/>
                                          </p:val>
                                        </p:tav>
                                      </p:tavLst>
                                    </p:anim>
                                    <p:anim calcmode="lin" valueType="num">
                                      <p:cBhvr>
                                        <p:cTn id="33" dur="500" fill="hold"/>
                                        <p:tgtEl>
                                          <p:spTgt spid="4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anim calcmode="lin" valueType="num">
                                      <p:cBhvr>
                                        <p:cTn id="38" dur="500" fill="hold"/>
                                        <p:tgtEl>
                                          <p:spTgt spid="45"/>
                                        </p:tgtEl>
                                        <p:attrNameLst>
                                          <p:attrName>ppt_x</p:attrName>
                                        </p:attrNameLst>
                                      </p:cBhvr>
                                      <p:tavLst>
                                        <p:tav tm="0">
                                          <p:val>
                                            <p:strVal val="#ppt_x"/>
                                          </p:val>
                                        </p:tav>
                                        <p:tav tm="100000">
                                          <p:val>
                                            <p:strVal val="#ppt_x"/>
                                          </p:val>
                                        </p:tav>
                                      </p:tavLst>
                                    </p:anim>
                                    <p:anim calcmode="lin" valueType="num">
                                      <p:cBhvr>
                                        <p:cTn id="39"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517775" y="2610485"/>
            <a:ext cx="7156450" cy="2415540"/>
          </a:xfrm>
          <a:prstGeom prst="rect">
            <a:avLst/>
          </a:prstGeom>
        </p:spPr>
        <p:txBody>
          <a:bodyPr wrap="square">
            <a:noAutofit/>
          </a:bodyPr>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有人说，写求职信时要谦虚谨慎，不要“王婆卖瓜，自卖自夸”；也有人说，写求职信时就应该“自卖自夸”，而不能过于谦逊。你如何看待这两种观点？请同学展开讨论，谈谈自己的看法。</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descr="33"/>
          <p:cNvPicPr>
            <a:picLocks noChangeAspect="1"/>
          </p:cNvPicPr>
          <p:nvPr>
            <p:custDataLst>
              <p:tags r:id="rId2"/>
            </p:custDataLst>
          </p:nvPr>
        </p:nvPicPr>
        <p:blipFill>
          <a:blip r:embed="rId3"/>
          <a:stretch>
            <a:fillRect/>
          </a:stretch>
        </p:blipFill>
        <p:spPr>
          <a:xfrm>
            <a:off x="7397115" y="4209415"/>
            <a:ext cx="4141470" cy="2075180"/>
          </a:xfrm>
          <a:prstGeom prst="rect">
            <a:avLst/>
          </a:prstGeom>
        </p:spPr>
      </p:pic>
      <p:pic>
        <p:nvPicPr>
          <p:cNvPr id="3" name="图片 2" descr="左1"/>
          <p:cNvPicPr>
            <a:picLocks noChangeAspect="1"/>
          </p:cNvPicPr>
          <p:nvPr>
            <p:custDataLst>
              <p:tags r:id="rId4"/>
            </p:custDataLst>
          </p:nvPr>
        </p:nvPicPr>
        <p:blipFill>
          <a:blip r:embed="rId5"/>
          <a:stretch>
            <a:fillRect/>
          </a:stretch>
        </p:blipFill>
        <p:spPr>
          <a:xfrm>
            <a:off x="652780" y="4100195"/>
            <a:ext cx="3071495" cy="2093595"/>
          </a:xfrm>
          <a:prstGeom prst="rect">
            <a:avLst/>
          </a:prstGeom>
        </p:spPr>
      </p:pic>
      <p:sp>
        <p:nvSpPr>
          <p:cNvPr id="5" name="文本框 4"/>
          <p:cNvSpPr txBox="1"/>
          <p:nvPr>
            <p:custDataLst>
              <p:tags r:id="rId6"/>
            </p:custDataLst>
          </p:nvPr>
        </p:nvSpPr>
        <p:spPr>
          <a:xfrm>
            <a:off x="1546225" y="1583690"/>
            <a:ext cx="1421130"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交流与讨论</a:t>
            </a:r>
            <a:endParaRPr lang="zh-CN" altLang="en-US" b="1">
              <a:solidFill>
                <a:schemeClr val="accent1"/>
              </a:solidFill>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pic>
        <p:nvPicPr>
          <p:cNvPr id="4" name="图片 3" descr="33"/>
          <p:cNvPicPr>
            <a:picLocks noChangeAspect="1"/>
          </p:cNvPicPr>
          <p:nvPr>
            <p:custDataLst>
              <p:tags r:id="rId1"/>
            </p:custDataLst>
          </p:nvPr>
        </p:nvPicPr>
        <p:blipFill>
          <a:blip r:embed="rId2"/>
          <a:stretch>
            <a:fillRect/>
          </a:stretch>
        </p:blipFill>
        <p:spPr>
          <a:xfrm>
            <a:off x="8322945" y="4673600"/>
            <a:ext cx="3215640" cy="1610995"/>
          </a:xfrm>
          <a:prstGeom prst="rect">
            <a:avLst/>
          </a:prstGeom>
        </p:spPr>
      </p:pic>
      <p:sp>
        <p:nvSpPr>
          <p:cNvPr id="6" name="文本框 5"/>
          <p:cNvSpPr txBox="1"/>
          <p:nvPr>
            <p:custDataLst>
              <p:tags r:id="rId3"/>
            </p:custDataLst>
          </p:nvPr>
        </p:nvSpPr>
        <p:spPr>
          <a:xfrm>
            <a:off x="1484630" y="1694180"/>
            <a:ext cx="8987155" cy="3784600"/>
          </a:xfrm>
          <a:prstGeom prst="rect">
            <a:avLst/>
          </a:prstGeom>
          <a:noFill/>
        </p:spPr>
        <p:txBody>
          <a:bodyPr wrap="square" rtlCol="0" anchor="t">
            <a:spAutoFit/>
          </a:bodyPr>
          <a:p>
            <a:r>
              <a:rPr lang="en-US" altLang="zh-CN" sz="1600"/>
              <a:t>    </a:t>
            </a:r>
            <a:r>
              <a:rPr lang="zh-CN" altLang="en-US" sz="1600"/>
              <a:t>求职信是求职过程中很重要的一环。在未与雇主正式接触之前，这封求职信就是你们之间的媒体。文笔流畅、格式正确的求职信能给招聘者留下良好的印象，获得面试的机会就大大增加。</a:t>
            </a:r>
            <a:endParaRPr lang="zh-CN" altLang="en-US" sz="1600"/>
          </a:p>
          <a:p>
            <a:r>
              <a:rPr lang="en-US" altLang="zh-CN" sz="1600"/>
              <a:t>    </a:t>
            </a:r>
            <a:r>
              <a:rPr lang="zh-CN" altLang="en-US" sz="1600"/>
              <a:t>撰写求职信的目的就是要推销自己，引起雇主的注意，争取面试机会。以下是撰写求职信的一些基本注意事项：</a:t>
            </a:r>
            <a:endParaRPr lang="zh-CN" altLang="en-US" sz="1600"/>
          </a:p>
          <a:p>
            <a:endParaRPr lang="zh-CN" altLang="en-US" sz="1600"/>
          </a:p>
          <a:p>
            <a:r>
              <a:rPr lang="zh-CN" altLang="en-US" sz="1600"/>
              <a:t>◆自我推销，尽量突出自己的优点和长处。写求职信时不要夸大其词吹嘘自己的工作能力；也毋须妄自菲薄，过分谦卑，以免雇主会觉得你缺乏自信。</a:t>
            </a:r>
            <a:endParaRPr lang="zh-CN" altLang="en-US" sz="1600"/>
          </a:p>
          <a:p>
            <a:r>
              <a:rPr lang="zh-CN" altLang="en-US" sz="1600"/>
              <a:t>◆求职信切勿提及没用的资料，不要批评过去的单位。</a:t>
            </a:r>
            <a:endParaRPr lang="zh-CN" altLang="en-US" sz="1600"/>
          </a:p>
          <a:p>
            <a:r>
              <a:rPr lang="zh-CN" altLang="en-US" sz="1600"/>
              <a:t>◆事先细心阅读招聘广告，搜集有关资料，针对每一项要求来撰写求职信。</a:t>
            </a:r>
            <a:endParaRPr lang="zh-CN" altLang="en-US" sz="1600"/>
          </a:p>
          <a:p>
            <a:r>
              <a:rPr lang="zh-CN" altLang="en-US" sz="1600"/>
              <a:t>◆求职信内容要精简，段落要分明，条理要清晰。</a:t>
            </a:r>
            <a:endParaRPr lang="zh-CN" altLang="en-US" sz="1600"/>
          </a:p>
          <a:p>
            <a:r>
              <a:rPr lang="zh-CN" altLang="en-US" sz="1600"/>
              <a:t>◆求职信语气诚恳，不卑不亢，表现出自信及积极的态度。</a:t>
            </a:r>
            <a:endParaRPr lang="zh-CN" altLang="en-US" sz="1600"/>
          </a:p>
          <a:p>
            <a:r>
              <a:rPr lang="zh-CN" altLang="en-US" sz="1600"/>
              <a:t>◆注意求职信正确的文法，切勿写错别字。</a:t>
            </a:r>
            <a:endParaRPr lang="zh-CN" altLang="en-US" sz="1600"/>
          </a:p>
          <a:p>
            <a:r>
              <a:rPr lang="en-US" altLang="zh-CN" sz="1600"/>
              <a:t>    </a:t>
            </a:r>
            <a:r>
              <a:rPr lang="zh-CN" altLang="en-US" sz="1600"/>
              <a:t>另外，值得注意的是：信纸信封不要折皱或有污渍，更不要有其他公司或酒店的标记或名称；每封求职信在撰写后，要反复检查，确保无误才寄出。否则错漏百出的求职信只会令雇主觉得你粗心大意，没有诚意。</a:t>
            </a:r>
            <a:endParaRPr lang="zh-CN" altLang="en-US" sz="1600"/>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条据类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097915" y="1633855"/>
            <a:ext cx="7518400" cy="3760470"/>
          </a:xfrm>
          <a:prstGeom prst="rect">
            <a:avLst/>
          </a:prstGeom>
        </p:spPr>
        <p:txBody>
          <a:bodyPr wrap="square">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一、条据概述</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（一）条据的含义</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条据是指人们在日常生活和工作中与人交往时通过书面形式把临时要说明的事情写成的便条，或者是财务往来时用文字写成的凭据。条据是一种最常见的应用文体。条据文字简练、形式灵活、省时可靠，在生活和工作中使用的范围也很广泛，为人们沟通信息、联系情况等诸多方面提供了方便。</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（二）条据的分类</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按用途划分，条据可分为说明性条据和凭证性条据两大类。</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4" name="图片 13"/>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30000" r="30000"/>
          <a:stretch>
            <a:fillRect/>
          </a:stretch>
        </p:blipFill>
        <p:spPr>
          <a:xfrm>
            <a:off x="8991600" y="2174875"/>
            <a:ext cx="1880764" cy="31346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图片 2" descr="左1"/>
          <p:cNvPicPr>
            <a:picLocks noChangeAspect="1"/>
          </p:cNvPicPr>
          <p:nvPr>
            <p:custDataLst>
              <p:tags r:id="rId4"/>
            </p:custDataLst>
          </p:nvPr>
        </p:nvPicPr>
        <p:blipFill>
          <a:blip r:embed="rId5"/>
          <a:stretch>
            <a:fillRect/>
          </a:stretch>
        </p:blipFill>
        <p:spPr>
          <a:xfrm>
            <a:off x="652780" y="4161155"/>
            <a:ext cx="2982595" cy="203263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854835" y="2310765"/>
            <a:ext cx="8639810" cy="3315970"/>
          </a:xfrm>
          <a:prstGeom prst="rect">
            <a:avLst/>
          </a:prstGeom>
        </p:spPr>
        <p:txBody>
          <a:bodyPr wrap="square">
            <a:noAutofit/>
          </a:bodyPr>
          <a:p>
            <a:pPr indent="457200" algn="ctr" fontAlgn="auto">
              <a:lnSpc>
                <a:spcPct val="8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推荐信</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l"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詹老师，您好！</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近学期来，班级各方面进步较大，但学习积极性相比去年而言稍有下滑。为了加强同学们的学习性，增强各科目的发展，为此，特向您推荐我们班李× 同学任 1902 班的学习委员。我认为李 × 同学能担任此职。</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请予任用。</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王 ××</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2023 年 04 月 01 日</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病文纠错</a:t>
            </a:r>
            <a:endParaRPr lang="zh-CN" altLang="en-US" b="1">
              <a:solidFill>
                <a:schemeClr val="accent1"/>
              </a:solidFill>
            </a:endParaRPr>
          </a:p>
        </p:txBody>
      </p:sp>
      <p:sp>
        <p:nvSpPr>
          <p:cNvPr id="6" name="文本框 5"/>
          <p:cNvSpPr txBox="1"/>
          <p:nvPr/>
        </p:nvSpPr>
        <p:spPr>
          <a:xfrm>
            <a:off x="1569085" y="1583690"/>
            <a:ext cx="9515475" cy="337185"/>
          </a:xfrm>
          <a:prstGeom prst="rect">
            <a:avLst/>
          </a:prstGeom>
          <a:noFill/>
        </p:spPr>
        <p:txBody>
          <a:bodyPr wrap="square" rtlCol="0" anchor="t">
            <a:spAutoFit/>
          </a:bodyPr>
          <a:p>
            <a:pPr algn="ctr"/>
            <a:r>
              <a:rPr lang="zh-CN" altLang="en-US" sz="1600">
                <a:latin typeface="微软雅黑" panose="020B0503020204020204" charset="-122"/>
                <a:ea typeface="微软雅黑" panose="020B0503020204020204" charset="-122"/>
              </a:rPr>
              <a:t>1. 请找出下列推荐信格式和内容的错误并改正。</a:t>
            </a:r>
            <a:endParaRPr lang="zh-CN" altLang="en-US" sz="1600">
              <a:latin typeface="微软雅黑" panose="020B0503020204020204" charset="-122"/>
              <a:ea typeface="微软雅黑" panose="020B0503020204020204" charset="-122"/>
            </a:endParaRPr>
          </a:p>
        </p:txBody>
      </p:sp>
      <p:pic>
        <p:nvPicPr>
          <p:cNvPr id="4" name="图片 3" descr="左1"/>
          <p:cNvPicPr>
            <a:picLocks noChangeAspect="1"/>
          </p:cNvPicPr>
          <p:nvPr>
            <p:custDataLst>
              <p:tags r:id="rId2"/>
            </p:custDataLst>
          </p:nvPr>
        </p:nvPicPr>
        <p:blipFill>
          <a:blip r:embed="rId3"/>
          <a:stretch>
            <a:fillRect/>
          </a:stretch>
        </p:blipFill>
        <p:spPr>
          <a:xfrm>
            <a:off x="652780" y="3564255"/>
            <a:ext cx="3857625" cy="262953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专用书信类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854835" y="2450465"/>
            <a:ext cx="8639810" cy="3315970"/>
          </a:xfrm>
          <a:prstGeom prst="rect">
            <a:avLst/>
          </a:prstGeom>
        </p:spPr>
        <p:txBody>
          <a:bodyPr wrap="square">
            <a:noAutofit/>
          </a:bodyPr>
          <a:p>
            <a:pPr indent="457200" algn="ctr" fontAlgn="auto">
              <a:lnSpc>
                <a:spcPct val="8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感</a:t>
            </a:r>
            <a:r>
              <a:rPr lang="en-US" b="1" dirty="0">
                <a:solidFill>
                  <a:schemeClr val="accent1"/>
                </a:solidFill>
                <a:latin typeface="微软雅黑" panose="020B0503020204020204" charset="-122"/>
                <a:ea typeface="微软雅黑" panose="020B0503020204020204" charset="-122"/>
                <a:cs typeface="微软雅黑" panose="020B0503020204020204" charset="-122"/>
              </a:rPr>
              <a:t> </a:t>
            </a:r>
            <a:r>
              <a:rPr b="1" dirty="0">
                <a:solidFill>
                  <a:schemeClr val="accent1"/>
                </a:solidFill>
                <a:latin typeface="微软雅黑" panose="020B0503020204020204" charset="-122"/>
                <a:ea typeface="微软雅黑" panose="020B0503020204020204" charset="-122"/>
                <a:cs typeface="微软雅黑" panose="020B0503020204020204" charset="-122"/>
              </a:rPr>
              <a:t>谢</a:t>
            </a:r>
            <a:r>
              <a:rPr lang="en-US" b="1" dirty="0">
                <a:solidFill>
                  <a:schemeClr val="accent1"/>
                </a:solidFill>
                <a:latin typeface="微软雅黑" panose="020B0503020204020204" charset="-122"/>
                <a:ea typeface="微软雅黑" panose="020B0503020204020204" charset="-122"/>
                <a:cs typeface="微软雅黑" panose="020B0503020204020204" charset="-122"/>
              </a:rPr>
              <a:t> </a:t>
            </a:r>
            <a:r>
              <a:rPr b="1" dirty="0">
                <a:solidFill>
                  <a:schemeClr val="accent1"/>
                </a:solidFill>
                <a:latin typeface="微软雅黑" panose="020B0503020204020204" charset="-122"/>
                <a:ea typeface="微软雅黑" panose="020B0503020204020204" charset="-122"/>
                <a:cs typeface="微软雅黑" panose="020B0503020204020204" charset="-122"/>
              </a:rPr>
              <a:t>信</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l"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职校和校长：</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我是 ×× 区一位做小本生意的村民王 ××。我于四月二十八日骑摩托车到市里进货，在行驶的路途中不慎丢失了皮包。皮包内装有票据、身份证等各种资料，还有陆仟元的现金。你校学生黄 × 在回家路上捡到并送到我家里，把皮包交给我的老婆，才回自己的家。在此我向他表示由衷的感谢！</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2023 年 5 月 29 日</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市 ×× 区村民王 ××</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病文纠错</a:t>
            </a:r>
            <a:endParaRPr lang="zh-CN" altLang="en-US" b="1">
              <a:solidFill>
                <a:schemeClr val="accent1"/>
              </a:solidFill>
            </a:endParaRPr>
          </a:p>
        </p:txBody>
      </p:sp>
      <p:sp>
        <p:nvSpPr>
          <p:cNvPr id="6" name="文本框 5"/>
          <p:cNvSpPr txBox="1"/>
          <p:nvPr/>
        </p:nvSpPr>
        <p:spPr>
          <a:xfrm>
            <a:off x="1664335" y="1583690"/>
            <a:ext cx="9515475" cy="337185"/>
          </a:xfrm>
          <a:prstGeom prst="rect">
            <a:avLst/>
          </a:prstGeom>
          <a:noFill/>
        </p:spPr>
        <p:txBody>
          <a:bodyPr wrap="square" rtlCol="0" anchor="t">
            <a:spAutoFit/>
          </a:bodyPr>
          <a:p>
            <a:pPr algn="ctr"/>
            <a:r>
              <a:rPr lang="zh-CN" altLang="en-US" sz="1600">
                <a:latin typeface="微软雅黑" panose="020B0503020204020204" charset="-122"/>
                <a:ea typeface="微软雅黑" panose="020B0503020204020204" charset="-122"/>
              </a:rPr>
              <a:t>2. 请找出下列感谢信格式和内容的错误并改正。</a:t>
            </a:r>
            <a:endParaRPr lang="zh-CN" altLang="en-US" sz="1600">
              <a:latin typeface="微软雅黑" panose="020B0503020204020204" charset="-122"/>
              <a:ea typeface="微软雅黑" panose="020B0503020204020204" charset="-122"/>
            </a:endParaRPr>
          </a:p>
        </p:txBody>
      </p:sp>
      <p:pic>
        <p:nvPicPr>
          <p:cNvPr id="4" name="图片 3" descr="左1"/>
          <p:cNvPicPr>
            <a:picLocks noChangeAspect="1"/>
          </p:cNvPicPr>
          <p:nvPr>
            <p:custDataLst>
              <p:tags r:id="rId2"/>
            </p:custDataLst>
          </p:nvPr>
        </p:nvPicPr>
        <p:blipFill>
          <a:blip r:embed="rId3"/>
          <a:stretch>
            <a:fillRect/>
          </a:stretch>
        </p:blipFill>
        <p:spPr>
          <a:xfrm>
            <a:off x="652780" y="3933190"/>
            <a:ext cx="3315970" cy="226060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a:t>
              </a:r>
              <a:r>
                <a:rPr lang="zh-CN" sz="2400" dirty="0">
                  <a:solidFill>
                    <a:schemeClr val="accent1"/>
                  </a:solidFill>
                  <a:latin typeface="微软雅黑" panose="020B0503020204020204" charset="-122"/>
                  <a:ea typeface="微软雅黑" panose="020B0503020204020204" charset="-122"/>
                  <a:cs typeface="微软雅黑" panose="020B0503020204020204" charset="-122"/>
                  <a:sym typeface="+mn-ea"/>
                </a:rPr>
                <a:t>三</a:t>
              </a: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　申请书、建议书、倡议书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568450" y="1679575"/>
            <a:ext cx="4719320" cy="3760470"/>
          </a:xfrm>
          <a:prstGeom prst="rect">
            <a:avLst/>
          </a:prstGeom>
        </p:spPr>
        <p:txBody>
          <a:bodyPr wrap="square">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一、申请书</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（一）申请书的概念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申请书是个人或集体向组织、机关、企事业单位、社会团体表达愿望、提出某种请求时撰写的一种专用书信。一份申请书只能申请一件事，不能同时申请多件事。</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258685" y="879475"/>
            <a:ext cx="3606800" cy="5165725"/>
          </a:xfrm>
          <a:prstGeom prst="rect">
            <a:avLst/>
          </a:prstGeom>
        </p:spPr>
      </p:pic>
      <p:pic>
        <p:nvPicPr>
          <p:cNvPr id="4" name="图片 3" descr="左1"/>
          <p:cNvPicPr>
            <a:picLocks noChangeAspect="1"/>
          </p:cNvPicPr>
          <p:nvPr>
            <p:custDataLst>
              <p:tags r:id="rId4"/>
            </p:custDataLst>
          </p:nvPr>
        </p:nvPicPr>
        <p:blipFill>
          <a:blip r:embed="rId5"/>
          <a:stretch>
            <a:fillRect/>
          </a:stretch>
        </p:blipFill>
        <p:spPr>
          <a:xfrm>
            <a:off x="652780" y="3564255"/>
            <a:ext cx="3857625" cy="262953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1422400" y="2251075"/>
            <a:ext cx="2912110" cy="647700"/>
          </a:xfrm>
          <a:prstGeom prst="roundRect">
            <a:avLst/>
          </a:prstGeom>
          <a:solidFill>
            <a:srgbClr val="418783"/>
          </a:solidFill>
        </p:spPr>
        <p:txBody>
          <a:bodyPr wrap="square" rtlCol="0" anchor="ctr" anchorCtr="0">
            <a:noAutofit/>
          </a:bodyPr>
          <a:lstStyle/>
          <a:p>
            <a:pPr indent="0" algn="just"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1. 思想政治方面的申请书</a:t>
            </a:r>
            <a:endParaRPr lang="zh-CN" altLang="en-US" dirty="0">
              <a:solidFill>
                <a:schemeClr val="bg1"/>
              </a:solidFill>
              <a:cs typeface="+mn-ea"/>
              <a:sym typeface="+mn-lt"/>
            </a:endParaRPr>
          </a:p>
        </p:txBody>
      </p:sp>
      <p:sp>
        <p:nvSpPr>
          <p:cNvPr id="7" name="文本框 6"/>
          <p:cNvSpPr txBox="1"/>
          <p:nvPr>
            <p:custDataLst>
              <p:tags r:id="rId2"/>
            </p:custDataLst>
          </p:nvPr>
        </p:nvSpPr>
        <p:spPr>
          <a:xfrm>
            <a:off x="1435100" y="3274060"/>
            <a:ext cx="2899410" cy="647700"/>
          </a:xfrm>
          <a:prstGeom prst="roundRect">
            <a:avLst/>
          </a:prstGeom>
          <a:solidFill>
            <a:srgbClr val="418783"/>
          </a:solidFill>
        </p:spPr>
        <p:txBody>
          <a:bodyPr wrap="square" rtlCol="0" anchor="ctr" anchorCtr="0">
            <a:noAutofit/>
          </a:bodyPr>
          <a:lstStyle/>
          <a:p>
            <a:pPr indent="0" algn="just"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2. 工作学习方面的申请书</a:t>
            </a:r>
            <a:endParaRPr lang="zh-CN" altLang="en-US" dirty="0">
              <a:solidFill>
                <a:schemeClr val="bg1"/>
              </a:solidFill>
              <a:cs typeface="+mn-ea"/>
              <a:sym typeface="+mn-lt"/>
            </a:endParaRPr>
          </a:p>
        </p:txBody>
      </p:sp>
      <p:cxnSp>
        <p:nvCxnSpPr>
          <p:cNvPr id="9" name="直接连接符 8"/>
          <p:cNvCxnSpPr/>
          <p:nvPr/>
        </p:nvCxnSpPr>
        <p:spPr>
          <a:xfrm>
            <a:off x="1469390" y="5283200"/>
            <a:ext cx="9173210" cy="0"/>
          </a:xfrm>
          <a:prstGeom prst="line">
            <a:avLst/>
          </a:prstGeom>
          <a:ln>
            <a:solidFill>
              <a:srgbClr val="418783"/>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a:t>
              </a:r>
              <a:r>
                <a:rPr lang="zh-CN" sz="2400" dirty="0">
                  <a:solidFill>
                    <a:schemeClr val="accent1"/>
                  </a:solidFill>
                  <a:latin typeface="微软雅黑" panose="020B0503020204020204" charset="-122"/>
                  <a:ea typeface="微软雅黑" panose="020B0503020204020204" charset="-122"/>
                  <a:cs typeface="微软雅黑" panose="020B0503020204020204" charset="-122"/>
                  <a:sym typeface="+mn-ea"/>
                </a:rPr>
                <a:t>三</a:t>
              </a: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　申请书、建议书、倡议书</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5243830" y="1571625"/>
            <a:ext cx="3148330" cy="368300"/>
          </a:xfrm>
          <a:prstGeom prst="rect">
            <a:avLst/>
          </a:prstGeom>
        </p:spPr>
        <p:txBody>
          <a:bodyPr wrap="square">
            <a:spAutoFit/>
          </a:bodyPr>
          <a:p>
            <a:pPr algn="ctr"/>
            <a:r>
              <a:rPr lang="zh-CN" altLang="en-US" b="1">
                <a:solidFill>
                  <a:schemeClr val="accent1"/>
                </a:solidFill>
                <a:latin typeface="微软雅黑" panose="020B0503020204020204" charset="-122"/>
                <a:ea typeface="微软雅黑" panose="020B0503020204020204" charset="-122"/>
              </a:rPr>
              <a:t>（二）申请书的种类</a:t>
            </a:r>
            <a:endParaRPr lang="zh-CN" altLang="en-US" b="1">
              <a:solidFill>
                <a:schemeClr val="accent1"/>
              </a:solidFill>
              <a:latin typeface="微软雅黑" panose="020B0503020204020204" charset="-122"/>
              <a:ea typeface="微软雅黑" panose="020B0503020204020204" charset="-122"/>
            </a:endParaRPr>
          </a:p>
        </p:txBody>
      </p:sp>
      <p:sp>
        <p:nvSpPr>
          <p:cNvPr id="14" name="矩形 13"/>
          <p:cNvSpPr/>
          <p:nvPr>
            <p:custDataLst>
              <p:tags r:id="rId4"/>
            </p:custDataLst>
          </p:nvPr>
        </p:nvSpPr>
        <p:spPr>
          <a:xfrm>
            <a:off x="4471035" y="2212975"/>
            <a:ext cx="6144895" cy="659765"/>
          </a:xfrm>
          <a:prstGeom prst="rect">
            <a:avLst/>
          </a:prstGeom>
        </p:spPr>
        <p:txBody>
          <a:bodyPr wrap="square">
            <a:noAutofit/>
          </a:bodyPr>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申请人写思想政治方面的申请书通常是为了加入某些进步的党派团体，如申请加入少先队、共青团、共产党等。</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5" name="矩形 14"/>
          <p:cNvSpPr/>
          <p:nvPr>
            <p:custDataLst>
              <p:tags r:id="rId5"/>
            </p:custDataLst>
          </p:nvPr>
        </p:nvSpPr>
        <p:spPr>
          <a:xfrm>
            <a:off x="4518025" y="3145790"/>
            <a:ext cx="6100445" cy="989965"/>
          </a:xfrm>
          <a:prstGeom prst="rect">
            <a:avLst/>
          </a:prstGeom>
        </p:spPr>
        <p:txBody>
          <a:bodyPr wrap="square">
            <a:noAutofit/>
          </a:bodyPr>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工作学习方面的申请书是指申请人在求学或实际工作中遇到问题时，向上级或有关机构提出申请，希望协助解决问题的申请书，如入学申请书、带职进修申请书、工作调动申请书、增加设备申请书、奖学金申请书等。</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6"/>
            </p:custDataLst>
          </p:nvPr>
        </p:nvSpPr>
        <p:spPr>
          <a:xfrm>
            <a:off x="4559300" y="4212590"/>
            <a:ext cx="6040120" cy="812800"/>
          </a:xfrm>
          <a:prstGeom prst="rect">
            <a:avLst/>
          </a:prstGeom>
        </p:spPr>
        <p:txBody>
          <a:bodyPr wrap="square">
            <a:noAutofit/>
          </a:bodyPr>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生活方面的申请书是指申请人在生活中遇到一些问题或困难时，希望得到组织、集体、单位照顾或帮助解决而写的申请书，如福利性住房申请书、结婚申请书或困难补助申请书等。</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custDataLst>
              <p:tags r:id="rId7"/>
            </p:custDataLst>
          </p:nvPr>
        </p:nvSpPr>
        <p:spPr>
          <a:xfrm>
            <a:off x="1435100" y="4218305"/>
            <a:ext cx="2900045" cy="647700"/>
          </a:xfrm>
          <a:prstGeom prst="roundRect">
            <a:avLst/>
          </a:prstGeom>
          <a:solidFill>
            <a:srgbClr val="418783"/>
          </a:solidFill>
        </p:spPr>
        <p:txBody>
          <a:bodyPr wrap="square" rtlCol="0" anchor="ctr" anchorCtr="0">
            <a:noAutofit/>
          </a:bodyPr>
          <a:p>
            <a:pPr indent="0" algn="just"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3. 生活方面的申请书</a:t>
            </a:r>
            <a:endParaRPr lang="zh-CN" altLang="en-US" dirty="0">
              <a:solidFill>
                <a:schemeClr val="bg1"/>
              </a:solidFill>
              <a:cs typeface="+mn-ea"/>
              <a:sym typeface="+mn-lt"/>
            </a:endParaRPr>
          </a:p>
        </p:txBody>
      </p:sp>
      <p:pic>
        <p:nvPicPr>
          <p:cNvPr id="18" name="图片 17" descr="1133"/>
          <p:cNvPicPr>
            <a:picLocks noChangeAspect="1"/>
          </p:cNvPicPr>
          <p:nvPr/>
        </p:nvPicPr>
        <p:blipFill>
          <a:blip r:embed="rId8"/>
          <a:stretch>
            <a:fillRect/>
          </a:stretch>
        </p:blipFill>
        <p:spPr>
          <a:xfrm>
            <a:off x="10343515" y="5184140"/>
            <a:ext cx="1230630" cy="111125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700"/>
                                        <p:tgtEl>
                                          <p:spTgt spid="14"/>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700"/>
                                        <p:tgtEl>
                                          <p:spTgt spid="15"/>
                                        </p:tgtEl>
                                      </p:cBhvr>
                                    </p:animEffect>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7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P spid="14" grpId="0"/>
      <p:bldP spid="15" grpId="0"/>
      <p:bldP spid="1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a:t>
              </a:r>
              <a:r>
                <a:rPr lang="zh-CN" sz="2400" dirty="0">
                  <a:solidFill>
                    <a:schemeClr val="accent1"/>
                  </a:solidFill>
                  <a:latin typeface="微软雅黑" panose="020B0503020204020204" charset="-122"/>
                  <a:ea typeface="微软雅黑" panose="020B0503020204020204" charset="-122"/>
                  <a:cs typeface="微软雅黑" panose="020B0503020204020204" charset="-122"/>
                  <a:sym typeface="+mn-ea"/>
                </a:rPr>
                <a:t>三</a:t>
              </a: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　申请书、建议书、倡议书</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361440" y="1715135"/>
            <a:ext cx="3038475" cy="6870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（三）申请书的结构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p:custDataLst>
              <p:tags r:id="rId2"/>
            </p:custDataLst>
          </p:nvPr>
        </p:nvSpPr>
        <p:spPr>
          <a:xfrm>
            <a:off x="3813810" y="3185160"/>
            <a:ext cx="6826250" cy="1522730"/>
          </a:xfrm>
          <a:prstGeom prst="rect">
            <a:avLst/>
          </a:prstGeom>
        </p:spPr>
        <p:txBody>
          <a:bodyPr wrap="square" anchor="ctr" anchorCtr="0">
            <a:noAutofit/>
          </a:bodyPr>
          <a:p>
            <a:pPr indent="0" fontAlgn="auto">
              <a:lnSpc>
                <a:spcPct val="110000"/>
              </a:lnSpc>
              <a:spcBef>
                <a:spcPts val="0"/>
              </a:spcBef>
              <a:spcAft>
                <a:spcPts val="0"/>
              </a:spcAft>
              <a:buNone/>
            </a:pPr>
            <a:r>
              <a:rPr lang="zh-CN" altLang="en-US" sz="1400" dirty="0">
                <a:cs typeface="+mn-ea"/>
                <a:sym typeface="+mn-lt"/>
              </a:rPr>
              <a:t>（1）称谓。在标题下一行顶格写上接受申请书的部门、组织的名称或有关负责人的姓名，如“×× 党支部”“×× 总经理”。</a:t>
            </a:r>
            <a:endParaRPr lang="zh-CN" altLang="en-US" sz="1400" dirty="0">
              <a:cs typeface="+mn-ea"/>
              <a:sym typeface="+mn-lt"/>
            </a:endParaRPr>
          </a:p>
          <a:p>
            <a:pPr indent="0" fontAlgn="auto">
              <a:lnSpc>
                <a:spcPct val="110000"/>
              </a:lnSpc>
              <a:spcBef>
                <a:spcPts val="0"/>
              </a:spcBef>
              <a:spcAft>
                <a:spcPts val="0"/>
              </a:spcAft>
              <a:buNone/>
            </a:pPr>
            <a:r>
              <a:rPr lang="zh-CN" altLang="en-US" sz="1400" dirty="0">
                <a:cs typeface="+mn-ea"/>
                <a:sym typeface="+mn-lt"/>
              </a:rPr>
              <a:t>（2）主体。主体包括提出申请的具体事项及要求、申请的理由，有时还要表明申请人的态度或提出保证。要求言简意赅，重点突出，理由充分，有理有据。</a:t>
            </a:r>
            <a:endParaRPr lang="zh-CN" altLang="en-US" sz="1400" dirty="0">
              <a:cs typeface="+mn-ea"/>
              <a:sym typeface="+mn-lt"/>
            </a:endParaRPr>
          </a:p>
          <a:p>
            <a:pPr indent="0" fontAlgn="auto">
              <a:lnSpc>
                <a:spcPct val="110000"/>
              </a:lnSpc>
              <a:spcBef>
                <a:spcPts val="0"/>
              </a:spcBef>
              <a:spcAft>
                <a:spcPts val="0"/>
              </a:spcAft>
              <a:buNone/>
            </a:pPr>
            <a:r>
              <a:rPr lang="zh-CN" altLang="en-US" sz="1400" dirty="0">
                <a:cs typeface="+mn-ea"/>
                <a:sym typeface="+mn-lt"/>
              </a:rPr>
              <a:t>（3）结语。结语一般写一些希望批准或表示致敬的话，如“望领导批准”“此致 敬礼”。有些申请书也可以没有单独的结语。</a:t>
            </a:r>
            <a:endParaRPr lang="zh-CN" altLang="en-US" sz="1400" dirty="0">
              <a:cs typeface="+mn-ea"/>
              <a:sym typeface="+mn-lt"/>
            </a:endParaRPr>
          </a:p>
        </p:txBody>
      </p:sp>
      <p:sp>
        <p:nvSpPr>
          <p:cNvPr id="5" name="文本框 4"/>
          <p:cNvSpPr txBox="1"/>
          <p:nvPr>
            <p:custDataLst>
              <p:tags r:id="rId3"/>
            </p:custDataLst>
          </p:nvPr>
        </p:nvSpPr>
        <p:spPr>
          <a:xfrm>
            <a:off x="1748790" y="2535555"/>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01.</a:t>
            </a:r>
            <a:r>
              <a:rPr lang="zh-CN" altLang="en-US" dirty="0">
                <a:solidFill>
                  <a:schemeClr val="bg1"/>
                </a:solidFill>
                <a:cs typeface="+mn-ea"/>
                <a:sym typeface="+mn-lt"/>
              </a:rPr>
              <a:t>标题</a:t>
            </a:r>
            <a:endParaRPr lang="zh-CN" altLang="en-US" dirty="0">
              <a:solidFill>
                <a:schemeClr val="bg1"/>
              </a:solidFill>
              <a:cs typeface="+mn-ea"/>
              <a:sym typeface="+mn-lt"/>
            </a:endParaRPr>
          </a:p>
        </p:txBody>
      </p:sp>
      <p:sp>
        <p:nvSpPr>
          <p:cNvPr id="6" name="文本框 5"/>
          <p:cNvSpPr txBox="1"/>
          <p:nvPr>
            <p:custDataLst>
              <p:tags r:id="rId4"/>
            </p:custDataLst>
          </p:nvPr>
        </p:nvSpPr>
        <p:spPr>
          <a:xfrm>
            <a:off x="3761105" y="2402205"/>
            <a:ext cx="6878955" cy="666115"/>
          </a:xfrm>
          <a:prstGeom prst="rect">
            <a:avLst/>
          </a:prstGeom>
          <a:noFill/>
        </p:spPr>
        <p:txBody>
          <a:bodyPr wrap="square" rtlCol="0" anchor="ctr" anchorCtr="0">
            <a:noAutofit/>
          </a:bodyPr>
          <a:p>
            <a:pPr indent="0" fontAlgn="auto">
              <a:lnSpc>
                <a:spcPct val="100000"/>
              </a:lnSpc>
              <a:spcBef>
                <a:spcPts val="0"/>
              </a:spcBef>
              <a:spcAft>
                <a:spcPts val="0"/>
              </a:spcAft>
              <a:buNone/>
            </a:pPr>
            <a:r>
              <a:rPr lang="en-US" altLang="zh-CN" sz="1400" dirty="0">
                <a:cs typeface="+mn-ea"/>
                <a:sym typeface="+mn-lt"/>
              </a:rPr>
              <a:t>    </a:t>
            </a:r>
            <a:r>
              <a:rPr lang="zh-CN" altLang="en-US" sz="1400" dirty="0">
                <a:cs typeface="+mn-ea"/>
                <a:sym typeface="+mn-lt"/>
              </a:rPr>
              <a:t>申请书的标题在第一行居中的位置，一般直接用“申请书”作为标题。有的标题还可以由事由和文种组成，如“入党申请书”“住房申请书”“转正申请书”等。</a:t>
            </a:r>
            <a:endParaRPr lang="zh-CN" altLang="en-US" sz="1400" dirty="0">
              <a:cs typeface="+mn-ea"/>
              <a:sym typeface="+mn-lt"/>
            </a:endParaRPr>
          </a:p>
        </p:txBody>
      </p:sp>
      <p:sp>
        <p:nvSpPr>
          <p:cNvPr id="12" name="文本框 11"/>
          <p:cNvSpPr txBox="1"/>
          <p:nvPr>
            <p:custDataLst>
              <p:tags r:id="rId5"/>
            </p:custDataLst>
          </p:nvPr>
        </p:nvSpPr>
        <p:spPr>
          <a:xfrm>
            <a:off x="1748790" y="3764193"/>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02.</a:t>
            </a:r>
            <a:r>
              <a:rPr lang="zh-CN" altLang="en-US" dirty="0">
                <a:solidFill>
                  <a:schemeClr val="bg1"/>
                </a:solidFill>
                <a:cs typeface="+mn-ea"/>
                <a:sym typeface="+mn-lt"/>
              </a:rPr>
              <a:t>正文</a:t>
            </a:r>
            <a:endParaRPr lang="zh-CN" altLang="en-US" dirty="0">
              <a:solidFill>
                <a:schemeClr val="bg1"/>
              </a:solidFill>
              <a:cs typeface="+mn-ea"/>
              <a:sym typeface="+mn-lt"/>
            </a:endParaRPr>
          </a:p>
        </p:txBody>
      </p:sp>
      <p:sp>
        <p:nvSpPr>
          <p:cNvPr id="14" name="文本框 13"/>
          <p:cNvSpPr txBox="1"/>
          <p:nvPr>
            <p:custDataLst>
              <p:tags r:id="rId6"/>
            </p:custDataLst>
          </p:nvPr>
        </p:nvSpPr>
        <p:spPr>
          <a:xfrm>
            <a:off x="1748790" y="5014047"/>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300"/>
              </a:spcBef>
              <a:spcAft>
                <a:spcPts val="300"/>
              </a:spcAft>
              <a:buNone/>
            </a:pPr>
            <a:r>
              <a:rPr lang="en-US" altLang="zh-CN" dirty="0">
                <a:solidFill>
                  <a:schemeClr val="bg1"/>
                </a:solidFill>
                <a:cs typeface="+mn-ea"/>
                <a:sym typeface="+mn-lt"/>
              </a:rPr>
              <a:t>03.落款</a:t>
            </a:r>
            <a:endParaRPr lang="en-US" altLang="zh-CN" dirty="0">
              <a:solidFill>
                <a:schemeClr val="bg1"/>
              </a:solidFill>
              <a:cs typeface="+mn-ea"/>
              <a:sym typeface="+mn-lt"/>
            </a:endParaRPr>
          </a:p>
        </p:txBody>
      </p:sp>
      <p:sp>
        <p:nvSpPr>
          <p:cNvPr id="15" name="文本框 14"/>
          <p:cNvSpPr txBox="1"/>
          <p:nvPr>
            <p:custDataLst>
              <p:tags r:id="rId7"/>
            </p:custDataLst>
          </p:nvPr>
        </p:nvSpPr>
        <p:spPr>
          <a:xfrm>
            <a:off x="3927475" y="5013960"/>
            <a:ext cx="6220460" cy="431800"/>
          </a:xfrm>
          <a:prstGeom prst="rect">
            <a:avLst/>
          </a:prstGeom>
          <a:noFill/>
        </p:spPr>
        <p:txBody>
          <a:bodyPr wrap="square" rtlCol="0" anchor="ctr" anchorCtr="0">
            <a:noAutofit/>
          </a:bodyPr>
          <a:p>
            <a:pPr indent="0" fontAlgn="auto">
              <a:lnSpc>
                <a:spcPct val="100000"/>
              </a:lnSpc>
            </a:pPr>
            <a:r>
              <a:rPr lang="zh-CN" altLang="en-US" sz="1400" dirty="0">
                <a:cs typeface="+mn-ea"/>
                <a:sym typeface="+mn-lt"/>
              </a:rPr>
              <a:t>申请书正文的右下方，写上申请人或申请单位的名称，署名下写成文日期。</a:t>
            </a:r>
            <a:endParaRPr lang="zh-CN" altLang="en-US" sz="1400" dirty="0">
              <a:cs typeface="+mn-ea"/>
              <a:sym typeface="+mn-lt"/>
            </a:endParaRPr>
          </a:p>
        </p:txBody>
      </p:sp>
      <p:pic>
        <p:nvPicPr>
          <p:cNvPr id="18" name="图片 17" descr="1133"/>
          <p:cNvPicPr>
            <a:picLocks noChangeAspect="1"/>
          </p:cNvPicPr>
          <p:nvPr>
            <p:custDataLst>
              <p:tags r:id="rId8"/>
            </p:custDataLst>
          </p:nvPr>
        </p:nvPicPr>
        <p:blipFill>
          <a:blip r:embed="rId9"/>
          <a:stretch>
            <a:fillRect/>
          </a:stretch>
        </p:blipFill>
        <p:spPr>
          <a:xfrm>
            <a:off x="9827895" y="4707890"/>
            <a:ext cx="1772285" cy="160020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par>
                          <p:cTn id="8" fill="hold">
                            <p:stCondLst>
                              <p:cond delay="10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a:t>
              </a:r>
              <a:r>
                <a:rPr lang="zh-CN" sz="2400" dirty="0">
                  <a:solidFill>
                    <a:schemeClr val="accent1"/>
                  </a:solidFill>
                  <a:latin typeface="微软雅黑" panose="020B0503020204020204" charset="-122"/>
                  <a:ea typeface="微软雅黑" panose="020B0503020204020204" charset="-122"/>
                  <a:cs typeface="微软雅黑" panose="020B0503020204020204" charset="-122"/>
                  <a:sym typeface="+mn-ea"/>
                </a:rPr>
                <a:t>三</a:t>
              </a: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　申请书、建议书、倡议书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135380" y="1548765"/>
            <a:ext cx="7319010" cy="3760470"/>
          </a:xfrm>
          <a:prstGeom prst="rect">
            <a:avLst/>
          </a:prstGeom>
        </p:spPr>
        <p:txBody>
          <a:bodyPr wrap="square">
            <a:noAutofit/>
          </a:bodyPr>
          <a:p>
            <a:pPr indent="457200" algn="just" fontAlgn="auto">
              <a:lnSpc>
                <a:spcPct val="18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（四）撰写申请书的注意事项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（1）理由充分，内容真实。申请书要有理有据，内容真实可靠，不可夸张、虚构、作假。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（2）语言朴实，感情真实，态度诚恳。申请书要求语言简洁、准确、朴实，不可华而不实、没有重点。感情要真实，态度要诚恳，要凸显申请者的诚意。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（3）对象明确，详略得当。要明确申请对象，根据接受申请书的有关部门或领导所知晓的情况来确定详略。对于其不了解或了解不详细的情况，要详写；反之，则略写。</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30000" r="30000"/>
          <a:stretch>
            <a:fillRect/>
          </a:stretch>
        </p:blipFill>
        <p:spPr>
          <a:xfrm>
            <a:off x="8669655" y="1484619"/>
            <a:ext cx="2494212" cy="41570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a:t>
              </a:r>
              <a:r>
                <a:rPr lang="zh-CN" sz="2400" dirty="0">
                  <a:solidFill>
                    <a:schemeClr val="accent1"/>
                  </a:solidFill>
                  <a:latin typeface="微软雅黑" panose="020B0503020204020204" charset="-122"/>
                  <a:ea typeface="微软雅黑" panose="020B0503020204020204" charset="-122"/>
                  <a:cs typeface="微软雅黑" panose="020B0503020204020204" charset="-122"/>
                  <a:sym typeface="+mn-ea"/>
                </a:rPr>
                <a:t>三</a:t>
              </a: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　申请书、建议书、倡议书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475740" y="1618615"/>
            <a:ext cx="4719955" cy="3760470"/>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二、建议书</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（一）建议书的概念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建议书是指个人、单位或集体向有关部门或上级机关和领导，就某项工作提出某种建议和意见时使用的一种书信类文书。建议书也叫意见书。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6997700" y="1484630"/>
            <a:ext cx="4011295" cy="4365625"/>
          </a:xfrm>
          <a:prstGeom prst="rect">
            <a:avLst/>
          </a:prstGeom>
        </p:spPr>
      </p:pic>
      <p:pic>
        <p:nvPicPr>
          <p:cNvPr id="4" name="图片 3" descr="左1"/>
          <p:cNvPicPr>
            <a:picLocks noChangeAspect="1"/>
          </p:cNvPicPr>
          <p:nvPr>
            <p:custDataLst>
              <p:tags r:id="rId4"/>
            </p:custDataLst>
          </p:nvPr>
        </p:nvPicPr>
        <p:blipFill>
          <a:blip r:embed="rId5"/>
          <a:stretch>
            <a:fillRect/>
          </a:stretch>
        </p:blipFill>
        <p:spPr>
          <a:xfrm>
            <a:off x="652780" y="3564255"/>
            <a:ext cx="3857625" cy="262953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1960245" y="2654300"/>
            <a:ext cx="2122805" cy="431800"/>
          </a:xfrm>
          <a:prstGeom prst="rect">
            <a:avLst/>
          </a:prstGeom>
          <a:solidFill>
            <a:srgbClr val="418783"/>
          </a:solidFill>
        </p:spPr>
        <p:txBody>
          <a:bodyPr wrap="square">
            <a:noAutofit/>
          </a:bodyPr>
          <a:lstStyle/>
          <a:p>
            <a:pPr indent="0" algn="ctr" fontAlgn="auto"/>
            <a:r>
              <a:rPr lang="zh-CN" altLang="en-US" dirty="0">
                <a:solidFill>
                  <a:schemeClr val="bg1"/>
                </a:solidFill>
                <a:cs typeface="+mn-ea"/>
                <a:sym typeface="+mn-lt"/>
              </a:rPr>
              <a:t>1. 群众性</a:t>
            </a:r>
            <a:endParaRPr lang="zh-CN" altLang="en-US" dirty="0">
              <a:solidFill>
                <a:schemeClr val="bg1"/>
              </a:solidFill>
              <a:cs typeface="+mn-ea"/>
              <a:sym typeface="+mn-lt"/>
            </a:endParaRPr>
          </a:p>
        </p:txBody>
      </p:sp>
      <p:sp>
        <p:nvSpPr>
          <p:cNvPr id="5" name="矩形 4"/>
          <p:cNvSpPr/>
          <p:nvPr>
            <p:custDataLst>
              <p:tags r:id="rId2"/>
            </p:custDataLst>
          </p:nvPr>
        </p:nvSpPr>
        <p:spPr>
          <a:xfrm>
            <a:off x="4963160" y="2654300"/>
            <a:ext cx="2086610" cy="431800"/>
          </a:xfrm>
          <a:prstGeom prst="rect">
            <a:avLst/>
          </a:prstGeom>
          <a:solidFill>
            <a:srgbClr val="418783"/>
          </a:solidFill>
        </p:spPr>
        <p:txBody>
          <a:bodyPr wrap="square">
            <a:noAutofit/>
          </a:bodyPr>
          <a:lstStyle/>
          <a:p>
            <a:pPr indent="0" algn="ctr" fontAlgn="auto"/>
            <a:r>
              <a:rPr lang="zh-CN" altLang="en-US" dirty="0">
                <a:solidFill>
                  <a:schemeClr val="bg1"/>
                </a:solidFill>
                <a:cs typeface="+mn-ea"/>
                <a:sym typeface="+mn-lt"/>
              </a:rPr>
              <a:t>2. 多样性</a:t>
            </a:r>
            <a:endParaRPr lang="zh-CN" altLang="en-US" dirty="0">
              <a:solidFill>
                <a:schemeClr val="bg1"/>
              </a:solidFill>
              <a:cs typeface="+mn-ea"/>
              <a:sym typeface="+mn-lt"/>
            </a:endParaRPr>
          </a:p>
        </p:txBody>
      </p:sp>
      <p:sp>
        <p:nvSpPr>
          <p:cNvPr id="7" name="矩形 6"/>
          <p:cNvSpPr/>
          <p:nvPr>
            <p:custDataLst>
              <p:tags r:id="rId3"/>
            </p:custDataLst>
          </p:nvPr>
        </p:nvSpPr>
        <p:spPr>
          <a:xfrm>
            <a:off x="8016875" y="2654300"/>
            <a:ext cx="2023745" cy="431800"/>
          </a:xfrm>
          <a:prstGeom prst="rect">
            <a:avLst/>
          </a:prstGeom>
          <a:solidFill>
            <a:srgbClr val="418783"/>
          </a:solidFill>
        </p:spPr>
        <p:txBody>
          <a:bodyPr wrap="square">
            <a:noAutofit/>
          </a:bodyPr>
          <a:lstStyle/>
          <a:p>
            <a:pPr lvl="0" indent="0" algn="ctr" fontAlgn="auto">
              <a:buClrTx/>
              <a:buSzTx/>
              <a:buFontTx/>
            </a:pPr>
            <a:r>
              <a:rPr lang="zh-CN" altLang="en-US" dirty="0">
                <a:solidFill>
                  <a:schemeClr val="bg1"/>
                </a:solidFill>
                <a:cs typeface="+mn-ea"/>
                <a:sym typeface="+mn-lt"/>
              </a:rPr>
              <a:t>3. 广泛性</a:t>
            </a:r>
            <a:endParaRPr lang="zh-CN" altLang="en-US" dirty="0">
              <a:solidFill>
                <a:schemeClr val="bg1"/>
              </a:solidFill>
              <a:cs typeface="+mn-ea"/>
              <a:sym typeface="+mn-lt"/>
            </a:endParaRPr>
          </a:p>
        </p:txBody>
      </p:sp>
      <p:grpSp>
        <p:nvGrpSpPr>
          <p:cNvPr id="2" name="组合 1"/>
          <p:cNvGrpSpPr/>
          <p:nvPr/>
        </p:nvGrpSpPr>
        <p:grpSpPr>
          <a:xfrm>
            <a:off x="959688" y="729036"/>
            <a:ext cx="8031912" cy="755650"/>
            <a:chOff x="359912" y="182120"/>
            <a:chExt cx="8031912" cy="755650"/>
          </a:xfrm>
        </p:grpSpPr>
        <p:sp>
          <p:nvSpPr>
            <p:cNvPr id="11"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文本框 11"/>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a:t>
              </a:r>
              <a:r>
                <a:rPr lang="zh-CN" sz="2400" dirty="0">
                  <a:solidFill>
                    <a:schemeClr val="accent1"/>
                  </a:solidFill>
                  <a:latin typeface="微软雅黑" panose="020B0503020204020204" charset="-122"/>
                  <a:ea typeface="微软雅黑" panose="020B0503020204020204" charset="-122"/>
                  <a:cs typeface="微软雅黑" panose="020B0503020204020204" charset="-122"/>
                  <a:sym typeface="+mn-ea"/>
                </a:rPr>
                <a:t>三</a:t>
              </a: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　申请书、建议书、倡议书</a:t>
              </a:r>
              <a:endParaRPr lang="en-US" altLang="zh-CN" sz="2400" dirty="0">
                <a:solidFill>
                  <a:srgbClr val="418783"/>
                </a:solidFill>
                <a:cs typeface="+mn-ea"/>
                <a:sym typeface="+mn-lt"/>
              </a:endParaRPr>
            </a:p>
          </p:txBody>
        </p:sp>
      </p:grpSp>
      <p:sp>
        <p:nvSpPr>
          <p:cNvPr id="13" name="矩形 12"/>
          <p:cNvSpPr/>
          <p:nvPr>
            <p:custDataLst>
              <p:tags r:id="rId4"/>
            </p:custDataLst>
          </p:nvPr>
        </p:nvSpPr>
        <p:spPr>
          <a:xfrm>
            <a:off x="1960880" y="1844040"/>
            <a:ext cx="8080375" cy="368300"/>
          </a:xfrm>
          <a:prstGeom prst="rect">
            <a:avLst/>
          </a:prstGeom>
        </p:spPr>
        <p:txBody>
          <a:bodyPr wrap="square">
            <a:spAutoFit/>
          </a:bodyPr>
          <a:p>
            <a:pPr algn="l"/>
            <a:r>
              <a:rPr lang="zh-CN" altLang="en-US" b="1">
                <a:solidFill>
                  <a:schemeClr val="accent1"/>
                </a:solidFill>
                <a:latin typeface="微软雅黑" panose="020B0503020204020204" charset="-122"/>
                <a:ea typeface="微软雅黑" panose="020B0503020204020204" charset="-122"/>
              </a:rPr>
              <a:t>（二）建议书的特点</a:t>
            </a:r>
            <a:endParaRPr lang="zh-CN" altLang="en-US" b="1">
              <a:solidFill>
                <a:schemeClr val="accent1"/>
              </a:solidFill>
              <a:latin typeface="微软雅黑" panose="020B0503020204020204" charset="-122"/>
              <a:ea typeface="微软雅黑" panose="020B0503020204020204" charset="-122"/>
            </a:endParaRPr>
          </a:p>
        </p:txBody>
      </p:sp>
      <p:sp>
        <p:nvSpPr>
          <p:cNvPr id="151" name="文本框 164"/>
          <p:cNvSpPr txBox="1"/>
          <p:nvPr>
            <p:custDataLst>
              <p:tags r:id="rId5"/>
            </p:custDataLst>
          </p:nvPr>
        </p:nvSpPr>
        <p:spPr>
          <a:xfrm>
            <a:off x="1960880" y="3275965"/>
            <a:ext cx="2121535" cy="1599565"/>
          </a:xfrm>
          <a:prstGeom prst="rect">
            <a:avLst/>
          </a:prstGeom>
          <a:noFill/>
          <a:ln w="28575" cmpd="sng">
            <a:solidFill>
              <a:schemeClr val="accent1">
                <a:shade val="50000"/>
              </a:schemeClr>
            </a:solidFill>
            <a:prstDash val="solid"/>
          </a:ln>
        </p:spPr>
        <p:txBody>
          <a:bodyPr wrap="square">
            <a:noAutofit/>
          </a:bodyPr>
          <a:p>
            <a:pPr indent="355600" algn="just" fontAlgn="auto">
              <a:lnSpc>
                <a:spcPct val="120000"/>
              </a:lnSpc>
              <a:spcAft>
                <a:spcPts val="600"/>
              </a:spcAft>
            </a:pPr>
            <a:r>
              <a:rPr sz="1400" dirty="0">
                <a:solidFill>
                  <a:schemeClr val="tx1"/>
                </a:solidFill>
                <a:latin typeface="微软雅黑" panose="020B0503020204020204" charset="-122"/>
                <a:ea typeface="微软雅黑" panose="020B0503020204020204" charset="-122"/>
                <a:cs typeface="微软雅黑" panose="020B0503020204020204" charset="-122"/>
                <a:sym typeface="+mn-ea"/>
              </a:rPr>
              <a:t>任何个人、单位、组织、部门都能以建议书的形式向任何一级单位或领导提出自己的意见或建议。</a:t>
            </a:r>
            <a:endParaRPr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64"/>
          <p:cNvSpPr txBox="1"/>
          <p:nvPr>
            <p:custDataLst>
              <p:tags r:id="rId6"/>
            </p:custDataLst>
          </p:nvPr>
        </p:nvSpPr>
        <p:spPr>
          <a:xfrm>
            <a:off x="4963160" y="3275965"/>
            <a:ext cx="2087245" cy="1599565"/>
          </a:xfrm>
          <a:prstGeom prst="rect">
            <a:avLst/>
          </a:prstGeom>
          <a:noFill/>
          <a:ln w="28575" cmpd="sng">
            <a:solidFill>
              <a:schemeClr val="accent1">
                <a:shade val="50000"/>
              </a:schemeClr>
            </a:solidFill>
            <a:prstDash val="solid"/>
          </a:ln>
        </p:spPr>
        <p:txBody>
          <a:bodyPr wrap="square">
            <a:spAutoFit/>
          </a:bodyPr>
          <a:p>
            <a:pPr indent="355600" algn="just" fontAlgn="auto">
              <a:lnSpc>
                <a:spcPct val="100000"/>
              </a:lnSpc>
              <a:spcAft>
                <a:spcPts val="600"/>
              </a:spcAft>
            </a:pPr>
            <a:r>
              <a:rPr sz="1400" dirty="0">
                <a:solidFill>
                  <a:schemeClr val="tx1"/>
                </a:solidFill>
                <a:latin typeface="微软雅黑" panose="020B0503020204020204" charset="-122"/>
                <a:ea typeface="微软雅黑" panose="020B0503020204020204" charset="-122"/>
                <a:cs typeface="微软雅黑" panose="020B0503020204020204" charset="-122"/>
                <a:sym typeface="+mn-ea"/>
              </a:rPr>
              <a:t>建议书的内容具有多样性，几乎不受任何限制，上至党和国家的方针政策，下至最基层的单位生产、工作、学习和生活，都在建议书内容之列。</a:t>
            </a:r>
            <a:endParaRPr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5" name="文本框 164"/>
          <p:cNvSpPr txBox="1"/>
          <p:nvPr>
            <p:custDataLst>
              <p:tags r:id="rId7"/>
            </p:custDataLst>
          </p:nvPr>
        </p:nvSpPr>
        <p:spPr>
          <a:xfrm>
            <a:off x="8016875" y="3275965"/>
            <a:ext cx="2023745" cy="1599565"/>
          </a:xfrm>
          <a:prstGeom prst="rect">
            <a:avLst/>
          </a:prstGeom>
          <a:noFill/>
          <a:ln w="28575" cmpd="sng">
            <a:solidFill>
              <a:schemeClr val="accent1">
                <a:shade val="50000"/>
              </a:schemeClr>
            </a:solidFill>
            <a:prstDash val="solid"/>
          </a:ln>
        </p:spPr>
        <p:txBody>
          <a:bodyPr wrap="square">
            <a:noAutofit/>
          </a:bodyPr>
          <a:p>
            <a:pPr indent="355600" algn="just" fontAlgn="auto">
              <a:lnSpc>
                <a:spcPct val="120000"/>
              </a:lnSpc>
              <a:spcAft>
                <a:spcPts val="600"/>
              </a:spcAft>
            </a:pPr>
            <a:r>
              <a:rPr sz="1400" dirty="0">
                <a:solidFill>
                  <a:schemeClr val="tx1"/>
                </a:solidFill>
                <a:latin typeface="微软雅黑" panose="020B0503020204020204" charset="-122"/>
                <a:ea typeface="微软雅黑" panose="020B0503020204020204" charset="-122"/>
                <a:cs typeface="微软雅黑" panose="020B0503020204020204" charset="-122"/>
                <a:sym typeface="+mn-ea"/>
              </a:rPr>
              <a:t>建议书建议的对象具有广泛性，各单位、企业都会成为个人或集体建议的接受者，都可以成为人民群众建议的对象。</a:t>
            </a:r>
            <a:endParaRPr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51"/>
                                        </p:tgtEl>
                                        <p:attrNameLst>
                                          <p:attrName>style.visibility</p:attrName>
                                        </p:attrNameLst>
                                      </p:cBhvr>
                                      <p:to>
                                        <p:strVal val="visible"/>
                                      </p:to>
                                    </p:set>
                                    <p:anim calcmode="lin" valueType="num">
                                      <p:cBhvr additive="base">
                                        <p:cTn id="13" dur="500" fill="hold"/>
                                        <p:tgtEl>
                                          <p:spTgt spid="151"/>
                                        </p:tgtEl>
                                        <p:attrNameLst>
                                          <p:attrName>ppt_x</p:attrName>
                                        </p:attrNameLst>
                                      </p:cBhvr>
                                      <p:tavLst>
                                        <p:tav tm="0">
                                          <p:val>
                                            <p:strVal val="#ppt_x"/>
                                          </p:val>
                                        </p:tav>
                                        <p:tav tm="100000">
                                          <p:val>
                                            <p:strVal val="#ppt_x"/>
                                          </p:val>
                                        </p:tav>
                                      </p:tavLst>
                                    </p:anim>
                                    <p:anim calcmode="lin" valueType="num">
                                      <p:cBhvr additive="base">
                                        <p:cTn id="14" dur="500" fill="hold"/>
                                        <p:tgtEl>
                                          <p:spTgt spid="151"/>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P spid="151" grpId="0" bldLvl="0" animBg="1"/>
      <p:bldP spid="14" grpId="0" bldLvl="0" animBg="1"/>
      <p:bldP spid="15"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a:t>
              </a:r>
              <a:r>
                <a:rPr lang="zh-CN" sz="2400" dirty="0">
                  <a:solidFill>
                    <a:schemeClr val="accent1"/>
                  </a:solidFill>
                  <a:latin typeface="微软雅黑" panose="020B0503020204020204" charset="-122"/>
                  <a:ea typeface="微软雅黑" panose="020B0503020204020204" charset="-122"/>
                  <a:cs typeface="微软雅黑" panose="020B0503020204020204" charset="-122"/>
                  <a:sym typeface="+mn-ea"/>
                </a:rPr>
                <a:t>三</a:t>
              </a: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　申请书、建议书、倡议书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4279900" y="1773555"/>
            <a:ext cx="6146800" cy="3760470"/>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（三）建议书的种类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（1）个人建议书。（2）群众建议书。（3）单位建议书。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60000"/>
              </a:lnSpc>
              <a:spcAft>
                <a:spcPts val="600"/>
              </a:spcAf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（四）建议书的要求</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（1）明确建议书接受单位或领导的职权范围。</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（2）要从实际出发，认真负责，不要提过高要求。</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（3）建议内容要科学、合理，尽量提出改进方法和措施。</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（4）语言要朴实，文字要简练，篇幅不宜过长。</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30000" r="30000"/>
          <a:stretch>
            <a:fillRect/>
          </a:stretch>
        </p:blipFill>
        <p:spPr>
          <a:xfrm>
            <a:off x="1423035" y="1697344"/>
            <a:ext cx="2494212" cy="41570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图片 2" descr="33"/>
          <p:cNvPicPr>
            <a:picLocks noChangeAspect="1"/>
          </p:cNvPicPr>
          <p:nvPr>
            <p:custDataLst>
              <p:tags r:id="rId4"/>
            </p:custDataLst>
          </p:nvPr>
        </p:nvPicPr>
        <p:blipFill>
          <a:blip r:embed="rId5"/>
          <a:stretch>
            <a:fillRect/>
          </a:stretch>
        </p:blipFill>
        <p:spPr>
          <a:xfrm>
            <a:off x="7397115" y="4209415"/>
            <a:ext cx="4141470" cy="207518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a:t>
              </a:r>
              <a:r>
                <a:rPr lang="zh-CN" sz="2400" dirty="0">
                  <a:solidFill>
                    <a:schemeClr val="accent1"/>
                  </a:solidFill>
                  <a:latin typeface="微软雅黑" panose="020B0503020204020204" charset="-122"/>
                  <a:ea typeface="微软雅黑" panose="020B0503020204020204" charset="-122"/>
                  <a:cs typeface="微软雅黑" panose="020B0503020204020204" charset="-122"/>
                  <a:sym typeface="+mn-ea"/>
                </a:rPr>
                <a:t>三</a:t>
              </a: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　申请书、建议书、倡议书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484630"/>
            <a:ext cx="9613900" cy="3708400"/>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（五）建议书的结构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建议书一般由标题、称谓、正文、署名和日期五部分组成。</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（1）标题。建议书的标题一般由两种方式构成。一种是单独由文种名构成，如“建议书”；另一种是由文种名和建议的内容共同构成，如“关于××× 的建议书”。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（2）称谓。顶格写明接受建议的单位名称或领导人。</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（3）正文。建议的内容，从第三行空两格开始写。先写提出建议的理由，再写建议的具体内容，提出自己希望得到采纳的内容，如果内容较多，可以分条写。</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（4）署名。在右下角写出建议人的单位和名字。</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（5）日期。写在建议人姓名的下方。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descr="33"/>
          <p:cNvPicPr>
            <a:picLocks noChangeAspect="1"/>
          </p:cNvPicPr>
          <p:nvPr>
            <p:custDataLst>
              <p:tags r:id="rId2"/>
            </p:custDataLst>
          </p:nvPr>
        </p:nvPicPr>
        <p:blipFill>
          <a:blip r:embed="rId3"/>
          <a:stretch>
            <a:fillRect/>
          </a:stretch>
        </p:blipFill>
        <p:spPr>
          <a:xfrm>
            <a:off x="7397115" y="4209415"/>
            <a:ext cx="4141470" cy="207518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条据类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5424170" y="1644015"/>
            <a:ext cx="4877435" cy="420687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二、说明性条据</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（一）说明性条据的种类</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请假条</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（l）请假条的含义。请假条是指因病或因事无法参加某项工作或活动，需要向领导或有关人员说明原因、请求批准的条据。请假条应由本人撰写，若因故由他人代写，应加以说明。</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（2）写作请假条的注意事项。请假条要事先递交；叙述简洁明了，语气婉转谦恭；写清请假原因和请假起讫时间；代写的假条要以第三人称行文，并写清代写者姓名。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custDataLst>
              <p:tags r:id="rId2"/>
            </p:custDataLst>
          </p:nvPr>
        </p:nvPicPr>
        <p:blipFill>
          <a:blip r:embed="rId3"/>
          <a:stretch>
            <a:fillRect/>
          </a:stretch>
        </p:blipFill>
        <p:spPr>
          <a:xfrm>
            <a:off x="1323975" y="1644015"/>
            <a:ext cx="3296285" cy="426339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59688" y="729036"/>
            <a:ext cx="8031912" cy="755650"/>
            <a:chOff x="359912" y="182120"/>
            <a:chExt cx="8031912" cy="755650"/>
          </a:xfrm>
        </p:grpSpPr>
        <p:sp>
          <p:nvSpPr>
            <p:cNvPr id="11"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文本框 11"/>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a:t>
              </a:r>
              <a:r>
                <a:rPr lang="zh-CN" sz="2400" dirty="0">
                  <a:solidFill>
                    <a:schemeClr val="accent1"/>
                  </a:solidFill>
                  <a:latin typeface="微软雅黑" panose="020B0503020204020204" charset="-122"/>
                  <a:ea typeface="微软雅黑" panose="020B0503020204020204" charset="-122"/>
                  <a:cs typeface="微软雅黑" panose="020B0503020204020204" charset="-122"/>
                  <a:sym typeface="+mn-ea"/>
                </a:rPr>
                <a:t>三</a:t>
              </a: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　申请书、建议书、倡议书</a:t>
              </a:r>
              <a:endParaRPr lang="en-US" altLang="zh-CN" sz="2400" dirty="0">
                <a:solidFill>
                  <a:srgbClr val="418783"/>
                </a:solidFill>
                <a:cs typeface="+mn-ea"/>
                <a:sym typeface="+mn-lt"/>
              </a:endParaRPr>
            </a:p>
          </p:txBody>
        </p:sp>
      </p:grpSp>
      <p:sp>
        <p:nvSpPr>
          <p:cNvPr id="2" name="文本框 1"/>
          <p:cNvSpPr txBox="1"/>
          <p:nvPr/>
        </p:nvSpPr>
        <p:spPr>
          <a:xfrm>
            <a:off x="1248410" y="1644015"/>
            <a:ext cx="5697855" cy="3733165"/>
          </a:xfrm>
          <a:prstGeom prst="rect">
            <a:avLst/>
          </a:prstGeom>
          <a:noFill/>
        </p:spPr>
        <p:txBody>
          <a:bodyPr wrap="square" rtlCol="0" anchor="t">
            <a:spAutoFit/>
          </a:bodyPr>
          <a:p>
            <a:pPr>
              <a:lnSpc>
                <a:spcPct val="160000"/>
              </a:lnSpc>
            </a:pPr>
            <a:r>
              <a:rPr lang="en-US" altLang="zh-CN" b="1">
                <a:solidFill>
                  <a:schemeClr val="accent1"/>
                </a:solidFill>
                <a:latin typeface="微软雅黑" panose="020B0503020204020204" charset="-122"/>
                <a:ea typeface="微软雅黑" panose="020B0503020204020204" charset="-122"/>
              </a:rPr>
              <a:t>       </a:t>
            </a:r>
            <a:r>
              <a:rPr lang="zh-CN" altLang="en-US" b="1">
                <a:solidFill>
                  <a:schemeClr val="accent1"/>
                </a:solidFill>
                <a:latin typeface="微软雅黑" panose="020B0503020204020204" charset="-122"/>
                <a:ea typeface="微软雅黑" panose="020B0503020204020204" charset="-122"/>
              </a:rPr>
              <a:t>三、倡议书</a:t>
            </a:r>
            <a:endParaRPr lang="zh-CN" altLang="en-US" b="1">
              <a:solidFill>
                <a:schemeClr val="accent1"/>
              </a:solidFill>
              <a:latin typeface="微软雅黑" panose="020B0503020204020204" charset="-122"/>
              <a:ea typeface="微软雅黑" panose="020B0503020204020204" charset="-122"/>
            </a:endParaRPr>
          </a:p>
          <a:p>
            <a:pPr>
              <a:lnSpc>
                <a:spcPct val="160000"/>
              </a:lnSpc>
            </a:pPr>
            <a:r>
              <a:rPr lang="en-US" altLang="zh-CN" b="1">
                <a:solidFill>
                  <a:schemeClr val="accent1"/>
                </a:solidFill>
                <a:latin typeface="微软雅黑" panose="020B0503020204020204" charset="-122"/>
                <a:ea typeface="微软雅黑" panose="020B0503020204020204" charset="-122"/>
              </a:rPr>
              <a:t>     </a:t>
            </a:r>
            <a:r>
              <a:rPr lang="zh-CN" altLang="en-US" b="1">
                <a:solidFill>
                  <a:schemeClr val="accent1"/>
                </a:solidFill>
                <a:latin typeface="微软雅黑" panose="020B0503020204020204" charset="-122"/>
                <a:ea typeface="微软雅黑" panose="020B0503020204020204" charset="-122"/>
              </a:rPr>
              <a:t>（一）倡议书概念</a:t>
            </a:r>
            <a:endParaRPr lang="zh-CN" altLang="en-US" b="1">
              <a:solidFill>
                <a:schemeClr val="accent1"/>
              </a:solidFill>
              <a:latin typeface="微软雅黑" panose="020B0503020204020204" charset="-122"/>
              <a:ea typeface="微软雅黑" panose="020B0503020204020204" charset="-122"/>
            </a:endParaRPr>
          </a:p>
          <a:p>
            <a:pPr>
              <a:lnSpc>
                <a:spcPct val="160000"/>
              </a:lnSpc>
            </a:pPr>
            <a:r>
              <a:rPr lang="en-US" altLang="zh-CN" sz="1600">
                <a:latin typeface="微软雅黑" panose="020B0503020204020204" charset="-122"/>
                <a:ea typeface="微软雅黑" panose="020B0503020204020204" charset="-122"/>
              </a:rPr>
              <a:t>       </a:t>
            </a:r>
            <a:r>
              <a:rPr lang="zh-CN" altLang="en-US" sz="1600">
                <a:latin typeface="微软雅黑" panose="020B0503020204020204" charset="-122"/>
                <a:ea typeface="微软雅黑" panose="020B0503020204020204" charset="-122"/>
              </a:rPr>
              <a:t>倡议书是机关、团体、单位或某一群体就共同关心的事情向社会、向有关方面公开提出建议与意见，希望对方能够响应，以促进工作顺利进行或公益活动能积极展开时使用的一种公务书信。</a:t>
            </a:r>
            <a:endParaRPr lang="zh-CN" altLang="en-US" sz="1600">
              <a:latin typeface="微软雅黑" panose="020B0503020204020204" charset="-122"/>
              <a:ea typeface="微软雅黑" panose="020B0503020204020204" charset="-122"/>
            </a:endParaRPr>
          </a:p>
          <a:p>
            <a:pPr>
              <a:lnSpc>
                <a:spcPct val="160000"/>
              </a:lnSpc>
            </a:pPr>
            <a:r>
              <a:rPr lang="en-US" altLang="zh-CN" sz="1600">
                <a:latin typeface="微软雅黑" panose="020B0503020204020204" charset="-122"/>
                <a:ea typeface="微软雅黑" panose="020B0503020204020204" charset="-122"/>
              </a:rPr>
              <a:t>       </a:t>
            </a:r>
            <a:r>
              <a:rPr lang="zh-CN" altLang="en-US" sz="1600">
                <a:latin typeface="微软雅黑" panose="020B0503020204020204" charset="-122"/>
                <a:ea typeface="微软雅黑" panose="020B0503020204020204" charset="-122"/>
              </a:rPr>
              <a:t>倡议书带有宣传性、鼓动性、号召性，能在一定范围内调动大家的积极性，使其齐心协力，共同为完成某项任务、做好某项工作而努力。</a:t>
            </a:r>
            <a:endParaRPr lang="zh-CN" altLang="en-US" sz="1600">
              <a:latin typeface="微软雅黑" panose="020B0503020204020204" charset="-122"/>
              <a:ea typeface="微软雅黑" panose="020B0503020204020204" charset="-122"/>
            </a:endParaRPr>
          </a:p>
        </p:txBody>
      </p:sp>
      <p:pic>
        <p:nvPicPr>
          <p:cNvPr id="9" name="图片 8"/>
          <p:cNvPicPr>
            <a:picLocks noChangeAspect="1"/>
          </p:cNvPicPr>
          <p:nvPr>
            <p:custDataLst>
              <p:tags r:id="rId1"/>
            </p:custDataLst>
          </p:nvPr>
        </p:nvPicPr>
        <p:blipFill>
          <a:blip r:embed="rId2"/>
          <a:stretch>
            <a:fillRect/>
          </a:stretch>
        </p:blipFill>
        <p:spPr>
          <a:xfrm>
            <a:off x="7591425" y="879475"/>
            <a:ext cx="3709035" cy="515874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a:t>
              </a:r>
              <a:r>
                <a:rPr lang="zh-CN" sz="2400" dirty="0">
                  <a:solidFill>
                    <a:schemeClr val="accent1"/>
                  </a:solidFill>
                  <a:latin typeface="微软雅黑" panose="020B0503020204020204" charset="-122"/>
                  <a:ea typeface="微软雅黑" panose="020B0503020204020204" charset="-122"/>
                  <a:cs typeface="微软雅黑" panose="020B0503020204020204" charset="-122"/>
                  <a:sym typeface="+mn-ea"/>
                </a:rPr>
                <a:t>三</a:t>
              </a: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　申请书、建议书、倡议书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83970" y="1484630"/>
            <a:ext cx="4312285" cy="4554855"/>
          </a:xfrm>
          <a:prstGeom prst="rect">
            <a:avLst/>
          </a:prstGeom>
        </p:spPr>
        <p:txBody>
          <a:bodyPr wrap="square">
            <a:noAutofit/>
          </a:bodyPr>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（二）倡议书的结构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标题</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可直接以文种“倡议书”为标题；也可由倡议内容和文种构成，如“让人类多一些朋友，爱鸟护鸟保护野生动物倡议书”；还可由单位名称、倡议内容和文种构成，如“教育部、中国文字改革委员会等十五个单位提请大家说普通话的倡议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称谓</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称谓写受倡议书的对象，如“全校同学”“全市青年”等。称谓前可加修饰语，有的称谓放入正文中提及，此处就不写。</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183630" y="2159635"/>
            <a:ext cx="4654550" cy="2538095"/>
          </a:xfrm>
          <a:prstGeom prst="rect">
            <a:avLst/>
          </a:prstGeom>
          <a:noFill/>
        </p:spPr>
        <p:txBody>
          <a:bodyPr wrap="square" rtlCol="0" anchor="t">
            <a:spAutoFit/>
          </a:bodyPr>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3. 正文</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正文写倡议书的内容，首先写明发倡议的目的、原因、形势与背景，然后分条列出倡议的具体事项，写清楚希望大家做什么、怎么做，以便响应者做到心中有数，好采取行动。结语用鼓动性的语言，表示倡议者的决心和希望。</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4. 落款</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落款写倡议书的机关、团体、单位、会议或群体的名称及日期。</a:t>
            </a:r>
            <a:endParaRPr lang="zh-CN" altLang="en-US" sz="1600" dirty="0">
              <a:latin typeface="微软雅黑" panose="020B0503020204020204" charset="-122"/>
              <a:ea typeface="微软雅黑" panose="020B0503020204020204" charset="-122"/>
              <a:cs typeface="微软雅黑" panose="020B0503020204020204" charset="-122"/>
              <a:sym typeface="+mn-ea"/>
            </a:endParaRPr>
          </a:p>
        </p:txBody>
      </p:sp>
      <p:pic>
        <p:nvPicPr>
          <p:cNvPr id="5" name="图片 4" descr="33"/>
          <p:cNvPicPr>
            <a:picLocks noChangeAspect="1"/>
          </p:cNvPicPr>
          <p:nvPr>
            <p:custDataLst>
              <p:tags r:id="rId2"/>
            </p:custDataLst>
          </p:nvPr>
        </p:nvPicPr>
        <p:blipFill>
          <a:blip r:embed="rId3"/>
          <a:stretch>
            <a:fillRect/>
          </a:stretch>
        </p:blipFill>
        <p:spPr>
          <a:xfrm>
            <a:off x="7446010" y="4209415"/>
            <a:ext cx="4141470" cy="207518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a:t>
              </a:r>
              <a:r>
                <a:rPr lang="zh-CN" sz="2400" dirty="0">
                  <a:solidFill>
                    <a:schemeClr val="accent1"/>
                  </a:solidFill>
                  <a:latin typeface="微软雅黑" panose="020B0503020204020204" charset="-122"/>
                  <a:ea typeface="微软雅黑" panose="020B0503020204020204" charset="-122"/>
                  <a:cs typeface="微软雅黑" panose="020B0503020204020204" charset="-122"/>
                  <a:sym typeface="+mn-ea"/>
                </a:rPr>
                <a:t>三</a:t>
              </a: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　申请书、建议书、倡议书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484630"/>
            <a:ext cx="5499735" cy="3708400"/>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（三）倡议书的写作要点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实事求是，符合时代精神</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写倡议书应立足于具体问题、实际需要和实施条件。如果想当然地、不着边际地倡议，写出的倡议书就毫无价值。同时，倡议书内容应当符合时代精神，与国家的基本路线和重大方针政策一致。</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理由充分</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倡议书开篇应交代清楚倡议的背景、目的，用充分的理由使大家信服，从而响应倡议。</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措辞得体</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倡议书篇幅不宜过长，措辞要贴切，情感应真挚，富有鼓动性和感召力。</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16667" r="16667"/>
          <a:stretch>
            <a:fillRect/>
          </a:stretch>
        </p:blipFill>
        <p:spPr>
          <a:xfrm>
            <a:off x="7305858" y="2107113"/>
            <a:ext cx="3531052" cy="3531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22" name="文本框 21"/>
          <p:cNvSpPr txBox="1"/>
          <p:nvPr/>
        </p:nvSpPr>
        <p:spPr>
          <a:xfrm>
            <a:off x="1400977" y="1983662"/>
            <a:ext cx="9407827" cy="1445260"/>
          </a:xfrm>
          <a:prstGeom prst="rect">
            <a:avLst/>
          </a:prstGeom>
          <a:noFill/>
        </p:spPr>
        <p:txBody>
          <a:bodyPr wrap="square" rtlCol="0">
            <a:spAutoFit/>
          </a:bodyPr>
          <a:lstStyle/>
          <a:p>
            <a:pPr algn="ctr" fontAlgn="auto"/>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谢</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谢</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观</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看</a:t>
            </a:r>
            <a:endParaRPr lang="zh-CN" altLang="en-US" sz="8800" kern="100" spc="-1400" dirty="0">
              <a:solidFill>
                <a:schemeClr val="accent1"/>
              </a:solidFill>
              <a:uFillTx/>
              <a:latin typeface="微软雅黑" panose="020B0503020204020204" charset="-122"/>
              <a:ea typeface="微软雅黑" panose="020B0503020204020204" charset="-122"/>
              <a:cs typeface="+mn-ea"/>
              <a:sym typeface="+mn-lt"/>
            </a:endParaRPr>
          </a:p>
        </p:txBody>
      </p:sp>
      <p:sp>
        <p:nvSpPr>
          <p:cNvPr id="23"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amond(in)">
                                      <p:cBhvr>
                                        <p:cTn id="7" dur="2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条据类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002790" y="1721485"/>
            <a:ext cx="7948295" cy="3260725"/>
          </a:xfrm>
          <a:prstGeom prst="rect">
            <a:avLst/>
          </a:prstGeom>
        </p:spPr>
        <p:txBody>
          <a:bodyPr wrap="square">
            <a:noAutofit/>
          </a:bodyPr>
          <a:p>
            <a:pPr indent="457200" algn="ctr"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请</a:t>
            </a:r>
            <a:r>
              <a:rPr lang="en-US" b="1" dirty="0">
                <a:solidFill>
                  <a:schemeClr val="accent1"/>
                </a:solidFill>
                <a:latin typeface="微软雅黑" panose="020B0503020204020204" charset="-122"/>
                <a:ea typeface="微软雅黑" panose="020B0503020204020204" charset="-122"/>
                <a:cs typeface="微软雅黑" panose="020B0503020204020204" charset="-122"/>
              </a:rPr>
              <a:t>  </a:t>
            </a:r>
            <a:r>
              <a:rPr b="1" dirty="0">
                <a:solidFill>
                  <a:schemeClr val="accent1"/>
                </a:solidFill>
                <a:latin typeface="微软雅黑" panose="020B0503020204020204" charset="-122"/>
                <a:ea typeface="微软雅黑" panose="020B0503020204020204" charset="-122"/>
                <a:cs typeface="微软雅黑" panose="020B0503020204020204" charset="-122"/>
              </a:rPr>
              <a:t>假</a:t>
            </a:r>
            <a:r>
              <a:rPr lang="en-US" b="1" dirty="0">
                <a:solidFill>
                  <a:schemeClr val="accent1"/>
                </a:solidFill>
                <a:latin typeface="微软雅黑" panose="020B0503020204020204" charset="-122"/>
                <a:ea typeface="微软雅黑" panose="020B0503020204020204" charset="-122"/>
                <a:cs typeface="微软雅黑" panose="020B0503020204020204" charset="-122"/>
              </a:rPr>
              <a:t>  </a:t>
            </a:r>
            <a:r>
              <a:rPr b="1" dirty="0">
                <a:solidFill>
                  <a:schemeClr val="accent1"/>
                </a:solidFill>
                <a:latin typeface="微软雅黑" panose="020B0503020204020204" charset="-122"/>
                <a:ea typeface="微软雅黑" panose="020B0503020204020204" charset="-122"/>
                <a:cs typeface="微软雅黑" panose="020B0503020204020204" charset="-122"/>
              </a:rPr>
              <a:t>条</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经理：</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由于我父亲于 2021 年 9 月 10 日突然生病住院，且家中暂时无人陪护，我需要抽出两天时间帮其办理相关手续，并将陪护相关事宜安排妥当。因此，本人想于 2021 年 9 月 11 日至 9 月 12 日请假回家处理相关事宜。恳请批准！</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此致</a:t>
            </a:r>
            <a:r>
              <a:rPr lang="en-US" sz="1600" dirty="0">
                <a:solidFill>
                  <a:schemeClr val="tx1"/>
                </a:solidFill>
                <a:latin typeface="仿宋" panose="02010609060101010101" charset="-122"/>
                <a:ea typeface="仿宋" panose="02010609060101010101" charset="-122"/>
                <a:cs typeface="仿宋" panose="02010609060101010101" charset="-122"/>
              </a:rPr>
              <a:t>                                                                                                                                        </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销售部：宋明（签字）</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2021 年 9 月 10 日</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1907540" y="4982210"/>
            <a:ext cx="8667750" cy="614045"/>
          </a:xfrm>
          <a:prstGeom prst="rect">
            <a:avLst/>
          </a:prstGeom>
          <a:noFill/>
        </p:spPr>
        <p:txBody>
          <a:bodyPr wrap="square" rtlCol="0" anchor="t">
            <a:spAutoFit/>
          </a:bodyPr>
          <a:p>
            <a:r>
              <a:rPr lang="en-US" altLang="zh-CN"/>
              <a:t>   </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【评析】该请假条正文写明了请假的原因和时间，语言简洁，态度恳切，用语礼貌，全文格式规范。</a:t>
            </a:r>
            <a:endParaRPr lang="zh-CN" altLang="en-US" sz="16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546225" y="3802380"/>
            <a:ext cx="1142365" cy="386080"/>
          </a:xfrm>
          <a:prstGeom prst="rect">
            <a:avLst/>
          </a:prstGeom>
          <a:noFill/>
        </p:spPr>
        <p:txBody>
          <a:bodyPr wrap="square" rtlCol="0" anchor="t">
            <a:spAutoFit/>
          </a:bodyPr>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latin typeface="仿宋" panose="02010609060101010101" charset="-122"/>
                <a:ea typeface="仿宋" panose="02010609060101010101" charset="-122"/>
                <a:cs typeface="微软雅黑" panose="020B0503020204020204" charset="-122"/>
                <a:sym typeface="+mn-ea"/>
              </a:rPr>
              <a:t>敬礼！</a:t>
            </a:r>
            <a:endParaRPr lang="zh-CN" altLang="en-US" sz="1600" dirty="0">
              <a:latin typeface="仿宋" panose="02010609060101010101" charset="-122"/>
              <a:ea typeface="仿宋" panose="02010609060101010101" charset="-122"/>
              <a:cs typeface="微软雅黑" panose="020B0503020204020204" charset="-122"/>
              <a:sym typeface="+mn-ea"/>
            </a:endParaRPr>
          </a:p>
        </p:txBody>
      </p:sp>
      <p:sp>
        <p:nvSpPr>
          <p:cNvPr id="5" name="文本框 4"/>
          <p:cNvSpPr txBox="1"/>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条据类</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180465" y="1572260"/>
            <a:ext cx="4709795" cy="4458970"/>
          </a:xfrm>
          <a:prstGeom prst="rect">
            <a:avLst/>
          </a:prstGeom>
        </p:spPr>
        <p:txBody>
          <a:bodyPr wrap="square">
            <a:noAutofit/>
          </a:bodyPr>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留言条</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留言条的含义。留言条是指在联系工作、交代任务或访问亲友未遇时，为留下告知话语而写的便条。有事找人，但因故未遇，可写便条说明来访目的及事情的轻重缓急。如有其他事情，也可顺带提及，或约定时间再访，或另约地点会面。</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（2）写作留言条的注意事项。留言条要以容易看到的方式传递，如发送短信等；如果以前没有交往，则要做自我介绍，并留下联系方式。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6227445" y="1868805"/>
            <a:ext cx="5036185" cy="332105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nvPicPr>
        <p:blipFill>
          <a:blip r:embed="rId1"/>
          <a:stretch>
            <a:fillRect/>
          </a:stretch>
        </p:blipFill>
        <p:spPr>
          <a:xfrm>
            <a:off x="7907655" y="4439920"/>
            <a:ext cx="3645535" cy="182689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条据类</a:t>
              </a:r>
              <a:endParaRPr lang="en-US" altLang="zh-CN" sz="2400" dirty="0">
                <a:solidFill>
                  <a:srgbClr val="418783"/>
                </a:solidFill>
                <a:cs typeface="+mn-ea"/>
                <a:sym typeface="+mn-lt"/>
              </a:endParaRPr>
            </a:p>
          </p:txBody>
        </p:sp>
      </p:grpSp>
      <p:sp>
        <p:nvSpPr>
          <p:cNvPr id="13" name="矩形 12"/>
          <p:cNvSpPr/>
          <p:nvPr>
            <p:custDataLst>
              <p:tags r:id="rId2"/>
            </p:custDataLst>
          </p:nvPr>
        </p:nvSpPr>
        <p:spPr>
          <a:xfrm>
            <a:off x="6137275" y="1548765"/>
            <a:ext cx="4620260" cy="3760470"/>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（二）说明性条据的格式与写作方法</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说明性条据的格式可分为五部分：称呼在第一行顶格写，后面加冒号；正文在第二行空两格开始写；祝颂语在正文后另起一行空两格写“此致”，再另起一行顶格写“敬礼”，表示对对方尊重；在正文右下方写自己的姓名；在姓名下方写年月日。</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说明性条据的写法与书信相似，但正文要比书信简练。</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custDataLst>
              <p:tags r:id="rId3"/>
            </p:custDataLst>
          </p:nvPr>
        </p:nvPicPr>
        <p:blipFill>
          <a:blip r:embed="rId4"/>
          <a:stretch>
            <a:fillRect/>
          </a:stretch>
        </p:blipFill>
        <p:spPr>
          <a:xfrm>
            <a:off x="1490345" y="1994535"/>
            <a:ext cx="3576955" cy="343662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01.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02.xml><?xml version="1.0" encoding="utf-8"?>
<p:tagLst xmlns:p="http://schemas.openxmlformats.org/presentationml/2006/main">
  <p:tag name="KSO_WM_DIAGRAM_VIRTUALLY_FRAME" val="{&quot;height&quot;:242.6403937007874,&quot;left&quot;:140.65,&quot;top&quot;:174.2096062992126,&quot;width&quot;:702.1}"/>
</p:tagLst>
</file>

<file path=ppt/tags/tag103.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04.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05.xml><?xml version="1.0" encoding="utf-8"?>
<p:tagLst xmlns:p="http://schemas.openxmlformats.org/presentationml/2006/main">
  <p:tag name="KSO_WM_DIAGRAM_VIRTUALLY_FRAME" val="{&quot;height&quot;:242.6403937007874,&quot;left&quot;:140.65,&quot;top&quot;:174.2096062992126,&quot;width&quot;:702.1}"/>
</p:tagLst>
</file>

<file path=ppt/tags/tag106.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07.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08.xml><?xml version="1.0" encoding="utf-8"?>
<p:tagLst xmlns:p="http://schemas.openxmlformats.org/presentationml/2006/main">
  <p:tag name="KSO_WM_DIAGRAM_VIRTUALLY_FRAME" val="{&quot;height&quot;:242.6403937007874,&quot;left&quot;:140.65,&quot;top&quot;:174.2096062992126,&quot;width&quot;:702.1}"/>
</p:tagLst>
</file>

<file path=ppt/tags/tag109.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1.xml><?xml version="1.0" encoding="utf-8"?>
<p:tagLst xmlns:p="http://schemas.openxmlformats.org/presentationml/2006/main">
  <p:tag name="KSO_WM_SPECIAL_SOURCE" val="bdnull"/>
</p:tagLst>
</file>

<file path=ppt/tags/tag110.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11.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12.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13.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14.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15.xml><?xml version="1.0" encoding="utf-8"?>
<p:tagLst xmlns:p="http://schemas.openxmlformats.org/presentationml/2006/main">
  <p:tag name="KSO_WM_DIAGRAM_VIRTUALLY_FRAME" val="{&quot;height&quot;:242.6403937007874,&quot;left&quot;:140.65,&quot;top&quot;:174.2096062992126,&quot;width&quot;:702.1}"/>
</p:tagLst>
</file>

<file path=ppt/tags/tag116.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17.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18.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19.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23.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24.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25.xml><?xml version="1.0" encoding="utf-8"?>
<p:tagLst xmlns:p="http://schemas.openxmlformats.org/presentationml/2006/main">
  <p:tag name="KSO_WM_BEAUTIFY_FLAG" val=""/>
  <p:tag name="KSO_WM_DIAGRAM_VIRTUALLY_FRAME" val="{&quot;height&quot;:242.6403937007874,&quot;left&quot;:140.65,&quot;top&quot;:174.2096062992126,&quot;width&quot;:702.1}"/>
</p:tagLst>
</file>

<file path=ppt/tags/tag126.xml><?xml version="1.0" encoding="utf-8"?>
<p:tagLst xmlns:p="http://schemas.openxmlformats.org/presentationml/2006/main">
  <p:tag name="KSO_WM_SPECIAL_SOURCE" val="bdnul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SPECIAL_SOURCE" val="bdnul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SPECIAL_SOURCE" val="bdnul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SPECIAL_SOURCE" val="bdnul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 name="KSO_WM_DIAGRAM_VIRTUALLY_FRAME" val="{&quot;height&quot;:222.1,&quot;left&quot;:137.7,&quot;top&quot;:196.95,&quot;width&quot;:668.35}"/>
</p:tagLst>
</file>

<file path=ppt/tags/tag14.xml><?xml version="1.0" encoding="utf-8"?>
<p:tagLst xmlns:p="http://schemas.openxmlformats.org/presentationml/2006/main">
  <p:tag name="KSO_WM_SPECIAL_SOURCE" val="bdnull"/>
</p:tagLst>
</file>

<file path=ppt/tags/tag140.xml><?xml version="1.0" encoding="utf-8"?>
<p:tagLst xmlns:p="http://schemas.openxmlformats.org/presentationml/2006/main">
  <p:tag name="KSO_WM_BEAUTIFY_FLAG" val=""/>
  <p:tag name="KSO_WM_DIAGRAM_VIRTUALLY_FRAME" val="{&quot;height&quot;:222.1,&quot;left&quot;:137.7,&quot;top&quot;:196.95,&quot;width&quot;:668.35}"/>
</p:tagLst>
</file>

<file path=ppt/tags/tag141.xml><?xml version="1.0" encoding="utf-8"?>
<p:tagLst xmlns:p="http://schemas.openxmlformats.org/presentationml/2006/main">
  <p:tag name="KSO_WM_BEAUTIFY_FLAG" val=""/>
  <p:tag name="KSO_WM_DIAGRAM_VIRTUALLY_FRAME" val="{&quot;height&quot;:222.1,&quot;left&quot;:137.7,&quot;top&quot;:196.95,&quot;width&quot;:668.35}"/>
</p:tagLst>
</file>

<file path=ppt/tags/tag142.xml><?xml version="1.0" encoding="utf-8"?>
<p:tagLst xmlns:p="http://schemas.openxmlformats.org/presentationml/2006/main">
  <p:tag name="KSO_WM_BEAUTIFY_FLAG" val=""/>
  <p:tag name="KSO_WM_DIAGRAM_VIRTUALLY_FRAME" val="{&quot;height&quot;:222.1,&quot;left&quot;:137.7,&quot;top&quot;:196.95,&quot;width&quot;:668.35}"/>
</p:tagLst>
</file>

<file path=ppt/tags/tag143.xml><?xml version="1.0" encoding="utf-8"?>
<p:tagLst xmlns:p="http://schemas.openxmlformats.org/presentationml/2006/main">
  <p:tag name="KSO_WM_BEAUTIFY_FLAG" val=""/>
  <p:tag name="KSO_WM_DIAGRAM_VIRTUALLY_FRAME" val="{&quot;height&quot;:222.1,&quot;left&quot;:137.7,&quot;top&quot;:196.95,&quot;width&quot;:668.35}"/>
</p:tagLst>
</file>

<file path=ppt/tags/tag144.xml><?xml version="1.0" encoding="utf-8"?>
<p:tagLst xmlns:p="http://schemas.openxmlformats.org/presentationml/2006/main">
  <p:tag name="KSO_WM_BEAUTIFY_FLAG" val=""/>
  <p:tag name="KSO_WM_DIAGRAM_VIRTUALLY_FRAME" val="{&quot;height&quot;:222.1,&quot;left&quot;:137.7,&quot;top&quot;:196.95,&quot;width&quot;:668.35}"/>
</p:tagLst>
</file>

<file path=ppt/tags/tag145.xml><?xml version="1.0" encoding="utf-8"?>
<p:tagLst xmlns:p="http://schemas.openxmlformats.org/presentationml/2006/main">
  <p:tag name="KSO_WM_BEAUTIFY_FLAG" val=""/>
  <p:tag name="KSO_WM_DIAGRAM_VIRTUALLY_FRAME" val="{&quot;height&quot;:222.1,&quot;left&quot;:137.7,&quot;top&quot;:196.95,&quot;width&quot;:668.35}"/>
</p:tagLst>
</file>

<file path=ppt/tags/tag146.xml><?xml version="1.0" encoding="utf-8"?>
<p:tagLst xmlns:p="http://schemas.openxmlformats.org/presentationml/2006/main">
  <p:tag name="KSO_WM_BEAUTIFY_FLAG" val=""/>
  <p:tag name="KSO_WM_DIAGRAM_VIRTUALLY_FRAME" val="{&quot;height&quot;:222.1,&quot;left&quot;:137.7,&quot;top&quot;:196.95,&quot;width&quot;:668.35}"/>
</p:tagLst>
</file>

<file path=ppt/tags/tag147.xml><?xml version="1.0" encoding="utf-8"?>
<p:tagLst xmlns:p="http://schemas.openxmlformats.org/presentationml/2006/main">
  <p:tag name="KSO_WM_BEAUTIFY_FLAG" val=""/>
  <p:tag name="KSO_WM_DIAGRAM_VIRTUALLY_FRAME" val="{&quot;height&quot;:222.1,&quot;left&quot;:137.7,&quot;top&quot;:196.95,&quot;width&quot;:668.35}"/>
</p:tagLst>
</file>

<file path=ppt/tags/tag148.xml><?xml version="1.0" encoding="utf-8"?>
<p:tagLst xmlns:p="http://schemas.openxmlformats.org/presentationml/2006/main">
  <p:tag name="KSO_WM_BEAUTIFY_FLAG" val=""/>
  <p:tag name="KSO_WM_DIAGRAM_VIRTUALLY_FRAME" val="{&quot;height&quot;:222.1,&quot;left&quot;:137.7,&quot;top&quot;:196.95,&quot;width&quot;:668.35}"/>
</p:tagLst>
</file>

<file path=ppt/tags/tag149.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SPECIAL_SOURCE" val="bdnul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SPECIAL_SOURCE" val="bdnull"/>
</p:tagLst>
</file>

<file path=ppt/tags/tag156.xml><?xml version="1.0" encoding="utf-8"?>
<p:tagLst xmlns:p="http://schemas.openxmlformats.org/presentationml/2006/main">
  <p:tag name="KSO_WM_DIAGRAM_VIRTUALLY_FRAME" val="{&quot;height&quot;:385.1956046958494,&quot;left&quot;:135.1442643747732,&quot;top&quot;:175.88653543307083,&quot;width&quot;:660.9858931055417}"/>
</p:tagLst>
</file>

<file path=ppt/tags/tag157.xml><?xml version="1.0" encoding="utf-8"?>
<p:tagLst xmlns:p="http://schemas.openxmlformats.org/presentationml/2006/main">
  <p:tag name="KSO_WM_BEAUTIFY_FLAG" val=""/>
  <p:tag name="KSO_WM_DIAGRAM_VIRTUALLY_FRAME" val="{&quot;height&quot;:385.1956046958494,&quot;left&quot;:135.1442643747732,&quot;top&quot;:175.88653543307083,&quot;width&quot;:660.9858931055417}"/>
</p:tagLst>
</file>

<file path=ppt/tags/tag158.xml><?xml version="1.0" encoding="utf-8"?>
<p:tagLst xmlns:p="http://schemas.openxmlformats.org/presentationml/2006/main">
  <p:tag name="KSO_WM_BEAUTIFY_FLAG" val=""/>
  <p:tag name="KSO_WM_DIAGRAM_VIRTUALLY_FRAME" val="{&quot;height&quot;:385.1956046958494,&quot;left&quot;:135.1442643747732,&quot;top&quot;:175.88653543307083,&quot;width&quot;:660.9858931055417}"/>
</p:tagLst>
</file>

<file path=ppt/tags/tag159.xml><?xml version="1.0" encoding="utf-8"?>
<p:tagLst xmlns:p="http://schemas.openxmlformats.org/presentationml/2006/main">
  <p:tag name="KSO_WM_DIAGRAM_VIRTUALLY_FRAME" val="{&quot;height&quot;:385.1956046958494,&quot;left&quot;:135.1442643747732,&quot;top&quot;:175.88653543307083,&quot;width&quot;:660.9858931055417}"/>
</p:tagLst>
</file>

<file path=ppt/tags/tag16.xml><?xml version="1.0" encoding="utf-8"?>
<p:tagLst xmlns:p="http://schemas.openxmlformats.org/presentationml/2006/main">
  <p:tag name="KSO_WM_SPECIAL_SOURCE" val="bdnull"/>
</p:tagLst>
</file>

<file path=ppt/tags/tag160.xml><?xml version="1.0" encoding="utf-8"?>
<p:tagLst xmlns:p="http://schemas.openxmlformats.org/presentationml/2006/main">
  <p:tag name="KSO_WM_BEAUTIFY_FLAG" val=""/>
  <p:tag name="KSO_WM_DIAGRAM_VIRTUALLY_FRAME" val="{&quot;height&quot;:385.1956046958494,&quot;left&quot;:135.1442643747732,&quot;top&quot;:175.88653543307083,&quot;width&quot;:660.9858931055417}"/>
</p:tagLst>
</file>

<file path=ppt/tags/tag161.xml><?xml version="1.0" encoding="utf-8"?>
<p:tagLst xmlns:p="http://schemas.openxmlformats.org/presentationml/2006/main">
  <p:tag name="KSO_WM_BEAUTIFY_FLAG" val=""/>
  <p:tag name="KSO_WM_DIAGRAM_VIRTUALLY_FRAME" val="{&quot;height&quot;:385.1956046958494,&quot;left&quot;:135.1442643747732,&quot;top&quot;:175.88653543307083,&quot;width&quot;:660.9858931055417}"/>
</p:tagLst>
</file>

<file path=ppt/tags/tag162.xml><?xml version="1.0" encoding="utf-8"?>
<p:tagLst xmlns:p="http://schemas.openxmlformats.org/presentationml/2006/main">
  <p:tag name="KSO_WM_DIAGRAM_VIRTUALLY_FRAME" val="{&quot;height&quot;:385.1956046958494,&quot;left&quot;:135.1442643747732,&quot;top&quot;:175.88653543307083,&quot;width&quot;:660.9858931055417}"/>
</p:tagLst>
</file>

<file path=ppt/tags/tag163.xml><?xml version="1.0" encoding="utf-8"?>
<p:tagLst xmlns:p="http://schemas.openxmlformats.org/presentationml/2006/main">
  <p:tag name="KSO_WM_BEAUTIFY_FLAG" val=""/>
  <p:tag name="KSO_WM_DIAGRAM_VIRTUALLY_FRAME" val="{&quot;height&quot;:385.1956046958494,&quot;left&quot;:135.1442643747732,&quot;top&quot;:175.88653543307083,&quot;width&quot;:660.9858931055417}"/>
</p:tagLst>
</file>

<file path=ppt/tags/tag164.xml><?xml version="1.0" encoding="utf-8"?>
<p:tagLst xmlns:p="http://schemas.openxmlformats.org/presentationml/2006/main">
  <p:tag name="KSO_WM_BEAUTIFY_FLAG" val=""/>
  <p:tag name="KSO_WM_DIAGRAM_VIRTUALLY_FRAME" val="{&quot;height&quot;:385.1956046958494,&quot;left&quot;:135.1442643747732,&quot;top&quot;:175.88653543307083,&quot;width&quot;:660.9858931055417}"/>
</p:tagLst>
</file>

<file path=ppt/tags/tag165.xml><?xml version="1.0" encoding="utf-8"?>
<p:tagLst xmlns:p="http://schemas.openxmlformats.org/presentationml/2006/main">
  <p:tag name="KSO_WM_DIAGRAM_VIRTUALLY_FRAME" val="{&quot;height&quot;:385.1956046958494,&quot;left&quot;:135.1442643747732,&quot;top&quot;:175.88653543307083,&quot;width&quot;:660.9858931055417}"/>
</p:tagLst>
</file>

<file path=ppt/tags/tag166.xml><?xml version="1.0" encoding="utf-8"?>
<p:tagLst xmlns:p="http://schemas.openxmlformats.org/presentationml/2006/main">
  <p:tag name="KSO_WM_BEAUTIFY_FLAG" val=""/>
  <p:tag name="KSO_WM_DIAGRAM_VIRTUALLY_FRAME" val="{&quot;height&quot;:385.1956046958494,&quot;left&quot;:135.1442643747732,&quot;top&quot;:175.88653543307083,&quot;width&quot;:660.9858931055417}"/>
</p:tagLst>
</file>

<file path=ppt/tags/tag167.xml><?xml version="1.0" encoding="utf-8"?>
<p:tagLst xmlns:p="http://schemas.openxmlformats.org/presentationml/2006/main">
  <p:tag name="KSO_WM_BEAUTIFY_FLAG" val=""/>
  <p:tag name="KSO_WM_DIAGRAM_VIRTUALLY_FRAME" val="{&quot;height&quot;:385.1956046958494,&quot;left&quot;:135.1442643747732,&quot;top&quot;:175.88653543307083,&quot;width&quot;:660.9858931055417}"/>
</p:tagLst>
</file>

<file path=ppt/tags/tag168.xml><?xml version="1.0" encoding="utf-8"?>
<p:tagLst xmlns:p="http://schemas.openxmlformats.org/presentationml/2006/main">
  <p:tag name="KSO_WM_DIAGRAM_VIRTUALLY_FRAME" val="{&quot;height&quot;:418.3956046958494,&quot;left&quot;:113.79425486916698,&quot;top&quot;:142.68653543307082,&quot;width&quot;:682.3359026111478}"/>
</p:tagLst>
</file>

<file path=ppt/tags/tag169.xml><?xml version="1.0" encoding="utf-8"?>
<p:tagLst xmlns:p="http://schemas.openxmlformats.org/presentationml/2006/main">
  <p:tag name="KSO_WM_BEAUTIFY_FLAG" val=""/>
  <p:tag name="KSO_WM_DIAGRAM_VIRTUALLY_FRAME" val="{&quot;height&quot;:418.3956046958494,&quot;left&quot;:113.79425486916698,&quot;top&quot;:142.68653543307082,&quot;width&quot;:682.3359026111478}"/>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 name="KSO_WM_DIAGRAM_VIRTUALLY_FRAME" val="{&quot;height&quot;:418.3956046958494,&quot;left&quot;:113.79425486916698,&quot;top&quot;:142.68653543307082,&quot;width&quot;:682.3359026111478}"/>
</p:tagLst>
</file>

<file path=ppt/tags/tag171.xml><?xml version="1.0" encoding="utf-8"?>
<p:tagLst xmlns:p="http://schemas.openxmlformats.org/presentationml/2006/main">
  <p:tag name="KSO_WM_DIAGRAM_VIRTUALLY_FRAME" val="{&quot;height&quot;:385.1956046958494,&quot;left&quot;:135.1442643747732,&quot;top&quot;:175.88653543307083,&quot;width&quot;:660.9858931055417}"/>
</p:tagLst>
</file>

<file path=ppt/tags/tag172.xml><?xml version="1.0" encoding="utf-8"?>
<p:tagLst xmlns:p="http://schemas.openxmlformats.org/presentationml/2006/main">
  <p:tag name="KSO_WM_BEAUTIFY_FLAG" val=""/>
  <p:tag name="KSO_WM_DIAGRAM_VIRTUALLY_FRAME" val="{&quot;height&quot;:385.1956046958494,&quot;left&quot;:135.1442643747732,&quot;top&quot;:175.88653543307083,&quot;width&quot;:660.9858931055417}"/>
</p:tagLst>
</file>

<file path=ppt/tags/tag173.xml><?xml version="1.0" encoding="utf-8"?>
<p:tagLst xmlns:p="http://schemas.openxmlformats.org/presentationml/2006/main">
  <p:tag name="KSO_WM_BEAUTIFY_FLAG" val=""/>
  <p:tag name="KSO_WM_DIAGRAM_VIRTUALLY_FRAME" val="{&quot;height&quot;:385.1956046958494,&quot;left&quot;:135.1442643747732,&quot;top&quot;:175.88653543307083,&quot;width&quot;:660.9858931055417}"/>
</p:tagLst>
</file>

<file path=ppt/tags/tag174.xml><?xml version="1.0" encoding="utf-8"?>
<p:tagLst xmlns:p="http://schemas.openxmlformats.org/presentationml/2006/main">
  <p:tag name="KSO_WM_DIAGRAM_VIRTUALLY_FRAME" val="{&quot;height&quot;:418.3956046958494,&quot;left&quot;:113.79425486916698,&quot;top&quot;:142.68653543307082,&quot;width&quot;:682.3359026111478}"/>
</p:tagLst>
</file>

<file path=ppt/tags/tag175.xml><?xml version="1.0" encoding="utf-8"?>
<p:tagLst xmlns:p="http://schemas.openxmlformats.org/presentationml/2006/main">
  <p:tag name="KSO_WM_BEAUTIFY_FLAG" val=""/>
  <p:tag name="KSO_WM_DIAGRAM_VIRTUALLY_FRAME" val="{&quot;height&quot;:418.3956046958494,&quot;left&quot;:113.79425486916698,&quot;top&quot;:142.68653543307082,&quot;width&quot;:682.3359026111478}"/>
</p:tagLst>
</file>

<file path=ppt/tags/tag176.xml><?xml version="1.0" encoding="utf-8"?>
<p:tagLst xmlns:p="http://schemas.openxmlformats.org/presentationml/2006/main">
  <p:tag name="KSO_WM_BEAUTIFY_FLAG" val=""/>
  <p:tag name="KSO_WM_DIAGRAM_VIRTUALLY_FRAME" val="{&quot;height&quot;:418.3956046958494,&quot;left&quot;:113.79425486916698,&quot;top&quot;:142.68653543307082,&quot;width&quot;:682.3359026111478}"/>
</p:tagLst>
</file>

<file path=ppt/tags/tag177.xml><?xml version="1.0" encoding="utf-8"?>
<p:tagLst xmlns:p="http://schemas.openxmlformats.org/presentationml/2006/main">
  <p:tag name="KSO_WM_DIAGRAM_VIRTUALLY_FRAME" val="{&quot;height&quot;:385.1956046958494,&quot;left&quot;:135.1442643747732,&quot;top&quot;:175.88653543307083,&quot;width&quot;:660.9858931055417}"/>
</p:tagLst>
</file>

<file path=ppt/tags/tag178.xml><?xml version="1.0" encoding="utf-8"?>
<p:tagLst xmlns:p="http://schemas.openxmlformats.org/presentationml/2006/main">
  <p:tag name="KSO_WM_BEAUTIFY_FLAG" val=""/>
  <p:tag name="KSO_WM_DIAGRAM_VIRTUALLY_FRAME" val="{&quot;height&quot;:385.1956046958494,&quot;left&quot;:135.1442643747732,&quot;top&quot;:175.88653543307083,&quot;width&quot;:660.9858931055417}"/>
</p:tagLst>
</file>

<file path=ppt/tags/tag179.xml><?xml version="1.0" encoding="utf-8"?>
<p:tagLst xmlns:p="http://schemas.openxmlformats.org/presentationml/2006/main">
  <p:tag name="KSO_WM_BEAUTIFY_FLAG" val=""/>
  <p:tag name="KSO_WM_DIAGRAM_VIRTUALLY_FRAME" val="{&quot;height&quot;:385.1956046958494,&quot;left&quot;:135.1442643747732,&quot;top&quot;:175.88653543307083,&quot;width&quot;:660.9858931055417}"/>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SPECIAL_SOURCE" val="bdnul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 name="KSO_WM_DIAGRAM_VIRTUALLY_FRAME" val="{&quot;height&quot;:222.1,&quot;left&quot;:137.7,&quot;top&quot;:196.95,&quot;width&quot;:684.05}"/>
</p:tagLst>
</file>

<file path=ppt/tags/tag184.xml><?xml version="1.0" encoding="utf-8"?>
<p:tagLst xmlns:p="http://schemas.openxmlformats.org/presentationml/2006/main">
  <p:tag name="KSO_WM_BEAUTIFY_FLAG" val=""/>
  <p:tag name="KSO_WM_DIAGRAM_VIRTUALLY_FRAME" val="{&quot;height&quot;:222.1,&quot;left&quot;:137.7,&quot;top&quot;:196.95,&quot;width&quot;:684.05}"/>
</p:tagLst>
</file>

<file path=ppt/tags/tag185.xml><?xml version="1.0" encoding="utf-8"?>
<p:tagLst xmlns:p="http://schemas.openxmlformats.org/presentationml/2006/main">
  <p:tag name="KSO_WM_BEAUTIFY_FLAG" val=""/>
  <p:tag name="KSO_WM_DIAGRAM_VIRTUALLY_FRAME" val="{&quot;height&quot;:222.1,&quot;left&quot;:137.7,&quot;top&quot;:196.95,&quot;width&quot;:684.05}"/>
</p:tagLst>
</file>

<file path=ppt/tags/tag186.xml><?xml version="1.0" encoding="utf-8"?>
<p:tagLst xmlns:p="http://schemas.openxmlformats.org/presentationml/2006/main">
  <p:tag name="KSO_WM_BEAUTIFY_FLAG" val=""/>
  <p:tag name="KSO_WM_DIAGRAM_VIRTUALLY_FRAME" val="{&quot;height&quot;:222.1,&quot;left&quot;:137.7,&quot;top&quot;:196.95,&quot;width&quot;:684.05}"/>
</p:tagLst>
</file>

<file path=ppt/tags/tag187.xml><?xml version="1.0" encoding="utf-8"?>
<p:tagLst xmlns:p="http://schemas.openxmlformats.org/presentationml/2006/main">
  <p:tag name="KSO_WM_BEAUTIFY_FLAG" val=""/>
  <p:tag name="KSO_WM_DIAGRAM_VIRTUALLY_FRAME" val="{&quot;height&quot;:222.1,&quot;left&quot;:137.7,&quot;top&quot;:196.95,&quot;width&quot;:684.05}"/>
</p:tagLst>
</file>

<file path=ppt/tags/tag188.xml><?xml version="1.0" encoding="utf-8"?>
<p:tagLst xmlns:p="http://schemas.openxmlformats.org/presentationml/2006/main">
  <p:tag name="KSO_WM_BEAUTIFY_FLAG" val=""/>
  <p:tag name="KSO_WM_DIAGRAM_VIRTUALLY_FRAME" val="{&quot;height&quot;:222.1,&quot;left&quot;:137.7,&quot;top&quot;:196.95,&quot;width&quot;:684.05}"/>
</p:tagLst>
</file>

<file path=ppt/tags/tag189.xml><?xml version="1.0" encoding="utf-8"?>
<p:tagLst xmlns:p="http://schemas.openxmlformats.org/presentationml/2006/main">
  <p:tag name="KSO_WM_BEAUTIFY_FLAG" val=""/>
  <p:tag name="KSO_WM_DIAGRAM_VIRTUALLY_FRAME" val="{&quot;height&quot;:222.1,&quot;left&quot;:137.7,&quot;top&quot;:196.95,&quot;width&quot;:684.05}"/>
</p:tagLst>
</file>

<file path=ppt/tags/tag19.xml><?xml version="1.0" encoding="utf-8"?>
<p:tagLst xmlns:p="http://schemas.openxmlformats.org/presentationml/2006/main">
  <p:tag name="KSO_WM_SPECIAL_SOURCE" val="bdnull"/>
</p:tagLst>
</file>

<file path=ppt/tags/tag190.xml><?xml version="1.0" encoding="utf-8"?>
<p:tagLst xmlns:p="http://schemas.openxmlformats.org/presentationml/2006/main">
  <p:tag name="KSO_WM_BEAUTIFY_FLAG" val=""/>
  <p:tag name="KSO_WM_DIAGRAM_VIRTUALLY_FRAME" val="{&quot;height&quot;:222.1,&quot;left&quot;:137.7,&quot;top&quot;:196.95,&quot;width&quot;:684.05}"/>
</p:tagLst>
</file>

<file path=ppt/tags/tag191.xml><?xml version="1.0" encoding="utf-8"?>
<p:tagLst xmlns:p="http://schemas.openxmlformats.org/presentationml/2006/main">
  <p:tag name="KSO_WM_BEAUTIFY_FLAG" val=""/>
  <p:tag name="KSO_WM_DIAGRAM_VIRTUALLY_FRAME" val="{&quot;height&quot;:222.1,&quot;left&quot;:137.7,&quot;top&quot;:196.95,&quot;width&quot;:684.05}"/>
</p:tagLst>
</file>

<file path=ppt/tags/tag192.xml><?xml version="1.0" encoding="utf-8"?>
<p:tagLst xmlns:p="http://schemas.openxmlformats.org/presentationml/2006/main">
  <p:tag name="KSO_WM_BEAUTIFY_FLAG" val=""/>
  <p:tag name="KSO_WM_DIAGRAM_VIRTUALLY_FRAME" val="{&quot;height&quot;:222.1,&quot;left&quot;:137.7,&quot;top&quot;:196.95,&quot;width&quot;:684.05}"/>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SPECIAL_SOURCE" val="bdnul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SPECIAL_SOURCE" val="bdnul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SPECIAL_SOURCE" val="bdnul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SPECIAL_SOURCE" val="bdnul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 name="KSO_WM_DIAGRAM_VIRTUALLY_FRAME" val="{&quot;height&quot;:222.1,&quot;left&quot;:137.7,&quot;top&quot;:196.95,&quot;width&quot;:684.05}"/>
</p:tagLst>
</file>

<file path=ppt/tags/tag207.xml><?xml version="1.0" encoding="utf-8"?>
<p:tagLst xmlns:p="http://schemas.openxmlformats.org/presentationml/2006/main">
  <p:tag name="KSO_WM_BEAUTIFY_FLAG" val=""/>
  <p:tag name="KSO_WM_DIAGRAM_VIRTUALLY_FRAME" val="{&quot;height&quot;:222.1,&quot;left&quot;:137.7,&quot;top&quot;:196.95,&quot;width&quot;:684.05}"/>
</p:tagLst>
</file>

<file path=ppt/tags/tag208.xml><?xml version="1.0" encoding="utf-8"?>
<p:tagLst xmlns:p="http://schemas.openxmlformats.org/presentationml/2006/main">
  <p:tag name="KSO_WM_BEAUTIFY_FLAG" val=""/>
  <p:tag name="KSO_WM_DIAGRAM_VIRTUALLY_FRAME" val="{&quot;height&quot;:222.1,&quot;left&quot;:137.7,&quot;top&quot;:196.95,&quot;width&quot;:684.05}"/>
</p:tagLst>
</file>

<file path=ppt/tags/tag209.xml><?xml version="1.0" encoding="utf-8"?>
<p:tagLst xmlns:p="http://schemas.openxmlformats.org/presentationml/2006/main">
  <p:tag name="KSO_WM_BEAUTIFY_FLAG" val=""/>
  <p:tag name="KSO_WM_DIAGRAM_VIRTUALLY_FRAME" val="{&quot;height&quot;:222.1,&quot;left&quot;:137.7,&quot;top&quot;:196.95,&quot;width&quot;:684.05}"/>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 name="KSO_WM_DIAGRAM_VIRTUALLY_FRAME" val="{&quot;height&quot;:222.1,&quot;left&quot;:137.7,&quot;top&quot;:196.95,&quot;width&quot;:684.05}"/>
</p:tagLst>
</file>

<file path=ppt/tags/tag211.xml><?xml version="1.0" encoding="utf-8"?>
<p:tagLst xmlns:p="http://schemas.openxmlformats.org/presentationml/2006/main">
  <p:tag name="KSO_WM_BEAUTIFY_FLAG" val=""/>
  <p:tag name="KSO_WM_DIAGRAM_VIRTUALLY_FRAME" val="{&quot;height&quot;:222.1,&quot;left&quot;:137.7,&quot;top&quot;:196.95,&quot;width&quot;:684.05}"/>
</p:tagLst>
</file>

<file path=ppt/tags/tag212.xml><?xml version="1.0" encoding="utf-8"?>
<p:tagLst xmlns:p="http://schemas.openxmlformats.org/presentationml/2006/main">
  <p:tag name="KSO_WM_BEAUTIFY_FLAG" val=""/>
  <p:tag name="KSO_WM_DIAGRAM_VIRTUALLY_FRAME" val="{&quot;height&quot;:222.1,&quot;left&quot;:137.7,&quot;top&quot;:196.95,&quot;width&quot;:684.05}"/>
</p:tagLst>
</file>

<file path=ppt/tags/tag213.xml><?xml version="1.0" encoding="utf-8"?>
<p:tagLst xmlns:p="http://schemas.openxmlformats.org/presentationml/2006/main">
  <p:tag name="KSO_WM_BEAUTIFY_FLAG" val=""/>
  <p:tag name="KSO_WM_DIAGRAM_VIRTUALLY_FRAME" val="{&quot;height&quot;:222.1,&quot;left&quot;:137.7,&quot;top&quot;:196.95,&quot;width&quot;:684.05}"/>
</p:tagLst>
</file>

<file path=ppt/tags/tag214.xml><?xml version="1.0" encoding="utf-8"?>
<p:tagLst xmlns:p="http://schemas.openxmlformats.org/presentationml/2006/main">
  <p:tag name="KSO_WM_SPECIAL_SOURCE" val="bdnul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SPECIAL_SOURCE" val="bdnul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SPECIAL_SOURCE" val="bdnull"/>
</p:tagLst>
</file>

<file path=ppt/tags/tag220.xml><?xml version="1.0" encoding="utf-8"?>
<p:tagLst xmlns:p="http://schemas.openxmlformats.org/presentationml/2006/main">
  <p:tag name="KSO_WM_SPECIAL_SOURCE" val="bdnul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SPECIAL_SOURCE" val="bdnul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 name="KSO_WM_DIAGRAM_VIRTUALLY_FRAME" val="{&quot;height&quot;:263.6,&quot;left&quot;:137.7,&quot;top&quot;:196.95,&quot;width&quot;:731.15}"/>
</p:tagLst>
</file>

<file path=ppt/tags/tag227.xml><?xml version="1.0" encoding="utf-8"?>
<p:tagLst xmlns:p="http://schemas.openxmlformats.org/presentationml/2006/main">
  <p:tag name="KSO_WM_BEAUTIFY_FLAG" val=""/>
  <p:tag name="KSO_WM_DIAGRAM_VIRTUALLY_FRAME" val="{&quot;height&quot;:263.6,&quot;left&quot;:137.7,&quot;top&quot;:196.95,&quot;width&quot;:731.15}"/>
</p:tagLst>
</file>

<file path=ppt/tags/tag228.xml><?xml version="1.0" encoding="utf-8"?>
<p:tagLst xmlns:p="http://schemas.openxmlformats.org/presentationml/2006/main">
  <p:tag name="KSO_WM_BEAUTIFY_FLAG" val=""/>
  <p:tag name="KSO_WM_DIAGRAM_VIRTUALLY_FRAME" val="{&quot;height&quot;:263.6,&quot;left&quot;:137.7,&quot;top&quot;:196.95,&quot;width&quot;:731.15}"/>
</p:tagLst>
</file>

<file path=ppt/tags/tag229.xml><?xml version="1.0" encoding="utf-8"?>
<p:tagLst xmlns:p="http://schemas.openxmlformats.org/presentationml/2006/main">
  <p:tag name="KSO_WM_BEAUTIFY_FLAG" val=""/>
  <p:tag name="KSO_WM_DIAGRAM_VIRTUALLY_FRAME" val="{&quot;height&quot;:263.6,&quot;left&quot;:137.7,&quot;top&quot;:196.95,&quot;width&quot;:731.15}"/>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 name="KSO_WM_DIAGRAM_VIRTUALLY_FRAME" val="{&quot;height&quot;:263.6,&quot;left&quot;:137.7,&quot;top&quot;:196.95,&quot;width&quot;:731.15}"/>
</p:tagLst>
</file>

<file path=ppt/tags/tag231.xml><?xml version="1.0" encoding="utf-8"?>
<p:tagLst xmlns:p="http://schemas.openxmlformats.org/presentationml/2006/main">
  <p:tag name="KSO_WM_BEAUTIFY_FLAG" val=""/>
  <p:tag name="KSO_WM_DIAGRAM_VIRTUALLY_FRAME" val="{&quot;height&quot;:263.6,&quot;left&quot;:137.7,&quot;top&quot;:196.95,&quot;width&quot;:731.15}"/>
</p:tagLst>
</file>

<file path=ppt/tags/tag232.xml><?xml version="1.0" encoding="utf-8"?>
<p:tagLst xmlns:p="http://schemas.openxmlformats.org/presentationml/2006/main">
  <p:tag name="KSO_WM_BEAUTIFY_FLAG" val=""/>
  <p:tag name="KSO_WM_DIAGRAM_VIRTUALLY_FRAME" val="{&quot;height&quot;:263.6,&quot;left&quot;:137.7,&quot;top&quot;:196.95,&quot;width&quot;:731.15}"/>
</p:tagLst>
</file>

<file path=ppt/tags/tag233.xml><?xml version="1.0" encoding="utf-8"?>
<p:tagLst xmlns:p="http://schemas.openxmlformats.org/presentationml/2006/main">
  <p:tag name="KSO_WM_BEAUTIFY_FLAG" val=""/>
  <p:tag name="KSO_WM_DIAGRAM_VIRTUALLY_FRAME" val="{&quot;height&quot;:263.6,&quot;left&quot;:137.7,&quot;top&quot;:196.95,&quot;width&quot;:731.15}"/>
</p:tagLst>
</file>

<file path=ppt/tags/tag234.xml><?xml version="1.0" encoding="utf-8"?>
<p:tagLst xmlns:p="http://schemas.openxmlformats.org/presentationml/2006/main">
  <p:tag name="KSO_WM_BEAUTIFY_FLAG" val=""/>
  <p:tag name="KSO_WM_DIAGRAM_VIRTUALLY_FRAME" val="{&quot;height&quot;:263.6,&quot;left&quot;:137.7,&quot;top&quot;:196.95,&quot;width&quot;:731.15}"/>
</p:tagLst>
</file>

<file path=ppt/tags/tag235.xml><?xml version="1.0" encoding="utf-8"?>
<p:tagLst xmlns:p="http://schemas.openxmlformats.org/presentationml/2006/main">
  <p:tag name="KSO_WM_BEAUTIFY_FLAG" val=""/>
  <p:tag name="KSO_WM_DIAGRAM_VIRTUALLY_FRAME" val="{&quot;height&quot;:263.6,&quot;left&quot;:137.7,&quot;top&quot;:196.95,&quot;width&quot;:731.15}"/>
</p:tagLst>
</file>

<file path=ppt/tags/tag236.xml><?xml version="1.0" encoding="utf-8"?>
<p:tagLst xmlns:p="http://schemas.openxmlformats.org/presentationml/2006/main">
  <p:tag name="KSO_WM_SPECIAL_SOURCE" val="bdnul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SPECIAL_SOURCE" val="bdnull"/>
</p:tagLst>
</file>

<file path=ppt/tags/tag24.xml><?xml version="1.0" encoding="utf-8"?>
<p:tagLst xmlns:p="http://schemas.openxmlformats.org/presentationml/2006/main">
  <p:tag name="KSO_WM_SPECIAL_SOURCE" val="bdnul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SPECIAL_SOURCE" val="bdnul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SPECIAL_SOURCE" val="bdnul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SPECIAL_SOURCE" val="bdnul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SPECIAL_SOURCE" val="bdnul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SPECIAL_SOURCE" val="bdnul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SPECIAL_SOURCE" val="bdnul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SPECIAL_SOURCE" val="bdnul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DIAGRAM_VIRTUALLY_FRAME" val="{&quot;height&quot;:316.41175874658677,&quot;left&quot;:100,&quot;top&quot;:169.43824125341328,&quot;width&quot;:792.7}"/>
</p:tagLst>
</file>

<file path=ppt/tags/tag264.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65.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66.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67.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68.xml><?xml version="1.0" encoding="utf-8"?>
<p:tagLst xmlns:p="http://schemas.openxmlformats.org/presentationml/2006/main">
  <p:tag name="KSO_WM_DIAGRAM_VIRTUALLY_FRAME" val="{&quot;height&quot;:316.41175874658677,&quot;left&quot;:100,&quot;top&quot;:169.43824125341328,&quot;width&quot;:792.7}"/>
</p:tagLst>
</file>

<file path=ppt/tags/tag269.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71.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72.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73.xml><?xml version="1.0" encoding="utf-8"?>
<p:tagLst xmlns:p="http://schemas.openxmlformats.org/presentationml/2006/main">
  <p:tag name="KSO_WM_DIAGRAM_VIRTUALLY_FRAME" val="{&quot;height&quot;:316.41175874658677,&quot;left&quot;:100,&quot;top&quot;:169.43824125341328,&quot;width&quot;:792.7}"/>
</p:tagLst>
</file>

<file path=ppt/tags/tag274.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75.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76.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77.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78.xml><?xml version="1.0" encoding="utf-8"?>
<p:tagLst xmlns:p="http://schemas.openxmlformats.org/presentationml/2006/main">
  <p:tag name="KSO_WM_DIAGRAM_VIRTUALLY_FRAME" val="{&quot;height&quot;:316.41175874658677,&quot;left&quot;:100,&quot;top&quot;:169.43824125341328,&quot;width&quot;:792.7}"/>
</p:tagLst>
</file>

<file path=ppt/tags/tag279.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8.xml><?xml version="1.0" encoding="utf-8"?>
<p:tagLst xmlns:p="http://schemas.openxmlformats.org/presentationml/2006/main">
  <p:tag name="KSO_WM_SPECIAL_SOURCE" val="bdnull"/>
</p:tagLst>
</file>

<file path=ppt/tags/tag280.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81.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82.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83.xml><?xml version="1.0" encoding="utf-8"?>
<p:tagLst xmlns:p="http://schemas.openxmlformats.org/presentationml/2006/main">
  <p:tag name="KSO_WM_DIAGRAM_VIRTUALLY_FRAME" val="{&quot;height&quot;:316.41175874658677,&quot;left&quot;:100,&quot;top&quot;:169.43824125341328,&quot;width&quot;:792.7}"/>
</p:tagLst>
</file>

<file path=ppt/tags/tag284.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85.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86.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87.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88.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89.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91.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92.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93.xml><?xml version="1.0" encoding="utf-8"?>
<p:tagLst xmlns:p="http://schemas.openxmlformats.org/presentationml/2006/main">
  <p:tag name="KSO_WM_SPECIAL_SOURCE" val="bdnul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SPECIAL_SOURCE" val="bdnul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SPECIAL_SOURCE" val="bdnul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SPECIAL_SOURCE" val="bdnul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SPECIAL_SOURCE" val="bdnul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SPECIAL_SOURCE" val="bdnul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SPECIAL_SOURCE" val="bdnull"/>
</p:tagLst>
</file>

<file path=ppt/tags/tag312.xml><?xml version="1.0" encoding="utf-8"?>
<p:tagLst xmlns:p="http://schemas.openxmlformats.org/presentationml/2006/main">
  <p:tag name="KSO_WM_DIAGRAM_VIRTUALLY_FRAME" val="{&quot;height&quot;:239.15,&quot;left&quot;:112,&quot;top&quot;:162.85,&quot;width&quot;:761.05}"/>
</p:tagLst>
</file>

<file path=ppt/tags/tag313.xml><?xml version="1.0" encoding="utf-8"?>
<p:tagLst xmlns:p="http://schemas.openxmlformats.org/presentationml/2006/main">
  <p:tag name="KSO_WM_DIAGRAM_VIRTUALLY_FRAME" val="{&quot;height&quot;:239.15,&quot;left&quot;:112,&quot;top&quot;:162.85,&quot;width&quot;:761.05}"/>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 name="KSO_WM_DIAGRAM_VIRTUALLY_FRAME" val="{&quot;height&quot;:239.15,&quot;left&quot;:112,&quot;top&quot;:162.85,&quot;width&quot;:761.05}"/>
</p:tagLst>
</file>

<file path=ppt/tags/tag316.xml><?xml version="1.0" encoding="utf-8"?>
<p:tagLst xmlns:p="http://schemas.openxmlformats.org/presentationml/2006/main">
  <p:tag name="KSO_WM_BEAUTIFY_FLAG" val=""/>
  <p:tag name="KSO_WM_DIAGRAM_VIRTUALLY_FRAME" val="{&quot;height&quot;:239.15,&quot;left&quot;:112,&quot;top&quot;:162.85,&quot;width&quot;:761.05}"/>
</p:tagLst>
</file>

<file path=ppt/tags/tag317.xml><?xml version="1.0" encoding="utf-8"?>
<p:tagLst xmlns:p="http://schemas.openxmlformats.org/presentationml/2006/main">
  <p:tag name="KSO_WM_BEAUTIFY_FLAG" val=""/>
  <p:tag name="KSO_WM_DIAGRAM_VIRTUALLY_FRAME" val="{&quot;height&quot;:239.15,&quot;left&quot;:112,&quot;top&quot;:162.85,&quot;width&quot;:761.05}"/>
</p:tagLst>
</file>

<file path=ppt/tags/tag318.xml><?xml version="1.0" encoding="utf-8"?>
<p:tagLst xmlns:p="http://schemas.openxmlformats.org/presentationml/2006/main">
  <p:tag name="KSO_WM_DIAGRAM_VIRTUALLY_FRAME" val="{&quot;height&quot;:239.15,&quot;left&quot;:112,&quot;top&quot;:162.85,&quot;width&quot;:761.05}"/>
</p:tagLst>
</file>

<file path=ppt/tags/tag319.xml><?xml version="1.0" encoding="utf-8"?>
<p:tagLst xmlns:p="http://schemas.openxmlformats.org/presentationml/2006/main">
  <p:tag name="KSO_WM_SPECIAL_SOURCE" val="bdnul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 name="KSO_WM_DIAGRAM_VIRTUALLY_FRAME" val="{&quot;height&quot;:222.1,&quot;left&quot;:137.7,&quot;top&quot;:196.95,&quot;width&quot;:684.05}"/>
</p:tagLst>
</file>

<file path=ppt/tags/tag322.xml><?xml version="1.0" encoding="utf-8"?>
<p:tagLst xmlns:p="http://schemas.openxmlformats.org/presentationml/2006/main">
  <p:tag name="KSO_WM_BEAUTIFY_FLAG" val=""/>
  <p:tag name="KSO_WM_DIAGRAM_VIRTUALLY_FRAME" val="{&quot;height&quot;:222.1,&quot;left&quot;:137.7,&quot;top&quot;:196.95,&quot;width&quot;:684.05}"/>
</p:tagLst>
</file>

<file path=ppt/tags/tag323.xml><?xml version="1.0" encoding="utf-8"?>
<p:tagLst xmlns:p="http://schemas.openxmlformats.org/presentationml/2006/main">
  <p:tag name="KSO_WM_BEAUTIFY_FLAG" val=""/>
  <p:tag name="KSO_WM_DIAGRAM_VIRTUALLY_FRAME" val="{&quot;height&quot;:222.1,&quot;left&quot;:137.7,&quot;top&quot;:196.95,&quot;width&quot;:684.05}"/>
</p:tagLst>
</file>

<file path=ppt/tags/tag324.xml><?xml version="1.0" encoding="utf-8"?>
<p:tagLst xmlns:p="http://schemas.openxmlformats.org/presentationml/2006/main">
  <p:tag name="KSO_WM_BEAUTIFY_FLAG" val=""/>
  <p:tag name="KSO_WM_DIAGRAM_VIRTUALLY_FRAME" val="{&quot;height&quot;:222.1,&quot;left&quot;:137.7,&quot;top&quot;:196.95,&quot;width&quot;:684.05}"/>
</p:tagLst>
</file>

<file path=ppt/tags/tag325.xml><?xml version="1.0" encoding="utf-8"?>
<p:tagLst xmlns:p="http://schemas.openxmlformats.org/presentationml/2006/main">
  <p:tag name="KSO_WM_BEAUTIFY_FLAG" val=""/>
  <p:tag name="KSO_WM_DIAGRAM_VIRTUALLY_FRAME" val="{&quot;height&quot;:222.1,&quot;left&quot;:137.7,&quot;top&quot;:196.95,&quot;width&quot;:684.05}"/>
</p:tagLst>
</file>

<file path=ppt/tags/tag326.xml><?xml version="1.0" encoding="utf-8"?>
<p:tagLst xmlns:p="http://schemas.openxmlformats.org/presentationml/2006/main">
  <p:tag name="KSO_WM_BEAUTIFY_FLAG" val=""/>
  <p:tag name="KSO_WM_DIAGRAM_VIRTUALLY_FRAME" val="{&quot;height&quot;:222.1,&quot;left&quot;:137.7,&quot;top&quot;:196.95,&quot;width&quot;:684.05}"/>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SPECIAL_SOURCE" val="bdnul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SPECIAL_SOURCE" val="bdnul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SPECIAL_SOURCE" val="bdnull"/>
</p:tagLst>
</file>

<file path=ppt/tags/tag336.xml><?xml version="1.0" encoding="utf-8"?>
<p:tagLst xmlns:p="http://schemas.openxmlformats.org/presentationml/2006/main">
  <p:tag name="KSO_WM_DIAGRAM_VIRTUALLY_FRAME" val="{&quot;height&quot;:211.15,&quot;left&quot;:136.05,&quot;top&quot;:187.55,&quot;width&quot;:700.35}"/>
</p:tagLst>
</file>

<file path=ppt/tags/tag337.xml><?xml version="1.0" encoding="utf-8"?>
<p:tagLst xmlns:p="http://schemas.openxmlformats.org/presentationml/2006/main">
  <p:tag name="KSO_WM_DIAGRAM_VIRTUALLY_FRAME" val="{&quot;height&quot;:211.15,&quot;left&quot;:136.05,&quot;top&quot;:187.55,&quot;width&quot;:700.35}"/>
</p:tagLst>
</file>

<file path=ppt/tags/tag338.xml><?xml version="1.0" encoding="utf-8"?>
<p:tagLst xmlns:p="http://schemas.openxmlformats.org/presentationml/2006/main">
  <p:tag name="KSO_WM_BEAUTIFY_FLAG" val=""/>
  <p:tag name="KSO_WM_DIAGRAM_VIRTUALLY_FRAME" val="{&quot;height&quot;:211.15,&quot;left&quot;:136.05,&quot;top&quot;:187.55,&quot;width&quot;:700.35}"/>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SPECIAL_SOURCE" val="bdnull"/>
</p:tagLst>
</file>

<file path=ppt/tags/tag340.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341.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342.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343.xml><?xml version="1.0" encoding="utf-8"?>
<p:tagLst xmlns:p="http://schemas.openxmlformats.org/presentationml/2006/main">
  <p:tag name="KSO_WM_SPECIAL_SOURCE" val="bdnul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SPECIAL_SOURCE" val="bdnul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SPECIAL_SOURCE" val="bdnul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SPECIAL_SOURCE" val="bdnul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SPECIAL_SOURCE" val="bdnul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SPECIAL_SOURCE" val="bdnull"/>
</p:tagLst>
</file>

<file path=ppt/tags/tag359.xml><?xml version="1.0" encoding="utf-8"?>
<p:tagLst xmlns:p="http://schemas.openxmlformats.org/presentationml/2006/main">
  <p:tag name="commondata" val="eyJoZGlkIjoiMTY3OTNhODFkZmQ1ZDY0ZDZkYjNmOWQ2ZDMxNDhmZjEifQ=="/>
</p:tagLst>
</file>

<file path=ppt/tags/tag36.xml><?xml version="1.0" encoding="utf-8"?>
<p:tagLst xmlns:p="http://schemas.openxmlformats.org/presentationml/2006/main">
  <p:tag name="KSO_WM_SPECIAL_SOURCE" val="bdnul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SPECIAL_SOURCE" val="bdnul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SPECIAL_SOURCE" val="bdnul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SPECIAL_SOURCE" val="bdnul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SPECIAL_SOURCE" val="bdnull"/>
</p:tagLst>
</file>

<file path=ppt/tags/tag50.xml><?xml version="1.0" encoding="utf-8"?>
<p:tagLst xmlns:p="http://schemas.openxmlformats.org/presentationml/2006/main">
  <p:tag name="KSO_WM_SPECIAL_SOURCE" val="bdnul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SPECIAL_SOURCE" val="bdnul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SPECIAL_SOURCE" val="bdnul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SPECIAL_SOURCE" val="bdnul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SPECIAL_SOURCE" val="bdnul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DIAGRAM_VIRTUALLY_FRAME" val="{&quot;height&quot;:242.6403937007874,&quot;left&quot;:140.65,&quot;top&quot;:174.2096062992126,&quot;width&quot;:702.1}"/>
</p:tagLst>
</file>

<file path=ppt/theme/theme1.xml><?xml version="1.0" encoding="utf-8"?>
<a:theme xmlns:a="http://schemas.openxmlformats.org/drawingml/2006/main" name="Office 主题​​">
  <a:themeElements>
    <a:clrScheme name="自定义 2243">
      <a:dk1>
        <a:sysClr val="windowText" lastClr="000000"/>
      </a:dk1>
      <a:lt1>
        <a:sysClr val="window" lastClr="FFFFFF"/>
      </a:lt1>
      <a:dk2>
        <a:srgbClr val="44546A"/>
      </a:dk2>
      <a:lt2>
        <a:srgbClr val="E7E6E6"/>
      </a:lt2>
      <a:accent1>
        <a:srgbClr val="418783"/>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jz0zkoh">
      <a:majorFont>
        <a:latin typeface="思源黑体"/>
        <a:ea typeface="思源黑体"/>
        <a:cs typeface=""/>
      </a:majorFont>
      <a:minorFont>
        <a:latin typeface="思源黑体"/>
        <a:ea typeface="思源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13519</Words>
  <Application>WPS 演示</Application>
  <PresentationFormat>宽屏</PresentationFormat>
  <Paragraphs>699</Paragraphs>
  <Slides>63</Slides>
  <Notes>14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63</vt:i4>
      </vt:variant>
    </vt:vector>
  </HeadingPairs>
  <TitlesOfParts>
    <vt:vector size="78" baseType="lpstr">
      <vt:lpstr>Arial</vt:lpstr>
      <vt:lpstr>宋体</vt:lpstr>
      <vt:lpstr>Wingdings</vt:lpstr>
      <vt:lpstr>微软雅黑</vt:lpstr>
      <vt:lpstr>仿宋</vt:lpstr>
      <vt:lpstr>思源黑体</vt:lpstr>
      <vt:lpstr>黑体</vt:lpstr>
      <vt:lpstr>Arial Unicode MS</vt:lpstr>
      <vt:lpstr>等线</vt:lpstr>
      <vt:lpstr>Clear Sans</vt:lpstr>
      <vt:lpstr>Yu Gothic UI</vt:lpstr>
      <vt:lpstr>Open Sans</vt:lpstr>
      <vt:lpstr>Calibri</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肖 燚</dc:creator>
  <cp:lastModifiedBy>云卷云舒</cp:lastModifiedBy>
  <cp:revision>29</cp:revision>
  <dcterms:created xsi:type="dcterms:W3CDTF">2023-08-23T01:37:00Z</dcterms:created>
  <dcterms:modified xsi:type="dcterms:W3CDTF">2024-02-02T01:33:30Z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1CDE2A450EAF4873B46CD61AE9690E7C_12</vt:lpwstr>
  </property>
  <property fmtid="{D5CDD505-2E9C-101B-9397-08002B2CF9AE}" pid="3" name="KSOProductBuildVer">
    <vt:lpwstr>2052-12.1.0.16250</vt:lpwstr>
  </property>
</Properties>
</file>