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455" r:id="rId4"/>
    <p:sldId id="477" r:id="rId5"/>
    <p:sldId id="479" r:id="rId7"/>
    <p:sldId id="478" r:id="rId8"/>
    <p:sldId id="480" r:id="rId9"/>
    <p:sldId id="755" r:id="rId10"/>
    <p:sldId id="705" r:id="rId11"/>
    <p:sldId id="482" r:id="rId12"/>
    <p:sldId id="485" r:id="rId13"/>
    <p:sldId id="481" r:id="rId14"/>
    <p:sldId id="486" r:id="rId15"/>
    <p:sldId id="548" r:id="rId16"/>
    <p:sldId id="806" r:id="rId17"/>
    <p:sldId id="808" r:id="rId18"/>
    <p:sldId id="809" r:id="rId19"/>
    <p:sldId id="487" r:id="rId20"/>
    <p:sldId id="756" r:id="rId21"/>
    <p:sldId id="757" r:id="rId22"/>
    <p:sldId id="539" r:id="rId23"/>
    <p:sldId id="540" r:id="rId24"/>
    <p:sldId id="542" r:id="rId25"/>
    <p:sldId id="554" r:id="rId26"/>
    <p:sldId id="544" r:id="rId27"/>
    <p:sldId id="441" r:id="rId28"/>
    <p:sldId id="546" r:id="rId29"/>
    <p:sldId id="549" r:id="rId30"/>
    <p:sldId id="550" r:id="rId31"/>
    <p:sldId id="551" r:id="rId32"/>
    <p:sldId id="543" r:id="rId33"/>
    <p:sldId id="553" r:id="rId34"/>
    <p:sldId id="758" r:id="rId35"/>
    <p:sldId id="605" r:id="rId36"/>
    <p:sldId id="607" r:id="rId37"/>
    <p:sldId id="606" r:id="rId38"/>
    <p:sldId id="706" r:id="rId39"/>
    <p:sldId id="681" r:id="rId40"/>
    <p:sldId id="707" r:id="rId41"/>
    <p:sldId id="708" r:id="rId42"/>
    <p:sldId id="709" r:id="rId43"/>
    <p:sldId id="710" r:id="rId44"/>
    <p:sldId id="711" r:id="rId45"/>
    <p:sldId id="713" r:id="rId46"/>
    <p:sldId id="742" r:id="rId47"/>
    <p:sldId id="715" r:id="rId48"/>
    <p:sldId id="759" r:id="rId49"/>
    <p:sldId id="714" r:id="rId50"/>
    <p:sldId id="743" r:id="rId51"/>
    <p:sldId id="744" r:id="rId52"/>
    <p:sldId id="716" r:id="rId53"/>
    <p:sldId id="717" r:id="rId54"/>
    <p:sldId id="760" r:id="rId55"/>
    <p:sldId id="489" r:id="rId56"/>
    <p:sldId id="719" r:id="rId57"/>
    <p:sldId id="720" r:id="rId58"/>
    <p:sldId id="761" r:id="rId59"/>
    <p:sldId id="721" r:id="rId60"/>
    <p:sldId id="745" r:id="rId61"/>
    <p:sldId id="459" r:id="rId62"/>
  </p:sldIdLst>
  <p:sldSz cx="12192000" cy="6858000"/>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7" userDrawn="1">
          <p15:clr>
            <a:srgbClr val="A4A3A4"/>
          </p15:clr>
        </p15:guide>
        <p15:guide id="2" pos="37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50" d="100"/>
          <a:sy n="50" d="100"/>
        </p:scale>
        <p:origin x="1493" y="686"/>
      </p:cViewPr>
      <p:guideLst>
        <p:guide orient="horz" pos="2177"/>
        <p:guide pos="37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6" Type="http://schemas.openxmlformats.org/officeDocument/2006/relationships/tags" Target="tags/tag255.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AA5F6-4C52-44EF-81CB-D38B3543E93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B59143-9ED4-44BE-86D5-ED46E26C3F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3" name="矩形 2"/>
          <p:cNvSpPr/>
          <p:nvPr userDrawn="1"/>
        </p:nvSpPr>
        <p:spPr>
          <a:xfrm>
            <a:off x="601980" y="556260"/>
            <a:ext cx="10988040" cy="5745480"/>
          </a:xfrm>
          <a:prstGeom prst="rect">
            <a:avLst/>
          </a:prstGeom>
          <a:solidFill>
            <a:schemeClr val="bg1"/>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2000">
        <p:wedge/>
      </p:transition>
    </mc:Choice>
    <mc:Fallback>
      <p:transition spd="slow" advTm="2000">
        <p:wedg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1D5B32-0448-4F57-8FF6-1199C20459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E4D949-CCC9-4F81-A994-171B5ADF01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2.xml"/><Relationship Id="rId3" Type="http://schemas.openxmlformats.org/officeDocument/2006/relationships/tags" Target="../tags/tag27.xml"/><Relationship Id="rId2" Type="http://schemas.openxmlformats.org/officeDocument/2006/relationships/image" Target="../media/image6.png"/><Relationship Id="rId1" Type="http://schemas.openxmlformats.org/officeDocument/2006/relationships/tags" Target="../tags/tag26.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2.xml"/><Relationship Id="rId5" Type="http://schemas.openxmlformats.org/officeDocument/2006/relationships/tags" Target="../tags/tag30.xml"/><Relationship Id="rId4" Type="http://schemas.openxmlformats.org/officeDocument/2006/relationships/image" Target="../media/image8.png"/><Relationship Id="rId3" Type="http://schemas.openxmlformats.org/officeDocument/2006/relationships/tags" Target="../tags/tag29.xml"/><Relationship Id="rId2" Type="http://schemas.openxmlformats.org/officeDocument/2006/relationships/image" Target="../media/image4.png"/><Relationship Id="rId1" Type="http://schemas.openxmlformats.org/officeDocument/2006/relationships/tags" Target="../tags/tag28.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2.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1" Type="http://schemas.openxmlformats.org/officeDocument/2006/relationships/notesSlide" Target="../notesSlides/notesSlide11.xml"/><Relationship Id="rId30" Type="http://schemas.openxmlformats.org/officeDocument/2006/relationships/slideLayout" Target="../slideLayouts/slideLayout12.xml"/><Relationship Id="rId3" Type="http://schemas.openxmlformats.org/officeDocument/2006/relationships/tags" Target="../tags/tag35.xml"/><Relationship Id="rId29" Type="http://schemas.openxmlformats.org/officeDocument/2006/relationships/tags" Target="../tags/tag61.xml"/><Relationship Id="rId28" Type="http://schemas.openxmlformats.org/officeDocument/2006/relationships/tags" Target="../tags/tag60.xml"/><Relationship Id="rId27" Type="http://schemas.openxmlformats.org/officeDocument/2006/relationships/tags" Target="../tags/tag59.xml"/><Relationship Id="rId26" Type="http://schemas.openxmlformats.org/officeDocument/2006/relationships/tags" Target="../tags/tag58.xml"/><Relationship Id="rId25" Type="http://schemas.openxmlformats.org/officeDocument/2006/relationships/tags" Target="../tags/tag57.xml"/><Relationship Id="rId24" Type="http://schemas.openxmlformats.org/officeDocument/2006/relationships/tags" Target="../tags/tag56.xml"/><Relationship Id="rId23" Type="http://schemas.openxmlformats.org/officeDocument/2006/relationships/tags" Target="../tags/tag55.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tags" Target="../tags/tag34.xml"/><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2.xml"/><Relationship Id="rId5" Type="http://schemas.openxmlformats.org/officeDocument/2006/relationships/tags" Target="../tags/tag64.xml"/><Relationship Id="rId4" Type="http://schemas.openxmlformats.org/officeDocument/2006/relationships/image" Target="../media/image4.png"/><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2.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tags" Target="../tags/tag65.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2.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tags" Target="../tags/tag68.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75.xml"/><Relationship Id="rId7" Type="http://schemas.openxmlformats.org/officeDocument/2006/relationships/image" Target="../media/image11.png"/><Relationship Id="rId6" Type="http://schemas.openxmlformats.org/officeDocument/2006/relationships/tags" Target="../tags/tag74.xml"/><Relationship Id="rId5" Type="http://schemas.openxmlformats.org/officeDocument/2006/relationships/image" Target="../media/image10.png"/><Relationship Id="rId4" Type="http://schemas.openxmlformats.org/officeDocument/2006/relationships/tags" Target="../tags/tag73.xml"/><Relationship Id="rId3" Type="http://schemas.openxmlformats.org/officeDocument/2006/relationships/image" Target="../media/image9.png"/><Relationship Id="rId2" Type="http://schemas.openxmlformats.org/officeDocument/2006/relationships/tags" Target="../tags/tag72.xml"/><Relationship Id="rId10" Type="http://schemas.openxmlformats.org/officeDocument/2006/relationships/notesSlide" Target="../notesSlides/notesSlide15.xml"/><Relationship Id="rId1" Type="http://schemas.openxmlformats.org/officeDocument/2006/relationships/tags" Target="../tags/tag71.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2.xml"/><Relationship Id="rId4" Type="http://schemas.openxmlformats.org/officeDocument/2006/relationships/tags" Target="../tags/tag78.xml"/><Relationship Id="rId3" Type="http://schemas.openxmlformats.org/officeDocument/2006/relationships/image" Target="../media/image6.png"/><Relationship Id="rId2" Type="http://schemas.openxmlformats.org/officeDocument/2006/relationships/tags" Target="../tags/tag77.xml"/><Relationship Id="rId1" Type="http://schemas.openxmlformats.org/officeDocument/2006/relationships/tags" Target="../tags/tag76.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2.xml"/><Relationship Id="rId6" Type="http://schemas.openxmlformats.org/officeDocument/2006/relationships/tags" Target="../tags/tag82.xml"/><Relationship Id="rId5" Type="http://schemas.openxmlformats.org/officeDocument/2006/relationships/image" Target="../media/image12.png"/><Relationship Id="rId4" Type="http://schemas.openxmlformats.org/officeDocument/2006/relationships/tags" Target="../tags/tag81.xml"/><Relationship Id="rId3" Type="http://schemas.openxmlformats.org/officeDocument/2006/relationships/image" Target="../media/image4.png"/><Relationship Id="rId2" Type="http://schemas.openxmlformats.org/officeDocument/2006/relationships/tags" Target="../tags/tag80.xml"/><Relationship Id="rId1" Type="http://schemas.openxmlformats.org/officeDocument/2006/relationships/tags" Target="../tags/tag7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2.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2.xml"/><Relationship Id="rId4" Type="http://schemas.openxmlformats.org/officeDocument/2006/relationships/tags" Target="../tags/tag88.xml"/><Relationship Id="rId3" Type="http://schemas.openxmlformats.org/officeDocument/2006/relationships/image" Target="../media/image13.png"/><Relationship Id="rId2" Type="http://schemas.openxmlformats.org/officeDocument/2006/relationships/tags" Target="../tags/tag87.xml"/><Relationship Id="rId1" Type="http://schemas.openxmlformats.org/officeDocument/2006/relationships/tags" Target="../tags/tag86.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image" Target="../media/image6.png"/><Relationship Id="rId1" Type="http://schemas.openxmlformats.org/officeDocument/2006/relationships/tags" Target="../tags/tag89.xml"/></Relationships>
</file>

<file path=ppt/slides/_rels/slide23.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image" Target="../media/image6.png"/><Relationship Id="rId16" Type="http://schemas.openxmlformats.org/officeDocument/2006/relationships/notesSlide" Target="../notesSlides/notesSlide21.xml"/><Relationship Id="rId15" Type="http://schemas.openxmlformats.org/officeDocument/2006/relationships/slideLayout" Target="../slideLayouts/slideLayout12.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2.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2.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0" Type="http://schemas.openxmlformats.org/officeDocument/2006/relationships/notesSlide" Target="../notesSlides/notesSlide23.xml"/><Relationship Id="rId1" Type="http://schemas.openxmlformats.org/officeDocument/2006/relationships/tags" Target="../tags/tag108.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2.xml"/><Relationship Id="rId6" Type="http://schemas.openxmlformats.org/officeDocument/2006/relationships/tags" Target="../tags/tag119.xml"/><Relationship Id="rId5" Type="http://schemas.openxmlformats.org/officeDocument/2006/relationships/image" Target="../media/image14.png"/><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image" Target="../media/image4.png"/><Relationship Id="rId1" Type="http://schemas.openxmlformats.org/officeDocument/2006/relationships/tags" Target="../tags/tag116.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2.xml"/><Relationship Id="rId4" Type="http://schemas.openxmlformats.org/officeDocument/2006/relationships/tags" Target="../tags/tag122.xml"/><Relationship Id="rId3" Type="http://schemas.openxmlformats.org/officeDocument/2006/relationships/image" Target="../media/image6.png"/><Relationship Id="rId2" Type="http://schemas.openxmlformats.org/officeDocument/2006/relationships/tags" Target="../tags/tag121.xml"/><Relationship Id="rId1" Type="http://schemas.openxmlformats.org/officeDocument/2006/relationships/tags" Target="../tags/tag120.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2.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12.xml"/><Relationship Id="rId6" Type="http://schemas.openxmlformats.org/officeDocument/2006/relationships/tags" Target="../tags/tag129.xml"/><Relationship Id="rId5" Type="http://schemas.openxmlformats.org/officeDocument/2006/relationships/image" Target="../media/image4.png"/><Relationship Id="rId4" Type="http://schemas.openxmlformats.org/officeDocument/2006/relationships/tags" Target="../tags/tag128.xml"/><Relationship Id="rId3" Type="http://schemas.openxmlformats.org/officeDocument/2006/relationships/image" Target="../media/image15.png"/><Relationship Id="rId2" Type="http://schemas.openxmlformats.org/officeDocument/2006/relationships/tags" Target="../tags/tag127.xml"/><Relationship Id="rId1" Type="http://schemas.openxmlformats.org/officeDocument/2006/relationships/tags" Target="../tags/tag126.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4.xml"/><Relationship Id="rId3" Type="http://schemas.openxmlformats.org/officeDocument/2006/relationships/image" Target="../media/image2.jpeg"/><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2.xml"/><Relationship Id="rId3" Type="http://schemas.openxmlformats.org/officeDocument/2006/relationships/tags" Target="../tags/tag131.xml"/><Relationship Id="rId2" Type="http://schemas.openxmlformats.org/officeDocument/2006/relationships/image" Target="../media/image16.png"/><Relationship Id="rId1" Type="http://schemas.openxmlformats.org/officeDocument/2006/relationships/tags" Target="../tags/tag130.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2.xml"/><Relationship Id="rId6" Type="http://schemas.openxmlformats.org/officeDocument/2006/relationships/tags" Target="../tags/tag135.xml"/><Relationship Id="rId5" Type="http://schemas.openxmlformats.org/officeDocument/2006/relationships/image" Target="../media/image17.png"/><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image" Target="../media/image4.png"/><Relationship Id="rId1" Type="http://schemas.openxmlformats.org/officeDocument/2006/relationships/tags" Target="../tags/tag132.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12.xml"/><Relationship Id="rId4" Type="http://schemas.openxmlformats.org/officeDocument/2006/relationships/tags" Target="../tags/tag138.xml"/><Relationship Id="rId3" Type="http://schemas.openxmlformats.org/officeDocument/2006/relationships/image" Target="../media/image6.png"/><Relationship Id="rId2" Type="http://schemas.openxmlformats.org/officeDocument/2006/relationships/tags" Target="../tags/tag137.xml"/><Relationship Id="rId1" Type="http://schemas.openxmlformats.org/officeDocument/2006/relationships/tags" Target="../tags/tag136.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2.xml"/><Relationship Id="rId2" Type="http://schemas.openxmlformats.org/officeDocument/2006/relationships/tags" Target="../tags/tag140.xml"/><Relationship Id="rId1" Type="http://schemas.openxmlformats.org/officeDocument/2006/relationships/tags" Target="../tags/tag139.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45.xml"/><Relationship Id="rId7" Type="http://schemas.openxmlformats.org/officeDocument/2006/relationships/image" Target="../media/image11.png"/><Relationship Id="rId6" Type="http://schemas.openxmlformats.org/officeDocument/2006/relationships/tags" Target="../tags/tag144.xml"/><Relationship Id="rId5" Type="http://schemas.openxmlformats.org/officeDocument/2006/relationships/image" Target="../media/image10.png"/><Relationship Id="rId4" Type="http://schemas.openxmlformats.org/officeDocument/2006/relationships/tags" Target="../tags/tag143.xml"/><Relationship Id="rId3" Type="http://schemas.openxmlformats.org/officeDocument/2006/relationships/image" Target="../media/image9.png"/><Relationship Id="rId2" Type="http://schemas.openxmlformats.org/officeDocument/2006/relationships/tags" Target="../tags/tag142.xml"/><Relationship Id="rId10" Type="http://schemas.openxmlformats.org/officeDocument/2006/relationships/notesSlide" Target="../notesSlides/notesSlide32.xml"/><Relationship Id="rId1" Type="http://schemas.openxmlformats.org/officeDocument/2006/relationships/tags" Target="../tags/tag141.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2.xml"/><Relationship Id="rId2" Type="http://schemas.openxmlformats.org/officeDocument/2006/relationships/tags" Target="../tags/tag147.xml"/><Relationship Id="rId1" Type="http://schemas.openxmlformats.org/officeDocument/2006/relationships/tags" Target="../tags/tag146.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2.xml"/><Relationship Id="rId2" Type="http://schemas.openxmlformats.org/officeDocument/2006/relationships/tags" Target="../tags/tag149.xml"/><Relationship Id="rId1" Type="http://schemas.openxmlformats.org/officeDocument/2006/relationships/tags" Target="../tags/tag148.xml"/></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12.xml"/><Relationship Id="rId6" Type="http://schemas.openxmlformats.org/officeDocument/2006/relationships/tags" Target="../tags/tag153.xml"/><Relationship Id="rId5" Type="http://schemas.openxmlformats.org/officeDocument/2006/relationships/image" Target="../media/image4.png"/><Relationship Id="rId4" Type="http://schemas.openxmlformats.org/officeDocument/2006/relationships/tags" Target="../tags/tag152.xml"/><Relationship Id="rId3" Type="http://schemas.openxmlformats.org/officeDocument/2006/relationships/image" Target="../media/image18.png"/><Relationship Id="rId2" Type="http://schemas.openxmlformats.org/officeDocument/2006/relationships/tags" Target="../tags/tag151.xml"/><Relationship Id="rId1" Type="http://schemas.openxmlformats.org/officeDocument/2006/relationships/tags" Target="../tags/tag150.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12.xml"/><Relationship Id="rId4" Type="http://schemas.openxmlformats.org/officeDocument/2006/relationships/tags" Target="../tags/tag156.xml"/><Relationship Id="rId3" Type="http://schemas.openxmlformats.org/officeDocument/2006/relationships/image" Target="../media/image3.jpeg"/><Relationship Id="rId2" Type="http://schemas.openxmlformats.org/officeDocument/2006/relationships/tags" Target="../tags/tag155.xml"/><Relationship Id="rId1" Type="http://schemas.openxmlformats.org/officeDocument/2006/relationships/tags" Target="../tags/tag154.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12.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tags" Target="../tags/tag6.xml"/><Relationship Id="rId2" Type="http://schemas.openxmlformats.org/officeDocument/2006/relationships/image" Target="../media/image3.jpeg"/><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12.xml"/><Relationship Id="rId6" Type="http://schemas.openxmlformats.org/officeDocument/2006/relationships/tags" Target="../tags/tag163.xml"/><Relationship Id="rId5" Type="http://schemas.openxmlformats.org/officeDocument/2006/relationships/image" Target="../media/image4.png"/><Relationship Id="rId4" Type="http://schemas.openxmlformats.org/officeDocument/2006/relationships/tags" Target="../tags/tag162.xml"/><Relationship Id="rId3" Type="http://schemas.openxmlformats.org/officeDocument/2006/relationships/image" Target="../media/image19.png"/><Relationship Id="rId2" Type="http://schemas.openxmlformats.org/officeDocument/2006/relationships/tags" Target="../tags/tag161.xml"/><Relationship Id="rId1" Type="http://schemas.openxmlformats.org/officeDocument/2006/relationships/tags" Target="../tags/tag160.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12.xml"/><Relationship Id="rId4" Type="http://schemas.openxmlformats.org/officeDocument/2006/relationships/tags" Target="../tags/tag166.xml"/><Relationship Id="rId3" Type="http://schemas.openxmlformats.org/officeDocument/2006/relationships/image" Target="../media/image20.png"/><Relationship Id="rId2" Type="http://schemas.openxmlformats.org/officeDocument/2006/relationships/tags" Target="../tags/tag165.xml"/><Relationship Id="rId1" Type="http://schemas.openxmlformats.org/officeDocument/2006/relationships/tags" Target="../tags/tag164.xml"/></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40.xml"/><Relationship Id="rId7" Type="http://schemas.openxmlformats.org/officeDocument/2006/relationships/slideLayout" Target="../slideLayouts/slideLayout12.xml"/><Relationship Id="rId6" Type="http://schemas.openxmlformats.org/officeDocument/2006/relationships/tags" Target="../tags/tag170.xml"/><Relationship Id="rId5" Type="http://schemas.openxmlformats.org/officeDocument/2006/relationships/image" Target="../media/image21.png"/><Relationship Id="rId4" Type="http://schemas.openxmlformats.org/officeDocument/2006/relationships/tags" Target="../tags/tag169.xml"/><Relationship Id="rId3" Type="http://schemas.openxmlformats.org/officeDocument/2006/relationships/image" Target="../media/image4.png"/><Relationship Id="rId2" Type="http://schemas.openxmlformats.org/officeDocument/2006/relationships/tags" Target="../tags/tag168.xml"/><Relationship Id="rId1" Type="http://schemas.openxmlformats.org/officeDocument/2006/relationships/tags" Target="../tags/tag167.xml"/></Relationships>
</file>

<file path=ppt/slides/_rels/slide43.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image" Target="../media/image22.png"/><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9" Type="http://schemas.openxmlformats.org/officeDocument/2006/relationships/notesSlide" Target="../notesSlides/notesSlide41.xml"/><Relationship Id="rId38" Type="http://schemas.openxmlformats.org/officeDocument/2006/relationships/slideLayout" Target="../slideLayouts/slideLayout12.xml"/><Relationship Id="rId37" Type="http://schemas.openxmlformats.org/officeDocument/2006/relationships/tags" Target="../tags/tag202.xml"/><Relationship Id="rId36" Type="http://schemas.openxmlformats.org/officeDocument/2006/relationships/tags" Target="../tags/tag201.xml"/><Relationship Id="rId35" Type="http://schemas.openxmlformats.org/officeDocument/2006/relationships/tags" Target="../tags/tag200.xml"/><Relationship Id="rId34" Type="http://schemas.openxmlformats.org/officeDocument/2006/relationships/tags" Target="../tags/tag199.xml"/><Relationship Id="rId33" Type="http://schemas.openxmlformats.org/officeDocument/2006/relationships/tags" Target="../tags/tag198.xml"/><Relationship Id="rId32" Type="http://schemas.openxmlformats.org/officeDocument/2006/relationships/tags" Target="../tags/tag197.xml"/><Relationship Id="rId31" Type="http://schemas.openxmlformats.org/officeDocument/2006/relationships/image" Target="../media/image26.png"/><Relationship Id="rId30" Type="http://schemas.openxmlformats.org/officeDocument/2006/relationships/tags" Target="../tags/tag196.xml"/><Relationship Id="rId3" Type="http://schemas.openxmlformats.org/officeDocument/2006/relationships/tags" Target="../tags/tag173.xml"/><Relationship Id="rId29" Type="http://schemas.openxmlformats.org/officeDocument/2006/relationships/tags" Target="../tags/tag195.xml"/><Relationship Id="rId28" Type="http://schemas.openxmlformats.org/officeDocument/2006/relationships/tags" Target="../tags/tag194.xml"/><Relationship Id="rId27" Type="http://schemas.openxmlformats.org/officeDocument/2006/relationships/tags" Target="../tags/tag193.xml"/><Relationship Id="rId26" Type="http://schemas.openxmlformats.org/officeDocument/2006/relationships/tags" Target="../tags/tag192.xml"/><Relationship Id="rId25" Type="http://schemas.openxmlformats.org/officeDocument/2006/relationships/image" Target="../media/image25.png"/><Relationship Id="rId24" Type="http://schemas.openxmlformats.org/officeDocument/2006/relationships/tags" Target="../tags/tag191.xml"/><Relationship Id="rId23" Type="http://schemas.openxmlformats.org/officeDocument/2006/relationships/tags" Target="../tags/tag190.xml"/><Relationship Id="rId22" Type="http://schemas.openxmlformats.org/officeDocument/2006/relationships/tags" Target="../tags/tag189.xml"/><Relationship Id="rId21" Type="http://schemas.openxmlformats.org/officeDocument/2006/relationships/tags" Target="../tags/tag188.xml"/><Relationship Id="rId20" Type="http://schemas.openxmlformats.org/officeDocument/2006/relationships/tags" Target="../tags/tag187.xml"/><Relationship Id="rId2" Type="http://schemas.openxmlformats.org/officeDocument/2006/relationships/tags" Target="../tags/tag172.xml"/><Relationship Id="rId19" Type="http://schemas.openxmlformats.org/officeDocument/2006/relationships/image" Target="../media/image24.png"/><Relationship Id="rId18" Type="http://schemas.openxmlformats.org/officeDocument/2006/relationships/tags" Target="../tags/tag186.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image" Target="../media/image23.png"/><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1.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12.xml"/><Relationship Id="rId2" Type="http://schemas.openxmlformats.org/officeDocument/2006/relationships/tags" Target="../tags/tag204.xml"/><Relationship Id="rId1" Type="http://schemas.openxmlformats.org/officeDocument/2006/relationships/tags" Target="../tags/tag203.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12.xml"/><Relationship Id="rId4" Type="http://schemas.openxmlformats.org/officeDocument/2006/relationships/tags" Target="../tags/tag207.xml"/><Relationship Id="rId3" Type="http://schemas.openxmlformats.org/officeDocument/2006/relationships/image" Target="../media/image27.jpeg"/><Relationship Id="rId2" Type="http://schemas.openxmlformats.org/officeDocument/2006/relationships/tags" Target="../tags/tag206.xml"/><Relationship Id="rId1" Type="http://schemas.openxmlformats.org/officeDocument/2006/relationships/tags" Target="../tags/tag205.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slideLayout" Target="../slideLayouts/slideLayout12.xml"/><Relationship Id="rId6" Type="http://schemas.openxmlformats.org/officeDocument/2006/relationships/tags" Target="../tags/tag211.xml"/><Relationship Id="rId5" Type="http://schemas.openxmlformats.org/officeDocument/2006/relationships/image" Target="../media/image17.png"/><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image" Target="../media/image6.png"/><Relationship Id="rId1" Type="http://schemas.openxmlformats.org/officeDocument/2006/relationships/tags" Target="../tags/tag208.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12.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image" Target="../media/image6.png"/><Relationship Id="rId1" Type="http://schemas.openxmlformats.org/officeDocument/2006/relationships/tags" Target="../tags/tag212.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2.xml"/><Relationship Id="rId2" Type="http://schemas.openxmlformats.org/officeDocument/2006/relationships/tags" Target="../tags/tag216.xml"/><Relationship Id="rId1" Type="http://schemas.openxmlformats.org/officeDocument/2006/relationships/tags" Target="../tags/tag215.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12.xml"/><Relationship Id="rId2" Type="http://schemas.openxmlformats.org/officeDocument/2006/relationships/tags" Target="../tags/tag218.xml"/><Relationship Id="rId1" Type="http://schemas.openxmlformats.org/officeDocument/2006/relationships/tags" Target="../tags/tag217.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2.xml"/><Relationship Id="rId5" Type="http://schemas.openxmlformats.org/officeDocument/2006/relationships/tags" Target="../tags/tag9.xml"/><Relationship Id="rId4" Type="http://schemas.openxmlformats.org/officeDocument/2006/relationships/image" Target="../media/image5.png"/><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12.xml"/><Relationship Id="rId4" Type="http://schemas.openxmlformats.org/officeDocument/2006/relationships/tags" Target="../tags/tag221.xml"/><Relationship Id="rId3" Type="http://schemas.openxmlformats.org/officeDocument/2006/relationships/image" Target="../media/image28.png"/><Relationship Id="rId2" Type="http://schemas.openxmlformats.org/officeDocument/2006/relationships/tags" Target="../tags/tag220.xml"/><Relationship Id="rId1" Type="http://schemas.openxmlformats.org/officeDocument/2006/relationships/tags" Target="../tags/tag219.xml"/></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49.xml"/><Relationship Id="rId5" Type="http://schemas.openxmlformats.org/officeDocument/2006/relationships/slideLayout" Target="../slideLayouts/slideLayout12.xml"/><Relationship Id="rId4" Type="http://schemas.openxmlformats.org/officeDocument/2006/relationships/tags" Target="../tags/tag224.xml"/><Relationship Id="rId3" Type="http://schemas.openxmlformats.org/officeDocument/2006/relationships/image" Target="../media/image7.png"/><Relationship Id="rId2" Type="http://schemas.openxmlformats.org/officeDocument/2006/relationships/tags" Target="../tags/tag223.xml"/><Relationship Id="rId1" Type="http://schemas.openxmlformats.org/officeDocument/2006/relationships/tags" Target="../tags/tag222.xml"/></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50.xml"/><Relationship Id="rId7" Type="http://schemas.openxmlformats.org/officeDocument/2006/relationships/slideLayout" Target="../slideLayouts/slideLayout12.xml"/><Relationship Id="rId6" Type="http://schemas.openxmlformats.org/officeDocument/2006/relationships/tags" Target="../tags/tag228.xml"/><Relationship Id="rId5" Type="http://schemas.openxmlformats.org/officeDocument/2006/relationships/image" Target="../media/image3.jpeg"/><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image" Target="../media/image6.png"/><Relationship Id="rId1" Type="http://schemas.openxmlformats.org/officeDocument/2006/relationships/tags" Target="../tags/tag225.xml"/></Relationships>
</file>

<file path=ppt/slides/_rels/slide53.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2" Type="http://schemas.openxmlformats.org/officeDocument/2006/relationships/notesSlide" Target="../notesSlides/notesSlide51.xml"/><Relationship Id="rId11" Type="http://schemas.openxmlformats.org/officeDocument/2006/relationships/slideLayout" Target="../slideLayouts/slideLayout12.xml"/><Relationship Id="rId10" Type="http://schemas.openxmlformats.org/officeDocument/2006/relationships/tags" Target="../tags/tag237.xml"/><Relationship Id="rId1" Type="http://schemas.openxmlformats.org/officeDocument/2006/relationships/tags" Target="../tags/tag229.xml"/></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12.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image" Target="../media/image6.png"/><Relationship Id="rId1" Type="http://schemas.openxmlformats.org/officeDocument/2006/relationships/tags" Target="../tags/tag238.xml"/></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3.xml"/><Relationship Id="rId6" Type="http://schemas.openxmlformats.org/officeDocument/2006/relationships/slideLayout" Target="../slideLayouts/slideLayout12.xml"/><Relationship Id="rId5" Type="http://schemas.openxmlformats.org/officeDocument/2006/relationships/tags" Target="../tags/tag244.xml"/><Relationship Id="rId4" Type="http://schemas.openxmlformats.org/officeDocument/2006/relationships/image" Target="../media/image6.png"/><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56.xml.rels><?xml version="1.0" encoding="UTF-8" standalone="yes"?>
<Relationships xmlns="http://schemas.openxmlformats.org/package/2006/relationships"><Relationship Id="rId8" Type="http://schemas.openxmlformats.org/officeDocument/2006/relationships/notesSlide" Target="../notesSlides/notesSlide54.xml"/><Relationship Id="rId7" Type="http://schemas.openxmlformats.org/officeDocument/2006/relationships/slideLayout" Target="../slideLayouts/slideLayout12.xml"/><Relationship Id="rId6" Type="http://schemas.openxmlformats.org/officeDocument/2006/relationships/tags" Target="../tags/tag248.xml"/><Relationship Id="rId5" Type="http://schemas.openxmlformats.org/officeDocument/2006/relationships/image" Target="../media/image4.png"/><Relationship Id="rId4" Type="http://schemas.openxmlformats.org/officeDocument/2006/relationships/tags" Target="../tags/tag247.xml"/><Relationship Id="rId3" Type="http://schemas.openxmlformats.org/officeDocument/2006/relationships/image" Target="../media/image27.jpeg"/><Relationship Id="rId2" Type="http://schemas.openxmlformats.org/officeDocument/2006/relationships/tags" Target="../tags/tag246.xml"/><Relationship Id="rId1" Type="http://schemas.openxmlformats.org/officeDocument/2006/relationships/tags" Target="../tags/tag245.xml"/></Relationships>
</file>

<file path=ppt/slides/_rels/slide57.xml.rels><?xml version="1.0" encoding="UTF-8" standalone="yes"?>
<Relationships xmlns="http://schemas.openxmlformats.org/package/2006/relationships"><Relationship Id="rId8" Type="http://schemas.openxmlformats.org/officeDocument/2006/relationships/notesSlide" Target="../notesSlides/notesSlide55.xml"/><Relationship Id="rId7" Type="http://schemas.openxmlformats.org/officeDocument/2006/relationships/slideLayout" Target="../slideLayouts/slideLayout12.xml"/><Relationship Id="rId6" Type="http://schemas.openxmlformats.org/officeDocument/2006/relationships/tags" Target="../tags/tag252.xml"/><Relationship Id="rId5" Type="http://schemas.openxmlformats.org/officeDocument/2006/relationships/image" Target="../media/image4.png"/><Relationship Id="rId4" Type="http://schemas.openxmlformats.org/officeDocument/2006/relationships/tags" Target="../tags/tag251.xml"/><Relationship Id="rId3" Type="http://schemas.openxmlformats.org/officeDocument/2006/relationships/image" Target="../media/image3.jpeg"/><Relationship Id="rId2" Type="http://schemas.openxmlformats.org/officeDocument/2006/relationships/tags" Target="../tags/tag250.xml"/><Relationship Id="rId1" Type="http://schemas.openxmlformats.org/officeDocument/2006/relationships/tags" Target="../tags/tag249.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2.xml"/><Relationship Id="rId2" Type="http://schemas.openxmlformats.org/officeDocument/2006/relationships/tags" Target="../tags/tag254.xml"/><Relationship Id="rId1" Type="http://schemas.openxmlformats.org/officeDocument/2006/relationships/tags" Target="../tags/tag253.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2.xml"/><Relationship Id="rId5" Type="http://schemas.openxmlformats.org/officeDocument/2006/relationships/tags" Target="../tags/tag14.xml"/><Relationship Id="rId4" Type="http://schemas.openxmlformats.org/officeDocument/2006/relationships/image" Target="../media/image4.png"/><Relationship Id="rId3" Type="http://schemas.openxmlformats.org/officeDocument/2006/relationships/tags" Target="../tags/tag13.xml"/><Relationship Id="rId2" Type="http://schemas.openxmlformats.org/officeDocument/2006/relationships/image" Target="../media/image7.png"/><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notesSlide" Target="../notesSlides/notesSlide6.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2.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image" Target="../media/image6.png"/><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392722" y="2141142"/>
            <a:ext cx="9407827" cy="1445260"/>
          </a:xfrm>
          <a:prstGeom prst="rect">
            <a:avLst/>
          </a:prstGeom>
          <a:noFill/>
        </p:spPr>
        <p:txBody>
          <a:bodyPr wrap="square" rtlCol="0">
            <a:spAutoFit/>
          </a:bodyPr>
          <a:lstStyle/>
          <a:p>
            <a:pPr algn="ctr" fontAlgn="auto">
              <a:lnSpc>
                <a:spcPct val="100000"/>
              </a:lnSpc>
            </a:pP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应</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用</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文</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写</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作</a:t>
            </a:r>
            <a:endParaRPr lang="zh-CN" altLang="en-US" sz="8800" b="1" kern="100" spc="-1400" dirty="0">
              <a:solidFill>
                <a:schemeClr val="accent1"/>
              </a:solidFill>
              <a:uFillTx/>
              <a:latin typeface="微软雅黑" panose="020B0503020204020204" charset="-122"/>
              <a:ea typeface="微软雅黑" panose="020B0503020204020204" charset="-122"/>
              <a:cs typeface="微软雅黑" panose="020B0503020204020204" charset="-122"/>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569085" y="1806575"/>
            <a:ext cx="7957185" cy="3760470"/>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（五）通知的写作要求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（1）熟悉通知内容。不同种类的通知，所要表述的内容是不同的，因此，要根据所发通知的类别，记述不同的情况。</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（2）运用适当的表达方式。通知的标题、目的、要求，应以说明式方法表述，要体现出明白、清晰、顺序严整的特点。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（3）注意通知的语体色彩。多使用文书的习惯用语。</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nvPicPr>
        <p:blipFill>
          <a:blip r:embed="rId2"/>
          <a:stretch>
            <a:fillRect/>
          </a:stretch>
        </p:blipFill>
        <p:spPr>
          <a:xfrm>
            <a:off x="6755130" y="3862705"/>
            <a:ext cx="4798060" cy="240411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79450" y="3429000"/>
            <a:ext cx="4095750" cy="279082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3" name="文本框 2"/>
          <p:cNvSpPr txBox="1"/>
          <p:nvPr/>
        </p:nvSpPr>
        <p:spPr>
          <a:xfrm>
            <a:off x="1374140" y="1873250"/>
            <a:ext cx="4832350" cy="2919730"/>
          </a:xfrm>
          <a:prstGeom prst="rect">
            <a:avLst/>
          </a:prstGeom>
          <a:noFill/>
        </p:spPr>
        <p:txBody>
          <a:bodyPr wrap="square" rtlCol="0" anchor="t">
            <a:noAutofit/>
          </a:bodyPr>
          <a:p>
            <a:pPr>
              <a:lnSpc>
                <a:spcPct val="180000"/>
              </a:lnSpc>
            </a:pPr>
            <a:r>
              <a:rPr lang="en-US" altLang="zh-CN"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b="1">
                <a:solidFill>
                  <a:schemeClr val="accent1"/>
                </a:solidFill>
                <a:latin typeface="微软雅黑" panose="020B0503020204020204" charset="-122"/>
                <a:ea typeface="微软雅黑" panose="020B0503020204020204" charset="-122"/>
                <a:cs typeface="微软雅黑" panose="020B0503020204020204" charset="-122"/>
              </a:rPr>
              <a:t>二、通报</a:t>
            </a:r>
            <a:endParaRPr lang="zh-CN" altLang="en-US" b="1">
              <a:solidFill>
                <a:schemeClr val="accent1"/>
              </a:solidFill>
              <a:latin typeface="微软雅黑" panose="020B0503020204020204" charset="-122"/>
              <a:ea typeface="微软雅黑" panose="020B0503020204020204" charset="-122"/>
              <a:cs typeface="微软雅黑" panose="020B0503020204020204" charset="-122"/>
            </a:endParaRPr>
          </a:p>
          <a:p>
            <a:pPr>
              <a:lnSpc>
                <a:spcPct val="180000"/>
              </a:lnSpc>
            </a:pPr>
            <a:r>
              <a:rPr lang="en-US" altLang="zh-CN"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b="1">
                <a:solidFill>
                  <a:schemeClr val="accent1"/>
                </a:solidFill>
                <a:latin typeface="微软雅黑" panose="020B0503020204020204" charset="-122"/>
                <a:ea typeface="微软雅黑" panose="020B0503020204020204" charset="-122"/>
                <a:cs typeface="微软雅黑" panose="020B0503020204020204" charset="-122"/>
              </a:rPr>
              <a:t>（一）通报的定义</a:t>
            </a:r>
            <a:endParaRPr lang="zh-CN" altLang="en-US" b="1">
              <a:solidFill>
                <a:schemeClr val="accent1"/>
              </a:solidFill>
              <a:latin typeface="微软雅黑" panose="020B0503020204020204" charset="-122"/>
              <a:ea typeface="微软雅黑" panose="020B0503020204020204" charset="-122"/>
              <a:cs typeface="微软雅黑" panose="020B0503020204020204" charset="-122"/>
            </a:endParaRPr>
          </a:p>
          <a:p>
            <a:pPr>
              <a:lnSpc>
                <a:spcPct val="180000"/>
              </a:lnSpc>
            </a:pP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通报是适用于表彰先进、批评错误、传达重要精神或者情况的一种周知性公文。</a:t>
            </a:r>
            <a:endParaRPr lang="zh-CN" altLang="en-US" sz="16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custDataLst>
              <p:tags r:id="rId3"/>
            </p:custDataLst>
          </p:nvPr>
        </p:nvPicPr>
        <p:blipFill>
          <a:blip r:embed="rId4"/>
          <a:stretch>
            <a:fillRect/>
          </a:stretch>
        </p:blipFill>
        <p:spPr>
          <a:xfrm>
            <a:off x="7303770" y="918845"/>
            <a:ext cx="3850640" cy="517588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nvPicPr>
        <p:blipFill>
          <a:blip r:embed="rId1"/>
          <a:stretch>
            <a:fillRect/>
          </a:stretch>
        </p:blipFill>
        <p:spPr>
          <a:xfrm>
            <a:off x="7446010" y="4209415"/>
            <a:ext cx="4141470" cy="207518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2"/>
            </p:custDataLst>
          </p:nvPr>
        </p:nvSpPr>
        <p:spPr>
          <a:xfrm>
            <a:off x="1473835" y="1634490"/>
            <a:ext cx="9039225" cy="4120515"/>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（二）通报的分类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（1）根据用途、内容的不同，通报可分为表扬性通报、批评性通报和情况通报三种。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表扬性通报是选择先进的典型人物或事件在一定范围内予以表扬，号召向英雄模范人物学习的一种通报；批评性通报是批评错误，公布惩戒决定，教育下级机关和广大干部群众引以为戒所经常使用的一种通报；情况通报是介绍情况或事件发展变化过程和趋向所经常使用的一种通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（2）按照表达方式的不同，通报又分为直述性通报和转述性通报两种。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直述性通报是指以发文机关身份直接叙述通报事件的情况，然后对事件予以评议的通报；转述性通报是指转发其他机关发出的通报（报告），并加以评议和提出要求的通报。转述性通报一般都以通知行文，以原通报作为附件。</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表扬性通报、批评性通报、情况通报都有直述式和转述式写法。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463405" cy="57404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（三）通报的特点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grpSp>
        <p:nvGrpSpPr>
          <p:cNvPr id="82" name="Group 38"/>
          <p:cNvGrpSpPr/>
          <p:nvPr>
            <p:custDataLst>
              <p:tags r:id="rId2"/>
            </p:custDataLst>
          </p:nvPr>
        </p:nvGrpSpPr>
        <p:grpSpPr bwMode="auto">
          <a:xfrm>
            <a:off x="6907961" y="2442255"/>
            <a:ext cx="753441" cy="225030"/>
            <a:chOff x="7244862" y="2564012"/>
            <a:chExt cx="1005315" cy="299674"/>
          </a:xfrm>
        </p:grpSpPr>
        <p:cxnSp>
          <p:nvCxnSpPr>
            <p:cNvPr id="83" name="Straight Connector 39"/>
            <p:cNvCxnSpPr/>
            <p:nvPr>
              <p:custDataLst>
                <p:tags r:id="rId3"/>
              </p:custDataLst>
            </p:nvPr>
          </p:nvCxnSpPr>
          <p:spPr>
            <a:xfrm flipV="1">
              <a:off x="7244862" y="2564012"/>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custDataLst>
                <p:tags r:id="rId4"/>
              </p:custDataLst>
            </p:nvPr>
          </p:nvCxnSpPr>
          <p:spPr>
            <a:xfrm>
              <a:off x="7643494" y="2564012"/>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custDataLst>
              <p:tags r:id="rId5"/>
            </p:custDataLst>
          </p:nvPr>
        </p:nvGrpSpPr>
        <p:grpSpPr bwMode="auto">
          <a:xfrm flipH="1">
            <a:off x="4436966" y="2442255"/>
            <a:ext cx="753441" cy="225030"/>
            <a:chOff x="7244862" y="2564012"/>
            <a:chExt cx="1005315" cy="299674"/>
          </a:xfrm>
        </p:grpSpPr>
        <p:cxnSp>
          <p:nvCxnSpPr>
            <p:cNvPr id="86" name="Straight Connector 42"/>
            <p:cNvCxnSpPr/>
            <p:nvPr>
              <p:custDataLst>
                <p:tags r:id="rId6"/>
              </p:custDataLst>
            </p:nvPr>
          </p:nvCxnSpPr>
          <p:spPr>
            <a:xfrm flipV="1">
              <a:off x="7244862" y="2564012"/>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custDataLst>
                <p:tags r:id="rId7"/>
              </p:custDataLst>
            </p:nvPr>
          </p:nvCxnSpPr>
          <p:spPr>
            <a:xfrm>
              <a:off x="7643494" y="2564012"/>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custDataLst>
              <p:tags r:id="rId8"/>
            </p:custDataLst>
          </p:nvPr>
        </p:nvGrpSpPr>
        <p:grpSpPr bwMode="auto">
          <a:xfrm rot="1354404" flipV="1">
            <a:off x="6324732" y="3893641"/>
            <a:ext cx="753441" cy="225031"/>
            <a:chOff x="7244862" y="2564012"/>
            <a:chExt cx="1005315" cy="299674"/>
          </a:xfrm>
        </p:grpSpPr>
        <p:cxnSp>
          <p:nvCxnSpPr>
            <p:cNvPr id="89" name="Straight Connector 45"/>
            <p:cNvCxnSpPr/>
            <p:nvPr>
              <p:custDataLst>
                <p:tags r:id="rId9"/>
              </p:custDataLst>
            </p:nvPr>
          </p:nvCxnSpPr>
          <p:spPr>
            <a:xfrm flipV="1">
              <a:off x="7243091" y="2565176"/>
              <a:ext cx="393867" cy="299673"/>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custDataLst>
                <p:tags r:id="rId10"/>
              </p:custDataLst>
            </p:nvPr>
          </p:nvCxnSpPr>
          <p:spPr>
            <a:xfrm>
              <a:off x="7642763" y="2565315"/>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custDataLst>
              <p:tags r:id="rId11"/>
            </p:custDataLst>
          </p:nvPr>
        </p:nvGrpSpPr>
        <p:grpSpPr bwMode="auto">
          <a:xfrm rot="-1354404" flipH="1" flipV="1">
            <a:off x="5046384" y="3893641"/>
            <a:ext cx="753441" cy="225031"/>
            <a:chOff x="7244862" y="2564012"/>
            <a:chExt cx="1005315" cy="299674"/>
          </a:xfrm>
        </p:grpSpPr>
        <p:cxnSp>
          <p:nvCxnSpPr>
            <p:cNvPr id="92" name="Straight Connector 48"/>
            <p:cNvCxnSpPr/>
            <p:nvPr>
              <p:custDataLst>
                <p:tags r:id="rId12"/>
              </p:custDataLst>
            </p:nvPr>
          </p:nvCxnSpPr>
          <p:spPr>
            <a:xfrm flipV="1">
              <a:off x="7245168" y="2564320"/>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custDataLst>
                <p:tags r:id="rId13"/>
              </p:custDataLst>
            </p:nvPr>
          </p:nvCxnSpPr>
          <p:spPr>
            <a:xfrm>
              <a:off x="7644838" y="2564460"/>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6" name="TextBox 52"/>
          <p:cNvSpPr txBox="1"/>
          <p:nvPr>
            <p:custDataLst>
              <p:tags r:id="rId14"/>
            </p:custDataLst>
          </p:nvPr>
        </p:nvSpPr>
        <p:spPr>
          <a:xfrm>
            <a:off x="7677150" y="2197735"/>
            <a:ext cx="2894965" cy="1258570"/>
          </a:xfrm>
          <a:prstGeom prst="rect">
            <a:avLst/>
          </a:prstGeom>
          <a:noFill/>
        </p:spPr>
        <p:txBody>
          <a:bodyPr lIns="0" tIns="0" rIns="0" bIns="0">
            <a:noAutofit/>
          </a:bodyPr>
          <a:p>
            <a:pPr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lang="zh-CN" altLang="en-US" sz="1600" b="1" dirty="0">
                <a:solidFill>
                  <a:schemeClr val="accent2"/>
                </a:solidFill>
                <a:latin typeface="微软雅黑" panose="020B0503020204020204" charset="-122"/>
                <a:ea typeface="微软雅黑" panose="020B0503020204020204" charset="-122"/>
                <a:cs typeface="Open Sans" panose="020B0606030504020204" pitchFamily="34" charset="0"/>
              </a:rPr>
              <a:t>3. 指导性</a:t>
            </a:r>
            <a:endParaRPr lang="zh-CN" altLang="en-US" sz="14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通报对引用的事例要加以评论，一般就典型人物或事项表明上级机关的态度，对下级机关提出指导性意见和要求。</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9" name="TextBox 55"/>
          <p:cNvSpPr txBox="1"/>
          <p:nvPr>
            <p:custDataLst>
              <p:tags r:id="rId15"/>
            </p:custDataLst>
          </p:nvPr>
        </p:nvSpPr>
        <p:spPr>
          <a:xfrm>
            <a:off x="7074535" y="4055745"/>
            <a:ext cx="3763645" cy="1851025"/>
          </a:xfrm>
          <a:prstGeom prst="rect">
            <a:avLst/>
          </a:prstGeom>
          <a:noFill/>
        </p:spPr>
        <p:txBody>
          <a:bodyPr wrap="square" lIns="0" tIns="0" rIns="0" bIns="0">
            <a:spAutoFit/>
          </a:bodyPr>
          <a:p>
            <a:pPr defTabSz="1087755">
              <a:lnSpc>
                <a:spcPct val="14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lang="en-US" altLang="zh-CN" sz="16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lang="zh-CN" altLang="en-US" sz="1600" b="1" dirty="0">
                <a:solidFill>
                  <a:schemeClr val="accent2"/>
                </a:solidFill>
                <a:latin typeface="微软雅黑" panose="020B0503020204020204" charset="-122"/>
                <a:ea typeface="微软雅黑" panose="020B0503020204020204" charset="-122"/>
                <a:cs typeface="Open Sans" panose="020B0606030504020204" pitchFamily="34" charset="0"/>
              </a:rPr>
              <a:t>4. 针对性</a:t>
            </a:r>
            <a:endParaRPr lang="zh-CN" altLang="en-US" sz="14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defTabSz="1087755">
              <a:lnSpc>
                <a:spcPct val="14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通报的内容着眼于当前形势，选取工作中具有典型意义的事件和人物或具有普遍意义的重要情况，有针对性地总结经验教训，加以宣传推广，改进和推动各项工作。所以，为了达到通报的目的，通报必须具有很强的针对性。</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2" name="TextBox 58"/>
          <p:cNvSpPr txBox="1"/>
          <p:nvPr>
            <p:custDataLst>
              <p:tags r:id="rId16"/>
            </p:custDataLst>
          </p:nvPr>
        </p:nvSpPr>
        <p:spPr>
          <a:xfrm>
            <a:off x="1734185" y="2136775"/>
            <a:ext cx="2760345" cy="1191260"/>
          </a:xfrm>
          <a:prstGeom prst="rect">
            <a:avLst/>
          </a:prstGeom>
          <a:noFill/>
        </p:spPr>
        <p:txBody>
          <a:bodyPr lIns="0" tIns="0" rIns="0" bIns="0">
            <a:noAutofit/>
          </a:bodyPr>
          <a:p>
            <a:pPr algn="l"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lang="en-US" altLang="zh-CN" sz="16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lang="zh-CN" altLang="en-US" sz="1600" b="1" dirty="0">
                <a:solidFill>
                  <a:schemeClr val="accent2"/>
                </a:solidFill>
                <a:latin typeface="微软雅黑" panose="020B0503020204020204" charset="-122"/>
                <a:ea typeface="微软雅黑" panose="020B0503020204020204" charset="-122"/>
                <a:cs typeface="Open Sans" panose="020B0606030504020204" pitchFamily="34" charset="0"/>
              </a:rPr>
              <a:t>1. 典型性</a:t>
            </a:r>
            <a:endParaRPr lang="zh-CN" altLang="en-US" sz="14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algn="l"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典型性是通报最主要的特点。也就是说通报的事项，不论是正面或反面的，它必须具有一定的典型意义。</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5" name="TextBox 61"/>
          <p:cNvSpPr txBox="1"/>
          <p:nvPr>
            <p:custDataLst>
              <p:tags r:id="rId17"/>
            </p:custDataLst>
          </p:nvPr>
        </p:nvSpPr>
        <p:spPr>
          <a:xfrm>
            <a:off x="1311275" y="3980180"/>
            <a:ext cx="4024630" cy="1717675"/>
          </a:xfrm>
          <a:prstGeom prst="rect">
            <a:avLst/>
          </a:prstGeom>
          <a:noFill/>
        </p:spPr>
        <p:txBody>
          <a:bodyPr wrap="square" lIns="0" tIns="0" rIns="0" bIns="0">
            <a:spAutoFit/>
          </a:bodyPr>
          <a:p>
            <a:pPr algn="l"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lang="zh-CN" altLang="en-US" sz="1600" b="1" dirty="0">
                <a:solidFill>
                  <a:schemeClr val="accent2"/>
                </a:solidFill>
                <a:latin typeface="微软雅黑" panose="020B0503020204020204" charset="-122"/>
                <a:ea typeface="微软雅黑" panose="020B0503020204020204" charset="-122"/>
                <a:cs typeface="Open Sans" panose="020B0606030504020204" pitchFamily="34" charset="0"/>
              </a:rPr>
              <a:t>2. 教育性</a:t>
            </a:r>
            <a:endParaRPr lang="zh-CN" altLang="en-US" sz="14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algn="l"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通报的作用重在通过提供典型，使下级机关及人员提高思想认识，自觉地有所依循，有所为和有所不为。通报的内容是属于知照性的，它将某一正、反典型或重要情况向有关单位发布，使其有所了解，这一特点与通知、通告有相似之处。</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custDataLst>
              <p:tags r:id="rId18"/>
            </p:custDataLst>
          </p:nvPr>
        </p:nvGrpSpPr>
        <p:grpSpPr bwMode="auto">
          <a:xfrm>
            <a:off x="4577417" y="2212462"/>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custDataLst>
                  <p:tags r:id="rId19"/>
                </p:custDataLst>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accent2"/>
              </a:solidFill>
              <a:ln w="9525">
                <a:noFill/>
                <a:round/>
              </a:ln>
            </p:spPr>
            <p:txBody>
              <a:bodyPr/>
              <a:p>
                <a:pPr defTabSz="685165">
                  <a:defRPr/>
                </a:pPr>
                <a:endParaRPr lang="en-US" sz="1800" dirty="0">
                  <a:latin typeface="+mn-lt"/>
                </a:endParaRPr>
              </a:p>
            </p:txBody>
          </p:sp>
          <p:sp>
            <p:nvSpPr>
              <p:cNvPr id="108" name="Freeform 6"/>
              <p:cNvSpPr>
                <a:spLocks noEditPoints="1"/>
              </p:cNvSpPr>
              <p:nvPr>
                <p:custDataLst>
                  <p:tags r:id="rId20"/>
                </p:custDataLst>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chemeClr val="accent1"/>
              </a:solidFill>
              <a:ln w="9525">
                <a:noFill/>
                <a:round/>
              </a:ln>
            </p:spPr>
            <p:txBody>
              <a:bodyPr/>
              <a:p>
                <a:pPr defTabSz="685165">
                  <a:defRPr/>
                </a:pPr>
                <a:endParaRPr lang="en-US" sz="1800" dirty="0">
                  <a:latin typeface="+mn-lt"/>
                </a:endParaRPr>
              </a:p>
            </p:txBody>
          </p:sp>
          <p:sp>
            <p:nvSpPr>
              <p:cNvPr id="109" name="Freeform 7"/>
              <p:cNvSpPr>
                <a:spLocks noEditPoints="1"/>
              </p:cNvSpPr>
              <p:nvPr>
                <p:custDataLst>
                  <p:tags r:id="rId21"/>
                </p:custDataLst>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accent2"/>
              </a:solidFill>
              <a:ln w="9525">
                <a:noFill/>
                <a:round/>
              </a:ln>
            </p:spPr>
            <p:txBody>
              <a:bodyPr/>
              <a:p>
                <a:pPr defTabSz="685165">
                  <a:defRPr/>
                </a:pPr>
                <a:endParaRPr lang="en-US" sz="1800" dirty="0">
                  <a:latin typeface="+mn-lt"/>
                </a:endParaRPr>
              </a:p>
            </p:txBody>
          </p:sp>
          <p:sp>
            <p:nvSpPr>
              <p:cNvPr id="110" name="Freeform 8"/>
              <p:cNvSpPr>
                <a:spLocks noEditPoints="1"/>
              </p:cNvSpPr>
              <p:nvPr>
                <p:custDataLst>
                  <p:tags r:id="rId22"/>
                </p:custDataLst>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chemeClr val="accent1"/>
              </a:solidFill>
              <a:ln w="9525">
                <a:noFill/>
                <a:round/>
              </a:ln>
            </p:spPr>
            <p:txBody>
              <a:bodyPr/>
              <a:p>
                <a:pPr defTabSz="685165">
                  <a:defRPr/>
                </a:pPr>
                <a:endParaRPr lang="en-US" sz="1800" dirty="0">
                  <a:latin typeface="+mn-lt"/>
                </a:endParaRPr>
              </a:p>
            </p:txBody>
          </p:sp>
          <p:sp>
            <p:nvSpPr>
              <p:cNvPr id="111" name="Freeform 9"/>
              <p:cNvSpPr>
                <a:spLocks noEditPoints="1"/>
              </p:cNvSpPr>
              <p:nvPr>
                <p:custDataLst>
                  <p:tags r:id="rId23"/>
                </p:custDataLst>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p>
                <a:pPr defTabSz="685165">
                  <a:defRPr/>
                </a:pPr>
                <a:endParaRPr lang="en-US" sz="1800" dirty="0">
                  <a:latin typeface="+mn-lt"/>
                </a:endParaRPr>
              </a:p>
            </p:txBody>
          </p:sp>
          <p:sp>
            <p:nvSpPr>
              <p:cNvPr id="112" name="Freeform 10"/>
              <p:cNvSpPr>
                <a:spLocks noEditPoints="1"/>
              </p:cNvSpPr>
              <p:nvPr>
                <p:custDataLst>
                  <p:tags r:id="rId24"/>
                </p:custDataLst>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p>
                <a:pPr defTabSz="685165">
                  <a:defRPr/>
                </a:pPr>
                <a:endParaRPr lang="en-US" sz="1800" dirty="0">
                  <a:latin typeface="+mn-lt"/>
                </a:endParaRPr>
              </a:p>
            </p:txBody>
          </p:sp>
        </p:grpSp>
        <p:sp>
          <p:nvSpPr>
            <p:cNvPr id="35857" name="Shape 1094"/>
            <p:cNvSpPr/>
            <p:nvPr>
              <p:custDataLst>
                <p:tags r:id="rId25"/>
              </p:custDataLst>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sp>
          <p:nvSpPr>
            <p:cNvPr id="35858" name="Freeform 62"/>
            <p:cNvSpPr>
              <a:spLocks noEditPoints="1"/>
            </p:cNvSpPr>
            <p:nvPr>
              <p:custDataLst>
                <p:tags r:id="rId26"/>
              </p:custDataLst>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1800"/>
            </a:p>
          </p:txBody>
        </p:sp>
        <p:sp>
          <p:nvSpPr>
            <p:cNvPr id="35859" name="Shape 1090"/>
            <p:cNvSpPr/>
            <p:nvPr>
              <p:custDataLst>
                <p:tags r:id="rId27"/>
              </p:custDataLst>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sp>
          <p:nvSpPr>
            <p:cNvPr id="35860" name="Shape 1687"/>
            <p:cNvSpPr/>
            <p:nvPr>
              <p:custDataLst>
                <p:tags r:id="rId28"/>
              </p:custDataLst>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106"/>
                                        </p:tgtEl>
                                        <p:attrNameLst>
                                          <p:attrName>style.visibility</p:attrName>
                                        </p:attrNameLst>
                                      </p:cBhvr>
                                      <p:to>
                                        <p:strVal val="visible"/>
                                      </p:to>
                                    </p:set>
                                    <p:animEffect transition="in" filter="fade">
                                      <p:cBhvr>
                                        <p:cTn id="11" dur="500"/>
                                        <p:tgtEl>
                                          <p:spTgt spid="106"/>
                                        </p:tgtEl>
                                      </p:cBhvr>
                                    </p:animEffect>
                                    <p:anim calcmode="lin" valueType="num">
                                      <p:cBhvr>
                                        <p:cTn id="12" dur="500" fill="hold"/>
                                        <p:tgtEl>
                                          <p:spTgt spid="106"/>
                                        </p:tgtEl>
                                        <p:attrNameLst>
                                          <p:attrName>ppt_x</p:attrName>
                                        </p:attrNameLst>
                                      </p:cBhvr>
                                      <p:tavLst>
                                        <p:tav tm="0">
                                          <p:val>
                                            <p:strVal val="#ppt_x"/>
                                          </p:val>
                                        </p:tav>
                                        <p:tav tm="100000">
                                          <p:val>
                                            <p:strVal val="#ppt_x"/>
                                          </p:val>
                                        </p:tav>
                                      </p:tavLst>
                                    </p:anim>
                                    <p:anim calcmode="lin" valueType="num">
                                      <p:cBhvr>
                                        <p:cTn id="13" dur="450" decel="100000" fill="hold"/>
                                        <p:tgtEl>
                                          <p:spTgt spid="106"/>
                                        </p:tgtEl>
                                        <p:attrNameLst>
                                          <p:attrName>ppt_y</p:attrName>
                                        </p:attrNameLst>
                                      </p:cBhvr>
                                      <p:tavLst>
                                        <p:tav tm="0">
                                          <p:val>
                                            <p:strVal val="#ppt_y+1"/>
                                          </p:val>
                                        </p:tav>
                                        <p:tav tm="100000">
                                          <p:val>
                                            <p:strVal val="#ppt_y-.03"/>
                                          </p:val>
                                        </p:tav>
                                      </p:tavLst>
                                    </p:anim>
                                    <p:anim calcmode="lin" valueType="num">
                                      <p:cBhvr>
                                        <p:cTn id="14"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85"/>
                                        </p:tgtEl>
                                        <p:attrNameLst>
                                          <p:attrName>style.visibility</p:attrName>
                                        </p:attrNameLst>
                                      </p:cBhvr>
                                      <p:to>
                                        <p:strVal val="visible"/>
                                      </p:to>
                                    </p:set>
                                    <p:animEffect transition="in" filter="wipe(right)">
                                      <p:cBhvr>
                                        <p:cTn id="18" dur="500"/>
                                        <p:tgtEl>
                                          <p:spTgt spid="85"/>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wipe(left)">
                                      <p:cBhvr>
                                        <p:cTn id="22" dur="500"/>
                                        <p:tgtEl>
                                          <p:spTgt spid="82"/>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ipe(up)">
                                      <p:cBhvr>
                                        <p:cTn id="26" dur="500"/>
                                        <p:tgtEl>
                                          <p:spTgt spid="91"/>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up)">
                                      <p:cBhvr>
                                        <p:cTn id="3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nvPicPr>
        <p:blipFill>
          <a:blip r:embed="rId1"/>
          <a:stretch>
            <a:fillRect/>
          </a:stretch>
        </p:blipFill>
        <p:spPr>
          <a:xfrm>
            <a:off x="7446010" y="4209415"/>
            <a:ext cx="4141470" cy="207518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2"/>
            </p:custDataLst>
          </p:nvPr>
        </p:nvSpPr>
        <p:spPr>
          <a:xfrm>
            <a:off x="2476500" y="2353945"/>
            <a:ext cx="6515100" cy="1794510"/>
          </a:xfrm>
          <a:prstGeom prst="rect">
            <a:avLst/>
          </a:prstGeom>
        </p:spPr>
        <p:txBody>
          <a:bodyPr wrap="square">
            <a:noAutofit/>
          </a:bodyPr>
          <a:p>
            <a:pPr indent="406400" algn="just" fontAlgn="auto">
              <a:lnSpc>
                <a:spcPct val="2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通报和通知同属告知性的公文，但它们也有明显的不同。你能谈谈通报与通知的区别吗？</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3"/>
            </p:custDataLst>
          </p:nvPr>
        </p:nvPicPr>
        <p:blipFill>
          <a:blip r:embed="rId4"/>
          <a:stretch>
            <a:fillRect/>
          </a:stretch>
        </p:blipFill>
        <p:spPr>
          <a:xfrm>
            <a:off x="679450" y="3429000"/>
            <a:ext cx="4095750" cy="27908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79450" y="4208780"/>
            <a:ext cx="2950845" cy="2011045"/>
          </a:xfrm>
          <a:prstGeom prst="rect">
            <a:avLst/>
          </a:prstGeom>
        </p:spPr>
      </p:pic>
      <p:pic>
        <p:nvPicPr>
          <p:cNvPr id="4" name="图片 3" descr="33"/>
          <p:cNvPicPr>
            <a:picLocks noChangeAspect="1"/>
          </p:cNvPicPr>
          <p:nvPr/>
        </p:nvPicPr>
        <p:blipFill>
          <a:blip r:embed="rId3"/>
          <a:stretch>
            <a:fillRect/>
          </a:stretch>
        </p:blipFill>
        <p:spPr>
          <a:xfrm>
            <a:off x="8161020" y="4567555"/>
            <a:ext cx="3426460" cy="171704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4"/>
            </p:custDataLst>
          </p:nvPr>
        </p:nvSpPr>
        <p:spPr>
          <a:xfrm>
            <a:off x="1569085" y="1821815"/>
            <a:ext cx="8637270" cy="2939415"/>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b="1" dirty="0">
                <a:solidFill>
                  <a:schemeClr val="tx1"/>
                </a:solidFill>
                <a:latin typeface="微软雅黑" panose="020B0503020204020204" charset="-122"/>
                <a:ea typeface="微软雅黑" panose="020B0503020204020204" charset="-122"/>
                <a:cs typeface="微软雅黑" panose="020B0503020204020204" charset="-122"/>
              </a:rPr>
              <a:t>通知与通报的相同点</a:t>
            </a:r>
            <a:r>
              <a:rPr lang="zh-CN" sz="1600" b="1" dirty="0">
                <a:solidFill>
                  <a:schemeClr val="tx1"/>
                </a:solidFill>
                <a:latin typeface="微软雅黑" panose="020B0503020204020204" charset="-122"/>
                <a:ea typeface="微软雅黑" panose="020B0503020204020204" charset="-122"/>
                <a:cs typeface="微软雅黑" panose="020B0503020204020204" charset="-122"/>
              </a:rPr>
              <a:t>：</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它们都是下行文</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r>
              <a:rPr sz="1600" dirty="0">
                <a:solidFill>
                  <a:schemeClr val="tx1"/>
                </a:solidFill>
                <a:latin typeface="微软雅黑" panose="020B0503020204020204" charset="-122"/>
                <a:ea typeface="微软雅黑" panose="020B0503020204020204" charset="-122"/>
                <a:cs typeface="微软雅黑" panose="020B0503020204020204" charset="-122"/>
              </a:rPr>
              <a:t>都要告知对方某些事项或事情</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endParaRPr lang="zh-CN"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b="1" dirty="0">
                <a:solidFill>
                  <a:schemeClr val="tx1"/>
                </a:solidFill>
                <a:latin typeface="微软雅黑" panose="020B0503020204020204" charset="-122"/>
                <a:ea typeface="微软雅黑" panose="020B0503020204020204" charset="-122"/>
                <a:cs typeface="微软雅黑" panose="020B0503020204020204" charset="-122"/>
              </a:rPr>
              <a:t>通知与通报的不同点</a:t>
            </a:r>
            <a:r>
              <a:rPr lang="zh-CN" sz="1600" b="1" dirty="0">
                <a:solidFill>
                  <a:schemeClr val="tx1"/>
                </a:solidFill>
                <a:latin typeface="微软雅黑" panose="020B0503020204020204" charset="-122"/>
                <a:ea typeface="微软雅黑" panose="020B0503020204020204" charset="-122"/>
                <a:cs typeface="微软雅黑" panose="020B0503020204020204" charset="-122"/>
              </a:rPr>
              <a:t>：</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b="1" dirty="0">
                <a:solidFill>
                  <a:schemeClr val="accent2"/>
                </a:solidFill>
                <a:latin typeface="微软雅黑" panose="020B0503020204020204" charset="-122"/>
                <a:ea typeface="微软雅黑" panose="020B0503020204020204" charset="-122"/>
                <a:cs typeface="微软雅黑" panose="020B0503020204020204" charset="-122"/>
              </a:rPr>
              <a:t>1.性质</a:t>
            </a:r>
            <a:r>
              <a:rPr lang="zh-CN" sz="1600" b="1" dirty="0">
                <a:solidFill>
                  <a:schemeClr val="accent2"/>
                </a:solidFill>
                <a:latin typeface="微软雅黑" panose="020B0503020204020204" charset="-122"/>
                <a:ea typeface="微软雅黑" panose="020B0503020204020204" charset="-122"/>
                <a:cs typeface="微软雅黑" panose="020B0503020204020204" charset="-122"/>
              </a:rPr>
              <a:t>、</a:t>
            </a:r>
            <a:r>
              <a:rPr sz="1600" b="1" dirty="0">
                <a:solidFill>
                  <a:schemeClr val="accent2"/>
                </a:solidFill>
                <a:latin typeface="微软雅黑" panose="020B0503020204020204" charset="-122"/>
                <a:ea typeface="微软雅黑" panose="020B0503020204020204" charset="-122"/>
                <a:cs typeface="微软雅黑" panose="020B0503020204020204" charset="-122"/>
              </a:rPr>
              <a:t>用途不同</a:t>
            </a:r>
            <a:r>
              <a:rPr sz="1600" b="1" dirty="0">
                <a:solidFill>
                  <a:schemeClr val="accent2"/>
                </a:solidFill>
                <a:latin typeface="微软雅黑" panose="020B0503020204020204" charset="-122"/>
                <a:ea typeface="微软雅黑" panose="020B0503020204020204" charset="-122"/>
                <a:cs typeface="微软雅黑" panose="020B0503020204020204" charset="-122"/>
              </a:rPr>
              <a:t>。</a:t>
            </a:r>
            <a:r>
              <a:rPr sz="1600" dirty="0">
                <a:solidFill>
                  <a:schemeClr val="tx1"/>
                </a:solidFill>
                <a:latin typeface="微软雅黑" panose="020B0503020204020204" charset="-122"/>
                <a:ea typeface="微软雅黑" panose="020B0503020204020204" charset="-122"/>
                <a:cs typeface="微软雅黑" panose="020B0503020204020204" charset="-122"/>
              </a:rPr>
              <a:t>通知是用来发布规章,转发和批转文件</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r>
              <a:rPr sz="1600" dirty="0">
                <a:solidFill>
                  <a:schemeClr val="tx1"/>
                </a:solidFill>
                <a:latin typeface="微软雅黑" panose="020B0503020204020204" charset="-122"/>
                <a:ea typeface="微软雅黑" panose="020B0503020204020204" charset="-122"/>
                <a:cs typeface="微软雅黑" panose="020B0503020204020204" charset="-122"/>
              </a:rPr>
              <a:t>告诉下级机关需要办理</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r>
              <a:rPr sz="1600" dirty="0">
                <a:solidFill>
                  <a:schemeClr val="tx1"/>
                </a:solidFill>
                <a:latin typeface="微软雅黑" panose="020B0503020204020204" charset="-122"/>
                <a:ea typeface="微软雅黑" panose="020B0503020204020204" charset="-122"/>
                <a:cs typeface="微软雅黑" panose="020B0503020204020204" charset="-122"/>
              </a:rPr>
              <a:t>周知或共同执行的事项或任免和聘用干部的公文</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r>
              <a:rPr sz="1600" dirty="0">
                <a:solidFill>
                  <a:schemeClr val="tx1"/>
                </a:solidFill>
                <a:latin typeface="微软雅黑" panose="020B0503020204020204" charset="-122"/>
                <a:ea typeface="微软雅黑" panose="020B0503020204020204" charset="-122"/>
                <a:cs typeface="微软雅黑" panose="020B0503020204020204" charset="-122"/>
              </a:rPr>
              <a:t>通报是表彰先进</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r>
              <a:rPr sz="1600" dirty="0">
                <a:solidFill>
                  <a:schemeClr val="tx1"/>
                </a:solidFill>
                <a:latin typeface="微软雅黑" panose="020B0503020204020204" charset="-122"/>
                <a:ea typeface="微软雅黑" panose="020B0503020204020204" charset="-122"/>
                <a:cs typeface="微软雅黑" panose="020B0503020204020204" charset="-122"/>
              </a:rPr>
              <a:t>批评错误</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r>
              <a:rPr sz="1600" dirty="0">
                <a:solidFill>
                  <a:schemeClr val="tx1"/>
                </a:solidFill>
                <a:latin typeface="微软雅黑" panose="020B0503020204020204" charset="-122"/>
                <a:ea typeface="微软雅黑" panose="020B0503020204020204" charset="-122"/>
                <a:cs typeface="微软雅黑" panose="020B0503020204020204" charset="-122"/>
              </a:rPr>
              <a:t>传达重要精神和情况的公文</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79450" y="4208780"/>
            <a:ext cx="2950845" cy="2011045"/>
          </a:xfrm>
          <a:prstGeom prst="rect">
            <a:avLst/>
          </a:prstGeom>
        </p:spPr>
      </p:pic>
      <p:pic>
        <p:nvPicPr>
          <p:cNvPr id="4" name="图片 3" descr="33"/>
          <p:cNvPicPr>
            <a:picLocks noChangeAspect="1"/>
          </p:cNvPicPr>
          <p:nvPr/>
        </p:nvPicPr>
        <p:blipFill>
          <a:blip r:embed="rId3"/>
          <a:stretch>
            <a:fillRect/>
          </a:stretch>
        </p:blipFill>
        <p:spPr>
          <a:xfrm>
            <a:off x="8161020" y="4567555"/>
            <a:ext cx="3426460" cy="171704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3" name="文本框 2"/>
          <p:cNvSpPr txBox="1"/>
          <p:nvPr>
            <p:custDataLst>
              <p:tags r:id="rId4"/>
            </p:custDataLst>
          </p:nvPr>
        </p:nvSpPr>
        <p:spPr>
          <a:xfrm>
            <a:off x="1664335" y="1718945"/>
            <a:ext cx="8604250" cy="3420745"/>
          </a:xfrm>
          <a:prstGeom prst="rect">
            <a:avLst/>
          </a:prstGeom>
          <a:noFill/>
        </p:spPr>
        <p:txBody>
          <a:bodyPr wrap="square" rtlCol="0" anchor="t">
            <a:sp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2.目的不同。</a:t>
            </a:r>
            <a:r>
              <a:rPr sz="1600" dirty="0">
                <a:latin typeface="微软雅黑" panose="020B0503020204020204" charset="-122"/>
                <a:ea typeface="微软雅黑" panose="020B0503020204020204" charset="-122"/>
                <a:cs typeface="微软雅黑" panose="020B0503020204020204" charset="-122"/>
                <a:sym typeface="+mn-ea"/>
              </a:rPr>
              <a:t>通知的目的主要是让对方了解上级指示精神或告知对方需办理的事情和如何办理</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通报的目的主要是以典型事例作为教育材料</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来引导和提醒有关单位和人员</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促使其从中吸取经验或教训</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改进工作</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或是沟通消息</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传达重要情况和精神</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指导对方认清形势</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了解全局</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开展工作</a:t>
            </a:r>
            <a:r>
              <a:rPr lang="zh-CN" sz="1600" dirty="0">
                <a:latin typeface="微软雅黑" panose="020B0503020204020204" charset="-122"/>
                <a:ea typeface="微软雅黑" panose="020B0503020204020204" charset="-122"/>
                <a:cs typeface="微软雅黑" panose="020B0503020204020204" charset="-122"/>
                <a:sym typeface="+mn-ea"/>
              </a:rPr>
              <a:t>。</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3.内容范围不同</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通知的内容</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可以是对某一事项具有重大的指导意义的</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也可以是一般的日常事务</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通报要告知的事项</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一般都是对面上的工作带有指导意义的事项</a:t>
            </a:r>
            <a:r>
              <a:rPr lang="zh-CN" sz="1600" dirty="0">
                <a:latin typeface="微软雅黑" panose="020B0503020204020204" charset="-122"/>
                <a:ea typeface="微软雅黑" panose="020B0503020204020204" charset="-122"/>
                <a:cs typeface="微软雅黑" panose="020B0503020204020204" charset="-122"/>
                <a:sym typeface="+mn-ea"/>
              </a:rPr>
              <a:t>。</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4.写作要求不同</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通知一般只需把要告知的事项用叙述和说明的文字写清楚</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而通报一般需辅以议论的文字进行分析</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以强调要告知事项的性质和重要性</a:t>
            </a:r>
            <a:r>
              <a:rPr lang="zh-CN" sz="1600" dirty="0">
                <a:latin typeface="微软雅黑" panose="020B0503020204020204" charset="-122"/>
                <a:ea typeface="微软雅黑" panose="020B0503020204020204" charset="-122"/>
                <a:cs typeface="微软雅黑" panose="020B0503020204020204" charset="-122"/>
                <a:sym typeface="+mn-ea"/>
              </a:rPr>
              <a:t>，</a:t>
            </a:r>
            <a:r>
              <a:rPr sz="1600" dirty="0">
                <a:latin typeface="微软雅黑" panose="020B0503020204020204" charset="-122"/>
                <a:ea typeface="微软雅黑" panose="020B0503020204020204" charset="-122"/>
                <a:cs typeface="微软雅黑" panose="020B0503020204020204" charset="-122"/>
                <a:sym typeface="+mn-ea"/>
              </a:rPr>
              <a:t>引起重视</a:t>
            </a:r>
            <a:r>
              <a:rPr lang="zh-CN" sz="1600" dirty="0">
                <a:latin typeface="微软雅黑" panose="020B0503020204020204" charset="-122"/>
                <a:ea typeface="微软雅黑" panose="020B0503020204020204" charset="-122"/>
                <a:cs typeface="微软雅黑" panose="020B0503020204020204" charset="-122"/>
                <a:sym typeface="+mn-ea"/>
              </a:rPr>
              <a:t>。</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lang="zh-CN" sz="1600" dirty="0">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082675" y="1642110"/>
            <a:ext cx="9836150" cy="203581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（四）通报的结构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通报的标题由发文机关名称、事由、文种组成，如《×× 工厂关于×× 同志严重违反劳动纪律的通报》，有时也可省略发文机关名称，但不可只写“通报”二字作为标题。</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9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1367155" y="4081145"/>
            <a:ext cx="2991485" cy="1900555"/>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4780915" y="4081145"/>
            <a:ext cx="2839085" cy="1900555"/>
          </a:xfrm>
          <a:prstGeom prst="rect">
            <a:avLst/>
          </a:prstGeom>
        </p:spPr>
      </p:pic>
      <p:pic>
        <p:nvPicPr>
          <p:cNvPr id="6" name="图片 5"/>
          <p:cNvPicPr>
            <a:picLocks noChangeAspect="1"/>
          </p:cNvPicPr>
          <p:nvPr>
            <p:custDataLst>
              <p:tags r:id="rId6"/>
            </p:custDataLst>
          </p:nvPr>
        </p:nvPicPr>
        <p:blipFill>
          <a:blip r:embed="rId7"/>
          <a:stretch>
            <a:fillRect/>
          </a:stretch>
        </p:blipFill>
        <p:spPr>
          <a:xfrm>
            <a:off x="8041640" y="4081145"/>
            <a:ext cx="2991485" cy="190055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082675" y="1484630"/>
            <a:ext cx="9923780" cy="4603115"/>
          </a:xfrm>
          <a:prstGeom prst="rect">
            <a:avLst/>
          </a:prstGeom>
        </p:spPr>
        <p:txBody>
          <a:bodyPr wrap="square">
            <a:noAutofit/>
          </a:bodyPr>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通报的正文，由于通报种类不同，其正文部分的写法也有所不同。表扬性通报的正文，先写事件经过情况；再写事件意义；最后写做出的决定，并以希望、要求、号召结尾。</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批评性通报的正文，一般写三方面内容：先写所通报事件发生的经过情况，要交代清楚是什么事件，发生的时间和地点，造成的后果；接着写事件发生的原因，对原因进行分析，此部分是批评性通报的重要部分，要抓住问题的实质，指出其严重性和危害性，以引起普遍重视；最后写防止今后发生类似事件的办法。这里要写清如何吸取经验教训，提出防止措施，措施要针对事故发生的原因，对症下药。</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情况通报的正文，一般也包括通报情况、对所通报情况进行分析和提出要求三方面内容。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转发性通报的正文，不直接叙述通报和事件或情况，因为有原通报或报告作为附件。其写法是：开头先写明转发文件的名称；接着对通报的事件或情况加以评论，提出问题，点明转发的原因和目的，联系本系统、本地区的工作，提出应该学习或吸取教训之处，最后提出要求。</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9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custDataLst>
              <p:tags r:id="rId2"/>
            </p:custDataLst>
          </p:nvPr>
        </p:nvPicPr>
        <p:blipFill>
          <a:blip r:embed="rId3"/>
          <a:stretch>
            <a:fillRect/>
          </a:stretch>
        </p:blipFill>
        <p:spPr>
          <a:xfrm>
            <a:off x="7446010" y="4209415"/>
            <a:ext cx="4141470" cy="207518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025650" y="2367915"/>
            <a:ext cx="4332605" cy="2122170"/>
          </a:xfrm>
          <a:prstGeom prst="rect">
            <a:avLst/>
          </a:prstGeom>
        </p:spPr>
        <p:txBody>
          <a:bodyPr wrap="square">
            <a:noAutofit/>
          </a:bodyPr>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落款</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落款写出发文机关名称和发文时间。如果已在标题中写了机关名称和时间，也可以省略不写。</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2"/>
            </p:custDataLst>
          </p:nvPr>
        </p:nvPicPr>
        <p:blipFill>
          <a:blip r:embed="rId3"/>
          <a:stretch>
            <a:fillRect/>
          </a:stretch>
        </p:blipFill>
        <p:spPr>
          <a:xfrm>
            <a:off x="609600" y="3879850"/>
            <a:ext cx="3562985" cy="2427605"/>
          </a:xfrm>
          <a:prstGeom prst="rect">
            <a:avLst/>
          </a:prstGeom>
        </p:spPr>
      </p:pic>
      <p:pic>
        <p:nvPicPr>
          <p:cNvPr id="4" name="图片 3"/>
          <p:cNvPicPr>
            <a:picLocks noChangeAspect="1"/>
          </p:cNvPicPr>
          <p:nvPr>
            <p:custDataLst>
              <p:tags r:id="rId4"/>
            </p:custDataLst>
          </p:nvPr>
        </p:nvPicPr>
        <p:blipFill>
          <a:blip r:embed="rId5"/>
          <a:stretch>
            <a:fillRect/>
          </a:stretch>
        </p:blipFill>
        <p:spPr>
          <a:xfrm>
            <a:off x="7019925" y="1771015"/>
            <a:ext cx="3848100" cy="385762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grpSp>
        <p:nvGrpSpPr>
          <p:cNvPr id="5" name="组合 4"/>
          <p:cNvGrpSpPr/>
          <p:nvPr/>
        </p:nvGrpSpPr>
        <p:grpSpPr>
          <a:xfrm>
            <a:off x="359912" y="332482"/>
            <a:ext cx="1781404" cy="494183"/>
            <a:chOff x="359912" y="332482"/>
            <a:chExt cx="1781404" cy="494183"/>
          </a:xfrm>
        </p:grpSpPr>
        <p:sp>
          <p:nvSpPr>
            <p:cNvPr id="6"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 name="文本框 6"/>
            <p:cNvSpPr txBox="1"/>
            <p:nvPr/>
          </p:nvSpPr>
          <p:spPr>
            <a:xfrm>
              <a:off x="1064294" y="365000"/>
              <a:ext cx="1077022" cy="461665"/>
            </a:xfrm>
            <a:prstGeom prst="rect">
              <a:avLst/>
            </a:prstGeom>
            <a:noFill/>
          </p:spPr>
          <p:txBody>
            <a:bodyPr wrap="square" rtlCol="0" anchor="t">
              <a:spAutoFit/>
            </a:bodyPr>
            <a:lstStyle/>
            <a:p>
              <a:pPr>
                <a:buClrTx/>
                <a:buSzTx/>
                <a:buFontTx/>
              </a:pPr>
              <a:r>
                <a:rPr lang="en-US" sz="2400" b="1" dirty="0">
                  <a:solidFill>
                    <a:srgbClr val="418783"/>
                  </a:solidFill>
                  <a:cs typeface="+mn-ea"/>
                  <a:sym typeface="+mn-lt"/>
                </a:rPr>
                <a:t>LOGO</a:t>
              </a:r>
              <a:endParaRPr sz="2400" b="1" dirty="0">
                <a:solidFill>
                  <a:srgbClr val="418783"/>
                </a:solidFill>
                <a:cs typeface="+mn-ea"/>
                <a:sym typeface="+mn-lt"/>
              </a:endParaRPr>
            </a:p>
          </p:txBody>
        </p:sp>
      </p:grpSp>
      <p:sp>
        <p:nvSpPr>
          <p:cNvPr id="19" name="文本框 18"/>
          <p:cNvSpPr txBox="1"/>
          <p:nvPr/>
        </p:nvSpPr>
        <p:spPr>
          <a:xfrm>
            <a:off x="807720" y="1238431"/>
            <a:ext cx="10576560" cy="1586230"/>
          </a:xfrm>
          <a:prstGeom prst="rect">
            <a:avLst/>
          </a:prstGeom>
          <a:noFill/>
        </p:spPr>
        <p:txBody>
          <a:bodyPr wrap="square">
            <a:spAutoFit/>
          </a:bodyPr>
          <a:lstStyle/>
          <a:p>
            <a:pPr algn="ctr">
              <a:lnSpc>
                <a:spcPct val="180000"/>
              </a:lnSpc>
              <a:spcBef>
                <a:spcPts val="0"/>
              </a:spcBef>
            </a:pPr>
            <a:r>
              <a:rPr lang="en-US" altLang="zh-CN" sz="5400" b="1" dirty="0">
                <a:solidFill>
                  <a:srgbClr val="418783"/>
                </a:solidFill>
                <a:latin typeface="微软雅黑" panose="020B0503020204020204" charset="-122"/>
                <a:ea typeface="微软雅黑" panose="020B0503020204020204" charset="-122"/>
                <a:cs typeface="+mn-ea"/>
                <a:sym typeface="+mn-lt"/>
              </a:rPr>
              <a:t>项目三　行政公文写作</a:t>
            </a:r>
            <a:endParaRPr lang="en-US" altLang="zh-CN" sz="5400" b="1" dirty="0">
              <a:solidFill>
                <a:srgbClr val="418783"/>
              </a:solidFill>
              <a:latin typeface="微软雅黑" panose="020B0503020204020204" charset="-122"/>
              <a:ea typeface="微软雅黑" panose="020B0503020204020204" charset="-122"/>
              <a:cs typeface="+mn-ea"/>
              <a:sym typeface="+mn-lt"/>
            </a:endParaRPr>
          </a:p>
        </p:txBody>
      </p:sp>
      <p:sp>
        <p:nvSpPr>
          <p:cNvPr id="3" name="矩形 2"/>
          <p:cNvSpPr/>
          <p:nvPr>
            <p:custDataLst>
              <p:tags r:id="rId2"/>
            </p:custDataLst>
          </p:nvPr>
        </p:nvSpPr>
        <p:spPr>
          <a:xfrm>
            <a:off x="2559050" y="2940685"/>
            <a:ext cx="6868160" cy="1445260"/>
          </a:xfrm>
          <a:prstGeom prst="rect">
            <a:avLst/>
          </a:prstGeom>
        </p:spPr>
        <p:txBody>
          <a:bodyPr wrap="square">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 任务一　通知、通报、决定、决议、批复</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任务二　请示、报告</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任务三　函</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361440" y="1484630"/>
            <a:ext cx="3404235" cy="687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（五）通报的写作要求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9" name="矩形 18"/>
          <p:cNvSpPr/>
          <p:nvPr>
            <p:custDataLst>
              <p:tags r:id="rId2"/>
            </p:custDataLst>
          </p:nvPr>
        </p:nvSpPr>
        <p:spPr>
          <a:xfrm>
            <a:off x="1457325" y="1961515"/>
            <a:ext cx="9487535" cy="383794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（1）通报一般可以没有主送机关，无受文单位。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（2）通报所选择的事件、问题、经验等，一定要具有普遍的教育意义和指导作用，也就是一定要注意典型性，避免一般化。</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（3）材料要真实。对通报的事实一定要核对清楚，实事求是，措辞、判断要准确、恰当。要注重说理的准确性。</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（4）写法要恰当。通报以叙述为主，用事实说话，但要分析原因，有叙有议，分析情况应观点鲜明，评价要恰如其分。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（5）行文要及时。通报的时间性极强，写作要及时迅速，否则，就不能起到很好的教育作用。</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（6）详略得当。通报的事例是写作重点，固然要多用笔墨，但要注意详略得当。若过于简单，变成抽象的概念，人们难以受到教育，产生不了爱憎之情。</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7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19835" y="1620520"/>
            <a:ext cx="5931535"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三、决定</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（一）决定的定义</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决定是一种适用于对重要事项或者重大行动做出安排，奖惩有关单位及人员，变更或者撤销下级机关不适当的决定事项的公文。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决定是议决性的下行公文，具有指示性，上级的决定一经传达，下级就要贯彻执行。决定还具有明确性，决定中做出的安排有时间、目的，要求上必须明确，不能模棱两可。决定又具有一定的说理性，有的决定是上级提出的主张，它要告诉有关单位和人员应该怎样做，不应该怎样做，并说明原因。</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549515" y="879475"/>
            <a:ext cx="3617595" cy="504317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6798945" y="3915410"/>
            <a:ext cx="4798060" cy="240411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240155" y="1484630"/>
            <a:ext cx="9463405" cy="3760470"/>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（二）决定的分类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（1）处置性决定，就是处理、布置并告知具体事项的决定，其内容如表彰先进、处理问题、设置机构、安排人事等。这些决定有的是由机关发出的，有的是由会议发出的。</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（2）公布性决定，就是由会议直接公布某个议案的具体内容的决定或直接公布某一机构对某一问题的处理决定。</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（3）部署性决定，就是对重大行动做出安排的决定。这些决定，有的是由机关直接发出的，有些特别重大的行动是由机关制文并要经会议讨论通过方可发出。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896860" y="4465320"/>
            <a:ext cx="3700145" cy="185420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8" name="矩形 7"/>
          <p:cNvSpPr/>
          <p:nvPr>
            <p:custDataLst>
              <p:tags r:id="rId3"/>
            </p:custDataLst>
          </p:nvPr>
        </p:nvSpPr>
        <p:spPr>
          <a:xfrm>
            <a:off x="3761105" y="3723005"/>
            <a:ext cx="6652895" cy="431800"/>
          </a:xfrm>
          <a:prstGeom prst="rect">
            <a:avLst/>
          </a:prstGeom>
        </p:spPr>
        <p:txBody>
          <a:bodyPr wrap="square" anchor="ctr" anchorCtr="0">
            <a:noAutofit/>
          </a:bodyPr>
          <a:p>
            <a:pPr indent="0" fontAlgn="auto">
              <a:lnSpc>
                <a:spcPct val="100000"/>
              </a:lnSpc>
              <a:spcBef>
                <a:spcPts val="0"/>
              </a:spcBef>
              <a:spcAft>
                <a:spcPts val="0"/>
              </a:spcAft>
              <a:buNone/>
            </a:pPr>
            <a:r>
              <a:rPr lang="en-US" altLang="zh-CN" sz="1400" dirty="0">
                <a:cs typeface="+mn-ea"/>
                <a:sym typeface="+mn-lt"/>
              </a:rPr>
              <a:t>  </a:t>
            </a:r>
            <a:r>
              <a:rPr sz="1400" dirty="0">
                <a:cs typeface="+mn-ea"/>
                <a:sym typeface="+mn-lt"/>
              </a:rPr>
              <a:t>决定的内容一般都是重要事项或重大行动，特别是指挥性决定要求下级机关无条件地执行，内容客观，语气坚决、严肃。</a:t>
            </a:r>
            <a:endParaRPr sz="1400" dirty="0">
              <a:cs typeface="+mn-ea"/>
              <a:sym typeface="+mn-lt"/>
            </a:endParaRPr>
          </a:p>
        </p:txBody>
      </p:sp>
      <p:sp>
        <p:nvSpPr>
          <p:cNvPr id="4" name="文本框 3"/>
          <p:cNvSpPr txBox="1"/>
          <p:nvPr>
            <p:custDataLst>
              <p:tags r:id="rId4"/>
            </p:custDataLst>
          </p:nvPr>
        </p:nvSpPr>
        <p:spPr>
          <a:xfrm>
            <a:off x="1512570" y="2535555"/>
            <a:ext cx="2216150" cy="4318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1. 权威性、规范性</a:t>
            </a:r>
            <a:endParaRPr dirty="0">
              <a:solidFill>
                <a:schemeClr val="bg1"/>
              </a:solidFill>
              <a:cs typeface="+mn-ea"/>
              <a:sym typeface="+mn-lt"/>
            </a:endParaRPr>
          </a:p>
        </p:txBody>
      </p:sp>
      <p:sp>
        <p:nvSpPr>
          <p:cNvPr id="6" name="文本框 5"/>
          <p:cNvSpPr txBox="1"/>
          <p:nvPr>
            <p:custDataLst>
              <p:tags r:id="rId5"/>
            </p:custDataLst>
          </p:nvPr>
        </p:nvSpPr>
        <p:spPr>
          <a:xfrm>
            <a:off x="3761105" y="2501265"/>
            <a:ext cx="6652260" cy="466090"/>
          </a:xfrm>
          <a:prstGeom prst="rect">
            <a:avLst/>
          </a:prstGeom>
          <a:noFill/>
        </p:spPr>
        <p:txBody>
          <a:bodyPr wrap="square" rtlCol="0" anchor="ctr" anchorCtr="0">
            <a:noAutofit/>
          </a:bodyPr>
          <a:p>
            <a:pPr indent="0" fontAlgn="auto">
              <a:lnSpc>
                <a:spcPct val="100000"/>
              </a:lnSpc>
              <a:spcBef>
                <a:spcPts val="0"/>
              </a:spcBef>
              <a:spcAft>
                <a:spcPts val="0"/>
              </a:spcAft>
              <a:buNone/>
            </a:pPr>
            <a:r>
              <a:rPr lang="en-US" altLang="zh-CN" sz="1400" dirty="0">
                <a:cs typeface="+mn-ea"/>
                <a:sym typeface="+mn-lt"/>
              </a:rPr>
              <a:t>    </a:t>
            </a:r>
            <a:r>
              <a:rPr lang="zh-CN" altLang="en-US" sz="1400" dirty="0">
                <a:cs typeface="+mn-ea"/>
                <a:sym typeface="+mn-lt"/>
              </a:rPr>
              <a:t>决定一般由上级机关制发，体现上级机关的意志，对下级机关提出明确具体的要求，内容涉及国内重大事项和重大行动，要求下级机关和有关人员绝对服从和严格贯彻执行。也就是说，决定具有极高的权威性、规范性。</a:t>
            </a:r>
            <a:endParaRPr lang="zh-CN" altLang="en-US" sz="1400" dirty="0">
              <a:cs typeface="+mn-ea"/>
              <a:sym typeface="+mn-lt"/>
            </a:endParaRPr>
          </a:p>
        </p:txBody>
      </p:sp>
      <p:sp>
        <p:nvSpPr>
          <p:cNvPr id="7" name="文本框 6"/>
          <p:cNvSpPr txBox="1"/>
          <p:nvPr>
            <p:custDataLst>
              <p:tags r:id="rId6"/>
            </p:custDataLst>
          </p:nvPr>
        </p:nvSpPr>
        <p:spPr>
          <a:xfrm>
            <a:off x="1512570" y="3100705"/>
            <a:ext cx="2216150" cy="4318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2. 政策性</a:t>
            </a:r>
            <a:endParaRPr dirty="0">
              <a:solidFill>
                <a:schemeClr val="bg1"/>
              </a:solidFill>
              <a:cs typeface="+mn-ea"/>
              <a:sym typeface="+mn-lt"/>
            </a:endParaRPr>
          </a:p>
        </p:txBody>
      </p:sp>
      <p:sp>
        <p:nvSpPr>
          <p:cNvPr id="9" name="文本框 8"/>
          <p:cNvSpPr txBox="1"/>
          <p:nvPr>
            <p:custDataLst>
              <p:tags r:id="rId7"/>
            </p:custDataLst>
          </p:nvPr>
        </p:nvSpPr>
        <p:spPr>
          <a:xfrm>
            <a:off x="3761105" y="3158490"/>
            <a:ext cx="6652895" cy="43180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lang="zh-CN" altLang="en-US" sz="1400" dirty="0">
                <a:cs typeface="+mn-ea"/>
                <a:sym typeface="+mn-lt"/>
              </a:rPr>
              <a:t>决定对重大事项、重大行动做出安排，需要强调其任务意义，详细阐明有关大政方针，指出执行的政策、措施，因此内容比较丰富，具有较强的政策性。</a:t>
            </a:r>
            <a:endParaRPr lang="zh-CN" altLang="en-US" sz="1400" dirty="0">
              <a:cs typeface="+mn-ea"/>
              <a:sym typeface="+mn-lt"/>
            </a:endParaRPr>
          </a:p>
        </p:txBody>
      </p:sp>
      <p:sp>
        <p:nvSpPr>
          <p:cNvPr id="12" name="文本框 11"/>
          <p:cNvSpPr txBox="1"/>
          <p:nvPr>
            <p:custDataLst>
              <p:tags r:id="rId8"/>
            </p:custDataLst>
          </p:nvPr>
        </p:nvSpPr>
        <p:spPr>
          <a:xfrm>
            <a:off x="1511935" y="3665220"/>
            <a:ext cx="2216785" cy="4318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3. 严肃性</a:t>
            </a:r>
            <a:endParaRPr dirty="0">
              <a:solidFill>
                <a:schemeClr val="bg1"/>
              </a:solidFill>
              <a:cs typeface="+mn-ea"/>
              <a:sym typeface="+mn-lt"/>
            </a:endParaRPr>
          </a:p>
        </p:txBody>
      </p:sp>
      <p:sp>
        <p:nvSpPr>
          <p:cNvPr id="14" name="文本框 13"/>
          <p:cNvSpPr txBox="1"/>
          <p:nvPr>
            <p:custDataLst>
              <p:tags r:id="rId9"/>
            </p:custDataLst>
          </p:nvPr>
        </p:nvSpPr>
        <p:spPr>
          <a:xfrm>
            <a:off x="1511935" y="4229735"/>
            <a:ext cx="2216785" cy="431800"/>
          </a:xfrm>
          <a:prstGeom prst="roundRect">
            <a:avLst/>
          </a:prstGeom>
          <a:solidFill>
            <a:srgbClr val="418783"/>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4. 周知性</a:t>
            </a:r>
            <a:endParaRPr lang="en-US" altLang="zh-CN" dirty="0">
              <a:solidFill>
                <a:schemeClr val="bg1"/>
              </a:solidFill>
              <a:cs typeface="+mn-ea"/>
              <a:sym typeface="+mn-lt"/>
            </a:endParaRPr>
          </a:p>
        </p:txBody>
      </p:sp>
      <p:sp>
        <p:nvSpPr>
          <p:cNvPr id="15" name="文本框 14"/>
          <p:cNvSpPr txBox="1"/>
          <p:nvPr>
            <p:custDataLst>
              <p:tags r:id="rId10"/>
            </p:custDataLst>
          </p:nvPr>
        </p:nvSpPr>
        <p:spPr>
          <a:xfrm>
            <a:off x="3704590" y="4279265"/>
            <a:ext cx="6220460" cy="431800"/>
          </a:xfrm>
          <a:prstGeom prst="rect">
            <a:avLst/>
          </a:prstGeom>
          <a:noFill/>
        </p:spPr>
        <p:txBody>
          <a:bodyPr wrap="square" rtlCol="0" anchor="ctr" anchorCtr="0">
            <a:noAutofit/>
          </a:bodyPr>
          <a:p>
            <a:pPr indent="0" fontAlgn="auto">
              <a:lnSpc>
                <a:spcPct val="100000"/>
              </a:lnSpc>
            </a:pPr>
            <a:r>
              <a:rPr lang="zh-CN" altLang="en-US" sz="1400" dirty="0">
                <a:cs typeface="+mn-ea"/>
                <a:sym typeface="+mn-lt"/>
              </a:rPr>
              <a:t>有些决定只要求人们知晓某些重大事项，而无具体的执行要求。</a:t>
            </a:r>
            <a:endParaRPr lang="zh-CN" altLang="en-US" sz="1400" dirty="0">
              <a:cs typeface="+mn-ea"/>
              <a:sym typeface="+mn-lt"/>
            </a:endParaRPr>
          </a:p>
        </p:txBody>
      </p:sp>
      <p:sp>
        <p:nvSpPr>
          <p:cNvPr id="16" name="文本框 15"/>
          <p:cNvSpPr txBox="1"/>
          <p:nvPr>
            <p:custDataLst>
              <p:tags r:id="rId11"/>
            </p:custDataLst>
          </p:nvPr>
        </p:nvSpPr>
        <p:spPr>
          <a:xfrm>
            <a:off x="1511935" y="4794885"/>
            <a:ext cx="2216785" cy="431800"/>
          </a:xfrm>
          <a:prstGeom prst="roundRect">
            <a:avLst/>
          </a:prstGeom>
          <a:solidFill>
            <a:srgbClr val="418783"/>
          </a:solidFill>
        </p:spPr>
        <p:txBody>
          <a:bodyPr wrap="square" rtlCol="0" anchor="ctr" anchorCtr="0">
            <a:noAutofit/>
          </a:bodyPr>
          <a:p>
            <a:pPr indent="0" algn="ctr" fontAlgn="auto">
              <a:lnSpc>
                <a:spcPct val="100000"/>
              </a:lnSpc>
              <a:spcBef>
                <a:spcPts val="300"/>
              </a:spcBef>
              <a:spcAft>
                <a:spcPts val="300"/>
              </a:spcAft>
              <a:buNone/>
            </a:pPr>
            <a:r>
              <a:rPr dirty="0">
                <a:solidFill>
                  <a:schemeClr val="bg1"/>
                </a:solidFill>
                <a:cs typeface="+mn-ea"/>
                <a:sym typeface="+mn-lt"/>
              </a:rPr>
              <a:t>5. 准确性</a:t>
            </a:r>
            <a:endParaRPr dirty="0">
              <a:solidFill>
                <a:schemeClr val="bg1"/>
              </a:solidFill>
              <a:cs typeface="+mn-ea"/>
              <a:sym typeface="+mn-lt"/>
            </a:endParaRPr>
          </a:p>
        </p:txBody>
      </p:sp>
      <p:sp>
        <p:nvSpPr>
          <p:cNvPr id="17" name="文本框 16"/>
          <p:cNvSpPr txBox="1"/>
          <p:nvPr>
            <p:custDataLst>
              <p:tags r:id="rId12"/>
            </p:custDataLst>
          </p:nvPr>
        </p:nvSpPr>
        <p:spPr>
          <a:xfrm>
            <a:off x="3712210" y="4740910"/>
            <a:ext cx="6119495" cy="622300"/>
          </a:xfrm>
          <a:prstGeom prst="rect">
            <a:avLst/>
          </a:prstGeom>
          <a:noFill/>
        </p:spPr>
        <p:txBody>
          <a:bodyPr wrap="square" rtlCol="0" anchor="ctr" anchorCtr="0">
            <a:noAutofit/>
          </a:bodyPr>
          <a:p>
            <a:pPr indent="0" fontAlgn="auto">
              <a:lnSpc>
                <a:spcPct val="100000"/>
              </a:lnSpc>
              <a:spcBef>
                <a:spcPts val="300"/>
              </a:spcBef>
              <a:spcAft>
                <a:spcPts val="300"/>
              </a:spcAft>
              <a:buNone/>
            </a:pPr>
            <a:r>
              <a:rPr lang="zh-CN" altLang="en-US" sz="1400" dirty="0">
                <a:cs typeface="+mn-ea"/>
                <a:sym typeface="+mn-lt"/>
              </a:rPr>
              <a:t>决定的缘由是决定的依据、理由，必须规范、准确、清楚，不能编造。</a:t>
            </a:r>
            <a:endParaRPr lang="zh-CN" altLang="en-US" sz="1400" dirty="0">
              <a:cs typeface="+mn-ea"/>
              <a:sym typeface="+mn-lt"/>
            </a:endParaRPr>
          </a:p>
        </p:txBody>
      </p:sp>
      <p:sp>
        <p:nvSpPr>
          <p:cNvPr id="18" name="矩形 17"/>
          <p:cNvSpPr/>
          <p:nvPr>
            <p:custDataLst>
              <p:tags r:id="rId13"/>
            </p:custDataLst>
          </p:nvPr>
        </p:nvSpPr>
        <p:spPr>
          <a:xfrm>
            <a:off x="1361440" y="1715135"/>
            <a:ext cx="3038475" cy="687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（三）决定的特点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32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7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073785" y="1484630"/>
            <a:ext cx="4878705" cy="417703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（四）决定的结构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决定的标题，一般应包括发文机关、事由、文种三要素，并在题下标明成文时间。有些表彰先进或处理问题的决定，也可以把成文时间标在正文后面，而不是标在题下。有些决定，其标题还可由事由与文种两要素组成，如教育部发出的《关于批准 2001 年普通高等学校国家级优秀教学成果获奖项目的决定》。由会议发出的决定，其标题应写“会议全称、事由和文种”三个要素并在题下标明“什么时间什么会议（全称）通过”。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2"/>
            </p:custDataLst>
          </p:nvPr>
        </p:nvSpPr>
        <p:spPr>
          <a:xfrm>
            <a:off x="6184900" y="1484630"/>
            <a:ext cx="5017770" cy="438658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决定的正文，一般由原因与事项两部分组成。原因部分要简明扼要地写明做出这一决定的依据与理由。事项部分要直截了当地写明所决定的具体事项。有些表彰先进、处理问题的决定，其正文在事项写完之后，还要加一段号召。例如，《×× 市人民政府关于 2020 年度 ×× 市科学技术进步奖励的决定》最后一段就是号召。</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撰写决定时，对所决定的事项、根据要充分。所决定的事项要完整周密，表述要简明扼要，用语要十分准确，以便贯彻执行。表彰、处分等决定对人和事的评价要实事求是，恰如其分。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1960245" y="2654300"/>
            <a:ext cx="2305685" cy="431800"/>
          </a:xfrm>
          <a:prstGeom prst="rect">
            <a:avLst/>
          </a:prstGeom>
          <a:solidFill>
            <a:srgbClr val="418783"/>
          </a:solidFill>
        </p:spPr>
        <p:txBody>
          <a:bodyPr wrap="square">
            <a:noAutofit/>
          </a:bodyPr>
          <a:lstStyle/>
          <a:p>
            <a:pPr indent="0" algn="ctr" fontAlgn="auto"/>
            <a:r>
              <a:rPr lang="zh-CN" altLang="en-US" dirty="0">
                <a:solidFill>
                  <a:schemeClr val="bg1"/>
                </a:solidFill>
                <a:cs typeface="+mn-ea"/>
                <a:sym typeface="+mn-lt"/>
              </a:rPr>
              <a:t>1. 依据正文写缘由</a:t>
            </a:r>
            <a:endParaRPr lang="zh-CN" altLang="en-US" dirty="0">
              <a:solidFill>
                <a:schemeClr val="bg1"/>
              </a:solidFill>
              <a:cs typeface="+mn-ea"/>
              <a:sym typeface="+mn-lt"/>
            </a:endParaRPr>
          </a:p>
        </p:txBody>
      </p:sp>
      <p:sp>
        <p:nvSpPr>
          <p:cNvPr id="5" name="矩形 4"/>
          <p:cNvSpPr/>
          <p:nvPr>
            <p:custDataLst>
              <p:tags r:id="rId2"/>
            </p:custDataLst>
          </p:nvPr>
        </p:nvSpPr>
        <p:spPr>
          <a:xfrm>
            <a:off x="4963160" y="2654300"/>
            <a:ext cx="2199640" cy="431800"/>
          </a:xfrm>
          <a:prstGeom prst="rect">
            <a:avLst/>
          </a:prstGeom>
          <a:solidFill>
            <a:srgbClr val="418783"/>
          </a:solidFill>
        </p:spPr>
        <p:txBody>
          <a:bodyPr wrap="square">
            <a:noAutofit/>
          </a:bodyPr>
          <a:lstStyle/>
          <a:p>
            <a:pPr indent="0" algn="ctr" fontAlgn="auto"/>
            <a:r>
              <a:rPr lang="zh-CN" altLang="en-US" dirty="0">
                <a:solidFill>
                  <a:schemeClr val="bg1"/>
                </a:solidFill>
                <a:cs typeface="+mn-ea"/>
                <a:sym typeface="+mn-lt"/>
              </a:rPr>
              <a:t>2. 根据事实写精神</a:t>
            </a:r>
            <a:endParaRPr lang="zh-CN" altLang="en-US" dirty="0">
              <a:solidFill>
                <a:schemeClr val="bg1"/>
              </a:solidFill>
              <a:cs typeface="+mn-ea"/>
              <a:sym typeface="+mn-lt"/>
            </a:endParaRPr>
          </a:p>
        </p:txBody>
      </p:sp>
      <p:sp>
        <p:nvSpPr>
          <p:cNvPr id="7" name="矩形 6"/>
          <p:cNvSpPr/>
          <p:nvPr>
            <p:custDataLst>
              <p:tags r:id="rId3"/>
            </p:custDataLst>
          </p:nvPr>
        </p:nvSpPr>
        <p:spPr>
          <a:xfrm>
            <a:off x="8016875" y="2654300"/>
            <a:ext cx="2225040" cy="431800"/>
          </a:xfrm>
          <a:prstGeom prst="rect">
            <a:avLst/>
          </a:prstGeom>
          <a:solidFill>
            <a:srgbClr val="418783"/>
          </a:solidFill>
        </p:spPr>
        <p:txBody>
          <a:bodyPr wrap="square">
            <a:noAutofit/>
          </a:bodyPr>
          <a:lstStyle/>
          <a:p>
            <a:pPr lvl="0" indent="0" algn="ctr" fontAlgn="auto">
              <a:buClrTx/>
              <a:buSzTx/>
              <a:buFontTx/>
            </a:pPr>
            <a:r>
              <a:rPr lang="zh-CN" altLang="en-US" dirty="0">
                <a:solidFill>
                  <a:schemeClr val="bg1"/>
                </a:solidFill>
                <a:cs typeface="+mn-ea"/>
                <a:sym typeface="+mn-lt"/>
              </a:rPr>
              <a:t>3. 切合实际写要求</a:t>
            </a:r>
            <a:endParaRPr lang="zh-CN" altLang="en-US" dirty="0">
              <a:solidFill>
                <a:schemeClr val="bg1"/>
              </a:solidFill>
              <a:cs typeface="+mn-ea"/>
              <a:sym typeface="+mn-lt"/>
            </a:endParaRPr>
          </a:p>
        </p:txBody>
      </p:sp>
      <p:grpSp>
        <p:nvGrpSpPr>
          <p:cNvPr id="2" name="组合 1"/>
          <p:cNvGrpSpPr/>
          <p:nvPr/>
        </p:nvGrpSpPr>
        <p:grpSpPr>
          <a:xfrm>
            <a:off x="959688" y="729036"/>
            <a:ext cx="8031912" cy="755650"/>
            <a:chOff x="359912" y="182120"/>
            <a:chExt cx="8031912" cy="755650"/>
          </a:xfrm>
        </p:grpSpPr>
        <p:sp>
          <p:nvSpPr>
            <p:cNvPr id="11"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文本框 11"/>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4"/>
            </p:custDataLst>
          </p:nvPr>
        </p:nvSpPr>
        <p:spPr>
          <a:xfrm>
            <a:off x="1960880" y="1844040"/>
            <a:ext cx="8080375" cy="368300"/>
          </a:xfrm>
          <a:prstGeom prst="rect">
            <a:avLst/>
          </a:prstGeom>
        </p:spPr>
        <p:txBody>
          <a:bodyPr wrap="square">
            <a:spAutoFit/>
          </a:bodyPr>
          <a:p>
            <a:pPr algn="ctr"/>
            <a:r>
              <a:rPr lang="zh-CN" altLang="en-US" b="1">
                <a:solidFill>
                  <a:schemeClr val="accent1"/>
                </a:solidFill>
                <a:latin typeface="微软雅黑" panose="020B0503020204020204" charset="-122"/>
                <a:ea typeface="微软雅黑" panose="020B0503020204020204" charset="-122"/>
              </a:rPr>
              <a:t>（五）决定的写作要求</a:t>
            </a:r>
            <a:endParaRPr lang="zh-CN" altLang="en-US" b="1">
              <a:solidFill>
                <a:schemeClr val="accent1"/>
              </a:solidFill>
              <a:latin typeface="微软雅黑" panose="020B0503020204020204" charset="-122"/>
              <a:ea typeface="微软雅黑" panose="020B0503020204020204" charset="-122"/>
            </a:endParaRPr>
          </a:p>
        </p:txBody>
      </p:sp>
      <p:sp>
        <p:nvSpPr>
          <p:cNvPr id="151" name="文本框 164"/>
          <p:cNvSpPr txBox="1"/>
          <p:nvPr>
            <p:custDataLst>
              <p:tags r:id="rId5"/>
            </p:custDataLst>
          </p:nvPr>
        </p:nvSpPr>
        <p:spPr>
          <a:xfrm>
            <a:off x="1960880" y="3275965"/>
            <a:ext cx="2305685" cy="2175510"/>
          </a:xfrm>
          <a:prstGeom prst="rect">
            <a:avLst/>
          </a:prstGeom>
          <a:noFill/>
          <a:ln w="28575" cmpd="sng">
            <a:solidFill>
              <a:schemeClr val="accent1">
                <a:shade val="50000"/>
              </a:schemeClr>
            </a:solidFill>
            <a:prstDash val="solid"/>
          </a:ln>
        </p:spPr>
        <p:txBody>
          <a:bodyPr wrap="square">
            <a:noAutofit/>
          </a:bodyPr>
          <a:p>
            <a:pPr indent="355600" algn="just" fontAlgn="auto">
              <a:lnSpc>
                <a:spcPct val="120000"/>
              </a:lnSpc>
              <a:spcAft>
                <a:spcPts val="600"/>
              </a:spcAft>
            </a:pPr>
            <a:r>
              <a:rPr sz="1400" dirty="0">
                <a:solidFill>
                  <a:schemeClr val="tx1"/>
                </a:solidFill>
                <a:latin typeface="微软雅黑" panose="020B0503020204020204" charset="-122"/>
                <a:ea typeface="微软雅黑" panose="020B0503020204020204" charset="-122"/>
                <a:cs typeface="微软雅黑" panose="020B0503020204020204" charset="-122"/>
                <a:sym typeface="+mn-ea"/>
              </a:rPr>
              <a:t>决定是上级机关发出的带指导性的重要实用文书，起草之中，必须依据党中央、国务院和中央军委的方针政策和有关法律，结合所属部队（分队）具体情况，强调合法、合理、合情。</a:t>
            </a:r>
            <a:endParaRPr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64"/>
          <p:cNvSpPr txBox="1"/>
          <p:nvPr>
            <p:custDataLst>
              <p:tags r:id="rId6"/>
            </p:custDataLst>
          </p:nvPr>
        </p:nvSpPr>
        <p:spPr>
          <a:xfrm>
            <a:off x="4963160" y="3275965"/>
            <a:ext cx="2173605" cy="2175510"/>
          </a:xfrm>
          <a:prstGeom prst="rect">
            <a:avLst/>
          </a:prstGeom>
          <a:noFill/>
          <a:ln w="28575" cmpd="sng">
            <a:solidFill>
              <a:schemeClr val="accent1">
                <a:shade val="50000"/>
              </a:schemeClr>
            </a:solidFill>
            <a:prstDash val="solid"/>
          </a:ln>
        </p:spPr>
        <p:txBody>
          <a:bodyPr wrap="square">
            <a:noAutofit/>
          </a:bodyPr>
          <a:p>
            <a:pPr indent="355600" algn="just" fontAlgn="auto">
              <a:lnSpc>
                <a:spcPct val="130000"/>
              </a:lnSpc>
              <a:spcAft>
                <a:spcPts val="600"/>
              </a:spcAft>
            </a:pPr>
            <a:r>
              <a:rPr 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1400" dirty="0">
                <a:solidFill>
                  <a:schemeClr val="tx1"/>
                </a:solidFill>
                <a:latin typeface="微软雅黑" panose="020B0503020204020204" charset="-122"/>
                <a:ea typeface="微软雅黑" panose="020B0503020204020204" charset="-122"/>
                <a:cs typeface="微软雅黑" panose="020B0503020204020204" charset="-122"/>
                <a:sym typeface="+mn-ea"/>
              </a:rPr>
              <a:t>事实材料是我们提炼、概括、抽象出理论原则、基本精神的前提和基础，必须忠于事实，从客观现实出发，不可随意发挥或主观臆断。</a:t>
            </a:r>
            <a:endParaRPr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64"/>
          <p:cNvSpPr txBox="1"/>
          <p:nvPr>
            <p:custDataLst>
              <p:tags r:id="rId7"/>
            </p:custDataLst>
          </p:nvPr>
        </p:nvSpPr>
        <p:spPr>
          <a:xfrm>
            <a:off x="8016875" y="3275965"/>
            <a:ext cx="2225040" cy="2175510"/>
          </a:xfrm>
          <a:prstGeom prst="rect">
            <a:avLst/>
          </a:prstGeom>
          <a:noFill/>
          <a:ln w="28575" cmpd="sng">
            <a:solidFill>
              <a:schemeClr val="accent1">
                <a:shade val="50000"/>
              </a:schemeClr>
            </a:solidFill>
            <a:prstDash val="solid"/>
          </a:ln>
        </p:spPr>
        <p:txBody>
          <a:bodyPr wrap="square">
            <a:noAutofit/>
          </a:bodyPr>
          <a:p>
            <a:pPr indent="355600" algn="just" fontAlgn="auto">
              <a:lnSpc>
                <a:spcPct val="130000"/>
              </a:lnSpc>
              <a:spcAft>
                <a:spcPts val="600"/>
              </a:spcAft>
            </a:pPr>
            <a:r>
              <a:rPr sz="1400" dirty="0">
                <a:solidFill>
                  <a:schemeClr val="tx1"/>
                </a:solidFill>
                <a:latin typeface="微软雅黑" panose="020B0503020204020204" charset="-122"/>
                <a:ea typeface="微软雅黑" panose="020B0503020204020204" charset="-122"/>
                <a:cs typeface="微软雅黑" panose="020B0503020204020204" charset="-122"/>
                <a:sym typeface="+mn-ea"/>
              </a:rPr>
              <a:t>决定的目的是要让下级贯彻执行，以指导工作，所以，一定要从当前党政机关和部队工作的实际出发，针对性地提出要求、措施。</a:t>
            </a:r>
            <a:endParaRPr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51"/>
                                        </p:tgtEl>
                                        <p:attrNameLst>
                                          <p:attrName>style.visibility</p:attrName>
                                        </p:attrNameLst>
                                      </p:cBhvr>
                                      <p:to>
                                        <p:strVal val="visible"/>
                                      </p:to>
                                    </p:set>
                                    <p:anim calcmode="lin" valueType="num">
                                      <p:cBhvr additive="base">
                                        <p:cTn id="13" dur="500" fill="hold"/>
                                        <p:tgtEl>
                                          <p:spTgt spid="151"/>
                                        </p:tgtEl>
                                        <p:attrNameLst>
                                          <p:attrName>ppt_x</p:attrName>
                                        </p:attrNameLst>
                                      </p:cBhvr>
                                      <p:tavLst>
                                        <p:tav tm="0">
                                          <p:val>
                                            <p:strVal val="#ppt_x"/>
                                          </p:val>
                                        </p:tav>
                                        <p:tav tm="100000">
                                          <p:val>
                                            <p:strVal val="#ppt_x"/>
                                          </p:val>
                                        </p:tav>
                                      </p:tavLst>
                                    </p:anim>
                                    <p:anim calcmode="lin" valueType="num">
                                      <p:cBhvr additive="base">
                                        <p:cTn id="14" dur="500" fill="hold"/>
                                        <p:tgtEl>
                                          <p:spTgt spid="151"/>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151" grpId="0" bldLvl="0" animBg="1"/>
      <p:bldP spid="14" grpId="0" bldLvl="0" animBg="1"/>
      <p:bldP spid="1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09600" y="3879850"/>
            <a:ext cx="3562985" cy="242760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664335" y="1617980"/>
            <a:ext cx="4730750" cy="3760470"/>
          </a:xfrm>
          <a:prstGeom prst="rect">
            <a:avLst/>
          </a:prstGeom>
        </p:spPr>
        <p:txBody>
          <a:bodyPr wrap="square">
            <a:noAutofit/>
          </a:bodyPr>
          <a:p>
            <a:pPr indent="457200" algn="just" fontAlgn="auto">
              <a:lnSpc>
                <a:spcPct val="130000"/>
              </a:lnSpc>
              <a:spcAft>
                <a:spcPts val="600"/>
              </a:spcAf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四、决议</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30000"/>
              </a:lnSpc>
              <a:spcAft>
                <a:spcPts val="600"/>
              </a:spcAf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（一）决议的定义</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3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决议是指多个主体根据表决原则做出的决定。决议是指党的领导机关就重要事项，经会议讨论通过其决策，并要求贯彻执行的重要指导性公文。一般具有权威性和指导性，也是某些企业的公文之一。</a:t>
            </a:r>
            <a:endParaRPr sz="1600" dirty="0">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3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决议适用于会议讨论通过的重大决策事项，是 2012 年 4 月 16 日中共中央办公厅、国务院办公厅联合印发的《党政机关公文处理工作条例》中新增的正式公文文种。</a:t>
            </a:r>
            <a:endParaRPr sz="1600" dirty="0">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custDataLst>
              <p:tags r:id="rId4"/>
            </p:custDataLst>
          </p:nvPr>
        </p:nvPicPr>
        <p:blipFill>
          <a:blip r:embed="rId5"/>
          <a:stretch>
            <a:fillRect/>
          </a:stretch>
        </p:blipFill>
        <p:spPr>
          <a:xfrm>
            <a:off x="7579360" y="1213485"/>
            <a:ext cx="3415030" cy="482854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144270" y="1405890"/>
            <a:ext cx="9558655" cy="450215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lang="en-US" sz="1600" dirty="0">
                <a:solidFill>
                  <a:schemeClr val="accent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（二）决议的分类及特点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决议一般分为公布性决议、批准性决议和阐述性决议三种类型。公布性决议是为公布某种法规、提案而写作的文件；批准性决议是肯定或否定某种议案的文件；阐述性决议是对某些重大结论的具体内容展开阐述的文件。决议的特点如下。</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权威性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决议是经过党的会议讨论通过才能生效并由党的领导机关发布的，是党的领导机关意志的反映。决议的内容事关重要决策事项，一经公布，全党、全国上下都必须坚决执行。</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指导性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决议表述的观点和对事项的评价都具有指导意义。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9" name="图片 18" descr="33"/>
          <p:cNvPicPr>
            <a:picLocks noChangeAspect="1"/>
          </p:cNvPicPr>
          <p:nvPr>
            <p:custDataLst>
              <p:tags r:id="rId2"/>
            </p:custDataLst>
          </p:nvPr>
        </p:nvPicPr>
        <p:blipFill>
          <a:blip r:embed="rId3"/>
          <a:stretch>
            <a:fillRect/>
          </a:stretch>
        </p:blipFill>
        <p:spPr>
          <a:xfrm>
            <a:off x="7531100" y="4281805"/>
            <a:ext cx="4065905" cy="203771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4744720" cy="4144010"/>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（三）决议的结构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首部</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首部包括标题和成文时间两个项目。</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（1）标题。决议的标题有两种形式：一种是由发文机关（或会议名称）、事由和文种构成的；另一种是由事由和文种构成的。</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（2）成文时间。成文时间即决议正式通过的日期。一般放在标题下，在小括号内注明会议名称及通过时间，也可只写年月日。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2"/>
            </p:custDataLst>
          </p:nvPr>
        </p:nvSpPr>
        <p:spPr>
          <a:xfrm>
            <a:off x="6368415" y="1484630"/>
            <a:ext cx="4744720" cy="4345305"/>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正文由决议缘由、决议事项和结语三部分组成。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（1）决议缘由。一般简要说明有关会议审议决议涉及事项的情况，陈述做出决议的原因、根据、背景、目的或意义。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（2）决议事项。写明会议通过的决议事项，或会议对有关文件、事项做出的评价、决定，或对有关工作做出的部署安排和要求、措施。</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（3）结语。一般紧扣决议事项，有针对性地提出希望、号召和执行要求。有的决议可不单列这部分。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664335" y="1989455"/>
            <a:ext cx="4605655" cy="250634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五、批复</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（一）批复的定义</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批复是上级机关用于答复下级机关请示事项时所使用的下行文。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658100" y="1484630"/>
            <a:ext cx="3105150" cy="4391025"/>
          </a:xfrm>
          <a:prstGeom prst="rect">
            <a:avLst/>
          </a:prstGeom>
        </p:spPr>
      </p:pic>
      <p:pic>
        <p:nvPicPr>
          <p:cNvPr id="7" name="图片 6" descr="左1"/>
          <p:cNvPicPr>
            <a:picLocks noChangeAspect="1"/>
          </p:cNvPicPr>
          <p:nvPr>
            <p:custDataLst>
              <p:tags r:id="rId4"/>
            </p:custDataLst>
          </p:nvPr>
        </p:nvPicPr>
        <p:blipFill>
          <a:blip r:embed="rId5"/>
          <a:stretch>
            <a:fillRect/>
          </a:stretch>
        </p:blipFill>
        <p:spPr>
          <a:xfrm>
            <a:off x="609600" y="3879850"/>
            <a:ext cx="3562985" cy="242760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err="1">
                  <a:solidFill>
                    <a:srgbClr val="418783"/>
                  </a:solidFill>
                  <a:cs typeface="+mn-ea"/>
                  <a:sym typeface="+mn-lt"/>
                </a:rPr>
                <a:t>项目概述</a:t>
              </a:r>
              <a:endParaRPr lang="en-US" altLang="zh-CN" sz="2400" dirty="0" err="1">
                <a:solidFill>
                  <a:srgbClr val="418783"/>
                </a:solidFill>
                <a:cs typeface="+mn-ea"/>
                <a:sym typeface="+mn-lt"/>
              </a:endParaRPr>
            </a:p>
          </p:txBody>
        </p:sp>
      </p:grpSp>
      <p:sp>
        <p:nvSpPr>
          <p:cNvPr id="12" name="矩形 11"/>
          <p:cNvSpPr/>
          <p:nvPr>
            <p:custDataLst>
              <p:tags r:id="rId1"/>
            </p:custDataLst>
          </p:nvPr>
        </p:nvSpPr>
        <p:spPr>
          <a:xfrm>
            <a:off x="4848225" y="1537970"/>
            <a:ext cx="6351270" cy="4190365"/>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公务文书，简称公文。人们通常说的公务文书有广义和狭义两种理解。广义的公文是指法定机关、社会团体、企事业单位在公务活动中形成的、具有规范格式的文书材料。其中包括行政公文、事务文书、各类专用文书等。狭义的公文，专指行政机关公文。行政机关的公文（包括电报，下同），是行政机关在行政管理过程中形成的具有法定效力和规范体式的文书，是依法行政和进行公务活动的重要工具，2012 年《党政机关公文处理工作条例》（中办发〔2012〕14 号）中列出的十五种公文包括决定、决议、命令（令）、公报、公告、通告、意见、通知、通报、报告、请示、批复、议案、函、纪要。</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根据行文方向，可以将党政公文分为上行文、平行文、下行文三类。</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上行文：请示、报告。</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平行文：函。</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下行文：命令（令）、决定、决议、公告、公报、通告、通知、通报、批复等。</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本项目我们将学习通知、通报、决定、决议、批复、请示、报告、函等常用公文写作。</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10000" t="16667" r="10000" b="16667"/>
          <a:stretch>
            <a:fillRect/>
          </a:stretch>
        </p:blipFill>
        <p:spPr>
          <a:xfrm>
            <a:off x="1664374" y="1686560"/>
            <a:ext cx="2877464" cy="35968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7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3" name="文本框 2"/>
          <p:cNvSpPr txBox="1"/>
          <p:nvPr/>
        </p:nvSpPr>
        <p:spPr>
          <a:xfrm>
            <a:off x="1536700" y="1623695"/>
            <a:ext cx="4559300" cy="3884930"/>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（二）批复的特点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1. 被动性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所有的批复都是针对下级机关所提交的请示而发，如无请示，则无批复。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2. 针对性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批复是针对性很强的文种，在批复中必须围绕下级机关在请示中所提出的问题进行答复或指示，不涉及其他事项。一般情况下批复只下发给提交请示的下级机关，只有在这一问题具有普遍指导意义时才抄送其他下级机关。</a:t>
            </a:r>
            <a:endParaRPr lang="zh-CN" altLang="en-US" sz="1600" dirty="0">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custDataLst>
              <p:tags r:id="rId1"/>
            </p:custDataLst>
          </p:nvPr>
        </p:nvPicPr>
        <p:blipFill>
          <a:blip r:embed="rId2"/>
          <a:stretch>
            <a:fillRect/>
          </a:stretch>
        </p:blipFill>
        <p:spPr>
          <a:xfrm>
            <a:off x="7458710" y="1423670"/>
            <a:ext cx="3471545" cy="449516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09600" y="4185285"/>
            <a:ext cx="3114675" cy="212217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179195" y="1545590"/>
            <a:ext cx="4504055" cy="445897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（三）批复的结构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b="1"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批复的标题有以下两种形式。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发文机关 + 事由 + 文种。例如，“×× 市人民政府关于设立保税物流中心的批复”。事由 + 文种。例如，“关于同意设立桃源社区居民委员会的批复”。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批复标题中的事由部分一般来说要反映出下级机关所提交请示的事由。</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b="1" dirty="0">
                <a:solidFill>
                  <a:schemeClr val="accent1"/>
                </a:solidFill>
                <a:latin typeface="微软雅黑" panose="020B0503020204020204" charset="-122"/>
                <a:ea typeface="微软雅黑" panose="020B0503020204020204" charset="-122"/>
                <a:cs typeface="微软雅黑" panose="020B0503020204020204" charset="-122"/>
              </a:rPr>
              <a:t>2. 主送机关</a:t>
            </a:r>
            <a:endParaRPr sz="1600"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主送机关为提交请示的下级机关。</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custDataLst>
              <p:tags r:id="rId4"/>
            </p:custDataLst>
          </p:nvPr>
        </p:nvPicPr>
        <p:blipFill>
          <a:blip r:embed="rId5"/>
          <a:stretch>
            <a:fillRect/>
          </a:stretch>
        </p:blipFill>
        <p:spPr>
          <a:xfrm>
            <a:off x="6430645" y="1679575"/>
            <a:ext cx="4362450" cy="41910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195705" y="1772920"/>
            <a:ext cx="9292590" cy="3418840"/>
          </a:xfrm>
          <a:prstGeom prst="rect">
            <a:avLst/>
          </a:prstGeom>
        </p:spPr>
        <p:txBody>
          <a:bodyPr wrap="square">
            <a:no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b="1" dirty="0">
                <a:solidFill>
                  <a:schemeClr val="accent1"/>
                </a:solidFill>
                <a:latin typeface="微软雅黑" panose="020B0503020204020204" charset="-122"/>
                <a:ea typeface="微软雅黑" panose="020B0503020204020204" charset="-122"/>
                <a:cs typeface="微软雅黑" panose="020B0503020204020204" charset="-122"/>
              </a:rPr>
              <a:t>3. 正文</a:t>
            </a:r>
            <a:endParaRPr sz="1600"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批复的正文包括批复对象、事项、结语三个部分。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批复正文的开头要引述来文的标题、文号。例如，“你省《关于沈阳市进行经济体制综合改革试点的请示》（沈政〔2020〕83 号）收悉。”，然后用“现批复如下”作为过渡语，引出下文。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事项是批复的主要组成部分，具体对请示事项给予具体的指示或明确的答复，批复应一文一事。批复事项应简洁明了。一般来说有完全同意、不完全同意和完全不同意三种情况。不同意的部分要阐明理由，如有其他意见应在批复中做出明确指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结语部分一般在正文末尾写上“特此批复”“此复”等。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b="1" dirty="0">
                <a:solidFill>
                  <a:schemeClr val="accent1"/>
                </a:solidFill>
                <a:latin typeface="微软雅黑" panose="020B0503020204020204" charset="-122"/>
                <a:ea typeface="微软雅黑" panose="020B0503020204020204" charset="-122"/>
                <a:cs typeface="微软雅黑" panose="020B0503020204020204" charset="-122"/>
              </a:rPr>
              <a:t>4. 落款</a:t>
            </a:r>
            <a:endParaRPr sz="1600"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署明发文机关和发文日期。</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9" name="图片 18" descr="33"/>
          <p:cNvPicPr>
            <a:picLocks noChangeAspect="1"/>
          </p:cNvPicPr>
          <p:nvPr>
            <p:custDataLst>
              <p:tags r:id="rId2"/>
            </p:custDataLst>
          </p:nvPr>
        </p:nvPicPr>
        <p:blipFill>
          <a:blip r:embed="rId3"/>
          <a:stretch>
            <a:fillRect/>
          </a:stretch>
        </p:blipFill>
        <p:spPr>
          <a:xfrm>
            <a:off x="7531100" y="4281805"/>
            <a:ext cx="4065905" cy="203771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338705" y="1927860"/>
            <a:ext cx="7425690" cy="3002280"/>
          </a:xfrm>
          <a:prstGeom prst="rect">
            <a:avLst/>
          </a:prstGeom>
        </p:spPr>
        <p:txBody>
          <a:bodyPr wrap="square">
            <a:noAutofit/>
          </a:bodyPr>
          <a:p>
            <a:pPr indent="406400" algn="ct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关于 ×× 市 ×× 中等职业学校申报增设 ×× 专业的批复</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ct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 教职字〔2023〕×× 号）</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市 ×× 中等职业学校：</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你校 2023 年 ×× 月 ×× 日《关于申报增设 ×× 专业的请示》（××〔2023〕×× 号）收悉。经教育厅研究同意增设 ×× 专业。</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请抓紧时间，依法办理相关手续。</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省教育厅（盖章）</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2023 年 ×× 月 ××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1368425" y="5066665"/>
            <a:ext cx="8667750" cy="822960"/>
          </a:xfrm>
          <a:prstGeom prst="rect">
            <a:avLst/>
          </a:prstGeom>
          <a:noFill/>
        </p:spPr>
        <p:txBody>
          <a:bodyPr wrap="square" rtlCol="0" anchor="t">
            <a:spAutoFit/>
          </a:bodyPr>
          <a:p>
            <a:pPr>
              <a:lnSpc>
                <a:spcPct val="140000"/>
              </a:lnSpc>
            </a:pPr>
            <a:r>
              <a:rPr lang="en-US" altLang="zh-CN"/>
              <a:t>   </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【评析】这是一份表态性批复。正文先引来文标题和字号，便于收文者明确这是自己哪篇请示的批复，然后明确表示对该请示的态度。</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530715" cy="403161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（四）批复的写作要求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答复要明确。批复要紧扣下级请示的问题做明确答复，不能答非所问，也不能含糊其词，让受文机关不得要领。例如，不同意下级所请示的问题，批复中要明确表态，并说明理由；对同一请示中所请示的问题只有部分同意时，应分别表态，不能只答复同意或不同意的事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（2）行文要及时。在收到下级机关的请示后应及早研究。经研究不论同意与否，都必须及时答复。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1367155" y="4081145"/>
            <a:ext cx="2991485" cy="1900555"/>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4780915" y="4081145"/>
            <a:ext cx="2839085" cy="1900555"/>
          </a:xfrm>
          <a:prstGeom prst="rect">
            <a:avLst/>
          </a:prstGeom>
        </p:spPr>
      </p:pic>
      <p:pic>
        <p:nvPicPr>
          <p:cNvPr id="6" name="图片 5"/>
          <p:cNvPicPr>
            <a:picLocks noChangeAspect="1"/>
          </p:cNvPicPr>
          <p:nvPr>
            <p:custDataLst>
              <p:tags r:id="rId6"/>
            </p:custDataLst>
          </p:nvPr>
        </p:nvPicPr>
        <p:blipFill>
          <a:blip r:embed="rId7"/>
          <a:stretch>
            <a:fillRect/>
          </a:stretch>
        </p:blipFill>
        <p:spPr>
          <a:xfrm>
            <a:off x="8041640" y="4081145"/>
            <a:ext cx="2991485" cy="190055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688590" y="2291080"/>
            <a:ext cx="7014210" cy="3237865"/>
          </a:xfrm>
          <a:prstGeom prst="rect">
            <a:avLst/>
          </a:prstGeom>
        </p:spPr>
        <p:txBody>
          <a:bodyPr wrap="square">
            <a:noAutofit/>
          </a:bodyPr>
          <a:p>
            <a:pPr indent="406400" algn="ct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关于召开我局招聘工作座谈会的通知</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兹定于 12 月 20 日在我局召开招聘工作座谈会，听取我局职工对这次招聘工作的意见。希望有关单位准时参加。</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局办公室</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2022 年 12 月 15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2688590" y="1583690"/>
            <a:ext cx="8858250" cy="327660"/>
          </a:xfrm>
          <a:prstGeom prst="rect">
            <a:avLst/>
          </a:prstGeom>
          <a:noFill/>
        </p:spPr>
        <p:txBody>
          <a:bodyPr wrap="square" rtlCol="0" anchor="t">
            <a:spAutoFit/>
          </a:bodyPr>
          <a:p>
            <a:pPr>
              <a:lnSpc>
                <a:spcPct val="110000"/>
              </a:lnSpc>
            </a:pPr>
            <a:r>
              <a:rPr lang="en-US" altLang="zh-CN" sz="1400">
                <a:latin typeface="微软雅黑" panose="020B0503020204020204" charset="-122"/>
                <a:ea typeface="微软雅黑" panose="020B0503020204020204" charset="-122"/>
                <a:cs typeface="微软雅黑" panose="020B0503020204020204" charset="-122"/>
              </a:rPr>
              <a:t>  </a:t>
            </a:r>
            <a:r>
              <a:rPr sz="1400">
                <a:latin typeface="微软雅黑" panose="020B0503020204020204" charset="-122"/>
                <a:ea typeface="微软雅黑" panose="020B0503020204020204" charset="-122"/>
                <a:cs typeface="微软雅黑" panose="020B0503020204020204" charset="-122"/>
              </a:rPr>
              <a:t>1. 请修改下面这份通知。</a:t>
            </a:r>
            <a:endParaRPr sz="14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280920" y="2190115"/>
            <a:ext cx="7914640" cy="3464560"/>
          </a:xfrm>
          <a:prstGeom prst="rect">
            <a:avLst/>
          </a:prstGeom>
        </p:spPr>
        <p:txBody>
          <a:bodyPr wrap="square">
            <a:noAutofit/>
          </a:bodyPr>
          <a:p>
            <a:pPr indent="406400" algn="ct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关于 ××× 违犯劳动纪律的处理决定</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×××，男，现年 30 岁，系机加车间原汽车装卸队工人。该同志自入厂以来，累犯劳动纪律，曾多次发生殴打事件，谩骂领导干部，辱骂老工人。特别是今年 ×× 月 ×× 日，伙同 ×××（已收审）、×××（已记大过）两次殴打 ×××，影响极坏。为了维护厂规厂法，加强劳动纪律，经厂务会议讨论通过，报请 ×× 厂批准，决定给予 ××× 开除厂籍留厂察看一年的处分。察看期间只发给生活费。</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市 ×× 厂 ×× 分厂</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20×× 年 ×× 月 ××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2688590" y="1583690"/>
            <a:ext cx="8858250" cy="327660"/>
          </a:xfrm>
          <a:prstGeom prst="rect">
            <a:avLst/>
          </a:prstGeom>
          <a:noFill/>
        </p:spPr>
        <p:txBody>
          <a:bodyPr wrap="square" rtlCol="0" anchor="t">
            <a:spAutoFit/>
          </a:bodyPr>
          <a:p>
            <a:pPr>
              <a:lnSpc>
                <a:spcPct val="110000"/>
              </a:lnSpc>
            </a:pPr>
            <a:r>
              <a:rPr lang="en-US" altLang="zh-CN" sz="1400">
                <a:latin typeface="微软雅黑" panose="020B0503020204020204" charset="-122"/>
                <a:ea typeface="微软雅黑" panose="020B0503020204020204" charset="-122"/>
                <a:cs typeface="微软雅黑" panose="020B0503020204020204" charset="-122"/>
              </a:rPr>
              <a:t>  </a:t>
            </a:r>
            <a:r>
              <a:rPr sz="1400">
                <a:latin typeface="微软雅黑" panose="020B0503020204020204" charset="-122"/>
                <a:ea typeface="微软雅黑" panose="020B0503020204020204" charset="-122"/>
                <a:cs typeface="微软雅黑" panose="020B0503020204020204" charset="-122"/>
              </a:rPr>
              <a:t>2. 对下面一份惩处性决定的正文进行分析和修改。</a:t>
            </a:r>
            <a:endParaRPr sz="14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887220" y="1598295"/>
            <a:ext cx="4454525" cy="39681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一、请示</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（一）请示的定义</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请示是下级机关向上级机关请求指示、批准事项时使用的公文。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211060" y="615315"/>
            <a:ext cx="4168140" cy="5662930"/>
          </a:xfrm>
          <a:prstGeom prst="rect">
            <a:avLst/>
          </a:prstGeom>
        </p:spPr>
      </p:pic>
      <p:pic>
        <p:nvPicPr>
          <p:cNvPr id="7" name="图片 6" descr="左1"/>
          <p:cNvPicPr>
            <a:picLocks noChangeAspect="1"/>
          </p:cNvPicPr>
          <p:nvPr>
            <p:custDataLst>
              <p:tags r:id="rId4"/>
            </p:custDataLst>
          </p:nvPr>
        </p:nvPicPr>
        <p:blipFill>
          <a:blip r:embed="rId5"/>
          <a:stretch>
            <a:fillRect/>
          </a:stretch>
        </p:blipFill>
        <p:spPr>
          <a:xfrm>
            <a:off x="636270" y="3447415"/>
            <a:ext cx="4197350" cy="286004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161415" y="1484630"/>
            <a:ext cx="5274945" cy="4526915"/>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（二）请示的特点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请求性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下级机关在打算做某项工作却无权办理或不知如何办理时，需向上级机关请求指示或批准。这是请示的主要特点，这一特点将其与报告明确地区分开来。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事前性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请示不允许“先斩后奏”，必须在得到上级机关的批复后才能展开工作。</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单一性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所谓的单一性，就是“一文一事”。在一篇请示中只能包含一个事项，如果一文中包含多个事项，上级机关无法及时做出答复，容易延误工作。因此在撰写请示时要坚持一文一事、一事一请示的原则。</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16667" r="16667"/>
          <a:stretch>
            <a:fillRect/>
          </a:stretch>
        </p:blipFill>
        <p:spPr>
          <a:xfrm>
            <a:off x="7060748" y="210711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310005" y="1598295"/>
            <a:ext cx="4454525" cy="39681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（三）请示的结构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在标题中不得使用具有请示含义的动词，如“申请”“请求”等。请示标题的写法一般有两种方式：发文机关全称 + 事由 + 文种，如“×× 学校关于建立校办实习工厂的请示”；事由 + 文种，如“关于建立校办实习工厂的请示”。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主送机关</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在请示中只能有一个主送机关，不能越级主送，且不能送交给领导个人。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2"/>
            </p:custDataLst>
          </p:nvPr>
        </p:nvSpPr>
        <p:spPr>
          <a:xfrm>
            <a:off x="6296660" y="1160780"/>
            <a:ext cx="4823460" cy="4405630"/>
          </a:xfrm>
          <a:prstGeom prst="rect">
            <a:avLst/>
          </a:prstGeom>
        </p:spPr>
        <p:txBody>
          <a:bodyPr wrap="square">
            <a:no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请示的正文一般由请示理由、请示事项和请求语三部分内容构成。请示理由作为请示的开头部分，要求写明为什么要请示，包括情况、理由和依据。写作时要做到理由充分，合情合理，使之和下面的请示事项联系起来，反映出因果关系。</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请示事项是请示的主体和重点内容，要写得具体明确，提出的处理意见和解决办法要中肯，要求合理，切实可行，以便上级机关研究和批示。这一部分由于请示的目的、内容不同，写法上也有所不同。</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请求语在请示事项之后写明。常用“以上请示妥否，请批复”“特此请示，恳请批复”“当否，请批复”“以上如无不当，请批准”等习惯用语做结尾。</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09775" y="1819910"/>
            <a:ext cx="5408295" cy="3995420"/>
          </a:xfrm>
          <a:prstGeom prst="rect">
            <a:avLst/>
          </a:prstGeom>
        </p:spPr>
        <p:txBody>
          <a:bodyPr wrap="square">
            <a:spAutoFit/>
          </a:bodyPr>
          <a:lstStyle/>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1. 了解通知、通报、决定、决议、批复、请示、报告、函的定义、特点及分类。</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2. 掌握通知、通报、决定、决议、批复、请示、报告、函的结构与写作要求。</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3. 根据文种的适用范围、行文特点等，能够正确确定行文时应使用的文种，并能够区别不同文种使用上的差别。</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4. 能够撰写不同类型的公文。</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5. 努力拓宽自己的知识面，丰富自身科学文化知识。</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6. 坚持解放思想、实事求是、与时俱进、求真务实，一切从实际出发，着眼解决新时代改革开放和社会主义现代化建设的实际问题。</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1"/>
            </p:custDataLst>
          </p:nvPr>
        </p:nvSpPr>
        <p:spPr>
          <a:xfrm>
            <a:off x="1430020" y="1819910"/>
            <a:ext cx="579755" cy="3904615"/>
          </a:xfrm>
          <a:prstGeom prst="roundRect">
            <a:avLst/>
          </a:prstGeom>
          <a:solidFill>
            <a:srgbClr val="418783"/>
          </a:solidFill>
        </p:spPr>
        <p:txBody>
          <a:bodyPr vert="eaVert" wrap="square" rtlCol="0" anchor="ctr" anchorCtr="0">
            <a:noAutofit/>
          </a:bodyPr>
          <a:lstStyle/>
          <a:p>
            <a:pPr algn="ctr">
              <a:lnSpc>
                <a:spcPct val="100000"/>
              </a:lnSpc>
            </a:pPr>
            <a:r>
              <a:rPr lang="zh-CN" altLang="en-US" sz="2200">
                <a:solidFill>
                  <a:schemeClr val="bg1"/>
                </a:solidFill>
                <a:cs typeface="+mn-ea"/>
                <a:sym typeface="+mn-lt"/>
              </a:rPr>
              <a:t>学</a:t>
            </a:r>
            <a:r>
              <a:rPr lang="en-US" altLang="zh-CN" sz="2200">
                <a:solidFill>
                  <a:schemeClr val="bg1"/>
                </a:solidFill>
                <a:cs typeface="+mn-ea"/>
                <a:sym typeface="+mn-lt"/>
              </a:rPr>
              <a:t>  </a:t>
            </a:r>
            <a:r>
              <a:rPr lang="zh-CN" altLang="en-US" sz="2200">
                <a:solidFill>
                  <a:schemeClr val="bg1"/>
                </a:solidFill>
                <a:cs typeface="+mn-ea"/>
                <a:sym typeface="+mn-lt"/>
              </a:rPr>
              <a:t>习</a:t>
            </a:r>
            <a:r>
              <a:rPr lang="en-US" altLang="zh-CN" sz="2200">
                <a:solidFill>
                  <a:schemeClr val="bg1"/>
                </a:solidFill>
                <a:cs typeface="+mn-ea"/>
                <a:sym typeface="+mn-lt"/>
              </a:rPr>
              <a:t>  </a:t>
            </a:r>
            <a:r>
              <a:rPr lang="zh-CN" altLang="en-US" sz="2200">
                <a:solidFill>
                  <a:schemeClr val="bg1"/>
                </a:solidFill>
                <a:cs typeface="+mn-ea"/>
                <a:sym typeface="+mn-lt"/>
              </a:rPr>
              <a:t>目</a:t>
            </a:r>
            <a:r>
              <a:rPr lang="en-US" altLang="zh-CN" sz="2200">
                <a:solidFill>
                  <a:schemeClr val="bg1"/>
                </a:solidFill>
                <a:cs typeface="+mn-ea"/>
                <a:sym typeface="+mn-lt"/>
              </a:rPr>
              <a:t>  </a:t>
            </a:r>
            <a:r>
              <a:rPr lang="zh-CN" altLang="en-US" sz="2200">
                <a:solidFill>
                  <a:schemeClr val="bg1"/>
                </a:solidFill>
                <a:cs typeface="+mn-ea"/>
                <a:sym typeface="+mn-lt"/>
              </a:rPr>
              <a:t>标</a:t>
            </a:r>
            <a:endParaRPr lang="zh-CN" altLang="en-US" sz="2200">
              <a:solidFill>
                <a:schemeClr val="bg1"/>
              </a:solidFill>
              <a:cs typeface="+mn-ea"/>
              <a:sym typeface="+mn-lt"/>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6667" r="16667"/>
          <a:stretch>
            <a:fillRect/>
          </a:stretch>
        </p:blipFill>
        <p:spPr>
          <a:xfrm>
            <a:off x="7603673" y="200678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4" name="组合 3"/>
          <p:cNvGrpSpPr/>
          <p:nvPr/>
        </p:nvGrpSpPr>
        <p:grpSpPr>
          <a:xfrm>
            <a:off x="959688" y="729036"/>
            <a:ext cx="8031912" cy="755650"/>
            <a:chOff x="359912" y="182120"/>
            <a:chExt cx="8031912" cy="755650"/>
          </a:xfrm>
        </p:grpSpPr>
        <p:sp>
          <p:nvSpPr>
            <p:cNvPr id="15"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文本框 15"/>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学习目标</a:t>
              </a:r>
              <a:endParaRPr lang="en-US" altLang="zh-CN" sz="2400" dirty="0">
                <a:solidFill>
                  <a:srgbClr val="418783"/>
                </a:solidFill>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2078990" y="1598295"/>
            <a:ext cx="4139565" cy="3968115"/>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4. 落款</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在正文右下方的位置要有发文机关署名，并用阿拉伯数字注明成文日期，加盖发文机关公章。</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5. 附注</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有些请示中还加了附注。附注中应写明联系人姓名和电话号码。</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7455535" y="942340"/>
            <a:ext cx="3373755" cy="5080000"/>
          </a:xfrm>
          <a:prstGeom prst="rect">
            <a:avLst/>
          </a:prstGeom>
        </p:spPr>
      </p:pic>
      <p:pic>
        <p:nvPicPr>
          <p:cNvPr id="7" name="图片 6" descr="左1"/>
          <p:cNvPicPr>
            <a:picLocks noChangeAspect="1"/>
          </p:cNvPicPr>
          <p:nvPr>
            <p:custDataLst>
              <p:tags r:id="rId4"/>
            </p:custDataLst>
          </p:nvPr>
        </p:nvPicPr>
        <p:blipFill>
          <a:blip r:embed="rId5"/>
          <a:stretch>
            <a:fillRect/>
          </a:stretch>
        </p:blipFill>
        <p:spPr>
          <a:xfrm>
            <a:off x="636270" y="3447415"/>
            <a:ext cx="4197350" cy="286004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310005" y="1598295"/>
            <a:ext cx="4785995" cy="39681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（四）请示的要求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一般来说，在遇到下列情况时需使用请示。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下级机关在遇到新问题、新情况时，无法应对，需上级机关给予指示；下级机关对新发布的方针、政策、规定、指示等有疑问，需上级机关给予解答；下级机关之间在重要问题中遇到分歧，需上级机关进行裁决；下级机关在遇到超出职权范围内的工作时，需上级机关帮助解决。</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除此之外，凡在自己职权范围内的工作，经过努力能处理和解决好的问题，应尽力自行解决。</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203440" y="879475"/>
            <a:ext cx="3716655" cy="517779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761490" y="1598295"/>
            <a:ext cx="4134485" cy="396811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二、报告</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（一）报告的定义</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报告是下级机关向上级机关汇报工作、反映情况、提出意见或者建议、答复上级机关的询问、报送资料和物件时所使用的一种陈述性公文。报告是一种典型的上行文，在实际工作中经常使用。</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2"/>
            </p:custDataLst>
          </p:nvPr>
        </p:nvPicPr>
        <p:blipFill>
          <a:blip r:embed="rId3"/>
          <a:stretch>
            <a:fillRect/>
          </a:stretch>
        </p:blipFill>
        <p:spPr>
          <a:xfrm>
            <a:off x="636270" y="3881755"/>
            <a:ext cx="3559810" cy="242570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7107555" y="993140"/>
            <a:ext cx="3657600" cy="500253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矩形 2"/>
          <p:cNvSpPr/>
          <p:nvPr>
            <p:custDataLst>
              <p:tags r:id="rId1"/>
            </p:custDataLst>
          </p:nvPr>
        </p:nvSpPr>
        <p:spPr>
          <a:xfrm>
            <a:off x="3615055" y="1571625"/>
            <a:ext cx="4512945" cy="368300"/>
          </a:xfrm>
          <a:prstGeom prst="rect">
            <a:avLst/>
          </a:prstGeom>
        </p:spPr>
        <p:txBody>
          <a:bodyPr wrap="square">
            <a:spAutoFit/>
          </a:bodyPr>
          <a:p>
            <a:pPr algn="ctr"/>
            <a:r>
              <a:rPr lang="zh-CN" altLang="en-US" b="1">
                <a:solidFill>
                  <a:schemeClr val="accent1"/>
                </a:solidFill>
                <a:latin typeface="微软雅黑" panose="020B0503020204020204" charset="-122"/>
                <a:ea typeface="微软雅黑" panose="020B0503020204020204" charset="-122"/>
              </a:rPr>
              <a:t>（二）报告的分类</a:t>
            </a:r>
            <a:endParaRPr lang="zh-CN" altLang="en-US" b="1">
              <a:solidFill>
                <a:schemeClr val="accent1"/>
              </a:solidFill>
              <a:latin typeface="微软雅黑" panose="020B0503020204020204" charset="-122"/>
              <a:ea typeface="微软雅黑" panose="020B0503020204020204" charset="-122"/>
            </a:endParaRPr>
          </a:p>
        </p:txBody>
      </p:sp>
      <p:grpSp>
        <p:nvGrpSpPr>
          <p:cNvPr id="42" name="组合 41"/>
          <p:cNvGrpSpPr/>
          <p:nvPr>
            <p:custDataLst>
              <p:tags r:id="rId2"/>
            </p:custDataLst>
          </p:nvPr>
        </p:nvGrpSpPr>
        <p:grpSpPr>
          <a:xfrm>
            <a:off x="3744617" y="2159861"/>
            <a:ext cx="1115388" cy="1709630"/>
            <a:chOff x="2944279" y="2793530"/>
            <a:chExt cx="1640737" cy="2514869"/>
          </a:xfrm>
        </p:grpSpPr>
        <p:sp>
          <p:nvSpPr>
            <p:cNvPr id="5" name="矩形 4"/>
            <p:cNvSpPr/>
            <p:nvPr>
              <p:custDataLst>
                <p:tags r:id="rId3"/>
              </p:custDataLst>
            </p:nvPr>
          </p:nvSpPr>
          <p:spPr>
            <a:xfrm>
              <a:off x="3116948" y="2793530"/>
              <a:ext cx="1295401" cy="1295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14" name="直接箭头连接符 13"/>
            <p:cNvCxnSpPr/>
            <p:nvPr>
              <p:custDataLst>
                <p:tags r:id="rId4"/>
              </p:custDataLst>
            </p:nvPr>
          </p:nvCxnSpPr>
          <p:spPr>
            <a:xfrm>
              <a:off x="3764649" y="4197351"/>
              <a:ext cx="0" cy="596900"/>
            </a:xfrm>
            <a:prstGeom prst="straightConnector1">
              <a:avLst/>
            </a:prstGeom>
            <a:ln w="19050">
              <a:solidFill>
                <a:schemeClr val="accent2"/>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15" name="矩形 14"/>
            <p:cNvSpPr/>
            <p:nvPr>
              <p:custDataLst>
                <p:tags r:id="rId5"/>
              </p:custDataLst>
            </p:nvPr>
          </p:nvSpPr>
          <p:spPr>
            <a:xfrm>
              <a:off x="2944279" y="4857235"/>
              <a:ext cx="1640737" cy="451164"/>
            </a:xfrm>
            <a:prstGeom prst="rect">
              <a:avLst/>
            </a:prstGeom>
          </p:spPr>
          <p:txBody>
            <a:bodyPr wrap="square">
              <a:spAutoFit/>
            </a:bodyPr>
            <a:p>
              <a:pPr algn="ctr"/>
              <a:r>
                <a:rPr lang="zh-CN" altLang="en-US" sz="1400" b="1">
                  <a:solidFill>
                    <a:schemeClr val="accent1"/>
                  </a:solidFill>
                  <a:latin typeface="微软雅黑" panose="020B0503020204020204" charset="-122"/>
                  <a:ea typeface="微软雅黑" panose="020B0503020204020204" charset="-122"/>
                </a:rPr>
                <a:t>2. 情况报告</a:t>
              </a:r>
              <a:endParaRPr lang="zh-CN" altLang="en-US" sz="1400" b="1">
                <a:solidFill>
                  <a:schemeClr val="accent1"/>
                </a:solidFill>
                <a:latin typeface="微软雅黑" panose="020B0503020204020204" charset="-122"/>
                <a:ea typeface="微软雅黑" panose="020B0503020204020204" charset="-122"/>
              </a:endParaRPr>
            </a:p>
          </p:txBody>
        </p:sp>
        <p:pic>
          <p:nvPicPr>
            <p:cNvPr id="34" name="图片 33"/>
            <p:cNvPicPr>
              <a:picLocks noChangeAspect="1"/>
            </p:cNvPicPr>
            <p:nvPr>
              <p:custDataLst>
                <p:tags r:id="rId6"/>
              </p:custDataLst>
            </p:nvPr>
          </p:nvPicPr>
          <p:blipFill>
            <a:blip r:embed="rId7" cstate="print">
              <a:biLevel thresh="25000"/>
              <a:extLst>
                <a:ext uri="{28A0092B-C50C-407E-A947-70E740481C1C}">
                  <a14:useLocalDpi xmlns:a14="http://schemas.microsoft.com/office/drawing/2010/main" val="0"/>
                </a:ext>
              </a:extLst>
            </a:blip>
            <a:stretch>
              <a:fillRect/>
            </a:stretch>
          </p:blipFill>
          <p:spPr>
            <a:xfrm>
              <a:off x="3391038" y="3082778"/>
              <a:ext cx="747221" cy="743246"/>
            </a:xfrm>
            <a:prstGeom prst="rect">
              <a:avLst/>
            </a:prstGeom>
          </p:spPr>
        </p:pic>
      </p:grpSp>
      <p:grpSp>
        <p:nvGrpSpPr>
          <p:cNvPr id="41" name="组合 40"/>
          <p:cNvGrpSpPr/>
          <p:nvPr>
            <p:custDataLst>
              <p:tags r:id="rId8"/>
            </p:custDataLst>
          </p:nvPr>
        </p:nvGrpSpPr>
        <p:grpSpPr>
          <a:xfrm>
            <a:off x="1836803" y="2159542"/>
            <a:ext cx="1115388" cy="1700676"/>
            <a:chOff x="738107" y="2794001"/>
            <a:chExt cx="1640738" cy="2501698"/>
          </a:xfrm>
        </p:grpSpPr>
        <p:sp>
          <p:nvSpPr>
            <p:cNvPr id="7" name="矩形 6"/>
            <p:cNvSpPr/>
            <p:nvPr>
              <p:custDataLst>
                <p:tags r:id="rId9"/>
              </p:custDataLst>
            </p:nvPr>
          </p:nvSpPr>
          <p:spPr>
            <a:xfrm>
              <a:off x="910774" y="2794001"/>
              <a:ext cx="1295401" cy="129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8" name="直接箭头连接符 7"/>
            <p:cNvCxnSpPr/>
            <p:nvPr>
              <p:custDataLst>
                <p:tags r:id="rId10"/>
              </p:custDataLst>
            </p:nvPr>
          </p:nvCxnSpPr>
          <p:spPr>
            <a:xfrm>
              <a:off x="1558475" y="4184651"/>
              <a:ext cx="0" cy="596900"/>
            </a:xfrm>
            <a:prstGeom prst="straightConnector1">
              <a:avLst/>
            </a:prstGeom>
            <a:ln w="19050">
              <a:solidFill>
                <a:schemeClr val="accent1"/>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6" name="矩形 5"/>
            <p:cNvSpPr/>
            <p:nvPr>
              <p:custDataLst>
                <p:tags r:id="rId11"/>
              </p:custDataLst>
            </p:nvPr>
          </p:nvSpPr>
          <p:spPr>
            <a:xfrm>
              <a:off x="738107" y="4844535"/>
              <a:ext cx="1640738" cy="451164"/>
            </a:xfrm>
            <a:prstGeom prst="rect">
              <a:avLst/>
            </a:prstGeom>
          </p:spPr>
          <p:txBody>
            <a:bodyPr wrap="square">
              <a:spAutoFit/>
            </a:bodyPr>
            <a:p>
              <a:pPr algn="ctr"/>
              <a:r>
                <a:rPr lang="zh-CN" altLang="en-US" sz="1400" b="1">
                  <a:solidFill>
                    <a:schemeClr val="accent1"/>
                  </a:solidFill>
                  <a:latin typeface="微软雅黑" panose="020B0503020204020204" charset="-122"/>
                  <a:ea typeface="微软雅黑" panose="020B0503020204020204" charset="-122"/>
                </a:rPr>
                <a:t>1. 工作报告</a:t>
              </a:r>
              <a:endParaRPr lang="zh-CN" altLang="en-US" sz="1400" b="1">
                <a:solidFill>
                  <a:schemeClr val="accent1"/>
                </a:solidFill>
                <a:latin typeface="微软雅黑" panose="020B0503020204020204" charset="-122"/>
                <a:ea typeface="微软雅黑" panose="020B0503020204020204" charset="-122"/>
              </a:endParaRPr>
            </a:p>
          </p:txBody>
        </p:sp>
        <p:pic>
          <p:nvPicPr>
            <p:cNvPr id="36" name="图片 35"/>
            <p:cNvPicPr>
              <a:picLocks noChangeAspect="1"/>
            </p:cNvPicPr>
            <p:nvPr>
              <p:custDataLst>
                <p:tags r:id="rId12"/>
              </p:custDataLst>
            </p:nvPr>
          </p:nvPicPr>
          <p:blipFill>
            <a:blip r:embed="rId13" cstate="print">
              <a:biLevel thresh="25000"/>
              <a:extLst>
                <a:ext uri="{28A0092B-C50C-407E-A947-70E740481C1C}">
                  <a14:useLocalDpi xmlns:a14="http://schemas.microsoft.com/office/drawing/2010/main" val="0"/>
                </a:ext>
              </a:extLst>
            </a:blip>
            <a:stretch>
              <a:fillRect/>
            </a:stretch>
          </p:blipFill>
          <p:spPr>
            <a:xfrm>
              <a:off x="1152073" y="3083989"/>
              <a:ext cx="812802" cy="715424"/>
            </a:xfrm>
            <a:prstGeom prst="rect">
              <a:avLst/>
            </a:prstGeom>
          </p:spPr>
        </p:pic>
      </p:grpSp>
      <p:grpSp>
        <p:nvGrpSpPr>
          <p:cNvPr id="43" name="组合 42"/>
          <p:cNvGrpSpPr/>
          <p:nvPr>
            <p:custDataLst>
              <p:tags r:id="rId14"/>
            </p:custDataLst>
          </p:nvPr>
        </p:nvGrpSpPr>
        <p:grpSpPr>
          <a:xfrm>
            <a:off x="5580802" y="2151867"/>
            <a:ext cx="1115388" cy="1726898"/>
            <a:chOff x="5150453" y="2755429"/>
            <a:chExt cx="1640737" cy="2540270"/>
          </a:xfrm>
        </p:grpSpPr>
        <p:sp>
          <p:nvSpPr>
            <p:cNvPr id="19" name="矩形 18"/>
            <p:cNvSpPr/>
            <p:nvPr>
              <p:custDataLst>
                <p:tags r:id="rId15"/>
              </p:custDataLst>
            </p:nvPr>
          </p:nvSpPr>
          <p:spPr>
            <a:xfrm>
              <a:off x="5358871" y="2755429"/>
              <a:ext cx="1295401" cy="129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20" name="直接箭头连接符 19"/>
            <p:cNvCxnSpPr/>
            <p:nvPr>
              <p:custDataLst>
                <p:tags r:id="rId16"/>
              </p:custDataLst>
            </p:nvPr>
          </p:nvCxnSpPr>
          <p:spPr>
            <a:xfrm>
              <a:off x="5970822" y="4184651"/>
              <a:ext cx="0" cy="596900"/>
            </a:xfrm>
            <a:prstGeom prst="straightConnector1">
              <a:avLst/>
            </a:prstGeom>
            <a:ln w="19050">
              <a:solidFill>
                <a:schemeClr val="accent1"/>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21" name="矩形 20"/>
            <p:cNvSpPr/>
            <p:nvPr>
              <p:custDataLst>
                <p:tags r:id="rId17"/>
              </p:custDataLst>
            </p:nvPr>
          </p:nvSpPr>
          <p:spPr>
            <a:xfrm>
              <a:off x="5150453" y="4844535"/>
              <a:ext cx="1640737" cy="451164"/>
            </a:xfrm>
            <a:prstGeom prst="rect">
              <a:avLst/>
            </a:prstGeom>
          </p:spPr>
          <p:txBody>
            <a:bodyPr wrap="square">
              <a:spAutoFit/>
            </a:bodyPr>
            <a:p>
              <a:pPr algn="ctr"/>
              <a:r>
                <a:rPr lang="zh-CN" altLang="en-US" sz="1400" b="1">
                  <a:solidFill>
                    <a:schemeClr val="accent1"/>
                  </a:solidFill>
                  <a:latin typeface="微软雅黑" panose="020B0503020204020204" charset="-122"/>
                  <a:ea typeface="微软雅黑" panose="020B0503020204020204" charset="-122"/>
                </a:rPr>
                <a:t>3. 建议报告</a:t>
              </a:r>
              <a:endParaRPr lang="zh-CN" altLang="en-US" sz="1400" b="1">
                <a:solidFill>
                  <a:schemeClr val="accent1"/>
                </a:solidFill>
                <a:latin typeface="微软雅黑" panose="020B0503020204020204" charset="-122"/>
                <a:ea typeface="微软雅黑" panose="020B0503020204020204" charset="-122"/>
              </a:endParaRPr>
            </a:p>
          </p:txBody>
        </p:sp>
        <p:pic>
          <p:nvPicPr>
            <p:cNvPr id="37" name="图片 36"/>
            <p:cNvPicPr>
              <a:picLocks noChangeAspect="1"/>
            </p:cNvPicPr>
            <p:nvPr>
              <p:custDataLst>
                <p:tags r:id="rId18"/>
              </p:custDataLst>
            </p:nvPr>
          </p:nvPicPr>
          <p:blipFill>
            <a:blip r:embed="rId19" cstate="print">
              <a:biLevel thresh="25000"/>
              <a:extLst>
                <a:ext uri="{28A0092B-C50C-407E-A947-70E740481C1C}">
                  <a14:useLocalDpi xmlns:a14="http://schemas.microsoft.com/office/drawing/2010/main" val="0"/>
                </a:ext>
              </a:extLst>
            </a:blip>
            <a:stretch>
              <a:fillRect/>
            </a:stretch>
          </p:blipFill>
          <p:spPr>
            <a:xfrm>
              <a:off x="5582306" y="3017415"/>
              <a:ext cx="777031" cy="848573"/>
            </a:xfrm>
            <a:prstGeom prst="rect">
              <a:avLst/>
            </a:prstGeom>
          </p:spPr>
        </p:pic>
      </p:grpSp>
      <p:grpSp>
        <p:nvGrpSpPr>
          <p:cNvPr id="44" name="组合 43"/>
          <p:cNvGrpSpPr/>
          <p:nvPr>
            <p:custDataLst>
              <p:tags r:id="rId20"/>
            </p:custDataLst>
          </p:nvPr>
        </p:nvGrpSpPr>
        <p:grpSpPr>
          <a:xfrm>
            <a:off x="7466122" y="2151866"/>
            <a:ext cx="1115388" cy="1732654"/>
            <a:chOff x="7395980" y="2772361"/>
            <a:chExt cx="1640738" cy="2548737"/>
          </a:xfrm>
        </p:grpSpPr>
        <p:sp>
          <p:nvSpPr>
            <p:cNvPr id="25" name="矩形 24"/>
            <p:cNvSpPr/>
            <p:nvPr>
              <p:custDataLst>
                <p:tags r:id="rId21"/>
              </p:custDataLst>
            </p:nvPr>
          </p:nvSpPr>
          <p:spPr>
            <a:xfrm>
              <a:off x="7567707" y="2772361"/>
              <a:ext cx="1295400" cy="1295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26" name="直接箭头连接符 25"/>
            <p:cNvCxnSpPr/>
            <p:nvPr>
              <p:custDataLst>
                <p:tags r:id="rId22"/>
              </p:custDataLst>
            </p:nvPr>
          </p:nvCxnSpPr>
          <p:spPr>
            <a:xfrm>
              <a:off x="8216348" y="4210051"/>
              <a:ext cx="0" cy="596900"/>
            </a:xfrm>
            <a:prstGeom prst="straightConnector1">
              <a:avLst/>
            </a:prstGeom>
            <a:ln w="19050">
              <a:solidFill>
                <a:schemeClr val="accent2"/>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27" name="矩形 26"/>
            <p:cNvSpPr/>
            <p:nvPr>
              <p:custDataLst>
                <p:tags r:id="rId23"/>
              </p:custDataLst>
            </p:nvPr>
          </p:nvSpPr>
          <p:spPr>
            <a:xfrm>
              <a:off x="7395980" y="4869935"/>
              <a:ext cx="1640738" cy="451163"/>
            </a:xfrm>
            <a:prstGeom prst="rect">
              <a:avLst/>
            </a:prstGeom>
          </p:spPr>
          <p:txBody>
            <a:bodyPr wrap="square">
              <a:spAutoFit/>
            </a:bodyPr>
            <a:p>
              <a:pPr algn="ctr"/>
              <a:r>
                <a:rPr lang="zh-CN" altLang="en-US" sz="1400" b="1">
                  <a:solidFill>
                    <a:schemeClr val="accent1"/>
                  </a:solidFill>
                  <a:latin typeface="微软雅黑" panose="020B0503020204020204" charset="-122"/>
                  <a:ea typeface="微软雅黑" panose="020B0503020204020204" charset="-122"/>
                </a:rPr>
                <a:t>4. 答复报告</a:t>
              </a:r>
              <a:endParaRPr lang="zh-CN" altLang="en-US" sz="1400" b="1">
                <a:solidFill>
                  <a:schemeClr val="accent1"/>
                </a:solidFill>
                <a:latin typeface="微软雅黑" panose="020B0503020204020204" charset="-122"/>
                <a:ea typeface="微软雅黑" panose="020B0503020204020204" charset="-122"/>
              </a:endParaRPr>
            </a:p>
          </p:txBody>
        </p:sp>
        <p:pic>
          <p:nvPicPr>
            <p:cNvPr id="38" name="图片 37"/>
            <p:cNvPicPr>
              <a:picLocks noChangeAspect="1"/>
            </p:cNvPicPr>
            <p:nvPr>
              <p:custDataLst>
                <p:tags r:id="rId24"/>
              </p:custDataLst>
            </p:nvPr>
          </p:nvPicPr>
          <p:blipFill>
            <a:blip r:embed="rId25" cstate="print">
              <a:biLevel thresh="25000"/>
              <a:extLst>
                <a:ext uri="{28A0092B-C50C-407E-A947-70E740481C1C}">
                  <a14:useLocalDpi xmlns:a14="http://schemas.microsoft.com/office/drawing/2010/main" val="0"/>
                </a:ext>
              </a:extLst>
            </a:blip>
            <a:stretch>
              <a:fillRect/>
            </a:stretch>
          </p:blipFill>
          <p:spPr>
            <a:xfrm>
              <a:off x="7877515" y="3059707"/>
              <a:ext cx="677666" cy="814789"/>
            </a:xfrm>
            <a:prstGeom prst="rect">
              <a:avLst/>
            </a:prstGeom>
          </p:spPr>
        </p:pic>
      </p:grpSp>
      <p:grpSp>
        <p:nvGrpSpPr>
          <p:cNvPr id="45" name="组合 44"/>
          <p:cNvGrpSpPr/>
          <p:nvPr>
            <p:custDataLst>
              <p:tags r:id="rId26"/>
            </p:custDataLst>
          </p:nvPr>
        </p:nvGrpSpPr>
        <p:grpSpPr>
          <a:xfrm>
            <a:off x="9336803" y="2156184"/>
            <a:ext cx="1115388" cy="1726258"/>
            <a:chOff x="9727325" y="2781769"/>
            <a:chExt cx="1640738" cy="2539330"/>
          </a:xfrm>
        </p:grpSpPr>
        <p:sp>
          <p:nvSpPr>
            <p:cNvPr id="31" name="矩形 30"/>
            <p:cNvSpPr/>
            <p:nvPr>
              <p:custDataLst>
                <p:tags r:id="rId27"/>
              </p:custDataLst>
            </p:nvPr>
          </p:nvSpPr>
          <p:spPr>
            <a:xfrm>
              <a:off x="9941389" y="2781769"/>
              <a:ext cx="1295400" cy="129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32" name="直接箭头连接符 31"/>
            <p:cNvCxnSpPr/>
            <p:nvPr>
              <p:custDataLst>
                <p:tags r:id="rId28"/>
              </p:custDataLst>
            </p:nvPr>
          </p:nvCxnSpPr>
          <p:spPr>
            <a:xfrm>
              <a:off x="10547694" y="4210051"/>
              <a:ext cx="0" cy="596900"/>
            </a:xfrm>
            <a:prstGeom prst="straightConnector1">
              <a:avLst/>
            </a:prstGeom>
            <a:ln w="19050">
              <a:solidFill>
                <a:schemeClr val="accent1"/>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33" name="矩形 32"/>
            <p:cNvSpPr/>
            <p:nvPr>
              <p:custDataLst>
                <p:tags r:id="rId29"/>
              </p:custDataLst>
            </p:nvPr>
          </p:nvSpPr>
          <p:spPr>
            <a:xfrm>
              <a:off x="9727325" y="4869935"/>
              <a:ext cx="1640738" cy="451164"/>
            </a:xfrm>
            <a:prstGeom prst="rect">
              <a:avLst/>
            </a:prstGeom>
          </p:spPr>
          <p:txBody>
            <a:bodyPr wrap="square">
              <a:spAutoFit/>
            </a:bodyPr>
            <a:p>
              <a:pPr algn="ctr"/>
              <a:r>
                <a:rPr lang="zh-CN" altLang="en-US" sz="1400" b="1">
                  <a:solidFill>
                    <a:schemeClr val="accent1"/>
                  </a:solidFill>
                  <a:latin typeface="微软雅黑" panose="020B0503020204020204" charset="-122"/>
                  <a:ea typeface="微软雅黑" panose="020B0503020204020204" charset="-122"/>
                </a:rPr>
                <a:t>5. 报送报告</a:t>
              </a:r>
              <a:endParaRPr lang="zh-CN" altLang="en-US" sz="1400" b="1">
                <a:solidFill>
                  <a:schemeClr val="accent1"/>
                </a:solidFill>
                <a:latin typeface="微软雅黑" panose="020B0503020204020204" charset="-122"/>
                <a:ea typeface="微软雅黑" panose="020B0503020204020204" charset="-122"/>
              </a:endParaRPr>
            </a:p>
          </p:txBody>
        </p:sp>
        <p:pic>
          <p:nvPicPr>
            <p:cNvPr id="39" name="图片 38"/>
            <p:cNvPicPr>
              <a:picLocks noChangeAspect="1"/>
            </p:cNvPicPr>
            <p:nvPr>
              <p:custDataLst>
                <p:tags r:id="rId30"/>
              </p:custDataLst>
            </p:nvPr>
          </p:nvPicPr>
          <p:blipFill>
            <a:blip r:embed="rId31" cstate="print">
              <a:biLevel thresh="25000"/>
              <a:extLst>
                <a:ext uri="{28A0092B-C50C-407E-A947-70E740481C1C}">
                  <a14:useLocalDpi xmlns:a14="http://schemas.microsoft.com/office/drawing/2010/main" val="0"/>
                </a:ext>
              </a:extLst>
            </a:blip>
            <a:stretch>
              <a:fillRect/>
            </a:stretch>
          </p:blipFill>
          <p:spPr>
            <a:xfrm>
              <a:off x="10225517" y="3041821"/>
              <a:ext cx="669717" cy="850560"/>
            </a:xfrm>
            <a:prstGeom prst="rect">
              <a:avLst/>
            </a:prstGeom>
          </p:spPr>
        </p:pic>
      </p:grpSp>
      <p:sp>
        <p:nvSpPr>
          <p:cNvPr id="9" name="文本框 8"/>
          <p:cNvSpPr txBox="1"/>
          <p:nvPr>
            <p:custDataLst>
              <p:tags r:id="rId32"/>
            </p:custDataLst>
          </p:nvPr>
        </p:nvSpPr>
        <p:spPr>
          <a:xfrm>
            <a:off x="3456940" y="3989070"/>
            <a:ext cx="1830705" cy="1639570"/>
          </a:xfrm>
          <a:prstGeom prst="rect">
            <a:avLst/>
          </a:prstGeom>
          <a:noFill/>
        </p:spPr>
        <p:txBody>
          <a:bodyPr wrap="square" rtlCol="0" anchor="t">
            <a:spAutoFit/>
          </a:bodyPr>
          <a:p>
            <a:pPr>
              <a:lnSpc>
                <a:spcPct val="120000"/>
              </a:lnSpc>
            </a:pPr>
            <a:r>
              <a:rPr lang="en-US" altLang="zh-CN" sz="1200">
                <a:solidFill>
                  <a:schemeClr val="tx1"/>
                </a:solidFill>
                <a:latin typeface="微软雅黑" panose="020B0503020204020204" charset="-122"/>
                <a:ea typeface="微软雅黑" panose="020B0503020204020204" charset="-122"/>
                <a:cs typeface="微软雅黑" panose="020B0503020204020204" charset="-122"/>
              </a:rPr>
              <a:t>       </a:t>
            </a:r>
            <a:r>
              <a:rPr sz="1200">
                <a:solidFill>
                  <a:schemeClr val="tx1"/>
                </a:solidFill>
                <a:latin typeface="微软雅黑" panose="020B0503020204020204" charset="-122"/>
                <a:ea typeface="微软雅黑" panose="020B0503020204020204" charset="-122"/>
                <a:cs typeface="微软雅黑" panose="020B0503020204020204" charset="-122"/>
              </a:rPr>
              <a:t>情况报告是下级机关向上级机关反映工作和社会生活中出现的重大情况、特殊情况、突发情况和新情况，以便上级及时了解，掌握社情、民情的公务文书。</a:t>
            </a:r>
            <a:endParaRPr sz="12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custDataLst>
              <p:tags r:id="rId33"/>
            </p:custDataLst>
          </p:nvPr>
        </p:nvSpPr>
        <p:spPr>
          <a:xfrm>
            <a:off x="5410200" y="3989070"/>
            <a:ext cx="1744345" cy="1769745"/>
          </a:xfrm>
          <a:prstGeom prst="rect">
            <a:avLst/>
          </a:prstGeom>
          <a:noFill/>
        </p:spPr>
        <p:txBody>
          <a:bodyPr wrap="square" rtlCol="0" anchor="t">
            <a:spAutoFit/>
          </a:bodyPr>
          <a:p>
            <a:pPr>
              <a:lnSpc>
                <a:spcPct val="130000"/>
              </a:lnSpc>
            </a:pPr>
            <a:r>
              <a:rPr lang="en-US" altLang="zh-CN" sz="1200">
                <a:solidFill>
                  <a:schemeClr val="tx1"/>
                </a:solidFill>
                <a:latin typeface="微软雅黑" panose="020B0503020204020204" charset="-122"/>
                <a:ea typeface="微软雅黑" panose="020B0503020204020204" charset="-122"/>
                <a:cs typeface="微软雅黑" panose="020B0503020204020204" charset="-122"/>
              </a:rPr>
              <a:t>     </a:t>
            </a:r>
            <a:r>
              <a:rPr sz="1200">
                <a:solidFill>
                  <a:schemeClr val="tx1"/>
                </a:solidFill>
                <a:latin typeface="微软雅黑" panose="020B0503020204020204" charset="-122"/>
                <a:ea typeface="微软雅黑" panose="020B0503020204020204" charset="-122"/>
                <a:cs typeface="微软雅黑" panose="020B0503020204020204" charset="-122"/>
              </a:rPr>
              <a:t>建议报告是下级机关根据实际工作情况和问题，提出下一步工作意见和建议，请求上级机关批转各地区、各部门贯彻执行时所使用的报告。</a:t>
            </a:r>
            <a:endParaRPr sz="12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custDataLst>
              <p:tags r:id="rId34"/>
            </p:custDataLst>
          </p:nvPr>
        </p:nvSpPr>
        <p:spPr>
          <a:xfrm>
            <a:off x="7220585" y="4042410"/>
            <a:ext cx="1826260" cy="1871345"/>
          </a:xfrm>
          <a:prstGeom prst="rect">
            <a:avLst/>
          </a:prstGeom>
          <a:noFill/>
        </p:spPr>
        <p:txBody>
          <a:bodyPr wrap="square" rtlCol="0" anchor="t">
            <a:noAutofit/>
          </a:bodyPr>
          <a:p>
            <a:pPr>
              <a:lnSpc>
                <a:spcPct val="120000"/>
              </a:lnSpc>
            </a:pPr>
            <a:r>
              <a:rPr lang="en-US" altLang="zh-CN" sz="12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200">
                <a:solidFill>
                  <a:schemeClr val="tx1"/>
                </a:solidFill>
                <a:latin typeface="微软雅黑" panose="020B0503020204020204" charset="-122"/>
                <a:ea typeface="微软雅黑" panose="020B0503020204020204" charset="-122"/>
                <a:cs typeface="微软雅黑" panose="020B0503020204020204" charset="-122"/>
              </a:rPr>
              <a:t>答复报告是上级机关向下级机关询问某一问题，下级机关予以答复时所写的一种报告。这种报告要求针对所问作答，不要离题，更不要节外生枝、答非所问。</a:t>
            </a:r>
            <a:endParaRPr lang="zh-CN" altLang="en-US" sz="12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custDataLst>
              <p:tags r:id="rId35"/>
            </p:custDataLst>
          </p:nvPr>
        </p:nvSpPr>
        <p:spPr>
          <a:xfrm>
            <a:off x="1447165" y="3989070"/>
            <a:ext cx="1870075" cy="1938020"/>
          </a:xfrm>
          <a:prstGeom prst="rect">
            <a:avLst/>
          </a:prstGeom>
          <a:noFill/>
        </p:spPr>
        <p:txBody>
          <a:bodyPr wrap="square" rtlCol="0" anchor="t">
            <a:spAutoFit/>
          </a:bodyPr>
          <a:p>
            <a:r>
              <a:rPr lang="en-US" altLang="zh-CN" sz="1200">
                <a:solidFill>
                  <a:schemeClr val="tx1"/>
                </a:solidFill>
                <a:latin typeface="微软雅黑" panose="020B0503020204020204" charset="-122"/>
                <a:ea typeface="微软雅黑" panose="020B0503020204020204" charset="-122"/>
                <a:cs typeface="微软雅黑" panose="020B0503020204020204" charset="-122"/>
              </a:rPr>
              <a:t>     </a:t>
            </a:r>
            <a:r>
              <a:rPr sz="1200">
                <a:solidFill>
                  <a:schemeClr val="tx1"/>
                </a:solidFill>
                <a:latin typeface="微软雅黑" panose="020B0503020204020204" charset="-122"/>
                <a:ea typeface="微软雅黑" panose="020B0503020204020204" charset="-122"/>
                <a:cs typeface="微软雅黑" panose="020B0503020204020204" charset="-122"/>
              </a:rPr>
              <a:t>工作报告是下级机关完成某项工作或工作进行到一定阶段，向上级机关汇报时所写的一种报告。这种报告应把前阶段工作中取得的成绩、存在的问题、总结的经验教训叙述清楚，重点总结汇报工作中的规律性内容，并对工作做出恰当的分析、判断。</a:t>
            </a:r>
            <a:endParaRPr sz="12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custDataLst>
              <p:tags r:id="rId36"/>
            </p:custDataLst>
          </p:nvPr>
        </p:nvSpPr>
        <p:spPr>
          <a:xfrm>
            <a:off x="9175750" y="4042410"/>
            <a:ext cx="1443990" cy="1544955"/>
          </a:xfrm>
          <a:prstGeom prst="rect">
            <a:avLst/>
          </a:prstGeom>
          <a:noFill/>
        </p:spPr>
        <p:txBody>
          <a:bodyPr wrap="square" rtlCol="0" anchor="t">
            <a:noAutofit/>
          </a:bodyPr>
          <a:p>
            <a:pPr>
              <a:lnSpc>
                <a:spcPct val="130000"/>
              </a:lnSpc>
            </a:pPr>
            <a:r>
              <a:rPr lang="en-US" altLang="zh-CN" sz="1000">
                <a:solidFill>
                  <a:schemeClr val="tx1"/>
                </a:solidFill>
                <a:latin typeface="微软雅黑" panose="020B0503020204020204" charset="-122"/>
                <a:ea typeface="微软雅黑" panose="020B0503020204020204" charset="-122"/>
                <a:cs typeface="微软雅黑" panose="020B0503020204020204" charset="-122"/>
              </a:rPr>
              <a:t>      </a:t>
            </a:r>
            <a:r>
              <a:rPr sz="1200">
                <a:solidFill>
                  <a:schemeClr val="tx1"/>
                </a:solidFill>
                <a:latin typeface="微软雅黑" panose="020B0503020204020204" charset="-122"/>
                <a:ea typeface="微软雅黑" panose="020B0503020204020204" charset="-122"/>
                <a:cs typeface="微软雅黑" panose="020B0503020204020204" charset="-122"/>
              </a:rPr>
              <a:t>报送报告是下级机关向上级机关和主管部门报送有关文件、报表、物品的公务文书。</a:t>
            </a:r>
            <a:endParaRPr sz="120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anim calcmode="lin" valueType="num">
                                      <p:cBhvr>
                                        <p:cTn id="20" dur="500" fill="hold"/>
                                        <p:tgtEl>
                                          <p:spTgt spid="42"/>
                                        </p:tgtEl>
                                        <p:attrNameLst>
                                          <p:attrName>ppt_x</p:attrName>
                                        </p:attrNameLst>
                                      </p:cBhvr>
                                      <p:tavLst>
                                        <p:tav tm="0">
                                          <p:val>
                                            <p:strVal val="#ppt_x"/>
                                          </p:val>
                                        </p:tav>
                                        <p:tav tm="100000">
                                          <p:val>
                                            <p:strVal val="#ppt_x"/>
                                          </p:val>
                                        </p:tav>
                                      </p:tavLst>
                                    </p:anim>
                                    <p:anim calcmode="lin" valueType="num">
                                      <p:cBhvr>
                                        <p:cTn id="21" dur="500" fill="hold"/>
                                        <p:tgtEl>
                                          <p:spTgt spid="4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anim calcmode="lin" valueType="num">
                                      <p:cBhvr>
                                        <p:cTn id="32" dur="500" fill="hold"/>
                                        <p:tgtEl>
                                          <p:spTgt spid="44"/>
                                        </p:tgtEl>
                                        <p:attrNameLst>
                                          <p:attrName>ppt_x</p:attrName>
                                        </p:attrNameLst>
                                      </p:cBhvr>
                                      <p:tavLst>
                                        <p:tav tm="0">
                                          <p:val>
                                            <p:strVal val="#ppt_x"/>
                                          </p:val>
                                        </p:tav>
                                        <p:tav tm="100000">
                                          <p:val>
                                            <p:strVal val="#ppt_x"/>
                                          </p:val>
                                        </p:tav>
                                      </p:tavLst>
                                    </p:anim>
                                    <p:anim calcmode="lin" valueType="num">
                                      <p:cBhvr>
                                        <p:cTn id="33" dur="500" fill="hold"/>
                                        <p:tgtEl>
                                          <p:spTgt spid="4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anim calcmode="lin" valueType="num">
                                      <p:cBhvr>
                                        <p:cTn id="38" dur="500" fill="hold"/>
                                        <p:tgtEl>
                                          <p:spTgt spid="45"/>
                                        </p:tgtEl>
                                        <p:attrNameLst>
                                          <p:attrName>ppt_x</p:attrName>
                                        </p:attrNameLst>
                                      </p:cBhvr>
                                      <p:tavLst>
                                        <p:tav tm="0">
                                          <p:val>
                                            <p:strVal val="#ppt_x"/>
                                          </p:val>
                                        </p:tav>
                                        <p:tav tm="100000">
                                          <p:val>
                                            <p:strVal val="#ppt_x"/>
                                          </p:val>
                                        </p:tav>
                                      </p:tavLst>
                                    </p:anim>
                                    <p:anim calcmode="lin" valueType="num">
                                      <p:cBhvr>
                                        <p:cTn id="39"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338705" y="1927860"/>
            <a:ext cx="7425690" cy="3317240"/>
          </a:xfrm>
          <a:prstGeom prst="rect">
            <a:avLst/>
          </a:prstGeom>
        </p:spPr>
        <p:txBody>
          <a:bodyPr wrap="square">
            <a:noAutofit/>
          </a:bodyPr>
          <a:p>
            <a:pPr indent="406400" algn="ct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关于报送我区企事业单位机构设置等情况的报告</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市政府办公室：</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《关 于 催 报 全 市 企 事 业 单 位 机 构 设 置 等 情 况 的 函 》（×× 办 发〔××××〕×× 号）收悉。</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按照此函要求，我们已将我区企事业单位机构设置及其人员组成等情况调查清楚，并统计汇总成表。现将此表报去，请查收并审核。</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附件：《×× 区企事业单位机构设置等情况的报表》</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区政府办公室（印章）</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年 ×× 月 ××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1368425" y="5066665"/>
            <a:ext cx="8667750" cy="822960"/>
          </a:xfrm>
          <a:prstGeom prst="rect">
            <a:avLst/>
          </a:prstGeom>
          <a:noFill/>
        </p:spPr>
        <p:txBody>
          <a:bodyPr wrap="square" rtlCol="0" anchor="t">
            <a:spAutoFit/>
          </a:bodyPr>
          <a:p>
            <a:pPr>
              <a:lnSpc>
                <a:spcPct val="140000"/>
              </a:lnSpc>
            </a:pPr>
            <a:r>
              <a:rPr lang="en-US" altLang="zh-CN"/>
              <a:t>   </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【评析】此例文为答复报告中的报送报告。简明扼要地写明了报告的缘由、报告的事项，短小精悍但格式规范。</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108075" y="1345565"/>
            <a:ext cx="5060950" cy="4393565"/>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（三）报告的特点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陈述性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报告主要采用叙述手法，直陈其事，向上级机关讲明自己做了哪些工作，是如何做的，有哪些经验体会，还存在哪些问题，今后有什么打算等，一般不展开推理论证，不要求上级机关答复。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汇报性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所有的报告都是下级机关向上级机关或业务主管部门汇报工作、反映情况、答复上级机关询问的上行文，是下级机关得到上级机关领导指导工作的重要途径。</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23333" t="10000" r="23333" b="10000"/>
          <a:stretch>
            <a:fillRect/>
          </a:stretch>
        </p:blipFill>
        <p:spPr>
          <a:xfrm>
            <a:off x="6805150" y="1840865"/>
            <a:ext cx="3913505" cy="391350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7531100" y="4281805"/>
            <a:ext cx="4065905" cy="20377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矩形 2"/>
          <p:cNvSpPr/>
          <p:nvPr>
            <p:custDataLst>
              <p:tags r:id="rId3"/>
            </p:custDataLst>
          </p:nvPr>
        </p:nvSpPr>
        <p:spPr>
          <a:xfrm>
            <a:off x="6149340" y="1736090"/>
            <a:ext cx="4454525" cy="39681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（四）报告的结构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报告的标题一般由发文机关、事由和文种组成。有的报告因事情紧迫，还要在文种前加“紧急”二字，以便引起足够重视，如“林业部关于抢救大熊猫的紧急报告”。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主送机关</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主送机关也力求单一。</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custDataLst>
              <p:tags r:id="rId4"/>
            </p:custDataLst>
          </p:nvPr>
        </p:nvPicPr>
        <p:blipFill>
          <a:blip r:embed="rId5"/>
          <a:stretch>
            <a:fillRect/>
          </a:stretch>
        </p:blipFill>
        <p:spPr>
          <a:xfrm>
            <a:off x="1664335" y="1940560"/>
            <a:ext cx="3515360" cy="337693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531100" y="4281805"/>
            <a:ext cx="4065905" cy="20377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1214120" y="1484630"/>
            <a:ext cx="8227695" cy="478028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不同内容性质的报告，写法不尽相同，但正文结构一般由报告缘由、报告内容和报告结语三部分构成。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（1）报告缘由。简明扼要地说明为什么写报告。若无必要也可略而不述。</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报告内容。这是正文重点所在。内容较多时，可依事情的发展变化脉络、认识处理问题的顺序由浅入深，以纵式结构安排材料；也可按情况、经验、教训或问题的方方面面，以并列的横式结构安排材料，而且常分条列项使层次段落更分明。决不能在报告中夹带请示事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（3）报告结语。各类报告一般以“特此报告”“请审阅”等语作结。也可以不要结语。</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4. 落款</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报告落款要写明发文机关和成文日期。</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280920" y="2190115"/>
            <a:ext cx="8289290" cy="3237865"/>
          </a:xfrm>
          <a:prstGeom prst="rect">
            <a:avLst/>
          </a:prstGeom>
        </p:spPr>
        <p:txBody>
          <a:bodyPr wrap="square">
            <a:noAutofit/>
          </a:bodyPr>
          <a:p>
            <a:pPr indent="406400" algn="ct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关于要求解决学生宿舍拥挤等问题的请示</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市人民政府、市教委：</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我校今年由于住校生急剧增加，现有学生宿舍已无法容纳，现在住校生基本上是一铺二人住宿，严重影响学生的身心健康。为解决这一困难，我校需再建一栋学生宿舍。另外，我校图书馆也尚未达省“两基”标准，望上级部门给予适当支持。</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特此请示，请批复。</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中等职业学校（章）</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20×× 年 ×× 月 ××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2688590" y="1583690"/>
            <a:ext cx="8858250" cy="327660"/>
          </a:xfrm>
          <a:prstGeom prst="rect">
            <a:avLst/>
          </a:prstGeom>
          <a:noFill/>
        </p:spPr>
        <p:txBody>
          <a:bodyPr wrap="square" rtlCol="0" anchor="t">
            <a:spAutoFit/>
          </a:bodyPr>
          <a:p>
            <a:pPr>
              <a:lnSpc>
                <a:spcPct val="110000"/>
              </a:lnSpc>
            </a:pPr>
            <a:r>
              <a:rPr lang="en-US" altLang="zh-CN" sz="1400">
                <a:latin typeface="微软雅黑" panose="020B0503020204020204" charset="-122"/>
                <a:ea typeface="微软雅黑" panose="020B0503020204020204" charset="-122"/>
                <a:cs typeface="微软雅黑" panose="020B0503020204020204" charset="-122"/>
              </a:rPr>
              <a:t> </a:t>
            </a:r>
            <a:r>
              <a:rPr sz="1400">
                <a:latin typeface="微软雅黑" panose="020B0503020204020204" charset="-122"/>
                <a:ea typeface="微软雅黑" panose="020B0503020204020204" charset="-122"/>
                <a:cs typeface="微软雅黑" panose="020B0503020204020204" charset="-122"/>
              </a:rPr>
              <a:t>1. 请修改下面这份公文。</a:t>
            </a:r>
            <a:endParaRPr sz="14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任务二　请示、报告</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280920" y="2190115"/>
            <a:ext cx="7818120" cy="4172585"/>
          </a:xfrm>
          <a:prstGeom prst="rect">
            <a:avLst/>
          </a:prstGeom>
        </p:spPr>
        <p:txBody>
          <a:bodyPr wrap="square">
            <a:noAutofit/>
          </a:bodyPr>
          <a:p>
            <a:pPr indent="406400" algn="ct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请求拨款修复老年活动中心的报告</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在这次特大洪灾中，我县老年活动中心被洪水和泥石流冲毁。200 平方米的建筑物几乎夷为平地，部分体育、文娱器材、设施被损毁。为使广大离退休干部、职工有一个休息、娱乐、学习的场所，做到老有所乐、老有所为，必须尽快修复老年活动中心。为此，我们决定修复我县老年活动中心并扩大原规模，修建三楼一底活动室 200 平方米，运动场 1 000 平方米。共需基建费 200 万元，扩征土地两亩。</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可否，请批准。</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附件：修复老年活动中心预算表 1 份</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县民政局</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2023 年 8 月 20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2688590" y="1583690"/>
            <a:ext cx="8858250" cy="327660"/>
          </a:xfrm>
          <a:prstGeom prst="rect">
            <a:avLst/>
          </a:prstGeom>
          <a:noFill/>
        </p:spPr>
        <p:txBody>
          <a:bodyPr wrap="square" rtlCol="0" anchor="t">
            <a:spAutoFit/>
          </a:bodyPr>
          <a:p>
            <a:pPr>
              <a:lnSpc>
                <a:spcPct val="110000"/>
              </a:lnSpc>
            </a:pPr>
            <a:r>
              <a:rPr lang="en-US" altLang="zh-CN" sz="1400">
                <a:latin typeface="微软雅黑" panose="020B0503020204020204" charset="-122"/>
                <a:ea typeface="微软雅黑" panose="020B0503020204020204" charset="-122"/>
                <a:cs typeface="微软雅黑" panose="020B0503020204020204" charset="-122"/>
              </a:rPr>
              <a:t>  </a:t>
            </a:r>
            <a:r>
              <a:rPr sz="1400">
                <a:latin typeface="微软雅黑" panose="020B0503020204020204" charset="-122"/>
                <a:ea typeface="微软雅黑" panose="020B0503020204020204" charset="-122"/>
                <a:cs typeface="微软雅黑" panose="020B0503020204020204" charset="-122"/>
              </a:rPr>
              <a:t>2. 指出下面这篇公文的错误，并改正。</a:t>
            </a:r>
            <a:endParaRPr sz="14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左1"/>
          <p:cNvPicPr>
            <a:picLocks noChangeAspect="1"/>
          </p:cNvPicPr>
          <p:nvPr/>
        </p:nvPicPr>
        <p:blipFill>
          <a:blip r:embed="rId1"/>
          <a:stretch>
            <a:fillRect/>
          </a:stretch>
        </p:blipFill>
        <p:spPr>
          <a:xfrm>
            <a:off x="679450" y="3996055"/>
            <a:ext cx="3263265" cy="222377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2"/>
            </p:custDataLst>
          </p:nvPr>
        </p:nvSpPr>
        <p:spPr>
          <a:xfrm>
            <a:off x="1490980" y="1773555"/>
            <a:ext cx="4885055" cy="3760470"/>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一、通知</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（一）通知的定义</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lang="en-US" sz="1600" dirty="0">
                <a:solidFill>
                  <a:schemeClr val="tx1"/>
                </a:solidFill>
                <a:latin typeface="微软雅黑" panose="020B0503020204020204" charset="-122"/>
                <a:ea typeface="微软雅黑" panose="020B0503020204020204" charset="-122"/>
                <a:cs typeface="微软雅黑" panose="020B0503020204020204" charset="-122"/>
              </a:rPr>
              <a:t> </a:t>
            </a:r>
            <a:r>
              <a:rPr sz="1600" dirty="0">
                <a:solidFill>
                  <a:schemeClr val="tx1"/>
                </a:solidFill>
                <a:latin typeface="微软雅黑" panose="020B0503020204020204" charset="-122"/>
                <a:ea typeface="微软雅黑" panose="020B0503020204020204" charset="-122"/>
                <a:cs typeface="微软雅黑" panose="020B0503020204020204" charset="-122"/>
              </a:rPr>
              <a:t>通知是国家机关、人民团体、企事业单位用来传达、告知、批转、转发、任免等事项，具有传达性和告知性的公文。通知是公文中使用频率最高、使用范围最广的一个文种，既是下行文，也是平行文。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3"/>
            </p:custDataLst>
          </p:nvPr>
        </p:nvPicPr>
        <p:blipFill>
          <a:blip r:embed="rId4"/>
          <a:stretch>
            <a:fillRect/>
          </a:stretch>
        </p:blipFill>
        <p:spPr>
          <a:xfrm>
            <a:off x="7221855" y="1345565"/>
            <a:ext cx="3672205" cy="487426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函</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156970" y="1484630"/>
            <a:ext cx="6215380" cy="437007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一、函的定义</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函，俗称信件。函作为一种公文，与私人信件有所不同。公文函，亦称公函，谈的是公务，主要内容常用标题揭示。而一般私函，谈的是个人私事，无标题。这是公函与一般私函的本质区别。</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函是平行机关以及不相隶属单位之间联系、商洽、询问事宜，乃至提出请求的公文。可以将“函”视为唯一的一个平行文。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函对发文机关的资格要求很宽松，高层机关、基层单位，党政机关、社会团体、企事业单位，均可发函。函的内容和格式也比较灵活，所以运用十分广泛。</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函”是党和国家行政机关使用的一个主要文种，行文时要采用正式文件的标印格式，它的红色版头是由发文机关全称加“件标”二字组成的。因此，不能把机关日常使用的普通“信函”（也叫“便信”“便函”）与“函”混为一谈，“信函”不是正式公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739380" y="879475"/>
            <a:ext cx="3590290" cy="511175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函</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310005" y="1546225"/>
            <a:ext cx="4900930" cy="4396105"/>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二、函的分类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（一）商洽函</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商洽函主要用于不相隶属机关之间商量洽谈办理某一问题，如联系参观、学习，商洽干部调动，请求帮助支持，等等。这一类既有致函也有复函。致函提出商洽的事宜和要求，复函则给予答复。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（二）问答函</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问答函主要用于机关间询问政策性和业务性的问题以及其他需要搞清楚的事宜，如了解情况、征求意见、核查问题、催办事宜等。问答函包括致函和复函两种类型。提出询问的是致函，给予解答的为复函。这类函既可以用于不相隶属的机关之间，也可用于有隶属关系的上下级之间。</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2"/>
            </p:custDataLst>
          </p:nvPr>
        </p:nvPicPr>
        <p:blipFill>
          <a:blip r:embed="rId3"/>
          <a:stretch>
            <a:fillRect/>
          </a:stretch>
        </p:blipFill>
        <p:spPr>
          <a:xfrm>
            <a:off x="7145655" y="1449705"/>
            <a:ext cx="3514090" cy="45453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930515" y="4481830"/>
            <a:ext cx="3666490" cy="183769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函</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矩形 2"/>
          <p:cNvSpPr/>
          <p:nvPr>
            <p:custDataLst>
              <p:tags r:id="rId3"/>
            </p:custDataLst>
          </p:nvPr>
        </p:nvSpPr>
        <p:spPr>
          <a:xfrm>
            <a:off x="5711825" y="1564005"/>
            <a:ext cx="5296535" cy="39681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（三）请批函</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请批函用于向有关主管部门请求批准某一事项。所谓有关主管部门，是指对批的事项有决定权和批准权的部门。主管部门多是职能部门，如“×× 行政学院《关于解决住宅生活区配电改造工程资金的函》”属于求批的致函；20×× 年11 月 27 日《×× 省教育厅省人事厅关于同意省轻工厅委托 ×× 行政学院举办财会专业成人高等教育专业证书教学班的复函》和《×× 市职称改革工作领导小组办公室关于 ×× 学院申请教授资格授予权的复函》则属于审批的复函。</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16667" r="16667"/>
          <a:stretch>
            <a:fillRect/>
          </a:stretch>
        </p:blipFill>
        <p:spPr>
          <a:xfrm>
            <a:off x="1664518" y="1782628"/>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函</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361440" y="1715135"/>
            <a:ext cx="3038475" cy="687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三、函的特点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2"/>
            </p:custDataLst>
          </p:nvPr>
        </p:nvSpPr>
        <p:spPr>
          <a:xfrm>
            <a:off x="3761105" y="4179570"/>
            <a:ext cx="6675120" cy="431800"/>
          </a:xfrm>
          <a:prstGeom prst="rect">
            <a:avLst/>
          </a:prstGeom>
        </p:spPr>
        <p:txBody>
          <a:bodyPr wrap="square" anchor="ctr" anchorCtr="0">
            <a:noAutofit/>
          </a:bodyPr>
          <a:p>
            <a:pPr indent="0" fontAlgn="auto">
              <a:lnSpc>
                <a:spcPct val="100000"/>
              </a:lnSpc>
              <a:spcBef>
                <a:spcPts val="0"/>
              </a:spcBef>
              <a:spcAft>
                <a:spcPts val="0"/>
              </a:spcAft>
              <a:buNone/>
            </a:pPr>
            <a:r>
              <a:rPr lang="zh-CN" altLang="en-US" sz="1600" dirty="0">
                <a:latin typeface="微软雅黑" panose="020B0503020204020204" charset="-122"/>
                <a:ea typeface="微软雅黑" panose="020B0503020204020204" charset="-122"/>
                <a:cs typeface="+mn-ea"/>
                <a:sym typeface="+mn-lt"/>
              </a:rPr>
              <a:t>函的主体内容单一，一份函只宜写一件事项。</a:t>
            </a:r>
            <a:endParaRPr lang="zh-CN" altLang="en-US" sz="1600" dirty="0">
              <a:latin typeface="微软雅黑" panose="020B0503020204020204" charset="-122"/>
              <a:ea typeface="微软雅黑" panose="020B0503020204020204" charset="-122"/>
              <a:cs typeface="+mn-ea"/>
              <a:sym typeface="+mn-lt"/>
            </a:endParaRPr>
          </a:p>
        </p:txBody>
      </p:sp>
      <p:sp>
        <p:nvSpPr>
          <p:cNvPr id="5" name="文本框 4"/>
          <p:cNvSpPr txBox="1"/>
          <p:nvPr>
            <p:custDataLst>
              <p:tags r:id="rId3"/>
            </p:custDataLst>
          </p:nvPr>
        </p:nvSpPr>
        <p:spPr>
          <a:xfrm>
            <a:off x="1748790" y="2535555"/>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（一）沟通性</a:t>
            </a:r>
            <a:endParaRPr dirty="0">
              <a:solidFill>
                <a:schemeClr val="bg1"/>
              </a:solidFill>
              <a:cs typeface="+mn-ea"/>
              <a:sym typeface="+mn-lt"/>
            </a:endParaRPr>
          </a:p>
        </p:txBody>
      </p:sp>
      <p:sp>
        <p:nvSpPr>
          <p:cNvPr id="6" name="文本框 5"/>
          <p:cNvSpPr txBox="1"/>
          <p:nvPr>
            <p:custDataLst>
              <p:tags r:id="rId4"/>
            </p:custDataLst>
          </p:nvPr>
        </p:nvSpPr>
        <p:spPr>
          <a:xfrm>
            <a:off x="3761105" y="2310765"/>
            <a:ext cx="7141210" cy="882015"/>
          </a:xfrm>
          <a:prstGeom prst="rect">
            <a:avLst/>
          </a:prstGeom>
          <a:noFill/>
        </p:spPr>
        <p:txBody>
          <a:bodyPr wrap="square" rtlCol="0" anchor="ctr" anchorCtr="0">
            <a:noAutofit/>
          </a:bodyPr>
          <a:p>
            <a:pPr indent="0" fontAlgn="auto">
              <a:lnSpc>
                <a:spcPct val="100000"/>
              </a:lnSpc>
              <a:spcBef>
                <a:spcPts val="0"/>
              </a:spcBef>
              <a:spcAft>
                <a:spcPts val="0"/>
              </a:spcAft>
              <a:buNone/>
            </a:pPr>
            <a:r>
              <a:rPr lang="en-US" altLang="zh-CN" sz="1600" dirty="0">
                <a:latin typeface="微软雅黑" panose="020B0503020204020204" charset="-122"/>
                <a:ea typeface="微软雅黑" panose="020B0503020204020204" charset="-122"/>
                <a:cs typeface="微软雅黑" panose="020B0503020204020204" charset="-122"/>
                <a:sym typeface="+mn-lt"/>
              </a:rPr>
              <a:t>    </a:t>
            </a:r>
            <a:r>
              <a:rPr lang="zh-CN" altLang="en-US" sz="1600" dirty="0">
                <a:latin typeface="微软雅黑" panose="020B0503020204020204" charset="-122"/>
                <a:ea typeface="微软雅黑" panose="020B0503020204020204" charset="-122"/>
                <a:cs typeface="微软雅黑" panose="020B0503020204020204" charset="-122"/>
                <a:sym typeface="+mn-lt"/>
              </a:rPr>
              <a:t>函对于不相隶属机关之间相互商洽工作、询问和答复问题，起着沟通作用，充分显示平行文种的功能，这是其他公文所不具备的特点。</a:t>
            </a:r>
            <a:endParaRPr lang="zh-CN" altLang="en-US" sz="1600" dirty="0">
              <a:latin typeface="微软雅黑" panose="020B0503020204020204" charset="-122"/>
              <a:ea typeface="微软雅黑" panose="020B0503020204020204" charset="-122"/>
              <a:cs typeface="微软雅黑" panose="020B0503020204020204" charset="-122"/>
              <a:sym typeface="+mn-lt"/>
            </a:endParaRPr>
          </a:p>
        </p:txBody>
      </p:sp>
      <p:sp>
        <p:nvSpPr>
          <p:cNvPr id="7" name="文本框 6"/>
          <p:cNvSpPr txBox="1"/>
          <p:nvPr>
            <p:custDataLst>
              <p:tags r:id="rId5"/>
            </p:custDataLst>
          </p:nvPr>
        </p:nvSpPr>
        <p:spPr>
          <a:xfrm>
            <a:off x="1748790" y="3348094"/>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（二）灵活性</a:t>
            </a:r>
            <a:endParaRPr dirty="0">
              <a:solidFill>
                <a:schemeClr val="bg1"/>
              </a:solidFill>
              <a:cs typeface="+mn-ea"/>
              <a:sym typeface="+mn-lt"/>
            </a:endParaRPr>
          </a:p>
        </p:txBody>
      </p:sp>
      <p:sp>
        <p:nvSpPr>
          <p:cNvPr id="9" name="文本框 8"/>
          <p:cNvSpPr txBox="1"/>
          <p:nvPr>
            <p:custDataLst>
              <p:tags r:id="rId6"/>
            </p:custDataLst>
          </p:nvPr>
        </p:nvSpPr>
        <p:spPr>
          <a:xfrm>
            <a:off x="3728720" y="3348355"/>
            <a:ext cx="7141845" cy="431800"/>
          </a:xfrm>
          <a:prstGeom prst="rect">
            <a:avLst/>
          </a:prstGeom>
          <a:noFill/>
        </p:spPr>
        <p:txBody>
          <a:bodyPr wrap="square" rtlCol="0" anchor="ctr" anchorCtr="0">
            <a:noAutofit/>
          </a:bodyPr>
          <a:p>
            <a:pPr indent="0" fontAlgn="auto">
              <a:lnSpc>
                <a:spcPct val="100000"/>
              </a:lnSpc>
            </a:pPr>
            <a:r>
              <a:rPr lang="en-US" sz="1600" dirty="0">
                <a:latin typeface="微软雅黑" panose="020B0503020204020204" charset="-122"/>
                <a:ea typeface="微软雅黑" panose="020B0503020204020204" charset="-122"/>
                <a:cs typeface="+mn-ea"/>
                <a:sym typeface="+mn-lt"/>
              </a:rPr>
              <a:t>      </a:t>
            </a:r>
            <a:r>
              <a:rPr sz="1600" dirty="0">
                <a:latin typeface="微软雅黑" panose="020B0503020204020204" charset="-122"/>
                <a:ea typeface="微软雅黑" panose="020B0503020204020204" charset="-122"/>
                <a:cs typeface="+mn-ea"/>
                <a:sym typeface="+mn-lt"/>
              </a:rPr>
              <a:t>函是平行公文，还可以向上行文或向下行文，没有其他文种那样严格的特殊行文关系的限制，格式也较灵活。</a:t>
            </a:r>
            <a:endParaRPr sz="1600" dirty="0">
              <a:latin typeface="微软雅黑" panose="020B0503020204020204" charset="-122"/>
              <a:ea typeface="微软雅黑" panose="020B0503020204020204" charset="-122"/>
              <a:cs typeface="+mn-ea"/>
              <a:sym typeface="+mn-lt"/>
            </a:endParaRPr>
          </a:p>
        </p:txBody>
      </p:sp>
      <p:sp>
        <p:nvSpPr>
          <p:cNvPr id="12" name="文本框 11"/>
          <p:cNvSpPr txBox="1"/>
          <p:nvPr>
            <p:custDataLst>
              <p:tags r:id="rId7"/>
            </p:custDataLst>
          </p:nvPr>
        </p:nvSpPr>
        <p:spPr>
          <a:xfrm>
            <a:off x="1748790" y="4179483"/>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dirty="0">
                <a:solidFill>
                  <a:schemeClr val="bg1"/>
                </a:solidFill>
                <a:cs typeface="+mn-ea"/>
                <a:sym typeface="+mn-lt"/>
              </a:rPr>
              <a:t>（三）单一性</a:t>
            </a:r>
            <a:endParaRPr dirty="0">
              <a:solidFill>
                <a:schemeClr val="bg1"/>
              </a:solidFill>
              <a:cs typeface="+mn-ea"/>
              <a:sym typeface="+mn-lt"/>
            </a:endParaRPr>
          </a:p>
        </p:txBody>
      </p:sp>
      <p:pic>
        <p:nvPicPr>
          <p:cNvPr id="3" name="图片 2" descr="左1"/>
          <p:cNvPicPr>
            <a:picLocks noChangeAspect="1"/>
          </p:cNvPicPr>
          <p:nvPr>
            <p:custDataLst>
              <p:tags r:id="rId8"/>
            </p:custDataLst>
          </p:nvPr>
        </p:nvPicPr>
        <p:blipFill>
          <a:blip r:embed="rId9"/>
          <a:stretch>
            <a:fillRect/>
          </a:stretch>
        </p:blipFill>
        <p:spPr>
          <a:xfrm>
            <a:off x="636270" y="3881755"/>
            <a:ext cx="3559810" cy="242570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par>
                          <p:cTn id="8" fill="hold">
                            <p:stCondLst>
                              <p:cond delay="10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930515" y="4481830"/>
            <a:ext cx="3666490" cy="183769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函</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1310005" y="1598295"/>
            <a:ext cx="8656955" cy="39681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四、函的结构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（一）标题</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函的标题通常有两种结构形式：由“事由 + 文种”构成，通常写为《关于 ×××× 的函》，复函一般写为《关于 ×××× 的复函》；由“发文机关 + 事由 + 文种”构成。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（二）发文字号</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函要有正规的发文字号，写法与一般公文相同，由机关代字、年号、顺序等组成。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（三）主送机关</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函的行文对象一般情况下是明确、单一的，所以多数函的主送机关只有一个。但有时内容涉及部门多，也有排列多个主送机关的情况。</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函</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502410" y="1432560"/>
            <a:ext cx="4401185" cy="484124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（四）正文</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开头部分</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简洁明确地写明发函的缘由和询问或答复的主要问题。例如，复函的行文格式为“20×× 年 ×× 月 ×× 日你处关于 ×××× 问题的来函收悉，现答复如下”。</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主体部分</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主体部分是函的核心部分，应一一写出询问、商洽或答复的具体事项及要求，行文要具体、明确，有针对性。</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2"/>
            </p:custDataLst>
          </p:nvPr>
        </p:nvSpPr>
        <p:spPr>
          <a:xfrm>
            <a:off x="6525260" y="1484630"/>
            <a:ext cx="4244975" cy="312928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3. 结尾部分</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根据内容要求和行文关系的不同有不同的写法：若要求对方答复的，可写“即请复函”“请研究复函”“盼复”；若要求作出答复的，可写“特此复函”“批复”；若属于告知性的函件，可写“特此函告”等。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9" name="图片 18" descr="33"/>
          <p:cNvPicPr>
            <a:picLocks noChangeAspect="1"/>
          </p:cNvPicPr>
          <p:nvPr>
            <p:custDataLst>
              <p:tags r:id="rId3"/>
            </p:custDataLst>
          </p:nvPr>
        </p:nvPicPr>
        <p:blipFill>
          <a:blip r:embed="rId4"/>
          <a:stretch>
            <a:fillRect/>
          </a:stretch>
        </p:blipFill>
        <p:spPr>
          <a:xfrm>
            <a:off x="7531100" y="4281805"/>
            <a:ext cx="4065905" cy="203771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函</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353185" y="2108200"/>
            <a:ext cx="4200525" cy="1932940"/>
          </a:xfrm>
          <a:prstGeom prst="rect">
            <a:avLst/>
          </a:prstGeom>
        </p:spPr>
        <p:txBody>
          <a:bodyPr wrap="square">
            <a:no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（五）落款和日期</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落款署名发函单位，加盖单位公章；发函日期位于印章下方，写明全称和年月日。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23333" t="10000" r="23333" b="10000"/>
          <a:stretch>
            <a:fillRect/>
          </a:stretch>
        </p:blipFill>
        <p:spPr>
          <a:xfrm>
            <a:off x="6805150" y="1840865"/>
            <a:ext cx="3913505" cy="3913505"/>
          </a:xfrm>
          <a:prstGeom prst="rect">
            <a:avLst/>
          </a:prstGeom>
        </p:spPr>
      </p:pic>
      <p:pic>
        <p:nvPicPr>
          <p:cNvPr id="7" name="图片 6" descr="左1"/>
          <p:cNvPicPr>
            <a:picLocks noChangeAspect="1"/>
          </p:cNvPicPr>
          <p:nvPr>
            <p:custDataLst>
              <p:tags r:id="rId4"/>
            </p:custDataLst>
          </p:nvPr>
        </p:nvPicPr>
        <p:blipFill>
          <a:blip r:embed="rId5"/>
          <a:stretch>
            <a:fillRect/>
          </a:stretch>
        </p:blipFill>
        <p:spPr>
          <a:xfrm>
            <a:off x="636270" y="3881755"/>
            <a:ext cx="3559810" cy="24257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函</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569085" y="1704975"/>
            <a:ext cx="4195445" cy="3968115"/>
          </a:xfrm>
          <a:prstGeom prst="rect">
            <a:avLst/>
          </a:prstGeom>
        </p:spPr>
        <p:txBody>
          <a:bodyPr wrap="square">
            <a:no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五、函的写作要求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要求一事一函；用语谦和，讲究分寸，不使用告诫、命令性的词语，语气应委婉得体；函是正式公文的文种，必须行文郑重。需要具备正式公文的规范格式，使用印有发文机关名称的信纸，拟定标题，编制发文字号，结构要求完整</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endParaRPr lang="zh-CN"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16667" r="16667"/>
          <a:stretch>
            <a:fillRect/>
          </a:stretch>
        </p:blipFill>
        <p:spPr>
          <a:xfrm>
            <a:off x="7167428" y="1816918"/>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图片 6" descr="左1"/>
          <p:cNvPicPr>
            <a:picLocks noChangeAspect="1"/>
          </p:cNvPicPr>
          <p:nvPr>
            <p:custDataLst>
              <p:tags r:id="rId4"/>
            </p:custDataLst>
          </p:nvPr>
        </p:nvPicPr>
        <p:blipFill>
          <a:blip r:embed="rId5"/>
          <a:stretch>
            <a:fillRect/>
          </a:stretch>
        </p:blipFill>
        <p:spPr>
          <a:xfrm>
            <a:off x="636270" y="4169410"/>
            <a:ext cx="3137535" cy="213804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函</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280920" y="2190115"/>
            <a:ext cx="7748270" cy="3237865"/>
          </a:xfrm>
          <a:prstGeom prst="rect">
            <a:avLst/>
          </a:prstGeom>
        </p:spPr>
        <p:txBody>
          <a:bodyPr wrap="square">
            <a:noAutofit/>
          </a:bodyPr>
          <a:p>
            <a:pPr indent="406400" algn="l"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电气公司：</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你公司关于代培会计人员的函我们已经收到了，我们同意你公司在今年暑假派 8 人前来我校学习。所需费用 12 000 元，请你们在 7 月 1 日前通过银行汇给我们。</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4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大学经济系</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6 月 20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2688590" y="1583690"/>
            <a:ext cx="8858250" cy="327660"/>
          </a:xfrm>
          <a:prstGeom prst="rect">
            <a:avLst/>
          </a:prstGeom>
          <a:noFill/>
        </p:spPr>
        <p:txBody>
          <a:bodyPr wrap="square" rtlCol="0" anchor="t">
            <a:spAutoFit/>
          </a:bodyPr>
          <a:p>
            <a:pPr>
              <a:lnSpc>
                <a:spcPct val="110000"/>
              </a:lnSpc>
            </a:pPr>
            <a:r>
              <a:rPr lang="en-US" altLang="zh-CN" sz="1400">
                <a:solidFill>
                  <a:schemeClr val="tx1"/>
                </a:solidFill>
                <a:latin typeface="微软雅黑" panose="020B0503020204020204" charset="-122"/>
                <a:ea typeface="微软雅黑" panose="020B0503020204020204" charset="-122"/>
                <a:cs typeface="微软雅黑" panose="020B0503020204020204" charset="-122"/>
              </a:rPr>
              <a:t> </a:t>
            </a:r>
            <a:r>
              <a:rPr sz="1400" dirty="0">
                <a:solidFill>
                  <a:schemeClr val="tx1"/>
                </a:solidFill>
                <a:latin typeface="微软雅黑" panose="020B0503020204020204" charset="-122"/>
                <a:ea typeface="微软雅黑" panose="020B0503020204020204" charset="-122"/>
                <a:cs typeface="微软雅黑" panose="020B0503020204020204" charset="-122"/>
                <a:sym typeface="+mn-ea"/>
              </a:rPr>
              <a:t>指出下面这份复函的错误，并予改正。</a:t>
            </a:r>
            <a:endParaRPr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400977" y="1983662"/>
            <a:ext cx="9407827" cy="1445260"/>
          </a:xfrm>
          <a:prstGeom prst="rect">
            <a:avLst/>
          </a:prstGeom>
          <a:noFill/>
        </p:spPr>
        <p:txBody>
          <a:bodyPr wrap="square" rtlCol="0">
            <a:spAutoFit/>
          </a:bodyPr>
          <a:lstStyle/>
          <a:p>
            <a:pPr algn="ctr" fontAlgn="auto"/>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观</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看</a:t>
            </a:r>
            <a:endParaRPr lang="zh-CN" altLang="en-US" sz="8800" kern="100" spc="-1400" dirty="0">
              <a:solidFill>
                <a:schemeClr val="accent1"/>
              </a:solidFill>
              <a:uFillTx/>
              <a:latin typeface="微软雅黑" panose="020B0503020204020204" charset="-122"/>
              <a:ea typeface="微软雅黑" panose="020B0503020204020204" charset="-122"/>
              <a:cs typeface="+mn-ea"/>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nvPicPr>
        <p:blipFill>
          <a:blip r:embed="rId1"/>
          <a:stretch>
            <a:fillRect/>
          </a:stretch>
        </p:blipFill>
        <p:spPr>
          <a:xfrm>
            <a:off x="7992110" y="4508500"/>
            <a:ext cx="3561080" cy="178435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2"/>
            </p:custDataLst>
          </p:nvPr>
        </p:nvSpPr>
        <p:spPr>
          <a:xfrm>
            <a:off x="1283335" y="1656080"/>
            <a:ext cx="4650105" cy="306959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（二）通知的分类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发布性通知</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发布性通知是党政机关在发布、印发某些不适宜使用命令（令）发布的规定、规则、细则、办法等规章性文件时所使用的通知。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指示性通知</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指示性通知是上级对下级机关某一工作有所指示和安排，而又不宜用“命令”或“指示”时所用的通知。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245225" y="1811020"/>
            <a:ext cx="4602480" cy="2753360"/>
          </a:xfrm>
          <a:prstGeom prst="rect">
            <a:avLst/>
          </a:prstGeom>
          <a:noFill/>
        </p:spPr>
        <p:txBody>
          <a:bodyPr wrap="square" rtlCol="0" anchor="t">
            <a:spAutoFit/>
          </a:bodyPr>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3. 批示性通知</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批示性通知包括“批转”和“转发”两种形式的通知。上级转发下级的文件叫批转，下级照转上级或不相隶属机关的文件叫转发。这是上级机关在批转下级机关的公文时，或在转发上级机关、同级机关和不相隶属机关的公文，以及发布某些行政法规时所使用的通知。</a:t>
            </a:r>
            <a:endParaRPr lang="zh-CN" altLang="en-US" sz="1600" dirty="0">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3" name="文本框 2"/>
          <p:cNvSpPr txBox="1"/>
          <p:nvPr/>
        </p:nvSpPr>
        <p:spPr>
          <a:xfrm>
            <a:off x="1569085" y="1830705"/>
            <a:ext cx="4890135" cy="3425190"/>
          </a:xfrm>
          <a:prstGeom prst="rect">
            <a:avLst/>
          </a:prstGeom>
          <a:noFill/>
        </p:spPr>
        <p:txBody>
          <a:bodyPr wrap="square" rtlCol="0" anchor="t">
            <a:sp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4. 会议通知</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会议通知是领导机关为召集会议而发出的通知。例如，《关于召开 ××座谈会的通知》。</a:t>
            </a:r>
            <a:endParaRPr sz="1600" dirty="0">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lang="zh-CN" altLang="en-US" sz="1600" dirty="0">
                <a:solidFill>
                  <a:schemeClr val="accent1"/>
                </a:solidFill>
                <a:latin typeface="微软雅黑" panose="020B0503020204020204" charset="-122"/>
                <a:ea typeface="微软雅黑" panose="020B0503020204020204" charset="-122"/>
                <a:cs typeface="微软雅黑" panose="020B0503020204020204" charset="-122"/>
                <a:sym typeface="+mn-ea"/>
              </a:rPr>
              <a:t>5. 任免通知</a:t>
            </a:r>
            <a:endParaRPr lang="zh-CN" altLang="en-US" sz="1600"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cs typeface="微软雅黑" panose="020B0503020204020204" charset="-122"/>
                <a:sym typeface="+mn-ea"/>
              </a:rPr>
              <a:t>任免通知是上级机关任命或免去干部职务时所使用的通知。</a:t>
            </a:r>
            <a:endParaRPr lang="zh-CN" altLang="en-US" sz="1600" dirty="0">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lang="zh-CN" altLang="en-US" sz="1600" dirty="0">
                <a:solidFill>
                  <a:schemeClr val="accent1"/>
                </a:solidFill>
                <a:latin typeface="微软雅黑" panose="020B0503020204020204" charset="-122"/>
                <a:ea typeface="微软雅黑" panose="020B0503020204020204" charset="-122"/>
                <a:cs typeface="微软雅黑" panose="020B0503020204020204" charset="-122"/>
                <a:sym typeface="+mn-ea"/>
              </a:rPr>
              <a:t>6. 告知性通知</a:t>
            </a:r>
            <a:endParaRPr lang="zh-CN" altLang="en-US" sz="1600"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cs typeface="微软雅黑" panose="020B0503020204020204" charset="-122"/>
                <a:sym typeface="+mn-ea"/>
              </a:rPr>
              <a:t>告知性通知是在成立、合并、撤销、调整某个机构，启用、停用某个印章，迁址办公等日常工作事务要下级机关周知时所使用的通知。</a:t>
            </a:r>
            <a:endParaRPr lang="zh-CN" altLang="en-US" sz="1600" dirty="0">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custDataLst>
              <p:tags r:id="rId1"/>
            </p:custDataLst>
          </p:nvPr>
        </p:nvPicPr>
        <p:blipFill>
          <a:blip r:embed="rId2"/>
          <a:stretch>
            <a:fillRect/>
          </a:stretch>
        </p:blipFill>
        <p:spPr>
          <a:xfrm>
            <a:off x="7315835" y="1407160"/>
            <a:ext cx="3514090" cy="4545330"/>
          </a:xfrm>
          <a:prstGeom prst="rect">
            <a:avLst/>
          </a:prstGeom>
        </p:spPr>
      </p:pic>
      <p:pic>
        <p:nvPicPr>
          <p:cNvPr id="6" name="图片 5" descr="左1"/>
          <p:cNvPicPr>
            <a:picLocks noChangeAspect="1"/>
          </p:cNvPicPr>
          <p:nvPr>
            <p:custDataLst>
              <p:tags r:id="rId3"/>
            </p:custDataLst>
          </p:nvPr>
        </p:nvPicPr>
        <p:blipFill>
          <a:blip r:embed="rId4"/>
          <a:stretch>
            <a:fillRect/>
          </a:stretch>
        </p:blipFill>
        <p:spPr>
          <a:xfrm>
            <a:off x="679450" y="4519930"/>
            <a:ext cx="2494280" cy="169989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1422400" y="2251075"/>
            <a:ext cx="2912110" cy="647700"/>
          </a:xfrm>
          <a:prstGeom prst="roundRect">
            <a:avLst/>
          </a:prstGeom>
          <a:solidFill>
            <a:srgbClr val="418783"/>
          </a:solidFill>
        </p:spPr>
        <p:txBody>
          <a:bodyPr wrap="square" rtlCol="0" anchor="ctr" anchorCtr="0">
            <a:noAutofit/>
          </a:bodyPr>
          <a:lstStyle/>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1. 功能的多样性</a:t>
            </a:r>
            <a:endParaRPr lang="zh-CN" altLang="en-US" dirty="0">
              <a:solidFill>
                <a:schemeClr val="bg1"/>
              </a:solidFill>
              <a:cs typeface="+mn-ea"/>
              <a:sym typeface="+mn-lt"/>
            </a:endParaRPr>
          </a:p>
        </p:txBody>
      </p:sp>
      <p:sp>
        <p:nvSpPr>
          <p:cNvPr id="7" name="文本框 6"/>
          <p:cNvSpPr txBox="1"/>
          <p:nvPr>
            <p:custDataLst>
              <p:tags r:id="rId2"/>
            </p:custDataLst>
          </p:nvPr>
        </p:nvSpPr>
        <p:spPr>
          <a:xfrm>
            <a:off x="1435100" y="3274060"/>
            <a:ext cx="2899410" cy="647700"/>
          </a:xfrm>
          <a:prstGeom prst="roundRect">
            <a:avLst/>
          </a:prstGeom>
          <a:solidFill>
            <a:srgbClr val="418783"/>
          </a:solidFill>
        </p:spPr>
        <p:txBody>
          <a:bodyPr wrap="square" rtlCol="0" anchor="ctr" anchorCtr="0">
            <a:noAutofit/>
          </a:bodyPr>
          <a:lstStyle/>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2. 运用的广泛性</a:t>
            </a:r>
            <a:endParaRPr lang="zh-CN" altLang="en-US" dirty="0">
              <a:solidFill>
                <a:schemeClr val="bg1"/>
              </a:solidFill>
              <a:cs typeface="+mn-ea"/>
              <a:sym typeface="+mn-lt"/>
            </a:endParaRPr>
          </a:p>
        </p:txBody>
      </p:sp>
      <p:cxnSp>
        <p:nvCxnSpPr>
          <p:cNvPr id="9" name="直接连接符 8"/>
          <p:cNvCxnSpPr/>
          <p:nvPr/>
        </p:nvCxnSpPr>
        <p:spPr>
          <a:xfrm>
            <a:off x="1469390" y="5283200"/>
            <a:ext cx="9173210" cy="0"/>
          </a:xfrm>
          <a:prstGeom prst="line">
            <a:avLst/>
          </a:prstGeom>
          <a:ln>
            <a:solidFill>
              <a:srgbClr val="418783"/>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4824730" y="1571625"/>
            <a:ext cx="3148330" cy="368300"/>
          </a:xfrm>
          <a:prstGeom prst="rect">
            <a:avLst/>
          </a:prstGeom>
        </p:spPr>
        <p:txBody>
          <a:bodyPr wrap="square">
            <a:spAutoFit/>
          </a:bodyPr>
          <a:p>
            <a:pPr algn="ctr"/>
            <a:r>
              <a:rPr lang="zh-CN" altLang="en-US" b="1">
                <a:solidFill>
                  <a:schemeClr val="accent1"/>
                </a:solidFill>
                <a:latin typeface="微软雅黑" panose="020B0503020204020204" charset="-122"/>
                <a:ea typeface="微软雅黑" panose="020B0503020204020204" charset="-122"/>
              </a:rPr>
              <a:t>（三）通知的特点</a:t>
            </a:r>
            <a:endParaRPr lang="zh-CN" altLang="en-US" b="1">
              <a:solidFill>
                <a:schemeClr val="accent1"/>
              </a:solidFill>
              <a:latin typeface="微软雅黑" panose="020B0503020204020204" charset="-122"/>
              <a:ea typeface="微软雅黑" panose="020B0503020204020204" charset="-122"/>
            </a:endParaRPr>
          </a:p>
        </p:txBody>
      </p:sp>
      <p:sp>
        <p:nvSpPr>
          <p:cNvPr id="14" name="矩形 13"/>
          <p:cNvSpPr/>
          <p:nvPr>
            <p:custDataLst>
              <p:tags r:id="rId4"/>
            </p:custDataLst>
          </p:nvPr>
        </p:nvSpPr>
        <p:spPr>
          <a:xfrm>
            <a:off x="4471035" y="2212975"/>
            <a:ext cx="6452235" cy="659765"/>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通知是党政机关公文中功能最多的一个文种，可以用来发布法规规章、传达指示、布置工作、批转转发文件、告知事项、任免人员等。</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5"/>
            </p:custDataLst>
          </p:nvPr>
        </p:nvSpPr>
        <p:spPr>
          <a:xfrm>
            <a:off x="4518025" y="3001010"/>
            <a:ext cx="6466840" cy="989965"/>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通知在党政机关公文中是使用频率最高、使用范围最广的一个文种。它的广泛性表现在：一是使用主体的广泛性，无论是党和国家的最高领导机关，还是普通的基层单位都可以使用通知行文；二是通知内容的广泛性，无论是涉及国计民生的重大安排，还是某具体单位告知一般事项，都可以使用通知行文。</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6"/>
            </p:custDataLst>
          </p:nvPr>
        </p:nvSpPr>
        <p:spPr>
          <a:xfrm>
            <a:off x="4559300" y="4138295"/>
            <a:ext cx="6363335" cy="812800"/>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与其他公文相比，通知制发快捷、灵便，对所办事项的时限要求最具体，也最严格，不能提前或拖后。受文机关对需要办理或执行的事项，必须在规定时间内予以完成。</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custDataLst>
              <p:tags r:id="rId7"/>
            </p:custDataLst>
          </p:nvPr>
        </p:nvSpPr>
        <p:spPr>
          <a:xfrm>
            <a:off x="1435100" y="4218305"/>
            <a:ext cx="2900045" cy="647700"/>
          </a:xfrm>
          <a:prstGeom prst="roundRect">
            <a:avLst/>
          </a:prstGeom>
          <a:solidFill>
            <a:srgbClr val="418783"/>
          </a:solidFill>
        </p:spPr>
        <p:txBody>
          <a:bodyPr wrap="square" rtlCol="0" anchor="ctr" anchorCtr="0">
            <a:noAutofit/>
          </a:bodyPr>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3. 办理的时效性</a:t>
            </a:r>
            <a:endParaRPr lang="zh-CN" altLang="en-US" dirty="0">
              <a:solidFill>
                <a:schemeClr val="bg1"/>
              </a:solidFill>
              <a:cs typeface="+mn-ea"/>
              <a:sym typeface="+mn-lt"/>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700"/>
                                        <p:tgtEl>
                                          <p:spTgt spid="1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700"/>
                                        <p:tgtEl>
                                          <p:spTgt spid="15"/>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7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7992110" y="4508500"/>
            <a:ext cx="3561080" cy="178435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通知、通报、决定、决议、批复</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180465" y="1484630"/>
            <a:ext cx="9663430" cy="445897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（四）通知的结构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通知的标题由发文机关名称、事由、文种三项内容组成，如《×× 省粮食和物资储备局关于在全省粮食系统推行社会服务承诺制度的通知》。有的标题也可省略发文机关名称。如果是几个单位联合发出的通知，要在通知的前面加上“联合”二字；如果通知的事情很重要，很紧急，可在通知的前面分别加上“重要”或“紧急”二字，以引起被通知者的注意。公文性质通知的标题，不应只简写“通知”二字。</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通知的正文，一般包括三部分：一是缘由，简要写明发出通知的原因和目的；二是事项，写出通知的具体内容；三是结语，常用“特此通知”之类的习惯语作结尾。</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落款</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落款写出发文机关名称和发文时间。如果已在标题中写了机关名称和时间，也可以省略不写。</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SPECIAL_SOURCE" val="bdnul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SPECIAL_SOURCE" val="bdnull"/>
</p:tagLst>
</file>

<file path=ppt/tags/tag108.xml><?xml version="1.0" encoding="utf-8"?>
<p:tagLst xmlns:p="http://schemas.openxmlformats.org/presentationml/2006/main">
  <p:tag name="KSO_WM_DIAGRAM_VIRTUALLY_FRAME" val="{&quot;height&quot;:311.15220472440944,&quot;left&quot;:68.05,&quot;top&quot;:133.89779527559057,&quot;width&quot;:804.5027559055115}"/>
</p:tagLst>
</file>

<file path=ppt/tags/tag109.xml><?xml version="1.0" encoding="utf-8"?>
<p:tagLst xmlns:p="http://schemas.openxmlformats.org/presentationml/2006/main">
  <p:tag name="KSO_WM_DIAGRAM_VIRTUALLY_FRAME" val="{&quot;height&quot;:311.15220472440944,&quot;left&quot;:68.05,&quot;top&quot;:133.89779527559057,&quot;width&quot;:804.5027559055115}"/>
</p:tagLst>
</file>

<file path=ppt/tags/tag11.xml><?xml version="1.0" encoding="utf-8"?>
<p:tagLst xmlns:p="http://schemas.openxmlformats.org/presentationml/2006/main">
  <p:tag name="KSO_WM_SPECIAL_SOURCE" val="bdnull"/>
</p:tagLst>
</file>

<file path=ppt/tags/tag110.xml><?xml version="1.0" encoding="utf-8"?>
<p:tagLst xmlns:p="http://schemas.openxmlformats.org/presentationml/2006/main">
  <p:tag name="KSO_WM_BEAUTIFY_FLAG" val=""/>
  <p:tag name="KSO_WM_DIAGRAM_VIRTUALLY_FRAME" val="{&quot;height&quot;:311.15220472440944,&quot;left&quot;:68.05,&quot;top&quot;:133.89779527559057,&quot;width&quot;:804.5027559055115}"/>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113.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114.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115.xml><?xml version="1.0" encoding="utf-8"?>
<p:tagLst xmlns:p="http://schemas.openxmlformats.org/presentationml/2006/main">
  <p:tag name="KSO_WM_SPECIAL_SOURCE" val="bdnul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SPECIAL_SOURCE" val="bdnul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SPECIAL_SOURCE" val="bdnul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SPECIAL_SOURCE" val="bdnul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SPECIAL_SOURCE" val="bdnul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SPECIAL_SOURCE" val="bdnul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SPECIAL_SOURCE" val="bdnull"/>
</p:tagLst>
</file>

<file path=ppt/tags/tag140.xml><?xml version="1.0" encoding="utf-8"?>
<p:tagLst xmlns:p="http://schemas.openxmlformats.org/presentationml/2006/main">
  <p:tag name="KSO_WM_SPECIAL_SOURCE" val="bdnul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SPECIAL_SOURCE" val="bdnul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SPECIAL_SOURCE" val="bdnul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DIAGRAM_VIRTUALLY_FRAME" val="{&quot;height&quot;:241.95,&quot;left&quot;:112,&quot;top&quot;:162.85,&quot;width&quot;:761.05}"/>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SPECIAL_SOURCE" val="bdnul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SPECIAL_SOURCE" val="bdnul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DIAGRAM_VIRTUALLY_FRAME" val="{&quot;height&quot;:241.95,&quot;left&quot;:112,&quot;top&quot;:162.85,&quot;width&quot;:761.05}"/>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SPECIAL_SOURCE" val="bdnul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SPECIAL_SOURCE" val="bdnul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SPECIAL_SOURCE" val="bdnul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DIAGRAM_VIRTUALLY_FRAME" val="{&quot;height&quot;:316.41175874658677,&quot;left&quot;:100,&quot;top&quot;:169.43824125341328,&quot;width&quot;:792.7}"/>
</p:tagLst>
</file>

<file path=ppt/tags/tag173.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74.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75.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76.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77.xml><?xml version="1.0" encoding="utf-8"?>
<p:tagLst xmlns:p="http://schemas.openxmlformats.org/presentationml/2006/main">
  <p:tag name="KSO_WM_DIAGRAM_VIRTUALLY_FRAME" val="{&quot;height&quot;:316.41175874658677,&quot;left&quot;:100,&quot;top&quot;:169.43824125341328,&quot;width&quot;:792.7}"/>
</p:tagLst>
</file>

<file path=ppt/tags/tag178.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79.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8.xml><?xml version="1.0" encoding="utf-8"?>
<p:tagLst xmlns:p="http://schemas.openxmlformats.org/presentationml/2006/main">
  <p:tag name="KSO_WM_BEAUTIFY_FLAG" val=""/>
  <p:tag name="KSO_WM_DIAGRAM_VIRTUALLY_FRAME" val="{&quot;height&quot;:241.95,&quot;left&quot;:112,&quot;top&quot;:162.85,&quot;width&quot;:761.05}"/>
</p:tagLst>
</file>

<file path=ppt/tags/tag180.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81.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82.xml><?xml version="1.0" encoding="utf-8"?>
<p:tagLst xmlns:p="http://schemas.openxmlformats.org/presentationml/2006/main">
  <p:tag name="KSO_WM_DIAGRAM_VIRTUALLY_FRAME" val="{&quot;height&quot;:316.41175874658677,&quot;left&quot;:100,&quot;top&quot;:169.43824125341328,&quot;width&quot;:792.7}"/>
</p:tagLst>
</file>

<file path=ppt/tags/tag183.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84.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85.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86.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87.xml><?xml version="1.0" encoding="utf-8"?>
<p:tagLst xmlns:p="http://schemas.openxmlformats.org/presentationml/2006/main">
  <p:tag name="KSO_WM_DIAGRAM_VIRTUALLY_FRAME" val="{&quot;height&quot;:316.41175874658677,&quot;left&quot;:100,&quot;top&quot;:169.43824125341328,&quot;width&quot;:792.7}"/>
</p:tagLst>
</file>

<file path=ppt/tags/tag188.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89.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9.xml><?xml version="1.0" encoding="utf-8"?>
<p:tagLst xmlns:p="http://schemas.openxmlformats.org/presentationml/2006/main">
  <p:tag name="KSO_WM_BEAUTIFY_FLAG" val=""/>
  <p:tag name="KSO_WM_DIAGRAM_VIRTUALLY_FRAME" val="{&quot;height&quot;:241.95,&quot;left&quot;:112,&quot;top&quot;:162.85,&quot;width&quot;:761.05}"/>
</p:tagLst>
</file>

<file path=ppt/tags/tag190.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91.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92.xml><?xml version="1.0" encoding="utf-8"?>
<p:tagLst xmlns:p="http://schemas.openxmlformats.org/presentationml/2006/main">
  <p:tag name="KSO_WM_DIAGRAM_VIRTUALLY_FRAME" val="{&quot;height&quot;:316.41175874658677,&quot;left&quot;:100,&quot;top&quot;:169.43824125341328,&quot;width&quot;:792.7}"/>
</p:tagLst>
</file>

<file path=ppt/tags/tag193.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94.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95.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96.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97.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98.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199.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 name="KSO_WM_DIAGRAM_VIRTUALLY_FRAME" val="{&quot;height&quot;:241.95,&quot;left&quot;:112,&quot;top&quot;:162.85,&quot;width&quot;:761.05}"/>
</p:tagLst>
</file>

<file path=ppt/tags/tag200.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01.xml><?xml version="1.0" encoding="utf-8"?>
<p:tagLst xmlns:p="http://schemas.openxmlformats.org/presentationml/2006/main">
  <p:tag name="KSO_WM_BEAUTIFY_FLAG" val=""/>
  <p:tag name="KSO_WM_DIAGRAM_VIRTUALLY_FRAME" val="{&quot;height&quot;:316.41175874658677,&quot;left&quot;:100,&quot;top&quot;:169.43824125341328,&quot;width&quot;:792.7}"/>
</p:tagLst>
</file>

<file path=ppt/tags/tag202.xml><?xml version="1.0" encoding="utf-8"?>
<p:tagLst xmlns:p="http://schemas.openxmlformats.org/presentationml/2006/main">
  <p:tag name="KSO_WM_SPECIAL_SOURCE" val="bdnul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SPECIAL_SOURCE" val="bdnul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SPECIAL_SOURCE" val="bdnul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DIAGRAM_VIRTUALLY_FRAME" val="{&quot;height&quot;:241.95,&quot;left&quot;:112,&quot;top&quot;:162.85,&quot;width&quot;:761.05}"/>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SPECIAL_SOURCE" val="bdnul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SPECIAL_SOURCE" val="bdnul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SPECIAL_SOURCE" val="bdnul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SPECIAL_SOURCE" val="bdnul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SPECIAL_SOURCE" val="bdnul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SPECIAL_SOURCE" val="bdnul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SPECIAL_SOURCE" val="bdnul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SPECIAL_SOURCE" val="bdnul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 name="KSO_WM_DIAGRAM_VIRTUALLY_FRAME" val="{&quot;height&quot;:254.85,&quot;left&quot;:137.7,&quot;top&quot;:164.2,&quot;width&quot;:756.7}"/>
</p:tagLst>
</file>

<file path=ppt/tags/tag231.xml><?xml version="1.0" encoding="utf-8"?>
<p:tagLst xmlns:p="http://schemas.openxmlformats.org/presentationml/2006/main">
  <p:tag name="KSO_WM_BEAUTIFY_FLAG" val=""/>
  <p:tag name="KSO_WM_DIAGRAM_VIRTUALLY_FRAME" val="{&quot;height&quot;:254.85,&quot;left&quot;:137.7,&quot;top&quot;:164.2,&quot;width&quot;:756.7}"/>
</p:tagLst>
</file>

<file path=ppt/tags/tag232.xml><?xml version="1.0" encoding="utf-8"?>
<p:tagLst xmlns:p="http://schemas.openxmlformats.org/presentationml/2006/main">
  <p:tag name="KSO_WM_BEAUTIFY_FLAG" val=""/>
  <p:tag name="KSO_WM_DIAGRAM_VIRTUALLY_FRAME" val="{&quot;height&quot;:254.85,&quot;left&quot;:137.7,&quot;top&quot;:164.2,&quot;width&quot;:756.7}"/>
</p:tagLst>
</file>

<file path=ppt/tags/tag233.xml><?xml version="1.0" encoding="utf-8"?>
<p:tagLst xmlns:p="http://schemas.openxmlformats.org/presentationml/2006/main">
  <p:tag name="KSO_WM_BEAUTIFY_FLAG" val=""/>
  <p:tag name="KSO_WM_DIAGRAM_VIRTUALLY_FRAME" val="{&quot;height&quot;:254.85,&quot;left&quot;:137.7,&quot;top&quot;:164.2,&quot;width&quot;:756.7}"/>
</p:tagLst>
</file>

<file path=ppt/tags/tag234.xml><?xml version="1.0" encoding="utf-8"?>
<p:tagLst xmlns:p="http://schemas.openxmlformats.org/presentationml/2006/main">
  <p:tag name="KSO_WM_BEAUTIFY_FLAG" val=""/>
  <p:tag name="KSO_WM_DIAGRAM_VIRTUALLY_FRAME" val="{&quot;height&quot;:254.85,&quot;left&quot;:137.7,&quot;top&quot;:164.2,&quot;width&quot;:756.7}"/>
</p:tagLst>
</file>

<file path=ppt/tags/tag235.xml><?xml version="1.0" encoding="utf-8"?>
<p:tagLst xmlns:p="http://schemas.openxmlformats.org/presentationml/2006/main">
  <p:tag name="KSO_WM_BEAUTIFY_FLAG" val=""/>
  <p:tag name="KSO_WM_DIAGRAM_VIRTUALLY_FRAME" val="{&quot;height&quot;:254.85,&quot;left&quot;:137.7,&quot;top&quot;:164.2,&quot;width&quot;:756.7}"/>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SPECIAL_SOURCE" val="bdnul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SPECIAL_SOURCE" val="bdnul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SPECIAL_SOURCE" val="bdnul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SPECIAL_SOURCE" val="bdnul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SPECIAL_SOURCE" val="bdnul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SPECIAL_SOURCE" val="bdnul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SPECIAL_SOURCE" val="bdnull"/>
</p:tagLst>
</file>

<file path=ppt/tags/tag255.xml><?xml version="1.0" encoding="utf-8"?>
<p:tagLst xmlns:p="http://schemas.openxmlformats.org/presentationml/2006/main">
  <p:tag name="commondata" val="eyJoZGlkIjoiMTY3OTNhODFkZmQ1ZDY0ZDZkYjNmOWQ2ZDMxNDhmZjEifQ=="/>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SPECIAL_SOURCE" val="bdnul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DIAGRAM_VIRTUALLY_FRAME" val="{&quot;height&quot;:418.9,&quot;left&quot;:103.25,&quot;top&quot;:168.25,&quot;width&quot;:750.15}"/>
</p:tagLst>
</file>

<file path=ppt/tags/tag35.xml><?xml version="1.0" encoding="utf-8"?>
<p:tagLst xmlns:p="http://schemas.openxmlformats.org/presentationml/2006/main">
  <p:tag name="KSO_WM_BEAUTIFY_FLAG" val=""/>
  <p:tag name="KSO_WM_DIAGRAM_VIRTUALLY_FRAME" val="{&quot;height&quot;:418.9,&quot;left&quot;:103.25,&quot;top&quot;:168.25,&quot;width&quot;:750.15}"/>
</p:tagLst>
</file>

<file path=ppt/tags/tag36.xml><?xml version="1.0" encoding="utf-8"?>
<p:tagLst xmlns:p="http://schemas.openxmlformats.org/presentationml/2006/main">
  <p:tag name="KSO_WM_BEAUTIFY_FLAG" val=""/>
  <p:tag name="KSO_WM_DIAGRAM_VIRTUALLY_FRAME" val="{&quot;height&quot;:418.9,&quot;left&quot;:103.25,&quot;top&quot;:168.25,&quot;width&quot;:750.15}"/>
</p:tagLst>
</file>

<file path=ppt/tags/tag37.xml><?xml version="1.0" encoding="utf-8"?>
<p:tagLst xmlns:p="http://schemas.openxmlformats.org/presentationml/2006/main">
  <p:tag name="KSO_WM_DIAGRAM_VIRTUALLY_FRAME" val="{&quot;height&quot;:418.9,&quot;left&quot;:103.25,&quot;top&quot;:168.25,&quot;width&quot;:750.15}"/>
</p:tagLst>
</file>

<file path=ppt/tags/tag38.xml><?xml version="1.0" encoding="utf-8"?>
<p:tagLst xmlns:p="http://schemas.openxmlformats.org/presentationml/2006/main">
  <p:tag name="KSO_WM_BEAUTIFY_FLAG" val=""/>
  <p:tag name="KSO_WM_DIAGRAM_VIRTUALLY_FRAME" val="{&quot;height&quot;:418.9,&quot;left&quot;:103.25,&quot;top&quot;:168.25,&quot;width&quot;:750.15}"/>
</p:tagLst>
</file>

<file path=ppt/tags/tag39.xml><?xml version="1.0" encoding="utf-8"?>
<p:tagLst xmlns:p="http://schemas.openxmlformats.org/presentationml/2006/main">
  <p:tag name="KSO_WM_BEAUTIFY_FLAG" val=""/>
  <p:tag name="KSO_WM_DIAGRAM_VIRTUALLY_FRAME" val="{&quot;height&quot;:418.9,&quot;left&quot;:103.25,&quot;top&quot;:168.25,&quot;width&quot;:750.15}"/>
</p:tagLst>
</file>

<file path=ppt/tags/tag4.xml><?xml version="1.0" encoding="utf-8"?>
<p:tagLst xmlns:p="http://schemas.openxmlformats.org/presentationml/2006/main">
  <p:tag name="KSO_WM_SPECIAL_SOURCE" val="bdnull"/>
</p:tagLst>
</file>

<file path=ppt/tags/tag40.xml><?xml version="1.0" encoding="utf-8"?>
<p:tagLst xmlns:p="http://schemas.openxmlformats.org/presentationml/2006/main">
  <p:tag name="KSO_WM_DIAGRAM_VIRTUALLY_FRAME" val="{&quot;height&quot;:418.9,&quot;left&quot;:103.25,&quot;top&quot;:168.25,&quot;width&quot;:750.15}"/>
</p:tagLst>
</file>

<file path=ppt/tags/tag41.xml><?xml version="1.0" encoding="utf-8"?>
<p:tagLst xmlns:p="http://schemas.openxmlformats.org/presentationml/2006/main">
  <p:tag name="KSO_WM_BEAUTIFY_FLAG" val=""/>
  <p:tag name="KSO_WM_DIAGRAM_VIRTUALLY_FRAME" val="{&quot;height&quot;:418.9,&quot;left&quot;:103.25,&quot;top&quot;:168.25,&quot;width&quot;:750.15}"/>
</p:tagLst>
</file>

<file path=ppt/tags/tag42.xml><?xml version="1.0" encoding="utf-8"?>
<p:tagLst xmlns:p="http://schemas.openxmlformats.org/presentationml/2006/main">
  <p:tag name="KSO_WM_BEAUTIFY_FLAG" val=""/>
  <p:tag name="KSO_WM_DIAGRAM_VIRTUALLY_FRAME" val="{&quot;height&quot;:418.9,&quot;left&quot;:103.25,&quot;top&quot;:168.25,&quot;width&quot;:750.15}"/>
</p:tagLst>
</file>

<file path=ppt/tags/tag43.xml><?xml version="1.0" encoding="utf-8"?>
<p:tagLst xmlns:p="http://schemas.openxmlformats.org/presentationml/2006/main">
  <p:tag name="KSO_WM_DIAGRAM_VIRTUALLY_FRAME" val="{&quot;height&quot;:418.9,&quot;left&quot;:103.25,&quot;top&quot;:168.25,&quot;width&quot;:750.15}"/>
</p:tagLst>
</file>

<file path=ppt/tags/tag44.xml><?xml version="1.0" encoding="utf-8"?>
<p:tagLst xmlns:p="http://schemas.openxmlformats.org/presentationml/2006/main">
  <p:tag name="KSO_WM_BEAUTIFY_FLAG" val=""/>
  <p:tag name="KSO_WM_DIAGRAM_VIRTUALLY_FRAME" val="{&quot;height&quot;:418.9,&quot;left&quot;:103.25,&quot;top&quot;:168.25,&quot;width&quot;:750.15}"/>
</p:tagLst>
</file>

<file path=ppt/tags/tag45.xml><?xml version="1.0" encoding="utf-8"?>
<p:tagLst xmlns:p="http://schemas.openxmlformats.org/presentationml/2006/main">
  <p:tag name="KSO_WM_BEAUTIFY_FLAG" val=""/>
  <p:tag name="KSO_WM_DIAGRAM_VIRTUALLY_FRAME" val="{&quot;height&quot;:418.9,&quot;left&quot;:103.25,&quot;top&quot;:168.25,&quot;width&quot;:750.15}"/>
</p:tagLst>
</file>

<file path=ppt/tags/tag46.xml><?xml version="1.0" encoding="utf-8"?>
<p:tagLst xmlns:p="http://schemas.openxmlformats.org/presentationml/2006/main">
  <p:tag name="KSO_WM_BEAUTIFY_FLAG" val=""/>
  <p:tag name="KSO_WM_DIAGRAM_VIRTUALLY_FRAME" val="{&quot;height&quot;:418.9,&quot;left&quot;:103.25,&quot;top&quot;:168.25,&quot;width&quot;:750.15}"/>
</p:tagLst>
</file>

<file path=ppt/tags/tag47.xml><?xml version="1.0" encoding="utf-8"?>
<p:tagLst xmlns:p="http://schemas.openxmlformats.org/presentationml/2006/main">
  <p:tag name="KSO_WM_BEAUTIFY_FLAG" val=""/>
  <p:tag name="KSO_WM_DIAGRAM_VIRTUALLY_FRAME" val="{&quot;height&quot;:418.9,&quot;left&quot;:103.25,&quot;top&quot;:168.25,&quot;width&quot;:750.15}"/>
</p:tagLst>
</file>

<file path=ppt/tags/tag48.xml><?xml version="1.0" encoding="utf-8"?>
<p:tagLst xmlns:p="http://schemas.openxmlformats.org/presentationml/2006/main">
  <p:tag name="KSO_WM_BEAUTIFY_FLAG" val=""/>
  <p:tag name="KSO_WM_DIAGRAM_VIRTUALLY_FRAME" val="{&quot;height&quot;:418.9,&quot;left&quot;:103.25,&quot;top&quot;:168.25,&quot;width&quot;:750.15}"/>
</p:tagLst>
</file>

<file path=ppt/tags/tag49.xml><?xml version="1.0" encoding="utf-8"?>
<p:tagLst xmlns:p="http://schemas.openxmlformats.org/presentationml/2006/main">
  <p:tag name="KSO_WM_BEAUTIFY_FLAG" val=""/>
  <p:tag name="KSO_WM_DIAGRAM_VIRTUALLY_FRAME" val="{&quot;height&quot;:418.9,&quot;left&quot;:103.25,&quot;top&quot;:168.25,&quot;width&quot;:750.15}"/>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418.9,&quot;left&quot;:103.25,&quot;top&quot;:168.25,&quot;width&quot;:750.15}"/>
</p:tagLst>
</file>

<file path=ppt/tags/tag51.xml><?xml version="1.0" encoding="utf-8"?>
<p:tagLst xmlns:p="http://schemas.openxmlformats.org/presentationml/2006/main">
  <p:tag name="KSO_WM_BEAUTIFY_FLAG" val=""/>
  <p:tag name="KSO_WM_DIAGRAM_VIRTUALLY_FRAME" val="{&quot;height&quot;:418.9,&quot;left&quot;:103.25,&quot;top&quot;:168.25,&quot;width&quot;:750.15}"/>
</p:tagLst>
</file>

<file path=ppt/tags/tag52.xml><?xml version="1.0" encoding="utf-8"?>
<p:tagLst xmlns:p="http://schemas.openxmlformats.org/presentationml/2006/main">
  <p:tag name="KSO_WM_BEAUTIFY_FLAG" val=""/>
  <p:tag name="KSO_WM_DIAGRAM_VIRTUALLY_FRAME" val="{&quot;height&quot;:418.9,&quot;left&quot;:103.25,&quot;top&quot;:168.25,&quot;width&quot;:750.15}"/>
</p:tagLst>
</file>

<file path=ppt/tags/tag53.xml><?xml version="1.0" encoding="utf-8"?>
<p:tagLst xmlns:p="http://schemas.openxmlformats.org/presentationml/2006/main">
  <p:tag name="KSO_WM_BEAUTIFY_FLAG" val=""/>
  <p:tag name="KSO_WM_DIAGRAM_VIRTUALLY_FRAME" val="{&quot;height&quot;:418.9,&quot;left&quot;:103.25,&quot;top&quot;:168.25,&quot;width&quot;:750.15}"/>
</p:tagLst>
</file>

<file path=ppt/tags/tag54.xml><?xml version="1.0" encoding="utf-8"?>
<p:tagLst xmlns:p="http://schemas.openxmlformats.org/presentationml/2006/main">
  <p:tag name="KSO_WM_BEAUTIFY_FLAG" val=""/>
  <p:tag name="KSO_WM_DIAGRAM_VIRTUALLY_FRAME" val="{&quot;height&quot;:418.9,&quot;left&quot;:103.25,&quot;top&quot;:168.25,&quot;width&quot;:750.15}"/>
</p:tagLst>
</file>

<file path=ppt/tags/tag55.xml><?xml version="1.0" encoding="utf-8"?>
<p:tagLst xmlns:p="http://schemas.openxmlformats.org/presentationml/2006/main">
  <p:tag name="KSO_WM_BEAUTIFY_FLAG" val=""/>
  <p:tag name="KSO_WM_DIAGRAM_VIRTUALLY_FRAME" val="{&quot;height&quot;:418.9,&quot;left&quot;:103.25,&quot;top&quot;:168.25,&quot;width&quot;:750.15}"/>
</p:tagLst>
</file>

<file path=ppt/tags/tag56.xml><?xml version="1.0" encoding="utf-8"?>
<p:tagLst xmlns:p="http://schemas.openxmlformats.org/presentationml/2006/main">
  <p:tag name="KSO_WM_BEAUTIFY_FLAG" val=""/>
  <p:tag name="KSO_WM_DIAGRAM_VIRTUALLY_FRAME" val="{&quot;height&quot;:418.9,&quot;left&quot;:103.25,&quot;top&quot;:168.25,&quot;width&quot;:750.15}"/>
</p:tagLst>
</file>

<file path=ppt/tags/tag57.xml><?xml version="1.0" encoding="utf-8"?>
<p:tagLst xmlns:p="http://schemas.openxmlformats.org/presentationml/2006/main">
  <p:tag name="KSO_WM_BEAUTIFY_FLAG" val=""/>
  <p:tag name="KSO_WM_DIAGRAM_VIRTUALLY_FRAME" val="{&quot;height&quot;:418.9,&quot;left&quot;:103.25,&quot;top&quot;:168.25,&quot;width&quot;:750.15}"/>
</p:tagLst>
</file>

<file path=ppt/tags/tag58.xml><?xml version="1.0" encoding="utf-8"?>
<p:tagLst xmlns:p="http://schemas.openxmlformats.org/presentationml/2006/main">
  <p:tag name="KSO_WM_BEAUTIFY_FLAG" val=""/>
  <p:tag name="KSO_WM_DIAGRAM_VIRTUALLY_FRAME" val="{&quot;height&quot;:418.9,&quot;left&quot;:103.25,&quot;top&quot;:168.25,&quot;width&quot;:750.15}"/>
</p:tagLst>
</file>

<file path=ppt/tags/tag59.xml><?xml version="1.0" encoding="utf-8"?>
<p:tagLst xmlns:p="http://schemas.openxmlformats.org/presentationml/2006/main">
  <p:tag name="KSO_WM_BEAUTIFY_FLAG" val=""/>
  <p:tag name="KSO_WM_DIAGRAM_VIRTUALLY_FRAME" val="{&quot;height&quot;:418.9,&quot;left&quot;:103.25,&quot;top&quot;:168.25,&quot;width&quot;:750.15}"/>
</p:tagLst>
</file>

<file path=ppt/tags/tag6.xml><?xml version="1.0" encoding="utf-8"?>
<p:tagLst xmlns:p="http://schemas.openxmlformats.org/presentationml/2006/main">
  <p:tag name="KSO_WM_SPECIAL_SOURCE" val="bdnull"/>
</p:tagLst>
</file>

<file path=ppt/tags/tag60.xml><?xml version="1.0" encoding="utf-8"?>
<p:tagLst xmlns:p="http://schemas.openxmlformats.org/presentationml/2006/main">
  <p:tag name="KSO_WM_BEAUTIFY_FLAG" val=""/>
  <p:tag name="KSO_WM_DIAGRAM_VIRTUALLY_FRAME" val="{&quot;height&quot;:418.9,&quot;left&quot;:103.25,&quot;top&quot;:168.25,&quot;width&quot;:750.15}"/>
</p:tagLst>
</file>

<file path=ppt/tags/tag61.xml><?xml version="1.0" encoding="utf-8"?>
<p:tagLst xmlns:p="http://schemas.openxmlformats.org/presentationml/2006/main">
  <p:tag name="KSO_WM_SPECIAL_SOURCE" val="bdnul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SPECIAL_SOURCE" val="bdnul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SPECIAL_SOURCE" val="bdnul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SPECIAL_SOURCE" val="bdnul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SPECIAL_SOURCE" val="bdnul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SPECIAL_SOURCE" val="bdnul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SPECIAL_SOURCE" val="bdnul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SPECIAL_SOURCE" val="bdnul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SPECIAL_SOURCE" val="bdnul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SPECIAL_SOURCE" val="bdnul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自定义 2243">
      <a:dk1>
        <a:sysClr val="windowText" lastClr="000000"/>
      </a:dk1>
      <a:lt1>
        <a:sysClr val="window" lastClr="FFFFFF"/>
      </a:lt1>
      <a:dk2>
        <a:srgbClr val="44546A"/>
      </a:dk2>
      <a:lt2>
        <a:srgbClr val="E7E6E6"/>
      </a:lt2>
      <a:accent1>
        <a:srgbClr val="418783"/>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jz0zkoh">
      <a:majorFont>
        <a:latin typeface="思源黑体"/>
        <a:ea typeface="思源黑体"/>
        <a:cs typeface=""/>
      </a:majorFont>
      <a:minorFont>
        <a:latin typeface="思源黑体"/>
        <a:ea typeface="思源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12713</Words>
  <Application>WPS 演示</Application>
  <PresentationFormat>宽屏</PresentationFormat>
  <Paragraphs>571</Paragraphs>
  <Slides>59</Slides>
  <Notes>14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59</vt:i4>
      </vt:variant>
    </vt:vector>
  </HeadingPairs>
  <TitlesOfParts>
    <vt:vector size="72" baseType="lpstr">
      <vt:lpstr>Arial</vt:lpstr>
      <vt:lpstr>宋体</vt:lpstr>
      <vt:lpstr>Wingdings</vt:lpstr>
      <vt:lpstr>微软雅黑</vt:lpstr>
      <vt:lpstr>思源黑体</vt:lpstr>
      <vt:lpstr>黑体</vt:lpstr>
      <vt:lpstr>Arial Unicode MS</vt:lpstr>
      <vt:lpstr>等线</vt:lpstr>
      <vt:lpstr>Open Sans</vt:lpstr>
      <vt:lpstr>Segoe Print</vt:lpstr>
      <vt:lpstr>仿宋</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肖 燚</dc:creator>
  <cp:lastModifiedBy>云卷云舒</cp:lastModifiedBy>
  <cp:revision>41</cp:revision>
  <dcterms:created xsi:type="dcterms:W3CDTF">2023-08-23T01:37:00Z</dcterms:created>
  <dcterms:modified xsi:type="dcterms:W3CDTF">2024-03-18T06:59:01Z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1CDE2A450EAF4873B46CD61AE9690E7C_12</vt:lpwstr>
  </property>
  <property fmtid="{D5CDD505-2E9C-101B-9397-08002B2CF9AE}" pid="3" name="KSOProductBuildVer">
    <vt:lpwstr>2052-12.1.0.16250</vt:lpwstr>
  </property>
</Properties>
</file>