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455" r:id="rId4"/>
    <p:sldId id="477" r:id="rId5"/>
    <p:sldId id="479" r:id="rId7"/>
    <p:sldId id="478" r:id="rId8"/>
    <p:sldId id="480" r:id="rId9"/>
    <p:sldId id="482" r:id="rId10"/>
    <p:sldId id="775" r:id="rId11"/>
    <p:sldId id="485" r:id="rId12"/>
    <p:sldId id="481" r:id="rId13"/>
    <p:sldId id="540" r:id="rId14"/>
    <p:sldId id="487" r:id="rId15"/>
    <p:sldId id="539" r:id="rId16"/>
    <p:sldId id="748" r:id="rId17"/>
    <p:sldId id="749" r:id="rId18"/>
    <p:sldId id="544" r:id="rId19"/>
    <p:sldId id="705" r:id="rId20"/>
    <p:sldId id="542" r:id="rId21"/>
    <p:sldId id="546" r:id="rId22"/>
    <p:sldId id="486" r:id="rId23"/>
    <p:sldId id="551" r:id="rId24"/>
    <p:sldId id="548" r:id="rId25"/>
    <p:sldId id="713" r:id="rId26"/>
    <p:sldId id="543" r:id="rId27"/>
    <p:sldId id="549" r:id="rId28"/>
    <p:sldId id="550" r:id="rId29"/>
    <p:sldId id="777" r:id="rId30"/>
    <p:sldId id="779" r:id="rId31"/>
    <p:sldId id="780" r:id="rId32"/>
    <p:sldId id="782" r:id="rId33"/>
    <p:sldId id="783" r:id="rId34"/>
    <p:sldId id="441" r:id="rId35"/>
    <p:sldId id="553" r:id="rId36"/>
    <p:sldId id="605" r:id="rId37"/>
    <p:sldId id="607" r:id="rId38"/>
    <p:sldId id="554" r:id="rId39"/>
    <p:sldId id="681" r:id="rId40"/>
    <p:sldId id="709" r:id="rId41"/>
    <p:sldId id="707" r:id="rId42"/>
    <p:sldId id="708" r:id="rId43"/>
    <p:sldId id="606" r:id="rId44"/>
    <p:sldId id="710" r:id="rId45"/>
    <p:sldId id="706" r:id="rId46"/>
    <p:sldId id="711" r:id="rId47"/>
    <p:sldId id="459" r:id="rId48"/>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9" userDrawn="1">
          <p15:clr>
            <a:srgbClr val="A4A3A4"/>
          </p15:clr>
        </p15:guide>
        <p15:guide id="2" pos="37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1493" y="686"/>
      </p:cViewPr>
      <p:guideLst>
        <p:guide orient="horz" pos="2099"/>
        <p:guide pos="37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2" Type="http://schemas.openxmlformats.org/officeDocument/2006/relationships/tags" Target="tags/tag24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AA5F6-4C52-44EF-81CB-D38B3543E93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B59143-9ED4-44BE-86D5-ED46E26C3F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3" name="矩形 2"/>
          <p:cNvSpPr/>
          <p:nvPr userDrawn="1"/>
        </p:nvSpPr>
        <p:spPr>
          <a:xfrm>
            <a:off x="601980" y="556260"/>
            <a:ext cx="10988040" cy="5745480"/>
          </a:xfrm>
          <a:prstGeom prst="rect">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2000">
        <p:wedge/>
      </p:transition>
    </mc:Choice>
    <mc:Fallback>
      <p:transition spd="slow" advTm="2000">
        <p:wedg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1D5B32-0448-4F57-8FF6-1199C20459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4D949-CCC9-4F81-A994-171B5ADF01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2.xml"/><Relationship Id="rId7" Type="http://schemas.openxmlformats.org/officeDocument/2006/relationships/tags" Target="../tags/tag35.xml"/><Relationship Id="rId6" Type="http://schemas.openxmlformats.org/officeDocument/2006/relationships/image" Target="../media/image9.png"/><Relationship Id="rId5" Type="http://schemas.openxmlformats.org/officeDocument/2006/relationships/tags" Target="../tags/tag34.xml"/><Relationship Id="rId4" Type="http://schemas.openxmlformats.org/officeDocument/2006/relationships/image" Target="../media/image8.png"/><Relationship Id="rId3" Type="http://schemas.openxmlformats.org/officeDocument/2006/relationships/tags" Target="../tags/tag33.xml"/><Relationship Id="rId2" Type="http://schemas.openxmlformats.org/officeDocument/2006/relationships/image" Target="../media/image6.png"/><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2.xml"/><Relationship Id="rId4" Type="http://schemas.openxmlformats.org/officeDocument/2006/relationships/tags" Target="../tags/tag38.xml"/><Relationship Id="rId3" Type="http://schemas.openxmlformats.org/officeDocument/2006/relationships/image" Target="../media/image10.png"/><Relationship Id="rId2" Type="http://schemas.openxmlformats.org/officeDocument/2006/relationships/tags" Target="../tags/tag37.xml"/><Relationship Id="rId1" Type="http://schemas.openxmlformats.org/officeDocument/2006/relationships/tags" Target="../tags/tag36.xml"/></Relationships>
</file>

<file path=ppt/slides/_rels/slide12.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3" Type="http://schemas.openxmlformats.org/officeDocument/2006/relationships/notesSlide" Target="../notesSlides/notesSlide10.xml"/><Relationship Id="rId12" Type="http://schemas.openxmlformats.org/officeDocument/2006/relationships/slideLayout" Target="../slideLayouts/slideLayout12.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2.xml"/><Relationship Id="rId4" Type="http://schemas.openxmlformats.org/officeDocument/2006/relationships/tags" Target="../tags/tag52.xml"/><Relationship Id="rId3" Type="http://schemas.openxmlformats.org/officeDocument/2006/relationships/image" Target="../media/image11.png"/><Relationship Id="rId2" Type="http://schemas.openxmlformats.org/officeDocument/2006/relationships/tags" Target="../tags/tag51.xml"/><Relationship Id="rId1" Type="http://schemas.openxmlformats.org/officeDocument/2006/relationships/tags" Target="../tags/tag50.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tags" Target="../tags/tag54.xml"/><Relationship Id="rId1" Type="http://schemas.openxmlformats.org/officeDocument/2006/relationships/tags" Target="../tags/tag53.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2.xml"/><Relationship Id="rId4" Type="http://schemas.openxmlformats.org/officeDocument/2006/relationships/tags" Target="../tags/tag57.xml"/><Relationship Id="rId3" Type="http://schemas.openxmlformats.org/officeDocument/2006/relationships/image" Target="../media/image6.png"/><Relationship Id="rId2" Type="http://schemas.openxmlformats.org/officeDocument/2006/relationships/tags" Target="../tags/tag56.xml"/><Relationship Id="rId1" Type="http://schemas.openxmlformats.org/officeDocument/2006/relationships/tags" Target="../tags/tag55.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12.xml"/><Relationship Id="rId7" Type="http://schemas.openxmlformats.org/officeDocument/2006/relationships/tags" Target="../tags/tag62.xml"/><Relationship Id="rId6" Type="http://schemas.openxmlformats.org/officeDocument/2006/relationships/image" Target="../media/image5.png"/><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6.png"/><Relationship Id="rId2" Type="http://schemas.openxmlformats.org/officeDocument/2006/relationships/tags" Target="../tags/tag59.xml"/><Relationship Id="rId1" Type="http://schemas.openxmlformats.org/officeDocument/2006/relationships/tags" Target="../tags/tag58.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0" Type="http://schemas.openxmlformats.org/officeDocument/2006/relationships/notesSlide" Target="../notesSlides/notesSlide15.xml"/><Relationship Id="rId1" Type="http://schemas.openxmlformats.org/officeDocument/2006/relationships/tags" Target="../tags/tag63.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2.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5.png"/><Relationship Id="rId1" Type="http://schemas.openxmlformats.org/officeDocument/2006/relationships/tags" Target="../tags/tag71.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2.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image" Target="../media/image5.png"/><Relationship Id="rId1" Type="http://schemas.openxmlformats.org/officeDocument/2006/relationships/tags" Target="../tags/tag7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0" Type="http://schemas.openxmlformats.org/officeDocument/2006/relationships/notesSlide" Target="../notesSlides/notesSlide18.xml"/><Relationship Id="rId4" Type="http://schemas.openxmlformats.org/officeDocument/2006/relationships/tags" Target="../tags/tag80.xml"/><Relationship Id="rId39" Type="http://schemas.openxmlformats.org/officeDocument/2006/relationships/slideLayout" Target="../slideLayouts/slideLayout12.xml"/><Relationship Id="rId38" Type="http://schemas.openxmlformats.org/officeDocument/2006/relationships/tags" Target="../tags/tag114.xml"/><Relationship Id="rId37" Type="http://schemas.openxmlformats.org/officeDocument/2006/relationships/tags" Target="../tags/tag113.xml"/><Relationship Id="rId36" Type="http://schemas.openxmlformats.org/officeDocument/2006/relationships/tags" Target="../tags/tag112.xml"/><Relationship Id="rId35" Type="http://schemas.openxmlformats.org/officeDocument/2006/relationships/tags" Target="../tags/tag111.xml"/><Relationship Id="rId34" Type="http://schemas.openxmlformats.org/officeDocument/2006/relationships/tags" Target="../tags/tag110.xml"/><Relationship Id="rId33" Type="http://schemas.openxmlformats.org/officeDocument/2006/relationships/tags" Target="../tags/tag109.xml"/><Relationship Id="rId32" Type="http://schemas.openxmlformats.org/officeDocument/2006/relationships/tags" Target="../tags/tag108.xml"/><Relationship Id="rId31" Type="http://schemas.openxmlformats.org/officeDocument/2006/relationships/tags" Target="../tags/tag107.xml"/><Relationship Id="rId30" Type="http://schemas.openxmlformats.org/officeDocument/2006/relationships/tags" Target="../tags/tag106.xml"/><Relationship Id="rId3" Type="http://schemas.openxmlformats.org/officeDocument/2006/relationships/tags" Target="../tags/tag79.xml"/><Relationship Id="rId29" Type="http://schemas.openxmlformats.org/officeDocument/2006/relationships/tags" Target="../tags/tag105.xml"/><Relationship Id="rId28" Type="http://schemas.openxmlformats.org/officeDocument/2006/relationships/tags" Target="../tags/tag104.xml"/><Relationship Id="rId27" Type="http://schemas.openxmlformats.org/officeDocument/2006/relationships/tags" Target="../tags/tag103.xml"/><Relationship Id="rId26" Type="http://schemas.openxmlformats.org/officeDocument/2006/relationships/tags" Target="../tags/tag102.xml"/><Relationship Id="rId25" Type="http://schemas.openxmlformats.org/officeDocument/2006/relationships/tags" Target="../tags/tag101.xml"/><Relationship Id="rId24" Type="http://schemas.openxmlformats.org/officeDocument/2006/relationships/tags" Target="../tags/tag100.xml"/><Relationship Id="rId23" Type="http://schemas.openxmlformats.org/officeDocument/2006/relationships/tags" Target="../tags/tag99.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tags" Target="../tags/tag78.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2.xml"/><Relationship Id="rId4" Type="http://schemas.openxmlformats.org/officeDocument/2006/relationships/tags" Target="../tags/tag117.xml"/><Relationship Id="rId3" Type="http://schemas.openxmlformats.org/officeDocument/2006/relationships/image" Target="../media/image12.png"/><Relationship Id="rId2" Type="http://schemas.openxmlformats.org/officeDocument/2006/relationships/tags" Target="../tags/tag116.xml"/><Relationship Id="rId1" Type="http://schemas.openxmlformats.org/officeDocument/2006/relationships/tags" Target="../tags/tag115.xml"/></Relationships>
</file>

<file path=ppt/slides/_rels/slide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1" Type="http://schemas.openxmlformats.org/officeDocument/2006/relationships/notesSlide" Target="../notesSlides/notesSlide20.xml"/><Relationship Id="rId30" Type="http://schemas.openxmlformats.org/officeDocument/2006/relationships/slideLayout" Target="../slideLayouts/slideLayout12.xml"/><Relationship Id="rId3" Type="http://schemas.openxmlformats.org/officeDocument/2006/relationships/tags" Target="../tags/tag120.xml"/><Relationship Id="rId29" Type="http://schemas.openxmlformats.org/officeDocument/2006/relationships/tags" Target="../tags/tag146.xml"/><Relationship Id="rId28" Type="http://schemas.openxmlformats.org/officeDocument/2006/relationships/tags" Target="../tags/tag145.xml"/><Relationship Id="rId27" Type="http://schemas.openxmlformats.org/officeDocument/2006/relationships/tags" Target="../tags/tag144.xml"/><Relationship Id="rId26" Type="http://schemas.openxmlformats.org/officeDocument/2006/relationships/tags" Target="../tags/tag143.xml"/><Relationship Id="rId25" Type="http://schemas.openxmlformats.org/officeDocument/2006/relationships/tags" Target="../tags/tag14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tags" Target="../tags/tag119.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tags" Target="../tags/tag118.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2.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image" Target="../media/image5.png"/><Relationship Id="rId1" Type="http://schemas.openxmlformats.org/officeDocument/2006/relationships/tags" Target="../tags/tag147.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12.xml"/><Relationship Id="rId7" Type="http://schemas.openxmlformats.org/officeDocument/2006/relationships/tags" Target="../tags/tag153.xml"/><Relationship Id="rId6" Type="http://schemas.openxmlformats.org/officeDocument/2006/relationships/image" Target="../media/image14.png"/><Relationship Id="rId5" Type="http://schemas.openxmlformats.org/officeDocument/2006/relationships/tags" Target="../tags/tag152.xml"/><Relationship Id="rId4" Type="http://schemas.openxmlformats.org/officeDocument/2006/relationships/image" Target="../media/image13.png"/><Relationship Id="rId3" Type="http://schemas.openxmlformats.org/officeDocument/2006/relationships/tags" Target="../tags/tag151.xml"/><Relationship Id="rId2" Type="http://schemas.openxmlformats.org/officeDocument/2006/relationships/image" Target="../media/image6.png"/><Relationship Id="rId1" Type="http://schemas.openxmlformats.org/officeDocument/2006/relationships/tags" Target="../tags/tag150.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2.xml"/><Relationship Id="rId6" Type="http://schemas.openxmlformats.org/officeDocument/2006/relationships/tags" Target="../tags/tag157.xml"/><Relationship Id="rId5" Type="http://schemas.openxmlformats.org/officeDocument/2006/relationships/image" Target="../media/image15.png"/><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image" Target="../media/image6.png"/><Relationship Id="rId1" Type="http://schemas.openxmlformats.org/officeDocument/2006/relationships/tags" Target="../tags/tag154.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2.xml"/><Relationship Id="rId6" Type="http://schemas.openxmlformats.org/officeDocument/2006/relationships/tags" Target="../tags/tag161.xml"/><Relationship Id="rId5" Type="http://schemas.openxmlformats.org/officeDocument/2006/relationships/image" Target="../media/image16.jpeg"/><Relationship Id="rId4" Type="http://schemas.openxmlformats.org/officeDocument/2006/relationships/tags" Target="../tags/tag160.xml"/><Relationship Id="rId3" Type="http://schemas.openxmlformats.org/officeDocument/2006/relationships/image" Target="../media/image6.png"/><Relationship Id="rId2" Type="http://schemas.openxmlformats.org/officeDocument/2006/relationships/tags" Target="../tags/tag159.xml"/><Relationship Id="rId1" Type="http://schemas.openxmlformats.org/officeDocument/2006/relationships/tags" Target="../tags/tag158.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2.xml"/><Relationship Id="rId6" Type="http://schemas.openxmlformats.org/officeDocument/2006/relationships/tags" Target="../tags/tag165.xml"/><Relationship Id="rId5" Type="http://schemas.openxmlformats.org/officeDocument/2006/relationships/image" Target="../media/image5.png"/><Relationship Id="rId4" Type="http://schemas.openxmlformats.org/officeDocument/2006/relationships/tags" Target="../tags/tag164.xml"/><Relationship Id="rId3" Type="http://schemas.openxmlformats.org/officeDocument/2006/relationships/image" Target="../media/image6.png"/><Relationship Id="rId2" Type="http://schemas.openxmlformats.org/officeDocument/2006/relationships/tags" Target="../tags/tag163.xml"/><Relationship Id="rId1" Type="http://schemas.openxmlformats.org/officeDocument/2006/relationships/tags" Target="../tags/tag162.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12.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image" Target="../media/image6.png"/><Relationship Id="rId3" Type="http://schemas.openxmlformats.org/officeDocument/2006/relationships/tags" Target="../tags/tag167.xml"/><Relationship Id="rId2" Type="http://schemas.openxmlformats.org/officeDocument/2006/relationships/image" Target="../media/image5.png"/><Relationship Id="rId1" Type="http://schemas.openxmlformats.org/officeDocument/2006/relationships/tags" Target="../tags/tag166.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2.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image" Target="../media/image6.png"/><Relationship Id="rId1" Type="http://schemas.openxmlformats.org/officeDocument/2006/relationships/tags" Target="../tags/tag170.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image" Target="../media/image2.jpeg"/><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2.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image" Target="../media/image6.png"/><Relationship Id="rId1" Type="http://schemas.openxmlformats.org/officeDocument/2006/relationships/tags" Target="../tags/tag173.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2.xml"/><Relationship Id="rId6" Type="http://schemas.openxmlformats.org/officeDocument/2006/relationships/tags" Target="../tags/tag179.xml"/><Relationship Id="rId5" Type="http://schemas.openxmlformats.org/officeDocument/2006/relationships/image" Target="../media/image5.png"/><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image" Target="../media/image6.png"/><Relationship Id="rId1" Type="http://schemas.openxmlformats.org/officeDocument/2006/relationships/tags" Target="../tags/tag176.xml"/></Relationships>
</file>

<file path=ppt/slides/_rels/slide32.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4" Type="http://schemas.openxmlformats.org/officeDocument/2006/relationships/notesSlide" Target="../notesSlides/notesSlide30.xml"/><Relationship Id="rId13" Type="http://schemas.openxmlformats.org/officeDocument/2006/relationships/slideLayout" Target="../slideLayouts/slideLayout12.xml"/><Relationship Id="rId12" Type="http://schemas.openxmlformats.org/officeDocument/2006/relationships/tags" Target="../tags/tag190.xml"/><Relationship Id="rId11" Type="http://schemas.openxmlformats.org/officeDocument/2006/relationships/image" Target="../media/image5.png"/><Relationship Id="rId10" Type="http://schemas.openxmlformats.org/officeDocument/2006/relationships/tags" Target="../tags/tag189.xml"/><Relationship Id="rId1" Type="http://schemas.openxmlformats.org/officeDocument/2006/relationships/tags" Target="../tags/tag180.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12.xml"/><Relationship Id="rId6" Type="http://schemas.openxmlformats.org/officeDocument/2006/relationships/tags" Target="../tags/tag194.xml"/><Relationship Id="rId5" Type="http://schemas.openxmlformats.org/officeDocument/2006/relationships/image" Target="../media/image17.png"/><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image" Target="../media/image6.png"/><Relationship Id="rId1" Type="http://schemas.openxmlformats.org/officeDocument/2006/relationships/tags" Target="../tags/tag191.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12.xml"/><Relationship Id="rId6" Type="http://schemas.openxmlformats.org/officeDocument/2006/relationships/tags" Target="../tags/tag198.xml"/><Relationship Id="rId5" Type="http://schemas.openxmlformats.org/officeDocument/2006/relationships/image" Target="../media/image18.png"/><Relationship Id="rId4" Type="http://schemas.openxmlformats.org/officeDocument/2006/relationships/tags" Target="../tags/tag197.xml"/><Relationship Id="rId3" Type="http://schemas.openxmlformats.org/officeDocument/2006/relationships/image" Target="../media/image6.png"/><Relationship Id="rId2" Type="http://schemas.openxmlformats.org/officeDocument/2006/relationships/tags" Target="../tags/tag196.xml"/><Relationship Id="rId1" Type="http://schemas.openxmlformats.org/officeDocument/2006/relationships/tags" Target="../tags/tag195.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03.xml"/><Relationship Id="rId7" Type="http://schemas.openxmlformats.org/officeDocument/2006/relationships/image" Target="../media/image14.png"/><Relationship Id="rId6" Type="http://schemas.openxmlformats.org/officeDocument/2006/relationships/tags" Target="../tags/tag202.xml"/><Relationship Id="rId5" Type="http://schemas.openxmlformats.org/officeDocument/2006/relationships/image" Target="../media/image13.png"/><Relationship Id="rId4" Type="http://schemas.openxmlformats.org/officeDocument/2006/relationships/tags" Target="../tags/tag201.xml"/><Relationship Id="rId3" Type="http://schemas.openxmlformats.org/officeDocument/2006/relationships/image" Target="../media/image19.png"/><Relationship Id="rId2" Type="http://schemas.openxmlformats.org/officeDocument/2006/relationships/tags" Target="../tags/tag200.xml"/><Relationship Id="rId10" Type="http://schemas.openxmlformats.org/officeDocument/2006/relationships/notesSlide" Target="../notesSlides/notesSlide33.xml"/><Relationship Id="rId1" Type="http://schemas.openxmlformats.org/officeDocument/2006/relationships/tags" Target="../tags/tag199.xml"/></Relationships>
</file>

<file path=ppt/slides/_rels/slide36.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image" Target="../media/image5.png"/><Relationship Id="rId14" Type="http://schemas.openxmlformats.org/officeDocument/2006/relationships/notesSlide" Target="../notesSlides/notesSlide34.xml"/><Relationship Id="rId13" Type="http://schemas.openxmlformats.org/officeDocument/2006/relationships/slideLayout" Target="../slideLayouts/slideLayout12.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4.xm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12.xml"/><Relationship Id="rId6" Type="http://schemas.openxmlformats.org/officeDocument/2006/relationships/tags" Target="../tags/tag218.xml"/><Relationship Id="rId5" Type="http://schemas.openxmlformats.org/officeDocument/2006/relationships/image" Target="../media/image3.jpeg"/><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image" Target="../media/image6.png"/><Relationship Id="rId1" Type="http://schemas.openxmlformats.org/officeDocument/2006/relationships/tags" Target="../tags/tag215.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2.xml"/><Relationship Id="rId4" Type="http://schemas.openxmlformats.org/officeDocument/2006/relationships/tags" Target="../tags/tag221.xml"/><Relationship Id="rId3" Type="http://schemas.openxmlformats.org/officeDocument/2006/relationships/image" Target="../media/image20.png"/><Relationship Id="rId2" Type="http://schemas.openxmlformats.org/officeDocument/2006/relationships/tags" Target="../tags/tag220.xml"/><Relationship Id="rId1" Type="http://schemas.openxmlformats.org/officeDocument/2006/relationships/tags" Target="../tags/tag219.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12.xml"/><Relationship Id="rId4" Type="http://schemas.openxmlformats.org/officeDocument/2006/relationships/tags" Target="../tags/tag224.xml"/><Relationship Id="rId3" Type="http://schemas.openxmlformats.org/officeDocument/2006/relationships/image" Target="../media/image21.png"/><Relationship Id="rId2" Type="http://schemas.openxmlformats.org/officeDocument/2006/relationships/tags" Target="../tags/tag223.xml"/><Relationship Id="rId1" Type="http://schemas.openxmlformats.org/officeDocument/2006/relationships/tags" Target="../tags/tag222.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6.xml"/><Relationship Id="rId2" Type="http://schemas.openxmlformats.org/officeDocument/2006/relationships/image" Target="../media/image3.jpeg"/><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12.xml"/><Relationship Id="rId5" Type="http://schemas.openxmlformats.org/officeDocument/2006/relationships/tags" Target="../tags/tag228.xml"/><Relationship Id="rId4" Type="http://schemas.openxmlformats.org/officeDocument/2006/relationships/image" Target="../media/image5.png"/><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12.xml"/><Relationship Id="rId6" Type="http://schemas.openxmlformats.org/officeDocument/2006/relationships/tags" Target="../tags/tag232.xml"/><Relationship Id="rId5" Type="http://schemas.openxmlformats.org/officeDocument/2006/relationships/image" Target="../media/image22.png"/><Relationship Id="rId4" Type="http://schemas.openxmlformats.org/officeDocument/2006/relationships/tags" Target="../tags/tag231.xml"/><Relationship Id="rId3" Type="http://schemas.openxmlformats.org/officeDocument/2006/relationships/image" Target="../media/image6.png"/><Relationship Id="rId2" Type="http://schemas.openxmlformats.org/officeDocument/2006/relationships/tags" Target="../tags/tag230.xml"/><Relationship Id="rId1" Type="http://schemas.openxmlformats.org/officeDocument/2006/relationships/tags" Target="../tags/tag229.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12.xml"/><Relationship Id="rId6" Type="http://schemas.openxmlformats.org/officeDocument/2006/relationships/tags" Target="../tags/tag236.xml"/><Relationship Id="rId5" Type="http://schemas.openxmlformats.org/officeDocument/2006/relationships/image" Target="../media/image6.png"/><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image" Target="../media/image5.png"/><Relationship Id="rId1" Type="http://schemas.openxmlformats.org/officeDocument/2006/relationships/tags" Target="../tags/tag233.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12.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image" Target="../media/image5.png"/><Relationship Id="rId1" Type="http://schemas.openxmlformats.org/officeDocument/2006/relationships/tags" Target="../tags/tag237.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12.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image" Target="../media/image6.png"/><Relationship Id="rId1" Type="http://schemas.openxmlformats.org/officeDocument/2006/relationships/tags" Target="../tags/tag24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2.xml"/><Relationship Id="rId4" Type="http://schemas.openxmlformats.org/officeDocument/2006/relationships/tags" Target="../tags/tag9.xml"/><Relationship Id="rId3" Type="http://schemas.openxmlformats.org/officeDocument/2006/relationships/image" Target="../media/image4.png"/><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3" Type="http://schemas.openxmlformats.org/officeDocument/2006/relationships/notesSlide" Target="../notesSlides/notesSlide4.xml"/><Relationship Id="rId12" Type="http://schemas.openxmlformats.org/officeDocument/2006/relationships/slideLayout" Target="../slideLayouts/slideLayout12.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2.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image" Target="../media/image5.png"/><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2.xml"/><Relationship Id="rId6" Type="http://schemas.openxmlformats.org/officeDocument/2006/relationships/tags" Target="../tags/tag28.xml"/><Relationship Id="rId5" Type="http://schemas.openxmlformats.org/officeDocument/2006/relationships/image" Target="../media/image6.png"/><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image" Target="../media/image5.png"/><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2.xml"/><Relationship Id="rId4" Type="http://schemas.openxmlformats.org/officeDocument/2006/relationships/tags" Target="../tags/tag31.xml"/><Relationship Id="rId3" Type="http://schemas.openxmlformats.org/officeDocument/2006/relationships/image" Target="../media/image7.png"/><Relationship Id="rId2" Type="http://schemas.openxmlformats.org/officeDocument/2006/relationships/tags" Target="../tags/tag30.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392722" y="2141142"/>
            <a:ext cx="9407827" cy="1445260"/>
          </a:xfrm>
          <a:prstGeom prst="rect">
            <a:avLst/>
          </a:prstGeom>
          <a:noFill/>
        </p:spPr>
        <p:txBody>
          <a:bodyPr wrap="square" rtlCol="0">
            <a:spAutoFit/>
          </a:bodyPr>
          <a:lstStyle/>
          <a:p>
            <a:pPr algn="ctr" fontAlgn="auto">
              <a:lnSpc>
                <a:spcPct val="100000"/>
              </a:lnSpc>
            </a:pP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应</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用</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文</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写</a:t>
            </a:r>
            <a:r>
              <a:rPr lang="en-US" altLang="zh-CN"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   </a:t>
            </a:r>
            <a:r>
              <a:rPr lang="zh-CN" altLang="en-US" sz="8800" b="1" kern="100" spc="-1400" dirty="0">
                <a:solidFill>
                  <a:schemeClr val="accent1"/>
                </a:solidFill>
                <a:latin typeface="微软雅黑" panose="020B0503020204020204" charset="-122"/>
                <a:ea typeface="微软雅黑" panose="020B0503020204020204" charset="-122"/>
                <a:cs typeface="微软雅黑" panose="020B0503020204020204" charset="-122"/>
                <a:sym typeface="+mn-lt"/>
              </a:rPr>
              <a:t>作</a:t>
            </a:r>
            <a:endParaRPr lang="zh-CN" altLang="en-US" sz="8800" b="1" kern="100" spc="-1400" dirty="0">
              <a:solidFill>
                <a:schemeClr val="accent1"/>
              </a:solidFill>
              <a:uFillTx/>
              <a:latin typeface="微软雅黑" panose="020B0503020204020204" charset="-122"/>
              <a:ea typeface="微软雅黑" panose="020B0503020204020204" charset="-122"/>
              <a:cs typeface="微软雅黑" panose="020B0503020204020204" charset="-122"/>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79450" y="3429000"/>
            <a:ext cx="4095750" cy="279082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3" name="文本框 2"/>
          <p:cNvSpPr txBox="1"/>
          <p:nvPr/>
        </p:nvSpPr>
        <p:spPr>
          <a:xfrm>
            <a:off x="1464310" y="1680210"/>
            <a:ext cx="3863975" cy="2919730"/>
          </a:xfrm>
          <a:prstGeom prst="rect">
            <a:avLst/>
          </a:prstGeom>
          <a:noFill/>
        </p:spPr>
        <p:txBody>
          <a:bodyPr wrap="square" rtlCol="0" anchor="t">
            <a:noAutofit/>
          </a:bodyPr>
          <a:p>
            <a:pPr>
              <a:lnSpc>
                <a:spcPct val="180000"/>
              </a:lnSpc>
            </a:pPr>
            <a:r>
              <a:rPr lang="en-US" altLang="zh-CN" sz="1600">
                <a:solidFill>
                  <a:schemeClr val="accent1"/>
                </a:solidFill>
                <a:latin typeface="微软雅黑" panose="020B0503020204020204" charset="-122"/>
                <a:ea typeface="微软雅黑" panose="020B0503020204020204" charset="-122"/>
                <a:cs typeface="微软雅黑" panose="020B0503020204020204" charset="-122"/>
              </a:rPr>
              <a:t> </a:t>
            </a:r>
            <a:r>
              <a:rPr lang="en-US" altLang="zh-CN">
                <a:solidFill>
                  <a:schemeClr val="accent1"/>
                </a:solidFill>
                <a:latin typeface="微软雅黑" panose="020B0503020204020204" charset="-122"/>
                <a:ea typeface="微软雅黑" panose="020B0503020204020204" charset="-122"/>
                <a:cs typeface="微软雅黑" panose="020B0503020204020204" charset="-122"/>
              </a:rPr>
              <a:t> </a:t>
            </a:r>
            <a:r>
              <a:rPr lang="en-US" sz="1600">
                <a:latin typeface="微软雅黑" panose="020B0503020204020204" charset="-122"/>
                <a:ea typeface="微软雅黑" panose="020B0503020204020204" charset="-122"/>
                <a:cs typeface="微软雅黑" panose="020B0503020204020204" charset="-122"/>
              </a:rPr>
              <a:t>    </a:t>
            </a:r>
            <a:r>
              <a:rPr lang="en-US" b="1">
                <a:solidFill>
                  <a:schemeClr val="accent1"/>
                </a:solidFill>
                <a:latin typeface="微软雅黑" panose="020B0503020204020204" charset="-122"/>
                <a:ea typeface="微软雅黑" panose="020B0503020204020204" charset="-122"/>
                <a:cs typeface="微软雅黑" panose="020B0503020204020204" charset="-122"/>
              </a:rPr>
              <a:t> </a:t>
            </a:r>
            <a:r>
              <a:rPr b="1">
                <a:solidFill>
                  <a:schemeClr val="accent1"/>
                </a:solidFill>
                <a:latin typeface="微软雅黑" panose="020B0503020204020204" charset="-122"/>
                <a:ea typeface="微软雅黑" panose="020B0503020204020204" charset="-122"/>
                <a:cs typeface="微软雅黑" panose="020B0503020204020204" charset="-122"/>
              </a:rPr>
              <a:t>二、聘书</a:t>
            </a:r>
            <a:endParaRPr b="1">
              <a:solidFill>
                <a:schemeClr val="accent1"/>
              </a:solidFill>
              <a:latin typeface="微软雅黑" panose="020B0503020204020204" charset="-122"/>
              <a:ea typeface="微软雅黑" panose="020B0503020204020204" charset="-122"/>
              <a:cs typeface="微软雅黑" panose="020B0503020204020204" charset="-122"/>
            </a:endParaRPr>
          </a:p>
          <a:p>
            <a:pPr>
              <a:lnSpc>
                <a:spcPct val="180000"/>
              </a:lnSpc>
            </a:pPr>
            <a:r>
              <a:rPr lang="en-US" b="1">
                <a:solidFill>
                  <a:schemeClr val="accent1"/>
                </a:solidFill>
                <a:latin typeface="微软雅黑" panose="020B0503020204020204" charset="-122"/>
                <a:ea typeface="微软雅黑" panose="020B0503020204020204" charset="-122"/>
                <a:cs typeface="微软雅黑" panose="020B0503020204020204" charset="-122"/>
              </a:rPr>
              <a:t>    </a:t>
            </a:r>
            <a:r>
              <a:rPr b="1">
                <a:solidFill>
                  <a:schemeClr val="accent1"/>
                </a:solidFill>
                <a:latin typeface="微软雅黑" panose="020B0503020204020204" charset="-122"/>
                <a:ea typeface="微软雅黑" panose="020B0503020204020204" charset="-122"/>
                <a:cs typeface="微软雅黑" panose="020B0503020204020204" charset="-122"/>
              </a:rPr>
              <a:t>（一）聘书的概念</a:t>
            </a:r>
            <a:endParaRPr b="1">
              <a:solidFill>
                <a:schemeClr val="accent1"/>
              </a:solidFill>
              <a:latin typeface="微软雅黑" panose="020B0503020204020204" charset="-122"/>
              <a:ea typeface="微软雅黑" panose="020B0503020204020204" charset="-122"/>
              <a:cs typeface="微软雅黑" panose="020B0503020204020204" charset="-122"/>
            </a:endParaRPr>
          </a:p>
          <a:p>
            <a:pPr>
              <a:lnSpc>
                <a:spcPct val="180000"/>
              </a:lnSpc>
            </a:pPr>
            <a:r>
              <a:rPr lang="en-US" sz="1600">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聘书，也称聘请书、聘任书，是机关、团体、企事业单位聘请有突出专业特长或较高社会威望者担任本单位的某项职务或承担某项任务时使用的一种礼仪文书。</a:t>
            </a:r>
            <a:endParaRPr sz="160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3"/>
            </p:custDataLst>
          </p:nvPr>
        </p:nvPicPr>
        <p:blipFill>
          <a:blip r:embed="rId4"/>
          <a:stretch>
            <a:fillRect/>
          </a:stretch>
        </p:blipFill>
        <p:spPr>
          <a:xfrm>
            <a:off x="6031230" y="1680210"/>
            <a:ext cx="5099685" cy="352425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6508750" y="2600960"/>
            <a:ext cx="487680" cy="39814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19835" y="1620520"/>
            <a:ext cx="5323840"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（二）聘书的特点与分类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1. 聘书的特点</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（1）信任性。制发聘书，是对受聘者德才的一种肯定和信任。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（2）明确性。聘书一般要对受聘者的职务、职责、聘期、待遇等予以明确，以增强其荣誉感和工作责任感。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2. 聘书的分类</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根据内容，聘书可分为职务类聘书和任务类聘书两类。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7247255" y="939165"/>
            <a:ext cx="3616325" cy="49803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8" name="矩形 7"/>
          <p:cNvSpPr/>
          <p:nvPr>
            <p:custDataLst>
              <p:tags r:id="rId1"/>
            </p:custDataLst>
          </p:nvPr>
        </p:nvSpPr>
        <p:spPr>
          <a:xfrm>
            <a:off x="3761105" y="3616325"/>
            <a:ext cx="7087235" cy="755015"/>
          </a:xfrm>
          <a:prstGeom prst="rect">
            <a:avLst/>
          </a:prstGeom>
        </p:spPr>
        <p:txBody>
          <a:bodyPr wrap="square"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正文一般包括聘请缘由、受聘人承担的具体职务、职责、权限、待遇、聘期起止时间，以及对被聘任者的要求或希望等。可分条列项来写。有一种直陈式聘书，只写“兹聘请 ×× 担任 ×× 职务”，不写任务、聘期，也不写待遇。</a:t>
            </a:r>
            <a:endParaRPr lang="zh-CN" altLang="en-US" sz="1400" dirty="0">
              <a:cs typeface="+mn-ea"/>
              <a:sym typeface="+mn-lt"/>
            </a:endParaRPr>
          </a:p>
        </p:txBody>
      </p:sp>
      <p:sp>
        <p:nvSpPr>
          <p:cNvPr id="3" name="文本框 2"/>
          <p:cNvSpPr txBox="1"/>
          <p:nvPr>
            <p:custDataLst>
              <p:tags r:id="rId2"/>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01.</a:t>
            </a:r>
            <a:r>
              <a:rPr lang="zh-CN" altLang="en-US" dirty="0">
                <a:solidFill>
                  <a:schemeClr val="bg1"/>
                </a:solidFill>
                <a:cs typeface="+mn-ea"/>
                <a:sym typeface="+mn-lt"/>
              </a:rPr>
              <a:t>标题</a:t>
            </a:r>
            <a:endParaRPr lang="zh-CN" altLang="en-US" dirty="0">
              <a:solidFill>
                <a:schemeClr val="bg1"/>
              </a:solidFill>
              <a:cs typeface="+mn-ea"/>
              <a:sym typeface="+mn-lt"/>
            </a:endParaRPr>
          </a:p>
        </p:txBody>
      </p:sp>
      <p:sp>
        <p:nvSpPr>
          <p:cNvPr id="4" name="文本框 3"/>
          <p:cNvSpPr txBox="1"/>
          <p:nvPr>
            <p:custDataLst>
              <p:tags r:id="rId3"/>
            </p:custDataLst>
          </p:nvPr>
        </p:nvSpPr>
        <p:spPr>
          <a:xfrm>
            <a:off x="3822065" y="2379345"/>
            <a:ext cx="6878320" cy="74485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一般是印刷好的，在封面上印上“聘书”两字，字号要较大。书写的聘书在用纸的第一行居中写上“聘书”或“聘请书”字样。</a:t>
            </a:r>
            <a:endParaRPr lang="zh-CN" altLang="en-US" sz="1400" dirty="0">
              <a:cs typeface="+mn-ea"/>
              <a:sym typeface="+mn-lt"/>
            </a:endParaRPr>
          </a:p>
        </p:txBody>
      </p:sp>
      <p:sp>
        <p:nvSpPr>
          <p:cNvPr id="6" name="文本框 5"/>
          <p:cNvSpPr txBox="1"/>
          <p:nvPr>
            <p:custDataLst>
              <p:tags r:id="rId4"/>
            </p:custDataLst>
          </p:nvPr>
        </p:nvSpPr>
        <p:spPr>
          <a:xfrm>
            <a:off x="1748790" y="3141719"/>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02.</a:t>
            </a:r>
            <a:r>
              <a:rPr lang="zh-CN" altLang="en-US" dirty="0">
                <a:solidFill>
                  <a:schemeClr val="bg1"/>
                </a:solidFill>
                <a:cs typeface="+mn-ea"/>
                <a:sym typeface="+mn-lt"/>
              </a:rPr>
              <a:t>称谓</a:t>
            </a:r>
            <a:endParaRPr lang="zh-CN" altLang="en-US" dirty="0">
              <a:solidFill>
                <a:schemeClr val="bg1"/>
              </a:solidFill>
              <a:cs typeface="+mn-ea"/>
              <a:sym typeface="+mn-lt"/>
            </a:endParaRPr>
          </a:p>
        </p:txBody>
      </p:sp>
      <p:sp>
        <p:nvSpPr>
          <p:cNvPr id="7" name="文本框 6"/>
          <p:cNvSpPr txBox="1"/>
          <p:nvPr>
            <p:custDataLst>
              <p:tags r:id="rId5"/>
            </p:custDataLst>
          </p:nvPr>
        </p:nvSpPr>
        <p:spPr>
          <a:xfrm>
            <a:off x="3761105" y="3141980"/>
            <a:ext cx="681926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400" dirty="0">
                <a:cs typeface="+mn-ea"/>
                <a:sym typeface="+mn-lt"/>
              </a:rPr>
              <a:t>位于标题下一行顶格写，写受聘人姓名，姓名后缀职务、职称或“先生”“同志”等。也可省略称谓项，直接在正文开头写上“兹聘请 ××× 先生”之类的话。</a:t>
            </a:r>
            <a:endParaRPr lang="zh-CN" altLang="en-US" sz="1400" dirty="0">
              <a:cs typeface="+mn-ea"/>
              <a:sym typeface="+mn-lt"/>
            </a:endParaRPr>
          </a:p>
        </p:txBody>
      </p:sp>
      <p:sp>
        <p:nvSpPr>
          <p:cNvPr id="9" name="文本框 8"/>
          <p:cNvSpPr txBox="1"/>
          <p:nvPr>
            <p:custDataLst>
              <p:tags r:id="rId6"/>
            </p:custDataLst>
          </p:nvPr>
        </p:nvSpPr>
        <p:spPr>
          <a:xfrm>
            <a:off x="1748790" y="3755938"/>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03.</a:t>
            </a:r>
            <a:r>
              <a:rPr lang="zh-CN" altLang="en-US" dirty="0">
                <a:solidFill>
                  <a:schemeClr val="bg1"/>
                </a:solidFill>
                <a:cs typeface="+mn-ea"/>
                <a:sym typeface="+mn-lt"/>
              </a:rPr>
              <a:t>正文</a:t>
            </a:r>
            <a:endParaRPr lang="zh-CN" altLang="en-US" dirty="0">
              <a:solidFill>
                <a:schemeClr val="bg1"/>
              </a:solidFill>
              <a:cs typeface="+mn-ea"/>
              <a:sym typeface="+mn-lt"/>
            </a:endParaRPr>
          </a:p>
        </p:txBody>
      </p:sp>
      <p:sp>
        <p:nvSpPr>
          <p:cNvPr id="12" name="文本框 11"/>
          <p:cNvSpPr txBox="1"/>
          <p:nvPr>
            <p:custDataLst>
              <p:tags r:id="rId7"/>
            </p:custDataLst>
          </p:nvPr>
        </p:nvSpPr>
        <p:spPr>
          <a:xfrm>
            <a:off x="1748790" y="4403177"/>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04.结尾</a:t>
            </a:r>
            <a:endParaRPr lang="en-US" altLang="zh-CN" dirty="0">
              <a:solidFill>
                <a:schemeClr val="bg1"/>
              </a:solidFill>
              <a:cs typeface="+mn-ea"/>
              <a:sym typeface="+mn-lt"/>
            </a:endParaRPr>
          </a:p>
        </p:txBody>
      </p:sp>
      <p:sp>
        <p:nvSpPr>
          <p:cNvPr id="14" name="文本框 13"/>
          <p:cNvSpPr txBox="1"/>
          <p:nvPr>
            <p:custDataLst>
              <p:tags r:id="rId8"/>
            </p:custDataLst>
          </p:nvPr>
        </p:nvSpPr>
        <p:spPr>
          <a:xfrm>
            <a:off x="3704590" y="4403090"/>
            <a:ext cx="671893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sz="1400" dirty="0">
                <a:cs typeface="+mn-ea"/>
                <a:sym typeface="+mn-lt"/>
              </a:rPr>
              <a:t>另起一行空两格写“此聘”两字，后面不加标点符号。也可不写结语。</a:t>
            </a:r>
            <a:endParaRPr sz="1400" dirty="0">
              <a:cs typeface="+mn-ea"/>
              <a:sym typeface="+mn-lt"/>
            </a:endParaRPr>
          </a:p>
        </p:txBody>
      </p:sp>
      <p:sp>
        <p:nvSpPr>
          <p:cNvPr id="15" name="文本框 14"/>
          <p:cNvSpPr txBox="1"/>
          <p:nvPr>
            <p:custDataLst>
              <p:tags r:id="rId9"/>
            </p:custDataLst>
          </p:nvPr>
        </p:nvSpPr>
        <p:spPr>
          <a:xfrm>
            <a:off x="1748790" y="5001086"/>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05.</a:t>
            </a:r>
            <a:r>
              <a:rPr lang="zh-CN" altLang="en-US" dirty="0">
                <a:solidFill>
                  <a:schemeClr val="bg1"/>
                </a:solidFill>
                <a:cs typeface="+mn-ea"/>
                <a:sym typeface="+mn-lt"/>
              </a:rPr>
              <a:t>落款</a:t>
            </a:r>
            <a:endParaRPr lang="zh-CN" altLang="en-US" dirty="0">
              <a:solidFill>
                <a:schemeClr val="bg1"/>
              </a:solidFill>
              <a:cs typeface="+mn-ea"/>
              <a:sym typeface="+mn-lt"/>
            </a:endParaRPr>
          </a:p>
        </p:txBody>
      </p:sp>
      <p:sp>
        <p:nvSpPr>
          <p:cNvPr id="17" name="文本框 16"/>
          <p:cNvSpPr txBox="1"/>
          <p:nvPr>
            <p:custDataLst>
              <p:tags r:id="rId10"/>
            </p:custDataLst>
          </p:nvPr>
        </p:nvSpPr>
        <p:spPr>
          <a:xfrm>
            <a:off x="3728720" y="5001260"/>
            <a:ext cx="6972300" cy="500380"/>
          </a:xfrm>
          <a:prstGeom prst="rect">
            <a:avLst/>
          </a:prstGeom>
          <a:noFill/>
        </p:spPr>
        <p:txBody>
          <a:bodyPr wrap="square" rtlCol="0" anchor="ctr" anchorCtr="0">
            <a:noAutofit/>
          </a:bodyPr>
          <a:p>
            <a:pPr indent="0" fontAlgn="auto">
              <a:lnSpc>
                <a:spcPct val="100000"/>
              </a:lnSpc>
              <a:spcBef>
                <a:spcPts val="300"/>
              </a:spcBef>
              <a:spcAft>
                <a:spcPts val="300"/>
              </a:spcAft>
              <a:buNone/>
            </a:pPr>
            <a:r>
              <a:rPr lang="en-US" altLang="zh-CN" sz="1400" dirty="0">
                <a:cs typeface="+mn-ea"/>
                <a:sym typeface="+mn-lt"/>
              </a:rPr>
              <a:t>  </a:t>
            </a:r>
            <a:r>
              <a:rPr sz="1400" dirty="0">
                <a:cs typeface="+mn-ea"/>
                <a:sym typeface="+mn-lt"/>
              </a:rPr>
              <a:t>在结语右下方署上聘请单位名称或单位负责人姓名、制发时间，并加盖公章。</a:t>
            </a:r>
            <a:endParaRPr sz="1400" dirty="0">
              <a:cs typeface="+mn-ea"/>
              <a:sym typeface="+mn-lt"/>
            </a:endParaRPr>
          </a:p>
        </p:txBody>
      </p:sp>
      <p:sp>
        <p:nvSpPr>
          <p:cNvPr id="5" name="文本框 4"/>
          <p:cNvSpPr txBox="1"/>
          <p:nvPr/>
        </p:nvSpPr>
        <p:spPr>
          <a:xfrm>
            <a:off x="1085215" y="1670685"/>
            <a:ext cx="3056255" cy="478155"/>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（三）聘书的结构</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19" name="矩形 18"/>
          <p:cNvSpPr/>
          <p:nvPr>
            <p:custDataLst>
              <p:tags r:id="rId1"/>
            </p:custDataLst>
          </p:nvPr>
        </p:nvSpPr>
        <p:spPr>
          <a:xfrm>
            <a:off x="1230630" y="1751965"/>
            <a:ext cx="5084445" cy="38379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（四）聘书的写作要求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（1）内容要清楚。在聘书正文中，对于涉及的聘请担任的职务名称、聘任的时限、聘任的报酬、到岗的时间和到岗的地点等主干项目必须交代清楚，不能模糊笼统。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（2）用词要谦恭得体、简练准确，从整体上要呈现庄重感和诚恳性。</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（3）格式要规范。聘书格式的作用如同请柬，主要体现礼仪功能，不可忽略或随意。如称谓要顶格书写，正文和结语要另起一行空两格书写。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7498080" y="1264285"/>
            <a:ext cx="3266440" cy="461073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7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63115" y="1652905"/>
            <a:ext cx="7830185" cy="4285615"/>
          </a:xfrm>
          <a:prstGeom prst="rect">
            <a:avLst/>
          </a:prstGeom>
        </p:spPr>
        <p:txBody>
          <a:bodyPr wrap="square">
            <a:noAutofit/>
          </a:bodyPr>
          <a:p>
            <a:pPr indent="457200" algn="ctr" fontAlgn="auto">
              <a:lnSpc>
                <a:spcPct val="8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聘书</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80000"/>
              </a:lnSpc>
              <a:spcAft>
                <a:spcPts val="600"/>
              </a:spcAft>
              <a:extLst>
                <a:ext uri="{35155182-B16C-46BC-9424-99874614C6A1}">
                  <wpsdc:indentchars xmlns:wpsdc="http://www.wps.cn/officeDocument/2017/drawingmlCustomData" val="200" checksum="1740828767"/>
                </a:ext>
              </a:extLst>
            </a:pPr>
            <a:endParaRPr sz="1600"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先生：</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兹聘请您为我校教育技术中心兼职教师，承担日常授课和机器维护工作，聘期一学年，自 ×××× 年 ×× 月 ×× 日至 ×××× 年 ×× 月×× 日。每月付聘金陆仟元整。</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此聘</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1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学院</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 年 ×× 月 ××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1569085" y="5228590"/>
            <a:ext cx="8593455" cy="564515"/>
          </a:xfrm>
          <a:prstGeom prst="rect">
            <a:avLst/>
          </a:prstGeom>
          <a:noFill/>
        </p:spPr>
        <p:txBody>
          <a:bodyPr wrap="square" rtlCol="0" anchor="t">
            <a:spAutoFit/>
          </a:bodyPr>
          <a:p>
            <a:pPr>
              <a:lnSpc>
                <a:spcPct val="110000"/>
              </a:lnSpc>
            </a:pP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【评析】该聘书称呼得当，正文写受聘者的工作岗位、工作职责、聘期和聘金，表述清晰简练。正文下另起一行空两格书写“此聘”结语，格式规范。落款要加盖单位公章。</a:t>
            </a:r>
            <a:endParaRPr lang="zh-CN" altLang="en-US" sz="1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2010410" y="1951990"/>
            <a:ext cx="8607425" cy="3350895"/>
          </a:xfrm>
          <a:prstGeom prst="rect">
            <a:avLst/>
          </a:prstGeom>
        </p:spPr>
        <p:txBody>
          <a:bodyPr wrap="square">
            <a:noAutofit/>
          </a:bodyPr>
          <a:p>
            <a:pPr indent="457200" algn="ctr" fontAlgn="auto">
              <a:lnSpc>
                <a:spcPct val="8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建校庆祝会请柬</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兹定于 20×× 年 ×× 月 ×× 日上午 ×× 时于镇政府大礼堂举行×× 镇中心初级中学建校 ×× 周年庆祝大会。请务必准时参加。</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恭请</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光临！</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 镇中心初级中学（公章）</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l" fontAlgn="auto">
              <a:lnSpc>
                <a:spcPct val="15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1546225" y="1583690"/>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病文纠错</a:t>
            </a:r>
            <a:endParaRPr lang="zh-CN" altLang="en-US" b="1">
              <a:solidFill>
                <a:schemeClr val="accent1"/>
              </a:solidFill>
            </a:endParaRPr>
          </a:p>
        </p:txBody>
      </p:sp>
      <p:pic>
        <p:nvPicPr>
          <p:cNvPr id="7" name="图片 6" descr="左1"/>
          <p:cNvPicPr>
            <a:picLocks noChangeAspect="1"/>
          </p:cNvPicPr>
          <p:nvPr>
            <p:custDataLst>
              <p:tags r:id="rId2"/>
            </p:custDataLst>
          </p:nvPr>
        </p:nvPicPr>
        <p:blipFill>
          <a:blip r:embed="rId3"/>
          <a:stretch>
            <a:fillRect/>
          </a:stretch>
        </p:blipFill>
        <p:spPr>
          <a:xfrm>
            <a:off x="679450" y="3429000"/>
            <a:ext cx="4095750" cy="279082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462405" y="1654810"/>
            <a:ext cx="4394200" cy="417703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一、开幕词</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（一）开幕词的定义</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开幕词是在一些大型会议开始时由会议主持人或主要领导所做的开宗明义的致辞。开幕词是大会的前奏，一般涉及会议的指导思想、中心任务、阐明会议的目的要求以及重要意义，对大会有指导意义。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79450" y="3429000"/>
            <a:ext cx="4095750" cy="2790825"/>
          </a:xfrm>
          <a:prstGeom prst="rect">
            <a:avLst/>
          </a:prstGeom>
        </p:spPr>
      </p:pic>
      <p:sp>
        <p:nvSpPr>
          <p:cNvPr id="4" name="矩形 3"/>
          <p:cNvSpPr/>
          <p:nvPr>
            <p:custDataLst>
              <p:tags r:id="rId4"/>
            </p:custDataLst>
          </p:nvPr>
        </p:nvSpPr>
        <p:spPr>
          <a:xfrm>
            <a:off x="6560185" y="2105660"/>
            <a:ext cx="4509770" cy="327596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（二）开幕词的分类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开幕词按内容的不同，可以分为侧重性开幕词和一般性开幕词两种。侧重性开幕词往往对会议召开的历史背景、重大意义或会议的中心议题等重点阐述，其他问题一带而过。一般性开幕词则只对会议的目的、议程、基本精神、来宾等简要概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descr="33"/>
          <p:cNvPicPr>
            <a:picLocks noChangeAspect="1"/>
          </p:cNvPicPr>
          <p:nvPr>
            <p:custDataLst>
              <p:tags r:id="rId5"/>
            </p:custDataLst>
          </p:nvPr>
        </p:nvPicPr>
        <p:blipFill>
          <a:blip r:embed="rId6"/>
          <a:stretch>
            <a:fillRect/>
          </a:stretch>
        </p:blipFill>
        <p:spPr>
          <a:xfrm>
            <a:off x="7992110" y="4508500"/>
            <a:ext cx="3561080" cy="178435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1422400" y="2251075"/>
            <a:ext cx="2274570" cy="647700"/>
          </a:xfrm>
          <a:prstGeom prst="roundRect">
            <a:avLst/>
          </a:prstGeom>
          <a:solidFill>
            <a:srgbClr val="418783"/>
          </a:solidFill>
        </p:spPr>
        <p:txBody>
          <a:bodyPr wrap="square" rtlCol="0" anchor="ctr" anchorCtr="0">
            <a:noAutofit/>
          </a:bodyPr>
          <a:lstStyle/>
          <a:p>
            <a:pPr indent="0" algn="ctr"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1. 宣告性</a:t>
            </a:r>
            <a:endParaRPr lang="zh-CN" altLang="en-US" dirty="0">
              <a:solidFill>
                <a:schemeClr val="bg1"/>
              </a:solidFill>
              <a:cs typeface="+mn-ea"/>
              <a:sym typeface="+mn-lt"/>
            </a:endParaRPr>
          </a:p>
        </p:txBody>
      </p:sp>
      <p:sp>
        <p:nvSpPr>
          <p:cNvPr id="7" name="文本框 6"/>
          <p:cNvSpPr txBox="1"/>
          <p:nvPr>
            <p:custDataLst>
              <p:tags r:id="rId2"/>
            </p:custDataLst>
          </p:nvPr>
        </p:nvSpPr>
        <p:spPr>
          <a:xfrm>
            <a:off x="1435100" y="3274060"/>
            <a:ext cx="2261235" cy="647700"/>
          </a:xfrm>
          <a:prstGeom prst="roundRect">
            <a:avLst/>
          </a:prstGeom>
          <a:solidFill>
            <a:schemeClr val="accent2"/>
          </a:solidFill>
        </p:spPr>
        <p:txBody>
          <a:bodyPr wrap="square" rtlCol="0" anchor="ctr" anchorCtr="0">
            <a:noAutofit/>
          </a:bodyPr>
          <a:lstStyle/>
          <a:p>
            <a:pPr indent="0" algn="ctr"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2. 导引性</a:t>
            </a:r>
            <a:endParaRPr lang="zh-CN" altLang="en-US" dirty="0">
              <a:solidFill>
                <a:schemeClr val="bg1"/>
              </a:solidFill>
              <a:cs typeface="+mn-ea"/>
              <a:sym typeface="+mn-lt"/>
            </a:endParaRPr>
          </a:p>
        </p:txBody>
      </p:sp>
      <p:cxnSp>
        <p:nvCxnSpPr>
          <p:cNvPr id="9" name="直接连接符 8"/>
          <p:cNvCxnSpPr/>
          <p:nvPr/>
        </p:nvCxnSpPr>
        <p:spPr>
          <a:xfrm>
            <a:off x="1469390" y="5283200"/>
            <a:ext cx="9173210"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469390" y="1541780"/>
            <a:ext cx="4699000" cy="368300"/>
          </a:xfrm>
          <a:prstGeom prst="rect">
            <a:avLst/>
          </a:prstGeom>
        </p:spPr>
        <p:txBody>
          <a:bodyPr wrap="square">
            <a:spAutoFit/>
          </a:bodyPr>
          <a:p>
            <a:pPr algn="l"/>
            <a:r>
              <a:rPr lang="zh-CN" altLang="en-US" b="1">
                <a:solidFill>
                  <a:schemeClr val="accent1"/>
                </a:solidFill>
                <a:latin typeface="微软雅黑" panose="020B0503020204020204" charset="-122"/>
                <a:ea typeface="微软雅黑" panose="020B0503020204020204" charset="-122"/>
              </a:rPr>
              <a:t>（三）开幕词的特点</a:t>
            </a:r>
            <a:endParaRPr lang="zh-CN" altLang="en-US" b="1">
              <a:solidFill>
                <a:schemeClr val="accent1"/>
              </a:solidFill>
              <a:latin typeface="微软雅黑" panose="020B0503020204020204" charset="-122"/>
              <a:ea typeface="微软雅黑" panose="020B0503020204020204" charset="-122"/>
            </a:endParaRPr>
          </a:p>
        </p:txBody>
      </p:sp>
      <p:sp>
        <p:nvSpPr>
          <p:cNvPr id="14" name="矩形 13"/>
          <p:cNvSpPr/>
          <p:nvPr>
            <p:custDataLst>
              <p:tags r:id="rId4"/>
            </p:custDataLst>
          </p:nvPr>
        </p:nvSpPr>
        <p:spPr>
          <a:xfrm>
            <a:off x="4190365" y="2212975"/>
            <a:ext cx="6452235" cy="65976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开幕词是会议开始的序曲、标志，致辞之后，会议的各项议程才能陆续展开。因此开幕词具有宣告会议开始的特性。</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5"/>
            </p:custDataLst>
          </p:nvPr>
        </p:nvSpPr>
        <p:spPr>
          <a:xfrm>
            <a:off x="4333875" y="3213735"/>
            <a:ext cx="6466840" cy="76644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开幕词一般会阐明会议的宗旨、任务、目的、意义等，对于整个会议的召开无疑起着导引作用。</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6"/>
            </p:custDataLst>
          </p:nvPr>
        </p:nvSpPr>
        <p:spPr>
          <a:xfrm>
            <a:off x="4333875" y="4143375"/>
            <a:ext cx="6363335" cy="975995"/>
          </a:xfrm>
          <a:prstGeom prst="rect">
            <a:avLst/>
          </a:prstGeom>
        </p:spPr>
        <p:txBody>
          <a:bodyPr wrap="square">
            <a:noAutofit/>
          </a:bodyPr>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开幕词常带有对期望开好会议的良好祝愿，并通过向与会者介绍会议的议程和宗旨，激励与会者的参与意识，调动其开会的积极性。</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7"/>
            </p:custDataLst>
          </p:nvPr>
        </p:nvSpPr>
        <p:spPr>
          <a:xfrm>
            <a:off x="1435100" y="4218305"/>
            <a:ext cx="2261235" cy="6477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3. 鼓动性</a:t>
            </a:r>
            <a:endParaRPr lang="zh-CN" altLang="en-US" dirty="0">
              <a:solidFill>
                <a:schemeClr val="bg1"/>
              </a:solidFill>
              <a:cs typeface="+mn-ea"/>
              <a:sym typeface="+mn-lt"/>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700"/>
                                        <p:tgtEl>
                                          <p:spTgt spid="1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00"/>
                                        <p:tgtEl>
                                          <p:spTgt spid="15"/>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4"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6798945" y="3915410"/>
            <a:ext cx="4798060" cy="240411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40155" y="1484630"/>
            <a:ext cx="9463405" cy="4432935"/>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（四）开幕词的结构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开幕词通常由标题、称谓和正文三部分组成。</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开幕词的标题，常见的有四种写法：一是只写文种“开幕词”三个字；二是由大会名称加文种组成，如《中国国际 ×× 展览会开幕词》；三是由致辞人姓名、大会名称、文种组成，如《××× 在 ×××× 大会上的开幕词》；四是另拟一个主标题，以会议名称加文种作为副标题，如巴金的《我们的文学应该站在世界的前列——中国作家协会第四次会员代表大会开幕词》。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称谓</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称谓一般在标题下行顶格写，一般根据会议的性质及与会者的身份确定称谓，如“同志们”“各位代表”“各位来宾”“朋友们”等。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978140" y="4505960"/>
            <a:ext cx="3618865" cy="18135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358265" y="1617980"/>
            <a:ext cx="9176385" cy="4215130"/>
          </a:xfrm>
          <a:prstGeom prst="rect">
            <a:avLst/>
          </a:prstGeom>
        </p:spPr>
        <p:txBody>
          <a:bodyPr wrap="square">
            <a:noAutofit/>
          </a:bodyPr>
          <a:p>
            <a:pPr indent="457200" algn="just" fontAlgn="auto">
              <a:lnSpc>
                <a:spcPct val="120000"/>
              </a:lnSpc>
              <a:spcAft>
                <a:spcPts val="600"/>
              </a:spcAft>
            </a:pPr>
            <a:r>
              <a:rPr sz="1600" dirty="0">
                <a:solidFill>
                  <a:schemeClr val="accent1"/>
                </a:solidFill>
                <a:latin typeface="微软雅黑" panose="020B0503020204020204" charset="-122"/>
                <a:ea typeface="微软雅黑" panose="020B0503020204020204" charset="-122"/>
                <a:cs typeface="微软雅黑" panose="020B0503020204020204" charset="-122"/>
                <a:sym typeface="+mn-ea"/>
              </a:rPr>
              <a:t>3. 正文</a:t>
            </a:r>
            <a:endParaRPr sz="1600"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正文可分为开头、主体、结尾三个部分。</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（1）开头部分要单独列为一个段落。其主要内容是宣布大会开幕。最简单的说法是：“×××× 大会现在开幕。”宣布大会开幕式时，会议的名称要写全称，以表示庄重、严肃。</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（2）主体是开幕词的核心部分，主要包括：阐明会议的主要意义，概括说明与会议有关的形势及会议的目的；阐明会议的指导思想、主要议程和安排；向与会者提出要求和希望，从而保证会议的圆满完成。</a:t>
            </a:r>
            <a:endParaRPr sz="1600" dirty="0">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0000"/>
              </a:lnSpc>
              <a:spcAft>
                <a:spcPts val="600"/>
              </a:spcAft>
            </a:pPr>
            <a:r>
              <a:rPr sz="1600" dirty="0">
                <a:latin typeface="微软雅黑" panose="020B0503020204020204" charset="-122"/>
                <a:ea typeface="微软雅黑" panose="020B0503020204020204" charset="-122"/>
                <a:cs typeface="微软雅黑" panose="020B0503020204020204" charset="-122"/>
                <a:sym typeface="+mn-ea"/>
              </a:rPr>
              <a:t>（3）开幕词的结尾一般用祝颂语结束全文，如“最后，预祝大会取得圆满成功。祝各位在上海愉快。谢谢！”结尾的语言一定要富有鼓动性和号召力。</a:t>
            </a:r>
            <a:endParaRPr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6"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文本框 18"/>
          <p:cNvSpPr txBox="1"/>
          <p:nvPr/>
        </p:nvSpPr>
        <p:spPr>
          <a:xfrm>
            <a:off x="807720" y="1238431"/>
            <a:ext cx="10576560" cy="1586230"/>
          </a:xfrm>
          <a:prstGeom prst="rect">
            <a:avLst/>
          </a:prstGeom>
          <a:noFill/>
        </p:spPr>
        <p:txBody>
          <a:bodyPr wrap="square">
            <a:spAutoFit/>
          </a:bodyPr>
          <a:lstStyle/>
          <a:p>
            <a:pPr algn="ctr">
              <a:lnSpc>
                <a:spcPct val="180000"/>
              </a:lnSpc>
              <a:spcBef>
                <a:spcPts val="0"/>
              </a:spcBef>
            </a:pPr>
            <a:r>
              <a:rPr sz="5400" b="1" dirty="0">
                <a:solidFill>
                  <a:srgbClr val="418783"/>
                </a:solidFill>
                <a:latin typeface="微软雅黑" panose="020B0503020204020204" charset="-122"/>
                <a:ea typeface="微软雅黑" panose="020B0503020204020204" charset="-122"/>
                <a:cs typeface="+mn-ea"/>
                <a:sym typeface="+mn-lt"/>
              </a:rPr>
              <a:t>项目七　礼仪应用文写作</a:t>
            </a:r>
            <a:endParaRPr sz="5400" b="1" dirty="0">
              <a:solidFill>
                <a:srgbClr val="418783"/>
              </a:solidFill>
              <a:latin typeface="微软雅黑" panose="020B0503020204020204" charset="-122"/>
              <a:ea typeface="微软雅黑" panose="020B0503020204020204" charset="-122"/>
              <a:cs typeface="+mn-ea"/>
              <a:sym typeface="+mn-lt"/>
            </a:endParaRPr>
          </a:p>
        </p:txBody>
      </p:sp>
      <p:sp>
        <p:nvSpPr>
          <p:cNvPr id="3" name="矩形 2"/>
          <p:cNvSpPr/>
          <p:nvPr>
            <p:custDataLst>
              <p:tags r:id="rId2"/>
            </p:custDataLst>
          </p:nvPr>
        </p:nvSpPr>
        <p:spPr>
          <a:xfrm>
            <a:off x="2559050" y="2940685"/>
            <a:ext cx="6868160" cy="1445260"/>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任务一　请柬、聘书</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任务二　开幕词、闭幕词、欢迎词、欢送词</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任务三　讣告、悼词</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06" name="Freeform 12"/>
          <p:cNvSpPr/>
          <p:nvPr>
            <p:custDataLst>
              <p:tags r:id="rId1"/>
            </p:custDataLst>
          </p:nvPr>
        </p:nvSpPr>
        <p:spPr bwMode="auto">
          <a:xfrm>
            <a:off x="1673860" y="2253615"/>
            <a:ext cx="1334770" cy="98044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custDataLst>
              <p:tags r:id="rId2"/>
            </p:custDataLst>
          </p:nvPr>
        </p:nvGrpSpPr>
        <p:grpSpPr>
          <a:xfrm>
            <a:off x="1842135" y="2240915"/>
            <a:ext cx="1166495" cy="751205"/>
            <a:chOff x="1283891" y="1695061"/>
            <a:chExt cx="857250" cy="571500"/>
          </a:xfrm>
          <a:solidFill>
            <a:schemeClr val="bg1"/>
          </a:solidFill>
        </p:grpSpPr>
        <p:sp>
          <p:nvSpPr>
            <p:cNvPr id="108" name="Freeform 13"/>
            <p:cNvSpPr/>
            <p:nvPr>
              <p:custDataLst>
                <p:tags r:id="rId3"/>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custDataLst>
                  <p:tags r:id="rId4"/>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custDataLst>
                  <p:tags r:id="rId5"/>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custDataLst>
                  <p:tags r:id="rId6"/>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custDataLst>
                  <p:tags r:id="rId7"/>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custDataLst>
                  <p:tags r:id="rId8"/>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custDataLst>
                  <p:tags r:id="rId9"/>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custDataLst>
              <p:tags r:id="rId10"/>
            </p:custDataLst>
          </p:nvPr>
        </p:nvCxnSpPr>
        <p:spPr>
          <a:xfrm>
            <a:off x="1674174" y="3233902"/>
            <a:ext cx="28225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7" name="矩形 116"/>
          <p:cNvSpPr/>
          <p:nvPr>
            <p:custDataLst>
              <p:tags r:id="rId11"/>
            </p:custDataLst>
          </p:nvPr>
        </p:nvSpPr>
        <p:spPr>
          <a:xfrm>
            <a:off x="1922780" y="2893060"/>
            <a:ext cx="2748915" cy="337185"/>
          </a:xfrm>
          <a:prstGeom prst="rect">
            <a:avLst/>
          </a:prstGeom>
        </p:spPr>
        <p:txBody>
          <a:bodyPr wrap="square">
            <a:spAutoFit/>
          </a:bodyPr>
          <a:p>
            <a:pPr algn="just">
              <a:defRPr/>
            </a:pPr>
            <a:r>
              <a:rPr sz="1600" b="1" dirty="0">
                <a:solidFill>
                  <a:schemeClr val="accent1"/>
                </a:solidFill>
                <a:latin typeface="微软雅黑" panose="020B0503020204020204" charset="-122"/>
                <a:ea typeface="微软雅黑" panose="020B0503020204020204" charset="-122"/>
                <a:cs typeface="微软雅黑" panose="020B0503020204020204" charset="-122"/>
                <a:sym typeface="+mn-ea"/>
              </a:rPr>
              <a:t>1. 处理好与大会报告的关系</a:t>
            </a:r>
            <a:endParaRPr sz="16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151" name="文本框 164"/>
          <p:cNvSpPr txBox="1"/>
          <p:nvPr>
            <p:custDataLst>
              <p:tags r:id="rId12"/>
            </p:custDataLst>
          </p:nvPr>
        </p:nvSpPr>
        <p:spPr>
          <a:xfrm>
            <a:off x="1841500" y="3241040"/>
            <a:ext cx="2463800" cy="1271270"/>
          </a:xfrm>
          <a:prstGeom prst="rect">
            <a:avLst/>
          </a:prstGeom>
          <a:noFill/>
        </p:spPr>
        <p:txBody>
          <a:bodyPr wrap="square">
            <a:spAutoFit/>
          </a:bodyPr>
          <a:p>
            <a:pPr indent="355600" algn="just" fontAlgn="auto">
              <a:lnSpc>
                <a:spcPct val="12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开幕词对会议宗旨、意义、议程只能做画龙点睛的提示，不要成为大会报告的缩写。</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custDataLst>
              <p:tags r:id="rId13"/>
            </p:custDataLst>
          </p:nvPr>
        </p:nvSpPr>
        <p:spPr>
          <a:xfrm>
            <a:off x="1890395" y="1676400"/>
            <a:ext cx="4572000" cy="395605"/>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（五）开幕词的写作要求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5" name="Freeform 12"/>
          <p:cNvSpPr/>
          <p:nvPr>
            <p:custDataLst>
              <p:tags r:id="rId14"/>
            </p:custDataLst>
          </p:nvPr>
        </p:nvSpPr>
        <p:spPr bwMode="auto">
          <a:xfrm>
            <a:off x="4805045" y="2229485"/>
            <a:ext cx="1334770" cy="98044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6" name="组合 5"/>
          <p:cNvGrpSpPr/>
          <p:nvPr>
            <p:custDataLst>
              <p:tags r:id="rId15"/>
            </p:custDataLst>
          </p:nvPr>
        </p:nvGrpSpPr>
        <p:grpSpPr>
          <a:xfrm>
            <a:off x="4973320" y="2216785"/>
            <a:ext cx="1166495" cy="751205"/>
            <a:chOff x="1283891" y="1695061"/>
            <a:chExt cx="857250" cy="571500"/>
          </a:xfrm>
          <a:solidFill>
            <a:schemeClr val="bg1"/>
          </a:solidFill>
        </p:grpSpPr>
        <p:sp>
          <p:nvSpPr>
            <p:cNvPr id="8" name="Freeform 13"/>
            <p:cNvSpPr/>
            <p:nvPr>
              <p:custDataLst>
                <p:tags r:id="rId16"/>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9" name="组合 8"/>
            <p:cNvGrpSpPr/>
            <p:nvPr/>
          </p:nvGrpSpPr>
          <p:grpSpPr>
            <a:xfrm>
              <a:off x="1320404" y="1695061"/>
              <a:ext cx="820737" cy="522685"/>
              <a:chOff x="1320404" y="1695061"/>
              <a:chExt cx="820737" cy="522685"/>
            </a:xfrm>
            <a:grpFill/>
          </p:grpSpPr>
          <p:sp>
            <p:nvSpPr>
              <p:cNvPr id="12" name="Freeform 14"/>
              <p:cNvSpPr/>
              <p:nvPr>
                <p:custDataLst>
                  <p:tags r:id="rId17"/>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 name="Freeform 15"/>
              <p:cNvSpPr/>
              <p:nvPr>
                <p:custDataLst>
                  <p:tags r:id="rId18"/>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5" name="Freeform 16"/>
              <p:cNvSpPr/>
              <p:nvPr>
                <p:custDataLst>
                  <p:tags r:id="rId19"/>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6" name="Freeform 17"/>
              <p:cNvSpPr/>
              <p:nvPr>
                <p:custDataLst>
                  <p:tags r:id="rId20"/>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7" name="Freeform 18"/>
              <p:cNvSpPr/>
              <p:nvPr>
                <p:custDataLst>
                  <p:tags r:id="rId21"/>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8" name="Freeform 19"/>
              <p:cNvSpPr/>
              <p:nvPr>
                <p:custDataLst>
                  <p:tags r:id="rId22"/>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9" name="直接连接符 18"/>
          <p:cNvCxnSpPr/>
          <p:nvPr>
            <p:custDataLst>
              <p:tags r:id="rId23"/>
            </p:custDataLst>
          </p:nvPr>
        </p:nvCxnSpPr>
        <p:spPr>
          <a:xfrm>
            <a:off x="4856159" y="3209772"/>
            <a:ext cx="255460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24"/>
            </p:custDataLst>
          </p:nvPr>
        </p:nvSpPr>
        <p:spPr>
          <a:xfrm>
            <a:off x="5187315" y="2868930"/>
            <a:ext cx="2605405" cy="337185"/>
          </a:xfrm>
          <a:prstGeom prst="rect">
            <a:avLst/>
          </a:prstGeom>
        </p:spPr>
        <p:txBody>
          <a:bodyPr wrap="square">
            <a:spAutoFit/>
          </a:bodyPr>
          <a:p>
            <a:pPr algn="just">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 篇幅简短，内容明快</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164"/>
          <p:cNvSpPr txBox="1"/>
          <p:nvPr>
            <p:custDataLst>
              <p:tags r:id="rId25"/>
            </p:custDataLst>
          </p:nvPr>
        </p:nvSpPr>
        <p:spPr>
          <a:xfrm>
            <a:off x="4752340" y="3245485"/>
            <a:ext cx="2682875" cy="1861185"/>
          </a:xfrm>
          <a:prstGeom prst="rect">
            <a:avLst/>
          </a:prstGeom>
          <a:noFill/>
        </p:spPr>
        <p:txBody>
          <a:bodyPr wrap="square">
            <a:spAutoFit/>
          </a:bodyPr>
          <a:p>
            <a:pPr indent="355600" algn="just" fontAlgn="auto">
              <a:lnSpc>
                <a:spcPct val="12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开幕词对会议内容和有关事项的概要说明，主要的作用是宣告、导入，并做简要动员。因此，开幕词的篇幅不宜过长，内容力求简洁明快。</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 name="Freeform 12"/>
          <p:cNvSpPr/>
          <p:nvPr>
            <p:custDataLst>
              <p:tags r:id="rId26"/>
            </p:custDataLst>
          </p:nvPr>
        </p:nvSpPr>
        <p:spPr bwMode="auto">
          <a:xfrm>
            <a:off x="7993380" y="2301875"/>
            <a:ext cx="1334770" cy="98044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23" name="组合 22"/>
          <p:cNvGrpSpPr/>
          <p:nvPr>
            <p:custDataLst>
              <p:tags r:id="rId27"/>
            </p:custDataLst>
          </p:nvPr>
        </p:nvGrpSpPr>
        <p:grpSpPr>
          <a:xfrm>
            <a:off x="8161655" y="2289175"/>
            <a:ext cx="1166495" cy="751205"/>
            <a:chOff x="1283891" y="1695061"/>
            <a:chExt cx="857250" cy="571500"/>
          </a:xfrm>
          <a:solidFill>
            <a:schemeClr val="bg1"/>
          </a:solidFill>
        </p:grpSpPr>
        <p:sp>
          <p:nvSpPr>
            <p:cNvPr id="24" name="Freeform 13"/>
            <p:cNvSpPr/>
            <p:nvPr>
              <p:custDataLst>
                <p:tags r:id="rId28"/>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25" name="组合 24"/>
            <p:cNvGrpSpPr/>
            <p:nvPr/>
          </p:nvGrpSpPr>
          <p:grpSpPr>
            <a:xfrm>
              <a:off x="1320404" y="1695061"/>
              <a:ext cx="820737" cy="522685"/>
              <a:chOff x="1320404" y="1695061"/>
              <a:chExt cx="820737" cy="522685"/>
            </a:xfrm>
            <a:grpFill/>
          </p:grpSpPr>
          <p:sp>
            <p:nvSpPr>
              <p:cNvPr id="26" name="Freeform 14"/>
              <p:cNvSpPr/>
              <p:nvPr>
                <p:custDataLst>
                  <p:tags r:id="rId29"/>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27" name="Freeform 15"/>
              <p:cNvSpPr/>
              <p:nvPr>
                <p:custDataLst>
                  <p:tags r:id="rId30"/>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28" name="Freeform 16"/>
              <p:cNvSpPr/>
              <p:nvPr>
                <p:custDataLst>
                  <p:tags r:id="rId31"/>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29" name="Freeform 17"/>
              <p:cNvSpPr/>
              <p:nvPr>
                <p:custDataLst>
                  <p:tags r:id="rId32"/>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30" name="Freeform 18"/>
              <p:cNvSpPr/>
              <p:nvPr>
                <p:custDataLst>
                  <p:tags r:id="rId33"/>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31" name="Freeform 19"/>
              <p:cNvSpPr/>
              <p:nvPr>
                <p:custDataLst>
                  <p:tags r:id="rId34"/>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32" name="直接连接符 31"/>
          <p:cNvCxnSpPr/>
          <p:nvPr>
            <p:custDataLst>
              <p:tags r:id="rId35"/>
            </p:custDataLst>
          </p:nvPr>
        </p:nvCxnSpPr>
        <p:spPr>
          <a:xfrm>
            <a:off x="7993694" y="3282162"/>
            <a:ext cx="318198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36"/>
            </p:custDataLst>
          </p:nvPr>
        </p:nvSpPr>
        <p:spPr>
          <a:xfrm>
            <a:off x="8242300" y="2941320"/>
            <a:ext cx="2917825" cy="337185"/>
          </a:xfrm>
          <a:prstGeom prst="rect">
            <a:avLst/>
          </a:prstGeom>
        </p:spPr>
        <p:txBody>
          <a:bodyPr wrap="square">
            <a:spAutoFit/>
          </a:bodyPr>
          <a:p>
            <a:pPr algn="just">
              <a:defRPr/>
            </a:pPr>
            <a:r>
              <a:rPr sz="1600" b="1" dirty="0">
                <a:solidFill>
                  <a:schemeClr val="accent1"/>
                </a:solidFill>
                <a:latin typeface="微软雅黑" panose="020B0503020204020204" charset="-122"/>
                <a:ea typeface="微软雅黑" panose="020B0503020204020204" charset="-122"/>
                <a:cs typeface="微软雅黑" panose="020B0503020204020204" charset="-122"/>
                <a:sym typeface="+mn-ea"/>
              </a:rPr>
              <a:t>3. 语言要求热情，富有感染力</a:t>
            </a:r>
            <a:endParaRPr sz="16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34" name="文本框 164"/>
          <p:cNvSpPr txBox="1"/>
          <p:nvPr>
            <p:custDataLst>
              <p:tags r:id="rId37"/>
            </p:custDataLst>
          </p:nvPr>
        </p:nvSpPr>
        <p:spPr>
          <a:xfrm>
            <a:off x="8211185" y="3272155"/>
            <a:ext cx="2948305" cy="1812925"/>
          </a:xfrm>
          <a:prstGeom prst="rect">
            <a:avLst/>
          </a:prstGeom>
          <a:noFill/>
        </p:spPr>
        <p:txBody>
          <a:bodyPr wrap="square">
            <a:spAutoFit/>
          </a:bodyPr>
          <a:p>
            <a:pPr indent="355600" algn="just" fontAlgn="auto">
              <a:lnSpc>
                <a:spcPct val="14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开幕词的语言要简洁明确，具有较强的感情色彩，富于一定的鼓动性和感染力，要能激发与会者主动参与的热情，生动活泼，热情洋溢。</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wipe(down)">
                                      <p:cBhvr>
                                        <p:cTn id="11" dur="500"/>
                                        <p:tgtEl>
                                          <p:spTgt spid="10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6"/>
                                        </p:tgtEl>
                                        <p:attrNameLst>
                                          <p:attrName>style.visibility</p:attrName>
                                        </p:attrNameLst>
                                      </p:cBhvr>
                                      <p:to>
                                        <p:strVal val="visible"/>
                                      </p:to>
                                    </p:set>
                                    <p:animEffect transition="in" filter="wipe(left)">
                                      <p:cBhvr>
                                        <p:cTn id="15" dur="500"/>
                                        <p:tgtEl>
                                          <p:spTgt spid="116"/>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barn(inVertical)">
                                      <p:cBhvr>
                                        <p:cTn id="19" dur="500"/>
                                        <p:tgtEl>
                                          <p:spTgt spid="117"/>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ppt_x"/>
                                          </p:val>
                                        </p:tav>
                                        <p:tav tm="100000">
                                          <p:val>
                                            <p:strVal val="#ppt_x"/>
                                          </p:val>
                                        </p:tav>
                                      </p:tavLst>
                                    </p:anim>
                                    <p:anim calcmode="lin" valueType="num">
                                      <p:cBhvr additive="base">
                                        <p:cTn id="24" dur="500" fill="hold"/>
                                        <p:tgtEl>
                                          <p:spTgt spid="151"/>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500"/>
                                        <p:tgtEl>
                                          <p:spTgt spid="22"/>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00"/>
                                        <p:tgtEl>
                                          <p:spTgt spid="23"/>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barn(inVertical)">
                                      <p:cBhvr>
                                        <p:cTn id="61" dur="500"/>
                                        <p:tgtEl>
                                          <p:spTgt spid="33"/>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0" fill="hold"/>
                                        <p:tgtEl>
                                          <p:spTgt spid="34"/>
                                        </p:tgtEl>
                                        <p:attrNameLst>
                                          <p:attrName>ppt_x</p:attrName>
                                        </p:attrNameLst>
                                      </p:cBhvr>
                                      <p:tavLst>
                                        <p:tav tm="0">
                                          <p:val>
                                            <p:strVal val="#ppt_x"/>
                                          </p:val>
                                        </p:tav>
                                        <p:tav tm="100000">
                                          <p:val>
                                            <p:strVal val="#ppt_x"/>
                                          </p:val>
                                        </p:tav>
                                      </p:tavLst>
                                    </p:anim>
                                    <p:anim calcmode="lin" valueType="num">
                                      <p:cBhvr additive="base">
                                        <p:cTn id="6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bldLvl="0" animBg="1"/>
      <p:bldP spid="117" grpId="0"/>
      <p:bldP spid="151" grpId="0"/>
      <p:bldP spid="5" grpId="0" bldLvl="0" animBg="1"/>
      <p:bldP spid="20" grpId="0"/>
      <p:bldP spid="21" grpId="0"/>
      <p:bldP spid="22" grpId="0" bldLvl="0" animBg="1"/>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06195" y="1552575"/>
            <a:ext cx="5479415" cy="4192270"/>
          </a:xfrm>
          <a:prstGeom prst="rect">
            <a:avLst/>
          </a:prstGeom>
        </p:spPr>
        <p:txBody>
          <a:bodyPr wrap="square">
            <a:no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二、闭幕词</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（一）闭幕词的定义</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闭幕词是指一些大型会议结束时由有关领导或者德高望重者向会议所做的讲话。闭幕词是对整个会议的总结，同时又是对今后如何贯彻落实会议精神的动员。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（二）闭幕词的分类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7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闭幕词按内容的不同，可以分为侧重性闭幕词和一般性闭幕词两种类型。这一点与开幕词相同。</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7477760" y="1755140"/>
            <a:ext cx="2869565" cy="407670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463405" cy="5740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（三）闭幕词的特点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82" name="Group 38"/>
          <p:cNvGrpSpPr/>
          <p:nvPr>
            <p:custDataLst>
              <p:tags r:id="rId2"/>
            </p:custDataLst>
          </p:nvPr>
        </p:nvGrpSpPr>
        <p:grpSpPr bwMode="auto">
          <a:xfrm>
            <a:off x="6907961" y="2442255"/>
            <a:ext cx="753441" cy="225030"/>
            <a:chOff x="7244862" y="2564012"/>
            <a:chExt cx="1005315" cy="299674"/>
          </a:xfrm>
        </p:grpSpPr>
        <p:cxnSp>
          <p:nvCxnSpPr>
            <p:cNvPr id="83" name="Straight Connector 39"/>
            <p:cNvCxnSpPr/>
            <p:nvPr>
              <p:custDataLst>
                <p:tags r:id="rId3"/>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custDataLst>
                <p:tags r:id="rId4"/>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custDataLst>
              <p:tags r:id="rId5"/>
            </p:custDataLst>
          </p:nvPr>
        </p:nvGrpSpPr>
        <p:grpSpPr bwMode="auto">
          <a:xfrm flipH="1">
            <a:off x="4436966" y="2442255"/>
            <a:ext cx="753441" cy="225030"/>
            <a:chOff x="7244862" y="2564012"/>
            <a:chExt cx="1005315" cy="299674"/>
          </a:xfrm>
        </p:grpSpPr>
        <p:cxnSp>
          <p:nvCxnSpPr>
            <p:cNvPr id="86" name="Straight Connector 42"/>
            <p:cNvCxnSpPr/>
            <p:nvPr>
              <p:custDataLst>
                <p:tags r:id="rId6"/>
              </p:custDataLst>
            </p:nvPr>
          </p:nvCxnSpPr>
          <p:spPr>
            <a:xfrm flipV="1">
              <a:off x="7244862" y="2564012"/>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custDataLst>
                <p:tags r:id="rId7"/>
              </p:custDataLst>
            </p:nvPr>
          </p:nvCxnSpPr>
          <p:spPr>
            <a:xfrm>
              <a:off x="7643494" y="2564012"/>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custDataLst>
              <p:tags r:id="rId8"/>
            </p:custDataLst>
          </p:nvPr>
        </p:nvGrpSpPr>
        <p:grpSpPr bwMode="auto">
          <a:xfrm rot="1354404" flipV="1">
            <a:off x="6324732" y="3893641"/>
            <a:ext cx="753441" cy="225031"/>
            <a:chOff x="7244862" y="2564012"/>
            <a:chExt cx="1005315" cy="299674"/>
          </a:xfrm>
        </p:grpSpPr>
        <p:cxnSp>
          <p:nvCxnSpPr>
            <p:cNvPr id="89" name="Straight Connector 45"/>
            <p:cNvCxnSpPr/>
            <p:nvPr>
              <p:custDataLst>
                <p:tags r:id="rId9"/>
              </p:custDataLst>
            </p:nvPr>
          </p:nvCxnSpPr>
          <p:spPr>
            <a:xfrm flipV="1">
              <a:off x="7243091" y="2565176"/>
              <a:ext cx="393867" cy="299673"/>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custDataLst>
                <p:tags r:id="rId10"/>
              </p:custDataLst>
            </p:nvPr>
          </p:nvCxnSpPr>
          <p:spPr>
            <a:xfrm>
              <a:off x="7642763" y="2565315"/>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custDataLst>
              <p:tags r:id="rId11"/>
            </p:custDataLst>
          </p:nvPr>
        </p:nvGrpSpPr>
        <p:grpSpPr bwMode="auto">
          <a:xfrm rot="-1354404" flipH="1" flipV="1">
            <a:off x="5046384" y="3893641"/>
            <a:ext cx="753441" cy="225031"/>
            <a:chOff x="7244862" y="2564012"/>
            <a:chExt cx="1005315" cy="299674"/>
          </a:xfrm>
        </p:grpSpPr>
        <p:cxnSp>
          <p:nvCxnSpPr>
            <p:cNvPr id="92" name="Straight Connector 48"/>
            <p:cNvCxnSpPr/>
            <p:nvPr>
              <p:custDataLst>
                <p:tags r:id="rId12"/>
              </p:custDataLst>
            </p:nvPr>
          </p:nvCxnSpPr>
          <p:spPr>
            <a:xfrm flipV="1">
              <a:off x="7245168" y="2564320"/>
              <a:ext cx="393867" cy="299674"/>
            </a:xfrm>
            <a:prstGeom prst="line">
              <a:avLst/>
            </a:prstGeom>
            <a:ln w="19050">
              <a:solidFill>
                <a:schemeClr val="accent1"/>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custDataLst>
                <p:tags r:id="rId13"/>
              </p:custDataLst>
            </p:nvPr>
          </p:nvCxnSpPr>
          <p:spPr>
            <a:xfrm>
              <a:off x="7644838" y="2564460"/>
              <a:ext cx="606683" cy="0"/>
            </a:xfrm>
            <a:prstGeom prst="line">
              <a:avLst/>
            </a:prstGeom>
            <a:ln w="19050">
              <a:solidFill>
                <a:schemeClr val="accent1"/>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6" name="TextBox 52"/>
          <p:cNvSpPr txBox="1"/>
          <p:nvPr>
            <p:custDataLst>
              <p:tags r:id="rId14"/>
            </p:custDataLst>
          </p:nvPr>
        </p:nvSpPr>
        <p:spPr>
          <a:xfrm>
            <a:off x="7627620" y="2130425"/>
            <a:ext cx="3016885" cy="1902460"/>
          </a:xfrm>
          <a:prstGeom prst="rect">
            <a:avLst/>
          </a:prstGeom>
          <a:noFill/>
        </p:spPr>
        <p:txBody>
          <a:bodyPr lIns="0" tIns="0" rIns="0" bIns="0">
            <a:noAutofit/>
          </a:bodyPr>
          <a:p>
            <a:pPr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lang="en-US" altLang="zh-CN" sz="16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3. 号召性</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为激励参加会议的全体成员为实现会议提出的各项任务而奋斗，增强与会人员贯彻会议精神的决心和信心，闭幕词的行文要充满热情，语言要坚定有力，富有号召性和鼓动性。</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9" name="TextBox 55"/>
          <p:cNvSpPr txBox="1"/>
          <p:nvPr>
            <p:custDataLst>
              <p:tags r:id="rId15"/>
            </p:custDataLst>
          </p:nvPr>
        </p:nvSpPr>
        <p:spPr>
          <a:xfrm>
            <a:off x="6975475" y="4044315"/>
            <a:ext cx="2734310" cy="946785"/>
          </a:xfrm>
          <a:prstGeom prst="rect">
            <a:avLst/>
          </a:prstGeom>
          <a:noFill/>
        </p:spPr>
        <p:txBody>
          <a:bodyPr wrap="square" lIns="0" tIns="0" rIns="0" bIns="0">
            <a:spAutoFit/>
          </a:bodyPr>
          <a:p>
            <a:pPr defTabSz="1087755">
              <a:lnSpc>
                <a:spcPct val="14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4. 口语化</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defTabSz="1087755">
              <a:lnSpc>
                <a:spcPct val="14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闭幕词要适合口头表达，写作时语言要通俗易懂、生动活泼。</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2" name="TextBox 58"/>
          <p:cNvSpPr txBox="1"/>
          <p:nvPr>
            <p:custDataLst>
              <p:tags r:id="rId16"/>
            </p:custDataLst>
          </p:nvPr>
        </p:nvSpPr>
        <p:spPr>
          <a:xfrm>
            <a:off x="1734185" y="2136775"/>
            <a:ext cx="2760345" cy="1783715"/>
          </a:xfrm>
          <a:prstGeom prst="rect">
            <a:avLst/>
          </a:prstGeom>
          <a:noFill/>
        </p:spPr>
        <p:txBody>
          <a:bodyPr lIns="0" tIns="0" rIns="0" bIns="0">
            <a:no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1. 总结性</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闭幕词是在会议活动的闭幕式上使用的文章，要对会议内容、会议精神和进程进行简要的总结并做出恰当评价，肯定会议的重要结果，强调会议的主要意义和深远影响。</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5" name="TextBox 61"/>
          <p:cNvSpPr txBox="1"/>
          <p:nvPr>
            <p:custDataLst>
              <p:tags r:id="rId17"/>
            </p:custDataLst>
          </p:nvPr>
        </p:nvSpPr>
        <p:spPr>
          <a:xfrm>
            <a:off x="1590675" y="3980180"/>
            <a:ext cx="2987675" cy="1717675"/>
          </a:xfrm>
          <a:prstGeom prst="rect">
            <a:avLst/>
          </a:prstGeom>
          <a:noFill/>
        </p:spPr>
        <p:txBody>
          <a:bodyPr wrap="square" lIns="0" tIns="0" rIns="0" bIns="0">
            <a:spAutoFit/>
          </a:bodyPr>
          <a:p>
            <a:pPr algn="l" defTabSz="1087755">
              <a:lnSpc>
                <a:spcPct val="130000"/>
              </a:lnSpc>
              <a:defRPr/>
            </a:pPr>
            <a:r>
              <a:rPr lang="en-US" altLang="zh-CN" sz="1400" b="1" dirty="0">
                <a:solidFill>
                  <a:schemeClr val="accent2"/>
                </a:solidFill>
                <a:latin typeface="微软雅黑" panose="020B0503020204020204" charset="-122"/>
                <a:ea typeface="微软雅黑" panose="020B0503020204020204" charset="-122"/>
                <a:cs typeface="Open Sans" panose="020B0606030504020204" pitchFamily="34" charset="0"/>
              </a:rPr>
              <a:t>        </a:t>
            </a:r>
            <a:r>
              <a:rPr sz="1600" b="1" dirty="0">
                <a:solidFill>
                  <a:schemeClr val="accent2"/>
                </a:solidFill>
                <a:latin typeface="微软雅黑" panose="020B0503020204020204" charset="-122"/>
                <a:ea typeface="微软雅黑" panose="020B0503020204020204" charset="-122"/>
                <a:cs typeface="Open Sans" panose="020B0606030504020204" pitchFamily="34" charset="0"/>
              </a:rPr>
              <a:t>2. 概括性</a:t>
            </a:r>
            <a:endParaRPr sz="1600" b="1" dirty="0">
              <a:solidFill>
                <a:schemeClr val="accent2"/>
              </a:solidFill>
              <a:latin typeface="微软雅黑" panose="020B0503020204020204" charset="-122"/>
              <a:ea typeface="微软雅黑" panose="020B0503020204020204" charset="-122"/>
              <a:cs typeface="Open Sans" panose="020B0606030504020204" pitchFamily="34" charset="0"/>
            </a:endParaRPr>
          </a:p>
          <a:p>
            <a:pPr algn="l" defTabSz="1087755">
              <a:lnSpc>
                <a:spcPct val="130000"/>
              </a:lnSpc>
              <a:defRPr/>
            </a:pPr>
            <a:r>
              <a:rPr lang="en-US" altLang="zh-CN" sz="1400" dirty="0">
                <a:solidFill>
                  <a:schemeClr val="tx1"/>
                </a:solidFill>
                <a:latin typeface="微软雅黑" panose="020B0503020204020204" charset="-122"/>
                <a:ea typeface="微软雅黑" panose="020B0503020204020204" charset="-122"/>
                <a:cs typeface="Open Sans" panose="020B0606030504020204" pitchFamily="34" charset="0"/>
              </a:rPr>
              <a:t>       </a:t>
            </a:r>
            <a:r>
              <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rPr>
              <a:t>闭幕词应对会议进展情况、完成的议题、取得的成果、提出的会议精神及会议意义等进行高度的概括。因此闭幕词的篇幅一般短小精悍，语言简洁明快。</a:t>
            </a:r>
            <a:endParaRPr lang="zh-CN" altLang="en-US" sz="1400"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custDataLst>
              <p:tags r:id="rId18"/>
            </p:custDataLst>
          </p:nvPr>
        </p:nvGrpSpPr>
        <p:grpSpPr bwMode="auto">
          <a:xfrm>
            <a:off x="4577417" y="2212462"/>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custDataLst>
                  <p:tags r:id="rId19"/>
                </p:custDataLst>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accent2"/>
              </a:solidFill>
              <a:ln w="9525">
                <a:noFill/>
                <a:round/>
              </a:ln>
            </p:spPr>
            <p:txBody>
              <a:bodyPr/>
              <a:p>
                <a:pPr defTabSz="685165">
                  <a:defRPr/>
                </a:pPr>
                <a:endParaRPr lang="en-US" sz="1800" dirty="0">
                  <a:latin typeface="+mn-lt"/>
                </a:endParaRPr>
              </a:p>
            </p:txBody>
          </p:sp>
          <p:sp>
            <p:nvSpPr>
              <p:cNvPr id="108" name="Freeform 6"/>
              <p:cNvSpPr>
                <a:spLocks noEditPoints="1"/>
              </p:cNvSpPr>
              <p:nvPr>
                <p:custDataLst>
                  <p:tags r:id="rId20"/>
                </p:custDataLst>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accent1"/>
              </a:solidFill>
              <a:ln w="9525">
                <a:noFill/>
                <a:round/>
              </a:ln>
            </p:spPr>
            <p:txBody>
              <a:bodyPr/>
              <a:p>
                <a:pPr defTabSz="685165">
                  <a:defRPr/>
                </a:pPr>
                <a:endParaRPr lang="en-US" sz="1800" dirty="0">
                  <a:latin typeface="+mn-lt"/>
                </a:endParaRPr>
              </a:p>
            </p:txBody>
          </p:sp>
          <p:sp>
            <p:nvSpPr>
              <p:cNvPr id="109" name="Freeform 7"/>
              <p:cNvSpPr>
                <a:spLocks noEditPoints="1"/>
              </p:cNvSpPr>
              <p:nvPr>
                <p:custDataLst>
                  <p:tags r:id="rId21"/>
                </p:custDataLst>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accent2"/>
              </a:solidFill>
              <a:ln w="9525">
                <a:noFill/>
                <a:round/>
              </a:ln>
            </p:spPr>
            <p:txBody>
              <a:bodyPr/>
              <a:p>
                <a:pPr defTabSz="685165">
                  <a:defRPr/>
                </a:pPr>
                <a:endParaRPr lang="en-US" sz="1800" dirty="0">
                  <a:latin typeface="+mn-lt"/>
                </a:endParaRPr>
              </a:p>
            </p:txBody>
          </p:sp>
          <p:sp>
            <p:nvSpPr>
              <p:cNvPr id="110" name="Freeform 8"/>
              <p:cNvSpPr>
                <a:spLocks noEditPoints="1"/>
              </p:cNvSpPr>
              <p:nvPr>
                <p:custDataLst>
                  <p:tags r:id="rId22"/>
                </p:custDataLst>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accent1"/>
              </a:solidFill>
              <a:ln w="9525">
                <a:noFill/>
                <a:round/>
              </a:ln>
            </p:spPr>
            <p:txBody>
              <a:bodyPr/>
              <a:p>
                <a:pPr defTabSz="685165">
                  <a:defRPr/>
                </a:pPr>
                <a:endParaRPr lang="en-US" sz="1800" dirty="0">
                  <a:latin typeface="+mn-lt"/>
                </a:endParaRPr>
              </a:p>
            </p:txBody>
          </p:sp>
          <p:sp>
            <p:nvSpPr>
              <p:cNvPr id="111" name="Freeform 9"/>
              <p:cNvSpPr>
                <a:spLocks noEditPoints="1"/>
              </p:cNvSpPr>
              <p:nvPr>
                <p:custDataLst>
                  <p:tags r:id="rId23"/>
                </p:custDataLst>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sp>
            <p:nvSpPr>
              <p:cNvPr id="112" name="Freeform 10"/>
              <p:cNvSpPr>
                <a:spLocks noEditPoints="1"/>
              </p:cNvSpPr>
              <p:nvPr>
                <p:custDataLst>
                  <p:tags r:id="rId24"/>
                </p:custDataLst>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p>
                <a:pPr defTabSz="685165">
                  <a:defRPr/>
                </a:pPr>
                <a:endParaRPr lang="en-US" sz="1800" dirty="0">
                  <a:latin typeface="+mn-lt"/>
                </a:endParaRPr>
              </a:p>
            </p:txBody>
          </p:sp>
        </p:grpSp>
        <p:sp>
          <p:nvSpPr>
            <p:cNvPr id="35857" name="Shape 1094"/>
            <p:cNvSpPr/>
            <p:nvPr>
              <p:custDataLst>
                <p:tags r:id="rId25"/>
              </p:custDataLst>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58" name="Freeform 62"/>
            <p:cNvSpPr>
              <a:spLocks noEditPoints="1"/>
            </p:cNvSpPr>
            <p:nvPr>
              <p:custDataLst>
                <p:tags r:id="rId26"/>
              </p:custDataLst>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1800"/>
            </a:p>
          </p:txBody>
        </p:sp>
        <p:sp>
          <p:nvSpPr>
            <p:cNvPr id="35859" name="Shape 1090"/>
            <p:cNvSpPr/>
            <p:nvPr>
              <p:custDataLst>
                <p:tags r:id="rId27"/>
              </p:custDataLst>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sp>
          <p:nvSpPr>
            <p:cNvPr id="35860" name="Shape 1687"/>
            <p:cNvSpPr/>
            <p:nvPr>
              <p:custDataLst>
                <p:tags r:id="rId28"/>
              </p:custDataLst>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p>
              <a:endParaRPr lang="zh-CN" altLang="en-US" sz="1800"/>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fade">
                                      <p:cBhvr>
                                        <p:cTn id="11" dur="500"/>
                                        <p:tgtEl>
                                          <p:spTgt spid="106"/>
                                        </p:tgtEl>
                                      </p:cBhvr>
                                    </p:animEffect>
                                    <p:anim calcmode="lin" valueType="num">
                                      <p:cBhvr>
                                        <p:cTn id="12" dur="500" fill="hold"/>
                                        <p:tgtEl>
                                          <p:spTgt spid="106"/>
                                        </p:tgtEl>
                                        <p:attrNameLst>
                                          <p:attrName>ppt_x</p:attrName>
                                        </p:attrNameLst>
                                      </p:cBhvr>
                                      <p:tavLst>
                                        <p:tav tm="0">
                                          <p:val>
                                            <p:strVal val="#ppt_x"/>
                                          </p:val>
                                        </p:tav>
                                        <p:tav tm="100000">
                                          <p:val>
                                            <p:strVal val="#ppt_x"/>
                                          </p:val>
                                        </p:tav>
                                      </p:tavLst>
                                    </p:anim>
                                    <p:anim calcmode="lin" valueType="num">
                                      <p:cBhvr>
                                        <p:cTn id="13" dur="450" decel="100000" fill="hold"/>
                                        <p:tgtEl>
                                          <p:spTgt spid="106"/>
                                        </p:tgtEl>
                                        <p:attrNameLst>
                                          <p:attrName>ppt_y</p:attrName>
                                        </p:attrNameLst>
                                      </p:cBhvr>
                                      <p:tavLst>
                                        <p:tav tm="0">
                                          <p:val>
                                            <p:strVal val="#ppt_y+1"/>
                                          </p:val>
                                        </p:tav>
                                        <p:tav tm="100000">
                                          <p:val>
                                            <p:strVal val="#ppt_y-.03"/>
                                          </p:val>
                                        </p:tav>
                                      </p:tavLst>
                                    </p:anim>
                                    <p:anim calcmode="lin" valueType="num">
                                      <p:cBhvr>
                                        <p:cTn id="14"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85"/>
                                        </p:tgtEl>
                                        <p:attrNameLst>
                                          <p:attrName>style.visibility</p:attrName>
                                        </p:attrNameLst>
                                      </p:cBhvr>
                                      <p:to>
                                        <p:strVal val="visible"/>
                                      </p:to>
                                    </p:set>
                                    <p:animEffect transition="in" filter="wipe(right)">
                                      <p:cBhvr>
                                        <p:cTn id="18" dur="500"/>
                                        <p:tgtEl>
                                          <p:spTgt spid="8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left)">
                                      <p:cBhvr>
                                        <p:cTn id="22" dur="500"/>
                                        <p:tgtEl>
                                          <p:spTgt spid="82"/>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up)">
                                      <p:cBhvr>
                                        <p:cTn id="26" dur="500"/>
                                        <p:tgtEl>
                                          <p:spTgt spid="91"/>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up)">
                                      <p:cBhvr>
                                        <p:cTn id="3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3"/>
          <p:cNvPicPr>
            <a:picLocks noChangeAspect="1"/>
          </p:cNvPicPr>
          <p:nvPr>
            <p:custDataLst>
              <p:tags r:id="rId1"/>
            </p:custDataLst>
          </p:nvPr>
        </p:nvPicPr>
        <p:blipFill>
          <a:blip r:embed="rId2"/>
          <a:stretch>
            <a:fillRect/>
          </a:stretch>
        </p:blipFill>
        <p:spPr>
          <a:xfrm>
            <a:off x="7978140" y="4505960"/>
            <a:ext cx="3618865" cy="18135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201420" y="1484630"/>
            <a:ext cx="9411335" cy="4690110"/>
          </a:xfrm>
          <a:prstGeom prst="rect">
            <a:avLst/>
          </a:prstGeom>
        </p:spPr>
        <p:txBody>
          <a:bodyPr wrap="square">
            <a:no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（四）闭幕词的结构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首部</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首部包括标题和称谓两项。标题的写法与开幕词基本相同。称谓顶格写，应根据会议的性质和与会人身份而定，如“女士们、先生们”“各位来宾”“朋友们”或“各位代表”“各位同学”“同学们”等，如有特邀嘉宾，可写作“尊敬的 ×× 先生、各位代表、朋友们”等。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正文包括开头、主体和结尾三部分。开头在标题和称谓之后，另起一段首先说明会议已经完成预定任务，现在就要闭幕了；然后概述会议的进行情况，恰当地评价会议的收获、意义及影响。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体是闭幕词的核心，通常要写明会议所完成的任务、对会议的评价、会议的重要性和深远意义、向与会人员提出贯彻会议精神的基本要求等。一般来说，这几方面的内容都不能少，而且顺序是基本不变的。结尾用于宣布会议结束，一般先提出希望、表示祝愿等，然后宣布会议闭幕。</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闭幕词出现在会议终了时，因此内容要与开幕词前后呼应、首尾衔接。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结束语</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0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结束语用以宣布会议或活动结束，通常只有一句话：“现在，我宣布：×××× 大会闭幕。”要与开幕词相呼应，显示大会开得很圆满、很成功。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3" name="文本框 2"/>
          <p:cNvSpPr txBox="1"/>
          <p:nvPr/>
        </p:nvSpPr>
        <p:spPr>
          <a:xfrm>
            <a:off x="1664335" y="2016760"/>
            <a:ext cx="4262755" cy="2186305"/>
          </a:xfrm>
          <a:prstGeom prst="rect">
            <a:avLst/>
          </a:prstGeom>
          <a:noFill/>
        </p:spPr>
        <p:txBody>
          <a:bodyPr wrap="square" rtlCol="0" anchor="t">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（五）闭幕词的写作要求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闭幕词要与开幕词前后呼应、首尾衔接，为大会画上一个圆满的句号。篇幅要短小，语言要热情，内容要简洁，行文既要有高度的概括性，又要富有感染力。</a:t>
            </a:r>
            <a:endParaRPr sz="16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descr="左1"/>
          <p:cNvPicPr>
            <a:picLocks noChangeAspect="1"/>
          </p:cNvPicPr>
          <p:nvPr>
            <p:custDataLst>
              <p:tags r:id="rId1"/>
            </p:custDataLst>
          </p:nvPr>
        </p:nvPicPr>
        <p:blipFill>
          <a:blip r:embed="rId2"/>
          <a:stretch>
            <a:fillRect/>
          </a:stretch>
        </p:blipFill>
        <p:spPr>
          <a:xfrm>
            <a:off x="609600" y="3879850"/>
            <a:ext cx="3562985" cy="2427605"/>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7663815" y="1798320"/>
            <a:ext cx="2839085" cy="1900555"/>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7663815" y="3949700"/>
            <a:ext cx="2839720" cy="190055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3879850"/>
            <a:ext cx="3562985" cy="242760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370965" y="1921510"/>
            <a:ext cx="4017645" cy="306959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三、欢迎词</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（一）欢迎词的概念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欢迎词是在迎接宾客的仪式上或开会、举办宴会开始时，主人对宾客或会议代表的到来，表示热烈欢迎的讲话稿。</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a:blip r:embed="rId5"/>
          <a:stretch>
            <a:fillRect/>
          </a:stretch>
        </p:blipFill>
        <p:spPr>
          <a:xfrm>
            <a:off x="5782945" y="1633220"/>
            <a:ext cx="5449570" cy="36455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3" name="矩形 2"/>
          <p:cNvSpPr/>
          <p:nvPr>
            <p:custDataLst>
              <p:tags r:id="rId1"/>
            </p:custDataLst>
          </p:nvPr>
        </p:nvSpPr>
        <p:spPr>
          <a:xfrm>
            <a:off x="1664335" y="1554480"/>
            <a:ext cx="6614795" cy="434530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（二）欢迎词的特点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欢愉性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欢迎词是致辞人对所办活动的“定调”发言，一般表达活动举办方对嘉宾热忱、真诚的问候，总是充满了欢乐、祥和的内容。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口语化</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欢迎词为主人在宾客相聚的现场对客人发表的讲话，主人可以持稿，宾客通常就是侧耳倾听，因此，无论是表达方式，还是用词用语，都要照顾宾客“耳听”特点，以口语化的表述为主。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09600" y="3879850"/>
            <a:ext cx="3562985" cy="2427605"/>
          </a:xfrm>
          <a:prstGeom prst="rect">
            <a:avLst/>
          </a:prstGeom>
        </p:spPr>
      </p:pic>
      <p:pic>
        <p:nvPicPr>
          <p:cNvPr id="5" name="图片 4"/>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30000" r="30000"/>
          <a:stretch>
            <a:fillRect/>
          </a:stretch>
        </p:blipFill>
        <p:spPr>
          <a:xfrm>
            <a:off x="8682990" y="1484619"/>
            <a:ext cx="2494212" cy="41570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3" name="矩形 2"/>
          <p:cNvSpPr/>
          <p:nvPr>
            <p:custDataLst>
              <p:tags r:id="rId1"/>
            </p:custDataLst>
          </p:nvPr>
        </p:nvSpPr>
        <p:spPr>
          <a:xfrm>
            <a:off x="2477135" y="2533015"/>
            <a:ext cx="6788785" cy="24409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微软雅黑" panose="020B0503020204020204" charset="-122"/>
              </a:rPr>
              <a:t>假如以学长的名义和你所在学校校长的名义拟写一份欢迎新生入学的欢迎词，你觉得两份欢迎词需要注意不同的地方有哪些？与同学交流讨论后举例说明。</a:t>
            </a:r>
            <a:endParaRPr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09600" y="3879850"/>
            <a:ext cx="3562985" cy="2427605"/>
          </a:xfrm>
          <a:prstGeom prst="rect">
            <a:avLst/>
          </a:prstGeom>
        </p:spPr>
      </p:pic>
      <p:pic>
        <p:nvPicPr>
          <p:cNvPr id="4" name="图片 3" descr="33"/>
          <p:cNvPicPr>
            <a:picLocks noChangeAspect="1"/>
          </p:cNvPicPr>
          <p:nvPr>
            <p:custDataLst>
              <p:tags r:id="rId4"/>
            </p:custDataLst>
          </p:nvPr>
        </p:nvPicPr>
        <p:blipFill>
          <a:blip r:embed="rId5"/>
          <a:stretch>
            <a:fillRect/>
          </a:stretch>
        </p:blipFill>
        <p:spPr>
          <a:xfrm>
            <a:off x="7978140" y="4505960"/>
            <a:ext cx="3618865" cy="181356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9022715" y="5029200"/>
            <a:ext cx="2574290" cy="1290320"/>
          </a:xfrm>
          <a:prstGeom prst="rect">
            <a:avLst/>
          </a:prstGeom>
        </p:spPr>
      </p:pic>
      <p:pic>
        <p:nvPicPr>
          <p:cNvPr id="7" name="图片 6" descr="左1"/>
          <p:cNvPicPr>
            <a:picLocks noChangeAspect="1"/>
          </p:cNvPicPr>
          <p:nvPr>
            <p:custDataLst>
              <p:tags r:id="rId3"/>
            </p:custDataLst>
          </p:nvPr>
        </p:nvPicPr>
        <p:blipFill>
          <a:blip r:embed="rId4"/>
          <a:stretch>
            <a:fillRect/>
          </a:stretch>
        </p:blipFill>
        <p:spPr>
          <a:xfrm>
            <a:off x="609600" y="4631055"/>
            <a:ext cx="2459990" cy="167640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zh-CN" altLang="en-US" sz="2400">
                  <a:solidFill>
                    <a:schemeClr val="accent1"/>
                  </a:solidFill>
                  <a:sym typeface="+mn-ea"/>
                </a:rPr>
                <a:t>学长欢迎新生的欢迎词</a:t>
              </a:r>
              <a:endParaRPr lang="en-US" altLang="zh-CN" sz="2400" dirty="0">
                <a:solidFill>
                  <a:srgbClr val="418783"/>
                </a:solidFill>
                <a:cs typeface="+mn-ea"/>
                <a:sym typeface="+mn-lt"/>
              </a:endParaRPr>
            </a:p>
          </p:txBody>
        </p:sp>
      </p:grpSp>
      <p:sp>
        <p:nvSpPr>
          <p:cNvPr id="3" name="矩形 2"/>
          <p:cNvSpPr/>
          <p:nvPr>
            <p:custDataLst>
              <p:tags r:id="rId5"/>
            </p:custDataLst>
          </p:nvPr>
        </p:nvSpPr>
        <p:spPr>
          <a:xfrm>
            <a:off x="1568450" y="1554480"/>
            <a:ext cx="8968740" cy="4528820"/>
          </a:xfrm>
          <a:prstGeom prst="rect">
            <a:avLst/>
          </a:prstGeom>
        </p:spPr>
        <p:txBody>
          <a:bodyPr wrap="square">
            <a:noAutofit/>
          </a:bodyPr>
          <a:p>
            <a:pPr indent="0" algn="just" fontAlgn="auto">
              <a:lnSpc>
                <a:spcPct val="110000"/>
              </a:lnSpc>
              <a:spcAft>
                <a:spcPts val="600"/>
              </a:spcAft>
            </a:pPr>
            <a:r>
              <a:rPr lang="zh-CN" altLang="en-US" sz="1600">
                <a:sym typeface="+mn-ea"/>
              </a:rPr>
              <a:t>亲爱的同学们：</a:t>
            </a:r>
            <a:endParaRPr lang="zh-CN" altLang="en-US" sz="1600">
              <a:sym typeface="+mn-ea"/>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你们好！在这美好的金秋时节，我们怀着无比激动的心情迎来了新一届的同学。首先，我要代表我们的学校，对你们的到来表示最热烈的欢迎！</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作为学长，我想告诉你们，大学生活是一场全新的旅程，它充满了未知和挑战，但也充满了机遇和希望。在这里，你们将有机会学习到丰富的知识和技能，结交到志同道合的朋友，体验到前所未有的快乐和充实。这是一个充满热情、友爱和追求的地方，一个可以让你充分发挥潜力、追逐梦想的天地。</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在这里，你们将成为xxx大学的一部分，我们将一起享受学习的乐趣，一起面对挑战，一起创造属于我们的美好记忆。学院有着悠久的历史和独特的办学理念，致力于培养具有全面素质的人才。在这里，你们将感受到家的温暖，感受到老师的关怀，感受到同学们的支持。</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最后，我希望你们珍惜这份来之不易的机会，用勤奋和毅力书写自己的人生篇章。大学生活不仅是知识的积累，更是心灵的历练。愿你们在大学四年里，不仅学到真知灼见，更懂得感恩和付出；不仅拥有专业知识，更具备高尚的人格品质。让我们携手并肩，共同成长，共同进步！</a:t>
            </a:r>
            <a:endParaRPr lang="zh-CN" altLang="en-US" sz="1600"/>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lang="zh-CN" altLang="en-US" sz="1600">
                <a:sym typeface="+mn-ea"/>
              </a:rPr>
              <a:t>再次感谢你们的选择，欢迎你们来到xxx大学，成为我们大家庭中的一员！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4832350"/>
            <a:ext cx="2164715" cy="147510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zh-CN" altLang="en-US" sz="2400" dirty="0">
                  <a:solidFill>
                    <a:srgbClr val="418783"/>
                  </a:solidFill>
                  <a:cs typeface="+mn-ea"/>
                  <a:sym typeface="+mn-lt"/>
                </a:rPr>
                <a:t>校长</a:t>
              </a:r>
              <a:r>
                <a:rPr lang="en-US" altLang="zh-CN" sz="2400" dirty="0">
                  <a:solidFill>
                    <a:srgbClr val="418783"/>
                  </a:solidFill>
                  <a:cs typeface="+mn-ea"/>
                  <a:sym typeface="+mn-lt"/>
                </a:rPr>
                <a:t>欢迎</a:t>
              </a:r>
              <a:r>
                <a:rPr lang="zh-CN" altLang="en-US" sz="2400" dirty="0">
                  <a:solidFill>
                    <a:srgbClr val="418783"/>
                  </a:solidFill>
                  <a:cs typeface="+mn-ea"/>
                  <a:sym typeface="+mn-lt"/>
                </a:rPr>
                <a:t>新生的欢迎词</a:t>
              </a:r>
              <a:endParaRPr lang="en-US" altLang="zh-CN" sz="2400" dirty="0">
                <a:solidFill>
                  <a:srgbClr val="418783"/>
                </a:solidFill>
                <a:cs typeface="+mn-ea"/>
                <a:sym typeface="+mn-lt"/>
              </a:endParaRPr>
            </a:p>
          </p:txBody>
        </p:sp>
      </p:grpSp>
      <p:sp>
        <p:nvSpPr>
          <p:cNvPr id="3" name="矩形 2"/>
          <p:cNvSpPr/>
          <p:nvPr>
            <p:custDataLst>
              <p:tags r:id="rId3"/>
            </p:custDataLst>
          </p:nvPr>
        </p:nvSpPr>
        <p:spPr>
          <a:xfrm>
            <a:off x="1276985" y="1484630"/>
            <a:ext cx="9584055" cy="5306060"/>
          </a:xfrm>
          <a:prstGeom prst="rect">
            <a:avLst/>
          </a:prstGeom>
        </p:spPr>
        <p:txBody>
          <a:bodyPr wrap="square">
            <a:noAutofit/>
          </a:bodyPr>
          <a:p>
            <a:pPr indent="0" algn="just" fontAlgn="auto">
              <a:lnSpc>
                <a:spcPct val="110000"/>
              </a:lnSpc>
              <a:spcAft>
                <a:spcPts val="600"/>
              </a:spcAft>
            </a:pPr>
            <a:r>
              <a:rPr sz="1600" dirty="0">
                <a:solidFill>
                  <a:schemeClr val="tx1"/>
                </a:solidFill>
                <a:latin typeface="微软雅黑" panose="020B0503020204020204" charset="-122"/>
                <a:ea typeface="微软雅黑" panose="020B0503020204020204" charset="-122"/>
                <a:cs typeface="微软雅黑" panose="020B0503020204020204" charset="-122"/>
              </a:rPr>
              <a:t>各位老师、各位家长、各位来宾，亲爱的同学们</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大家上午好!</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今天，来自全国各地的5450名本科生、838名研究生，和来自俄罗斯、乌克兰、韩国的20名留学生来到安徽财经大学，成为这里的新主人。我代表全校师生员工，对你们的到来表示热烈的欢迎，祝愿你们在安财扬起理想的风帆，挥洒绚烂的青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同学们，此时此刻，我能够真切地感受到你们心中的喜悦和激动。近年来，安徽财经大学各项事业快速发展，知名度和美誉度不断提高，招生质量稳步提升。今年，我校在安徽的文理科最低投档线分别超出一本线32分和38分，在省内高校中分列第二和第三，录取分数线再创新高。研究生录取人数也创历史新高。你们的成功来之不易，祝贺你们通过自己的努力成为安财的一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亲爱的同学们，从今天起，你们将在美丽的龙子湖畔开启新的人生旅程。长期得益于徽商精神和准河文化熏陶的安徽财经大学，在实践中坚持“诚信立人、博学立人、求知立人、笃行立人”，并逐步构建起“知识探究、能力提升、素质培养、人格养成”四位一体的育人体系，让同学们在“诚信博学，知行统一”校训精神中成长成才。经过几代人艰苦创业和努力奋斗的安徽财经大学，励精图治，奋发进取，58年来为国家和地方经济社会发展输送了数以万计的经济管理和相关专业人才，他们在各自的专业领域发光发热、美誉满载。在座的你们，也将继续传承安财精神，将来在更大的舞台上崭露头角、努力拼搏、改变世界</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err="1">
                  <a:solidFill>
                    <a:srgbClr val="418783"/>
                  </a:solidFill>
                  <a:cs typeface="+mn-ea"/>
                  <a:sym typeface="+mn-lt"/>
                </a:rPr>
                <a:t>项目概述</a:t>
              </a:r>
              <a:endParaRPr lang="en-US" altLang="zh-CN" sz="2400" dirty="0" err="1">
                <a:solidFill>
                  <a:srgbClr val="418783"/>
                </a:solidFill>
                <a:cs typeface="+mn-ea"/>
                <a:sym typeface="+mn-lt"/>
              </a:endParaRPr>
            </a:p>
          </p:txBody>
        </p:sp>
      </p:grpSp>
      <p:sp>
        <p:nvSpPr>
          <p:cNvPr id="12" name="矩形 11"/>
          <p:cNvSpPr/>
          <p:nvPr>
            <p:custDataLst>
              <p:tags r:id="rId1"/>
            </p:custDataLst>
          </p:nvPr>
        </p:nvSpPr>
        <p:spPr>
          <a:xfrm>
            <a:off x="4911090" y="1484630"/>
            <a:ext cx="5913755" cy="4461510"/>
          </a:xfrm>
          <a:prstGeom prst="rect">
            <a:avLst/>
          </a:prstGeom>
        </p:spPr>
        <p:txBody>
          <a:bodyPr wrap="square">
            <a:noAutofit/>
          </a:bodyPr>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礼仪应用文指的是在公共活动或人际交往过程中经常使用的一种书面表达形式，常见的有请柬、聘书、开幕词、闭幕词、欢迎词、欢送词、讣告、悼词等。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礼仪应用文，应当准确、适当地表达出礼仪要求，根据不同的时机和对象，力求写得恰如其分、恰到好处。有时候，还可根据具体情况写进一定的实质内容，以便达到更好的效果。文书中涉及的时间、地点和其他有关资料，均应经过核对，做到翔实可靠。不应把礼仪文书仅仅视为“应景文章”。</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本项目我们将学习各类礼仪应用文的概念、特点、写作格式，掌握几种常见的礼仪应用文的写作方法，从而具备较强的礼仪应用文理论知识和撰写能力。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0000" t="16667" r="10000" b="16667"/>
          <a:stretch>
            <a:fillRect/>
          </a:stretch>
        </p:blipFill>
        <p:spPr>
          <a:xfrm>
            <a:off x="1664374" y="1686560"/>
            <a:ext cx="2877464" cy="35968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4832350"/>
            <a:ext cx="2164715" cy="147510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zh-CN" altLang="en-US" sz="2400" dirty="0">
                  <a:solidFill>
                    <a:srgbClr val="418783"/>
                  </a:solidFill>
                  <a:cs typeface="+mn-ea"/>
                  <a:sym typeface="+mn-lt"/>
                </a:rPr>
                <a:t>校长</a:t>
              </a:r>
              <a:r>
                <a:rPr lang="en-US" altLang="zh-CN" sz="2400" dirty="0">
                  <a:solidFill>
                    <a:srgbClr val="418783"/>
                  </a:solidFill>
                  <a:cs typeface="+mn-ea"/>
                  <a:sym typeface="+mn-lt"/>
                </a:rPr>
                <a:t>欢迎</a:t>
              </a:r>
              <a:r>
                <a:rPr lang="zh-CN" altLang="en-US" sz="2400" dirty="0">
                  <a:solidFill>
                    <a:srgbClr val="418783"/>
                  </a:solidFill>
                  <a:cs typeface="+mn-ea"/>
                  <a:sym typeface="+mn-lt"/>
                </a:rPr>
                <a:t>新生的欢迎词</a:t>
              </a:r>
              <a:endParaRPr lang="en-US" altLang="zh-CN" sz="2400" dirty="0">
                <a:solidFill>
                  <a:srgbClr val="418783"/>
                </a:solidFill>
                <a:cs typeface="+mn-ea"/>
                <a:sym typeface="+mn-lt"/>
              </a:endParaRPr>
            </a:p>
          </p:txBody>
        </p:sp>
      </p:grpSp>
      <p:sp>
        <p:nvSpPr>
          <p:cNvPr id="5" name="文本框 4"/>
          <p:cNvSpPr txBox="1"/>
          <p:nvPr>
            <p:custDataLst>
              <p:tags r:id="rId3"/>
            </p:custDataLst>
          </p:nvPr>
        </p:nvSpPr>
        <p:spPr>
          <a:xfrm>
            <a:off x="1130300" y="1414145"/>
            <a:ext cx="9931400" cy="4449445"/>
          </a:xfrm>
          <a:prstGeom prst="rect">
            <a:avLst/>
          </a:prstGeom>
          <a:noFill/>
        </p:spPr>
        <p:txBody>
          <a:bodyPr wrap="square" rtlCol="0" anchor="t">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同学们，你们如何度过在安财的学习生涯，将对你们未来的人生有着重要的影响。我相信，未来的几年，你们会经历安财新的变化，感受更好的安财。我更希望，未来的几年，你们能在已具备的优秀素质基础上，不断充实自己的头脑，不断完善自己的品行，努力成为更好的自己。</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charset="-122"/>
                <a:ea typeface="微软雅黑" panose="020B0503020204020204" charset="-122"/>
                <a:cs typeface="微软雅黑" panose="020B0503020204020204" charset="-122"/>
                <a:sym typeface="+mn-ea"/>
              </a:rPr>
              <a:t>你们要拥有坚强品质。相信很多同学最近都被一封名为《人生实苦，但请你足够相信》的文章深深打动，那是今年清华大学给残疾考生魏祥的回信。在这封回信中，触动我们的不仅仅是一所大学对孩子的关爱和对情怀的坚守，更源于魏详同学自身的坚韧顽强、百折不挠、追求卓越的崇高精神。事实上，坚强不仅是个人的品行、文化特质，更是民族品格、国家脊梁，从积贫积弱的旧中国到引领世界经济新发展的第二大经济体，一部中国近现代史就是大写的“坚强”。坚强成就生命的高度，是否具备坚强的品质决定了你的人生能走多远。</a:t>
            </a:r>
            <a:endParaRPr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cs typeface="微软雅黑" panose="020B0503020204020204" charset="-122"/>
                <a:sym typeface="+mn-ea"/>
              </a:rPr>
              <a:t>你们要注重文明修养。文明是一种修养，也是一种责任。诸位同学在来校报到时，必定能看到沿途干净整洁的街道和龙湖大桥两岸宁静辽阔的湖面。在同学们喜庆的入学之季，恰是美丽的珠城蚌埠迎来争创全国文明城市最后测评验收的关键时期。你们作为新一代的安财人，是安财最崭新的名片，你们的一言一行，关乎着安财的荣誉，关乎着一座城市的荣誉。事实上，注重文明修养也是“知行统一”的直观体现。文明素养绝不是一朝一夕形成，而是一种良好习惯的积累，我们要以文明行为标准要求自己多一些陋习收敛，多一些换位思考，铸造良好的品德修养，构建和谐的人文环境，这些都是我们进行更深层次学习的有力保证。</a:t>
            </a:r>
            <a:endParaRPr lang="zh-CN" altLang="en-US" sz="1600" dirty="0">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endParaRPr lang="zh-CN" altLang="en-US" sz="1600" dirty="0">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4832350"/>
            <a:ext cx="2164715" cy="147510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zh-CN" altLang="en-US" sz="2400" dirty="0">
                  <a:solidFill>
                    <a:srgbClr val="418783"/>
                  </a:solidFill>
                  <a:cs typeface="+mn-ea"/>
                  <a:sym typeface="+mn-lt"/>
                </a:rPr>
                <a:t>校长</a:t>
              </a:r>
              <a:r>
                <a:rPr lang="en-US" altLang="zh-CN" sz="2400" dirty="0">
                  <a:solidFill>
                    <a:srgbClr val="418783"/>
                  </a:solidFill>
                  <a:cs typeface="+mn-ea"/>
                  <a:sym typeface="+mn-lt"/>
                </a:rPr>
                <a:t>欢迎</a:t>
              </a:r>
              <a:r>
                <a:rPr lang="zh-CN" altLang="en-US" sz="2400" dirty="0">
                  <a:solidFill>
                    <a:srgbClr val="418783"/>
                  </a:solidFill>
                  <a:cs typeface="+mn-ea"/>
                  <a:sym typeface="+mn-lt"/>
                </a:rPr>
                <a:t>新生的欢迎词</a:t>
              </a:r>
              <a:endParaRPr lang="en-US" altLang="zh-CN" sz="2400" dirty="0">
                <a:solidFill>
                  <a:srgbClr val="418783"/>
                </a:solidFill>
                <a:cs typeface="+mn-ea"/>
                <a:sym typeface="+mn-lt"/>
              </a:endParaRPr>
            </a:p>
          </p:txBody>
        </p:sp>
      </p:grpSp>
      <p:sp>
        <p:nvSpPr>
          <p:cNvPr id="3" name="矩形 2"/>
          <p:cNvSpPr/>
          <p:nvPr>
            <p:custDataLst>
              <p:tags r:id="rId3"/>
            </p:custDataLst>
          </p:nvPr>
        </p:nvSpPr>
        <p:spPr>
          <a:xfrm>
            <a:off x="1276985" y="1484630"/>
            <a:ext cx="9584055" cy="4580890"/>
          </a:xfrm>
          <a:prstGeom prst="rect">
            <a:avLst/>
          </a:prstGeom>
        </p:spPr>
        <p:txBody>
          <a:bodyPr wrap="square">
            <a:noAutofit/>
          </a:bodyPr>
          <a:p>
            <a:pPr indent="406400" algn="just" fontAlgn="auto">
              <a:lnSpc>
                <a:spcPct val="120000"/>
              </a:lnSpc>
              <a:spcAft>
                <a:spcPts val="600"/>
              </a:spcAft>
            </a:pPr>
            <a:r>
              <a:rPr lang="zh-CN" altLang="en-US" sz="1600" dirty="0">
                <a:latin typeface="微软雅黑" panose="020B0503020204020204" charset="-122"/>
                <a:ea typeface="微软雅黑" panose="020B0503020204020204" charset="-122"/>
                <a:cs typeface="微软雅黑" panose="020B0503020204020204" charset="-122"/>
                <a:sym typeface="+mn-ea"/>
              </a:rPr>
              <a:t>你们要永保学习心态。“仰之弥高，钻之弥坚。相信大家都是带着学习的期待进入安财的。在末来的学习中，希望你们牢记进校时的目标，不忘初心，坚持内心的标准，沉下心来深度学习，做终身学习的践行者。在安财，陪伴你们的有严谨治学的老师、有风华正茂的同学、还有瀚如烟海的书籍。你们可以向老师虚心求教、与同学进行思想交流、在经典书籍中潜心钻研，持之以恒的坚持会让若干年后的你们看到全新的自己。学习的道路是无止境的，不断前行才能成就精彩的人生。在今年6月的安财毕业生里，我校就出现了全部被英国巴斯大学录取的“学霸寝室”，引起了广泛的关注和积极的影响。还有大批被北京大学、中国人民大学等国内知名大学录取的你们的学长学姐们，他们对学习的热情，对知识的探求，都可以成为你们努力的方向。</a:t>
            </a:r>
            <a:endParaRPr lang="zh-CN" altLang="en-US" sz="1600" dirty="0">
              <a:latin typeface="微软雅黑" panose="020B0503020204020204" charset="-122"/>
              <a:ea typeface="微软雅黑" panose="020B0503020204020204" charset="-122"/>
              <a:cs typeface="微软雅黑" panose="020B0503020204020204" charset="-122"/>
              <a:sym typeface="+mn-ea"/>
            </a:endParaRPr>
          </a:p>
          <a:p>
            <a:pPr indent="355600" algn="just" fontAlgn="auto">
              <a:lnSpc>
                <a:spcPct val="120000"/>
              </a:lnSpc>
              <a:spcAft>
                <a:spcPts val="600"/>
              </a:spcAft>
            </a:pPr>
            <a:r>
              <a:rPr lang="zh-CN" altLang="en-US" sz="1600" dirty="0">
                <a:latin typeface="微软雅黑" panose="020B0503020204020204" charset="-122"/>
                <a:ea typeface="微软雅黑" panose="020B0503020204020204" charset="-122"/>
                <a:cs typeface="微软雅黑" panose="020B0503020204020204" charset="-122"/>
                <a:sym typeface="+mn-ea"/>
              </a:rPr>
              <a:t>同学们，大学生活是丰富多彩的!安财不仅为你们提供了良好的学习生活环境，这里还有百余个学生社团，为你们搭建起如文艺展演、校园十大歌手比赛、才艺之星大赛、研究生学术论坛、各项学科竞赛等平台，帮助同学们扩大“朋友圈”，提高大家的人文素养、学术水平和创新创业能力。</a:t>
            </a:r>
            <a:endParaRPr lang="zh-CN" altLang="en-US" sz="1600" dirty="0">
              <a:latin typeface="微软雅黑" panose="020B0503020204020204" charset="-122"/>
              <a:ea typeface="微软雅黑" panose="020B0503020204020204" charset="-122"/>
              <a:cs typeface="微软雅黑" panose="020B0503020204020204" charset="-122"/>
              <a:sym typeface="+mn-ea"/>
            </a:endParaRPr>
          </a:p>
          <a:p>
            <a:pPr indent="355600" algn="just" fontAlgn="auto">
              <a:lnSpc>
                <a:spcPct val="120000"/>
              </a:lnSpc>
              <a:spcAft>
                <a:spcPts val="600"/>
              </a:spcAft>
            </a:pPr>
            <a:r>
              <a:rPr lang="zh-CN" altLang="en-US" sz="1600" dirty="0">
                <a:latin typeface="微软雅黑" panose="020B0503020204020204" charset="-122"/>
                <a:ea typeface="微软雅黑" panose="020B0503020204020204" charset="-122"/>
                <a:cs typeface="微软雅黑" panose="020B0503020204020204" charset="-122"/>
                <a:sym typeface="+mn-ea"/>
              </a:rPr>
              <a:t>同学们，从今以后，安财将成为你们新的家园。我相信，安财一定会因你们而更加精彩，你们也会被安财所铭记!</a:t>
            </a:r>
            <a:endParaRPr lang="zh-CN" altLang="en-US" sz="1600" dirty="0">
              <a:latin typeface="微软雅黑" panose="020B0503020204020204" charset="-122"/>
              <a:ea typeface="微软雅黑" panose="020B0503020204020204" charset="-122"/>
              <a:cs typeface="微软雅黑" panose="020B0503020204020204" charset="-122"/>
              <a:sym typeface="+mn-ea"/>
            </a:endParaRPr>
          </a:p>
          <a:p>
            <a:pPr indent="355600" algn="just" fontAlgn="auto">
              <a:lnSpc>
                <a:spcPct val="120000"/>
              </a:lnSpc>
              <a:spcAft>
                <a:spcPts val="600"/>
              </a:spcAft>
            </a:pPr>
            <a:r>
              <a:rPr lang="zh-CN" altLang="en-US" sz="1600" dirty="0">
                <a:latin typeface="微软雅黑" panose="020B0503020204020204" charset="-122"/>
                <a:ea typeface="微软雅黑" panose="020B0503020204020204" charset="-122"/>
                <a:cs typeface="微软雅黑" panose="020B0503020204020204" charset="-122"/>
                <a:sym typeface="+mn-ea"/>
              </a:rPr>
              <a:t>谢谢大家!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descr="33"/>
          <p:cNvPicPr>
            <a:picLocks noChangeAspect="1"/>
          </p:cNvPicPr>
          <p:nvPr>
            <p:custDataLst>
              <p:tags r:id="rId4"/>
            </p:custDataLst>
          </p:nvPr>
        </p:nvPicPr>
        <p:blipFill>
          <a:blip r:embed="rId5"/>
          <a:stretch>
            <a:fillRect/>
          </a:stretch>
        </p:blipFill>
        <p:spPr>
          <a:xfrm>
            <a:off x="8955405" y="4995545"/>
            <a:ext cx="2641600" cy="132397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1"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文本框 11"/>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8" name="矩形 7"/>
          <p:cNvSpPr/>
          <p:nvPr>
            <p:custDataLst>
              <p:tags r:id="rId1"/>
            </p:custDataLst>
          </p:nvPr>
        </p:nvSpPr>
        <p:spPr>
          <a:xfrm>
            <a:off x="3761105" y="3616325"/>
            <a:ext cx="7226935" cy="755015"/>
          </a:xfrm>
          <a:prstGeom prst="rect">
            <a:avLst/>
          </a:prstGeom>
        </p:spPr>
        <p:txBody>
          <a:bodyPr wrap="square" anchor="ctr" anchorCtr="0">
            <a:noAutofit/>
          </a:bodyPr>
          <a:p>
            <a:pPr indent="0" fontAlgn="auto">
              <a:lnSpc>
                <a:spcPct val="100000"/>
              </a:lnSpc>
              <a:spcBef>
                <a:spcPts val="0"/>
              </a:spcBef>
              <a:spcAft>
                <a:spcPts val="0"/>
              </a:spcAft>
              <a:buNone/>
            </a:pPr>
            <a:r>
              <a:rPr lang="en-US" altLang="zh-CN" sz="1400" dirty="0">
                <a:cs typeface="+mn-ea"/>
                <a:sym typeface="+mn-lt"/>
              </a:rPr>
              <a:t>   </a:t>
            </a:r>
            <a:r>
              <a:rPr sz="1400" dirty="0">
                <a:cs typeface="+mn-ea"/>
                <a:sym typeface="+mn-lt"/>
              </a:rPr>
              <a:t>开头通常先写致辞人以什么身份、代表谁、对谁表示欢迎，接着写来访或召开此次会议的意义、作用，或者述说宾主之间、与会相关方的友谊、交往，对过去合作成就的回顾或对此次活动的希望等。</a:t>
            </a:r>
            <a:endParaRPr sz="1400" dirty="0">
              <a:cs typeface="+mn-ea"/>
              <a:sym typeface="+mn-lt"/>
            </a:endParaRPr>
          </a:p>
        </p:txBody>
      </p:sp>
      <p:sp>
        <p:nvSpPr>
          <p:cNvPr id="5" name="文本框 4"/>
          <p:cNvSpPr txBox="1"/>
          <p:nvPr>
            <p:custDataLst>
              <p:tags r:id="rId2"/>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01.</a:t>
            </a:r>
            <a:r>
              <a:rPr lang="zh-CN" altLang="en-US" dirty="0">
                <a:solidFill>
                  <a:schemeClr val="bg1"/>
                </a:solidFill>
                <a:cs typeface="+mn-ea"/>
                <a:sym typeface="+mn-lt"/>
              </a:rPr>
              <a:t>标题</a:t>
            </a:r>
            <a:endParaRPr lang="zh-CN" altLang="en-US" dirty="0">
              <a:solidFill>
                <a:schemeClr val="bg1"/>
              </a:solidFill>
              <a:cs typeface="+mn-ea"/>
              <a:sym typeface="+mn-lt"/>
            </a:endParaRPr>
          </a:p>
        </p:txBody>
      </p:sp>
      <p:sp>
        <p:nvSpPr>
          <p:cNvPr id="6" name="文本框 5"/>
          <p:cNvSpPr txBox="1"/>
          <p:nvPr>
            <p:custDataLst>
              <p:tags r:id="rId3"/>
            </p:custDataLst>
          </p:nvPr>
        </p:nvSpPr>
        <p:spPr>
          <a:xfrm>
            <a:off x="3822065" y="2379345"/>
            <a:ext cx="6878320" cy="74485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标题一般由致辞人、致辞场合、文种三个要素构成，如《博鳌亚洲论坛理事长 ××× 在博鳌亚洲论坛 ×××× 年会开幕式上的欢迎词》，有时也可只写“欢迎词”三字。</a:t>
            </a:r>
            <a:endParaRPr lang="zh-CN" altLang="en-US" sz="1400" dirty="0">
              <a:cs typeface="+mn-ea"/>
              <a:sym typeface="+mn-lt"/>
            </a:endParaRPr>
          </a:p>
        </p:txBody>
      </p:sp>
      <p:sp>
        <p:nvSpPr>
          <p:cNvPr id="9" name="文本框 8"/>
          <p:cNvSpPr txBox="1"/>
          <p:nvPr>
            <p:custDataLst>
              <p:tags r:id="rId4"/>
            </p:custDataLst>
          </p:nvPr>
        </p:nvSpPr>
        <p:spPr>
          <a:xfrm>
            <a:off x="1748790" y="3141719"/>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02.</a:t>
            </a:r>
            <a:r>
              <a:rPr lang="zh-CN" altLang="en-US" dirty="0">
                <a:solidFill>
                  <a:schemeClr val="bg1"/>
                </a:solidFill>
                <a:cs typeface="+mn-ea"/>
                <a:sym typeface="+mn-lt"/>
              </a:rPr>
              <a:t>称呼</a:t>
            </a:r>
            <a:endParaRPr lang="zh-CN" altLang="en-US" dirty="0">
              <a:solidFill>
                <a:schemeClr val="bg1"/>
              </a:solidFill>
              <a:cs typeface="+mn-ea"/>
              <a:sym typeface="+mn-lt"/>
            </a:endParaRPr>
          </a:p>
        </p:txBody>
      </p:sp>
      <p:sp>
        <p:nvSpPr>
          <p:cNvPr id="10" name="文本框 9"/>
          <p:cNvSpPr txBox="1"/>
          <p:nvPr>
            <p:custDataLst>
              <p:tags r:id="rId5"/>
            </p:custDataLst>
          </p:nvPr>
        </p:nvSpPr>
        <p:spPr>
          <a:xfrm>
            <a:off x="3761105" y="3141980"/>
            <a:ext cx="681926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400" dirty="0">
                <a:cs typeface="+mn-ea"/>
                <a:sym typeface="+mn-lt"/>
              </a:rPr>
              <a:t>写对欢迎对象的称呼，后加冒号。</a:t>
            </a:r>
            <a:endParaRPr lang="zh-CN" altLang="en-US" sz="1400" dirty="0">
              <a:cs typeface="+mn-ea"/>
              <a:sym typeface="+mn-lt"/>
            </a:endParaRPr>
          </a:p>
        </p:txBody>
      </p:sp>
      <p:sp>
        <p:nvSpPr>
          <p:cNvPr id="13" name="文本框 12"/>
          <p:cNvSpPr txBox="1"/>
          <p:nvPr>
            <p:custDataLst>
              <p:tags r:id="rId6"/>
            </p:custDataLst>
          </p:nvPr>
        </p:nvSpPr>
        <p:spPr>
          <a:xfrm>
            <a:off x="1748790" y="3755938"/>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03.</a:t>
            </a:r>
            <a:r>
              <a:rPr lang="zh-CN" altLang="en-US" dirty="0">
                <a:solidFill>
                  <a:schemeClr val="bg1"/>
                </a:solidFill>
                <a:cs typeface="+mn-ea"/>
                <a:sym typeface="+mn-lt"/>
              </a:rPr>
              <a:t>正文</a:t>
            </a:r>
            <a:endParaRPr lang="zh-CN" altLang="en-US" dirty="0">
              <a:solidFill>
                <a:schemeClr val="bg1"/>
              </a:solidFill>
              <a:cs typeface="+mn-ea"/>
              <a:sym typeface="+mn-lt"/>
            </a:endParaRPr>
          </a:p>
        </p:txBody>
      </p:sp>
      <p:sp>
        <p:nvSpPr>
          <p:cNvPr id="14" name="文本框 13"/>
          <p:cNvSpPr txBox="1"/>
          <p:nvPr>
            <p:custDataLst>
              <p:tags r:id="rId7"/>
            </p:custDataLst>
          </p:nvPr>
        </p:nvSpPr>
        <p:spPr>
          <a:xfrm>
            <a:off x="1748790" y="4403177"/>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04.结尾</a:t>
            </a:r>
            <a:endParaRPr lang="en-US" altLang="zh-CN" dirty="0">
              <a:solidFill>
                <a:schemeClr val="bg1"/>
              </a:solidFill>
              <a:cs typeface="+mn-ea"/>
              <a:sym typeface="+mn-lt"/>
            </a:endParaRPr>
          </a:p>
        </p:txBody>
      </p:sp>
      <p:sp>
        <p:nvSpPr>
          <p:cNvPr id="15" name="文本框 14"/>
          <p:cNvSpPr txBox="1"/>
          <p:nvPr>
            <p:custDataLst>
              <p:tags r:id="rId8"/>
            </p:custDataLst>
          </p:nvPr>
        </p:nvSpPr>
        <p:spPr>
          <a:xfrm>
            <a:off x="3704590" y="4403090"/>
            <a:ext cx="671893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sz="1400" dirty="0">
                <a:cs typeface="+mn-ea"/>
                <a:sym typeface="+mn-lt"/>
              </a:rPr>
              <a:t>祝愿宾客来访或会议取得圆满成功，祝愿宾客与会议代表在访问期间、会议期间过得愉快。</a:t>
            </a:r>
            <a:endParaRPr sz="1400" dirty="0">
              <a:cs typeface="+mn-ea"/>
              <a:sym typeface="+mn-lt"/>
            </a:endParaRPr>
          </a:p>
        </p:txBody>
      </p:sp>
      <p:sp>
        <p:nvSpPr>
          <p:cNvPr id="18" name="文本框 17"/>
          <p:cNvSpPr txBox="1"/>
          <p:nvPr>
            <p:custDataLst>
              <p:tags r:id="rId9"/>
            </p:custDataLst>
          </p:nvPr>
        </p:nvSpPr>
        <p:spPr>
          <a:xfrm>
            <a:off x="1085215" y="1670685"/>
            <a:ext cx="3056255" cy="478155"/>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（三）欢迎词的结构</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pic>
        <p:nvPicPr>
          <p:cNvPr id="19" name="图片 18" descr="33"/>
          <p:cNvPicPr>
            <a:picLocks noChangeAspect="1"/>
          </p:cNvPicPr>
          <p:nvPr>
            <p:custDataLst>
              <p:tags r:id="rId10"/>
            </p:custDataLst>
          </p:nvPr>
        </p:nvPicPr>
        <p:blipFill>
          <a:blip r:embed="rId11"/>
          <a:stretch>
            <a:fillRect/>
          </a:stretch>
        </p:blipFill>
        <p:spPr>
          <a:xfrm>
            <a:off x="7978140" y="4505960"/>
            <a:ext cx="3618865" cy="1813560"/>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09600" y="4185285"/>
            <a:ext cx="3114675" cy="212217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179195" y="1545590"/>
            <a:ext cx="5421630" cy="445897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（四）欢迎词的写作要求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（1）称谓要适当。对欢迎对象的称谓要用全名，名字前要加“尊敬的”等字样，名字后要加头衔或“先生”“女士”等词语。对外国元首来访，还应加上“阁下”“殿下”等词语。</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（2）内容要热情大方。欢迎词一方面要使对方感到亲切、友好，另一方面对双方有分歧的问题，要坚持原则立场，不迁就，但婉约友好地表达出自己的原则，不至于造成令人不愉快的场面。</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（3）语言要简短，遣词造句尽量口语化，同时力求生动，避免枯燥无味。</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4"/>
            </p:custDataLst>
          </p:nvPr>
        </p:nvPicPr>
        <p:blipFill>
          <a:blip r:embed="rId5"/>
          <a:stretch>
            <a:fillRect/>
          </a:stretch>
        </p:blipFill>
        <p:spPr>
          <a:xfrm>
            <a:off x="6863715" y="1646555"/>
            <a:ext cx="4083685" cy="42570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492885" y="1790700"/>
            <a:ext cx="4540885" cy="356806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四、欢送词</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（一）欢送词的概念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欢送词是对宾客离别或会议结束、学生毕业、某一专项活动结束等表示热情欢送的致词。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09600" y="4185285"/>
            <a:ext cx="3114675" cy="2122170"/>
          </a:xfrm>
          <a:prstGeom prst="rect">
            <a:avLst/>
          </a:prstGeom>
        </p:spPr>
      </p:pic>
      <p:pic>
        <p:nvPicPr>
          <p:cNvPr id="8" name="图片 7"/>
          <p:cNvPicPr>
            <a:picLocks noChangeAspect="1"/>
          </p:cNvPicPr>
          <p:nvPr>
            <p:custDataLst>
              <p:tags r:id="rId4"/>
            </p:custDataLst>
          </p:nvPr>
        </p:nvPicPr>
        <p:blipFill>
          <a:blip r:embed="rId5"/>
          <a:stretch>
            <a:fillRect/>
          </a:stretch>
        </p:blipFill>
        <p:spPr>
          <a:xfrm>
            <a:off x="7254875" y="1679575"/>
            <a:ext cx="3233420" cy="40392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530715" cy="2576195"/>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（二）欢送词的特点</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惜别性</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欢送词用于送别宾客、与会者、毕业生、专项活动参与者等相关人员，致辞者对听众的依依惜别之情，诚挚祝愿之意，都应在讲话稿的字里行间自然而然地表达出来。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口语化</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和欢迎词一样，欢送词也要追求“入耳”效果。同时，口语化还能活跃现场气氛，使与会者都沐浴在轻松、愉悦、真诚的送别场景之中。</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1367155" y="4081145"/>
            <a:ext cx="2991485" cy="1900555"/>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4780915" y="4081145"/>
            <a:ext cx="2839085" cy="1900555"/>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8041640" y="4081145"/>
            <a:ext cx="2991485" cy="190055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33"/>
          <p:cNvPicPr>
            <a:picLocks noChangeAspect="1"/>
          </p:cNvPicPr>
          <p:nvPr>
            <p:custDataLst>
              <p:tags r:id="rId1"/>
            </p:custDataLst>
          </p:nvPr>
        </p:nvPicPr>
        <p:blipFill>
          <a:blip r:embed="rId2"/>
          <a:stretch>
            <a:fillRect/>
          </a:stretch>
        </p:blipFill>
        <p:spPr>
          <a:xfrm>
            <a:off x="7978140" y="4505960"/>
            <a:ext cx="3618865" cy="181356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开幕词、闭幕词、欢迎词、欢送词</a:t>
              </a:r>
              <a:endParaRPr lang="en-US" altLang="zh-CN" sz="2400" dirty="0">
                <a:solidFill>
                  <a:srgbClr val="418783"/>
                </a:solidFill>
                <a:cs typeface="+mn-ea"/>
                <a:sym typeface="+mn-lt"/>
              </a:endParaRPr>
            </a:p>
          </p:txBody>
        </p:sp>
      </p:grpSp>
      <p:sp>
        <p:nvSpPr>
          <p:cNvPr id="18" name="矩形 17"/>
          <p:cNvSpPr/>
          <p:nvPr>
            <p:custDataLst>
              <p:tags r:id="rId3"/>
            </p:custDataLst>
          </p:nvPr>
        </p:nvSpPr>
        <p:spPr>
          <a:xfrm>
            <a:off x="1110615" y="1666240"/>
            <a:ext cx="3038475" cy="6870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（三）欢送词的结构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4"/>
            </p:custDataLst>
          </p:nvPr>
        </p:nvSpPr>
        <p:spPr>
          <a:xfrm>
            <a:off x="3761105" y="3814445"/>
            <a:ext cx="6662420" cy="755015"/>
          </a:xfrm>
          <a:prstGeom prst="rect">
            <a:avLst/>
          </a:prstGeom>
        </p:spPr>
        <p:txBody>
          <a:bodyPr wrap="square" anchor="ctr" anchorCtr="0">
            <a:noAutofit/>
          </a:bodyPr>
          <a:p>
            <a:pPr indent="0" fontAlgn="auto">
              <a:lnSpc>
                <a:spcPct val="100000"/>
              </a:lnSpc>
              <a:spcBef>
                <a:spcPts val="0"/>
              </a:spcBef>
              <a:spcAft>
                <a:spcPts val="0"/>
              </a:spcAft>
              <a:buNone/>
            </a:pPr>
            <a:r>
              <a:rPr lang="en-US" altLang="zh-CN" sz="1400" dirty="0">
                <a:cs typeface="+mn-ea"/>
                <a:sym typeface="+mn-lt"/>
              </a:rPr>
              <a:t>   </a:t>
            </a:r>
            <a:r>
              <a:rPr sz="1400" dirty="0">
                <a:cs typeface="+mn-ea"/>
                <a:sym typeface="+mn-lt"/>
              </a:rPr>
              <a:t>首先简要表达热情的欢送之意；然后对宾客来访、毕业生离校或会议、专项活动等取得成功予以称颂，对送别对象表达祝福；再对未来进行展望，对进一步增进友谊与加强合作表达期盼。</a:t>
            </a:r>
            <a:endParaRPr sz="1400" dirty="0">
              <a:cs typeface="+mn-ea"/>
              <a:sym typeface="+mn-lt"/>
            </a:endParaRPr>
          </a:p>
        </p:txBody>
      </p:sp>
      <p:sp>
        <p:nvSpPr>
          <p:cNvPr id="5" name="文本框 4"/>
          <p:cNvSpPr txBox="1"/>
          <p:nvPr>
            <p:custDataLst>
              <p:tags r:id="rId5"/>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01.</a:t>
            </a:r>
            <a:r>
              <a:rPr lang="zh-CN" altLang="en-US" dirty="0">
                <a:solidFill>
                  <a:schemeClr val="bg1"/>
                </a:solidFill>
                <a:cs typeface="+mn-ea"/>
                <a:sym typeface="+mn-lt"/>
              </a:rPr>
              <a:t>标题</a:t>
            </a:r>
            <a:endParaRPr lang="zh-CN" altLang="en-US" dirty="0">
              <a:solidFill>
                <a:schemeClr val="bg1"/>
              </a:solidFill>
              <a:cs typeface="+mn-ea"/>
              <a:sym typeface="+mn-lt"/>
            </a:endParaRPr>
          </a:p>
        </p:txBody>
      </p:sp>
      <p:sp>
        <p:nvSpPr>
          <p:cNvPr id="13" name="文本框 12"/>
          <p:cNvSpPr txBox="1"/>
          <p:nvPr>
            <p:custDataLst>
              <p:tags r:id="rId6"/>
            </p:custDataLst>
          </p:nvPr>
        </p:nvSpPr>
        <p:spPr>
          <a:xfrm>
            <a:off x="3822065" y="2379345"/>
            <a:ext cx="6878320" cy="74485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与欢迎词大体相同，只需将“欢迎词”改成“欢送词”即可。</a:t>
            </a:r>
            <a:endParaRPr lang="zh-CN" altLang="en-US" sz="1400" dirty="0">
              <a:cs typeface="+mn-ea"/>
              <a:sym typeface="+mn-lt"/>
            </a:endParaRPr>
          </a:p>
        </p:txBody>
      </p:sp>
      <p:sp>
        <p:nvSpPr>
          <p:cNvPr id="19" name="文本框 18"/>
          <p:cNvSpPr txBox="1"/>
          <p:nvPr>
            <p:custDataLst>
              <p:tags r:id="rId7"/>
            </p:custDataLst>
          </p:nvPr>
        </p:nvSpPr>
        <p:spPr>
          <a:xfrm>
            <a:off x="1748790" y="3232524"/>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02.</a:t>
            </a:r>
            <a:r>
              <a:rPr lang="zh-CN" altLang="en-US" dirty="0">
                <a:solidFill>
                  <a:schemeClr val="bg1"/>
                </a:solidFill>
                <a:cs typeface="+mn-ea"/>
                <a:sym typeface="+mn-lt"/>
              </a:rPr>
              <a:t>称呼</a:t>
            </a:r>
            <a:endParaRPr lang="zh-CN" altLang="en-US" dirty="0">
              <a:solidFill>
                <a:schemeClr val="bg1"/>
              </a:solidFill>
              <a:cs typeface="+mn-ea"/>
              <a:sym typeface="+mn-lt"/>
            </a:endParaRPr>
          </a:p>
        </p:txBody>
      </p:sp>
      <p:sp>
        <p:nvSpPr>
          <p:cNvPr id="20" name="文本框 19"/>
          <p:cNvSpPr txBox="1"/>
          <p:nvPr>
            <p:custDataLst>
              <p:tags r:id="rId8"/>
            </p:custDataLst>
          </p:nvPr>
        </p:nvSpPr>
        <p:spPr>
          <a:xfrm>
            <a:off x="3761105" y="3232785"/>
            <a:ext cx="681926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400" dirty="0">
                <a:cs typeface="+mn-ea"/>
                <a:sym typeface="+mn-lt"/>
              </a:rPr>
              <a:t>与欢迎词写法相同。</a:t>
            </a:r>
            <a:endParaRPr lang="zh-CN" altLang="en-US" sz="1400" dirty="0">
              <a:cs typeface="+mn-ea"/>
              <a:sym typeface="+mn-lt"/>
            </a:endParaRPr>
          </a:p>
        </p:txBody>
      </p:sp>
      <p:sp>
        <p:nvSpPr>
          <p:cNvPr id="21" name="文本框 20"/>
          <p:cNvSpPr txBox="1"/>
          <p:nvPr>
            <p:custDataLst>
              <p:tags r:id="rId9"/>
            </p:custDataLst>
          </p:nvPr>
        </p:nvSpPr>
        <p:spPr>
          <a:xfrm>
            <a:off x="1748790" y="3954058"/>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03.</a:t>
            </a:r>
            <a:r>
              <a:rPr lang="zh-CN" altLang="en-US" dirty="0">
                <a:solidFill>
                  <a:schemeClr val="bg1"/>
                </a:solidFill>
                <a:cs typeface="+mn-ea"/>
                <a:sym typeface="+mn-lt"/>
              </a:rPr>
              <a:t>正文</a:t>
            </a:r>
            <a:endParaRPr lang="zh-CN" altLang="en-US" dirty="0">
              <a:solidFill>
                <a:schemeClr val="bg1"/>
              </a:solidFill>
              <a:cs typeface="+mn-ea"/>
              <a:sym typeface="+mn-lt"/>
            </a:endParaRPr>
          </a:p>
        </p:txBody>
      </p:sp>
      <p:sp>
        <p:nvSpPr>
          <p:cNvPr id="22" name="文本框 21"/>
          <p:cNvSpPr txBox="1"/>
          <p:nvPr>
            <p:custDataLst>
              <p:tags r:id="rId10"/>
            </p:custDataLst>
          </p:nvPr>
        </p:nvSpPr>
        <p:spPr>
          <a:xfrm>
            <a:off x="1748790" y="4749887"/>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04.结尾</a:t>
            </a:r>
            <a:endParaRPr lang="en-US" altLang="zh-CN" dirty="0">
              <a:solidFill>
                <a:schemeClr val="bg1"/>
              </a:solidFill>
              <a:cs typeface="+mn-ea"/>
              <a:sym typeface="+mn-lt"/>
            </a:endParaRPr>
          </a:p>
        </p:txBody>
      </p:sp>
      <p:sp>
        <p:nvSpPr>
          <p:cNvPr id="23" name="文本框 22"/>
          <p:cNvSpPr txBox="1"/>
          <p:nvPr>
            <p:custDataLst>
              <p:tags r:id="rId11"/>
            </p:custDataLst>
          </p:nvPr>
        </p:nvSpPr>
        <p:spPr>
          <a:xfrm>
            <a:off x="3704590" y="4749800"/>
            <a:ext cx="671893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sz="1400" dirty="0">
                <a:cs typeface="+mn-ea"/>
                <a:sym typeface="+mn-lt"/>
              </a:rPr>
              <a:t>再次表达对宾客的惜别之情，如果是连续性的会议、活动，应表示对再次相会的期待，并祝愿宾客一路顺风。</a:t>
            </a:r>
            <a:endParaRPr sz="1400" dirty="0">
              <a:cs typeface="+mn-ea"/>
              <a:sym typeface="+mn-lt"/>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7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36270" y="3447415"/>
            <a:ext cx="4197350" cy="286004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讣告、悼词</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791335" y="1888490"/>
            <a:ext cx="4568190" cy="396811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一、讣告</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（一）讣告的概念</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讣告，也称讣闻、讣文。“讣”，就是报丧的意思。</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讣告，是将人去世的消息晓喻死者生前好友，以及有关单位或个人的一种礼仪文书。讣告可以张贴与登报。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16667" r="16667"/>
          <a:stretch>
            <a:fillRect/>
          </a:stretch>
        </p:blipFill>
        <p:spPr>
          <a:xfrm>
            <a:off x="7156633" y="181882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讣告、悼词</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959485" y="1414780"/>
            <a:ext cx="5265420" cy="496316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（二）讣告的分类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一般性讣告</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一般性讣告最为多见，通常用手写或印刷后分发给亲戚朋友，也可登报。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新闻报道式讣告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新闻报道式讣告，适用于社会上有一定知名度的逝世者，以“新华社电”或“本报讯”的形式，在报纸上刊登，也可在广播、电视新闻中播出。</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公告式讣告</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党和国家的主要领导人逝世，通常要用公告的形式在报纸、广播、电视等媒体上公布。这类讣告即为公告式讣告。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7205345" y="1100455"/>
            <a:ext cx="3889375" cy="476186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讣告、悼词</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1"/>
            </p:custDataLst>
          </p:nvPr>
        </p:nvSpPr>
        <p:spPr>
          <a:xfrm>
            <a:off x="1161415" y="1484630"/>
            <a:ext cx="4933950" cy="471043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（三）讣告的结构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标题</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一般性的讣告，标题就写“讣告”两字。新闻报道式的讣告，要在标题中写明逝者的身份、姓名或逝世的地点，如《著名作家孙犁病逝》。公告式的讣告，其标题要写明发文单位，如《中国共产党中央委员会、中华人民共和国全国人民代表大会常务委员会、中华人民共和国国务院公告》。有时，在发文单位之后，也可不写“公告”二字，而写《告全国人民书》，如邓小平同志逝世的讣告。</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228205" y="1898650"/>
            <a:ext cx="3336290" cy="34785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41220" y="2094230"/>
            <a:ext cx="4954905" cy="3057525"/>
          </a:xfrm>
          <a:prstGeom prst="rect">
            <a:avLst/>
          </a:prstGeom>
        </p:spPr>
        <p:txBody>
          <a:bodyPr wrap="square">
            <a:spAutoFit/>
          </a:bodyPr>
          <a:lstStyle/>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1. 掌握礼仪应用文中各类文种的概念，了解它们的特点。</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2. 掌握礼仪应用文的结构和写法。</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3. 能熟练、规范地写出各种常用的礼仪应用文。</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4. 树立礼仪观念，自觉提升礼仪素养。</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sym typeface="+mn-ea"/>
              </a:rPr>
              <a:t>5. 培养感恩意识，弘扬中华民族传统美德。</a:t>
            </a:r>
            <a:endParaRPr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1"/>
            </p:custDataLst>
          </p:nvPr>
        </p:nvSpPr>
        <p:spPr>
          <a:xfrm>
            <a:off x="1430020" y="1819910"/>
            <a:ext cx="579755" cy="3904615"/>
          </a:xfrm>
          <a:prstGeom prst="roundRect">
            <a:avLst/>
          </a:prstGeom>
          <a:solidFill>
            <a:srgbClr val="418783"/>
          </a:solidFill>
        </p:spPr>
        <p:txBody>
          <a:bodyPr vert="eaVert" wrap="square" rtlCol="0" anchor="ctr" anchorCtr="0">
            <a:noAutofit/>
          </a:bodyPr>
          <a:lstStyle/>
          <a:p>
            <a:pPr algn="ctr">
              <a:lnSpc>
                <a:spcPct val="100000"/>
              </a:lnSpc>
            </a:pPr>
            <a:r>
              <a:rPr lang="zh-CN" altLang="en-US" sz="2200">
                <a:solidFill>
                  <a:schemeClr val="bg1"/>
                </a:solidFill>
                <a:cs typeface="+mn-ea"/>
                <a:sym typeface="+mn-lt"/>
              </a:rPr>
              <a:t>学</a:t>
            </a:r>
            <a:r>
              <a:rPr lang="en-US" altLang="zh-CN" sz="2200">
                <a:solidFill>
                  <a:schemeClr val="bg1"/>
                </a:solidFill>
                <a:cs typeface="+mn-ea"/>
                <a:sym typeface="+mn-lt"/>
              </a:rPr>
              <a:t>  </a:t>
            </a:r>
            <a:r>
              <a:rPr lang="zh-CN" altLang="en-US" sz="2200">
                <a:solidFill>
                  <a:schemeClr val="bg1"/>
                </a:solidFill>
                <a:cs typeface="+mn-ea"/>
                <a:sym typeface="+mn-lt"/>
              </a:rPr>
              <a:t>习</a:t>
            </a:r>
            <a:r>
              <a:rPr lang="en-US" altLang="zh-CN" sz="2200">
                <a:solidFill>
                  <a:schemeClr val="bg1"/>
                </a:solidFill>
                <a:cs typeface="+mn-ea"/>
                <a:sym typeface="+mn-lt"/>
              </a:rPr>
              <a:t>  </a:t>
            </a:r>
            <a:r>
              <a:rPr lang="zh-CN" altLang="en-US" sz="2200">
                <a:solidFill>
                  <a:schemeClr val="bg1"/>
                </a:solidFill>
                <a:cs typeface="+mn-ea"/>
                <a:sym typeface="+mn-lt"/>
              </a:rPr>
              <a:t>目</a:t>
            </a:r>
            <a:r>
              <a:rPr lang="en-US" altLang="zh-CN" sz="2200">
                <a:solidFill>
                  <a:schemeClr val="bg1"/>
                </a:solidFill>
                <a:cs typeface="+mn-ea"/>
                <a:sym typeface="+mn-lt"/>
              </a:rPr>
              <a:t>  </a:t>
            </a:r>
            <a:r>
              <a:rPr lang="zh-CN" altLang="en-US" sz="2200">
                <a:solidFill>
                  <a:schemeClr val="bg1"/>
                </a:solidFill>
                <a:cs typeface="+mn-ea"/>
                <a:sym typeface="+mn-lt"/>
              </a:rPr>
              <a:t>标</a:t>
            </a:r>
            <a:endParaRPr lang="zh-CN" altLang="en-US" sz="2200">
              <a:solidFill>
                <a:schemeClr val="bg1"/>
              </a:solidFill>
              <a:cs typeface="+mn-ea"/>
              <a:sym typeface="+mn-lt"/>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6667" r="16667"/>
          <a:stretch>
            <a:fillRect/>
          </a:stretch>
        </p:blipFill>
        <p:spPr>
          <a:xfrm>
            <a:off x="7603673" y="200678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 name="组合 3"/>
          <p:cNvGrpSpPr/>
          <p:nvPr/>
        </p:nvGrpSpPr>
        <p:grpSpPr>
          <a:xfrm>
            <a:off x="959688" y="729036"/>
            <a:ext cx="8031912" cy="755650"/>
            <a:chOff x="359912" y="182120"/>
            <a:chExt cx="8031912" cy="755650"/>
          </a:xfrm>
        </p:grpSpPr>
        <p:sp>
          <p:nvSpPr>
            <p:cNvPr id="15"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文本框 15"/>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学习目标</a:t>
              </a:r>
              <a:endParaRPr lang="en-US" altLang="zh-CN" sz="2400" dirty="0">
                <a:solidFill>
                  <a:srgbClr val="418783"/>
                </a:solidFill>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讣告、悼词</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矩形 2"/>
          <p:cNvSpPr/>
          <p:nvPr>
            <p:custDataLst>
              <p:tags r:id="rId1"/>
            </p:custDataLst>
          </p:nvPr>
        </p:nvSpPr>
        <p:spPr>
          <a:xfrm>
            <a:off x="1106805" y="1693545"/>
            <a:ext cx="4988560" cy="4152265"/>
          </a:xfrm>
          <a:prstGeom prst="rect">
            <a:avLst/>
          </a:prstGeom>
        </p:spPr>
        <p:txBody>
          <a:bodyPr wrap="square">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正文</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讣告的正文一般包括以下三层意思。</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（1）逝者的姓名、身份、逝世的原因、时间、地点、终年岁数。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（2）逝者的生平事迹。重要人物、知名人士的事迹要概括叙述，普通人可从略或不写。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（3）开追悼会或举行遗体告别仪式的时间、地点。例如，不开追悼会，不举行遗体告别仪式，也要写明。</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正文的末尾下一行左起空两格处书写“特此讣告”或“谨此讣闻”。公告式的讣告，正文结尾处往往写“伟大的 ××× 同志永垂不朽”。</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custDataLst>
              <p:tags r:id="rId2"/>
            </p:custDataLst>
          </p:nvPr>
        </p:nvSpPr>
        <p:spPr>
          <a:xfrm>
            <a:off x="6671945" y="1941195"/>
            <a:ext cx="4097655" cy="1735455"/>
          </a:xfrm>
          <a:prstGeom prst="rect">
            <a:avLst/>
          </a:prstGeom>
        </p:spPr>
        <p:txBody>
          <a:bodyPr wrap="square">
            <a:noAutofit/>
          </a:bodyPr>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落款</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落款写发出讣告的单位名称、个人名称或治丧委员会名义，并写明发出讣告的具体时间。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9" name="图片 18" descr="33"/>
          <p:cNvPicPr>
            <a:picLocks noChangeAspect="1"/>
          </p:cNvPicPr>
          <p:nvPr>
            <p:custDataLst>
              <p:tags r:id="rId3"/>
            </p:custDataLst>
          </p:nvPr>
        </p:nvPicPr>
        <p:blipFill>
          <a:blip r:embed="rId4"/>
          <a:stretch>
            <a:fillRect/>
          </a:stretch>
        </p:blipFill>
        <p:spPr>
          <a:xfrm>
            <a:off x="7236460" y="4133850"/>
            <a:ext cx="4360545" cy="218567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讣告、悼词</a:t>
              </a:r>
              <a:endParaRPr lang="en-US" altLang="zh-CN" sz="2400" dirty="0">
                <a:solidFill>
                  <a:srgbClr val="418783"/>
                </a:solidFill>
                <a:cs typeface="+mn-ea"/>
                <a:sym typeface="+mn-lt"/>
              </a:endParaRPr>
            </a:p>
          </p:txBody>
        </p:sp>
      </p:grpSp>
      <p:sp>
        <p:nvSpPr>
          <p:cNvPr id="4" name="矩形 3"/>
          <p:cNvSpPr/>
          <p:nvPr>
            <p:custDataLst>
              <p:tags r:id="rId1"/>
            </p:custDataLst>
          </p:nvPr>
        </p:nvSpPr>
        <p:spPr>
          <a:xfrm>
            <a:off x="1450340" y="1764030"/>
            <a:ext cx="4717415" cy="396811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（四）讣告的写作要求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（1）内容要准确。起草讣告前，对逝者的生平事迹及开追悼会或举行遗体告别仪式的时间、地点一定要了解准确，不能写错。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（2）语言要精练，要体现出深沉哀痛的感情。</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（3）要用白纸黑字书写或印刷，登报时要加黑边。</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2"/>
            </p:custDataLst>
          </p:nvPr>
        </p:nvPicPr>
        <p:blipFill>
          <a:blip r:embed="rId3"/>
          <a:stretch>
            <a:fillRect/>
          </a:stretch>
        </p:blipFill>
        <p:spPr>
          <a:xfrm>
            <a:off x="636270" y="3447415"/>
            <a:ext cx="4197350" cy="2860040"/>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6564630" y="1423035"/>
            <a:ext cx="4698365" cy="382397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讣告、悼词</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982470" y="1772920"/>
            <a:ext cx="5736590" cy="396811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二、悼词</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（一）悼词的概念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悼词，古人称“祭文”，是一种祭奠追念、寄托哀思、追述逝者生平、评价逝者事迹，对逝者表示缅怀之情，以激励、教育生者的一种应用文。悼词一般在追悼会上宣读。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左1"/>
          <p:cNvPicPr>
            <a:picLocks noChangeAspect="1"/>
          </p:cNvPicPr>
          <p:nvPr>
            <p:custDataLst>
              <p:tags r:id="rId4"/>
            </p:custDataLst>
          </p:nvPr>
        </p:nvPicPr>
        <p:blipFill>
          <a:blip r:embed="rId5"/>
          <a:stretch>
            <a:fillRect/>
          </a:stretch>
        </p:blipFill>
        <p:spPr>
          <a:xfrm>
            <a:off x="636270" y="3447415"/>
            <a:ext cx="4197350" cy="28600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33"/>
          <p:cNvPicPr>
            <a:picLocks noChangeAspect="1"/>
          </p:cNvPicPr>
          <p:nvPr>
            <p:custDataLst>
              <p:tags r:id="rId1"/>
            </p:custDataLst>
          </p:nvPr>
        </p:nvPicPr>
        <p:blipFill>
          <a:blip r:embed="rId2"/>
          <a:stretch>
            <a:fillRect/>
          </a:stretch>
        </p:blipFill>
        <p:spPr>
          <a:xfrm>
            <a:off x="7531100" y="4281805"/>
            <a:ext cx="4065905" cy="20377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简报、会议记录</a:t>
              </a:r>
              <a:endParaRPr lang="en-US" altLang="zh-CN" sz="2400" dirty="0">
                <a:solidFill>
                  <a:srgbClr val="418783"/>
                </a:solidFill>
                <a:cs typeface="+mn-ea"/>
                <a:sym typeface="+mn-lt"/>
              </a:endParaRPr>
            </a:p>
          </p:txBody>
        </p:sp>
      </p:grpSp>
      <p:sp>
        <p:nvSpPr>
          <p:cNvPr id="4" name="矩形 3"/>
          <p:cNvSpPr/>
          <p:nvPr>
            <p:custDataLst>
              <p:tags r:id="rId3"/>
            </p:custDataLst>
          </p:nvPr>
        </p:nvSpPr>
        <p:spPr>
          <a:xfrm>
            <a:off x="1310005" y="1484630"/>
            <a:ext cx="8855075" cy="450088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（二）悼词的结构</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 标题</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悼词的标题一般为《在 ××× 同志追悼大会上的悼词》，或《在追悼××× 大会上 ××× 同志致的悼词》。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 正文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开头，多以“我们怀着沉痛的心情悼念 ×× 同志”开始，然后介绍逝者的身份、职务、逝世时间与逝世原因、享年等。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主体，概述逝者的生平，包括出生年月、籍贯、学历、经历，重点介绍逝者生前的重大贡献，突出其精神、品德、风貌。</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结尾，表示对逝者的悼念，对逝者家属的慰问，对大家如何向逝者学习好的精神品德提出要求。最后，用“××× 同志永垂不朽”“××× 同志永远活在我们心中”等作结束。</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左1"/>
          <p:cNvPicPr>
            <a:picLocks noChangeAspect="1"/>
          </p:cNvPicPr>
          <p:nvPr>
            <p:custDataLst>
              <p:tags r:id="rId1"/>
            </p:custDataLst>
          </p:nvPr>
        </p:nvPicPr>
        <p:blipFill>
          <a:blip r:embed="rId2"/>
          <a:stretch>
            <a:fillRect/>
          </a:stretch>
        </p:blipFill>
        <p:spPr>
          <a:xfrm>
            <a:off x="636270" y="3447415"/>
            <a:ext cx="4197350" cy="286004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sz="2400" dirty="0">
                  <a:solidFill>
                    <a:schemeClr val="accent1"/>
                  </a:solidFill>
                  <a:latin typeface="微软雅黑" panose="020B0503020204020204" charset="-122"/>
                  <a:ea typeface="微软雅黑" panose="020B0503020204020204" charset="-122"/>
                  <a:cs typeface="微软雅黑" panose="020B0503020204020204" charset="-122"/>
                  <a:sym typeface="+mn-ea"/>
                </a:rPr>
                <a:t>任务三　调查报告</a:t>
              </a:r>
              <a:endParaRPr sz="240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grpSp>
      <p:sp>
        <p:nvSpPr>
          <p:cNvPr id="13" name="矩形 12"/>
          <p:cNvSpPr/>
          <p:nvPr>
            <p:custDataLst>
              <p:tags r:id="rId3"/>
            </p:custDataLst>
          </p:nvPr>
        </p:nvSpPr>
        <p:spPr>
          <a:xfrm>
            <a:off x="1849120" y="1781810"/>
            <a:ext cx="8119110" cy="396811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（三）悼词的写作要求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（1）悼词的内容要真实，不夸张，不捏造。对逝者的评价要恰如其分，但应以充分肯定逝者的奉献为主。</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（2）悼词要以化悲痛为力量的积极思想为基调，以对后人有所激励和引领。</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（3）悼词是要宣读的，遣词造句要庄重、朴实、口语化，不能用太多的文言词句。</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400977" y="1983662"/>
            <a:ext cx="9407827" cy="1445260"/>
          </a:xfrm>
          <a:prstGeom prst="rect">
            <a:avLst/>
          </a:prstGeom>
          <a:noFill/>
        </p:spPr>
        <p:txBody>
          <a:bodyPr wrap="square" rtlCol="0">
            <a:spAutoFit/>
          </a:bodyPr>
          <a:lstStyle/>
          <a:p>
            <a:pPr algn="ctr" fontAlgn="auto"/>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谢</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观</a:t>
            </a:r>
            <a:r>
              <a:rPr lang="en-US" altLang="zh-CN" sz="8800" kern="100" spc="-1400" dirty="0">
                <a:solidFill>
                  <a:schemeClr val="accent1"/>
                </a:solidFill>
                <a:uFillTx/>
                <a:latin typeface="微软雅黑" panose="020B0503020204020204" charset="-122"/>
                <a:ea typeface="微软雅黑" panose="020B0503020204020204" charset="-122"/>
                <a:cs typeface="+mn-ea"/>
                <a:sym typeface="+mn-lt"/>
              </a:rPr>
              <a:t>   </a:t>
            </a:r>
            <a:r>
              <a:rPr lang="zh-CN" altLang="en-US" sz="8800" kern="100" spc="-1400" dirty="0">
                <a:solidFill>
                  <a:schemeClr val="accent1"/>
                </a:solidFill>
                <a:uFillTx/>
                <a:latin typeface="微软雅黑" panose="020B0503020204020204" charset="-122"/>
                <a:ea typeface="微软雅黑" panose="020B0503020204020204" charset="-122"/>
                <a:cs typeface="+mn-ea"/>
                <a:sym typeface="+mn-lt"/>
              </a:rPr>
              <a:t>看</a:t>
            </a:r>
            <a:endParaRPr lang="zh-CN" altLang="en-US" sz="8800" kern="100" spc="-1400" dirty="0">
              <a:solidFill>
                <a:schemeClr val="accent1"/>
              </a:solidFill>
              <a:uFillTx/>
              <a:latin typeface="微软雅黑" panose="020B0503020204020204" charset="-122"/>
              <a:ea typeface="微软雅黑" panose="020B0503020204020204" charset="-122"/>
              <a:cs typeface="+mn-ea"/>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72235" y="1406525"/>
            <a:ext cx="4668520" cy="464185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一、请柬</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（一）请柬的概念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请柬，也称请帖，是单位或个人为约请客人参加某项活动或出席某个会议而使用的一种应用文书。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请柬是社交活动中传递感情、通报事务的一种便捷的联络工具。可以说，请柬是礼貌性的</a:t>
            </a:r>
            <a:r>
              <a:rPr lang="en-US" sz="1600" dirty="0">
                <a:solidFill>
                  <a:schemeClr val="tx1"/>
                </a:solidFill>
                <a:latin typeface="微软雅黑" panose="020B0503020204020204" charset="-122"/>
                <a:ea typeface="微软雅黑" panose="020B0503020204020204" charset="-122"/>
                <a:cs typeface="微软雅黑" panose="020B0503020204020204" charset="-122"/>
              </a:rPr>
              <a:t>“</a:t>
            </a:r>
            <a:r>
              <a:rPr sz="1600" dirty="0">
                <a:solidFill>
                  <a:schemeClr val="tx1"/>
                </a:solidFill>
                <a:latin typeface="微软雅黑" panose="020B0503020204020204" charset="-122"/>
                <a:ea typeface="微软雅黑" panose="020B0503020204020204" charset="-122"/>
                <a:cs typeface="微软雅黑" panose="020B0503020204020204" charset="-122"/>
              </a:rPr>
              <a:t>通知书”，通知对方在什么时间、什么地点参加什么活动或集会。有时它也作为入场的凭证。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483475" y="958215"/>
            <a:ext cx="3725545" cy="49422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8" name="矩形 7"/>
          <p:cNvSpPr/>
          <p:nvPr>
            <p:custDataLst>
              <p:tags r:id="rId1"/>
            </p:custDataLst>
          </p:nvPr>
        </p:nvSpPr>
        <p:spPr>
          <a:xfrm>
            <a:off x="3761105" y="3665220"/>
            <a:ext cx="6475730" cy="431800"/>
          </a:xfrm>
          <a:prstGeom prst="rect">
            <a:avLst/>
          </a:prstGeom>
        </p:spPr>
        <p:txBody>
          <a:bodyPr wrap="square"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在起始行空两格书写，写明邀请的事由，交代清楚活动的内容、时间、地点。</a:t>
            </a:r>
            <a:endParaRPr lang="zh-CN" altLang="en-US" sz="1400" dirty="0">
              <a:cs typeface="+mn-ea"/>
              <a:sym typeface="+mn-lt"/>
            </a:endParaRPr>
          </a:p>
        </p:txBody>
      </p:sp>
      <p:sp>
        <p:nvSpPr>
          <p:cNvPr id="3" name="文本框 2"/>
          <p:cNvSpPr txBox="1"/>
          <p:nvPr>
            <p:custDataLst>
              <p:tags r:id="rId2"/>
            </p:custDataLst>
          </p:nvPr>
        </p:nvSpPr>
        <p:spPr>
          <a:xfrm>
            <a:off x="1748790" y="2535555"/>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01.</a:t>
            </a:r>
            <a:r>
              <a:rPr lang="zh-CN" altLang="en-US" dirty="0">
                <a:solidFill>
                  <a:schemeClr val="bg1"/>
                </a:solidFill>
                <a:cs typeface="+mn-ea"/>
                <a:sym typeface="+mn-lt"/>
              </a:rPr>
              <a:t>标题</a:t>
            </a:r>
            <a:endParaRPr lang="zh-CN" altLang="en-US" dirty="0">
              <a:solidFill>
                <a:schemeClr val="bg1"/>
              </a:solidFill>
              <a:cs typeface="+mn-ea"/>
              <a:sym typeface="+mn-lt"/>
            </a:endParaRPr>
          </a:p>
        </p:txBody>
      </p:sp>
      <p:sp>
        <p:nvSpPr>
          <p:cNvPr id="4" name="文本框 3"/>
          <p:cNvSpPr txBox="1"/>
          <p:nvPr>
            <p:custDataLst>
              <p:tags r:id="rId3"/>
            </p:custDataLst>
          </p:nvPr>
        </p:nvSpPr>
        <p:spPr>
          <a:xfrm>
            <a:off x="3822065" y="2379345"/>
            <a:ext cx="6878320" cy="744855"/>
          </a:xfrm>
          <a:prstGeom prst="rect">
            <a:avLst/>
          </a:prstGeom>
          <a:noFill/>
        </p:spPr>
        <p:txBody>
          <a:bodyPr wrap="square" rtlCol="0" anchor="ctr" anchorCtr="0">
            <a:noAutofit/>
          </a:bodyPr>
          <a:p>
            <a:pPr indent="0" fontAlgn="auto">
              <a:lnSpc>
                <a:spcPct val="100000"/>
              </a:lnSpc>
              <a:spcBef>
                <a:spcPts val="0"/>
              </a:spcBef>
              <a:spcAft>
                <a:spcPts val="0"/>
              </a:spcAft>
              <a:buNone/>
            </a:pPr>
            <a:r>
              <a:rPr lang="en-US" altLang="zh-CN" sz="1400" dirty="0">
                <a:cs typeface="+mn-ea"/>
                <a:sym typeface="+mn-lt"/>
              </a:rPr>
              <a:t>   </a:t>
            </a:r>
            <a:r>
              <a:rPr lang="zh-CN" altLang="en-US" sz="1400" dirty="0">
                <a:cs typeface="+mn-ea"/>
                <a:sym typeface="+mn-lt"/>
              </a:rPr>
              <a:t>应用醒目的字体在封面或第一行居中写（印）上“请柬”或“请帖”两字，必要时还可以写上活动名称。通常还要做些艺术加工，如图案装饰、美术字体、烫金等。</a:t>
            </a:r>
            <a:endParaRPr lang="zh-CN" altLang="en-US" sz="1400" dirty="0">
              <a:cs typeface="+mn-ea"/>
              <a:sym typeface="+mn-lt"/>
            </a:endParaRPr>
          </a:p>
        </p:txBody>
      </p:sp>
      <p:sp>
        <p:nvSpPr>
          <p:cNvPr id="6" name="文本框 5"/>
          <p:cNvSpPr txBox="1"/>
          <p:nvPr>
            <p:custDataLst>
              <p:tags r:id="rId4"/>
            </p:custDataLst>
          </p:nvPr>
        </p:nvSpPr>
        <p:spPr>
          <a:xfrm>
            <a:off x="1748790" y="3100444"/>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02.</a:t>
            </a:r>
            <a:r>
              <a:rPr lang="zh-CN" altLang="en-US" dirty="0">
                <a:solidFill>
                  <a:schemeClr val="bg1"/>
                </a:solidFill>
                <a:cs typeface="+mn-ea"/>
                <a:sym typeface="+mn-lt"/>
              </a:rPr>
              <a:t>称谓</a:t>
            </a:r>
            <a:endParaRPr lang="zh-CN" altLang="en-US" dirty="0">
              <a:solidFill>
                <a:schemeClr val="bg1"/>
              </a:solidFill>
              <a:cs typeface="+mn-ea"/>
              <a:sym typeface="+mn-lt"/>
            </a:endParaRPr>
          </a:p>
        </p:txBody>
      </p:sp>
      <p:sp>
        <p:nvSpPr>
          <p:cNvPr id="7" name="文本框 6"/>
          <p:cNvSpPr txBox="1"/>
          <p:nvPr>
            <p:custDataLst>
              <p:tags r:id="rId5"/>
            </p:custDataLst>
          </p:nvPr>
        </p:nvSpPr>
        <p:spPr>
          <a:xfrm>
            <a:off x="3761105" y="3100705"/>
            <a:ext cx="616394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lang="zh-CN" altLang="en-US" sz="1400" dirty="0">
                <a:cs typeface="+mn-ea"/>
                <a:sym typeface="+mn-lt"/>
              </a:rPr>
              <a:t>在标题下一行顶格或内页顶格处写明被邀请的单位名称或个人姓名。</a:t>
            </a:r>
            <a:endParaRPr lang="zh-CN" altLang="en-US" sz="1400" dirty="0">
              <a:cs typeface="+mn-ea"/>
              <a:sym typeface="+mn-lt"/>
            </a:endParaRPr>
          </a:p>
        </p:txBody>
      </p:sp>
      <p:sp>
        <p:nvSpPr>
          <p:cNvPr id="9" name="文本框 8"/>
          <p:cNvSpPr txBox="1"/>
          <p:nvPr>
            <p:custDataLst>
              <p:tags r:id="rId6"/>
            </p:custDataLst>
          </p:nvPr>
        </p:nvSpPr>
        <p:spPr>
          <a:xfrm>
            <a:off x="1748790" y="3665133"/>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0"/>
              </a:spcBef>
              <a:spcAft>
                <a:spcPts val="0"/>
              </a:spcAft>
              <a:buNone/>
            </a:pPr>
            <a:r>
              <a:rPr lang="en-US" altLang="zh-CN" dirty="0">
                <a:solidFill>
                  <a:schemeClr val="bg1"/>
                </a:solidFill>
                <a:cs typeface="+mn-ea"/>
                <a:sym typeface="+mn-lt"/>
              </a:rPr>
              <a:t>03.</a:t>
            </a:r>
            <a:r>
              <a:rPr lang="zh-CN" altLang="en-US" dirty="0">
                <a:solidFill>
                  <a:schemeClr val="bg1"/>
                </a:solidFill>
                <a:cs typeface="+mn-ea"/>
                <a:sym typeface="+mn-lt"/>
              </a:rPr>
              <a:t>正文</a:t>
            </a:r>
            <a:endParaRPr lang="zh-CN" altLang="en-US" dirty="0">
              <a:solidFill>
                <a:schemeClr val="bg1"/>
              </a:solidFill>
              <a:cs typeface="+mn-ea"/>
              <a:sym typeface="+mn-lt"/>
            </a:endParaRPr>
          </a:p>
        </p:txBody>
      </p:sp>
      <p:sp>
        <p:nvSpPr>
          <p:cNvPr id="12" name="文本框 11"/>
          <p:cNvSpPr txBox="1"/>
          <p:nvPr>
            <p:custDataLst>
              <p:tags r:id="rId7"/>
            </p:custDataLst>
          </p:nvPr>
        </p:nvSpPr>
        <p:spPr>
          <a:xfrm>
            <a:off x="1748790" y="4229822"/>
            <a:ext cx="1980000" cy="432000"/>
          </a:xfrm>
          <a:prstGeom prst="roundRect">
            <a:avLst/>
          </a:prstGeom>
          <a:solidFill>
            <a:schemeClr val="accent2"/>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04.结尾</a:t>
            </a:r>
            <a:endParaRPr lang="en-US" altLang="zh-CN" dirty="0">
              <a:solidFill>
                <a:schemeClr val="bg1"/>
              </a:solidFill>
              <a:cs typeface="+mn-ea"/>
              <a:sym typeface="+mn-lt"/>
            </a:endParaRPr>
          </a:p>
        </p:txBody>
      </p:sp>
      <p:sp>
        <p:nvSpPr>
          <p:cNvPr id="14" name="文本框 13"/>
          <p:cNvSpPr txBox="1"/>
          <p:nvPr>
            <p:custDataLst>
              <p:tags r:id="rId8"/>
            </p:custDataLst>
          </p:nvPr>
        </p:nvSpPr>
        <p:spPr>
          <a:xfrm>
            <a:off x="3704590" y="4229735"/>
            <a:ext cx="6718935" cy="431800"/>
          </a:xfrm>
          <a:prstGeom prst="rect">
            <a:avLst/>
          </a:prstGeom>
          <a:noFill/>
        </p:spPr>
        <p:txBody>
          <a:bodyPr wrap="square" rtlCol="0" anchor="ctr" anchorCtr="0">
            <a:noAutofit/>
          </a:bodyPr>
          <a:p>
            <a:pPr indent="0" fontAlgn="auto">
              <a:lnSpc>
                <a:spcPct val="100000"/>
              </a:lnSpc>
            </a:pPr>
            <a:r>
              <a:rPr lang="en-US" altLang="zh-CN" sz="1400" dirty="0">
                <a:cs typeface="+mn-ea"/>
                <a:sym typeface="+mn-lt"/>
              </a:rPr>
              <a:t>   </a:t>
            </a:r>
            <a:r>
              <a:rPr sz="1400" dirty="0">
                <a:cs typeface="+mn-ea"/>
                <a:sym typeface="+mn-lt"/>
              </a:rPr>
              <a:t>在正文后空两格或换行顶格写上表示敬意和邀请的话语，如“敬请</a:t>
            </a:r>
            <a:r>
              <a:rPr lang="zh-CN" sz="1400" dirty="0">
                <a:cs typeface="+mn-ea"/>
                <a:sym typeface="+mn-lt"/>
              </a:rPr>
              <a:t>光临</a:t>
            </a:r>
            <a:r>
              <a:rPr sz="1400" dirty="0">
                <a:cs typeface="+mn-ea"/>
                <a:sym typeface="+mn-lt"/>
              </a:rPr>
              <a:t>”“恭候光临”</a:t>
            </a:r>
            <a:r>
              <a:rPr lang="zh-CN" sz="1400" dirty="0">
                <a:cs typeface="+mn-ea"/>
                <a:sym typeface="+mn-lt"/>
              </a:rPr>
              <a:t>等</a:t>
            </a:r>
            <a:r>
              <a:rPr sz="1400" dirty="0">
                <a:cs typeface="+mn-ea"/>
                <a:sym typeface="+mn-lt"/>
              </a:rPr>
              <a:t>。</a:t>
            </a:r>
            <a:endParaRPr sz="1400" dirty="0">
              <a:cs typeface="+mn-ea"/>
              <a:sym typeface="+mn-lt"/>
            </a:endParaRPr>
          </a:p>
        </p:txBody>
      </p:sp>
      <p:sp>
        <p:nvSpPr>
          <p:cNvPr id="15" name="文本框 14"/>
          <p:cNvSpPr txBox="1"/>
          <p:nvPr>
            <p:custDataLst>
              <p:tags r:id="rId9"/>
            </p:custDataLst>
          </p:nvPr>
        </p:nvSpPr>
        <p:spPr>
          <a:xfrm>
            <a:off x="1748790" y="4794711"/>
            <a:ext cx="1980000" cy="432000"/>
          </a:xfrm>
          <a:prstGeom prst="roundRect">
            <a:avLst/>
          </a:prstGeom>
          <a:solidFill>
            <a:srgbClr val="418783"/>
          </a:solidFill>
        </p:spPr>
        <p:txBody>
          <a:bodyPr wrap="square" rtlCol="0" anchor="ctr" anchorCtr="0">
            <a:noAutofit/>
          </a:bodyPr>
          <a:p>
            <a:pPr indent="0" algn="ctr" fontAlgn="auto">
              <a:lnSpc>
                <a:spcPct val="100000"/>
              </a:lnSpc>
              <a:spcBef>
                <a:spcPts val="300"/>
              </a:spcBef>
              <a:spcAft>
                <a:spcPts val="300"/>
              </a:spcAft>
              <a:buNone/>
            </a:pPr>
            <a:r>
              <a:rPr lang="en-US" altLang="zh-CN" dirty="0">
                <a:solidFill>
                  <a:schemeClr val="bg1"/>
                </a:solidFill>
                <a:cs typeface="+mn-ea"/>
                <a:sym typeface="+mn-lt"/>
              </a:rPr>
              <a:t>05.</a:t>
            </a:r>
            <a:r>
              <a:rPr lang="zh-CN" altLang="en-US" dirty="0">
                <a:solidFill>
                  <a:schemeClr val="bg1"/>
                </a:solidFill>
                <a:cs typeface="+mn-ea"/>
                <a:sym typeface="+mn-lt"/>
              </a:rPr>
              <a:t>落款</a:t>
            </a:r>
            <a:endParaRPr lang="zh-CN" altLang="en-US" dirty="0">
              <a:solidFill>
                <a:schemeClr val="bg1"/>
              </a:solidFill>
              <a:cs typeface="+mn-ea"/>
              <a:sym typeface="+mn-lt"/>
            </a:endParaRPr>
          </a:p>
        </p:txBody>
      </p:sp>
      <p:sp>
        <p:nvSpPr>
          <p:cNvPr id="17" name="文本框 16"/>
          <p:cNvSpPr txBox="1"/>
          <p:nvPr>
            <p:custDataLst>
              <p:tags r:id="rId10"/>
            </p:custDataLst>
          </p:nvPr>
        </p:nvSpPr>
        <p:spPr>
          <a:xfrm>
            <a:off x="3728720" y="4699635"/>
            <a:ext cx="6972300" cy="622300"/>
          </a:xfrm>
          <a:prstGeom prst="rect">
            <a:avLst/>
          </a:prstGeom>
          <a:noFill/>
        </p:spPr>
        <p:txBody>
          <a:bodyPr wrap="square" rtlCol="0" anchor="ctr" anchorCtr="0">
            <a:noAutofit/>
          </a:bodyPr>
          <a:p>
            <a:pPr indent="0" fontAlgn="auto">
              <a:lnSpc>
                <a:spcPct val="100000"/>
              </a:lnSpc>
              <a:spcBef>
                <a:spcPts val="300"/>
              </a:spcBef>
              <a:spcAft>
                <a:spcPts val="300"/>
              </a:spcAft>
              <a:buNone/>
            </a:pPr>
            <a:r>
              <a:rPr lang="en-US" altLang="zh-CN" sz="1400" dirty="0">
                <a:cs typeface="+mn-ea"/>
                <a:sym typeface="+mn-lt"/>
              </a:rPr>
              <a:t>   </a:t>
            </a:r>
            <a:r>
              <a:rPr lang="zh-CN" altLang="en-US" sz="1400" dirty="0">
                <a:cs typeface="+mn-ea"/>
                <a:sym typeface="+mn-lt"/>
              </a:rPr>
              <a:t>在正文右下方写上邀请的单位名称（加盖公章）或个人姓名，有时还可加上“谨启”“鞠躬”等敬语。换行写明成文日期。</a:t>
            </a:r>
            <a:endParaRPr lang="zh-CN" altLang="en-US" sz="1400" dirty="0">
              <a:cs typeface="+mn-ea"/>
              <a:sym typeface="+mn-lt"/>
            </a:endParaRPr>
          </a:p>
        </p:txBody>
      </p:sp>
      <p:sp>
        <p:nvSpPr>
          <p:cNvPr id="16" name="文本框 15"/>
          <p:cNvSpPr txBox="1"/>
          <p:nvPr/>
        </p:nvSpPr>
        <p:spPr>
          <a:xfrm>
            <a:off x="1131570" y="1656080"/>
            <a:ext cx="2750185" cy="534035"/>
          </a:xfrm>
          <a:prstGeom prst="rect">
            <a:avLst/>
          </a:prstGeom>
          <a:noFill/>
        </p:spPr>
        <p:txBody>
          <a:bodyPr wrap="square" rtlCol="0" anchor="t">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（二）请柬的结构</a:t>
            </a:r>
            <a:endParaRPr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992110" y="4508500"/>
            <a:ext cx="3561080" cy="178435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2368550" y="1345565"/>
            <a:ext cx="8272780" cy="4458970"/>
          </a:xfrm>
          <a:prstGeom prst="rect">
            <a:avLst/>
          </a:prstGeom>
        </p:spPr>
        <p:txBody>
          <a:bodyPr wrap="square">
            <a:noAutofit/>
          </a:bodyPr>
          <a:p>
            <a:pPr indent="457200" algn="ctr"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请</a:t>
            </a:r>
            <a:r>
              <a:rPr lang="en-US" b="1" dirty="0">
                <a:solidFill>
                  <a:schemeClr val="accent1"/>
                </a:solidFill>
                <a:latin typeface="微软雅黑" panose="020B0503020204020204" charset="-122"/>
                <a:ea typeface="微软雅黑" panose="020B0503020204020204" charset="-122"/>
                <a:cs typeface="微软雅黑" panose="020B0503020204020204" charset="-122"/>
              </a:rPr>
              <a:t>  </a:t>
            </a:r>
            <a:r>
              <a:rPr b="1" dirty="0">
                <a:solidFill>
                  <a:schemeClr val="accent1"/>
                </a:solidFill>
                <a:latin typeface="微软雅黑" panose="020B0503020204020204" charset="-122"/>
                <a:ea typeface="微软雅黑" panose="020B0503020204020204" charset="-122"/>
                <a:cs typeface="微软雅黑" panose="020B0503020204020204" charset="-122"/>
              </a:rPr>
              <a:t>柬</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尊敬的郭 ×× 先生：</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兹定于 2023 年 10 月 28 日（星期六）上午 9 时，在河南省 ×× 职业学校灯光球场隆重举行建校 50 周年纪念庆典。敬请光临。</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此致</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河南省 ×× 职业学校</a:t>
            </a:r>
            <a:endParaRPr sz="1600" dirty="0">
              <a:solidFill>
                <a:schemeClr val="tx1"/>
              </a:solidFill>
              <a:latin typeface="仿宋" panose="02010609060101010101" charset="-122"/>
              <a:ea typeface="仿宋" panose="02010609060101010101" charset="-122"/>
              <a:cs typeface="仿宋" panose="02010609060101010101" charset="-122"/>
            </a:endParaRPr>
          </a:p>
          <a:p>
            <a:pPr indent="406400" algn="r"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仿宋" panose="02010609060101010101" charset="-122"/>
                <a:ea typeface="仿宋" panose="02010609060101010101" charset="-122"/>
                <a:cs typeface="仿宋" panose="02010609060101010101" charset="-122"/>
              </a:rPr>
              <a:t>2023 年 10 月 19 日</a:t>
            </a:r>
            <a:endParaRPr sz="1600" dirty="0">
              <a:solidFill>
                <a:schemeClr val="tx1"/>
              </a:solidFill>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2026285" y="3613150"/>
            <a:ext cx="1193165" cy="485140"/>
          </a:xfrm>
          <a:prstGeom prst="rect">
            <a:avLst/>
          </a:prstGeom>
          <a:noFill/>
        </p:spPr>
        <p:txBody>
          <a:bodyPr wrap="square" rtlCol="0" anchor="t">
            <a:spAutoFit/>
          </a:bodyPr>
          <a:p>
            <a:pPr lvl="0" indent="406400" algn="l" fontAlgn="auto">
              <a:lnSpc>
                <a:spcPct val="160000"/>
              </a:lnSpc>
              <a:spcAft>
                <a:spcPts val="600"/>
              </a:spcAft>
              <a:extLst>
                <a:ext uri="{35155182-B16C-46BC-9424-99874614C6A1}">
                  <wpsdc:indentchars xmlns:wpsdc="http://www.wps.cn/officeDocument/2017/drawingmlCustomData" val="200" checksum="1740828767"/>
                </a:ext>
              </a:extLst>
            </a:pPr>
            <a:r>
              <a:rPr sz="1600" dirty="0">
                <a:latin typeface="仿宋" panose="02010609060101010101" charset="-122"/>
                <a:ea typeface="仿宋" panose="02010609060101010101" charset="-122"/>
                <a:cs typeface="仿宋" panose="02010609060101010101" charset="-122"/>
                <a:sym typeface="+mn-ea"/>
              </a:rPr>
              <a:t>敬礼</a:t>
            </a:r>
            <a:endParaRPr lang="zh-CN" altLang="en-US" sz="1600" dirty="0">
              <a:latin typeface="仿宋" panose="02010609060101010101" charset="-122"/>
              <a:ea typeface="仿宋" panose="02010609060101010101" charset="-122"/>
              <a:cs typeface="仿宋" panose="02010609060101010101" charset="-122"/>
              <a:sym typeface="+mn-ea"/>
            </a:endParaRPr>
          </a:p>
        </p:txBody>
      </p:sp>
      <p:sp>
        <p:nvSpPr>
          <p:cNvPr id="6" name="文本框 5"/>
          <p:cNvSpPr txBox="1"/>
          <p:nvPr>
            <p:custDataLst>
              <p:tags r:id="rId4"/>
            </p:custDataLst>
          </p:nvPr>
        </p:nvSpPr>
        <p:spPr>
          <a:xfrm>
            <a:off x="1226185" y="1744345"/>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992110" y="4508500"/>
            <a:ext cx="3561080" cy="178435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6" name="文本框 5"/>
          <p:cNvSpPr txBox="1"/>
          <p:nvPr>
            <p:custDataLst>
              <p:tags r:id="rId3"/>
            </p:custDataLst>
          </p:nvPr>
        </p:nvSpPr>
        <p:spPr>
          <a:xfrm>
            <a:off x="1226185" y="1744345"/>
            <a:ext cx="1142365" cy="368300"/>
          </a:xfrm>
          <a:prstGeom prst="rect">
            <a:avLst/>
          </a:prstGeom>
          <a:noFill/>
          <a:ln w="12700" cmpd="sng">
            <a:solidFill>
              <a:schemeClr val="accent1">
                <a:shade val="50000"/>
              </a:schemeClr>
            </a:solidFill>
            <a:prstDash val="solid"/>
          </a:ln>
        </p:spPr>
        <p:txBody>
          <a:bodyPr wrap="square" rtlCol="0" anchor="t">
            <a:spAutoFit/>
          </a:bodyPr>
          <a:p>
            <a:r>
              <a:rPr lang="zh-CN" altLang="en-US" b="1">
                <a:solidFill>
                  <a:schemeClr val="accent1"/>
                </a:solidFill>
              </a:rPr>
              <a:t>例文评析</a:t>
            </a:r>
            <a:endParaRPr lang="zh-CN" altLang="en-US" b="1">
              <a:solidFill>
                <a:schemeClr val="accent1"/>
              </a:solidFill>
            </a:endParaRPr>
          </a:p>
        </p:txBody>
      </p:sp>
      <p:sp>
        <p:nvSpPr>
          <p:cNvPr id="7" name="文本框 6"/>
          <p:cNvSpPr txBox="1"/>
          <p:nvPr/>
        </p:nvSpPr>
        <p:spPr>
          <a:xfrm>
            <a:off x="3063875" y="2499360"/>
            <a:ext cx="5927725" cy="1252855"/>
          </a:xfrm>
          <a:prstGeom prst="rect">
            <a:avLst/>
          </a:prstGeom>
          <a:noFill/>
        </p:spPr>
        <p:txBody>
          <a:bodyPr wrap="square" rtlCol="0" anchor="t">
            <a:spAutoFit/>
          </a:bodyPr>
          <a:p>
            <a:pPr>
              <a:lnSpc>
                <a:spcPct val="140000"/>
              </a:lnSpc>
            </a:pPr>
            <a:r>
              <a:rPr lang="en-US" altLang="zh-CN"/>
              <a:t>    </a:t>
            </a:r>
            <a:r>
              <a:rPr lang="zh-CN" altLang="en-US"/>
              <a:t>【评析】这篇例文是邀请有关人士参加河南省 ×× 职业学校建校 50 周年纪念庆典活动的请柬，语言简洁明了，结构完整。</a:t>
            </a:r>
            <a:endParaRPr lang="zh-CN" altLang="en-US"/>
          </a:p>
        </p:txBody>
      </p:sp>
      <p:pic>
        <p:nvPicPr>
          <p:cNvPr id="5" name="图片 4" descr="左1"/>
          <p:cNvPicPr>
            <a:picLocks noChangeAspect="1"/>
          </p:cNvPicPr>
          <p:nvPr>
            <p:custDataLst>
              <p:tags r:id="rId4"/>
            </p:custDataLst>
          </p:nvPr>
        </p:nvPicPr>
        <p:blipFill>
          <a:blip r:embed="rId5"/>
          <a:stretch>
            <a:fillRect/>
          </a:stretch>
        </p:blipFill>
        <p:spPr>
          <a:xfrm>
            <a:off x="679450" y="3752215"/>
            <a:ext cx="3621405" cy="246761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请柬、聘书</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10310" y="1484630"/>
            <a:ext cx="5311775" cy="464185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（三）请柬的写作要求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交代要清楚</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请柬上务必写清会议或活动的时间、地点及有关事项，确保被邀请者的姓名、头衔准确无误。</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措辞须讲究</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请柬的用语要简明通达、热情文雅，尽量使用经过提炼的口语，避免使用“务必”“必须”等强制性词语，应突出“请”的意愿。</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3. 制作宜精美</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请柬的装帧尽可能美观、大方，以示对被邀者的尊重。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337425" y="879475"/>
            <a:ext cx="3702685" cy="508127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 name="KSO_WM_DIAGRAM_VIRTUALLY_FRAME" val="{&quot;height&quot;:373.6,&quot;left&quot;:126.25,&quot;top&quot;:176.45,&quot;width&quot;:708.85}"/>
</p:tagLst>
</file>

<file path=ppt/tags/tag101.xml><?xml version="1.0" encoding="utf-8"?>
<p:tagLst xmlns:p="http://schemas.openxmlformats.org/presentationml/2006/main">
  <p:tag name="KSO_WM_BEAUTIFY_FLAG" val=""/>
  <p:tag name="KSO_WM_DIAGRAM_VIRTUALLY_FRAME" val="{&quot;height&quot;:373.6,&quot;left&quot;:126.25,&quot;top&quot;:176.45,&quot;width&quot;:708.85}"/>
</p:tagLst>
</file>

<file path=ppt/tags/tag102.xml><?xml version="1.0" encoding="utf-8"?>
<p:tagLst xmlns:p="http://schemas.openxmlformats.org/presentationml/2006/main">
  <p:tag name="KSO_WM_BEAUTIFY_FLAG" val=""/>
  <p:tag name="KSO_WM_DIAGRAM_VIRTUALLY_FRAME" val="{&quot;height&quot;:373.6,&quot;left&quot;:126.25,&quot;top&quot;:176.45,&quot;width&quot;:708.85}"/>
</p:tagLst>
</file>

<file path=ppt/tags/tag103.xml><?xml version="1.0" encoding="utf-8"?>
<p:tagLst xmlns:p="http://schemas.openxmlformats.org/presentationml/2006/main">
  <p:tag name="KSO_WM_DIAGRAM_VIRTUALLY_FRAME" val="{&quot;height&quot;:373.6,&quot;left&quot;:126.25,&quot;top&quot;:176.45,&quot;width&quot;:708.85}"/>
</p:tagLst>
</file>

<file path=ppt/tags/tag104.xml><?xml version="1.0" encoding="utf-8"?>
<p:tagLst xmlns:p="http://schemas.openxmlformats.org/presentationml/2006/main">
  <p:tag name="KSO_WM_BEAUTIFY_FLAG" val=""/>
  <p:tag name="KSO_WM_DIAGRAM_VIRTUALLY_FRAME" val="{&quot;height&quot;:373.6,&quot;left&quot;:126.25,&quot;top&quot;:176.45,&quot;width&quot;:708.85}"/>
</p:tagLst>
</file>

<file path=ppt/tags/tag105.xml><?xml version="1.0" encoding="utf-8"?>
<p:tagLst xmlns:p="http://schemas.openxmlformats.org/presentationml/2006/main">
  <p:tag name="KSO_WM_BEAUTIFY_FLAG" val=""/>
  <p:tag name="KSO_WM_DIAGRAM_VIRTUALLY_FRAME" val="{&quot;height&quot;:373.6,&quot;left&quot;:126.25,&quot;top&quot;:176.45,&quot;width&quot;:708.85}"/>
</p:tagLst>
</file>

<file path=ppt/tags/tag106.xml><?xml version="1.0" encoding="utf-8"?>
<p:tagLst xmlns:p="http://schemas.openxmlformats.org/presentationml/2006/main">
  <p:tag name="KSO_WM_BEAUTIFY_FLAG" val=""/>
  <p:tag name="KSO_WM_DIAGRAM_VIRTUALLY_FRAME" val="{&quot;height&quot;:373.6,&quot;left&quot;:126.25,&quot;top&quot;:176.45,&quot;width&quot;:708.85}"/>
</p:tagLst>
</file>

<file path=ppt/tags/tag107.xml><?xml version="1.0" encoding="utf-8"?>
<p:tagLst xmlns:p="http://schemas.openxmlformats.org/presentationml/2006/main">
  <p:tag name="KSO_WM_BEAUTIFY_FLAG" val=""/>
  <p:tag name="KSO_WM_DIAGRAM_VIRTUALLY_FRAME" val="{&quot;height&quot;:373.6,&quot;left&quot;:126.25,&quot;top&quot;:176.45,&quot;width&quot;:708.85}"/>
</p:tagLst>
</file>

<file path=ppt/tags/tag108.xml><?xml version="1.0" encoding="utf-8"?>
<p:tagLst xmlns:p="http://schemas.openxmlformats.org/presentationml/2006/main">
  <p:tag name="KSO_WM_BEAUTIFY_FLAG" val=""/>
  <p:tag name="KSO_WM_DIAGRAM_VIRTUALLY_FRAME" val="{&quot;height&quot;:373.6,&quot;left&quot;:126.25,&quot;top&quot;:176.45,&quot;width&quot;:708.85}"/>
</p:tagLst>
</file>

<file path=ppt/tags/tag109.xml><?xml version="1.0" encoding="utf-8"?>
<p:tagLst xmlns:p="http://schemas.openxmlformats.org/presentationml/2006/main">
  <p:tag name="KSO_WM_BEAUTIFY_FLAG" val=""/>
  <p:tag name="KSO_WM_DIAGRAM_VIRTUALLY_FRAME" val="{&quot;height&quot;:373.6,&quot;left&quot;:126.25,&quot;top&quot;:176.45,&quot;width&quot;:708.85}"/>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 name="KSO_WM_DIAGRAM_VIRTUALLY_FRAME" val="{&quot;height&quot;:373.6,&quot;left&quot;:126.25,&quot;top&quot;:176.45,&quot;width&quot;:708.85}"/>
</p:tagLst>
</file>

<file path=ppt/tags/tag111.xml><?xml version="1.0" encoding="utf-8"?>
<p:tagLst xmlns:p="http://schemas.openxmlformats.org/presentationml/2006/main">
  <p:tag name="KSO_WM_BEAUTIFY_FLAG" val=""/>
  <p:tag name="KSO_WM_DIAGRAM_VIRTUALLY_FRAME" val="{&quot;height&quot;:373.6,&quot;left&quot;:126.25,&quot;top&quot;:176.45,&quot;width&quot;:708.85}"/>
</p:tagLst>
</file>

<file path=ppt/tags/tag112.xml><?xml version="1.0" encoding="utf-8"?>
<p:tagLst xmlns:p="http://schemas.openxmlformats.org/presentationml/2006/main">
  <p:tag name="KSO_WM_BEAUTIFY_FLAG" val=""/>
  <p:tag name="KSO_WM_DIAGRAM_VIRTUALLY_FRAME" val="{&quot;height&quot;:373.6,&quot;left&quot;:126.25,&quot;top&quot;:176.45,&quot;width&quot;:708.85}"/>
</p:tagLst>
</file>

<file path=ppt/tags/tag113.xml><?xml version="1.0" encoding="utf-8"?>
<p:tagLst xmlns:p="http://schemas.openxmlformats.org/presentationml/2006/main">
  <p:tag name="KSO_WM_BEAUTIFY_FLAG" val=""/>
  <p:tag name="KSO_WM_DIAGRAM_VIRTUALLY_FRAME" val="{&quot;height&quot;:373.6,&quot;left&quot;:126.25,&quot;top&quot;:176.45,&quot;width&quot;:708.85}"/>
</p:tagLst>
</file>

<file path=ppt/tags/tag114.xml><?xml version="1.0" encoding="utf-8"?>
<p:tagLst xmlns:p="http://schemas.openxmlformats.org/presentationml/2006/main">
  <p:tag name="KSO_WM_SPECIAL_SOURCE" val="bdnul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SPECIAL_SOURCE" val="bdnul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DIAGRAM_VIRTUALLY_FRAME" val="{&quot;height&quot;:445.4,&quot;left&quot;:103.25,&quot;top&quot;:141.75,&quot;width&quot;:750.15}"/>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 name="KSO_WM_DIAGRAM_VIRTUALLY_FRAME" val="{&quot;height&quot;:445.4,&quot;left&quot;:103.25,&quot;top&quot;:141.75,&quot;width&quot;:750.15}"/>
</p:tagLst>
</file>

<file path=ppt/tags/tag121.xml><?xml version="1.0" encoding="utf-8"?>
<p:tagLst xmlns:p="http://schemas.openxmlformats.org/presentationml/2006/main">
  <p:tag name="KSO_WM_BEAUTIFY_FLAG" val=""/>
  <p:tag name="KSO_WM_DIAGRAM_VIRTUALLY_FRAME" val="{&quot;height&quot;:445.4,&quot;left&quot;:103.25,&quot;top&quot;:141.75,&quot;width&quot;:750.15}"/>
</p:tagLst>
</file>

<file path=ppt/tags/tag122.xml><?xml version="1.0" encoding="utf-8"?>
<p:tagLst xmlns:p="http://schemas.openxmlformats.org/presentationml/2006/main">
  <p:tag name="KSO_WM_DIAGRAM_VIRTUALLY_FRAME" val="{&quot;height&quot;:445.4,&quot;left&quot;:103.25,&quot;top&quot;:141.75,&quot;width&quot;:750.15}"/>
</p:tagLst>
</file>

<file path=ppt/tags/tag123.xml><?xml version="1.0" encoding="utf-8"?>
<p:tagLst xmlns:p="http://schemas.openxmlformats.org/presentationml/2006/main">
  <p:tag name="KSO_WM_BEAUTIFY_FLAG" val=""/>
  <p:tag name="KSO_WM_DIAGRAM_VIRTUALLY_FRAME" val="{&quot;height&quot;:445.4,&quot;left&quot;:103.25,&quot;top&quot;:141.75,&quot;width&quot;:750.15}"/>
</p:tagLst>
</file>

<file path=ppt/tags/tag124.xml><?xml version="1.0" encoding="utf-8"?>
<p:tagLst xmlns:p="http://schemas.openxmlformats.org/presentationml/2006/main">
  <p:tag name="KSO_WM_BEAUTIFY_FLAG" val=""/>
  <p:tag name="KSO_WM_DIAGRAM_VIRTUALLY_FRAME" val="{&quot;height&quot;:445.4,&quot;left&quot;:103.25,&quot;top&quot;:141.75,&quot;width&quot;:750.15}"/>
</p:tagLst>
</file>

<file path=ppt/tags/tag125.xml><?xml version="1.0" encoding="utf-8"?>
<p:tagLst xmlns:p="http://schemas.openxmlformats.org/presentationml/2006/main">
  <p:tag name="KSO_WM_DIAGRAM_VIRTUALLY_FRAME" val="{&quot;height&quot;:445.4,&quot;left&quot;:103.25,&quot;top&quot;:141.75,&quot;width&quot;:750.15}"/>
</p:tagLst>
</file>

<file path=ppt/tags/tag126.xml><?xml version="1.0" encoding="utf-8"?>
<p:tagLst xmlns:p="http://schemas.openxmlformats.org/presentationml/2006/main">
  <p:tag name="KSO_WM_BEAUTIFY_FLAG" val=""/>
  <p:tag name="KSO_WM_DIAGRAM_VIRTUALLY_FRAME" val="{&quot;height&quot;:445.4,&quot;left&quot;:103.25,&quot;top&quot;:141.75,&quot;width&quot;:750.15}"/>
</p:tagLst>
</file>

<file path=ppt/tags/tag127.xml><?xml version="1.0" encoding="utf-8"?>
<p:tagLst xmlns:p="http://schemas.openxmlformats.org/presentationml/2006/main">
  <p:tag name="KSO_WM_BEAUTIFY_FLAG" val=""/>
  <p:tag name="KSO_WM_DIAGRAM_VIRTUALLY_FRAME" val="{&quot;height&quot;:445.4,&quot;left&quot;:103.25,&quot;top&quot;:141.75,&quot;width&quot;:750.15}"/>
</p:tagLst>
</file>

<file path=ppt/tags/tag128.xml><?xml version="1.0" encoding="utf-8"?>
<p:tagLst xmlns:p="http://schemas.openxmlformats.org/presentationml/2006/main">
  <p:tag name="KSO_WM_DIAGRAM_VIRTUALLY_FRAME" val="{&quot;height&quot;:445.4,&quot;left&quot;:103.25,&quot;top&quot;:141.75,&quot;width&quot;:750.15}"/>
</p:tagLst>
</file>

<file path=ppt/tags/tag129.xml><?xml version="1.0" encoding="utf-8"?>
<p:tagLst xmlns:p="http://schemas.openxmlformats.org/presentationml/2006/main">
  <p:tag name="KSO_WM_BEAUTIFY_FLAG" val=""/>
  <p:tag name="KSO_WM_DIAGRAM_VIRTUALLY_FRAME" val="{&quot;height&quot;:445.4,&quot;left&quot;:103.25,&quot;top&quot;:141.75,&quot;width&quot;:750.15}"/>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 name="KSO_WM_DIAGRAM_VIRTUALLY_FRAME" val="{&quot;height&quot;:445.4,&quot;left&quot;:103.25,&quot;top&quot;:141.75,&quot;width&quot;:750.15}"/>
</p:tagLst>
</file>

<file path=ppt/tags/tag131.xml><?xml version="1.0" encoding="utf-8"?>
<p:tagLst xmlns:p="http://schemas.openxmlformats.org/presentationml/2006/main">
  <p:tag name="KSO_WM_BEAUTIFY_FLAG" val=""/>
  <p:tag name="KSO_WM_DIAGRAM_VIRTUALLY_FRAME" val="{&quot;height&quot;:445.4,&quot;left&quot;:103.25,&quot;top&quot;:141.75,&quot;width&quot;:750.15}"/>
</p:tagLst>
</file>

<file path=ppt/tags/tag132.xml><?xml version="1.0" encoding="utf-8"?>
<p:tagLst xmlns:p="http://schemas.openxmlformats.org/presentationml/2006/main">
  <p:tag name="KSO_WM_BEAUTIFY_FLAG" val=""/>
  <p:tag name="KSO_WM_DIAGRAM_VIRTUALLY_FRAME" val="{&quot;height&quot;:445.4,&quot;left&quot;:103.25,&quot;top&quot;:141.75,&quot;width&quot;:750.15}"/>
</p:tagLst>
</file>

<file path=ppt/tags/tag133.xml><?xml version="1.0" encoding="utf-8"?>
<p:tagLst xmlns:p="http://schemas.openxmlformats.org/presentationml/2006/main">
  <p:tag name="KSO_WM_BEAUTIFY_FLAG" val=""/>
  <p:tag name="KSO_WM_DIAGRAM_VIRTUALLY_FRAME" val="{&quot;height&quot;:445.4,&quot;left&quot;:103.25,&quot;top&quot;:141.75,&quot;width&quot;:750.15}"/>
</p:tagLst>
</file>

<file path=ppt/tags/tag134.xml><?xml version="1.0" encoding="utf-8"?>
<p:tagLst xmlns:p="http://schemas.openxmlformats.org/presentationml/2006/main">
  <p:tag name="KSO_WM_BEAUTIFY_FLAG" val=""/>
  <p:tag name="KSO_WM_DIAGRAM_VIRTUALLY_FRAME" val="{&quot;height&quot;:445.4,&quot;left&quot;:103.25,&quot;top&quot;:141.75,&quot;width&quot;:750.15}"/>
</p:tagLst>
</file>

<file path=ppt/tags/tag135.xml><?xml version="1.0" encoding="utf-8"?>
<p:tagLst xmlns:p="http://schemas.openxmlformats.org/presentationml/2006/main">
  <p:tag name="KSO_WM_DIAGRAM_VIRTUALLY_FRAME" val="{&quot;height&quot;:445.4,&quot;left&quot;:103.25,&quot;top&quot;:141.75,&quot;width&quot;:750.15}"/>
</p:tagLst>
</file>

<file path=ppt/tags/tag136.xml><?xml version="1.0" encoding="utf-8"?>
<p:tagLst xmlns:p="http://schemas.openxmlformats.org/presentationml/2006/main">
  <p:tag name="KSO_WM_BEAUTIFY_FLAG" val=""/>
  <p:tag name="KSO_WM_DIAGRAM_VIRTUALLY_FRAME" val="{&quot;height&quot;:445.4,&quot;left&quot;:103.25,&quot;top&quot;:141.75,&quot;width&quot;:750.15}"/>
</p:tagLst>
</file>

<file path=ppt/tags/tag137.xml><?xml version="1.0" encoding="utf-8"?>
<p:tagLst xmlns:p="http://schemas.openxmlformats.org/presentationml/2006/main">
  <p:tag name="KSO_WM_BEAUTIFY_FLAG" val=""/>
  <p:tag name="KSO_WM_DIAGRAM_VIRTUALLY_FRAME" val="{&quot;height&quot;:445.4,&quot;left&quot;:103.25,&quot;top&quot;:141.75,&quot;width&quot;:750.15}"/>
</p:tagLst>
</file>

<file path=ppt/tags/tag138.xml><?xml version="1.0" encoding="utf-8"?>
<p:tagLst xmlns:p="http://schemas.openxmlformats.org/presentationml/2006/main">
  <p:tag name="KSO_WM_BEAUTIFY_FLAG" val=""/>
  <p:tag name="KSO_WM_DIAGRAM_VIRTUALLY_FRAME" val="{&quot;height&quot;:445.4,&quot;left&quot;:103.25,&quot;top&quot;:141.75,&quot;width&quot;:750.15}"/>
</p:tagLst>
</file>

<file path=ppt/tags/tag139.xml><?xml version="1.0" encoding="utf-8"?>
<p:tagLst xmlns:p="http://schemas.openxmlformats.org/presentationml/2006/main">
  <p:tag name="KSO_WM_BEAUTIFY_FLAG" val=""/>
  <p:tag name="KSO_WM_DIAGRAM_VIRTUALLY_FRAME" val="{&quot;height&quot;:445.4,&quot;left&quot;:103.25,&quot;top&quot;:141.75,&quot;width&quot;:750.15}"/>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 name="KSO_WM_DIAGRAM_VIRTUALLY_FRAME" val="{&quot;height&quot;:445.4,&quot;left&quot;:103.25,&quot;top&quot;:141.75,&quot;width&quot;:750.15}"/>
</p:tagLst>
</file>

<file path=ppt/tags/tag141.xml><?xml version="1.0" encoding="utf-8"?>
<p:tagLst xmlns:p="http://schemas.openxmlformats.org/presentationml/2006/main">
  <p:tag name="KSO_WM_BEAUTIFY_FLAG" val=""/>
  <p:tag name="KSO_WM_DIAGRAM_VIRTUALLY_FRAME" val="{&quot;height&quot;:445.4,&quot;left&quot;:103.25,&quot;top&quot;:141.75,&quot;width&quot;:750.15}"/>
</p:tagLst>
</file>

<file path=ppt/tags/tag142.xml><?xml version="1.0" encoding="utf-8"?>
<p:tagLst xmlns:p="http://schemas.openxmlformats.org/presentationml/2006/main">
  <p:tag name="KSO_WM_BEAUTIFY_FLAG" val=""/>
  <p:tag name="KSO_WM_DIAGRAM_VIRTUALLY_FRAME" val="{&quot;height&quot;:445.4,&quot;left&quot;:103.25,&quot;top&quot;:141.75,&quot;width&quot;:750.15}"/>
</p:tagLst>
</file>

<file path=ppt/tags/tag143.xml><?xml version="1.0" encoding="utf-8"?>
<p:tagLst xmlns:p="http://schemas.openxmlformats.org/presentationml/2006/main">
  <p:tag name="KSO_WM_BEAUTIFY_FLAG" val=""/>
  <p:tag name="KSO_WM_DIAGRAM_VIRTUALLY_FRAME" val="{&quot;height&quot;:445.4,&quot;left&quot;:103.25,&quot;top&quot;:141.75,&quot;width&quot;:750.15}"/>
</p:tagLst>
</file>

<file path=ppt/tags/tag144.xml><?xml version="1.0" encoding="utf-8"?>
<p:tagLst xmlns:p="http://schemas.openxmlformats.org/presentationml/2006/main">
  <p:tag name="KSO_WM_BEAUTIFY_FLAG" val=""/>
  <p:tag name="KSO_WM_DIAGRAM_VIRTUALLY_FRAME" val="{&quot;height&quot;:445.4,&quot;left&quot;:103.25,&quot;top&quot;:141.75,&quot;width&quot;:750.15}"/>
</p:tagLst>
</file>

<file path=ppt/tags/tag145.xml><?xml version="1.0" encoding="utf-8"?>
<p:tagLst xmlns:p="http://schemas.openxmlformats.org/presentationml/2006/main">
  <p:tag name="KSO_WM_BEAUTIFY_FLAG" val=""/>
  <p:tag name="KSO_WM_DIAGRAM_VIRTUALLY_FRAME" val="{&quot;height&quot;:445.4,&quot;left&quot;:103.25,&quot;top&quot;:141.75,&quot;width&quot;:750.15}"/>
</p:tagLst>
</file>

<file path=ppt/tags/tag146.xml><?xml version="1.0" encoding="utf-8"?>
<p:tagLst xmlns:p="http://schemas.openxmlformats.org/presentationml/2006/main">
  <p:tag name="KSO_WM_SPECIAL_SOURCE" val="bdnul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SPECIAL_SOURCE" val="bdnul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SPECIAL_SOURCE" val="bdnul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SPECIAL_SOURCE" val="bdnul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SPECIAL_SOURCE" val="bdnul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SPECIAL_SOURCE" val="bdnul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SPECIAL_SOURCE" val="bdnul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SPECIAL_SOURCE" val="bdnul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SPECIAL_SOURCE" val="bdnul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SPECIAL_SOURCE" val="bdnul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SPECIAL_SOURCE" val="bdnul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SPECIAL_SOURCE" val="bdnul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SPECIAL_SOURCE" val="bdnul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SPECIAL_SOURCE" val="bdnul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SPECIAL_SOURCE" val="bdnul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SPECIAL_SOURCE" val="bdnul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SPECIAL_SOURCE" val="bdnul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SPECIAL_SOURCE" val="bdnul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SPECIAL_SOURCE" val="bdnul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SPECIAL_SOURCE" val="bdnull"/>
</p:tagLst>
</file>

<file path=ppt/tags/tag243.xml><?xml version="1.0" encoding="utf-8"?>
<p:tagLst xmlns:p="http://schemas.openxmlformats.org/presentationml/2006/main">
  <p:tag name="commondata" val="eyJoZGlkIjoiMTY3OTNhODFkZmQ1ZDY0ZDZkYjNmOWQ2ZDMxNDhmZjEifQ=="/>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SPECIAL_SOURCE" val="bdnul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SPECIAL_SOURCE" val="bdnul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SPECIAL_SOURCE" val="bdnul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SPECIAL_SOURCE" val="bdnul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SPECIAL_SOURCE" val="bdnul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SPECIAL_SOURCE" val="bdnull"/>
</p:tagLst>
</file>

<file path=ppt/tags/tag63.xml><?xml version="1.0" encoding="utf-8"?>
<p:tagLst xmlns:p="http://schemas.openxmlformats.org/presentationml/2006/main">
  <p:tag name="KSO_WM_DIAGRAM_VIRTUALLY_FRAME" val="{&quot;height&quot;:241.95,&quot;left&quot;:112,&quot;top&quot;:162.85,&quot;width&quot;:761.05}"/>
</p:tagLst>
</file>

<file path=ppt/tags/tag64.xml><?xml version="1.0" encoding="utf-8"?>
<p:tagLst xmlns:p="http://schemas.openxmlformats.org/presentationml/2006/main">
  <p:tag name="KSO_WM_DIAGRAM_VIRTUALLY_FRAME" val="{&quot;height&quot;:241.95,&quot;left&quot;:112,&quot;top&quot;:162.85,&quot;width&quot;:761.05}"/>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 name="KSO_WM_DIAGRAM_VIRTUALLY_FRAME" val="{&quot;height&quot;:241.95,&quot;left&quot;:112,&quot;top&quot;:162.85,&quot;width&quot;:761.05}"/>
</p:tagLst>
</file>

<file path=ppt/tags/tag67.xml><?xml version="1.0" encoding="utf-8"?>
<p:tagLst xmlns:p="http://schemas.openxmlformats.org/presentationml/2006/main">
  <p:tag name="KSO_WM_BEAUTIFY_FLAG" val=""/>
  <p:tag name="KSO_WM_DIAGRAM_VIRTUALLY_FRAME" val="{&quot;height&quot;:241.95,&quot;left&quot;:112,&quot;top&quot;:162.85,&quot;width&quot;:761.05}"/>
</p:tagLst>
</file>

<file path=ppt/tags/tag68.xml><?xml version="1.0" encoding="utf-8"?>
<p:tagLst xmlns:p="http://schemas.openxmlformats.org/presentationml/2006/main">
  <p:tag name="KSO_WM_BEAUTIFY_FLAG" val=""/>
  <p:tag name="KSO_WM_DIAGRAM_VIRTUALLY_FRAME" val="{&quot;height&quot;:241.95,&quot;left&quot;:112,&quot;top&quot;:162.85,&quot;width&quot;:761.05}"/>
</p:tagLst>
</file>

<file path=ppt/tags/tag69.xml><?xml version="1.0" encoding="utf-8"?>
<p:tagLst xmlns:p="http://schemas.openxmlformats.org/presentationml/2006/main">
  <p:tag name="KSO_WM_DIAGRAM_VIRTUALLY_FRAME" val="{&quot;height&quot;:241.95,&quot;left&quot;:112,&quot;top&quot;:162.85,&quot;width&quot;:761.05}"/>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SPECIAL_SOURCE" val="bdnul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SPECIAL_SOURCE" val="bdnul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SPECIAL_SOURCE" val="bdnull"/>
</p:tagLst>
</file>

<file path=ppt/tags/tag77.xml><?xml version="1.0" encoding="utf-8"?>
<p:tagLst xmlns:p="http://schemas.openxmlformats.org/presentationml/2006/main">
  <p:tag name="KSO_WM_BEAUTIFY_FLAG" val=""/>
  <p:tag name="KSO_WM_DIAGRAM_VIRTUALLY_FRAME" val="{&quot;height&quot;:373.6,&quot;left&quot;:126.25,&quot;top&quot;:176.45,&quot;width&quot;:708.85}"/>
</p:tagLst>
</file>

<file path=ppt/tags/tag78.xml><?xml version="1.0" encoding="utf-8"?>
<p:tagLst xmlns:p="http://schemas.openxmlformats.org/presentationml/2006/main">
  <p:tag name="KSO_WM_DIAGRAM_VIRTUALLY_FRAME" val="{&quot;height&quot;:373.6,&quot;left&quot;:126.25,&quot;top&quot;:176.45,&quot;width&quot;:708.85}"/>
</p:tagLst>
</file>

<file path=ppt/tags/tag79.xml><?xml version="1.0" encoding="utf-8"?>
<p:tagLst xmlns:p="http://schemas.openxmlformats.org/presentationml/2006/main">
  <p:tag name="KSO_WM_BEAUTIFY_FLAG" val=""/>
  <p:tag name="KSO_WM_DIAGRAM_VIRTUALLY_FRAME" val="{&quot;height&quot;:373.6,&quot;left&quot;:126.25,&quot;top&quot;:176.45,&quot;width&quot;:708.85}"/>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 name="KSO_WM_DIAGRAM_VIRTUALLY_FRAME" val="{&quot;height&quot;:373.6,&quot;left&quot;:126.25,&quot;top&quot;:176.45,&quot;width&quot;:708.85}"/>
</p:tagLst>
</file>

<file path=ppt/tags/tag81.xml><?xml version="1.0" encoding="utf-8"?>
<p:tagLst xmlns:p="http://schemas.openxmlformats.org/presentationml/2006/main">
  <p:tag name="KSO_WM_BEAUTIFY_FLAG" val=""/>
  <p:tag name="KSO_WM_DIAGRAM_VIRTUALLY_FRAME" val="{&quot;height&quot;:373.6,&quot;left&quot;:126.25,&quot;top&quot;:176.45,&quot;width&quot;:708.85}"/>
</p:tagLst>
</file>

<file path=ppt/tags/tag82.xml><?xml version="1.0" encoding="utf-8"?>
<p:tagLst xmlns:p="http://schemas.openxmlformats.org/presentationml/2006/main">
  <p:tag name="KSO_WM_BEAUTIFY_FLAG" val=""/>
  <p:tag name="KSO_WM_DIAGRAM_VIRTUALLY_FRAME" val="{&quot;height&quot;:373.6,&quot;left&quot;:126.25,&quot;top&quot;:176.45,&quot;width&quot;:708.85}"/>
</p:tagLst>
</file>

<file path=ppt/tags/tag83.xml><?xml version="1.0" encoding="utf-8"?>
<p:tagLst xmlns:p="http://schemas.openxmlformats.org/presentationml/2006/main">
  <p:tag name="KSO_WM_BEAUTIFY_FLAG" val=""/>
  <p:tag name="KSO_WM_DIAGRAM_VIRTUALLY_FRAME" val="{&quot;height&quot;:373.6,&quot;left&quot;:126.25,&quot;top&quot;:176.45,&quot;width&quot;:708.85}"/>
</p:tagLst>
</file>

<file path=ppt/tags/tag84.xml><?xml version="1.0" encoding="utf-8"?>
<p:tagLst xmlns:p="http://schemas.openxmlformats.org/presentationml/2006/main">
  <p:tag name="KSO_WM_BEAUTIFY_FLAG" val=""/>
  <p:tag name="KSO_WM_DIAGRAM_VIRTUALLY_FRAME" val="{&quot;height&quot;:373.6,&quot;left&quot;:126.25,&quot;top&quot;:176.45,&quot;width&quot;:708.85}"/>
</p:tagLst>
</file>

<file path=ppt/tags/tag85.xml><?xml version="1.0" encoding="utf-8"?>
<p:tagLst xmlns:p="http://schemas.openxmlformats.org/presentationml/2006/main">
  <p:tag name="KSO_WM_BEAUTIFY_FLAG" val=""/>
  <p:tag name="KSO_WM_DIAGRAM_VIRTUALLY_FRAME" val="{&quot;height&quot;:373.6,&quot;left&quot;:126.25,&quot;top&quot;:176.45,&quot;width&quot;:708.85}"/>
</p:tagLst>
</file>

<file path=ppt/tags/tag86.xml><?xml version="1.0" encoding="utf-8"?>
<p:tagLst xmlns:p="http://schemas.openxmlformats.org/presentationml/2006/main">
  <p:tag name="KSO_WM_BEAUTIFY_FLAG" val=""/>
  <p:tag name="KSO_WM_DIAGRAM_VIRTUALLY_FRAME" val="{&quot;height&quot;:373.6,&quot;left&quot;:126.25,&quot;top&quot;:176.45,&quot;width&quot;:708.85}"/>
</p:tagLst>
</file>

<file path=ppt/tags/tag87.xml><?xml version="1.0" encoding="utf-8"?>
<p:tagLst xmlns:p="http://schemas.openxmlformats.org/presentationml/2006/main">
  <p:tag name="KSO_WM_BEAUTIFY_FLAG" val=""/>
  <p:tag name="KSO_WM_DIAGRAM_VIRTUALLY_FRAME" val="{&quot;height&quot;:373.6,&quot;left&quot;:126.25,&quot;top&quot;:176.45,&quot;width&quot;:708.85}"/>
</p:tagLst>
</file>

<file path=ppt/tags/tag88.xml><?xml version="1.0" encoding="utf-8"?>
<p:tagLst xmlns:p="http://schemas.openxmlformats.org/presentationml/2006/main">
  <p:tag name="KSO_WM_BEAUTIFY_FLAG" val=""/>
  <p:tag name="KSO_WM_DIAGRAM_VIRTUALLY_FRAME" val="{&quot;height&quot;:373.6,&quot;left&quot;:126.25,&quot;top&quot;:176.45,&quot;width&quot;:708.85}"/>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SPECIAL_SOURCE" val="bdnull"/>
</p:tagLst>
</file>

<file path=ppt/tags/tag90.xml><?xml version="1.0" encoding="utf-8"?>
<p:tagLst xmlns:p="http://schemas.openxmlformats.org/presentationml/2006/main">
  <p:tag name="KSO_WM_BEAUTIFY_FLAG" val=""/>
  <p:tag name="KSO_WM_DIAGRAM_VIRTUALLY_FRAME" val="{&quot;height&quot;:373.6,&quot;left&quot;:126.25,&quot;top&quot;:176.45,&quot;width&quot;:708.85}"/>
</p:tagLst>
</file>

<file path=ppt/tags/tag91.xml><?xml version="1.0" encoding="utf-8"?>
<p:tagLst xmlns:p="http://schemas.openxmlformats.org/presentationml/2006/main">
  <p:tag name="KSO_WM_DIAGRAM_VIRTUALLY_FRAME" val="{&quot;height&quot;:373.6,&quot;left&quot;:126.25,&quot;top&quot;:176.45,&quot;width&quot;:708.85}"/>
</p:tagLst>
</file>

<file path=ppt/tags/tag92.xml><?xml version="1.0" encoding="utf-8"?>
<p:tagLst xmlns:p="http://schemas.openxmlformats.org/presentationml/2006/main">
  <p:tag name="KSO_WM_BEAUTIFY_FLAG" val=""/>
  <p:tag name="KSO_WM_DIAGRAM_VIRTUALLY_FRAME" val="{&quot;height&quot;:373.6,&quot;left&quot;:126.25,&quot;top&quot;:176.45,&quot;width&quot;:708.85}"/>
</p:tagLst>
</file>

<file path=ppt/tags/tag93.xml><?xml version="1.0" encoding="utf-8"?>
<p:tagLst xmlns:p="http://schemas.openxmlformats.org/presentationml/2006/main">
  <p:tag name="KSO_WM_BEAUTIFY_FLAG" val=""/>
  <p:tag name="KSO_WM_DIAGRAM_VIRTUALLY_FRAME" val="{&quot;height&quot;:373.6,&quot;left&quot;:126.25,&quot;top&quot;:176.45,&quot;width&quot;:708.85}"/>
</p:tagLst>
</file>

<file path=ppt/tags/tag94.xml><?xml version="1.0" encoding="utf-8"?>
<p:tagLst xmlns:p="http://schemas.openxmlformats.org/presentationml/2006/main">
  <p:tag name="KSO_WM_BEAUTIFY_FLAG" val=""/>
  <p:tag name="KSO_WM_DIAGRAM_VIRTUALLY_FRAME" val="{&quot;height&quot;:373.6,&quot;left&quot;:126.25,&quot;top&quot;:176.45,&quot;width&quot;:708.85}"/>
</p:tagLst>
</file>

<file path=ppt/tags/tag95.xml><?xml version="1.0" encoding="utf-8"?>
<p:tagLst xmlns:p="http://schemas.openxmlformats.org/presentationml/2006/main">
  <p:tag name="KSO_WM_BEAUTIFY_FLAG" val=""/>
  <p:tag name="KSO_WM_DIAGRAM_VIRTUALLY_FRAME" val="{&quot;height&quot;:373.6,&quot;left&quot;:126.25,&quot;top&quot;:176.45,&quot;width&quot;:708.85}"/>
</p:tagLst>
</file>

<file path=ppt/tags/tag96.xml><?xml version="1.0" encoding="utf-8"?>
<p:tagLst xmlns:p="http://schemas.openxmlformats.org/presentationml/2006/main">
  <p:tag name="KSO_WM_BEAUTIFY_FLAG" val=""/>
  <p:tag name="KSO_WM_DIAGRAM_VIRTUALLY_FRAME" val="{&quot;height&quot;:373.6,&quot;left&quot;:126.25,&quot;top&quot;:176.45,&quot;width&quot;:708.85}"/>
</p:tagLst>
</file>

<file path=ppt/tags/tag97.xml><?xml version="1.0" encoding="utf-8"?>
<p:tagLst xmlns:p="http://schemas.openxmlformats.org/presentationml/2006/main">
  <p:tag name="KSO_WM_BEAUTIFY_FLAG" val=""/>
  <p:tag name="KSO_WM_DIAGRAM_VIRTUALLY_FRAME" val="{&quot;height&quot;:373.6,&quot;left&quot;:126.25,&quot;top&quot;:176.45,&quot;width&quot;:708.85}"/>
</p:tagLst>
</file>

<file path=ppt/tags/tag98.xml><?xml version="1.0" encoding="utf-8"?>
<p:tagLst xmlns:p="http://schemas.openxmlformats.org/presentationml/2006/main">
  <p:tag name="KSO_WM_BEAUTIFY_FLAG" val=""/>
  <p:tag name="KSO_WM_DIAGRAM_VIRTUALLY_FRAME" val="{&quot;height&quot;:373.6,&quot;left&quot;:126.25,&quot;top&quot;:176.45,&quot;width&quot;:708.85}"/>
</p:tagLst>
</file>

<file path=ppt/tags/tag99.xml><?xml version="1.0" encoding="utf-8"?>
<p:tagLst xmlns:p="http://schemas.openxmlformats.org/presentationml/2006/main">
  <p:tag name="KSO_WM_BEAUTIFY_FLAG" val=""/>
  <p:tag name="KSO_WM_DIAGRAM_VIRTUALLY_FRAME" val="{&quot;height&quot;:373.6,&quot;left&quot;:126.25,&quot;top&quot;:176.45,&quot;width&quot;:708.85}"/>
</p:tagLst>
</file>

<file path=ppt/theme/theme1.xml><?xml version="1.0" encoding="utf-8"?>
<a:theme xmlns:a="http://schemas.openxmlformats.org/drawingml/2006/main" name="Office 主题​​">
  <a:themeElements>
    <a:clrScheme name="自定义 2243">
      <a:dk1>
        <a:sysClr val="windowText" lastClr="000000"/>
      </a:dk1>
      <a:lt1>
        <a:sysClr val="window" lastClr="FFFFFF"/>
      </a:lt1>
      <a:dk2>
        <a:srgbClr val="44546A"/>
      </a:dk2>
      <a:lt2>
        <a:srgbClr val="E7E6E6"/>
      </a:lt2>
      <a:accent1>
        <a:srgbClr val="418783"/>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jz0zkoh">
      <a:majorFont>
        <a:latin typeface="思源黑体"/>
        <a:ea typeface="思源黑体"/>
        <a:cs typeface=""/>
      </a:majorFont>
      <a:minorFont>
        <a:latin typeface="思源黑体"/>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9598</Words>
  <Application>WPS 演示</Application>
  <PresentationFormat>宽屏</PresentationFormat>
  <Paragraphs>433</Paragraphs>
  <Slides>45</Slides>
  <Notes>14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45</vt:i4>
      </vt:variant>
    </vt:vector>
  </HeadingPairs>
  <TitlesOfParts>
    <vt:vector size="58" baseType="lpstr">
      <vt:lpstr>Arial</vt:lpstr>
      <vt:lpstr>宋体</vt:lpstr>
      <vt:lpstr>Wingdings</vt:lpstr>
      <vt:lpstr>微软雅黑</vt:lpstr>
      <vt:lpstr>仿宋</vt:lpstr>
      <vt:lpstr>思源黑体</vt:lpstr>
      <vt:lpstr>黑体</vt:lpstr>
      <vt:lpstr>Arial Unicode MS</vt:lpstr>
      <vt:lpstr>等线</vt:lpstr>
      <vt:lpstr>Open Sans</vt:lpstr>
      <vt:lpstr>Segoe Print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 燚</dc:creator>
  <cp:lastModifiedBy>云卷云舒</cp:lastModifiedBy>
  <cp:revision>53</cp:revision>
  <dcterms:created xsi:type="dcterms:W3CDTF">2023-08-23T01:37:00Z</dcterms:created>
  <dcterms:modified xsi:type="dcterms:W3CDTF">2024-03-18T08:30:22Z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1CDE2A450EAF4873B46CD61AE9690E7C_12</vt:lpwstr>
  </property>
  <property fmtid="{D5CDD505-2E9C-101B-9397-08002B2CF9AE}" pid="3" name="KSOProductBuildVer">
    <vt:lpwstr>2052-12.1.0.16250</vt:lpwstr>
  </property>
</Properties>
</file>