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256" r:id="rId3"/>
    <p:sldId id="454" r:id="rId4"/>
    <p:sldId id="475" r:id="rId5"/>
    <p:sldId id="455" r:id="rId6"/>
    <p:sldId id="477" r:id="rId7"/>
    <p:sldId id="479" r:id="rId9"/>
    <p:sldId id="478" r:id="rId10"/>
    <p:sldId id="480" r:id="rId11"/>
    <p:sldId id="543" r:id="rId12"/>
    <p:sldId id="482" r:id="rId13"/>
    <p:sldId id="483" r:id="rId14"/>
    <p:sldId id="484" r:id="rId15"/>
    <p:sldId id="542" r:id="rId16"/>
    <p:sldId id="486" r:id="rId17"/>
    <p:sldId id="487" r:id="rId18"/>
    <p:sldId id="488" r:id="rId19"/>
    <p:sldId id="489" r:id="rId20"/>
    <p:sldId id="440" r:id="rId21"/>
    <p:sldId id="441" r:id="rId22"/>
    <p:sldId id="511" r:id="rId23"/>
    <p:sldId id="512" r:id="rId24"/>
    <p:sldId id="513" r:id="rId25"/>
    <p:sldId id="514" r:id="rId26"/>
    <p:sldId id="517" r:id="rId27"/>
    <p:sldId id="564" r:id="rId28"/>
    <p:sldId id="565" r:id="rId29"/>
    <p:sldId id="567" r:id="rId30"/>
    <p:sldId id="518" r:id="rId31"/>
    <p:sldId id="519" r:id="rId32"/>
    <p:sldId id="520" r:id="rId33"/>
    <p:sldId id="459" r:id="rId34"/>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2" userDrawn="1">
          <p15:clr>
            <a:srgbClr val="A4A3A4"/>
          </p15:clr>
        </p15:guide>
        <p15:guide id="2" pos="387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D7D3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p:scale>
          <a:sx n="50" d="100"/>
          <a:sy n="50" d="100"/>
        </p:scale>
        <p:origin x="1493" y="686"/>
      </p:cViewPr>
      <p:guideLst>
        <p:guide orient="horz" pos="2132"/>
        <p:guide pos="387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8" Type="http://schemas.openxmlformats.org/officeDocument/2006/relationships/tags" Target="tags/tag232.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9AA5F6-4C52-44EF-81CB-D38B3543E93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1B59143-9ED4-44BE-86D5-ED46E26C3F5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63787"/>
          </a:xfrm>
          <a:prstGeom prst="rect">
            <a:avLst/>
          </a:prstGeom>
        </p:spPr>
      </p:pic>
      <p:sp>
        <p:nvSpPr>
          <p:cNvPr id="3" name="矩形 2"/>
          <p:cNvSpPr/>
          <p:nvPr userDrawn="1"/>
        </p:nvSpPr>
        <p:spPr>
          <a:xfrm>
            <a:off x="601980" y="556260"/>
            <a:ext cx="10988040" cy="5745480"/>
          </a:xfrm>
          <a:prstGeom prst="rect">
            <a:avLst/>
          </a:prstGeom>
          <a:solidFill>
            <a:schemeClr val="bg1"/>
          </a:solidFill>
          <a:ln>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2000">
        <p:wedge/>
      </p:transition>
    </mc:Choice>
    <mc:Fallback>
      <p:transition spd="slow" advTm="2000">
        <p:wedg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C1D5B32-0448-4F57-8FF6-1199C204598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E4D949-CCC9-4F81-A994-171B5ADF0158}"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1D5B32-0448-4F57-8FF6-1199C204598D}"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E4D949-CCC9-4F81-A994-171B5ADF015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2.xml"/><Relationship Id="rId3" Type="http://schemas.openxmlformats.org/officeDocument/2006/relationships/tags" Target="../tags/tag47.xml"/><Relationship Id="rId2" Type="http://schemas.openxmlformats.org/officeDocument/2006/relationships/image" Target="../media/image7.png"/><Relationship Id="rId1" Type="http://schemas.openxmlformats.org/officeDocument/2006/relationships/tags" Target="../tags/tag46.xml"/></Relationships>
</file>

<file path=ppt/slides/_rels/slide11.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tags" Target="../tags/tag53.xml"/><Relationship Id="rId59" Type="http://schemas.openxmlformats.org/officeDocument/2006/relationships/notesSlide" Target="../notesSlides/notesSlide7.xml"/><Relationship Id="rId58" Type="http://schemas.openxmlformats.org/officeDocument/2006/relationships/slideLayout" Target="../slideLayouts/slideLayout12.xml"/><Relationship Id="rId57" Type="http://schemas.openxmlformats.org/officeDocument/2006/relationships/tags" Target="../tags/tag104.xml"/><Relationship Id="rId56" Type="http://schemas.openxmlformats.org/officeDocument/2006/relationships/tags" Target="../tags/tag103.xml"/><Relationship Id="rId55" Type="http://schemas.openxmlformats.org/officeDocument/2006/relationships/tags" Target="../tags/tag102.xml"/><Relationship Id="rId54" Type="http://schemas.openxmlformats.org/officeDocument/2006/relationships/tags" Target="../tags/tag101.xml"/><Relationship Id="rId53" Type="http://schemas.openxmlformats.org/officeDocument/2006/relationships/tags" Target="../tags/tag100.xml"/><Relationship Id="rId52" Type="http://schemas.openxmlformats.org/officeDocument/2006/relationships/tags" Target="../tags/tag99.xml"/><Relationship Id="rId51" Type="http://schemas.openxmlformats.org/officeDocument/2006/relationships/tags" Target="../tags/tag98.xml"/><Relationship Id="rId50" Type="http://schemas.openxmlformats.org/officeDocument/2006/relationships/tags" Target="../tags/tag97.xml"/><Relationship Id="rId5" Type="http://schemas.openxmlformats.org/officeDocument/2006/relationships/tags" Target="../tags/tag52.xml"/><Relationship Id="rId49" Type="http://schemas.openxmlformats.org/officeDocument/2006/relationships/tags" Target="../tags/tag96.xml"/><Relationship Id="rId48" Type="http://schemas.openxmlformats.org/officeDocument/2006/relationships/tags" Target="../tags/tag95.xml"/><Relationship Id="rId47" Type="http://schemas.openxmlformats.org/officeDocument/2006/relationships/tags" Target="../tags/tag94.xml"/><Relationship Id="rId46" Type="http://schemas.openxmlformats.org/officeDocument/2006/relationships/tags" Target="../tags/tag93.xml"/><Relationship Id="rId45" Type="http://schemas.openxmlformats.org/officeDocument/2006/relationships/tags" Target="../tags/tag92.xml"/><Relationship Id="rId44" Type="http://schemas.openxmlformats.org/officeDocument/2006/relationships/tags" Target="../tags/tag91.xml"/><Relationship Id="rId43" Type="http://schemas.openxmlformats.org/officeDocument/2006/relationships/tags" Target="../tags/tag90.xml"/><Relationship Id="rId42" Type="http://schemas.openxmlformats.org/officeDocument/2006/relationships/tags" Target="../tags/tag89.xml"/><Relationship Id="rId41" Type="http://schemas.openxmlformats.org/officeDocument/2006/relationships/tags" Target="../tags/tag88.xml"/><Relationship Id="rId40" Type="http://schemas.openxmlformats.org/officeDocument/2006/relationships/tags" Target="../tags/tag87.xml"/><Relationship Id="rId4" Type="http://schemas.openxmlformats.org/officeDocument/2006/relationships/tags" Target="../tags/tag51.xml"/><Relationship Id="rId39" Type="http://schemas.openxmlformats.org/officeDocument/2006/relationships/tags" Target="../tags/tag86.xml"/><Relationship Id="rId38" Type="http://schemas.openxmlformats.org/officeDocument/2006/relationships/tags" Target="../tags/tag85.xml"/><Relationship Id="rId37" Type="http://schemas.openxmlformats.org/officeDocument/2006/relationships/tags" Target="../tags/tag84.xml"/><Relationship Id="rId36" Type="http://schemas.openxmlformats.org/officeDocument/2006/relationships/tags" Target="../tags/tag83.xml"/><Relationship Id="rId35" Type="http://schemas.openxmlformats.org/officeDocument/2006/relationships/tags" Target="../tags/tag82.xml"/><Relationship Id="rId34" Type="http://schemas.openxmlformats.org/officeDocument/2006/relationships/tags" Target="../tags/tag81.xml"/><Relationship Id="rId33" Type="http://schemas.openxmlformats.org/officeDocument/2006/relationships/tags" Target="../tags/tag80.xml"/><Relationship Id="rId32" Type="http://schemas.openxmlformats.org/officeDocument/2006/relationships/tags" Target="../tags/tag79.xml"/><Relationship Id="rId31" Type="http://schemas.openxmlformats.org/officeDocument/2006/relationships/tags" Target="../tags/tag78.xml"/><Relationship Id="rId30" Type="http://schemas.openxmlformats.org/officeDocument/2006/relationships/tags" Target="../tags/tag77.xml"/><Relationship Id="rId3" Type="http://schemas.openxmlformats.org/officeDocument/2006/relationships/tags" Target="../tags/tag50.xml"/><Relationship Id="rId29" Type="http://schemas.openxmlformats.org/officeDocument/2006/relationships/tags" Target="../tags/tag76.xml"/><Relationship Id="rId28" Type="http://schemas.openxmlformats.org/officeDocument/2006/relationships/tags" Target="../tags/tag75.xml"/><Relationship Id="rId27" Type="http://schemas.openxmlformats.org/officeDocument/2006/relationships/tags" Target="../tags/tag74.xml"/><Relationship Id="rId26" Type="http://schemas.openxmlformats.org/officeDocument/2006/relationships/tags" Target="../tags/tag73.xml"/><Relationship Id="rId25" Type="http://schemas.openxmlformats.org/officeDocument/2006/relationships/tags" Target="../tags/tag72.xml"/><Relationship Id="rId24" Type="http://schemas.openxmlformats.org/officeDocument/2006/relationships/tags" Target="../tags/tag71.xml"/><Relationship Id="rId23" Type="http://schemas.openxmlformats.org/officeDocument/2006/relationships/tags" Target="../tags/tag70.xml"/><Relationship Id="rId22" Type="http://schemas.openxmlformats.org/officeDocument/2006/relationships/tags" Target="../tags/tag69.xml"/><Relationship Id="rId21" Type="http://schemas.openxmlformats.org/officeDocument/2006/relationships/tags" Target="../tags/tag68.xml"/><Relationship Id="rId20" Type="http://schemas.openxmlformats.org/officeDocument/2006/relationships/tags" Target="../tags/tag67.xml"/><Relationship Id="rId2" Type="http://schemas.openxmlformats.org/officeDocument/2006/relationships/tags" Target="../tags/tag49.xml"/><Relationship Id="rId19" Type="http://schemas.openxmlformats.org/officeDocument/2006/relationships/tags" Target="../tags/tag66.xml"/><Relationship Id="rId18" Type="http://schemas.openxmlformats.org/officeDocument/2006/relationships/tags" Target="../tags/tag65.xml"/><Relationship Id="rId17" Type="http://schemas.openxmlformats.org/officeDocument/2006/relationships/tags" Target="../tags/tag64.xml"/><Relationship Id="rId16" Type="http://schemas.openxmlformats.org/officeDocument/2006/relationships/tags" Target="../tags/tag63.xml"/><Relationship Id="rId15" Type="http://schemas.openxmlformats.org/officeDocument/2006/relationships/tags" Target="../tags/tag62.xml"/><Relationship Id="rId14" Type="http://schemas.openxmlformats.org/officeDocument/2006/relationships/tags" Target="../tags/tag61.xml"/><Relationship Id="rId13" Type="http://schemas.openxmlformats.org/officeDocument/2006/relationships/tags" Target="../tags/tag60.xml"/><Relationship Id="rId12" Type="http://schemas.openxmlformats.org/officeDocument/2006/relationships/tags" Target="../tags/tag59.xml"/><Relationship Id="rId11" Type="http://schemas.openxmlformats.org/officeDocument/2006/relationships/tags" Target="../tags/tag58.xml"/><Relationship Id="rId10" Type="http://schemas.openxmlformats.org/officeDocument/2006/relationships/tags" Target="../tags/tag57.xml"/><Relationship Id="rId1" Type="http://schemas.openxmlformats.org/officeDocument/2006/relationships/tags" Target="../tags/tag48.xml"/></Relationships>
</file>

<file path=ppt/slides/_rels/slide12.xml.rels><?xml version="1.0" encoding="UTF-8" standalone="yes"?>
<Relationships xmlns="http://schemas.openxmlformats.org/package/2006/relationships"><Relationship Id="rId9" Type="http://schemas.openxmlformats.org/officeDocument/2006/relationships/tags" Target="../tags/tag112.xml"/><Relationship Id="rId8" Type="http://schemas.openxmlformats.org/officeDocument/2006/relationships/tags" Target="../tags/tag111.xml"/><Relationship Id="rId7" Type="http://schemas.openxmlformats.org/officeDocument/2006/relationships/image" Target="../media/image9.png"/><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 Id="rId39" Type="http://schemas.openxmlformats.org/officeDocument/2006/relationships/notesSlide" Target="../notesSlides/notesSlide8.xml"/><Relationship Id="rId38" Type="http://schemas.openxmlformats.org/officeDocument/2006/relationships/slideLayout" Target="../slideLayouts/slideLayout12.xml"/><Relationship Id="rId37" Type="http://schemas.openxmlformats.org/officeDocument/2006/relationships/tags" Target="../tags/tag136.xml"/><Relationship Id="rId36" Type="http://schemas.openxmlformats.org/officeDocument/2006/relationships/tags" Target="../tags/tag135.xml"/><Relationship Id="rId35" Type="http://schemas.openxmlformats.org/officeDocument/2006/relationships/tags" Target="../tags/tag134.xml"/><Relationship Id="rId34" Type="http://schemas.openxmlformats.org/officeDocument/2006/relationships/tags" Target="../tags/tag133.xml"/><Relationship Id="rId33" Type="http://schemas.openxmlformats.org/officeDocument/2006/relationships/tags" Target="../tags/tag132.xml"/><Relationship Id="rId32" Type="http://schemas.openxmlformats.org/officeDocument/2006/relationships/tags" Target="../tags/tag131.xml"/><Relationship Id="rId31" Type="http://schemas.openxmlformats.org/officeDocument/2006/relationships/image" Target="../media/image13.png"/><Relationship Id="rId30" Type="http://schemas.openxmlformats.org/officeDocument/2006/relationships/tags" Target="../tags/tag130.xml"/><Relationship Id="rId3" Type="http://schemas.openxmlformats.org/officeDocument/2006/relationships/tags" Target="../tags/tag107.xml"/><Relationship Id="rId29" Type="http://schemas.openxmlformats.org/officeDocument/2006/relationships/tags" Target="../tags/tag129.xml"/><Relationship Id="rId28" Type="http://schemas.openxmlformats.org/officeDocument/2006/relationships/tags" Target="../tags/tag128.xml"/><Relationship Id="rId27" Type="http://schemas.openxmlformats.org/officeDocument/2006/relationships/tags" Target="../tags/tag127.xml"/><Relationship Id="rId26" Type="http://schemas.openxmlformats.org/officeDocument/2006/relationships/tags" Target="../tags/tag126.xml"/><Relationship Id="rId25" Type="http://schemas.openxmlformats.org/officeDocument/2006/relationships/image" Target="../media/image12.png"/><Relationship Id="rId24" Type="http://schemas.openxmlformats.org/officeDocument/2006/relationships/tags" Target="../tags/tag125.xml"/><Relationship Id="rId23" Type="http://schemas.openxmlformats.org/officeDocument/2006/relationships/tags" Target="../tags/tag124.xml"/><Relationship Id="rId22" Type="http://schemas.openxmlformats.org/officeDocument/2006/relationships/tags" Target="../tags/tag123.xml"/><Relationship Id="rId21" Type="http://schemas.openxmlformats.org/officeDocument/2006/relationships/tags" Target="../tags/tag122.xml"/><Relationship Id="rId20" Type="http://schemas.openxmlformats.org/officeDocument/2006/relationships/tags" Target="../tags/tag121.xml"/><Relationship Id="rId2" Type="http://schemas.openxmlformats.org/officeDocument/2006/relationships/tags" Target="../tags/tag106.xml"/><Relationship Id="rId19" Type="http://schemas.openxmlformats.org/officeDocument/2006/relationships/image" Target="../media/image11.png"/><Relationship Id="rId18" Type="http://schemas.openxmlformats.org/officeDocument/2006/relationships/tags" Target="../tags/tag120.xml"/><Relationship Id="rId17" Type="http://schemas.openxmlformats.org/officeDocument/2006/relationships/tags" Target="../tags/tag119.xml"/><Relationship Id="rId16" Type="http://schemas.openxmlformats.org/officeDocument/2006/relationships/tags" Target="../tags/tag118.xml"/><Relationship Id="rId15" Type="http://schemas.openxmlformats.org/officeDocument/2006/relationships/tags" Target="../tags/tag117.xml"/><Relationship Id="rId14" Type="http://schemas.openxmlformats.org/officeDocument/2006/relationships/tags" Target="../tags/tag116.xml"/><Relationship Id="rId13" Type="http://schemas.openxmlformats.org/officeDocument/2006/relationships/image" Target="../media/image10.png"/><Relationship Id="rId12" Type="http://schemas.openxmlformats.org/officeDocument/2006/relationships/tags" Target="../tags/tag115.xml"/><Relationship Id="rId11" Type="http://schemas.openxmlformats.org/officeDocument/2006/relationships/tags" Target="../tags/tag114.xml"/><Relationship Id="rId10" Type="http://schemas.openxmlformats.org/officeDocument/2006/relationships/tags" Target="../tags/tag113.xml"/><Relationship Id="rId1" Type="http://schemas.openxmlformats.org/officeDocument/2006/relationships/tags" Target="../tags/tag105.xml"/></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12.xml"/><Relationship Id="rId4" Type="http://schemas.openxmlformats.org/officeDocument/2006/relationships/tags" Target="../tags/tag139.xml"/><Relationship Id="rId3" Type="http://schemas.openxmlformats.org/officeDocument/2006/relationships/image" Target="../media/image14.png"/><Relationship Id="rId2" Type="http://schemas.openxmlformats.org/officeDocument/2006/relationships/tags" Target="../tags/tag138.xml"/><Relationship Id="rId1" Type="http://schemas.openxmlformats.org/officeDocument/2006/relationships/tags" Target="../tags/tag137.xml"/></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2.xml"/><Relationship Id="rId3" Type="http://schemas.openxmlformats.org/officeDocument/2006/relationships/tags" Target="../tags/tag141.xml"/><Relationship Id="rId2" Type="http://schemas.openxmlformats.org/officeDocument/2006/relationships/tags" Target="../tags/tag140.xml"/><Relationship Id="rId1" Type="http://schemas.openxmlformats.org/officeDocument/2006/relationships/image" Target="../media/image7.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2.xml"/><Relationship Id="rId2" Type="http://schemas.openxmlformats.org/officeDocument/2006/relationships/tags" Target="../tags/tag143.xml"/><Relationship Id="rId1" Type="http://schemas.openxmlformats.org/officeDocument/2006/relationships/tags" Target="../tags/tag142.xml"/></Relationships>
</file>

<file path=ppt/slides/_rels/slide16.xml.rels><?xml version="1.0" encoding="UTF-8" standalone="yes"?>
<Relationships xmlns="http://schemas.openxmlformats.org/package/2006/relationships"><Relationship Id="rId9" Type="http://schemas.openxmlformats.org/officeDocument/2006/relationships/tags" Target="../tags/tag152.xml"/><Relationship Id="rId8" Type="http://schemas.openxmlformats.org/officeDocument/2006/relationships/tags" Target="../tags/tag151.xml"/><Relationship Id="rId7" Type="http://schemas.openxmlformats.org/officeDocument/2006/relationships/tags" Target="../tags/tag150.xml"/><Relationship Id="rId6" Type="http://schemas.openxmlformats.org/officeDocument/2006/relationships/tags" Target="../tags/tag149.xml"/><Relationship Id="rId5" Type="http://schemas.openxmlformats.org/officeDocument/2006/relationships/tags" Target="../tags/tag148.xml"/><Relationship Id="rId4" Type="http://schemas.openxmlformats.org/officeDocument/2006/relationships/tags" Target="../tags/tag147.xml"/><Relationship Id="rId3" Type="http://schemas.openxmlformats.org/officeDocument/2006/relationships/tags" Target="../tags/tag146.xml"/><Relationship Id="rId28" Type="http://schemas.openxmlformats.org/officeDocument/2006/relationships/notesSlide" Target="../notesSlides/notesSlide12.xml"/><Relationship Id="rId27" Type="http://schemas.openxmlformats.org/officeDocument/2006/relationships/slideLayout" Target="../slideLayouts/slideLayout12.xml"/><Relationship Id="rId26" Type="http://schemas.openxmlformats.org/officeDocument/2006/relationships/tags" Target="../tags/tag169.xml"/><Relationship Id="rId25" Type="http://schemas.openxmlformats.org/officeDocument/2006/relationships/tags" Target="../tags/tag168.xml"/><Relationship Id="rId24" Type="http://schemas.openxmlformats.org/officeDocument/2006/relationships/tags" Target="../tags/tag167.xml"/><Relationship Id="rId23" Type="http://schemas.openxmlformats.org/officeDocument/2006/relationships/tags" Target="../tags/tag166.xml"/><Relationship Id="rId22" Type="http://schemas.openxmlformats.org/officeDocument/2006/relationships/tags" Target="../tags/tag165.xml"/><Relationship Id="rId21" Type="http://schemas.openxmlformats.org/officeDocument/2006/relationships/tags" Target="../tags/tag164.xml"/><Relationship Id="rId20" Type="http://schemas.openxmlformats.org/officeDocument/2006/relationships/tags" Target="../tags/tag163.xml"/><Relationship Id="rId2" Type="http://schemas.openxmlformats.org/officeDocument/2006/relationships/tags" Target="../tags/tag145.xml"/><Relationship Id="rId19" Type="http://schemas.openxmlformats.org/officeDocument/2006/relationships/tags" Target="../tags/tag162.xml"/><Relationship Id="rId18" Type="http://schemas.openxmlformats.org/officeDocument/2006/relationships/tags" Target="../tags/tag161.xml"/><Relationship Id="rId17" Type="http://schemas.openxmlformats.org/officeDocument/2006/relationships/tags" Target="../tags/tag160.xml"/><Relationship Id="rId16" Type="http://schemas.openxmlformats.org/officeDocument/2006/relationships/tags" Target="../tags/tag159.xml"/><Relationship Id="rId15" Type="http://schemas.openxmlformats.org/officeDocument/2006/relationships/tags" Target="../tags/tag158.xml"/><Relationship Id="rId14" Type="http://schemas.openxmlformats.org/officeDocument/2006/relationships/tags" Target="../tags/tag157.xml"/><Relationship Id="rId13" Type="http://schemas.openxmlformats.org/officeDocument/2006/relationships/tags" Target="../tags/tag156.xml"/><Relationship Id="rId12" Type="http://schemas.openxmlformats.org/officeDocument/2006/relationships/tags" Target="../tags/tag155.xml"/><Relationship Id="rId11" Type="http://schemas.openxmlformats.org/officeDocument/2006/relationships/tags" Target="../tags/tag154.xml"/><Relationship Id="rId10" Type="http://schemas.openxmlformats.org/officeDocument/2006/relationships/tags" Target="../tags/tag153.xml"/><Relationship Id="rId1" Type="http://schemas.openxmlformats.org/officeDocument/2006/relationships/tags" Target="../tags/tag144.xml"/></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12.xml"/><Relationship Id="rId4" Type="http://schemas.openxmlformats.org/officeDocument/2006/relationships/tags" Target="../tags/tag172.xml"/><Relationship Id="rId3" Type="http://schemas.openxmlformats.org/officeDocument/2006/relationships/image" Target="../media/image15.jpeg"/><Relationship Id="rId2" Type="http://schemas.openxmlformats.org/officeDocument/2006/relationships/tags" Target="../tags/tag171.xml"/><Relationship Id="rId1" Type="http://schemas.openxmlformats.org/officeDocument/2006/relationships/tags" Target="../tags/tag170.xml"/></Relationships>
</file>

<file path=ppt/slides/_rels/slide18.xml.rels><?xml version="1.0" encoding="UTF-8" standalone="yes"?>
<Relationships xmlns="http://schemas.openxmlformats.org/package/2006/relationships"><Relationship Id="rId9" Type="http://schemas.openxmlformats.org/officeDocument/2006/relationships/tags" Target="../tags/tag180.xml"/><Relationship Id="rId8" Type="http://schemas.openxmlformats.org/officeDocument/2006/relationships/image" Target="../media/image16.png"/><Relationship Id="rId7" Type="http://schemas.openxmlformats.org/officeDocument/2006/relationships/tags" Target="../tags/tag179.xml"/><Relationship Id="rId6" Type="http://schemas.openxmlformats.org/officeDocument/2006/relationships/tags" Target="../tags/tag178.xml"/><Relationship Id="rId5" Type="http://schemas.openxmlformats.org/officeDocument/2006/relationships/tags" Target="../tags/tag177.xml"/><Relationship Id="rId4" Type="http://schemas.openxmlformats.org/officeDocument/2006/relationships/tags" Target="../tags/tag176.xml"/><Relationship Id="rId3" Type="http://schemas.openxmlformats.org/officeDocument/2006/relationships/tags" Target="../tags/tag175.xml"/><Relationship Id="rId2" Type="http://schemas.openxmlformats.org/officeDocument/2006/relationships/tags" Target="../tags/tag174.xml"/><Relationship Id="rId11" Type="http://schemas.openxmlformats.org/officeDocument/2006/relationships/notesSlide" Target="../notesSlides/notesSlide14.xml"/><Relationship Id="rId10" Type="http://schemas.openxmlformats.org/officeDocument/2006/relationships/slideLayout" Target="../slideLayouts/slideLayout12.xml"/><Relationship Id="rId1" Type="http://schemas.openxmlformats.org/officeDocument/2006/relationships/tags" Target="../tags/tag173.xml"/></Relationships>
</file>

<file path=ppt/slides/_rels/slide19.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188.xml"/><Relationship Id="rId7" Type="http://schemas.openxmlformats.org/officeDocument/2006/relationships/tags" Target="../tags/tag187.xml"/><Relationship Id="rId6" Type="http://schemas.openxmlformats.org/officeDocument/2006/relationships/tags" Target="../tags/tag186.xml"/><Relationship Id="rId5" Type="http://schemas.openxmlformats.org/officeDocument/2006/relationships/tags" Target="../tags/tag185.xml"/><Relationship Id="rId4" Type="http://schemas.openxmlformats.org/officeDocument/2006/relationships/tags" Target="../tags/tag184.xml"/><Relationship Id="rId3" Type="http://schemas.openxmlformats.org/officeDocument/2006/relationships/tags" Target="../tags/tag183.xml"/><Relationship Id="rId2" Type="http://schemas.openxmlformats.org/officeDocument/2006/relationships/tags" Target="../tags/tag182.xml"/><Relationship Id="rId10" Type="http://schemas.openxmlformats.org/officeDocument/2006/relationships/notesSlide" Target="../notesSlides/notesSlide15.xml"/><Relationship Id="rId1" Type="http://schemas.openxmlformats.org/officeDocument/2006/relationships/tags" Target="../tags/tag18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12.xml"/><Relationship Id="rId4" Type="http://schemas.openxmlformats.org/officeDocument/2006/relationships/tags" Target="../tags/tag191.xml"/><Relationship Id="rId3" Type="http://schemas.openxmlformats.org/officeDocument/2006/relationships/tags" Target="../tags/tag190.xml"/><Relationship Id="rId2" Type="http://schemas.openxmlformats.org/officeDocument/2006/relationships/image" Target="../media/image7.png"/><Relationship Id="rId1" Type="http://schemas.openxmlformats.org/officeDocument/2006/relationships/tags" Target="../tags/tag189.xml"/></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12.xml"/><Relationship Id="rId4" Type="http://schemas.openxmlformats.org/officeDocument/2006/relationships/tags" Target="../tags/tag194.xml"/><Relationship Id="rId3" Type="http://schemas.openxmlformats.org/officeDocument/2006/relationships/tags" Target="../tags/tag193.xml"/><Relationship Id="rId2" Type="http://schemas.openxmlformats.org/officeDocument/2006/relationships/image" Target="../media/image7.png"/><Relationship Id="rId1" Type="http://schemas.openxmlformats.org/officeDocument/2006/relationships/tags" Target="../tags/tag192.xml"/></Relationships>
</file>

<file path=ppt/slides/_rels/slide22.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199.xml"/><Relationship Id="rId7" Type="http://schemas.openxmlformats.org/officeDocument/2006/relationships/image" Target="../media/image19.png"/><Relationship Id="rId6" Type="http://schemas.openxmlformats.org/officeDocument/2006/relationships/tags" Target="../tags/tag198.xml"/><Relationship Id="rId5" Type="http://schemas.openxmlformats.org/officeDocument/2006/relationships/image" Target="../media/image18.png"/><Relationship Id="rId4" Type="http://schemas.openxmlformats.org/officeDocument/2006/relationships/tags" Target="../tags/tag197.xml"/><Relationship Id="rId3" Type="http://schemas.openxmlformats.org/officeDocument/2006/relationships/image" Target="../media/image17.png"/><Relationship Id="rId2" Type="http://schemas.openxmlformats.org/officeDocument/2006/relationships/tags" Target="../tags/tag196.xml"/><Relationship Id="rId10" Type="http://schemas.openxmlformats.org/officeDocument/2006/relationships/notesSlide" Target="../notesSlides/notesSlide18.xml"/><Relationship Id="rId1" Type="http://schemas.openxmlformats.org/officeDocument/2006/relationships/tags" Target="../tags/tag195.xml"/></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12.xml"/><Relationship Id="rId4" Type="http://schemas.openxmlformats.org/officeDocument/2006/relationships/tags" Target="../tags/tag203.xml"/><Relationship Id="rId3" Type="http://schemas.openxmlformats.org/officeDocument/2006/relationships/tags" Target="../tags/tag202.xml"/><Relationship Id="rId2" Type="http://schemas.openxmlformats.org/officeDocument/2006/relationships/tags" Target="../tags/tag201.xml"/><Relationship Id="rId1" Type="http://schemas.openxmlformats.org/officeDocument/2006/relationships/tags" Target="../tags/tag200.xml"/></Relationships>
</file>

<file path=ppt/slides/_rels/slide24.xml.rels><?xml version="1.0" encoding="UTF-8" standalone="yes"?>
<Relationships xmlns="http://schemas.openxmlformats.org/package/2006/relationships"><Relationship Id="rId8" Type="http://schemas.openxmlformats.org/officeDocument/2006/relationships/notesSlide" Target="../notesSlides/notesSlide20.xml"/><Relationship Id="rId7" Type="http://schemas.openxmlformats.org/officeDocument/2006/relationships/slideLayout" Target="../slideLayouts/slideLayout12.xml"/><Relationship Id="rId6" Type="http://schemas.openxmlformats.org/officeDocument/2006/relationships/tags" Target="../tags/tag207.xml"/><Relationship Id="rId5" Type="http://schemas.openxmlformats.org/officeDocument/2006/relationships/image" Target="../media/image7.png"/><Relationship Id="rId4" Type="http://schemas.openxmlformats.org/officeDocument/2006/relationships/tags" Target="../tags/tag206.xml"/><Relationship Id="rId3" Type="http://schemas.openxmlformats.org/officeDocument/2006/relationships/image" Target="../media/image4.png"/><Relationship Id="rId2" Type="http://schemas.openxmlformats.org/officeDocument/2006/relationships/tags" Target="../tags/tag205.xml"/><Relationship Id="rId1" Type="http://schemas.openxmlformats.org/officeDocument/2006/relationships/tags" Target="../tags/tag204.xml"/></Relationships>
</file>

<file path=ppt/slides/_rels/slide25.xml.rels><?xml version="1.0" encoding="UTF-8" standalone="yes"?>
<Relationships xmlns="http://schemas.openxmlformats.org/package/2006/relationships"><Relationship Id="rId8" Type="http://schemas.openxmlformats.org/officeDocument/2006/relationships/notesSlide" Target="../notesSlides/notesSlide21.xml"/><Relationship Id="rId7" Type="http://schemas.openxmlformats.org/officeDocument/2006/relationships/slideLayout" Target="../slideLayouts/slideLayout12.xml"/><Relationship Id="rId6" Type="http://schemas.openxmlformats.org/officeDocument/2006/relationships/tags" Target="../tags/tag211.xml"/><Relationship Id="rId5" Type="http://schemas.openxmlformats.org/officeDocument/2006/relationships/image" Target="../media/image7.png"/><Relationship Id="rId4" Type="http://schemas.openxmlformats.org/officeDocument/2006/relationships/tags" Target="../tags/tag210.xml"/><Relationship Id="rId3" Type="http://schemas.openxmlformats.org/officeDocument/2006/relationships/image" Target="../media/image4.png"/><Relationship Id="rId2" Type="http://schemas.openxmlformats.org/officeDocument/2006/relationships/tags" Target="../tags/tag209.xml"/><Relationship Id="rId1" Type="http://schemas.openxmlformats.org/officeDocument/2006/relationships/tags" Target="../tags/tag208.xml"/></Relationships>
</file>

<file path=ppt/slides/_rels/slide26.xml.rels><?xml version="1.0" encoding="UTF-8" standalone="yes"?>
<Relationships xmlns="http://schemas.openxmlformats.org/package/2006/relationships"><Relationship Id="rId8" Type="http://schemas.openxmlformats.org/officeDocument/2006/relationships/notesSlide" Target="../notesSlides/notesSlide22.xml"/><Relationship Id="rId7" Type="http://schemas.openxmlformats.org/officeDocument/2006/relationships/slideLayout" Target="../slideLayouts/slideLayout12.xml"/><Relationship Id="rId6" Type="http://schemas.openxmlformats.org/officeDocument/2006/relationships/tags" Target="../tags/tag215.xml"/><Relationship Id="rId5" Type="http://schemas.openxmlformats.org/officeDocument/2006/relationships/image" Target="../media/image7.png"/><Relationship Id="rId4" Type="http://schemas.openxmlformats.org/officeDocument/2006/relationships/tags" Target="../tags/tag214.xml"/><Relationship Id="rId3" Type="http://schemas.openxmlformats.org/officeDocument/2006/relationships/image" Target="../media/image4.png"/><Relationship Id="rId2" Type="http://schemas.openxmlformats.org/officeDocument/2006/relationships/tags" Target="../tags/tag213.xml"/><Relationship Id="rId1" Type="http://schemas.openxmlformats.org/officeDocument/2006/relationships/tags" Target="../tags/tag212.xml"/></Relationships>
</file>

<file path=ppt/slides/_rels/slide27.xml.rels><?xml version="1.0" encoding="UTF-8" standalone="yes"?>
<Relationships xmlns="http://schemas.openxmlformats.org/package/2006/relationships"><Relationship Id="rId9" Type="http://schemas.openxmlformats.org/officeDocument/2006/relationships/notesSlide" Target="../notesSlides/notesSlide23.xml"/><Relationship Id="rId8" Type="http://schemas.openxmlformats.org/officeDocument/2006/relationships/slideLayout" Target="../slideLayouts/slideLayout12.xml"/><Relationship Id="rId7" Type="http://schemas.openxmlformats.org/officeDocument/2006/relationships/tags" Target="../tags/tag220.xml"/><Relationship Id="rId6" Type="http://schemas.openxmlformats.org/officeDocument/2006/relationships/tags" Target="../tags/tag219.xml"/><Relationship Id="rId5" Type="http://schemas.openxmlformats.org/officeDocument/2006/relationships/image" Target="../media/image7.png"/><Relationship Id="rId4" Type="http://schemas.openxmlformats.org/officeDocument/2006/relationships/tags" Target="../tags/tag218.xml"/><Relationship Id="rId3" Type="http://schemas.openxmlformats.org/officeDocument/2006/relationships/image" Target="../media/image4.png"/><Relationship Id="rId2" Type="http://schemas.openxmlformats.org/officeDocument/2006/relationships/tags" Target="../tags/tag217.xml"/><Relationship Id="rId1" Type="http://schemas.openxmlformats.org/officeDocument/2006/relationships/tags" Target="../tags/tag216.xml"/></Relationships>
</file>

<file path=ppt/slides/_rels/slide28.xml.rels><?xml version="1.0" encoding="UTF-8" standalone="yes"?>
<Relationships xmlns="http://schemas.openxmlformats.org/package/2006/relationships"><Relationship Id="rId8" Type="http://schemas.openxmlformats.org/officeDocument/2006/relationships/notesSlide" Target="../notesSlides/notesSlide24.xml"/><Relationship Id="rId7" Type="http://schemas.openxmlformats.org/officeDocument/2006/relationships/slideLayout" Target="../slideLayouts/slideLayout12.xml"/><Relationship Id="rId6" Type="http://schemas.openxmlformats.org/officeDocument/2006/relationships/tags" Target="../tags/tag224.xml"/><Relationship Id="rId5" Type="http://schemas.openxmlformats.org/officeDocument/2006/relationships/image" Target="../media/image4.png"/><Relationship Id="rId4" Type="http://schemas.openxmlformats.org/officeDocument/2006/relationships/tags" Target="../tags/tag223.xml"/><Relationship Id="rId3" Type="http://schemas.openxmlformats.org/officeDocument/2006/relationships/image" Target="../media/image5.jpeg"/><Relationship Id="rId2" Type="http://schemas.openxmlformats.org/officeDocument/2006/relationships/tags" Target="../tags/tag222.xml"/><Relationship Id="rId1" Type="http://schemas.openxmlformats.org/officeDocument/2006/relationships/tags" Target="../tags/tag221.xml"/></Relationships>
</file>

<file path=ppt/slides/_rels/slide29.xml.rels><?xml version="1.0" encoding="UTF-8" standalone="yes"?>
<Relationships xmlns="http://schemas.openxmlformats.org/package/2006/relationships"><Relationship Id="rId8" Type="http://schemas.openxmlformats.org/officeDocument/2006/relationships/notesSlide" Target="../notesSlides/notesSlide25.xml"/><Relationship Id="rId7" Type="http://schemas.openxmlformats.org/officeDocument/2006/relationships/slideLayout" Target="../slideLayouts/slideLayout12.xml"/><Relationship Id="rId6" Type="http://schemas.openxmlformats.org/officeDocument/2006/relationships/tags" Target="../tags/tag228.xml"/><Relationship Id="rId5" Type="http://schemas.openxmlformats.org/officeDocument/2006/relationships/image" Target="../media/image7.png"/><Relationship Id="rId4" Type="http://schemas.openxmlformats.org/officeDocument/2006/relationships/tags" Target="../tags/tag227.xml"/><Relationship Id="rId3" Type="http://schemas.openxmlformats.org/officeDocument/2006/relationships/image" Target="../media/image20.png"/><Relationship Id="rId2" Type="http://schemas.openxmlformats.org/officeDocument/2006/relationships/tags" Target="../tags/tag226.xml"/><Relationship Id="rId1" Type="http://schemas.openxmlformats.org/officeDocument/2006/relationships/tags" Target="../tags/tag225.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6" Type="http://schemas.openxmlformats.org/officeDocument/2006/relationships/notesSlide" Target="../notesSlides/notesSlide26.xml"/><Relationship Id="rId5" Type="http://schemas.openxmlformats.org/officeDocument/2006/relationships/slideLayout" Target="../slideLayouts/slideLayout12.xml"/><Relationship Id="rId4" Type="http://schemas.openxmlformats.org/officeDocument/2006/relationships/tags" Target="../tags/tag231.xml"/><Relationship Id="rId3" Type="http://schemas.openxmlformats.org/officeDocument/2006/relationships/image" Target="../media/image21.png"/><Relationship Id="rId2" Type="http://schemas.openxmlformats.org/officeDocument/2006/relationships/tags" Target="../tags/tag230.xml"/><Relationship Id="rId1" Type="http://schemas.openxmlformats.org/officeDocument/2006/relationships/tags" Target="../tags/tag229.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2.xml"/><Relationship Id="rId4" Type="http://schemas.openxmlformats.org/officeDocument/2006/relationships/tags" Target="../tags/tag6.xml"/><Relationship Id="rId3" Type="http://schemas.openxmlformats.org/officeDocument/2006/relationships/image" Target="../media/image2.jpeg"/><Relationship Id="rId2" Type="http://schemas.openxmlformats.org/officeDocument/2006/relationships/tags" Target="../tags/tag5.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2.xml"/><Relationship Id="rId3" Type="http://schemas.openxmlformats.org/officeDocument/2006/relationships/tags" Target="../tags/tag8.xml"/><Relationship Id="rId2" Type="http://schemas.openxmlformats.org/officeDocument/2006/relationships/image" Target="../media/image3.jpeg"/><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12.xml"/><Relationship Id="rId5" Type="http://schemas.openxmlformats.org/officeDocument/2006/relationships/tags" Target="../tags/tag11.xml"/><Relationship Id="rId4" Type="http://schemas.openxmlformats.org/officeDocument/2006/relationships/image" Target="../media/image5.jpeg"/><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9" Type="http://schemas.openxmlformats.org/officeDocument/2006/relationships/tags" Target="../tags/tag18.xml"/><Relationship Id="rId8" Type="http://schemas.openxmlformats.org/officeDocument/2006/relationships/tags" Target="../tags/tag17.xml"/><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image" Target="../media/image7.png"/><Relationship Id="rId35" Type="http://schemas.openxmlformats.org/officeDocument/2006/relationships/notesSlide" Target="../notesSlides/notesSlide4.xml"/><Relationship Id="rId34" Type="http://schemas.openxmlformats.org/officeDocument/2006/relationships/slideLayout" Target="../slideLayouts/slideLayout12.xml"/><Relationship Id="rId33" Type="http://schemas.openxmlformats.org/officeDocument/2006/relationships/tags" Target="../tags/tag42.xml"/><Relationship Id="rId32" Type="http://schemas.openxmlformats.org/officeDocument/2006/relationships/tags" Target="../tags/tag41.xml"/><Relationship Id="rId31" Type="http://schemas.openxmlformats.org/officeDocument/2006/relationships/tags" Target="../tags/tag40.xml"/><Relationship Id="rId30" Type="http://schemas.openxmlformats.org/officeDocument/2006/relationships/tags" Target="../tags/tag39.xml"/><Relationship Id="rId3" Type="http://schemas.openxmlformats.org/officeDocument/2006/relationships/tags" Target="../tags/tag13.xml"/><Relationship Id="rId29" Type="http://schemas.openxmlformats.org/officeDocument/2006/relationships/tags" Target="../tags/tag38.xml"/><Relationship Id="rId28" Type="http://schemas.openxmlformats.org/officeDocument/2006/relationships/tags" Target="../tags/tag37.xml"/><Relationship Id="rId27" Type="http://schemas.openxmlformats.org/officeDocument/2006/relationships/tags" Target="../tags/tag36.xml"/><Relationship Id="rId26" Type="http://schemas.openxmlformats.org/officeDocument/2006/relationships/tags" Target="../tags/tag35.xml"/><Relationship Id="rId25" Type="http://schemas.openxmlformats.org/officeDocument/2006/relationships/tags" Target="../tags/tag34.xml"/><Relationship Id="rId24" Type="http://schemas.openxmlformats.org/officeDocument/2006/relationships/tags" Target="../tags/tag33.xml"/><Relationship Id="rId23" Type="http://schemas.openxmlformats.org/officeDocument/2006/relationships/tags" Target="../tags/tag32.xml"/><Relationship Id="rId22" Type="http://schemas.openxmlformats.org/officeDocument/2006/relationships/tags" Target="../tags/tag31.xml"/><Relationship Id="rId21" Type="http://schemas.openxmlformats.org/officeDocument/2006/relationships/tags" Target="../tags/tag30.xml"/><Relationship Id="rId20" Type="http://schemas.openxmlformats.org/officeDocument/2006/relationships/tags" Target="../tags/tag29.xml"/><Relationship Id="rId2" Type="http://schemas.openxmlformats.org/officeDocument/2006/relationships/image" Target="../media/image6.png"/><Relationship Id="rId19" Type="http://schemas.openxmlformats.org/officeDocument/2006/relationships/tags" Target="../tags/tag28.xml"/><Relationship Id="rId18" Type="http://schemas.openxmlformats.org/officeDocument/2006/relationships/tags" Target="../tags/tag27.xml"/><Relationship Id="rId17" Type="http://schemas.openxmlformats.org/officeDocument/2006/relationships/tags" Target="../tags/tag26.xml"/><Relationship Id="rId16" Type="http://schemas.openxmlformats.org/officeDocument/2006/relationships/tags" Target="../tags/tag25.xml"/><Relationship Id="rId15" Type="http://schemas.openxmlformats.org/officeDocument/2006/relationships/tags" Target="../tags/tag24.xml"/><Relationship Id="rId14" Type="http://schemas.openxmlformats.org/officeDocument/2006/relationships/tags" Target="../tags/tag23.xml"/><Relationship Id="rId13" Type="http://schemas.openxmlformats.org/officeDocument/2006/relationships/tags" Target="../tags/tag22.xml"/><Relationship Id="rId12" Type="http://schemas.openxmlformats.org/officeDocument/2006/relationships/tags" Target="../tags/tag21.xml"/><Relationship Id="rId11" Type="http://schemas.openxmlformats.org/officeDocument/2006/relationships/tags" Target="../tags/tag20.xml"/><Relationship Id="rId10" Type="http://schemas.openxmlformats.org/officeDocument/2006/relationships/tags" Target="../tags/tag19.xml"/><Relationship Id="rId1" Type="http://schemas.openxmlformats.org/officeDocument/2006/relationships/tags" Target="../tags/tag12.xml"/></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12.xml"/><Relationship Id="rId4" Type="http://schemas.openxmlformats.org/officeDocument/2006/relationships/tags" Target="../tags/tag45.xml"/><Relationship Id="rId3" Type="http://schemas.openxmlformats.org/officeDocument/2006/relationships/image" Target="../media/image8.png"/><Relationship Id="rId2" Type="http://schemas.openxmlformats.org/officeDocument/2006/relationships/tags" Target="../tags/tag44.xml"/><Relationship Id="rId1" Type="http://schemas.openxmlformats.org/officeDocument/2006/relationships/tags" Target="../tags/tag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63787"/>
          </a:xfrm>
          <a:prstGeom prst="rect">
            <a:avLst/>
          </a:prstGeom>
        </p:spPr>
      </p:pic>
      <p:sp>
        <p:nvSpPr>
          <p:cNvPr id="22" name="文本框 21"/>
          <p:cNvSpPr txBox="1"/>
          <p:nvPr/>
        </p:nvSpPr>
        <p:spPr>
          <a:xfrm>
            <a:off x="1392722" y="2141142"/>
            <a:ext cx="9407827" cy="1445260"/>
          </a:xfrm>
          <a:prstGeom prst="rect">
            <a:avLst/>
          </a:prstGeom>
          <a:noFill/>
        </p:spPr>
        <p:txBody>
          <a:bodyPr wrap="square" rtlCol="0">
            <a:spAutoFit/>
          </a:bodyPr>
          <a:lstStyle/>
          <a:p>
            <a:pPr algn="ctr" fontAlgn="auto">
              <a:lnSpc>
                <a:spcPct val="100000"/>
              </a:lnSpc>
            </a:pPr>
            <a:r>
              <a:rPr lang="zh-CN" altLang="en-US" sz="8800" b="1" kern="100" spc="-1400" dirty="0">
                <a:solidFill>
                  <a:schemeClr val="accent1"/>
                </a:solidFill>
                <a:latin typeface="阿里妈妈方圆体 VF SemiBold" pitchFamily="2" charset="-122"/>
                <a:ea typeface="阿里妈妈方圆体 VF SemiBold" pitchFamily="2" charset="-122"/>
                <a:cs typeface="+mn-ea"/>
                <a:sym typeface="+mn-lt"/>
              </a:rPr>
              <a:t>应</a:t>
            </a:r>
            <a:r>
              <a:rPr lang="en-US" altLang="zh-CN" sz="8800" b="1" kern="100" spc="-1400" dirty="0">
                <a:solidFill>
                  <a:schemeClr val="accent1"/>
                </a:solidFill>
                <a:latin typeface="阿里妈妈方圆体 VF SemiBold" pitchFamily="2" charset="-122"/>
                <a:ea typeface="阿里妈妈方圆体 VF SemiBold" pitchFamily="2" charset="-122"/>
                <a:cs typeface="+mn-ea"/>
                <a:sym typeface="+mn-lt"/>
              </a:rPr>
              <a:t> </a:t>
            </a:r>
            <a:r>
              <a:rPr lang="zh-CN" altLang="en-US" sz="8800" b="1" kern="100" spc="-1400" dirty="0">
                <a:solidFill>
                  <a:schemeClr val="accent1"/>
                </a:solidFill>
                <a:latin typeface="阿里妈妈方圆体 VF SemiBold" pitchFamily="2" charset="-122"/>
                <a:ea typeface="阿里妈妈方圆体 VF SemiBold" pitchFamily="2" charset="-122"/>
                <a:cs typeface="+mn-ea"/>
                <a:sym typeface="+mn-lt"/>
              </a:rPr>
              <a:t>用</a:t>
            </a:r>
            <a:r>
              <a:rPr lang="en-US" altLang="zh-CN" sz="8800" b="1" kern="100" spc="-1400" dirty="0">
                <a:solidFill>
                  <a:schemeClr val="accent1"/>
                </a:solidFill>
                <a:latin typeface="阿里妈妈方圆体 VF SemiBold" pitchFamily="2" charset="-122"/>
                <a:ea typeface="阿里妈妈方圆体 VF SemiBold" pitchFamily="2" charset="-122"/>
                <a:cs typeface="+mn-ea"/>
                <a:sym typeface="+mn-lt"/>
              </a:rPr>
              <a:t> </a:t>
            </a:r>
            <a:r>
              <a:rPr lang="zh-CN" altLang="en-US" sz="8800" b="1" kern="100" spc="-1400" dirty="0">
                <a:solidFill>
                  <a:schemeClr val="accent1"/>
                </a:solidFill>
                <a:latin typeface="阿里妈妈方圆体 VF SemiBold" pitchFamily="2" charset="-122"/>
                <a:ea typeface="阿里妈妈方圆体 VF SemiBold" pitchFamily="2" charset="-122"/>
                <a:cs typeface="+mn-ea"/>
                <a:sym typeface="+mn-lt"/>
              </a:rPr>
              <a:t>文</a:t>
            </a:r>
            <a:r>
              <a:rPr lang="en-US" altLang="zh-CN" sz="8800" b="1" kern="100" spc="-1400" dirty="0">
                <a:solidFill>
                  <a:schemeClr val="accent1"/>
                </a:solidFill>
                <a:latin typeface="阿里妈妈方圆体 VF SemiBold" pitchFamily="2" charset="-122"/>
                <a:ea typeface="阿里妈妈方圆体 VF SemiBold" pitchFamily="2" charset="-122"/>
                <a:cs typeface="+mn-ea"/>
                <a:sym typeface="+mn-lt"/>
              </a:rPr>
              <a:t> </a:t>
            </a:r>
            <a:r>
              <a:rPr lang="zh-CN" altLang="en-US" sz="8800" b="1" kern="100" spc="-1400" dirty="0">
                <a:solidFill>
                  <a:schemeClr val="accent1"/>
                </a:solidFill>
                <a:latin typeface="阿里妈妈方圆体 VF SemiBold" pitchFamily="2" charset="-122"/>
                <a:ea typeface="阿里妈妈方圆体 VF SemiBold" pitchFamily="2" charset="-122"/>
                <a:cs typeface="+mn-ea"/>
                <a:sym typeface="+mn-lt"/>
              </a:rPr>
              <a:t>写</a:t>
            </a:r>
            <a:r>
              <a:rPr lang="en-US" altLang="zh-CN" sz="8800" b="1" kern="100" spc="-1400" dirty="0">
                <a:solidFill>
                  <a:schemeClr val="accent1"/>
                </a:solidFill>
                <a:latin typeface="阿里妈妈方圆体 VF SemiBold" pitchFamily="2" charset="-122"/>
                <a:ea typeface="阿里妈妈方圆体 VF SemiBold" pitchFamily="2" charset="-122"/>
                <a:cs typeface="+mn-ea"/>
                <a:sym typeface="+mn-lt"/>
              </a:rPr>
              <a:t> </a:t>
            </a:r>
            <a:r>
              <a:rPr lang="zh-CN" altLang="en-US" sz="8800" b="1" kern="100" spc="-1400" dirty="0">
                <a:solidFill>
                  <a:schemeClr val="accent1"/>
                </a:solidFill>
                <a:latin typeface="阿里妈妈方圆体 VF SemiBold" pitchFamily="2" charset="-122"/>
                <a:ea typeface="阿里妈妈方圆体 VF SemiBold" pitchFamily="2" charset="-122"/>
                <a:cs typeface="+mn-ea"/>
                <a:sym typeface="+mn-lt"/>
              </a:rPr>
              <a:t>作</a:t>
            </a:r>
            <a:endParaRPr lang="zh-CN" altLang="en-US" sz="8800" b="1" kern="100" spc="-1400" dirty="0">
              <a:solidFill>
                <a:schemeClr val="accent1"/>
              </a:solidFill>
              <a:uFillTx/>
              <a:latin typeface="阿里妈妈方圆体 VF SemiBold" pitchFamily="2" charset="-122"/>
              <a:ea typeface="阿里妈妈方圆体 VF SemiBold" pitchFamily="2" charset="-122"/>
              <a:cs typeface="+mn-ea"/>
              <a:sym typeface="+mn-lt"/>
            </a:endParaRPr>
          </a:p>
        </p:txBody>
      </p:sp>
      <p:grpSp>
        <p:nvGrpSpPr>
          <p:cNvPr id="25" name="组合 24"/>
          <p:cNvGrpSpPr/>
          <p:nvPr/>
        </p:nvGrpSpPr>
        <p:grpSpPr>
          <a:xfrm>
            <a:off x="359912" y="332482"/>
            <a:ext cx="1781404" cy="492893"/>
            <a:chOff x="359912" y="332482"/>
            <a:chExt cx="1781404" cy="492893"/>
          </a:xfrm>
        </p:grpSpPr>
        <p:sp>
          <p:nvSpPr>
            <p:cNvPr id="23"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文本框 23"/>
            <p:cNvSpPr txBox="1"/>
            <p:nvPr/>
          </p:nvSpPr>
          <p:spPr>
            <a:xfrm>
              <a:off x="1064294" y="365000"/>
              <a:ext cx="1077022" cy="460375"/>
            </a:xfrm>
            <a:prstGeom prst="rect">
              <a:avLst/>
            </a:prstGeom>
            <a:noFill/>
          </p:spPr>
          <p:txBody>
            <a:bodyPr wrap="square" rtlCol="0" anchor="t">
              <a:spAutoFit/>
            </a:bodyPr>
            <a:lstStyle/>
            <a:p>
              <a:pPr>
                <a:buClrTx/>
                <a:buSzTx/>
                <a:buFontTx/>
              </a:pPr>
              <a:endParaRPr sz="2400" b="1" dirty="0">
                <a:solidFill>
                  <a:srgbClr val="418783"/>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diamond(in)">
                                      <p:cBhvr>
                                        <p:cTn id="7" dur="20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应用文的种类、作用和特点</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127125" y="1711325"/>
            <a:ext cx="8858885" cy="3760470"/>
          </a:xfrm>
          <a:prstGeom prst="rect">
            <a:avLst/>
          </a:prstGeom>
        </p:spPr>
        <p:txBody>
          <a:bodyPr wrap="square">
            <a:noAutofit/>
          </a:bodyPr>
          <a:p>
            <a:pPr indent="457200" algn="just" fontAlgn="auto">
              <a:lnSpc>
                <a:spcPct val="18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（二）专用类应用文</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8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专用类应用文是指专业性较强的文书。</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8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（1）科技类：如毕业论文、学术论文、专利申请书、实验报告等。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8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（2）财经类：如市场预测报告、市场调查报告、经济活动分析报告、经济合同等。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8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（3）司法类：如诉状、辩护词、公证书、裁决书等。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8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（4）传播类：如消息、通讯、特写、广告等。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4" name="图片 3" descr="33"/>
          <p:cNvPicPr>
            <a:picLocks noChangeAspect="1"/>
          </p:cNvPicPr>
          <p:nvPr/>
        </p:nvPicPr>
        <p:blipFill>
          <a:blip r:embed="rId2"/>
          <a:stretch>
            <a:fillRect/>
          </a:stretch>
        </p:blipFill>
        <p:spPr>
          <a:xfrm>
            <a:off x="6763385" y="3830320"/>
            <a:ext cx="4798060" cy="240411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应用文的种类、作用和特点</a:t>
              </a:r>
              <a:endParaRPr lang="en-US" altLang="zh-CN" sz="2400" dirty="0">
                <a:solidFill>
                  <a:srgbClr val="418783"/>
                </a:solidFill>
                <a:cs typeface="+mn-ea"/>
                <a:sym typeface="+mn-lt"/>
              </a:endParaRPr>
            </a:p>
          </p:txBody>
        </p:sp>
      </p:grpSp>
      <p:sp>
        <p:nvSpPr>
          <p:cNvPr id="106" name="Freeform 12"/>
          <p:cNvSpPr/>
          <p:nvPr>
            <p:custDataLst>
              <p:tags r:id="rId1"/>
            </p:custDataLst>
          </p:nvPr>
        </p:nvSpPr>
        <p:spPr bwMode="auto">
          <a:xfrm>
            <a:off x="1227768" y="2138017"/>
            <a:ext cx="1111192" cy="858396"/>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1"/>
          </a:solidFill>
          <a:ln>
            <a:noFill/>
          </a:ln>
        </p:spPr>
        <p:txBody>
          <a:bodyPr/>
          <a:p>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107" name="组合 106"/>
          <p:cNvGrpSpPr/>
          <p:nvPr>
            <p:custDataLst>
              <p:tags r:id="rId2"/>
            </p:custDataLst>
          </p:nvPr>
        </p:nvGrpSpPr>
        <p:grpSpPr>
          <a:xfrm>
            <a:off x="1396034" y="2183258"/>
            <a:ext cx="857205" cy="571470"/>
            <a:chOff x="1283891" y="1695061"/>
            <a:chExt cx="857250" cy="571500"/>
          </a:xfrm>
          <a:solidFill>
            <a:schemeClr val="accent1"/>
          </a:solidFill>
        </p:grpSpPr>
        <p:sp>
          <p:nvSpPr>
            <p:cNvPr id="108" name="Freeform 13"/>
            <p:cNvSpPr/>
            <p:nvPr>
              <p:custDataLst>
                <p:tags r:id="rId3"/>
              </p:custDataLst>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custDataLst>
                  <p:tags r:id="rId4"/>
                </p:custDataLst>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1" name="Freeform 15"/>
              <p:cNvSpPr/>
              <p:nvPr>
                <p:custDataLst>
                  <p:tags r:id="rId5"/>
                </p:custDataLst>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2" name="Freeform 16"/>
              <p:cNvSpPr/>
              <p:nvPr>
                <p:custDataLst>
                  <p:tags r:id="rId6"/>
                </p:custDataLst>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3" name="Freeform 17"/>
              <p:cNvSpPr/>
              <p:nvPr>
                <p:custDataLst>
                  <p:tags r:id="rId7"/>
                </p:custDataLst>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4" name="Freeform 18"/>
              <p:cNvSpPr/>
              <p:nvPr>
                <p:custDataLst>
                  <p:tags r:id="rId8"/>
                </p:custDataLst>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5" name="Freeform 19"/>
              <p:cNvSpPr/>
              <p:nvPr>
                <p:custDataLst>
                  <p:tags r:id="rId9"/>
                </p:custDataLst>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grpSp>
      <p:cxnSp>
        <p:nvCxnSpPr>
          <p:cNvPr id="116" name="直接连接符 115"/>
          <p:cNvCxnSpPr/>
          <p:nvPr>
            <p:custDataLst>
              <p:tags r:id="rId10"/>
            </p:custDataLst>
          </p:nvPr>
        </p:nvCxnSpPr>
        <p:spPr>
          <a:xfrm>
            <a:off x="1227769" y="2996412"/>
            <a:ext cx="2096135" cy="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117" name="矩形 116"/>
          <p:cNvSpPr/>
          <p:nvPr>
            <p:custDataLst>
              <p:tags r:id="rId11"/>
            </p:custDataLst>
          </p:nvPr>
        </p:nvSpPr>
        <p:spPr>
          <a:xfrm>
            <a:off x="1227455" y="2722245"/>
            <a:ext cx="2254885" cy="275590"/>
          </a:xfrm>
          <a:prstGeom prst="rect">
            <a:avLst/>
          </a:prstGeom>
        </p:spPr>
        <p:txBody>
          <a:bodyPr wrap="square">
            <a:spAutoFit/>
          </a:bodyPr>
          <a:p>
            <a:pPr algn="just">
              <a:defRPr/>
            </a:pPr>
            <a:r>
              <a:rPr sz="1200" b="1" dirty="0">
                <a:solidFill>
                  <a:schemeClr val="accent1"/>
                </a:solidFill>
                <a:latin typeface="微软雅黑" panose="020B0503020204020204" charset="-122"/>
                <a:ea typeface="微软雅黑" panose="020B0503020204020204" charset="-122"/>
                <a:cs typeface="微软雅黑" panose="020B0503020204020204" charset="-122"/>
                <a:sym typeface="+mn-ea"/>
              </a:rPr>
              <a:t>（一）宣传贯彻党的方针政策</a:t>
            </a:r>
            <a:endParaRPr sz="1200" b="1"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sp>
        <p:nvSpPr>
          <p:cNvPr id="118" name="Freeform 12"/>
          <p:cNvSpPr/>
          <p:nvPr>
            <p:custDataLst>
              <p:tags r:id="rId12"/>
            </p:custDataLst>
          </p:nvPr>
        </p:nvSpPr>
        <p:spPr bwMode="auto">
          <a:xfrm>
            <a:off x="3781010" y="2138017"/>
            <a:ext cx="1111192" cy="858396"/>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2"/>
          </a:solidFill>
          <a:ln>
            <a:noFill/>
          </a:ln>
        </p:spPr>
        <p:txBody>
          <a:bodyPr/>
          <a:p>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119" name="组合 118"/>
          <p:cNvGrpSpPr/>
          <p:nvPr>
            <p:custDataLst>
              <p:tags r:id="rId13"/>
            </p:custDataLst>
          </p:nvPr>
        </p:nvGrpSpPr>
        <p:grpSpPr>
          <a:xfrm>
            <a:off x="3950863" y="2183258"/>
            <a:ext cx="855619" cy="571470"/>
            <a:chOff x="3069828" y="1695061"/>
            <a:chExt cx="855664" cy="571500"/>
          </a:xfrm>
          <a:solidFill>
            <a:schemeClr val="bg1"/>
          </a:solidFill>
        </p:grpSpPr>
        <p:sp>
          <p:nvSpPr>
            <p:cNvPr id="120" name="Freeform 13"/>
            <p:cNvSpPr/>
            <p:nvPr>
              <p:custDataLst>
                <p:tags r:id="rId14"/>
              </p:custDataLst>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21" name="Freeform 14"/>
            <p:cNvSpPr/>
            <p:nvPr>
              <p:custDataLst>
                <p:tags r:id="rId15"/>
              </p:custDataLst>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22" name="Freeform 15"/>
            <p:cNvSpPr/>
            <p:nvPr>
              <p:custDataLst>
                <p:tags r:id="rId16"/>
              </p:custDataLst>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23" name="Freeform 16"/>
            <p:cNvSpPr/>
            <p:nvPr>
              <p:custDataLst>
                <p:tags r:id="rId17"/>
              </p:custDataLst>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24" name="Freeform 17"/>
            <p:cNvSpPr/>
            <p:nvPr>
              <p:custDataLst>
                <p:tags r:id="rId18"/>
              </p:custDataLst>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25" name="Freeform 18"/>
            <p:cNvSpPr/>
            <p:nvPr>
              <p:custDataLst>
                <p:tags r:id="rId19"/>
              </p:custDataLst>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26" name="Freeform 19"/>
            <p:cNvSpPr/>
            <p:nvPr>
              <p:custDataLst>
                <p:tags r:id="rId20"/>
              </p:custDataLst>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cxnSp>
        <p:nvCxnSpPr>
          <p:cNvPr id="127" name="直接连接符 126"/>
          <p:cNvCxnSpPr/>
          <p:nvPr>
            <p:custDataLst>
              <p:tags r:id="rId21"/>
            </p:custDataLst>
          </p:nvPr>
        </p:nvCxnSpPr>
        <p:spPr>
          <a:xfrm>
            <a:off x="3781010" y="2996412"/>
            <a:ext cx="2253615" cy="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128" name="矩形 127"/>
          <p:cNvSpPr/>
          <p:nvPr>
            <p:custDataLst>
              <p:tags r:id="rId22"/>
            </p:custDataLst>
          </p:nvPr>
        </p:nvSpPr>
        <p:spPr>
          <a:xfrm>
            <a:off x="3717931" y="2741052"/>
            <a:ext cx="2316480" cy="275590"/>
          </a:xfrm>
          <a:prstGeom prst="rect">
            <a:avLst/>
          </a:prstGeom>
        </p:spPr>
        <p:txBody>
          <a:bodyPr wrap="none">
            <a:spAutoFit/>
          </a:bodyPr>
          <a:p>
            <a:pPr algn="just">
              <a:defRPr/>
            </a:pPr>
            <a:r>
              <a:rPr sz="1200" b="1" dirty="0">
                <a:solidFill>
                  <a:schemeClr val="accent1"/>
                </a:solidFill>
                <a:latin typeface="微软雅黑" panose="020B0503020204020204" charset="-122"/>
                <a:ea typeface="微软雅黑" panose="020B0503020204020204" charset="-122"/>
                <a:cs typeface="微软雅黑" panose="020B0503020204020204" charset="-122"/>
                <a:sym typeface="+mn-ea"/>
              </a:rPr>
              <a:t>（二）加强工作中的联系和协作</a:t>
            </a:r>
            <a:endParaRPr sz="1200" b="1"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sp>
        <p:nvSpPr>
          <p:cNvPr id="129" name="Freeform 12"/>
          <p:cNvSpPr/>
          <p:nvPr>
            <p:custDataLst>
              <p:tags r:id="rId23"/>
            </p:custDataLst>
          </p:nvPr>
        </p:nvSpPr>
        <p:spPr bwMode="auto">
          <a:xfrm>
            <a:off x="6471729" y="2138017"/>
            <a:ext cx="1111192" cy="858396"/>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1"/>
          </a:solidFill>
          <a:ln>
            <a:noFill/>
          </a:ln>
        </p:spPr>
        <p:txBody>
          <a:bodyPr/>
          <a:p>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130" name="组合 129"/>
          <p:cNvGrpSpPr/>
          <p:nvPr>
            <p:custDataLst>
              <p:tags r:id="rId24"/>
            </p:custDataLst>
          </p:nvPr>
        </p:nvGrpSpPr>
        <p:grpSpPr>
          <a:xfrm>
            <a:off x="6641583" y="2183258"/>
            <a:ext cx="855618" cy="571470"/>
            <a:chOff x="4855766" y="1695061"/>
            <a:chExt cx="855662" cy="571500"/>
          </a:xfrm>
          <a:solidFill>
            <a:schemeClr val="bg1"/>
          </a:solidFill>
        </p:grpSpPr>
        <p:sp>
          <p:nvSpPr>
            <p:cNvPr id="131" name="Freeform 13"/>
            <p:cNvSpPr/>
            <p:nvPr>
              <p:custDataLst>
                <p:tags r:id="rId25"/>
              </p:custDataLst>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32" name="Freeform 14"/>
            <p:cNvSpPr/>
            <p:nvPr>
              <p:custDataLst>
                <p:tags r:id="rId26"/>
              </p:custDataLst>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33" name="Freeform 15"/>
            <p:cNvSpPr/>
            <p:nvPr>
              <p:custDataLst>
                <p:tags r:id="rId27"/>
              </p:custDataLst>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34" name="Freeform 16"/>
            <p:cNvSpPr/>
            <p:nvPr>
              <p:custDataLst>
                <p:tags r:id="rId28"/>
              </p:custDataLst>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35" name="Freeform 17"/>
            <p:cNvSpPr/>
            <p:nvPr>
              <p:custDataLst>
                <p:tags r:id="rId29"/>
              </p:custDataLst>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36" name="Freeform 18"/>
            <p:cNvSpPr/>
            <p:nvPr>
              <p:custDataLst>
                <p:tags r:id="rId30"/>
              </p:custDataLst>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37" name="Freeform 19"/>
            <p:cNvSpPr/>
            <p:nvPr>
              <p:custDataLst>
                <p:tags r:id="rId31"/>
              </p:custDataLst>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cxnSp>
        <p:nvCxnSpPr>
          <p:cNvPr id="138" name="直接连接符 137"/>
          <p:cNvCxnSpPr/>
          <p:nvPr>
            <p:custDataLst>
              <p:tags r:id="rId32"/>
            </p:custDataLst>
          </p:nvPr>
        </p:nvCxnSpPr>
        <p:spPr>
          <a:xfrm>
            <a:off x="6471729" y="2996412"/>
            <a:ext cx="2177415" cy="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139" name="矩形 138"/>
          <p:cNvSpPr/>
          <p:nvPr>
            <p:custDataLst>
              <p:tags r:id="rId33"/>
            </p:custDataLst>
          </p:nvPr>
        </p:nvSpPr>
        <p:spPr>
          <a:xfrm>
            <a:off x="6429447" y="2730257"/>
            <a:ext cx="2316480" cy="275590"/>
          </a:xfrm>
          <a:prstGeom prst="rect">
            <a:avLst/>
          </a:prstGeom>
        </p:spPr>
        <p:txBody>
          <a:bodyPr wrap="none">
            <a:spAutoFit/>
          </a:bodyPr>
          <a:p>
            <a:pPr algn="just">
              <a:defRPr/>
            </a:pPr>
            <a:r>
              <a:rPr sz="1200" b="1" dirty="0">
                <a:solidFill>
                  <a:schemeClr val="accent1"/>
                </a:solidFill>
                <a:latin typeface="微软雅黑" panose="020B0503020204020204" charset="-122"/>
                <a:ea typeface="微软雅黑" panose="020B0503020204020204" charset="-122"/>
                <a:cs typeface="微软雅黑" panose="020B0503020204020204" charset="-122"/>
                <a:sym typeface="+mn-ea"/>
              </a:rPr>
              <a:t>（三）总结工作中的经验和教训</a:t>
            </a:r>
            <a:endParaRPr sz="1200" b="1"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sp>
        <p:nvSpPr>
          <p:cNvPr id="140" name="Freeform 12"/>
          <p:cNvSpPr/>
          <p:nvPr>
            <p:custDataLst>
              <p:tags r:id="rId34"/>
            </p:custDataLst>
          </p:nvPr>
        </p:nvSpPr>
        <p:spPr bwMode="auto">
          <a:xfrm>
            <a:off x="8997349" y="2138017"/>
            <a:ext cx="1111192" cy="858396"/>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2"/>
          </a:solidFill>
          <a:ln>
            <a:noFill/>
          </a:ln>
        </p:spPr>
        <p:txBody>
          <a:bodyPr/>
          <a:p>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141" name="组合 140"/>
          <p:cNvGrpSpPr/>
          <p:nvPr>
            <p:custDataLst>
              <p:tags r:id="rId35"/>
            </p:custDataLst>
          </p:nvPr>
        </p:nvGrpSpPr>
        <p:grpSpPr>
          <a:xfrm>
            <a:off x="9165615" y="2183258"/>
            <a:ext cx="857205" cy="571470"/>
            <a:chOff x="6640116" y="1695061"/>
            <a:chExt cx="857250" cy="571500"/>
          </a:xfrm>
          <a:solidFill>
            <a:schemeClr val="bg1"/>
          </a:solidFill>
        </p:grpSpPr>
        <p:sp>
          <p:nvSpPr>
            <p:cNvPr id="142" name="Freeform 13"/>
            <p:cNvSpPr/>
            <p:nvPr>
              <p:custDataLst>
                <p:tags r:id="rId36"/>
              </p:custDataLst>
            </p:nvPr>
          </p:nvSpPr>
          <p:spPr bwMode="auto">
            <a:xfrm>
              <a:off x="6640116"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43" name="Freeform 14"/>
            <p:cNvSpPr/>
            <p:nvPr>
              <p:custDataLst>
                <p:tags r:id="rId37"/>
              </p:custDataLst>
            </p:nvPr>
          </p:nvSpPr>
          <p:spPr bwMode="auto">
            <a:xfrm>
              <a:off x="7267179"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44" name="Freeform 15"/>
            <p:cNvSpPr/>
            <p:nvPr>
              <p:custDataLst>
                <p:tags r:id="rId38"/>
              </p:custDataLst>
            </p:nvPr>
          </p:nvSpPr>
          <p:spPr bwMode="auto">
            <a:xfrm>
              <a:off x="6994129"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45" name="Freeform 16"/>
            <p:cNvSpPr/>
            <p:nvPr>
              <p:custDataLst>
                <p:tags r:id="rId39"/>
              </p:custDataLst>
            </p:nvPr>
          </p:nvSpPr>
          <p:spPr bwMode="auto">
            <a:xfrm>
              <a:off x="6746479" y="1798645"/>
              <a:ext cx="188913"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46" name="Freeform 17"/>
            <p:cNvSpPr/>
            <p:nvPr>
              <p:custDataLst>
                <p:tags r:id="rId40"/>
              </p:custDataLst>
            </p:nvPr>
          </p:nvSpPr>
          <p:spPr bwMode="auto">
            <a:xfrm>
              <a:off x="6675041"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47" name="Freeform 18"/>
            <p:cNvSpPr/>
            <p:nvPr>
              <p:custDataLst>
                <p:tags r:id="rId41"/>
              </p:custDataLst>
            </p:nvPr>
          </p:nvSpPr>
          <p:spPr bwMode="auto">
            <a:xfrm>
              <a:off x="6868716"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48" name="Freeform 19"/>
            <p:cNvSpPr/>
            <p:nvPr>
              <p:custDataLst>
                <p:tags r:id="rId42"/>
              </p:custDataLst>
            </p:nvPr>
          </p:nvSpPr>
          <p:spPr bwMode="auto">
            <a:xfrm>
              <a:off x="7179866"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cxnSp>
        <p:nvCxnSpPr>
          <p:cNvPr id="149" name="直接连接符 148"/>
          <p:cNvCxnSpPr/>
          <p:nvPr>
            <p:custDataLst>
              <p:tags r:id="rId43"/>
            </p:custDataLst>
          </p:nvPr>
        </p:nvCxnSpPr>
        <p:spPr>
          <a:xfrm>
            <a:off x="8997350" y="2996412"/>
            <a:ext cx="2017395" cy="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150" name="矩形 149"/>
          <p:cNvSpPr/>
          <p:nvPr>
            <p:custDataLst>
              <p:tags r:id="rId44"/>
            </p:custDataLst>
          </p:nvPr>
        </p:nvSpPr>
        <p:spPr>
          <a:xfrm>
            <a:off x="8951257" y="2713747"/>
            <a:ext cx="2011680" cy="275590"/>
          </a:xfrm>
          <a:prstGeom prst="rect">
            <a:avLst/>
          </a:prstGeom>
        </p:spPr>
        <p:txBody>
          <a:bodyPr wrap="none">
            <a:spAutoFit/>
          </a:bodyPr>
          <a:p>
            <a:pPr algn="just">
              <a:defRPr/>
            </a:pPr>
            <a:r>
              <a:rPr sz="1200" b="1" dirty="0">
                <a:solidFill>
                  <a:schemeClr val="accent1"/>
                </a:solidFill>
                <a:latin typeface="微软雅黑" panose="020B0503020204020204" charset="-122"/>
                <a:ea typeface="微软雅黑" panose="020B0503020204020204" charset="-122"/>
                <a:cs typeface="微软雅黑" panose="020B0503020204020204" charset="-122"/>
                <a:sym typeface="+mn-ea"/>
              </a:rPr>
              <a:t>（四）积累和提供历史资料</a:t>
            </a:r>
            <a:endParaRPr sz="1200" b="1"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sp>
        <p:nvSpPr>
          <p:cNvPr id="151" name="文本框 164"/>
          <p:cNvSpPr txBox="1"/>
          <p:nvPr>
            <p:custDataLst>
              <p:tags r:id="rId45"/>
            </p:custDataLst>
          </p:nvPr>
        </p:nvSpPr>
        <p:spPr>
          <a:xfrm>
            <a:off x="1197610" y="3218180"/>
            <a:ext cx="2125980" cy="2158365"/>
          </a:xfrm>
          <a:prstGeom prst="rect">
            <a:avLst/>
          </a:prstGeom>
          <a:noFill/>
        </p:spPr>
        <p:txBody>
          <a:bodyPr wrap="square">
            <a:spAutoFit/>
          </a:bodyPr>
          <a:p>
            <a:pPr indent="355600" algn="just" fontAlgn="auto">
              <a:lnSpc>
                <a:spcPct val="140000"/>
              </a:lnSpc>
              <a:spcAft>
                <a:spcPts val="600"/>
              </a:spcAft>
            </a:pPr>
            <a:r>
              <a:rPr sz="1200" dirty="0">
                <a:solidFill>
                  <a:schemeClr val="tx1"/>
                </a:solidFill>
                <a:latin typeface="微软雅黑" panose="020B0503020204020204" charset="-122"/>
                <a:ea typeface="微软雅黑" panose="020B0503020204020204" charset="-122"/>
                <a:cs typeface="微软雅黑" panose="020B0503020204020204" charset="-122"/>
                <a:sym typeface="+mn-ea"/>
              </a:rPr>
              <a:t>党和政府通过公文，向有关单位和人民群众广泛宣传方针政策，从而使具有中国特色的社会主义现代化建设顺利而有效地进行。各个企事业单位要将上级的指示精神及时地给予宣传、贯彻和落实，都少不了应用文。</a:t>
            </a:r>
            <a:endParaRPr sz="12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152" name="文本框 165"/>
          <p:cNvSpPr txBox="1"/>
          <p:nvPr>
            <p:custDataLst>
              <p:tags r:id="rId46"/>
            </p:custDataLst>
          </p:nvPr>
        </p:nvSpPr>
        <p:spPr>
          <a:xfrm>
            <a:off x="3638550" y="3127375"/>
            <a:ext cx="2395855" cy="2303145"/>
          </a:xfrm>
          <a:prstGeom prst="rect">
            <a:avLst/>
          </a:prstGeom>
          <a:noFill/>
        </p:spPr>
        <p:txBody>
          <a:bodyPr wrap="square">
            <a:spAutoFit/>
          </a:bodyPr>
          <a:p>
            <a:pPr indent="355600" algn="just" fontAlgn="auto">
              <a:lnSpc>
                <a:spcPct val="120000"/>
              </a:lnSpc>
              <a:spcAft>
                <a:spcPts val="600"/>
              </a:spcAft>
            </a:pPr>
            <a:r>
              <a:rPr sz="1200" dirty="0">
                <a:solidFill>
                  <a:schemeClr val="tx1"/>
                </a:solidFill>
                <a:latin typeface="微软雅黑" panose="020B0503020204020204" charset="-122"/>
                <a:ea typeface="微软雅黑" panose="020B0503020204020204" charset="-122"/>
                <a:cs typeface="微软雅黑" panose="020B0503020204020204" charset="-122"/>
                <a:sym typeface="+mn-ea"/>
              </a:rPr>
              <a:t>改革开放和市场经济，使单位之间的交往日趋频繁，个人之间的思想、业务、技术、经验交流等也与日俱增，通过应用文的传递，可以加强个人之间的联系，增进团结，互相促进，共同提高。就单位之间、部门之间、专业之间来说，也有许多工作需要互相配合和相互制约，需要通过应用文来沟通，以推动工作顺利开展。</a:t>
            </a:r>
            <a:endParaRPr sz="12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153" name="文本框 166"/>
          <p:cNvSpPr txBox="1"/>
          <p:nvPr>
            <p:custDataLst>
              <p:tags r:id="rId47"/>
            </p:custDataLst>
          </p:nvPr>
        </p:nvSpPr>
        <p:spPr>
          <a:xfrm>
            <a:off x="6429375" y="3127375"/>
            <a:ext cx="2235835" cy="2303145"/>
          </a:xfrm>
          <a:prstGeom prst="rect">
            <a:avLst/>
          </a:prstGeom>
          <a:noFill/>
        </p:spPr>
        <p:txBody>
          <a:bodyPr wrap="square">
            <a:spAutoFit/>
          </a:bodyPr>
          <a:p>
            <a:pPr indent="355600" algn="just" fontAlgn="auto">
              <a:lnSpc>
                <a:spcPct val="120000"/>
              </a:lnSpc>
              <a:spcAft>
                <a:spcPts val="600"/>
              </a:spcAft>
            </a:pPr>
            <a:r>
              <a:rPr sz="1200" dirty="0">
                <a:solidFill>
                  <a:schemeClr val="tx1"/>
                </a:solidFill>
                <a:latin typeface="微软雅黑" panose="020B0503020204020204" charset="-122"/>
                <a:ea typeface="微软雅黑" panose="020B0503020204020204" charset="-122"/>
                <a:cs typeface="微软雅黑" panose="020B0503020204020204" charset="-122"/>
                <a:sym typeface="+mn-ea"/>
              </a:rPr>
              <a:t>事物是不断变化发展的，我们的各项工作，随着全面建设社会主义现代化国家新征程开启，也必将创造出许多新经验，涌现出一批又一批的新人新事；同时，也难免会有这样或那样的问题，从而得到一些教训，通过应用文认真总结经验教训，以便发扬成绩、吸取教训，不断开创工作的新局面。</a:t>
            </a:r>
            <a:endParaRPr sz="12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154" name="文本框 167"/>
          <p:cNvSpPr txBox="1"/>
          <p:nvPr>
            <p:custDataLst>
              <p:tags r:id="rId48"/>
            </p:custDataLst>
          </p:nvPr>
        </p:nvSpPr>
        <p:spPr>
          <a:xfrm>
            <a:off x="8983980" y="3127375"/>
            <a:ext cx="2013585" cy="2249170"/>
          </a:xfrm>
          <a:prstGeom prst="rect">
            <a:avLst/>
          </a:prstGeom>
          <a:noFill/>
        </p:spPr>
        <p:txBody>
          <a:bodyPr wrap="square">
            <a:spAutoFit/>
          </a:bodyPr>
          <a:p>
            <a:pPr indent="355600" algn="just" fontAlgn="auto">
              <a:lnSpc>
                <a:spcPct val="130000"/>
              </a:lnSpc>
              <a:spcAft>
                <a:spcPts val="600"/>
              </a:spcAft>
            </a:pPr>
            <a:r>
              <a:rPr sz="1200" dirty="0">
                <a:solidFill>
                  <a:schemeClr val="tx1"/>
                </a:solidFill>
                <a:latin typeface="微软雅黑" panose="020B0503020204020204" charset="-122"/>
                <a:ea typeface="微软雅黑" panose="020B0503020204020204" charset="-122"/>
                <a:cs typeface="微软雅黑" panose="020B0503020204020204" charset="-122"/>
                <a:sym typeface="+mn-ea"/>
              </a:rPr>
              <a:t>应用文反映了各行各业，各单位、各部门和个人的种种活动，记载着各个不同时期的政治、军事、经济、文化教育等不同方面的情况，为党和国家积累和提供各种历史资料，这对我们进行社会主义精神文明和物质文明建设，是非常有价值的。</a:t>
            </a:r>
            <a:endParaRPr sz="12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1271905" y="1646555"/>
            <a:ext cx="9742805" cy="368300"/>
          </a:xfrm>
          <a:prstGeom prst="rect">
            <a:avLst/>
          </a:prstGeom>
          <a:noFill/>
        </p:spPr>
        <p:txBody>
          <a:bodyPr wrap="square" rtlCol="0" anchor="t">
            <a:spAutoFit/>
          </a:bodyPr>
          <a:p>
            <a:pPr algn="ctr"/>
            <a:r>
              <a:rPr lang="zh-CN" altLang="en-US" b="1">
                <a:solidFill>
                  <a:schemeClr val="accent1"/>
                </a:solidFill>
                <a:latin typeface="微软雅黑" panose="020B0503020204020204" charset="-122"/>
                <a:ea typeface="微软雅黑" panose="020B0503020204020204" charset="-122"/>
              </a:rPr>
              <a:t>二、应用文的作用</a:t>
            </a:r>
            <a:endParaRPr lang="zh-CN" altLang="en-US" b="1">
              <a:solidFill>
                <a:schemeClr val="accent1"/>
              </a:solidFill>
              <a:latin typeface="微软雅黑" panose="020B0503020204020204" charset="-122"/>
              <a:ea typeface="微软雅黑" panose="020B0503020204020204" charset="-122"/>
            </a:endParaRPr>
          </a:p>
        </p:txBody>
      </p:sp>
      <p:grpSp>
        <p:nvGrpSpPr>
          <p:cNvPr id="5" name="组合 4"/>
          <p:cNvGrpSpPr/>
          <p:nvPr>
            <p:custDataLst>
              <p:tags r:id="rId49"/>
            </p:custDataLst>
          </p:nvPr>
        </p:nvGrpSpPr>
        <p:grpSpPr>
          <a:xfrm>
            <a:off x="1337203" y="2218818"/>
            <a:ext cx="855619" cy="571470"/>
            <a:chOff x="3069828" y="1695061"/>
            <a:chExt cx="855664" cy="571500"/>
          </a:xfrm>
          <a:solidFill>
            <a:schemeClr val="bg1"/>
          </a:solidFill>
        </p:grpSpPr>
        <p:sp>
          <p:nvSpPr>
            <p:cNvPr id="6" name="Freeform 13"/>
            <p:cNvSpPr/>
            <p:nvPr>
              <p:custDataLst>
                <p:tags r:id="rId50"/>
              </p:custDataLst>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7" name="Freeform 14"/>
            <p:cNvSpPr/>
            <p:nvPr>
              <p:custDataLst>
                <p:tags r:id="rId51"/>
              </p:custDataLst>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8" name="Freeform 15"/>
            <p:cNvSpPr/>
            <p:nvPr>
              <p:custDataLst>
                <p:tags r:id="rId52"/>
              </p:custDataLst>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9" name="Freeform 16"/>
            <p:cNvSpPr/>
            <p:nvPr>
              <p:custDataLst>
                <p:tags r:id="rId53"/>
              </p:custDataLst>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2" name="Freeform 17"/>
            <p:cNvSpPr/>
            <p:nvPr>
              <p:custDataLst>
                <p:tags r:id="rId54"/>
              </p:custDataLst>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4" name="Freeform 18"/>
            <p:cNvSpPr/>
            <p:nvPr>
              <p:custDataLst>
                <p:tags r:id="rId55"/>
              </p:custDataLst>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5" name="Freeform 19"/>
            <p:cNvSpPr/>
            <p:nvPr>
              <p:custDataLst>
                <p:tags r:id="rId56"/>
              </p:custDataLst>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spTree>
    <p:custDataLst>
      <p:tags r:id="rId57"/>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wipe(down)">
                                      <p:cBhvr>
                                        <p:cTn id="7" dur="500"/>
                                        <p:tgtEl>
                                          <p:spTgt spid="10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07"/>
                                        </p:tgtEl>
                                        <p:attrNameLst>
                                          <p:attrName>style.visibility</p:attrName>
                                        </p:attrNameLst>
                                      </p:cBhvr>
                                      <p:to>
                                        <p:strVal val="visible"/>
                                      </p:to>
                                    </p:set>
                                    <p:animEffect transition="in" filter="wipe(down)">
                                      <p:cBhvr>
                                        <p:cTn id="11" dur="500"/>
                                        <p:tgtEl>
                                          <p:spTgt spid="10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16"/>
                                        </p:tgtEl>
                                        <p:attrNameLst>
                                          <p:attrName>style.visibility</p:attrName>
                                        </p:attrNameLst>
                                      </p:cBhvr>
                                      <p:to>
                                        <p:strVal val="visible"/>
                                      </p:to>
                                    </p:set>
                                    <p:animEffect transition="in" filter="wipe(left)">
                                      <p:cBhvr>
                                        <p:cTn id="15" dur="500"/>
                                        <p:tgtEl>
                                          <p:spTgt spid="116"/>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117"/>
                                        </p:tgtEl>
                                        <p:attrNameLst>
                                          <p:attrName>style.visibility</p:attrName>
                                        </p:attrNameLst>
                                      </p:cBhvr>
                                      <p:to>
                                        <p:strVal val="visible"/>
                                      </p:to>
                                    </p:set>
                                    <p:animEffect transition="in" filter="barn(inVertical)">
                                      <p:cBhvr>
                                        <p:cTn id="19" dur="500"/>
                                        <p:tgtEl>
                                          <p:spTgt spid="117"/>
                                        </p:tgtEl>
                                      </p:cBhvr>
                                    </p:animEffect>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151"/>
                                        </p:tgtEl>
                                        <p:attrNameLst>
                                          <p:attrName>style.visibility</p:attrName>
                                        </p:attrNameLst>
                                      </p:cBhvr>
                                      <p:to>
                                        <p:strVal val="visible"/>
                                      </p:to>
                                    </p:set>
                                    <p:anim calcmode="lin" valueType="num">
                                      <p:cBhvr additive="base">
                                        <p:cTn id="23" dur="500" fill="hold"/>
                                        <p:tgtEl>
                                          <p:spTgt spid="151"/>
                                        </p:tgtEl>
                                        <p:attrNameLst>
                                          <p:attrName>ppt_x</p:attrName>
                                        </p:attrNameLst>
                                      </p:cBhvr>
                                      <p:tavLst>
                                        <p:tav tm="0">
                                          <p:val>
                                            <p:strVal val="#ppt_x"/>
                                          </p:val>
                                        </p:tav>
                                        <p:tav tm="100000">
                                          <p:val>
                                            <p:strVal val="#ppt_x"/>
                                          </p:val>
                                        </p:tav>
                                      </p:tavLst>
                                    </p:anim>
                                    <p:anim calcmode="lin" valueType="num">
                                      <p:cBhvr additive="base">
                                        <p:cTn id="24" dur="500" fill="hold"/>
                                        <p:tgtEl>
                                          <p:spTgt spid="151"/>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2" presetClass="entr" presetSubtype="4" fill="hold" grpId="0" nodeType="afterEffect">
                                  <p:stCondLst>
                                    <p:cond delay="0"/>
                                  </p:stCondLst>
                                  <p:childTnLst>
                                    <p:set>
                                      <p:cBhvr>
                                        <p:cTn id="27" dur="1" fill="hold">
                                          <p:stCondLst>
                                            <p:cond delay="0"/>
                                          </p:stCondLst>
                                        </p:cTn>
                                        <p:tgtEl>
                                          <p:spTgt spid="118"/>
                                        </p:tgtEl>
                                        <p:attrNameLst>
                                          <p:attrName>style.visibility</p:attrName>
                                        </p:attrNameLst>
                                      </p:cBhvr>
                                      <p:to>
                                        <p:strVal val="visible"/>
                                      </p:to>
                                    </p:set>
                                    <p:animEffect transition="in" filter="wipe(down)">
                                      <p:cBhvr>
                                        <p:cTn id="28" dur="500"/>
                                        <p:tgtEl>
                                          <p:spTgt spid="118"/>
                                        </p:tgtEl>
                                      </p:cBhvr>
                                    </p:animEffect>
                                  </p:childTnLst>
                                </p:cTn>
                              </p:par>
                            </p:childTnLst>
                          </p:cTn>
                        </p:par>
                        <p:par>
                          <p:cTn id="29" fill="hold">
                            <p:stCondLst>
                              <p:cond delay="3000"/>
                            </p:stCondLst>
                            <p:childTnLst>
                              <p:par>
                                <p:cTn id="30" presetID="22" presetClass="entr" presetSubtype="4" fill="hold" nodeType="afterEffect">
                                  <p:stCondLst>
                                    <p:cond delay="0"/>
                                  </p:stCondLst>
                                  <p:childTnLst>
                                    <p:set>
                                      <p:cBhvr>
                                        <p:cTn id="31" dur="1" fill="hold">
                                          <p:stCondLst>
                                            <p:cond delay="0"/>
                                          </p:stCondLst>
                                        </p:cTn>
                                        <p:tgtEl>
                                          <p:spTgt spid="119"/>
                                        </p:tgtEl>
                                        <p:attrNameLst>
                                          <p:attrName>style.visibility</p:attrName>
                                        </p:attrNameLst>
                                      </p:cBhvr>
                                      <p:to>
                                        <p:strVal val="visible"/>
                                      </p:to>
                                    </p:set>
                                    <p:animEffect transition="in" filter="wipe(down)">
                                      <p:cBhvr>
                                        <p:cTn id="32" dur="500"/>
                                        <p:tgtEl>
                                          <p:spTgt spid="119"/>
                                        </p:tgtEl>
                                      </p:cBhvr>
                                    </p:animEffect>
                                  </p:childTnLst>
                                </p:cTn>
                              </p:par>
                            </p:childTnLst>
                          </p:cTn>
                        </p:par>
                        <p:par>
                          <p:cTn id="33" fill="hold">
                            <p:stCondLst>
                              <p:cond delay="3500"/>
                            </p:stCondLst>
                            <p:childTnLst>
                              <p:par>
                                <p:cTn id="34" presetID="22" presetClass="entr" presetSubtype="8" fill="hold" nodeType="afterEffect">
                                  <p:stCondLst>
                                    <p:cond delay="0"/>
                                  </p:stCondLst>
                                  <p:childTnLst>
                                    <p:set>
                                      <p:cBhvr>
                                        <p:cTn id="35" dur="1" fill="hold">
                                          <p:stCondLst>
                                            <p:cond delay="0"/>
                                          </p:stCondLst>
                                        </p:cTn>
                                        <p:tgtEl>
                                          <p:spTgt spid="127"/>
                                        </p:tgtEl>
                                        <p:attrNameLst>
                                          <p:attrName>style.visibility</p:attrName>
                                        </p:attrNameLst>
                                      </p:cBhvr>
                                      <p:to>
                                        <p:strVal val="visible"/>
                                      </p:to>
                                    </p:set>
                                    <p:animEffect transition="in" filter="wipe(left)">
                                      <p:cBhvr>
                                        <p:cTn id="36" dur="500"/>
                                        <p:tgtEl>
                                          <p:spTgt spid="127"/>
                                        </p:tgtEl>
                                      </p:cBhvr>
                                    </p:animEffect>
                                  </p:childTnLst>
                                </p:cTn>
                              </p:par>
                            </p:childTnLst>
                          </p:cTn>
                        </p:par>
                        <p:par>
                          <p:cTn id="37" fill="hold">
                            <p:stCondLst>
                              <p:cond delay="4000"/>
                            </p:stCondLst>
                            <p:childTnLst>
                              <p:par>
                                <p:cTn id="38" presetID="16" presetClass="entr" presetSubtype="21" fill="hold" grpId="0" nodeType="afterEffect">
                                  <p:stCondLst>
                                    <p:cond delay="0"/>
                                  </p:stCondLst>
                                  <p:childTnLst>
                                    <p:set>
                                      <p:cBhvr>
                                        <p:cTn id="39" dur="1" fill="hold">
                                          <p:stCondLst>
                                            <p:cond delay="0"/>
                                          </p:stCondLst>
                                        </p:cTn>
                                        <p:tgtEl>
                                          <p:spTgt spid="128"/>
                                        </p:tgtEl>
                                        <p:attrNameLst>
                                          <p:attrName>style.visibility</p:attrName>
                                        </p:attrNameLst>
                                      </p:cBhvr>
                                      <p:to>
                                        <p:strVal val="visible"/>
                                      </p:to>
                                    </p:set>
                                    <p:animEffect transition="in" filter="barn(inVertical)">
                                      <p:cBhvr>
                                        <p:cTn id="40" dur="500"/>
                                        <p:tgtEl>
                                          <p:spTgt spid="128"/>
                                        </p:tgtEl>
                                      </p:cBhvr>
                                    </p:animEffect>
                                  </p:childTnLst>
                                </p:cTn>
                              </p:par>
                            </p:childTnLst>
                          </p:cTn>
                        </p:par>
                        <p:par>
                          <p:cTn id="41" fill="hold">
                            <p:stCondLst>
                              <p:cond delay="4500"/>
                            </p:stCondLst>
                            <p:childTnLst>
                              <p:par>
                                <p:cTn id="42" presetID="2" presetClass="entr" presetSubtype="4" fill="hold" grpId="0" nodeType="afterEffect">
                                  <p:stCondLst>
                                    <p:cond delay="0"/>
                                  </p:stCondLst>
                                  <p:childTnLst>
                                    <p:set>
                                      <p:cBhvr>
                                        <p:cTn id="43" dur="1" fill="hold">
                                          <p:stCondLst>
                                            <p:cond delay="0"/>
                                          </p:stCondLst>
                                        </p:cTn>
                                        <p:tgtEl>
                                          <p:spTgt spid="152"/>
                                        </p:tgtEl>
                                        <p:attrNameLst>
                                          <p:attrName>style.visibility</p:attrName>
                                        </p:attrNameLst>
                                      </p:cBhvr>
                                      <p:to>
                                        <p:strVal val="visible"/>
                                      </p:to>
                                    </p:set>
                                    <p:anim calcmode="lin" valueType="num">
                                      <p:cBhvr additive="base">
                                        <p:cTn id="44" dur="500" fill="hold"/>
                                        <p:tgtEl>
                                          <p:spTgt spid="152"/>
                                        </p:tgtEl>
                                        <p:attrNameLst>
                                          <p:attrName>ppt_x</p:attrName>
                                        </p:attrNameLst>
                                      </p:cBhvr>
                                      <p:tavLst>
                                        <p:tav tm="0">
                                          <p:val>
                                            <p:strVal val="#ppt_x"/>
                                          </p:val>
                                        </p:tav>
                                        <p:tav tm="100000">
                                          <p:val>
                                            <p:strVal val="#ppt_x"/>
                                          </p:val>
                                        </p:tav>
                                      </p:tavLst>
                                    </p:anim>
                                    <p:anim calcmode="lin" valueType="num">
                                      <p:cBhvr additive="base">
                                        <p:cTn id="45" dur="500" fill="hold"/>
                                        <p:tgtEl>
                                          <p:spTgt spid="152"/>
                                        </p:tgtEl>
                                        <p:attrNameLst>
                                          <p:attrName>ppt_y</p:attrName>
                                        </p:attrNameLst>
                                      </p:cBhvr>
                                      <p:tavLst>
                                        <p:tav tm="0">
                                          <p:val>
                                            <p:strVal val="1+#ppt_h/2"/>
                                          </p:val>
                                        </p:tav>
                                        <p:tav tm="100000">
                                          <p:val>
                                            <p:strVal val="#ppt_y"/>
                                          </p:val>
                                        </p:tav>
                                      </p:tavLst>
                                    </p:anim>
                                  </p:childTnLst>
                                </p:cTn>
                              </p:par>
                            </p:childTnLst>
                          </p:cTn>
                        </p:par>
                        <p:par>
                          <p:cTn id="46" fill="hold">
                            <p:stCondLst>
                              <p:cond delay="5000"/>
                            </p:stCondLst>
                            <p:childTnLst>
                              <p:par>
                                <p:cTn id="47" presetID="22" presetClass="entr" presetSubtype="4" fill="hold" grpId="0" nodeType="afterEffect">
                                  <p:stCondLst>
                                    <p:cond delay="0"/>
                                  </p:stCondLst>
                                  <p:childTnLst>
                                    <p:set>
                                      <p:cBhvr>
                                        <p:cTn id="48" dur="1" fill="hold">
                                          <p:stCondLst>
                                            <p:cond delay="0"/>
                                          </p:stCondLst>
                                        </p:cTn>
                                        <p:tgtEl>
                                          <p:spTgt spid="129"/>
                                        </p:tgtEl>
                                        <p:attrNameLst>
                                          <p:attrName>style.visibility</p:attrName>
                                        </p:attrNameLst>
                                      </p:cBhvr>
                                      <p:to>
                                        <p:strVal val="visible"/>
                                      </p:to>
                                    </p:set>
                                    <p:animEffect transition="in" filter="wipe(down)">
                                      <p:cBhvr>
                                        <p:cTn id="49" dur="500"/>
                                        <p:tgtEl>
                                          <p:spTgt spid="129"/>
                                        </p:tgtEl>
                                      </p:cBhvr>
                                    </p:animEffect>
                                  </p:childTnLst>
                                </p:cTn>
                              </p:par>
                            </p:childTnLst>
                          </p:cTn>
                        </p:par>
                        <p:par>
                          <p:cTn id="50" fill="hold">
                            <p:stCondLst>
                              <p:cond delay="5500"/>
                            </p:stCondLst>
                            <p:childTnLst>
                              <p:par>
                                <p:cTn id="51" presetID="22" presetClass="entr" presetSubtype="4" fill="hold" nodeType="afterEffect">
                                  <p:stCondLst>
                                    <p:cond delay="0"/>
                                  </p:stCondLst>
                                  <p:childTnLst>
                                    <p:set>
                                      <p:cBhvr>
                                        <p:cTn id="52" dur="1" fill="hold">
                                          <p:stCondLst>
                                            <p:cond delay="0"/>
                                          </p:stCondLst>
                                        </p:cTn>
                                        <p:tgtEl>
                                          <p:spTgt spid="130"/>
                                        </p:tgtEl>
                                        <p:attrNameLst>
                                          <p:attrName>style.visibility</p:attrName>
                                        </p:attrNameLst>
                                      </p:cBhvr>
                                      <p:to>
                                        <p:strVal val="visible"/>
                                      </p:to>
                                    </p:set>
                                    <p:animEffect transition="in" filter="wipe(down)">
                                      <p:cBhvr>
                                        <p:cTn id="53" dur="500"/>
                                        <p:tgtEl>
                                          <p:spTgt spid="130"/>
                                        </p:tgtEl>
                                      </p:cBhvr>
                                    </p:animEffect>
                                  </p:childTnLst>
                                </p:cTn>
                              </p:par>
                            </p:childTnLst>
                          </p:cTn>
                        </p:par>
                        <p:par>
                          <p:cTn id="54" fill="hold">
                            <p:stCondLst>
                              <p:cond delay="6000"/>
                            </p:stCondLst>
                            <p:childTnLst>
                              <p:par>
                                <p:cTn id="55" presetID="22" presetClass="entr" presetSubtype="8" fill="hold" nodeType="afterEffect">
                                  <p:stCondLst>
                                    <p:cond delay="0"/>
                                  </p:stCondLst>
                                  <p:childTnLst>
                                    <p:set>
                                      <p:cBhvr>
                                        <p:cTn id="56" dur="1" fill="hold">
                                          <p:stCondLst>
                                            <p:cond delay="0"/>
                                          </p:stCondLst>
                                        </p:cTn>
                                        <p:tgtEl>
                                          <p:spTgt spid="138"/>
                                        </p:tgtEl>
                                        <p:attrNameLst>
                                          <p:attrName>style.visibility</p:attrName>
                                        </p:attrNameLst>
                                      </p:cBhvr>
                                      <p:to>
                                        <p:strVal val="visible"/>
                                      </p:to>
                                    </p:set>
                                    <p:animEffect transition="in" filter="wipe(left)">
                                      <p:cBhvr>
                                        <p:cTn id="57" dur="500"/>
                                        <p:tgtEl>
                                          <p:spTgt spid="138"/>
                                        </p:tgtEl>
                                      </p:cBhvr>
                                    </p:animEffect>
                                  </p:childTnLst>
                                </p:cTn>
                              </p:par>
                            </p:childTnLst>
                          </p:cTn>
                        </p:par>
                        <p:par>
                          <p:cTn id="58" fill="hold">
                            <p:stCondLst>
                              <p:cond delay="6500"/>
                            </p:stCondLst>
                            <p:childTnLst>
                              <p:par>
                                <p:cTn id="59" presetID="16" presetClass="entr" presetSubtype="21" fill="hold" grpId="0" nodeType="afterEffect">
                                  <p:stCondLst>
                                    <p:cond delay="0"/>
                                  </p:stCondLst>
                                  <p:childTnLst>
                                    <p:set>
                                      <p:cBhvr>
                                        <p:cTn id="60" dur="1" fill="hold">
                                          <p:stCondLst>
                                            <p:cond delay="0"/>
                                          </p:stCondLst>
                                        </p:cTn>
                                        <p:tgtEl>
                                          <p:spTgt spid="139"/>
                                        </p:tgtEl>
                                        <p:attrNameLst>
                                          <p:attrName>style.visibility</p:attrName>
                                        </p:attrNameLst>
                                      </p:cBhvr>
                                      <p:to>
                                        <p:strVal val="visible"/>
                                      </p:to>
                                    </p:set>
                                    <p:animEffect transition="in" filter="barn(inVertical)">
                                      <p:cBhvr>
                                        <p:cTn id="61" dur="500"/>
                                        <p:tgtEl>
                                          <p:spTgt spid="139"/>
                                        </p:tgtEl>
                                      </p:cBhvr>
                                    </p:animEffect>
                                  </p:childTnLst>
                                </p:cTn>
                              </p:par>
                            </p:childTnLst>
                          </p:cTn>
                        </p:par>
                        <p:par>
                          <p:cTn id="62" fill="hold">
                            <p:stCondLst>
                              <p:cond delay="7000"/>
                            </p:stCondLst>
                            <p:childTnLst>
                              <p:par>
                                <p:cTn id="63" presetID="2" presetClass="entr" presetSubtype="4" fill="hold" grpId="0" nodeType="afterEffect">
                                  <p:stCondLst>
                                    <p:cond delay="0"/>
                                  </p:stCondLst>
                                  <p:childTnLst>
                                    <p:set>
                                      <p:cBhvr>
                                        <p:cTn id="64" dur="1" fill="hold">
                                          <p:stCondLst>
                                            <p:cond delay="0"/>
                                          </p:stCondLst>
                                        </p:cTn>
                                        <p:tgtEl>
                                          <p:spTgt spid="153"/>
                                        </p:tgtEl>
                                        <p:attrNameLst>
                                          <p:attrName>style.visibility</p:attrName>
                                        </p:attrNameLst>
                                      </p:cBhvr>
                                      <p:to>
                                        <p:strVal val="visible"/>
                                      </p:to>
                                    </p:set>
                                    <p:anim calcmode="lin" valueType="num">
                                      <p:cBhvr additive="base">
                                        <p:cTn id="65" dur="500" fill="hold"/>
                                        <p:tgtEl>
                                          <p:spTgt spid="153"/>
                                        </p:tgtEl>
                                        <p:attrNameLst>
                                          <p:attrName>ppt_x</p:attrName>
                                        </p:attrNameLst>
                                      </p:cBhvr>
                                      <p:tavLst>
                                        <p:tav tm="0">
                                          <p:val>
                                            <p:strVal val="#ppt_x"/>
                                          </p:val>
                                        </p:tav>
                                        <p:tav tm="100000">
                                          <p:val>
                                            <p:strVal val="#ppt_x"/>
                                          </p:val>
                                        </p:tav>
                                      </p:tavLst>
                                    </p:anim>
                                    <p:anim calcmode="lin" valueType="num">
                                      <p:cBhvr additive="base">
                                        <p:cTn id="66" dur="500" fill="hold"/>
                                        <p:tgtEl>
                                          <p:spTgt spid="153"/>
                                        </p:tgtEl>
                                        <p:attrNameLst>
                                          <p:attrName>ppt_y</p:attrName>
                                        </p:attrNameLst>
                                      </p:cBhvr>
                                      <p:tavLst>
                                        <p:tav tm="0">
                                          <p:val>
                                            <p:strVal val="1+#ppt_h/2"/>
                                          </p:val>
                                        </p:tav>
                                        <p:tav tm="100000">
                                          <p:val>
                                            <p:strVal val="#ppt_y"/>
                                          </p:val>
                                        </p:tav>
                                      </p:tavLst>
                                    </p:anim>
                                  </p:childTnLst>
                                </p:cTn>
                              </p:par>
                            </p:childTnLst>
                          </p:cTn>
                        </p:par>
                        <p:par>
                          <p:cTn id="67" fill="hold">
                            <p:stCondLst>
                              <p:cond delay="7500"/>
                            </p:stCondLst>
                            <p:childTnLst>
                              <p:par>
                                <p:cTn id="68" presetID="22" presetClass="entr" presetSubtype="4" fill="hold" grpId="0" nodeType="afterEffect">
                                  <p:stCondLst>
                                    <p:cond delay="0"/>
                                  </p:stCondLst>
                                  <p:childTnLst>
                                    <p:set>
                                      <p:cBhvr>
                                        <p:cTn id="69" dur="1" fill="hold">
                                          <p:stCondLst>
                                            <p:cond delay="0"/>
                                          </p:stCondLst>
                                        </p:cTn>
                                        <p:tgtEl>
                                          <p:spTgt spid="140"/>
                                        </p:tgtEl>
                                        <p:attrNameLst>
                                          <p:attrName>style.visibility</p:attrName>
                                        </p:attrNameLst>
                                      </p:cBhvr>
                                      <p:to>
                                        <p:strVal val="visible"/>
                                      </p:to>
                                    </p:set>
                                    <p:animEffect transition="in" filter="wipe(down)">
                                      <p:cBhvr>
                                        <p:cTn id="70" dur="500"/>
                                        <p:tgtEl>
                                          <p:spTgt spid="140"/>
                                        </p:tgtEl>
                                      </p:cBhvr>
                                    </p:animEffect>
                                  </p:childTnLst>
                                </p:cTn>
                              </p:par>
                            </p:childTnLst>
                          </p:cTn>
                        </p:par>
                        <p:par>
                          <p:cTn id="71" fill="hold">
                            <p:stCondLst>
                              <p:cond delay="8000"/>
                            </p:stCondLst>
                            <p:childTnLst>
                              <p:par>
                                <p:cTn id="72" presetID="22" presetClass="entr" presetSubtype="4" fill="hold" nodeType="afterEffect">
                                  <p:stCondLst>
                                    <p:cond delay="0"/>
                                  </p:stCondLst>
                                  <p:childTnLst>
                                    <p:set>
                                      <p:cBhvr>
                                        <p:cTn id="73" dur="1" fill="hold">
                                          <p:stCondLst>
                                            <p:cond delay="0"/>
                                          </p:stCondLst>
                                        </p:cTn>
                                        <p:tgtEl>
                                          <p:spTgt spid="141"/>
                                        </p:tgtEl>
                                        <p:attrNameLst>
                                          <p:attrName>style.visibility</p:attrName>
                                        </p:attrNameLst>
                                      </p:cBhvr>
                                      <p:to>
                                        <p:strVal val="visible"/>
                                      </p:to>
                                    </p:set>
                                    <p:animEffect transition="in" filter="wipe(down)">
                                      <p:cBhvr>
                                        <p:cTn id="74" dur="500"/>
                                        <p:tgtEl>
                                          <p:spTgt spid="141"/>
                                        </p:tgtEl>
                                      </p:cBhvr>
                                    </p:animEffect>
                                  </p:childTnLst>
                                </p:cTn>
                              </p:par>
                            </p:childTnLst>
                          </p:cTn>
                        </p:par>
                        <p:par>
                          <p:cTn id="75" fill="hold">
                            <p:stCondLst>
                              <p:cond delay="8500"/>
                            </p:stCondLst>
                            <p:childTnLst>
                              <p:par>
                                <p:cTn id="76" presetID="22" presetClass="entr" presetSubtype="8" fill="hold" nodeType="afterEffect">
                                  <p:stCondLst>
                                    <p:cond delay="0"/>
                                  </p:stCondLst>
                                  <p:childTnLst>
                                    <p:set>
                                      <p:cBhvr>
                                        <p:cTn id="77" dur="1" fill="hold">
                                          <p:stCondLst>
                                            <p:cond delay="0"/>
                                          </p:stCondLst>
                                        </p:cTn>
                                        <p:tgtEl>
                                          <p:spTgt spid="149"/>
                                        </p:tgtEl>
                                        <p:attrNameLst>
                                          <p:attrName>style.visibility</p:attrName>
                                        </p:attrNameLst>
                                      </p:cBhvr>
                                      <p:to>
                                        <p:strVal val="visible"/>
                                      </p:to>
                                    </p:set>
                                    <p:animEffect transition="in" filter="wipe(left)">
                                      <p:cBhvr>
                                        <p:cTn id="78" dur="500"/>
                                        <p:tgtEl>
                                          <p:spTgt spid="149"/>
                                        </p:tgtEl>
                                      </p:cBhvr>
                                    </p:animEffect>
                                  </p:childTnLst>
                                </p:cTn>
                              </p:par>
                            </p:childTnLst>
                          </p:cTn>
                        </p:par>
                        <p:par>
                          <p:cTn id="79" fill="hold">
                            <p:stCondLst>
                              <p:cond delay="9000"/>
                            </p:stCondLst>
                            <p:childTnLst>
                              <p:par>
                                <p:cTn id="80" presetID="16" presetClass="entr" presetSubtype="21" fill="hold" grpId="0" nodeType="afterEffect">
                                  <p:stCondLst>
                                    <p:cond delay="0"/>
                                  </p:stCondLst>
                                  <p:childTnLst>
                                    <p:set>
                                      <p:cBhvr>
                                        <p:cTn id="81" dur="1" fill="hold">
                                          <p:stCondLst>
                                            <p:cond delay="0"/>
                                          </p:stCondLst>
                                        </p:cTn>
                                        <p:tgtEl>
                                          <p:spTgt spid="150"/>
                                        </p:tgtEl>
                                        <p:attrNameLst>
                                          <p:attrName>style.visibility</p:attrName>
                                        </p:attrNameLst>
                                      </p:cBhvr>
                                      <p:to>
                                        <p:strVal val="visible"/>
                                      </p:to>
                                    </p:set>
                                    <p:animEffect transition="in" filter="barn(inVertical)">
                                      <p:cBhvr>
                                        <p:cTn id="82" dur="500"/>
                                        <p:tgtEl>
                                          <p:spTgt spid="150"/>
                                        </p:tgtEl>
                                      </p:cBhvr>
                                    </p:animEffect>
                                  </p:childTnLst>
                                </p:cTn>
                              </p:par>
                            </p:childTnLst>
                          </p:cTn>
                        </p:par>
                        <p:par>
                          <p:cTn id="83" fill="hold">
                            <p:stCondLst>
                              <p:cond delay="9500"/>
                            </p:stCondLst>
                            <p:childTnLst>
                              <p:par>
                                <p:cTn id="84" presetID="2" presetClass="entr" presetSubtype="4" fill="hold" grpId="0" nodeType="afterEffect">
                                  <p:stCondLst>
                                    <p:cond delay="0"/>
                                  </p:stCondLst>
                                  <p:childTnLst>
                                    <p:set>
                                      <p:cBhvr>
                                        <p:cTn id="85" dur="1" fill="hold">
                                          <p:stCondLst>
                                            <p:cond delay="0"/>
                                          </p:stCondLst>
                                        </p:cTn>
                                        <p:tgtEl>
                                          <p:spTgt spid="154"/>
                                        </p:tgtEl>
                                        <p:attrNameLst>
                                          <p:attrName>style.visibility</p:attrName>
                                        </p:attrNameLst>
                                      </p:cBhvr>
                                      <p:to>
                                        <p:strVal val="visible"/>
                                      </p:to>
                                    </p:set>
                                    <p:anim calcmode="lin" valueType="num">
                                      <p:cBhvr additive="base">
                                        <p:cTn id="86" dur="500" fill="hold"/>
                                        <p:tgtEl>
                                          <p:spTgt spid="154"/>
                                        </p:tgtEl>
                                        <p:attrNameLst>
                                          <p:attrName>ppt_x</p:attrName>
                                        </p:attrNameLst>
                                      </p:cBhvr>
                                      <p:tavLst>
                                        <p:tav tm="0">
                                          <p:val>
                                            <p:strVal val="#ppt_x"/>
                                          </p:val>
                                        </p:tav>
                                        <p:tav tm="100000">
                                          <p:val>
                                            <p:strVal val="#ppt_x"/>
                                          </p:val>
                                        </p:tav>
                                      </p:tavLst>
                                    </p:anim>
                                    <p:anim calcmode="lin" valueType="num">
                                      <p:cBhvr additive="base">
                                        <p:cTn id="87" dur="500" fill="hold"/>
                                        <p:tgtEl>
                                          <p:spTgt spid="154"/>
                                        </p:tgtEl>
                                        <p:attrNameLst>
                                          <p:attrName>ppt_y</p:attrName>
                                        </p:attrNameLst>
                                      </p:cBhvr>
                                      <p:tavLst>
                                        <p:tav tm="0">
                                          <p:val>
                                            <p:strVal val="1+#ppt_h/2"/>
                                          </p:val>
                                        </p:tav>
                                        <p:tav tm="100000">
                                          <p:val>
                                            <p:strVal val="#ppt_y"/>
                                          </p:val>
                                        </p:tav>
                                      </p:tavLst>
                                    </p:anim>
                                  </p:childTnLst>
                                </p:cTn>
                              </p:par>
                            </p:childTnLst>
                          </p:cTn>
                        </p:par>
                        <p:par>
                          <p:cTn id="88" fill="hold">
                            <p:stCondLst>
                              <p:cond delay="10000"/>
                            </p:stCondLst>
                            <p:childTnLst>
                              <p:par>
                                <p:cTn id="89" presetID="22" presetClass="entr" presetSubtype="4" fill="hold" nodeType="afterEffect">
                                  <p:stCondLst>
                                    <p:cond delay="0"/>
                                  </p:stCondLst>
                                  <p:childTnLst>
                                    <p:set>
                                      <p:cBhvr>
                                        <p:cTn id="90" dur="1" fill="hold">
                                          <p:stCondLst>
                                            <p:cond delay="0"/>
                                          </p:stCondLst>
                                        </p:cTn>
                                        <p:tgtEl>
                                          <p:spTgt spid="5"/>
                                        </p:tgtEl>
                                        <p:attrNameLst>
                                          <p:attrName>style.visibility</p:attrName>
                                        </p:attrNameLst>
                                      </p:cBhvr>
                                      <p:to>
                                        <p:strVal val="visible"/>
                                      </p:to>
                                    </p:set>
                                    <p:animEffect transition="in" filter="wipe(down)">
                                      <p:cBhvr>
                                        <p:cTn id="9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bldLvl="0" animBg="1"/>
      <p:bldP spid="117" grpId="0"/>
      <p:bldP spid="118" grpId="0" bldLvl="0" animBg="1"/>
      <p:bldP spid="128" grpId="0"/>
      <p:bldP spid="129" grpId="0" bldLvl="0" animBg="1"/>
      <p:bldP spid="139" grpId="0"/>
      <p:bldP spid="140" grpId="0" bldLvl="0" animBg="1"/>
      <p:bldP spid="150" grpId="0"/>
      <p:bldP spid="151" grpId="0"/>
      <p:bldP spid="152" grpId="0"/>
      <p:bldP spid="153" grpId="0"/>
      <p:bldP spid="15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应用文的种类、作用和特点</a:t>
              </a:r>
              <a:endParaRPr lang="en-US" altLang="zh-CN" sz="2400" dirty="0">
                <a:solidFill>
                  <a:srgbClr val="418783"/>
                </a:solidFill>
                <a:cs typeface="+mn-ea"/>
                <a:sym typeface="+mn-lt"/>
              </a:endParaRPr>
            </a:p>
          </p:txBody>
        </p:sp>
      </p:grpSp>
      <p:sp>
        <p:nvSpPr>
          <p:cNvPr id="3" name="矩形 2"/>
          <p:cNvSpPr/>
          <p:nvPr>
            <p:custDataLst>
              <p:tags r:id="rId1"/>
            </p:custDataLst>
          </p:nvPr>
        </p:nvSpPr>
        <p:spPr>
          <a:xfrm>
            <a:off x="5181737" y="1633562"/>
            <a:ext cx="2011680" cy="368300"/>
          </a:xfrm>
          <a:prstGeom prst="rect">
            <a:avLst/>
          </a:prstGeom>
        </p:spPr>
        <p:txBody>
          <a:bodyPr wrap="none">
            <a:spAutoFit/>
          </a:bodyPr>
          <a:p>
            <a:pPr algn="r"/>
            <a:r>
              <a:rPr lang="zh-CN" altLang="en-US" b="1">
                <a:solidFill>
                  <a:schemeClr val="accent1"/>
                </a:solidFill>
                <a:latin typeface="微软雅黑" panose="020B0503020204020204" charset="-122"/>
                <a:ea typeface="微软雅黑" panose="020B0503020204020204" charset="-122"/>
              </a:rPr>
              <a:t>三、应用文的特点</a:t>
            </a:r>
            <a:endParaRPr lang="zh-CN" altLang="en-US" b="1">
              <a:solidFill>
                <a:schemeClr val="accent1"/>
              </a:solidFill>
              <a:latin typeface="微软雅黑" panose="020B0503020204020204" charset="-122"/>
              <a:ea typeface="微软雅黑" panose="020B0503020204020204" charset="-122"/>
            </a:endParaRPr>
          </a:p>
        </p:txBody>
      </p:sp>
      <p:grpSp>
        <p:nvGrpSpPr>
          <p:cNvPr id="42" name="组合 41"/>
          <p:cNvGrpSpPr/>
          <p:nvPr>
            <p:custDataLst>
              <p:tags r:id="rId2"/>
            </p:custDataLst>
          </p:nvPr>
        </p:nvGrpSpPr>
        <p:grpSpPr>
          <a:xfrm>
            <a:off x="3657126" y="2159804"/>
            <a:ext cx="1249680" cy="1699633"/>
            <a:chOff x="2838911" y="2793530"/>
            <a:chExt cx="1851474" cy="2518107"/>
          </a:xfrm>
        </p:grpSpPr>
        <p:sp>
          <p:nvSpPr>
            <p:cNvPr id="5" name="矩形 4"/>
            <p:cNvSpPr/>
            <p:nvPr>
              <p:custDataLst>
                <p:tags r:id="rId3"/>
              </p:custDataLst>
            </p:nvPr>
          </p:nvSpPr>
          <p:spPr>
            <a:xfrm>
              <a:off x="3116948" y="2793530"/>
              <a:ext cx="1295401" cy="1295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rgbClr val="FF7F7F"/>
                </a:solidFill>
                <a:latin typeface="微软雅黑" panose="020B0503020204020204" charset="-122"/>
                <a:ea typeface="微软雅黑" panose="020B0503020204020204" charset="-122"/>
              </a:endParaRPr>
            </a:p>
          </p:txBody>
        </p:sp>
        <p:cxnSp>
          <p:nvCxnSpPr>
            <p:cNvPr id="14" name="直接箭头连接符 13"/>
            <p:cNvCxnSpPr/>
            <p:nvPr>
              <p:custDataLst>
                <p:tags r:id="rId4"/>
              </p:custDataLst>
            </p:nvPr>
          </p:nvCxnSpPr>
          <p:spPr>
            <a:xfrm>
              <a:off x="3764649" y="4197351"/>
              <a:ext cx="0" cy="596900"/>
            </a:xfrm>
            <a:prstGeom prst="straightConnector1">
              <a:avLst/>
            </a:prstGeom>
            <a:ln w="19050">
              <a:solidFill>
                <a:schemeClr val="accent2"/>
              </a:solidFill>
              <a:prstDash val="sysDot"/>
              <a:headEnd type="oval" w="lg" len="lg"/>
              <a:tailEnd type="stealth" w="lg" len="lg"/>
            </a:ln>
          </p:spPr>
          <p:style>
            <a:lnRef idx="1">
              <a:schemeClr val="accent1"/>
            </a:lnRef>
            <a:fillRef idx="0">
              <a:schemeClr val="accent1"/>
            </a:fillRef>
            <a:effectRef idx="0">
              <a:schemeClr val="accent1"/>
            </a:effectRef>
            <a:fontRef idx="minor">
              <a:schemeClr val="tx1"/>
            </a:fontRef>
          </p:style>
        </p:cxnSp>
        <p:sp>
          <p:nvSpPr>
            <p:cNvPr id="15" name="矩形 14"/>
            <p:cNvSpPr/>
            <p:nvPr>
              <p:custDataLst>
                <p:tags r:id="rId5"/>
              </p:custDataLst>
            </p:nvPr>
          </p:nvSpPr>
          <p:spPr>
            <a:xfrm>
              <a:off x="2838911" y="4857235"/>
              <a:ext cx="1851474" cy="454402"/>
            </a:xfrm>
            <a:prstGeom prst="rect">
              <a:avLst/>
            </a:prstGeom>
          </p:spPr>
          <p:txBody>
            <a:bodyPr wrap="none">
              <a:spAutoFit/>
            </a:bodyPr>
            <a:p>
              <a:pPr algn="ctr"/>
              <a:r>
                <a:rPr lang="zh-CN" altLang="en-US" sz="1400" b="1">
                  <a:solidFill>
                    <a:schemeClr val="accent1"/>
                  </a:solidFill>
                  <a:latin typeface="微软雅黑" panose="020B0503020204020204" charset="-122"/>
                  <a:ea typeface="微软雅黑" panose="020B0503020204020204" charset="-122"/>
                </a:rPr>
                <a:t>（二）规范性</a:t>
              </a:r>
              <a:endParaRPr lang="zh-CN" altLang="en-US" sz="1400" b="1">
                <a:solidFill>
                  <a:schemeClr val="accent1"/>
                </a:solidFill>
                <a:latin typeface="微软雅黑" panose="020B0503020204020204" charset="-122"/>
                <a:ea typeface="微软雅黑" panose="020B0503020204020204" charset="-122"/>
              </a:endParaRPr>
            </a:p>
          </p:txBody>
        </p:sp>
        <p:pic>
          <p:nvPicPr>
            <p:cNvPr id="34" name="图片 33"/>
            <p:cNvPicPr>
              <a:picLocks noChangeAspect="1"/>
            </p:cNvPicPr>
            <p:nvPr>
              <p:custDataLst>
                <p:tags r:id="rId6"/>
              </p:custDataLst>
            </p:nvPr>
          </p:nvPicPr>
          <p:blipFill>
            <a:blip r:embed="rId7" cstate="print">
              <a:biLevel thresh="25000"/>
              <a:extLst>
                <a:ext uri="{28A0092B-C50C-407E-A947-70E740481C1C}">
                  <a14:useLocalDpi xmlns:a14="http://schemas.microsoft.com/office/drawing/2010/main" val="0"/>
                </a:ext>
              </a:extLst>
            </a:blip>
            <a:stretch>
              <a:fillRect/>
            </a:stretch>
          </p:blipFill>
          <p:spPr>
            <a:xfrm>
              <a:off x="3391038" y="3082778"/>
              <a:ext cx="747221" cy="743246"/>
            </a:xfrm>
            <a:prstGeom prst="rect">
              <a:avLst/>
            </a:prstGeom>
          </p:spPr>
        </p:pic>
      </p:grpSp>
      <p:grpSp>
        <p:nvGrpSpPr>
          <p:cNvPr id="41" name="组合 40"/>
          <p:cNvGrpSpPr/>
          <p:nvPr>
            <p:custDataLst>
              <p:tags r:id="rId8"/>
            </p:custDataLst>
          </p:nvPr>
        </p:nvGrpSpPr>
        <p:grpSpPr>
          <a:xfrm>
            <a:off x="1762907" y="2159487"/>
            <a:ext cx="1249680" cy="1690743"/>
            <a:chOff x="632738" y="2794001"/>
            <a:chExt cx="1851475" cy="2504936"/>
          </a:xfrm>
        </p:grpSpPr>
        <p:sp>
          <p:nvSpPr>
            <p:cNvPr id="7" name="矩形 6"/>
            <p:cNvSpPr/>
            <p:nvPr>
              <p:custDataLst>
                <p:tags r:id="rId9"/>
              </p:custDataLst>
            </p:nvPr>
          </p:nvSpPr>
          <p:spPr>
            <a:xfrm>
              <a:off x="910774" y="2794001"/>
              <a:ext cx="1295401" cy="1295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rgbClr val="FF7F7F"/>
                </a:solidFill>
                <a:latin typeface="微软雅黑" panose="020B0503020204020204" charset="-122"/>
                <a:ea typeface="微软雅黑" panose="020B0503020204020204" charset="-122"/>
              </a:endParaRPr>
            </a:p>
          </p:txBody>
        </p:sp>
        <p:cxnSp>
          <p:nvCxnSpPr>
            <p:cNvPr id="8" name="直接箭头连接符 7"/>
            <p:cNvCxnSpPr/>
            <p:nvPr>
              <p:custDataLst>
                <p:tags r:id="rId10"/>
              </p:custDataLst>
            </p:nvPr>
          </p:nvCxnSpPr>
          <p:spPr>
            <a:xfrm>
              <a:off x="1558475" y="4184651"/>
              <a:ext cx="0" cy="596900"/>
            </a:xfrm>
            <a:prstGeom prst="straightConnector1">
              <a:avLst/>
            </a:prstGeom>
            <a:ln w="19050">
              <a:solidFill>
                <a:schemeClr val="accent1"/>
              </a:solidFill>
              <a:prstDash val="sysDot"/>
              <a:headEnd type="oval" w="lg" len="lg"/>
              <a:tailEnd type="stealth" w="lg" len="lg"/>
            </a:ln>
          </p:spPr>
          <p:style>
            <a:lnRef idx="1">
              <a:schemeClr val="accent1"/>
            </a:lnRef>
            <a:fillRef idx="0">
              <a:schemeClr val="accent1"/>
            </a:fillRef>
            <a:effectRef idx="0">
              <a:schemeClr val="accent1"/>
            </a:effectRef>
            <a:fontRef idx="minor">
              <a:schemeClr val="tx1"/>
            </a:fontRef>
          </p:style>
        </p:cxnSp>
        <p:sp>
          <p:nvSpPr>
            <p:cNvPr id="6" name="矩形 5"/>
            <p:cNvSpPr/>
            <p:nvPr>
              <p:custDataLst>
                <p:tags r:id="rId11"/>
              </p:custDataLst>
            </p:nvPr>
          </p:nvSpPr>
          <p:spPr>
            <a:xfrm>
              <a:off x="632738" y="4844535"/>
              <a:ext cx="1851475" cy="454402"/>
            </a:xfrm>
            <a:prstGeom prst="rect">
              <a:avLst/>
            </a:prstGeom>
          </p:spPr>
          <p:txBody>
            <a:bodyPr wrap="none">
              <a:spAutoFit/>
            </a:bodyPr>
            <a:p>
              <a:pPr algn="ctr"/>
              <a:r>
                <a:rPr lang="zh-CN" altLang="en-US" sz="1400" b="1">
                  <a:solidFill>
                    <a:schemeClr val="accent1"/>
                  </a:solidFill>
                  <a:latin typeface="微软雅黑" panose="020B0503020204020204" charset="-122"/>
                  <a:ea typeface="微软雅黑" panose="020B0503020204020204" charset="-122"/>
                </a:rPr>
                <a:t>（一）实用性</a:t>
              </a:r>
              <a:endParaRPr lang="zh-CN" altLang="en-US" sz="1400" b="1">
                <a:solidFill>
                  <a:schemeClr val="accent1"/>
                </a:solidFill>
                <a:latin typeface="微软雅黑" panose="020B0503020204020204" charset="-122"/>
                <a:ea typeface="微软雅黑" panose="020B0503020204020204" charset="-122"/>
              </a:endParaRPr>
            </a:p>
          </p:txBody>
        </p:sp>
        <p:pic>
          <p:nvPicPr>
            <p:cNvPr id="36" name="图片 35"/>
            <p:cNvPicPr>
              <a:picLocks noChangeAspect="1"/>
            </p:cNvPicPr>
            <p:nvPr>
              <p:custDataLst>
                <p:tags r:id="rId12"/>
              </p:custDataLst>
            </p:nvPr>
          </p:nvPicPr>
          <p:blipFill>
            <a:blip r:embed="rId13" cstate="print">
              <a:biLevel thresh="25000"/>
              <a:extLst>
                <a:ext uri="{28A0092B-C50C-407E-A947-70E740481C1C}">
                  <a14:useLocalDpi xmlns:a14="http://schemas.microsoft.com/office/drawing/2010/main" val="0"/>
                </a:ext>
              </a:extLst>
            </a:blip>
            <a:stretch>
              <a:fillRect/>
            </a:stretch>
          </p:blipFill>
          <p:spPr>
            <a:xfrm>
              <a:off x="1152073" y="3083989"/>
              <a:ext cx="812802" cy="715424"/>
            </a:xfrm>
            <a:prstGeom prst="rect">
              <a:avLst/>
            </a:prstGeom>
          </p:spPr>
        </p:pic>
      </p:grpSp>
      <p:grpSp>
        <p:nvGrpSpPr>
          <p:cNvPr id="43" name="组合 42"/>
          <p:cNvGrpSpPr/>
          <p:nvPr>
            <p:custDataLst>
              <p:tags r:id="rId14"/>
            </p:custDataLst>
          </p:nvPr>
        </p:nvGrpSpPr>
        <p:grpSpPr>
          <a:xfrm>
            <a:off x="5480227" y="2151867"/>
            <a:ext cx="1249680" cy="1716778"/>
            <a:chOff x="5045085" y="2755429"/>
            <a:chExt cx="1851474" cy="2543508"/>
          </a:xfrm>
        </p:grpSpPr>
        <p:sp>
          <p:nvSpPr>
            <p:cNvPr id="19" name="矩形 18"/>
            <p:cNvSpPr/>
            <p:nvPr>
              <p:custDataLst>
                <p:tags r:id="rId15"/>
              </p:custDataLst>
            </p:nvPr>
          </p:nvSpPr>
          <p:spPr>
            <a:xfrm>
              <a:off x="5358871" y="2755429"/>
              <a:ext cx="1295401" cy="1295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rgbClr val="FF7F7F"/>
                </a:solidFill>
                <a:latin typeface="微软雅黑" panose="020B0503020204020204" charset="-122"/>
                <a:ea typeface="微软雅黑" panose="020B0503020204020204" charset="-122"/>
              </a:endParaRPr>
            </a:p>
          </p:txBody>
        </p:sp>
        <p:cxnSp>
          <p:nvCxnSpPr>
            <p:cNvPr id="20" name="直接箭头连接符 19"/>
            <p:cNvCxnSpPr/>
            <p:nvPr>
              <p:custDataLst>
                <p:tags r:id="rId16"/>
              </p:custDataLst>
            </p:nvPr>
          </p:nvCxnSpPr>
          <p:spPr>
            <a:xfrm>
              <a:off x="5970822" y="4184651"/>
              <a:ext cx="0" cy="596900"/>
            </a:xfrm>
            <a:prstGeom prst="straightConnector1">
              <a:avLst/>
            </a:prstGeom>
            <a:ln w="19050">
              <a:solidFill>
                <a:schemeClr val="accent1"/>
              </a:solidFill>
              <a:prstDash val="sysDot"/>
              <a:headEnd type="oval" w="lg" len="lg"/>
              <a:tailEnd type="stealth" w="lg" len="lg"/>
            </a:ln>
          </p:spPr>
          <p:style>
            <a:lnRef idx="1">
              <a:schemeClr val="accent1"/>
            </a:lnRef>
            <a:fillRef idx="0">
              <a:schemeClr val="accent1"/>
            </a:fillRef>
            <a:effectRef idx="0">
              <a:schemeClr val="accent1"/>
            </a:effectRef>
            <a:fontRef idx="minor">
              <a:schemeClr val="tx1"/>
            </a:fontRef>
          </p:style>
        </p:cxnSp>
        <p:sp>
          <p:nvSpPr>
            <p:cNvPr id="21" name="矩形 20"/>
            <p:cNvSpPr/>
            <p:nvPr>
              <p:custDataLst>
                <p:tags r:id="rId17"/>
              </p:custDataLst>
            </p:nvPr>
          </p:nvSpPr>
          <p:spPr>
            <a:xfrm>
              <a:off x="5045085" y="4844535"/>
              <a:ext cx="1851474" cy="454402"/>
            </a:xfrm>
            <a:prstGeom prst="rect">
              <a:avLst/>
            </a:prstGeom>
          </p:spPr>
          <p:txBody>
            <a:bodyPr wrap="none">
              <a:spAutoFit/>
            </a:bodyPr>
            <a:p>
              <a:pPr algn="ctr"/>
              <a:r>
                <a:rPr lang="zh-CN" altLang="en-US" sz="1400" b="1">
                  <a:solidFill>
                    <a:schemeClr val="accent1"/>
                  </a:solidFill>
                  <a:latin typeface="微软雅黑" panose="020B0503020204020204" charset="-122"/>
                  <a:ea typeface="微软雅黑" panose="020B0503020204020204" charset="-122"/>
                </a:rPr>
                <a:t>（三）真实性</a:t>
              </a:r>
              <a:endParaRPr lang="zh-CN" altLang="en-US" sz="1400" b="1">
                <a:solidFill>
                  <a:schemeClr val="accent1"/>
                </a:solidFill>
                <a:latin typeface="微软雅黑" panose="020B0503020204020204" charset="-122"/>
                <a:ea typeface="微软雅黑" panose="020B0503020204020204" charset="-122"/>
              </a:endParaRPr>
            </a:p>
          </p:txBody>
        </p:sp>
        <p:pic>
          <p:nvPicPr>
            <p:cNvPr id="37" name="图片 36"/>
            <p:cNvPicPr>
              <a:picLocks noChangeAspect="1"/>
            </p:cNvPicPr>
            <p:nvPr>
              <p:custDataLst>
                <p:tags r:id="rId18"/>
              </p:custDataLst>
            </p:nvPr>
          </p:nvPicPr>
          <p:blipFill>
            <a:blip r:embed="rId19" cstate="print">
              <a:biLevel thresh="25000"/>
              <a:extLst>
                <a:ext uri="{28A0092B-C50C-407E-A947-70E740481C1C}">
                  <a14:useLocalDpi xmlns:a14="http://schemas.microsoft.com/office/drawing/2010/main" val="0"/>
                </a:ext>
              </a:extLst>
            </a:blip>
            <a:stretch>
              <a:fillRect/>
            </a:stretch>
          </p:blipFill>
          <p:spPr>
            <a:xfrm>
              <a:off x="5582306" y="3017415"/>
              <a:ext cx="777031" cy="848573"/>
            </a:xfrm>
            <a:prstGeom prst="rect">
              <a:avLst/>
            </a:prstGeom>
          </p:spPr>
        </p:pic>
      </p:grpSp>
      <p:grpSp>
        <p:nvGrpSpPr>
          <p:cNvPr id="44" name="组合 43"/>
          <p:cNvGrpSpPr/>
          <p:nvPr>
            <p:custDataLst>
              <p:tags r:id="rId20"/>
            </p:custDataLst>
          </p:nvPr>
        </p:nvGrpSpPr>
        <p:grpSpPr>
          <a:xfrm>
            <a:off x="7352112" y="2151866"/>
            <a:ext cx="1249680" cy="1722494"/>
            <a:chOff x="7290611" y="2772361"/>
            <a:chExt cx="1851475" cy="2551976"/>
          </a:xfrm>
        </p:grpSpPr>
        <p:sp>
          <p:nvSpPr>
            <p:cNvPr id="25" name="矩形 24"/>
            <p:cNvSpPr/>
            <p:nvPr>
              <p:custDataLst>
                <p:tags r:id="rId21"/>
              </p:custDataLst>
            </p:nvPr>
          </p:nvSpPr>
          <p:spPr>
            <a:xfrm>
              <a:off x="7567707" y="2772361"/>
              <a:ext cx="1295400" cy="1295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rgbClr val="FF7F7F"/>
                </a:solidFill>
                <a:latin typeface="微软雅黑" panose="020B0503020204020204" charset="-122"/>
                <a:ea typeface="微软雅黑" panose="020B0503020204020204" charset="-122"/>
              </a:endParaRPr>
            </a:p>
          </p:txBody>
        </p:sp>
        <p:cxnSp>
          <p:nvCxnSpPr>
            <p:cNvPr id="26" name="直接箭头连接符 25"/>
            <p:cNvCxnSpPr/>
            <p:nvPr>
              <p:custDataLst>
                <p:tags r:id="rId22"/>
              </p:custDataLst>
            </p:nvPr>
          </p:nvCxnSpPr>
          <p:spPr>
            <a:xfrm>
              <a:off x="8216348" y="4210051"/>
              <a:ext cx="0" cy="596900"/>
            </a:xfrm>
            <a:prstGeom prst="straightConnector1">
              <a:avLst/>
            </a:prstGeom>
            <a:ln w="19050">
              <a:solidFill>
                <a:schemeClr val="accent2"/>
              </a:solidFill>
              <a:prstDash val="sysDot"/>
              <a:headEnd type="oval" w="lg" len="lg"/>
              <a:tailEnd type="stealth" w="lg" len="lg"/>
            </a:ln>
          </p:spPr>
          <p:style>
            <a:lnRef idx="1">
              <a:schemeClr val="accent1"/>
            </a:lnRef>
            <a:fillRef idx="0">
              <a:schemeClr val="accent1"/>
            </a:fillRef>
            <a:effectRef idx="0">
              <a:schemeClr val="accent1"/>
            </a:effectRef>
            <a:fontRef idx="minor">
              <a:schemeClr val="tx1"/>
            </a:fontRef>
          </p:style>
        </p:cxnSp>
        <p:sp>
          <p:nvSpPr>
            <p:cNvPr id="27" name="矩形 26"/>
            <p:cNvSpPr/>
            <p:nvPr>
              <p:custDataLst>
                <p:tags r:id="rId23"/>
              </p:custDataLst>
            </p:nvPr>
          </p:nvSpPr>
          <p:spPr>
            <a:xfrm>
              <a:off x="7290611" y="4869935"/>
              <a:ext cx="1851475" cy="454402"/>
            </a:xfrm>
            <a:prstGeom prst="rect">
              <a:avLst/>
            </a:prstGeom>
          </p:spPr>
          <p:txBody>
            <a:bodyPr wrap="none">
              <a:spAutoFit/>
            </a:bodyPr>
            <a:p>
              <a:pPr algn="ctr"/>
              <a:r>
                <a:rPr lang="zh-CN" altLang="en-US" sz="1400" b="1">
                  <a:solidFill>
                    <a:schemeClr val="accent1"/>
                  </a:solidFill>
                  <a:latin typeface="微软雅黑" panose="020B0503020204020204" charset="-122"/>
                  <a:ea typeface="微软雅黑" panose="020B0503020204020204" charset="-122"/>
                </a:rPr>
                <a:t>（四）明确性</a:t>
              </a:r>
              <a:endParaRPr lang="zh-CN" altLang="en-US" sz="1400" b="1">
                <a:solidFill>
                  <a:schemeClr val="accent1"/>
                </a:solidFill>
                <a:latin typeface="微软雅黑" panose="020B0503020204020204" charset="-122"/>
                <a:ea typeface="微软雅黑" panose="020B0503020204020204" charset="-122"/>
              </a:endParaRPr>
            </a:p>
          </p:txBody>
        </p:sp>
        <p:pic>
          <p:nvPicPr>
            <p:cNvPr id="38" name="图片 37"/>
            <p:cNvPicPr>
              <a:picLocks noChangeAspect="1"/>
            </p:cNvPicPr>
            <p:nvPr>
              <p:custDataLst>
                <p:tags r:id="rId24"/>
              </p:custDataLst>
            </p:nvPr>
          </p:nvPicPr>
          <p:blipFill>
            <a:blip r:embed="rId25" cstate="print">
              <a:biLevel thresh="25000"/>
              <a:extLst>
                <a:ext uri="{28A0092B-C50C-407E-A947-70E740481C1C}">
                  <a14:useLocalDpi xmlns:a14="http://schemas.microsoft.com/office/drawing/2010/main" val="0"/>
                </a:ext>
              </a:extLst>
            </a:blip>
            <a:stretch>
              <a:fillRect/>
            </a:stretch>
          </p:blipFill>
          <p:spPr>
            <a:xfrm>
              <a:off x="7877515" y="3059707"/>
              <a:ext cx="677666" cy="814789"/>
            </a:xfrm>
            <a:prstGeom prst="rect">
              <a:avLst/>
            </a:prstGeom>
          </p:spPr>
        </p:pic>
      </p:grpSp>
      <p:grpSp>
        <p:nvGrpSpPr>
          <p:cNvPr id="45" name="组合 44"/>
          <p:cNvGrpSpPr/>
          <p:nvPr>
            <p:custDataLst>
              <p:tags r:id="rId26"/>
            </p:custDataLst>
          </p:nvPr>
        </p:nvGrpSpPr>
        <p:grpSpPr>
          <a:xfrm>
            <a:off x="9332406" y="2156153"/>
            <a:ext cx="1249680" cy="1716143"/>
            <a:chOff x="9621956" y="2781769"/>
            <a:chExt cx="1851475" cy="2542568"/>
          </a:xfrm>
        </p:grpSpPr>
        <p:sp>
          <p:nvSpPr>
            <p:cNvPr id="31" name="矩形 30"/>
            <p:cNvSpPr/>
            <p:nvPr>
              <p:custDataLst>
                <p:tags r:id="rId27"/>
              </p:custDataLst>
            </p:nvPr>
          </p:nvSpPr>
          <p:spPr>
            <a:xfrm>
              <a:off x="9941389" y="2781769"/>
              <a:ext cx="1295400" cy="1295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rgbClr val="FF7F7F"/>
                </a:solidFill>
                <a:latin typeface="微软雅黑" panose="020B0503020204020204" charset="-122"/>
                <a:ea typeface="微软雅黑" panose="020B0503020204020204" charset="-122"/>
              </a:endParaRPr>
            </a:p>
          </p:txBody>
        </p:sp>
        <p:cxnSp>
          <p:nvCxnSpPr>
            <p:cNvPr id="32" name="直接箭头连接符 31"/>
            <p:cNvCxnSpPr/>
            <p:nvPr>
              <p:custDataLst>
                <p:tags r:id="rId28"/>
              </p:custDataLst>
            </p:nvPr>
          </p:nvCxnSpPr>
          <p:spPr>
            <a:xfrm>
              <a:off x="10547694" y="4210051"/>
              <a:ext cx="0" cy="596900"/>
            </a:xfrm>
            <a:prstGeom prst="straightConnector1">
              <a:avLst/>
            </a:prstGeom>
            <a:ln w="19050">
              <a:solidFill>
                <a:schemeClr val="accent1"/>
              </a:solidFill>
              <a:prstDash val="sysDot"/>
              <a:headEnd type="oval" w="lg" len="lg"/>
              <a:tailEnd type="stealth" w="lg" len="lg"/>
            </a:ln>
          </p:spPr>
          <p:style>
            <a:lnRef idx="1">
              <a:schemeClr val="accent1"/>
            </a:lnRef>
            <a:fillRef idx="0">
              <a:schemeClr val="accent1"/>
            </a:fillRef>
            <a:effectRef idx="0">
              <a:schemeClr val="accent1"/>
            </a:effectRef>
            <a:fontRef idx="minor">
              <a:schemeClr val="tx1"/>
            </a:fontRef>
          </p:style>
        </p:cxnSp>
        <p:sp>
          <p:nvSpPr>
            <p:cNvPr id="33" name="矩形 32"/>
            <p:cNvSpPr/>
            <p:nvPr>
              <p:custDataLst>
                <p:tags r:id="rId29"/>
              </p:custDataLst>
            </p:nvPr>
          </p:nvSpPr>
          <p:spPr>
            <a:xfrm>
              <a:off x="9621956" y="4869935"/>
              <a:ext cx="1851475" cy="454402"/>
            </a:xfrm>
            <a:prstGeom prst="rect">
              <a:avLst/>
            </a:prstGeom>
          </p:spPr>
          <p:txBody>
            <a:bodyPr wrap="none">
              <a:spAutoFit/>
            </a:bodyPr>
            <a:p>
              <a:pPr algn="ctr"/>
              <a:r>
                <a:rPr lang="zh-CN" altLang="en-US" sz="1400" b="1">
                  <a:solidFill>
                    <a:schemeClr val="accent1"/>
                  </a:solidFill>
                  <a:latin typeface="微软雅黑" panose="020B0503020204020204" charset="-122"/>
                  <a:ea typeface="微软雅黑" panose="020B0503020204020204" charset="-122"/>
                </a:rPr>
                <a:t>（五）平实性</a:t>
              </a:r>
              <a:endParaRPr lang="zh-CN" altLang="en-US" sz="1400" b="1">
                <a:solidFill>
                  <a:schemeClr val="accent1"/>
                </a:solidFill>
                <a:latin typeface="微软雅黑" panose="020B0503020204020204" charset="-122"/>
                <a:ea typeface="微软雅黑" panose="020B0503020204020204" charset="-122"/>
              </a:endParaRPr>
            </a:p>
          </p:txBody>
        </p:sp>
        <p:pic>
          <p:nvPicPr>
            <p:cNvPr id="39" name="图片 38"/>
            <p:cNvPicPr>
              <a:picLocks noChangeAspect="1"/>
            </p:cNvPicPr>
            <p:nvPr>
              <p:custDataLst>
                <p:tags r:id="rId30"/>
              </p:custDataLst>
            </p:nvPr>
          </p:nvPicPr>
          <p:blipFill>
            <a:blip r:embed="rId31" cstate="print">
              <a:biLevel thresh="25000"/>
              <a:extLst>
                <a:ext uri="{28A0092B-C50C-407E-A947-70E740481C1C}">
                  <a14:useLocalDpi xmlns:a14="http://schemas.microsoft.com/office/drawing/2010/main" val="0"/>
                </a:ext>
              </a:extLst>
            </a:blip>
            <a:stretch>
              <a:fillRect/>
            </a:stretch>
          </p:blipFill>
          <p:spPr>
            <a:xfrm>
              <a:off x="10225517" y="3041821"/>
              <a:ext cx="669717" cy="850560"/>
            </a:xfrm>
            <a:prstGeom prst="rect">
              <a:avLst/>
            </a:prstGeom>
          </p:spPr>
        </p:pic>
      </p:grpSp>
      <p:sp>
        <p:nvSpPr>
          <p:cNvPr id="9" name="文本框 8"/>
          <p:cNvSpPr txBox="1"/>
          <p:nvPr>
            <p:custDataLst>
              <p:tags r:id="rId32"/>
            </p:custDataLst>
          </p:nvPr>
        </p:nvSpPr>
        <p:spPr>
          <a:xfrm>
            <a:off x="3394075" y="4006850"/>
            <a:ext cx="1870710" cy="2122805"/>
          </a:xfrm>
          <a:prstGeom prst="rect">
            <a:avLst/>
          </a:prstGeom>
          <a:noFill/>
        </p:spPr>
        <p:txBody>
          <a:bodyPr wrap="square" rtlCol="0" anchor="t">
            <a:spAutoFit/>
          </a:bodyPr>
          <a:p>
            <a:pPr>
              <a:lnSpc>
                <a:spcPct val="110000"/>
              </a:lnSpc>
            </a:pPr>
            <a:r>
              <a:rPr lang="en-US" altLang="zh-CN" sz="1000">
                <a:solidFill>
                  <a:schemeClr val="tx1"/>
                </a:solidFill>
                <a:latin typeface="微软雅黑" panose="020B0503020204020204" charset="-122"/>
                <a:ea typeface="微软雅黑" panose="020B0503020204020204" charset="-122"/>
                <a:cs typeface="微软雅黑" panose="020B0503020204020204" charset="-122"/>
              </a:rPr>
              <a:t>       </a:t>
            </a:r>
            <a:r>
              <a:rPr lang="zh-CN" altLang="en-US" sz="1000">
                <a:solidFill>
                  <a:schemeClr val="tx1"/>
                </a:solidFill>
                <a:latin typeface="微软雅黑" panose="020B0503020204020204" charset="-122"/>
                <a:ea typeface="微软雅黑" panose="020B0503020204020204" charset="-122"/>
                <a:cs typeface="微软雅黑" panose="020B0503020204020204" charset="-122"/>
              </a:rPr>
              <a:t>规范性，即应用文格式的约定俗成性。也就是说，应用文的写作和处理有章可循，大多数有统一的格式规定。格式的规范，即每一种文种在写法上有大体的结构模式，不能随意变更。应用文的格式，一部分是国家统一规定的（如公文），必须严格遵守；还有一部分是在长期的使用过程中逐渐约定俗成的，原则上也应遵守。</a:t>
            </a:r>
            <a:endParaRPr lang="zh-CN" altLang="en-US" sz="10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custDataLst>
              <p:tags r:id="rId33"/>
            </p:custDataLst>
          </p:nvPr>
        </p:nvSpPr>
        <p:spPr>
          <a:xfrm>
            <a:off x="5356860" y="4012565"/>
            <a:ext cx="1869440" cy="1891665"/>
          </a:xfrm>
          <a:prstGeom prst="rect">
            <a:avLst/>
          </a:prstGeom>
          <a:noFill/>
        </p:spPr>
        <p:txBody>
          <a:bodyPr wrap="square" rtlCol="0" anchor="t">
            <a:spAutoFit/>
          </a:bodyPr>
          <a:p>
            <a:pPr>
              <a:lnSpc>
                <a:spcPct val="130000"/>
              </a:lnSpc>
            </a:pPr>
            <a:r>
              <a:rPr lang="en-US" altLang="zh-CN" sz="1000">
                <a:solidFill>
                  <a:schemeClr val="tx1"/>
                </a:solidFill>
                <a:latin typeface="微软雅黑" panose="020B0503020204020204" charset="-122"/>
                <a:ea typeface="微软雅黑" panose="020B0503020204020204" charset="-122"/>
                <a:cs typeface="微软雅黑" panose="020B0503020204020204" charset="-122"/>
              </a:rPr>
              <a:t>    </a:t>
            </a:r>
            <a:r>
              <a:rPr lang="zh-CN" altLang="en-US" sz="1000">
                <a:solidFill>
                  <a:schemeClr val="tx1"/>
                </a:solidFill>
                <a:latin typeface="微软雅黑" panose="020B0503020204020204" charset="-122"/>
                <a:ea typeface="微软雅黑" panose="020B0503020204020204" charset="-122"/>
                <a:cs typeface="微软雅黑" panose="020B0503020204020204" charset="-122"/>
              </a:rPr>
              <a:t>真实性是应用文实用性功能的基本保障。脱离了真实性，应用文就不叫应用文，而叫虚构创作。应用文的真实性是指内容完全真实和确凿，绝不容许凭空想象与虚构。因其功能是为了解决实际问题的，哪怕存在一丁点的虚设成分都会带来不良后果甚至严重危害。</a:t>
            </a:r>
            <a:endParaRPr lang="zh-CN" altLang="en-US" sz="10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6" name="文本框 15"/>
          <p:cNvSpPr txBox="1"/>
          <p:nvPr>
            <p:custDataLst>
              <p:tags r:id="rId34"/>
            </p:custDataLst>
          </p:nvPr>
        </p:nvSpPr>
        <p:spPr>
          <a:xfrm>
            <a:off x="7285355" y="3966210"/>
            <a:ext cx="1898650" cy="2091690"/>
          </a:xfrm>
          <a:prstGeom prst="rect">
            <a:avLst/>
          </a:prstGeom>
          <a:noFill/>
        </p:spPr>
        <p:txBody>
          <a:bodyPr wrap="square" rtlCol="0" anchor="t">
            <a:spAutoFit/>
          </a:bodyPr>
          <a:p>
            <a:pPr>
              <a:lnSpc>
                <a:spcPct val="100000"/>
              </a:lnSpc>
            </a:pPr>
            <a:r>
              <a:rPr lang="en-US" altLang="zh-CN" sz="1000">
                <a:solidFill>
                  <a:schemeClr val="tx1"/>
                </a:solidFill>
                <a:latin typeface="微软雅黑" panose="020B0503020204020204" charset="-122"/>
                <a:ea typeface="微软雅黑" panose="020B0503020204020204" charset="-122"/>
                <a:cs typeface="微软雅黑" panose="020B0503020204020204" charset="-122"/>
              </a:rPr>
              <a:t>      </a:t>
            </a:r>
            <a:r>
              <a:rPr lang="zh-CN" altLang="en-US" sz="1000">
                <a:solidFill>
                  <a:schemeClr val="tx1"/>
                </a:solidFill>
                <a:latin typeface="微软雅黑" panose="020B0503020204020204" charset="-122"/>
                <a:ea typeface="微软雅黑" panose="020B0503020204020204" charset="-122"/>
                <a:cs typeface="微软雅黑" panose="020B0503020204020204" charset="-122"/>
              </a:rPr>
              <a:t>明确性是指应用文应有明确、特定的读者对象。因为应用文的功能就是解决具体的问题的。如果公文中的通知、通报、报告、请示、批复、函都没有明确的收文单位，事务应用文中的申请书、建议书、介绍信、证明信、感谢信都没有明确的读者对象，那么这些文书的提交者就无法把自己的想法和意图传递给对方。读者对象的明确性还应该包括准确性的含义。</a:t>
            </a:r>
            <a:endParaRPr lang="zh-CN" altLang="en-US" sz="10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2" name="文本框 21"/>
          <p:cNvSpPr txBox="1"/>
          <p:nvPr>
            <p:custDataLst>
              <p:tags r:id="rId35"/>
            </p:custDataLst>
          </p:nvPr>
        </p:nvSpPr>
        <p:spPr>
          <a:xfrm>
            <a:off x="1270000" y="3905250"/>
            <a:ext cx="2105025" cy="2291715"/>
          </a:xfrm>
          <a:prstGeom prst="rect">
            <a:avLst/>
          </a:prstGeom>
          <a:noFill/>
        </p:spPr>
        <p:txBody>
          <a:bodyPr wrap="square" rtlCol="0" anchor="t">
            <a:spAutoFit/>
          </a:bodyPr>
          <a:p>
            <a:pPr>
              <a:lnSpc>
                <a:spcPct val="110000"/>
              </a:lnSpc>
            </a:pPr>
            <a:r>
              <a:rPr lang="en-US" altLang="zh-CN" sz="1000">
                <a:solidFill>
                  <a:schemeClr val="tx1"/>
                </a:solidFill>
                <a:latin typeface="微软雅黑" panose="020B0503020204020204" charset="-122"/>
                <a:ea typeface="微软雅黑" panose="020B0503020204020204" charset="-122"/>
                <a:cs typeface="微软雅黑" panose="020B0503020204020204" charset="-122"/>
              </a:rPr>
              <a:t>      </a:t>
            </a:r>
            <a:r>
              <a:rPr lang="zh-CN" altLang="en-US" sz="1000">
                <a:solidFill>
                  <a:schemeClr val="tx1"/>
                </a:solidFill>
                <a:latin typeface="微软雅黑" panose="020B0503020204020204" charset="-122"/>
                <a:ea typeface="微软雅黑" panose="020B0503020204020204" charset="-122"/>
                <a:cs typeface="微软雅黑" panose="020B0503020204020204" charset="-122"/>
              </a:rPr>
              <a:t>应用文，顾名思义，“应用”是为使用目的而写作，具有实用工具的作用。实用性是应用文最根本的特点，应用文的其他特点都是在实用性基础上产生的。无论是党政机关、企事业单位、社会团体撰写的公务文书，还是人们在日常生活、学习、工作中撰写的事务类文书，都是为了处理和解决实际问题。前面阐述的应用文的几大作用，其实也是应用文实用价值的具体反映。人们通常把应用文称为实用文，也是针对其实用性而言的。</a:t>
            </a:r>
            <a:endParaRPr lang="zh-CN" altLang="en-US" sz="10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3" name="文本框 22"/>
          <p:cNvSpPr txBox="1"/>
          <p:nvPr>
            <p:custDataLst>
              <p:tags r:id="rId36"/>
            </p:custDataLst>
          </p:nvPr>
        </p:nvSpPr>
        <p:spPr>
          <a:xfrm>
            <a:off x="9243695" y="3914775"/>
            <a:ext cx="1936115" cy="2030095"/>
          </a:xfrm>
          <a:prstGeom prst="rect">
            <a:avLst/>
          </a:prstGeom>
          <a:noFill/>
        </p:spPr>
        <p:txBody>
          <a:bodyPr wrap="square" rtlCol="0" anchor="t">
            <a:spAutoFit/>
          </a:bodyPr>
          <a:p>
            <a:pPr>
              <a:lnSpc>
                <a:spcPct val="90000"/>
              </a:lnSpc>
            </a:pPr>
            <a:r>
              <a:rPr lang="en-US" altLang="zh-CN" sz="1000">
                <a:solidFill>
                  <a:schemeClr val="tx1"/>
                </a:solidFill>
                <a:latin typeface="微软雅黑" panose="020B0503020204020204" charset="-122"/>
                <a:ea typeface="微软雅黑" panose="020B0503020204020204" charset="-122"/>
                <a:cs typeface="微软雅黑" panose="020B0503020204020204" charset="-122"/>
              </a:rPr>
              <a:t>      </a:t>
            </a:r>
            <a:r>
              <a:rPr lang="zh-CN" altLang="en-US" sz="1000">
                <a:solidFill>
                  <a:schemeClr val="tx1"/>
                </a:solidFill>
                <a:latin typeface="微软雅黑" panose="020B0503020204020204" charset="-122"/>
                <a:ea typeface="微软雅黑" panose="020B0503020204020204" charset="-122"/>
                <a:cs typeface="微软雅黑" panose="020B0503020204020204" charset="-122"/>
              </a:rPr>
              <a:t>应用文的语言要讲究简明、朴实、一目了然。这也是由应用文实用性特点所决定的。大多数应用文在笔法上应直陈其事；在表达上多用叙述、说明、议论，一般较少用描写；在修辞手法上除少数文种外，应少用或不用比喻、拟人、夸张等；在用词上一般很少用华丽的修饰语，而应力求平实易懂。因为写应用文的目的是处理或解决实际问题，行文越简明朴实，对方越容易理解，就越能提高办事效率。</a:t>
            </a:r>
            <a:endParaRPr lang="zh-CN" altLang="en-US" sz="1000">
              <a:solidFill>
                <a:schemeClr val="tx1"/>
              </a:solidFill>
              <a:latin typeface="微软雅黑" panose="020B0503020204020204" charset="-122"/>
              <a:ea typeface="微软雅黑" panose="020B0503020204020204" charset="-122"/>
              <a:cs typeface="微软雅黑" panose="020B0503020204020204" charset="-122"/>
            </a:endParaRPr>
          </a:p>
        </p:txBody>
      </p:sp>
    </p:spTree>
    <p:custDataLst>
      <p:tags r:id="rId37"/>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1"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fade">
                                      <p:cBhvr>
                                        <p:cTn id="13" dur="500"/>
                                        <p:tgtEl>
                                          <p:spTgt spid="41"/>
                                        </p:tgtEl>
                                      </p:cBhvr>
                                    </p:animEffect>
                                    <p:anim calcmode="lin" valueType="num">
                                      <p:cBhvr>
                                        <p:cTn id="14" dur="500" fill="hold"/>
                                        <p:tgtEl>
                                          <p:spTgt spid="41"/>
                                        </p:tgtEl>
                                        <p:attrNameLst>
                                          <p:attrName>ppt_x</p:attrName>
                                        </p:attrNameLst>
                                      </p:cBhvr>
                                      <p:tavLst>
                                        <p:tav tm="0">
                                          <p:val>
                                            <p:strVal val="#ppt_x"/>
                                          </p:val>
                                        </p:tav>
                                        <p:tav tm="100000">
                                          <p:val>
                                            <p:strVal val="#ppt_x"/>
                                          </p:val>
                                        </p:tav>
                                      </p:tavLst>
                                    </p:anim>
                                    <p:anim calcmode="lin" valueType="num">
                                      <p:cBhvr>
                                        <p:cTn id="15" dur="500" fill="hold"/>
                                        <p:tgtEl>
                                          <p:spTgt spid="4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500"/>
                                        <p:tgtEl>
                                          <p:spTgt spid="42"/>
                                        </p:tgtEl>
                                      </p:cBhvr>
                                    </p:animEffect>
                                    <p:anim calcmode="lin" valueType="num">
                                      <p:cBhvr>
                                        <p:cTn id="20" dur="500" fill="hold"/>
                                        <p:tgtEl>
                                          <p:spTgt spid="42"/>
                                        </p:tgtEl>
                                        <p:attrNameLst>
                                          <p:attrName>ppt_x</p:attrName>
                                        </p:attrNameLst>
                                      </p:cBhvr>
                                      <p:tavLst>
                                        <p:tav tm="0">
                                          <p:val>
                                            <p:strVal val="#ppt_x"/>
                                          </p:val>
                                        </p:tav>
                                        <p:tav tm="100000">
                                          <p:val>
                                            <p:strVal val="#ppt_x"/>
                                          </p:val>
                                        </p:tav>
                                      </p:tavLst>
                                    </p:anim>
                                    <p:anim calcmode="lin" valueType="num">
                                      <p:cBhvr>
                                        <p:cTn id="21" dur="500" fill="hold"/>
                                        <p:tgtEl>
                                          <p:spTgt spid="42"/>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500"/>
                                        <p:tgtEl>
                                          <p:spTgt spid="43"/>
                                        </p:tgtEl>
                                      </p:cBhvr>
                                    </p:animEffect>
                                    <p:anim calcmode="lin" valueType="num">
                                      <p:cBhvr>
                                        <p:cTn id="26" dur="500" fill="hold"/>
                                        <p:tgtEl>
                                          <p:spTgt spid="43"/>
                                        </p:tgtEl>
                                        <p:attrNameLst>
                                          <p:attrName>ppt_x</p:attrName>
                                        </p:attrNameLst>
                                      </p:cBhvr>
                                      <p:tavLst>
                                        <p:tav tm="0">
                                          <p:val>
                                            <p:strVal val="#ppt_x"/>
                                          </p:val>
                                        </p:tav>
                                        <p:tav tm="100000">
                                          <p:val>
                                            <p:strVal val="#ppt_x"/>
                                          </p:val>
                                        </p:tav>
                                      </p:tavLst>
                                    </p:anim>
                                    <p:anim calcmode="lin" valueType="num">
                                      <p:cBhvr>
                                        <p:cTn id="27" dur="500" fill="hold"/>
                                        <p:tgtEl>
                                          <p:spTgt spid="43"/>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7" presetClass="entr" presetSubtype="0" fill="hold" nodeType="after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500"/>
                                        <p:tgtEl>
                                          <p:spTgt spid="44"/>
                                        </p:tgtEl>
                                      </p:cBhvr>
                                    </p:animEffect>
                                    <p:anim calcmode="lin" valueType="num">
                                      <p:cBhvr>
                                        <p:cTn id="32" dur="500" fill="hold"/>
                                        <p:tgtEl>
                                          <p:spTgt spid="44"/>
                                        </p:tgtEl>
                                        <p:attrNameLst>
                                          <p:attrName>ppt_x</p:attrName>
                                        </p:attrNameLst>
                                      </p:cBhvr>
                                      <p:tavLst>
                                        <p:tav tm="0">
                                          <p:val>
                                            <p:strVal val="#ppt_x"/>
                                          </p:val>
                                        </p:tav>
                                        <p:tav tm="100000">
                                          <p:val>
                                            <p:strVal val="#ppt_x"/>
                                          </p:val>
                                        </p:tav>
                                      </p:tavLst>
                                    </p:anim>
                                    <p:anim calcmode="lin" valueType="num">
                                      <p:cBhvr>
                                        <p:cTn id="33" dur="500" fill="hold"/>
                                        <p:tgtEl>
                                          <p:spTgt spid="44"/>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fade">
                                      <p:cBhvr>
                                        <p:cTn id="37" dur="500"/>
                                        <p:tgtEl>
                                          <p:spTgt spid="45"/>
                                        </p:tgtEl>
                                      </p:cBhvr>
                                    </p:animEffect>
                                    <p:anim calcmode="lin" valueType="num">
                                      <p:cBhvr>
                                        <p:cTn id="38" dur="500" fill="hold"/>
                                        <p:tgtEl>
                                          <p:spTgt spid="45"/>
                                        </p:tgtEl>
                                        <p:attrNameLst>
                                          <p:attrName>ppt_x</p:attrName>
                                        </p:attrNameLst>
                                      </p:cBhvr>
                                      <p:tavLst>
                                        <p:tav tm="0">
                                          <p:val>
                                            <p:strVal val="#ppt_x"/>
                                          </p:val>
                                        </p:tav>
                                        <p:tav tm="100000">
                                          <p:val>
                                            <p:strVal val="#ppt_x"/>
                                          </p:val>
                                        </p:tav>
                                      </p:tavLst>
                                    </p:anim>
                                    <p:anim calcmode="lin" valueType="num">
                                      <p:cBhvr>
                                        <p:cTn id="39" dur="5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任务三　应用文写作基础</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569085" y="1726565"/>
            <a:ext cx="4619625" cy="3760470"/>
          </a:xfrm>
          <a:prstGeom prst="rect">
            <a:avLst/>
          </a:prstGeom>
        </p:spPr>
        <p:txBody>
          <a:bodyPr wrap="square">
            <a:noAutofit/>
          </a:bodyPr>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一、应用文的主旨</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（一）应用文主旨的概念</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主旨，又称主题、题旨、立意等。具体地说，主旨就是通过文章的具体材料所表达的中心思想、基本观点或要说明的主要问题，是作者对客观事物的评价和态度。那么应用文的主旨又是什么呢？写作应用文是为了解决实际问题，所以应用文的主旨其实就是办事的意图。简单地说，应用文的主旨就是写作应用文的目的。</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2"/>
            </p:custDataLst>
          </p:nvPr>
        </p:nvPicPr>
        <p:blipFill>
          <a:blip r:embed="rId3"/>
          <a:stretch>
            <a:fillRect/>
          </a:stretch>
        </p:blipFill>
        <p:spPr>
          <a:xfrm>
            <a:off x="7205980" y="1726565"/>
            <a:ext cx="3582035" cy="392112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33"/>
          <p:cNvPicPr>
            <a:picLocks noChangeAspect="1"/>
          </p:cNvPicPr>
          <p:nvPr/>
        </p:nvPicPr>
        <p:blipFill>
          <a:blip r:embed="rId1"/>
          <a:stretch>
            <a:fillRect/>
          </a:stretch>
        </p:blipFill>
        <p:spPr>
          <a:xfrm>
            <a:off x="7446010" y="4209415"/>
            <a:ext cx="4141470" cy="207518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任务三　应用文写作基础</a:t>
              </a:r>
              <a:endParaRPr lang="en-US" altLang="zh-CN" sz="2400" dirty="0">
                <a:solidFill>
                  <a:srgbClr val="418783"/>
                </a:solidFill>
                <a:cs typeface="+mn-ea"/>
                <a:sym typeface="+mn-lt"/>
              </a:endParaRPr>
            </a:p>
          </p:txBody>
        </p:sp>
      </p:grpSp>
      <p:sp>
        <p:nvSpPr>
          <p:cNvPr id="13" name="矩形 12"/>
          <p:cNvSpPr/>
          <p:nvPr>
            <p:custDataLst>
              <p:tags r:id="rId2"/>
            </p:custDataLst>
          </p:nvPr>
        </p:nvSpPr>
        <p:spPr>
          <a:xfrm>
            <a:off x="1473835" y="1771650"/>
            <a:ext cx="9039225" cy="3760470"/>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（二）应用文主旨的作用</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1. 主旨是应用文的灵魂和生命</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应用文因主旨而生，因此主旨是应用文的灵魂和生命。在现实工作中，由于所办之事不同，办事的意图不同，因此主旨也不同。应用文的主旨一经确立，就成为文章的中心，全篇文章会因它而有灵魂和生命。</a:t>
            </a:r>
            <a:endParaRPr sz="16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accent1"/>
                </a:solidFill>
                <a:latin typeface="微软雅黑" panose="020B0503020204020204" charset="-122"/>
                <a:ea typeface="微软雅黑" panose="020B0503020204020204" charset="-122"/>
                <a:cs typeface="微软雅黑" panose="020B0503020204020204" charset="-122"/>
              </a:rPr>
              <a:t>2. 主旨对应用文行文产生制约作用</a:t>
            </a:r>
            <a:endParaRPr sz="1600"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写作应用文时，拟定标题、谋篇布局、材料取舍，乃至遣词造句等，都受到主旨的制约，并服务于表现主旨的需要。</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任务三　应用文写作基础</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240155" y="1484630"/>
            <a:ext cx="9463405" cy="3760470"/>
          </a:xfrm>
          <a:prstGeom prst="rect">
            <a:avLst/>
          </a:prstGeom>
        </p:spPr>
        <p:txBody>
          <a:bodyPr wrap="square">
            <a:noAutofit/>
          </a:bodyPr>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（三）对应用文主旨的要求</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 正确</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应用文的主旨正确，是指必须符合国家的法律法规，符合党和国家的路线、方针、政策。应用文的主旨正确，还体现在必须符合客观实际情况，能反映客观事物的本质规律，经得起实践和时间的检验。</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 鲜明</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应用文的主旨不能像文学作品的主题那样含蓄隐晦，而要旗帜鲜明，无论赞成或反对、提倡或禁止、肯定或否定，都要使人一目了然。</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3. 集中</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清代王源说：“宾可多，主无二，文之道也。”就是讲文章主旨要集中。家里的客人再多，主人只能有一个；文章的内容再多，主旨也只能有一个。</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应用文的写作也是如此，应用文是为办事而写，更强调主旨的集中。应用文中许多文种，在写作时都要求一事一文，就是以内容的单一来制约主旨的集中。有些内容比较复杂的文章，如会议报告、工作总结、会议纪要、调查报告等，在构思时，就要通观全局，在更高层次上确立主旨，做到主旨集中。如果主旨分散，就会影响办事的效果。</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任务三　应用文写作基础</a:t>
              </a:r>
              <a:endParaRPr lang="en-US" altLang="zh-CN" sz="2400" dirty="0">
                <a:solidFill>
                  <a:srgbClr val="418783"/>
                </a:solidFill>
                <a:cs typeface="+mn-ea"/>
                <a:sym typeface="+mn-lt"/>
              </a:endParaRPr>
            </a:p>
          </p:txBody>
        </p:sp>
      </p:grpSp>
      <p:grpSp>
        <p:nvGrpSpPr>
          <p:cNvPr id="5" name="组合 4"/>
          <p:cNvGrpSpPr/>
          <p:nvPr>
            <p:custDataLst>
              <p:tags r:id="rId1"/>
            </p:custDataLst>
          </p:nvPr>
        </p:nvGrpSpPr>
        <p:grpSpPr>
          <a:xfrm>
            <a:off x="4757499" y="2819864"/>
            <a:ext cx="1201647" cy="1200087"/>
            <a:chOff x="4279138" y="2281238"/>
            <a:chExt cx="1780310" cy="1778000"/>
          </a:xfrm>
        </p:grpSpPr>
        <p:sp>
          <p:nvSpPr>
            <p:cNvPr id="8" name="对角圆角矩形 7"/>
            <p:cNvSpPr/>
            <p:nvPr>
              <p:custDataLst>
                <p:tags r:id="rId2"/>
              </p:custDataLst>
            </p:nvPr>
          </p:nvSpPr>
          <p:spPr>
            <a:xfrm flipH="1">
              <a:off x="4279138" y="2281238"/>
              <a:ext cx="1780310" cy="1778000"/>
            </a:xfrm>
            <a:prstGeom prst="round2Diag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latin typeface="微软雅黑" panose="020B0503020204020204" charset="-122"/>
                <a:ea typeface="微软雅黑" panose="020B0503020204020204" charset="-122"/>
              </a:endParaRPr>
            </a:p>
          </p:txBody>
        </p:sp>
        <p:sp>
          <p:nvSpPr>
            <p:cNvPr id="6" name="文本框 5"/>
            <p:cNvSpPr txBox="1"/>
            <p:nvPr>
              <p:custDataLst>
                <p:tags r:id="rId3"/>
              </p:custDataLst>
            </p:nvPr>
          </p:nvSpPr>
          <p:spPr>
            <a:xfrm>
              <a:off x="4804736" y="2662407"/>
              <a:ext cx="729112" cy="1058388"/>
            </a:xfrm>
            <a:prstGeom prst="rect">
              <a:avLst/>
            </a:prstGeom>
            <a:noFill/>
          </p:spPr>
          <p:txBody>
            <a:bodyPr wrap="none" rtlCol="0">
              <a:spAutoFit/>
            </a:bodyPr>
            <a:p>
              <a:pPr algn="ctr"/>
              <a:r>
                <a:rPr lang="en-US" altLang="zh-CN" sz="4050" b="1">
                  <a:solidFill>
                    <a:schemeClr val="bg1"/>
                  </a:solidFill>
                  <a:latin typeface="微软雅黑" panose="020B0503020204020204" charset="-122"/>
                  <a:ea typeface="微软雅黑" panose="020B0503020204020204" charset="-122"/>
                </a:rPr>
                <a:t>S</a:t>
              </a:r>
              <a:endParaRPr lang="en-US" altLang="zh-CN" sz="4050" b="1">
                <a:solidFill>
                  <a:schemeClr val="bg1"/>
                </a:solidFill>
                <a:latin typeface="微软雅黑" panose="020B0503020204020204" charset="-122"/>
                <a:ea typeface="微软雅黑" panose="020B0503020204020204" charset="-122"/>
              </a:endParaRPr>
            </a:p>
          </p:txBody>
        </p:sp>
      </p:grpSp>
      <p:grpSp>
        <p:nvGrpSpPr>
          <p:cNvPr id="7" name="组合 6"/>
          <p:cNvGrpSpPr/>
          <p:nvPr>
            <p:custDataLst>
              <p:tags r:id="rId4"/>
            </p:custDataLst>
          </p:nvPr>
        </p:nvGrpSpPr>
        <p:grpSpPr>
          <a:xfrm>
            <a:off x="6008462" y="2819864"/>
            <a:ext cx="1200087" cy="1200087"/>
            <a:chOff x="6132513" y="2281238"/>
            <a:chExt cx="1778000" cy="1778000"/>
          </a:xfrm>
        </p:grpSpPr>
        <p:sp>
          <p:nvSpPr>
            <p:cNvPr id="9" name="对角圆角矩形 8"/>
            <p:cNvSpPr/>
            <p:nvPr>
              <p:custDataLst>
                <p:tags r:id="rId5"/>
              </p:custDataLst>
            </p:nvPr>
          </p:nvSpPr>
          <p:spPr>
            <a:xfrm>
              <a:off x="6132513" y="2281238"/>
              <a:ext cx="1778000" cy="1778000"/>
            </a:xfrm>
            <a:prstGeom prst="round2Diag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latin typeface="微软雅黑" panose="020B0503020204020204" charset="-122"/>
                <a:ea typeface="微软雅黑" panose="020B0503020204020204" charset="-122"/>
              </a:endParaRPr>
            </a:p>
          </p:txBody>
        </p:sp>
        <p:sp>
          <p:nvSpPr>
            <p:cNvPr id="3" name="文本框 2"/>
            <p:cNvSpPr txBox="1"/>
            <p:nvPr>
              <p:custDataLst>
                <p:tags r:id="rId6"/>
              </p:custDataLst>
            </p:nvPr>
          </p:nvSpPr>
          <p:spPr>
            <a:xfrm>
              <a:off x="6475855" y="2662407"/>
              <a:ext cx="1091316" cy="1058388"/>
            </a:xfrm>
            <a:prstGeom prst="rect">
              <a:avLst/>
            </a:prstGeom>
            <a:noFill/>
          </p:spPr>
          <p:txBody>
            <a:bodyPr wrap="none" rtlCol="0">
              <a:spAutoFit/>
            </a:bodyPr>
            <a:p>
              <a:pPr algn="ctr"/>
              <a:r>
                <a:rPr lang="en-US" altLang="zh-CN" sz="4050" b="1">
                  <a:solidFill>
                    <a:schemeClr val="bg1"/>
                  </a:solidFill>
                  <a:latin typeface="微软雅黑" panose="020B0503020204020204" charset="-122"/>
                  <a:ea typeface="微软雅黑" panose="020B0503020204020204" charset="-122"/>
                </a:rPr>
                <a:t>W</a:t>
              </a:r>
              <a:endParaRPr lang="en-US" altLang="zh-CN" sz="4050" b="1">
                <a:solidFill>
                  <a:schemeClr val="bg1"/>
                </a:solidFill>
                <a:latin typeface="微软雅黑" panose="020B0503020204020204" charset="-122"/>
                <a:ea typeface="微软雅黑" panose="020B0503020204020204" charset="-122"/>
              </a:endParaRPr>
            </a:p>
          </p:txBody>
        </p:sp>
      </p:grpSp>
      <p:grpSp>
        <p:nvGrpSpPr>
          <p:cNvPr id="30" name="组合 29"/>
          <p:cNvGrpSpPr/>
          <p:nvPr>
            <p:custDataLst>
              <p:tags r:id="rId7"/>
            </p:custDataLst>
          </p:nvPr>
        </p:nvGrpSpPr>
        <p:grpSpPr>
          <a:xfrm>
            <a:off x="4759085" y="4077814"/>
            <a:ext cx="1200087" cy="1200087"/>
            <a:chOff x="4281488" y="4144963"/>
            <a:chExt cx="1778000" cy="1778000"/>
          </a:xfrm>
        </p:grpSpPr>
        <p:sp>
          <p:nvSpPr>
            <p:cNvPr id="12" name="对角圆角矩形 11"/>
            <p:cNvSpPr/>
            <p:nvPr>
              <p:custDataLst>
                <p:tags r:id="rId8"/>
              </p:custDataLst>
            </p:nvPr>
          </p:nvSpPr>
          <p:spPr>
            <a:xfrm rot="10800000">
              <a:off x="4281488" y="4144963"/>
              <a:ext cx="1778000" cy="1778000"/>
            </a:xfrm>
            <a:prstGeom prst="round2Diag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latin typeface="微软雅黑" panose="020B0503020204020204" charset="-122"/>
                <a:ea typeface="微软雅黑" panose="020B0503020204020204" charset="-122"/>
              </a:endParaRPr>
            </a:p>
          </p:txBody>
        </p:sp>
        <p:sp>
          <p:nvSpPr>
            <p:cNvPr id="14" name="文本框 13"/>
            <p:cNvSpPr txBox="1"/>
            <p:nvPr>
              <p:custDataLst>
                <p:tags r:id="rId9"/>
              </p:custDataLst>
            </p:nvPr>
          </p:nvSpPr>
          <p:spPr>
            <a:xfrm>
              <a:off x="4723142" y="4526132"/>
              <a:ext cx="894691" cy="1058388"/>
            </a:xfrm>
            <a:prstGeom prst="rect">
              <a:avLst/>
            </a:prstGeom>
            <a:noFill/>
          </p:spPr>
          <p:txBody>
            <a:bodyPr wrap="none" rtlCol="0">
              <a:spAutoFit/>
            </a:bodyPr>
            <a:p>
              <a:pPr algn="ctr"/>
              <a:r>
                <a:rPr lang="en-US" altLang="zh-CN" sz="4050" b="1">
                  <a:solidFill>
                    <a:schemeClr val="bg1"/>
                  </a:solidFill>
                  <a:latin typeface="微软雅黑" panose="020B0503020204020204" charset="-122"/>
                  <a:ea typeface="微软雅黑" panose="020B0503020204020204" charset="-122"/>
                </a:rPr>
                <a:t>O</a:t>
              </a:r>
              <a:endParaRPr lang="en-US" altLang="zh-CN" sz="4050" b="1">
                <a:solidFill>
                  <a:schemeClr val="bg1"/>
                </a:solidFill>
                <a:latin typeface="微软雅黑" panose="020B0503020204020204" charset="-122"/>
                <a:ea typeface="微软雅黑" panose="020B0503020204020204" charset="-122"/>
              </a:endParaRPr>
            </a:p>
          </p:txBody>
        </p:sp>
      </p:grpSp>
      <p:grpSp>
        <p:nvGrpSpPr>
          <p:cNvPr id="31" name="组合 30"/>
          <p:cNvGrpSpPr/>
          <p:nvPr>
            <p:custDataLst>
              <p:tags r:id="rId10"/>
            </p:custDataLst>
          </p:nvPr>
        </p:nvGrpSpPr>
        <p:grpSpPr>
          <a:xfrm>
            <a:off x="6008488" y="4077814"/>
            <a:ext cx="1201647" cy="1200087"/>
            <a:chOff x="6132552" y="4144963"/>
            <a:chExt cx="1780310" cy="1778000"/>
          </a:xfrm>
        </p:grpSpPr>
        <p:sp>
          <p:nvSpPr>
            <p:cNvPr id="15" name="对角圆角矩形 14"/>
            <p:cNvSpPr/>
            <p:nvPr>
              <p:custDataLst>
                <p:tags r:id="rId11"/>
              </p:custDataLst>
            </p:nvPr>
          </p:nvSpPr>
          <p:spPr>
            <a:xfrm rot="10800000" flipH="1">
              <a:off x="6132552" y="4144963"/>
              <a:ext cx="1780310" cy="1778000"/>
            </a:xfrm>
            <a:prstGeom prst="round2Diag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latin typeface="微软雅黑" panose="020B0503020204020204" charset="-122"/>
                <a:ea typeface="微软雅黑" panose="020B0503020204020204" charset="-122"/>
              </a:endParaRPr>
            </a:p>
          </p:txBody>
        </p:sp>
        <p:sp>
          <p:nvSpPr>
            <p:cNvPr id="16" name="文本框 15"/>
            <p:cNvSpPr txBox="1"/>
            <p:nvPr>
              <p:custDataLst>
                <p:tags r:id="rId12"/>
              </p:custDataLst>
            </p:nvPr>
          </p:nvSpPr>
          <p:spPr>
            <a:xfrm>
              <a:off x="6648743" y="4526132"/>
              <a:ext cx="747928" cy="1058388"/>
            </a:xfrm>
            <a:prstGeom prst="rect">
              <a:avLst/>
            </a:prstGeom>
            <a:noFill/>
          </p:spPr>
          <p:txBody>
            <a:bodyPr wrap="none" rtlCol="0">
              <a:spAutoFit/>
            </a:bodyPr>
            <a:p>
              <a:pPr algn="ctr"/>
              <a:r>
                <a:rPr lang="en-US" altLang="zh-CN" sz="4050" b="1">
                  <a:solidFill>
                    <a:schemeClr val="bg1"/>
                  </a:solidFill>
                  <a:latin typeface="微软雅黑" panose="020B0503020204020204" charset="-122"/>
                  <a:ea typeface="微软雅黑" panose="020B0503020204020204" charset="-122"/>
                </a:rPr>
                <a:t>T</a:t>
              </a:r>
              <a:endParaRPr lang="en-US" altLang="zh-CN" sz="4050" b="1">
                <a:solidFill>
                  <a:schemeClr val="bg1"/>
                </a:solidFill>
                <a:latin typeface="微软雅黑" panose="020B0503020204020204" charset="-122"/>
                <a:ea typeface="微软雅黑" panose="020B0503020204020204" charset="-122"/>
              </a:endParaRPr>
            </a:p>
          </p:txBody>
        </p:sp>
      </p:grpSp>
      <p:grpSp>
        <p:nvGrpSpPr>
          <p:cNvPr id="17" name="组合 16"/>
          <p:cNvGrpSpPr/>
          <p:nvPr>
            <p:custDataLst>
              <p:tags r:id="rId13"/>
            </p:custDataLst>
          </p:nvPr>
        </p:nvGrpSpPr>
        <p:grpSpPr>
          <a:xfrm>
            <a:off x="1664335" y="2044065"/>
            <a:ext cx="2867025" cy="2152015"/>
            <a:chOff x="8447265" y="1876425"/>
            <a:chExt cx="3595697" cy="3188338"/>
          </a:xfrm>
        </p:grpSpPr>
        <p:sp>
          <p:nvSpPr>
            <p:cNvPr id="18" name="文本框 17"/>
            <p:cNvSpPr txBox="1"/>
            <p:nvPr>
              <p:custDataLst>
                <p:tags r:id="rId14"/>
              </p:custDataLst>
            </p:nvPr>
          </p:nvSpPr>
          <p:spPr>
            <a:xfrm>
              <a:off x="8911074" y="1876425"/>
              <a:ext cx="1835480" cy="499560"/>
            </a:xfrm>
            <a:prstGeom prst="rect">
              <a:avLst/>
            </a:prstGeom>
            <a:noFill/>
          </p:spPr>
          <p:txBody>
            <a:bodyPr wrap="square" rtlCol="0">
              <a:spAutoFit/>
            </a:bodyPr>
            <a:p>
              <a:pPr algn="l"/>
              <a:r>
                <a:rPr lang="zh-CN" altLang="en-US" sz="1600" b="1">
                  <a:solidFill>
                    <a:schemeClr val="accent1"/>
                  </a:solidFill>
                  <a:latin typeface="微软雅黑" panose="020B0503020204020204" charset="-122"/>
                  <a:ea typeface="微软雅黑" panose="020B0503020204020204" charset="-122"/>
                </a:rPr>
                <a:t>1. 标题点旨</a:t>
              </a:r>
              <a:endParaRPr lang="zh-CN" altLang="en-US" sz="1600" b="1">
                <a:solidFill>
                  <a:schemeClr val="accent1"/>
                </a:solidFill>
                <a:latin typeface="微软雅黑" panose="020B0503020204020204" charset="-122"/>
                <a:ea typeface="微软雅黑" panose="020B0503020204020204" charset="-122"/>
              </a:endParaRPr>
            </a:p>
          </p:txBody>
        </p:sp>
        <p:sp>
          <p:nvSpPr>
            <p:cNvPr id="19" name="矩形 18"/>
            <p:cNvSpPr/>
            <p:nvPr>
              <p:custDataLst>
                <p:tags r:id="rId15"/>
              </p:custDataLst>
            </p:nvPr>
          </p:nvSpPr>
          <p:spPr>
            <a:xfrm>
              <a:off x="8447265" y="2444662"/>
              <a:ext cx="3595697" cy="2620101"/>
            </a:xfrm>
            <a:prstGeom prst="rect">
              <a:avLst/>
            </a:prstGeom>
          </p:spPr>
          <p:txBody>
            <a:bodyPr wrap="square">
              <a:spAutoFit/>
            </a:bodyPr>
            <a:p>
              <a:pPr algn="just">
                <a:lnSpc>
                  <a:spcPct val="130000"/>
                </a:lnSpc>
              </a:pPr>
              <a:r>
                <a:rPr lang="en-US" sz="1400" dirty="0">
                  <a:solidFill>
                    <a:schemeClr val="tx1"/>
                  </a:solidFill>
                  <a:latin typeface="微软雅黑" panose="020B0503020204020204" charset="-122"/>
                  <a:ea typeface="微软雅黑" panose="020B0503020204020204" charset="-122"/>
                  <a:cs typeface="+mn-ea"/>
                </a:rPr>
                <a:t>     </a:t>
              </a:r>
              <a:r>
                <a:rPr sz="1400" dirty="0">
                  <a:solidFill>
                    <a:schemeClr val="tx1"/>
                  </a:solidFill>
                  <a:latin typeface="微软雅黑" panose="020B0503020204020204" charset="-122"/>
                  <a:ea typeface="微软雅黑" panose="020B0503020204020204" charset="-122"/>
                  <a:cs typeface="+mn-ea"/>
                </a:rPr>
                <a:t>标题点旨，即在标题中直接点明主旨。例如，《×× 学校关于净化校园环境的通知》，便在标题中概括点明了主旨，人们从标题中就可以看出文章的主要内容。</a:t>
              </a:r>
              <a:endParaRPr sz="1400" dirty="0">
                <a:solidFill>
                  <a:schemeClr val="tx1"/>
                </a:solidFill>
                <a:latin typeface="微软雅黑" panose="020B0503020204020204" charset="-122"/>
                <a:ea typeface="微软雅黑" panose="020B0503020204020204" charset="-122"/>
                <a:cs typeface="+mn-ea"/>
              </a:endParaRPr>
            </a:p>
          </p:txBody>
        </p:sp>
      </p:grpSp>
      <p:grpSp>
        <p:nvGrpSpPr>
          <p:cNvPr id="20" name="组合 19"/>
          <p:cNvGrpSpPr/>
          <p:nvPr>
            <p:custDataLst>
              <p:tags r:id="rId16"/>
            </p:custDataLst>
          </p:nvPr>
        </p:nvGrpSpPr>
        <p:grpSpPr>
          <a:xfrm>
            <a:off x="7609840" y="2242185"/>
            <a:ext cx="3021330" cy="2131060"/>
            <a:chOff x="8911074" y="1876425"/>
            <a:chExt cx="3891106" cy="3157291"/>
          </a:xfrm>
        </p:grpSpPr>
        <p:sp>
          <p:nvSpPr>
            <p:cNvPr id="21" name="文本框 20"/>
            <p:cNvSpPr txBox="1"/>
            <p:nvPr>
              <p:custDataLst>
                <p:tags r:id="rId17"/>
              </p:custDataLst>
            </p:nvPr>
          </p:nvSpPr>
          <p:spPr>
            <a:xfrm>
              <a:off x="9283627" y="1876425"/>
              <a:ext cx="2136533" cy="499559"/>
            </a:xfrm>
            <a:prstGeom prst="rect">
              <a:avLst/>
            </a:prstGeom>
            <a:noFill/>
          </p:spPr>
          <p:txBody>
            <a:bodyPr wrap="square" rtlCol="0">
              <a:spAutoFit/>
            </a:bodyPr>
            <a:p>
              <a:pPr algn="l"/>
              <a:r>
                <a:rPr lang="zh-CN" altLang="en-US" sz="1600" b="1">
                  <a:solidFill>
                    <a:schemeClr val="accent1"/>
                  </a:solidFill>
                  <a:latin typeface="微软雅黑" panose="020B0503020204020204" charset="-122"/>
                  <a:ea typeface="微软雅黑" panose="020B0503020204020204" charset="-122"/>
                </a:rPr>
                <a:t>3. 小标题显旨</a:t>
              </a:r>
              <a:endParaRPr lang="zh-CN" altLang="en-US" sz="1600" b="1">
                <a:solidFill>
                  <a:schemeClr val="accent1"/>
                </a:solidFill>
                <a:latin typeface="微软雅黑" panose="020B0503020204020204" charset="-122"/>
                <a:ea typeface="微软雅黑" panose="020B0503020204020204" charset="-122"/>
              </a:endParaRPr>
            </a:p>
          </p:txBody>
        </p:sp>
        <p:sp>
          <p:nvSpPr>
            <p:cNvPr id="22" name="矩形 21"/>
            <p:cNvSpPr/>
            <p:nvPr>
              <p:custDataLst>
                <p:tags r:id="rId18"/>
              </p:custDataLst>
            </p:nvPr>
          </p:nvSpPr>
          <p:spPr>
            <a:xfrm>
              <a:off x="8911074" y="2444662"/>
              <a:ext cx="3891106" cy="2589054"/>
            </a:xfrm>
            <a:prstGeom prst="rect">
              <a:avLst/>
            </a:prstGeom>
          </p:spPr>
          <p:txBody>
            <a:bodyPr wrap="square">
              <a:spAutoFit/>
            </a:bodyPr>
            <a:p>
              <a:pPr algn="just">
                <a:lnSpc>
                  <a:spcPct val="110000"/>
                </a:lnSpc>
              </a:pPr>
              <a:r>
                <a:rPr lang="en-US" sz="910" dirty="0">
                  <a:solidFill>
                    <a:schemeClr val="tx1"/>
                  </a:solidFill>
                  <a:latin typeface="微软雅黑" panose="020B0503020204020204" charset="-122"/>
                  <a:ea typeface="微软雅黑" panose="020B0503020204020204" charset="-122"/>
                  <a:cs typeface="+mn-ea"/>
                </a:rPr>
                <a:t>   </a:t>
              </a:r>
              <a:r>
                <a:rPr lang="en-US" sz="1400" dirty="0">
                  <a:solidFill>
                    <a:schemeClr val="tx1"/>
                  </a:solidFill>
                  <a:latin typeface="微软雅黑" panose="020B0503020204020204" charset="-122"/>
                  <a:ea typeface="微软雅黑" panose="020B0503020204020204" charset="-122"/>
                  <a:cs typeface="+mn-ea"/>
                </a:rPr>
                <a:t>   </a:t>
              </a:r>
              <a:r>
                <a:rPr sz="1400" dirty="0">
                  <a:solidFill>
                    <a:schemeClr val="tx1"/>
                  </a:solidFill>
                  <a:latin typeface="微软雅黑" panose="020B0503020204020204" charset="-122"/>
                  <a:ea typeface="微软雅黑" panose="020B0503020204020204" charset="-122"/>
                  <a:cs typeface="+mn-ea"/>
                </a:rPr>
                <a:t>小标题显旨，是将文章主旨分解成几个部分，每个部分用一个小标题来显示。各个小标题围绕同一主旨，从不同的角度来阐述。这种表现手法在总结、计划、会议纪要等应用文中得到广泛运用。</a:t>
              </a:r>
              <a:endParaRPr sz="1400" dirty="0">
                <a:solidFill>
                  <a:schemeClr val="tx1"/>
                </a:solidFill>
                <a:latin typeface="微软雅黑" panose="020B0503020204020204" charset="-122"/>
                <a:ea typeface="微软雅黑" panose="020B0503020204020204" charset="-122"/>
                <a:cs typeface="+mn-ea"/>
              </a:endParaRPr>
            </a:p>
          </p:txBody>
        </p:sp>
      </p:grpSp>
      <p:grpSp>
        <p:nvGrpSpPr>
          <p:cNvPr id="23" name="组合 22"/>
          <p:cNvGrpSpPr/>
          <p:nvPr>
            <p:custDataLst>
              <p:tags r:id="rId19"/>
            </p:custDataLst>
          </p:nvPr>
        </p:nvGrpSpPr>
        <p:grpSpPr>
          <a:xfrm>
            <a:off x="1569720" y="4045585"/>
            <a:ext cx="2962275" cy="1766570"/>
            <a:chOff x="8295798" y="1876425"/>
            <a:chExt cx="3748105" cy="2617278"/>
          </a:xfrm>
        </p:grpSpPr>
        <p:sp>
          <p:nvSpPr>
            <p:cNvPr id="24" name="文本框 23"/>
            <p:cNvSpPr txBox="1"/>
            <p:nvPr>
              <p:custDataLst>
                <p:tags r:id="rId20"/>
              </p:custDataLst>
            </p:nvPr>
          </p:nvSpPr>
          <p:spPr>
            <a:xfrm>
              <a:off x="8911074" y="1876425"/>
              <a:ext cx="1835480" cy="499560"/>
            </a:xfrm>
            <a:prstGeom prst="rect">
              <a:avLst/>
            </a:prstGeom>
            <a:noFill/>
          </p:spPr>
          <p:txBody>
            <a:bodyPr wrap="square" rtlCol="0">
              <a:spAutoFit/>
            </a:bodyPr>
            <a:p>
              <a:pPr algn="l"/>
              <a:r>
                <a:rPr lang="zh-CN" altLang="en-US" sz="1600" b="1">
                  <a:solidFill>
                    <a:schemeClr val="accent1"/>
                  </a:solidFill>
                  <a:latin typeface="微软雅黑" panose="020B0503020204020204" charset="-122"/>
                  <a:ea typeface="微软雅黑" panose="020B0503020204020204" charset="-122"/>
                </a:rPr>
                <a:t>2. 开门见山</a:t>
              </a:r>
              <a:endParaRPr lang="zh-CN" altLang="en-US" sz="1600" b="1">
                <a:solidFill>
                  <a:schemeClr val="accent1"/>
                </a:solidFill>
                <a:latin typeface="微软雅黑" panose="020B0503020204020204" charset="-122"/>
                <a:ea typeface="微软雅黑" panose="020B0503020204020204" charset="-122"/>
              </a:endParaRPr>
            </a:p>
          </p:txBody>
        </p:sp>
        <p:sp>
          <p:nvSpPr>
            <p:cNvPr id="25" name="矩形 24"/>
            <p:cNvSpPr/>
            <p:nvPr>
              <p:custDataLst>
                <p:tags r:id="rId21"/>
              </p:custDataLst>
            </p:nvPr>
          </p:nvSpPr>
          <p:spPr>
            <a:xfrm>
              <a:off x="8295798" y="2444662"/>
              <a:ext cx="3748105" cy="2049041"/>
            </a:xfrm>
            <a:prstGeom prst="rect">
              <a:avLst/>
            </a:prstGeom>
          </p:spPr>
          <p:txBody>
            <a:bodyPr wrap="square">
              <a:spAutoFit/>
            </a:bodyPr>
            <a:p>
              <a:pPr algn="just">
                <a:lnSpc>
                  <a:spcPct val="120000"/>
                </a:lnSpc>
              </a:pPr>
              <a:r>
                <a:rPr lang="en-US" sz="1400" dirty="0">
                  <a:solidFill>
                    <a:schemeClr val="tx1"/>
                  </a:solidFill>
                  <a:latin typeface="微软雅黑" panose="020B0503020204020204" charset="-122"/>
                  <a:ea typeface="微软雅黑" panose="020B0503020204020204" charset="-122"/>
                  <a:cs typeface="+mn-ea"/>
                </a:rPr>
                <a:t>     </a:t>
              </a:r>
              <a:r>
                <a:rPr sz="1400" dirty="0">
                  <a:solidFill>
                    <a:schemeClr val="tx1"/>
                  </a:solidFill>
                  <a:latin typeface="微软雅黑" panose="020B0503020204020204" charset="-122"/>
                  <a:ea typeface="微软雅黑" panose="020B0503020204020204" charset="-122"/>
                  <a:cs typeface="+mn-ea"/>
                </a:rPr>
                <a:t>在正文开头用主旨句托出写作主旨，是一种开门见山表明主旨的方法。通知、通报、通告、报告、意见以及规章等常用此方法。</a:t>
              </a:r>
              <a:endParaRPr sz="1400" dirty="0">
                <a:solidFill>
                  <a:schemeClr val="tx1"/>
                </a:solidFill>
                <a:latin typeface="微软雅黑" panose="020B0503020204020204" charset="-122"/>
                <a:ea typeface="微软雅黑" panose="020B0503020204020204" charset="-122"/>
                <a:cs typeface="+mn-ea"/>
              </a:endParaRPr>
            </a:p>
          </p:txBody>
        </p:sp>
      </p:grpSp>
      <p:grpSp>
        <p:nvGrpSpPr>
          <p:cNvPr id="29" name="组合 28"/>
          <p:cNvGrpSpPr/>
          <p:nvPr>
            <p:custDataLst>
              <p:tags r:id="rId22"/>
            </p:custDataLst>
          </p:nvPr>
        </p:nvGrpSpPr>
        <p:grpSpPr>
          <a:xfrm>
            <a:off x="7670165" y="4284980"/>
            <a:ext cx="2961005" cy="1549400"/>
            <a:chOff x="8911074" y="1876425"/>
            <a:chExt cx="3949434" cy="2295528"/>
          </a:xfrm>
        </p:grpSpPr>
        <p:sp>
          <p:nvSpPr>
            <p:cNvPr id="32" name="文本框 31"/>
            <p:cNvSpPr txBox="1"/>
            <p:nvPr>
              <p:custDataLst>
                <p:tags r:id="rId23"/>
              </p:custDataLst>
            </p:nvPr>
          </p:nvSpPr>
          <p:spPr>
            <a:xfrm>
              <a:off x="9228120" y="1876425"/>
              <a:ext cx="1835480" cy="499560"/>
            </a:xfrm>
            <a:prstGeom prst="rect">
              <a:avLst/>
            </a:prstGeom>
            <a:noFill/>
          </p:spPr>
          <p:txBody>
            <a:bodyPr wrap="square" rtlCol="0">
              <a:spAutoFit/>
            </a:bodyPr>
            <a:p>
              <a:pPr algn="l"/>
              <a:r>
                <a:rPr lang="zh-CN" altLang="en-US" sz="1600" b="1">
                  <a:solidFill>
                    <a:schemeClr val="accent1"/>
                  </a:solidFill>
                  <a:latin typeface="微软雅黑" panose="020B0503020204020204" charset="-122"/>
                  <a:ea typeface="微软雅黑" panose="020B0503020204020204" charset="-122"/>
                </a:rPr>
                <a:t>4. 篇末点旨</a:t>
              </a:r>
              <a:endParaRPr lang="zh-CN" altLang="en-US" sz="1600" b="1">
                <a:solidFill>
                  <a:schemeClr val="accent1"/>
                </a:solidFill>
                <a:latin typeface="微软雅黑" panose="020B0503020204020204" charset="-122"/>
                <a:ea typeface="微软雅黑" panose="020B0503020204020204" charset="-122"/>
              </a:endParaRPr>
            </a:p>
          </p:txBody>
        </p:sp>
        <p:sp>
          <p:nvSpPr>
            <p:cNvPr id="33" name="矩形 32"/>
            <p:cNvSpPr/>
            <p:nvPr>
              <p:custDataLst>
                <p:tags r:id="rId24"/>
              </p:custDataLst>
            </p:nvPr>
          </p:nvSpPr>
          <p:spPr>
            <a:xfrm>
              <a:off x="8911074" y="2505814"/>
              <a:ext cx="3949434" cy="1666139"/>
            </a:xfrm>
            <a:prstGeom prst="rect">
              <a:avLst/>
            </a:prstGeom>
          </p:spPr>
          <p:txBody>
            <a:bodyPr wrap="square">
              <a:spAutoFit/>
            </a:bodyPr>
            <a:p>
              <a:pPr algn="just">
                <a:lnSpc>
                  <a:spcPct val="120000"/>
                </a:lnSpc>
              </a:pPr>
              <a:r>
                <a:rPr lang="en-US" sz="910" dirty="0">
                  <a:solidFill>
                    <a:schemeClr val="tx1"/>
                  </a:solidFill>
                  <a:latin typeface="微软雅黑" panose="020B0503020204020204" charset="-122"/>
                  <a:ea typeface="微软雅黑" panose="020B0503020204020204" charset="-122"/>
                  <a:cs typeface="+mn-ea"/>
                </a:rPr>
                <a:t>     </a:t>
              </a:r>
              <a:r>
                <a:rPr lang="en-US" sz="1400" dirty="0">
                  <a:solidFill>
                    <a:schemeClr val="tx1"/>
                  </a:solidFill>
                  <a:latin typeface="微软雅黑" panose="020B0503020204020204" charset="-122"/>
                  <a:ea typeface="微软雅黑" panose="020B0503020204020204" charset="-122"/>
                  <a:cs typeface="+mn-ea"/>
                </a:rPr>
                <a:t> </a:t>
              </a:r>
              <a:r>
                <a:rPr sz="1400" dirty="0">
                  <a:solidFill>
                    <a:schemeClr val="tx1"/>
                  </a:solidFill>
                  <a:latin typeface="微软雅黑" panose="020B0503020204020204" charset="-122"/>
                  <a:ea typeface="微软雅黑" panose="020B0503020204020204" charset="-122"/>
                  <a:cs typeface="+mn-ea"/>
                </a:rPr>
                <a:t>篇末点旨，即在应用文正文的结尾处点明主旨。这种做法有助于强化文章的中心思想，前后照应。</a:t>
              </a:r>
              <a:endParaRPr sz="1400" dirty="0">
                <a:solidFill>
                  <a:schemeClr val="tx1"/>
                </a:solidFill>
                <a:latin typeface="微软雅黑" panose="020B0503020204020204" charset="-122"/>
                <a:ea typeface="微软雅黑" panose="020B0503020204020204" charset="-122"/>
                <a:cs typeface="+mn-ea"/>
              </a:endParaRPr>
            </a:p>
          </p:txBody>
        </p:sp>
      </p:grpSp>
      <p:sp>
        <p:nvSpPr>
          <p:cNvPr id="26" name="矩形 25"/>
          <p:cNvSpPr/>
          <p:nvPr>
            <p:custDataLst>
              <p:tags r:id="rId25"/>
            </p:custDataLst>
          </p:nvPr>
        </p:nvSpPr>
        <p:spPr>
          <a:xfrm>
            <a:off x="4329567" y="1571332"/>
            <a:ext cx="3154680" cy="368300"/>
          </a:xfrm>
          <a:prstGeom prst="rect">
            <a:avLst/>
          </a:prstGeom>
        </p:spPr>
        <p:txBody>
          <a:bodyPr wrap="none">
            <a:spAutoFit/>
          </a:bodyPr>
          <a:p>
            <a:pPr algn="r"/>
            <a:r>
              <a:rPr lang="zh-CN" altLang="en-US" b="1">
                <a:solidFill>
                  <a:schemeClr val="accent1"/>
                </a:solidFill>
                <a:latin typeface="微软雅黑" panose="020B0503020204020204" charset="-122"/>
                <a:ea typeface="微软雅黑" panose="020B0503020204020204" charset="-122"/>
              </a:rPr>
              <a:t>（四）表现应用文主旨的方法</a:t>
            </a:r>
            <a:endParaRPr lang="zh-CN" altLang="en-US" b="1">
              <a:solidFill>
                <a:schemeClr val="accent1"/>
              </a:solidFill>
              <a:latin typeface="微软雅黑" panose="020B0503020204020204" charset="-122"/>
              <a:ea typeface="微软雅黑" panose="020B0503020204020204" charset="-122"/>
            </a:endParaRPr>
          </a:p>
        </p:txBody>
      </p:sp>
    </p:spTree>
    <p:custDataLst>
      <p:tags r:id="rId2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par>
                          <p:cTn id="11" fill="hold">
                            <p:stCondLst>
                              <p:cond delay="500"/>
                            </p:stCondLst>
                            <p:childTnLst>
                              <p:par>
                                <p:cTn id="12" presetID="49" presetClass="entr" presetSubtype="0" decel="10000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 calcmode="lin" valueType="num">
                                      <p:cBhvr>
                                        <p:cTn id="16" dur="500" fill="hold"/>
                                        <p:tgtEl>
                                          <p:spTgt spid="7"/>
                                        </p:tgtEl>
                                        <p:attrNameLst>
                                          <p:attrName>style.rotation</p:attrName>
                                        </p:attrNameLst>
                                      </p:cBhvr>
                                      <p:tavLst>
                                        <p:tav tm="0">
                                          <p:val>
                                            <p:fltVal val="360"/>
                                          </p:val>
                                        </p:tav>
                                        <p:tav tm="100000">
                                          <p:val>
                                            <p:fltVal val="0"/>
                                          </p:val>
                                        </p:tav>
                                      </p:tavLst>
                                    </p:anim>
                                    <p:animEffect transition="in" filter="fade">
                                      <p:cBhvr>
                                        <p:cTn id="17" dur="500"/>
                                        <p:tgtEl>
                                          <p:spTgt spid="7"/>
                                        </p:tgtEl>
                                      </p:cBhvr>
                                    </p:animEffect>
                                  </p:childTnLst>
                                </p:cTn>
                              </p:par>
                            </p:childTnLst>
                          </p:cTn>
                        </p:par>
                        <p:par>
                          <p:cTn id="18" fill="hold">
                            <p:stCondLst>
                              <p:cond delay="1000"/>
                            </p:stCondLst>
                            <p:childTnLst>
                              <p:par>
                                <p:cTn id="19" presetID="49" presetClass="entr" presetSubtype="0" decel="100000" fill="hold" nodeType="after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p:cTn id="21" dur="500" fill="hold"/>
                                        <p:tgtEl>
                                          <p:spTgt spid="31"/>
                                        </p:tgtEl>
                                        <p:attrNameLst>
                                          <p:attrName>ppt_w</p:attrName>
                                        </p:attrNameLst>
                                      </p:cBhvr>
                                      <p:tavLst>
                                        <p:tav tm="0">
                                          <p:val>
                                            <p:fltVal val="0"/>
                                          </p:val>
                                        </p:tav>
                                        <p:tav tm="100000">
                                          <p:val>
                                            <p:strVal val="#ppt_w"/>
                                          </p:val>
                                        </p:tav>
                                      </p:tavLst>
                                    </p:anim>
                                    <p:anim calcmode="lin" valueType="num">
                                      <p:cBhvr>
                                        <p:cTn id="22" dur="500" fill="hold"/>
                                        <p:tgtEl>
                                          <p:spTgt spid="31"/>
                                        </p:tgtEl>
                                        <p:attrNameLst>
                                          <p:attrName>ppt_h</p:attrName>
                                        </p:attrNameLst>
                                      </p:cBhvr>
                                      <p:tavLst>
                                        <p:tav tm="0">
                                          <p:val>
                                            <p:fltVal val="0"/>
                                          </p:val>
                                        </p:tav>
                                        <p:tav tm="100000">
                                          <p:val>
                                            <p:strVal val="#ppt_h"/>
                                          </p:val>
                                        </p:tav>
                                      </p:tavLst>
                                    </p:anim>
                                    <p:anim calcmode="lin" valueType="num">
                                      <p:cBhvr>
                                        <p:cTn id="23" dur="500" fill="hold"/>
                                        <p:tgtEl>
                                          <p:spTgt spid="31"/>
                                        </p:tgtEl>
                                        <p:attrNameLst>
                                          <p:attrName>style.rotation</p:attrName>
                                        </p:attrNameLst>
                                      </p:cBhvr>
                                      <p:tavLst>
                                        <p:tav tm="0">
                                          <p:val>
                                            <p:fltVal val="360"/>
                                          </p:val>
                                        </p:tav>
                                        <p:tav tm="100000">
                                          <p:val>
                                            <p:fltVal val="0"/>
                                          </p:val>
                                        </p:tav>
                                      </p:tavLst>
                                    </p:anim>
                                    <p:animEffect transition="in" filter="fade">
                                      <p:cBhvr>
                                        <p:cTn id="24" dur="500"/>
                                        <p:tgtEl>
                                          <p:spTgt spid="31"/>
                                        </p:tgtEl>
                                      </p:cBhvr>
                                    </p:animEffect>
                                  </p:childTnLst>
                                </p:cTn>
                              </p:par>
                            </p:childTnLst>
                          </p:cTn>
                        </p:par>
                        <p:par>
                          <p:cTn id="25" fill="hold">
                            <p:stCondLst>
                              <p:cond delay="1500"/>
                            </p:stCondLst>
                            <p:childTnLst>
                              <p:par>
                                <p:cTn id="26" presetID="49" presetClass="entr" presetSubtype="0" decel="100000" fill="hold" nodeType="after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p:cTn id="28" dur="500" fill="hold"/>
                                        <p:tgtEl>
                                          <p:spTgt spid="30"/>
                                        </p:tgtEl>
                                        <p:attrNameLst>
                                          <p:attrName>ppt_w</p:attrName>
                                        </p:attrNameLst>
                                      </p:cBhvr>
                                      <p:tavLst>
                                        <p:tav tm="0">
                                          <p:val>
                                            <p:fltVal val="0"/>
                                          </p:val>
                                        </p:tav>
                                        <p:tav tm="100000">
                                          <p:val>
                                            <p:strVal val="#ppt_w"/>
                                          </p:val>
                                        </p:tav>
                                      </p:tavLst>
                                    </p:anim>
                                    <p:anim calcmode="lin" valueType="num">
                                      <p:cBhvr>
                                        <p:cTn id="29" dur="500" fill="hold"/>
                                        <p:tgtEl>
                                          <p:spTgt spid="30"/>
                                        </p:tgtEl>
                                        <p:attrNameLst>
                                          <p:attrName>ppt_h</p:attrName>
                                        </p:attrNameLst>
                                      </p:cBhvr>
                                      <p:tavLst>
                                        <p:tav tm="0">
                                          <p:val>
                                            <p:fltVal val="0"/>
                                          </p:val>
                                        </p:tav>
                                        <p:tav tm="100000">
                                          <p:val>
                                            <p:strVal val="#ppt_h"/>
                                          </p:val>
                                        </p:tav>
                                      </p:tavLst>
                                    </p:anim>
                                    <p:anim calcmode="lin" valueType="num">
                                      <p:cBhvr>
                                        <p:cTn id="30" dur="500" fill="hold"/>
                                        <p:tgtEl>
                                          <p:spTgt spid="30"/>
                                        </p:tgtEl>
                                        <p:attrNameLst>
                                          <p:attrName>style.rotation</p:attrName>
                                        </p:attrNameLst>
                                      </p:cBhvr>
                                      <p:tavLst>
                                        <p:tav tm="0">
                                          <p:val>
                                            <p:fltVal val="360"/>
                                          </p:val>
                                        </p:tav>
                                        <p:tav tm="100000">
                                          <p:val>
                                            <p:fltVal val="0"/>
                                          </p:val>
                                        </p:tav>
                                      </p:tavLst>
                                    </p:anim>
                                    <p:animEffect transition="in" filter="fade">
                                      <p:cBhvr>
                                        <p:cTn id="31" dur="500"/>
                                        <p:tgtEl>
                                          <p:spTgt spid="30"/>
                                        </p:tgtEl>
                                      </p:cBhvr>
                                    </p:animEffect>
                                  </p:childTnLst>
                                </p:cTn>
                              </p:par>
                            </p:childTnLst>
                          </p:cTn>
                        </p:par>
                        <p:par>
                          <p:cTn id="32" fill="hold">
                            <p:stCondLst>
                              <p:cond delay="2000"/>
                            </p:stCondLst>
                            <p:childTnLst>
                              <p:par>
                                <p:cTn id="33" presetID="42" presetClass="entr" presetSubtype="0"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750"/>
                                        <p:tgtEl>
                                          <p:spTgt spid="20"/>
                                        </p:tgtEl>
                                      </p:cBhvr>
                                    </p:animEffect>
                                    <p:anim calcmode="lin" valueType="num">
                                      <p:cBhvr>
                                        <p:cTn id="36" dur="750" fill="hold"/>
                                        <p:tgtEl>
                                          <p:spTgt spid="20"/>
                                        </p:tgtEl>
                                        <p:attrNameLst>
                                          <p:attrName>ppt_x</p:attrName>
                                        </p:attrNameLst>
                                      </p:cBhvr>
                                      <p:tavLst>
                                        <p:tav tm="0">
                                          <p:val>
                                            <p:strVal val="#ppt_x"/>
                                          </p:val>
                                        </p:tav>
                                        <p:tav tm="100000">
                                          <p:val>
                                            <p:strVal val="#ppt_x"/>
                                          </p:val>
                                        </p:tav>
                                      </p:tavLst>
                                    </p:anim>
                                    <p:anim calcmode="lin" valueType="num">
                                      <p:cBhvr>
                                        <p:cTn id="37" dur="750" fill="hold"/>
                                        <p:tgtEl>
                                          <p:spTgt spid="20"/>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47" presetClass="entr" presetSubtype="0" fill="hold"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750"/>
                                        <p:tgtEl>
                                          <p:spTgt spid="29"/>
                                        </p:tgtEl>
                                      </p:cBhvr>
                                    </p:animEffect>
                                    <p:anim calcmode="lin" valueType="num">
                                      <p:cBhvr>
                                        <p:cTn id="42" dur="750" fill="hold"/>
                                        <p:tgtEl>
                                          <p:spTgt spid="29"/>
                                        </p:tgtEl>
                                        <p:attrNameLst>
                                          <p:attrName>ppt_x</p:attrName>
                                        </p:attrNameLst>
                                      </p:cBhvr>
                                      <p:tavLst>
                                        <p:tav tm="0">
                                          <p:val>
                                            <p:strVal val="#ppt_x"/>
                                          </p:val>
                                        </p:tav>
                                        <p:tav tm="100000">
                                          <p:val>
                                            <p:strVal val="#ppt_x"/>
                                          </p:val>
                                        </p:tav>
                                      </p:tavLst>
                                    </p:anim>
                                    <p:anim calcmode="lin" valueType="num">
                                      <p:cBhvr>
                                        <p:cTn id="43" dur="750" fill="hold"/>
                                        <p:tgtEl>
                                          <p:spTgt spid="29"/>
                                        </p:tgtEl>
                                        <p:attrNameLst>
                                          <p:attrName>ppt_y</p:attrName>
                                        </p:attrNameLst>
                                      </p:cBhvr>
                                      <p:tavLst>
                                        <p:tav tm="0">
                                          <p:val>
                                            <p:strVal val="#ppt_y-.1"/>
                                          </p:val>
                                        </p:tav>
                                        <p:tav tm="100000">
                                          <p:val>
                                            <p:strVal val="#ppt_y"/>
                                          </p:val>
                                        </p:tav>
                                      </p:tavLst>
                                    </p:anim>
                                  </p:childTnLst>
                                </p:cTn>
                              </p:par>
                            </p:childTnLst>
                          </p:cTn>
                        </p:par>
                        <p:par>
                          <p:cTn id="44" fill="hold">
                            <p:stCondLst>
                              <p:cond delay="4000"/>
                            </p:stCondLst>
                            <p:childTnLst>
                              <p:par>
                                <p:cTn id="45" presetID="47" presetClass="entr" presetSubtype="0" fill="hold"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750"/>
                                        <p:tgtEl>
                                          <p:spTgt spid="23"/>
                                        </p:tgtEl>
                                      </p:cBhvr>
                                    </p:animEffect>
                                    <p:anim calcmode="lin" valueType="num">
                                      <p:cBhvr>
                                        <p:cTn id="48" dur="750" fill="hold"/>
                                        <p:tgtEl>
                                          <p:spTgt spid="23"/>
                                        </p:tgtEl>
                                        <p:attrNameLst>
                                          <p:attrName>ppt_x</p:attrName>
                                        </p:attrNameLst>
                                      </p:cBhvr>
                                      <p:tavLst>
                                        <p:tav tm="0">
                                          <p:val>
                                            <p:strVal val="#ppt_x"/>
                                          </p:val>
                                        </p:tav>
                                        <p:tav tm="100000">
                                          <p:val>
                                            <p:strVal val="#ppt_x"/>
                                          </p:val>
                                        </p:tav>
                                      </p:tavLst>
                                    </p:anim>
                                    <p:anim calcmode="lin" valueType="num">
                                      <p:cBhvr>
                                        <p:cTn id="49" dur="750" fill="hold"/>
                                        <p:tgtEl>
                                          <p:spTgt spid="23"/>
                                        </p:tgtEl>
                                        <p:attrNameLst>
                                          <p:attrName>ppt_y</p:attrName>
                                        </p:attrNameLst>
                                      </p:cBhvr>
                                      <p:tavLst>
                                        <p:tav tm="0">
                                          <p:val>
                                            <p:strVal val="#ppt_y-.1"/>
                                          </p:val>
                                        </p:tav>
                                        <p:tav tm="100000">
                                          <p:val>
                                            <p:strVal val="#ppt_y"/>
                                          </p:val>
                                        </p:tav>
                                      </p:tavLst>
                                    </p:anim>
                                  </p:childTnLst>
                                </p:cTn>
                              </p:par>
                            </p:childTnLst>
                          </p:cTn>
                        </p:par>
                        <p:par>
                          <p:cTn id="50" fill="hold">
                            <p:stCondLst>
                              <p:cond delay="5000"/>
                            </p:stCondLst>
                            <p:childTnLst>
                              <p:par>
                                <p:cTn id="51" presetID="42" presetClass="entr" presetSubtype="0" fill="hold"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750"/>
                                        <p:tgtEl>
                                          <p:spTgt spid="17"/>
                                        </p:tgtEl>
                                      </p:cBhvr>
                                    </p:animEffect>
                                    <p:anim calcmode="lin" valueType="num">
                                      <p:cBhvr>
                                        <p:cTn id="54" dur="750" fill="hold"/>
                                        <p:tgtEl>
                                          <p:spTgt spid="17"/>
                                        </p:tgtEl>
                                        <p:attrNameLst>
                                          <p:attrName>ppt_x</p:attrName>
                                        </p:attrNameLst>
                                      </p:cBhvr>
                                      <p:tavLst>
                                        <p:tav tm="0">
                                          <p:val>
                                            <p:strVal val="#ppt_x"/>
                                          </p:val>
                                        </p:tav>
                                        <p:tav tm="100000">
                                          <p:val>
                                            <p:strVal val="#ppt_x"/>
                                          </p:val>
                                        </p:tav>
                                      </p:tavLst>
                                    </p:anim>
                                    <p:anim calcmode="lin" valueType="num">
                                      <p:cBhvr>
                                        <p:cTn id="55" dur="750" fill="hold"/>
                                        <p:tgtEl>
                                          <p:spTgt spid="17"/>
                                        </p:tgtEl>
                                        <p:attrNameLst>
                                          <p:attrName>ppt_y</p:attrName>
                                        </p:attrNameLst>
                                      </p:cBhvr>
                                      <p:tavLst>
                                        <p:tav tm="0">
                                          <p:val>
                                            <p:strVal val="#ppt_y+.1"/>
                                          </p:val>
                                        </p:tav>
                                        <p:tav tm="100000">
                                          <p:val>
                                            <p:strVal val="#ppt_y"/>
                                          </p:val>
                                        </p:tav>
                                      </p:tavLst>
                                    </p:anim>
                                  </p:childTnLst>
                                </p:cTn>
                              </p:par>
                            </p:childTnLst>
                          </p:cTn>
                        </p:par>
                        <p:par>
                          <p:cTn id="56" fill="hold">
                            <p:stCondLst>
                              <p:cond delay="6000"/>
                            </p:stCondLst>
                            <p:childTnLst>
                              <p:par>
                                <p:cTn id="57" presetID="53" presetClass="entr" presetSubtype="16" fill="hold" grpId="1" nodeType="afterEffect">
                                  <p:stCondLst>
                                    <p:cond delay="0"/>
                                  </p:stCondLst>
                                  <p:childTnLst>
                                    <p:set>
                                      <p:cBhvr>
                                        <p:cTn id="58" dur="1" fill="hold">
                                          <p:stCondLst>
                                            <p:cond delay="0"/>
                                          </p:stCondLst>
                                        </p:cTn>
                                        <p:tgtEl>
                                          <p:spTgt spid="26"/>
                                        </p:tgtEl>
                                        <p:attrNameLst>
                                          <p:attrName>style.visibility</p:attrName>
                                        </p:attrNameLst>
                                      </p:cBhvr>
                                      <p:to>
                                        <p:strVal val="visible"/>
                                      </p:to>
                                    </p:set>
                                    <p:anim calcmode="lin" valueType="num">
                                      <p:cBhvr>
                                        <p:cTn id="59" dur="500" fill="hold"/>
                                        <p:tgtEl>
                                          <p:spTgt spid="26"/>
                                        </p:tgtEl>
                                        <p:attrNameLst>
                                          <p:attrName>ppt_w</p:attrName>
                                        </p:attrNameLst>
                                      </p:cBhvr>
                                      <p:tavLst>
                                        <p:tav tm="0">
                                          <p:val>
                                            <p:fltVal val="0"/>
                                          </p:val>
                                        </p:tav>
                                        <p:tav tm="100000">
                                          <p:val>
                                            <p:strVal val="#ppt_w"/>
                                          </p:val>
                                        </p:tav>
                                      </p:tavLst>
                                    </p:anim>
                                    <p:anim calcmode="lin" valueType="num">
                                      <p:cBhvr>
                                        <p:cTn id="60" dur="500" fill="hold"/>
                                        <p:tgtEl>
                                          <p:spTgt spid="26"/>
                                        </p:tgtEl>
                                        <p:attrNameLst>
                                          <p:attrName>ppt_h</p:attrName>
                                        </p:attrNameLst>
                                      </p:cBhvr>
                                      <p:tavLst>
                                        <p:tav tm="0">
                                          <p:val>
                                            <p:fltVal val="0"/>
                                          </p:val>
                                        </p:tav>
                                        <p:tav tm="100000">
                                          <p:val>
                                            <p:strVal val="#ppt_h"/>
                                          </p:val>
                                        </p:tav>
                                      </p:tavLst>
                                    </p:anim>
                                    <p:animEffect transition="in" filter="fade">
                                      <p:cBhvr>
                                        <p:cTn id="6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任务三　应用文写作基础</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335405" y="1814830"/>
            <a:ext cx="4933950" cy="3760470"/>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二、应用文的材料</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accent1"/>
                </a:solidFill>
                <a:latin typeface="微软雅黑" panose="020B0503020204020204" charset="-122"/>
                <a:ea typeface="微软雅黑" panose="020B0503020204020204" charset="-122"/>
                <a:cs typeface="微软雅黑" panose="020B0503020204020204" charset="-122"/>
              </a:rPr>
              <a:t>（一）应用文材料的含义</a:t>
            </a:r>
            <a:endParaRPr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应用文的材料是指作者为了说明主旨，搜集到的理论和事实：一是事实材料，包括具体事例、数据统计、现实情况、人物和事件等；二是理论材料，包括名人名言、公式定理、党的方针政策、法律法规、上级指示精神等。一篇应用文的质量如何，常常取决于作者所掌握和使用的材料。如果说主旨是应用文的灵魂，那么材料就是应用文的血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2"/>
            </p:custDataLst>
          </p:nvPr>
        </p:nvPicPr>
        <p:blipFill rotWithShape="1">
          <a:blip r:embed="rId3">
            <a:extLst>
              <a:ext uri="{28A0092B-C50C-407E-A947-70E740481C1C}">
                <a14:useLocalDpi xmlns:a14="http://schemas.microsoft.com/office/drawing/2010/main" val="0"/>
              </a:ext>
            </a:extLst>
          </a:blip>
          <a:srcRect l="23333" t="10000" r="23333" b="10000"/>
          <a:stretch>
            <a:fillRect/>
          </a:stretch>
        </p:blipFill>
        <p:spPr>
          <a:xfrm>
            <a:off x="6812770" y="1737995"/>
            <a:ext cx="3913505" cy="391350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1528445" y="2259965"/>
            <a:ext cx="2171065" cy="647700"/>
          </a:xfrm>
          <a:prstGeom prst="roundRect">
            <a:avLst/>
          </a:prstGeom>
          <a:solidFill>
            <a:srgbClr val="418783"/>
          </a:solidFill>
        </p:spPr>
        <p:txBody>
          <a:bodyPr wrap="square" rtlCol="0" anchor="ctr" anchorCtr="0">
            <a:noAutofit/>
          </a:bodyPr>
          <a:lstStyle/>
          <a:p>
            <a:pPr indent="0" algn="just" fontAlgn="auto">
              <a:lnSpc>
                <a:spcPct val="100000"/>
              </a:lnSpc>
              <a:spcBef>
                <a:spcPts val="0"/>
              </a:spcBef>
              <a:spcAft>
                <a:spcPts val="0"/>
              </a:spcAft>
              <a:buFont typeface="Arial" panose="020B0604020202020204" pitchFamily="34" charset="0"/>
              <a:buNone/>
            </a:pPr>
            <a:r>
              <a:rPr lang="zh-CN" altLang="en-US" dirty="0">
                <a:solidFill>
                  <a:schemeClr val="bg1"/>
                </a:solidFill>
                <a:cs typeface="+mn-ea"/>
                <a:sym typeface="+mn-lt"/>
              </a:rPr>
              <a:t>1. 认真观察</a:t>
            </a:r>
            <a:endParaRPr lang="zh-CN" altLang="en-US" dirty="0">
              <a:solidFill>
                <a:schemeClr val="bg1"/>
              </a:solidFill>
              <a:cs typeface="+mn-ea"/>
              <a:sym typeface="+mn-lt"/>
            </a:endParaRPr>
          </a:p>
        </p:txBody>
      </p:sp>
      <p:sp>
        <p:nvSpPr>
          <p:cNvPr id="7" name="文本框 6"/>
          <p:cNvSpPr txBox="1"/>
          <p:nvPr>
            <p:custDataLst>
              <p:tags r:id="rId2"/>
            </p:custDataLst>
          </p:nvPr>
        </p:nvSpPr>
        <p:spPr>
          <a:xfrm>
            <a:off x="1529715" y="3282633"/>
            <a:ext cx="2171065" cy="647700"/>
          </a:xfrm>
          <a:prstGeom prst="roundRect">
            <a:avLst/>
          </a:prstGeom>
          <a:solidFill>
            <a:schemeClr val="accent2"/>
          </a:solidFill>
        </p:spPr>
        <p:txBody>
          <a:bodyPr wrap="square" rtlCol="0" anchor="ctr" anchorCtr="0">
            <a:noAutofit/>
          </a:bodyPr>
          <a:lstStyle/>
          <a:p>
            <a:pPr indent="0" algn="just" fontAlgn="auto">
              <a:lnSpc>
                <a:spcPct val="100000"/>
              </a:lnSpc>
              <a:spcBef>
                <a:spcPts val="0"/>
              </a:spcBef>
              <a:spcAft>
                <a:spcPts val="0"/>
              </a:spcAft>
              <a:buFont typeface="Arial" panose="020B0604020202020204" pitchFamily="34" charset="0"/>
              <a:buNone/>
            </a:pPr>
            <a:r>
              <a:rPr lang="zh-CN" altLang="en-US" dirty="0">
                <a:solidFill>
                  <a:schemeClr val="bg1"/>
                </a:solidFill>
                <a:cs typeface="+mn-ea"/>
                <a:sym typeface="+mn-lt"/>
              </a:rPr>
              <a:t>2. 实地调查</a:t>
            </a:r>
            <a:endParaRPr lang="zh-CN" altLang="en-US" dirty="0">
              <a:solidFill>
                <a:schemeClr val="bg1"/>
              </a:solidFill>
              <a:cs typeface="+mn-ea"/>
              <a:sym typeface="+mn-lt"/>
            </a:endParaRPr>
          </a:p>
        </p:txBody>
      </p:sp>
      <p:cxnSp>
        <p:nvCxnSpPr>
          <p:cNvPr id="9" name="直接连接符 8"/>
          <p:cNvCxnSpPr/>
          <p:nvPr/>
        </p:nvCxnSpPr>
        <p:spPr>
          <a:xfrm>
            <a:off x="1517015" y="5283200"/>
            <a:ext cx="8842375" cy="0"/>
          </a:xfrm>
          <a:prstGeom prst="line">
            <a:avLst/>
          </a:prstGeom>
          <a:ln>
            <a:solidFill>
              <a:srgbClr val="418783"/>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任务三　应用文写作基础</a:t>
              </a:r>
              <a:endParaRPr lang="en-US" altLang="zh-CN" sz="2400" dirty="0">
                <a:solidFill>
                  <a:srgbClr val="418783"/>
                </a:solidFill>
                <a:cs typeface="+mn-ea"/>
                <a:sym typeface="+mn-lt"/>
              </a:endParaRPr>
            </a:p>
          </p:txBody>
        </p:sp>
      </p:grpSp>
      <p:sp>
        <p:nvSpPr>
          <p:cNvPr id="13" name="矩形 12"/>
          <p:cNvSpPr/>
          <p:nvPr>
            <p:custDataLst>
              <p:tags r:id="rId3"/>
            </p:custDataLst>
          </p:nvPr>
        </p:nvSpPr>
        <p:spPr>
          <a:xfrm>
            <a:off x="4453392" y="1571332"/>
            <a:ext cx="2697480" cy="368300"/>
          </a:xfrm>
          <a:prstGeom prst="rect">
            <a:avLst/>
          </a:prstGeom>
        </p:spPr>
        <p:txBody>
          <a:bodyPr wrap="none">
            <a:spAutoFit/>
          </a:bodyPr>
          <a:p>
            <a:pPr algn="r"/>
            <a:r>
              <a:rPr lang="zh-CN" altLang="en-US" b="1">
                <a:solidFill>
                  <a:schemeClr val="accent1"/>
                </a:solidFill>
                <a:latin typeface="微软雅黑" panose="020B0503020204020204" charset="-122"/>
                <a:ea typeface="微软雅黑" panose="020B0503020204020204" charset="-122"/>
              </a:rPr>
              <a:t>（二）应用文材料的来源</a:t>
            </a:r>
            <a:endParaRPr lang="zh-CN" altLang="en-US" b="1">
              <a:solidFill>
                <a:schemeClr val="accent1"/>
              </a:solidFill>
              <a:latin typeface="微软雅黑" panose="020B0503020204020204" charset="-122"/>
              <a:ea typeface="微软雅黑" panose="020B0503020204020204" charset="-122"/>
            </a:endParaRPr>
          </a:p>
        </p:txBody>
      </p:sp>
      <p:sp>
        <p:nvSpPr>
          <p:cNvPr id="14" name="矩形 13"/>
          <p:cNvSpPr/>
          <p:nvPr>
            <p:custDataLst>
              <p:tags r:id="rId4"/>
            </p:custDataLst>
          </p:nvPr>
        </p:nvSpPr>
        <p:spPr>
          <a:xfrm>
            <a:off x="4023995" y="2145030"/>
            <a:ext cx="6625590" cy="799465"/>
          </a:xfrm>
          <a:prstGeom prst="rect">
            <a:avLst/>
          </a:prstGeom>
        </p:spPr>
        <p:txBody>
          <a:bodyPr wrap="square">
            <a:noAutofit/>
          </a:bodyPr>
          <a:p>
            <a:pPr indent="355600" algn="just" fontAlgn="auto">
              <a:lnSpc>
                <a:spcPct val="11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微软雅黑" panose="020B0503020204020204" charset="-122"/>
                <a:ea typeface="微软雅黑" panose="020B0503020204020204" charset="-122"/>
                <a:cs typeface="微软雅黑" panose="020B0503020204020204" charset="-122"/>
              </a:rPr>
              <a:t>生活中存在大量的材料，能否抓住利用，关键在于能否认真地进行观察。将观察到的材料日积月累，就会有许多。观察要确立观察点，要能抓住事物的特征来进行观察，不能眉毛胡子一把抓。观察后要善于思考，要能发现问题，提出问题，并对事物进行科学判断。</a:t>
            </a:r>
            <a:endParaRPr sz="14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5" name="矩形 14"/>
          <p:cNvSpPr/>
          <p:nvPr>
            <p:custDataLst>
              <p:tags r:id="rId5"/>
            </p:custDataLst>
          </p:nvPr>
        </p:nvSpPr>
        <p:spPr>
          <a:xfrm>
            <a:off x="4023995" y="3154680"/>
            <a:ext cx="6511925" cy="989965"/>
          </a:xfrm>
          <a:prstGeom prst="rect">
            <a:avLst/>
          </a:prstGeom>
        </p:spPr>
        <p:txBody>
          <a:bodyPr wrap="square">
            <a:noAutofit/>
          </a:bodyPr>
          <a:p>
            <a:pPr indent="355600" algn="just" fontAlgn="auto">
              <a:lnSpc>
                <a:spcPct val="11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微软雅黑" panose="020B0503020204020204" charset="-122"/>
                <a:ea typeface="微软雅黑" panose="020B0503020204020204" charset="-122"/>
                <a:cs typeface="微软雅黑" panose="020B0503020204020204" charset="-122"/>
              </a:rPr>
              <a:t>没有调查就没有发言权，实地调查是获得第一手材料的重要方法。社会发展日新月异，新事物、新现象、新问题、新经验层出不穷，写应用文之前要有计划、有目的地深入基层，获取第一手资料，不能闭门造车，编造材料。常用的调查方法有走访、实地考察、问卷调查、参加有关会议、阅读有关文件等。</a:t>
            </a:r>
            <a:endParaRPr sz="14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6" name="矩形 15"/>
          <p:cNvSpPr/>
          <p:nvPr>
            <p:custDataLst>
              <p:tags r:id="rId6"/>
            </p:custDataLst>
          </p:nvPr>
        </p:nvSpPr>
        <p:spPr>
          <a:xfrm>
            <a:off x="4023995" y="4221480"/>
            <a:ext cx="6511925" cy="647700"/>
          </a:xfrm>
          <a:prstGeom prst="rect">
            <a:avLst/>
          </a:prstGeom>
        </p:spPr>
        <p:txBody>
          <a:bodyPr wrap="square">
            <a:noAutofit/>
          </a:bodyPr>
          <a:p>
            <a:pPr indent="355600" algn="just" fontAlgn="auto">
              <a:lnSpc>
                <a:spcPct val="14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微软雅黑" panose="020B0503020204020204" charset="-122"/>
                <a:ea typeface="微软雅黑" panose="020B0503020204020204" charset="-122"/>
                <a:cs typeface="微软雅黑" panose="020B0503020204020204" charset="-122"/>
              </a:rPr>
              <a:t>网络检索是当今时代获取应用文材料的便捷途径。通过网络，我们可以在很短时间内轻松获取海量材料，并通过对材料的比较适当取舍，优中选优。</a:t>
            </a:r>
            <a:endParaRPr sz="14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7" name="文本框 16"/>
          <p:cNvSpPr txBox="1"/>
          <p:nvPr>
            <p:custDataLst>
              <p:tags r:id="rId7"/>
            </p:custDataLst>
          </p:nvPr>
        </p:nvSpPr>
        <p:spPr>
          <a:xfrm>
            <a:off x="1529715" y="4226878"/>
            <a:ext cx="2171065" cy="647700"/>
          </a:xfrm>
          <a:prstGeom prst="roundRect">
            <a:avLst/>
          </a:prstGeom>
          <a:solidFill>
            <a:srgbClr val="418783"/>
          </a:solidFill>
        </p:spPr>
        <p:txBody>
          <a:bodyPr wrap="square" rtlCol="0" anchor="ctr" anchorCtr="0">
            <a:noAutofit/>
          </a:bodyPr>
          <a:p>
            <a:pPr indent="0" algn="just" fontAlgn="auto">
              <a:lnSpc>
                <a:spcPct val="100000"/>
              </a:lnSpc>
              <a:spcBef>
                <a:spcPts val="0"/>
              </a:spcBef>
              <a:spcAft>
                <a:spcPts val="0"/>
              </a:spcAft>
              <a:buFont typeface="Arial" panose="020B0604020202020204" pitchFamily="34" charset="0"/>
              <a:buNone/>
            </a:pPr>
            <a:r>
              <a:rPr lang="zh-CN" altLang="en-US" dirty="0">
                <a:solidFill>
                  <a:schemeClr val="bg1"/>
                </a:solidFill>
                <a:cs typeface="+mn-ea"/>
                <a:sym typeface="+mn-lt"/>
              </a:rPr>
              <a:t>3. 网络检索</a:t>
            </a:r>
            <a:endParaRPr lang="zh-CN" altLang="en-US" dirty="0">
              <a:solidFill>
                <a:schemeClr val="bg1"/>
              </a:solidFill>
              <a:cs typeface="+mn-ea"/>
              <a:sym typeface="+mn-lt"/>
            </a:endParaRPr>
          </a:p>
        </p:txBody>
      </p:sp>
      <p:pic>
        <p:nvPicPr>
          <p:cNvPr id="18" name="图片 17" descr="1133"/>
          <p:cNvPicPr>
            <a:picLocks noChangeAspect="1"/>
          </p:cNvPicPr>
          <p:nvPr/>
        </p:nvPicPr>
        <p:blipFill>
          <a:blip r:embed="rId8"/>
          <a:stretch>
            <a:fillRect/>
          </a:stretch>
        </p:blipFill>
        <p:spPr>
          <a:xfrm>
            <a:off x="10343515" y="5184140"/>
            <a:ext cx="1230630" cy="111125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1"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up)">
                                      <p:cBhvr>
                                        <p:cTn id="13" dur="700"/>
                                        <p:tgtEl>
                                          <p:spTgt spid="14"/>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up)">
                                      <p:cBhvr>
                                        <p:cTn id="17" dur="700"/>
                                        <p:tgtEl>
                                          <p:spTgt spid="15"/>
                                        </p:tgtEl>
                                      </p:cBhvr>
                                    </p:animEffect>
                                  </p:childTnLst>
                                </p:cTn>
                              </p:par>
                            </p:childTnLst>
                          </p:cTn>
                        </p:par>
                        <p:par>
                          <p:cTn id="18" fill="hold">
                            <p:stCondLst>
                              <p:cond delay="2500"/>
                            </p:stCondLst>
                            <p:childTnLst>
                              <p:par>
                                <p:cTn id="19" presetID="22" presetClass="entr" presetSubtype="1"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up)">
                                      <p:cBhvr>
                                        <p:cTn id="21" dur="7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1"/>
      <p:bldP spid="14" grpId="0"/>
      <p:bldP spid="15"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1"/>
            </p:custDataLst>
          </p:nvPr>
        </p:nvSpPr>
        <p:spPr>
          <a:xfrm>
            <a:off x="2255520" y="2381885"/>
            <a:ext cx="1964055" cy="431800"/>
          </a:xfrm>
          <a:prstGeom prst="rect">
            <a:avLst/>
          </a:prstGeom>
          <a:solidFill>
            <a:srgbClr val="418783"/>
          </a:solidFill>
        </p:spPr>
        <p:txBody>
          <a:bodyPr wrap="square">
            <a:noAutofit/>
          </a:bodyPr>
          <a:lstStyle/>
          <a:p>
            <a:pPr indent="0" algn="ctr" fontAlgn="auto"/>
            <a:r>
              <a:rPr lang="zh-CN" altLang="en-US" dirty="0">
                <a:solidFill>
                  <a:schemeClr val="bg1"/>
                </a:solidFill>
                <a:cs typeface="+mn-ea"/>
                <a:sym typeface="+mn-lt"/>
              </a:rPr>
              <a:t>1. 确凿</a:t>
            </a:r>
            <a:endParaRPr lang="zh-CN" altLang="en-US" dirty="0">
              <a:solidFill>
                <a:schemeClr val="bg1"/>
              </a:solidFill>
              <a:cs typeface="+mn-ea"/>
              <a:sym typeface="+mn-lt"/>
            </a:endParaRPr>
          </a:p>
        </p:txBody>
      </p:sp>
      <p:sp>
        <p:nvSpPr>
          <p:cNvPr id="5" name="矩形 4"/>
          <p:cNvSpPr/>
          <p:nvPr>
            <p:custDataLst>
              <p:tags r:id="rId2"/>
            </p:custDataLst>
          </p:nvPr>
        </p:nvSpPr>
        <p:spPr>
          <a:xfrm>
            <a:off x="5186045" y="2381885"/>
            <a:ext cx="1915795" cy="431800"/>
          </a:xfrm>
          <a:prstGeom prst="rect">
            <a:avLst/>
          </a:prstGeom>
          <a:solidFill>
            <a:srgbClr val="418783"/>
          </a:solidFill>
        </p:spPr>
        <p:txBody>
          <a:bodyPr wrap="square">
            <a:noAutofit/>
          </a:bodyPr>
          <a:lstStyle/>
          <a:p>
            <a:pPr indent="0" algn="ctr" fontAlgn="auto"/>
            <a:r>
              <a:rPr lang="zh-CN" altLang="en-US" dirty="0">
                <a:solidFill>
                  <a:schemeClr val="bg1"/>
                </a:solidFill>
                <a:cs typeface="+mn-ea"/>
                <a:sym typeface="+mn-lt"/>
              </a:rPr>
              <a:t>2. 典型</a:t>
            </a:r>
            <a:endParaRPr lang="zh-CN" altLang="en-US" dirty="0">
              <a:solidFill>
                <a:schemeClr val="bg1"/>
              </a:solidFill>
              <a:cs typeface="+mn-ea"/>
              <a:sym typeface="+mn-lt"/>
            </a:endParaRPr>
          </a:p>
        </p:txBody>
      </p:sp>
      <p:sp>
        <p:nvSpPr>
          <p:cNvPr id="7" name="矩形 6"/>
          <p:cNvSpPr/>
          <p:nvPr>
            <p:custDataLst>
              <p:tags r:id="rId3"/>
            </p:custDataLst>
          </p:nvPr>
        </p:nvSpPr>
        <p:spPr>
          <a:xfrm>
            <a:off x="8016875" y="2381885"/>
            <a:ext cx="2023745" cy="431800"/>
          </a:xfrm>
          <a:prstGeom prst="rect">
            <a:avLst/>
          </a:prstGeom>
          <a:solidFill>
            <a:srgbClr val="418783"/>
          </a:solidFill>
        </p:spPr>
        <p:txBody>
          <a:bodyPr wrap="square">
            <a:noAutofit/>
          </a:bodyPr>
          <a:lstStyle/>
          <a:p>
            <a:pPr lvl="0" indent="0" algn="ctr" fontAlgn="auto">
              <a:buClrTx/>
              <a:buSzTx/>
              <a:buFontTx/>
            </a:pPr>
            <a:r>
              <a:rPr lang="zh-CN" altLang="en-US" dirty="0">
                <a:solidFill>
                  <a:schemeClr val="bg1"/>
                </a:solidFill>
                <a:cs typeface="+mn-ea"/>
                <a:sym typeface="+mn-lt"/>
              </a:rPr>
              <a:t>3. 新颖</a:t>
            </a:r>
            <a:endParaRPr lang="zh-CN" altLang="en-US" dirty="0">
              <a:solidFill>
                <a:schemeClr val="bg1"/>
              </a:solidFill>
              <a:cs typeface="+mn-ea"/>
              <a:sym typeface="+mn-lt"/>
            </a:endParaRPr>
          </a:p>
        </p:txBody>
      </p:sp>
      <p:grpSp>
        <p:nvGrpSpPr>
          <p:cNvPr id="2" name="组合 1"/>
          <p:cNvGrpSpPr/>
          <p:nvPr/>
        </p:nvGrpSpPr>
        <p:grpSpPr>
          <a:xfrm>
            <a:off x="959688" y="729036"/>
            <a:ext cx="8031912" cy="755650"/>
            <a:chOff x="359912" y="182120"/>
            <a:chExt cx="8031912" cy="755650"/>
          </a:xfrm>
        </p:grpSpPr>
        <p:sp>
          <p:nvSpPr>
            <p:cNvPr id="11"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文本框 11"/>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任务三　应用文写作基础</a:t>
              </a:r>
              <a:endParaRPr lang="en-US" altLang="zh-CN" sz="2400" dirty="0">
                <a:solidFill>
                  <a:srgbClr val="418783"/>
                </a:solidFill>
                <a:cs typeface="+mn-ea"/>
                <a:sym typeface="+mn-lt"/>
              </a:endParaRPr>
            </a:p>
          </p:txBody>
        </p:sp>
      </p:grpSp>
      <p:sp>
        <p:nvSpPr>
          <p:cNvPr id="13" name="矩形 12"/>
          <p:cNvSpPr/>
          <p:nvPr>
            <p:custDataLst>
              <p:tags r:id="rId4"/>
            </p:custDataLst>
          </p:nvPr>
        </p:nvSpPr>
        <p:spPr>
          <a:xfrm>
            <a:off x="4463552" y="1624037"/>
            <a:ext cx="2697480" cy="368300"/>
          </a:xfrm>
          <a:prstGeom prst="rect">
            <a:avLst/>
          </a:prstGeom>
        </p:spPr>
        <p:txBody>
          <a:bodyPr wrap="none">
            <a:spAutoFit/>
          </a:bodyPr>
          <a:p>
            <a:pPr algn="r"/>
            <a:r>
              <a:rPr lang="zh-CN" altLang="en-US" b="1">
                <a:solidFill>
                  <a:schemeClr val="accent1"/>
                </a:solidFill>
                <a:latin typeface="微软雅黑" panose="020B0503020204020204" charset="-122"/>
                <a:ea typeface="微软雅黑" panose="020B0503020204020204" charset="-122"/>
              </a:rPr>
              <a:t>（三）应用文材料的取舍</a:t>
            </a:r>
            <a:endParaRPr lang="zh-CN" altLang="en-US" b="1">
              <a:solidFill>
                <a:schemeClr val="accent1"/>
              </a:solidFill>
              <a:latin typeface="微软雅黑" panose="020B0503020204020204" charset="-122"/>
              <a:ea typeface="微软雅黑" panose="020B0503020204020204" charset="-122"/>
            </a:endParaRPr>
          </a:p>
        </p:txBody>
      </p:sp>
      <p:sp>
        <p:nvSpPr>
          <p:cNvPr id="151" name="文本框 164"/>
          <p:cNvSpPr txBox="1"/>
          <p:nvPr>
            <p:custDataLst>
              <p:tags r:id="rId5"/>
            </p:custDataLst>
          </p:nvPr>
        </p:nvSpPr>
        <p:spPr>
          <a:xfrm>
            <a:off x="2256155" y="3003550"/>
            <a:ext cx="1964055" cy="2320290"/>
          </a:xfrm>
          <a:prstGeom prst="rect">
            <a:avLst/>
          </a:prstGeom>
          <a:noFill/>
          <a:ln w="28575" cmpd="sng">
            <a:solidFill>
              <a:schemeClr val="accent1">
                <a:shade val="50000"/>
              </a:schemeClr>
            </a:solidFill>
            <a:prstDash val="solid"/>
          </a:ln>
        </p:spPr>
        <p:txBody>
          <a:bodyPr wrap="square">
            <a:spAutoFit/>
          </a:bodyPr>
          <a:p>
            <a:pPr indent="355600" algn="just" fontAlgn="auto">
              <a:lnSpc>
                <a:spcPct val="110000"/>
              </a:lnSpc>
              <a:spcAft>
                <a:spcPts val="600"/>
              </a:spcAft>
            </a:pPr>
            <a:r>
              <a:rPr sz="1200" dirty="0">
                <a:solidFill>
                  <a:schemeClr val="tx1"/>
                </a:solidFill>
                <a:latin typeface="微软雅黑" panose="020B0503020204020204" charset="-122"/>
                <a:ea typeface="微软雅黑" panose="020B0503020204020204" charset="-122"/>
                <a:cs typeface="微软雅黑" panose="020B0503020204020204" charset="-122"/>
                <a:sym typeface="+mn-ea"/>
              </a:rPr>
              <a:t>确凿就是真实、准确。写入应用文中的材料应该是客观存在的事实，不能是道听途说、偏听偏信、凭空想象的。这一点，应用文与文学作品有较大的区别。文学作品以生活为基础，但允许虚构和杜撰，“如有雷同，纯属巧合”就是为了避免有些人对号入座。</a:t>
            </a:r>
            <a:endParaRPr sz="12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14" name="文本框 164"/>
          <p:cNvSpPr txBox="1"/>
          <p:nvPr>
            <p:custDataLst>
              <p:tags r:id="rId6"/>
            </p:custDataLst>
          </p:nvPr>
        </p:nvSpPr>
        <p:spPr>
          <a:xfrm>
            <a:off x="5186045" y="3003550"/>
            <a:ext cx="1915795" cy="2320290"/>
          </a:xfrm>
          <a:prstGeom prst="rect">
            <a:avLst/>
          </a:prstGeom>
          <a:noFill/>
          <a:ln w="28575" cmpd="sng">
            <a:solidFill>
              <a:schemeClr val="accent1">
                <a:shade val="50000"/>
              </a:schemeClr>
            </a:solidFill>
            <a:prstDash val="solid"/>
          </a:ln>
        </p:spPr>
        <p:txBody>
          <a:bodyPr wrap="square">
            <a:noAutofit/>
          </a:bodyPr>
          <a:p>
            <a:pPr indent="355600" algn="just" fontAlgn="auto">
              <a:lnSpc>
                <a:spcPct val="120000"/>
              </a:lnSpc>
              <a:spcAft>
                <a:spcPts val="600"/>
              </a:spcAft>
            </a:pPr>
            <a:r>
              <a:rPr sz="1200" dirty="0">
                <a:solidFill>
                  <a:schemeClr val="tx1"/>
                </a:solidFill>
                <a:latin typeface="微软雅黑" panose="020B0503020204020204" charset="-122"/>
                <a:ea typeface="微软雅黑" panose="020B0503020204020204" charset="-122"/>
                <a:cs typeface="微软雅黑" panose="020B0503020204020204" charset="-122"/>
                <a:sym typeface="+mn-ea"/>
              </a:rPr>
              <a:t>典型就是要有代表性。典型材料是指同类材料中最有代表性的材料，因为它最具代表性，当然也就最具说服力。应用文在有限的篇幅中给人以更多的东西，所用材料必须是典型事例。应用文质量的高低、社会作用的大小，取决于典型材料的多寡。</a:t>
            </a:r>
            <a:endParaRPr sz="12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15" name="文本框 164"/>
          <p:cNvSpPr txBox="1"/>
          <p:nvPr>
            <p:custDataLst>
              <p:tags r:id="rId7"/>
            </p:custDataLst>
          </p:nvPr>
        </p:nvSpPr>
        <p:spPr>
          <a:xfrm>
            <a:off x="8016875" y="3003550"/>
            <a:ext cx="2023745" cy="2319655"/>
          </a:xfrm>
          <a:prstGeom prst="rect">
            <a:avLst/>
          </a:prstGeom>
          <a:noFill/>
          <a:ln w="28575" cmpd="sng">
            <a:solidFill>
              <a:schemeClr val="accent1">
                <a:shade val="50000"/>
              </a:schemeClr>
            </a:solidFill>
            <a:prstDash val="solid"/>
          </a:ln>
        </p:spPr>
        <p:txBody>
          <a:bodyPr wrap="square">
            <a:noAutofit/>
          </a:bodyPr>
          <a:p>
            <a:pPr indent="355600" algn="just" fontAlgn="auto">
              <a:lnSpc>
                <a:spcPct val="160000"/>
              </a:lnSpc>
              <a:spcAft>
                <a:spcPts val="600"/>
              </a:spcAft>
            </a:pPr>
            <a:r>
              <a:rPr sz="1200" dirty="0">
                <a:solidFill>
                  <a:schemeClr val="tx1"/>
                </a:solidFill>
                <a:latin typeface="微软雅黑" panose="020B0503020204020204" charset="-122"/>
                <a:ea typeface="微软雅黑" panose="020B0503020204020204" charset="-122"/>
                <a:cs typeface="微软雅黑" panose="020B0503020204020204" charset="-122"/>
                <a:sym typeface="+mn-ea"/>
              </a:rPr>
              <a:t>新颖就是新鲜别致。新颖的材料能给读者新鲜感，有吸引力，让人愿意读，愿意看，从而达到写作目的。因此，在应用文写作中，我们要选择新近发生的、能反映时代精神和特色的材料。</a:t>
            </a:r>
            <a:endParaRPr sz="12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1"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151"/>
                                        </p:tgtEl>
                                        <p:attrNameLst>
                                          <p:attrName>style.visibility</p:attrName>
                                        </p:attrNameLst>
                                      </p:cBhvr>
                                      <p:to>
                                        <p:strVal val="visible"/>
                                      </p:to>
                                    </p:set>
                                    <p:anim calcmode="lin" valueType="num">
                                      <p:cBhvr additive="base">
                                        <p:cTn id="13" dur="500" fill="hold"/>
                                        <p:tgtEl>
                                          <p:spTgt spid="151"/>
                                        </p:tgtEl>
                                        <p:attrNameLst>
                                          <p:attrName>ppt_x</p:attrName>
                                        </p:attrNameLst>
                                      </p:cBhvr>
                                      <p:tavLst>
                                        <p:tav tm="0">
                                          <p:val>
                                            <p:strVal val="#ppt_x"/>
                                          </p:val>
                                        </p:tav>
                                        <p:tav tm="100000">
                                          <p:val>
                                            <p:strVal val="#ppt_x"/>
                                          </p:val>
                                        </p:tav>
                                      </p:tavLst>
                                    </p:anim>
                                    <p:anim calcmode="lin" valueType="num">
                                      <p:cBhvr additive="base">
                                        <p:cTn id="14" dur="500" fill="hold"/>
                                        <p:tgtEl>
                                          <p:spTgt spid="151"/>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500" fill="hold"/>
                                        <p:tgtEl>
                                          <p:spTgt spid="14"/>
                                        </p:tgtEl>
                                        <p:attrNameLst>
                                          <p:attrName>ppt_x</p:attrName>
                                        </p:attrNameLst>
                                      </p:cBhvr>
                                      <p:tavLst>
                                        <p:tav tm="0">
                                          <p:val>
                                            <p:strVal val="#ppt_x"/>
                                          </p:val>
                                        </p:tav>
                                        <p:tav tm="100000">
                                          <p:val>
                                            <p:strVal val="#ppt_x"/>
                                          </p:val>
                                        </p:tav>
                                      </p:tavLst>
                                    </p:anim>
                                    <p:anim calcmode="lin" valueType="num">
                                      <p:cBhvr additive="base">
                                        <p:cTn id="19" dur="500" fill="hold"/>
                                        <p:tgtEl>
                                          <p:spTgt spid="14"/>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1"/>
      <p:bldP spid="151" grpId="0" bldLvl="0" animBg="1"/>
      <p:bldP spid="14" grpId="0" bldLvl="0" animBg="1"/>
      <p:bldP spid="15"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096000" y="-3103648"/>
            <a:ext cx="18288000" cy="10295681"/>
          </a:xfrm>
          <a:prstGeom prst="rect">
            <a:avLst/>
          </a:prstGeom>
        </p:spPr>
      </p:pic>
      <p:sp>
        <p:nvSpPr>
          <p:cNvPr id="5" name="标题 1"/>
          <p:cNvSpPr txBox="1"/>
          <p:nvPr/>
        </p:nvSpPr>
        <p:spPr>
          <a:xfrm>
            <a:off x="1177632" y="979999"/>
            <a:ext cx="1187450" cy="3124200"/>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8800" dirty="0">
                <a:solidFill>
                  <a:srgbClr val="418783"/>
                </a:solidFill>
                <a:latin typeface="阿里妈妈方圆体 VF SemiBold" pitchFamily="2" charset="-122"/>
                <a:ea typeface="阿里妈妈方圆体 VF SemiBold" pitchFamily="2" charset="-122"/>
                <a:cs typeface="+mn-ea"/>
                <a:sym typeface="+mn-lt"/>
              </a:rPr>
              <a:t>目 </a:t>
            </a:r>
            <a:endParaRPr lang="en-US" altLang="zh-CN" sz="8800" dirty="0">
              <a:solidFill>
                <a:srgbClr val="418783"/>
              </a:solidFill>
              <a:latin typeface="阿里妈妈方圆体 VF SemiBold" pitchFamily="2" charset="-122"/>
              <a:ea typeface="阿里妈妈方圆体 VF SemiBold" pitchFamily="2" charset="-122"/>
              <a:cs typeface="+mn-ea"/>
              <a:sym typeface="+mn-lt"/>
            </a:endParaRPr>
          </a:p>
          <a:p>
            <a:pPr algn="dist"/>
            <a:r>
              <a:rPr lang="zh-CN" altLang="en-US" sz="8800" dirty="0">
                <a:solidFill>
                  <a:srgbClr val="418783"/>
                </a:solidFill>
                <a:latin typeface="阿里妈妈方圆体 VF SemiBold" pitchFamily="2" charset="-122"/>
                <a:ea typeface="阿里妈妈方圆体 VF SemiBold" pitchFamily="2" charset="-122"/>
                <a:cs typeface="+mn-ea"/>
                <a:sym typeface="+mn-lt"/>
              </a:rPr>
              <a:t>录</a:t>
            </a:r>
            <a:endParaRPr lang="zh-CN" altLang="en-US" sz="8800" dirty="0">
              <a:solidFill>
                <a:srgbClr val="418783"/>
              </a:solidFill>
              <a:latin typeface="阿里妈妈方圆体 VF SemiBold" pitchFamily="2" charset="-122"/>
              <a:ea typeface="阿里妈妈方圆体 VF SemiBold" pitchFamily="2" charset="-122"/>
              <a:cs typeface="+mn-ea"/>
              <a:sym typeface="+mn-lt"/>
            </a:endParaRPr>
          </a:p>
        </p:txBody>
      </p:sp>
      <p:sp>
        <p:nvSpPr>
          <p:cNvPr id="6" name="内容占位符 2"/>
          <p:cNvSpPr txBox="1"/>
          <p:nvPr>
            <p:custDataLst>
              <p:tags r:id="rId2"/>
            </p:custDataLst>
          </p:nvPr>
        </p:nvSpPr>
        <p:spPr>
          <a:xfrm>
            <a:off x="3424555" y="921627"/>
            <a:ext cx="6854190" cy="3627120"/>
          </a:xfrm>
          <a:prstGeom prst="rect">
            <a:avLst/>
          </a:prstGeom>
          <a:noFill/>
        </p:spPr>
        <p:txBody>
          <a:bodyPr vert="horz" wrap="square"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80000"/>
              </a:lnSpc>
              <a:spcBef>
                <a:spcPts val="0"/>
              </a:spcBef>
              <a:buFont typeface="+mj-ea"/>
              <a:buNone/>
            </a:pPr>
            <a:r>
              <a:rPr lang="en-US" altLang="zh-CN" dirty="0" err="1">
                <a:solidFill>
                  <a:srgbClr val="418783"/>
                </a:solidFill>
                <a:cs typeface="+mn-ea"/>
                <a:sym typeface="+mn-lt"/>
              </a:rPr>
              <a:t>项目一　应用文写作概述｜ 1</a:t>
            </a:r>
            <a:endParaRPr lang="en-US" altLang="zh-CN" dirty="0" err="1">
              <a:solidFill>
                <a:srgbClr val="418783"/>
              </a:solidFill>
              <a:cs typeface="+mn-ea"/>
              <a:sym typeface="+mn-lt"/>
            </a:endParaRPr>
          </a:p>
          <a:p>
            <a:pPr marL="0" indent="0">
              <a:lnSpc>
                <a:spcPct val="180000"/>
              </a:lnSpc>
              <a:spcBef>
                <a:spcPts val="0"/>
              </a:spcBef>
              <a:buFont typeface="+mj-ea"/>
              <a:buNone/>
            </a:pPr>
            <a:r>
              <a:rPr lang="en-US" altLang="zh-CN" dirty="0" err="1">
                <a:solidFill>
                  <a:srgbClr val="418783"/>
                </a:solidFill>
                <a:cs typeface="+mn-ea"/>
                <a:sym typeface="+mn-lt"/>
              </a:rPr>
              <a:t>项目二　日常应用文写作｜ 18</a:t>
            </a:r>
            <a:endParaRPr lang="en-US" altLang="zh-CN" dirty="0" err="1">
              <a:solidFill>
                <a:srgbClr val="418783"/>
              </a:solidFill>
              <a:cs typeface="+mn-ea"/>
              <a:sym typeface="+mn-lt"/>
            </a:endParaRPr>
          </a:p>
          <a:p>
            <a:pPr marL="0" indent="0">
              <a:lnSpc>
                <a:spcPct val="180000"/>
              </a:lnSpc>
              <a:spcBef>
                <a:spcPts val="0"/>
              </a:spcBef>
              <a:buFont typeface="+mj-ea"/>
              <a:buNone/>
            </a:pPr>
            <a:r>
              <a:rPr lang="en-US" altLang="zh-CN" dirty="0" err="1">
                <a:solidFill>
                  <a:srgbClr val="418783"/>
                </a:solidFill>
                <a:cs typeface="+mn-ea"/>
                <a:sym typeface="+mn-lt"/>
              </a:rPr>
              <a:t>项目三　行政公文写作  ｜ 51</a:t>
            </a:r>
            <a:endParaRPr lang="en-US" altLang="zh-CN" dirty="0" err="1">
              <a:solidFill>
                <a:srgbClr val="418783"/>
              </a:solidFill>
              <a:cs typeface="+mn-ea"/>
              <a:sym typeface="+mn-lt"/>
            </a:endParaRPr>
          </a:p>
          <a:p>
            <a:pPr marL="0" indent="0">
              <a:lnSpc>
                <a:spcPct val="180000"/>
              </a:lnSpc>
              <a:spcBef>
                <a:spcPts val="0"/>
              </a:spcBef>
              <a:buFont typeface="+mj-ea"/>
              <a:buNone/>
            </a:pPr>
            <a:r>
              <a:rPr lang="en-US" altLang="zh-CN" dirty="0">
                <a:solidFill>
                  <a:srgbClr val="418783"/>
                </a:solidFill>
                <a:cs typeface="+mn-ea"/>
                <a:sym typeface="+mn-lt"/>
              </a:rPr>
              <a:t>项目四　事务应用文写作｜ 79</a:t>
            </a:r>
            <a:endParaRPr lang="en-US" altLang="zh-CN" dirty="0">
              <a:solidFill>
                <a:srgbClr val="418783"/>
              </a:solidFill>
              <a:cs typeface="+mn-ea"/>
              <a:sym typeface="+mn-lt"/>
            </a:endParaRPr>
          </a:p>
        </p:txBody>
      </p:sp>
      <p:sp>
        <p:nvSpPr>
          <p:cNvPr id="8" name="open-notebook_334"/>
          <p:cNvSpPr/>
          <p:nvPr/>
        </p:nvSpPr>
        <p:spPr>
          <a:xfrm>
            <a:off x="360045" y="332740"/>
            <a:ext cx="609600" cy="466090"/>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1000"/>
                                        <p:tgtEl>
                                          <p:spTgt spid="6">
                                            <p:txEl>
                                              <p:pRg st="0" end="0"/>
                                            </p:txEl>
                                          </p:spTgt>
                                        </p:tgtEl>
                                      </p:cBhvr>
                                    </p:animEffect>
                                    <p:anim calcmode="lin" valueType="num">
                                      <p:cBhvr>
                                        <p:cTn id="13"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6">
                                            <p:txEl>
                                              <p:pRg st="1" end="1"/>
                                            </p:txEl>
                                          </p:spTgt>
                                        </p:tgtEl>
                                        <p:attrNameLst>
                                          <p:attrName>style.visibility</p:attrName>
                                        </p:attrNameLst>
                                      </p:cBhvr>
                                      <p:to>
                                        <p:strVal val="visible"/>
                                      </p:to>
                                    </p:set>
                                    <p:animEffect transition="in" filter="fade">
                                      <p:cBhvr>
                                        <p:cTn id="18" dur="1000"/>
                                        <p:tgtEl>
                                          <p:spTgt spid="6">
                                            <p:txEl>
                                              <p:pRg st="1" end="1"/>
                                            </p:txEl>
                                          </p:spTgt>
                                        </p:tgtEl>
                                      </p:cBhvr>
                                    </p:animEffect>
                                    <p:anim calcmode="lin" valueType="num">
                                      <p:cBhvr>
                                        <p:cTn id="19"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20"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2" presetClass="entr" presetSubtype="0" fill="hold" nodeType="afterEffect">
                                  <p:stCondLst>
                                    <p:cond delay="0"/>
                                  </p:stCondLst>
                                  <p:childTnLst>
                                    <p:set>
                                      <p:cBhvr>
                                        <p:cTn id="23" dur="1" fill="hold">
                                          <p:stCondLst>
                                            <p:cond delay="0"/>
                                          </p:stCondLst>
                                        </p:cTn>
                                        <p:tgtEl>
                                          <p:spTgt spid="6">
                                            <p:txEl>
                                              <p:pRg st="2" end="2"/>
                                            </p:txEl>
                                          </p:spTgt>
                                        </p:tgtEl>
                                        <p:attrNameLst>
                                          <p:attrName>style.visibility</p:attrName>
                                        </p:attrNameLst>
                                      </p:cBhvr>
                                      <p:to>
                                        <p:strVal val="visible"/>
                                      </p:to>
                                    </p:set>
                                    <p:animEffect transition="in" filter="fade">
                                      <p:cBhvr>
                                        <p:cTn id="24" dur="1000"/>
                                        <p:tgtEl>
                                          <p:spTgt spid="6">
                                            <p:txEl>
                                              <p:pRg st="2" end="2"/>
                                            </p:txEl>
                                          </p:spTgt>
                                        </p:tgtEl>
                                      </p:cBhvr>
                                    </p:animEffect>
                                    <p:anim calcmode="lin" valueType="num">
                                      <p:cBhvr>
                                        <p:cTn id="25"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42" presetClass="entr" presetSubtype="0" fill="hold" nodeType="after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33"/>
          <p:cNvPicPr>
            <a:picLocks noChangeAspect="1"/>
          </p:cNvPicPr>
          <p:nvPr>
            <p:custDataLst>
              <p:tags r:id="rId1"/>
            </p:custDataLst>
          </p:nvPr>
        </p:nvPicPr>
        <p:blipFill>
          <a:blip r:embed="rId2"/>
          <a:stretch>
            <a:fillRect/>
          </a:stretch>
        </p:blipFill>
        <p:spPr>
          <a:xfrm>
            <a:off x="7446010" y="4209415"/>
            <a:ext cx="4141470" cy="207518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任务三　应用文写作基础</a:t>
              </a:r>
              <a:endParaRPr lang="en-US" altLang="zh-CN" sz="2400" dirty="0">
                <a:solidFill>
                  <a:srgbClr val="418783"/>
                </a:solidFill>
                <a:cs typeface="+mn-ea"/>
                <a:sym typeface="+mn-lt"/>
              </a:endParaRPr>
            </a:p>
          </p:txBody>
        </p:sp>
      </p:grpSp>
      <p:sp>
        <p:nvSpPr>
          <p:cNvPr id="13" name="矩形 12"/>
          <p:cNvSpPr/>
          <p:nvPr>
            <p:custDataLst>
              <p:tags r:id="rId3"/>
            </p:custDataLst>
          </p:nvPr>
        </p:nvSpPr>
        <p:spPr>
          <a:xfrm>
            <a:off x="1240155" y="1484630"/>
            <a:ext cx="9463405" cy="3760470"/>
          </a:xfrm>
          <a:prstGeom prst="rect">
            <a:avLst/>
          </a:prstGeom>
        </p:spPr>
        <p:txBody>
          <a:bodyPr wrap="square">
            <a:no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accent1"/>
                </a:solidFill>
                <a:effectLst/>
                <a:latin typeface="微软雅黑" panose="020B0503020204020204" charset="-122"/>
                <a:ea typeface="微软雅黑" panose="020B0503020204020204" charset="-122"/>
                <a:cs typeface="微软雅黑" panose="020B0503020204020204" charset="-122"/>
              </a:rPr>
              <a:t>三、应用文的结构</a:t>
            </a:r>
            <a:endParaRPr b="1" dirty="0">
              <a:solidFill>
                <a:schemeClr val="accent1"/>
              </a:solidFill>
              <a:effectLst/>
              <a:latin typeface="微软雅黑" panose="020B0503020204020204" charset="-122"/>
              <a:ea typeface="微软雅黑" panose="020B0503020204020204" charset="-122"/>
              <a:cs typeface="微软雅黑" panose="020B0503020204020204" charset="-122"/>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accent1"/>
                </a:solidFill>
                <a:latin typeface="微软雅黑" panose="020B0503020204020204" charset="-122"/>
                <a:ea typeface="微软雅黑" panose="020B0503020204020204" charset="-122"/>
                <a:cs typeface="微软雅黑" panose="020B0503020204020204" charset="-122"/>
              </a:rPr>
              <a:t>（一）应用文体常见的层次安排</a:t>
            </a:r>
            <a:endParaRPr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（1）总分式。文章开头先对全文的内容作简要概述，然后依次对其展开叙述。总分式结构可分为先总后分式和先分后总式。总分式通常适用于篇幅较长的应用文，如调查报告、经济活动分析报告、科技论文等。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并列式。并列式亦称横式结构。文章中几个层次之间的关系是平行的。这样的结构方式通常按空间或场面的转换安排层次，如综合简报、通讯报道中的事件通讯，常把不同地区、不同部门的动态情况，按同一主题，采用并列结构方式进行综合报道；按材料的性质归类安排层次，在计划、规划、合同等文体的写作中，多采用此种类型。按中心论点的若干侧面，提炼各个分论点，从不同的角度共同论证论点，许多说理性文体常采用此种方式。</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（3）递进式。递进式也叫纵式结构。文章以时间为推移或从因到果等逻辑关系逐层深入展开，情况通报、事件通讯、经济诉讼状等文体常采用此种方式。</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33"/>
          <p:cNvPicPr>
            <a:picLocks noChangeAspect="1"/>
          </p:cNvPicPr>
          <p:nvPr>
            <p:custDataLst>
              <p:tags r:id="rId1"/>
            </p:custDataLst>
          </p:nvPr>
        </p:nvPicPr>
        <p:blipFill>
          <a:blip r:embed="rId2"/>
          <a:stretch>
            <a:fillRect/>
          </a:stretch>
        </p:blipFill>
        <p:spPr>
          <a:xfrm>
            <a:off x="8890000" y="4932680"/>
            <a:ext cx="2697480" cy="1351915"/>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任务三　应用文写作基础</a:t>
              </a:r>
              <a:endParaRPr lang="en-US" altLang="zh-CN" sz="2400" dirty="0">
                <a:solidFill>
                  <a:srgbClr val="418783"/>
                </a:solidFill>
                <a:cs typeface="+mn-ea"/>
                <a:sym typeface="+mn-lt"/>
              </a:endParaRPr>
            </a:p>
          </p:txBody>
        </p:sp>
      </p:grpSp>
      <p:sp>
        <p:nvSpPr>
          <p:cNvPr id="13" name="矩形 12"/>
          <p:cNvSpPr/>
          <p:nvPr>
            <p:custDataLst>
              <p:tags r:id="rId3"/>
            </p:custDataLst>
          </p:nvPr>
        </p:nvSpPr>
        <p:spPr>
          <a:xfrm>
            <a:off x="1240155" y="1548765"/>
            <a:ext cx="9463405" cy="3760470"/>
          </a:xfrm>
          <a:prstGeom prst="rect">
            <a:avLst/>
          </a:prstGeom>
        </p:spPr>
        <p:txBody>
          <a:bodyPr wrap="square">
            <a:no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accent1"/>
                </a:solidFill>
                <a:latin typeface="微软雅黑" panose="020B0503020204020204" charset="-122"/>
                <a:ea typeface="微软雅黑" panose="020B0503020204020204" charset="-122"/>
                <a:cs typeface="微软雅黑" panose="020B0503020204020204" charset="-122"/>
              </a:rPr>
              <a:t>（二）应用文常见的开头方式</a:t>
            </a:r>
            <a:endParaRPr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（1）原因目的式。交代写作动机、缘由和目的，常用“为了”“为此”“因为”“由于”“鉴于”等介词作为文章开端之语，公文中常用这种开头。</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根据式。交代写作根据，增加文章的权威性，常用“根据……”“按照……”“遵照……”“经……决定”“经……通过”等介词短语作为文章开端之语。在公文、规章制度、计划、调查报告中多用这种开头方式。</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（3）引述式。引述对方的来文或来函，作为拟写文章的依据。公文中的复函、批复多用此方式开头。</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（4）提问式。用提问方式将论述或叙述的问题提出，让读者首先对全文要说明的问题心中有数，并引起对问题的注意和思考。科技论文、调查报告、某些新闻类文章常用此方式开头。</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（5）结论式。开头先提出结论性意见，下文再具体解释、说明、阐述。</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2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（6）概括式。将全文主要内容在开头部分简要介绍出来，便于读者了解文章的基本内容。新闻、总结、调查报告、经济活动分析常用此方式开头。</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任务三　应用文写作基础</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240155" y="1484630"/>
            <a:ext cx="9463405" cy="3760470"/>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accent1"/>
                </a:solidFill>
                <a:latin typeface="微软雅黑" panose="020B0503020204020204" charset="-122"/>
                <a:ea typeface="微软雅黑" panose="020B0503020204020204" charset="-122"/>
                <a:cs typeface="微软雅黑" panose="020B0503020204020204" charset="-122"/>
              </a:rPr>
              <a:t>（三）应用文常见的结尾方式</a:t>
            </a:r>
            <a:endParaRPr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（1）总结式。运用简洁明了的语言，概括全文内容，或得出结论，进一步加深读者印象。</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（2）要求式。向受文者发出指示，提出要求和希望。</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（3）祈请式。请求有关部门的批准、支持或协助。</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（4）号召式。发出希望和号召，指明方向，激励读者。</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2"/>
            </p:custDataLst>
          </p:nvPr>
        </p:nvPicPr>
        <p:blipFill>
          <a:blip r:embed="rId3"/>
          <a:stretch>
            <a:fillRect/>
          </a:stretch>
        </p:blipFill>
        <p:spPr>
          <a:xfrm>
            <a:off x="1367155" y="4081145"/>
            <a:ext cx="2991485" cy="1900555"/>
          </a:xfrm>
          <a:prstGeom prst="rect">
            <a:avLst/>
          </a:prstGeom>
        </p:spPr>
      </p:pic>
      <p:pic>
        <p:nvPicPr>
          <p:cNvPr id="4" name="图片 3"/>
          <p:cNvPicPr>
            <a:picLocks noChangeAspect="1"/>
          </p:cNvPicPr>
          <p:nvPr>
            <p:custDataLst>
              <p:tags r:id="rId4"/>
            </p:custDataLst>
          </p:nvPr>
        </p:nvPicPr>
        <p:blipFill>
          <a:blip r:embed="rId5"/>
          <a:stretch>
            <a:fillRect/>
          </a:stretch>
        </p:blipFill>
        <p:spPr>
          <a:xfrm>
            <a:off x="4780915" y="4081145"/>
            <a:ext cx="2839085" cy="1900555"/>
          </a:xfrm>
          <a:prstGeom prst="rect">
            <a:avLst/>
          </a:prstGeom>
        </p:spPr>
      </p:pic>
      <p:pic>
        <p:nvPicPr>
          <p:cNvPr id="5" name="图片 4"/>
          <p:cNvPicPr>
            <a:picLocks noChangeAspect="1"/>
          </p:cNvPicPr>
          <p:nvPr>
            <p:custDataLst>
              <p:tags r:id="rId6"/>
            </p:custDataLst>
          </p:nvPr>
        </p:nvPicPr>
        <p:blipFill>
          <a:blip r:embed="rId7"/>
          <a:stretch>
            <a:fillRect/>
          </a:stretch>
        </p:blipFill>
        <p:spPr>
          <a:xfrm>
            <a:off x="8041640" y="4081145"/>
            <a:ext cx="2991485" cy="1900555"/>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任务三　应用文写作基础</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325880" y="1627505"/>
            <a:ext cx="3271520" cy="4055110"/>
          </a:xfrm>
          <a:prstGeom prst="rect">
            <a:avLst/>
          </a:prstGeom>
        </p:spPr>
        <p:txBody>
          <a:bodyPr wrap="square">
            <a:no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四、应用文的语言</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accent1"/>
                </a:solidFill>
                <a:latin typeface="微软雅黑" panose="020B0503020204020204" charset="-122"/>
                <a:ea typeface="微软雅黑" panose="020B0503020204020204" charset="-122"/>
                <a:cs typeface="微软雅黑" panose="020B0503020204020204" charset="-122"/>
              </a:rPr>
              <a:t>（一）准确</a:t>
            </a:r>
            <a:endParaRPr dirty="0">
              <a:solidFill>
                <a:schemeClr val="accent1"/>
              </a:solidFill>
              <a:latin typeface="微软雅黑" panose="020B0503020204020204" charset="-122"/>
              <a:ea typeface="微软雅黑" panose="020B0503020204020204" charset="-122"/>
              <a:cs typeface="微软雅黑" panose="020B0503020204020204" charset="-122"/>
            </a:endParaRPr>
          </a:p>
          <a:p>
            <a:pPr indent="355600" algn="just" fontAlgn="auto">
              <a:lnSpc>
                <a:spcPct val="12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微软雅黑" panose="020B0503020204020204" charset="-122"/>
                <a:ea typeface="微软雅黑" panose="020B0503020204020204" charset="-122"/>
                <a:cs typeface="微软雅黑" panose="020B0503020204020204" charset="-122"/>
              </a:rPr>
              <a:t>准确是指应用文应努力使语言的表达更加符合客观实际，准确无疑，确凿无误。事实、数字甚至细节都必须确实可靠；遣词造句，要求语意明确；所叙述的概念，只能做单一的解释，不能让人产生歧义，也不能让人做出多种解释。正确地记载与传递信息是撰写应用文的基本要求。遵循这一要求，应用文的语言表述必须符合客观实际，符合逻辑，既要概念准确、恰当，又要符合语法修辞的规范。</a:t>
            </a:r>
            <a:endParaRPr sz="14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4" name="矩形 3"/>
          <p:cNvSpPr/>
          <p:nvPr>
            <p:custDataLst>
              <p:tags r:id="rId2"/>
            </p:custDataLst>
          </p:nvPr>
        </p:nvSpPr>
        <p:spPr>
          <a:xfrm>
            <a:off x="4761865" y="1852295"/>
            <a:ext cx="2812415" cy="3760470"/>
          </a:xfrm>
          <a:prstGeom prst="rect">
            <a:avLst/>
          </a:prstGeom>
        </p:spPr>
        <p:txBody>
          <a:bodyPr wrap="square">
            <a:noAutofit/>
          </a:bodyPr>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solidFill>
                  <a:schemeClr val="accent1"/>
                </a:solidFill>
                <a:latin typeface="微软雅黑" panose="020B0503020204020204" charset="-122"/>
                <a:ea typeface="微软雅黑" panose="020B0503020204020204" charset="-122"/>
                <a:cs typeface="微软雅黑" panose="020B0503020204020204" charset="-122"/>
              </a:rPr>
              <a:t>（二）简明</a:t>
            </a:r>
            <a:endParaRPr dirty="0">
              <a:solidFill>
                <a:schemeClr val="accent1"/>
              </a:solidFill>
              <a:latin typeface="微软雅黑" panose="020B0503020204020204" charset="-122"/>
              <a:ea typeface="微软雅黑" panose="020B0503020204020204" charset="-122"/>
              <a:cs typeface="微软雅黑" panose="020B0503020204020204" charset="-122"/>
            </a:endParaRPr>
          </a:p>
          <a:p>
            <a:pPr indent="355600" algn="just" fontAlgn="auto">
              <a:lnSpc>
                <a:spcPct val="16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微软雅黑" panose="020B0503020204020204" charset="-122"/>
                <a:ea typeface="微软雅黑" panose="020B0503020204020204" charset="-122"/>
                <a:cs typeface="微软雅黑" panose="020B0503020204020204" charset="-122"/>
              </a:rPr>
              <a:t>简明就是说应用文的语言要简洁明了，浮词净尽，不枝不蔓，要求使用规范化书面语言的同时，应用文的语言应讲求实用，不仅让人准确理解、掌握，还要惜墨如金，讲究简洁明快，所谓“文约事丰”“字字千钧”。报告文字，以一千字为限，除特殊情况外，最多不超过两千字。</a:t>
            </a:r>
            <a:endParaRPr sz="14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 name="矩形 4"/>
          <p:cNvSpPr/>
          <p:nvPr>
            <p:custDataLst>
              <p:tags r:id="rId3"/>
            </p:custDataLst>
          </p:nvPr>
        </p:nvSpPr>
        <p:spPr>
          <a:xfrm>
            <a:off x="7843520" y="1852295"/>
            <a:ext cx="3050540" cy="3760470"/>
          </a:xfrm>
          <a:prstGeom prst="rect">
            <a:avLst/>
          </a:prstGeom>
        </p:spPr>
        <p:txBody>
          <a:bodyPr wrap="square">
            <a:no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accent1"/>
                </a:solidFill>
                <a:latin typeface="微软雅黑" panose="020B0503020204020204" charset="-122"/>
                <a:ea typeface="微软雅黑" panose="020B0503020204020204" charset="-122"/>
                <a:cs typeface="微软雅黑" panose="020B0503020204020204" charset="-122"/>
              </a:rPr>
              <a:t>（三）朴实和庄重</a:t>
            </a:r>
            <a:endParaRPr dirty="0">
              <a:solidFill>
                <a:schemeClr val="accent1"/>
              </a:solidFill>
              <a:latin typeface="微软雅黑" panose="020B0503020204020204" charset="-122"/>
              <a:ea typeface="微软雅黑" panose="020B0503020204020204" charset="-122"/>
              <a:cs typeface="微软雅黑" panose="020B0503020204020204" charset="-122"/>
            </a:endParaRPr>
          </a:p>
          <a:p>
            <a:pPr indent="355600" algn="just" fontAlgn="auto">
              <a:lnSpc>
                <a:spcPct val="13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微软雅黑" panose="020B0503020204020204" charset="-122"/>
                <a:ea typeface="微软雅黑" panose="020B0503020204020204" charset="-122"/>
                <a:cs typeface="微软雅黑" panose="020B0503020204020204" charset="-122"/>
              </a:rPr>
              <a:t>应用文既是处理事务的工具，又是沟通信息的基本方式，因此，强调用语朴实和庄重。朴实，即文风朴实无华，语言直白，强调直接叙述，不追求华丽辞藻，也不使用形象描写，更不用含蓄、虚构的写作技巧。庄重，指应用文语言应适应不同文体的需要，说话讲究分寸、适度。这就要求应用文使用通俗易懂而又规范化的语言，不拿腔作调，不滥用形容词和堆砌辞藻，力求朴实自然，质朴无华。否则，就会冲淡主旨，不伦不类。</a:t>
            </a:r>
            <a:endParaRPr sz="1400" dirty="0">
              <a:solidFill>
                <a:schemeClr val="tx1"/>
              </a:solidFill>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700"/>
                                        <p:tgtEl>
                                          <p:spTgt spid="4"/>
                                        </p:tgtEl>
                                      </p:cBhvr>
                                    </p:animEffect>
                                  </p:childTnLst>
                                </p:cTn>
                              </p:par>
                            </p:childTnLst>
                          </p:cTn>
                        </p:par>
                        <p:par>
                          <p:cTn id="12" fill="hold">
                            <p:stCondLst>
                              <p:cond delay="2000"/>
                            </p:stCondLst>
                            <p:childTnLst>
                              <p:par>
                                <p:cTn id="13" presetID="22" presetClass="entr" presetSubtype="1"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up)">
                                      <p:cBhvr>
                                        <p:cTn id="15" dur="7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4"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任务三　应用文写作基础</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664335" y="2523490"/>
            <a:ext cx="9463405" cy="2684780"/>
          </a:xfrm>
          <a:prstGeom prst="rect">
            <a:avLst/>
          </a:prstGeom>
        </p:spPr>
        <p:txBody>
          <a:bodyPr wrap="square">
            <a:noAutofit/>
          </a:bodyPr>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accent1"/>
                </a:solidFill>
                <a:latin typeface="微软雅黑" panose="020B0503020204020204" charset="-122"/>
                <a:ea typeface="微软雅黑" panose="020B0503020204020204" charset="-122"/>
                <a:cs typeface="微软雅黑" panose="020B0503020204020204" charset="-122"/>
              </a:rPr>
              <a:t>交流与讨论</a:t>
            </a:r>
            <a:endParaRPr dirty="0">
              <a:solidFill>
                <a:schemeClr val="accent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charset="-122"/>
                <a:ea typeface="微软雅黑" panose="020B0503020204020204" charset="-122"/>
                <a:cs typeface="微软雅黑" panose="020B0503020204020204" charset="-122"/>
              </a:rPr>
              <a:t>针对不同类型的应用文，你觉得其语言有哪些不同的特点？请举例说明。</a:t>
            </a:r>
            <a:endParaRPr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descr="左1"/>
          <p:cNvPicPr>
            <a:picLocks noChangeAspect="1"/>
          </p:cNvPicPr>
          <p:nvPr>
            <p:custDataLst>
              <p:tags r:id="rId2"/>
            </p:custDataLst>
          </p:nvPr>
        </p:nvPicPr>
        <p:blipFill>
          <a:blip r:embed="rId3"/>
          <a:stretch>
            <a:fillRect/>
          </a:stretch>
        </p:blipFill>
        <p:spPr>
          <a:xfrm>
            <a:off x="635000" y="4281805"/>
            <a:ext cx="2896235" cy="1973580"/>
          </a:xfrm>
          <a:prstGeom prst="rect">
            <a:avLst/>
          </a:prstGeom>
        </p:spPr>
      </p:pic>
      <p:pic>
        <p:nvPicPr>
          <p:cNvPr id="4" name="图片 3" descr="33"/>
          <p:cNvPicPr>
            <a:picLocks noChangeAspect="1"/>
          </p:cNvPicPr>
          <p:nvPr>
            <p:custDataLst>
              <p:tags r:id="rId4"/>
            </p:custDataLst>
          </p:nvPr>
        </p:nvPicPr>
        <p:blipFill>
          <a:blip r:embed="rId5"/>
          <a:stretch>
            <a:fillRect/>
          </a:stretch>
        </p:blipFill>
        <p:spPr>
          <a:xfrm>
            <a:off x="7959725" y="4466590"/>
            <a:ext cx="3627755" cy="1818005"/>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任务三　应用文写作基础</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569085" y="1659255"/>
            <a:ext cx="9463405" cy="3321685"/>
          </a:xfrm>
          <a:prstGeom prst="rect">
            <a:avLst/>
          </a:prstGeom>
        </p:spPr>
        <p:txBody>
          <a:bodyPr wrap="square">
            <a:noAutofit/>
          </a:bodyPr>
          <a:p>
            <a:pPr indent="457200" algn="just" fontAlgn="auto">
              <a:lnSpc>
                <a:spcPct val="11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descr="左1"/>
          <p:cNvPicPr>
            <a:picLocks noChangeAspect="1"/>
          </p:cNvPicPr>
          <p:nvPr>
            <p:custDataLst>
              <p:tags r:id="rId2"/>
            </p:custDataLst>
          </p:nvPr>
        </p:nvPicPr>
        <p:blipFill>
          <a:blip r:embed="rId3"/>
          <a:stretch>
            <a:fillRect/>
          </a:stretch>
        </p:blipFill>
        <p:spPr>
          <a:xfrm>
            <a:off x="635000" y="4281805"/>
            <a:ext cx="2896235" cy="1973580"/>
          </a:xfrm>
          <a:prstGeom prst="rect">
            <a:avLst/>
          </a:prstGeom>
        </p:spPr>
      </p:pic>
      <p:pic>
        <p:nvPicPr>
          <p:cNvPr id="4" name="图片 3" descr="33"/>
          <p:cNvPicPr>
            <a:picLocks noChangeAspect="1"/>
          </p:cNvPicPr>
          <p:nvPr>
            <p:custDataLst>
              <p:tags r:id="rId4"/>
            </p:custDataLst>
          </p:nvPr>
        </p:nvPicPr>
        <p:blipFill>
          <a:blip r:embed="rId5"/>
          <a:stretch>
            <a:fillRect/>
          </a:stretch>
        </p:blipFill>
        <p:spPr>
          <a:xfrm>
            <a:off x="7959725" y="4466590"/>
            <a:ext cx="3627755" cy="1818005"/>
          </a:xfrm>
          <a:prstGeom prst="rect">
            <a:avLst/>
          </a:prstGeom>
        </p:spPr>
      </p:pic>
      <p:sp>
        <p:nvSpPr>
          <p:cNvPr id="5" name="文本框 4"/>
          <p:cNvSpPr txBox="1"/>
          <p:nvPr/>
        </p:nvSpPr>
        <p:spPr>
          <a:xfrm>
            <a:off x="1508125" y="1515110"/>
            <a:ext cx="9284335" cy="3630930"/>
          </a:xfrm>
          <a:prstGeom prst="rect">
            <a:avLst/>
          </a:prstGeom>
          <a:noFill/>
        </p:spPr>
        <p:txBody>
          <a:bodyPr wrap="square" rtlCol="0" anchor="t">
            <a:spAutoFit/>
          </a:bodyPr>
          <a:p>
            <a:pPr>
              <a:lnSpc>
                <a:spcPct val="120000"/>
              </a:lnSpc>
            </a:pPr>
            <a:r>
              <a:rPr lang="en-US" altLang="zh-CN" sz="1600" b="1">
                <a:latin typeface="黑体" panose="02010609060101010101" charset="-122"/>
                <a:ea typeface="黑体" panose="02010609060101010101" charset="-122"/>
                <a:cs typeface="仿宋" panose="02010609060101010101" charset="-122"/>
              </a:rPr>
              <a:t>行政公文</a:t>
            </a:r>
            <a:r>
              <a:rPr lang="en-US" altLang="zh-CN" sz="1600">
                <a:latin typeface="仿宋" panose="02010609060101010101" charset="-122"/>
                <a:ea typeface="仿宋" panose="02010609060101010101" charset="-122"/>
                <a:cs typeface="仿宋" panose="02010609060101010101" charset="-122"/>
              </a:rPr>
              <a:t>的语言特点是：准确、清晰、简洁、庄重。</a:t>
            </a:r>
            <a:r>
              <a:rPr lang="zh-CN" altLang="en-US" sz="1600">
                <a:latin typeface="仿宋" panose="02010609060101010101" charset="-122"/>
                <a:ea typeface="仿宋" panose="02010609060101010101" charset="-122"/>
                <a:cs typeface="仿宋" panose="02010609060101010101" charset="-122"/>
              </a:rPr>
              <a:t>这四点要求是按重要性从重到轻依次排列的。</a:t>
            </a:r>
            <a:r>
              <a:rPr lang="en-US" altLang="zh-CN" sz="1600">
                <a:latin typeface="仿宋" panose="02010609060101010101" charset="-122"/>
                <a:ea typeface="仿宋" panose="02010609060101010101" charset="-122"/>
                <a:cs typeface="仿宋" panose="02010609060101010101" charset="-122"/>
              </a:rPr>
              <a:t>    </a:t>
            </a:r>
            <a:endParaRPr lang="en-US" altLang="zh-CN" sz="1600">
              <a:latin typeface="仿宋" panose="02010609060101010101" charset="-122"/>
              <a:ea typeface="仿宋" panose="02010609060101010101" charset="-122"/>
              <a:cs typeface="仿宋" panose="02010609060101010101" charset="-122"/>
            </a:endParaRPr>
          </a:p>
          <a:p>
            <a:pPr>
              <a:lnSpc>
                <a:spcPct val="120000"/>
              </a:lnSpc>
            </a:pPr>
            <a:endParaRPr lang="en-US" altLang="zh-CN" sz="1600">
              <a:latin typeface="仿宋" panose="02010609060101010101" charset="-122"/>
              <a:ea typeface="仿宋" panose="02010609060101010101" charset="-122"/>
              <a:cs typeface="仿宋" panose="02010609060101010101" charset="-122"/>
            </a:endParaRPr>
          </a:p>
          <a:p>
            <a:pPr>
              <a:lnSpc>
                <a:spcPct val="120000"/>
              </a:lnSpc>
            </a:pPr>
            <a:r>
              <a:rPr lang="en-US" altLang="zh-CN" sz="1600">
                <a:latin typeface="仿宋" panose="02010609060101010101" charset="-122"/>
                <a:ea typeface="仿宋" panose="02010609060101010101" charset="-122"/>
                <a:cs typeface="仿宋" panose="02010609060101010101" charset="-122"/>
              </a:rPr>
              <a:t>     </a:t>
            </a:r>
            <a:r>
              <a:rPr lang="zh-CN" altLang="en-US" sz="1600" b="1">
                <a:latin typeface="仿宋" panose="02010609060101010101" charset="-122"/>
                <a:ea typeface="仿宋" panose="02010609060101010101" charset="-122"/>
                <a:cs typeface="仿宋" panose="02010609060101010101" charset="-122"/>
              </a:rPr>
              <a:t>一是准确</a:t>
            </a:r>
            <a:r>
              <a:rPr lang="zh-CN" altLang="en-US" sz="1600">
                <a:latin typeface="仿宋" panose="02010609060101010101" charset="-122"/>
                <a:ea typeface="仿宋" panose="02010609060101010101" charset="-122"/>
                <a:cs typeface="仿宋" panose="02010609060101010101" charset="-122"/>
              </a:rPr>
              <a:t>。行政公文是传递政务信息的载体，首先要保证的是其载明的信息准确无误，否则会形成“差之毫厘谬以千里”的严重错误。这不是夸张，现实中确实出现过行政文书多打印一个“0”导致财政拨款额成为10倍的现象，还有会议通知“上午”误为“下午”导致会议开不成的情况，说起来是笑话，但这确实反映了行政公文准确性出问题所带来的危害。</a:t>
            </a:r>
            <a:endParaRPr lang="zh-CN" altLang="en-US" sz="1600">
              <a:latin typeface="仿宋" panose="02010609060101010101" charset="-122"/>
              <a:ea typeface="仿宋" panose="02010609060101010101" charset="-122"/>
              <a:cs typeface="仿宋" panose="02010609060101010101" charset="-122"/>
            </a:endParaRPr>
          </a:p>
          <a:p>
            <a:pPr>
              <a:lnSpc>
                <a:spcPct val="120000"/>
              </a:lnSpc>
            </a:pPr>
            <a:r>
              <a:rPr lang="en-US" altLang="zh-CN" sz="1600" b="1">
                <a:latin typeface="仿宋" panose="02010609060101010101" charset="-122"/>
                <a:ea typeface="仿宋" panose="02010609060101010101" charset="-122"/>
                <a:cs typeface="仿宋" panose="02010609060101010101" charset="-122"/>
              </a:rPr>
              <a:t>     </a:t>
            </a:r>
            <a:r>
              <a:rPr lang="zh-CN" altLang="en-US" sz="1600" b="1">
                <a:latin typeface="仿宋" panose="02010609060101010101" charset="-122"/>
                <a:ea typeface="仿宋" panose="02010609060101010101" charset="-122"/>
                <a:cs typeface="仿宋" panose="02010609060101010101" charset="-122"/>
              </a:rPr>
              <a:t>二是清晰</a:t>
            </a:r>
            <a:r>
              <a:rPr lang="zh-CN" altLang="en-US" sz="1600">
                <a:latin typeface="仿宋" panose="02010609060101010101" charset="-122"/>
                <a:ea typeface="仿宋" panose="02010609060101010101" charset="-122"/>
                <a:cs typeface="仿宋" panose="02010609060101010101" charset="-122"/>
              </a:rPr>
              <a:t>。要使公文的阅办者能够准确地理解公文原意，不至于发生误解。因此，行政公文中很少使用夸张的语言表述，比如“成千上万”（到底是1千还是1万？），很少使用约数（大约500人，500多人等，这样的表述很不严谨，是508人或是509人就不要写成500多），很少使用比喻（因为比喻这种修辞在不同的阅读对象中会产生不同的阅读理解）。当然，这里指的是严格意义的行政公文，在领导讲话和一些宣传材料中，为了体现语言的效果，是可以用上述语言组织的。</a:t>
            </a:r>
            <a:endParaRPr lang="zh-CN" altLang="en-US" sz="1600">
              <a:latin typeface="仿宋" panose="02010609060101010101" charset="-122"/>
              <a:ea typeface="仿宋" panose="02010609060101010101" charset="-122"/>
              <a:cs typeface="仿宋" panose="02010609060101010101" charset="-122"/>
            </a:endParaRPr>
          </a:p>
          <a:p>
            <a:pPr>
              <a:lnSpc>
                <a:spcPct val="120000"/>
              </a:lnSpc>
            </a:pPr>
            <a:r>
              <a:rPr lang="en-US" altLang="zh-CN" sz="1600" b="1">
                <a:latin typeface="仿宋" panose="02010609060101010101" charset="-122"/>
                <a:ea typeface="仿宋" panose="02010609060101010101" charset="-122"/>
                <a:cs typeface="仿宋" panose="02010609060101010101" charset="-122"/>
              </a:rPr>
              <a:t>   </a:t>
            </a:r>
            <a:endParaRPr lang="zh-CN" altLang="en-US" sz="1600">
              <a:latin typeface="仿宋" panose="02010609060101010101" charset="-122"/>
              <a:ea typeface="仿宋" panose="02010609060101010101" charset="-122"/>
              <a:cs typeface="仿宋" panose="02010609060101010101" charset="-122"/>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任务三　应用文写作基础</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569085" y="1659255"/>
            <a:ext cx="9463405" cy="3321685"/>
          </a:xfrm>
          <a:prstGeom prst="rect">
            <a:avLst/>
          </a:prstGeom>
        </p:spPr>
        <p:txBody>
          <a:bodyPr wrap="square">
            <a:noAutofit/>
          </a:bodyPr>
          <a:p>
            <a:pPr indent="457200" algn="just" fontAlgn="auto">
              <a:lnSpc>
                <a:spcPct val="11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descr="左1"/>
          <p:cNvPicPr>
            <a:picLocks noChangeAspect="1"/>
          </p:cNvPicPr>
          <p:nvPr>
            <p:custDataLst>
              <p:tags r:id="rId2"/>
            </p:custDataLst>
          </p:nvPr>
        </p:nvPicPr>
        <p:blipFill>
          <a:blip r:embed="rId3"/>
          <a:stretch>
            <a:fillRect/>
          </a:stretch>
        </p:blipFill>
        <p:spPr>
          <a:xfrm>
            <a:off x="635000" y="4281805"/>
            <a:ext cx="2896235" cy="1973580"/>
          </a:xfrm>
          <a:prstGeom prst="rect">
            <a:avLst/>
          </a:prstGeom>
        </p:spPr>
      </p:pic>
      <p:pic>
        <p:nvPicPr>
          <p:cNvPr id="4" name="图片 3" descr="33"/>
          <p:cNvPicPr>
            <a:picLocks noChangeAspect="1"/>
          </p:cNvPicPr>
          <p:nvPr>
            <p:custDataLst>
              <p:tags r:id="rId4"/>
            </p:custDataLst>
          </p:nvPr>
        </p:nvPicPr>
        <p:blipFill>
          <a:blip r:embed="rId5"/>
          <a:stretch>
            <a:fillRect/>
          </a:stretch>
        </p:blipFill>
        <p:spPr>
          <a:xfrm>
            <a:off x="7959725" y="4466590"/>
            <a:ext cx="3627755" cy="1818005"/>
          </a:xfrm>
          <a:prstGeom prst="rect">
            <a:avLst/>
          </a:prstGeom>
        </p:spPr>
      </p:pic>
      <p:sp>
        <p:nvSpPr>
          <p:cNvPr id="5" name="文本框 4"/>
          <p:cNvSpPr txBox="1"/>
          <p:nvPr/>
        </p:nvSpPr>
        <p:spPr>
          <a:xfrm>
            <a:off x="1508125" y="1659255"/>
            <a:ext cx="9284335" cy="2846070"/>
          </a:xfrm>
          <a:prstGeom prst="rect">
            <a:avLst/>
          </a:prstGeom>
          <a:noFill/>
        </p:spPr>
        <p:txBody>
          <a:bodyPr wrap="square" rtlCol="0" anchor="t">
            <a:spAutoFit/>
          </a:bodyPr>
          <a:p>
            <a:pPr>
              <a:lnSpc>
                <a:spcPct val="140000"/>
              </a:lnSpc>
            </a:pPr>
            <a:r>
              <a:rPr lang="en-US" altLang="zh-CN" sz="1600"/>
              <a:t>    </a:t>
            </a:r>
            <a:r>
              <a:rPr lang="en-US" altLang="zh-CN" sz="1600" b="1">
                <a:latin typeface="仿宋" panose="02010609060101010101" charset="-122"/>
                <a:ea typeface="仿宋" panose="02010609060101010101" charset="-122"/>
                <a:cs typeface="仿宋" panose="02010609060101010101" charset="-122"/>
              </a:rPr>
              <a:t> </a:t>
            </a:r>
            <a:r>
              <a:rPr lang="zh-CN" altLang="en-US" sz="1600" b="1">
                <a:latin typeface="仿宋" panose="02010609060101010101" charset="-122"/>
                <a:ea typeface="仿宋" panose="02010609060101010101" charset="-122"/>
                <a:cs typeface="仿宋" panose="02010609060101010101" charset="-122"/>
              </a:rPr>
              <a:t>三是简洁</a:t>
            </a:r>
            <a:r>
              <a:rPr lang="zh-CN" altLang="en-US" sz="1600">
                <a:latin typeface="仿宋" panose="02010609060101010101" charset="-122"/>
                <a:ea typeface="仿宋" panose="02010609060101010101" charset="-122"/>
                <a:cs typeface="仿宋" panose="02010609060101010101" charset="-122"/>
              </a:rPr>
              <a:t>。公文的作用是承载和传递政务信息，不是文学作品，不需要太多的修饰语。无关的语言太多，会干扰公文的主题和核心。因此，在说明白事儿的前提下，务求简洁明了。比如，在会议通知中，“请上述通知到的人员带好会议材料和笔记本等物品在规定的时间准时参加会议，不得延误”就不如“请与会人员做好会议准备，准时与会。”来的简洁明了。</a:t>
            </a:r>
            <a:endParaRPr lang="zh-CN" altLang="en-US" sz="1600">
              <a:latin typeface="仿宋" panose="02010609060101010101" charset="-122"/>
              <a:ea typeface="仿宋" panose="02010609060101010101" charset="-122"/>
              <a:cs typeface="仿宋" panose="02010609060101010101" charset="-122"/>
            </a:endParaRPr>
          </a:p>
          <a:p>
            <a:pPr>
              <a:lnSpc>
                <a:spcPct val="140000"/>
              </a:lnSpc>
            </a:pPr>
            <a:r>
              <a:rPr lang="en-US" altLang="zh-CN" sz="1600" b="1">
                <a:latin typeface="仿宋" panose="02010609060101010101" charset="-122"/>
                <a:ea typeface="仿宋" panose="02010609060101010101" charset="-122"/>
                <a:cs typeface="仿宋" panose="02010609060101010101" charset="-122"/>
              </a:rPr>
              <a:t>     </a:t>
            </a:r>
            <a:r>
              <a:rPr lang="zh-CN" altLang="en-US" sz="1600" b="1">
                <a:latin typeface="仿宋" panose="02010609060101010101" charset="-122"/>
                <a:ea typeface="仿宋" panose="02010609060101010101" charset="-122"/>
                <a:cs typeface="仿宋" panose="02010609060101010101" charset="-122"/>
              </a:rPr>
              <a:t>四是庄重</a:t>
            </a:r>
            <a:r>
              <a:rPr lang="zh-CN" altLang="en-US" sz="1600">
                <a:latin typeface="仿宋" panose="02010609060101010101" charset="-122"/>
                <a:ea typeface="仿宋" panose="02010609060101010101" charset="-122"/>
                <a:cs typeface="仿宋" panose="02010609060101010101" charset="-122"/>
              </a:rPr>
              <a:t>。公文是行政公务的主要载体之一，用词用语要考究，语境要庄重典雅，不能随意性太强，更要避免使用一些通用性不强的地方俚语。比如，笔者就曾经读过一篇通报，总结某个地区发生问题的原因，写“首先是对基层情况始终摸不清壶底、把不着细脉”，估计除了我们当地人外，很少有人能明白是什么意思，其实就是“对基层情况了解不透彻、掌握不准确”的意思。</a:t>
            </a:r>
            <a:endParaRPr lang="zh-CN" altLang="en-US" sz="1600">
              <a:latin typeface="仿宋" panose="02010609060101010101" charset="-122"/>
              <a:ea typeface="仿宋" panose="02010609060101010101" charset="-122"/>
              <a:cs typeface="仿宋" panose="02010609060101010101" charset="-122"/>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任务三　应用文写作基础</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569085" y="1659255"/>
            <a:ext cx="9463405" cy="3321685"/>
          </a:xfrm>
          <a:prstGeom prst="rect">
            <a:avLst/>
          </a:prstGeom>
        </p:spPr>
        <p:txBody>
          <a:bodyPr wrap="square">
            <a:noAutofit/>
          </a:bodyPr>
          <a:p>
            <a:pPr indent="457200" algn="just" fontAlgn="auto">
              <a:lnSpc>
                <a:spcPct val="11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descr="左1"/>
          <p:cNvPicPr>
            <a:picLocks noChangeAspect="1"/>
          </p:cNvPicPr>
          <p:nvPr>
            <p:custDataLst>
              <p:tags r:id="rId2"/>
            </p:custDataLst>
          </p:nvPr>
        </p:nvPicPr>
        <p:blipFill>
          <a:blip r:embed="rId3"/>
          <a:stretch>
            <a:fillRect/>
          </a:stretch>
        </p:blipFill>
        <p:spPr>
          <a:xfrm>
            <a:off x="635000" y="4281805"/>
            <a:ext cx="2896235" cy="1973580"/>
          </a:xfrm>
          <a:prstGeom prst="rect">
            <a:avLst/>
          </a:prstGeom>
        </p:spPr>
      </p:pic>
      <p:pic>
        <p:nvPicPr>
          <p:cNvPr id="4" name="图片 3" descr="33"/>
          <p:cNvPicPr>
            <a:picLocks noChangeAspect="1"/>
          </p:cNvPicPr>
          <p:nvPr>
            <p:custDataLst>
              <p:tags r:id="rId4"/>
            </p:custDataLst>
          </p:nvPr>
        </p:nvPicPr>
        <p:blipFill>
          <a:blip r:embed="rId5"/>
          <a:stretch>
            <a:fillRect/>
          </a:stretch>
        </p:blipFill>
        <p:spPr>
          <a:xfrm>
            <a:off x="7959725" y="4466590"/>
            <a:ext cx="3627755" cy="1818005"/>
          </a:xfrm>
          <a:prstGeom prst="rect">
            <a:avLst/>
          </a:prstGeom>
        </p:spPr>
      </p:pic>
      <p:sp>
        <p:nvSpPr>
          <p:cNvPr id="6" name="文本框 5"/>
          <p:cNvSpPr txBox="1"/>
          <p:nvPr>
            <p:custDataLst>
              <p:tags r:id="rId6"/>
            </p:custDataLst>
          </p:nvPr>
        </p:nvSpPr>
        <p:spPr>
          <a:xfrm>
            <a:off x="1240155" y="1431925"/>
            <a:ext cx="10026650" cy="4448810"/>
          </a:xfrm>
          <a:prstGeom prst="rect">
            <a:avLst/>
          </a:prstGeom>
          <a:noFill/>
        </p:spPr>
        <p:txBody>
          <a:bodyPr wrap="square" rtlCol="0" anchor="t">
            <a:spAutoFit/>
          </a:bodyPr>
          <a:p>
            <a:pPr>
              <a:lnSpc>
                <a:spcPct val="100000"/>
              </a:lnSpc>
            </a:pPr>
            <a:r>
              <a:rPr lang="zh-CN" altLang="en-US" sz="1600" b="1">
                <a:latin typeface="黑体" panose="02010609060101010101" charset="-122"/>
                <a:ea typeface="黑体" panose="02010609060101010101" charset="-122"/>
                <a:cs typeface="仿宋" panose="02010609060101010101" charset="-122"/>
              </a:rPr>
              <a:t>新闻</a:t>
            </a:r>
            <a:r>
              <a:rPr lang="zh-CN" altLang="en-US" sz="1600">
                <a:latin typeface="仿宋" panose="02010609060101010101" charset="-122"/>
                <a:ea typeface="仿宋" panose="02010609060101010101" charset="-122"/>
                <a:cs typeface="仿宋" panose="02010609060101010101" charset="-122"/>
              </a:rPr>
              <a:t>的语言特点是：</a:t>
            </a:r>
            <a:r>
              <a:rPr lang="zh-CN" altLang="en-US" sz="1600" b="1">
                <a:latin typeface="仿宋" panose="02010609060101010101" charset="-122"/>
                <a:ea typeface="仿宋" panose="02010609060101010101" charset="-122"/>
                <a:cs typeface="仿宋" panose="02010609060101010101" charset="-122"/>
              </a:rPr>
              <a:t>客观、确切、简练、朴实和通俗</a:t>
            </a:r>
            <a:r>
              <a:rPr lang="zh-CN" altLang="en-US" sz="1600">
                <a:latin typeface="仿宋" panose="02010609060101010101" charset="-122"/>
                <a:ea typeface="仿宋" panose="02010609060101010101" charset="-122"/>
                <a:cs typeface="仿宋" panose="02010609060101010101" charset="-122"/>
              </a:rPr>
              <a:t>。</a:t>
            </a:r>
            <a:endParaRPr lang="zh-CN" altLang="en-US" sz="1600">
              <a:latin typeface="仿宋" panose="02010609060101010101" charset="-122"/>
              <a:ea typeface="仿宋" panose="02010609060101010101" charset="-122"/>
              <a:cs typeface="仿宋" panose="02010609060101010101" charset="-122"/>
            </a:endParaRPr>
          </a:p>
          <a:p>
            <a:pPr>
              <a:lnSpc>
                <a:spcPct val="100000"/>
              </a:lnSpc>
            </a:pPr>
            <a:r>
              <a:rPr lang="en-US" altLang="zh-CN" sz="1600" b="1">
                <a:latin typeface="仿宋" panose="02010609060101010101" charset="-122"/>
                <a:ea typeface="仿宋" panose="02010609060101010101" charset="-122"/>
                <a:cs typeface="仿宋" panose="02010609060101010101" charset="-122"/>
              </a:rPr>
              <a:t>    </a:t>
            </a:r>
            <a:r>
              <a:rPr lang="zh-CN" altLang="en-US" sz="1600" b="1">
                <a:latin typeface="仿宋" panose="02010609060101010101" charset="-122"/>
                <a:ea typeface="仿宋" panose="02010609060101010101" charset="-122"/>
                <a:cs typeface="仿宋" panose="02010609060101010101" charset="-122"/>
              </a:rPr>
              <a:t>一是客观。</a:t>
            </a:r>
            <a:r>
              <a:rPr lang="zh-CN" altLang="en-US" sz="1600">
                <a:latin typeface="仿宋" panose="02010609060101010101" charset="-122"/>
                <a:ea typeface="仿宋" panose="02010609060101010101" charset="-122"/>
                <a:cs typeface="仿宋" panose="02010609060101010101" charset="-122"/>
              </a:rPr>
              <a:t>客观的语言是为新闻传播的主观意图服务的。新闻语言的主旨功能在于表达客观事实，而主观认识和感情的强烈外露，势必干扰读者（听众、观众）对事实原貌的了解和把握。</a:t>
            </a:r>
            <a:endParaRPr lang="zh-CN" altLang="en-US" sz="1600">
              <a:latin typeface="仿宋" panose="02010609060101010101" charset="-122"/>
              <a:ea typeface="仿宋" panose="02010609060101010101" charset="-122"/>
              <a:cs typeface="仿宋" panose="02010609060101010101" charset="-122"/>
            </a:endParaRPr>
          </a:p>
          <a:p>
            <a:pPr>
              <a:lnSpc>
                <a:spcPct val="100000"/>
              </a:lnSpc>
            </a:pPr>
            <a:r>
              <a:rPr lang="zh-CN" altLang="en-US" sz="1600">
                <a:latin typeface="仿宋" panose="02010609060101010101" charset="-122"/>
                <a:ea typeface="仿宋" panose="02010609060101010101" charset="-122"/>
                <a:cs typeface="仿宋" panose="02010609060101010101" charset="-122"/>
              </a:rPr>
              <a:t>新闻语言的客观特色，通常表现在：</a:t>
            </a:r>
            <a:endParaRPr lang="zh-CN" altLang="en-US" sz="1600">
              <a:latin typeface="仿宋" panose="02010609060101010101" charset="-122"/>
              <a:ea typeface="仿宋" panose="02010609060101010101" charset="-122"/>
              <a:cs typeface="仿宋" panose="02010609060101010101" charset="-122"/>
            </a:endParaRPr>
          </a:p>
          <a:p>
            <a:pPr>
              <a:lnSpc>
                <a:spcPct val="100000"/>
              </a:lnSpc>
            </a:pPr>
            <a:r>
              <a:rPr lang="zh-CN" altLang="en-US" sz="1600">
                <a:latin typeface="仿宋" panose="02010609060101010101" charset="-122"/>
                <a:ea typeface="仿宋" panose="02010609060101010101" charset="-122"/>
                <a:cs typeface="仿宋" panose="02010609060101010101" charset="-122"/>
              </a:rPr>
              <a:t>（1）中性词多于褒贬词</a:t>
            </a:r>
            <a:endParaRPr lang="zh-CN" altLang="en-US" sz="1600">
              <a:latin typeface="仿宋" panose="02010609060101010101" charset="-122"/>
              <a:ea typeface="仿宋" panose="02010609060101010101" charset="-122"/>
              <a:cs typeface="仿宋" panose="02010609060101010101" charset="-122"/>
            </a:endParaRPr>
          </a:p>
          <a:p>
            <a:pPr>
              <a:lnSpc>
                <a:spcPct val="100000"/>
              </a:lnSpc>
            </a:pPr>
            <a:r>
              <a:rPr lang="zh-CN" altLang="en-US" sz="1600">
                <a:latin typeface="仿宋" panose="02010609060101010101" charset="-122"/>
                <a:ea typeface="仿宋" panose="02010609060101010101" charset="-122"/>
                <a:cs typeface="仿宋" panose="02010609060101010101" charset="-122"/>
              </a:rPr>
              <a:t>（2）修饰语的限制性多于形容性</a:t>
            </a:r>
            <a:endParaRPr lang="zh-CN" altLang="en-US" sz="1600">
              <a:latin typeface="仿宋" panose="02010609060101010101" charset="-122"/>
              <a:ea typeface="仿宋" panose="02010609060101010101" charset="-122"/>
              <a:cs typeface="仿宋" panose="02010609060101010101" charset="-122"/>
            </a:endParaRPr>
          </a:p>
          <a:p>
            <a:pPr>
              <a:lnSpc>
                <a:spcPct val="100000"/>
              </a:lnSpc>
            </a:pPr>
            <a:r>
              <a:rPr lang="zh-CN" altLang="en-US" sz="1600">
                <a:latin typeface="仿宋" panose="02010609060101010101" charset="-122"/>
                <a:ea typeface="仿宋" panose="02010609060101010101" charset="-122"/>
                <a:cs typeface="仿宋" panose="02010609060101010101" charset="-122"/>
              </a:rPr>
              <a:t>（3）句子的陈述口气多于感叹口气</a:t>
            </a:r>
            <a:endParaRPr lang="zh-CN" altLang="en-US" sz="1600">
              <a:latin typeface="仿宋" panose="02010609060101010101" charset="-122"/>
              <a:ea typeface="仿宋" panose="02010609060101010101" charset="-122"/>
              <a:cs typeface="仿宋" panose="02010609060101010101" charset="-122"/>
            </a:endParaRPr>
          </a:p>
          <a:p>
            <a:pPr>
              <a:lnSpc>
                <a:spcPct val="100000"/>
              </a:lnSpc>
            </a:pPr>
            <a:r>
              <a:rPr lang="en-US" altLang="zh-CN" sz="1600" b="1">
                <a:latin typeface="仿宋" panose="02010609060101010101" charset="-122"/>
                <a:ea typeface="仿宋" panose="02010609060101010101" charset="-122"/>
                <a:cs typeface="仿宋" panose="02010609060101010101" charset="-122"/>
              </a:rPr>
              <a:t>    </a:t>
            </a:r>
            <a:r>
              <a:rPr lang="zh-CN" altLang="en-US" sz="1600" b="1">
                <a:latin typeface="仿宋" panose="02010609060101010101" charset="-122"/>
                <a:ea typeface="仿宋" panose="02010609060101010101" charset="-122"/>
                <a:cs typeface="仿宋" panose="02010609060101010101" charset="-122"/>
              </a:rPr>
              <a:t>二是确切</a:t>
            </a:r>
            <a:r>
              <a:rPr lang="zh-CN" altLang="en-US" sz="1600">
                <a:latin typeface="仿宋" panose="02010609060101010101" charset="-122"/>
                <a:ea typeface="仿宋" panose="02010609060101010101" charset="-122"/>
                <a:cs typeface="仿宋" panose="02010609060101010101" charset="-122"/>
              </a:rPr>
              <a:t>。</a:t>
            </a:r>
            <a:r>
              <a:rPr lang="zh-CN" altLang="en-US" sz="1600">
                <a:latin typeface="仿宋" panose="02010609060101010101" charset="-122"/>
                <a:ea typeface="仿宋" panose="02010609060101010101" charset="-122"/>
                <a:cs typeface="仿宋" panose="02010609060101010101" charset="-122"/>
              </a:rPr>
              <a:t>在新闻语言使用上，要求精确性较高，力求消除语言的含混性，但并不完全排斥语言的模糊性。</a:t>
            </a:r>
            <a:endParaRPr lang="zh-CN" altLang="en-US" sz="1600">
              <a:latin typeface="仿宋" panose="02010609060101010101" charset="-122"/>
              <a:ea typeface="仿宋" panose="02010609060101010101" charset="-122"/>
              <a:cs typeface="仿宋" panose="02010609060101010101" charset="-122"/>
            </a:endParaRPr>
          </a:p>
          <a:p>
            <a:pPr>
              <a:lnSpc>
                <a:spcPct val="100000"/>
              </a:lnSpc>
            </a:pPr>
            <a:r>
              <a:rPr lang="zh-CN" altLang="en-US" sz="1600">
                <a:latin typeface="仿宋" panose="02010609060101010101" charset="-122"/>
                <a:ea typeface="仿宋" panose="02010609060101010101" charset="-122"/>
                <a:cs typeface="仿宋" panose="02010609060101010101" charset="-122"/>
              </a:rPr>
              <a:t>就事实的报道而言，新闻语言的确切，它的严格含义应该是：</a:t>
            </a:r>
            <a:endParaRPr lang="zh-CN" altLang="en-US" sz="1600">
              <a:latin typeface="仿宋" panose="02010609060101010101" charset="-122"/>
              <a:ea typeface="仿宋" panose="02010609060101010101" charset="-122"/>
              <a:cs typeface="仿宋" panose="02010609060101010101" charset="-122"/>
            </a:endParaRPr>
          </a:p>
          <a:p>
            <a:pPr>
              <a:lnSpc>
                <a:spcPct val="100000"/>
              </a:lnSpc>
            </a:pPr>
            <a:r>
              <a:rPr lang="zh-CN" altLang="en-US" sz="1600">
                <a:latin typeface="仿宋" panose="02010609060101010101" charset="-122"/>
                <a:ea typeface="仿宋" panose="02010609060101010101" charset="-122"/>
                <a:cs typeface="仿宋" panose="02010609060101010101" charset="-122"/>
              </a:rPr>
              <a:t>（1）确凿无误，不夸张，不走样，更不造假。</a:t>
            </a:r>
            <a:endParaRPr lang="zh-CN" altLang="en-US" sz="1600">
              <a:latin typeface="仿宋" panose="02010609060101010101" charset="-122"/>
              <a:ea typeface="仿宋" panose="02010609060101010101" charset="-122"/>
              <a:cs typeface="仿宋" panose="02010609060101010101" charset="-122"/>
            </a:endParaRPr>
          </a:p>
          <a:p>
            <a:pPr>
              <a:lnSpc>
                <a:spcPct val="100000"/>
              </a:lnSpc>
            </a:pPr>
            <a:r>
              <a:rPr lang="zh-CN" altLang="en-US" sz="1600">
                <a:latin typeface="仿宋" panose="02010609060101010101" charset="-122"/>
                <a:ea typeface="仿宋" panose="02010609060101010101" charset="-122"/>
                <a:cs typeface="仿宋" panose="02010609060101010101" charset="-122"/>
              </a:rPr>
              <a:t>（2）恰如其分，叙事、状物、写人得当，不可滥用褒贬之词。</a:t>
            </a:r>
            <a:endParaRPr lang="zh-CN" altLang="en-US" sz="1600">
              <a:latin typeface="仿宋" panose="02010609060101010101" charset="-122"/>
              <a:ea typeface="仿宋" panose="02010609060101010101" charset="-122"/>
              <a:cs typeface="仿宋" panose="02010609060101010101" charset="-122"/>
            </a:endParaRPr>
          </a:p>
          <a:p>
            <a:pPr>
              <a:lnSpc>
                <a:spcPct val="100000"/>
              </a:lnSpc>
            </a:pPr>
            <a:r>
              <a:rPr lang="zh-CN" altLang="en-US" sz="1600">
                <a:latin typeface="仿宋" panose="02010609060101010101" charset="-122"/>
                <a:ea typeface="仿宋" panose="02010609060101010101" charset="-122"/>
                <a:cs typeface="仿宋" panose="02010609060101010101" charset="-122"/>
              </a:rPr>
              <a:t>（3）清楚明白，使人一目了然，可信无疑。</a:t>
            </a:r>
            <a:endParaRPr lang="zh-CN" altLang="en-US" sz="1600">
              <a:latin typeface="仿宋" panose="02010609060101010101" charset="-122"/>
              <a:ea typeface="仿宋" panose="02010609060101010101" charset="-122"/>
              <a:cs typeface="仿宋" panose="02010609060101010101" charset="-122"/>
            </a:endParaRPr>
          </a:p>
          <a:p>
            <a:pPr>
              <a:lnSpc>
                <a:spcPct val="100000"/>
              </a:lnSpc>
            </a:pPr>
            <a:r>
              <a:rPr lang="en-US" altLang="zh-CN" sz="1600" b="1">
                <a:latin typeface="仿宋" panose="02010609060101010101" charset="-122"/>
                <a:ea typeface="仿宋" panose="02010609060101010101" charset="-122"/>
                <a:cs typeface="仿宋" panose="02010609060101010101" charset="-122"/>
              </a:rPr>
              <a:t>    </a:t>
            </a:r>
            <a:r>
              <a:rPr lang="zh-CN" altLang="en-US" sz="1600" b="1">
                <a:latin typeface="仿宋" panose="02010609060101010101" charset="-122"/>
                <a:ea typeface="仿宋" panose="02010609060101010101" charset="-122"/>
                <a:cs typeface="仿宋" panose="02010609060101010101" charset="-122"/>
              </a:rPr>
              <a:t>三是简练</a:t>
            </a:r>
            <a:r>
              <a:rPr lang="zh-CN" altLang="en-US" sz="1600">
                <a:latin typeface="仿宋" panose="02010609060101010101" charset="-122"/>
                <a:ea typeface="仿宋" panose="02010609060101010101" charset="-122"/>
                <a:cs typeface="仿宋" panose="02010609060101010101" charset="-122"/>
              </a:rPr>
              <a:t>。</a:t>
            </a:r>
            <a:r>
              <a:rPr lang="zh-CN" altLang="en-US" sz="1600">
                <a:latin typeface="仿宋" panose="02010609060101010101" charset="-122"/>
                <a:ea typeface="仿宋" panose="02010609060101010101" charset="-122"/>
                <a:cs typeface="仿宋" panose="02010609060101010101" charset="-122"/>
              </a:rPr>
              <a:t>新闻语言应当简洁、洗练，干净利落，切忌拖泥带水。</a:t>
            </a:r>
            <a:endParaRPr lang="zh-CN" altLang="en-US" sz="1600">
              <a:latin typeface="仿宋" panose="02010609060101010101" charset="-122"/>
              <a:ea typeface="仿宋" panose="02010609060101010101" charset="-122"/>
              <a:cs typeface="仿宋" panose="02010609060101010101" charset="-122"/>
            </a:endParaRPr>
          </a:p>
          <a:p>
            <a:pPr>
              <a:lnSpc>
                <a:spcPct val="100000"/>
              </a:lnSpc>
            </a:pPr>
            <a:r>
              <a:rPr lang="en-US" altLang="zh-CN" sz="1600" b="1">
                <a:latin typeface="仿宋" panose="02010609060101010101" charset="-122"/>
                <a:ea typeface="仿宋" panose="02010609060101010101" charset="-122"/>
                <a:cs typeface="仿宋" panose="02010609060101010101" charset="-122"/>
              </a:rPr>
              <a:t>    </a:t>
            </a:r>
            <a:r>
              <a:rPr lang="zh-CN" altLang="en-US" sz="1600" b="1">
                <a:latin typeface="仿宋" panose="02010609060101010101" charset="-122"/>
                <a:ea typeface="仿宋" panose="02010609060101010101" charset="-122"/>
                <a:cs typeface="仿宋" panose="02010609060101010101" charset="-122"/>
              </a:rPr>
              <a:t>四是朴实</a:t>
            </a:r>
            <a:r>
              <a:rPr lang="zh-CN" altLang="en-US" sz="1600">
                <a:latin typeface="仿宋" panose="02010609060101010101" charset="-122"/>
                <a:ea typeface="仿宋" panose="02010609060101010101" charset="-122"/>
                <a:cs typeface="仿宋" panose="02010609060101010101" charset="-122"/>
              </a:rPr>
              <a:t>。</a:t>
            </a:r>
            <a:r>
              <a:rPr lang="zh-CN" altLang="en-US" sz="1600">
                <a:latin typeface="仿宋" panose="02010609060101010101" charset="-122"/>
                <a:ea typeface="仿宋" panose="02010609060101010101" charset="-122"/>
                <a:cs typeface="仿宋" panose="02010609060101010101" charset="-122"/>
              </a:rPr>
              <a:t>新闻的语言讲究朴素，就要“有真意，去粉饰，勿卖弄”，不必追求华丽辞藻，尽可能少用形容词、附加语，不搞那种华而不实的花架子。</a:t>
            </a:r>
            <a:endParaRPr lang="zh-CN" altLang="en-US" sz="1600">
              <a:latin typeface="仿宋" panose="02010609060101010101" charset="-122"/>
              <a:ea typeface="仿宋" panose="02010609060101010101" charset="-122"/>
              <a:cs typeface="仿宋" panose="02010609060101010101" charset="-122"/>
            </a:endParaRPr>
          </a:p>
          <a:p>
            <a:pPr>
              <a:lnSpc>
                <a:spcPct val="100000"/>
              </a:lnSpc>
            </a:pPr>
            <a:r>
              <a:rPr lang="en-US" altLang="zh-CN" sz="1600" b="1">
                <a:latin typeface="仿宋" panose="02010609060101010101" charset="-122"/>
                <a:ea typeface="仿宋" panose="02010609060101010101" charset="-122"/>
                <a:cs typeface="仿宋" panose="02010609060101010101" charset="-122"/>
              </a:rPr>
              <a:t>    </a:t>
            </a:r>
            <a:r>
              <a:rPr lang="zh-CN" altLang="en-US" sz="1600" b="1">
                <a:latin typeface="仿宋" panose="02010609060101010101" charset="-122"/>
                <a:ea typeface="仿宋" panose="02010609060101010101" charset="-122"/>
                <a:cs typeface="仿宋" panose="02010609060101010101" charset="-122"/>
              </a:rPr>
              <a:t>五是通俗</a:t>
            </a:r>
            <a:r>
              <a:rPr lang="zh-CN" altLang="en-US" sz="1600">
                <a:latin typeface="仿宋" panose="02010609060101010101" charset="-122"/>
                <a:ea typeface="仿宋" panose="02010609060101010101" charset="-122"/>
                <a:cs typeface="仿宋" panose="02010609060101010101" charset="-122"/>
              </a:rPr>
              <a:t>。</a:t>
            </a:r>
            <a:r>
              <a:rPr lang="zh-CN" altLang="en-US" sz="1600">
                <a:latin typeface="仿宋" panose="02010609060101010101" charset="-122"/>
                <a:ea typeface="仿宋" panose="02010609060101010101" charset="-122"/>
                <a:cs typeface="仿宋" panose="02010609060101010101" charset="-122"/>
              </a:rPr>
              <a:t>就是深入浅出，浅显明白，大家容易懂，具有社会通用性。</a:t>
            </a:r>
            <a:endParaRPr lang="zh-CN" altLang="en-US" sz="1600">
              <a:latin typeface="仿宋" panose="02010609060101010101" charset="-122"/>
              <a:ea typeface="仿宋" panose="02010609060101010101" charset="-122"/>
              <a:cs typeface="仿宋" panose="02010609060101010101" charset="-122"/>
            </a:endParaRPr>
          </a:p>
          <a:p>
            <a:pPr>
              <a:lnSpc>
                <a:spcPct val="100000"/>
              </a:lnSpc>
            </a:pPr>
            <a:endParaRPr lang="zh-CN" altLang="en-US" sz="1600">
              <a:latin typeface="仿宋" panose="02010609060101010101" charset="-122"/>
              <a:ea typeface="仿宋" panose="02010609060101010101" charset="-122"/>
              <a:cs typeface="仿宋" panose="02010609060101010101" charset="-122"/>
            </a:endParaRPr>
          </a:p>
          <a:p>
            <a:pPr>
              <a:lnSpc>
                <a:spcPct val="70000"/>
              </a:lnSpc>
            </a:pPr>
            <a:endParaRPr lang="zh-CN" altLang="en-US" sz="1600">
              <a:latin typeface="仿宋" panose="02010609060101010101" charset="-122"/>
              <a:ea typeface="仿宋" panose="02010609060101010101" charset="-122"/>
              <a:cs typeface="仿宋" panose="02010609060101010101"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任务三　应用文写作基础</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240155" y="1484630"/>
            <a:ext cx="6882130" cy="3760470"/>
          </a:xfrm>
          <a:prstGeom prst="rect">
            <a:avLst/>
          </a:prstGeom>
        </p:spPr>
        <p:txBody>
          <a:bodyPr wrap="square">
            <a:noAutofit/>
          </a:bodyPr>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五、应用文的表达方式</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（一）记叙</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所谓记叙，是有次序地叙说、介绍人物的经历、言行或事物发展变化过程的表达方式。完整的记叙包括时间、地点、人物、事件、起因、结果六要素。</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记叙是应用文的基本表达方式。报告、表彰、处分通报、市场调查报告等往往采用记叙的方式。交代背景，介绍文章涉及的人、单位或事件的基本概况，事物发展变化过程以及相互关系，都离不开记叙，为议论提供事实依据，也要用到记叙。</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应用文的记叙要求真实、准确，不要带主观感情色彩。</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2"/>
            </p:custDataLst>
          </p:nvPr>
        </p:nvPicPr>
        <p:blipFill rotWithShape="1">
          <a:blip r:embed="rId3">
            <a:extLst>
              <a:ext uri="{28A0092B-C50C-407E-A947-70E740481C1C}">
                <a14:useLocalDpi xmlns:a14="http://schemas.microsoft.com/office/drawing/2010/main" val="0"/>
              </a:ext>
            </a:extLst>
          </a:blip>
          <a:srcRect l="30000" r="30000"/>
          <a:stretch>
            <a:fillRect/>
          </a:stretch>
        </p:blipFill>
        <p:spPr>
          <a:xfrm>
            <a:off x="8669655" y="1484619"/>
            <a:ext cx="2494212" cy="41570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 name="图片 3" descr="左1"/>
          <p:cNvPicPr>
            <a:picLocks noChangeAspect="1"/>
          </p:cNvPicPr>
          <p:nvPr>
            <p:custDataLst>
              <p:tags r:id="rId4"/>
            </p:custDataLst>
          </p:nvPr>
        </p:nvPicPr>
        <p:blipFill>
          <a:blip r:embed="rId5"/>
          <a:stretch>
            <a:fillRect/>
          </a:stretch>
        </p:blipFill>
        <p:spPr>
          <a:xfrm>
            <a:off x="635000" y="4504690"/>
            <a:ext cx="2568575" cy="1750695"/>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任务三　应用文写作基础</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5800725" y="1703070"/>
            <a:ext cx="4719955" cy="3760470"/>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（二）说明</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所谓说明，就是用简明扼要的文字，对客观事物或事理的状态、性质、特点、功能、成因、关系、功用等属性，加以客观解释和介绍的表达方式。总结、简报、调查报告、工作报告中对某些基本情况的介绍，表彰、处分决定或通报中对有关人员或单位的介绍等，常用这种表达方式。条例、规定、制度、公约等法规、规章和管理规章文书，介绍信、证明信等专用书信，以及启事、经济合同、广告等，也常用说明的表达方式。</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custDataLst>
              <p:tags r:id="rId2"/>
            </p:custDataLst>
          </p:nvPr>
        </p:nvPicPr>
        <p:blipFill>
          <a:blip r:embed="rId3"/>
          <a:stretch>
            <a:fillRect/>
          </a:stretch>
        </p:blipFill>
        <p:spPr>
          <a:xfrm>
            <a:off x="1569085" y="1703070"/>
            <a:ext cx="3293110" cy="4091940"/>
          </a:xfrm>
          <a:prstGeom prst="rect">
            <a:avLst/>
          </a:prstGeom>
        </p:spPr>
      </p:pic>
      <p:pic>
        <p:nvPicPr>
          <p:cNvPr id="3" name="图片 2" descr="33"/>
          <p:cNvPicPr>
            <a:picLocks noChangeAspect="1"/>
          </p:cNvPicPr>
          <p:nvPr>
            <p:custDataLst>
              <p:tags r:id="rId4"/>
            </p:custDataLst>
          </p:nvPr>
        </p:nvPicPr>
        <p:blipFill>
          <a:blip r:embed="rId5"/>
          <a:stretch>
            <a:fillRect/>
          </a:stretch>
        </p:blipFill>
        <p:spPr>
          <a:xfrm>
            <a:off x="8890000" y="4932680"/>
            <a:ext cx="2697480" cy="1351915"/>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096000" y="-3103648"/>
            <a:ext cx="18288000" cy="10295681"/>
          </a:xfrm>
          <a:prstGeom prst="rect">
            <a:avLst/>
          </a:prstGeom>
        </p:spPr>
      </p:pic>
      <p:sp>
        <p:nvSpPr>
          <p:cNvPr id="5" name="标题 1"/>
          <p:cNvSpPr txBox="1"/>
          <p:nvPr/>
        </p:nvSpPr>
        <p:spPr>
          <a:xfrm>
            <a:off x="1177632" y="979999"/>
            <a:ext cx="1187450" cy="3124200"/>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8800" dirty="0">
                <a:solidFill>
                  <a:srgbClr val="418783"/>
                </a:solidFill>
                <a:latin typeface="阿里妈妈方圆体 VF SemiBold" pitchFamily="2" charset="-122"/>
                <a:ea typeface="阿里妈妈方圆体 VF SemiBold" pitchFamily="2" charset="-122"/>
                <a:cs typeface="+mn-ea"/>
                <a:sym typeface="+mn-lt"/>
              </a:rPr>
              <a:t>目 </a:t>
            </a:r>
            <a:endParaRPr lang="en-US" altLang="zh-CN" sz="8800" dirty="0">
              <a:solidFill>
                <a:srgbClr val="418783"/>
              </a:solidFill>
              <a:latin typeface="阿里妈妈方圆体 VF SemiBold" pitchFamily="2" charset="-122"/>
              <a:ea typeface="阿里妈妈方圆体 VF SemiBold" pitchFamily="2" charset="-122"/>
              <a:cs typeface="+mn-ea"/>
              <a:sym typeface="+mn-lt"/>
            </a:endParaRPr>
          </a:p>
          <a:p>
            <a:pPr algn="dist"/>
            <a:r>
              <a:rPr lang="zh-CN" altLang="en-US" sz="8800" dirty="0">
                <a:solidFill>
                  <a:srgbClr val="418783"/>
                </a:solidFill>
                <a:latin typeface="阿里妈妈方圆体 VF SemiBold" pitchFamily="2" charset="-122"/>
                <a:ea typeface="阿里妈妈方圆体 VF SemiBold" pitchFamily="2" charset="-122"/>
                <a:cs typeface="+mn-ea"/>
                <a:sym typeface="+mn-lt"/>
              </a:rPr>
              <a:t>录</a:t>
            </a:r>
            <a:endParaRPr lang="zh-CN" altLang="en-US" sz="8800" dirty="0">
              <a:solidFill>
                <a:srgbClr val="418783"/>
              </a:solidFill>
              <a:latin typeface="阿里妈妈方圆体 VF SemiBold" pitchFamily="2" charset="-122"/>
              <a:ea typeface="阿里妈妈方圆体 VF SemiBold" pitchFamily="2" charset="-122"/>
              <a:cs typeface="+mn-ea"/>
              <a:sym typeface="+mn-lt"/>
            </a:endParaRPr>
          </a:p>
        </p:txBody>
      </p:sp>
      <p:sp>
        <p:nvSpPr>
          <p:cNvPr id="6" name="内容占位符 2"/>
          <p:cNvSpPr txBox="1"/>
          <p:nvPr>
            <p:custDataLst>
              <p:tags r:id="rId2"/>
            </p:custDataLst>
          </p:nvPr>
        </p:nvSpPr>
        <p:spPr>
          <a:xfrm>
            <a:off x="3424555" y="921627"/>
            <a:ext cx="6854190" cy="3627120"/>
          </a:xfrm>
          <a:prstGeom prst="rect">
            <a:avLst/>
          </a:prstGeom>
          <a:noFill/>
        </p:spPr>
        <p:txBody>
          <a:bodyPr vert="horz" wrap="square"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80000"/>
              </a:lnSpc>
              <a:spcBef>
                <a:spcPts val="0"/>
              </a:spcBef>
              <a:buFont typeface="+mj-ea"/>
              <a:buNone/>
            </a:pPr>
            <a:r>
              <a:rPr lang="en-US" altLang="zh-CN" dirty="0" err="1">
                <a:solidFill>
                  <a:srgbClr val="418783"/>
                </a:solidFill>
                <a:cs typeface="+mn-ea"/>
                <a:sym typeface="+mn-lt"/>
              </a:rPr>
              <a:t>项目五　经济应用文写作｜ 111</a:t>
            </a:r>
            <a:endParaRPr lang="en-US" altLang="zh-CN" dirty="0" err="1">
              <a:solidFill>
                <a:srgbClr val="418783"/>
              </a:solidFill>
              <a:cs typeface="+mn-ea"/>
              <a:sym typeface="+mn-lt"/>
            </a:endParaRPr>
          </a:p>
          <a:p>
            <a:pPr marL="0" indent="0">
              <a:lnSpc>
                <a:spcPct val="180000"/>
              </a:lnSpc>
              <a:spcBef>
                <a:spcPts val="0"/>
              </a:spcBef>
              <a:buFont typeface="+mj-ea"/>
              <a:buNone/>
            </a:pPr>
            <a:r>
              <a:rPr lang="en-US" altLang="zh-CN" dirty="0" err="1">
                <a:solidFill>
                  <a:srgbClr val="418783"/>
                </a:solidFill>
                <a:cs typeface="+mn-ea"/>
                <a:sym typeface="+mn-lt"/>
              </a:rPr>
              <a:t>项目六　法律应用文写作｜ 130</a:t>
            </a:r>
            <a:endParaRPr lang="en-US" altLang="zh-CN" dirty="0" err="1">
              <a:solidFill>
                <a:srgbClr val="418783"/>
              </a:solidFill>
              <a:cs typeface="+mn-ea"/>
              <a:sym typeface="+mn-lt"/>
            </a:endParaRPr>
          </a:p>
          <a:p>
            <a:pPr marL="0" indent="0">
              <a:lnSpc>
                <a:spcPct val="180000"/>
              </a:lnSpc>
              <a:spcBef>
                <a:spcPts val="0"/>
              </a:spcBef>
              <a:buFont typeface="+mj-ea"/>
              <a:buNone/>
            </a:pPr>
            <a:r>
              <a:rPr lang="en-US" altLang="zh-CN" dirty="0" err="1">
                <a:solidFill>
                  <a:srgbClr val="418783"/>
                </a:solidFill>
                <a:cs typeface="+mn-ea"/>
                <a:sym typeface="+mn-lt"/>
              </a:rPr>
              <a:t>项目七　礼仪应用文写作｜ 153</a:t>
            </a:r>
            <a:endParaRPr lang="en-US" altLang="zh-CN" dirty="0" err="1">
              <a:solidFill>
                <a:srgbClr val="418783"/>
              </a:solidFill>
              <a:cs typeface="+mn-ea"/>
              <a:sym typeface="+mn-lt"/>
            </a:endParaRPr>
          </a:p>
          <a:p>
            <a:pPr marL="0" indent="0">
              <a:lnSpc>
                <a:spcPct val="180000"/>
              </a:lnSpc>
              <a:spcBef>
                <a:spcPts val="0"/>
              </a:spcBef>
              <a:buFont typeface="+mj-ea"/>
              <a:buNone/>
            </a:pPr>
            <a:r>
              <a:rPr lang="en-US" altLang="zh-CN" dirty="0">
                <a:solidFill>
                  <a:srgbClr val="418783"/>
                </a:solidFill>
                <a:cs typeface="+mn-ea"/>
                <a:sym typeface="+mn-lt"/>
              </a:rPr>
              <a:t>项目八　学术应用文写作｜ 176</a:t>
            </a:r>
            <a:endParaRPr lang="en-US" altLang="zh-CN" dirty="0">
              <a:solidFill>
                <a:srgbClr val="418783"/>
              </a:solidFill>
              <a:cs typeface="+mn-ea"/>
              <a:sym typeface="+mn-lt"/>
            </a:endParaRPr>
          </a:p>
        </p:txBody>
      </p:sp>
      <p:sp>
        <p:nvSpPr>
          <p:cNvPr id="8" name="open-notebook_334"/>
          <p:cNvSpPr/>
          <p:nvPr/>
        </p:nvSpPr>
        <p:spPr>
          <a:xfrm>
            <a:off x="360045" y="332740"/>
            <a:ext cx="609600" cy="466090"/>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1000"/>
                                        <p:tgtEl>
                                          <p:spTgt spid="6">
                                            <p:txEl>
                                              <p:pRg st="0" end="0"/>
                                            </p:txEl>
                                          </p:spTgt>
                                        </p:tgtEl>
                                      </p:cBhvr>
                                    </p:animEffect>
                                    <p:anim calcmode="lin" valueType="num">
                                      <p:cBhvr>
                                        <p:cTn id="13"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6">
                                            <p:txEl>
                                              <p:pRg st="1" end="1"/>
                                            </p:txEl>
                                          </p:spTgt>
                                        </p:tgtEl>
                                        <p:attrNameLst>
                                          <p:attrName>style.visibility</p:attrName>
                                        </p:attrNameLst>
                                      </p:cBhvr>
                                      <p:to>
                                        <p:strVal val="visible"/>
                                      </p:to>
                                    </p:set>
                                    <p:animEffect transition="in" filter="fade">
                                      <p:cBhvr>
                                        <p:cTn id="18" dur="1000"/>
                                        <p:tgtEl>
                                          <p:spTgt spid="6">
                                            <p:txEl>
                                              <p:pRg st="1" end="1"/>
                                            </p:txEl>
                                          </p:spTgt>
                                        </p:tgtEl>
                                      </p:cBhvr>
                                    </p:animEffect>
                                    <p:anim calcmode="lin" valueType="num">
                                      <p:cBhvr>
                                        <p:cTn id="19"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20"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2" presetClass="entr" presetSubtype="0" fill="hold" nodeType="afterEffect">
                                  <p:stCondLst>
                                    <p:cond delay="0"/>
                                  </p:stCondLst>
                                  <p:childTnLst>
                                    <p:set>
                                      <p:cBhvr>
                                        <p:cTn id="23" dur="1" fill="hold">
                                          <p:stCondLst>
                                            <p:cond delay="0"/>
                                          </p:stCondLst>
                                        </p:cTn>
                                        <p:tgtEl>
                                          <p:spTgt spid="6">
                                            <p:txEl>
                                              <p:pRg st="2" end="2"/>
                                            </p:txEl>
                                          </p:spTgt>
                                        </p:tgtEl>
                                        <p:attrNameLst>
                                          <p:attrName>style.visibility</p:attrName>
                                        </p:attrNameLst>
                                      </p:cBhvr>
                                      <p:to>
                                        <p:strVal val="visible"/>
                                      </p:to>
                                    </p:set>
                                    <p:animEffect transition="in" filter="fade">
                                      <p:cBhvr>
                                        <p:cTn id="24" dur="1000"/>
                                        <p:tgtEl>
                                          <p:spTgt spid="6">
                                            <p:txEl>
                                              <p:pRg st="2" end="2"/>
                                            </p:txEl>
                                          </p:spTgt>
                                        </p:tgtEl>
                                      </p:cBhvr>
                                    </p:animEffect>
                                    <p:anim calcmode="lin" valueType="num">
                                      <p:cBhvr>
                                        <p:cTn id="25"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42" presetClass="entr" presetSubtype="0" fill="hold" nodeType="after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任务三　应用文写作基础</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144270" y="1548765"/>
            <a:ext cx="4730115" cy="3760470"/>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（三）议论</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4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所谓议论，是作者对某件事情或某个问题进行分析、推理、评论，表明自己的立场、观点、意见的一种表达方式。应用文写作中的议论，与一般议论文中的议论有明显的区别。一是在一般议论文中，议论是最主要的表现方法，贯穿全文始终，论点、论据和论证三要素齐备。而在应用文中，最主要的表达方式是记叙和说明，议论居于从属地位，一般只在记叙、说明的基础上进行。二是应用文的议论一般不能长篇大论，只是在需要分析论证的地方，夹叙夹议，三言两语，点到为止，不做深入的论证。</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2"/>
            </p:custDataLst>
          </p:nvPr>
        </p:nvPicPr>
        <p:blipFill>
          <a:blip r:embed="rId3"/>
          <a:stretch>
            <a:fillRect/>
          </a:stretch>
        </p:blipFill>
        <p:spPr>
          <a:xfrm>
            <a:off x="7009130" y="1484630"/>
            <a:ext cx="3701415" cy="411162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63787"/>
          </a:xfrm>
          <a:prstGeom prst="rect">
            <a:avLst/>
          </a:prstGeom>
        </p:spPr>
      </p:pic>
      <p:sp>
        <p:nvSpPr>
          <p:cNvPr id="22" name="文本框 21"/>
          <p:cNvSpPr txBox="1"/>
          <p:nvPr/>
        </p:nvSpPr>
        <p:spPr>
          <a:xfrm>
            <a:off x="1392087" y="1685847"/>
            <a:ext cx="9407827" cy="1568450"/>
          </a:xfrm>
          <a:prstGeom prst="rect">
            <a:avLst/>
          </a:prstGeom>
          <a:noFill/>
        </p:spPr>
        <p:txBody>
          <a:bodyPr wrap="square" rtlCol="0">
            <a:spAutoFit/>
          </a:bodyPr>
          <a:lstStyle/>
          <a:p>
            <a:pPr algn="ctr" fontAlgn="auto"/>
            <a:r>
              <a:rPr lang="zh-CN" altLang="en-US" sz="9600" kern="100" spc="-1400" dirty="0">
                <a:solidFill>
                  <a:schemeClr val="accent1"/>
                </a:solidFill>
                <a:uFillTx/>
                <a:latin typeface="阿里妈妈方圆体 VF SemiBold" pitchFamily="2" charset="-122"/>
                <a:ea typeface="阿里妈妈方圆体 VF SemiBold" pitchFamily="2" charset="-122"/>
                <a:cs typeface="+mn-ea"/>
                <a:sym typeface="+mn-lt"/>
              </a:rPr>
              <a:t>谢</a:t>
            </a:r>
            <a:r>
              <a:rPr lang="en-US" altLang="zh-CN" sz="9600" kern="100" spc="-1400" dirty="0">
                <a:solidFill>
                  <a:schemeClr val="accent1"/>
                </a:solidFill>
                <a:uFillTx/>
                <a:latin typeface="阿里妈妈方圆体 VF SemiBold" pitchFamily="2" charset="-122"/>
                <a:ea typeface="阿里妈妈方圆体 VF SemiBold" pitchFamily="2" charset="-122"/>
                <a:cs typeface="+mn-ea"/>
                <a:sym typeface="+mn-lt"/>
              </a:rPr>
              <a:t> </a:t>
            </a:r>
            <a:r>
              <a:rPr lang="zh-CN" altLang="en-US" sz="9600" kern="100" spc="-1400" dirty="0">
                <a:solidFill>
                  <a:schemeClr val="accent1"/>
                </a:solidFill>
                <a:uFillTx/>
                <a:latin typeface="阿里妈妈方圆体 VF SemiBold" pitchFamily="2" charset="-122"/>
                <a:ea typeface="阿里妈妈方圆体 VF SemiBold" pitchFamily="2" charset="-122"/>
                <a:cs typeface="+mn-ea"/>
                <a:sym typeface="+mn-lt"/>
              </a:rPr>
              <a:t>谢</a:t>
            </a:r>
            <a:r>
              <a:rPr lang="en-US" altLang="zh-CN" sz="9600" kern="100" spc="-1400" dirty="0">
                <a:solidFill>
                  <a:schemeClr val="accent1"/>
                </a:solidFill>
                <a:uFillTx/>
                <a:latin typeface="阿里妈妈方圆体 VF SemiBold" pitchFamily="2" charset="-122"/>
                <a:ea typeface="阿里妈妈方圆体 VF SemiBold" pitchFamily="2" charset="-122"/>
                <a:cs typeface="+mn-ea"/>
                <a:sym typeface="+mn-lt"/>
              </a:rPr>
              <a:t> </a:t>
            </a:r>
            <a:r>
              <a:rPr lang="zh-CN" altLang="en-US" sz="9600" kern="100" spc="-1400" dirty="0">
                <a:solidFill>
                  <a:schemeClr val="accent1"/>
                </a:solidFill>
                <a:uFillTx/>
                <a:latin typeface="阿里妈妈方圆体 VF SemiBold" pitchFamily="2" charset="-122"/>
                <a:ea typeface="阿里妈妈方圆体 VF SemiBold" pitchFamily="2" charset="-122"/>
                <a:cs typeface="+mn-ea"/>
                <a:sym typeface="+mn-lt"/>
              </a:rPr>
              <a:t>观</a:t>
            </a:r>
            <a:r>
              <a:rPr lang="en-US" altLang="zh-CN" sz="9600" kern="100" spc="-1400" dirty="0">
                <a:solidFill>
                  <a:schemeClr val="accent1"/>
                </a:solidFill>
                <a:uFillTx/>
                <a:latin typeface="阿里妈妈方圆体 VF SemiBold" pitchFamily="2" charset="-122"/>
                <a:ea typeface="阿里妈妈方圆体 VF SemiBold" pitchFamily="2" charset="-122"/>
                <a:cs typeface="+mn-ea"/>
                <a:sym typeface="+mn-lt"/>
              </a:rPr>
              <a:t> </a:t>
            </a:r>
            <a:r>
              <a:rPr lang="zh-CN" altLang="en-US" sz="9600" kern="100" spc="-1400" dirty="0">
                <a:solidFill>
                  <a:schemeClr val="accent1"/>
                </a:solidFill>
                <a:uFillTx/>
                <a:latin typeface="阿里妈妈方圆体 VF SemiBold" pitchFamily="2" charset="-122"/>
                <a:ea typeface="阿里妈妈方圆体 VF SemiBold" pitchFamily="2" charset="-122"/>
                <a:cs typeface="+mn-ea"/>
                <a:sym typeface="+mn-lt"/>
              </a:rPr>
              <a:t>看</a:t>
            </a:r>
            <a:endParaRPr lang="zh-CN" altLang="en-US" sz="9600" kern="100" spc="-1400" dirty="0">
              <a:solidFill>
                <a:schemeClr val="accent1"/>
              </a:solidFill>
              <a:uFillTx/>
              <a:latin typeface="阿里妈妈方圆体 VF SemiBold" pitchFamily="2" charset="-122"/>
              <a:ea typeface="阿里妈妈方圆体 VF SemiBold" pitchFamily="2" charset="-122"/>
              <a:cs typeface="+mn-ea"/>
              <a:sym typeface="+mn-lt"/>
            </a:endParaRPr>
          </a:p>
        </p:txBody>
      </p:sp>
      <p:sp>
        <p:nvSpPr>
          <p:cNvPr id="23" name="open-notebook_334"/>
          <p:cNvSpPr/>
          <p:nvPr/>
        </p:nvSpPr>
        <p:spPr>
          <a:xfrm>
            <a:off x="360045" y="332740"/>
            <a:ext cx="609600" cy="466090"/>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diamond(in)">
                                      <p:cBhvr>
                                        <p:cTn id="7" dur="20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63787"/>
          </a:xfrm>
          <a:prstGeom prst="rect">
            <a:avLst/>
          </a:prstGeom>
        </p:spPr>
      </p:pic>
      <p:sp>
        <p:nvSpPr>
          <p:cNvPr id="6" name="open-notebook_334"/>
          <p:cNvSpPr/>
          <p:nvPr/>
        </p:nvSpPr>
        <p:spPr>
          <a:xfrm>
            <a:off x="360045" y="332740"/>
            <a:ext cx="609600" cy="466090"/>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9" name="文本框 18"/>
          <p:cNvSpPr txBox="1"/>
          <p:nvPr/>
        </p:nvSpPr>
        <p:spPr>
          <a:xfrm>
            <a:off x="807720" y="1238431"/>
            <a:ext cx="10576560" cy="1586230"/>
          </a:xfrm>
          <a:prstGeom prst="rect">
            <a:avLst/>
          </a:prstGeom>
          <a:noFill/>
        </p:spPr>
        <p:txBody>
          <a:bodyPr wrap="square">
            <a:spAutoFit/>
          </a:bodyPr>
          <a:lstStyle/>
          <a:p>
            <a:pPr algn="ctr">
              <a:lnSpc>
                <a:spcPct val="180000"/>
              </a:lnSpc>
              <a:spcBef>
                <a:spcPts val="0"/>
              </a:spcBef>
            </a:pPr>
            <a:r>
              <a:rPr lang="en-US" altLang="zh-CN" sz="5400" b="1" dirty="0">
                <a:solidFill>
                  <a:srgbClr val="418783"/>
                </a:solidFill>
                <a:latin typeface="阿里妈妈方圆体 VF SemiBold" pitchFamily="2" charset="-122"/>
                <a:ea typeface="阿里妈妈方圆体 VF SemiBold" pitchFamily="2" charset="-122"/>
                <a:cs typeface="+mn-ea"/>
                <a:sym typeface="+mn-lt"/>
              </a:rPr>
              <a:t>项目一　应用文写作概述</a:t>
            </a:r>
            <a:endParaRPr lang="en-US" altLang="zh-CN" sz="5400" b="1" dirty="0">
              <a:solidFill>
                <a:srgbClr val="418783"/>
              </a:solidFill>
              <a:latin typeface="阿里妈妈方圆体 VF SemiBold" pitchFamily="2" charset="-122"/>
              <a:ea typeface="阿里妈妈方圆体 VF SemiBold" pitchFamily="2" charset="-122"/>
              <a:cs typeface="+mn-ea"/>
              <a:sym typeface="+mn-lt"/>
            </a:endParaRPr>
          </a:p>
        </p:txBody>
      </p:sp>
      <p:sp>
        <p:nvSpPr>
          <p:cNvPr id="3" name="矩形 2"/>
          <p:cNvSpPr/>
          <p:nvPr>
            <p:custDataLst>
              <p:tags r:id="rId2"/>
            </p:custDataLst>
          </p:nvPr>
        </p:nvSpPr>
        <p:spPr>
          <a:xfrm>
            <a:off x="2559050" y="2940685"/>
            <a:ext cx="6868160" cy="1445260"/>
          </a:xfrm>
          <a:prstGeom prst="rect">
            <a:avLst/>
          </a:prstGeom>
        </p:spPr>
        <p:txBody>
          <a:bodyPr wrap="square">
            <a:spAutoFit/>
          </a:bodyPr>
          <a:p>
            <a:pPr indent="508000" algn="just" fontAlgn="auto">
              <a:lnSpc>
                <a:spcPct val="130000"/>
              </a:lnSpc>
              <a:spcAft>
                <a:spcPts val="600"/>
              </a:spcAft>
              <a:extLst>
                <a:ext uri="{35155182-B16C-46BC-9424-99874614C6A1}">
                  <wpsdc:indentchars xmlns:wpsdc="http://www.wps.cn/officeDocument/2017/drawingmlCustomData" val="200" checksum="282533468"/>
                </a:ext>
              </a:extLst>
            </a:pPr>
            <a:r>
              <a:rPr sz="2000" dirty="0">
                <a:solidFill>
                  <a:schemeClr val="accent1"/>
                </a:solidFill>
                <a:latin typeface="微软雅黑" panose="020B0503020204020204" charset="-122"/>
                <a:ea typeface="微软雅黑" panose="020B0503020204020204" charset="-122"/>
                <a:cs typeface="微软雅黑" panose="020B0503020204020204" charset="-122"/>
              </a:rPr>
              <a:t>任务一　应用文的概念及历史发展</a:t>
            </a:r>
            <a:endParaRPr sz="2000" dirty="0">
              <a:solidFill>
                <a:schemeClr val="accent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30000"/>
              </a:lnSpc>
              <a:spcAft>
                <a:spcPts val="600"/>
              </a:spcAft>
              <a:extLst>
                <a:ext uri="{35155182-B16C-46BC-9424-99874614C6A1}">
                  <wpsdc:indentchars xmlns:wpsdc="http://www.wps.cn/officeDocument/2017/drawingmlCustomData" val="200" checksum="282533468"/>
                </a:ext>
              </a:extLst>
            </a:pPr>
            <a:r>
              <a:rPr sz="2000" dirty="0">
                <a:solidFill>
                  <a:schemeClr val="accent1"/>
                </a:solidFill>
                <a:latin typeface="微软雅黑" panose="020B0503020204020204" charset="-122"/>
                <a:ea typeface="微软雅黑" panose="020B0503020204020204" charset="-122"/>
                <a:cs typeface="微软雅黑" panose="020B0503020204020204" charset="-122"/>
              </a:rPr>
              <a:t>任务二　应用文的种类、作用和特点</a:t>
            </a:r>
            <a:endParaRPr sz="2000" dirty="0">
              <a:solidFill>
                <a:schemeClr val="accent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30000"/>
              </a:lnSpc>
              <a:spcAft>
                <a:spcPts val="600"/>
              </a:spcAft>
              <a:extLst>
                <a:ext uri="{35155182-B16C-46BC-9424-99874614C6A1}">
                  <wpsdc:indentchars xmlns:wpsdc="http://www.wps.cn/officeDocument/2017/drawingmlCustomData" val="200" checksum="282533468"/>
                </a:ext>
              </a:extLst>
            </a:pPr>
            <a:r>
              <a:rPr sz="2000" dirty="0">
                <a:solidFill>
                  <a:schemeClr val="accent1"/>
                </a:solidFill>
                <a:latin typeface="微软雅黑" panose="020B0503020204020204" charset="-122"/>
                <a:ea typeface="微软雅黑" panose="020B0503020204020204" charset="-122"/>
                <a:cs typeface="微软雅黑" panose="020B0503020204020204" charset="-122"/>
              </a:rPr>
              <a:t>任务三　应用文写作基础</a:t>
            </a:r>
            <a:endParaRPr sz="2000" dirty="0">
              <a:solidFill>
                <a:schemeClr val="accent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a:off x="1402080" y="5283200"/>
            <a:ext cx="9065895" cy="0"/>
          </a:xfrm>
          <a:prstGeom prst="line">
            <a:avLst/>
          </a:prstGeom>
          <a:ln>
            <a:solidFill>
              <a:srgbClr val="418783"/>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err="1">
                  <a:solidFill>
                    <a:srgbClr val="418783"/>
                  </a:solidFill>
                  <a:cs typeface="+mn-ea"/>
                  <a:sym typeface="+mn-lt"/>
                </a:rPr>
                <a:t>项目概述</a:t>
              </a:r>
              <a:endParaRPr lang="en-US" altLang="zh-CN" sz="2400" dirty="0" err="1">
                <a:solidFill>
                  <a:srgbClr val="418783"/>
                </a:solidFill>
                <a:cs typeface="+mn-ea"/>
                <a:sym typeface="+mn-lt"/>
              </a:endParaRPr>
            </a:p>
          </p:txBody>
        </p:sp>
      </p:grpSp>
      <p:sp>
        <p:nvSpPr>
          <p:cNvPr id="12" name="矩形 11"/>
          <p:cNvSpPr/>
          <p:nvPr>
            <p:custDataLst>
              <p:tags r:id="rId1"/>
            </p:custDataLst>
          </p:nvPr>
        </p:nvSpPr>
        <p:spPr>
          <a:xfrm>
            <a:off x="4753610" y="1183640"/>
            <a:ext cx="5810885" cy="4660900"/>
          </a:xfrm>
          <a:prstGeom prst="rect">
            <a:avLst/>
          </a:prstGeom>
        </p:spPr>
        <p:txBody>
          <a:bodyPr wrap="square">
            <a:noAutofit/>
          </a:bodyPr>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人类自从有了文字就开始进行写作活动。写作分为两大类，一类是文学写作，另一类是应用写作。由此而产生的文章也分为两大类，一类是文学作品，另一类是应用文。</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文学作品包括诗歌、小说、散文、戏剧等，它们以审美的方式全面反映或表现人生，抒发人生的审美情怀。应用文是人们传递信息、处理事务、交流感情的工具，有的应用文还可用来作为凭证和依据。掌握应用文写作，并学以致用，将使我们受益良多。</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本项目主要介绍了应用文的概念、起源和发展，阐明了应用文的社会功能、特点和种类。通过学习，学生应对应用文写作学科、课程体系有宏观、全面的了解，为学好这门课程打下良好的知识基础。</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2"/>
            </p:custDataLst>
          </p:nvPr>
        </p:nvPicPr>
        <p:blipFill rotWithShape="1">
          <a:blip r:embed="rId3">
            <a:extLst>
              <a:ext uri="{28A0092B-C50C-407E-A947-70E740481C1C}">
                <a14:useLocalDpi xmlns:a14="http://schemas.microsoft.com/office/drawing/2010/main" val="0"/>
              </a:ext>
            </a:extLst>
          </a:blip>
          <a:srcRect l="10000" t="16667" r="10000" b="16667"/>
          <a:stretch>
            <a:fillRect/>
          </a:stretch>
        </p:blipFill>
        <p:spPr>
          <a:xfrm>
            <a:off x="1402119" y="1585595"/>
            <a:ext cx="2877464" cy="359683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7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109980" y="1917065"/>
            <a:ext cx="5822950" cy="3904615"/>
          </a:xfrm>
          <a:prstGeom prst="roundRect">
            <a:avLst/>
          </a:prstGeom>
          <a:solidFill>
            <a:srgbClr val="418783"/>
          </a:solidFill>
        </p:spPr>
        <p:txBody>
          <a:bodyPr vert="eaVert" wrap="square" rtlCol="0" anchor="ctr" anchorCtr="0">
            <a:noAutofit/>
          </a:bodyPr>
          <a:lstStyle/>
          <a:p>
            <a:pPr algn="ctr">
              <a:lnSpc>
                <a:spcPct val="100000"/>
              </a:lnSpc>
            </a:pPr>
            <a:endParaRPr lang="zh-CN" altLang="en-US" sz="2200">
              <a:solidFill>
                <a:schemeClr val="bg1"/>
              </a:solidFill>
              <a:cs typeface="+mn-ea"/>
              <a:sym typeface="+mn-lt"/>
            </a:endParaRPr>
          </a:p>
        </p:txBody>
      </p:sp>
      <p:sp>
        <p:nvSpPr>
          <p:cNvPr id="8" name="矩形 7"/>
          <p:cNvSpPr/>
          <p:nvPr/>
        </p:nvSpPr>
        <p:spPr>
          <a:xfrm>
            <a:off x="1433195" y="2156460"/>
            <a:ext cx="5176520" cy="3232150"/>
          </a:xfrm>
          <a:prstGeom prst="rect">
            <a:avLst/>
          </a:prstGeom>
        </p:spPr>
        <p:txBody>
          <a:bodyPr wrap="square">
            <a:spAutoFit/>
          </a:bodyPr>
          <a:lstStyle/>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bg1"/>
                </a:solidFill>
                <a:latin typeface="微软雅黑" panose="020B0503020204020204" charset="-122"/>
                <a:ea typeface="微软雅黑" panose="020B0503020204020204" charset="-122"/>
                <a:cs typeface="微软雅黑" panose="020B0503020204020204" charset="-122"/>
                <a:sym typeface="+mn-ea"/>
              </a:rPr>
              <a:t>1. 了解应用文的概念及历史发展。</a:t>
            </a:r>
            <a:endParaRPr sz="1600" dirty="0">
              <a:solidFill>
                <a:schemeClr val="bg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bg1"/>
                </a:solidFill>
                <a:latin typeface="微软雅黑" panose="020B0503020204020204" charset="-122"/>
                <a:ea typeface="微软雅黑" panose="020B0503020204020204" charset="-122"/>
                <a:cs typeface="微软雅黑" panose="020B0503020204020204" charset="-122"/>
                <a:sym typeface="+mn-ea"/>
              </a:rPr>
              <a:t>2. 了解应用文的种类、作用和特点。</a:t>
            </a:r>
            <a:endParaRPr sz="1600" dirty="0">
              <a:solidFill>
                <a:schemeClr val="bg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bg1"/>
                </a:solidFill>
                <a:latin typeface="微软雅黑" panose="020B0503020204020204" charset="-122"/>
                <a:ea typeface="微软雅黑" panose="020B0503020204020204" charset="-122"/>
                <a:cs typeface="微软雅黑" panose="020B0503020204020204" charset="-122"/>
                <a:sym typeface="+mn-ea"/>
              </a:rPr>
              <a:t>3. 掌握应用文写作的基础知识和基本方法。</a:t>
            </a:r>
            <a:endParaRPr sz="1600" dirty="0">
              <a:solidFill>
                <a:schemeClr val="bg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bg1"/>
                </a:solidFill>
                <a:latin typeface="微软雅黑" panose="020B0503020204020204" charset="-122"/>
                <a:ea typeface="微软雅黑" panose="020B0503020204020204" charset="-122"/>
                <a:cs typeface="微软雅黑" panose="020B0503020204020204" charset="-122"/>
                <a:sym typeface="+mn-ea"/>
              </a:rPr>
              <a:t>4. 会分析应用文的主旨、材料、结构和表达方式。</a:t>
            </a:r>
            <a:endParaRPr sz="1600" dirty="0">
              <a:solidFill>
                <a:schemeClr val="bg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bg1"/>
                </a:solidFill>
                <a:latin typeface="微软雅黑" panose="020B0503020204020204" charset="-122"/>
                <a:ea typeface="微软雅黑" panose="020B0503020204020204" charset="-122"/>
                <a:cs typeface="微软雅黑" panose="020B0503020204020204" charset="-122"/>
                <a:sym typeface="+mn-ea"/>
              </a:rPr>
              <a:t>5. 善于利用应用文解决实际问题。</a:t>
            </a:r>
            <a:endParaRPr sz="1600" dirty="0">
              <a:solidFill>
                <a:schemeClr val="bg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spcAft>
                <a:spcPts val="600"/>
              </a:spcAft>
              <a:extLst>
                <a:ext uri="{35155182-B16C-46BC-9424-99874614C6A1}">
                  <wpsdc:indentchars xmlns:wpsdc="http://www.wps.cn/officeDocument/2017/drawingmlCustomData" val="200" checksum="1740828767"/>
                </a:ext>
              </a:extLst>
            </a:pPr>
            <a:r>
              <a:rPr sz="1600" dirty="0">
                <a:solidFill>
                  <a:schemeClr val="bg1"/>
                </a:solidFill>
                <a:latin typeface="微软雅黑" panose="020B0503020204020204" charset="-122"/>
                <a:ea typeface="微软雅黑" panose="020B0503020204020204" charset="-122"/>
                <a:cs typeface="微软雅黑" panose="020B0503020204020204" charset="-122"/>
                <a:sym typeface="+mn-ea"/>
              </a:rPr>
              <a:t>6. 培养理性思维和逻辑思维，克服主观臆断带来的不良影响。</a:t>
            </a:r>
            <a:endParaRPr lang="zh-CN" altLang="en-US" sz="1600"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l="16667" r="16667"/>
          <a:stretch>
            <a:fillRect/>
          </a:stretch>
        </p:blipFill>
        <p:spPr>
          <a:xfrm>
            <a:off x="7399838" y="2006783"/>
            <a:ext cx="3531052" cy="35310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4" name="组合 3"/>
          <p:cNvGrpSpPr/>
          <p:nvPr/>
        </p:nvGrpSpPr>
        <p:grpSpPr>
          <a:xfrm>
            <a:off x="959688" y="729036"/>
            <a:ext cx="8031912" cy="755650"/>
            <a:chOff x="359912" y="182120"/>
            <a:chExt cx="8031912" cy="755650"/>
          </a:xfrm>
        </p:grpSpPr>
        <p:sp>
          <p:nvSpPr>
            <p:cNvPr id="15"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6" name="文本框 15"/>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学习目标</a:t>
              </a:r>
              <a:endParaRPr lang="en-US" altLang="zh-CN" sz="2400" dirty="0">
                <a:solidFill>
                  <a:srgbClr val="418783"/>
                </a:solidFill>
                <a:cs typeface="+mn-ea"/>
                <a:sym typeface="+mn-lt"/>
              </a:endParaRPr>
            </a:p>
          </p:txBody>
        </p:sp>
      </p:gr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左1"/>
          <p:cNvPicPr>
            <a:picLocks noChangeAspect="1"/>
          </p:cNvPicPr>
          <p:nvPr/>
        </p:nvPicPr>
        <p:blipFill>
          <a:blip r:embed="rId1"/>
          <a:stretch>
            <a:fillRect/>
          </a:stretch>
        </p:blipFill>
        <p:spPr>
          <a:xfrm>
            <a:off x="635000" y="4281805"/>
            <a:ext cx="2896235" cy="1973580"/>
          </a:xfrm>
          <a:prstGeom prst="rect">
            <a:avLst/>
          </a:prstGeom>
        </p:spPr>
      </p:pic>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应用文的概念及历史发展</a:t>
              </a:r>
              <a:endParaRPr lang="en-US" altLang="zh-CN" sz="2400" dirty="0">
                <a:solidFill>
                  <a:srgbClr val="418783"/>
                </a:solidFill>
                <a:cs typeface="+mn-ea"/>
                <a:sym typeface="+mn-lt"/>
              </a:endParaRPr>
            </a:p>
          </p:txBody>
        </p:sp>
      </p:grpSp>
      <p:sp>
        <p:nvSpPr>
          <p:cNvPr id="13" name="矩形 12"/>
          <p:cNvSpPr/>
          <p:nvPr>
            <p:custDataLst>
              <p:tags r:id="rId2"/>
            </p:custDataLst>
          </p:nvPr>
        </p:nvSpPr>
        <p:spPr>
          <a:xfrm>
            <a:off x="1664335" y="1776095"/>
            <a:ext cx="6372860" cy="3760470"/>
          </a:xfrm>
          <a:prstGeom prst="rect">
            <a:avLst/>
          </a:prstGeom>
        </p:spPr>
        <p:txBody>
          <a:bodyPr wrap="square">
            <a:no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一、应用文的概念</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应用文”一词最早出于北宋苏轼笔下。“向在科场时，不得已作应用文。不幸为人传写，深可羞愧。”（《答刘巨济书》）但宋代还没有应用文的文体概念，直到清代，刘熙载才把应用文作为专门的文体进行了说明。民国初年，徐望之进一步对应用文的类型作了举例式的说明，《尺牍通论》云：“有用于周应人事者，若书札、公牍、杂记、序跋、箴铭、颂赞、哀祭等类，我名之曰：‘应用之文’。”</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b="1" dirty="0">
                <a:solidFill>
                  <a:schemeClr val="tx1"/>
                </a:solidFill>
                <a:latin typeface="微软雅黑" panose="020B0503020204020204" charset="-122"/>
                <a:ea typeface="微软雅黑" panose="020B0503020204020204" charset="-122"/>
                <a:cs typeface="微软雅黑" panose="020B0503020204020204" charset="-122"/>
              </a:rPr>
              <a:t>应用文</a:t>
            </a:r>
            <a:r>
              <a:rPr sz="1600" dirty="0">
                <a:solidFill>
                  <a:schemeClr val="tx1"/>
                </a:solidFill>
                <a:latin typeface="微软雅黑" panose="020B0503020204020204" charset="-122"/>
                <a:ea typeface="微软雅黑" panose="020B0503020204020204" charset="-122"/>
                <a:cs typeface="微软雅黑" panose="020B0503020204020204" charset="-122"/>
              </a:rPr>
              <a:t>是国家机关、企事业单位、社会团体或个人在处理各项公务和日常事务中，为解决实际问题时所使用的具有惯用格式的实用性文章的总称。</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14" name="图片 13"/>
          <p:cNvPicPr>
            <a:picLocks noChangeAspect="1"/>
          </p:cNvPicPr>
          <p:nvPr>
            <p:custDataLst>
              <p:tags r:id="rId3"/>
            </p:custDataLst>
          </p:nvPr>
        </p:nvPicPr>
        <p:blipFill rotWithShape="1">
          <a:blip r:embed="rId4">
            <a:extLst>
              <a:ext uri="{28A0092B-C50C-407E-A947-70E740481C1C}">
                <a14:useLocalDpi xmlns:a14="http://schemas.microsoft.com/office/drawing/2010/main" val="0"/>
              </a:ext>
            </a:extLst>
          </a:blip>
          <a:srcRect l="30000" r="30000"/>
          <a:stretch>
            <a:fillRect/>
          </a:stretch>
        </p:blipFill>
        <p:spPr>
          <a:xfrm>
            <a:off x="8991600" y="2174875"/>
            <a:ext cx="1880764" cy="313460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任务一　应用文的概念及历史发展</a:t>
              </a:r>
              <a:endParaRPr lang="en-US" altLang="zh-CN" sz="2400" dirty="0">
                <a:solidFill>
                  <a:srgbClr val="418783"/>
                </a:solidFill>
                <a:cs typeface="+mn-ea"/>
                <a:sym typeface="+mn-lt"/>
              </a:endParaRPr>
            </a:p>
          </p:txBody>
        </p:sp>
      </p:grpSp>
      <p:pic>
        <p:nvPicPr>
          <p:cNvPr id="9" name="图片 8"/>
          <p:cNvPicPr>
            <a:picLocks noChangeAspect="1"/>
          </p:cNvPicPr>
          <p:nvPr>
            <p:custDataLst>
              <p:tags r:id="rId1"/>
            </p:custDataLst>
          </p:nvPr>
        </p:nvPicPr>
        <p:blipFill>
          <a:blip r:embed="rId2"/>
          <a:stretch>
            <a:fillRect/>
          </a:stretch>
        </p:blipFill>
        <p:spPr>
          <a:xfrm>
            <a:off x="804545" y="3777615"/>
            <a:ext cx="2606040" cy="2503805"/>
          </a:xfrm>
          <a:prstGeom prst="rect">
            <a:avLst/>
          </a:prstGeom>
        </p:spPr>
      </p:pic>
      <p:pic>
        <p:nvPicPr>
          <p:cNvPr id="3" name="图片 2" descr="33"/>
          <p:cNvPicPr>
            <a:picLocks noChangeAspect="1"/>
          </p:cNvPicPr>
          <p:nvPr>
            <p:custDataLst>
              <p:tags r:id="rId3"/>
            </p:custDataLst>
          </p:nvPr>
        </p:nvPicPr>
        <p:blipFill>
          <a:blip r:embed="rId4"/>
          <a:stretch>
            <a:fillRect/>
          </a:stretch>
        </p:blipFill>
        <p:spPr>
          <a:xfrm rot="16200000">
            <a:off x="8746490" y="1457325"/>
            <a:ext cx="3810635" cy="1909445"/>
          </a:xfrm>
          <a:prstGeom prst="rect">
            <a:avLst/>
          </a:prstGeom>
        </p:spPr>
      </p:pic>
      <p:sp>
        <p:nvSpPr>
          <p:cNvPr id="5" name="文本框 4"/>
          <p:cNvSpPr txBox="1"/>
          <p:nvPr/>
        </p:nvSpPr>
        <p:spPr>
          <a:xfrm>
            <a:off x="1092835" y="1591310"/>
            <a:ext cx="3402330" cy="368300"/>
          </a:xfrm>
          <a:prstGeom prst="rect">
            <a:avLst/>
          </a:prstGeom>
          <a:noFill/>
        </p:spPr>
        <p:txBody>
          <a:bodyPr wrap="square" rtlCol="0">
            <a:spAutoFit/>
          </a:bodyPr>
          <a:p>
            <a:r>
              <a:rPr b="1" dirty="0">
                <a:solidFill>
                  <a:schemeClr val="accent1"/>
                </a:solidFill>
                <a:latin typeface="微软雅黑" panose="020B0503020204020204" charset="-122"/>
                <a:ea typeface="微软雅黑" panose="020B0503020204020204" charset="-122"/>
                <a:cs typeface="微软雅黑" panose="020B0503020204020204" charset="-122"/>
                <a:sym typeface="+mn-ea"/>
              </a:rPr>
              <a:t>二、应用文的历史发展</a:t>
            </a:r>
            <a:endParaRPr lang="zh-CN" altLang="en-US"/>
          </a:p>
        </p:txBody>
      </p:sp>
      <p:sp>
        <p:nvSpPr>
          <p:cNvPr id="184" name="矩形 183"/>
          <p:cNvSpPr/>
          <p:nvPr>
            <p:custDataLst>
              <p:tags r:id="rId5"/>
            </p:custDataLst>
          </p:nvPr>
        </p:nvSpPr>
        <p:spPr>
          <a:xfrm>
            <a:off x="5900220" y="5763590"/>
            <a:ext cx="1857830" cy="489890"/>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sz="1400" dirty="0">
                <a:latin typeface="微软雅黑" panose="020B0503020204020204" charset="-122"/>
                <a:ea typeface="微软雅黑" panose="020B0503020204020204" charset="-122"/>
                <a:cs typeface="微软雅黑" panose="020B0503020204020204" charset="-122"/>
                <a:sym typeface="+mn-ea"/>
              </a:rPr>
              <a:t>元—明—清</a:t>
            </a:r>
            <a:endParaRPr lang="zh-CN" altLang="en-US" sz="1400">
              <a:solidFill>
                <a:schemeClr val="tx1">
                  <a:lumMod val="85000"/>
                  <a:lumOff val="15000"/>
                </a:schemeClr>
              </a:solidFill>
              <a:latin typeface="+mn-ea"/>
              <a:cs typeface="+mn-ea"/>
              <a:sym typeface="+mn-ea"/>
            </a:endParaRPr>
          </a:p>
        </p:txBody>
      </p:sp>
      <p:sp>
        <p:nvSpPr>
          <p:cNvPr id="185" name="矩形 184"/>
          <p:cNvSpPr/>
          <p:nvPr>
            <p:custDataLst>
              <p:tags r:id="rId6"/>
            </p:custDataLst>
          </p:nvPr>
        </p:nvSpPr>
        <p:spPr>
          <a:xfrm>
            <a:off x="8826486" y="5763590"/>
            <a:ext cx="1857830" cy="489890"/>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sz="1400" dirty="0">
                <a:latin typeface="微软雅黑" panose="020B0503020204020204" charset="-122"/>
                <a:ea typeface="微软雅黑" panose="020B0503020204020204" charset="-122"/>
                <a:cs typeface="微软雅黑" panose="020B0503020204020204" charset="-122"/>
                <a:sym typeface="+mn-ea"/>
              </a:rPr>
              <a:t>“五四运动”至今</a:t>
            </a:r>
            <a:endParaRPr lang="zh-CN" altLang="en-US" sz="1400" dirty="0">
              <a:solidFill>
                <a:schemeClr val="tx1">
                  <a:lumMod val="85000"/>
                  <a:lumOff val="15000"/>
                </a:schemeClr>
              </a:solidFill>
              <a:latin typeface="+mn-ea"/>
              <a:cs typeface="+mn-ea"/>
              <a:sym typeface="+mn-ea"/>
            </a:endParaRPr>
          </a:p>
        </p:txBody>
      </p:sp>
      <p:sp>
        <p:nvSpPr>
          <p:cNvPr id="186" name="矩形 185"/>
          <p:cNvSpPr/>
          <p:nvPr>
            <p:custDataLst>
              <p:tags r:id="rId7"/>
            </p:custDataLst>
          </p:nvPr>
        </p:nvSpPr>
        <p:spPr>
          <a:xfrm>
            <a:off x="7353300" y="4431030"/>
            <a:ext cx="2082165" cy="489585"/>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sz="1400" dirty="0">
                <a:latin typeface="微软雅黑" panose="020B0503020204020204" charset="-122"/>
                <a:ea typeface="微软雅黑" panose="020B0503020204020204" charset="-122"/>
                <a:cs typeface="微软雅黑" panose="020B0503020204020204" charset="-122"/>
                <a:sym typeface="+mn-ea"/>
              </a:rPr>
              <a:t>汉—三国—两晋—南北朝</a:t>
            </a:r>
            <a:endParaRPr lang="zh-CN" altLang="en-US" sz="1400">
              <a:solidFill>
                <a:schemeClr val="tx1">
                  <a:lumMod val="85000"/>
                  <a:lumOff val="15000"/>
                </a:schemeClr>
              </a:solidFill>
              <a:latin typeface="+mn-ea"/>
              <a:cs typeface="+mn-ea"/>
              <a:sym typeface="+mn-ea"/>
            </a:endParaRPr>
          </a:p>
        </p:txBody>
      </p:sp>
      <p:sp>
        <p:nvSpPr>
          <p:cNvPr id="187" name="矩形 186"/>
          <p:cNvSpPr/>
          <p:nvPr>
            <p:custDataLst>
              <p:tags r:id="rId8"/>
            </p:custDataLst>
          </p:nvPr>
        </p:nvSpPr>
        <p:spPr>
          <a:xfrm>
            <a:off x="4383949" y="4430886"/>
            <a:ext cx="1856125" cy="489890"/>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sz="1400" dirty="0">
                <a:latin typeface="微软雅黑" panose="020B0503020204020204" charset="-122"/>
                <a:ea typeface="微软雅黑" panose="020B0503020204020204" charset="-122"/>
                <a:cs typeface="微软雅黑" panose="020B0503020204020204" charset="-122"/>
                <a:sym typeface="+mn-ea"/>
              </a:rPr>
              <a:t>唐—宋</a:t>
            </a:r>
            <a:endParaRPr lang="zh-CN" altLang="en-US" sz="1400">
              <a:solidFill>
                <a:schemeClr val="tx1">
                  <a:lumMod val="85000"/>
                  <a:lumOff val="15000"/>
                </a:schemeClr>
              </a:solidFill>
              <a:latin typeface="+mn-ea"/>
              <a:cs typeface="+mn-ea"/>
              <a:sym typeface="+mn-ea"/>
            </a:endParaRPr>
          </a:p>
        </p:txBody>
      </p:sp>
      <p:sp>
        <p:nvSpPr>
          <p:cNvPr id="188" name="矩形 187"/>
          <p:cNvSpPr/>
          <p:nvPr>
            <p:custDataLst>
              <p:tags r:id="rId9"/>
            </p:custDataLst>
          </p:nvPr>
        </p:nvSpPr>
        <p:spPr>
          <a:xfrm>
            <a:off x="5937729" y="2585559"/>
            <a:ext cx="1822026" cy="489890"/>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1400" dirty="0">
                <a:solidFill>
                  <a:schemeClr val="tx1">
                    <a:lumMod val="85000"/>
                    <a:lumOff val="15000"/>
                  </a:schemeClr>
                </a:solidFill>
                <a:latin typeface="+mn-ea"/>
                <a:cs typeface="+mn-ea"/>
                <a:sym typeface="+mn-ea"/>
              </a:rPr>
              <a:t>战国</a:t>
            </a:r>
            <a:r>
              <a:rPr lang="en-US" altLang="zh-CN" sz="1400" dirty="0">
                <a:solidFill>
                  <a:schemeClr val="tx1">
                    <a:lumMod val="85000"/>
                    <a:lumOff val="15000"/>
                  </a:schemeClr>
                </a:solidFill>
                <a:latin typeface="+mn-ea"/>
                <a:cs typeface="+mn-ea"/>
                <a:sym typeface="+mn-ea"/>
              </a:rPr>
              <a:t>—</a:t>
            </a:r>
            <a:r>
              <a:rPr lang="zh-CN" altLang="en-US" sz="1400" dirty="0">
                <a:solidFill>
                  <a:schemeClr val="tx1">
                    <a:lumMod val="85000"/>
                    <a:lumOff val="15000"/>
                  </a:schemeClr>
                </a:solidFill>
                <a:latin typeface="+mn-ea"/>
                <a:cs typeface="+mn-ea"/>
                <a:sym typeface="+mn-ea"/>
              </a:rPr>
              <a:t>秦</a:t>
            </a:r>
            <a:endParaRPr lang="zh-CN" altLang="en-US" sz="1400" dirty="0">
              <a:solidFill>
                <a:schemeClr val="tx1">
                  <a:lumMod val="85000"/>
                  <a:lumOff val="15000"/>
                </a:schemeClr>
              </a:solidFill>
              <a:latin typeface="+mn-ea"/>
              <a:cs typeface="+mn-ea"/>
              <a:sym typeface="+mn-ea"/>
            </a:endParaRPr>
          </a:p>
        </p:txBody>
      </p:sp>
      <p:sp>
        <p:nvSpPr>
          <p:cNvPr id="189" name="矩形 188"/>
          <p:cNvSpPr/>
          <p:nvPr>
            <p:custDataLst>
              <p:tags r:id="rId10"/>
            </p:custDataLst>
          </p:nvPr>
        </p:nvSpPr>
        <p:spPr>
          <a:xfrm>
            <a:off x="2848355" y="2600336"/>
            <a:ext cx="1822026" cy="489890"/>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1400" dirty="0">
                <a:solidFill>
                  <a:schemeClr val="tx1">
                    <a:lumMod val="85000"/>
                    <a:lumOff val="15000"/>
                  </a:schemeClr>
                </a:solidFill>
                <a:latin typeface="+mn-ea"/>
                <a:cs typeface="+mn-ea"/>
                <a:sym typeface="+mn-ea"/>
              </a:rPr>
              <a:t>奴隶社会</a:t>
            </a:r>
            <a:endParaRPr lang="zh-CN" altLang="en-US" sz="1400" dirty="0">
              <a:solidFill>
                <a:schemeClr val="tx1">
                  <a:lumMod val="85000"/>
                  <a:lumOff val="15000"/>
                </a:schemeClr>
              </a:solidFill>
              <a:latin typeface="+mn-ea"/>
              <a:cs typeface="+mn-ea"/>
              <a:sym typeface="+mn-ea"/>
            </a:endParaRPr>
          </a:p>
        </p:txBody>
      </p:sp>
      <p:sp>
        <p:nvSpPr>
          <p:cNvPr id="190" name="矩形 189"/>
          <p:cNvSpPr/>
          <p:nvPr>
            <p:custDataLst>
              <p:tags r:id="rId11"/>
            </p:custDataLst>
          </p:nvPr>
        </p:nvSpPr>
        <p:spPr>
          <a:xfrm>
            <a:off x="5900220" y="5316325"/>
            <a:ext cx="1857830" cy="364860"/>
          </a:xfrm>
          <a:prstGeom prst="rect">
            <a:avLst/>
          </a:prstGeom>
          <a:noFill/>
        </p:spPr>
        <p:txBody>
          <a:bodyPr wrap="square" lIns="0" tIns="0" rIns="0" bIns="0" rtlCol="0" anchor="b" anchorCtr="0">
            <a:noAutofit/>
          </a:bodyPr>
          <a:lstStyle/>
          <a:p>
            <a:pPr algn="ctr">
              <a:spcBef>
                <a:spcPct val="0"/>
              </a:spcBef>
              <a:spcAft>
                <a:spcPct val="0"/>
              </a:spcAft>
            </a:pPr>
            <a:r>
              <a:rPr lang="zh-CN" altLang="en-US" b="1" dirty="0">
                <a:solidFill>
                  <a:schemeClr val="tx1"/>
                </a:solidFill>
                <a:latin typeface="+mn-ea"/>
                <a:cs typeface="+mn-ea"/>
                <a:sym typeface="+mn-ea"/>
              </a:rPr>
              <a:t>稳定期</a:t>
            </a:r>
            <a:endParaRPr lang="zh-CN" altLang="en-US" b="1" dirty="0">
              <a:solidFill>
                <a:schemeClr val="tx1"/>
              </a:solidFill>
              <a:latin typeface="+mn-ea"/>
              <a:cs typeface="+mn-ea"/>
              <a:sym typeface="+mn-ea"/>
            </a:endParaRPr>
          </a:p>
        </p:txBody>
      </p:sp>
      <p:sp>
        <p:nvSpPr>
          <p:cNvPr id="191" name="矩形 190"/>
          <p:cNvSpPr/>
          <p:nvPr>
            <p:custDataLst>
              <p:tags r:id="rId12"/>
            </p:custDataLst>
          </p:nvPr>
        </p:nvSpPr>
        <p:spPr>
          <a:xfrm>
            <a:off x="8826486" y="5316325"/>
            <a:ext cx="1857830" cy="364860"/>
          </a:xfrm>
          <a:prstGeom prst="rect">
            <a:avLst/>
          </a:prstGeom>
          <a:noFill/>
        </p:spPr>
        <p:txBody>
          <a:bodyPr wrap="square" lIns="0" tIns="0" rIns="0" bIns="0" rtlCol="0" anchor="b" anchorCtr="0">
            <a:noAutofit/>
          </a:bodyPr>
          <a:lstStyle/>
          <a:p>
            <a:pPr algn="ctr">
              <a:spcBef>
                <a:spcPct val="0"/>
              </a:spcBef>
              <a:spcAft>
                <a:spcPct val="0"/>
              </a:spcAft>
            </a:pPr>
            <a:r>
              <a:rPr lang="zh-CN" altLang="en-US" b="1">
                <a:solidFill>
                  <a:schemeClr val="tx1"/>
                </a:solidFill>
                <a:latin typeface="+mn-ea"/>
                <a:cs typeface="+mn-ea"/>
                <a:sym typeface="+mn-ea"/>
              </a:rPr>
              <a:t>革新期</a:t>
            </a:r>
            <a:endParaRPr lang="zh-CN" altLang="en-US" b="1">
              <a:solidFill>
                <a:schemeClr val="tx1"/>
              </a:solidFill>
              <a:latin typeface="+mn-ea"/>
              <a:cs typeface="+mn-ea"/>
              <a:sym typeface="+mn-ea"/>
            </a:endParaRPr>
          </a:p>
        </p:txBody>
      </p:sp>
      <p:sp>
        <p:nvSpPr>
          <p:cNvPr id="192" name="矩形 191"/>
          <p:cNvSpPr/>
          <p:nvPr>
            <p:custDataLst>
              <p:tags r:id="rId13"/>
            </p:custDataLst>
          </p:nvPr>
        </p:nvSpPr>
        <p:spPr>
          <a:xfrm>
            <a:off x="7452295" y="3388592"/>
            <a:ext cx="1632775" cy="475113"/>
          </a:xfrm>
          <a:prstGeom prst="rect">
            <a:avLst/>
          </a:prstGeom>
          <a:noFill/>
        </p:spPr>
        <p:txBody>
          <a:bodyPr wrap="square" lIns="0" tIns="0" rIns="0" bIns="0" rtlCol="0" anchor="b" anchorCtr="0">
            <a:noAutofit/>
          </a:bodyPr>
          <a:lstStyle/>
          <a:p>
            <a:pPr algn="ctr">
              <a:spcBef>
                <a:spcPct val="0"/>
              </a:spcBef>
              <a:spcAft>
                <a:spcPct val="0"/>
              </a:spcAft>
            </a:pPr>
            <a:r>
              <a:rPr lang="zh-CN" altLang="en-US" b="1" dirty="0">
                <a:solidFill>
                  <a:schemeClr val="tx1"/>
                </a:solidFill>
                <a:latin typeface="+mn-ea"/>
                <a:cs typeface="+mn-ea"/>
                <a:sym typeface="+mn-ea"/>
              </a:rPr>
              <a:t>发展期</a:t>
            </a:r>
            <a:endParaRPr lang="zh-CN" altLang="en-US" b="1" dirty="0">
              <a:solidFill>
                <a:schemeClr val="tx1"/>
              </a:solidFill>
              <a:latin typeface="+mn-ea"/>
              <a:cs typeface="+mn-ea"/>
              <a:sym typeface="+mn-ea"/>
            </a:endParaRPr>
          </a:p>
        </p:txBody>
      </p:sp>
      <p:sp>
        <p:nvSpPr>
          <p:cNvPr id="193" name="矩形 192"/>
          <p:cNvSpPr/>
          <p:nvPr>
            <p:custDataLst>
              <p:tags r:id="rId14"/>
            </p:custDataLst>
          </p:nvPr>
        </p:nvSpPr>
        <p:spPr>
          <a:xfrm>
            <a:off x="4495339" y="3389729"/>
            <a:ext cx="1632776" cy="475113"/>
          </a:xfrm>
          <a:prstGeom prst="rect">
            <a:avLst/>
          </a:prstGeom>
          <a:noFill/>
        </p:spPr>
        <p:txBody>
          <a:bodyPr wrap="square" lIns="0" tIns="0" rIns="0" bIns="0" rtlCol="0" anchor="b" anchorCtr="0">
            <a:noAutofit/>
          </a:bodyPr>
          <a:lstStyle/>
          <a:p>
            <a:pPr algn="ctr">
              <a:spcBef>
                <a:spcPct val="0"/>
              </a:spcBef>
              <a:spcAft>
                <a:spcPct val="0"/>
              </a:spcAft>
            </a:pPr>
            <a:r>
              <a:rPr lang="zh-CN" altLang="en-US" b="1" dirty="0">
                <a:solidFill>
                  <a:schemeClr val="tx1"/>
                </a:solidFill>
                <a:latin typeface="+mn-ea"/>
                <a:cs typeface="+mn-ea"/>
                <a:sym typeface="+mn-ea"/>
              </a:rPr>
              <a:t>高峰期</a:t>
            </a:r>
            <a:endParaRPr lang="zh-CN" altLang="en-US" b="1" dirty="0">
              <a:solidFill>
                <a:schemeClr val="tx1"/>
              </a:solidFill>
              <a:latin typeface="+mn-ea"/>
              <a:cs typeface="+mn-ea"/>
              <a:sym typeface="+mn-ea"/>
            </a:endParaRPr>
          </a:p>
        </p:txBody>
      </p:sp>
      <p:sp>
        <p:nvSpPr>
          <p:cNvPr id="194" name="矩形 193"/>
          <p:cNvSpPr/>
          <p:nvPr>
            <p:custDataLst>
              <p:tags r:id="rId15"/>
            </p:custDataLst>
          </p:nvPr>
        </p:nvSpPr>
        <p:spPr>
          <a:xfrm>
            <a:off x="2848355" y="2205355"/>
            <a:ext cx="1822026" cy="368839"/>
          </a:xfrm>
          <a:prstGeom prst="rect">
            <a:avLst/>
          </a:prstGeom>
          <a:noFill/>
        </p:spPr>
        <p:txBody>
          <a:bodyPr wrap="square" lIns="0" tIns="0" rIns="0" bIns="0" rtlCol="0" anchor="b" anchorCtr="0">
            <a:noAutofit/>
          </a:bodyPr>
          <a:lstStyle/>
          <a:p>
            <a:pPr algn="ctr">
              <a:spcBef>
                <a:spcPct val="0"/>
              </a:spcBef>
              <a:spcAft>
                <a:spcPct val="0"/>
              </a:spcAft>
            </a:pPr>
            <a:r>
              <a:rPr lang="zh-CN" altLang="en-US" b="1" dirty="0">
                <a:solidFill>
                  <a:schemeClr val="tx1"/>
                </a:solidFill>
                <a:latin typeface="+mn-ea"/>
                <a:cs typeface="+mn-ea"/>
                <a:sym typeface="+mn-ea"/>
              </a:rPr>
              <a:t>萌芽期</a:t>
            </a:r>
            <a:endParaRPr lang="zh-CN" altLang="en-US" b="1" dirty="0">
              <a:solidFill>
                <a:schemeClr val="tx1"/>
              </a:solidFill>
              <a:latin typeface="+mn-ea"/>
              <a:cs typeface="+mn-ea"/>
              <a:sym typeface="+mn-ea"/>
            </a:endParaRPr>
          </a:p>
        </p:txBody>
      </p:sp>
      <p:sp>
        <p:nvSpPr>
          <p:cNvPr id="195" name="任意多边形 194"/>
          <p:cNvSpPr/>
          <p:nvPr>
            <p:custDataLst>
              <p:tags r:id="rId16"/>
            </p:custDataLst>
          </p:nvPr>
        </p:nvSpPr>
        <p:spPr>
          <a:xfrm rot="10800000">
            <a:off x="4053188" y="4083076"/>
            <a:ext cx="2816013" cy="1066732"/>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4955" h="1877">
                <a:moveTo>
                  <a:pt x="513" y="0"/>
                </a:moveTo>
                <a:lnTo>
                  <a:pt x="4017" y="0"/>
                </a:lnTo>
                <a:cubicBezTo>
                  <a:pt x="4535" y="0"/>
                  <a:pt x="4955" y="420"/>
                  <a:pt x="4955" y="939"/>
                </a:cubicBezTo>
                <a:cubicBezTo>
                  <a:pt x="4955" y="1457"/>
                  <a:pt x="4535" y="1877"/>
                  <a:pt x="4017" y="1877"/>
                </a:cubicBezTo>
                <a:lnTo>
                  <a:pt x="2637" y="1877"/>
                </a:lnTo>
                <a:lnTo>
                  <a:pt x="2637" y="1553"/>
                </a:lnTo>
                <a:lnTo>
                  <a:pt x="3995" y="1553"/>
                </a:lnTo>
                <a:cubicBezTo>
                  <a:pt x="4335" y="1553"/>
                  <a:pt x="4610" y="1278"/>
                  <a:pt x="4610" y="939"/>
                </a:cubicBezTo>
                <a:cubicBezTo>
                  <a:pt x="4610" y="599"/>
                  <a:pt x="4335" y="324"/>
                  <a:pt x="3995" y="324"/>
                </a:cubicBezTo>
                <a:lnTo>
                  <a:pt x="1165" y="324"/>
                </a:lnTo>
                <a:lnTo>
                  <a:pt x="1165" y="325"/>
                </a:lnTo>
                <a:lnTo>
                  <a:pt x="0" y="325"/>
                </a:lnTo>
                <a:lnTo>
                  <a:pt x="0" y="1"/>
                </a:lnTo>
                <a:lnTo>
                  <a:pt x="513" y="1"/>
                </a:lnTo>
                <a:lnTo>
                  <a:pt x="513" y="0"/>
                </a:lnTo>
                <a:close/>
              </a:path>
            </a:pathLst>
          </a:custGeom>
          <a:solidFill>
            <a:schemeClr val="accent4"/>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96" name="任意多边形 195"/>
          <p:cNvSpPr/>
          <p:nvPr>
            <p:custDataLst>
              <p:tags r:id="rId17"/>
            </p:custDataLst>
          </p:nvPr>
        </p:nvSpPr>
        <p:spPr>
          <a:xfrm rot="10800000">
            <a:off x="5487053" y="4084212"/>
            <a:ext cx="2805215" cy="184135"/>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220" h="324">
                <a:moveTo>
                  <a:pt x="0" y="0"/>
                </a:moveTo>
                <a:lnTo>
                  <a:pt x="3220" y="0"/>
                </a:lnTo>
                <a:lnTo>
                  <a:pt x="3220" y="324"/>
                </a:lnTo>
                <a:lnTo>
                  <a:pt x="0" y="324"/>
                </a:lnTo>
                <a:lnTo>
                  <a:pt x="0" y="0"/>
                </a:lnTo>
                <a:close/>
              </a:path>
            </a:pathLst>
          </a:custGeom>
          <a:solidFill>
            <a:schemeClr val="accent3"/>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sp>
        <p:nvSpPr>
          <p:cNvPr id="197" name="任意多边形 196"/>
          <p:cNvSpPr/>
          <p:nvPr>
            <p:custDataLst>
              <p:tags r:id="rId18"/>
            </p:custDataLst>
          </p:nvPr>
        </p:nvSpPr>
        <p:spPr>
          <a:xfrm rot="10800000">
            <a:off x="6869201" y="4971924"/>
            <a:ext cx="2801237" cy="184135"/>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4929" h="324">
                <a:moveTo>
                  <a:pt x="0" y="0"/>
                </a:moveTo>
                <a:lnTo>
                  <a:pt x="4929" y="0"/>
                </a:lnTo>
                <a:lnTo>
                  <a:pt x="4929" y="324"/>
                </a:lnTo>
                <a:lnTo>
                  <a:pt x="0" y="324"/>
                </a:lnTo>
                <a:lnTo>
                  <a:pt x="0" y="0"/>
                </a:lnTo>
                <a:close/>
              </a:path>
            </a:pathLst>
          </a:custGeom>
          <a:solidFill>
            <a:schemeClr val="accent5"/>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sp>
        <p:nvSpPr>
          <p:cNvPr id="198" name="任意多边形 197"/>
          <p:cNvSpPr/>
          <p:nvPr>
            <p:custDataLst>
              <p:tags r:id="rId19"/>
            </p:custDataLst>
          </p:nvPr>
        </p:nvSpPr>
        <p:spPr>
          <a:xfrm rot="10800000">
            <a:off x="9670540" y="4971232"/>
            <a:ext cx="1427855" cy="177680"/>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2878" h="324">
                <a:moveTo>
                  <a:pt x="0" y="0"/>
                </a:moveTo>
                <a:lnTo>
                  <a:pt x="2878" y="0"/>
                </a:lnTo>
                <a:lnTo>
                  <a:pt x="2878" y="324"/>
                </a:lnTo>
                <a:lnTo>
                  <a:pt x="0" y="324"/>
                </a:lnTo>
                <a:lnTo>
                  <a:pt x="0" y="0"/>
                </a:lnTo>
                <a:close/>
              </a:path>
            </a:pathLst>
          </a:custGeom>
          <a:solidFill>
            <a:schemeClr val="accent6"/>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sp>
        <p:nvSpPr>
          <p:cNvPr id="199" name="任意多边形 198"/>
          <p:cNvSpPr/>
          <p:nvPr>
            <p:custDataLst>
              <p:tags r:id="rId20"/>
            </p:custDataLst>
          </p:nvPr>
        </p:nvSpPr>
        <p:spPr>
          <a:xfrm>
            <a:off x="7005029" y="3203320"/>
            <a:ext cx="2511395" cy="1066732"/>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4419" h="1877">
                <a:moveTo>
                  <a:pt x="0" y="0"/>
                </a:moveTo>
                <a:lnTo>
                  <a:pt x="3481" y="0"/>
                </a:lnTo>
                <a:cubicBezTo>
                  <a:pt x="3999" y="0"/>
                  <a:pt x="4419" y="420"/>
                  <a:pt x="4419" y="939"/>
                </a:cubicBezTo>
                <a:cubicBezTo>
                  <a:pt x="4419" y="1457"/>
                  <a:pt x="3999" y="1877"/>
                  <a:pt x="3481" y="1877"/>
                </a:cubicBezTo>
                <a:lnTo>
                  <a:pt x="2136" y="1877"/>
                </a:lnTo>
                <a:lnTo>
                  <a:pt x="2136" y="1553"/>
                </a:lnTo>
                <a:lnTo>
                  <a:pt x="3459" y="1553"/>
                </a:lnTo>
                <a:cubicBezTo>
                  <a:pt x="3799" y="1553"/>
                  <a:pt x="4074" y="1278"/>
                  <a:pt x="4074" y="939"/>
                </a:cubicBezTo>
                <a:cubicBezTo>
                  <a:pt x="4074" y="599"/>
                  <a:pt x="3799" y="324"/>
                  <a:pt x="3459" y="324"/>
                </a:cubicBezTo>
                <a:lnTo>
                  <a:pt x="0" y="324"/>
                </a:lnTo>
                <a:lnTo>
                  <a:pt x="0" y="0"/>
                </a:lnTo>
                <a:close/>
              </a:path>
            </a:pathLst>
          </a:cu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sp>
        <p:nvSpPr>
          <p:cNvPr id="200" name="任意多边形 199"/>
          <p:cNvSpPr/>
          <p:nvPr>
            <p:custDataLst>
              <p:tags r:id="rId21"/>
            </p:custDataLst>
          </p:nvPr>
        </p:nvSpPr>
        <p:spPr>
          <a:xfrm>
            <a:off x="735330" y="3203575"/>
            <a:ext cx="6113780" cy="184150"/>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8763" h="324">
                <a:moveTo>
                  <a:pt x="0" y="0"/>
                </a:moveTo>
                <a:lnTo>
                  <a:pt x="8763" y="0"/>
                </a:lnTo>
                <a:lnTo>
                  <a:pt x="8763" y="324"/>
                </a:lnTo>
                <a:lnTo>
                  <a:pt x="0" y="324"/>
                </a:lnTo>
                <a:lnTo>
                  <a:pt x="0" y="0"/>
                </a:lnTo>
                <a:close/>
              </a:path>
            </a:pathLst>
          </a:custGeom>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sp>
        <p:nvSpPr>
          <p:cNvPr id="205" name="矩形 204"/>
          <p:cNvSpPr/>
          <p:nvPr>
            <p:custDataLst>
              <p:tags r:id="rId22"/>
            </p:custDataLst>
          </p:nvPr>
        </p:nvSpPr>
        <p:spPr>
          <a:xfrm>
            <a:off x="5937729" y="2205355"/>
            <a:ext cx="1822026" cy="368839"/>
          </a:xfrm>
          <a:prstGeom prst="rect">
            <a:avLst/>
          </a:prstGeom>
          <a:noFill/>
        </p:spPr>
        <p:txBody>
          <a:bodyPr wrap="square" lIns="0" tIns="0" rIns="0" bIns="0" rtlCol="0" anchor="b" anchorCtr="0">
            <a:noAutofit/>
          </a:bodyPr>
          <a:lstStyle/>
          <a:p>
            <a:pPr algn="ctr">
              <a:spcBef>
                <a:spcPct val="0"/>
              </a:spcBef>
              <a:spcAft>
                <a:spcPct val="0"/>
              </a:spcAft>
            </a:pPr>
            <a:r>
              <a:rPr lang="zh-CN" altLang="en-US" b="1" dirty="0">
                <a:solidFill>
                  <a:schemeClr val="tx1"/>
                </a:solidFill>
                <a:latin typeface="+mn-ea"/>
                <a:cs typeface="+mn-ea"/>
                <a:sym typeface="+mn-ea"/>
              </a:rPr>
              <a:t>成熟期</a:t>
            </a:r>
            <a:endParaRPr lang="zh-CN" altLang="en-US" b="1" dirty="0">
              <a:solidFill>
                <a:schemeClr val="tx1"/>
              </a:solidFill>
              <a:latin typeface="+mn-ea"/>
              <a:cs typeface="+mn-ea"/>
              <a:sym typeface="+mn-ea"/>
            </a:endParaRPr>
          </a:p>
        </p:txBody>
      </p:sp>
      <p:sp>
        <p:nvSpPr>
          <p:cNvPr id="206" name="序号"/>
          <p:cNvSpPr/>
          <p:nvPr>
            <p:custDataLst>
              <p:tags r:id="rId23"/>
            </p:custDataLst>
          </p:nvPr>
        </p:nvSpPr>
        <p:spPr>
          <a:xfrm>
            <a:off x="3616721" y="3086815"/>
            <a:ext cx="441014" cy="441014"/>
          </a:xfrm>
          <a:prstGeom prst="ellipse">
            <a:avLst/>
          </a:prstGeom>
          <a:solidFill>
            <a:srgbClr val="FFFFFF"/>
          </a:solidFill>
          <a:ln w="349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91440" tIns="45720" rIns="91440" bIns="45720" numCol="1" spcCol="0" rtlCol="0" fromWordArt="0" anchor="ctr" anchorCtr="0" forceAA="0" compatLnSpc="1">
            <a:noAutofit/>
          </a:bodyPr>
          <a:lstStyle/>
          <a:p>
            <a:pPr lvl="0" algn="ctr">
              <a:spcBef>
                <a:spcPct val="0"/>
              </a:spcBef>
              <a:spcAft>
                <a:spcPct val="0"/>
              </a:spcAft>
              <a:buClrTx/>
              <a:buSzTx/>
              <a:buFontTx/>
            </a:pPr>
            <a:r>
              <a:rPr lang="en-US" altLang="zh-CN" sz="1400" b="1">
                <a:solidFill>
                  <a:schemeClr val="accent1"/>
                </a:solidFill>
                <a:latin typeface="+mn-ea"/>
                <a:cs typeface="+mn-ea"/>
                <a:sym typeface="+mn-ea"/>
              </a:rPr>
              <a:t>2</a:t>
            </a:r>
            <a:endParaRPr lang="en-US" altLang="zh-CN" sz="1400" b="1">
              <a:solidFill>
                <a:schemeClr val="accent1"/>
              </a:solidFill>
              <a:latin typeface="+mn-ea"/>
              <a:cs typeface="+mn-ea"/>
              <a:sym typeface="+mn-ea"/>
            </a:endParaRPr>
          </a:p>
        </p:txBody>
      </p:sp>
      <p:sp>
        <p:nvSpPr>
          <p:cNvPr id="207" name="序号"/>
          <p:cNvSpPr/>
          <p:nvPr>
            <p:custDataLst>
              <p:tags r:id="rId24"/>
            </p:custDataLst>
          </p:nvPr>
        </p:nvSpPr>
        <p:spPr>
          <a:xfrm>
            <a:off x="6608912" y="3086815"/>
            <a:ext cx="441014" cy="441014"/>
          </a:xfrm>
          <a:prstGeom prst="ellipse">
            <a:avLst/>
          </a:prstGeom>
          <a:solidFill>
            <a:srgbClr val="FFFFFF"/>
          </a:solidFill>
          <a:ln w="34925">
            <a:solidFill>
              <a:schemeClr val="accent2"/>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91440" tIns="45720" rIns="91440" bIns="45720" numCol="1" spcCol="0" rtlCol="0" fromWordArt="0" anchor="ctr" anchorCtr="0" forceAA="0" compatLnSpc="1">
            <a:noAutofit/>
          </a:bodyPr>
          <a:lstStyle/>
          <a:p>
            <a:pPr lvl="0" algn="ctr">
              <a:spcBef>
                <a:spcPct val="0"/>
              </a:spcBef>
              <a:spcAft>
                <a:spcPct val="0"/>
              </a:spcAft>
              <a:buClrTx/>
              <a:buSzTx/>
              <a:buFontTx/>
            </a:pPr>
            <a:r>
              <a:rPr lang="en-US" altLang="zh-CN" sz="1400" b="1">
                <a:solidFill>
                  <a:schemeClr val="accent2"/>
                </a:solidFill>
                <a:latin typeface="+mn-ea"/>
                <a:cs typeface="+mn-ea"/>
                <a:sym typeface="+mn-ea"/>
              </a:rPr>
              <a:t>3</a:t>
            </a:r>
            <a:endParaRPr lang="en-US" altLang="zh-CN" sz="1400" b="1">
              <a:solidFill>
                <a:schemeClr val="accent2"/>
              </a:solidFill>
              <a:latin typeface="+mn-ea"/>
              <a:cs typeface="+mn-ea"/>
              <a:sym typeface="+mn-ea"/>
            </a:endParaRPr>
          </a:p>
        </p:txBody>
      </p:sp>
      <p:sp>
        <p:nvSpPr>
          <p:cNvPr id="208" name="序号"/>
          <p:cNvSpPr/>
          <p:nvPr>
            <p:custDataLst>
              <p:tags r:id="rId25"/>
            </p:custDataLst>
          </p:nvPr>
        </p:nvSpPr>
        <p:spPr>
          <a:xfrm>
            <a:off x="8062668" y="3965434"/>
            <a:ext cx="441014" cy="441014"/>
          </a:xfrm>
          <a:prstGeom prst="ellipse">
            <a:avLst/>
          </a:prstGeom>
          <a:solidFill>
            <a:srgbClr val="FFFFFF"/>
          </a:solidFill>
          <a:ln w="34925">
            <a:solidFill>
              <a:schemeClr val="accent3"/>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91440" tIns="45720" rIns="91440" bIns="45720" numCol="1" spcCol="0" rtlCol="0" fromWordArt="0" anchor="ctr" anchorCtr="0" forceAA="0" compatLnSpc="1">
            <a:noAutofit/>
          </a:bodyPr>
          <a:lstStyle/>
          <a:p>
            <a:pPr lvl="0" algn="ctr">
              <a:spcBef>
                <a:spcPct val="0"/>
              </a:spcBef>
              <a:spcAft>
                <a:spcPct val="0"/>
              </a:spcAft>
              <a:buClrTx/>
              <a:buSzTx/>
              <a:buFontTx/>
            </a:pPr>
            <a:r>
              <a:rPr lang="en-US" altLang="zh-CN" sz="1400" b="1">
                <a:solidFill>
                  <a:schemeClr val="accent3"/>
                </a:solidFill>
                <a:latin typeface="+mn-ea"/>
                <a:cs typeface="+mn-ea"/>
                <a:sym typeface="+mn-ea"/>
              </a:rPr>
              <a:t>4</a:t>
            </a:r>
            <a:endParaRPr lang="en-US" altLang="zh-CN" sz="1400" b="1">
              <a:solidFill>
                <a:schemeClr val="accent3"/>
              </a:solidFill>
              <a:latin typeface="+mn-ea"/>
              <a:cs typeface="+mn-ea"/>
              <a:sym typeface="+mn-ea"/>
            </a:endParaRPr>
          </a:p>
        </p:txBody>
      </p:sp>
      <p:sp>
        <p:nvSpPr>
          <p:cNvPr id="209" name="序号"/>
          <p:cNvSpPr/>
          <p:nvPr>
            <p:custDataLst>
              <p:tags r:id="rId26"/>
            </p:custDataLst>
          </p:nvPr>
        </p:nvSpPr>
        <p:spPr>
          <a:xfrm>
            <a:off x="5108554" y="3966571"/>
            <a:ext cx="441014" cy="441014"/>
          </a:xfrm>
          <a:prstGeom prst="ellipse">
            <a:avLst/>
          </a:prstGeom>
          <a:solidFill>
            <a:srgbClr val="FFFFFF"/>
          </a:solidFill>
          <a:ln w="34925">
            <a:solidFill>
              <a:schemeClr val="accent4"/>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91440" tIns="45720" rIns="91440" bIns="45720" numCol="1" spcCol="0" rtlCol="0" fromWordArt="0" anchor="ctr" anchorCtr="0" forceAA="0" compatLnSpc="1">
            <a:noAutofit/>
          </a:bodyPr>
          <a:lstStyle/>
          <a:p>
            <a:pPr lvl="0" algn="ctr">
              <a:spcBef>
                <a:spcPct val="0"/>
              </a:spcBef>
              <a:spcAft>
                <a:spcPct val="0"/>
              </a:spcAft>
              <a:buClrTx/>
              <a:buSzTx/>
              <a:buFontTx/>
            </a:pPr>
            <a:r>
              <a:rPr lang="en-US" altLang="zh-CN" sz="1400" b="1">
                <a:solidFill>
                  <a:schemeClr val="accent4"/>
                </a:solidFill>
                <a:latin typeface="+mn-ea"/>
                <a:cs typeface="+mn-ea"/>
                <a:sym typeface="+mn-ea"/>
              </a:rPr>
              <a:t>5</a:t>
            </a:r>
            <a:endParaRPr lang="en-US" altLang="zh-CN" sz="1400" b="1">
              <a:solidFill>
                <a:schemeClr val="accent4"/>
              </a:solidFill>
              <a:latin typeface="+mn-ea"/>
              <a:cs typeface="+mn-ea"/>
              <a:sym typeface="+mn-ea"/>
            </a:endParaRPr>
          </a:p>
        </p:txBody>
      </p:sp>
      <p:sp>
        <p:nvSpPr>
          <p:cNvPr id="210" name="序号"/>
          <p:cNvSpPr/>
          <p:nvPr>
            <p:custDataLst>
              <p:tags r:id="rId27"/>
            </p:custDataLst>
          </p:nvPr>
        </p:nvSpPr>
        <p:spPr>
          <a:xfrm>
            <a:off x="6608912" y="4850304"/>
            <a:ext cx="441014" cy="441014"/>
          </a:xfrm>
          <a:prstGeom prst="ellipse">
            <a:avLst/>
          </a:prstGeom>
          <a:solidFill>
            <a:srgbClr val="FFFFFF"/>
          </a:solidFill>
          <a:ln w="34925">
            <a:solidFill>
              <a:schemeClr val="accent5"/>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91440" tIns="45720" rIns="91440" bIns="45720" numCol="1" spcCol="0" rtlCol="0" fromWordArt="0" anchor="ctr" anchorCtr="0" forceAA="0" compatLnSpc="1">
            <a:noAutofit/>
          </a:bodyPr>
          <a:lstStyle/>
          <a:p>
            <a:pPr lvl="0" algn="ctr">
              <a:spcBef>
                <a:spcPct val="0"/>
              </a:spcBef>
              <a:spcAft>
                <a:spcPct val="0"/>
              </a:spcAft>
              <a:buClrTx/>
              <a:buSzTx/>
              <a:buFontTx/>
            </a:pPr>
            <a:r>
              <a:rPr lang="en-US" altLang="zh-CN" sz="1400" b="1">
                <a:solidFill>
                  <a:schemeClr val="accent5"/>
                </a:solidFill>
                <a:latin typeface="+mn-ea"/>
                <a:cs typeface="+mn-ea"/>
                <a:sym typeface="+mn-ea"/>
              </a:rPr>
              <a:t>6</a:t>
            </a:r>
            <a:endParaRPr lang="en-US" altLang="zh-CN" sz="1400" b="1">
              <a:solidFill>
                <a:schemeClr val="accent5"/>
              </a:solidFill>
              <a:latin typeface="+mn-ea"/>
              <a:cs typeface="+mn-ea"/>
              <a:sym typeface="+mn-ea"/>
            </a:endParaRPr>
          </a:p>
        </p:txBody>
      </p:sp>
      <p:sp>
        <p:nvSpPr>
          <p:cNvPr id="211" name="序号"/>
          <p:cNvSpPr/>
          <p:nvPr>
            <p:custDataLst>
              <p:tags r:id="rId28"/>
            </p:custDataLst>
          </p:nvPr>
        </p:nvSpPr>
        <p:spPr>
          <a:xfrm>
            <a:off x="9516424" y="4850304"/>
            <a:ext cx="441014" cy="441014"/>
          </a:xfrm>
          <a:prstGeom prst="ellipse">
            <a:avLst/>
          </a:prstGeom>
          <a:solidFill>
            <a:srgbClr val="FFFFFF"/>
          </a:solidFill>
          <a:ln w="34925">
            <a:solidFill>
              <a:schemeClr val="accent6"/>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91440" tIns="45720" rIns="91440" bIns="45720" numCol="1" spcCol="0" rtlCol="0" fromWordArt="0" anchor="ctr" anchorCtr="0" forceAA="0" compatLnSpc="1">
            <a:noAutofit/>
          </a:bodyPr>
          <a:lstStyle/>
          <a:p>
            <a:pPr lvl="0" algn="ctr">
              <a:spcBef>
                <a:spcPct val="0"/>
              </a:spcBef>
              <a:spcAft>
                <a:spcPct val="0"/>
              </a:spcAft>
              <a:buClrTx/>
              <a:buSzTx/>
              <a:buFontTx/>
            </a:pPr>
            <a:r>
              <a:rPr lang="en-US" altLang="zh-CN" sz="1400" b="1">
                <a:solidFill>
                  <a:schemeClr val="accent6"/>
                </a:solidFill>
                <a:latin typeface="+mn-ea"/>
                <a:cs typeface="+mn-ea"/>
                <a:sym typeface="+mn-ea"/>
              </a:rPr>
              <a:t>7</a:t>
            </a:r>
            <a:endParaRPr lang="en-US" altLang="zh-CN" sz="1400" b="1">
              <a:solidFill>
                <a:schemeClr val="accent6"/>
              </a:solidFill>
              <a:latin typeface="+mn-ea"/>
              <a:cs typeface="+mn-ea"/>
              <a:sym typeface="+mn-ea"/>
            </a:endParaRPr>
          </a:p>
        </p:txBody>
      </p:sp>
      <p:sp>
        <p:nvSpPr>
          <p:cNvPr id="212" name="任意多边形: 形状 35"/>
          <p:cNvSpPr/>
          <p:nvPr>
            <p:custDataLst>
              <p:tags r:id="rId29"/>
            </p:custDataLst>
          </p:nvPr>
        </p:nvSpPr>
        <p:spPr>
          <a:xfrm>
            <a:off x="11098524" y="4902589"/>
            <a:ext cx="202889" cy="309733"/>
          </a:xfrm>
          <a:custGeom>
            <a:avLst/>
            <a:gdLst>
              <a:gd name="connsiteX0" fmla="*/ 222587 w 228229"/>
              <a:gd name="connsiteY0" fmla="*/ 120936 h 260315"/>
              <a:gd name="connsiteX1" fmla="*/ 14943 w 228229"/>
              <a:gd name="connsiteY1" fmla="*/ 1017 h 260315"/>
              <a:gd name="connsiteX2" fmla="*/ 893 w 228229"/>
              <a:gd name="connsiteY2" fmla="*/ 4779 h 260315"/>
              <a:gd name="connsiteX3" fmla="*/ -488 w 228229"/>
              <a:gd name="connsiteY3" fmla="*/ 9875 h 260315"/>
              <a:gd name="connsiteX4" fmla="*/ -488 w 228229"/>
              <a:gd name="connsiteY4" fmla="*/ 249714 h 260315"/>
              <a:gd name="connsiteX5" fmla="*/ 9847 w 228229"/>
              <a:gd name="connsiteY5" fmla="*/ 259954 h 260315"/>
              <a:gd name="connsiteX6" fmla="*/ 14943 w 228229"/>
              <a:gd name="connsiteY6" fmla="*/ 258572 h 260315"/>
              <a:gd name="connsiteX7" fmla="*/ 222587 w 228229"/>
              <a:gd name="connsiteY7" fmla="*/ 138653 h 260315"/>
              <a:gd name="connsiteX8" fmla="*/ 226407 w 228229"/>
              <a:gd name="connsiteY8" fmla="*/ 124756 h 260315"/>
              <a:gd name="connsiteX9" fmla="*/ 222587 w 228229"/>
              <a:gd name="connsiteY9" fmla="*/ 120936 h 260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229" h="260315">
                <a:moveTo>
                  <a:pt x="222587" y="120936"/>
                </a:moveTo>
                <a:lnTo>
                  <a:pt x="14943" y="1017"/>
                </a:lnTo>
                <a:cubicBezTo>
                  <a:pt x="10018" y="-1822"/>
                  <a:pt x="3732" y="-136"/>
                  <a:pt x="893" y="4779"/>
                </a:cubicBezTo>
                <a:cubicBezTo>
                  <a:pt x="-2" y="6331"/>
                  <a:pt x="-479" y="8084"/>
                  <a:pt x="-488" y="9875"/>
                </a:cubicBezTo>
                <a:lnTo>
                  <a:pt x="-488" y="249714"/>
                </a:lnTo>
                <a:cubicBezTo>
                  <a:pt x="-459" y="255391"/>
                  <a:pt x="4170" y="259982"/>
                  <a:pt x="9847" y="259954"/>
                </a:cubicBezTo>
                <a:cubicBezTo>
                  <a:pt x="11637" y="259944"/>
                  <a:pt x="13390" y="259468"/>
                  <a:pt x="14943" y="258572"/>
                </a:cubicBezTo>
                <a:lnTo>
                  <a:pt x="222587" y="138653"/>
                </a:lnTo>
                <a:cubicBezTo>
                  <a:pt x="227483" y="135871"/>
                  <a:pt x="229188" y="129642"/>
                  <a:pt x="226407" y="124756"/>
                </a:cubicBezTo>
                <a:cubicBezTo>
                  <a:pt x="225502" y="123165"/>
                  <a:pt x="224178" y="121841"/>
                  <a:pt x="222587" y="120936"/>
                </a:cubicBezTo>
                <a:close/>
              </a:path>
            </a:pathLst>
          </a:custGeom>
          <a:solidFill>
            <a:schemeClr val="accent6"/>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3" name="序号"/>
          <p:cNvSpPr/>
          <p:nvPr>
            <p:custDataLst>
              <p:tags r:id="rId30"/>
            </p:custDataLst>
          </p:nvPr>
        </p:nvSpPr>
        <p:spPr>
          <a:xfrm>
            <a:off x="1127521" y="3089990"/>
            <a:ext cx="441014" cy="441014"/>
          </a:xfrm>
          <a:prstGeom prst="ellipse">
            <a:avLst/>
          </a:prstGeom>
          <a:solidFill>
            <a:srgbClr val="FFFFFF"/>
          </a:solidFill>
          <a:ln w="349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91440" tIns="45720" rIns="91440" bIns="45720" numCol="1" spcCol="0" rtlCol="0" fromWordArt="0" anchor="ctr" anchorCtr="0" forceAA="0" compatLnSpc="1">
            <a:noAutofit/>
          </a:bodyPr>
          <a:p>
            <a:pPr lvl="0" algn="ctr">
              <a:spcBef>
                <a:spcPct val="0"/>
              </a:spcBef>
              <a:spcAft>
                <a:spcPct val="0"/>
              </a:spcAft>
              <a:buClrTx/>
              <a:buSzTx/>
              <a:buFontTx/>
            </a:pPr>
            <a:r>
              <a:rPr lang="en-US" altLang="zh-CN" sz="1400" b="1">
                <a:solidFill>
                  <a:schemeClr val="accent1"/>
                </a:solidFill>
                <a:latin typeface="+mn-ea"/>
                <a:cs typeface="+mn-ea"/>
                <a:sym typeface="+mn-ea"/>
              </a:rPr>
              <a:t>1</a:t>
            </a:r>
            <a:endParaRPr lang="en-US" altLang="zh-CN" sz="1400" b="1">
              <a:solidFill>
                <a:schemeClr val="accent1"/>
              </a:solidFill>
              <a:latin typeface="+mn-ea"/>
              <a:cs typeface="+mn-ea"/>
              <a:sym typeface="+mn-ea"/>
            </a:endParaRPr>
          </a:p>
        </p:txBody>
      </p:sp>
      <p:sp>
        <p:nvSpPr>
          <p:cNvPr id="214" name="矩形 213"/>
          <p:cNvSpPr/>
          <p:nvPr>
            <p:custDataLst>
              <p:tags r:id="rId31"/>
            </p:custDataLst>
          </p:nvPr>
        </p:nvSpPr>
        <p:spPr>
          <a:xfrm>
            <a:off x="804545" y="2226310"/>
            <a:ext cx="1193165" cy="368935"/>
          </a:xfrm>
          <a:prstGeom prst="rect">
            <a:avLst/>
          </a:prstGeom>
          <a:noFill/>
        </p:spPr>
        <p:txBody>
          <a:bodyPr wrap="square" lIns="0" tIns="0" rIns="0" bIns="0" rtlCol="0" anchor="b" anchorCtr="0">
            <a:noAutofit/>
          </a:bodyPr>
          <a:p>
            <a:pPr algn="ctr">
              <a:spcBef>
                <a:spcPct val="0"/>
              </a:spcBef>
              <a:spcAft>
                <a:spcPct val="0"/>
              </a:spcAft>
            </a:pPr>
            <a:r>
              <a:rPr lang="zh-CN" altLang="en-US" b="1" dirty="0">
                <a:solidFill>
                  <a:schemeClr val="tx1"/>
                </a:solidFill>
                <a:latin typeface="+mn-ea"/>
                <a:cs typeface="+mn-ea"/>
                <a:sym typeface="+mn-ea"/>
              </a:rPr>
              <a:t>孕育期</a:t>
            </a:r>
            <a:endParaRPr lang="zh-CN" altLang="en-US" b="1" dirty="0">
              <a:solidFill>
                <a:schemeClr val="tx1"/>
              </a:solidFill>
              <a:latin typeface="+mn-ea"/>
              <a:cs typeface="+mn-ea"/>
              <a:sym typeface="+mn-ea"/>
            </a:endParaRPr>
          </a:p>
        </p:txBody>
      </p:sp>
      <p:sp>
        <p:nvSpPr>
          <p:cNvPr id="215" name="矩形 214"/>
          <p:cNvSpPr/>
          <p:nvPr>
            <p:custDataLst>
              <p:tags r:id="rId32"/>
            </p:custDataLst>
          </p:nvPr>
        </p:nvSpPr>
        <p:spPr>
          <a:xfrm>
            <a:off x="804545" y="2573655"/>
            <a:ext cx="1193800" cy="489585"/>
          </a:xfrm>
          <a:prstGeom prst="rect">
            <a:avLst/>
          </a:prstGeom>
          <a:noFill/>
        </p:spPr>
        <p:txBody>
          <a:bodyPr wrap="square" lIns="0" tIns="0" rIns="0" bIns="0" rtlCol="0" anchor="t" anchorCtr="0">
            <a:noAutofit/>
          </a:bodyPr>
          <a:p>
            <a:pPr algn="ctr">
              <a:lnSpc>
                <a:spcPct val="130000"/>
              </a:lnSpc>
              <a:spcBef>
                <a:spcPct val="0"/>
              </a:spcBef>
              <a:spcAft>
                <a:spcPct val="0"/>
              </a:spcAft>
            </a:pPr>
            <a:r>
              <a:rPr lang="zh-CN" altLang="en-US" sz="1400" dirty="0">
                <a:solidFill>
                  <a:schemeClr val="tx1">
                    <a:lumMod val="85000"/>
                    <a:lumOff val="15000"/>
                  </a:schemeClr>
                </a:solidFill>
                <a:latin typeface="+mn-ea"/>
                <a:cs typeface="+mn-ea"/>
                <a:sym typeface="+mn-ea"/>
              </a:rPr>
              <a:t>原始社会</a:t>
            </a:r>
            <a:endParaRPr lang="zh-CN" altLang="en-US" sz="1400" dirty="0">
              <a:solidFill>
                <a:schemeClr val="tx1">
                  <a:lumMod val="85000"/>
                  <a:lumOff val="15000"/>
                </a:schemeClr>
              </a:solidFill>
              <a:latin typeface="+mn-ea"/>
              <a:cs typeface="+mn-ea"/>
              <a:sym typeface="+mn-ea"/>
            </a:endParaRPr>
          </a:p>
        </p:txBody>
      </p:sp>
    </p:spTree>
    <p:custDataLst>
      <p:tags r:id="rId33"/>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688" y="729036"/>
            <a:ext cx="8031912" cy="755650"/>
            <a:chOff x="359912" y="182120"/>
            <a:chExt cx="8031912" cy="755650"/>
          </a:xfrm>
        </p:grpSpPr>
        <p:sp>
          <p:nvSpPr>
            <p:cNvPr id="10" name="open-notebook_334"/>
            <p:cNvSpPr/>
            <p:nvPr/>
          </p:nvSpPr>
          <p:spPr>
            <a:xfrm>
              <a:off x="359912" y="332482"/>
              <a:ext cx="609685" cy="46602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88862 h 440259"/>
                <a:gd name="T61" fmla="*/ 88862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8" h="320">
                  <a:moveTo>
                    <a:pt x="416" y="66"/>
                  </a:moveTo>
                  <a:cubicBezTo>
                    <a:pt x="415" y="65"/>
                    <a:pt x="406" y="49"/>
                    <a:pt x="388" y="33"/>
                  </a:cubicBezTo>
                  <a:cubicBezTo>
                    <a:pt x="370" y="17"/>
                    <a:pt x="342" y="0"/>
                    <a:pt x="305" y="0"/>
                  </a:cubicBezTo>
                  <a:cubicBezTo>
                    <a:pt x="268" y="0"/>
                    <a:pt x="240" y="17"/>
                    <a:pt x="222" y="33"/>
                  </a:cubicBezTo>
                  <a:cubicBezTo>
                    <a:pt x="217" y="38"/>
                    <a:pt x="212" y="43"/>
                    <a:pt x="209" y="48"/>
                  </a:cubicBezTo>
                  <a:cubicBezTo>
                    <a:pt x="205" y="43"/>
                    <a:pt x="200" y="38"/>
                    <a:pt x="194" y="33"/>
                  </a:cubicBezTo>
                  <a:cubicBezTo>
                    <a:pt x="176" y="17"/>
                    <a:pt x="148" y="0"/>
                    <a:pt x="111" y="0"/>
                  </a:cubicBezTo>
                  <a:cubicBezTo>
                    <a:pt x="74" y="0"/>
                    <a:pt x="47" y="17"/>
                    <a:pt x="29" y="33"/>
                  </a:cubicBezTo>
                  <a:cubicBezTo>
                    <a:pt x="11" y="50"/>
                    <a:pt x="2" y="65"/>
                    <a:pt x="2" y="66"/>
                  </a:cubicBezTo>
                  <a:lnTo>
                    <a:pt x="0" y="74"/>
                  </a:lnTo>
                  <a:lnTo>
                    <a:pt x="0" y="312"/>
                  </a:lnTo>
                  <a:lnTo>
                    <a:pt x="29" y="319"/>
                  </a:lnTo>
                  <a:lnTo>
                    <a:pt x="29" y="319"/>
                  </a:lnTo>
                  <a:cubicBezTo>
                    <a:pt x="29" y="319"/>
                    <a:pt x="37" y="305"/>
                    <a:pt x="51" y="293"/>
                  </a:cubicBezTo>
                  <a:cubicBezTo>
                    <a:pt x="65" y="281"/>
                    <a:pt x="85" y="269"/>
                    <a:pt x="111" y="269"/>
                  </a:cubicBezTo>
                  <a:cubicBezTo>
                    <a:pt x="139" y="269"/>
                    <a:pt x="159" y="281"/>
                    <a:pt x="174" y="294"/>
                  </a:cubicBezTo>
                  <a:cubicBezTo>
                    <a:pt x="181" y="301"/>
                    <a:pt x="187" y="307"/>
                    <a:pt x="191" y="312"/>
                  </a:cubicBezTo>
                  <a:cubicBezTo>
                    <a:pt x="192" y="315"/>
                    <a:pt x="194" y="317"/>
                    <a:pt x="195" y="318"/>
                  </a:cubicBezTo>
                  <a:cubicBezTo>
                    <a:pt x="195" y="318"/>
                    <a:pt x="195" y="319"/>
                    <a:pt x="195" y="319"/>
                  </a:cubicBezTo>
                  <a:cubicBezTo>
                    <a:pt x="196" y="319"/>
                    <a:pt x="196" y="320"/>
                    <a:pt x="196" y="320"/>
                  </a:cubicBezTo>
                  <a:lnTo>
                    <a:pt x="196" y="320"/>
                  </a:lnTo>
                  <a:lnTo>
                    <a:pt x="196" y="320"/>
                  </a:lnTo>
                  <a:lnTo>
                    <a:pt x="196" y="320"/>
                  </a:lnTo>
                  <a:lnTo>
                    <a:pt x="222" y="319"/>
                  </a:lnTo>
                  <a:lnTo>
                    <a:pt x="222" y="319"/>
                  </a:lnTo>
                  <a:lnTo>
                    <a:pt x="222" y="319"/>
                  </a:lnTo>
                  <a:lnTo>
                    <a:pt x="222" y="319"/>
                  </a:lnTo>
                  <a:cubicBezTo>
                    <a:pt x="223" y="318"/>
                    <a:pt x="231" y="305"/>
                    <a:pt x="244" y="293"/>
                  </a:cubicBezTo>
                  <a:cubicBezTo>
                    <a:pt x="259" y="281"/>
                    <a:pt x="278" y="269"/>
                    <a:pt x="305" y="269"/>
                  </a:cubicBezTo>
                  <a:cubicBezTo>
                    <a:pt x="332" y="269"/>
                    <a:pt x="353" y="281"/>
                    <a:pt x="368" y="294"/>
                  </a:cubicBezTo>
                  <a:cubicBezTo>
                    <a:pt x="375" y="301"/>
                    <a:pt x="380" y="307"/>
                    <a:pt x="384" y="312"/>
                  </a:cubicBezTo>
                  <a:cubicBezTo>
                    <a:pt x="386" y="315"/>
                    <a:pt x="387" y="317"/>
                    <a:pt x="388" y="318"/>
                  </a:cubicBezTo>
                  <a:cubicBezTo>
                    <a:pt x="389" y="318"/>
                    <a:pt x="389" y="319"/>
                    <a:pt x="389" y="319"/>
                  </a:cubicBezTo>
                  <a:cubicBezTo>
                    <a:pt x="389" y="319"/>
                    <a:pt x="389" y="320"/>
                    <a:pt x="389" y="320"/>
                  </a:cubicBezTo>
                  <a:lnTo>
                    <a:pt x="389" y="320"/>
                  </a:lnTo>
                  <a:lnTo>
                    <a:pt x="389" y="320"/>
                  </a:lnTo>
                  <a:lnTo>
                    <a:pt x="418" y="312"/>
                  </a:lnTo>
                  <a:lnTo>
                    <a:pt x="418" y="74"/>
                  </a:lnTo>
                  <a:lnTo>
                    <a:pt x="416" y="66"/>
                  </a:lnTo>
                  <a:close/>
                  <a:moveTo>
                    <a:pt x="111" y="239"/>
                  </a:moveTo>
                  <a:lnTo>
                    <a:pt x="111" y="239"/>
                  </a:lnTo>
                  <a:cubicBezTo>
                    <a:pt x="75" y="239"/>
                    <a:pt x="48" y="254"/>
                    <a:pt x="31" y="270"/>
                  </a:cubicBezTo>
                  <a:lnTo>
                    <a:pt x="31" y="78"/>
                  </a:lnTo>
                  <a:cubicBezTo>
                    <a:pt x="34" y="73"/>
                    <a:pt x="40" y="64"/>
                    <a:pt x="51" y="55"/>
                  </a:cubicBezTo>
                  <a:cubicBezTo>
                    <a:pt x="65" y="42"/>
                    <a:pt x="85" y="31"/>
                    <a:pt x="111" y="31"/>
                  </a:cubicBezTo>
                  <a:cubicBezTo>
                    <a:pt x="139" y="31"/>
                    <a:pt x="159" y="43"/>
                    <a:pt x="174" y="56"/>
                  </a:cubicBezTo>
                  <a:cubicBezTo>
                    <a:pt x="181" y="62"/>
                    <a:pt x="187" y="69"/>
                    <a:pt x="191" y="74"/>
                  </a:cubicBezTo>
                  <a:cubicBezTo>
                    <a:pt x="192" y="75"/>
                    <a:pt x="193" y="77"/>
                    <a:pt x="194" y="78"/>
                  </a:cubicBezTo>
                  <a:lnTo>
                    <a:pt x="194" y="271"/>
                  </a:lnTo>
                  <a:cubicBezTo>
                    <a:pt x="176" y="255"/>
                    <a:pt x="148" y="239"/>
                    <a:pt x="111" y="239"/>
                  </a:cubicBezTo>
                  <a:close/>
                  <a:moveTo>
                    <a:pt x="111" y="216"/>
                  </a:moveTo>
                  <a:lnTo>
                    <a:pt x="111" y="216"/>
                  </a:lnTo>
                  <a:cubicBezTo>
                    <a:pt x="84" y="216"/>
                    <a:pt x="63" y="228"/>
                    <a:pt x="50" y="240"/>
                  </a:cubicBezTo>
                  <a:lnTo>
                    <a:pt x="50" y="93"/>
                  </a:lnTo>
                  <a:cubicBezTo>
                    <a:pt x="52" y="89"/>
                    <a:pt x="57" y="82"/>
                    <a:pt x="65" y="75"/>
                  </a:cubicBezTo>
                  <a:cubicBezTo>
                    <a:pt x="76" y="66"/>
                    <a:pt x="91" y="57"/>
                    <a:pt x="111" y="57"/>
                  </a:cubicBezTo>
                  <a:cubicBezTo>
                    <a:pt x="132" y="57"/>
                    <a:pt x="148" y="66"/>
                    <a:pt x="159" y="76"/>
                  </a:cubicBezTo>
                  <a:cubicBezTo>
                    <a:pt x="165" y="81"/>
                    <a:pt x="169" y="86"/>
                    <a:pt x="172" y="90"/>
                  </a:cubicBezTo>
                  <a:cubicBezTo>
                    <a:pt x="173" y="91"/>
                    <a:pt x="174" y="92"/>
                    <a:pt x="174" y="93"/>
                  </a:cubicBezTo>
                  <a:lnTo>
                    <a:pt x="174" y="241"/>
                  </a:lnTo>
                  <a:cubicBezTo>
                    <a:pt x="161" y="228"/>
                    <a:pt x="139" y="216"/>
                    <a:pt x="111" y="216"/>
                  </a:cubicBezTo>
                  <a:close/>
                  <a:moveTo>
                    <a:pt x="307" y="212"/>
                  </a:moveTo>
                  <a:lnTo>
                    <a:pt x="307" y="212"/>
                  </a:lnTo>
                  <a:cubicBezTo>
                    <a:pt x="280" y="212"/>
                    <a:pt x="259" y="225"/>
                    <a:pt x="246" y="237"/>
                  </a:cubicBezTo>
                  <a:lnTo>
                    <a:pt x="246" y="90"/>
                  </a:lnTo>
                  <a:cubicBezTo>
                    <a:pt x="248" y="86"/>
                    <a:pt x="253" y="79"/>
                    <a:pt x="261" y="72"/>
                  </a:cubicBezTo>
                  <a:cubicBezTo>
                    <a:pt x="272" y="62"/>
                    <a:pt x="287" y="54"/>
                    <a:pt x="307" y="54"/>
                  </a:cubicBezTo>
                  <a:cubicBezTo>
                    <a:pt x="328" y="54"/>
                    <a:pt x="344" y="63"/>
                    <a:pt x="355" y="73"/>
                  </a:cubicBezTo>
                  <a:cubicBezTo>
                    <a:pt x="361" y="78"/>
                    <a:pt x="365" y="83"/>
                    <a:pt x="368" y="86"/>
                  </a:cubicBezTo>
                  <a:cubicBezTo>
                    <a:pt x="369" y="88"/>
                    <a:pt x="370" y="89"/>
                    <a:pt x="370" y="90"/>
                  </a:cubicBezTo>
                  <a:lnTo>
                    <a:pt x="370" y="237"/>
                  </a:lnTo>
                  <a:cubicBezTo>
                    <a:pt x="356" y="225"/>
                    <a:pt x="335" y="212"/>
                    <a:pt x="307" y="212"/>
                  </a:cubicBezTo>
                  <a:close/>
                  <a:moveTo>
                    <a:pt x="387" y="271"/>
                  </a:moveTo>
                  <a:cubicBezTo>
                    <a:pt x="369" y="255"/>
                    <a:pt x="341" y="239"/>
                    <a:pt x="305" y="239"/>
                  </a:cubicBezTo>
                  <a:cubicBezTo>
                    <a:pt x="269" y="239"/>
                    <a:pt x="242" y="254"/>
                    <a:pt x="224" y="270"/>
                  </a:cubicBezTo>
                  <a:lnTo>
                    <a:pt x="224" y="78"/>
                  </a:lnTo>
                  <a:cubicBezTo>
                    <a:pt x="227" y="73"/>
                    <a:pt x="234" y="64"/>
                    <a:pt x="244" y="55"/>
                  </a:cubicBezTo>
                  <a:cubicBezTo>
                    <a:pt x="259" y="42"/>
                    <a:pt x="278" y="31"/>
                    <a:pt x="305" y="31"/>
                  </a:cubicBezTo>
                  <a:cubicBezTo>
                    <a:pt x="332" y="31"/>
                    <a:pt x="353" y="43"/>
                    <a:pt x="368" y="56"/>
                  </a:cubicBezTo>
                  <a:cubicBezTo>
                    <a:pt x="375" y="62"/>
                    <a:pt x="380" y="69"/>
                    <a:pt x="384" y="74"/>
                  </a:cubicBezTo>
                  <a:cubicBezTo>
                    <a:pt x="385" y="75"/>
                    <a:pt x="386" y="77"/>
                    <a:pt x="387" y="78"/>
                  </a:cubicBezTo>
                  <a:lnTo>
                    <a:pt x="387" y="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文本框 10"/>
            <p:cNvSpPr txBox="1"/>
            <p:nvPr/>
          </p:nvSpPr>
          <p:spPr>
            <a:xfrm>
              <a:off x="1064294" y="182120"/>
              <a:ext cx="7327530" cy="755650"/>
            </a:xfrm>
            <a:prstGeom prst="rect">
              <a:avLst/>
            </a:prstGeom>
            <a:noFill/>
          </p:spPr>
          <p:txBody>
            <a:bodyPr wrap="square" rtlCol="0" anchor="t">
              <a:spAutoFit/>
            </a:bodyPr>
            <a:lstStyle/>
            <a:p>
              <a:pPr>
                <a:lnSpc>
                  <a:spcPct val="180000"/>
                </a:lnSpc>
                <a:spcBef>
                  <a:spcPts val="0"/>
                </a:spcBef>
              </a:pPr>
              <a:r>
                <a:rPr lang="en-US" altLang="zh-CN" sz="2400" dirty="0">
                  <a:solidFill>
                    <a:srgbClr val="418783"/>
                  </a:solidFill>
                  <a:cs typeface="+mn-ea"/>
                  <a:sym typeface="+mn-lt"/>
                </a:rPr>
                <a:t>任务二　应用文的种类、作用和特点</a:t>
              </a:r>
              <a:endParaRPr lang="en-US" altLang="zh-CN" sz="2400" dirty="0">
                <a:solidFill>
                  <a:srgbClr val="418783"/>
                </a:solidFill>
                <a:cs typeface="+mn-ea"/>
                <a:sym typeface="+mn-lt"/>
              </a:endParaRPr>
            </a:p>
          </p:txBody>
        </p:sp>
      </p:grpSp>
      <p:sp>
        <p:nvSpPr>
          <p:cNvPr id="13" name="矩形 12"/>
          <p:cNvSpPr/>
          <p:nvPr>
            <p:custDataLst>
              <p:tags r:id="rId1"/>
            </p:custDataLst>
          </p:nvPr>
        </p:nvSpPr>
        <p:spPr>
          <a:xfrm>
            <a:off x="1207135" y="1562735"/>
            <a:ext cx="6103620" cy="4540250"/>
          </a:xfrm>
          <a:prstGeom prst="rect">
            <a:avLst/>
          </a:prstGeom>
        </p:spPr>
        <p:txBody>
          <a:bodyPr wrap="square">
            <a:no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一、应用文的种类</a:t>
            </a:r>
            <a:endParaRPr b="1" dirty="0">
              <a:solidFill>
                <a:schemeClr val="accent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accent1"/>
                </a:solidFill>
                <a:latin typeface="微软雅黑" panose="020B0503020204020204" charset="-122"/>
                <a:ea typeface="微软雅黑" panose="020B0503020204020204" charset="-122"/>
                <a:cs typeface="微软雅黑" panose="020B0503020204020204" charset="-122"/>
              </a:rPr>
              <a:t>（一）通用类应用文</a:t>
            </a:r>
            <a:endParaRPr dirty="0">
              <a:solidFill>
                <a:schemeClr val="accent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通用类应用文是指人们在办公或办事中普遍使用的文书。</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1）行政公文类：是指《党政机关公文处理工作条例》中所规定的文种。党政机关公文是党政机关实施领导、履行职能、处理公务的具有特定效力和规范体式的文书，是传达贯彻党和国家的方针政策，公布法规和规章，指导、布置和商洽工作，请示和答复问题，报告、通报和交流情况等的重要工具。行政公文类包括决议、决定、命令（令）、公报、公告、通告、意见、通知、通报、报告、请示、批复、议案、函和纪要十五种。</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（2）通用事务类：包括调查报告、述职报告、工作总结、计划、简报、规章制度和会议材料等。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1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charset="-122"/>
                <a:ea typeface="微软雅黑" panose="020B0503020204020204" charset="-122"/>
                <a:cs typeface="微软雅黑" panose="020B0503020204020204" charset="-122"/>
              </a:rPr>
              <a:t>（3）个人事务类：如日记、读书笔记、个人简历、求职信等。</a:t>
            </a:r>
            <a:endParaRPr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8" name="图片 7"/>
          <p:cNvPicPr>
            <a:picLocks noChangeAspect="1"/>
          </p:cNvPicPr>
          <p:nvPr>
            <p:custDataLst>
              <p:tags r:id="rId2"/>
            </p:custDataLst>
          </p:nvPr>
        </p:nvPicPr>
        <p:blipFill>
          <a:blip r:embed="rId3"/>
          <a:stretch>
            <a:fillRect/>
          </a:stretch>
        </p:blipFill>
        <p:spPr>
          <a:xfrm>
            <a:off x="7578725" y="1270000"/>
            <a:ext cx="3514090" cy="454533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tags/tag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101.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102.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103.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104.xml><?xml version="1.0" encoding="utf-8"?>
<p:tagLst xmlns:p="http://schemas.openxmlformats.org/presentationml/2006/main">
  <p:tag name="KSO_WM_SPECIAL_SOURCE" val="bdnul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DIAGRAM_VIRTUALLY_FRAME" val="{&quot;height&quot;:318.51175874658674,&quot;left&quot;:100,&quot;top&quot;:169.43824125341328,&quot;width&quot;:780.3}"/>
</p:tagLst>
</file>

<file path=ppt/tags/tag107.xml><?xml version="1.0" encoding="utf-8"?>
<p:tagLst xmlns:p="http://schemas.openxmlformats.org/presentationml/2006/main">
  <p:tag name="KSO_WM_BEAUTIFY_FLAG" val=""/>
  <p:tag name="KSO_WM_DIAGRAM_VIRTUALLY_FRAME" val="{&quot;height&quot;:318.51175874658674,&quot;left&quot;:100,&quot;top&quot;:169.43824125341328,&quot;width&quot;:780.3}"/>
</p:tagLst>
</file>

<file path=ppt/tags/tag108.xml><?xml version="1.0" encoding="utf-8"?>
<p:tagLst xmlns:p="http://schemas.openxmlformats.org/presentationml/2006/main">
  <p:tag name="KSO_WM_BEAUTIFY_FLAG" val=""/>
  <p:tag name="KSO_WM_DIAGRAM_VIRTUALLY_FRAME" val="{&quot;height&quot;:318.51175874658674,&quot;left&quot;:100,&quot;top&quot;:169.43824125341328,&quot;width&quot;:780.3}"/>
</p:tagLst>
</file>

<file path=ppt/tags/tag109.xml><?xml version="1.0" encoding="utf-8"?>
<p:tagLst xmlns:p="http://schemas.openxmlformats.org/presentationml/2006/main">
  <p:tag name="KSO_WM_BEAUTIFY_FLAG" val=""/>
  <p:tag name="KSO_WM_DIAGRAM_VIRTUALLY_FRAME" val="{&quot;height&quot;:318.51175874658674,&quot;left&quot;:100,&quot;top&quot;:169.43824125341328,&quot;width&quot;:780.3}"/>
</p:tagLst>
</file>

<file path=ppt/tags/tag11.xml><?xml version="1.0" encoding="utf-8"?>
<p:tagLst xmlns:p="http://schemas.openxmlformats.org/presentationml/2006/main">
  <p:tag name="KSO_WM_SPECIAL_SOURCE" val="bdnull"/>
</p:tagLst>
</file>

<file path=ppt/tags/tag110.xml><?xml version="1.0" encoding="utf-8"?>
<p:tagLst xmlns:p="http://schemas.openxmlformats.org/presentationml/2006/main">
  <p:tag name="KSO_WM_BEAUTIFY_FLAG" val=""/>
  <p:tag name="KSO_WM_DIAGRAM_VIRTUALLY_FRAME" val="{&quot;height&quot;:318.51175874658674,&quot;left&quot;:100,&quot;top&quot;:169.43824125341328,&quot;width&quot;:780.3}"/>
</p:tagLst>
</file>

<file path=ppt/tags/tag111.xml><?xml version="1.0" encoding="utf-8"?>
<p:tagLst xmlns:p="http://schemas.openxmlformats.org/presentationml/2006/main">
  <p:tag name="KSO_WM_DIAGRAM_VIRTUALLY_FRAME" val="{&quot;height&quot;:318.51175874658674,&quot;left&quot;:100,&quot;top&quot;:169.43824125341328,&quot;width&quot;:780.3}"/>
</p:tagLst>
</file>

<file path=ppt/tags/tag112.xml><?xml version="1.0" encoding="utf-8"?>
<p:tagLst xmlns:p="http://schemas.openxmlformats.org/presentationml/2006/main">
  <p:tag name="KSO_WM_BEAUTIFY_FLAG" val=""/>
  <p:tag name="KSO_WM_DIAGRAM_VIRTUALLY_FRAME" val="{&quot;height&quot;:318.51175874658674,&quot;left&quot;:100,&quot;top&quot;:169.43824125341328,&quot;width&quot;:780.3}"/>
</p:tagLst>
</file>

<file path=ppt/tags/tag113.xml><?xml version="1.0" encoding="utf-8"?>
<p:tagLst xmlns:p="http://schemas.openxmlformats.org/presentationml/2006/main">
  <p:tag name="KSO_WM_BEAUTIFY_FLAG" val=""/>
  <p:tag name="KSO_WM_DIAGRAM_VIRTUALLY_FRAME" val="{&quot;height&quot;:318.51175874658674,&quot;left&quot;:100,&quot;top&quot;:169.43824125341328,&quot;width&quot;:780.3}"/>
</p:tagLst>
</file>

<file path=ppt/tags/tag114.xml><?xml version="1.0" encoding="utf-8"?>
<p:tagLst xmlns:p="http://schemas.openxmlformats.org/presentationml/2006/main">
  <p:tag name="KSO_WM_BEAUTIFY_FLAG" val=""/>
  <p:tag name="KSO_WM_DIAGRAM_VIRTUALLY_FRAME" val="{&quot;height&quot;:318.51175874658674,&quot;left&quot;:100,&quot;top&quot;:169.43824125341328,&quot;width&quot;:780.3}"/>
</p:tagLst>
</file>

<file path=ppt/tags/tag115.xml><?xml version="1.0" encoding="utf-8"?>
<p:tagLst xmlns:p="http://schemas.openxmlformats.org/presentationml/2006/main">
  <p:tag name="KSO_WM_BEAUTIFY_FLAG" val=""/>
  <p:tag name="KSO_WM_DIAGRAM_VIRTUALLY_FRAME" val="{&quot;height&quot;:318.51175874658674,&quot;left&quot;:100,&quot;top&quot;:169.43824125341328,&quot;width&quot;:780.3}"/>
</p:tagLst>
</file>

<file path=ppt/tags/tag116.xml><?xml version="1.0" encoding="utf-8"?>
<p:tagLst xmlns:p="http://schemas.openxmlformats.org/presentationml/2006/main">
  <p:tag name="KSO_WM_DIAGRAM_VIRTUALLY_FRAME" val="{&quot;height&quot;:318.51175874658674,&quot;left&quot;:100,&quot;top&quot;:169.43824125341328,&quot;width&quot;:780.3}"/>
</p:tagLst>
</file>

<file path=ppt/tags/tag117.xml><?xml version="1.0" encoding="utf-8"?>
<p:tagLst xmlns:p="http://schemas.openxmlformats.org/presentationml/2006/main">
  <p:tag name="KSO_WM_BEAUTIFY_FLAG" val=""/>
  <p:tag name="KSO_WM_DIAGRAM_VIRTUALLY_FRAME" val="{&quot;height&quot;:318.51175874658674,&quot;left&quot;:100,&quot;top&quot;:169.43824125341328,&quot;width&quot;:780.3}"/>
</p:tagLst>
</file>

<file path=ppt/tags/tag118.xml><?xml version="1.0" encoding="utf-8"?>
<p:tagLst xmlns:p="http://schemas.openxmlformats.org/presentationml/2006/main">
  <p:tag name="KSO_WM_BEAUTIFY_FLAG" val=""/>
  <p:tag name="KSO_WM_DIAGRAM_VIRTUALLY_FRAME" val="{&quot;height&quot;:318.51175874658674,&quot;left&quot;:100,&quot;top&quot;:169.43824125341328,&quot;width&quot;:780.3}"/>
</p:tagLst>
</file>

<file path=ppt/tags/tag119.xml><?xml version="1.0" encoding="utf-8"?>
<p:tagLst xmlns:p="http://schemas.openxmlformats.org/presentationml/2006/main">
  <p:tag name="KSO_WM_BEAUTIFY_FLAG" val=""/>
  <p:tag name="KSO_WM_DIAGRAM_VIRTUALLY_FRAME" val="{&quot;height&quot;:318.51175874658674,&quot;left&quot;:100,&quot;top&quot;:169.43824125341328,&quot;width&quot;:780.3}"/>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 name="KSO_WM_DIAGRAM_VIRTUALLY_FRAME" val="{&quot;height&quot;:318.51175874658674,&quot;left&quot;:100,&quot;top&quot;:169.43824125341328,&quot;width&quot;:780.3}"/>
</p:tagLst>
</file>

<file path=ppt/tags/tag121.xml><?xml version="1.0" encoding="utf-8"?>
<p:tagLst xmlns:p="http://schemas.openxmlformats.org/presentationml/2006/main">
  <p:tag name="KSO_WM_DIAGRAM_VIRTUALLY_FRAME" val="{&quot;height&quot;:318.51175874658674,&quot;left&quot;:100,&quot;top&quot;:169.43824125341328,&quot;width&quot;:780.3}"/>
</p:tagLst>
</file>

<file path=ppt/tags/tag122.xml><?xml version="1.0" encoding="utf-8"?>
<p:tagLst xmlns:p="http://schemas.openxmlformats.org/presentationml/2006/main">
  <p:tag name="KSO_WM_BEAUTIFY_FLAG" val=""/>
  <p:tag name="KSO_WM_DIAGRAM_VIRTUALLY_FRAME" val="{&quot;height&quot;:318.51175874658674,&quot;left&quot;:100,&quot;top&quot;:169.43824125341328,&quot;width&quot;:780.3}"/>
</p:tagLst>
</file>

<file path=ppt/tags/tag123.xml><?xml version="1.0" encoding="utf-8"?>
<p:tagLst xmlns:p="http://schemas.openxmlformats.org/presentationml/2006/main">
  <p:tag name="KSO_WM_BEAUTIFY_FLAG" val=""/>
  <p:tag name="KSO_WM_DIAGRAM_VIRTUALLY_FRAME" val="{&quot;height&quot;:318.51175874658674,&quot;left&quot;:100,&quot;top&quot;:169.43824125341328,&quot;width&quot;:780.3}"/>
</p:tagLst>
</file>

<file path=ppt/tags/tag124.xml><?xml version="1.0" encoding="utf-8"?>
<p:tagLst xmlns:p="http://schemas.openxmlformats.org/presentationml/2006/main">
  <p:tag name="KSO_WM_BEAUTIFY_FLAG" val=""/>
  <p:tag name="KSO_WM_DIAGRAM_VIRTUALLY_FRAME" val="{&quot;height&quot;:318.51175874658674,&quot;left&quot;:100,&quot;top&quot;:169.43824125341328,&quot;width&quot;:780.3}"/>
</p:tagLst>
</file>

<file path=ppt/tags/tag125.xml><?xml version="1.0" encoding="utf-8"?>
<p:tagLst xmlns:p="http://schemas.openxmlformats.org/presentationml/2006/main">
  <p:tag name="KSO_WM_BEAUTIFY_FLAG" val=""/>
  <p:tag name="KSO_WM_DIAGRAM_VIRTUALLY_FRAME" val="{&quot;height&quot;:318.51175874658674,&quot;left&quot;:100,&quot;top&quot;:169.43824125341328,&quot;width&quot;:780.3}"/>
</p:tagLst>
</file>

<file path=ppt/tags/tag126.xml><?xml version="1.0" encoding="utf-8"?>
<p:tagLst xmlns:p="http://schemas.openxmlformats.org/presentationml/2006/main">
  <p:tag name="KSO_WM_DIAGRAM_VIRTUALLY_FRAME" val="{&quot;height&quot;:318.51175874658674,&quot;left&quot;:100,&quot;top&quot;:169.43824125341328,&quot;width&quot;:780.3}"/>
</p:tagLst>
</file>

<file path=ppt/tags/tag127.xml><?xml version="1.0" encoding="utf-8"?>
<p:tagLst xmlns:p="http://schemas.openxmlformats.org/presentationml/2006/main">
  <p:tag name="KSO_WM_BEAUTIFY_FLAG" val=""/>
  <p:tag name="KSO_WM_DIAGRAM_VIRTUALLY_FRAME" val="{&quot;height&quot;:318.51175874658674,&quot;left&quot;:100,&quot;top&quot;:169.43824125341328,&quot;width&quot;:780.3}"/>
</p:tagLst>
</file>

<file path=ppt/tags/tag128.xml><?xml version="1.0" encoding="utf-8"?>
<p:tagLst xmlns:p="http://schemas.openxmlformats.org/presentationml/2006/main">
  <p:tag name="KSO_WM_BEAUTIFY_FLAG" val=""/>
  <p:tag name="KSO_WM_DIAGRAM_VIRTUALLY_FRAME" val="{&quot;height&quot;:318.51175874658674,&quot;left&quot;:100,&quot;top&quot;:169.43824125341328,&quot;width&quot;:780.3}"/>
</p:tagLst>
</file>

<file path=ppt/tags/tag129.xml><?xml version="1.0" encoding="utf-8"?>
<p:tagLst xmlns:p="http://schemas.openxmlformats.org/presentationml/2006/main">
  <p:tag name="KSO_WM_BEAUTIFY_FLAG" val=""/>
  <p:tag name="KSO_WM_DIAGRAM_VIRTUALLY_FRAME" val="{&quot;height&quot;:318.51175874658674,&quot;left&quot;:100,&quot;top&quot;:169.43824125341328,&quot;width&quot;:780.3}"/>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 name="KSO_WM_DIAGRAM_VIRTUALLY_FRAME" val="{&quot;height&quot;:318.51175874658674,&quot;left&quot;:100,&quot;top&quot;:169.43824125341328,&quot;width&quot;:780.3}"/>
</p:tagLst>
</file>

<file path=ppt/tags/tag131.xml><?xml version="1.0" encoding="utf-8"?>
<p:tagLst xmlns:p="http://schemas.openxmlformats.org/presentationml/2006/main">
  <p:tag name="KSO_WM_BEAUTIFY_FLAG" val=""/>
  <p:tag name="KSO_WM_DIAGRAM_VIRTUALLY_FRAME" val="{&quot;height&quot;:318.51175874658674,&quot;left&quot;:100,&quot;top&quot;:169.43824125341328,&quot;width&quot;:780.3}"/>
</p:tagLst>
</file>

<file path=ppt/tags/tag132.xml><?xml version="1.0" encoding="utf-8"?>
<p:tagLst xmlns:p="http://schemas.openxmlformats.org/presentationml/2006/main">
  <p:tag name="KSO_WM_BEAUTIFY_FLAG" val=""/>
  <p:tag name="KSO_WM_DIAGRAM_VIRTUALLY_FRAME" val="{&quot;height&quot;:318.51175874658674,&quot;left&quot;:100,&quot;top&quot;:169.43824125341328,&quot;width&quot;:780.3}"/>
</p:tagLst>
</file>

<file path=ppt/tags/tag133.xml><?xml version="1.0" encoding="utf-8"?>
<p:tagLst xmlns:p="http://schemas.openxmlformats.org/presentationml/2006/main">
  <p:tag name="KSO_WM_BEAUTIFY_FLAG" val=""/>
  <p:tag name="KSO_WM_DIAGRAM_VIRTUALLY_FRAME" val="{&quot;height&quot;:318.51175874658674,&quot;left&quot;:100,&quot;top&quot;:169.43824125341328,&quot;width&quot;:780.3}"/>
</p:tagLst>
</file>

<file path=ppt/tags/tag134.xml><?xml version="1.0" encoding="utf-8"?>
<p:tagLst xmlns:p="http://schemas.openxmlformats.org/presentationml/2006/main">
  <p:tag name="KSO_WM_BEAUTIFY_FLAG" val=""/>
  <p:tag name="KSO_WM_DIAGRAM_VIRTUALLY_FRAME" val="{&quot;height&quot;:318.51175874658674,&quot;left&quot;:100,&quot;top&quot;:169.43824125341328,&quot;width&quot;:780.3}"/>
</p:tagLst>
</file>

<file path=ppt/tags/tag135.xml><?xml version="1.0" encoding="utf-8"?>
<p:tagLst xmlns:p="http://schemas.openxmlformats.org/presentationml/2006/main">
  <p:tag name="KSO_WM_BEAUTIFY_FLAG" val=""/>
  <p:tag name="KSO_WM_DIAGRAM_VIRTUALLY_FRAME" val="{&quot;height&quot;:318.51175874658674,&quot;left&quot;:100,&quot;top&quot;:169.43824125341328,&quot;width&quot;:780.3}"/>
</p:tagLst>
</file>

<file path=ppt/tags/tag136.xml><?xml version="1.0" encoding="utf-8"?>
<p:tagLst xmlns:p="http://schemas.openxmlformats.org/presentationml/2006/main">
  <p:tag name="KSO_WM_SPECIAL_SOURCE" val="bdnul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SPECIAL_SOURCE" val="bdnull"/>
</p:tagLst>
</file>

<file path=ppt/tags/tag1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5_1"/>
  <p:tag name="KSO_WM_UNIT_ID" val="diagram20231065_5*m_h_f*1_5_1"/>
  <p:tag name="KSO_WM_TEMPLATE_CATEGORY" val="diagram"/>
  <p:tag name="KSO_WM_TEMPLATE_INDEX" val="20231065"/>
  <p:tag name="KSO_WM_UNIT_LAYERLEVEL" val="1_1_1"/>
  <p:tag name="KSO_WM_TAG_VERSION" val="3.0"/>
  <p:tag name="KSO_WM_BEAUTIFY_FLAG" val="#wm#"/>
  <p:tag name="KSO_WM_DIAGRAM_VERSION" val="3"/>
  <p:tag name="KSO_WM_DIAGRAM_COLOR_TRICK" val="4"/>
  <p:tag name="KSO_WM_DIAGRAM_COLOR_TEXT_CAN_REMOVE" val="n"/>
  <p:tag name="KSO_WM_DIAGRAM_GROUP_CODE" val="m1-1"/>
  <p:tag name="KSO_WM_UNIT_VALUE" val="34"/>
  <p:tag name="KSO_WM_DIAGRAM_MAX_ITEMCNT" val="6"/>
  <p:tag name="KSO_WM_DIAGRAM_MIN_ITEMCNT" val="2"/>
  <p:tag name="KSO_WM_DIAGRAM_VIRTUALLY_FRAME" val="{&quot;height&quot;:318.75000000000045,&quot;left&quot;:54.92503937007873,&quot;top&quot;:173.65,&quot;width&quot;:884.55000000000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DIAGRAM_USE_COLOR_VALUE" val="{&quot;color_scheme&quot;:1,&quot;color_type&quot;:1,&quot;theme_color_indexes&quot;:[]}"/>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SPECIAL_SOURCE" val="bdnul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SPECIAL_SOURCE" val="bdnull"/>
</p:tagLst>
</file>

<file path=ppt/tags/tag144.xml><?xml version="1.0" encoding="utf-8"?>
<p:tagLst xmlns:p="http://schemas.openxmlformats.org/presentationml/2006/main">
  <p:tag name="KSO_WM_DIAGRAM_VIRTUALLY_FRAME" val="{&quot;height&quot;:296.7,&quot;left&quot;:123.6,&quot;top&quot;:160.95,&quot;width&quot;:713.5}"/>
</p:tagLst>
</file>

<file path=ppt/tags/tag145.xml><?xml version="1.0" encoding="utf-8"?>
<p:tagLst xmlns:p="http://schemas.openxmlformats.org/presentationml/2006/main">
  <p:tag name="KSO_WM_BEAUTIFY_FLAG" val=""/>
  <p:tag name="KSO_WM_DIAGRAM_VIRTUALLY_FRAME" val="{&quot;height&quot;:296.7,&quot;left&quot;:123.6,&quot;top&quot;:160.95,&quot;width&quot;:713.5}"/>
</p:tagLst>
</file>

<file path=ppt/tags/tag146.xml><?xml version="1.0" encoding="utf-8"?>
<p:tagLst xmlns:p="http://schemas.openxmlformats.org/presentationml/2006/main">
  <p:tag name="KSO_WM_BEAUTIFY_FLAG" val=""/>
  <p:tag name="KSO_WM_DIAGRAM_VIRTUALLY_FRAME" val="{&quot;height&quot;:296.7,&quot;left&quot;:123.6,&quot;top&quot;:160.95,&quot;width&quot;:713.5}"/>
</p:tagLst>
</file>

<file path=ppt/tags/tag147.xml><?xml version="1.0" encoding="utf-8"?>
<p:tagLst xmlns:p="http://schemas.openxmlformats.org/presentationml/2006/main">
  <p:tag name="KSO_WM_DIAGRAM_VIRTUALLY_FRAME" val="{&quot;height&quot;:296.7,&quot;left&quot;:123.6,&quot;top&quot;:160.95,&quot;width&quot;:713.5}"/>
</p:tagLst>
</file>

<file path=ppt/tags/tag148.xml><?xml version="1.0" encoding="utf-8"?>
<p:tagLst xmlns:p="http://schemas.openxmlformats.org/presentationml/2006/main">
  <p:tag name="KSO_WM_BEAUTIFY_FLAG" val=""/>
  <p:tag name="KSO_WM_DIAGRAM_VIRTUALLY_FRAME" val="{&quot;height&quot;:296.7,&quot;left&quot;:123.6,&quot;top&quot;:160.95,&quot;width&quot;:713.5}"/>
</p:tagLst>
</file>

<file path=ppt/tags/tag149.xml><?xml version="1.0" encoding="utf-8"?>
<p:tagLst xmlns:p="http://schemas.openxmlformats.org/presentationml/2006/main">
  <p:tag name="KSO_WM_BEAUTIFY_FLAG" val=""/>
  <p:tag name="KSO_WM_DIAGRAM_VIRTUALLY_FRAME" val="{&quot;height&quot;:296.7,&quot;left&quot;:123.6,&quot;top&quot;:160.95,&quot;width&quot;:713.5}"/>
</p:tagLst>
</file>

<file path=ppt/tags/tag1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6_1"/>
  <p:tag name="KSO_WM_UNIT_ID" val="diagram20231065_5*m_h_f*1_6_1"/>
  <p:tag name="KSO_WM_TEMPLATE_CATEGORY" val="diagram"/>
  <p:tag name="KSO_WM_TEMPLATE_INDEX" val="20231065"/>
  <p:tag name="KSO_WM_UNIT_LAYERLEVEL" val="1_1_1"/>
  <p:tag name="KSO_WM_TAG_VERSION" val="3.0"/>
  <p:tag name="KSO_WM_BEAUTIFY_FLAG" val="#wm#"/>
  <p:tag name="KSO_WM_DIAGRAM_VERSION" val="3"/>
  <p:tag name="KSO_WM_DIAGRAM_COLOR_TRICK" val="4"/>
  <p:tag name="KSO_WM_DIAGRAM_COLOR_TEXT_CAN_REMOVE" val="n"/>
  <p:tag name="KSO_WM_DIAGRAM_GROUP_CODE" val="m1-1"/>
  <p:tag name="KSO_WM_UNIT_VALUE" val="34"/>
  <p:tag name="KSO_WM_DIAGRAM_MAX_ITEMCNT" val="6"/>
  <p:tag name="KSO_WM_DIAGRAM_MIN_ITEMCNT" val="2"/>
  <p:tag name="KSO_WM_DIAGRAM_VIRTUALLY_FRAME" val="{&quot;height&quot;:318.75000000000045,&quot;left&quot;:54.92503937007873,&quot;top&quot;:173.65,&quot;width&quot;:884.55000000000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DIAGRAM_USE_COLOR_VALUE" val="{&quot;color_scheme&quot;:1,&quot;color_type&quot;:1,&quot;theme_color_indexes&quot;:[]}"/>
</p:tagLst>
</file>

<file path=ppt/tags/tag150.xml><?xml version="1.0" encoding="utf-8"?>
<p:tagLst xmlns:p="http://schemas.openxmlformats.org/presentationml/2006/main">
  <p:tag name="KSO_WM_DIAGRAM_VIRTUALLY_FRAME" val="{&quot;height&quot;:296.7,&quot;left&quot;:123.6,&quot;top&quot;:160.95,&quot;width&quot;:713.5}"/>
</p:tagLst>
</file>

<file path=ppt/tags/tag151.xml><?xml version="1.0" encoding="utf-8"?>
<p:tagLst xmlns:p="http://schemas.openxmlformats.org/presentationml/2006/main">
  <p:tag name="KSO_WM_BEAUTIFY_FLAG" val=""/>
  <p:tag name="KSO_WM_DIAGRAM_VIRTUALLY_FRAME" val="{&quot;height&quot;:296.7,&quot;left&quot;:123.6,&quot;top&quot;:160.95,&quot;width&quot;:713.5}"/>
</p:tagLst>
</file>

<file path=ppt/tags/tag152.xml><?xml version="1.0" encoding="utf-8"?>
<p:tagLst xmlns:p="http://schemas.openxmlformats.org/presentationml/2006/main">
  <p:tag name="KSO_WM_BEAUTIFY_FLAG" val=""/>
  <p:tag name="KSO_WM_DIAGRAM_VIRTUALLY_FRAME" val="{&quot;height&quot;:296.7,&quot;left&quot;:123.6,&quot;top&quot;:160.95,&quot;width&quot;:713.5}"/>
</p:tagLst>
</file>

<file path=ppt/tags/tag153.xml><?xml version="1.0" encoding="utf-8"?>
<p:tagLst xmlns:p="http://schemas.openxmlformats.org/presentationml/2006/main">
  <p:tag name="KSO_WM_DIAGRAM_VIRTUALLY_FRAME" val="{&quot;height&quot;:296.7,&quot;left&quot;:123.6,&quot;top&quot;:160.95,&quot;width&quot;:713.5}"/>
</p:tagLst>
</file>

<file path=ppt/tags/tag154.xml><?xml version="1.0" encoding="utf-8"?>
<p:tagLst xmlns:p="http://schemas.openxmlformats.org/presentationml/2006/main">
  <p:tag name="KSO_WM_BEAUTIFY_FLAG" val=""/>
  <p:tag name="KSO_WM_DIAGRAM_VIRTUALLY_FRAME" val="{&quot;height&quot;:296.7,&quot;left&quot;:123.6,&quot;top&quot;:160.95,&quot;width&quot;:713.5}"/>
</p:tagLst>
</file>

<file path=ppt/tags/tag155.xml><?xml version="1.0" encoding="utf-8"?>
<p:tagLst xmlns:p="http://schemas.openxmlformats.org/presentationml/2006/main">
  <p:tag name="KSO_WM_BEAUTIFY_FLAG" val=""/>
  <p:tag name="KSO_WM_DIAGRAM_VIRTUALLY_FRAME" val="{&quot;height&quot;:296.7,&quot;left&quot;:123.6,&quot;top&quot;:160.95,&quot;width&quot;:713.5}"/>
</p:tagLst>
</file>

<file path=ppt/tags/tag156.xml><?xml version="1.0" encoding="utf-8"?>
<p:tagLst xmlns:p="http://schemas.openxmlformats.org/presentationml/2006/main">
  <p:tag name="KSO_WM_DIAGRAM_VIRTUALLY_FRAME" val="{&quot;height&quot;:296.7,&quot;left&quot;:123.6,&quot;top&quot;:160.95,&quot;width&quot;:713.5}"/>
</p:tagLst>
</file>

<file path=ppt/tags/tag157.xml><?xml version="1.0" encoding="utf-8"?>
<p:tagLst xmlns:p="http://schemas.openxmlformats.org/presentationml/2006/main">
  <p:tag name="KSO_WM_BEAUTIFY_FLAG" val=""/>
  <p:tag name="KSO_WM_DIAGRAM_VIRTUALLY_FRAME" val="{&quot;height&quot;:296.7,&quot;left&quot;:123.6,&quot;top&quot;:160.95,&quot;width&quot;:713.5}"/>
</p:tagLst>
</file>

<file path=ppt/tags/tag158.xml><?xml version="1.0" encoding="utf-8"?>
<p:tagLst xmlns:p="http://schemas.openxmlformats.org/presentationml/2006/main">
  <p:tag name="KSO_WM_BEAUTIFY_FLAG" val=""/>
  <p:tag name="KSO_WM_DIAGRAM_VIRTUALLY_FRAME" val="{&quot;height&quot;:296.7,&quot;left&quot;:123.6,&quot;top&quot;:160.95,&quot;width&quot;:713.5}"/>
</p:tagLst>
</file>

<file path=ppt/tags/tag159.xml><?xml version="1.0" encoding="utf-8"?>
<p:tagLst xmlns:p="http://schemas.openxmlformats.org/presentationml/2006/main">
  <p:tag name="KSO_WM_DIAGRAM_VIRTUALLY_FRAME" val="{&quot;height&quot;:296.7,&quot;left&quot;:123.6,&quot;top&quot;:160.95,&quot;width&quot;:713.5}"/>
</p:tagLst>
</file>

<file path=ppt/tags/tag1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3_1"/>
  <p:tag name="KSO_WM_UNIT_ID" val="diagram20231065_5*m_h_f*1_3_1"/>
  <p:tag name="KSO_WM_TEMPLATE_CATEGORY" val="diagram"/>
  <p:tag name="KSO_WM_TEMPLATE_INDEX" val="20231065"/>
  <p:tag name="KSO_WM_UNIT_LAYERLEVEL" val="1_1_1"/>
  <p:tag name="KSO_WM_TAG_VERSION" val="3.0"/>
  <p:tag name="KSO_WM_BEAUTIFY_FLAG" val="#wm#"/>
  <p:tag name="KSO_WM_DIAGRAM_VERSION" val="3"/>
  <p:tag name="KSO_WM_DIAGRAM_COLOR_TRICK" val="4"/>
  <p:tag name="KSO_WM_DIAGRAM_COLOR_TEXT_CAN_REMOVE" val="n"/>
  <p:tag name="KSO_WM_DIAGRAM_GROUP_CODE" val="m1-1"/>
  <p:tag name="KSO_WM_UNIT_VALUE" val="22"/>
  <p:tag name="KSO_WM_DIAGRAM_MAX_ITEMCNT" val="6"/>
  <p:tag name="KSO_WM_DIAGRAM_MIN_ITEMCNT" val="2"/>
  <p:tag name="KSO_WM_DIAGRAM_VIRTUALLY_FRAME" val="{&quot;height&quot;:318.75000000000045,&quot;left&quot;:54.92503937007873,&quot;top&quot;:173.65,&quot;width&quot;:884.55000000000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DIAGRAM_USE_COLOR_VALUE" val="{&quot;color_scheme&quot;:1,&quot;color_type&quot;:1,&quot;theme_color_indexes&quot;:[]}"/>
</p:tagLst>
</file>

<file path=ppt/tags/tag160.xml><?xml version="1.0" encoding="utf-8"?>
<p:tagLst xmlns:p="http://schemas.openxmlformats.org/presentationml/2006/main">
  <p:tag name="KSO_WM_BEAUTIFY_FLAG" val=""/>
  <p:tag name="KSO_WM_DIAGRAM_VIRTUALLY_FRAME" val="{&quot;height&quot;:296.7,&quot;left&quot;:123.6,&quot;top&quot;:160.95,&quot;width&quot;:713.5}"/>
</p:tagLst>
</file>

<file path=ppt/tags/tag161.xml><?xml version="1.0" encoding="utf-8"?>
<p:tagLst xmlns:p="http://schemas.openxmlformats.org/presentationml/2006/main">
  <p:tag name="KSO_WM_BEAUTIFY_FLAG" val=""/>
  <p:tag name="KSO_WM_DIAGRAM_VIRTUALLY_FRAME" val="{&quot;height&quot;:296.7,&quot;left&quot;:123.6,&quot;top&quot;:160.95,&quot;width&quot;:713.5}"/>
</p:tagLst>
</file>

<file path=ppt/tags/tag162.xml><?xml version="1.0" encoding="utf-8"?>
<p:tagLst xmlns:p="http://schemas.openxmlformats.org/presentationml/2006/main">
  <p:tag name="KSO_WM_DIAGRAM_VIRTUALLY_FRAME" val="{&quot;height&quot;:296.7,&quot;left&quot;:123.6,&quot;top&quot;:160.95,&quot;width&quot;:713.5}"/>
</p:tagLst>
</file>

<file path=ppt/tags/tag163.xml><?xml version="1.0" encoding="utf-8"?>
<p:tagLst xmlns:p="http://schemas.openxmlformats.org/presentationml/2006/main">
  <p:tag name="KSO_WM_BEAUTIFY_FLAG" val=""/>
  <p:tag name="KSO_WM_DIAGRAM_VIRTUALLY_FRAME" val="{&quot;height&quot;:296.7,&quot;left&quot;:123.6,&quot;top&quot;:160.95,&quot;width&quot;:713.5}"/>
</p:tagLst>
</file>

<file path=ppt/tags/tag164.xml><?xml version="1.0" encoding="utf-8"?>
<p:tagLst xmlns:p="http://schemas.openxmlformats.org/presentationml/2006/main">
  <p:tag name="KSO_WM_BEAUTIFY_FLAG" val=""/>
  <p:tag name="KSO_WM_DIAGRAM_VIRTUALLY_FRAME" val="{&quot;height&quot;:296.7,&quot;left&quot;:123.6,&quot;top&quot;:160.95,&quot;width&quot;:713.5}"/>
</p:tagLst>
</file>

<file path=ppt/tags/tag165.xml><?xml version="1.0" encoding="utf-8"?>
<p:tagLst xmlns:p="http://schemas.openxmlformats.org/presentationml/2006/main">
  <p:tag name="KSO_WM_DIAGRAM_VIRTUALLY_FRAME" val="{&quot;height&quot;:296.7,&quot;left&quot;:123.6,&quot;top&quot;:160.95,&quot;width&quot;:713.5}"/>
</p:tagLst>
</file>

<file path=ppt/tags/tag166.xml><?xml version="1.0" encoding="utf-8"?>
<p:tagLst xmlns:p="http://schemas.openxmlformats.org/presentationml/2006/main">
  <p:tag name="KSO_WM_BEAUTIFY_FLAG" val=""/>
  <p:tag name="KSO_WM_DIAGRAM_VIRTUALLY_FRAME" val="{&quot;height&quot;:296.7,&quot;left&quot;:123.6,&quot;top&quot;:160.95,&quot;width&quot;:713.5}"/>
</p:tagLst>
</file>

<file path=ppt/tags/tag167.xml><?xml version="1.0" encoding="utf-8"?>
<p:tagLst xmlns:p="http://schemas.openxmlformats.org/presentationml/2006/main">
  <p:tag name="KSO_WM_BEAUTIFY_FLAG" val=""/>
  <p:tag name="KSO_WM_DIAGRAM_VIRTUALLY_FRAME" val="{&quot;height&quot;:296.7,&quot;left&quot;:123.6,&quot;top&quot;:160.95,&quot;width&quot;:713.5}"/>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SPECIAL_SOURCE" val="bdnull"/>
</p:tagLst>
</file>

<file path=ppt/tags/tag1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4_1"/>
  <p:tag name="KSO_WM_UNIT_ID" val="diagram20231065_5*m_h_f*1_4_1"/>
  <p:tag name="KSO_WM_TEMPLATE_CATEGORY" val="diagram"/>
  <p:tag name="KSO_WM_TEMPLATE_INDEX" val="20231065"/>
  <p:tag name="KSO_WM_UNIT_LAYERLEVEL" val="1_1_1"/>
  <p:tag name="KSO_WM_TAG_VERSION" val="3.0"/>
  <p:tag name="KSO_WM_BEAUTIFY_FLAG" val="#wm#"/>
  <p:tag name="KSO_WM_DIAGRAM_VERSION" val="3"/>
  <p:tag name="KSO_WM_DIAGRAM_COLOR_TRICK" val="4"/>
  <p:tag name="KSO_WM_DIAGRAM_COLOR_TEXT_CAN_REMOVE" val="n"/>
  <p:tag name="KSO_WM_DIAGRAM_GROUP_CODE" val="m1-1"/>
  <p:tag name="KSO_WM_UNIT_VALUE" val="22"/>
  <p:tag name="KSO_WM_DIAGRAM_MAX_ITEMCNT" val="6"/>
  <p:tag name="KSO_WM_DIAGRAM_MIN_ITEMCNT" val="2"/>
  <p:tag name="KSO_WM_DIAGRAM_VIRTUALLY_FRAME" val="{&quot;height&quot;:318.75000000000045,&quot;left&quot;:54.92503937007873,&quot;top&quot;:173.65,&quot;width&quot;:884.55000000000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DIAGRAM_USE_COLOR_VALUE" val="{&quot;color_scheme&quot;:1,&quot;color_type&quot;:1,&quot;theme_color_indexes&quot;:[]}"/>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SPECIAL_SOURCE" val="bdnull"/>
</p:tagLst>
</file>

<file path=ppt/tags/tag173.xml><?xml version="1.0" encoding="utf-8"?>
<p:tagLst xmlns:p="http://schemas.openxmlformats.org/presentationml/2006/main">
  <p:tag name="KSO_WM_DIAGRAM_VIRTUALLY_FRAME" val="{&quot;height&quot;:239.15,&quot;left&quot;:146.6,&quot;top&quot;:163.55,&quot;width&quot;:718.2}"/>
</p:tagLst>
</file>

<file path=ppt/tags/tag174.xml><?xml version="1.0" encoding="utf-8"?>
<p:tagLst xmlns:p="http://schemas.openxmlformats.org/presentationml/2006/main">
  <p:tag name="KSO_WM_DIAGRAM_VIRTUALLY_FRAME" val="{&quot;height&quot;:239.15,&quot;left&quot;:146.6,&quot;top&quot;:163.55,&quot;width&quot;:718.2}"/>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 name="KSO_WM_DIAGRAM_VIRTUALLY_FRAME" val="{&quot;height&quot;:239.15,&quot;left&quot;:146.6,&quot;top&quot;:163.55,&quot;width&quot;:718.2}"/>
</p:tagLst>
</file>

<file path=ppt/tags/tag177.xml><?xml version="1.0" encoding="utf-8"?>
<p:tagLst xmlns:p="http://schemas.openxmlformats.org/presentationml/2006/main">
  <p:tag name="KSO_WM_BEAUTIFY_FLAG" val=""/>
  <p:tag name="KSO_WM_DIAGRAM_VIRTUALLY_FRAME" val="{&quot;height&quot;:239.15,&quot;left&quot;:146.6,&quot;top&quot;:163.55,&quot;width&quot;:718.2}"/>
</p:tagLst>
</file>

<file path=ppt/tags/tag178.xml><?xml version="1.0" encoding="utf-8"?>
<p:tagLst xmlns:p="http://schemas.openxmlformats.org/presentationml/2006/main">
  <p:tag name="KSO_WM_BEAUTIFY_FLAG" val=""/>
  <p:tag name="KSO_WM_DIAGRAM_VIRTUALLY_FRAME" val="{&quot;height&quot;:239.15,&quot;left&quot;:146.6,&quot;top&quot;:163.55,&quot;width&quot;:718.2}"/>
</p:tagLst>
</file>

<file path=ppt/tags/tag179.xml><?xml version="1.0" encoding="utf-8"?>
<p:tagLst xmlns:p="http://schemas.openxmlformats.org/presentationml/2006/main">
  <p:tag name="KSO_WM_DIAGRAM_VIRTUALLY_FRAME" val="{&quot;height&quot;:239.15,&quot;left&quot;:146.6,&quot;top&quot;:163.55,&quot;width&quot;:718.2}"/>
</p:tagLst>
</file>

<file path=ppt/tags/tag1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2_1"/>
  <p:tag name="KSO_WM_UNIT_ID" val="diagram20231065_5*m_h_f*1_2_1"/>
  <p:tag name="KSO_WM_TEMPLATE_CATEGORY" val="diagram"/>
  <p:tag name="KSO_WM_TEMPLATE_INDEX" val="20231065"/>
  <p:tag name="KSO_WM_UNIT_LAYERLEVEL" val="1_1_1"/>
  <p:tag name="KSO_WM_TAG_VERSION" val="3.0"/>
  <p:tag name="KSO_WM_BEAUTIFY_FLAG" val="#wm#"/>
  <p:tag name="KSO_WM_DIAGRAM_VERSION" val="3"/>
  <p:tag name="KSO_WM_DIAGRAM_COLOR_TRICK" val="4"/>
  <p:tag name="KSO_WM_DIAGRAM_COLOR_TEXT_CAN_REMOVE" val="n"/>
  <p:tag name="KSO_WM_DIAGRAM_GROUP_CODE" val="m1-1"/>
  <p:tag name="KSO_WM_UNIT_VALUE" val="34"/>
  <p:tag name="KSO_WM_DIAGRAM_MAX_ITEMCNT" val="6"/>
  <p:tag name="KSO_WM_DIAGRAM_MIN_ITEMCNT" val="2"/>
  <p:tag name="KSO_WM_DIAGRAM_VIRTUALLY_FRAME" val="{&quot;height&quot;:318.75000000000045,&quot;left&quot;:54.92503937007873,&quot;top&quot;:173.65,&quot;width&quot;:884.55000000000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DIAGRAM_USE_COLOR_VALUE" val="{&quot;color_scheme&quot;:1,&quot;color_type&quot;:1,&quot;theme_color_indexes&quot;:[]}"/>
</p:tagLst>
</file>

<file path=ppt/tags/tag180.xml><?xml version="1.0" encoding="utf-8"?>
<p:tagLst xmlns:p="http://schemas.openxmlformats.org/presentationml/2006/main">
  <p:tag name="KSO_WM_SPECIAL_SOURCE" val="bdnull"/>
</p:tagLst>
</file>

<file path=ppt/tags/tag181.xml><?xml version="1.0" encoding="utf-8"?>
<p:tagLst xmlns:p="http://schemas.openxmlformats.org/presentationml/2006/main">
  <p:tag name="KSO_WM_DIAGRAM_VIRTUALLY_FRAME" val="{&quot;height&quot;:211.15,&quot;left&quot;:136.05,&quot;top&quot;:187.55,&quot;width&quot;:700.35}"/>
</p:tagLst>
</file>

<file path=ppt/tags/tag182.xml><?xml version="1.0" encoding="utf-8"?>
<p:tagLst xmlns:p="http://schemas.openxmlformats.org/presentationml/2006/main">
  <p:tag name="KSO_WM_DIAGRAM_VIRTUALLY_FRAME" val="{&quot;height&quot;:211.15,&quot;left&quot;:136.05,&quot;top&quot;:187.55,&quot;width&quot;:700.35}"/>
</p:tagLst>
</file>

<file path=ppt/tags/tag183.xml><?xml version="1.0" encoding="utf-8"?>
<p:tagLst xmlns:p="http://schemas.openxmlformats.org/presentationml/2006/main">
  <p:tag name="KSO_WM_BEAUTIFY_FLAG" val=""/>
  <p:tag name="KSO_WM_DIAGRAM_VIRTUALLY_FRAME" val="{&quot;height&quot;:211.15,&quot;left&quot;:136.05,&quot;top&quot;:187.55,&quot;width&quot;:700.35}"/>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186.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187.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188.xml><?xml version="1.0" encoding="utf-8"?>
<p:tagLst xmlns:p="http://schemas.openxmlformats.org/presentationml/2006/main">
  <p:tag name="KSO_WM_SPECIAL_SOURCE" val="bdnul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1_1"/>
  <p:tag name="KSO_WM_UNIT_ID" val="diagram20231065_5*m_h_f*1_1_1"/>
  <p:tag name="KSO_WM_TEMPLATE_CATEGORY" val="diagram"/>
  <p:tag name="KSO_WM_TEMPLATE_INDEX" val="20231065"/>
  <p:tag name="KSO_WM_UNIT_LAYERLEVEL" val="1_1_1"/>
  <p:tag name="KSO_WM_TAG_VERSION" val="3.0"/>
  <p:tag name="KSO_WM_BEAUTIFY_FLAG" val="#wm#"/>
  <p:tag name="KSO_WM_DIAGRAM_VERSION" val="3"/>
  <p:tag name="KSO_WM_DIAGRAM_COLOR_TRICK" val="4"/>
  <p:tag name="KSO_WM_DIAGRAM_COLOR_TEXT_CAN_REMOVE" val="n"/>
  <p:tag name="KSO_WM_DIAGRAM_GROUP_CODE" val="m1-1"/>
  <p:tag name="KSO_WM_UNIT_VALUE" val="34"/>
  <p:tag name="KSO_WM_DIAGRAM_MAX_ITEMCNT" val="6"/>
  <p:tag name="KSO_WM_DIAGRAM_MIN_ITEMCNT" val="2"/>
  <p:tag name="KSO_WM_DIAGRAM_VIRTUALLY_FRAME" val="{&quot;height&quot;:318.75000000000045,&quot;left&quot;:54.92503937007873,&quot;top&quot;:173.65,&quot;width&quot;:884.55000000000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DIAGRAM_USE_COLOR_VALUE" val="{&quot;color_scheme&quot;:1,&quot;color_type&quot;:1,&quot;theme_color_indexes&quot;:[]}"/>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SPECIAL_SOURCE" val="bdnul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SPECIAL_SOURCE" val="bdnul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SPECIAL_SOURCE" val="bdnull"/>
</p:tagLst>
</file>

<file path=ppt/tags/tag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5_1"/>
  <p:tag name="KSO_WM_UNIT_ID" val="diagram20231065_5*m_h_a*1_5_1"/>
  <p:tag name="KSO_WM_TEMPLATE_CATEGORY" val="diagram"/>
  <p:tag name="KSO_WM_TEMPLATE_INDEX" val="20231065"/>
  <p:tag name="KSO_WM_UNIT_LAYERLEVEL" val="1_1_1"/>
  <p:tag name="KSO_WM_TAG_VERSION" val="3.0"/>
  <p:tag name="KSO_WM_BEAUTIFY_FLAG" val="#wm#"/>
  <p:tag name="KSO_WM_DIAGRAM_VERSION" val="3"/>
  <p:tag name="KSO_WM_DIAGRAM_COLOR_TRICK" val="4"/>
  <p:tag name="KSO_WM_DIAGRAM_COLOR_TEXT_CAN_REMOVE" val="n"/>
  <p:tag name="KSO_WM_DIAGRAM_GROUP_CODE" val="m1-1"/>
  <p:tag name="KSO_WM_UNIT_VALUE" val="11"/>
  <p:tag name="KSO_WM_DIAGRAM_MAX_ITEMCNT" val="6"/>
  <p:tag name="KSO_WM_DIAGRAM_MIN_ITEMCNT" val="2"/>
  <p:tag name="KSO_WM_DIAGRAM_VIRTUALLY_FRAME" val="{&quot;height&quot;:318.75000000000045,&quot;left&quot;:54.92503937007873,&quot;top&quot;:173.65,&quot;width&quot;:884.55000000000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SPECIAL_SOURCE" val="bdnul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SPECIAL_SOURCE" val="bdnul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6_1"/>
  <p:tag name="KSO_WM_UNIT_ID" val="diagram20231065_5*m_h_a*1_6_1"/>
  <p:tag name="KSO_WM_TEMPLATE_CATEGORY" val="diagram"/>
  <p:tag name="KSO_WM_TEMPLATE_INDEX" val="20231065"/>
  <p:tag name="KSO_WM_UNIT_LAYERLEVEL" val="1_1_1"/>
  <p:tag name="KSO_WM_TAG_VERSION" val="3.0"/>
  <p:tag name="KSO_WM_BEAUTIFY_FLAG" val="#wm#"/>
  <p:tag name="KSO_WM_DIAGRAM_VERSION" val="3"/>
  <p:tag name="KSO_WM_DIAGRAM_COLOR_TRICK" val="4"/>
  <p:tag name="KSO_WM_DIAGRAM_COLOR_TEXT_CAN_REMOVE" val="n"/>
  <p:tag name="KSO_WM_DIAGRAM_GROUP_CODE" val="m1-1"/>
  <p:tag name="KSO_WM_UNIT_VALUE" val="11"/>
  <p:tag name="KSO_WM_DIAGRAM_MAX_ITEMCNT" val="6"/>
  <p:tag name="KSO_WM_DIAGRAM_MIN_ITEMCNT" val="2"/>
  <p:tag name="KSO_WM_DIAGRAM_VIRTUALLY_FRAME" val="{&quot;height&quot;:318.75000000000045,&quot;left&quot;:54.92503937007873,&quot;top&quot;:173.65,&quot;width&quot;:884.55000000000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SPECIAL_SOURCE" val="bdnul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SPECIAL_SOURCE" val="bdnul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3_1"/>
  <p:tag name="KSO_WM_UNIT_ID" val="diagram20231065_5*m_h_a*1_3_1"/>
  <p:tag name="KSO_WM_TEMPLATE_CATEGORY" val="diagram"/>
  <p:tag name="KSO_WM_TEMPLATE_INDEX" val="20231065"/>
  <p:tag name="KSO_WM_UNIT_LAYERLEVEL" val="1_1_1"/>
  <p:tag name="KSO_WM_TAG_VERSION" val="3.0"/>
  <p:tag name="KSO_WM_BEAUTIFY_FLAG" val="#wm#"/>
  <p:tag name="KSO_WM_DIAGRAM_VERSION" val="3"/>
  <p:tag name="KSO_WM_DIAGRAM_COLOR_TRICK" val="4"/>
  <p:tag name="KSO_WM_DIAGRAM_COLOR_TEXT_CAN_REMOVE" val="n"/>
  <p:tag name="KSO_WM_DIAGRAM_GROUP_CODE" val="m1-1"/>
  <p:tag name="KSO_WM_UNIT_VALUE" val="14"/>
  <p:tag name="KSO_WM_DIAGRAM_MAX_ITEMCNT" val="6"/>
  <p:tag name="KSO_WM_DIAGRAM_MIN_ITEMCNT" val="2"/>
  <p:tag name="KSO_WM_DIAGRAM_VIRTUALLY_FRAME" val="{&quot;height&quot;:318.75000000000045,&quot;left&quot;:54.92503937007873,&quot;top&quot;:173.65,&quot;width&quot;:884.55000000000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220.xml><?xml version="1.0" encoding="utf-8"?>
<p:tagLst xmlns:p="http://schemas.openxmlformats.org/presentationml/2006/main">
  <p:tag name="KSO_WM_SPECIAL_SOURCE" val="bdnul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SPECIAL_SOURCE" val="bdnul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SPECIAL_SOURCE" val="bdnull"/>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4_1"/>
  <p:tag name="KSO_WM_UNIT_ID" val="diagram20231065_5*m_h_a*1_4_1"/>
  <p:tag name="KSO_WM_TEMPLATE_CATEGORY" val="diagram"/>
  <p:tag name="KSO_WM_TEMPLATE_INDEX" val="20231065"/>
  <p:tag name="KSO_WM_UNIT_LAYERLEVEL" val="1_1_1"/>
  <p:tag name="KSO_WM_TAG_VERSION" val="3.0"/>
  <p:tag name="KSO_WM_BEAUTIFY_FLAG" val="#wm#"/>
  <p:tag name="KSO_WM_DIAGRAM_VERSION" val="3"/>
  <p:tag name="KSO_WM_DIAGRAM_COLOR_TRICK" val="4"/>
  <p:tag name="KSO_WM_DIAGRAM_COLOR_TEXT_CAN_REMOVE" val="n"/>
  <p:tag name="KSO_WM_DIAGRAM_GROUP_CODE" val="m1-1"/>
  <p:tag name="KSO_WM_UNIT_VALUE" val="14"/>
  <p:tag name="KSO_WM_DIAGRAM_MAX_ITEMCNT" val="6"/>
  <p:tag name="KSO_WM_DIAGRAM_MIN_ITEMCNT" val="2"/>
  <p:tag name="KSO_WM_DIAGRAM_VIRTUALLY_FRAME" val="{&quot;height&quot;:318.75000000000045,&quot;left&quot;:54.92503937007873,&quot;top&quot;:173.65,&quot;width&quot;:884.55000000000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SPECIAL_SOURCE" val="bdnull"/>
</p:tagLst>
</file>

<file path=ppt/tags/tag232.xml><?xml version="1.0" encoding="utf-8"?>
<p:tagLst xmlns:p="http://schemas.openxmlformats.org/presentationml/2006/main">
  <p:tag name="commondata" val="eyJoZGlkIjoiMTY3OTNhODFkZmQ1ZDY0ZDZkYjNmOWQ2ZDMxNDhmZjEifQ=="/>
  <p:tag name="resource_record_key" val="{&quot;70&quot;:[3314137]}"/>
</p:tagLst>
</file>

<file path=ppt/tags/tag2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1_1"/>
  <p:tag name="KSO_WM_UNIT_ID" val="diagram20231065_5*m_h_a*1_1_1"/>
  <p:tag name="KSO_WM_TEMPLATE_CATEGORY" val="diagram"/>
  <p:tag name="KSO_WM_TEMPLATE_INDEX" val="20231065"/>
  <p:tag name="KSO_WM_UNIT_LAYERLEVEL" val="1_1_1"/>
  <p:tag name="KSO_WM_TAG_VERSION" val="3.0"/>
  <p:tag name="KSO_WM_BEAUTIFY_FLAG" val="#wm#"/>
  <p:tag name="KSO_WM_DIAGRAM_VERSION" val="3"/>
  <p:tag name="KSO_WM_DIAGRAM_COLOR_TRICK" val="4"/>
  <p:tag name="KSO_WM_DIAGRAM_COLOR_TEXT_CAN_REMOVE" val="n"/>
  <p:tag name="KSO_WM_DIAGRAM_GROUP_CODE" val="m1-1"/>
  <p:tag name="KSO_WM_UNIT_VALUE" val="33"/>
  <p:tag name="KSO_WM_DIAGRAM_MAX_ITEMCNT" val="6"/>
  <p:tag name="KSO_WM_DIAGRAM_MIN_ITEMCNT" val="2"/>
  <p:tag name="KSO_WM_DIAGRAM_VIRTUALLY_FRAME" val="{&quot;height&quot;:318.75000000000045,&quot;left&quot;:54.92503937007873,&quot;top&quot;:173.65,&quot;width&quot;:884.55000000000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2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65_5*m_h_i*1_4_2"/>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TYPE" val="m_h_i"/>
  <p:tag name="KSO_WM_UNIT_INDEX" val="1_4_2"/>
  <p:tag name="KSO_WM_DIAGRAM_MAX_ITEMCNT" val="6"/>
  <p:tag name="KSO_WM_DIAGRAM_MIN_ITEMCNT" val="2"/>
  <p:tag name="KSO_WM_DIAGRAM_VIRTUALLY_FRAME" val="{&quot;height&quot;:318.75000000000045,&quot;left&quot;:54.92503937007873,&quot;top&quot;:173.65,&quot;width&quot;:884.5500000000005}"/>
  <p:tag name="KSO_WM_DIAGRAM_COLOR_MATCH_VALUE" val="{&quot;shape&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8"/>
  <p:tag name="KSO_WM_UNIT_FILL_FORE_SCHEMECOLOR_INDEX_BRIGHTNESS" val="0"/>
  <p:tag name="KSO_WM_DIAGRAM_USE_COLOR_VALUE" val="{&quot;color_scheme&quot;:1,&quot;color_type&quot;:1,&quot;theme_color_indexes&quot;:[]}"/>
</p:tagLst>
</file>

<file path=ppt/tags/tag2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65_5*m_h_i*1_3_2"/>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TYPE" val="m_h_i"/>
  <p:tag name="KSO_WM_UNIT_INDEX" val="1_3_2"/>
  <p:tag name="KSO_WM_DIAGRAM_MAX_ITEMCNT" val="6"/>
  <p:tag name="KSO_WM_DIAGRAM_MIN_ITEMCNT" val="2"/>
  <p:tag name="KSO_WM_DIAGRAM_VIRTUALLY_FRAME" val="{&quot;height&quot;:318.75000000000045,&quot;left&quot;:54.92503937007873,&quot;top&quot;:173.65,&quot;width&quot;:884.5500000000005}"/>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7"/>
  <p:tag name="KSO_WM_UNIT_FILL_FORE_SCHEMECOLOR_INDEX_BRIGHTNESS" val="0"/>
  <p:tag name="KSO_WM_DIAGRAM_USE_COLOR_VALUE" val="{&quot;color_scheme&quot;:1,&quot;color_type&quot;:1,&quot;theme_color_indexes&quot;:[]}"/>
</p:tagLst>
</file>

<file path=ppt/tags/tag2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65_5*m_h_i*1_5_2"/>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TYPE" val="m_h_i"/>
  <p:tag name="KSO_WM_UNIT_INDEX" val="1_5_2"/>
  <p:tag name="KSO_WM_DIAGRAM_MAX_ITEMCNT" val="6"/>
  <p:tag name="KSO_WM_DIAGRAM_MIN_ITEMCNT" val="2"/>
  <p:tag name="KSO_WM_DIAGRAM_VIRTUALLY_FRAME" val="{&quot;height&quot;:318.75000000000045,&quot;left&quot;:54.92503937007873,&quot;top&quot;:173.65,&quot;width&quot;:884.5500000000005}"/>
  <p:tag name="KSO_WM_DIAGRAM_COLOR_MATCH_VALUE" val="{&quot;shape&quot;:{&quot;fill&quot;:{&quot;solid&quot;:{&quot;brightness&quot;:0,&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9"/>
  <p:tag name="KSO_WM_UNIT_FILL_FORE_SCHEMECOLOR_INDEX_BRIGHTNESS" val="0"/>
  <p:tag name="KSO_WM_DIAGRAM_USE_COLOR_VALUE" val="{&quot;color_scheme&quot;:1,&quot;color_type&quot;:1,&quot;theme_color_indexes&quot;:[]}"/>
</p:tagLst>
</file>

<file path=ppt/tags/tag2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65_5*m_h_i*1_6_3"/>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TYPE" val="m_h_i"/>
  <p:tag name="KSO_WM_UNIT_INDEX" val="1_6_3"/>
  <p:tag name="KSO_WM_DIAGRAM_MAX_ITEMCNT" val="6"/>
  <p:tag name="KSO_WM_DIAGRAM_MIN_ITEMCNT" val="2"/>
  <p:tag name="KSO_WM_DIAGRAM_VIRTUALLY_FRAME" val="{&quot;height&quot;:318.75000000000045,&quot;left&quot;:54.92503937007873,&quot;top&quot;:173.65,&quot;width&quot;:884.5500000000005}"/>
  <p:tag name="KSO_WM_DIAGRAM_COLOR_MATCH_VALUE" val="{&quot;shape&quot;:{&quot;fill&quot;:{&quot;solid&quot;:{&quot;brightness&quot;:0,&quot;colorType&quot;:1,&quot;foreColorIndex&quot;:10,&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0"/>
  <p:tag name="KSO_WM_UNIT_FILL_FORE_SCHEMECOLOR_INDEX_BRIGHTNESS" val="0"/>
  <p:tag name="KSO_WM_DIAGRAM_USE_COLOR_VALUE" val="{&quot;color_scheme&quot;:1,&quot;color_type&quot;:1,&quot;theme_color_indexes&quot;:[]}"/>
</p:tagLst>
</file>

<file path=ppt/tags/tag2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65_5*m_h_i*1_2_2"/>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TYPE" val="m_h_i"/>
  <p:tag name="KSO_WM_UNIT_INDEX" val="1_2_2"/>
  <p:tag name="KSO_WM_DIAGRAM_MAX_ITEMCNT" val="6"/>
  <p:tag name="KSO_WM_DIAGRAM_MIN_ITEMCNT" val="2"/>
  <p:tag name="KSO_WM_DIAGRAM_VIRTUALLY_FRAME" val="{&quot;height&quot;:318.75000000000045,&quot;left&quot;:54.92503937007873,&quot;top&quot;:173.65,&quot;width&quot;:884.550000000000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65_5*m_h_i*1_1_2"/>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TYPE" val="m_h_i"/>
  <p:tag name="KSO_WM_UNIT_INDEX" val="1_1_2"/>
  <p:tag name="KSO_WM_DIAGRAM_MAX_ITEMCNT" val="6"/>
  <p:tag name="KSO_WM_DIAGRAM_MIN_ITEMCNT" val="2"/>
  <p:tag name="KSO_WM_DIAGRAM_VIRTUALLY_FRAME" val="{&quot;height&quot;:318.75000000000045,&quot;left&quot;:54.92503937007873,&quot;top&quot;:173.65,&quot;width&quot;:884.55000000000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3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2_1"/>
  <p:tag name="KSO_WM_UNIT_ID" val="diagram20231065_5*m_h_a*1_2_1"/>
  <p:tag name="KSO_WM_TEMPLATE_CATEGORY" val="diagram"/>
  <p:tag name="KSO_WM_TEMPLATE_INDEX" val="20231065"/>
  <p:tag name="KSO_WM_UNIT_LAYERLEVEL" val="1_1_1"/>
  <p:tag name="KSO_WM_TAG_VERSION" val="3.0"/>
  <p:tag name="KSO_WM_BEAUTIFY_FLAG" val="#wm#"/>
  <p:tag name="KSO_WM_DIAGRAM_VERSION" val="3"/>
  <p:tag name="KSO_WM_DIAGRAM_COLOR_TRICK" val="4"/>
  <p:tag name="KSO_WM_DIAGRAM_COLOR_TEXT_CAN_REMOVE" val="n"/>
  <p:tag name="KSO_WM_DIAGRAM_GROUP_CODE" val="m1-1"/>
  <p:tag name="KSO_WM_UNIT_VALUE" val="33"/>
  <p:tag name="KSO_WM_DIAGRAM_MAX_ITEMCNT" val="6"/>
  <p:tag name="KSO_WM_DIAGRAM_MIN_ITEMCNT" val="2"/>
  <p:tag name="KSO_WM_DIAGRAM_VIRTUALLY_FRAME" val="{&quot;height&quot;:318.75000000000045,&quot;left&quot;:54.92503937007873,&quot;top&quot;:173.65,&quot;width&quot;:884.55000000000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1_1"/>
  <p:tag name="KSO_WM_UNIT_ID" val="diagram20231065_5*m_h_i*1_1_1"/>
  <p:tag name="KSO_WM_TEMPLATE_CATEGORY" val="diagram"/>
  <p:tag name="KSO_WM_TEMPLATE_INDEX" val="20231065"/>
  <p:tag name="KSO_WM_UNIT_LAYERLEVEL" val="1_1_1"/>
  <p:tag name="KSO_WM_TAG_VERSION" val="3.0"/>
  <p:tag name="KSO_WM_BEAUTIFY_FLAG" val="#wm#"/>
  <p:tag name="KSO_WM_DIAGRAM_VERSION" val="3"/>
  <p:tag name="KSO_WM_DIAGRAM_COLOR_TRICK" val="4"/>
  <p:tag name="KSO_WM_DIAGRAM_COLOR_TEXT_CAN_REMOVE" val="n"/>
  <p:tag name="KSO_WM_DIAGRAM_GROUP_CODE" val="m1-1"/>
  <p:tag name="KSO_WM_DIAGRAM_MAX_ITEMCNT" val="6"/>
  <p:tag name="KSO_WM_DIAGRAM_MIN_ITEMCNT" val="2"/>
  <p:tag name="KSO_WM_DIAGRAM_VIRTUALLY_FRAME" val="{&quot;height&quot;:318.75000000000045,&quot;left&quot;:54.92503937007873,&quot;top&quot;:173.65,&quot;width&quot;:884.550000000000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UNIT_PRESET_TEXT" val="1"/>
  <p:tag name="KSO_WM_UNIT_LINE_FORE_SCHEMECOLOR_INDEX" val="5"/>
  <p:tag name="KSO_WM_UNIT_TEXT_FILL_FORE_SCHEMECOLOR_INDEX" val="1"/>
  <p:tag name="KSO_WM_UNIT_TEXT_FILL_TYPE" val="1"/>
  <p:tag name="KSO_WM_DIAGRAM_USE_COLOR_VALUE" val="{&quot;color_scheme&quot;:1,&quot;color_type&quot;:1,&quot;theme_color_indexes&quot;:[]}"/>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2_1"/>
  <p:tag name="KSO_WM_UNIT_ID" val="diagram20231065_5*m_h_i*1_2_1"/>
  <p:tag name="KSO_WM_TEMPLATE_CATEGORY" val="diagram"/>
  <p:tag name="KSO_WM_TEMPLATE_INDEX" val="20231065"/>
  <p:tag name="KSO_WM_UNIT_LAYERLEVEL" val="1_1_1"/>
  <p:tag name="KSO_WM_TAG_VERSION" val="3.0"/>
  <p:tag name="KSO_WM_BEAUTIFY_FLAG" val="#wm#"/>
  <p:tag name="KSO_WM_DIAGRAM_VERSION" val="3"/>
  <p:tag name="KSO_WM_DIAGRAM_COLOR_TRICK" val="4"/>
  <p:tag name="KSO_WM_DIAGRAM_COLOR_TEXT_CAN_REMOVE" val="n"/>
  <p:tag name="KSO_WM_DIAGRAM_GROUP_CODE" val="m1-1"/>
  <p:tag name="KSO_WM_DIAGRAM_MAX_ITEMCNT" val="6"/>
  <p:tag name="KSO_WM_DIAGRAM_MIN_ITEMCNT" val="2"/>
  <p:tag name="KSO_WM_DIAGRAM_VIRTUALLY_FRAME" val="{&quot;height&quot;:318.75000000000045,&quot;left&quot;:54.92503937007873,&quot;top&quot;:173.65,&quot;width&quot;:884.550000000000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UNIT_PRESET_TEXT" val="2"/>
  <p:tag name="KSO_WM_UNIT_LINE_FORE_SCHEMECOLOR_INDEX" val="6"/>
  <p:tag name="KSO_WM_UNIT_TEXT_FILL_FORE_SCHEMECOLOR_INDEX" val="1"/>
  <p:tag name="KSO_WM_UNIT_TEXT_FILL_TYPE" val="1"/>
  <p:tag name="KSO_WM_DIAGRAM_USE_COLOR_VALUE" val="{&quot;color_scheme&quot;:1,&quot;color_type&quot;:1,&quot;theme_color_indexes&quot;:[]}"/>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3_1"/>
  <p:tag name="KSO_WM_UNIT_ID" val="diagram20231065_5*m_h_i*1_3_1"/>
  <p:tag name="KSO_WM_TEMPLATE_CATEGORY" val="diagram"/>
  <p:tag name="KSO_WM_TEMPLATE_INDEX" val="20231065"/>
  <p:tag name="KSO_WM_UNIT_LAYERLEVEL" val="1_1_1"/>
  <p:tag name="KSO_WM_TAG_VERSION" val="3.0"/>
  <p:tag name="KSO_WM_BEAUTIFY_FLAG" val="#wm#"/>
  <p:tag name="KSO_WM_DIAGRAM_VERSION" val="3"/>
  <p:tag name="KSO_WM_DIAGRAM_COLOR_TRICK" val="4"/>
  <p:tag name="KSO_WM_DIAGRAM_COLOR_TEXT_CAN_REMOVE" val="n"/>
  <p:tag name="KSO_WM_DIAGRAM_GROUP_CODE" val="m1-1"/>
  <p:tag name="KSO_WM_DIAGRAM_MAX_ITEMCNT" val="6"/>
  <p:tag name="KSO_WM_DIAGRAM_MIN_ITEMCNT" val="2"/>
  <p:tag name="KSO_WM_DIAGRAM_VIRTUALLY_FRAME" val="{&quot;height&quot;:318.75000000000045,&quot;left&quot;:54.92503937007873,&quot;top&quot;:173.65,&quot;width&quot;:884.550000000000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7,&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UNIT_PRESET_TEXT" val="3"/>
  <p:tag name="KSO_WM_UNIT_LINE_FORE_SCHEMECOLOR_INDEX" val="7"/>
  <p:tag name="KSO_WM_UNIT_TEXT_FILL_FORE_SCHEMECOLOR_INDEX" val="1"/>
  <p:tag name="KSO_WM_UNIT_TEXT_FILL_TYPE" val="1"/>
  <p:tag name="KSO_WM_DIAGRAM_USE_COLOR_VALUE" val="{&quot;color_scheme&quot;:1,&quot;color_type&quot;:1,&quot;theme_color_indexes&quot;:[]}"/>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4_1"/>
  <p:tag name="KSO_WM_UNIT_ID" val="diagram20231065_5*m_h_i*1_4_1"/>
  <p:tag name="KSO_WM_TEMPLATE_CATEGORY" val="diagram"/>
  <p:tag name="KSO_WM_TEMPLATE_INDEX" val="20231065"/>
  <p:tag name="KSO_WM_UNIT_LAYERLEVEL" val="1_1_1"/>
  <p:tag name="KSO_WM_TAG_VERSION" val="3.0"/>
  <p:tag name="KSO_WM_BEAUTIFY_FLAG" val="#wm#"/>
  <p:tag name="KSO_WM_DIAGRAM_VERSION" val="3"/>
  <p:tag name="KSO_WM_DIAGRAM_COLOR_TRICK" val="4"/>
  <p:tag name="KSO_WM_DIAGRAM_COLOR_TEXT_CAN_REMOVE" val="n"/>
  <p:tag name="KSO_WM_DIAGRAM_GROUP_CODE" val="m1-1"/>
  <p:tag name="KSO_WM_DIAGRAM_MAX_ITEMCNT" val="6"/>
  <p:tag name="KSO_WM_DIAGRAM_MIN_ITEMCNT" val="2"/>
  <p:tag name="KSO_WM_DIAGRAM_VIRTUALLY_FRAME" val="{&quot;height&quot;:318.75000000000045,&quot;left&quot;:54.92503937007873,&quot;top&quot;:173.65,&quot;width&quot;:884.550000000000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8,&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UNIT_PRESET_TEXT" val="4"/>
  <p:tag name="KSO_WM_UNIT_LINE_FORE_SCHEMECOLOR_INDEX" val="8"/>
  <p:tag name="KSO_WM_UNIT_TEXT_FILL_FORE_SCHEMECOLOR_INDEX" val="1"/>
  <p:tag name="KSO_WM_UNIT_TEXT_FILL_TYPE" val="1"/>
  <p:tag name="KSO_WM_DIAGRAM_USE_COLOR_VALUE" val="{&quot;color_scheme&quot;:1,&quot;color_type&quot;:1,&quot;theme_color_indexes&quot;:[]}"/>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5_1"/>
  <p:tag name="KSO_WM_UNIT_ID" val="diagram20231065_5*m_h_i*1_5_1"/>
  <p:tag name="KSO_WM_TEMPLATE_CATEGORY" val="diagram"/>
  <p:tag name="KSO_WM_TEMPLATE_INDEX" val="20231065"/>
  <p:tag name="KSO_WM_UNIT_LAYERLEVEL" val="1_1_1"/>
  <p:tag name="KSO_WM_TAG_VERSION" val="3.0"/>
  <p:tag name="KSO_WM_BEAUTIFY_FLAG" val="#wm#"/>
  <p:tag name="KSO_WM_DIAGRAM_VERSION" val="3"/>
  <p:tag name="KSO_WM_DIAGRAM_COLOR_TRICK" val="4"/>
  <p:tag name="KSO_WM_DIAGRAM_COLOR_TEXT_CAN_REMOVE" val="n"/>
  <p:tag name="KSO_WM_DIAGRAM_GROUP_CODE" val="m1-1"/>
  <p:tag name="KSO_WM_DIAGRAM_MAX_ITEMCNT" val="6"/>
  <p:tag name="KSO_WM_DIAGRAM_MIN_ITEMCNT" val="2"/>
  <p:tag name="KSO_WM_DIAGRAM_VIRTUALLY_FRAME" val="{&quot;height&quot;:318.75000000000045,&quot;left&quot;:54.92503937007873,&quot;top&quot;:173.65,&quot;width&quot;:884.550000000000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9,&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UNIT_PRESET_TEXT" val="5"/>
  <p:tag name="KSO_WM_UNIT_LINE_FORE_SCHEMECOLOR_INDEX" val="9"/>
  <p:tag name="KSO_WM_UNIT_TEXT_FILL_FORE_SCHEMECOLOR_INDEX" val="1"/>
  <p:tag name="KSO_WM_UNIT_TEXT_FILL_TYPE" val="1"/>
  <p:tag name="KSO_WM_DIAGRAM_USE_COLOR_VALUE" val="{&quot;color_scheme&quot;:1,&quot;color_type&quot;:1,&quot;theme_color_indexes&quot;:[]}"/>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6_2"/>
  <p:tag name="KSO_WM_UNIT_ID" val="diagram20231065_5*m_h_i*1_6_2"/>
  <p:tag name="KSO_WM_TEMPLATE_CATEGORY" val="diagram"/>
  <p:tag name="KSO_WM_TEMPLATE_INDEX" val="20231065"/>
  <p:tag name="KSO_WM_UNIT_LAYERLEVEL" val="1_1_1"/>
  <p:tag name="KSO_WM_TAG_VERSION" val="3.0"/>
  <p:tag name="KSO_WM_BEAUTIFY_FLAG" val="#wm#"/>
  <p:tag name="KSO_WM_DIAGRAM_VERSION" val="3"/>
  <p:tag name="KSO_WM_DIAGRAM_COLOR_TRICK" val="4"/>
  <p:tag name="KSO_WM_DIAGRAM_COLOR_TEXT_CAN_REMOVE" val="n"/>
  <p:tag name="KSO_WM_DIAGRAM_GROUP_CODE" val="m1-1"/>
  <p:tag name="KSO_WM_DIAGRAM_MAX_ITEMCNT" val="6"/>
  <p:tag name="KSO_WM_DIAGRAM_MIN_ITEMCNT" val="2"/>
  <p:tag name="KSO_WM_DIAGRAM_VIRTUALLY_FRAME" val="{&quot;height&quot;:318.75000000000045,&quot;left&quot;:54.92503937007873,&quot;top&quot;:173.65,&quot;width&quot;:884.550000000000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10,&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0,&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UNIT_PRESET_TEXT" val="6"/>
  <p:tag name="KSO_WM_UNIT_LINE_FORE_SCHEMECOLOR_INDEX" val="10"/>
  <p:tag name="KSO_WM_UNIT_TEXT_FILL_FORE_SCHEMECOLOR_INDEX" val="1"/>
  <p:tag name="KSO_WM_UNIT_TEXT_FILL_TYPE" val="1"/>
  <p:tag name="KSO_WM_DIAGRAM_USE_COLOR_VALUE" val="{&quot;color_scheme&quot;:1,&quot;color_type&quot;:1,&quot;theme_color_indexes&quot;:[]}"/>
</p:tagLst>
</file>

<file path=ppt/tags/tag3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65_5*m_h_i*1_6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TYPE" val="m_h_i"/>
  <p:tag name="KSO_WM_UNIT_INDEX" val="1_6_1"/>
  <p:tag name="KSO_WM_DIAGRAM_MAX_ITEMCNT" val="6"/>
  <p:tag name="KSO_WM_DIAGRAM_MIN_ITEMCNT" val="2"/>
  <p:tag name="KSO_WM_DIAGRAM_VIRTUALLY_FRAME" val="{&quot;height&quot;:318.75000000000045,&quot;left&quot;:54.92503937007873,&quot;top&quot;:173.65,&quot;width&quot;:884.5500000000005}"/>
  <p:tag name="KSO_WM_DIAGRAM_COLOR_MATCH_VALUE" val="{&quot;shape&quot;:{&quot;fill&quot;:{&quot;solid&quot;:{&quot;brightness&quot;:0,&quot;colorType&quot;:1,&quot;foreColorIndex&quot;:10,&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0"/>
  <p:tag name="KSO_WM_UNIT_FILL_FORE_SCHEMECOLOR_INDEX_BRIGHTNESS" val="0"/>
  <p:tag name="KSO_WM_DIAGRAM_USE_COLOR_VALUE" val="{&quot;color_scheme&quot;:1,&quot;color_type&quot;:1,&quot;theme_color_indexes&quot;:[]}"/>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1_1"/>
  <p:tag name="KSO_WM_UNIT_ID" val="diagram20231065_5*m_h_i*1_1_1"/>
  <p:tag name="KSO_WM_TEMPLATE_CATEGORY" val="diagram"/>
  <p:tag name="KSO_WM_TEMPLATE_INDEX" val="20231065"/>
  <p:tag name="KSO_WM_UNIT_LAYERLEVEL" val="1_1_1"/>
  <p:tag name="KSO_WM_TAG_VERSION" val="3.0"/>
  <p:tag name="KSO_WM_BEAUTIFY_FLAG" val=""/>
  <p:tag name="KSO_WM_DIAGRAM_VERSION" val="3"/>
  <p:tag name="KSO_WM_DIAGRAM_COLOR_TRICK" val="4"/>
  <p:tag name="KSO_WM_DIAGRAM_COLOR_TEXT_CAN_REMOVE" val="n"/>
  <p:tag name="KSO_WM_DIAGRAM_GROUP_CODE" val="m1-1"/>
  <p:tag name="KSO_WM_DIAGRAM_MAX_ITEMCNT" val="6"/>
  <p:tag name="KSO_WM_DIAGRAM_MIN_ITEMCNT" val="2"/>
  <p:tag name="KSO_WM_DIAGRAM_VIRTUALLY_FRAME" val="{&quot;height&quot;:318.75000000000045,&quot;left&quot;:65.62503937007872,&quot;top&quot;:127.85,&quot;width&quot;:884.550000000000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UNIT_PRESET_TEXT" val="1"/>
  <p:tag name="KSO_WM_UNIT_LINE_FORE_SCHEMECOLOR_INDEX" val="5"/>
  <p:tag name="KSO_WM_UNIT_TEXT_FILL_FORE_SCHEMECOLOR_INDEX" val="1"/>
  <p:tag name="KSO_WM_UNIT_TEXT_FILL_TYPE" val="1"/>
  <p:tag name="KSO_WM_DIAGRAM_USE_COLOR_VALUE" val="{&quot;color_scheme&quot;:1,&quot;color_type&quot;:1,&quot;theme_color_indexes&quot;:[]}"/>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1_1"/>
  <p:tag name="KSO_WM_UNIT_ID" val="diagram20231065_5*m_h_a*1_1_1"/>
  <p:tag name="KSO_WM_TEMPLATE_CATEGORY" val="diagram"/>
  <p:tag name="KSO_WM_TEMPLATE_INDEX" val="20231065"/>
  <p:tag name="KSO_WM_UNIT_LAYERLEVEL" val="1_1_1"/>
  <p:tag name="KSO_WM_TAG_VERSION" val="3.0"/>
  <p:tag name="KSO_WM_BEAUTIFY_FLAG" val=""/>
  <p:tag name="KSO_WM_DIAGRAM_VERSION" val="3"/>
  <p:tag name="KSO_WM_DIAGRAM_COLOR_TRICK" val="4"/>
  <p:tag name="KSO_WM_DIAGRAM_COLOR_TEXT_CAN_REMOVE" val="n"/>
  <p:tag name="KSO_WM_DIAGRAM_GROUP_CODE" val="m1-1"/>
  <p:tag name="KSO_WM_UNIT_VALUE" val="33"/>
  <p:tag name="KSO_WM_DIAGRAM_MAX_ITEMCNT" val="6"/>
  <p:tag name="KSO_WM_DIAGRAM_MIN_ITEMCNT" val="2"/>
  <p:tag name="KSO_WM_DIAGRAM_VIRTUALLY_FRAME" val="{&quot;height&quot;:318.75000000000045,&quot;left&quot;:54.92503937007873,&quot;top&quot;:173.65,&quot;width&quot;:884.55000000000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4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1_1"/>
  <p:tag name="KSO_WM_UNIT_ID" val="diagram20231065_5*m_h_f*1_1_1"/>
  <p:tag name="KSO_WM_TEMPLATE_CATEGORY" val="diagram"/>
  <p:tag name="KSO_WM_TEMPLATE_INDEX" val="20231065"/>
  <p:tag name="KSO_WM_UNIT_LAYERLEVEL" val="1_1_1"/>
  <p:tag name="KSO_WM_TAG_VERSION" val="3.0"/>
  <p:tag name="KSO_WM_BEAUTIFY_FLAG" val=""/>
  <p:tag name="KSO_WM_DIAGRAM_VERSION" val="3"/>
  <p:tag name="KSO_WM_DIAGRAM_COLOR_TRICK" val="4"/>
  <p:tag name="KSO_WM_DIAGRAM_COLOR_TEXT_CAN_REMOVE" val="n"/>
  <p:tag name="KSO_WM_DIAGRAM_GROUP_CODE" val="m1-1"/>
  <p:tag name="KSO_WM_UNIT_VALUE" val="34"/>
  <p:tag name="KSO_WM_DIAGRAM_MAX_ITEMCNT" val="6"/>
  <p:tag name="KSO_WM_DIAGRAM_MIN_ITEMCNT" val="2"/>
  <p:tag name="KSO_WM_DIAGRAM_VIRTUALLY_FRAME" val="{&quot;height&quot;:318.75000000000045,&quot;left&quot;:54.92503937007873,&quot;top&quot;:173.65,&quot;width&quot;:884.55000000000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DIAGRAM_USE_COLOR_VALUE" val="{&quot;color_scheme&quot;:1,&quot;color_type&quot;:1,&quot;theme_color_indexes&quot;:[]}"/>
</p:tagLst>
</file>

<file path=ppt/tags/tag42.xml><?xml version="1.0" encoding="utf-8"?>
<p:tagLst xmlns:p="http://schemas.openxmlformats.org/presentationml/2006/main">
  <p:tag name="KSO_WM_SPECIAL_SOURCE" val="bdnul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SPECIAL_SOURCE" val="bdnul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SPECIAL_SOURCE" val="bdnull"/>
</p:tagLst>
</file>

<file path=ppt/tags/tag48.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49.xml><?xml version="1.0" encoding="utf-8"?>
<p:tagLst xmlns:p="http://schemas.openxmlformats.org/presentationml/2006/main">
  <p:tag name="KSO_WM_DIAGRAM_VIRTUALLY_FRAME" val="{&quot;height&quot;:311.15220472440944,&quot;left&quot;:68.05,&quot;top&quot;:133.89779527559057,&quot;width&quot;:804.5027559055115}"/>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51.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52.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53.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54.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55.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56.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57.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58.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59.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6.xml><?xml version="1.0" encoding="utf-8"?>
<p:tagLst xmlns:p="http://schemas.openxmlformats.org/presentationml/2006/main">
  <p:tag name="KSO_WM_SPECIAL_SOURCE" val="bdnull"/>
</p:tagLst>
</file>

<file path=ppt/tags/tag60.xml><?xml version="1.0" encoding="utf-8"?>
<p:tagLst xmlns:p="http://schemas.openxmlformats.org/presentationml/2006/main">
  <p:tag name="KSO_WM_DIAGRAM_VIRTUALLY_FRAME" val="{&quot;height&quot;:311.15220472440944,&quot;left&quot;:68.05,&quot;top&quot;:133.89779527559057,&quot;width&quot;:804.5027559055115}"/>
</p:tagLst>
</file>

<file path=ppt/tags/tag61.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62.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63.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64.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65.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66.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67.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68.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69.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71.xml><?xml version="1.0" encoding="utf-8"?>
<p:tagLst xmlns:p="http://schemas.openxmlformats.org/presentationml/2006/main">
  <p:tag name="KSO_WM_DIAGRAM_VIRTUALLY_FRAME" val="{&quot;height&quot;:311.15220472440944,&quot;left&quot;:68.05,&quot;top&quot;:133.89779527559057,&quot;width&quot;:804.5027559055115}"/>
</p:tagLst>
</file>

<file path=ppt/tags/tag72.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73.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74.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75.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76.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77.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78.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79.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8.xml><?xml version="1.0" encoding="utf-8"?>
<p:tagLst xmlns:p="http://schemas.openxmlformats.org/presentationml/2006/main">
  <p:tag name="KSO_WM_SPECIAL_SOURCE" val="bdnull"/>
</p:tagLst>
</file>

<file path=ppt/tags/tag80.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81.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82.xml><?xml version="1.0" encoding="utf-8"?>
<p:tagLst xmlns:p="http://schemas.openxmlformats.org/presentationml/2006/main">
  <p:tag name="KSO_WM_DIAGRAM_VIRTUALLY_FRAME" val="{&quot;height&quot;:311.15220472440944,&quot;left&quot;:68.05,&quot;top&quot;:133.89779527559057,&quot;width&quot;:804.5027559055115}"/>
</p:tagLst>
</file>

<file path=ppt/tags/tag83.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84.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85.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86.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87.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88.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89.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91.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92.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93.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94.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95.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96.xml><?xml version="1.0" encoding="utf-8"?>
<p:tagLst xmlns:p="http://schemas.openxmlformats.org/presentationml/2006/main">
  <p:tag name="KSO_WM_DIAGRAM_VIRTUALLY_FRAME" val="{&quot;height&quot;:311.15220472440944,&quot;left&quot;:68.05,&quot;top&quot;:133.89779527559057,&quot;width&quot;:804.5027559055115}"/>
</p:tagLst>
</file>

<file path=ppt/tags/tag97.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98.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ags/tag99.xml><?xml version="1.0" encoding="utf-8"?>
<p:tagLst xmlns:p="http://schemas.openxmlformats.org/presentationml/2006/main">
  <p:tag name="KSO_WM_DIAGRAM_VIRTUALLY_FRAME" val="{&quot;height&quot;:311.15220472440944,&quot;left&quot;:68.05,&quot;top&quot;:133.89779527559057,&quot;width&quot;:804.5027559055115}"/>
  <p:tag name="KSO_WM_BEAUTIFY_FLAG" val=""/>
</p:tagLst>
</file>

<file path=ppt/theme/theme1.xml><?xml version="1.0" encoding="utf-8"?>
<a:theme xmlns:a="http://schemas.openxmlformats.org/drawingml/2006/main" name="Office 主题​​">
  <a:themeElements>
    <a:clrScheme name="自定义 2243">
      <a:dk1>
        <a:sysClr val="windowText" lastClr="000000"/>
      </a:dk1>
      <a:lt1>
        <a:sysClr val="window" lastClr="FFFFFF"/>
      </a:lt1>
      <a:dk2>
        <a:srgbClr val="44546A"/>
      </a:dk2>
      <a:lt2>
        <a:srgbClr val="E7E6E6"/>
      </a:lt2>
      <a:accent1>
        <a:srgbClr val="418783"/>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sjz0zkoh">
      <a:majorFont>
        <a:latin typeface="思源黑体"/>
        <a:ea typeface="思源黑体"/>
        <a:cs typeface=""/>
      </a:majorFont>
      <a:minorFont>
        <a:latin typeface="思源黑体"/>
        <a:ea typeface="思源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8251</Words>
  <Application>WPS 演示</Application>
  <PresentationFormat>宽屏</PresentationFormat>
  <Paragraphs>340</Paragraphs>
  <Slides>31</Slides>
  <Notes>14</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31</vt:i4>
      </vt:variant>
    </vt:vector>
  </HeadingPairs>
  <TitlesOfParts>
    <vt:vector size="44" baseType="lpstr">
      <vt:lpstr>Arial</vt:lpstr>
      <vt:lpstr>宋体</vt:lpstr>
      <vt:lpstr>Wingdings</vt:lpstr>
      <vt:lpstr>阿里妈妈方圆体 VF SemiBold</vt:lpstr>
      <vt:lpstr>微软雅黑</vt:lpstr>
      <vt:lpstr>思源黑体</vt:lpstr>
      <vt:lpstr>黑体</vt:lpstr>
      <vt:lpstr>Arial Unicode MS</vt:lpstr>
      <vt:lpstr>等线</vt:lpstr>
      <vt:lpstr>仿宋</vt:lpstr>
      <vt:lpstr>Calibri</vt:lpstr>
      <vt:lpstr>字魂105号-简雅黑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肖 燚</dc:creator>
  <cp:lastModifiedBy>云卷云舒</cp:lastModifiedBy>
  <cp:revision>17</cp:revision>
  <dcterms:created xsi:type="dcterms:W3CDTF">2023-08-23T01:37:00Z</dcterms:created>
  <dcterms:modified xsi:type="dcterms:W3CDTF">2024-03-18T05:13:28Z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1CDE2A450EAF4873B46CD61AE9690E7C_12</vt:lpwstr>
  </property>
  <property fmtid="{D5CDD505-2E9C-101B-9397-08002B2CF9AE}" pid="3" name="KSOProductBuildVer">
    <vt:lpwstr>2052-12.1.0.16250</vt:lpwstr>
  </property>
</Properties>
</file>