
<file path=[Content_Types].xml><?xml version="1.0" encoding="utf-8"?>
<Types xmlns="http://schemas.openxmlformats.org/package/2006/content-types">
  <Default Extension="png" ContentType="image/png"/>
  <Default Extension="wdp" ContentType="image/vnd.ms-photo"/>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29"/>
  </p:handoutMasterIdLst>
  <p:sldIdLst>
    <p:sldId id="591" r:id="rId4"/>
    <p:sldId id="611" r:id="rId6"/>
    <p:sldId id="612" r:id="rId7"/>
    <p:sldId id="613" r:id="rId8"/>
    <p:sldId id="615" r:id="rId9"/>
    <p:sldId id="614" r:id="rId10"/>
    <p:sldId id="519" r:id="rId11"/>
    <p:sldId id="616" r:id="rId12"/>
    <p:sldId id="617" r:id="rId13"/>
    <p:sldId id="618" r:id="rId14"/>
    <p:sldId id="619" r:id="rId15"/>
    <p:sldId id="620" r:id="rId16"/>
    <p:sldId id="621" r:id="rId17"/>
    <p:sldId id="623" r:id="rId18"/>
    <p:sldId id="624" r:id="rId19"/>
    <p:sldId id="625" r:id="rId20"/>
    <p:sldId id="626" r:id="rId21"/>
    <p:sldId id="627" r:id="rId22"/>
    <p:sldId id="628" r:id="rId23"/>
    <p:sldId id="629" r:id="rId24"/>
    <p:sldId id="630" r:id="rId25"/>
    <p:sldId id="631" r:id="rId26"/>
    <p:sldId id="632" r:id="rId27"/>
    <p:sldId id="634" r:id="rId28"/>
  </p:sldIdLst>
  <p:sldSz cx="9144000" cy="5143500" type="screen16x9"/>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第三章" id="{69439CB6-2DF3-44CC-BF6B-58FFD7EB8A62}">
          <p14:sldIdLst>
            <p14:sldId id="591"/>
            <p14:sldId id="611"/>
            <p14:sldId id="612"/>
            <p14:sldId id="613"/>
            <p14:sldId id="615"/>
            <p14:sldId id="614"/>
            <p14:sldId id="519"/>
            <p14:sldId id="616"/>
            <p14:sldId id="617"/>
            <p14:sldId id="618"/>
            <p14:sldId id="619"/>
            <p14:sldId id="620"/>
            <p14:sldId id="621"/>
            <p14:sldId id="623"/>
            <p14:sldId id="624"/>
            <p14:sldId id="625"/>
            <p14:sldId id="626"/>
            <p14:sldId id="627"/>
            <p14:sldId id="628"/>
            <p14:sldId id="629"/>
            <p14:sldId id="630"/>
            <p14:sldId id="631"/>
            <p14:sldId id="632"/>
            <p14:sldId id="634"/>
          </p14:sldIdLst>
        </p14:section>
      </p14:sectionLst>
    </p:ext>
    <p:ext uri="{EFAFB233-063F-42B5-8137-9DF3F51BA10A}">
      <p15:sldGuideLst xmlns:p15="http://schemas.microsoft.com/office/powerpoint/2012/main">
        <p15:guide id="1" orient="horz" pos="1582"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4922"/>
    <a:srgbClr val="E9E8E7"/>
    <a:srgbClr val="FFC992"/>
    <a:srgbClr val="FFE9D4"/>
    <a:srgbClr val="E6B792"/>
    <a:srgbClr val="778A70"/>
    <a:srgbClr val="D69768"/>
    <a:srgbClr val="EFD5C3"/>
    <a:srgbClr val="BE945E"/>
    <a:srgbClr val="004A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55" d="100"/>
          <a:sy n="55" d="100"/>
        </p:scale>
        <p:origin x="48" y="510"/>
      </p:cViewPr>
      <p:guideLst>
        <p:guide orient="horz" pos="1582"/>
        <p:guide pos="28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28.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1A751F-D53B-4344-877D-63AA164DBD6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2026290E-09ED-4D91-84C4-6862B4BA75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DE10D5-F2C3-470B-8346-4FC0EDEC5E03}"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xml"/><Relationship Id="rId3" Type="http://schemas.microsoft.com/office/2007/relationships/hdphoto" Target="../media/image21.wdp"/><Relationship Id="rId2" Type="http://schemas.openxmlformats.org/officeDocument/2006/relationships/image" Target="../media/image20.png"/><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8.png"/><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
        <p:nvSpPr>
          <p:cNvPr id="6" name="矩形 5"/>
          <p:cNvSpPr/>
          <p:nvPr/>
        </p:nvSpPr>
        <p:spPr>
          <a:xfrm>
            <a:off x="1"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600" y="2168664"/>
            <a:ext cx="5486400" cy="707886"/>
          </a:xfrm>
          <a:prstGeom prst="rect">
            <a:avLst/>
          </a:prstGeom>
          <a:noFill/>
        </p:spPr>
        <p:txBody>
          <a:bodyPr wrap="square" lIns="0" tIns="0" rIns="0" bIns="0" rtlCol="0">
            <a:spAutoFit/>
          </a:bodyPr>
          <a:lstStyle/>
          <a:p>
            <a:pPr defTabSz="685800"/>
            <a:r>
              <a:rPr lang="zh-CN" altLang="en-US" sz="4600" b="1" dirty="0">
                <a:solidFill>
                  <a:schemeClr val="accent1">
                    <a:lumMod val="10000"/>
                    <a:lumOff val="90000"/>
                  </a:schemeClr>
                </a:solidFill>
                <a:latin typeface="+mj-ea"/>
                <a:ea typeface="+mj-ea"/>
                <a:cs typeface="+mn-ea"/>
                <a:sym typeface="+mn-lt"/>
              </a:rPr>
              <a:t>西方各个时期的音乐</a:t>
            </a:r>
            <a:endParaRPr lang="zh-CN" altLang="en-US" sz="46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553"/>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第三章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2"/>
          <a:stretch>
            <a:fillRect/>
          </a:stretch>
        </p:blipFill>
        <p:spPr>
          <a:xfrm flipH="1">
            <a:off x="670354" y="1428750"/>
            <a:ext cx="2149046" cy="21490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1" y="-1"/>
            <a:ext cx="8762999" cy="5010151"/>
            <a:chOff x="320" y="0"/>
            <a:chExt cx="18400" cy="10520"/>
          </a:xfrm>
        </p:grpSpPr>
        <p:grpSp>
          <p:nvGrpSpPr>
            <p:cNvPr id="20" name="组合 19"/>
            <p:cNvGrpSpPr/>
            <p:nvPr/>
          </p:nvGrpSpPr>
          <p:grpSpPr>
            <a:xfrm>
              <a:off x="6240" y="0"/>
              <a:ext cx="7640" cy="1356"/>
              <a:chOff x="3633027" y="11002"/>
              <a:chExt cx="4851510" cy="861060"/>
            </a:xfrm>
          </p:grpSpPr>
          <p:sp>
            <p:nvSpPr>
              <p:cNvPr id="19" name="矩形 18"/>
              <p:cNvSpPr/>
              <p:nvPr/>
            </p:nvSpPr>
            <p:spPr>
              <a:xfrm>
                <a:off x="3633027" y="11002"/>
                <a:ext cx="4822481"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662056" y="11003"/>
                <a:ext cx="4822481" cy="774846"/>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五、古典主义时期的音乐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320" y="1560"/>
              <a:ext cx="18400" cy="89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古典主义时期音乐风格特征可归为以下几点。</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1</a:t>
              </a:r>
              <a:r>
                <a:rPr lang="zh-CN" altLang="en-US" sz="1400" dirty="0">
                  <a:solidFill>
                    <a:srgbClr val="7D4922"/>
                  </a:solidFill>
                  <a:latin typeface="黑体" panose="02010600030101010101" charset="-122"/>
                  <a:ea typeface="黑体" panose="02010600030101010101" charset="-122"/>
                  <a:sym typeface="黑体" panose="02010600030101010101" charset="-122"/>
                </a:rPr>
                <a:t>）旋律优美动人，情绪明朗乐观，充满了抒情、温暖的感觉。</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2</a:t>
              </a:r>
              <a:r>
                <a:rPr lang="zh-CN" altLang="en-US" sz="1400" dirty="0">
                  <a:solidFill>
                    <a:srgbClr val="7D4922"/>
                  </a:solidFill>
                  <a:latin typeface="黑体" panose="02010600030101010101" charset="-122"/>
                  <a:ea typeface="黑体" panose="02010600030101010101" charset="-122"/>
                  <a:sym typeface="黑体" panose="02010600030101010101" charset="-122"/>
                </a:rPr>
                <a:t>）倾向于整齐对称、严谨的乐句结构，乐思发展清晰，有高度的形式美。</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3</a:t>
              </a:r>
              <a:r>
                <a:rPr lang="zh-CN" altLang="en-US" sz="1400" dirty="0">
                  <a:solidFill>
                    <a:srgbClr val="7D4922"/>
                  </a:solidFill>
                  <a:latin typeface="黑体" panose="02010600030101010101" charset="-122"/>
                  <a:ea typeface="黑体" panose="02010600030101010101" charset="-122"/>
                  <a:sym typeface="黑体" panose="02010600030101010101" charset="-122"/>
                </a:rPr>
                <a:t>）调性、和声的安排逐渐成为结构作品的重要因素，多采用基本七和弦和三和弦，调式鲜明、简洁，段落或乐章的终止式更加明确清晰。</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4</a:t>
              </a:r>
              <a:r>
                <a:rPr lang="zh-CN" altLang="en-US" sz="1400" dirty="0">
                  <a:solidFill>
                    <a:srgbClr val="7D4922"/>
                  </a:solidFill>
                  <a:latin typeface="黑体" panose="02010600030101010101" charset="-122"/>
                  <a:ea typeface="黑体" panose="02010600030101010101" charset="-122"/>
                  <a:sym typeface="黑体" panose="02010600030101010101" charset="-122"/>
                </a:rPr>
                <a:t>）从短小的动机发展出丰富乐思的技巧得到蓬勃发展，乐章中主题间的对比变化取代了典型的巴洛克单一主题的模进展开。</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5</a:t>
              </a:r>
              <a:r>
                <a:rPr lang="zh-CN" altLang="en-US" sz="1400" dirty="0">
                  <a:solidFill>
                    <a:srgbClr val="7D4922"/>
                  </a:solidFill>
                  <a:latin typeface="黑体" panose="02010600030101010101" charset="-122"/>
                  <a:ea typeface="黑体" panose="02010600030101010101" charset="-122"/>
                  <a:sym typeface="黑体" panose="02010600030101010101" charset="-122"/>
                </a:rPr>
                <a:t>）巴洛克时期盛行的“通奏低音”逐渐被明确的乐器记谱所替代。</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6</a:t>
              </a:r>
              <a:r>
                <a:rPr lang="zh-CN" altLang="en-US" sz="1400" dirty="0">
                  <a:solidFill>
                    <a:srgbClr val="7D4922"/>
                  </a:solidFill>
                  <a:latin typeface="黑体" panose="02010600030101010101" charset="-122"/>
                  <a:ea typeface="黑体" panose="02010600030101010101" charset="-122"/>
                  <a:sym typeface="黑体" panose="02010600030101010101" charset="-122"/>
                </a:rPr>
                <a:t>）奏鸣曲、协奏曲、交响曲和四重奏等体裁广泛应用，常用的曲式除了二部曲式、三部曲式及变奏曲式外，奏鸣曲的发展更为充分。</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7</a:t>
              </a:r>
              <a:r>
                <a:rPr lang="zh-CN" altLang="en-US" sz="1400" dirty="0">
                  <a:solidFill>
                    <a:srgbClr val="7D4922"/>
                  </a:solidFill>
                  <a:latin typeface="黑体" panose="02010600030101010101" charset="-122"/>
                  <a:ea typeface="黑体" panose="02010600030101010101" charset="-122"/>
                  <a:sym typeface="黑体" panose="02010600030101010101" charset="-122"/>
                </a:rPr>
                <a:t>）在音乐内容的表现上，崇尚对自然景物的描写。</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8</a:t>
              </a:r>
              <a:r>
                <a:rPr lang="zh-CN" altLang="en-US" sz="1400" dirty="0">
                  <a:solidFill>
                    <a:srgbClr val="7D4922"/>
                  </a:solidFill>
                  <a:latin typeface="黑体" panose="02010600030101010101" charset="-122"/>
                  <a:ea typeface="黑体" panose="02010600030101010101" charset="-122"/>
                  <a:sym typeface="黑体" panose="02010600030101010101" charset="-122"/>
                </a:rPr>
                <a:t>）古典主义时期的器乐作品多是纯音乐性质的，注重表达音乐自身的魅力，强调音乐本体给人们带来的各种感受、感觉和情绪变化，不直接表现音乐以外的世界，把解释音乐的权利交给听众。</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1" y="-1"/>
            <a:ext cx="6457949" cy="5010151"/>
            <a:chOff x="320" y="0"/>
            <a:chExt cx="13560" cy="10520"/>
          </a:xfrm>
        </p:grpSpPr>
        <p:grpSp>
          <p:nvGrpSpPr>
            <p:cNvPr id="20" name="组合 19"/>
            <p:cNvGrpSpPr/>
            <p:nvPr/>
          </p:nvGrpSpPr>
          <p:grpSpPr>
            <a:xfrm>
              <a:off x="6240" y="0"/>
              <a:ext cx="7640" cy="1356"/>
              <a:chOff x="3633027" y="11002"/>
              <a:chExt cx="4851510" cy="861060"/>
            </a:xfrm>
          </p:grpSpPr>
          <p:sp>
            <p:nvSpPr>
              <p:cNvPr id="19" name="矩形 18"/>
              <p:cNvSpPr/>
              <p:nvPr/>
            </p:nvSpPr>
            <p:spPr>
              <a:xfrm>
                <a:off x="3633027" y="11002"/>
                <a:ext cx="4822481"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662056" y="11003"/>
                <a:ext cx="4822481" cy="774846"/>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六、浪漫主义时期的音乐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320" y="1560"/>
              <a:ext cx="10240" cy="89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浪漫主义音乐的创作特征表现在以下几个方面。</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1</a:t>
              </a:r>
              <a:r>
                <a:rPr lang="zh-CN" altLang="en-US" sz="1400" dirty="0">
                  <a:solidFill>
                    <a:srgbClr val="7D4922"/>
                  </a:solidFill>
                  <a:latin typeface="黑体" panose="02010600030101010101" charset="-122"/>
                  <a:ea typeface="黑体" panose="02010600030101010101" charset="-122"/>
                  <a:sym typeface="黑体" panose="02010600030101010101" charset="-122"/>
                </a:rPr>
                <a:t>）浪漫主义音乐重视反映民族的特点，在音乐风格上特别注意吸收民族民间音乐的精华。</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2</a:t>
              </a:r>
              <a:r>
                <a:rPr lang="zh-CN" altLang="en-US" sz="1400" dirty="0">
                  <a:solidFill>
                    <a:srgbClr val="7D4922"/>
                  </a:solidFill>
                  <a:latin typeface="黑体" panose="02010600030101010101" charset="-122"/>
                  <a:ea typeface="黑体" panose="02010600030101010101" charset="-122"/>
                  <a:sym typeface="黑体" panose="02010600030101010101" charset="-122"/>
                </a:rPr>
                <a:t>）浪漫主义音乐强调主观感情，各种现实生活和社会现象均通过个人的主观感情而折射，抒情性、个人性和自传性是浪漫主义音乐的主要特点。</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3</a:t>
              </a:r>
              <a:r>
                <a:rPr lang="zh-CN" altLang="en-US" sz="1400" dirty="0">
                  <a:solidFill>
                    <a:srgbClr val="7D4922"/>
                  </a:solidFill>
                  <a:latin typeface="黑体" panose="02010600030101010101" charset="-122"/>
                  <a:ea typeface="黑体" panose="02010600030101010101" charset="-122"/>
                  <a:sym typeface="黑体" panose="02010600030101010101" charset="-122"/>
                </a:rPr>
                <a:t>）重视音乐和其他艺术的结合，创造了“标题音乐”。</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a:t>
              </a:r>
              <a:r>
                <a:rPr lang="en-US" altLang="zh-CN" sz="1400" dirty="0">
                  <a:solidFill>
                    <a:srgbClr val="7D4922"/>
                  </a:solidFill>
                  <a:latin typeface="黑体" panose="02010600030101010101" charset="-122"/>
                  <a:ea typeface="黑体" panose="02010600030101010101" charset="-122"/>
                  <a:sym typeface="黑体" panose="02010600030101010101" charset="-122"/>
                </a:rPr>
                <a:t>4</a:t>
              </a:r>
              <a:r>
                <a:rPr lang="zh-CN" altLang="en-US" sz="1400" dirty="0">
                  <a:solidFill>
                    <a:srgbClr val="7D4922"/>
                  </a:solidFill>
                  <a:latin typeface="黑体" panose="02010600030101010101" charset="-122"/>
                  <a:ea typeface="黑体" panose="02010600030101010101" charset="-122"/>
                  <a:sym typeface="黑体" panose="02010600030101010101" charset="-122"/>
                </a:rPr>
                <a:t>）浪漫主义作曲家不但在政治上、思想上和道德观念上反对因循守旧，而且在艺术上，在音乐体裁、形式及创作手法诸方面，都进行了大胆的革新。</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pic>
        <p:nvPicPr>
          <p:cNvPr id="2" name="图片 1"/>
          <p:cNvPicPr>
            <a:picLocks noChangeAspect="1"/>
          </p:cNvPicPr>
          <p:nvPr/>
        </p:nvPicPr>
        <p:blipFill>
          <a:blip r:embed="rId2"/>
          <a:stretch>
            <a:fillRect/>
          </a:stretch>
        </p:blipFill>
        <p:spPr>
          <a:xfrm>
            <a:off x="5202390" y="1590674"/>
            <a:ext cx="3789209" cy="25717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19100" y="0"/>
            <a:ext cx="8305799" cy="5143501"/>
            <a:chOff x="1129" y="-17"/>
            <a:chExt cx="17440" cy="10800"/>
          </a:xfrm>
        </p:grpSpPr>
        <p:grpSp>
          <p:nvGrpSpPr>
            <p:cNvPr id="20" name="组合 19"/>
            <p:cNvGrpSpPr/>
            <p:nvPr/>
          </p:nvGrpSpPr>
          <p:grpSpPr>
            <a:xfrm>
              <a:off x="5924" y="-17"/>
              <a:ext cx="7143" cy="1356"/>
              <a:chOff x="3432000" y="206"/>
              <a:chExt cx="4535805" cy="861060"/>
            </a:xfrm>
          </p:grpSpPr>
          <p:sp>
            <p:nvSpPr>
              <p:cNvPr id="19" name="矩形 18"/>
              <p:cNvSpPr/>
              <p:nvPr/>
            </p:nvSpPr>
            <p:spPr>
              <a:xfrm>
                <a:off x="3432000" y="206"/>
                <a:ext cx="4535805"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898261" y="206"/>
                <a:ext cx="3603279" cy="774845"/>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七、民族主义音乐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1129" y="1543"/>
              <a:ext cx="17440" cy="924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民族乐派是指由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中期以后活跃于欧洲乐坛，与资产阶级民族主义文化运动密切联系的一批音乐家组成的乐派。他们中的大多数人，政治上是激进的，同情或参加本国的资产阶级革命，具有强烈的民族意识。在艺术上，他们主张创造出具有鲜明民族特性的新音乐。民族乐派的音乐家经常以本国优秀的民间旋律和节奏为素材去表现具有爱国主义的英雄主题，以激发本国人民反抗封建和外族统治的情怀。</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世纪的民族乐派与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世纪的民族乐派相比被赋予了新的内容。一方面，</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世纪的民族乐派和</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世纪的民族乐派在创作上具有了某种延续性，这主要表现为他们都比较重视民间音乐素材的运用，从那里汲取营养，为发扬本国的民族音乐文化做出贡献。另一方面，</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世纪的民族主义音乐的爱国主义思想感情虽然不如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世纪强烈，但是作曲家对民族民间音乐新特征的发现和挖掘更加深入。</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世纪的民族乐派更善于吸取民间音乐的特征，在处理民间音乐素材的原则和方法上，由于有了更可靠的记录方法，对民间音乐的研究更加科学，作品可以处理得更接近于民间音乐的原来面貌；同时，结合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世纪各现代音乐流派的一些创作经验和实践结果，如对各种不协和音、打击乐节奏和古代调式的运用，促进新音响和音色的产生，从而形成了自己更加独特并具有现代特色的音乐语言。</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28600" y="0"/>
            <a:ext cx="5875972" cy="5010151"/>
            <a:chOff x="729" y="-17"/>
            <a:chExt cx="12338" cy="10520"/>
          </a:xfrm>
        </p:grpSpPr>
        <p:grpSp>
          <p:nvGrpSpPr>
            <p:cNvPr id="20" name="组合 19"/>
            <p:cNvGrpSpPr/>
            <p:nvPr/>
          </p:nvGrpSpPr>
          <p:grpSpPr>
            <a:xfrm>
              <a:off x="5924" y="-17"/>
              <a:ext cx="7143" cy="1356"/>
              <a:chOff x="3432000" y="206"/>
              <a:chExt cx="4535805" cy="861060"/>
            </a:xfrm>
          </p:grpSpPr>
          <p:sp>
            <p:nvSpPr>
              <p:cNvPr id="19" name="矩形 18"/>
              <p:cNvSpPr/>
              <p:nvPr/>
            </p:nvSpPr>
            <p:spPr>
              <a:xfrm>
                <a:off x="3432000" y="206"/>
                <a:ext cx="4535805"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898261" y="206"/>
                <a:ext cx="3603279" cy="774845"/>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八、印象主义音乐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729" y="1543"/>
              <a:ext cx="10800" cy="89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印象主义音乐是指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世纪末至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世纪初以法国作曲家德彪西为代表的一种新的音乐风格。印象派音乐是 </a:t>
              </a:r>
              <a:r>
                <a:rPr lang="en-US" altLang="zh-CN" sz="1400" dirty="0">
                  <a:solidFill>
                    <a:srgbClr val="7D4922"/>
                  </a:solidFill>
                  <a:latin typeface="黑体" panose="02010600030101010101" charset="-122"/>
                  <a:ea typeface="黑体" panose="02010600030101010101" charset="-122"/>
                  <a:sym typeface="黑体" panose="02010600030101010101" charset="-122"/>
                </a:rPr>
                <a:t>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最后一种富有特征的音乐风格，它反映了一个新时代变化的初步迹象，是新世纪音乐的许多重要特点和精神意境的发端。在欧洲音乐发展到一个重要时期，一个浪漫主义艺术即将没落、新鲜艺术呼之欲出的历史时期，印象主义音乐的出现，无疑在西方近现代音乐史上具有承前启后的重要历史意义。</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印象主义音乐开辟了表现手段的新天地。对色彩和气氛的追求促使作曲家在和声、调式、节奏和音色上对传统的表现方式进行大胆的革新。印象主义音乐虽然缺少古典、浪漫主义音乐那种动人心魄的艺术力量和深刻的思想内涵，但其超脱尘世、优雅纤细的艺术品位给人们带来了独特的审美享受和丰富的感官体验。</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pic>
        <p:nvPicPr>
          <p:cNvPr id="2" name="图片 1"/>
          <p:cNvPicPr>
            <a:picLocks noChangeAspect="1"/>
          </p:cNvPicPr>
          <p:nvPr/>
        </p:nvPicPr>
        <p:blipFill>
          <a:blip r:embed="rId2"/>
          <a:stretch>
            <a:fillRect/>
          </a:stretch>
        </p:blipFill>
        <p:spPr>
          <a:xfrm>
            <a:off x="5562600" y="1123950"/>
            <a:ext cx="3504332" cy="3505200"/>
          </a:xfrm>
          <a:prstGeom prst="rect">
            <a:avLst/>
          </a:prstGeom>
        </p:spPr>
      </p:pic>
      <p:sp>
        <p:nvSpPr>
          <p:cNvPr id="4" name="AutoShape 2"/>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1" y="-1"/>
            <a:ext cx="8229599" cy="4781551"/>
            <a:chOff x="960" y="0"/>
            <a:chExt cx="17280" cy="10040"/>
          </a:xfrm>
        </p:grpSpPr>
        <p:grpSp>
          <p:nvGrpSpPr>
            <p:cNvPr id="20" name="组合 19"/>
            <p:cNvGrpSpPr/>
            <p:nvPr/>
          </p:nvGrpSpPr>
          <p:grpSpPr>
            <a:xfrm>
              <a:off x="6240" y="0"/>
              <a:ext cx="7640" cy="1356"/>
              <a:chOff x="3633027" y="11002"/>
              <a:chExt cx="4851510" cy="861060"/>
            </a:xfrm>
          </p:grpSpPr>
          <p:sp>
            <p:nvSpPr>
              <p:cNvPr id="19" name="矩形 18"/>
              <p:cNvSpPr/>
              <p:nvPr/>
            </p:nvSpPr>
            <p:spPr>
              <a:xfrm>
                <a:off x="3633027" y="11002"/>
                <a:ext cx="4822481"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662056" y="11003"/>
                <a:ext cx="4822481" cy="774846"/>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九、</a:t>
                </a:r>
                <a:r>
                  <a:rPr lang="en-US" altLang="zh-CN" sz="2400" dirty="0">
                    <a:solidFill>
                      <a:srgbClr val="7D4922"/>
                    </a:solidFill>
                    <a:latin typeface="微软雅黑" panose="020B0503020204020204" pitchFamily="34" charset="-122"/>
                    <a:ea typeface="微软雅黑" panose="020B0503020204020204" pitchFamily="34" charset="-122"/>
                  </a:rPr>
                  <a:t>20 </a:t>
                </a:r>
                <a:r>
                  <a:rPr lang="zh-CN" altLang="en-US" sz="2400" dirty="0">
                    <a:solidFill>
                      <a:srgbClr val="7D4922"/>
                    </a:solidFill>
                    <a:latin typeface="微软雅黑" panose="020B0503020204020204" pitchFamily="34" charset="-122"/>
                    <a:ea typeface="微软雅黑" panose="020B0503020204020204" pitchFamily="34" charset="-122"/>
                  </a:rPr>
                  <a:t>世纪音乐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960" y="1720"/>
              <a:ext cx="17280" cy="832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en-US" altLang="zh-CN" sz="1400" dirty="0">
                  <a:solidFill>
                    <a:srgbClr val="7D4922"/>
                  </a:solidFill>
                  <a:latin typeface="黑体" panose="02010600030101010101" charset="-122"/>
                  <a:ea typeface="黑体" panose="02010600030101010101" charset="-122"/>
                  <a:sym typeface="黑体" panose="02010600030101010101" charset="-122"/>
                </a:rPr>
                <a:t> 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世纪音乐是指出现在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不同国家有别于传统的各种现代音乐风格流派的总和。其中最有影响力的风格流派有新古典主义音乐、表现主义音乐、十二音音乐、整体序列音乐、电子音乐、具体音乐、偶然音乐、微分音音乐、噪音音乐等。</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世纪音乐是西方音乐史上的新世纪，众多的艺术思潮使音乐艺术不仅呈现出复杂多样的创作局面，而且在表现形式上进行了很大的革命。</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en-US" altLang="zh-CN" sz="1400" dirty="0">
                  <a:solidFill>
                    <a:srgbClr val="7D4922"/>
                  </a:solidFill>
                  <a:latin typeface="黑体" panose="02010600030101010101" charset="-122"/>
                  <a:ea typeface="黑体" panose="02010600030101010101" charset="-122"/>
                  <a:sym typeface="黑体" panose="02010600030101010101" charset="-122"/>
                </a:rPr>
                <a:t> 19 </a:t>
              </a:r>
              <a:r>
                <a:rPr lang="zh-CN" altLang="en-US" sz="1400" dirty="0">
                  <a:solidFill>
                    <a:srgbClr val="7D4922"/>
                  </a:solidFill>
                  <a:latin typeface="黑体" panose="02010600030101010101" charset="-122"/>
                  <a:ea typeface="黑体" panose="02010600030101010101" charset="-122"/>
                  <a:sym typeface="黑体" panose="02010600030101010101" charset="-122"/>
                </a:rPr>
                <a:t>世纪末，印象主义音乐的出现完成了古典调性与和声功能的解体，成为连接两个世纪的纽带。继印象派之后，产生了以勋伯格为代表的表现主义与十二音音乐，其美学思想和创作技巧都与印象派音乐截然不同。</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en-US" altLang="zh-CN" sz="1400" dirty="0">
                  <a:solidFill>
                    <a:srgbClr val="7D4922"/>
                  </a:solidFill>
                  <a:latin typeface="黑体" panose="02010600030101010101" charset="-122"/>
                  <a:ea typeface="黑体" panose="02010600030101010101" charset="-122"/>
                  <a:sym typeface="黑体" panose="02010600030101010101" charset="-122"/>
                </a:rPr>
                <a:t> </a:t>
              </a:r>
              <a:r>
                <a:rPr lang="zh-CN" altLang="en-US" sz="1400" dirty="0">
                  <a:solidFill>
                    <a:srgbClr val="7D4922"/>
                  </a:solidFill>
                  <a:latin typeface="黑体" panose="02010600030101010101" charset="-122"/>
                  <a:ea typeface="黑体" panose="02010600030101010101" charset="-122"/>
                  <a:sym typeface="黑体" panose="02010600030101010101" charset="-122"/>
                </a:rPr>
                <a:t>总之，综上特征是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世纪音乐普遍存在的基本特征。但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世纪众多的音乐流派在思想和创作上又呈现出巨大的差异性，因此对其中较重要和有影响的流派进行介绍，有助于我们进一步了解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世纪音乐。</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3"/>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75620"/>
              <a:ext cx="1357817" cy="1233722"/>
            </a:xfrm>
            <a:prstGeom prst="rect">
              <a:avLst/>
            </a:prstGeom>
            <a:noFill/>
            <a:ln>
              <a:noFill/>
            </a:ln>
          </p:spPr>
          <p:txBody>
            <a:bodyPr wrap="square" rtlCol="0">
              <a:spAutoFit/>
            </a:bodyPr>
            <a:lstStyle/>
            <a:p>
              <a:pPr>
                <a:lnSpc>
                  <a:spcPct val="150000"/>
                </a:lnSpc>
              </a:pP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小夜曲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是舒伯特短暂的一生中最后完成的独唱艺术歌曲之一，也是舒伯特最著名的作品之一。</a:t>
              </a:r>
              <a:endParaRPr lang="zh-CN" altLang="en-US" sz="1150" dirty="0">
                <a:solidFill>
                  <a:srgbClr val="7D4922"/>
                </a:solidFill>
                <a:latin typeface="+mn-ea"/>
                <a:cs typeface="+mn-ea"/>
                <a:sym typeface="+mn-lt"/>
              </a:endParaRPr>
            </a:p>
            <a:p>
              <a:pPr>
                <a:lnSpc>
                  <a:spcPct val="150000"/>
                </a:lnSpc>
              </a:pPr>
              <a:r>
                <a:rPr lang="zh-CN" altLang="en-US" sz="1150" dirty="0">
                  <a:solidFill>
                    <a:srgbClr val="7D4922"/>
                  </a:solidFill>
                  <a:latin typeface="+mn-ea"/>
                  <a:cs typeface="+mn-ea"/>
                  <a:sym typeface="+mn-lt"/>
                </a:rPr>
                <a:t>此曲是 </a:t>
              </a:r>
              <a:r>
                <a:rPr lang="en-US" altLang="zh-CN" sz="1150" dirty="0">
                  <a:solidFill>
                    <a:srgbClr val="7D4922"/>
                  </a:solidFill>
                  <a:latin typeface="+mn-ea"/>
                  <a:cs typeface="+mn-ea"/>
                  <a:sym typeface="+mn-lt"/>
                </a:rPr>
                <a:t>1828 </a:t>
              </a:r>
              <a:r>
                <a:rPr lang="zh-CN" altLang="en-US" sz="1150" dirty="0">
                  <a:solidFill>
                    <a:srgbClr val="7D4922"/>
                  </a:solidFill>
                  <a:latin typeface="+mn-ea"/>
                  <a:cs typeface="+mn-ea"/>
                  <a:sym typeface="+mn-lt"/>
                </a:rPr>
                <a:t>年采用德国诗人莱尔斯塔勃的诗谱成的，原为作者声乐套曲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天鹅之歌</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的第四首，由维也纳音乐出版家哈斯林格题名，意借天鹅临死才放喉歌唱之说，暗示该套曲为作者绝笔。</a:t>
              </a:r>
              <a:endParaRPr lang="zh-CN" altLang="en-US" sz="1150" dirty="0">
                <a:solidFill>
                  <a:srgbClr val="7D4922"/>
                </a:solidFill>
                <a:latin typeface="+mn-ea"/>
                <a:cs typeface="+mn-ea"/>
                <a:sym typeface="+mn-lt"/>
              </a:endParaRPr>
            </a:p>
            <a:p>
              <a:pPr>
                <a:lnSpc>
                  <a:spcPct val="150000"/>
                </a:lnSpc>
              </a:pPr>
              <a:r>
                <a:rPr lang="zh-CN" altLang="en-US" sz="1150" dirty="0">
                  <a:solidFill>
                    <a:srgbClr val="7D4922"/>
                  </a:solidFill>
                  <a:latin typeface="+mn-ea"/>
                  <a:cs typeface="+mn-ea"/>
                  <a:sym typeface="+mn-lt"/>
                </a:rPr>
                <a:t>“小夜曲”产生于欧洲 </a:t>
              </a:r>
              <a:r>
                <a:rPr lang="en-US" altLang="zh-CN" sz="1150" dirty="0">
                  <a:solidFill>
                    <a:srgbClr val="7D4922"/>
                  </a:solidFill>
                  <a:latin typeface="+mn-ea"/>
                  <a:cs typeface="+mn-ea"/>
                  <a:sym typeface="+mn-lt"/>
                </a:rPr>
                <a:t>17</a:t>
              </a:r>
              <a:r>
                <a:rPr lang="zh-CN" altLang="en-US" sz="1150" dirty="0">
                  <a:solidFill>
                    <a:srgbClr val="7D4922"/>
                  </a:solidFill>
                  <a:latin typeface="+mn-ea"/>
                  <a:cs typeface="+mn-ea"/>
                  <a:sym typeface="+mn-lt"/>
                </a:rPr>
                <a:t>、</a:t>
              </a:r>
              <a:r>
                <a:rPr lang="en-US" altLang="zh-CN" sz="1150" dirty="0">
                  <a:solidFill>
                    <a:srgbClr val="7D4922"/>
                  </a:solidFill>
                  <a:latin typeface="+mn-ea"/>
                  <a:cs typeface="+mn-ea"/>
                  <a:sym typeface="+mn-lt"/>
                </a:rPr>
                <a:t>18 </a:t>
              </a:r>
              <a:r>
                <a:rPr lang="zh-CN" altLang="en-US" sz="1150" dirty="0">
                  <a:solidFill>
                    <a:srgbClr val="7D4922"/>
                  </a:solidFill>
                  <a:latin typeface="+mn-ea"/>
                  <a:cs typeface="+mn-ea"/>
                  <a:sym typeface="+mn-lt"/>
                </a:rPr>
                <a:t>世纪，原为男人夜晚向心上人求爱所唱的歌曲，常用吉他或曼陀林伴奏。古今中外有不少作曲家都写过“小夜曲”，其中以舒伯特的</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小夜曲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流传最广。作为西洋乐曲体裁之一的“小夜曲”，都以爱情为题材，舒伯特的</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小夜曲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也不例外。该曲格调高尚，旋律优美，感情纯真，流露出作者对生活充满了希望。当时的民间传说认为，天鹅将死的时候会唱出最动人的歌。哈斯林格在舒伯特逝世后不久发现了他未曾问世的作品，认为他去世前半年所写的 </a:t>
              </a:r>
              <a:r>
                <a:rPr lang="en-US" altLang="zh-CN" sz="1150" dirty="0">
                  <a:solidFill>
                    <a:srgbClr val="7D4922"/>
                  </a:solidFill>
                  <a:latin typeface="+mn-ea"/>
                  <a:cs typeface="+mn-ea"/>
                  <a:sym typeface="+mn-lt"/>
                </a:rPr>
                <a:t>14 </a:t>
              </a:r>
              <a:r>
                <a:rPr lang="zh-CN" altLang="en-US" sz="1150" dirty="0">
                  <a:solidFill>
                    <a:srgbClr val="7D4922"/>
                  </a:solidFill>
                  <a:latin typeface="+mn-ea"/>
                  <a:cs typeface="+mn-ea"/>
                  <a:sym typeface="+mn-lt"/>
                </a:rPr>
                <a:t>首歌，均当属于动人的绝笔，于是将它们汇编成集，以“天鹅之歌”命名出版，其中的第四首就是这首</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小夜曲</a:t>
              </a:r>
              <a:r>
                <a:rPr lang="en-US" altLang="zh-CN" sz="1150" dirty="0">
                  <a:solidFill>
                    <a:srgbClr val="7D4922"/>
                  </a:solidFill>
                  <a:latin typeface="+mn-ea"/>
                  <a:cs typeface="+mn-ea"/>
                  <a:sym typeface="+mn-lt"/>
                </a:rPr>
                <a:t>》</a:t>
              </a:r>
              <a:r>
                <a:rPr lang="zh-CN" altLang="en-US" sz="1150" dirty="0">
                  <a:solidFill>
                    <a:srgbClr val="7D4922"/>
                  </a:solidFill>
                  <a:latin typeface="+mn-ea"/>
                  <a:cs typeface="+mn-ea"/>
                  <a:sym typeface="+mn-lt"/>
                </a:rPr>
                <a:t>。</a:t>
              </a:r>
              <a:endParaRPr lang="zh-CN" altLang="en-US" sz="1150" dirty="0">
                <a:solidFill>
                  <a:srgbClr val="7D4922"/>
                </a:solidFill>
                <a:latin typeface="+mn-ea"/>
                <a:cs typeface="+mn-ea"/>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pic>
        <p:nvPicPr>
          <p:cNvPr id="4" name="图片 3"/>
          <p:cNvPicPr>
            <a:picLocks noChangeAspect="1"/>
          </p:cNvPicPr>
          <p:nvPr/>
        </p:nvPicPr>
        <p:blipFill>
          <a:blip r:embed="rId1"/>
          <a:stretch>
            <a:fillRect/>
          </a:stretch>
        </p:blipFill>
        <p:spPr>
          <a:xfrm>
            <a:off x="5338855" y="1167043"/>
            <a:ext cx="2819400" cy="3576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4040022"/>
            <a:chOff x="2438400" y="1352550"/>
            <a:chExt cx="2438400" cy="131948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75620"/>
              <a:ext cx="1176775" cy="1296410"/>
            </a:xfrm>
            <a:prstGeom prst="rect">
              <a:avLst/>
            </a:prstGeom>
            <a:noFill/>
            <a:ln>
              <a:noFill/>
            </a:ln>
          </p:spPr>
          <p:txBody>
            <a:bodyPr wrap="square" rtlCol="0">
              <a:spAutoFit/>
            </a:bodyPr>
            <a:lstStyle/>
            <a:p>
              <a:pPr>
                <a:lnSpc>
                  <a:spcPct val="150000"/>
                </a:lnSpc>
              </a:pPr>
              <a:r>
                <a:rPr lang="en-US" altLang="zh-CN" sz="1400" dirty="0">
                  <a:solidFill>
                    <a:srgbClr val="7D4922"/>
                  </a:solidFill>
                  <a:latin typeface="+mn-ea"/>
                  <a:cs typeface="+mn-ea"/>
                  <a:sym typeface="+mn-lt"/>
                </a:rPr>
                <a:t>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爱之梦</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是李斯特优秀钢琴作品之一。李斯特于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1850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年将自己的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3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首歌曲改编成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3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首抒情性钢琴曲，题作</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爱之梦</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。其中，以第三首降 </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 </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大调最著名，一般只要说起李斯特的</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爱之梦</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，指的就是第三首。</a:t>
              </a:r>
              <a:endParaRPr lang="en-US" altLang="zh-CN" sz="1400" dirty="0">
                <a:solidFill>
                  <a:srgbClr val="7D4922"/>
                </a:solidFill>
                <a:latin typeface="楷体" panose="02010609060101010101" charset="-122"/>
                <a:ea typeface="楷体" panose="02010609060101010101" charset="-122"/>
                <a:cs typeface="楷体" panose="02010609060101010101" charset="-122"/>
                <a:sym typeface="+mn-lt"/>
              </a:endParaRPr>
            </a:p>
            <a:p>
              <a:pPr indent="355600" fontAlgn="auto">
                <a:lnSpc>
                  <a:spcPct val="150000"/>
                </a:lnSpc>
                <a:extLst>
                  <a:ext uri="{35155182-B16C-46BC-9424-99874614C6A1}">
                    <wpsdc:indentchars xmlns:wpsdc="http://www.wps.cn/officeDocument/2017/drawingmlCustomData" val="200" checksum="3837665281"/>
                  </a:ext>
                </a:extLst>
              </a:pP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爱之梦</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整首乐曲舒缓，歌唱性的旋律，悠长的节奏，对比性强的力度，稍快的速度，频繁的转调、离调，色彩性强的和声，使乐曲塑造了一种浪漫爱情的形象。梦都是很美的，李斯特的</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爱之梦</a:t>
              </a:r>
              <a:r>
                <a:rPr lang="en-US" altLang="zh-CN" sz="14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400" dirty="0">
                  <a:solidFill>
                    <a:srgbClr val="7D4922"/>
                  </a:solidFill>
                  <a:latin typeface="楷体" panose="02010609060101010101" charset="-122"/>
                  <a:ea typeface="楷体" panose="02010609060101010101" charset="-122"/>
                  <a:cs typeface="楷体" panose="02010609060101010101" charset="-122"/>
                  <a:sym typeface="+mn-lt"/>
                </a:rPr>
                <a:t>更美，它将梦境编织到了乐曲的音符与旋律之间，给人一种安静柔和的感觉，让人似乎在梦中盘桓。</a:t>
              </a:r>
              <a:endParaRPr lang="zh-CN" altLang="en-US" sz="14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pic>
        <p:nvPicPr>
          <p:cNvPr id="5" name="图片 4"/>
          <p:cNvPicPr>
            <a:picLocks noChangeAspect="1"/>
          </p:cNvPicPr>
          <p:nvPr/>
        </p:nvPicPr>
        <p:blipFill>
          <a:blip r:embed="rId1"/>
          <a:stretch>
            <a:fillRect/>
          </a:stretch>
        </p:blipFill>
        <p:spPr>
          <a:xfrm>
            <a:off x="4868623" y="997011"/>
            <a:ext cx="3543326" cy="3657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1"/>
            <a:ext cx="8210506" cy="3966293"/>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77990" y="1383612"/>
              <a:ext cx="1199405" cy="1190847"/>
            </a:xfrm>
            <a:prstGeom prst="rect">
              <a:avLst/>
            </a:prstGeom>
            <a:noFill/>
            <a:ln>
              <a:noFill/>
            </a:ln>
          </p:spPr>
          <p:txBody>
            <a:bodyPr wrap="square" rtlCol="0">
              <a:spAutoFit/>
            </a:bodyPr>
            <a:lstStyle/>
            <a:p>
              <a:pPr>
                <a:lnSpc>
                  <a:spcPct val="150000"/>
                </a:lnSpc>
              </a:pPr>
              <a:r>
                <a:rPr lang="en-US" altLang="zh-CN" sz="1100" dirty="0">
                  <a:solidFill>
                    <a:srgbClr val="7D4922"/>
                  </a:solidFill>
                  <a:latin typeface="+mn-ea"/>
                  <a:cs typeface="+mn-ea"/>
                  <a:sym typeface="+mn-lt"/>
                </a:rPr>
                <a:t>   </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 </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米哈伊尔</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伊万诺维奇</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格林卡，俄罗斯作曲家，民族乐派。他于 </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1804 </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年生于俄罗斯斯摩棱斯克之诺沃巴斯科伊，出身于富裕地主家庭。他曾游学多个国家，对民族音乐有着浓厚的兴趣，创立了俄罗斯民族乐派，被誉为“俄罗斯民族音乐之父”。其代表作品有歌剧</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伊凡</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苏萨宁</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鲁斯 兰与柳德米拉</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，管弦乐曲</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卡玛林斯卡亚</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阿拉贡霍塔</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马德里之夜</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幻想圆舞曲</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等，还有其他室内乐曲、钢琴曲、歌曲等。</a:t>
              </a:r>
              <a:endParaRPr lang="zh-CN" altLang="en-US" sz="1100" dirty="0">
                <a:solidFill>
                  <a:srgbClr val="7D4922"/>
                </a:solidFill>
                <a:latin typeface="楷体" panose="02010609060101010101" charset="-122"/>
                <a:ea typeface="楷体" panose="02010609060101010101" charset="-122"/>
                <a:cs typeface="楷体" panose="02010609060101010101" charset="-122"/>
                <a:sym typeface="+mn-lt"/>
              </a:endParaRPr>
            </a:p>
            <a:p>
              <a:pPr>
                <a:lnSpc>
                  <a:spcPct val="150000"/>
                </a:lnSpc>
              </a:pP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卡玛林斯卡亚</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（幻想曲）是格林卡最著名的一首管弦乐曲，作于 </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1848 </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年，原题名为</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以两首俄罗斯民歌</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婚礼歌与舞曲为主题的幻想曲</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。作曲家以这两首俄罗斯民歌作为主题，写成了一部民族风格浓郁的双主题变奏曲</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卡玛林斯卡亚</a:t>
              </a:r>
              <a:r>
                <a:rPr lang="en-US" altLang="zh-CN" sz="1100" dirty="0">
                  <a:solidFill>
                    <a:srgbClr val="7D4922"/>
                  </a:solidFill>
                  <a:latin typeface="楷体" panose="02010609060101010101" charset="-122"/>
                  <a:ea typeface="楷体" panose="02010609060101010101" charset="-122"/>
                  <a:cs typeface="楷体" panose="02010609060101010101" charset="-122"/>
                  <a:sym typeface="+mn-lt"/>
                </a:rPr>
                <a:t>》</a:t>
              </a:r>
              <a:r>
                <a:rPr lang="zh-CN" altLang="en-US" sz="1100" dirty="0">
                  <a:solidFill>
                    <a:srgbClr val="7D4922"/>
                  </a:solidFill>
                  <a:latin typeface="楷体" panose="02010609060101010101" charset="-122"/>
                  <a:ea typeface="楷体" panose="02010609060101010101" charset="-122"/>
                  <a:cs typeface="楷体" panose="02010609060101010101" charset="-122"/>
                  <a:sym typeface="+mn-lt"/>
                </a:rPr>
                <a:t>（幻想曲）。这是俄罗斯音乐史上第一部直接取材于俄罗斯民族音乐素材的管弦乐曲。乐曲从一个宽广而深情的引子开始，仿佛在说：啊！这就是我热爱的俄罗斯！</a:t>
              </a:r>
              <a:endParaRPr lang="zh-CN" altLang="en-US" sz="1100" dirty="0">
                <a:solidFill>
                  <a:srgbClr val="7D4922"/>
                </a:solidFill>
                <a:latin typeface="楷体" panose="02010609060101010101" charset="-122"/>
                <a:ea typeface="楷体" panose="02010609060101010101" charset="-122"/>
                <a:cs typeface="楷体" panose="02010609060101010101" charset="-122"/>
                <a:sym typeface="+mn-lt"/>
              </a:endParaRPr>
            </a:p>
          </p:txBody>
        </p:sp>
      </p:grpSp>
      <p:sp>
        <p:nvSpPr>
          <p:cNvPr id="2" name="矩形 1"/>
          <p:cNvSpPr/>
          <p:nvPr/>
        </p:nvSpPr>
        <p:spPr>
          <a:xfrm>
            <a:off x="457200" y="438151"/>
            <a:ext cx="1600200" cy="30479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鉴 赏 与 分析</a:t>
            </a:r>
            <a:endParaRPr lang="zh-CN" altLang="en-US" b="1" dirty="0"/>
          </a:p>
        </p:txBody>
      </p:sp>
      <p:pic>
        <p:nvPicPr>
          <p:cNvPr id="4" name="图片 3"/>
          <p:cNvPicPr>
            <a:picLocks noChangeAspect="1"/>
          </p:cNvPicPr>
          <p:nvPr/>
        </p:nvPicPr>
        <p:blipFill>
          <a:blip r:embed="rId1"/>
          <a:stretch>
            <a:fillRect/>
          </a:stretch>
        </p:blipFill>
        <p:spPr>
          <a:xfrm>
            <a:off x="5110355" y="990458"/>
            <a:ext cx="3109935" cy="928694"/>
          </a:xfrm>
          <a:prstGeom prst="rect">
            <a:avLst/>
          </a:prstGeom>
        </p:spPr>
      </p:pic>
      <p:pic>
        <p:nvPicPr>
          <p:cNvPr id="8" name="图片 7"/>
          <p:cNvPicPr>
            <a:picLocks noChangeAspect="1"/>
          </p:cNvPicPr>
          <p:nvPr/>
        </p:nvPicPr>
        <p:blipFill>
          <a:blip r:embed="rId2"/>
          <a:stretch>
            <a:fillRect/>
          </a:stretch>
        </p:blipFill>
        <p:spPr>
          <a:xfrm>
            <a:off x="4995837" y="2343150"/>
            <a:ext cx="3538563" cy="595317"/>
          </a:xfrm>
          <a:prstGeom prst="rect">
            <a:avLst/>
          </a:prstGeom>
        </p:spPr>
      </p:pic>
      <p:pic>
        <p:nvPicPr>
          <p:cNvPr id="12" name="图片 11"/>
          <p:cNvPicPr>
            <a:picLocks noChangeAspect="1"/>
          </p:cNvPicPr>
          <p:nvPr/>
        </p:nvPicPr>
        <p:blipFill>
          <a:blip r:embed="rId3"/>
          <a:stretch>
            <a:fillRect/>
          </a:stretch>
        </p:blipFill>
        <p:spPr>
          <a:xfrm>
            <a:off x="5017608" y="3562350"/>
            <a:ext cx="3548088" cy="48101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260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以下（　　）不仅是德彪西的成名作，也是印象主义音乐的奠基之作。</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月光</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牧神午后</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波莱罗舞曲</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水的嬉戏</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08"/>
              <a:ext cx="1324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将古典主义与浪漫主义连接起来的伟大音乐家是（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海顿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莫扎特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贝多芬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肖邦</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388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被誉为“俄罗斯民族音乐之父”的人物是（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穆索尔斯基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格林卡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鲍罗丁 </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里姆斯基科萨科夫</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468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由（　　）创作的</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婚礼进行曲</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常被用于西方婚礼仪式中。</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舒曼和门德尔松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舒伯特和舒曼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门德尔松和瓦格纳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柏辽兹和李斯特</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14" y="2876"/>
              <a:ext cx="13707" cy="1812"/>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下列作曲家中属于“浪漫主义时期”的有（　　）。</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柏辽兹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舒曼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门德尔松 </a:t>
              </a:r>
              <a:r>
                <a:rPr lang="en-US" altLang="zh-CN"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罗西尼</a:t>
              </a:r>
              <a:endParaRPr lang="zh-CN" alt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14" y="5135"/>
              <a:ext cx="14507" cy="200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2. 20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世纪音乐的风格流派有（　　）。</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电子音乐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表现主义音乐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具体音乐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偶然音乐</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5"/>
          <p:cNvSpPr/>
          <p:nvPr>
            <p:custDataLst>
              <p:tags r:id="rId3"/>
            </p:custDataLst>
          </p:nvPr>
        </p:nvSpPr>
        <p:spPr>
          <a:xfrm>
            <a:off x="711040" y="3755420"/>
            <a:ext cx="7366159" cy="997253"/>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下列音乐家中，被舒曼列入了他的“大卫同盟”的有（　　）。</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肖邦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克拉拉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李斯特 </a:t>
            </a:r>
            <a:r>
              <a:rPr lang="en-US" altLang="zh-CN"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舒伯特</a:t>
            </a:r>
            <a:endParaRPr lang="zh-CN" alt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59020" y="2481085"/>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893854" y="1052042"/>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893854" y="37147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798854" y="902672"/>
            <a:ext cx="6192746" cy="1444691"/>
          </a:xfrm>
          <a:prstGeom prst="rect">
            <a:avLst/>
          </a:prstGeom>
          <a:noFill/>
          <a:ln>
            <a:noFill/>
          </a:ln>
        </p:spPr>
        <p:txBody>
          <a:bodyPr wrap="square" rtlCol="0">
            <a:spAutoFit/>
          </a:bodyPr>
          <a:lstStyle/>
          <a:p>
            <a:pPr>
              <a:lnSpc>
                <a:spcPct val="150000"/>
              </a:lnSpc>
            </a:pPr>
            <a:r>
              <a:rPr lang="zh-CN" altLang="en-US" sz="1200" dirty="0">
                <a:solidFill>
                  <a:schemeClr val="accent1">
                    <a:lumMod val="75000"/>
                    <a:lumOff val="25000"/>
                  </a:schemeClr>
                </a:solidFill>
                <a:latin typeface="+mn-ea"/>
                <a:cs typeface="+mn-ea"/>
                <a:sym typeface="+mn-lt"/>
              </a:rPr>
              <a:t>了解西方各个时期音乐的发展阶段。</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熟悉西方各个时期音乐的代表音乐家及其作品。</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通过教学使学生对西方文化传统具有较系统的认识，掌握西方音乐史方面必要的基本知识。</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通过学习西方不同时期的音乐作品，学生可以感知不同风格和流派的特点，并从中领悟到音乐创作和表现所蕴含的深刻文化内涵。</a:t>
            </a:r>
            <a:endParaRPr lang="zh-CN" altLang="en-US" sz="12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西方各个时期的音乐</a:t>
            </a:r>
            <a:endParaRPr lang="zh-CN" altLang="en-US" b="1" dirty="0"/>
          </a:p>
        </p:txBody>
      </p:sp>
      <p:sp>
        <p:nvSpPr>
          <p:cNvPr id="3" name="TextBox 33"/>
          <p:cNvSpPr txBox="1"/>
          <p:nvPr/>
        </p:nvSpPr>
        <p:spPr>
          <a:xfrm>
            <a:off x="2895600" y="2481085"/>
            <a:ext cx="5811746" cy="645160"/>
          </a:xfrm>
          <a:prstGeom prst="rect">
            <a:avLst/>
          </a:prstGeom>
          <a:solidFill>
            <a:srgbClr val="D69768"/>
          </a:solidFill>
          <a:ln>
            <a:noFill/>
          </a:ln>
        </p:spPr>
        <p:txBody>
          <a:bodyPr wrap="square" rtlCol="0">
            <a:spAutoFit/>
          </a:bodyPr>
          <a:lstStyle/>
          <a:p>
            <a:pPr>
              <a:lnSpc>
                <a:spcPct val="150000"/>
              </a:lnSpc>
            </a:pPr>
            <a:r>
              <a:rPr lang="zh-CN" altLang="en-US" sz="1200" dirty="0">
                <a:solidFill>
                  <a:schemeClr val="bg2"/>
                </a:solidFill>
                <a:latin typeface="+mn-ea"/>
                <a:cs typeface="+mn-ea"/>
                <a:sym typeface="+mn-lt"/>
              </a:rPr>
              <a:t>通过学习，可以培养学生对音乐的审美品位和鉴赏能力。</a:t>
            </a:r>
            <a:endParaRPr lang="zh-CN" altLang="en-US" sz="1200" dirty="0">
              <a:solidFill>
                <a:schemeClr val="bg2"/>
              </a:solidFill>
              <a:latin typeface="+mn-ea"/>
              <a:cs typeface="+mn-ea"/>
              <a:sym typeface="+mn-lt"/>
            </a:endParaRPr>
          </a:p>
          <a:p>
            <a:pPr>
              <a:lnSpc>
                <a:spcPct val="150000"/>
              </a:lnSpc>
            </a:pPr>
            <a:r>
              <a:rPr lang="zh-CN" altLang="en-US" sz="1200" dirty="0">
                <a:solidFill>
                  <a:schemeClr val="bg2"/>
                </a:solidFill>
                <a:latin typeface="+mn-ea"/>
                <a:cs typeface="+mn-ea"/>
                <a:sym typeface="+mn-lt"/>
              </a:rPr>
              <a:t>通过教学开阔学生的艺术视野，丰富其音乐知识，提高和发展学生的艺术鉴赏能力。</a:t>
            </a:r>
            <a:endParaRPr lang="zh-CN" altLang="en-US" sz="1200" dirty="0">
              <a:solidFill>
                <a:schemeClr val="bg2"/>
              </a:solidFill>
              <a:latin typeface="+mn-ea"/>
              <a:cs typeface="+mn-ea"/>
              <a:sym typeface="+mn-lt"/>
            </a:endParaRPr>
          </a:p>
        </p:txBody>
      </p:sp>
      <p:sp>
        <p:nvSpPr>
          <p:cNvPr id="6" name="TextBox 33"/>
          <p:cNvSpPr txBox="1"/>
          <p:nvPr/>
        </p:nvSpPr>
        <p:spPr>
          <a:xfrm>
            <a:off x="2895600" y="3615145"/>
            <a:ext cx="5811746" cy="1198880"/>
          </a:xfrm>
          <a:prstGeom prst="rect">
            <a:avLst/>
          </a:prstGeom>
          <a:noFill/>
          <a:ln>
            <a:noFill/>
          </a:ln>
        </p:spPr>
        <p:txBody>
          <a:bodyPr wrap="square" rtlCol="0">
            <a:spAutoFit/>
          </a:bodyPr>
          <a:lstStyle/>
          <a:p>
            <a:pPr>
              <a:lnSpc>
                <a:spcPct val="150000"/>
              </a:lnSpc>
            </a:pPr>
            <a:r>
              <a:rPr lang="zh-CN" altLang="en-US" sz="1200" dirty="0">
                <a:solidFill>
                  <a:schemeClr val="accent1">
                    <a:lumMod val="75000"/>
                    <a:lumOff val="25000"/>
                  </a:schemeClr>
                </a:solidFill>
                <a:latin typeface="+mn-ea"/>
                <a:cs typeface="+mn-ea"/>
                <a:sym typeface="+mn-lt"/>
              </a:rPr>
              <a:t>引导学生认识西方音乐的发展演变过程，对每个时期的社会背景、重要音乐流派、代表性作曲家以及经典作品有比较深入的了解，并且通过不同时代不同风格音乐的讲解、欣赏与分析，培养学生赏析西方音乐的能力，从而提高艺术修养，逐步完善知识结构。</a:t>
            </a:r>
            <a:endParaRPr lang="zh-CN" altLang="en-US" sz="1200" dirty="0">
              <a:solidFill>
                <a:schemeClr val="accent1">
                  <a:lumMod val="75000"/>
                  <a:lumOff val="2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bldLvl="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5" y="2583"/>
              <a:ext cx="1612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巴洛克最初来源于葡萄牙语或西班牙语，意思是不合常规具有稀奇古怪形状的珠宝。（　　）</a:t>
              </a:r>
              <a:endParaRPr lang="zh-CN" altLang="en-US"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95" y="4616"/>
              <a:ext cx="1612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肖邦的</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小调练习曲</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被后人命名为革命练习曲。（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5" y="64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小夜曲</a:t>
              </a:r>
              <a:r>
                <a:rPr lang="en-US" altLang="zh-CN"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是舒伯特一生中最后完成的独唱艺术歌曲之一。歌词采用德国诗人莱尔斯塔勃的诗。（　　）</a:t>
              </a:r>
              <a:endParaRPr lang="zh-CN" altLang="en-US"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2" name="矩形: 圆角 15"/>
            <p:cNvSpPr/>
            <p:nvPr>
              <p:custDataLst>
                <p:tags r:id="rId4"/>
              </p:custDataLst>
            </p:nvPr>
          </p:nvSpPr>
          <p:spPr>
            <a:xfrm>
              <a:off x="1595" y="8279"/>
              <a:ext cx="16126" cy="1511"/>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维瓦尔第的</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四季</a:t>
              </a: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代表了浪漫主义时期的音乐。（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971550"/>
            <a:ext cx="8458200" cy="1014730"/>
          </a:xfrm>
          <a:prstGeom prst="rect">
            <a:avLst/>
          </a:prstGeom>
          <a:noFill/>
        </p:spPr>
        <p:txBody>
          <a:bodyPr wrap="square" rtlCol="0">
            <a:spAutoFit/>
          </a:bodyPr>
          <a:lstStyle/>
          <a:p>
            <a:pPr>
              <a:lnSpc>
                <a:spcPct val="150000"/>
              </a:lnSpc>
            </a:pP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1. </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海顿、莫扎特、贝多芬是“维也纳古典乐派”的古典主义代表人物，请简单分析他们音乐作品的特点。</a:t>
            </a:r>
            <a:endParaRPr lang="en-US" sz="2000" dirty="0">
              <a:solidFill>
                <a:schemeClr val="accent1"/>
              </a:solidFill>
              <a:latin typeface="楷体" panose="02010609060101010101" charset="-122"/>
              <a:ea typeface="楷体" panose="02010609060101010101" charset="-122"/>
              <a:cs typeface="楷体" panose="02010609060101010101" charset="-122"/>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5" name="表格 14"/>
          <p:cNvGraphicFramePr>
            <a:graphicFrameLocks noGrp="1"/>
          </p:cNvGraphicFramePr>
          <p:nvPr>
            <p:custDataLst>
              <p:tags r:id="rId1"/>
            </p:custDataLst>
          </p:nvPr>
        </p:nvGraphicFramePr>
        <p:xfrm>
          <a:off x="838200" y="2228213"/>
          <a:ext cx="6864668" cy="2248536"/>
        </p:xfrm>
        <a:graphic>
          <a:graphicData uri="http://schemas.openxmlformats.org/drawingml/2006/table">
            <a:tbl>
              <a:tblPr firstRow="1" bandRow="1">
                <a:tableStyleId>{5C22544A-7EE6-4342-B048-85BDC9FD1C3A}</a:tableStyleId>
              </a:tblPr>
              <a:tblGrid>
                <a:gridCol w="1524000"/>
                <a:gridCol w="5340668"/>
              </a:tblGrid>
              <a:tr h="749512">
                <a:tc>
                  <a:txBody>
                    <a:bodyPr/>
                    <a:lstStyle/>
                    <a:p>
                      <a:pPr algn="ctr"/>
                      <a:r>
                        <a:rPr lang="zh-CN" altLang="en-US" b="0" dirty="0">
                          <a:solidFill>
                            <a:srgbClr val="7D4922"/>
                          </a:solidFill>
                        </a:rPr>
                        <a:t>海顿</a:t>
                      </a:r>
                      <a:endParaRPr lang="zh-CN" altLang="en-US" b="0" dirty="0">
                        <a:solidFill>
                          <a:srgbClr val="7D4922"/>
                        </a:solidFill>
                      </a:endParaRPr>
                    </a:p>
                  </a:txBody>
                  <a:tcPr>
                    <a:solidFill>
                      <a:srgbClr val="E9E8E7"/>
                    </a:solidFill>
                  </a:tcPr>
                </a:tc>
                <a:tc>
                  <a:txBody>
                    <a:bodyPr/>
                    <a:lstStyle/>
                    <a:p>
                      <a:endParaRPr lang="zh-CN" altLang="en-US" dirty="0"/>
                    </a:p>
                  </a:txBody>
                  <a:tcPr>
                    <a:solidFill>
                      <a:srgbClr val="E9E8E7"/>
                    </a:solidFill>
                  </a:tcPr>
                </a:tc>
              </a:tr>
              <a:tr h="749512">
                <a:tc>
                  <a:txBody>
                    <a:bodyPr/>
                    <a:lstStyle/>
                    <a:p>
                      <a:pPr algn="ctr"/>
                      <a:r>
                        <a:rPr lang="zh-CN" altLang="en-US" dirty="0">
                          <a:solidFill>
                            <a:srgbClr val="7D4922"/>
                          </a:solidFill>
                        </a:rPr>
                        <a:t>莫扎特</a:t>
                      </a:r>
                      <a:endParaRPr lang="zh-CN" altLang="en-US" dirty="0">
                        <a:solidFill>
                          <a:srgbClr val="7D4922"/>
                        </a:solidFill>
                      </a:endParaRPr>
                    </a:p>
                  </a:txBody>
                  <a:tcPr/>
                </a:tc>
                <a:tc>
                  <a:txBody>
                    <a:bodyPr/>
                    <a:lstStyle/>
                    <a:p>
                      <a:endParaRPr lang="zh-CN" altLang="en-US"/>
                    </a:p>
                  </a:txBody>
                  <a:tcPr/>
                </a:tc>
              </a:tr>
              <a:tr h="749512">
                <a:tc>
                  <a:txBody>
                    <a:bodyPr/>
                    <a:lstStyle/>
                    <a:p>
                      <a:pPr algn="ctr"/>
                      <a:r>
                        <a:rPr lang="zh-CN" altLang="en-US" dirty="0">
                          <a:solidFill>
                            <a:srgbClr val="7D4922"/>
                          </a:solidFill>
                        </a:rPr>
                        <a:t>贝多芬</a:t>
                      </a:r>
                      <a:endParaRPr lang="zh-CN" altLang="en-US" dirty="0">
                        <a:solidFill>
                          <a:srgbClr val="7D4922"/>
                        </a:solidFill>
                      </a:endParaRPr>
                    </a:p>
                  </a:txBody>
                  <a:tcPr/>
                </a:tc>
                <a:tc>
                  <a:txBody>
                    <a:bodyPr/>
                    <a:lstStyle/>
                    <a:p>
                      <a:endParaRPr lang="zh-CN" altLang="en-US" dirty="0"/>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33400" y="1231445"/>
            <a:ext cx="3886200" cy="2399665"/>
          </a:xfrm>
          <a:prstGeom prst="rect">
            <a:avLst/>
          </a:prstGeom>
          <a:noFill/>
        </p:spPr>
        <p:txBody>
          <a:bodyPr wrap="square" rtlCol="0">
            <a:spAutoFit/>
          </a:bodyPr>
          <a:lstStyle/>
          <a:p>
            <a:pPr>
              <a:lnSpc>
                <a:spcPct val="150000"/>
              </a:lnSpc>
            </a:pP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2. </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请聆听捷克作曲家斯美塔那的交响诗套曲</a:t>
            </a: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我的祖国</a:t>
            </a: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中的第二首</a:t>
            </a: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沃尔塔瓦河</a:t>
            </a:r>
            <a:r>
              <a:rPr lang="en-US" altLang="zh-CN" sz="20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2000" dirty="0">
                <a:solidFill>
                  <a:schemeClr val="accent1"/>
                </a:solidFill>
                <a:latin typeface="楷体" panose="02010609060101010101" charset="-122"/>
                <a:ea typeface="楷体" panose="02010609060101010101" charset="-122"/>
                <a:cs typeface="楷体" panose="02010609060101010101" charset="-122"/>
                <a:sym typeface="+mn-lt"/>
              </a:rPr>
              <a:t>，感受、体验乐曲的音乐情绪。请介绍你对这部作品印象最深的是什么？</a:t>
            </a:r>
            <a:endParaRPr lang="zh-CN" altLang="en-US" sz="2000" dirty="0">
              <a:solidFill>
                <a:schemeClr val="accent1"/>
              </a:solidFill>
              <a:latin typeface="楷体" panose="02010609060101010101" charset="-122"/>
              <a:ea typeface="楷体" panose="02010609060101010101" charset="-122"/>
              <a:cs typeface="楷体" panose="02010609060101010101" charset="-122"/>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 name="图片 2"/>
          <p:cNvPicPr>
            <a:picLocks noChangeAspect="1"/>
          </p:cNvPicPr>
          <p:nvPr/>
        </p:nvPicPr>
        <p:blipFill>
          <a:blip r:embed="rId1"/>
          <a:stretch>
            <a:fillRect/>
          </a:stretch>
        </p:blipFill>
        <p:spPr>
          <a:xfrm>
            <a:off x="4964113" y="1051608"/>
            <a:ext cx="3429000"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04800" y="821690"/>
            <a:ext cx="8458200" cy="1568450"/>
          </a:xfrm>
          <a:prstGeom prst="rect">
            <a:avLst/>
          </a:prstGeom>
          <a:noFill/>
        </p:spPr>
        <p:txBody>
          <a:bodyPr wrap="square" rtlCol="0">
            <a:spAutoFit/>
          </a:bodyPr>
          <a:lstStyle/>
          <a:p>
            <a:pPr>
              <a:lnSpc>
                <a:spcPct val="150000"/>
              </a:lnSpc>
            </a:pP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3. 《</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动物狂欢节</a:t>
            </a: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是法国作曲家圣</a:t>
            </a: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桑的管弦作品，作于 </a:t>
            </a: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1886 </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年，是一首十分独特的作品。在</a:t>
            </a: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动物狂欢节</a:t>
            </a:r>
            <a:r>
              <a:rPr lang="en-US" altLang="zh-CN" sz="1600" dirty="0">
                <a:solidFill>
                  <a:schemeClr val="accent1"/>
                </a:solidFill>
                <a:latin typeface="楷体" panose="02010609060101010101" charset="-122"/>
                <a:ea typeface="楷体" panose="02010609060101010101" charset="-122"/>
                <a:cs typeface="楷体" panose="02010609060101010101" charset="-122"/>
                <a:sym typeface="+mn-lt"/>
              </a:rPr>
              <a:t>》</a:t>
            </a:r>
            <a:r>
              <a:rPr lang="zh-CN" altLang="en-US" sz="1600" dirty="0">
                <a:solidFill>
                  <a:schemeClr val="accent1"/>
                </a:solidFill>
                <a:latin typeface="楷体" panose="02010609060101010101" charset="-122"/>
                <a:ea typeface="楷体" panose="02010609060101010101" charset="-122"/>
                <a:cs typeface="楷体" panose="02010609060101010101" charset="-122"/>
                <a:sym typeface="+mn-lt"/>
              </a:rPr>
              <a:t>中，作曲家以生动的手法，描写动物在热闹的节日行列中，各种滑稽有趣的情形。请同学们查阅资料，填写出这首作品的十四部小标题，并说说每一个标题是由什么乐器演奏的，带给你什么样的感受。</a:t>
            </a:r>
            <a:endParaRPr lang="en-US" sz="1600" dirty="0">
              <a:solidFill>
                <a:schemeClr val="accent1"/>
              </a:solidFill>
              <a:latin typeface="楷体" panose="02010609060101010101" charset="-122"/>
              <a:ea typeface="楷体" panose="02010609060101010101" charset="-122"/>
              <a:cs typeface="楷体" panose="02010609060101010101" charset="-122"/>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295400" y="12209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4" name="图片 3"/>
          <p:cNvPicPr>
            <a:picLocks noChangeAspect="1"/>
          </p:cNvPicPr>
          <p:nvPr/>
        </p:nvPicPr>
        <p:blipFill>
          <a:blip r:embed="rId1"/>
          <a:stretch>
            <a:fillRect/>
          </a:stretch>
        </p:blipFill>
        <p:spPr>
          <a:xfrm>
            <a:off x="4041309" y="2736312"/>
            <a:ext cx="1318601" cy="1166455"/>
          </a:xfrm>
          <a:prstGeom prst="rect">
            <a:avLst/>
          </a:prstGeom>
        </p:spPr>
      </p:pic>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0309" y="2740737"/>
            <a:ext cx="466728" cy="461966"/>
          </a:xfrm>
          <a:prstGeom prst="rect">
            <a:avLst/>
          </a:prstGeom>
        </p:spPr>
      </p:pic>
      <p:pic>
        <p:nvPicPr>
          <p:cNvPr id="18" name="图片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85654" y="3874757"/>
            <a:ext cx="466728" cy="461966"/>
          </a:xfrm>
          <a:prstGeom prst="rect">
            <a:avLst/>
          </a:prstGeom>
        </p:spPr>
      </p:pic>
      <p:pic>
        <p:nvPicPr>
          <p:cNvPr id="20" name="图片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5191" y="2298186"/>
            <a:ext cx="466728" cy="461966"/>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2537" y="2878848"/>
            <a:ext cx="466728" cy="461966"/>
          </a:xfrm>
          <a:prstGeom prst="rect">
            <a:avLst/>
          </a:prstGeom>
        </p:spPr>
      </p:pic>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9703" y="4011113"/>
            <a:ext cx="466728" cy="461966"/>
          </a:xfrm>
          <a:prstGeom prst="rect">
            <a:avLst/>
          </a:prstGeom>
        </p:spPr>
      </p:pic>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1195" y="4248471"/>
            <a:ext cx="466728" cy="461966"/>
          </a:xfrm>
          <a:prstGeom prst="rect">
            <a:avLst/>
          </a:prstGeom>
        </p:spPr>
      </p:pic>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4346808"/>
            <a:ext cx="466728" cy="461966"/>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3837" y="4287550"/>
            <a:ext cx="466728" cy="461966"/>
          </a:xfrm>
          <a:prstGeom prst="rect">
            <a:avLst/>
          </a:prstGeom>
        </p:spPr>
      </p:pic>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5236" y="1945223"/>
            <a:ext cx="466728" cy="461966"/>
          </a:xfrm>
          <a:prstGeom prst="rect">
            <a:avLst/>
          </a:prstGeom>
        </p:spPr>
      </p:pic>
      <p:pic>
        <p:nvPicPr>
          <p:cNvPr id="34" name="图片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7623" y="1897486"/>
            <a:ext cx="466728" cy="461966"/>
          </a:xfrm>
          <a:prstGeom prst="rect">
            <a:avLst/>
          </a:prstGeom>
        </p:spPr>
      </p:pic>
      <p:pic>
        <p:nvPicPr>
          <p:cNvPr id="36" name="图片 3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7836" y="2235596"/>
            <a:ext cx="466728" cy="461966"/>
          </a:xfrm>
          <a:prstGeom prst="rect">
            <a:avLst/>
          </a:prstGeom>
        </p:spPr>
      </p:pic>
      <p:pic>
        <p:nvPicPr>
          <p:cNvPr id="38" name="图片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7791" y="1955777"/>
            <a:ext cx="466728" cy="461966"/>
          </a:xfrm>
          <a:prstGeom prst="rect">
            <a:avLst/>
          </a:prstGeom>
        </p:spPr>
      </p:pic>
      <p:pic>
        <p:nvPicPr>
          <p:cNvPr id="40" name="图片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8384" y="3274799"/>
            <a:ext cx="466728" cy="461966"/>
          </a:xfrm>
          <a:prstGeom prst="rect">
            <a:avLst/>
          </a:prstGeom>
        </p:spPr>
      </p:pic>
      <p:pic>
        <p:nvPicPr>
          <p:cNvPr id="42" name="图片 4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6272" y="3403446"/>
            <a:ext cx="466728" cy="46196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971550"/>
            <a:ext cx="8439104" cy="3890090"/>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54900" y="1394086"/>
              <a:ext cx="1717348" cy="1201819"/>
            </a:xfrm>
            <a:prstGeom prst="rect">
              <a:avLst/>
            </a:prstGeom>
            <a:noFill/>
            <a:ln>
              <a:noFill/>
            </a:ln>
          </p:spPr>
          <p:txBody>
            <a:bodyPr wrap="square" rtlCol="0">
              <a:spAutoFit/>
            </a:bodyPr>
            <a:lstStyle/>
            <a:p>
              <a:pPr>
                <a:lnSpc>
                  <a:spcPct val="150000"/>
                </a:lnSpc>
              </a:pPr>
              <a:r>
                <a:rPr lang="zh-CN" altLang="en-US" sz="1400" dirty="0">
                  <a:solidFill>
                    <a:srgbClr val="7D4922"/>
                  </a:solidFill>
                  <a:latin typeface="+mn-ea"/>
                  <a:cs typeface="+mn-ea"/>
                  <a:sym typeface="+mn-lt"/>
                </a:rPr>
                <a:t>西方音乐作为世界音乐文化的重要载体和分支，在历经时代发展的河流中，由于受不同民族、不同种族以及不同国家的影响，使其在发展中呈现出的音乐艺术风格各具迥异。学习西方音乐艺术文化在广阔无垠的人类音乐海洋中展现出其特有的别具一格的独特魅力以及艺术价值，领会各时期、各国艺术家弘扬本国和本地区特有的文化传统，以此为基础去塑造自己的音乐风格和个性，借助艺术的力量传递正能量。</a:t>
              </a:r>
              <a:endParaRPr lang="zh-CN" altLang="en-US" sz="1400" dirty="0">
                <a:solidFill>
                  <a:srgbClr val="7D4922"/>
                </a:solidFill>
                <a:latin typeface="+mn-ea"/>
                <a:cs typeface="+mn-ea"/>
                <a:sym typeface="+mn-lt"/>
              </a:endParaRPr>
            </a:p>
            <a:p>
              <a:pPr>
                <a:lnSpc>
                  <a:spcPct val="150000"/>
                </a:lnSpc>
              </a:pPr>
              <a:r>
                <a:rPr lang="zh-CN" altLang="en-US" sz="1400" dirty="0">
                  <a:solidFill>
                    <a:srgbClr val="7D4922"/>
                  </a:solidFill>
                  <a:latin typeface="+mn-ea"/>
                  <a:cs typeface="+mn-ea"/>
                  <a:sym typeface="+mn-lt"/>
                </a:rPr>
                <a:t>西方音乐主要包括欧洲、亚洲、中东、非洲地区的音乐，不包括美洲音乐。但是 </a:t>
              </a:r>
              <a:r>
                <a:rPr lang="en-US" altLang="zh-CN" sz="1400" dirty="0">
                  <a:solidFill>
                    <a:srgbClr val="7D4922"/>
                  </a:solidFill>
                  <a:latin typeface="+mn-ea"/>
                  <a:cs typeface="+mn-ea"/>
                  <a:sym typeface="+mn-lt"/>
                </a:rPr>
                <a:t>20 </a:t>
              </a:r>
              <a:r>
                <a:rPr lang="zh-CN" altLang="en-US" sz="1400" dirty="0">
                  <a:solidFill>
                    <a:srgbClr val="7D4922"/>
                  </a:solidFill>
                  <a:latin typeface="+mn-ea"/>
                  <a:cs typeface="+mn-ea"/>
                  <a:sym typeface="+mn-lt"/>
                </a:rPr>
                <a:t>世纪音乐包括美洲音乐，</a:t>
              </a:r>
              <a:r>
                <a:rPr lang="en-US" altLang="zh-CN" sz="1400" dirty="0">
                  <a:solidFill>
                    <a:srgbClr val="7D4922"/>
                  </a:solidFill>
                  <a:latin typeface="+mn-ea"/>
                  <a:cs typeface="+mn-ea"/>
                  <a:sym typeface="+mn-lt"/>
                </a:rPr>
                <a:t>20 </a:t>
              </a:r>
              <a:r>
                <a:rPr lang="zh-CN" altLang="en-US" sz="1400" dirty="0">
                  <a:solidFill>
                    <a:srgbClr val="7D4922"/>
                  </a:solidFill>
                  <a:latin typeface="+mn-ea"/>
                  <a:cs typeface="+mn-ea"/>
                  <a:sym typeface="+mn-lt"/>
                </a:rPr>
                <a:t>世纪之后许多美国的音乐家受到重视。西方音乐包含了古希腊和古罗马时期的音乐、中世纪时期的音乐、文艺复兴时期的音乐、巴洛克时期的音乐、古典主义时期的音乐、浪漫主义时期的音乐、民族主义音乐、印象主义音乐、</a:t>
              </a:r>
              <a:r>
                <a:rPr lang="en-US" altLang="zh-CN" sz="1400" dirty="0">
                  <a:solidFill>
                    <a:srgbClr val="7D4922"/>
                  </a:solidFill>
                  <a:latin typeface="+mn-ea"/>
                  <a:cs typeface="+mn-ea"/>
                  <a:sym typeface="+mn-lt"/>
                </a:rPr>
                <a:t>20 </a:t>
              </a:r>
              <a:r>
                <a:rPr lang="zh-CN" altLang="en-US" sz="1400" dirty="0">
                  <a:solidFill>
                    <a:srgbClr val="7D4922"/>
                  </a:solidFill>
                  <a:latin typeface="+mn-ea"/>
                  <a:cs typeface="+mn-ea"/>
                  <a:sym typeface="+mn-lt"/>
                </a:rPr>
                <a:t>世纪时期的音乐。</a:t>
              </a:r>
              <a:endParaRPr lang="zh-CN" altLang="en-US" sz="14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引言</a:t>
            </a:r>
            <a:endParaRPr lang="zh-CN" altLang="en-US" b="1" dirty="0"/>
          </a:p>
        </p:txBody>
      </p:sp>
      <p:pic>
        <p:nvPicPr>
          <p:cNvPr id="3" name="IM 914"/>
          <p:cNvPicPr/>
          <p:nvPr/>
        </p:nvPicPr>
        <p:blipFill>
          <a:blip r:embed="rId1"/>
          <a:stretch>
            <a:fillRect/>
          </a:stretch>
        </p:blipFill>
        <p:spPr>
          <a:xfrm>
            <a:off x="6593796" y="1338716"/>
            <a:ext cx="2073910" cy="3124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8554"/>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（一）古希腊音乐</a:t>
            </a:r>
            <a:endParaRPr lang="en-US" sz="1600" dirty="0">
              <a:solidFill>
                <a:schemeClr val="accent1"/>
              </a:solidFill>
              <a:latin typeface="+mj-ea"/>
              <a:ea typeface="+mj-ea"/>
              <a:cs typeface="+mn-ea"/>
              <a:sym typeface="+mn-lt"/>
            </a:endParaRPr>
          </a:p>
        </p:txBody>
      </p:sp>
      <p:sp>
        <p:nvSpPr>
          <p:cNvPr id="9" name="TextBox 33"/>
          <p:cNvSpPr txBox="1"/>
          <p:nvPr/>
        </p:nvSpPr>
        <p:spPr>
          <a:xfrm>
            <a:off x="916577" y="1581252"/>
            <a:ext cx="3733800" cy="3003515"/>
          </a:xfrm>
          <a:prstGeom prst="rect">
            <a:avLst/>
          </a:prstGeom>
          <a:noFill/>
          <a:ln>
            <a:noFill/>
          </a:ln>
        </p:spPr>
        <p:txBody>
          <a:bodyPr wrap="square" rtlCol="0">
            <a:spAutoFit/>
          </a:bodyPr>
          <a:lstStyle/>
          <a:p>
            <a:pPr>
              <a:lnSpc>
                <a:spcPct val="150000"/>
              </a:lnSpc>
            </a:pPr>
            <a:r>
              <a:rPr lang="zh-CN" altLang="en-US" sz="1600" dirty="0">
                <a:solidFill>
                  <a:srgbClr val="7D4922"/>
                </a:solidFill>
                <a:latin typeface="+mn-ea"/>
                <a:cs typeface="+mn-ea"/>
                <a:sym typeface="+mn-lt"/>
              </a:rPr>
              <a:t>古希腊音乐以诗与乐为主，或诗、乐、舞三位一体，其中诗的地位在乐之上。古希腊音乐主要是单声部音乐，有自然音类型及自然音与变化音相混合的旋律风格，其节奏一般由诗词音节的自然时值决定，歌唱时可以有器乐伴奏，用字母或类字母符号记谱，歌词往往是当时的一些重要诗篇。</a:t>
            </a:r>
            <a:endParaRPr lang="en-US" sz="1600" dirty="0">
              <a:solidFill>
                <a:srgbClr val="7D4922"/>
              </a:solidFill>
              <a:latin typeface="+mn-ea"/>
              <a:cs typeface="+mn-ea"/>
              <a:sym typeface="+mn-lt"/>
            </a:endParaRPr>
          </a:p>
        </p:txBody>
      </p:sp>
      <p:sp>
        <p:nvSpPr>
          <p:cNvPr id="10" name="矩形 9"/>
          <p:cNvSpPr/>
          <p:nvPr/>
        </p:nvSpPr>
        <p:spPr>
          <a:xfrm>
            <a:off x="762000" y="1384472"/>
            <a:ext cx="3886200" cy="33970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404396"/>
            <a:ext cx="2757158" cy="33855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一、古希腊和古罗马音乐</a:t>
            </a:r>
            <a:endParaRPr lang="zh-CN" altLang="en-US" b="1" dirty="0"/>
          </a:p>
        </p:txBody>
      </p:sp>
      <p:pic>
        <p:nvPicPr>
          <p:cNvPr id="3" name="IM 912"/>
          <p:cNvPicPr/>
          <p:nvPr/>
        </p:nvPicPr>
        <p:blipFill>
          <a:blip r:embed="rId1"/>
          <a:stretch>
            <a:fillRect/>
          </a:stretch>
        </p:blipFill>
        <p:spPr>
          <a:xfrm>
            <a:off x="5257800" y="1232988"/>
            <a:ext cx="3276600" cy="34839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8154" y="842010"/>
            <a:ext cx="5257324" cy="621030"/>
            <a:chOff x="1170" y="1057"/>
            <a:chExt cx="11039" cy="1304"/>
          </a:xfrm>
        </p:grpSpPr>
        <p:grpSp>
          <p:nvGrpSpPr>
            <p:cNvPr id="72" name="组合 71"/>
            <p:cNvGrpSpPr/>
            <p:nvPr/>
          </p:nvGrpSpPr>
          <p:grpSpPr>
            <a:xfrm>
              <a:off x="1170" y="1057"/>
              <a:ext cx="1304" cy="1304"/>
              <a:chOff x="2286938" y="1773732"/>
              <a:chExt cx="1341782" cy="1341782"/>
            </a:xfrm>
          </p:grpSpPr>
          <p:sp>
            <p:nvSpPr>
              <p:cNvPr id="73" name="圆: 空心 6"/>
              <p:cNvSpPr/>
              <p:nvPr>
                <p:custDataLst>
                  <p:tags r:id="rId1"/>
                </p:custDataLst>
              </p:nvPr>
            </p:nvSpPr>
            <p:spPr>
              <a:xfrm>
                <a:off x="2286938" y="1773732"/>
                <a:ext cx="1341782" cy="1341782"/>
              </a:xfrm>
              <a:prstGeom prst="donut">
                <a:avLst>
                  <a:gd name="adj" fmla="val 13619"/>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74" name="圆: 空心 7"/>
              <p:cNvSpPr/>
              <p:nvPr>
                <p:custDataLst>
                  <p:tags r:id="rId2"/>
                </p:custDataLst>
              </p:nvPr>
            </p:nvSpPr>
            <p:spPr>
              <a:xfrm>
                <a:off x="2439338" y="1926132"/>
                <a:ext cx="1036982" cy="1036982"/>
              </a:xfrm>
              <a:prstGeom prst="donut">
                <a:avLst>
                  <a:gd name="adj" fmla="val 13619"/>
                </a:avLst>
              </a:prstGeom>
              <a:solidFill>
                <a:srgbClr val="BEEC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grpSp>
        <p:sp>
          <p:nvSpPr>
            <p:cNvPr id="75" name="文本框 74"/>
            <p:cNvSpPr txBox="1"/>
            <p:nvPr>
              <p:custDataLst>
                <p:tags r:id="rId3"/>
              </p:custDataLst>
            </p:nvPr>
          </p:nvSpPr>
          <p:spPr>
            <a:xfrm>
              <a:off x="2457" y="1201"/>
              <a:ext cx="9752" cy="776"/>
            </a:xfrm>
            <a:prstGeom prst="rect">
              <a:avLst/>
            </a:prstGeom>
            <a:noFill/>
          </p:spPr>
          <p:txBody>
            <a:bodyPr wrap="square" rtlCol="0">
              <a:spAutoFit/>
            </a:bodyPr>
            <a:lstStyle/>
            <a:p>
              <a:r>
                <a:rPr lang="zh-CN" altLang="en-US" sz="1800" dirty="0">
                  <a:solidFill>
                    <a:schemeClr val="accent1"/>
                  </a:solidFill>
                  <a:latin typeface="+mj-ea"/>
                  <a:ea typeface="+mj-ea"/>
                  <a:cs typeface="+mn-ea"/>
                  <a:sym typeface="+mn-lt"/>
                </a:rPr>
                <a:t>（一）古希腊音乐</a:t>
              </a:r>
              <a:endParaRPr lang="en-US" altLang="zh-CN" sz="1800" dirty="0">
                <a:solidFill>
                  <a:schemeClr val="accent1"/>
                </a:solidFill>
                <a:latin typeface="+mj-ea"/>
                <a:ea typeface="+mj-ea"/>
                <a:cs typeface="+mn-ea"/>
                <a:sym typeface="+mn-lt"/>
              </a:endParaRPr>
            </a:p>
          </p:txBody>
        </p:sp>
      </p:grpSp>
      <p:grpSp>
        <p:nvGrpSpPr>
          <p:cNvPr id="34" name="组合 33"/>
          <p:cNvGrpSpPr/>
          <p:nvPr/>
        </p:nvGrpSpPr>
        <p:grpSpPr>
          <a:xfrm>
            <a:off x="937658" y="1415415"/>
            <a:ext cx="987877" cy="987878"/>
            <a:chOff x="1809623" y="1966737"/>
            <a:chExt cx="1317169" cy="1317170"/>
          </a:xfrm>
          <a:solidFill>
            <a:srgbClr val="FFE9D4"/>
          </a:solidFill>
        </p:grpSpPr>
        <p:sp>
          <p:nvSpPr>
            <p:cNvPr id="36"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15B8E1"/>
                </a:solidFill>
                <a:latin typeface="黑体" panose="02010600030101010101" charset="-122"/>
                <a:ea typeface="黑体" panose="02010600030101010101" charset="-122"/>
                <a:sym typeface="黑体" panose="02010600030101010101" charset="-122"/>
              </a:endParaRPr>
            </a:p>
          </p:txBody>
        </p:sp>
        <p:sp>
          <p:nvSpPr>
            <p:cNvPr id="37" name="TextBox 28"/>
            <p:cNvSpPr txBox="1"/>
            <p:nvPr/>
          </p:nvSpPr>
          <p:spPr>
            <a:xfrm>
              <a:off x="2046478" y="2364247"/>
              <a:ext cx="829310" cy="596265"/>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rgbClr val="7D4922"/>
                  </a:solidFill>
                  <a:latin typeface="黑体" panose="02010600030101010101" charset="-122"/>
                  <a:ea typeface="黑体" panose="02010600030101010101" charset="-122"/>
                  <a:sym typeface="黑体" panose="02010600030101010101" charset="-122"/>
                </a:rPr>
                <a:t>第一</a:t>
              </a:r>
              <a:endParaRPr lang="en-US" altLang="zh-CN" sz="1350" b="1" dirty="0">
                <a:solidFill>
                  <a:srgbClr val="7D4922"/>
                </a:solidFill>
                <a:latin typeface="黑体" panose="02010600030101010101" charset="-122"/>
                <a:ea typeface="黑体" panose="02010600030101010101" charset="-122"/>
                <a:sym typeface="黑体" panose="02010600030101010101" charset="-122"/>
              </a:endParaRPr>
            </a:p>
          </p:txBody>
        </p:sp>
      </p:grpSp>
      <p:sp>
        <p:nvSpPr>
          <p:cNvPr id="35" name="矩形 34"/>
          <p:cNvSpPr/>
          <p:nvPr/>
        </p:nvSpPr>
        <p:spPr>
          <a:xfrm>
            <a:off x="228600" y="2768939"/>
            <a:ext cx="2580856" cy="2374561"/>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古希腊人的音乐观念与现代人存在着一定的差距。对于希腊人</a:t>
            </a:r>
            <a:r>
              <a:rPr lang="zh-CN" altLang="zh-CN" sz="1000" spc="40" dirty="0">
                <a:solidFill>
                  <a:srgbClr val="7D4922"/>
                </a:solidFill>
                <a:effectLst/>
                <a:ea typeface="Arial" panose="020B0604020202020204" pitchFamily="34" charset="0"/>
              </a:rPr>
              <a:t> </a:t>
            </a: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而言，音乐是艺术、科学和哲学的统一体，它既可以用于消遣娱乐，同时又在人们的政</a:t>
            </a:r>
            <a:r>
              <a:rPr lang="zh-CN" altLang="zh-CN" sz="1000" spc="-5" dirty="0">
                <a:solidFill>
                  <a:srgbClr val="7D4922"/>
                </a:solidFill>
                <a:effectLst/>
                <a:latin typeface="Arial" panose="020B0604020202020204" pitchFamily="34" charset="0"/>
                <a:ea typeface="等线" panose="02010600030101010101" pitchFamily="2" charset="-122"/>
                <a:cs typeface="Arial" panose="020B0604020202020204" pitchFamily="34" charset="0"/>
              </a:rPr>
              <a:t>治、社会生活中</a:t>
            </a:r>
            <a:r>
              <a:rPr lang="zh-CN" altLang="zh-CN" sz="1000" dirty="0">
                <a:solidFill>
                  <a:srgbClr val="7D4922"/>
                </a:solidFill>
                <a:effectLst/>
                <a:ea typeface="Arial" panose="020B0604020202020204" pitchFamily="34" charset="0"/>
              </a:rPr>
              <a:t> </a:t>
            </a:r>
            <a:r>
              <a:rPr lang="zh-CN" altLang="zh-CN" sz="1000" spc="25" dirty="0">
                <a:solidFill>
                  <a:srgbClr val="7D4922"/>
                </a:solidFill>
                <a:effectLst/>
                <a:latin typeface="Arial" panose="020B0604020202020204" pitchFamily="34" charset="0"/>
                <a:ea typeface="等线" panose="02010600030101010101" pitchFamily="2" charset="-122"/>
                <a:cs typeface="Arial" panose="020B0604020202020204" pitchFamily="34" charset="0"/>
              </a:rPr>
              <a:t>起到举足轻重的作用，如柏拉图在其著作《国家篇》中关注着音乐对行为的影响力和音乐的各种类型</a:t>
            </a:r>
            <a:r>
              <a:rPr lang="zh-CN" altLang="zh-CN" sz="1000" spc="15" dirty="0">
                <a:solidFill>
                  <a:srgbClr val="7D4922"/>
                </a:solidFill>
                <a:effectLst/>
                <a:ea typeface="Arial" panose="020B0604020202020204" pitchFamily="34" charset="0"/>
              </a:rPr>
              <a:t> </a:t>
            </a: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如何在文明社会中运用的问题，确定了音乐的理论及实践规则，这既包含了狭义</a:t>
            </a:r>
            <a:r>
              <a:rPr lang="zh-CN" altLang="zh-CN" sz="1000" spc="25" dirty="0">
                <a:solidFill>
                  <a:srgbClr val="7D4922"/>
                </a:solidFill>
                <a:effectLst/>
                <a:ea typeface="Arial" panose="020B0604020202020204" pitchFamily="34" charset="0"/>
              </a:rPr>
              <a:t> </a:t>
            </a:r>
            <a:r>
              <a:rPr lang="zh-CN" altLang="zh-CN" sz="1000" spc="25" dirty="0">
                <a:solidFill>
                  <a:srgbClr val="7D4922"/>
                </a:solidFill>
                <a:effectLst/>
                <a:latin typeface="Arial" panose="020B0604020202020204" pitchFamily="34" charset="0"/>
                <a:ea typeface="等线" panose="02010600030101010101" pitchFamily="2" charset="-122"/>
                <a:cs typeface="Arial" panose="020B0604020202020204" pitchFamily="34" charset="0"/>
              </a:rPr>
              <a:t>的技术，同时又包含了广义的哲学。</a:t>
            </a:r>
            <a:endParaRPr lang="zh-CN" altLang="en-US" sz="1000" dirty="0">
              <a:solidFill>
                <a:srgbClr val="7D4922"/>
              </a:solidFill>
              <a:latin typeface="黑体" panose="02010600030101010101" charset="-122"/>
              <a:ea typeface="黑体" panose="02010600030101010101" charset="-122"/>
              <a:sym typeface="黑体" panose="02010600030101010101" charset="-122"/>
            </a:endParaRPr>
          </a:p>
        </p:txBody>
      </p:sp>
      <p:grpSp>
        <p:nvGrpSpPr>
          <p:cNvPr id="11" name="组合 10"/>
          <p:cNvGrpSpPr/>
          <p:nvPr/>
        </p:nvGrpSpPr>
        <p:grpSpPr>
          <a:xfrm>
            <a:off x="2963830" y="1474968"/>
            <a:ext cx="1707356" cy="2085443"/>
            <a:chOff x="1536826" y="1766621"/>
            <a:chExt cx="2276475" cy="2780591"/>
          </a:xfrm>
        </p:grpSpPr>
        <p:sp>
          <p:nvSpPr>
            <p:cNvPr id="32" name="圆角矩形 31"/>
            <p:cNvSpPr/>
            <p:nvPr/>
          </p:nvSpPr>
          <p:spPr>
            <a:xfrm rot="2700000">
              <a:off x="1809621" y="1766620"/>
              <a:ext cx="1317169" cy="1317170"/>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solidFill>
                  <a:srgbClr val="15B8E1"/>
                </a:solidFill>
                <a:latin typeface="黑体" panose="02010600030101010101" charset="-122"/>
                <a:ea typeface="黑体" panose="02010600030101010101" charset="-122"/>
                <a:sym typeface="黑体" panose="02010600030101010101" charset="-122"/>
              </a:endParaRPr>
            </a:p>
          </p:txBody>
        </p:sp>
        <p:sp>
          <p:nvSpPr>
            <p:cNvPr id="31" name="矩形 30"/>
            <p:cNvSpPr/>
            <p:nvPr/>
          </p:nvSpPr>
          <p:spPr>
            <a:xfrm>
              <a:off x="1536826" y="3502425"/>
              <a:ext cx="2276475" cy="1044787"/>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zh-CN" sz="1000" spc="25" dirty="0">
                  <a:solidFill>
                    <a:srgbClr val="7D4922"/>
                  </a:solidFill>
                  <a:effectLst/>
                  <a:latin typeface="Arial" panose="020B0604020202020204" pitchFamily="34" charset="0"/>
                  <a:ea typeface="等线" panose="02010600030101010101" pitchFamily="2" charset="-122"/>
                  <a:cs typeface="Arial" panose="020B0604020202020204" pitchFamily="34" charset="0"/>
                </a:rPr>
                <a:t>古希腊人的音乐形式和音乐活动往往</a:t>
              </a:r>
              <a:r>
                <a:rPr lang="zh-CN" altLang="zh-CN" sz="1000" spc="20" dirty="0">
                  <a:solidFill>
                    <a:srgbClr val="7D4922"/>
                  </a:solidFill>
                  <a:effectLst/>
                  <a:latin typeface="Arial" panose="020B0604020202020204" pitchFamily="34" charset="0"/>
                  <a:ea typeface="等线" panose="02010600030101010101" pitchFamily="2" charset="-122"/>
                  <a:cs typeface="Arial" panose="020B0604020202020204" pitchFamily="34" charset="0"/>
                </a:rPr>
                <a:t>与各种祭祀仪式不可</a:t>
              </a:r>
              <a:r>
                <a:rPr lang="zh-CN" altLang="zh-CN" sz="1000" dirty="0">
                  <a:solidFill>
                    <a:srgbClr val="7D4922"/>
                  </a:solidFill>
                  <a:effectLst/>
                  <a:ea typeface="Arial" panose="020B0604020202020204" pitchFamily="34" charset="0"/>
                </a:rPr>
                <a:t> </a:t>
              </a: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分割。</a:t>
              </a:r>
              <a:endPar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sym typeface="黑体" panose="02010600030101010101" charset="-122"/>
              </a:endParaRPr>
            </a:p>
          </p:txBody>
        </p:sp>
      </p:grpSp>
      <p:grpSp>
        <p:nvGrpSpPr>
          <p:cNvPr id="12" name="组合 11"/>
          <p:cNvGrpSpPr/>
          <p:nvPr/>
        </p:nvGrpSpPr>
        <p:grpSpPr>
          <a:xfrm>
            <a:off x="4825560" y="1406664"/>
            <a:ext cx="1705451" cy="3091143"/>
            <a:chOff x="1487256" y="1675550"/>
            <a:chExt cx="2273935" cy="4121524"/>
          </a:xfrm>
        </p:grpSpPr>
        <p:sp>
          <p:nvSpPr>
            <p:cNvPr id="28" name="圆角矩形 27"/>
            <p:cNvSpPr/>
            <p:nvPr/>
          </p:nvSpPr>
          <p:spPr>
            <a:xfrm rot="2700000">
              <a:off x="1911639" y="1675550"/>
              <a:ext cx="1317170" cy="1317170"/>
            </a:xfrm>
            <a:prstGeom prst="roundRect">
              <a:avLst>
                <a:gd name="adj" fmla="val 12083"/>
              </a:avLst>
            </a:prstGeom>
            <a:solidFill>
              <a:srgbClr val="FFE9D4"/>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15B8E1"/>
                </a:solidFill>
                <a:latin typeface="黑体" panose="02010600030101010101" charset="-122"/>
                <a:ea typeface="黑体" panose="02010600030101010101" charset="-122"/>
                <a:sym typeface="黑体" panose="02010600030101010101" charset="-122"/>
              </a:endParaRPr>
            </a:p>
          </p:txBody>
        </p:sp>
        <p:sp>
          <p:nvSpPr>
            <p:cNvPr id="27" name="矩形 26"/>
            <p:cNvSpPr/>
            <p:nvPr/>
          </p:nvSpPr>
          <p:spPr>
            <a:xfrm>
              <a:off x="1487256" y="3521234"/>
              <a:ext cx="2273935" cy="2275840"/>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受观念的影响，古希腊的音乐理论包含两方面的内容。其一是对音乐技术的讨论，涉及音</a:t>
              </a:r>
              <a:r>
                <a:rPr lang="zh-CN" altLang="zh-CN" sz="1000" spc="10" dirty="0">
                  <a:solidFill>
                    <a:srgbClr val="7D4922"/>
                  </a:solidFill>
                  <a:effectLst/>
                  <a:ea typeface="Arial" panose="020B0604020202020204" pitchFamily="34" charset="0"/>
                </a:rPr>
                <a:t> </a:t>
              </a:r>
              <a:r>
                <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rPr>
                <a:t>阶、调式等理论；其二是对音乐本质的讨论，与哲学、美学等密切相关。</a:t>
              </a:r>
              <a:endParaRPr lang="zh-CN" altLang="zh-CN" sz="1000" dirty="0">
                <a:solidFill>
                  <a:srgbClr val="7D4922"/>
                </a:solidFill>
                <a:effectLst/>
                <a:latin typeface="Arial" panose="020B0604020202020204" pitchFamily="34" charset="0"/>
                <a:ea typeface="等线" panose="02010600030101010101" pitchFamily="2" charset="-122"/>
                <a:cs typeface="Arial" panose="020B0604020202020204" pitchFamily="34" charset="0"/>
                <a:sym typeface="黑体" panose="02010600030101010101" charset="-122"/>
              </a:endParaRPr>
            </a:p>
          </p:txBody>
        </p:sp>
      </p:grpSp>
      <p:sp>
        <p:nvSpPr>
          <p:cNvPr id="24" name="圆角矩形 23"/>
          <p:cNvSpPr/>
          <p:nvPr/>
        </p:nvSpPr>
        <p:spPr>
          <a:xfrm rot="2700000">
            <a:off x="6987683" y="1431244"/>
            <a:ext cx="987877" cy="987877"/>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rgbClr val="15B8E1"/>
              </a:solidFill>
              <a:latin typeface="黑体" panose="02010600030101010101" charset="-122"/>
              <a:ea typeface="黑体" panose="02010600030101010101" charset="-122"/>
              <a:sym typeface="黑体" panose="02010600030101010101" charset="-122"/>
            </a:endParaRPr>
          </a:p>
        </p:txBody>
      </p:sp>
      <p:sp>
        <p:nvSpPr>
          <p:cNvPr id="4" name="TextBox 28"/>
          <p:cNvSpPr txBox="1"/>
          <p:nvPr>
            <p:custDataLst>
              <p:tags r:id="rId4"/>
            </p:custDataLst>
          </p:nvPr>
        </p:nvSpPr>
        <p:spPr>
          <a:xfrm>
            <a:off x="3351372" y="1792389"/>
            <a:ext cx="621983" cy="447199"/>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rgbClr val="7D4922"/>
                </a:solidFill>
                <a:latin typeface="黑体" panose="02010600030101010101" charset="-122"/>
                <a:ea typeface="黑体" panose="02010600030101010101" charset="-122"/>
                <a:sym typeface="黑体" panose="02010600030101010101" charset="-122"/>
              </a:rPr>
              <a:t>第二</a:t>
            </a:r>
            <a:endParaRPr lang="en-US" altLang="zh-CN" sz="1350" b="1" dirty="0">
              <a:solidFill>
                <a:srgbClr val="7D4922"/>
              </a:solidFill>
              <a:latin typeface="黑体" panose="02010600030101010101" charset="-122"/>
              <a:ea typeface="黑体" panose="02010600030101010101" charset="-122"/>
              <a:sym typeface="黑体" panose="02010600030101010101" charset="-122"/>
            </a:endParaRPr>
          </a:p>
        </p:txBody>
      </p:sp>
      <p:sp>
        <p:nvSpPr>
          <p:cNvPr id="5" name="TextBox 28"/>
          <p:cNvSpPr txBox="1"/>
          <p:nvPr>
            <p:custDataLst>
              <p:tags r:id="rId5"/>
            </p:custDataLst>
          </p:nvPr>
        </p:nvSpPr>
        <p:spPr>
          <a:xfrm>
            <a:off x="5323983" y="1745307"/>
            <a:ext cx="621983" cy="447199"/>
          </a:xfrm>
          <a:prstGeom prst="rect">
            <a:avLst/>
          </a:prstGeom>
          <a:solidFill>
            <a:srgbClr val="FFE9D4"/>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rgbClr val="7D4922"/>
                </a:solidFill>
                <a:latin typeface="黑体" panose="02010600030101010101" charset="-122"/>
                <a:ea typeface="黑体" panose="02010600030101010101" charset="-122"/>
                <a:sym typeface="黑体" panose="02010600030101010101" charset="-122"/>
              </a:rPr>
              <a:t>第三</a:t>
            </a:r>
            <a:endParaRPr lang="en-US" altLang="zh-CN" sz="1350" b="1" dirty="0">
              <a:solidFill>
                <a:srgbClr val="7D4922"/>
              </a:solidFill>
              <a:latin typeface="黑体" panose="02010600030101010101" charset="-122"/>
              <a:ea typeface="黑体" panose="02010600030101010101" charset="-122"/>
              <a:sym typeface="黑体" panose="02010600030101010101" charset="-122"/>
            </a:endParaRPr>
          </a:p>
        </p:txBody>
      </p:sp>
      <p:sp>
        <p:nvSpPr>
          <p:cNvPr id="6" name="TextBox 28"/>
          <p:cNvSpPr txBox="1"/>
          <p:nvPr>
            <p:custDataLst>
              <p:tags r:id="rId6"/>
            </p:custDataLst>
          </p:nvPr>
        </p:nvSpPr>
        <p:spPr>
          <a:xfrm>
            <a:off x="7196036" y="1807696"/>
            <a:ext cx="621983" cy="447199"/>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1350" b="1" dirty="0">
                <a:solidFill>
                  <a:srgbClr val="7D4922"/>
                </a:solidFill>
                <a:latin typeface="黑体" panose="02010600030101010101" charset="-122"/>
                <a:ea typeface="黑体" panose="02010600030101010101" charset="-122"/>
                <a:sym typeface="黑体" panose="02010600030101010101" charset="-122"/>
              </a:rPr>
              <a:t>第四</a:t>
            </a:r>
            <a:endParaRPr lang="en-US" altLang="zh-CN" sz="1350" b="1" dirty="0">
              <a:solidFill>
                <a:srgbClr val="7D4922"/>
              </a:solidFill>
              <a:latin typeface="黑体" panose="02010600030101010101" charset="-122"/>
              <a:ea typeface="黑体" panose="02010600030101010101" charset="-122"/>
              <a:sym typeface="黑体" panose="02010600030101010101" charset="-122"/>
            </a:endParaRPr>
          </a:p>
        </p:txBody>
      </p:sp>
      <p:sp>
        <p:nvSpPr>
          <p:cNvPr id="19" name="矩形 18"/>
          <p:cNvSpPr/>
          <p:nvPr>
            <p:custDataLst>
              <p:tags r:id="rId7"/>
            </p:custDataLst>
          </p:nvPr>
        </p:nvSpPr>
        <p:spPr>
          <a:xfrm>
            <a:off x="651986" y="422910"/>
            <a:ext cx="7911465" cy="466725"/>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rgbClr val="7D4922"/>
                </a:solidFill>
              </a:rPr>
              <a:t>一、古希腊和古罗马音乐</a:t>
            </a:r>
            <a:endParaRPr lang="zh-CN" altLang="en-US" sz="2400" b="1" dirty="0">
              <a:solidFill>
                <a:srgbClr val="7D4922"/>
              </a:solidFill>
            </a:endParaRPr>
          </a:p>
        </p:txBody>
      </p:sp>
      <p:sp>
        <p:nvSpPr>
          <p:cNvPr id="3" name="文本框 2"/>
          <p:cNvSpPr txBox="1"/>
          <p:nvPr/>
        </p:nvSpPr>
        <p:spPr>
          <a:xfrm>
            <a:off x="6747474" y="2768939"/>
            <a:ext cx="1620354" cy="553085"/>
          </a:xfrm>
          <a:prstGeom prst="rect">
            <a:avLst/>
          </a:prstGeom>
          <a:solidFill>
            <a:srgbClr val="FFC992"/>
          </a:solidFill>
        </p:spPr>
        <p:txBody>
          <a:bodyPr wrap="square" rtlCol="0">
            <a:spAutoFit/>
          </a:bodyPr>
          <a:lstStyle/>
          <a:p>
            <a:pPr>
              <a:lnSpc>
                <a:spcPct val="150000"/>
              </a:lnSpc>
            </a:pPr>
            <a:r>
              <a:rPr lang="zh-CN" altLang="en-US" sz="1000" dirty="0">
                <a:solidFill>
                  <a:srgbClr val="7D4922"/>
                </a:solidFill>
              </a:rPr>
              <a:t>有了文字记谱法（用古希腊文），但无节奏标志。</a:t>
            </a:r>
            <a:endParaRPr lang="zh-CN" altLang="en-US" sz="1000" dirty="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08408" y="1141333"/>
            <a:ext cx="4134962" cy="369332"/>
          </a:xfrm>
          <a:prstGeom prst="rect">
            <a:avLst/>
          </a:prstGeom>
          <a:noFill/>
        </p:spPr>
        <p:txBody>
          <a:bodyPr wrap="square" rtlCol="0">
            <a:spAutoFit/>
          </a:bodyPr>
          <a:lstStyle/>
          <a:p>
            <a:pPr eaLnBrk="0"/>
            <a:r>
              <a:rPr lang="zh-CN" altLang="en-US" dirty="0">
                <a:solidFill>
                  <a:srgbClr val="7D4922"/>
                </a:solidFill>
              </a:rPr>
              <a:t>（二）古罗马音乐</a:t>
            </a:r>
            <a:endParaRPr lang="zh-CN" altLang="zh-CN" dirty="0">
              <a:solidFill>
                <a:srgbClr val="7D4922"/>
              </a:solidFill>
            </a:endParaRPr>
          </a:p>
        </p:txBody>
      </p:sp>
      <p:sp>
        <p:nvSpPr>
          <p:cNvPr id="9" name="TextBox 33"/>
          <p:cNvSpPr txBox="1"/>
          <p:nvPr/>
        </p:nvSpPr>
        <p:spPr>
          <a:xfrm>
            <a:off x="683623" y="1870030"/>
            <a:ext cx="3733800" cy="2306955"/>
          </a:xfrm>
          <a:prstGeom prst="rect">
            <a:avLst/>
          </a:prstGeom>
          <a:noFill/>
          <a:ln>
            <a:noFill/>
          </a:ln>
        </p:spPr>
        <p:txBody>
          <a:bodyPr wrap="square" rtlCol="0">
            <a:spAutoFit/>
          </a:bodyPr>
          <a:lstStyle/>
          <a:p>
            <a:pPr eaLnBrk="0"/>
            <a:r>
              <a:rPr lang="zh-CN" altLang="en-US" dirty="0">
                <a:solidFill>
                  <a:srgbClr val="7D4922"/>
                </a:solidFill>
                <a:latin typeface="楷体" panose="02010609060101010101" charset="-122"/>
                <a:ea typeface="楷体" panose="02010609060101010101" charset="-122"/>
                <a:cs typeface="楷体" panose="02010609060101010101" charset="-122"/>
              </a:rPr>
              <a:t>古罗马音乐是从古希腊借鉴而来的。公元前 </a:t>
            </a:r>
            <a:r>
              <a:rPr lang="en-US" altLang="zh-CN" dirty="0">
                <a:solidFill>
                  <a:srgbClr val="7D4922"/>
                </a:solidFill>
                <a:latin typeface="楷体" panose="02010609060101010101" charset="-122"/>
                <a:ea typeface="楷体" panose="02010609060101010101" charset="-122"/>
                <a:cs typeface="楷体" panose="02010609060101010101" charset="-122"/>
              </a:rPr>
              <a:t>146 </a:t>
            </a:r>
            <a:r>
              <a:rPr lang="zh-CN" altLang="en-US" dirty="0">
                <a:solidFill>
                  <a:srgbClr val="7D4922"/>
                </a:solidFill>
                <a:latin typeface="楷体" panose="02010609060101010101" charset="-122"/>
                <a:ea typeface="楷体" panose="02010609060101010101" charset="-122"/>
                <a:cs typeface="楷体" panose="02010609060101010101" charset="-122"/>
              </a:rPr>
              <a:t>年，希腊被尚武骁勇的罗马人征服，罗马成为希腊音乐文化的继承者，成为西方音乐文化的中心。罗马人把大量的艺术品从古希腊掠运到罗马，同时带来了许多著名的学者（包括音乐家）、歌唱团队和乐队。</a:t>
            </a:r>
            <a:endParaRPr lang="zh-CN" altLang="zh-CN" dirty="0">
              <a:solidFill>
                <a:srgbClr val="7D4922"/>
              </a:solidFill>
              <a:latin typeface="楷体" panose="02010609060101010101" charset="-122"/>
              <a:ea typeface="楷体" panose="02010609060101010101" charset="-122"/>
              <a:cs typeface="楷体" panose="02010609060101010101" charset="-122"/>
            </a:endParaRPr>
          </a:p>
        </p:txBody>
      </p:sp>
      <p:sp>
        <p:nvSpPr>
          <p:cNvPr id="10" name="矩形 9"/>
          <p:cNvSpPr/>
          <p:nvPr/>
        </p:nvSpPr>
        <p:spPr>
          <a:xfrm>
            <a:off x="607423" y="1630453"/>
            <a:ext cx="3886200" cy="278747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08408" y="450362"/>
            <a:ext cx="2833358"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一、古希腊和古罗马音乐</a:t>
            </a:r>
            <a:endParaRPr lang="zh-CN" altLang="en-US" b="1" dirty="0"/>
          </a:p>
        </p:txBody>
      </p:sp>
      <p:pic>
        <p:nvPicPr>
          <p:cNvPr id="3" name="IM 916"/>
          <p:cNvPicPr/>
          <p:nvPr/>
        </p:nvPicPr>
        <p:blipFill>
          <a:blip r:embed="rId1"/>
          <a:stretch>
            <a:fillRect/>
          </a:stretch>
        </p:blipFill>
        <p:spPr>
          <a:xfrm>
            <a:off x="4953000" y="1276350"/>
            <a:ext cx="3352800" cy="3429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75787" y="-8097"/>
            <a:ext cx="7958613" cy="4865847"/>
            <a:chOff x="1209" y="-17"/>
            <a:chExt cx="16711" cy="10217"/>
          </a:xfrm>
        </p:grpSpPr>
        <p:grpSp>
          <p:nvGrpSpPr>
            <p:cNvPr id="20" name="组合 19"/>
            <p:cNvGrpSpPr/>
            <p:nvPr/>
          </p:nvGrpSpPr>
          <p:grpSpPr>
            <a:xfrm>
              <a:off x="5924" y="-17"/>
              <a:ext cx="7143" cy="1356"/>
              <a:chOff x="3432000" y="206"/>
              <a:chExt cx="4535805" cy="861060"/>
            </a:xfrm>
          </p:grpSpPr>
          <p:sp>
            <p:nvSpPr>
              <p:cNvPr id="19" name="矩形 18"/>
              <p:cNvSpPr/>
              <p:nvPr/>
            </p:nvSpPr>
            <p:spPr>
              <a:xfrm>
                <a:off x="3432000" y="206"/>
                <a:ext cx="4535805"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4093380" y="207"/>
                <a:ext cx="3345756" cy="774843"/>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二、中世纪音乐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1209" y="2040"/>
              <a:ext cx="16711" cy="81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中世纪音乐是指公元 </a:t>
              </a:r>
              <a:r>
                <a:rPr lang="en-US" altLang="zh-CN" sz="1400" dirty="0">
                  <a:solidFill>
                    <a:srgbClr val="7D4922"/>
                  </a:solidFill>
                  <a:latin typeface="黑体" panose="02010600030101010101" charset="-122"/>
                  <a:ea typeface="黑体" panose="02010600030101010101" charset="-122"/>
                  <a:sym typeface="黑体" panose="02010600030101010101" charset="-122"/>
                </a:rPr>
                <a:t>5 </a:t>
              </a:r>
              <a:r>
                <a:rPr lang="zh-CN" altLang="en-US" sz="1400" dirty="0">
                  <a:solidFill>
                    <a:srgbClr val="7D4922"/>
                  </a:solidFill>
                  <a:latin typeface="黑体" panose="02010600030101010101" charset="-122"/>
                  <a:ea typeface="黑体" panose="02010600030101010101" charset="-122"/>
                  <a:sym typeface="黑体" panose="02010600030101010101" charset="-122"/>
                </a:rPr>
                <a:t>世纪到 </a:t>
              </a:r>
              <a:r>
                <a:rPr lang="en-US" altLang="zh-CN" sz="1400" dirty="0">
                  <a:solidFill>
                    <a:srgbClr val="7D4922"/>
                  </a:solidFill>
                  <a:latin typeface="黑体" panose="02010600030101010101" charset="-122"/>
                  <a:ea typeface="黑体" panose="02010600030101010101" charset="-122"/>
                  <a:sym typeface="黑体" panose="02010600030101010101" charset="-122"/>
                </a:rPr>
                <a:t>15 </a:t>
              </a:r>
              <a:r>
                <a:rPr lang="zh-CN" altLang="en-US" sz="1400" dirty="0">
                  <a:solidFill>
                    <a:srgbClr val="7D4922"/>
                  </a:solidFill>
                  <a:latin typeface="黑体" panose="02010600030101010101" charset="-122"/>
                  <a:ea typeface="黑体" panose="02010600030101010101" charset="-122"/>
                  <a:sym typeface="黑体" panose="02010600030101010101" charset="-122"/>
                </a:rPr>
                <a:t>世纪的欧洲音乐，它是中世纪文化的重要组成部分。中世纪音乐是欧洲音乐历史中的一个重要阶段，反映了当时社会、宗教和文化的各种特点和变迁，对当代音乐产生了深远的影响。</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中世纪音乐的发展背景可以追溯到罗马帝国的衰落和西欧封建制度的兴起。随着各个国家的君主和教会的势力扩大，音乐逐渐成为宗教仪式和宫廷活动的重要组成部分，并得到了大规模的发展。同时，中世纪的宗教改革运动也为音乐的发展创造了条件，使其具有了更多的表达方式和内容。</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中世纪音乐的特点和风格与当时的宗教和社会环境密切相关。宗教音乐在中世纪音乐中占据着主导地位，教会音乐和宗教咏叹调是当时最主要的音乐形式。</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中世纪音乐的器乐演奏则主要使用一些传统乐器，如小提琴、长号、风笛等。这些乐器在当时被广泛使用，为中世纪音乐增添了独特的色彩。它的复调风格和和声手法为后来的音乐创作奠定了基础，也为西方古典音乐的发展做出了重要贡献。同时，中世纪音乐也成了当代音乐文化的重要一环，其特点和风格在现代音乐中得以延续和发展。</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2401" y="-1"/>
            <a:ext cx="6457949" cy="4857751"/>
            <a:chOff x="320" y="0"/>
            <a:chExt cx="13560" cy="10200"/>
          </a:xfrm>
        </p:grpSpPr>
        <p:grpSp>
          <p:nvGrpSpPr>
            <p:cNvPr id="20" name="组合 19"/>
            <p:cNvGrpSpPr/>
            <p:nvPr/>
          </p:nvGrpSpPr>
          <p:grpSpPr>
            <a:xfrm>
              <a:off x="6240" y="0"/>
              <a:ext cx="7640" cy="1356"/>
              <a:chOff x="3633027" y="11002"/>
              <a:chExt cx="4851510" cy="861060"/>
            </a:xfrm>
          </p:grpSpPr>
          <p:sp>
            <p:nvSpPr>
              <p:cNvPr id="19" name="矩形 18"/>
              <p:cNvSpPr/>
              <p:nvPr/>
            </p:nvSpPr>
            <p:spPr>
              <a:xfrm>
                <a:off x="3633027" y="11002"/>
                <a:ext cx="4822481"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662056" y="11003"/>
                <a:ext cx="4822481" cy="774846"/>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三、文艺复兴时期的音乐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320" y="2040"/>
              <a:ext cx="10791" cy="8160"/>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文艺复兴是 </a:t>
              </a:r>
              <a:r>
                <a:rPr lang="en-US" altLang="zh-CN" sz="1400" dirty="0">
                  <a:solidFill>
                    <a:srgbClr val="7D4922"/>
                  </a:solidFill>
                  <a:latin typeface="黑体" panose="02010600030101010101" charset="-122"/>
                  <a:ea typeface="黑体" panose="02010600030101010101" charset="-122"/>
                  <a:sym typeface="黑体" panose="02010600030101010101" charset="-122"/>
                </a:rPr>
                <a:t>14—16 </a:t>
              </a:r>
              <a:r>
                <a:rPr lang="zh-CN" altLang="en-US" sz="1400" dirty="0">
                  <a:solidFill>
                    <a:srgbClr val="7D4922"/>
                  </a:solidFill>
                  <a:latin typeface="黑体" panose="02010600030101010101" charset="-122"/>
                  <a:ea typeface="黑体" panose="02010600030101010101" charset="-122"/>
                  <a:sym typeface="黑体" panose="02010600030101010101" charset="-122"/>
                </a:rPr>
                <a:t>世纪欧洲新兴资产阶级在思想领域中发起的一次反封建的革命运动，是资产阶级借助复兴古典的文明来反击封建文化、反对中世纪文化，崇尚理性，追求人生的新发展。</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en-US" altLang="zh-CN" sz="1400" dirty="0">
                  <a:solidFill>
                    <a:srgbClr val="7D4922"/>
                  </a:solidFill>
                  <a:latin typeface="黑体" panose="02010600030101010101" charset="-122"/>
                  <a:ea typeface="黑体" panose="02010600030101010101" charset="-122"/>
                  <a:sym typeface="黑体" panose="02010600030101010101" charset="-122"/>
                </a:rPr>
                <a:t>16 </a:t>
              </a:r>
              <a:r>
                <a:rPr lang="zh-CN" altLang="en-US" sz="1400" dirty="0">
                  <a:solidFill>
                    <a:srgbClr val="7D4922"/>
                  </a:solidFill>
                  <a:latin typeface="黑体" panose="02010600030101010101" charset="-122"/>
                  <a:ea typeface="黑体" panose="02010600030101010101" charset="-122"/>
                  <a:sym typeface="黑体" panose="02010600030101010101" charset="-122"/>
                </a:rPr>
                <a:t>世纪 </a:t>
              </a:r>
              <a:r>
                <a:rPr lang="en-US" altLang="zh-CN" sz="1400" dirty="0">
                  <a:solidFill>
                    <a:srgbClr val="7D4922"/>
                  </a:solidFill>
                  <a:latin typeface="黑体" panose="02010600030101010101" charset="-122"/>
                  <a:ea typeface="黑体" panose="02010600030101010101" charset="-122"/>
                  <a:sym typeface="黑体" panose="02010600030101010101" charset="-122"/>
                </a:rPr>
                <a:t>20 </a:t>
              </a:r>
              <a:r>
                <a:rPr lang="zh-CN" altLang="en-US" sz="1400" dirty="0">
                  <a:solidFill>
                    <a:srgbClr val="7D4922"/>
                  </a:solidFill>
                  <a:latin typeface="黑体" panose="02010600030101010101" charset="-122"/>
                  <a:ea typeface="黑体" panose="02010600030101010101" charset="-122"/>
                  <a:sym typeface="黑体" panose="02010600030101010101" charset="-122"/>
                </a:rPr>
                <a:t>年代之后，在人文精神影响下，具有民族风格的音乐在各个国家兴起。</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总之，文艺复兴时期的音乐创作具有很大的变化，这个时期的音乐既保留了大量中世纪的因素，也出现了一些近代的因素，是一个转变与动摇、交替与混杂兼有的时期。更主要的是文艺复兴时期的音乐以技术上的创造性、内容上的世俗化与写实精神、音乐家承上启下的伟大建树，显示了独特的历史特征，成为近代资产阶级音乐文化的开端。</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pic>
        <p:nvPicPr>
          <p:cNvPr id="4" name="图片 3"/>
          <p:cNvPicPr>
            <a:picLocks noChangeAspect="1"/>
          </p:cNvPicPr>
          <p:nvPr/>
        </p:nvPicPr>
        <p:blipFill>
          <a:blip r:embed="rId2"/>
          <a:stretch>
            <a:fillRect/>
          </a:stretch>
        </p:blipFill>
        <p:spPr>
          <a:xfrm>
            <a:off x="5489857" y="1700203"/>
            <a:ext cx="3501742" cy="24288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3348" y="10001"/>
            <a:ext cx="6170294" cy="5012532"/>
            <a:chOff x="78" y="21"/>
            <a:chExt cx="12956" cy="10525"/>
          </a:xfrm>
        </p:grpSpPr>
        <p:grpSp>
          <p:nvGrpSpPr>
            <p:cNvPr id="20" name="组合 19"/>
            <p:cNvGrpSpPr/>
            <p:nvPr/>
          </p:nvGrpSpPr>
          <p:grpSpPr>
            <a:xfrm>
              <a:off x="5280" y="21"/>
              <a:ext cx="7754" cy="1356"/>
              <a:chOff x="3023413" y="24427"/>
              <a:chExt cx="4924083" cy="861060"/>
            </a:xfrm>
          </p:grpSpPr>
          <p:sp>
            <p:nvSpPr>
              <p:cNvPr id="19" name="矩形 18"/>
              <p:cNvSpPr/>
              <p:nvPr/>
            </p:nvSpPr>
            <p:spPr>
              <a:xfrm>
                <a:off x="3125015" y="24427"/>
                <a:ext cx="4822481" cy="86106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文本框 16"/>
              <p:cNvSpPr txBox="1"/>
              <p:nvPr/>
            </p:nvSpPr>
            <p:spPr>
              <a:xfrm>
                <a:off x="3023413" y="67533"/>
                <a:ext cx="4822482" cy="774846"/>
              </a:xfrm>
              <a:prstGeom prst="rect">
                <a:avLst/>
              </a:prstGeom>
              <a:noFill/>
            </p:spPr>
            <p:txBody>
              <a:bodyPr wrap="square" rtlCol="0">
                <a:spAutoFit/>
              </a:bodyPr>
              <a:lstStyle/>
              <a:p>
                <a:pPr algn="ct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rPr>
                  <a:t>四、巴洛克时期的音乐</a:t>
                </a:r>
                <a:endParaRPr lang="zh-CN" altLang="en-US" sz="2400" dirty="0">
                  <a:solidFill>
                    <a:srgbClr val="7D4922"/>
                  </a:solidFill>
                  <a:latin typeface="微软雅黑" panose="020B0503020204020204" pitchFamily="34" charset="-122"/>
                  <a:ea typeface="微软雅黑" panose="020B0503020204020204" pitchFamily="34" charset="-122"/>
                </a:endParaRPr>
              </a:p>
            </p:txBody>
          </p:sp>
        </p:grpSp>
        <p:sp>
          <p:nvSpPr>
            <p:cNvPr id="14" name="圆角矩形 13"/>
            <p:cNvSpPr/>
            <p:nvPr>
              <p:custDataLst>
                <p:tags r:id="rId1"/>
              </p:custDataLst>
            </p:nvPr>
          </p:nvSpPr>
          <p:spPr>
            <a:xfrm>
              <a:off x="78" y="2040"/>
              <a:ext cx="11840" cy="8506"/>
            </a:xfrm>
            <a:prstGeom prst="roundRect">
              <a:avLst>
                <a:gd name="adj" fmla="val 5470"/>
              </a:avLst>
            </a:prstGeom>
            <a:solidFill>
              <a:schemeClr val="bg1"/>
            </a:solidFill>
            <a:ln w="25400">
              <a:solidFill>
                <a:schemeClr val="accent1"/>
              </a:solidFill>
            </a:ln>
            <a:effectLst>
              <a:reflection blurRad="6350" endPos="0" dist="1016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巴洛克音乐大致可以分为三个阶段：早期（</a:t>
              </a:r>
              <a:r>
                <a:rPr lang="en-US" altLang="zh-CN" sz="1400" dirty="0">
                  <a:solidFill>
                    <a:srgbClr val="7D4922"/>
                  </a:solidFill>
                  <a:latin typeface="黑体" panose="02010600030101010101" charset="-122"/>
                  <a:ea typeface="黑体" panose="02010600030101010101" charset="-122"/>
                  <a:sym typeface="黑体" panose="02010600030101010101" charset="-122"/>
                </a:rPr>
                <a:t>1600—1640</a:t>
              </a:r>
              <a:r>
                <a:rPr lang="zh-CN" altLang="en-US" sz="1400" dirty="0">
                  <a:solidFill>
                    <a:srgbClr val="7D4922"/>
                  </a:solidFill>
                  <a:latin typeface="黑体" panose="02010600030101010101" charset="-122"/>
                  <a:ea typeface="黑体" panose="02010600030101010101" charset="-122"/>
                  <a:sym typeface="黑体" panose="02010600030101010101" charset="-122"/>
                </a:rPr>
                <a:t>）是巴洛克风格的形成期。这种风格发源于文艺复兴的意大利，作曲家竭力从文艺复兴的旧体裁中解放出来，并寻求、创造了一些新的、更加丰富的音乐体裁和表现手段。中期（</a:t>
              </a:r>
              <a:r>
                <a:rPr lang="en-US" altLang="zh-CN" sz="1400" dirty="0">
                  <a:solidFill>
                    <a:srgbClr val="7D4922"/>
                  </a:solidFill>
                  <a:latin typeface="黑体" panose="02010600030101010101" charset="-122"/>
                  <a:ea typeface="黑体" panose="02010600030101010101" charset="-122"/>
                  <a:sym typeface="黑体" panose="02010600030101010101" charset="-122"/>
                </a:rPr>
                <a:t>1640—1690</a:t>
              </a:r>
              <a:r>
                <a:rPr lang="zh-CN" altLang="en-US" sz="1400" dirty="0">
                  <a:solidFill>
                    <a:srgbClr val="7D4922"/>
                  </a:solidFill>
                  <a:latin typeface="黑体" panose="02010600030101010101" charset="-122"/>
                  <a:ea typeface="黑体" panose="02010600030101010101" charset="-122"/>
                  <a:sym typeface="黑体" panose="02010600030101010101" charset="-122"/>
                </a:rPr>
                <a:t>）是巴洛克风格的定型。作曲家们开始使用共同的音乐语言，各种音乐体裁和形式变得更加典型，巴洛克风格开始传遍欧洲。晚期（</a:t>
              </a:r>
              <a:r>
                <a:rPr lang="en-US" altLang="zh-CN" sz="1400" dirty="0">
                  <a:solidFill>
                    <a:srgbClr val="7D4922"/>
                  </a:solidFill>
                  <a:latin typeface="黑体" panose="02010600030101010101" charset="-122"/>
                  <a:ea typeface="黑体" panose="02010600030101010101" charset="-122"/>
                  <a:sym typeface="黑体" panose="02010600030101010101" charset="-122"/>
                </a:rPr>
                <a:t>1690—1750</a:t>
              </a:r>
              <a:r>
                <a:rPr lang="zh-CN" altLang="en-US" sz="1400" dirty="0">
                  <a:solidFill>
                    <a:srgbClr val="7D4922"/>
                  </a:solidFill>
                  <a:latin typeface="黑体" panose="02010600030101010101" charset="-122"/>
                  <a:ea typeface="黑体" panose="02010600030101010101" charset="-122"/>
                  <a:sym typeface="黑体" panose="02010600030101010101" charset="-122"/>
                </a:rPr>
                <a:t>）是巴洛克风格的全盛期。巴洛克风格得以进一步完善，以巴赫、亨德尔、维瓦尔第为代表的音乐大师们将百年来的音乐发展推向了一个辉煌的顶点。</a:t>
              </a:r>
              <a:endParaRPr lang="en-US" altLang="zh-CN" sz="1400" dirty="0">
                <a:solidFill>
                  <a:srgbClr val="7D4922"/>
                </a:solidFill>
                <a:latin typeface="黑体" panose="02010600030101010101" charset="-122"/>
                <a:ea typeface="黑体" panose="02010600030101010101" charset="-122"/>
                <a:sym typeface="黑体" panose="02010600030101010101" charset="-122"/>
              </a:endParaRPr>
            </a:p>
            <a:p>
              <a:pPr indent="304800">
                <a:lnSpc>
                  <a:spcPct val="150000"/>
                </a:lnSpc>
              </a:pPr>
              <a:r>
                <a:rPr lang="zh-CN" altLang="en-US" sz="1400" dirty="0">
                  <a:solidFill>
                    <a:srgbClr val="7D4922"/>
                  </a:solidFill>
                  <a:latin typeface="黑体" panose="02010600030101010101" charset="-122"/>
                  <a:ea typeface="黑体" panose="02010600030101010101" charset="-122"/>
                  <a:sym typeface="黑体" panose="02010600030101010101" charset="-122"/>
                </a:rPr>
                <a:t>从总体上而言，与文艺复兴时期音乐明静均衡的风格相比，巴洛克时期的音乐是比较庄严神圣、宏伟壮观的。巴洛克音乐已经包括古典主义和浪漫主义的因素，它为近代音乐的形成与发展奠定了基础，开辟了道路。</a:t>
              </a:r>
              <a:endParaRPr lang="zh-CN" altLang="en-US" sz="1400" dirty="0">
                <a:solidFill>
                  <a:srgbClr val="7D4922"/>
                </a:solidFill>
                <a:latin typeface="黑体" panose="02010600030101010101" charset="-122"/>
                <a:ea typeface="黑体" panose="02010600030101010101" charset="-122"/>
                <a:sym typeface="黑体" panose="02010600030101010101" charset="-122"/>
              </a:endParaRPr>
            </a:p>
          </p:txBody>
        </p:sp>
      </p:grpSp>
      <p:pic>
        <p:nvPicPr>
          <p:cNvPr id="2" name="图片 1"/>
          <p:cNvPicPr>
            <a:picLocks noChangeAspect="1"/>
          </p:cNvPicPr>
          <p:nvPr/>
        </p:nvPicPr>
        <p:blipFill>
          <a:blip r:embed="rId2"/>
          <a:stretch>
            <a:fillRect/>
          </a:stretch>
        </p:blipFill>
        <p:spPr>
          <a:xfrm>
            <a:off x="5867400" y="867932"/>
            <a:ext cx="3128329" cy="39685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tags/tag1.xml><?xml version="1.0" encoding="utf-8"?>
<p:tagLst xmlns:p="http://schemas.openxmlformats.org/presentationml/2006/main">
  <p:tag name="KSO_WM_BEAUTIFY_FLAG" val=""/>
  <p:tag name="KSO_WM_UNIT_TYPE" val="l_h_i"/>
  <p:tag name="KSO_WM_UNIT_INDEX" val="1_1_1"/>
  <p:tag name="KSO_WM_UNIT_ID" val="diagram19882022_5*l_h_i*1_1_1"/>
  <p:tag name="KSO_WM_TEMPLATE_INDEX" val="19882022"/>
  <p:tag name="KSO_WM_TAG_VERSION" val="2.0"/>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 name="KSO_WM_UNIT_TYPE" val="l_h_i"/>
  <p:tag name="KSO_WM_UNIT_INDEX" val="1_1_2"/>
  <p:tag name="KSO_WM_UNIT_ID" val="diagram19882022_5*l_h_i*1_1_2"/>
  <p:tag name="KSO_WM_TEMPLATE_INDEX" val="19882022"/>
  <p:tag name="KSO_WM_TAG_VERSION" val="2.0"/>
  <p:tag name="KSO_WM_DIAGRAM_GROUP_CODE" val="l1-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UNIT_TABLE_BEAUTIFY" val="smartTable{ba4c3f29-5d25-43d9-a3b8-1098c914b120}"/>
</p:tagLst>
</file>

<file path=ppt/tags/tag28.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Lst>
</file>

<file path=ppt/tags/tag3.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6230</Words>
  <Application>WPS 演示</Application>
  <PresentationFormat>全屏显示(16:9)</PresentationFormat>
  <Paragraphs>189</Paragraphs>
  <Slides>24</Slides>
  <Notes>27</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24</vt:i4>
      </vt:variant>
    </vt:vector>
  </HeadingPairs>
  <TitlesOfParts>
    <vt:vector size="37" baseType="lpstr">
      <vt:lpstr>Arial</vt:lpstr>
      <vt:lpstr>宋体</vt:lpstr>
      <vt:lpstr>Wingdings</vt:lpstr>
      <vt:lpstr>微软雅黑</vt:lpstr>
      <vt:lpstr>Calibri</vt:lpstr>
      <vt:lpstr>新蒂下午茶基本版</vt:lpstr>
      <vt:lpstr>黑体</vt:lpstr>
      <vt:lpstr>等线</vt:lpstr>
      <vt:lpstr>楷体</vt:lpstr>
      <vt:lpstr>Arial Unicode MS</vt:lpstr>
      <vt:lpstr>汉仪菱心体简</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12</cp:revision>
  <dcterms:created xsi:type="dcterms:W3CDTF">2019-05-13T21:35:00Z</dcterms:created>
  <dcterms:modified xsi:type="dcterms:W3CDTF">2024-06-03T08:03:37Z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A9AE4228FC4D405D866A09DCC8AD038D</vt:lpwstr>
  </property>
  <property fmtid="{D5CDD505-2E9C-101B-9397-08002B2CF9AE}" pid="3" name="KSOProductBuildVer">
    <vt:lpwstr>2052-11.1.0.14309</vt:lpwstr>
  </property>
</Properties>
</file>