
<file path=[Content_Types].xml><?xml version="1.0" encoding="utf-8"?>
<Types xmlns="http://schemas.openxmlformats.org/package/2006/content-types">
  <Default Extension="png" ContentType="image/png"/>
  <Default Extension="jpeg" ContentType="image/jpeg"/>
  <Default Extension="JPG" ContentType="image/.jp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media/image11.svg" ContentType="image/svg+xml"/>
  <Override PartName="/ppt/media/image1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720" r:id="rId3"/>
  </p:sldMasterIdLst>
  <p:notesMasterIdLst>
    <p:notesMasterId r:id="rId5"/>
  </p:notesMasterIdLst>
  <p:handoutMasterIdLst>
    <p:handoutMasterId r:id="rId35"/>
  </p:handoutMasterIdLst>
  <p:sldIdLst>
    <p:sldId id="590" r:id="rId4"/>
    <p:sldId id="557" r:id="rId6"/>
    <p:sldId id="558" r:id="rId7"/>
    <p:sldId id="559" r:id="rId8"/>
    <p:sldId id="596" r:id="rId9"/>
    <p:sldId id="599" r:id="rId10"/>
    <p:sldId id="560" r:id="rId11"/>
    <p:sldId id="567" r:id="rId12"/>
    <p:sldId id="598" r:id="rId13"/>
    <p:sldId id="597" r:id="rId14"/>
    <p:sldId id="633" r:id="rId15"/>
    <p:sldId id="634" r:id="rId16"/>
    <p:sldId id="604" r:id="rId17"/>
    <p:sldId id="603" r:id="rId18"/>
    <p:sldId id="635" r:id="rId19"/>
    <p:sldId id="638" r:id="rId20"/>
    <p:sldId id="601" r:id="rId21"/>
    <p:sldId id="639" r:id="rId22"/>
    <p:sldId id="640" r:id="rId23"/>
    <p:sldId id="642" r:id="rId24"/>
    <p:sldId id="644" r:id="rId25"/>
    <p:sldId id="645" r:id="rId26"/>
    <p:sldId id="646" r:id="rId27"/>
    <p:sldId id="600" r:id="rId28"/>
    <p:sldId id="267" r:id="rId29"/>
    <p:sldId id="605" r:id="rId30"/>
    <p:sldId id="606" r:id="rId31"/>
    <p:sldId id="608" r:id="rId32"/>
    <p:sldId id="647" r:id="rId33"/>
    <p:sldId id="654" r:id="rId34"/>
  </p:sldIdLst>
  <p:sldSz cx="9144000" cy="5143500" type="screen16x9"/>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81" userDrawn="1">
          <p15:clr>
            <a:srgbClr val="A4A3A4"/>
          </p15:clr>
        </p15:guide>
        <p15:guide id="2" pos="29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D4922"/>
    <a:srgbClr val="C78677"/>
    <a:srgbClr val="D69768"/>
    <a:srgbClr val="F9FBFA"/>
    <a:srgbClr val="FFE9D4"/>
    <a:srgbClr val="FFC992"/>
    <a:srgbClr val="E6B792"/>
    <a:srgbClr val="778A70"/>
    <a:srgbClr val="EFD5C3"/>
    <a:srgbClr val="BE94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700" autoAdjust="0"/>
  </p:normalViewPr>
  <p:slideViewPr>
    <p:cSldViewPr showGuides="1">
      <p:cViewPr varScale="1">
        <p:scale>
          <a:sx n="107" d="100"/>
          <a:sy n="107" d="100"/>
        </p:scale>
        <p:origin x="447" y="48"/>
      </p:cViewPr>
      <p:guideLst>
        <p:guide orient="horz" pos="1581"/>
        <p:guide pos="29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gs" Target="tags/tag3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模板来自于： 第一PPT https://www.1ppt.com/</a:t>
            </a:r>
            <a:endParaRPr lang="zh-CN" altLang="en-US" dirty="0"/>
          </a:p>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D69768"/>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基础乐理记谱法</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音乐基础的音符</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休止符延长记号</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78735" y="458246"/>
            <a:ext cx="1678665" cy="338554"/>
          </a:xfrm>
          <a:prstGeom prst="rect">
            <a:avLst/>
          </a:prstGeom>
          <a:noFill/>
        </p:spPr>
        <p:txBody>
          <a:bodyPr wrap="none" rtlCol="0">
            <a:spAutoFit/>
          </a:bodyPr>
          <a:lstStyle/>
          <a:p>
            <a:r>
              <a:rPr lang="zh-CN" altLang="en-US" sz="1600" dirty="0">
                <a:solidFill>
                  <a:schemeClr val="accent1"/>
                </a:solidFill>
              </a:rPr>
              <a:t>巴洛克时期音乐</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4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4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
        <p:nvSpPr>
          <p:cNvPr id="6" name="TextBox 5"/>
          <p:cNvSpPr txBox="1"/>
          <p:nvPr userDrawn="1"/>
        </p:nvSpPr>
        <p:spPr>
          <a:xfrm>
            <a:off x="453650" y="0"/>
            <a:ext cx="540060" cy="123111"/>
          </a:xfrm>
          <a:prstGeom prst="rect">
            <a:avLst/>
          </a:prstGeom>
          <a:noFill/>
        </p:spPr>
        <p:txBody>
          <a:bodyPr wrap="square" rtlCol="0">
            <a:spAutoFit/>
          </a:bodyPr>
          <a:lstStyle/>
          <a:p>
            <a:pPr>
              <a:lnSpc>
                <a:spcPct val="200000"/>
              </a:lnSpc>
            </a:pP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行业</a:t>
            </a:r>
            <a:r>
              <a:rPr lang="en-US" altLang="zh-CN" sz="100" dirty="0">
                <a:solidFill>
                  <a:schemeClr val="tx1">
                    <a:alpha val="0"/>
                  </a:schemeClr>
                </a:solidFill>
                <a:latin typeface="微软雅黑" panose="020B0503020204020204" pitchFamily="34" charset="-122"/>
                <a:ea typeface="微软雅黑" panose="020B0503020204020204" pitchFamily="34" charset="-122"/>
                <a:hlinkClick r:id="rId2"/>
              </a:rPr>
              <a:t>PPT</a:t>
            </a:r>
            <a:r>
              <a:rPr lang="zh-CN" altLang="en-US" sz="100" dirty="0">
                <a:solidFill>
                  <a:schemeClr val="tx1">
                    <a:alpha val="0"/>
                  </a:schemeClr>
                </a:solidFill>
                <a:latin typeface="微软雅黑" panose="020B0503020204020204" pitchFamily="34" charset="-122"/>
                <a:ea typeface="微软雅黑" panose="020B0503020204020204" pitchFamily="34" charset="-122"/>
                <a:hlinkClick r:id="rId2"/>
              </a:rPr>
              <a:t>模板</a:t>
            </a:r>
            <a:r>
              <a:rPr lang="en-US" altLang="zh-CN" sz="100" dirty="0">
                <a:solidFill>
                  <a:schemeClr val="tx1">
                    <a:alpha val="0"/>
                  </a:schemeClr>
                </a:solidFill>
                <a:latin typeface="微软雅黑" panose="020B0503020204020204" pitchFamily="34" charset="-122"/>
                <a:ea typeface="微软雅黑" panose="020B0503020204020204" pitchFamily="34" charset="-122"/>
              </a:rPr>
              <a:t>http://www.1ppt.com/hangye/</a:t>
            </a:r>
            <a:endParaRPr lang="en-US" altLang="zh-CN" sz="100" dirty="0">
              <a:solidFill>
                <a:schemeClr val="tx1">
                  <a:alpha val="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5_节标题">
    <p:bg>
      <p:bgPr>
        <a:solidFill>
          <a:srgbClr val="D69768"/>
        </a:solidFill>
        <a:effectLst/>
      </p:bgPr>
    </p:bg>
    <p:spTree>
      <p:nvGrpSpPr>
        <p:cNvPr id="1" name=""/>
        <p:cNvGrpSpPr/>
        <p:nvPr/>
      </p:nvGrpSpPr>
      <p:grpSpPr>
        <a:xfrm>
          <a:off x="0" y="0"/>
          <a:ext cx="0" cy="0"/>
          <a:chOff x="0" y="0"/>
          <a:chExt cx="0" cy="0"/>
        </a:xfrm>
      </p:grpSpPr>
      <p:sp>
        <p:nvSpPr>
          <p:cNvPr id="7" name="文本框 6"/>
          <p:cNvSpPr txBox="1"/>
          <p:nvPr userDrawn="1"/>
        </p:nvSpPr>
        <p:spPr>
          <a:xfrm>
            <a:off x="304800" y="458246"/>
            <a:ext cx="1678665" cy="338554"/>
          </a:xfrm>
          <a:prstGeom prst="rect">
            <a:avLst/>
          </a:prstGeom>
          <a:noFill/>
        </p:spPr>
        <p:txBody>
          <a:bodyPr wrap="none" rtlCol="0">
            <a:spAutoFit/>
          </a:bodyPr>
          <a:lstStyle/>
          <a:p>
            <a:r>
              <a:rPr lang="zh-CN" altLang="en-US" sz="1600" dirty="0">
                <a:solidFill>
                  <a:schemeClr val="accent1"/>
                </a:solidFill>
              </a:rPr>
              <a:t> 巴赫的小步舞曲</a:t>
            </a:r>
            <a:endParaRPr lang="zh-CN" altLang="en-US" sz="1600" dirty="0">
              <a:solidFill>
                <a:schemeClr val="accent1"/>
              </a:solidFill>
            </a:endParaRPr>
          </a:p>
        </p:txBody>
      </p:sp>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06078" y="504913"/>
            <a:ext cx="217873" cy="2173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节标题">
    <p:bg>
      <p:bgPr>
        <a:solidFill>
          <a:srgbClr val="D69768"/>
        </a:solidFill>
        <a:effectLst/>
      </p:bgPr>
    </p:bg>
    <p:spTree>
      <p:nvGrpSpPr>
        <p:cNvPr id="1" name=""/>
        <p:cNvGrpSpPr/>
        <p:nvPr/>
      </p:nvGrpSpPr>
      <p:grpSpPr>
        <a:xfrm>
          <a:off x="0" y="0"/>
          <a:ext cx="0" cy="0"/>
          <a:chOff x="0" y="0"/>
          <a:chExt cx="0" cy="0"/>
        </a:xfrm>
      </p:grpSpPr>
      <p:sp>
        <p:nvSpPr>
          <p:cNvPr id="3" name="矩形 2"/>
          <p:cNvSpPr/>
          <p:nvPr userDrawn="1"/>
        </p:nvSpPr>
        <p:spPr>
          <a:xfrm>
            <a:off x="189914" y="780757"/>
            <a:ext cx="8769151" cy="4206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CEB1B6A-AEF1-4ACD-BD61-958570690F5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CB991-6BD3-42F2-8A94-1903E9425430}"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2" Type="http://schemas.openxmlformats.org/officeDocument/2006/relationships/theme" Target="../theme/theme1.xml"/><Relationship Id="rId71" Type="http://schemas.openxmlformats.org/officeDocument/2006/relationships/slideLayout" Target="../slideLayouts/slideLayout71.xml"/><Relationship Id="rId70" Type="http://schemas.openxmlformats.org/officeDocument/2006/relationships/slideLayout" Target="../slideLayouts/slideLayout70.xml"/><Relationship Id="rId7" Type="http://schemas.openxmlformats.org/officeDocument/2006/relationships/slideLayout" Target="../slideLayouts/slideLayout7.xml"/><Relationship Id="rId69" Type="http://schemas.openxmlformats.org/officeDocument/2006/relationships/slideLayout" Target="../slideLayouts/slideLayout69.xml"/><Relationship Id="rId68" Type="http://schemas.openxmlformats.org/officeDocument/2006/relationships/slideLayout" Target="../slideLayouts/slideLayout68.xml"/><Relationship Id="rId67" Type="http://schemas.openxmlformats.org/officeDocument/2006/relationships/slideLayout" Target="../slideLayouts/slideLayout67.xml"/><Relationship Id="rId66" Type="http://schemas.openxmlformats.org/officeDocument/2006/relationships/slideLayout" Target="../slideLayouts/slideLayout66.xml"/><Relationship Id="rId65" Type="http://schemas.openxmlformats.org/officeDocument/2006/relationships/slideLayout" Target="../slideLayouts/slideLayout65.xml"/><Relationship Id="rId64" Type="http://schemas.openxmlformats.org/officeDocument/2006/relationships/slideLayout" Target="../slideLayouts/slideLayout64.xml"/><Relationship Id="rId63" Type="http://schemas.openxmlformats.org/officeDocument/2006/relationships/slideLayout" Target="../slideLayouts/slideLayout63.xml"/><Relationship Id="rId62" Type="http://schemas.openxmlformats.org/officeDocument/2006/relationships/slideLayout" Target="../slideLayouts/slideLayout62.xml"/><Relationship Id="rId61" Type="http://schemas.openxmlformats.org/officeDocument/2006/relationships/slideLayout" Target="../slideLayouts/slideLayout61.xml"/><Relationship Id="rId60" Type="http://schemas.openxmlformats.org/officeDocument/2006/relationships/slideLayout" Target="../slideLayouts/slideLayout60.xml"/><Relationship Id="rId6" Type="http://schemas.openxmlformats.org/officeDocument/2006/relationships/slideLayout" Target="../slideLayouts/slideLayout6.xml"/><Relationship Id="rId59" Type="http://schemas.openxmlformats.org/officeDocument/2006/relationships/slideLayout" Target="../slideLayouts/slideLayout59.xml"/><Relationship Id="rId58" Type="http://schemas.openxmlformats.org/officeDocument/2006/relationships/slideLayout" Target="../slideLayouts/slideLayout58.xml"/><Relationship Id="rId57" Type="http://schemas.openxmlformats.org/officeDocument/2006/relationships/slideLayout" Target="../slideLayouts/slideLayout57.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74.xml"/><Relationship Id="rId2" Type="http://schemas.openxmlformats.org/officeDocument/2006/relationships/slideLayout" Target="../slideLayouts/slideLayout73.xml"/><Relationship Id="rId1"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 id="2147483709" r:id="rId61"/>
    <p:sldLayoutId id="2147483710" r:id="rId62"/>
    <p:sldLayoutId id="2147483711" r:id="rId63"/>
    <p:sldLayoutId id="2147483712" r:id="rId64"/>
    <p:sldLayoutId id="2147483713" r:id="rId65"/>
    <p:sldLayoutId id="2147483714" r:id="rId66"/>
    <p:sldLayoutId id="2147483715" r:id="rId67"/>
    <p:sldLayoutId id="2147483716" r:id="rId68"/>
    <p:sldLayoutId id="2147483717" r:id="rId69"/>
    <p:sldLayoutId id="2147483718" r:id="rId70"/>
    <p:sldLayoutId id="2147483719" r:id="rId71"/>
  </p:sldLayoutIdLst>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Calibri" panose="020F0502020204030204" charset="0"/>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2.svg"/><Relationship Id="rId2" Type="http://schemas.openxmlformats.org/officeDocument/2006/relationships/image" Target="../media/image11.sv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png"/><Relationship Id="rId1" Type="http://schemas.openxmlformats.org/officeDocument/2006/relationships/image" Target="../media/image2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microsoft.com/office/2007/relationships/hdphoto" Target="../media/image30.wdp"/><Relationship Id="rId2" Type="http://schemas.openxmlformats.org/officeDocument/2006/relationships/image" Target="../media/image29.png"/><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2" Type="http://schemas.openxmlformats.org/officeDocument/2006/relationships/slideLayout" Target="../slideLayouts/slideLayout2.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971550"/>
            <a:ext cx="9144000" cy="3124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48"/>
          <p:cNvSpPr txBox="1"/>
          <p:nvPr/>
        </p:nvSpPr>
        <p:spPr>
          <a:xfrm>
            <a:off x="3276600" y="2168664"/>
            <a:ext cx="5410200" cy="707390"/>
          </a:xfrm>
          <a:prstGeom prst="rect">
            <a:avLst/>
          </a:prstGeom>
          <a:noFill/>
        </p:spPr>
        <p:txBody>
          <a:bodyPr wrap="square" lIns="0" tIns="0" rIns="0" bIns="0" rtlCol="0">
            <a:spAutoFit/>
          </a:bodyPr>
          <a:lstStyle/>
          <a:p>
            <a:pPr defTabSz="685800"/>
            <a:r>
              <a:rPr lang="zh-CN" altLang="en-US" sz="4600" b="1" dirty="0">
                <a:solidFill>
                  <a:schemeClr val="accent1">
                    <a:lumMod val="10000"/>
                    <a:lumOff val="90000"/>
                  </a:schemeClr>
                </a:solidFill>
                <a:latin typeface="+mj-ea"/>
                <a:ea typeface="+mj-ea"/>
                <a:cs typeface="+mn-ea"/>
                <a:sym typeface="+mn-lt"/>
              </a:rPr>
              <a:t>中外音乐剧鉴赏</a:t>
            </a:r>
            <a:endParaRPr lang="zh-CN" altLang="en-US" sz="4600" b="1" dirty="0">
              <a:solidFill>
                <a:schemeClr val="accent1">
                  <a:lumMod val="10000"/>
                  <a:lumOff val="90000"/>
                </a:schemeClr>
              </a:solidFill>
              <a:latin typeface="+mj-ea"/>
              <a:ea typeface="+mj-ea"/>
              <a:cs typeface="+mn-ea"/>
              <a:sym typeface="+mn-lt"/>
            </a:endParaRPr>
          </a:p>
        </p:txBody>
      </p:sp>
      <p:sp>
        <p:nvSpPr>
          <p:cNvPr id="22" name="TextBox 48"/>
          <p:cNvSpPr txBox="1"/>
          <p:nvPr/>
        </p:nvSpPr>
        <p:spPr>
          <a:xfrm>
            <a:off x="3276599" y="1448178"/>
            <a:ext cx="2667000" cy="615315"/>
          </a:xfrm>
          <a:prstGeom prst="rect">
            <a:avLst/>
          </a:prstGeom>
          <a:noFill/>
        </p:spPr>
        <p:txBody>
          <a:bodyPr wrap="square" lIns="0" tIns="0" rIns="0" bIns="0" rtlCol="0">
            <a:spAutoFit/>
          </a:bodyPr>
          <a:lstStyle/>
          <a:p>
            <a:pPr defTabSz="685800"/>
            <a:r>
              <a:rPr lang="zh-CN" altLang="en-US" sz="4000" spc="600" dirty="0">
                <a:solidFill>
                  <a:schemeClr val="accent1">
                    <a:lumMod val="10000"/>
                    <a:lumOff val="90000"/>
                  </a:schemeClr>
                </a:solidFill>
                <a:latin typeface="+mn-ea"/>
                <a:cs typeface="+mn-ea"/>
                <a:sym typeface="+mn-lt"/>
              </a:rPr>
              <a:t>第八章</a:t>
            </a:r>
            <a:endParaRPr lang="en-US" altLang="zh-CN" sz="4000" spc="600" dirty="0">
              <a:solidFill>
                <a:schemeClr val="accent1">
                  <a:lumMod val="10000"/>
                  <a:lumOff val="90000"/>
                </a:schemeClr>
              </a:solidFill>
              <a:latin typeface="+mn-ea"/>
              <a:cs typeface="+mn-ea"/>
              <a:sym typeface="+mn-lt"/>
            </a:endParaRPr>
          </a:p>
        </p:txBody>
      </p:sp>
      <p:pic>
        <p:nvPicPr>
          <p:cNvPr id="4" name="图片 3"/>
          <p:cNvPicPr>
            <a:picLocks noChangeAspect="1"/>
          </p:cNvPicPr>
          <p:nvPr/>
        </p:nvPicPr>
        <p:blipFill>
          <a:blip r:embed="rId1"/>
          <a:stretch>
            <a:fillRect/>
          </a:stretch>
        </p:blipFill>
        <p:spPr>
          <a:xfrm flipH="1">
            <a:off x="670354" y="1428750"/>
            <a:ext cx="2149046" cy="2149046"/>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0400" y="3314700"/>
            <a:ext cx="1279463" cy="1276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53" presetClass="entr" presetSubtype="16"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fltVal val="0"/>
                                          </p:val>
                                        </p:tav>
                                        <p:tav tm="100000">
                                          <p:val>
                                            <p:strVal val="#ppt_w"/>
                                          </p:val>
                                        </p:tav>
                                      </p:tavLst>
                                    </p:anim>
                                    <p:anim calcmode="lin" valueType="num">
                                      <p:cBhvr>
                                        <p:cTn id="24" dur="500" fill="hold"/>
                                        <p:tgtEl>
                                          <p:spTgt spid="22"/>
                                        </p:tgtEl>
                                        <p:attrNameLst>
                                          <p:attrName>ppt_h</p:attrName>
                                        </p:attrNameLst>
                                      </p:cBhvr>
                                      <p:tavLst>
                                        <p:tav tm="0">
                                          <p:val>
                                            <p:fltVal val="0"/>
                                          </p:val>
                                        </p:tav>
                                        <p:tav tm="100000">
                                          <p:val>
                                            <p:strVal val="#ppt_h"/>
                                          </p:val>
                                        </p:tav>
                                      </p:tavLst>
                                    </p:anim>
                                    <p:animEffect transition="in" filter="fade">
                                      <p:cBhvr>
                                        <p:cTn id="25" dur="500"/>
                                        <p:tgtEl>
                                          <p:spTgt spid="22"/>
                                        </p:tgtEl>
                                      </p:cBhvr>
                                    </p:animEffect>
                                  </p:child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left)">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1"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62915"/>
            <a:ext cx="3422650" cy="28321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三、</a:t>
            </a:r>
            <a:r>
              <a:rPr lang="zh-CN" altLang="en-US" b="1" dirty="0">
                <a:sym typeface="+mn-ea"/>
              </a:rPr>
              <a:t>中国音乐剧的形成与发展</a:t>
            </a:r>
            <a:endParaRPr lang="zh-CN" altLang="en-US" b="1" dirty="0"/>
          </a:p>
        </p:txBody>
      </p:sp>
      <p:sp>
        <p:nvSpPr>
          <p:cNvPr id="28" name="矩形 27"/>
          <p:cNvSpPr/>
          <p:nvPr/>
        </p:nvSpPr>
        <p:spPr>
          <a:xfrm>
            <a:off x="152400" y="819150"/>
            <a:ext cx="2606675" cy="233045"/>
          </a:xfrm>
          <a:prstGeom prst="rect">
            <a:avLst/>
          </a:prstGeom>
          <a:noFill/>
          <a:ln w="6350" cap="flat" cmpd="sng" algn="ctr">
            <a:noFill/>
            <a:prstDash val="dash"/>
            <a:miter lim="800000"/>
          </a:ln>
        </p:spPr>
        <p:style>
          <a:lnRef idx="0">
            <a:schemeClr val="accent1"/>
          </a:lnRef>
          <a:fillRef idx="0">
            <a:srgbClr val="FFFFFF"/>
          </a:fillRef>
          <a:effectRef idx="0">
            <a:srgbClr val="FFFFFF"/>
          </a:effectRef>
          <a:fontRef idx="minor">
            <a:schemeClr val="tx1"/>
          </a:fontRef>
        </p:style>
        <p:txBody>
          <a:bodyPr rtlCol="0" anchor="ctr"/>
          <a:p>
            <a:pPr algn="ctr"/>
            <a:r>
              <a:rPr lang="zh-CN" altLang="en-US" sz="1600" b="1" dirty="0">
                <a:ln>
                  <a:noFill/>
                </a:ln>
                <a:solidFill>
                  <a:schemeClr val="accent2"/>
                </a:solidFill>
              </a:rPr>
              <a:t>（二）</a:t>
            </a:r>
            <a:r>
              <a:rPr lang="zh-CN" altLang="en-US" sz="1600" b="1" dirty="0">
                <a:ln>
                  <a:noFill/>
                </a:ln>
                <a:solidFill>
                  <a:schemeClr val="accent2"/>
                </a:solidFill>
                <a:sym typeface="+mn-ea"/>
              </a:rPr>
              <a:t>中国音乐剧的发展</a:t>
            </a:r>
            <a:endParaRPr lang="zh-CN" altLang="en-US" sz="1600" b="1" dirty="0">
              <a:ln>
                <a:noFill/>
              </a:ln>
              <a:solidFill>
                <a:schemeClr val="accent2"/>
              </a:solidFill>
              <a:sym typeface="+mn-ea"/>
            </a:endParaRPr>
          </a:p>
        </p:txBody>
      </p:sp>
      <p:sp>
        <p:nvSpPr>
          <p:cNvPr id="67" name="文本框 66"/>
          <p:cNvSpPr txBox="1"/>
          <p:nvPr/>
        </p:nvSpPr>
        <p:spPr>
          <a:xfrm>
            <a:off x="1041400" y="1276350"/>
            <a:ext cx="7531100" cy="521970"/>
          </a:xfrm>
          <a:prstGeom prst="rect">
            <a:avLst/>
          </a:prstGeom>
          <a:noFill/>
        </p:spPr>
        <p:txBody>
          <a:bodyPr wrap="square" rtlCol="0">
            <a:spAutoFit/>
          </a:bodyPr>
          <a:p>
            <a:r>
              <a:rPr lang="zh-CN" altLang="en-US" sz="1400">
                <a:solidFill>
                  <a:schemeClr val="accent2"/>
                </a:solidFill>
              </a:rPr>
              <a:t>1982 年，中央歌剧院在北京上演了由我国艺术家创作的音乐剧《现在的年轻人》。与此同时，上海歌剧院也上演了该院创作的音乐剧《风流年华》，这是最早的两部中国音乐剧。</a:t>
            </a:r>
            <a:endParaRPr lang="zh-CN" altLang="en-US" sz="1400">
              <a:solidFill>
                <a:schemeClr val="accent2"/>
              </a:solidFill>
            </a:endParaRPr>
          </a:p>
        </p:txBody>
      </p:sp>
      <p:sp>
        <p:nvSpPr>
          <p:cNvPr id="69" name="文本框 68"/>
          <p:cNvSpPr txBox="1"/>
          <p:nvPr/>
        </p:nvSpPr>
        <p:spPr>
          <a:xfrm>
            <a:off x="1041400" y="2114550"/>
            <a:ext cx="7607300" cy="471170"/>
          </a:xfrm>
          <a:prstGeom prst="rect">
            <a:avLst/>
          </a:prstGeom>
          <a:solidFill>
            <a:schemeClr val="accent2"/>
          </a:solidFill>
        </p:spPr>
        <p:txBody>
          <a:bodyPr wrap="square" rtlCol="0">
            <a:noAutofit/>
          </a:bodyPr>
          <a:p>
            <a:r>
              <a:rPr lang="zh-CN" altLang="en-US" sz="1400">
                <a:solidFill>
                  <a:schemeClr val="bg1"/>
                </a:solidFill>
                <a:sym typeface="+mn-ea"/>
              </a:rPr>
              <a:t>1987 年，中央歌剧院在北京分别上演了由美国音乐剧译成中文的剧目——《乐器推销员》和《异想天开》。受到观众、专家、传媒界的热烈欢迎和高度评价。</a:t>
            </a:r>
            <a:endParaRPr lang="zh-CN" altLang="en-US" sz="1400">
              <a:solidFill>
                <a:schemeClr val="bg1"/>
              </a:solidFill>
              <a:sym typeface="+mn-ea"/>
            </a:endParaRPr>
          </a:p>
        </p:txBody>
      </p:sp>
      <p:sp>
        <p:nvSpPr>
          <p:cNvPr id="70" name="文本框 69"/>
          <p:cNvSpPr txBox="1"/>
          <p:nvPr/>
        </p:nvSpPr>
        <p:spPr>
          <a:xfrm>
            <a:off x="1066165" y="2952750"/>
            <a:ext cx="7506335" cy="765175"/>
          </a:xfrm>
          <a:prstGeom prst="rect">
            <a:avLst/>
          </a:prstGeom>
          <a:noFill/>
        </p:spPr>
        <p:txBody>
          <a:bodyPr wrap="square" rtlCol="0">
            <a:noAutofit/>
          </a:bodyPr>
          <a:p>
            <a:r>
              <a:rPr lang="zh-CN" altLang="en-US" sz="1400">
                <a:solidFill>
                  <a:schemeClr val="accent2"/>
                </a:solidFill>
              </a:rPr>
              <a:t>美国音乐剧译成中文的另外一个作品《窈窕淑女》由上海戏剧学院于20 世纪 80 年代在中国上演。排演者按中国观众能够理解的方式改写了某些情节和剧词，其中包括使用上海地区的方言土语，上演时取得了绝佳的剧场效果。</a:t>
            </a:r>
            <a:endParaRPr lang="zh-CN" altLang="en-US" sz="1400">
              <a:solidFill>
                <a:schemeClr val="accent2"/>
              </a:solidFill>
            </a:endParaRPr>
          </a:p>
        </p:txBody>
      </p:sp>
      <p:sp>
        <p:nvSpPr>
          <p:cNvPr id="71" name="文本框 70"/>
          <p:cNvSpPr txBox="1"/>
          <p:nvPr/>
        </p:nvSpPr>
        <p:spPr>
          <a:xfrm>
            <a:off x="1105535" y="3867150"/>
            <a:ext cx="7466965" cy="934085"/>
          </a:xfrm>
          <a:prstGeom prst="rect">
            <a:avLst/>
          </a:prstGeom>
          <a:solidFill>
            <a:schemeClr val="accent2"/>
          </a:solidFill>
        </p:spPr>
        <p:txBody>
          <a:bodyPr wrap="square" rtlCol="0">
            <a:noAutofit/>
          </a:bodyPr>
          <a:p>
            <a:r>
              <a:rPr lang="zh-CN" altLang="en-US" sz="1400">
                <a:solidFill>
                  <a:schemeClr val="bg1"/>
                </a:solidFill>
              </a:rPr>
              <a:t>2002 年 1 月，中国戏剧学院表演系师生在北京上演了美国百老汇音乐剧经典剧目《西区故事》，引起了强烈的反响。这是一个中国音乐剧发展史上重要的事件，对我国艺术家了解国外音乐剧的历史与现状，促进中国音乐剧的创作、表演、理论研究的繁荣与发展产生了积极影响。</a:t>
            </a:r>
            <a:endParaRPr lang="zh-CN" altLang="en-US" sz="1400">
              <a:solidFill>
                <a:schemeClr val="bg1"/>
              </a:solidFill>
            </a:endParaRPr>
          </a:p>
        </p:txBody>
      </p:sp>
      <p:pic>
        <p:nvPicPr>
          <p:cNvPr id="73" name="图片 72" descr="饼图"/>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a:off x="381000" y="1352550"/>
            <a:ext cx="422910" cy="422910"/>
          </a:xfrm>
          <a:prstGeom prst="rect">
            <a:avLst/>
          </a:prstGeom>
        </p:spPr>
      </p:pic>
      <p:pic>
        <p:nvPicPr>
          <p:cNvPr id="74" name="图片 73" descr="饼图"/>
          <p:cNvPicPr>
            <a:picLocks noChangeAspect="1"/>
          </p:cNvPicPr>
          <p:nvPr/>
        </p:nvPicPr>
        <p:blipFill>
          <a:blip r:embed="rId1">
            <a:extLst>
              <a:ext uri="{96DAC541-7B7A-43D3-8B79-37D633B846F1}">
                <asvg:svgBlip xmlns:asvg="http://schemas.microsoft.com/office/drawing/2016/SVG/main" r:embed="rId3"/>
              </a:ext>
            </a:extLst>
          </a:blip>
          <a:stretch>
            <a:fillRect/>
          </a:stretch>
        </p:blipFill>
        <p:spPr>
          <a:xfrm>
            <a:off x="381000" y="2254885"/>
            <a:ext cx="422910" cy="422910"/>
          </a:xfrm>
          <a:prstGeom prst="rect">
            <a:avLst/>
          </a:prstGeom>
        </p:spPr>
      </p:pic>
      <p:pic>
        <p:nvPicPr>
          <p:cNvPr id="75" name="图片 74" descr="饼图"/>
          <p:cNvPicPr>
            <a:picLocks noChangeAspect="1"/>
          </p:cNvPicPr>
          <p:nvPr/>
        </p:nvPicPr>
        <p:blipFill>
          <a:blip r:embed="rId1">
            <a:extLst>
              <a:ext uri="{96DAC541-7B7A-43D3-8B79-37D633B846F1}">
                <asvg:svgBlip xmlns:asvg="http://schemas.microsoft.com/office/drawing/2016/SVG/main" r:embed="rId3"/>
              </a:ext>
            </a:extLst>
          </a:blip>
          <a:stretch>
            <a:fillRect/>
          </a:stretch>
        </p:blipFill>
        <p:spPr>
          <a:xfrm>
            <a:off x="381000" y="3105150"/>
            <a:ext cx="422910" cy="422910"/>
          </a:xfrm>
          <a:prstGeom prst="rect">
            <a:avLst/>
          </a:prstGeom>
        </p:spPr>
      </p:pic>
      <p:pic>
        <p:nvPicPr>
          <p:cNvPr id="76" name="图片 75" descr="饼图"/>
          <p:cNvPicPr>
            <a:picLocks noChangeAspect="1"/>
          </p:cNvPicPr>
          <p:nvPr/>
        </p:nvPicPr>
        <p:blipFill>
          <a:blip r:embed="rId1">
            <a:extLst>
              <a:ext uri="{96DAC541-7B7A-43D3-8B79-37D633B846F1}">
                <asvg:svgBlip xmlns:asvg="http://schemas.microsoft.com/office/drawing/2016/SVG/main" r:embed="rId3"/>
              </a:ext>
            </a:extLst>
          </a:blip>
          <a:stretch>
            <a:fillRect/>
          </a:stretch>
        </p:blipFill>
        <p:spPr>
          <a:xfrm>
            <a:off x="381000" y="4059555"/>
            <a:ext cx="422910" cy="4229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3"/>
          <p:cNvSpPr txBox="1"/>
          <p:nvPr/>
        </p:nvSpPr>
        <p:spPr>
          <a:xfrm>
            <a:off x="662305" y="1547495"/>
            <a:ext cx="4023360" cy="2399665"/>
          </a:xfrm>
          <a:prstGeom prst="rect">
            <a:avLst/>
          </a:prstGeom>
          <a:noFill/>
          <a:ln>
            <a:noFill/>
          </a:ln>
        </p:spPr>
        <p:txBody>
          <a:bodyPr wrap="square" rtlCol="0">
            <a:noAutofit/>
          </a:bodyPr>
          <a:lstStyle/>
          <a:p>
            <a:pPr>
              <a:lnSpc>
                <a:spcPct val="150000"/>
              </a:lnSpc>
            </a:pPr>
            <a:r>
              <a:rPr lang="en-US" altLang="zh-CN" sz="1600" dirty="0">
                <a:solidFill>
                  <a:srgbClr val="7D4922"/>
                </a:solidFill>
                <a:latin typeface="+mn-ea"/>
                <a:cs typeface="+mn-ea"/>
                <a:sym typeface="+mn-lt"/>
              </a:rPr>
              <a:t>       </a:t>
            </a:r>
            <a:r>
              <a:rPr lang="zh-CN" altLang="en-US" sz="1600" dirty="0">
                <a:solidFill>
                  <a:srgbClr val="7D4922"/>
                </a:solidFill>
                <a:latin typeface="+mn-ea"/>
                <a:cs typeface="+mn-ea"/>
                <a:sym typeface="+mn-lt"/>
              </a:rPr>
              <a:t>经过无数艺术家、翻译家、理论家等各界人士长达20年的共同努力，“音乐剧”这一极富生命力、艺术魅力的西方戏剧之花，已在中国的戏剧土壤里扎根，并在学习美国经典音乐剧的创作经验的基础上，在戏剧工作者的辛勤培育下，在中国观众的关注、呵护下茁壮成长。</a:t>
            </a:r>
            <a:endParaRPr lang="zh-CN" altLang="en-US" sz="1600" dirty="0">
              <a:solidFill>
                <a:srgbClr val="7D4922"/>
              </a:solidFill>
              <a:latin typeface="+mn-ea"/>
              <a:cs typeface="+mn-ea"/>
              <a:sym typeface="+mn-lt"/>
            </a:endParaRPr>
          </a:p>
        </p:txBody>
      </p:sp>
      <p:sp>
        <p:nvSpPr>
          <p:cNvPr id="10" name="矩形 9"/>
          <p:cNvSpPr/>
          <p:nvPr/>
        </p:nvSpPr>
        <p:spPr>
          <a:xfrm>
            <a:off x="381000" y="1276350"/>
            <a:ext cx="8406765" cy="3397250"/>
          </a:xfrm>
          <a:prstGeom prst="rect">
            <a:avLst/>
          </a:prstGeom>
          <a:noFill/>
          <a:ln w="28575"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30" y="515620"/>
            <a:ext cx="3215640" cy="2273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三、中国音乐剧的形成与发展</a:t>
            </a:r>
            <a:endParaRPr lang="zh-CN" altLang="en-US" b="1" dirty="0"/>
          </a:p>
        </p:txBody>
      </p:sp>
      <p:pic>
        <p:nvPicPr>
          <p:cNvPr id="3" name="图片 2"/>
          <p:cNvPicPr>
            <a:picLocks noChangeAspect="1"/>
          </p:cNvPicPr>
          <p:nvPr/>
        </p:nvPicPr>
        <p:blipFill>
          <a:blip r:embed="rId1"/>
          <a:stretch>
            <a:fillRect/>
          </a:stretch>
        </p:blipFill>
        <p:spPr>
          <a:xfrm>
            <a:off x="4876800" y="1581150"/>
            <a:ext cx="3829685" cy="25533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solidFill>
                  <a:schemeClr val="bg1"/>
                </a:solidFill>
                <a:latin typeface="+mj-ea"/>
                <a:ea typeface="+mj-ea"/>
                <a:cs typeface="+mn-ea"/>
                <a:sym typeface="+mn-lt"/>
              </a:rPr>
              <a:t>音乐剧鉴赏与分析</a:t>
            </a:r>
            <a:endParaRPr lang="zh-CN" altLang="en-US" b="1" dirty="0">
              <a:solidFill>
                <a:schemeClr val="bg1"/>
              </a:solidFill>
              <a:latin typeface="+mj-ea"/>
              <a:ea typeface="+mj-ea"/>
              <a:cs typeface="+mn-ea"/>
              <a:sym typeface="+mn-lt"/>
            </a:endParaRPr>
          </a:p>
        </p:txBody>
      </p:sp>
      <p:sp>
        <p:nvSpPr>
          <p:cNvPr id="13" name="文本框 12"/>
          <p:cNvSpPr txBox="1"/>
          <p:nvPr/>
        </p:nvSpPr>
        <p:spPr>
          <a:xfrm>
            <a:off x="457200" y="895350"/>
            <a:ext cx="1244600" cy="304800"/>
          </a:xfrm>
          <a:prstGeom prst="rect">
            <a:avLst/>
          </a:prstGeom>
          <a:noFill/>
        </p:spPr>
        <p:txBody>
          <a:bodyPr wrap="square" rtlCol="0">
            <a:noAutofit/>
          </a:bodyPr>
          <a:p>
            <a:r>
              <a:rPr lang="zh-CN" altLang="en-US" sz="2000" b="1">
                <a:solidFill>
                  <a:srgbClr val="7D4922"/>
                </a:solidFill>
              </a:rPr>
              <a:t>一、《猫》</a:t>
            </a:r>
            <a:endParaRPr lang="zh-CN" altLang="en-US" sz="2000" b="1">
              <a:solidFill>
                <a:srgbClr val="7D4922"/>
              </a:solidFill>
            </a:endParaRPr>
          </a:p>
        </p:txBody>
      </p:sp>
      <p:sp>
        <p:nvSpPr>
          <p:cNvPr id="14" name="文本框 13"/>
          <p:cNvSpPr txBox="1"/>
          <p:nvPr/>
        </p:nvSpPr>
        <p:spPr>
          <a:xfrm>
            <a:off x="473710" y="1276350"/>
            <a:ext cx="8365490" cy="3538855"/>
          </a:xfrm>
          <a:prstGeom prst="rect">
            <a:avLst/>
          </a:prstGeom>
          <a:noFill/>
        </p:spPr>
        <p:txBody>
          <a:bodyPr wrap="square" rtlCol="0">
            <a:noAutofit/>
          </a:bodyPr>
          <a:p>
            <a:pPr>
              <a:lnSpc>
                <a:spcPct val="110000"/>
              </a:lnSpc>
              <a:spcBef>
                <a:spcPts val="0"/>
              </a:spcBef>
              <a:spcAft>
                <a:spcPts val="0"/>
              </a:spcAft>
            </a:pPr>
            <a:r>
              <a:rPr lang="en-US" altLang="zh-CN" sz="1400">
                <a:solidFill>
                  <a:srgbClr val="7D4922"/>
                </a:solidFill>
              </a:rPr>
              <a:t>         </a:t>
            </a:r>
            <a:r>
              <a:rPr lang="zh-CN" altLang="en-US" sz="1400">
                <a:solidFill>
                  <a:srgbClr val="7D4922"/>
                </a:solidFill>
              </a:rPr>
              <a:t>作曲家安德鲁·劳埃德·韦伯于 1948 年出生于伦敦一个音乐世家，其父亲是皇家音乐学院教授，母亲是钢琴教师，从小的音乐熏陶加之很早就显露的音乐才华，为他成为当代最伟大的音乐剧作曲家奠定了坚实的基础。他是英国的音乐剧作曲大师，有“当代音乐剧之父”的美誉。喜爱音乐剧的观众都知道韦伯的名字，他的名字似乎已与音乐剧连为一体。在当今世界音乐剧舞台上四大名剧中的两部作品《猫》《剧院魅影》就是韦伯的杰作。因此，可以肯定地说韦伯是当之无愧的当代音乐剧界的泰斗。他的主要作品有《艾维塔》《猫》《剧院魅影》《万世巨星》《星光列车》《日落大道》等。其多部音乐剧曾获得百老汇托尼奖、金球奖、奥斯卡奖等。二幕音乐剧《猫》由韦伯根据英国著名诗人托马斯·斯托姆·艾略特的诗集《擅长装扮的老猫经》改编而成。这部作品于 1981 年首演于伦敦西区的新伦敦剧院，一炮走红，并凭难以打破的票房纪录在一段时间内成为英国有史以来最成功、连续公演最久的音乐剧（后被《悲惨世界》《剧院魅影》打破）。1982 年《猫》登陆百老汇，再度获得巨大成功。它随后在世界各地推出 40 个版本，在全球 150 多个城市上演，拥有 6500 万观众，取得超过 20 亿美元的票房收入。到 2000 年夏天音乐剧《猫》停演，它打破了百老汇连续公演最久而且次数最多的纪录。至今《猫》被翻译成 20 多种语言，在全球 30 多个国家演出，一度成为伦敦西区和美国百老汇的演出档期最长寿的音乐剧。四大名剧之一的《猫》已成为历史上最成功的音乐剧之一，曾获得 7 项托尼奖，包括最佳歌剧奖，剧中《回忆》一曲则成为现代音乐中的经典，它的演唱者歌手芭芭拉·史翠珊、拜瑞·曼塔洛和茱迪·柯林丝成为享誉全球的明星。</a:t>
            </a:r>
            <a:endParaRPr lang="zh-CN" altLang="en-US" sz="1400">
              <a:solidFill>
                <a:srgbClr val="7D4922"/>
              </a:solidFill>
            </a:endParaRPr>
          </a:p>
          <a:p>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257810" y="844550"/>
            <a:ext cx="8666480" cy="405892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zh-CN" altLang="en-US" sz="1200" dirty="0">
                <a:solidFill>
                  <a:srgbClr val="7D4922"/>
                </a:solidFill>
                <a:latin typeface="+mn-ea"/>
                <a:cs typeface="+mn-ea"/>
                <a:sym typeface="+mn-lt"/>
              </a:rPr>
              <a:t>《猫》的剧情很简单，杰里克猫族每年都要举行一次部落舞会，挑选一只猫上天堂，获得重生。这天，大家等待着杰里克猫族的领袖猫到来。领袖猫终于来了，于是所有的猫都粉墨登场，尽情地表现自己。他们中有“年轻天真的白猫”维克多利亚、“老刚比猫”珍尼安尼朵茨、“爱开玩笑的猫”蒙哥杰瑞和兰普利第泽、“邪恶猫”麦克维第。“大力士猫”巴斯朵夫·约翰、“剧院猫”嘎斯、“铁路猫”斯金伯·申克斯等，一只只不同性格、不同外貌的猫载歌载舞，展现了一场场精彩的表演……最后登场的是当年风采照人而如今邋遢肮脏的“魅力猫”格瑞泽贝拉。她步履蹒跚，艰难地上场，外表憔悴，开始大家都拒绝她、避开她，她在痛苦悲伤的情绪下深情地唱出了《回忆》。这首歌打</a:t>
            </a:r>
            <a:endParaRPr lang="zh-CN" altLang="en-US" sz="1200" dirty="0">
              <a:solidFill>
                <a:srgbClr val="7D4922"/>
              </a:solidFill>
              <a:latin typeface="+mn-ea"/>
              <a:cs typeface="+mn-ea"/>
              <a:sym typeface="+mn-lt"/>
            </a:endParaRPr>
          </a:p>
          <a:p>
            <a:pPr algn="l">
              <a:lnSpc>
                <a:spcPct val="150000"/>
              </a:lnSpc>
            </a:pPr>
            <a:r>
              <a:rPr lang="zh-CN" altLang="en-US" sz="1200" dirty="0">
                <a:solidFill>
                  <a:srgbClr val="7D4922"/>
                </a:solidFill>
                <a:latin typeface="+mn-ea"/>
                <a:cs typeface="+mn-ea"/>
                <a:sym typeface="+mn-lt"/>
              </a:rPr>
              <a:t>动了所有的猫，大家一致推选她升入天堂。全剧结束。《猫》自诞</a:t>
            </a:r>
            <a:endParaRPr lang="zh-CN" altLang="en-US" sz="1200" dirty="0">
              <a:solidFill>
                <a:srgbClr val="7D4922"/>
              </a:solidFill>
              <a:latin typeface="+mn-ea"/>
              <a:cs typeface="+mn-ea"/>
              <a:sym typeface="+mn-lt"/>
            </a:endParaRPr>
          </a:p>
          <a:p>
            <a:pPr algn="l">
              <a:lnSpc>
                <a:spcPct val="150000"/>
              </a:lnSpc>
            </a:pPr>
            <a:r>
              <a:rPr lang="zh-CN" altLang="en-US" sz="1200" dirty="0">
                <a:solidFill>
                  <a:srgbClr val="7D4922"/>
                </a:solidFill>
                <a:latin typeface="+mn-ea"/>
                <a:cs typeface="+mn-ea"/>
                <a:sym typeface="+mn-lt"/>
              </a:rPr>
              <a:t>生以来，《回忆》这首单曲就开始闻名四海，那如歌如泣的旋律一</a:t>
            </a:r>
            <a:endParaRPr lang="zh-CN" altLang="en-US" sz="1200" dirty="0">
              <a:solidFill>
                <a:srgbClr val="7D4922"/>
              </a:solidFill>
              <a:latin typeface="+mn-ea"/>
              <a:cs typeface="+mn-ea"/>
              <a:sym typeface="+mn-lt"/>
            </a:endParaRPr>
          </a:p>
          <a:p>
            <a:pPr algn="l">
              <a:lnSpc>
                <a:spcPct val="150000"/>
              </a:lnSpc>
            </a:pPr>
            <a:r>
              <a:rPr lang="zh-CN" altLang="en-US" sz="1200" dirty="0">
                <a:solidFill>
                  <a:srgbClr val="7D4922"/>
                </a:solidFill>
                <a:latin typeface="+mn-ea"/>
                <a:cs typeface="+mn-ea"/>
                <a:sym typeface="+mn-lt"/>
              </a:rPr>
              <a:t>下就能抓住人们的心。甚至有些人说这首歌曲的知名度要远远高于</a:t>
            </a:r>
            <a:endParaRPr lang="zh-CN" altLang="en-US" sz="1200" dirty="0">
              <a:solidFill>
                <a:srgbClr val="7D4922"/>
              </a:solidFill>
              <a:latin typeface="+mn-ea"/>
              <a:cs typeface="+mn-ea"/>
              <a:sym typeface="+mn-lt"/>
            </a:endParaRPr>
          </a:p>
          <a:p>
            <a:pPr algn="l">
              <a:lnSpc>
                <a:spcPct val="150000"/>
              </a:lnSpc>
            </a:pPr>
            <a:r>
              <a:rPr lang="zh-CN" altLang="en-US" sz="1200" dirty="0">
                <a:solidFill>
                  <a:srgbClr val="7D4922"/>
                </a:solidFill>
                <a:latin typeface="+mn-ea"/>
                <a:cs typeface="+mn-ea"/>
                <a:sym typeface="+mn-lt"/>
              </a:rPr>
              <a:t>歌剧《猫》本身，不少人听了《回忆》之后才知道了音乐剧《猫》</a:t>
            </a:r>
            <a:endParaRPr lang="zh-CN" altLang="en-US" sz="1200" dirty="0">
              <a:solidFill>
                <a:srgbClr val="7D4922"/>
              </a:solidFill>
              <a:latin typeface="+mn-ea"/>
              <a:cs typeface="+mn-ea"/>
              <a:sym typeface="+mn-lt"/>
            </a:endParaRPr>
          </a:p>
          <a:p>
            <a:pPr algn="l">
              <a:lnSpc>
                <a:spcPct val="150000"/>
              </a:lnSpc>
            </a:pPr>
            <a:r>
              <a:rPr lang="zh-CN" altLang="en-US" sz="1200" dirty="0">
                <a:solidFill>
                  <a:srgbClr val="7D4922"/>
                </a:solidFill>
                <a:latin typeface="+mn-ea"/>
                <a:cs typeface="+mn-ea"/>
                <a:sym typeface="+mn-lt"/>
              </a:rPr>
              <a:t>。至今已有 250 位艺术家录制了《回忆》，其中既有流行歌星也有</a:t>
            </a:r>
            <a:endParaRPr lang="zh-CN" altLang="en-US" sz="1200" dirty="0">
              <a:solidFill>
                <a:srgbClr val="7D4922"/>
              </a:solidFill>
              <a:latin typeface="+mn-ea"/>
              <a:cs typeface="+mn-ea"/>
              <a:sym typeface="+mn-lt"/>
            </a:endParaRPr>
          </a:p>
          <a:p>
            <a:pPr algn="l">
              <a:lnSpc>
                <a:spcPct val="150000"/>
              </a:lnSpc>
            </a:pPr>
            <a:r>
              <a:rPr lang="zh-CN" altLang="en-US" sz="1200" dirty="0">
                <a:solidFill>
                  <a:srgbClr val="7D4922"/>
                </a:solidFill>
                <a:latin typeface="+mn-ea"/>
                <a:cs typeface="+mn-ea"/>
                <a:sym typeface="+mn-lt"/>
              </a:rPr>
              <a:t>古典明星。英国舞台剧演员依莲·佩姬在剧中扮演了“格瑞泽贝拉猫</a:t>
            </a:r>
            <a:endParaRPr lang="zh-CN" altLang="en-US" sz="1200" dirty="0">
              <a:solidFill>
                <a:srgbClr val="7D4922"/>
              </a:solidFill>
              <a:latin typeface="+mn-ea"/>
              <a:cs typeface="+mn-ea"/>
              <a:sym typeface="+mn-lt"/>
            </a:endParaRPr>
          </a:p>
          <a:p>
            <a:pPr algn="l">
              <a:lnSpc>
                <a:spcPct val="150000"/>
              </a:lnSpc>
            </a:pPr>
            <a:r>
              <a:rPr lang="zh-CN" altLang="en-US" sz="1200" dirty="0">
                <a:solidFill>
                  <a:srgbClr val="7D4922"/>
                </a:solidFill>
                <a:latin typeface="+mn-ea"/>
                <a:cs typeface="+mn-ea"/>
                <a:sym typeface="+mn-lt"/>
              </a:rPr>
              <a:t>”，她被认为是音乐剧舞台上的第一位夫人，这首动人心魄的歌曲</a:t>
            </a:r>
            <a:endParaRPr lang="zh-CN" altLang="en-US" sz="1200" dirty="0">
              <a:solidFill>
                <a:srgbClr val="7D4922"/>
              </a:solidFill>
              <a:latin typeface="+mn-ea"/>
              <a:cs typeface="+mn-ea"/>
              <a:sym typeface="+mn-lt"/>
            </a:endParaRPr>
          </a:p>
          <a:p>
            <a:pPr algn="l">
              <a:lnSpc>
                <a:spcPct val="150000"/>
              </a:lnSpc>
            </a:pPr>
            <a:r>
              <a:rPr lang="zh-CN" altLang="en-US" sz="1200" dirty="0">
                <a:solidFill>
                  <a:srgbClr val="7D4922"/>
                </a:solidFill>
                <a:latin typeface="+mn-ea"/>
                <a:cs typeface="+mn-ea"/>
                <a:sym typeface="+mn-lt"/>
              </a:rPr>
              <a:t>原唱就是这位“第一夫人”的精彩表演。 </a:t>
            </a:r>
            <a:endParaRPr lang="zh-CN" altLang="en-US" sz="12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t>剧情</a:t>
            </a:r>
            <a:r>
              <a:rPr lang="zh-CN" altLang="en-US" b="1" dirty="0"/>
              <a:t>介绍</a:t>
            </a:r>
            <a:endParaRPr lang="zh-CN" altLang="en-US" b="1" dirty="0"/>
          </a:p>
        </p:txBody>
      </p:sp>
      <p:pic>
        <p:nvPicPr>
          <p:cNvPr id="3" name="IM 4998"/>
          <p:cNvPicPr/>
          <p:nvPr/>
        </p:nvPicPr>
        <p:blipFill>
          <a:blip r:embed="rId1"/>
          <a:stretch>
            <a:fillRect/>
          </a:stretch>
        </p:blipFill>
        <p:spPr>
          <a:xfrm>
            <a:off x="4914900" y="2419350"/>
            <a:ext cx="3929380" cy="2197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唱段欣赏：</a:t>
            </a:r>
            <a:endParaRPr lang="zh-CN" altLang="en-US" b="1" dirty="0"/>
          </a:p>
        </p:txBody>
      </p:sp>
      <p:pic>
        <p:nvPicPr>
          <p:cNvPr id="19" name="图片 18"/>
          <p:cNvPicPr>
            <a:picLocks noChangeAspect="1"/>
          </p:cNvPicPr>
          <p:nvPr/>
        </p:nvPicPr>
        <p:blipFill>
          <a:blip r:embed="rId1"/>
          <a:srcRect b="6141"/>
          <a:stretch>
            <a:fillRect/>
          </a:stretch>
        </p:blipFill>
        <p:spPr>
          <a:xfrm>
            <a:off x="685800" y="895350"/>
            <a:ext cx="3536315" cy="3581400"/>
          </a:xfrm>
          <a:prstGeom prst="rect">
            <a:avLst/>
          </a:prstGeom>
        </p:spPr>
      </p:pic>
      <p:pic>
        <p:nvPicPr>
          <p:cNvPr id="20" name="图片 19"/>
          <p:cNvPicPr>
            <a:picLocks noChangeAspect="1"/>
          </p:cNvPicPr>
          <p:nvPr/>
        </p:nvPicPr>
        <p:blipFill>
          <a:blip r:embed="rId2"/>
          <a:stretch>
            <a:fillRect/>
          </a:stretch>
        </p:blipFill>
        <p:spPr>
          <a:xfrm>
            <a:off x="4863465" y="1308735"/>
            <a:ext cx="3252470" cy="1590675"/>
          </a:xfrm>
          <a:prstGeom prst="rect">
            <a:avLst/>
          </a:prstGeom>
        </p:spPr>
      </p:pic>
      <p:pic>
        <p:nvPicPr>
          <p:cNvPr id="22" name="图片 21"/>
          <p:cNvPicPr>
            <a:picLocks noChangeAspect="1"/>
          </p:cNvPicPr>
          <p:nvPr/>
        </p:nvPicPr>
        <p:blipFill>
          <a:blip r:embed="rId3"/>
          <a:stretch>
            <a:fillRect/>
          </a:stretch>
        </p:blipFill>
        <p:spPr>
          <a:xfrm>
            <a:off x="5086985" y="2952750"/>
            <a:ext cx="3138170" cy="953135"/>
          </a:xfrm>
          <a:prstGeom prst="rect">
            <a:avLst/>
          </a:prstGeom>
        </p:spPr>
      </p:pic>
      <p:sp>
        <p:nvSpPr>
          <p:cNvPr id="23" name="矩形 22"/>
          <p:cNvSpPr/>
          <p:nvPr/>
        </p:nvSpPr>
        <p:spPr>
          <a:xfrm>
            <a:off x="45724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4" name="直接连接符 23"/>
          <p:cNvCxnSpPr/>
          <p:nvPr/>
        </p:nvCxnSpPr>
        <p:spPr>
          <a:xfrm>
            <a:off x="4648200" y="895353"/>
            <a:ext cx="0" cy="3966289"/>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solidFill>
                  <a:schemeClr val="bg1"/>
                </a:solidFill>
                <a:latin typeface="+mj-ea"/>
                <a:ea typeface="+mj-ea"/>
                <a:cs typeface="+mn-ea"/>
                <a:sym typeface="+mn-lt"/>
              </a:rPr>
              <a:t>音乐剧鉴赏与分析</a:t>
            </a:r>
            <a:endParaRPr lang="zh-CN" altLang="en-US" b="1" dirty="0">
              <a:solidFill>
                <a:schemeClr val="bg1"/>
              </a:solidFill>
              <a:latin typeface="+mj-ea"/>
              <a:ea typeface="+mj-ea"/>
              <a:cs typeface="+mn-ea"/>
              <a:sym typeface="+mn-lt"/>
            </a:endParaRPr>
          </a:p>
        </p:txBody>
      </p:sp>
      <p:sp>
        <p:nvSpPr>
          <p:cNvPr id="13" name="文本框 12"/>
          <p:cNvSpPr txBox="1"/>
          <p:nvPr/>
        </p:nvSpPr>
        <p:spPr>
          <a:xfrm>
            <a:off x="419100" y="895350"/>
            <a:ext cx="2107565" cy="348615"/>
          </a:xfrm>
          <a:prstGeom prst="rect">
            <a:avLst/>
          </a:prstGeom>
          <a:noFill/>
        </p:spPr>
        <p:txBody>
          <a:bodyPr wrap="square" rtlCol="0">
            <a:noAutofit/>
          </a:bodyPr>
          <a:p>
            <a:r>
              <a:rPr lang="zh-CN" altLang="en-US" sz="2000" b="1">
                <a:solidFill>
                  <a:srgbClr val="7D4922"/>
                </a:solidFill>
                <a:sym typeface="+mn-ea"/>
              </a:rPr>
              <a:t>二、《剧院魅影》</a:t>
            </a:r>
            <a:endParaRPr lang="zh-CN" altLang="en-US" sz="2000" b="1">
              <a:solidFill>
                <a:srgbClr val="7D4922"/>
              </a:solidFill>
            </a:endParaRPr>
          </a:p>
          <a:p>
            <a:endParaRPr lang="zh-CN" altLang="en-US" sz="2000" b="1">
              <a:solidFill>
                <a:srgbClr val="7D4922"/>
              </a:solidFill>
            </a:endParaRPr>
          </a:p>
        </p:txBody>
      </p:sp>
      <p:sp>
        <p:nvSpPr>
          <p:cNvPr id="14" name="文本框 13"/>
          <p:cNvSpPr txBox="1"/>
          <p:nvPr/>
        </p:nvSpPr>
        <p:spPr>
          <a:xfrm>
            <a:off x="533400" y="1369695"/>
            <a:ext cx="8204200" cy="3043555"/>
          </a:xfrm>
          <a:prstGeom prst="rect">
            <a:avLst/>
          </a:prstGeom>
          <a:noFill/>
          <a:ln w="28575" cmpd="sng">
            <a:solidFill>
              <a:srgbClr val="7D4922"/>
            </a:solidFill>
            <a:prstDash val="solid"/>
          </a:ln>
        </p:spPr>
        <p:txBody>
          <a:bodyPr wrap="square" rtlCol="0">
            <a:noAutofit/>
          </a:bodyPr>
          <a:p>
            <a:pPr>
              <a:lnSpc>
                <a:spcPct val="110000"/>
              </a:lnSpc>
              <a:spcBef>
                <a:spcPts val="0"/>
              </a:spcBef>
              <a:spcAft>
                <a:spcPts val="0"/>
              </a:spcAft>
            </a:pPr>
            <a:r>
              <a:rPr lang="zh-CN" altLang="en-US" sz="1400">
                <a:solidFill>
                  <a:srgbClr val="7D4922"/>
                </a:solidFill>
              </a:rPr>
              <a:t>“20 世纪最成功剧目”《剧院魅影》（The Phantom of the Opera，又称《歌剧魅影》《歌剧院幽灵》），由安德鲁·劳埃德·韦伯作曲，其制作人是卡麦隆·麦金托什。《剧院魅影》是韦伯作曲的一部百老汇音乐</a:t>
            </a:r>
            <a:endParaRPr lang="zh-CN" altLang="en-US" sz="1400">
              <a:solidFill>
                <a:srgbClr val="7D4922"/>
              </a:solidFill>
            </a:endParaRPr>
          </a:p>
          <a:p>
            <a:pPr>
              <a:lnSpc>
                <a:spcPct val="110000"/>
              </a:lnSpc>
              <a:spcBef>
                <a:spcPts val="0"/>
              </a:spcBef>
              <a:spcAft>
                <a:spcPts val="0"/>
              </a:spcAft>
            </a:pPr>
            <a:r>
              <a:rPr lang="zh-CN" altLang="en-US" sz="1400">
                <a:solidFill>
                  <a:srgbClr val="7D4922"/>
                </a:solidFill>
              </a:rPr>
              <a:t>剧，1986 年在伦敦的首演由麦克尔·克劳福德和莎拉·布莱曼担任男、女主角，至今在全球已有 16 个制</a:t>
            </a:r>
            <a:endParaRPr lang="zh-CN" altLang="en-US" sz="1400">
              <a:solidFill>
                <a:srgbClr val="7D4922"/>
              </a:solidFill>
            </a:endParaRPr>
          </a:p>
          <a:p>
            <a:pPr>
              <a:lnSpc>
                <a:spcPct val="110000"/>
              </a:lnSpc>
              <a:spcBef>
                <a:spcPts val="0"/>
              </a:spcBef>
              <a:spcAft>
                <a:spcPts val="0"/>
              </a:spcAft>
            </a:pPr>
            <a:r>
              <a:rPr lang="zh-CN" altLang="en-US" sz="1400">
                <a:solidFill>
                  <a:srgbClr val="7D4922"/>
                </a:solidFill>
              </a:rPr>
              <a:t>作版本。剧中精彩的音乐、抒情的歌词、小歌剧般的歌声、惊险的剧情、恐怖的氛围，充满悬念和紧张</a:t>
            </a:r>
            <a:endParaRPr lang="zh-CN" altLang="en-US" sz="1400">
              <a:solidFill>
                <a:srgbClr val="7D4922"/>
              </a:solidFill>
            </a:endParaRPr>
          </a:p>
          <a:p>
            <a:pPr>
              <a:lnSpc>
                <a:spcPct val="110000"/>
              </a:lnSpc>
              <a:spcBef>
                <a:spcPts val="0"/>
              </a:spcBef>
              <a:spcAft>
                <a:spcPts val="0"/>
              </a:spcAft>
            </a:pPr>
            <a:r>
              <a:rPr lang="zh-CN" altLang="en-US" sz="1400">
                <a:solidFill>
                  <a:srgbClr val="7D4922"/>
                </a:solidFill>
              </a:rPr>
              <a:t>感，令人叹为观止的布景，使该剧无论从哪方面都达到了巨作的标准，成为音乐剧中永恒的佳作。</a:t>
            </a:r>
            <a:endParaRPr lang="zh-CN" altLang="en-US" sz="1400">
              <a:solidFill>
                <a:srgbClr val="7D4922"/>
              </a:solidFill>
            </a:endParaRPr>
          </a:p>
          <a:p>
            <a:pPr>
              <a:lnSpc>
                <a:spcPct val="110000"/>
              </a:lnSpc>
              <a:spcBef>
                <a:spcPts val="0"/>
              </a:spcBef>
              <a:spcAft>
                <a:spcPts val="0"/>
              </a:spcAft>
            </a:pPr>
            <a:r>
              <a:rPr lang="zh-CN" altLang="en-US" sz="1400">
                <a:solidFill>
                  <a:srgbClr val="7D4922"/>
                </a:solidFill>
              </a:rPr>
              <a:t>《剧院魅影》是韦伯根据法国著名侦探、悬念小说家斯通·勒鲁最为脍炙人口的同名小说改编而成的一部音乐剧，它以神秘、悬疑、惊险、富有想象力的剧情和豪华、梦幻般的舞美艺术吸引着成千上万的观众。《剧院魅影》可以说是一部折射着后现代魅力的剧作，它既保留了原作的风格又使之更适合舞台演出，提升了作品的可观性，此外巧妙的戏中戏令观众徘徊于现实与虚幻之间。《剧院魅影》故事情节曲折紧张、恐怖惊险，舞台装置空前华丽复杂。该剧为音乐剧开创了一个新风格和新样式——接近于大歌剧的场面效果。它全方位的剧场魅力令千百万观众为之疯狂，非常具有观赏价值。图 8-2 为《剧院魅影》剧照。</a:t>
            </a:r>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228600" y="844550"/>
            <a:ext cx="4624070" cy="405892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zh-CN" altLang="en-US" sz="1200" dirty="0">
                <a:solidFill>
                  <a:srgbClr val="7D4922"/>
                </a:solidFill>
                <a:latin typeface="+mn-ea"/>
                <a:cs typeface="+mn-ea"/>
                <a:sym typeface="+mn-lt"/>
              </a:rPr>
              <a:t>《剧院魅影》讲述了一段凄美而浪漫的爱情故事。剧情将幽灵、拉乌尔这两个男人与克里斯汀（一个女人）之间美、真诚而又略带伤感的故事，以及主人翁充满幻想与复杂矛盾的心理状态完美地表现出来。情节一开始是一场拍卖会，其中一只八音盒使老年的拉乌尔回到了过去：当时年轻的他是歌剧院的出资人，新到的女歌剧演员克里斯汀与他相爱。一个神秘的声音将克里斯汀带到剧院下面地</a:t>
            </a:r>
            <a:endParaRPr lang="zh-CN" altLang="en-US" sz="1200" dirty="0">
              <a:solidFill>
                <a:srgbClr val="7D4922"/>
              </a:solidFill>
              <a:latin typeface="+mn-ea"/>
              <a:cs typeface="+mn-ea"/>
              <a:sym typeface="+mn-lt"/>
            </a:endParaRPr>
          </a:p>
          <a:p>
            <a:pPr algn="l">
              <a:lnSpc>
                <a:spcPct val="150000"/>
              </a:lnSpc>
            </a:pPr>
            <a:r>
              <a:rPr lang="zh-CN" altLang="en-US" sz="1200" dirty="0">
                <a:solidFill>
                  <a:srgbClr val="7D4922"/>
                </a:solidFill>
                <a:latin typeface="+mn-ea"/>
                <a:cs typeface="+mn-ea"/>
                <a:sym typeface="+mn-lt"/>
              </a:rPr>
              <a:t>下湖的幽灵巢穴，幽灵爱上了她，他开始教她音乐，并为了让剧院使用克里斯汀上演主角，他甚至用恐怖的手段来达到目的。但当幽灵发现拉乌尔和克里斯汀相爱时，他试图阻止这一切，当他失败时，在最后演出后，他劫持了克里斯汀，但拉乌尔紧紧追赶到地下湖，幽灵擒获了拉乌尔，用他的生命来要挟克里斯汀，但克里斯汀勇敢地面对幽灵提出的可怕选择……幽灵终于绝望了，放他俩离去，自己却柔声地对着八音盒唱起了歌，八音盒开始神奇地转动起来……最后当人们追来时，幽灵已经消失，只在座位上留下了一个白色的面具。</a:t>
            </a:r>
            <a:endParaRPr lang="zh-CN" altLang="en-US" sz="12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t>剧情</a:t>
            </a:r>
            <a:r>
              <a:rPr lang="zh-CN" altLang="en-US" b="1" dirty="0"/>
              <a:t>介绍</a:t>
            </a:r>
            <a:endParaRPr lang="zh-CN" altLang="en-US" b="1" dirty="0"/>
          </a:p>
        </p:txBody>
      </p:sp>
      <p:pic>
        <p:nvPicPr>
          <p:cNvPr id="5034" name="IM 5034"/>
          <p:cNvPicPr/>
          <p:nvPr/>
        </p:nvPicPr>
        <p:blipFill>
          <a:blip r:embed="rId1"/>
          <a:stretch>
            <a:fillRect/>
          </a:stretch>
        </p:blipFill>
        <p:spPr>
          <a:xfrm>
            <a:off x="5068570" y="1537335"/>
            <a:ext cx="3669030" cy="24885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曲谱</a:t>
            </a:r>
            <a:endParaRPr lang="zh-CN" altLang="en-US" b="1" dirty="0"/>
          </a:p>
        </p:txBody>
      </p:sp>
      <p:cxnSp>
        <p:nvCxnSpPr>
          <p:cNvPr id="5" name="直接连接符 4"/>
          <p:cNvCxnSpPr/>
          <p:nvPr/>
        </p:nvCxnSpPr>
        <p:spPr>
          <a:xfrm>
            <a:off x="4876800" y="895353"/>
            <a:ext cx="0" cy="3966289"/>
          </a:xfrm>
          <a:prstGeom prst="line">
            <a:avLst/>
          </a:prstGeom>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1"/>
          <a:srcRect l="954" b="36925"/>
          <a:stretch>
            <a:fillRect/>
          </a:stretch>
        </p:blipFill>
        <p:spPr>
          <a:xfrm>
            <a:off x="476250" y="1581150"/>
            <a:ext cx="4244340" cy="2564765"/>
          </a:xfrm>
          <a:prstGeom prst="rect">
            <a:avLst/>
          </a:prstGeom>
        </p:spPr>
      </p:pic>
      <p:pic>
        <p:nvPicPr>
          <p:cNvPr id="4" name="图片 3"/>
          <p:cNvPicPr>
            <a:picLocks noChangeAspect="1"/>
          </p:cNvPicPr>
          <p:nvPr/>
        </p:nvPicPr>
        <p:blipFill>
          <a:blip r:embed="rId2"/>
          <a:stretch>
            <a:fillRect/>
          </a:stretch>
        </p:blipFill>
        <p:spPr>
          <a:xfrm>
            <a:off x="5181600" y="3009900"/>
            <a:ext cx="3087370" cy="929640"/>
          </a:xfrm>
          <a:prstGeom prst="rect">
            <a:avLst/>
          </a:prstGeom>
        </p:spPr>
      </p:pic>
      <p:pic>
        <p:nvPicPr>
          <p:cNvPr id="7" name="图片 6"/>
          <p:cNvPicPr>
            <a:picLocks noChangeAspect="1"/>
          </p:cNvPicPr>
          <p:nvPr/>
        </p:nvPicPr>
        <p:blipFill>
          <a:blip r:embed="rId3"/>
          <a:stretch>
            <a:fillRect/>
          </a:stretch>
        </p:blipFill>
        <p:spPr>
          <a:xfrm>
            <a:off x="4953000" y="1428750"/>
            <a:ext cx="3500120" cy="1689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solidFill>
                  <a:schemeClr val="bg1"/>
                </a:solidFill>
                <a:latin typeface="+mj-ea"/>
                <a:ea typeface="+mj-ea"/>
                <a:cs typeface="+mn-ea"/>
                <a:sym typeface="+mn-lt"/>
              </a:rPr>
              <a:t>音乐剧鉴赏与分析</a:t>
            </a:r>
            <a:endParaRPr lang="zh-CN" altLang="en-US" b="1" dirty="0">
              <a:solidFill>
                <a:schemeClr val="bg1"/>
              </a:solidFill>
              <a:latin typeface="+mj-ea"/>
              <a:ea typeface="+mj-ea"/>
              <a:cs typeface="+mn-ea"/>
              <a:sym typeface="+mn-lt"/>
            </a:endParaRPr>
          </a:p>
        </p:txBody>
      </p:sp>
      <p:sp>
        <p:nvSpPr>
          <p:cNvPr id="13" name="文本框 12"/>
          <p:cNvSpPr txBox="1"/>
          <p:nvPr/>
        </p:nvSpPr>
        <p:spPr>
          <a:xfrm>
            <a:off x="457200" y="895350"/>
            <a:ext cx="1943735" cy="304800"/>
          </a:xfrm>
          <a:prstGeom prst="rect">
            <a:avLst/>
          </a:prstGeom>
          <a:noFill/>
        </p:spPr>
        <p:txBody>
          <a:bodyPr wrap="square" rtlCol="0">
            <a:noAutofit/>
          </a:bodyPr>
          <a:p>
            <a:r>
              <a:rPr lang="zh-CN" altLang="en-US" sz="2000" b="1">
                <a:solidFill>
                  <a:srgbClr val="7D4922"/>
                </a:solidFill>
              </a:rPr>
              <a:t>三、《花木兰》</a:t>
            </a:r>
            <a:endParaRPr lang="zh-CN" altLang="en-US" sz="2000" b="1">
              <a:solidFill>
                <a:srgbClr val="7D4922"/>
              </a:solidFill>
            </a:endParaRPr>
          </a:p>
        </p:txBody>
      </p:sp>
      <p:sp>
        <p:nvSpPr>
          <p:cNvPr id="14" name="文本框 13"/>
          <p:cNvSpPr txBox="1"/>
          <p:nvPr/>
        </p:nvSpPr>
        <p:spPr>
          <a:xfrm>
            <a:off x="469900" y="1504950"/>
            <a:ext cx="8204200" cy="2860040"/>
          </a:xfrm>
          <a:prstGeom prst="rect">
            <a:avLst/>
          </a:prstGeom>
          <a:noFill/>
        </p:spPr>
        <p:txBody>
          <a:bodyPr wrap="square" rtlCol="0">
            <a:noAutofit/>
          </a:bodyPr>
          <a:p>
            <a:pPr indent="355600"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en-US" sz="1400">
                <a:solidFill>
                  <a:srgbClr val="7D4922"/>
                </a:solidFill>
              </a:rPr>
              <a:t>现代音乐剧《花木兰》，由邱玉璞、喻江编剧，郝维亚作曲，王晓鹰导演，于 2004 年在北京保利剧院首演。此剧为原文化部 2004 年重点演出剧目。</a:t>
            </a:r>
            <a:endParaRPr lang="zh-CN" altLang="en-US" sz="1400">
              <a:solidFill>
                <a:srgbClr val="7D4922"/>
              </a:solidFill>
            </a:endParaRPr>
          </a:p>
          <a:p>
            <a:pPr indent="355600" fontAlgn="auto">
              <a:lnSpc>
                <a:spcPct val="120000"/>
              </a:lnSpc>
              <a:spcBef>
                <a:spcPts val="0"/>
              </a:spcBef>
              <a:spcAft>
                <a:spcPts val="0"/>
              </a:spcAft>
              <a:extLst>
                <a:ext uri="{35155182-B16C-46BC-9424-99874614C6A1}">
                  <wpsdc:indentchars xmlns:wpsdc="http://www.wps.cn/officeDocument/2017/drawingmlCustomData" val="200" checksum="3837665281"/>
                </a:ext>
              </a:extLst>
            </a:pPr>
            <a:r>
              <a:rPr lang="zh-CN" altLang="en-US" sz="1400">
                <a:solidFill>
                  <a:srgbClr val="7D4922"/>
                </a:solidFill>
              </a:rPr>
              <a:t>剧本根据《木兰辞》及相关民间传说改编。该剧演出之后在社会上引起了强烈的反响和长时间的争论，但不管是赞扬也好，批评也好，都体现了观众对此剧的关注和首次公演的期待。在剧本创作上，该院选择了“花木兰”这个不仅在中国脍炙人口，而且在世界上都享有盛名的中国历史故事人物作为音乐剧的主角。“唧唧复唧唧，木兰当户织……”《木兰辞》在中国已经流传了千年，花木兰替父从军的故事也已经以多种艺术形式被搬上了舞台，推上了银幕。但这次该院在剧本创作上没有一味传袭过去那些替父从军或“谁说女子不如男”的主题，而是赋予了花木兰这个古老故事以更新鲜的、更具时代感的爱情与和平的主题、内涵。此外，在音乐剧中至关重要的音乐创作方面，《花木兰》同样被赋予了新鲜感：既有交响音乐的磅礴大气、民族音乐的委婉悠扬，又有现代电声音乐的奇情妙趣；既有震撼人心的刚强，又有催人泪下的柔美；既有现代音乐的开拓和创新，又有传统音乐的继承和发扬。</a:t>
            </a:r>
            <a:endParaRPr lang="zh-CN" altLang="en-US" sz="1400">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609600" y="1245235"/>
            <a:ext cx="3729990" cy="306832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en-US" altLang="zh-CN" sz="1200" dirty="0">
                <a:solidFill>
                  <a:srgbClr val="7D4922"/>
                </a:solidFill>
                <a:latin typeface="+mn-ea"/>
                <a:cs typeface="+mn-ea"/>
                <a:sym typeface="+mn-lt"/>
              </a:rPr>
              <a:t>       </a:t>
            </a:r>
            <a:r>
              <a:rPr lang="zh-CN" altLang="en-US" sz="1200" dirty="0">
                <a:solidFill>
                  <a:srgbClr val="7D4922"/>
                </a:solidFill>
                <a:latin typeface="+mn-ea"/>
                <a:cs typeface="+mn-ea"/>
                <a:sym typeface="+mn-lt"/>
              </a:rPr>
              <a:t>整个故事展开的基础是“战火埋没了性别秘密，却点燃了隐忍的爱情”。一代女豪杰替父从军，青梅竹马的恋人白玉溪也一同走向战场。爱情在战争到来之前就已开始，一直持续到剧终。在战场上，只有白玉溪知道花木兰是女人。白玉溪一方面要保护她，一方面又需要把她当男人，和她并肩作战。隐忍成为爱情的存在方式，花木兰明知道对方深爱自己，却无奈于战场上的生离死别。生和死、爱和恨、情和仇的矛盾常常同时出现，成为剧中大量爱情唱段的基本情绪和主要故事情节。</a:t>
            </a:r>
            <a:endParaRPr lang="zh-CN" altLang="en-US" sz="12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t>剧情</a:t>
            </a:r>
            <a:r>
              <a:rPr lang="zh-CN" altLang="en-US" b="1" dirty="0"/>
              <a:t>介绍</a:t>
            </a:r>
            <a:endParaRPr lang="zh-CN" altLang="en-US" b="1" dirty="0"/>
          </a:p>
        </p:txBody>
      </p:sp>
      <p:pic>
        <p:nvPicPr>
          <p:cNvPr id="5096" name="IM 5096"/>
          <p:cNvPicPr/>
          <p:nvPr/>
        </p:nvPicPr>
        <p:blipFill>
          <a:blip r:embed="rId1"/>
          <a:stretch>
            <a:fillRect/>
          </a:stretch>
        </p:blipFill>
        <p:spPr>
          <a:xfrm>
            <a:off x="5092700" y="1245235"/>
            <a:ext cx="3724275" cy="25501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93854" y="2419631"/>
            <a:ext cx="1905000" cy="307777"/>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能力目标</a:t>
            </a:r>
            <a:endParaRPr lang="zh-CN" altLang="en-US" sz="1400" b="1" spc="0" dirty="0">
              <a:solidFill>
                <a:schemeClr val="bg1"/>
              </a:solidFill>
              <a:latin typeface="+mn-ea"/>
              <a:ea typeface="+mn-ea"/>
              <a:cs typeface="+mn-ea"/>
              <a:sym typeface="+mn-lt"/>
            </a:endParaRPr>
          </a:p>
        </p:txBody>
      </p:sp>
      <p:sp>
        <p:nvSpPr>
          <p:cNvPr id="8" name="TextBox 2"/>
          <p:cNvSpPr txBox="1"/>
          <p:nvPr/>
        </p:nvSpPr>
        <p:spPr>
          <a:xfrm>
            <a:off x="893854" y="1052042"/>
            <a:ext cx="1905000" cy="307777"/>
          </a:xfrm>
          <a:prstGeom prst="rect">
            <a:avLst/>
          </a:prstGeom>
          <a:solidFill>
            <a:schemeClr val="accent1"/>
          </a:solidFill>
        </p:spPr>
        <p:txBody>
          <a:bodyPr wrap="square" rtlCol="0">
            <a:spAutoFit/>
          </a:bodyPr>
          <a:lstStyle/>
          <a:p>
            <a:pPr algn="ctr"/>
            <a:r>
              <a:rPr lang="zh-CN" altLang="en-US" sz="1400" b="1" dirty="0">
                <a:solidFill>
                  <a:schemeClr val="bg1"/>
                </a:solidFill>
                <a:latin typeface="+mn-ea"/>
                <a:cs typeface="+mn-ea"/>
                <a:sym typeface="+mn-lt"/>
              </a:rPr>
              <a:t>知识目标</a:t>
            </a:r>
            <a:endParaRPr lang="zh-CN" altLang="en-US" sz="1400" b="1" dirty="0">
              <a:solidFill>
                <a:schemeClr val="bg1"/>
              </a:solidFill>
              <a:latin typeface="+mn-ea"/>
              <a:cs typeface="+mn-ea"/>
              <a:sym typeface="+mn-lt"/>
            </a:endParaRPr>
          </a:p>
        </p:txBody>
      </p:sp>
      <p:sp>
        <p:nvSpPr>
          <p:cNvPr id="9" name="文本框 8"/>
          <p:cNvSpPr txBox="1"/>
          <p:nvPr/>
        </p:nvSpPr>
        <p:spPr>
          <a:xfrm>
            <a:off x="893854" y="3714750"/>
            <a:ext cx="1905000" cy="307777"/>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zh-CN" altLang="en-US" sz="1400" b="1" spc="0" dirty="0">
                <a:solidFill>
                  <a:schemeClr val="bg1"/>
                </a:solidFill>
                <a:latin typeface="+mn-ea"/>
                <a:ea typeface="+mn-ea"/>
                <a:cs typeface="+mn-ea"/>
                <a:sym typeface="+mn-lt"/>
              </a:rPr>
              <a:t>素养目标</a:t>
            </a:r>
            <a:endParaRPr lang="zh-CN" altLang="en-US" sz="1400" b="1" spc="0" dirty="0">
              <a:solidFill>
                <a:schemeClr val="bg1"/>
              </a:solidFill>
              <a:latin typeface="+mn-ea"/>
              <a:ea typeface="+mn-ea"/>
              <a:cs typeface="+mn-ea"/>
              <a:sym typeface="+mn-lt"/>
            </a:endParaRPr>
          </a:p>
        </p:txBody>
      </p:sp>
      <p:sp>
        <p:nvSpPr>
          <p:cNvPr id="10" name="TextBox 33"/>
          <p:cNvSpPr txBox="1"/>
          <p:nvPr/>
        </p:nvSpPr>
        <p:spPr>
          <a:xfrm>
            <a:off x="3027045" y="895350"/>
            <a:ext cx="3095625" cy="1060450"/>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了解音乐剧的概念。</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了解中外音乐剧的发展进程。</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掌握中外音乐的代表作品及经典唱段</a:t>
            </a:r>
            <a:endParaRPr lang="zh-CN" altLang="en-US" sz="1400" dirty="0">
              <a:solidFill>
                <a:schemeClr val="accent1">
                  <a:lumMod val="75000"/>
                  <a:lumOff val="25000"/>
                </a:schemeClr>
              </a:solidFill>
              <a:latin typeface="+mn-ea"/>
              <a:cs typeface="+mn-ea"/>
              <a:sym typeface="+mn-lt"/>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996120" y="1052042"/>
            <a:ext cx="2819208" cy="2505553"/>
          </a:xfrm>
          <a:prstGeom prst="rect">
            <a:avLst/>
          </a:prstGeom>
        </p:spPr>
      </p:pic>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solidFill>
                  <a:schemeClr val="bg1"/>
                </a:solidFill>
                <a:latin typeface="+mj-ea"/>
                <a:ea typeface="+mj-ea"/>
                <a:cs typeface="+mn-ea"/>
                <a:sym typeface="+mn-lt"/>
              </a:rPr>
              <a:t>中外音乐剧鉴赏</a:t>
            </a:r>
            <a:endParaRPr lang="zh-CN" altLang="en-US" b="1" dirty="0">
              <a:solidFill>
                <a:schemeClr val="bg1"/>
              </a:solidFill>
              <a:latin typeface="+mj-ea"/>
              <a:ea typeface="+mj-ea"/>
              <a:cs typeface="+mn-ea"/>
              <a:sym typeface="+mn-lt"/>
            </a:endParaRPr>
          </a:p>
        </p:txBody>
      </p:sp>
      <p:sp>
        <p:nvSpPr>
          <p:cNvPr id="3" name="TextBox 33"/>
          <p:cNvSpPr txBox="1"/>
          <p:nvPr/>
        </p:nvSpPr>
        <p:spPr>
          <a:xfrm>
            <a:off x="3026981" y="2267231"/>
            <a:ext cx="2819208" cy="737235"/>
          </a:xfrm>
          <a:prstGeom prst="rect">
            <a:avLst/>
          </a:prstGeom>
          <a:solidFill>
            <a:srgbClr val="D69768"/>
          </a:solidFill>
          <a:ln>
            <a:noFill/>
          </a:ln>
        </p:spPr>
        <p:txBody>
          <a:bodyPr wrap="square" rtlCol="0">
            <a:spAutoFit/>
          </a:bodyPr>
          <a:lstStyle/>
          <a:p>
            <a:pPr>
              <a:lnSpc>
                <a:spcPct val="150000"/>
              </a:lnSpc>
            </a:pPr>
            <a:r>
              <a:rPr lang="zh-CN" altLang="en-US" sz="1400" dirty="0">
                <a:solidFill>
                  <a:schemeClr val="bg2"/>
                </a:solidFill>
                <a:latin typeface="+mn-ea"/>
                <a:cs typeface="+mn-ea"/>
                <a:sym typeface="+mn-lt"/>
              </a:rPr>
              <a:t>学会鉴赏音乐剧，能够独立分析中外音乐剧作品的内涵及意义。</a:t>
            </a:r>
            <a:endParaRPr lang="zh-CN" altLang="en-US" sz="1400" dirty="0">
              <a:solidFill>
                <a:schemeClr val="bg2"/>
              </a:solidFill>
              <a:latin typeface="+mn-ea"/>
              <a:cs typeface="+mn-ea"/>
              <a:sym typeface="+mn-lt"/>
            </a:endParaRPr>
          </a:p>
        </p:txBody>
      </p:sp>
      <p:sp>
        <p:nvSpPr>
          <p:cNvPr id="6" name="TextBox 33"/>
          <p:cNvSpPr txBox="1"/>
          <p:nvPr/>
        </p:nvSpPr>
        <p:spPr>
          <a:xfrm>
            <a:off x="3003486" y="3486150"/>
            <a:ext cx="5811746" cy="1060450"/>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通过对音乐剧的欣赏，学生能够认识音乐剧是综合性的审美舞台表</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演艺术，培养学生高尚的音乐兴趣。发展音乐鉴赏评析能力，提高学生</a:t>
            </a:r>
            <a:endParaRPr lang="zh-CN" altLang="en-US" sz="1400" dirty="0">
              <a:solidFill>
                <a:schemeClr val="accent1">
                  <a:lumMod val="75000"/>
                  <a:lumOff val="25000"/>
                </a:schemeClr>
              </a:solidFill>
              <a:latin typeface="+mn-ea"/>
              <a:cs typeface="+mn-ea"/>
              <a:sym typeface="+mn-lt"/>
            </a:endParaRPr>
          </a:p>
          <a:p>
            <a:pPr>
              <a:lnSpc>
                <a:spcPct val="150000"/>
              </a:lnSpc>
            </a:pPr>
            <a:r>
              <a:rPr lang="zh-CN" altLang="en-US" sz="1400" dirty="0">
                <a:solidFill>
                  <a:schemeClr val="accent1">
                    <a:lumMod val="75000"/>
                    <a:lumOff val="25000"/>
                  </a:schemeClr>
                </a:solidFill>
                <a:latin typeface="+mn-ea"/>
                <a:cs typeface="+mn-ea"/>
                <a:sym typeface="+mn-lt"/>
              </a:rPr>
              <a:t>音乐文化素养，丰富情感体验，形成积极向上的审美观和价值观。</a:t>
            </a:r>
            <a:endParaRPr lang="zh-CN" altLang="en-US" sz="1400" dirty="0">
              <a:solidFill>
                <a:schemeClr val="accent1">
                  <a:lumMod val="75000"/>
                  <a:lumOff val="25000"/>
                </a:schemeClr>
              </a:solidFill>
              <a:latin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up)">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animBg="1"/>
      <p:bldP spid="9" grpId="0" animBg="1"/>
      <p:bldP spid="10" grpId="0"/>
      <p:bldP spid="3" grpId="0" bldLvl="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4419600" y="1047750"/>
            <a:ext cx="4300855" cy="3586480"/>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en-US" altLang="zh-CN" sz="1200" dirty="0">
                <a:solidFill>
                  <a:srgbClr val="7D4922"/>
                </a:solidFill>
                <a:latin typeface="+mn-ea"/>
                <a:cs typeface="+mn-ea"/>
                <a:sym typeface="+mn-lt"/>
              </a:rPr>
              <a:t>      </a:t>
            </a:r>
            <a:r>
              <a:rPr lang="zh-CN" altLang="en-US" sz="1200" dirty="0">
                <a:solidFill>
                  <a:srgbClr val="7D4922"/>
                </a:solidFill>
                <a:latin typeface="+mn-ea"/>
                <a:cs typeface="+mn-ea"/>
                <a:sym typeface="+mn-lt"/>
              </a:rPr>
              <a:t>剧中音乐没有采用主题贯穿发展的手法，也没有强调展现戏剧张力，而是将重心放在了人物内心情感世界的揭示上。既用抒情的旋律、充满情感的乐队音色表达人物的内心情感，又通过人物内心世界的矛盾来展现戏剧性，较好地解决了戏剧性与抒情性统一的问题。以抒情为主，以场景性、描绘性的音乐为辅。在《花木兰》这部音乐剧中戏剧的发展在很大程度上取决于人物内心情感的发展需要。该剧没有把音乐与戏剧过分捆绑在一起，而是使得每个单曲比整体的戏剧性构思更为突出、重要，让所有的元素都统一在音乐之中。《花木兰》全剧中的大小唱段几乎都是抒情性、歌唱性的，而少有什么宣叙调风格的东西。该剧使用大段的抒情音乐推动戏剧的发展，用抒情达到展示戏剧的目的。总之，《花木兰》的音乐创作是中国当代音乐剧成功的尝试和有意义的探索。</a:t>
            </a:r>
            <a:endParaRPr lang="zh-CN" altLang="en-US" sz="12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t>剧情</a:t>
            </a:r>
            <a:r>
              <a:rPr lang="zh-CN" altLang="en-US" b="1" dirty="0"/>
              <a:t>介绍</a:t>
            </a:r>
            <a:endParaRPr lang="zh-CN" altLang="en-US" b="1" dirty="0"/>
          </a:p>
        </p:txBody>
      </p:sp>
      <p:pic>
        <p:nvPicPr>
          <p:cNvPr id="5106" name="IM 5106"/>
          <p:cNvPicPr/>
          <p:nvPr/>
        </p:nvPicPr>
        <p:blipFill>
          <a:blip r:embed="rId1"/>
          <a:stretch>
            <a:fillRect/>
          </a:stretch>
        </p:blipFill>
        <p:spPr>
          <a:xfrm>
            <a:off x="456883" y="1430338"/>
            <a:ext cx="3922395" cy="22828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solidFill>
                  <a:schemeClr val="bg1"/>
                </a:solidFill>
                <a:latin typeface="+mj-ea"/>
                <a:ea typeface="+mj-ea"/>
                <a:cs typeface="+mn-ea"/>
                <a:sym typeface="+mn-lt"/>
              </a:rPr>
              <a:t>音乐剧鉴赏与分析</a:t>
            </a:r>
            <a:endParaRPr lang="zh-CN" altLang="en-US" b="1" dirty="0">
              <a:solidFill>
                <a:schemeClr val="bg1"/>
              </a:solidFill>
              <a:latin typeface="+mj-ea"/>
              <a:ea typeface="+mj-ea"/>
              <a:cs typeface="+mn-ea"/>
              <a:sym typeface="+mn-lt"/>
            </a:endParaRPr>
          </a:p>
        </p:txBody>
      </p:sp>
      <p:sp>
        <p:nvSpPr>
          <p:cNvPr id="13" name="文本框 12"/>
          <p:cNvSpPr txBox="1"/>
          <p:nvPr/>
        </p:nvSpPr>
        <p:spPr>
          <a:xfrm>
            <a:off x="457200" y="895350"/>
            <a:ext cx="1955800" cy="304800"/>
          </a:xfrm>
          <a:prstGeom prst="rect">
            <a:avLst/>
          </a:prstGeom>
          <a:noFill/>
        </p:spPr>
        <p:txBody>
          <a:bodyPr wrap="square" rtlCol="0">
            <a:noAutofit/>
          </a:bodyPr>
          <a:p>
            <a:r>
              <a:rPr lang="zh-CN" altLang="en-US" sz="2000" b="1">
                <a:solidFill>
                  <a:srgbClr val="7D4922"/>
                </a:solidFill>
              </a:rPr>
              <a:t>四、《雪狼湖》</a:t>
            </a:r>
            <a:endParaRPr lang="zh-CN" altLang="en-US" sz="2000" b="1">
              <a:solidFill>
                <a:srgbClr val="7D4922"/>
              </a:solidFill>
            </a:endParaRPr>
          </a:p>
        </p:txBody>
      </p:sp>
      <p:sp>
        <p:nvSpPr>
          <p:cNvPr id="14" name="文本框 13"/>
          <p:cNvSpPr txBox="1"/>
          <p:nvPr/>
        </p:nvSpPr>
        <p:spPr>
          <a:xfrm>
            <a:off x="381000" y="1447800"/>
            <a:ext cx="3759835" cy="3053715"/>
          </a:xfrm>
          <a:prstGeom prst="rect">
            <a:avLst/>
          </a:prstGeom>
          <a:noFill/>
        </p:spPr>
        <p:txBody>
          <a:bodyPr wrap="square" rtlCol="0">
            <a:noAutofit/>
          </a:bodyPr>
          <a:p>
            <a:pPr>
              <a:lnSpc>
                <a:spcPct val="120000"/>
              </a:lnSpc>
              <a:spcBef>
                <a:spcPts val="0"/>
              </a:spcBef>
              <a:spcAft>
                <a:spcPts val="0"/>
              </a:spcAft>
            </a:pPr>
            <a:r>
              <a:rPr lang="en-US" altLang="zh-CN" sz="1400">
                <a:solidFill>
                  <a:srgbClr val="7D4922"/>
                </a:solidFill>
              </a:rPr>
              <a:t>      </a:t>
            </a:r>
            <a:r>
              <a:rPr lang="zh-CN" altLang="en-US" sz="1400">
                <a:solidFill>
                  <a:srgbClr val="7D4922"/>
                </a:solidFill>
              </a:rPr>
              <a:t>《雪狼湖》是创作于 1997 年的音乐剧，是我国香港和华人地区第一部广为人知的原创现代音乐剧，由张学友担任艺术总监及主演，欧丁玉、杜自持担任音乐总监，香港天星文化娱乐有限公司投资。剧情讲述了花匠胡狼与富家小姐宁静雪之间的爱情故事。张学友扮演剧中男主角，在香港连续上演 42 场，场场爆满。该音乐剧被评为迄今为止最优秀的港产音乐剧。2005 年，张学友把《雪狼湖》改编成国语版，并展开了内地巡回演出，途经中国各大城市，反响强烈。加上 1997 年的 42 场演出，场次合计达到了 103 场。《雪狼湖》第 103 场在北京完美落幕。</a:t>
            </a:r>
            <a:endParaRPr lang="zh-CN" altLang="en-US" sz="1400">
              <a:solidFill>
                <a:srgbClr val="7D4922"/>
              </a:solidFill>
            </a:endParaRPr>
          </a:p>
        </p:txBody>
      </p:sp>
      <p:pic>
        <p:nvPicPr>
          <p:cNvPr id="5120" name="IM 5120"/>
          <p:cNvPicPr/>
          <p:nvPr/>
        </p:nvPicPr>
        <p:blipFill>
          <a:blip r:embed="rId1"/>
          <a:stretch>
            <a:fillRect/>
          </a:stretch>
        </p:blipFill>
        <p:spPr>
          <a:xfrm>
            <a:off x="4495800" y="1733550"/>
            <a:ext cx="4197350" cy="23507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367030" y="1047750"/>
            <a:ext cx="8410575" cy="3554095"/>
          </a:xfrm>
          <a:prstGeom prst="rect">
            <a:avLst/>
          </a:prstGeom>
          <a:noFill/>
          <a:ln w="28575" cmpd="sng">
            <a:solidFill>
              <a:schemeClr val="accent1">
                <a:shade val="50000"/>
              </a:schemeClr>
            </a:solidFill>
            <a:prstDash val="dashDot"/>
          </a:ln>
        </p:spPr>
        <p:txBody>
          <a:bodyPr wrap="square" tIns="0" rtlCol="0">
            <a:noAutofit/>
          </a:bodyPr>
          <a:lstStyle/>
          <a:p>
            <a:pPr algn="l">
              <a:lnSpc>
                <a:spcPct val="150000"/>
              </a:lnSpc>
            </a:pPr>
            <a:r>
              <a:rPr lang="zh-CN" altLang="en-US" sz="1400" dirty="0">
                <a:solidFill>
                  <a:srgbClr val="7D4922"/>
                </a:solidFill>
                <a:latin typeface="+mn-ea"/>
                <a:cs typeface="+mn-ea"/>
                <a:sym typeface="+mn-lt"/>
              </a:rPr>
              <a:t>剧情简介：宁家请来了一个新的花王，他的名字叫胡狼，是个沉默寡言又不懂与人沟通却全心爱花惜花的人。在宁家他遇上了宁静雪。在宁家的一次宴会上，富家子弟梁直为讨宁静雪的欢心，摘下胡狼栽的花相赠，其他宾客争相仿效。胡狼为了护花与宾客起冲突，最后被宁太太辞退；但胡狼爱花之情打动了宁家两位小姐——宁静雪和宁玉凤。</a:t>
            </a:r>
            <a:endParaRPr lang="zh-CN" altLang="en-US" sz="1400" dirty="0">
              <a:solidFill>
                <a:srgbClr val="7D4922"/>
              </a:solidFill>
              <a:latin typeface="+mn-ea"/>
              <a:cs typeface="+mn-ea"/>
              <a:sym typeface="+mn-lt"/>
            </a:endParaRPr>
          </a:p>
          <a:p>
            <a:pPr algn="l">
              <a:lnSpc>
                <a:spcPct val="150000"/>
              </a:lnSpc>
            </a:pPr>
            <a:r>
              <a:rPr lang="en-US" altLang="zh-CN" sz="1400" dirty="0">
                <a:solidFill>
                  <a:srgbClr val="7D4922"/>
                </a:solidFill>
                <a:latin typeface="+mn-ea"/>
                <a:cs typeface="+mn-ea"/>
                <a:sym typeface="+mn-lt"/>
              </a:rPr>
              <a:t>       </a:t>
            </a:r>
            <a:r>
              <a:rPr lang="zh-CN" altLang="en-US" sz="1400" dirty="0">
                <a:solidFill>
                  <a:srgbClr val="7D4922"/>
                </a:solidFill>
                <a:latin typeface="+mn-ea"/>
                <a:cs typeface="+mn-ea"/>
                <a:sym typeface="+mn-lt"/>
              </a:rPr>
              <a:t>不久，胡狼和宁静雪相爱了，而此时宁玉凤也被胡狼深深地吸引着。但是好景不长，梁直为了要得到宁静雪，用诡计欺骗胡狼，令他锒铛入狱。梁直欺骗宁静雪，说胡狼已死在狱中。宁静雪伤心欲绝，后来在母亲怂恿下与梁直结了婚。胡狼刑满出狱后，在宁玉凤的鼓励和支持下重新振作，在市集靠卖花为生。在胡狼得知宁玉凤的身份及事情的真相后，决定到维也纳找宁静雪。身为人妻的宁静雪看到胡狼时百感交集，在重重的矛盾中她拔足狂奔，消失在人群中。宁静雪回到家中质问梁直所有事情的真相，在两人激烈争吵之际梁直错手开枪杀死了宁静雪。此时赶到的胡狼悲痛不已，抱着死去的宁静雪步入湖中。</a:t>
            </a:r>
            <a:endParaRPr lang="zh-CN" altLang="en-US" sz="1400" dirty="0">
              <a:solidFill>
                <a:srgbClr val="7D4922"/>
              </a:solidFill>
              <a:latin typeface="+mn-ea"/>
              <a:cs typeface="+mn-ea"/>
              <a:sym typeface="+mn-lt"/>
            </a:endParaRPr>
          </a:p>
        </p:txBody>
      </p:sp>
      <p:sp>
        <p:nvSpPr>
          <p:cNvPr id="2" name="矩形 1"/>
          <p:cNvSpPr/>
          <p:nvPr/>
        </p:nvSpPr>
        <p:spPr>
          <a:xfrm>
            <a:off x="457200" y="438150"/>
            <a:ext cx="2704465"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defTabSz="685800"/>
            <a:r>
              <a:rPr lang="zh-CN" altLang="en-US" b="1" dirty="0"/>
              <a:t>剧情</a:t>
            </a:r>
            <a:r>
              <a:rPr lang="zh-CN" altLang="en-US" b="1" dirty="0"/>
              <a:t>介绍</a:t>
            </a:r>
            <a:endParaRPr lang="zh-CN" altLang="en-US" b="1" dirty="0"/>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76293" y="895351"/>
            <a:ext cx="8336075" cy="3966291"/>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唱段欣赏：</a:t>
            </a:r>
            <a:endParaRPr lang="zh-CN" altLang="en-US" b="1" dirty="0"/>
          </a:p>
        </p:txBody>
      </p:sp>
      <p:cxnSp>
        <p:nvCxnSpPr>
          <p:cNvPr id="5" name="直接连接符 4"/>
          <p:cNvCxnSpPr/>
          <p:nvPr/>
        </p:nvCxnSpPr>
        <p:spPr>
          <a:xfrm>
            <a:off x="4876800" y="895353"/>
            <a:ext cx="0" cy="3966289"/>
          </a:xfrm>
          <a:prstGeom prst="line">
            <a:avLst/>
          </a:prstGeom>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841375" y="1123950"/>
            <a:ext cx="3730625" cy="3320415"/>
          </a:xfrm>
          <a:prstGeom prst="rect">
            <a:avLst/>
          </a:prstGeom>
        </p:spPr>
      </p:pic>
      <p:pic>
        <p:nvPicPr>
          <p:cNvPr id="8" name="图片 7"/>
          <p:cNvPicPr>
            <a:picLocks noChangeAspect="1"/>
          </p:cNvPicPr>
          <p:nvPr/>
        </p:nvPicPr>
        <p:blipFill>
          <a:blip r:embed="rId2"/>
          <a:stretch>
            <a:fillRect/>
          </a:stretch>
        </p:blipFill>
        <p:spPr>
          <a:xfrm>
            <a:off x="4953000" y="1885950"/>
            <a:ext cx="3843655" cy="2273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33"/>
          <p:cNvSpPr txBox="1"/>
          <p:nvPr/>
        </p:nvSpPr>
        <p:spPr>
          <a:xfrm>
            <a:off x="228600" y="1428750"/>
            <a:ext cx="3684270" cy="2257425"/>
          </a:xfrm>
          <a:prstGeom prst="rect">
            <a:avLst/>
          </a:prstGeom>
          <a:noFill/>
          <a:ln>
            <a:noFill/>
          </a:ln>
        </p:spPr>
        <p:txBody>
          <a:bodyPr wrap="square" rtlCol="0">
            <a:noAutofit/>
          </a:bodyPr>
          <a:lstStyle/>
          <a:p>
            <a:pPr>
              <a:lnSpc>
                <a:spcPct val="150000"/>
              </a:lnSpc>
            </a:pPr>
            <a:r>
              <a:rPr lang="zh-CN" altLang="en-US" dirty="0">
                <a:solidFill>
                  <a:srgbClr val="7D4922"/>
                </a:solidFill>
                <a:latin typeface="+mn-ea"/>
                <a:cs typeface="+mn-ea"/>
                <a:sym typeface="+mn-lt"/>
              </a:rPr>
              <a:t>    </a:t>
            </a:r>
            <a:r>
              <a:rPr lang="en-US" altLang="zh-CN" dirty="0">
                <a:solidFill>
                  <a:srgbClr val="7D4922"/>
                </a:solidFill>
                <a:latin typeface="+mn-ea"/>
                <a:cs typeface="+mn-ea"/>
                <a:sym typeface="+mn-lt"/>
              </a:rPr>
              <a:t>   </a:t>
            </a:r>
            <a:r>
              <a:rPr dirty="0">
                <a:solidFill>
                  <a:srgbClr val="7D4922"/>
                </a:solidFill>
                <a:latin typeface="+mn-ea"/>
                <a:cs typeface="+mn-ea"/>
                <a:sym typeface="+mn-lt"/>
              </a:rPr>
              <a:t>请同学们想一想，除了《花木兰》《雪狼湖》，21 世纪以来我国本土还创作了哪些经典的音乐剧？</a:t>
            </a:r>
            <a:endParaRPr dirty="0">
              <a:solidFill>
                <a:srgbClr val="7D4922"/>
              </a:solidFill>
              <a:latin typeface="+mn-ea"/>
              <a:cs typeface="+mn-ea"/>
              <a:sym typeface="+mn-lt"/>
            </a:endParaRPr>
          </a:p>
        </p:txBody>
      </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课 堂 互 动</a:t>
            </a:r>
            <a:endParaRPr lang="zh-CN" altLang="en-US" b="1" dirty="0"/>
          </a:p>
        </p:txBody>
      </p:sp>
      <p:pic>
        <p:nvPicPr>
          <p:cNvPr id="3" name="图片 2"/>
          <p:cNvPicPr>
            <a:picLocks noChangeAspect="1"/>
          </p:cNvPicPr>
          <p:nvPr/>
        </p:nvPicPr>
        <p:blipFill>
          <a:blip r:embed="rId1"/>
          <a:stretch>
            <a:fillRect/>
          </a:stretch>
        </p:blipFill>
        <p:spPr>
          <a:xfrm>
            <a:off x="4229735" y="1200150"/>
            <a:ext cx="4616450" cy="28841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◇单选题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596" y="2849"/>
              <a:ext cx="12296"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下列选项中，作品和《剧院魅影》取自同一部小说的是（　　）。</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A.《夜半歌声》 B.《雪花女神》 C.《霓裳魅影》 D.《海上牧云记》</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561" y="5201"/>
              <a:ext cx="12431" cy="1754"/>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音乐剧《猫》全剧的主角是（　　）。</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A.“迷人猫” B.“魅力猫” C.“剧院猫” D.“英雄猫”</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3"/>
              </p:custDataLst>
            </p:nvPr>
          </p:nvSpPr>
          <p:spPr>
            <a:xfrm>
              <a:off x="1596" y="7409"/>
              <a:ext cx="13872" cy="2025"/>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3.《孤独的牧羊人》是美国音乐剧（　　）中女教师玛莉亚带着孩子们表演某戏时唱的歌曲。</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A.《猫》 B.《音乐之声》</a:t>
              </a:r>
              <a:r>
                <a:rPr lang="en-US"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a:t>
              </a: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C.《西贡小姐》 D.《艾薇塔》</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7200" y="0"/>
            <a:ext cx="8114348" cy="5022057"/>
            <a:chOff x="1081" y="-25"/>
            <a:chExt cx="17038" cy="10102"/>
          </a:xfrm>
        </p:grpSpPr>
        <p:sp>
          <p:nvSpPr>
            <p:cNvPr id="19" name="矩形 18"/>
            <p:cNvSpPr/>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◇多选题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1"/>
              </p:custDataLst>
            </p:nvPr>
          </p:nvSpPr>
          <p:spPr>
            <a:xfrm>
              <a:off x="1881" y="2849"/>
              <a:ext cx="13087" cy="1763"/>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 好看的音乐剧都是具备了（　　）因素。</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 精彩的舞蹈 </a:t>
              </a:r>
              <a:r>
                <a:rPr 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a:t>
              </a: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B. 深刻的思想内涵</a:t>
              </a:r>
              <a:r>
                <a:rPr lang="en-US"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  </a:t>
              </a: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C. 华丽的舞美 D. 好听的歌</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2"/>
              </p:custDataLst>
            </p:nvPr>
          </p:nvSpPr>
          <p:spPr>
            <a:xfrm>
              <a:off x="1881" y="7230"/>
              <a:ext cx="13197" cy="1986"/>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下面作品属于中国创作的音乐剧的有（　　）</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A.《蝶》 B.《白蛇传》 C.《金沙》 D.《电影之歌》</a:t>
              </a:r>
              <a:endParaRPr sz="1400"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
        <p:nvSpPr>
          <p:cNvPr id="2" name="矩形: 圆角 13"/>
          <p:cNvSpPr/>
          <p:nvPr>
            <p:custDataLst>
              <p:tags r:id="rId3"/>
            </p:custDataLst>
          </p:nvPr>
        </p:nvSpPr>
        <p:spPr>
          <a:xfrm>
            <a:off x="838041" y="2495653"/>
            <a:ext cx="6232684" cy="876449"/>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 下列属于世界四大音乐剧的有（　　）。</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A.《猫》 B.《花木兰》 C.《西贡小姐》 D.《剧院魅影》</a:t>
            </a:r>
            <a:endParaRPr sz="1400"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457200" y="0"/>
            <a:ext cx="8114348" cy="5022057"/>
            <a:chOff x="1081" y="-25"/>
            <a:chExt cx="17038" cy="10102"/>
          </a:xfrm>
        </p:grpSpPr>
        <p:sp>
          <p:nvSpPr>
            <p:cNvPr id="19" name="矩形 18"/>
            <p:cNvSpPr/>
            <p:nvPr>
              <p:custDataLst>
                <p:tags r:id="rId2"/>
              </p:custDataLst>
            </p:nvPr>
          </p:nvSpPr>
          <p:spPr>
            <a:xfrm>
              <a:off x="1081" y="2339"/>
              <a:ext cx="17038" cy="7738"/>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5" name="组合 14"/>
            <p:cNvGrpSpPr/>
            <p:nvPr/>
          </p:nvGrpSpPr>
          <p:grpSpPr>
            <a:xfrm>
              <a:off x="6028" y="-25"/>
              <a:ext cx="7143" cy="1885"/>
              <a:chOff x="3432000" y="0"/>
              <a:chExt cx="4536000" cy="1197000"/>
            </a:xfrm>
          </p:grpSpPr>
          <p:sp>
            <p:nvSpPr>
              <p:cNvPr id="16" name="矩形 15"/>
              <p:cNvSpPr/>
              <p:nvPr/>
            </p:nvSpPr>
            <p:spPr>
              <a:xfrm>
                <a:off x="3432000" y="0"/>
                <a:ext cx="4536000" cy="1197000"/>
              </a:xfrm>
              <a:prstGeom prst="rect">
                <a:avLst/>
              </a:prstGeom>
              <a:solidFill>
                <a:srgbClr val="FFC9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1" name="文本框 20"/>
              <p:cNvSpPr txBox="1"/>
              <p:nvPr/>
            </p:nvSpPr>
            <p:spPr>
              <a:xfrm>
                <a:off x="4548389" y="61167"/>
                <a:ext cx="2227902" cy="742211"/>
              </a:xfrm>
              <a:prstGeom prst="rect">
                <a:avLst/>
              </a:prstGeom>
              <a:noFill/>
            </p:spPr>
            <p:txBody>
              <a:bodyPr wrap="square" rtlCol="0">
                <a:spAutoFit/>
              </a:bodyPr>
              <a:lstStyle/>
              <a:p>
                <a:pPr algn="ctr">
                  <a:lnSpc>
                    <a:spcPct val="150000"/>
                  </a:lnSpc>
                </a:pPr>
                <a:r>
                  <a:rPr lang="zh-CN" altLang="en-US" sz="2400" b="1" dirty="0">
                    <a:solidFill>
                      <a:srgbClr val="7D4922"/>
                    </a:solidFill>
                    <a:latin typeface="微软雅黑" panose="020B0503020204020204" pitchFamily="34" charset="-122"/>
                    <a:ea typeface="微软雅黑" panose="020B0503020204020204" pitchFamily="34" charset="-122"/>
                  </a:rPr>
                  <a:t>◇判断题</a:t>
                </a:r>
                <a:endParaRPr lang="zh-CN" altLang="en-US" sz="2400" b="1" dirty="0">
                  <a:solidFill>
                    <a:srgbClr val="7D4922"/>
                  </a:solidFill>
                  <a:latin typeface="微软雅黑" panose="020B0503020204020204" pitchFamily="34" charset="-122"/>
                  <a:ea typeface="微软雅黑" panose="020B0503020204020204" pitchFamily="34" charset="-122"/>
                </a:endParaRPr>
              </a:p>
            </p:txBody>
          </p:sp>
        </p:grpSp>
        <p:sp>
          <p:nvSpPr>
            <p:cNvPr id="14" name="矩形: 圆角 13"/>
            <p:cNvSpPr/>
            <p:nvPr>
              <p:custDataLst>
                <p:tags r:id="rId3"/>
              </p:custDataLst>
            </p:nvPr>
          </p:nvSpPr>
          <p:spPr>
            <a:xfrm>
              <a:off x="1595" y="2583"/>
              <a:ext cx="16126" cy="1736"/>
            </a:xfrm>
            <a:prstGeom prst="roundRect">
              <a:avLst/>
            </a:prstGeom>
            <a:solidFill>
              <a:schemeClr val="accent1">
                <a:lumMod val="10000"/>
                <a:lumOff val="90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1.《猫》是音乐剧作曲家韦伯独立完成的。（　　）</a:t>
              </a:r>
              <a:endParaRPr b="1" kern="0"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4" name="矩形: 圆角 15"/>
            <p:cNvSpPr/>
            <p:nvPr>
              <p:custDataLst>
                <p:tags r:id="rId4"/>
              </p:custDataLst>
            </p:nvPr>
          </p:nvSpPr>
          <p:spPr>
            <a:xfrm>
              <a:off x="1595" y="4616"/>
              <a:ext cx="16126" cy="1519"/>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2.《剧院魅影》是现实版的“罗密欧与朱丽叶”。（　　）</a:t>
              </a:r>
              <a:endParaRPr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sp>
          <p:nvSpPr>
            <p:cNvPr id="5" name="矩形: 圆角 15"/>
            <p:cNvSpPr/>
            <p:nvPr>
              <p:custDataLst>
                <p:tags r:id="rId5"/>
              </p:custDataLst>
            </p:nvPr>
          </p:nvSpPr>
          <p:spPr>
            <a:xfrm>
              <a:off x="1596" y="6479"/>
              <a:ext cx="16127" cy="2792"/>
            </a:xfrm>
            <a:prstGeom prst="roundRect">
              <a:avLst/>
            </a:prstGeom>
            <a:solidFill>
              <a:srgbClr val="FFE9D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a:lnSpc>
                  <a:spcPct val="150000"/>
                </a:lnSpc>
                <a:defRPr/>
              </a:pPr>
              <a:r>
                <a:rPr lang="en-US" altLang="zh-CN"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3. </a:t>
              </a: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音乐剧是通过音乐、舞蹈、戏剧三大元素的整合来讲述故事、刻画人物、传达概念的表演艺术</a:t>
              </a:r>
              <a:endPar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a:p>
              <a:pPr defTabSz="685800">
                <a:lnSpc>
                  <a:spcPct val="150000"/>
                </a:lnSpc>
                <a:defRPr/>
              </a:pPr>
              <a:r>
                <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rPr>
                <a:t>娱乐产品。（　　）</a:t>
              </a:r>
              <a:endParaRPr lang="zh-CN" altLang="en-US" b="1" dirty="0">
                <a:solidFill>
                  <a:srgbClr val="7D4922"/>
                </a:solidFill>
                <a:latin typeface="黑体" panose="02010600030101010101" charset="-122"/>
                <a:ea typeface="黑体" panose="02010600030101010101" charset="-122"/>
                <a:cs typeface="黑体" panose="02010600030101010101" charset="-122"/>
                <a:sym typeface="黑体" panose="0201060003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switch dir="r"/>
      </p:transition>
    </mc:Choice>
    <mc:Fallback>
      <p:transition spd="slow"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304800" y="851535"/>
            <a:ext cx="8458200" cy="706755"/>
          </a:xfrm>
          <a:prstGeom prst="rect">
            <a:avLst/>
          </a:prstGeom>
          <a:noFill/>
        </p:spPr>
        <p:txBody>
          <a:bodyPr wrap="square" rtlCol="0">
            <a:spAutoFit/>
          </a:bodyPr>
          <a:lstStyle/>
          <a:p>
            <a:r>
              <a:rPr lang="en-US" sz="2000" dirty="0">
                <a:solidFill>
                  <a:srgbClr val="7D4922"/>
                </a:solidFill>
                <a:latin typeface="+mj-ea"/>
                <a:ea typeface="+mj-ea"/>
                <a:cs typeface="+mn-ea"/>
                <a:sym typeface="+mn-lt"/>
              </a:rPr>
              <a:t>1</a:t>
            </a:r>
            <a:r>
              <a:rPr lang="zh-CN" altLang="en-US" sz="2000" dirty="0">
                <a:solidFill>
                  <a:srgbClr val="7D4922"/>
                </a:solidFill>
                <a:latin typeface="+mj-ea"/>
                <a:ea typeface="+mj-ea"/>
                <a:cs typeface="+mn-ea"/>
                <a:sym typeface="+mn-lt"/>
              </a:rPr>
              <a:t>、</a:t>
            </a:r>
            <a:r>
              <a:rPr lang="en-US" sz="2000" dirty="0">
                <a:solidFill>
                  <a:srgbClr val="7D4922"/>
                </a:solidFill>
                <a:latin typeface="+mj-ea"/>
                <a:ea typeface="+mj-ea"/>
                <a:cs typeface="+mn-ea"/>
                <a:sym typeface="+mn-lt"/>
              </a:rPr>
              <a:t>学习过中西方音乐剧后，请同学们分组讨论，中国音乐剧与西方音乐剧有哪些相同与不同之处？</a:t>
            </a:r>
            <a:endParaRPr lang="en-US" sz="2000"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拓展与实践</a:t>
            </a:r>
            <a:endParaRPr lang="zh-CN" altLang="en-US" b="1" dirty="0"/>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685800" y="94474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1"/>
          <p:cNvSpPr>
            <a:spLocks noChangeArrowheads="1"/>
          </p:cNvSpPr>
          <p:nvPr/>
        </p:nvSpPr>
        <p:spPr bwMode="auto">
          <a:xfrm>
            <a:off x="2835275"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2"/>
          <p:cNvSpPr>
            <a:spLocks noChangeArrowheads="1"/>
          </p:cNvSpPr>
          <p:nvPr/>
        </p:nvSpPr>
        <p:spPr bwMode="auto">
          <a:xfrm>
            <a:off x="1295400" y="25798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990600" y="3409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graphicFrame>
        <p:nvGraphicFramePr>
          <p:cNvPr id="15" name="表格 14"/>
          <p:cNvGraphicFramePr/>
          <p:nvPr>
            <p:custDataLst>
              <p:tags r:id="rId1"/>
            </p:custDataLst>
          </p:nvPr>
        </p:nvGraphicFramePr>
        <p:xfrm>
          <a:off x="1219200" y="1828800"/>
          <a:ext cx="7223760" cy="2329815"/>
        </p:xfrm>
        <a:graphic>
          <a:graphicData uri="http://schemas.openxmlformats.org/drawingml/2006/table">
            <a:tbl>
              <a:tblPr firstRow="1" bandRow="1">
                <a:tableStyleId>{21E4AEA4-8DFA-4A89-87EB-49C32662AFE0}</a:tableStyleId>
              </a:tblPr>
              <a:tblGrid>
                <a:gridCol w="2407920"/>
                <a:gridCol w="2407920"/>
                <a:gridCol w="2407920"/>
              </a:tblGrid>
              <a:tr h="776605">
                <a:tc>
                  <a:txBody>
                    <a:bodyPr/>
                    <a:p>
                      <a:pPr>
                        <a:buNone/>
                      </a:pPr>
                      <a:endParaRPr lang="zh-CN" altLang="en-US"/>
                    </a:p>
                  </a:txBody>
                  <a:tcPr/>
                </a:tc>
                <a:tc>
                  <a:txBody>
                    <a:bodyPr/>
                    <a:p>
                      <a:pPr algn="ctr">
                        <a:lnSpc>
                          <a:spcPct val="160000"/>
                        </a:lnSpc>
                        <a:buNone/>
                      </a:pPr>
                      <a:r>
                        <a:rPr lang="zh-CN" altLang="en-US"/>
                        <a:t>相同之处</a:t>
                      </a:r>
                      <a:endParaRPr lang="zh-CN" altLang="en-US"/>
                    </a:p>
                  </a:txBody>
                  <a:tcPr/>
                </a:tc>
                <a:tc>
                  <a:txBody>
                    <a:bodyPr/>
                    <a:p>
                      <a:pPr algn="ctr">
                        <a:lnSpc>
                          <a:spcPct val="160000"/>
                        </a:lnSpc>
                        <a:buNone/>
                      </a:pPr>
                      <a:r>
                        <a:rPr lang="zh-CN" altLang="en-US"/>
                        <a:t>不同之处</a:t>
                      </a:r>
                      <a:endParaRPr lang="zh-CN" altLang="en-US"/>
                    </a:p>
                  </a:txBody>
                  <a:tcPr/>
                </a:tc>
              </a:tr>
              <a:tr h="776605">
                <a:tc>
                  <a:txBody>
                    <a:bodyPr/>
                    <a:p>
                      <a:pPr algn="ctr">
                        <a:lnSpc>
                          <a:spcPct val="190000"/>
                        </a:lnSpc>
                        <a:buNone/>
                      </a:pPr>
                      <a:r>
                        <a:rPr lang="zh-CN" altLang="en-US">
                          <a:solidFill>
                            <a:srgbClr val="7D4922"/>
                          </a:solidFill>
                        </a:rPr>
                        <a:t>中国音乐剧</a:t>
                      </a:r>
                      <a:endParaRPr lang="zh-CN" altLang="en-US">
                        <a:solidFill>
                          <a:srgbClr val="7D4922"/>
                        </a:solidFill>
                      </a:endParaRPr>
                    </a:p>
                  </a:txBody>
                  <a:tcPr/>
                </a:tc>
                <a:tc rowSpan="2">
                  <a:txBody>
                    <a:bodyPr/>
                    <a:p>
                      <a:pPr>
                        <a:buNone/>
                      </a:pPr>
                      <a:endParaRPr lang="zh-CN" altLang="en-US"/>
                    </a:p>
                  </a:txBody>
                  <a:tcPr/>
                </a:tc>
                <a:tc>
                  <a:txBody>
                    <a:bodyPr/>
                    <a:p>
                      <a:pPr>
                        <a:buNone/>
                      </a:pPr>
                      <a:endParaRPr lang="zh-CN" altLang="en-US"/>
                    </a:p>
                  </a:txBody>
                  <a:tcPr/>
                </a:tc>
              </a:tr>
              <a:tr h="776605">
                <a:tc>
                  <a:txBody>
                    <a:bodyPr/>
                    <a:p>
                      <a:pPr algn="ctr">
                        <a:lnSpc>
                          <a:spcPct val="180000"/>
                        </a:lnSpc>
                        <a:buNone/>
                      </a:pPr>
                      <a:r>
                        <a:rPr lang="zh-CN" altLang="en-US">
                          <a:solidFill>
                            <a:srgbClr val="7D4922"/>
                          </a:solidFill>
                        </a:rPr>
                        <a:t>西方音乐剧</a:t>
                      </a:r>
                      <a:endParaRPr lang="zh-CN" altLang="en-US">
                        <a:solidFill>
                          <a:srgbClr val="7D4922"/>
                        </a:solidFill>
                      </a:endParaRPr>
                    </a:p>
                  </a:txBody>
                  <a:tcPr/>
                </a:tc>
                <a:tc vMerge="1">
                  <a:tcPr/>
                </a:tc>
                <a:tc>
                  <a:txBody>
                    <a:bodyPr/>
                    <a:p>
                      <a:pPr>
                        <a:buNone/>
                      </a:pPr>
                      <a:endParaRPr lang="zh-CN" altLang="en-US"/>
                    </a:p>
                  </a:txBody>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拓展与实践</a:t>
            </a:r>
            <a:endParaRPr lang="zh-CN" altLang="en-US" b="1" dirty="0"/>
          </a:p>
        </p:txBody>
      </p:sp>
      <p:sp>
        <p:nvSpPr>
          <p:cNvPr id="7" name="Rectangle 4"/>
          <p:cNvSpPr>
            <a:spLocks noChangeArrowheads="1"/>
          </p:cNvSpPr>
          <p:nvPr/>
        </p:nvSpPr>
        <p:spPr bwMode="auto">
          <a:xfrm>
            <a:off x="4964113" y="2303643"/>
            <a:ext cx="38100" cy="38100"/>
          </a:xfrm>
          <a:prstGeom prst="rect">
            <a:avLst/>
          </a:prstGeom>
          <a:solidFill>
            <a:srgbClr val="DD582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685800" y="94474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Rectangle 10"/>
          <p:cNvSpPr>
            <a:spLocks noChangeArrowheads="1"/>
          </p:cNvSpPr>
          <p:nvPr/>
        </p:nvSpPr>
        <p:spPr bwMode="auto">
          <a:xfrm>
            <a:off x="1295400"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0" name="Rectangle 11"/>
          <p:cNvSpPr>
            <a:spLocks noChangeArrowheads="1"/>
          </p:cNvSpPr>
          <p:nvPr/>
        </p:nvSpPr>
        <p:spPr bwMode="auto">
          <a:xfrm>
            <a:off x="2835275" y="230364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Rectangle 12"/>
          <p:cNvSpPr>
            <a:spLocks noChangeArrowheads="1"/>
          </p:cNvSpPr>
          <p:nvPr/>
        </p:nvSpPr>
        <p:spPr bwMode="auto">
          <a:xfrm>
            <a:off x="1295400" y="257986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4" name="Rectangle 14"/>
          <p:cNvSpPr>
            <a:spLocks noChangeArrowheads="1"/>
          </p:cNvSpPr>
          <p:nvPr/>
        </p:nvSpPr>
        <p:spPr bwMode="auto">
          <a:xfrm>
            <a:off x="990600" y="34099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532765" y="1123950"/>
            <a:ext cx="8081645" cy="3340100"/>
          </a:xfrm>
          <a:prstGeom prst="rect">
            <a:avLst/>
          </a:prstGeom>
          <a:noFill/>
        </p:spPr>
        <p:txBody>
          <a:bodyPr wrap="square" rtlCol="0">
            <a:noAutofit/>
          </a:bodyPr>
          <a:p>
            <a:pPr>
              <a:lnSpc>
                <a:spcPct val="150000"/>
              </a:lnSpc>
            </a:pPr>
            <a:r>
              <a:rPr lang="zh-CN" altLang="en-US">
                <a:solidFill>
                  <a:srgbClr val="7D4922"/>
                </a:solidFill>
              </a:rPr>
              <a:t>2. 请同学们以校园学习生活为主题，创编一部小型的原创音乐剧，并在课堂上表演。</a:t>
            </a:r>
            <a:endParaRPr lang="zh-CN" altLang="en-US">
              <a:solidFill>
                <a:srgbClr val="7D4922"/>
              </a:solidFill>
            </a:endParaRPr>
          </a:p>
          <a:p>
            <a:pPr>
              <a:lnSpc>
                <a:spcPct val="150000"/>
              </a:lnSpc>
            </a:pPr>
            <a:endParaRPr lang="zh-CN" altLang="en-US">
              <a:solidFill>
                <a:srgbClr val="7D4922"/>
              </a:solidFill>
            </a:endParaRPr>
          </a:p>
          <a:p>
            <a:pPr>
              <a:lnSpc>
                <a:spcPct val="150000"/>
              </a:lnSpc>
            </a:pPr>
            <a:endParaRPr lang="zh-CN" altLang="en-US">
              <a:solidFill>
                <a:srgbClr val="7D4922"/>
              </a:solidFill>
            </a:endParaRPr>
          </a:p>
          <a:p>
            <a:pPr>
              <a:lnSpc>
                <a:spcPct val="150000"/>
              </a:lnSpc>
            </a:pPr>
            <a:r>
              <a:rPr lang="zh-CN" altLang="en-US">
                <a:solidFill>
                  <a:srgbClr val="7D4922"/>
                </a:solidFill>
              </a:rPr>
              <a:t>3. 《妈咪呀！》音乐剧故事讲述了发生在希腊一个海岛上的浪漫爱情故事。该剧全球共有 13 种语言版本。2011 年 8 月，《妈咪呀！》中文版是第 14 个版本在北京首演，此剧的第 14 种语言版本首演以来，获得了来自业内人士、专家和观众的好评。请欣赏后谈一谈你最喜欢剧中哪一首歌曲，为什么？</a:t>
            </a:r>
            <a:endParaRPr lang="zh-CN" altLang="en-US">
              <a:solidFill>
                <a:srgbClr val="7D4922"/>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76294" y="895352"/>
            <a:ext cx="8439104" cy="3966288"/>
            <a:chOff x="2438400" y="1327176"/>
            <a:chExt cx="2438400" cy="1320774"/>
          </a:xfrm>
        </p:grpSpPr>
        <p:sp>
          <p:nvSpPr>
            <p:cNvPr id="9" name="矩形 8"/>
            <p:cNvSpPr/>
            <p:nvPr/>
          </p:nvSpPr>
          <p:spPr>
            <a:xfrm>
              <a:off x="2438400" y="1352550"/>
              <a:ext cx="2438400" cy="12954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33"/>
            <p:cNvSpPr txBox="1"/>
            <p:nvPr/>
          </p:nvSpPr>
          <p:spPr>
            <a:xfrm>
              <a:off x="2438400" y="1327176"/>
              <a:ext cx="1778445" cy="1257311"/>
            </a:xfrm>
            <a:prstGeom prst="rect">
              <a:avLst/>
            </a:prstGeom>
            <a:noFill/>
            <a:ln>
              <a:noFill/>
            </a:ln>
          </p:spPr>
          <p:txBody>
            <a:bodyPr wrap="square" lIns="90170" tIns="46990" rIns="36195" bIns="46990" rtlCol="0" anchor="t" anchorCtr="0">
              <a:noAutofit/>
            </a:bodyPr>
            <a:lstStyle/>
            <a:p>
              <a:pPr algn="l">
                <a:lnSpc>
                  <a:spcPct val="150000"/>
                </a:lnSpc>
              </a:pPr>
              <a:r>
                <a:rPr lang="zh-CN" altLang="en-US" sz="1200" dirty="0">
                  <a:solidFill>
                    <a:srgbClr val="7D4922"/>
                  </a:solidFill>
                  <a:latin typeface="+mn-ea"/>
                  <a:cs typeface="+mn-ea"/>
                  <a:sym typeface="+mn-lt"/>
                </a:rPr>
                <a:t>      </a:t>
              </a:r>
              <a:r>
                <a:rPr lang="zh-CN" altLang="en-US" sz="1400" dirty="0">
                  <a:solidFill>
                    <a:srgbClr val="7D4922"/>
                  </a:solidFill>
                  <a:latin typeface="+mn-ea"/>
                  <a:cs typeface="+mn-ea"/>
                  <a:sym typeface="+mn-lt"/>
                </a:rPr>
                <a:t> 提到音乐剧，人们就自然地联想到美国的“百老汇”。“百老汇”这个词是英语 broadway 的音译，是“大道”或“大街”的意思。美国几乎各大城市都有这个街名，而纽约市曼哈顿区的这条百老汇大街有着特殊的意义。由于这条大街的中段一直是美国商业性戏剧娱乐的中心，因而“百老汇”就成了美国戏剧活动的代名词。</a:t>
              </a:r>
              <a:endParaRPr lang="zh-CN" altLang="en-US" sz="1400" dirty="0">
                <a:solidFill>
                  <a:srgbClr val="7D4922"/>
                </a:solidFill>
                <a:latin typeface="+mn-ea"/>
                <a:cs typeface="+mn-ea"/>
                <a:sym typeface="+mn-lt"/>
              </a:endParaRPr>
            </a:p>
            <a:p>
              <a:pPr algn="l">
                <a:lnSpc>
                  <a:spcPct val="150000"/>
                </a:lnSpc>
              </a:pPr>
              <a:r>
                <a:rPr lang="en-US" altLang="zh-CN" sz="1400" dirty="0">
                  <a:solidFill>
                    <a:srgbClr val="7D4922"/>
                  </a:solidFill>
                  <a:latin typeface="+mn-ea"/>
                  <a:cs typeface="+mn-ea"/>
                  <a:sym typeface="+mn-lt"/>
                </a:rPr>
                <a:t>       </a:t>
              </a:r>
              <a:r>
                <a:rPr lang="zh-CN" altLang="en-US" sz="1400" dirty="0">
                  <a:solidFill>
                    <a:srgbClr val="7D4922"/>
                  </a:solidFill>
                  <a:latin typeface="+mn-ea"/>
                  <a:cs typeface="+mn-ea"/>
                  <a:sym typeface="+mn-lt"/>
                </a:rPr>
                <a:t>西方音乐剧的奖项分为“托尼奖”和“奥利弗奖”两大奖项。“托尼奖”是世界上最著名、最大型的戏剧和音乐剧大奖，于 1947 年设立，比奥斯卡奖晚 20 年。“奥利弗奖”则主要为了奖励在伦敦西区剧院取得杰出艺术成就的人。该奖项是目前伦敦最受青睐的戏剧方面的奖项。</a:t>
              </a:r>
              <a:endParaRPr lang="zh-CN" altLang="en-US" sz="1400" dirty="0">
                <a:solidFill>
                  <a:srgbClr val="7D4922"/>
                </a:solidFill>
                <a:latin typeface="+mn-ea"/>
                <a:cs typeface="+mn-ea"/>
                <a:sym typeface="+mn-lt"/>
              </a:endParaRPr>
            </a:p>
          </p:txBody>
        </p:sp>
      </p:grpSp>
      <p:sp>
        <p:nvSpPr>
          <p:cNvPr id="2" name="矩形 1"/>
          <p:cNvSpPr/>
          <p:nvPr/>
        </p:nvSpPr>
        <p:spPr>
          <a:xfrm>
            <a:off x="457200" y="438151"/>
            <a:ext cx="1447800"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引言</a:t>
            </a:r>
            <a:endParaRPr lang="zh-CN" altLang="en-US" b="1" dirty="0"/>
          </a:p>
        </p:txBody>
      </p:sp>
      <p:pic>
        <p:nvPicPr>
          <p:cNvPr id="14" name="图片 13"/>
          <p:cNvPicPr>
            <a:picLocks noChangeAspect="1"/>
          </p:cNvPicPr>
          <p:nvPr/>
        </p:nvPicPr>
        <p:blipFill>
          <a:blip r:embed="rId1"/>
          <a:stretch>
            <a:fillRect/>
          </a:stretch>
        </p:blipFill>
        <p:spPr>
          <a:xfrm>
            <a:off x="6631305" y="1303655"/>
            <a:ext cx="2193925" cy="32264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81000" y="904875"/>
            <a:ext cx="3418267" cy="3409950"/>
            <a:chOff x="381000" y="904875"/>
            <a:chExt cx="3418267" cy="340995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81000" y="904875"/>
              <a:ext cx="3418267" cy="3409950"/>
            </a:xfrm>
            <a:prstGeom prst="rect">
              <a:avLst/>
            </a:prstGeom>
          </p:spPr>
        </p:pic>
        <p:sp>
          <p:nvSpPr>
            <p:cNvPr id="8" name="矩形 7"/>
            <p:cNvSpPr/>
            <p:nvPr/>
          </p:nvSpPr>
          <p:spPr>
            <a:xfrm>
              <a:off x="565340" y="2307163"/>
              <a:ext cx="958660" cy="569387"/>
            </a:xfrm>
            <a:prstGeom prst="rect">
              <a:avLst/>
            </a:prstGeom>
          </p:spPr>
          <p:txBody>
            <a:bodyPr wrap="none">
              <a:spAutoFit/>
            </a:bodyPr>
            <a:lstStyle/>
            <a:p>
              <a:r>
                <a:rPr lang="zh-CN" altLang="en-US" sz="1200" dirty="0">
                  <a:solidFill>
                    <a:schemeClr val="accent1">
                      <a:lumMod val="10000"/>
                      <a:lumOff val="90000"/>
                    </a:schemeClr>
                  </a:solidFill>
                  <a:latin typeface="+mn-ea"/>
                </a:rPr>
                <a:t>CLASSICAL</a:t>
              </a:r>
              <a:endParaRPr lang="en-US" altLang="zh-CN" sz="1200" dirty="0">
                <a:solidFill>
                  <a:schemeClr val="accent1">
                    <a:lumMod val="10000"/>
                    <a:lumOff val="90000"/>
                  </a:schemeClr>
                </a:solidFill>
                <a:latin typeface="+mn-ea"/>
              </a:endParaRPr>
            </a:p>
            <a:p>
              <a:r>
                <a:rPr lang="zh-CN" altLang="en-US" sz="1900" dirty="0">
                  <a:solidFill>
                    <a:schemeClr val="accent1">
                      <a:lumMod val="10000"/>
                      <a:lumOff val="90000"/>
                    </a:schemeClr>
                  </a:solidFill>
                  <a:latin typeface="+mn-ea"/>
                </a:rPr>
                <a:t>MUSIC</a:t>
              </a:r>
              <a:endParaRPr lang="zh-CN" altLang="en-US" sz="1900" dirty="0">
                <a:solidFill>
                  <a:schemeClr val="accent1">
                    <a:lumMod val="10000"/>
                    <a:lumOff val="90000"/>
                  </a:schemeClr>
                </a:solidFill>
                <a:latin typeface="+mn-ea"/>
              </a:endParaRPr>
            </a:p>
          </p:txBody>
        </p:sp>
      </p:grpSp>
      <p:sp>
        <p:nvSpPr>
          <p:cNvPr id="6" name="矩形 5"/>
          <p:cNvSpPr/>
          <p:nvPr/>
        </p:nvSpPr>
        <p:spPr>
          <a:xfrm>
            <a:off x="2090133" y="666750"/>
            <a:ext cx="7053867" cy="3886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7162800" y="3039828"/>
            <a:ext cx="2103672" cy="2103672"/>
          </a:xfrm>
          <a:prstGeom prst="rect">
            <a:avLst/>
          </a:prstGeom>
        </p:spPr>
      </p:pic>
      <p:sp>
        <p:nvSpPr>
          <p:cNvPr id="5" name="TextBox 4"/>
          <p:cNvSpPr txBox="1"/>
          <p:nvPr/>
        </p:nvSpPr>
        <p:spPr>
          <a:xfrm>
            <a:off x="2971800" y="1520449"/>
            <a:ext cx="3437890" cy="929005"/>
          </a:xfrm>
          <a:prstGeom prst="rect">
            <a:avLst/>
          </a:prstGeom>
          <a:noFill/>
        </p:spPr>
        <p:txBody>
          <a:bodyPr wrap="none" lIns="68531" tIns="34264" rIns="68531" bIns="34264" rtlCol="0">
            <a:spAutoFit/>
            <a:scene3d>
              <a:camera prst="orthographicFront"/>
              <a:lightRig rig="flat" dir="t"/>
            </a:scene3d>
            <a:sp3d extrusionH="38100">
              <a:extrusionClr>
                <a:srgbClr val="FBD04E"/>
              </a:extrusionClr>
            </a:sp3d>
          </a:bodyPr>
          <a:lstStyle>
            <a:defPPr>
              <a:defRPr lang="zh-CN"/>
            </a:defPPr>
            <a:lvl1pPr algn="ctr">
              <a:defRPr sz="4000" b="1">
                <a:gradFill flip="none" rotWithShape="1">
                  <a:gsLst>
                    <a:gs pos="0">
                      <a:srgbClr val="FBD04E">
                        <a:lumMod val="65000"/>
                        <a:lumOff val="35000"/>
                      </a:srgbClr>
                    </a:gs>
                    <a:gs pos="51000">
                      <a:srgbClr val="B87600">
                        <a:lumMod val="98000"/>
                        <a:lumOff val="2000"/>
                      </a:srgbClr>
                    </a:gs>
                    <a:gs pos="78000">
                      <a:srgbClr val="F4CF68">
                        <a:lumMod val="90000"/>
                        <a:lumOff val="10000"/>
                      </a:srgbClr>
                    </a:gs>
                    <a:gs pos="28000">
                      <a:srgbClr val="F4CF68">
                        <a:lumMod val="93000"/>
                        <a:lumOff val="7000"/>
                      </a:srgbClr>
                    </a:gs>
                    <a:gs pos="100000">
                      <a:srgbClr val="FBD04E">
                        <a:lumMod val="64000"/>
                        <a:lumOff val="36000"/>
                      </a:srgbClr>
                    </a:gs>
                  </a:gsLst>
                  <a:lin ang="2700000" scaled="1"/>
                  <a:tileRect/>
                </a:gradFill>
                <a:effectLst>
                  <a:outerShdw blurRad="317500" dist="38100" dir="2700000" algn="tl" rotWithShape="0">
                    <a:prstClr val="black">
                      <a:alpha val="59000"/>
                    </a:prstClr>
                  </a:outerShdw>
                </a:effectLst>
                <a:latin typeface="微软雅黑" panose="020B0503020204020204" pitchFamily="34" charset="-122"/>
                <a:ea typeface="微软雅黑" panose="020B0503020204020204" pitchFamily="34" charset="-122"/>
              </a:defRPr>
            </a:lvl1pPr>
          </a:lstStyle>
          <a:p>
            <a:pPr algn="l" defTabSz="685165">
              <a:defRPr/>
            </a:pPr>
            <a:r>
              <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rPr>
              <a:t>音乐鉴赏</a:t>
            </a:r>
            <a:endParaRPr lang="zh-CN" altLang="en-US" sz="5600" b="0" kern="0" spc="900" dirty="0">
              <a:solidFill>
                <a:schemeClr val="accent1">
                  <a:lumMod val="10000"/>
                  <a:lumOff val="90000"/>
                </a:schemeClr>
              </a:solidFill>
              <a:effectLst/>
              <a:latin typeface="汉仪菱心体简" panose="02010609000101010101" pitchFamily="2" charset="-122"/>
              <a:ea typeface="汉仪菱心体简" panose="02010609000101010101" pitchFamily="2" charset="-122"/>
            </a:endParaRPr>
          </a:p>
        </p:txBody>
      </p:sp>
      <p:sp>
        <p:nvSpPr>
          <p:cNvPr id="19" name="矩形 18"/>
          <p:cNvSpPr/>
          <p:nvPr/>
        </p:nvSpPr>
        <p:spPr>
          <a:xfrm flipH="1">
            <a:off x="3097084" y="2384962"/>
            <a:ext cx="6046915" cy="429895"/>
          </a:xfrm>
          <a:prstGeom prst="rect">
            <a:avLst/>
          </a:prstGeom>
          <a:solidFill>
            <a:schemeClr val="accent1">
              <a:lumMod val="10000"/>
              <a:lumOff val="90000"/>
            </a:schemeClr>
          </a:solidFill>
        </p:spPr>
        <p:txBody>
          <a:bodyPr wrap="square">
            <a:spAutoFit/>
          </a:bodyPr>
          <a:lstStyle/>
          <a:p>
            <a:endParaRPr lang="zh-CN" altLang="en-US" sz="2200" spc="1200" dirty="0">
              <a:solidFill>
                <a:srgbClr val="7D4922"/>
              </a:solidFill>
              <a:latin typeface="+mn-ea"/>
            </a:endParaRPr>
          </a:p>
        </p:txBody>
      </p:sp>
      <p:sp>
        <p:nvSpPr>
          <p:cNvPr id="29" name="矩形 28"/>
          <p:cNvSpPr/>
          <p:nvPr/>
        </p:nvSpPr>
        <p:spPr>
          <a:xfrm>
            <a:off x="3097119" y="3257673"/>
            <a:ext cx="2819400" cy="307777"/>
          </a:xfrm>
          <a:prstGeom prst="rect">
            <a:avLst/>
          </a:prstGeom>
        </p:spPr>
        <p:txBody>
          <a:bodyPr wrap="square">
            <a:spAutoFit/>
          </a:bodyPr>
          <a:lstStyle/>
          <a:p>
            <a:r>
              <a:rPr lang="zh-CN" altLang="en-US" sz="1400" spc="600" dirty="0">
                <a:solidFill>
                  <a:schemeClr val="accent1">
                    <a:lumMod val="10000"/>
                    <a:lumOff val="90000"/>
                  </a:schemeClr>
                </a:solidFill>
                <a:latin typeface="+mn-ea"/>
              </a:rPr>
              <a:t>演示完毕感谢您的观看</a:t>
            </a:r>
            <a:endParaRPr lang="zh-CN" altLang="en-US" sz="1400" spc="600" dirty="0">
              <a:solidFill>
                <a:schemeClr val="accent1">
                  <a:lumMod val="10000"/>
                  <a:lumOff val="90000"/>
                </a:schemeClr>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decel="6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2"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grpId="0" nodeType="click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by="(-#ppt_w*2)" calcmode="lin" valueType="num">
                                      <p:cBhvr rctx="PPT">
                                        <p:cTn id="26" dur="500" autoRev="1" fill="hold">
                                          <p:stCondLst>
                                            <p:cond delay="0"/>
                                          </p:stCondLst>
                                        </p:cTn>
                                        <p:tgtEl>
                                          <p:spTgt spid="5"/>
                                        </p:tgtEl>
                                        <p:attrNameLst>
                                          <p:attrName>ppt_w</p:attrName>
                                        </p:attrNameLst>
                                      </p:cBhvr>
                                    </p:anim>
                                    <p:anim by="(#ppt_w*0.50)" calcmode="lin" valueType="num">
                                      <p:cBhvr>
                                        <p:cTn id="27" dur="500" decel="50000" autoRev="1" fill="hold">
                                          <p:stCondLst>
                                            <p:cond delay="0"/>
                                          </p:stCondLst>
                                        </p:cTn>
                                        <p:tgtEl>
                                          <p:spTgt spid="5"/>
                                        </p:tgtEl>
                                        <p:attrNameLst>
                                          <p:attrName>ppt_x</p:attrName>
                                        </p:attrNameLst>
                                      </p:cBhvr>
                                    </p:anim>
                                    <p:anim from="(-#ppt_h/2)" to="(#ppt_y)" calcmode="lin" valueType="num">
                                      <p:cBhvr>
                                        <p:cTn id="28" dur="1000" fill="hold">
                                          <p:stCondLst>
                                            <p:cond delay="0"/>
                                          </p:stCondLst>
                                        </p:cTn>
                                        <p:tgtEl>
                                          <p:spTgt spid="5"/>
                                        </p:tgtEl>
                                        <p:attrNameLst>
                                          <p:attrName>ppt_y</p:attrName>
                                        </p:attrNameLst>
                                      </p:cBhvr>
                                    </p:anim>
                                    <p:animRot by="21600000">
                                      <p:cBhvr>
                                        <p:cTn id="29" dur="1000" fill="hold">
                                          <p:stCondLst>
                                            <p:cond delay="0"/>
                                          </p:stCondLst>
                                        </p:cTn>
                                        <p:tgtEl>
                                          <p:spTgt spid="5"/>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fill="hold"/>
                                        <p:tgtEl>
                                          <p:spTgt spid="19"/>
                                        </p:tgtEl>
                                        <p:attrNameLst>
                                          <p:attrName>ppt_x</p:attrName>
                                        </p:attrNameLst>
                                      </p:cBhvr>
                                      <p:tavLst>
                                        <p:tav tm="0">
                                          <p:val>
                                            <p:strVal val="1+#ppt_w/2"/>
                                          </p:val>
                                        </p:tav>
                                        <p:tav tm="100000">
                                          <p:val>
                                            <p:strVal val="#ppt_x"/>
                                          </p:val>
                                        </p:tav>
                                      </p:tavLst>
                                    </p:anim>
                                    <p:anim calcmode="lin" valueType="num">
                                      <p:cBhvr additive="base">
                                        <p:cTn id="35"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p:bldP spid="19" grpId="0" bldLvl="0" animBg="1"/>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437038" y="894434"/>
            <a:ext cx="4134962" cy="337185"/>
          </a:xfrm>
          <a:prstGeom prst="rect">
            <a:avLst/>
          </a:prstGeom>
          <a:noFill/>
        </p:spPr>
        <p:txBody>
          <a:bodyPr wrap="square" rtlCol="0">
            <a:spAutoFit/>
          </a:bodyPr>
          <a:lstStyle/>
          <a:p>
            <a:r>
              <a:rPr lang="zh-CN" altLang="en-US" sz="1600" dirty="0">
                <a:solidFill>
                  <a:schemeClr val="accent1"/>
                </a:solidFill>
                <a:latin typeface="+mj-ea"/>
                <a:ea typeface="+mj-ea"/>
                <a:cs typeface="+mn-ea"/>
                <a:sym typeface="+mn-lt"/>
              </a:rPr>
              <a:t>（一）音乐剧的演变</a:t>
            </a:r>
            <a:endParaRPr lang="en-US" sz="1600" dirty="0">
              <a:solidFill>
                <a:schemeClr val="accent1"/>
              </a:solidFill>
              <a:latin typeface="+mj-ea"/>
              <a:ea typeface="+mj-ea"/>
              <a:cs typeface="+mn-ea"/>
              <a:sym typeface="+mn-lt"/>
            </a:endParaRPr>
          </a:p>
        </p:txBody>
      </p:sp>
      <p:sp>
        <p:nvSpPr>
          <p:cNvPr id="9" name="TextBox 33"/>
          <p:cNvSpPr txBox="1"/>
          <p:nvPr/>
        </p:nvSpPr>
        <p:spPr>
          <a:xfrm>
            <a:off x="497205" y="1885950"/>
            <a:ext cx="3922395" cy="2601595"/>
          </a:xfrm>
          <a:prstGeom prst="rect">
            <a:avLst/>
          </a:prstGeom>
          <a:noFill/>
          <a:ln>
            <a:noFill/>
          </a:ln>
        </p:spPr>
        <p:txBody>
          <a:bodyPr wrap="square" rtlCol="0">
            <a:noAutofit/>
          </a:bodyPr>
          <a:lstStyle/>
          <a:p>
            <a:pPr algn="l">
              <a:lnSpc>
                <a:spcPct val="150000"/>
              </a:lnSpc>
            </a:pPr>
            <a:r>
              <a:rPr lang="en-US" altLang="zh-CN" sz="1600" dirty="0">
                <a:solidFill>
                  <a:srgbClr val="7D4922"/>
                </a:solidFill>
                <a:latin typeface="+mn-ea"/>
                <a:cs typeface="+mn-ea"/>
                <a:sym typeface="+mn-lt"/>
              </a:rPr>
              <a:t>      </a:t>
            </a:r>
            <a:r>
              <a:rPr lang="zh-CN" altLang="en-US" sz="1600" dirty="0">
                <a:solidFill>
                  <a:srgbClr val="7D4922"/>
                </a:solidFill>
                <a:latin typeface="+mn-ea"/>
                <a:cs typeface="+mn-ea"/>
                <a:sym typeface="+mn-lt"/>
              </a:rPr>
              <a:t>音乐剧是由喜歌剧及轻歌剧演变而成的，早期称作“音乐戏剧”，后来简称为“音乐剧”，是 19 世纪末起源于英国的一种音乐体裁，是融会了音乐、舞蹈、戏剧和表演形式于一体的复合型、综合性的现代舞台表演艺术。</a:t>
            </a:r>
            <a:endParaRPr lang="zh-CN" altLang="en-US" sz="1600" dirty="0">
              <a:solidFill>
                <a:srgbClr val="7D4922"/>
              </a:solidFill>
              <a:latin typeface="+mn-ea"/>
              <a:cs typeface="+mn-ea"/>
              <a:sym typeface="+mn-lt"/>
            </a:endParaRPr>
          </a:p>
        </p:txBody>
      </p:sp>
      <p:sp>
        <p:nvSpPr>
          <p:cNvPr id="10" name="矩形 9"/>
          <p:cNvSpPr/>
          <p:nvPr/>
        </p:nvSpPr>
        <p:spPr>
          <a:xfrm>
            <a:off x="436880" y="1428750"/>
            <a:ext cx="4058920" cy="339725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42" y="404396"/>
            <a:ext cx="2223758" cy="33855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一、音乐剧概述</a:t>
            </a:r>
            <a:endParaRPr lang="zh-CN" altLang="en-US" b="1" dirty="0"/>
          </a:p>
        </p:txBody>
      </p:sp>
      <p:pic>
        <p:nvPicPr>
          <p:cNvPr id="5" name="图片 4"/>
          <p:cNvPicPr>
            <a:picLocks noChangeAspect="1"/>
          </p:cNvPicPr>
          <p:nvPr/>
        </p:nvPicPr>
        <p:blipFill>
          <a:blip r:embed="rId1"/>
          <a:stretch>
            <a:fillRect/>
          </a:stretch>
        </p:blipFill>
        <p:spPr>
          <a:xfrm>
            <a:off x="4815840" y="1809750"/>
            <a:ext cx="3994150" cy="25539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389709" y="2419548"/>
            <a:ext cx="1515291" cy="521970"/>
          </a:xfrm>
          <a:prstGeom prst="rect">
            <a:avLst/>
          </a:prstGeom>
          <a:solidFill>
            <a:schemeClr val="accent2"/>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2.</a:t>
            </a:r>
            <a:r>
              <a:rPr lang="zh-CN" altLang="en-US" sz="1400" b="1" spc="0" dirty="0">
                <a:solidFill>
                  <a:schemeClr val="bg1"/>
                </a:solidFill>
                <a:latin typeface="+mn-ea"/>
                <a:ea typeface="+mn-ea"/>
                <a:cs typeface="+mn-ea"/>
                <a:sym typeface="+mn-lt"/>
              </a:rPr>
              <a:t>精心设计舞台效果</a:t>
            </a:r>
            <a:endParaRPr lang="zh-CN" altLang="en-US" sz="1400" b="1" spc="0" dirty="0">
              <a:solidFill>
                <a:schemeClr val="bg1"/>
              </a:solidFill>
              <a:latin typeface="+mn-ea"/>
              <a:ea typeface="+mn-ea"/>
              <a:cs typeface="+mn-ea"/>
              <a:sym typeface="+mn-lt"/>
            </a:endParaRPr>
          </a:p>
        </p:txBody>
      </p:sp>
      <p:sp>
        <p:nvSpPr>
          <p:cNvPr id="8" name="TextBox 2"/>
          <p:cNvSpPr txBox="1"/>
          <p:nvPr>
            <p:custDataLst>
              <p:tags r:id="rId2"/>
            </p:custDataLst>
          </p:nvPr>
        </p:nvSpPr>
        <p:spPr>
          <a:xfrm>
            <a:off x="381000" y="1051200"/>
            <a:ext cx="1524000" cy="521970"/>
          </a:xfrm>
          <a:prstGeom prst="rect">
            <a:avLst/>
          </a:prstGeom>
          <a:solidFill>
            <a:schemeClr val="accent1"/>
          </a:solidFill>
        </p:spPr>
        <p:txBody>
          <a:bodyPr wrap="square" rtlCol="0">
            <a:spAutoFit/>
          </a:bodyPr>
          <a:lstStyle/>
          <a:p>
            <a:pPr algn="ctr"/>
            <a:r>
              <a:rPr lang="en-US" altLang="zh-CN" sz="1400" b="1" dirty="0">
                <a:solidFill>
                  <a:schemeClr val="bg1"/>
                </a:solidFill>
                <a:latin typeface="+mn-ea"/>
                <a:cs typeface="+mn-ea"/>
                <a:sym typeface="+mn-lt"/>
              </a:rPr>
              <a:t>1.</a:t>
            </a:r>
            <a:r>
              <a:rPr lang="zh-CN" altLang="en-US" sz="1400" b="1" dirty="0">
                <a:solidFill>
                  <a:schemeClr val="bg1"/>
                </a:solidFill>
                <a:latin typeface="+mn-ea"/>
                <a:cs typeface="+mn-ea"/>
                <a:sym typeface="+mn-lt"/>
              </a:rPr>
              <a:t>不同的音乐风格</a:t>
            </a:r>
            <a:endParaRPr lang="zh-CN" altLang="en-US" sz="1400" b="1" dirty="0">
              <a:solidFill>
                <a:schemeClr val="bg1"/>
              </a:solidFill>
              <a:latin typeface="+mn-ea"/>
              <a:cs typeface="+mn-ea"/>
              <a:sym typeface="+mn-lt"/>
            </a:endParaRPr>
          </a:p>
        </p:txBody>
      </p:sp>
      <p:sp>
        <p:nvSpPr>
          <p:cNvPr id="9" name="文本框 8"/>
          <p:cNvSpPr txBox="1"/>
          <p:nvPr/>
        </p:nvSpPr>
        <p:spPr>
          <a:xfrm>
            <a:off x="389709" y="3782019"/>
            <a:ext cx="1515291" cy="521970"/>
          </a:xfrm>
          <a:prstGeom prst="rect">
            <a:avLst/>
          </a:prstGeom>
          <a:solidFill>
            <a:schemeClr val="accent1"/>
          </a:solidFill>
        </p:spPr>
        <p:txBody>
          <a:bodyPr wrap="squar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pPr algn="ctr"/>
            <a:r>
              <a:rPr lang="en-US" altLang="zh-CN" sz="1400" b="1" spc="0" dirty="0">
                <a:solidFill>
                  <a:schemeClr val="bg1"/>
                </a:solidFill>
                <a:latin typeface="+mn-ea"/>
                <a:ea typeface="+mn-ea"/>
                <a:cs typeface="+mn-ea"/>
                <a:sym typeface="+mn-lt"/>
              </a:rPr>
              <a:t>3. </a:t>
            </a:r>
            <a:r>
              <a:rPr lang="zh-CN" altLang="en-US" sz="1400" b="1" spc="0" dirty="0">
                <a:solidFill>
                  <a:schemeClr val="bg1"/>
                </a:solidFill>
                <a:latin typeface="+mn-ea"/>
                <a:ea typeface="+mn-ea"/>
                <a:cs typeface="+mn-ea"/>
                <a:sym typeface="+mn-lt"/>
              </a:rPr>
              <a:t>融合多样的艺术形式</a:t>
            </a:r>
            <a:endParaRPr lang="zh-CN" altLang="en-US" sz="1400" b="1" spc="0" dirty="0">
              <a:solidFill>
                <a:schemeClr val="bg1"/>
              </a:solidFill>
              <a:latin typeface="+mn-ea"/>
              <a:ea typeface="+mn-ea"/>
              <a:cs typeface="+mn-ea"/>
              <a:sym typeface="+mn-lt"/>
            </a:endParaRPr>
          </a:p>
        </p:txBody>
      </p:sp>
      <p:sp>
        <p:nvSpPr>
          <p:cNvPr id="10" name="TextBox 33"/>
          <p:cNvSpPr txBox="1"/>
          <p:nvPr>
            <p:custDataLst>
              <p:tags r:id="rId3"/>
            </p:custDataLst>
          </p:nvPr>
        </p:nvSpPr>
        <p:spPr>
          <a:xfrm>
            <a:off x="2057400" y="916940"/>
            <a:ext cx="4528185" cy="1383665"/>
          </a:xfrm>
          <a:prstGeom prst="rect">
            <a:avLst/>
          </a:prstGeom>
          <a:noFill/>
          <a:ln>
            <a:noFill/>
          </a:ln>
        </p:spPr>
        <p:txBody>
          <a:bodyPr wrap="square" rtlCol="0">
            <a:spAutoFit/>
          </a:bodyPr>
          <a:lstStyle/>
          <a:p>
            <a:pPr>
              <a:lnSpc>
                <a:spcPct val="150000"/>
              </a:lnSpc>
            </a:pPr>
            <a:r>
              <a:rPr lang="zh-CN" altLang="en-US" sz="1400" dirty="0">
                <a:solidFill>
                  <a:schemeClr val="accent1">
                    <a:lumMod val="75000"/>
                    <a:lumOff val="25000"/>
                  </a:schemeClr>
                </a:solidFill>
                <a:latin typeface="+mn-ea"/>
                <a:cs typeface="+mn-ea"/>
                <a:sym typeface="+mn-lt"/>
              </a:rPr>
              <a:t>古典音乐与通俗表演是音乐剧的两个重要特征，近年来也出现了使用爵士乐队和摇滚乐队表现的风格形式。音乐剧的表演形式有两种，即歌唱与表演贯穿始终；歌唱与对白交替进行。</a:t>
            </a:r>
            <a:endParaRPr lang="zh-CN" altLang="en-US" sz="1400" dirty="0">
              <a:solidFill>
                <a:schemeClr val="accent1">
                  <a:lumMod val="75000"/>
                  <a:lumOff val="25000"/>
                </a:schemeClr>
              </a:solidFill>
              <a:latin typeface="+mn-ea"/>
              <a:cs typeface="+mn-ea"/>
              <a:sym typeface="+mn-lt"/>
            </a:endParaRPr>
          </a:p>
        </p:txBody>
      </p:sp>
      <p:sp>
        <p:nvSpPr>
          <p:cNvPr id="2" name="矩形 1"/>
          <p:cNvSpPr/>
          <p:nvPr/>
        </p:nvSpPr>
        <p:spPr>
          <a:xfrm>
            <a:off x="457199" y="438150"/>
            <a:ext cx="2341655"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（一）音乐剧的演变</a:t>
            </a:r>
            <a:endParaRPr lang="zh-CN" altLang="en-US" b="1" dirty="0"/>
          </a:p>
        </p:txBody>
      </p:sp>
      <p:sp>
        <p:nvSpPr>
          <p:cNvPr id="3" name="TextBox 33"/>
          <p:cNvSpPr txBox="1"/>
          <p:nvPr>
            <p:custDataLst>
              <p:tags r:id="rId4"/>
            </p:custDataLst>
          </p:nvPr>
        </p:nvSpPr>
        <p:spPr>
          <a:xfrm>
            <a:off x="2133600" y="2419350"/>
            <a:ext cx="4452620" cy="1158875"/>
          </a:xfrm>
          <a:prstGeom prst="rect">
            <a:avLst/>
          </a:prstGeom>
          <a:solidFill>
            <a:srgbClr val="D69768"/>
          </a:solidFill>
          <a:ln>
            <a:noFill/>
          </a:ln>
        </p:spPr>
        <p:txBody>
          <a:bodyPr wrap="square" rtlCol="0">
            <a:noAutofit/>
          </a:bodyPr>
          <a:lstStyle/>
          <a:p>
            <a:pPr algn="l">
              <a:lnSpc>
                <a:spcPct val="150000"/>
              </a:lnSpc>
            </a:pPr>
            <a:r>
              <a:rPr lang="zh-CN" altLang="en-US" sz="1400" dirty="0">
                <a:solidFill>
                  <a:schemeClr val="bg2"/>
                </a:solidFill>
                <a:latin typeface="+mn-ea"/>
                <a:cs typeface="+mn-ea"/>
                <a:sym typeface="+mn-lt"/>
              </a:rPr>
              <a:t>音乐剧与歌剧一样，非常注重舞台美术的表现，特别是 20 世纪中期，音乐剧进入黄金时代，尤为重视利用舞台美术来创造需要的戏剧气氛。</a:t>
            </a:r>
            <a:endParaRPr lang="zh-CN" altLang="en-US" sz="1400" dirty="0">
              <a:solidFill>
                <a:schemeClr val="bg2"/>
              </a:solidFill>
              <a:latin typeface="+mn-ea"/>
              <a:cs typeface="+mn-ea"/>
              <a:sym typeface="+mn-lt"/>
            </a:endParaRPr>
          </a:p>
        </p:txBody>
      </p:sp>
      <p:sp>
        <p:nvSpPr>
          <p:cNvPr id="6" name="TextBox 33"/>
          <p:cNvSpPr txBox="1"/>
          <p:nvPr/>
        </p:nvSpPr>
        <p:spPr>
          <a:xfrm>
            <a:off x="1981200" y="3782060"/>
            <a:ext cx="6858000" cy="1060450"/>
          </a:xfrm>
          <a:prstGeom prst="rect">
            <a:avLst/>
          </a:prstGeom>
          <a:noFill/>
          <a:ln>
            <a:noFill/>
          </a:ln>
        </p:spPr>
        <p:txBody>
          <a:bodyPr wrap="square" rtlCol="0">
            <a:spAutoFit/>
          </a:bodyPr>
          <a:lstStyle/>
          <a:p>
            <a:pPr algn="l">
              <a:lnSpc>
                <a:spcPct val="150000"/>
              </a:lnSpc>
              <a:buClrTx/>
              <a:buSzTx/>
              <a:buFontTx/>
            </a:pPr>
            <a:r>
              <a:rPr lang="zh-CN" altLang="en-US" sz="1400" dirty="0">
                <a:solidFill>
                  <a:schemeClr val="accent1">
                    <a:lumMod val="75000"/>
                    <a:lumOff val="25000"/>
                  </a:schemeClr>
                </a:solidFill>
                <a:latin typeface="+mn-ea"/>
                <a:cs typeface="+mn-ea"/>
                <a:sym typeface="+mn-lt"/>
              </a:rPr>
              <a:t>音乐剧中的舞蹈作为一种特别的“表演”项目，与故事情节并没有完全地融合。随着音乐剧的发展，舞蹈与故事情节两者之间的关系逐渐紧密，各种形式的舞蹈为音乐剧增添了新的活力。所以，今天的音乐剧通常是歌曲、舞蹈与对白的结合。</a:t>
            </a:r>
            <a:endParaRPr lang="zh-CN" altLang="en-US" sz="1400" dirty="0">
              <a:solidFill>
                <a:schemeClr val="accent1">
                  <a:lumMod val="75000"/>
                  <a:lumOff val="25000"/>
                </a:schemeClr>
              </a:solidFill>
              <a:latin typeface="+mn-ea"/>
              <a:cs typeface="+mn-ea"/>
              <a:sym typeface="+mn-lt"/>
            </a:endParaRPr>
          </a:p>
        </p:txBody>
      </p:sp>
      <p:pic>
        <p:nvPicPr>
          <p:cNvPr id="14" name="图片 13"/>
          <p:cNvPicPr>
            <a:picLocks noChangeAspect="1"/>
          </p:cNvPicPr>
          <p:nvPr/>
        </p:nvPicPr>
        <p:blipFill>
          <a:blip r:embed="rId5"/>
          <a:stretch>
            <a:fillRect/>
          </a:stretch>
        </p:blipFill>
        <p:spPr>
          <a:xfrm>
            <a:off x="6705600" y="819150"/>
            <a:ext cx="2018665" cy="296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wipe(up)">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up)">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p:bldP spid="3" grpId="0" bldLvl="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408408" y="1141333"/>
            <a:ext cx="4134962" cy="368300"/>
          </a:xfrm>
          <a:prstGeom prst="rect">
            <a:avLst/>
          </a:prstGeom>
          <a:noFill/>
        </p:spPr>
        <p:txBody>
          <a:bodyPr wrap="square" rtlCol="0">
            <a:spAutoFit/>
          </a:bodyPr>
          <a:lstStyle/>
          <a:p>
            <a:pPr eaLnBrk="0"/>
            <a:r>
              <a:rPr lang="zh-CN" altLang="zh-CN" dirty="0">
                <a:solidFill>
                  <a:srgbClr val="7D4922"/>
                </a:solidFill>
              </a:rPr>
              <a:t>（一）西方音乐剧的产生</a:t>
            </a:r>
            <a:endParaRPr lang="zh-CN" altLang="zh-CN" dirty="0">
              <a:solidFill>
                <a:srgbClr val="7D4922"/>
              </a:solidFill>
            </a:endParaRPr>
          </a:p>
        </p:txBody>
      </p:sp>
      <p:sp>
        <p:nvSpPr>
          <p:cNvPr id="9" name="TextBox 33"/>
          <p:cNvSpPr txBox="1"/>
          <p:nvPr/>
        </p:nvSpPr>
        <p:spPr>
          <a:xfrm>
            <a:off x="524510" y="2038350"/>
            <a:ext cx="4018915" cy="2155825"/>
          </a:xfrm>
          <a:prstGeom prst="rect">
            <a:avLst/>
          </a:prstGeom>
          <a:noFill/>
          <a:ln>
            <a:noFill/>
          </a:ln>
        </p:spPr>
        <p:txBody>
          <a:bodyPr wrap="square" rtlCol="0">
            <a:spAutoFit/>
          </a:bodyPr>
          <a:lstStyle/>
          <a:p>
            <a:pPr indent="0" eaLnBrk="0" fontAlgn="auto">
              <a:lnSpc>
                <a:spcPct val="120000"/>
              </a:lnSpc>
            </a:pPr>
            <a:r>
              <a:rPr lang="en-US" altLang="zh-CN" sz="1600" dirty="0">
                <a:solidFill>
                  <a:srgbClr val="7D4922"/>
                </a:solidFill>
              </a:rPr>
              <a:t>         </a:t>
            </a:r>
            <a:r>
              <a:rPr lang="zh-CN" altLang="zh-CN" sz="1600" dirty="0">
                <a:solidFill>
                  <a:srgbClr val="7D4922"/>
                </a:solidFill>
              </a:rPr>
              <a:t>音乐剧是在 19 世纪末 20 世纪初发展起来的一门舞台艺术，已有一百多年的历史。音乐剧的起源可以追溯到 19 世纪的轻歌剧（Operetta）、喜剧（Comedy）和黑人剧（Minstrel Shows）。音乐剧的诞生是一个渐变的过程，也是多种戏剧艺术门类逐渐融合的产物。</a:t>
            </a:r>
            <a:endParaRPr lang="zh-CN" altLang="zh-CN" sz="1600" dirty="0">
              <a:solidFill>
                <a:srgbClr val="7D4922"/>
              </a:solidFill>
            </a:endParaRPr>
          </a:p>
        </p:txBody>
      </p:sp>
      <p:sp>
        <p:nvSpPr>
          <p:cNvPr id="10" name="矩形 9"/>
          <p:cNvSpPr/>
          <p:nvPr/>
        </p:nvSpPr>
        <p:spPr>
          <a:xfrm>
            <a:off x="311785" y="1630680"/>
            <a:ext cx="4159250" cy="278765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30" y="474980"/>
            <a:ext cx="3251835" cy="26797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二、西方音乐剧的产生与发展</a:t>
            </a:r>
            <a:endParaRPr lang="zh-CN" altLang="en-US" b="1" dirty="0"/>
          </a:p>
        </p:txBody>
      </p:sp>
      <p:pic>
        <p:nvPicPr>
          <p:cNvPr id="3" name="图片 2"/>
          <p:cNvPicPr>
            <a:picLocks noChangeAspect="1"/>
          </p:cNvPicPr>
          <p:nvPr/>
        </p:nvPicPr>
        <p:blipFill>
          <a:blip r:embed="rId1"/>
          <a:stretch>
            <a:fillRect/>
          </a:stretch>
        </p:blipFill>
        <p:spPr>
          <a:xfrm>
            <a:off x="4724400" y="1733550"/>
            <a:ext cx="3858895" cy="25768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任意多边形 35"/>
          <p:cNvSpPr/>
          <p:nvPr>
            <p:custDataLst>
              <p:tags r:id="rId1"/>
            </p:custDataLst>
          </p:nvPr>
        </p:nvSpPr>
        <p:spPr>
          <a:xfrm>
            <a:off x="5926054" y="1666975"/>
            <a:ext cx="2327240" cy="1010143"/>
          </a:xfrm>
          <a:custGeom>
            <a:avLst/>
            <a:gdLst/>
            <a:ahLst/>
            <a:cxnLst>
              <a:cxn ang="3">
                <a:pos x="hc" y="t"/>
              </a:cxn>
              <a:cxn ang="cd2">
                <a:pos x="l" y="vc"/>
              </a:cxn>
              <a:cxn ang="cd4">
                <a:pos x="hc" y="b"/>
              </a:cxn>
              <a:cxn ang="0">
                <a:pos x="r" y="vc"/>
              </a:cxn>
            </a:cxnLst>
            <a:rect l="l" t="t" r="r" b="b"/>
            <a:pathLst>
              <a:path w="3988" h="1731">
                <a:moveTo>
                  <a:pt x="3123" y="0"/>
                </a:moveTo>
                <a:lnTo>
                  <a:pt x="3988" y="866"/>
                </a:lnTo>
                <a:lnTo>
                  <a:pt x="3122" y="1731"/>
                </a:lnTo>
                <a:lnTo>
                  <a:pt x="3122" y="1358"/>
                </a:lnTo>
                <a:lnTo>
                  <a:pt x="0" y="1358"/>
                </a:lnTo>
                <a:lnTo>
                  <a:pt x="0" y="866"/>
                </a:lnTo>
                <a:cubicBezTo>
                  <a:pt x="0" y="594"/>
                  <a:pt x="220" y="374"/>
                  <a:pt x="492" y="374"/>
                </a:cubicBezTo>
                <a:lnTo>
                  <a:pt x="3123" y="374"/>
                </a:lnTo>
                <a:lnTo>
                  <a:pt x="3123" y="0"/>
                </a:lnTo>
                <a:close/>
              </a:path>
            </a:pathLst>
          </a:custGeom>
        </p:spPr>
        <p:style>
          <a:lnRef idx="0">
            <a:srgbClr val="FFFFFF"/>
          </a:lnRef>
          <a:fillRef idx="3">
            <a:schemeClr val="accent1"/>
          </a:fillRef>
          <a:effectRef idx="0">
            <a:srgbClr val="FFFFFF"/>
          </a:effectRef>
          <a:fontRef idx="minor">
            <a:schemeClr val="lt1"/>
          </a:fontRef>
        </p:style>
        <p:txBody>
          <a:bodyPr vertOverflow="overflow" horzOverflow="overflow" vert="horz" wrap="square" lIns="65733" tIns="65733" rIns="329833" bIns="65733" numCol="1" spcCol="0" rtlCol="0" fromWordArt="0" anchor="ctr" anchorCtr="0" forceAA="0" compatLnSpc="1">
            <a:normAutofit/>
          </a:bodyPr>
          <a:lstStyle>
            <a:defPPr>
              <a:defRPr lang="zh-CN"/>
            </a:defPPr>
            <a:lvl1pPr marL="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1pPr>
            <a:lvl2pPr marL="4572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2pPr>
            <a:lvl3pPr marL="9144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3pPr>
            <a:lvl4pPr marL="13716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4pPr>
            <a:lvl5pPr marL="18288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5pPr>
            <a:lvl6pPr marL="22860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6pPr>
            <a:lvl7pPr marL="27432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7pPr>
            <a:lvl8pPr marL="32004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8pPr>
            <a:lvl9pPr marL="36576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9pPr>
          </a:lstStyle>
          <a:p>
            <a:pPr lvl="0" algn="ctr">
              <a:buClrTx/>
              <a:buSzTx/>
              <a:buFontTx/>
            </a:pPr>
            <a:r>
              <a:rPr lang="zh-CN" altLang="en-US" sz="165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20 世纪 70 年代</a:t>
            </a:r>
            <a:endParaRPr lang="zh-CN" altLang="en-US" sz="165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457199" y="438150"/>
            <a:ext cx="3276601" cy="30777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（二）音乐剧的发展</a:t>
            </a:r>
            <a:endParaRPr lang="zh-CN" altLang="en-US" b="1" dirty="0"/>
          </a:p>
        </p:txBody>
      </p:sp>
      <p:sp>
        <p:nvSpPr>
          <p:cNvPr id="17" name="单圆角矩形 16"/>
          <p:cNvSpPr/>
          <p:nvPr>
            <p:custDataLst>
              <p:tags r:id="rId2"/>
            </p:custDataLst>
          </p:nvPr>
        </p:nvSpPr>
        <p:spPr>
          <a:xfrm flipH="1">
            <a:off x="893428" y="2554570"/>
            <a:ext cx="1899490" cy="574224"/>
          </a:xfrm>
          <a:prstGeom prst="round1Rect">
            <a:avLst>
              <a:gd name="adj" fmla="val 50000"/>
            </a:avLst>
          </a:prstGeom>
        </p:spPr>
        <p:style>
          <a:lnRef idx="0">
            <a:srgbClr val="FFFFFF"/>
          </a:lnRef>
          <a:fillRef idx="3">
            <a:schemeClr val="accent1"/>
          </a:fillRef>
          <a:effectRef idx="0">
            <a:srgbClr val="FFFFFF"/>
          </a:effectRef>
          <a:fontRef idx="minor">
            <a:schemeClr val="lt1"/>
          </a:fontRef>
        </p:style>
        <p:txBody>
          <a:bodyPr vertOverflow="overflow" horzOverflow="overflow" vert="horz" wrap="square" lIns="65733" tIns="65733" rIns="230941" bIns="65733" numCol="1" spcCol="0" rtlCol="0" fromWordArt="0" anchor="ctr" anchorCtr="0" forceAA="0" compatLnSpc="1">
            <a:normAutofit fontScale="90000"/>
          </a:bodyPr>
          <a:lstStyle>
            <a:defPPr>
              <a:defRPr lang="zh-CN"/>
            </a:defPPr>
            <a:lvl1pPr marL="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1pPr>
            <a:lvl2pPr marL="4572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2pPr>
            <a:lvl3pPr marL="9144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3pPr>
            <a:lvl4pPr marL="13716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4pPr>
            <a:lvl5pPr marL="18288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5pPr>
            <a:lvl6pPr marL="22860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6pPr>
            <a:lvl7pPr marL="27432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7pPr>
            <a:lvl8pPr marL="32004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8pPr>
            <a:lvl9pPr marL="36576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9pPr>
          </a:lstStyle>
          <a:p>
            <a:pPr lvl="0" algn="ctr">
              <a:buClrTx/>
              <a:buSzTx/>
              <a:buFontTx/>
            </a:pPr>
            <a:r>
              <a:rPr lang="zh-CN" altLang="en-US" sz="165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20 世纪 20 年代</a:t>
            </a:r>
            <a:endParaRPr lang="zh-CN" altLang="en-US" sz="165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正文"/>
          <p:cNvSpPr txBox="1"/>
          <p:nvPr>
            <p:custDataLst>
              <p:tags r:id="rId3"/>
            </p:custDataLst>
          </p:nvPr>
        </p:nvSpPr>
        <p:spPr>
          <a:xfrm>
            <a:off x="549275" y="666750"/>
            <a:ext cx="3467100" cy="1776730"/>
          </a:xfrm>
          <a:prstGeom prst="rect">
            <a:avLst/>
          </a:prstGeom>
          <a:noFill/>
        </p:spPr>
        <p:txBody>
          <a:bodyPr wrap="square" lIns="0" tIns="0" rIns="0" bIns="0" rtlCol="0" anchor="b" anchorCtr="0"/>
          <a:lstStyle/>
          <a:p>
            <a:pPr indent="0" algn="l" fontAlgn="auto">
              <a:lnSpc>
                <a:spcPct val="130000"/>
              </a:lnSpc>
            </a:pPr>
            <a:r>
              <a:rPr lang="zh-CN" altLang="en-US" sz="1200" spc="150" dirty="0">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sym typeface="微软雅黑" panose="020B0503020204020204" pitchFamily="34" charset="-122"/>
              </a:rPr>
              <a:t>20 世纪 20 年代以前的音乐剧在英、美两国有着不同的历史背景：在美国，它较多地受爵士乐、踢踏舞、喜剧性话剧、含有歌唱的喜剧、轻歌舞剧、小型娱乐性歌舞的影响；在英国，音乐剧更多地与轻歌剧、话剧，舞蹈方面则更贴近芭蕾舞。百老汇音乐剧的前身是黑人游艺表演、滑稽剧、歌舞杂剧等。</a:t>
            </a:r>
            <a:endParaRPr lang="zh-CN" altLang="en-US" sz="1200" spc="150" dirty="0">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sym typeface="微软雅黑" panose="020B0503020204020204" pitchFamily="34" charset="-122"/>
            </a:endParaRPr>
          </a:p>
        </p:txBody>
      </p:sp>
      <p:sp>
        <p:nvSpPr>
          <p:cNvPr id="23" name="单圆角矩形 22"/>
          <p:cNvSpPr/>
          <p:nvPr>
            <p:custDataLst>
              <p:tags r:id="rId4"/>
            </p:custDataLst>
          </p:nvPr>
        </p:nvSpPr>
        <p:spPr>
          <a:xfrm flipH="1">
            <a:off x="2569997" y="2331651"/>
            <a:ext cx="1899490" cy="574224"/>
          </a:xfrm>
          <a:prstGeom prst="round1Rect">
            <a:avLst>
              <a:gd name="adj" fmla="val 50000"/>
            </a:avLst>
          </a:prstGeom>
        </p:spPr>
        <p:style>
          <a:lnRef idx="0">
            <a:srgbClr val="FFFFFF"/>
          </a:lnRef>
          <a:fillRef idx="3">
            <a:schemeClr val="accent1"/>
          </a:fillRef>
          <a:effectRef idx="0">
            <a:srgbClr val="FFFFFF"/>
          </a:effectRef>
          <a:fontRef idx="minor">
            <a:schemeClr val="lt1"/>
          </a:fontRef>
        </p:style>
        <p:txBody>
          <a:bodyPr vertOverflow="overflow" horzOverflow="overflow" vert="horz" wrap="square" lIns="65733" tIns="65733" rIns="230941" bIns="65733" numCol="1" spcCol="0" rtlCol="0" fromWordArt="0" anchor="ctr" anchorCtr="0" forceAA="0" compatLnSpc="1">
            <a:normAutofit fontScale="90000"/>
          </a:bodyPr>
          <a:lstStyle>
            <a:defPPr>
              <a:defRPr lang="zh-CN"/>
            </a:defPPr>
            <a:lvl1pPr marL="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1pPr>
            <a:lvl2pPr marL="4572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2pPr>
            <a:lvl3pPr marL="9144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3pPr>
            <a:lvl4pPr marL="13716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4pPr>
            <a:lvl5pPr marL="18288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5pPr>
            <a:lvl6pPr marL="22860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6pPr>
            <a:lvl7pPr marL="27432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7pPr>
            <a:lvl8pPr marL="32004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8pPr>
            <a:lvl9pPr marL="36576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9pPr>
          </a:lstStyle>
          <a:p>
            <a:pPr lvl="0" algn="ctr">
              <a:buClrTx/>
              <a:buSzTx/>
              <a:buFontTx/>
            </a:pPr>
            <a:r>
              <a:rPr lang="zh-CN" altLang="en-US" sz="165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20 世纪 40 年代</a:t>
            </a:r>
            <a:endParaRPr lang="zh-CN" altLang="en-US" sz="165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正文"/>
          <p:cNvSpPr txBox="1"/>
          <p:nvPr>
            <p:custDataLst>
              <p:tags r:id="rId5"/>
            </p:custDataLst>
          </p:nvPr>
        </p:nvSpPr>
        <p:spPr>
          <a:xfrm>
            <a:off x="2792730" y="3105150"/>
            <a:ext cx="2996565" cy="1915160"/>
          </a:xfrm>
          <a:prstGeom prst="rect">
            <a:avLst/>
          </a:prstGeom>
          <a:noFill/>
        </p:spPr>
        <p:txBody>
          <a:bodyPr wrap="square" lIns="0" tIns="0" rIns="0" bIns="0" rtlCol="0" anchor="t" anchorCtr="0"/>
          <a:lstStyle/>
          <a:p>
            <a:pPr indent="0" algn="l" fontAlgn="auto">
              <a:lnSpc>
                <a:spcPct val="130000"/>
              </a:lnSpc>
            </a:pPr>
            <a:r>
              <a:rPr lang="zh-CN" altLang="en-US" sz="1200" spc="150" dirty="0">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sym typeface="微软雅黑" panose="020B0503020204020204" pitchFamily="34" charset="-122"/>
              </a:rPr>
              <a:t>到了 20 世纪 40 年代，美国百老汇音乐剧得到了迅猛的发展，百老汇的音乐剧中渐渐抹去了早期英国音乐喜剧的痕迹，具备了自己独有的特点，诞生了大批生机勃勃及思想性、艺术性、商业性俱佳的剧目，受到了公众狂热的欢迎，其中最有生命力、成就最高的代表作当推 1943 年首演的《俄克拉荷马》。</a:t>
            </a:r>
            <a:endParaRPr lang="zh-CN" altLang="en-US" sz="1200" spc="150" dirty="0">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sym typeface="微软雅黑" panose="020B0503020204020204" pitchFamily="34" charset="-122"/>
            </a:endParaRPr>
          </a:p>
        </p:txBody>
      </p:sp>
      <p:sp>
        <p:nvSpPr>
          <p:cNvPr id="27" name="单圆角矩形 26"/>
          <p:cNvSpPr/>
          <p:nvPr>
            <p:custDataLst>
              <p:tags r:id="rId6"/>
            </p:custDataLst>
          </p:nvPr>
        </p:nvSpPr>
        <p:spPr>
          <a:xfrm flipH="1">
            <a:off x="4249485" y="2106396"/>
            <a:ext cx="1899490" cy="574224"/>
          </a:xfrm>
          <a:prstGeom prst="round1Rect">
            <a:avLst>
              <a:gd name="adj" fmla="val 50000"/>
            </a:avLst>
          </a:prstGeom>
        </p:spPr>
        <p:style>
          <a:lnRef idx="0">
            <a:srgbClr val="FFFFFF"/>
          </a:lnRef>
          <a:fillRef idx="3">
            <a:schemeClr val="accent1"/>
          </a:fillRef>
          <a:effectRef idx="0">
            <a:srgbClr val="FFFFFF"/>
          </a:effectRef>
          <a:fontRef idx="minor">
            <a:schemeClr val="lt1"/>
          </a:fontRef>
        </p:style>
        <p:txBody>
          <a:bodyPr vertOverflow="overflow" horzOverflow="overflow" vert="horz" wrap="square" lIns="65733" tIns="98891" rIns="230941" bIns="65733" numCol="1" spcCol="0" rtlCol="0" fromWordArt="0" anchor="ctr" anchorCtr="0" forceAA="0" compatLnSpc="1">
            <a:normAutofit fontScale="80000"/>
          </a:bodyPr>
          <a:lstStyle>
            <a:defPPr>
              <a:defRPr lang="zh-CN"/>
            </a:defPPr>
            <a:lvl1pPr marL="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1pPr>
            <a:lvl2pPr marL="4572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2pPr>
            <a:lvl3pPr marL="9144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3pPr>
            <a:lvl4pPr marL="13716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4pPr>
            <a:lvl5pPr marL="18288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5pPr>
            <a:lvl6pPr marL="22860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6pPr>
            <a:lvl7pPr marL="27432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7pPr>
            <a:lvl8pPr marL="32004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8pPr>
            <a:lvl9pPr marL="3657600" algn="l" defTabSz="914400" rtl="0" eaLnBrk="1" latinLnBrk="0" hangingPunct="1">
              <a:defRPr sz="1800" kern="1200">
                <a:solidFill>
                  <a:srgbClr val="FFFFFF"/>
                </a:solidFill>
                <a:latin typeface="微软雅黑" panose="020B0503020204020204" pitchFamily="34" charset="-122"/>
                <a:ea typeface="微软雅黑" panose="020B0503020204020204" pitchFamily="34" charset="-122"/>
                <a:cs typeface="+mn-ea"/>
              </a:defRPr>
            </a:lvl9pPr>
          </a:lstStyle>
          <a:p>
            <a:pPr lvl="0" algn="ctr">
              <a:buClrTx/>
              <a:buSzTx/>
              <a:buFontTx/>
            </a:pPr>
            <a:r>
              <a:rPr lang="zh-CN" altLang="en-US" sz="165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20 世纪五六十年代</a:t>
            </a:r>
            <a:endParaRPr lang="zh-CN" altLang="en-US" sz="165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正文"/>
          <p:cNvSpPr txBox="1"/>
          <p:nvPr>
            <p:custDataLst>
              <p:tags r:id="rId7"/>
            </p:custDataLst>
          </p:nvPr>
        </p:nvSpPr>
        <p:spPr>
          <a:xfrm>
            <a:off x="4343400" y="742950"/>
            <a:ext cx="4115435" cy="1284605"/>
          </a:xfrm>
          <a:prstGeom prst="rect">
            <a:avLst/>
          </a:prstGeom>
          <a:noFill/>
        </p:spPr>
        <p:txBody>
          <a:bodyPr wrap="square" lIns="0" tIns="0" rIns="0" bIns="0" rtlCol="0" anchor="b" anchorCtr="0"/>
          <a:lstStyle/>
          <a:p>
            <a:pPr indent="0" algn="l" fontAlgn="auto">
              <a:lnSpc>
                <a:spcPct val="130000"/>
              </a:lnSpc>
            </a:pPr>
            <a:r>
              <a:rPr lang="zh-CN" altLang="en-US" sz="1200" spc="150" dirty="0">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sym typeface="微软雅黑" panose="020B0503020204020204" pitchFamily="34" charset="-122"/>
              </a:rPr>
              <a:t>在 20 世纪五六十年代中音乐剧无论是作为一门舞台艺术还是一种文化娱乐产业，在艺术创作成就和商业运作业绩上都已发展到相当高的水平。1960 年，被誉为“英国音乐剧之父”的巴特所创作的《奥利弗》掀起了与百老汇的首战。</a:t>
            </a:r>
            <a:endParaRPr lang="zh-CN" altLang="en-US" sz="1200" spc="150" dirty="0">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sym typeface="微软雅黑" panose="020B0503020204020204" pitchFamily="34" charset="-122"/>
            </a:endParaRPr>
          </a:p>
        </p:txBody>
      </p:sp>
      <p:sp>
        <p:nvSpPr>
          <p:cNvPr id="31" name="正文"/>
          <p:cNvSpPr txBox="1"/>
          <p:nvPr>
            <p:custDataLst>
              <p:tags r:id="rId8"/>
            </p:custDataLst>
          </p:nvPr>
        </p:nvSpPr>
        <p:spPr>
          <a:xfrm>
            <a:off x="6148705" y="2677160"/>
            <a:ext cx="2806700" cy="2218055"/>
          </a:xfrm>
          <a:prstGeom prst="rect">
            <a:avLst/>
          </a:prstGeom>
          <a:noFill/>
        </p:spPr>
        <p:txBody>
          <a:bodyPr wrap="square" lIns="0" tIns="0" rIns="0" bIns="0" rtlCol="0" anchor="t" anchorCtr="0"/>
          <a:lstStyle/>
          <a:p>
            <a:pPr indent="0" algn="l" fontAlgn="auto">
              <a:lnSpc>
                <a:spcPct val="130000"/>
              </a:lnSpc>
            </a:pPr>
            <a:r>
              <a:rPr lang="zh-CN" altLang="en-US" sz="1200" spc="150" dirty="0">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sym typeface="微软雅黑" panose="020B0503020204020204" pitchFamily="34" charset="-122"/>
              </a:rPr>
              <a:t>20 世纪 70 年代，著名的英国音乐剧大师韦伯和蒂姆莱斯的天才创作极大地推动了音乐剧的发展，开创了音乐剧的新纪元。音乐剧的四大名剧《猫》《剧院魅影》《悲惨世界》《西贡小姐》都在伦敦首演。随即英国音乐剧出现了巨大转折，在世界音乐剧舞台上确立了自己的霸主地位。</a:t>
            </a:r>
            <a:endParaRPr lang="zh-CN" altLang="en-US" sz="1200" spc="150" dirty="0">
              <a:gradFill>
                <a:gsLst>
                  <a:gs pos="50000">
                    <a:schemeClr val="accent1"/>
                  </a:gs>
                  <a:gs pos="0">
                    <a:schemeClr val="accent1">
                      <a:lumMod val="25000"/>
                      <a:lumOff val="75000"/>
                    </a:schemeClr>
                  </a:gs>
                  <a:gs pos="100000">
                    <a:schemeClr val="accent1">
                      <a:lumMod val="85000"/>
                    </a:schemeClr>
                  </a:gs>
                </a:gsLst>
                <a:lin ang="5400000" scaled="1"/>
              </a:gradFill>
              <a:latin typeface="微软雅黑" panose="020B0503020204020204" pitchFamily="34" charset="-122"/>
              <a:sym typeface="微软雅黑" panose="020B0503020204020204" pitchFamily="34" charset="-122"/>
            </a:endParaRPr>
          </a:p>
        </p:txBody>
      </p:sp>
      <p:sp>
        <p:nvSpPr>
          <p:cNvPr id="59" name="直角三角形 58"/>
          <p:cNvSpPr/>
          <p:nvPr>
            <p:custDataLst>
              <p:tags r:id="rId9"/>
            </p:custDataLst>
          </p:nvPr>
        </p:nvSpPr>
        <p:spPr>
          <a:xfrm rot="10800000">
            <a:off x="2569997" y="2905873"/>
            <a:ext cx="222920" cy="222920"/>
          </a:xfrm>
          <a:prstGeom prst="rtTriangle">
            <a:avLst/>
          </a:prstGeom>
        </p:spPr>
        <p:style>
          <a:lnRef idx="2">
            <a:schemeClr val="lt1"/>
          </a:lnRef>
          <a:fillRef idx="1">
            <a:schemeClr val="accent1"/>
          </a:fillRef>
          <a:effectRef idx="1">
            <a:schemeClr val="accent1"/>
          </a:effectRef>
          <a:fontRef idx="minor">
            <a:schemeClr val="lt1"/>
          </a:fontRef>
        </p:style>
        <p:txBody>
          <a:bodyPr rtlCol="0" anchor="ctr"/>
          <a:lstStyle/>
          <a:p>
            <a:pPr algn="ctr"/>
            <a:endParaRPr lang="zh-CN" altLang="en-US" sz="1650">
              <a:solidFill>
                <a:srgbClr val="FFFFFF"/>
              </a:solidFill>
              <a:latin typeface="微软雅黑" panose="020B0503020204020204" pitchFamily="34" charset="-122"/>
              <a:ea typeface="微软雅黑" panose="020B0503020204020204" pitchFamily="34" charset="-122"/>
            </a:endParaRPr>
          </a:p>
        </p:txBody>
      </p:sp>
      <p:sp>
        <p:nvSpPr>
          <p:cNvPr id="34" name="直角三角形 33"/>
          <p:cNvSpPr/>
          <p:nvPr>
            <p:custDataLst>
              <p:tags r:id="rId10"/>
            </p:custDataLst>
          </p:nvPr>
        </p:nvSpPr>
        <p:spPr>
          <a:xfrm rot="10800000">
            <a:off x="4247735" y="2678869"/>
            <a:ext cx="222920" cy="222920"/>
          </a:xfrm>
          <a:prstGeom prst="rtTriangle">
            <a:avLst/>
          </a:prstGeom>
        </p:spPr>
        <p:style>
          <a:lnRef idx="2">
            <a:schemeClr val="lt1"/>
          </a:lnRef>
          <a:fillRef idx="1">
            <a:schemeClr val="accent1"/>
          </a:fillRef>
          <a:effectRef idx="1">
            <a:schemeClr val="accent1"/>
          </a:effectRef>
          <a:fontRef idx="minor">
            <a:schemeClr val="lt1"/>
          </a:fontRef>
        </p:style>
        <p:txBody>
          <a:bodyPr rtlCol="0" anchor="ctr"/>
          <a:lstStyle/>
          <a:p>
            <a:pPr algn="ctr"/>
            <a:endParaRPr lang="zh-CN" altLang="en-US" sz="1650">
              <a:solidFill>
                <a:srgbClr val="FFFFFF"/>
              </a:solidFill>
              <a:latin typeface="微软雅黑" panose="020B0503020204020204" pitchFamily="34" charset="-122"/>
              <a:ea typeface="微软雅黑" panose="020B0503020204020204" pitchFamily="34" charset="-122"/>
            </a:endParaRPr>
          </a:p>
        </p:txBody>
      </p:sp>
      <p:sp>
        <p:nvSpPr>
          <p:cNvPr id="35" name="直角三角形 34"/>
          <p:cNvSpPr/>
          <p:nvPr>
            <p:custDataLst>
              <p:tags r:id="rId11"/>
            </p:custDataLst>
          </p:nvPr>
        </p:nvSpPr>
        <p:spPr>
          <a:xfrm rot="10800000">
            <a:off x="5926054" y="2457699"/>
            <a:ext cx="222920" cy="222920"/>
          </a:xfrm>
          <a:prstGeom prst="rtTriangle">
            <a:avLst/>
          </a:prstGeom>
        </p:spPr>
        <p:style>
          <a:lnRef idx="2">
            <a:schemeClr val="lt1"/>
          </a:lnRef>
          <a:fillRef idx="1">
            <a:schemeClr val="accent1"/>
          </a:fillRef>
          <a:effectRef idx="1">
            <a:schemeClr val="accent1"/>
          </a:effectRef>
          <a:fontRef idx="minor">
            <a:schemeClr val="lt1"/>
          </a:fontRef>
        </p:style>
        <p:txBody>
          <a:bodyPr rtlCol="0" anchor="ctr"/>
          <a:lstStyle/>
          <a:p>
            <a:pPr algn="ctr"/>
            <a:endParaRPr lang="zh-CN" altLang="en-US" sz="165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5"/>
          <p:cNvSpPr txBox="1"/>
          <p:nvPr/>
        </p:nvSpPr>
        <p:spPr>
          <a:xfrm>
            <a:off x="5210810" y="1988820"/>
            <a:ext cx="3462655" cy="2818765"/>
          </a:xfrm>
          <a:prstGeom prst="rect">
            <a:avLst/>
          </a:prstGeom>
          <a:noFill/>
        </p:spPr>
        <p:txBody>
          <a:bodyPr wrap="square" rtlCol="0">
            <a:noAutofit/>
          </a:bodyPr>
          <a:lstStyle/>
          <a:p>
            <a:pPr algn="l">
              <a:lnSpc>
                <a:spcPct val="150000"/>
              </a:lnSpc>
            </a:pPr>
            <a:r>
              <a:rPr lang="en-US" dirty="0">
                <a:solidFill>
                  <a:srgbClr val="7D4922"/>
                </a:solidFill>
                <a:latin typeface="+mj-ea"/>
                <a:ea typeface="+mj-ea"/>
                <a:cs typeface="+mn-ea"/>
                <a:sym typeface="+mn-lt"/>
              </a:rPr>
              <a:t>       </a:t>
            </a:r>
            <a:r>
              <a:rPr sz="1600" dirty="0">
                <a:solidFill>
                  <a:srgbClr val="7D4922"/>
                </a:solidFill>
                <a:latin typeface="+mj-ea"/>
                <a:ea typeface="+mj-ea"/>
                <a:cs typeface="+mn-ea"/>
                <a:sym typeface="+mn-lt"/>
              </a:rPr>
              <a:t>《Do Re Mi》是音乐《音乐之声》中的经典歌曲之一，讲讲你知道的音乐剧中的经典歌曲。</a:t>
            </a:r>
            <a:endParaRPr sz="1600" dirty="0">
              <a:solidFill>
                <a:srgbClr val="7D4922"/>
              </a:solidFill>
              <a:latin typeface="+mj-ea"/>
              <a:ea typeface="+mj-ea"/>
              <a:cs typeface="+mn-ea"/>
              <a:sym typeface="+mn-lt"/>
            </a:endParaRPr>
          </a:p>
        </p:txBody>
      </p:sp>
      <p:sp>
        <p:nvSpPr>
          <p:cNvPr id="2" name="矩形 1"/>
          <p:cNvSpPr/>
          <p:nvPr/>
        </p:nvSpPr>
        <p:spPr>
          <a:xfrm>
            <a:off x="457199" y="438151"/>
            <a:ext cx="1676401" cy="30480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课 堂 互 动</a:t>
            </a:r>
            <a:endParaRPr lang="zh-CN" altLang="en-US" b="1" dirty="0"/>
          </a:p>
        </p:txBody>
      </p:sp>
      <p:pic>
        <p:nvPicPr>
          <p:cNvPr id="4" name="图片 3"/>
          <p:cNvPicPr>
            <a:picLocks noChangeAspect="1"/>
          </p:cNvPicPr>
          <p:nvPr/>
        </p:nvPicPr>
        <p:blipFill>
          <a:blip r:embed="rId1"/>
          <a:stretch>
            <a:fillRect/>
          </a:stretch>
        </p:blipFill>
        <p:spPr>
          <a:xfrm>
            <a:off x="228600" y="1378585"/>
            <a:ext cx="4791075" cy="2995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5"/>
          <p:cNvSpPr txBox="1"/>
          <p:nvPr/>
        </p:nvSpPr>
        <p:spPr>
          <a:xfrm>
            <a:off x="437038" y="894434"/>
            <a:ext cx="4134962" cy="337185"/>
          </a:xfrm>
          <a:prstGeom prst="rect">
            <a:avLst/>
          </a:prstGeom>
          <a:noFill/>
        </p:spPr>
        <p:txBody>
          <a:bodyPr wrap="square" rtlCol="0">
            <a:spAutoFit/>
          </a:bodyPr>
          <a:lstStyle/>
          <a:p>
            <a:r>
              <a:rPr lang="zh-CN" altLang="en-US" sz="1600" dirty="0">
                <a:solidFill>
                  <a:schemeClr val="accent1"/>
                </a:solidFill>
                <a:latin typeface="+mj-ea"/>
                <a:ea typeface="+mj-ea"/>
                <a:cs typeface="+mn-ea"/>
                <a:sym typeface="+mn-lt"/>
              </a:rPr>
              <a:t>（一）中国音乐剧的</a:t>
            </a:r>
            <a:r>
              <a:rPr lang="zh-CN" altLang="en-US" sz="1600" dirty="0">
                <a:solidFill>
                  <a:schemeClr val="accent1"/>
                </a:solidFill>
                <a:latin typeface="+mj-ea"/>
                <a:ea typeface="+mj-ea"/>
                <a:cs typeface="+mn-ea"/>
                <a:sym typeface="+mn-lt"/>
              </a:rPr>
              <a:t>形成</a:t>
            </a:r>
            <a:endParaRPr lang="zh-CN" altLang="en-US" sz="1600" dirty="0">
              <a:solidFill>
                <a:schemeClr val="accent1"/>
              </a:solidFill>
              <a:latin typeface="+mj-ea"/>
              <a:ea typeface="+mj-ea"/>
              <a:cs typeface="+mn-ea"/>
              <a:sym typeface="+mn-lt"/>
            </a:endParaRPr>
          </a:p>
        </p:txBody>
      </p:sp>
      <p:sp>
        <p:nvSpPr>
          <p:cNvPr id="9" name="TextBox 33"/>
          <p:cNvSpPr txBox="1"/>
          <p:nvPr/>
        </p:nvSpPr>
        <p:spPr>
          <a:xfrm>
            <a:off x="4953000" y="1578248"/>
            <a:ext cx="3733800" cy="2676525"/>
          </a:xfrm>
          <a:prstGeom prst="rect">
            <a:avLst/>
          </a:prstGeom>
          <a:noFill/>
          <a:ln>
            <a:noFill/>
          </a:ln>
        </p:spPr>
        <p:txBody>
          <a:bodyPr wrap="square" rtlCol="0">
            <a:spAutoFit/>
          </a:bodyPr>
          <a:lstStyle/>
          <a:p>
            <a:pPr>
              <a:lnSpc>
                <a:spcPct val="150000"/>
              </a:lnSpc>
            </a:pPr>
            <a:r>
              <a:rPr lang="en-US" altLang="zh-CN" sz="1600" dirty="0">
                <a:solidFill>
                  <a:srgbClr val="7D4922"/>
                </a:solidFill>
                <a:latin typeface="+mn-ea"/>
                <a:cs typeface="+mn-ea"/>
                <a:sym typeface="+mn-lt"/>
              </a:rPr>
              <a:t>       </a:t>
            </a:r>
            <a:r>
              <a:rPr lang="zh-CN" altLang="en-US" sz="1600" dirty="0">
                <a:solidFill>
                  <a:srgbClr val="7D4922"/>
                </a:solidFill>
                <a:latin typeface="+mn-ea"/>
                <a:cs typeface="+mn-ea"/>
                <a:sym typeface="+mn-lt"/>
              </a:rPr>
              <a:t>中国观众得以真正接触、欣赏音乐剧可能始于 1945 年抗战胜利后，《出水芙蓉》等一批美国好莱坞的“歌舞片”在中国放映，使中国观众首次间接领略到美国音乐剧的多姿多彩。而中国戏剧界开始真正关注音乐剧，则是在中国进入改革开放时期。</a:t>
            </a:r>
            <a:endParaRPr lang="zh-CN" altLang="en-US" sz="1600" dirty="0">
              <a:solidFill>
                <a:srgbClr val="7D4922"/>
              </a:solidFill>
              <a:latin typeface="+mn-ea"/>
              <a:cs typeface="+mn-ea"/>
              <a:sym typeface="+mn-lt"/>
            </a:endParaRPr>
          </a:p>
        </p:txBody>
      </p:sp>
      <p:sp>
        <p:nvSpPr>
          <p:cNvPr id="10" name="矩形 9"/>
          <p:cNvSpPr/>
          <p:nvPr/>
        </p:nvSpPr>
        <p:spPr>
          <a:xfrm>
            <a:off x="4876800" y="1232072"/>
            <a:ext cx="3886200" cy="33970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43230" y="515620"/>
            <a:ext cx="3215640" cy="22733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t>三、中国音乐剧的形成与发展</a:t>
            </a:r>
            <a:endParaRPr lang="zh-CN" altLang="en-US" b="1" dirty="0"/>
          </a:p>
        </p:txBody>
      </p:sp>
      <p:pic>
        <p:nvPicPr>
          <p:cNvPr id="4" name="图片 3"/>
          <p:cNvPicPr>
            <a:picLocks noChangeAspect="1"/>
          </p:cNvPicPr>
          <p:nvPr/>
        </p:nvPicPr>
        <p:blipFill>
          <a:blip r:embed="rId1"/>
          <a:stretch>
            <a:fillRect/>
          </a:stretch>
        </p:blipFill>
        <p:spPr>
          <a:xfrm>
            <a:off x="609600" y="1504950"/>
            <a:ext cx="4127500" cy="27495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1_1"/>
  <p:tag name="KSO_WM_UNIT_ID" val="diagram20231066_3*m_h_f*1_1_1"/>
  <p:tag name="KSO_WM_TEMPLATE_CATEGORY" val="diagram"/>
  <p:tag name="KSO_WM_TEMPLATE_INDEX" val="20231066"/>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VALUE" val="40"/>
  <p:tag name="KSO_WM_UNIT_PRESET_TEXT" val="单击此处输入你的智能图形项正文"/>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3*m_h_a*1_2_1"/>
  <p:tag name="KSO_WM_TEMPLATE_CATEGORY" val="diagram"/>
  <p:tag name="KSO_WM_TEMPLATE_INDEX" val="20231066"/>
  <p:tag name="KSO_WM_UNIT_LAYERLEVEL" val="1_1_1"/>
  <p:tag name="KSO_WM_TAG_VERSION" val="3.0"/>
  <p:tag name="KSO_WM_DIAGRAM_VERSION" val="3"/>
  <p:tag name="KSO_WM_DIAGRAM_COLOR_TRICK" val="4"/>
  <p:tag name="KSO_WM_DIAGRAM_COLOR_TEXT_CAN_REMOVE" val="n"/>
  <p:tag name="KSO_WM_UNIT_TYPE" val="m_h_a"/>
  <p:tag name="KSO_WM_UNIT_INDEX" val="1_2_1"/>
  <p:tag name="KSO_WM_UNIT_ISCONTENTSTITLE" val="0"/>
  <p:tag name="KSO_WM_UNIT_ISNUMDGMTITLE" val="0"/>
  <p:tag name="KSO_WM_UNIT_NOCLEAR" val="0"/>
  <p:tag name="KSO_WM_UNIT_VALUE" val="14"/>
  <p:tag name="KSO_WM_UNIT_PRESET_TEXT" val="添加项标题"/>
  <p:tag name="KSO_WM_UNIT_FILL_FORE_SCHEMECOLOR_INDEX" val="6"/>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gradient&quot;:[{&quot;brightness&quot;:0.4000000059604645,&quot;colorType&quot;:1,&quot;foreColorIndex&quot;:6,&quot;pos&quot;:0.8999999761581421,&quot;transparency&quot;:0},{&quot;brightness&quot;:0,&quot;colorType&quot;:1,&quot;foreColorIndex&quot;:6,&quot;pos&quot;:0,&quot;transparency&quot;:0}],&quot;type&quot;:3},&quot;glow&quot;:{&quot;colorType&quot;:0},&quot;line&quot;:{&quot;type&quot;:0},&quot;shadow&quot;:{&quot;brightness&quot;:0,&quot;colorType&quot;:1,&quot;foreColorIndex&quot;:6,&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2_1"/>
  <p:tag name="KSO_WM_UNIT_ID" val="diagram20231066_3*m_h_f*1_2_1"/>
  <p:tag name="KSO_WM_TEMPLATE_CATEGORY" val="diagram"/>
  <p:tag name="KSO_WM_TEMPLATE_INDEX" val="20231066"/>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VALUE" val="40"/>
  <p:tag name="KSO_WM_UNIT_PRESET_TEXT" val="单击此处输入你的智能图形项正文"/>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3*m_h_a*1_3_1"/>
  <p:tag name="KSO_WM_TEMPLATE_CATEGORY" val="diagram"/>
  <p:tag name="KSO_WM_TEMPLATE_INDEX" val="20231066"/>
  <p:tag name="KSO_WM_UNIT_LAYERLEVEL" val="1_1_1"/>
  <p:tag name="KSO_WM_TAG_VERSION" val="3.0"/>
  <p:tag name="KSO_WM_DIAGRAM_VERSION" val="3"/>
  <p:tag name="KSO_WM_DIAGRAM_COLOR_TRICK" val="4"/>
  <p:tag name="KSO_WM_DIAGRAM_COLOR_TEXT_CAN_REMOVE" val="n"/>
  <p:tag name="KSO_WM_UNIT_TYPE" val="m_h_a"/>
  <p:tag name="KSO_WM_UNIT_INDEX" val="1_3_1"/>
  <p:tag name="KSO_WM_UNIT_ISCONTENTSTITLE" val="0"/>
  <p:tag name="KSO_WM_UNIT_ISNUMDGMTITLE" val="0"/>
  <p:tag name="KSO_WM_UNIT_NOCLEAR" val="0"/>
  <p:tag name="KSO_WM_UNIT_VALUE" val="7"/>
  <p:tag name="KSO_WM_UNIT_PRESET_TEXT" val="添加项标题"/>
  <p:tag name="KSO_WM_UNIT_FILL_FORE_SCHEMECOLOR_INDEX" val="7"/>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gradient&quot;:[{&quot;brightness&quot;:0.4000000059604645,&quot;colorType&quot;:1,&quot;foreColorIndex&quot;:7,&quot;pos&quot;:0.8999999761581421,&quot;transparency&quot;:0},{&quot;brightness&quot;:0,&quot;colorType&quot;:1,&quot;foreColorIndex&quot;:7,&quot;pos&quot;:0,&quot;transparency&quot;:0}],&quot;type&quot;:3},&quot;glow&quot;:{&quot;colorType&quot;:0},&quot;line&quot;:{&quot;type&quot;:0},&quot;shadow&quot;:{&quot;brightness&quot;:0,&quot;colorType&quot;:1,&quot;foreColorIndex&quot;:7,&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3_1"/>
  <p:tag name="KSO_WM_UNIT_ID" val="diagram20231066_3*m_h_f*1_3_1"/>
  <p:tag name="KSO_WM_TEMPLATE_CATEGORY" val="diagram"/>
  <p:tag name="KSO_WM_TEMPLATE_INDEX" val="20231066"/>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VALUE" val="40"/>
  <p:tag name="KSO_WM_UNIT_PRESET_TEXT" val="单击此处输入你的智能图形项正文"/>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m_h_f"/>
  <p:tag name="KSO_WM_UNIT_INDEX" val="1_4_1"/>
  <p:tag name="KSO_WM_UNIT_ID" val="diagram20231066_3*m_h_f*1_4_1"/>
  <p:tag name="KSO_WM_TEMPLATE_CATEGORY" val="diagram"/>
  <p:tag name="KSO_WM_TEMPLATE_INDEX" val="20231066"/>
  <p:tag name="KSO_WM_UNIT_LAYERLEVEL" val="1_1_1"/>
  <p:tag name="KSO_WM_TAG_VERSION" val="3.0"/>
  <p:tag name="KSO_WM_BEAUTIFY_FLAG" val="#wm#"/>
  <p:tag name="KSO_WM_DIAGRAM_GROUP_CODE" val="m1-1"/>
  <p:tag name="KSO_WM_DIAGRAM_VERSION" val="3"/>
  <p:tag name="KSO_WM_DIAGRAM_COLOR_TRICK" val="4"/>
  <p:tag name="KSO_WM_DIAGRAM_COLOR_TEXT_CAN_REMOVE" val="n"/>
  <p:tag name="KSO_WM_UNIT_VALUE" val="40"/>
  <p:tag name="KSO_WM_UNIT_PRESET_TEXT" val="单击此处输入你的智能图形项正文"/>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3*m_h_i*1_2_1"/>
  <p:tag name="KSO_WM_TEMPLATE_CATEGORY" val="diagram"/>
  <p:tag name="KSO_WM_TEMPLATE_INDEX" val="20231066"/>
  <p:tag name="KSO_WM_UNIT_LAYERLEVEL" val="1_1_1"/>
  <p:tag name="KSO_WM_TAG_VERSION" val="3.0"/>
  <p:tag name="KSO_WM_UNIT_TYPE" val="m_h_i"/>
  <p:tag name="KSO_WM_UNIT_INDEX" val="1_2_1"/>
  <p:tag name="KSO_WM_DIAGRAM_VERSION" val="3"/>
  <p:tag name="KSO_WM_DIAGRAM_COLOR_TRICK" val="4"/>
  <p:tag name="KSO_WM_DIAGRAM_COLOR_TEXT_CAN_REMOVE" val="n"/>
  <p:tag name="KSO_WM_UNIT_FILL_FORE_SCHEMECOLOR_INDEX" val="6"/>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3*m_h_i*1_3_1"/>
  <p:tag name="KSO_WM_TEMPLATE_CATEGORY" val="diagram"/>
  <p:tag name="KSO_WM_TEMPLATE_INDEX" val="20231066"/>
  <p:tag name="KSO_WM_UNIT_LAYERLEVEL" val="1_1_1"/>
  <p:tag name="KSO_WM_TAG_VERSION" val="3.0"/>
  <p:tag name="KSO_WM_UNIT_TYPE" val="m_h_i"/>
  <p:tag name="KSO_WM_UNIT_INDEX" val="1_3_1"/>
  <p:tag name="KSO_WM_DIAGRAM_VERSION" val="3"/>
  <p:tag name="KSO_WM_DIAGRAM_COLOR_TRICK" val="4"/>
  <p:tag name="KSO_WM_DIAGRAM_COLOR_TEXT_CAN_REMOVE" val="n"/>
  <p:tag name="KSO_WM_UNIT_FILL_FORE_SCHEMECOLOR_INDEX" val="7"/>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3*m_h_i*1_4_1"/>
  <p:tag name="KSO_WM_TEMPLATE_CATEGORY" val="diagram"/>
  <p:tag name="KSO_WM_TEMPLATE_INDEX" val="20231066"/>
  <p:tag name="KSO_WM_UNIT_LAYERLEVEL" val="1_1_1"/>
  <p:tag name="KSO_WM_TAG_VERSION" val="3.0"/>
  <p:tag name="KSO_WM_UNIT_TYPE" val="m_h_i"/>
  <p:tag name="KSO_WM_UNIT_INDEX" val="1_4_1"/>
  <p:tag name="KSO_WM_DIAGRAM_VERSION" val="3"/>
  <p:tag name="KSO_WM_DIAGRAM_COLOR_TRICK" val="4"/>
  <p:tag name="KSO_WM_DIAGRAM_COLOR_TEXT_CAN_REMOVE" val="n"/>
  <p:tag name="KSO_WM_UNIT_FILL_FORE_SCHEMECOLOR_INDEX" val="8"/>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DIAGRAM_VIRTUALLY_FRAME" val="{&quot;height&quot;:395.43755905511813,&quot;left&quot;:36,&quot;top&quot;:0,&quot;width&quot;:638.9250393700788}"/>
</p:tagLst>
</file>

<file path=ppt/tags/tag26.xml><?xml version="1.0" encoding="utf-8"?>
<p:tagLst xmlns:p="http://schemas.openxmlformats.org/presentationml/2006/main">
  <p:tag name="KSO_WM_DIAGRAM_VIRTUALLY_FRAME" val="{&quot;height&quot;:395.43755905511813,&quot;left&quot;:36,&quot;top&quot;:0,&quot;width&quot;:638.9250393700788}"/>
</p:tagLst>
</file>

<file path=ppt/tags/tag27.xml><?xml version="1.0" encoding="utf-8"?>
<p:tagLst xmlns:p="http://schemas.openxmlformats.org/presentationml/2006/main">
  <p:tag name="KSO_WM_BEAUTIFY_FLAG" val=""/>
  <p:tag name="KSO_WM_DIAGRAM_VIRTUALLY_FRAME" val="{&quot;height&quot;:395.43755905511813,&quot;left&quot;:36,&quot;top&quot;:0,&quot;width&quot;:638.9250393700788}"/>
</p:tagLst>
</file>

<file path=ppt/tags/tag28.xml><?xml version="1.0" encoding="utf-8"?>
<p:tagLst xmlns:p="http://schemas.openxmlformats.org/presentationml/2006/main">
  <p:tag name="KSO_WM_BEAUTIFY_FLAG" val=""/>
  <p:tag name="KSO_WM_DIAGRAM_VIRTUALLY_FRAME" val="{&quot;height&quot;:395.43755905511813,&quot;left&quot;:36,&quot;top&quot;:0,&quot;width&quot;:638.9250393700788}"/>
</p:tagLst>
</file>

<file path=ppt/tags/tag29.xml><?xml version="1.0" encoding="utf-8"?>
<p:tagLst xmlns:p="http://schemas.openxmlformats.org/presentationml/2006/main">
  <p:tag name="KSO_WM_BEAUTIFY_FLAG" val=""/>
  <p:tag name="KSO_WM_DIAGRAM_VIRTUALLY_FRAME" val="{&quot;height&quot;:395.43755905511813,&quot;left&quot;:36,&quot;top&quot;:0,&quot;width&quot;:638.9250393700788}"/>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TABLE_ENDDRAG_ORIGIN_RECT" val="568*183"/>
  <p:tag name="TABLE_ENDDRAG_RECT" val="96*144*568*183"/>
</p:tagLst>
</file>

<file path=ppt/tags/tag31.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 name="KSO_WPP_MARK_KEY" val="c9d123cd-0a1c-4982-8d76-0f078c77ae23"/>
  <p:tag name="COMMONDATA" val="eyJoZGlkIjoiNWVlNjgzMjI3MjA2NDk3ZGIyMWMzNTczOWViNWQ5N2QifQ=="/>
  <p:tag name="resource_record_key" val="{&quot;70&quot;:[3314145,3314135,3314623]}"/>
  <p:tag name="commondata" val="eyJoZGlkIjoiZWI0NzU5NDZiYmVhOThiZDAwMGU4NzQ5ZTU0ODNjMDAifQ=="/>
</p:tagLst>
</file>

<file path=ppt/tags/tag4.xml><?xml version="1.0" encoding="utf-8"?>
<p:tagLst xmlns:p="http://schemas.openxmlformats.org/presentationml/2006/main">
  <p:tag name="KSO_WM_DIAGRAM_VIRTUALLY_FRAME" val="{&quot;height&quot;:220.29015748031497,&quot;left&quot;:30,&quot;top&quot;:72.20984251968503,&quot;width&quot;:445.61779527559054}"/>
</p:tagLst>
</file>

<file path=ppt/tags/tag5.xml><?xml version="1.0" encoding="utf-8"?>
<p:tagLst xmlns:p="http://schemas.openxmlformats.org/presentationml/2006/main">
  <p:tag name="KSO_WM_DIAGRAM_VIRTUALLY_FRAME" val="{&quot;height&quot;:220.29015748031497,&quot;left&quot;:30,&quot;top&quot;:72.20984251968503,&quot;width&quot;:445.61779527559054}"/>
</p:tagLst>
</file>

<file path=ppt/tags/tag6.xml><?xml version="1.0" encoding="utf-8"?>
<p:tagLst xmlns:p="http://schemas.openxmlformats.org/presentationml/2006/main">
  <p:tag name="KSO_WM_DIAGRAM_VIRTUALLY_FRAME" val="{&quot;height&quot;:220.29015748031497,&quot;left&quot;:30,&quot;top&quot;:72.20984251968503,&quot;width&quot;:445.61779527559054}"/>
</p:tagLst>
</file>

<file path=ppt/tags/tag7.xml><?xml version="1.0" encoding="utf-8"?>
<p:tagLst xmlns:p="http://schemas.openxmlformats.org/presentationml/2006/main">
  <p:tag name="KSO_WM_DIAGRAM_VIRTUALLY_FRAME" val="{&quot;height&quot;:220.29015748031497,&quot;left&quot;:30,&quot;top&quot;:72.20984251968503,&quot;width&quot;:445.61779527559054}"/>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3*m_h_a*1_4_1"/>
  <p:tag name="KSO_WM_TEMPLATE_CATEGORY" val="diagram"/>
  <p:tag name="KSO_WM_TEMPLATE_INDEX" val="20231066"/>
  <p:tag name="KSO_WM_UNIT_LAYERLEVEL" val="1_1_1"/>
  <p:tag name="KSO_WM_TAG_VERSION" val="3.0"/>
  <p:tag name="KSO_WM_DIAGRAM_VERSION" val="3"/>
  <p:tag name="KSO_WM_DIAGRAM_COLOR_TRICK" val="4"/>
  <p:tag name="KSO_WM_DIAGRAM_COLOR_TEXT_CAN_REMOVE" val="n"/>
  <p:tag name="KSO_WM_UNIT_TYPE" val="m_h_a"/>
  <p:tag name="KSO_WM_UNIT_INDEX" val="1_4_1"/>
  <p:tag name="KSO_WM_UNIT_ISCONTENTSTITLE" val="0"/>
  <p:tag name="KSO_WM_UNIT_ISNUMDGMTITLE" val="0"/>
  <p:tag name="KSO_WM_UNIT_NOCLEAR" val="0"/>
  <p:tag name="KSO_WM_UNIT_VALUE" val="27"/>
  <p:tag name="KSO_WM_UNIT_PRESET_TEXT" val="添加项标题"/>
  <p:tag name="KSO_WM_UNIT_FILL_FORE_SCHEMECOLOR_INDEX" val="8"/>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gradient&quot;:[{&quot;brightness&quot;:0.4000000059604645,&quot;colorType&quot;:1,&quot;foreColorIndex&quot;:8,&quot;pos&quot;:0.25,&quot;transparency&quot;:0},{&quot;brightness&quot;:0,&quot;colorType&quot;:1,&quot;foreColorIndex&quot;:8,&quot;pos&quot;:0.899999976158142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1066_3*m_h_a*1_1_1"/>
  <p:tag name="KSO_WM_TEMPLATE_CATEGORY" val="diagram"/>
  <p:tag name="KSO_WM_TEMPLATE_INDEX" val="20231066"/>
  <p:tag name="KSO_WM_UNIT_LAYERLEVEL" val="1_1_1"/>
  <p:tag name="KSO_WM_TAG_VERSION" val="3.0"/>
  <p:tag name="KSO_WM_DIAGRAM_VERSION" val="3"/>
  <p:tag name="KSO_WM_DIAGRAM_COLOR_TRICK" val="4"/>
  <p:tag name="KSO_WM_DIAGRAM_COLOR_TEXT_CAN_REMOVE" val="n"/>
  <p:tag name="KSO_WM_UNIT_TYPE" val="m_h_a"/>
  <p:tag name="KSO_WM_UNIT_INDEX" val="1_1_1"/>
  <p:tag name="KSO_WM_UNIT_ISCONTENTSTITLE" val="0"/>
  <p:tag name="KSO_WM_UNIT_ISNUMDGMTITLE" val="0"/>
  <p:tag name="KSO_WM_UNIT_NOCLEAR" val="0"/>
  <p:tag name="KSO_WM_UNIT_VALUE" val="14"/>
  <p:tag name="KSO_WM_UNIT_PRESET_TEXT" val="添加项标题"/>
  <p:tag name="KSO_WM_UNIT_FILL_FORE_SCHEMECOLOR_INDEX" val="5"/>
  <p:tag name="KSO_WM_DIAGRAM_MAX_ITEMCNT" val="6"/>
  <p:tag name="KSO_WM_DIAGRAM_MIN_ITEMCNT" val="2"/>
  <p:tag name="KSO_WM_DIAGRAM_VIRTUALLY_FRAME" val="{&quot;height&quot;:353.8582999930794,&quot;left&quot;:-32.95213208776759,&quot;top&quot;:31.59170000692054,&quot;width&quot;:785.9500122070312}"/>
  <p:tag name="KSO_WM_DIAGRAM_COLOR_MATCH_VALUE" val="{&quot;shape&quot;:{&quot;fill&quot;:{&quot;gradient&quot;:[{&quot;brightness&quot;:0.4000000059604645,&quot;colorType&quot;:1,&quot;foreColorIndex&quot;:5,&quot;pos&quot;:0.8999999761581421,&quot;transparency&quot;:0},{&quot;brightness&quot;:0,&quot;colorType&quot;:1,&quot;foreColorIndex&quot;:5,&quot;pos&quot;:0,&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heme/theme1.xml><?xml version="1.0" encoding="utf-8"?>
<a:theme xmlns:a="http://schemas.openxmlformats.org/drawingml/2006/main" name="第一PPT，www.1ppt.com">
  <a:themeElements>
    <a:clrScheme name="自定义 107">
      <a:dk1>
        <a:sysClr val="windowText" lastClr="000000"/>
      </a:dk1>
      <a:lt1>
        <a:sysClr val="window" lastClr="FFFFFF"/>
      </a:lt1>
      <a:dk2>
        <a:srgbClr val="000000"/>
      </a:dk2>
      <a:lt2>
        <a:srgbClr val="FFFFFF"/>
      </a:lt2>
      <a:accent1>
        <a:srgbClr val="4C2600"/>
      </a:accent1>
      <a:accent2>
        <a:srgbClr val="D69768"/>
      </a:accent2>
      <a:accent3>
        <a:srgbClr val="4C2600"/>
      </a:accent3>
      <a:accent4>
        <a:srgbClr val="D69768"/>
      </a:accent4>
      <a:accent5>
        <a:srgbClr val="4C2600"/>
      </a:accent5>
      <a:accent6>
        <a:srgbClr val="D69768"/>
      </a:accent6>
      <a:hlink>
        <a:srgbClr val="4C2600"/>
      </a:hlink>
      <a:folHlink>
        <a:srgbClr val="D69768"/>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noAutofit/>
      </a:bodyPr>
      <a:lstStyle>
        <a:defPPr>
          <a:defRPr lang="zh-CN" altLang="en-US" sz="1400">
            <a:solidFill>
              <a:srgbClr val="7D4922"/>
            </a:solidFill>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7200</Words>
  <Application>WPS 演示</Application>
  <PresentationFormat>全屏显示(16:9)</PresentationFormat>
  <Paragraphs>225</Paragraphs>
  <Slides>30</Slides>
  <Notes>13</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30</vt:i4>
      </vt:variant>
    </vt:vector>
  </HeadingPairs>
  <TitlesOfParts>
    <vt:vector size="41" baseType="lpstr">
      <vt:lpstr>Arial</vt:lpstr>
      <vt:lpstr>宋体</vt:lpstr>
      <vt:lpstr>Wingdings</vt:lpstr>
      <vt:lpstr>微软雅黑</vt:lpstr>
      <vt:lpstr>Calibri</vt:lpstr>
      <vt:lpstr>新蒂下午茶基本版</vt:lpstr>
      <vt:lpstr>Arial Unicode MS</vt:lpstr>
      <vt:lpstr>黑体</vt:lpstr>
      <vt:lpstr>汉仪菱心体简</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音乐主题</dc:title>
  <dc:creator/>
  <cp:keywords>www.1ppt.com</cp:keywords>
  <dc:description>www.1ppt.com</dc:description>
  <cp:lastModifiedBy>WPS_1672826785</cp:lastModifiedBy>
  <cp:revision>10</cp:revision>
  <dcterms:created xsi:type="dcterms:W3CDTF">2019-05-13T21:35:00Z</dcterms:created>
  <dcterms:modified xsi:type="dcterms:W3CDTF">2024-06-03T08:35:37Z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82BAB2EB927A4ED9B7892CD347C003DC_13</vt:lpwstr>
  </property>
  <property fmtid="{D5CDD505-2E9C-101B-9397-08002B2CF9AE}" pid="3" name="KSOProductBuildVer">
    <vt:lpwstr>2052-11.1.0.14309</vt:lpwstr>
  </property>
</Properties>
</file>