
<file path=[Content_Types].xml><?xml version="1.0" encoding="utf-8"?>
<Types xmlns="http://schemas.openxmlformats.org/package/2006/content-types">
  <Default Extension="png" ContentType="image/png"/>
  <Default Extension="wdp" ContentType="image/vnd.ms-photo"/>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720" r:id="rId3"/>
  </p:sldMasterIdLst>
  <p:notesMasterIdLst>
    <p:notesMasterId r:id="rId5"/>
  </p:notesMasterIdLst>
  <p:handoutMasterIdLst>
    <p:handoutMasterId r:id="rId32"/>
  </p:handoutMasterIdLst>
  <p:sldIdLst>
    <p:sldId id="592" r:id="rId4"/>
    <p:sldId id="634" r:id="rId6"/>
    <p:sldId id="635" r:id="rId7"/>
    <p:sldId id="636" r:id="rId8"/>
    <p:sldId id="637" r:id="rId9"/>
    <p:sldId id="638" r:id="rId10"/>
    <p:sldId id="639" r:id="rId11"/>
    <p:sldId id="572" r:id="rId12"/>
    <p:sldId id="640" r:id="rId13"/>
    <p:sldId id="641" r:id="rId14"/>
    <p:sldId id="642" r:id="rId15"/>
    <p:sldId id="643" r:id="rId16"/>
    <p:sldId id="644" r:id="rId17"/>
    <p:sldId id="645" r:id="rId18"/>
    <p:sldId id="646" r:id="rId19"/>
    <p:sldId id="647" r:id="rId20"/>
    <p:sldId id="651" r:id="rId21"/>
    <p:sldId id="650" r:id="rId22"/>
    <p:sldId id="648" r:id="rId23"/>
    <p:sldId id="649" r:id="rId24"/>
    <p:sldId id="652" r:id="rId25"/>
    <p:sldId id="653" r:id="rId26"/>
    <p:sldId id="654" r:id="rId27"/>
    <p:sldId id="655" r:id="rId28"/>
    <p:sldId id="656" r:id="rId29"/>
    <p:sldId id="657" r:id="rId30"/>
    <p:sldId id="661" r:id="rId31"/>
  </p:sldIdLst>
  <p:sldSz cx="9144000" cy="5143500" type="screen16x9"/>
  <p:notesSz cx="6858000" cy="9144000"/>
  <p:custDataLst>
    <p:tags r:id="rId3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第九章" id="{25BC3A20-ECFC-4882-BF31-BAAA8BA0404C}">
          <p14:sldIdLst>
            <p14:sldId id="592"/>
            <p14:sldId id="634"/>
            <p14:sldId id="635"/>
            <p14:sldId id="636"/>
            <p14:sldId id="637"/>
            <p14:sldId id="638"/>
            <p14:sldId id="639"/>
            <p14:sldId id="572"/>
            <p14:sldId id="640"/>
            <p14:sldId id="641"/>
            <p14:sldId id="642"/>
            <p14:sldId id="643"/>
            <p14:sldId id="644"/>
            <p14:sldId id="645"/>
            <p14:sldId id="646"/>
            <p14:sldId id="647"/>
            <p14:sldId id="651"/>
            <p14:sldId id="650"/>
            <p14:sldId id="648"/>
            <p14:sldId id="649"/>
            <p14:sldId id="652"/>
            <p14:sldId id="653"/>
            <p14:sldId id="654"/>
            <p14:sldId id="655"/>
            <p14:sldId id="656"/>
            <p14:sldId id="657"/>
            <p14:sldId id="661"/>
          </p14:sldIdLst>
        </p14:section>
        <p14:section name="无标题节" id="{E5F706F8-757C-44A8-95F7-F4BD53AB8A3E}">
          <p14:sldIdLst/>
        </p14:section>
      </p14:sectionLst>
    </p:ex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D4922"/>
    <a:srgbClr val="E9E8E7"/>
    <a:srgbClr val="FFC992"/>
    <a:srgbClr val="FFE9D4"/>
    <a:srgbClr val="E6B792"/>
    <a:srgbClr val="778A70"/>
    <a:srgbClr val="D69768"/>
    <a:srgbClr val="EFD5C3"/>
    <a:srgbClr val="BE945E"/>
    <a:srgbClr val="004A9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700" autoAdjust="0"/>
  </p:normalViewPr>
  <p:slideViewPr>
    <p:cSldViewPr showGuides="1">
      <p:cViewPr varScale="1">
        <p:scale>
          <a:sx n="55" d="100"/>
          <a:sy n="55" d="100"/>
        </p:scale>
        <p:origin x="48" y="510"/>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25" d="100"/>
        <a:sy n="125" d="100"/>
      </p:scale>
      <p:origin x="0" y="0"/>
    </p:cViewPr>
  </p:sorterViewPr>
  <p:notesViewPr>
    <p:cSldViewPr>
      <p:cViewPr varScale="1">
        <p:scale>
          <a:sx n="88" d="100"/>
          <a:sy n="88" d="100"/>
        </p:scale>
        <p:origin x="2778" y="102"/>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6" Type="http://schemas.openxmlformats.org/officeDocument/2006/relationships/tags" Target="tags/tag12.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handoutMaster" Target="handoutMasters/handoutMaster1.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AADD754-F49E-4351-AAFE-19D83F43501C}" type="datetimeFigureOut">
              <a:rPr lang="en-US" smtClean="0"/>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78F6036-E835-44CB-A25A-34C755DFD5D4}" type="slidenum">
              <a:rPr lang="en-US" smtClean="0"/>
            </a:fld>
            <a:endParaRPr lang="en-US"/>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F1A751F-D53B-4344-877D-63AA164DBD6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模板来自于： 第一PPT https://www.1ppt.com/</a:t>
            </a:r>
            <a:endParaRPr lang="zh-CN" altLang="en-US" dirty="0"/>
          </a:p>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模板来自于： 第一PPT https://www.1ppt.com/</a:t>
            </a:r>
            <a:endParaRPr lang="zh-CN" altLang="en-US" dirty="0"/>
          </a:p>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rgbClr val="D69768"/>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hf sldNum="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rgbClr val="D69768"/>
        </a:solidFill>
        <a:effectLst/>
      </p:bgPr>
    </p:bg>
    <p:spTree>
      <p:nvGrpSpPr>
        <p:cNvPr id="1" name=""/>
        <p:cNvGrpSpPr/>
        <p:nvPr/>
      </p:nvGrpSpPr>
      <p:grpSpPr>
        <a:xfrm>
          <a:off x="0" y="0"/>
          <a:ext cx="0" cy="0"/>
          <a:chOff x="0" y="0"/>
          <a:chExt cx="0" cy="0"/>
        </a:xfrm>
      </p:grpSpPr>
      <p:sp>
        <p:nvSpPr>
          <p:cNvPr id="7" name="文本框 6"/>
          <p:cNvSpPr txBox="1"/>
          <p:nvPr userDrawn="1"/>
        </p:nvSpPr>
        <p:spPr>
          <a:xfrm>
            <a:off x="378735" y="458246"/>
            <a:ext cx="1678665" cy="338554"/>
          </a:xfrm>
          <a:prstGeom prst="rect">
            <a:avLst/>
          </a:prstGeom>
          <a:noFill/>
        </p:spPr>
        <p:txBody>
          <a:bodyPr wrap="none" rtlCol="0">
            <a:spAutoFit/>
          </a:bodyPr>
          <a:lstStyle/>
          <a:p>
            <a:r>
              <a:rPr lang="zh-CN" altLang="en-US" sz="1600" dirty="0">
                <a:solidFill>
                  <a:schemeClr val="accent1"/>
                </a:solidFill>
              </a:rPr>
              <a:t>基础乐理记谱法</a:t>
            </a:r>
            <a:endParaRPr lang="zh-CN" altLang="en-US" sz="1600" dirty="0">
              <a:solidFill>
                <a:schemeClr val="accent1"/>
              </a:solidFill>
            </a:endParaRPr>
          </a:p>
        </p:txBody>
      </p:sp>
      <p:sp>
        <p:nvSpPr>
          <p:cNvPr id="3" name="矩形 2"/>
          <p:cNvSpPr/>
          <p:nvPr userDrawn="1"/>
        </p:nvSpPr>
        <p:spPr>
          <a:xfrm>
            <a:off x="189914" y="780757"/>
            <a:ext cx="8769151" cy="4206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06078" y="504913"/>
            <a:ext cx="217873" cy="21734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hf sldNum="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节标题">
    <p:bg>
      <p:bgPr>
        <a:solidFill>
          <a:srgbClr val="D69768"/>
        </a:solidFill>
        <a:effectLst/>
      </p:bgPr>
    </p:bg>
    <p:spTree>
      <p:nvGrpSpPr>
        <p:cNvPr id="1" name=""/>
        <p:cNvGrpSpPr/>
        <p:nvPr/>
      </p:nvGrpSpPr>
      <p:grpSpPr>
        <a:xfrm>
          <a:off x="0" y="0"/>
          <a:ext cx="0" cy="0"/>
          <a:chOff x="0" y="0"/>
          <a:chExt cx="0" cy="0"/>
        </a:xfrm>
      </p:grpSpPr>
      <p:sp>
        <p:nvSpPr>
          <p:cNvPr id="7" name="文本框 6"/>
          <p:cNvSpPr txBox="1"/>
          <p:nvPr userDrawn="1"/>
        </p:nvSpPr>
        <p:spPr>
          <a:xfrm>
            <a:off x="378735" y="458246"/>
            <a:ext cx="1678665" cy="338554"/>
          </a:xfrm>
          <a:prstGeom prst="rect">
            <a:avLst/>
          </a:prstGeom>
          <a:noFill/>
        </p:spPr>
        <p:txBody>
          <a:bodyPr wrap="none" rtlCol="0">
            <a:spAutoFit/>
          </a:bodyPr>
          <a:lstStyle/>
          <a:p>
            <a:r>
              <a:rPr lang="zh-CN" altLang="en-US" sz="1600" dirty="0">
                <a:solidFill>
                  <a:schemeClr val="accent1"/>
                </a:solidFill>
              </a:rPr>
              <a:t>音乐基础的音符</a:t>
            </a:r>
            <a:endParaRPr lang="zh-CN" altLang="en-US" sz="1600" dirty="0">
              <a:solidFill>
                <a:schemeClr val="accent1"/>
              </a:solidFill>
            </a:endParaRPr>
          </a:p>
        </p:txBody>
      </p:sp>
      <p:sp>
        <p:nvSpPr>
          <p:cNvPr id="3" name="矩形 2"/>
          <p:cNvSpPr/>
          <p:nvPr userDrawn="1"/>
        </p:nvSpPr>
        <p:spPr>
          <a:xfrm>
            <a:off x="189914" y="780757"/>
            <a:ext cx="8769151" cy="4206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06078" y="504913"/>
            <a:ext cx="217873" cy="21734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hf sldNum="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节标题">
    <p:bg>
      <p:bgPr>
        <a:solidFill>
          <a:srgbClr val="D69768"/>
        </a:solidFill>
        <a:effectLst/>
      </p:bgPr>
    </p:bg>
    <p:spTree>
      <p:nvGrpSpPr>
        <p:cNvPr id="1" name=""/>
        <p:cNvGrpSpPr/>
        <p:nvPr/>
      </p:nvGrpSpPr>
      <p:grpSpPr>
        <a:xfrm>
          <a:off x="0" y="0"/>
          <a:ext cx="0" cy="0"/>
          <a:chOff x="0" y="0"/>
          <a:chExt cx="0" cy="0"/>
        </a:xfrm>
      </p:grpSpPr>
      <p:sp>
        <p:nvSpPr>
          <p:cNvPr id="7" name="文本框 6"/>
          <p:cNvSpPr txBox="1"/>
          <p:nvPr userDrawn="1"/>
        </p:nvSpPr>
        <p:spPr>
          <a:xfrm>
            <a:off x="378735" y="458246"/>
            <a:ext cx="1678665" cy="338554"/>
          </a:xfrm>
          <a:prstGeom prst="rect">
            <a:avLst/>
          </a:prstGeom>
          <a:noFill/>
        </p:spPr>
        <p:txBody>
          <a:bodyPr wrap="none" rtlCol="0">
            <a:spAutoFit/>
          </a:bodyPr>
          <a:lstStyle/>
          <a:p>
            <a:r>
              <a:rPr lang="zh-CN" altLang="en-US" sz="1600" dirty="0">
                <a:solidFill>
                  <a:schemeClr val="accent1"/>
                </a:solidFill>
              </a:rPr>
              <a:t>休止符延长记号</a:t>
            </a:r>
            <a:endParaRPr lang="zh-CN" altLang="en-US" sz="1600" dirty="0">
              <a:solidFill>
                <a:schemeClr val="accent1"/>
              </a:solidFill>
            </a:endParaRPr>
          </a:p>
        </p:txBody>
      </p:sp>
      <p:sp>
        <p:nvSpPr>
          <p:cNvPr id="3" name="矩形 2"/>
          <p:cNvSpPr/>
          <p:nvPr userDrawn="1"/>
        </p:nvSpPr>
        <p:spPr>
          <a:xfrm>
            <a:off x="189914" y="780757"/>
            <a:ext cx="8769151" cy="4206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06078" y="504913"/>
            <a:ext cx="217873" cy="21734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hf sldNum="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4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节标题">
    <p:bg>
      <p:bgPr>
        <a:solidFill>
          <a:srgbClr val="D69768"/>
        </a:solidFill>
        <a:effectLst/>
      </p:bgPr>
    </p:bg>
    <p:spTree>
      <p:nvGrpSpPr>
        <p:cNvPr id="1" name=""/>
        <p:cNvGrpSpPr/>
        <p:nvPr/>
      </p:nvGrpSpPr>
      <p:grpSpPr>
        <a:xfrm>
          <a:off x="0" y="0"/>
          <a:ext cx="0" cy="0"/>
          <a:chOff x="0" y="0"/>
          <a:chExt cx="0" cy="0"/>
        </a:xfrm>
      </p:grpSpPr>
      <p:sp>
        <p:nvSpPr>
          <p:cNvPr id="7" name="文本框 6"/>
          <p:cNvSpPr txBox="1"/>
          <p:nvPr userDrawn="1"/>
        </p:nvSpPr>
        <p:spPr>
          <a:xfrm>
            <a:off x="378735" y="458246"/>
            <a:ext cx="1678665" cy="338554"/>
          </a:xfrm>
          <a:prstGeom prst="rect">
            <a:avLst/>
          </a:prstGeom>
          <a:noFill/>
        </p:spPr>
        <p:txBody>
          <a:bodyPr wrap="none" rtlCol="0">
            <a:spAutoFit/>
          </a:bodyPr>
          <a:lstStyle/>
          <a:p>
            <a:r>
              <a:rPr lang="zh-CN" altLang="en-US" sz="1600" dirty="0">
                <a:solidFill>
                  <a:schemeClr val="accent1"/>
                </a:solidFill>
              </a:rPr>
              <a:t>巴洛克时期音乐</a:t>
            </a:r>
            <a:endParaRPr lang="zh-CN" altLang="en-US" sz="1600" dirty="0">
              <a:solidFill>
                <a:schemeClr val="accent1"/>
              </a:solidFill>
            </a:endParaRPr>
          </a:p>
        </p:txBody>
      </p:sp>
      <p:sp>
        <p:nvSpPr>
          <p:cNvPr id="3" name="矩形 2"/>
          <p:cNvSpPr/>
          <p:nvPr userDrawn="1"/>
        </p:nvSpPr>
        <p:spPr>
          <a:xfrm>
            <a:off x="189914" y="780757"/>
            <a:ext cx="8769151" cy="4206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06078" y="504913"/>
            <a:ext cx="217873" cy="21734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hf sldNum="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4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4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4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4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5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5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5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5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5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5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5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5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5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
        <p:nvSpPr>
          <p:cNvPr id="6" name="TextBox 5"/>
          <p:cNvSpPr txBox="1"/>
          <p:nvPr userDrawn="1"/>
        </p:nvSpPr>
        <p:spPr>
          <a:xfrm>
            <a:off x="453650" y="0"/>
            <a:ext cx="54006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hlinkClick r:id="rId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5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6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6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6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6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5_节标题">
    <p:bg>
      <p:bgPr>
        <a:solidFill>
          <a:srgbClr val="D69768"/>
        </a:solidFill>
        <a:effectLst/>
      </p:bgPr>
    </p:bg>
    <p:spTree>
      <p:nvGrpSpPr>
        <p:cNvPr id="1" name=""/>
        <p:cNvGrpSpPr/>
        <p:nvPr/>
      </p:nvGrpSpPr>
      <p:grpSpPr>
        <a:xfrm>
          <a:off x="0" y="0"/>
          <a:ext cx="0" cy="0"/>
          <a:chOff x="0" y="0"/>
          <a:chExt cx="0" cy="0"/>
        </a:xfrm>
      </p:grpSpPr>
      <p:sp>
        <p:nvSpPr>
          <p:cNvPr id="7" name="文本框 6"/>
          <p:cNvSpPr txBox="1"/>
          <p:nvPr userDrawn="1"/>
        </p:nvSpPr>
        <p:spPr>
          <a:xfrm>
            <a:off x="304800" y="458246"/>
            <a:ext cx="1678665" cy="338554"/>
          </a:xfrm>
          <a:prstGeom prst="rect">
            <a:avLst/>
          </a:prstGeom>
          <a:noFill/>
        </p:spPr>
        <p:txBody>
          <a:bodyPr wrap="none" rtlCol="0">
            <a:spAutoFit/>
          </a:bodyPr>
          <a:lstStyle/>
          <a:p>
            <a:r>
              <a:rPr lang="zh-CN" altLang="en-US" sz="1600" dirty="0">
                <a:solidFill>
                  <a:schemeClr val="accent1"/>
                </a:solidFill>
              </a:rPr>
              <a:t> 巴赫的小步舞曲</a:t>
            </a:r>
            <a:endParaRPr lang="zh-CN" altLang="en-US" sz="1600" dirty="0">
              <a:solidFill>
                <a:schemeClr val="accent1"/>
              </a:solidFill>
            </a:endParaRPr>
          </a:p>
        </p:txBody>
      </p:sp>
      <p:sp>
        <p:nvSpPr>
          <p:cNvPr id="3" name="矩形 2"/>
          <p:cNvSpPr/>
          <p:nvPr userDrawn="1"/>
        </p:nvSpPr>
        <p:spPr>
          <a:xfrm>
            <a:off x="189914" y="780757"/>
            <a:ext cx="8769151" cy="4206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06078" y="504913"/>
            <a:ext cx="217873" cy="21734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hf sldNum="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节标题">
    <p:bg>
      <p:bgPr>
        <a:solidFill>
          <a:srgbClr val="D69768"/>
        </a:solidFill>
        <a:effectLst/>
      </p:bgPr>
    </p:bg>
    <p:spTree>
      <p:nvGrpSpPr>
        <p:cNvPr id="1" name=""/>
        <p:cNvGrpSpPr/>
        <p:nvPr/>
      </p:nvGrpSpPr>
      <p:grpSpPr>
        <a:xfrm>
          <a:off x="0" y="0"/>
          <a:ext cx="0" cy="0"/>
          <a:chOff x="0" y="0"/>
          <a:chExt cx="0" cy="0"/>
        </a:xfrm>
      </p:grpSpPr>
      <p:sp>
        <p:nvSpPr>
          <p:cNvPr id="3" name="矩形 2"/>
          <p:cNvSpPr/>
          <p:nvPr userDrawn="1"/>
        </p:nvSpPr>
        <p:spPr>
          <a:xfrm>
            <a:off x="189914" y="780757"/>
            <a:ext cx="8769151" cy="4206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hf sldNum="0" ftr="0" dt="0"/>
</p:sldLayout>
</file>

<file path=ppt/slideLayouts/slideLayout71.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2026290E-09ED-4D91-84C4-6862B4BA75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DE10D5-F2C3-470B-8346-4FC0EDEC5E0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2" Type="http://schemas.openxmlformats.org/officeDocument/2006/relationships/theme" Target="../theme/theme1.xml"/><Relationship Id="rId71" Type="http://schemas.openxmlformats.org/officeDocument/2006/relationships/slideLayout" Target="../slideLayouts/slideLayout71.xml"/><Relationship Id="rId70" Type="http://schemas.openxmlformats.org/officeDocument/2006/relationships/slideLayout" Target="../slideLayouts/slideLayout70.xml"/><Relationship Id="rId7" Type="http://schemas.openxmlformats.org/officeDocument/2006/relationships/slideLayout" Target="../slideLayouts/slideLayout7.xml"/><Relationship Id="rId69" Type="http://schemas.openxmlformats.org/officeDocument/2006/relationships/slideLayout" Target="../slideLayouts/slideLayout69.xml"/><Relationship Id="rId68" Type="http://schemas.openxmlformats.org/officeDocument/2006/relationships/slideLayout" Target="../slideLayouts/slideLayout68.xml"/><Relationship Id="rId67" Type="http://schemas.openxmlformats.org/officeDocument/2006/relationships/slideLayout" Target="../slideLayouts/slideLayout67.xml"/><Relationship Id="rId66" Type="http://schemas.openxmlformats.org/officeDocument/2006/relationships/slideLayout" Target="../slideLayouts/slideLayout66.xml"/><Relationship Id="rId65" Type="http://schemas.openxmlformats.org/officeDocument/2006/relationships/slideLayout" Target="../slideLayouts/slideLayout65.xml"/><Relationship Id="rId64" Type="http://schemas.openxmlformats.org/officeDocument/2006/relationships/slideLayout" Target="../slideLayouts/slideLayout64.xml"/><Relationship Id="rId63" Type="http://schemas.openxmlformats.org/officeDocument/2006/relationships/slideLayout" Target="../slideLayouts/slideLayout63.xml"/><Relationship Id="rId62" Type="http://schemas.openxmlformats.org/officeDocument/2006/relationships/slideLayout" Target="../slideLayouts/slideLayout62.xml"/><Relationship Id="rId61" Type="http://schemas.openxmlformats.org/officeDocument/2006/relationships/slideLayout" Target="../slideLayouts/slideLayout61.xml"/><Relationship Id="rId60" Type="http://schemas.openxmlformats.org/officeDocument/2006/relationships/slideLayout" Target="../slideLayouts/slideLayout60.xml"/><Relationship Id="rId6" Type="http://schemas.openxmlformats.org/officeDocument/2006/relationships/slideLayout" Target="../slideLayouts/slideLayout6.xml"/><Relationship Id="rId59" Type="http://schemas.openxmlformats.org/officeDocument/2006/relationships/slideLayout" Target="../slideLayouts/slideLayout59.xml"/><Relationship Id="rId58" Type="http://schemas.openxmlformats.org/officeDocument/2006/relationships/slideLayout" Target="../slideLayouts/slideLayout58.xml"/><Relationship Id="rId57" Type="http://schemas.openxmlformats.org/officeDocument/2006/relationships/slideLayout" Target="../slideLayouts/slideLayout57.xml"/><Relationship Id="rId56" Type="http://schemas.openxmlformats.org/officeDocument/2006/relationships/slideLayout" Target="../slideLayouts/slideLayout56.xml"/><Relationship Id="rId55" Type="http://schemas.openxmlformats.org/officeDocument/2006/relationships/slideLayout" Target="../slideLayouts/slideLayout55.xml"/><Relationship Id="rId54" Type="http://schemas.openxmlformats.org/officeDocument/2006/relationships/slideLayout" Target="../slideLayouts/slideLayout54.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 Type="http://schemas.openxmlformats.org/officeDocument/2006/relationships/slideLayout" Target="../slideLayouts/slideLayout5.xml"/><Relationship Id="rId49" Type="http://schemas.openxmlformats.org/officeDocument/2006/relationships/slideLayout" Target="../slideLayouts/slideLayout4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74.xml"/><Relationship Id="rId2" Type="http://schemas.openxmlformats.org/officeDocument/2006/relationships/slideLayout" Target="../slideLayouts/slideLayout73.xml"/><Relationship Id="rId1" Type="http://schemas.openxmlformats.org/officeDocument/2006/relationships/slideLayout" Target="../slideLayouts/slideLayout7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ea typeface="微软雅黑" panose="020B0503020204020204" pitchFamily="34" charset="-122"/>
              </a:defRPr>
            </a:lvl1pPr>
          </a:lstStyle>
          <a:p>
            <a:fld id="{0CEB1B6A-AEF1-4ACD-BD61-958570690F55}" type="datetimeFigureOut">
              <a:rPr lang="zh-CN" altLang="en-US" smtClean="0"/>
            </a:fld>
            <a:endParaRPr lang="zh-CN" altLang="en-US"/>
          </a:p>
        </p:txBody>
      </p:sp>
      <p:sp>
        <p:nvSpPr>
          <p:cNvPr id="5" name="页脚占位符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ea typeface="微软雅黑" panose="020B0503020204020204" pitchFamily="34" charset="-122"/>
              </a:defRPr>
            </a:lvl1pPr>
          </a:lstStyle>
          <a:p>
            <a:endParaRPr lang="zh-CN" altLang="en-US"/>
          </a:p>
        </p:txBody>
      </p:sp>
      <p:sp>
        <p:nvSpPr>
          <p:cNvPr id="6" name="灯片编号占位符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ea typeface="微软雅黑" panose="020B0503020204020204" pitchFamily="34" charset="-122"/>
              </a:defRPr>
            </a:lvl1pPr>
          </a:lstStyle>
          <a:p>
            <a:fld id="{BB6CB991-6BD3-42F2-8A94-1903E9425430}"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 id="2147483710" r:id="rId62"/>
    <p:sldLayoutId id="2147483711" r:id="rId63"/>
    <p:sldLayoutId id="2147483712" r:id="rId64"/>
    <p:sldLayoutId id="2147483713" r:id="rId65"/>
    <p:sldLayoutId id="2147483714" r:id="rId66"/>
    <p:sldLayoutId id="2147483715" r:id="rId67"/>
    <p:sldLayoutId id="2147483716" r:id="rId68"/>
    <p:sldLayoutId id="2147483717" r:id="rId69"/>
    <p:sldLayoutId id="2147483718" r:id="rId70"/>
    <p:sldLayoutId id="2147483719" r:id="rId71"/>
  </p:sldLayoutIdLst>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hf sldNum="0" ftr="0" dt="0"/>
  <p:txStyles>
    <p:titleStyle>
      <a:lvl1pPr algn="l" defTabSz="914400" rtl="0" eaLnBrk="1" latinLnBrk="0" hangingPunct="1">
        <a:lnSpc>
          <a:spcPct val="90000"/>
        </a:lnSpc>
        <a:spcBef>
          <a:spcPct val="0"/>
        </a:spcBef>
        <a:buNone/>
        <a:defRPr sz="4400" kern="1200">
          <a:solidFill>
            <a:schemeClr val="tx1"/>
          </a:solidFill>
          <a:latin typeface="Calibri" panose="020F0502020204030204" charset="0"/>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image" Target="../media/image12.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6.png"/><Relationship Id="rId1" Type="http://schemas.openxmlformats.org/officeDocument/2006/relationships/image" Target="../media/image1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8.png"/><Relationship Id="rId1" Type="http://schemas.openxmlformats.org/officeDocument/2006/relationships/image" Target="../media/image1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image" Target="../media/image20.png"/></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xml"/><Relationship Id="rId1" Type="http://schemas.openxmlformats.org/officeDocument/2006/relationships/tags" Target="../tags/tag6.xml"/></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xml"/><Relationship Id="rId3" Type="http://schemas.microsoft.com/office/2007/relationships/hdphoto" Target="../media/image25.wdp"/><Relationship Id="rId2" Type="http://schemas.openxmlformats.org/officeDocument/2006/relationships/image" Target="../media/image24.png"/><Relationship Id="rId1" Type="http://schemas.openxmlformats.org/officeDocument/2006/relationships/image" Target="../media/image23.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8.png"/><Relationship Id="rId1" Type="http://schemas.openxmlformats.org/officeDocument/2006/relationships/image" Target="../media/image7.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010400" y="3314700"/>
            <a:ext cx="1279463" cy="1276350"/>
          </a:xfrm>
          <a:prstGeom prst="rect">
            <a:avLst/>
          </a:prstGeom>
        </p:spPr>
      </p:pic>
      <p:sp>
        <p:nvSpPr>
          <p:cNvPr id="6" name="矩形 5"/>
          <p:cNvSpPr/>
          <p:nvPr/>
        </p:nvSpPr>
        <p:spPr>
          <a:xfrm>
            <a:off x="1" y="971550"/>
            <a:ext cx="9144000" cy="3124200"/>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48"/>
          <p:cNvSpPr txBox="1"/>
          <p:nvPr/>
        </p:nvSpPr>
        <p:spPr>
          <a:xfrm>
            <a:off x="3276599" y="2168664"/>
            <a:ext cx="5013263" cy="707886"/>
          </a:xfrm>
          <a:prstGeom prst="rect">
            <a:avLst/>
          </a:prstGeom>
          <a:noFill/>
        </p:spPr>
        <p:txBody>
          <a:bodyPr wrap="square" lIns="0" tIns="0" rIns="0" bIns="0" rtlCol="0">
            <a:spAutoFit/>
          </a:bodyPr>
          <a:lstStyle/>
          <a:p>
            <a:pPr defTabSz="685800"/>
            <a:r>
              <a:rPr lang="zh-CN" altLang="en-US" sz="4600" b="1" dirty="0">
                <a:solidFill>
                  <a:schemeClr val="accent1">
                    <a:lumMod val="10000"/>
                    <a:lumOff val="90000"/>
                  </a:schemeClr>
                </a:solidFill>
                <a:latin typeface="+mj-ea"/>
                <a:ea typeface="+mj-ea"/>
                <a:cs typeface="+mn-ea"/>
                <a:sym typeface="+mn-lt"/>
              </a:rPr>
              <a:t>中外流行音乐鉴赏</a:t>
            </a:r>
            <a:endParaRPr lang="zh-CN" altLang="en-US" sz="4600" b="1" dirty="0">
              <a:solidFill>
                <a:schemeClr val="accent1">
                  <a:lumMod val="10000"/>
                  <a:lumOff val="90000"/>
                </a:schemeClr>
              </a:solidFill>
              <a:latin typeface="+mj-ea"/>
              <a:ea typeface="+mj-ea"/>
              <a:cs typeface="+mn-ea"/>
              <a:sym typeface="+mn-lt"/>
            </a:endParaRPr>
          </a:p>
        </p:txBody>
      </p:sp>
      <p:sp>
        <p:nvSpPr>
          <p:cNvPr id="22" name="TextBox 48"/>
          <p:cNvSpPr txBox="1"/>
          <p:nvPr/>
        </p:nvSpPr>
        <p:spPr>
          <a:xfrm>
            <a:off x="3276599" y="1448178"/>
            <a:ext cx="2667000" cy="615553"/>
          </a:xfrm>
          <a:prstGeom prst="rect">
            <a:avLst/>
          </a:prstGeom>
          <a:noFill/>
        </p:spPr>
        <p:txBody>
          <a:bodyPr wrap="square" lIns="0" tIns="0" rIns="0" bIns="0" rtlCol="0">
            <a:spAutoFit/>
          </a:bodyPr>
          <a:lstStyle/>
          <a:p>
            <a:pPr defTabSz="685800"/>
            <a:r>
              <a:rPr lang="zh-CN" altLang="en-US" sz="4000" spc="600" dirty="0">
                <a:solidFill>
                  <a:schemeClr val="accent1">
                    <a:lumMod val="10000"/>
                    <a:lumOff val="90000"/>
                  </a:schemeClr>
                </a:solidFill>
                <a:latin typeface="+mn-ea"/>
                <a:cs typeface="+mn-ea"/>
                <a:sym typeface="+mn-lt"/>
              </a:rPr>
              <a:t>第九章</a:t>
            </a:r>
            <a:endParaRPr lang="en-US" altLang="zh-CN" sz="4000" spc="600" dirty="0">
              <a:solidFill>
                <a:schemeClr val="accent1">
                  <a:lumMod val="10000"/>
                  <a:lumOff val="90000"/>
                </a:schemeClr>
              </a:solidFill>
              <a:latin typeface="+mn-ea"/>
              <a:cs typeface="+mn-ea"/>
              <a:sym typeface="+mn-lt"/>
            </a:endParaRPr>
          </a:p>
        </p:txBody>
      </p:sp>
      <p:pic>
        <p:nvPicPr>
          <p:cNvPr id="4" name="图片 3"/>
          <p:cNvPicPr>
            <a:picLocks noChangeAspect="1"/>
          </p:cNvPicPr>
          <p:nvPr/>
        </p:nvPicPr>
        <p:blipFill>
          <a:blip r:embed="rId2"/>
          <a:stretch>
            <a:fillRect/>
          </a:stretch>
        </p:blipFill>
        <p:spPr>
          <a:xfrm flipH="1">
            <a:off x="670354" y="1428750"/>
            <a:ext cx="2149046" cy="214904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down)">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500"/>
                            </p:stCondLst>
                            <p:childTnLst>
                              <p:par>
                                <p:cTn id="21" presetID="53" presetClass="entr" presetSubtype="16"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ppt_w</p:attrName>
                                        </p:attrNameLst>
                                      </p:cBhvr>
                                      <p:tavLst>
                                        <p:tav tm="0">
                                          <p:val>
                                            <p:fltVal val="0"/>
                                          </p:val>
                                        </p:tav>
                                        <p:tav tm="100000">
                                          <p:val>
                                            <p:strVal val="#ppt_w"/>
                                          </p:val>
                                        </p:tav>
                                      </p:tavLst>
                                    </p:anim>
                                    <p:anim calcmode="lin" valueType="num">
                                      <p:cBhvr>
                                        <p:cTn id="24" dur="500" fill="hold"/>
                                        <p:tgtEl>
                                          <p:spTgt spid="22"/>
                                        </p:tgtEl>
                                        <p:attrNameLst>
                                          <p:attrName>ppt_h</p:attrName>
                                        </p:attrNameLst>
                                      </p:cBhvr>
                                      <p:tavLst>
                                        <p:tav tm="0">
                                          <p:val>
                                            <p:fltVal val="0"/>
                                          </p:val>
                                        </p:tav>
                                        <p:tav tm="100000">
                                          <p:val>
                                            <p:strVal val="#ppt_h"/>
                                          </p:val>
                                        </p:tav>
                                      </p:tavLst>
                                    </p:anim>
                                    <p:animEffect transition="in" filter="fade">
                                      <p:cBhvr>
                                        <p:cTn id="25" dur="500"/>
                                        <p:tgtEl>
                                          <p:spTgt spid="22"/>
                                        </p:tgtEl>
                                      </p:cBhvr>
                                    </p:animEffect>
                                  </p:childTnLst>
                                </p:cTn>
                              </p:par>
                            </p:childTnLst>
                          </p:cTn>
                        </p:par>
                        <p:par>
                          <p:cTn id="26" fill="hold">
                            <p:stCondLst>
                              <p:cond delay="1000"/>
                            </p:stCondLst>
                            <p:childTnLst>
                              <p:par>
                                <p:cTn id="27" presetID="22" presetClass="entr" presetSubtype="8"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ipe(left)">
                                      <p:cBhvr>
                                        <p:cTn id="2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1" grpId="0"/>
      <p:bldP spid="2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76294" y="895352"/>
            <a:ext cx="8210506" cy="3966294"/>
            <a:chOff x="2438400" y="1352550"/>
            <a:chExt cx="2438400" cy="1295400"/>
          </a:xfrm>
        </p:grpSpPr>
        <p:sp>
          <p:nvSpPr>
            <p:cNvPr id="9" name="矩形 8"/>
            <p:cNvSpPr/>
            <p:nvPr/>
          </p:nvSpPr>
          <p:spPr>
            <a:xfrm>
              <a:off x="2438400" y="1352550"/>
              <a:ext cx="2438400" cy="129540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33"/>
            <p:cNvSpPr txBox="1"/>
            <p:nvPr/>
          </p:nvSpPr>
          <p:spPr>
            <a:xfrm>
              <a:off x="2477990" y="1375620"/>
              <a:ext cx="2393139" cy="1233721"/>
            </a:xfrm>
            <a:prstGeom prst="rect">
              <a:avLst/>
            </a:prstGeom>
            <a:noFill/>
            <a:ln>
              <a:noFill/>
            </a:ln>
          </p:spPr>
          <p:txBody>
            <a:bodyPr wrap="square" rtlCol="0">
              <a:spAutoFit/>
            </a:bodyPr>
            <a:lstStyle/>
            <a:p>
              <a:pPr>
                <a:lnSpc>
                  <a:spcPct val="150000"/>
                </a:lnSpc>
              </a:pPr>
              <a:r>
                <a:rPr lang="en-US" altLang="zh-CN" sz="1150" dirty="0">
                  <a:solidFill>
                    <a:srgbClr val="7D4922"/>
                  </a:solidFill>
                  <a:latin typeface="+mn-ea"/>
                  <a:cs typeface="+mn-ea"/>
                  <a:sym typeface="+mn-lt"/>
                </a:rPr>
                <a:t>    《</a:t>
              </a:r>
              <a:r>
                <a:rPr lang="zh-CN" altLang="en-US" sz="1150" dirty="0">
                  <a:solidFill>
                    <a:srgbClr val="7D4922"/>
                  </a:solidFill>
                  <a:latin typeface="+mn-ea"/>
                  <a:cs typeface="+mn-ea"/>
                  <a:sym typeface="+mn-lt"/>
                </a:rPr>
                <a:t>友谊地久天长</a:t>
              </a:r>
              <a:r>
                <a:rPr lang="en-US" altLang="zh-CN" sz="1150" dirty="0">
                  <a:solidFill>
                    <a:srgbClr val="7D4922"/>
                  </a:solidFill>
                  <a:latin typeface="+mn-ea"/>
                  <a:cs typeface="+mn-ea"/>
                  <a:sym typeface="+mn-lt"/>
                </a:rPr>
                <a:t>》</a:t>
              </a:r>
              <a:r>
                <a:rPr lang="zh-CN" altLang="en-US" sz="1150" dirty="0">
                  <a:solidFill>
                    <a:srgbClr val="7D4922"/>
                  </a:solidFill>
                  <a:latin typeface="+mn-ea"/>
                  <a:cs typeface="+mn-ea"/>
                  <a:sym typeface="+mn-lt"/>
                </a:rPr>
                <a:t>（</a:t>
              </a:r>
              <a:r>
                <a:rPr lang="en-US" altLang="zh-CN" sz="1150" dirty="0">
                  <a:solidFill>
                    <a:srgbClr val="7D4922"/>
                  </a:solidFill>
                  <a:latin typeface="+mn-ea"/>
                  <a:cs typeface="+mn-ea"/>
                  <a:sym typeface="+mn-lt"/>
                </a:rPr>
                <a:t>Auld Lang Syne</a:t>
              </a:r>
              <a:r>
                <a:rPr lang="zh-CN" altLang="en-US" sz="1150" dirty="0">
                  <a:solidFill>
                    <a:srgbClr val="7D4922"/>
                  </a:solidFill>
                  <a:latin typeface="+mn-ea"/>
                  <a:cs typeface="+mn-ea"/>
                  <a:sym typeface="+mn-lt"/>
                </a:rPr>
                <a:t>）是由 </a:t>
              </a:r>
              <a:r>
                <a:rPr lang="en-US" altLang="zh-CN" sz="1150" dirty="0">
                  <a:solidFill>
                    <a:srgbClr val="7D4922"/>
                  </a:solidFill>
                  <a:latin typeface="+mn-ea"/>
                  <a:cs typeface="+mn-ea"/>
                  <a:sym typeface="+mn-lt"/>
                </a:rPr>
                <a:t>18 </a:t>
              </a:r>
              <a:r>
                <a:rPr lang="zh-CN" altLang="en-US" sz="1150" dirty="0">
                  <a:solidFill>
                    <a:srgbClr val="7D4922"/>
                  </a:solidFill>
                  <a:latin typeface="+mn-ea"/>
                  <a:cs typeface="+mn-ea"/>
                  <a:sym typeface="+mn-lt"/>
                </a:rPr>
                <a:t>世纪苏格兰诗人罗伯特</a:t>
              </a:r>
              <a:r>
                <a:rPr lang="en-US" altLang="zh-CN" sz="1150" dirty="0">
                  <a:solidFill>
                    <a:srgbClr val="7D4922"/>
                  </a:solidFill>
                  <a:latin typeface="+mn-ea"/>
                  <a:cs typeface="+mn-ea"/>
                  <a:sym typeface="+mn-lt"/>
                </a:rPr>
                <a:t>·</a:t>
              </a:r>
              <a:r>
                <a:rPr lang="zh-CN" altLang="en-US" sz="1150" dirty="0">
                  <a:solidFill>
                    <a:srgbClr val="7D4922"/>
                  </a:solidFill>
                  <a:latin typeface="+mn-ea"/>
                  <a:cs typeface="+mn-ea"/>
                  <a:sym typeface="+mn-lt"/>
                </a:rPr>
                <a:t>彭斯（</a:t>
              </a:r>
              <a:r>
                <a:rPr lang="en-US" altLang="zh-CN" sz="1150" dirty="0">
                  <a:solidFill>
                    <a:srgbClr val="7D4922"/>
                  </a:solidFill>
                  <a:latin typeface="+mn-ea"/>
                  <a:cs typeface="+mn-ea"/>
                  <a:sym typeface="+mn-lt"/>
                </a:rPr>
                <a:t>Robert Burns</a:t>
              </a:r>
              <a:r>
                <a:rPr lang="zh-CN" altLang="en-US" sz="1150" dirty="0">
                  <a:solidFill>
                    <a:srgbClr val="7D4922"/>
                  </a:solidFill>
                  <a:latin typeface="+mn-ea"/>
                  <a:cs typeface="+mn-ea"/>
                  <a:sym typeface="+mn-lt"/>
                </a:rPr>
                <a:t>）根据当地父老口传录下的。这首诗后来被谱了乐曲，除了原文盖尔语版本外，这首歌亦被许多国家谱上了当地语言，可以说是流传广泛，妇孺皆知，绝对是一首脍炙人口的世界经典名曲。它原是苏格兰民间歌曲，即苏格兰盖尔语：</a:t>
              </a:r>
              <a:r>
                <a:rPr lang="en-US" altLang="zh-CN" sz="1150" dirty="0" err="1">
                  <a:solidFill>
                    <a:srgbClr val="7D4922"/>
                  </a:solidFill>
                  <a:latin typeface="+mn-ea"/>
                  <a:cs typeface="+mn-ea"/>
                  <a:sym typeface="+mn-lt"/>
                </a:rPr>
                <a:t>AuldLangSyne</a:t>
              </a:r>
              <a:r>
                <a:rPr lang="zh-CN" altLang="en-US" sz="1150" dirty="0">
                  <a:solidFill>
                    <a:srgbClr val="7D4922"/>
                  </a:solidFill>
                  <a:latin typeface="+mn-ea"/>
                  <a:cs typeface="+mn-ea"/>
                  <a:sym typeface="+mn-lt"/>
                </a:rPr>
                <a:t>，这是一首非常有名的诗歌，直译为逝去已久的日子，在中国各地普遍称为</a:t>
              </a:r>
              <a:r>
                <a:rPr lang="en-US" altLang="zh-CN" sz="1150" dirty="0">
                  <a:solidFill>
                    <a:srgbClr val="7D4922"/>
                  </a:solidFill>
                  <a:latin typeface="+mn-ea"/>
                  <a:cs typeface="+mn-ea"/>
                  <a:sym typeface="+mn-lt"/>
                </a:rPr>
                <a:t>《</a:t>
              </a:r>
              <a:r>
                <a:rPr lang="zh-CN" altLang="en-US" sz="1150" dirty="0">
                  <a:solidFill>
                    <a:srgbClr val="7D4922"/>
                  </a:solidFill>
                  <a:latin typeface="+mn-ea"/>
                  <a:cs typeface="+mn-ea"/>
                  <a:sym typeface="+mn-lt"/>
                </a:rPr>
                <a:t>友谊地久天长</a:t>
              </a:r>
              <a:r>
                <a:rPr lang="en-US" altLang="zh-CN" sz="1150" dirty="0">
                  <a:solidFill>
                    <a:srgbClr val="7D4922"/>
                  </a:solidFill>
                  <a:latin typeface="+mn-ea"/>
                  <a:cs typeface="+mn-ea"/>
                  <a:sym typeface="+mn-lt"/>
                </a:rPr>
                <a:t>》</a:t>
              </a:r>
              <a:r>
                <a:rPr lang="zh-CN" altLang="en-US" sz="1150" dirty="0">
                  <a:solidFill>
                    <a:srgbClr val="7D4922"/>
                  </a:solidFill>
                  <a:latin typeface="+mn-ea"/>
                  <a:cs typeface="+mn-ea"/>
                  <a:sym typeface="+mn-lt"/>
                </a:rPr>
                <a:t>。此外，该曲还被用在了经典电影</a:t>
              </a:r>
              <a:r>
                <a:rPr lang="en-US" altLang="zh-CN" sz="1150" dirty="0">
                  <a:solidFill>
                    <a:srgbClr val="7D4922"/>
                  </a:solidFill>
                  <a:latin typeface="+mn-ea"/>
                  <a:cs typeface="+mn-ea"/>
                  <a:sym typeface="+mn-lt"/>
                </a:rPr>
                <a:t>《</a:t>
              </a:r>
              <a:r>
                <a:rPr lang="zh-CN" altLang="en-US" sz="1150" dirty="0">
                  <a:solidFill>
                    <a:srgbClr val="7D4922"/>
                  </a:solidFill>
                  <a:latin typeface="+mn-ea"/>
                  <a:cs typeface="+mn-ea"/>
                  <a:sym typeface="+mn-lt"/>
                </a:rPr>
                <a:t>魂断蓝桥</a:t>
              </a:r>
              <a:r>
                <a:rPr lang="en-US" altLang="zh-CN" sz="1150" dirty="0">
                  <a:solidFill>
                    <a:srgbClr val="7D4922"/>
                  </a:solidFill>
                  <a:latin typeface="+mn-ea"/>
                  <a:cs typeface="+mn-ea"/>
                  <a:sym typeface="+mn-lt"/>
                </a:rPr>
                <a:t>》</a:t>
              </a:r>
              <a:r>
                <a:rPr lang="zh-CN" altLang="en-US" sz="1150" dirty="0">
                  <a:solidFill>
                    <a:srgbClr val="7D4922"/>
                  </a:solidFill>
                  <a:latin typeface="+mn-ea"/>
                  <a:cs typeface="+mn-ea"/>
                  <a:sym typeface="+mn-lt"/>
                </a:rPr>
                <a:t>中。</a:t>
              </a:r>
              <a:endParaRPr lang="en-US" altLang="zh-CN" sz="1150" dirty="0">
                <a:solidFill>
                  <a:srgbClr val="7D4922"/>
                </a:solidFill>
                <a:latin typeface="+mn-ea"/>
                <a:cs typeface="+mn-ea"/>
                <a:sym typeface="+mn-lt"/>
              </a:endParaRPr>
            </a:p>
            <a:p>
              <a:pPr>
                <a:lnSpc>
                  <a:spcPct val="150000"/>
                </a:lnSpc>
              </a:pPr>
              <a:r>
                <a:rPr lang="zh-CN" altLang="en-US" sz="1150" dirty="0">
                  <a:solidFill>
                    <a:srgbClr val="7D4922"/>
                  </a:solidFill>
                  <a:latin typeface="+mn-ea"/>
                  <a:cs typeface="+mn-ea"/>
                  <a:sym typeface="+mn-lt"/>
                </a:rPr>
                <a:t>      在许多的西方国家，这首</a:t>
              </a:r>
              <a:r>
                <a:rPr lang="en-US" altLang="zh-CN" sz="1150" dirty="0">
                  <a:solidFill>
                    <a:srgbClr val="7D4922"/>
                  </a:solidFill>
                  <a:latin typeface="+mn-ea"/>
                  <a:cs typeface="+mn-ea"/>
                  <a:sym typeface="+mn-lt"/>
                </a:rPr>
                <a:t>《</a:t>
              </a:r>
              <a:r>
                <a:rPr lang="zh-CN" altLang="en-US" sz="1150" dirty="0">
                  <a:solidFill>
                    <a:srgbClr val="7D4922"/>
                  </a:solidFill>
                  <a:latin typeface="+mn-ea"/>
                  <a:cs typeface="+mn-ea"/>
                  <a:sym typeface="+mn-lt"/>
                </a:rPr>
                <a:t>友谊地久天长</a:t>
              </a:r>
              <a:r>
                <a:rPr lang="en-US" altLang="zh-CN" sz="1150" dirty="0">
                  <a:solidFill>
                    <a:srgbClr val="7D4922"/>
                  </a:solidFill>
                  <a:latin typeface="+mn-ea"/>
                  <a:cs typeface="+mn-ea"/>
                  <a:sym typeface="+mn-lt"/>
                </a:rPr>
                <a:t>》</a:t>
              </a:r>
              <a:r>
                <a:rPr lang="zh-CN" altLang="en-US" sz="1150" dirty="0">
                  <a:solidFill>
                    <a:srgbClr val="7D4922"/>
                  </a:solidFill>
                  <a:latin typeface="+mn-ea"/>
                  <a:cs typeface="+mn-ea"/>
                  <a:sym typeface="+mn-lt"/>
                </a:rPr>
                <a:t>歌通常会在平安夜时演唱，象征送走旧年而迎接新的一年的来临，它的主调并没有中文版本那样感伤，而这首歌在很多亚洲地区的学校毕业礼或葬礼上作为配乐，象征告别或结束的悲伤无奈之情。据知，部分百货公司或机构在临近关门的时间，会播出此音乐，示意客人尽快离开。电影</a:t>
              </a:r>
              <a:r>
                <a:rPr lang="en-US" altLang="zh-CN" sz="1150" dirty="0">
                  <a:solidFill>
                    <a:srgbClr val="7D4922"/>
                  </a:solidFill>
                  <a:latin typeface="+mn-ea"/>
                  <a:cs typeface="+mn-ea"/>
                  <a:sym typeface="+mn-lt"/>
                </a:rPr>
                <a:t>《</a:t>
              </a:r>
              <a:r>
                <a:rPr lang="zh-CN" altLang="en-US" sz="1150" dirty="0">
                  <a:solidFill>
                    <a:srgbClr val="7D4922"/>
                  </a:solidFill>
                  <a:latin typeface="+mn-ea"/>
                  <a:cs typeface="+mn-ea"/>
                  <a:sym typeface="+mn-lt"/>
                </a:rPr>
                <a:t>魂断蓝桥</a:t>
              </a:r>
              <a:r>
                <a:rPr lang="en-US" altLang="zh-CN" sz="1150" dirty="0">
                  <a:solidFill>
                    <a:srgbClr val="7D4922"/>
                  </a:solidFill>
                  <a:latin typeface="+mn-ea"/>
                  <a:cs typeface="+mn-ea"/>
                  <a:sym typeface="+mn-lt"/>
                </a:rPr>
                <a:t>》</a:t>
              </a:r>
              <a:r>
                <a:rPr lang="zh-CN" altLang="en-US" sz="1150" dirty="0">
                  <a:solidFill>
                    <a:srgbClr val="7D4922"/>
                  </a:solidFill>
                  <a:latin typeface="+mn-ea"/>
                  <a:cs typeface="+mn-ea"/>
                  <a:sym typeface="+mn-lt"/>
                </a:rPr>
                <a:t>描写了英国青年军官洛伊上尉和芭蕾舞演员玛拉的爱情故事。这首歌名也被译为“过去的好时光”“一路平安”和“友谊万岁”等。在国外，朋友聚会结束时常演唱这首歌，作为最后一个节目，甚至在国内的许多大学里，大学生在毕业时，大都选唱这首歌曲，作为纪念以前美好时光的怀旧歌曲以及对未来的美好祝愿。彭斯这首诗原本已很出名，经配曲传唱后更加受人喜爱。可以说，</a:t>
              </a:r>
              <a:r>
                <a:rPr lang="en-US" altLang="zh-CN" sz="1150" dirty="0">
                  <a:solidFill>
                    <a:srgbClr val="7D4922"/>
                  </a:solidFill>
                  <a:latin typeface="+mn-ea"/>
                  <a:cs typeface="+mn-ea"/>
                  <a:sym typeface="+mn-lt"/>
                </a:rPr>
                <a:t>《</a:t>
              </a:r>
              <a:r>
                <a:rPr lang="zh-CN" altLang="en-US" sz="1150" dirty="0">
                  <a:solidFill>
                    <a:srgbClr val="7D4922"/>
                  </a:solidFill>
                  <a:latin typeface="+mn-ea"/>
                  <a:cs typeface="+mn-ea"/>
                  <a:sym typeface="+mn-lt"/>
                </a:rPr>
                <a:t>魂断蓝桥</a:t>
              </a:r>
              <a:r>
                <a:rPr lang="en-US" altLang="zh-CN" sz="1150" dirty="0">
                  <a:solidFill>
                    <a:srgbClr val="7D4922"/>
                  </a:solidFill>
                  <a:latin typeface="+mn-ea"/>
                  <a:cs typeface="+mn-ea"/>
                  <a:sym typeface="+mn-lt"/>
                </a:rPr>
                <a:t>》</a:t>
              </a:r>
              <a:r>
                <a:rPr lang="zh-CN" altLang="en-US" sz="1150" dirty="0">
                  <a:solidFill>
                    <a:srgbClr val="7D4922"/>
                  </a:solidFill>
                  <a:latin typeface="+mn-ea"/>
                  <a:cs typeface="+mn-ea"/>
                  <a:sym typeface="+mn-lt"/>
                </a:rPr>
                <a:t>用它作主题曲后更把</a:t>
              </a:r>
              <a:r>
                <a:rPr lang="en-US" altLang="zh-CN" sz="1150" dirty="0">
                  <a:solidFill>
                    <a:srgbClr val="7D4922"/>
                  </a:solidFill>
                  <a:latin typeface="+mn-ea"/>
                  <a:cs typeface="+mn-ea"/>
                  <a:sym typeface="+mn-lt"/>
                </a:rPr>
                <a:t>《</a:t>
              </a:r>
              <a:r>
                <a:rPr lang="zh-CN" altLang="en-US" sz="1150" dirty="0">
                  <a:solidFill>
                    <a:srgbClr val="7D4922"/>
                  </a:solidFill>
                  <a:latin typeface="+mn-ea"/>
                  <a:cs typeface="+mn-ea"/>
                  <a:sym typeface="+mn-lt"/>
                </a:rPr>
                <a:t>友谊地久天长</a:t>
              </a:r>
              <a:r>
                <a:rPr lang="en-US" altLang="zh-CN" sz="1150" dirty="0">
                  <a:solidFill>
                    <a:srgbClr val="7D4922"/>
                  </a:solidFill>
                  <a:latin typeface="+mn-ea"/>
                  <a:cs typeface="+mn-ea"/>
                  <a:sym typeface="+mn-lt"/>
                </a:rPr>
                <a:t>》</a:t>
              </a:r>
              <a:r>
                <a:rPr lang="zh-CN" altLang="en-US" sz="1150" dirty="0">
                  <a:solidFill>
                    <a:srgbClr val="7D4922"/>
                  </a:solidFill>
                  <a:latin typeface="+mn-ea"/>
                  <a:cs typeface="+mn-ea"/>
                  <a:sym typeface="+mn-lt"/>
                </a:rPr>
                <a:t>推向世界各地，使它家喻户晓，传唱于全球。这首歌歌唱人类最美好的事物之一</a:t>
              </a:r>
              <a:r>
                <a:rPr lang="en-US" altLang="zh-CN" sz="1150" dirty="0">
                  <a:solidFill>
                    <a:srgbClr val="7D4922"/>
                  </a:solidFill>
                  <a:latin typeface="+mn-ea"/>
                  <a:cs typeface="+mn-ea"/>
                  <a:sym typeface="+mn-lt"/>
                </a:rPr>
                <a:t>——</a:t>
              </a:r>
              <a:r>
                <a:rPr lang="zh-CN" altLang="en-US" sz="1150" dirty="0">
                  <a:solidFill>
                    <a:srgbClr val="7D4922"/>
                  </a:solidFill>
                  <a:latin typeface="+mn-ea"/>
                  <a:cs typeface="+mn-ea"/>
                  <a:sym typeface="+mn-lt"/>
                </a:rPr>
                <a:t>友谊。随着人的年龄的增长，生活中的各种艰辛尽已尝遍，人们四处奔波，疲惫不堪，有的甚至远隔重洋，想一想过去的好时光，这种想象、回忆本身便是一种享受。这首歌令人产生一种怀旧感。但伤感过后，人们更加珍视现在和将来，更知友谊在人生中的作用。</a:t>
              </a:r>
              <a:endParaRPr lang="zh-CN" altLang="en-US" sz="1150" dirty="0">
                <a:solidFill>
                  <a:srgbClr val="7D4922"/>
                </a:solidFill>
                <a:latin typeface="+mn-ea"/>
                <a:cs typeface="+mn-ea"/>
                <a:sym typeface="+mn-lt"/>
              </a:endParaRPr>
            </a:p>
          </p:txBody>
        </p:sp>
      </p:grpSp>
      <p:sp>
        <p:nvSpPr>
          <p:cNvPr id="2" name="矩形 1"/>
          <p:cNvSpPr/>
          <p:nvPr/>
        </p:nvSpPr>
        <p:spPr>
          <a:xfrm>
            <a:off x="457200" y="438151"/>
            <a:ext cx="1600200" cy="30479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鉴 赏 与 分析</a:t>
            </a:r>
            <a:endParaRPr lang="zh-CN" altLang="en-US" b="1" dirty="0"/>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76293" y="895351"/>
            <a:ext cx="8336075" cy="3966291"/>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57200" y="438151"/>
            <a:ext cx="1600200" cy="30479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鉴 赏 与 分析</a:t>
            </a:r>
            <a:endParaRPr lang="zh-CN" altLang="en-US" b="1" dirty="0"/>
          </a:p>
        </p:txBody>
      </p:sp>
      <p:cxnSp>
        <p:nvCxnSpPr>
          <p:cNvPr id="5" name="直接连接符 4"/>
          <p:cNvCxnSpPr/>
          <p:nvPr/>
        </p:nvCxnSpPr>
        <p:spPr>
          <a:xfrm>
            <a:off x="4800600" y="895353"/>
            <a:ext cx="0" cy="3966289"/>
          </a:xfrm>
          <a:prstGeom prst="line">
            <a:avLst/>
          </a:prstGeom>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a:blip r:embed="rId1"/>
          <a:stretch>
            <a:fillRect/>
          </a:stretch>
        </p:blipFill>
        <p:spPr>
          <a:xfrm>
            <a:off x="762000" y="1352550"/>
            <a:ext cx="3683014" cy="3251858"/>
          </a:xfrm>
          <a:prstGeom prst="rect">
            <a:avLst/>
          </a:prstGeom>
        </p:spPr>
      </p:pic>
      <p:pic>
        <p:nvPicPr>
          <p:cNvPr id="7" name="图片 6"/>
          <p:cNvPicPr>
            <a:picLocks noChangeAspect="1"/>
          </p:cNvPicPr>
          <p:nvPr/>
        </p:nvPicPr>
        <p:blipFill>
          <a:blip r:embed="rId2"/>
          <a:stretch>
            <a:fillRect/>
          </a:stretch>
        </p:blipFill>
        <p:spPr>
          <a:xfrm>
            <a:off x="4923991" y="1468796"/>
            <a:ext cx="3886200" cy="28194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76294" y="895352"/>
            <a:ext cx="8210506" cy="3966294"/>
            <a:chOff x="2438400" y="1352550"/>
            <a:chExt cx="2438400" cy="1295400"/>
          </a:xfrm>
        </p:grpSpPr>
        <p:sp>
          <p:nvSpPr>
            <p:cNvPr id="9" name="矩形 8"/>
            <p:cNvSpPr/>
            <p:nvPr/>
          </p:nvSpPr>
          <p:spPr>
            <a:xfrm>
              <a:off x="2438400" y="1352550"/>
              <a:ext cx="2438400" cy="129540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33"/>
            <p:cNvSpPr txBox="1"/>
            <p:nvPr/>
          </p:nvSpPr>
          <p:spPr>
            <a:xfrm>
              <a:off x="2483661" y="1466626"/>
              <a:ext cx="2393139" cy="1115356"/>
            </a:xfrm>
            <a:prstGeom prst="rect">
              <a:avLst/>
            </a:prstGeom>
            <a:noFill/>
            <a:ln>
              <a:noFill/>
            </a:ln>
          </p:spPr>
          <p:txBody>
            <a:bodyPr wrap="square" rtlCol="0">
              <a:spAutoFit/>
            </a:bodyPr>
            <a:lstStyle/>
            <a:p>
              <a:pPr>
                <a:lnSpc>
                  <a:spcPct val="150000"/>
                </a:lnSpc>
              </a:pPr>
              <a:r>
                <a:rPr lang="en-US" altLang="zh-CN" sz="1600" dirty="0">
                  <a:solidFill>
                    <a:srgbClr val="7D4922"/>
                  </a:solidFill>
                  <a:latin typeface="+mn-ea"/>
                  <a:cs typeface="+mn-ea"/>
                  <a:sym typeface="+mn-lt"/>
                </a:rPr>
                <a:t>      </a:t>
              </a:r>
              <a:r>
                <a:rPr lang="en-US" altLang="zh-CN" sz="1600" dirty="0">
                  <a:solidFill>
                    <a:srgbClr val="7D4922"/>
                  </a:solidFill>
                  <a:latin typeface="楷体" panose="02010609060101010101" charset="-122"/>
                  <a:ea typeface="楷体" panose="02010609060101010101" charset="-122"/>
                  <a:cs typeface="楷体" panose="02010609060101010101" charset="-122"/>
                  <a:sym typeface="+mn-lt"/>
                </a:rPr>
                <a:t>《</a:t>
              </a:r>
              <a:r>
                <a:rPr lang="zh-CN" altLang="en-US" sz="1600" dirty="0">
                  <a:solidFill>
                    <a:srgbClr val="7D4922"/>
                  </a:solidFill>
                  <a:latin typeface="楷体" panose="02010609060101010101" charset="-122"/>
                  <a:ea typeface="楷体" panose="02010609060101010101" charset="-122"/>
                  <a:cs typeface="楷体" panose="02010609060101010101" charset="-122"/>
                  <a:sym typeface="+mn-lt"/>
                </a:rPr>
                <a:t>雪绒花</a:t>
              </a:r>
              <a:r>
                <a:rPr lang="en-US" altLang="zh-CN" sz="1600" dirty="0">
                  <a:solidFill>
                    <a:srgbClr val="7D4922"/>
                  </a:solidFill>
                  <a:latin typeface="楷体" panose="02010609060101010101" charset="-122"/>
                  <a:ea typeface="楷体" panose="02010609060101010101" charset="-122"/>
                  <a:cs typeface="楷体" panose="02010609060101010101" charset="-122"/>
                  <a:sym typeface="+mn-lt"/>
                </a:rPr>
                <a:t>》</a:t>
              </a:r>
              <a:r>
                <a:rPr lang="zh-CN" altLang="en-US" sz="1600" dirty="0">
                  <a:solidFill>
                    <a:srgbClr val="7D4922"/>
                  </a:solidFill>
                  <a:latin typeface="楷体" panose="02010609060101010101" charset="-122"/>
                  <a:ea typeface="楷体" panose="02010609060101010101" charset="-122"/>
                  <a:cs typeface="楷体" panose="02010609060101010101" charset="-122"/>
                  <a:sym typeface="+mn-lt"/>
                </a:rPr>
                <a:t>（</a:t>
              </a:r>
              <a:r>
                <a:rPr lang="en-US" altLang="zh-CN" sz="1600" dirty="0">
                  <a:solidFill>
                    <a:srgbClr val="7D4922"/>
                  </a:solidFill>
                  <a:latin typeface="楷体" panose="02010609060101010101" charset="-122"/>
                  <a:ea typeface="楷体" panose="02010609060101010101" charset="-122"/>
                  <a:cs typeface="楷体" panose="02010609060101010101" charset="-122"/>
                  <a:sym typeface="+mn-lt"/>
                </a:rPr>
                <a:t>Edelweiss</a:t>
              </a:r>
              <a:r>
                <a:rPr lang="zh-CN" altLang="en-US" sz="1600" dirty="0">
                  <a:solidFill>
                    <a:srgbClr val="7D4922"/>
                  </a:solidFill>
                  <a:latin typeface="楷体" panose="02010609060101010101" charset="-122"/>
                  <a:ea typeface="楷体" panose="02010609060101010101" charset="-122"/>
                  <a:cs typeface="楷体" panose="02010609060101010101" charset="-122"/>
                  <a:sym typeface="+mn-lt"/>
                </a:rPr>
                <a:t>）是美国电影和音乐剧</a:t>
              </a:r>
              <a:r>
                <a:rPr lang="en-US" altLang="zh-CN" sz="1600" dirty="0">
                  <a:solidFill>
                    <a:srgbClr val="7D4922"/>
                  </a:solidFill>
                  <a:latin typeface="楷体" panose="02010609060101010101" charset="-122"/>
                  <a:ea typeface="楷体" panose="02010609060101010101" charset="-122"/>
                  <a:cs typeface="楷体" panose="02010609060101010101" charset="-122"/>
                  <a:sym typeface="+mn-lt"/>
                </a:rPr>
                <a:t>《</a:t>
              </a:r>
              <a:r>
                <a:rPr lang="zh-CN" altLang="en-US" sz="1600" dirty="0">
                  <a:solidFill>
                    <a:srgbClr val="7D4922"/>
                  </a:solidFill>
                  <a:latin typeface="楷体" panose="02010609060101010101" charset="-122"/>
                  <a:ea typeface="楷体" panose="02010609060101010101" charset="-122"/>
                  <a:cs typeface="楷体" panose="02010609060101010101" charset="-122"/>
                  <a:sym typeface="+mn-lt"/>
                </a:rPr>
                <a:t>音乐之声</a:t>
              </a:r>
              <a:r>
                <a:rPr lang="en-US" altLang="zh-CN" sz="1600" dirty="0">
                  <a:solidFill>
                    <a:srgbClr val="7D4922"/>
                  </a:solidFill>
                  <a:latin typeface="楷体" panose="02010609060101010101" charset="-122"/>
                  <a:ea typeface="楷体" panose="02010609060101010101" charset="-122"/>
                  <a:cs typeface="楷体" panose="02010609060101010101" charset="-122"/>
                  <a:sym typeface="+mn-lt"/>
                </a:rPr>
                <a:t>》</a:t>
              </a:r>
              <a:r>
                <a:rPr lang="zh-CN" altLang="en-US" sz="1600" dirty="0">
                  <a:solidFill>
                    <a:srgbClr val="7D4922"/>
                  </a:solidFill>
                  <a:latin typeface="楷体" panose="02010609060101010101" charset="-122"/>
                  <a:ea typeface="楷体" panose="02010609060101010101" charset="-122"/>
                  <a:cs typeface="楷体" panose="02010609060101010101" charset="-122"/>
                  <a:sym typeface="+mn-lt"/>
                </a:rPr>
                <a:t>中的著名歌曲，于</a:t>
              </a:r>
              <a:r>
                <a:rPr lang="en-US" altLang="zh-CN" sz="1600" dirty="0">
                  <a:solidFill>
                    <a:srgbClr val="7D4922"/>
                  </a:solidFill>
                  <a:latin typeface="楷体" panose="02010609060101010101" charset="-122"/>
                  <a:ea typeface="楷体" panose="02010609060101010101" charset="-122"/>
                  <a:cs typeface="楷体" panose="02010609060101010101" charset="-122"/>
                  <a:sym typeface="+mn-lt"/>
                </a:rPr>
                <a:t>1959 </a:t>
              </a:r>
              <a:r>
                <a:rPr lang="zh-CN" altLang="en-US" sz="1600" dirty="0">
                  <a:solidFill>
                    <a:srgbClr val="7D4922"/>
                  </a:solidFill>
                  <a:latin typeface="楷体" panose="02010609060101010101" charset="-122"/>
                  <a:ea typeface="楷体" panose="02010609060101010101" charset="-122"/>
                  <a:cs typeface="楷体" panose="02010609060101010101" charset="-122"/>
                  <a:sym typeface="+mn-lt"/>
                </a:rPr>
                <a:t>年面世。理查德</a:t>
              </a:r>
              <a:r>
                <a:rPr lang="en-US" altLang="zh-CN" sz="1600" dirty="0">
                  <a:solidFill>
                    <a:srgbClr val="7D4922"/>
                  </a:solidFill>
                  <a:latin typeface="楷体" panose="02010609060101010101" charset="-122"/>
                  <a:ea typeface="楷体" panose="02010609060101010101" charset="-122"/>
                  <a:cs typeface="楷体" panose="02010609060101010101" charset="-122"/>
                  <a:sym typeface="+mn-lt"/>
                </a:rPr>
                <a:t>·</a:t>
              </a:r>
              <a:r>
                <a:rPr lang="zh-CN" altLang="en-US" sz="1600" dirty="0">
                  <a:solidFill>
                    <a:srgbClr val="7D4922"/>
                  </a:solidFill>
                  <a:latin typeface="楷体" panose="02010609060101010101" charset="-122"/>
                  <a:ea typeface="楷体" panose="02010609060101010101" charset="-122"/>
                  <a:cs typeface="楷体" panose="02010609060101010101" charset="-122"/>
                  <a:sym typeface="+mn-lt"/>
                </a:rPr>
                <a:t>罗杰斯作曲，奥斯卡</a:t>
              </a:r>
              <a:r>
                <a:rPr lang="en-US" altLang="zh-CN" sz="1600" dirty="0">
                  <a:solidFill>
                    <a:srgbClr val="7D4922"/>
                  </a:solidFill>
                  <a:latin typeface="楷体" panose="02010609060101010101" charset="-122"/>
                  <a:ea typeface="楷体" panose="02010609060101010101" charset="-122"/>
                  <a:cs typeface="楷体" panose="02010609060101010101" charset="-122"/>
                  <a:sym typeface="+mn-lt"/>
                </a:rPr>
                <a:t>·</a:t>
              </a:r>
              <a:r>
                <a:rPr lang="zh-CN" altLang="en-US" sz="1600" dirty="0">
                  <a:solidFill>
                    <a:srgbClr val="7D4922"/>
                  </a:solidFill>
                  <a:latin typeface="楷体" panose="02010609060101010101" charset="-122"/>
                  <a:ea typeface="楷体" panose="02010609060101010101" charset="-122"/>
                  <a:cs typeface="楷体" panose="02010609060101010101" charset="-122"/>
                  <a:sym typeface="+mn-lt"/>
                </a:rPr>
                <a:t>汉默斯坦二世作词。这首歌把 </a:t>
              </a:r>
              <a:r>
                <a:rPr lang="en-US" altLang="zh-CN" sz="1600" dirty="0">
                  <a:solidFill>
                    <a:srgbClr val="7D4922"/>
                  </a:solidFill>
                  <a:latin typeface="楷体" panose="02010609060101010101" charset="-122"/>
                  <a:ea typeface="楷体" panose="02010609060101010101" charset="-122"/>
                  <a:cs typeface="楷体" panose="02010609060101010101" charset="-122"/>
                  <a:sym typeface="+mn-lt"/>
                </a:rPr>
                <a:t>edelweiss </a:t>
              </a:r>
              <a:r>
                <a:rPr lang="zh-CN" altLang="en-US" sz="1600" dirty="0">
                  <a:solidFill>
                    <a:srgbClr val="7D4922"/>
                  </a:solidFill>
                  <a:latin typeface="楷体" panose="02010609060101010101" charset="-122"/>
                  <a:ea typeface="楷体" panose="02010609060101010101" charset="-122"/>
                  <a:cs typeface="楷体" panose="02010609060101010101" charset="-122"/>
                  <a:sym typeface="+mn-lt"/>
                </a:rPr>
                <a:t>拟人化，使它具有人类的感情和高尚的品格，所以男主人公在开始唱之前会对观众说他要唱首情歌。不错，他将自己的感情注入这一生长在高山的植物，更主要的是，他通过这“小而白、洁又亮”的小花儿保佑自己的祖国永远平安、顽强。</a:t>
              </a:r>
              <a:endParaRPr lang="en-US" altLang="zh-CN" sz="1600" dirty="0">
                <a:solidFill>
                  <a:srgbClr val="7D4922"/>
                </a:solidFill>
                <a:latin typeface="楷体" panose="02010609060101010101" charset="-122"/>
                <a:ea typeface="楷体" panose="02010609060101010101" charset="-122"/>
                <a:cs typeface="楷体" panose="02010609060101010101" charset="-122"/>
                <a:sym typeface="+mn-lt"/>
              </a:endParaRPr>
            </a:p>
            <a:p>
              <a:pPr>
                <a:lnSpc>
                  <a:spcPct val="150000"/>
                </a:lnSpc>
              </a:pPr>
              <a:r>
                <a:rPr lang="en-US" altLang="zh-CN" sz="1600" dirty="0">
                  <a:solidFill>
                    <a:srgbClr val="7D4922"/>
                  </a:solidFill>
                  <a:latin typeface="楷体" panose="02010609060101010101" charset="-122"/>
                  <a:ea typeface="楷体" panose="02010609060101010101" charset="-122"/>
                  <a:cs typeface="楷体" panose="02010609060101010101" charset="-122"/>
                  <a:sym typeface="+mn-lt"/>
                </a:rPr>
                <a:t>    《</a:t>
              </a:r>
              <a:r>
                <a:rPr lang="zh-CN" altLang="en-US" sz="1600" dirty="0">
                  <a:solidFill>
                    <a:srgbClr val="7D4922"/>
                  </a:solidFill>
                  <a:latin typeface="楷体" panose="02010609060101010101" charset="-122"/>
                  <a:ea typeface="楷体" panose="02010609060101010101" charset="-122"/>
                  <a:cs typeface="楷体" panose="02010609060101010101" charset="-122"/>
                  <a:sym typeface="+mn-lt"/>
                </a:rPr>
                <a:t>雪绒花</a:t>
              </a:r>
              <a:r>
                <a:rPr lang="en-US" altLang="zh-CN" sz="1600" dirty="0">
                  <a:solidFill>
                    <a:srgbClr val="7D4922"/>
                  </a:solidFill>
                  <a:latin typeface="楷体" panose="02010609060101010101" charset="-122"/>
                  <a:ea typeface="楷体" panose="02010609060101010101" charset="-122"/>
                  <a:cs typeface="楷体" panose="02010609060101010101" charset="-122"/>
                  <a:sym typeface="+mn-lt"/>
                </a:rPr>
                <a:t>》</a:t>
              </a:r>
              <a:r>
                <a:rPr lang="zh-CN" altLang="en-US" sz="1600" dirty="0">
                  <a:solidFill>
                    <a:srgbClr val="7D4922"/>
                  </a:solidFill>
                  <a:latin typeface="楷体" panose="02010609060101010101" charset="-122"/>
                  <a:ea typeface="楷体" panose="02010609060101010101" charset="-122"/>
                  <a:cs typeface="楷体" panose="02010609060101010101" charset="-122"/>
                  <a:sym typeface="+mn-lt"/>
                </a:rPr>
                <a:t>歌词不长，却情深意远。主人公赞扬雪绒花的美丽，实际在希望自己的祖国也不失这些品性。该歌的歌词是一首优美的小诗，诗行有长有短，三、四行押韵，二、五行押韵，六、七行押韵，八、十行押韵，一、九行押韵，读起来朗朗上口，唱起来也非常优美动听。</a:t>
              </a:r>
              <a:endParaRPr lang="zh-CN" altLang="en-US" sz="1600" dirty="0">
                <a:solidFill>
                  <a:srgbClr val="7D4922"/>
                </a:solidFill>
                <a:latin typeface="楷体" panose="02010609060101010101" charset="-122"/>
                <a:ea typeface="楷体" panose="02010609060101010101" charset="-122"/>
                <a:cs typeface="楷体" panose="02010609060101010101" charset="-122"/>
                <a:sym typeface="+mn-lt"/>
              </a:endParaRPr>
            </a:p>
          </p:txBody>
        </p:sp>
      </p:grpSp>
      <p:sp>
        <p:nvSpPr>
          <p:cNvPr id="2" name="矩形 1"/>
          <p:cNvSpPr/>
          <p:nvPr/>
        </p:nvSpPr>
        <p:spPr>
          <a:xfrm>
            <a:off x="457200" y="438151"/>
            <a:ext cx="1600200" cy="30479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鉴 赏 与 分析</a:t>
            </a:r>
            <a:endParaRPr lang="zh-CN" altLang="en-US" b="1" dirty="0"/>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76293" y="895351"/>
            <a:ext cx="8336075" cy="3966291"/>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57200" y="438151"/>
            <a:ext cx="1600200" cy="30479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鉴 赏 与 分析</a:t>
            </a:r>
            <a:endParaRPr lang="zh-CN" altLang="en-US" b="1" dirty="0"/>
          </a:p>
        </p:txBody>
      </p:sp>
      <p:cxnSp>
        <p:nvCxnSpPr>
          <p:cNvPr id="5" name="直接连接符 4"/>
          <p:cNvCxnSpPr/>
          <p:nvPr/>
        </p:nvCxnSpPr>
        <p:spPr>
          <a:xfrm>
            <a:off x="4800600" y="895353"/>
            <a:ext cx="0" cy="3966289"/>
          </a:xfrm>
          <a:prstGeom prst="line">
            <a:avLst/>
          </a:prstGeom>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p:nvPicPr>
        <p:blipFill>
          <a:blip r:embed="rId1"/>
          <a:stretch>
            <a:fillRect/>
          </a:stretch>
        </p:blipFill>
        <p:spPr>
          <a:xfrm>
            <a:off x="663229" y="1468796"/>
            <a:ext cx="3981101" cy="2992806"/>
          </a:xfrm>
          <a:prstGeom prst="rect">
            <a:avLst/>
          </a:prstGeom>
        </p:spPr>
      </p:pic>
      <p:pic>
        <p:nvPicPr>
          <p:cNvPr id="10" name="图片 9"/>
          <p:cNvPicPr>
            <a:picLocks noChangeAspect="1"/>
          </p:cNvPicPr>
          <p:nvPr/>
        </p:nvPicPr>
        <p:blipFill>
          <a:blip r:embed="rId2"/>
          <a:stretch>
            <a:fillRect/>
          </a:stretch>
        </p:blipFill>
        <p:spPr>
          <a:xfrm>
            <a:off x="4956871" y="1761714"/>
            <a:ext cx="3772046" cy="272220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76294" y="895352"/>
            <a:ext cx="8210506" cy="3966294"/>
            <a:chOff x="2438400" y="1352550"/>
            <a:chExt cx="2438400" cy="1295400"/>
          </a:xfrm>
        </p:grpSpPr>
        <p:sp>
          <p:nvSpPr>
            <p:cNvPr id="9" name="矩形 8"/>
            <p:cNvSpPr/>
            <p:nvPr/>
          </p:nvSpPr>
          <p:spPr>
            <a:xfrm>
              <a:off x="2438400" y="1352550"/>
              <a:ext cx="2438400" cy="129540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33"/>
            <p:cNvSpPr txBox="1"/>
            <p:nvPr/>
          </p:nvSpPr>
          <p:spPr>
            <a:xfrm>
              <a:off x="2500620" y="1389148"/>
              <a:ext cx="1080583" cy="1236058"/>
            </a:xfrm>
            <a:prstGeom prst="rect">
              <a:avLst/>
            </a:prstGeom>
            <a:noFill/>
            <a:ln>
              <a:noFill/>
            </a:ln>
          </p:spPr>
          <p:txBody>
            <a:bodyPr wrap="square" rtlCol="0">
              <a:spAutoFit/>
            </a:bodyPr>
            <a:lstStyle/>
            <a:p>
              <a:pPr>
                <a:lnSpc>
                  <a:spcPct val="150000"/>
                </a:lnSpc>
              </a:pPr>
              <a:r>
                <a:rPr lang="en-US" altLang="zh-CN" sz="1600" dirty="0">
                  <a:solidFill>
                    <a:srgbClr val="7D4922"/>
                  </a:solidFill>
                  <a:latin typeface="+mn-ea"/>
                  <a:cs typeface="+mn-ea"/>
                  <a:sym typeface="+mn-lt"/>
                </a:rPr>
                <a:t>     </a:t>
              </a:r>
              <a:r>
                <a:rPr lang="en-US" altLang="zh-CN" sz="1600" dirty="0">
                  <a:solidFill>
                    <a:srgbClr val="7D4922"/>
                  </a:solidFill>
                  <a:latin typeface="楷体" panose="02010609060101010101" charset="-122"/>
                  <a:ea typeface="楷体" panose="02010609060101010101" charset="-122"/>
                  <a:cs typeface="楷体" panose="02010609060101010101" charset="-122"/>
                  <a:sym typeface="+mn-lt"/>
                </a:rPr>
                <a:t>《</a:t>
              </a:r>
              <a:r>
                <a:rPr lang="zh-CN" altLang="en-US" sz="1600" dirty="0">
                  <a:solidFill>
                    <a:srgbClr val="7D4922"/>
                  </a:solidFill>
                  <a:latin typeface="楷体" panose="02010609060101010101" charset="-122"/>
                  <a:ea typeface="楷体" panose="02010609060101010101" charset="-122"/>
                  <a:cs typeface="楷体" panose="02010609060101010101" charset="-122"/>
                  <a:sym typeface="+mn-lt"/>
                </a:rPr>
                <a:t>百年</a:t>
              </a:r>
              <a:r>
                <a:rPr lang="en-US" altLang="zh-CN" sz="1600" dirty="0">
                  <a:solidFill>
                    <a:srgbClr val="7D4922"/>
                  </a:solidFill>
                  <a:latin typeface="楷体" panose="02010609060101010101" charset="-122"/>
                  <a:ea typeface="楷体" panose="02010609060101010101" charset="-122"/>
                  <a:cs typeface="楷体" panose="02010609060101010101" charset="-122"/>
                  <a:sym typeface="+mn-lt"/>
                </a:rPr>
                <a:t>》</a:t>
              </a:r>
              <a:r>
                <a:rPr lang="zh-CN" altLang="en-US" sz="1600" dirty="0">
                  <a:solidFill>
                    <a:srgbClr val="7D4922"/>
                  </a:solidFill>
                  <a:latin typeface="楷体" panose="02010609060101010101" charset="-122"/>
                  <a:ea typeface="楷体" panose="02010609060101010101" charset="-122"/>
                  <a:cs typeface="楷体" panose="02010609060101010101" charset="-122"/>
                  <a:sym typeface="+mn-lt"/>
                </a:rPr>
                <a:t>是</a:t>
              </a:r>
              <a:r>
                <a:rPr lang="en-US" altLang="zh-CN" sz="1600" dirty="0">
                  <a:solidFill>
                    <a:srgbClr val="7D4922"/>
                  </a:solidFill>
                  <a:latin typeface="楷体" panose="02010609060101010101" charset="-122"/>
                  <a:ea typeface="楷体" panose="02010609060101010101" charset="-122"/>
                  <a:cs typeface="楷体" panose="02010609060101010101" charset="-122"/>
                  <a:sym typeface="+mn-lt"/>
                </a:rPr>
                <a:t>《2021 </a:t>
              </a:r>
              <a:r>
                <a:rPr lang="zh-CN" altLang="en-US" sz="1600" dirty="0">
                  <a:solidFill>
                    <a:srgbClr val="7D4922"/>
                  </a:solidFill>
                  <a:latin typeface="楷体" panose="02010609060101010101" charset="-122"/>
                  <a:ea typeface="楷体" panose="02010609060101010101" charset="-122"/>
                  <a:cs typeface="楷体" panose="02010609060101010101" charset="-122"/>
                  <a:sym typeface="+mn-lt"/>
                </a:rPr>
                <a:t>年中央广播电视总台元宵晚会</a:t>
              </a:r>
              <a:r>
                <a:rPr lang="en-US" altLang="zh-CN" sz="1600" dirty="0">
                  <a:solidFill>
                    <a:srgbClr val="7D4922"/>
                  </a:solidFill>
                  <a:latin typeface="楷体" panose="02010609060101010101" charset="-122"/>
                  <a:ea typeface="楷体" panose="02010609060101010101" charset="-122"/>
                  <a:cs typeface="楷体" panose="02010609060101010101" charset="-122"/>
                  <a:sym typeface="+mn-lt"/>
                </a:rPr>
                <a:t>》</a:t>
              </a:r>
              <a:r>
                <a:rPr lang="zh-CN" altLang="en-US" sz="1600" dirty="0">
                  <a:solidFill>
                    <a:srgbClr val="7D4922"/>
                  </a:solidFill>
                  <a:latin typeface="楷体" panose="02010609060101010101" charset="-122"/>
                  <a:ea typeface="楷体" panose="02010609060101010101" charset="-122"/>
                  <a:cs typeface="楷体" panose="02010609060101010101" charset="-122"/>
                  <a:sym typeface="+mn-lt"/>
                </a:rPr>
                <a:t>上由董玉方作词，王备作曲，廖昌永、阿云嘎、蔡程昱演唱的歌曲。</a:t>
              </a:r>
              <a:endParaRPr lang="zh-CN" altLang="en-US" sz="1600" dirty="0">
                <a:solidFill>
                  <a:srgbClr val="7D4922"/>
                </a:solidFill>
                <a:latin typeface="楷体" panose="02010609060101010101" charset="-122"/>
                <a:ea typeface="楷体" panose="02010609060101010101" charset="-122"/>
                <a:cs typeface="楷体" panose="02010609060101010101" charset="-122"/>
                <a:sym typeface="+mn-lt"/>
              </a:endParaRPr>
            </a:p>
            <a:p>
              <a:pPr>
                <a:lnSpc>
                  <a:spcPct val="150000"/>
                </a:lnSpc>
              </a:pPr>
              <a:r>
                <a:rPr lang="en-US" altLang="zh-CN" sz="1600" dirty="0">
                  <a:solidFill>
                    <a:srgbClr val="7D4922"/>
                  </a:solidFill>
                  <a:latin typeface="楷体" panose="02010609060101010101" charset="-122"/>
                  <a:ea typeface="楷体" panose="02010609060101010101" charset="-122"/>
                  <a:cs typeface="楷体" panose="02010609060101010101" charset="-122"/>
                  <a:sym typeface="+mn-lt"/>
                </a:rPr>
                <a:t>   《</a:t>
              </a:r>
              <a:r>
                <a:rPr lang="zh-CN" altLang="en-US" sz="1600" dirty="0">
                  <a:solidFill>
                    <a:srgbClr val="7D4922"/>
                  </a:solidFill>
                  <a:latin typeface="楷体" panose="02010609060101010101" charset="-122"/>
                  <a:ea typeface="楷体" panose="02010609060101010101" charset="-122"/>
                  <a:cs typeface="楷体" panose="02010609060101010101" charset="-122"/>
                  <a:sym typeface="+mn-lt"/>
                </a:rPr>
                <a:t>百年</a:t>
              </a:r>
              <a:r>
                <a:rPr lang="en-US" altLang="zh-CN" sz="1600" dirty="0">
                  <a:solidFill>
                    <a:srgbClr val="7D4922"/>
                  </a:solidFill>
                  <a:latin typeface="楷体" panose="02010609060101010101" charset="-122"/>
                  <a:ea typeface="楷体" panose="02010609060101010101" charset="-122"/>
                  <a:cs typeface="楷体" panose="02010609060101010101" charset="-122"/>
                  <a:sym typeface="+mn-lt"/>
                </a:rPr>
                <a:t>》</a:t>
              </a:r>
              <a:r>
                <a:rPr lang="zh-CN" altLang="en-US" sz="1600" dirty="0">
                  <a:solidFill>
                    <a:srgbClr val="7D4922"/>
                  </a:solidFill>
                  <a:latin typeface="楷体" panose="02010609060101010101" charset="-122"/>
                  <a:ea typeface="楷体" panose="02010609060101010101" charset="-122"/>
                  <a:cs typeface="楷体" panose="02010609060101010101" charset="-122"/>
                  <a:sym typeface="+mn-lt"/>
                </a:rPr>
                <a:t>歌颂了党的百年征程、百年辉煌。一百年的峥嵘岁月，鲜血染满激流险滩；一百年的初心不变，汗水书写历久弥坚；一百年的筚路蓝缕，勇气感动万水千山；一百年的辟地开天，智慧点亮辉煌瞬间。</a:t>
              </a:r>
              <a:endParaRPr lang="zh-CN" altLang="en-US" sz="1600" dirty="0">
                <a:solidFill>
                  <a:srgbClr val="7D4922"/>
                </a:solidFill>
                <a:latin typeface="楷体" panose="02010609060101010101" charset="-122"/>
                <a:ea typeface="楷体" panose="02010609060101010101" charset="-122"/>
                <a:cs typeface="楷体" panose="02010609060101010101" charset="-122"/>
                <a:sym typeface="+mn-lt"/>
              </a:endParaRPr>
            </a:p>
          </p:txBody>
        </p:sp>
      </p:grpSp>
      <p:sp>
        <p:nvSpPr>
          <p:cNvPr id="2" name="矩形 1"/>
          <p:cNvSpPr/>
          <p:nvPr/>
        </p:nvSpPr>
        <p:spPr>
          <a:xfrm>
            <a:off x="457200" y="438151"/>
            <a:ext cx="1600200" cy="30479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鉴 赏 与 分析</a:t>
            </a:r>
            <a:endParaRPr lang="zh-CN" altLang="en-US" b="1" dirty="0"/>
          </a:p>
        </p:txBody>
      </p:sp>
      <p:pic>
        <p:nvPicPr>
          <p:cNvPr id="7" name="图片 6"/>
          <p:cNvPicPr>
            <a:picLocks noChangeAspect="1"/>
          </p:cNvPicPr>
          <p:nvPr/>
        </p:nvPicPr>
        <p:blipFill>
          <a:blip r:embed="rId1"/>
          <a:stretch>
            <a:fillRect/>
          </a:stretch>
        </p:blipFill>
        <p:spPr>
          <a:xfrm>
            <a:off x="4581547" y="1240197"/>
            <a:ext cx="3429025" cy="3276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76293" y="895351"/>
            <a:ext cx="8336075" cy="3966291"/>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57200" y="438151"/>
            <a:ext cx="1600200" cy="30479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鉴 赏 与 分析</a:t>
            </a:r>
            <a:endParaRPr lang="zh-CN" altLang="en-US" b="1" dirty="0"/>
          </a:p>
        </p:txBody>
      </p:sp>
      <p:cxnSp>
        <p:nvCxnSpPr>
          <p:cNvPr id="5" name="直接连接符 4"/>
          <p:cNvCxnSpPr/>
          <p:nvPr/>
        </p:nvCxnSpPr>
        <p:spPr>
          <a:xfrm>
            <a:off x="4800600" y="895353"/>
            <a:ext cx="0" cy="3966289"/>
          </a:xfrm>
          <a:prstGeom prst="line">
            <a:avLst/>
          </a:prstGeom>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p:nvPicPr>
        <p:blipFill>
          <a:blip r:embed="rId1"/>
          <a:stretch>
            <a:fillRect/>
          </a:stretch>
        </p:blipFill>
        <p:spPr>
          <a:xfrm>
            <a:off x="1038247" y="972638"/>
            <a:ext cx="3200400" cy="3750672"/>
          </a:xfrm>
          <a:prstGeom prst="rect">
            <a:avLst/>
          </a:prstGeom>
        </p:spPr>
      </p:pic>
      <p:pic>
        <p:nvPicPr>
          <p:cNvPr id="13" name="图片 12"/>
          <p:cNvPicPr>
            <a:picLocks noChangeAspect="1"/>
          </p:cNvPicPr>
          <p:nvPr/>
        </p:nvPicPr>
        <p:blipFill>
          <a:blip r:embed="rId2"/>
          <a:stretch>
            <a:fillRect/>
          </a:stretch>
        </p:blipFill>
        <p:spPr>
          <a:xfrm>
            <a:off x="5132070" y="1352550"/>
            <a:ext cx="3481705" cy="26879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76294" y="895352"/>
            <a:ext cx="8210506" cy="3966294"/>
            <a:chOff x="2438400" y="1352550"/>
            <a:chExt cx="2438400" cy="1295400"/>
          </a:xfrm>
        </p:grpSpPr>
        <p:sp>
          <p:nvSpPr>
            <p:cNvPr id="9" name="矩形 8"/>
            <p:cNvSpPr/>
            <p:nvPr/>
          </p:nvSpPr>
          <p:spPr>
            <a:xfrm>
              <a:off x="2438400" y="1352550"/>
              <a:ext cx="2438400" cy="129540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33"/>
            <p:cNvSpPr txBox="1"/>
            <p:nvPr/>
          </p:nvSpPr>
          <p:spPr>
            <a:xfrm>
              <a:off x="2483661" y="1466626"/>
              <a:ext cx="2393139" cy="1115356"/>
            </a:xfrm>
            <a:prstGeom prst="rect">
              <a:avLst/>
            </a:prstGeom>
            <a:noFill/>
            <a:ln>
              <a:noFill/>
            </a:ln>
          </p:spPr>
          <p:txBody>
            <a:bodyPr wrap="square" rtlCol="0">
              <a:spAutoFit/>
            </a:bodyPr>
            <a:lstStyle/>
            <a:p>
              <a:pPr>
                <a:lnSpc>
                  <a:spcPct val="150000"/>
                </a:lnSpc>
              </a:pPr>
              <a:r>
                <a:rPr lang="en-US" altLang="zh-CN" dirty="0">
                  <a:solidFill>
                    <a:srgbClr val="7D4922"/>
                  </a:solidFill>
                  <a:latin typeface="+mn-ea"/>
                  <a:cs typeface="+mn-ea"/>
                  <a:sym typeface="+mn-lt"/>
                </a:rPr>
                <a:t>      </a:t>
              </a:r>
              <a:r>
                <a:rPr lang="en-US" altLang="zh-CN" dirty="0">
                  <a:solidFill>
                    <a:srgbClr val="7D4922"/>
                  </a:solidFill>
                  <a:latin typeface="楷体" panose="02010609060101010101" charset="-122"/>
                  <a:ea typeface="楷体" panose="02010609060101010101" charset="-122"/>
                  <a:cs typeface="楷体" panose="02010609060101010101" charset="-122"/>
                  <a:sym typeface="+mn-lt"/>
                </a:rPr>
                <a:t>《</a:t>
              </a:r>
              <a:r>
                <a:rPr lang="zh-CN" altLang="en-US" dirty="0">
                  <a:solidFill>
                    <a:srgbClr val="7D4922"/>
                  </a:solidFill>
                  <a:latin typeface="楷体" panose="02010609060101010101" charset="-122"/>
                  <a:ea typeface="楷体" panose="02010609060101010101" charset="-122"/>
                  <a:cs typeface="楷体" panose="02010609060101010101" charset="-122"/>
                  <a:sym typeface="+mn-lt"/>
                </a:rPr>
                <a:t>不忘初心</a:t>
              </a:r>
              <a:r>
                <a:rPr lang="en-US" altLang="zh-CN" dirty="0">
                  <a:solidFill>
                    <a:srgbClr val="7D4922"/>
                  </a:solidFill>
                  <a:latin typeface="楷体" panose="02010609060101010101" charset="-122"/>
                  <a:ea typeface="楷体" panose="02010609060101010101" charset="-122"/>
                  <a:cs typeface="楷体" panose="02010609060101010101" charset="-122"/>
                  <a:sym typeface="+mn-lt"/>
                </a:rPr>
                <a:t>》</a:t>
              </a:r>
              <a:r>
                <a:rPr lang="zh-CN" altLang="en-US" dirty="0">
                  <a:solidFill>
                    <a:srgbClr val="7D4922"/>
                  </a:solidFill>
                  <a:latin typeface="楷体" panose="02010609060101010101" charset="-122"/>
                  <a:ea typeface="楷体" panose="02010609060101010101" charset="-122"/>
                  <a:cs typeface="楷体" panose="02010609060101010101" charset="-122"/>
                  <a:sym typeface="+mn-lt"/>
                </a:rPr>
                <a:t>是由朱海作词、舒楠作曲、韩磊与谭维维演唱的一首歌曲。该曲于 </a:t>
              </a:r>
              <a:r>
                <a:rPr lang="en-US" altLang="zh-CN" dirty="0">
                  <a:solidFill>
                    <a:srgbClr val="7D4922"/>
                  </a:solidFill>
                  <a:latin typeface="楷体" panose="02010609060101010101" charset="-122"/>
                  <a:ea typeface="楷体" panose="02010609060101010101" charset="-122"/>
                  <a:cs typeface="楷体" panose="02010609060101010101" charset="-122"/>
                  <a:sym typeface="+mn-lt"/>
                </a:rPr>
                <a:t>2016 </a:t>
              </a:r>
              <a:r>
                <a:rPr lang="zh-CN" altLang="en-US" dirty="0">
                  <a:solidFill>
                    <a:srgbClr val="7D4922"/>
                  </a:solidFill>
                  <a:latin typeface="楷体" panose="02010609060101010101" charset="-122"/>
                  <a:ea typeface="楷体" panose="02010609060101010101" charset="-122"/>
                  <a:cs typeface="楷体" panose="02010609060101010101" charset="-122"/>
                  <a:sym typeface="+mn-lt"/>
                </a:rPr>
                <a:t>年 </a:t>
              </a:r>
              <a:r>
                <a:rPr lang="en-US" altLang="zh-CN" dirty="0">
                  <a:solidFill>
                    <a:srgbClr val="7D4922"/>
                  </a:solidFill>
                  <a:latin typeface="楷体" panose="02010609060101010101" charset="-122"/>
                  <a:ea typeface="楷体" panose="02010609060101010101" charset="-122"/>
                  <a:cs typeface="楷体" panose="02010609060101010101" charset="-122"/>
                  <a:sym typeface="+mn-lt"/>
                </a:rPr>
                <a:t>10 </a:t>
              </a:r>
              <a:r>
                <a:rPr lang="zh-CN" altLang="en-US" dirty="0">
                  <a:solidFill>
                    <a:srgbClr val="7D4922"/>
                  </a:solidFill>
                  <a:latin typeface="楷体" panose="02010609060101010101" charset="-122"/>
                  <a:ea typeface="楷体" panose="02010609060101010101" charset="-122"/>
                  <a:cs typeface="楷体" panose="02010609060101010101" charset="-122"/>
                  <a:sym typeface="+mn-lt"/>
                </a:rPr>
                <a:t>月 </a:t>
              </a:r>
              <a:r>
                <a:rPr lang="en-US" altLang="zh-CN" dirty="0">
                  <a:solidFill>
                    <a:srgbClr val="7D4922"/>
                  </a:solidFill>
                  <a:latin typeface="楷体" panose="02010609060101010101" charset="-122"/>
                  <a:ea typeface="楷体" panose="02010609060101010101" charset="-122"/>
                  <a:cs typeface="楷体" panose="02010609060101010101" charset="-122"/>
                  <a:sym typeface="+mn-lt"/>
                </a:rPr>
                <a:t>19 </a:t>
              </a:r>
              <a:r>
                <a:rPr lang="zh-CN" altLang="en-US" dirty="0">
                  <a:solidFill>
                    <a:srgbClr val="7D4922"/>
                  </a:solidFill>
                  <a:latin typeface="楷体" panose="02010609060101010101" charset="-122"/>
                  <a:ea typeface="楷体" panose="02010609060101010101" charset="-122"/>
                  <a:cs typeface="楷体" panose="02010609060101010101" charset="-122"/>
                  <a:sym typeface="+mn-lt"/>
                </a:rPr>
                <a:t>日在“永远的长征</a:t>
              </a:r>
              <a:r>
                <a:rPr lang="en-US" altLang="zh-CN" dirty="0">
                  <a:solidFill>
                    <a:srgbClr val="7D4922"/>
                  </a:solidFill>
                  <a:latin typeface="楷体" panose="02010609060101010101" charset="-122"/>
                  <a:ea typeface="楷体" panose="02010609060101010101" charset="-122"/>
                  <a:cs typeface="楷体" panose="02010609060101010101" charset="-122"/>
                  <a:sym typeface="+mn-lt"/>
                </a:rPr>
                <a:t>——</a:t>
              </a:r>
              <a:r>
                <a:rPr lang="zh-CN" altLang="en-US" dirty="0">
                  <a:solidFill>
                    <a:srgbClr val="7D4922"/>
                  </a:solidFill>
                  <a:latin typeface="楷体" panose="02010609060101010101" charset="-122"/>
                  <a:ea typeface="楷体" panose="02010609060101010101" charset="-122"/>
                  <a:cs typeface="楷体" panose="02010609060101010101" charset="-122"/>
                  <a:sym typeface="+mn-lt"/>
                </a:rPr>
                <a:t>纪念红军长征胜利 </a:t>
              </a:r>
              <a:r>
                <a:rPr lang="en-US" altLang="zh-CN" dirty="0">
                  <a:solidFill>
                    <a:srgbClr val="7D4922"/>
                  </a:solidFill>
                  <a:latin typeface="楷体" panose="02010609060101010101" charset="-122"/>
                  <a:ea typeface="楷体" panose="02010609060101010101" charset="-122"/>
                  <a:cs typeface="楷体" panose="02010609060101010101" charset="-122"/>
                  <a:sym typeface="+mn-lt"/>
                </a:rPr>
                <a:t>80 </a:t>
              </a:r>
              <a:r>
                <a:rPr lang="zh-CN" altLang="en-US" dirty="0">
                  <a:solidFill>
                    <a:srgbClr val="7D4922"/>
                  </a:solidFill>
                  <a:latin typeface="楷体" panose="02010609060101010101" charset="-122"/>
                  <a:ea typeface="楷体" panose="02010609060101010101" charset="-122"/>
                  <a:cs typeface="楷体" panose="02010609060101010101" charset="-122"/>
                  <a:sym typeface="+mn-lt"/>
                </a:rPr>
                <a:t>周年文艺晚会”上首唱，是 </a:t>
              </a:r>
              <a:r>
                <a:rPr lang="en-US" altLang="zh-CN" dirty="0">
                  <a:solidFill>
                    <a:srgbClr val="7D4922"/>
                  </a:solidFill>
                  <a:latin typeface="楷体" panose="02010609060101010101" charset="-122"/>
                  <a:ea typeface="楷体" panose="02010609060101010101" charset="-122"/>
                  <a:cs typeface="楷体" panose="02010609060101010101" charset="-122"/>
                  <a:sym typeface="+mn-lt"/>
                </a:rPr>
                <a:t>2017 </a:t>
              </a:r>
              <a:r>
                <a:rPr lang="zh-CN" altLang="en-US" dirty="0">
                  <a:solidFill>
                    <a:srgbClr val="7D4922"/>
                  </a:solidFill>
                  <a:latin typeface="楷体" panose="02010609060101010101" charset="-122"/>
                  <a:ea typeface="楷体" panose="02010609060101010101" charset="-122"/>
                  <a:cs typeface="楷体" panose="02010609060101010101" charset="-122"/>
                  <a:sym typeface="+mn-lt"/>
                </a:rPr>
                <a:t>年央视春晚零点压轴曲目，也是政论专题片</a:t>
              </a:r>
              <a:r>
                <a:rPr lang="en-US" altLang="zh-CN" dirty="0">
                  <a:solidFill>
                    <a:srgbClr val="7D4922"/>
                  </a:solidFill>
                  <a:latin typeface="楷体" panose="02010609060101010101" charset="-122"/>
                  <a:ea typeface="楷体" panose="02010609060101010101" charset="-122"/>
                  <a:cs typeface="楷体" panose="02010609060101010101" charset="-122"/>
                  <a:sym typeface="+mn-lt"/>
                </a:rPr>
                <a:t>《</a:t>
              </a:r>
              <a:r>
                <a:rPr lang="zh-CN" altLang="en-US" dirty="0">
                  <a:solidFill>
                    <a:srgbClr val="7D4922"/>
                  </a:solidFill>
                  <a:latin typeface="楷体" panose="02010609060101010101" charset="-122"/>
                  <a:ea typeface="楷体" panose="02010609060101010101" charset="-122"/>
                  <a:cs typeface="楷体" panose="02010609060101010101" charset="-122"/>
                  <a:sym typeface="+mn-lt"/>
                </a:rPr>
                <a:t>不忘初心继续前进</a:t>
              </a:r>
              <a:r>
                <a:rPr lang="en-US" altLang="zh-CN" dirty="0">
                  <a:solidFill>
                    <a:srgbClr val="7D4922"/>
                  </a:solidFill>
                  <a:latin typeface="楷体" panose="02010609060101010101" charset="-122"/>
                  <a:ea typeface="楷体" panose="02010609060101010101" charset="-122"/>
                  <a:cs typeface="楷体" panose="02010609060101010101" charset="-122"/>
                  <a:sym typeface="+mn-lt"/>
                </a:rPr>
                <a:t>》</a:t>
              </a:r>
              <a:r>
                <a:rPr lang="zh-CN" altLang="en-US" dirty="0">
                  <a:solidFill>
                    <a:srgbClr val="7D4922"/>
                  </a:solidFill>
                  <a:latin typeface="楷体" panose="02010609060101010101" charset="-122"/>
                  <a:ea typeface="楷体" panose="02010609060101010101" charset="-122"/>
                  <a:cs typeface="楷体" panose="02010609060101010101" charset="-122"/>
                  <a:sym typeface="+mn-lt"/>
                </a:rPr>
                <a:t>的主题曲。</a:t>
              </a:r>
              <a:endParaRPr lang="en-US" altLang="zh-CN" dirty="0">
                <a:solidFill>
                  <a:srgbClr val="7D4922"/>
                </a:solidFill>
                <a:latin typeface="楷体" panose="02010609060101010101" charset="-122"/>
                <a:ea typeface="楷体" panose="02010609060101010101" charset="-122"/>
                <a:cs typeface="楷体" panose="02010609060101010101" charset="-122"/>
                <a:sym typeface="+mn-lt"/>
              </a:endParaRPr>
            </a:p>
            <a:p>
              <a:pPr>
                <a:lnSpc>
                  <a:spcPct val="150000"/>
                </a:lnSpc>
              </a:pPr>
              <a:r>
                <a:rPr lang="en-US" altLang="zh-CN" dirty="0">
                  <a:solidFill>
                    <a:srgbClr val="7D4922"/>
                  </a:solidFill>
                  <a:latin typeface="楷体" panose="02010609060101010101" charset="-122"/>
                  <a:ea typeface="楷体" panose="02010609060101010101" charset="-122"/>
                  <a:cs typeface="楷体" panose="02010609060101010101" charset="-122"/>
                  <a:sym typeface="+mn-lt"/>
                </a:rPr>
                <a:t>    《</a:t>
              </a:r>
              <a:r>
                <a:rPr lang="zh-CN" altLang="en-US" dirty="0">
                  <a:solidFill>
                    <a:srgbClr val="7D4922"/>
                  </a:solidFill>
                  <a:latin typeface="楷体" panose="02010609060101010101" charset="-122"/>
                  <a:ea typeface="楷体" panose="02010609060101010101" charset="-122"/>
                  <a:cs typeface="楷体" panose="02010609060101010101" charset="-122"/>
                  <a:sym typeface="+mn-lt"/>
                </a:rPr>
                <a:t>不忘初心</a:t>
              </a:r>
              <a:r>
                <a:rPr lang="en-US" altLang="zh-CN" dirty="0">
                  <a:solidFill>
                    <a:srgbClr val="7D4922"/>
                  </a:solidFill>
                  <a:latin typeface="楷体" panose="02010609060101010101" charset="-122"/>
                  <a:ea typeface="楷体" panose="02010609060101010101" charset="-122"/>
                  <a:cs typeface="楷体" panose="02010609060101010101" charset="-122"/>
                  <a:sym typeface="+mn-lt"/>
                </a:rPr>
                <a:t>》</a:t>
              </a:r>
              <a:r>
                <a:rPr lang="zh-CN" altLang="en-US" dirty="0">
                  <a:solidFill>
                    <a:srgbClr val="7D4922"/>
                  </a:solidFill>
                  <a:latin typeface="楷体" panose="02010609060101010101" charset="-122"/>
                  <a:ea typeface="楷体" panose="02010609060101010101" charset="-122"/>
                  <a:cs typeface="楷体" panose="02010609060101010101" charset="-122"/>
                  <a:sym typeface="+mn-lt"/>
                </a:rPr>
                <a:t>以男女二重唱形式创作，新的曲式风格，新的演唱表达，音乐多了亲和力和互动感，令无数年轻人有了时代共鸣。一首</a:t>
              </a:r>
              <a:r>
                <a:rPr lang="en-US" altLang="zh-CN" dirty="0">
                  <a:solidFill>
                    <a:srgbClr val="7D4922"/>
                  </a:solidFill>
                  <a:latin typeface="楷体" panose="02010609060101010101" charset="-122"/>
                  <a:ea typeface="楷体" panose="02010609060101010101" charset="-122"/>
                  <a:cs typeface="楷体" panose="02010609060101010101" charset="-122"/>
                  <a:sym typeface="+mn-lt"/>
                </a:rPr>
                <a:t>《</a:t>
              </a:r>
              <a:r>
                <a:rPr lang="zh-CN" altLang="en-US" dirty="0">
                  <a:solidFill>
                    <a:srgbClr val="7D4922"/>
                  </a:solidFill>
                  <a:latin typeface="楷体" panose="02010609060101010101" charset="-122"/>
                  <a:ea typeface="楷体" panose="02010609060101010101" charset="-122"/>
                  <a:cs typeface="楷体" panose="02010609060101010101" charset="-122"/>
                  <a:sym typeface="+mn-lt"/>
                </a:rPr>
                <a:t>不忘初心</a:t>
              </a:r>
              <a:r>
                <a:rPr lang="en-US" altLang="zh-CN" dirty="0">
                  <a:solidFill>
                    <a:srgbClr val="7D4922"/>
                  </a:solidFill>
                  <a:latin typeface="楷体" panose="02010609060101010101" charset="-122"/>
                  <a:ea typeface="楷体" panose="02010609060101010101" charset="-122"/>
                  <a:cs typeface="楷体" panose="02010609060101010101" charset="-122"/>
                  <a:sym typeface="+mn-lt"/>
                </a:rPr>
                <a:t>》</a:t>
              </a:r>
              <a:r>
                <a:rPr lang="zh-CN" altLang="en-US" dirty="0">
                  <a:solidFill>
                    <a:srgbClr val="7D4922"/>
                  </a:solidFill>
                  <a:latin typeface="楷体" panose="02010609060101010101" charset="-122"/>
                  <a:ea typeface="楷体" panose="02010609060101010101" charset="-122"/>
                  <a:cs typeface="楷体" panose="02010609060101010101" charset="-122"/>
                  <a:sym typeface="+mn-lt"/>
                </a:rPr>
                <a:t>，让人重温红军战士用生命和热血铸就的雄壮历史，重温革命先辈用理想和信念丈量的伟大远征。</a:t>
              </a:r>
              <a:endParaRPr lang="zh-CN" altLang="en-US" dirty="0">
                <a:solidFill>
                  <a:srgbClr val="7D4922"/>
                </a:solidFill>
                <a:latin typeface="楷体" panose="02010609060101010101" charset="-122"/>
                <a:ea typeface="楷体" panose="02010609060101010101" charset="-122"/>
                <a:cs typeface="楷体" panose="02010609060101010101" charset="-122"/>
                <a:sym typeface="+mn-lt"/>
              </a:endParaRPr>
            </a:p>
          </p:txBody>
        </p:sp>
      </p:grpSp>
      <p:sp>
        <p:nvSpPr>
          <p:cNvPr id="2" name="矩形 1"/>
          <p:cNvSpPr/>
          <p:nvPr/>
        </p:nvSpPr>
        <p:spPr>
          <a:xfrm>
            <a:off x="457200" y="438151"/>
            <a:ext cx="1600200" cy="30479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鉴 赏 与 分析</a:t>
            </a:r>
            <a:endParaRPr lang="zh-CN" altLang="en-US" b="1" dirty="0"/>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76293" y="895351"/>
            <a:ext cx="8336075" cy="3966291"/>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57200" y="438151"/>
            <a:ext cx="1600200" cy="30479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鉴 赏 与 分析</a:t>
            </a:r>
            <a:endParaRPr lang="zh-CN" altLang="en-US" b="1" dirty="0"/>
          </a:p>
        </p:txBody>
      </p:sp>
      <p:cxnSp>
        <p:nvCxnSpPr>
          <p:cNvPr id="5" name="直接连接符 4"/>
          <p:cNvCxnSpPr/>
          <p:nvPr/>
        </p:nvCxnSpPr>
        <p:spPr>
          <a:xfrm>
            <a:off x="4800600" y="895353"/>
            <a:ext cx="0" cy="3966289"/>
          </a:xfrm>
          <a:prstGeom prst="line">
            <a:avLst/>
          </a:prstGeom>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a:blip r:embed="rId1"/>
          <a:stretch>
            <a:fillRect/>
          </a:stretch>
        </p:blipFill>
        <p:spPr>
          <a:xfrm>
            <a:off x="679846" y="1581150"/>
            <a:ext cx="3892154" cy="2743199"/>
          </a:xfrm>
          <a:prstGeom prst="rect">
            <a:avLst/>
          </a:prstGeom>
        </p:spPr>
      </p:pic>
      <p:pic>
        <p:nvPicPr>
          <p:cNvPr id="8" name="图片 7"/>
          <p:cNvPicPr>
            <a:picLocks noChangeAspect="1"/>
          </p:cNvPicPr>
          <p:nvPr/>
        </p:nvPicPr>
        <p:blipFill>
          <a:blip r:embed="rId2"/>
          <a:stretch>
            <a:fillRect/>
          </a:stretch>
        </p:blipFill>
        <p:spPr>
          <a:xfrm>
            <a:off x="5073478" y="1140167"/>
            <a:ext cx="3505200" cy="362516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76294" y="895352"/>
            <a:ext cx="8210506" cy="4038828"/>
            <a:chOff x="2438400" y="1352550"/>
            <a:chExt cx="2438400" cy="1319090"/>
          </a:xfrm>
        </p:grpSpPr>
        <p:sp>
          <p:nvSpPr>
            <p:cNvPr id="9" name="矩形 8"/>
            <p:cNvSpPr/>
            <p:nvPr/>
          </p:nvSpPr>
          <p:spPr>
            <a:xfrm>
              <a:off x="2438400" y="1352550"/>
              <a:ext cx="2438400" cy="129540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33"/>
            <p:cNvSpPr txBox="1"/>
            <p:nvPr/>
          </p:nvSpPr>
          <p:spPr>
            <a:xfrm>
              <a:off x="2483661" y="1375230"/>
              <a:ext cx="2393139" cy="1296410"/>
            </a:xfrm>
            <a:prstGeom prst="rect">
              <a:avLst/>
            </a:prstGeom>
            <a:noFill/>
            <a:ln>
              <a:noFill/>
            </a:ln>
          </p:spPr>
          <p:txBody>
            <a:bodyPr wrap="square" rtlCol="0">
              <a:spAutoFit/>
            </a:bodyPr>
            <a:lstStyle/>
            <a:p>
              <a:pPr>
                <a:lnSpc>
                  <a:spcPct val="150000"/>
                </a:lnSpc>
              </a:pPr>
              <a:r>
                <a:rPr lang="en-US" altLang="zh-CN" sz="1400" dirty="0">
                  <a:solidFill>
                    <a:srgbClr val="7D4922"/>
                  </a:solidFill>
                  <a:latin typeface="楷体" panose="02010609060101010101" charset="-122"/>
                  <a:ea typeface="楷体" panose="02010609060101010101" charset="-122"/>
                  <a:cs typeface="楷体" panose="02010609060101010101" charset="-122"/>
                  <a:sym typeface="+mn-lt"/>
                </a:rPr>
                <a:t>    《</a:t>
              </a:r>
              <a:r>
                <a:rPr lang="zh-CN" altLang="en-US" sz="1400" dirty="0">
                  <a:solidFill>
                    <a:srgbClr val="7D4922"/>
                  </a:solidFill>
                  <a:latin typeface="楷体" panose="02010609060101010101" charset="-122"/>
                  <a:ea typeface="楷体" panose="02010609060101010101" charset="-122"/>
                  <a:cs typeface="楷体" panose="02010609060101010101" charset="-122"/>
                  <a:sym typeface="+mn-lt"/>
                </a:rPr>
                <a:t>江山</a:t>
              </a:r>
              <a:r>
                <a:rPr lang="en-US" altLang="zh-CN" sz="1400" dirty="0">
                  <a:solidFill>
                    <a:srgbClr val="7D4922"/>
                  </a:solidFill>
                  <a:latin typeface="楷体" panose="02010609060101010101" charset="-122"/>
                  <a:ea typeface="楷体" panose="02010609060101010101" charset="-122"/>
                  <a:cs typeface="楷体" panose="02010609060101010101" charset="-122"/>
                  <a:sym typeface="+mn-lt"/>
                </a:rPr>
                <a:t>》</a:t>
              </a:r>
              <a:r>
                <a:rPr lang="zh-CN" altLang="en-US" sz="1400" dirty="0">
                  <a:solidFill>
                    <a:srgbClr val="7D4922"/>
                  </a:solidFill>
                  <a:latin typeface="楷体" panose="02010609060101010101" charset="-122"/>
                  <a:ea typeface="楷体" panose="02010609060101010101" charset="-122"/>
                  <a:cs typeface="楷体" panose="02010609060101010101" charset="-122"/>
                  <a:sym typeface="+mn-lt"/>
                </a:rPr>
                <a:t>创作于 </a:t>
              </a:r>
              <a:r>
                <a:rPr lang="en-US" altLang="zh-CN" sz="1400" dirty="0">
                  <a:solidFill>
                    <a:srgbClr val="7D4922"/>
                  </a:solidFill>
                  <a:latin typeface="楷体" panose="02010609060101010101" charset="-122"/>
                  <a:ea typeface="楷体" panose="02010609060101010101" charset="-122"/>
                  <a:cs typeface="楷体" panose="02010609060101010101" charset="-122"/>
                  <a:sym typeface="+mn-lt"/>
                </a:rPr>
                <a:t>2002 </a:t>
              </a:r>
              <a:r>
                <a:rPr lang="zh-CN" altLang="en-US" sz="1400" dirty="0">
                  <a:solidFill>
                    <a:srgbClr val="7D4922"/>
                  </a:solidFill>
                  <a:latin typeface="楷体" panose="02010609060101010101" charset="-122"/>
                  <a:ea typeface="楷体" panose="02010609060101010101" charset="-122"/>
                  <a:cs typeface="楷体" panose="02010609060101010101" charset="-122"/>
                  <a:sym typeface="+mn-lt"/>
                </a:rPr>
                <a:t>年，是同名电视剧</a:t>
              </a:r>
              <a:r>
                <a:rPr lang="en-US" altLang="zh-CN" sz="1400" dirty="0">
                  <a:solidFill>
                    <a:srgbClr val="7D4922"/>
                  </a:solidFill>
                  <a:latin typeface="楷体" panose="02010609060101010101" charset="-122"/>
                  <a:ea typeface="楷体" panose="02010609060101010101" charset="-122"/>
                  <a:cs typeface="楷体" panose="02010609060101010101" charset="-122"/>
                  <a:sym typeface="+mn-lt"/>
                </a:rPr>
                <a:t>《</a:t>
              </a:r>
              <a:r>
                <a:rPr lang="zh-CN" altLang="en-US" sz="1400" dirty="0">
                  <a:solidFill>
                    <a:srgbClr val="7D4922"/>
                  </a:solidFill>
                  <a:latin typeface="楷体" panose="02010609060101010101" charset="-122"/>
                  <a:ea typeface="楷体" panose="02010609060101010101" charset="-122"/>
                  <a:cs typeface="楷体" panose="02010609060101010101" charset="-122"/>
                  <a:sym typeface="+mn-lt"/>
                </a:rPr>
                <a:t>江山</a:t>
              </a:r>
              <a:r>
                <a:rPr lang="en-US" altLang="zh-CN" sz="1400" dirty="0">
                  <a:solidFill>
                    <a:srgbClr val="7D4922"/>
                  </a:solidFill>
                  <a:latin typeface="楷体" panose="02010609060101010101" charset="-122"/>
                  <a:ea typeface="楷体" panose="02010609060101010101" charset="-122"/>
                  <a:cs typeface="楷体" panose="02010609060101010101" charset="-122"/>
                  <a:sym typeface="+mn-lt"/>
                </a:rPr>
                <a:t>》</a:t>
              </a:r>
              <a:r>
                <a:rPr lang="zh-CN" altLang="en-US" sz="1400" dirty="0">
                  <a:solidFill>
                    <a:srgbClr val="7D4922"/>
                  </a:solidFill>
                  <a:latin typeface="楷体" panose="02010609060101010101" charset="-122"/>
                  <a:ea typeface="楷体" panose="02010609060101010101" charset="-122"/>
                  <a:cs typeface="楷体" panose="02010609060101010101" charset="-122"/>
                  <a:sym typeface="+mn-lt"/>
                </a:rPr>
                <a:t>的主题曲。它由晓光作词，印青作曲，曾获第二十四届全国电视剧飞天奖优秀电视剧歌曲奖，在 </a:t>
              </a:r>
              <a:r>
                <a:rPr lang="en-US" altLang="zh-CN" sz="1400" dirty="0">
                  <a:solidFill>
                    <a:srgbClr val="7D4922"/>
                  </a:solidFill>
                  <a:latin typeface="楷体" panose="02010609060101010101" charset="-122"/>
                  <a:ea typeface="楷体" panose="02010609060101010101" charset="-122"/>
                  <a:cs typeface="楷体" panose="02010609060101010101" charset="-122"/>
                  <a:sym typeface="+mn-lt"/>
                </a:rPr>
                <a:t>2004 </a:t>
              </a:r>
              <a:r>
                <a:rPr lang="zh-CN" altLang="en-US" sz="1400" dirty="0">
                  <a:solidFill>
                    <a:srgbClr val="7D4922"/>
                  </a:solidFill>
                  <a:latin typeface="楷体" panose="02010609060101010101" charset="-122"/>
                  <a:ea typeface="楷体" panose="02010609060101010101" charset="-122"/>
                  <a:cs typeface="楷体" panose="02010609060101010101" charset="-122"/>
                  <a:sym typeface="+mn-lt"/>
                </a:rPr>
                <a:t>年中央电视台春节联欢晚会、</a:t>
              </a:r>
              <a:r>
                <a:rPr lang="en-US" altLang="zh-CN" sz="1400" dirty="0">
                  <a:solidFill>
                    <a:srgbClr val="7D4922"/>
                  </a:solidFill>
                  <a:latin typeface="楷体" panose="02010609060101010101" charset="-122"/>
                  <a:ea typeface="楷体" panose="02010609060101010101" charset="-122"/>
                  <a:cs typeface="楷体" panose="02010609060101010101" charset="-122"/>
                  <a:sym typeface="+mn-lt"/>
                </a:rPr>
                <a:t>2009 </a:t>
              </a:r>
              <a:r>
                <a:rPr lang="zh-CN" altLang="en-US" sz="1400" dirty="0">
                  <a:solidFill>
                    <a:srgbClr val="7D4922"/>
                  </a:solidFill>
                  <a:latin typeface="楷体" panose="02010609060101010101" charset="-122"/>
                  <a:ea typeface="楷体" panose="02010609060101010101" charset="-122"/>
                  <a:cs typeface="楷体" panose="02010609060101010101" charset="-122"/>
                  <a:sym typeface="+mn-lt"/>
                </a:rPr>
                <a:t>年首都各界庆祝中华人民共和国成立 </a:t>
              </a:r>
              <a:r>
                <a:rPr lang="en-US" altLang="zh-CN" sz="1400" dirty="0">
                  <a:solidFill>
                    <a:srgbClr val="7D4922"/>
                  </a:solidFill>
                  <a:latin typeface="楷体" panose="02010609060101010101" charset="-122"/>
                  <a:ea typeface="楷体" panose="02010609060101010101" charset="-122"/>
                  <a:cs typeface="楷体" panose="02010609060101010101" charset="-122"/>
                  <a:sym typeface="+mn-lt"/>
                </a:rPr>
                <a:t>60 </a:t>
              </a:r>
              <a:r>
                <a:rPr lang="zh-CN" altLang="en-US" sz="1400" dirty="0">
                  <a:solidFill>
                    <a:srgbClr val="7D4922"/>
                  </a:solidFill>
                  <a:latin typeface="楷体" panose="02010609060101010101" charset="-122"/>
                  <a:ea typeface="楷体" panose="02010609060101010101" charset="-122"/>
                  <a:cs typeface="楷体" panose="02010609060101010101" charset="-122"/>
                  <a:sym typeface="+mn-lt"/>
                </a:rPr>
                <a:t>周年大会、</a:t>
              </a:r>
              <a:r>
                <a:rPr lang="en-US" altLang="zh-CN" sz="1400" dirty="0">
                  <a:solidFill>
                    <a:srgbClr val="7D4922"/>
                  </a:solidFill>
                  <a:latin typeface="楷体" panose="02010609060101010101" charset="-122"/>
                  <a:ea typeface="楷体" panose="02010609060101010101" charset="-122"/>
                  <a:cs typeface="楷体" panose="02010609060101010101" charset="-122"/>
                  <a:sym typeface="+mn-lt"/>
                </a:rPr>
                <a:t>2011 </a:t>
              </a:r>
              <a:r>
                <a:rPr lang="zh-CN" altLang="en-US" sz="1400" dirty="0">
                  <a:solidFill>
                    <a:srgbClr val="7D4922"/>
                  </a:solidFill>
                  <a:latin typeface="楷体" panose="02010609060101010101" charset="-122"/>
                  <a:ea typeface="楷体" panose="02010609060101010101" charset="-122"/>
                  <a:cs typeface="楷体" panose="02010609060101010101" charset="-122"/>
                  <a:sym typeface="+mn-lt"/>
                </a:rPr>
                <a:t>年庆祝中国共产党成立 </a:t>
              </a:r>
              <a:r>
                <a:rPr lang="en-US" altLang="zh-CN" sz="1400" dirty="0">
                  <a:solidFill>
                    <a:srgbClr val="7D4922"/>
                  </a:solidFill>
                  <a:latin typeface="楷体" panose="02010609060101010101" charset="-122"/>
                  <a:ea typeface="楷体" panose="02010609060101010101" charset="-122"/>
                  <a:cs typeface="楷体" panose="02010609060101010101" charset="-122"/>
                  <a:sym typeface="+mn-lt"/>
                </a:rPr>
                <a:t>90 </a:t>
              </a:r>
              <a:r>
                <a:rPr lang="zh-CN" altLang="en-US" sz="1400" dirty="0">
                  <a:solidFill>
                    <a:srgbClr val="7D4922"/>
                  </a:solidFill>
                  <a:latin typeface="楷体" panose="02010609060101010101" charset="-122"/>
                  <a:ea typeface="楷体" panose="02010609060101010101" charset="-122"/>
                  <a:cs typeface="楷体" panose="02010609060101010101" charset="-122"/>
                  <a:sym typeface="+mn-lt"/>
                </a:rPr>
                <a:t>周年文艺晚会</a:t>
              </a:r>
              <a:r>
                <a:rPr lang="en-US" altLang="zh-CN" sz="1400" dirty="0">
                  <a:solidFill>
                    <a:srgbClr val="7D4922"/>
                  </a:solidFill>
                  <a:latin typeface="楷体" panose="02010609060101010101" charset="-122"/>
                  <a:ea typeface="楷体" panose="02010609060101010101" charset="-122"/>
                  <a:cs typeface="楷体" panose="02010609060101010101" charset="-122"/>
                  <a:sym typeface="+mn-lt"/>
                </a:rPr>
                <a:t>《</a:t>
              </a:r>
              <a:r>
                <a:rPr lang="zh-CN" altLang="en-US" sz="1400" dirty="0">
                  <a:solidFill>
                    <a:srgbClr val="7D4922"/>
                  </a:solidFill>
                  <a:latin typeface="楷体" panose="02010609060101010101" charset="-122"/>
                  <a:ea typeface="楷体" panose="02010609060101010101" charset="-122"/>
                  <a:cs typeface="楷体" panose="02010609060101010101" charset="-122"/>
                  <a:sym typeface="+mn-lt"/>
                </a:rPr>
                <a:t>我们的旗帜</a:t>
              </a:r>
              <a:r>
                <a:rPr lang="en-US" altLang="zh-CN" sz="1400" dirty="0">
                  <a:solidFill>
                    <a:srgbClr val="7D4922"/>
                  </a:solidFill>
                  <a:latin typeface="楷体" panose="02010609060101010101" charset="-122"/>
                  <a:ea typeface="楷体" panose="02010609060101010101" charset="-122"/>
                  <a:cs typeface="楷体" panose="02010609060101010101" charset="-122"/>
                  <a:sym typeface="+mn-lt"/>
                </a:rPr>
                <a:t>》</a:t>
              </a:r>
              <a:r>
                <a:rPr lang="zh-CN" altLang="en-US" sz="1400" dirty="0">
                  <a:solidFill>
                    <a:srgbClr val="7D4922"/>
                  </a:solidFill>
                  <a:latin typeface="楷体" panose="02010609060101010101" charset="-122"/>
                  <a:ea typeface="楷体" panose="02010609060101010101" charset="-122"/>
                  <a:cs typeface="楷体" panose="02010609060101010101" charset="-122"/>
                  <a:sym typeface="+mn-lt"/>
                </a:rPr>
                <a:t>等党和国家重大庆祝活动中唱响。</a:t>
              </a:r>
              <a:r>
                <a:rPr lang="en-US" altLang="zh-CN" sz="1400" dirty="0">
                  <a:solidFill>
                    <a:srgbClr val="7D4922"/>
                  </a:solidFill>
                  <a:latin typeface="楷体" panose="02010609060101010101" charset="-122"/>
                  <a:ea typeface="楷体" panose="02010609060101010101" charset="-122"/>
                  <a:cs typeface="楷体" panose="02010609060101010101" charset="-122"/>
                  <a:sym typeface="+mn-lt"/>
                </a:rPr>
                <a:t>《</a:t>
              </a:r>
              <a:r>
                <a:rPr lang="zh-CN" altLang="en-US" sz="1400" dirty="0">
                  <a:solidFill>
                    <a:srgbClr val="7D4922"/>
                  </a:solidFill>
                  <a:latin typeface="楷体" panose="02010609060101010101" charset="-122"/>
                  <a:ea typeface="楷体" panose="02010609060101010101" charset="-122"/>
                  <a:cs typeface="楷体" panose="02010609060101010101" charset="-122"/>
                  <a:sym typeface="+mn-lt"/>
                </a:rPr>
                <a:t>江山</a:t>
              </a:r>
              <a:r>
                <a:rPr lang="en-US" altLang="zh-CN" sz="1400" dirty="0">
                  <a:solidFill>
                    <a:srgbClr val="7D4922"/>
                  </a:solidFill>
                  <a:latin typeface="楷体" panose="02010609060101010101" charset="-122"/>
                  <a:ea typeface="楷体" panose="02010609060101010101" charset="-122"/>
                  <a:cs typeface="楷体" panose="02010609060101010101" charset="-122"/>
                  <a:sym typeface="+mn-lt"/>
                </a:rPr>
                <a:t>》</a:t>
              </a:r>
              <a:r>
                <a:rPr lang="zh-CN" altLang="en-US" sz="1400" dirty="0">
                  <a:solidFill>
                    <a:srgbClr val="7D4922"/>
                  </a:solidFill>
                  <a:latin typeface="楷体" panose="02010609060101010101" charset="-122"/>
                  <a:ea typeface="楷体" panose="02010609060101010101" charset="-122"/>
                  <a:cs typeface="楷体" panose="02010609060101010101" charset="-122"/>
                  <a:sym typeface="+mn-lt"/>
                </a:rPr>
                <a:t>一经唱出，便以其闪现真理光芒的内涵和高 亢激越的曲调震动了无数听众的心灵。</a:t>
              </a:r>
              <a:endParaRPr lang="en-US" altLang="zh-CN" sz="1400" dirty="0">
                <a:solidFill>
                  <a:srgbClr val="7D4922"/>
                </a:solidFill>
                <a:latin typeface="楷体" panose="02010609060101010101" charset="-122"/>
                <a:ea typeface="楷体" panose="02010609060101010101" charset="-122"/>
                <a:cs typeface="楷体" panose="02010609060101010101" charset="-122"/>
                <a:sym typeface="+mn-lt"/>
              </a:endParaRPr>
            </a:p>
            <a:p>
              <a:pPr>
                <a:lnSpc>
                  <a:spcPct val="150000"/>
                </a:lnSpc>
              </a:pPr>
              <a:r>
                <a:rPr lang="en-US" altLang="zh-CN" sz="1400" dirty="0">
                  <a:solidFill>
                    <a:srgbClr val="7D4922"/>
                  </a:solidFill>
                  <a:latin typeface="楷体" panose="02010609060101010101" charset="-122"/>
                  <a:ea typeface="楷体" panose="02010609060101010101" charset="-122"/>
                  <a:cs typeface="楷体" panose="02010609060101010101" charset="-122"/>
                  <a:sym typeface="+mn-lt"/>
                </a:rPr>
                <a:t>    《</a:t>
              </a:r>
              <a:r>
                <a:rPr lang="zh-CN" altLang="en-US" sz="1400" dirty="0">
                  <a:solidFill>
                    <a:srgbClr val="7D4922"/>
                  </a:solidFill>
                  <a:latin typeface="楷体" panose="02010609060101010101" charset="-122"/>
                  <a:ea typeface="楷体" panose="02010609060101010101" charset="-122"/>
                  <a:cs typeface="楷体" panose="02010609060101010101" charset="-122"/>
                  <a:sym typeface="+mn-lt"/>
                </a:rPr>
                <a:t>江山</a:t>
              </a:r>
              <a:r>
                <a:rPr lang="en-US" altLang="zh-CN" sz="1400" dirty="0">
                  <a:solidFill>
                    <a:srgbClr val="7D4922"/>
                  </a:solidFill>
                  <a:latin typeface="楷体" panose="02010609060101010101" charset="-122"/>
                  <a:ea typeface="楷体" panose="02010609060101010101" charset="-122"/>
                  <a:cs typeface="楷体" panose="02010609060101010101" charset="-122"/>
                  <a:sym typeface="+mn-lt"/>
                </a:rPr>
                <a:t>》</a:t>
              </a:r>
              <a:r>
                <a:rPr lang="zh-CN" altLang="en-US" sz="1400" dirty="0">
                  <a:solidFill>
                    <a:srgbClr val="7D4922"/>
                  </a:solidFill>
                  <a:latin typeface="楷体" panose="02010609060101010101" charset="-122"/>
                  <a:ea typeface="楷体" panose="02010609060101010101" charset="-122"/>
                  <a:cs typeface="楷体" panose="02010609060101010101" charset="-122"/>
                  <a:sym typeface="+mn-lt"/>
                </a:rPr>
                <a:t>是一首典型的、具有强烈时代特征的歌曲。是党的十六大以后，在“以人为本、执政为民”理念为创作背景下完成的优秀艺术作品。歌曲描绘了共产党人把老百姓的冷暖记挂心间，把老百姓的事看得比天大，把老百姓的恩情看得比海深的深情厚意；展示了作者内心对党的赞誉和深情；歌颂了党和老百姓之间的鱼水之情。歌中“老百姓是地，老百姓是天，老百姓是中国共产党永远的挂念”的词句，体现了中国共产党为中国人民谋幸福、为中华民族谋复兴的初心和使命。歌曲中的每一句都表现了党和人民群众同呼吸、共命运的深情，感染了一颗颗爱国、爱党、爱民的拳拳之心，在人们的心里引起了强烈的共鸣。</a:t>
              </a:r>
              <a:endParaRPr lang="zh-CN" altLang="en-US" sz="1400" dirty="0">
                <a:solidFill>
                  <a:srgbClr val="7D4922"/>
                </a:solidFill>
                <a:latin typeface="楷体" panose="02010609060101010101" charset="-122"/>
                <a:ea typeface="楷体" panose="02010609060101010101" charset="-122"/>
                <a:cs typeface="楷体" panose="02010609060101010101" charset="-122"/>
                <a:sym typeface="+mn-lt"/>
              </a:endParaRPr>
            </a:p>
          </p:txBody>
        </p:sp>
      </p:grpSp>
      <p:sp>
        <p:nvSpPr>
          <p:cNvPr id="2" name="矩形 1"/>
          <p:cNvSpPr/>
          <p:nvPr/>
        </p:nvSpPr>
        <p:spPr>
          <a:xfrm>
            <a:off x="457200" y="438151"/>
            <a:ext cx="1600200" cy="30479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鉴 赏 与 分析</a:t>
            </a:r>
            <a:endParaRPr lang="zh-CN" altLang="en-US" b="1" dirty="0"/>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76293" y="895351"/>
            <a:ext cx="8336075" cy="3966291"/>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57200" y="438151"/>
            <a:ext cx="1600200" cy="30479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鉴 赏 与 分析</a:t>
            </a:r>
            <a:endParaRPr lang="zh-CN" altLang="en-US" b="1" dirty="0"/>
          </a:p>
        </p:txBody>
      </p:sp>
      <p:pic>
        <p:nvPicPr>
          <p:cNvPr id="8" name="图片 7"/>
          <p:cNvPicPr>
            <a:picLocks noChangeAspect="1"/>
          </p:cNvPicPr>
          <p:nvPr/>
        </p:nvPicPr>
        <p:blipFill>
          <a:blip r:embed="rId1"/>
          <a:stretch>
            <a:fillRect/>
          </a:stretch>
        </p:blipFill>
        <p:spPr>
          <a:xfrm>
            <a:off x="2324100" y="1123950"/>
            <a:ext cx="4495800" cy="361952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675526" y="2224193"/>
            <a:ext cx="1905000" cy="307777"/>
          </a:xfrm>
          <a:prstGeom prst="rect">
            <a:avLst/>
          </a:prstGeom>
          <a:solidFill>
            <a:schemeClr val="accent2"/>
          </a:solidFill>
        </p:spPr>
        <p:txBody>
          <a:bodyPr wrap="squar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pPr algn="ctr"/>
            <a:r>
              <a:rPr lang="zh-CN" altLang="en-US" sz="1400" b="1" spc="0" dirty="0">
                <a:solidFill>
                  <a:schemeClr val="bg1"/>
                </a:solidFill>
                <a:latin typeface="+mn-ea"/>
                <a:ea typeface="+mn-ea"/>
                <a:cs typeface="+mn-ea"/>
                <a:sym typeface="+mn-lt"/>
              </a:rPr>
              <a:t>能力目标</a:t>
            </a:r>
            <a:endParaRPr lang="zh-CN" altLang="en-US" sz="1400" b="1" spc="0" dirty="0">
              <a:solidFill>
                <a:schemeClr val="bg1"/>
              </a:solidFill>
              <a:latin typeface="+mn-ea"/>
              <a:ea typeface="+mn-ea"/>
              <a:cs typeface="+mn-ea"/>
              <a:sym typeface="+mn-lt"/>
            </a:endParaRPr>
          </a:p>
        </p:txBody>
      </p:sp>
      <p:sp>
        <p:nvSpPr>
          <p:cNvPr id="8" name="TextBox 2"/>
          <p:cNvSpPr txBox="1"/>
          <p:nvPr/>
        </p:nvSpPr>
        <p:spPr>
          <a:xfrm>
            <a:off x="675526" y="1078711"/>
            <a:ext cx="1905000" cy="307777"/>
          </a:xfrm>
          <a:prstGeom prst="rect">
            <a:avLst/>
          </a:prstGeom>
          <a:solidFill>
            <a:schemeClr val="accent1"/>
          </a:solidFill>
        </p:spPr>
        <p:txBody>
          <a:bodyPr wrap="square" rtlCol="0">
            <a:spAutoFit/>
          </a:bodyPr>
          <a:lstStyle/>
          <a:p>
            <a:pPr algn="ctr"/>
            <a:r>
              <a:rPr lang="zh-CN" altLang="en-US" sz="1400" b="1" dirty="0">
                <a:solidFill>
                  <a:schemeClr val="bg1"/>
                </a:solidFill>
                <a:latin typeface="+mn-ea"/>
                <a:cs typeface="+mn-ea"/>
                <a:sym typeface="+mn-lt"/>
              </a:rPr>
              <a:t>知识目标</a:t>
            </a:r>
            <a:endParaRPr lang="zh-CN" altLang="en-US" sz="1400" b="1" dirty="0">
              <a:solidFill>
                <a:schemeClr val="bg1"/>
              </a:solidFill>
              <a:latin typeface="+mn-ea"/>
              <a:cs typeface="+mn-ea"/>
              <a:sym typeface="+mn-lt"/>
            </a:endParaRPr>
          </a:p>
        </p:txBody>
      </p:sp>
      <p:sp>
        <p:nvSpPr>
          <p:cNvPr id="9" name="文本框 8"/>
          <p:cNvSpPr txBox="1"/>
          <p:nvPr/>
        </p:nvSpPr>
        <p:spPr>
          <a:xfrm>
            <a:off x="675526" y="3757012"/>
            <a:ext cx="1905000" cy="307777"/>
          </a:xfrm>
          <a:prstGeom prst="rect">
            <a:avLst/>
          </a:prstGeom>
          <a:solidFill>
            <a:schemeClr val="accent1"/>
          </a:solidFill>
        </p:spPr>
        <p:txBody>
          <a:bodyPr wrap="squar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pPr algn="ctr"/>
            <a:r>
              <a:rPr lang="zh-CN" altLang="en-US" sz="1400" b="1" spc="0" dirty="0">
                <a:solidFill>
                  <a:schemeClr val="bg1"/>
                </a:solidFill>
                <a:latin typeface="+mn-ea"/>
                <a:ea typeface="+mn-ea"/>
                <a:cs typeface="+mn-ea"/>
                <a:sym typeface="+mn-lt"/>
              </a:rPr>
              <a:t>素养目标</a:t>
            </a:r>
            <a:endParaRPr lang="zh-CN" altLang="en-US" sz="1400" b="1" spc="0" dirty="0">
              <a:solidFill>
                <a:schemeClr val="bg1"/>
              </a:solidFill>
              <a:latin typeface="+mn-ea"/>
              <a:ea typeface="+mn-ea"/>
              <a:cs typeface="+mn-ea"/>
              <a:sym typeface="+mn-lt"/>
            </a:endParaRPr>
          </a:p>
        </p:txBody>
      </p:sp>
      <p:sp>
        <p:nvSpPr>
          <p:cNvPr id="10" name="TextBox 33"/>
          <p:cNvSpPr txBox="1"/>
          <p:nvPr/>
        </p:nvSpPr>
        <p:spPr>
          <a:xfrm>
            <a:off x="2580640" y="819150"/>
            <a:ext cx="3221990" cy="1383665"/>
          </a:xfrm>
          <a:prstGeom prst="rect">
            <a:avLst/>
          </a:prstGeom>
          <a:noFill/>
          <a:ln>
            <a:noFill/>
          </a:ln>
        </p:spPr>
        <p:txBody>
          <a:bodyPr wrap="square" rtlCol="0">
            <a:spAutoFit/>
          </a:bodyPr>
          <a:lstStyle/>
          <a:p>
            <a:pPr>
              <a:lnSpc>
                <a:spcPct val="150000"/>
              </a:lnSpc>
            </a:pPr>
            <a:r>
              <a:rPr lang="zh-CN" altLang="en-US" sz="1400" dirty="0">
                <a:solidFill>
                  <a:schemeClr val="accent1">
                    <a:lumMod val="75000"/>
                    <a:lumOff val="25000"/>
                  </a:schemeClr>
                </a:solidFill>
                <a:latin typeface="+mn-ea"/>
                <a:cs typeface="+mn-ea"/>
                <a:sym typeface="+mn-lt"/>
              </a:rPr>
              <a:t>了解流行音乐的内涵。</a:t>
            </a:r>
            <a:endParaRPr lang="zh-CN" altLang="en-US" sz="1400" dirty="0">
              <a:solidFill>
                <a:schemeClr val="accent1">
                  <a:lumMod val="75000"/>
                  <a:lumOff val="25000"/>
                </a:schemeClr>
              </a:solidFill>
              <a:latin typeface="+mn-ea"/>
              <a:cs typeface="+mn-ea"/>
              <a:sym typeface="+mn-lt"/>
            </a:endParaRPr>
          </a:p>
          <a:p>
            <a:pPr>
              <a:lnSpc>
                <a:spcPct val="150000"/>
              </a:lnSpc>
            </a:pPr>
            <a:r>
              <a:rPr lang="zh-CN" altLang="en-US" sz="1400" dirty="0">
                <a:solidFill>
                  <a:schemeClr val="accent1">
                    <a:lumMod val="75000"/>
                    <a:lumOff val="25000"/>
                  </a:schemeClr>
                </a:solidFill>
                <a:latin typeface="+mn-ea"/>
                <a:cs typeface="+mn-ea"/>
                <a:sym typeface="+mn-lt"/>
              </a:rPr>
              <a:t>掌握中外流行音乐的发展脉络。</a:t>
            </a:r>
            <a:endParaRPr lang="zh-CN" altLang="en-US" sz="1400" dirty="0">
              <a:solidFill>
                <a:schemeClr val="accent1">
                  <a:lumMod val="75000"/>
                  <a:lumOff val="25000"/>
                </a:schemeClr>
              </a:solidFill>
              <a:latin typeface="+mn-ea"/>
              <a:cs typeface="+mn-ea"/>
              <a:sym typeface="+mn-lt"/>
            </a:endParaRPr>
          </a:p>
          <a:p>
            <a:pPr>
              <a:lnSpc>
                <a:spcPct val="150000"/>
              </a:lnSpc>
            </a:pPr>
            <a:r>
              <a:rPr lang="zh-CN" altLang="en-US" sz="1400" dirty="0">
                <a:solidFill>
                  <a:schemeClr val="accent1">
                    <a:lumMod val="75000"/>
                    <a:lumOff val="25000"/>
                  </a:schemeClr>
                </a:solidFill>
                <a:latin typeface="+mn-ea"/>
                <a:cs typeface="+mn-ea"/>
                <a:sym typeface="+mn-lt"/>
              </a:rPr>
              <a:t>了解中外流行音乐的代表人物及其作品。</a:t>
            </a:r>
            <a:endParaRPr lang="zh-CN" altLang="en-US" sz="1400" dirty="0">
              <a:solidFill>
                <a:schemeClr val="accent1">
                  <a:lumMod val="75000"/>
                  <a:lumOff val="25000"/>
                </a:schemeClr>
              </a:solidFill>
              <a:latin typeface="+mn-ea"/>
              <a:cs typeface="+mn-ea"/>
              <a:sym typeface="+mn-lt"/>
            </a:endParaRPr>
          </a:p>
          <a:p>
            <a:pPr>
              <a:lnSpc>
                <a:spcPct val="150000"/>
              </a:lnSpc>
            </a:pPr>
            <a:r>
              <a:rPr lang="zh-CN" altLang="en-US" sz="1400" dirty="0">
                <a:solidFill>
                  <a:schemeClr val="accent1">
                    <a:lumMod val="75000"/>
                    <a:lumOff val="25000"/>
                  </a:schemeClr>
                </a:solidFill>
                <a:latin typeface="+mn-ea"/>
                <a:cs typeface="+mn-ea"/>
                <a:sym typeface="+mn-lt"/>
              </a:rPr>
              <a:t>掌握中外流行音乐的类型及特点。</a:t>
            </a:r>
            <a:endParaRPr lang="zh-CN" altLang="en-US" sz="1400" dirty="0">
              <a:solidFill>
                <a:schemeClr val="accent1">
                  <a:lumMod val="75000"/>
                  <a:lumOff val="25000"/>
                </a:schemeClr>
              </a:solidFill>
              <a:latin typeface="+mn-ea"/>
              <a:cs typeface="+mn-ea"/>
              <a:sym typeface="+mn-lt"/>
            </a:endParaRPr>
          </a:p>
        </p:txBody>
      </p:sp>
      <p:sp>
        <p:nvSpPr>
          <p:cNvPr id="2" name="矩形 1"/>
          <p:cNvSpPr/>
          <p:nvPr/>
        </p:nvSpPr>
        <p:spPr>
          <a:xfrm>
            <a:off x="457199" y="438150"/>
            <a:ext cx="2341655" cy="30777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中外流行音乐鉴赏</a:t>
            </a:r>
            <a:endParaRPr lang="zh-CN" altLang="en-US" b="1" dirty="0"/>
          </a:p>
        </p:txBody>
      </p:sp>
      <p:sp>
        <p:nvSpPr>
          <p:cNvPr id="3" name="TextBox 33"/>
          <p:cNvSpPr txBox="1"/>
          <p:nvPr/>
        </p:nvSpPr>
        <p:spPr>
          <a:xfrm>
            <a:off x="2636624" y="2224193"/>
            <a:ext cx="3352800" cy="1346907"/>
          </a:xfrm>
          <a:prstGeom prst="rect">
            <a:avLst/>
          </a:prstGeom>
          <a:solidFill>
            <a:srgbClr val="D69768"/>
          </a:solidFill>
          <a:ln>
            <a:noFill/>
          </a:ln>
        </p:spPr>
        <p:txBody>
          <a:bodyPr wrap="square" rtlCol="0">
            <a:spAutoFit/>
          </a:bodyPr>
          <a:lstStyle/>
          <a:p>
            <a:pPr>
              <a:lnSpc>
                <a:spcPct val="150000"/>
              </a:lnSpc>
            </a:pPr>
            <a:r>
              <a:rPr lang="zh-CN" altLang="en-US" sz="1400" dirty="0">
                <a:solidFill>
                  <a:schemeClr val="bg2"/>
                </a:solidFill>
                <a:latin typeface="+mn-ea"/>
                <a:cs typeface="+mn-ea"/>
                <a:sym typeface="+mn-lt"/>
              </a:rPr>
              <a:t>适应新时代的需求，提升流行音乐技能与知识。</a:t>
            </a:r>
            <a:endParaRPr lang="zh-CN" altLang="en-US" sz="1400" dirty="0">
              <a:solidFill>
                <a:schemeClr val="bg2"/>
              </a:solidFill>
              <a:latin typeface="+mn-ea"/>
              <a:cs typeface="+mn-ea"/>
              <a:sym typeface="+mn-lt"/>
            </a:endParaRPr>
          </a:p>
          <a:p>
            <a:pPr>
              <a:lnSpc>
                <a:spcPct val="150000"/>
              </a:lnSpc>
            </a:pPr>
            <a:r>
              <a:rPr lang="zh-CN" altLang="en-US" sz="1400" dirty="0">
                <a:solidFill>
                  <a:schemeClr val="bg2"/>
                </a:solidFill>
                <a:latin typeface="+mn-ea"/>
                <a:cs typeface="+mn-ea"/>
                <a:sym typeface="+mn-lt"/>
              </a:rPr>
              <a:t>品鉴不同类型和风格的流行音乐，感受流行音乐的魅力。</a:t>
            </a:r>
            <a:endParaRPr lang="zh-CN" altLang="en-US" sz="1400" dirty="0">
              <a:solidFill>
                <a:schemeClr val="bg2"/>
              </a:solidFill>
              <a:latin typeface="+mn-ea"/>
              <a:cs typeface="+mn-ea"/>
              <a:sym typeface="+mn-lt"/>
            </a:endParaRPr>
          </a:p>
        </p:txBody>
      </p:sp>
      <p:sp>
        <p:nvSpPr>
          <p:cNvPr id="6" name="TextBox 33"/>
          <p:cNvSpPr txBox="1"/>
          <p:nvPr/>
        </p:nvSpPr>
        <p:spPr>
          <a:xfrm>
            <a:off x="2636624" y="3735785"/>
            <a:ext cx="5638800" cy="1023742"/>
          </a:xfrm>
          <a:prstGeom prst="rect">
            <a:avLst/>
          </a:prstGeom>
          <a:noFill/>
          <a:ln>
            <a:noFill/>
          </a:ln>
        </p:spPr>
        <p:txBody>
          <a:bodyPr wrap="square" rtlCol="0">
            <a:spAutoFit/>
          </a:bodyPr>
          <a:lstStyle/>
          <a:p>
            <a:pPr>
              <a:lnSpc>
                <a:spcPct val="150000"/>
              </a:lnSpc>
            </a:pPr>
            <a:r>
              <a:rPr lang="zh-CN" altLang="en-US" sz="1400" dirty="0">
                <a:solidFill>
                  <a:schemeClr val="accent1">
                    <a:lumMod val="75000"/>
                    <a:lumOff val="25000"/>
                  </a:schemeClr>
                </a:solidFill>
                <a:latin typeface="+mn-ea"/>
                <a:cs typeface="+mn-ea"/>
                <a:sym typeface="+mn-lt"/>
              </a:rPr>
              <a:t>树立当代大学生新时代中国特色社会主义文艺发展与时俱进的思想理念，使学生逐步发展和适应新时代的流行音乐，感受流行音乐思想性、艺术性、观赏性的完美融合，建立正确的音乐感知能力和审美观。</a:t>
            </a:r>
            <a:endParaRPr lang="zh-CN" altLang="en-US" sz="1400" dirty="0">
              <a:solidFill>
                <a:schemeClr val="accent1">
                  <a:lumMod val="75000"/>
                  <a:lumOff val="25000"/>
                </a:schemeClr>
              </a:solidFill>
              <a:latin typeface="+mn-ea"/>
              <a:cs typeface="+mn-ea"/>
              <a:sym typeface="+mn-lt"/>
            </a:endParaRPr>
          </a:p>
        </p:txBody>
      </p:sp>
      <p:pic>
        <p:nvPicPr>
          <p:cNvPr id="5" name="图片 4"/>
          <p:cNvPicPr>
            <a:picLocks noChangeAspect="1"/>
          </p:cNvPicPr>
          <p:nvPr/>
        </p:nvPicPr>
        <p:blipFill>
          <a:blip r:embed="rId1"/>
          <a:stretch>
            <a:fillRect/>
          </a:stretch>
        </p:blipFill>
        <p:spPr>
          <a:xfrm>
            <a:off x="6248400" y="950183"/>
            <a:ext cx="2439865" cy="262091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up)">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up)">
                                      <p:cBhvr>
                                        <p:cTn id="29" dur="500"/>
                                        <p:tgtEl>
                                          <p:spTgt spid="3"/>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up)">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3" grpId="0" animBg="1"/>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76294" y="895352"/>
            <a:ext cx="8210506" cy="3966294"/>
            <a:chOff x="2438400" y="1352550"/>
            <a:chExt cx="2438400" cy="1295400"/>
          </a:xfrm>
        </p:grpSpPr>
        <p:sp>
          <p:nvSpPr>
            <p:cNvPr id="9" name="矩形 8"/>
            <p:cNvSpPr/>
            <p:nvPr/>
          </p:nvSpPr>
          <p:spPr>
            <a:xfrm>
              <a:off x="2438400" y="1352550"/>
              <a:ext cx="2438400" cy="129540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33"/>
            <p:cNvSpPr txBox="1"/>
            <p:nvPr/>
          </p:nvSpPr>
          <p:spPr>
            <a:xfrm>
              <a:off x="2483661" y="1466626"/>
              <a:ext cx="2393139" cy="1115356"/>
            </a:xfrm>
            <a:prstGeom prst="rect">
              <a:avLst/>
            </a:prstGeom>
            <a:noFill/>
            <a:ln>
              <a:noFill/>
            </a:ln>
          </p:spPr>
          <p:txBody>
            <a:bodyPr wrap="square" rtlCol="0">
              <a:spAutoFit/>
            </a:bodyPr>
            <a:lstStyle/>
            <a:p>
              <a:pPr>
                <a:lnSpc>
                  <a:spcPct val="150000"/>
                </a:lnSpc>
              </a:pPr>
              <a:r>
                <a:rPr lang="en-US" altLang="zh-CN" sz="1600" dirty="0">
                  <a:solidFill>
                    <a:srgbClr val="7D4922"/>
                  </a:solidFill>
                  <a:latin typeface="+mn-ea"/>
                  <a:cs typeface="+mn-ea"/>
                  <a:sym typeface="+mn-lt"/>
                </a:rPr>
                <a:t>     </a:t>
              </a:r>
              <a:r>
                <a:rPr lang="en-US" altLang="zh-CN" sz="1600" dirty="0">
                  <a:solidFill>
                    <a:srgbClr val="7D4922"/>
                  </a:solidFill>
                  <a:latin typeface="楷体" panose="02010609060101010101" charset="-122"/>
                  <a:ea typeface="楷体" panose="02010609060101010101" charset="-122"/>
                  <a:cs typeface="楷体" panose="02010609060101010101" charset="-122"/>
                  <a:sym typeface="+mn-lt"/>
                </a:rPr>
                <a:t>《</a:t>
              </a:r>
              <a:r>
                <a:rPr lang="zh-CN" altLang="en-US" sz="1600" dirty="0">
                  <a:solidFill>
                    <a:srgbClr val="7D4922"/>
                  </a:solidFill>
                  <a:latin typeface="楷体" panose="02010609060101010101" charset="-122"/>
                  <a:ea typeface="楷体" panose="02010609060101010101" charset="-122"/>
                  <a:cs typeface="楷体" panose="02010609060101010101" charset="-122"/>
                  <a:sym typeface="+mn-lt"/>
                </a:rPr>
                <a:t>有我</a:t>
              </a:r>
              <a:r>
                <a:rPr lang="en-US" altLang="zh-CN" sz="1600" dirty="0">
                  <a:solidFill>
                    <a:srgbClr val="7D4922"/>
                  </a:solidFill>
                  <a:latin typeface="楷体" panose="02010609060101010101" charset="-122"/>
                  <a:ea typeface="楷体" panose="02010609060101010101" charset="-122"/>
                  <a:cs typeface="楷体" panose="02010609060101010101" charset="-122"/>
                  <a:sym typeface="+mn-lt"/>
                </a:rPr>
                <a:t>》</a:t>
              </a:r>
              <a:r>
                <a:rPr lang="zh-CN" altLang="en-US" sz="1600" dirty="0">
                  <a:solidFill>
                    <a:srgbClr val="7D4922"/>
                  </a:solidFill>
                  <a:latin typeface="楷体" panose="02010609060101010101" charset="-122"/>
                  <a:ea typeface="楷体" panose="02010609060101010101" charset="-122"/>
                  <a:cs typeface="楷体" panose="02010609060101010101" charset="-122"/>
                  <a:sym typeface="+mn-lt"/>
                </a:rPr>
                <a:t>是为庆祝中国共青团成立 </a:t>
              </a:r>
              <a:r>
                <a:rPr lang="en-US" altLang="zh-CN" sz="1600" dirty="0">
                  <a:solidFill>
                    <a:srgbClr val="7D4922"/>
                  </a:solidFill>
                  <a:latin typeface="楷体" panose="02010609060101010101" charset="-122"/>
                  <a:ea typeface="楷体" panose="02010609060101010101" charset="-122"/>
                  <a:cs typeface="楷体" panose="02010609060101010101" charset="-122"/>
                  <a:sym typeface="+mn-lt"/>
                </a:rPr>
                <a:t>100 </a:t>
              </a:r>
              <a:r>
                <a:rPr lang="zh-CN" altLang="en-US" sz="1600" dirty="0">
                  <a:solidFill>
                    <a:srgbClr val="7D4922"/>
                  </a:solidFill>
                  <a:latin typeface="楷体" panose="02010609060101010101" charset="-122"/>
                  <a:ea typeface="楷体" panose="02010609060101010101" charset="-122"/>
                  <a:cs typeface="楷体" panose="02010609060101010101" charset="-122"/>
                  <a:sym typeface="+mn-lt"/>
                </a:rPr>
                <a:t>周年宣传推广曲，展现新时代中国青年的面貌，唱出新时代中国青年的心声，百年风雨，初心不改，蓬勃向上，挺起脊梁，担起重任。这首歌由钱雷作曲，唐恬和闫光宇作词，赵兆制作，强强合作，副歌非常抓耳，主歌部分百年故事与人物写照被细细刻画。</a:t>
              </a:r>
              <a:endParaRPr lang="en-US" altLang="zh-CN" sz="1600" dirty="0">
                <a:solidFill>
                  <a:srgbClr val="7D4922"/>
                </a:solidFill>
                <a:latin typeface="楷体" panose="02010609060101010101" charset="-122"/>
                <a:ea typeface="楷体" panose="02010609060101010101" charset="-122"/>
                <a:cs typeface="楷体" panose="02010609060101010101" charset="-122"/>
                <a:sym typeface="+mn-lt"/>
              </a:endParaRPr>
            </a:p>
            <a:p>
              <a:pPr>
                <a:lnSpc>
                  <a:spcPct val="150000"/>
                </a:lnSpc>
              </a:pPr>
              <a:r>
                <a:rPr lang="en-US" altLang="zh-CN" sz="1600" dirty="0">
                  <a:solidFill>
                    <a:srgbClr val="7D4922"/>
                  </a:solidFill>
                  <a:latin typeface="楷体" panose="02010609060101010101" charset="-122"/>
                  <a:ea typeface="楷体" panose="02010609060101010101" charset="-122"/>
                  <a:cs typeface="楷体" panose="02010609060101010101" charset="-122"/>
                  <a:sym typeface="+mn-lt"/>
                </a:rPr>
                <a:t>    </a:t>
              </a:r>
              <a:r>
                <a:rPr lang="zh-CN" altLang="en-US" sz="1600" dirty="0">
                  <a:solidFill>
                    <a:srgbClr val="7D4922"/>
                  </a:solidFill>
                  <a:latin typeface="楷体" panose="02010609060101010101" charset="-122"/>
                  <a:ea typeface="楷体" panose="02010609060101010101" charset="-122"/>
                  <a:cs typeface="楷体" panose="02010609060101010101" charset="-122"/>
                  <a:sym typeface="+mn-lt"/>
                </a:rPr>
                <a:t>歌曲开头，以人声合唱开启这历经风霜的百年画卷，越岁月峰峦，伴历史云烟。歌手周深用清澈歌声掷出问答，历史的回响声声，“请回答有一百年的时光”，我们在这里一起唤醒过往。问以初生何往，答以百年时光。破于旧时之晦暗，立于浪潮之呐喊，兴于新时代之初。百年前于暗夜点燃火炬的，有“来自那燃烧的和我一样的年华”的他和她，“以青春赴万丈理想”，至今，澎湃闪耀。</a:t>
              </a:r>
              <a:endParaRPr lang="zh-CN" altLang="en-US" sz="1600" dirty="0">
                <a:solidFill>
                  <a:srgbClr val="7D4922"/>
                </a:solidFill>
                <a:latin typeface="楷体" panose="02010609060101010101" charset="-122"/>
                <a:ea typeface="楷体" panose="02010609060101010101" charset="-122"/>
                <a:cs typeface="楷体" panose="02010609060101010101" charset="-122"/>
                <a:sym typeface="+mn-lt"/>
              </a:endParaRPr>
            </a:p>
          </p:txBody>
        </p:sp>
      </p:grpSp>
      <p:sp>
        <p:nvSpPr>
          <p:cNvPr id="2" name="矩形 1"/>
          <p:cNvSpPr/>
          <p:nvPr/>
        </p:nvSpPr>
        <p:spPr>
          <a:xfrm>
            <a:off x="457200" y="438151"/>
            <a:ext cx="1600200" cy="30479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鉴 赏 与 分析</a:t>
            </a:r>
            <a:endParaRPr lang="zh-CN" altLang="en-US" b="1" dirty="0"/>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76293" y="895351"/>
            <a:ext cx="8336075" cy="3966291"/>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57200" y="438151"/>
            <a:ext cx="1600200" cy="30479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鉴 赏 与 分析</a:t>
            </a:r>
            <a:endParaRPr lang="zh-CN" altLang="en-US" b="1" dirty="0"/>
          </a:p>
        </p:txBody>
      </p:sp>
      <p:cxnSp>
        <p:nvCxnSpPr>
          <p:cNvPr id="5" name="直接连接符 4"/>
          <p:cNvCxnSpPr/>
          <p:nvPr/>
        </p:nvCxnSpPr>
        <p:spPr>
          <a:xfrm>
            <a:off x="4800600" y="895353"/>
            <a:ext cx="0" cy="3966289"/>
          </a:xfrm>
          <a:prstGeom prst="line">
            <a:avLst/>
          </a:prstGeom>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a:blip r:embed="rId1"/>
          <a:stretch>
            <a:fillRect/>
          </a:stretch>
        </p:blipFill>
        <p:spPr>
          <a:xfrm>
            <a:off x="695348" y="1040172"/>
            <a:ext cx="3886198" cy="3676648"/>
          </a:xfrm>
          <a:prstGeom prst="rect">
            <a:avLst/>
          </a:prstGeom>
        </p:spPr>
      </p:pic>
      <p:pic>
        <p:nvPicPr>
          <p:cNvPr id="8" name="图片 7"/>
          <p:cNvPicPr>
            <a:picLocks noChangeAspect="1"/>
          </p:cNvPicPr>
          <p:nvPr/>
        </p:nvPicPr>
        <p:blipFill>
          <a:blip r:embed="rId2"/>
          <a:stretch>
            <a:fillRect/>
          </a:stretch>
        </p:blipFill>
        <p:spPr>
          <a:xfrm>
            <a:off x="5122466" y="1148156"/>
            <a:ext cx="3428997" cy="358444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57200" y="0"/>
            <a:ext cx="8114348" cy="5022057"/>
            <a:chOff x="1081" y="-25"/>
            <a:chExt cx="17038" cy="10102"/>
          </a:xfrm>
        </p:grpSpPr>
        <p:sp>
          <p:nvSpPr>
            <p:cNvPr id="19" name="矩形 18"/>
            <p:cNvSpPr/>
            <p:nvPr/>
          </p:nvSpPr>
          <p:spPr>
            <a:xfrm>
              <a:off x="1081" y="2339"/>
              <a:ext cx="17038" cy="7738"/>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15" name="组合 14"/>
            <p:cNvGrpSpPr/>
            <p:nvPr/>
          </p:nvGrpSpPr>
          <p:grpSpPr>
            <a:xfrm>
              <a:off x="6028" y="-25"/>
              <a:ext cx="7143" cy="1885"/>
              <a:chOff x="3432000" y="0"/>
              <a:chExt cx="4536000" cy="1197000"/>
            </a:xfrm>
          </p:grpSpPr>
          <p:sp>
            <p:nvSpPr>
              <p:cNvPr id="16" name="矩形 15"/>
              <p:cNvSpPr/>
              <p:nvPr/>
            </p:nvSpPr>
            <p:spPr>
              <a:xfrm>
                <a:off x="3432000" y="0"/>
                <a:ext cx="4536000" cy="1197000"/>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1" name="文本框 20"/>
              <p:cNvSpPr txBox="1"/>
              <p:nvPr/>
            </p:nvSpPr>
            <p:spPr>
              <a:xfrm>
                <a:off x="4548389" y="61167"/>
                <a:ext cx="2227902" cy="742211"/>
              </a:xfrm>
              <a:prstGeom prst="rect">
                <a:avLst/>
              </a:prstGeom>
              <a:noFill/>
            </p:spPr>
            <p:txBody>
              <a:bodyPr wrap="square" rtlCol="0">
                <a:spAutoFit/>
              </a:bodyPr>
              <a:lstStyle/>
              <a:p>
                <a:pPr algn="ctr">
                  <a:lnSpc>
                    <a:spcPct val="150000"/>
                  </a:lnSpc>
                </a:pPr>
                <a:r>
                  <a:rPr lang="zh-CN" altLang="en-US" sz="2400" b="1" dirty="0">
                    <a:solidFill>
                      <a:srgbClr val="7D4922"/>
                    </a:solidFill>
                    <a:latin typeface="微软雅黑" panose="020B0503020204020204" pitchFamily="34" charset="-122"/>
                    <a:ea typeface="微软雅黑" panose="020B0503020204020204" pitchFamily="34" charset="-122"/>
                  </a:rPr>
                  <a:t>◇单选题</a:t>
                </a:r>
                <a:endParaRPr lang="zh-CN" altLang="en-US" sz="2400" b="1" dirty="0">
                  <a:solidFill>
                    <a:srgbClr val="7D4922"/>
                  </a:solidFill>
                  <a:latin typeface="微软雅黑" panose="020B0503020204020204" pitchFamily="34" charset="-122"/>
                  <a:ea typeface="微软雅黑" panose="020B0503020204020204" pitchFamily="34" charset="-122"/>
                </a:endParaRPr>
              </a:p>
            </p:txBody>
          </p:sp>
        </p:grpSp>
        <p:sp>
          <p:nvSpPr>
            <p:cNvPr id="14" name="矩形: 圆角 13"/>
            <p:cNvSpPr/>
            <p:nvPr>
              <p:custDataLst>
                <p:tags r:id="rId1"/>
              </p:custDataLst>
            </p:nvPr>
          </p:nvSpPr>
          <p:spPr>
            <a:xfrm>
              <a:off x="1595" y="2583"/>
              <a:ext cx="15966" cy="1736"/>
            </a:xfrm>
            <a:prstGeom prst="roundRect">
              <a:avLst/>
            </a:prstGeom>
            <a:solidFill>
              <a:schemeClr val="accent1">
                <a:lumMod val="10000"/>
                <a:lumOff val="90000"/>
              </a:schemeClr>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lnSpc>
                  <a:spcPct val="150000"/>
                </a:lnSpc>
                <a:defRPr/>
              </a:pPr>
              <a:r>
                <a:rPr lang="en-US" altLang="zh-CN"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1. </a:t>
              </a:r>
              <a:r>
                <a:rPr lang="zh-CN" altLang="en-US"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流行音乐最早起源于 </a:t>
              </a:r>
              <a:r>
                <a:rPr lang="en-US" altLang="zh-CN"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19 </a:t>
              </a:r>
              <a:r>
                <a:rPr lang="zh-CN" altLang="en-US"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世纪（　　），且多来自黑人音乐。</a:t>
              </a:r>
              <a:endParaRPr lang="zh-CN" altLang="en-US"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685800">
                <a:lnSpc>
                  <a:spcPct val="150000"/>
                </a:lnSpc>
                <a:defRPr/>
              </a:pPr>
              <a:r>
                <a:rPr lang="en-US" altLang="zh-CN"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 </a:t>
              </a:r>
              <a:r>
                <a:rPr lang="zh-CN" altLang="en-US"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英国 </a:t>
              </a:r>
              <a:r>
                <a:rPr lang="en-US" altLang="zh-CN"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B. </a:t>
              </a:r>
              <a:r>
                <a:rPr lang="zh-CN" altLang="en-US"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法国 </a:t>
              </a:r>
              <a:r>
                <a:rPr lang="en-US" altLang="zh-CN"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C. </a:t>
              </a:r>
              <a:r>
                <a:rPr lang="zh-CN" altLang="en-US"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中国 </a:t>
              </a:r>
              <a:r>
                <a:rPr lang="en-US" altLang="zh-CN"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D. </a:t>
              </a:r>
              <a:r>
                <a:rPr lang="zh-CN" altLang="en-US"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美国</a:t>
              </a:r>
              <a:endParaRPr lang="zh-CN" altLang="en-US"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4" name="矩形: 圆角 15"/>
            <p:cNvSpPr/>
            <p:nvPr>
              <p:custDataLst>
                <p:tags r:id="rId2"/>
              </p:custDataLst>
            </p:nvPr>
          </p:nvSpPr>
          <p:spPr>
            <a:xfrm>
              <a:off x="1595" y="4608"/>
              <a:ext cx="15966" cy="1519"/>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lnSpc>
                  <a:spcPct val="150000"/>
                </a:lnSpc>
                <a:defRPr/>
              </a:pPr>
              <a:r>
                <a:rPr lang="en-US" altLang="zh-CN" sz="11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2.</a:t>
              </a:r>
              <a:r>
                <a:rPr lang="zh-CN" altLang="en-US" sz="11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　　）作为最成功的电影配乐人，曾与许多优秀的导演合作过，为许许多多动人心扉的电影写过动人的旋律，如</a:t>
              </a:r>
              <a:r>
                <a:rPr lang="en-US" altLang="zh-CN" sz="11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t>
              </a:r>
              <a:r>
                <a:rPr lang="zh-CN" altLang="en-US" sz="11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菊次郎的夏天</a:t>
              </a:r>
              <a:r>
                <a:rPr lang="en-US" altLang="zh-CN" sz="11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t>
              </a:r>
              <a:r>
                <a:rPr lang="zh-CN" altLang="en-US" sz="11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天空之城</a:t>
              </a:r>
              <a:r>
                <a:rPr lang="en-US" altLang="zh-CN" sz="11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t>
              </a:r>
              <a:r>
                <a:rPr lang="zh-CN" altLang="en-US" sz="11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人生的旋转木马</a:t>
              </a:r>
              <a:r>
                <a:rPr lang="en-US" altLang="zh-CN" sz="11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t>
              </a:r>
              <a:r>
                <a:rPr lang="zh-CN" altLang="en-US" sz="11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等都是脍炙人口、耳熟能详的优秀作品。</a:t>
              </a:r>
              <a:endParaRPr lang="zh-CN" altLang="en-US" sz="11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685800">
                <a:lnSpc>
                  <a:spcPct val="150000"/>
                </a:lnSpc>
                <a:defRPr/>
              </a:pPr>
              <a:r>
                <a:rPr lang="en-US" altLang="zh-CN" sz="11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 </a:t>
              </a:r>
              <a:r>
                <a:rPr lang="zh-CN" altLang="en-US" sz="11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雅尼 </a:t>
              </a:r>
              <a:r>
                <a:rPr lang="en-US" altLang="zh-CN" sz="11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B. </a:t>
              </a:r>
              <a:r>
                <a:rPr lang="zh-CN" altLang="en-US" sz="11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喜多郎 </a:t>
              </a:r>
              <a:r>
                <a:rPr lang="en-US" altLang="zh-CN" sz="11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C. </a:t>
              </a:r>
              <a:r>
                <a:rPr lang="zh-CN" altLang="en-US" sz="11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久石让 </a:t>
              </a:r>
              <a:r>
                <a:rPr lang="en-US" altLang="zh-CN" sz="11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D. </a:t>
              </a:r>
              <a:r>
                <a:rPr lang="zh-CN" altLang="en-US" sz="11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肯尼</a:t>
              </a:r>
              <a:r>
                <a:rPr lang="en-US" altLang="zh-CN" sz="11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t>
              </a:r>
              <a:r>
                <a:rPr lang="zh-CN" altLang="en-US" sz="11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基</a:t>
              </a:r>
              <a:endParaRPr lang="zh-CN" altLang="en-US" sz="11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5" name="矩形: 圆角 15"/>
            <p:cNvSpPr/>
            <p:nvPr>
              <p:custDataLst>
                <p:tags r:id="rId3"/>
              </p:custDataLst>
            </p:nvPr>
          </p:nvSpPr>
          <p:spPr>
            <a:xfrm>
              <a:off x="1595" y="6479"/>
              <a:ext cx="15966" cy="1511"/>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lnSpc>
                  <a:spcPct val="150000"/>
                </a:lnSpc>
                <a:defRPr/>
              </a:pPr>
              <a:r>
                <a:rPr lang="en-US" altLang="zh-CN"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3. </a:t>
              </a:r>
              <a:r>
                <a:rPr lang="zh-CN" altLang="en-US"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埃尔维斯</a:t>
              </a:r>
              <a:r>
                <a:rPr lang="en-US" altLang="zh-CN"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t>
              </a:r>
              <a:r>
                <a:rPr lang="zh-CN" altLang="en-US"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普雷斯利绰号“猫王”，是早期（　　）最主要的代表人物，也是有史以来唱片销售量最高的歌手之一。</a:t>
              </a:r>
              <a:endParaRPr lang="zh-CN" altLang="en-US"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685800">
                <a:lnSpc>
                  <a:spcPct val="150000"/>
                </a:lnSpc>
                <a:defRPr/>
              </a:pPr>
              <a:r>
                <a:rPr lang="en-US" altLang="zh-CN"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 </a:t>
              </a:r>
              <a:r>
                <a:rPr lang="zh-CN" altLang="en-US"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摇滚乐 </a:t>
              </a:r>
              <a:r>
                <a:rPr lang="en-US" altLang="zh-CN"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B. </a:t>
              </a:r>
              <a:r>
                <a:rPr lang="zh-CN" altLang="en-US"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爵士乐 </a:t>
              </a:r>
              <a:r>
                <a:rPr lang="en-US" altLang="zh-CN"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C. </a:t>
              </a:r>
              <a:r>
                <a:rPr lang="zh-CN" altLang="en-US"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乡村音乐 </a:t>
              </a:r>
              <a:r>
                <a:rPr lang="en-US" altLang="zh-CN"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D. </a:t>
              </a:r>
              <a:r>
                <a:rPr lang="zh-CN" altLang="en-US"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轻音乐</a:t>
              </a:r>
              <a:endParaRPr lang="zh-CN" altLang="en-US"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 name="矩形: 圆角 15"/>
            <p:cNvSpPr/>
            <p:nvPr>
              <p:custDataLst>
                <p:tags r:id="rId4"/>
              </p:custDataLst>
            </p:nvPr>
          </p:nvSpPr>
          <p:spPr>
            <a:xfrm>
              <a:off x="1595" y="8279"/>
              <a:ext cx="15966" cy="1511"/>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lnSpc>
                  <a:spcPct val="150000"/>
                </a:lnSpc>
                <a:defRPr/>
              </a:pPr>
              <a:r>
                <a:rPr lang="en-US" altLang="zh-CN"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4. </a:t>
              </a:r>
              <a:r>
                <a:rPr lang="zh-CN" altLang="en-US"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以下歌曲由谷建芬创作的是（　　）。</a:t>
              </a:r>
              <a:endParaRPr lang="zh-CN" altLang="en-US"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685800">
                <a:lnSpc>
                  <a:spcPct val="150000"/>
                </a:lnSpc>
                <a:defRPr/>
              </a:pPr>
              <a:r>
                <a:rPr lang="en-US" altLang="zh-CN"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 《</a:t>
              </a:r>
              <a:r>
                <a:rPr lang="zh-CN" altLang="en-US"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黄土高坡</a:t>
              </a:r>
              <a:r>
                <a:rPr lang="en-US" altLang="zh-CN"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 B. 《</a:t>
              </a:r>
              <a:r>
                <a:rPr lang="zh-CN" altLang="en-US"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烛光里的妈妈</a:t>
              </a:r>
              <a:r>
                <a:rPr lang="en-US" altLang="zh-CN"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》C. 《</a:t>
              </a:r>
              <a:r>
                <a:rPr lang="zh-CN" altLang="en-US"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红旗飘飘</a:t>
              </a:r>
              <a:r>
                <a:rPr lang="en-US" altLang="zh-CN"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 D. 《</a:t>
              </a:r>
              <a:r>
                <a:rPr lang="zh-CN" altLang="en-US"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童年</a:t>
              </a:r>
              <a:r>
                <a:rPr lang="en-US" altLang="zh-CN"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t>
              </a:r>
              <a:endParaRPr lang="zh-CN" altLang="en-US"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57200" y="0"/>
            <a:ext cx="8114348" cy="5022057"/>
            <a:chOff x="1081" y="-25"/>
            <a:chExt cx="17038" cy="10102"/>
          </a:xfrm>
        </p:grpSpPr>
        <p:sp>
          <p:nvSpPr>
            <p:cNvPr id="19" name="矩形 18"/>
            <p:cNvSpPr/>
            <p:nvPr/>
          </p:nvSpPr>
          <p:spPr>
            <a:xfrm>
              <a:off x="1081" y="2339"/>
              <a:ext cx="17038" cy="7738"/>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15" name="组合 14"/>
            <p:cNvGrpSpPr/>
            <p:nvPr/>
          </p:nvGrpSpPr>
          <p:grpSpPr>
            <a:xfrm>
              <a:off x="6028" y="-25"/>
              <a:ext cx="7143" cy="1885"/>
              <a:chOff x="3432000" y="0"/>
              <a:chExt cx="4536000" cy="1197000"/>
            </a:xfrm>
          </p:grpSpPr>
          <p:sp>
            <p:nvSpPr>
              <p:cNvPr id="16" name="矩形 15"/>
              <p:cNvSpPr/>
              <p:nvPr/>
            </p:nvSpPr>
            <p:spPr>
              <a:xfrm>
                <a:off x="3432000" y="0"/>
                <a:ext cx="4536000" cy="1197000"/>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1" name="文本框 20"/>
              <p:cNvSpPr txBox="1"/>
              <p:nvPr/>
            </p:nvSpPr>
            <p:spPr>
              <a:xfrm>
                <a:off x="4548389" y="61167"/>
                <a:ext cx="2227902" cy="742211"/>
              </a:xfrm>
              <a:prstGeom prst="rect">
                <a:avLst/>
              </a:prstGeom>
              <a:noFill/>
            </p:spPr>
            <p:txBody>
              <a:bodyPr wrap="square" rtlCol="0">
                <a:spAutoFit/>
              </a:bodyPr>
              <a:lstStyle/>
              <a:p>
                <a:pPr algn="ctr">
                  <a:lnSpc>
                    <a:spcPct val="150000"/>
                  </a:lnSpc>
                </a:pPr>
                <a:r>
                  <a:rPr lang="zh-CN" altLang="en-US" sz="2400" b="1" dirty="0">
                    <a:solidFill>
                      <a:srgbClr val="7D4922"/>
                    </a:solidFill>
                    <a:latin typeface="微软雅黑" panose="020B0503020204020204" pitchFamily="34" charset="-122"/>
                    <a:ea typeface="微软雅黑" panose="020B0503020204020204" pitchFamily="34" charset="-122"/>
                  </a:rPr>
                  <a:t>◇多选题</a:t>
                </a:r>
                <a:endParaRPr lang="zh-CN" altLang="en-US" sz="2400" b="1" dirty="0">
                  <a:solidFill>
                    <a:srgbClr val="7D4922"/>
                  </a:solidFill>
                  <a:latin typeface="微软雅黑" panose="020B0503020204020204" pitchFamily="34" charset="-122"/>
                  <a:ea typeface="微软雅黑" panose="020B0503020204020204" pitchFamily="34" charset="-122"/>
                </a:endParaRPr>
              </a:p>
            </p:txBody>
          </p:sp>
        </p:grpSp>
        <p:sp>
          <p:nvSpPr>
            <p:cNvPr id="14" name="矩形: 圆角 13"/>
            <p:cNvSpPr/>
            <p:nvPr>
              <p:custDataLst>
                <p:tags r:id="rId1"/>
              </p:custDataLst>
            </p:nvPr>
          </p:nvSpPr>
          <p:spPr>
            <a:xfrm>
              <a:off x="1614" y="2876"/>
              <a:ext cx="13086" cy="3332"/>
            </a:xfrm>
            <a:prstGeom prst="roundRect">
              <a:avLst/>
            </a:prstGeom>
            <a:solidFill>
              <a:schemeClr val="accent1">
                <a:lumMod val="10000"/>
                <a:lumOff val="90000"/>
              </a:schemeClr>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lnSpc>
                  <a:spcPct val="150000"/>
                </a:lnSpc>
                <a:defRPr/>
              </a:pPr>
              <a:r>
                <a:rPr lang="en-US" altLang="zh-CN"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1. </a:t>
              </a:r>
              <a:r>
                <a:rPr lang="zh-CN" altLang="en-US"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流行音乐具有（　　）特性。</a:t>
              </a:r>
              <a:endParaRPr lang="zh-CN" altLang="en-US"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685800">
                <a:lnSpc>
                  <a:spcPct val="150000"/>
                </a:lnSpc>
                <a:defRPr/>
              </a:pPr>
              <a:r>
                <a:rPr lang="en-US" altLang="zh-CN"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 </a:t>
              </a:r>
              <a:r>
                <a:rPr lang="zh-CN" altLang="en-US"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通俗性 </a:t>
              </a:r>
              <a:r>
                <a:rPr lang="en-US" altLang="zh-CN"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B. </a:t>
              </a:r>
              <a:r>
                <a:rPr lang="zh-CN" altLang="en-US"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大众性 </a:t>
              </a:r>
              <a:r>
                <a:rPr lang="en-US" altLang="zh-CN"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C. </a:t>
              </a:r>
              <a:r>
                <a:rPr lang="zh-CN" altLang="en-US"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时尚性 </a:t>
              </a:r>
              <a:r>
                <a:rPr lang="en-US" altLang="zh-CN"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D. </a:t>
              </a:r>
              <a:r>
                <a:rPr lang="zh-CN" altLang="en-US"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娱乐性</a:t>
              </a:r>
              <a:endParaRPr lang="zh-CN" altLang="en-US"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4" name="矩形: 圆角 15"/>
            <p:cNvSpPr/>
            <p:nvPr>
              <p:custDataLst>
                <p:tags r:id="rId2"/>
              </p:custDataLst>
            </p:nvPr>
          </p:nvSpPr>
          <p:spPr>
            <a:xfrm>
              <a:off x="1596" y="6834"/>
              <a:ext cx="15792" cy="2879"/>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lnSpc>
                  <a:spcPct val="150000"/>
                </a:lnSpc>
                <a:defRPr/>
              </a:pPr>
              <a:r>
                <a:rPr lang="en-US" altLang="zh-CN"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2. </a:t>
              </a:r>
              <a:r>
                <a:rPr lang="zh-CN" altLang="en-US"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邓丽君以其独具魅力的成熟演唱风格对流行歌坛产生了广泛而深远的影响，她的代表作品有（　　）。</a:t>
              </a:r>
              <a:endParaRPr lang="zh-CN" altLang="en-US"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685800">
                <a:lnSpc>
                  <a:spcPct val="150000"/>
                </a:lnSpc>
                <a:defRPr/>
              </a:pPr>
              <a:r>
                <a:rPr lang="en-US" altLang="zh-CN"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 《</a:t>
              </a:r>
              <a:r>
                <a:rPr lang="zh-CN" altLang="en-US"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月亮代表我的心</a:t>
              </a:r>
              <a:r>
                <a:rPr lang="en-US" altLang="zh-CN"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 B. 《</a:t>
              </a:r>
              <a:r>
                <a:rPr lang="zh-CN" altLang="en-US"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小城故事</a:t>
              </a:r>
              <a:r>
                <a:rPr lang="en-US" altLang="zh-CN"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》C. 《</a:t>
              </a:r>
              <a:r>
                <a:rPr lang="zh-CN" altLang="en-US"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甜蜜蜜</a:t>
              </a:r>
              <a:r>
                <a:rPr lang="en-US" altLang="zh-CN"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 D. 《</a:t>
              </a:r>
              <a:r>
                <a:rPr lang="zh-CN" altLang="en-US"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我只在乎你</a:t>
              </a:r>
              <a:r>
                <a:rPr lang="en-US" altLang="zh-CN"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t>
              </a:r>
              <a:endParaRPr lang="zh-CN" altLang="en-US"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57200" y="0"/>
            <a:ext cx="8114348" cy="5022057"/>
            <a:chOff x="1081" y="-25"/>
            <a:chExt cx="17038" cy="10102"/>
          </a:xfrm>
        </p:grpSpPr>
        <p:sp>
          <p:nvSpPr>
            <p:cNvPr id="19" name="矩形 18"/>
            <p:cNvSpPr/>
            <p:nvPr/>
          </p:nvSpPr>
          <p:spPr>
            <a:xfrm>
              <a:off x="1081" y="2339"/>
              <a:ext cx="17038" cy="7738"/>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15" name="组合 14"/>
            <p:cNvGrpSpPr/>
            <p:nvPr/>
          </p:nvGrpSpPr>
          <p:grpSpPr>
            <a:xfrm>
              <a:off x="6028" y="-25"/>
              <a:ext cx="7143" cy="1885"/>
              <a:chOff x="3432000" y="0"/>
              <a:chExt cx="4536000" cy="1197000"/>
            </a:xfrm>
          </p:grpSpPr>
          <p:sp>
            <p:nvSpPr>
              <p:cNvPr id="16" name="矩形 15"/>
              <p:cNvSpPr/>
              <p:nvPr/>
            </p:nvSpPr>
            <p:spPr>
              <a:xfrm>
                <a:off x="3432000" y="0"/>
                <a:ext cx="4536000" cy="1197000"/>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1" name="文本框 20"/>
              <p:cNvSpPr txBox="1"/>
              <p:nvPr/>
            </p:nvSpPr>
            <p:spPr>
              <a:xfrm>
                <a:off x="4548389" y="61167"/>
                <a:ext cx="2227902" cy="742211"/>
              </a:xfrm>
              <a:prstGeom prst="rect">
                <a:avLst/>
              </a:prstGeom>
              <a:noFill/>
            </p:spPr>
            <p:txBody>
              <a:bodyPr wrap="square" rtlCol="0">
                <a:spAutoFit/>
              </a:bodyPr>
              <a:lstStyle/>
              <a:p>
                <a:pPr algn="ctr">
                  <a:lnSpc>
                    <a:spcPct val="150000"/>
                  </a:lnSpc>
                </a:pPr>
                <a:r>
                  <a:rPr lang="zh-CN" altLang="en-US" sz="2400" b="1" dirty="0">
                    <a:solidFill>
                      <a:srgbClr val="7D4922"/>
                    </a:solidFill>
                    <a:latin typeface="微软雅黑" panose="020B0503020204020204" pitchFamily="34" charset="-122"/>
                    <a:ea typeface="微软雅黑" panose="020B0503020204020204" pitchFamily="34" charset="-122"/>
                  </a:rPr>
                  <a:t>◇判断题</a:t>
                </a:r>
                <a:endParaRPr lang="zh-CN" altLang="en-US" sz="2400" b="1" dirty="0">
                  <a:solidFill>
                    <a:srgbClr val="7D4922"/>
                  </a:solidFill>
                  <a:latin typeface="微软雅黑" panose="020B0503020204020204" pitchFamily="34" charset="-122"/>
                  <a:ea typeface="微软雅黑" panose="020B0503020204020204" pitchFamily="34" charset="-122"/>
                </a:endParaRPr>
              </a:p>
            </p:txBody>
          </p:sp>
        </p:grpSp>
        <p:sp>
          <p:nvSpPr>
            <p:cNvPr id="14" name="矩形: 圆角 13"/>
            <p:cNvSpPr/>
            <p:nvPr>
              <p:custDataLst>
                <p:tags r:id="rId1"/>
              </p:custDataLst>
            </p:nvPr>
          </p:nvSpPr>
          <p:spPr>
            <a:xfrm>
              <a:off x="1595" y="2583"/>
              <a:ext cx="16126" cy="1736"/>
            </a:xfrm>
            <a:prstGeom prst="roundRect">
              <a:avLst/>
            </a:prstGeom>
            <a:solidFill>
              <a:schemeClr val="accent1">
                <a:lumMod val="10000"/>
                <a:lumOff val="90000"/>
              </a:schemeClr>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lnSpc>
                  <a:spcPct val="150000"/>
                </a:lnSpc>
                <a:defRPr/>
              </a:pPr>
              <a:r>
                <a:rPr lang="en-US" altLang="zh-CN"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1. </a:t>
              </a:r>
              <a:r>
                <a:rPr lang="zh-CN" altLang="en-US"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爵士乐（</a:t>
              </a:r>
              <a:r>
                <a:rPr lang="en-US" altLang="zh-CN"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Jazz</a:t>
              </a:r>
              <a:r>
                <a:rPr lang="zh-CN" altLang="en-US"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）是 </a:t>
              </a:r>
              <a:r>
                <a:rPr lang="en-US" altLang="zh-CN"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20 </a:t>
              </a:r>
              <a:r>
                <a:rPr lang="zh-CN" altLang="en-US"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世纪 </a:t>
              </a:r>
              <a:r>
                <a:rPr lang="en-US" altLang="zh-CN"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30 </a:t>
              </a:r>
              <a:r>
                <a:rPr lang="zh-CN" altLang="en-US"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年代从美国新奥尔良发展起来的。（　　）</a:t>
              </a:r>
              <a:endParaRPr lang="zh-CN" altLang="en-US"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4" name="矩形: 圆角 15"/>
            <p:cNvSpPr/>
            <p:nvPr>
              <p:custDataLst>
                <p:tags r:id="rId2"/>
              </p:custDataLst>
            </p:nvPr>
          </p:nvSpPr>
          <p:spPr>
            <a:xfrm>
              <a:off x="1595" y="4616"/>
              <a:ext cx="16126" cy="1519"/>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lnSpc>
                  <a:spcPct val="150000"/>
                </a:lnSpc>
                <a:defRPr/>
              </a:pPr>
              <a:r>
                <a:rPr lang="en-US" altLang="zh-CN"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2. </a:t>
              </a:r>
              <a:r>
                <a:rPr lang="zh-CN" altLang="en-US"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轻音乐演奏的曲目范围极其广泛，大多是通过改编而来的。（　　）</a:t>
              </a:r>
              <a:endParaRPr lang="zh-CN" altLang="en-US"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5" name="矩形: 圆角 15"/>
            <p:cNvSpPr/>
            <p:nvPr>
              <p:custDataLst>
                <p:tags r:id="rId3"/>
              </p:custDataLst>
            </p:nvPr>
          </p:nvSpPr>
          <p:spPr>
            <a:xfrm>
              <a:off x="1595" y="6479"/>
              <a:ext cx="16126" cy="1511"/>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lnSpc>
                  <a:spcPct val="150000"/>
                </a:lnSpc>
                <a:defRPr/>
              </a:pPr>
              <a:r>
                <a:rPr lang="en-US" altLang="zh-CN"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3.《Yesterday》</a:t>
              </a:r>
              <a:r>
                <a:rPr lang="zh-CN" altLang="en-US"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是美国摇滚乐队披头士的一首代表性歌曲。（　　）</a:t>
              </a:r>
              <a:endParaRPr lang="zh-CN" altLang="en-US"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 name="矩形: 圆角 15"/>
            <p:cNvSpPr/>
            <p:nvPr>
              <p:custDataLst>
                <p:tags r:id="rId4"/>
              </p:custDataLst>
            </p:nvPr>
          </p:nvSpPr>
          <p:spPr>
            <a:xfrm>
              <a:off x="1595" y="8279"/>
              <a:ext cx="16126" cy="1511"/>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lnSpc>
                  <a:spcPct val="150000"/>
                </a:lnSpc>
                <a:defRPr/>
              </a:pPr>
              <a:r>
                <a:rPr lang="en-US" altLang="zh-CN"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4. </a:t>
              </a:r>
              <a:r>
                <a:rPr lang="zh-CN" altLang="en-US"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罗大佑是香港最著名的音乐人之一，代表作有</a:t>
              </a:r>
              <a:r>
                <a:rPr lang="en-US" altLang="zh-CN"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t>
              </a:r>
              <a:r>
                <a:rPr lang="zh-CN" altLang="en-US"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童年</a:t>
              </a:r>
              <a:r>
                <a:rPr lang="en-US" altLang="zh-CN"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t>
              </a:r>
              <a:r>
                <a:rPr lang="zh-CN" altLang="en-US"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光阴的故事</a:t>
              </a:r>
              <a:r>
                <a:rPr lang="en-US" altLang="zh-CN"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t>
              </a:r>
              <a:r>
                <a:rPr lang="zh-CN" altLang="en-US"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等。（　　）</a:t>
              </a:r>
              <a:endParaRPr lang="zh-CN" altLang="en-US"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25"/>
          <p:cNvSpPr txBox="1"/>
          <p:nvPr/>
        </p:nvSpPr>
        <p:spPr>
          <a:xfrm>
            <a:off x="533400" y="1231445"/>
            <a:ext cx="3886200" cy="1938020"/>
          </a:xfrm>
          <a:prstGeom prst="rect">
            <a:avLst/>
          </a:prstGeom>
          <a:noFill/>
        </p:spPr>
        <p:txBody>
          <a:bodyPr wrap="square" rtlCol="0">
            <a:spAutoFit/>
          </a:bodyPr>
          <a:lstStyle/>
          <a:p>
            <a:r>
              <a:rPr lang="zh-CN" altLang="en-US" sz="2000" dirty="0">
                <a:solidFill>
                  <a:schemeClr val="accent1"/>
                </a:solidFill>
                <a:latin typeface="楷体" panose="02010609060101010101" charset="-122"/>
                <a:ea typeface="楷体" panose="02010609060101010101" charset="-122"/>
                <a:cs typeface="楷体" panose="02010609060101010101" charset="-122"/>
                <a:sym typeface="+mn-lt"/>
              </a:rPr>
              <a:t>分组讨论：</a:t>
            </a:r>
            <a:endParaRPr lang="zh-CN" altLang="en-US" sz="2000" dirty="0">
              <a:solidFill>
                <a:schemeClr val="accent1"/>
              </a:solidFill>
              <a:latin typeface="楷体" panose="02010609060101010101" charset="-122"/>
              <a:ea typeface="楷体" panose="02010609060101010101" charset="-122"/>
              <a:cs typeface="楷体" panose="02010609060101010101" charset="-122"/>
              <a:sym typeface="+mn-lt"/>
            </a:endParaRPr>
          </a:p>
          <a:p>
            <a:r>
              <a:rPr lang="en-US" altLang="zh-CN" sz="2000" dirty="0">
                <a:solidFill>
                  <a:schemeClr val="accent1"/>
                </a:solidFill>
                <a:latin typeface="楷体" panose="02010609060101010101" charset="-122"/>
                <a:ea typeface="楷体" panose="02010609060101010101" charset="-122"/>
                <a:cs typeface="楷体" panose="02010609060101010101" charset="-122"/>
                <a:sym typeface="+mn-lt"/>
              </a:rPr>
              <a:t>1. </a:t>
            </a:r>
            <a:r>
              <a:rPr lang="zh-CN" altLang="en-US" sz="2000" dirty="0">
                <a:solidFill>
                  <a:schemeClr val="accent1"/>
                </a:solidFill>
                <a:latin typeface="楷体" panose="02010609060101010101" charset="-122"/>
                <a:ea typeface="楷体" panose="02010609060101010101" charset="-122"/>
                <a:cs typeface="楷体" panose="02010609060101010101" charset="-122"/>
                <a:sym typeface="+mn-lt"/>
              </a:rPr>
              <a:t>请同学们谈谈对流行音乐的看法，并列举出自己喜欢的中外流行歌曲，鼓励每组选出若干名同学为大家演唱，看看谁的演唱最动听。</a:t>
            </a:r>
            <a:endParaRPr lang="zh-CN" altLang="en-US" sz="2000" dirty="0">
              <a:solidFill>
                <a:schemeClr val="accent1"/>
              </a:solidFill>
              <a:latin typeface="楷体" panose="02010609060101010101" charset="-122"/>
              <a:ea typeface="楷体" panose="02010609060101010101" charset="-122"/>
              <a:cs typeface="楷体" panose="02010609060101010101" charset="-122"/>
              <a:sym typeface="+mn-lt"/>
            </a:endParaRPr>
          </a:p>
        </p:txBody>
      </p:sp>
      <p:sp>
        <p:nvSpPr>
          <p:cNvPr id="2" name="矩形 1"/>
          <p:cNvSpPr/>
          <p:nvPr/>
        </p:nvSpPr>
        <p:spPr>
          <a:xfrm>
            <a:off x="457199" y="438151"/>
            <a:ext cx="1676401"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拓展与实践</a:t>
            </a:r>
            <a:endParaRPr lang="zh-CN" altLang="en-US" b="1" dirty="0"/>
          </a:p>
        </p:txBody>
      </p:sp>
      <p:sp>
        <p:nvSpPr>
          <p:cNvPr id="7" name="Rectangle 4"/>
          <p:cNvSpPr>
            <a:spLocks noChangeArrowheads="1"/>
          </p:cNvSpPr>
          <p:nvPr/>
        </p:nvSpPr>
        <p:spPr bwMode="auto">
          <a:xfrm>
            <a:off x="4964113" y="2303643"/>
            <a:ext cx="38100" cy="38100"/>
          </a:xfrm>
          <a:prstGeom prst="rect">
            <a:avLst/>
          </a:prstGeom>
          <a:solidFill>
            <a:srgbClr val="DD582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 name="Rectangle 8"/>
          <p:cNvSpPr>
            <a:spLocks noChangeArrowheads="1"/>
          </p:cNvSpPr>
          <p:nvPr/>
        </p:nvSpPr>
        <p:spPr bwMode="auto">
          <a:xfrm>
            <a:off x="1295400" y="122096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Rectangle 10"/>
          <p:cNvSpPr>
            <a:spLocks noChangeArrowheads="1"/>
          </p:cNvSpPr>
          <p:nvPr/>
        </p:nvSpPr>
        <p:spPr bwMode="auto">
          <a:xfrm>
            <a:off x="1295400" y="230364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3" name="图片 2"/>
          <p:cNvPicPr>
            <a:picLocks noChangeAspect="1"/>
          </p:cNvPicPr>
          <p:nvPr/>
        </p:nvPicPr>
        <p:blipFill>
          <a:blip r:embed="rId1"/>
          <a:stretch>
            <a:fillRect/>
          </a:stretch>
        </p:blipFill>
        <p:spPr>
          <a:xfrm>
            <a:off x="4964113" y="1051608"/>
            <a:ext cx="3429000" cy="3429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25"/>
          <p:cNvSpPr txBox="1"/>
          <p:nvPr/>
        </p:nvSpPr>
        <p:spPr>
          <a:xfrm>
            <a:off x="668020" y="1221105"/>
            <a:ext cx="7912100" cy="2584450"/>
          </a:xfrm>
          <a:prstGeom prst="rect">
            <a:avLst/>
          </a:prstGeom>
          <a:noFill/>
        </p:spPr>
        <p:txBody>
          <a:bodyPr wrap="square" rtlCol="0">
            <a:spAutoFit/>
          </a:bodyPr>
          <a:lstStyle/>
          <a:p>
            <a:r>
              <a:rPr lang="en-US" altLang="zh-CN" dirty="0">
                <a:solidFill>
                  <a:schemeClr val="accent1"/>
                </a:solidFill>
                <a:latin typeface="楷体" panose="02010609060101010101" charset="-122"/>
                <a:ea typeface="楷体" panose="02010609060101010101" charset="-122"/>
                <a:cs typeface="楷体" panose="02010609060101010101" charset="-122"/>
                <a:sym typeface="+mn-lt"/>
              </a:rPr>
              <a:t>2. </a:t>
            </a:r>
            <a:r>
              <a:rPr lang="zh-CN" altLang="en-US" dirty="0">
                <a:solidFill>
                  <a:schemeClr val="accent1"/>
                </a:solidFill>
                <a:latin typeface="楷体" panose="02010609060101010101" charset="-122"/>
                <a:ea typeface="楷体" panose="02010609060101010101" charset="-122"/>
                <a:cs typeface="楷体" panose="02010609060101010101" charset="-122"/>
                <a:sym typeface="+mn-lt"/>
              </a:rPr>
              <a:t>动画</a:t>
            </a:r>
            <a:r>
              <a:rPr lang="en-US" altLang="zh-CN" dirty="0">
                <a:solidFill>
                  <a:schemeClr val="accent1"/>
                </a:solidFill>
                <a:latin typeface="楷体" panose="02010609060101010101" charset="-122"/>
                <a:ea typeface="楷体" panose="02010609060101010101" charset="-122"/>
                <a:cs typeface="楷体" panose="02010609060101010101" charset="-122"/>
                <a:sym typeface="+mn-lt"/>
              </a:rPr>
              <a:t>《</a:t>
            </a:r>
            <a:r>
              <a:rPr lang="zh-CN" altLang="en-US" dirty="0">
                <a:solidFill>
                  <a:schemeClr val="accent1"/>
                </a:solidFill>
                <a:latin typeface="楷体" panose="02010609060101010101" charset="-122"/>
                <a:ea typeface="楷体" panose="02010609060101010101" charset="-122"/>
                <a:cs typeface="楷体" panose="02010609060101010101" charset="-122"/>
                <a:sym typeface="+mn-lt"/>
              </a:rPr>
              <a:t>英雄联盟：双城之战</a:t>
            </a:r>
            <a:r>
              <a:rPr lang="en-US" altLang="zh-CN" dirty="0">
                <a:solidFill>
                  <a:schemeClr val="accent1"/>
                </a:solidFill>
                <a:latin typeface="楷体" panose="02010609060101010101" charset="-122"/>
                <a:ea typeface="楷体" panose="02010609060101010101" charset="-122"/>
                <a:cs typeface="楷体" panose="02010609060101010101" charset="-122"/>
                <a:sym typeface="+mn-lt"/>
              </a:rPr>
              <a:t>》</a:t>
            </a:r>
            <a:r>
              <a:rPr lang="zh-CN" altLang="en-US" dirty="0">
                <a:solidFill>
                  <a:schemeClr val="accent1"/>
                </a:solidFill>
                <a:latin typeface="楷体" panose="02010609060101010101" charset="-122"/>
                <a:ea typeface="楷体" panose="02010609060101010101" charset="-122"/>
                <a:cs typeface="楷体" panose="02010609060101010101" charset="-122"/>
                <a:sym typeface="+mn-lt"/>
              </a:rPr>
              <a:t>大家一定非常熟悉，它的中文宣传曲</a:t>
            </a:r>
            <a:r>
              <a:rPr lang="en-US" altLang="zh-CN" dirty="0">
                <a:solidFill>
                  <a:schemeClr val="accent1"/>
                </a:solidFill>
                <a:latin typeface="楷体" panose="02010609060101010101" charset="-122"/>
                <a:ea typeface="楷体" panose="02010609060101010101" charset="-122"/>
                <a:cs typeface="楷体" panose="02010609060101010101" charset="-122"/>
                <a:sym typeface="+mn-lt"/>
              </a:rPr>
              <a:t>《</a:t>
            </a:r>
            <a:r>
              <a:rPr lang="zh-CN" altLang="en-US" dirty="0">
                <a:solidFill>
                  <a:schemeClr val="accent1"/>
                </a:solidFill>
                <a:latin typeface="楷体" panose="02010609060101010101" charset="-122"/>
                <a:ea typeface="楷体" panose="02010609060101010101" charset="-122"/>
                <a:cs typeface="楷体" panose="02010609060101010101" charset="-122"/>
                <a:sym typeface="+mn-lt"/>
              </a:rPr>
              <a:t>孤勇者</a:t>
            </a:r>
            <a:r>
              <a:rPr lang="en-US" altLang="zh-CN" dirty="0">
                <a:solidFill>
                  <a:schemeClr val="accent1"/>
                </a:solidFill>
                <a:latin typeface="楷体" panose="02010609060101010101" charset="-122"/>
                <a:ea typeface="楷体" panose="02010609060101010101" charset="-122"/>
                <a:cs typeface="楷体" panose="02010609060101010101" charset="-122"/>
                <a:sym typeface="+mn-lt"/>
              </a:rPr>
              <a:t>》</a:t>
            </a:r>
            <a:r>
              <a:rPr lang="zh-CN" altLang="en-US" dirty="0">
                <a:solidFill>
                  <a:schemeClr val="accent1"/>
                </a:solidFill>
                <a:latin typeface="楷体" panose="02010609060101010101" charset="-122"/>
                <a:ea typeface="楷体" panose="02010609060101010101" charset="-122"/>
                <a:cs typeface="楷体" panose="02010609060101010101" charset="-122"/>
                <a:sym typeface="+mn-lt"/>
              </a:rPr>
              <a:t>发布不久便有千万的播放量，由唐恬作词，钱雷作曲，陈奕迅演唱，于 </a:t>
            </a:r>
            <a:r>
              <a:rPr lang="en-US" altLang="zh-CN" dirty="0">
                <a:solidFill>
                  <a:schemeClr val="accent1"/>
                </a:solidFill>
                <a:latin typeface="楷体" panose="02010609060101010101" charset="-122"/>
                <a:ea typeface="楷体" panose="02010609060101010101" charset="-122"/>
                <a:cs typeface="楷体" panose="02010609060101010101" charset="-122"/>
                <a:sym typeface="+mn-lt"/>
              </a:rPr>
              <a:t>2021 </a:t>
            </a:r>
            <a:r>
              <a:rPr lang="zh-CN" altLang="en-US" dirty="0">
                <a:solidFill>
                  <a:schemeClr val="accent1"/>
                </a:solidFill>
                <a:latin typeface="楷体" panose="02010609060101010101" charset="-122"/>
                <a:ea typeface="楷体" panose="02010609060101010101" charset="-122"/>
                <a:cs typeface="楷体" panose="02010609060101010101" charset="-122"/>
                <a:sym typeface="+mn-lt"/>
              </a:rPr>
              <a:t>年 </a:t>
            </a:r>
            <a:r>
              <a:rPr lang="en-US" altLang="zh-CN" dirty="0">
                <a:solidFill>
                  <a:schemeClr val="accent1"/>
                </a:solidFill>
                <a:latin typeface="楷体" panose="02010609060101010101" charset="-122"/>
                <a:ea typeface="楷体" panose="02010609060101010101" charset="-122"/>
                <a:cs typeface="楷体" panose="02010609060101010101" charset="-122"/>
                <a:sym typeface="+mn-lt"/>
              </a:rPr>
              <a:t>11 </a:t>
            </a:r>
            <a:r>
              <a:rPr lang="zh-CN" altLang="en-US" dirty="0">
                <a:solidFill>
                  <a:schemeClr val="accent1"/>
                </a:solidFill>
                <a:latin typeface="楷体" panose="02010609060101010101" charset="-122"/>
                <a:ea typeface="楷体" panose="02010609060101010101" charset="-122"/>
                <a:cs typeface="楷体" panose="02010609060101010101" charset="-122"/>
                <a:sym typeface="+mn-lt"/>
              </a:rPr>
              <a:t>月 </a:t>
            </a:r>
            <a:r>
              <a:rPr lang="en-US" altLang="zh-CN" dirty="0">
                <a:solidFill>
                  <a:schemeClr val="accent1"/>
                </a:solidFill>
                <a:latin typeface="楷体" panose="02010609060101010101" charset="-122"/>
                <a:ea typeface="楷体" panose="02010609060101010101" charset="-122"/>
                <a:cs typeface="楷体" panose="02010609060101010101" charset="-122"/>
                <a:sym typeface="+mn-lt"/>
              </a:rPr>
              <a:t>8 </a:t>
            </a:r>
            <a:r>
              <a:rPr lang="zh-CN" altLang="en-US" dirty="0">
                <a:solidFill>
                  <a:schemeClr val="accent1"/>
                </a:solidFill>
                <a:latin typeface="楷体" panose="02010609060101010101" charset="-122"/>
                <a:ea typeface="楷体" panose="02010609060101010101" charset="-122"/>
                <a:cs typeface="楷体" panose="02010609060101010101" charset="-122"/>
                <a:sym typeface="+mn-lt"/>
              </a:rPr>
              <a:t>日以单曲的形式发布。陈奕迅在演唱中注入了深厚情感，唱出了歌中“小人物”的呐喊</a:t>
            </a:r>
            <a:r>
              <a:rPr lang="en-US" altLang="zh-CN" dirty="0">
                <a:solidFill>
                  <a:schemeClr val="accent1"/>
                </a:solidFill>
                <a:latin typeface="楷体" panose="02010609060101010101" charset="-122"/>
                <a:ea typeface="楷体" panose="02010609060101010101" charset="-122"/>
                <a:cs typeface="楷体" panose="02010609060101010101" charset="-122"/>
                <a:sym typeface="+mn-lt"/>
              </a:rPr>
              <a:t>——</a:t>
            </a:r>
            <a:r>
              <a:rPr lang="zh-CN" altLang="en-US" dirty="0">
                <a:solidFill>
                  <a:schemeClr val="accent1"/>
                </a:solidFill>
                <a:latin typeface="楷体" panose="02010609060101010101" charset="-122"/>
                <a:ea typeface="楷体" panose="02010609060101010101" charset="-122"/>
                <a:cs typeface="楷体" panose="02010609060101010101" charset="-122"/>
                <a:sym typeface="+mn-lt"/>
              </a:rPr>
              <a:t>每一个孤独的英雄，不管是身处暗巷还是绝望，不管是逆风还是绝境，都能奋力为自己而战，为梦想而战。歌曲搭配陈奕迅独特的气声与深厚的声线，如同在听众的耳边倾诉。歌曲本身柔中带刚，歌词更是振奋人心，受到广大青少年的欢迎。歌曲分成前奏</a:t>
            </a:r>
            <a:r>
              <a:rPr lang="en-US" altLang="zh-CN" dirty="0">
                <a:solidFill>
                  <a:schemeClr val="accent1"/>
                </a:solidFill>
                <a:latin typeface="楷体" panose="02010609060101010101" charset="-122"/>
                <a:ea typeface="楷体" panose="02010609060101010101" charset="-122"/>
                <a:cs typeface="楷体" panose="02010609060101010101" charset="-122"/>
                <a:sym typeface="+mn-lt"/>
              </a:rPr>
              <a:t>—</a:t>
            </a:r>
            <a:r>
              <a:rPr lang="zh-CN" altLang="en-US" dirty="0">
                <a:solidFill>
                  <a:schemeClr val="accent1"/>
                </a:solidFill>
                <a:latin typeface="楷体" panose="02010609060101010101" charset="-122"/>
                <a:ea typeface="楷体" panose="02010609060101010101" charset="-122"/>
                <a:cs typeface="楷体" panose="02010609060101010101" charset="-122"/>
                <a:sym typeface="+mn-lt"/>
              </a:rPr>
              <a:t>主歌</a:t>
            </a:r>
            <a:r>
              <a:rPr lang="en-US" altLang="zh-CN" dirty="0">
                <a:solidFill>
                  <a:schemeClr val="accent1"/>
                </a:solidFill>
                <a:latin typeface="楷体" panose="02010609060101010101" charset="-122"/>
                <a:ea typeface="楷体" panose="02010609060101010101" charset="-122"/>
                <a:cs typeface="楷体" panose="02010609060101010101" charset="-122"/>
                <a:sym typeface="+mn-lt"/>
              </a:rPr>
              <a:t>—</a:t>
            </a:r>
            <a:r>
              <a:rPr lang="zh-CN" altLang="en-US" dirty="0">
                <a:solidFill>
                  <a:schemeClr val="accent1"/>
                </a:solidFill>
                <a:latin typeface="楷体" panose="02010609060101010101" charset="-122"/>
                <a:ea typeface="楷体" panose="02010609060101010101" charset="-122"/>
                <a:cs typeface="楷体" panose="02010609060101010101" charset="-122"/>
                <a:sym typeface="+mn-lt"/>
              </a:rPr>
              <a:t>过渡</a:t>
            </a:r>
            <a:r>
              <a:rPr lang="en-US" altLang="zh-CN" dirty="0">
                <a:solidFill>
                  <a:schemeClr val="accent1"/>
                </a:solidFill>
                <a:latin typeface="楷体" panose="02010609060101010101" charset="-122"/>
                <a:ea typeface="楷体" panose="02010609060101010101" charset="-122"/>
                <a:cs typeface="楷体" panose="02010609060101010101" charset="-122"/>
                <a:sym typeface="+mn-lt"/>
              </a:rPr>
              <a:t>—</a:t>
            </a:r>
            <a:r>
              <a:rPr lang="zh-CN" altLang="en-US" dirty="0">
                <a:solidFill>
                  <a:schemeClr val="accent1"/>
                </a:solidFill>
                <a:latin typeface="楷体" panose="02010609060101010101" charset="-122"/>
                <a:ea typeface="楷体" panose="02010609060101010101" charset="-122"/>
                <a:cs typeface="楷体" panose="02010609060101010101" charset="-122"/>
                <a:sym typeface="+mn-lt"/>
              </a:rPr>
              <a:t>副歌</a:t>
            </a:r>
            <a:r>
              <a:rPr lang="en-US" altLang="zh-CN" dirty="0">
                <a:solidFill>
                  <a:schemeClr val="accent1"/>
                </a:solidFill>
                <a:latin typeface="楷体" panose="02010609060101010101" charset="-122"/>
                <a:ea typeface="楷体" panose="02010609060101010101" charset="-122"/>
                <a:cs typeface="楷体" panose="02010609060101010101" charset="-122"/>
                <a:sym typeface="+mn-lt"/>
              </a:rPr>
              <a:t>—</a:t>
            </a:r>
            <a:r>
              <a:rPr lang="zh-CN" altLang="en-US" dirty="0">
                <a:solidFill>
                  <a:schemeClr val="accent1"/>
                </a:solidFill>
                <a:latin typeface="楷体" panose="02010609060101010101" charset="-122"/>
                <a:ea typeface="楷体" panose="02010609060101010101" charset="-122"/>
                <a:cs typeface="楷体" panose="02010609060101010101" charset="-122"/>
                <a:sym typeface="+mn-lt"/>
              </a:rPr>
              <a:t>间奏</a:t>
            </a:r>
            <a:r>
              <a:rPr lang="en-US" altLang="zh-CN" dirty="0">
                <a:solidFill>
                  <a:schemeClr val="accent1"/>
                </a:solidFill>
                <a:latin typeface="楷体" panose="02010609060101010101" charset="-122"/>
                <a:ea typeface="楷体" panose="02010609060101010101" charset="-122"/>
                <a:cs typeface="楷体" panose="02010609060101010101" charset="-122"/>
                <a:sym typeface="+mn-lt"/>
              </a:rPr>
              <a:t>—</a:t>
            </a:r>
            <a:r>
              <a:rPr lang="zh-CN" altLang="en-US" dirty="0">
                <a:solidFill>
                  <a:schemeClr val="accent1"/>
                </a:solidFill>
                <a:latin typeface="楷体" panose="02010609060101010101" charset="-122"/>
                <a:ea typeface="楷体" panose="02010609060101010101" charset="-122"/>
                <a:cs typeface="楷体" panose="02010609060101010101" charset="-122"/>
                <a:sym typeface="+mn-lt"/>
              </a:rPr>
              <a:t>主歌</a:t>
            </a:r>
            <a:r>
              <a:rPr lang="en-US" altLang="zh-CN" dirty="0">
                <a:solidFill>
                  <a:schemeClr val="accent1"/>
                </a:solidFill>
                <a:latin typeface="楷体" panose="02010609060101010101" charset="-122"/>
                <a:ea typeface="楷体" panose="02010609060101010101" charset="-122"/>
                <a:cs typeface="楷体" panose="02010609060101010101" charset="-122"/>
                <a:sym typeface="+mn-lt"/>
              </a:rPr>
              <a:t>—</a:t>
            </a:r>
            <a:r>
              <a:rPr lang="zh-CN" altLang="en-US" dirty="0">
                <a:solidFill>
                  <a:schemeClr val="accent1"/>
                </a:solidFill>
                <a:latin typeface="楷体" panose="02010609060101010101" charset="-122"/>
                <a:ea typeface="楷体" panose="02010609060101010101" charset="-122"/>
                <a:cs typeface="楷体" panose="02010609060101010101" charset="-122"/>
                <a:sym typeface="+mn-lt"/>
              </a:rPr>
              <a:t>过渡</a:t>
            </a:r>
            <a:r>
              <a:rPr lang="en-US" altLang="zh-CN" dirty="0">
                <a:solidFill>
                  <a:schemeClr val="accent1"/>
                </a:solidFill>
                <a:latin typeface="楷体" panose="02010609060101010101" charset="-122"/>
                <a:ea typeface="楷体" panose="02010609060101010101" charset="-122"/>
                <a:cs typeface="楷体" panose="02010609060101010101" charset="-122"/>
                <a:sym typeface="+mn-lt"/>
              </a:rPr>
              <a:t>—</a:t>
            </a:r>
            <a:r>
              <a:rPr lang="zh-CN" altLang="en-US" dirty="0">
                <a:solidFill>
                  <a:schemeClr val="accent1"/>
                </a:solidFill>
                <a:latin typeface="楷体" panose="02010609060101010101" charset="-122"/>
                <a:ea typeface="楷体" panose="02010609060101010101" charset="-122"/>
                <a:cs typeface="楷体" panose="02010609060101010101" charset="-122"/>
                <a:sym typeface="+mn-lt"/>
              </a:rPr>
              <a:t>副歌</a:t>
            </a:r>
            <a:r>
              <a:rPr lang="en-US" altLang="zh-CN" dirty="0">
                <a:solidFill>
                  <a:schemeClr val="accent1"/>
                </a:solidFill>
                <a:latin typeface="楷体" panose="02010609060101010101" charset="-122"/>
                <a:ea typeface="楷体" panose="02010609060101010101" charset="-122"/>
                <a:cs typeface="楷体" panose="02010609060101010101" charset="-122"/>
                <a:sym typeface="+mn-lt"/>
              </a:rPr>
              <a:t>—bridge—</a:t>
            </a:r>
            <a:r>
              <a:rPr lang="zh-CN" altLang="en-US" dirty="0">
                <a:solidFill>
                  <a:schemeClr val="accent1"/>
                </a:solidFill>
                <a:latin typeface="楷体" panose="02010609060101010101" charset="-122"/>
                <a:ea typeface="楷体" panose="02010609060101010101" charset="-122"/>
                <a:cs typeface="楷体" panose="02010609060101010101" charset="-122"/>
                <a:sym typeface="+mn-lt"/>
              </a:rPr>
              <a:t>过渡</a:t>
            </a:r>
            <a:r>
              <a:rPr lang="en-US" altLang="zh-CN" dirty="0">
                <a:solidFill>
                  <a:schemeClr val="accent1"/>
                </a:solidFill>
                <a:latin typeface="楷体" panose="02010609060101010101" charset="-122"/>
                <a:ea typeface="楷体" panose="02010609060101010101" charset="-122"/>
                <a:cs typeface="楷体" panose="02010609060101010101" charset="-122"/>
                <a:sym typeface="+mn-lt"/>
              </a:rPr>
              <a:t>—</a:t>
            </a:r>
            <a:r>
              <a:rPr lang="zh-CN" altLang="en-US" dirty="0">
                <a:solidFill>
                  <a:schemeClr val="accent1"/>
                </a:solidFill>
                <a:latin typeface="楷体" panose="02010609060101010101" charset="-122"/>
                <a:ea typeface="楷体" panose="02010609060101010101" charset="-122"/>
                <a:cs typeface="楷体" panose="02010609060101010101" charset="-122"/>
                <a:sym typeface="+mn-lt"/>
              </a:rPr>
              <a:t>副歌</a:t>
            </a:r>
            <a:r>
              <a:rPr lang="en-US" altLang="zh-CN" dirty="0">
                <a:solidFill>
                  <a:schemeClr val="accent1"/>
                </a:solidFill>
                <a:latin typeface="楷体" panose="02010609060101010101" charset="-122"/>
                <a:ea typeface="楷体" panose="02010609060101010101" charset="-122"/>
                <a:cs typeface="楷体" panose="02010609060101010101" charset="-122"/>
                <a:sym typeface="+mn-lt"/>
              </a:rPr>
              <a:t>—</a:t>
            </a:r>
            <a:r>
              <a:rPr lang="zh-CN" altLang="en-US" dirty="0">
                <a:solidFill>
                  <a:schemeClr val="accent1"/>
                </a:solidFill>
                <a:latin typeface="楷体" panose="02010609060101010101" charset="-122"/>
                <a:ea typeface="楷体" panose="02010609060101010101" charset="-122"/>
                <a:cs typeface="楷体" panose="02010609060101010101" charset="-122"/>
                <a:sym typeface="+mn-lt"/>
              </a:rPr>
              <a:t>尾奏部分。请同学们以小组为单位，把每个部分对应的旋律标记出来。</a:t>
            </a:r>
            <a:endParaRPr lang="zh-CN" altLang="en-US" dirty="0">
              <a:solidFill>
                <a:schemeClr val="accent1"/>
              </a:solidFill>
              <a:latin typeface="楷体" panose="02010609060101010101" charset="-122"/>
              <a:ea typeface="楷体" panose="02010609060101010101" charset="-122"/>
              <a:cs typeface="楷体" panose="02010609060101010101" charset="-122"/>
              <a:sym typeface="+mn-lt"/>
            </a:endParaRPr>
          </a:p>
        </p:txBody>
      </p:sp>
      <p:sp>
        <p:nvSpPr>
          <p:cNvPr id="2" name="矩形 1"/>
          <p:cNvSpPr/>
          <p:nvPr/>
        </p:nvSpPr>
        <p:spPr>
          <a:xfrm>
            <a:off x="457199" y="438151"/>
            <a:ext cx="1676401"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拓展与实践</a:t>
            </a:r>
            <a:endParaRPr lang="zh-CN" altLang="en-US" b="1" dirty="0"/>
          </a:p>
        </p:txBody>
      </p:sp>
      <p:sp>
        <p:nvSpPr>
          <p:cNvPr id="7" name="Rectangle 4"/>
          <p:cNvSpPr>
            <a:spLocks noChangeArrowheads="1"/>
          </p:cNvSpPr>
          <p:nvPr/>
        </p:nvSpPr>
        <p:spPr bwMode="auto">
          <a:xfrm>
            <a:off x="4964113" y="2303643"/>
            <a:ext cx="38100" cy="38100"/>
          </a:xfrm>
          <a:prstGeom prst="rect">
            <a:avLst/>
          </a:prstGeom>
          <a:solidFill>
            <a:srgbClr val="DD582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 name="Rectangle 8"/>
          <p:cNvSpPr>
            <a:spLocks noChangeArrowheads="1"/>
          </p:cNvSpPr>
          <p:nvPr/>
        </p:nvSpPr>
        <p:spPr bwMode="auto">
          <a:xfrm>
            <a:off x="1295400" y="122096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Rectangle 10"/>
          <p:cNvSpPr>
            <a:spLocks noChangeArrowheads="1"/>
          </p:cNvSpPr>
          <p:nvPr/>
        </p:nvSpPr>
        <p:spPr bwMode="auto">
          <a:xfrm>
            <a:off x="1295400" y="230364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81000" y="904875"/>
            <a:ext cx="3418267" cy="3409950"/>
            <a:chOff x="381000" y="904875"/>
            <a:chExt cx="3418267" cy="340995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81000" y="904875"/>
              <a:ext cx="3418267" cy="3409950"/>
            </a:xfrm>
            <a:prstGeom prst="rect">
              <a:avLst/>
            </a:prstGeom>
          </p:spPr>
        </p:pic>
        <p:sp>
          <p:nvSpPr>
            <p:cNvPr id="8" name="矩形 7"/>
            <p:cNvSpPr/>
            <p:nvPr/>
          </p:nvSpPr>
          <p:spPr>
            <a:xfrm>
              <a:off x="565340" y="2307163"/>
              <a:ext cx="958660" cy="569387"/>
            </a:xfrm>
            <a:prstGeom prst="rect">
              <a:avLst/>
            </a:prstGeom>
          </p:spPr>
          <p:txBody>
            <a:bodyPr wrap="none">
              <a:spAutoFit/>
            </a:bodyPr>
            <a:lstStyle/>
            <a:p>
              <a:r>
                <a:rPr lang="zh-CN" altLang="en-US" sz="1200" dirty="0">
                  <a:solidFill>
                    <a:schemeClr val="accent1">
                      <a:lumMod val="10000"/>
                      <a:lumOff val="90000"/>
                    </a:schemeClr>
                  </a:solidFill>
                  <a:latin typeface="+mn-ea"/>
                </a:rPr>
                <a:t>CLASSICAL</a:t>
              </a:r>
              <a:endParaRPr lang="en-US" altLang="zh-CN" sz="1200" dirty="0">
                <a:solidFill>
                  <a:schemeClr val="accent1">
                    <a:lumMod val="10000"/>
                    <a:lumOff val="90000"/>
                  </a:schemeClr>
                </a:solidFill>
                <a:latin typeface="+mn-ea"/>
              </a:endParaRPr>
            </a:p>
            <a:p>
              <a:r>
                <a:rPr lang="zh-CN" altLang="en-US" sz="1900" dirty="0">
                  <a:solidFill>
                    <a:schemeClr val="accent1">
                      <a:lumMod val="10000"/>
                      <a:lumOff val="90000"/>
                    </a:schemeClr>
                  </a:solidFill>
                  <a:latin typeface="+mn-ea"/>
                </a:rPr>
                <a:t>MUSIC</a:t>
              </a:r>
              <a:endParaRPr lang="zh-CN" altLang="en-US" sz="1900" dirty="0">
                <a:solidFill>
                  <a:schemeClr val="accent1">
                    <a:lumMod val="10000"/>
                    <a:lumOff val="90000"/>
                  </a:schemeClr>
                </a:solidFill>
                <a:latin typeface="+mn-ea"/>
              </a:endParaRPr>
            </a:p>
          </p:txBody>
        </p:sp>
      </p:grpSp>
      <p:sp>
        <p:nvSpPr>
          <p:cNvPr id="6" name="矩形 5"/>
          <p:cNvSpPr/>
          <p:nvPr/>
        </p:nvSpPr>
        <p:spPr>
          <a:xfrm>
            <a:off x="2090133" y="666750"/>
            <a:ext cx="7053867" cy="3886200"/>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a:extLst>
              <a:ext uri="{BEBA8EAE-BF5A-486C-A8C5-ECC9F3942E4B}">
                <a14:imgProps xmlns:a14="http://schemas.microsoft.com/office/drawing/2010/main">
                  <a14:imgLayer r:embed="rId3">
                    <a14:imgEffect>
                      <a14:brightnessContrast contrast="20000"/>
                    </a14:imgEffect>
                  </a14:imgLayer>
                </a14:imgProps>
              </a:ext>
            </a:extLst>
          </a:blip>
          <a:stretch>
            <a:fillRect/>
          </a:stretch>
        </p:blipFill>
        <p:spPr>
          <a:xfrm>
            <a:off x="7162800" y="3039828"/>
            <a:ext cx="2103672" cy="2103672"/>
          </a:xfrm>
          <a:prstGeom prst="rect">
            <a:avLst/>
          </a:prstGeom>
        </p:spPr>
      </p:pic>
      <p:sp>
        <p:nvSpPr>
          <p:cNvPr id="5" name="TextBox 4"/>
          <p:cNvSpPr txBox="1"/>
          <p:nvPr/>
        </p:nvSpPr>
        <p:spPr>
          <a:xfrm>
            <a:off x="2971800" y="1520449"/>
            <a:ext cx="3437890" cy="929005"/>
          </a:xfrm>
          <a:prstGeom prst="rect">
            <a:avLst/>
          </a:prstGeom>
          <a:noFill/>
        </p:spPr>
        <p:txBody>
          <a:bodyPr wrap="none" lIns="68531" tIns="34264" rIns="68531" bIns="34264" rtlCol="0">
            <a:spAutoFit/>
            <a:scene3d>
              <a:camera prst="orthographicFront"/>
              <a:lightRig rig="flat" dir="t"/>
            </a:scene3d>
            <a:sp3d extrusionH="38100">
              <a:extrusionClr>
                <a:srgbClr val="FBD04E"/>
              </a:extrusionClr>
            </a:sp3d>
          </a:bodyPr>
          <a:lstStyle>
            <a:defPPr>
              <a:defRPr lang="zh-CN"/>
            </a:defPPr>
            <a:lvl1pPr algn="ctr">
              <a:defRPr sz="4000" b="1">
                <a:gradFill flip="none" rotWithShape="1">
                  <a:gsLst>
                    <a:gs pos="0">
                      <a:srgbClr val="FBD04E">
                        <a:lumMod val="65000"/>
                        <a:lumOff val="35000"/>
                      </a:srgbClr>
                    </a:gs>
                    <a:gs pos="51000">
                      <a:srgbClr val="B87600">
                        <a:lumMod val="98000"/>
                        <a:lumOff val="2000"/>
                      </a:srgbClr>
                    </a:gs>
                    <a:gs pos="78000">
                      <a:srgbClr val="F4CF68">
                        <a:lumMod val="90000"/>
                        <a:lumOff val="10000"/>
                      </a:srgbClr>
                    </a:gs>
                    <a:gs pos="28000">
                      <a:srgbClr val="F4CF68">
                        <a:lumMod val="93000"/>
                        <a:lumOff val="7000"/>
                      </a:srgbClr>
                    </a:gs>
                    <a:gs pos="100000">
                      <a:srgbClr val="FBD04E">
                        <a:lumMod val="64000"/>
                        <a:lumOff val="36000"/>
                      </a:srgbClr>
                    </a:gs>
                  </a:gsLst>
                  <a:lin ang="2700000" scaled="1"/>
                  <a:tileRect/>
                </a:gradFill>
                <a:effectLst>
                  <a:outerShdw blurRad="317500" dist="38100" dir="2700000" algn="tl" rotWithShape="0">
                    <a:prstClr val="black">
                      <a:alpha val="59000"/>
                    </a:prstClr>
                  </a:outerShdw>
                </a:effectLst>
                <a:latin typeface="微软雅黑" panose="020B0503020204020204" pitchFamily="34" charset="-122"/>
                <a:ea typeface="微软雅黑" panose="020B0503020204020204" pitchFamily="34" charset="-122"/>
              </a:defRPr>
            </a:lvl1pPr>
          </a:lstStyle>
          <a:p>
            <a:pPr algn="l" defTabSz="685165">
              <a:defRPr/>
            </a:pPr>
            <a:r>
              <a:rPr lang="zh-CN" altLang="en-US" sz="5600" b="0" kern="0" spc="900" dirty="0">
                <a:solidFill>
                  <a:schemeClr val="accent1">
                    <a:lumMod val="10000"/>
                    <a:lumOff val="90000"/>
                  </a:schemeClr>
                </a:solidFill>
                <a:effectLst/>
                <a:latin typeface="汉仪菱心体简" panose="02010609000101010101" pitchFamily="2" charset="-122"/>
                <a:ea typeface="汉仪菱心体简" panose="02010609000101010101" pitchFamily="2" charset="-122"/>
              </a:rPr>
              <a:t>音乐鉴赏</a:t>
            </a:r>
            <a:endParaRPr lang="zh-CN" altLang="en-US" sz="5600" b="0" kern="0" spc="900" dirty="0">
              <a:solidFill>
                <a:schemeClr val="accent1">
                  <a:lumMod val="10000"/>
                  <a:lumOff val="90000"/>
                </a:schemeClr>
              </a:solidFill>
              <a:effectLst/>
              <a:latin typeface="汉仪菱心体简" panose="02010609000101010101" pitchFamily="2" charset="-122"/>
              <a:ea typeface="汉仪菱心体简" panose="02010609000101010101" pitchFamily="2" charset="-122"/>
            </a:endParaRPr>
          </a:p>
        </p:txBody>
      </p:sp>
      <p:sp>
        <p:nvSpPr>
          <p:cNvPr id="19" name="矩形 18"/>
          <p:cNvSpPr/>
          <p:nvPr/>
        </p:nvSpPr>
        <p:spPr>
          <a:xfrm flipH="1">
            <a:off x="3097084" y="2384962"/>
            <a:ext cx="6046915" cy="429895"/>
          </a:xfrm>
          <a:prstGeom prst="rect">
            <a:avLst/>
          </a:prstGeom>
          <a:solidFill>
            <a:schemeClr val="accent1">
              <a:lumMod val="10000"/>
              <a:lumOff val="90000"/>
            </a:schemeClr>
          </a:solidFill>
        </p:spPr>
        <p:txBody>
          <a:bodyPr wrap="square">
            <a:spAutoFit/>
          </a:bodyPr>
          <a:lstStyle/>
          <a:p>
            <a:endParaRPr lang="zh-CN" altLang="en-US" sz="2200" spc="1200" dirty="0">
              <a:solidFill>
                <a:srgbClr val="7D4922"/>
              </a:solidFill>
              <a:latin typeface="+mn-ea"/>
            </a:endParaRPr>
          </a:p>
        </p:txBody>
      </p:sp>
      <p:sp>
        <p:nvSpPr>
          <p:cNvPr id="29" name="矩形 28"/>
          <p:cNvSpPr/>
          <p:nvPr/>
        </p:nvSpPr>
        <p:spPr>
          <a:xfrm>
            <a:off x="3097119" y="3257673"/>
            <a:ext cx="2819400" cy="307777"/>
          </a:xfrm>
          <a:prstGeom prst="rect">
            <a:avLst/>
          </a:prstGeom>
        </p:spPr>
        <p:txBody>
          <a:bodyPr wrap="square">
            <a:spAutoFit/>
          </a:bodyPr>
          <a:lstStyle/>
          <a:p>
            <a:r>
              <a:rPr lang="zh-CN" altLang="en-US" sz="1400" spc="600" dirty="0">
                <a:solidFill>
                  <a:schemeClr val="accent1">
                    <a:lumMod val="10000"/>
                    <a:lumOff val="90000"/>
                  </a:schemeClr>
                </a:solidFill>
                <a:latin typeface="+mn-ea"/>
              </a:rPr>
              <a:t>演示完毕感谢您的观看</a:t>
            </a:r>
            <a:endParaRPr lang="zh-CN" altLang="en-US" sz="1400" spc="600" dirty="0">
              <a:solidFill>
                <a:schemeClr val="accent1">
                  <a:lumMod val="10000"/>
                  <a:lumOff val="90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6000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2"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ppt_x</p:attrName>
                                        </p:attrNameLst>
                                      </p:cBhvr>
                                      <p:tavLst>
                                        <p:tav tm="0">
                                          <p:val>
                                            <p:strVal val="#ppt_x+#ppt_w*1.125000"/>
                                          </p:val>
                                        </p:tav>
                                        <p:tav tm="100000">
                                          <p:val>
                                            <p:strVal val="#ppt_x"/>
                                          </p:val>
                                        </p:tav>
                                      </p:tavLst>
                                    </p:anim>
                                    <p:animEffect transition="in" filter="wipe(left)">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56" presetClass="entr" presetSubtype="0" fill="hold" grpId="0" nodeType="clickEffect">
                                  <p:stCondLst>
                                    <p:cond delay="0"/>
                                  </p:stCondLst>
                                  <p:iterate type="lt">
                                    <p:tmPct val="10000"/>
                                  </p:iterate>
                                  <p:childTnLst>
                                    <p:set>
                                      <p:cBhvr>
                                        <p:cTn id="25" dur="1" fill="hold">
                                          <p:stCondLst>
                                            <p:cond delay="0"/>
                                          </p:stCondLst>
                                        </p:cTn>
                                        <p:tgtEl>
                                          <p:spTgt spid="5"/>
                                        </p:tgtEl>
                                        <p:attrNameLst>
                                          <p:attrName>style.visibility</p:attrName>
                                        </p:attrNameLst>
                                      </p:cBhvr>
                                      <p:to>
                                        <p:strVal val="visible"/>
                                      </p:to>
                                    </p:set>
                                    <p:anim by="(-#ppt_w*2)" calcmode="lin" valueType="num">
                                      <p:cBhvr rctx="PPT">
                                        <p:cTn id="26" dur="500" autoRev="1" fill="hold">
                                          <p:stCondLst>
                                            <p:cond delay="0"/>
                                          </p:stCondLst>
                                        </p:cTn>
                                        <p:tgtEl>
                                          <p:spTgt spid="5"/>
                                        </p:tgtEl>
                                        <p:attrNameLst>
                                          <p:attrName>ppt_w</p:attrName>
                                        </p:attrNameLst>
                                      </p:cBhvr>
                                    </p:anim>
                                    <p:anim by="(#ppt_w*0.50)" calcmode="lin" valueType="num">
                                      <p:cBhvr>
                                        <p:cTn id="27" dur="500" decel="50000" autoRev="1" fill="hold">
                                          <p:stCondLst>
                                            <p:cond delay="0"/>
                                          </p:stCondLst>
                                        </p:cTn>
                                        <p:tgtEl>
                                          <p:spTgt spid="5"/>
                                        </p:tgtEl>
                                        <p:attrNameLst>
                                          <p:attrName>ppt_x</p:attrName>
                                        </p:attrNameLst>
                                      </p:cBhvr>
                                    </p:anim>
                                    <p:anim from="(-#ppt_h/2)" to="(#ppt_y)" calcmode="lin" valueType="num">
                                      <p:cBhvr>
                                        <p:cTn id="28" dur="1000" fill="hold">
                                          <p:stCondLst>
                                            <p:cond delay="0"/>
                                          </p:stCondLst>
                                        </p:cTn>
                                        <p:tgtEl>
                                          <p:spTgt spid="5"/>
                                        </p:tgtEl>
                                        <p:attrNameLst>
                                          <p:attrName>ppt_y</p:attrName>
                                        </p:attrNameLst>
                                      </p:cBhvr>
                                    </p:anim>
                                    <p:animRot by="21600000">
                                      <p:cBhvr>
                                        <p:cTn id="29" dur="1000" fill="hold">
                                          <p:stCondLst>
                                            <p:cond delay="0"/>
                                          </p:stCondLst>
                                        </p:cTn>
                                        <p:tgtEl>
                                          <p:spTgt spid="5"/>
                                        </p:tgtEl>
                                        <p:attrNameLst>
                                          <p:attrName>r</p:attrName>
                                        </p:attrNameLst>
                                      </p:cBhvr>
                                    </p:animRot>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grpId="0" nodeType="click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500" fill="hold"/>
                                        <p:tgtEl>
                                          <p:spTgt spid="19"/>
                                        </p:tgtEl>
                                        <p:attrNameLst>
                                          <p:attrName>ppt_x</p:attrName>
                                        </p:attrNameLst>
                                      </p:cBhvr>
                                      <p:tavLst>
                                        <p:tav tm="0">
                                          <p:val>
                                            <p:strVal val="1+#ppt_w/2"/>
                                          </p:val>
                                        </p:tav>
                                        <p:tav tm="100000">
                                          <p:val>
                                            <p:strVal val="#ppt_x"/>
                                          </p:val>
                                        </p:tav>
                                      </p:tavLst>
                                    </p:anim>
                                    <p:anim calcmode="lin" valueType="num">
                                      <p:cBhvr additive="base">
                                        <p:cTn id="35"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p:cTn id="40" dur="500" fill="hold"/>
                                        <p:tgtEl>
                                          <p:spTgt spid="29"/>
                                        </p:tgtEl>
                                        <p:attrNameLst>
                                          <p:attrName>ppt_w</p:attrName>
                                        </p:attrNameLst>
                                      </p:cBhvr>
                                      <p:tavLst>
                                        <p:tav tm="0">
                                          <p:val>
                                            <p:fltVal val="0"/>
                                          </p:val>
                                        </p:tav>
                                        <p:tav tm="100000">
                                          <p:val>
                                            <p:strVal val="#ppt_w"/>
                                          </p:val>
                                        </p:tav>
                                      </p:tavLst>
                                    </p:anim>
                                    <p:anim calcmode="lin" valueType="num">
                                      <p:cBhvr>
                                        <p:cTn id="41" dur="500" fill="hold"/>
                                        <p:tgtEl>
                                          <p:spTgt spid="29"/>
                                        </p:tgtEl>
                                        <p:attrNameLst>
                                          <p:attrName>ppt_h</p:attrName>
                                        </p:attrNameLst>
                                      </p:cBhvr>
                                      <p:tavLst>
                                        <p:tav tm="0">
                                          <p:val>
                                            <p:fltVal val="0"/>
                                          </p:val>
                                        </p:tav>
                                        <p:tav tm="100000">
                                          <p:val>
                                            <p:strVal val="#ppt_h"/>
                                          </p:val>
                                        </p:tav>
                                      </p:tavLst>
                                    </p:anim>
                                    <p:animEffect transition="in" filter="fade">
                                      <p:cBhvr>
                                        <p:cTn id="4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5" grpId="0"/>
      <p:bldP spid="19" grpId="0" bldLvl="0" animBg="1"/>
      <p:bldP spid="2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76294" y="971550"/>
            <a:ext cx="8439104" cy="3890090"/>
            <a:chOff x="2438400" y="1352550"/>
            <a:chExt cx="2438400" cy="1295400"/>
          </a:xfrm>
        </p:grpSpPr>
        <p:sp>
          <p:nvSpPr>
            <p:cNvPr id="9" name="矩形 8"/>
            <p:cNvSpPr/>
            <p:nvPr/>
          </p:nvSpPr>
          <p:spPr>
            <a:xfrm>
              <a:off x="2438400" y="1352550"/>
              <a:ext cx="2438400" cy="129540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33"/>
            <p:cNvSpPr txBox="1"/>
            <p:nvPr/>
          </p:nvSpPr>
          <p:spPr>
            <a:xfrm>
              <a:off x="2454913" y="1520870"/>
              <a:ext cx="1299753" cy="891283"/>
            </a:xfrm>
            <a:prstGeom prst="rect">
              <a:avLst/>
            </a:prstGeom>
            <a:noFill/>
            <a:ln>
              <a:noFill/>
            </a:ln>
          </p:spPr>
          <p:txBody>
            <a:bodyPr wrap="square" rtlCol="0">
              <a:spAutoFit/>
            </a:bodyPr>
            <a:lstStyle/>
            <a:p>
              <a:pPr>
                <a:lnSpc>
                  <a:spcPct val="150000"/>
                </a:lnSpc>
              </a:pPr>
              <a:r>
                <a:rPr lang="en-US" altLang="zh-CN" sz="1600" dirty="0">
                  <a:solidFill>
                    <a:srgbClr val="7D4922"/>
                  </a:solidFill>
                  <a:latin typeface="楷体" panose="02010609060101010101" charset="-122"/>
                  <a:ea typeface="楷体" panose="02010609060101010101" charset="-122"/>
                  <a:cs typeface="+mn-ea"/>
                  <a:sym typeface="+mn-lt"/>
                </a:rPr>
                <a:t>    </a:t>
              </a:r>
              <a:r>
                <a:rPr lang="zh-CN" altLang="en-US" sz="1600" dirty="0">
                  <a:solidFill>
                    <a:srgbClr val="7D4922"/>
                  </a:solidFill>
                  <a:latin typeface="楷体" panose="02010609060101010101" charset="-122"/>
                  <a:ea typeface="楷体" panose="02010609060101010101" charset="-122"/>
                  <a:cs typeface="+mn-ea"/>
                  <a:sym typeface="+mn-lt"/>
                </a:rPr>
                <a:t>流行音乐是与严肃音乐相对而言的，它不同于严肃音乐。严肃音乐具有较深的思想内涵和一些专业的知识层面，需要听众运用自己的知识和修养细细领悟、品味。而流行音乐对于听众来说，其形式短小、通俗，唱起来上口，并且对于听众来说，不需要太多的专业知识，仅依靠对音乐的心领神会与感性认识就能理解。</a:t>
              </a:r>
              <a:endParaRPr lang="zh-CN" altLang="en-US" sz="1600" dirty="0">
                <a:solidFill>
                  <a:srgbClr val="7D4922"/>
                </a:solidFill>
                <a:latin typeface="楷体" panose="02010609060101010101" charset="-122"/>
                <a:ea typeface="楷体" panose="02010609060101010101" charset="-122"/>
                <a:cs typeface="+mn-ea"/>
                <a:sym typeface="+mn-lt"/>
              </a:endParaRPr>
            </a:p>
          </p:txBody>
        </p:sp>
      </p:grpSp>
      <p:sp>
        <p:nvSpPr>
          <p:cNvPr id="2" name="矩形 1"/>
          <p:cNvSpPr/>
          <p:nvPr/>
        </p:nvSpPr>
        <p:spPr>
          <a:xfrm>
            <a:off x="457200" y="438151"/>
            <a:ext cx="1447800"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引言</a:t>
            </a:r>
            <a:endParaRPr lang="zh-CN" altLang="en-US" b="1" dirty="0"/>
          </a:p>
        </p:txBody>
      </p:sp>
      <p:pic>
        <p:nvPicPr>
          <p:cNvPr id="4" name="IM 5186"/>
          <p:cNvPicPr/>
          <p:nvPr/>
        </p:nvPicPr>
        <p:blipFill>
          <a:blip r:embed="rId1"/>
          <a:stretch>
            <a:fillRect/>
          </a:stretch>
        </p:blipFill>
        <p:spPr>
          <a:xfrm>
            <a:off x="5257800" y="1352550"/>
            <a:ext cx="2971800" cy="3276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75787" y="-8097"/>
            <a:ext cx="7958613" cy="4865847"/>
            <a:chOff x="1209" y="-17"/>
            <a:chExt cx="16711" cy="10217"/>
          </a:xfrm>
        </p:grpSpPr>
        <p:grpSp>
          <p:nvGrpSpPr>
            <p:cNvPr id="20" name="组合 19"/>
            <p:cNvGrpSpPr/>
            <p:nvPr/>
          </p:nvGrpSpPr>
          <p:grpSpPr>
            <a:xfrm>
              <a:off x="5924" y="-17"/>
              <a:ext cx="7143" cy="1356"/>
              <a:chOff x="3432000" y="206"/>
              <a:chExt cx="4535805" cy="861060"/>
            </a:xfrm>
          </p:grpSpPr>
          <p:sp>
            <p:nvSpPr>
              <p:cNvPr id="19" name="矩形 18"/>
              <p:cNvSpPr/>
              <p:nvPr/>
            </p:nvSpPr>
            <p:spPr>
              <a:xfrm>
                <a:off x="3432000" y="206"/>
                <a:ext cx="4535805" cy="861060"/>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7" name="文本框 16"/>
              <p:cNvSpPr txBox="1"/>
              <p:nvPr/>
            </p:nvSpPr>
            <p:spPr>
              <a:xfrm>
                <a:off x="3898261" y="206"/>
                <a:ext cx="3603279" cy="774845"/>
              </a:xfrm>
              <a:prstGeom prst="rect">
                <a:avLst/>
              </a:prstGeom>
              <a:noFill/>
            </p:spPr>
            <p:txBody>
              <a:bodyPr wrap="square" rtlCol="0">
                <a:spAutoFit/>
              </a:bodyPr>
              <a:lstStyle/>
              <a:p>
                <a:pPr algn="ctr">
                  <a:lnSpc>
                    <a:spcPct val="150000"/>
                  </a:lnSpc>
                </a:pPr>
                <a:r>
                  <a:rPr lang="zh-CN" altLang="en-US" sz="2400" dirty="0">
                    <a:solidFill>
                      <a:srgbClr val="7D4922"/>
                    </a:solidFill>
                    <a:latin typeface="微软雅黑" panose="020B0503020204020204" pitchFamily="34" charset="-122"/>
                    <a:ea typeface="微软雅黑" panose="020B0503020204020204" pitchFamily="34" charset="-122"/>
                  </a:rPr>
                  <a:t>一、流行音乐概述</a:t>
                </a:r>
                <a:endParaRPr lang="zh-CN" altLang="en-US" sz="2400" dirty="0">
                  <a:solidFill>
                    <a:srgbClr val="7D4922"/>
                  </a:solidFill>
                  <a:latin typeface="微软雅黑" panose="020B0503020204020204" pitchFamily="34" charset="-122"/>
                  <a:ea typeface="微软雅黑" panose="020B0503020204020204" pitchFamily="34" charset="-122"/>
                </a:endParaRPr>
              </a:p>
            </p:txBody>
          </p:sp>
        </p:grpSp>
        <p:sp>
          <p:nvSpPr>
            <p:cNvPr id="14" name="圆角矩形 13"/>
            <p:cNvSpPr/>
            <p:nvPr>
              <p:custDataLst>
                <p:tags r:id="rId1"/>
              </p:custDataLst>
            </p:nvPr>
          </p:nvSpPr>
          <p:spPr>
            <a:xfrm>
              <a:off x="1209" y="2040"/>
              <a:ext cx="16711" cy="8160"/>
            </a:xfrm>
            <a:prstGeom prst="roundRect">
              <a:avLst>
                <a:gd name="adj" fmla="val 5470"/>
              </a:avLst>
            </a:prstGeom>
            <a:solidFill>
              <a:schemeClr val="bg1"/>
            </a:solidFill>
            <a:ln w="25400">
              <a:solidFill>
                <a:schemeClr val="accent1"/>
              </a:solidFill>
            </a:ln>
            <a:effectLst>
              <a:reflection blurRad="6350" endPos="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indent="304800">
                <a:lnSpc>
                  <a:spcPct val="150000"/>
                </a:lnSpc>
              </a:pPr>
              <a:r>
                <a:rPr lang="zh-CN" altLang="en-US" sz="1400" dirty="0">
                  <a:solidFill>
                    <a:srgbClr val="7D4922"/>
                  </a:solidFill>
                  <a:latin typeface="黑体" panose="02010600030101010101" charset="-122"/>
                  <a:ea typeface="黑体" panose="02010600030101010101" charset="-122"/>
                  <a:sym typeface="黑体" panose="02010600030101010101" charset="-122"/>
                </a:rPr>
                <a:t>“流行音乐”一词源自英文的“</a:t>
              </a:r>
              <a:r>
                <a:rPr lang="en-US" altLang="zh-CN" sz="1400" dirty="0">
                  <a:solidFill>
                    <a:srgbClr val="7D4922"/>
                  </a:solidFill>
                  <a:latin typeface="黑体" panose="02010600030101010101" charset="-122"/>
                  <a:ea typeface="黑体" panose="02010600030101010101" charset="-122"/>
                  <a:sym typeface="黑体" panose="02010600030101010101" charset="-122"/>
                </a:rPr>
                <a:t>popular music”</a:t>
              </a:r>
              <a:r>
                <a:rPr lang="zh-CN" altLang="en-US" sz="1400" dirty="0">
                  <a:solidFill>
                    <a:srgbClr val="7D4922"/>
                  </a:solidFill>
                  <a:latin typeface="黑体" panose="02010600030101010101" charset="-122"/>
                  <a:ea typeface="黑体" panose="02010600030101010101" charset="-122"/>
                  <a:sym typeface="黑体" panose="02010600030101010101" charset="-122"/>
                </a:rPr>
                <a:t>，亦称通俗音乐，它是指结构短小、内容通俗、形式活泼、情感真挚，并受广大群众喜爱，广泛传唱或欣赏、流行一时的甚至流传后世的器乐曲和歌曲。</a:t>
              </a:r>
              <a:endParaRPr lang="zh-CN" altLang="en-US" sz="1400" dirty="0">
                <a:solidFill>
                  <a:srgbClr val="7D4922"/>
                </a:solidFill>
                <a:latin typeface="黑体" panose="02010600030101010101" charset="-122"/>
                <a:ea typeface="黑体" panose="02010600030101010101" charset="-122"/>
                <a:sym typeface="黑体" panose="02010600030101010101" charset="-122"/>
              </a:endParaRPr>
            </a:p>
            <a:p>
              <a:pPr indent="304800">
                <a:lnSpc>
                  <a:spcPct val="150000"/>
                </a:lnSpc>
              </a:pPr>
              <a:r>
                <a:rPr lang="zh-CN" altLang="en-US" sz="1400" dirty="0">
                  <a:solidFill>
                    <a:srgbClr val="7D4922"/>
                  </a:solidFill>
                  <a:latin typeface="黑体" panose="02010600030101010101" charset="-122"/>
                  <a:ea typeface="黑体" panose="02010600030101010101" charset="-122"/>
                  <a:sym typeface="黑体" panose="02010600030101010101" charset="-122"/>
                </a:rPr>
                <a:t>流行音乐最早起源于 </a:t>
              </a:r>
              <a:r>
                <a:rPr lang="en-US" altLang="zh-CN" sz="1400" dirty="0">
                  <a:solidFill>
                    <a:srgbClr val="7D4922"/>
                  </a:solidFill>
                  <a:latin typeface="黑体" panose="02010600030101010101" charset="-122"/>
                  <a:ea typeface="黑体" panose="02010600030101010101" charset="-122"/>
                  <a:sym typeface="黑体" panose="02010600030101010101" charset="-122"/>
                </a:rPr>
                <a:t>19 </a:t>
              </a:r>
              <a:r>
                <a:rPr lang="zh-CN" altLang="en-US" sz="1400" dirty="0">
                  <a:solidFill>
                    <a:srgbClr val="7D4922"/>
                  </a:solidFill>
                  <a:latin typeface="黑体" panose="02010600030101010101" charset="-122"/>
                  <a:ea typeface="黑体" panose="02010600030101010101" charset="-122"/>
                  <a:sym typeface="黑体" panose="02010600030101010101" charset="-122"/>
                </a:rPr>
                <a:t>世纪美国的黑人音乐，特别是由多民族文化汇集而成的爵士音乐，风格多样、节奏性强，不仅影响了其他流行音乐的形式，也影响了严肃音乐的创作。第二次世界大战后摇滚乐、蓝调和乡村音乐也悄然兴起。</a:t>
              </a:r>
              <a:r>
                <a:rPr lang="en-US" altLang="zh-CN" sz="1400" dirty="0">
                  <a:solidFill>
                    <a:srgbClr val="7D4922"/>
                  </a:solidFill>
                  <a:latin typeface="黑体" panose="02010600030101010101" charset="-122"/>
                  <a:ea typeface="黑体" panose="02010600030101010101" charset="-122"/>
                  <a:sym typeface="黑体" panose="02010600030101010101" charset="-122"/>
                </a:rPr>
                <a:t>20 </a:t>
              </a:r>
              <a:r>
                <a:rPr lang="zh-CN" altLang="en-US" sz="1400" dirty="0">
                  <a:solidFill>
                    <a:srgbClr val="7D4922"/>
                  </a:solidFill>
                  <a:latin typeface="黑体" panose="02010600030101010101" charset="-122"/>
                  <a:ea typeface="黑体" panose="02010600030101010101" charset="-122"/>
                  <a:sym typeface="黑体" panose="02010600030101010101" charset="-122"/>
                </a:rPr>
                <a:t>世纪 </a:t>
              </a:r>
              <a:r>
                <a:rPr lang="en-US" altLang="zh-CN" sz="1400" dirty="0">
                  <a:solidFill>
                    <a:srgbClr val="7D4922"/>
                  </a:solidFill>
                  <a:latin typeface="黑体" panose="02010600030101010101" charset="-122"/>
                  <a:ea typeface="黑体" panose="02010600030101010101" charset="-122"/>
                  <a:sym typeface="黑体" panose="02010600030101010101" charset="-122"/>
                </a:rPr>
                <a:t>70 </a:t>
              </a:r>
              <a:r>
                <a:rPr lang="zh-CN" altLang="en-US" sz="1400" dirty="0">
                  <a:solidFill>
                    <a:srgbClr val="7D4922"/>
                  </a:solidFill>
                  <a:latin typeface="黑体" panose="02010600030101010101" charset="-122"/>
                  <a:ea typeface="黑体" panose="02010600030101010101" charset="-122"/>
                  <a:sym typeface="黑体" panose="02010600030101010101" charset="-122"/>
                </a:rPr>
                <a:t>年代以后，流行音乐风格更加多样，流行音乐的发展逐渐走向繁荣。</a:t>
              </a:r>
              <a:endParaRPr lang="zh-CN" altLang="en-US" sz="1400" dirty="0">
                <a:solidFill>
                  <a:srgbClr val="7D4922"/>
                </a:solidFill>
                <a:latin typeface="黑体" panose="02010600030101010101" charset="-122"/>
                <a:ea typeface="黑体" panose="02010600030101010101" charset="-122"/>
                <a:sym typeface="黑体" panose="02010600030101010101" charset="-122"/>
              </a:endParaRPr>
            </a:p>
            <a:p>
              <a:pPr indent="304800">
                <a:lnSpc>
                  <a:spcPct val="150000"/>
                </a:lnSpc>
              </a:pPr>
              <a:r>
                <a:rPr lang="zh-CN" altLang="en-US" sz="1400" dirty="0">
                  <a:solidFill>
                    <a:srgbClr val="7D4922"/>
                  </a:solidFill>
                  <a:latin typeface="黑体" panose="02010600030101010101" charset="-122"/>
                  <a:ea typeface="黑体" panose="02010600030101010101" charset="-122"/>
                  <a:sym typeface="黑体" panose="02010600030101010101" charset="-122"/>
                </a:rPr>
                <a:t>中国流行音乐的发展至今已有百年的历史。</a:t>
              </a:r>
              <a:r>
                <a:rPr lang="en-US" altLang="zh-CN" sz="1400" dirty="0">
                  <a:solidFill>
                    <a:srgbClr val="7D4922"/>
                  </a:solidFill>
                  <a:latin typeface="黑体" panose="02010600030101010101" charset="-122"/>
                  <a:ea typeface="黑体" panose="02010600030101010101" charset="-122"/>
                  <a:sym typeface="黑体" panose="02010600030101010101" charset="-122"/>
                </a:rPr>
                <a:t>20 </a:t>
              </a:r>
              <a:r>
                <a:rPr lang="zh-CN" altLang="en-US" sz="1400" dirty="0">
                  <a:solidFill>
                    <a:srgbClr val="7D4922"/>
                  </a:solidFill>
                  <a:latin typeface="黑体" panose="02010600030101010101" charset="-122"/>
                  <a:ea typeface="黑体" panose="02010600030101010101" charset="-122"/>
                  <a:sym typeface="黑体" panose="02010600030101010101" charset="-122"/>
                </a:rPr>
                <a:t>世纪 </a:t>
              </a:r>
              <a:r>
                <a:rPr lang="en-US" altLang="zh-CN" sz="1400" dirty="0">
                  <a:solidFill>
                    <a:srgbClr val="7D4922"/>
                  </a:solidFill>
                  <a:latin typeface="黑体" panose="02010600030101010101" charset="-122"/>
                  <a:ea typeface="黑体" panose="02010600030101010101" charset="-122"/>
                  <a:sym typeface="黑体" panose="02010600030101010101" charset="-122"/>
                </a:rPr>
                <a:t>70 </a:t>
              </a:r>
              <a:r>
                <a:rPr lang="zh-CN" altLang="en-US" sz="1400" dirty="0">
                  <a:solidFill>
                    <a:srgbClr val="7D4922"/>
                  </a:solidFill>
                  <a:latin typeface="黑体" panose="02010600030101010101" charset="-122"/>
                  <a:ea typeface="黑体" panose="02010600030101010101" charset="-122"/>
                  <a:sym typeface="黑体" panose="02010600030101010101" charset="-122"/>
                </a:rPr>
                <a:t>年代末，受欧美音乐的影响，以中国台湾为首的华语流行音乐发展迅速。到 </a:t>
              </a:r>
              <a:r>
                <a:rPr lang="en-US" altLang="zh-CN" sz="1400" dirty="0">
                  <a:solidFill>
                    <a:srgbClr val="7D4922"/>
                  </a:solidFill>
                  <a:latin typeface="黑体" panose="02010600030101010101" charset="-122"/>
                  <a:ea typeface="黑体" panose="02010600030101010101" charset="-122"/>
                  <a:sym typeface="黑体" panose="02010600030101010101" charset="-122"/>
                </a:rPr>
                <a:t>20 </a:t>
              </a:r>
              <a:r>
                <a:rPr lang="zh-CN" altLang="en-US" sz="1400" dirty="0">
                  <a:solidFill>
                    <a:srgbClr val="7D4922"/>
                  </a:solidFill>
                  <a:latin typeface="黑体" panose="02010600030101010101" charset="-122"/>
                  <a:ea typeface="黑体" panose="02010600030101010101" charset="-122"/>
                  <a:sym typeface="黑体" panose="02010600030101010101" charset="-122"/>
                </a:rPr>
                <a:t>世纪 </a:t>
              </a:r>
              <a:r>
                <a:rPr lang="en-US" altLang="zh-CN" sz="1400" dirty="0">
                  <a:solidFill>
                    <a:srgbClr val="7D4922"/>
                  </a:solidFill>
                  <a:latin typeface="黑体" panose="02010600030101010101" charset="-122"/>
                  <a:ea typeface="黑体" panose="02010600030101010101" charset="-122"/>
                  <a:sym typeface="黑体" panose="02010600030101010101" charset="-122"/>
                </a:rPr>
                <a:t>90 </a:t>
              </a:r>
              <a:r>
                <a:rPr lang="zh-CN" altLang="en-US" sz="1400" dirty="0">
                  <a:solidFill>
                    <a:srgbClr val="7D4922"/>
                  </a:solidFill>
                  <a:latin typeface="黑体" panose="02010600030101010101" charset="-122"/>
                  <a:ea typeface="黑体" panose="02010600030101010101" charset="-122"/>
                  <a:sym typeface="黑体" panose="02010600030101010101" charset="-122"/>
                </a:rPr>
                <a:t>年代初，港台音乐和内地音乐进入到大融合时期，随之日韩欧美流行音乐也大量地进入中国。进入 </a:t>
              </a:r>
              <a:r>
                <a:rPr lang="en-US" altLang="zh-CN" sz="1400" dirty="0">
                  <a:solidFill>
                    <a:srgbClr val="7D4922"/>
                  </a:solidFill>
                  <a:latin typeface="黑体" panose="02010600030101010101" charset="-122"/>
                  <a:ea typeface="黑体" panose="02010600030101010101" charset="-122"/>
                  <a:sym typeface="黑体" panose="02010600030101010101" charset="-122"/>
                </a:rPr>
                <a:t>21 </a:t>
              </a:r>
              <a:r>
                <a:rPr lang="zh-CN" altLang="en-US" sz="1400" dirty="0">
                  <a:solidFill>
                    <a:srgbClr val="7D4922"/>
                  </a:solidFill>
                  <a:latin typeface="黑体" panose="02010600030101010101" charset="-122"/>
                  <a:ea typeface="黑体" panose="02010600030101010101" charset="-122"/>
                  <a:sym typeface="黑体" panose="02010600030101010101" charset="-122"/>
                </a:rPr>
                <a:t>世纪，中国流行音乐乐坛逐渐出现了“网络歌曲”“网络歌手”“音乐选秀”等现象，网络音乐开始盛行。中国流行音乐的体系正在逐步趋于完善并走向成熟。</a:t>
              </a:r>
              <a:endParaRPr lang="zh-CN" altLang="en-US" sz="1400" dirty="0">
                <a:solidFill>
                  <a:srgbClr val="7D4922"/>
                </a:solidFill>
                <a:latin typeface="黑体" panose="02010600030101010101" charset="-122"/>
                <a:ea typeface="黑体" panose="02010600030101010101" charset="-122"/>
                <a:sym typeface="黑体" panose="0201060003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389709" y="1956195"/>
            <a:ext cx="1515291" cy="307777"/>
          </a:xfrm>
          <a:prstGeom prst="rect">
            <a:avLst/>
          </a:prstGeom>
          <a:solidFill>
            <a:schemeClr val="accent2"/>
          </a:solidFill>
        </p:spPr>
        <p:txBody>
          <a:bodyPr wrap="squar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pPr algn="ctr"/>
            <a:r>
              <a:rPr lang="zh-CN" altLang="en-US" sz="1400" b="1" spc="0" dirty="0">
                <a:solidFill>
                  <a:schemeClr val="bg1"/>
                </a:solidFill>
                <a:latin typeface="+mn-ea"/>
                <a:ea typeface="+mn-ea"/>
                <a:cs typeface="+mn-ea"/>
                <a:sym typeface="+mn-lt"/>
              </a:rPr>
              <a:t>（二）大众性</a:t>
            </a:r>
            <a:endParaRPr lang="zh-CN" altLang="en-US" sz="1400" b="1" spc="0" dirty="0">
              <a:solidFill>
                <a:schemeClr val="bg1"/>
              </a:solidFill>
              <a:latin typeface="+mn-ea"/>
              <a:ea typeface="+mn-ea"/>
              <a:cs typeface="+mn-ea"/>
              <a:sym typeface="+mn-lt"/>
            </a:endParaRPr>
          </a:p>
        </p:txBody>
      </p:sp>
      <p:sp>
        <p:nvSpPr>
          <p:cNvPr id="8" name="TextBox 2"/>
          <p:cNvSpPr txBox="1"/>
          <p:nvPr/>
        </p:nvSpPr>
        <p:spPr>
          <a:xfrm>
            <a:off x="381000" y="1051200"/>
            <a:ext cx="1524000" cy="307777"/>
          </a:xfrm>
          <a:prstGeom prst="rect">
            <a:avLst/>
          </a:prstGeom>
          <a:solidFill>
            <a:schemeClr val="accent1"/>
          </a:solidFill>
        </p:spPr>
        <p:txBody>
          <a:bodyPr wrap="square" rtlCol="0">
            <a:spAutoFit/>
          </a:bodyPr>
          <a:lstStyle/>
          <a:p>
            <a:pPr algn="ctr"/>
            <a:r>
              <a:rPr lang="zh-CN" altLang="en-US" sz="1400" b="1" dirty="0">
                <a:solidFill>
                  <a:schemeClr val="bg1"/>
                </a:solidFill>
                <a:latin typeface="+mn-ea"/>
                <a:cs typeface="+mn-ea"/>
                <a:sym typeface="+mn-lt"/>
              </a:rPr>
              <a:t>（一）通俗性</a:t>
            </a:r>
            <a:endParaRPr lang="zh-CN" altLang="en-US" sz="1400" b="1" dirty="0">
              <a:solidFill>
                <a:schemeClr val="bg1"/>
              </a:solidFill>
              <a:latin typeface="+mn-ea"/>
              <a:cs typeface="+mn-ea"/>
              <a:sym typeface="+mn-lt"/>
            </a:endParaRPr>
          </a:p>
        </p:txBody>
      </p:sp>
      <p:sp>
        <p:nvSpPr>
          <p:cNvPr id="9" name="文本框 8"/>
          <p:cNvSpPr txBox="1"/>
          <p:nvPr/>
        </p:nvSpPr>
        <p:spPr>
          <a:xfrm>
            <a:off x="406649" y="2955765"/>
            <a:ext cx="1515291" cy="307777"/>
          </a:xfrm>
          <a:prstGeom prst="rect">
            <a:avLst/>
          </a:prstGeom>
          <a:solidFill>
            <a:schemeClr val="accent1"/>
          </a:solidFill>
        </p:spPr>
        <p:txBody>
          <a:bodyPr wrap="squar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pPr algn="ctr"/>
            <a:r>
              <a:rPr lang="zh-CN" altLang="en-US" sz="1400" b="1" spc="0" dirty="0">
                <a:solidFill>
                  <a:schemeClr val="bg1"/>
                </a:solidFill>
                <a:latin typeface="+mn-ea"/>
                <a:ea typeface="+mn-ea"/>
                <a:cs typeface="+mn-ea"/>
                <a:sym typeface="+mn-lt"/>
              </a:rPr>
              <a:t>（三）时尚性</a:t>
            </a:r>
            <a:endParaRPr lang="zh-CN" altLang="en-US" sz="1400" b="1" spc="0" dirty="0">
              <a:solidFill>
                <a:schemeClr val="bg1"/>
              </a:solidFill>
              <a:latin typeface="+mn-ea"/>
              <a:ea typeface="+mn-ea"/>
              <a:cs typeface="+mn-ea"/>
              <a:sym typeface="+mn-lt"/>
            </a:endParaRPr>
          </a:p>
        </p:txBody>
      </p:sp>
      <p:sp>
        <p:nvSpPr>
          <p:cNvPr id="10" name="TextBox 33"/>
          <p:cNvSpPr txBox="1"/>
          <p:nvPr/>
        </p:nvSpPr>
        <p:spPr>
          <a:xfrm>
            <a:off x="2057400" y="917065"/>
            <a:ext cx="3982946" cy="1023742"/>
          </a:xfrm>
          <a:prstGeom prst="rect">
            <a:avLst/>
          </a:prstGeom>
          <a:noFill/>
          <a:ln>
            <a:noFill/>
          </a:ln>
        </p:spPr>
        <p:txBody>
          <a:bodyPr wrap="square" rtlCol="0">
            <a:spAutoFit/>
          </a:bodyPr>
          <a:lstStyle/>
          <a:p>
            <a:pPr>
              <a:lnSpc>
                <a:spcPct val="150000"/>
              </a:lnSpc>
            </a:pPr>
            <a:r>
              <a:rPr lang="zh-CN" altLang="en-US" sz="1400" dirty="0">
                <a:solidFill>
                  <a:schemeClr val="accent1">
                    <a:lumMod val="75000"/>
                    <a:lumOff val="25000"/>
                  </a:schemeClr>
                </a:solidFill>
                <a:latin typeface="+mn-ea"/>
                <a:cs typeface="+mn-ea"/>
                <a:sym typeface="+mn-lt"/>
              </a:rPr>
              <a:t>通俗性是流行音乐的基本属性。流行音乐的歌词相当浅显易懂，没有任何理解的障碍，这是流行</a:t>
            </a:r>
            <a:endParaRPr lang="zh-CN" altLang="en-US" sz="1400" dirty="0">
              <a:solidFill>
                <a:schemeClr val="accent1">
                  <a:lumMod val="75000"/>
                  <a:lumOff val="25000"/>
                </a:schemeClr>
              </a:solidFill>
              <a:latin typeface="+mn-ea"/>
              <a:cs typeface="+mn-ea"/>
              <a:sym typeface="+mn-lt"/>
            </a:endParaRPr>
          </a:p>
          <a:p>
            <a:pPr>
              <a:lnSpc>
                <a:spcPct val="150000"/>
              </a:lnSpc>
            </a:pPr>
            <a:r>
              <a:rPr lang="zh-CN" altLang="en-US" sz="1400" dirty="0">
                <a:solidFill>
                  <a:schemeClr val="accent1">
                    <a:lumMod val="75000"/>
                    <a:lumOff val="25000"/>
                  </a:schemeClr>
                </a:solidFill>
                <a:latin typeface="+mn-ea"/>
                <a:cs typeface="+mn-ea"/>
                <a:sym typeface="+mn-lt"/>
              </a:rPr>
              <a:t>音乐得以流行的必要条件。</a:t>
            </a:r>
            <a:endParaRPr lang="zh-CN" altLang="en-US" sz="1400" dirty="0">
              <a:solidFill>
                <a:schemeClr val="accent1">
                  <a:lumMod val="75000"/>
                  <a:lumOff val="25000"/>
                </a:schemeClr>
              </a:solidFill>
              <a:latin typeface="+mn-ea"/>
              <a:cs typeface="+mn-ea"/>
              <a:sym typeface="+mn-lt"/>
            </a:endParaRPr>
          </a:p>
        </p:txBody>
      </p:sp>
      <p:sp>
        <p:nvSpPr>
          <p:cNvPr id="2" name="矩形 1"/>
          <p:cNvSpPr/>
          <p:nvPr/>
        </p:nvSpPr>
        <p:spPr>
          <a:xfrm>
            <a:off x="457199" y="438150"/>
            <a:ext cx="2341655" cy="30777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二、流行音乐的特性</a:t>
            </a:r>
            <a:endParaRPr lang="zh-CN" altLang="en-US" b="1" dirty="0"/>
          </a:p>
        </p:txBody>
      </p:sp>
      <p:sp>
        <p:nvSpPr>
          <p:cNvPr id="3" name="TextBox 33"/>
          <p:cNvSpPr txBox="1"/>
          <p:nvPr/>
        </p:nvSpPr>
        <p:spPr>
          <a:xfrm>
            <a:off x="2133601" y="1940807"/>
            <a:ext cx="3727269" cy="700576"/>
          </a:xfrm>
          <a:prstGeom prst="rect">
            <a:avLst/>
          </a:prstGeom>
          <a:solidFill>
            <a:srgbClr val="D69768"/>
          </a:solidFill>
          <a:ln>
            <a:noFill/>
          </a:ln>
        </p:spPr>
        <p:txBody>
          <a:bodyPr wrap="square" rtlCol="0">
            <a:spAutoFit/>
          </a:bodyPr>
          <a:lstStyle/>
          <a:p>
            <a:pPr>
              <a:lnSpc>
                <a:spcPct val="150000"/>
              </a:lnSpc>
            </a:pPr>
            <a:r>
              <a:rPr lang="zh-CN" altLang="en-US" sz="1400" dirty="0">
                <a:solidFill>
                  <a:schemeClr val="bg2"/>
                </a:solidFill>
                <a:latin typeface="+mn-ea"/>
                <a:cs typeface="+mn-ea"/>
                <a:sym typeface="+mn-lt"/>
              </a:rPr>
              <a:t>大众性是流行音乐与生俱来的最关键的特点之一，也是流行音乐的社会基础所在。</a:t>
            </a:r>
            <a:endParaRPr lang="zh-CN" altLang="en-US" sz="1400" dirty="0">
              <a:solidFill>
                <a:schemeClr val="bg2"/>
              </a:solidFill>
              <a:latin typeface="+mn-ea"/>
              <a:cs typeface="+mn-ea"/>
              <a:sym typeface="+mn-lt"/>
            </a:endParaRPr>
          </a:p>
        </p:txBody>
      </p:sp>
      <p:sp>
        <p:nvSpPr>
          <p:cNvPr id="6" name="TextBox 33"/>
          <p:cNvSpPr txBox="1"/>
          <p:nvPr/>
        </p:nvSpPr>
        <p:spPr>
          <a:xfrm>
            <a:off x="2061845" y="2818765"/>
            <a:ext cx="3878580" cy="1060450"/>
          </a:xfrm>
          <a:prstGeom prst="rect">
            <a:avLst/>
          </a:prstGeom>
          <a:noFill/>
          <a:ln>
            <a:noFill/>
          </a:ln>
        </p:spPr>
        <p:txBody>
          <a:bodyPr wrap="square" rtlCol="0">
            <a:spAutoFit/>
          </a:bodyPr>
          <a:lstStyle/>
          <a:p>
            <a:pPr>
              <a:lnSpc>
                <a:spcPct val="150000"/>
              </a:lnSpc>
            </a:pPr>
            <a:r>
              <a:rPr lang="zh-CN" altLang="en-US" sz="1400" dirty="0">
                <a:solidFill>
                  <a:schemeClr val="accent1">
                    <a:lumMod val="75000"/>
                    <a:lumOff val="25000"/>
                  </a:schemeClr>
                </a:solidFill>
                <a:latin typeface="+mn-ea"/>
                <a:cs typeface="+mn-ea"/>
                <a:sym typeface="+mn-lt"/>
              </a:rPr>
              <a:t>流行音乐适应时代发展的步伐，与最时尚、最流行的物质紧密相连，“时尚性”可以说是流行音乐具有的一个独特的美学特色。</a:t>
            </a:r>
            <a:endParaRPr lang="zh-CN" altLang="en-US" sz="1400" dirty="0">
              <a:solidFill>
                <a:schemeClr val="accent1">
                  <a:lumMod val="75000"/>
                  <a:lumOff val="25000"/>
                </a:schemeClr>
              </a:solidFill>
              <a:latin typeface="+mn-ea"/>
              <a:cs typeface="+mn-ea"/>
              <a:sym typeface="+mn-lt"/>
            </a:endParaRPr>
          </a:p>
        </p:txBody>
      </p:sp>
      <p:sp>
        <p:nvSpPr>
          <p:cNvPr id="11" name="文本框 10"/>
          <p:cNvSpPr txBox="1"/>
          <p:nvPr/>
        </p:nvSpPr>
        <p:spPr>
          <a:xfrm>
            <a:off x="378823" y="3955336"/>
            <a:ext cx="1515291" cy="307777"/>
          </a:xfrm>
          <a:prstGeom prst="rect">
            <a:avLst/>
          </a:prstGeom>
          <a:solidFill>
            <a:schemeClr val="accent2"/>
          </a:solidFill>
        </p:spPr>
        <p:txBody>
          <a:bodyPr wrap="squar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pPr algn="ctr"/>
            <a:r>
              <a:rPr lang="zh-CN" altLang="en-US" sz="1400" spc="0" dirty="0">
                <a:solidFill>
                  <a:schemeClr val="bg1"/>
                </a:solidFill>
                <a:latin typeface="+mn-ea"/>
                <a:ea typeface="+mn-ea"/>
                <a:cs typeface="+mn-ea"/>
                <a:sym typeface="+mn-lt"/>
              </a:rPr>
              <a:t>（四）娱乐性</a:t>
            </a:r>
            <a:endParaRPr lang="zh-CN" altLang="en-US" sz="1400" spc="0" dirty="0">
              <a:solidFill>
                <a:schemeClr val="bg1"/>
              </a:solidFill>
              <a:latin typeface="+mn-ea"/>
              <a:ea typeface="+mn-ea"/>
              <a:cs typeface="+mn-ea"/>
              <a:sym typeface="+mn-lt"/>
            </a:endParaRPr>
          </a:p>
        </p:txBody>
      </p:sp>
      <p:sp>
        <p:nvSpPr>
          <p:cNvPr id="12" name="TextBox 33"/>
          <p:cNvSpPr txBox="1"/>
          <p:nvPr/>
        </p:nvSpPr>
        <p:spPr>
          <a:xfrm>
            <a:off x="2135778" y="3897097"/>
            <a:ext cx="6662374" cy="1060450"/>
          </a:xfrm>
          <a:prstGeom prst="rect">
            <a:avLst/>
          </a:prstGeom>
          <a:solidFill>
            <a:srgbClr val="D69768"/>
          </a:solidFill>
          <a:ln>
            <a:noFill/>
          </a:ln>
        </p:spPr>
        <p:txBody>
          <a:bodyPr wrap="square" rtlCol="0">
            <a:spAutoFit/>
          </a:bodyPr>
          <a:lstStyle/>
          <a:p>
            <a:pPr>
              <a:lnSpc>
                <a:spcPct val="150000"/>
              </a:lnSpc>
            </a:pPr>
            <a:r>
              <a:rPr lang="zh-CN" altLang="en-US" sz="1400" dirty="0">
                <a:solidFill>
                  <a:schemeClr val="bg2"/>
                </a:solidFill>
                <a:latin typeface="+mn-ea"/>
                <a:cs typeface="+mn-ea"/>
                <a:sym typeface="+mn-lt"/>
              </a:rPr>
              <a:t>流行音乐在大众文化中扮演了越来越重要的角色，尤其是一些歌舞厅、</a:t>
            </a:r>
            <a:r>
              <a:rPr lang="en-US" altLang="zh-CN" sz="1400" dirty="0">
                <a:solidFill>
                  <a:schemeClr val="bg2"/>
                </a:solidFill>
                <a:latin typeface="+mn-ea"/>
                <a:cs typeface="+mn-ea"/>
                <a:sym typeface="+mn-lt"/>
              </a:rPr>
              <a:t>KTV </a:t>
            </a:r>
            <a:r>
              <a:rPr lang="zh-CN" altLang="en-US" sz="1400" dirty="0">
                <a:solidFill>
                  <a:schemeClr val="bg2"/>
                </a:solidFill>
                <a:latin typeface="+mn-ea"/>
                <a:cs typeface="+mn-ea"/>
                <a:sym typeface="+mn-lt"/>
              </a:rPr>
              <a:t>的兴起使得流行音乐越发成为大众的娱乐方式。通俗音乐更为注重和强调自身的娱乐，消遣性和娱乐性是通俗音乐的重要特征与功能。</a:t>
            </a:r>
            <a:endParaRPr lang="zh-CN" altLang="en-US" sz="1400" dirty="0">
              <a:solidFill>
                <a:schemeClr val="bg2"/>
              </a:solidFill>
              <a:latin typeface="+mn-ea"/>
              <a:cs typeface="+mn-ea"/>
              <a:sym typeface="+mn-lt"/>
            </a:endParaRPr>
          </a:p>
        </p:txBody>
      </p:sp>
      <p:pic>
        <p:nvPicPr>
          <p:cNvPr id="13" name="图片 1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989319" y="971550"/>
            <a:ext cx="2697481" cy="25908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up)">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up)">
                                      <p:cBhvr>
                                        <p:cTn id="29" dur="500"/>
                                        <p:tgtEl>
                                          <p:spTgt spid="3"/>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up)">
                                      <p:cBhvr>
                                        <p:cTn id="34" dur="500"/>
                                        <p:tgtEl>
                                          <p:spTgt spid="6"/>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fltVal val="0"/>
                                          </p:val>
                                        </p:tav>
                                        <p:tav tm="100000">
                                          <p:val>
                                            <p:strVal val="#ppt_w"/>
                                          </p:val>
                                        </p:tav>
                                      </p:tavLst>
                                    </p:anim>
                                    <p:anim calcmode="lin" valueType="num">
                                      <p:cBhvr>
                                        <p:cTn id="40" dur="500" fill="hold"/>
                                        <p:tgtEl>
                                          <p:spTgt spid="11"/>
                                        </p:tgtEl>
                                        <p:attrNameLst>
                                          <p:attrName>ppt_h</p:attrName>
                                        </p:attrNameLst>
                                      </p:cBhvr>
                                      <p:tavLst>
                                        <p:tav tm="0">
                                          <p:val>
                                            <p:fltVal val="0"/>
                                          </p:val>
                                        </p:tav>
                                        <p:tav tm="100000">
                                          <p:val>
                                            <p:strVal val="#ppt_h"/>
                                          </p:val>
                                        </p:tav>
                                      </p:tavLst>
                                    </p:anim>
                                    <p:animEffect transition="in" filter="fade">
                                      <p:cBhvr>
                                        <p:cTn id="41" dur="500"/>
                                        <p:tgtEl>
                                          <p:spTgt spid="11"/>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grpId="0" nodeType="click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up)">
                                      <p:cBhvr>
                                        <p:cTn id="46" dur="500"/>
                                        <p:tgtEl>
                                          <p:spTgt spid="12"/>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500" fill="hold"/>
                                        <p:tgtEl>
                                          <p:spTgt spid="13"/>
                                        </p:tgtEl>
                                        <p:attrNameLst>
                                          <p:attrName>ppt_x</p:attrName>
                                        </p:attrNameLst>
                                      </p:cBhvr>
                                      <p:tavLst>
                                        <p:tav tm="0">
                                          <p:val>
                                            <p:strVal val="#ppt_x"/>
                                          </p:val>
                                        </p:tav>
                                        <p:tav tm="100000">
                                          <p:val>
                                            <p:strVal val="#ppt_x"/>
                                          </p:val>
                                        </p:tav>
                                      </p:tavLst>
                                    </p:anim>
                                    <p:anim calcmode="lin" valueType="num">
                                      <p:cBhvr additive="base">
                                        <p:cTn id="5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3" grpId="0" animBg="1"/>
      <p:bldP spid="6" grpId="0"/>
      <p:bldP spid="11" grpId="0" animBg="1"/>
      <p:bldP spid="12"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384188" y="2805640"/>
            <a:ext cx="7921612" cy="1689476"/>
            <a:chOff x="914400" y="1333146"/>
            <a:chExt cx="6964447" cy="1689476"/>
          </a:xfrm>
        </p:grpSpPr>
        <p:sp>
          <p:nvSpPr>
            <p:cNvPr id="30" name="矩形 29"/>
            <p:cNvSpPr/>
            <p:nvPr/>
          </p:nvSpPr>
          <p:spPr>
            <a:xfrm>
              <a:off x="914400" y="1352551"/>
              <a:ext cx="1447800" cy="817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25"/>
            <p:cNvSpPr txBox="1"/>
            <p:nvPr/>
          </p:nvSpPr>
          <p:spPr>
            <a:xfrm>
              <a:off x="1066800" y="1592018"/>
              <a:ext cx="1143000" cy="338554"/>
            </a:xfrm>
            <a:prstGeom prst="rect">
              <a:avLst/>
            </a:prstGeom>
            <a:noFill/>
          </p:spPr>
          <p:txBody>
            <a:bodyPr wrap="square" rtlCol="0">
              <a:spAutoFit/>
            </a:bodyPr>
            <a:lstStyle/>
            <a:p>
              <a:pPr algn="ctr"/>
              <a:r>
                <a:rPr lang="zh-CN" altLang="en-US" sz="1600" dirty="0">
                  <a:solidFill>
                    <a:schemeClr val="bg1"/>
                  </a:solidFill>
                  <a:latin typeface="+mj-ea"/>
                  <a:ea typeface="+mj-ea"/>
                  <a:cs typeface="+mn-ea"/>
                  <a:sym typeface="+mn-lt"/>
                </a:rPr>
                <a:t>乡村音乐</a:t>
              </a:r>
              <a:endParaRPr lang="zh-CN" altLang="en-US" sz="1600" dirty="0">
                <a:solidFill>
                  <a:schemeClr val="bg1"/>
                </a:solidFill>
                <a:latin typeface="+mj-ea"/>
                <a:ea typeface="+mj-ea"/>
                <a:cs typeface="+mn-ea"/>
                <a:sym typeface="+mn-lt"/>
              </a:endParaRPr>
            </a:p>
          </p:txBody>
        </p:sp>
        <p:sp>
          <p:nvSpPr>
            <p:cNvPr id="32" name="矩形 31"/>
            <p:cNvSpPr/>
            <p:nvPr/>
          </p:nvSpPr>
          <p:spPr>
            <a:xfrm>
              <a:off x="2514600" y="1352549"/>
              <a:ext cx="5364247" cy="1670073"/>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3"/>
            <p:cNvSpPr txBox="1"/>
            <p:nvPr/>
          </p:nvSpPr>
          <p:spPr>
            <a:xfrm>
              <a:off x="2529723" y="1333146"/>
              <a:ext cx="5334000" cy="1670073"/>
            </a:xfrm>
            <a:prstGeom prst="rect">
              <a:avLst/>
            </a:prstGeom>
            <a:noFill/>
            <a:ln>
              <a:noFill/>
            </a:ln>
          </p:spPr>
          <p:txBody>
            <a:bodyPr wrap="square" rtlCol="0">
              <a:spAutoFit/>
            </a:bodyPr>
            <a:lstStyle/>
            <a:p>
              <a:pPr>
                <a:lnSpc>
                  <a:spcPct val="150000"/>
                </a:lnSpc>
              </a:pPr>
              <a:r>
                <a:rPr lang="zh-CN" altLang="en-US" sz="1400" dirty="0">
                  <a:solidFill>
                    <a:schemeClr val="tx1">
                      <a:lumMod val="85000"/>
                      <a:lumOff val="15000"/>
                    </a:schemeClr>
                  </a:solidFill>
                  <a:latin typeface="+mn-ea"/>
                  <a:cs typeface="+mn-ea"/>
                  <a:sym typeface="+mn-lt"/>
                </a:rPr>
                <a:t>乡村音乐（</a:t>
              </a:r>
              <a:r>
                <a:rPr lang="en-US" altLang="zh-CN" sz="1400" dirty="0">
                  <a:solidFill>
                    <a:schemeClr val="tx1">
                      <a:lumMod val="85000"/>
                      <a:lumOff val="15000"/>
                    </a:schemeClr>
                  </a:solidFill>
                  <a:latin typeface="+mn-ea"/>
                  <a:cs typeface="+mn-ea"/>
                  <a:sym typeface="+mn-lt"/>
                </a:rPr>
                <a:t>Country Music</a:t>
              </a:r>
              <a:r>
                <a:rPr lang="zh-CN" altLang="en-US" sz="1400" dirty="0">
                  <a:solidFill>
                    <a:schemeClr val="tx1">
                      <a:lumMod val="85000"/>
                      <a:lumOff val="15000"/>
                    </a:schemeClr>
                  </a:solidFill>
                  <a:latin typeface="+mn-ea"/>
                  <a:cs typeface="+mn-ea"/>
                  <a:sym typeface="+mn-lt"/>
                </a:rPr>
                <a:t>）出现于 </a:t>
              </a:r>
              <a:r>
                <a:rPr lang="en-US" altLang="zh-CN" sz="1400" dirty="0">
                  <a:solidFill>
                    <a:schemeClr val="tx1">
                      <a:lumMod val="85000"/>
                      <a:lumOff val="15000"/>
                    </a:schemeClr>
                  </a:solidFill>
                  <a:latin typeface="+mn-ea"/>
                  <a:cs typeface="+mn-ea"/>
                  <a:sym typeface="+mn-lt"/>
                </a:rPr>
                <a:t>20 </a:t>
              </a:r>
              <a:r>
                <a:rPr lang="zh-CN" altLang="en-US" sz="1400" dirty="0">
                  <a:solidFill>
                    <a:schemeClr val="tx1">
                      <a:lumMod val="85000"/>
                      <a:lumOff val="15000"/>
                    </a:schemeClr>
                  </a:solidFill>
                  <a:latin typeface="+mn-ea"/>
                  <a:cs typeface="+mn-ea"/>
                  <a:sym typeface="+mn-lt"/>
                </a:rPr>
                <a:t>世纪初的美国南部乡村，它来源于英国的传统民谣、舞曲和器乐曲。早期乡村音乐著名的歌星和演唱组有吉米</a:t>
              </a:r>
              <a:r>
                <a:rPr lang="en-US" altLang="zh-CN" sz="1400" dirty="0">
                  <a:solidFill>
                    <a:schemeClr val="tx1">
                      <a:lumMod val="85000"/>
                      <a:lumOff val="15000"/>
                    </a:schemeClr>
                  </a:solidFill>
                  <a:latin typeface="+mn-ea"/>
                  <a:cs typeface="+mn-ea"/>
                  <a:sym typeface="+mn-lt"/>
                </a:rPr>
                <a:t>·</a:t>
              </a:r>
              <a:r>
                <a:rPr lang="zh-CN" altLang="en-US" sz="1400" dirty="0">
                  <a:solidFill>
                    <a:schemeClr val="tx1">
                      <a:lumMod val="85000"/>
                      <a:lumOff val="15000"/>
                    </a:schemeClr>
                  </a:solidFill>
                  <a:latin typeface="+mn-ea"/>
                  <a:cs typeface="+mn-ea"/>
                  <a:sym typeface="+mn-lt"/>
                </a:rPr>
                <a:t>罗杰斯和“卡特家族”演唱组等。吉米</a:t>
              </a:r>
              <a:r>
                <a:rPr lang="en-US" altLang="zh-CN" sz="1400" dirty="0">
                  <a:solidFill>
                    <a:schemeClr val="tx1">
                      <a:lumMod val="85000"/>
                      <a:lumOff val="15000"/>
                    </a:schemeClr>
                  </a:solidFill>
                  <a:latin typeface="+mn-ea"/>
                  <a:cs typeface="+mn-ea"/>
                  <a:sym typeface="+mn-lt"/>
                </a:rPr>
                <a:t>·</a:t>
              </a:r>
              <a:r>
                <a:rPr lang="zh-CN" altLang="en-US" sz="1400" dirty="0">
                  <a:solidFill>
                    <a:schemeClr val="tx1">
                      <a:lumMod val="85000"/>
                      <a:lumOff val="15000"/>
                    </a:schemeClr>
                  </a:solidFill>
                  <a:latin typeface="+mn-ea"/>
                  <a:cs typeface="+mn-ea"/>
                  <a:sym typeface="+mn-lt"/>
                </a:rPr>
                <a:t>罗杰斯融合布鲁斯、白人山区歌谣及民谣等多种音乐风格，被认为是乡村音乐的开创者，并冠以“乡村音乐之王”的称号。</a:t>
              </a:r>
              <a:endParaRPr lang="zh-CN" altLang="en-US" sz="1400" dirty="0">
                <a:solidFill>
                  <a:schemeClr val="tx1">
                    <a:lumMod val="85000"/>
                    <a:lumOff val="15000"/>
                  </a:schemeClr>
                </a:solidFill>
                <a:latin typeface="+mn-ea"/>
                <a:cs typeface="+mn-ea"/>
                <a:sym typeface="+mn-lt"/>
              </a:endParaRPr>
            </a:p>
          </p:txBody>
        </p:sp>
      </p:grpSp>
      <p:grpSp>
        <p:nvGrpSpPr>
          <p:cNvPr id="14" name="组合 13"/>
          <p:cNvGrpSpPr/>
          <p:nvPr/>
        </p:nvGrpSpPr>
        <p:grpSpPr>
          <a:xfrm>
            <a:off x="384188" y="971550"/>
            <a:ext cx="7921612" cy="1492456"/>
            <a:chOff x="386698" y="622091"/>
            <a:chExt cx="7385702" cy="1492456"/>
          </a:xfrm>
        </p:grpSpPr>
        <p:sp>
          <p:nvSpPr>
            <p:cNvPr id="15" name="矩形 14"/>
            <p:cNvSpPr/>
            <p:nvPr/>
          </p:nvSpPr>
          <p:spPr>
            <a:xfrm>
              <a:off x="386698" y="959844"/>
              <a:ext cx="1447800" cy="817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25"/>
            <p:cNvSpPr txBox="1"/>
            <p:nvPr/>
          </p:nvSpPr>
          <p:spPr>
            <a:xfrm>
              <a:off x="562771" y="1126267"/>
              <a:ext cx="1143001" cy="338554"/>
            </a:xfrm>
            <a:prstGeom prst="rect">
              <a:avLst/>
            </a:prstGeom>
            <a:noFill/>
          </p:spPr>
          <p:txBody>
            <a:bodyPr wrap="square" rtlCol="0">
              <a:spAutoFit/>
            </a:bodyPr>
            <a:lstStyle/>
            <a:p>
              <a:pPr algn="ctr"/>
              <a:r>
                <a:rPr lang="zh-CN" altLang="en-US" sz="1600" dirty="0">
                  <a:solidFill>
                    <a:schemeClr val="bg1"/>
                  </a:solidFill>
                  <a:latin typeface="+mj-ea"/>
                  <a:ea typeface="+mj-ea"/>
                  <a:cs typeface="+mn-ea"/>
                  <a:sym typeface="+mn-lt"/>
                </a:rPr>
                <a:t>爵士乐</a:t>
              </a:r>
              <a:endParaRPr lang="zh-CN" altLang="en-US" sz="1600" dirty="0">
                <a:solidFill>
                  <a:schemeClr val="bg1"/>
                </a:solidFill>
                <a:latin typeface="+mj-ea"/>
                <a:ea typeface="+mj-ea"/>
                <a:cs typeface="+mn-ea"/>
                <a:sym typeface="+mn-lt"/>
              </a:endParaRPr>
            </a:p>
          </p:txBody>
        </p:sp>
        <p:sp>
          <p:nvSpPr>
            <p:cNvPr id="17" name="矩形 16"/>
            <p:cNvSpPr/>
            <p:nvPr/>
          </p:nvSpPr>
          <p:spPr>
            <a:xfrm>
              <a:off x="2057400" y="622632"/>
              <a:ext cx="5715000" cy="149191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33"/>
            <p:cNvSpPr txBox="1"/>
            <p:nvPr/>
          </p:nvSpPr>
          <p:spPr>
            <a:xfrm>
              <a:off x="2057399" y="622091"/>
              <a:ext cx="5714999" cy="1346907"/>
            </a:xfrm>
            <a:prstGeom prst="rect">
              <a:avLst/>
            </a:prstGeom>
            <a:noFill/>
            <a:ln>
              <a:noFill/>
            </a:ln>
          </p:spPr>
          <p:txBody>
            <a:bodyPr wrap="square" rtlCol="0">
              <a:spAutoFit/>
            </a:bodyPr>
            <a:lstStyle/>
            <a:p>
              <a:pPr>
                <a:lnSpc>
                  <a:spcPct val="150000"/>
                </a:lnSpc>
              </a:pPr>
              <a:r>
                <a:rPr lang="zh-CN" altLang="en-US" sz="1400" dirty="0">
                  <a:solidFill>
                    <a:schemeClr val="tx1">
                      <a:lumMod val="85000"/>
                      <a:lumOff val="15000"/>
                    </a:schemeClr>
                  </a:solidFill>
                  <a:latin typeface="+mn-ea"/>
                  <a:cs typeface="+mn-ea"/>
                  <a:sym typeface="+mn-lt"/>
                </a:rPr>
                <a:t>爵士乐（</a:t>
              </a:r>
              <a:r>
                <a:rPr lang="en-US" altLang="zh-CN" sz="1400" dirty="0">
                  <a:solidFill>
                    <a:schemeClr val="tx1">
                      <a:lumMod val="85000"/>
                      <a:lumOff val="15000"/>
                    </a:schemeClr>
                  </a:solidFill>
                  <a:latin typeface="+mn-ea"/>
                  <a:cs typeface="+mn-ea"/>
                  <a:sym typeface="+mn-lt"/>
                </a:rPr>
                <a:t>Jazz</a:t>
              </a:r>
              <a:r>
                <a:rPr lang="zh-CN" altLang="en-US" sz="1400" dirty="0">
                  <a:solidFill>
                    <a:schemeClr val="tx1">
                      <a:lumMod val="85000"/>
                      <a:lumOff val="15000"/>
                    </a:schemeClr>
                  </a:solidFill>
                  <a:latin typeface="+mn-ea"/>
                  <a:cs typeface="+mn-ea"/>
                  <a:sym typeface="+mn-lt"/>
                </a:rPr>
                <a:t>）是 </a:t>
              </a:r>
              <a:r>
                <a:rPr lang="en-US" altLang="zh-CN" sz="1400" dirty="0">
                  <a:solidFill>
                    <a:schemeClr val="tx1">
                      <a:lumMod val="85000"/>
                      <a:lumOff val="15000"/>
                    </a:schemeClr>
                  </a:solidFill>
                  <a:latin typeface="+mn-ea"/>
                  <a:cs typeface="+mn-ea"/>
                  <a:sym typeface="+mn-lt"/>
                </a:rPr>
                <a:t>19 </a:t>
              </a:r>
              <a:r>
                <a:rPr lang="zh-CN" altLang="en-US" sz="1400" dirty="0">
                  <a:solidFill>
                    <a:schemeClr val="tx1">
                      <a:lumMod val="85000"/>
                      <a:lumOff val="15000"/>
                    </a:schemeClr>
                  </a:solidFill>
                  <a:latin typeface="+mn-ea"/>
                  <a:cs typeface="+mn-ea"/>
                  <a:sym typeface="+mn-lt"/>
                </a:rPr>
                <a:t>世纪末 </a:t>
              </a:r>
              <a:r>
                <a:rPr lang="en-US" altLang="zh-CN" sz="1400" dirty="0">
                  <a:solidFill>
                    <a:schemeClr val="tx1">
                      <a:lumMod val="85000"/>
                      <a:lumOff val="15000"/>
                    </a:schemeClr>
                  </a:solidFill>
                  <a:latin typeface="+mn-ea"/>
                  <a:cs typeface="+mn-ea"/>
                  <a:sym typeface="+mn-lt"/>
                </a:rPr>
                <a:t>20 </a:t>
              </a:r>
              <a:r>
                <a:rPr lang="zh-CN" altLang="en-US" sz="1400" dirty="0">
                  <a:solidFill>
                    <a:schemeClr val="tx1">
                      <a:lumMod val="85000"/>
                      <a:lumOff val="15000"/>
                    </a:schemeClr>
                  </a:solidFill>
                  <a:latin typeface="+mn-ea"/>
                  <a:cs typeface="+mn-ea"/>
                  <a:sym typeface="+mn-lt"/>
                </a:rPr>
                <a:t>世纪初从美国新奥尔良发展起来的，是美国最具代表性的一种音乐。芝加哥时期最有代表性的爵士乐音乐家是路易斯</a:t>
              </a:r>
              <a:r>
                <a:rPr lang="en-US" altLang="zh-CN" sz="1400" dirty="0">
                  <a:solidFill>
                    <a:schemeClr val="tx1">
                      <a:lumMod val="85000"/>
                      <a:lumOff val="15000"/>
                    </a:schemeClr>
                  </a:solidFill>
                  <a:latin typeface="+mn-ea"/>
                  <a:cs typeface="+mn-ea"/>
                  <a:sym typeface="+mn-lt"/>
                </a:rPr>
                <a:t>·</a:t>
              </a:r>
              <a:r>
                <a:rPr lang="zh-CN" altLang="en-US" sz="1400" dirty="0">
                  <a:solidFill>
                    <a:schemeClr val="tx1">
                      <a:lumMod val="85000"/>
                      <a:lumOff val="15000"/>
                    </a:schemeClr>
                  </a:solidFill>
                  <a:latin typeface="+mn-ea"/>
                  <a:cs typeface="+mn-ea"/>
                  <a:sym typeface="+mn-lt"/>
                </a:rPr>
                <a:t>阿姆斯特朗。他凭借娴熟的短号和小号演奏技巧、沙哑却韵味十足的歌喉、幽默的表演风格，总能立于不败之地。</a:t>
              </a:r>
              <a:endParaRPr lang="zh-CN" altLang="en-US" sz="1400" dirty="0">
                <a:solidFill>
                  <a:schemeClr val="tx1">
                    <a:lumMod val="85000"/>
                    <a:lumOff val="15000"/>
                  </a:schemeClr>
                </a:solidFill>
                <a:latin typeface="+mn-ea"/>
                <a:cs typeface="+mn-ea"/>
                <a:sym typeface="+mn-lt"/>
              </a:endParaRPr>
            </a:p>
          </p:txBody>
        </p:sp>
      </p:grpSp>
      <p:sp>
        <p:nvSpPr>
          <p:cNvPr id="2" name="矩形 1"/>
          <p:cNvSpPr/>
          <p:nvPr/>
        </p:nvSpPr>
        <p:spPr>
          <a:xfrm>
            <a:off x="457199" y="438150"/>
            <a:ext cx="2341655" cy="30777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三、西方流行音乐</a:t>
            </a:r>
            <a:endParaRPr lang="zh-CN" altLang="en-US" b="1" dirty="0"/>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left)">
                                      <p:cBhvr>
                                        <p:cTn id="1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914400" y="1177167"/>
            <a:ext cx="7239000" cy="1199787"/>
            <a:chOff x="914400" y="1332939"/>
            <a:chExt cx="7239000" cy="1023742"/>
          </a:xfrm>
        </p:grpSpPr>
        <p:sp>
          <p:nvSpPr>
            <p:cNvPr id="9" name="矩形 8"/>
            <p:cNvSpPr/>
            <p:nvPr/>
          </p:nvSpPr>
          <p:spPr>
            <a:xfrm>
              <a:off x="914400" y="1352551"/>
              <a:ext cx="1447800" cy="817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5"/>
            <p:cNvSpPr txBox="1"/>
            <p:nvPr/>
          </p:nvSpPr>
          <p:spPr>
            <a:xfrm>
              <a:off x="1058091" y="1581133"/>
              <a:ext cx="1143000" cy="338554"/>
            </a:xfrm>
            <a:prstGeom prst="rect">
              <a:avLst/>
            </a:prstGeom>
            <a:noFill/>
          </p:spPr>
          <p:txBody>
            <a:bodyPr wrap="square" rtlCol="0">
              <a:spAutoFit/>
            </a:bodyPr>
            <a:lstStyle/>
            <a:p>
              <a:pPr algn="ctr"/>
              <a:r>
                <a:rPr lang="zh-CN" altLang="en-US" sz="1600" dirty="0">
                  <a:solidFill>
                    <a:schemeClr val="bg1"/>
                  </a:solidFill>
                  <a:latin typeface="+mj-ea"/>
                  <a:ea typeface="+mj-ea"/>
                  <a:cs typeface="+mn-ea"/>
                  <a:sym typeface="+mn-lt"/>
                </a:rPr>
                <a:t> 摇滚乐</a:t>
              </a:r>
              <a:endParaRPr lang="zh-CN" altLang="en-US" sz="1600" dirty="0">
                <a:solidFill>
                  <a:schemeClr val="bg1"/>
                </a:solidFill>
                <a:latin typeface="+mj-ea"/>
                <a:ea typeface="+mj-ea"/>
                <a:cs typeface="+mn-ea"/>
                <a:sym typeface="+mn-lt"/>
              </a:endParaRPr>
            </a:p>
          </p:txBody>
        </p:sp>
        <p:sp>
          <p:nvSpPr>
            <p:cNvPr id="11" name="矩形 10"/>
            <p:cNvSpPr/>
            <p:nvPr/>
          </p:nvSpPr>
          <p:spPr>
            <a:xfrm>
              <a:off x="2438400" y="1352550"/>
              <a:ext cx="5715000" cy="81749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33"/>
            <p:cNvSpPr txBox="1"/>
            <p:nvPr/>
          </p:nvSpPr>
          <p:spPr>
            <a:xfrm>
              <a:off x="2438400" y="1332939"/>
              <a:ext cx="5647509" cy="1023742"/>
            </a:xfrm>
            <a:prstGeom prst="rect">
              <a:avLst/>
            </a:prstGeom>
            <a:noFill/>
            <a:ln>
              <a:noFill/>
            </a:ln>
          </p:spPr>
          <p:txBody>
            <a:bodyPr wrap="square" rtlCol="0">
              <a:spAutoFit/>
            </a:bodyPr>
            <a:lstStyle/>
            <a:p>
              <a:pPr>
                <a:lnSpc>
                  <a:spcPct val="150000"/>
                </a:lnSpc>
              </a:pPr>
              <a:r>
                <a:rPr lang="en-US" altLang="zh-CN" sz="1400" dirty="0">
                  <a:solidFill>
                    <a:schemeClr val="tx1">
                      <a:lumMod val="85000"/>
                      <a:lumOff val="15000"/>
                    </a:schemeClr>
                  </a:solidFill>
                  <a:latin typeface="+mn-ea"/>
                  <a:cs typeface="+mn-ea"/>
                  <a:sym typeface="+mn-lt"/>
                </a:rPr>
                <a:t>20 </a:t>
              </a:r>
              <a:r>
                <a:rPr lang="zh-CN" altLang="en-US" sz="1400" dirty="0">
                  <a:solidFill>
                    <a:schemeClr val="tx1">
                      <a:lumMod val="85000"/>
                      <a:lumOff val="15000"/>
                    </a:schemeClr>
                  </a:solidFill>
                  <a:latin typeface="+mn-ea"/>
                  <a:cs typeface="+mn-ea"/>
                  <a:sym typeface="+mn-lt"/>
                </a:rPr>
                <a:t>世纪 </a:t>
              </a:r>
              <a:r>
                <a:rPr lang="en-US" altLang="zh-CN" sz="1400" dirty="0">
                  <a:solidFill>
                    <a:schemeClr val="tx1">
                      <a:lumMod val="85000"/>
                      <a:lumOff val="15000"/>
                    </a:schemeClr>
                  </a:solidFill>
                  <a:latin typeface="+mn-ea"/>
                  <a:cs typeface="+mn-ea"/>
                  <a:sym typeface="+mn-lt"/>
                </a:rPr>
                <a:t>50 </a:t>
              </a:r>
              <a:r>
                <a:rPr lang="zh-CN" altLang="en-US" sz="1400" dirty="0">
                  <a:solidFill>
                    <a:schemeClr val="tx1">
                      <a:lumMod val="85000"/>
                      <a:lumOff val="15000"/>
                    </a:schemeClr>
                  </a:solidFill>
                  <a:latin typeface="+mn-ea"/>
                  <a:cs typeface="+mn-ea"/>
                  <a:sym typeface="+mn-lt"/>
                </a:rPr>
                <a:t>年代一些中产阶级的后代为了追求和爱好，渴望听到体现自己所思所想的音乐，于是一种以“节奏布鲁斯”音乐为基础，融合了乡村音乐和“叮呯巷音乐”的全新音乐应运而生，这就是摇滚乐。</a:t>
              </a:r>
              <a:endParaRPr lang="zh-CN" altLang="en-US" sz="1400" dirty="0">
                <a:solidFill>
                  <a:schemeClr val="tx1">
                    <a:lumMod val="85000"/>
                    <a:lumOff val="15000"/>
                  </a:schemeClr>
                </a:solidFill>
                <a:latin typeface="+mn-ea"/>
                <a:cs typeface="+mn-ea"/>
                <a:sym typeface="+mn-lt"/>
              </a:endParaRPr>
            </a:p>
          </p:txBody>
        </p:sp>
      </p:grpSp>
      <p:grpSp>
        <p:nvGrpSpPr>
          <p:cNvPr id="13" name="组合 12"/>
          <p:cNvGrpSpPr/>
          <p:nvPr/>
        </p:nvGrpSpPr>
        <p:grpSpPr>
          <a:xfrm>
            <a:off x="914400" y="2507669"/>
            <a:ext cx="7239000" cy="817491"/>
            <a:chOff x="914400" y="1352550"/>
            <a:chExt cx="7239000" cy="817491"/>
          </a:xfrm>
        </p:grpSpPr>
        <p:sp>
          <p:nvSpPr>
            <p:cNvPr id="14" name="矩形 13"/>
            <p:cNvSpPr/>
            <p:nvPr/>
          </p:nvSpPr>
          <p:spPr>
            <a:xfrm>
              <a:off x="914400" y="1352551"/>
              <a:ext cx="1447800" cy="817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25"/>
            <p:cNvSpPr txBox="1"/>
            <p:nvPr/>
          </p:nvSpPr>
          <p:spPr>
            <a:xfrm>
              <a:off x="1066800" y="1581133"/>
              <a:ext cx="1143000" cy="338554"/>
            </a:xfrm>
            <a:prstGeom prst="rect">
              <a:avLst/>
            </a:prstGeom>
            <a:noFill/>
          </p:spPr>
          <p:txBody>
            <a:bodyPr wrap="square" rtlCol="0">
              <a:spAutoFit/>
            </a:bodyPr>
            <a:lstStyle/>
            <a:p>
              <a:pPr algn="ctr"/>
              <a:r>
                <a:rPr lang="zh-CN" altLang="en-US" sz="1600" dirty="0">
                  <a:solidFill>
                    <a:schemeClr val="bg1"/>
                  </a:solidFill>
                  <a:latin typeface="+mj-ea"/>
                  <a:ea typeface="+mj-ea"/>
                  <a:cs typeface="+mn-ea"/>
                  <a:sym typeface="+mn-lt"/>
                </a:rPr>
                <a:t>轻音乐</a:t>
              </a:r>
              <a:endParaRPr lang="zh-CN" altLang="en-US" sz="1600" dirty="0">
                <a:solidFill>
                  <a:schemeClr val="bg1"/>
                </a:solidFill>
                <a:latin typeface="+mj-ea"/>
                <a:ea typeface="+mj-ea"/>
                <a:cs typeface="+mn-ea"/>
                <a:sym typeface="+mn-lt"/>
              </a:endParaRPr>
            </a:p>
          </p:txBody>
        </p:sp>
        <p:sp>
          <p:nvSpPr>
            <p:cNvPr id="16" name="矩形 15"/>
            <p:cNvSpPr/>
            <p:nvPr/>
          </p:nvSpPr>
          <p:spPr>
            <a:xfrm>
              <a:off x="2438400" y="1352550"/>
              <a:ext cx="5715000" cy="81749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33"/>
            <p:cNvSpPr txBox="1"/>
            <p:nvPr/>
          </p:nvSpPr>
          <p:spPr>
            <a:xfrm>
              <a:off x="2514600" y="1400058"/>
              <a:ext cx="5334000" cy="700705"/>
            </a:xfrm>
            <a:prstGeom prst="rect">
              <a:avLst/>
            </a:prstGeom>
            <a:noFill/>
            <a:ln>
              <a:noFill/>
            </a:ln>
          </p:spPr>
          <p:txBody>
            <a:bodyPr wrap="square" rtlCol="0">
              <a:spAutoFit/>
            </a:bodyPr>
            <a:lstStyle/>
            <a:p>
              <a:pPr>
                <a:lnSpc>
                  <a:spcPct val="150000"/>
                </a:lnSpc>
              </a:pPr>
              <a:r>
                <a:rPr lang="zh-CN" altLang="en-US" sz="1400" dirty="0">
                  <a:solidFill>
                    <a:schemeClr val="tx1">
                      <a:lumMod val="85000"/>
                      <a:lumOff val="15000"/>
                    </a:schemeClr>
                  </a:solidFill>
                  <a:latin typeface="+mn-ea"/>
                  <a:cs typeface="+mn-ea"/>
                  <a:sym typeface="+mn-lt"/>
                </a:rPr>
                <a:t>轻音乐是相对内容庄严的严肃音乐而言的，泛指一切供人们娱乐消遣的音乐。</a:t>
              </a:r>
              <a:endParaRPr lang="zh-CN" altLang="en-US" sz="1400" dirty="0">
                <a:solidFill>
                  <a:schemeClr val="tx1">
                    <a:lumMod val="85000"/>
                    <a:lumOff val="15000"/>
                  </a:schemeClr>
                </a:solidFill>
                <a:latin typeface="+mn-ea"/>
                <a:cs typeface="+mn-ea"/>
                <a:sym typeface="+mn-lt"/>
              </a:endParaRPr>
            </a:p>
          </p:txBody>
        </p:sp>
      </p:grpSp>
      <p:grpSp>
        <p:nvGrpSpPr>
          <p:cNvPr id="18" name="组合 17"/>
          <p:cNvGrpSpPr/>
          <p:nvPr/>
        </p:nvGrpSpPr>
        <p:grpSpPr>
          <a:xfrm>
            <a:off x="914400" y="3586588"/>
            <a:ext cx="7239000" cy="1271162"/>
            <a:chOff x="914400" y="1352550"/>
            <a:chExt cx="7239000" cy="1023742"/>
          </a:xfrm>
        </p:grpSpPr>
        <p:sp>
          <p:nvSpPr>
            <p:cNvPr id="19" name="矩形 18"/>
            <p:cNvSpPr/>
            <p:nvPr/>
          </p:nvSpPr>
          <p:spPr>
            <a:xfrm>
              <a:off x="914400" y="1352551"/>
              <a:ext cx="1447800" cy="817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25"/>
            <p:cNvSpPr txBox="1"/>
            <p:nvPr/>
          </p:nvSpPr>
          <p:spPr>
            <a:xfrm>
              <a:off x="1001485" y="1624826"/>
              <a:ext cx="1295400" cy="338554"/>
            </a:xfrm>
            <a:prstGeom prst="rect">
              <a:avLst/>
            </a:prstGeom>
            <a:noFill/>
          </p:spPr>
          <p:txBody>
            <a:bodyPr wrap="square" rtlCol="0">
              <a:spAutoFit/>
            </a:bodyPr>
            <a:lstStyle/>
            <a:p>
              <a:pPr algn="ctr"/>
              <a:r>
                <a:rPr lang="zh-CN" altLang="en-US" sz="1600" dirty="0">
                  <a:solidFill>
                    <a:schemeClr val="bg1"/>
                  </a:solidFill>
                  <a:latin typeface="+mj-ea"/>
                  <a:ea typeface="+mj-ea"/>
                  <a:cs typeface="+mn-ea"/>
                  <a:sym typeface="+mn-lt"/>
                </a:rPr>
                <a:t>新世纪音乐</a:t>
              </a:r>
              <a:endParaRPr lang="zh-CN" altLang="en-US" sz="1600" dirty="0">
                <a:solidFill>
                  <a:schemeClr val="bg1"/>
                </a:solidFill>
                <a:latin typeface="+mj-ea"/>
                <a:ea typeface="+mj-ea"/>
                <a:cs typeface="+mn-ea"/>
                <a:sym typeface="+mn-lt"/>
              </a:endParaRPr>
            </a:p>
          </p:txBody>
        </p:sp>
        <p:sp>
          <p:nvSpPr>
            <p:cNvPr id="21" name="矩形 20"/>
            <p:cNvSpPr/>
            <p:nvPr/>
          </p:nvSpPr>
          <p:spPr>
            <a:xfrm>
              <a:off x="2438400" y="1352550"/>
              <a:ext cx="5715000" cy="81749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33"/>
            <p:cNvSpPr txBox="1"/>
            <p:nvPr/>
          </p:nvSpPr>
          <p:spPr>
            <a:xfrm>
              <a:off x="2514600" y="1352550"/>
              <a:ext cx="5257800" cy="1023742"/>
            </a:xfrm>
            <a:prstGeom prst="rect">
              <a:avLst/>
            </a:prstGeom>
            <a:noFill/>
            <a:ln>
              <a:noFill/>
            </a:ln>
          </p:spPr>
          <p:txBody>
            <a:bodyPr wrap="square" rtlCol="0">
              <a:spAutoFit/>
            </a:bodyPr>
            <a:lstStyle/>
            <a:p>
              <a:pPr>
                <a:lnSpc>
                  <a:spcPct val="150000"/>
                </a:lnSpc>
              </a:pPr>
              <a:r>
                <a:rPr lang="en-US" altLang="zh-CN" sz="1400" dirty="0">
                  <a:solidFill>
                    <a:schemeClr val="tx1">
                      <a:lumMod val="85000"/>
                      <a:lumOff val="15000"/>
                    </a:schemeClr>
                  </a:solidFill>
                  <a:latin typeface="+mn-ea"/>
                  <a:cs typeface="+mn-ea"/>
                  <a:sym typeface="+mn-lt"/>
                </a:rPr>
                <a:t>20 </a:t>
              </a:r>
              <a:r>
                <a:rPr lang="zh-CN" altLang="en-US" sz="1400" dirty="0">
                  <a:solidFill>
                    <a:schemeClr val="tx1">
                      <a:lumMod val="85000"/>
                      <a:lumOff val="15000"/>
                    </a:schemeClr>
                  </a:solidFill>
                  <a:latin typeface="+mn-ea"/>
                  <a:cs typeface="+mn-ea"/>
                  <a:sym typeface="+mn-lt"/>
                </a:rPr>
                <a:t>世纪 </a:t>
              </a:r>
              <a:r>
                <a:rPr lang="en-US" altLang="zh-CN" sz="1400" dirty="0">
                  <a:solidFill>
                    <a:schemeClr val="tx1">
                      <a:lumMod val="85000"/>
                      <a:lumOff val="15000"/>
                    </a:schemeClr>
                  </a:solidFill>
                  <a:latin typeface="+mn-ea"/>
                  <a:cs typeface="+mn-ea"/>
                  <a:sym typeface="+mn-lt"/>
                </a:rPr>
                <a:t>60 </a:t>
              </a:r>
              <a:r>
                <a:rPr lang="zh-CN" altLang="en-US" sz="1400" dirty="0">
                  <a:solidFill>
                    <a:schemeClr val="tx1">
                      <a:lumMod val="85000"/>
                      <a:lumOff val="15000"/>
                    </a:schemeClr>
                  </a:solidFill>
                  <a:latin typeface="+mn-ea"/>
                  <a:cs typeface="+mn-ea"/>
                  <a:sym typeface="+mn-lt"/>
                </a:rPr>
                <a:t>年代末期，人们把这种非流行非古典且具有实验性质的音乐风格取名为 </a:t>
              </a:r>
              <a:r>
                <a:rPr lang="en-US" altLang="zh-CN" sz="1400" dirty="0">
                  <a:solidFill>
                    <a:schemeClr val="tx1">
                      <a:lumMod val="85000"/>
                      <a:lumOff val="15000"/>
                    </a:schemeClr>
                  </a:solidFill>
                  <a:latin typeface="+mn-ea"/>
                  <a:cs typeface="+mn-ea"/>
                  <a:sym typeface="+mn-lt"/>
                </a:rPr>
                <a:t>New Age Music</a:t>
              </a:r>
              <a:r>
                <a:rPr lang="zh-CN" altLang="en-US" sz="1400" dirty="0">
                  <a:solidFill>
                    <a:schemeClr val="tx1">
                      <a:lumMod val="85000"/>
                      <a:lumOff val="15000"/>
                    </a:schemeClr>
                  </a:solidFill>
                  <a:latin typeface="+mn-ea"/>
                  <a:cs typeface="+mn-ea"/>
                  <a:sym typeface="+mn-lt"/>
                </a:rPr>
                <a:t>，翻译为“新世纪音乐”或“新时代音乐”。</a:t>
              </a:r>
              <a:endParaRPr lang="zh-CN" altLang="en-US" sz="1400" dirty="0">
                <a:solidFill>
                  <a:schemeClr val="tx1">
                    <a:lumMod val="85000"/>
                    <a:lumOff val="15000"/>
                  </a:schemeClr>
                </a:solidFill>
                <a:latin typeface="+mn-ea"/>
                <a:cs typeface="+mn-ea"/>
                <a:sym typeface="+mn-lt"/>
              </a:endParaRPr>
            </a:p>
          </p:txBody>
        </p:sp>
      </p:grpSp>
      <p:sp>
        <p:nvSpPr>
          <p:cNvPr id="2" name="矩形 1"/>
          <p:cNvSpPr/>
          <p:nvPr/>
        </p:nvSpPr>
        <p:spPr>
          <a:xfrm>
            <a:off x="457199" y="438150"/>
            <a:ext cx="2341655" cy="30777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二、流行音乐的特性</a:t>
            </a:r>
            <a:endParaRPr lang="zh-CN" altLang="en-US" b="1" dirty="0"/>
          </a:p>
        </p:txBody>
      </p:sp>
      <p:sp>
        <p:nvSpPr>
          <p:cNvPr id="3" name="矩形 2"/>
          <p:cNvSpPr/>
          <p:nvPr/>
        </p:nvSpPr>
        <p:spPr>
          <a:xfrm>
            <a:off x="457198" y="431644"/>
            <a:ext cx="2341655" cy="30777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三、西方流行音乐</a:t>
            </a:r>
            <a:endParaRPr lang="zh-CN" altLang="en-US" b="1" dirty="0"/>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left)">
                                      <p:cBhvr>
                                        <p:cTn id="1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33"/>
          <p:cNvSpPr txBox="1"/>
          <p:nvPr/>
        </p:nvSpPr>
        <p:spPr>
          <a:xfrm>
            <a:off x="445086" y="930957"/>
            <a:ext cx="5727114" cy="1767856"/>
          </a:xfrm>
          <a:prstGeom prst="rect">
            <a:avLst/>
          </a:prstGeom>
          <a:noFill/>
          <a:ln>
            <a:noFill/>
          </a:ln>
        </p:spPr>
        <p:txBody>
          <a:bodyPr wrap="square" rtlCol="0">
            <a:spAutoFit/>
          </a:bodyPr>
          <a:lstStyle/>
          <a:p>
            <a:pPr>
              <a:lnSpc>
                <a:spcPct val="150000"/>
              </a:lnSpc>
            </a:pPr>
            <a:r>
              <a:rPr lang="zh-CN" altLang="en-US" sz="1400" b="1" dirty="0">
                <a:solidFill>
                  <a:srgbClr val="7D4922"/>
                </a:solidFill>
                <a:latin typeface="+mn-ea"/>
                <a:cs typeface="+mn-ea"/>
                <a:sym typeface="+mn-lt"/>
              </a:rPr>
              <a:t>（一）内地流行音乐</a:t>
            </a:r>
            <a:endParaRPr lang="zh-CN" altLang="en-US" sz="1400" b="1" dirty="0">
              <a:solidFill>
                <a:srgbClr val="7D4922"/>
              </a:solidFill>
              <a:latin typeface="+mn-ea"/>
              <a:cs typeface="+mn-ea"/>
              <a:sym typeface="+mn-lt"/>
            </a:endParaRPr>
          </a:p>
          <a:p>
            <a:pPr>
              <a:lnSpc>
                <a:spcPct val="150000"/>
              </a:lnSpc>
            </a:pPr>
            <a:r>
              <a:rPr lang="en-US" altLang="zh-CN" sz="1200" dirty="0">
                <a:solidFill>
                  <a:srgbClr val="7D4922"/>
                </a:solidFill>
                <a:latin typeface="+mn-ea"/>
                <a:cs typeface="+mn-ea"/>
                <a:sym typeface="+mn-lt"/>
              </a:rPr>
              <a:t>20 </a:t>
            </a:r>
            <a:r>
              <a:rPr lang="zh-CN" altLang="en-US" sz="1200" dirty="0">
                <a:solidFill>
                  <a:srgbClr val="7D4922"/>
                </a:solidFill>
                <a:latin typeface="+mn-ea"/>
                <a:cs typeface="+mn-ea"/>
                <a:sym typeface="+mn-lt"/>
              </a:rPr>
              <a:t>世纪 </a:t>
            </a:r>
            <a:r>
              <a:rPr lang="en-US" altLang="zh-CN" sz="1200" dirty="0">
                <a:solidFill>
                  <a:srgbClr val="7D4922"/>
                </a:solidFill>
                <a:latin typeface="+mn-ea"/>
                <a:cs typeface="+mn-ea"/>
                <a:sym typeface="+mn-lt"/>
              </a:rPr>
              <a:t>20 </a:t>
            </a:r>
            <a:r>
              <a:rPr lang="zh-CN" altLang="en-US" sz="1200" dirty="0">
                <a:solidFill>
                  <a:srgbClr val="7D4922"/>
                </a:solidFill>
                <a:latin typeface="+mn-ea"/>
                <a:cs typeface="+mn-ea"/>
                <a:sym typeface="+mn-lt"/>
              </a:rPr>
              <a:t>年代，伴随着学堂乐歌的蓬勃发展和专业音乐创作的出现，我国现代意义上的流行歌曲也初见端倪，以黎锦晖为代表的音乐家成为中国流行音乐的奠基人。</a:t>
            </a:r>
            <a:r>
              <a:rPr lang="en-US" altLang="zh-CN" sz="1200" dirty="0">
                <a:solidFill>
                  <a:srgbClr val="7D4922"/>
                </a:solidFill>
                <a:latin typeface="+mn-ea"/>
                <a:cs typeface="+mn-ea"/>
                <a:sym typeface="+mn-lt"/>
              </a:rPr>
              <a:t>20 </a:t>
            </a:r>
            <a:r>
              <a:rPr lang="zh-CN" altLang="en-US" sz="1200" dirty="0">
                <a:solidFill>
                  <a:srgbClr val="7D4922"/>
                </a:solidFill>
                <a:latin typeface="+mn-ea"/>
                <a:cs typeface="+mn-ea"/>
                <a:sym typeface="+mn-lt"/>
              </a:rPr>
              <a:t>世纪三四十年代，继黎锦晖之后，活跃的流行音乐作曲家还有黎锦光、陈歌辛、姚敏、严华等人。此外，贺绿汀的</a:t>
            </a:r>
            <a:r>
              <a:rPr lang="en-US" altLang="zh-CN" sz="1200" dirty="0">
                <a:solidFill>
                  <a:srgbClr val="7D4922"/>
                </a:solidFill>
                <a:latin typeface="+mn-ea"/>
                <a:cs typeface="+mn-ea"/>
                <a:sym typeface="+mn-lt"/>
              </a:rPr>
              <a:t>《</a:t>
            </a:r>
            <a:r>
              <a:rPr lang="zh-CN" altLang="en-US" sz="1200" dirty="0">
                <a:solidFill>
                  <a:srgbClr val="7D4922"/>
                </a:solidFill>
                <a:latin typeface="+mn-ea"/>
                <a:cs typeface="+mn-ea"/>
                <a:sym typeface="+mn-lt"/>
              </a:rPr>
              <a:t>四季歌</a:t>
            </a:r>
            <a:r>
              <a:rPr lang="en-US" altLang="zh-CN" sz="1200" dirty="0">
                <a:solidFill>
                  <a:srgbClr val="7D4922"/>
                </a:solidFill>
                <a:latin typeface="+mn-ea"/>
                <a:cs typeface="+mn-ea"/>
                <a:sym typeface="+mn-lt"/>
              </a:rPr>
              <a:t>》《</a:t>
            </a:r>
            <a:r>
              <a:rPr lang="zh-CN" altLang="en-US" sz="1200" dirty="0">
                <a:solidFill>
                  <a:srgbClr val="7D4922"/>
                </a:solidFill>
                <a:latin typeface="+mn-ea"/>
                <a:cs typeface="+mn-ea"/>
                <a:sym typeface="+mn-lt"/>
              </a:rPr>
              <a:t>天涯歌女</a:t>
            </a:r>
            <a:r>
              <a:rPr lang="en-US" altLang="zh-CN" sz="1200" dirty="0">
                <a:solidFill>
                  <a:srgbClr val="7D4922"/>
                </a:solidFill>
                <a:latin typeface="+mn-ea"/>
                <a:cs typeface="+mn-ea"/>
                <a:sym typeface="+mn-lt"/>
              </a:rPr>
              <a:t>》</a:t>
            </a:r>
            <a:r>
              <a:rPr lang="zh-CN" altLang="en-US" sz="1200" dirty="0">
                <a:solidFill>
                  <a:srgbClr val="7D4922"/>
                </a:solidFill>
                <a:latin typeface="+mn-ea"/>
                <a:cs typeface="+mn-ea"/>
                <a:sym typeface="+mn-lt"/>
              </a:rPr>
              <a:t>，刘雪庵的</a:t>
            </a:r>
            <a:r>
              <a:rPr lang="en-US" altLang="zh-CN" sz="1200" dirty="0">
                <a:solidFill>
                  <a:srgbClr val="7D4922"/>
                </a:solidFill>
                <a:latin typeface="+mn-ea"/>
                <a:cs typeface="+mn-ea"/>
                <a:sym typeface="+mn-lt"/>
              </a:rPr>
              <a:t>《</a:t>
            </a:r>
            <a:r>
              <a:rPr lang="zh-CN" altLang="en-US" sz="1200" dirty="0">
                <a:solidFill>
                  <a:srgbClr val="7D4922"/>
                </a:solidFill>
                <a:latin typeface="+mn-ea"/>
                <a:cs typeface="+mn-ea"/>
                <a:sym typeface="+mn-lt"/>
              </a:rPr>
              <a:t>何日君再来</a:t>
            </a:r>
            <a:r>
              <a:rPr lang="en-US" altLang="zh-CN" sz="1200" dirty="0">
                <a:solidFill>
                  <a:srgbClr val="7D4922"/>
                </a:solidFill>
                <a:latin typeface="+mn-ea"/>
                <a:cs typeface="+mn-ea"/>
                <a:sym typeface="+mn-lt"/>
              </a:rPr>
              <a:t>》</a:t>
            </a:r>
            <a:r>
              <a:rPr lang="zh-CN" altLang="en-US" sz="1200" dirty="0">
                <a:solidFill>
                  <a:srgbClr val="7D4922"/>
                </a:solidFill>
                <a:latin typeface="+mn-ea"/>
                <a:cs typeface="+mn-ea"/>
                <a:sym typeface="+mn-lt"/>
              </a:rPr>
              <a:t>也是在这个时期创作的。</a:t>
            </a:r>
            <a:endParaRPr lang="zh-CN" altLang="en-US" sz="1200" dirty="0">
              <a:solidFill>
                <a:srgbClr val="7D4922"/>
              </a:solidFill>
              <a:latin typeface="+mn-ea"/>
              <a:cs typeface="+mn-ea"/>
              <a:sym typeface="+mn-lt"/>
            </a:endParaRPr>
          </a:p>
        </p:txBody>
      </p:sp>
      <p:sp>
        <p:nvSpPr>
          <p:cNvPr id="13" name="TextBox 33"/>
          <p:cNvSpPr txBox="1"/>
          <p:nvPr/>
        </p:nvSpPr>
        <p:spPr>
          <a:xfrm>
            <a:off x="3124200" y="3028950"/>
            <a:ext cx="5905702" cy="1490857"/>
          </a:xfrm>
          <a:prstGeom prst="rect">
            <a:avLst/>
          </a:prstGeom>
          <a:noFill/>
          <a:ln>
            <a:noFill/>
          </a:ln>
        </p:spPr>
        <p:txBody>
          <a:bodyPr wrap="square" rtlCol="0">
            <a:spAutoFit/>
          </a:bodyPr>
          <a:lstStyle/>
          <a:p>
            <a:pPr>
              <a:lnSpc>
                <a:spcPct val="150000"/>
              </a:lnSpc>
            </a:pPr>
            <a:r>
              <a:rPr lang="zh-CN" altLang="en-US" sz="1400" b="1" dirty="0">
                <a:solidFill>
                  <a:srgbClr val="7D4922"/>
                </a:solidFill>
                <a:latin typeface="+mn-ea"/>
                <a:cs typeface="+mn-ea"/>
                <a:sym typeface="+mn-lt"/>
              </a:rPr>
              <a:t>（二）港台流行音乐</a:t>
            </a:r>
            <a:endParaRPr lang="en-US" altLang="zh-CN" sz="1400" b="1" dirty="0">
              <a:solidFill>
                <a:srgbClr val="7D4922"/>
              </a:solidFill>
              <a:latin typeface="+mn-ea"/>
              <a:cs typeface="+mn-ea"/>
              <a:sym typeface="+mn-lt"/>
            </a:endParaRPr>
          </a:p>
          <a:p>
            <a:pPr>
              <a:lnSpc>
                <a:spcPct val="150000"/>
              </a:lnSpc>
            </a:pPr>
            <a:r>
              <a:rPr lang="en-US" altLang="zh-CN" sz="1200" dirty="0">
                <a:solidFill>
                  <a:srgbClr val="7D4922"/>
                </a:solidFill>
                <a:latin typeface="+mn-ea"/>
                <a:cs typeface="+mn-ea"/>
                <a:sym typeface="+mn-lt"/>
              </a:rPr>
              <a:t>20</a:t>
            </a:r>
            <a:r>
              <a:rPr lang="zh-CN" altLang="en-US" sz="1200" dirty="0">
                <a:solidFill>
                  <a:srgbClr val="7D4922"/>
                </a:solidFill>
                <a:latin typeface="+mn-ea"/>
                <a:cs typeface="+mn-ea"/>
                <a:sym typeface="+mn-lt"/>
              </a:rPr>
              <a:t>世纪</a:t>
            </a:r>
            <a:r>
              <a:rPr lang="en-US" altLang="zh-CN" sz="1200" dirty="0">
                <a:solidFill>
                  <a:srgbClr val="7D4922"/>
                </a:solidFill>
                <a:latin typeface="+mn-ea"/>
                <a:cs typeface="+mn-ea"/>
                <a:sym typeface="+mn-lt"/>
              </a:rPr>
              <a:t>80</a:t>
            </a:r>
            <a:r>
              <a:rPr lang="zh-CN" altLang="en-US" sz="1200" dirty="0">
                <a:solidFill>
                  <a:srgbClr val="7D4922"/>
                </a:solidFill>
                <a:latin typeface="+mn-ea"/>
                <a:cs typeface="+mn-ea"/>
                <a:sym typeface="+mn-lt"/>
              </a:rPr>
              <a:t>年代，随着经济的繁荣，我国香港流行音乐的发展也欣欣向荣，涌现出一大批歌星，如谭咏麟、张学友、李克勤、陈慧娴等人。香港的电视剧插曲如</a:t>
            </a:r>
            <a:r>
              <a:rPr lang="en-US" altLang="zh-CN" sz="1200" dirty="0">
                <a:solidFill>
                  <a:srgbClr val="7D4922"/>
                </a:solidFill>
                <a:latin typeface="+mn-ea"/>
                <a:cs typeface="+mn-ea"/>
                <a:sym typeface="+mn-lt"/>
              </a:rPr>
              <a:t>《</a:t>
            </a:r>
            <a:r>
              <a:rPr lang="zh-CN" altLang="en-US" sz="1200" dirty="0">
                <a:solidFill>
                  <a:srgbClr val="7D4922"/>
                </a:solidFill>
                <a:latin typeface="+mn-ea"/>
                <a:cs typeface="+mn-ea"/>
                <a:sym typeface="+mn-lt"/>
              </a:rPr>
              <a:t>万水千山总是情</a:t>
            </a:r>
            <a:r>
              <a:rPr lang="en-US" altLang="zh-CN" sz="1200" dirty="0">
                <a:solidFill>
                  <a:srgbClr val="7D4922"/>
                </a:solidFill>
                <a:latin typeface="+mn-ea"/>
                <a:cs typeface="+mn-ea"/>
                <a:sym typeface="+mn-lt"/>
              </a:rPr>
              <a:t>》《</a:t>
            </a:r>
            <a:r>
              <a:rPr lang="zh-CN" altLang="en-US" sz="1200" dirty="0">
                <a:solidFill>
                  <a:srgbClr val="7D4922"/>
                </a:solidFill>
                <a:latin typeface="+mn-ea"/>
                <a:cs typeface="+mn-ea"/>
                <a:sym typeface="+mn-lt"/>
              </a:rPr>
              <a:t>万里长城永不倒</a:t>
            </a:r>
            <a:r>
              <a:rPr lang="en-US" altLang="zh-CN" sz="1200" dirty="0">
                <a:solidFill>
                  <a:srgbClr val="7D4922"/>
                </a:solidFill>
                <a:latin typeface="+mn-ea"/>
                <a:cs typeface="+mn-ea"/>
                <a:sym typeface="+mn-lt"/>
              </a:rPr>
              <a:t>》《</a:t>
            </a:r>
            <a:r>
              <a:rPr lang="zh-CN" altLang="en-US" sz="1200" dirty="0">
                <a:solidFill>
                  <a:srgbClr val="7D4922"/>
                </a:solidFill>
                <a:latin typeface="+mn-ea"/>
                <a:cs typeface="+mn-ea"/>
                <a:sym typeface="+mn-lt"/>
              </a:rPr>
              <a:t>酒干倘卖无</a:t>
            </a:r>
            <a:r>
              <a:rPr lang="en-US" altLang="zh-CN" sz="1200" dirty="0">
                <a:solidFill>
                  <a:srgbClr val="7D4922"/>
                </a:solidFill>
                <a:latin typeface="+mn-ea"/>
                <a:cs typeface="+mn-ea"/>
                <a:sym typeface="+mn-lt"/>
              </a:rPr>
              <a:t>》《</a:t>
            </a:r>
            <a:r>
              <a:rPr lang="zh-CN" altLang="en-US" sz="1200" dirty="0">
                <a:solidFill>
                  <a:srgbClr val="7D4922"/>
                </a:solidFill>
                <a:latin typeface="+mn-ea"/>
                <a:cs typeface="+mn-ea"/>
                <a:sym typeface="+mn-lt"/>
              </a:rPr>
              <a:t>我的中国心</a:t>
            </a:r>
            <a:r>
              <a:rPr lang="en-US" altLang="zh-CN" sz="1200" dirty="0">
                <a:solidFill>
                  <a:srgbClr val="7D4922"/>
                </a:solidFill>
                <a:latin typeface="+mn-ea"/>
                <a:cs typeface="+mn-ea"/>
                <a:sym typeface="+mn-lt"/>
              </a:rPr>
              <a:t>》</a:t>
            </a:r>
            <a:r>
              <a:rPr lang="zh-CN" altLang="en-US" sz="1200" dirty="0">
                <a:solidFill>
                  <a:srgbClr val="7D4922"/>
                </a:solidFill>
                <a:latin typeface="+mn-ea"/>
                <a:cs typeface="+mn-ea"/>
                <a:sym typeface="+mn-lt"/>
              </a:rPr>
              <a:t>被广泛传唱。自香港回归后，与内地的交流更加密切，为流行音乐的发展提供广阔的平台。</a:t>
            </a:r>
            <a:endParaRPr lang="zh-CN" altLang="en-US" sz="1200" dirty="0">
              <a:solidFill>
                <a:srgbClr val="7D4922"/>
              </a:solidFill>
              <a:latin typeface="+mn-ea"/>
              <a:cs typeface="+mn-ea"/>
              <a:sym typeface="+mn-lt"/>
            </a:endParaRPr>
          </a:p>
        </p:txBody>
      </p:sp>
      <p:sp>
        <p:nvSpPr>
          <p:cNvPr id="2" name="矩形 1"/>
          <p:cNvSpPr/>
          <p:nvPr/>
        </p:nvSpPr>
        <p:spPr>
          <a:xfrm>
            <a:off x="457198" y="431644"/>
            <a:ext cx="2341655" cy="30777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四、中国流行音乐</a:t>
            </a:r>
            <a:endParaRPr lang="zh-CN" altLang="en-US" b="1" dirty="0"/>
          </a:p>
        </p:txBody>
      </p:sp>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344845" y="1060002"/>
            <a:ext cx="2375840" cy="1803879"/>
          </a:xfrm>
          <a:prstGeom prst="rect">
            <a:avLst/>
          </a:prstGeom>
          <a:noFill/>
          <a:extLst>
            <a:ext uri="{909E8E84-426E-40DD-AFC4-6F175D3DCCD1}">
              <a14:hiddenFill xmlns:a14="http://schemas.microsoft.com/office/drawing/2010/main">
                <a:solidFill>
                  <a:srgbClr val="FFFFFF"/>
                </a:solidFill>
              </a14:hiddenFill>
            </a:ext>
          </a:extLst>
        </p:spPr>
      </p:pic>
      <p:pic>
        <p:nvPicPr>
          <p:cNvPr id="3" name="图片 2"/>
          <p:cNvPicPr>
            <a:picLocks noChangeAspect="1"/>
          </p:cNvPicPr>
          <p:nvPr/>
        </p:nvPicPr>
        <p:blipFill>
          <a:blip r:embed="rId2"/>
          <a:stretch>
            <a:fillRect/>
          </a:stretch>
        </p:blipFill>
        <p:spPr>
          <a:xfrm>
            <a:off x="914400" y="2890349"/>
            <a:ext cx="1774673" cy="196092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76294" y="895351"/>
            <a:ext cx="8210506" cy="3966291"/>
            <a:chOff x="2438400" y="1352550"/>
            <a:chExt cx="2438400" cy="1295400"/>
          </a:xfrm>
        </p:grpSpPr>
        <p:sp>
          <p:nvSpPr>
            <p:cNvPr id="9" name="矩形 8"/>
            <p:cNvSpPr/>
            <p:nvPr/>
          </p:nvSpPr>
          <p:spPr>
            <a:xfrm>
              <a:off x="2438400" y="1352550"/>
              <a:ext cx="2438400" cy="129540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33"/>
            <p:cNvSpPr txBox="1"/>
            <p:nvPr/>
          </p:nvSpPr>
          <p:spPr>
            <a:xfrm>
              <a:off x="2477990" y="1352550"/>
              <a:ext cx="2181059" cy="123263"/>
            </a:xfrm>
            <a:prstGeom prst="rect">
              <a:avLst/>
            </a:prstGeom>
            <a:noFill/>
            <a:ln>
              <a:noFill/>
            </a:ln>
          </p:spPr>
          <p:txBody>
            <a:bodyPr wrap="square" rtlCol="0">
              <a:spAutoFit/>
            </a:bodyPr>
            <a:lstStyle/>
            <a:p>
              <a:pPr>
                <a:lnSpc>
                  <a:spcPct val="150000"/>
                </a:lnSpc>
              </a:pPr>
              <a:r>
                <a:rPr lang="zh-CN" altLang="en-US" sz="1400" dirty="0">
                  <a:solidFill>
                    <a:srgbClr val="7D4922"/>
                  </a:solidFill>
                  <a:latin typeface="+mn-ea"/>
                  <a:cs typeface="+mn-ea"/>
                  <a:sym typeface="+mn-lt"/>
                </a:rPr>
                <a:t>试着演唱下面的歌曲，你能辨别出是哪首歌曲吗？谈谈该歌曲表达了怎样的感情。</a:t>
              </a:r>
              <a:endParaRPr lang="zh-CN" altLang="en-US" sz="1400" dirty="0">
                <a:solidFill>
                  <a:srgbClr val="7D4922"/>
                </a:solidFill>
                <a:latin typeface="+mn-ea"/>
                <a:cs typeface="+mn-ea"/>
                <a:sym typeface="+mn-lt"/>
              </a:endParaRPr>
            </a:p>
          </p:txBody>
        </p:sp>
      </p:grpSp>
      <p:sp>
        <p:nvSpPr>
          <p:cNvPr id="2" name="矩形 1"/>
          <p:cNvSpPr/>
          <p:nvPr/>
        </p:nvSpPr>
        <p:spPr>
          <a:xfrm>
            <a:off x="457200" y="438151"/>
            <a:ext cx="1447800"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课 堂 互 动</a:t>
            </a:r>
            <a:endParaRPr lang="zh-CN" altLang="en-US" b="1" dirty="0"/>
          </a:p>
        </p:txBody>
      </p:sp>
      <p:pic>
        <p:nvPicPr>
          <p:cNvPr id="5" name="图片 4"/>
          <p:cNvPicPr>
            <a:picLocks noChangeAspect="1"/>
          </p:cNvPicPr>
          <p:nvPr/>
        </p:nvPicPr>
        <p:blipFill>
          <a:blip r:embed="rId1"/>
          <a:stretch>
            <a:fillRect/>
          </a:stretch>
        </p:blipFill>
        <p:spPr>
          <a:xfrm>
            <a:off x="1168037" y="1550334"/>
            <a:ext cx="6658194" cy="30337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ISPRING_ULTRA_SCORM_COURSE_ID" val="82ADB108-2F67-4B4E-A97E-19ABB6FAC58E"/>
  <p:tag name="ISPRING_SCORM_RATE_SLIDES" val="1"/>
  <p:tag name="ISPRINGONLINEFOLDERID" val="0"/>
  <p:tag name="ISPRINGONLINEFOLDERPATH" val="Content List"/>
  <p:tag name="ISPRINGCLOUDFOLDERID" val="0"/>
  <p:tag name="ISPRINGCLOUDFOLDERPATH" val="Repository"/>
  <p:tag name="ISPRING_PLAYERS_CUSTOMIZATION" val="UEsDBBQAAgAIAJCuo0gOaiROYgQAAAURAAAdAAAAdW5pdmVyc2FsL2NvbW1vbl9tZXNzYWdlcy5sbmetWG1v2zYQ/l6g/4EQUGADtrQd0KIYEge0xNhEZMmV6DjZMAiMxNhEKDHVi9vs037Nfth+yY6UncR9gaQkgG2YlO+54909d0cfHn/JFdqIspK6OHLeHrxxkChSnclideQs2MmvHxxU1bzIuNKFOHIK7aDj0csXh4oXq4avBHx/+QKhw1xUFSyrkVndr5HMjpz5OHHD2RwHF4kfTsJkTCfOyNX5DS9uka9X+qff3n/48vbd+58PX2/l+sDEM+z7+0DIIr170wMoYFHoJ4BG/CQg58wZmc9hcuGC+TQgzmj7ZZj0PCJnzsh8dsotoogELIl96pGExkkQMusLnzDiOaML3aA13whUa7SR4jOq1wLiWMtSoErJzD5INWwUjehS5oUzTIMkIjGLqMtoGDijWJfl7S8Wljf1WpegrkKZrPilEpnVCRljn9+UogLVvIaMQvCq1xJ+qXMui4NO1RFe0mCSsDD044QE3m7HGZEiQ17JjZqBKBGOSQQAJa9E+QjZxGaZFUdYqWEIUzqZ+vBmxoSpXK0VvOuhdswJxGAuii4pyBESQXbF8TKMPOM0UIU4uuFV9VmX2V5+PAxUFzAN3BBS0GUPwJnB2AFDjCXUjbIUad0FNiNxjCckGYfnkMjAu3CIRHgKdDsdInFBYqAIibtkAnxGJ9gkvKHYLv93/Eq5SWd1i3iagpxx30bqpoId41JggWVadTBMTUw+LiBsFPs/oHGLCt61q5XcCLCjzETZqQgqi0s8k0UfF/SP5ARTn3gJpJUXLhNmS57RmPNbVOga8WzDi1SgS5HyBnL9Fp5lMrPPTJyt/k+N/BvxeltVXm0LUuCR81dD7dmrYd8xq6nAproW+U3dpdo4bGv+Y6wwOf1DE/oc/XH6Y5cEOKLh80Smknmj2qr75PjcWTY0Rp1GPNFT/aP13JbEbW0dUyhYY6n7SxDopqZ/QANU/aVocAKK5m2JhhpOi6sBOoNwCxBo9FiMM3DVngln4MIB8ksyjimD2WgpLitZd44dlo1tgL4f2hTmPCVqcU/GS3GlYcJRgm/a6QO6kI10Z0AfDDd7rYJR5oPJAQCu2uQBSCVzsD/rgbmYkZ0H2gK/d5KlblRmyavktS3y4NsmF9+OTVelzu2u4tUuedsmc/wUK9rDRa3S+YD2f8e/3vF5QL/HRykmOHKniYsDl5hB33BV9RQCChhX+CxOfDw24sCFnNfpGprplW6KrCdQO6t75AQD2PbMseBluv7vn397YnxlSbuLtru/DwIBYpsqSO7A/gx0Laq/ukAYHu/L2UUfqe3dZifX86rDKGThs9wheNtacp3D1kG3XkjybdAwY9idzoAHsU173ZQwug1BmOHoFGqZncKd0YyX11AImdZqEIp1tUnAepj2++tlUytZiCGyT2sl5sCMzhPsefauDeRTMr1ue2YGN4p0e+lWcOnuC+ZOcQB19is8kcl6IKBtTbsqBERv1/c033zbqe5Wlf3D4vD1g/8v/gdQSwMEFAACAAgAkK6jSAh+CyMpAwAAhgwAACcAAAB1bml2ZXJzYWwvZmxhc2hfcHVibGlzaGluZ19zZXR0aW5ncy54bWzVV91u2jAUvucpLE+9LGk7unYooaoKaNVaQIVt7VVlYkOsOnYW21B6tafZg+1JdhwDBbXr0h+kTQgRn5/v/J+Y8Og2FWjCcs2VjPBudQcjJmNFuRxH+MugvX2IkTZEUiKUZBGWCqOjRiXM7FBwnfSZMSCqEcBIXc9MhBNjsnoQTKfTKtdZ7rhKWAP4uhqrNMhyppk0LA8yQWbwY2YZ03iOUAIAvqmSc7VGpYJQ6JHOFbWCIU7Bc8ldUES0BdEJDrzYkMQ341xZSU+UUDnKx8MIvzs8dp+FjIdq8pRJlxPdAKIjmzqhlDsviOjzO4YSxscJuHtQw2jKqUkivFdzKCAdPEQpsH3oxKGcKMiBNHP4lBlCiSH+6O0Zdmv0guBJdCZJyuMBcJCLP8LNwfWnq17r4uy08/l60O2eDU573olCJ1jHCYN1QyE4pGwes6WdkBhD4gT8Bp0REZqFwSppITZScs05d0ZDJSD3hRa0UTpktENStlKN/g2XbZDcxWgEgYhZhI9zTgRG3BDB46WytkNtuCmq3l6VRIAF7cnQeR/fm/fZiROSa7bq1oKjXc7jxjdlBUUzZZHgNwwZhSB+m8JTwtBqcdAoV2lBhfYxSAsOFiecTRk9KnI6B/yToSswkVrQhF7NBDPewnfL79CQjVQOuIxMoLOBzrXHrz4LOCNa34OShY9b/bPTZuv6tNNsXW65AAmdEBk/ExwKztLMbASfzJBUZqEH6YiJ1awoCuW04JWJrfryMmieWuHL/NbFWIHeYEk2Y+U5hfmrB6XNJmRSDKIbrgIaRpBDSTwmMGJYF1xaVhYwJhIpKWaIxLDWtBvrCVdWA8UPsIfWL/fQ6yMui9MYVhtYzCnLS0Hu7O69r+1/ODj8WK8Gv3783H5Sab7we4I4c37jnzy58pdr/+E2DAO3pR9f2ia3/+bO7l20vpbJa6d1OShV0la/FFy3jFT3cxmpC/+S6a28YEq5AEtp7IcM1pLgKTeMvmWLvaBNXvVu9z22mTbZYMyvGY3/JmR/Wl4T1+6FYfDoxdVxUi55ColwK3F5223s13bgpvkoq1IBtPX/Do3Kb1BLAwQUAAIACACQrqNItfwJZLoCAABVCgAAIQAAAHVuaXZlcnNhbC9mbGFzaF9za2luX3NldHRpbmdzLnhtbJVWbW/iMAz+fr8Ccd/p7pWd1CExxkmTdrfpNu172po2Ik2qJGXHv784TdYEKPSwJhH7eWzHsc1StaV88WEySXPBhHwGrSkvFWq8bkKLm2nWai34LBdcA9czLmRN2HTx8af9pIlFXmKJHcixnA3JoQ8zt58xFBfj2xxliJCLuiF8/yBKMctIvi2laHlxMbVq34BklG8N8urHfLUeDMCo0vca6iin9TXKOEojQSnAlL6vUS6yGMmA+UhX9jOS04c6f/sD2o4qqi1t+QlliNaQEuIiXy9RhvHceI9fZY5ynqDhrzbQL59RBqGM7EHGzu++ogwyRNM2/9MjjRQlFjTmnH/Edw4TpDDjh1ldoVwk4IUw0MVXcOWxd70LQO5rOPcpjqsU7AnrerAQ8NEzBgstW0gTf+psqhJvj6028wGLDWHKAEJVD3oyST+RVnk3sa7H/YE3yovQl9P0kFfB2hpWXcKBu1jf41erW7srQqfvuiBDCTunDFLslT3yt6nrETJQ9shnRgt45Gx/nMGhqSP5R74l7jnP199YgRNzLJzVn7wVIz3g6KogVafwmFoUsFCYzgutAd8tTayuSyk5yinlZEdLoqngvxCX7e1lVJocGFyvne6sVFPN4FTD2RzNmg7LZc9xPzpr3JDdz0J/ue480WaL30yJ1iSvavOzpKYTxzNjYgozTU4zcE8aOMh7vhEBx8YeItVEbkG+CMHGhuFCgxrrXnTDNQRPk6AGaXK6yqlzcqr8vK0zkGvzahSUr3Ks7IAVLStm/vQrhTcoDhgD1o6qK+OPE/rel4HCNQEQmVe+a7tDZ6lbpimDHfjhDxT2ykN3S5Xp0qGGW+oH2Oiw5ZxmVE+6XdH3SrxDAv0J/KtJK3J8YBnR9ppkyt4smny/hvtcosXs1xk2X7jJ7Nn1UuTY2I8raJT47+Q/UEsDBBQAAgAIAJCuo0gqlg9n/gIAAJcLAAAmAAAAdW5pdmVyc2FsL2h0bWxfcHVibGlzaGluZ19zZXR0aW5ncy54bWzNlm9PGjEYwN/zKZouvpRT56YjdxgjGIlOiLBNX5lyLVxjr721PfB8tU+zD7ZPsqdXQIiOnUaWhRDo0z6/51/7tOHRfSrQhGnDlYzwbn0HIyZjRbkcR/jL4HT7ECNjiaREKMkiLBVGR81amOVDwU3SZ9bCUoMAI00jsxFOrM0aQTCdTuvcZNrNKpFb4Jt6rNIg08wwaZkOMkEK+LFFxgyeESoA4JsqOVNr1moIhZ70WdFcMMQpeC65C4qIM5sKHPhVQxLfjbXKJT1RQmmkx8MIvzs8dp/5Gk9q8ZRJlxLTBKET2wahlDsniOjzB4YSxscJeHuwj9GUU5tEeG/fUWB18JRSsn3kxFFOFKRA2hk+ZZZQYokfenuW3VszF3gRLSRJeTyAGeTCj3BrcHt202tfXXQuz28H3e7FoNPzTpQ6wSonDFYNheCQynXMFnZCYi2JE/AbdEZEGBYGy6L5spGSK865MRoqAakvtTAagaeiiPCx5kRgxC0RPF7MWqLHzJ5yATE43d36SFr8CPTxxgnRhi0bms8Yl8W4+U3lgqJC5UjwO4asQhBRnsK/hKHldKORVmkpFcRYZASnDE04mzJ6VGZpBvyToRswkeagCZsvE8x6C99z/oCGbKQ0cBmZwFYFOTeeX38ROCPGPELJ3Met/kWn1b7tXLba11suQEInRMYvhEMJWZrZjfBJgaSycz1IR0xyw8qiUE7LuSqx1V9fBsPTXPgyv3UxltAbLMlmrLykMH/1oLLZhEzKg+gOV4mGI8ihJJ4JEzEcdy5zVhUYE4mUFAUiMTQq4471hKvcgMQfYI82r/fQ6yMuy9EYbg6wqCnTlZA7u3vv9z98PDj81KgHv3783F6rNGvhPUGcOd/DT9Y28UUjf9oNw8D1zufbsNX5v+rCvav21yqZumxfDyoVqd2vhOtWWdU9r7Lqyl8bvaUro5IL0GbG/thAoxE85ZbRt9w0ryj8+vvXb4s3KvwGo1i7ff/fIPxo8dxaeV+FwbMPwBrIVx/TzdpvUEsDBBQAAgAIAJCuo0hocVKRmgEAAB8GAAAfAAAAdW5pdmVyc2FsL2h0bWxfc2tpbl9zZXR0aW5ncy5qc42UTW/CMAyG7/wKlF0nxD5hu6HBpEkcJo3btEMoplSkSZWkHR3iv68OX03qjsUX8vLkdewq3na61WIR6z53t+6327/7e6cBalbncO3rokVPUWdGJAuYJSmIRAILkOJ49CTvzgRlzKQznZcfaGtqfkzhP0suTB3PCAtNaIY6XBDgN6FtqMM/J7FTq2tfU63R89xaJXuRkhak7UmlU+4YdvXqVr3EAFYF6AvokkfgmQ7caiPPjg8DjDoXqTTjspyqWPXmPFrHWuVy0ZZ/VWagq0++3gP9p8HLxLMTibFvFtIw8WSI0U5mGoyBQ97HCQYJCz4HUfPtu/UH6hk3CwroIjGJPdKjG4w6nfEYGl0ajjB8TFZejW4OMJqchY3dE3e3GB4heAm6YTW+x/BAleXZPz5gplWMHWmgzZ6fUKH4IpHxIXUfg+Twsmjb1r1zoe76Y+Y9IRU8oRX1/NK22RGChgCtN5aOeU2Qd0rZCUqURA5FaNS0Kug5YsM5gvvPLuPW8miVVuOhGo5VG7heg54pJarbf126Z5irs/sFUEsDBBQAAgAIAJCuo0g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JCuo0izv7NQbQAAAHIAAAAcAAAAdW5pdmVyc2FsL2xvY2FsX3NldHRpbmdzLnhtbA3MPQ6DMAxA4Z1TWJ7K0L+NgcDGWFUqPYAVLITk2CixqnJ7sr3h0+vHfxL4cS6bacDn7YHAGm3ZdA34nadrh1CcdCEx5YBqCOPQ9GKR5MPuFRbYhQ7OM6cazi9KVb4zF1Ynr2e4RNuPFu9DcwJ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K6jSIyYS/o+CAAAjyAAACkAAAB1bml2ZXJzYWwvc2tpbl9jdXN0b21pemF0aW9uX3NldHRpbmdzLnhtbLVa627iShL+v0/RYnWks9IqXMwtK4aVL01iDTEc7CQzu1qhBneCFdvNsRtmOOLHPs0+2D7JVrftYBMgdmYWT6JxddVX1XXrCxnEL16ob2LOAu8Pwj0W2pRzL3yOh39CaLBkPoumEY0pj+sHyqMXuuybGT4xQQNqzEnoksjVxWg8bKCR/KB+T+0bfXhra+0W6rVxC/eRgTs6jF0rxrWiw5jRauqD+hFEghvRJQ35adRBvTD6VsAMYxpxM3Tp96FS5M4PFWdwExHXA7542G2LZ59p3Rtt8aB2s9Pr4H1LVRSli/SO0TQa+17vuqc2EW60Ow1lr/VbSktBzU6ned3dN3utjgJvo+suoLTxdRe1e+12y9i3cAukkapqRkvf95TrZlMFbbh/re9HI63XaKBms6m0jX2nq4y0BgJuBTBUpS8cqBiKpnT3qqY2+woa6SNt1N5jA3f1Duq3cLfR2Lc1TWk0Ds49zC7vrgO19HQyd74DeDIEJ0dFbtVPJNdguYkiYHZosPYJpygkAf1UkzkZcpmx6NclW+/+UksTVCZzxp7ZVaQmRCALsOEJrEFdjmRs0q58YeTpyHM/1RYbzll4tWQhB6irkEUB8WvDPye5k86sjCTb0qiK3BNZ0oO6nvyUFUt1QT7Dc0loyYI1CXdj9syuFmT58hyxTeiWMnO1W9PI98IX4G5c93R8UZHvxdzkNCjYh/viKS+2hnjGVJjXxeIpJemTBfUzjQ35qSB3UPm+R45Et17scSmqNsVzSXRNnmkxAH1VPJdlQtBSjFpPPO8LcfqdA7siyr91kd0nOxoVlSTt8qIUW2/WVfNpHbFn4eyi3PuBfpXzGXSf8FlY2BBPKSExQaGwVJRSt8n5G0eM6etxLxkEoAWCm28uKUlCTrW5PrmbqtbX+XhyM5lr5k1tqCdViURZ/trq9r83O13oXKlcSST7Th2Pi1hIgnUa5bAsZzYZzwEQj+cW/uLUhuJ3ZdHJvTM2LVwbpv+pDDCd4YfaUPwuI3o/m2HLmdtj08Bz055bE0f6ZYwdbNSGX9kGrciWIs7Q1qPfEF9RBO3ZiyiKfc+VA6Jle+GGltBnTO5U05rPsO3MTN0xJ1ZtaLMo2v1VIpMNX0HyrEiMXC8mC5+6Ui2kiBxf51co+MdXHnCygHjhVRntM/XRtG7mzmQytufYMjJKbYhDFxkREZqqA81UG88AIyKwjn9MfC6zTyIg1fcrg9yaN7dj+HGEIbfe88qHH/4Ba6YYQjKlYQlBSBw8g6yz7cfJzBA+BIWIoDWJ428scgtJkw9dCWzT0ieQmrqTw3cETIYNgffCJaQOXfISeHfYttUbPNcmXyDHoTYnFYUmn6EkP1cU+optqCFslxCz1AfzRhUVIcowK5CsBpdE5Lu/Q2S5BDnhza3HNjFQhIehTGQ1xleVNdn4t3sIpKmOz1R7AgzOlm/P3paCKZELy1wJXdCGdGyI7Prt3vzHfKSaY2zMId2MyePckV1SKA3IDoWMI+JuSbikaEGXZAOVsIMx13PlmIi8NOH3jfcHIjztP7+krcsy8JdfPmBSoeGdsAz2y6AMtilr/p524bZ0Bh80ROT6WSvKOODDJtg6ttSZOfk5IYq9YOMnXfpnBOrVuKrBeteOH/dX+bD9H4yxkxasmdDRNI9VEsKwEoslBxZPv5KgaY1AXXpYhIYvTqiVAKxJimEx9AMwD+C5giEP4NFqEI9Ys00HNluPdCFOHyWEZa0mUTsdb3FG9Ckc0F9LdUGfGOyXfEq2yUYG1i4Z/jJRzm2VCkuLYzpjMNwCzOckqQDV9wJxhioHe3+HM1ckq0FhPo9s47uyun3vRa4I4OdNQN/uw54iFkiqT+Isr5NF6e8/aEgyxVmid1ptA/FaoKVjlavPH4qYjdWZfjvXVUvH4kQh6tkvLwfVIXwyduz5WNUEApRJQPhyBavwkzjnlcdKTgQGHqmAl07epiRarv777/+UhzmyJ6GilPq3qjhQ/KJr4le8f1qM0/hfJXAcVSuKypeSgumBKhMtf75yTEjQn3JkIcmyFLBAXHGVUg0lkIZRdRxVv72DKrFlUbBNBHvBiiB36uwzND65168N70j0Ao3TYcyvCiQ9L3KTV7bhcMTdcN8LaUXxH16JxOQdczpXDUOe/aFGfW/5kiy/Lhxg0ms+5LPnKnj6rWpBdz6CpK7Hq2PKxS3rWtASkvdDQ9ieXOteCYcLFZ9AD+eF+5mQR8yfiputt1e5wCAu4iCNhzwSR/rsLc8Rr9i3NHbDJ+LHwJYnHbNOwYap2CymkEXaMfdM1I6bx00px4wPzId1QU+mk4Mu0o+ldF2TN795Ba+0N5bDMSsdypl+IB7zW/Q7f8OfIx7z22JNmcC57q1Nx0N50ew6TiNRnl4mdsBDQ9mlUp7srcgjLBiLa9k4N5GUUOQMmEuHcm10vICm5SxoeYPrZywehK/blzshs9jJacfia4fCwCF965fzd8A97tPzyS3nASWYd7V8P1UBKc+pEki+Pjh2RkJFfLemn2pwECHLlej0cQ2lGJ9qwp3JNzTn5NZZPxPtLCcprbksGsh+Ltt5JZWh6OLVVLGk2C8LDepv/DSoX4rQIIU9H8BwEyxohCEHPOhyaYSKxDz7KrsKe5A70iO5M6N5AL4C7BDOSFkl5AiFxJLbqqxakpf8OOwtuefTLc1aVY6Qc87l+Q9iqI7Lya3yMX3i+fROKZWrIO11h1ws9sAc/ayUPJHllRyNVCw6ThaxnP2JbpUtPgcbTyxHWZsW6Z7v0IwfRb1+QhXwnvP+oJ5fZqFHvfmW9ZgGooB39m8O/gdQSwMEFAACAAgAkK6jSCqKN+aHEQAA8GEAABcAAAB1bml2ZXJzYWwvdW5pdmVyc2FsLnBuZ+3d+VeS2f8AcEszJ2eizcwsbZq0xQXUGjMXWmzSkXKd1FLR1GwzNTMUWVKnsUUldcpdmlzaJW3S3MAlJdSgCZXSlAqFEJUQkR0+9J2az4x+5g/4nvNwDni49znPva/73NUf3lzyOrDvm0WrF2lpaX3j7ubqo6WlA9PS0o7T09WkqHZb7tP8mRfvs2+3VhV1DVfzRSdq1/5dWlrVOH1F2ALN969i3QLjtbQWt396zyPH3I7Q0gq74O66yy8xZGIIfuVBpJIsUOajtJzPH9AGteV+tHya9SNk04+uznrL59ssmXgGKf/ouv5F2jL9+Xt0Lnl5KrRTkJWBFJlobZNiSH7uQT2fdujRUcI2JuOX/fUcWml9FaOnNIlP6yE+LlBIpume9vxm8TC7BDFcL5Gyi2Jk3K9XhZ6fp/v3j7c/rF6lLDvkti2bizvMgrpI3qYZS7uuuNw01P4a0qL194/7Nl7REYoneuamWEV1wM2Vtv/MhrTsTNbucxsjP6BB1U3KsPt3YCb7MiNmlXcjPeWEWd0Y72xQIk4fQZss+Gf2+ZRI7b4fTyuVfKwhDFY1p7rnU8Df+FnUV1ha5ZlFjWTMzv8QuRPivcTAVXd2Rr7REliTd2LZnPvNay1n/PwsogdtN0tz1fghxHvpT3Nv9RBCuZezjNMzt+yWNte9fkuNZpfR0lbuv9R355D97Batn6e/3MB7b8ScOunnNm3ZHEfNmG0P0bWE+bkaZM++XpOMNLBZ0AsgAASAABAAAkAACAABIAAEgAAQAAJAAAgAASAABIAAEAACQAAIAAEgAASAABAAAkAACAABIAAEgAAQAAJAAAgAASAABIAAEAACQAAIAAEgAASAABAAAkAACAABIAAEgAAQAAJAAAgAASAABIAAEAACQAAIAAEgAASAABAA4v8RIkXaNvKI5jIo+R/RAs+nqO1ju8MS0+bG0dM9bb8uP+BVwCqb2WEBW3rOh77PbDNeMCeioJ750YNHD85OhcT+e/v+W/I12ObIOXV9dh5MmWc+v2zn3RezylirKTr1Umib1uwq+QucYS7SkdznHuDm35OmKBvtcU5Tz9gpC0221+NFZ/q6/cFRzU1rx/IY3qP/LNDaHqJEzayA5gXLbfs4jSJhHUkZPe0Q06wSbWVxGSrMLUkiWVUMDclHSd6lF5mqJeSNhm7WjU3IJN7oTFa7qck/YynCtflE+SRFVaH+dtdNF84DRjTlnDO1Hu1CYgedgFSzRfAdeGk7K3TqTTyt5CdLo/TDYARy+0kT9QXDkFe9tG04ebupKlZIdeSjJuLgaFHfczBGcOUKnuYiH7/LecwWC7d3Y5c0CTqN4SVKPlYtH6RikGBRYiP10eSpN0yoWkobNAE3M4J/qHovDkAGmqCn/3geSeD8VlqFLDi6t3Zc/sJROE3N//L0c1JkHtO+ykWXtnmHcuNKk9gFHTQzXtz1Ulq9S9PkzN30ZXEQB8bqn8Din0jVjI3ViKEERsfG7pOl4mbxsPwx+d4rH1IIvphBi8EIiwzVjWxpUnG7WuveI4KXT5SqmY/mv1cz6g9KViG8QY3yyUZEZxWyAVmMHEA2xYFHb65/qgcWqfMmTxVlC2rWTiUHzdT08g4R9gS6XG8OB9PvP1uMPRxQw333V4Wpr3cqR4dYOCgmPLz14hoPxNkqm4iJ7mAE6hoz57vF5ifhL3xRTWZOlHbe8h7ZyBMVYj/kTiSl1jP/pDdEuSHhvlZOXgdrUpzO0PuWpTgR7J1drkrW+UXw8HJ4gr+IaVDfWZL51taE4JTR4b3gIvf9iDFT0tn/wbb0XF42GotDru28ya3JqwjhvJMGtI7suH6cfCg7ST7An+iud7D/3K+2m2mLmq08BfG99zAF16mKu1iSLwqTwPDgPJx5l0opZX6VhOK2DbR442NppJHwQbPA/CCmqSWrO6hS7BX2myrZpGbLhgzRvguEpXu3pMLwmMTbXjbwKxlmf1TZU4N/mFE6j4ktbnmAuy9u8QAzBxBbBk34n2oSkL12akfyAC/58Ll+auGXDm7nxRx8vwJaDe3s/n26NjaDKewt5QzwOTVnD4piWyNoobaLEdGQO6RWPBZ7RbqgbyM3vOMhe8qJGoaFnGpsXApjC0JXw2oXXK9Pj8aRVmw4Z2QEphNJ5IG8SO6o49PBhOblziOR07+nNzs7QDnkz2Ph1rEbRCeWOZaZIyW/9kDEBpvmMbnMW8StUVzLfqcgSH1laM1Esm+G/t2rPiBDjyoxqMBX37wxQ8+cp349tY0/7UQVEUscYjjPP98Q8bJlv8r81uDNpy8DmdyrcSUkrJJO8eBUT8e2jqxOdUdvplbx432qy4mGXYUxeg1nC0xKlWF+8IN2mX50fpgPyUXJwFUy2yOQVJGZHx0rPYYC5coeC5RenSz4jDPM2u7MB371TGQ1hKJITI4P+WsaPG6cOPGYMYDanBUja1CCA+FYpSjtJmWtvnnRa9zx4w3jYekr7oQ37TksNHPIU8Y/EF1KWpArIIz0qk/Lb6XjBDUIbGkC1cCmU1xWgHH368hpyFt06LsTmedtlZUE+q07HLvM9QY7Kj3tQJvoQritbduBqWQYicsrzBvtTaWYqj6mP8C29MnTg/kLG4pmZPiZhdGTZOXnKRetm6UkbDWZSuLa4M9RXtlg+b6o4XTVycJUSop+ruznxAbXV7pnGXmHMsAdd9I9sdbOpAr7+SC4OusJtYE4UoHJ2mlLJazvSAyw2tdJ8NQUe3EzS1CJsH//g/P93V2R6vnPX+ad6uu+rjJhFRH7u5vZkfWWA2tObEniBPJ7hzHyiSunGya4OrkiIqjZ3pN///NC9jbomzVTnnoM+JvnWNWYP0k2Fk6XPUmSfTSEo+KEvb6e0RiVEM+cEfBqOb6kGYWQBkddaJWohbgkXlJf+xg2F1fGi8ubtEBjRBKRZk7Yjh4Q2PbzvEkhBHoVo84khOMPwpeGK5HOTJlItiaUQecnr2SNOo/IC/TMF+rmml01mQQZ6bocVmYRhwUYGfcWPLOH3f1IFtP6dPDXus1/BdK11YxVi5mvtFnH2XABRJXsmibLT2Dg7Jko4T1mMoPVC1/cz9/mMlmivpLDJ6lVHblZq7KbrD1ijCnCQjx561u/p7dNWYxOeOLp5BKe1A9211S0A8eoe++uXMWpFnqpxeeDecLHBBqRSXOFLIWttBh5aVySLtc+SWmJ5D+zTiZvyn/4OKK73Sjs8/p3J6VuGMm7EWCrSj2NWgY9uITuOb4PUoBZBo9jaSY+otVZGP7oILkdq+TBwSbYhuHbHF/olsL7mfPo5MPI5FecpCwcgycy9iRZ5AfNKMj0Xl7wHxE6ZUmrVnMcm9PQIZNS+q+ZFcICaJCmPke2brbF8UHVe1IpAb/2qBGDwojMbX+F/a1LuSfxj6u9kFUtu43bVbcgVyaCqgS4ugfW1zXXB8NYbh25Mm/4+xrPDQFTJJqwWLWAc9FVrpMrayY7ZO3tqh19Vp3q/jpgh2mr67pL2eW3nTB8aHntECm07Wex/l9jLGHVq416Pfijlk5jy8Uyh91uVusrW8tduKZMRLhqe/idmuj9zpk64ddsiWqK3iIhmB4oR1qVCAY4dnAkg3cIfLikVaKyEDVYod2pKDPb9d7OE2erbZXKLAPYmPhT4Rv0zDUrN/R7kmIUDN4Jw/YT+tpfts9IVFc/nNgJCSPdQxPs5X9WJ4iQgk5tqQ2tsTqbEROww+U30+oyk7rdu9HqHG5eXgaccAyidAjGZbzwUTsS19wiRkQyGeGUQRcawjKykxdM4FRdoCgSHjBOypIPkFZEMfLe6JnDMazOzW1JrQOih2jrRKfny0oFHy9/e0GkkvOZTjOvwos2lia+r8WDoIqP7EamcrKDpbeRIV8cO7EW2URvMGwd+X2yfTBd/mWHVHTibfY+k9eO32fgAjn6uVLSQTt1TvFSEDsulOtxZkxchLHrFYxuF2LdzaVrErkhuZxtzril9p3iYCO4jx0839JZfdkqPNhWrbJiHccZwLo6X0oD8i0tYS6yD2XPxSS1cv/e7NQGHofuCUULtoueiLZyW5NRWLcE21g3SAGxzITeGUwj0AuQwc2gsC9bKeLpt9f8Q+pzQs+8tl8zpJlSO/Ne9qivFW9jPjnb4PdaFLnF49sjE26hE8LXM2YOopP0C89qwZT6cSmj5qhr+fFNher4HvIi88jv0EWC/fCoeRX9G0AukrcV1RGrvcfieMdfpoklqvO8iNAJR7Y3h9x2SpV1CCI4R+dOdPK6HP9cJeRGiZrdH+iyuUf31WD1j1TJqnP3rc9peoXTzYxId2cVqqJmhvWBt8hcJM/ALk48DCnAuh9QIhZky8YyZDUVAmevMWkGI1kFnr/2u/xfL6GHS3Vy3SFJrEx7a2Ivu0azkUgfiqc5F2meEaKIpJyIwZS+NlKw7Un1kpcWUAR+V3PaIKeke/p4DmJatPiMYnn4YGnVsM3h/HFxa/tv4g/cks8V/bo4LcVTs2U98lU26usd6DeyDeqaWG9TUwarR21WtEiLZdzaLxxcCeok7MeSLn/FYnDUT0/LdlgOecoUnTwbKE72snjpnrG4sXeNIcwdBNmVP5CSabxX1S1jWpQs0o2FAmXuYyVY6Uce4Z6qdQ6CFGiG5NEqkbMH27vcWuyJldE7aDK1MB06/WJPEV4xsvEIpaAjZ+mTpzmjob/THPPQaZR82UQheJG5i5djb9mtqIufu17M2wd1wwOO+ePLDQ6MHr9+Ct/VnVQCJvMIJKK/5Z1HTeGaXRHo2IQTV7MNbpREZVfuKl/0CuXgQ/oeXVwoRskHmSthOrnGjX6BSHLj9EceMhmOdHBSsLGxI1lDNp8b52ttcPO0T+OxmhF1g4s19BqTU88pHXS8rmf+iA8/w28WY6Kda3jdp9gWuTFo3mHNmWB9/riksoshWhzPBemBxPNWfNmSv+hu0Uyaw1sKLaXEKly35zvxHaxBFBPcYcQ5FmYr1fGEcKXOASh3KlfTS4j80DzV+Y8fQ0zX1ceIv2w9TDGSd7uYtAgmzoPfS7cqIPmCGSUSNBMtHkrrN1tp/oj0DfNTj9Y0rkWuVGwjMHPgrD2kk8tamLuHyO0fQFSJki2V8969czl25MtgkRnd5odVz4R3xWObzJgclewBWgpPnnhsIX3T0haxbP8YfuHwzH44HCMdJdx0V6qjmdOPVUlhmi6d9Mvy1hFJaznxXOyEYx3alP+C4Bkka+9ol6NjR6lDDn/W2Z7ckoByauCTq/2lZz2OEqbEO/o4Cdfwhk81z0dVKVm1kMSOwasVHCgcBbo8jTdQURHER1IRAWuVX/xODJF2w1Vnwkn8Zz9duGGqeLtwIeN1uOe3vIlGDK4Cuk7zvFAvWNZDZp9buVx3zEI7S1DPvuNEk5Wu9YjywcVvAfNtQrIaWBV2biYmC3PjreJPWtBxmOmy5+0gaNOOwl5WP31D+mRcczxfs1f85eMqrFufsOkywXM8cWNIFP/KlyUoNyVcbTZsM3/nlBMDRU2uwtMIDunhCrMTa2DUpYFnYj8Fy68k5lE+9WmPMsp/p6yS4T8Sg5WtXX8/KHKO3VDdnAginXhfc+zhTPxwvAKFibZ06ITf7GwtH96UJbLvOLl4PboYrZqpn++GhubKfH6WMaV5HxTjUdBGiW0WMj/gPehyvCKtrbvH6r/HPn9tzrR0vJCGpdOSGkmqS/LmVPcp42IhizjVZVG0zxR91lf95uN0lPKQ83gx3B7cCF03+8j/KnonpEBJb3uYmN4654Cr6eFHNrfPSbbTZNgvilkx5ywOAZmrZQzSmsv2X+vO/fEAj/8L1i9nqs+tG970b8H6RR2G8O1L/se9W1rydO9eezOg4Kdfu8RX8Rx32s25IsowsxwTpJlzBJo+ts/dZ/mcf3DceJBy4jsW2b+1HPNOs+Dw2UIaNCYZ8mNhYdfs3yeAavftvnsJhlWYFhB7mn9T60K1NC/3vQdcq3aHpv4HUEsDBBQAAgAIAJCuo0iV7pF+SwAAAGsAAAAbAAAAdW5pdmVyc2FsL3VuaXZlcnNhbC5wbmcueG1ss7GvyM1RKEstKs7Mz7NVMtQzULK34+WyKShKLctMLVeoAIoBBSFASaESyDVCcMszU0oygEIG5mYIwYzUzPSMElslCwNzuKA+0EwAUEsBAgAAFAACAAgAkK6jSA5qJE5iBAAABREAAB0AAAAAAAAAAQAAAAAAAAAAAHVuaXZlcnNhbC9jb21tb25fbWVzc2FnZXMubG5nUEsBAgAAFAACAAgAkK6jSAh+CyMpAwAAhgwAACcAAAAAAAAAAQAAAAAAnQQAAHVuaXZlcnNhbC9mbGFzaF9wdWJsaXNoaW5nX3NldHRpbmdzLnhtbFBLAQIAABQAAgAIAJCuo0i1/AlkugIAAFUKAAAhAAAAAAAAAAEAAAAAAAsIAAB1bml2ZXJzYWwvZmxhc2hfc2tpbl9zZXR0aW5ncy54bWxQSwECAAAUAAIACACQrqNIKpYPZ/4CAACXCwAAJgAAAAAAAAABAAAAAAAECwAAdW5pdmVyc2FsL2h0bWxfcHVibGlzaGluZ19zZXR0aW5ncy54bWxQSwECAAAUAAIACACQrqNIaHFSkZoBAAAfBgAAHwAAAAAAAAABAAAAAABGDgAAdW5pdmVyc2FsL2h0bWxfc2tpbl9zZXR0aW5ncy5qc1BLAQIAABQAAgAIAJCuo0g9PC/RwQAAAOUBAAAaAAAAAAAAAAEAAAAAAB0QAAB1bml2ZXJzYWwvaTE4bl9wcmVzZXRzLnhtbFBLAQIAABQAAgAIAJCuo0izv7NQbQAAAHIAAAAcAAAAAAAAAAEAAAAAABYRAAB1bml2ZXJzYWwvbG9jYWxfc2V0dGluZ3MueG1sUEsBAgAAFAACAAgARJRXRyO0Tvv7AgAAsAgAABQAAAAAAAAAAQAAAAAAvREAAHVuaXZlcnNhbC9wbGF5ZXIueG1sUEsBAgAAFAACAAgAkK6jSIyYS/o+CAAAjyAAACkAAAAAAAAAAQAAAAAA6hQAAHVuaXZlcnNhbC9za2luX2N1c3RvbWl6YXRpb25fc2V0dGluZ3MueG1sUEsBAgAAFAACAAgAkK6jSCqKN+aHEQAA8GEAABcAAAAAAAAAAAAAAAAAbx0AAHVuaXZlcnNhbC91bml2ZXJzYWwucG5nUEsBAgAAFAACAAgAkK6jSJXukX5LAAAAawAAABsAAAAAAAAAAQAAAAAAKy8AAHVuaXZlcnNhbC91bml2ZXJzYWwucG5nLnhtbFBLBQYAAAAACwALAEkDAACvLwAAAAA="/>
  <p:tag name="ISPRING_PRESENTATION_TITLE" val="1"/>
  <p:tag name="ISPRING_SCORM_RATE_QUIZZES" val="0"/>
  <p:tag name="ISPRING_SCORM_PASSING_SCORE" val="100.000000"/>
  <p:tag name="ISPRING_SCORM_ENDPOINT" val="&lt;endpoint&gt;&lt;enable&gt;0&lt;/enable&gt;&lt;lrs&gt;http://&lt;/lrs&gt;&lt;auth&gt;0&lt;/auth&gt;&lt;login&gt;&lt;/login&gt;&lt;password&gt;&lt;/password&gt;&lt;key&gt;&lt;/key&gt;&lt;name&gt;&lt;/name&gt;&lt;email&gt;&lt;/email&gt;&lt;/endpoint&gt;&#10;"/>
  <p:tag name="ISPRING_OUTPUT_FOLDER" val="F:\我图VIP设计PPT上传\10月份上传文件\298"/>
  <p:tag name="ISPRING_FIRST_PUBLISH" val="1"/>
  <p:tag name="KSO_WPP_MARK_KEY" val="c9d123cd-0a1c-4982-8d76-0f078c77ae23"/>
  <p:tag name="COMMONDATA" val="eyJoZGlkIjoiNWVlNjgzMjI3MjA2NDk3ZGIyMWMzNTczOWViNWQ5N2QifQ=="/>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第一PPT，www.1ppt.com">
  <a:themeElements>
    <a:clrScheme name="自定义 107">
      <a:dk1>
        <a:sysClr val="windowText" lastClr="000000"/>
      </a:dk1>
      <a:lt1>
        <a:sysClr val="window" lastClr="FFFFFF"/>
      </a:lt1>
      <a:dk2>
        <a:srgbClr val="000000"/>
      </a:dk2>
      <a:lt2>
        <a:srgbClr val="FFFFFF"/>
      </a:lt2>
      <a:accent1>
        <a:srgbClr val="4C2600"/>
      </a:accent1>
      <a:accent2>
        <a:srgbClr val="D69768"/>
      </a:accent2>
      <a:accent3>
        <a:srgbClr val="4C2600"/>
      </a:accent3>
      <a:accent4>
        <a:srgbClr val="D69768"/>
      </a:accent4>
      <a:accent5>
        <a:srgbClr val="4C2600"/>
      </a:accent5>
      <a:accent6>
        <a:srgbClr val="D69768"/>
      </a:accent6>
      <a:hlink>
        <a:srgbClr val="4C2600"/>
      </a:hlink>
      <a:folHlink>
        <a:srgbClr val="D69768"/>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5336</Words>
  <Application>WPS 演示</Application>
  <PresentationFormat>全屏显示(16:9)</PresentationFormat>
  <Paragraphs>179</Paragraphs>
  <Slides>27</Slides>
  <Notes>27</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27</vt:i4>
      </vt:variant>
    </vt:vector>
  </HeadingPairs>
  <TitlesOfParts>
    <vt:vector size="39" baseType="lpstr">
      <vt:lpstr>Arial</vt:lpstr>
      <vt:lpstr>宋体</vt:lpstr>
      <vt:lpstr>Wingdings</vt:lpstr>
      <vt:lpstr>微软雅黑</vt:lpstr>
      <vt:lpstr>Calibri</vt:lpstr>
      <vt:lpstr>新蒂下午茶基本版</vt:lpstr>
      <vt:lpstr>楷体</vt:lpstr>
      <vt:lpstr>黑体</vt:lpstr>
      <vt:lpstr>Arial Unicode MS</vt:lpstr>
      <vt:lpstr>汉仪菱心体简</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音乐主题</dc:title>
  <dc:creator/>
  <cp:keywords>www.1ppt.com</cp:keywords>
  <dc:description>www.1ppt.com</dc:description>
  <cp:lastModifiedBy>WPS_1672826785</cp:lastModifiedBy>
  <cp:revision>11</cp:revision>
  <dcterms:created xsi:type="dcterms:W3CDTF">2019-05-13T21:35:00Z</dcterms:created>
  <dcterms:modified xsi:type="dcterms:W3CDTF">2024-06-03T08:42:21Z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1659C5409D7E4529A64DBA14C783EB86</vt:lpwstr>
  </property>
  <property fmtid="{D5CDD505-2E9C-101B-9397-08002B2CF9AE}" pid="3" name="KSOProductBuildVer">
    <vt:lpwstr>2052-11.1.0.14309</vt:lpwstr>
  </property>
</Properties>
</file>