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722" r:id="rId3"/>
  </p:sldMasterIdLst>
  <p:notesMasterIdLst>
    <p:notesMasterId r:id="rId5"/>
  </p:notesMasterIdLst>
  <p:handoutMasterIdLst>
    <p:handoutMasterId r:id="rId32"/>
  </p:handoutMasterIdLst>
  <p:sldIdLst>
    <p:sldId id="590" r:id="rId4"/>
    <p:sldId id="557" r:id="rId6"/>
    <p:sldId id="609" r:id="rId7"/>
    <p:sldId id="627" r:id="rId8"/>
    <p:sldId id="630" r:id="rId9"/>
    <p:sldId id="558" r:id="rId10"/>
    <p:sldId id="631" r:id="rId11"/>
    <p:sldId id="632" r:id="rId12"/>
    <p:sldId id="651" r:id="rId13"/>
    <p:sldId id="652" r:id="rId14"/>
    <p:sldId id="653" r:id="rId15"/>
    <p:sldId id="654" r:id="rId16"/>
    <p:sldId id="655" r:id="rId17"/>
    <p:sldId id="656" r:id="rId18"/>
    <p:sldId id="567" r:id="rId19"/>
    <p:sldId id="591" r:id="rId20"/>
    <p:sldId id="672" r:id="rId21"/>
    <p:sldId id="673" r:id="rId22"/>
    <p:sldId id="674" r:id="rId23"/>
    <p:sldId id="675" r:id="rId24"/>
    <p:sldId id="678" r:id="rId25"/>
    <p:sldId id="679" r:id="rId26"/>
    <p:sldId id="680" r:id="rId27"/>
    <p:sldId id="681" r:id="rId28"/>
    <p:sldId id="682" r:id="rId29"/>
    <p:sldId id="683" r:id="rId30"/>
    <p:sldId id="684" r:id="rId31"/>
  </p:sldIdLst>
  <p:sldSz cx="9144000" cy="5143500" type="screen16x9"/>
  <p:notesSz cx="6858000" cy="9144000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24" userDrawn="1">
          <p15:clr>
            <a:srgbClr val="A4A3A4"/>
          </p15:clr>
        </p15:guide>
        <p15:guide id="2" pos="28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DAED05"/>
    <a:srgbClr val="D69768"/>
    <a:srgbClr val="7D4922"/>
    <a:srgbClr val="004A95"/>
    <a:srgbClr val="F7FCFF"/>
    <a:srgbClr val="E3EEC6"/>
    <a:srgbClr val="E2F6FF"/>
    <a:srgbClr val="F5EBDC"/>
    <a:srgbClr val="F5E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00" autoAdjust="0"/>
  </p:normalViewPr>
  <p:slideViewPr>
    <p:cSldViewPr showGuides="1">
      <p:cViewPr varScale="1">
        <p:scale>
          <a:sx n="107" d="100"/>
          <a:sy n="107" d="100"/>
        </p:scale>
        <p:origin x="447" y="48"/>
      </p:cViewPr>
      <p:guideLst>
        <p:guide orient="horz" pos="1524"/>
        <p:guide pos="28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277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2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DD754-F49E-4351-AAFE-19D83F43501C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B08EA655-FFFA-4F3D-8871-E9646C30EBF4}" type="slidenum">
              <a:rPr lang="zh-CN" altLang="en-US" smtClean="0">
                <a:solidFill>
                  <a:prstClr val="black"/>
                </a:solidFill>
                <a:latin typeface="Calibri" panose="020F0502020204030204" charset="0"/>
                <a:ea typeface="迷你简准圆" panose="03000509000000000000" pitchFamily="65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 charset="0"/>
              <a:ea typeface="迷你简准圆" panose="03000509000000000000" pitchFamily="65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模板来自于： 第一PPT https://www.1ppt.com/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B08EA655-FFFA-4F3D-8871-E9646C30EBF4}" type="slidenum">
              <a:rPr lang="zh-CN" altLang="en-US" smtClean="0">
                <a:solidFill>
                  <a:prstClr val="black"/>
                </a:solidFill>
                <a:latin typeface="Calibri" panose="020F0502020204030204" charset="0"/>
                <a:ea typeface="迷你简准圆" panose="03000509000000000000" pitchFamily="65" charset="-122"/>
              </a:rPr>
            </a:fld>
            <a:endParaRPr lang="zh-CN" altLang="en-US">
              <a:solidFill>
                <a:prstClr val="black"/>
              </a:solidFill>
              <a:latin typeface="Calibri" panose="020F0502020204030204" charset="0"/>
              <a:ea typeface="迷你简准圆" panose="03000509000000000000" pitchFamily="65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DDFC7-F288-4EFC-B594-E1B4427511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模板来自于： 第一PPT https://www.1ppt.com/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69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D69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78735" y="458246"/>
            <a:ext cx="1678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基础乐理记谱法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78" y="504913"/>
            <a:ext cx="217873" cy="2173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bg>
      <p:bgPr>
        <a:solidFill>
          <a:srgbClr val="D69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78735" y="458246"/>
            <a:ext cx="1678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音乐基础的音符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78" y="504913"/>
            <a:ext cx="217873" cy="2173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>
      <p:bgPr>
        <a:solidFill>
          <a:srgbClr val="D69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78735" y="458246"/>
            <a:ext cx="1678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休止符延长记号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78" y="504913"/>
            <a:ext cx="217873" cy="2173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hf sldNum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solidFill>
          <a:srgbClr val="D69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78735" y="458246"/>
            <a:ext cx="1678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巴洛克时期音乐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78" y="504913"/>
            <a:ext cx="217873" cy="2173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hf sldNum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Box 5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bg>
      <p:bgPr>
        <a:solidFill>
          <a:srgbClr val="D69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304800" y="458246"/>
            <a:ext cx="16786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1"/>
                </a:solidFill>
              </a:rPr>
              <a:t> 巴赫的小步舞曲</a:t>
            </a:r>
            <a:endParaRPr lang="zh-CN" altLang="en-US" sz="1600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78" y="504913"/>
            <a:ext cx="217873" cy="2173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hf sldNum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>
      <p:bgPr>
        <a:solidFill>
          <a:srgbClr val="D697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89914" y="780757"/>
            <a:ext cx="8769151" cy="4206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hf sldNum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7241" y="225733"/>
            <a:ext cx="7886700" cy="354806"/>
          </a:xfrm>
        </p:spPr>
        <p:txBody>
          <a:bodyPr>
            <a:noAutofit/>
          </a:bodyPr>
          <a:lstStyle>
            <a:lvl1pPr marL="0" indent="0">
              <a:buFont typeface="Wingdings" panose="05000000000000000000" pitchFamily="2" charset="2"/>
              <a:buNone/>
              <a:defRPr sz="210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0" y="46172"/>
            <a:ext cx="1028700" cy="779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4" Type="http://schemas.openxmlformats.org/officeDocument/2006/relationships/theme" Target="../theme/theme1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76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0CEB1B6A-AEF1-4ACD-BD61-958570690F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BB6CB991-6BD3-42F2-8A94-1903E94254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</p:sldLayoutIdLst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71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3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microsoft.com/office/2007/relationships/hdphoto" Target="../media/image29.wdp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71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3314700"/>
            <a:ext cx="1279463" cy="1276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" y="971550"/>
            <a:ext cx="9144000" cy="31242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48"/>
          <p:cNvSpPr txBox="1"/>
          <p:nvPr/>
        </p:nvSpPr>
        <p:spPr>
          <a:xfrm>
            <a:off x="2748280" y="2168525"/>
            <a:ext cx="6297930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400" b="1" dirty="0">
                <a:solidFill>
                  <a:schemeClr val="accent1">
                    <a:lumMod val="10000"/>
                    <a:lumOff val="90000"/>
                  </a:schemeClr>
                </a:solidFill>
                <a:latin typeface="+mj-ea"/>
                <a:ea typeface="+mj-ea"/>
                <a:cs typeface="+mn-ea"/>
                <a:sym typeface="+mn-lt"/>
              </a:rPr>
              <a:t>中国戏曲和曲艺音乐鉴赏</a:t>
            </a:r>
            <a:endParaRPr lang="zh-CN" altLang="en-US" sz="4400" b="1" dirty="0">
              <a:solidFill>
                <a:schemeClr val="accent1">
                  <a:lumMod val="10000"/>
                  <a:lumOff val="90000"/>
                </a:scheme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2" name="TextBox 48"/>
          <p:cNvSpPr txBox="1"/>
          <p:nvPr/>
        </p:nvSpPr>
        <p:spPr>
          <a:xfrm>
            <a:off x="3276599" y="1448178"/>
            <a:ext cx="2667000" cy="6153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685800"/>
            <a:r>
              <a:rPr lang="zh-CN" altLang="en-US" sz="4000" spc="600" dirty="0">
                <a:solidFill>
                  <a:schemeClr val="accent1">
                    <a:lumMod val="10000"/>
                    <a:lumOff val="90000"/>
                  </a:schemeClr>
                </a:solidFill>
                <a:latin typeface="+mn-ea"/>
                <a:cs typeface="+mn-ea"/>
                <a:sym typeface="+mn-lt"/>
              </a:rPr>
              <a:t>第十章</a:t>
            </a:r>
            <a:endParaRPr lang="en-US" altLang="zh-CN" sz="4000" spc="600" dirty="0">
              <a:solidFill>
                <a:schemeClr val="accent1">
                  <a:lumMod val="10000"/>
                  <a:lumOff val="9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95600" y="2950210"/>
            <a:ext cx="5090160" cy="37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b="1" dirty="0">
                <a:solidFill>
                  <a:schemeClr val="accent1">
                    <a:lumMod val="10000"/>
                    <a:lumOff val="90000"/>
                  </a:schemeClr>
                </a:solidFill>
                <a:latin typeface="+mn-ea"/>
              </a:rPr>
              <a:t>Appreciation of Chinese Opera and Quyi Music</a:t>
            </a:r>
            <a:endParaRPr lang="en-US" altLang="zh-CN" sz="1400" b="1" dirty="0">
              <a:solidFill>
                <a:schemeClr val="accent1">
                  <a:lumMod val="10000"/>
                  <a:lumOff val="90000"/>
                </a:schemeClr>
              </a:solidFill>
              <a:latin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70354" y="1428750"/>
            <a:ext cx="2149046" cy="21490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/>
      <p:bldP spid="22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5"/>
          <p:cNvSpPr txBox="1"/>
          <p:nvPr/>
        </p:nvSpPr>
        <p:spPr>
          <a:xfrm>
            <a:off x="914400" y="1504950"/>
            <a:ext cx="474980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chemeClr val="accen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请同学们根据所学知识填写表 10-1</a:t>
            </a:r>
            <a:endParaRPr lang="zh-CN" altLang="en-US" sz="2100" dirty="0">
              <a:solidFill>
                <a:schemeClr val="accent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752283" y="2495550"/>
          <a:ext cx="5749925" cy="9017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525"/>
                <a:gridCol w="1147763"/>
                <a:gridCol w="1147762"/>
                <a:gridCol w="1149350"/>
                <a:gridCol w="1152525"/>
              </a:tblGrid>
              <a:tr h="1778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京剧常识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1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2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3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charset="0"/>
                        </a:rPr>
                        <a:t>4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</a:tr>
              <a:tr h="1778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四大徽班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</a:tr>
              <a:tr h="1778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四大名旦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</a:tr>
              <a:tr h="1778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四大行当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</a:tr>
              <a:tr h="1905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四大流派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6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7E3E98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DEDF4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206375" y="445770"/>
            <a:ext cx="3847465" cy="2971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第十章</a:t>
            </a:r>
            <a:r>
              <a:rPr lang="en-US" altLang="zh-CN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中国戏曲和曲艺音乐鉴赏</a:t>
            </a:r>
            <a:endParaRPr lang="zh-CN" altLang="en-US" sz="16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5000"/>
            <a:lumOff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65275" y="2419350"/>
            <a:ext cx="5962015" cy="1527810"/>
            <a:chOff x="2295793" y="2235119"/>
            <a:chExt cx="5487720" cy="1584406"/>
          </a:xfrm>
        </p:grpSpPr>
        <p:sp>
          <p:nvSpPr>
            <p:cNvPr id="93" name="MH_Other_1"/>
            <p:cNvSpPr/>
            <p:nvPr>
              <p:custDataLst>
                <p:tags r:id="rId1"/>
              </p:custDataLst>
            </p:nvPr>
          </p:nvSpPr>
          <p:spPr>
            <a:xfrm>
              <a:off x="2295793" y="2235119"/>
              <a:ext cx="1563687" cy="954087"/>
            </a:xfrm>
            <a:custGeom>
              <a:avLst/>
              <a:gdLst>
                <a:gd name="connsiteX0" fmla="*/ 679281 w 1358563"/>
                <a:gd name="connsiteY0" fmla="*/ 0 h 829714"/>
                <a:gd name="connsiteX1" fmla="*/ 804747 w 1358563"/>
                <a:gd name="connsiteY1" fmla="*/ 51969 h 829714"/>
                <a:gd name="connsiteX2" fmla="*/ 1306594 w 1358563"/>
                <a:gd name="connsiteY2" fmla="*/ 553816 h 829714"/>
                <a:gd name="connsiteX3" fmla="*/ 1306594 w 1358563"/>
                <a:gd name="connsiteY3" fmla="*/ 804747 h 829714"/>
                <a:gd name="connsiteX4" fmla="*/ 1281627 w 1358563"/>
                <a:gd name="connsiteY4" fmla="*/ 829714 h 829714"/>
                <a:gd name="connsiteX5" fmla="*/ 76936 w 1358563"/>
                <a:gd name="connsiteY5" fmla="*/ 829714 h 829714"/>
                <a:gd name="connsiteX6" fmla="*/ 51969 w 1358563"/>
                <a:gd name="connsiteY6" fmla="*/ 804747 h 829714"/>
                <a:gd name="connsiteX7" fmla="*/ 51969 w 1358563"/>
                <a:gd name="connsiteY7" fmla="*/ 553816 h 829714"/>
                <a:gd name="connsiteX8" fmla="*/ 553816 w 1358563"/>
                <a:gd name="connsiteY8" fmla="*/ 51969 h 829714"/>
                <a:gd name="connsiteX9" fmla="*/ 679281 w 1358563"/>
                <a:gd name="connsiteY9" fmla="*/ 0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8563" h="829714">
                  <a:moveTo>
                    <a:pt x="679281" y="0"/>
                  </a:moveTo>
                  <a:cubicBezTo>
                    <a:pt x="724691" y="0"/>
                    <a:pt x="770100" y="17323"/>
                    <a:pt x="804747" y="51969"/>
                  </a:cubicBezTo>
                  <a:lnTo>
                    <a:pt x="1306594" y="553816"/>
                  </a:lnTo>
                  <a:cubicBezTo>
                    <a:pt x="1375886" y="623109"/>
                    <a:pt x="1375886" y="735455"/>
                    <a:pt x="1306594" y="804747"/>
                  </a:cubicBezTo>
                  <a:lnTo>
                    <a:pt x="1281627" y="829714"/>
                  </a:lnTo>
                  <a:lnTo>
                    <a:pt x="76936" y="829714"/>
                  </a:lnTo>
                  <a:lnTo>
                    <a:pt x="51969" y="804747"/>
                  </a:lnTo>
                  <a:cubicBezTo>
                    <a:pt x="-17323" y="735455"/>
                    <a:pt x="-17323" y="623109"/>
                    <a:pt x="51969" y="553816"/>
                  </a:cubicBezTo>
                  <a:lnTo>
                    <a:pt x="553816" y="51969"/>
                  </a:lnTo>
                  <a:cubicBezTo>
                    <a:pt x="588462" y="17323"/>
                    <a:pt x="633871" y="0"/>
                    <a:pt x="679281" y="0"/>
                  </a:cubicBezTo>
                  <a:close/>
                </a:path>
              </a:pathLst>
            </a:custGeom>
            <a:solidFill>
              <a:srgbClr val="723A25"/>
            </a:solidFill>
            <a:ln w="57150" cmpd="sng">
              <a:solidFill>
                <a:srgbClr val="723A2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890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700" dirty="0">
                  <a:solidFill>
                    <a:srgbClr val="FFFFFF"/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壹</a:t>
              </a:r>
              <a:endParaRPr lang="zh-CN" altLang="en-US" sz="2700" dirty="0">
                <a:solidFill>
                  <a:srgbClr val="FFFFFF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35" name="MH_SubTitle_1"/>
            <p:cNvSpPr/>
            <p:nvPr>
              <p:custDataLst>
                <p:tags r:id="rId2"/>
              </p:custDataLst>
            </p:nvPr>
          </p:nvSpPr>
          <p:spPr>
            <a:xfrm>
              <a:off x="2298701" y="2867025"/>
              <a:ext cx="1560513" cy="952500"/>
            </a:xfrm>
            <a:custGeom>
              <a:avLst/>
              <a:gdLst>
                <a:gd name="connsiteX0" fmla="*/ 76936 w 1358563"/>
                <a:gd name="connsiteY0" fmla="*/ 0 h 829714"/>
                <a:gd name="connsiteX1" fmla="*/ 1281627 w 1358563"/>
                <a:gd name="connsiteY1" fmla="*/ 0 h 829714"/>
                <a:gd name="connsiteX2" fmla="*/ 1306594 w 1358563"/>
                <a:gd name="connsiteY2" fmla="*/ 24967 h 829714"/>
                <a:gd name="connsiteX3" fmla="*/ 1306594 w 1358563"/>
                <a:gd name="connsiteY3" fmla="*/ 275898 h 829714"/>
                <a:gd name="connsiteX4" fmla="*/ 804747 w 1358563"/>
                <a:gd name="connsiteY4" fmla="*/ 777745 h 829714"/>
                <a:gd name="connsiteX5" fmla="*/ 553816 w 1358563"/>
                <a:gd name="connsiteY5" fmla="*/ 777745 h 829714"/>
                <a:gd name="connsiteX6" fmla="*/ 51969 w 1358563"/>
                <a:gd name="connsiteY6" fmla="*/ 275898 h 829714"/>
                <a:gd name="connsiteX7" fmla="*/ 51969 w 1358563"/>
                <a:gd name="connsiteY7" fmla="*/ 24967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63" h="829714">
                  <a:moveTo>
                    <a:pt x="76936" y="0"/>
                  </a:moveTo>
                  <a:lnTo>
                    <a:pt x="1281627" y="0"/>
                  </a:lnTo>
                  <a:lnTo>
                    <a:pt x="1306594" y="24967"/>
                  </a:lnTo>
                  <a:cubicBezTo>
                    <a:pt x="1375886" y="94259"/>
                    <a:pt x="1375886" y="206605"/>
                    <a:pt x="1306594" y="275898"/>
                  </a:cubicBezTo>
                  <a:lnTo>
                    <a:pt x="804747" y="777745"/>
                  </a:lnTo>
                  <a:cubicBezTo>
                    <a:pt x="735454" y="847037"/>
                    <a:pt x="623108" y="847037"/>
                    <a:pt x="553816" y="777745"/>
                  </a:cubicBezTo>
                  <a:lnTo>
                    <a:pt x="51969" y="275898"/>
                  </a:lnTo>
                  <a:cubicBezTo>
                    <a:pt x="-17323" y="206605"/>
                    <a:pt x="-17323" y="94259"/>
                    <a:pt x="51969" y="24967"/>
                  </a:cubicBezTo>
                  <a:close/>
                </a:path>
              </a:pathLst>
            </a:custGeom>
            <a:solidFill>
              <a:srgbClr val="FFFFFF"/>
            </a:solidFill>
            <a:ln w="57150" cmpd="sng">
              <a:solidFill>
                <a:srgbClr val="723A2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曲艺音乐概述</a:t>
              </a:r>
              <a:endParaRPr sz="15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MH_Other_2"/>
            <p:cNvSpPr/>
            <p:nvPr>
              <p:custDataLst>
                <p:tags r:id="rId3"/>
              </p:custDataLst>
            </p:nvPr>
          </p:nvSpPr>
          <p:spPr>
            <a:xfrm>
              <a:off x="4259263" y="2246314"/>
              <a:ext cx="1562100" cy="954087"/>
            </a:xfrm>
            <a:custGeom>
              <a:avLst/>
              <a:gdLst>
                <a:gd name="connsiteX0" fmla="*/ 679281 w 1358563"/>
                <a:gd name="connsiteY0" fmla="*/ 0 h 829714"/>
                <a:gd name="connsiteX1" fmla="*/ 804747 w 1358563"/>
                <a:gd name="connsiteY1" fmla="*/ 51969 h 829714"/>
                <a:gd name="connsiteX2" fmla="*/ 1306594 w 1358563"/>
                <a:gd name="connsiteY2" fmla="*/ 553816 h 829714"/>
                <a:gd name="connsiteX3" fmla="*/ 1306594 w 1358563"/>
                <a:gd name="connsiteY3" fmla="*/ 804747 h 829714"/>
                <a:gd name="connsiteX4" fmla="*/ 1281627 w 1358563"/>
                <a:gd name="connsiteY4" fmla="*/ 829714 h 829714"/>
                <a:gd name="connsiteX5" fmla="*/ 76936 w 1358563"/>
                <a:gd name="connsiteY5" fmla="*/ 829714 h 829714"/>
                <a:gd name="connsiteX6" fmla="*/ 51969 w 1358563"/>
                <a:gd name="connsiteY6" fmla="*/ 804747 h 829714"/>
                <a:gd name="connsiteX7" fmla="*/ 51969 w 1358563"/>
                <a:gd name="connsiteY7" fmla="*/ 553816 h 829714"/>
                <a:gd name="connsiteX8" fmla="*/ 553816 w 1358563"/>
                <a:gd name="connsiteY8" fmla="*/ 51969 h 829714"/>
                <a:gd name="connsiteX9" fmla="*/ 679281 w 1358563"/>
                <a:gd name="connsiteY9" fmla="*/ 0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8563" h="829714">
                  <a:moveTo>
                    <a:pt x="679281" y="0"/>
                  </a:moveTo>
                  <a:cubicBezTo>
                    <a:pt x="724691" y="0"/>
                    <a:pt x="770100" y="17323"/>
                    <a:pt x="804747" y="51969"/>
                  </a:cubicBezTo>
                  <a:lnTo>
                    <a:pt x="1306594" y="553816"/>
                  </a:lnTo>
                  <a:cubicBezTo>
                    <a:pt x="1375886" y="623109"/>
                    <a:pt x="1375886" y="735455"/>
                    <a:pt x="1306594" y="804747"/>
                  </a:cubicBezTo>
                  <a:lnTo>
                    <a:pt x="1281627" y="829714"/>
                  </a:lnTo>
                  <a:lnTo>
                    <a:pt x="76936" y="829714"/>
                  </a:lnTo>
                  <a:lnTo>
                    <a:pt x="51969" y="804747"/>
                  </a:lnTo>
                  <a:cubicBezTo>
                    <a:pt x="-17323" y="735455"/>
                    <a:pt x="-17323" y="623109"/>
                    <a:pt x="51969" y="553816"/>
                  </a:cubicBezTo>
                  <a:lnTo>
                    <a:pt x="553816" y="51969"/>
                  </a:lnTo>
                  <a:cubicBezTo>
                    <a:pt x="588462" y="17323"/>
                    <a:pt x="633871" y="0"/>
                    <a:pt x="679281" y="0"/>
                  </a:cubicBezTo>
                  <a:close/>
                </a:path>
              </a:pathLst>
            </a:custGeom>
            <a:solidFill>
              <a:srgbClr val="BD5F3D"/>
            </a:solidFill>
            <a:ln w="57150" cmpd="sng">
              <a:solidFill>
                <a:srgbClr val="BD5F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890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700" dirty="0">
                  <a:solidFill>
                    <a:srgbClr val="FFFFFF"/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贰</a:t>
              </a:r>
              <a:endParaRPr lang="zh-CN" altLang="en-US" sz="2700" dirty="0">
                <a:solidFill>
                  <a:srgbClr val="FFFFFF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20" name="MH_SubTitle_2"/>
            <p:cNvSpPr/>
            <p:nvPr>
              <p:custDataLst>
                <p:tags r:id="rId4"/>
              </p:custDataLst>
            </p:nvPr>
          </p:nvSpPr>
          <p:spPr>
            <a:xfrm>
              <a:off x="4260851" y="2867025"/>
              <a:ext cx="1558925" cy="952500"/>
            </a:xfrm>
            <a:custGeom>
              <a:avLst/>
              <a:gdLst>
                <a:gd name="connsiteX0" fmla="*/ 76936 w 1358563"/>
                <a:gd name="connsiteY0" fmla="*/ 0 h 829714"/>
                <a:gd name="connsiteX1" fmla="*/ 1281627 w 1358563"/>
                <a:gd name="connsiteY1" fmla="*/ 0 h 829714"/>
                <a:gd name="connsiteX2" fmla="*/ 1306594 w 1358563"/>
                <a:gd name="connsiteY2" fmla="*/ 24967 h 829714"/>
                <a:gd name="connsiteX3" fmla="*/ 1306594 w 1358563"/>
                <a:gd name="connsiteY3" fmla="*/ 275898 h 829714"/>
                <a:gd name="connsiteX4" fmla="*/ 804747 w 1358563"/>
                <a:gd name="connsiteY4" fmla="*/ 777745 h 829714"/>
                <a:gd name="connsiteX5" fmla="*/ 553816 w 1358563"/>
                <a:gd name="connsiteY5" fmla="*/ 777745 h 829714"/>
                <a:gd name="connsiteX6" fmla="*/ 51969 w 1358563"/>
                <a:gd name="connsiteY6" fmla="*/ 275898 h 829714"/>
                <a:gd name="connsiteX7" fmla="*/ 51969 w 1358563"/>
                <a:gd name="connsiteY7" fmla="*/ 24967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63" h="829714">
                  <a:moveTo>
                    <a:pt x="76936" y="0"/>
                  </a:moveTo>
                  <a:lnTo>
                    <a:pt x="1281627" y="0"/>
                  </a:lnTo>
                  <a:lnTo>
                    <a:pt x="1306594" y="24967"/>
                  </a:lnTo>
                  <a:cubicBezTo>
                    <a:pt x="1375886" y="94259"/>
                    <a:pt x="1375886" y="206605"/>
                    <a:pt x="1306594" y="275898"/>
                  </a:cubicBezTo>
                  <a:lnTo>
                    <a:pt x="804747" y="777745"/>
                  </a:lnTo>
                  <a:cubicBezTo>
                    <a:pt x="735454" y="847037"/>
                    <a:pt x="623108" y="847037"/>
                    <a:pt x="553816" y="777745"/>
                  </a:cubicBezTo>
                  <a:lnTo>
                    <a:pt x="51969" y="275898"/>
                  </a:lnTo>
                  <a:cubicBezTo>
                    <a:pt x="-17323" y="206605"/>
                    <a:pt x="-17323" y="94259"/>
                    <a:pt x="51969" y="24967"/>
                  </a:cubicBezTo>
                  <a:close/>
                </a:path>
              </a:pathLst>
            </a:custGeom>
            <a:solidFill>
              <a:srgbClr val="FFFFFF"/>
            </a:solidFill>
            <a:ln w="57150" cmpd="sng">
              <a:solidFill>
                <a:srgbClr val="BD5F3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曲艺音乐发展</a:t>
              </a:r>
              <a:endParaRPr lang="en-US" altLang="zh-CN" sz="15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>
                <a:defRPr/>
              </a:pPr>
              <a:r>
                <a:rPr lang="en-US" altLang="zh-CN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历程</a:t>
              </a:r>
              <a:endParaRPr lang="en-US" altLang="zh-CN" sz="15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MH_Other_3"/>
            <p:cNvSpPr/>
            <p:nvPr>
              <p:custDataLst>
                <p:tags r:id="rId5"/>
              </p:custDataLst>
            </p:nvPr>
          </p:nvSpPr>
          <p:spPr>
            <a:xfrm>
              <a:off x="6221413" y="2246314"/>
              <a:ext cx="1562100" cy="954087"/>
            </a:xfrm>
            <a:custGeom>
              <a:avLst/>
              <a:gdLst>
                <a:gd name="connsiteX0" fmla="*/ 679281 w 1358563"/>
                <a:gd name="connsiteY0" fmla="*/ 0 h 829714"/>
                <a:gd name="connsiteX1" fmla="*/ 804747 w 1358563"/>
                <a:gd name="connsiteY1" fmla="*/ 51969 h 829714"/>
                <a:gd name="connsiteX2" fmla="*/ 1306594 w 1358563"/>
                <a:gd name="connsiteY2" fmla="*/ 553816 h 829714"/>
                <a:gd name="connsiteX3" fmla="*/ 1306594 w 1358563"/>
                <a:gd name="connsiteY3" fmla="*/ 804747 h 829714"/>
                <a:gd name="connsiteX4" fmla="*/ 1281627 w 1358563"/>
                <a:gd name="connsiteY4" fmla="*/ 829714 h 829714"/>
                <a:gd name="connsiteX5" fmla="*/ 76936 w 1358563"/>
                <a:gd name="connsiteY5" fmla="*/ 829714 h 829714"/>
                <a:gd name="connsiteX6" fmla="*/ 51969 w 1358563"/>
                <a:gd name="connsiteY6" fmla="*/ 804747 h 829714"/>
                <a:gd name="connsiteX7" fmla="*/ 51969 w 1358563"/>
                <a:gd name="connsiteY7" fmla="*/ 553816 h 829714"/>
                <a:gd name="connsiteX8" fmla="*/ 553816 w 1358563"/>
                <a:gd name="connsiteY8" fmla="*/ 51969 h 829714"/>
                <a:gd name="connsiteX9" fmla="*/ 679281 w 1358563"/>
                <a:gd name="connsiteY9" fmla="*/ 0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8563" h="829714">
                  <a:moveTo>
                    <a:pt x="679281" y="0"/>
                  </a:moveTo>
                  <a:cubicBezTo>
                    <a:pt x="724691" y="0"/>
                    <a:pt x="770100" y="17323"/>
                    <a:pt x="804747" y="51969"/>
                  </a:cubicBezTo>
                  <a:lnTo>
                    <a:pt x="1306594" y="553816"/>
                  </a:lnTo>
                  <a:cubicBezTo>
                    <a:pt x="1375886" y="623109"/>
                    <a:pt x="1375886" y="735455"/>
                    <a:pt x="1306594" y="804747"/>
                  </a:cubicBezTo>
                  <a:lnTo>
                    <a:pt x="1281627" y="829714"/>
                  </a:lnTo>
                  <a:lnTo>
                    <a:pt x="76936" y="829714"/>
                  </a:lnTo>
                  <a:lnTo>
                    <a:pt x="51969" y="804747"/>
                  </a:lnTo>
                  <a:cubicBezTo>
                    <a:pt x="-17323" y="735455"/>
                    <a:pt x="-17323" y="623109"/>
                    <a:pt x="51969" y="553816"/>
                  </a:cubicBezTo>
                  <a:lnTo>
                    <a:pt x="553816" y="51969"/>
                  </a:lnTo>
                  <a:cubicBezTo>
                    <a:pt x="588462" y="17323"/>
                    <a:pt x="633871" y="0"/>
                    <a:pt x="679281" y="0"/>
                  </a:cubicBezTo>
                  <a:close/>
                </a:path>
              </a:pathLst>
            </a:custGeom>
            <a:solidFill>
              <a:srgbClr val="212121"/>
            </a:solidFill>
            <a:ln w="57150" cmpd="sng">
              <a:solidFill>
                <a:srgbClr val="2121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890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700" dirty="0">
                  <a:solidFill>
                    <a:srgbClr val="FFFFFF"/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叁</a:t>
              </a:r>
              <a:endParaRPr lang="zh-CN" altLang="en-US" sz="2700" dirty="0">
                <a:solidFill>
                  <a:srgbClr val="FFFFFF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6"/>
              </p:custDataLst>
            </p:nvPr>
          </p:nvSpPr>
          <p:spPr>
            <a:xfrm>
              <a:off x="6221413" y="2867025"/>
              <a:ext cx="1560512" cy="952500"/>
            </a:xfrm>
            <a:custGeom>
              <a:avLst/>
              <a:gdLst>
                <a:gd name="connsiteX0" fmla="*/ 76936 w 1358563"/>
                <a:gd name="connsiteY0" fmla="*/ 0 h 829714"/>
                <a:gd name="connsiteX1" fmla="*/ 1281627 w 1358563"/>
                <a:gd name="connsiteY1" fmla="*/ 0 h 829714"/>
                <a:gd name="connsiteX2" fmla="*/ 1306594 w 1358563"/>
                <a:gd name="connsiteY2" fmla="*/ 24967 h 829714"/>
                <a:gd name="connsiteX3" fmla="*/ 1306594 w 1358563"/>
                <a:gd name="connsiteY3" fmla="*/ 275898 h 829714"/>
                <a:gd name="connsiteX4" fmla="*/ 804747 w 1358563"/>
                <a:gd name="connsiteY4" fmla="*/ 777745 h 829714"/>
                <a:gd name="connsiteX5" fmla="*/ 553816 w 1358563"/>
                <a:gd name="connsiteY5" fmla="*/ 777745 h 829714"/>
                <a:gd name="connsiteX6" fmla="*/ 51969 w 1358563"/>
                <a:gd name="connsiteY6" fmla="*/ 275898 h 829714"/>
                <a:gd name="connsiteX7" fmla="*/ 51969 w 1358563"/>
                <a:gd name="connsiteY7" fmla="*/ 24967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63" h="829714">
                  <a:moveTo>
                    <a:pt x="76936" y="0"/>
                  </a:moveTo>
                  <a:lnTo>
                    <a:pt x="1281627" y="0"/>
                  </a:lnTo>
                  <a:lnTo>
                    <a:pt x="1306594" y="24967"/>
                  </a:lnTo>
                  <a:cubicBezTo>
                    <a:pt x="1375886" y="94259"/>
                    <a:pt x="1375886" y="206605"/>
                    <a:pt x="1306594" y="275898"/>
                  </a:cubicBezTo>
                  <a:lnTo>
                    <a:pt x="804747" y="777745"/>
                  </a:lnTo>
                  <a:cubicBezTo>
                    <a:pt x="735454" y="847037"/>
                    <a:pt x="623108" y="847037"/>
                    <a:pt x="553816" y="777745"/>
                  </a:cubicBezTo>
                  <a:lnTo>
                    <a:pt x="51969" y="275898"/>
                  </a:lnTo>
                  <a:cubicBezTo>
                    <a:pt x="-17323" y="206605"/>
                    <a:pt x="-17323" y="94259"/>
                    <a:pt x="51969" y="24967"/>
                  </a:cubicBezTo>
                  <a:close/>
                </a:path>
              </a:pathLst>
            </a:custGeom>
            <a:solidFill>
              <a:srgbClr val="FFFFFF"/>
            </a:solidFill>
            <a:ln w="57150" cmpd="sng">
              <a:solidFill>
                <a:srgbClr val="21212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曲艺音乐曲种</a:t>
              </a:r>
              <a:endParaRPr lang="en-US" altLang="zh-CN" sz="15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>
                <a:defRPr/>
              </a:pPr>
              <a:r>
                <a:rPr lang="en-US" altLang="zh-CN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分类</a:t>
              </a:r>
              <a:endParaRPr lang="en-US" altLang="zh-CN" sz="15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66708" y="223145"/>
            <a:ext cx="3516087" cy="695661"/>
            <a:chOff x="2815770" y="4124595"/>
            <a:chExt cx="4688116" cy="927548"/>
          </a:xfrm>
        </p:grpSpPr>
        <p:sp>
          <p:nvSpPr>
            <p:cNvPr id="23" name="文本框 22"/>
            <p:cNvSpPr txBox="1"/>
            <p:nvPr/>
          </p:nvSpPr>
          <p:spPr>
            <a:xfrm>
              <a:off x="2815770" y="4124595"/>
              <a:ext cx="4684607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楷体" panose="02010600040101010101" charset="-122"/>
                  <a:ea typeface="华文楷体" panose="02010600040101010101" charset="-122"/>
                </a:rPr>
                <a:t>学习与思考</a:t>
              </a:r>
              <a:endPara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15771" y="4603410"/>
              <a:ext cx="4688115" cy="4487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迷你简准圆" panose="03000509000000000000" pitchFamily="65" charset="-122"/>
                </a:rPr>
                <a:t>Learning and Thinking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迷你简准圆" panose="03000509000000000000" pitchFamily="65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25648" y="3432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762000" y="135255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隶书" panose="02010800040101010101" charset="-122"/>
                <a:ea typeface="华文隶书" panose="02010800040101010101" charset="-122"/>
              </a:rPr>
              <a:t>二、曲艺音乐</a:t>
            </a:r>
            <a:endParaRPr lang="zh-CN" altLang="en-US" sz="240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/>
          <p:cNvSpPr txBox="1"/>
          <p:nvPr/>
        </p:nvSpPr>
        <p:spPr>
          <a:xfrm>
            <a:off x="3131234" y="1302835"/>
            <a:ext cx="413496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华文隶书" panose="02010800040101010101" charset="-122"/>
                <a:ea typeface="华文隶书" panose="02010800040101010101" charset="-122"/>
                <a:cs typeface="+mn-ea"/>
                <a:sym typeface="+mn-lt"/>
              </a:rPr>
              <a:t>曲艺音乐概述</a:t>
            </a:r>
            <a:endParaRPr lang="zh-CN" altLang="en-US" dirty="0">
              <a:solidFill>
                <a:schemeClr val="accent1"/>
              </a:solidFill>
              <a:latin typeface="华文隶书" panose="02010800040101010101" charset="-122"/>
              <a:ea typeface="华文隶书" panose="02010800040101010101" charset="-122"/>
              <a:cs typeface="+mn-ea"/>
              <a:sym typeface="+mn-lt"/>
            </a:endParaRPr>
          </a:p>
        </p:txBody>
      </p:sp>
      <p:sp>
        <p:nvSpPr>
          <p:cNvPr id="9" name="TextBox 33"/>
          <p:cNvSpPr txBox="1"/>
          <p:nvPr/>
        </p:nvSpPr>
        <p:spPr>
          <a:xfrm>
            <a:off x="3187065" y="1745615"/>
            <a:ext cx="4815840" cy="2261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    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        </a:t>
            </a:r>
            <a:r>
              <a:rPr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曲艺，又称说唱艺术，曲艺音乐又称为说唱音乐，是用来讲唱历史、传说故事以及文学作品的一种艺术体裁，是中国特有的一种文学与音乐相结合的表演。它是我国土生土长的民间艺术，其中的音乐以叙述功能为主、兼有抒情功能，具有浓郁民族特色的中国传统综合艺术。它包括说故事、说笑话、唱故事三类不同的形式。其中，说故事和说笑话只说不唱；唱故事以唱为主，构成民族音乐重要组成部分——曲艺音乐。</a:t>
            </a:r>
            <a:endParaRPr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7065" y="1793875"/>
            <a:ext cx="4897120" cy="25380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09750"/>
            <a:ext cx="2525395" cy="24295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75" y="445770"/>
            <a:ext cx="3847465" cy="2971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第十章</a:t>
            </a:r>
            <a:r>
              <a:rPr lang="en-US" altLang="zh-CN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中国戏曲和曲艺音乐鉴赏</a:t>
            </a:r>
            <a:endParaRPr lang="zh-CN" altLang="en-US" sz="16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/>
          <p:cNvSpPr txBox="1"/>
          <p:nvPr/>
        </p:nvSpPr>
        <p:spPr>
          <a:xfrm>
            <a:off x="3131234" y="1302835"/>
            <a:ext cx="413496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华文隶书" panose="02010800040101010101" charset="-122"/>
                <a:ea typeface="华文隶书" panose="02010800040101010101" charset="-122"/>
                <a:cs typeface="+mn-ea"/>
                <a:sym typeface="+mn-lt"/>
              </a:rPr>
              <a:t>曲艺音乐发展历程</a:t>
            </a:r>
            <a:endParaRPr lang="zh-CN" altLang="en-US" dirty="0">
              <a:solidFill>
                <a:schemeClr val="accent1"/>
              </a:solidFill>
              <a:latin typeface="华文隶书" panose="02010800040101010101" charset="-122"/>
              <a:ea typeface="华文隶书" panose="02010800040101010101" charset="-122"/>
              <a:cs typeface="+mn-ea"/>
              <a:sym typeface="+mn-lt"/>
            </a:endParaRPr>
          </a:p>
        </p:txBody>
      </p:sp>
      <p:sp>
        <p:nvSpPr>
          <p:cNvPr id="9" name="TextBox 33"/>
          <p:cNvSpPr txBox="1"/>
          <p:nvPr/>
        </p:nvSpPr>
        <p:spPr>
          <a:xfrm>
            <a:off x="3187065" y="1745615"/>
            <a:ext cx="5240020" cy="25844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       </a:t>
            </a:r>
            <a:r>
              <a:rPr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曲艺音乐的历史悠久，早在周代《诗经》中出现了叙事性民歌就与曲艺音乐有着一定渊源关系。战国时期荀子的《成相篇》被视为曲艺音乐的萌芽。汉代乐府中的长篇叙事歌曲《陌上桑》《孔雀东南飞》等被视为曲艺音乐的先驱。唐代，随着工商业日益发达，城市日趋繁荣，文化艺术长足发展，曲艺艺术正式形成，主要形式有“说话”和“变文”。宋元时期，是说唱音乐达到成熟的时期。由于城市手工业、商业发展，都市人们生活的繁荣，说唱音乐有了固定的演出场所——瓦肆和勾栏。到了明清时期，沿海城市繁荣发展，各地民间艺人纷纷进入城市，使多种曲艺音乐得到保存和传播，促使古代曲艺向现代曲艺发展，并出现大量地方曲种。</a:t>
            </a:r>
            <a:endParaRPr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7065" y="1793875"/>
            <a:ext cx="5283835" cy="25380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828165"/>
            <a:ext cx="2656840" cy="24695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75" y="445770"/>
            <a:ext cx="3847465" cy="2971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第十章</a:t>
            </a:r>
            <a:r>
              <a:rPr lang="en-US" altLang="zh-CN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中国戏曲和曲艺音乐鉴赏</a:t>
            </a:r>
            <a:endParaRPr lang="zh-CN" altLang="en-US" sz="16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4043913" y="2280339"/>
            <a:ext cx="1056175" cy="910615"/>
            <a:chOff x="4043843" y="2332916"/>
            <a:chExt cx="1056313" cy="910615"/>
          </a:xfrm>
        </p:grpSpPr>
        <p:sp>
          <p:nvSpPr>
            <p:cNvPr id="84" name="六边形 83"/>
            <p:cNvSpPr/>
            <p:nvPr/>
          </p:nvSpPr>
          <p:spPr>
            <a:xfrm>
              <a:off x="4043843" y="2332916"/>
              <a:ext cx="1056313" cy="910615"/>
            </a:xfrm>
            <a:prstGeom prst="hexagon">
              <a:avLst/>
            </a:prstGeom>
            <a:solidFill>
              <a:schemeClr val="bg2">
                <a:lumMod val="75000"/>
              </a:schemeClr>
            </a:solidFill>
            <a:ln w="1905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75" dirty="0">
                <a:latin typeface="印品黑体" panose="00000500000000000000" pitchFamily="2" charset="-122"/>
                <a:ea typeface="印品黑体" panose="00000500000000000000" pitchFamily="2" charset="-122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128502" y="2541677"/>
              <a:ext cx="894196" cy="6502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曲艺音乐</a:t>
              </a:r>
              <a:endParaRPr lang="zh-CN" altLang="en-US" sz="1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曲种分类</a:t>
              </a:r>
              <a:endParaRPr lang="zh-CN" altLang="en-US" sz="14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6" name="内容占位符 2"/>
          <p:cNvSpPr txBox="1"/>
          <p:nvPr/>
        </p:nvSpPr>
        <p:spPr>
          <a:xfrm>
            <a:off x="381254" y="1544379"/>
            <a:ext cx="1799766" cy="868815"/>
          </a:xfrm>
          <a:prstGeom prst="rect">
            <a:avLst/>
          </a:prstGeom>
        </p:spPr>
        <p:txBody>
          <a:bodyPr vert="horz" lIns="91431" tIns="45715" rIns="91431" bIns="45715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2000" dirty="0">
                <a:solidFill>
                  <a:schemeClr val="accent6"/>
                </a:solidFill>
                <a:latin typeface="华文隶书" panose="02010800040101010101" charset="-122"/>
                <a:ea typeface="华文隶书" panose="02010800040101010101" charset="-122"/>
              </a:rPr>
              <a:t>北京单弦</a:t>
            </a:r>
            <a:endParaRPr lang="zh-CN" altLang="en-US" sz="2000" dirty="0">
              <a:solidFill>
                <a:schemeClr val="accent6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87" name="内容占位符 2"/>
          <p:cNvSpPr txBox="1"/>
          <p:nvPr/>
        </p:nvSpPr>
        <p:spPr>
          <a:xfrm>
            <a:off x="369570" y="508000"/>
            <a:ext cx="1799590" cy="868680"/>
          </a:xfrm>
          <a:prstGeom prst="rect">
            <a:avLst/>
          </a:prstGeom>
        </p:spPr>
        <p:txBody>
          <a:bodyPr vert="horz" lIns="91431" tIns="45715" rIns="91431" bIns="45715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华文隶书" panose="02010800040101010101" charset="-122"/>
                <a:ea typeface="华文隶书" panose="02010800040101010101" charset="-122"/>
              </a:rPr>
              <a:t>京韵大鼓</a:t>
            </a:r>
            <a:endParaRPr lang="zh-CN" altLang="en-US" sz="2000" dirty="0">
              <a:solidFill>
                <a:schemeClr val="accent1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88" name="内容占位符 2"/>
          <p:cNvSpPr txBox="1"/>
          <p:nvPr/>
        </p:nvSpPr>
        <p:spPr>
          <a:xfrm>
            <a:off x="389509" y="2489012"/>
            <a:ext cx="1799766" cy="868815"/>
          </a:xfrm>
          <a:prstGeom prst="rect">
            <a:avLst/>
          </a:prstGeom>
        </p:spPr>
        <p:txBody>
          <a:bodyPr vert="horz" lIns="91431" tIns="45715" rIns="91431" bIns="45715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华文隶书" panose="02010800040101010101" charset="-122"/>
                <a:ea typeface="华文隶书" panose="02010800040101010101" charset="-122"/>
              </a:rPr>
              <a:t>山东琴书</a:t>
            </a:r>
            <a:endParaRPr lang="zh-CN" altLang="en-US" sz="2000" dirty="0">
              <a:solidFill>
                <a:schemeClr val="accent4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89" name="内容占位符 2"/>
          <p:cNvSpPr txBox="1"/>
          <p:nvPr/>
        </p:nvSpPr>
        <p:spPr>
          <a:xfrm>
            <a:off x="6926533" y="2000944"/>
            <a:ext cx="1799766" cy="868815"/>
          </a:xfrm>
          <a:prstGeom prst="rect">
            <a:avLst/>
          </a:prstGeom>
        </p:spPr>
        <p:txBody>
          <a:bodyPr vert="horz" lIns="91431" tIns="45715" rIns="91431" bIns="45715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20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四川清音</a:t>
            </a:r>
            <a:endParaRPr lang="zh-CN" altLang="en-US" sz="20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0" name="内容占位符 2"/>
          <p:cNvSpPr txBox="1"/>
          <p:nvPr/>
        </p:nvSpPr>
        <p:spPr>
          <a:xfrm>
            <a:off x="6934153" y="811837"/>
            <a:ext cx="1799766" cy="868815"/>
          </a:xfrm>
          <a:prstGeom prst="rect">
            <a:avLst/>
          </a:prstGeom>
        </p:spPr>
        <p:txBody>
          <a:bodyPr vert="horz" lIns="91431" tIns="45715" rIns="91431" bIns="45715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2000" dirty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</a:rPr>
              <a:t>苏州评弹</a:t>
            </a:r>
            <a:endParaRPr lang="zh-CN" altLang="en-US" sz="2000" dirty="0">
              <a:solidFill>
                <a:schemeClr val="accent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1" name="内容占位符 2"/>
          <p:cNvSpPr txBox="1"/>
          <p:nvPr/>
        </p:nvSpPr>
        <p:spPr>
          <a:xfrm>
            <a:off x="6977333" y="2965897"/>
            <a:ext cx="1799766" cy="868815"/>
          </a:xfrm>
          <a:prstGeom prst="rect">
            <a:avLst/>
          </a:prstGeom>
        </p:spPr>
        <p:txBody>
          <a:bodyPr vert="horz" lIns="91431" tIns="45715" rIns="91431" bIns="45715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None/>
            </a:pPr>
            <a:r>
              <a:rPr lang="zh-CN" altLang="en-US" sz="2000" dirty="0">
                <a:solidFill>
                  <a:schemeClr val="accent3"/>
                </a:solidFill>
                <a:latin typeface="楷体" panose="02010609060101010101" charset="-122"/>
                <a:ea typeface="楷体" panose="02010609060101010101" charset="-122"/>
              </a:rPr>
              <a:t>广西文场</a:t>
            </a:r>
            <a:endParaRPr lang="zh-CN" altLang="en-US" sz="2000" dirty="0">
              <a:solidFill>
                <a:schemeClr val="accent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2265045" y="1490345"/>
            <a:ext cx="440055" cy="4400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6513830" y="2009140"/>
            <a:ext cx="440055" cy="44005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6506845" y="894715"/>
            <a:ext cx="440055" cy="440055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2265045" y="480060"/>
            <a:ext cx="440055" cy="44005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6506845" y="3121660"/>
            <a:ext cx="440055" cy="440055"/>
          </a:xfrm>
          <a:prstGeom prst="ellipse">
            <a:avLst/>
          </a:prstGeom>
          <a:solidFill>
            <a:schemeClr val="accent5"/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2265045" y="2428875"/>
            <a:ext cx="440055" cy="440055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75" name="六边形 174"/>
          <p:cNvSpPr/>
          <p:nvPr/>
        </p:nvSpPr>
        <p:spPr>
          <a:xfrm>
            <a:off x="4966970" y="2795905"/>
            <a:ext cx="1056005" cy="910590"/>
          </a:xfrm>
          <a:prstGeom prst="hexagon">
            <a:avLst/>
          </a:prstGeom>
          <a:solidFill>
            <a:schemeClr val="accent6"/>
          </a:solidFill>
          <a:ln w="190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华文隶书" panose="02010800040101010101" charset="-122"/>
                <a:ea typeface="华文隶书" panose="02010800040101010101" charset="-122"/>
              </a:rPr>
              <a:t>方</a:t>
            </a:r>
            <a:endParaRPr lang="zh-CN" altLang="en-US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181" name="六边形 180"/>
          <p:cNvSpPr/>
          <p:nvPr/>
        </p:nvSpPr>
        <p:spPr>
          <a:xfrm>
            <a:off x="4043680" y="1249680"/>
            <a:ext cx="1056005" cy="910590"/>
          </a:xfrm>
          <a:prstGeom prst="hexagon">
            <a:avLst/>
          </a:prstGeom>
          <a:solidFill>
            <a:schemeClr val="accent1"/>
          </a:solidFill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87" name="六边形 186"/>
          <p:cNvSpPr/>
          <p:nvPr/>
        </p:nvSpPr>
        <p:spPr>
          <a:xfrm>
            <a:off x="3124200" y="1764030"/>
            <a:ext cx="1056005" cy="910590"/>
          </a:xfrm>
          <a:prstGeom prst="hexagon">
            <a:avLst/>
          </a:prstGeom>
          <a:solidFill>
            <a:schemeClr val="accent5"/>
          </a:solidFill>
          <a:ln w="19050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华文隶书" panose="02010800040101010101" charset="-122"/>
                <a:ea typeface="华文隶书" panose="02010800040101010101" charset="-122"/>
              </a:rPr>
              <a:t>北</a:t>
            </a:r>
            <a:endParaRPr lang="zh-CN" altLang="en-US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195" name="六边形 194"/>
          <p:cNvSpPr/>
          <p:nvPr/>
        </p:nvSpPr>
        <p:spPr>
          <a:xfrm>
            <a:off x="4048125" y="3310890"/>
            <a:ext cx="1056005" cy="910590"/>
          </a:xfrm>
          <a:prstGeom prst="hexagon">
            <a:avLst/>
          </a:prstGeom>
          <a:solidFill>
            <a:schemeClr val="accent2"/>
          </a:solidFill>
          <a:ln w="1905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01" name="六边形 200"/>
          <p:cNvSpPr/>
          <p:nvPr/>
        </p:nvSpPr>
        <p:spPr>
          <a:xfrm>
            <a:off x="4995545" y="1764030"/>
            <a:ext cx="1056005" cy="910590"/>
          </a:xfrm>
          <a:prstGeom prst="hexagon">
            <a:avLst/>
          </a:prstGeom>
          <a:solidFill>
            <a:schemeClr val="accent3"/>
          </a:solidFill>
          <a:ln w="19050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华文隶书" panose="02010800040101010101" charset="-122"/>
                <a:ea typeface="华文隶书" panose="02010800040101010101" charset="-122"/>
              </a:rPr>
              <a:t>南</a:t>
            </a:r>
            <a:endParaRPr lang="zh-CN" altLang="en-US" dirty="0">
              <a:latin typeface="华文隶书" panose="02010800040101010101" charset="-122"/>
              <a:ea typeface="华文隶书" panose="02010800040101010101" charset="-122"/>
            </a:endParaRPr>
          </a:p>
        </p:txBody>
      </p:sp>
      <p:grpSp>
        <p:nvGrpSpPr>
          <p:cNvPr id="214" name="组合 213"/>
          <p:cNvGrpSpPr/>
          <p:nvPr/>
        </p:nvGrpSpPr>
        <p:grpSpPr>
          <a:xfrm>
            <a:off x="3119397" y="2795798"/>
            <a:ext cx="1056176" cy="910615"/>
            <a:chOff x="3119207" y="2800749"/>
            <a:chExt cx="1056313" cy="910615"/>
          </a:xfrm>
        </p:grpSpPr>
        <p:sp>
          <p:nvSpPr>
            <p:cNvPr id="215" name="六边形 214"/>
            <p:cNvSpPr/>
            <p:nvPr/>
          </p:nvSpPr>
          <p:spPr>
            <a:xfrm>
              <a:off x="3119207" y="2800749"/>
              <a:ext cx="1056313" cy="910615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华文隶书" panose="02010800040101010101" charset="-122"/>
                  <a:ea typeface="华文隶书" panose="02010800040101010101" charset="-122"/>
                </a:rPr>
                <a:t>方</a:t>
              </a:r>
              <a:endParaRPr lang="zh-CN" altLang="en-US" dirty="0">
                <a:latin typeface="华文隶书" panose="02010800040101010101" charset="-122"/>
                <a:ea typeface="华文隶书" panose="02010800040101010101" charset="-122"/>
              </a:endParaRPr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3647666" y="3255450"/>
              <a:ext cx="0" cy="0"/>
              <a:chOff x="0" y="0"/>
              <a:chExt cx="6965950" cy="6681788"/>
            </a:xfrm>
          </p:grpSpPr>
          <p:sp>
            <p:nvSpPr>
              <p:cNvPr id="222" name="Line 38"/>
              <p:cNvSpPr>
                <a:spLocks noChangeShapeType="1"/>
              </p:cNvSpPr>
              <p:nvPr/>
            </p:nvSpPr>
            <p:spPr bwMode="auto">
              <a:xfrm>
                <a:off x="6965950" y="6559550"/>
                <a:ext cx="0" cy="42863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23" name="Line 39"/>
              <p:cNvSpPr>
                <a:spLocks noChangeShapeType="1"/>
              </p:cNvSpPr>
              <p:nvPr/>
            </p:nvSpPr>
            <p:spPr bwMode="auto">
              <a:xfrm>
                <a:off x="6965950" y="6640513"/>
                <a:ext cx="0" cy="41275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  <p:sp>
            <p:nvSpPr>
              <p:cNvPr id="224" name="Line 40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 dirty="0">
                  <a:latin typeface="印品黑体" panose="00000500000000000000" pitchFamily="2" charset="-122"/>
                  <a:ea typeface="印品黑体" panose="00000500000000000000" pitchFamily="2" charset="-122"/>
                </a:endParaRPr>
              </a:p>
            </p:txBody>
          </p:sp>
        </p:grpSp>
      </p:grpSp>
      <p:sp>
        <p:nvSpPr>
          <p:cNvPr id="8" name="椭圆 7"/>
          <p:cNvSpPr/>
          <p:nvPr/>
        </p:nvSpPr>
        <p:spPr>
          <a:xfrm>
            <a:off x="2328545" y="3324860"/>
            <a:ext cx="440055" cy="440055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315845" y="4192270"/>
            <a:ext cx="440055" cy="440055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19" name="内容占位符 2"/>
          <p:cNvSpPr txBox="1"/>
          <p:nvPr/>
        </p:nvSpPr>
        <p:spPr>
          <a:xfrm>
            <a:off x="440309" y="3301812"/>
            <a:ext cx="1799766" cy="868815"/>
          </a:xfrm>
          <a:prstGeom prst="rect">
            <a:avLst/>
          </a:prstGeom>
        </p:spPr>
        <p:txBody>
          <a:bodyPr vert="horz" lIns="91431" tIns="45715" rIns="91431" bIns="45715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2000" dirty="0">
                <a:solidFill>
                  <a:schemeClr val="accent4"/>
                </a:solidFill>
                <a:latin typeface="华文隶书" panose="02010800040101010101" charset="-122"/>
                <a:ea typeface="华文隶书" panose="02010800040101010101" charset="-122"/>
              </a:rPr>
              <a:t>河南坠子</a:t>
            </a:r>
            <a:endParaRPr lang="zh-CN" altLang="en-US" sz="2000" dirty="0">
              <a:solidFill>
                <a:schemeClr val="accent4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20" name="内容占位符 2"/>
          <p:cNvSpPr txBox="1"/>
          <p:nvPr/>
        </p:nvSpPr>
        <p:spPr>
          <a:xfrm>
            <a:off x="465709" y="4192082"/>
            <a:ext cx="1799766" cy="868815"/>
          </a:xfrm>
          <a:prstGeom prst="rect">
            <a:avLst/>
          </a:prstGeom>
        </p:spPr>
        <p:txBody>
          <a:bodyPr vert="horz" lIns="91431" tIns="45715" rIns="91431" bIns="45715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2000" dirty="0">
                <a:solidFill>
                  <a:schemeClr val="accent1"/>
                </a:solidFill>
                <a:latin typeface="华文隶书" panose="02010800040101010101" charset="-122"/>
                <a:ea typeface="华文隶书" panose="02010800040101010101" charset="-122"/>
              </a:rPr>
              <a:t>二人转</a:t>
            </a:r>
            <a:endParaRPr lang="zh-CN" altLang="en-US" sz="2000" dirty="0">
              <a:solidFill>
                <a:schemeClr val="accent4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564630" y="4117340"/>
            <a:ext cx="440055" cy="440055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350" dirty="0"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8" name="内容占位符 2"/>
          <p:cNvSpPr txBox="1"/>
          <p:nvPr/>
        </p:nvSpPr>
        <p:spPr>
          <a:xfrm>
            <a:off x="6977333" y="4077782"/>
            <a:ext cx="1799766" cy="868815"/>
          </a:xfrm>
          <a:prstGeom prst="rect">
            <a:avLst/>
          </a:prstGeom>
        </p:spPr>
        <p:txBody>
          <a:bodyPr vert="horz" lIns="91431" tIns="45715" rIns="91431" bIns="45715" rtlCol="0" anchor="t">
            <a:normAutofit/>
          </a:bodyPr>
          <a:lstStyle>
            <a:lvl1pPr marL="177800" indent="-17780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77800" indent="-1778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zh-CN" altLang="en-US" sz="2000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福建锦歌</a:t>
            </a:r>
            <a:endParaRPr lang="zh-CN" altLang="en-US" sz="2000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046480" cy="914400"/>
          </a:xfrm>
          <a:prstGeom prst="rect">
            <a:avLst/>
          </a:prstGeom>
          <a:solidFill>
            <a:schemeClr val="accent5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  <p:bldP spid="91" grpId="0"/>
      <p:bldP spid="19" grpId="0"/>
      <p:bldP spid="20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5"/>
          <p:cNvSpPr txBox="1"/>
          <p:nvPr/>
        </p:nvSpPr>
        <p:spPr>
          <a:xfrm>
            <a:off x="1173997" y="1155721"/>
            <a:ext cx="152400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00" dirty="0">
                <a:solidFill>
                  <a:schemeClr val="accent1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lt"/>
              </a:rPr>
              <a:t>课 堂 互 动</a:t>
            </a:r>
            <a:endParaRPr lang="zh-CN" altLang="en-US" sz="2100" dirty="0">
              <a:solidFill>
                <a:schemeClr val="accent1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6800" y="1885950"/>
            <a:ext cx="3116580" cy="25063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90600" y="1657350"/>
            <a:ext cx="3348990" cy="246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en-US" altLang="zh-CN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同学们有没有看过电视连续剧《四世同堂》？这部片子的主题曲《重整河山待后生》，有没有同学听过？喜不喜欢？这种唱法很有气势，歌曲类属于“京韵大鼓”，是我国的传统艺术，而这首歌的原唱是一位 70 岁高龄的女艺术家骆玉笙老先生。请同学们试唱这首歌曲，体会旋律中“京韵大鼓”的韵味，体会歌词表达的情绪。</a:t>
            </a:r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0" y="895350"/>
            <a:ext cx="3877945" cy="37833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75" y="445770"/>
            <a:ext cx="3847465" cy="2971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第十章</a:t>
            </a:r>
            <a:r>
              <a:rPr lang="en-US" altLang="zh-CN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中国戏曲和曲艺音乐鉴赏</a:t>
            </a:r>
            <a:endParaRPr lang="zh-CN" altLang="en-US" sz="16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5648" y="3432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66708" y="223145"/>
            <a:ext cx="35134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楷体" panose="02010600040101010101" charset="-122"/>
                <a:ea typeface="华文楷体" panose="02010600040101010101" charset="-122"/>
              </a:rPr>
              <a:t>鉴赏与分析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709" y="582256"/>
            <a:ext cx="3516086" cy="33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迷你简准圆" panose="03000509000000000000" pitchFamily="65" charset="-122"/>
              </a:rPr>
              <a:t>Appreciation and Analysis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迷你简准圆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1276350"/>
            <a:ext cx="2540000" cy="3683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</a:rPr>
              <a:t>一、《贵妃醉酒》</a:t>
            </a:r>
            <a:endParaRPr lang="zh-CN" altLang="en-US">
              <a:solidFill>
                <a:srgbClr val="7030A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5914" name="IM 5914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2038350"/>
            <a:ext cx="2907665" cy="20377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19600" y="2038350"/>
            <a:ext cx="4206875" cy="2030095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</p:spPr>
        <p:txBody>
          <a:bodyPr wrap="square" rtlCol="0" anchor="t">
            <a:spAutoFit/>
          </a:bodyPr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《贵妃醉酒》又名《百花亭》，源于乾隆时一部地方戏《醉杨妃》的京剧剧目。该剧经京剧大师梅兰芳倾尽毕生心血精雕细刻、加工点缀，是梅派经典代表剧目之一。20 世纪 50 年代，梅兰芳去芜存精，从人物情感变化入手，从美学角度纠正了它的非艺术倾向。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5648" y="3432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66708" y="223145"/>
            <a:ext cx="35134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楷体" panose="02010600040101010101" charset="-122"/>
                <a:ea typeface="华文楷体" panose="02010600040101010101" charset="-122"/>
              </a:rPr>
              <a:t>鉴赏与分析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709" y="582256"/>
            <a:ext cx="3516086" cy="33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迷你简准圆" panose="03000509000000000000" pitchFamily="65" charset="-122"/>
              </a:rPr>
              <a:t>Appreciation and Analysis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迷你简准圆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1276350"/>
            <a:ext cx="2540000" cy="3683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</a:rPr>
              <a:t>一、《贵妃醉酒》</a:t>
            </a:r>
            <a:endParaRPr lang="zh-CN" altLang="en-US">
              <a:solidFill>
                <a:srgbClr val="7030A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800" y="2002155"/>
            <a:ext cx="3116580" cy="28613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</a:rPr>
              <a:t>剧情简介：该剧讲述了唐玄宗先一日与杨贵妃相约，命其设宴百花亭，同往赏花饮酒。至次日，杨贵妃遂先赴百花亭，备齐御筵候驾。但是，唐玄宗车驾竟久候不至。乃忽报皇帝已幸梅妃，杨贵妃闻讯，羞怒交加，万端愁绪无以排遣，遂借酒浇愁，酒入愁肠，三杯亦醉，春情顿炽，情难自禁。本剧通过描写杨玉环醉后自赏怀春的心态，凸显杨玉环对唐玄宗的柔情。剧中，杨玉环的饮酒从掩袖而饮到随意而饮，梅兰芳以外形动作的变化来表现这个失宠贵妃从内心苦闷、强自作态到不能自制、沉醉失态的心理变化过程。繁重的舞蹈举重若轻，像衔杯、卧鱼、醉步、扇舞等身段难度甚高，演来舒展自然，流淌着美的线条和韵律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2235" y="1073785"/>
            <a:ext cx="3368675" cy="378968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88340" y="2002155"/>
            <a:ext cx="3113405" cy="28619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5648" y="3432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66708" y="223145"/>
            <a:ext cx="35134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楷体" panose="02010600040101010101" charset="-122"/>
                <a:ea typeface="华文楷体" panose="02010600040101010101" charset="-122"/>
              </a:rPr>
              <a:t>鉴赏与分析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709" y="582256"/>
            <a:ext cx="3516086" cy="33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迷你简准圆" panose="03000509000000000000" pitchFamily="65" charset="-122"/>
              </a:rPr>
              <a:t>Appreciation and Analysis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迷你简准圆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1276350"/>
            <a:ext cx="2540000" cy="3683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</a:rPr>
              <a:t>二、《天仙配》</a:t>
            </a:r>
            <a:endParaRPr lang="zh-CN" altLang="en-US">
              <a:solidFill>
                <a:srgbClr val="7030A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95800" y="1639570"/>
            <a:ext cx="4206875" cy="2830195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</p:spPr>
        <p:txBody>
          <a:bodyPr wrap="square" rtlCol="0" anchor="t">
            <a:spAutoFit/>
          </a:bodyPr>
          <a:p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1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《天仙配》又名《七仙女下凡》，是黄梅戏早期积累的“三十六大本”之一。《天仙配》是古代汉族神话爱情故事。原作是民间流传的老本子。1951 年由安庆市文化馆的班友书第一次改编。班友书的改编把民间冗长的本子改为七场，改七仙女受命下凡为主动下凡，改董永书生为劳动人民，改傅员外傅善人为恶霸地主，总之删繁就简，形成现在《天仙配》本子的基本框架。后来陆洪非借走班友书的改编本，在此基础上再次改编，但基本没有超出班友书已经打好的框架。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518" name="IM 6518"/>
          <p:cNvPicPr/>
          <p:nvPr/>
        </p:nvPicPr>
        <p:blipFill>
          <a:blip r:embed="rId1"/>
          <a:stretch>
            <a:fillRect/>
          </a:stretch>
        </p:blipFill>
        <p:spPr>
          <a:xfrm>
            <a:off x="425450" y="2032635"/>
            <a:ext cx="2755900" cy="24371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5648" y="3432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66708" y="223145"/>
            <a:ext cx="35134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楷体" panose="02010600040101010101" charset="-122"/>
                <a:ea typeface="华文楷体" panose="02010600040101010101" charset="-122"/>
              </a:rPr>
              <a:t>鉴赏与分析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709" y="582256"/>
            <a:ext cx="3516086" cy="33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迷你简准圆" panose="03000509000000000000" pitchFamily="65" charset="-122"/>
              </a:rPr>
              <a:t>Appreciation and Analysis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迷你简准圆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1276350"/>
            <a:ext cx="2540000" cy="3683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  <a:sym typeface="+mn-ea"/>
              </a:rPr>
              <a:t>二、《天仙配》</a:t>
            </a:r>
            <a:endParaRPr lang="zh-CN" altLang="en-US">
              <a:solidFill>
                <a:srgbClr val="7030A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5800" y="2002155"/>
            <a:ext cx="3116580" cy="267652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</a:rPr>
              <a:t>剧情简介：改编本描写董永卖身葬父，在傅员外家为奴。玉帝第七女同情董永遭遇，私自下凡，与董永结为夫妇。七仙女一夜织锦 10 匹，帮助董永改三年长工为百日。百日期满，玉帝逼迫七仙女返回天庭，董永夫妻忍痛分别。剧本剔除董永与七仙女的离合系由天定的宿命论思想，加强了这部神话剧反</a:t>
            </a:r>
            <a:endParaRPr lang="zh-CN" altLang="en-US" sz="1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</a:rPr>
              <a:t>封建的现实意义。从本质上说，小说颂扬了七仙女、董永、七仙女的姐妹们等角色人性光明美好的一面，也鞭笞和抨击了玉皇大帝等角色的丑恶与黑暗。这部神话小说表现了天上人间的真爱与真情，可以说，主题思想积极，内容健康向上，人物性格鲜明，故事跌宕起伏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8340" y="2002155"/>
            <a:ext cx="3113405" cy="26828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22570" y="596265"/>
            <a:ext cx="3161665" cy="4296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60455" y="2876472"/>
            <a:ext cx="1905000" cy="30670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pPr algn="ctr"/>
            <a:r>
              <a:rPr lang="zh-CN" altLang="en-US" sz="1400" b="1" spc="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能力目标</a:t>
            </a:r>
            <a:endParaRPr lang="zh-CN" altLang="en-US" sz="1400" b="1" spc="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8" name="TextBox 2"/>
          <p:cNvSpPr txBox="1"/>
          <p:nvPr/>
        </p:nvSpPr>
        <p:spPr>
          <a:xfrm>
            <a:off x="360455" y="1428709"/>
            <a:ext cx="1905000" cy="30670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知识目标</a:t>
            </a:r>
            <a:endParaRPr lang="zh-CN" altLang="en-US" sz="1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0775" y="4095634"/>
            <a:ext cx="1905000" cy="30670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pPr algn="ctr"/>
            <a:r>
              <a:rPr lang="zh-CN" altLang="en-US" sz="1400" b="1" spc="0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素养目标</a:t>
            </a:r>
            <a:endParaRPr lang="zh-CN" altLang="en-US" sz="1400" b="1" spc="0" dirty="0">
              <a:solidFill>
                <a:schemeClr val="bg1"/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10" name="TextBox 33"/>
          <p:cNvSpPr txBox="1"/>
          <p:nvPr/>
        </p:nvSpPr>
        <p:spPr>
          <a:xfrm>
            <a:off x="2438400" y="1200150"/>
            <a:ext cx="397383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了解中国戏曲及曲艺音乐的含义。掌握中国戏曲及曲艺音乐的分类。</a:t>
            </a:r>
            <a:endParaRPr lang="zh-CN" altLang="en-US" sz="1200" dirty="0">
              <a:solidFill>
                <a:schemeClr val="accent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掌握中国戏曲及曲艺音乐的特点。熟悉中国戏曲及曲艺音乐代表作家作品。</a:t>
            </a:r>
            <a:endParaRPr lang="zh-CN" altLang="en-US" sz="1200" dirty="0">
              <a:solidFill>
                <a:schemeClr val="accent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252" y="1657309"/>
            <a:ext cx="2438783" cy="2128881"/>
          </a:xfrm>
          <a:prstGeom prst="rect">
            <a:avLst/>
          </a:prstGeom>
        </p:spPr>
      </p:pic>
      <p:sp>
        <p:nvSpPr>
          <p:cNvPr id="2" name="TextBox 33"/>
          <p:cNvSpPr txBox="1"/>
          <p:nvPr/>
        </p:nvSpPr>
        <p:spPr>
          <a:xfrm>
            <a:off x="2438400" y="2571750"/>
            <a:ext cx="3973830" cy="9220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/>
                </a:solidFill>
                <a:latin typeface="+mn-ea"/>
                <a:cs typeface="+mn-ea"/>
                <a:sym typeface="+mn-lt"/>
              </a:rPr>
              <a:t>培养学生热爱戏曲及曲艺音乐的感情和审美能力，学生通过学习可以模拟演唱代表曲目 ( 段 )；感悟中国优秀的非物质文化遗产内涵，继承发扬中华优秀传统文化。</a:t>
            </a:r>
            <a:endParaRPr lang="zh-CN" altLang="en-US" sz="1200" dirty="0">
              <a:solidFill>
                <a:schemeClr val="bg2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" name="TextBox 33"/>
          <p:cNvSpPr txBox="1"/>
          <p:nvPr/>
        </p:nvSpPr>
        <p:spPr>
          <a:xfrm>
            <a:off x="2438400" y="3562350"/>
            <a:ext cx="4091940" cy="1476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通过对不同种类戏曲的赏析，开阔学生的视野，提高学生对艺术的感受能力，陶冶学生的情操，培养学生的创新精神和热爱艺术、感知艺术、享受艺术的意识，以及热爱生命的态度；同时，培养学生学习中国传统文化，认识到传统艺术的魅力，提升学生的人文素养和爱国主义情操。</a:t>
            </a:r>
            <a:endParaRPr lang="zh-CN" altLang="en-US" sz="1200" dirty="0">
              <a:solidFill>
                <a:schemeClr val="accent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375" y="445770"/>
            <a:ext cx="3847465" cy="2971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第十章</a:t>
            </a:r>
            <a:r>
              <a:rPr lang="en-US" altLang="zh-CN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中国戏曲和曲艺音乐鉴赏</a:t>
            </a:r>
            <a:endParaRPr lang="zh-CN" altLang="en-US" sz="16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/>
      <p:bldP spid="2" grpId="0" bldLvl="0" animBg="1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5648" y="3432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66708" y="223145"/>
            <a:ext cx="35134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楷体" panose="02010600040101010101" charset="-122"/>
                <a:ea typeface="华文楷体" panose="02010600040101010101" charset="-122"/>
              </a:rPr>
              <a:t>鉴赏与分析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709" y="582256"/>
            <a:ext cx="3516086" cy="33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迷你简准圆" panose="03000509000000000000" pitchFamily="65" charset="-122"/>
              </a:rPr>
              <a:t>Appreciation and Analysis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迷你简准圆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00" y="971550"/>
            <a:ext cx="2540000" cy="3683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</a:rPr>
              <a:t>三、《刘巧儿》</a:t>
            </a:r>
            <a:endParaRPr lang="zh-CN" altLang="en-US">
              <a:solidFill>
                <a:srgbClr val="7030A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290" y="3714750"/>
            <a:ext cx="4645660" cy="1383665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《刘巧儿》是中国评剧作品，作者王雁。该剧根据 1943 年袁静剧本《刘巧告状》和说书演员韩起祥的说唱《刘巧团圆》改编。剧本描写陕甘宁边区农村少女刘巧儿，自小由父亲作主与邻村青年赵柱儿定亲，后其父贪图财礼，唆使巧儿退婚，嫁给财主王寿昌。巧儿不允，遂自己作主与柱儿定亲。刘父到县政府告状，地区马专员用群众断案的方式解决了这宗案件，使巧儿的婚姻如愿以偿。全剧反映了青年男女对自由婚姻的大胆追求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556" name="IM 6556"/>
          <p:cNvPicPr/>
          <p:nvPr/>
        </p:nvPicPr>
        <p:blipFill>
          <a:blip r:embed="rId1"/>
          <a:stretch>
            <a:fillRect/>
          </a:stretch>
        </p:blipFill>
        <p:spPr>
          <a:xfrm>
            <a:off x="781685" y="1428750"/>
            <a:ext cx="2804795" cy="2201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0485" y="683260"/>
            <a:ext cx="3349625" cy="153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0485" y="2213610"/>
            <a:ext cx="3349625" cy="2550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5648" y="3432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66708" y="223145"/>
            <a:ext cx="35134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楷体" panose="02010600040101010101" charset="-122"/>
                <a:ea typeface="华文楷体" panose="02010600040101010101" charset="-122"/>
              </a:rPr>
              <a:t>鉴赏与分析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709" y="582256"/>
            <a:ext cx="3516086" cy="33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迷你简准圆" panose="03000509000000000000" pitchFamily="65" charset="-122"/>
              </a:rPr>
              <a:t>Appreciation and Analysis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迷你简准圆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0600" y="971550"/>
            <a:ext cx="2540000" cy="3683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</a:rPr>
              <a:t>四、《游园惊梦》</a:t>
            </a:r>
            <a:endParaRPr lang="zh-CN" altLang="en-US">
              <a:solidFill>
                <a:srgbClr val="7030A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175" y="3409950"/>
            <a:ext cx="4859655" cy="1753235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游园惊梦》是昆曲《牡丹亭》的一个昆剧曲目，最为引人入胜的当属杜丽娘与柳梦梅那亦真亦幻的爱情故事。事谁家院”“情不知所起，一往而深，生者可以死，死亦可生”的词句更是脍炙人口。昆曲在江南苏杭一带是当年颇为流行的一种戏曲，而《牡丹亭》则一直是昆曲的保留剧目。剧中因教书先生教授了《诗经》中“关关雎鸠，在河之洲；窈窕淑女，君子好逑”之词，杜丽娘萌生伤感之情，在与丫鬟一起游览了自家的后花园之后更生伤春之情，回来后竟然梦中与一手持折柳的公子在花园内有了一番云雨之情，在梦醒之后独自入后花园寻找梦里多情郎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582" name="IM 6582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1468755"/>
            <a:ext cx="3101340" cy="1882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7800" y="485775"/>
            <a:ext cx="3249295" cy="4171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5648" y="3432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66708" y="223145"/>
            <a:ext cx="35134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楷体" panose="02010600040101010101" charset="-122"/>
                <a:ea typeface="华文楷体" panose="02010600040101010101" charset="-122"/>
              </a:rPr>
              <a:t>鉴赏与分析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709" y="582256"/>
            <a:ext cx="3516086" cy="33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迷你简准圆" panose="03000509000000000000" pitchFamily="65" charset="-122"/>
              </a:rPr>
              <a:t>Appreciation and Analysis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迷你简准圆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0600" y="1123950"/>
            <a:ext cx="2540000" cy="3683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</a:rPr>
              <a:t>五、《风雨归舟》</a:t>
            </a:r>
            <a:endParaRPr lang="zh-CN" altLang="en-US">
              <a:solidFill>
                <a:srgbClr val="7030A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800" y="3790950"/>
            <a:ext cx="4406900" cy="1198880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风雨归舟》是骆玉笙代表作品之一，是京韵大鼓传统曲目、小段。此剧主要描写渔翁及牧童生活情致，记山林野趣。曲词叠用长句，又反复使用重叠词，如“冷飕飕”“一阵阵”“唰啦啦”“一叶儿漂漂”，在“悠荡荡、荡悠悠、悠悠荡荡、荡荡悠悠”一组句子中，用两个字的不同位置组合与重复，产生双声、叠韵交替反复的效果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886" name="IM 6886"/>
          <p:cNvPicPr/>
          <p:nvPr/>
        </p:nvPicPr>
        <p:blipFill>
          <a:blip r:embed="rId1"/>
          <a:stretch>
            <a:fillRect/>
          </a:stretch>
        </p:blipFill>
        <p:spPr>
          <a:xfrm>
            <a:off x="609600" y="1749108"/>
            <a:ext cx="3073400" cy="19361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438150"/>
            <a:ext cx="3329305" cy="4435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5648" y="3432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66708" y="223145"/>
            <a:ext cx="35134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楷体" panose="02010600040101010101" charset="-122"/>
                <a:ea typeface="华文楷体" panose="02010600040101010101" charset="-122"/>
              </a:rPr>
              <a:t>鉴赏与分析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709" y="582256"/>
            <a:ext cx="3516086" cy="33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迷你简准圆" panose="03000509000000000000" pitchFamily="65" charset="-122"/>
              </a:rPr>
              <a:t>Appreciation and Analysis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迷你简准圆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0600" y="1123950"/>
            <a:ext cx="2540000" cy="36830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</a:rPr>
              <a:t>六、《新木兰辞》</a:t>
            </a:r>
            <a:endParaRPr lang="zh-CN" altLang="en-US">
              <a:solidFill>
                <a:srgbClr val="7030A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3520" y="3409950"/>
            <a:ext cx="4855210" cy="1753235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新木兰辞》是苏州弹词的一个著名唱段。它叙述的是古代巾帼英雄花木兰，女扮男装，替父从军的故事。由著名演员徐丽仙演唱的《新木兰辞》，无论是音乐结构安排，还是唱法的多样处理，或是伴奏过门的不断变化都是别出心裁、独具匠心的。这段唱腔采用逐层趋紧的手法，分成五个部分，在节奏、速度上逐渐趋紧。开始八个乐句，慢板的唱腔，委婉深沉，唱出了花木兰惆怅的心情。第二、三部分是快中板和散板性的唱腔，描写了花木兰立志替父从军的决心。乐曲的最后一部分，特别安排了两个男声的伴唱，增添了花木兰“谁说女儿不刚强”的唱腔色彩，有力地刻画了花木兰的英雄性格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936" name="IM 6936"/>
          <p:cNvPicPr/>
          <p:nvPr/>
        </p:nvPicPr>
        <p:blipFill>
          <a:blip r:embed="rId1"/>
          <a:stretch>
            <a:fillRect/>
          </a:stretch>
        </p:blipFill>
        <p:spPr>
          <a:xfrm>
            <a:off x="762000" y="1581150"/>
            <a:ext cx="3032760" cy="18008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0400" y="514350"/>
            <a:ext cx="2844800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0400" y="3409950"/>
            <a:ext cx="2844800" cy="1462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5648" y="2670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66708" y="146945"/>
            <a:ext cx="35134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楷体" panose="02010600040101010101" charset="-122"/>
                <a:ea typeface="华文楷体" panose="02010600040101010101" charset="-122"/>
              </a:rPr>
              <a:t>巩固与提升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709" y="506056"/>
            <a:ext cx="3516086" cy="33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迷你简准圆" panose="03000509000000000000" pitchFamily="65" charset="-122"/>
              </a:rPr>
              <a:t>Consolidate and enhance</a:t>
            </a:r>
            <a:endParaRPr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迷你简准圆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1541145"/>
            <a:ext cx="1153160" cy="337185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 sz="1600">
                <a:solidFill>
                  <a:srgbClr val="0070C0"/>
                </a:solidFill>
                <a:latin typeface="华文隶书" panose="02010800040101010101" charset="-122"/>
                <a:ea typeface="华文隶书" panose="02010800040101010101" charset="-122"/>
              </a:rPr>
              <a:t>单选题</a:t>
            </a:r>
            <a:endParaRPr lang="zh-CN" altLang="en-US" sz="1600">
              <a:solidFill>
                <a:srgbClr val="0070C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200" y="1849755"/>
            <a:ext cx="4125595" cy="2306955"/>
          </a:xfrm>
          <a:prstGeom prst="rect">
            <a:avLst/>
          </a:prstGeom>
          <a:solidFill>
            <a:schemeClr val="accent5">
              <a:lumMod val="10000"/>
              <a:lumOff val="9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2001 年 5 月 18 日，被联合国教科文组织评为“人类口头和非物质遗产代表作”的剧种是（　　）。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 京剧 B. 昆曲 C. 越剧 D. 黄梅戏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中国戏曲的特征不包括（　　）。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 程式性 B. 虚拟性 C. 封闭性 D. 综合性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下列不是京韵大鼓的传统曲目的是（　　）。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A.《单刀会》 B.《战长沙》 C.《白帝城》 D.《三国》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 水磨腔是（　　）的别称。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 海盐腔 B. 昆山腔 C. 余姚腔 D. 弋阳腔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3000" y="590550"/>
            <a:ext cx="1153160" cy="337185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 sz="1600">
                <a:solidFill>
                  <a:srgbClr val="0070C0"/>
                </a:solidFill>
                <a:latin typeface="华文隶书" panose="02010800040101010101" charset="-122"/>
                <a:ea typeface="华文隶书" panose="02010800040101010101" charset="-122"/>
              </a:rPr>
              <a:t>多选题</a:t>
            </a:r>
            <a:endParaRPr lang="zh-CN" altLang="en-US" sz="1600">
              <a:solidFill>
                <a:srgbClr val="0070C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53000" y="927735"/>
            <a:ext cx="4031615" cy="1568450"/>
          </a:xfrm>
          <a:prstGeom prst="rect">
            <a:avLst/>
          </a:prstGeom>
          <a:solidFill>
            <a:schemeClr val="accent5">
              <a:lumMod val="10000"/>
              <a:lumOff val="9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京剧中的“四大徽班”是指（　　）。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A.“三庆班” B.“四喜班” C.“和春班” D.“春台班”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京剧中的“四大名旦”是指（　　）。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 梅兰芳 B. 程砚秋 C. 尚晓云 D. 荀慧生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下列角色不属于关汉卿作品中的人物的有（　　）。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 关羽 B. 杜丽娘 C. 窦娥 D. 潘必正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53000" y="2455545"/>
            <a:ext cx="1153160" cy="337185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 sz="1600">
                <a:solidFill>
                  <a:srgbClr val="0070C0"/>
                </a:solidFill>
                <a:latin typeface="华文隶书" panose="02010800040101010101" charset="-122"/>
                <a:ea typeface="华文隶书" panose="02010800040101010101" charset="-122"/>
              </a:rPr>
              <a:t>判断题</a:t>
            </a:r>
            <a:endParaRPr lang="zh-CN" altLang="en-US" sz="1600">
              <a:solidFill>
                <a:srgbClr val="0070C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53000" y="2792730"/>
            <a:ext cx="4032250" cy="1938020"/>
          </a:xfrm>
          <a:prstGeom prst="rect">
            <a:avLst/>
          </a:prstGeom>
          <a:solidFill>
            <a:schemeClr val="accent5">
              <a:lumMod val="10000"/>
              <a:lumOff val="9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戏曲是一种集合音乐、文学、美术等诸多要素为一体的综合性艺术。（　　）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昆曲《牡丹亭》是汤显祖的代表作，剧中的女主角是崔莺莺。（　　）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河南坠子是北方的主要代表曲种之一。（　　）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 苏州评弹是苏州评话和苏州弹词的总和，演员表演时均自弹自唱，伴奏乐器为小三弦和琵琶。（　　）</a:t>
            </a:r>
            <a:endParaRPr lang="zh-CN" altLang="en-US" sz="1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5648" y="2670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66708" y="146945"/>
            <a:ext cx="35134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楷体" panose="02010600040101010101" charset="-122"/>
                <a:ea typeface="华文楷体" panose="02010600040101010101" charset="-122"/>
              </a:rPr>
              <a:t>拓展与实践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709" y="506056"/>
            <a:ext cx="3516086" cy="33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迷你简准圆" panose="03000509000000000000" pitchFamily="65" charset="-122"/>
              </a:rPr>
              <a:t>Expansion and Practice</a:t>
            </a:r>
            <a:endParaRPr lang="en-US" altLang="zh-CN" sz="1400" dirty="0">
              <a:latin typeface="微软雅黑" panose="020B0503020204020204" pitchFamily="34" charset="-122"/>
              <a:ea typeface="迷你简准圆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931545"/>
            <a:ext cx="3657600" cy="737235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 你知道京剧脸谱的起源吗？其中有个很有趣的故事。如果了解得不多，请查阅相关资料，并将故事说给大家听。</a:t>
            </a:r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3000" y="895350"/>
            <a:ext cx="3882390" cy="953135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京剧的脸谱是运用色彩和线条构成各种图案，以象征人物的性格和品质，基本可分为红、白、黑、黄、蓝和绿、金和银六类，请根据不同颜色，把对应的人物性格特征填写在表 10-2 里。</a:t>
            </a:r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474" name="IM 7474"/>
          <p:cNvPicPr/>
          <p:nvPr/>
        </p:nvPicPr>
        <p:blipFill>
          <a:blip r:embed="rId1"/>
          <a:stretch>
            <a:fillRect/>
          </a:stretch>
        </p:blipFill>
        <p:spPr>
          <a:xfrm>
            <a:off x="441325" y="1848485"/>
            <a:ext cx="3689350" cy="2369820"/>
          </a:xfrm>
          <a:prstGeom prst="rect">
            <a:avLst/>
          </a:prstGeom>
        </p:spPr>
      </p:pic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4953000" y="1959610"/>
          <a:ext cx="3882390" cy="2204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51840"/>
                <a:gridCol w="3130550"/>
              </a:tblGrid>
              <a:tr h="3149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颜色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BD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人物性格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EBDF"/>
                    </a:solidFill>
                  </a:tcPr>
                </a:tc>
              </a:tr>
              <a:tr h="3149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红色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</a:tr>
              <a:tr h="3149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白色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</a:tr>
              <a:tr h="3149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黑色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</a:tr>
              <a:tr h="3149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黄色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</a:tr>
              <a:tr h="3149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蓝和绿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Arial" panose="020B0604020202020204" pitchFamily="34" charset="0"/>
                        </a:rPr>
                        <a:t> 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</a:tr>
              <a:tr h="3149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231F2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微软雅黑" panose="020B0503020204020204" pitchFamily="34" charset="-122"/>
                        </a:rPr>
                        <a:t>金和银</a:t>
                      </a:r>
                      <a:endParaRPr lang="en-US" altLang="en-US" sz="1400" b="0">
                        <a:solidFill>
                          <a:srgbClr val="231F20"/>
                        </a:solidFill>
                        <a:latin typeface="楷体" panose="02010609060101010101" charset="-122"/>
                        <a:ea typeface="楷体" panose="02010609060101010101" charset="-122"/>
                        <a:cs typeface="微软雅黑" panose="020B0503020204020204" pitchFamily="34" charset="-122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endParaRPr lang="en-US" altLang="en-US" sz="14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Arial" panose="020B0604020202020204" pitchFamily="3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DD5827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425648" y="2670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066708" y="146945"/>
            <a:ext cx="351345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r>
              <a:rPr lang="zh-CN" altLang="en-US" sz="2400" b="1" dirty="0">
                <a:solidFill>
                  <a:prstClr val="black">
                    <a:lumMod val="75000"/>
                    <a:lumOff val="25000"/>
                  </a:prstClr>
                </a:solidFill>
                <a:latin typeface="华文楷体" panose="02010600040101010101" charset="-122"/>
                <a:ea typeface="华文楷体" panose="02010600040101010101" charset="-122"/>
              </a:rPr>
              <a:t>拓展与实践</a:t>
            </a:r>
            <a:endParaRPr lang="zh-CN" altLang="en-US" sz="2400" b="1" dirty="0">
              <a:solidFill>
                <a:prstClr val="black">
                  <a:lumMod val="75000"/>
                  <a:lumOff val="25000"/>
                </a:prstClr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6709" y="506056"/>
            <a:ext cx="3516086" cy="33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p>
            <a:pPr>
              <a:lnSpc>
                <a:spcPct val="114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迷你简准圆" panose="03000509000000000000" pitchFamily="65" charset="-122"/>
              </a:rPr>
              <a:t>Expansion and Practice</a:t>
            </a:r>
            <a:endParaRPr lang="en-US" altLang="zh-CN" sz="1400" dirty="0">
              <a:latin typeface="微软雅黑" panose="020B0503020204020204" pitchFamily="34" charset="-122"/>
              <a:ea typeface="迷你简准圆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7200" y="1464945"/>
            <a:ext cx="3657600" cy="2245360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 相声作为中国传统文化的代表，一直以来都备受人们的喜爱和推崇。而德云社作为现代相声的代表之一，其相声作品不仅仅是一种艺术形式，更是一种文化传承和表达方式。通过相声的形式，德云社将传统文化融入现代生活中，让人们感受到了传统文化的魅力和现代文化的活力，同时缓解生活中的压</a:t>
            </a:r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力和疲惫。例如，对口相声《对春联》就是一个经典作品，你还能讲出对口相声的其他作品吗？</a:t>
            </a:r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3000" y="590550"/>
            <a:ext cx="3882390" cy="1383665"/>
          </a:xfrm>
          <a:prstGeom prst="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1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 《看大王在帐中和衣睡稳》是《霸王别姬》中虞姬的一个唱段。这个唱段表现项羽被围垓下，又闻四面楚歌，非常忧闷，虞姬为项羽解愁，劝酒舞剑，直到项羽睡稳，而自己也很愁苦的心情。请跟随录音，试着唱《看大王在帐中和衣睡稳》。</a:t>
            </a:r>
            <a:endParaRPr lang="zh-CN" altLang="en-US" sz="1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2525" y="2038350"/>
            <a:ext cx="3872865" cy="2515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81000" y="904875"/>
            <a:ext cx="3418267" cy="3409950"/>
            <a:chOff x="381000" y="904875"/>
            <a:chExt cx="3418267" cy="3409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904875"/>
              <a:ext cx="3418267" cy="340995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65340" y="2307163"/>
              <a:ext cx="958660" cy="5693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accent1">
                      <a:lumMod val="10000"/>
                      <a:lumOff val="90000"/>
                    </a:schemeClr>
                  </a:solidFill>
                  <a:latin typeface="+mn-ea"/>
                </a:rPr>
                <a:t>CLASSICAL</a:t>
              </a:r>
              <a:endParaRPr lang="en-US" altLang="zh-CN" sz="1200" dirty="0">
                <a:solidFill>
                  <a:schemeClr val="accent1">
                    <a:lumMod val="10000"/>
                    <a:lumOff val="90000"/>
                  </a:schemeClr>
                </a:solidFill>
                <a:latin typeface="+mn-ea"/>
              </a:endParaRPr>
            </a:p>
            <a:p>
              <a:r>
                <a:rPr lang="zh-CN" altLang="en-US" sz="1900" dirty="0">
                  <a:solidFill>
                    <a:schemeClr val="accent1">
                      <a:lumMod val="10000"/>
                      <a:lumOff val="90000"/>
                    </a:schemeClr>
                  </a:solidFill>
                  <a:latin typeface="+mn-ea"/>
                </a:rPr>
                <a:t>MUSIC</a:t>
              </a:r>
              <a:endParaRPr lang="zh-CN" altLang="en-US" sz="1900" dirty="0">
                <a:solidFill>
                  <a:schemeClr val="accent1">
                    <a:lumMod val="10000"/>
                    <a:lumOff val="90000"/>
                  </a:schemeClr>
                </a:solidFill>
                <a:latin typeface="+mn-ea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2090133" y="666750"/>
            <a:ext cx="7053867" cy="38862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62800" y="3039828"/>
            <a:ext cx="2103672" cy="210367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71800" y="1520449"/>
            <a:ext cx="3437890" cy="929005"/>
          </a:xfrm>
          <a:prstGeom prst="rect">
            <a:avLst/>
          </a:prstGeom>
          <a:noFill/>
        </p:spPr>
        <p:txBody>
          <a:bodyPr wrap="none" lIns="68531" tIns="34264" rIns="68531" bIns="34264" rtlCol="0">
            <a:spAutoFit/>
            <a:scene3d>
              <a:camera prst="orthographicFront"/>
              <a:lightRig rig="flat" dir="t"/>
            </a:scene3d>
            <a:sp3d extrusionH="38100">
              <a:extrusionClr>
                <a:srgbClr val="FBD04E"/>
              </a:extrusionClr>
            </a:sp3d>
          </a:bodyPr>
          <a:lstStyle>
            <a:defPPr>
              <a:defRPr lang="zh-CN"/>
            </a:defPPr>
            <a:lvl1pPr algn="ctr">
              <a:defRPr sz="4000" b="1">
                <a:gradFill flip="none" rotWithShape="1">
                  <a:gsLst>
                    <a:gs pos="0">
                      <a:srgbClr val="FBD04E">
                        <a:lumMod val="65000"/>
                        <a:lumOff val="35000"/>
                      </a:srgbClr>
                    </a:gs>
                    <a:gs pos="51000">
                      <a:srgbClr val="B87600">
                        <a:lumMod val="98000"/>
                        <a:lumOff val="2000"/>
                      </a:srgbClr>
                    </a:gs>
                    <a:gs pos="78000">
                      <a:srgbClr val="F4CF68">
                        <a:lumMod val="90000"/>
                        <a:lumOff val="10000"/>
                      </a:srgbClr>
                    </a:gs>
                    <a:gs pos="28000">
                      <a:srgbClr val="F4CF68">
                        <a:lumMod val="93000"/>
                        <a:lumOff val="7000"/>
                      </a:srgbClr>
                    </a:gs>
                    <a:gs pos="100000">
                      <a:srgbClr val="FBD04E">
                        <a:lumMod val="64000"/>
                        <a:lumOff val="36000"/>
                      </a:srgbClr>
                    </a:gs>
                  </a:gsLst>
                  <a:lin ang="2700000" scaled="1"/>
                  <a:tileRect/>
                </a:gradFill>
                <a:effectLst>
                  <a:outerShdw blurRad="317500" dist="38100" dir="2700000" algn="tl" rotWithShape="0">
                    <a:prstClr val="black">
                      <a:alpha val="59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defTabSz="685165">
              <a:defRPr/>
            </a:pPr>
            <a:r>
              <a:rPr lang="zh-CN" altLang="en-US" sz="5600" b="0" kern="0" spc="900" dirty="0">
                <a:solidFill>
                  <a:schemeClr val="accent1">
                    <a:lumMod val="10000"/>
                    <a:lumOff val="90000"/>
                  </a:schemeClr>
                </a:solidFill>
                <a:effectLst/>
                <a:latin typeface="汉仪菱心体简" panose="02010609000101010101" pitchFamily="2" charset="-122"/>
                <a:ea typeface="汉仪菱心体简" panose="02010609000101010101" pitchFamily="2" charset="-122"/>
              </a:rPr>
              <a:t>音乐鉴赏</a:t>
            </a:r>
            <a:endParaRPr lang="zh-CN" altLang="en-US" sz="5600" b="0" kern="0" spc="900" dirty="0">
              <a:solidFill>
                <a:schemeClr val="accent1">
                  <a:lumMod val="10000"/>
                  <a:lumOff val="90000"/>
                </a:schemeClr>
              </a:solidFill>
              <a:effectLst/>
              <a:latin typeface="汉仪菱心体简" panose="02010609000101010101" pitchFamily="2" charset="-122"/>
              <a:ea typeface="汉仪菱心体简" panose="0201060900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3097084" y="2384962"/>
            <a:ext cx="6046915" cy="429895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</p:spPr>
        <p:txBody>
          <a:bodyPr wrap="square">
            <a:spAutoFit/>
          </a:bodyPr>
          <a:lstStyle/>
          <a:p>
            <a:endParaRPr lang="zh-CN" altLang="en-US" sz="2200" spc="1200" dirty="0">
              <a:solidFill>
                <a:srgbClr val="7D4922"/>
              </a:solidFill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097119" y="3257673"/>
            <a:ext cx="2819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spc="600" dirty="0">
                <a:solidFill>
                  <a:schemeClr val="accent1">
                    <a:lumMod val="10000"/>
                    <a:lumOff val="90000"/>
                  </a:schemeClr>
                </a:solidFill>
                <a:latin typeface="+mn-ea"/>
              </a:rPr>
              <a:t>演示完毕感谢您的观看</a:t>
            </a:r>
            <a:endParaRPr lang="zh-CN" altLang="en-US" sz="1400" spc="600" dirty="0">
              <a:solidFill>
                <a:schemeClr val="accent1">
                  <a:lumMod val="10000"/>
                  <a:lumOff val="90000"/>
                </a:schemeClr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6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/>
      <p:bldP spid="19" grpId="0" bldLvl="0" animBg="1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3"/>
          <p:cNvSpPr txBox="1"/>
          <p:nvPr/>
        </p:nvSpPr>
        <p:spPr>
          <a:xfrm>
            <a:off x="3265170" y="1496695"/>
            <a:ext cx="5406390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   </a:t>
            </a:r>
            <a:r>
              <a:rPr lang="zh-CN" altLang="en-US" sz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en-US" altLang="zh-CN" sz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   </a:t>
            </a:r>
            <a:r>
              <a:rPr lang="zh-CN" altLang="en-US" sz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党的二十大报告强调“推进文化自信自强，铸就社会主义文化新煌”“以社会主义核心价值观为引领，发展社会主义先进文化，弘扬革命文化，传承中华优秀传统文化，满足人民日益增长的精神文化需求，巩固全党全国各族人民团结奋斗的共同思想基础，不断提升国家文化软实力和中华文化影响力”。</a:t>
            </a:r>
            <a:endParaRPr lang="zh-CN" altLang="en-US" sz="1200" dirty="0">
              <a:solidFill>
                <a:schemeClr val="accent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    </a:t>
            </a:r>
            <a:r>
              <a:rPr lang="en-US" altLang="zh-CN" sz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   </a:t>
            </a:r>
            <a:r>
              <a:rPr lang="zh-CN" altLang="en-US" sz="1200" dirty="0">
                <a:solidFill>
                  <a:schemeClr val="accent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传承和弘扬中华优秀传统文化，既是增强文化自信、建设社会主义文化强国的应然之义，也是全面建设社会主义现代化国家、推进实现中华民族伟大复兴的实践前提。中国戏曲和曲艺音乐都是中华民族传统文化中的瑰宝，是华夏劳动人民 5000 多年文化智慧的结晶，是表现和传承中华优秀传统文化的重要载体。随着传统文化的不断发展变化，戏曲和曲艺音乐也在各自的领域中逐渐成长、兴盛、繁荣，形成了两个比较系统、完整的艺术形式。</a:t>
            </a:r>
            <a:endParaRPr lang="zh-CN" altLang="en-US" sz="1200" dirty="0">
              <a:solidFill>
                <a:schemeClr val="accent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7065" y="1031875"/>
            <a:ext cx="5595620" cy="37268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28750"/>
            <a:ext cx="2495550" cy="2495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75" y="445770"/>
            <a:ext cx="3847465" cy="2971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第十章</a:t>
            </a:r>
            <a:r>
              <a:rPr lang="en-US" altLang="zh-CN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中国戏曲和曲艺音乐鉴赏</a:t>
            </a:r>
            <a:endParaRPr lang="zh-CN" altLang="en-US" sz="16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5000"/>
            <a:lumOff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0015" y="2419350"/>
            <a:ext cx="7159625" cy="1527810"/>
            <a:chOff x="2295793" y="2235119"/>
            <a:chExt cx="7449870" cy="1584406"/>
          </a:xfrm>
        </p:grpSpPr>
        <p:sp>
          <p:nvSpPr>
            <p:cNvPr id="93" name="MH_Other_1"/>
            <p:cNvSpPr/>
            <p:nvPr>
              <p:custDataLst>
                <p:tags r:id="rId1"/>
              </p:custDataLst>
            </p:nvPr>
          </p:nvSpPr>
          <p:spPr>
            <a:xfrm>
              <a:off x="2295793" y="2235119"/>
              <a:ext cx="1563687" cy="954087"/>
            </a:xfrm>
            <a:custGeom>
              <a:avLst/>
              <a:gdLst>
                <a:gd name="connsiteX0" fmla="*/ 679281 w 1358563"/>
                <a:gd name="connsiteY0" fmla="*/ 0 h 829714"/>
                <a:gd name="connsiteX1" fmla="*/ 804747 w 1358563"/>
                <a:gd name="connsiteY1" fmla="*/ 51969 h 829714"/>
                <a:gd name="connsiteX2" fmla="*/ 1306594 w 1358563"/>
                <a:gd name="connsiteY2" fmla="*/ 553816 h 829714"/>
                <a:gd name="connsiteX3" fmla="*/ 1306594 w 1358563"/>
                <a:gd name="connsiteY3" fmla="*/ 804747 h 829714"/>
                <a:gd name="connsiteX4" fmla="*/ 1281627 w 1358563"/>
                <a:gd name="connsiteY4" fmla="*/ 829714 h 829714"/>
                <a:gd name="connsiteX5" fmla="*/ 76936 w 1358563"/>
                <a:gd name="connsiteY5" fmla="*/ 829714 h 829714"/>
                <a:gd name="connsiteX6" fmla="*/ 51969 w 1358563"/>
                <a:gd name="connsiteY6" fmla="*/ 804747 h 829714"/>
                <a:gd name="connsiteX7" fmla="*/ 51969 w 1358563"/>
                <a:gd name="connsiteY7" fmla="*/ 553816 h 829714"/>
                <a:gd name="connsiteX8" fmla="*/ 553816 w 1358563"/>
                <a:gd name="connsiteY8" fmla="*/ 51969 h 829714"/>
                <a:gd name="connsiteX9" fmla="*/ 679281 w 1358563"/>
                <a:gd name="connsiteY9" fmla="*/ 0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8563" h="829714">
                  <a:moveTo>
                    <a:pt x="679281" y="0"/>
                  </a:moveTo>
                  <a:cubicBezTo>
                    <a:pt x="724691" y="0"/>
                    <a:pt x="770100" y="17323"/>
                    <a:pt x="804747" y="51969"/>
                  </a:cubicBezTo>
                  <a:lnTo>
                    <a:pt x="1306594" y="553816"/>
                  </a:lnTo>
                  <a:cubicBezTo>
                    <a:pt x="1375886" y="623109"/>
                    <a:pt x="1375886" y="735455"/>
                    <a:pt x="1306594" y="804747"/>
                  </a:cubicBezTo>
                  <a:lnTo>
                    <a:pt x="1281627" y="829714"/>
                  </a:lnTo>
                  <a:lnTo>
                    <a:pt x="76936" y="829714"/>
                  </a:lnTo>
                  <a:lnTo>
                    <a:pt x="51969" y="804747"/>
                  </a:lnTo>
                  <a:cubicBezTo>
                    <a:pt x="-17323" y="735455"/>
                    <a:pt x="-17323" y="623109"/>
                    <a:pt x="51969" y="553816"/>
                  </a:cubicBezTo>
                  <a:lnTo>
                    <a:pt x="553816" y="51969"/>
                  </a:lnTo>
                  <a:cubicBezTo>
                    <a:pt x="588462" y="17323"/>
                    <a:pt x="633871" y="0"/>
                    <a:pt x="679281" y="0"/>
                  </a:cubicBezTo>
                  <a:close/>
                </a:path>
              </a:pathLst>
            </a:custGeom>
            <a:solidFill>
              <a:srgbClr val="723A25"/>
            </a:solidFill>
            <a:ln w="57150" cmpd="sng">
              <a:solidFill>
                <a:srgbClr val="723A2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890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700" dirty="0">
                  <a:solidFill>
                    <a:srgbClr val="FFFFFF"/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壹</a:t>
              </a:r>
              <a:endParaRPr lang="zh-CN" altLang="en-US" sz="2700" dirty="0">
                <a:solidFill>
                  <a:srgbClr val="FFFFFF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35" name="MH_SubTitle_1"/>
            <p:cNvSpPr/>
            <p:nvPr>
              <p:custDataLst>
                <p:tags r:id="rId2"/>
              </p:custDataLst>
            </p:nvPr>
          </p:nvSpPr>
          <p:spPr>
            <a:xfrm>
              <a:off x="2298701" y="2867025"/>
              <a:ext cx="1560513" cy="952500"/>
            </a:xfrm>
            <a:custGeom>
              <a:avLst/>
              <a:gdLst>
                <a:gd name="connsiteX0" fmla="*/ 76936 w 1358563"/>
                <a:gd name="connsiteY0" fmla="*/ 0 h 829714"/>
                <a:gd name="connsiteX1" fmla="*/ 1281627 w 1358563"/>
                <a:gd name="connsiteY1" fmla="*/ 0 h 829714"/>
                <a:gd name="connsiteX2" fmla="*/ 1306594 w 1358563"/>
                <a:gd name="connsiteY2" fmla="*/ 24967 h 829714"/>
                <a:gd name="connsiteX3" fmla="*/ 1306594 w 1358563"/>
                <a:gd name="connsiteY3" fmla="*/ 275898 h 829714"/>
                <a:gd name="connsiteX4" fmla="*/ 804747 w 1358563"/>
                <a:gd name="connsiteY4" fmla="*/ 777745 h 829714"/>
                <a:gd name="connsiteX5" fmla="*/ 553816 w 1358563"/>
                <a:gd name="connsiteY5" fmla="*/ 777745 h 829714"/>
                <a:gd name="connsiteX6" fmla="*/ 51969 w 1358563"/>
                <a:gd name="connsiteY6" fmla="*/ 275898 h 829714"/>
                <a:gd name="connsiteX7" fmla="*/ 51969 w 1358563"/>
                <a:gd name="connsiteY7" fmla="*/ 24967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63" h="829714">
                  <a:moveTo>
                    <a:pt x="76936" y="0"/>
                  </a:moveTo>
                  <a:lnTo>
                    <a:pt x="1281627" y="0"/>
                  </a:lnTo>
                  <a:lnTo>
                    <a:pt x="1306594" y="24967"/>
                  </a:lnTo>
                  <a:cubicBezTo>
                    <a:pt x="1375886" y="94259"/>
                    <a:pt x="1375886" y="206605"/>
                    <a:pt x="1306594" y="275898"/>
                  </a:cubicBezTo>
                  <a:lnTo>
                    <a:pt x="804747" y="777745"/>
                  </a:lnTo>
                  <a:cubicBezTo>
                    <a:pt x="735454" y="847037"/>
                    <a:pt x="623108" y="847037"/>
                    <a:pt x="553816" y="777745"/>
                  </a:cubicBezTo>
                  <a:lnTo>
                    <a:pt x="51969" y="275898"/>
                  </a:lnTo>
                  <a:cubicBezTo>
                    <a:pt x="-17323" y="206605"/>
                    <a:pt x="-17323" y="94259"/>
                    <a:pt x="51969" y="24967"/>
                  </a:cubicBezTo>
                  <a:close/>
                </a:path>
              </a:pathLst>
            </a:custGeom>
            <a:solidFill>
              <a:srgbClr val="FFFFFF"/>
            </a:solidFill>
            <a:ln w="57150" cmpd="sng">
              <a:solidFill>
                <a:srgbClr val="723A2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戏曲</a:t>
              </a:r>
              <a:r>
                <a:rPr lang="zh-CN" altLang="en-US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音乐</a:t>
              </a:r>
              <a:r>
                <a:rPr lang="en-US" altLang="zh-CN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概述</a:t>
              </a:r>
              <a:endParaRPr lang="en-US" altLang="zh-CN" sz="15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MH_Other_2"/>
            <p:cNvSpPr/>
            <p:nvPr>
              <p:custDataLst>
                <p:tags r:id="rId3"/>
              </p:custDataLst>
            </p:nvPr>
          </p:nvSpPr>
          <p:spPr>
            <a:xfrm>
              <a:off x="4259263" y="2246314"/>
              <a:ext cx="1562100" cy="954087"/>
            </a:xfrm>
            <a:custGeom>
              <a:avLst/>
              <a:gdLst>
                <a:gd name="connsiteX0" fmla="*/ 679281 w 1358563"/>
                <a:gd name="connsiteY0" fmla="*/ 0 h 829714"/>
                <a:gd name="connsiteX1" fmla="*/ 804747 w 1358563"/>
                <a:gd name="connsiteY1" fmla="*/ 51969 h 829714"/>
                <a:gd name="connsiteX2" fmla="*/ 1306594 w 1358563"/>
                <a:gd name="connsiteY2" fmla="*/ 553816 h 829714"/>
                <a:gd name="connsiteX3" fmla="*/ 1306594 w 1358563"/>
                <a:gd name="connsiteY3" fmla="*/ 804747 h 829714"/>
                <a:gd name="connsiteX4" fmla="*/ 1281627 w 1358563"/>
                <a:gd name="connsiteY4" fmla="*/ 829714 h 829714"/>
                <a:gd name="connsiteX5" fmla="*/ 76936 w 1358563"/>
                <a:gd name="connsiteY5" fmla="*/ 829714 h 829714"/>
                <a:gd name="connsiteX6" fmla="*/ 51969 w 1358563"/>
                <a:gd name="connsiteY6" fmla="*/ 804747 h 829714"/>
                <a:gd name="connsiteX7" fmla="*/ 51969 w 1358563"/>
                <a:gd name="connsiteY7" fmla="*/ 553816 h 829714"/>
                <a:gd name="connsiteX8" fmla="*/ 553816 w 1358563"/>
                <a:gd name="connsiteY8" fmla="*/ 51969 h 829714"/>
                <a:gd name="connsiteX9" fmla="*/ 679281 w 1358563"/>
                <a:gd name="connsiteY9" fmla="*/ 0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8563" h="829714">
                  <a:moveTo>
                    <a:pt x="679281" y="0"/>
                  </a:moveTo>
                  <a:cubicBezTo>
                    <a:pt x="724691" y="0"/>
                    <a:pt x="770100" y="17323"/>
                    <a:pt x="804747" y="51969"/>
                  </a:cubicBezTo>
                  <a:lnTo>
                    <a:pt x="1306594" y="553816"/>
                  </a:lnTo>
                  <a:cubicBezTo>
                    <a:pt x="1375886" y="623109"/>
                    <a:pt x="1375886" y="735455"/>
                    <a:pt x="1306594" y="804747"/>
                  </a:cubicBezTo>
                  <a:lnTo>
                    <a:pt x="1281627" y="829714"/>
                  </a:lnTo>
                  <a:lnTo>
                    <a:pt x="76936" y="829714"/>
                  </a:lnTo>
                  <a:lnTo>
                    <a:pt x="51969" y="804747"/>
                  </a:lnTo>
                  <a:cubicBezTo>
                    <a:pt x="-17323" y="735455"/>
                    <a:pt x="-17323" y="623109"/>
                    <a:pt x="51969" y="553816"/>
                  </a:cubicBezTo>
                  <a:lnTo>
                    <a:pt x="553816" y="51969"/>
                  </a:lnTo>
                  <a:cubicBezTo>
                    <a:pt x="588462" y="17323"/>
                    <a:pt x="633871" y="0"/>
                    <a:pt x="679281" y="0"/>
                  </a:cubicBezTo>
                  <a:close/>
                </a:path>
              </a:pathLst>
            </a:custGeom>
            <a:solidFill>
              <a:srgbClr val="BD5F3D"/>
            </a:solidFill>
            <a:ln w="57150" cmpd="sng">
              <a:solidFill>
                <a:srgbClr val="BD5F3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890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700" dirty="0">
                  <a:solidFill>
                    <a:srgbClr val="FFFFFF"/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贰</a:t>
              </a:r>
              <a:endParaRPr lang="zh-CN" altLang="en-US" sz="2700" dirty="0">
                <a:solidFill>
                  <a:srgbClr val="FFFFFF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20" name="MH_SubTitle_2"/>
            <p:cNvSpPr/>
            <p:nvPr>
              <p:custDataLst>
                <p:tags r:id="rId4"/>
              </p:custDataLst>
            </p:nvPr>
          </p:nvSpPr>
          <p:spPr>
            <a:xfrm>
              <a:off x="4260851" y="2867025"/>
              <a:ext cx="1558925" cy="952500"/>
            </a:xfrm>
            <a:custGeom>
              <a:avLst/>
              <a:gdLst>
                <a:gd name="connsiteX0" fmla="*/ 76936 w 1358563"/>
                <a:gd name="connsiteY0" fmla="*/ 0 h 829714"/>
                <a:gd name="connsiteX1" fmla="*/ 1281627 w 1358563"/>
                <a:gd name="connsiteY1" fmla="*/ 0 h 829714"/>
                <a:gd name="connsiteX2" fmla="*/ 1306594 w 1358563"/>
                <a:gd name="connsiteY2" fmla="*/ 24967 h 829714"/>
                <a:gd name="connsiteX3" fmla="*/ 1306594 w 1358563"/>
                <a:gd name="connsiteY3" fmla="*/ 275898 h 829714"/>
                <a:gd name="connsiteX4" fmla="*/ 804747 w 1358563"/>
                <a:gd name="connsiteY4" fmla="*/ 777745 h 829714"/>
                <a:gd name="connsiteX5" fmla="*/ 553816 w 1358563"/>
                <a:gd name="connsiteY5" fmla="*/ 777745 h 829714"/>
                <a:gd name="connsiteX6" fmla="*/ 51969 w 1358563"/>
                <a:gd name="connsiteY6" fmla="*/ 275898 h 829714"/>
                <a:gd name="connsiteX7" fmla="*/ 51969 w 1358563"/>
                <a:gd name="connsiteY7" fmla="*/ 24967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63" h="829714">
                  <a:moveTo>
                    <a:pt x="76936" y="0"/>
                  </a:moveTo>
                  <a:lnTo>
                    <a:pt x="1281627" y="0"/>
                  </a:lnTo>
                  <a:lnTo>
                    <a:pt x="1306594" y="24967"/>
                  </a:lnTo>
                  <a:cubicBezTo>
                    <a:pt x="1375886" y="94259"/>
                    <a:pt x="1375886" y="206605"/>
                    <a:pt x="1306594" y="275898"/>
                  </a:cubicBezTo>
                  <a:lnTo>
                    <a:pt x="804747" y="777745"/>
                  </a:lnTo>
                  <a:cubicBezTo>
                    <a:pt x="735454" y="847037"/>
                    <a:pt x="623108" y="847037"/>
                    <a:pt x="553816" y="777745"/>
                  </a:cubicBezTo>
                  <a:lnTo>
                    <a:pt x="51969" y="275898"/>
                  </a:lnTo>
                  <a:cubicBezTo>
                    <a:pt x="-17323" y="206605"/>
                    <a:pt x="-17323" y="94259"/>
                    <a:pt x="51969" y="24967"/>
                  </a:cubicBezTo>
                  <a:close/>
                </a:path>
              </a:pathLst>
            </a:custGeom>
            <a:solidFill>
              <a:srgbClr val="FFFFFF"/>
            </a:solidFill>
            <a:ln w="57150" cmpd="sng">
              <a:solidFill>
                <a:srgbClr val="BD5F3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戏曲发展历程</a:t>
              </a:r>
              <a:endPara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MH_Other_3"/>
            <p:cNvSpPr/>
            <p:nvPr>
              <p:custDataLst>
                <p:tags r:id="rId5"/>
              </p:custDataLst>
            </p:nvPr>
          </p:nvSpPr>
          <p:spPr>
            <a:xfrm>
              <a:off x="6221413" y="2246314"/>
              <a:ext cx="1562100" cy="954087"/>
            </a:xfrm>
            <a:custGeom>
              <a:avLst/>
              <a:gdLst>
                <a:gd name="connsiteX0" fmla="*/ 679281 w 1358563"/>
                <a:gd name="connsiteY0" fmla="*/ 0 h 829714"/>
                <a:gd name="connsiteX1" fmla="*/ 804747 w 1358563"/>
                <a:gd name="connsiteY1" fmla="*/ 51969 h 829714"/>
                <a:gd name="connsiteX2" fmla="*/ 1306594 w 1358563"/>
                <a:gd name="connsiteY2" fmla="*/ 553816 h 829714"/>
                <a:gd name="connsiteX3" fmla="*/ 1306594 w 1358563"/>
                <a:gd name="connsiteY3" fmla="*/ 804747 h 829714"/>
                <a:gd name="connsiteX4" fmla="*/ 1281627 w 1358563"/>
                <a:gd name="connsiteY4" fmla="*/ 829714 h 829714"/>
                <a:gd name="connsiteX5" fmla="*/ 76936 w 1358563"/>
                <a:gd name="connsiteY5" fmla="*/ 829714 h 829714"/>
                <a:gd name="connsiteX6" fmla="*/ 51969 w 1358563"/>
                <a:gd name="connsiteY6" fmla="*/ 804747 h 829714"/>
                <a:gd name="connsiteX7" fmla="*/ 51969 w 1358563"/>
                <a:gd name="connsiteY7" fmla="*/ 553816 h 829714"/>
                <a:gd name="connsiteX8" fmla="*/ 553816 w 1358563"/>
                <a:gd name="connsiteY8" fmla="*/ 51969 h 829714"/>
                <a:gd name="connsiteX9" fmla="*/ 679281 w 1358563"/>
                <a:gd name="connsiteY9" fmla="*/ 0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8563" h="829714">
                  <a:moveTo>
                    <a:pt x="679281" y="0"/>
                  </a:moveTo>
                  <a:cubicBezTo>
                    <a:pt x="724691" y="0"/>
                    <a:pt x="770100" y="17323"/>
                    <a:pt x="804747" y="51969"/>
                  </a:cubicBezTo>
                  <a:lnTo>
                    <a:pt x="1306594" y="553816"/>
                  </a:lnTo>
                  <a:cubicBezTo>
                    <a:pt x="1375886" y="623109"/>
                    <a:pt x="1375886" y="735455"/>
                    <a:pt x="1306594" y="804747"/>
                  </a:cubicBezTo>
                  <a:lnTo>
                    <a:pt x="1281627" y="829714"/>
                  </a:lnTo>
                  <a:lnTo>
                    <a:pt x="76936" y="829714"/>
                  </a:lnTo>
                  <a:lnTo>
                    <a:pt x="51969" y="804747"/>
                  </a:lnTo>
                  <a:cubicBezTo>
                    <a:pt x="-17323" y="735455"/>
                    <a:pt x="-17323" y="623109"/>
                    <a:pt x="51969" y="553816"/>
                  </a:cubicBezTo>
                  <a:lnTo>
                    <a:pt x="553816" y="51969"/>
                  </a:lnTo>
                  <a:cubicBezTo>
                    <a:pt x="588462" y="17323"/>
                    <a:pt x="633871" y="0"/>
                    <a:pt x="679281" y="0"/>
                  </a:cubicBezTo>
                  <a:close/>
                </a:path>
              </a:pathLst>
            </a:custGeom>
            <a:solidFill>
              <a:srgbClr val="212121"/>
            </a:solidFill>
            <a:ln w="57150" cmpd="sng">
              <a:solidFill>
                <a:srgbClr val="21212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890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700" dirty="0">
                  <a:solidFill>
                    <a:srgbClr val="FFFFFF"/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叁</a:t>
              </a:r>
              <a:endParaRPr lang="zh-CN" altLang="en-US" sz="2700" dirty="0">
                <a:solidFill>
                  <a:srgbClr val="FFFFFF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36" name="MH_SubTitle_3"/>
            <p:cNvSpPr/>
            <p:nvPr>
              <p:custDataLst>
                <p:tags r:id="rId6"/>
              </p:custDataLst>
            </p:nvPr>
          </p:nvSpPr>
          <p:spPr>
            <a:xfrm>
              <a:off x="6221413" y="2867025"/>
              <a:ext cx="1560512" cy="952500"/>
            </a:xfrm>
            <a:custGeom>
              <a:avLst/>
              <a:gdLst>
                <a:gd name="connsiteX0" fmla="*/ 76936 w 1358563"/>
                <a:gd name="connsiteY0" fmla="*/ 0 h 829714"/>
                <a:gd name="connsiteX1" fmla="*/ 1281627 w 1358563"/>
                <a:gd name="connsiteY1" fmla="*/ 0 h 829714"/>
                <a:gd name="connsiteX2" fmla="*/ 1306594 w 1358563"/>
                <a:gd name="connsiteY2" fmla="*/ 24967 h 829714"/>
                <a:gd name="connsiteX3" fmla="*/ 1306594 w 1358563"/>
                <a:gd name="connsiteY3" fmla="*/ 275898 h 829714"/>
                <a:gd name="connsiteX4" fmla="*/ 804747 w 1358563"/>
                <a:gd name="connsiteY4" fmla="*/ 777745 h 829714"/>
                <a:gd name="connsiteX5" fmla="*/ 553816 w 1358563"/>
                <a:gd name="connsiteY5" fmla="*/ 777745 h 829714"/>
                <a:gd name="connsiteX6" fmla="*/ 51969 w 1358563"/>
                <a:gd name="connsiteY6" fmla="*/ 275898 h 829714"/>
                <a:gd name="connsiteX7" fmla="*/ 51969 w 1358563"/>
                <a:gd name="connsiteY7" fmla="*/ 24967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63" h="829714">
                  <a:moveTo>
                    <a:pt x="76936" y="0"/>
                  </a:moveTo>
                  <a:lnTo>
                    <a:pt x="1281627" y="0"/>
                  </a:lnTo>
                  <a:lnTo>
                    <a:pt x="1306594" y="24967"/>
                  </a:lnTo>
                  <a:cubicBezTo>
                    <a:pt x="1375886" y="94259"/>
                    <a:pt x="1375886" y="206605"/>
                    <a:pt x="1306594" y="275898"/>
                  </a:cubicBezTo>
                  <a:lnTo>
                    <a:pt x="804747" y="777745"/>
                  </a:lnTo>
                  <a:cubicBezTo>
                    <a:pt x="735454" y="847037"/>
                    <a:pt x="623108" y="847037"/>
                    <a:pt x="553816" y="777745"/>
                  </a:cubicBezTo>
                  <a:lnTo>
                    <a:pt x="51969" y="275898"/>
                  </a:lnTo>
                  <a:cubicBezTo>
                    <a:pt x="-17323" y="206605"/>
                    <a:pt x="-17323" y="94259"/>
                    <a:pt x="51969" y="24967"/>
                  </a:cubicBezTo>
                  <a:close/>
                </a:path>
              </a:pathLst>
            </a:custGeom>
            <a:solidFill>
              <a:srgbClr val="FFFFFF"/>
            </a:solidFill>
            <a:ln w="57150" cmpd="sng">
              <a:solidFill>
                <a:srgbClr val="21212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5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戏曲音乐特点</a:t>
              </a:r>
              <a:endParaRPr lang="en-US" altLang="zh-CN" sz="15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7" name="MH_Other_4"/>
            <p:cNvSpPr/>
            <p:nvPr>
              <p:custDataLst>
                <p:tags r:id="rId7"/>
              </p:custDataLst>
            </p:nvPr>
          </p:nvSpPr>
          <p:spPr>
            <a:xfrm>
              <a:off x="8181975" y="2246314"/>
              <a:ext cx="1563688" cy="954087"/>
            </a:xfrm>
            <a:custGeom>
              <a:avLst/>
              <a:gdLst>
                <a:gd name="connsiteX0" fmla="*/ 679281 w 1358563"/>
                <a:gd name="connsiteY0" fmla="*/ 0 h 829714"/>
                <a:gd name="connsiteX1" fmla="*/ 804747 w 1358563"/>
                <a:gd name="connsiteY1" fmla="*/ 51969 h 829714"/>
                <a:gd name="connsiteX2" fmla="*/ 1306594 w 1358563"/>
                <a:gd name="connsiteY2" fmla="*/ 553816 h 829714"/>
                <a:gd name="connsiteX3" fmla="*/ 1306594 w 1358563"/>
                <a:gd name="connsiteY3" fmla="*/ 804747 h 829714"/>
                <a:gd name="connsiteX4" fmla="*/ 1281627 w 1358563"/>
                <a:gd name="connsiteY4" fmla="*/ 829714 h 829714"/>
                <a:gd name="connsiteX5" fmla="*/ 76936 w 1358563"/>
                <a:gd name="connsiteY5" fmla="*/ 829714 h 829714"/>
                <a:gd name="connsiteX6" fmla="*/ 51969 w 1358563"/>
                <a:gd name="connsiteY6" fmla="*/ 804747 h 829714"/>
                <a:gd name="connsiteX7" fmla="*/ 51969 w 1358563"/>
                <a:gd name="connsiteY7" fmla="*/ 553816 h 829714"/>
                <a:gd name="connsiteX8" fmla="*/ 553816 w 1358563"/>
                <a:gd name="connsiteY8" fmla="*/ 51969 h 829714"/>
                <a:gd name="connsiteX9" fmla="*/ 679281 w 1358563"/>
                <a:gd name="connsiteY9" fmla="*/ 0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58563" h="829714">
                  <a:moveTo>
                    <a:pt x="679281" y="0"/>
                  </a:moveTo>
                  <a:cubicBezTo>
                    <a:pt x="724691" y="0"/>
                    <a:pt x="770100" y="17323"/>
                    <a:pt x="804747" y="51969"/>
                  </a:cubicBezTo>
                  <a:lnTo>
                    <a:pt x="1306594" y="553816"/>
                  </a:lnTo>
                  <a:cubicBezTo>
                    <a:pt x="1375886" y="623109"/>
                    <a:pt x="1375886" y="735455"/>
                    <a:pt x="1306594" y="804747"/>
                  </a:cubicBezTo>
                  <a:lnTo>
                    <a:pt x="1281627" y="829714"/>
                  </a:lnTo>
                  <a:lnTo>
                    <a:pt x="76936" y="829714"/>
                  </a:lnTo>
                  <a:lnTo>
                    <a:pt x="51969" y="804747"/>
                  </a:lnTo>
                  <a:cubicBezTo>
                    <a:pt x="-17323" y="735455"/>
                    <a:pt x="-17323" y="623109"/>
                    <a:pt x="51969" y="553816"/>
                  </a:cubicBezTo>
                  <a:lnTo>
                    <a:pt x="553816" y="51969"/>
                  </a:lnTo>
                  <a:cubicBezTo>
                    <a:pt x="588462" y="17323"/>
                    <a:pt x="633871" y="0"/>
                    <a:pt x="679281" y="0"/>
                  </a:cubicBezTo>
                  <a:close/>
                </a:path>
              </a:pathLst>
            </a:custGeom>
            <a:solidFill>
              <a:srgbClr val="8E472E"/>
            </a:solidFill>
            <a:ln w="57150" cmpd="sng">
              <a:solidFill>
                <a:srgbClr val="8E47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89000"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zh-CN" altLang="en-US" sz="2700" dirty="0">
                  <a:solidFill>
                    <a:srgbClr val="FFFFFF"/>
                  </a:solidFill>
                  <a:latin typeface="迷你简准圆" panose="03000509000000000000" pitchFamily="65" charset="-122"/>
                  <a:ea typeface="迷你简准圆" panose="03000509000000000000" pitchFamily="65" charset="-122"/>
                </a:rPr>
                <a:t>肆</a:t>
              </a:r>
              <a:endParaRPr lang="zh-CN" altLang="en-US" sz="2700" dirty="0">
                <a:solidFill>
                  <a:srgbClr val="FFFFFF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38" name="MH_SubTitle_4"/>
            <p:cNvSpPr/>
            <p:nvPr>
              <p:custDataLst>
                <p:tags r:id="rId8"/>
              </p:custDataLst>
            </p:nvPr>
          </p:nvSpPr>
          <p:spPr>
            <a:xfrm>
              <a:off x="8183564" y="2867025"/>
              <a:ext cx="1558925" cy="952500"/>
            </a:xfrm>
            <a:custGeom>
              <a:avLst/>
              <a:gdLst>
                <a:gd name="connsiteX0" fmla="*/ 76936 w 1358563"/>
                <a:gd name="connsiteY0" fmla="*/ 0 h 829714"/>
                <a:gd name="connsiteX1" fmla="*/ 1281627 w 1358563"/>
                <a:gd name="connsiteY1" fmla="*/ 0 h 829714"/>
                <a:gd name="connsiteX2" fmla="*/ 1306594 w 1358563"/>
                <a:gd name="connsiteY2" fmla="*/ 24967 h 829714"/>
                <a:gd name="connsiteX3" fmla="*/ 1306594 w 1358563"/>
                <a:gd name="connsiteY3" fmla="*/ 275898 h 829714"/>
                <a:gd name="connsiteX4" fmla="*/ 804747 w 1358563"/>
                <a:gd name="connsiteY4" fmla="*/ 777745 h 829714"/>
                <a:gd name="connsiteX5" fmla="*/ 553816 w 1358563"/>
                <a:gd name="connsiteY5" fmla="*/ 777745 h 829714"/>
                <a:gd name="connsiteX6" fmla="*/ 51969 w 1358563"/>
                <a:gd name="connsiteY6" fmla="*/ 275898 h 829714"/>
                <a:gd name="connsiteX7" fmla="*/ 51969 w 1358563"/>
                <a:gd name="connsiteY7" fmla="*/ 24967 h 829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8563" h="829714">
                  <a:moveTo>
                    <a:pt x="76936" y="0"/>
                  </a:moveTo>
                  <a:lnTo>
                    <a:pt x="1281627" y="0"/>
                  </a:lnTo>
                  <a:lnTo>
                    <a:pt x="1306594" y="24967"/>
                  </a:lnTo>
                  <a:cubicBezTo>
                    <a:pt x="1375886" y="94259"/>
                    <a:pt x="1375886" y="206605"/>
                    <a:pt x="1306594" y="275898"/>
                  </a:cubicBezTo>
                  <a:lnTo>
                    <a:pt x="804747" y="777745"/>
                  </a:lnTo>
                  <a:cubicBezTo>
                    <a:pt x="735454" y="847037"/>
                    <a:pt x="623108" y="847037"/>
                    <a:pt x="553816" y="777745"/>
                  </a:cubicBezTo>
                  <a:lnTo>
                    <a:pt x="51969" y="275898"/>
                  </a:lnTo>
                  <a:cubicBezTo>
                    <a:pt x="-17323" y="206605"/>
                    <a:pt x="-17323" y="94259"/>
                    <a:pt x="51969" y="24967"/>
                  </a:cubicBezTo>
                  <a:close/>
                </a:path>
              </a:pathLst>
            </a:custGeom>
            <a:solidFill>
              <a:srgbClr val="FFFFFF"/>
            </a:solidFill>
            <a:ln w="57150" cmpd="sng">
              <a:solidFill>
                <a:srgbClr val="8E472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defRPr/>
              </a:pPr>
              <a:r>
                <a:rPr lang="en-US" altLang="zh-CN" sz="15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戏曲的表演艺术特征</a:t>
              </a:r>
              <a:endParaRPr lang="en-US" altLang="zh-CN" sz="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66708" y="223145"/>
            <a:ext cx="3516087" cy="695661"/>
            <a:chOff x="2815770" y="4124595"/>
            <a:chExt cx="4688116" cy="927548"/>
          </a:xfrm>
        </p:grpSpPr>
        <p:sp>
          <p:nvSpPr>
            <p:cNvPr id="23" name="文本框 22"/>
            <p:cNvSpPr txBox="1"/>
            <p:nvPr/>
          </p:nvSpPr>
          <p:spPr>
            <a:xfrm>
              <a:off x="2815770" y="4124595"/>
              <a:ext cx="4684607" cy="6138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华文楷体" panose="02010600040101010101" charset="-122"/>
                  <a:ea typeface="华文楷体" panose="02010600040101010101" charset="-122"/>
                </a:rPr>
                <a:t>学习与思考</a:t>
              </a:r>
              <a:endParaRPr lang="zh-CN" altLang="en-US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815771" y="4603410"/>
              <a:ext cx="4688115" cy="44873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迷你简准圆" panose="03000509000000000000" pitchFamily="65" charset="-122"/>
                </a:rPr>
                <a:t>Learning and Thinking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迷你简准圆" panose="03000509000000000000" pitchFamily="65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25648" y="343240"/>
            <a:ext cx="460772" cy="294407"/>
            <a:chOff x="3672114" y="-827314"/>
            <a:chExt cx="396844" cy="14287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672114" y="-827314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672114" y="-755876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672114" y="-684439"/>
              <a:ext cx="396844" cy="0"/>
            </a:xfrm>
            <a:prstGeom prst="line">
              <a:avLst/>
            </a:prstGeom>
            <a:ln w="101600" cap="rnd">
              <a:solidFill>
                <a:srgbClr val="723A25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MH_Other_4"/>
          <p:cNvSpPr/>
          <p:nvPr>
            <p:custDataLst>
              <p:tags r:id="rId9"/>
            </p:custDataLst>
          </p:nvPr>
        </p:nvSpPr>
        <p:spPr>
          <a:xfrm>
            <a:off x="7577474" y="2404745"/>
            <a:ext cx="1505566" cy="920006"/>
          </a:xfrm>
          <a:custGeom>
            <a:avLst/>
            <a:gdLst>
              <a:gd name="connsiteX0" fmla="*/ 679281 w 1358563"/>
              <a:gd name="connsiteY0" fmla="*/ 0 h 829714"/>
              <a:gd name="connsiteX1" fmla="*/ 804747 w 1358563"/>
              <a:gd name="connsiteY1" fmla="*/ 51969 h 829714"/>
              <a:gd name="connsiteX2" fmla="*/ 1306594 w 1358563"/>
              <a:gd name="connsiteY2" fmla="*/ 553816 h 829714"/>
              <a:gd name="connsiteX3" fmla="*/ 1306594 w 1358563"/>
              <a:gd name="connsiteY3" fmla="*/ 804747 h 829714"/>
              <a:gd name="connsiteX4" fmla="*/ 1281627 w 1358563"/>
              <a:gd name="connsiteY4" fmla="*/ 829714 h 829714"/>
              <a:gd name="connsiteX5" fmla="*/ 76936 w 1358563"/>
              <a:gd name="connsiteY5" fmla="*/ 829714 h 829714"/>
              <a:gd name="connsiteX6" fmla="*/ 51969 w 1358563"/>
              <a:gd name="connsiteY6" fmla="*/ 804747 h 829714"/>
              <a:gd name="connsiteX7" fmla="*/ 51969 w 1358563"/>
              <a:gd name="connsiteY7" fmla="*/ 553816 h 829714"/>
              <a:gd name="connsiteX8" fmla="*/ 553816 w 1358563"/>
              <a:gd name="connsiteY8" fmla="*/ 51969 h 829714"/>
              <a:gd name="connsiteX9" fmla="*/ 679281 w 1358563"/>
              <a:gd name="connsiteY9" fmla="*/ 0 h 82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58563" h="829714">
                <a:moveTo>
                  <a:pt x="679281" y="0"/>
                </a:moveTo>
                <a:cubicBezTo>
                  <a:pt x="724691" y="0"/>
                  <a:pt x="770100" y="17323"/>
                  <a:pt x="804747" y="51969"/>
                </a:cubicBezTo>
                <a:lnTo>
                  <a:pt x="1306594" y="553816"/>
                </a:lnTo>
                <a:cubicBezTo>
                  <a:pt x="1375886" y="623109"/>
                  <a:pt x="1375886" y="735455"/>
                  <a:pt x="1306594" y="804747"/>
                </a:cubicBezTo>
                <a:lnTo>
                  <a:pt x="1281627" y="829714"/>
                </a:lnTo>
                <a:lnTo>
                  <a:pt x="76936" y="829714"/>
                </a:lnTo>
                <a:lnTo>
                  <a:pt x="51969" y="804747"/>
                </a:lnTo>
                <a:cubicBezTo>
                  <a:pt x="-17323" y="735455"/>
                  <a:pt x="-17323" y="623109"/>
                  <a:pt x="51969" y="553816"/>
                </a:cubicBezTo>
                <a:lnTo>
                  <a:pt x="553816" y="51969"/>
                </a:lnTo>
                <a:cubicBezTo>
                  <a:pt x="588462" y="17323"/>
                  <a:pt x="633871" y="0"/>
                  <a:pt x="679281" y="0"/>
                </a:cubicBezTo>
                <a:close/>
              </a:path>
            </a:pathLst>
          </a:custGeom>
          <a:solidFill>
            <a:schemeClr val="tx2">
              <a:lumMod val="85000"/>
              <a:lumOff val="15000"/>
            </a:schemeClr>
          </a:solidFill>
          <a:ln w="57150" cmpd="sng">
            <a:solidFill>
              <a:srgbClr val="8E47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89000" anchor="ctr">
            <a:scene3d>
              <a:camera prst="orthographicFront"/>
              <a:lightRig rig="threePt" dir="t"/>
            </a:scene3d>
            <a:sp3d contourW="12700"/>
          </a:bodyPr>
          <a:p>
            <a:pPr algn="ctr">
              <a:defRPr/>
            </a:pPr>
            <a:r>
              <a:rPr lang="zh-CN" altLang="en-US" sz="2700" dirty="0">
                <a:solidFill>
                  <a:srgbClr val="FFFFFF"/>
                </a:solidFill>
                <a:latin typeface="迷你简准圆" panose="03000509000000000000" pitchFamily="65" charset="-122"/>
                <a:ea typeface="迷你简准圆" panose="03000509000000000000" pitchFamily="65" charset="-122"/>
              </a:rPr>
              <a:t>伍</a:t>
            </a:r>
            <a:endParaRPr lang="zh-CN" altLang="en-US" sz="2700" dirty="0">
              <a:solidFill>
                <a:srgbClr val="FFFFFF"/>
              </a:solidFill>
              <a:latin typeface="迷你简准圆" panose="03000509000000000000" pitchFamily="65" charset="-122"/>
              <a:ea typeface="迷你简准圆" panose="03000509000000000000" pitchFamily="65" charset="-122"/>
            </a:endParaRPr>
          </a:p>
        </p:txBody>
      </p:sp>
      <p:sp>
        <p:nvSpPr>
          <p:cNvPr id="6" name="MH_SubTitle_4"/>
          <p:cNvSpPr/>
          <p:nvPr>
            <p:custDataLst>
              <p:tags r:id="rId10"/>
            </p:custDataLst>
          </p:nvPr>
        </p:nvSpPr>
        <p:spPr>
          <a:xfrm>
            <a:off x="7579003" y="3003284"/>
            <a:ext cx="1500981" cy="918476"/>
          </a:xfrm>
          <a:custGeom>
            <a:avLst/>
            <a:gdLst>
              <a:gd name="connsiteX0" fmla="*/ 76936 w 1358563"/>
              <a:gd name="connsiteY0" fmla="*/ 0 h 829714"/>
              <a:gd name="connsiteX1" fmla="*/ 1281627 w 1358563"/>
              <a:gd name="connsiteY1" fmla="*/ 0 h 829714"/>
              <a:gd name="connsiteX2" fmla="*/ 1306594 w 1358563"/>
              <a:gd name="connsiteY2" fmla="*/ 24967 h 829714"/>
              <a:gd name="connsiteX3" fmla="*/ 1306594 w 1358563"/>
              <a:gd name="connsiteY3" fmla="*/ 275898 h 829714"/>
              <a:gd name="connsiteX4" fmla="*/ 804747 w 1358563"/>
              <a:gd name="connsiteY4" fmla="*/ 777745 h 829714"/>
              <a:gd name="connsiteX5" fmla="*/ 553816 w 1358563"/>
              <a:gd name="connsiteY5" fmla="*/ 777745 h 829714"/>
              <a:gd name="connsiteX6" fmla="*/ 51969 w 1358563"/>
              <a:gd name="connsiteY6" fmla="*/ 275898 h 829714"/>
              <a:gd name="connsiteX7" fmla="*/ 51969 w 1358563"/>
              <a:gd name="connsiteY7" fmla="*/ 24967 h 829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58563" h="829714">
                <a:moveTo>
                  <a:pt x="76936" y="0"/>
                </a:moveTo>
                <a:lnTo>
                  <a:pt x="1281627" y="0"/>
                </a:lnTo>
                <a:lnTo>
                  <a:pt x="1306594" y="24967"/>
                </a:lnTo>
                <a:cubicBezTo>
                  <a:pt x="1375886" y="94259"/>
                  <a:pt x="1375886" y="206605"/>
                  <a:pt x="1306594" y="275898"/>
                </a:cubicBezTo>
                <a:lnTo>
                  <a:pt x="804747" y="777745"/>
                </a:lnTo>
                <a:cubicBezTo>
                  <a:pt x="735454" y="847037"/>
                  <a:pt x="623108" y="847037"/>
                  <a:pt x="553816" y="777745"/>
                </a:cubicBezTo>
                <a:lnTo>
                  <a:pt x="51969" y="275898"/>
                </a:lnTo>
                <a:cubicBezTo>
                  <a:pt x="-17323" y="206605"/>
                  <a:pt x="-17323" y="94259"/>
                  <a:pt x="51969" y="24967"/>
                </a:cubicBezTo>
                <a:close/>
              </a:path>
            </a:pathLst>
          </a:custGeom>
          <a:solidFill>
            <a:srgbClr val="FFFFFF"/>
          </a:solidFill>
          <a:ln w="57150" cmpd="sng">
            <a:solidFill>
              <a:srgbClr val="8E472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216000" anchor="ctr">
            <a:normAutofit/>
            <a:scene3d>
              <a:camera prst="orthographicFront"/>
              <a:lightRig rig="threePt" dir="t"/>
            </a:scene3d>
            <a:sp3d contourW="12700"/>
          </a:bodyPr>
          <a:p>
            <a:pPr algn="ctr">
              <a:defRPr/>
            </a:pPr>
            <a:r>
              <a:rPr lang="zh-CN" altLang="en-US" sz="15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剧种选介</a:t>
            </a:r>
            <a:endParaRPr lang="zh-CN" altLang="en-US" sz="1500" b="1" dirty="0">
              <a:solidFill>
                <a:schemeClr val="tx1">
                  <a:lumMod val="85000"/>
                  <a:lumOff val="15000"/>
                </a:schemeClr>
              </a:solidFill>
              <a:ea typeface="迷你简准圆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000" y="1352550"/>
            <a:ext cx="2540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华文隶书" panose="02010800040101010101" charset="-122"/>
                <a:ea typeface="华文隶书" panose="02010800040101010101" charset="-122"/>
              </a:rPr>
              <a:t>一、戏曲音乐</a:t>
            </a:r>
            <a:endParaRPr lang="zh-CN" altLang="en-US" sz="2400"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25"/>
          <p:cNvSpPr txBox="1"/>
          <p:nvPr/>
        </p:nvSpPr>
        <p:spPr>
          <a:xfrm>
            <a:off x="3131234" y="1302835"/>
            <a:ext cx="4134962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华文隶书" panose="02010800040101010101" charset="-122"/>
                <a:ea typeface="华文隶书" panose="02010800040101010101" charset="-122"/>
                <a:cs typeface="+mn-ea"/>
                <a:sym typeface="+mn-lt"/>
              </a:rPr>
              <a:t>戏曲音乐概述</a:t>
            </a:r>
            <a:endParaRPr lang="zh-CN" altLang="en-US" dirty="0">
              <a:solidFill>
                <a:schemeClr val="accent1"/>
              </a:solidFill>
              <a:latin typeface="华文隶书" panose="02010800040101010101" charset="-122"/>
              <a:ea typeface="华文隶书" panose="02010800040101010101" charset="-122"/>
              <a:cs typeface="+mn-ea"/>
              <a:sym typeface="+mn-lt"/>
            </a:endParaRPr>
          </a:p>
        </p:txBody>
      </p:sp>
      <p:sp>
        <p:nvSpPr>
          <p:cNvPr id="9" name="TextBox 33"/>
          <p:cNvSpPr txBox="1"/>
          <p:nvPr/>
        </p:nvSpPr>
        <p:spPr>
          <a:xfrm>
            <a:off x="3187065" y="1745615"/>
            <a:ext cx="4815840" cy="25380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    </a:t>
            </a:r>
            <a:endParaRPr lang="en-US" altLang="zh-CN" sz="1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      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戏曲是中国传统的戏剧形式，也是中国特有的一种综合性舞台艺术形式，它集文学、音乐、美术、舞蹈、诗歌、说唱、杂技、武术等多种中国民间传统艺术形式于一身的综合性艺术形式。不同于西方的歌剧、舞蹈、话剧，戏曲是在我国劳动人民的生活过程中产生和发展起来的，是我国传统音乐文化的重要组成部分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      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rPr>
              <a:t>传统的戏曲大约有 360 多个剧种和数以万计的剧目，这些剧目集中体现了中国人的思想基要、人生精神的存在形式，它以实际人生活动的戏剧形态，保存了我们中华民族的许多文化特征。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7065" y="1793875"/>
            <a:ext cx="4897120" cy="25380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809750"/>
            <a:ext cx="2408555" cy="25222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375" y="445770"/>
            <a:ext cx="3847465" cy="2971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第十章</a:t>
            </a:r>
            <a:r>
              <a:rPr lang="en-US" altLang="zh-CN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中国戏曲和曲艺音乐鉴赏</a:t>
            </a:r>
            <a:endParaRPr lang="zh-CN" altLang="en-US" sz="16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78660" y="1434465"/>
            <a:ext cx="5955030" cy="1295400"/>
            <a:chOff x="1086962" y="1352550"/>
            <a:chExt cx="8219496" cy="1295400"/>
          </a:xfrm>
        </p:grpSpPr>
        <p:sp>
          <p:nvSpPr>
            <p:cNvPr id="8" name="TextBox 25"/>
            <p:cNvSpPr txBox="1"/>
            <p:nvPr/>
          </p:nvSpPr>
          <p:spPr>
            <a:xfrm>
              <a:off x="1086962" y="1817317"/>
              <a:ext cx="11430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记谱法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61462" y="1352550"/>
              <a:ext cx="8144996" cy="12954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33"/>
            <p:cNvSpPr txBox="1"/>
            <p:nvPr/>
          </p:nvSpPr>
          <p:spPr>
            <a:xfrm>
              <a:off x="1271020" y="1575435"/>
              <a:ext cx="7910980" cy="7372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4">
                      <a:lumMod val="75000"/>
                    </a:schemeClr>
                  </a:solidFill>
                  <a:latin typeface="+mn-ea"/>
                  <a:cs typeface="+mn-ea"/>
                  <a:sym typeface="+mn-lt"/>
                </a:rPr>
                <a:t>直接在明清以来的古典声腔系统（昆腔、高腔、梆子腔、皮黄腔等）基础上，吸收本地其他民间音乐和方言发展起来的剧种。</a:t>
              </a:r>
              <a:endParaRPr lang="zh-CN" altLang="en-US" sz="1400" dirty="0">
                <a:solidFill>
                  <a:schemeClr val="accent4">
                    <a:lumMod val="7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90725" y="2952750"/>
            <a:ext cx="5942965" cy="1295400"/>
            <a:chOff x="1066800" y="1352550"/>
            <a:chExt cx="7018655" cy="1295353"/>
          </a:xfrm>
        </p:grpSpPr>
        <p:sp>
          <p:nvSpPr>
            <p:cNvPr id="13" name="TextBox 25"/>
            <p:cNvSpPr txBox="1"/>
            <p:nvPr/>
          </p:nvSpPr>
          <p:spPr>
            <a:xfrm>
              <a:off x="1066800" y="1727888"/>
              <a:ext cx="1143000" cy="583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记录音乐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15546" y="1352550"/>
              <a:ext cx="6969909" cy="1295353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33"/>
            <p:cNvSpPr txBox="1"/>
            <p:nvPr/>
          </p:nvSpPr>
          <p:spPr>
            <a:xfrm>
              <a:off x="1240785" y="1469386"/>
              <a:ext cx="6657186" cy="106041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在本地区的民歌、民间歌舞或说唱音乐基础上发展起来的地方剧种。大致可分为民间歌舞类型，如花灯戏、花鼓戏、采茶戏等；民间说唱类型，如越剧、评剧、滩簧戏等。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57505" y="2236470"/>
            <a:ext cx="1621155" cy="12680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华文隶书" panose="02010800040101010101" charset="-122"/>
                <a:ea typeface="华文隶书" panose="02010800040101010101" charset="-122"/>
              </a:rPr>
              <a:t>戏曲发展历程</a:t>
            </a:r>
            <a:endParaRPr lang="zh-CN" altLang="en-US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375" y="445770"/>
            <a:ext cx="3847465" cy="2971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第十章</a:t>
            </a:r>
            <a:r>
              <a:rPr lang="en-US" altLang="zh-CN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中国戏曲和曲艺音乐鉴赏</a:t>
            </a:r>
            <a:endParaRPr lang="zh-CN" altLang="en-US" sz="16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978660" y="1434465"/>
            <a:ext cx="6517640" cy="1383665"/>
            <a:chOff x="1086962" y="1352550"/>
            <a:chExt cx="8219496" cy="1383665"/>
          </a:xfrm>
        </p:grpSpPr>
        <p:sp>
          <p:nvSpPr>
            <p:cNvPr id="8" name="TextBox 25"/>
            <p:cNvSpPr txBox="1"/>
            <p:nvPr/>
          </p:nvSpPr>
          <p:spPr>
            <a:xfrm>
              <a:off x="1086962" y="1817317"/>
              <a:ext cx="11430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记谱法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61462" y="1352550"/>
              <a:ext cx="8144996" cy="12954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33"/>
            <p:cNvSpPr txBox="1"/>
            <p:nvPr/>
          </p:nvSpPr>
          <p:spPr>
            <a:xfrm>
              <a:off x="1288638" y="1352550"/>
              <a:ext cx="7910980" cy="1383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accent3">
                      <a:lumMod val="75000"/>
                      <a:lumOff val="25000"/>
                    </a:schemeClr>
                  </a:solidFill>
                  <a:latin typeface="+mn-ea"/>
                  <a:cs typeface="+mn-ea"/>
                  <a:sym typeface="+mn-lt"/>
                </a:rPr>
                <a:t>1. 唱腔：戏曲唱腔的演唱有行当的划分。不同的剧种对不同的行当在音乐上的基本表现有不同的要求，如京剧的行当有生（老生、武生、小生、娃娃生）、旦（青衣、花旦、刀马旦、武旦、老旦等）、净（铜锤花脸、架子花脸、武净）、丑（方巾丑、文丑、武丑）之分。</a:t>
              </a:r>
              <a:endParaRPr lang="zh-CN" altLang="en-US" sz="1400" dirty="0">
                <a:solidFill>
                  <a:schemeClr val="accent3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91360" y="2917191"/>
            <a:ext cx="6504940" cy="1404620"/>
            <a:chOff x="1066800" y="1316992"/>
            <a:chExt cx="7682349" cy="1404569"/>
          </a:xfrm>
        </p:grpSpPr>
        <p:sp>
          <p:nvSpPr>
            <p:cNvPr id="13" name="TextBox 25"/>
            <p:cNvSpPr txBox="1"/>
            <p:nvPr/>
          </p:nvSpPr>
          <p:spPr>
            <a:xfrm>
              <a:off x="1066800" y="1727888"/>
              <a:ext cx="1143000" cy="583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记录音乐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15546" y="1352551"/>
              <a:ext cx="7633603" cy="136901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33"/>
            <p:cNvSpPr txBox="1"/>
            <p:nvPr/>
          </p:nvSpPr>
          <p:spPr>
            <a:xfrm>
              <a:off x="1240785" y="1316992"/>
              <a:ext cx="7392874" cy="13836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  <a:sym typeface="+mn-lt"/>
                </a:rPr>
                <a:t>2. 伴奏音乐：戏曲的伴奏音乐是由器乐演奏的，分为文场和武场两种。文场以丝竹乐为主，一般用笛子、胡琴、琵琶、扬琴等管弦乐器，如昆腔以曲笛为主，梆子戏以板胡为主，京剧以京胡为主；武场以打击乐为主，主要用于舞蹈、武打或技巧性场面，戏剧的锣鼓具有统一全剧表演节奏的功能。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57505" y="2266950"/>
            <a:ext cx="1621155" cy="126809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>
                <a:latin typeface="华文隶书" panose="02010800040101010101" charset="-122"/>
                <a:ea typeface="华文隶书" panose="02010800040101010101" charset="-122"/>
              </a:rPr>
              <a:t>戏曲音乐特点</a:t>
            </a:r>
            <a:endParaRPr lang="zh-CN" altLang="en-US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375" y="445770"/>
            <a:ext cx="3847465" cy="2971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第十章</a:t>
            </a:r>
            <a:r>
              <a:rPr lang="en-US" altLang="zh-CN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中国戏曲和曲艺音乐鉴赏</a:t>
            </a:r>
            <a:endParaRPr lang="zh-CN" altLang="en-US" sz="16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14400" y="1373505"/>
            <a:ext cx="7860030" cy="965200"/>
            <a:chOff x="914400" y="1297305"/>
            <a:chExt cx="7860030" cy="965200"/>
          </a:xfrm>
        </p:grpSpPr>
        <p:sp>
          <p:nvSpPr>
            <p:cNvPr id="9" name="矩形 8"/>
            <p:cNvSpPr/>
            <p:nvPr/>
          </p:nvSpPr>
          <p:spPr>
            <a:xfrm>
              <a:off x="914400" y="1352551"/>
              <a:ext cx="1447800" cy="817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25"/>
            <p:cNvSpPr txBox="1"/>
            <p:nvPr/>
          </p:nvSpPr>
          <p:spPr>
            <a:xfrm>
              <a:off x="1066800" y="1600313"/>
              <a:ext cx="1143000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综合性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438400" y="1352550"/>
              <a:ext cx="6188075" cy="81724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33"/>
            <p:cNvSpPr txBox="1"/>
            <p:nvPr/>
          </p:nvSpPr>
          <p:spPr>
            <a:xfrm>
              <a:off x="2452370" y="1297305"/>
              <a:ext cx="6322060" cy="9652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/>
            <a:p>
              <a:pPr>
                <a:lnSpc>
                  <a:spcPct val="152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每个戏曲演员都要精通唱、念、做、打等艺术表现手段。诗歌、音乐、舞蹈是戏曲中最基本的三个要素。这三种艺术的高度综合，使各类艺术之间都相互渗透和结合，在道白、表演中有音乐，在唱腔、器乐中有表演，在舞蹈中有静止的造型美，在造型美中有动态的韵律美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14400" y="2448560"/>
            <a:ext cx="7705090" cy="1003935"/>
            <a:chOff x="914400" y="1352550"/>
            <a:chExt cx="7705090" cy="817491"/>
          </a:xfrm>
        </p:grpSpPr>
        <p:sp>
          <p:nvSpPr>
            <p:cNvPr id="14" name="矩形 13"/>
            <p:cNvSpPr/>
            <p:nvPr/>
          </p:nvSpPr>
          <p:spPr>
            <a:xfrm>
              <a:off x="914400" y="1352551"/>
              <a:ext cx="1447800" cy="817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25"/>
            <p:cNvSpPr txBox="1"/>
            <p:nvPr/>
          </p:nvSpPr>
          <p:spPr>
            <a:xfrm>
              <a:off x="1066800" y="1600313"/>
              <a:ext cx="1143000" cy="274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虚拟性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438400" y="1352550"/>
              <a:ext cx="6181090" cy="81724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33"/>
            <p:cNvSpPr txBox="1"/>
            <p:nvPr/>
          </p:nvSpPr>
          <p:spPr>
            <a:xfrm>
              <a:off x="2819400" y="1400175"/>
              <a:ext cx="5108575" cy="4140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14400" y="3742690"/>
            <a:ext cx="7704455" cy="879475"/>
            <a:chOff x="914400" y="1352550"/>
            <a:chExt cx="7704455" cy="1035685"/>
          </a:xfrm>
        </p:grpSpPr>
        <p:sp>
          <p:nvSpPr>
            <p:cNvPr id="19" name="矩形 18"/>
            <p:cNvSpPr/>
            <p:nvPr/>
          </p:nvSpPr>
          <p:spPr>
            <a:xfrm>
              <a:off x="914400" y="1352550"/>
              <a:ext cx="1447800" cy="102679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25"/>
            <p:cNvSpPr txBox="1"/>
            <p:nvPr/>
          </p:nvSpPr>
          <p:spPr>
            <a:xfrm>
              <a:off x="1066800" y="1600313"/>
              <a:ext cx="1143000" cy="397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程式性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438400" y="1352550"/>
              <a:ext cx="6180455" cy="1035685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TextBox 33"/>
            <p:cNvSpPr txBox="1"/>
            <p:nvPr/>
          </p:nvSpPr>
          <p:spPr>
            <a:xfrm>
              <a:off x="2426970" y="1409142"/>
              <a:ext cx="6017895" cy="8891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程式是戏曲中运用歌舞手段表现生活的一种表演技术格式。以唱、念、做、打为中心，紧密结合表演艺术使中国戏曲富有特殊的魅力。把“唱”和“念”两者结合构成了戏曲表演艺术两大要素之一的“歌”；“做”和“打”两者结合构成另一大要素“舞”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38200" y="895350"/>
            <a:ext cx="2540000" cy="368300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chemeClr val="bg2"/>
                </a:solidFill>
                <a:latin typeface="华文隶书" panose="02010800040101010101" charset="-122"/>
                <a:ea typeface="华文隶书" panose="02010800040101010101" charset="-122"/>
              </a:rPr>
              <a:t>戏曲的表演艺术特征</a:t>
            </a:r>
            <a:endParaRPr lang="zh-CN" altLang="en-US">
              <a:solidFill>
                <a:schemeClr val="bg2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52370" y="2474595"/>
            <a:ext cx="6266180" cy="1115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虚拟性是中国戏曲艺术最显著、最本质的特征之一，是戏曲艺术程式化、体系化表现手法的精髓和灵魂。所谓虚拟性，就是不受舞台上时间和空间的限制，利用演员描摹客观景物形象的细致动作和虚拟化表演，表现和制造特定的环境、事件、动作和情节，将观众引入特定的戏剧情境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6375" y="445770"/>
            <a:ext cx="3847465" cy="2971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第十章</a:t>
            </a:r>
            <a:r>
              <a:rPr lang="en-US" altLang="zh-CN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160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中国戏曲和曲艺音乐鉴赏</a:t>
            </a:r>
            <a:endParaRPr lang="zh-CN" altLang="en-US" sz="160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flip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68905" y="646430"/>
            <a:ext cx="4046855" cy="3555365"/>
            <a:chOff x="4277263" y="1700807"/>
            <a:chExt cx="3626838" cy="3622882"/>
          </a:xfrm>
        </p:grpSpPr>
        <p:sp>
          <p:nvSpPr>
            <p:cNvPr id="4" name="Freeform: Shape 99"/>
            <p:cNvSpPr/>
            <p:nvPr/>
          </p:nvSpPr>
          <p:spPr bwMode="auto">
            <a:xfrm>
              <a:off x="6018462" y="3002750"/>
              <a:ext cx="1673925" cy="1468147"/>
            </a:xfrm>
            <a:custGeom>
              <a:avLst/>
              <a:gdLst/>
              <a:ahLst/>
              <a:cxnLst>
                <a:cxn ang="0">
                  <a:pos x="389" y="752"/>
                </a:cxn>
                <a:cxn ang="0">
                  <a:pos x="0" y="207"/>
                </a:cxn>
                <a:cxn ang="0">
                  <a:pos x="0" y="52"/>
                </a:cxn>
                <a:cxn ang="0">
                  <a:pos x="856" y="752"/>
                </a:cxn>
                <a:cxn ang="0">
                  <a:pos x="389" y="752"/>
                </a:cxn>
              </a:cxnLst>
              <a:rect l="0" t="0" r="r" b="b"/>
              <a:pathLst>
                <a:path w="856" h="752">
                  <a:moveTo>
                    <a:pt x="389" y="752"/>
                  </a:moveTo>
                  <a:cubicBezTo>
                    <a:pt x="441" y="509"/>
                    <a:pt x="272" y="259"/>
                    <a:pt x="0" y="207"/>
                  </a:cubicBezTo>
                  <a:cubicBezTo>
                    <a:pt x="0" y="155"/>
                    <a:pt x="0" y="103"/>
                    <a:pt x="0" y="52"/>
                  </a:cubicBezTo>
                  <a:cubicBezTo>
                    <a:pt x="415" y="0"/>
                    <a:pt x="804" y="308"/>
                    <a:pt x="856" y="752"/>
                  </a:cubicBezTo>
                  <a:cubicBezTo>
                    <a:pt x="700" y="752"/>
                    <a:pt x="545" y="752"/>
                    <a:pt x="389" y="752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sz="1350">
                <a:cs typeface="+mn-ea"/>
                <a:sym typeface="+mn-lt"/>
              </a:endParaRPr>
            </a:p>
          </p:txBody>
        </p:sp>
        <p:sp>
          <p:nvSpPr>
            <p:cNvPr id="5" name="Freeform: Shape 100"/>
            <p:cNvSpPr/>
            <p:nvPr/>
          </p:nvSpPr>
          <p:spPr bwMode="auto">
            <a:xfrm>
              <a:off x="5897765" y="3172913"/>
              <a:ext cx="1189160" cy="2150776"/>
            </a:xfrm>
            <a:custGeom>
              <a:avLst/>
              <a:gdLst/>
              <a:ahLst/>
              <a:cxnLst>
                <a:cxn ang="0">
                  <a:pos x="0" y="771"/>
                </a:cxn>
                <a:cxn ang="0">
                  <a:pos x="110" y="110"/>
                </a:cxn>
                <a:cxn ang="0">
                  <a:pos x="220" y="0"/>
                </a:cxn>
                <a:cxn ang="0">
                  <a:pos x="331" y="1101"/>
                </a:cxn>
                <a:cxn ang="0">
                  <a:pos x="0" y="771"/>
                </a:cxn>
              </a:cxnLst>
              <a:rect l="0" t="0" r="r" b="b"/>
              <a:pathLst>
                <a:path w="608" h="1101">
                  <a:moveTo>
                    <a:pt x="0" y="771"/>
                  </a:moveTo>
                  <a:cubicBezTo>
                    <a:pt x="209" y="635"/>
                    <a:pt x="266" y="339"/>
                    <a:pt x="110" y="110"/>
                  </a:cubicBezTo>
                  <a:cubicBezTo>
                    <a:pt x="147" y="73"/>
                    <a:pt x="184" y="37"/>
                    <a:pt x="220" y="0"/>
                  </a:cubicBezTo>
                  <a:cubicBezTo>
                    <a:pt x="551" y="257"/>
                    <a:pt x="608" y="750"/>
                    <a:pt x="331" y="1101"/>
                  </a:cubicBezTo>
                  <a:cubicBezTo>
                    <a:pt x="220" y="991"/>
                    <a:pt x="110" y="881"/>
                    <a:pt x="0" y="771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sz="1350">
                <a:cs typeface="+mn-ea"/>
                <a:sym typeface="+mn-lt"/>
              </a:endParaRPr>
            </a:p>
          </p:txBody>
        </p:sp>
        <p:sp>
          <p:nvSpPr>
            <p:cNvPr id="6" name="Freeform: Shape 101"/>
            <p:cNvSpPr/>
            <p:nvPr/>
          </p:nvSpPr>
          <p:spPr bwMode="auto">
            <a:xfrm>
              <a:off x="5130055" y="3440028"/>
              <a:ext cx="1472104" cy="1673925"/>
            </a:xfrm>
            <a:custGeom>
              <a:avLst/>
              <a:gdLst/>
              <a:ahLst/>
              <a:cxnLst>
                <a:cxn ang="0">
                  <a:pos x="0" y="389"/>
                </a:cxn>
                <a:cxn ang="0">
                  <a:pos x="545" y="0"/>
                </a:cxn>
                <a:cxn ang="0">
                  <a:pos x="701" y="0"/>
                </a:cxn>
                <a:cxn ang="0">
                  <a:pos x="0" y="857"/>
                </a:cxn>
                <a:cxn ang="0">
                  <a:pos x="0" y="389"/>
                </a:cxn>
              </a:cxnLst>
              <a:rect l="0" t="0" r="r" b="b"/>
              <a:pathLst>
                <a:path w="753" h="857">
                  <a:moveTo>
                    <a:pt x="0" y="389"/>
                  </a:moveTo>
                  <a:cubicBezTo>
                    <a:pt x="244" y="441"/>
                    <a:pt x="493" y="272"/>
                    <a:pt x="545" y="0"/>
                  </a:cubicBezTo>
                  <a:cubicBezTo>
                    <a:pt x="597" y="0"/>
                    <a:pt x="649" y="0"/>
                    <a:pt x="701" y="0"/>
                  </a:cubicBezTo>
                  <a:cubicBezTo>
                    <a:pt x="753" y="416"/>
                    <a:pt x="444" y="805"/>
                    <a:pt x="0" y="857"/>
                  </a:cubicBezTo>
                  <a:cubicBezTo>
                    <a:pt x="0" y="701"/>
                    <a:pt x="0" y="545"/>
                    <a:pt x="0" y="389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sz="1350">
                <a:cs typeface="+mn-ea"/>
                <a:sym typeface="+mn-lt"/>
              </a:endParaRPr>
            </a:p>
          </p:txBody>
        </p:sp>
        <p:sp>
          <p:nvSpPr>
            <p:cNvPr id="7" name="Freeform: Shape 102"/>
            <p:cNvSpPr/>
            <p:nvPr/>
          </p:nvSpPr>
          <p:spPr bwMode="auto">
            <a:xfrm>
              <a:off x="4277263" y="3319331"/>
              <a:ext cx="2152754" cy="1187181"/>
            </a:xfrm>
            <a:custGeom>
              <a:avLst/>
              <a:gdLst/>
              <a:ahLst/>
              <a:cxnLst>
                <a:cxn ang="0">
                  <a:pos x="331" y="0"/>
                </a:cxn>
                <a:cxn ang="0">
                  <a:pos x="991" y="111"/>
                </a:cxn>
                <a:cxn ang="0">
                  <a:pos x="1101" y="221"/>
                </a:cxn>
                <a:cxn ang="0">
                  <a:pos x="0" y="331"/>
                </a:cxn>
                <a:cxn ang="0">
                  <a:pos x="331" y="0"/>
                </a:cxn>
              </a:cxnLst>
              <a:rect l="0" t="0" r="r" b="b"/>
              <a:pathLst>
                <a:path w="1101" h="608">
                  <a:moveTo>
                    <a:pt x="331" y="0"/>
                  </a:moveTo>
                  <a:cubicBezTo>
                    <a:pt x="466" y="209"/>
                    <a:pt x="762" y="266"/>
                    <a:pt x="991" y="111"/>
                  </a:cubicBezTo>
                  <a:cubicBezTo>
                    <a:pt x="1028" y="147"/>
                    <a:pt x="1065" y="184"/>
                    <a:pt x="1101" y="221"/>
                  </a:cubicBezTo>
                  <a:cubicBezTo>
                    <a:pt x="844" y="551"/>
                    <a:pt x="351" y="608"/>
                    <a:pt x="0" y="331"/>
                  </a:cubicBezTo>
                  <a:cubicBezTo>
                    <a:pt x="110" y="221"/>
                    <a:pt x="221" y="111"/>
                    <a:pt x="331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sz="1350">
                <a:cs typeface="+mn-ea"/>
                <a:sym typeface="+mn-lt"/>
              </a:endParaRPr>
            </a:p>
          </p:txBody>
        </p:sp>
        <p:sp>
          <p:nvSpPr>
            <p:cNvPr id="8" name="Freeform: Shape 103"/>
            <p:cNvSpPr/>
            <p:nvPr/>
          </p:nvSpPr>
          <p:spPr bwMode="auto">
            <a:xfrm>
              <a:off x="4488978" y="2551621"/>
              <a:ext cx="1673925" cy="1470126"/>
            </a:xfrm>
            <a:custGeom>
              <a:avLst/>
              <a:gdLst/>
              <a:ahLst/>
              <a:cxnLst>
                <a:cxn ang="0">
                  <a:pos x="467" y="0"/>
                </a:cxn>
                <a:cxn ang="0">
                  <a:pos x="856" y="545"/>
                </a:cxn>
                <a:cxn ang="0">
                  <a:pos x="856" y="701"/>
                </a:cxn>
                <a:cxn ang="0">
                  <a:pos x="0" y="0"/>
                </a:cxn>
                <a:cxn ang="0">
                  <a:pos x="467" y="0"/>
                </a:cxn>
              </a:cxnLst>
              <a:rect l="0" t="0" r="r" b="b"/>
              <a:pathLst>
                <a:path w="856" h="753">
                  <a:moveTo>
                    <a:pt x="467" y="0"/>
                  </a:moveTo>
                  <a:cubicBezTo>
                    <a:pt x="415" y="244"/>
                    <a:pt x="584" y="493"/>
                    <a:pt x="856" y="545"/>
                  </a:cubicBezTo>
                  <a:cubicBezTo>
                    <a:pt x="856" y="597"/>
                    <a:pt x="856" y="649"/>
                    <a:pt x="856" y="701"/>
                  </a:cubicBezTo>
                  <a:cubicBezTo>
                    <a:pt x="441" y="753"/>
                    <a:pt x="52" y="445"/>
                    <a:pt x="0" y="0"/>
                  </a:cubicBezTo>
                  <a:cubicBezTo>
                    <a:pt x="156" y="0"/>
                    <a:pt x="311" y="0"/>
                    <a:pt x="467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sz="1350">
                <a:cs typeface="+mn-ea"/>
                <a:sym typeface="+mn-lt"/>
              </a:endParaRPr>
            </a:p>
          </p:txBody>
        </p:sp>
        <p:sp>
          <p:nvSpPr>
            <p:cNvPr id="9" name="Freeform: Shape 104"/>
            <p:cNvSpPr/>
            <p:nvPr/>
          </p:nvSpPr>
          <p:spPr bwMode="auto">
            <a:xfrm>
              <a:off x="5094440" y="1700807"/>
              <a:ext cx="1189160" cy="2150776"/>
            </a:xfrm>
            <a:custGeom>
              <a:avLst/>
              <a:gdLst/>
              <a:ahLst/>
              <a:cxnLst>
                <a:cxn ang="0">
                  <a:pos x="608" y="330"/>
                </a:cxn>
                <a:cxn ang="0">
                  <a:pos x="498" y="991"/>
                </a:cxn>
                <a:cxn ang="0">
                  <a:pos x="388" y="1101"/>
                </a:cxn>
                <a:cxn ang="0">
                  <a:pos x="277" y="0"/>
                </a:cxn>
                <a:cxn ang="0">
                  <a:pos x="608" y="330"/>
                </a:cxn>
              </a:cxnLst>
              <a:rect l="0" t="0" r="r" b="b"/>
              <a:pathLst>
                <a:path w="608" h="1101">
                  <a:moveTo>
                    <a:pt x="608" y="330"/>
                  </a:moveTo>
                  <a:cubicBezTo>
                    <a:pt x="399" y="466"/>
                    <a:pt x="342" y="761"/>
                    <a:pt x="498" y="991"/>
                  </a:cubicBezTo>
                  <a:cubicBezTo>
                    <a:pt x="461" y="1027"/>
                    <a:pt x="424" y="1064"/>
                    <a:pt x="388" y="1101"/>
                  </a:cubicBezTo>
                  <a:cubicBezTo>
                    <a:pt x="57" y="844"/>
                    <a:pt x="0" y="351"/>
                    <a:pt x="277" y="0"/>
                  </a:cubicBezTo>
                  <a:cubicBezTo>
                    <a:pt x="388" y="110"/>
                    <a:pt x="498" y="220"/>
                    <a:pt x="608" y="33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sz="1350">
                <a:cs typeface="+mn-ea"/>
                <a:sym typeface="+mn-lt"/>
              </a:endParaRPr>
            </a:p>
          </p:txBody>
        </p:sp>
        <p:sp>
          <p:nvSpPr>
            <p:cNvPr id="10" name="Freeform: Shape 105"/>
            <p:cNvSpPr/>
            <p:nvPr/>
          </p:nvSpPr>
          <p:spPr bwMode="auto">
            <a:xfrm>
              <a:off x="5579205" y="1910543"/>
              <a:ext cx="1472104" cy="1673925"/>
            </a:xfrm>
            <a:custGeom>
              <a:avLst/>
              <a:gdLst/>
              <a:ahLst/>
              <a:cxnLst>
                <a:cxn ang="0">
                  <a:pos x="753" y="467"/>
                </a:cxn>
                <a:cxn ang="0">
                  <a:pos x="208" y="857"/>
                </a:cxn>
                <a:cxn ang="0">
                  <a:pos x="52" y="857"/>
                </a:cxn>
                <a:cxn ang="0">
                  <a:pos x="753" y="0"/>
                </a:cxn>
                <a:cxn ang="0">
                  <a:pos x="753" y="467"/>
                </a:cxn>
              </a:cxnLst>
              <a:rect l="0" t="0" r="r" b="b"/>
              <a:pathLst>
                <a:path w="753" h="857">
                  <a:moveTo>
                    <a:pt x="753" y="467"/>
                  </a:moveTo>
                  <a:cubicBezTo>
                    <a:pt x="509" y="415"/>
                    <a:pt x="260" y="584"/>
                    <a:pt x="208" y="857"/>
                  </a:cubicBezTo>
                  <a:cubicBezTo>
                    <a:pt x="156" y="857"/>
                    <a:pt x="104" y="857"/>
                    <a:pt x="52" y="857"/>
                  </a:cubicBezTo>
                  <a:cubicBezTo>
                    <a:pt x="0" y="441"/>
                    <a:pt x="309" y="52"/>
                    <a:pt x="753" y="0"/>
                  </a:cubicBezTo>
                  <a:cubicBezTo>
                    <a:pt x="753" y="156"/>
                    <a:pt x="753" y="312"/>
                    <a:pt x="753" y="467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sz="1350">
                <a:cs typeface="+mn-ea"/>
                <a:sym typeface="+mn-lt"/>
              </a:endParaRPr>
            </a:p>
          </p:txBody>
        </p:sp>
        <p:sp>
          <p:nvSpPr>
            <p:cNvPr id="11" name="Freeform: Shape 106"/>
            <p:cNvSpPr/>
            <p:nvPr/>
          </p:nvSpPr>
          <p:spPr bwMode="auto">
            <a:xfrm>
              <a:off x="5751347" y="2516006"/>
              <a:ext cx="2152754" cy="1113972"/>
            </a:xfrm>
            <a:custGeom>
              <a:avLst/>
              <a:gdLst/>
              <a:ahLst/>
              <a:cxnLst>
                <a:cxn ang="0">
                  <a:pos x="137" y="456"/>
                </a:cxn>
                <a:cxn ang="0">
                  <a:pos x="137" y="301"/>
                </a:cxn>
                <a:cxn ang="0">
                  <a:pos x="808" y="570"/>
                </a:cxn>
                <a:cxn ang="0">
                  <a:pos x="1101" y="278"/>
                </a:cxn>
                <a:cxn ang="0">
                  <a:pos x="0" y="388"/>
                </a:cxn>
                <a:cxn ang="0">
                  <a:pos x="110" y="498"/>
                </a:cxn>
                <a:cxn ang="0">
                  <a:pos x="168" y="463"/>
                </a:cxn>
                <a:cxn ang="0">
                  <a:pos x="137" y="456"/>
                </a:cxn>
              </a:cxnLst>
              <a:rect l="0" t="0" r="r" b="b"/>
              <a:pathLst>
                <a:path w="1101" h="570">
                  <a:moveTo>
                    <a:pt x="137" y="456"/>
                  </a:moveTo>
                  <a:cubicBezTo>
                    <a:pt x="137" y="404"/>
                    <a:pt x="137" y="352"/>
                    <a:pt x="137" y="301"/>
                  </a:cubicBezTo>
                  <a:cubicBezTo>
                    <a:pt x="396" y="268"/>
                    <a:pt x="645" y="376"/>
                    <a:pt x="808" y="570"/>
                  </a:cubicBezTo>
                  <a:cubicBezTo>
                    <a:pt x="906" y="472"/>
                    <a:pt x="1003" y="375"/>
                    <a:pt x="1101" y="278"/>
                  </a:cubicBezTo>
                  <a:cubicBezTo>
                    <a:pt x="750" y="0"/>
                    <a:pt x="257" y="57"/>
                    <a:pt x="0" y="388"/>
                  </a:cubicBezTo>
                  <a:cubicBezTo>
                    <a:pt x="36" y="425"/>
                    <a:pt x="73" y="461"/>
                    <a:pt x="110" y="498"/>
                  </a:cubicBezTo>
                  <a:cubicBezTo>
                    <a:pt x="129" y="485"/>
                    <a:pt x="148" y="473"/>
                    <a:pt x="168" y="463"/>
                  </a:cubicBezTo>
                  <a:cubicBezTo>
                    <a:pt x="158" y="461"/>
                    <a:pt x="147" y="458"/>
                    <a:pt x="137" y="45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solidFill>
                <a:schemeClr val="bg1"/>
              </a:solidFill>
              <a:round/>
            </a:ln>
            <a:effectLst/>
          </p:spPr>
          <p:txBody>
            <a:bodyPr anchor="ctr"/>
            <a:lstStyle/>
            <a:p>
              <a:pPr algn="ctr"/>
              <a:endParaRPr sz="1350">
                <a:cs typeface="+mn-ea"/>
                <a:sym typeface="+mn-lt"/>
              </a:endParaRPr>
            </a:p>
          </p:txBody>
        </p:sp>
        <p:sp>
          <p:nvSpPr>
            <p:cNvPr id="12" name="Oval 107"/>
            <p:cNvSpPr/>
            <p:nvPr/>
          </p:nvSpPr>
          <p:spPr bwMode="auto">
            <a:xfrm>
              <a:off x="5562124" y="2939295"/>
              <a:ext cx="1038571" cy="1054136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chemeClr val="bg1">
                  <a:lumMod val="50000"/>
                </a:schemeClr>
              </a:solidFill>
              <a:round/>
            </a:ln>
          </p:spPr>
          <p:txBody>
            <a:bodyPr vert="horz" wrap="none" lIns="68580" tIns="34290" rIns="68580" bIns="34290" anchor="ctr" anchorCtr="1" compatLnSpc="1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华文隶书" panose="02010800040101010101" charset="-122"/>
                  <a:ea typeface="华文隶书" panose="02010800040101010101" charset="-122"/>
                  <a:cs typeface="+mn-ea"/>
                  <a:sym typeface="+mn-lt"/>
                </a:rPr>
                <a:t>剧种选介</a:t>
              </a:r>
              <a:endParaRPr lang="zh-CN" altLang="en-US" b="1">
                <a:solidFill>
                  <a:schemeClr val="tx1">
                    <a:lumMod val="50000"/>
                    <a:lumOff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+mn-ea"/>
                <a:sym typeface="+mn-lt"/>
              </a:endParaRPr>
            </a:p>
          </p:txBody>
        </p:sp>
      </p:grpSp>
      <p:sp>
        <p:nvSpPr>
          <p:cNvPr id="21" name="Freeform: Shape 196"/>
          <p:cNvSpPr/>
          <p:nvPr/>
        </p:nvSpPr>
        <p:spPr bwMode="auto">
          <a:xfrm>
            <a:off x="651821" y="696287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>
              <a:cs typeface="+mn-ea"/>
              <a:sym typeface="+mn-lt"/>
            </a:endParaRPr>
          </a:p>
        </p:txBody>
      </p:sp>
      <p:sp>
        <p:nvSpPr>
          <p:cNvPr id="22" name="Freeform: Shape 198"/>
          <p:cNvSpPr/>
          <p:nvPr/>
        </p:nvSpPr>
        <p:spPr bwMode="auto">
          <a:xfrm>
            <a:off x="651821" y="1644524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>
              <a:cs typeface="+mn-ea"/>
              <a:sym typeface="+mn-lt"/>
            </a:endParaRPr>
          </a:p>
        </p:txBody>
      </p:sp>
      <p:sp>
        <p:nvSpPr>
          <p:cNvPr id="23" name="Freeform: Shape 200"/>
          <p:cNvSpPr/>
          <p:nvPr/>
        </p:nvSpPr>
        <p:spPr bwMode="auto">
          <a:xfrm>
            <a:off x="651821" y="2589069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>
              <a:cs typeface="+mn-ea"/>
              <a:sym typeface="+mn-lt"/>
            </a:endParaRPr>
          </a:p>
        </p:txBody>
      </p:sp>
      <p:sp>
        <p:nvSpPr>
          <p:cNvPr id="24" name="Freeform: Shape 202"/>
          <p:cNvSpPr/>
          <p:nvPr/>
        </p:nvSpPr>
        <p:spPr bwMode="auto">
          <a:xfrm>
            <a:off x="651821" y="3533614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>
              <a:cs typeface="+mn-ea"/>
              <a:sym typeface="+mn-lt"/>
            </a:endParaRPr>
          </a:p>
        </p:txBody>
      </p:sp>
      <p:sp>
        <p:nvSpPr>
          <p:cNvPr id="25" name="Freeform: Shape 204"/>
          <p:cNvSpPr/>
          <p:nvPr/>
        </p:nvSpPr>
        <p:spPr bwMode="auto">
          <a:xfrm>
            <a:off x="8252939" y="729824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>
              <a:cs typeface="+mn-ea"/>
              <a:sym typeface="+mn-lt"/>
            </a:endParaRPr>
          </a:p>
        </p:txBody>
      </p:sp>
      <p:sp>
        <p:nvSpPr>
          <p:cNvPr id="26" name="Freeform: Shape 206"/>
          <p:cNvSpPr/>
          <p:nvPr/>
        </p:nvSpPr>
        <p:spPr bwMode="auto">
          <a:xfrm>
            <a:off x="8252939" y="1697229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>
              <a:cs typeface="+mn-ea"/>
              <a:sym typeface="+mn-lt"/>
            </a:endParaRPr>
          </a:p>
        </p:txBody>
      </p:sp>
      <p:sp>
        <p:nvSpPr>
          <p:cNvPr id="27" name="Freeform: Shape 208"/>
          <p:cNvSpPr/>
          <p:nvPr/>
        </p:nvSpPr>
        <p:spPr bwMode="auto">
          <a:xfrm>
            <a:off x="8242144" y="2589069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>
              <a:cs typeface="+mn-ea"/>
              <a:sym typeface="+mn-lt"/>
            </a:endParaRPr>
          </a:p>
        </p:txBody>
      </p:sp>
      <p:sp>
        <p:nvSpPr>
          <p:cNvPr id="28" name="Freeform: Shape 210"/>
          <p:cNvSpPr/>
          <p:nvPr/>
        </p:nvSpPr>
        <p:spPr bwMode="auto">
          <a:xfrm>
            <a:off x="8242144" y="3562189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sz="1350">
              <a:cs typeface="+mn-ea"/>
              <a:sym typeface="+mn-lt"/>
            </a:endParaRPr>
          </a:p>
        </p:txBody>
      </p:sp>
      <p:sp>
        <p:nvSpPr>
          <p:cNvPr id="69" name="iSlíďè"/>
          <p:cNvSpPr txBox="1"/>
          <p:nvPr/>
        </p:nvSpPr>
        <p:spPr bwMode="auto">
          <a:xfrm>
            <a:off x="1039398" y="651831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/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京剧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iSlíďè"/>
          <p:cNvSpPr txBox="1"/>
          <p:nvPr/>
        </p:nvSpPr>
        <p:spPr bwMode="auto">
          <a:xfrm>
            <a:off x="1037041" y="1614318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/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越剧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iSlíďè"/>
          <p:cNvSpPr txBox="1"/>
          <p:nvPr/>
        </p:nvSpPr>
        <p:spPr bwMode="auto">
          <a:xfrm>
            <a:off x="1037782" y="2547410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/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黄梅戏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5" name="iSlíďè"/>
          <p:cNvSpPr txBox="1"/>
          <p:nvPr/>
        </p:nvSpPr>
        <p:spPr bwMode="auto">
          <a:xfrm>
            <a:off x="1039235" y="3441317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/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评剧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7" name="iSlíďè"/>
          <p:cNvSpPr txBox="1"/>
          <p:nvPr/>
        </p:nvSpPr>
        <p:spPr bwMode="auto">
          <a:xfrm>
            <a:off x="7479030" y="660400"/>
            <a:ext cx="91630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/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秦腔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9" name="iSlíďè"/>
          <p:cNvSpPr txBox="1"/>
          <p:nvPr/>
        </p:nvSpPr>
        <p:spPr bwMode="auto">
          <a:xfrm>
            <a:off x="7480935" y="1630680"/>
            <a:ext cx="76073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/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昆剧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1" name="iSlíďè"/>
          <p:cNvSpPr txBox="1"/>
          <p:nvPr/>
        </p:nvSpPr>
        <p:spPr bwMode="auto">
          <a:xfrm>
            <a:off x="7520305" y="2524760"/>
            <a:ext cx="85026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/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赣剧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iSlíďè"/>
          <p:cNvSpPr txBox="1"/>
          <p:nvPr/>
        </p:nvSpPr>
        <p:spPr bwMode="auto">
          <a:xfrm>
            <a:off x="7482840" y="3457575"/>
            <a:ext cx="1052830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/>
          <a:lstStyle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川剧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Freeform: Shape 196"/>
          <p:cNvSpPr/>
          <p:nvPr/>
        </p:nvSpPr>
        <p:spPr bwMode="auto">
          <a:xfrm>
            <a:off x="651821" y="4324042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p>
            <a:pPr algn="ctr"/>
            <a:endParaRPr sz="1350">
              <a:cs typeface="+mn-ea"/>
              <a:sym typeface="+mn-lt"/>
            </a:endParaRPr>
          </a:p>
        </p:txBody>
      </p:sp>
      <p:sp>
        <p:nvSpPr>
          <p:cNvPr id="16" name="iSlíďè"/>
          <p:cNvSpPr txBox="1"/>
          <p:nvPr/>
        </p:nvSpPr>
        <p:spPr bwMode="auto">
          <a:xfrm>
            <a:off x="1013835" y="4254117"/>
            <a:ext cx="1646873" cy="263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豫剧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Freeform: Shape 196"/>
          <p:cNvSpPr/>
          <p:nvPr/>
        </p:nvSpPr>
        <p:spPr bwMode="auto">
          <a:xfrm>
            <a:off x="8253406" y="4400242"/>
            <a:ext cx="250036" cy="252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anchor="ctr"/>
          <a:p>
            <a:pPr algn="ctr"/>
            <a:endParaRPr sz="1350">
              <a:cs typeface="+mn-ea"/>
              <a:sym typeface="+mn-lt"/>
            </a:endParaRPr>
          </a:p>
        </p:txBody>
      </p:sp>
      <p:sp>
        <p:nvSpPr>
          <p:cNvPr id="20" name="iSlíďè"/>
          <p:cNvSpPr txBox="1"/>
          <p:nvPr/>
        </p:nvSpPr>
        <p:spPr bwMode="auto">
          <a:xfrm>
            <a:off x="7533640" y="4346575"/>
            <a:ext cx="671195" cy="26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rIns="67500"/>
          <a:p>
            <a:pPr marL="0" marR="0" lvl="0" indent="0" algn="l" defTabSz="913765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湘剧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:blinds dir="vert"/>
      </p:transition>
    </mc:Choice>
    <mc:Fallback>
      <p:transition spd="slow" advClick="0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69" grpId="0"/>
      <p:bldP spid="71" grpId="0"/>
      <p:bldP spid="73" grpId="0"/>
      <p:bldP spid="75" grpId="0"/>
      <p:bldP spid="77" grpId="0"/>
      <p:bldP spid="79" grpId="0"/>
      <p:bldP spid="81" grpId="0"/>
      <p:bldP spid="83" grpId="0"/>
      <p:bldP spid="15" grpId="0" bldLvl="0" animBg="1"/>
      <p:bldP spid="16" grpId="0"/>
      <p:bldP spid="19" grpId="0" bldLvl="0" animBg="1"/>
      <p:bldP spid="20" grpId="0"/>
    </p:bldLst>
  </p:timing>
</p:sld>
</file>

<file path=ppt/tags/tag1.xml><?xml version="1.0" encoding="utf-8"?>
<p:tagLst xmlns:p="http://schemas.openxmlformats.org/presentationml/2006/main">
  <p:tag name="MH" val="20170704192357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70704192357"/>
  <p:tag name="MH_LIBRARY" val="GRAPHIC"/>
  <p:tag name="MH_TYPE" val="SubTitle"/>
  <p:tag name="MH_ORDER" val="4"/>
</p:tagLst>
</file>

<file path=ppt/tags/tag1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Text"/>
  <p:tag name="MH" val="20170704192357"/>
  <p:tag name="MH_LIBRARY" val="GRAPHIC"/>
</p:tagLst>
</file>

<file path=ppt/tags/tag12.xml><?xml version="1.0" encoding="utf-8"?>
<p:tagLst xmlns:p="http://schemas.openxmlformats.org/presentationml/2006/main">
  <p:tag name="MH" val="20170704192357"/>
  <p:tag name="MH_LIBRARY" val="GRAPHIC"/>
  <p:tag name="MH_TYPE" val="Other"/>
  <p:tag name="MH_ORDER" val="1"/>
</p:tagLst>
</file>

<file path=ppt/tags/tag13.xml><?xml version="1.0" encoding="utf-8"?>
<p:tagLst xmlns:p="http://schemas.openxmlformats.org/presentationml/2006/main">
  <p:tag name="MH" val="20170704192357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" val="20170704192357"/>
  <p:tag name="MH_LIBRARY" val="GRAPHIC"/>
  <p:tag name="MH_TYPE" val="Other"/>
  <p:tag name="MH_ORDER" val="2"/>
</p:tagLst>
</file>

<file path=ppt/tags/tag15.xml><?xml version="1.0" encoding="utf-8"?>
<p:tagLst xmlns:p="http://schemas.openxmlformats.org/presentationml/2006/main">
  <p:tag name="MH" val="20170704192357"/>
  <p:tag name="MH_LIBRARY" val="GRAPHIC"/>
  <p:tag name="MH_TYPE" val="SubTitle"/>
  <p:tag name="MH_ORDER" val="2"/>
</p:tagLst>
</file>

<file path=ppt/tags/tag16.xml><?xml version="1.0" encoding="utf-8"?>
<p:tagLst xmlns:p="http://schemas.openxmlformats.org/presentationml/2006/main">
  <p:tag name="MH" val="20170704192357"/>
  <p:tag name="MH_LIBRARY" val="GRAPHIC"/>
  <p:tag name="MH_TYPE" val="Other"/>
  <p:tag name="MH_ORDER" val="3"/>
</p:tagLst>
</file>

<file path=ppt/tags/tag17.xml><?xml version="1.0" encoding="utf-8"?>
<p:tagLst xmlns:p="http://schemas.openxmlformats.org/presentationml/2006/main">
  <p:tag name="MH" val="20170704192357"/>
  <p:tag name="MH_LIBRARY" val="GRAPHIC"/>
  <p:tag name="MH_TYPE" val="SubTitle"/>
  <p:tag name="MH_ORDER" val="3"/>
</p:tagLst>
</file>

<file path=ppt/tags/tag18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Text"/>
  <p:tag name="MH" val="20170704192357"/>
  <p:tag name="MH_LIBRARY" val="GRAPHIC"/>
</p:tagLst>
</file>

<file path=ppt/tags/tag19.xml><?xml version="1.0" encoding="utf-8"?>
<p:tagLst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p="http://schemas.openxmlformats.org/presentationml/2006/main">
  <p:tag name="MH" val="20170704192357"/>
  <p:tag name="MH_LIBRARY" val="GRAPHIC"/>
  <p:tag name="MH_TYPE" val="SubTitle"/>
  <p:tag name="MH_ORDER" val="1"/>
</p:tagLst>
</file>

<file path=ppt/tags/tag20.xml><?xml version="1.0" encoding="utf-8"?>
<p:tagLst xmlns:p="http://schemas.openxmlformats.org/presentationml/2006/main">
  <p:tag name="TABLE_ENDDRAG_ORIGIN_RECT" val="305*173"/>
  <p:tag name="TABLE_ENDDRAG_RECT" val="390*154*305*173"/>
</p:tagLst>
</file>

<file path=ppt/tags/tag21.xml><?xml version="1.0" encoding="utf-8"?>
<p:tagLst xmlns:p="http://schemas.openxmlformats.org/presentationml/2006/main">
  <p:tag name="ISPRING_ULTRA_SCORM_COURSE_ID" val="82ADB108-2F67-4B4E-A97E-19ABB6FAC58E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JCuo0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kK6jSAh+CyMpAwAAhgwAACcAAAB1bml2ZXJzYWwvZmxhc2hfcHVibGlzaGluZ19zZXR0aW5ncy54bWzVV91u2jAUvucpLE+9LGk7unYooaoKaNVaQIVt7VVlYkOsOnYW21B6tafZg+1JdhwDBbXr0h+kTQgRn5/v/J+Y8Og2FWjCcs2VjPBudQcjJmNFuRxH+MugvX2IkTZEUiKUZBGWCqOjRiXM7FBwnfSZMSCqEcBIXc9MhBNjsnoQTKfTKtdZ7rhKWAP4uhqrNMhyppk0LA8yQWbwY2YZ03iOUAIAvqmSc7VGpYJQ6JHOFbWCIU7Bc8ldUES0BdEJDrzYkMQ341xZSU+UUDnKx8MIvzs8dp+FjIdq8pRJlxPdAKIjmzqhlDsviOjzO4YSxscJuHtQw2jKqUkivFdzKCAdPEQpsH3oxKGcKMiBNHP4lBlCiSH+6O0Zdmv0guBJdCZJyuMBcJCLP8LNwfWnq17r4uy08/l60O2eDU573olCJ1jHCYN1QyE4pGwes6WdkBhD4gT8Bp0REZqFwSppITZScs05d0ZDJSD3hRa0UTpktENStlKN/g2XbZDcxWgEgYhZhI9zTgRG3BDB46WytkNtuCmq3l6VRIAF7cnQeR/fm/fZiROSa7bq1oKjXc7jxjdlBUUzZZHgNwwZhSB+m8JTwtBqcdAoV2lBhfYxSAsOFiecTRk9KnI6B/yToSswkVrQhF7NBDPewnfL79CQjVQOuIxMoLOBzrXHrz4LOCNa34OShY9b/bPTZuv6tNNsXW65AAmdEBk/ExwKztLMbASfzJBUZqEH6YiJ1awoCuW04JWJrfryMmieWuHL/NbFWIHeYEk2Y+U5hfmrB6XNJmRSDKIbrgIaRpBDSTwmMGJYF1xaVhYwJhIpKWaIxLDWtBvrCVdWA8UPsIfWL/fQ6yMui9MYVhtYzCnLS0Hu7O69r+1/ODj8WK8Gv3783H5Sab7we4I4c37jnzy58pdr/+E2DAO3pR9f2ia3/+bO7l20vpbJa6d1OShV0la/FFy3jFT3cxmpC/+S6a28YEq5AEtp7IcM1pLgKTeMvmWLvaBNXvVu9z22mTbZYMyvGY3/JmR/Wl4T1+6FYfDoxdVxUi55ColwK3F5223s13bgpvkoq1IBtPX/Do3Kb1BLAwQUAAIACACQrqNI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JCuo0gqlg9n/gIAAJcLAAAmAAAAdW5pdmVyc2FsL2h0bWxfcHVibGlzaGluZ19zZXR0aW5ncy54bWzNlm9PGjEYwN/zKZouvpRT56YjdxgjGIlOiLBNX5lyLVxjr721PfB8tU+zD7ZPsqdXQIiOnUaWhRDo0z6/51/7tOHRfSrQhGnDlYzwbn0HIyZjRbkcR/jL4HT7ECNjiaREKMkiLBVGR81amOVDwU3SZ9bCUoMAI00jsxFOrM0aQTCdTuvcZNrNKpFb4Jt6rNIg08wwaZkOMkEK+LFFxgyeESoA4JsqOVNr1moIhZ70WdFcMMQpeC65C4qIM5sKHPhVQxLfjbXKJT1RQmmkx8MIvzs8dp/5Gk9q8ZRJlxLTBKET2wahlDsniOjzB4YSxscJeHuwj9GUU5tEeG/fUWB18JRSsn3kxFFOFKRA2hk+ZZZQYokfenuW3VszF3gRLSRJeTyAGeTCj3BrcHt202tfXXQuz28H3e7FoNPzTpQ6wSonDFYNheCQynXMFnZCYi2JE/AbdEZEGBYGy6L5spGSK865MRoqAakvtTAagaeiiPCx5kRgxC0RPF7MWqLHzJ5yATE43d36SFr8CPTxxgnRhi0bms8Yl8W4+U3lgqJC5UjwO4asQhBRnsK/hKHldKORVmkpFcRYZASnDE04mzJ6VGZpBvyToRswkeagCZsvE8x6C99z/oCGbKQ0cBmZwFYFOTeeX38ROCPGPELJ3Met/kWn1b7tXLba11suQEInRMYvhEMJWZrZjfBJgaSycz1IR0xyw8qiUE7LuSqx1V9fBsPTXPgyv3UxltAbLMlmrLykMH/1oLLZhEzKg+gOV4mGI8ihJJ4JEzEcdy5zVhUYE4mUFAUiMTQq4471hKvcgMQfYI82r/fQ6yMuy9EYbg6wqCnTlZA7u3vv9z98PDj81KgHv3783F6rNGvhPUGcOd/DT9Y28UUjf9oNw8D1zufbsNX5v+rCvav21yqZumxfDyoVqd2vhOtWWdU9r7Lqyl8bvaUro5IL0GbG/thAoxE85ZbRt9w0ryj8+vvXb4s3KvwGo1i7ff/fIPxo8dxaeV+FwbMPwBrIVx/TzdpvUEsDBBQAAgAIAJCuo0hocVKRmgEAAB8GAAAfAAAAdW5pdmVyc2FsL2h0bWxfc2tpbl9zZXR0aW5ncy5qc42UTW/CMAyG7/wKlF0nxD5hu6HBpEkcJo3btEMoplSkSZWkHR3iv68OX03qjsUX8vLkdewq3na61WIR6z53t+6327/7e6cBalbncO3rokVPUWdGJAuYJSmIRAILkOJ49CTvzgRlzKQznZcfaGtqfkzhP0suTB3PCAtNaIY6XBDgN6FtqMM/J7FTq2tfU63R89xaJXuRkhak7UmlU+4YdvXqVr3EAFYF6AvokkfgmQ7caiPPjg8DjDoXqTTjspyqWPXmPFrHWuVy0ZZ/VWagq0++3gP9p8HLxLMTibFvFtIw8WSI0U5mGoyBQ97HCQYJCz4HUfPtu/UH6hk3CwroIjGJPdKjG4w6nfEYGl0ajjB8TFZejW4OMJqchY3dE3e3GB4heAm6YTW+x/BAleXZPz5gplWMHWmgzZ6fUKH4IpHxIXUfg+Twsmjb1r1zoe76Y+Y9IRU8oRX1/NK22RGChgCtN5aOeU2Qd0rZCUqURA5FaNS0Kug5YsM5gvvPLuPW8miVVuOhGo5VG7heg54pJarbf126Z5irs/sFUEsDBBQAAgAIAJCuo0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JCuo0izv7NQbQAAAHIAAAAcAAAAdW5pdmVyc2FsL2xvY2FsX3NldHRpbmdzLnhtbA3MPQ6DMAxA4Z1TWJ7K0L+NgcDGWFUqPYAVLITk2CixqnJ7sr3h0+vHfxL4cS6bacDn7YHAGm3ZdA34nadrh1CcdCEx5YBqCOPQ9GKR5MPuFRbYhQ7OM6cazi9KVb4zF1Ynr2e4RNuPFu9DcwJ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kK6jSIyYS/o+CAAAjyAAACkAAAB1bml2ZXJzYWwvc2tpbl9jdXN0b21pemF0aW9uX3NldHRpbmdzLnhtbLVa627iShL+v0/RYnWks9IqXMwtK4aVL01iDTEc7CQzu1qhBneCFdvNsRtmOOLHPs0+2D7JVrftYBMgdmYWT6JxddVX1XXrCxnEL16ob2LOAu8Pwj0W2pRzL3yOh39CaLBkPoumEY0pj+sHyqMXuuybGT4xQQNqzEnoksjVxWg8bKCR/KB+T+0bfXhra+0W6rVxC/eRgTs6jF0rxrWiw5jRauqD+hFEghvRJQ35adRBvTD6VsAMYxpxM3Tp96FS5M4PFWdwExHXA7542G2LZ59p3Rtt8aB2s9Pr4H1LVRSli/SO0TQa+17vuqc2EW60Ow1lr/VbSktBzU6ned3dN3utjgJvo+suoLTxdRe1e+12y9i3cAukkapqRkvf95TrZlMFbbh/re9HI63XaKBms6m0jX2nq4y0BgJuBTBUpS8cqBiKpnT3qqY2+woa6SNt1N5jA3f1Duq3cLfR2Lc1TWk0Ds49zC7vrgO19HQyd74DeDIEJ0dFbtVPJNdguYkiYHZosPYJpygkAf1UkzkZcpmx6NclW+/+UksTVCZzxp7ZVaQmRCALsOEJrEFdjmRs0q58YeTpyHM/1RYbzll4tWQhB6irkEUB8WvDPye5k86sjCTb0qiK3BNZ0oO6nvyUFUt1QT7Dc0loyYI1CXdj9syuFmT58hyxTeiWMnO1W9PI98IX4G5c93R8UZHvxdzkNCjYh/viKS+2hnjGVJjXxeIpJemTBfUzjQ35qSB3UPm+R45Et17scSmqNsVzSXRNnmkxAH1VPJdlQtBSjFpPPO8LcfqdA7siyr91kd0nOxoVlSTt8qIUW2/WVfNpHbFn4eyi3PuBfpXzGXSf8FlY2BBPKSExQaGwVJRSt8n5G0eM6etxLxkEoAWCm28uKUlCTrW5PrmbqtbX+XhyM5lr5k1tqCdViURZ/trq9r83O13oXKlcSST7Th2Pi1hIgnUa5bAsZzYZzwEQj+cW/uLUhuJ3ZdHJvTM2LVwbpv+pDDCd4YfaUPwuI3o/m2HLmdtj08Bz055bE0f6ZYwdbNSGX9kGrciWIs7Q1qPfEF9RBO3ZiyiKfc+VA6Jle+GGltBnTO5U05rPsO3MTN0xJ1ZtaLMo2v1VIpMNX0HyrEiMXC8mC5+6Ui2kiBxf51co+MdXHnCygHjhVRntM/XRtG7mzmQytufYMjJKbYhDFxkREZqqA81UG88AIyKwjn9MfC6zTyIg1fcrg9yaN7dj+HGEIbfe88qHH/4Ba6YYQjKlYQlBSBw8g6yz7cfJzBA+BIWIoDWJ428scgtJkw9dCWzT0ieQmrqTw3cETIYNgffCJaQOXfISeHfYttUbPNcmXyDHoTYnFYUmn6EkP1cU+optqCFslxCz1AfzRhUVIcowK5CsBpdE5Lu/Q2S5BDnhza3HNjFQhIehTGQ1xleVNdn4t3sIpKmOz1R7AgzOlm/P3paCKZELy1wJXdCGdGyI7Prt3vzHfKSaY2zMId2MyePckV1SKA3IDoWMI+JuSbikaEGXZAOVsIMx13PlmIi8NOH3jfcHIjztP7+krcsy8JdfPmBSoeGdsAz2y6AMtilr/p524bZ0Bh80ROT6WSvKOODDJtg6ttSZOfk5IYq9YOMnXfpnBOrVuKrBeteOH/dX+bD9H4yxkxasmdDRNI9VEsKwEoslBxZPv5KgaY1AXXpYhIYvTqiVAKxJimEx9AMwD+C5giEP4NFqEI9Ys00HNluPdCFOHyWEZa0mUTsdb3FG9Ckc0F9LdUGfGOyXfEq2yUYG1i4Z/jJRzm2VCkuLYzpjMNwCzOckqQDV9wJxhioHe3+HM1ckq0FhPo9s47uyun3vRa4I4OdNQN/uw54iFkiqT+Isr5NF6e8/aEgyxVmid1ptA/FaoKVjlavPH4qYjdWZfjvXVUvH4kQh6tkvLwfVIXwyduz5WNUEApRJQPhyBavwkzjnlcdKTgQGHqmAl07epiRarv777/+UhzmyJ6GilPq3qjhQ/KJr4le8f1qM0/hfJXAcVSuKypeSgumBKhMtf75yTEjQn3JkIcmyFLBAXHGVUg0lkIZRdRxVv72DKrFlUbBNBHvBiiB36uwzND65168N70j0Ao3TYcyvCiQ9L3KTV7bhcMTdcN8LaUXxH16JxOQdczpXDUOe/aFGfW/5kiy/Lhxg0ms+5LPnKnj6rWpBdz6CpK7Hq2PKxS3rWtASkvdDQ9ieXOteCYcLFZ9AD+eF+5mQR8yfiputt1e5wCAu4iCNhzwSR/rsLc8Rr9i3NHbDJ+LHwJYnHbNOwYap2CymkEXaMfdM1I6bx00px4wPzId1QU+mk4Mu0o+ldF2TN795Ba+0N5bDMSsdypl+IB7zW/Q7f8OfIx7z22JNmcC57q1Nx0N50ew6TiNRnl4mdsBDQ9mlUp7srcgjLBiLa9k4N5GUUOQMmEuHcm10vICm5SxoeYPrZywehK/blzshs9jJacfia4fCwCF965fzd8A97tPzyS3nASWYd7V8P1UBKc+pEki+Pjh2RkJFfLemn2pwECHLlej0cQ2lGJ9qwp3JNzTn5NZZPxPtLCcprbksGsh+Ltt5JZWh6OLVVLGk2C8LDepv/DSoX4rQIIU9H8BwEyxohCEHPOhyaYSKxDz7KrsKe5A70iO5M6N5AL4C7BDOSFkl5AiFxJLbqqxakpf8OOwtuefTLc1aVY6Qc87l+Q9iqI7Lya3yMX3i+fROKZWrIO11h1ws9sAc/ayUPJHllRyNVCw6ThaxnP2JbpUtPgcbTyxHWZsW6Z7v0IwfRb1+QhXwnvP+oJ5fZqFHvfmW9ZgGooB39m8O/gdQSwMEFAACAAgAkK6jSCqKN+aHEQAA8GEAABcAAAB1bml2ZXJzYWwvdW5pdmVyc2FsLnBuZ+3d+VeS2f8AcEszJ2eizcwsbZq0xQXUGjMXWmzSkXKd1FLR1GwzNTMUWVKnsUUldcpdmlzaJW3S3MAlJdSgCZXSlAqFEJUQkR0+9J2az4x+5g/4nvNwDni49znPva/73NUf3lzyOrDvm0WrF2lpaX3j7ubqo6WlA9PS0o7T09WkqHZb7tP8mRfvs2+3VhV1DVfzRSdq1/5dWlrVOH1F2ALN969i3QLjtbQWt396zyPH3I7Q0gq74O66yy8xZGIIfuVBpJIsUOajtJzPH9AGteV+tHya9SNk04+uznrL59ssmXgGKf/ouv5F2jL9+Xt0Lnl5KrRTkJWBFJlobZNiSH7uQT2fdujRUcI2JuOX/fUcWml9FaOnNIlP6yE+LlBIpume9vxm8TC7BDFcL5Gyi2Jk3K9XhZ6fp/v3j7c/rF6lLDvkti2bizvMgrpI3qYZS7uuuNw01P4a0qL194/7Nl7REYoneuamWEV1wM2Vtv/MhrTsTNbucxsjP6BB1U3KsPt3YCb7MiNmlXcjPeWEWd0Y72xQIk4fQZss+Gf2+ZRI7b4fTyuVfKwhDFY1p7rnU8Df+FnUV1ha5ZlFjWTMzv8QuRPivcTAVXd2Rr7REliTd2LZnPvNay1n/PwsogdtN0tz1fghxHvpT3Nv9RBCuZezjNMzt+yWNte9fkuNZpfR0lbuv9R355D97Batn6e/3MB7b8ScOunnNm3ZHEfNmG0P0bWE+bkaZM++XpOMNLBZ0AsgAASAABAAAkAACAABIAAEgAAQAAJAAAgAASAABIAAEAACQAAIAAEgAASAABAAAkAACAABIAAEgAAQAAJAAAgAASAABIAAEAACQAAIAAEgAASAABAAAkAACAABIAAEgAAQAAJAAAgAASAABIAAEAACQAAIAAEgAASAABAA4v8RIkXaNvKI5jIo+R/RAs+nqO1ju8MS0+bG0dM9bb8uP+BVwCqb2WEBW3rOh77PbDNeMCeioJ750YNHD85OhcT+e/v+W/I12ObIOXV9dh5MmWc+v2zn3RezylirKTr1Umib1uwq+QucYS7SkdznHuDm35OmKBvtcU5Tz9gpC0221+NFZ/q6/cFRzU1rx/IY3qP/LNDaHqJEzayA5gXLbfs4jSJhHUkZPe0Q06wSbWVxGSrMLUkiWVUMDclHSd6lF5mqJeSNhm7WjU3IJN7oTFa7qck/YynCtflE+SRFVaH+dtdNF84DRjTlnDO1Hu1CYgedgFSzRfAdeGk7K3TqTTyt5CdLo/TDYARy+0kT9QXDkFe9tG04ebupKlZIdeSjJuLgaFHfczBGcOUKnuYiH7/LecwWC7d3Y5c0CTqN4SVKPlYtH6RikGBRYiP10eSpN0yoWkobNAE3M4J/qHovDkAGmqCn/3geSeD8VlqFLDi6t3Zc/sJROE3N//L0c1JkHtO+ykWXtnmHcuNKk9gFHTQzXtz1Ulq9S9PkzN30ZXEQB8bqn8Din0jVjI3ViKEERsfG7pOl4mbxsPwx+d4rH1IIvphBi8EIiwzVjWxpUnG7WuveI4KXT5SqmY/mv1cz6g9KViG8QY3yyUZEZxWyAVmMHEA2xYFHb65/qgcWqfMmTxVlC2rWTiUHzdT08g4R9gS6XG8OB9PvP1uMPRxQw333V4Wpr3cqR4dYOCgmPLz14hoPxNkqm4iJ7mAE6hoz57vF5ifhL3xRTWZOlHbe8h7ZyBMVYj/kTiSl1jP/pDdEuSHhvlZOXgdrUpzO0PuWpTgR7J1drkrW+UXw8HJ4gr+IaVDfWZL51taE4JTR4b3gIvf9iDFT0tn/wbb0XF42GotDru28ya3JqwjhvJMGtI7suH6cfCg7ST7An+iud7D/3K+2m2mLmq08BfG99zAF16mKu1iSLwqTwPDgPJx5l0opZX6VhOK2DbR442NppJHwQbPA/CCmqSWrO6hS7BX2myrZpGbLhgzRvguEpXu3pMLwmMTbXjbwKxlmf1TZU4N/mFE6j4ktbnmAuy9u8QAzBxBbBk34n2oSkL12akfyAC/58Ll+auGXDm7nxRx8vwJaDe3s/n26NjaDKewt5QzwOTVnD4piWyNoobaLEdGQO6RWPBZ7RbqgbyM3vOMhe8qJGoaFnGpsXApjC0JXw2oXXK9Pj8aRVmw4Z2QEphNJ5IG8SO6o49PBhOblziOR07+nNzs7QDnkz2Ph1rEbRCeWOZaZIyW/9kDEBpvmMbnMW8StUVzLfqcgSH1laM1Esm+G/t2rPiBDjyoxqMBX37wxQ8+cp349tY0/7UQVEUscYjjPP98Q8bJlv8r81uDNpy8DmdyrcSUkrJJO8eBUT8e2jqxOdUdvplbx432qy4mGXYUxeg1nC0xKlWF+8IN2mX50fpgPyUXJwFUy2yOQVJGZHx0rPYYC5coeC5RenSz4jDPM2u7MB371TGQ1hKJITI4P+WsaPG6cOPGYMYDanBUja1CCA+FYpSjtJmWtvnnRa9zx4w3jYekr7oQ37TksNHPIU8Y/EF1KWpArIIz0qk/Lb6XjBDUIbGkC1cCmU1xWgHH368hpyFt06LsTmedtlZUE+q07HLvM9QY7Kj3tQJvoQritbduBqWQYicsrzBvtTaWYqj6mP8C29MnTg/kLG4pmZPiZhdGTZOXnKRetm6UkbDWZSuLa4M9RXtlg+b6o4XTVycJUSop+ruznxAbXV7pnGXmHMsAdd9I9sdbOpAr7+SC4OusJtYE4UoHJ2mlLJazvSAyw2tdJ8NQUe3EzS1CJsH//g/P93V2R6vnPX+ad6uu+rjJhFRH7u5vZkfWWA2tObEniBPJ7hzHyiSunGya4OrkiIqjZ3pN///NC9jbomzVTnnoM+JvnWNWYP0k2Fk6XPUmSfTSEo+KEvb6e0RiVEM+cEfBqOb6kGYWQBkddaJWohbgkXlJf+xg2F1fGi8ubtEBjRBKRZk7Yjh4Q2PbzvEkhBHoVo84khOMPwpeGK5HOTJlItiaUQecnr2SNOo/IC/TMF+rmml01mQQZ6bocVmYRhwUYGfcWPLOH3f1IFtP6dPDXus1/BdK11YxVi5mvtFnH2XABRJXsmibLT2Dg7Jko4T1mMoPVC1/cz9/mMlmivpLDJ6lVHblZq7KbrD1ijCnCQjx561u/p7dNWYxOeOLp5BKe1A9211S0A8eoe++uXMWpFnqpxeeDecLHBBqRSXOFLIWttBh5aVySLtc+SWmJ5D+zTiZvyn/4OKK73Sjs8/p3J6VuGMm7EWCrSj2NWgY9uITuOb4PUoBZBo9jaSY+otVZGP7oILkdq+TBwSbYhuHbHF/olsL7mfPo5MPI5FecpCwcgycy9iRZ5AfNKMj0Xl7wHxE6ZUmrVnMcm9PQIZNS+q+ZFcICaJCmPke2brbF8UHVe1IpAb/2qBGDwojMbX+F/a1LuSfxj6u9kFUtu43bVbcgVyaCqgS4ugfW1zXXB8NYbh25Mm/4+xrPDQFTJJqwWLWAc9FVrpMrayY7ZO3tqh19Vp3q/jpgh2mr67pL2eW3nTB8aHntECm07Wex/l9jLGHVq416Pfijlk5jy8Uyh91uVusrW8tduKZMRLhqe/idmuj9zpk64ddsiWqK3iIhmB4oR1qVCAY4dnAkg3cIfLikVaKyEDVYod2pKDPb9d7OE2erbZXKLAPYmPhT4Rv0zDUrN/R7kmIUDN4Jw/YT+tpfts9IVFc/nNgJCSPdQxPs5X9WJ4iQgk5tqQ2tsTqbEROww+U30+oyk7rdu9HqHG5eXgaccAyidAjGZbzwUTsS19wiRkQyGeGUQRcawjKykxdM4FRdoCgSHjBOypIPkFZEMfLe6JnDMazOzW1JrQOih2jrRKfny0oFHy9/e0GkkvOZTjOvwos2lia+r8WDoIqP7EamcrKDpbeRIV8cO7EW2URvMGwd+X2yfTBd/mWHVHTibfY+k9eO32fgAjn6uVLSQTt1TvFSEDsulOtxZkxchLHrFYxuF2LdzaVrErkhuZxtzril9p3iYCO4jx0839JZfdkqPNhWrbJiHccZwLo6X0oD8i0tYS6yD2XPxSS1cv/e7NQGHofuCUULtoueiLZyW5NRWLcE21g3SAGxzITeGUwj0AuQwc2gsC9bKeLpt9f8Q+pzQs+8tl8zpJlSO/Ne9qivFW9jPjnb4PdaFLnF49sjE26hE8LXM2YOopP0C89qwZT6cSmj5qhr+fFNher4HvIi88jv0EWC/fCoeRX9G0AukrcV1RGrvcfieMdfpoklqvO8iNAJR7Y3h9x2SpV1CCI4R+dOdPK6HP9cJeRGiZrdH+iyuUf31WD1j1TJqnP3rc9peoXTzYxId2cVqqJmhvWBt8hcJM/ALk48DCnAuh9QIhZky8YyZDUVAmevMWkGI1kFnr/2u/xfL6GHS3Vy3SFJrEx7a2Ivu0azkUgfiqc5F2meEaKIpJyIwZS+NlKw7Un1kpcWUAR+V3PaIKeke/p4DmJatPiMYnn4YGnVsM3h/HFxa/tv4g/cks8V/bo4LcVTs2U98lU26usd6DeyDeqaWG9TUwarR21WtEiLZdzaLxxcCeok7MeSLn/FYnDUT0/LdlgOecoUnTwbKE72snjpnrG4sXeNIcwdBNmVP5CSabxX1S1jWpQs0o2FAmXuYyVY6Uce4Z6qdQ6CFGiG5NEqkbMH27vcWuyJldE7aDK1MB06/WJPEV4xsvEIpaAjZ+mTpzmjob/THPPQaZR82UQheJG5i5djb9mtqIufu17M2wd1wwOO+ePLDQ6MHr9+Ct/VnVQCJvMIJKK/5Z1HTeGaXRHo2IQTV7MNbpREZVfuKl/0CuXgQ/oeXVwoRskHmSthOrnGjX6BSHLj9EceMhmOdHBSsLGxI1lDNp8b52ttcPO0T+OxmhF1g4s19BqTU88pHXS8rmf+iA8/w28WY6Kda3jdp9gWuTFo3mHNmWB9/riksoshWhzPBemBxPNWfNmSv+hu0Uyaw1sKLaXEKly35zvxHaxBFBPcYcQ5FmYr1fGEcKXOASh3KlfTS4j80DzV+Y8fQ0zX1ceIv2w9TDGSd7uYtAgmzoPfS7cqIPmCGSUSNBMtHkrrN1tp/oj0DfNTj9Y0rkWuVGwjMHPgrD2kk8tamLuHyO0fQFSJki2V8969czl25MtgkRnd5odVz4R3xWObzJgclewBWgpPnnhsIX3T0haxbP8YfuHwzH44HCMdJdx0V6qjmdOPVUlhmi6d9Mvy1hFJaznxXOyEYx3alP+C4Bkka+9ol6NjR6lDDn/W2Z7ckoByauCTq/2lZz2OEqbEO/o4Cdfwhk81z0dVKVm1kMSOwasVHCgcBbo8jTdQURHER1IRAWuVX/xODJF2w1Vnwkn8Zz9duGGqeLtwIeN1uOe3vIlGDK4Cuk7zvFAvWNZDZp9buVx3zEI7S1DPvuNEk5Wu9YjywcVvAfNtQrIaWBV2biYmC3PjreJPWtBxmOmy5+0gaNOOwl5WP31D+mRcczxfs1f85eMqrFufsOkywXM8cWNIFP/KlyUoNyVcbTZsM3/nlBMDRU2uwtMIDunhCrMTa2DUpYFnYj8Fy68k5lE+9WmPMsp/p6yS4T8Sg5WtXX8/KHKO3VDdnAginXhfc+zhTPxwvAKFibZ06ITf7GwtH96UJbLvOLl4PboYrZqpn++GhubKfH6WMaV5HxTjUdBGiW0WMj/gPehyvCKtrbvH6r/HPn9tzrR0vJCGpdOSGkmqS/LmVPcp42IhizjVZVG0zxR91lf95uN0lPKQ83gx3B7cCF03+8j/KnonpEBJb3uYmN4654Cr6eFHNrfPSbbTZNgvilkx5ywOAZmrZQzSmsv2X+vO/fEAj/8L1i9nqs+tG970b8H6RR2G8O1L/se9W1rydO9eezOg4Kdfu8RX8Rx32s25IsowsxwTpJlzBJo+ts/dZ/mcf3DceJBy4jsW2b+1HPNOs+Dw2UIaNCYZ8mNhYdfs3yeAavftvnsJhlWYFhB7mn9T60K1NC/3vQdcq3aHpv4HUEsDBBQAAgAIAJCuo0iV7pF+SwAAAGsAAAAbAAAAdW5pdmVyc2FsL3VuaXZlcnNhbC5wbmcueG1ss7GvyM1RKEstKs7Mz7NVMtQzULK34+WyKShKLctMLVeoAIoBBSFASaESyDVCcMszU0oygEIG5mYIwYzUzPSMElslCwNzuKA+0EwAUEsBAgAAFAACAAgAkK6jSA5qJE5iBAAABREAAB0AAAAAAAAAAQAAAAAAAAAAAHVuaXZlcnNhbC9jb21tb25fbWVzc2FnZXMubG5nUEsBAgAAFAACAAgAkK6jSAh+CyMpAwAAhgwAACcAAAAAAAAAAQAAAAAAnQQAAHVuaXZlcnNhbC9mbGFzaF9wdWJsaXNoaW5nX3NldHRpbmdzLnhtbFBLAQIAABQAAgAIAJCuo0i1/AlkugIAAFUKAAAhAAAAAAAAAAEAAAAAAAsIAAB1bml2ZXJzYWwvZmxhc2hfc2tpbl9zZXR0aW5ncy54bWxQSwECAAAUAAIACACQrqNIKpYPZ/4CAACXCwAAJgAAAAAAAAABAAAAAAAECwAAdW5pdmVyc2FsL2h0bWxfcHVibGlzaGluZ19zZXR0aW5ncy54bWxQSwECAAAUAAIACACQrqNIaHFSkZoBAAAfBgAAHwAAAAAAAAABAAAAAABGDgAAdW5pdmVyc2FsL2h0bWxfc2tpbl9zZXR0aW5ncy5qc1BLAQIAABQAAgAIAJCuo0g9PC/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/o+CAAAjyAAACkAAAAAAAAAAQAAAAAA6hQAAHVuaXZlcnNhbC9za2luX2N1c3RvbWl6YXRpb25fc2V0dGluZ3MueG1sUEsBAgAAFAACAAgAkK6jSCqKN+aHEQAA8GEAABcAAAAAAAAAAAAAAAAAbx0AAHVuaXZlcnNhbC91bml2ZXJzYWwucG5nUEsBAgAAFAACAAgAkK6jSJXukX5LAAAAawAAABsAAAAAAAAAAQAAAAAAKy8AAHVuaXZlcnNhbC91bml2ZXJzYWwucG5nLnhtbFBLBQYAAAAACwALAEkDAACvLwAAAAA="/>
  <p:tag name="ISPRING_PRESENTATION_TITLE" val="1"/>
  <p:tag name="ISPRING_SCORM_RATE_QUIZZES" val="0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F:\我图VIP设计PPT上传\10月份上传文件\298"/>
  <p:tag name="ISPRING_FIRST_PUBLISH" val="1"/>
  <p:tag name="KSO_WPP_MARK_KEY" val="c9d123cd-0a1c-4982-8d76-0f078c77ae23"/>
  <p:tag name="COMMONDATA" val="eyJoZGlkIjoiNWVlNjgzMjI3MjA2NDk3ZGIyMWMzNTczOWViNWQ5N2QifQ=="/>
</p:tagLst>
</file>

<file path=ppt/tags/tag3.xml><?xml version="1.0" encoding="utf-8"?>
<p:tagLst xmlns:p="http://schemas.openxmlformats.org/presentationml/2006/main">
  <p:tag name="MH" val="20170704192357"/>
  <p:tag name="MH_LIBRARY" val="GRAPHIC"/>
  <p:tag name="MH_TYPE" val="Other"/>
  <p:tag name="MH_ORDER" val="2"/>
</p:tagLst>
</file>

<file path=ppt/tags/tag4.xml><?xml version="1.0" encoding="utf-8"?>
<p:tagLst xmlns:p="http://schemas.openxmlformats.org/presentationml/2006/main">
  <p:tag name="MH" val="20170704192357"/>
  <p:tag name="MH_LIBRARY" val="GRAPHIC"/>
  <p:tag name="MH_TYPE" val="SubTitle"/>
  <p:tag name="MH_ORDER" val="2"/>
</p:tagLst>
</file>

<file path=ppt/tags/tag5.xml><?xml version="1.0" encoding="utf-8"?>
<p:tagLst xmlns:p="http://schemas.openxmlformats.org/presentationml/2006/main">
  <p:tag name="MH" val="20170704192357"/>
  <p:tag name="MH_LIBRARY" val="GRAPHIC"/>
  <p:tag name="MH_TYPE" val="Other"/>
  <p:tag name="MH_ORDER" val="3"/>
</p:tagLst>
</file>

<file path=ppt/tags/tag6.xml><?xml version="1.0" encoding="utf-8"?>
<p:tagLst xmlns:p="http://schemas.openxmlformats.org/presentationml/2006/main">
  <p:tag name="MH" val="20170704192357"/>
  <p:tag name="MH_LIBRARY" val="GRAPHIC"/>
  <p:tag name="MH_TYPE" val="SubTitle"/>
  <p:tag name="MH_ORDER" val="3"/>
</p:tagLst>
</file>

<file path=ppt/tags/tag7.xml><?xml version="1.0" encoding="utf-8"?>
<p:tagLst xmlns:p="http://schemas.openxmlformats.org/presentationml/2006/main">
  <p:tag name="MH" val="20170704192357"/>
  <p:tag name="MH_LIBRARY" val="GRAPHIC"/>
  <p:tag name="MH_TYPE" val="Other"/>
  <p:tag name="MH_ORDER" val="4"/>
</p:tagLst>
</file>

<file path=ppt/tags/tag8.xml><?xml version="1.0" encoding="utf-8"?>
<p:tagLst xmlns:p="http://schemas.openxmlformats.org/presentationml/2006/main">
  <p:tag name="MH" val="20170704192357"/>
  <p:tag name="MH_LIBRARY" val="GRAPHIC"/>
  <p:tag name="MH_TYPE" val="SubTitle"/>
  <p:tag name="MH_ORDER" val="4"/>
</p:tagLst>
</file>

<file path=ppt/tags/tag9.xml><?xml version="1.0" encoding="utf-8"?>
<p:tagLst xmlns:p="http://schemas.openxmlformats.org/presentationml/2006/main">
  <p:tag name="MH" val="20170704192357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第一PPT，www.1ppt.com">
  <a:themeElements>
    <a:clrScheme name="自定义 10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4C2600"/>
      </a:accent1>
      <a:accent2>
        <a:srgbClr val="D69768"/>
      </a:accent2>
      <a:accent3>
        <a:srgbClr val="4C2600"/>
      </a:accent3>
      <a:accent4>
        <a:srgbClr val="D69768"/>
      </a:accent4>
      <a:accent5>
        <a:srgbClr val="4C2600"/>
      </a:accent5>
      <a:accent6>
        <a:srgbClr val="D69768"/>
      </a:accent6>
      <a:hlink>
        <a:srgbClr val="4C2600"/>
      </a:hlink>
      <a:folHlink>
        <a:srgbClr val="D69768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5874</Words>
  <Application>WPS 演示</Application>
  <PresentationFormat>全屏显示(16:9)</PresentationFormat>
  <Paragraphs>398</Paragraphs>
  <Slides>27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Calibri</vt:lpstr>
      <vt:lpstr>新蒂下午茶基本版</vt:lpstr>
      <vt:lpstr>楷体</vt:lpstr>
      <vt:lpstr>迷你简准圆</vt:lpstr>
      <vt:lpstr>华文楷体</vt:lpstr>
      <vt:lpstr>华文隶书</vt:lpstr>
      <vt:lpstr>Arial Narrow</vt:lpstr>
      <vt:lpstr>Times New Roman</vt:lpstr>
      <vt:lpstr>Arial Unicode MS</vt:lpstr>
      <vt:lpstr>印品黑体</vt:lpstr>
      <vt:lpstr>黑体</vt:lpstr>
      <vt:lpstr>汉仪菱心体简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音乐主题</dc:title>
  <dc:creator/>
  <cp:keywords>www.1ppt.com</cp:keywords>
  <dc:description>www.1ppt.com</dc:description>
  <cp:lastModifiedBy>WPS_1672826785</cp:lastModifiedBy>
  <cp:revision>27</cp:revision>
  <dcterms:created xsi:type="dcterms:W3CDTF">2019-05-13T21:35:00Z</dcterms:created>
  <dcterms:modified xsi:type="dcterms:W3CDTF">2024-06-03T08:54:22Z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9B2443B44AB04698939EC13559DF4160_12</vt:lpwstr>
  </property>
  <property fmtid="{D5CDD505-2E9C-101B-9397-08002B2CF9AE}" pid="3" name="KSOProductBuildVer">
    <vt:lpwstr>2052-11.1.0.14309</vt:lpwstr>
  </property>
</Properties>
</file>