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590" r:id="rId3"/>
    <p:sldId id="557" r:id="rId5"/>
    <p:sldId id="558" r:id="rId6"/>
    <p:sldId id="677" r:id="rId7"/>
    <p:sldId id="678" r:id="rId8"/>
    <p:sldId id="679" r:id="rId9"/>
    <p:sldId id="680" r:id="rId10"/>
    <p:sldId id="559" r:id="rId11"/>
    <p:sldId id="681" r:id="rId12"/>
    <p:sldId id="682" r:id="rId13"/>
    <p:sldId id="683" r:id="rId14"/>
    <p:sldId id="684" r:id="rId15"/>
    <p:sldId id="426" r:id="rId16"/>
    <p:sldId id="685" r:id="rId17"/>
    <p:sldId id="561" r:id="rId18"/>
    <p:sldId id="686" r:id="rId19"/>
    <p:sldId id="687" r:id="rId20"/>
    <p:sldId id="688" r:id="rId21"/>
    <p:sldId id="689" r:id="rId22"/>
    <p:sldId id="615" r:id="rId23"/>
    <p:sldId id="690" r:id="rId24"/>
    <p:sldId id="691" r:id="rId25"/>
    <p:sldId id="692" r:id="rId26"/>
    <p:sldId id="693" r:id="rId27"/>
    <p:sldId id="695" r:id="rId28"/>
    <p:sldId id="694" r:id="rId29"/>
    <p:sldId id="697" r:id="rId30"/>
    <p:sldId id="698" r:id="rId31"/>
    <p:sldId id="699" r:id="rId32"/>
    <p:sldId id="700" r:id="rId33"/>
    <p:sldId id="701" r:id="rId34"/>
    <p:sldId id="702" r:id="rId35"/>
    <p:sldId id="703" r:id="rId36"/>
    <p:sldId id="704" r:id="rId37"/>
    <p:sldId id="604" r:id="rId38"/>
    <p:sldId id="705" r:id="rId39"/>
    <p:sldId id="706" r:id="rId40"/>
    <p:sldId id="267" r:id="rId41"/>
    <p:sldId id="605" r:id="rId42"/>
    <p:sldId id="606" r:id="rId43"/>
    <p:sldId id="607" r:id="rId44"/>
    <p:sldId id="631" r:id="rId45"/>
    <p:sldId id="707" r:id="rId46"/>
    <p:sldId id="675" r:id="rId47"/>
    <p:sldId id="718" r:id="rId48"/>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E9DA"/>
    <a:srgbClr val="7D4922"/>
    <a:srgbClr val="FFE9D4"/>
    <a:srgbClr val="D69768"/>
    <a:srgbClr val="EFD5C3"/>
    <a:srgbClr val="3F2511"/>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3" d="100"/>
          <a:sy n="43" d="100"/>
        </p:scale>
        <p:origin x="57" y="84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41.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2.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8A796-6301-4275-BA8F-7C59AE3F749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2A0E5F-BFDF-4CAE-8049-4559BA9FA1D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bg>
      <p:bgPr>
        <a:solidFill>
          <a:srgbClr val="D69768"/>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504981" y="610995"/>
            <a:ext cx="2103461" cy="420564"/>
          </a:xfrm>
          <a:prstGeom prst="rect">
            <a:avLst/>
          </a:prstGeom>
          <a:noFill/>
        </p:spPr>
        <p:txBody>
          <a:bodyPr wrap="none" rtlCol="0">
            <a:spAutoFit/>
          </a:bodyPr>
          <a:lstStyle/>
          <a:p>
            <a:r>
              <a:rPr lang="zh-CN" altLang="en-US" sz="2135" dirty="0">
                <a:solidFill>
                  <a:schemeClr val="accent1"/>
                </a:solidFill>
              </a:rPr>
              <a:t>基础乐理记谱法</a:t>
            </a:r>
            <a:endParaRPr lang="zh-CN" altLang="en-US" sz="2135" dirty="0">
              <a:solidFill>
                <a:schemeClr val="accent1"/>
              </a:solidFill>
            </a:endParaRPr>
          </a:p>
        </p:txBody>
      </p:sp>
      <p:sp>
        <p:nvSpPr>
          <p:cNvPr id="3" name="矩形 2"/>
          <p:cNvSpPr/>
          <p:nvPr userDrawn="1"/>
        </p:nvSpPr>
        <p:spPr>
          <a:xfrm>
            <a:off x="253220" y="1041009"/>
            <a:ext cx="11692201" cy="5608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4772" y="673218"/>
            <a:ext cx="290497" cy="2897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50A24D-67C3-4809-A66A-B4EDFC6CDC4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8065D1-93CB-4C62-A864-7F63851A708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2" Type="http://schemas.openxmlformats.org/officeDocument/2006/relationships/notesSlide" Target="../notesSlides/notesSlide2.xml"/><Relationship Id="rId11" Type="http://schemas.openxmlformats.org/officeDocument/2006/relationships/slideLayout" Target="../slideLayouts/slideLayout12.xml"/><Relationship Id="rId10" Type="http://schemas.openxmlformats.org/officeDocument/2006/relationships/tags" Target="../tags/tag14.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4.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8.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9.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0.png"/></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6.xml"/><Relationship Id="rId1" Type="http://schemas.openxmlformats.org/officeDocument/2006/relationships/tags" Target="../tags/tag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image" Target="../media/image21.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3.xml"/><Relationship Id="rId4" Type="http://schemas.openxmlformats.org/officeDocument/2006/relationships/image" Target="../media/image25.pn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png"/></Relationships>
</file>

<file path=ppt/slides/_rels/slide45.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2.xml"/><Relationship Id="rId3" Type="http://schemas.microsoft.com/office/2007/relationships/hdphoto" Target="../media/image28.wdp"/><Relationship Id="rId2" Type="http://schemas.openxmlformats.org/officeDocument/2006/relationships/image" Target="../media/image27.png"/><Relationship Id="rId1"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347201" y="4419600"/>
            <a:ext cx="1705951" cy="1701800"/>
          </a:xfrm>
          <a:prstGeom prst="rect">
            <a:avLst/>
          </a:prstGeom>
        </p:spPr>
      </p:pic>
      <p:sp>
        <p:nvSpPr>
          <p:cNvPr id="6" name="矩形 5"/>
          <p:cNvSpPr/>
          <p:nvPr/>
        </p:nvSpPr>
        <p:spPr>
          <a:xfrm>
            <a:off x="0" y="1295400"/>
            <a:ext cx="12192000" cy="41656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TextBox 48"/>
          <p:cNvSpPr txBox="1"/>
          <p:nvPr/>
        </p:nvSpPr>
        <p:spPr>
          <a:xfrm>
            <a:off x="4169508" y="2906307"/>
            <a:ext cx="7928708" cy="677108"/>
          </a:xfrm>
          <a:prstGeom prst="rect">
            <a:avLst/>
          </a:prstGeom>
          <a:noFill/>
        </p:spPr>
        <p:txBody>
          <a:bodyPr wrap="square" lIns="0" tIns="0" rIns="0" bIns="0" rtlCol="0">
            <a:spAutoFit/>
          </a:bodyPr>
          <a:lstStyle/>
          <a:p>
            <a:pPr defTabSz="914400"/>
            <a:r>
              <a:rPr lang="zh-CN" altLang="en-US" sz="4400" b="1" dirty="0">
                <a:solidFill>
                  <a:schemeClr val="accent2">
                    <a:lumMod val="20000"/>
                    <a:lumOff val="80000"/>
                  </a:schemeClr>
                </a:solidFill>
                <a:latin typeface="微软雅黑" panose="020B0503020204020204" pitchFamily="34" charset="-122"/>
                <a:ea typeface="微软雅黑" panose="020B0503020204020204" pitchFamily="34" charset="-122"/>
                <a:cs typeface="+mn-ea"/>
                <a:sym typeface="+mn-lt"/>
              </a:rPr>
              <a:t>中国各历史时期的音乐</a:t>
            </a:r>
            <a:endParaRPr lang="zh-CN" altLang="en-US" sz="4400" b="1" dirty="0">
              <a:solidFill>
                <a:schemeClr val="accent2">
                  <a:lumMod val="20000"/>
                  <a:lumOff val="80000"/>
                </a:schemeClr>
              </a:solidFill>
              <a:latin typeface="微软雅黑" panose="020B0503020204020204" pitchFamily="34" charset="-122"/>
              <a:ea typeface="微软雅黑" panose="020B0503020204020204" pitchFamily="34" charset="-122"/>
              <a:cs typeface="+mn-ea"/>
              <a:sym typeface="+mn-lt"/>
            </a:endParaRPr>
          </a:p>
        </p:txBody>
      </p:sp>
      <p:sp>
        <p:nvSpPr>
          <p:cNvPr id="22" name="TextBox 48"/>
          <p:cNvSpPr txBox="1"/>
          <p:nvPr/>
        </p:nvSpPr>
        <p:spPr>
          <a:xfrm>
            <a:off x="4368799" y="1930904"/>
            <a:ext cx="3556000" cy="615553"/>
          </a:xfrm>
          <a:prstGeom prst="rect">
            <a:avLst/>
          </a:prstGeom>
          <a:noFill/>
        </p:spPr>
        <p:txBody>
          <a:bodyPr wrap="square" lIns="0" tIns="0" rIns="0" bIns="0" rtlCol="0">
            <a:spAutoFit/>
          </a:bodyPr>
          <a:lstStyle/>
          <a:p>
            <a:pPr defTabSz="914400"/>
            <a:r>
              <a:rPr lang="zh-CN" altLang="en-US" sz="4000" spc="800" dirty="0">
                <a:solidFill>
                  <a:schemeClr val="accent2">
                    <a:lumMod val="20000"/>
                    <a:lumOff val="80000"/>
                  </a:schemeClr>
                </a:solidFill>
                <a:latin typeface="微软雅黑" panose="020B0503020204020204" pitchFamily="34" charset="-122"/>
                <a:ea typeface="微软雅黑" panose="020B0503020204020204" pitchFamily="34" charset="-122"/>
                <a:cs typeface="+mn-ea"/>
                <a:sym typeface="+mn-lt"/>
              </a:rPr>
              <a:t>第二章</a:t>
            </a:r>
            <a:endParaRPr lang="en-US" altLang="zh-CN" sz="4000" spc="800" dirty="0">
              <a:solidFill>
                <a:schemeClr val="accent2">
                  <a:lumMod val="20000"/>
                  <a:lumOff val="80000"/>
                </a:schemeClr>
              </a:solidFill>
              <a:latin typeface="微软雅黑" panose="020B0503020204020204" pitchFamily="34" charset="-122"/>
              <a:ea typeface="微软雅黑" panose="020B0503020204020204" pitchFamily="34" charset="-122"/>
              <a:cs typeface="+mn-ea"/>
              <a:sym typeface="+mn-lt"/>
            </a:endParaRPr>
          </a:p>
        </p:txBody>
      </p:sp>
      <p:pic>
        <p:nvPicPr>
          <p:cNvPr id="4" name="图片 3"/>
          <p:cNvPicPr>
            <a:picLocks noChangeAspect="1"/>
          </p:cNvPicPr>
          <p:nvPr/>
        </p:nvPicPr>
        <p:blipFill>
          <a:blip r:embed="rId2"/>
          <a:stretch>
            <a:fillRect/>
          </a:stretch>
        </p:blipFill>
        <p:spPr>
          <a:xfrm flipH="1">
            <a:off x="893805" y="1905000"/>
            <a:ext cx="2865395" cy="2865395"/>
          </a:xfrm>
          <a:prstGeom prst="rect">
            <a:avLst/>
          </a:prstGeom>
        </p:spPr>
      </p:pic>
      <p:sp>
        <p:nvSpPr>
          <p:cNvPr id="3" name="TextBox 48"/>
          <p:cNvSpPr txBox="1"/>
          <p:nvPr/>
        </p:nvSpPr>
        <p:spPr>
          <a:xfrm>
            <a:off x="4169508" y="3943265"/>
            <a:ext cx="7928708" cy="215444"/>
          </a:xfrm>
          <a:prstGeom prst="rect">
            <a:avLst/>
          </a:prstGeom>
          <a:noFill/>
        </p:spPr>
        <p:txBody>
          <a:bodyPr wrap="square" lIns="0" tIns="0" rIns="0" bIns="0" rtlCol="0">
            <a:spAutoFit/>
          </a:bodyPr>
          <a:lstStyle/>
          <a:p>
            <a:pPr defTabSz="914400"/>
            <a:r>
              <a:rPr lang="en-US" altLang="zh-CN" sz="1400" b="1" dirty="0">
                <a:solidFill>
                  <a:schemeClr val="accent2">
                    <a:lumMod val="20000"/>
                    <a:lumOff val="80000"/>
                  </a:schemeClr>
                </a:solidFill>
                <a:latin typeface="微软雅黑" panose="020B0503020204020204" pitchFamily="34" charset="-122"/>
                <a:ea typeface="微软雅黑" panose="020B0503020204020204" pitchFamily="34" charset="-122"/>
              </a:rPr>
              <a:t>Music of different periods in Chinese history</a:t>
            </a:r>
            <a:endParaRPr lang="zh-CN" altLang="en-US" sz="1400" b="1" dirty="0">
              <a:solidFill>
                <a:schemeClr val="accent2">
                  <a:lumMod val="20000"/>
                  <a:lumOff val="80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P spid="2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（一）西周时期的音乐</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1016000" y="1989119"/>
            <a:ext cx="10156092" cy="4356642"/>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西周是奴隶制发展到鼎盛的时期，这时已制定了一整套维护和巩固奴隶主统治的礼乐制度，西周的宫廷音乐已有六代之乐、雅乐、颂乐、房中乐等。乐舞的制定与奴隶社会的礼制紧密相关，旨在维护奴隶社会的等级制度和统治秩序。西周时期出现了音乐机构和音乐教育。可以说，世界上最早的音乐学校即中国西周时的“大司乐”。这个机构的职务含音乐行政、音乐教育和音乐表演三个方面。</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西周时期，歌唱作为古代重要的音乐形式更加盛行。它几乎是社会各个阶层的共同爱好，但统治者和庶民唱的歌曲是不同的。西周时期宫廷首先建立了完备的礼乐制度。在宴享娱乐中，不同地位的官员有不同的地位、舞队的编制。周代还有采风制度，收集民歌，以观风俗、察民情。借于此，周代保留下了大量的民歌，经春秋时孔子的删定，形成了我国第一部诗歌总集</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诗经</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。它收有自西周初到春秋中叶 </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500 </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多年的入乐诗歌，一共 </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305 </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篇。</a:t>
            </a:r>
            <a:endParaRPr 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812799" y="1845963"/>
            <a:ext cx="10499969"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12239"/>
            <a:ext cx="2896463" cy="535975"/>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四、西周春秋战国时期的音乐</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（二）春秋战国时期的音乐</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1016000" y="1989119"/>
            <a:ext cx="6076462" cy="4356642"/>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春秋战国时期是我国历史上第一个文化艺术高度发达的时期，音乐艺术也不例外，音乐理论、音乐创作和音乐表演方面，都出现了前所未有的繁荣。</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春秋战国时期，音乐形式更加多样，如</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诗经</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楚辞</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成相篇</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等。其中，</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成相篇</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是一种独特的说唱音乐，作者是儒家哲学家荀况。“相”又叫舂牍，是一种由数尺长的粗竹筒制作的打击乐器，演奏时以双手持之击地以成节奏。</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成相篇</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的内容大意是揭露统治者的愚蠢，要他们改变作风，行开明政治。在演唱形式上，其采用的是用“相”击地作节奏伴奏的说唱形式。</a:t>
            </a:r>
            <a:endParaRPr 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812799" y="1845963"/>
            <a:ext cx="6279663"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12239"/>
            <a:ext cx="2907615" cy="535975"/>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四、西周春秋战国时期的音乐</a:t>
            </a:r>
            <a:endParaRPr lang="zh-CN" altLang="en-US" sz="1600" b="1" dirty="0">
              <a:latin typeface="楷体" panose="02010609060101010101" pitchFamily="49" charset="-122"/>
              <a:ea typeface="楷体" panose="02010609060101010101" pitchFamily="49" charset="-122"/>
            </a:endParaRPr>
          </a:p>
        </p:txBody>
      </p:sp>
      <p:pic>
        <p:nvPicPr>
          <p:cNvPr id="3" name="IM 496"/>
          <p:cNvPicPr/>
          <p:nvPr/>
        </p:nvPicPr>
        <p:blipFill>
          <a:blip r:embed="rId1"/>
          <a:stretch>
            <a:fillRect/>
          </a:stretch>
        </p:blipFill>
        <p:spPr>
          <a:xfrm>
            <a:off x="7482181" y="1989119"/>
            <a:ext cx="4217450" cy="415625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（一）秦朝时期的音乐</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1016000" y="1989119"/>
            <a:ext cx="5759938" cy="4356642"/>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秦始皇统一中国后，建立了中央集权的大一统帝国，但是因为建国时间太短，仅短短的 </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20 </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多年，就被汉所灭，还来不及进行大规模的文化建设。所以，一谈到秦代，就几乎没有文化可言。其实，秦代文化中，也有一些非常闪光的亮点，如李斯的小篆作品，在中国书法史上可被称为空前绝后之作。再如，举世闻名的兵马俑，在中国雕塑史上也是绝无仅有的伟大作品。秦朝的建立形成了一个以汉族音乐为主体、融合各民族音乐的中心，这在当时一般以中原地区为主。在音乐上，最值得一提的是民歌和弦鼗的诞生。</a:t>
            </a:r>
            <a:endParaRPr 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812799" y="1845963"/>
            <a:ext cx="6045201"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12240"/>
            <a:ext cx="2104727" cy="420564"/>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五、秦汉时期的音乐</a:t>
            </a:r>
            <a:endParaRPr lang="zh-CN" altLang="en-US" sz="1600" b="1" dirty="0">
              <a:latin typeface="楷体" panose="02010609060101010101" pitchFamily="49" charset="-122"/>
              <a:ea typeface="楷体" panose="02010609060101010101" pitchFamily="49" charset="-122"/>
            </a:endParaRPr>
          </a:p>
        </p:txBody>
      </p:sp>
      <p:sp>
        <p:nvSpPr>
          <p:cNvPr id="5" name="文本框 4"/>
          <p:cNvSpPr txBox="1"/>
          <p:nvPr/>
        </p:nvSpPr>
        <p:spPr>
          <a:xfrm>
            <a:off x="7576039" y="2259460"/>
            <a:ext cx="1547446"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1. </a:t>
            </a:r>
            <a:r>
              <a:rPr lang="zh-CN" altLang="en-US" sz="2800" b="1" dirty="0">
                <a:solidFill>
                  <a:schemeClr val="bg1"/>
                </a:solidFill>
                <a:latin typeface="微软雅黑" panose="020B0503020204020204" pitchFamily="34" charset="-122"/>
                <a:ea typeface="微软雅黑" panose="020B0503020204020204" pitchFamily="34" charset="-122"/>
              </a:rPr>
              <a:t>民歌</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9915769" y="2259460"/>
            <a:ext cx="1375507"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 </a:t>
            </a:r>
            <a:r>
              <a:rPr lang="zh-CN" altLang="en-US" sz="2800" b="1" dirty="0">
                <a:solidFill>
                  <a:schemeClr val="bg1"/>
                </a:solidFill>
                <a:latin typeface="微软雅黑" panose="020B0503020204020204" pitchFamily="34" charset="-122"/>
                <a:ea typeface="微软雅黑" panose="020B0503020204020204" pitchFamily="34" charset="-122"/>
              </a:rPr>
              <a:t>弦鼗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7" name="IM 502"/>
          <p:cNvPicPr/>
          <p:nvPr/>
        </p:nvPicPr>
        <p:blipFill>
          <a:blip r:embed="rId1"/>
          <a:stretch>
            <a:fillRect/>
          </a:stretch>
        </p:blipFill>
        <p:spPr>
          <a:xfrm>
            <a:off x="7186245" y="2112874"/>
            <a:ext cx="4302369" cy="39956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文本框 74"/>
          <p:cNvSpPr txBox="1"/>
          <p:nvPr>
            <p:custDataLst>
              <p:tags r:id="rId1"/>
            </p:custDataLst>
          </p:nvPr>
        </p:nvSpPr>
        <p:spPr>
          <a:xfrm>
            <a:off x="367938" y="1154688"/>
            <a:ext cx="6192520" cy="581057"/>
          </a:xfrm>
          <a:prstGeom prst="rect">
            <a:avLst/>
          </a:prstGeom>
          <a:noFill/>
        </p:spPr>
        <p:txBody>
          <a:bodyPr wrap="square" rtlCol="0">
            <a:spAutoFit/>
          </a:bodyPr>
          <a:lstStyle/>
          <a:p>
            <a:pPr>
              <a:lnSpc>
                <a:spcPct val="150000"/>
              </a:lnSpc>
            </a:pPr>
            <a:r>
              <a:rPr lang="zh-CN" altLang="en-US" sz="2400" b="1" dirty="0">
                <a:solidFill>
                  <a:srgbClr val="D69768"/>
                </a:solidFill>
                <a:latin typeface="微软雅黑" panose="020B0503020204020204" pitchFamily="34" charset="-122"/>
                <a:ea typeface="微软雅黑" panose="020B0503020204020204" pitchFamily="34" charset="-122"/>
              </a:rPr>
              <a:t>（一）秦朝时期的音乐</a:t>
            </a:r>
            <a:endParaRPr lang="zh-CN" altLang="en-US" sz="2400" b="1" dirty="0">
              <a:solidFill>
                <a:srgbClr val="D69768"/>
              </a:solidFill>
              <a:latin typeface="微软雅黑" panose="020B0503020204020204" pitchFamily="34" charset="-122"/>
              <a:ea typeface="微软雅黑" panose="020B0503020204020204" pitchFamily="34" charset="-122"/>
            </a:endParaRPr>
          </a:p>
        </p:txBody>
      </p:sp>
      <p:sp>
        <p:nvSpPr>
          <p:cNvPr id="19" name="矩形 18"/>
          <p:cNvSpPr/>
          <p:nvPr>
            <p:custDataLst>
              <p:tags r:id="rId2"/>
            </p:custDataLst>
          </p:nvPr>
        </p:nvSpPr>
        <p:spPr>
          <a:xfrm>
            <a:off x="254000" y="425899"/>
            <a:ext cx="11684000" cy="622300"/>
          </a:xfrm>
          <a:prstGeom prst="rect">
            <a:avLst/>
          </a:prstGeom>
          <a:solidFill>
            <a:srgbClr val="FFE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楷体" panose="02010609060101010101" pitchFamily="49" charset="-122"/>
                <a:ea typeface="楷体" panose="02010609060101010101" pitchFamily="49" charset="-122"/>
                <a:cs typeface="汉仪书魂体简" panose="02010600000101010101" charset="-122"/>
              </a:rPr>
              <a:t>五、秦汉时期的音乐</a:t>
            </a:r>
            <a:endParaRPr lang="zh-CN" altLang="en-US" sz="2800" dirty="0">
              <a:solidFill>
                <a:schemeClr val="tx1"/>
              </a:solidFill>
              <a:latin typeface="楷体" panose="02010609060101010101" pitchFamily="49" charset="-122"/>
              <a:ea typeface="楷体" panose="02010609060101010101" pitchFamily="49" charset="-122"/>
              <a:cs typeface="汉仪书魂体简" panose="02010600000101010101" charset="-122"/>
            </a:endParaRPr>
          </a:p>
        </p:txBody>
      </p:sp>
      <p:grpSp>
        <p:nvGrpSpPr>
          <p:cNvPr id="3" name="组合 2"/>
          <p:cNvGrpSpPr/>
          <p:nvPr/>
        </p:nvGrpSpPr>
        <p:grpSpPr>
          <a:xfrm>
            <a:off x="1049724" y="4386141"/>
            <a:ext cx="1317169" cy="1317171"/>
            <a:chOff x="1809622" y="1966737"/>
            <a:chExt cx="1317169" cy="1317170"/>
          </a:xfrm>
          <a:solidFill>
            <a:srgbClr val="EFD5C3"/>
          </a:solidFill>
        </p:grpSpPr>
        <p:sp>
          <p:nvSpPr>
            <p:cNvPr id="7"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dirty="0">
                <a:solidFill>
                  <a:srgbClr val="15B8E1"/>
                </a:solidFill>
                <a:latin typeface="黑体" panose="02010600030101010101" charset="-122"/>
                <a:ea typeface="黑体" panose="02010600030101010101" charset="-122"/>
                <a:sym typeface="黑体" panose="02010600030101010101" charset="-122"/>
              </a:endParaRPr>
            </a:p>
          </p:txBody>
        </p:sp>
        <p:sp>
          <p:nvSpPr>
            <p:cNvPr id="8" name="TextBox 28"/>
            <p:cNvSpPr txBox="1"/>
            <p:nvPr/>
          </p:nvSpPr>
          <p:spPr>
            <a:xfrm>
              <a:off x="1987861" y="2403537"/>
              <a:ext cx="886746" cy="587890"/>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zh-CN" b="1" dirty="0">
                  <a:latin typeface="微软雅黑" panose="020B0503020204020204" pitchFamily="34" charset="-122"/>
                  <a:ea typeface="微软雅黑" panose="020B0503020204020204" pitchFamily="34" charset="-122"/>
                  <a:sym typeface="黑体" panose="02010600030101010101" charset="-122"/>
                </a:rPr>
                <a:t>2. </a:t>
              </a:r>
              <a:r>
                <a:rPr lang="zh-CN" altLang="en-US" b="1" dirty="0">
                  <a:latin typeface="微软雅黑" panose="020B0503020204020204" pitchFamily="34" charset="-122"/>
                  <a:ea typeface="微软雅黑" panose="020B0503020204020204" pitchFamily="34" charset="-122"/>
                  <a:sym typeface="黑体" panose="02010600030101010101" charset="-122"/>
                </a:rPr>
                <a:t>弦鼗</a:t>
              </a:r>
              <a:endParaRPr lang="en-US" altLang="zh-CN" b="1" dirty="0">
                <a:latin typeface="微软雅黑" panose="020B0503020204020204" pitchFamily="34" charset="-122"/>
                <a:ea typeface="微软雅黑" panose="020B0503020204020204" pitchFamily="34" charset="-122"/>
                <a:sym typeface="黑体" panose="02010600030101010101" charset="-122"/>
              </a:endParaRPr>
            </a:p>
          </p:txBody>
        </p:sp>
      </p:grpSp>
      <p:grpSp>
        <p:nvGrpSpPr>
          <p:cNvPr id="9" name="组合 8"/>
          <p:cNvGrpSpPr/>
          <p:nvPr/>
        </p:nvGrpSpPr>
        <p:grpSpPr>
          <a:xfrm>
            <a:off x="960474" y="2111829"/>
            <a:ext cx="1317169" cy="1317171"/>
            <a:chOff x="1809622" y="1966737"/>
            <a:chExt cx="1317169" cy="1317170"/>
          </a:xfrm>
          <a:solidFill>
            <a:srgbClr val="D69768"/>
          </a:solidFill>
        </p:grpSpPr>
        <p:sp>
          <p:nvSpPr>
            <p:cNvPr id="10"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dirty="0">
                <a:solidFill>
                  <a:srgbClr val="15B8E1"/>
                </a:solidFill>
                <a:latin typeface="黑体" panose="02010600030101010101" charset="-122"/>
                <a:ea typeface="黑体" panose="02010600030101010101" charset="-122"/>
                <a:sym typeface="黑体" panose="02010600030101010101" charset="-122"/>
              </a:endParaRPr>
            </a:p>
          </p:txBody>
        </p:sp>
        <p:sp>
          <p:nvSpPr>
            <p:cNvPr id="18" name="TextBox 28"/>
            <p:cNvSpPr txBox="1"/>
            <p:nvPr/>
          </p:nvSpPr>
          <p:spPr>
            <a:xfrm>
              <a:off x="2007609" y="2434349"/>
              <a:ext cx="870265" cy="691922"/>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黑体" panose="02010600030101010101" charset="-122"/>
                </a:rPr>
                <a:t> </a:t>
              </a:r>
              <a:r>
                <a:rPr lang="en-US" altLang="zh-CN" b="1" dirty="0">
                  <a:solidFill>
                    <a:schemeClr val="bg1"/>
                  </a:solidFill>
                  <a:latin typeface="微软雅黑" panose="020B0503020204020204" pitchFamily="34" charset="-122"/>
                  <a:ea typeface="微软雅黑" panose="020B0503020204020204" pitchFamily="34" charset="-122"/>
                  <a:sym typeface="黑体" panose="02010600030101010101" charset="-122"/>
                </a:rPr>
                <a:t>1. </a:t>
              </a:r>
              <a:r>
                <a:rPr lang="zh-CN" altLang="en-US" b="1" dirty="0">
                  <a:solidFill>
                    <a:schemeClr val="bg1"/>
                  </a:solidFill>
                  <a:latin typeface="微软雅黑" panose="020B0503020204020204" pitchFamily="34" charset="-122"/>
                  <a:ea typeface="微软雅黑" panose="020B0503020204020204" pitchFamily="34" charset="-122"/>
                  <a:sym typeface="黑体" panose="02010600030101010101" charset="-122"/>
                </a:rPr>
                <a:t>民歌</a:t>
              </a:r>
              <a:endParaRPr lang="en-US" altLang="zh-CN" b="1" dirty="0">
                <a:solidFill>
                  <a:schemeClr val="bg1"/>
                </a:solidFill>
                <a:latin typeface="微软雅黑" panose="020B0503020204020204" pitchFamily="34" charset="-122"/>
                <a:ea typeface="微软雅黑" panose="020B0503020204020204" pitchFamily="34" charset="-122"/>
                <a:sym typeface="黑体" panose="02010600030101010101" charset="-122"/>
              </a:endParaRPr>
            </a:p>
          </p:txBody>
        </p:sp>
      </p:grpSp>
      <p:sp>
        <p:nvSpPr>
          <p:cNvPr id="4" name="矩形 3"/>
          <p:cNvSpPr/>
          <p:nvPr>
            <p:custDataLst>
              <p:tags r:id="rId3"/>
            </p:custDataLst>
          </p:nvPr>
        </p:nvSpPr>
        <p:spPr>
          <a:xfrm>
            <a:off x="3774393" y="1862729"/>
            <a:ext cx="6867993" cy="2250616"/>
          </a:xfrm>
          <a:prstGeom prst="rect">
            <a:avLst/>
          </a:prstGeom>
          <a:solidFill>
            <a:srgbClr val="EFD5C3"/>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355600">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秦在周初仅仅是一个附庸小国，后来逐渐强大起来。秦人尤善作战，而文化却远远落后于其他六国。在</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诗经</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十五国风中，有</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秦风</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，说明秦地也是一个热爱音乐、喜欢歌唱的地域。例如，</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秦风</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中的</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蒹葭</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：“蒹葭苍苍，白露为霜。所谓伊人，在水一方。溯洄从之，道阻且长。溯游从之，宛在水中央。”就连不太熟悉</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诗经</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的人，大概也都听过这些优美的诗句。</a:t>
            </a:r>
            <a:endPar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5" name="矩形 4"/>
          <p:cNvSpPr/>
          <p:nvPr>
            <p:custDataLst>
              <p:tags r:id="rId4"/>
            </p:custDataLst>
          </p:nvPr>
        </p:nvSpPr>
        <p:spPr>
          <a:xfrm>
            <a:off x="3774393" y="4484622"/>
            <a:ext cx="6649464" cy="1511952"/>
          </a:xfrm>
          <a:prstGeom prst="rect">
            <a:avLst/>
          </a:prstGeom>
          <a:solidFill>
            <a:srgbClr val="D69768"/>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355600">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鼗是鼓的一种，就是今天的拨浪鼓。鼓旁有绳系两耳，鼓上有柄，演奏时左、右转动柄，两耳击鼓发声。</a:t>
            </a:r>
            <a:endPar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endParaRPr>
          </a:p>
          <a:p>
            <a:pPr indent="355600">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后来，在弦鼗的基础上才出现了三弦、秦琴、阮、月琴一类抱于怀中演奏的弹拨乐器。</a:t>
            </a:r>
            <a:endPar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（二）汉朝时期的音乐</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1015999" y="1989119"/>
            <a:ext cx="10331939" cy="4356642"/>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至汉代，宫廷音乐机构因袭秦乐府建制并进行大规模扩充和改建，从此这一集中各类音乐人才的部门便进行了民间音乐收集、依曲填写歌词、创作改编曲调、编配器乐伴奏和歌唱器乐表演等一系列音乐实践工作。</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汉乐府编创和排练的音乐节目，主要使用于宫廷宴会、祭祀、礼仪及内室娱乐和军旅演习等场合。乐府主要的音乐体裁源自北方的相和歌，它不仅包括原始的民歌，还有根据民歌改编而成的艺术歌曲，具有很突出的俗乐特点。乐府排演的音乐体裁也比较多样，其中对后世影响较大的品种有：用丝竹乐队伴奏的歌曲“相和歌”；歌唱、舞蹈和器乐合为一体的“大曲”；边疆少数民族音乐舞蹈；壮声威、助礼仪的“鼓吹乐”；音乐、舞蹈、杂技和杂耍合为一体的“散乐百戏”；等等。汉乐府的一系列音乐实践活动不仅促进了汉魏时代中国传统音乐文化的迅速发展，同时还对后世的音乐构成产生了深远的影响。</a:t>
            </a:r>
            <a:endParaRPr 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812799" y="1845963"/>
            <a:ext cx="10535139"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12239"/>
            <a:ext cx="2863010" cy="535975"/>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四、西周春秋战国时期的音乐</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94677" y="944176"/>
            <a:ext cx="11364548" cy="5729415"/>
            <a:chOff x="346582" y="408453"/>
            <a:chExt cx="12488205" cy="5729416"/>
          </a:xfrm>
        </p:grpSpPr>
        <p:sp>
          <p:nvSpPr>
            <p:cNvPr id="11" name="Freeform 6"/>
            <p:cNvSpPr/>
            <p:nvPr>
              <p:custDataLst>
                <p:tags r:id="rId1"/>
              </p:custDataLst>
            </p:nvPr>
          </p:nvSpPr>
          <p:spPr bwMode="auto">
            <a:xfrm>
              <a:off x="411936" y="412910"/>
              <a:ext cx="4680458" cy="889000"/>
            </a:xfrm>
            <a:custGeom>
              <a:avLst/>
              <a:gdLst/>
              <a:ahLst/>
              <a:cxnLst>
                <a:cxn ang="0">
                  <a:pos x="1031" y="0"/>
                </a:cxn>
                <a:cxn ang="0">
                  <a:pos x="0" y="0"/>
                </a:cxn>
                <a:cxn ang="0">
                  <a:pos x="0" y="237"/>
                </a:cxn>
                <a:cxn ang="0">
                  <a:pos x="1031" y="237"/>
                </a:cxn>
                <a:cxn ang="0">
                  <a:pos x="1150" y="119"/>
                </a:cxn>
                <a:cxn ang="0">
                  <a:pos x="1150" y="119"/>
                </a:cxn>
                <a:cxn ang="0">
                  <a:pos x="1031" y="0"/>
                </a:cxn>
              </a:cxnLst>
              <a:rect l="0" t="0" r="r" b="b"/>
              <a:pathLst>
                <a:path w="1150" h="237">
                  <a:moveTo>
                    <a:pt x="1031" y="0"/>
                  </a:moveTo>
                  <a:cubicBezTo>
                    <a:pt x="0" y="0"/>
                    <a:pt x="0" y="0"/>
                    <a:pt x="0" y="0"/>
                  </a:cubicBezTo>
                  <a:cubicBezTo>
                    <a:pt x="0" y="237"/>
                    <a:pt x="0" y="237"/>
                    <a:pt x="0" y="237"/>
                  </a:cubicBezTo>
                  <a:cubicBezTo>
                    <a:pt x="1031" y="237"/>
                    <a:pt x="1031" y="237"/>
                    <a:pt x="1031" y="237"/>
                  </a:cubicBezTo>
                  <a:cubicBezTo>
                    <a:pt x="1096" y="237"/>
                    <a:pt x="1150" y="184"/>
                    <a:pt x="1150" y="119"/>
                  </a:cubicBezTo>
                  <a:cubicBezTo>
                    <a:pt x="1150" y="119"/>
                    <a:pt x="1150" y="119"/>
                    <a:pt x="1150" y="119"/>
                  </a:cubicBezTo>
                  <a:cubicBezTo>
                    <a:pt x="1150" y="53"/>
                    <a:pt x="1096" y="0"/>
                    <a:pt x="1031" y="0"/>
                  </a:cubicBezTo>
                  <a:close/>
                </a:path>
              </a:pathLst>
            </a:custGeom>
            <a:solidFill>
              <a:srgbClr val="FFE9D4"/>
            </a:solidFill>
            <a:ln w="9525">
              <a:noFill/>
              <a:round/>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黑体" panose="02010600030101010101" charset="-122"/>
                <a:ea typeface="黑体" panose="02010600030101010101" charset="-122"/>
                <a:sym typeface="黑体" panose="02010600030101010101" charset="-122"/>
              </a:endParaRPr>
            </a:p>
          </p:txBody>
        </p:sp>
        <p:sp>
          <p:nvSpPr>
            <p:cNvPr id="12" name="Freeform 7"/>
            <p:cNvSpPr/>
            <p:nvPr>
              <p:custDataLst>
                <p:tags r:id="rId2"/>
              </p:custDataLst>
            </p:nvPr>
          </p:nvSpPr>
          <p:spPr bwMode="auto">
            <a:xfrm>
              <a:off x="398138" y="2087259"/>
              <a:ext cx="3937000" cy="892175"/>
            </a:xfrm>
            <a:custGeom>
              <a:avLst/>
              <a:gdLst/>
              <a:ahLst/>
              <a:cxnLst>
                <a:cxn ang="0">
                  <a:pos x="931" y="0"/>
                </a:cxn>
                <a:cxn ang="0">
                  <a:pos x="0" y="0"/>
                </a:cxn>
                <a:cxn ang="0">
                  <a:pos x="0" y="238"/>
                </a:cxn>
                <a:cxn ang="0">
                  <a:pos x="931" y="238"/>
                </a:cxn>
                <a:cxn ang="0">
                  <a:pos x="1050" y="119"/>
                </a:cxn>
                <a:cxn ang="0">
                  <a:pos x="1050" y="119"/>
                </a:cxn>
                <a:cxn ang="0">
                  <a:pos x="931" y="0"/>
                </a:cxn>
              </a:cxnLst>
              <a:rect l="0" t="0" r="r" b="b"/>
              <a:pathLst>
                <a:path w="1050" h="238">
                  <a:moveTo>
                    <a:pt x="931" y="0"/>
                  </a:moveTo>
                  <a:cubicBezTo>
                    <a:pt x="0" y="0"/>
                    <a:pt x="0" y="0"/>
                    <a:pt x="0" y="0"/>
                  </a:cubicBezTo>
                  <a:cubicBezTo>
                    <a:pt x="0" y="238"/>
                    <a:pt x="0" y="238"/>
                    <a:pt x="0" y="238"/>
                  </a:cubicBezTo>
                  <a:cubicBezTo>
                    <a:pt x="931" y="238"/>
                    <a:pt x="931" y="238"/>
                    <a:pt x="931" y="238"/>
                  </a:cubicBezTo>
                  <a:cubicBezTo>
                    <a:pt x="997" y="238"/>
                    <a:pt x="1050" y="185"/>
                    <a:pt x="1050" y="119"/>
                  </a:cubicBezTo>
                  <a:cubicBezTo>
                    <a:pt x="1050" y="119"/>
                    <a:pt x="1050" y="119"/>
                    <a:pt x="1050" y="119"/>
                  </a:cubicBezTo>
                  <a:cubicBezTo>
                    <a:pt x="1050" y="53"/>
                    <a:pt x="997" y="0"/>
                    <a:pt x="931" y="0"/>
                  </a:cubicBezTo>
                  <a:close/>
                </a:path>
              </a:pathLst>
            </a:custGeom>
            <a:solidFill>
              <a:srgbClr val="FFC992"/>
            </a:solidFill>
            <a:ln w="9525">
              <a:solidFill>
                <a:srgbClr val="6EBF84"/>
              </a:solidFill>
              <a:round/>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黑体" panose="02010600030101010101" charset="-122"/>
                <a:ea typeface="黑体" panose="02010600030101010101" charset="-122"/>
                <a:sym typeface="黑体" panose="02010600030101010101" charset="-122"/>
              </a:endParaRPr>
            </a:p>
          </p:txBody>
        </p:sp>
        <p:sp>
          <p:nvSpPr>
            <p:cNvPr id="13" name="Freeform 8"/>
            <p:cNvSpPr/>
            <p:nvPr>
              <p:custDataLst>
                <p:tags r:id="rId3"/>
              </p:custDataLst>
            </p:nvPr>
          </p:nvSpPr>
          <p:spPr bwMode="auto">
            <a:xfrm>
              <a:off x="346582" y="4625917"/>
              <a:ext cx="3937000" cy="889000"/>
            </a:xfrm>
            <a:custGeom>
              <a:avLst/>
              <a:gdLst/>
              <a:ahLst/>
              <a:cxnLst>
                <a:cxn ang="0">
                  <a:pos x="832" y="0"/>
                </a:cxn>
                <a:cxn ang="0">
                  <a:pos x="0" y="0"/>
                </a:cxn>
                <a:cxn ang="0">
                  <a:pos x="0" y="237"/>
                </a:cxn>
                <a:cxn ang="0">
                  <a:pos x="832" y="237"/>
                </a:cxn>
                <a:cxn ang="0">
                  <a:pos x="951" y="118"/>
                </a:cxn>
                <a:cxn ang="0">
                  <a:pos x="951" y="118"/>
                </a:cxn>
                <a:cxn ang="0">
                  <a:pos x="832" y="0"/>
                </a:cxn>
              </a:cxnLst>
              <a:rect l="0" t="0" r="r" b="b"/>
              <a:pathLst>
                <a:path w="951" h="237">
                  <a:moveTo>
                    <a:pt x="832" y="0"/>
                  </a:moveTo>
                  <a:cubicBezTo>
                    <a:pt x="0" y="0"/>
                    <a:pt x="0" y="0"/>
                    <a:pt x="0" y="0"/>
                  </a:cubicBezTo>
                  <a:cubicBezTo>
                    <a:pt x="0" y="237"/>
                    <a:pt x="0" y="237"/>
                    <a:pt x="0" y="237"/>
                  </a:cubicBezTo>
                  <a:cubicBezTo>
                    <a:pt x="832" y="237"/>
                    <a:pt x="832" y="237"/>
                    <a:pt x="832" y="237"/>
                  </a:cubicBezTo>
                  <a:cubicBezTo>
                    <a:pt x="898" y="237"/>
                    <a:pt x="951" y="184"/>
                    <a:pt x="951" y="118"/>
                  </a:cubicBezTo>
                  <a:cubicBezTo>
                    <a:pt x="951" y="118"/>
                    <a:pt x="951" y="118"/>
                    <a:pt x="951" y="118"/>
                  </a:cubicBezTo>
                  <a:cubicBezTo>
                    <a:pt x="951" y="53"/>
                    <a:pt x="898" y="0"/>
                    <a:pt x="832" y="0"/>
                  </a:cubicBezTo>
                  <a:close/>
                </a:path>
              </a:pathLst>
            </a:custGeom>
            <a:solidFill>
              <a:srgbClr val="FFE9D4"/>
            </a:solidFill>
            <a:ln w="9525">
              <a:noFill/>
              <a:round/>
            </a:ln>
          </p:spPr>
          <p:txBody>
            <a:bodyPr vert="horz" wrap="square" lIns="91440" tIns="45720" rIns="91440" bIns="45720" numCol="1" anchor="t" anchorCtr="0" compatLnSpc="1"/>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latin typeface="黑体" panose="02010600030101010101" charset="-122"/>
                <a:ea typeface="黑体" panose="02010600030101010101" charset="-122"/>
                <a:sym typeface="黑体" panose="02010600030101010101" charset="-122"/>
              </a:endParaRPr>
            </a:p>
          </p:txBody>
        </p:sp>
        <p:sp>
          <p:nvSpPr>
            <p:cNvPr id="14" name="TextBox 28"/>
            <p:cNvSpPr txBox="1"/>
            <p:nvPr>
              <p:custDataLst>
                <p:tags r:id="rId4"/>
              </p:custDataLst>
            </p:nvPr>
          </p:nvSpPr>
          <p:spPr>
            <a:xfrm>
              <a:off x="724276" y="667582"/>
              <a:ext cx="3505733" cy="379656"/>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ltLang="zh-CN" sz="1865" b="1" dirty="0">
                  <a:solidFill>
                    <a:srgbClr val="7D4922"/>
                  </a:solidFill>
                  <a:latin typeface="微软雅黑" panose="020B0503020204020204" pitchFamily="34" charset="-122"/>
                  <a:ea typeface="微软雅黑" panose="020B0503020204020204" pitchFamily="34" charset="-122"/>
                  <a:sym typeface="黑体" panose="02010600030101010101" charset="-122"/>
                </a:rPr>
                <a:t>1. </a:t>
              </a:r>
              <a:r>
                <a:rPr lang="zh-CN" altLang="en-US" sz="1865" b="1" dirty="0">
                  <a:solidFill>
                    <a:srgbClr val="7D4922"/>
                  </a:solidFill>
                  <a:latin typeface="微软雅黑" panose="020B0503020204020204" pitchFamily="34" charset="-122"/>
                  <a:ea typeface="微软雅黑" panose="020B0503020204020204" pitchFamily="34" charset="-122"/>
                  <a:sym typeface="黑体" panose="02010600030101010101" charset="-122"/>
                </a:rPr>
                <a:t>汉乐府的大规模采诗活动</a:t>
              </a:r>
              <a:endParaRPr lang="zh-CN" altLang="en-US" sz="1865" b="1"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15" name="TextBox 28"/>
            <p:cNvSpPr txBox="1"/>
            <p:nvPr>
              <p:custDataLst>
                <p:tags r:id="rId5"/>
              </p:custDataLst>
            </p:nvPr>
          </p:nvSpPr>
          <p:spPr>
            <a:xfrm>
              <a:off x="724276" y="2343518"/>
              <a:ext cx="2713060" cy="379656"/>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ltLang="zh-CN" sz="1865" b="1" dirty="0">
                  <a:solidFill>
                    <a:srgbClr val="7D4922"/>
                  </a:solidFill>
                  <a:latin typeface="微软雅黑" panose="020B0503020204020204" pitchFamily="34" charset="-122"/>
                  <a:ea typeface="微软雅黑" panose="020B0503020204020204" pitchFamily="34" charset="-122"/>
                  <a:sym typeface="黑体" panose="02010600030101010101" charset="-122"/>
                </a:rPr>
                <a:t>2. </a:t>
              </a:r>
              <a:r>
                <a:rPr lang="zh-CN" altLang="en-US" sz="1865" b="1" dirty="0">
                  <a:solidFill>
                    <a:srgbClr val="7D4922"/>
                  </a:solidFill>
                  <a:latin typeface="微软雅黑" panose="020B0503020204020204" pitchFamily="34" charset="-122"/>
                  <a:ea typeface="微软雅黑" panose="020B0503020204020204" pitchFamily="34" charset="-122"/>
                  <a:sym typeface="黑体" panose="02010600030101010101" charset="-122"/>
                </a:rPr>
                <a:t>相和歌的发展演变</a:t>
              </a:r>
              <a:endParaRPr lang="zh-CN" altLang="en-US" sz="1865" b="1"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16" name="TextBox 28"/>
            <p:cNvSpPr txBox="1"/>
            <p:nvPr>
              <p:custDataLst>
                <p:tags r:id="rId6"/>
              </p:custDataLst>
            </p:nvPr>
          </p:nvSpPr>
          <p:spPr>
            <a:xfrm>
              <a:off x="398138" y="4877997"/>
              <a:ext cx="2917393" cy="348878"/>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altLang="zh-CN" sz="1665" b="1" dirty="0">
                  <a:solidFill>
                    <a:srgbClr val="7D4922"/>
                  </a:solidFill>
                  <a:latin typeface="微软雅黑" panose="020B0503020204020204" pitchFamily="34" charset="-122"/>
                  <a:ea typeface="微软雅黑" panose="020B0503020204020204" pitchFamily="34" charset="-122"/>
                  <a:sym typeface="黑体" panose="02010600030101010101" charset="-122"/>
                </a:rPr>
                <a:t>3. </a:t>
              </a:r>
              <a:r>
                <a:rPr lang="zh-CN" altLang="en-US" sz="1665" b="1" dirty="0">
                  <a:solidFill>
                    <a:srgbClr val="7D4922"/>
                  </a:solidFill>
                  <a:latin typeface="微软雅黑" panose="020B0503020204020204" pitchFamily="34" charset="-122"/>
                  <a:ea typeface="微软雅黑" panose="020B0503020204020204" pitchFamily="34" charset="-122"/>
                  <a:sym typeface="黑体" panose="02010600030101010101" charset="-122"/>
                </a:rPr>
                <a:t>说唱和戏剧艺术的发展</a:t>
              </a:r>
              <a:endParaRPr lang="zh-CN" altLang="en-US" sz="1665" b="1"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17" name="矩形 16"/>
            <p:cNvSpPr/>
            <p:nvPr>
              <p:custDataLst>
                <p:tags r:id="rId7"/>
              </p:custDataLst>
            </p:nvPr>
          </p:nvSpPr>
          <p:spPr>
            <a:xfrm>
              <a:off x="5466179" y="408453"/>
              <a:ext cx="7368608" cy="1388589"/>
            </a:xfrm>
            <a:prstGeom prst="rect">
              <a:avLst/>
            </a:prstGeom>
            <a:solidFill>
              <a:srgbClr val="FFC992"/>
            </a:solidFill>
          </p:spPr>
          <p:txBody>
            <a:bodyPr wrap="squar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355600">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sym typeface="黑体" panose="02010600030101010101" charset="-122"/>
                </a:rPr>
                <a:t>汉乐府的规模很大，据</a:t>
              </a:r>
              <a:r>
                <a:rPr lang="en-US" altLang="zh-CN" sz="1865"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865" dirty="0">
                  <a:solidFill>
                    <a:srgbClr val="7D4922"/>
                  </a:solidFill>
                  <a:latin typeface="微软雅黑" panose="020B0503020204020204" pitchFamily="34" charset="-122"/>
                  <a:ea typeface="微软雅黑" panose="020B0503020204020204" pitchFamily="34" charset="-122"/>
                  <a:sym typeface="黑体" panose="02010600030101010101" charset="-122"/>
                </a:rPr>
                <a:t>汉书</a:t>
              </a:r>
              <a:r>
                <a:rPr lang="en-US" altLang="zh-CN" sz="1865"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865" dirty="0">
                  <a:solidFill>
                    <a:srgbClr val="7D4922"/>
                  </a:solidFill>
                  <a:latin typeface="微软雅黑" panose="020B0503020204020204" pitchFamily="34" charset="-122"/>
                  <a:ea typeface="微软雅黑" panose="020B0503020204020204" pitchFamily="34" charset="-122"/>
                  <a:sym typeface="黑体" panose="02010600030101010101" charset="-122"/>
                </a:rPr>
                <a:t>礼乐志</a:t>
              </a:r>
              <a:r>
                <a:rPr lang="en-US" altLang="zh-CN" sz="1865"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865" dirty="0">
                  <a:solidFill>
                    <a:srgbClr val="7D4922"/>
                  </a:solidFill>
                  <a:latin typeface="微软雅黑" panose="020B0503020204020204" pitchFamily="34" charset="-122"/>
                  <a:ea typeface="微软雅黑" panose="020B0503020204020204" pitchFamily="34" charset="-122"/>
                  <a:sym typeface="黑体" panose="02010600030101010101" charset="-122"/>
                </a:rPr>
                <a:t>的记载，乐府人员有 </a:t>
              </a:r>
              <a:r>
                <a:rPr lang="en-US" altLang="zh-CN" sz="1865" dirty="0">
                  <a:solidFill>
                    <a:srgbClr val="7D4922"/>
                  </a:solidFill>
                  <a:latin typeface="微软雅黑" panose="020B0503020204020204" pitchFamily="34" charset="-122"/>
                  <a:ea typeface="微软雅黑" panose="020B0503020204020204" pitchFamily="34" charset="-122"/>
                  <a:sym typeface="黑体" panose="02010600030101010101" charset="-122"/>
                </a:rPr>
                <a:t>829 </a:t>
              </a:r>
              <a:r>
                <a:rPr lang="zh-CN" altLang="en-US" sz="1865" dirty="0">
                  <a:solidFill>
                    <a:srgbClr val="7D4922"/>
                  </a:solidFill>
                  <a:latin typeface="微软雅黑" panose="020B0503020204020204" pitchFamily="34" charset="-122"/>
                  <a:ea typeface="微软雅黑" panose="020B0503020204020204" pitchFamily="34" charset="-122"/>
                  <a:sym typeface="黑体" panose="02010600030101010101" charset="-122"/>
                </a:rPr>
                <a:t>人之多，即使汉成帝裁减乐府人员 </a:t>
              </a:r>
              <a:r>
                <a:rPr lang="en-US" altLang="zh-CN" sz="1865" dirty="0">
                  <a:solidFill>
                    <a:srgbClr val="7D4922"/>
                  </a:solidFill>
                  <a:latin typeface="微软雅黑" panose="020B0503020204020204" pitchFamily="34" charset="-122"/>
                  <a:ea typeface="微软雅黑" panose="020B0503020204020204" pitchFamily="34" charset="-122"/>
                  <a:sym typeface="黑体" panose="02010600030101010101" charset="-122"/>
                </a:rPr>
                <a:t>441 </a:t>
              </a:r>
              <a:r>
                <a:rPr lang="zh-CN" altLang="en-US" sz="1865" dirty="0">
                  <a:solidFill>
                    <a:srgbClr val="7D4922"/>
                  </a:solidFill>
                  <a:latin typeface="微软雅黑" panose="020B0503020204020204" pitchFamily="34" charset="-122"/>
                  <a:ea typeface="微软雅黑" panose="020B0503020204020204" pitchFamily="34" charset="-122"/>
                  <a:sym typeface="黑体" panose="02010600030101010101" charset="-122"/>
                </a:rPr>
                <a:t>人，也仍有 </a:t>
              </a:r>
              <a:r>
                <a:rPr lang="en-US" altLang="zh-CN" sz="1865" dirty="0">
                  <a:solidFill>
                    <a:srgbClr val="7D4922"/>
                  </a:solidFill>
                  <a:latin typeface="微软雅黑" panose="020B0503020204020204" pitchFamily="34" charset="-122"/>
                  <a:ea typeface="微软雅黑" panose="020B0503020204020204" pitchFamily="34" charset="-122"/>
                  <a:sym typeface="黑体" panose="02010600030101010101" charset="-122"/>
                </a:rPr>
                <a:t>388 </a:t>
              </a:r>
              <a:r>
                <a:rPr lang="zh-CN" altLang="en-US" sz="1865" dirty="0">
                  <a:solidFill>
                    <a:srgbClr val="7D4922"/>
                  </a:solidFill>
                  <a:latin typeface="微软雅黑" panose="020B0503020204020204" pitchFamily="34" charset="-122"/>
                  <a:ea typeface="微软雅黑" panose="020B0503020204020204" pitchFamily="34" charset="-122"/>
                  <a:sym typeface="黑体" panose="02010600030101010101" charset="-122"/>
                </a:rPr>
                <a:t>人。汉乐府掌管歌乐舞蹈的收集、整理、制作及演出活动。</a:t>
              </a:r>
              <a:endParaRPr lang="zh-CN" altLang="en-US" sz="1865"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18" name="矩形 17"/>
            <p:cNvSpPr/>
            <p:nvPr>
              <p:custDataLst>
                <p:tags r:id="rId8"/>
              </p:custDataLst>
            </p:nvPr>
          </p:nvSpPr>
          <p:spPr>
            <a:xfrm>
              <a:off x="5001380" y="2087259"/>
              <a:ext cx="7547058" cy="2250616"/>
            </a:xfrm>
            <a:prstGeom prst="rect">
              <a:avLst/>
            </a:prstGeom>
            <a:solidFill>
              <a:srgbClr val="FFE9D4"/>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355600">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汉魏时代的民歌主要是“相和歌”。相和歌作为北方的民间歌谣，最初只是采用清唱无伴奏的形式，即所谓“徒歌”，后来衍化成清唱加帮腔（伴唱）的“但歌”。从“徒歌”到“但歌”再继续发展，逐渐成了“丝竹更相和，执节者歌”的名副其实的相和歌，即一人持“节”（节奏乐器）演唱，以弦管乐器为主的乐队伴奏的艺术歌曲演唱形式。相和歌在进一步的发展中，与舞蹈和器乐表演相结合，形成了歌舞性质的“相和大曲”。</a:t>
              </a:r>
              <a:endPar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4" name="矩形 3"/>
            <p:cNvSpPr/>
            <p:nvPr>
              <p:custDataLst>
                <p:tags r:id="rId9"/>
              </p:custDataLst>
            </p:nvPr>
          </p:nvSpPr>
          <p:spPr>
            <a:xfrm>
              <a:off x="4448327" y="4625917"/>
              <a:ext cx="7547057" cy="1511952"/>
            </a:xfrm>
            <a:prstGeom prst="rect">
              <a:avLst/>
            </a:prstGeom>
            <a:solidFill>
              <a:srgbClr val="FFC992"/>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355600">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汉代百戏，上承周代散乐，是多种民间艺术的汇合。它包括了杂技、魔术、歌舞、角牴等多种艺术形式。在内容上，百戏中有与武术相关的多种花样，也有人物故事、鸟兽鱼虫等可化装扮演。有时甚至有活动布景，这些因素与戏剧的特点相类似。</a:t>
              </a:r>
              <a:endPar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grpSp>
      <p:sp>
        <p:nvSpPr>
          <p:cNvPr id="2" name="矩形 1"/>
          <p:cNvSpPr/>
          <p:nvPr>
            <p:custDataLst>
              <p:tags r:id="rId10"/>
            </p:custDataLst>
          </p:nvPr>
        </p:nvSpPr>
        <p:spPr>
          <a:xfrm>
            <a:off x="0" y="0"/>
            <a:ext cx="12192000" cy="638356"/>
          </a:xfrm>
          <a:prstGeom prst="rect">
            <a:avLst/>
          </a:prstGeom>
          <a:solidFill>
            <a:srgbClr val="FFE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楷体" panose="02010609060101010101" pitchFamily="49" charset="-122"/>
                <a:ea typeface="楷体" panose="02010609060101010101" pitchFamily="49" charset="-122"/>
                <a:cs typeface="汉仪书魂体简" panose="02010600000101010101" charset="-122"/>
              </a:rPr>
              <a:t>（二）汉朝时期的音乐</a:t>
            </a:r>
            <a:endParaRPr lang="zh-CN" altLang="en-US" sz="2800" dirty="0">
              <a:solidFill>
                <a:schemeClr val="tx1"/>
              </a:solidFill>
              <a:latin typeface="楷体" panose="02010609060101010101" pitchFamily="49" charset="-122"/>
              <a:ea typeface="楷体" panose="02010609060101010101" pitchFamily="49" charset="-122"/>
              <a:cs typeface="汉仪书魂体简" panose="0201060000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3"/>
          <p:cNvSpPr txBox="1"/>
          <p:nvPr/>
        </p:nvSpPr>
        <p:spPr>
          <a:xfrm>
            <a:off x="590990" y="1286587"/>
            <a:ext cx="6067718" cy="5218673"/>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三国两晋南北朝时期（</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220—589</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中国音乐文化进入了上承秦汉、下启隋唐的重要时期。这一时期是民族音乐大融合的时期，汉时的“相和歌”辗转南北后演变为“清商乐”，同时出现了音乐文化的大交流。西域音乐文化开始东进，北方受西域音乐的影响较多，如龟兹乐、西凉乐、高昌乐、康国乐、安国乐、疏勒乐、天竺乐等；南方则有“吴歌”</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西曲”</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清商乐”。这一时期的音乐文化在交流与发展中出现了百戏歌舞的盛况。</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汉末大乱，乐舞艺术也受到毁灭性的打击。曹操平定荆州，基本安定北方以后，也开始制礼作乐。曹氏父子都是大文学家、大诗人，同时也都喜爱乐舞，所以乐舞艺术在三国两晋南北朝时期得到一定程度的恢复。</a:t>
            </a:r>
            <a:endParaRPr 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438332" y="1347962"/>
            <a:ext cx="6325884" cy="5181599"/>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90990" y="539196"/>
            <a:ext cx="3077762" cy="453264"/>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六、三国两晋南北朝时期的音乐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7152225" y="2018459"/>
            <a:ext cx="4448785" cy="384060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3"/>
          <p:cNvSpPr txBox="1"/>
          <p:nvPr/>
        </p:nvSpPr>
        <p:spPr>
          <a:xfrm>
            <a:off x="590990" y="1286587"/>
            <a:ext cx="7556548" cy="5218673"/>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公元 </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581 </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年，隋朝建立，实现南北统一，中国音乐艺术的发展随之进入了辉煌的兴盛时期。西域文化的东进等，对中国后来的歌唱和作曲都产生了深远的影响。隋亡唐立，统治者在音乐上承继隋代全套内容并加以变化发展。例如，唐初设“九部乐”，贞观年间增高昌乐成“十部乐”，唐玄宗时又从编制上划分为“坐部伎”和“立部伎”，使“燕乐”发展到了顶峰时期。音乐机构方面，在太常寺所属大乐署和鼓吹署之外，又新设教坊和梨园，选拔与培养出了大量专业音乐人才。器乐方面，外族乐器和汉族乐器相互借鉴影响，演奏技艺提高很快，一批技艺超群的西域音乐家为此做出了贡献。宫廷之外的民间歌曲在此期间也得到了发展，在城乡群众中有了广泛的传播，文人创作的一些著名诗篇也成为争相传唱的歌曲。故事性歌舞小戏的兴起显示出杂剧开始萌芽，它为宋元成熟戏剧形式的出现做好了前期的准备。</a:t>
            </a:r>
            <a:endParaRPr 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438332" y="1347962"/>
            <a:ext cx="7802991" cy="5181599"/>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90989" y="539195"/>
            <a:ext cx="3010855" cy="520171"/>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七、隋唐五代十国时期的音乐</a:t>
            </a:r>
            <a:endParaRPr lang="zh-CN" altLang="en-US" sz="16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8393981" y="1793631"/>
            <a:ext cx="3359687" cy="3962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custDataLst>
              <p:tags r:id="rId1"/>
            </p:custDataLst>
          </p:nvPr>
        </p:nvSpPr>
        <p:spPr>
          <a:xfrm>
            <a:off x="254000" y="425899"/>
            <a:ext cx="11684000" cy="622300"/>
          </a:xfrm>
          <a:prstGeom prst="rect">
            <a:avLst/>
          </a:prstGeom>
          <a:solidFill>
            <a:srgbClr val="FFE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楷体" panose="02010609060101010101" pitchFamily="49" charset="-122"/>
                <a:ea typeface="楷体" panose="02010609060101010101" pitchFamily="49" charset="-122"/>
                <a:cs typeface="汉仪书魂体简" panose="02010600000101010101" charset="-122"/>
              </a:rPr>
              <a:t>七、隋唐五代十国时期的音乐</a:t>
            </a:r>
            <a:endParaRPr lang="zh-CN" altLang="en-US" sz="2800" dirty="0">
              <a:solidFill>
                <a:schemeClr val="tx1"/>
              </a:solidFill>
              <a:latin typeface="楷体" panose="02010609060101010101" pitchFamily="49" charset="-122"/>
              <a:ea typeface="楷体" panose="02010609060101010101" pitchFamily="49" charset="-122"/>
              <a:cs typeface="汉仪书魂体简" panose="02010600000101010101" charset="-122"/>
            </a:endParaRPr>
          </a:p>
        </p:txBody>
      </p:sp>
      <p:grpSp>
        <p:nvGrpSpPr>
          <p:cNvPr id="3" name="组合 2"/>
          <p:cNvGrpSpPr/>
          <p:nvPr/>
        </p:nvGrpSpPr>
        <p:grpSpPr>
          <a:xfrm>
            <a:off x="1136320" y="3914664"/>
            <a:ext cx="1317169" cy="1317171"/>
            <a:chOff x="1809622" y="1966737"/>
            <a:chExt cx="1317169" cy="1317170"/>
          </a:xfrm>
          <a:solidFill>
            <a:srgbClr val="EFD5C3"/>
          </a:solidFill>
        </p:grpSpPr>
        <p:sp>
          <p:nvSpPr>
            <p:cNvPr id="7"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dirty="0">
                <a:solidFill>
                  <a:srgbClr val="15B8E1"/>
                </a:solidFill>
                <a:latin typeface="黑体" panose="02010600030101010101" charset="-122"/>
                <a:ea typeface="黑体" panose="02010600030101010101" charset="-122"/>
                <a:sym typeface="黑体" panose="02010600030101010101" charset="-122"/>
              </a:endParaRPr>
            </a:p>
          </p:txBody>
        </p:sp>
        <p:sp>
          <p:nvSpPr>
            <p:cNvPr id="8" name="TextBox 28"/>
            <p:cNvSpPr txBox="1"/>
            <p:nvPr/>
          </p:nvSpPr>
          <p:spPr>
            <a:xfrm>
              <a:off x="1987861" y="2403537"/>
              <a:ext cx="886746" cy="587890"/>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b="1" dirty="0">
                  <a:latin typeface="微软雅黑" panose="020B0503020204020204" pitchFamily="34" charset="-122"/>
                  <a:ea typeface="微软雅黑" panose="020B0503020204020204" pitchFamily="34" charset="-122"/>
                  <a:sym typeface="黑体" panose="02010600030101010101" charset="-122"/>
                </a:rPr>
                <a:t>民间俗乐</a:t>
              </a:r>
              <a:endParaRPr lang="en-US" altLang="zh-CN" b="1" dirty="0">
                <a:latin typeface="微软雅黑" panose="020B0503020204020204" pitchFamily="34" charset="-122"/>
                <a:ea typeface="微软雅黑" panose="020B0503020204020204" pitchFamily="34" charset="-122"/>
                <a:sym typeface="黑体" panose="02010600030101010101" charset="-122"/>
              </a:endParaRPr>
            </a:p>
          </p:txBody>
        </p:sp>
      </p:grpSp>
      <p:grpSp>
        <p:nvGrpSpPr>
          <p:cNvPr id="9" name="组合 8"/>
          <p:cNvGrpSpPr/>
          <p:nvPr/>
        </p:nvGrpSpPr>
        <p:grpSpPr>
          <a:xfrm>
            <a:off x="1136320" y="1584291"/>
            <a:ext cx="1317169" cy="1317171"/>
            <a:chOff x="1809622" y="1966737"/>
            <a:chExt cx="1317169" cy="1317170"/>
          </a:xfrm>
          <a:solidFill>
            <a:srgbClr val="D69768"/>
          </a:solidFill>
        </p:grpSpPr>
        <p:sp>
          <p:nvSpPr>
            <p:cNvPr id="10"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dirty="0">
                <a:solidFill>
                  <a:srgbClr val="15B8E1"/>
                </a:solidFill>
                <a:latin typeface="黑体" panose="02010600030101010101" charset="-122"/>
                <a:ea typeface="黑体" panose="02010600030101010101" charset="-122"/>
                <a:sym typeface="黑体" panose="02010600030101010101" charset="-122"/>
              </a:endParaRPr>
            </a:p>
          </p:txBody>
        </p:sp>
        <p:sp>
          <p:nvSpPr>
            <p:cNvPr id="18" name="TextBox 28"/>
            <p:cNvSpPr txBox="1"/>
            <p:nvPr/>
          </p:nvSpPr>
          <p:spPr>
            <a:xfrm>
              <a:off x="2007609" y="2434349"/>
              <a:ext cx="870265" cy="691922"/>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黑体" panose="02010600030101010101" charset="-122"/>
                </a:rPr>
                <a:t>宫廷燕乐</a:t>
              </a:r>
              <a:endParaRPr lang="en-US" altLang="zh-CN" b="1" dirty="0">
                <a:solidFill>
                  <a:schemeClr val="bg1"/>
                </a:solidFill>
                <a:latin typeface="微软雅黑" panose="020B0503020204020204" pitchFamily="34" charset="-122"/>
                <a:ea typeface="微软雅黑" panose="020B0503020204020204" pitchFamily="34" charset="-122"/>
                <a:sym typeface="黑体" panose="02010600030101010101" charset="-122"/>
              </a:endParaRPr>
            </a:p>
          </p:txBody>
        </p:sp>
      </p:grpSp>
      <p:sp>
        <p:nvSpPr>
          <p:cNvPr id="4" name="矩形 3"/>
          <p:cNvSpPr/>
          <p:nvPr>
            <p:custDataLst>
              <p:tags r:id="rId2"/>
            </p:custDataLst>
          </p:nvPr>
        </p:nvSpPr>
        <p:spPr>
          <a:xfrm>
            <a:off x="3481754" y="1333701"/>
            <a:ext cx="7846721" cy="1881284"/>
          </a:xfrm>
          <a:prstGeom prst="rect">
            <a:avLst/>
          </a:prstGeom>
          <a:solidFill>
            <a:srgbClr val="EFD5C3"/>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355600">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隋唐的宫廷燕乐作为宫廷及统治阶层宴饮娱乐活动中歌舞音乐的总称，沿袭了历史上此类音乐的名称，以区别于祭祀典礼中使用的雅乐。燕乐的构成主要由汉族前代宫廷中采用的相和歌和清商乐、边地少数民族音乐和域外音乐两部分组成，分为各部各类伎乐。从表演形式上看，宫廷燕乐包括歌舞大曲、声乐、器乐及百戏和散乐等各种体裁的音乐表演。</a:t>
            </a:r>
            <a:endPar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5" name="矩形 4"/>
          <p:cNvSpPr/>
          <p:nvPr>
            <p:custDataLst>
              <p:tags r:id="rId3"/>
            </p:custDataLst>
          </p:nvPr>
        </p:nvSpPr>
        <p:spPr>
          <a:xfrm>
            <a:off x="3481754" y="3647767"/>
            <a:ext cx="7846721" cy="2619948"/>
          </a:xfrm>
          <a:prstGeom prst="rect">
            <a:avLst/>
          </a:prstGeom>
          <a:solidFill>
            <a:srgbClr val="D69768"/>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355600">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民间俗乐是广泛流传于社会各阶层的民歌和民间器乐、说唱及百戏等艺术形式的总称。</a:t>
            </a:r>
            <a:endPar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endParaRPr>
          </a:p>
          <a:p>
            <a:pPr indent="355600">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以词配曲的音乐形式称为“曲子”，是中唐以后至宋代的艺术歌曲的重要形式。这种“曲子”被人们从浩瀚的民歌中挑选出来，成为一种艺术歌曲。曲子在都市里流传时也得到了市民和文人们的普遍喜爱，形成市民音乐文化的重要内容。大量文人加入曲子词（入乐歌诗）的创作中，极大地提高了曲子的艺术水平和美学价值，促进了曲子的进一步发展。</a:t>
            </a:r>
            <a:endPar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（一）宋元时期音乐简介</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785918" y="1989118"/>
            <a:ext cx="6475046" cy="4356642"/>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北宋统一中国结束五代十国分裂割据局面之后，农业生产恢复，商品经济有了很大的发展，从而出现前所未有的市镇经济繁荣局面。这一局面对市镇人们的音乐生活产生了巨大影响，使具有商品经济特点的市井音乐在新的经济文化环境中迅速发展起来，为说唱音乐和戏曲音乐的崛起奠定了重要的发展基础。</a:t>
            </a:r>
            <a:endParaRPr lang="en-US" altLang="zh-CN"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宋元时期市井音乐生活最活跃的场所是设在市镇贸易中心的“瓦肆”“勾栏”，原先流散在城乡的民间杂乐艺人集中到这里卖艺谋生。这些相对固定的场所为发展市民阶层喜好的通俗音乐艺术，创造了必要的演出环境和发展条件。</a:t>
            </a:r>
            <a:endParaRPr 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582717" y="1902722"/>
            <a:ext cx="6678247"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12240"/>
            <a:ext cx="2361205" cy="513672"/>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八、宋元时期的音乐</a:t>
            </a:r>
            <a:endParaRPr lang="zh-CN" altLang="en-US" sz="1600" b="1" dirty="0">
              <a:latin typeface="楷体" panose="02010609060101010101" pitchFamily="49" charset="-122"/>
              <a:ea typeface="楷体" panose="02010609060101010101" pitchFamily="49" charset="-122"/>
            </a:endParaRPr>
          </a:p>
        </p:txBody>
      </p:sp>
      <p:sp>
        <p:nvSpPr>
          <p:cNvPr id="6" name="文本框 5"/>
          <p:cNvSpPr txBox="1"/>
          <p:nvPr/>
        </p:nvSpPr>
        <p:spPr>
          <a:xfrm>
            <a:off x="9915769" y="2259460"/>
            <a:ext cx="1375507"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 </a:t>
            </a:r>
            <a:r>
              <a:rPr lang="zh-CN" altLang="en-US" sz="2800" b="1" dirty="0">
                <a:solidFill>
                  <a:schemeClr val="bg1"/>
                </a:solidFill>
                <a:latin typeface="微软雅黑" panose="020B0503020204020204" pitchFamily="34" charset="-122"/>
                <a:ea typeface="微软雅黑" panose="020B0503020204020204" pitchFamily="34" charset="-122"/>
              </a:rPr>
              <a:t>弦鼗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464165" y="2389383"/>
            <a:ext cx="4235466" cy="313218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3627" y="3252156"/>
            <a:ext cx="2540000" cy="379656"/>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865" b="1" spc="0" dirty="0">
                <a:solidFill>
                  <a:schemeClr val="bg1"/>
                </a:solidFill>
                <a:latin typeface="微软雅黑" panose="020B0503020204020204" pitchFamily="34" charset="-122"/>
                <a:ea typeface="微软雅黑" panose="020B0503020204020204" pitchFamily="34" charset="-122"/>
                <a:cs typeface="+mn-ea"/>
                <a:sym typeface="+mn-lt"/>
              </a:rPr>
              <a:t>能力目标</a:t>
            </a:r>
            <a:endParaRPr lang="zh-CN" altLang="en-US" sz="1865" b="1" spc="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 name="TextBox 2"/>
          <p:cNvSpPr txBox="1"/>
          <p:nvPr/>
        </p:nvSpPr>
        <p:spPr>
          <a:xfrm>
            <a:off x="812800" y="1402723"/>
            <a:ext cx="2540000" cy="379656"/>
          </a:xfrm>
          <a:prstGeom prst="rect">
            <a:avLst/>
          </a:prstGeom>
          <a:solidFill>
            <a:srgbClr val="7D4922"/>
          </a:solidFill>
        </p:spPr>
        <p:txBody>
          <a:bodyPr wrap="square" rtlCol="0">
            <a:spAutoFit/>
          </a:bodyPr>
          <a:lstStyle/>
          <a:p>
            <a:pPr algn="ctr"/>
            <a:r>
              <a:rPr lang="zh-CN" altLang="en-US" sz="1865" b="1" dirty="0">
                <a:solidFill>
                  <a:schemeClr val="bg1"/>
                </a:solidFill>
                <a:latin typeface="微软雅黑" panose="020B0503020204020204" pitchFamily="34" charset="-122"/>
                <a:ea typeface="微软雅黑" panose="020B0503020204020204" pitchFamily="34" charset="-122"/>
                <a:cs typeface="+mn-ea"/>
                <a:sym typeface="+mn-lt"/>
              </a:rPr>
              <a:t>知识目标</a:t>
            </a:r>
            <a:endParaRPr lang="zh-CN" altLang="en-US" sz="1865"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9" name="文本框 8"/>
          <p:cNvSpPr txBox="1"/>
          <p:nvPr/>
        </p:nvSpPr>
        <p:spPr>
          <a:xfrm>
            <a:off x="809897" y="5101591"/>
            <a:ext cx="2540000" cy="379656"/>
          </a:xfrm>
          <a:prstGeom prst="rect">
            <a:avLst/>
          </a:prstGeom>
          <a:solidFill>
            <a:srgbClr val="7D492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865" b="1" spc="0" dirty="0">
                <a:solidFill>
                  <a:schemeClr val="bg1"/>
                </a:solidFill>
                <a:latin typeface="微软雅黑" panose="020B0503020204020204" pitchFamily="34" charset="-122"/>
                <a:ea typeface="微软雅黑" panose="020B0503020204020204" pitchFamily="34" charset="-122"/>
                <a:cs typeface="+mn-ea"/>
                <a:sym typeface="+mn-lt"/>
              </a:rPr>
              <a:t>素养目标</a:t>
            </a:r>
            <a:endParaRPr lang="zh-CN" altLang="en-US" sz="1865" b="1" spc="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 name="TextBox 33"/>
          <p:cNvSpPr txBox="1"/>
          <p:nvPr/>
        </p:nvSpPr>
        <p:spPr>
          <a:xfrm>
            <a:off x="3607742" y="1324105"/>
            <a:ext cx="4520259" cy="1772601"/>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了解中国各个历史时期音乐的产生与发展脉络。</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掌握音乐历史上重要的音乐品种、音乐家及其作品。</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9599" y="584201"/>
            <a:ext cx="3329355" cy="379657"/>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中国各历史时期的音乐</a:t>
            </a:r>
            <a:endParaRPr lang="zh-CN" altLang="en-US" sz="1600" b="1" dirty="0">
              <a:latin typeface="楷体" panose="02010609060101010101" pitchFamily="49" charset="-122"/>
              <a:ea typeface="楷体" panose="02010609060101010101" pitchFamily="49" charset="-122"/>
            </a:endParaRPr>
          </a:p>
        </p:txBody>
      </p:sp>
      <p:sp>
        <p:nvSpPr>
          <p:cNvPr id="3" name="TextBox 33"/>
          <p:cNvSpPr txBox="1"/>
          <p:nvPr/>
        </p:nvSpPr>
        <p:spPr>
          <a:xfrm>
            <a:off x="3490509" y="3134870"/>
            <a:ext cx="4216145" cy="1772601"/>
          </a:xfrm>
          <a:prstGeom prst="rect">
            <a:avLst/>
          </a:prstGeom>
          <a:solidFill>
            <a:schemeClr val="accent2">
              <a:lumMod val="40000"/>
              <a:lumOff val="60000"/>
            </a:schemeClr>
          </a:solid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通过学习各历史时期的音乐，分析中国古代各历史时期音乐的成因，对中国古代各历史时期的音乐审美演变进行梳理和总结。</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6" name="TextBox 33"/>
          <p:cNvSpPr txBox="1"/>
          <p:nvPr/>
        </p:nvSpPr>
        <p:spPr>
          <a:xfrm>
            <a:off x="3349937" y="4945636"/>
            <a:ext cx="7748995" cy="1772601"/>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通过学习中国音乐文化的历史发展，提高学生自身的音乐理解力，把握准确的表演风格以及能够更好地完成艺术实践的素质要求。</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通过音乐知识的学习，提高学生的音乐人文素养。</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培养学生价值相对论的文化观，增强学生的民族自豪感。</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pic>
        <p:nvPicPr>
          <p:cNvPr id="12" name="图片 11"/>
          <p:cNvPicPr>
            <a:picLocks noChangeAspect="1"/>
          </p:cNvPicPr>
          <p:nvPr/>
        </p:nvPicPr>
        <p:blipFill>
          <a:blip r:embed="rId1"/>
          <a:stretch>
            <a:fillRect/>
          </a:stretch>
        </p:blipFill>
        <p:spPr>
          <a:xfrm>
            <a:off x="8289159" y="1592551"/>
            <a:ext cx="3277869" cy="29208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up)">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3"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文本框 74"/>
          <p:cNvSpPr txBox="1"/>
          <p:nvPr>
            <p:custDataLst>
              <p:tags r:id="rId1"/>
            </p:custDataLst>
          </p:nvPr>
        </p:nvSpPr>
        <p:spPr>
          <a:xfrm>
            <a:off x="0" y="662503"/>
            <a:ext cx="6228248" cy="461665"/>
          </a:xfrm>
          <a:prstGeom prst="rect">
            <a:avLst/>
          </a:prstGeom>
          <a:solidFill>
            <a:srgbClr val="FFE9D4"/>
          </a:solidFill>
        </p:spPr>
        <p:txBody>
          <a:bodyPr wrap="square" rtlCol="0">
            <a:spAutoFit/>
          </a:bodyPr>
          <a:lstStyle/>
          <a:p>
            <a:r>
              <a:rPr lang="zh-CN" altLang="en-US" sz="2400" b="1" dirty="0">
                <a:solidFill>
                  <a:srgbClr val="7D4922"/>
                </a:solidFill>
                <a:latin typeface="微软雅黑" panose="020B0503020204020204" pitchFamily="34" charset="-122"/>
                <a:ea typeface="微软雅黑" panose="020B0503020204020204" pitchFamily="34" charset="-122"/>
                <a:cs typeface="+mn-ea"/>
                <a:sym typeface="+mn-lt"/>
              </a:rPr>
              <a:t>（二）宋朝时期的音乐</a:t>
            </a:r>
            <a:endParaRPr lang="en-US" altLang="zh-CN" sz="2400" b="1" dirty="0">
              <a:solidFill>
                <a:srgbClr val="7D4922"/>
              </a:solidFill>
              <a:latin typeface="微软雅黑" panose="020B0503020204020204" pitchFamily="34" charset="-122"/>
              <a:ea typeface="微软雅黑" panose="020B0503020204020204" pitchFamily="34" charset="-122"/>
              <a:cs typeface="+mn-ea"/>
              <a:sym typeface="+mn-lt"/>
            </a:endParaRPr>
          </a:p>
        </p:txBody>
      </p:sp>
      <p:grpSp>
        <p:nvGrpSpPr>
          <p:cNvPr id="34" name="组合 33"/>
          <p:cNvGrpSpPr/>
          <p:nvPr/>
        </p:nvGrpSpPr>
        <p:grpSpPr>
          <a:xfrm>
            <a:off x="1388872" y="1828660"/>
            <a:ext cx="1317169" cy="1317171"/>
            <a:chOff x="1809623" y="1966737"/>
            <a:chExt cx="1317169" cy="1317170"/>
          </a:xfrm>
          <a:solidFill>
            <a:srgbClr val="FFE9D4"/>
          </a:solidFill>
        </p:grpSpPr>
        <p:sp>
          <p:nvSpPr>
            <p:cNvPr id="36"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a:solidFill>
                  <a:srgbClr val="15B8E1"/>
                </a:solidFill>
                <a:latin typeface="黑体" panose="02010600030101010101" charset="-122"/>
                <a:ea typeface="黑体" panose="02010600030101010101" charset="-122"/>
                <a:sym typeface="黑体" panose="02010600030101010101" charset="-122"/>
              </a:endParaRPr>
            </a:p>
          </p:txBody>
        </p:sp>
        <p:sp>
          <p:nvSpPr>
            <p:cNvPr id="37" name="TextBox 28"/>
            <p:cNvSpPr txBox="1"/>
            <p:nvPr/>
          </p:nvSpPr>
          <p:spPr>
            <a:xfrm>
              <a:off x="2046478" y="2364247"/>
              <a:ext cx="829310" cy="596265"/>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b="1" dirty="0">
                  <a:solidFill>
                    <a:srgbClr val="7D4922"/>
                  </a:solidFill>
                  <a:latin typeface="微软雅黑" panose="020B0503020204020204" pitchFamily="34" charset="-122"/>
                  <a:ea typeface="微软雅黑" panose="020B0503020204020204" pitchFamily="34" charset="-122"/>
                  <a:sym typeface="黑体" panose="02010600030101010101" charset="-122"/>
                </a:rPr>
                <a:t>宋代词曲</a:t>
              </a:r>
              <a:endParaRPr lang="en-US" altLang="zh-CN" b="1"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grpSp>
      <p:sp>
        <p:nvSpPr>
          <p:cNvPr id="35" name="矩形 34"/>
          <p:cNvSpPr/>
          <p:nvPr/>
        </p:nvSpPr>
        <p:spPr>
          <a:xfrm>
            <a:off x="577014" y="3766601"/>
            <a:ext cx="2649415" cy="2953950"/>
          </a:xfrm>
          <a:prstGeom prst="rect">
            <a:avLst/>
          </a:prstGeom>
          <a:solidFill>
            <a:srgbClr val="FFE9D4"/>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dirty="0">
                <a:solidFill>
                  <a:srgbClr val="7D4922"/>
                </a:solidFill>
                <a:latin typeface="微软雅黑" panose="020B0503020204020204" pitchFamily="34" charset="-122"/>
                <a:ea typeface="微软雅黑" panose="020B0503020204020204" pitchFamily="34" charset="-122"/>
                <a:cs typeface="Arial" panose="020B0604020202020204" pitchFamily="34" charset="0"/>
              </a:rPr>
              <a:t>       宋代词曲的风格主要可以分为婉约与豪放两种。婉约派词曲注重音律格调，遣词华丽雅正，多表现男女聚散、旅愁闺怨、伤春惜时的感情。</a:t>
            </a:r>
            <a:endParaRPr lang="zh-CN" altLang="en-US"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grpSp>
        <p:nvGrpSpPr>
          <p:cNvPr id="11" name="组合 10"/>
          <p:cNvGrpSpPr/>
          <p:nvPr/>
        </p:nvGrpSpPr>
        <p:grpSpPr>
          <a:xfrm>
            <a:off x="3481445" y="1786799"/>
            <a:ext cx="2746803" cy="4995276"/>
            <a:chOff x="1066498" y="1586796"/>
            <a:chExt cx="2746803" cy="4995276"/>
          </a:xfrm>
        </p:grpSpPr>
        <p:sp>
          <p:nvSpPr>
            <p:cNvPr id="32" name="圆角矩形 31"/>
            <p:cNvSpPr/>
            <p:nvPr/>
          </p:nvSpPr>
          <p:spPr>
            <a:xfrm rot="2700000">
              <a:off x="1823820" y="1586796"/>
              <a:ext cx="1317169" cy="1317170"/>
            </a:xfrm>
            <a:prstGeom prst="roundRect">
              <a:avLst>
                <a:gd name="adj" fmla="val 12083"/>
              </a:avLst>
            </a:prstGeom>
            <a:solidFill>
              <a:srgbClr val="FFC99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dirty="0">
                <a:solidFill>
                  <a:srgbClr val="15B8E1"/>
                </a:solidFill>
                <a:latin typeface="黑体" panose="02010600030101010101" charset="-122"/>
                <a:ea typeface="黑体" panose="02010600030101010101" charset="-122"/>
                <a:sym typeface="黑体" panose="02010600030101010101" charset="-122"/>
              </a:endParaRPr>
            </a:p>
          </p:txBody>
        </p:sp>
        <p:sp>
          <p:nvSpPr>
            <p:cNvPr id="31" name="矩形 30"/>
            <p:cNvSpPr/>
            <p:nvPr/>
          </p:nvSpPr>
          <p:spPr>
            <a:xfrm>
              <a:off x="1066498" y="3521234"/>
              <a:ext cx="2746803" cy="3060838"/>
            </a:xfrm>
            <a:prstGeom prst="rect">
              <a:avLst/>
            </a:prstGeom>
            <a:solidFill>
              <a:srgbClr val="FFC992"/>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1865" spc="33" dirty="0">
                  <a:solidFill>
                    <a:srgbClr val="7D4922"/>
                  </a:solidFill>
                  <a:latin typeface="微软雅黑" panose="020B0503020204020204" pitchFamily="34" charset="-122"/>
                  <a:ea typeface="微软雅黑" panose="020B0503020204020204" pitchFamily="34" charset="-122"/>
                  <a:cs typeface="Arial" panose="020B0604020202020204" pitchFamily="34" charset="0"/>
                </a:rPr>
                <a:t>唱赚是宋代创作的艺术歌曲的最高形式，演唱难度较大，它的出现使说唱艺术走向成熟，而其大型演唱形式</a:t>
              </a:r>
              <a:r>
                <a:rPr lang="en-US" altLang="zh-CN" sz="1865" spc="33" dirty="0">
                  <a:solidFill>
                    <a:srgbClr val="7D4922"/>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865" spc="33" dirty="0">
                  <a:solidFill>
                    <a:srgbClr val="7D4922"/>
                  </a:solidFill>
                  <a:latin typeface="微软雅黑" panose="020B0503020204020204" pitchFamily="34" charset="-122"/>
                  <a:ea typeface="微软雅黑" panose="020B0503020204020204" pitchFamily="34" charset="-122"/>
                  <a:cs typeface="Arial" panose="020B0604020202020204" pitchFamily="34" charset="0"/>
                </a:rPr>
                <a:t>诸宫调，为戏曲艺术的确立创造了条件。</a:t>
              </a:r>
              <a:endParaRPr lang="zh-CN" altLang="en-US" sz="1865"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grpSp>
      <p:grpSp>
        <p:nvGrpSpPr>
          <p:cNvPr id="12" name="组合 11"/>
          <p:cNvGrpSpPr/>
          <p:nvPr/>
        </p:nvGrpSpPr>
        <p:grpSpPr>
          <a:xfrm>
            <a:off x="6494883" y="1828661"/>
            <a:ext cx="2746803" cy="4850994"/>
            <a:chOff x="1487256" y="1675550"/>
            <a:chExt cx="2746803" cy="4850994"/>
          </a:xfrm>
        </p:grpSpPr>
        <p:sp>
          <p:nvSpPr>
            <p:cNvPr id="28" name="圆角矩形 27"/>
            <p:cNvSpPr/>
            <p:nvPr/>
          </p:nvSpPr>
          <p:spPr>
            <a:xfrm rot="2700000">
              <a:off x="1911639" y="1675550"/>
              <a:ext cx="1317170" cy="1317170"/>
            </a:xfrm>
            <a:prstGeom prst="roundRect">
              <a:avLst>
                <a:gd name="adj" fmla="val 12083"/>
              </a:avLst>
            </a:prstGeom>
            <a:solidFill>
              <a:srgbClr val="FFE9D4"/>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a:solidFill>
                  <a:srgbClr val="15B8E1"/>
                </a:solidFill>
                <a:latin typeface="黑体" panose="02010600030101010101" charset="-122"/>
                <a:ea typeface="黑体" panose="02010600030101010101" charset="-122"/>
                <a:sym typeface="黑体" panose="02010600030101010101" charset="-122"/>
              </a:endParaRPr>
            </a:p>
          </p:txBody>
        </p:sp>
        <p:sp>
          <p:nvSpPr>
            <p:cNvPr id="27" name="矩形 26"/>
            <p:cNvSpPr/>
            <p:nvPr/>
          </p:nvSpPr>
          <p:spPr>
            <a:xfrm>
              <a:off x="1487256" y="3521234"/>
              <a:ext cx="2746803" cy="3005310"/>
            </a:xfrm>
            <a:prstGeom prst="rect">
              <a:avLst/>
            </a:prstGeom>
            <a:solidFill>
              <a:srgbClr val="FFE9D4"/>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cs typeface="Arial" panose="020B0604020202020204" pitchFamily="34" charset="0"/>
                </a:rPr>
                <a:t>鼓子词是宋代流行的一种说唱相间、以唱为主的表演形式，因用鼓伴奏而得名。鼓子词往往加上管弦伴奏，由三人以上配合表演。其音乐特点是：在一个节目中，无论演唱多少段，都用同一个曲牌来歌唱。</a:t>
              </a:r>
              <a:endPar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grpSp>
      <p:sp>
        <p:nvSpPr>
          <p:cNvPr id="24" name="圆角矩形 23"/>
          <p:cNvSpPr/>
          <p:nvPr/>
        </p:nvSpPr>
        <p:spPr>
          <a:xfrm rot="2700000">
            <a:off x="9919545" y="1887219"/>
            <a:ext cx="1317169" cy="1317169"/>
          </a:xfrm>
          <a:prstGeom prst="roundRect">
            <a:avLst>
              <a:gd name="adj" fmla="val 12083"/>
            </a:avLst>
          </a:prstGeom>
          <a:solidFill>
            <a:srgbClr val="FFC99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a:solidFill>
                <a:srgbClr val="15B8E1"/>
              </a:solidFill>
              <a:latin typeface="黑体" panose="02010600030101010101" charset="-122"/>
              <a:ea typeface="黑体" panose="02010600030101010101" charset="-122"/>
              <a:sym typeface="黑体" panose="02010600030101010101" charset="-122"/>
            </a:endParaRPr>
          </a:p>
        </p:txBody>
      </p:sp>
      <p:sp>
        <p:nvSpPr>
          <p:cNvPr id="4" name="TextBox 28"/>
          <p:cNvSpPr txBox="1"/>
          <p:nvPr>
            <p:custDataLst>
              <p:tags r:id="rId2"/>
            </p:custDataLst>
          </p:nvPr>
        </p:nvSpPr>
        <p:spPr>
          <a:xfrm>
            <a:off x="4440190" y="2247670"/>
            <a:ext cx="829311" cy="596265"/>
          </a:xfrm>
          <a:prstGeom prst="rect">
            <a:avLst/>
          </a:prstGeom>
          <a:solidFill>
            <a:srgbClr val="FFC992"/>
          </a:solid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b="1" dirty="0">
                <a:solidFill>
                  <a:srgbClr val="7D4922"/>
                </a:solidFill>
                <a:latin typeface="微软雅黑" panose="020B0503020204020204" pitchFamily="34" charset="-122"/>
                <a:ea typeface="微软雅黑" panose="020B0503020204020204" pitchFamily="34" charset="-122"/>
                <a:sym typeface="黑体" panose="02010600030101010101" charset="-122"/>
              </a:rPr>
              <a:t> 唱赚</a:t>
            </a:r>
            <a:endParaRPr lang="en-US" altLang="zh-CN" b="1"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5" name="TextBox 28"/>
          <p:cNvSpPr txBox="1"/>
          <p:nvPr>
            <p:custDataLst>
              <p:tags r:id="rId3"/>
            </p:custDataLst>
          </p:nvPr>
        </p:nvSpPr>
        <p:spPr>
          <a:xfrm>
            <a:off x="7098645" y="2327077"/>
            <a:ext cx="829311" cy="596265"/>
          </a:xfrm>
          <a:prstGeom prst="rect">
            <a:avLst/>
          </a:prstGeom>
          <a:solidFill>
            <a:srgbClr val="FFE9D4"/>
          </a:solid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b="1" dirty="0">
                <a:solidFill>
                  <a:srgbClr val="7D4922"/>
                </a:solidFill>
                <a:latin typeface="微软雅黑" panose="020B0503020204020204" pitchFamily="34" charset="-122"/>
                <a:ea typeface="微软雅黑" panose="020B0503020204020204" pitchFamily="34" charset="-122"/>
                <a:sym typeface="黑体" panose="02010600030101010101" charset="-122"/>
              </a:rPr>
              <a:t> 鼓子词</a:t>
            </a:r>
            <a:endParaRPr lang="en-US" altLang="zh-CN" b="1"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6" name="TextBox 28"/>
          <p:cNvSpPr txBox="1"/>
          <p:nvPr>
            <p:custDataLst>
              <p:tags r:id="rId4"/>
            </p:custDataLst>
          </p:nvPr>
        </p:nvSpPr>
        <p:spPr>
          <a:xfrm>
            <a:off x="10173901" y="2327077"/>
            <a:ext cx="829311" cy="596265"/>
          </a:xfrm>
          <a:prstGeom prst="rect">
            <a:avLst/>
          </a:prstGeom>
          <a:solidFill>
            <a:srgbClr val="FFC992"/>
          </a:solid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b="1" dirty="0">
                <a:solidFill>
                  <a:srgbClr val="7D4922"/>
                </a:solidFill>
                <a:latin typeface="微软雅黑" panose="020B0503020204020204" pitchFamily="34" charset="-122"/>
                <a:ea typeface="微软雅黑" panose="020B0503020204020204" pitchFamily="34" charset="-122"/>
                <a:sym typeface="黑体" panose="02010600030101010101" charset="-122"/>
              </a:rPr>
              <a:t>诸宫调</a:t>
            </a:r>
            <a:endParaRPr lang="en-US" altLang="zh-CN" b="1"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19" name="矩形 18"/>
          <p:cNvSpPr/>
          <p:nvPr>
            <p:custDataLst>
              <p:tags r:id="rId5"/>
            </p:custDataLst>
          </p:nvPr>
        </p:nvSpPr>
        <p:spPr>
          <a:xfrm>
            <a:off x="0" y="0"/>
            <a:ext cx="12192000" cy="645537"/>
          </a:xfrm>
          <a:prstGeom prst="rect">
            <a:avLst/>
          </a:prstGeom>
          <a:solidFill>
            <a:srgbClr val="FFE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7D4922"/>
                </a:solidFill>
                <a:latin typeface="楷体" panose="02010609060101010101" pitchFamily="49" charset="-122"/>
                <a:ea typeface="楷体" panose="02010609060101010101" pitchFamily="49" charset="-122"/>
              </a:rPr>
              <a:t>一、古希腊和古罗马音乐</a:t>
            </a:r>
            <a:endParaRPr lang="zh-CN" altLang="en-US" sz="3200" b="1" dirty="0">
              <a:solidFill>
                <a:srgbClr val="7D4922"/>
              </a:solidFill>
              <a:latin typeface="楷体" panose="02010609060101010101" pitchFamily="49" charset="-122"/>
              <a:ea typeface="楷体" panose="02010609060101010101" pitchFamily="49" charset="-122"/>
            </a:endParaRPr>
          </a:p>
        </p:txBody>
      </p:sp>
      <p:sp>
        <p:nvSpPr>
          <p:cNvPr id="3" name="文本框 2"/>
          <p:cNvSpPr txBox="1"/>
          <p:nvPr/>
        </p:nvSpPr>
        <p:spPr>
          <a:xfrm>
            <a:off x="9508321" y="3721237"/>
            <a:ext cx="2160472" cy="2965555"/>
          </a:xfrm>
          <a:prstGeom prst="rect">
            <a:avLst/>
          </a:prstGeom>
          <a:solidFill>
            <a:srgbClr val="FFC992"/>
          </a:solidFill>
        </p:spPr>
        <p:txBody>
          <a:bodyPr wrap="square" rtlCol="0">
            <a:spAutoFit/>
          </a:bodyPr>
          <a:lstStyle/>
          <a:p>
            <a:r>
              <a:rPr lang="zh-CN" altLang="en-US" sz="1865" dirty="0">
                <a:solidFill>
                  <a:srgbClr val="7D4922"/>
                </a:solidFill>
                <a:latin typeface="微软雅黑" panose="020B0503020204020204" pitchFamily="34" charset="-122"/>
                <a:ea typeface="微软雅黑" panose="020B0503020204020204" pitchFamily="34" charset="-122"/>
              </a:rPr>
              <a:t>诸宫调是一种有说有唱、说唱相间、以唱为主、体制宏大的说唱艺术形式，兴起于北宋，由北宋艺人孔三传创立。这种新的大型说唱形式，因使用了多种不同宫调的曲子轮递歌唱而得名。</a:t>
            </a:r>
            <a:endParaRPr lang="zh-CN" altLang="en-US" sz="1865" dirty="0">
              <a:solidFill>
                <a:srgbClr val="7D492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文本框 74"/>
          <p:cNvSpPr txBox="1"/>
          <p:nvPr>
            <p:custDataLst>
              <p:tags r:id="rId1"/>
            </p:custDataLst>
          </p:nvPr>
        </p:nvSpPr>
        <p:spPr>
          <a:xfrm>
            <a:off x="367938" y="1154688"/>
            <a:ext cx="6192520" cy="581057"/>
          </a:xfrm>
          <a:prstGeom prst="rect">
            <a:avLst/>
          </a:prstGeom>
          <a:noFill/>
        </p:spPr>
        <p:txBody>
          <a:bodyPr wrap="square" rtlCol="0">
            <a:spAutoFit/>
          </a:bodyPr>
          <a:lstStyle/>
          <a:p>
            <a:pPr>
              <a:lnSpc>
                <a:spcPct val="150000"/>
              </a:lnSpc>
            </a:pPr>
            <a:r>
              <a:rPr lang="zh-CN" altLang="en-US" sz="2400" b="1" dirty="0">
                <a:solidFill>
                  <a:srgbClr val="D69768"/>
                </a:solidFill>
                <a:latin typeface="微软雅黑" panose="020B0503020204020204" pitchFamily="34" charset="-122"/>
                <a:ea typeface="微软雅黑" panose="020B0503020204020204" pitchFamily="34" charset="-122"/>
              </a:rPr>
              <a:t>（三）元朝时期的音乐</a:t>
            </a:r>
            <a:endParaRPr lang="zh-CN" altLang="en-US" sz="2400" b="1" dirty="0">
              <a:solidFill>
                <a:srgbClr val="D69768"/>
              </a:solidFill>
              <a:latin typeface="微软雅黑" panose="020B0503020204020204" pitchFamily="34" charset="-122"/>
              <a:ea typeface="微软雅黑" panose="020B0503020204020204" pitchFamily="34" charset="-122"/>
            </a:endParaRPr>
          </a:p>
        </p:txBody>
      </p:sp>
      <p:sp>
        <p:nvSpPr>
          <p:cNvPr id="19" name="矩形 18"/>
          <p:cNvSpPr/>
          <p:nvPr>
            <p:custDataLst>
              <p:tags r:id="rId2"/>
            </p:custDataLst>
          </p:nvPr>
        </p:nvSpPr>
        <p:spPr>
          <a:xfrm>
            <a:off x="254000" y="425899"/>
            <a:ext cx="11684000" cy="622300"/>
          </a:xfrm>
          <a:prstGeom prst="rect">
            <a:avLst/>
          </a:prstGeom>
          <a:solidFill>
            <a:srgbClr val="FFE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楷体" panose="02010609060101010101" pitchFamily="49" charset="-122"/>
                <a:ea typeface="楷体" panose="02010609060101010101" pitchFamily="49" charset="-122"/>
                <a:cs typeface="汉仪书魂体简" panose="02010600000101010101" charset="-122"/>
              </a:rPr>
              <a:t>八、宋元时期的音乐</a:t>
            </a:r>
            <a:endParaRPr lang="zh-CN" altLang="en-US" sz="2800" dirty="0">
              <a:solidFill>
                <a:schemeClr val="tx1"/>
              </a:solidFill>
              <a:latin typeface="楷体" panose="02010609060101010101" pitchFamily="49" charset="-122"/>
              <a:ea typeface="楷体" panose="02010609060101010101" pitchFamily="49" charset="-122"/>
              <a:cs typeface="汉仪书魂体简" panose="02010600000101010101" charset="-122"/>
            </a:endParaRPr>
          </a:p>
        </p:txBody>
      </p:sp>
      <p:grpSp>
        <p:nvGrpSpPr>
          <p:cNvPr id="3" name="组合 2"/>
          <p:cNvGrpSpPr/>
          <p:nvPr/>
        </p:nvGrpSpPr>
        <p:grpSpPr>
          <a:xfrm>
            <a:off x="1049724" y="4386141"/>
            <a:ext cx="1317169" cy="1317171"/>
            <a:chOff x="1809622" y="1966737"/>
            <a:chExt cx="1317169" cy="1317170"/>
          </a:xfrm>
          <a:solidFill>
            <a:srgbClr val="EFD5C3"/>
          </a:solidFill>
        </p:grpSpPr>
        <p:sp>
          <p:nvSpPr>
            <p:cNvPr id="7"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dirty="0">
                <a:solidFill>
                  <a:srgbClr val="15B8E1"/>
                </a:solidFill>
                <a:latin typeface="黑体" panose="02010600030101010101" charset="-122"/>
                <a:ea typeface="黑体" panose="02010600030101010101" charset="-122"/>
                <a:sym typeface="黑体" panose="02010600030101010101" charset="-122"/>
              </a:endParaRPr>
            </a:p>
          </p:txBody>
        </p:sp>
        <p:sp>
          <p:nvSpPr>
            <p:cNvPr id="8" name="TextBox 28"/>
            <p:cNvSpPr txBox="1"/>
            <p:nvPr/>
          </p:nvSpPr>
          <p:spPr>
            <a:xfrm>
              <a:off x="1987861" y="2403537"/>
              <a:ext cx="886746" cy="587890"/>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zh-CN" b="1" dirty="0">
                  <a:latin typeface="微软雅黑" panose="020B0503020204020204" pitchFamily="34" charset="-122"/>
                  <a:ea typeface="微软雅黑" panose="020B0503020204020204" pitchFamily="34" charset="-122"/>
                  <a:sym typeface="黑体" panose="02010600030101010101" charset="-122"/>
                </a:rPr>
                <a:t>2. </a:t>
              </a:r>
              <a:r>
                <a:rPr lang="zh-CN" altLang="en-US" b="1" dirty="0">
                  <a:latin typeface="微软雅黑" panose="020B0503020204020204" pitchFamily="34" charset="-122"/>
                  <a:ea typeface="微软雅黑" panose="020B0503020204020204" pitchFamily="34" charset="-122"/>
                  <a:sym typeface="黑体" panose="02010600030101010101" charset="-122"/>
                </a:rPr>
                <a:t>散曲</a:t>
              </a:r>
              <a:endParaRPr lang="en-US" altLang="zh-CN" b="1" dirty="0">
                <a:latin typeface="微软雅黑" panose="020B0503020204020204" pitchFamily="34" charset="-122"/>
                <a:ea typeface="微软雅黑" panose="020B0503020204020204" pitchFamily="34" charset="-122"/>
                <a:sym typeface="黑体" panose="02010600030101010101" charset="-122"/>
              </a:endParaRPr>
            </a:p>
          </p:txBody>
        </p:sp>
      </p:grpSp>
      <p:grpSp>
        <p:nvGrpSpPr>
          <p:cNvPr id="9" name="组合 8"/>
          <p:cNvGrpSpPr/>
          <p:nvPr/>
        </p:nvGrpSpPr>
        <p:grpSpPr>
          <a:xfrm>
            <a:off x="960474" y="2111829"/>
            <a:ext cx="1317169" cy="1317171"/>
            <a:chOff x="1809622" y="1966737"/>
            <a:chExt cx="1317169" cy="1317170"/>
          </a:xfrm>
          <a:solidFill>
            <a:srgbClr val="D69768"/>
          </a:solidFill>
        </p:grpSpPr>
        <p:sp>
          <p:nvSpPr>
            <p:cNvPr id="10"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dirty="0">
                <a:solidFill>
                  <a:srgbClr val="15B8E1"/>
                </a:solidFill>
                <a:latin typeface="黑体" panose="02010600030101010101" charset="-122"/>
                <a:ea typeface="黑体" panose="02010600030101010101" charset="-122"/>
                <a:sym typeface="黑体" panose="02010600030101010101" charset="-122"/>
              </a:endParaRPr>
            </a:p>
          </p:txBody>
        </p:sp>
        <p:sp>
          <p:nvSpPr>
            <p:cNvPr id="18" name="TextBox 28"/>
            <p:cNvSpPr txBox="1"/>
            <p:nvPr/>
          </p:nvSpPr>
          <p:spPr>
            <a:xfrm>
              <a:off x="2007609" y="2434349"/>
              <a:ext cx="870265" cy="691922"/>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zh-CN" b="1" dirty="0">
                  <a:solidFill>
                    <a:schemeClr val="bg1"/>
                  </a:solidFill>
                  <a:latin typeface="黑体" panose="02010600030101010101" charset="-122"/>
                  <a:ea typeface="黑体" panose="02010600030101010101" charset="-122"/>
                  <a:sym typeface="黑体" panose="02010600030101010101" charset="-122"/>
                </a:rPr>
                <a:t>1</a:t>
              </a:r>
              <a:r>
                <a:rPr lang="en-US" altLang="zh-CN" b="1" dirty="0">
                  <a:solidFill>
                    <a:schemeClr val="bg1"/>
                  </a:solidFill>
                  <a:latin typeface="微软雅黑" panose="020B0503020204020204" pitchFamily="34" charset="-122"/>
                  <a:ea typeface="微软雅黑" panose="020B0503020204020204" pitchFamily="34" charset="-122"/>
                  <a:sym typeface="黑体" panose="02010600030101010101" charset="-122"/>
                </a:rPr>
                <a:t>. </a:t>
              </a:r>
              <a:r>
                <a:rPr lang="zh-CN" altLang="en-US" b="1" dirty="0">
                  <a:solidFill>
                    <a:schemeClr val="bg1"/>
                  </a:solidFill>
                  <a:latin typeface="微软雅黑" panose="020B0503020204020204" pitchFamily="34" charset="-122"/>
                  <a:ea typeface="微软雅黑" panose="020B0503020204020204" pitchFamily="34" charset="-122"/>
                  <a:sym typeface="黑体" panose="02010600030101010101" charset="-122"/>
                </a:rPr>
                <a:t>元杂剧</a:t>
              </a:r>
              <a:endParaRPr lang="en-US" altLang="zh-CN" b="1" dirty="0">
                <a:solidFill>
                  <a:schemeClr val="bg1"/>
                </a:solidFill>
                <a:latin typeface="微软雅黑" panose="020B0503020204020204" pitchFamily="34" charset="-122"/>
                <a:ea typeface="微软雅黑" panose="020B0503020204020204" pitchFamily="34" charset="-122"/>
                <a:sym typeface="黑体" panose="02010600030101010101" charset="-122"/>
              </a:endParaRPr>
            </a:p>
          </p:txBody>
        </p:sp>
      </p:grpSp>
      <p:sp>
        <p:nvSpPr>
          <p:cNvPr id="4" name="矩形 3"/>
          <p:cNvSpPr/>
          <p:nvPr>
            <p:custDataLst>
              <p:tags r:id="rId3"/>
            </p:custDataLst>
          </p:nvPr>
        </p:nvSpPr>
        <p:spPr>
          <a:xfrm>
            <a:off x="3318069" y="2155125"/>
            <a:ext cx="8097002" cy="1289905"/>
          </a:xfrm>
          <a:prstGeom prst="rect">
            <a:avLst/>
          </a:prstGeom>
          <a:solidFill>
            <a:srgbClr val="EFD5C3"/>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355600">
              <a:lnSpc>
                <a:spcPct val="150000"/>
              </a:lnSpc>
            </a:pPr>
            <a:r>
              <a:rPr lang="zh-CN" altLang="en-US" dirty="0">
                <a:solidFill>
                  <a:srgbClr val="7D4922"/>
                </a:solidFill>
                <a:latin typeface="微软雅黑" panose="020B0503020204020204" pitchFamily="34" charset="-122"/>
                <a:ea typeface="微软雅黑" panose="020B0503020204020204" pitchFamily="34" charset="-122"/>
                <a:sym typeface="黑体" panose="02010600030101010101" charset="-122"/>
              </a:rPr>
              <a:t>元杂剧是在继承宋杂剧并在金代杂剧（金院本）的基础上，广泛吸收当时北方流行的诸宫调、唱赚等说唱艺术以及各族民间歌曲等多种艺术营养而逐渐兴盛起来的。元杂剧的出现，标志着中国戏曲的发展进入了成熟阶段。</a:t>
            </a:r>
            <a:endParaRPr lang="zh-CN" altLang="en-US"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5" name="矩形 4"/>
          <p:cNvSpPr/>
          <p:nvPr>
            <p:custDataLst>
              <p:tags r:id="rId4"/>
            </p:custDataLst>
          </p:nvPr>
        </p:nvSpPr>
        <p:spPr>
          <a:xfrm>
            <a:off x="3318069" y="4189211"/>
            <a:ext cx="8097002" cy="2250616"/>
          </a:xfrm>
          <a:prstGeom prst="rect">
            <a:avLst/>
          </a:prstGeom>
          <a:solidFill>
            <a:srgbClr val="D69768"/>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355600">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散曲是元代新兴的一种艺术歌曲。它源于唐朝五代的长短句歌词，随着历史的衍变，流传于民间的长短句歌词在吸收了各种民间曲调和少数民族乐曲的基础上形成了新的歌词形式</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散曲，因当时主要流传于北方，也称为北曲。以散曲为主体之一的元曲，在中国古代取得了与唐歌诗、宋词曲鼎立的地位。元曲是元朝词曲音乐的总称，从广义上说，包括杂剧和散曲。杂剧有宾白、科介，也有曲文，三者结合成为戏剧形式。散曲则是用来清唱的，没有宾白和科介，因为合乐时不用锣鼓大器，所以又称为“清音”。</a:t>
            </a:r>
            <a:endPar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（一）明清时期音乐简介</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785918" y="1989118"/>
            <a:ext cx="6475046" cy="4356642"/>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明清时期是中国封建社会经济高度发展的时期。这时期，不少人积极投入了收集、整理民间文艺的活动，开创了私人收集和出版民歌专集的风气。当时民歌的内容范围十分广阔，有的民歌在形式上虽然根植于传统基础，但由于与当时的农民起义斗争相结合，在音调上已有明显的发展，吸收了一些新的因素。</a:t>
            </a:r>
            <a:endParaRPr lang="en-US" altLang="zh-CN"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明清时期特别值得注意的是，明代末期，著名的乐律学家朱载堉计算出了十二平均律的相邻两个律（半音）间的长度比值，精确到了 </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25 </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位数字，这一律学上的成就在世界上是首创。</a:t>
            </a:r>
            <a:endParaRPr 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582717" y="1902722"/>
            <a:ext cx="6678247"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56595"/>
            <a:ext cx="2249693" cy="420563"/>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九、明清时期的音乐</a:t>
            </a:r>
            <a:endParaRPr lang="zh-CN" altLang="en-US" sz="1600" b="1" dirty="0">
              <a:latin typeface="楷体" panose="02010609060101010101" pitchFamily="49" charset="-122"/>
              <a:ea typeface="楷体" panose="02010609060101010101" pitchFamily="49" charset="-122"/>
            </a:endParaRPr>
          </a:p>
        </p:txBody>
      </p:sp>
      <p:sp>
        <p:nvSpPr>
          <p:cNvPr id="6" name="文本框 5"/>
          <p:cNvSpPr txBox="1"/>
          <p:nvPr/>
        </p:nvSpPr>
        <p:spPr>
          <a:xfrm>
            <a:off x="9915769" y="2259460"/>
            <a:ext cx="1375507"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 </a:t>
            </a:r>
            <a:r>
              <a:rPr lang="zh-CN" altLang="en-US" sz="2800" b="1" dirty="0">
                <a:solidFill>
                  <a:schemeClr val="bg1"/>
                </a:solidFill>
                <a:latin typeface="微软雅黑" panose="020B0503020204020204" pitchFamily="34" charset="-122"/>
                <a:ea typeface="微软雅黑" panose="020B0503020204020204" pitchFamily="34" charset="-122"/>
              </a:rPr>
              <a:t>弦鼗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00373" y="2356832"/>
            <a:ext cx="3705709" cy="3621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（二）明清时期的戏剧</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766378" y="1927663"/>
            <a:ext cx="10839468" cy="4356642"/>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明清两代是市民文化勃兴的时期，虽然在上流社会，诗词和散文辞赋仍然被当作正统文学而受到喜爱，但是自先秦以来一直不太发达的小说和戏剧却空前地繁荣起来。</a:t>
            </a:r>
            <a:endParaRPr lang="en-US" altLang="zh-CN"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明代，“海盐”“余姚”“弋阳”“昆山”四大声腔在江苏、浙江、江西、安徽一带兴起，使戏剧的声腔音乐得到极大的发展。明代后期，四大声腔之外的其他许多地方声腔也出现了，如梆子腔、二黄腔、皮黄腔等。这些声腔与各地的民歌、地方小调相结合，造成大量的地方剧种的出现，使得明清两代尤其是清代的戏剧空前繁荣。这个时期最重要的事是四大徽班进京，并与昆腔、四平腔、梆子腔、高腔等相结合，诞生了被称为“国剧”的京剧。</a:t>
            </a:r>
            <a:endParaRPr lang="en-US" altLang="zh-CN"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除了京剧以外，各地的地方戏剧也大量产生，几乎每个省份都出现了一个甚至几个地方戏剧，如湖北的汉剧、山西的晋剧、陕西的秦腔、四川的川剧、河北的河北梆子、安徽的黄梅戏、河南的豫剧、浙江的越剧、广东的粤剧、福建的莆仙戏等，形成了明清时期，尤其是清代戏剧无比辉煌繁荣的局面</a:t>
            </a:r>
            <a:r>
              <a:rPr lang="zh-CN" altLang="en-US" sz="1865" dirty="0">
                <a:solidFill>
                  <a:srgbClr val="7D4922"/>
                </a:solidFill>
                <a:latin typeface="+mn-ea"/>
                <a:cs typeface="+mn-ea"/>
                <a:sym typeface="+mn-lt"/>
              </a:rPr>
              <a:t>。</a:t>
            </a:r>
            <a:endParaRPr lang="en-US" sz="1865" dirty="0">
              <a:solidFill>
                <a:srgbClr val="7D4922"/>
              </a:solidFill>
              <a:latin typeface="+mn-ea"/>
              <a:cs typeface="+mn-ea"/>
              <a:sym typeface="+mn-lt"/>
            </a:endParaRPr>
          </a:p>
        </p:txBody>
      </p:sp>
      <p:sp>
        <p:nvSpPr>
          <p:cNvPr id="10" name="矩形 9"/>
          <p:cNvSpPr/>
          <p:nvPr/>
        </p:nvSpPr>
        <p:spPr>
          <a:xfrm>
            <a:off x="582717" y="1779810"/>
            <a:ext cx="11023129" cy="4652348"/>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12240"/>
            <a:ext cx="2271995" cy="513672"/>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九、明清时期的音乐</a:t>
            </a:r>
            <a:endParaRPr lang="zh-CN" altLang="en-US" sz="1600" b="1" dirty="0">
              <a:latin typeface="楷体" panose="02010609060101010101" pitchFamily="49" charset="-122"/>
              <a:ea typeface="楷体" panose="02010609060101010101" pitchFamily="49" charset="-122"/>
            </a:endParaRPr>
          </a:p>
        </p:txBody>
      </p:sp>
      <p:sp>
        <p:nvSpPr>
          <p:cNvPr id="6" name="文本框 5"/>
          <p:cNvSpPr txBox="1"/>
          <p:nvPr/>
        </p:nvSpPr>
        <p:spPr>
          <a:xfrm>
            <a:off x="9915769" y="2259460"/>
            <a:ext cx="1375507"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 </a:t>
            </a:r>
            <a:r>
              <a:rPr lang="zh-CN" altLang="en-US" sz="2800" b="1" dirty="0">
                <a:solidFill>
                  <a:schemeClr val="bg1"/>
                </a:solidFill>
                <a:latin typeface="微软雅黑" panose="020B0503020204020204" pitchFamily="34" charset="-122"/>
                <a:ea typeface="微软雅黑" panose="020B0503020204020204" pitchFamily="34" charset="-122"/>
              </a:rPr>
              <a:t>弦鼗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（三）明清时期的民歌小曲</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785918" y="1989118"/>
            <a:ext cx="6475046" cy="4403513"/>
          </a:xfrm>
          <a:prstGeom prst="rect">
            <a:avLst/>
          </a:prstGeom>
          <a:noFill/>
          <a:ln>
            <a:noFill/>
          </a:ln>
        </p:spPr>
        <p:txBody>
          <a:bodyPr wrap="square" rtlCol="0">
            <a:spAutoFit/>
          </a:bodyPr>
          <a:lstStyle/>
          <a:p>
            <a:pPr>
              <a:lnSpc>
                <a:spcPct val="150000"/>
              </a:lnSpc>
            </a:pP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明代中期以后，随着大量人口应城市手工业和商业发展需要而涌入城市，农村地区新的民歌被大量带入城市，在城市传唱过程中，城市艺人纷纷对其进行利用和加工，也引起了城市知识分子的注意。社会各界的普遍注意和喜爱促进了明中期以来民歌、小曲的极大发展。文人们积极从事民歌的收集、整理、出版工作。自此至清代，先后刊印的民歌集极为丰富，累计不下 </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15 </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种。可惜的是除极少量留下曲谱外，绝大多数仅记录了歌词。</a:t>
            </a:r>
            <a:endParaRPr lang="en-US" sz="21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582717" y="1902722"/>
            <a:ext cx="6678247"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627226"/>
            <a:ext cx="2138181" cy="420564"/>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九、明清时期的音乐</a:t>
            </a:r>
            <a:endParaRPr lang="zh-CN" altLang="en-US" sz="1600" b="1" dirty="0">
              <a:latin typeface="楷体" panose="02010609060101010101" pitchFamily="49" charset="-122"/>
              <a:ea typeface="楷体" panose="02010609060101010101" pitchFamily="49" charset="-122"/>
            </a:endParaRPr>
          </a:p>
        </p:txBody>
      </p:sp>
      <p:sp>
        <p:nvSpPr>
          <p:cNvPr id="6" name="文本框 5"/>
          <p:cNvSpPr txBox="1"/>
          <p:nvPr/>
        </p:nvSpPr>
        <p:spPr>
          <a:xfrm>
            <a:off x="9915769" y="2259460"/>
            <a:ext cx="1375507"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 </a:t>
            </a:r>
            <a:r>
              <a:rPr lang="zh-CN" altLang="en-US" sz="2800" b="1" dirty="0">
                <a:solidFill>
                  <a:schemeClr val="bg1"/>
                </a:solidFill>
                <a:latin typeface="微软雅黑" panose="020B0503020204020204" pitchFamily="34" charset="-122"/>
                <a:ea typeface="微软雅黑" panose="020B0503020204020204" pitchFamily="34" charset="-122"/>
              </a:rPr>
              <a:t>弦鼗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7366472" y="2374950"/>
            <a:ext cx="4566300" cy="32332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（四）明清时期的说唱音乐</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1219201" y="2141518"/>
            <a:ext cx="3743569" cy="3357394"/>
          </a:xfrm>
          <a:prstGeom prst="rect">
            <a:avLst/>
          </a:prstGeom>
          <a:noFill/>
          <a:ln>
            <a:noFill/>
          </a:ln>
        </p:spPr>
        <p:txBody>
          <a:bodyPr wrap="square" rtlCol="0">
            <a:spAutoFit/>
          </a:bodyPr>
          <a:lstStyle/>
          <a:p>
            <a:pP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       明清时期，说唱音乐是在宋代唱赚、诸宫调、鼓子词和陶真的背景基础上继续发展而来的。</a:t>
            </a:r>
            <a:endParaRPr lang="zh-CN" altLang="en-US" sz="24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       明清说唱音乐包括弹词和鼓词两大类。</a:t>
            </a:r>
            <a:endParaRPr lang="en-US" sz="24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1016000" y="1845962"/>
            <a:ext cx="3946770"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64098"/>
            <a:ext cx="2104727" cy="420564"/>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九、明清时期的音乐</a:t>
            </a:r>
            <a:endParaRPr lang="zh-CN" altLang="en-US" sz="1600" b="1" dirty="0">
              <a:latin typeface="楷体" panose="02010609060101010101" pitchFamily="49" charset="-122"/>
              <a:ea typeface="楷体" panose="02010609060101010101" pitchFamily="49" charset="-122"/>
            </a:endParaRPr>
          </a:p>
        </p:txBody>
      </p:sp>
      <p:sp>
        <p:nvSpPr>
          <p:cNvPr id="5" name="文本框 4"/>
          <p:cNvSpPr txBox="1"/>
          <p:nvPr/>
        </p:nvSpPr>
        <p:spPr>
          <a:xfrm>
            <a:off x="7576039" y="2259460"/>
            <a:ext cx="1547446"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1. </a:t>
            </a:r>
            <a:r>
              <a:rPr lang="zh-CN" altLang="en-US" sz="2800" b="1" dirty="0">
                <a:solidFill>
                  <a:schemeClr val="bg1"/>
                </a:solidFill>
                <a:latin typeface="微软雅黑" panose="020B0503020204020204" pitchFamily="34" charset="-122"/>
                <a:ea typeface="微软雅黑" panose="020B0503020204020204" pitchFamily="34" charset="-122"/>
              </a:rPr>
              <a:t>民歌</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9915769" y="2259460"/>
            <a:ext cx="1375507"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 </a:t>
            </a:r>
            <a:r>
              <a:rPr lang="zh-CN" altLang="en-US" sz="2800" b="1" dirty="0">
                <a:solidFill>
                  <a:schemeClr val="bg1"/>
                </a:solidFill>
                <a:latin typeface="微软雅黑" panose="020B0503020204020204" pitchFamily="34" charset="-122"/>
                <a:ea typeface="微软雅黑" panose="020B0503020204020204" pitchFamily="34" charset="-122"/>
              </a:rPr>
              <a:t>弦鼗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664020" y="1436938"/>
            <a:ext cx="5097765" cy="493846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文本框 74"/>
          <p:cNvSpPr txBox="1"/>
          <p:nvPr>
            <p:custDataLst>
              <p:tags r:id="rId1"/>
            </p:custDataLst>
          </p:nvPr>
        </p:nvSpPr>
        <p:spPr>
          <a:xfrm>
            <a:off x="367938" y="1154688"/>
            <a:ext cx="6192520" cy="581057"/>
          </a:xfrm>
          <a:prstGeom prst="rect">
            <a:avLst/>
          </a:prstGeom>
          <a:noFill/>
        </p:spPr>
        <p:txBody>
          <a:bodyPr wrap="square" rtlCol="0">
            <a:spAutoFit/>
          </a:bodyPr>
          <a:lstStyle/>
          <a:p>
            <a:pPr>
              <a:lnSpc>
                <a:spcPct val="150000"/>
              </a:lnSpc>
            </a:pPr>
            <a:r>
              <a:rPr lang="zh-CN" altLang="en-US" sz="2400" b="1" dirty="0">
                <a:solidFill>
                  <a:srgbClr val="D69768"/>
                </a:solidFill>
                <a:latin typeface="微软雅黑" panose="020B0503020204020204" pitchFamily="34" charset="-122"/>
                <a:ea typeface="微软雅黑" panose="020B0503020204020204" pitchFamily="34" charset="-122"/>
              </a:rPr>
              <a:t>（四）明清时期的说唱音乐</a:t>
            </a:r>
            <a:endParaRPr lang="zh-CN" altLang="en-US" sz="2400" b="1" dirty="0">
              <a:solidFill>
                <a:srgbClr val="D69768"/>
              </a:solidFill>
              <a:latin typeface="微软雅黑" panose="020B0503020204020204" pitchFamily="34" charset="-122"/>
              <a:ea typeface="微软雅黑" panose="020B0503020204020204" pitchFamily="34" charset="-122"/>
            </a:endParaRPr>
          </a:p>
        </p:txBody>
      </p:sp>
      <p:sp>
        <p:nvSpPr>
          <p:cNvPr id="19" name="矩形 18"/>
          <p:cNvSpPr/>
          <p:nvPr>
            <p:custDataLst>
              <p:tags r:id="rId2"/>
            </p:custDataLst>
          </p:nvPr>
        </p:nvSpPr>
        <p:spPr>
          <a:xfrm>
            <a:off x="254000" y="425899"/>
            <a:ext cx="11684000" cy="622300"/>
          </a:xfrm>
          <a:prstGeom prst="rect">
            <a:avLst/>
          </a:prstGeom>
          <a:solidFill>
            <a:srgbClr val="FFE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tx1"/>
                </a:solidFill>
                <a:latin typeface="楷体" panose="02010609060101010101" pitchFamily="49" charset="-122"/>
                <a:ea typeface="楷体" panose="02010609060101010101" pitchFamily="49" charset="-122"/>
                <a:cs typeface="汉仪书魂体简" panose="02010600000101010101" charset="-122"/>
              </a:rPr>
              <a:t>九、明清时期的音乐</a:t>
            </a:r>
            <a:endParaRPr lang="zh-CN" altLang="en-US" sz="2800" dirty="0">
              <a:solidFill>
                <a:schemeClr val="tx1"/>
              </a:solidFill>
              <a:latin typeface="楷体" panose="02010609060101010101" pitchFamily="49" charset="-122"/>
              <a:ea typeface="楷体" panose="02010609060101010101" pitchFamily="49" charset="-122"/>
              <a:cs typeface="汉仪书魂体简" panose="02010600000101010101" charset="-122"/>
            </a:endParaRPr>
          </a:p>
        </p:txBody>
      </p:sp>
      <p:grpSp>
        <p:nvGrpSpPr>
          <p:cNvPr id="3" name="组合 2"/>
          <p:cNvGrpSpPr/>
          <p:nvPr/>
        </p:nvGrpSpPr>
        <p:grpSpPr>
          <a:xfrm>
            <a:off x="1049724" y="4386141"/>
            <a:ext cx="1317169" cy="1317171"/>
            <a:chOff x="1809622" y="1966737"/>
            <a:chExt cx="1317169" cy="1317170"/>
          </a:xfrm>
          <a:solidFill>
            <a:srgbClr val="EFD5C3"/>
          </a:solidFill>
        </p:grpSpPr>
        <p:sp>
          <p:nvSpPr>
            <p:cNvPr id="7"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dirty="0">
                <a:solidFill>
                  <a:srgbClr val="15B8E1"/>
                </a:solidFill>
                <a:latin typeface="黑体" panose="02010600030101010101" charset="-122"/>
                <a:ea typeface="黑体" panose="02010600030101010101" charset="-122"/>
                <a:sym typeface="黑体" panose="02010600030101010101" charset="-122"/>
              </a:endParaRPr>
            </a:p>
          </p:txBody>
        </p:sp>
        <p:sp>
          <p:nvSpPr>
            <p:cNvPr id="8" name="TextBox 28"/>
            <p:cNvSpPr txBox="1"/>
            <p:nvPr/>
          </p:nvSpPr>
          <p:spPr>
            <a:xfrm>
              <a:off x="1987861" y="2403537"/>
              <a:ext cx="886746" cy="587890"/>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zh-CN" b="1" dirty="0">
                  <a:latin typeface="微软雅黑" panose="020B0503020204020204" pitchFamily="34" charset="-122"/>
                  <a:ea typeface="微软雅黑" panose="020B0503020204020204" pitchFamily="34" charset="-122"/>
                  <a:sym typeface="黑体" panose="02010600030101010101" charset="-122"/>
                </a:rPr>
                <a:t>2. </a:t>
              </a:r>
              <a:r>
                <a:rPr lang="zh-CN" altLang="en-US" b="1" dirty="0">
                  <a:latin typeface="微软雅黑" panose="020B0503020204020204" pitchFamily="34" charset="-122"/>
                  <a:ea typeface="微软雅黑" panose="020B0503020204020204" pitchFamily="34" charset="-122"/>
                  <a:sym typeface="黑体" panose="02010600030101010101" charset="-122"/>
                </a:rPr>
                <a:t>鼓词</a:t>
              </a:r>
              <a:endParaRPr lang="en-US" altLang="zh-CN" b="1" dirty="0">
                <a:latin typeface="微软雅黑" panose="020B0503020204020204" pitchFamily="34" charset="-122"/>
                <a:ea typeface="微软雅黑" panose="020B0503020204020204" pitchFamily="34" charset="-122"/>
                <a:sym typeface="黑体" panose="02010600030101010101" charset="-122"/>
              </a:endParaRPr>
            </a:p>
          </p:txBody>
        </p:sp>
      </p:grpSp>
      <p:grpSp>
        <p:nvGrpSpPr>
          <p:cNvPr id="9" name="组合 8"/>
          <p:cNvGrpSpPr/>
          <p:nvPr/>
        </p:nvGrpSpPr>
        <p:grpSpPr>
          <a:xfrm>
            <a:off x="960474" y="2111829"/>
            <a:ext cx="1317169" cy="1317171"/>
            <a:chOff x="1809622" y="1966737"/>
            <a:chExt cx="1317169" cy="1317170"/>
          </a:xfrm>
          <a:solidFill>
            <a:srgbClr val="D69768"/>
          </a:solidFill>
        </p:grpSpPr>
        <p:sp>
          <p:nvSpPr>
            <p:cNvPr id="10"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dirty="0">
                <a:solidFill>
                  <a:srgbClr val="15B8E1"/>
                </a:solidFill>
                <a:latin typeface="黑体" panose="02010600030101010101" charset="-122"/>
                <a:ea typeface="黑体" panose="02010600030101010101" charset="-122"/>
                <a:sym typeface="黑体" panose="02010600030101010101" charset="-122"/>
              </a:endParaRPr>
            </a:p>
          </p:txBody>
        </p:sp>
        <p:sp>
          <p:nvSpPr>
            <p:cNvPr id="18" name="TextBox 28"/>
            <p:cNvSpPr txBox="1"/>
            <p:nvPr/>
          </p:nvSpPr>
          <p:spPr>
            <a:xfrm>
              <a:off x="2007609" y="2434349"/>
              <a:ext cx="870265" cy="691922"/>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zh-CN" b="1" dirty="0">
                  <a:solidFill>
                    <a:schemeClr val="bg1"/>
                  </a:solidFill>
                  <a:latin typeface="微软雅黑" panose="020B0503020204020204" pitchFamily="34" charset="-122"/>
                  <a:ea typeface="微软雅黑" panose="020B0503020204020204" pitchFamily="34" charset="-122"/>
                  <a:sym typeface="黑体" panose="02010600030101010101" charset="-122"/>
                </a:rPr>
                <a:t>1. </a:t>
              </a:r>
              <a:r>
                <a:rPr lang="zh-CN" altLang="en-US" b="1" dirty="0">
                  <a:solidFill>
                    <a:schemeClr val="bg1"/>
                  </a:solidFill>
                  <a:latin typeface="微软雅黑" panose="020B0503020204020204" pitchFamily="34" charset="-122"/>
                  <a:ea typeface="微软雅黑" panose="020B0503020204020204" pitchFamily="34" charset="-122"/>
                  <a:sym typeface="黑体" panose="02010600030101010101" charset="-122"/>
                </a:rPr>
                <a:t>弹词</a:t>
              </a:r>
              <a:endParaRPr lang="en-US" altLang="zh-CN" b="1" dirty="0">
                <a:solidFill>
                  <a:schemeClr val="bg1"/>
                </a:solidFill>
                <a:latin typeface="微软雅黑" panose="020B0503020204020204" pitchFamily="34" charset="-122"/>
                <a:ea typeface="微软雅黑" panose="020B0503020204020204" pitchFamily="34" charset="-122"/>
                <a:sym typeface="黑体" panose="02010600030101010101" charset="-122"/>
              </a:endParaRPr>
            </a:p>
          </p:txBody>
        </p:sp>
      </p:grpSp>
      <p:sp>
        <p:nvSpPr>
          <p:cNvPr id="4" name="矩形 3"/>
          <p:cNvSpPr/>
          <p:nvPr>
            <p:custDataLst>
              <p:tags r:id="rId3"/>
            </p:custDataLst>
          </p:nvPr>
        </p:nvSpPr>
        <p:spPr>
          <a:xfrm>
            <a:off x="3165231" y="1862729"/>
            <a:ext cx="8487506" cy="1881284"/>
          </a:xfrm>
          <a:prstGeom prst="rect">
            <a:avLst/>
          </a:prstGeom>
          <a:solidFill>
            <a:srgbClr val="EFD5C3"/>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355600">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弹词流行于南方，如苏州弹词、扬州弹词和长沙弹词影响较大，尤其以苏州弹词影响最大。现知最早的弹词唱本是元末杨维桢的</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四游记弹词</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明代中期，弹词已流行于江南一带；到清代中期，弹词由江淮向北传入北方大中城市，并出现了一批卓有成就的弹词艺术家，如陈遇乾、俞秀山和马如飞，号称陈调、俞调和马调。陈、俞、马三调对弹词艺术的发展产生了巨大影响。</a:t>
            </a:r>
            <a:endPar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5" name="矩形 4"/>
          <p:cNvSpPr/>
          <p:nvPr>
            <p:custDataLst>
              <p:tags r:id="rId4"/>
            </p:custDataLst>
          </p:nvPr>
        </p:nvSpPr>
        <p:spPr>
          <a:xfrm>
            <a:off x="3090724" y="4191360"/>
            <a:ext cx="8487506" cy="1881284"/>
          </a:xfrm>
          <a:prstGeom prst="rect">
            <a:avLst/>
          </a:prstGeom>
          <a:solidFill>
            <a:srgbClr val="D69768"/>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indent="355600">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鼓词流行于北方，其特点是演员在演唱时自己击鼓并掌握节奏，也称为“鼓子词”。伴奏乐器除鼓之外，有时还用三弦、琵琶、四胡等弦乐器及一些打击乐器，具体情况依细分乐种不同而异。关于鼓词的起源，通常认为宋代鼓子词是其前身，元明时的词话与其发展和流行过程也有一定的关联。清乾隆年间 ，从满洲贵族中产生出来的“子弟书”是北方鼓词的分支，一直流行到 </a:t>
            </a:r>
            <a:r>
              <a:rPr lang="en-US" altLang="zh-CN" sz="1600" dirty="0">
                <a:solidFill>
                  <a:srgbClr val="7D4922"/>
                </a:solidFill>
                <a:latin typeface="微软雅黑" panose="020B0503020204020204" pitchFamily="34" charset="-122"/>
                <a:ea typeface="微软雅黑" panose="020B0503020204020204" pitchFamily="34" charset="-122"/>
                <a:sym typeface="黑体" panose="02010600030101010101" charset="-122"/>
              </a:rPr>
              <a:t>20 </a:t>
            </a:r>
            <a:r>
              <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rPr>
              <a:t>世纪初才逐渐衰绝。鼓词以后一般称为大鼓，大鼓又可分为大书和小段。</a:t>
            </a:r>
            <a:endParaRPr lang="zh-CN" altLang="en-US" sz="1600"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（一）近代时期的音乐</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900724" y="1960184"/>
            <a:ext cx="5564554" cy="4465390"/>
          </a:xfrm>
          <a:prstGeom prst="rect">
            <a:avLst/>
          </a:prstGeom>
          <a:noFill/>
          <a:ln>
            <a:noFill/>
          </a:ln>
        </p:spPr>
        <p:txBody>
          <a:bodyPr wrap="square" rtlCol="0">
            <a:spAutoFit/>
          </a:bodyPr>
          <a:lstStyle/>
          <a:p>
            <a:pP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       随着鸦片战争的爆发，中国的社会形态也随着帝国主义列强的侵略逐步变为半殖民地半封建。在中国持续了 </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2000 </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多年的封建社会开始解体，新的资本主义生产关系开始出现和发展。这一时期，音乐文化的发展以民主、科学为主要潮流，交织着传统音乐和欧洲传入的西洋音乐。</a:t>
            </a:r>
            <a:endParaRPr lang="en-US" sz="24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721457" y="1845962"/>
            <a:ext cx="5865447"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57600"/>
            <a:ext cx="2394659" cy="447520"/>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十、近现代时期的音乐</a:t>
            </a:r>
            <a:endParaRPr lang="zh-CN" altLang="en-US" sz="1600" b="1" dirty="0">
              <a:latin typeface="楷体" panose="02010609060101010101" pitchFamily="49" charset="-122"/>
              <a:ea typeface="楷体" panose="02010609060101010101" pitchFamily="49" charset="-122"/>
            </a:endParaRPr>
          </a:p>
        </p:txBody>
      </p:sp>
      <p:sp>
        <p:nvSpPr>
          <p:cNvPr id="5" name="文本框 4"/>
          <p:cNvSpPr txBox="1"/>
          <p:nvPr/>
        </p:nvSpPr>
        <p:spPr>
          <a:xfrm>
            <a:off x="7576039" y="2259460"/>
            <a:ext cx="1547446"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1. </a:t>
            </a:r>
            <a:r>
              <a:rPr lang="zh-CN" altLang="en-US" sz="2800" b="1" dirty="0">
                <a:solidFill>
                  <a:schemeClr val="bg1"/>
                </a:solidFill>
                <a:latin typeface="微软雅黑" panose="020B0503020204020204" pitchFamily="34" charset="-122"/>
                <a:ea typeface="微软雅黑" panose="020B0503020204020204" pitchFamily="34" charset="-122"/>
              </a:rPr>
              <a:t>民歌</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9915769" y="2259460"/>
            <a:ext cx="1375507"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 </a:t>
            </a:r>
            <a:r>
              <a:rPr lang="zh-CN" altLang="en-US" sz="2800" b="1" dirty="0">
                <a:solidFill>
                  <a:schemeClr val="bg1"/>
                </a:solidFill>
                <a:latin typeface="微软雅黑" panose="020B0503020204020204" pitchFamily="34" charset="-122"/>
                <a:ea typeface="微软雅黑" panose="020B0503020204020204" pitchFamily="34" charset="-122"/>
              </a:rPr>
              <a:t>弦鼗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4" name="IM 594"/>
          <p:cNvPicPr/>
          <p:nvPr/>
        </p:nvPicPr>
        <p:blipFill>
          <a:blip r:embed="rId1"/>
          <a:stretch>
            <a:fillRect/>
          </a:stretch>
        </p:blipFill>
        <p:spPr>
          <a:xfrm>
            <a:off x="7576039" y="2207222"/>
            <a:ext cx="3290240" cy="38069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en-US" altLang="zh-CN" sz="2135" b="1" dirty="0">
                <a:solidFill>
                  <a:srgbClr val="3F2511"/>
                </a:solidFill>
                <a:latin typeface="微软雅黑" panose="020B0503020204020204" pitchFamily="34" charset="-122"/>
                <a:ea typeface="微软雅黑" panose="020B0503020204020204" pitchFamily="34" charset="-122"/>
                <a:cs typeface="+mn-ea"/>
                <a:sym typeface="+mn-lt"/>
              </a:rPr>
              <a:t>1. </a:t>
            </a:r>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学堂乐歌与群众性演唱歌曲</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900724" y="1845962"/>
            <a:ext cx="7446107" cy="4465390"/>
          </a:xfrm>
          <a:prstGeom prst="rect">
            <a:avLst/>
          </a:prstGeom>
          <a:noFill/>
          <a:ln>
            <a:noFill/>
          </a:ln>
        </p:spPr>
        <p:txBody>
          <a:bodyPr wrap="square" rtlCol="0">
            <a:spAutoFit/>
          </a:bodyPr>
          <a:lstStyle/>
          <a:p>
            <a:pP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        以康有为、梁启超为首的资产阶级改良派主张效法日本，学习西方文明，大力发展资本主义经济，积极兴办各种新式的文化教育设施等，他们强调音乐对思想启蒙的重大教育作用，积极提倡在学校设立乐歌课，发展学校音乐教育，通过唱歌来传播新思想，唤起年轻一代树立“救亡图存”的立国大志。</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1912 </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年，政府教育规定“乐歌”课为中小学校的必修课。后来，音乐界将这个时期的学校歌曲统称为“学堂乐歌”。</a:t>
            </a:r>
            <a:endParaRPr lang="en-US" sz="24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721458" y="1845962"/>
            <a:ext cx="7625374"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46648"/>
            <a:ext cx="2428112" cy="447520"/>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（一）近代时期的音乐</a:t>
            </a:r>
            <a:endParaRPr lang="zh-CN" altLang="en-US" sz="1600" b="1" dirty="0">
              <a:latin typeface="楷体" panose="02010609060101010101" pitchFamily="49" charset="-122"/>
              <a:ea typeface="楷体" panose="02010609060101010101" pitchFamily="49" charset="-122"/>
            </a:endParaRPr>
          </a:p>
        </p:txBody>
      </p:sp>
      <p:sp>
        <p:nvSpPr>
          <p:cNvPr id="5" name="文本框 4"/>
          <p:cNvSpPr txBox="1"/>
          <p:nvPr/>
        </p:nvSpPr>
        <p:spPr>
          <a:xfrm>
            <a:off x="7576039" y="2259460"/>
            <a:ext cx="1547446"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1. </a:t>
            </a:r>
            <a:r>
              <a:rPr lang="zh-CN" altLang="en-US" sz="2800" b="1" dirty="0">
                <a:solidFill>
                  <a:schemeClr val="bg1"/>
                </a:solidFill>
                <a:latin typeface="微软雅黑" panose="020B0503020204020204" pitchFamily="34" charset="-122"/>
                <a:ea typeface="微软雅黑" panose="020B0503020204020204" pitchFamily="34" charset="-122"/>
              </a:rPr>
              <a:t>民歌</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9915769" y="2259460"/>
            <a:ext cx="1375507"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 </a:t>
            </a:r>
            <a:r>
              <a:rPr lang="zh-CN" altLang="en-US" sz="2800" b="1" dirty="0">
                <a:solidFill>
                  <a:schemeClr val="bg1"/>
                </a:solidFill>
                <a:latin typeface="微软雅黑" panose="020B0503020204020204" pitchFamily="34" charset="-122"/>
                <a:ea typeface="微软雅黑" panose="020B0503020204020204" pitchFamily="34" charset="-122"/>
              </a:rPr>
              <a:t>弦鼗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639908" y="2023227"/>
            <a:ext cx="2947865" cy="41811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en-US" altLang="zh-CN" sz="2135" b="1" dirty="0">
                <a:solidFill>
                  <a:srgbClr val="3F2511"/>
                </a:solidFill>
                <a:latin typeface="微软雅黑" panose="020B0503020204020204" pitchFamily="34" charset="-122"/>
                <a:ea typeface="微软雅黑" panose="020B0503020204020204" pitchFamily="34" charset="-122"/>
                <a:cs typeface="+mn-ea"/>
                <a:sym typeface="+mn-lt"/>
              </a:rPr>
              <a:t>2. </a:t>
            </a:r>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五四运动之后的新音乐</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900724" y="1845962"/>
            <a:ext cx="7446107" cy="3911392"/>
          </a:xfrm>
          <a:prstGeom prst="rect">
            <a:avLst/>
          </a:prstGeom>
          <a:noFill/>
          <a:ln>
            <a:noFill/>
          </a:ln>
        </p:spPr>
        <p:txBody>
          <a:bodyPr wrap="square" rtlCol="0">
            <a:spAutoFit/>
          </a:bodyPr>
          <a:lstStyle/>
          <a:p>
            <a:pP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       五四运动之后时期产生了一大批著名的歌曲与器乐作品。在歌曲创作方面，优秀的作品有很多，如青主的</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大江东去</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我住长江头</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红满枝</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等，在器乐创作方面，突出的作品有贺绿汀的钢琴作品</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牧童短笛</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，这首钢琴曲在中国风格的对位化和声处理方面尤有特色。此外，贺绿汀的</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摇篮曲</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、老志诚的</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牧童之乐</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也是当时较好的钢琴作品。</a:t>
            </a:r>
            <a:endParaRPr lang="en-US" sz="24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721458" y="1845962"/>
            <a:ext cx="7625374"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600775"/>
            <a:ext cx="2394659" cy="447520"/>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（一）近代时期的音乐</a:t>
            </a:r>
            <a:endParaRPr lang="zh-CN" altLang="en-US" sz="1600" b="1" dirty="0">
              <a:latin typeface="楷体" panose="02010609060101010101" pitchFamily="49" charset="-122"/>
              <a:ea typeface="楷体" panose="02010609060101010101" pitchFamily="49" charset="-122"/>
            </a:endParaRPr>
          </a:p>
        </p:txBody>
      </p:sp>
      <p:sp>
        <p:nvSpPr>
          <p:cNvPr id="6" name="文本框 5"/>
          <p:cNvSpPr txBox="1"/>
          <p:nvPr/>
        </p:nvSpPr>
        <p:spPr>
          <a:xfrm>
            <a:off x="9915769" y="2259460"/>
            <a:ext cx="1375507" cy="523220"/>
          </a:xfrm>
          <a:prstGeom prst="rect">
            <a:avLst/>
          </a:prstGeom>
          <a:noFill/>
        </p:spPr>
        <p:txBody>
          <a:bodyPr wrap="square" rtlCol="0">
            <a:spAutoFit/>
          </a:bodyPr>
          <a:lstStyle/>
          <a:p>
            <a:r>
              <a:rPr lang="en-US" altLang="zh-CN" sz="2800" b="1" dirty="0">
                <a:solidFill>
                  <a:schemeClr val="bg1"/>
                </a:solidFill>
                <a:latin typeface="微软雅黑" panose="020B0503020204020204" pitchFamily="34" charset="-122"/>
                <a:ea typeface="微软雅黑" panose="020B0503020204020204" pitchFamily="34" charset="-122"/>
              </a:rPr>
              <a:t>2. </a:t>
            </a:r>
            <a:r>
              <a:rPr lang="zh-CN" altLang="en-US" sz="2800" b="1" dirty="0">
                <a:solidFill>
                  <a:schemeClr val="bg1"/>
                </a:solidFill>
                <a:latin typeface="微软雅黑" panose="020B0503020204020204" pitchFamily="34" charset="-122"/>
                <a:ea typeface="微软雅黑" panose="020B0503020204020204" pitchFamily="34" charset="-122"/>
              </a:rPr>
              <a:t>弦鼗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8704083" y="2078645"/>
            <a:ext cx="2908462" cy="3958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059" y="1295402"/>
            <a:ext cx="11358306" cy="5186789"/>
            <a:chOff x="2438400" y="1352550"/>
            <a:chExt cx="2461407" cy="1295400"/>
          </a:xfrm>
        </p:grpSpPr>
        <p:sp>
          <p:nvSpPr>
            <p:cNvPr id="9" name="矩形 8"/>
            <p:cNvSpPr/>
            <p:nvPr/>
          </p:nvSpPr>
          <p:spPr>
            <a:xfrm>
              <a:off x="2438400" y="1352550"/>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61408" y="1407666"/>
              <a:ext cx="2438399" cy="1240284"/>
            </a:xfrm>
            <a:prstGeom prst="rect">
              <a:avLst/>
            </a:prstGeom>
            <a:noFill/>
            <a:ln>
              <a:noFill/>
            </a:ln>
          </p:spPr>
          <p:txBody>
            <a:bodyPr wrap="square" rtlCol="0">
              <a:spAutoFit/>
            </a:bodyPr>
            <a:lstStyle/>
            <a:p>
              <a:pPr>
                <a:lnSpc>
                  <a:spcPct val="150000"/>
                </a:lnSpc>
              </a:pP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        中华民族有着 </a:t>
              </a:r>
              <a:r>
                <a:rPr lang="en-US" altLang="zh-CN" sz="2135" dirty="0">
                  <a:solidFill>
                    <a:srgbClr val="7D4922"/>
                  </a:solidFill>
                  <a:latin typeface="微软雅黑" panose="020B0503020204020204" pitchFamily="34" charset="-122"/>
                  <a:ea typeface="微软雅黑" panose="020B0503020204020204" pitchFamily="34" charset="-122"/>
                  <a:cs typeface="+mn-ea"/>
                  <a:sym typeface="+mn-lt"/>
                </a:rPr>
                <a:t>5000 </a:t>
              </a: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多年的文明历史。我们伟大的祖国，幅员辽阔，民族众多，音乐文化同样历史悠久、丰富多彩。根据对出土乐器实物的考察，了解到距今 </a:t>
              </a:r>
              <a:r>
                <a:rPr lang="en-US" altLang="zh-CN" sz="2135" dirty="0">
                  <a:solidFill>
                    <a:srgbClr val="7D4922"/>
                  </a:solidFill>
                  <a:latin typeface="微软雅黑" panose="020B0503020204020204" pitchFamily="34" charset="-122"/>
                  <a:ea typeface="微软雅黑" panose="020B0503020204020204" pitchFamily="34" charset="-122"/>
                  <a:cs typeface="+mn-ea"/>
                  <a:sym typeface="+mn-lt"/>
                </a:rPr>
                <a:t>6700 </a:t>
              </a: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至 </a:t>
              </a:r>
              <a:r>
                <a:rPr lang="en-US" altLang="zh-CN" sz="2135" dirty="0">
                  <a:solidFill>
                    <a:srgbClr val="7D4922"/>
                  </a:solidFill>
                  <a:latin typeface="微软雅黑" panose="020B0503020204020204" pitchFamily="34" charset="-122"/>
                  <a:ea typeface="微软雅黑" panose="020B0503020204020204" pitchFamily="34" charset="-122"/>
                  <a:cs typeface="+mn-ea"/>
                  <a:sym typeface="+mn-lt"/>
                </a:rPr>
                <a:t>7000 </a:t>
              </a: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年前的新石器时代的先民们已经可以烧制陶埙，挖制骨哨。这些原始乐器无可置疑地告诉我们，中华民族音乐的蒙昧时期早于华夏族的始祖轩辕黄帝 </a:t>
              </a:r>
              <a:r>
                <a:rPr lang="en-US" altLang="zh-CN" sz="2135" dirty="0">
                  <a:solidFill>
                    <a:srgbClr val="7D4922"/>
                  </a:solidFill>
                  <a:latin typeface="微软雅黑" panose="020B0503020204020204" pitchFamily="34" charset="-122"/>
                  <a:ea typeface="微软雅黑" panose="020B0503020204020204" pitchFamily="34" charset="-122"/>
                  <a:cs typeface="+mn-ea"/>
                  <a:sym typeface="+mn-lt"/>
                </a:rPr>
                <a:t>2000 </a:t>
              </a: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余年，当时的人类已经具备对音乐的审美能力。</a:t>
              </a:r>
              <a:endParaRPr lang="en-US" altLang="zh-CN" sz="213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        在奔腾不息的历史长河中，我们的祖先创造了极其灿烂的民族音乐文化，以丰富璀璨的繁花硕果、深广久远的历史传统、独特多样的色彩风貌巍然挺立在世界东方，可称为世界音乐之林中一棵古老而长青的树。同时，音乐文化也具有时代性与民族性。了解中华民族音乐文化活动的历史，可以让我们进一步感受中国文化的博大精深，增强民族自豪感，培养爱国主义精神。</a:t>
              </a:r>
              <a:endParaRPr lang="zh-CN" altLang="en-US" sz="213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1"/>
            <a:ext cx="1930400" cy="40640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引言</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en-US" altLang="zh-CN" sz="2135" b="1" dirty="0">
                <a:solidFill>
                  <a:srgbClr val="3F2511"/>
                </a:solidFill>
                <a:latin typeface="微软雅黑" panose="020B0503020204020204" pitchFamily="34" charset="-122"/>
                <a:ea typeface="微软雅黑" panose="020B0503020204020204" pitchFamily="34" charset="-122"/>
                <a:cs typeface="+mn-ea"/>
                <a:sym typeface="+mn-lt"/>
              </a:rPr>
              <a:t>3. </a:t>
            </a:r>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左翼音乐运动与抗日救亡运动中的音乐</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1168644" y="1901860"/>
            <a:ext cx="9497644" cy="4465390"/>
          </a:xfrm>
          <a:prstGeom prst="rect">
            <a:avLst/>
          </a:prstGeom>
          <a:noFill/>
          <a:ln>
            <a:noFill/>
          </a:ln>
        </p:spPr>
        <p:txBody>
          <a:bodyPr wrap="square" rtlCol="0">
            <a:spAutoFit/>
          </a:bodyPr>
          <a:lstStyle/>
          <a:p>
            <a:pP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         左翼音乐运动是中国共产党领导的、以左翼音乐工作者为骨干并团结爱国民主力量的无产阶级革命音乐运动。</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1932 </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年，为适应抗日救亡斗争迅速高涨的形势，各地开始建立左翼音乐组织。</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1933 </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年春，聂耳与田汉、任光参加“苏联之友社”音乐小组，又发起组织“中国新兴音乐研究会”。</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1934 </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年春，聂耳、田汉、任光、安娥和吕骥，在上海正式成立左翼剧联音乐小组。同年夏天，由田汉编剧写词、聂耳作曲的“中国第一部歌剧”</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扬子江暴风雨</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在上海演出，获得极大成功。此后，左翼音乐在中国音乐舞台上产生了重要的影响。</a:t>
            </a:r>
            <a:endParaRPr lang="en-US" sz="24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721457" y="1845962"/>
            <a:ext cx="10392019"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51102"/>
            <a:ext cx="2305449" cy="447520"/>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（一）近代时期的音乐</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en-US" altLang="zh-CN" sz="2135" b="1" dirty="0">
                <a:solidFill>
                  <a:srgbClr val="3F2511"/>
                </a:solidFill>
                <a:latin typeface="微软雅黑" panose="020B0503020204020204" pitchFamily="34" charset="-122"/>
                <a:ea typeface="微软雅黑" panose="020B0503020204020204" pitchFamily="34" charset="-122"/>
                <a:cs typeface="+mn-ea"/>
                <a:sym typeface="+mn-lt"/>
              </a:rPr>
              <a:t>4. </a:t>
            </a:r>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解放战争时期的音乐</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1095131" y="2160423"/>
            <a:ext cx="10001738" cy="3911392"/>
          </a:xfrm>
          <a:prstGeom prst="rect">
            <a:avLst/>
          </a:prstGeom>
          <a:noFill/>
          <a:ln>
            <a:noFill/>
          </a:ln>
        </p:spPr>
        <p:txBody>
          <a:bodyPr wrap="square" rtlCol="0">
            <a:spAutoFit/>
          </a:bodyPr>
          <a:lstStyle/>
          <a:p>
            <a:pP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        </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1945 </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年，新歌剧</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白毛女</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在延安首演。这部新歌剧在整个解放战争时期及中华人民共和国成立后一直深受人民欢迎，具有重要的影响意义，成为中国新歌剧发展史上的里程碑。</a:t>
            </a:r>
            <a:endParaRPr lang="en-US" altLang="zh-CN" sz="24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       在解放战争初期，延安成立了中央管弦乐团。此时解放区的器乐创作已经具有相当高的水准，一批具有较高专业水准的器乐作品被创作出来，其中突出的有管弦乐</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陕西组曲</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（马可）、管弦乐</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森吉德马</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（贺绿汀）、钢琴曲</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花鼓</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（瞿维）等。</a:t>
            </a:r>
            <a:endParaRPr lang="en-US" sz="24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900724" y="1851401"/>
            <a:ext cx="10415465"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12239"/>
            <a:ext cx="2283146" cy="535975"/>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（一）近代时期的音乐</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en-US" altLang="zh-CN" sz="2135" b="1" dirty="0">
                <a:solidFill>
                  <a:srgbClr val="3F2511"/>
                </a:solidFill>
                <a:latin typeface="微软雅黑" panose="020B0503020204020204" pitchFamily="34" charset="-122"/>
                <a:ea typeface="微软雅黑" panose="020B0503020204020204" pitchFamily="34" charset="-122"/>
                <a:cs typeface="+mn-ea"/>
                <a:sym typeface="+mn-lt"/>
              </a:rPr>
              <a:t>1. </a:t>
            </a:r>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中华人民共和国成立初期</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1095131" y="1915447"/>
            <a:ext cx="10001738" cy="4465390"/>
          </a:xfrm>
          <a:prstGeom prst="rect">
            <a:avLst/>
          </a:prstGeom>
          <a:noFill/>
          <a:ln>
            <a:noFill/>
          </a:ln>
        </p:spPr>
        <p:txBody>
          <a:bodyPr wrap="square" rtlCol="0">
            <a:spAutoFit/>
          </a:bodyPr>
          <a:lstStyle/>
          <a:p>
            <a:pP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       中华人民共和国成立后，音乐艺术事业空前繁荣。我国的音乐教育家、歌唱家们努力吸收丰富的民族音乐营养，在借鉴西方作曲技法、探索作品民族化风格的道路上不断摸索前进，积极开拓体裁、内容，使创作的作品民族特色鲜明、生活气息浓郁，具有雅俗共赏的特点，并促进了音乐演唱艺术的发展和完善。当时还出现了一些在民族音乐方面有成就的歌唱家，他们的演唱建立在传统民族民间唱法的基础上，借鉴和运用西洋美声唱法，并保持了浓郁的民族风格，在不断的演唱中逐渐形成了符合发声规律的唱法，为中国民族音乐创造了新唱法。</a:t>
            </a:r>
            <a:endParaRPr lang="en-US" sz="24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900724" y="1851401"/>
            <a:ext cx="10415465"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41010"/>
            <a:ext cx="2483868" cy="442081"/>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（二）现代时期的音乐</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en-US" altLang="zh-CN" sz="2135" b="1" dirty="0">
                <a:solidFill>
                  <a:srgbClr val="3F2511"/>
                </a:solidFill>
                <a:latin typeface="微软雅黑" panose="020B0503020204020204" pitchFamily="34" charset="-122"/>
                <a:ea typeface="微软雅黑" panose="020B0503020204020204" pitchFamily="34" charset="-122"/>
                <a:cs typeface="+mn-ea"/>
                <a:sym typeface="+mn-lt"/>
              </a:rPr>
              <a:t>2. </a:t>
            </a:r>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改革开放时期</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726832" y="1915447"/>
            <a:ext cx="10879014" cy="4367221"/>
          </a:xfrm>
          <a:prstGeom prst="rect">
            <a:avLst/>
          </a:prstGeom>
          <a:noFill/>
          <a:ln>
            <a:noFill/>
          </a:ln>
        </p:spPr>
        <p:txBody>
          <a:bodyPr wrap="square" rtlCol="0">
            <a:spAutoFit/>
          </a:bodyPr>
          <a:lstStyle/>
          <a:p>
            <a:pPr>
              <a:lnSpc>
                <a:spcPct val="150000"/>
              </a:lnSpc>
            </a:pP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         改革开放时期是我国民族音乐创作发展中的一个活跃期、激发期和繁荣期。它走出了历史的泥泞，经历了“复苏”“变革”“创新”等一个又一个热点的转换。可以说，这是继 </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20 </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世纪 </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50 </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年代之后音乐创作发展的又一个高峰期。改革开放时期音乐创作的主流方向是 </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20 </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世纪 </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50 </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年代抒情歌曲方向的回归，但这种抒情风格与 </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20 </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世纪 </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50 </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年代相比，无论在内容的深度与广度，还是歌曲表现形式方面，都呈现出极大的不同，带有这一时期鲜明的时代烙印。这一时期的主流创作，以中年一代词曲家施光南、王酩、王立平、谷建芬、张丕基等人为代表，主要作品有</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祝酒歌</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妹妹找哥泪花流</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太阳岛上</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年轻的朋友来相会</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火把节的火把</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父老乡亲</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我爱你，塞北的雪</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我们是黄河泰山</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等。作曲家们借助人们熟悉的原生态民歌素材，运用现代的思维方式和作曲技法，创作出具有鲜明的民族风格和地域特色、能够反映时代精神的新的音乐语言和形象。新时期的重要歌曲之一</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在希望的田野上</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歌词风格新颖，语调别致，富有清新的乡土气息。曲作者巧妙地将南北民歌的风格特色糅合在一起，创造出了一个极为生动而朴实的音乐主题，全曲充满了浓郁的民族风格和鲜明的时代气息。另外，这一时期的歌剧</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党的女儿</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及清唱剧</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遮不住的青山</a:t>
            </a:r>
            <a:r>
              <a:rPr lang="en-US" altLang="zh-CN" sz="17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等作品也都广为流传。</a:t>
            </a:r>
            <a:endParaRPr lang="en-US" sz="17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582717" y="1851401"/>
            <a:ext cx="11023129"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41010"/>
            <a:ext cx="2283146" cy="442081"/>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（二）现代时期的音乐</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en-US" altLang="zh-CN" sz="2135" b="1" dirty="0">
                <a:solidFill>
                  <a:srgbClr val="3F2511"/>
                </a:solidFill>
                <a:latin typeface="微软雅黑" panose="020B0503020204020204" pitchFamily="34" charset="-122"/>
                <a:ea typeface="微软雅黑" panose="020B0503020204020204" pitchFamily="34" charset="-122"/>
                <a:cs typeface="+mn-ea"/>
                <a:sym typeface="+mn-lt"/>
              </a:rPr>
              <a:t>3. 20 </a:t>
            </a:r>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世纪 </a:t>
            </a:r>
            <a:r>
              <a:rPr lang="en-US" altLang="zh-CN" sz="2135" b="1" dirty="0">
                <a:solidFill>
                  <a:srgbClr val="3F2511"/>
                </a:solidFill>
                <a:latin typeface="微软雅黑" panose="020B0503020204020204" pitchFamily="34" charset="-122"/>
                <a:ea typeface="微软雅黑" panose="020B0503020204020204" pitchFamily="34" charset="-122"/>
                <a:cs typeface="+mn-ea"/>
                <a:sym typeface="+mn-lt"/>
              </a:rPr>
              <a:t>90 </a:t>
            </a:r>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年代至今</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942731" y="1613143"/>
            <a:ext cx="10428654" cy="4814138"/>
          </a:xfrm>
          <a:prstGeom prst="rect">
            <a:avLst/>
          </a:prstGeom>
          <a:noFill/>
          <a:ln>
            <a:noFill/>
          </a:ln>
        </p:spPr>
        <p:txBody>
          <a:bodyPr wrap="square" rtlCol="0">
            <a:spAutoFit/>
          </a:bodyPr>
          <a:lstStyle/>
          <a:p>
            <a:pPr>
              <a:lnSpc>
                <a:spcPct val="150000"/>
              </a:lnSpc>
            </a:pP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        20 </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世纪 </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90 </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年代至今比较重要的作曲家有施光南、王酩、郑秋枫、谷建芬、王立平、铁源、赵季平、徐沛东等。</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1990 </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年，中国音乐界配合亚运会开展了一次亚运歌曲创作活动，其中</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亚洲雄风</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（徐沛东曲、张藜词）、</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黑头发飘起来</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（孟庆云曲、剑兵词）反响强烈。自 </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1990 </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年全国“民族之声”歌曲创作比赛以来，各种歌曲创作比赛不断，出现了许多优秀的作品，如</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同一首歌</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（孟卫东曲、陈哲词），</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长城长</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（孟庆云曲、阎肃词），</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爱我中华</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（徐沛东曲、乔羽词），</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春天的故事</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（王佑贵曲，蒋开儒、叶旭全词），</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青藏高原</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（张千一词曲），</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走进新时代</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（印青曲、蒋开儒词），</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你是这样的人</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（三宝曲、宋小明词）等。</a:t>
            </a:r>
            <a:endParaRPr lang="en-US" sz="23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582717" y="1613143"/>
            <a:ext cx="11026565" cy="4767694"/>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41795"/>
            <a:ext cx="2495020" cy="420564"/>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（二）现代时期的音乐</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5601617"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7990" y="1375620"/>
              <a:ext cx="2323588" cy="1237030"/>
            </a:xfrm>
            <a:prstGeom prst="rect">
              <a:avLst/>
            </a:prstGeom>
            <a:noFill/>
            <a:ln>
              <a:noFill/>
            </a:ln>
          </p:spPr>
          <p:txBody>
            <a:bodyPr wrap="square" rtlCol="0">
              <a:spAutoFit/>
            </a:bodyPr>
            <a:lstStyle/>
            <a:p>
              <a:pPr>
                <a:lnSpc>
                  <a:spcPct val="150000"/>
                </a:lnSpc>
              </a:pP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         据先秦</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列子</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所记载“伯牙善鼓琴，钟子期善听”的故事，战国时已有</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高山流水</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曲。现存琴谱最早的见于明代</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神奇秘谱</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，而目前演奏用的多为清代</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天闻阁琴谱</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所载清代川派琴家张孔山改编的</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流水</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又称“七十二滚拂流水”。张孔山的弟子欧阳书唐对其做的描述有：起首二、三段叠弹，俨然潺湲滴沥，响彻空山。四、五段，幽泉出山，风发水涌，时闻波涛，已有蛟龙怒吼之象。息以静听，宛如坐危舟，过巫峡，目眩神移，惊心动魄，几疑此身在群山奔赴、万壑争流之际矣。七、八段，轻舟已过，势就淌洋，时而余波激石，时而旋浮微沤，洋洋乎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诚古调之希声者乎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endParaRPr lang="en-US" altLang="zh-CN" sz="16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全曲为九段一尾声，按起承转合结构原则组成。</a:t>
              </a:r>
              <a:endParaRPr lang="zh-CN" altLang="en-US" sz="16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琴曲</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流水</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曲谱节选（起部）。</a:t>
              </a:r>
              <a:endParaRPr lang="zh-CN" altLang="en-US" sz="166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88634" cy="408257"/>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7097395" y="1311431"/>
            <a:ext cx="4145036" cy="51096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7990" y="1375620"/>
              <a:ext cx="2323588" cy="1238538"/>
            </a:xfrm>
            <a:prstGeom prst="rect">
              <a:avLst/>
            </a:prstGeom>
            <a:noFill/>
            <a:ln>
              <a:noFill/>
            </a:ln>
          </p:spPr>
          <p:txBody>
            <a:bodyPr wrap="square" rtlCol="0">
              <a:spAutoFit/>
            </a:bodyPr>
            <a:lstStyle/>
            <a:p>
              <a:pPr>
                <a:lnSpc>
                  <a:spcPct val="150000"/>
                </a:lnSpc>
              </a:pP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广陵散</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又名</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广陵止息</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，是我国东汉末年一首著名的大型琴曲。该曲由吴楚交界一带的民歌改编而成，后来演变为用笛、笙演奏的民间器乐曲，而后又发展成为大型的七弦琴曲，一直流传到汉代，并进入汉乐府。至于今天的古琴曲</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广陵散</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，乃是历经了此后的各个朝代流传下来的。</a:t>
              </a:r>
              <a:endParaRPr lang="en-US" altLang="zh-CN" sz="16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广陵散</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全曲长达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45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段，演奏需要半个小时。乐曲分为开指、小序、大序、正声、乱声、后序等六个部分。以从容、自由的节拍开始的开指，是全曲的引子。小序分三段，音乐在稳健的气氛中进行，但有悲剧性的情绪。大序分五段，有对聂政壮举的歌颂，也有对他人牺牲所表示的悲伤和哀痛。正声分十八段，是全曲的主体，音乐起伏非常大，感情跌宕。乱声分十段，形成了全曲的高潮。后序分八段，是全曲的尾声。</a:t>
              </a:r>
              <a:endParaRPr lang="zh-CN" altLang="en-US" sz="166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17657"/>
            <a:ext cx="1899424" cy="363652"/>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7047647" y="1882641"/>
            <a:ext cx="4534753" cy="388511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5806" y="1428115"/>
              <a:ext cx="2323588" cy="1144269"/>
            </a:xfrm>
            <a:prstGeom prst="rect">
              <a:avLst/>
            </a:prstGeom>
            <a:noFill/>
            <a:ln>
              <a:noFill/>
            </a:ln>
          </p:spPr>
          <p:txBody>
            <a:bodyPr wrap="square" rtlCol="0">
              <a:spAutoFit/>
            </a:bodyPr>
            <a:lstStyle/>
            <a:p>
              <a:pPr>
                <a:lnSpc>
                  <a:spcPct val="150000"/>
                </a:lnSpc>
              </a:pP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义勇军进行曲</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是影片</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风云儿女</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中的主题歌，由田汉作词。歌词是典型的散文式自由诗体，采用参差不齐的句法、简练的语言、鲜明的节奏，展现了觉醒奋起的中国人民全新的精神面貌。聂耳得到歌词后，立即以最大的热情为之谱曲。他根据歌词的内容需要，采用西方进行曲的体裁，努力解决进行曲作品的民族风格问题。军号式的旋律音调，以大调主三和弦音为骨干的旋律进行。三连音、附点音符等富于动力性的节奏，使音乐具有明朗、刚毅的性质。但是它的旋律音调从头至尾是五声性的，只在第一句出现了全曲唯一的偏音（</a:t>
              </a:r>
              <a:r>
                <a:rPr lang="en-US" altLang="zh-CN" sz="1665" dirty="0" err="1">
                  <a:solidFill>
                    <a:srgbClr val="7D4922"/>
                  </a:solidFill>
                  <a:latin typeface="微软雅黑" panose="020B0503020204020204" pitchFamily="34" charset="-122"/>
                  <a:ea typeface="微软雅黑" panose="020B0503020204020204" pitchFamily="34" charset="-122"/>
                  <a:cs typeface="+mn-ea"/>
                  <a:sym typeface="+mn-lt"/>
                </a:rPr>
                <a:t>si</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），其余都是由 </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do</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re</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mi</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sol</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a:t>
              </a:r>
              <a:r>
                <a:rPr lang="en-US" altLang="zh-CN" sz="1665" dirty="0">
                  <a:solidFill>
                    <a:srgbClr val="7D4922"/>
                  </a:solidFill>
                  <a:latin typeface="微软雅黑" panose="020B0503020204020204" pitchFamily="34" charset="-122"/>
                  <a:ea typeface="微软雅黑" panose="020B0503020204020204" pitchFamily="34" charset="-122"/>
                  <a:cs typeface="+mn-ea"/>
                  <a:sym typeface="+mn-lt"/>
                </a:rPr>
                <a:t>la </a:t>
              </a:r>
              <a:r>
                <a:rPr lang="zh-CN" altLang="en-US" sz="1665" dirty="0">
                  <a:solidFill>
                    <a:srgbClr val="7D4922"/>
                  </a:solidFill>
                  <a:latin typeface="微软雅黑" panose="020B0503020204020204" pitchFamily="34" charset="-122"/>
                  <a:ea typeface="微软雅黑" panose="020B0503020204020204" pitchFamily="34" charset="-122"/>
                  <a:cs typeface="+mn-ea"/>
                  <a:sym typeface="+mn-lt"/>
                </a:rPr>
                <a:t>之间构成的以大二度、小三度为基础的各种连接，全曲成为饱含时代精神的民族进行曲。</a:t>
              </a:r>
              <a:endParaRPr lang="zh-CN" altLang="en-US" sz="166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32878" cy="43055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6999228" y="1807722"/>
            <a:ext cx="4441037" cy="414760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9600" y="1"/>
            <a:ext cx="10819131" cy="6696076"/>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548389" y="61167"/>
                <a:ext cx="2227902" cy="712745"/>
              </a:xfrm>
              <a:prstGeom prst="rect">
                <a:avLst/>
              </a:prstGeom>
              <a:noFill/>
            </p:spPr>
            <p:txBody>
              <a:bodyPr wrap="square" rtlCol="0">
                <a:spAutoFit/>
              </a:bodyPr>
              <a:lstStyle/>
              <a:p>
                <a:pPr algn="ctr">
                  <a:lnSpc>
                    <a:spcPct val="150000"/>
                  </a:lnSpc>
                </a:pPr>
                <a:r>
                  <a:rPr lang="zh-CN" altLang="en-US" sz="3200" b="1" dirty="0">
                    <a:solidFill>
                      <a:srgbClr val="7D4922"/>
                    </a:solidFill>
                    <a:latin typeface="微软雅黑" panose="020B0503020204020204" pitchFamily="34" charset="-122"/>
                    <a:ea typeface="微软雅黑" panose="020B0503020204020204" pitchFamily="34" charset="-122"/>
                  </a:rPr>
                  <a:t>◇单选题</a:t>
                </a:r>
                <a:endParaRPr lang="zh-CN" altLang="en-US" sz="32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835" y="2710"/>
              <a:ext cx="12298" cy="1466"/>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曾令孔子陶醉的“三月不知肉味”的是（　　）乐舞作品。</a:t>
              </a:r>
              <a:endPar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咸池</a:t>
              </a: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B. 《</a:t>
              </a:r>
              <a:r>
                <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葛天氏之乐</a:t>
              </a: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C. 《</a:t>
              </a:r>
              <a:r>
                <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刑天氏之乐</a:t>
              </a: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D. 《</a:t>
              </a:r>
              <a:r>
                <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韶</a:t>
              </a: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835" y="4465"/>
              <a:ext cx="13055" cy="1466"/>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我国历史上著名的音乐机构乐府最早创建于（　　）。</a:t>
              </a:r>
              <a:endPar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周朝 </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秦朝 </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西汉 </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东汉</a:t>
              </a:r>
              <a:endPar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3"/>
              </p:custDataLst>
            </p:nvPr>
          </p:nvSpPr>
          <p:spPr>
            <a:xfrm>
              <a:off x="1835" y="6410"/>
              <a:ext cx="13904" cy="1547"/>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唐代大曲中最具代表性的作品是（　　）。</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兰陵王</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B.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秦王破阵乐</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C.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霓裳羽衣舞</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D.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太平乐</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2" name="矩形: 圆角 15"/>
          <p:cNvSpPr/>
          <p:nvPr>
            <p:custDataLst>
              <p:tags r:id="rId4"/>
            </p:custDataLst>
          </p:nvPr>
        </p:nvSpPr>
        <p:spPr>
          <a:xfrm>
            <a:off x="1088390" y="5608346"/>
            <a:ext cx="9603056" cy="964110"/>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4.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杂剧</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西厢记</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的作者是（　　）。</a:t>
            </a:r>
            <a:endPar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王实甫 </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关汉卿 </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马致远 </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白朴</a:t>
            </a:r>
            <a:endPar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9600" y="1"/>
            <a:ext cx="10819131" cy="6696076"/>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548389" y="61167"/>
                <a:ext cx="2227902" cy="712745"/>
              </a:xfrm>
              <a:prstGeom prst="rect">
                <a:avLst/>
              </a:prstGeom>
              <a:noFill/>
            </p:spPr>
            <p:txBody>
              <a:bodyPr wrap="square" rtlCol="0">
                <a:spAutoFit/>
              </a:bodyPr>
              <a:lstStyle/>
              <a:p>
                <a:pPr algn="ctr">
                  <a:lnSpc>
                    <a:spcPct val="150000"/>
                  </a:lnSpc>
                </a:pPr>
                <a:r>
                  <a:rPr lang="zh-CN" altLang="en-US" sz="3200" b="1" dirty="0">
                    <a:solidFill>
                      <a:srgbClr val="7D4922"/>
                    </a:solidFill>
                    <a:latin typeface="微软雅黑" panose="020B0503020204020204" pitchFamily="34" charset="-122"/>
                    <a:ea typeface="微软雅黑" panose="020B0503020204020204" pitchFamily="34" charset="-122"/>
                  </a:rPr>
                  <a:t>◇多选题</a:t>
                </a:r>
                <a:endParaRPr lang="zh-CN" altLang="en-US" sz="32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609" y="2934"/>
              <a:ext cx="14125" cy="2947"/>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下列作品属于冼星海创作的有（　　）。</a:t>
              </a:r>
              <a:endPar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青年进行曲</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B.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在太行山上</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黄河大合唱</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D.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毕业歌</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609" y="6631"/>
              <a:ext cx="15205" cy="2947"/>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改革开放时期，涌现出一批优秀的歌剧，包括（　　）。</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党的儿女</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B.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白毛女</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原野</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D.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伤逝</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（一）同自然做斗争的需要</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1016000" y="1989119"/>
            <a:ext cx="10156092" cy="3925626"/>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由于原始人类认识水平低下，无法战胜自然界中出现的各种恶劣气候，常常将自然界神秘化。于是，当时音乐的产生往往被赋予一种超自然力量，从而帮助原始人类战胜自然灾害。</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吕氏春秋</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仲夏纪</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古乐</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记载：“昔古朱襄氏之治天下也，多风而阳气畜积，万物散解，果实不成，故士达作为五弦瑟，以来阴气，以定群生。”史称</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朱襄氏之乐</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。这段话的意思是：远古代朱襄氏治理天下的时候，经常刮大风，因而阳气过分旺盛，各种东西均涣散解体了，草木果实也结不成，所以士达创造了五弦的瑟，用以引来阴气，安定人们的生活。</a:t>
            </a:r>
            <a:endParaRPr lang="en-US" altLang="zh-CN"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以上传说，表现出原始人类在与旱灾、水灾做斗争的过程中创造了乐器瑟及舞蹈。他们幻想以音乐的形式来驱除影响作物生长的恶劣天气，并达到强身健体的目的。传说中音乐的产生大多具有此种神秘性特点。</a:t>
            </a:r>
            <a:endParaRPr 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812799" y="1845963"/>
            <a:ext cx="10499969"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8" y="512239"/>
            <a:ext cx="2829556" cy="535976"/>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一、中国音乐的产生与发展</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9600" y="1"/>
            <a:ext cx="10819131" cy="6696076"/>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548389" y="61167"/>
                <a:ext cx="2227902" cy="712745"/>
              </a:xfrm>
              <a:prstGeom prst="rect">
                <a:avLst/>
              </a:prstGeom>
              <a:noFill/>
            </p:spPr>
            <p:txBody>
              <a:bodyPr wrap="square" rtlCol="0">
                <a:spAutoFit/>
              </a:bodyPr>
              <a:lstStyle/>
              <a:p>
                <a:pPr algn="ctr">
                  <a:lnSpc>
                    <a:spcPct val="150000"/>
                  </a:lnSpc>
                </a:pPr>
                <a:r>
                  <a:rPr lang="zh-CN" altLang="en-US" sz="3200" b="1" dirty="0">
                    <a:solidFill>
                      <a:srgbClr val="7D4922"/>
                    </a:solidFill>
                    <a:latin typeface="微软雅黑" panose="020B0503020204020204" pitchFamily="34" charset="-122"/>
                    <a:ea typeface="微软雅黑" panose="020B0503020204020204" pitchFamily="34" charset="-122"/>
                  </a:rPr>
                  <a:t>◇判断题</a:t>
                </a:r>
                <a:endParaRPr lang="zh-CN" altLang="en-US" sz="32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658" y="2758"/>
              <a:ext cx="16126" cy="1285"/>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瓦肆”“勾栏”是宋时期民间音乐艺术的演出场所。（　　）</a:t>
              </a:r>
              <a:endPar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658" y="4733"/>
              <a:ext cx="16126" cy="1285"/>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a:t>
              </a:r>
              <a:r>
                <a:rPr lang="zh-CN" altLang="en-US" sz="2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元代散曲的体裁主要包括小令和套数两种形式。（　　）</a:t>
              </a:r>
              <a:endParaRPr lang="zh-CN" altLang="en-US" sz="2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2" name="矩形: 圆角 1"/>
          <p:cNvSpPr/>
          <p:nvPr>
            <p:custDataLst>
              <p:tags r:id="rId3"/>
            </p:custDataLst>
          </p:nvPr>
        </p:nvSpPr>
        <p:spPr>
          <a:xfrm>
            <a:off x="975994" y="5539661"/>
            <a:ext cx="10240011" cy="851758"/>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4. “</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唱赚”是宋代创作的艺术歌曲的最高形式，演唱难度较大。（　　）</a:t>
            </a:r>
            <a:endPar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4"/>
          <p:cNvSpPr/>
          <p:nvPr>
            <p:custDataLst>
              <p:tags r:id="rId4"/>
            </p:custDataLst>
          </p:nvPr>
        </p:nvSpPr>
        <p:spPr>
          <a:xfrm>
            <a:off x="975995" y="4346743"/>
            <a:ext cx="10240011" cy="851758"/>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艺术歌曲</a:t>
            </a: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教我如何不想他</a:t>
            </a: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是作曲家黎锦晖创作的。（　　）</a:t>
            </a:r>
            <a:endPar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508000" y="1295400"/>
            <a:ext cx="11277600" cy="502766"/>
          </a:xfrm>
          <a:prstGeom prst="rect">
            <a:avLst/>
          </a:prstGeom>
          <a:noFill/>
        </p:spPr>
        <p:txBody>
          <a:bodyPr wrap="square" rtlCol="0">
            <a:spAutoFit/>
          </a:bodyPr>
          <a:lstStyle/>
          <a:p>
            <a:r>
              <a:rPr lang="en-US" altLang="zh-CN" sz="2665" b="1" dirty="0">
                <a:solidFill>
                  <a:srgbClr val="7D4922"/>
                </a:solidFill>
                <a:latin typeface="微软雅黑" panose="020B0503020204020204" pitchFamily="34" charset="-122"/>
                <a:ea typeface="微软雅黑" panose="020B0503020204020204" pitchFamily="34" charset="-122"/>
                <a:cs typeface="+mn-ea"/>
                <a:sym typeface="+mn-lt"/>
              </a:rPr>
              <a:t>1. </a:t>
            </a:r>
            <a:r>
              <a:rPr lang="zh-CN" altLang="en-US" sz="2665" b="1" dirty="0">
                <a:solidFill>
                  <a:srgbClr val="7D4922"/>
                </a:solidFill>
                <a:latin typeface="微软雅黑" panose="020B0503020204020204" pitchFamily="34" charset="-122"/>
                <a:ea typeface="微软雅黑" panose="020B0503020204020204" pitchFamily="34" charset="-122"/>
                <a:cs typeface="+mn-ea"/>
                <a:sym typeface="+mn-lt"/>
              </a:rPr>
              <a:t>列举你所知道的以“歌颂祖国”“歌颂党”为主题的歌曲，填写在表里。</a:t>
            </a:r>
            <a:endParaRPr lang="en-US" sz="2665" b="1"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9601" y="584201"/>
            <a:ext cx="1910576" cy="397106"/>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拓展与实践</a:t>
            </a:r>
            <a:endParaRPr lang="zh-CN" altLang="en-US" sz="1600" b="1" dirty="0">
              <a:latin typeface="楷体" panose="02010609060101010101" pitchFamily="49" charset="-122"/>
              <a:ea typeface="楷体" panose="02010609060101010101" pitchFamily="49" charset="-122"/>
            </a:endParaRPr>
          </a:p>
        </p:txBody>
      </p:sp>
      <p:graphicFrame>
        <p:nvGraphicFramePr>
          <p:cNvPr id="3" name="表格 2"/>
          <p:cNvGraphicFramePr>
            <a:graphicFrameLocks noGrp="1"/>
          </p:cNvGraphicFramePr>
          <p:nvPr/>
        </p:nvGraphicFramePr>
        <p:xfrm>
          <a:off x="1055077" y="2262554"/>
          <a:ext cx="10081845" cy="4102405"/>
        </p:xfrm>
        <a:graphic>
          <a:graphicData uri="http://schemas.openxmlformats.org/drawingml/2006/table">
            <a:tbl>
              <a:tblPr firstRow="1" bandRow="1">
                <a:tableStyleId>{21E4AEA4-8DFA-4A89-87EB-49C32662AFE0}</a:tableStyleId>
              </a:tblPr>
              <a:tblGrid>
                <a:gridCol w="3360615"/>
                <a:gridCol w="3360615"/>
                <a:gridCol w="3360615"/>
              </a:tblGrid>
              <a:tr h="448825">
                <a:tc>
                  <a:txBody>
                    <a:bodyPr/>
                    <a:lstStyle/>
                    <a:p>
                      <a:pPr algn="ctr"/>
                      <a:r>
                        <a:rPr lang="zh-CN" altLang="en-US" sz="2000" dirty="0">
                          <a:solidFill>
                            <a:schemeClr val="bg1">
                              <a:lumMod val="95000"/>
                            </a:schemeClr>
                          </a:solidFill>
                          <a:latin typeface="微软雅黑" panose="020B0503020204020204" pitchFamily="34" charset="-122"/>
                          <a:ea typeface="微软雅黑" panose="020B0503020204020204" pitchFamily="34" charset="-122"/>
                        </a:rPr>
                        <a:t>歌曲名称</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2000" dirty="0">
                          <a:solidFill>
                            <a:schemeClr val="bg1">
                              <a:lumMod val="95000"/>
                            </a:schemeClr>
                          </a:solidFill>
                          <a:latin typeface="微软雅黑" panose="020B0503020204020204" pitchFamily="34" charset="-122"/>
                          <a:ea typeface="微软雅黑" panose="020B0503020204020204" pitchFamily="34" charset="-122"/>
                        </a:rPr>
                        <a:t>歌曲作者 </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a:txBody>
                  <a:tcPr/>
                </a:tc>
                <a:tc>
                  <a:txBody>
                    <a:bodyPr/>
                    <a:lstStyle/>
                    <a:p>
                      <a:pPr algn="ctr"/>
                      <a:r>
                        <a:rPr lang="zh-CN" altLang="en-US" sz="2000" dirty="0">
                          <a:solidFill>
                            <a:schemeClr val="bg1">
                              <a:lumMod val="95000"/>
                            </a:schemeClr>
                          </a:solidFill>
                          <a:latin typeface="微软雅黑" panose="020B0503020204020204" pitchFamily="34" charset="-122"/>
                          <a:ea typeface="微软雅黑" panose="020B0503020204020204" pitchFamily="34" charset="-122"/>
                        </a:rPr>
                        <a:t>演唱形式</a:t>
                      </a:r>
                      <a:endParaRPr lang="zh-CN" altLang="en-US" sz="2000" dirty="0">
                        <a:solidFill>
                          <a:schemeClr val="bg1">
                            <a:lumMod val="95000"/>
                          </a:schemeClr>
                        </a:solidFill>
                        <a:latin typeface="微软雅黑" panose="020B0503020204020204" pitchFamily="34" charset="-122"/>
                        <a:ea typeface="微软雅黑" panose="020B0503020204020204" pitchFamily="34" charset="-122"/>
                      </a:endParaRPr>
                    </a:p>
                  </a:txBody>
                  <a:tcPr/>
                </a:tc>
              </a:tr>
              <a:tr h="608930">
                <a:tc>
                  <a:txBody>
                    <a:bodyPr/>
                    <a:lstStyle/>
                    <a:p>
                      <a:endParaRPr lang="zh-CN" altLang="en-US"/>
                    </a:p>
                  </a:txBody>
                  <a:tcPr/>
                </a:tc>
                <a:tc>
                  <a:txBody>
                    <a:bodyPr/>
                    <a:lstStyle/>
                    <a:p>
                      <a:endParaRPr lang="zh-CN" altLang="en-US"/>
                    </a:p>
                  </a:txBody>
                  <a:tcPr/>
                </a:tc>
                <a:tc>
                  <a:txBody>
                    <a:bodyPr/>
                    <a:lstStyle/>
                    <a:p>
                      <a:endParaRPr lang="zh-CN" altLang="en-US"/>
                    </a:p>
                  </a:txBody>
                  <a:tcPr/>
                </a:tc>
              </a:tr>
              <a:tr h="608930">
                <a:tc>
                  <a:txBody>
                    <a:bodyPr/>
                    <a:lstStyle/>
                    <a:p>
                      <a:endParaRPr lang="zh-CN" altLang="en-US"/>
                    </a:p>
                  </a:txBody>
                  <a:tcPr/>
                </a:tc>
                <a:tc>
                  <a:txBody>
                    <a:bodyPr/>
                    <a:lstStyle/>
                    <a:p>
                      <a:endParaRPr lang="zh-CN" altLang="en-US"/>
                    </a:p>
                  </a:txBody>
                  <a:tcPr/>
                </a:tc>
                <a:tc>
                  <a:txBody>
                    <a:bodyPr/>
                    <a:lstStyle/>
                    <a:p>
                      <a:endParaRPr lang="zh-CN" altLang="en-US"/>
                    </a:p>
                  </a:txBody>
                  <a:tcPr/>
                </a:tc>
              </a:tr>
              <a:tr h="608930">
                <a:tc>
                  <a:txBody>
                    <a:bodyPr/>
                    <a:lstStyle/>
                    <a:p>
                      <a:endParaRPr lang="zh-CN" altLang="en-US"/>
                    </a:p>
                  </a:txBody>
                  <a:tcPr/>
                </a:tc>
                <a:tc>
                  <a:txBody>
                    <a:bodyPr/>
                    <a:lstStyle/>
                    <a:p>
                      <a:endParaRPr lang="zh-CN" altLang="en-US"/>
                    </a:p>
                  </a:txBody>
                  <a:tcPr/>
                </a:tc>
                <a:tc>
                  <a:txBody>
                    <a:bodyPr/>
                    <a:lstStyle/>
                    <a:p>
                      <a:endParaRPr lang="zh-CN" altLang="en-US"/>
                    </a:p>
                  </a:txBody>
                  <a:tcPr/>
                </a:tc>
              </a:tr>
              <a:tr h="608930">
                <a:tc>
                  <a:txBody>
                    <a:bodyPr/>
                    <a:lstStyle/>
                    <a:p>
                      <a:endParaRPr lang="zh-CN" altLang="en-US"/>
                    </a:p>
                  </a:txBody>
                  <a:tcPr/>
                </a:tc>
                <a:tc>
                  <a:txBody>
                    <a:bodyPr/>
                    <a:lstStyle/>
                    <a:p>
                      <a:endParaRPr lang="zh-CN" altLang="en-US"/>
                    </a:p>
                  </a:txBody>
                  <a:tcPr/>
                </a:tc>
                <a:tc>
                  <a:txBody>
                    <a:bodyPr/>
                    <a:lstStyle/>
                    <a:p>
                      <a:endParaRPr lang="zh-CN" altLang="en-US"/>
                    </a:p>
                  </a:txBody>
                  <a:tcPr/>
                </a:tc>
              </a:tr>
              <a:tr h="608930">
                <a:tc>
                  <a:txBody>
                    <a:bodyPr/>
                    <a:lstStyle/>
                    <a:p>
                      <a:endParaRPr lang="zh-CN" altLang="en-US"/>
                    </a:p>
                  </a:txBody>
                  <a:tcPr/>
                </a:tc>
                <a:tc>
                  <a:txBody>
                    <a:bodyPr/>
                    <a:lstStyle/>
                    <a:p>
                      <a:endParaRPr lang="zh-CN" altLang="en-US"/>
                    </a:p>
                  </a:txBody>
                  <a:tcPr/>
                </a:tc>
                <a:tc>
                  <a:txBody>
                    <a:bodyPr/>
                    <a:lstStyle/>
                    <a:p>
                      <a:endParaRPr lang="zh-CN" altLang="en-US"/>
                    </a:p>
                  </a:txBody>
                  <a:tcPr/>
                </a:tc>
              </a:tr>
              <a:tr h="608930">
                <a:tc>
                  <a:txBody>
                    <a:bodyPr/>
                    <a:lstStyle/>
                    <a:p>
                      <a:endParaRPr lang="zh-CN" altLang="en-US"/>
                    </a:p>
                  </a:txBody>
                  <a:tcPr/>
                </a:tc>
                <a:tc>
                  <a:txBody>
                    <a:bodyPr/>
                    <a:lstStyle/>
                    <a:p>
                      <a:endParaRPr lang="zh-CN" altLang="en-US"/>
                    </a:p>
                  </a:txBody>
                  <a:tcPr/>
                </a:tc>
                <a:tc>
                  <a:txBody>
                    <a:bodyPr/>
                    <a:lstStyle/>
                    <a:p>
                      <a:endParaRPr lang="zh-CN" altLang="en-US" dirty="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609600" y="1755289"/>
            <a:ext cx="5181600" cy="3970318"/>
          </a:xfrm>
          <a:prstGeom prst="rect">
            <a:avLst/>
          </a:prstGeom>
          <a:noFill/>
        </p:spPr>
        <p:txBody>
          <a:bodyPr wrap="square" rtlCol="0">
            <a:spAutoFit/>
          </a:bodyPr>
          <a:lstStyle/>
          <a:p>
            <a:r>
              <a:rPr lang="en-US" altLang="zh-CN" sz="2800" b="1" dirty="0">
                <a:solidFill>
                  <a:srgbClr val="7D4922"/>
                </a:solidFill>
                <a:latin typeface="微软雅黑" panose="020B0503020204020204" pitchFamily="34" charset="-122"/>
                <a:ea typeface="微软雅黑" panose="020B0503020204020204" pitchFamily="34" charset="-122"/>
                <a:cs typeface="+mn-ea"/>
                <a:sym typeface="+mn-lt"/>
              </a:rPr>
              <a:t>2. </a:t>
            </a:r>
            <a:r>
              <a:rPr lang="zh-CN" altLang="en-US" sz="2800" b="1" dirty="0">
                <a:solidFill>
                  <a:srgbClr val="7D4922"/>
                </a:solidFill>
                <a:latin typeface="微软雅黑" panose="020B0503020204020204" pitchFamily="34" charset="-122"/>
                <a:ea typeface="微软雅黑" panose="020B0503020204020204" pitchFamily="34" charset="-122"/>
                <a:cs typeface="+mn-ea"/>
                <a:sym typeface="+mn-lt"/>
              </a:rPr>
              <a:t>学堂乐歌经典之作</a:t>
            </a:r>
            <a:r>
              <a:rPr lang="en-US" altLang="zh-CN" sz="2800"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800" b="1" dirty="0">
                <a:solidFill>
                  <a:srgbClr val="7D4922"/>
                </a:solidFill>
                <a:latin typeface="微软雅黑" panose="020B0503020204020204" pitchFamily="34" charset="-122"/>
                <a:ea typeface="微软雅黑" panose="020B0503020204020204" pitchFamily="34" charset="-122"/>
                <a:cs typeface="+mn-ea"/>
                <a:sym typeface="+mn-lt"/>
              </a:rPr>
              <a:t>送别</a:t>
            </a:r>
            <a:r>
              <a:rPr lang="en-US" altLang="zh-CN" sz="2800"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800" b="1" dirty="0">
                <a:solidFill>
                  <a:srgbClr val="7D4922"/>
                </a:solidFill>
                <a:latin typeface="微软雅黑" panose="020B0503020204020204" pitchFamily="34" charset="-122"/>
                <a:ea typeface="微软雅黑" panose="020B0503020204020204" pitchFamily="34" charset="-122"/>
                <a:cs typeface="+mn-ea"/>
                <a:sym typeface="+mn-lt"/>
              </a:rPr>
              <a:t>是由李叔同于 </a:t>
            </a:r>
            <a:r>
              <a:rPr lang="en-US" altLang="zh-CN" sz="2800" b="1" dirty="0">
                <a:solidFill>
                  <a:srgbClr val="7D4922"/>
                </a:solidFill>
                <a:latin typeface="微软雅黑" panose="020B0503020204020204" pitchFamily="34" charset="-122"/>
                <a:ea typeface="微软雅黑" panose="020B0503020204020204" pitchFamily="34" charset="-122"/>
                <a:cs typeface="+mn-ea"/>
                <a:sym typeface="+mn-lt"/>
              </a:rPr>
              <a:t>1915 </a:t>
            </a:r>
            <a:r>
              <a:rPr lang="zh-CN" altLang="en-US" sz="2800" b="1" dirty="0">
                <a:solidFill>
                  <a:srgbClr val="7D4922"/>
                </a:solidFill>
                <a:latin typeface="微软雅黑" panose="020B0503020204020204" pitchFamily="34" charset="-122"/>
                <a:ea typeface="微软雅黑" panose="020B0503020204020204" pitchFamily="34" charset="-122"/>
                <a:cs typeface="+mn-ea"/>
                <a:sym typeface="+mn-lt"/>
              </a:rPr>
              <a:t>年填词的歌曲，曲调取自约翰</a:t>
            </a:r>
            <a:r>
              <a:rPr lang="en-US" altLang="zh-CN" sz="2800"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800" b="1" dirty="0">
                <a:solidFill>
                  <a:srgbClr val="7D4922"/>
                </a:solidFill>
                <a:latin typeface="微软雅黑" panose="020B0503020204020204" pitchFamily="34" charset="-122"/>
                <a:ea typeface="微软雅黑" panose="020B0503020204020204" pitchFamily="34" charset="-122"/>
                <a:cs typeface="+mn-ea"/>
                <a:sym typeface="+mn-lt"/>
              </a:rPr>
              <a:t>庞德</a:t>
            </a:r>
            <a:r>
              <a:rPr lang="en-US" altLang="zh-CN" sz="2800"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800" b="1" dirty="0">
                <a:solidFill>
                  <a:srgbClr val="7D4922"/>
                </a:solidFill>
                <a:latin typeface="微软雅黑" panose="020B0503020204020204" pitchFamily="34" charset="-122"/>
                <a:ea typeface="微软雅黑" panose="020B0503020204020204" pitchFamily="34" charset="-122"/>
                <a:cs typeface="+mn-ea"/>
                <a:sym typeface="+mn-lt"/>
              </a:rPr>
              <a:t>奥特威作曲的美国歌曲</a:t>
            </a:r>
            <a:r>
              <a:rPr lang="en-US" altLang="zh-CN" sz="2800"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800" b="1" dirty="0">
                <a:solidFill>
                  <a:srgbClr val="7D4922"/>
                </a:solidFill>
                <a:latin typeface="微软雅黑" panose="020B0503020204020204" pitchFamily="34" charset="-122"/>
                <a:ea typeface="微软雅黑" panose="020B0503020204020204" pitchFamily="34" charset="-122"/>
                <a:cs typeface="+mn-ea"/>
                <a:sym typeface="+mn-lt"/>
              </a:rPr>
              <a:t>梦见家和母亲</a:t>
            </a:r>
            <a:r>
              <a:rPr lang="en-US" altLang="zh-CN" sz="2800"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800" b="1" dirty="0">
                <a:solidFill>
                  <a:srgbClr val="7D4922"/>
                </a:solidFill>
                <a:latin typeface="微软雅黑" panose="020B0503020204020204" pitchFamily="34" charset="-122"/>
                <a:ea typeface="微软雅黑" panose="020B0503020204020204" pitchFamily="34" charset="-122"/>
                <a:cs typeface="+mn-ea"/>
                <a:sym typeface="+mn-lt"/>
              </a:rPr>
              <a:t>。大部分学堂乐歌都是在现成的曲调上填词创作的。你先唱一唱</a:t>
            </a:r>
            <a:r>
              <a:rPr lang="en-US" altLang="zh-CN" sz="2800"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800" b="1" dirty="0">
                <a:solidFill>
                  <a:srgbClr val="7D4922"/>
                </a:solidFill>
                <a:latin typeface="微软雅黑" panose="020B0503020204020204" pitchFamily="34" charset="-122"/>
                <a:ea typeface="微软雅黑" panose="020B0503020204020204" pitchFamily="34" charset="-122"/>
                <a:cs typeface="+mn-ea"/>
                <a:sym typeface="+mn-lt"/>
              </a:rPr>
              <a:t>送别</a:t>
            </a:r>
            <a:r>
              <a:rPr lang="en-US" altLang="zh-CN" sz="2800"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800" b="1" dirty="0">
                <a:solidFill>
                  <a:srgbClr val="7D4922"/>
                </a:solidFill>
                <a:latin typeface="微软雅黑" panose="020B0503020204020204" pitchFamily="34" charset="-122"/>
                <a:ea typeface="微软雅黑" panose="020B0503020204020204" pitchFamily="34" charset="-122"/>
                <a:cs typeface="+mn-ea"/>
                <a:sym typeface="+mn-lt"/>
              </a:rPr>
              <a:t>，然后也尝试用你喜欢的曲调，根据自己的生活经历，填上一段新词，唱给大家听。</a:t>
            </a:r>
            <a:endParaRPr lang="en-US" sz="2800" b="1"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9601" y="584201"/>
            <a:ext cx="1899424" cy="363653"/>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拓展与实践</a:t>
            </a:r>
            <a:endParaRPr lang="zh-CN" altLang="en-US" sz="1600" b="1" dirty="0">
              <a:latin typeface="楷体" panose="02010609060101010101" pitchFamily="49" charset="-122"/>
              <a:ea typeface="楷体" panose="02010609060101010101" pitchFamily="49" charset="-122"/>
            </a:endParaRPr>
          </a:p>
        </p:txBody>
      </p:sp>
      <p:sp>
        <p:nvSpPr>
          <p:cNvPr id="7" name="Rectangle 4"/>
          <p:cNvSpPr>
            <a:spLocks noChangeArrowheads="1"/>
          </p:cNvSpPr>
          <p:nvPr/>
        </p:nvSpPr>
        <p:spPr bwMode="auto">
          <a:xfrm>
            <a:off x="6618817" y="3071524"/>
            <a:ext cx="50800" cy="508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p>
        </p:txBody>
      </p:sp>
      <p:sp>
        <p:nvSpPr>
          <p:cNvPr id="8" name="Rectangle 8"/>
          <p:cNvSpPr>
            <a:spLocks noChangeArrowheads="1"/>
          </p:cNvSpPr>
          <p:nvPr/>
        </p:nvSpPr>
        <p:spPr bwMode="auto">
          <a:xfrm>
            <a:off x="1727201" y="1686537"/>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spAutoFit/>
          </a:bodyPr>
          <a:lstStyle/>
          <a:p>
            <a:endParaRPr lang="zh-CN" altLang="en-US" sz="2400"/>
          </a:p>
        </p:txBody>
      </p:sp>
      <p:sp>
        <p:nvSpPr>
          <p:cNvPr id="9" name="Rectangle 10"/>
          <p:cNvSpPr>
            <a:spLocks noChangeArrowheads="1"/>
          </p:cNvSpPr>
          <p:nvPr/>
        </p:nvSpPr>
        <p:spPr bwMode="auto">
          <a:xfrm>
            <a:off x="1727201" y="2825304"/>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spAutoFit/>
          </a:bodyPr>
          <a:lstStyle/>
          <a:p>
            <a:endParaRPr lang="zh-CN" altLang="en-US" sz="2400"/>
          </a:p>
        </p:txBody>
      </p:sp>
      <p:pic>
        <p:nvPicPr>
          <p:cNvPr id="5" name="图片 4"/>
          <p:cNvPicPr>
            <a:picLocks noChangeAspect="1"/>
          </p:cNvPicPr>
          <p:nvPr/>
        </p:nvPicPr>
        <p:blipFill>
          <a:blip r:embed="rId1"/>
          <a:stretch>
            <a:fillRect/>
          </a:stretch>
        </p:blipFill>
        <p:spPr>
          <a:xfrm>
            <a:off x="6618817" y="1755289"/>
            <a:ext cx="4595444" cy="431829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508000" y="1295400"/>
            <a:ext cx="11277600" cy="913199"/>
          </a:xfrm>
          <a:prstGeom prst="rect">
            <a:avLst/>
          </a:prstGeom>
          <a:noFill/>
        </p:spPr>
        <p:txBody>
          <a:bodyPr wrap="square" rtlCol="0">
            <a:spAutoFit/>
          </a:bodyPr>
          <a:lstStyle/>
          <a:p>
            <a:r>
              <a:rPr lang="en-US" altLang="zh-CN" sz="2665" b="1" dirty="0">
                <a:solidFill>
                  <a:srgbClr val="7D4922"/>
                </a:solidFill>
                <a:latin typeface="微软雅黑" panose="020B0503020204020204" pitchFamily="34" charset="-122"/>
                <a:ea typeface="微软雅黑" panose="020B0503020204020204" pitchFamily="34" charset="-122"/>
                <a:cs typeface="+mn-ea"/>
                <a:sym typeface="+mn-lt"/>
              </a:rPr>
              <a:t>3. </a:t>
            </a:r>
            <a:r>
              <a:rPr lang="zh-CN" altLang="en-US" sz="2665" b="1" dirty="0">
                <a:solidFill>
                  <a:srgbClr val="7D4922"/>
                </a:solidFill>
                <a:latin typeface="微软雅黑" panose="020B0503020204020204" pitchFamily="34" charset="-122"/>
                <a:ea typeface="微软雅黑" panose="020B0503020204020204" pitchFamily="34" charset="-122"/>
                <a:cs typeface="+mn-ea"/>
                <a:sym typeface="+mn-lt"/>
              </a:rPr>
              <a:t>请从作者、创作内容、修辞特点、艺术表现形式、艺术表现手法等方面讨论</a:t>
            </a:r>
            <a:r>
              <a:rPr lang="en-US" altLang="zh-CN" sz="2665"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665" b="1" dirty="0">
                <a:solidFill>
                  <a:srgbClr val="7D4922"/>
                </a:solidFill>
                <a:latin typeface="微软雅黑" panose="020B0503020204020204" pitchFamily="34" charset="-122"/>
                <a:ea typeface="微软雅黑" panose="020B0503020204020204" pitchFamily="34" charset="-122"/>
                <a:cs typeface="+mn-ea"/>
                <a:sym typeface="+mn-lt"/>
              </a:rPr>
              <a:t>诗经</a:t>
            </a:r>
            <a:r>
              <a:rPr lang="en-US" altLang="zh-CN" sz="2665"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665" b="1" dirty="0">
                <a:solidFill>
                  <a:srgbClr val="7D4922"/>
                </a:solidFill>
                <a:latin typeface="微软雅黑" panose="020B0503020204020204" pitchFamily="34" charset="-122"/>
                <a:ea typeface="微软雅黑" panose="020B0503020204020204" pitchFamily="34" charset="-122"/>
                <a:cs typeface="+mn-ea"/>
                <a:sym typeface="+mn-lt"/>
              </a:rPr>
              <a:t>与</a:t>
            </a:r>
            <a:r>
              <a:rPr lang="en-US" altLang="zh-CN" sz="2665"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665" b="1" dirty="0">
                <a:solidFill>
                  <a:srgbClr val="7D4922"/>
                </a:solidFill>
                <a:latin typeface="微软雅黑" panose="020B0503020204020204" pitchFamily="34" charset="-122"/>
                <a:ea typeface="微软雅黑" panose="020B0503020204020204" pitchFamily="34" charset="-122"/>
                <a:cs typeface="+mn-ea"/>
                <a:sym typeface="+mn-lt"/>
              </a:rPr>
              <a:t>楚辞</a:t>
            </a:r>
            <a:r>
              <a:rPr lang="en-US" altLang="zh-CN" sz="2665"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665" b="1" dirty="0">
                <a:solidFill>
                  <a:srgbClr val="7D4922"/>
                </a:solidFill>
                <a:latin typeface="微软雅黑" panose="020B0503020204020204" pitchFamily="34" charset="-122"/>
                <a:ea typeface="微软雅黑" panose="020B0503020204020204" pitchFamily="34" charset="-122"/>
                <a:cs typeface="+mn-ea"/>
                <a:sym typeface="+mn-lt"/>
              </a:rPr>
              <a:t>的不同，并把结论填写在表里。</a:t>
            </a:r>
            <a:endParaRPr lang="en-US" sz="2665" b="1"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9600" y="584201"/>
            <a:ext cx="1865971" cy="452862"/>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拓展与实践</a:t>
            </a:r>
            <a:endParaRPr lang="zh-CN" altLang="en-US" sz="1600" b="1" dirty="0">
              <a:latin typeface="楷体" panose="02010609060101010101" pitchFamily="49" charset="-122"/>
              <a:ea typeface="楷体" panose="02010609060101010101" pitchFamily="49" charset="-122"/>
            </a:endParaRPr>
          </a:p>
        </p:txBody>
      </p:sp>
      <p:graphicFrame>
        <p:nvGraphicFramePr>
          <p:cNvPr id="4" name="表格 3"/>
          <p:cNvGraphicFramePr>
            <a:graphicFrameLocks noGrp="1"/>
          </p:cNvGraphicFramePr>
          <p:nvPr/>
        </p:nvGraphicFramePr>
        <p:xfrm>
          <a:off x="508000" y="2935327"/>
          <a:ext cx="11277599" cy="2712546"/>
        </p:xfrm>
        <a:graphic>
          <a:graphicData uri="http://schemas.openxmlformats.org/drawingml/2006/table">
            <a:tbl>
              <a:tblPr firstRow="1" bandRow="1">
                <a:tableStyleId>{21E4AEA4-8DFA-4A89-87EB-49C32662AFE0}</a:tableStyleId>
              </a:tblPr>
              <a:tblGrid>
                <a:gridCol w="1601674"/>
                <a:gridCol w="1710787"/>
                <a:gridCol w="1724554"/>
                <a:gridCol w="1688123"/>
                <a:gridCol w="2778370"/>
                <a:gridCol w="1774091"/>
              </a:tblGrid>
              <a:tr h="347265">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r>
                        <a:rPr lang="zh-CN" altLang="en-US" sz="2000" dirty="0">
                          <a:latin typeface="微软雅黑" panose="020B0503020204020204" pitchFamily="34" charset="-122"/>
                          <a:ea typeface="微软雅黑" panose="020B0503020204020204" pitchFamily="34" charset="-122"/>
                        </a:rPr>
                        <a:t>作者</a:t>
                      </a:r>
                      <a:endParaRPr lang="zh-CN" altLang="en-US" sz="2000" dirty="0">
                        <a:latin typeface="微软雅黑" panose="020B0503020204020204" pitchFamily="34" charset="-122"/>
                        <a:ea typeface="微软雅黑" panose="020B0503020204020204" pitchFamily="34" charset="-122"/>
                      </a:endParaRPr>
                    </a:p>
                  </a:txBody>
                  <a:tcPr/>
                </a:tc>
                <a:tc>
                  <a:txBody>
                    <a:bodyPr/>
                    <a:lstStyle/>
                    <a:p>
                      <a:pPr algn="ctr"/>
                      <a:r>
                        <a:rPr lang="zh-CN" altLang="en-US" sz="2000" dirty="0">
                          <a:latin typeface="微软雅黑" panose="020B0503020204020204" pitchFamily="34" charset="-122"/>
                          <a:ea typeface="微软雅黑" panose="020B0503020204020204" pitchFamily="34" charset="-122"/>
                        </a:rPr>
                        <a:t>创作内容</a:t>
                      </a:r>
                      <a:endParaRPr lang="zh-CN" altLang="en-US" sz="2000" dirty="0">
                        <a:latin typeface="微软雅黑" panose="020B0503020204020204" pitchFamily="34" charset="-122"/>
                        <a:ea typeface="微软雅黑" panose="020B0503020204020204" pitchFamily="34" charset="-122"/>
                      </a:endParaRPr>
                    </a:p>
                  </a:txBody>
                  <a:tcPr/>
                </a:tc>
                <a:tc>
                  <a:txBody>
                    <a:bodyPr/>
                    <a:lstStyle/>
                    <a:p>
                      <a:pPr algn="ctr"/>
                      <a:r>
                        <a:rPr lang="zh-CN" altLang="en-US" sz="2000" dirty="0">
                          <a:latin typeface="微软雅黑" panose="020B0503020204020204" pitchFamily="34" charset="-122"/>
                          <a:ea typeface="微软雅黑" panose="020B0503020204020204" pitchFamily="34" charset="-122"/>
                        </a:rPr>
                        <a:t>修辞特点</a:t>
                      </a:r>
                      <a:endParaRPr lang="zh-CN" altLang="en-US" sz="2000" dirty="0">
                        <a:latin typeface="微软雅黑" panose="020B0503020204020204" pitchFamily="34" charset="-122"/>
                        <a:ea typeface="微软雅黑" panose="020B0503020204020204" pitchFamily="34" charset="-122"/>
                      </a:endParaRPr>
                    </a:p>
                  </a:txBody>
                  <a:tcPr/>
                </a:tc>
                <a:tc>
                  <a:txBody>
                    <a:bodyPr/>
                    <a:lstStyle/>
                    <a:p>
                      <a:pPr algn="ctr"/>
                      <a:r>
                        <a:rPr lang="zh-CN" altLang="en-US" sz="2000" dirty="0">
                          <a:latin typeface="微软雅黑" panose="020B0503020204020204" pitchFamily="34" charset="-122"/>
                          <a:ea typeface="微软雅黑" panose="020B0503020204020204" pitchFamily="34" charset="-122"/>
                        </a:rPr>
                        <a:t>艺术表现形式</a:t>
                      </a:r>
                      <a:endParaRPr lang="zh-CN" altLang="en-US" sz="2000" dirty="0">
                        <a:latin typeface="微软雅黑" panose="020B0503020204020204" pitchFamily="34" charset="-122"/>
                        <a:ea typeface="微软雅黑" panose="020B0503020204020204" pitchFamily="34" charset="-122"/>
                      </a:endParaRPr>
                    </a:p>
                  </a:txBody>
                  <a:tcPr/>
                </a:tc>
                <a:tc>
                  <a:txBody>
                    <a:bodyPr/>
                    <a:lstStyle/>
                    <a:p>
                      <a:pPr algn="ctr"/>
                      <a:r>
                        <a:rPr lang="zh-CN" altLang="en-US" sz="2000" dirty="0">
                          <a:latin typeface="微软雅黑" panose="020B0503020204020204" pitchFamily="34" charset="-122"/>
                          <a:ea typeface="微软雅黑" panose="020B0503020204020204" pitchFamily="34" charset="-122"/>
                        </a:rPr>
                        <a:t>艺术表现手法</a:t>
                      </a:r>
                      <a:endParaRPr lang="zh-CN" altLang="en-US" sz="2000" dirty="0">
                        <a:latin typeface="微软雅黑" panose="020B0503020204020204" pitchFamily="34" charset="-122"/>
                        <a:ea typeface="微软雅黑" panose="020B0503020204020204" pitchFamily="34" charset="-122"/>
                      </a:endParaRPr>
                    </a:p>
                  </a:txBody>
                  <a:tcPr/>
                </a:tc>
              </a:tr>
              <a:tr h="1097193">
                <a:tc>
                  <a:txBody>
                    <a:bodyPr/>
                    <a:lstStyle/>
                    <a:p>
                      <a:pPr algn="ctr"/>
                      <a:r>
                        <a:rPr lang="zh-CN" altLang="en-US" sz="2800" b="1" dirty="0">
                          <a:solidFill>
                            <a:srgbClr val="7D4922"/>
                          </a:solidFill>
                          <a:latin typeface="微软雅黑" panose="020B0503020204020204" pitchFamily="34" charset="-122"/>
                          <a:ea typeface="微软雅黑" panose="020B0503020204020204" pitchFamily="34" charset="-122"/>
                        </a:rPr>
                        <a:t>诗经</a:t>
                      </a:r>
                      <a:endParaRPr lang="zh-CN" altLang="en-US" sz="2800" b="1" dirty="0">
                        <a:solidFill>
                          <a:srgbClr val="7D4922"/>
                        </a:solidFill>
                        <a:latin typeface="微软雅黑" panose="020B0503020204020204" pitchFamily="34" charset="-122"/>
                        <a:ea typeface="微软雅黑" panose="020B0503020204020204" pitchFamily="34" charset="-122"/>
                      </a:endParaRPr>
                    </a:p>
                  </a:txBody>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endParaRPr lang="zh-CN" altLang="en-US" sz="2800">
                        <a:latin typeface="微软雅黑" panose="020B0503020204020204" pitchFamily="34" charset="-122"/>
                        <a:ea typeface="微软雅黑" panose="020B0503020204020204" pitchFamily="34" charset="-122"/>
                      </a:endParaRPr>
                    </a:p>
                  </a:txBody>
                  <a:tcPr/>
                </a:tc>
                <a:tc>
                  <a:txBody>
                    <a:bodyPr/>
                    <a:lstStyle/>
                    <a:p>
                      <a:pPr algn="ctr"/>
                      <a:endParaRPr lang="zh-CN" altLang="en-US" sz="2800">
                        <a:latin typeface="微软雅黑" panose="020B0503020204020204" pitchFamily="34" charset="-122"/>
                        <a:ea typeface="微软雅黑" panose="020B0503020204020204" pitchFamily="34" charset="-122"/>
                      </a:endParaRPr>
                    </a:p>
                  </a:txBody>
                  <a:tcPr/>
                </a:tc>
                <a:tc>
                  <a:txBody>
                    <a:bodyPr/>
                    <a:lstStyle/>
                    <a:p>
                      <a:pPr algn="ctr"/>
                      <a:endParaRPr lang="zh-CN" altLang="en-US" sz="2800">
                        <a:latin typeface="微软雅黑" panose="020B0503020204020204" pitchFamily="34" charset="-122"/>
                        <a:ea typeface="微软雅黑" panose="020B0503020204020204" pitchFamily="34" charset="-122"/>
                      </a:endParaRPr>
                    </a:p>
                  </a:txBody>
                  <a:tcPr/>
                </a:tc>
              </a:tr>
              <a:tr h="1097193">
                <a:tc>
                  <a:txBody>
                    <a:bodyPr/>
                    <a:lstStyle/>
                    <a:p>
                      <a:pPr algn="ctr"/>
                      <a:r>
                        <a:rPr lang="zh-CN" altLang="en-US" sz="2800" b="1" dirty="0">
                          <a:solidFill>
                            <a:srgbClr val="7D4922"/>
                          </a:solidFill>
                          <a:latin typeface="微软雅黑" panose="020B0503020204020204" pitchFamily="34" charset="-122"/>
                          <a:ea typeface="微软雅黑" panose="020B0503020204020204" pitchFamily="34" charset="-122"/>
                        </a:rPr>
                        <a:t>楚辞</a:t>
                      </a:r>
                      <a:endParaRPr lang="zh-CN" altLang="en-US" sz="2800" b="1" dirty="0">
                        <a:solidFill>
                          <a:srgbClr val="7D4922"/>
                        </a:solidFill>
                        <a:latin typeface="微软雅黑" panose="020B0503020204020204" pitchFamily="34" charset="-122"/>
                        <a:ea typeface="微软雅黑" panose="020B0503020204020204" pitchFamily="34" charset="-122"/>
                      </a:endParaRPr>
                    </a:p>
                  </a:txBody>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tc>
                <a:tc>
                  <a:txBody>
                    <a:bodyPr/>
                    <a:lstStyle/>
                    <a:p>
                      <a:pPr algn="ctr"/>
                      <a:endParaRPr lang="zh-CN" altLang="en-US" sz="2800">
                        <a:latin typeface="微软雅黑" panose="020B0503020204020204" pitchFamily="34" charset="-122"/>
                        <a:ea typeface="微软雅黑" panose="020B0503020204020204" pitchFamily="34" charset="-122"/>
                      </a:endParaRPr>
                    </a:p>
                  </a:txBody>
                  <a:tcPr/>
                </a:tc>
                <a:tc>
                  <a:txBody>
                    <a:bodyPr/>
                    <a:lstStyle/>
                    <a:p>
                      <a:pPr algn="ctr"/>
                      <a:endParaRPr lang="zh-CN" altLang="en-US" sz="2800">
                        <a:latin typeface="微软雅黑" panose="020B0503020204020204" pitchFamily="34" charset="-122"/>
                        <a:ea typeface="微软雅黑" panose="020B0503020204020204" pitchFamily="34" charset="-122"/>
                      </a:endParaRPr>
                    </a:p>
                  </a:txBody>
                  <a:tcPr/>
                </a:tc>
                <a:tc>
                  <a:txBody>
                    <a:bodyPr/>
                    <a:lstStyle/>
                    <a:p>
                      <a:pPr algn="ctr"/>
                      <a:endParaRPr lang="zh-CN" altLang="en-US" sz="2800">
                        <a:latin typeface="微软雅黑" panose="020B0503020204020204" pitchFamily="34" charset="-122"/>
                        <a:ea typeface="微软雅黑" panose="020B0503020204020204" pitchFamily="34" charset="-122"/>
                      </a:endParaRPr>
                    </a:p>
                  </a:txBody>
                  <a:tcPr/>
                </a:tc>
                <a:tc>
                  <a:txBody>
                    <a:bodyPr/>
                    <a:lstStyle/>
                    <a:p>
                      <a:pPr algn="ctr"/>
                      <a:endParaRPr lang="zh-CN" altLang="en-US" sz="2800" dirty="0">
                        <a:latin typeface="微软雅黑" panose="020B0503020204020204" pitchFamily="34" charset="-122"/>
                        <a:ea typeface="微软雅黑" panose="020B0503020204020204" pitchFamily="34" charset="-122"/>
                      </a:endParaRPr>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508000" y="1295400"/>
            <a:ext cx="11277600" cy="502766"/>
          </a:xfrm>
          <a:prstGeom prst="rect">
            <a:avLst/>
          </a:prstGeom>
          <a:noFill/>
        </p:spPr>
        <p:txBody>
          <a:bodyPr wrap="square" rtlCol="0">
            <a:spAutoFit/>
          </a:bodyPr>
          <a:lstStyle/>
          <a:p>
            <a:r>
              <a:rPr lang="en-US" altLang="zh-CN" sz="2665" b="1" dirty="0">
                <a:solidFill>
                  <a:srgbClr val="7D4922"/>
                </a:solidFill>
                <a:latin typeface="微软雅黑" panose="020B0503020204020204" pitchFamily="34" charset="-122"/>
                <a:ea typeface="微软雅黑" panose="020B0503020204020204" pitchFamily="34" charset="-122"/>
                <a:cs typeface="+mn-ea"/>
                <a:sym typeface="+mn-lt"/>
              </a:rPr>
              <a:t>4. </a:t>
            </a:r>
            <a:r>
              <a:rPr lang="zh-CN" altLang="en-US" sz="2665" b="1" dirty="0">
                <a:solidFill>
                  <a:srgbClr val="7D4922"/>
                </a:solidFill>
                <a:latin typeface="微软雅黑" panose="020B0503020204020204" pitchFamily="34" charset="-122"/>
                <a:ea typeface="微软雅黑" panose="020B0503020204020204" pitchFamily="34" charset="-122"/>
                <a:cs typeface="+mn-ea"/>
                <a:sym typeface="+mn-lt"/>
              </a:rPr>
              <a:t>你认识下面这些乐器吗？请写出它们的名称。</a:t>
            </a:r>
            <a:endParaRPr lang="en-US" sz="2665" b="1"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598449" y="566236"/>
            <a:ext cx="1921727" cy="502766"/>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拓展与实践</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1334106" y="2179165"/>
            <a:ext cx="2607736" cy="1679558"/>
          </a:xfrm>
          <a:prstGeom prst="rect">
            <a:avLst/>
          </a:prstGeom>
        </p:spPr>
      </p:pic>
      <p:pic>
        <p:nvPicPr>
          <p:cNvPr id="5" name="IM 874"/>
          <p:cNvPicPr/>
          <p:nvPr/>
        </p:nvPicPr>
        <p:blipFill>
          <a:blip r:embed="rId2"/>
          <a:stretch>
            <a:fillRect/>
          </a:stretch>
        </p:blipFill>
        <p:spPr>
          <a:xfrm>
            <a:off x="5642424" y="2220153"/>
            <a:ext cx="2607736" cy="1638570"/>
          </a:xfrm>
          <a:prstGeom prst="rect">
            <a:avLst/>
          </a:prstGeom>
        </p:spPr>
      </p:pic>
      <p:pic>
        <p:nvPicPr>
          <p:cNvPr id="6" name="IM 880"/>
          <p:cNvPicPr/>
          <p:nvPr/>
        </p:nvPicPr>
        <p:blipFill>
          <a:blip r:embed="rId3"/>
          <a:stretch>
            <a:fillRect/>
          </a:stretch>
        </p:blipFill>
        <p:spPr>
          <a:xfrm>
            <a:off x="3670816" y="4262119"/>
            <a:ext cx="2607735" cy="2142197"/>
          </a:xfrm>
          <a:prstGeom prst="rect">
            <a:avLst/>
          </a:prstGeom>
        </p:spPr>
      </p:pic>
      <p:pic>
        <p:nvPicPr>
          <p:cNvPr id="7" name="IM 878"/>
          <p:cNvPicPr/>
          <p:nvPr/>
        </p:nvPicPr>
        <p:blipFill>
          <a:blip r:embed="rId4"/>
          <a:stretch>
            <a:fillRect/>
          </a:stretch>
        </p:blipFill>
        <p:spPr>
          <a:xfrm>
            <a:off x="8486016" y="3974976"/>
            <a:ext cx="2517580" cy="24293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08000" y="1206500"/>
            <a:ext cx="4557689" cy="4546600"/>
            <a:chOff x="381000" y="904875"/>
            <a:chExt cx="3418267" cy="340995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00" y="904875"/>
              <a:ext cx="3418267" cy="3409950"/>
            </a:xfrm>
            <a:prstGeom prst="rect">
              <a:avLst/>
            </a:prstGeom>
          </p:spPr>
        </p:pic>
        <p:sp>
          <p:nvSpPr>
            <p:cNvPr id="8" name="矩形 7"/>
            <p:cNvSpPr/>
            <p:nvPr/>
          </p:nvSpPr>
          <p:spPr>
            <a:xfrm>
              <a:off x="565340" y="2307163"/>
              <a:ext cx="856774" cy="545783"/>
            </a:xfrm>
            <a:prstGeom prst="rect">
              <a:avLst/>
            </a:prstGeom>
          </p:spPr>
          <p:txBody>
            <a:bodyPr wrap="none">
              <a:spAutoFit/>
            </a:bodyPr>
            <a:lstStyle/>
            <a:p>
              <a:r>
                <a:rPr lang="zh-CN" altLang="en-US" sz="1600" dirty="0">
                  <a:solidFill>
                    <a:schemeClr val="accent1">
                      <a:lumMod val="10000"/>
                      <a:lumOff val="90000"/>
                    </a:schemeClr>
                  </a:solidFill>
                  <a:latin typeface="+mn-ea"/>
                </a:rPr>
                <a:t>CLASSICAL</a:t>
              </a:r>
              <a:endParaRPr lang="en-US" altLang="zh-CN" sz="1600" dirty="0">
                <a:solidFill>
                  <a:schemeClr val="accent1">
                    <a:lumMod val="10000"/>
                    <a:lumOff val="90000"/>
                  </a:schemeClr>
                </a:solidFill>
                <a:latin typeface="+mn-ea"/>
              </a:endParaRPr>
            </a:p>
            <a:p>
              <a:r>
                <a:rPr lang="zh-CN" altLang="en-US" sz="2535" dirty="0">
                  <a:solidFill>
                    <a:schemeClr val="accent1">
                      <a:lumMod val="10000"/>
                      <a:lumOff val="90000"/>
                    </a:schemeClr>
                  </a:solidFill>
                  <a:latin typeface="+mn-ea"/>
                </a:rPr>
                <a:t>MUSIC</a:t>
              </a:r>
              <a:endParaRPr lang="zh-CN" altLang="en-US" sz="2535" dirty="0">
                <a:solidFill>
                  <a:schemeClr val="accent1">
                    <a:lumMod val="10000"/>
                    <a:lumOff val="90000"/>
                  </a:schemeClr>
                </a:solidFill>
                <a:latin typeface="+mn-ea"/>
              </a:endParaRPr>
            </a:p>
          </p:txBody>
        </p:sp>
      </p:grpSp>
      <p:sp>
        <p:nvSpPr>
          <p:cNvPr id="6" name="矩形 5"/>
          <p:cNvSpPr/>
          <p:nvPr/>
        </p:nvSpPr>
        <p:spPr>
          <a:xfrm>
            <a:off x="2786844" y="889000"/>
            <a:ext cx="9405156" cy="51816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9550400" y="4053104"/>
            <a:ext cx="2804896" cy="2804896"/>
          </a:xfrm>
          <a:prstGeom prst="rect">
            <a:avLst/>
          </a:prstGeom>
        </p:spPr>
      </p:pic>
      <p:sp>
        <p:nvSpPr>
          <p:cNvPr id="5" name="TextBox 4"/>
          <p:cNvSpPr txBox="1"/>
          <p:nvPr/>
        </p:nvSpPr>
        <p:spPr>
          <a:xfrm>
            <a:off x="3962400" y="2027265"/>
            <a:ext cx="4433570" cy="1238885"/>
          </a:xfrm>
          <a:prstGeom prst="rect">
            <a:avLst/>
          </a:prstGeom>
          <a:noFill/>
        </p:spPr>
        <p:txBody>
          <a:bodyPr wrap="none" lIns="91374" tIns="45685" rIns="91374" bIns="45685" rtlCol="0">
            <a:spAutoFit/>
            <a:scene3d>
              <a:camera prst="orthographicFront"/>
              <a:lightRig rig="flat" dir="t"/>
            </a:scene3d>
            <a:sp3d extrusionH="38100">
              <a:extrusionClr>
                <a:srgbClr val="FBD04E"/>
              </a:extrusionClr>
            </a:sp3d>
          </a:bodyPr>
          <a:lstStyle>
            <a:defPPr>
              <a:defRPr lang="zh-CN"/>
            </a:defPPr>
            <a:lvl1pPr algn="ctr">
              <a:defRPr sz="4000" b="1">
                <a:gradFill flip="none" rotWithShape="1">
                  <a:gsLst>
                    <a:gs pos="0">
                      <a:srgbClr val="FBD04E">
                        <a:lumMod val="65000"/>
                        <a:lumOff val="35000"/>
                      </a:srgbClr>
                    </a:gs>
                    <a:gs pos="51000">
                      <a:srgbClr val="B87600">
                        <a:lumMod val="98000"/>
                        <a:lumOff val="2000"/>
                      </a:srgbClr>
                    </a:gs>
                    <a:gs pos="78000">
                      <a:srgbClr val="F4CF68">
                        <a:lumMod val="90000"/>
                        <a:lumOff val="10000"/>
                      </a:srgbClr>
                    </a:gs>
                    <a:gs pos="28000">
                      <a:srgbClr val="F4CF68">
                        <a:lumMod val="93000"/>
                        <a:lumOff val="7000"/>
                      </a:srgbClr>
                    </a:gs>
                    <a:gs pos="100000">
                      <a:srgbClr val="FBD04E">
                        <a:lumMod val="64000"/>
                        <a:lumOff val="36000"/>
                      </a:srgbClr>
                    </a:gs>
                  </a:gsLst>
                  <a:lin ang="2700000" scaled="1"/>
                  <a:tileRect/>
                </a:gradFill>
                <a:effectLst>
                  <a:outerShdw blurRad="317500" dist="38100" dir="2700000" algn="tl" rotWithShape="0">
                    <a:prstClr val="black">
                      <a:alpha val="59000"/>
                    </a:prstClr>
                  </a:outerShdw>
                </a:effectLst>
                <a:latin typeface="微软雅黑" panose="020B0503020204020204" pitchFamily="34" charset="-122"/>
                <a:ea typeface="微软雅黑" panose="020B0503020204020204" pitchFamily="34" charset="-122"/>
              </a:defRPr>
            </a:lvl1pPr>
          </a:lstStyle>
          <a:p>
            <a:pPr algn="l" defTabSz="685165">
              <a:defRPr/>
            </a:pPr>
            <a:r>
              <a:rPr lang="zh-CN" altLang="en-US" sz="7465"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音乐鉴赏</a:t>
            </a:r>
            <a:endParaRPr lang="zh-CN" altLang="en-US" sz="7465"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
        <p:nvSpPr>
          <p:cNvPr id="19" name="矩形 18"/>
          <p:cNvSpPr/>
          <p:nvPr/>
        </p:nvSpPr>
        <p:spPr>
          <a:xfrm flipH="1">
            <a:off x="4129445" y="3179949"/>
            <a:ext cx="8062553" cy="542925"/>
          </a:xfrm>
          <a:prstGeom prst="rect">
            <a:avLst/>
          </a:prstGeom>
          <a:solidFill>
            <a:schemeClr val="accent1">
              <a:lumMod val="10000"/>
              <a:lumOff val="90000"/>
            </a:schemeClr>
          </a:solidFill>
        </p:spPr>
        <p:txBody>
          <a:bodyPr wrap="square">
            <a:spAutoFit/>
          </a:bodyPr>
          <a:lstStyle/>
          <a:p>
            <a:endParaRPr lang="zh-CN" altLang="en-US" sz="2935" spc="1200" dirty="0">
              <a:solidFill>
                <a:srgbClr val="7D4922"/>
              </a:solidFill>
              <a:latin typeface="+mn-ea"/>
            </a:endParaRPr>
          </a:p>
        </p:txBody>
      </p:sp>
      <p:sp>
        <p:nvSpPr>
          <p:cNvPr id="29" name="矩形 28"/>
          <p:cNvSpPr/>
          <p:nvPr/>
        </p:nvSpPr>
        <p:spPr>
          <a:xfrm>
            <a:off x="4129492" y="4343564"/>
            <a:ext cx="3759200" cy="378460"/>
          </a:xfrm>
          <a:prstGeom prst="rect">
            <a:avLst/>
          </a:prstGeom>
        </p:spPr>
        <p:txBody>
          <a:bodyPr wrap="square">
            <a:spAutoFit/>
          </a:bodyPr>
          <a:lstStyle/>
          <a:p>
            <a:r>
              <a:rPr lang="zh-CN" altLang="en-US" sz="1865" spc="600" dirty="0">
                <a:solidFill>
                  <a:schemeClr val="accent1">
                    <a:lumMod val="10000"/>
                    <a:lumOff val="90000"/>
                  </a:schemeClr>
                </a:solidFill>
                <a:latin typeface="+mn-ea"/>
              </a:rPr>
              <a:t>演示完毕感谢您的观看</a:t>
            </a:r>
            <a:endParaRPr lang="zh-CN" altLang="en-US" sz="1865" spc="600" dirty="0">
              <a:solidFill>
                <a:schemeClr val="accent1">
                  <a:lumMod val="10000"/>
                  <a:lumOff val="90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6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500" autoRev="1" fill="hold">
                                          <p:stCondLst>
                                            <p:cond delay="0"/>
                                          </p:stCondLst>
                                        </p:cTn>
                                        <p:tgtEl>
                                          <p:spTgt spid="5"/>
                                        </p:tgtEl>
                                        <p:attrNameLst>
                                          <p:attrName>ppt_w</p:attrName>
                                        </p:attrNameLst>
                                      </p:cBhvr>
                                    </p:anim>
                                    <p:anim by="(#ppt_w*0.50)" calcmode="lin" valueType="num">
                                      <p:cBhvr>
                                        <p:cTn id="27" dur="500" decel="50000" autoRev="1" fill="hold">
                                          <p:stCondLst>
                                            <p:cond delay="0"/>
                                          </p:stCondLst>
                                        </p:cTn>
                                        <p:tgtEl>
                                          <p:spTgt spid="5"/>
                                        </p:tgtEl>
                                        <p:attrNameLst>
                                          <p:attrName>ppt_x</p:attrName>
                                        </p:attrNameLst>
                                      </p:cBhvr>
                                    </p:anim>
                                    <p:anim from="(-#ppt_h/2)" to="(#ppt_y)" calcmode="lin" valueType="num">
                                      <p:cBhvr>
                                        <p:cTn id="28" dur="1000" fill="hold">
                                          <p:stCondLst>
                                            <p:cond delay="0"/>
                                          </p:stCondLst>
                                        </p:cTn>
                                        <p:tgtEl>
                                          <p:spTgt spid="5"/>
                                        </p:tgtEl>
                                        <p:attrNameLst>
                                          <p:attrName>ppt_y</p:attrName>
                                        </p:attrNameLst>
                                      </p:cBhvr>
                                    </p:anim>
                                    <p:animRot by="21600000">
                                      <p:cBhvr>
                                        <p:cTn id="29" dur="1000" fill="hold">
                                          <p:stCondLst>
                                            <p:cond delay="0"/>
                                          </p:stCondLst>
                                        </p:cTn>
                                        <p:tgtEl>
                                          <p:spTgt spid="5"/>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19" grpId="0" bldLvl="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（二）对自然界鸟鸣的模仿</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1107829" y="2147868"/>
            <a:ext cx="9909908" cy="3925626"/>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自然界中有丰富多彩的音响和种类繁多的生物，它们对原始音乐的产生有一定的影响和作用。对自然界的模仿，丰富了远古的音乐艺术。</a:t>
            </a:r>
            <a:endParaRPr lang="en-US" altLang="zh-CN"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从历史的角度看，很多吹奏乐器一开始并不是用来演奏的，而是用于模仿某种动物的叫声来吸引猎物或吹出某种声音来驱赶猛兽。最古老的吹奏乐器</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骨笛和陶埙，其发音高度与鸟鸣非常相近，这更加说明了原始乐器可能是从为捕捉鸟类而制作的模仿鸟鸣的生产工具转化过来的。吹奏乐器的产生与发展给模仿说以有力的佐证。经过漫长的演变过程，骨笛和陶埙才发展为笙、管、笛、箫等可用来演奏的乐器。大量模仿性音乐作品的存在，又证明了该理论建立的正确的一面。例如，中国古曲</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流水</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、民乐曲</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百鸟朝凤</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、二胡曲</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空山鸟语</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等，都以自然界音响为模仿对象，栩栩如生地再现自然界音响而为人们所欣赏。</a:t>
            </a:r>
            <a:endParaRPr 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812799" y="1845963"/>
            <a:ext cx="10499969"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512240"/>
            <a:ext cx="2963371" cy="447520"/>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一、中国音乐的产生与发展</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（三）表达思想感情的需要</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1002322" y="1890325"/>
            <a:ext cx="10310446" cy="4485074"/>
          </a:xfrm>
          <a:prstGeom prst="rect">
            <a:avLst/>
          </a:prstGeom>
          <a:noFill/>
          <a:ln>
            <a:noFill/>
          </a:ln>
        </p:spPr>
        <p:txBody>
          <a:bodyPr wrap="square" rtlCol="0">
            <a:spAutoFit/>
          </a:bodyPr>
          <a:lstStyle/>
          <a:p>
            <a:pPr>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        远古人类也是有感情的，如孙家寨舞蹈纹陶盆的群舞，人们互相拉着手跳舞，这就是表达感情的方式。远古人类在获得猎物以后，常常聚集在一起以歌舞庆贺，也就是娱乐，从现在世界上比较原始的民族中仍然可以看到这种现象。原始人类在表达情感的过程中创造了原始情歌。</a:t>
            </a:r>
            <a:endParaRPr lang="zh-CN" altLang="en-US" sz="16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       在表达劳动感受过程中，原始人类还创作了描绘劳动生活的歌曲。</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吴越春秋</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记载了一首大概是黄帝时期产生的</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弹歌</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整首歌只有“断竹，续竹，飞土，逐宍（音‘肉’，意亦同）”八个字，但所含内容丰富，意义深远，几乎可以说是一首小型的、完整的叙事性歌曲。它描绘了一种原始狩猎生活的场景：在原始丛林中，身着兽皮和树叶的先民们，砍断了丛林里的竹子，将它做成弓，附上泥丸，带着这种狩猎工具，穿梭于丛林之中，争相追射奔走的猎物。</a:t>
            </a:r>
            <a:endParaRPr lang="zh-CN" altLang="en-US" sz="16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       可见，音乐的产生和发展往往与人类表达思想感情有着密切关系。</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礼记</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乐记</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记载：“凡音之起，由人心而生也。”音乐的产生是由于人的思想感情的缘故，人的思想感情受到外界事物的影响而激动起来时，人们就会用声音来表达，这种声音有高低之分，存在着很多的变化，但又合乎一定的音频规律，于是，慢慢地被演化为音乐。所以说，音乐是人们表达思想感情的需要。</a:t>
            </a:r>
            <a:endParaRPr lang="en-US" sz="16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812799" y="1845963"/>
            <a:ext cx="10499969"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482601"/>
            <a:ext cx="3186395" cy="547127"/>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一、中国音乐的产生与发展</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5513283"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（四）与人类劳动生活直接联系</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9" name="TextBox 33"/>
          <p:cNvSpPr txBox="1"/>
          <p:nvPr/>
        </p:nvSpPr>
        <p:spPr>
          <a:xfrm>
            <a:off x="1002322" y="1890325"/>
            <a:ext cx="10310446" cy="4485074"/>
          </a:xfrm>
          <a:prstGeom prst="rect">
            <a:avLst/>
          </a:prstGeom>
          <a:noFill/>
          <a:ln>
            <a:noFill/>
          </a:ln>
        </p:spPr>
        <p:txBody>
          <a:bodyPr wrap="square" rtlCol="0">
            <a:spAutoFit/>
          </a:bodyPr>
          <a:lstStyle/>
          <a:p>
            <a:pPr>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         在远古社会中，人类劳动的产生以学会制造生产工具为标志。由于生产力水平低下，人类主要是以集体劳动为主，这对于锻炼原始人类的音乐节奏感有特殊的意义。</a:t>
            </a:r>
            <a:endParaRPr lang="zh-CN" altLang="en-US" sz="16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吕氏春秋</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审应览</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淫辞篇</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记载：“今举大木者，前呼舆謣，后亦应之。此其于举大木者善矣。”意思是：现在抬举大木头的人，前面的人呼叫“舆”，后面的人就应和他，这对于举起巨大的木头很有利。可见，在抬木头过程中，以呼声节奏为主的音乐对劳动起着积极的促进作用。刘安在其著作</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淮南子</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道应训</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中说：“今夫举大木者，前呼‘邪许’，后亦应之。此举重劝力之歌也。”意思是：举大木的人，前边的人高呼“邪许”，后面的人相呼应。这就是举重东西时唱的歌。此外，著名文学家鲁迅在他的著作</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且介亭杂文</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的</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门外文谈</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一文中也说道：“我们的祖先的原始人，原是连话也不会说的，为了共同劳作，必需发表意见，才渐渐地练出复杂的声音来</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其中有一个叫道‘杭育杭育’，那么，这就是创作。”这说明了文学、艺术、语言和歌唱均与劳动有直接的关系。这些文献记载虽然没有表明音乐起源于劳动，但可以肯定，劳动的呼声孕育出了劳动号子，这也许是音乐最初的一种节奏和音调。漫长的劳动实践，发展了音乐舞蹈中的节奏和音调，亦不断丰富着音乐的内容。我们可以认为，劳动是人类创造音乐艺术的一个重要因素。</a:t>
            </a:r>
            <a:endParaRPr lang="en-US" sz="16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812799" y="1845963"/>
            <a:ext cx="10499969" cy="4529436"/>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7" y="482601"/>
            <a:ext cx="2941068" cy="569429"/>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一、中国音乐的产生与发展</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3"/>
          <p:cNvSpPr txBox="1"/>
          <p:nvPr/>
        </p:nvSpPr>
        <p:spPr>
          <a:xfrm>
            <a:off x="590989" y="1286587"/>
            <a:ext cx="5762919" cy="5218673"/>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远古时期的音乐主要是表达劳动实践的直接感受和生活中的爱憎情感等，演唱的曲调随着情绪的不同而自由变化，歌词简洁明了，几个字或一句话就可以被唱成一首歌曲。据古代文献记载，远古的音乐文化具有歌、舞、乐互相结合的特点。</a:t>
            </a:r>
            <a:endParaRPr lang="en-US" altLang="zh-CN"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我国先民的音乐生活大致是从石器时代的早期狩猎、采摘等劳动环境中自发产生的。人们在紧张的劳动过程中或在劳动之后不自觉地呼叫或低吟，某些音节在特定的环境中也一再出现，并逐渐形成了原始的民歌。这些与劳动相关的原始民歌在人们的生活中被不断反复吟唱，曲调和歌词逐渐趋于固定，并一代代流传了下来。</a:t>
            </a:r>
            <a:endParaRPr 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438332" y="1347962"/>
            <a:ext cx="5915576" cy="5181599"/>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90989" y="516892"/>
            <a:ext cx="2405229" cy="464415"/>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二、远古时期的音乐</a:t>
            </a:r>
            <a:endParaRPr lang="zh-CN" altLang="en-US" sz="1600" b="1" dirty="0">
              <a:latin typeface="楷体" panose="02010609060101010101" pitchFamily="49" charset="-122"/>
              <a:ea typeface="楷体" panose="02010609060101010101" pitchFamily="49" charset="-122"/>
            </a:endParaRPr>
          </a:p>
        </p:txBody>
      </p:sp>
      <p:pic>
        <p:nvPicPr>
          <p:cNvPr id="4" name="IM 470"/>
          <p:cNvPicPr/>
          <p:nvPr/>
        </p:nvPicPr>
        <p:blipFill>
          <a:blip r:embed="rId1"/>
          <a:stretch>
            <a:fillRect/>
          </a:stretch>
        </p:blipFill>
        <p:spPr>
          <a:xfrm>
            <a:off x="7111097" y="1894939"/>
            <a:ext cx="4489914" cy="41658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3"/>
          <p:cNvSpPr txBox="1"/>
          <p:nvPr/>
        </p:nvSpPr>
        <p:spPr>
          <a:xfrm>
            <a:off x="590989" y="1286587"/>
            <a:ext cx="7040734" cy="5218673"/>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原始公社的解体是从夏朝开始的，从此，我国进入了奴隶社会（约公元前 </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21 </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世纪到公元前 </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476</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年）。从这一时期开始，社会有了阶级的区分，音乐也开始打上阶级的烙印，出现了剥削阶级文化和被剥削阶级文化两种不同性质的音乐文化。</a:t>
            </a:r>
            <a:endParaRPr lang="en-US" altLang="zh-CN"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据史料记载，在夏代已经有用鳄鱼皮蒙制的鼍鼓。商代已经发现有木腔蟒皮鼓和双鸟饕餮纹铜鼓，以及制作精良的脱胎于石桦犁的石磬。受青铜时代的影响，商代还出现了编钟、编铙乐器，它们大多为 </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3 </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枚一组。各类打击乐器的出现体现了乐器史上打击乐器发展在前的特点。始于公元前 </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5000 </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余年的陶埙从当时的单音孔、二音孔发展到五音孔，它已可以发出 </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12 </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个半音的音列。根据陶埙发音推断，我国民族音乐思维的基础五声音阶出现在新石器时代的晚期，而七声音阶至少在商、殷时已经出现。</a:t>
            </a:r>
            <a:endParaRPr 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438331" y="1347962"/>
            <a:ext cx="7345791" cy="5181599"/>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90989" y="539195"/>
            <a:ext cx="2263723" cy="475566"/>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三、夏商时期的音乐</a:t>
            </a:r>
            <a:endParaRPr lang="zh-CN" altLang="en-US" sz="16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8172797" y="1970858"/>
            <a:ext cx="3428214" cy="38091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tags/tag1.xml><?xml version="1.0" encoding="utf-8"?>
<p:tagLst xmlns:p="http://schemas.openxmlformats.org/presentationml/2006/main">
  <p:tag name="KSO_WM_BEAUTIFY_FLAG" val=""/>
  <p:tag name="KSO_WM_UNIT_TYPE" val="l_h_a"/>
  <p:tag name="KSO_WM_UNIT_INDEX" val="1_1_1"/>
  <p:tag name="KSO_WM_UNIT_ID" val="diagram19882022_5*l_h_a*1_1_1"/>
  <p:tag name="KSO_WM_TEMPLATE_INDEX" val="19882022"/>
  <p:tag name="KSO_WM_TAG_VERSION" val="2.0"/>
  <p:tag name="KSO_WM_DIAGRAM_GROUP_CODE" val="l1-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 name="KSO_WM_UNIT_TYPE" val="l_h_a"/>
  <p:tag name="KSO_WM_UNIT_INDEX" val="1_1_1"/>
  <p:tag name="KSO_WM_UNIT_ID" val="diagram19882022_5*l_h_a*1_1_1"/>
  <p:tag name="KSO_WM_TEMPLATE_INDEX" val="19882022"/>
  <p:tag name="KSO_WM_TAG_VERSION" val="2.0"/>
  <p:tag name="KSO_WM_DIAGRAM_GROUP_CODE" val="l1-1"/>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 name="KSO_WM_UNIT_TYPE" val="l_h_a"/>
  <p:tag name="KSO_WM_UNIT_INDEX" val="1_1_1"/>
  <p:tag name="KSO_WM_UNIT_ID" val="diagram19882022_5*l_h_a*1_1_1"/>
  <p:tag name="KSO_WM_TEMPLATE_INDEX" val="19882022"/>
  <p:tag name="KSO_WM_TAG_VERSION" val="2.0"/>
  <p:tag name="KSO_WM_DIAGRAM_GROUP_CODE" val="l1-1"/>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 name="KSO_WM_UNIT_TYPE" val="l_h_a"/>
  <p:tag name="KSO_WM_UNIT_INDEX" val="1_1_1"/>
  <p:tag name="KSO_WM_UNIT_ID" val="diagram19882022_5*l_h_a*1_1_1"/>
  <p:tag name="KSO_WM_TEMPLATE_INDEX" val="19882022"/>
  <p:tag name="KSO_WM_TAG_VERSION" val="2.0"/>
  <p:tag name="KSO_WM_DIAGRAM_GROUP_CODE" val="l1-1"/>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PP_MARK_KEY" val="848e5d50-fe9f-468a-a212-e1a836b915e4"/>
  <p:tag name="COMMONDATA" val="eyJoZGlkIjoiNWVlNjgzMjI3MjA2NDk3ZGIyMWMzNTczOWViNWQ5N2Q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12719</Words>
  <Application>WPS 演示</Application>
  <PresentationFormat>宽屏</PresentationFormat>
  <Paragraphs>387</Paragraphs>
  <Slides>45</Slides>
  <Notes>6</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45</vt:i4>
      </vt:variant>
    </vt:vector>
  </HeadingPairs>
  <TitlesOfParts>
    <vt:vector size="59" baseType="lpstr">
      <vt:lpstr>Arial</vt:lpstr>
      <vt:lpstr>宋体</vt:lpstr>
      <vt:lpstr>Wingdings</vt:lpstr>
      <vt:lpstr>微软雅黑</vt:lpstr>
      <vt:lpstr>新蒂下午茶基本版</vt:lpstr>
      <vt:lpstr>楷体</vt:lpstr>
      <vt:lpstr>等线</vt:lpstr>
      <vt:lpstr>Arial Unicode MS</vt:lpstr>
      <vt:lpstr>等线 Light</vt:lpstr>
      <vt:lpstr>汉仪书魂体简</vt:lpstr>
      <vt:lpstr>黑体</vt:lpstr>
      <vt:lpstr>Calibri</vt:lpstr>
      <vt:lpstr>汉仪菱心体简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畅 邱</dc:creator>
  <cp:lastModifiedBy>WPS_1672826785</cp:lastModifiedBy>
  <cp:revision>6</cp:revision>
  <dcterms:created xsi:type="dcterms:W3CDTF">2024-04-17T03:34:00Z</dcterms:created>
  <dcterms:modified xsi:type="dcterms:W3CDTF">2024-06-03T08:03:21Z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D4A40605E17F4DB4A066CEA542037F88_12</vt:lpwstr>
  </property>
  <property fmtid="{D5CDD505-2E9C-101B-9397-08002B2CF9AE}" pid="3" name="KSOProductBuildVer">
    <vt:lpwstr>2052-11.1.0.14309</vt:lpwstr>
  </property>
</Properties>
</file>