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4.svg" ContentType="image/svg+xml"/>
  <Override PartName="/ppt/media/image1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720" r:id="rId3"/>
  </p:sldMasterIdLst>
  <p:notesMasterIdLst>
    <p:notesMasterId r:id="rId5"/>
  </p:notesMasterIdLst>
  <p:handoutMasterIdLst>
    <p:handoutMasterId r:id="rId46"/>
  </p:handoutMasterIdLst>
  <p:sldIdLst>
    <p:sldId id="629" r:id="rId4"/>
    <p:sldId id="589" r:id="rId6"/>
    <p:sldId id="590" r:id="rId7"/>
    <p:sldId id="557" r:id="rId8"/>
    <p:sldId id="558" r:id="rId9"/>
    <p:sldId id="559" r:id="rId10"/>
    <p:sldId id="661" r:id="rId11"/>
    <p:sldId id="599" r:id="rId12"/>
    <p:sldId id="560" r:id="rId13"/>
    <p:sldId id="664" r:id="rId14"/>
    <p:sldId id="666" r:id="rId15"/>
    <p:sldId id="667" r:id="rId16"/>
    <p:sldId id="670" r:id="rId17"/>
    <p:sldId id="718" r:id="rId18"/>
    <p:sldId id="567" r:id="rId19"/>
    <p:sldId id="634" r:id="rId20"/>
    <p:sldId id="604" r:id="rId21"/>
    <p:sldId id="603" r:id="rId22"/>
    <p:sldId id="635" r:id="rId23"/>
    <p:sldId id="743" r:id="rId24"/>
    <p:sldId id="744" r:id="rId25"/>
    <p:sldId id="752" r:id="rId26"/>
    <p:sldId id="753" r:id="rId27"/>
    <p:sldId id="754" r:id="rId28"/>
    <p:sldId id="742" r:id="rId29"/>
    <p:sldId id="755" r:id="rId30"/>
    <p:sldId id="638" r:id="rId31"/>
    <p:sldId id="756" r:id="rId32"/>
    <p:sldId id="757" r:id="rId33"/>
    <p:sldId id="640" r:id="rId34"/>
    <p:sldId id="758" r:id="rId35"/>
    <p:sldId id="760" r:id="rId36"/>
    <p:sldId id="645" r:id="rId37"/>
    <p:sldId id="646" r:id="rId38"/>
    <p:sldId id="267" r:id="rId39"/>
    <p:sldId id="605" r:id="rId40"/>
    <p:sldId id="606" r:id="rId41"/>
    <p:sldId id="608" r:id="rId42"/>
    <p:sldId id="761" r:id="rId43"/>
    <p:sldId id="647" r:id="rId44"/>
    <p:sldId id="595" r:id="rId45"/>
  </p:sldIdLst>
  <p:sldSz cx="9144000" cy="5143500" type="screen16x9"/>
  <p:notesSz cx="6858000" cy="9144000"/>
  <p:custDataLst>
    <p:tags r:id="rId5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02"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9D4"/>
    <a:srgbClr val="D69768"/>
    <a:srgbClr val="7D4922"/>
    <a:srgbClr val="C78677"/>
    <a:srgbClr val="F9FBFA"/>
    <a:srgbClr val="FFC992"/>
    <a:srgbClr val="E6B792"/>
    <a:srgbClr val="778A70"/>
    <a:srgbClr val="EFD5C3"/>
    <a:srgbClr val="BE94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00" autoAdjust="0"/>
  </p:normalViewPr>
  <p:slideViewPr>
    <p:cSldViewPr showGuides="1">
      <p:cViewPr varScale="1">
        <p:scale>
          <a:sx n="107" d="100"/>
          <a:sy n="107" d="100"/>
        </p:scale>
        <p:origin x="447" y="48"/>
      </p:cViewPr>
      <p:guideLst>
        <p:guide orient="horz" pos="1502"/>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0" Type="http://schemas.openxmlformats.org/officeDocument/2006/relationships/tags" Target="tags/tag128.xml"/><Relationship Id="rId5" Type="http://schemas.openxmlformats.org/officeDocument/2006/relationships/notesMaster" Target="notesMasters/notesMaster1.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D69768"/>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基础乐理记谱法</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音乐基础的音符</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休止符延长记号</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巴洛克时期音乐</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04800" y="458246"/>
            <a:ext cx="1678665" cy="338554"/>
          </a:xfrm>
          <a:prstGeom prst="rect">
            <a:avLst/>
          </a:prstGeom>
          <a:noFill/>
        </p:spPr>
        <p:txBody>
          <a:bodyPr wrap="none" rtlCol="0">
            <a:spAutoFit/>
          </a:bodyPr>
          <a:lstStyle/>
          <a:p>
            <a:r>
              <a:rPr lang="zh-CN" altLang="en-US" sz="1600" dirty="0">
                <a:solidFill>
                  <a:schemeClr val="accent1"/>
                </a:solidFill>
              </a:rPr>
              <a:t> 巴赫的小步舞曲</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rgbClr val="D69768"/>
        </a:solidFill>
        <a:effectLst/>
      </p:bgPr>
    </p:bg>
    <p:spTree>
      <p:nvGrpSpPr>
        <p:cNvPr id="1" name=""/>
        <p:cNvGrpSpPr/>
        <p:nvPr/>
      </p:nvGrpSpPr>
      <p:grpSpPr>
        <a:xfrm>
          <a:off x="0" y="0"/>
          <a:ext cx="0" cy="0"/>
          <a:chOff x="0" y="0"/>
          <a:chExt cx="0" cy="0"/>
        </a:xfrm>
      </p:grpSpPr>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2" Type="http://schemas.openxmlformats.org/officeDocument/2006/relationships/theme" Target="../theme/theme1.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Lst>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Calibri" panose="020F0502020204030204" charset="0"/>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tags" Target="../tags/tag3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5.svg"/><Relationship Id="rId2" Type="http://schemas.openxmlformats.org/officeDocument/2006/relationships/image" Target="../media/image14.sv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6" Type="http://schemas.openxmlformats.org/officeDocument/2006/relationships/slideLayout" Target="../slideLayouts/slideLayout2.xml"/><Relationship Id="rId35" Type="http://schemas.openxmlformats.org/officeDocument/2006/relationships/tags" Target="../tags/tag66.xml"/><Relationship Id="rId34" Type="http://schemas.openxmlformats.org/officeDocument/2006/relationships/tags" Target="../tags/tag65.xml"/><Relationship Id="rId33" Type="http://schemas.openxmlformats.org/officeDocument/2006/relationships/tags" Target="../tags/tag64.xml"/><Relationship Id="rId32" Type="http://schemas.openxmlformats.org/officeDocument/2006/relationships/tags" Target="../tags/tag63.xml"/><Relationship Id="rId31" Type="http://schemas.openxmlformats.org/officeDocument/2006/relationships/tags" Target="../tags/tag62.xml"/><Relationship Id="rId30" Type="http://schemas.openxmlformats.org/officeDocument/2006/relationships/tags" Target="../tags/tag61.xml"/><Relationship Id="rId3" Type="http://schemas.openxmlformats.org/officeDocument/2006/relationships/tags" Target="../tags/tag34.xml"/><Relationship Id="rId29" Type="http://schemas.openxmlformats.org/officeDocument/2006/relationships/tags" Target="../tags/tag60.xml"/><Relationship Id="rId28" Type="http://schemas.openxmlformats.org/officeDocument/2006/relationships/tags" Target="../tags/tag59.xml"/><Relationship Id="rId27" Type="http://schemas.openxmlformats.org/officeDocument/2006/relationships/tags" Target="../tags/tag58.xml"/><Relationship Id="rId26" Type="http://schemas.openxmlformats.org/officeDocument/2006/relationships/tags" Target="../tags/tag57.xml"/><Relationship Id="rId25" Type="http://schemas.openxmlformats.org/officeDocument/2006/relationships/tags" Target="../tags/tag56.xml"/><Relationship Id="rId24" Type="http://schemas.openxmlformats.org/officeDocument/2006/relationships/tags" Target="../tags/tag55.xml"/><Relationship Id="rId23" Type="http://schemas.openxmlformats.org/officeDocument/2006/relationships/tags" Target="../tags/tag54.xml"/><Relationship Id="rId22" Type="http://schemas.openxmlformats.org/officeDocument/2006/relationships/tags" Target="../tags/tag53.xml"/><Relationship Id="rId21" Type="http://schemas.openxmlformats.org/officeDocument/2006/relationships/tags" Target="../tags/tag52.xml"/><Relationship Id="rId20" Type="http://schemas.openxmlformats.org/officeDocument/2006/relationships/tags" Target="../tags/tag51.xml"/><Relationship Id="rId2" Type="http://schemas.openxmlformats.org/officeDocument/2006/relationships/tags" Target="../tags/tag33.xml"/><Relationship Id="rId19" Type="http://schemas.openxmlformats.org/officeDocument/2006/relationships/tags" Target="../tags/tag50.xml"/><Relationship Id="rId18" Type="http://schemas.openxmlformats.org/officeDocument/2006/relationships/tags" Target="../tags/tag49.xml"/><Relationship Id="rId17" Type="http://schemas.openxmlformats.org/officeDocument/2006/relationships/tags" Target="../tags/tag48.xml"/><Relationship Id="rId16" Type="http://schemas.openxmlformats.org/officeDocument/2006/relationships/tags" Target="../tags/tag47.xml"/><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tags" Target="../tags/tag32.xml"/></Relationships>
</file>

<file path=ppt/slides/_rels/slide13.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6" Type="http://schemas.openxmlformats.org/officeDocument/2006/relationships/slideLayout" Target="../slideLayouts/slideLayout2.xml"/><Relationship Id="rId35" Type="http://schemas.openxmlformats.org/officeDocument/2006/relationships/tags" Target="../tags/tag101.xml"/><Relationship Id="rId34" Type="http://schemas.openxmlformats.org/officeDocument/2006/relationships/tags" Target="../tags/tag100.xml"/><Relationship Id="rId33" Type="http://schemas.openxmlformats.org/officeDocument/2006/relationships/tags" Target="../tags/tag99.xml"/><Relationship Id="rId32" Type="http://schemas.openxmlformats.org/officeDocument/2006/relationships/tags" Target="../tags/tag98.xml"/><Relationship Id="rId31" Type="http://schemas.openxmlformats.org/officeDocument/2006/relationships/tags" Target="../tags/tag97.xml"/><Relationship Id="rId30" Type="http://schemas.openxmlformats.org/officeDocument/2006/relationships/tags" Target="../tags/tag96.xml"/><Relationship Id="rId3" Type="http://schemas.openxmlformats.org/officeDocument/2006/relationships/tags" Target="../tags/tag69.xml"/><Relationship Id="rId29" Type="http://schemas.openxmlformats.org/officeDocument/2006/relationships/tags" Target="../tags/tag95.xml"/><Relationship Id="rId28" Type="http://schemas.openxmlformats.org/officeDocument/2006/relationships/tags" Target="../tags/tag94.xml"/><Relationship Id="rId27" Type="http://schemas.openxmlformats.org/officeDocument/2006/relationships/tags" Target="../tags/tag93.xml"/><Relationship Id="rId26" Type="http://schemas.openxmlformats.org/officeDocument/2006/relationships/tags" Target="../tags/tag92.xml"/><Relationship Id="rId25" Type="http://schemas.openxmlformats.org/officeDocument/2006/relationships/tags" Target="../tags/tag91.xml"/><Relationship Id="rId24" Type="http://schemas.openxmlformats.org/officeDocument/2006/relationships/tags" Target="../tags/tag90.xml"/><Relationship Id="rId23" Type="http://schemas.openxmlformats.org/officeDocument/2006/relationships/tags" Target="../tags/tag89.xml"/><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tags" Target="../tags/tag68.xml"/><Relationship Id="rId19" Type="http://schemas.openxmlformats.org/officeDocument/2006/relationships/tags" Target="../tags/tag85.xml"/><Relationship Id="rId18" Type="http://schemas.openxmlformats.org/officeDocument/2006/relationships/tags" Target="../tags/tag84.xml"/><Relationship Id="rId17" Type="http://schemas.openxmlformats.org/officeDocument/2006/relationships/tags" Target="../tags/tag83.xml"/><Relationship Id="rId16" Type="http://schemas.openxmlformats.org/officeDocument/2006/relationships/tags" Target="../tags/tag82.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14.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tags" Target="../tags/tag103.xml"/><Relationship Id="rId14" Type="http://schemas.openxmlformats.org/officeDocument/2006/relationships/slideLayout" Target="../slideLayouts/slideLayout2.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tags" Target="../tags/tag10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17.png"/><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3.png"/><Relationship Id="rId1"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5.jpeg"/><Relationship Id="rId1" Type="http://schemas.openxmlformats.org/officeDocument/2006/relationships/image" Target="../media/image34.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126.xml"/><Relationship Id="rId4" Type="http://schemas.openxmlformats.org/officeDocument/2006/relationships/tags" Target="../tags/tag125.xml"/><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27.xml"/></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microsoft.com/office/2007/relationships/hdphoto" Target="../media/image4.wdp"/><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4" Type="http://schemas.openxmlformats.org/officeDocument/2006/relationships/slideLayout" Target="../slideLayouts/slideLayout2.xml"/><Relationship Id="rId23" Type="http://schemas.openxmlformats.org/officeDocument/2006/relationships/tags" Target="../tags/tag30.xml"/><Relationship Id="rId22" Type="http://schemas.openxmlformats.org/officeDocument/2006/relationships/tags" Target="../tags/tag29.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tags" Target="../tags/tag9.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grpSp>
        <p:nvGrpSpPr>
          <p:cNvPr id="9" name="组合 8"/>
          <p:cNvGrpSpPr/>
          <p:nvPr/>
        </p:nvGrpSpPr>
        <p:grpSpPr>
          <a:xfrm>
            <a:off x="381000" y="904875"/>
            <a:ext cx="3418267" cy="340995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958660" cy="569387"/>
            </a:xfrm>
            <a:prstGeom prst="rect">
              <a:avLst/>
            </a:prstGeom>
          </p:spPr>
          <p:txBody>
            <a:bodyPr wrap="none">
              <a:spAutoFit/>
            </a:bodyPr>
            <a:lstStyle/>
            <a:p>
              <a:r>
                <a:rPr lang="zh-CN" altLang="en-US" sz="1200" dirty="0">
                  <a:solidFill>
                    <a:schemeClr val="accent1">
                      <a:lumMod val="10000"/>
                      <a:lumOff val="90000"/>
                    </a:schemeClr>
                  </a:solidFill>
                  <a:latin typeface="+mn-ea"/>
                </a:rPr>
                <a:t>CLASSICAL</a:t>
              </a:r>
              <a:endParaRPr lang="en-US" altLang="zh-CN" sz="1200" dirty="0">
                <a:solidFill>
                  <a:schemeClr val="accent1">
                    <a:lumMod val="10000"/>
                    <a:lumOff val="90000"/>
                  </a:schemeClr>
                </a:solidFill>
                <a:latin typeface="+mn-ea"/>
              </a:endParaRPr>
            </a:p>
            <a:p>
              <a:r>
                <a:rPr lang="zh-CN" altLang="en-US" sz="1900" dirty="0">
                  <a:solidFill>
                    <a:schemeClr val="accent1">
                      <a:lumMod val="10000"/>
                      <a:lumOff val="90000"/>
                    </a:schemeClr>
                  </a:solidFill>
                  <a:latin typeface="+mn-ea"/>
                </a:rPr>
                <a:t>MUSIC</a:t>
              </a:r>
              <a:endParaRPr lang="zh-CN" altLang="en-US" sz="1900" dirty="0">
                <a:solidFill>
                  <a:schemeClr val="accent1">
                    <a:lumMod val="10000"/>
                    <a:lumOff val="90000"/>
                  </a:schemeClr>
                </a:solidFill>
                <a:latin typeface="+mn-ea"/>
              </a:endParaRPr>
            </a:p>
          </p:txBody>
        </p:sp>
      </p:grpSp>
      <p:sp>
        <p:nvSpPr>
          <p:cNvPr id="6" name="矩形 5"/>
          <p:cNvSpPr/>
          <p:nvPr/>
        </p:nvSpPr>
        <p:spPr>
          <a:xfrm>
            <a:off x="2090133" y="666750"/>
            <a:ext cx="7053867" cy="3886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7162800" y="3039828"/>
            <a:ext cx="2103672" cy="2103672"/>
          </a:xfrm>
          <a:prstGeom prst="rect">
            <a:avLst/>
          </a:prstGeom>
        </p:spPr>
      </p:pic>
      <p:sp>
        <p:nvSpPr>
          <p:cNvPr id="5" name="TextBox 4"/>
          <p:cNvSpPr txBox="1"/>
          <p:nvPr/>
        </p:nvSpPr>
        <p:spPr>
          <a:xfrm>
            <a:off x="4114800" y="1199808"/>
            <a:ext cx="3472647" cy="930972"/>
          </a:xfrm>
          <a:prstGeom prst="rect">
            <a:avLst/>
          </a:prstGeom>
          <a:noFill/>
        </p:spPr>
        <p:txBody>
          <a:bodyPr wrap="none" lIns="68531" tIns="34264" rIns="68531" bIns="34264"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4242916" y="3308315"/>
            <a:ext cx="3042368" cy="369332"/>
          </a:xfrm>
          <a:prstGeom prst="rect">
            <a:avLst/>
          </a:prstGeom>
          <a:solidFill>
            <a:schemeClr val="accent1">
              <a:lumMod val="10000"/>
              <a:lumOff val="90000"/>
            </a:schemeClr>
          </a:solidFill>
        </p:spPr>
        <p:txBody>
          <a:bodyPr wrap="square">
            <a:spAutoFit/>
          </a:bodyPr>
          <a:lstStyle/>
          <a:p>
            <a:r>
              <a:rPr lang="zh-CN" altLang="en-US" dirty="0">
                <a:solidFill>
                  <a:schemeClr val="accent1">
                    <a:lumMod val="75000"/>
                    <a:lumOff val="25000"/>
                  </a:schemeClr>
                </a:solidFill>
                <a:latin typeface="+mn-ea"/>
              </a:rPr>
              <a:t>主编：王玲   蔡莉    田苗苗</a:t>
            </a:r>
            <a:endParaRPr lang="zh-CN" altLang="en-US" dirty="0">
              <a:solidFill>
                <a:schemeClr val="accent1">
                  <a:lumMod val="75000"/>
                  <a:lumOff val="25000"/>
                </a:schemeClr>
              </a:solidFill>
              <a:latin typeface="+mn-ea"/>
            </a:endParaRPr>
          </a:p>
        </p:txBody>
      </p:sp>
      <p:sp>
        <p:nvSpPr>
          <p:cNvPr id="7" name="文本框 6"/>
          <p:cNvSpPr txBox="1"/>
          <p:nvPr/>
        </p:nvSpPr>
        <p:spPr>
          <a:xfrm>
            <a:off x="6262180" y="2318038"/>
            <a:ext cx="4632960" cy="369332"/>
          </a:xfrm>
          <a:prstGeom prst="rect">
            <a:avLst/>
          </a:prstGeom>
          <a:noFill/>
        </p:spPr>
        <p:txBody>
          <a:bodyPr wrap="square">
            <a:spAutoFit/>
          </a:bodyPr>
          <a:lstStyle/>
          <a:p>
            <a:pPr algn="l" defTabSz="685165">
              <a:defRPr/>
            </a:pPr>
            <a:r>
              <a:rPr lang="zh-CN" altLang="en-US" sz="18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（第二版）</a:t>
            </a:r>
            <a:endParaRPr lang="zh-CN" altLang="en-US" sz="18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54025"/>
            <a:ext cx="2008505" cy="2921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（三）中国歌剧</a:t>
            </a:r>
            <a:endParaRPr lang="zh-CN" altLang="en-US" sz="1600" b="1" dirty="0">
              <a:latin typeface="楷体" panose="02010609060101010101" charset="-122"/>
              <a:ea typeface="楷体" panose="02010609060101010101" charset="-122"/>
            </a:endParaRPr>
          </a:p>
        </p:txBody>
      </p:sp>
      <p:pic>
        <p:nvPicPr>
          <p:cNvPr id="4" name="图片 3"/>
          <p:cNvPicPr>
            <a:picLocks noChangeAspect="1"/>
          </p:cNvPicPr>
          <p:nvPr>
            <p:custDataLst>
              <p:tags r:id="rId1"/>
            </p:custDataLst>
          </p:nvPr>
        </p:nvPicPr>
        <p:blipFill>
          <a:blip r:embed="rId2"/>
          <a:stretch>
            <a:fillRect/>
          </a:stretch>
        </p:blipFill>
        <p:spPr>
          <a:xfrm>
            <a:off x="533400" y="895350"/>
            <a:ext cx="1743710" cy="2633345"/>
          </a:xfrm>
          <a:prstGeom prst="rect">
            <a:avLst/>
          </a:prstGeom>
        </p:spPr>
      </p:pic>
      <p:sp>
        <p:nvSpPr>
          <p:cNvPr id="5" name="文本框 4"/>
          <p:cNvSpPr txBox="1"/>
          <p:nvPr/>
        </p:nvSpPr>
        <p:spPr>
          <a:xfrm>
            <a:off x="228600" y="3651250"/>
            <a:ext cx="2332990" cy="1175385"/>
          </a:xfrm>
          <a:prstGeom prst="rect">
            <a:avLst/>
          </a:prstGeom>
          <a:noFill/>
        </p:spPr>
        <p:txBody>
          <a:bodyPr wrap="square" rtlCol="0">
            <a:noAutofit/>
          </a:bodyPr>
          <a:p>
            <a:pPr>
              <a:lnSpc>
                <a:spcPct val="115000"/>
              </a:lnSpc>
              <a:spcBef>
                <a:spcPts val="0"/>
              </a:spcBef>
              <a:spcAft>
                <a:spcPts val="0"/>
              </a:spcAft>
            </a:pPr>
            <a:r>
              <a:rPr lang="zh-CN" altLang="en-US" sz="1400">
                <a:solidFill>
                  <a:srgbClr val="7D4922"/>
                </a:solidFill>
              </a:rPr>
              <a:t>中国新歌剧创作的开拓者是黎锦晖。20 世纪二三十年代，黎锦晖创作的儿童歌舞剧《麻雀与小孩》可视为开中国新歌剧创作先河的作品。</a:t>
            </a:r>
            <a:endParaRPr lang="zh-CN" altLang="en-US" sz="1400">
              <a:solidFill>
                <a:srgbClr val="7D4922"/>
              </a:solidFill>
            </a:endParaRPr>
          </a:p>
        </p:txBody>
      </p:sp>
      <p:pic>
        <p:nvPicPr>
          <p:cNvPr id="33" name="图片 32"/>
          <p:cNvPicPr>
            <a:picLocks noChangeAspect="1"/>
          </p:cNvPicPr>
          <p:nvPr/>
        </p:nvPicPr>
        <p:blipFill>
          <a:blip r:embed="rId3"/>
          <a:stretch>
            <a:fillRect/>
          </a:stretch>
        </p:blipFill>
        <p:spPr>
          <a:xfrm>
            <a:off x="3089910" y="895350"/>
            <a:ext cx="2966720" cy="2645410"/>
          </a:xfrm>
          <a:prstGeom prst="rect">
            <a:avLst/>
          </a:prstGeom>
        </p:spPr>
      </p:pic>
      <p:sp>
        <p:nvSpPr>
          <p:cNvPr id="47" name="文本框 46"/>
          <p:cNvSpPr txBox="1"/>
          <p:nvPr/>
        </p:nvSpPr>
        <p:spPr>
          <a:xfrm>
            <a:off x="3302635" y="3638550"/>
            <a:ext cx="2553335" cy="1165860"/>
          </a:xfrm>
          <a:prstGeom prst="rect">
            <a:avLst/>
          </a:prstGeom>
          <a:noFill/>
        </p:spPr>
        <p:txBody>
          <a:bodyPr wrap="square" rtlCol="0">
            <a:noAutofit/>
          </a:bodyPr>
          <a:p>
            <a:pPr>
              <a:lnSpc>
                <a:spcPct val="115000"/>
              </a:lnSpc>
              <a:spcBef>
                <a:spcPts val="0"/>
              </a:spcBef>
              <a:spcAft>
                <a:spcPts val="0"/>
              </a:spcAft>
            </a:pPr>
            <a:r>
              <a:rPr lang="zh-CN" altLang="en-US" sz="1400">
                <a:solidFill>
                  <a:srgbClr val="7D4922"/>
                </a:solidFill>
              </a:rPr>
              <a:t>1934 年，聂耳和田汉合作推出的《扬子江暴风雨》在中国歌剧史上具有特殊意义，继而产生了《码头工人歌》《打桩歌》等群众歌曲。</a:t>
            </a:r>
            <a:endParaRPr lang="zh-CN" altLang="en-US" sz="1400">
              <a:solidFill>
                <a:srgbClr val="7D4922"/>
              </a:solidFill>
            </a:endParaRPr>
          </a:p>
        </p:txBody>
      </p:sp>
      <p:pic>
        <p:nvPicPr>
          <p:cNvPr id="48" name="图片 47"/>
          <p:cNvPicPr>
            <a:picLocks noChangeAspect="1"/>
          </p:cNvPicPr>
          <p:nvPr/>
        </p:nvPicPr>
        <p:blipFill>
          <a:blip r:embed="rId4"/>
          <a:stretch>
            <a:fillRect/>
          </a:stretch>
        </p:blipFill>
        <p:spPr>
          <a:xfrm>
            <a:off x="6793230" y="880745"/>
            <a:ext cx="1859915" cy="2629535"/>
          </a:xfrm>
          <a:prstGeom prst="rect">
            <a:avLst/>
          </a:prstGeom>
        </p:spPr>
      </p:pic>
      <p:sp>
        <p:nvSpPr>
          <p:cNvPr id="49" name="文本框 48"/>
          <p:cNvSpPr txBox="1"/>
          <p:nvPr/>
        </p:nvSpPr>
        <p:spPr>
          <a:xfrm>
            <a:off x="6629400" y="3660140"/>
            <a:ext cx="2282190" cy="1166495"/>
          </a:xfrm>
          <a:prstGeom prst="rect">
            <a:avLst/>
          </a:prstGeom>
          <a:noFill/>
        </p:spPr>
        <p:txBody>
          <a:bodyPr wrap="square" rtlCol="0">
            <a:noAutofit/>
          </a:bodyPr>
          <a:p>
            <a:pPr>
              <a:lnSpc>
                <a:spcPct val="115000"/>
              </a:lnSpc>
              <a:spcBef>
                <a:spcPts val="0"/>
              </a:spcBef>
              <a:spcAft>
                <a:spcPts val="0"/>
              </a:spcAft>
            </a:pPr>
            <a:r>
              <a:rPr lang="zh-CN" altLang="en-US" sz="1400">
                <a:solidFill>
                  <a:srgbClr val="7D4922"/>
                </a:solidFill>
              </a:rPr>
              <a:t>20 世纪 30 年代末 40 年代初，出现了运用西方近代作曲技术来体现中国题材的歌剧作品，如陈田鹤作曲的《荆轲》</a:t>
            </a:r>
            <a:r>
              <a:rPr lang="zh-CN" altLang="en-US" sz="1400">
                <a:solidFill>
                  <a:srgbClr val="7D4922"/>
                </a:solidFill>
              </a:rPr>
              <a:t>等。</a:t>
            </a:r>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54025"/>
            <a:ext cx="2008505" cy="2921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（三）中国歌剧</a:t>
            </a:r>
            <a:endParaRPr lang="zh-CN" altLang="en-US" sz="1600" b="1" dirty="0">
              <a:latin typeface="楷体" panose="02010609060101010101" charset="-122"/>
              <a:ea typeface="楷体" panose="02010609060101010101" charset="-122"/>
            </a:endParaRPr>
          </a:p>
        </p:txBody>
      </p:sp>
      <p:sp>
        <p:nvSpPr>
          <p:cNvPr id="7" name="文本框 6"/>
          <p:cNvSpPr txBox="1"/>
          <p:nvPr/>
        </p:nvSpPr>
        <p:spPr>
          <a:xfrm>
            <a:off x="1219200" y="938530"/>
            <a:ext cx="7259320" cy="705485"/>
          </a:xfrm>
          <a:prstGeom prst="rect">
            <a:avLst/>
          </a:prstGeom>
          <a:solidFill>
            <a:srgbClr val="D69768"/>
          </a:solidFill>
        </p:spPr>
        <p:txBody>
          <a:bodyPr wrap="square" rtlCol="0">
            <a:noAutofit/>
          </a:bodyPr>
          <a:p>
            <a:r>
              <a:rPr lang="zh-CN" altLang="en-US" sz="1400">
                <a:solidFill>
                  <a:srgbClr val="7D4922"/>
                </a:solidFill>
              </a:rPr>
              <a:t>1945 年，具有民族特点的新歌剧《白毛女》的诞生，标志着中国歌剧的发展进入了一个新阶段。人们把这段时期称为歌剧发展史上的“第一次歌剧高潮”。</a:t>
            </a:r>
            <a:endParaRPr lang="zh-CN" altLang="en-US" sz="1400">
              <a:solidFill>
                <a:srgbClr val="7D4922"/>
              </a:solidFill>
            </a:endParaRPr>
          </a:p>
        </p:txBody>
      </p:sp>
      <p:sp>
        <p:nvSpPr>
          <p:cNvPr id="8" name="文本框 7"/>
          <p:cNvSpPr txBox="1"/>
          <p:nvPr/>
        </p:nvSpPr>
        <p:spPr>
          <a:xfrm>
            <a:off x="1187450" y="1894840"/>
            <a:ext cx="7291705" cy="773430"/>
          </a:xfrm>
          <a:prstGeom prst="rect">
            <a:avLst/>
          </a:prstGeom>
          <a:solidFill>
            <a:srgbClr val="EFD5C3"/>
          </a:solidFill>
        </p:spPr>
        <p:txBody>
          <a:bodyPr wrap="square" rtlCol="0">
            <a:noAutofit/>
          </a:bodyPr>
          <a:p>
            <a:r>
              <a:rPr lang="zh-CN" altLang="en-US" sz="1400">
                <a:solidFill>
                  <a:srgbClr val="7D4922"/>
                </a:solidFill>
              </a:rPr>
              <a:t>中华人民共和国成立以后，我国歌剧创作迅速发展，出现了一些不同种类的歌剧作品，如《红珊瑚》《刘三姐》等。这些歌剧在民族民间音乐的基础上，借鉴西方大歌剧传统，同时也吸收中国戏曲板腔手法及话剧加唱手法，使得具有中国特色的新歌剧风格逐渐形成。</a:t>
            </a:r>
            <a:endParaRPr lang="zh-CN" altLang="en-US" sz="1400">
              <a:solidFill>
                <a:srgbClr val="7D4922"/>
              </a:solidFill>
            </a:endParaRPr>
          </a:p>
        </p:txBody>
      </p:sp>
      <p:sp>
        <p:nvSpPr>
          <p:cNvPr id="9" name="文本框 8"/>
          <p:cNvSpPr txBox="1"/>
          <p:nvPr/>
        </p:nvSpPr>
        <p:spPr>
          <a:xfrm>
            <a:off x="1187450" y="2882265"/>
            <a:ext cx="7290435" cy="517525"/>
          </a:xfrm>
          <a:prstGeom prst="rect">
            <a:avLst/>
          </a:prstGeom>
          <a:solidFill>
            <a:schemeClr val="accent2"/>
          </a:solidFill>
        </p:spPr>
        <p:txBody>
          <a:bodyPr wrap="square" rtlCol="0">
            <a:noAutofit/>
          </a:bodyPr>
          <a:p>
            <a:r>
              <a:rPr lang="zh-CN" altLang="en-US" sz="1400">
                <a:solidFill>
                  <a:srgbClr val="7D4922"/>
                </a:solidFill>
              </a:rPr>
              <a:t>20 世纪 80 年代以后，在改革开放新时期里，我国人民的政治、经济和文化生活都发生了历史性转折，歌剧创作结出硕果，出现中国化的大歌剧作品。</a:t>
            </a:r>
            <a:endParaRPr lang="zh-CN" altLang="en-US" sz="1400">
              <a:solidFill>
                <a:srgbClr val="7D4922"/>
              </a:solidFill>
            </a:endParaRPr>
          </a:p>
        </p:txBody>
      </p:sp>
      <p:sp>
        <p:nvSpPr>
          <p:cNvPr id="10" name="文本框 9"/>
          <p:cNvSpPr txBox="1"/>
          <p:nvPr/>
        </p:nvSpPr>
        <p:spPr>
          <a:xfrm>
            <a:off x="1219200" y="3729990"/>
            <a:ext cx="7259320" cy="789940"/>
          </a:xfrm>
          <a:prstGeom prst="rect">
            <a:avLst/>
          </a:prstGeom>
          <a:solidFill>
            <a:schemeClr val="accent2">
              <a:lumMod val="40000"/>
              <a:lumOff val="60000"/>
            </a:schemeClr>
          </a:solidFill>
        </p:spPr>
        <p:txBody>
          <a:bodyPr wrap="square" rtlCol="0">
            <a:noAutofit/>
          </a:bodyPr>
          <a:p>
            <a:r>
              <a:rPr lang="zh-CN" altLang="en-US" sz="1400">
                <a:solidFill>
                  <a:srgbClr val="7D4922"/>
                </a:solidFill>
              </a:rPr>
              <a:t>20 世纪 90 年代之后，歌剧创作出现高潮，作品有《马可·波罗》《楚霸王》等</a:t>
            </a:r>
            <a:r>
              <a:rPr lang="en-US" altLang="zh-CN" sz="1400">
                <a:solidFill>
                  <a:srgbClr val="7D4922"/>
                </a:solidFill>
              </a:rPr>
              <a:t>,这些歌剧在思想性、艺术性和歌剧综合美感的层次上都达到了一个新的高度，在国际上产生了较好的影响，中国新歌剧创作逐渐走向世界舞台。</a:t>
            </a:r>
            <a:endParaRPr lang="en-US" altLang="zh-CN" sz="1400">
              <a:solidFill>
                <a:srgbClr val="7D4922"/>
              </a:solidFill>
            </a:endParaRPr>
          </a:p>
        </p:txBody>
      </p:sp>
      <p:pic>
        <p:nvPicPr>
          <p:cNvPr id="11" name="图片 10" descr="音乐课本"/>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81000" y="895350"/>
            <a:ext cx="597535" cy="597535"/>
          </a:xfrm>
          <a:prstGeom prst="rect">
            <a:avLst/>
          </a:prstGeom>
        </p:spPr>
      </p:pic>
      <p:pic>
        <p:nvPicPr>
          <p:cNvPr id="12" name="图片 11" descr="音乐课本"/>
          <p:cNvPicPr>
            <a:picLocks noChangeAspect="1"/>
          </p:cNvPicPr>
          <p:nvPr/>
        </p:nvPicPr>
        <p:blipFill>
          <a:blip r:embed="rId1">
            <a:extLst>
              <a:ext uri="{96DAC541-7B7A-43D3-8B79-37D633B846F1}">
                <asvg:svgBlip xmlns:asvg="http://schemas.microsoft.com/office/drawing/2016/SVG/main" r:embed="rId3"/>
              </a:ext>
            </a:extLst>
          </a:blip>
          <a:stretch>
            <a:fillRect/>
          </a:stretch>
        </p:blipFill>
        <p:spPr>
          <a:xfrm>
            <a:off x="381000" y="1817370"/>
            <a:ext cx="597535" cy="597535"/>
          </a:xfrm>
          <a:prstGeom prst="rect">
            <a:avLst/>
          </a:prstGeom>
        </p:spPr>
      </p:pic>
      <p:pic>
        <p:nvPicPr>
          <p:cNvPr id="13" name="图片 12" descr="音乐课本"/>
          <p:cNvPicPr>
            <a:picLocks noChangeAspect="1"/>
          </p:cNvPicPr>
          <p:nvPr/>
        </p:nvPicPr>
        <p:blipFill>
          <a:blip r:embed="rId1">
            <a:extLst>
              <a:ext uri="{96DAC541-7B7A-43D3-8B79-37D633B846F1}">
                <asvg:svgBlip xmlns:asvg="http://schemas.microsoft.com/office/drawing/2016/SVG/main" r:embed="rId3"/>
              </a:ext>
            </a:extLst>
          </a:blip>
          <a:stretch>
            <a:fillRect/>
          </a:stretch>
        </p:blipFill>
        <p:spPr>
          <a:xfrm>
            <a:off x="381000" y="2784475"/>
            <a:ext cx="597535" cy="597535"/>
          </a:xfrm>
          <a:prstGeom prst="rect">
            <a:avLst/>
          </a:prstGeom>
        </p:spPr>
      </p:pic>
      <p:pic>
        <p:nvPicPr>
          <p:cNvPr id="14" name="图片 13" descr="音乐课本"/>
          <p:cNvPicPr>
            <a:picLocks noChangeAspect="1"/>
          </p:cNvPicPr>
          <p:nvPr/>
        </p:nvPicPr>
        <p:blipFill>
          <a:blip r:embed="rId1">
            <a:extLst>
              <a:ext uri="{96DAC541-7B7A-43D3-8B79-37D633B846F1}">
                <asvg:svgBlip xmlns:asvg="http://schemas.microsoft.com/office/drawing/2016/SVG/main" r:embed="rId3"/>
              </a:ext>
            </a:extLst>
          </a:blip>
          <a:stretch>
            <a:fillRect/>
          </a:stretch>
        </p:blipFill>
        <p:spPr>
          <a:xfrm>
            <a:off x="393065" y="3867150"/>
            <a:ext cx="597535" cy="5975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6565" y="361315"/>
            <a:ext cx="3855085" cy="3581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zh-CN" altLang="en-US" sz="1600" b="1" dirty="0">
                <a:latin typeface="楷体" panose="02010609060101010101" charset="-122"/>
                <a:ea typeface="楷体" panose="02010609060101010101" charset="-122"/>
              </a:rPr>
              <a:t>二、歌剧的基本形式和体裁中国歌剧</a:t>
            </a:r>
            <a:endParaRPr lang="zh-CN" altLang="en-US" sz="1600" b="1" dirty="0">
              <a:latin typeface="楷体" panose="02010609060101010101" charset="-122"/>
              <a:ea typeface="楷体" panose="02010609060101010101" charset="-122"/>
            </a:endParaRPr>
          </a:p>
        </p:txBody>
      </p:sp>
      <p:sp>
        <p:nvSpPr>
          <p:cNvPr id="93" name="任意多边形: 形状 17"/>
          <p:cNvSpPr/>
          <p:nvPr>
            <p:custDataLst>
              <p:tags r:id="rId1"/>
            </p:custDataLst>
          </p:nvPr>
        </p:nvSpPr>
        <p:spPr>
          <a:xfrm>
            <a:off x="368300" y="3240405"/>
            <a:ext cx="8651875" cy="1449070"/>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gradFill>
            <a:gsLst>
              <a:gs pos="0">
                <a:schemeClr val="accent1">
                  <a:alpha val="15000"/>
                </a:schemeClr>
              </a:gs>
              <a:gs pos="100000">
                <a:schemeClr val="accent1">
                  <a:alpha val="0"/>
                </a:schemeClr>
              </a:gs>
            </a:gsLst>
            <a:lin ang="5400000" scaled="1"/>
          </a:gradFill>
          <a:ln>
            <a:gradFill>
              <a:gsLst>
                <a:gs pos="0">
                  <a:schemeClr val="accent1"/>
                </a:gs>
                <a:gs pos="87000">
                  <a:schemeClr val="accent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96" name="任意多边形: 形状 4"/>
          <p:cNvSpPr/>
          <p:nvPr>
            <p:custDataLst>
              <p:tags r:id="rId2"/>
            </p:custDataLst>
          </p:nvPr>
        </p:nvSpPr>
        <p:spPr>
          <a:xfrm>
            <a:off x="4229839" y="3751390"/>
            <a:ext cx="730205" cy="369658"/>
          </a:xfrm>
          <a:custGeom>
            <a:avLst/>
            <a:gdLst>
              <a:gd name="connsiteX0" fmla="*/ 1450658 w 1450657"/>
              <a:gd name="connsiteY0" fmla="*/ 523875 h 734377"/>
              <a:gd name="connsiteX1" fmla="*/ 161925 w 1450657"/>
              <a:gd name="connsiteY1" fmla="*/ 734377 h 734377"/>
              <a:gd name="connsiteX2" fmla="*/ 0 w 1450657"/>
              <a:gd name="connsiteY2" fmla="*/ 0 h 734377"/>
            </a:gdLst>
            <a:ahLst/>
            <a:cxnLst>
              <a:cxn ang="0">
                <a:pos x="connsiteX0" y="connsiteY0"/>
              </a:cxn>
              <a:cxn ang="0">
                <a:pos x="connsiteX1" y="connsiteY1"/>
              </a:cxn>
              <a:cxn ang="0">
                <a:pos x="connsiteX2" y="connsiteY2"/>
              </a:cxn>
            </a:cxnLst>
            <a:rect l="l" t="t" r="r" b="b"/>
            <a:pathLst>
              <a:path w="1450657" h="734377">
                <a:moveTo>
                  <a:pt x="1450658" y="523875"/>
                </a:moveTo>
                <a:lnTo>
                  <a:pt x="161925" y="734377"/>
                </a:lnTo>
                <a:lnTo>
                  <a:pt x="0" y="0"/>
                </a:lnTo>
                <a:close/>
              </a:path>
            </a:pathLst>
          </a:custGeom>
          <a:gradFill>
            <a:gsLst>
              <a:gs pos="1000">
                <a:schemeClr val="accent1">
                  <a:lumMod val="78000"/>
                  <a:lumOff val="22000"/>
                </a:schemeClr>
              </a:gs>
              <a:gs pos="78000">
                <a:schemeClr val="accent1">
                  <a:lumMod val="91000"/>
                </a:schemeClr>
              </a:gs>
            </a:gsLst>
            <a:lin ang="16200000" scaled="0"/>
          </a:gradFill>
          <a:ln w="48331" cap="flat">
            <a:noFill/>
            <a:prstDash val="solid"/>
            <a:miter/>
          </a:ln>
        </p:spPr>
        <p:txBody>
          <a:bodyPr rot="0" spcFirstLastPara="0" vertOverflow="overflow" horzOverflow="overflow" vert="horz" wrap="square" lIns="82600" tIns="41300" rIns="82600" bIns="41300" numCol="1" spcCol="0" rtlCol="0" fromWordArt="0" anchor="ctr" anchorCtr="0" forceAA="0" compatLnSpc="1">
            <a:noAutofit/>
          </a:bodyPr>
          <a:p>
            <a:endParaRPr lang="zh-CN" altLang="en-US" sz="1625"/>
          </a:p>
        </p:txBody>
      </p:sp>
      <p:sp>
        <p:nvSpPr>
          <p:cNvPr id="97" name="任意多边形: 形状 5"/>
          <p:cNvSpPr/>
          <p:nvPr>
            <p:custDataLst>
              <p:tags r:id="rId3"/>
            </p:custDataLst>
          </p:nvPr>
        </p:nvSpPr>
        <p:spPr>
          <a:xfrm>
            <a:off x="3832897" y="3505309"/>
            <a:ext cx="478494" cy="615616"/>
          </a:xfrm>
          <a:custGeom>
            <a:avLst/>
            <a:gdLst>
              <a:gd name="connsiteX0" fmla="*/ 0 w 950595"/>
              <a:gd name="connsiteY0" fmla="*/ 0 h 1223009"/>
              <a:gd name="connsiteX1" fmla="*/ 788670 w 950595"/>
              <a:gd name="connsiteY1" fmla="*/ 488633 h 1223009"/>
              <a:gd name="connsiteX2" fmla="*/ 950595 w 950595"/>
              <a:gd name="connsiteY2" fmla="*/ 1223010 h 1223009"/>
            </a:gdLst>
            <a:ahLst/>
            <a:cxnLst>
              <a:cxn ang="0">
                <a:pos x="connsiteX0" y="connsiteY0"/>
              </a:cxn>
              <a:cxn ang="0">
                <a:pos x="connsiteX1" y="connsiteY1"/>
              </a:cxn>
              <a:cxn ang="0">
                <a:pos x="connsiteX2" y="connsiteY2"/>
              </a:cxn>
            </a:cxnLst>
            <a:rect l="l" t="t" r="r" b="b"/>
            <a:pathLst>
              <a:path w="950595" h="1223009">
                <a:moveTo>
                  <a:pt x="0" y="0"/>
                </a:moveTo>
                <a:lnTo>
                  <a:pt x="788670" y="488633"/>
                </a:lnTo>
                <a:lnTo>
                  <a:pt x="950595" y="1223010"/>
                </a:lnTo>
                <a:close/>
              </a:path>
            </a:pathLst>
          </a:custGeom>
          <a:gradFill>
            <a:gsLst>
              <a:gs pos="19000">
                <a:schemeClr val="accent1">
                  <a:lumMod val="60000"/>
                  <a:lumOff val="40000"/>
                </a:schemeClr>
              </a:gs>
              <a:gs pos="92000">
                <a:schemeClr val="accent1"/>
              </a:gs>
            </a:gsLst>
            <a:lin ang="0" scaled="0"/>
          </a:gradFill>
          <a:ln w="48331" cap="flat">
            <a:noFill/>
            <a:prstDash val="solid"/>
            <a:miter/>
          </a:ln>
        </p:spPr>
        <p:txBody>
          <a:bodyPr rot="0" spcFirstLastPara="0" vertOverflow="overflow" horzOverflow="overflow" vert="horz" wrap="square" lIns="82600" tIns="41300" rIns="82600" bIns="41300" numCol="1" spcCol="0" rtlCol="0" fromWordArt="0" anchor="ctr" anchorCtr="0" forceAA="0" compatLnSpc="1">
            <a:noAutofit/>
          </a:bodyPr>
          <a:p>
            <a:endParaRPr lang="zh-CN" altLang="en-US" sz="1625"/>
          </a:p>
        </p:txBody>
      </p:sp>
      <p:sp>
        <p:nvSpPr>
          <p:cNvPr id="98" name="任意多边形: 形状 6"/>
          <p:cNvSpPr/>
          <p:nvPr>
            <p:custDataLst>
              <p:tags r:id="rId4"/>
            </p:custDataLst>
          </p:nvPr>
        </p:nvSpPr>
        <p:spPr>
          <a:xfrm>
            <a:off x="3832897" y="2935135"/>
            <a:ext cx="396986" cy="816027"/>
          </a:xfrm>
          <a:custGeom>
            <a:avLst/>
            <a:gdLst>
              <a:gd name="connsiteX0" fmla="*/ 0 w 788670"/>
              <a:gd name="connsiteY0" fmla="*/ 1132523 h 1621155"/>
              <a:gd name="connsiteX1" fmla="*/ 619125 w 788670"/>
              <a:gd name="connsiteY1" fmla="*/ 0 h 1621155"/>
              <a:gd name="connsiteX2" fmla="*/ 788670 w 788670"/>
              <a:gd name="connsiteY2" fmla="*/ 1621155 h 1621155"/>
            </a:gdLst>
            <a:ahLst/>
            <a:cxnLst>
              <a:cxn ang="0">
                <a:pos x="connsiteX0" y="connsiteY0"/>
              </a:cxn>
              <a:cxn ang="0">
                <a:pos x="connsiteX1" y="connsiteY1"/>
              </a:cxn>
              <a:cxn ang="0">
                <a:pos x="connsiteX2" y="connsiteY2"/>
              </a:cxn>
            </a:cxnLst>
            <a:rect l="l" t="t" r="r" b="b"/>
            <a:pathLst>
              <a:path w="788670" h="1621155">
                <a:moveTo>
                  <a:pt x="0" y="1132523"/>
                </a:moveTo>
                <a:lnTo>
                  <a:pt x="619125" y="0"/>
                </a:lnTo>
                <a:lnTo>
                  <a:pt x="788670" y="1621155"/>
                </a:lnTo>
                <a:close/>
              </a:path>
            </a:pathLst>
          </a:custGeom>
          <a:gradFill>
            <a:gsLst>
              <a:gs pos="0">
                <a:schemeClr val="accent1">
                  <a:lumMod val="50000"/>
                  <a:lumOff val="50000"/>
                </a:schemeClr>
              </a:gs>
              <a:gs pos="100000">
                <a:schemeClr val="accent1">
                  <a:lumMod val="86000"/>
                  <a:lumOff val="14000"/>
                </a:schemeClr>
              </a:gs>
            </a:gsLst>
            <a:lin ang="600000" scaled="0"/>
          </a:gradFill>
          <a:ln w="48331" cap="flat">
            <a:noFill/>
            <a:prstDash val="solid"/>
            <a:miter/>
          </a:ln>
        </p:spPr>
        <p:txBody>
          <a:bodyPr rtlCol="0" anchor="ctr"/>
          <a:p>
            <a:endParaRPr lang="zh-CN" altLang="en-US" sz="1625"/>
          </a:p>
        </p:txBody>
      </p:sp>
      <p:sp>
        <p:nvSpPr>
          <p:cNvPr id="99" name="任意多边形: 形状 7"/>
          <p:cNvSpPr/>
          <p:nvPr>
            <p:custDataLst>
              <p:tags r:id="rId5"/>
            </p:custDataLst>
          </p:nvPr>
        </p:nvSpPr>
        <p:spPr>
          <a:xfrm>
            <a:off x="4229839" y="3235710"/>
            <a:ext cx="730205" cy="779109"/>
          </a:xfrm>
          <a:custGeom>
            <a:avLst/>
            <a:gdLst>
              <a:gd name="connsiteX0" fmla="*/ 1385888 w 1450657"/>
              <a:gd name="connsiteY0" fmla="*/ 0 h 1547812"/>
              <a:gd name="connsiteX1" fmla="*/ 1450658 w 1450657"/>
              <a:gd name="connsiteY1" fmla="*/ 1547812 h 1547812"/>
              <a:gd name="connsiteX2" fmla="*/ 0 w 1450657"/>
              <a:gd name="connsiteY2" fmla="*/ 1023938 h 1547812"/>
            </a:gdLst>
            <a:ahLst/>
            <a:cxnLst>
              <a:cxn ang="0">
                <a:pos x="connsiteX0" y="connsiteY0"/>
              </a:cxn>
              <a:cxn ang="0">
                <a:pos x="connsiteX1" y="connsiteY1"/>
              </a:cxn>
              <a:cxn ang="0">
                <a:pos x="connsiteX2" y="connsiteY2"/>
              </a:cxn>
            </a:cxnLst>
            <a:rect l="l" t="t" r="r" b="b"/>
            <a:pathLst>
              <a:path w="1450657" h="1547812">
                <a:moveTo>
                  <a:pt x="1385888" y="0"/>
                </a:moveTo>
                <a:lnTo>
                  <a:pt x="1450658" y="1547812"/>
                </a:lnTo>
                <a:lnTo>
                  <a:pt x="0" y="1023938"/>
                </a:lnTo>
                <a:close/>
              </a:path>
            </a:pathLst>
          </a:custGeom>
          <a:gradFill flip="none" rotWithShape="1">
            <a:gsLst>
              <a:gs pos="36000">
                <a:schemeClr val="accent1">
                  <a:lumMod val="75000"/>
                </a:schemeClr>
              </a:gs>
              <a:gs pos="100000">
                <a:schemeClr val="accent1">
                  <a:lumMod val="70000"/>
                  <a:lumOff val="30000"/>
                </a:schemeClr>
              </a:gs>
            </a:gsLst>
            <a:lin ang="1800000" scaled="0"/>
            <a:tileRect/>
          </a:gradFill>
          <a:ln w="48331" cap="flat">
            <a:noFill/>
            <a:prstDash val="solid"/>
            <a:miter/>
          </a:ln>
        </p:spPr>
        <p:txBody>
          <a:bodyPr rtlCol="0" anchor="ctr"/>
          <a:p>
            <a:endParaRPr lang="zh-CN" altLang="en-US" sz="1625"/>
          </a:p>
        </p:txBody>
      </p:sp>
      <p:sp>
        <p:nvSpPr>
          <p:cNvPr id="101" name="任意多边形: 形状 9"/>
          <p:cNvSpPr/>
          <p:nvPr>
            <p:custDataLst>
              <p:tags r:id="rId6"/>
            </p:custDataLst>
          </p:nvPr>
        </p:nvSpPr>
        <p:spPr>
          <a:xfrm>
            <a:off x="4852211" y="2747563"/>
            <a:ext cx="464109" cy="634794"/>
          </a:xfrm>
          <a:custGeom>
            <a:avLst/>
            <a:gdLst>
              <a:gd name="connsiteX0" fmla="*/ 149542 w 922019"/>
              <a:gd name="connsiteY0" fmla="*/ 969645 h 1261109"/>
              <a:gd name="connsiteX1" fmla="*/ 0 w 922019"/>
              <a:gd name="connsiteY1" fmla="*/ 0 h 1261109"/>
              <a:gd name="connsiteX2" fmla="*/ 922020 w 922019"/>
              <a:gd name="connsiteY2" fmla="*/ 1261110 h 1261109"/>
            </a:gdLst>
            <a:ahLst/>
            <a:cxnLst>
              <a:cxn ang="0">
                <a:pos x="connsiteX0" y="connsiteY0"/>
              </a:cxn>
              <a:cxn ang="0">
                <a:pos x="connsiteX1" y="connsiteY1"/>
              </a:cxn>
              <a:cxn ang="0">
                <a:pos x="connsiteX2" y="connsiteY2"/>
              </a:cxn>
            </a:cxnLst>
            <a:rect l="l" t="t" r="r" b="b"/>
            <a:pathLst>
              <a:path w="922019" h="1261109">
                <a:moveTo>
                  <a:pt x="149542" y="969645"/>
                </a:moveTo>
                <a:lnTo>
                  <a:pt x="0" y="0"/>
                </a:lnTo>
                <a:lnTo>
                  <a:pt x="922020" y="1261110"/>
                </a:lnTo>
                <a:close/>
              </a:path>
            </a:pathLst>
          </a:custGeom>
          <a:gradFill>
            <a:gsLst>
              <a:gs pos="1000">
                <a:schemeClr val="accent1">
                  <a:lumMod val="60000"/>
                  <a:lumOff val="40000"/>
                </a:schemeClr>
              </a:gs>
              <a:gs pos="92000">
                <a:schemeClr val="accent1"/>
              </a:gs>
            </a:gsLst>
            <a:lin ang="9600000" scaled="0"/>
          </a:gradFill>
          <a:ln w="48331" cap="flat">
            <a:noFill/>
            <a:prstDash val="solid"/>
            <a:miter/>
          </a:ln>
        </p:spPr>
        <p:txBody>
          <a:bodyPr rtlCol="0" anchor="ctr"/>
          <a:p>
            <a:endParaRPr lang="zh-CN" altLang="en-US" sz="1625"/>
          </a:p>
        </p:txBody>
      </p:sp>
      <p:sp>
        <p:nvSpPr>
          <p:cNvPr id="102" name="任意多边形: 形状 10"/>
          <p:cNvSpPr/>
          <p:nvPr>
            <p:custDataLst>
              <p:tags r:id="rId7"/>
            </p:custDataLst>
          </p:nvPr>
        </p:nvSpPr>
        <p:spPr>
          <a:xfrm>
            <a:off x="4927355" y="3235710"/>
            <a:ext cx="388835" cy="779109"/>
          </a:xfrm>
          <a:custGeom>
            <a:avLst/>
            <a:gdLst>
              <a:gd name="connsiteX0" fmla="*/ 0 w 772477"/>
              <a:gd name="connsiteY0" fmla="*/ 0 h 1547812"/>
              <a:gd name="connsiteX1" fmla="*/ 772477 w 772477"/>
              <a:gd name="connsiteY1" fmla="*/ 291465 h 1547812"/>
              <a:gd name="connsiteX2" fmla="*/ 64770 w 772477"/>
              <a:gd name="connsiteY2" fmla="*/ 1547812 h 1547812"/>
            </a:gdLst>
            <a:ahLst/>
            <a:cxnLst>
              <a:cxn ang="0">
                <a:pos x="connsiteX0" y="connsiteY0"/>
              </a:cxn>
              <a:cxn ang="0">
                <a:pos x="connsiteX1" y="connsiteY1"/>
              </a:cxn>
              <a:cxn ang="0">
                <a:pos x="connsiteX2" y="connsiteY2"/>
              </a:cxn>
            </a:cxnLst>
            <a:rect l="l" t="t" r="r" b="b"/>
            <a:pathLst>
              <a:path w="772477" h="1547812">
                <a:moveTo>
                  <a:pt x="0" y="0"/>
                </a:moveTo>
                <a:lnTo>
                  <a:pt x="772477" y="291465"/>
                </a:lnTo>
                <a:lnTo>
                  <a:pt x="64770" y="1547812"/>
                </a:lnTo>
                <a:close/>
              </a:path>
            </a:pathLst>
          </a:custGeom>
          <a:gradFill>
            <a:gsLst>
              <a:gs pos="28000">
                <a:schemeClr val="accent1">
                  <a:lumMod val="75000"/>
                </a:schemeClr>
              </a:gs>
              <a:gs pos="100000">
                <a:schemeClr val="accent1">
                  <a:lumMod val="70000"/>
                  <a:lumOff val="30000"/>
                </a:schemeClr>
              </a:gs>
            </a:gsLst>
            <a:lin ang="21594000" scaled="0"/>
          </a:gradFill>
          <a:ln w="48331" cap="flat">
            <a:noFill/>
            <a:prstDash val="solid"/>
            <a:miter/>
          </a:ln>
        </p:spPr>
        <p:txBody>
          <a:bodyPr rtlCol="0" anchor="ctr"/>
          <a:p>
            <a:endParaRPr lang="zh-CN" altLang="en-US" sz="1625"/>
          </a:p>
        </p:txBody>
      </p:sp>
      <p:sp>
        <p:nvSpPr>
          <p:cNvPr id="105" name="任意多边形: 形状 11"/>
          <p:cNvSpPr/>
          <p:nvPr>
            <p:custDataLst>
              <p:tags r:id="rId8"/>
            </p:custDataLst>
          </p:nvPr>
        </p:nvSpPr>
        <p:spPr>
          <a:xfrm>
            <a:off x="4144370" y="2747563"/>
            <a:ext cx="782944" cy="488082"/>
          </a:xfrm>
          <a:custGeom>
            <a:avLst/>
            <a:gdLst>
              <a:gd name="connsiteX0" fmla="*/ 0 w 1555432"/>
              <a:gd name="connsiteY0" fmla="*/ 372428 h 969645"/>
              <a:gd name="connsiteX1" fmla="*/ 1405890 w 1555432"/>
              <a:gd name="connsiteY1" fmla="*/ 0 h 969645"/>
              <a:gd name="connsiteX2" fmla="*/ 1555433 w 1555432"/>
              <a:gd name="connsiteY2" fmla="*/ 969645 h 969645"/>
            </a:gdLst>
            <a:ahLst/>
            <a:cxnLst>
              <a:cxn ang="0">
                <a:pos x="connsiteX0" y="connsiteY0"/>
              </a:cxn>
              <a:cxn ang="0">
                <a:pos x="connsiteX1" y="connsiteY1"/>
              </a:cxn>
              <a:cxn ang="0">
                <a:pos x="connsiteX2" y="connsiteY2"/>
              </a:cxn>
            </a:cxnLst>
            <a:rect l="l" t="t" r="r" b="b"/>
            <a:pathLst>
              <a:path w="1555432" h="969645">
                <a:moveTo>
                  <a:pt x="0" y="372428"/>
                </a:moveTo>
                <a:lnTo>
                  <a:pt x="1405890" y="0"/>
                </a:lnTo>
                <a:lnTo>
                  <a:pt x="1555433" y="969645"/>
                </a:lnTo>
                <a:close/>
              </a:path>
            </a:pathLst>
          </a:custGeom>
          <a:gradFill flip="none" rotWithShape="1">
            <a:gsLst>
              <a:gs pos="0">
                <a:schemeClr val="accent1">
                  <a:lumMod val="55000"/>
                  <a:lumOff val="45000"/>
                </a:schemeClr>
              </a:gs>
              <a:gs pos="100000">
                <a:schemeClr val="accent1"/>
              </a:gs>
            </a:gsLst>
            <a:lin ang="7200000" scaled="0"/>
            <a:tileRect/>
          </a:gradFill>
          <a:ln w="48331" cap="flat">
            <a:noFill/>
            <a:prstDash val="solid"/>
            <a:miter/>
          </a:ln>
        </p:spPr>
        <p:txBody>
          <a:bodyPr rtlCol="0" anchor="ctr"/>
          <a:p>
            <a:endParaRPr lang="zh-CN" altLang="en-US" sz="1625"/>
          </a:p>
        </p:txBody>
      </p:sp>
      <p:sp>
        <p:nvSpPr>
          <p:cNvPr id="106" name="任意多边形: 形状 12"/>
          <p:cNvSpPr/>
          <p:nvPr>
            <p:custDataLst>
              <p:tags r:id="rId9"/>
            </p:custDataLst>
          </p:nvPr>
        </p:nvSpPr>
        <p:spPr>
          <a:xfrm>
            <a:off x="4144370" y="2935135"/>
            <a:ext cx="782944" cy="816027"/>
          </a:xfrm>
          <a:custGeom>
            <a:avLst/>
            <a:gdLst>
              <a:gd name="connsiteX0" fmla="*/ 0 w 1555432"/>
              <a:gd name="connsiteY0" fmla="*/ 0 h 1621155"/>
              <a:gd name="connsiteX1" fmla="*/ 1555433 w 1555432"/>
              <a:gd name="connsiteY1" fmla="*/ 597218 h 1621155"/>
              <a:gd name="connsiteX2" fmla="*/ 169545 w 1555432"/>
              <a:gd name="connsiteY2" fmla="*/ 1621155 h 1621155"/>
            </a:gdLst>
            <a:ahLst/>
            <a:cxnLst>
              <a:cxn ang="0">
                <a:pos x="connsiteX0" y="connsiteY0"/>
              </a:cxn>
              <a:cxn ang="0">
                <a:pos x="connsiteX1" y="connsiteY1"/>
              </a:cxn>
              <a:cxn ang="0">
                <a:pos x="connsiteX2" y="connsiteY2"/>
              </a:cxn>
            </a:cxnLst>
            <a:rect l="l" t="t" r="r" b="b"/>
            <a:pathLst>
              <a:path w="1555432" h="1621155">
                <a:moveTo>
                  <a:pt x="0" y="0"/>
                </a:moveTo>
                <a:lnTo>
                  <a:pt x="1555433" y="597218"/>
                </a:lnTo>
                <a:lnTo>
                  <a:pt x="169545" y="1621155"/>
                </a:lnTo>
                <a:close/>
              </a:path>
            </a:pathLst>
          </a:custGeom>
          <a:gradFill flip="none" rotWithShape="1">
            <a:gsLst>
              <a:gs pos="0">
                <a:schemeClr val="accent1">
                  <a:lumMod val="36000"/>
                  <a:lumOff val="64000"/>
                </a:schemeClr>
              </a:gs>
              <a:gs pos="100000">
                <a:schemeClr val="accent1">
                  <a:lumMod val="77000"/>
                  <a:lumOff val="23000"/>
                </a:schemeClr>
              </a:gs>
            </a:gsLst>
            <a:lin ang="2700000" scaled="1"/>
            <a:tileRect/>
          </a:gradFill>
          <a:ln w="48331" cap="flat">
            <a:noFill/>
            <a:prstDash val="solid"/>
            <a:miter/>
          </a:ln>
        </p:spPr>
        <p:txBody>
          <a:bodyPr rtlCol="0" anchor="ctr"/>
          <a:p>
            <a:endParaRPr lang="zh-CN" altLang="en-US" sz="1625"/>
          </a:p>
        </p:txBody>
      </p:sp>
      <p:sp>
        <p:nvSpPr>
          <p:cNvPr id="107" name="椭圆 106"/>
          <p:cNvSpPr/>
          <p:nvPr>
            <p:custDataLst>
              <p:tags r:id="rId10"/>
            </p:custDataLst>
          </p:nvPr>
        </p:nvSpPr>
        <p:spPr>
          <a:xfrm rot="20464926">
            <a:off x="3331557" y="3211618"/>
            <a:ext cx="2554634" cy="533692"/>
          </a:xfrm>
          <a:prstGeom prst="ellipse">
            <a:avLst/>
          </a:prstGeom>
          <a:noFill/>
          <a:ln w="9525">
            <a:gradFill flip="none" rotWithShape="1">
              <a:gsLst>
                <a:gs pos="0">
                  <a:schemeClr val="accent1"/>
                </a:gs>
                <a:gs pos="100000">
                  <a:schemeClr val="accent1">
                    <a:alpha val="0"/>
                  </a:schemeClr>
                </a:gs>
              </a:gsLst>
              <a:lin ang="162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09" name="椭圆 108"/>
          <p:cNvSpPr/>
          <p:nvPr>
            <p:custDataLst>
              <p:tags r:id="rId11"/>
            </p:custDataLst>
          </p:nvPr>
        </p:nvSpPr>
        <p:spPr>
          <a:xfrm rot="997938">
            <a:off x="3431366" y="3211618"/>
            <a:ext cx="2354569" cy="533692"/>
          </a:xfrm>
          <a:prstGeom prst="ellipse">
            <a:avLst/>
          </a:prstGeom>
          <a:noFill/>
          <a:ln w="19050">
            <a:gradFill flip="none" rotWithShape="1">
              <a:gsLst>
                <a:gs pos="0">
                  <a:schemeClr val="accent1"/>
                </a:gs>
                <a:gs pos="100000">
                  <a:schemeClr val="accent1">
                    <a:alpha val="0"/>
                  </a:schemeClr>
                </a:gs>
              </a:gsLst>
              <a:lin ang="162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0" name="椭圆 109"/>
          <p:cNvSpPr/>
          <p:nvPr>
            <p:custDataLst>
              <p:tags r:id="rId12"/>
            </p:custDataLst>
          </p:nvPr>
        </p:nvSpPr>
        <p:spPr>
          <a:xfrm rot="19668910">
            <a:off x="3258708" y="3211618"/>
            <a:ext cx="2554634" cy="533692"/>
          </a:xfrm>
          <a:prstGeom prst="ellipse">
            <a:avLst/>
          </a:prstGeom>
          <a:noFill/>
          <a:ln w="19050">
            <a:gradFill flip="none" rotWithShape="1">
              <a:gsLst>
                <a:gs pos="1000">
                  <a:schemeClr val="accent1">
                    <a:lumMod val="60000"/>
                    <a:lumOff val="40000"/>
                  </a:schemeClr>
                </a:gs>
                <a:gs pos="100000">
                  <a:schemeClr val="accent1">
                    <a:alpha val="0"/>
                  </a:schemeClr>
                </a:gs>
              </a:gsLst>
              <a:lin ang="16200000" scaled="1"/>
              <a:tileRect/>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3" name="椭圆 112"/>
          <p:cNvSpPr/>
          <p:nvPr>
            <p:custDataLst>
              <p:tags r:id="rId13"/>
            </p:custDataLst>
          </p:nvPr>
        </p:nvSpPr>
        <p:spPr>
          <a:xfrm>
            <a:off x="5356992" y="3379113"/>
            <a:ext cx="99599" cy="99599"/>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4" name="椭圆 113"/>
          <p:cNvSpPr/>
          <p:nvPr>
            <p:custDataLst>
              <p:tags r:id="rId14"/>
            </p:custDataLst>
          </p:nvPr>
        </p:nvSpPr>
        <p:spPr>
          <a:xfrm>
            <a:off x="4789687" y="3753111"/>
            <a:ext cx="99599" cy="99599"/>
          </a:xfrm>
          <a:prstGeom prst="ellipse">
            <a:avLst/>
          </a:prstGeom>
          <a:gradFill flip="none" rotWithShape="1">
            <a:gsLst>
              <a:gs pos="1000">
                <a:schemeClr val="accent1">
                  <a:lumMod val="20000"/>
                  <a:lumOff val="80000"/>
                </a:schemeClr>
              </a:gs>
              <a:gs pos="10000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5" name="任意多边形: 形状 21"/>
          <p:cNvSpPr/>
          <p:nvPr>
            <p:custDataLst>
              <p:tags r:id="rId15"/>
            </p:custDataLst>
          </p:nvPr>
        </p:nvSpPr>
        <p:spPr>
          <a:xfrm>
            <a:off x="0" y="2837815"/>
            <a:ext cx="9144000" cy="1351280"/>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noFill/>
          <a:ln w="15875">
            <a:gradFill>
              <a:gsLst>
                <a:gs pos="0">
                  <a:schemeClr val="accent1">
                    <a:lumMod val="40000"/>
                    <a:lumOff val="60000"/>
                  </a:schemeClr>
                </a:gs>
                <a:gs pos="92000">
                  <a:schemeClr val="accent1">
                    <a:alpha val="0"/>
                  </a:schemeClr>
                </a:gs>
              </a:gsLst>
              <a:lin ang="5400000" scaled="1"/>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6" name="椭圆 115"/>
          <p:cNvSpPr/>
          <p:nvPr>
            <p:custDataLst>
              <p:tags r:id="rId16"/>
            </p:custDataLst>
          </p:nvPr>
        </p:nvSpPr>
        <p:spPr>
          <a:xfrm>
            <a:off x="1131743" y="3245762"/>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7" name="椭圆 116"/>
          <p:cNvSpPr/>
          <p:nvPr>
            <p:custDataLst>
              <p:tags r:id="rId17"/>
            </p:custDataLst>
          </p:nvPr>
        </p:nvSpPr>
        <p:spPr>
          <a:xfrm>
            <a:off x="1156982" y="3271001"/>
            <a:ext cx="81702" cy="81702"/>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8" name="矩形 117"/>
          <p:cNvSpPr/>
          <p:nvPr>
            <p:custDataLst>
              <p:tags r:id="rId18"/>
            </p:custDataLst>
          </p:nvPr>
        </p:nvSpPr>
        <p:spPr>
          <a:xfrm>
            <a:off x="304800" y="1581150"/>
            <a:ext cx="1834515" cy="104584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000" dirty="0">
                <a:solidFill>
                  <a:schemeClr val="tx1">
                    <a:lumMod val="85000"/>
                    <a:lumOff val="15000"/>
                  </a:schemeClr>
                </a:solidFill>
                <a:latin typeface="+mn-ea"/>
                <a:cs typeface="+mn-ea"/>
                <a:sym typeface="+mn-ea"/>
              </a:rPr>
              <a:t>意大利歌剧在 1680 年逐渐定型为正歌剧正歌剧一般分为三幕，音乐包括序曲、咏叹调、宣叙调（朗诵调）等，注重华丽的演唱技巧，强调歌唱性，极少使用重唱、合唱和芭蕾场面，管弦乐队的作用也受到限制</a:t>
            </a:r>
            <a:r>
              <a:rPr lang="zh-CN" altLang="en-US" sz="900" dirty="0">
                <a:solidFill>
                  <a:schemeClr val="tx1">
                    <a:lumMod val="85000"/>
                    <a:lumOff val="15000"/>
                  </a:schemeClr>
                </a:solidFill>
                <a:latin typeface="+mn-ea"/>
                <a:cs typeface="+mn-ea"/>
                <a:sym typeface="+mn-ea"/>
              </a:rPr>
              <a:t>。</a:t>
            </a:r>
            <a:endParaRPr lang="zh-CN" altLang="en-US" sz="900" dirty="0">
              <a:solidFill>
                <a:schemeClr val="tx1">
                  <a:lumMod val="85000"/>
                  <a:lumOff val="15000"/>
                </a:schemeClr>
              </a:solidFill>
              <a:latin typeface="+mn-ea"/>
              <a:cs typeface="+mn-ea"/>
              <a:sym typeface="+mn-ea"/>
            </a:endParaRPr>
          </a:p>
        </p:txBody>
      </p:sp>
      <p:sp>
        <p:nvSpPr>
          <p:cNvPr id="119" name="矩形 118"/>
          <p:cNvSpPr/>
          <p:nvPr>
            <p:custDataLst>
              <p:tags r:id="rId19"/>
            </p:custDataLst>
          </p:nvPr>
        </p:nvSpPr>
        <p:spPr>
          <a:xfrm>
            <a:off x="566732" y="1200465"/>
            <a:ext cx="1262273" cy="332697"/>
          </a:xfrm>
          <a:prstGeom prst="rect">
            <a:avLst/>
          </a:prstGeom>
          <a:noFill/>
        </p:spPr>
        <p:txBody>
          <a:bodyPr wrap="square" lIns="0" tIns="0" rIns="0" bIns="0" rtlCol="0" anchor="b">
            <a:noAutofit/>
          </a:bodyPr>
          <a:p>
            <a:pPr algn="ctr">
              <a:spcBef>
                <a:spcPct val="0"/>
              </a:spcBef>
              <a:spcAft>
                <a:spcPct val="0"/>
              </a:spcAft>
            </a:pPr>
            <a:r>
              <a:rPr lang="zh-CN" altLang="en-US" sz="1625" b="1">
                <a:solidFill>
                  <a:schemeClr val="accent1"/>
                </a:solidFill>
                <a:latin typeface="+mn-ea"/>
                <a:cs typeface="+mn-ea"/>
                <a:sym typeface="+mn-ea"/>
              </a:rPr>
              <a:t>正歌剧</a:t>
            </a:r>
            <a:endParaRPr lang="zh-CN" altLang="en-US" sz="1625" b="1">
              <a:solidFill>
                <a:schemeClr val="accent1"/>
              </a:solidFill>
              <a:latin typeface="+mn-ea"/>
              <a:cs typeface="+mn-ea"/>
              <a:sym typeface="+mn-ea"/>
            </a:endParaRPr>
          </a:p>
        </p:txBody>
      </p:sp>
      <p:sp>
        <p:nvSpPr>
          <p:cNvPr id="121" name="椭圆 120"/>
          <p:cNvSpPr/>
          <p:nvPr>
            <p:custDataLst>
              <p:tags r:id="rId20"/>
            </p:custDataLst>
          </p:nvPr>
        </p:nvSpPr>
        <p:spPr>
          <a:xfrm>
            <a:off x="7880899" y="3321962"/>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22" name="椭圆 121"/>
          <p:cNvSpPr/>
          <p:nvPr>
            <p:custDataLst>
              <p:tags r:id="rId21"/>
            </p:custDataLst>
          </p:nvPr>
        </p:nvSpPr>
        <p:spPr>
          <a:xfrm>
            <a:off x="7906138" y="3347201"/>
            <a:ext cx="81702" cy="81702"/>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23" name="矩形 122"/>
          <p:cNvSpPr/>
          <p:nvPr>
            <p:custDataLst>
              <p:tags r:id="rId22"/>
            </p:custDataLst>
          </p:nvPr>
        </p:nvSpPr>
        <p:spPr>
          <a:xfrm>
            <a:off x="7015480" y="1798320"/>
            <a:ext cx="1937385" cy="63182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900">
                <a:solidFill>
                  <a:schemeClr val="tx1">
                    <a:lumMod val="85000"/>
                    <a:lumOff val="15000"/>
                  </a:schemeClr>
                </a:solidFill>
                <a:latin typeface="+mn-ea"/>
                <a:cs typeface="+mn-ea"/>
                <a:sym typeface="+mn-ea"/>
              </a:rPr>
              <a:t>轻歌剧的含义非常广泛，可泛指喜歌剧、小歌剧、趣歌剧等。其题材轻松，主要取自日常生活；音乐较为通俗；内容抒情，除独唱、重唱、合唱和舞蹈外，还有说白。</a:t>
            </a:r>
            <a:endParaRPr lang="zh-CN" altLang="en-US" sz="900">
              <a:solidFill>
                <a:schemeClr val="tx1">
                  <a:lumMod val="85000"/>
                  <a:lumOff val="15000"/>
                </a:schemeClr>
              </a:solidFill>
              <a:latin typeface="+mn-ea"/>
              <a:cs typeface="+mn-ea"/>
              <a:sym typeface="+mn-ea"/>
            </a:endParaRPr>
          </a:p>
        </p:txBody>
      </p:sp>
      <p:sp>
        <p:nvSpPr>
          <p:cNvPr id="124" name="矩形 123"/>
          <p:cNvSpPr/>
          <p:nvPr>
            <p:custDataLst>
              <p:tags r:id="rId23"/>
            </p:custDataLst>
          </p:nvPr>
        </p:nvSpPr>
        <p:spPr>
          <a:xfrm>
            <a:off x="7315315" y="1408745"/>
            <a:ext cx="1262273" cy="332697"/>
          </a:xfrm>
          <a:prstGeom prst="rect">
            <a:avLst/>
          </a:prstGeom>
          <a:noFill/>
        </p:spPr>
        <p:txBody>
          <a:bodyPr wrap="square" lIns="0" tIns="0" rIns="0" bIns="0" rtlCol="0" anchor="b">
            <a:noAutofit/>
          </a:bodyPr>
          <a:p>
            <a:pPr algn="ctr">
              <a:spcBef>
                <a:spcPct val="0"/>
              </a:spcBef>
              <a:spcAft>
                <a:spcPct val="0"/>
              </a:spcAft>
            </a:pPr>
            <a:r>
              <a:rPr lang="zh-CN" altLang="en-US" sz="1625" b="1">
                <a:solidFill>
                  <a:schemeClr val="accent1"/>
                </a:solidFill>
                <a:latin typeface="+mn-ea"/>
                <a:cs typeface="+mn-ea"/>
                <a:sym typeface="+mn-ea"/>
              </a:rPr>
              <a:t>轻歌剧</a:t>
            </a:r>
            <a:endParaRPr lang="zh-CN" altLang="en-US" sz="1625" b="1">
              <a:solidFill>
                <a:schemeClr val="accent1"/>
              </a:solidFill>
              <a:latin typeface="+mn-ea"/>
              <a:cs typeface="+mn-ea"/>
              <a:sym typeface="+mn-ea"/>
            </a:endParaRPr>
          </a:p>
        </p:txBody>
      </p:sp>
      <p:cxnSp>
        <p:nvCxnSpPr>
          <p:cNvPr id="125" name="直接连接符 124"/>
          <p:cNvCxnSpPr/>
          <p:nvPr>
            <p:custDataLst>
              <p:tags r:id="rId24"/>
            </p:custDataLst>
          </p:nvPr>
        </p:nvCxnSpPr>
        <p:spPr>
          <a:xfrm flipV="1">
            <a:off x="7948012" y="2735154"/>
            <a:ext cx="0" cy="586491"/>
          </a:xfrm>
          <a:prstGeom prst="line">
            <a:avLst/>
          </a:prstGeom>
          <a:noFill/>
          <a:ln>
            <a:gradFill flip="none" rotWithShape="1">
              <a:gsLst>
                <a:gs pos="0">
                  <a:schemeClr val="accent1">
                    <a:alpha val="0"/>
                  </a:schemeClr>
                </a:gs>
                <a:gs pos="100000">
                  <a:schemeClr val="accent1"/>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sp>
        <p:nvSpPr>
          <p:cNvPr id="126" name="椭圆 125"/>
          <p:cNvSpPr/>
          <p:nvPr>
            <p:custDataLst>
              <p:tags r:id="rId25"/>
            </p:custDataLst>
          </p:nvPr>
        </p:nvSpPr>
        <p:spPr>
          <a:xfrm>
            <a:off x="3381462" y="2824456"/>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27" name="椭圆 126"/>
          <p:cNvSpPr/>
          <p:nvPr>
            <p:custDataLst>
              <p:tags r:id="rId26"/>
            </p:custDataLst>
          </p:nvPr>
        </p:nvSpPr>
        <p:spPr>
          <a:xfrm>
            <a:off x="3406701" y="2849695"/>
            <a:ext cx="81702" cy="81702"/>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28" name="矩形 127"/>
          <p:cNvSpPr/>
          <p:nvPr>
            <p:custDataLst>
              <p:tags r:id="rId27"/>
            </p:custDataLst>
          </p:nvPr>
        </p:nvSpPr>
        <p:spPr>
          <a:xfrm>
            <a:off x="2209800" y="1104265"/>
            <a:ext cx="2336800" cy="69088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900">
                <a:solidFill>
                  <a:schemeClr val="tx1">
                    <a:lumMod val="85000"/>
                    <a:lumOff val="15000"/>
                  </a:schemeClr>
                </a:solidFill>
                <a:latin typeface="+mn-ea"/>
                <a:cs typeface="+mn-ea"/>
                <a:sym typeface="+mn-ea"/>
              </a:rPr>
              <a:t>喜歌剧在欧洲各国有各自不同的特色。意大利喜歌剧产生于 18 世纪的那不勒斯，由正歌剧的幕间剧发展而成。它具有喜剧因素，格调轻松活泼，以日常生活内容为题材，通常都有圆满的结局。演唱形式以宣叙调、咏叹调、重唱等组成。</a:t>
            </a:r>
            <a:endParaRPr lang="zh-CN" altLang="en-US" sz="900">
              <a:solidFill>
                <a:schemeClr val="tx1">
                  <a:lumMod val="85000"/>
                  <a:lumOff val="15000"/>
                </a:schemeClr>
              </a:solidFill>
              <a:latin typeface="+mn-ea"/>
              <a:cs typeface="+mn-ea"/>
              <a:sym typeface="+mn-ea"/>
            </a:endParaRPr>
          </a:p>
        </p:txBody>
      </p:sp>
      <p:sp>
        <p:nvSpPr>
          <p:cNvPr id="129" name="矩形 128"/>
          <p:cNvSpPr/>
          <p:nvPr>
            <p:custDataLst>
              <p:tags r:id="rId28"/>
            </p:custDataLst>
          </p:nvPr>
        </p:nvSpPr>
        <p:spPr>
          <a:xfrm>
            <a:off x="2816451" y="758839"/>
            <a:ext cx="1262273" cy="332697"/>
          </a:xfrm>
          <a:prstGeom prst="rect">
            <a:avLst/>
          </a:prstGeom>
          <a:noFill/>
        </p:spPr>
        <p:txBody>
          <a:bodyPr wrap="square" lIns="0" tIns="0" rIns="0" bIns="0" rtlCol="0" anchor="b">
            <a:noAutofit/>
          </a:bodyPr>
          <a:p>
            <a:pPr algn="ctr">
              <a:spcBef>
                <a:spcPct val="0"/>
              </a:spcBef>
              <a:spcAft>
                <a:spcPct val="0"/>
              </a:spcAft>
            </a:pPr>
            <a:r>
              <a:rPr lang="zh-CN" altLang="en-US" sz="1625" b="1">
                <a:solidFill>
                  <a:schemeClr val="accent1"/>
                </a:solidFill>
                <a:latin typeface="+mn-ea"/>
                <a:cs typeface="+mn-ea"/>
                <a:sym typeface="+mn-ea"/>
              </a:rPr>
              <a:t>喜歌剧</a:t>
            </a:r>
            <a:endParaRPr lang="zh-CN" altLang="en-US" sz="1625" b="1">
              <a:solidFill>
                <a:schemeClr val="accent1"/>
              </a:solidFill>
              <a:latin typeface="+mn-ea"/>
              <a:cs typeface="+mn-ea"/>
              <a:sym typeface="+mn-ea"/>
            </a:endParaRPr>
          </a:p>
        </p:txBody>
      </p:sp>
      <p:cxnSp>
        <p:nvCxnSpPr>
          <p:cNvPr id="130" name="直接连接符 129"/>
          <p:cNvCxnSpPr/>
          <p:nvPr>
            <p:custDataLst>
              <p:tags r:id="rId29"/>
            </p:custDataLst>
          </p:nvPr>
        </p:nvCxnSpPr>
        <p:spPr>
          <a:xfrm flipV="1">
            <a:off x="3448575" y="2237648"/>
            <a:ext cx="0" cy="586491"/>
          </a:xfrm>
          <a:prstGeom prst="line">
            <a:avLst/>
          </a:prstGeom>
          <a:noFill/>
          <a:ln>
            <a:gradFill flip="none" rotWithShape="1">
              <a:gsLst>
                <a:gs pos="0">
                  <a:schemeClr val="accent1">
                    <a:alpha val="0"/>
                  </a:schemeClr>
                </a:gs>
                <a:gs pos="100000">
                  <a:schemeClr val="accent1"/>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sp>
        <p:nvSpPr>
          <p:cNvPr id="131" name="椭圆 130"/>
          <p:cNvSpPr/>
          <p:nvPr>
            <p:custDataLst>
              <p:tags r:id="rId30"/>
            </p:custDataLst>
          </p:nvPr>
        </p:nvSpPr>
        <p:spPr>
          <a:xfrm>
            <a:off x="5631180" y="2824456"/>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32" name="椭圆 131"/>
          <p:cNvSpPr/>
          <p:nvPr>
            <p:custDataLst>
              <p:tags r:id="rId31"/>
            </p:custDataLst>
          </p:nvPr>
        </p:nvSpPr>
        <p:spPr>
          <a:xfrm>
            <a:off x="5656420" y="2849695"/>
            <a:ext cx="81702" cy="81702"/>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33" name="矩形 132"/>
          <p:cNvSpPr/>
          <p:nvPr>
            <p:custDataLst>
              <p:tags r:id="rId32"/>
            </p:custDataLst>
          </p:nvPr>
        </p:nvSpPr>
        <p:spPr>
          <a:xfrm>
            <a:off x="4648200" y="1047750"/>
            <a:ext cx="2366645" cy="76454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900">
                <a:solidFill>
                  <a:schemeClr val="tx1">
                    <a:lumMod val="85000"/>
                    <a:lumOff val="15000"/>
                  </a:schemeClr>
                </a:solidFill>
                <a:latin typeface="+mn-ea"/>
                <a:cs typeface="+mn-ea"/>
                <a:sym typeface="+mn-ea"/>
              </a:rPr>
              <a:t>“大歌剧”一词原指在巴黎歌剧院上演的大型豪华歌剧作品，后专指风格宏伟的歌剧。题材严肃，多以英雄事迹和爱国故事为主要内容，是具有史诗性风格的歌剧，特点为规模庞大、布景华丽，不用说白，宣叙调都用管弦乐队伴奏，多为4～5 幕，大量采用壮观华丽的芭蕾和合唱场面</a:t>
            </a:r>
            <a:r>
              <a:rPr lang="zh-CN" altLang="en-US" sz="700">
                <a:solidFill>
                  <a:schemeClr val="tx1">
                    <a:lumMod val="85000"/>
                    <a:lumOff val="15000"/>
                  </a:schemeClr>
                </a:solidFill>
                <a:latin typeface="+mn-ea"/>
                <a:cs typeface="+mn-ea"/>
                <a:sym typeface="+mn-ea"/>
              </a:rPr>
              <a:t>。</a:t>
            </a:r>
            <a:endParaRPr lang="zh-CN" altLang="en-US" sz="700">
              <a:solidFill>
                <a:schemeClr val="tx1">
                  <a:lumMod val="85000"/>
                  <a:lumOff val="15000"/>
                </a:schemeClr>
              </a:solidFill>
              <a:latin typeface="+mn-ea"/>
              <a:cs typeface="+mn-ea"/>
              <a:sym typeface="+mn-ea"/>
            </a:endParaRPr>
          </a:p>
        </p:txBody>
      </p:sp>
      <p:sp>
        <p:nvSpPr>
          <p:cNvPr id="134" name="矩形 133"/>
          <p:cNvSpPr/>
          <p:nvPr>
            <p:custDataLst>
              <p:tags r:id="rId33"/>
            </p:custDataLst>
          </p:nvPr>
        </p:nvSpPr>
        <p:spPr>
          <a:xfrm>
            <a:off x="5066170" y="758839"/>
            <a:ext cx="1262273" cy="332697"/>
          </a:xfrm>
          <a:prstGeom prst="rect">
            <a:avLst/>
          </a:prstGeom>
          <a:noFill/>
        </p:spPr>
        <p:txBody>
          <a:bodyPr wrap="square" lIns="0" tIns="0" rIns="0" bIns="0" rtlCol="0" anchor="b">
            <a:noAutofit/>
          </a:bodyPr>
          <a:p>
            <a:pPr algn="ctr">
              <a:spcBef>
                <a:spcPct val="0"/>
              </a:spcBef>
              <a:spcAft>
                <a:spcPct val="0"/>
              </a:spcAft>
            </a:pPr>
            <a:r>
              <a:rPr lang="zh-CN" altLang="en-US" sz="1625" b="1">
                <a:solidFill>
                  <a:schemeClr val="accent1"/>
                </a:solidFill>
                <a:latin typeface="+mn-ea"/>
                <a:cs typeface="+mn-ea"/>
                <a:sym typeface="+mn-ea"/>
              </a:rPr>
              <a:t>大歌剧</a:t>
            </a:r>
            <a:endParaRPr lang="zh-CN" altLang="en-US" sz="1625" b="1">
              <a:solidFill>
                <a:schemeClr val="accent1"/>
              </a:solidFill>
              <a:latin typeface="+mn-ea"/>
              <a:cs typeface="+mn-ea"/>
              <a:sym typeface="+mn-ea"/>
            </a:endParaRPr>
          </a:p>
        </p:txBody>
      </p:sp>
      <p:cxnSp>
        <p:nvCxnSpPr>
          <p:cNvPr id="135" name="直接连接符 134"/>
          <p:cNvCxnSpPr/>
          <p:nvPr>
            <p:custDataLst>
              <p:tags r:id="rId34"/>
            </p:custDataLst>
          </p:nvPr>
        </p:nvCxnSpPr>
        <p:spPr>
          <a:xfrm flipV="1">
            <a:off x="5698293" y="2237648"/>
            <a:ext cx="0" cy="586491"/>
          </a:xfrm>
          <a:prstGeom prst="line">
            <a:avLst/>
          </a:prstGeom>
          <a:noFill/>
          <a:ln>
            <a:gradFill flip="none" rotWithShape="1">
              <a:gsLst>
                <a:gs pos="0">
                  <a:schemeClr val="accent1">
                    <a:alpha val="0"/>
                  </a:schemeClr>
                </a:gs>
                <a:gs pos="100000">
                  <a:schemeClr val="accent1"/>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cxnSp>
        <p:nvCxnSpPr>
          <p:cNvPr id="3" name="直接连接符 2"/>
          <p:cNvCxnSpPr/>
          <p:nvPr>
            <p:custDataLst>
              <p:tags r:id="rId35"/>
            </p:custDataLst>
          </p:nvPr>
        </p:nvCxnSpPr>
        <p:spPr>
          <a:xfrm flipV="1">
            <a:off x="1191150" y="2655478"/>
            <a:ext cx="0" cy="586491"/>
          </a:xfrm>
          <a:prstGeom prst="line">
            <a:avLst/>
          </a:prstGeom>
          <a:noFill/>
          <a:ln>
            <a:gradFill flip="none" rotWithShape="1">
              <a:gsLst>
                <a:gs pos="0">
                  <a:schemeClr val="accent1">
                    <a:alpha val="0"/>
                  </a:schemeClr>
                </a:gs>
                <a:gs pos="100000">
                  <a:schemeClr val="accent1"/>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387985"/>
            <a:ext cx="3855085" cy="35814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zh-CN" altLang="en-US" sz="1600" b="1" dirty="0">
                <a:latin typeface="楷体" panose="02010609060101010101" charset="-122"/>
                <a:ea typeface="楷体" panose="02010609060101010101" charset="-122"/>
              </a:rPr>
              <a:t>二、歌剧的基本形式和体裁中国歌剧</a:t>
            </a:r>
            <a:endParaRPr lang="zh-CN" altLang="en-US" sz="1600" b="1" dirty="0">
              <a:latin typeface="楷体" panose="02010609060101010101" charset="-122"/>
              <a:ea typeface="楷体" panose="02010609060101010101" charset="-122"/>
            </a:endParaRPr>
          </a:p>
        </p:txBody>
      </p:sp>
      <p:sp>
        <p:nvSpPr>
          <p:cNvPr id="93" name="任意多边形: 形状 17"/>
          <p:cNvSpPr/>
          <p:nvPr>
            <p:custDataLst>
              <p:tags r:id="rId1"/>
            </p:custDataLst>
          </p:nvPr>
        </p:nvSpPr>
        <p:spPr>
          <a:xfrm>
            <a:off x="123901" y="3106010"/>
            <a:ext cx="8896445" cy="1812414"/>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gradFill>
            <a:gsLst>
              <a:gs pos="0">
                <a:schemeClr val="accent1">
                  <a:alpha val="15000"/>
                </a:schemeClr>
              </a:gs>
              <a:gs pos="100000">
                <a:schemeClr val="accent1">
                  <a:alpha val="0"/>
                </a:schemeClr>
              </a:gs>
            </a:gsLst>
            <a:lin ang="5400000" scaled="1"/>
          </a:gradFill>
          <a:ln>
            <a:gradFill>
              <a:gsLst>
                <a:gs pos="0">
                  <a:schemeClr val="accent1"/>
                </a:gs>
                <a:gs pos="87000">
                  <a:schemeClr val="accent1">
                    <a:alpha val="0"/>
                  </a:schemeClr>
                </a:gs>
              </a:gsLst>
              <a:lin ang="5400000" scaled="1"/>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96" name="任意多边形: 形状 4"/>
          <p:cNvSpPr/>
          <p:nvPr>
            <p:custDataLst>
              <p:tags r:id="rId2"/>
            </p:custDataLst>
          </p:nvPr>
        </p:nvSpPr>
        <p:spPr>
          <a:xfrm>
            <a:off x="4229839" y="4132390"/>
            <a:ext cx="730205" cy="369658"/>
          </a:xfrm>
          <a:custGeom>
            <a:avLst/>
            <a:gdLst>
              <a:gd name="connsiteX0" fmla="*/ 1450658 w 1450657"/>
              <a:gd name="connsiteY0" fmla="*/ 523875 h 734377"/>
              <a:gd name="connsiteX1" fmla="*/ 161925 w 1450657"/>
              <a:gd name="connsiteY1" fmla="*/ 734377 h 734377"/>
              <a:gd name="connsiteX2" fmla="*/ 0 w 1450657"/>
              <a:gd name="connsiteY2" fmla="*/ 0 h 734377"/>
            </a:gdLst>
            <a:ahLst/>
            <a:cxnLst>
              <a:cxn ang="0">
                <a:pos x="connsiteX0" y="connsiteY0"/>
              </a:cxn>
              <a:cxn ang="0">
                <a:pos x="connsiteX1" y="connsiteY1"/>
              </a:cxn>
              <a:cxn ang="0">
                <a:pos x="connsiteX2" y="connsiteY2"/>
              </a:cxn>
            </a:cxnLst>
            <a:rect l="l" t="t" r="r" b="b"/>
            <a:pathLst>
              <a:path w="1450657" h="734377">
                <a:moveTo>
                  <a:pt x="1450658" y="523875"/>
                </a:moveTo>
                <a:lnTo>
                  <a:pt x="161925" y="734377"/>
                </a:lnTo>
                <a:lnTo>
                  <a:pt x="0" y="0"/>
                </a:lnTo>
                <a:close/>
              </a:path>
            </a:pathLst>
          </a:custGeom>
          <a:gradFill>
            <a:gsLst>
              <a:gs pos="1000">
                <a:schemeClr val="accent1">
                  <a:lumMod val="78000"/>
                  <a:lumOff val="22000"/>
                </a:schemeClr>
              </a:gs>
              <a:gs pos="78000">
                <a:schemeClr val="accent1">
                  <a:lumMod val="91000"/>
                </a:schemeClr>
              </a:gs>
            </a:gsLst>
            <a:lin ang="16200000" scaled="0"/>
          </a:gradFill>
          <a:ln w="48331" cap="flat">
            <a:noFill/>
            <a:prstDash val="solid"/>
            <a:miter/>
          </a:ln>
        </p:spPr>
        <p:txBody>
          <a:bodyPr rot="0" spcFirstLastPara="0" vertOverflow="overflow" horzOverflow="overflow" vert="horz" wrap="square" lIns="82600" tIns="41300" rIns="82600" bIns="41300" numCol="1" spcCol="0" rtlCol="0" fromWordArt="0" anchor="ctr" anchorCtr="0" forceAA="0" compatLnSpc="1">
            <a:noAutofit/>
          </a:bodyPr>
          <a:p>
            <a:endParaRPr lang="zh-CN" altLang="en-US" sz="1625"/>
          </a:p>
        </p:txBody>
      </p:sp>
      <p:sp>
        <p:nvSpPr>
          <p:cNvPr id="97" name="任意多边形: 形状 5"/>
          <p:cNvSpPr/>
          <p:nvPr>
            <p:custDataLst>
              <p:tags r:id="rId3"/>
            </p:custDataLst>
          </p:nvPr>
        </p:nvSpPr>
        <p:spPr>
          <a:xfrm>
            <a:off x="3832897" y="3886309"/>
            <a:ext cx="478494" cy="615616"/>
          </a:xfrm>
          <a:custGeom>
            <a:avLst/>
            <a:gdLst>
              <a:gd name="connsiteX0" fmla="*/ 0 w 950595"/>
              <a:gd name="connsiteY0" fmla="*/ 0 h 1223009"/>
              <a:gd name="connsiteX1" fmla="*/ 788670 w 950595"/>
              <a:gd name="connsiteY1" fmla="*/ 488633 h 1223009"/>
              <a:gd name="connsiteX2" fmla="*/ 950595 w 950595"/>
              <a:gd name="connsiteY2" fmla="*/ 1223010 h 1223009"/>
            </a:gdLst>
            <a:ahLst/>
            <a:cxnLst>
              <a:cxn ang="0">
                <a:pos x="connsiteX0" y="connsiteY0"/>
              </a:cxn>
              <a:cxn ang="0">
                <a:pos x="connsiteX1" y="connsiteY1"/>
              </a:cxn>
              <a:cxn ang="0">
                <a:pos x="connsiteX2" y="connsiteY2"/>
              </a:cxn>
            </a:cxnLst>
            <a:rect l="l" t="t" r="r" b="b"/>
            <a:pathLst>
              <a:path w="950595" h="1223009">
                <a:moveTo>
                  <a:pt x="0" y="0"/>
                </a:moveTo>
                <a:lnTo>
                  <a:pt x="788670" y="488633"/>
                </a:lnTo>
                <a:lnTo>
                  <a:pt x="950595" y="1223010"/>
                </a:lnTo>
                <a:close/>
              </a:path>
            </a:pathLst>
          </a:custGeom>
          <a:gradFill>
            <a:gsLst>
              <a:gs pos="19000">
                <a:schemeClr val="accent1">
                  <a:lumMod val="60000"/>
                  <a:lumOff val="40000"/>
                </a:schemeClr>
              </a:gs>
              <a:gs pos="92000">
                <a:schemeClr val="accent1"/>
              </a:gs>
            </a:gsLst>
            <a:lin ang="0" scaled="0"/>
          </a:gradFill>
          <a:ln w="48331" cap="flat">
            <a:noFill/>
            <a:prstDash val="solid"/>
            <a:miter/>
          </a:ln>
        </p:spPr>
        <p:txBody>
          <a:bodyPr rot="0" spcFirstLastPara="0" vertOverflow="overflow" horzOverflow="overflow" vert="horz" wrap="square" lIns="82600" tIns="41300" rIns="82600" bIns="41300" numCol="1" spcCol="0" rtlCol="0" fromWordArt="0" anchor="ctr" anchorCtr="0" forceAA="0" compatLnSpc="1">
            <a:noAutofit/>
          </a:bodyPr>
          <a:p>
            <a:endParaRPr lang="zh-CN" altLang="en-US" sz="1625"/>
          </a:p>
        </p:txBody>
      </p:sp>
      <p:sp>
        <p:nvSpPr>
          <p:cNvPr id="98" name="任意多边形: 形状 6"/>
          <p:cNvSpPr/>
          <p:nvPr>
            <p:custDataLst>
              <p:tags r:id="rId4"/>
            </p:custDataLst>
          </p:nvPr>
        </p:nvSpPr>
        <p:spPr>
          <a:xfrm>
            <a:off x="3832897" y="3316135"/>
            <a:ext cx="396986" cy="816027"/>
          </a:xfrm>
          <a:custGeom>
            <a:avLst/>
            <a:gdLst>
              <a:gd name="connsiteX0" fmla="*/ 0 w 788670"/>
              <a:gd name="connsiteY0" fmla="*/ 1132523 h 1621155"/>
              <a:gd name="connsiteX1" fmla="*/ 619125 w 788670"/>
              <a:gd name="connsiteY1" fmla="*/ 0 h 1621155"/>
              <a:gd name="connsiteX2" fmla="*/ 788670 w 788670"/>
              <a:gd name="connsiteY2" fmla="*/ 1621155 h 1621155"/>
            </a:gdLst>
            <a:ahLst/>
            <a:cxnLst>
              <a:cxn ang="0">
                <a:pos x="connsiteX0" y="connsiteY0"/>
              </a:cxn>
              <a:cxn ang="0">
                <a:pos x="connsiteX1" y="connsiteY1"/>
              </a:cxn>
              <a:cxn ang="0">
                <a:pos x="connsiteX2" y="connsiteY2"/>
              </a:cxn>
            </a:cxnLst>
            <a:rect l="l" t="t" r="r" b="b"/>
            <a:pathLst>
              <a:path w="788670" h="1621155">
                <a:moveTo>
                  <a:pt x="0" y="1132523"/>
                </a:moveTo>
                <a:lnTo>
                  <a:pt x="619125" y="0"/>
                </a:lnTo>
                <a:lnTo>
                  <a:pt x="788670" y="1621155"/>
                </a:lnTo>
                <a:close/>
              </a:path>
            </a:pathLst>
          </a:custGeom>
          <a:gradFill>
            <a:gsLst>
              <a:gs pos="0">
                <a:schemeClr val="accent1">
                  <a:lumMod val="50000"/>
                  <a:lumOff val="50000"/>
                </a:schemeClr>
              </a:gs>
              <a:gs pos="100000">
                <a:schemeClr val="accent1">
                  <a:lumMod val="86000"/>
                  <a:lumOff val="14000"/>
                </a:schemeClr>
              </a:gs>
            </a:gsLst>
            <a:lin ang="600000" scaled="0"/>
          </a:gradFill>
          <a:ln w="48331" cap="flat">
            <a:noFill/>
            <a:prstDash val="solid"/>
            <a:miter/>
          </a:ln>
        </p:spPr>
        <p:txBody>
          <a:bodyPr rtlCol="0" anchor="ctr"/>
          <a:p>
            <a:endParaRPr lang="zh-CN" altLang="en-US" sz="1625"/>
          </a:p>
        </p:txBody>
      </p:sp>
      <p:sp>
        <p:nvSpPr>
          <p:cNvPr id="99" name="任意多边形: 形状 7"/>
          <p:cNvSpPr/>
          <p:nvPr>
            <p:custDataLst>
              <p:tags r:id="rId5"/>
            </p:custDataLst>
          </p:nvPr>
        </p:nvSpPr>
        <p:spPr>
          <a:xfrm>
            <a:off x="4229839" y="3616710"/>
            <a:ext cx="730205" cy="779109"/>
          </a:xfrm>
          <a:custGeom>
            <a:avLst/>
            <a:gdLst>
              <a:gd name="connsiteX0" fmla="*/ 1385888 w 1450657"/>
              <a:gd name="connsiteY0" fmla="*/ 0 h 1547812"/>
              <a:gd name="connsiteX1" fmla="*/ 1450658 w 1450657"/>
              <a:gd name="connsiteY1" fmla="*/ 1547812 h 1547812"/>
              <a:gd name="connsiteX2" fmla="*/ 0 w 1450657"/>
              <a:gd name="connsiteY2" fmla="*/ 1023938 h 1547812"/>
            </a:gdLst>
            <a:ahLst/>
            <a:cxnLst>
              <a:cxn ang="0">
                <a:pos x="connsiteX0" y="connsiteY0"/>
              </a:cxn>
              <a:cxn ang="0">
                <a:pos x="connsiteX1" y="connsiteY1"/>
              </a:cxn>
              <a:cxn ang="0">
                <a:pos x="connsiteX2" y="connsiteY2"/>
              </a:cxn>
            </a:cxnLst>
            <a:rect l="l" t="t" r="r" b="b"/>
            <a:pathLst>
              <a:path w="1450657" h="1547812">
                <a:moveTo>
                  <a:pt x="1385888" y="0"/>
                </a:moveTo>
                <a:lnTo>
                  <a:pt x="1450658" y="1547812"/>
                </a:lnTo>
                <a:lnTo>
                  <a:pt x="0" y="1023938"/>
                </a:lnTo>
                <a:close/>
              </a:path>
            </a:pathLst>
          </a:custGeom>
          <a:gradFill flip="none" rotWithShape="1">
            <a:gsLst>
              <a:gs pos="36000">
                <a:schemeClr val="accent1">
                  <a:lumMod val="75000"/>
                </a:schemeClr>
              </a:gs>
              <a:gs pos="100000">
                <a:schemeClr val="accent1">
                  <a:lumMod val="70000"/>
                  <a:lumOff val="30000"/>
                </a:schemeClr>
              </a:gs>
            </a:gsLst>
            <a:lin ang="1800000" scaled="0"/>
            <a:tileRect/>
          </a:gradFill>
          <a:ln w="48331" cap="flat">
            <a:noFill/>
            <a:prstDash val="solid"/>
            <a:miter/>
          </a:ln>
        </p:spPr>
        <p:txBody>
          <a:bodyPr rtlCol="0" anchor="ctr"/>
          <a:p>
            <a:endParaRPr lang="zh-CN" altLang="en-US" sz="1625"/>
          </a:p>
        </p:txBody>
      </p:sp>
      <p:sp>
        <p:nvSpPr>
          <p:cNvPr id="101" name="任意多边形: 形状 9"/>
          <p:cNvSpPr/>
          <p:nvPr>
            <p:custDataLst>
              <p:tags r:id="rId6"/>
            </p:custDataLst>
          </p:nvPr>
        </p:nvSpPr>
        <p:spPr>
          <a:xfrm>
            <a:off x="4852211" y="3128563"/>
            <a:ext cx="464109" cy="634794"/>
          </a:xfrm>
          <a:custGeom>
            <a:avLst/>
            <a:gdLst>
              <a:gd name="connsiteX0" fmla="*/ 149542 w 922019"/>
              <a:gd name="connsiteY0" fmla="*/ 969645 h 1261109"/>
              <a:gd name="connsiteX1" fmla="*/ 0 w 922019"/>
              <a:gd name="connsiteY1" fmla="*/ 0 h 1261109"/>
              <a:gd name="connsiteX2" fmla="*/ 922020 w 922019"/>
              <a:gd name="connsiteY2" fmla="*/ 1261110 h 1261109"/>
            </a:gdLst>
            <a:ahLst/>
            <a:cxnLst>
              <a:cxn ang="0">
                <a:pos x="connsiteX0" y="connsiteY0"/>
              </a:cxn>
              <a:cxn ang="0">
                <a:pos x="connsiteX1" y="connsiteY1"/>
              </a:cxn>
              <a:cxn ang="0">
                <a:pos x="connsiteX2" y="connsiteY2"/>
              </a:cxn>
            </a:cxnLst>
            <a:rect l="l" t="t" r="r" b="b"/>
            <a:pathLst>
              <a:path w="922019" h="1261109">
                <a:moveTo>
                  <a:pt x="149542" y="969645"/>
                </a:moveTo>
                <a:lnTo>
                  <a:pt x="0" y="0"/>
                </a:lnTo>
                <a:lnTo>
                  <a:pt x="922020" y="1261110"/>
                </a:lnTo>
                <a:close/>
              </a:path>
            </a:pathLst>
          </a:custGeom>
          <a:gradFill>
            <a:gsLst>
              <a:gs pos="1000">
                <a:schemeClr val="accent1">
                  <a:lumMod val="60000"/>
                  <a:lumOff val="40000"/>
                </a:schemeClr>
              </a:gs>
              <a:gs pos="92000">
                <a:schemeClr val="accent1"/>
              </a:gs>
            </a:gsLst>
            <a:lin ang="9600000" scaled="0"/>
          </a:gradFill>
          <a:ln w="48331" cap="flat">
            <a:noFill/>
            <a:prstDash val="solid"/>
            <a:miter/>
          </a:ln>
        </p:spPr>
        <p:txBody>
          <a:bodyPr rtlCol="0" anchor="ctr"/>
          <a:p>
            <a:endParaRPr lang="zh-CN" altLang="en-US" sz="1625"/>
          </a:p>
        </p:txBody>
      </p:sp>
      <p:sp>
        <p:nvSpPr>
          <p:cNvPr id="102" name="任意多边形: 形状 10"/>
          <p:cNvSpPr/>
          <p:nvPr>
            <p:custDataLst>
              <p:tags r:id="rId7"/>
            </p:custDataLst>
          </p:nvPr>
        </p:nvSpPr>
        <p:spPr>
          <a:xfrm>
            <a:off x="4927355" y="3616710"/>
            <a:ext cx="388835" cy="779109"/>
          </a:xfrm>
          <a:custGeom>
            <a:avLst/>
            <a:gdLst>
              <a:gd name="connsiteX0" fmla="*/ 0 w 772477"/>
              <a:gd name="connsiteY0" fmla="*/ 0 h 1547812"/>
              <a:gd name="connsiteX1" fmla="*/ 772477 w 772477"/>
              <a:gd name="connsiteY1" fmla="*/ 291465 h 1547812"/>
              <a:gd name="connsiteX2" fmla="*/ 64770 w 772477"/>
              <a:gd name="connsiteY2" fmla="*/ 1547812 h 1547812"/>
            </a:gdLst>
            <a:ahLst/>
            <a:cxnLst>
              <a:cxn ang="0">
                <a:pos x="connsiteX0" y="connsiteY0"/>
              </a:cxn>
              <a:cxn ang="0">
                <a:pos x="connsiteX1" y="connsiteY1"/>
              </a:cxn>
              <a:cxn ang="0">
                <a:pos x="connsiteX2" y="connsiteY2"/>
              </a:cxn>
            </a:cxnLst>
            <a:rect l="l" t="t" r="r" b="b"/>
            <a:pathLst>
              <a:path w="772477" h="1547812">
                <a:moveTo>
                  <a:pt x="0" y="0"/>
                </a:moveTo>
                <a:lnTo>
                  <a:pt x="772477" y="291465"/>
                </a:lnTo>
                <a:lnTo>
                  <a:pt x="64770" y="1547812"/>
                </a:lnTo>
                <a:close/>
              </a:path>
            </a:pathLst>
          </a:custGeom>
          <a:gradFill>
            <a:gsLst>
              <a:gs pos="28000">
                <a:schemeClr val="accent1">
                  <a:lumMod val="75000"/>
                </a:schemeClr>
              </a:gs>
              <a:gs pos="100000">
                <a:schemeClr val="accent1">
                  <a:lumMod val="70000"/>
                  <a:lumOff val="30000"/>
                </a:schemeClr>
              </a:gs>
            </a:gsLst>
            <a:lin ang="21594000" scaled="0"/>
          </a:gradFill>
          <a:ln w="48331" cap="flat">
            <a:noFill/>
            <a:prstDash val="solid"/>
            <a:miter/>
          </a:ln>
        </p:spPr>
        <p:txBody>
          <a:bodyPr rtlCol="0" anchor="ctr"/>
          <a:p>
            <a:endParaRPr lang="zh-CN" altLang="en-US" sz="1625"/>
          </a:p>
        </p:txBody>
      </p:sp>
      <p:sp>
        <p:nvSpPr>
          <p:cNvPr id="105" name="任意多边形: 形状 11"/>
          <p:cNvSpPr/>
          <p:nvPr>
            <p:custDataLst>
              <p:tags r:id="rId8"/>
            </p:custDataLst>
          </p:nvPr>
        </p:nvSpPr>
        <p:spPr>
          <a:xfrm>
            <a:off x="4144370" y="3128563"/>
            <a:ext cx="782944" cy="488082"/>
          </a:xfrm>
          <a:custGeom>
            <a:avLst/>
            <a:gdLst>
              <a:gd name="connsiteX0" fmla="*/ 0 w 1555432"/>
              <a:gd name="connsiteY0" fmla="*/ 372428 h 969645"/>
              <a:gd name="connsiteX1" fmla="*/ 1405890 w 1555432"/>
              <a:gd name="connsiteY1" fmla="*/ 0 h 969645"/>
              <a:gd name="connsiteX2" fmla="*/ 1555433 w 1555432"/>
              <a:gd name="connsiteY2" fmla="*/ 969645 h 969645"/>
            </a:gdLst>
            <a:ahLst/>
            <a:cxnLst>
              <a:cxn ang="0">
                <a:pos x="connsiteX0" y="connsiteY0"/>
              </a:cxn>
              <a:cxn ang="0">
                <a:pos x="connsiteX1" y="connsiteY1"/>
              </a:cxn>
              <a:cxn ang="0">
                <a:pos x="connsiteX2" y="connsiteY2"/>
              </a:cxn>
            </a:cxnLst>
            <a:rect l="l" t="t" r="r" b="b"/>
            <a:pathLst>
              <a:path w="1555432" h="969645">
                <a:moveTo>
                  <a:pt x="0" y="372428"/>
                </a:moveTo>
                <a:lnTo>
                  <a:pt x="1405890" y="0"/>
                </a:lnTo>
                <a:lnTo>
                  <a:pt x="1555433" y="969645"/>
                </a:lnTo>
                <a:close/>
              </a:path>
            </a:pathLst>
          </a:custGeom>
          <a:gradFill flip="none" rotWithShape="1">
            <a:gsLst>
              <a:gs pos="0">
                <a:schemeClr val="accent1">
                  <a:lumMod val="55000"/>
                  <a:lumOff val="45000"/>
                </a:schemeClr>
              </a:gs>
              <a:gs pos="100000">
                <a:schemeClr val="accent1"/>
              </a:gs>
            </a:gsLst>
            <a:lin ang="7200000" scaled="0"/>
            <a:tileRect/>
          </a:gradFill>
          <a:ln w="48331" cap="flat">
            <a:noFill/>
            <a:prstDash val="solid"/>
            <a:miter/>
          </a:ln>
        </p:spPr>
        <p:txBody>
          <a:bodyPr rtlCol="0" anchor="ctr"/>
          <a:p>
            <a:endParaRPr lang="zh-CN" altLang="en-US" sz="1625"/>
          </a:p>
        </p:txBody>
      </p:sp>
      <p:sp>
        <p:nvSpPr>
          <p:cNvPr id="106" name="任意多边形: 形状 12"/>
          <p:cNvSpPr/>
          <p:nvPr>
            <p:custDataLst>
              <p:tags r:id="rId9"/>
            </p:custDataLst>
          </p:nvPr>
        </p:nvSpPr>
        <p:spPr>
          <a:xfrm>
            <a:off x="4144370" y="3316135"/>
            <a:ext cx="782944" cy="816027"/>
          </a:xfrm>
          <a:custGeom>
            <a:avLst/>
            <a:gdLst>
              <a:gd name="connsiteX0" fmla="*/ 0 w 1555432"/>
              <a:gd name="connsiteY0" fmla="*/ 0 h 1621155"/>
              <a:gd name="connsiteX1" fmla="*/ 1555433 w 1555432"/>
              <a:gd name="connsiteY1" fmla="*/ 597218 h 1621155"/>
              <a:gd name="connsiteX2" fmla="*/ 169545 w 1555432"/>
              <a:gd name="connsiteY2" fmla="*/ 1621155 h 1621155"/>
            </a:gdLst>
            <a:ahLst/>
            <a:cxnLst>
              <a:cxn ang="0">
                <a:pos x="connsiteX0" y="connsiteY0"/>
              </a:cxn>
              <a:cxn ang="0">
                <a:pos x="connsiteX1" y="connsiteY1"/>
              </a:cxn>
              <a:cxn ang="0">
                <a:pos x="connsiteX2" y="connsiteY2"/>
              </a:cxn>
            </a:cxnLst>
            <a:rect l="l" t="t" r="r" b="b"/>
            <a:pathLst>
              <a:path w="1555432" h="1621155">
                <a:moveTo>
                  <a:pt x="0" y="0"/>
                </a:moveTo>
                <a:lnTo>
                  <a:pt x="1555433" y="597218"/>
                </a:lnTo>
                <a:lnTo>
                  <a:pt x="169545" y="1621155"/>
                </a:lnTo>
                <a:close/>
              </a:path>
            </a:pathLst>
          </a:custGeom>
          <a:gradFill flip="none" rotWithShape="1">
            <a:gsLst>
              <a:gs pos="0">
                <a:schemeClr val="accent1">
                  <a:lumMod val="36000"/>
                  <a:lumOff val="64000"/>
                </a:schemeClr>
              </a:gs>
              <a:gs pos="100000">
                <a:schemeClr val="accent1">
                  <a:lumMod val="77000"/>
                  <a:lumOff val="23000"/>
                </a:schemeClr>
              </a:gs>
            </a:gsLst>
            <a:lin ang="2700000" scaled="1"/>
            <a:tileRect/>
          </a:gradFill>
          <a:ln w="48331" cap="flat">
            <a:noFill/>
            <a:prstDash val="solid"/>
            <a:miter/>
          </a:ln>
        </p:spPr>
        <p:txBody>
          <a:bodyPr rtlCol="0" anchor="ctr"/>
          <a:p>
            <a:endParaRPr lang="zh-CN" altLang="en-US" sz="1625"/>
          </a:p>
        </p:txBody>
      </p:sp>
      <p:sp>
        <p:nvSpPr>
          <p:cNvPr id="107" name="椭圆 106"/>
          <p:cNvSpPr/>
          <p:nvPr>
            <p:custDataLst>
              <p:tags r:id="rId10"/>
            </p:custDataLst>
          </p:nvPr>
        </p:nvSpPr>
        <p:spPr>
          <a:xfrm rot="20464926">
            <a:off x="3331557" y="3516418"/>
            <a:ext cx="2554634" cy="533692"/>
          </a:xfrm>
          <a:prstGeom prst="ellipse">
            <a:avLst/>
          </a:prstGeom>
          <a:noFill/>
          <a:ln w="9525">
            <a:gradFill flip="none" rotWithShape="1">
              <a:gsLst>
                <a:gs pos="0">
                  <a:schemeClr val="accent1"/>
                </a:gs>
                <a:gs pos="100000">
                  <a:schemeClr val="accent1">
                    <a:alpha val="0"/>
                  </a:schemeClr>
                </a:gs>
              </a:gsLst>
              <a:lin ang="162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09" name="椭圆 108"/>
          <p:cNvSpPr/>
          <p:nvPr>
            <p:custDataLst>
              <p:tags r:id="rId11"/>
            </p:custDataLst>
          </p:nvPr>
        </p:nvSpPr>
        <p:spPr>
          <a:xfrm rot="997938">
            <a:off x="3431366" y="3592618"/>
            <a:ext cx="2354569" cy="533692"/>
          </a:xfrm>
          <a:prstGeom prst="ellipse">
            <a:avLst/>
          </a:prstGeom>
          <a:noFill/>
          <a:ln w="19050">
            <a:gradFill flip="none" rotWithShape="1">
              <a:gsLst>
                <a:gs pos="0">
                  <a:schemeClr val="accent1"/>
                </a:gs>
                <a:gs pos="100000">
                  <a:schemeClr val="accent1">
                    <a:alpha val="0"/>
                  </a:schemeClr>
                </a:gs>
              </a:gsLst>
              <a:lin ang="162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0" name="椭圆 109"/>
          <p:cNvSpPr/>
          <p:nvPr>
            <p:custDataLst>
              <p:tags r:id="rId12"/>
            </p:custDataLst>
          </p:nvPr>
        </p:nvSpPr>
        <p:spPr>
          <a:xfrm rot="19668910">
            <a:off x="3258708" y="3668818"/>
            <a:ext cx="2554634" cy="533692"/>
          </a:xfrm>
          <a:prstGeom prst="ellipse">
            <a:avLst/>
          </a:prstGeom>
          <a:noFill/>
          <a:ln w="19050">
            <a:gradFill flip="none" rotWithShape="1">
              <a:gsLst>
                <a:gs pos="1000">
                  <a:schemeClr val="accent1">
                    <a:lumMod val="60000"/>
                    <a:lumOff val="40000"/>
                  </a:schemeClr>
                </a:gs>
                <a:gs pos="100000">
                  <a:schemeClr val="accent1">
                    <a:alpha val="0"/>
                  </a:schemeClr>
                </a:gs>
              </a:gsLst>
              <a:lin ang="16200000" scaled="1"/>
              <a:tileRect/>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3" name="椭圆 112"/>
          <p:cNvSpPr/>
          <p:nvPr>
            <p:custDataLst>
              <p:tags r:id="rId13"/>
            </p:custDataLst>
          </p:nvPr>
        </p:nvSpPr>
        <p:spPr>
          <a:xfrm>
            <a:off x="5356992" y="3760113"/>
            <a:ext cx="99599" cy="99599"/>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4" name="椭圆 113"/>
          <p:cNvSpPr/>
          <p:nvPr>
            <p:custDataLst>
              <p:tags r:id="rId14"/>
            </p:custDataLst>
          </p:nvPr>
        </p:nvSpPr>
        <p:spPr>
          <a:xfrm>
            <a:off x="4789687" y="4134111"/>
            <a:ext cx="99599" cy="99599"/>
          </a:xfrm>
          <a:prstGeom prst="ellipse">
            <a:avLst/>
          </a:prstGeom>
          <a:gradFill flip="none" rotWithShape="1">
            <a:gsLst>
              <a:gs pos="1000">
                <a:schemeClr val="accent1">
                  <a:lumMod val="20000"/>
                  <a:lumOff val="80000"/>
                </a:schemeClr>
              </a:gs>
              <a:gs pos="100000">
                <a:schemeClr val="accent1"/>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5" name="任意多边形: 形状 21"/>
          <p:cNvSpPr/>
          <p:nvPr>
            <p:custDataLst>
              <p:tags r:id="rId15"/>
            </p:custDataLst>
          </p:nvPr>
        </p:nvSpPr>
        <p:spPr>
          <a:xfrm>
            <a:off x="0" y="2986608"/>
            <a:ext cx="9144218" cy="1812414"/>
          </a:xfrm>
          <a:custGeom>
            <a:avLst/>
            <a:gdLst>
              <a:gd name="connsiteX0" fmla="*/ 4924244 w 9848488"/>
              <a:gd name="connsiteY0" fmla="*/ 0 h 2006368"/>
              <a:gd name="connsiteX1" fmla="*/ 9775437 w 9848488"/>
              <a:gd name="connsiteY1" fmla="*/ 1858432 h 2006368"/>
              <a:gd name="connsiteX2" fmla="*/ 9848488 w 9848488"/>
              <a:gd name="connsiteY2" fmla="*/ 2006368 h 2006368"/>
              <a:gd name="connsiteX3" fmla="*/ 0 w 9848488"/>
              <a:gd name="connsiteY3" fmla="*/ 2006368 h 2006368"/>
              <a:gd name="connsiteX4" fmla="*/ 73051 w 9848488"/>
              <a:gd name="connsiteY4" fmla="*/ 1858432 h 2006368"/>
              <a:gd name="connsiteX5" fmla="*/ 4924244 w 9848488"/>
              <a:gd name="connsiteY5" fmla="*/ 0 h 200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8488" h="2006368">
                <a:moveTo>
                  <a:pt x="4924244" y="0"/>
                </a:moveTo>
                <a:cubicBezTo>
                  <a:pt x="7203603" y="0"/>
                  <a:pt x="9132307" y="781751"/>
                  <a:pt x="9775437" y="1858432"/>
                </a:cubicBezTo>
                <a:lnTo>
                  <a:pt x="9848488" y="2006368"/>
                </a:lnTo>
                <a:lnTo>
                  <a:pt x="0" y="2006368"/>
                </a:lnTo>
                <a:lnTo>
                  <a:pt x="73051" y="1858432"/>
                </a:lnTo>
                <a:cubicBezTo>
                  <a:pt x="716182" y="781751"/>
                  <a:pt x="2644886" y="0"/>
                  <a:pt x="4924244" y="0"/>
                </a:cubicBezTo>
                <a:close/>
              </a:path>
            </a:pathLst>
          </a:custGeom>
          <a:noFill/>
          <a:ln w="15875">
            <a:gradFill>
              <a:gsLst>
                <a:gs pos="0">
                  <a:schemeClr val="accent1">
                    <a:lumMod val="40000"/>
                    <a:lumOff val="60000"/>
                  </a:schemeClr>
                </a:gs>
                <a:gs pos="92000">
                  <a:schemeClr val="accent1">
                    <a:alpha val="0"/>
                  </a:schemeClr>
                </a:gs>
              </a:gsLst>
              <a:lin ang="5400000" scaled="1"/>
            </a:gra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6" name="椭圆 115"/>
          <p:cNvSpPr/>
          <p:nvPr>
            <p:custDataLst>
              <p:tags r:id="rId16"/>
            </p:custDataLst>
          </p:nvPr>
        </p:nvSpPr>
        <p:spPr>
          <a:xfrm>
            <a:off x="1131743" y="3398162"/>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7" name="椭圆 116"/>
          <p:cNvSpPr/>
          <p:nvPr>
            <p:custDataLst>
              <p:tags r:id="rId17"/>
            </p:custDataLst>
          </p:nvPr>
        </p:nvSpPr>
        <p:spPr>
          <a:xfrm>
            <a:off x="1156982" y="3423401"/>
            <a:ext cx="81702" cy="81702"/>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18" name="矩形 117"/>
          <p:cNvSpPr/>
          <p:nvPr>
            <p:custDataLst>
              <p:tags r:id="rId18"/>
            </p:custDataLst>
          </p:nvPr>
        </p:nvSpPr>
        <p:spPr>
          <a:xfrm>
            <a:off x="328295" y="1637665"/>
            <a:ext cx="2104390" cy="89471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900" dirty="0">
                <a:solidFill>
                  <a:schemeClr val="tx1">
                    <a:lumMod val="85000"/>
                    <a:lumOff val="15000"/>
                  </a:schemeClr>
                </a:solidFill>
                <a:latin typeface="+mn-ea"/>
                <a:cs typeface="+mn-ea"/>
                <a:sym typeface="+mn-ea"/>
              </a:rPr>
              <a:t>乐剧是德国浪漫主义后期作曲家瓦格纳所创造的歌剧样式，是一种戏剧、音乐、舞蹈等融为一体的歌剧，以主导动机统一发展的原则来体现剧中各个角色、思想意念或特定情感。乐队不间断演奏延续，用无终旋律手法突出音乐的戏剧性，突出管弦乐队的交响性地位，成为表现戏剧整体性的重要支柱。</a:t>
            </a:r>
            <a:endParaRPr lang="zh-CN" altLang="en-US" sz="900" dirty="0">
              <a:solidFill>
                <a:schemeClr val="tx1">
                  <a:lumMod val="85000"/>
                  <a:lumOff val="15000"/>
                </a:schemeClr>
              </a:solidFill>
              <a:latin typeface="+mn-ea"/>
              <a:cs typeface="+mn-ea"/>
              <a:sym typeface="+mn-ea"/>
            </a:endParaRPr>
          </a:p>
        </p:txBody>
      </p:sp>
      <p:sp>
        <p:nvSpPr>
          <p:cNvPr id="119" name="矩形 118"/>
          <p:cNvSpPr/>
          <p:nvPr>
            <p:custDataLst>
              <p:tags r:id="rId19"/>
            </p:custDataLst>
          </p:nvPr>
        </p:nvSpPr>
        <p:spPr>
          <a:xfrm>
            <a:off x="566732" y="1284285"/>
            <a:ext cx="1262273" cy="332697"/>
          </a:xfrm>
          <a:prstGeom prst="rect">
            <a:avLst/>
          </a:prstGeom>
          <a:noFill/>
        </p:spPr>
        <p:txBody>
          <a:bodyPr wrap="square" lIns="0" tIns="0" rIns="0" bIns="0" rtlCol="0" anchor="b">
            <a:noAutofit/>
          </a:bodyPr>
          <a:p>
            <a:pPr algn="ctr">
              <a:spcBef>
                <a:spcPct val="0"/>
              </a:spcBef>
              <a:spcAft>
                <a:spcPct val="0"/>
              </a:spcAft>
            </a:pPr>
            <a:r>
              <a:rPr lang="zh-CN" altLang="en-US" sz="1625" b="1">
                <a:solidFill>
                  <a:schemeClr val="accent1"/>
                </a:solidFill>
                <a:latin typeface="+mn-ea"/>
                <a:cs typeface="+mn-ea"/>
                <a:sym typeface="+mn-ea"/>
              </a:rPr>
              <a:t>乐剧</a:t>
            </a:r>
            <a:endParaRPr lang="zh-CN" altLang="en-US" sz="1625" b="1">
              <a:solidFill>
                <a:schemeClr val="accent1"/>
              </a:solidFill>
              <a:latin typeface="+mn-ea"/>
              <a:cs typeface="+mn-ea"/>
              <a:sym typeface="+mn-ea"/>
            </a:endParaRPr>
          </a:p>
        </p:txBody>
      </p:sp>
      <p:cxnSp>
        <p:nvCxnSpPr>
          <p:cNvPr id="120" name="直接连接符 119"/>
          <p:cNvCxnSpPr/>
          <p:nvPr>
            <p:custDataLst>
              <p:tags r:id="rId20"/>
            </p:custDataLst>
          </p:nvPr>
        </p:nvCxnSpPr>
        <p:spPr>
          <a:xfrm flipV="1">
            <a:off x="1198856" y="2811354"/>
            <a:ext cx="0" cy="586491"/>
          </a:xfrm>
          <a:prstGeom prst="line">
            <a:avLst/>
          </a:prstGeom>
          <a:noFill/>
          <a:ln>
            <a:gradFill flip="none" rotWithShape="1">
              <a:gsLst>
                <a:gs pos="69000">
                  <a:schemeClr val="accent1">
                    <a:alpha val="3000"/>
                    <a:lumMod val="84000"/>
                  </a:schemeClr>
                </a:gs>
                <a:gs pos="100000">
                  <a:schemeClr val="accent1"/>
                </a:gs>
              </a:gsLst>
              <a:lin ang="15360000" scaled="0"/>
              <a:tileRect/>
            </a:gradFill>
          </a:ln>
        </p:spPr>
        <p:style>
          <a:lnRef idx="2">
            <a:schemeClr val="accent1">
              <a:shade val="15000"/>
            </a:schemeClr>
          </a:lnRef>
          <a:fillRef idx="1">
            <a:schemeClr val="accent1"/>
          </a:fillRef>
          <a:effectRef idx="0">
            <a:schemeClr val="accent1"/>
          </a:effectRef>
          <a:fontRef idx="minor">
            <a:schemeClr val="lt1"/>
          </a:fontRef>
        </p:style>
      </p:cxnSp>
      <p:sp>
        <p:nvSpPr>
          <p:cNvPr id="121" name="椭圆 120"/>
          <p:cNvSpPr/>
          <p:nvPr>
            <p:custDataLst>
              <p:tags r:id="rId21"/>
            </p:custDataLst>
          </p:nvPr>
        </p:nvSpPr>
        <p:spPr>
          <a:xfrm>
            <a:off x="7880899" y="3398162"/>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22" name="椭圆 121"/>
          <p:cNvSpPr/>
          <p:nvPr>
            <p:custDataLst>
              <p:tags r:id="rId22"/>
            </p:custDataLst>
          </p:nvPr>
        </p:nvSpPr>
        <p:spPr>
          <a:xfrm>
            <a:off x="7906138" y="3423401"/>
            <a:ext cx="81702" cy="81702"/>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23" name="矩形 122"/>
          <p:cNvSpPr/>
          <p:nvPr>
            <p:custDataLst>
              <p:tags r:id="rId23"/>
            </p:custDataLst>
          </p:nvPr>
        </p:nvSpPr>
        <p:spPr>
          <a:xfrm>
            <a:off x="7015480" y="1798320"/>
            <a:ext cx="1937385" cy="63182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900">
                <a:solidFill>
                  <a:schemeClr val="tx1">
                    <a:lumMod val="85000"/>
                    <a:lumOff val="15000"/>
                  </a:schemeClr>
                </a:solidFill>
                <a:latin typeface="+mn-ea"/>
                <a:cs typeface="+mn-ea"/>
                <a:sym typeface="+mn-ea"/>
              </a:rPr>
              <a:t>抒情歌剧是 19 世纪后期在法国形成的一种歌剧。它大多以文学著作或故事为题材，较多采用民间舞曲或歌曲，音乐优美，对白时不用音乐伴奏，注重心理刻画，强调抒情性。</a:t>
            </a:r>
            <a:endParaRPr lang="zh-CN" altLang="en-US" sz="900">
              <a:solidFill>
                <a:schemeClr val="tx1">
                  <a:lumMod val="85000"/>
                  <a:lumOff val="15000"/>
                </a:schemeClr>
              </a:solidFill>
              <a:latin typeface="+mn-ea"/>
              <a:cs typeface="+mn-ea"/>
              <a:sym typeface="+mn-ea"/>
            </a:endParaRPr>
          </a:p>
        </p:txBody>
      </p:sp>
      <p:sp>
        <p:nvSpPr>
          <p:cNvPr id="124" name="矩形 123"/>
          <p:cNvSpPr/>
          <p:nvPr>
            <p:custDataLst>
              <p:tags r:id="rId24"/>
            </p:custDataLst>
          </p:nvPr>
        </p:nvSpPr>
        <p:spPr>
          <a:xfrm>
            <a:off x="7315315" y="1408745"/>
            <a:ext cx="1262273" cy="332697"/>
          </a:xfrm>
          <a:prstGeom prst="rect">
            <a:avLst/>
          </a:prstGeom>
          <a:noFill/>
        </p:spPr>
        <p:txBody>
          <a:bodyPr wrap="square" lIns="0" tIns="0" rIns="0" bIns="0" rtlCol="0" anchor="b">
            <a:noAutofit/>
          </a:bodyPr>
          <a:p>
            <a:pPr algn="ctr">
              <a:spcBef>
                <a:spcPct val="0"/>
              </a:spcBef>
              <a:spcAft>
                <a:spcPct val="0"/>
              </a:spcAft>
            </a:pPr>
            <a:r>
              <a:rPr lang="zh-CN" altLang="en-US" sz="1625" b="1">
                <a:solidFill>
                  <a:schemeClr val="accent1"/>
                </a:solidFill>
                <a:latin typeface="+mn-ea"/>
                <a:cs typeface="+mn-ea"/>
                <a:sym typeface="+mn-ea"/>
              </a:rPr>
              <a:t>抒情歌剧</a:t>
            </a:r>
            <a:endParaRPr lang="zh-CN" altLang="en-US" sz="1625" b="1">
              <a:solidFill>
                <a:schemeClr val="accent1"/>
              </a:solidFill>
              <a:latin typeface="+mn-ea"/>
              <a:cs typeface="+mn-ea"/>
              <a:sym typeface="+mn-ea"/>
            </a:endParaRPr>
          </a:p>
        </p:txBody>
      </p:sp>
      <p:cxnSp>
        <p:nvCxnSpPr>
          <p:cNvPr id="125" name="直接连接符 124"/>
          <p:cNvCxnSpPr/>
          <p:nvPr>
            <p:custDataLst>
              <p:tags r:id="rId25"/>
            </p:custDataLst>
          </p:nvPr>
        </p:nvCxnSpPr>
        <p:spPr>
          <a:xfrm flipV="1">
            <a:off x="7948012" y="2811354"/>
            <a:ext cx="0" cy="586491"/>
          </a:xfrm>
          <a:prstGeom prst="line">
            <a:avLst/>
          </a:prstGeom>
          <a:noFill/>
          <a:ln>
            <a:gradFill flip="none" rotWithShape="1">
              <a:gsLst>
                <a:gs pos="0">
                  <a:schemeClr val="accent1">
                    <a:alpha val="0"/>
                  </a:schemeClr>
                </a:gs>
                <a:gs pos="100000">
                  <a:schemeClr val="accent1"/>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sp>
        <p:nvSpPr>
          <p:cNvPr id="126" name="椭圆 125"/>
          <p:cNvSpPr/>
          <p:nvPr>
            <p:custDataLst>
              <p:tags r:id="rId26"/>
            </p:custDataLst>
          </p:nvPr>
        </p:nvSpPr>
        <p:spPr>
          <a:xfrm>
            <a:off x="3381462" y="2824456"/>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27" name="椭圆 126"/>
          <p:cNvSpPr/>
          <p:nvPr>
            <p:custDataLst>
              <p:tags r:id="rId27"/>
            </p:custDataLst>
          </p:nvPr>
        </p:nvSpPr>
        <p:spPr>
          <a:xfrm>
            <a:off x="3406701" y="2849695"/>
            <a:ext cx="81702" cy="81702"/>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28" name="矩形 127"/>
          <p:cNvSpPr/>
          <p:nvPr>
            <p:custDataLst>
              <p:tags r:id="rId28"/>
            </p:custDataLst>
          </p:nvPr>
        </p:nvSpPr>
        <p:spPr>
          <a:xfrm>
            <a:off x="2514600" y="1059815"/>
            <a:ext cx="2363470" cy="6946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900">
                <a:solidFill>
                  <a:schemeClr val="tx1">
                    <a:lumMod val="85000"/>
                    <a:lumOff val="15000"/>
                  </a:schemeClr>
                </a:solidFill>
                <a:latin typeface="+mn-ea"/>
                <a:cs typeface="+mn-ea"/>
                <a:sym typeface="+mn-ea"/>
              </a:rPr>
              <a:t>音乐剧是由喜歌剧及轻歌剧（或称“小歌剧”）演变而成的，早期称作“音乐喜剧”，后来简称为“音乐剧”，是 19 世纪末起源于英国的一种歌剧体裁，是由对白和歌唱相结合而演出的戏剧形式。音乐剧熔戏剧、音乐、歌舞等于一炉，富于幽默情趣和喜剧色彩。</a:t>
            </a:r>
            <a:endParaRPr lang="zh-CN" altLang="en-US" sz="900">
              <a:solidFill>
                <a:schemeClr val="tx1">
                  <a:lumMod val="85000"/>
                  <a:lumOff val="15000"/>
                </a:schemeClr>
              </a:solidFill>
              <a:latin typeface="+mn-ea"/>
              <a:cs typeface="+mn-ea"/>
              <a:sym typeface="+mn-ea"/>
            </a:endParaRPr>
          </a:p>
        </p:txBody>
      </p:sp>
      <p:sp>
        <p:nvSpPr>
          <p:cNvPr id="129" name="矩形 128"/>
          <p:cNvSpPr/>
          <p:nvPr>
            <p:custDataLst>
              <p:tags r:id="rId29"/>
            </p:custDataLst>
          </p:nvPr>
        </p:nvSpPr>
        <p:spPr>
          <a:xfrm>
            <a:off x="2816451" y="758839"/>
            <a:ext cx="1262273" cy="332697"/>
          </a:xfrm>
          <a:prstGeom prst="rect">
            <a:avLst/>
          </a:prstGeom>
          <a:noFill/>
        </p:spPr>
        <p:txBody>
          <a:bodyPr wrap="square" lIns="0" tIns="0" rIns="0" bIns="0" rtlCol="0" anchor="b">
            <a:noAutofit/>
          </a:bodyPr>
          <a:p>
            <a:pPr algn="ctr">
              <a:spcBef>
                <a:spcPct val="0"/>
              </a:spcBef>
              <a:spcAft>
                <a:spcPct val="0"/>
              </a:spcAft>
            </a:pPr>
            <a:r>
              <a:rPr lang="zh-CN" altLang="en-US" sz="1625" b="1">
                <a:solidFill>
                  <a:schemeClr val="accent1"/>
                </a:solidFill>
                <a:latin typeface="+mn-ea"/>
                <a:cs typeface="+mn-ea"/>
                <a:sym typeface="+mn-ea"/>
              </a:rPr>
              <a:t>音乐剧</a:t>
            </a:r>
            <a:endParaRPr lang="zh-CN" altLang="en-US" sz="1625" b="1">
              <a:solidFill>
                <a:schemeClr val="accent1"/>
              </a:solidFill>
              <a:latin typeface="+mn-ea"/>
              <a:cs typeface="+mn-ea"/>
              <a:sym typeface="+mn-ea"/>
            </a:endParaRPr>
          </a:p>
        </p:txBody>
      </p:sp>
      <p:cxnSp>
        <p:nvCxnSpPr>
          <p:cNvPr id="130" name="直接连接符 129"/>
          <p:cNvCxnSpPr/>
          <p:nvPr>
            <p:custDataLst>
              <p:tags r:id="rId30"/>
            </p:custDataLst>
          </p:nvPr>
        </p:nvCxnSpPr>
        <p:spPr>
          <a:xfrm flipV="1">
            <a:off x="3448575" y="2237648"/>
            <a:ext cx="0" cy="586491"/>
          </a:xfrm>
          <a:prstGeom prst="line">
            <a:avLst/>
          </a:prstGeom>
          <a:noFill/>
          <a:ln>
            <a:gradFill flip="none" rotWithShape="1">
              <a:gsLst>
                <a:gs pos="0">
                  <a:schemeClr val="accent1">
                    <a:alpha val="0"/>
                  </a:schemeClr>
                </a:gs>
                <a:gs pos="100000">
                  <a:schemeClr val="accent1"/>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sp>
        <p:nvSpPr>
          <p:cNvPr id="131" name="椭圆 130"/>
          <p:cNvSpPr/>
          <p:nvPr>
            <p:custDataLst>
              <p:tags r:id="rId31"/>
            </p:custDataLst>
          </p:nvPr>
        </p:nvSpPr>
        <p:spPr>
          <a:xfrm>
            <a:off x="5631180" y="2824456"/>
            <a:ext cx="132234" cy="132234"/>
          </a:xfrm>
          <a:prstGeom prst="ellipse">
            <a:avLst/>
          </a:prstGeom>
          <a:solidFill>
            <a:srgbClr val="FFFFFF"/>
          </a:solidFill>
          <a:ln w="3175">
            <a:solidFill>
              <a:schemeClr val="accent1"/>
            </a:solidFill>
          </a:ln>
          <a:effectLst>
            <a:outerShdw blurRad="63500" sx="102000" sy="102000" algn="ctr" rotWithShape="0">
              <a:schemeClr val="accent1">
                <a:lumMod val="75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32" name="椭圆 131"/>
          <p:cNvSpPr/>
          <p:nvPr>
            <p:custDataLst>
              <p:tags r:id="rId32"/>
            </p:custDataLst>
          </p:nvPr>
        </p:nvSpPr>
        <p:spPr>
          <a:xfrm>
            <a:off x="5656420" y="2849695"/>
            <a:ext cx="81702" cy="81702"/>
          </a:xfrm>
          <a:prstGeom prst="ellipse">
            <a:avLst/>
          </a:prstGeom>
          <a:gradFill>
            <a:gsLst>
              <a:gs pos="1000">
                <a:schemeClr val="accent1">
                  <a:lumMod val="75000"/>
                </a:schemeClr>
              </a:gs>
              <a:gs pos="100000">
                <a:schemeClr val="accent1"/>
              </a:gs>
            </a:gsLst>
            <a:lin ang="162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625"/>
          </a:p>
        </p:txBody>
      </p:sp>
      <p:sp>
        <p:nvSpPr>
          <p:cNvPr id="133" name="矩形 132"/>
          <p:cNvSpPr/>
          <p:nvPr>
            <p:custDataLst>
              <p:tags r:id="rId33"/>
            </p:custDataLst>
          </p:nvPr>
        </p:nvSpPr>
        <p:spPr>
          <a:xfrm>
            <a:off x="4959985" y="1154430"/>
            <a:ext cx="1810385" cy="6762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900">
                <a:solidFill>
                  <a:schemeClr val="tx1">
                    <a:lumMod val="85000"/>
                    <a:lumOff val="15000"/>
                  </a:schemeClr>
                </a:solidFill>
                <a:latin typeface="+mn-ea"/>
                <a:cs typeface="+mn-ea"/>
                <a:sym typeface="+mn-ea"/>
              </a:rPr>
              <a:t>室内歌剧是相对于瓦格纳规模宏大的“乐剧”而言，产生于 19 世纪末，盛行于 20 世纪，其特点主要是规模较小、篇幅不大、格调亲切，演员和管弦乐队人数不多。</a:t>
            </a:r>
            <a:endParaRPr lang="zh-CN" altLang="en-US" sz="900">
              <a:solidFill>
                <a:schemeClr val="tx1">
                  <a:lumMod val="85000"/>
                  <a:lumOff val="15000"/>
                </a:schemeClr>
              </a:solidFill>
              <a:latin typeface="+mn-ea"/>
              <a:cs typeface="+mn-ea"/>
              <a:sym typeface="+mn-ea"/>
            </a:endParaRPr>
          </a:p>
        </p:txBody>
      </p:sp>
      <p:sp>
        <p:nvSpPr>
          <p:cNvPr id="134" name="矩形 133"/>
          <p:cNvSpPr/>
          <p:nvPr>
            <p:custDataLst>
              <p:tags r:id="rId34"/>
            </p:custDataLst>
          </p:nvPr>
        </p:nvSpPr>
        <p:spPr>
          <a:xfrm>
            <a:off x="5066170" y="758839"/>
            <a:ext cx="1262273" cy="332697"/>
          </a:xfrm>
          <a:prstGeom prst="rect">
            <a:avLst/>
          </a:prstGeom>
          <a:noFill/>
        </p:spPr>
        <p:txBody>
          <a:bodyPr wrap="square" lIns="0" tIns="0" rIns="0" bIns="0" rtlCol="0" anchor="b">
            <a:noAutofit/>
          </a:bodyPr>
          <a:p>
            <a:pPr algn="ctr">
              <a:spcBef>
                <a:spcPct val="0"/>
              </a:spcBef>
              <a:spcAft>
                <a:spcPct val="0"/>
              </a:spcAft>
            </a:pPr>
            <a:r>
              <a:rPr lang="zh-CN" altLang="en-US" sz="1625" b="1">
                <a:solidFill>
                  <a:schemeClr val="accent1"/>
                </a:solidFill>
                <a:latin typeface="+mn-ea"/>
                <a:cs typeface="+mn-ea"/>
                <a:sym typeface="+mn-ea"/>
              </a:rPr>
              <a:t>室内歌剧</a:t>
            </a:r>
            <a:endParaRPr lang="zh-CN" altLang="en-US" sz="1625" b="1">
              <a:solidFill>
                <a:schemeClr val="accent1"/>
              </a:solidFill>
              <a:latin typeface="+mn-ea"/>
              <a:cs typeface="+mn-ea"/>
              <a:sym typeface="+mn-ea"/>
            </a:endParaRPr>
          </a:p>
        </p:txBody>
      </p:sp>
      <p:cxnSp>
        <p:nvCxnSpPr>
          <p:cNvPr id="135" name="直接连接符 134"/>
          <p:cNvCxnSpPr/>
          <p:nvPr>
            <p:custDataLst>
              <p:tags r:id="rId35"/>
            </p:custDataLst>
          </p:nvPr>
        </p:nvCxnSpPr>
        <p:spPr>
          <a:xfrm flipV="1">
            <a:off x="5698293" y="2237648"/>
            <a:ext cx="0" cy="586491"/>
          </a:xfrm>
          <a:prstGeom prst="line">
            <a:avLst/>
          </a:prstGeom>
          <a:noFill/>
          <a:ln>
            <a:gradFill flip="none" rotWithShape="1">
              <a:gsLst>
                <a:gs pos="0">
                  <a:schemeClr val="accent1">
                    <a:alpha val="0"/>
                  </a:schemeClr>
                </a:gs>
                <a:gs pos="100000">
                  <a:schemeClr val="accent1"/>
                </a:gs>
              </a:gsLst>
              <a:lin ang="16200000" scaled="0"/>
              <a:tileRect/>
            </a:gradFill>
          </a:ln>
        </p:spPr>
        <p:style>
          <a:lnRef idx="2">
            <a:schemeClr val="accent1">
              <a:shade val="15000"/>
            </a:schemeClr>
          </a:lnRef>
          <a:fillRef idx="1">
            <a:schemeClr val="accent1"/>
          </a:fillRef>
          <a:effectRef idx="0">
            <a:schemeClr val="accent1"/>
          </a:effectRef>
          <a:fontRef idx="minor">
            <a:schemeClr val="lt1"/>
          </a:fontRef>
        </p:style>
      </p:cxn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365760"/>
            <a:ext cx="2439035" cy="38036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r>
              <a:rPr lang="zh-CN" altLang="en-US" sz="1600" b="1" dirty="0">
                <a:latin typeface="楷体" panose="02010609060101010101" charset="-122"/>
                <a:ea typeface="楷体" panose="02010609060101010101" charset="-122"/>
              </a:rPr>
              <a:t>三、歌剧的表演形式</a:t>
            </a:r>
            <a:endParaRPr lang="zh-CN" altLang="en-US" sz="1600" b="1" dirty="0">
              <a:latin typeface="楷体" panose="02010609060101010101" charset="-122"/>
              <a:ea typeface="楷体" panose="02010609060101010101" charset="-122"/>
            </a:endParaRPr>
          </a:p>
        </p:txBody>
      </p:sp>
      <p:cxnSp>
        <p:nvCxnSpPr>
          <p:cNvPr id="43" name="直接连接符 42"/>
          <p:cNvCxnSpPr/>
          <p:nvPr>
            <p:custDataLst>
              <p:tags r:id="rId1"/>
            </p:custDataLst>
          </p:nvPr>
        </p:nvCxnSpPr>
        <p:spPr>
          <a:xfrm>
            <a:off x="977064" y="1373084"/>
            <a:ext cx="7045673" cy="0"/>
          </a:xfrm>
          <a:prstGeom prst="line">
            <a:avLst/>
          </a:prstGeom>
          <a:ln w="6350">
            <a:solidFill>
              <a:schemeClr val="tx2">
                <a:lumMod val="50000"/>
                <a:lumOff val="50000"/>
                <a:alpha val="20000"/>
              </a:schemeClr>
            </a:solidFill>
          </a:ln>
        </p:spPr>
        <p:style>
          <a:lnRef idx="2">
            <a:schemeClr val="accent1"/>
          </a:lnRef>
          <a:fillRef idx="0">
            <a:srgbClr val="FFFFFF"/>
          </a:fillRef>
          <a:effectRef idx="0">
            <a:srgbClr val="FFFFFF"/>
          </a:effectRef>
          <a:fontRef idx="minor">
            <a:schemeClr val="tx1"/>
          </a:fontRef>
        </p:style>
      </p:cxnSp>
      <p:sp>
        <p:nvSpPr>
          <p:cNvPr id="47" name="矩形 46"/>
          <p:cNvSpPr/>
          <p:nvPr>
            <p:custDataLst>
              <p:tags r:id="rId2"/>
            </p:custDataLst>
          </p:nvPr>
        </p:nvSpPr>
        <p:spPr>
          <a:xfrm>
            <a:off x="1066800" y="2724150"/>
            <a:ext cx="1520825" cy="2106930"/>
          </a:xfrm>
          <a:prstGeom prst="rect">
            <a:avLst/>
          </a:prstGeom>
          <a:noFill/>
        </p:spPr>
        <p:txBody>
          <a:bodyPr wrap="square" lIns="0" tIns="0" rIns="0" bIns="0" rtlCol="0" anchor="b">
            <a:noAutofit/>
          </a:bodyPr>
          <a:lstStyle/>
          <a:p>
            <a:pPr indent="0" algn="l" fontAlgn="auto">
              <a:lnSpc>
                <a:spcPct val="115000"/>
              </a:lnSpc>
              <a:spcBef>
                <a:spcPct val="0"/>
              </a:spcBef>
              <a:spcAft>
                <a:spcPct val="0"/>
              </a:spcAft>
            </a:pPr>
            <a:r>
              <a:rPr lang="zh-CN" altLang="en-US" sz="1200">
                <a:solidFill>
                  <a:schemeClr val="accent1"/>
                </a:solidFill>
                <a:latin typeface="+mn-ea"/>
                <a:cs typeface="+mn-ea"/>
              </a:rPr>
              <a:t>咏叹调是歌剧中主角们抒发感情的独唱段落，讲究旋律</a:t>
            </a:r>
            <a:r>
              <a:rPr lang="zh-CN" altLang="en-US" sz="1200">
                <a:solidFill>
                  <a:schemeClr val="accent1"/>
                </a:solidFill>
                <a:latin typeface="+mn-ea"/>
                <a:cs typeface="+mn-ea"/>
              </a:rPr>
              <a:t>优美和声音技巧。咏叹调一般在歌剧情节发展的关键时刻，用来抒发人物内心情感，表现人物的喜怒哀乐。咏叹词是歌剧中的主要唱段，能表现歌唱家的声乐技巧。</a:t>
            </a:r>
            <a:endParaRPr lang="zh-CN" altLang="en-US" sz="1200">
              <a:solidFill>
                <a:schemeClr val="accent1"/>
              </a:solidFill>
              <a:latin typeface="+mn-ea"/>
              <a:cs typeface="+mn-ea"/>
            </a:endParaRPr>
          </a:p>
        </p:txBody>
      </p:sp>
      <p:sp>
        <p:nvSpPr>
          <p:cNvPr id="55" name="矩形 54"/>
          <p:cNvSpPr/>
          <p:nvPr>
            <p:custDataLst>
              <p:tags r:id="rId3"/>
            </p:custDataLst>
          </p:nvPr>
        </p:nvSpPr>
        <p:spPr>
          <a:xfrm>
            <a:off x="6705600" y="2647950"/>
            <a:ext cx="1737995" cy="1975485"/>
          </a:xfrm>
          <a:prstGeom prst="rect">
            <a:avLst/>
          </a:prstGeom>
          <a:noFill/>
        </p:spPr>
        <p:txBody>
          <a:bodyPr wrap="square" lIns="0" tIns="0" rIns="0" bIns="0" rtlCol="0" anchor="b">
            <a:noAutofit/>
          </a:bodyPr>
          <a:lstStyle/>
          <a:p>
            <a:pPr indent="0" algn="l" fontAlgn="auto">
              <a:lnSpc>
                <a:spcPct val="115000"/>
              </a:lnSpc>
              <a:spcBef>
                <a:spcPct val="0"/>
              </a:spcBef>
              <a:spcAft>
                <a:spcPct val="0"/>
              </a:spcAft>
            </a:pPr>
            <a:r>
              <a:rPr lang="zh-CN" altLang="en-US" sz="1200">
                <a:solidFill>
                  <a:schemeClr val="accent4"/>
                </a:solidFill>
                <a:latin typeface="+mn-ea"/>
                <a:cs typeface="+mn-ea"/>
              </a:rPr>
              <a:t>合唱在歌剧中往往都是表现重大的群众场面，它可以根据剧情要求是男声的、女声的、男女混声的或者童声的。合唱作为歌剧音乐的一种形式，有其特殊的表现功能，合唱的音响组合、和声织体有独立的形式美感，既烘托了戏剧气氛，又令人难以忘怀。</a:t>
            </a:r>
            <a:endParaRPr lang="zh-CN" altLang="en-US" sz="1200">
              <a:solidFill>
                <a:schemeClr val="accent4"/>
              </a:solidFill>
              <a:latin typeface="+mn-ea"/>
              <a:cs typeface="+mn-ea"/>
            </a:endParaRPr>
          </a:p>
        </p:txBody>
      </p:sp>
      <p:sp>
        <p:nvSpPr>
          <p:cNvPr id="57" name="任意多边形: 形状 36"/>
          <p:cNvSpPr/>
          <p:nvPr>
            <p:custDataLst>
              <p:tags r:id="rId4"/>
            </p:custDataLst>
          </p:nvPr>
        </p:nvSpPr>
        <p:spPr>
          <a:xfrm>
            <a:off x="1272886" y="1099528"/>
            <a:ext cx="317029" cy="273557"/>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1"/>
          </a:solidFill>
          <a:ln>
            <a:noFill/>
          </a:ln>
          <a:effectLst>
            <a:outerShdw blurRad="50800" dist="63500" dir="8100000" algn="tr"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05">
              <a:solidFill>
                <a:schemeClr val="lt1"/>
              </a:solidFill>
            </a:endParaRPr>
          </a:p>
        </p:txBody>
      </p:sp>
      <p:sp>
        <p:nvSpPr>
          <p:cNvPr id="58" name="任意多边形: 形状 38"/>
          <p:cNvSpPr/>
          <p:nvPr>
            <p:custDataLst>
              <p:tags r:id="rId5"/>
            </p:custDataLst>
          </p:nvPr>
        </p:nvSpPr>
        <p:spPr>
          <a:xfrm>
            <a:off x="1421328" y="1098998"/>
            <a:ext cx="1012583" cy="13221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1">
                  <a:lumMod val="40000"/>
                  <a:lumOff val="60000"/>
                </a:schemeClr>
              </a:gs>
              <a:gs pos="90000">
                <a:schemeClr val="accent1">
                  <a:alpha val="100000"/>
                </a:schemeClr>
              </a:gs>
            </a:gsLst>
            <a:lin ang="8100000" scaled="0"/>
            <a:tileRect/>
          </a:gradFill>
          <a:ln>
            <a:noFill/>
          </a:ln>
          <a:effectLst>
            <a:outerShdw blurRad="50800" dist="63500" dir="8100000" algn="tr"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eaVert"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005" b="1" dirty="0">
                <a:solidFill>
                  <a:schemeClr val="lt1">
                    <a:lumMod val="100000"/>
                  </a:schemeClr>
                </a:solidFill>
                <a:latin typeface="+mn-ea"/>
                <a:cs typeface="+mn-ea"/>
                <a:sym typeface="+mn-ea"/>
              </a:rPr>
              <a:t>咏叹调</a:t>
            </a:r>
            <a:endParaRPr lang="en-US" altLang="zh-CN" sz="2005" b="1" dirty="0">
              <a:solidFill>
                <a:schemeClr val="lt1">
                  <a:lumMod val="100000"/>
                </a:schemeClr>
              </a:solidFill>
              <a:latin typeface="+mn-ea"/>
              <a:cs typeface="+mn-ea"/>
              <a:sym typeface="+mn-ea"/>
            </a:endParaRPr>
          </a:p>
        </p:txBody>
      </p:sp>
      <p:sp>
        <p:nvSpPr>
          <p:cNvPr id="59" name="任意多边形: 形状 36"/>
          <p:cNvSpPr/>
          <p:nvPr>
            <p:custDataLst>
              <p:tags r:id="rId6"/>
            </p:custDataLst>
          </p:nvPr>
        </p:nvSpPr>
        <p:spPr>
          <a:xfrm>
            <a:off x="3121514" y="1099528"/>
            <a:ext cx="317029" cy="273557"/>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2"/>
          </a:solidFill>
          <a:ln>
            <a:noFill/>
          </a:ln>
          <a:effectLst>
            <a:outerShdw blurRad="50800" dist="63500" dir="8100000" algn="tr" rotWithShape="0">
              <a:schemeClr val="accent2">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05">
              <a:solidFill>
                <a:schemeClr val="lt1"/>
              </a:solidFill>
            </a:endParaRPr>
          </a:p>
        </p:txBody>
      </p:sp>
      <p:sp>
        <p:nvSpPr>
          <p:cNvPr id="60" name="任意多边形: 形状 38"/>
          <p:cNvSpPr/>
          <p:nvPr>
            <p:custDataLst>
              <p:tags r:id="rId7"/>
            </p:custDataLst>
          </p:nvPr>
        </p:nvSpPr>
        <p:spPr>
          <a:xfrm>
            <a:off x="3269955" y="1098998"/>
            <a:ext cx="1012583" cy="13221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2">
                  <a:lumMod val="40000"/>
                  <a:lumOff val="60000"/>
                </a:schemeClr>
              </a:gs>
              <a:gs pos="90000">
                <a:schemeClr val="accent2"/>
              </a:gs>
            </a:gsLst>
            <a:lin ang="8100000" scaled="0"/>
            <a:tileRect/>
          </a:gradFill>
          <a:ln>
            <a:noFill/>
          </a:ln>
          <a:effectLst>
            <a:outerShdw blurRad="50800" dist="63500" dir="8100000" algn="tr"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eaVert"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005" b="1">
                <a:solidFill>
                  <a:schemeClr val="lt1">
                    <a:lumMod val="100000"/>
                  </a:schemeClr>
                </a:solidFill>
                <a:latin typeface="+mn-ea"/>
                <a:cs typeface="+mn-ea"/>
                <a:sym typeface="+mn-ea"/>
              </a:rPr>
              <a:t>宣叙调</a:t>
            </a:r>
            <a:endParaRPr lang="en-US" altLang="zh-CN" sz="2005" b="1">
              <a:solidFill>
                <a:schemeClr val="lt1">
                  <a:lumMod val="100000"/>
                </a:schemeClr>
              </a:solidFill>
              <a:latin typeface="+mn-ea"/>
              <a:cs typeface="+mn-ea"/>
              <a:sym typeface="+mn-ea"/>
            </a:endParaRPr>
          </a:p>
        </p:txBody>
      </p:sp>
      <p:sp>
        <p:nvSpPr>
          <p:cNvPr id="61" name="矩形 60"/>
          <p:cNvSpPr/>
          <p:nvPr>
            <p:custDataLst>
              <p:tags r:id="rId8"/>
            </p:custDataLst>
          </p:nvPr>
        </p:nvSpPr>
        <p:spPr>
          <a:xfrm>
            <a:off x="2794635" y="2647950"/>
            <a:ext cx="1879600" cy="2208530"/>
          </a:xfrm>
          <a:prstGeom prst="rect">
            <a:avLst/>
          </a:prstGeom>
          <a:noFill/>
        </p:spPr>
        <p:txBody>
          <a:bodyPr wrap="square" lIns="0" tIns="0" rIns="0" bIns="0" rtlCol="0" anchor="b">
            <a:noAutofit/>
          </a:bodyPr>
          <a:lstStyle/>
          <a:p>
            <a:pPr indent="0" algn="l" fontAlgn="auto">
              <a:lnSpc>
                <a:spcPct val="115000"/>
              </a:lnSpc>
              <a:spcBef>
                <a:spcPct val="0"/>
              </a:spcBef>
              <a:spcAft>
                <a:spcPct val="0"/>
              </a:spcAft>
            </a:pPr>
            <a:r>
              <a:rPr lang="zh-CN" altLang="en-US" sz="1200">
                <a:solidFill>
                  <a:schemeClr val="accent2"/>
                </a:solidFill>
                <a:latin typeface="+mn-ea"/>
                <a:cs typeface="+mn-ea"/>
              </a:rPr>
              <a:t>宣叙调又译作朗诵调，是歌剧中用来对话和叙述剧情的，介于歌唱和朗诵之间的独唱段落。在 17、18 世纪的歌剧中，宣叙调和咏叹调是有明确区别的，通常是在宣叙调之后才出现大段的咏叹调，但后来这两者的界限逐渐被打破了，宣叙调加强了歌唱性，咏叹调也带有了朗诵的性质。</a:t>
            </a:r>
            <a:endParaRPr lang="zh-CN" altLang="en-US" sz="1200">
              <a:solidFill>
                <a:schemeClr val="accent2"/>
              </a:solidFill>
              <a:latin typeface="+mn-ea"/>
              <a:cs typeface="+mn-ea"/>
            </a:endParaRPr>
          </a:p>
        </p:txBody>
      </p:sp>
      <p:sp>
        <p:nvSpPr>
          <p:cNvPr id="62" name="任意多边形: 形状 36"/>
          <p:cNvSpPr/>
          <p:nvPr>
            <p:custDataLst>
              <p:tags r:id="rId9"/>
            </p:custDataLst>
          </p:nvPr>
        </p:nvSpPr>
        <p:spPr>
          <a:xfrm>
            <a:off x="4970141" y="1099528"/>
            <a:ext cx="317029" cy="273557"/>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3"/>
          </a:solidFill>
          <a:ln>
            <a:noFill/>
          </a:ln>
          <a:effectLst>
            <a:outerShdw blurRad="50800" dist="63500" dir="8100000" algn="tr" rotWithShape="0">
              <a:schemeClr val="accent3">
                <a:lumMod val="50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05">
              <a:solidFill>
                <a:schemeClr val="lt1"/>
              </a:solidFill>
            </a:endParaRPr>
          </a:p>
        </p:txBody>
      </p:sp>
      <p:sp>
        <p:nvSpPr>
          <p:cNvPr id="63" name="任意多边形: 形状 38"/>
          <p:cNvSpPr/>
          <p:nvPr>
            <p:custDataLst>
              <p:tags r:id="rId10"/>
            </p:custDataLst>
          </p:nvPr>
        </p:nvSpPr>
        <p:spPr>
          <a:xfrm>
            <a:off x="5118583" y="1098998"/>
            <a:ext cx="1012583" cy="13221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3">
                  <a:lumMod val="40000"/>
                  <a:lumOff val="60000"/>
                </a:schemeClr>
              </a:gs>
              <a:gs pos="80000">
                <a:schemeClr val="accent3"/>
              </a:gs>
            </a:gsLst>
            <a:lin ang="8100000" scaled="0"/>
            <a:tileRect/>
          </a:gradFill>
          <a:ln>
            <a:noFill/>
          </a:ln>
          <a:effectLst>
            <a:outerShdw blurRad="50800" dist="63500" dir="8100000" algn="tr" rotWithShape="0">
              <a:schemeClr val="accent3">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eaVert"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005" b="1">
                <a:solidFill>
                  <a:schemeClr val="lt1">
                    <a:lumMod val="100000"/>
                  </a:schemeClr>
                </a:solidFill>
                <a:latin typeface="+mn-ea"/>
                <a:cs typeface="+mn-ea"/>
                <a:sym typeface="+mn-ea"/>
              </a:rPr>
              <a:t>重唱</a:t>
            </a:r>
            <a:endParaRPr lang="en-US" altLang="zh-CN" sz="2005" b="1">
              <a:solidFill>
                <a:schemeClr val="lt1">
                  <a:lumMod val="100000"/>
                </a:schemeClr>
              </a:solidFill>
              <a:latin typeface="+mn-ea"/>
              <a:cs typeface="+mn-ea"/>
              <a:sym typeface="+mn-ea"/>
            </a:endParaRPr>
          </a:p>
        </p:txBody>
      </p:sp>
      <p:sp>
        <p:nvSpPr>
          <p:cNvPr id="64" name="矩形 63"/>
          <p:cNvSpPr/>
          <p:nvPr>
            <p:custDataLst>
              <p:tags r:id="rId11"/>
            </p:custDataLst>
          </p:nvPr>
        </p:nvSpPr>
        <p:spPr>
          <a:xfrm>
            <a:off x="4969510" y="2647950"/>
            <a:ext cx="1576070" cy="1772920"/>
          </a:xfrm>
          <a:prstGeom prst="rect">
            <a:avLst/>
          </a:prstGeom>
          <a:noFill/>
        </p:spPr>
        <p:txBody>
          <a:bodyPr wrap="square" lIns="0" tIns="0" rIns="0" bIns="0" rtlCol="0" anchor="b">
            <a:noAutofit/>
          </a:bodyPr>
          <a:lstStyle/>
          <a:p>
            <a:pPr indent="0" algn="l" fontAlgn="auto">
              <a:lnSpc>
                <a:spcPct val="115000"/>
              </a:lnSpc>
              <a:spcBef>
                <a:spcPct val="0"/>
              </a:spcBef>
              <a:spcAft>
                <a:spcPct val="0"/>
              </a:spcAft>
            </a:pPr>
            <a:r>
              <a:rPr lang="zh-CN" altLang="en-US" sz="1200">
                <a:solidFill>
                  <a:schemeClr val="accent3"/>
                </a:solidFill>
                <a:latin typeface="+mn-ea"/>
                <a:cs typeface="+mn-ea"/>
              </a:rPr>
              <a:t>重唱是几个不同的角色按照角色各自特定的情绪和戏剧情节同时歌唱，两个人同时唱的称为二重唱；有时会把持赞成和反对意见的角色组织在一个作品里，就可能是三重唱、四重唱、五重唱。</a:t>
            </a:r>
            <a:endParaRPr lang="zh-CN" altLang="en-US" sz="1200">
              <a:solidFill>
                <a:schemeClr val="accent3"/>
              </a:solidFill>
              <a:latin typeface="+mn-ea"/>
              <a:cs typeface="+mn-ea"/>
            </a:endParaRPr>
          </a:p>
        </p:txBody>
      </p:sp>
      <p:sp>
        <p:nvSpPr>
          <p:cNvPr id="65" name="任意多边形: 形状 36"/>
          <p:cNvSpPr/>
          <p:nvPr>
            <p:custDataLst>
              <p:tags r:id="rId12"/>
            </p:custDataLst>
          </p:nvPr>
        </p:nvSpPr>
        <p:spPr>
          <a:xfrm>
            <a:off x="6818769" y="1099528"/>
            <a:ext cx="317029" cy="273557"/>
          </a:xfrm>
          <a:custGeom>
            <a:avLst/>
            <a:gdLst>
              <a:gd name="connsiteX0" fmla="*/ 205979 w 411958"/>
              <a:gd name="connsiteY0" fmla="*/ 0 h 346834"/>
              <a:gd name="connsiteX1" fmla="*/ 411958 w 411958"/>
              <a:gd name="connsiteY1" fmla="*/ 296466 h 346834"/>
              <a:gd name="connsiteX2" fmla="*/ 408430 w 411958"/>
              <a:gd name="connsiteY2" fmla="*/ 346834 h 346834"/>
              <a:gd name="connsiteX3" fmla="*/ 3528 w 411958"/>
              <a:gd name="connsiteY3" fmla="*/ 346834 h 346834"/>
              <a:gd name="connsiteX4" fmla="*/ 0 w 411958"/>
              <a:gd name="connsiteY4" fmla="*/ 296466 h 346834"/>
              <a:gd name="connsiteX5" fmla="*/ 205979 w 411958"/>
              <a:gd name="connsiteY5" fmla="*/ 0 h 346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958" h="346834">
                <a:moveTo>
                  <a:pt x="205979" y="0"/>
                </a:moveTo>
                <a:cubicBezTo>
                  <a:pt x="319738" y="0"/>
                  <a:pt x="411958" y="132732"/>
                  <a:pt x="411958" y="296466"/>
                </a:cubicBezTo>
                <a:lnTo>
                  <a:pt x="408430" y="346834"/>
                </a:lnTo>
                <a:lnTo>
                  <a:pt x="3528" y="346834"/>
                </a:lnTo>
                <a:lnTo>
                  <a:pt x="0" y="296466"/>
                </a:lnTo>
                <a:cubicBezTo>
                  <a:pt x="0" y="132732"/>
                  <a:pt x="92220" y="0"/>
                  <a:pt x="205979" y="0"/>
                </a:cubicBezTo>
                <a:close/>
              </a:path>
            </a:pathLst>
          </a:custGeom>
          <a:solidFill>
            <a:schemeClr val="accent4"/>
          </a:solidFill>
          <a:ln>
            <a:noFill/>
          </a:ln>
          <a:effectLst>
            <a:outerShdw blurRad="50800" dist="63500" dir="8100000" algn="tr" rotWithShape="0">
              <a:schemeClr val="accent4">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05">
              <a:solidFill>
                <a:schemeClr val="lt1"/>
              </a:solidFill>
            </a:endParaRPr>
          </a:p>
        </p:txBody>
      </p:sp>
      <p:sp>
        <p:nvSpPr>
          <p:cNvPr id="66" name="任意多边形: 形状 38"/>
          <p:cNvSpPr/>
          <p:nvPr>
            <p:custDataLst>
              <p:tags r:id="rId13"/>
            </p:custDataLst>
          </p:nvPr>
        </p:nvSpPr>
        <p:spPr>
          <a:xfrm>
            <a:off x="6967211" y="1098998"/>
            <a:ext cx="1012583" cy="1322190"/>
          </a:xfrm>
          <a:custGeom>
            <a:avLst/>
            <a:gdLst>
              <a:gd name="connsiteX0" fmla="*/ 38 w 4644"/>
              <a:gd name="connsiteY0" fmla="*/ 0 h 6065"/>
              <a:gd name="connsiteX1" fmla="*/ 736 w 4644"/>
              <a:gd name="connsiteY1" fmla="*/ 0 h 6065"/>
              <a:gd name="connsiteX2" fmla="*/ 2985 w 4644"/>
              <a:gd name="connsiteY2" fmla="*/ 0 h 6065"/>
              <a:gd name="connsiteX3" fmla="*/ 2996 w 4644"/>
              <a:gd name="connsiteY3" fmla="*/ 0 h 6065"/>
              <a:gd name="connsiteX4" fmla="*/ 3001 w 4644"/>
              <a:gd name="connsiteY4" fmla="*/ 0 h 6065"/>
              <a:gd name="connsiteX5" fmla="*/ 3001 w 4644"/>
              <a:gd name="connsiteY5" fmla="*/ 0 h 6065"/>
              <a:gd name="connsiteX6" fmla="*/ 3208 w 4644"/>
              <a:gd name="connsiteY6" fmla="*/ 21 h 6065"/>
              <a:gd name="connsiteX7" fmla="*/ 4048 w 4644"/>
              <a:gd name="connsiteY7" fmla="*/ 1052 h 6065"/>
              <a:gd name="connsiteX8" fmla="*/ 4002 w 4644"/>
              <a:gd name="connsiteY8" fmla="*/ 1348 h 6065"/>
              <a:gd name="connsiteX9" fmla="*/ 4002 w 4644"/>
              <a:gd name="connsiteY9" fmla="*/ 1348 h 6065"/>
              <a:gd name="connsiteX10" fmla="*/ 4048 w 4644"/>
              <a:gd name="connsiteY10" fmla="*/ 1052 h 6065"/>
              <a:gd name="connsiteX11" fmla="*/ 4048 w 4644"/>
              <a:gd name="connsiteY11" fmla="*/ 1446 h 6065"/>
              <a:gd name="connsiteX12" fmla="*/ 4050 w 4644"/>
              <a:gd name="connsiteY12" fmla="*/ 1451 h 6065"/>
              <a:gd name="connsiteX13" fmla="*/ 4050 w 4644"/>
              <a:gd name="connsiteY13" fmla="*/ 3364 h 6065"/>
              <a:gd name="connsiteX14" fmla="*/ 4187 w 4644"/>
              <a:gd name="connsiteY14" fmla="*/ 3501 h 6065"/>
              <a:gd name="connsiteX15" fmla="*/ 4508 w 4644"/>
              <a:gd name="connsiteY15" fmla="*/ 3501 h 6065"/>
              <a:gd name="connsiteX16" fmla="*/ 4634 w 4644"/>
              <a:gd name="connsiteY16" fmla="*/ 3583 h 6065"/>
              <a:gd name="connsiteX17" fmla="*/ 4609 w 4644"/>
              <a:gd name="connsiteY17" fmla="*/ 3732 h 6065"/>
              <a:gd name="connsiteX18" fmla="*/ 2499 w 4644"/>
              <a:gd name="connsiteY18" fmla="*/ 6022 h 6065"/>
              <a:gd name="connsiteX19" fmla="*/ 2396 w 4644"/>
              <a:gd name="connsiteY19" fmla="*/ 6065 h 6065"/>
              <a:gd name="connsiteX20" fmla="*/ 2294 w 4644"/>
              <a:gd name="connsiteY20" fmla="*/ 6022 h 6065"/>
              <a:gd name="connsiteX21" fmla="*/ 184 w 4644"/>
              <a:gd name="connsiteY21" fmla="*/ 3732 h 6065"/>
              <a:gd name="connsiteX22" fmla="*/ 159 w 4644"/>
              <a:gd name="connsiteY22" fmla="*/ 3583 h 6065"/>
              <a:gd name="connsiteX23" fmla="*/ 284 w 4644"/>
              <a:gd name="connsiteY23" fmla="*/ 3501 h 6065"/>
              <a:gd name="connsiteX24" fmla="*/ 606 w 4644"/>
              <a:gd name="connsiteY24" fmla="*/ 3501 h 6065"/>
              <a:gd name="connsiteX25" fmla="*/ 743 w 4644"/>
              <a:gd name="connsiteY25" fmla="*/ 3364 h 6065"/>
              <a:gd name="connsiteX26" fmla="*/ 732 w 4644"/>
              <a:gd name="connsiteY26" fmla="*/ 1264 h 6065"/>
              <a:gd name="connsiteX27" fmla="*/ 38 w 4644"/>
              <a:gd name="connsiteY27" fmla="*/ 0 h 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644" h="6065">
                <a:moveTo>
                  <a:pt x="38" y="0"/>
                </a:moveTo>
                <a:cubicBezTo>
                  <a:pt x="-167" y="-1"/>
                  <a:pt x="503" y="0"/>
                  <a:pt x="736" y="0"/>
                </a:cubicBezTo>
                <a:lnTo>
                  <a:pt x="2985" y="0"/>
                </a:lnTo>
                <a:lnTo>
                  <a:pt x="2996" y="0"/>
                </a:lnTo>
                <a:lnTo>
                  <a:pt x="3001" y="0"/>
                </a:lnTo>
                <a:lnTo>
                  <a:pt x="3001" y="0"/>
                </a:lnTo>
                <a:lnTo>
                  <a:pt x="3208" y="21"/>
                </a:lnTo>
                <a:cubicBezTo>
                  <a:pt x="3687" y="119"/>
                  <a:pt x="4048" y="543"/>
                  <a:pt x="4048" y="1052"/>
                </a:cubicBezTo>
                <a:lnTo>
                  <a:pt x="4002" y="1348"/>
                </a:lnTo>
                <a:lnTo>
                  <a:pt x="4002" y="1348"/>
                </a:lnTo>
                <a:lnTo>
                  <a:pt x="4048" y="1052"/>
                </a:lnTo>
                <a:lnTo>
                  <a:pt x="4048" y="1446"/>
                </a:lnTo>
                <a:lnTo>
                  <a:pt x="4050" y="1451"/>
                </a:lnTo>
                <a:cubicBezTo>
                  <a:pt x="4050" y="1531"/>
                  <a:pt x="4050" y="3285"/>
                  <a:pt x="4050" y="3364"/>
                </a:cubicBezTo>
                <a:cubicBezTo>
                  <a:pt x="4050" y="3446"/>
                  <a:pt x="4107" y="3501"/>
                  <a:pt x="4187" y="3501"/>
                </a:cubicBezTo>
                <a:lnTo>
                  <a:pt x="4508" y="3501"/>
                </a:lnTo>
                <a:cubicBezTo>
                  <a:pt x="4559" y="3501"/>
                  <a:pt x="4613" y="3538"/>
                  <a:pt x="4634" y="3583"/>
                </a:cubicBezTo>
                <a:cubicBezTo>
                  <a:pt x="4654" y="3631"/>
                  <a:pt x="4643" y="3695"/>
                  <a:pt x="4609" y="3732"/>
                </a:cubicBezTo>
                <a:lnTo>
                  <a:pt x="2499" y="6022"/>
                </a:lnTo>
                <a:cubicBezTo>
                  <a:pt x="2472" y="6049"/>
                  <a:pt x="2435" y="6065"/>
                  <a:pt x="2396" y="6065"/>
                </a:cubicBezTo>
                <a:cubicBezTo>
                  <a:pt x="2358" y="6065"/>
                  <a:pt x="2321" y="6049"/>
                  <a:pt x="2294" y="6022"/>
                </a:cubicBezTo>
                <a:lnTo>
                  <a:pt x="184" y="3732"/>
                </a:lnTo>
                <a:cubicBezTo>
                  <a:pt x="150" y="3695"/>
                  <a:pt x="138" y="3631"/>
                  <a:pt x="159" y="3583"/>
                </a:cubicBezTo>
                <a:cubicBezTo>
                  <a:pt x="179" y="3538"/>
                  <a:pt x="234" y="3501"/>
                  <a:pt x="284" y="3501"/>
                </a:cubicBezTo>
                <a:lnTo>
                  <a:pt x="606" y="3501"/>
                </a:lnTo>
                <a:cubicBezTo>
                  <a:pt x="686" y="3501"/>
                  <a:pt x="743" y="3446"/>
                  <a:pt x="743" y="3364"/>
                </a:cubicBezTo>
                <a:cubicBezTo>
                  <a:pt x="748" y="3272"/>
                  <a:pt x="738" y="2373"/>
                  <a:pt x="732" y="1264"/>
                </a:cubicBezTo>
                <a:cubicBezTo>
                  <a:pt x="726" y="155"/>
                  <a:pt x="243" y="1"/>
                  <a:pt x="38" y="0"/>
                </a:cubicBezTo>
                <a:close/>
              </a:path>
            </a:pathLst>
          </a:custGeom>
          <a:gradFill flip="none" rotWithShape="1">
            <a:gsLst>
              <a:gs pos="0">
                <a:schemeClr val="accent4">
                  <a:lumMod val="40000"/>
                  <a:lumOff val="60000"/>
                </a:schemeClr>
              </a:gs>
              <a:gs pos="90000">
                <a:schemeClr val="accent4"/>
              </a:gs>
            </a:gsLst>
            <a:lin ang="8100000" scaled="0"/>
            <a:tileRect/>
          </a:gradFill>
          <a:ln>
            <a:noFill/>
          </a:ln>
          <a:effectLst>
            <a:outerShdw blurRad="50800" dist="63500" dir="8100000" algn="tr" rotWithShape="0">
              <a:schemeClr val="accent4">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eaVert" wrap="none" lIns="150032" tIns="59906" rIns="90125" bIns="240687"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005" b="1">
                <a:solidFill>
                  <a:schemeClr val="lt1">
                    <a:lumMod val="100000"/>
                  </a:schemeClr>
                </a:solidFill>
                <a:latin typeface="+mn-ea"/>
                <a:cs typeface="+mn-ea"/>
                <a:sym typeface="+mn-ea"/>
              </a:rPr>
              <a:t>合唱</a:t>
            </a:r>
            <a:endParaRPr lang="en-US" altLang="zh-CN" sz="2005" b="1">
              <a:solidFill>
                <a:schemeClr val="lt1">
                  <a:lumMod val="100000"/>
                </a:schemeClr>
              </a:solidFill>
              <a:latin typeface="+mn-ea"/>
              <a:cs typeface="+mn-ea"/>
              <a:sym typeface="+mn-ea"/>
            </a:endParaRPr>
          </a:p>
        </p:txBody>
      </p:sp>
      <p:sp>
        <p:nvSpPr>
          <p:cNvPr id="70" name="文本框 69"/>
          <p:cNvSpPr txBox="1"/>
          <p:nvPr/>
        </p:nvSpPr>
        <p:spPr>
          <a:xfrm>
            <a:off x="8331835" y="-2774950"/>
            <a:ext cx="3048000" cy="914400"/>
          </a:xfrm>
          <a:prstGeom prst="rect">
            <a:avLst/>
          </a:prstGeom>
          <a:noFill/>
        </p:spPr>
        <p:txBody>
          <a:bodyPr wrap="square" rtlCol="0">
            <a:noAutofit/>
          </a:bodyPr>
          <a:p>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3161030" y="2118995"/>
            <a:ext cx="2719070" cy="1640840"/>
          </a:xfrm>
          <a:prstGeom prst="rect">
            <a:avLst/>
          </a:prstGeom>
          <a:noFill/>
        </p:spPr>
        <p:txBody>
          <a:bodyPr wrap="square" lIns="269875" tIns="136525" rIns="269875" bIns="136525" rtlCol="0">
            <a:noAutofit/>
          </a:bodyPr>
          <a:lstStyle/>
          <a:p>
            <a:pPr algn="l">
              <a:lnSpc>
                <a:spcPct val="170000"/>
              </a:lnSpc>
            </a:pPr>
            <a:r>
              <a:rPr lang="en-US" dirty="0">
                <a:solidFill>
                  <a:srgbClr val="7D4922"/>
                </a:solidFill>
                <a:latin typeface="+mj-ea"/>
                <a:ea typeface="+mj-ea"/>
                <a:cs typeface="+mn-ea"/>
                <a:sym typeface="+mn-lt"/>
              </a:rPr>
              <a:t> </a:t>
            </a:r>
            <a:r>
              <a:rPr dirty="0">
                <a:solidFill>
                  <a:srgbClr val="7D4922"/>
                </a:solidFill>
                <a:latin typeface="+mj-ea"/>
                <a:ea typeface="+mj-ea"/>
                <a:cs typeface="+mn-ea"/>
                <a:sym typeface="+mn-lt"/>
              </a:rPr>
              <a:t>请你讲一讲，中国的歌剧与西方的歌剧有哪些异同？</a:t>
            </a:r>
            <a:endParaRPr dirty="0">
              <a:solidFill>
                <a:srgbClr val="7D4922"/>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cs typeface="楷体" panose="02010609060101010101" charset="-122"/>
              </a:rPr>
              <a:t>课 堂 互 动</a:t>
            </a:r>
            <a:endParaRPr lang="zh-CN" altLang="en-US" sz="1600" b="1" dirty="0">
              <a:latin typeface="楷体" panose="02010609060101010101" charset="-122"/>
              <a:ea typeface="楷体" panose="02010609060101010101" charset="-122"/>
              <a:cs typeface="楷体" panose="02010609060101010101" charset="-122"/>
            </a:endParaRPr>
          </a:p>
        </p:txBody>
      </p:sp>
      <p:pic>
        <p:nvPicPr>
          <p:cNvPr id="8" name="图片 7"/>
          <p:cNvPicPr>
            <a:picLocks noChangeAspect="1"/>
          </p:cNvPicPr>
          <p:nvPr/>
        </p:nvPicPr>
        <p:blipFill>
          <a:blip r:embed="rId1"/>
          <a:stretch>
            <a:fillRect/>
          </a:stretch>
        </p:blipFill>
        <p:spPr>
          <a:xfrm>
            <a:off x="5880100" y="2025650"/>
            <a:ext cx="3067050" cy="1734185"/>
          </a:xfrm>
          <a:prstGeom prst="rect">
            <a:avLst/>
          </a:prstGeom>
        </p:spPr>
      </p:pic>
      <p:pic>
        <p:nvPicPr>
          <p:cNvPr id="9" name="图片 8"/>
          <p:cNvPicPr>
            <a:picLocks noChangeAspect="1"/>
          </p:cNvPicPr>
          <p:nvPr/>
        </p:nvPicPr>
        <p:blipFill>
          <a:blip r:embed="rId2"/>
          <a:stretch>
            <a:fillRect/>
          </a:stretch>
        </p:blipFill>
        <p:spPr>
          <a:xfrm>
            <a:off x="223520" y="2065020"/>
            <a:ext cx="2804160" cy="16948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歌剧鉴赏与分析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908050"/>
            <a:ext cx="2019300" cy="292100"/>
          </a:xfrm>
          <a:prstGeom prst="rect">
            <a:avLst/>
          </a:prstGeom>
          <a:noFill/>
        </p:spPr>
        <p:txBody>
          <a:bodyPr wrap="square" rtlCol="0">
            <a:noAutofit/>
          </a:bodyPr>
          <a:p>
            <a:r>
              <a:rPr lang="zh-CN" altLang="en-US" sz="2000" b="1">
                <a:solidFill>
                  <a:srgbClr val="7D4922"/>
                </a:solidFill>
              </a:rPr>
              <a:t>一、《茶花女》</a:t>
            </a:r>
            <a:endParaRPr lang="zh-CN" altLang="en-US" sz="2000" b="1">
              <a:solidFill>
                <a:srgbClr val="7D4922"/>
              </a:solidFill>
            </a:endParaRPr>
          </a:p>
        </p:txBody>
      </p:sp>
      <p:sp>
        <p:nvSpPr>
          <p:cNvPr id="14" name="文本框 13"/>
          <p:cNvSpPr txBox="1"/>
          <p:nvPr/>
        </p:nvSpPr>
        <p:spPr>
          <a:xfrm>
            <a:off x="304800" y="1362075"/>
            <a:ext cx="8533765" cy="3494405"/>
          </a:xfrm>
          <a:prstGeom prst="rect">
            <a:avLst/>
          </a:prstGeom>
          <a:noFill/>
          <a:ln w="28575" cmpd="sng">
            <a:solidFill>
              <a:schemeClr val="accent1">
                <a:shade val="50000"/>
              </a:schemeClr>
            </a:solidFill>
            <a:prstDash val="sysDash"/>
          </a:ln>
        </p:spPr>
        <p:txBody>
          <a:bodyPr wrap="square" rtlCol="0">
            <a:noAutofit/>
          </a:bodyPr>
          <a:p>
            <a:pPr indent="355600"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en-US" sz="1400">
                <a:solidFill>
                  <a:srgbClr val="7D4922"/>
                </a:solidFill>
              </a:rPr>
              <a:t>《茶花女》是威尔第通俗三部曲的最后一部（其余两部是《弄臣》及《游吟诗人》）。这部歌剧是威尔第根据法国作家小仲马 1852 年的小说《茶花女》而作，于 1853 年 3 月 6 日首演于意大利威尼斯凤凰剧院。</a:t>
            </a:r>
            <a:endParaRPr lang="zh-CN" altLang="en-US" sz="1400">
              <a:solidFill>
                <a:srgbClr val="7D4922"/>
              </a:solidFill>
            </a:endParaRPr>
          </a:p>
          <a:p>
            <a:pPr indent="355600"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en-US" sz="1400">
                <a:solidFill>
                  <a:srgbClr val="7D4922"/>
                </a:solidFill>
              </a:rPr>
              <a:t>威尔第是 19 世纪意大利浪漫主义歌剧乐派的巅峰人物。威尔第一生致力于意大利民族现实主义歌剧事业，共创作了 26 部歌剧，取得辉煌成就。威尔第的作品揭露了残暴的封建统治者，反映了强烈的民主愿望。他善于运用意大利民间音调和丰富的管弦乐效果，亲切、细腻地描写和刻画剧中人物性格特征和心理状态，音乐布局和结构灵活，富于动力，以丰富的旋律性和强烈的戏剧性相结合，塑造出鲜明、生动的艺术形象，作品具有强烈的感人力量。这些作品受到了人民群众的喜爱并得到了音乐界的高度评价。1901 年，88 岁的威尔第结束了他灿烂的一生，全欧洲为之哀悼。三幕歌剧《茶花女》写于 1853 年，是威尔第创作成熟时期的代表作，成为了各国歌剧院中最受欢 迎的作品之一。《茶花女》的原作者小仲马曾说：50 年后，也许谁也不记得我的小说《茶花女》了，但 威尔第却使它成为不朽。该剧音乐以旋律优美、唱段真挚感人而著称，这部抒情歌剧中随处听可见脍炙 人口的唱段，因此也被称为“美歌集”。威尔第在剧中以细腻的心理描写展现了特定时代人们的心理状 态，音乐采用意大利风格的曲调和舞曲，旋律明快流畅，体现出感人肺腑的悲剧力量和威尔第歌剧创作 中期的基本特点。</a:t>
            </a:r>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81000" y="1200150"/>
            <a:ext cx="4455795" cy="3084830"/>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lang="en-US" altLang="zh-CN" sz="1200" dirty="0">
                <a:solidFill>
                  <a:srgbClr val="7D4922"/>
                </a:solidFill>
                <a:latin typeface="+mn-ea"/>
                <a:cs typeface="+mn-ea"/>
                <a:sym typeface="+mn-lt"/>
              </a:rPr>
              <a:t>       </a:t>
            </a:r>
            <a:r>
              <a:rPr lang="zh-CN" altLang="en-US" sz="1200" dirty="0">
                <a:solidFill>
                  <a:srgbClr val="7D4922"/>
                </a:solidFill>
                <a:latin typeface="+mn-ea"/>
                <a:cs typeface="+mn-ea"/>
                <a:sym typeface="+mn-lt"/>
              </a:rPr>
              <a:t>歌剧描写了 19 世纪前期巴黎社交场上一个具有多重性格的人物——薇奥莱塔。薇奥莱 塔是一位年轻貌美的名妓，在交际生活中，她与阿尔弗雷多一见钟情，并为他的真挚爱情所感，决心 放弃纸醉金迷的浮华生活，同阿尔弗雷多一起去巴黎近郊共享甜蜜生活。但是，阿尔弗雷多的父亲乔 治 ·欧反对他们的关系，强求薇奥莱塔同他儿子断绝来往。阿尔弗雷多误以为薇奥莱塔变了心，盛怒之 下，在公开场合当中羞辱了她。早已染上肺病的身体却无法承受这致命的打击，她从此卧床不起，病情 愈加严重。后来，乔治 ·欧悔悟，将实情告诉儿子。但一切为时已晚，薇奥莱塔生命垂危，在疾病和不 公正社会的压迫下，最后带着无法实现爱情美满与家庭幸福的遗恨悲惨地离开人世。</a:t>
            </a:r>
            <a:endParaRPr lang="zh-CN" altLang="en-US" sz="12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剧情介绍</a:t>
            </a:r>
            <a:endParaRPr lang="zh-CN" altLang="en-US" sz="1600" b="1" dirty="0">
              <a:latin typeface="楷体" panose="02010609060101010101" charset="-122"/>
              <a:ea typeface="楷体" panose="02010609060101010101" charset="-122"/>
            </a:endParaRPr>
          </a:p>
        </p:txBody>
      </p:sp>
      <p:pic>
        <p:nvPicPr>
          <p:cNvPr id="4170" name="IM 4170"/>
          <p:cNvPicPr/>
          <p:nvPr/>
        </p:nvPicPr>
        <p:blipFill>
          <a:blip r:embed="rId1"/>
          <a:stretch>
            <a:fillRect/>
          </a:stretch>
        </p:blipFill>
        <p:spPr>
          <a:xfrm>
            <a:off x="4953000" y="1497330"/>
            <a:ext cx="3888105" cy="24714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唱段欣赏：</a:t>
            </a:r>
            <a:endParaRPr lang="zh-CN" altLang="en-US" sz="1600" b="1" dirty="0">
              <a:latin typeface="楷体" panose="02010609060101010101" charset="-122"/>
              <a:ea typeface="楷体" panose="02010609060101010101" charset="-122"/>
            </a:endParaRPr>
          </a:p>
        </p:txBody>
      </p:sp>
      <p:sp>
        <p:nvSpPr>
          <p:cNvPr id="23" name="矩形 22"/>
          <p:cNvSpPr/>
          <p:nvPr/>
        </p:nvSpPr>
        <p:spPr>
          <a:xfrm>
            <a:off x="457243" y="895351"/>
            <a:ext cx="8336075" cy="3966291"/>
          </a:xfrm>
          <a:prstGeom prst="rect">
            <a:avLst/>
          </a:prstGeom>
          <a:noFill/>
          <a:ln w="28575" cmpd="sng">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连接符 23"/>
          <p:cNvCxnSpPr/>
          <p:nvPr/>
        </p:nvCxnSpPr>
        <p:spPr>
          <a:xfrm>
            <a:off x="4648200" y="895353"/>
            <a:ext cx="0" cy="3966289"/>
          </a:xfrm>
          <a:prstGeom prst="line">
            <a:avLst/>
          </a:prstGeom>
          <a:ln w="28575" cmpd="dbl">
            <a:solidFill>
              <a:schemeClr val="accent1">
                <a:shade val="50000"/>
              </a:schemeClr>
            </a:solidFill>
            <a:prstDash val="lgDashDotDot"/>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a:stretch>
            <a:fillRect/>
          </a:stretch>
        </p:blipFill>
        <p:spPr>
          <a:xfrm>
            <a:off x="762000" y="1200150"/>
            <a:ext cx="3683000" cy="3009900"/>
          </a:xfrm>
          <a:prstGeom prst="rect">
            <a:avLst/>
          </a:prstGeom>
        </p:spPr>
      </p:pic>
      <p:pic>
        <p:nvPicPr>
          <p:cNvPr id="4" name="图片 3"/>
          <p:cNvPicPr>
            <a:picLocks noChangeAspect="1"/>
          </p:cNvPicPr>
          <p:nvPr/>
        </p:nvPicPr>
        <p:blipFill>
          <a:blip r:embed="rId2"/>
          <a:stretch>
            <a:fillRect/>
          </a:stretch>
        </p:blipFill>
        <p:spPr>
          <a:xfrm>
            <a:off x="4851400" y="1552575"/>
            <a:ext cx="3790950" cy="23050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歌剧鉴赏与分析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19100" y="895350"/>
            <a:ext cx="2107565" cy="348615"/>
          </a:xfrm>
          <a:prstGeom prst="rect">
            <a:avLst/>
          </a:prstGeom>
          <a:noFill/>
        </p:spPr>
        <p:txBody>
          <a:bodyPr wrap="square" rtlCol="0">
            <a:noAutofit/>
          </a:bodyPr>
          <a:p>
            <a:r>
              <a:rPr lang="zh-CN" altLang="en-US" sz="2000" b="1">
                <a:solidFill>
                  <a:srgbClr val="7D4922"/>
                </a:solidFill>
                <a:sym typeface="+mn-ea"/>
              </a:rPr>
              <a:t>二、《卡门》</a:t>
            </a:r>
            <a:endParaRPr lang="zh-CN" altLang="en-US" sz="2000" b="1">
              <a:solidFill>
                <a:srgbClr val="7D4922"/>
              </a:solidFill>
            </a:endParaRPr>
          </a:p>
          <a:p>
            <a:endParaRPr lang="zh-CN" altLang="en-US" sz="2000" b="1">
              <a:solidFill>
                <a:srgbClr val="7D4922"/>
              </a:solidFill>
            </a:endParaRPr>
          </a:p>
        </p:txBody>
      </p:sp>
      <p:sp>
        <p:nvSpPr>
          <p:cNvPr id="14" name="文本框 13"/>
          <p:cNvSpPr txBox="1"/>
          <p:nvPr/>
        </p:nvSpPr>
        <p:spPr>
          <a:xfrm>
            <a:off x="533400" y="1369695"/>
            <a:ext cx="8204200" cy="3043555"/>
          </a:xfrm>
          <a:prstGeom prst="rect">
            <a:avLst/>
          </a:prstGeom>
          <a:noFill/>
          <a:ln w="28575" cmpd="sng">
            <a:solidFill>
              <a:srgbClr val="7D4922"/>
            </a:solidFill>
            <a:prstDash val="solid"/>
          </a:ln>
        </p:spPr>
        <p:txBody>
          <a:bodyPr wrap="square" rtlCol="0">
            <a:noAutofit/>
          </a:bodyPr>
          <a:p>
            <a:r>
              <a:rPr lang="zh-CN" altLang="en-US" sz="1400">
                <a:solidFill>
                  <a:srgbClr val="7D4922"/>
                </a:solidFill>
              </a:rPr>
              <a:t>《卡门》，四幕歌剧，完成于 1874 年秋，是比才的最后一部歌剧，也是当今世界上演率最高的一部 歌剧。</a:t>
            </a:r>
            <a:endParaRPr lang="zh-CN" altLang="en-US" sz="1400">
              <a:solidFill>
                <a:srgbClr val="7D4922"/>
              </a:solidFill>
            </a:endParaRPr>
          </a:p>
          <a:p>
            <a:r>
              <a:rPr lang="zh-CN" altLang="en-US" sz="1400">
                <a:solidFill>
                  <a:srgbClr val="7D4922"/>
                </a:solidFill>
              </a:rPr>
              <a:t>比才，法国浪漫主义作曲家，现实主义歌剧的先驱。1872 年，比才应邀为法国文学家都德的话剧 《阿莱城姑娘》配乐，其卓越的音乐创作使配乐被改编为两套管弦乐组曲而广泛流传下来，并成为各国 音乐会演出的名曲。比才一生共创作 9 部歌剧，创作了管弦乐组曲、交响音乐若干。其中，最著名的作 品是歌剧《卡门》和管弦乐组曲《阿莱城姑娘》。比才的歌剧以现实主义手法表现处于社会底层的平民 阶层，揭示不平等的社会现象。作品具有浓郁的民族色彩，强烈的戏剧矛盾冲突和富有表现力的整体交 响构思创造了 19 世纪法国歌剧的最高成就。</a:t>
            </a:r>
            <a:endParaRPr lang="zh-CN" altLang="en-US" sz="1400">
              <a:solidFill>
                <a:srgbClr val="7D4922"/>
              </a:solidFill>
            </a:endParaRPr>
          </a:p>
          <a:p>
            <a:r>
              <a:rPr lang="zh-CN" altLang="en-US" sz="1400">
                <a:solidFill>
                  <a:srgbClr val="7D4922"/>
                </a:solidFill>
              </a:rPr>
              <a:t>《卡门》是比才创作生涯达到顶峰的代表作。该剧根据 19 世纪批判现实主义的法国作家梅里美的同 名小说改编而成。歌剧《卡门》就像一部生动的音乐版小说，鲜明地刻画了不同的人物形象：吉普赛女 郎卡门、乡村出身的士兵堂 ·霍塞、善良朴实的米卡拉、斗牛士艾斯卡米洛，以及烟草厂、走私犯、士 兵和儿童等多种形象。全剧音乐由独立的分曲组成，运用了西班牙民歌的曲调，具有浓郁的西班牙风 格。其写作技巧和音乐风格都堪称杰作，也成为法国现实主义歌剧诞生的标志，并对 19 世纪末的意大 利真实主义歌剧及东欧的民族主义歌剧产生了深远影响。</a:t>
            </a:r>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1737" y="628650"/>
            <a:ext cx="1279463" cy="1276350"/>
          </a:xfrm>
          <a:prstGeom prst="rect">
            <a:avLst/>
          </a:prstGeom>
        </p:spPr>
      </p:pic>
      <p:sp>
        <p:nvSpPr>
          <p:cNvPr id="6" name="矩形 5"/>
          <p:cNvSpPr/>
          <p:nvPr/>
        </p:nvSpPr>
        <p:spPr>
          <a:xfrm>
            <a:off x="1" y="1200150"/>
            <a:ext cx="9144000" cy="3124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52156" y="1676400"/>
            <a:ext cx="815608" cy="1418828"/>
          </a:xfrm>
          <a:prstGeom prst="rect">
            <a:avLst/>
          </a:prstGeom>
        </p:spPr>
        <p:txBody>
          <a:bodyPr vert="eaVert" wrap="square" lIns="68580" tIns="34290" rIns="68580" bIns="34290">
            <a:spAutoFit/>
          </a:bodyPr>
          <a:lstStyle/>
          <a:p>
            <a:pPr defTabSz="685800">
              <a:defRPr/>
            </a:pPr>
            <a:r>
              <a:rPr lang="zh-CN" altLang="en-US" sz="4400" b="1" spc="225" dirty="0">
                <a:solidFill>
                  <a:schemeClr val="accent1">
                    <a:lumMod val="10000"/>
                    <a:lumOff val="90000"/>
                  </a:schemeClr>
                </a:solidFill>
                <a:latin typeface="+mj-ea"/>
                <a:ea typeface="+mj-ea"/>
                <a:cs typeface="+mn-ea"/>
                <a:sym typeface="+mn-lt"/>
              </a:rPr>
              <a:t>目录</a:t>
            </a:r>
            <a:endParaRPr sz="4400" b="1" spc="225" dirty="0">
              <a:solidFill>
                <a:schemeClr val="accent1">
                  <a:lumMod val="10000"/>
                  <a:lumOff val="90000"/>
                </a:schemeClr>
              </a:solidFill>
              <a:latin typeface="+mj-ea"/>
              <a:ea typeface="+mj-ea"/>
              <a:cs typeface="+mn-ea"/>
              <a:sym typeface="+mn-lt"/>
            </a:endParaRPr>
          </a:p>
        </p:txBody>
      </p:sp>
      <p:grpSp>
        <p:nvGrpSpPr>
          <p:cNvPr id="12" name="组合 11"/>
          <p:cNvGrpSpPr/>
          <p:nvPr/>
        </p:nvGrpSpPr>
        <p:grpSpPr>
          <a:xfrm>
            <a:off x="2018956" y="1367733"/>
            <a:ext cx="2743197" cy="321730"/>
            <a:chOff x="3113365" y="1214277"/>
            <a:chExt cx="2912210" cy="321730"/>
          </a:xfrm>
        </p:grpSpPr>
        <p:sp>
          <p:nvSpPr>
            <p:cNvPr id="13"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01</a:t>
              </a:r>
              <a:endParaRPr lang="en-US" altLang="zh-CN" sz="1600" dirty="0">
                <a:solidFill>
                  <a:schemeClr val="accent1"/>
                </a:solidFill>
                <a:latin typeface="+mn-ea"/>
                <a:cs typeface="+mn-ea"/>
                <a:sym typeface="+mn-lt"/>
              </a:endParaRPr>
            </a:p>
          </p:txBody>
        </p:sp>
        <p:sp>
          <p:nvSpPr>
            <p:cNvPr id="14"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音乐艺术与音乐鉴赏</a:t>
              </a:r>
              <a:endParaRPr lang="zh-CN" altLang="en-US" sz="1600" dirty="0">
                <a:solidFill>
                  <a:schemeClr val="accent1">
                    <a:lumMod val="10000"/>
                    <a:lumOff val="90000"/>
                  </a:schemeClr>
                </a:solidFill>
                <a:latin typeface="+mn-ea"/>
                <a:cs typeface="+mn-ea"/>
                <a:sym typeface="+mn-lt"/>
              </a:endParaRPr>
            </a:p>
          </p:txBody>
        </p:sp>
      </p:grpSp>
      <p:grpSp>
        <p:nvGrpSpPr>
          <p:cNvPr id="45" name="组合 44"/>
          <p:cNvGrpSpPr/>
          <p:nvPr/>
        </p:nvGrpSpPr>
        <p:grpSpPr>
          <a:xfrm>
            <a:off x="2005120" y="1993667"/>
            <a:ext cx="2857842" cy="321730"/>
            <a:chOff x="3113365" y="1214277"/>
            <a:chExt cx="3033919" cy="321730"/>
          </a:xfrm>
        </p:grpSpPr>
        <p:sp>
          <p:nvSpPr>
            <p:cNvPr id="46"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02</a:t>
              </a:r>
              <a:endParaRPr lang="en-US" altLang="zh-CN" sz="1600" dirty="0">
                <a:solidFill>
                  <a:schemeClr val="accent1"/>
                </a:solidFill>
                <a:latin typeface="+mn-ea"/>
                <a:cs typeface="+mn-ea"/>
                <a:sym typeface="+mn-lt"/>
              </a:endParaRPr>
            </a:p>
          </p:txBody>
        </p:sp>
        <p:sp>
          <p:nvSpPr>
            <p:cNvPr id="47" name="文本框 15"/>
            <p:cNvSpPr txBox="1"/>
            <p:nvPr/>
          </p:nvSpPr>
          <p:spPr>
            <a:xfrm>
              <a:off x="3679313" y="1214277"/>
              <a:ext cx="2467971"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中国各历史时期的音乐</a:t>
              </a:r>
              <a:endParaRPr lang="zh-CN" altLang="en-US" sz="1600" dirty="0">
                <a:solidFill>
                  <a:schemeClr val="accent1">
                    <a:lumMod val="10000"/>
                    <a:lumOff val="90000"/>
                  </a:schemeClr>
                </a:solidFill>
                <a:latin typeface="+mn-ea"/>
                <a:cs typeface="+mn-ea"/>
                <a:sym typeface="+mn-lt"/>
              </a:endParaRPr>
            </a:p>
          </p:txBody>
        </p:sp>
      </p:grpSp>
      <p:grpSp>
        <p:nvGrpSpPr>
          <p:cNvPr id="48" name="组合 47"/>
          <p:cNvGrpSpPr/>
          <p:nvPr/>
        </p:nvGrpSpPr>
        <p:grpSpPr>
          <a:xfrm>
            <a:off x="2028808" y="2594888"/>
            <a:ext cx="2743197" cy="321730"/>
            <a:chOff x="3113365" y="1214277"/>
            <a:chExt cx="2912210" cy="321730"/>
          </a:xfrm>
        </p:grpSpPr>
        <p:sp>
          <p:nvSpPr>
            <p:cNvPr id="49"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03</a:t>
              </a:r>
              <a:endParaRPr lang="en-US" altLang="zh-CN" sz="1600" dirty="0">
                <a:solidFill>
                  <a:schemeClr val="accent1"/>
                </a:solidFill>
                <a:latin typeface="+mn-ea"/>
                <a:cs typeface="+mn-ea"/>
                <a:sym typeface="+mn-lt"/>
              </a:endParaRPr>
            </a:p>
          </p:txBody>
        </p:sp>
        <p:sp>
          <p:nvSpPr>
            <p:cNvPr id="50"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西方各个时期的音乐</a:t>
              </a:r>
              <a:endParaRPr lang="zh-CN" altLang="en-US" sz="1600" dirty="0">
                <a:solidFill>
                  <a:schemeClr val="accent1">
                    <a:lumMod val="10000"/>
                    <a:lumOff val="90000"/>
                  </a:schemeClr>
                </a:solidFill>
                <a:latin typeface="+mn-ea"/>
                <a:cs typeface="+mn-ea"/>
                <a:sym typeface="+mn-lt"/>
              </a:endParaRPr>
            </a:p>
          </p:txBody>
        </p:sp>
      </p:grpSp>
      <p:grpSp>
        <p:nvGrpSpPr>
          <p:cNvPr id="51" name="组合 50"/>
          <p:cNvGrpSpPr/>
          <p:nvPr/>
        </p:nvGrpSpPr>
        <p:grpSpPr>
          <a:xfrm>
            <a:off x="2028808" y="3166388"/>
            <a:ext cx="2743197" cy="321730"/>
            <a:chOff x="3113365" y="1214277"/>
            <a:chExt cx="2912210" cy="321730"/>
          </a:xfrm>
        </p:grpSpPr>
        <p:sp>
          <p:nvSpPr>
            <p:cNvPr id="52"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04</a:t>
              </a:r>
              <a:endParaRPr lang="en-US" altLang="zh-CN" sz="1600" dirty="0">
                <a:solidFill>
                  <a:schemeClr val="accent1"/>
                </a:solidFill>
                <a:latin typeface="+mn-ea"/>
                <a:cs typeface="+mn-ea"/>
                <a:sym typeface="+mn-lt"/>
              </a:endParaRPr>
            </a:p>
          </p:txBody>
        </p:sp>
        <p:sp>
          <p:nvSpPr>
            <p:cNvPr id="53"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中外声乐鉴赏</a:t>
              </a:r>
              <a:endParaRPr lang="zh-CN" altLang="en-US" sz="1600" dirty="0">
                <a:solidFill>
                  <a:schemeClr val="accent1">
                    <a:lumMod val="10000"/>
                    <a:lumOff val="90000"/>
                  </a:schemeClr>
                </a:solidFill>
                <a:latin typeface="+mn-ea"/>
                <a:cs typeface="+mn-ea"/>
                <a:sym typeface="+mn-lt"/>
              </a:endParaRPr>
            </a:p>
          </p:txBody>
        </p:sp>
      </p:grpSp>
      <p:grpSp>
        <p:nvGrpSpPr>
          <p:cNvPr id="54" name="组合 53"/>
          <p:cNvGrpSpPr/>
          <p:nvPr/>
        </p:nvGrpSpPr>
        <p:grpSpPr>
          <a:xfrm>
            <a:off x="2028808" y="3731629"/>
            <a:ext cx="2743197" cy="321730"/>
            <a:chOff x="3113365" y="1214277"/>
            <a:chExt cx="2912210" cy="321730"/>
          </a:xfrm>
        </p:grpSpPr>
        <p:sp>
          <p:nvSpPr>
            <p:cNvPr id="55"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05</a:t>
              </a:r>
              <a:endParaRPr lang="en-US" altLang="zh-CN" sz="1600" dirty="0">
                <a:solidFill>
                  <a:schemeClr val="accent1"/>
                </a:solidFill>
                <a:latin typeface="+mn-ea"/>
                <a:cs typeface="+mn-ea"/>
                <a:sym typeface="+mn-lt"/>
              </a:endParaRPr>
            </a:p>
          </p:txBody>
        </p:sp>
        <p:sp>
          <p:nvSpPr>
            <p:cNvPr id="56"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中外器乐鉴赏</a:t>
              </a:r>
              <a:endParaRPr lang="zh-CN" altLang="en-US" sz="1600" dirty="0">
                <a:solidFill>
                  <a:schemeClr val="accent1">
                    <a:lumMod val="10000"/>
                    <a:lumOff val="90000"/>
                  </a:schemeClr>
                </a:solidFill>
                <a:latin typeface="+mn-ea"/>
                <a:cs typeface="+mn-ea"/>
                <a:sym typeface="+mn-lt"/>
              </a:endParaRPr>
            </a:p>
          </p:txBody>
        </p:sp>
      </p:grpSp>
      <p:sp>
        <p:nvSpPr>
          <p:cNvPr id="21" name="TextBox 4"/>
          <p:cNvSpPr txBox="1"/>
          <p:nvPr/>
        </p:nvSpPr>
        <p:spPr>
          <a:xfrm>
            <a:off x="0" y="0"/>
            <a:ext cx="45365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699066" y="1367733"/>
            <a:ext cx="2743197" cy="321730"/>
            <a:chOff x="3113365" y="1214277"/>
            <a:chExt cx="2912210" cy="321730"/>
          </a:xfrm>
        </p:grpSpPr>
        <p:sp>
          <p:nvSpPr>
            <p:cNvPr id="5"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06</a:t>
              </a:r>
              <a:endParaRPr lang="en-US" altLang="zh-CN" sz="1600" dirty="0">
                <a:solidFill>
                  <a:schemeClr val="accent1"/>
                </a:solidFill>
                <a:latin typeface="+mn-ea"/>
                <a:cs typeface="+mn-ea"/>
                <a:sym typeface="+mn-lt"/>
              </a:endParaRPr>
            </a:p>
          </p:txBody>
        </p:sp>
        <p:sp>
          <p:nvSpPr>
            <p:cNvPr id="8"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中外歌剧鉴赏</a:t>
              </a:r>
              <a:endParaRPr lang="zh-CN" altLang="en-US" sz="1600" dirty="0">
                <a:solidFill>
                  <a:schemeClr val="accent1">
                    <a:lumMod val="10000"/>
                    <a:lumOff val="90000"/>
                  </a:schemeClr>
                </a:solidFill>
                <a:latin typeface="+mn-ea"/>
                <a:cs typeface="+mn-ea"/>
                <a:sym typeface="+mn-lt"/>
              </a:endParaRPr>
            </a:p>
          </p:txBody>
        </p:sp>
      </p:grpSp>
      <p:grpSp>
        <p:nvGrpSpPr>
          <p:cNvPr id="9" name="组合 8"/>
          <p:cNvGrpSpPr/>
          <p:nvPr/>
        </p:nvGrpSpPr>
        <p:grpSpPr>
          <a:xfrm>
            <a:off x="5699066" y="1993667"/>
            <a:ext cx="2743197" cy="321730"/>
            <a:chOff x="3113365" y="1214277"/>
            <a:chExt cx="2912210" cy="321730"/>
          </a:xfrm>
        </p:grpSpPr>
        <p:sp>
          <p:nvSpPr>
            <p:cNvPr id="10"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07</a:t>
              </a:r>
              <a:endParaRPr lang="en-US" altLang="zh-CN" sz="1600" dirty="0">
                <a:solidFill>
                  <a:schemeClr val="accent1"/>
                </a:solidFill>
                <a:latin typeface="+mn-ea"/>
                <a:cs typeface="+mn-ea"/>
                <a:sym typeface="+mn-lt"/>
              </a:endParaRPr>
            </a:p>
          </p:txBody>
        </p:sp>
        <p:sp>
          <p:nvSpPr>
            <p:cNvPr id="15"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中外舞剧鉴赏</a:t>
              </a:r>
              <a:endParaRPr lang="zh-CN" altLang="en-US" sz="1600" dirty="0">
                <a:solidFill>
                  <a:schemeClr val="accent1">
                    <a:lumMod val="10000"/>
                    <a:lumOff val="90000"/>
                  </a:schemeClr>
                </a:solidFill>
                <a:latin typeface="+mn-ea"/>
                <a:cs typeface="+mn-ea"/>
                <a:sym typeface="+mn-lt"/>
              </a:endParaRPr>
            </a:p>
          </p:txBody>
        </p:sp>
      </p:grpSp>
      <p:grpSp>
        <p:nvGrpSpPr>
          <p:cNvPr id="16" name="组合 15"/>
          <p:cNvGrpSpPr/>
          <p:nvPr/>
        </p:nvGrpSpPr>
        <p:grpSpPr>
          <a:xfrm>
            <a:off x="5699066" y="2585311"/>
            <a:ext cx="2743197" cy="321730"/>
            <a:chOff x="3113365" y="1214277"/>
            <a:chExt cx="2912210" cy="321730"/>
          </a:xfrm>
        </p:grpSpPr>
        <p:sp>
          <p:nvSpPr>
            <p:cNvPr id="17"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08</a:t>
              </a:r>
              <a:endParaRPr lang="en-US" altLang="zh-CN" sz="1600" dirty="0">
                <a:solidFill>
                  <a:schemeClr val="accent1"/>
                </a:solidFill>
                <a:latin typeface="+mn-ea"/>
                <a:cs typeface="+mn-ea"/>
                <a:sym typeface="+mn-lt"/>
              </a:endParaRPr>
            </a:p>
          </p:txBody>
        </p:sp>
        <p:sp>
          <p:nvSpPr>
            <p:cNvPr id="18" name="文本框 15"/>
            <p:cNvSpPr txBox="1"/>
            <p:nvPr/>
          </p:nvSpPr>
          <p:spPr>
            <a:xfrm>
              <a:off x="3679315"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中外音乐剧鉴赏</a:t>
              </a:r>
              <a:endParaRPr lang="zh-CN" altLang="en-US" sz="1600" dirty="0">
                <a:solidFill>
                  <a:schemeClr val="accent1">
                    <a:lumMod val="10000"/>
                    <a:lumOff val="90000"/>
                  </a:schemeClr>
                </a:solidFill>
                <a:latin typeface="+mn-ea"/>
                <a:cs typeface="+mn-ea"/>
                <a:sym typeface="+mn-lt"/>
              </a:endParaRPr>
            </a:p>
          </p:txBody>
        </p:sp>
      </p:grpSp>
      <p:grpSp>
        <p:nvGrpSpPr>
          <p:cNvPr id="19" name="组合 18"/>
          <p:cNvGrpSpPr/>
          <p:nvPr/>
        </p:nvGrpSpPr>
        <p:grpSpPr>
          <a:xfrm>
            <a:off x="5699066" y="3725370"/>
            <a:ext cx="2987733" cy="321730"/>
            <a:chOff x="3113365" y="1214277"/>
            <a:chExt cx="3171812" cy="321730"/>
          </a:xfrm>
        </p:grpSpPr>
        <p:sp>
          <p:nvSpPr>
            <p:cNvPr id="20"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10</a:t>
              </a:r>
              <a:endParaRPr lang="en-US" altLang="zh-CN" sz="1600" dirty="0">
                <a:solidFill>
                  <a:schemeClr val="accent1"/>
                </a:solidFill>
                <a:latin typeface="+mn-ea"/>
                <a:cs typeface="+mn-ea"/>
                <a:sym typeface="+mn-lt"/>
              </a:endParaRPr>
            </a:p>
          </p:txBody>
        </p:sp>
        <p:sp>
          <p:nvSpPr>
            <p:cNvPr id="22" name="文本框 15"/>
            <p:cNvSpPr txBox="1"/>
            <p:nvPr/>
          </p:nvSpPr>
          <p:spPr>
            <a:xfrm>
              <a:off x="3679314" y="1214277"/>
              <a:ext cx="2605863"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 中国戏曲和曲艺音乐鉴赏</a:t>
              </a:r>
              <a:endParaRPr lang="zh-CN" altLang="en-US" sz="1600" dirty="0">
                <a:solidFill>
                  <a:schemeClr val="accent1">
                    <a:lumMod val="10000"/>
                    <a:lumOff val="90000"/>
                  </a:schemeClr>
                </a:solidFill>
                <a:latin typeface="+mn-ea"/>
                <a:cs typeface="+mn-ea"/>
                <a:sym typeface="+mn-lt"/>
              </a:endParaRPr>
            </a:p>
          </p:txBody>
        </p:sp>
      </p:grpSp>
      <p:grpSp>
        <p:nvGrpSpPr>
          <p:cNvPr id="23" name="组合 22"/>
          <p:cNvGrpSpPr/>
          <p:nvPr/>
        </p:nvGrpSpPr>
        <p:grpSpPr>
          <a:xfrm>
            <a:off x="5703276" y="3176955"/>
            <a:ext cx="2743198" cy="321730"/>
            <a:chOff x="3113365" y="1214277"/>
            <a:chExt cx="2912211" cy="321730"/>
          </a:xfrm>
        </p:grpSpPr>
        <p:sp>
          <p:nvSpPr>
            <p:cNvPr id="24" name="文本框 7"/>
            <p:cNvSpPr txBox="1"/>
            <p:nvPr/>
          </p:nvSpPr>
          <p:spPr>
            <a:xfrm>
              <a:off x="3113365" y="1220536"/>
              <a:ext cx="489752" cy="315471"/>
            </a:xfrm>
            <a:prstGeom prst="rect">
              <a:avLst/>
            </a:prstGeom>
            <a:solidFill>
              <a:schemeClr val="accent1">
                <a:lumMod val="10000"/>
                <a:lumOff val="90000"/>
              </a:schemeClr>
            </a:solidFill>
            <a:ln>
              <a:noFill/>
            </a:ln>
          </p:spPr>
          <p:txBody>
            <a:bodyPr wrap="square" lIns="68580" tIns="34290" rIns="68580" bIns="34290" rtlCol="0">
              <a:spAutoFit/>
            </a:bodyPr>
            <a:lstStyle/>
            <a:p>
              <a:pPr algn="ctr" defTabSz="685800"/>
              <a:r>
                <a:rPr lang="en-US" altLang="zh-CN" sz="1600" dirty="0">
                  <a:solidFill>
                    <a:schemeClr val="accent1"/>
                  </a:solidFill>
                  <a:latin typeface="+mn-ea"/>
                  <a:cs typeface="+mn-ea"/>
                  <a:sym typeface="+mn-lt"/>
                </a:rPr>
                <a:t>09</a:t>
              </a:r>
              <a:endParaRPr lang="en-US" altLang="zh-CN" sz="1600" dirty="0">
                <a:solidFill>
                  <a:schemeClr val="accent1"/>
                </a:solidFill>
                <a:latin typeface="+mn-ea"/>
                <a:cs typeface="+mn-ea"/>
                <a:sym typeface="+mn-lt"/>
              </a:endParaRPr>
            </a:p>
          </p:txBody>
        </p:sp>
        <p:sp>
          <p:nvSpPr>
            <p:cNvPr id="25" name="文本框 15"/>
            <p:cNvSpPr txBox="1"/>
            <p:nvPr/>
          </p:nvSpPr>
          <p:spPr>
            <a:xfrm>
              <a:off x="3679316" y="1214277"/>
              <a:ext cx="2346260" cy="315471"/>
            </a:xfrm>
            <a:prstGeom prst="rect">
              <a:avLst/>
            </a:prstGeom>
            <a:noFill/>
            <a:ln>
              <a:solidFill>
                <a:schemeClr val="accent1">
                  <a:lumMod val="10000"/>
                  <a:lumOff val="90000"/>
                </a:schemeClr>
              </a:solidFill>
            </a:ln>
          </p:spPr>
          <p:txBody>
            <a:bodyPr wrap="square" lIns="68580" tIns="34290" rIns="68580" bIns="34290" rtlCol="0">
              <a:spAutoFit/>
            </a:bodyPr>
            <a:lstStyle/>
            <a:p>
              <a:pPr algn="ctr" defTabSz="685800"/>
              <a:r>
                <a:rPr lang="zh-CN" altLang="en-US" sz="1600" dirty="0">
                  <a:solidFill>
                    <a:schemeClr val="accent1">
                      <a:lumMod val="10000"/>
                      <a:lumOff val="90000"/>
                    </a:schemeClr>
                  </a:solidFill>
                  <a:latin typeface="+mn-ea"/>
                  <a:cs typeface="+mn-ea"/>
                  <a:sym typeface="+mn-lt"/>
                </a:rPr>
                <a:t>中外流行音乐鉴赏</a:t>
              </a:r>
              <a:endParaRPr lang="zh-CN" altLang="en-US" sz="1600" dirty="0">
                <a:solidFill>
                  <a:schemeClr val="accent1">
                    <a:lumMod val="10000"/>
                    <a:lumOff val="90000"/>
                  </a:schemeClr>
                </a:solidFill>
                <a:latin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up)">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53" presetClass="entr" presetSubtype="16"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par>
                                <p:cTn id="29" presetID="22" presetClass="entr" presetSubtype="8"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wipe(left)">
                                      <p:cBhvr>
                                        <p:cTn id="31" dur="500"/>
                                        <p:tgtEl>
                                          <p:spTgt spid="48"/>
                                        </p:tgtEl>
                                      </p:cBhvr>
                                    </p:animEffect>
                                  </p:childTnLst>
                                </p:cTn>
                              </p:par>
                              <p:par>
                                <p:cTn id="32" presetID="22" presetClass="entr" presetSubtype="8" fill="hold"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wipe(left)">
                                      <p:cBhvr>
                                        <p:cTn id="34" dur="500"/>
                                        <p:tgtEl>
                                          <p:spTgt spid="51"/>
                                        </p:tgtEl>
                                      </p:cBhvr>
                                    </p:animEffect>
                                  </p:childTnLst>
                                </p:cTn>
                              </p:par>
                              <p:par>
                                <p:cTn id="35" presetID="22" presetClass="entr" presetSubtype="8" fill="hold" nodeType="with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left)">
                                      <p:cBhvr>
                                        <p:cTn id="37" dur="500"/>
                                        <p:tgtEl>
                                          <p:spTgt spid="54"/>
                                        </p:tgtEl>
                                      </p:cBhvr>
                                    </p:animEffect>
                                  </p:childTnLst>
                                </p:cTn>
                              </p:par>
                              <p:par>
                                <p:cTn id="38" presetID="22" presetClass="entr" presetSubtype="8"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wipe(left)">
                                      <p:cBhvr>
                                        <p:cTn id="40" dur="500"/>
                                        <p:tgtEl>
                                          <p:spTgt spid="4"/>
                                        </p:tgtEl>
                                      </p:cBhvr>
                                    </p:animEffect>
                                  </p:childTnLst>
                                </p:cTn>
                              </p:par>
                              <p:par>
                                <p:cTn id="41" presetID="22" presetClass="entr" presetSubtype="8"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wipe(left)">
                                      <p:cBhvr>
                                        <p:cTn id="43" dur="500"/>
                                        <p:tgtEl>
                                          <p:spTgt spid="9"/>
                                        </p:tgtEl>
                                      </p:cBhvr>
                                    </p:animEffect>
                                  </p:childTnLst>
                                </p:cTn>
                              </p:par>
                              <p:par>
                                <p:cTn id="44" presetID="22" presetClass="entr" presetSubtype="8"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left)">
                                      <p:cBhvr>
                                        <p:cTn id="46" dur="500"/>
                                        <p:tgtEl>
                                          <p:spTgt spid="16"/>
                                        </p:tgtEl>
                                      </p:cBhvr>
                                    </p:animEffect>
                                  </p:childTnLst>
                                </p:cTn>
                              </p:par>
                              <p:par>
                                <p:cTn id="47" presetID="22" presetClass="entr" presetSubtype="8"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left)">
                                      <p:cBhvr>
                                        <p:cTn id="49" dur="500"/>
                                        <p:tgtEl>
                                          <p:spTgt spid="19"/>
                                        </p:tgtEl>
                                      </p:cBhvr>
                                    </p:animEffect>
                                  </p:childTnLst>
                                </p:cTn>
                              </p:par>
                              <p:par>
                                <p:cTn id="50" presetID="22" presetClass="entr" presetSubtype="8"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81000" y="1200150"/>
            <a:ext cx="4455795" cy="3543300"/>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sz="1400" dirty="0">
                <a:solidFill>
                  <a:srgbClr val="7D4922"/>
                </a:solidFill>
                <a:latin typeface="+mn-ea"/>
                <a:cs typeface="+mn-ea"/>
                <a:sym typeface="+mn-lt"/>
              </a:rPr>
              <a:t>故事发生在 1800 年的西班牙。烟草女工卡门是一个漂亮、热情、直率、放荡不羁的吉 普赛姑娘，她爱上了士兵堂 ·霍塞，运用魅力使堂 ·霍塞坠入情网。堂 ·霍塞为卡门舍弃了原来的情人 米卡拉，又因放走了与人打架的卡门而被捕入狱，获释后又和长官发生冲突而不得不离开军队，加入了 卡门所在的走私贩行列。然而，此时的卡门早已爱上了斗牛士艾斯卡米洛，导致了堂 ·霍塞与艾斯卡米 洛之间的决斗。在决斗中，卡门又袒护斗牛士，使堂 ·霍塞痛苦不堪。正当卡门为艾斯卡米洛获得胜利欢呼时，堂 ·霍塞又找到了卡门，卡门再次拒绝了他。堂 ·霍塞在绝望盛怒之下用剑杀死了卡门。</a:t>
            </a:r>
            <a:endParaRPr sz="14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剧情介绍</a:t>
            </a:r>
            <a:endParaRPr lang="zh-CN" altLang="en-US" sz="1600" b="1" dirty="0">
              <a:latin typeface="楷体" panose="02010609060101010101" charset="-122"/>
              <a:ea typeface="楷体" panose="02010609060101010101" charset="-122"/>
            </a:endParaRPr>
          </a:p>
        </p:txBody>
      </p:sp>
      <p:pic>
        <p:nvPicPr>
          <p:cNvPr id="4206" name="IM 4206"/>
          <p:cNvPicPr/>
          <p:nvPr/>
        </p:nvPicPr>
        <p:blipFill>
          <a:blip r:embed="rId1"/>
          <a:stretch>
            <a:fillRect/>
          </a:stretch>
        </p:blipFill>
        <p:spPr>
          <a:xfrm>
            <a:off x="5002530" y="1428750"/>
            <a:ext cx="3665855" cy="28365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唱段欣赏：</a:t>
            </a:r>
            <a:endParaRPr lang="zh-CN" altLang="en-US" sz="1600" b="1" dirty="0">
              <a:latin typeface="楷体" panose="02010609060101010101" charset="-122"/>
              <a:ea typeface="楷体" panose="02010609060101010101" charset="-122"/>
            </a:endParaRPr>
          </a:p>
        </p:txBody>
      </p:sp>
      <p:sp>
        <p:nvSpPr>
          <p:cNvPr id="23" name="矩形 22"/>
          <p:cNvSpPr/>
          <p:nvPr/>
        </p:nvSpPr>
        <p:spPr>
          <a:xfrm>
            <a:off x="457243" y="895351"/>
            <a:ext cx="8336075" cy="3966291"/>
          </a:xfrm>
          <a:prstGeom prst="rect">
            <a:avLst/>
          </a:prstGeom>
          <a:noFill/>
          <a:ln w="28575" cmpd="sng">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连接符 23"/>
          <p:cNvCxnSpPr/>
          <p:nvPr/>
        </p:nvCxnSpPr>
        <p:spPr>
          <a:xfrm>
            <a:off x="4648200" y="895353"/>
            <a:ext cx="0" cy="3966289"/>
          </a:xfrm>
          <a:prstGeom prst="line">
            <a:avLst/>
          </a:prstGeom>
          <a:ln w="28575" cmpd="dbl">
            <a:solidFill>
              <a:schemeClr val="accent1">
                <a:shade val="50000"/>
              </a:schemeClr>
            </a:solidFill>
            <a:prstDash val="lgDashDotDot"/>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1"/>
          <a:stretch>
            <a:fillRect/>
          </a:stretch>
        </p:blipFill>
        <p:spPr>
          <a:xfrm>
            <a:off x="4876800" y="1504950"/>
            <a:ext cx="3911600" cy="2438400"/>
          </a:xfrm>
          <a:prstGeom prst="rect">
            <a:avLst/>
          </a:prstGeom>
        </p:spPr>
      </p:pic>
      <p:pic>
        <p:nvPicPr>
          <p:cNvPr id="7" name="图片 6"/>
          <p:cNvPicPr>
            <a:picLocks noChangeAspect="1"/>
          </p:cNvPicPr>
          <p:nvPr/>
        </p:nvPicPr>
        <p:blipFill>
          <a:blip r:embed="rId2"/>
          <a:stretch>
            <a:fillRect/>
          </a:stretch>
        </p:blipFill>
        <p:spPr>
          <a:xfrm>
            <a:off x="1093470" y="1053465"/>
            <a:ext cx="2827020" cy="3808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457200" y="908050"/>
            <a:ext cx="2019300" cy="292100"/>
          </a:xfrm>
          <a:prstGeom prst="rect">
            <a:avLst/>
          </a:prstGeom>
          <a:noFill/>
        </p:spPr>
        <p:txBody>
          <a:bodyPr wrap="square" rtlCol="0">
            <a:noAutofit/>
          </a:bodyPr>
          <a:p>
            <a:r>
              <a:rPr lang="zh-CN" altLang="en-US" sz="2000" b="1">
                <a:solidFill>
                  <a:srgbClr val="7D4922"/>
                </a:solidFill>
              </a:rPr>
              <a:t>三、《图兰朵》</a:t>
            </a:r>
            <a:endParaRPr lang="zh-CN" altLang="en-US" sz="2000" b="1">
              <a:solidFill>
                <a:srgbClr val="7D4922"/>
              </a:solidFill>
            </a:endParaRPr>
          </a:p>
        </p:txBody>
      </p:sp>
      <p:sp>
        <p:nvSpPr>
          <p:cNvPr id="14" name="文本框 13"/>
          <p:cNvSpPr txBox="1"/>
          <p:nvPr/>
        </p:nvSpPr>
        <p:spPr>
          <a:xfrm>
            <a:off x="304800" y="1362075"/>
            <a:ext cx="4800600" cy="3194685"/>
          </a:xfrm>
          <a:prstGeom prst="rect">
            <a:avLst/>
          </a:prstGeom>
          <a:noFill/>
          <a:ln w="28575" cmpd="sng">
            <a:solidFill>
              <a:schemeClr val="accent1">
                <a:shade val="50000"/>
              </a:schemeClr>
            </a:solidFill>
            <a:prstDash val="sysDash"/>
          </a:ln>
        </p:spPr>
        <p:txBody>
          <a:bodyPr wrap="square" rtlCol="0">
            <a:noAutofit/>
          </a:bodyPr>
          <a:p>
            <a:pPr algn="l">
              <a:lnSpc>
                <a:spcPct val="150000"/>
              </a:lnSpc>
            </a:pPr>
            <a:r>
              <a:rPr lang="en-US" altLang="zh-CN" sz="1600">
                <a:solidFill>
                  <a:srgbClr val="7D4922"/>
                </a:solidFill>
              </a:rPr>
              <a:t>       </a:t>
            </a:r>
            <a:r>
              <a:rPr lang="zh-CN" altLang="en-US" sz="1600">
                <a:solidFill>
                  <a:srgbClr val="7D4922"/>
                </a:solidFill>
              </a:rPr>
              <a:t>《图兰朵》，三幕歌剧，是普契尼根据席勒名剧《图兰朵》于 1942 年作曲的同名歌剧，也是普契尼的最后一部歌剧。在他计划完成作为该剧高潮的二重唱之前被诊断出患有喉癌，术后突发心脏病去世，《图兰朵》成为未完成遗作。在普契尼去世后，该曲由意大利作曲家阿尔法诺出色地续写完成。《图兰朵》于 1926年在米兰斯卡拉歌剧院，由托斯卡尼尼指挥首演。</a:t>
            </a:r>
            <a:endParaRPr lang="zh-CN" altLang="en-US" sz="1600">
              <a:solidFill>
                <a:srgbClr val="7D4922"/>
              </a:solidFill>
            </a:endParaRPr>
          </a:p>
        </p:txBody>
      </p:sp>
      <p:pic>
        <p:nvPicPr>
          <p:cNvPr id="4246" name="IM 4246"/>
          <p:cNvPicPr/>
          <p:nvPr/>
        </p:nvPicPr>
        <p:blipFill>
          <a:blip r:embed="rId1"/>
          <a:stretch>
            <a:fillRect/>
          </a:stretch>
        </p:blipFill>
        <p:spPr>
          <a:xfrm>
            <a:off x="5181600" y="1657350"/>
            <a:ext cx="3649980" cy="2513330"/>
          </a:xfrm>
          <a:prstGeom prst="rect">
            <a:avLst/>
          </a:prstGeom>
        </p:spPr>
      </p:pic>
      <p:sp>
        <p:nvSpPr>
          <p:cNvPr id="3" name="矩形 2"/>
          <p:cNvSpPr/>
          <p:nvPr/>
        </p:nvSpPr>
        <p:spPr>
          <a:xfrm>
            <a:off x="5333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p>
            <a:pPr algn="dist" defTabSz="685800"/>
            <a:r>
              <a:rPr lang="zh-CN" altLang="en-US" sz="1600" b="1" dirty="0">
                <a:solidFill>
                  <a:schemeClr val="bg1"/>
                </a:solidFill>
                <a:latin typeface="楷体" panose="02010609060101010101" charset="-122"/>
                <a:ea typeface="楷体" panose="02010609060101010101" charset="-122"/>
                <a:cs typeface="+mn-ea"/>
                <a:sym typeface="+mn-lt"/>
              </a:rPr>
              <a:t>歌剧鉴赏与分析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283210" y="939165"/>
            <a:ext cx="8531225" cy="380428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sz="1600" dirty="0">
                <a:solidFill>
                  <a:srgbClr val="7D4922"/>
                </a:solidFill>
                <a:latin typeface="+mn-ea"/>
                <a:cs typeface="+mn-ea"/>
                <a:sym typeface="+mn-lt"/>
              </a:rPr>
              <a:t>传说在元代时期，北京城有一位美丽动人的公主，名叫图兰朵，但她却为了复仇而变得 异常残酷。她给来自各国的求婚者提了个条件，谁能猜出她提的三个谜语，她就嫁给谁，但若猜不中就 将被处死。很久以来公主的这三个谜语没有一个人能猜出，因而很多人包括国外的王子都死在了她的刀  下。年轻的鞑靼王子卡拉夫深为图兰朵的美丽容颜所动心，决心不顾一切要娶到图兰朵，他对图兰朵提 出的三个问题对答如流，终于</a:t>
            </a:r>
            <a:endParaRPr sz="1600" dirty="0">
              <a:solidFill>
                <a:srgbClr val="7D4922"/>
              </a:solidFill>
              <a:latin typeface="+mn-ea"/>
              <a:cs typeface="+mn-ea"/>
              <a:sym typeface="+mn-lt"/>
            </a:endParaRPr>
          </a:p>
          <a:p>
            <a:pPr algn="l">
              <a:lnSpc>
                <a:spcPct val="150000"/>
              </a:lnSpc>
            </a:pPr>
            <a:r>
              <a:rPr sz="1600" dirty="0">
                <a:solidFill>
                  <a:srgbClr val="7D4922"/>
                </a:solidFill>
                <a:latin typeface="+mn-ea"/>
                <a:cs typeface="+mn-ea"/>
                <a:sym typeface="+mn-lt"/>
              </a:rPr>
              <a:t>获胜，可图兰朵仍不甘心。于是卡拉夫提出一道谜题，就</a:t>
            </a:r>
            <a:endParaRPr sz="1600" dirty="0">
              <a:solidFill>
                <a:srgbClr val="7D4922"/>
              </a:solidFill>
              <a:latin typeface="+mn-ea"/>
              <a:cs typeface="+mn-ea"/>
              <a:sym typeface="+mn-lt"/>
            </a:endParaRPr>
          </a:p>
          <a:p>
            <a:pPr algn="l">
              <a:lnSpc>
                <a:spcPct val="150000"/>
              </a:lnSpc>
            </a:pPr>
            <a:r>
              <a:rPr sz="1600" dirty="0">
                <a:solidFill>
                  <a:srgbClr val="7D4922"/>
                </a:solidFill>
                <a:latin typeface="+mn-ea"/>
                <a:cs typeface="+mn-ea"/>
                <a:sym typeface="+mn-lt"/>
              </a:rPr>
              <a:t>是要公主在天亮 前猜出他的名字，若猜得出便可以处死他。</a:t>
            </a:r>
            <a:endParaRPr sz="1600" dirty="0">
              <a:solidFill>
                <a:srgbClr val="7D4922"/>
              </a:solidFill>
              <a:latin typeface="+mn-ea"/>
              <a:cs typeface="+mn-ea"/>
              <a:sym typeface="+mn-lt"/>
            </a:endParaRPr>
          </a:p>
          <a:p>
            <a:pPr algn="l">
              <a:lnSpc>
                <a:spcPct val="150000"/>
              </a:lnSpc>
            </a:pPr>
            <a:r>
              <a:rPr sz="1600" dirty="0">
                <a:solidFill>
                  <a:srgbClr val="7D4922"/>
                </a:solidFill>
                <a:latin typeface="+mn-ea"/>
                <a:cs typeface="+mn-ea"/>
                <a:sym typeface="+mn-lt"/>
              </a:rPr>
              <a:t>此夜，全城无人入睡，百姓们都在祈祷，希望图兰朵诚服， </a:t>
            </a:r>
            <a:endParaRPr sz="1600" dirty="0">
              <a:solidFill>
                <a:srgbClr val="7D4922"/>
              </a:solidFill>
              <a:latin typeface="+mn-ea"/>
              <a:cs typeface="+mn-ea"/>
              <a:sym typeface="+mn-lt"/>
            </a:endParaRPr>
          </a:p>
          <a:p>
            <a:pPr algn="l">
              <a:lnSpc>
                <a:spcPct val="150000"/>
              </a:lnSpc>
            </a:pPr>
            <a:r>
              <a:rPr sz="1600" dirty="0">
                <a:solidFill>
                  <a:srgbClr val="7D4922"/>
                </a:solidFill>
                <a:latin typeface="+mn-ea"/>
                <a:cs typeface="+mn-ea"/>
                <a:sym typeface="+mn-lt"/>
              </a:rPr>
              <a:t>从此结束杀戮。天亮时，祈祷乐响起（《茉莉花》的旋律），</a:t>
            </a:r>
            <a:endParaRPr sz="1600" dirty="0">
              <a:solidFill>
                <a:srgbClr val="7D4922"/>
              </a:solidFill>
              <a:latin typeface="+mn-ea"/>
              <a:cs typeface="+mn-ea"/>
              <a:sym typeface="+mn-lt"/>
            </a:endParaRPr>
          </a:p>
          <a:p>
            <a:pPr algn="l">
              <a:lnSpc>
                <a:spcPct val="150000"/>
              </a:lnSpc>
            </a:pPr>
            <a:r>
              <a:rPr sz="1600" dirty="0">
                <a:solidFill>
                  <a:srgbClr val="7D4922"/>
                </a:solidFill>
                <a:latin typeface="+mn-ea"/>
                <a:cs typeface="+mn-ea"/>
                <a:sym typeface="+mn-lt"/>
              </a:rPr>
              <a:t>这动人的音乐感化了残酷的公主。她终于被 卡拉夫真挚的情谊所感动，答应嫁给卡拉夫王子。</a:t>
            </a:r>
            <a:endParaRPr sz="16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剧情介绍</a:t>
            </a:r>
            <a:endParaRPr lang="zh-CN" altLang="en-US" sz="1600" b="1" dirty="0">
              <a:latin typeface="楷体" panose="02010609060101010101" charset="-122"/>
              <a:ea typeface="楷体" panose="02010609060101010101" charset="-122"/>
            </a:endParaRPr>
          </a:p>
        </p:txBody>
      </p:sp>
      <p:pic>
        <p:nvPicPr>
          <p:cNvPr id="3" name="IM 4248"/>
          <p:cNvPicPr/>
          <p:nvPr/>
        </p:nvPicPr>
        <p:blipFill>
          <a:blip r:embed="rId1"/>
          <a:stretch>
            <a:fillRect/>
          </a:stretch>
        </p:blipFill>
        <p:spPr>
          <a:xfrm>
            <a:off x="5715000" y="2419985"/>
            <a:ext cx="3002915" cy="18878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唱段欣赏：</a:t>
            </a:r>
            <a:endParaRPr lang="zh-CN" altLang="en-US" sz="1600" b="1" dirty="0">
              <a:latin typeface="楷体" panose="02010609060101010101" charset="-122"/>
              <a:ea typeface="楷体" panose="02010609060101010101" charset="-122"/>
            </a:endParaRPr>
          </a:p>
        </p:txBody>
      </p:sp>
      <p:sp>
        <p:nvSpPr>
          <p:cNvPr id="23" name="矩形 22"/>
          <p:cNvSpPr/>
          <p:nvPr/>
        </p:nvSpPr>
        <p:spPr>
          <a:xfrm>
            <a:off x="457243" y="895351"/>
            <a:ext cx="8336075" cy="3966291"/>
          </a:xfrm>
          <a:prstGeom prst="rect">
            <a:avLst/>
          </a:prstGeom>
          <a:noFill/>
          <a:ln w="28575" cmpd="sng">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连接符 23"/>
          <p:cNvCxnSpPr/>
          <p:nvPr/>
        </p:nvCxnSpPr>
        <p:spPr>
          <a:xfrm>
            <a:off x="4648200" y="895353"/>
            <a:ext cx="0" cy="3966289"/>
          </a:xfrm>
          <a:prstGeom prst="line">
            <a:avLst/>
          </a:prstGeom>
          <a:ln w="28575" cmpd="dbl">
            <a:solidFill>
              <a:schemeClr val="accent1">
                <a:shade val="50000"/>
              </a:schemeClr>
            </a:solidFill>
            <a:prstDash val="lgDashDotDot"/>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a:stretch>
            <a:fillRect/>
          </a:stretch>
        </p:blipFill>
        <p:spPr>
          <a:xfrm>
            <a:off x="622300" y="1586230"/>
            <a:ext cx="3846830" cy="2801620"/>
          </a:xfrm>
          <a:prstGeom prst="rect">
            <a:avLst/>
          </a:prstGeom>
        </p:spPr>
      </p:pic>
      <p:pic>
        <p:nvPicPr>
          <p:cNvPr id="4" name="图片 3"/>
          <p:cNvPicPr>
            <a:picLocks noChangeAspect="1"/>
          </p:cNvPicPr>
          <p:nvPr/>
        </p:nvPicPr>
        <p:blipFill>
          <a:blip r:embed="rId2"/>
          <a:stretch>
            <a:fillRect/>
          </a:stretch>
        </p:blipFill>
        <p:spPr>
          <a:xfrm>
            <a:off x="4876800" y="1581150"/>
            <a:ext cx="3684905" cy="25736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685800" y="1809750"/>
            <a:ext cx="3032125" cy="2324100"/>
          </a:xfrm>
          <a:prstGeom prst="rect">
            <a:avLst/>
          </a:prstGeom>
          <a:noFill/>
        </p:spPr>
        <p:txBody>
          <a:bodyPr wrap="square" lIns="269875" tIns="136525" rIns="269875" bIns="136525" rtlCol="0">
            <a:noAutofit/>
          </a:bodyPr>
          <a:lstStyle/>
          <a:p>
            <a:pPr algn="l">
              <a:lnSpc>
                <a:spcPct val="170000"/>
              </a:lnSpc>
            </a:pPr>
            <a:r>
              <a:rPr dirty="0">
                <a:solidFill>
                  <a:srgbClr val="7D4922"/>
                </a:solidFill>
                <a:latin typeface="+mj-ea"/>
                <a:ea typeface="+mj-ea"/>
                <a:cs typeface="+mn-ea"/>
                <a:sym typeface="+mn-lt"/>
              </a:rPr>
              <a:t>请你讲一讲，为什么在西方歌剧《图兰朵》中会融入中国民族音乐的元素？</a:t>
            </a:r>
            <a:endParaRPr dirty="0">
              <a:solidFill>
                <a:srgbClr val="7D4922"/>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cs typeface="楷体" panose="02010609060101010101" charset="-122"/>
              </a:rPr>
              <a:t>课 堂 互 动</a:t>
            </a:r>
            <a:endParaRPr lang="zh-CN" altLang="en-US" sz="1600" b="1" dirty="0">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1"/>
          <a:stretch>
            <a:fillRect/>
          </a:stretch>
        </p:blipFill>
        <p:spPr>
          <a:xfrm>
            <a:off x="4156075" y="1352550"/>
            <a:ext cx="4759325" cy="3173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歌剧鉴赏与分析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908050"/>
            <a:ext cx="2019300" cy="292100"/>
          </a:xfrm>
          <a:prstGeom prst="rect">
            <a:avLst/>
          </a:prstGeom>
          <a:noFill/>
        </p:spPr>
        <p:txBody>
          <a:bodyPr wrap="square" rtlCol="0">
            <a:noAutofit/>
          </a:bodyPr>
          <a:p>
            <a:r>
              <a:rPr lang="zh-CN" altLang="en-US" sz="2000" b="1">
                <a:solidFill>
                  <a:srgbClr val="7D4922"/>
                </a:solidFill>
              </a:rPr>
              <a:t>四、《白毛女》</a:t>
            </a:r>
            <a:endParaRPr lang="zh-CN" altLang="en-US" sz="2000" b="1">
              <a:solidFill>
                <a:srgbClr val="7D4922"/>
              </a:solidFill>
            </a:endParaRPr>
          </a:p>
        </p:txBody>
      </p:sp>
      <p:sp>
        <p:nvSpPr>
          <p:cNvPr id="14" name="文本框 13"/>
          <p:cNvSpPr txBox="1"/>
          <p:nvPr/>
        </p:nvSpPr>
        <p:spPr>
          <a:xfrm>
            <a:off x="304800" y="1362075"/>
            <a:ext cx="8533765" cy="3494405"/>
          </a:xfrm>
          <a:prstGeom prst="rect">
            <a:avLst/>
          </a:prstGeom>
          <a:noFill/>
          <a:ln w="28575" cmpd="sng">
            <a:solidFill>
              <a:schemeClr val="accent1">
                <a:shade val="50000"/>
              </a:schemeClr>
            </a:solidFill>
            <a:prstDash val="sysDash"/>
          </a:ln>
        </p:spPr>
        <p:txBody>
          <a:bodyPr wrap="square" rtlCol="0">
            <a:noAutofit/>
          </a:bodyPr>
          <a:p>
            <a:pPr>
              <a:lnSpc>
                <a:spcPct val="120000"/>
              </a:lnSpc>
              <a:spcBef>
                <a:spcPts val="0"/>
              </a:spcBef>
              <a:spcAft>
                <a:spcPts val="0"/>
              </a:spcAft>
            </a:pPr>
            <a:r>
              <a:rPr lang="en-US" altLang="zh-CN" sz="1400">
                <a:solidFill>
                  <a:srgbClr val="7D4922"/>
                </a:solidFill>
              </a:rPr>
              <a:t>        </a:t>
            </a:r>
            <a:r>
              <a:rPr lang="zh-CN" altLang="en-US" sz="1400">
                <a:solidFill>
                  <a:srgbClr val="7D4922"/>
                </a:solidFill>
              </a:rPr>
              <a:t>《白毛女》，五幕歌剧，由延安鲁迅艺术学院集体创作于 1945 年。 1945 年 4 月为庆祝中国共产党第 七次代表大会召开，《白毛女》首演于延安，观众反应强烈，中国共产党中央委员会给予高度评价。中 华人民共和国成立以后，创作者对《白毛女》做了一次较大的修改加工。1952 年 4 月，人民文学出版 社出版了剧本和主旋律乐谱。 2004 年 9 月，上海音乐出版社出版了歌剧总谱。该剧故事由晋察冀边区民间传说《白毛仙姑》改编创作而成。在内容上，《白毛女》深刻地概括了 存在于当时我国广大农村中最基本的阶级矛盾和斗争。剧中以“旧社会把人变成鬼，新社会把鬼变成 人”为主题，通过主人公杨白劳和喜儿这两个典型的劳动人民形象的不同遭遇，反映了在地主阶级残酷 压迫下的贫苦农民的血泪生活，说明了广大劳动人民只有在中国共产党的领导下同地主阶级的压迫进行 坚决的斗争，才能真正得到翻身解放的深刻道理。这部歌剧在音乐上吸收了河北、山西、陕西等地民 歌、说唱、戏曲等民间音乐音调，并借鉴外国歌剧的一些经验，有意识地运用了戏曲音调及其发展手法，根据剧中不同人物性格发展的需要和情节发展的需要，大胆地进行了改编和创新，具体而细致地 刻画了剧中各具特色的音乐形象。《白毛女》是我国最早的一部比较成熟的大型新歌剧。图 6 -7 所示为 《白毛女》剧照。</a:t>
            </a:r>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228600" y="1140460"/>
            <a:ext cx="4578985" cy="3763010"/>
          </a:xfrm>
          <a:prstGeom prst="rect">
            <a:avLst/>
          </a:prstGeom>
          <a:noFill/>
          <a:ln w="28575" cmpd="sng">
            <a:solidFill>
              <a:schemeClr val="accent1">
                <a:shade val="50000"/>
              </a:schemeClr>
            </a:solidFill>
            <a:prstDash val="dashDot"/>
          </a:ln>
        </p:spPr>
        <p:txBody>
          <a:bodyPr wrap="square" tIns="0" rtlCol="0">
            <a:noAutofit/>
          </a:bodyPr>
          <a:lstStyle/>
          <a:p>
            <a:pPr algn="l">
              <a:lnSpc>
                <a:spcPct val="160000"/>
              </a:lnSpc>
            </a:pPr>
            <a:r>
              <a:rPr lang="en-US" altLang="zh-CN" sz="1400" dirty="0">
                <a:solidFill>
                  <a:srgbClr val="7D4922"/>
                </a:solidFill>
                <a:latin typeface="+mn-ea"/>
                <a:cs typeface="+mn-ea"/>
                <a:sym typeface="+mn-lt"/>
              </a:rPr>
              <a:t>       </a:t>
            </a:r>
            <a:r>
              <a:rPr lang="zh-CN" altLang="en-US" sz="1400" dirty="0">
                <a:solidFill>
                  <a:srgbClr val="7D4922"/>
                </a:solidFill>
                <a:latin typeface="+mn-ea"/>
                <a:cs typeface="+mn-ea"/>
                <a:sym typeface="+mn-lt"/>
              </a:rPr>
              <a:t>大年除夕，贫农杨白劳外出躲债，回家后因无法忍受地主黄世仁的逼迫喝盐卤而死。女儿喜儿被抢到黄家，受尽恶霸地主黄世仁的虐待。喜儿的未婚夫大春痛打了地主狗腿子穆仁智后投奔了八路军。荒淫无耻的黄世仁奸污了喜儿，为灭罪证，黄世仁企图将她卖掉。经女仆张二婶的帮助，喜儿逃离黄家，栖身于深山之中，以惊人毅力苦熬岁月。由于生活艰苦、不见天日，她的头发完全变白了，成了人们传说中的“白毛仙姑”。1938 年春天，八路军解放了杨各庄，喜儿虽已满头白发，但终于迎来“太阳底下把冤伸”的一天。</a:t>
            </a:r>
            <a:endParaRPr lang="zh-CN" altLang="en-US" sz="14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剧情介绍</a:t>
            </a:r>
            <a:endParaRPr lang="zh-CN" altLang="en-US" sz="1600" b="1" dirty="0">
              <a:latin typeface="楷体" panose="02010609060101010101" charset="-122"/>
              <a:ea typeface="楷体" panose="02010609060101010101" charset="-122"/>
            </a:endParaRPr>
          </a:p>
        </p:txBody>
      </p:sp>
      <p:pic>
        <p:nvPicPr>
          <p:cNvPr id="4402" name="IM 4402"/>
          <p:cNvPicPr/>
          <p:nvPr/>
        </p:nvPicPr>
        <p:blipFill>
          <a:blip r:embed="rId1"/>
          <a:stretch>
            <a:fillRect/>
          </a:stretch>
        </p:blipFill>
        <p:spPr>
          <a:xfrm>
            <a:off x="5210810" y="1352550"/>
            <a:ext cx="3286125" cy="2762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唱段欣赏：</a:t>
            </a:r>
            <a:endParaRPr lang="zh-CN" altLang="en-US" sz="1600" b="1" dirty="0">
              <a:latin typeface="楷体" panose="02010609060101010101" charset="-122"/>
              <a:ea typeface="楷体" panose="02010609060101010101" charset="-122"/>
            </a:endParaRPr>
          </a:p>
        </p:txBody>
      </p:sp>
      <p:sp>
        <p:nvSpPr>
          <p:cNvPr id="23" name="矩形 22"/>
          <p:cNvSpPr/>
          <p:nvPr/>
        </p:nvSpPr>
        <p:spPr>
          <a:xfrm>
            <a:off x="457243" y="895351"/>
            <a:ext cx="8336075" cy="3966291"/>
          </a:xfrm>
          <a:prstGeom prst="rect">
            <a:avLst/>
          </a:prstGeom>
          <a:noFill/>
          <a:ln w="28575" cmpd="sng">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p:cNvPicPr>
            <a:picLocks noChangeAspect="1"/>
          </p:cNvPicPr>
          <p:nvPr/>
        </p:nvPicPr>
        <p:blipFill>
          <a:blip r:embed="rId1"/>
          <a:stretch>
            <a:fillRect/>
          </a:stretch>
        </p:blipFill>
        <p:spPr>
          <a:xfrm>
            <a:off x="4876800" y="1047750"/>
            <a:ext cx="3708400" cy="3644900"/>
          </a:xfrm>
          <a:prstGeom prst="rect">
            <a:avLst/>
          </a:prstGeom>
        </p:spPr>
      </p:pic>
      <p:pic>
        <p:nvPicPr>
          <p:cNvPr id="6" name="图片 5"/>
          <p:cNvPicPr>
            <a:picLocks noChangeAspect="1"/>
          </p:cNvPicPr>
          <p:nvPr/>
        </p:nvPicPr>
        <p:blipFill>
          <a:blip r:embed="rId2"/>
          <a:stretch>
            <a:fillRect/>
          </a:stretch>
        </p:blipFill>
        <p:spPr>
          <a:xfrm>
            <a:off x="609600" y="1504950"/>
            <a:ext cx="4211320" cy="23710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歌剧鉴赏与分析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908050"/>
            <a:ext cx="2019300" cy="292100"/>
          </a:xfrm>
          <a:prstGeom prst="rect">
            <a:avLst/>
          </a:prstGeom>
          <a:noFill/>
        </p:spPr>
        <p:txBody>
          <a:bodyPr wrap="square" rtlCol="0">
            <a:noAutofit/>
          </a:bodyPr>
          <a:p>
            <a:r>
              <a:rPr lang="zh-CN" altLang="en-US" sz="2000" b="1">
                <a:solidFill>
                  <a:srgbClr val="7D4922"/>
                </a:solidFill>
              </a:rPr>
              <a:t>五、《江姐》</a:t>
            </a:r>
            <a:endParaRPr lang="zh-CN" altLang="en-US" sz="2000" b="1">
              <a:solidFill>
                <a:srgbClr val="7D4922"/>
              </a:solidFill>
            </a:endParaRPr>
          </a:p>
        </p:txBody>
      </p:sp>
      <p:sp>
        <p:nvSpPr>
          <p:cNvPr id="14" name="文本框 13"/>
          <p:cNvSpPr txBox="1"/>
          <p:nvPr/>
        </p:nvSpPr>
        <p:spPr>
          <a:xfrm>
            <a:off x="304800" y="1895475"/>
            <a:ext cx="4272915" cy="2118995"/>
          </a:xfrm>
          <a:prstGeom prst="rect">
            <a:avLst/>
          </a:prstGeom>
          <a:noFill/>
          <a:ln w="28575" cmpd="sng">
            <a:solidFill>
              <a:schemeClr val="accent1">
                <a:shade val="50000"/>
              </a:schemeClr>
            </a:solidFill>
            <a:prstDash val="sysDash"/>
          </a:ln>
        </p:spPr>
        <p:txBody>
          <a:bodyPr wrap="square" rtlCol="0">
            <a:noAutofit/>
          </a:bodyPr>
          <a:p>
            <a:pPr indent="0" fontAlgn="auto">
              <a:lnSpc>
                <a:spcPct val="150000"/>
              </a:lnSpc>
            </a:pPr>
            <a:r>
              <a:rPr lang="en-US" altLang="zh-CN" sz="1400">
                <a:solidFill>
                  <a:srgbClr val="7D4922"/>
                </a:solidFill>
              </a:rPr>
              <a:t>        《江姐》是中国民族歌剧的经典之作，该剧根据罗广斌、杨益言的长篇小说《红岩》改编而成，由阎肃编剧，羊鸣、姜春阳、金砂作曲，中国人民解放军空军政治部歌剧团于1964 年首演于北京。图6 - 8 为《江姐》剧照。</a:t>
            </a:r>
            <a:endParaRPr lang="en-US" altLang="zh-CN" sz="1400">
              <a:solidFill>
                <a:srgbClr val="7D4922"/>
              </a:solidFill>
            </a:endParaRPr>
          </a:p>
          <a:p>
            <a:pPr indent="0" fontAlgn="auto">
              <a:lnSpc>
                <a:spcPct val="150000"/>
              </a:lnSpc>
            </a:pPr>
            <a:endParaRPr lang="en-US" altLang="zh-CN" sz="1400">
              <a:solidFill>
                <a:srgbClr val="7D4922"/>
              </a:solidFill>
            </a:endParaRPr>
          </a:p>
        </p:txBody>
      </p:sp>
      <p:pic>
        <p:nvPicPr>
          <p:cNvPr id="100" name="图片 99"/>
          <p:cNvPicPr/>
          <p:nvPr/>
        </p:nvPicPr>
        <p:blipFill>
          <a:blip r:embed="rId1"/>
          <a:stretch>
            <a:fillRect/>
          </a:stretch>
        </p:blipFill>
        <p:spPr>
          <a:xfrm>
            <a:off x="4724400" y="1504950"/>
            <a:ext cx="3918585" cy="302641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10400" y="3314700"/>
            <a:ext cx="1279463" cy="1276350"/>
          </a:xfrm>
          <a:prstGeom prst="rect">
            <a:avLst/>
          </a:prstGeom>
        </p:spPr>
      </p:pic>
      <p:sp>
        <p:nvSpPr>
          <p:cNvPr id="6" name="矩形 5"/>
          <p:cNvSpPr/>
          <p:nvPr/>
        </p:nvSpPr>
        <p:spPr>
          <a:xfrm>
            <a:off x="0" y="971550"/>
            <a:ext cx="9144000" cy="3124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48"/>
          <p:cNvSpPr txBox="1"/>
          <p:nvPr/>
        </p:nvSpPr>
        <p:spPr>
          <a:xfrm>
            <a:off x="3276600" y="2168664"/>
            <a:ext cx="5410200" cy="676910"/>
          </a:xfrm>
          <a:prstGeom prst="rect">
            <a:avLst/>
          </a:prstGeom>
          <a:noFill/>
        </p:spPr>
        <p:txBody>
          <a:bodyPr wrap="square" lIns="0" tIns="0" rIns="0" bIns="0" rtlCol="0">
            <a:spAutoFit/>
          </a:bodyPr>
          <a:lstStyle/>
          <a:p>
            <a:pPr algn="l" defTabSz="685800"/>
            <a:r>
              <a:rPr lang="zh-CN" altLang="en-US" sz="4400" b="1" dirty="0">
                <a:solidFill>
                  <a:schemeClr val="accent1">
                    <a:lumMod val="10000"/>
                    <a:lumOff val="90000"/>
                  </a:schemeClr>
                </a:solidFill>
                <a:latin typeface="+mj-ea"/>
                <a:ea typeface="+mj-ea"/>
                <a:cs typeface="+mn-ea"/>
                <a:sym typeface="+mn-lt"/>
              </a:rPr>
              <a:t>中外歌剧鉴赏</a:t>
            </a:r>
            <a:endParaRPr lang="zh-CN" altLang="en-US" sz="4400" b="1" dirty="0">
              <a:solidFill>
                <a:schemeClr val="accent1">
                  <a:lumMod val="10000"/>
                  <a:lumOff val="90000"/>
                </a:schemeClr>
              </a:solidFill>
              <a:latin typeface="+mj-ea"/>
              <a:ea typeface="+mj-ea"/>
              <a:cs typeface="+mn-ea"/>
              <a:sym typeface="+mn-lt"/>
            </a:endParaRPr>
          </a:p>
        </p:txBody>
      </p:sp>
      <p:sp>
        <p:nvSpPr>
          <p:cNvPr id="22" name="TextBox 48"/>
          <p:cNvSpPr txBox="1"/>
          <p:nvPr/>
        </p:nvSpPr>
        <p:spPr>
          <a:xfrm>
            <a:off x="3276599" y="1448178"/>
            <a:ext cx="2667000" cy="615315"/>
          </a:xfrm>
          <a:prstGeom prst="rect">
            <a:avLst/>
          </a:prstGeom>
          <a:noFill/>
        </p:spPr>
        <p:txBody>
          <a:bodyPr wrap="square" lIns="0" tIns="0" rIns="0" bIns="0" rtlCol="0">
            <a:spAutoFit/>
          </a:bodyPr>
          <a:lstStyle/>
          <a:p>
            <a:pPr defTabSz="685800"/>
            <a:r>
              <a:rPr lang="zh-CN" altLang="en-US" sz="4000" spc="600" dirty="0">
                <a:solidFill>
                  <a:schemeClr val="accent1">
                    <a:lumMod val="10000"/>
                    <a:lumOff val="90000"/>
                  </a:schemeClr>
                </a:solidFill>
                <a:latin typeface="+mn-ea"/>
                <a:cs typeface="+mn-ea"/>
                <a:sym typeface="+mn-lt"/>
              </a:rPr>
              <a:t>第</a:t>
            </a:r>
            <a:r>
              <a:rPr lang="zh-CN" altLang="en-US" sz="4000" spc="600" dirty="0">
                <a:solidFill>
                  <a:schemeClr val="accent1">
                    <a:lumMod val="10000"/>
                    <a:lumOff val="90000"/>
                  </a:schemeClr>
                </a:solidFill>
                <a:latin typeface="+mn-ea"/>
                <a:cs typeface="+mn-ea"/>
                <a:sym typeface="+mn-lt"/>
              </a:rPr>
              <a:t>六章</a:t>
            </a:r>
            <a:endParaRPr lang="en-US" altLang="zh-CN" sz="4000" spc="600" dirty="0">
              <a:solidFill>
                <a:schemeClr val="accent1">
                  <a:lumMod val="10000"/>
                  <a:lumOff val="90000"/>
                </a:schemeClr>
              </a:solidFill>
              <a:latin typeface="+mn-ea"/>
              <a:cs typeface="+mn-ea"/>
              <a:sym typeface="+mn-lt"/>
            </a:endParaRPr>
          </a:p>
        </p:txBody>
      </p:sp>
      <p:pic>
        <p:nvPicPr>
          <p:cNvPr id="4" name="图片 3"/>
          <p:cNvPicPr>
            <a:picLocks noChangeAspect="1"/>
          </p:cNvPicPr>
          <p:nvPr/>
        </p:nvPicPr>
        <p:blipFill>
          <a:blip r:embed="rId2"/>
          <a:stretch>
            <a:fillRect/>
          </a:stretch>
        </p:blipFill>
        <p:spPr>
          <a:xfrm flipH="1">
            <a:off x="670354" y="1428750"/>
            <a:ext cx="2149046" cy="2149046"/>
          </a:xfrm>
          <a:prstGeom prst="rect">
            <a:avLst/>
          </a:prstGeom>
        </p:spPr>
      </p:pic>
      <p:sp>
        <p:nvSpPr>
          <p:cNvPr id="5" name="文本框 4"/>
          <p:cNvSpPr txBox="1"/>
          <p:nvPr/>
        </p:nvSpPr>
        <p:spPr>
          <a:xfrm>
            <a:off x="3200400" y="2952750"/>
            <a:ext cx="3949065" cy="415290"/>
          </a:xfrm>
          <a:prstGeom prst="rect">
            <a:avLst/>
          </a:prstGeom>
          <a:noFill/>
        </p:spPr>
        <p:txBody>
          <a:bodyPr wrap="square" rtlCol="0">
            <a:noAutofit/>
          </a:bodyPr>
          <a:p>
            <a:r>
              <a:rPr lang="zh-CN" altLang="en-US" sz="1600" b="1">
                <a:solidFill>
                  <a:srgbClr val="FFE9D4"/>
                </a:solidFill>
                <a:cs typeface="+mn-lt"/>
              </a:rPr>
              <a:t>Appreciation of Chinese and Foreign Operas</a:t>
            </a:r>
            <a:endParaRPr lang="zh-CN" altLang="en-US" sz="1600" b="1">
              <a:solidFill>
                <a:srgbClr val="FFE9D4"/>
              </a:solidFill>
              <a:cs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609600" y="1245235"/>
            <a:ext cx="3729990" cy="3068320"/>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lang="zh-CN" altLang="en-US" sz="1400" dirty="0">
                <a:solidFill>
                  <a:srgbClr val="7D4922"/>
                </a:solidFill>
                <a:latin typeface="+mn-ea"/>
                <a:cs typeface="+mn-ea"/>
                <a:sym typeface="+mn-lt"/>
              </a:rPr>
              <a:t>中华人民共和国成立前夕，中共地下党员江雪琴（江姐）带着省委重要指示离别重庆，</a:t>
            </a:r>
            <a:endParaRPr lang="zh-CN" altLang="en-US" sz="1400" dirty="0">
              <a:solidFill>
                <a:srgbClr val="7D4922"/>
              </a:solidFill>
              <a:latin typeface="+mn-ea"/>
              <a:cs typeface="+mn-ea"/>
              <a:sym typeface="+mn-lt"/>
            </a:endParaRPr>
          </a:p>
          <a:p>
            <a:pPr algn="l">
              <a:lnSpc>
                <a:spcPct val="150000"/>
              </a:lnSpc>
            </a:pPr>
            <a:r>
              <a:rPr lang="zh-CN" altLang="en-US" sz="1400" dirty="0">
                <a:solidFill>
                  <a:srgbClr val="7D4922"/>
                </a:solidFill>
                <a:latin typeface="+mn-ea"/>
                <a:cs typeface="+mn-ea"/>
                <a:sym typeface="+mn-lt"/>
              </a:rPr>
              <a:t>赴川北执行重要任务。后因叛徒出卖而不幸被捕。面对敌人的种种酷刑，江姐大义凛然，视死如归，慷慨就义，用共产党人的崇高理想和气节谱写了一曲为民族解放而甘洒热血的英雄赞歌。作品歌颂了江姐</a:t>
            </a:r>
            <a:endParaRPr lang="zh-CN" altLang="en-US" sz="1400" dirty="0">
              <a:solidFill>
                <a:srgbClr val="7D4922"/>
              </a:solidFill>
              <a:latin typeface="+mn-ea"/>
              <a:cs typeface="+mn-ea"/>
              <a:sym typeface="+mn-lt"/>
            </a:endParaRPr>
          </a:p>
          <a:p>
            <a:pPr algn="l">
              <a:lnSpc>
                <a:spcPct val="150000"/>
              </a:lnSpc>
            </a:pPr>
            <a:r>
              <a:rPr lang="zh-CN" altLang="en-US" sz="1400" dirty="0">
                <a:solidFill>
                  <a:srgbClr val="7D4922"/>
                </a:solidFill>
                <a:latin typeface="+mn-ea"/>
                <a:cs typeface="+mn-ea"/>
                <a:sym typeface="+mn-lt"/>
              </a:rPr>
              <a:t>崇高的革命信仰和不屈不挠、英勇献身的精神。</a:t>
            </a:r>
            <a:endParaRPr lang="zh-CN" altLang="en-US" sz="14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剧情介绍</a:t>
            </a:r>
            <a:endParaRPr lang="zh-CN" altLang="en-US" sz="1600" b="1" dirty="0">
              <a:latin typeface="楷体" panose="02010609060101010101" charset="-122"/>
              <a:ea typeface="楷体" panose="02010609060101010101" charset="-122"/>
            </a:endParaRPr>
          </a:p>
        </p:txBody>
      </p:sp>
      <p:pic>
        <p:nvPicPr>
          <p:cNvPr id="4424" name="IM 4424"/>
          <p:cNvPicPr/>
          <p:nvPr/>
        </p:nvPicPr>
        <p:blipFill>
          <a:blip r:embed="rId1"/>
          <a:stretch>
            <a:fillRect/>
          </a:stretch>
        </p:blipFill>
        <p:spPr>
          <a:xfrm>
            <a:off x="4495800" y="1721485"/>
            <a:ext cx="4200525" cy="22294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唱段欣赏：</a:t>
            </a:r>
            <a:endParaRPr lang="zh-CN" altLang="en-US" sz="1600" b="1" dirty="0">
              <a:latin typeface="楷体" panose="02010609060101010101" charset="-122"/>
              <a:ea typeface="楷体" panose="02010609060101010101" charset="-122"/>
            </a:endParaRPr>
          </a:p>
        </p:txBody>
      </p:sp>
      <p:pic>
        <p:nvPicPr>
          <p:cNvPr id="5" name="图片 4"/>
          <p:cNvPicPr>
            <a:picLocks noChangeAspect="1"/>
          </p:cNvPicPr>
          <p:nvPr/>
        </p:nvPicPr>
        <p:blipFill>
          <a:blip r:embed="rId1"/>
          <a:stretch>
            <a:fillRect/>
          </a:stretch>
        </p:blipFill>
        <p:spPr>
          <a:xfrm>
            <a:off x="530860" y="895350"/>
            <a:ext cx="3569335" cy="3994150"/>
          </a:xfrm>
          <a:prstGeom prst="rect">
            <a:avLst/>
          </a:prstGeom>
        </p:spPr>
      </p:pic>
      <p:pic>
        <p:nvPicPr>
          <p:cNvPr id="4436" name="IM 4436"/>
          <p:cNvPicPr/>
          <p:nvPr/>
        </p:nvPicPr>
        <p:blipFill>
          <a:blip r:embed="rId2"/>
          <a:stretch>
            <a:fillRect/>
          </a:stretch>
        </p:blipFill>
        <p:spPr>
          <a:xfrm>
            <a:off x="4572000" y="1657350"/>
            <a:ext cx="4104005" cy="24771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solidFill>
                  <a:schemeClr val="bg1"/>
                </a:solidFill>
                <a:latin typeface="楷体" panose="02010609060101010101" charset="-122"/>
                <a:ea typeface="楷体" panose="02010609060101010101" charset="-122"/>
                <a:cs typeface="+mn-ea"/>
                <a:sym typeface="+mn-lt"/>
              </a:rPr>
              <a:t>歌剧鉴赏与分析</a:t>
            </a:r>
            <a:endParaRPr lang="zh-CN" altLang="en-US" sz="1600" b="1" dirty="0">
              <a:solidFill>
                <a:schemeClr val="bg1"/>
              </a:solidFill>
              <a:latin typeface="楷体" panose="02010609060101010101" charset="-122"/>
              <a:ea typeface="楷体" panose="02010609060101010101" charset="-122"/>
              <a:cs typeface="+mn-ea"/>
              <a:sym typeface="+mn-lt"/>
            </a:endParaRPr>
          </a:p>
        </p:txBody>
      </p:sp>
      <p:sp>
        <p:nvSpPr>
          <p:cNvPr id="13" name="文本框 12"/>
          <p:cNvSpPr txBox="1"/>
          <p:nvPr/>
        </p:nvSpPr>
        <p:spPr>
          <a:xfrm>
            <a:off x="457200" y="895350"/>
            <a:ext cx="2409190" cy="304800"/>
          </a:xfrm>
          <a:prstGeom prst="rect">
            <a:avLst/>
          </a:prstGeom>
          <a:noFill/>
        </p:spPr>
        <p:txBody>
          <a:bodyPr wrap="square" rtlCol="0">
            <a:noAutofit/>
          </a:bodyPr>
          <a:p>
            <a:r>
              <a:rPr lang="zh-CN" altLang="en-US" sz="2000" b="1">
                <a:solidFill>
                  <a:srgbClr val="7D4922"/>
                </a:solidFill>
              </a:rPr>
              <a:t>六、《洪湖赤卫队》</a:t>
            </a:r>
            <a:endParaRPr lang="zh-CN" altLang="en-US" sz="2000" b="1">
              <a:solidFill>
                <a:srgbClr val="7D4922"/>
              </a:solidFill>
            </a:endParaRPr>
          </a:p>
        </p:txBody>
      </p:sp>
      <p:sp>
        <p:nvSpPr>
          <p:cNvPr id="14" name="文本框 13"/>
          <p:cNvSpPr txBox="1"/>
          <p:nvPr/>
        </p:nvSpPr>
        <p:spPr>
          <a:xfrm>
            <a:off x="304800" y="1533525"/>
            <a:ext cx="3947795" cy="3094990"/>
          </a:xfrm>
          <a:prstGeom prst="rect">
            <a:avLst/>
          </a:prstGeom>
          <a:noFill/>
          <a:ln w="28575" cmpd="sng">
            <a:solidFill>
              <a:schemeClr val="accent1">
                <a:shade val="50000"/>
              </a:schemeClr>
            </a:solidFill>
            <a:prstDash val="sysDash"/>
          </a:ln>
        </p:spPr>
        <p:txBody>
          <a:bodyPr wrap="square" rtlCol="0">
            <a:noAutofit/>
          </a:bodyPr>
          <a:p>
            <a:pPr>
              <a:lnSpc>
                <a:spcPct val="150000"/>
              </a:lnSpc>
            </a:pPr>
            <a:r>
              <a:rPr lang="zh-CN" altLang="en-US" sz="1600">
                <a:solidFill>
                  <a:srgbClr val="7D4922"/>
                </a:solidFill>
              </a:rPr>
              <a:t>歌剧《洪湖赤卫队》是中国歌剧史上的不朽之作，是第二代中国民族歌剧的代表作。它由朱本 和、张敬安、欧阳谦叔、杨会召、梅少山等联合编剧，张敬安、欧阳谦叔作曲。近 60 年来，《洪湖赤卫 队》优美动听的旋律荡漾在一代又一代中华儿女的心间，成为优秀的中国民族歌剧瑰宝，演出场次达到 1000 多场。</a:t>
            </a:r>
            <a:endParaRPr lang="zh-CN" altLang="en-US" sz="1600">
              <a:solidFill>
                <a:srgbClr val="7D4922"/>
              </a:solidFill>
            </a:endParaRPr>
          </a:p>
        </p:txBody>
      </p:sp>
      <p:pic>
        <p:nvPicPr>
          <p:cNvPr id="4464" name="IM 4464"/>
          <p:cNvPicPr/>
          <p:nvPr/>
        </p:nvPicPr>
        <p:blipFill>
          <a:blip r:embed="rId1"/>
          <a:stretch>
            <a:fillRect/>
          </a:stretch>
        </p:blipFill>
        <p:spPr>
          <a:xfrm>
            <a:off x="4343400" y="1809750"/>
            <a:ext cx="4412615" cy="2444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67030" y="1047750"/>
            <a:ext cx="8410575" cy="355409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lang="en-US" altLang="zh-CN" sz="1600" dirty="0">
                <a:solidFill>
                  <a:srgbClr val="7D4922"/>
                </a:solidFill>
                <a:latin typeface="+mn-ea"/>
                <a:cs typeface="+mn-ea"/>
                <a:sym typeface="+mn-lt"/>
              </a:rPr>
              <a:t>      </a:t>
            </a:r>
            <a:r>
              <a:rPr lang="zh-CN" altLang="en-US" sz="1600" dirty="0">
                <a:solidFill>
                  <a:srgbClr val="7D4922"/>
                </a:solidFill>
                <a:latin typeface="+mn-ea"/>
                <a:cs typeface="+mn-ea"/>
                <a:sym typeface="+mn-lt"/>
              </a:rPr>
              <a:t>1930 年，革命战争时期，湘鄂西工农红军为扩大苏区，与彭占魁的地主武装白吉会展开了英勇斗争。赤卫队在乡党支部书记韩英及队长刘闯的率领下，继续袭击敌人。彭霸天设计派密探寻找赤卫队。刘闯中计暴露目标，韩英在掩护部队撤退时却与分队长王金标被捕。在严刑面前王金标叛变，韩英坚贞不屈。敌人逼她母</a:t>
            </a:r>
            <a:endParaRPr lang="zh-CN" altLang="en-US" sz="1600" dirty="0">
              <a:solidFill>
                <a:srgbClr val="7D4922"/>
              </a:solidFill>
              <a:latin typeface="+mn-ea"/>
              <a:cs typeface="+mn-ea"/>
              <a:sym typeface="+mn-lt"/>
            </a:endParaRPr>
          </a:p>
          <a:p>
            <a:pPr algn="l">
              <a:lnSpc>
                <a:spcPct val="150000"/>
              </a:lnSpc>
            </a:pPr>
            <a:r>
              <a:rPr lang="zh-CN" altLang="en-US" sz="1600" dirty="0">
                <a:solidFill>
                  <a:srgbClr val="7D4922"/>
                </a:solidFill>
                <a:latin typeface="+mn-ea"/>
                <a:cs typeface="+mn-ea"/>
                <a:sym typeface="+mn-lt"/>
              </a:rPr>
              <a:t>亲劝降，但韩英母女相互激励，宁死不屈。韩英</a:t>
            </a:r>
            <a:endParaRPr lang="zh-CN" altLang="en-US" sz="1600" dirty="0">
              <a:solidFill>
                <a:srgbClr val="7D4922"/>
              </a:solidFill>
              <a:latin typeface="+mn-ea"/>
              <a:cs typeface="+mn-ea"/>
              <a:sym typeface="+mn-lt"/>
            </a:endParaRPr>
          </a:p>
          <a:p>
            <a:pPr algn="l">
              <a:lnSpc>
                <a:spcPct val="150000"/>
              </a:lnSpc>
            </a:pPr>
            <a:r>
              <a:rPr lang="zh-CN" altLang="en-US" sz="1600" dirty="0">
                <a:solidFill>
                  <a:srgbClr val="7D4922"/>
                </a:solidFill>
                <a:latin typeface="+mn-ea"/>
                <a:cs typeface="+mn-ea"/>
                <a:sym typeface="+mn-lt"/>
              </a:rPr>
              <a:t>返回洪湖后惩处叛徒，配合红军大部队消灭了恶</a:t>
            </a:r>
            <a:endParaRPr lang="zh-CN" altLang="en-US" sz="1600" dirty="0">
              <a:solidFill>
                <a:srgbClr val="7D4922"/>
              </a:solidFill>
              <a:latin typeface="+mn-ea"/>
              <a:cs typeface="+mn-ea"/>
              <a:sym typeface="+mn-lt"/>
            </a:endParaRPr>
          </a:p>
          <a:p>
            <a:pPr algn="l">
              <a:lnSpc>
                <a:spcPct val="150000"/>
              </a:lnSpc>
            </a:pPr>
            <a:r>
              <a:rPr lang="zh-CN" altLang="en-US" sz="1600" dirty="0">
                <a:solidFill>
                  <a:srgbClr val="7D4922"/>
                </a:solidFill>
                <a:latin typeface="+mn-ea"/>
                <a:cs typeface="+mn-ea"/>
                <a:sym typeface="+mn-lt"/>
              </a:rPr>
              <a:t>霸彭霸天，沉重地打击了来犯的敌人</a:t>
            </a:r>
            <a:r>
              <a:rPr lang="zh-CN" altLang="en-US" dirty="0">
                <a:solidFill>
                  <a:srgbClr val="7D4922"/>
                </a:solidFill>
                <a:latin typeface="+mn-ea"/>
                <a:cs typeface="+mn-ea"/>
                <a:sym typeface="+mn-lt"/>
              </a:rPr>
              <a:t>。</a:t>
            </a:r>
            <a:endParaRPr lang="zh-CN" altLang="en-US"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sz="1600" b="1" dirty="0">
                <a:latin typeface="楷体" panose="02010609060101010101" charset="-122"/>
                <a:ea typeface="楷体" panose="02010609060101010101" charset="-122"/>
              </a:rPr>
              <a:t>剧情介绍</a:t>
            </a:r>
            <a:endParaRPr lang="zh-CN" altLang="en-US" sz="1600" b="1" dirty="0">
              <a:latin typeface="楷体" panose="02010609060101010101" charset="-122"/>
              <a:ea typeface="楷体" panose="02010609060101010101" charset="-122"/>
            </a:endParaRPr>
          </a:p>
        </p:txBody>
      </p:sp>
      <p:pic>
        <p:nvPicPr>
          <p:cNvPr id="3" name="图片 2"/>
          <p:cNvPicPr>
            <a:picLocks noChangeAspect="1"/>
          </p:cNvPicPr>
          <p:nvPr/>
        </p:nvPicPr>
        <p:blipFill>
          <a:blip r:embed="rId1"/>
          <a:stretch>
            <a:fillRect/>
          </a:stretch>
        </p:blipFill>
        <p:spPr>
          <a:xfrm>
            <a:off x="5105400" y="2343150"/>
            <a:ext cx="3079750" cy="18821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唱段欣赏：</a:t>
            </a:r>
            <a:endParaRPr lang="zh-CN" altLang="en-US" sz="1600" b="1" dirty="0">
              <a:latin typeface="楷体" panose="02010609060101010101" charset="-122"/>
              <a:ea typeface="楷体" panose="02010609060101010101" charset="-122"/>
            </a:endParaRPr>
          </a:p>
        </p:txBody>
      </p:sp>
      <p:pic>
        <p:nvPicPr>
          <p:cNvPr id="3" name="图片 2"/>
          <p:cNvPicPr>
            <a:picLocks noChangeAspect="1"/>
          </p:cNvPicPr>
          <p:nvPr/>
        </p:nvPicPr>
        <p:blipFill>
          <a:blip r:embed="rId1"/>
          <a:stretch>
            <a:fillRect/>
          </a:stretch>
        </p:blipFill>
        <p:spPr>
          <a:xfrm>
            <a:off x="4572000" y="864870"/>
            <a:ext cx="3651250" cy="3765550"/>
          </a:xfrm>
          <a:prstGeom prst="rect">
            <a:avLst/>
          </a:prstGeom>
        </p:spPr>
      </p:pic>
      <p:pic>
        <p:nvPicPr>
          <p:cNvPr id="4" name="图片 3"/>
          <p:cNvPicPr>
            <a:picLocks noChangeAspect="1"/>
          </p:cNvPicPr>
          <p:nvPr/>
        </p:nvPicPr>
        <p:blipFill>
          <a:blip r:embed="rId2"/>
          <a:stretch>
            <a:fillRect/>
          </a:stretch>
        </p:blipFill>
        <p:spPr>
          <a:xfrm>
            <a:off x="1066800" y="1123950"/>
            <a:ext cx="2074545" cy="36709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◇单选题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596" y="2849"/>
              <a:ext cx="12296" cy="1201"/>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2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下列选项中，（　　）被称为中国第一部新歌剧，是我国新歌剧成形的标志。</a:t>
              </a:r>
              <a:endParaRPr sz="12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2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A.《白毛女》 B.《刘三姐》 C.《洪湖赤卫队》 D.《江姐》</a:t>
              </a:r>
              <a:endParaRPr sz="12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620" y="4229"/>
              <a:ext cx="12272" cy="1524"/>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我国现代歌剧《伤逝》，是根据鲁迅的同名小说改编的，1982 年首演于北京，是我国著名音乐家（　　）创作的。</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徐沛东 B. 谷建芬 C. 施光南 D. 乔羽</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561" y="6067"/>
              <a:ext cx="12539" cy="148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下列作品中，将中国民歌《茉莉花》的旋律曲调贯穿全剧之中，成为该歌剧音乐的一大特色的是（　　）。</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A.《蝴蝶夫人》 B.《卡门》 C.《茶花女》 D.《图兰朵》</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2" name="矩形: 圆角 15"/>
          <p:cNvSpPr/>
          <p:nvPr>
            <p:custDataLst>
              <p:tags r:id="rId4"/>
            </p:custDataLst>
          </p:nvPr>
        </p:nvSpPr>
        <p:spPr>
          <a:xfrm>
            <a:off x="685800" y="3924531"/>
            <a:ext cx="5971699" cy="740234"/>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4. 歌剧唱段《北风吹》和（　　）通过音乐和舞台表演，塑造出女主角“喜儿”天真烂漫的少年形象。</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A.《十里风雪》 B.《我要活》 C.《太阳出来了》 D.《扎红头绳》</a:t>
            </a:r>
            <a:endParaRPr sz="12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◇多选题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881" y="2849"/>
              <a:ext cx="13087" cy="1763"/>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下列作品中，属于咏叹调的有（　　）。</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A.《饮酒歌》 B.《爱情像一只自由的小鸟——哈巴涅拉舞曲》</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C.《晴朗的一天》 D.《今夜无人入睡》</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881" y="7230"/>
              <a:ext cx="13197" cy="1986"/>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以下人物出现在《白毛女》作品中的有（　　）。</a:t>
              </a:r>
              <a:endPar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杨白劳 B. 喜儿 C. 双枪老太婆 D. 黄世仁</a:t>
              </a:r>
              <a:endPar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2" name="矩形: 圆角 13"/>
          <p:cNvSpPr/>
          <p:nvPr>
            <p:custDataLst>
              <p:tags r:id="rId3"/>
            </p:custDataLst>
          </p:nvPr>
        </p:nvSpPr>
        <p:spPr>
          <a:xfrm>
            <a:off x="838041" y="2495653"/>
            <a:ext cx="6232684" cy="876449"/>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下列歌剧由普契尼创作的有（　　）。</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A.《艺术家的生涯》 B.《蝴蝶夫人》</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C.《波希米亚人》 D.《阿伊达》</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516890" y="0"/>
            <a:ext cx="8114348" cy="5022057"/>
            <a:chOff x="1081" y="-25"/>
            <a:chExt cx="17038" cy="10102"/>
          </a:xfrm>
        </p:grpSpPr>
        <p:sp>
          <p:nvSpPr>
            <p:cNvPr id="19" name="矩形 18"/>
            <p:cNvSpPr/>
            <p:nvPr>
              <p:custDataLst>
                <p:tags r:id="rId2"/>
              </p:custDataLst>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◇判断题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3"/>
              </p:custDataLst>
            </p:nvPr>
          </p:nvSpPr>
          <p:spPr>
            <a:xfrm>
              <a:off x="1595" y="2583"/>
              <a:ext cx="16126" cy="1736"/>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歌剧是将音乐（声乐与器乐）、戏剧（剧本与表演）、文学（诗歌）、舞蹈（民间舞与芭蕾）、舞台</a:t>
              </a:r>
              <a:r>
                <a:rPr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美术等融为一体，以歌唱为主的一种综合性艺术。（　　）</a:t>
              </a:r>
              <a:endParaRPr sz="16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4"/>
              </p:custDataLst>
            </p:nvPr>
          </p:nvSpPr>
          <p:spPr>
            <a:xfrm>
              <a:off x="1755" y="4741"/>
              <a:ext cx="16126" cy="151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2.《图兰朵》是普契尼最终完成的。（　　）</a:t>
              </a:r>
              <a:endParaRPr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5"/>
              </p:custDataLst>
            </p:nvPr>
          </p:nvSpPr>
          <p:spPr>
            <a:xfrm>
              <a:off x="1689" y="6681"/>
              <a:ext cx="16032" cy="2054"/>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歌剧的结构，通常包括序曲、间奏曲、合唱、重唱、独唱等。（　　）</a:t>
              </a:r>
              <a:endParaRPr sz="16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381000" y="1089660"/>
            <a:ext cx="4338955" cy="3900170"/>
          </a:xfrm>
          <a:prstGeom prst="rect">
            <a:avLst/>
          </a:prstGeom>
          <a:noFill/>
        </p:spPr>
        <p:txBody>
          <a:bodyPr wrap="square" rtlCol="0">
            <a:noAutofit/>
          </a:bodyPr>
          <a:lstStyle/>
          <a:p>
            <a:r>
              <a:rPr dirty="0">
                <a:solidFill>
                  <a:srgbClr val="7D4922"/>
                </a:solidFill>
                <a:latin typeface="+mj-ea"/>
                <a:ea typeface="+mj-ea"/>
                <a:cs typeface="+mn-ea"/>
                <a:sym typeface="+mn-lt"/>
              </a:rPr>
              <a:t>1. 由著名歌唱家阎维文演唱的歌曲《我的爱人你可听见》是国家大剧院为纪念红军长征胜利 80 周年原创歌剧《长征》中经典唱段。该剧根据中国工农红军长征真实历史改编，以现实主义手法忠实地再现了中国工农红军长征的艰苦过程，通过普通红军战士和民众的视角和感受，串联出长征过程中的重要节点性事件，忠实地再现了那段“苦难的辉煌”，歌颂了中国工农红军为信仰而奋斗牺牲的崇高理想信念，并以此缅怀长征这一人类历史上的伟大奇迹。请同学们一边聆听，一边跟随音乐哼唱，体会歌曲所表达的情感。</a:t>
            </a:r>
            <a:endParaRPr dirty="0">
              <a:solidFill>
                <a:srgbClr val="7D4922"/>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a:r>
              <a:rPr lang="zh-CN" altLang="en-US" sz="1600" b="1" dirty="0">
                <a:latin typeface="楷体" panose="02010609060101010101" charset="-122"/>
                <a:ea typeface="楷体" panose="02010609060101010101" charset="-122"/>
              </a:rPr>
              <a:t>拓展与实践</a:t>
            </a:r>
            <a:endParaRPr lang="zh-CN" altLang="en-US" sz="1600" b="1" dirty="0">
              <a:latin typeface="楷体" panose="02010609060101010101" charset="-122"/>
              <a:ea typeface="楷体" panose="02010609060101010101" charset="-122"/>
            </a:endParaRPr>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152400" y="174992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1"/>
          <p:cNvSpPr>
            <a:spLocks noChangeArrowheads="1"/>
          </p:cNvSpPr>
          <p:nvPr/>
        </p:nvSpPr>
        <p:spPr bwMode="auto">
          <a:xfrm>
            <a:off x="2835275"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2"/>
          <p:cNvSpPr>
            <a:spLocks noChangeArrowheads="1"/>
          </p:cNvSpPr>
          <p:nvPr/>
        </p:nvSpPr>
        <p:spPr bwMode="auto">
          <a:xfrm>
            <a:off x="1295400" y="25798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990600" y="3409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 name="图片 2"/>
          <p:cNvPicPr>
            <a:picLocks noChangeAspect="1"/>
          </p:cNvPicPr>
          <p:nvPr/>
        </p:nvPicPr>
        <p:blipFill>
          <a:blip r:embed="rId1"/>
          <a:stretch>
            <a:fillRect/>
          </a:stretch>
        </p:blipFill>
        <p:spPr>
          <a:xfrm>
            <a:off x="5334000" y="847090"/>
            <a:ext cx="3469005" cy="4142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a:r>
              <a:rPr lang="zh-CN" altLang="en-US" sz="1600" b="1" dirty="0">
                <a:latin typeface="楷体" panose="02010609060101010101" charset="-122"/>
                <a:ea typeface="楷体" panose="02010609060101010101" charset="-122"/>
              </a:rPr>
              <a:t>拓展与实践</a:t>
            </a:r>
            <a:endParaRPr lang="zh-CN" altLang="en-US" sz="1600" b="1" dirty="0">
              <a:latin typeface="楷体" panose="02010609060101010101" charset="-122"/>
              <a:ea typeface="楷体" panose="02010609060101010101" charset="-122"/>
            </a:endParaRPr>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152400" y="174992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1"/>
          <p:cNvSpPr>
            <a:spLocks noChangeArrowheads="1"/>
          </p:cNvSpPr>
          <p:nvPr/>
        </p:nvSpPr>
        <p:spPr bwMode="auto">
          <a:xfrm>
            <a:off x="2835275"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2"/>
          <p:cNvSpPr>
            <a:spLocks noChangeArrowheads="1"/>
          </p:cNvSpPr>
          <p:nvPr/>
        </p:nvSpPr>
        <p:spPr bwMode="auto">
          <a:xfrm>
            <a:off x="1295400" y="25798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990600" y="3409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文本框 3"/>
          <p:cNvSpPr txBox="1"/>
          <p:nvPr/>
        </p:nvSpPr>
        <p:spPr>
          <a:xfrm>
            <a:off x="457200" y="895350"/>
            <a:ext cx="8198485" cy="3738880"/>
          </a:xfrm>
          <a:prstGeom prst="rect">
            <a:avLst/>
          </a:prstGeom>
          <a:noFill/>
        </p:spPr>
        <p:txBody>
          <a:bodyPr wrap="square" rtlCol="0" anchor="t">
            <a:noAutofit/>
          </a:bodyPr>
          <a:p>
            <a:pPr>
              <a:lnSpc>
                <a:spcPct val="230000"/>
              </a:lnSpc>
            </a:pPr>
            <a:r>
              <a:rPr lang="zh-CN" altLang="en-US" sz="2000" b="1">
                <a:solidFill>
                  <a:srgbClr val="7D4922"/>
                </a:solidFill>
              </a:rPr>
              <a:t>2. 请将下列歌剧唱段与对应的歌剧连线。</a:t>
            </a:r>
            <a:endParaRPr lang="zh-CN" altLang="en-US" sz="2000" b="1">
              <a:solidFill>
                <a:srgbClr val="7D4922"/>
              </a:solidFill>
            </a:endParaRPr>
          </a:p>
          <a:p>
            <a:pPr>
              <a:lnSpc>
                <a:spcPct val="230000"/>
              </a:lnSpc>
            </a:pPr>
            <a:r>
              <a:rPr lang="zh-CN" altLang="en-US" b="1">
                <a:solidFill>
                  <a:srgbClr val="7D4922"/>
                </a:solidFill>
              </a:rPr>
              <a:t>《我为共产主义把青春贡献》</a:t>
            </a:r>
            <a:r>
              <a:rPr lang="en-US" altLang="zh-CN" b="1">
                <a:solidFill>
                  <a:srgbClr val="7D4922"/>
                </a:solidFill>
              </a:rPr>
              <a:t>                                             </a:t>
            </a:r>
            <a:r>
              <a:rPr lang="zh-CN" altLang="en-US" b="1">
                <a:solidFill>
                  <a:srgbClr val="7D4922"/>
                </a:solidFill>
              </a:rPr>
              <a:t> 《洪湖赤卫队》</a:t>
            </a:r>
            <a:endParaRPr lang="zh-CN" altLang="en-US" b="1">
              <a:solidFill>
                <a:srgbClr val="7D4922"/>
              </a:solidFill>
            </a:endParaRPr>
          </a:p>
          <a:p>
            <a:pPr>
              <a:lnSpc>
                <a:spcPct val="230000"/>
              </a:lnSpc>
            </a:pPr>
            <a:r>
              <a:rPr lang="zh-CN" altLang="en-US" b="1">
                <a:solidFill>
                  <a:srgbClr val="7D4922"/>
                </a:solidFill>
              </a:rPr>
              <a:t>《清粼粼的水蓝莹莹的天》 </a:t>
            </a:r>
            <a:r>
              <a:rPr lang="en-US" altLang="zh-CN" b="1">
                <a:solidFill>
                  <a:srgbClr val="7D4922"/>
                </a:solidFill>
              </a:rPr>
              <a:t>                                                  </a:t>
            </a:r>
            <a:r>
              <a:rPr lang="zh-CN" altLang="en-US" b="1">
                <a:solidFill>
                  <a:srgbClr val="7D4922"/>
                </a:solidFill>
              </a:rPr>
              <a:t>《红珊瑚》</a:t>
            </a:r>
            <a:endParaRPr lang="zh-CN" altLang="en-US" b="1">
              <a:solidFill>
                <a:srgbClr val="7D4922"/>
              </a:solidFill>
            </a:endParaRPr>
          </a:p>
          <a:p>
            <a:pPr>
              <a:lnSpc>
                <a:spcPct val="230000"/>
              </a:lnSpc>
            </a:pPr>
            <a:r>
              <a:rPr lang="zh-CN" altLang="en-US" b="1">
                <a:solidFill>
                  <a:srgbClr val="7D4922"/>
                </a:solidFill>
              </a:rPr>
              <a:t>《万里春色满家园》 </a:t>
            </a:r>
            <a:r>
              <a:rPr lang="en-US" altLang="zh-CN" b="1">
                <a:solidFill>
                  <a:srgbClr val="7D4922"/>
                </a:solidFill>
              </a:rPr>
              <a:t>                                                                </a:t>
            </a:r>
            <a:r>
              <a:rPr lang="zh-CN" altLang="en-US" b="1">
                <a:solidFill>
                  <a:srgbClr val="7D4922"/>
                </a:solidFill>
              </a:rPr>
              <a:t>《江姐》</a:t>
            </a:r>
            <a:endParaRPr lang="zh-CN" altLang="en-US" b="1">
              <a:solidFill>
                <a:srgbClr val="7D4922"/>
              </a:solidFill>
            </a:endParaRPr>
          </a:p>
          <a:p>
            <a:pPr>
              <a:lnSpc>
                <a:spcPct val="230000"/>
              </a:lnSpc>
            </a:pPr>
            <a:r>
              <a:rPr lang="zh-CN" altLang="en-US" b="1">
                <a:solidFill>
                  <a:srgbClr val="7D4922"/>
                </a:solidFill>
              </a:rPr>
              <a:t>《看天下劳苦人民都解放》 </a:t>
            </a:r>
            <a:r>
              <a:rPr lang="en-US" altLang="zh-CN" b="1">
                <a:solidFill>
                  <a:srgbClr val="7D4922"/>
                </a:solidFill>
              </a:rPr>
              <a:t>                                                   </a:t>
            </a:r>
            <a:r>
              <a:rPr lang="zh-CN" altLang="en-US" b="1">
                <a:solidFill>
                  <a:srgbClr val="7D4922"/>
                </a:solidFill>
              </a:rPr>
              <a:t>《小二黑结婚》</a:t>
            </a:r>
            <a:endParaRPr lang="zh-CN" altLang="en-US" b="1">
              <a:solidFill>
                <a:srgbClr val="7D4922"/>
              </a:solidFill>
            </a:endParaRPr>
          </a:p>
          <a:p>
            <a:pPr>
              <a:lnSpc>
                <a:spcPct val="230000"/>
              </a:lnSpc>
            </a:pPr>
            <a:r>
              <a:rPr lang="zh-CN" altLang="en-US" b="1">
                <a:solidFill>
                  <a:srgbClr val="7D4922"/>
                </a:solidFill>
              </a:rPr>
              <a:t>《海风阵阵愁煞人》 </a:t>
            </a:r>
            <a:r>
              <a:rPr lang="en-US" altLang="zh-CN" b="1">
                <a:solidFill>
                  <a:srgbClr val="7D4922"/>
                </a:solidFill>
              </a:rPr>
              <a:t>                                                                </a:t>
            </a:r>
            <a:r>
              <a:rPr lang="zh-CN" altLang="en-US" b="1">
                <a:solidFill>
                  <a:srgbClr val="7D4922"/>
                </a:solidFill>
              </a:rPr>
              <a:t>《党的女儿》</a:t>
            </a:r>
            <a:endParaRPr lang="zh-CN" altLang="en-US" b="1">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93854" y="2419631"/>
            <a:ext cx="1905000"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能力目标</a:t>
            </a:r>
            <a:endParaRPr lang="zh-CN" altLang="en-US" sz="1400" b="1" spc="0" dirty="0">
              <a:solidFill>
                <a:schemeClr val="bg1"/>
              </a:solidFill>
              <a:latin typeface="+mn-ea"/>
              <a:ea typeface="+mn-ea"/>
              <a:cs typeface="+mn-ea"/>
              <a:sym typeface="+mn-lt"/>
            </a:endParaRPr>
          </a:p>
        </p:txBody>
      </p:sp>
      <p:sp>
        <p:nvSpPr>
          <p:cNvPr id="8" name="TextBox 2"/>
          <p:cNvSpPr txBox="1"/>
          <p:nvPr/>
        </p:nvSpPr>
        <p:spPr>
          <a:xfrm>
            <a:off x="893854" y="1052042"/>
            <a:ext cx="1905000" cy="307777"/>
          </a:xfrm>
          <a:prstGeom prst="rect">
            <a:avLst/>
          </a:prstGeom>
          <a:solidFill>
            <a:schemeClr val="accent1"/>
          </a:solidFill>
        </p:spPr>
        <p:txBody>
          <a:bodyPr wrap="square" rtlCol="0">
            <a:spAutoFit/>
          </a:bodyPr>
          <a:lstStyle/>
          <a:p>
            <a:pPr algn="ctr"/>
            <a:r>
              <a:rPr lang="zh-CN" altLang="en-US" sz="1400" b="1" dirty="0">
                <a:solidFill>
                  <a:schemeClr val="bg1"/>
                </a:solidFill>
                <a:latin typeface="+mn-ea"/>
                <a:cs typeface="+mn-ea"/>
                <a:sym typeface="+mn-lt"/>
              </a:rPr>
              <a:t>知识目标</a:t>
            </a:r>
            <a:endParaRPr lang="zh-CN" altLang="en-US" sz="1400" b="1" dirty="0">
              <a:solidFill>
                <a:schemeClr val="bg1"/>
              </a:solidFill>
              <a:latin typeface="+mn-ea"/>
              <a:cs typeface="+mn-ea"/>
              <a:sym typeface="+mn-lt"/>
            </a:endParaRPr>
          </a:p>
        </p:txBody>
      </p:sp>
      <p:sp>
        <p:nvSpPr>
          <p:cNvPr id="9" name="文本框 8"/>
          <p:cNvSpPr txBox="1"/>
          <p:nvPr/>
        </p:nvSpPr>
        <p:spPr>
          <a:xfrm>
            <a:off x="893854" y="3943350"/>
            <a:ext cx="1905000"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素养目标</a:t>
            </a:r>
            <a:endParaRPr lang="zh-CN" altLang="en-US" sz="1400" b="1" spc="0" dirty="0">
              <a:solidFill>
                <a:schemeClr val="bg1"/>
              </a:solidFill>
              <a:latin typeface="+mn-ea"/>
              <a:ea typeface="+mn-ea"/>
              <a:cs typeface="+mn-ea"/>
              <a:sym typeface="+mn-lt"/>
            </a:endParaRPr>
          </a:p>
        </p:txBody>
      </p:sp>
      <p:sp>
        <p:nvSpPr>
          <p:cNvPr id="10" name="TextBox 33"/>
          <p:cNvSpPr txBox="1"/>
          <p:nvPr/>
        </p:nvSpPr>
        <p:spPr>
          <a:xfrm>
            <a:off x="2971800" y="819150"/>
            <a:ext cx="5438775" cy="1198880"/>
          </a:xfrm>
          <a:prstGeom prst="rect">
            <a:avLst/>
          </a:prstGeom>
          <a:noFill/>
          <a:ln>
            <a:noFill/>
          </a:ln>
        </p:spPr>
        <p:txBody>
          <a:bodyPr wrap="square" rtlCol="0">
            <a:spAutoFit/>
          </a:bodyPr>
          <a:lstStyle/>
          <a:p>
            <a:pPr>
              <a:lnSpc>
                <a:spcPct val="150000"/>
              </a:lnSpc>
            </a:pPr>
            <a:r>
              <a:rPr lang="zh-CN" altLang="en-US" sz="1200" dirty="0">
                <a:solidFill>
                  <a:schemeClr val="accent1">
                    <a:lumMod val="75000"/>
                    <a:lumOff val="25000"/>
                  </a:schemeClr>
                </a:solidFill>
                <a:latin typeface="+mn-ea"/>
                <a:cs typeface="+mn-ea"/>
                <a:sym typeface="+mn-lt"/>
              </a:rPr>
              <a:t>了解中外歌剧的产生与发展。</a:t>
            </a:r>
            <a:endParaRPr lang="zh-CN" altLang="en-US" sz="1200" dirty="0">
              <a:solidFill>
                <a:schemeClr val="accent1">
                  <a:lumMod val="75000"/>
                  <a:lumOff val="25000"/>
                </a:schemeClr>
              </a:solidFill>
              <a:latin typeface="+mn-ea"/>
              <a:cs typeface="+mn-ea"/>
              <a:sym typeface="+mn-lt"/>
            </a:endParaRPr>
          </a:p>
          <a:p>
            <a:pPr>
              <a:lnSpc>
                <a:spcPct val="150000"/>
              </a:lnSpc>
            </a:pPr>
            <a:r>
              <a:rPr lang="zh-CN" altLang="en-US" sz="1200" dirty="0">
                <a:solidFill>
                  <a:schemeClr val="accent1">
                    <a:lumMod val="75000"/>
                    <a:lumOff val="25000"/>
                  </a:schemeClr>
                </a:solidFill>
                <a:latin typeface="+mn-ea"/>
                <a:cs typeface="+mn-ea"/>
                <a:sym typeface="+mn-lt"/>
              </a:rPr>
              <a:t>了解中外歌剧的体裁与表演形式。</a:t>
            </a:r>
            <a:endParaRPr lang="zh-CN" altLang="en-US" sz="1200" dirty="0">
              <a:solidFill>
                <a:schemeClr val="accent1">
                  <a:lumMod val="75000"/>
                  <a:lumOff val="25000"/>
                </a:schemeClr>
              </a:solidFill>
              <a:latin typeface="+mn-ea"/>
              <a:cs typeface="+mn-ea"/>
              <a:sym typeface="+mn-lt"/>
            </a:endParaRPr>
          </a:p>
          <a:p>
            <a:pPr>
              <a:lnSpc>
                <a:spcPct val="150000"/>
              </a:lnSpc>
            </a:pPr>
            <a:r>
              <a:rPr lang="zh-CN" altLang="en-US" sz="1200" dirty="0">
                <a:solidFill>
                  <a:schemeClr val="accent1">
                    <a:lumMod val="75000"/>
                    <a:lumOff val="25000"/>
                  </a:schemeClr>
                </a:solidFill>
                <a:latin typeface="+mn-ea"/>
                <a:cs typeface="+mn-ea"/>
                <a:sym typeface="+mn-lt"/>
              </a:rPr>
              <a:t>掌握中外经典歌剧代表作及著名唱段。</a:t>
            </a:r>
            <a:endParaRPr lang="zh-CN" altLang="en-US" sz="1200" dirty="0">
              <a:solidFill>
                <a:schemeClr val="accent1">
                  <a:lumMod val="75000"/>
                  <a:lumOff val="25000"/>
                </a:schemeClr>
              </a:solidFill>
              <a:latin typeface="+mn-ea"/>
              <a:cs typeface="+mn-ea"/>
              <a:sym typeface="+mn-lt"/>
            </a:endParaRPr>
          </a:p>
          <a:p>
            <a:pPr>
              <a:lnSpc>
                <a:spcPct val="150000"/>
              </a:lnSpc>
            </a:pPr>
            <a:r>
              <a:rPr lang="zh-CN" altLang="en-US" sz="1200" dirty="0">
                <a:solidFill>
                  <a:schemeClr val="accent1">
                    <a:lumMod val="75000"/>
                    <a:lumOff val="25000"/>
                  </a:schemeClr>
                </a:solidFill>
                <a:latin typeface="+mn-ea"/>
                <a:cs typeface="+mn-ea"/>
                <a:sym typeface="+mn-lt"/>
              </a:rPr>
              <a:t>学会如何鉴赏歌剧。</a:t>
            </a:r>
            <a:endParaRPr lang="zh-CN" altLang="en-US" sz="1200" dirty="0">
              <a:solidFill>
                <a:schemeClr val="accent1">
                  <a:lumMod val="75000"/>
                  <a:lumOff val="25000"/>
                </a:schemeClr>
              </a:solidFill>
              <a:latin typeface="+mn-ea"/>
              <a:cs typeface="+mn-ea"/>
              <a:sym typeface="+mn-lt"/>
            </a:endParaRPr>
          </a:p>
        </p:txBody>
      </p:sp>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b="1" dirty="0">
                <a:solidFill>
                  <a:schemeClr val="bg1"/>
                </a:solidFill>
                <a:latin typeface="楷体" panose="02010609060101010101" charset="-122"/>
                <a:ea typeface="楷体" panose="02010609060101010101" charset="-122"/>
                <a:cs typeface="+mn-ea"/>
                <a:sym typeface="+mn-lt"/>
              </a:rPr>
              <a:t>中外歌剧鉴赏</a:t>
            </a:r>
            <a:endParaRPr lang="zh-CN" altLang="en-US" b="1" dirty="0">
              <a:solidFill>
                <a:schemeClr val="bg1"/>
              </a:solidFill>
              <a:latin typeface="楷体" panose="02010609060101010101" charset="-122"/>
              <a:ea typeface="楷体" panose="02010609060101010101" charset="-122"/>
              <a:cs typeface="+mn-ea"/>
              <a:sym typeface="+mn-lt"/>
            </a:endParaRPr>
          </a:p>
        </p:txBody>
      </p:sp>
      <p:sp>
        <p:nvSpPr>
          <p:cNvPr id="3" name="TextBox 33"/>
          <p:cNvSpPr txBox="1"/>
          <p:nvPr/>
        </p:nvSpPr>
        <p:spPr>
          <a:xfrm>
            <a:off x="3048000" y="2114550"/>
            <a:ext cx="5068570" cy="977265"/>
          </a:xfrm>
          <a:prstGeom prst="rect">
            <a:avLst/>
          </a:prstGeom>
          <a:solidFill>
            <a:srgbClr val="D69768"/>
          </a:solidFill>
          <a:ln>
            <a:noFill/>
          </a:ln>
        </p:spPr>
        <p:txBody>
          <a:bodyPr wrap="square" rtlCol="0">
            <a:noAutofit/>
          </a:bodyPr>
          <a:lstStyle/>
          <a:p>
            <a:pPr>
              <a:lnSpc>
                <a:spcPct val="150000"/>
              </a:lnSpc>
            </a:pPr>
            <a:r>
              <a:rPr lang="zh-CN" altLang="en-US" sz="1200" dirty="0">
                <a:solidFill>
                  <a:schemeClr val="bg2"/>
                </a:solidFill>
                <a:latin typeface="+mn-ea"/>
                <a:cs typeface="+mn-ea"/>
                <a:sym typeface="+mn-lt"/>
              </a:rPr>
              <a:t>通过中外歌剧历史的学习和名篇的欣赏，提高学生的歌剧欣赏能力，理解歌剧中的结构美、戏剧美、音乐美、舞台美等，能够了解分析歌剧作品背后的社会环境和所表达的思想情感，并能够唱出经典歌剧作品的主要旋律。</a:t>
            </a:r>
            <a:endParaRPr lang="zh-CN" altLang="en-US" sz="1200" dirty="0">
              <a:solidFill>
                <a:schemeClr val="bg2"/>
              </a:solidFill>
              <a:latin typeface="+mn-ea"/>
              <a:cs typeface="+mn-ea"/>
              <a:sym typeface="+mn-lt"/>
            </a:endParaRPr>
          </a:p>
        </p:txBody>
      </p:sp>
      <p:sp>
        <p:nvSpPr>
          <p:cNvPr id="6" name="TextBox 33"/>
          <p:cNvSpPr txBox="1"/>
          <p:nvPr/>
        </p:nvSpPr>
        <p:spPr>
          <a:xfrm>
            <a:off x="3048000" y="3333750"/>
            <a:ext cx="5523865" cy="1454150"/>
          </a:xfrm>
          <a:prstGeom prst="rect">
            <a:avLst/>
          </a:prstGeom>
          <a:noFill/>
          <a:ln>
            <a:noFill/>
          </a:ln>
        </p:spPr>
        <p:txBody>
          <a:bodyPr wrap="square" rtlCol="0">
            <a:noAutofit/>
          </a:bodyPr>
          <a:lstStyle/>
          <a:p>
            <a:pPr>
              <a:lnSpc>
                <a:spcPct val="150000"/>
              </a:lnSpc>
            </a:pPr>
            <a:r>
              <a:rPr lang="zh-CN" altLang="en-US" sz="1200" dirty="0">
                <a:solidFill>
                  <a:schemeClr val="accent1">
                    <a:lumMod val="75000"/>
                    <a:lumOff val="25000"/>
                  </a:schemeClr>
                </a:solidFill>
                <a:latin typeface="+mn-ea"/>
                <a:cs typeface="+mn-ea"/>
                <a:sym typeface="+mn-lt"/>
              </a:rPr>
              <a:t>通过歌剧作品的鉴赏和学习，让学生感受不同时期和不同文化背景的经典歌剧作品以及所表达的情感，从而对歌剧产生情感上的共鸣，培养学生对歌剧艺术的兴趣与喜爱，提升自我的音乐素养和审美情趣。同时，在欣赏不同文化背景的歌剧作品过程中，感受不同国家与民族的优秀歌剧文化，树立学生多元文化意识和人文情怀。</a:t>
            </a:r>
            <a:endParaRPr lang="zh-CN" altLang="en-US" sz="1200" dirty="0">
              <a:solidFill>
                <a:schemeClr val="accent1">
                  <a:lumMod val="75000"/>
                  <a:lumOff val="25000"/>
                </a:schemeClr>
              </a:solidFill>
              <a:latin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animBg="1"/>
      <p:bldP spid="9" grpId="0" bldLvl="0" animBg="1"/>
      <p:bldP spid="10" grpId="0"/>
      <p:bldP spid="3" grpId="0" bldLvl="0" animBg="1"/>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a:r>
              <a:rPr lang="zh-CN" altLang="en-US" sz="1600" b="1" dirty="0">
                <a:latin typeface="楷体" panose="02010609060101010101" charset="-122"/>
                <a:ea typeface="楷体" panose="02010609060101010101" charset="-122"/>
              </a:rPr>
              <a:t>拓展与实践</a:t>
            </a:r>
            <a:endParaRPr lang="zh-CN" altLang="en-US" sz="1600" b="1" dirty="0">
              <a:latin typeface="楷体" panose="02010609060101010101" charset="-122"/>
              <a:ea typeface="楷体" panose="02010609060101010101" charset="-122"/>
            </a:endParaRPr>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685800" y="94474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1"/>
          <p:cNvSpPr>
            <a:spLocks noChangeArrowheads="1"/>
          </p:cNvSpPr>
          <p:nvPr/>
        </p:nvSpPr>
        <p:spPr bwMode="auto">
          <a:xfrm>
            <a:off x="2835275"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2"/>
          <p:cNvSpPr>
            <a:spLocks noChangeArrowheads="1"/>
          </p:cNvSpPr>
          <p:nvPr/>
        </p:nvSpPr>
        <p:spPr bwMode="auto">
          <a:xfrm>
            <a:off x="1295400" y="25798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990600" y="3409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4" name="文本框 3"/>
          <p:cNvSpPr txBox="1"/>
          <p:nvPr/>
        </p:nvSpPr>
        <p:spPr>
          <a:xfrm>
            <a:off x="381000" y="1004570"/>
            <a:ext cx="6391275" cy="459105"/>
          </a:xfrm>
          <a:prstGeom prst="rect">
            <a:avLst/>
          </a:prstGeom>
          <a:noFill/>
        </p:spPr>
        <p:txBody>
          <a:bodyPr wrap="square" rtlCol="0" anchor="t">
            <a:noAutofit/>
          </a:bodyPr>
          <a:p>
            <a:r>
              <a:rPr lang="zh-CN" altLang="en-US" b="1">
                <a:solidFill>
                  <a:srgbClr val="7D4922"/>
                </a:solidFill>
              </a:rPr>
              <a:t>3. 请查阅资料，说一说表 6-1 中作家歌剧的代表作及歌剧特点。</a:t>
            </a:r>
            <a:endParaRPr lang="zh-CN" altLang="en-US" b="1">
              <a:solidFill>
                <a:srgbClr val="7D4922"/>
              </a:solidFill>
            </a:endParaRPr>
          </a:p>
        </p:txBody>
      </p:sp>
      <p:graphicFrame>
        <p:nvGraphicFramePr>
          <p:cNvPr id="5" name="表格 4"/>
          <p:cNvGraphicFramePr/>
          <p:nvPr>
            <p:custDataLst>
              <p:tags r:id="rId1"/>
            </p:custDataLst>
          </p:nvPr>
        </p:nvGraphicFramePr>
        <p:xfrm>
          <a:off x="381000" y="1527175"/>
          <a:ext cx="8268335" cy="2971165"/>
        </p:xfrm>
        <a:graphic>
          <a:graphicData uri="http://schemas.openxmlformats.org/drawingml/2006/table">
            <a:tbl>
              <a:tblPr firstRow="1" bandRow="1">
                <a:tableStyleId>{21E4AEA4-8DFA-4A89-87EB-49C32662AFE0}</a:tableStyleId>
              </a:tblPr>
              <a:tblGrid>
                <a:gridCol w="1381125"/>
                <a:gridCol w="1523365"/>
                <a:gridCol w="2752725"/>
                <a:gridCol w="2611120"/>
              </a:tblGrid>
              <a:tr h="575310">
                <a:tc>
                  <a:txBody>
                    <a:bodyPr/>
                    <a:p>
                      <a:pPr>
                        <a:buNone/>
                      </a:pPr>
                      <a:r>
                        <a:rPr lang="zh-CN" altLang="en-US"/>
                        <a:t>作曲家</a:t>
                      </a:r>
                      <a:endParaRPr lang="zh-CN" altLang="en-US"/>
                    </a:p>
                  </a:txBody>
                  <a:tcPr anchor="ctr" anchorCtr="1"/>
                </a:tc>
                <a:tc>
                  <a:txBody>
                    <a:bodyPr/>
                    <a:p>
                      <a:pPr>
                        <a:buNone/>
                      </a:pPr>
                      <a:r>
                        <a:rPr lang="zh-CN" altLang="en-US"/>
                        <a:t>国家</a:t>
                      </a:r>
                      <a:endParaRPr lang="zh-CN" altLang="en-US"/>
                    </a:p>
                  </a:txBody>
                  <a:tcPr anchor="ctr" anchorCtr="1"/>
                </a:tc>
                <a:tc>
                  <a:txBody>
                    <a:bodyPr/>
                    <a:p>
                      <a:pPr>
                        <a:buNone/>
                      </a:pPr>
                      <a:r>
                        <a:rPr lang="zh-CN" altLang="en-US"/>
                        <a:t>代表作品</a:t>
                      </a:r>
                      <a:endParaRPr lang="zh-CN" altLang="en-US"/>
                    </a:p>
                  </a:txBody>
                  <a:tcPr anchor="ctr" anchorCtr="1"/>
                </a:tc>
                <a:tc>
                  <a:txBody>
                    <a:bodyPr/>
                    <a:p>
                      <a:pPr>
                        <a:buNone/>
                      </a:pPr>
                      <a:r>
                        <a:rPr lang="zh-CN" altLang="en-US"/>
                        <a:t>歌剧特点</a:t>
                      </a:r>
                      <a:endParaRPr lang="zh-CN" altLang="en-US"/>
                    </a:p>
                  </a:txBody>
                  <a:tcPr anchor="ctr" anchorCtr="1"/>
                </a:tc>
              </a:tr>
              <a:tr h="598805">
                <a:tc>
                  <a:txBody>
                    <a:bodyPr/>
                    <a:p>
                      <a:pPr>
                        <a:buNone/>
                      </a:pPr>
                      <a:r>
                        <a:rPr lang="zh-CN" altLang="en-US" b="1">
                          <a:solidFill>
                            <a:schemeClr val="accent1"/>
                          </a:solidFill>
                        </a:rPr>
                        <a:t>莫扎特</a:t>
                      </a:r>
                      <a:endParaRPr lang="zh-CN" altLang="en-US" b="1">
                        <a:solidFill>
                          <a:schemeClr val="accent1"/>
                        </a:solidFill>
                      </a:endParaRPr>
                    </a:p>
                  </a:txBody>
                  <a:tcPr marL="269875" marR="269875" marT="136525" marB="136525" anchor="ctr" anchorCtr="1"/>
                </a:tc>
                <a:tc>
                  <a:txBody>
                    <a:bodyPr/>
                    <a:p>
                      <a:pPr>
                        <a:buNone/>
                      </a:pPr>
                      <a:endParaRPr lang="zh-CN" altLang="en-US"/>
                    </a:p>
                  </a:txBody>
                  <a:tcPr anchor="ctr" anchorCtr="1"/>
                </a:tc>
                <a:tc>
                  <a:txBody>
                    <a:bodyPr/>
                    <a:p>
                      <a:pPr>
                        <a:buNone/>
                      </a:pPr>
                      <a:endParaRPr lang="zh-CN" altLang="en-US"/>
                    </a:p>
                  </a:txBody>
                  <a:tcPr anchor="ctr" anchorCtr="1"/>
                </a:tc>
                <a:tc>
                  <a:txBody>
                    <a:bodyPr/>
                    <a:p>
                      <a:pPr>
                        <a:buNone/>
                      </a:pPr>
                      <a:endParaRPr lang="zh-CN" altLang="en-US"/>
                    </a:p>
                  </a:txBody>
                  <a:tcPr anchor="ctr" anchorCtr="1"/>
                </a:tc>
              </a:tr>
              <a:tr h="598805">
                <a:tc>
                  <a:txBody>
                    <a:bodyPr/>
                    <a:p>
                      <a:pPr>
                        <a:buNone/>
                      </a:pPr>
                      <a:r>
                        <a:rPr lang="zh-CN" altLang="en-US" b="1">
                          <a:solidFill>
                            <a:schemeClr val="accent1"/>
                          </a:solidFill>
                        </a:rPr>
                        <a:t>韦伯</a:t>
                      </a:r>
                      <a:endParaRPr lang="zh-CN" altLang="en-US" b="1">
                        <a:solidFill>
                          <a:schemeClr val="accent1"/>
                        </a:solidFill>
                      </a:endParaRPr>
                    </a:p>
                  </a:txBody>
                  <a:tcPr anchor="ctr" anchorCtr="1"/>
                </a:tc>
                <a:tc>
                  <a:txBody>
                    <a:bodyPr/>
                    <a:p>
                      <a:pPr>
                        <a:buNone/>
                      </a:pPr>
                      <a:endParaRPr lang="zh-CN" altLang="en-US"/>
                    </a:p>
                  </a:txBody>
                  <a:tcPr anchor="ctr" anchorCtr="1"/>
                </a:tc>
                <a:tc>
                  <a:txBody>
                    <a:bodyPr/>
                    <a:p>
                      <a:pPr>
                        <a:buNone/>
                      </a:pPr>
                      <a:endParaRPr lang="zh-CN" altLang="en-US"/>
                    </a:p>
                  </a:txBody>
                  <a:tcPr anchor="ctr" anchorCtr="1"/>
                </a:tc>
                <a:tc>
                  <a:txBody>
                    <a:bodyPr/>
                    <a:p>
                      <a:pPr>
                        <a:buNone/>
                      </a:pPr>
                      <a:endParaRPr lang="zh-CN" altLang="en-US"/>
                    </a:p>
                  </a:txBody>
                  <a:tcPr anchor="ctr" anchorCtr="1"/>
                </a:tc>
              </a:tr>
              <a:tr h="599440">
                <a:tc>
                  <a:txBody>
                    <a:bodyPr/>
                    <a:p>
                      <a:pPr>
                        <a:buNone/>
                      </a:pPr>
                      <a:r>
                        <a:rPr lang="zh-CN" altLang="en-US" b="1">
                          <a:solidFill>
                            <a:schemeClr val="accent1"/>
                          </a:solidFill>
                        </a:rPr>
                        <a:t>瓦格纳</a:t>
                      </a:r>
                      <a:endParaRPr lang="zh-CN" altLang="en-US" b="1">
                        <a:solidFill>
                          <a:schemeClr val="accent1"/>
                        </a:solidFill>
                      </a:endParaRPr>
                    </a:p>
                  </a:txBody>
                  <a:tcPr anchor="ctr" anchorCtr="1"/>
                </a:tc>
                <a:tc>
                  <a:txBody>
                    <a:bodyPr/>
                    <a:p>
                      <a:pPr>
                        <a:buNone/>
                      </a:pPr>
                      <a:endParaRPr lang="zh-CN" altLang="en-US"/>
                    </a:p>
                  </a:txBody>
                  <a:tcPr anchor="ctr" anchorCtr="1"/>
                </a:tc>
                <a:tc>
                  <a:txBody>
                    <a:bodyPr/>
                    <a:p>
                      <a:pPr>
                        <a:buNone/>
                      </a:pPr>
                      <a:endParaRPr lang="zh-CN" altLang="en-US"/>
                    </a:p>
                  </a:txBody>
                  <a:tcPr anchor="ctr" anchorCtr="1"/>
                </a:tc>
                <a:tc>
                  <a:txBody>
                    <a:bodyPr/>
                    <a:p>
                      <a:pPr>
                        <a:buNone/>
                      </a:pPr>
                      <a:endParaRPr lang="zh-CN" altLang="en-US"/>
                    </a:p>
                  </a:txBody>
                  <a:tcPr anchor="ctr" anchorCtr="1"/>
                </a:tc>
              </a:tr>
              <a:tr h="598805">
                <a:tc>
                  <a:txBody>
                    <a:bodyPr/>
                    <a:p>
                      <a:pPr>
                        <a:buNone/>
                      </a:pPr>
                      <a:r>
                        <a:rPr lang="zh-CN" altLang="en-US" b="1">
                          <a:solidFill>
                            <a:schemeClr val="accent1"/>
                          </a:solidFill>
                        </a:rPr>
                        <a:t>罗西尼</a:t>
                      </a:r>
                      <a:endParaRPr lang="zh-CN" altLang="en-US" b="1">
                        <a:solidFill>
                          <a:schemeClr val="accent1"/>
                        </a:solidFill>
                      </a:endParaRPr>
                    </a:p>
                  </a:txBody>
                  <a:tcPr anchor="ctr" anchorCtr="1"/>
                </a:tc>
                <a:tc>
                  <a:txBody>
                    <a:bodyPr/>
                    <a:p>
                      <a:pPr>
                        <a:buNone/>
                      </a:pPr>
                      <a:endParaRPr lang="zh-CN" altLang="en-US"/>
                    </a:p>
                  </a:txBody>
                  <a:tcPr anchor="ctr" anchorCtr="1"/>
                </a:tc>
                <a:tc>
                  <a:txBody>
                    <a:bodyPr/>
                    <a:p>
                      <a:pPr>
                        <a:buNone/>
                      </a:pPr>
                      <a:endParaRPr lang="zh-CN" altLang="en-US"/>
                    </a:p>
                  </a:txBody>
                  <a:tcPr anchor="ctr" anchorCtr="1"/>
                </a:tc>
                <a:tc>
                  <a:txBody>
                    <a:bodyPr/>
                    <a:p>
                      <a:pPr>
                        <a:buNone/>
                      </a:pPr>
                      <a:endParaRPr lang="zh-CN" altLang="en-US"/>
                    </a:p>
                  </a:txBody>
                  <a:tcPr anchor="ctr" anchorCtr="1"/>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1000" y="904875"/>
            <a:ext cx="3418267" cy="340995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958660" cy="569387"/>
            </a:xfrm>
            <a:prstGeom prst="rect">
              <a:avLst/>
            </a:prstGeom>
          </p:spPr>
          <p:txBody>
            <a:bodyPr wrap="none">
              <a:spAutoFit/>
            </a:bodyPr>
            <a:lstStyle/>
            <a:p>
              <a:r>
                <a:rPr lang="zh-CN" altLang="en-US" sz="1200" dirty="0">
                  <a:solidFill>
                    <a:schemeClr val="accent1">
                      <a:lumMod val="10000"/>
                      <a:lumOff val="90000"/>
                    </a:schemeClr>
                  </a:solidFill>
                  <a:latin typeface="+mn-ea"/>
                </a:rPr>
                <a:t>CLASSICAL</a:t>
              </a:r>
              <a:endParaRPr lang="en-US" altLang="zh-CN" sz="1200" dirty="0">
                <a:solidFill>
                  <a:schemeClr val="accent1">
                    <a:lumMod val="10000"/>
                    <a:lumOff val="90000"/>
                  </a:schemeClr>
                </a:solidFill>
                <a:latin typeface="+mn-ea"/>
              </a:endParaRPr>
            </a:p>
            <a:p>
              <a:r>
                <a:rPr lang="zh-CN" altLang="en-US" sz="1900" dirty="0">
                  <a:solidFill>
                    <a:schemeClr val="accent1">
                      <a:lumMod val="10000"/>
                      <a:lumOff val="90000"/>
                    </a:schemeClr>
                  </a:solidFill>
                  <a:latin typeface="+mn-ea"/>
                </a:rPr>
                <a:t>MUSIC</a:t>
              </a:r>
              <a:endParaRPr lang="zh-CN" altLang="en-US" sz="1900" dirty="0">
                <a:solidFill>
                  <a:schemeClr val="accent1">
                    <a:lumMod val="10000"/>
                    <a:lumOff val="90000"/>
                  </a:schemeClr>
                </a:solidFill>
                <a:latin typeface="+mn-ea"/>
              </a:endParaRPr>
            </a:p>
          </p:txBody>
        </p:sp>
      </p:grpSp>
      <p:sp>
        <p:nvSpPr>
          <p:cNvPr id="6" name="矩形 5"/>
          <p:cNvSpPr/>
          <p:nvPr/>
        </p:nvSpPr>
        <p:spPr>
          <a:xfrm>
            <a:off x="2090133" y="666750"/>
            <a:ext cx="7053867" cy="3886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7162800" y="3039828"/>
            <a:ext cx="2103672" cy="2103672"/>
          </a:xfrm>
          <a:prstGeom prst="rect">
            <a:avLst/>
          </a:prstGeom>
        </p:spPr>
      </p:pic>
      <p:sp>
        <p:nvSpPr>
          <p:cNvPr id="5" name="TextBox 4"/>
          <p:cNvSpPr txBox="1"/>
          <p:nvPr/>
        </p:nvSpPr>
        <p:spPr>
          <a:xfrm>
            <a:off x="2971800" y="1520449"/>
            <a:ext cx="3437890" cy="929005"/>
          </a:xfrm>
          <a:prstGeom prst="rect">
            <a:avLst/>
          </a:prstGeom>
          <a:noFill/>
        </p:spPr>
        <p:txBody>
          <a:bodyPr wrap="none" lIns="68531" tIns="34264" rIns="68531" bIns="34264"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3097084" y="2384962"/>
            <a:ext cx="6046915" cy="429895"/>
          </a:xfrm>
          <a:prstGeom prst="rect">
            <a:avLst/>
          </a:prstGeom>
          <a:solidFill>
            <a:schemeClr val="accent1">
              <a:lumMod val="10000"/>
              <a:lumOff val="90000"/>
            </a:schemeClr>
          </a:solidFill>
        </p:spPr>
        <p:txBody>
          <a:bodyPr wrap="square">
            <a:spAutoFit/>
          </a:bodyPr>
          <a:lstStyle/>
          <a:p>
            <a:endParaRPr lang="zh-CN" altLang="en-US" sz="2200" spc="1200" dirty="0">
              <a:solidFill>
                <a:srgbClr val="7D4922"/>
              </a:solidFill>
              <a:latin typeface="+mn-ea"/>
            </a:endParaRPr>
          </a:p>
        </p:txBody>
      </p:sp>
      <p:sp>
        <p:nvSpPr>
          <p:cNvPr id="29" name="矩形 28"/>
          <p:cNvSpPr/>
          <p:nvPr/>
        </p:nvSpPr>
        <p:spPr>
          <a:xfrm>
            <a:off x="3097119" y="3257673"/>
            <a:ext cx="2819400" cy="307777"/>
          </a:xfrm>
          <a:prstGeom prst="rect">
            <a:avLst/>
          </a:prstGeom>
        </p:spPr>
        <p:txBody>
          <a:bodyPr wrap="square">
            <a:spAutoFit/>
          </a:bodyPr>
          <a:lstStyle/>
          <a:p>
            <a:r>
              <a:rPr lang="zh-CN" altLang="en-US" sz="1400" spc="600" dirty="0">
                <a:solidFill>
                  <a:schemeClr val="accent1">
                    <a:lumMod val="10000"/>
                    <a:lumOff val="90000"/>
                  </a:schemeClr>
                </a:solidFill>
                <a:latin typeface="+mn-ea"/>
              </a:rPr>
              <a:t>演示完毕感谢您的观看</a:t>
            </a:r>
            <a:endParaRPr lang="zh-CN" altLang="en-US" sz="1400" spc="600" dirty="0">
              <a:solidFill>
                <a:schemeClr val="accent1">
                  <a:lumMod val="10000"/>
                  <a:lumOff val="9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19" grpId="0" bldLvl="0" animBg="1"/>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971550"/>
            <a:ext cx="8439104" cy="3890090"/>
            <a:chOff x="2438400" y="1352550"/>
            <a:chExt cx="2438400" cy="1295400"/>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98947" y="1403300"/>
              <a:ext cx="1308010" cy="1239126"/>
            </a:xfrm>
            <a:prstGeom prst="rect">
              <a:avLst/>
            </a:prstGeom>
            <a:noFill/>
            <a:ln>
              <a:noFill/>
            </a:ln>
          </p:spPr>
          <p:txBody>
            <a:bodyPr wrap="square" lIns="90170" tIns="46990" rIns="36195" bIns="46990" rtlCol="0" anchor="t" anchorCtr="0">
              <a:noAutofit/>
            </a:bodyPr>
            <a:lstStyle/>
            <a:p>
              <a:pPr algn="l">
                <a:lnSpc>
                  <a:spcPct val="150000"/>
                </a:lnSpc>
              </a:pPr>
              <a:r>
                <a:rPr lang="zh-CN" altLang="en-US" sz="1600" dirty="0">
                  <a:solidFill>
                    <a:srgbClr val="7D4922"/>
                  </a:solidFill>
                  <a:latin typeface="+mn-ea"/>
                  <a:cs typeface="+mn-ea"/>
                  <a:sym typeface="+mn-lt"/>
                </a:rPr>
                <a:t>   </a:t>
              </a:r>
              <a:r>
                <a:rPr lang="en-US" altLang="zh-CN" sz="1600" dirty="0">
                  <a:solidFill>
                    <a:srgbClr val="7D4922"/>
                  </a:solidFill>
                  <a:latin typeface="+mn-ea"/>
                  <a:cs typeface="+mn-ea"/>
                  <a:sym typeface="+mn-lt"/>
                </a:rPr>
                <a:t>   </a:t>
              </a:r>
              <a:r>
                <a:rPr lang="zh-CN" altLang="en-US" sz="1600" dirty="0">
                  <a:solidFill>
                    <a:srgbClr val="7D4922"/>
                  </a:solidFill>
                  <a:latin typeface="+mn-ea"/>
                  <a:cs typeface="+mn-ea"/>
                  <a:sym typeface="+mn-lt"/>
                </a:rPr>
                <a:t> 歌剧以音乐为主要表现手段，是一种综合性的舞台表演艺术。歌剧是声乐艺术中最具有挑战性，同时也最具艺术魅力的重要艺术形式。歌剧演员必须具备歌唱与表演的艺术才能，根据剧本与作曲家所谱写的唱段来塑造特定的人物形象。歌剧中的器乐部分由管弦乐队演奏。声乐部分包括独唱、重唱、合唱等演唱形式。器乐部分在全剧开幕时有序曲，幕间有幕间曲。歌剧的音乐结构方式多样，可以由相对独立的音乐片段连接而成，也可以是连续不断、统一发展的整体结构。</a:t>
              </a:r>
              <a:endParaRPr lang="zh-CN" altLang="en-US" sz="1600" dirty="0">
                <a:solidFill>
                  <a:srgbClr val="7D4922"/>
                </a:solidFill>
                <a:latin typeface="+mn-ea"/>
                <a:cs typeface="+mn-ea"/>
                <a:sym typeface="+mn-lt"/>
              </a:endParaRPr>
            </a:p>
          </p:txBody>
        </p:sp>
      </p:grpSp>
      <p:sp>
        <p:nvSpPr>
          <p:cNvPr id="2" name="矩形 1"/>
          <p:cNvSpPr/>
          <p:nvPr/>
        </p:nvSpPr>
        <p:spPr>
          <a:xfrm>
            <a:off x="457200" y="408305"/>
            <a:ext cx="1480185" cy="334645"/>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引言</a:t>
            </a:r>
            <a:endParaRPr lang="zh-CN" altLang="en-US" sz="1600" b="1" dirty="0">
              <a:latin typeface="楷体" panose="02010609060101010101" charset="-122"/>
              <a:ea typeface="楷体" panose="02010609060101010101" charset="-122"/>
            </a:endParaRPr>
          </a:p>
        </p:txBody>
      </p:sp>
      <p:pic>
        <p:nvPicPr>
          <p:cNvPr id="4" name="图片 3"/>
          <p:cNvPicPr>
            <a:picLocks noChangeAspect="1"/>
          </p:cNvPicPr>
          <p:nvPr/>
        </p:nvPicPr>
        <p:blipFill>
          <a:blip r:embed="rId1"/>
          <a:stretch>
            <a:fillRect/>
          </a:stretch>
        </p:blipFill>
        <p:spPr>
          <a:xfrm>
            <a:off x="5426075" y="1868170"/>
            <a:ext cx="3493770" cy="22358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437038" y="894434"/>
            <a:ext cx="4134962" cy="337185"/>
          </a:xfrm>
          <a:prstGeom prst="rect">
            <a:avLst/>
          </a:prstGeom>
          <a:noFill/>
        </p:spPr>
        <p:txBody>
          <a:bodyPr wrap="square" rtlCol="0">
            <a:spAutoFit/>
          </a:bodyPr>
          <a:lstStyle/>
          <a:p>
            <a:r>
              <a:rPr lang="zh-CN" altLang="en-US" sz="1600" dirty="0">
                <a:solidFill>
                  <a:schemeClr val="accent1"/>
                </a:solidFill>
                <a:latin typeface="+mj-ea"/>
                <a:ea typeface="+mj-ea"/>
                <a:cs typeface="+mn-ea"/>
                <a:sym typeface="+mn-lt"/>
              </a:rPr>
              <a:t>（一）社么是</a:t>
            </a:r>
            <a:r>
              <a:rPr lang="zh-CN" altLang="en-US" sz="1600" dirty="0">
                <a:solidFill>
                  <a:schemeClr val="accent1"/>
                </a:solidFill>
                <a:latin typeface="+mj-ea"/>
                <a:ea typeface="+mj-ea"/>
                <a:cs typeface="+mn-ea"/>
                <a:sym typeface="+mn-lt"/>
              </a:rPr>
              <a:t>歌剧</a:t>
            </a:r>
            <a:endParaRPr lang="zh-CN" altLang="en-US" sz="1600" dirty="0">
              <a:solidFill>
                <a:schemeClr val="accent1"/>
              </a:solidFill>
              <a:latin typeface="+mj-ea"/>
              <a:ea typeface="+mj-ea"/>
              <a:cs typeface="+mn-ea"/>
              <a:sym typeface="+mn-lt"/>
            </a:endParaRPr>
          </a:p>
        </p:txBody>
      </p:sp>
      <p:sp>
        <p:nvSpPr>
          <p:cNvPr id="9" name="TextBox 33"/>
          <p:cNvSpPr txBox="1"/>
          <p:nvPr/>
        </p:nvSpPr>
        <p:spPr>
          <a:xfrm>
            <a:off x="513080" y="1581150"/>
            <a:ext cx="4010660" cy="3005455"/>
          </a:xfrm>
          <a:prstGeom prst="rect">
            <a:avLst/>
          </a:prstGeom>
          <a:noFill/>
          <a:ln>
            <a:noFill/>
          </a:ln>
        </p:spPr>
        <p:txBody>
          <a:bodyPr wrap="square" rtlCol="0">
            <a:noAutofit/>
          </a:bodyPr>
          <a:lstStyle/>
          <a:p>
            <a:pPr algn="l">
              <a:lnSpc>
                <a:spcPct val="150000"/>
              </a:lnSpc>
            </a:pPr>
            <a:r>
              <a:rPr lang="en-US" altLang="zh-CN" sz="1600" dirty="0">
                <a:solidFill>
                  <a:srgbClr val="7D4922"/>
                </a:solidFill>
                <a:latin typeface="+mn-ea"/>
                <a:cs typeface="+mn-ea"/>
                <a:sym typeface="+mn-lt"/>
              </a:rPr>
              <a:t>        </a:t>
            </a:r>
            <a:r>
              <a:rPr lang="zh-CN" altLang="en-US" sz="1600" dirty="0">
                <a:solidFill>
                  <a:srgbClr val="7D4922"/>
                </a:solidFill>
                <a:latin typeface="+mn-ea"/>
                <a:cs typeface="+mn-ea"/>
                <a:sym typeface="+mn-lt"/>
              </a:rPr>
              <a:t>歌剧（opera）是将音乐（声乐与器乐）、戏剧（剧本与表演）、文学（诗歌）、舞蹈（民间舞与芭蕾）、舞台美术等融为一体，以歌唱为主的一种综合性艺术，通常由咏叹调、宣叙调、合唱、重唱、间奏曲、舞蹈场面等组成。歌剧是高度集中的舞台表现艺术，也是声乐艺术中最具魅力的重要艺术形式。</a:t>
            </a:r>
            <a:endParaRPr lang="zh-CN" altLang="en-US" sz="1600" dirty="0">
              <a:solidFill>
                <a:srgbClr val="7D4922"/>
              </a:solidFill>
              <a:latin typeface="+mn-ea"/>
              <a:cs typeface="+mn-ea"/>
              <a:sym typeface="+mn-lt"/>
            </a:endParaRPr>
          </a:p>
        </p:txBody>
      </p:sp>
      <p:sp>
        <p:nvSpPr>
          <p:cNvPr id="10" name="矩形 9"/>
          <p:cNvSpPr/>
          <p:nvPr/>
        </p:nvSpPr>
        <p:spPr>
          <a:xfrm>
            <a:off x="443230" y="1276350"/>
            <a:ext cx="4052570" cy="366077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242" y="404396"/>
            <a:ext cx="2223758" cy="33855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一、歌剧艺术概述</a:t>
            </a:r>
            <a:endParaRPr lang="zh-CN" altLang="en-US" sz="1600" b="1" dirty="0">
              <a:latin typeface="楷体" panose="02010609060101010101" charset="-122"/>
              <a:ea typeface="楷体" panose="02010609060101010101" charset="-122"/>
            </a:endParaRPr>
          </a:p>
        </p:txBody>
      </p:sp>
      <p:pic>
        <p:nvPicPr>
          <p:cNvPr id="3" name="图片 2"/>
          <p:cNvPicPr>
            <a:picLocks noChangeAspect="1"/>
          </p:cNvPicPr>
          <p:nvPr/>
        </p:nvPicPr>
        <p:blipFill>
          <a:blip r:embed="rId1"/>
          <a:stretch>
            <a:fillRect/>
          </a:stretch>
        </p:blipFill>
        <p:spPr>
          <a:xfrm>
            <a:off x="4648200" y="1657350"/>
            <a:ext cx="4155440" cy="27705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377825"/>
            <a:ext cx="2794000" cy="3683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（一）歌剧的产生与发展</a:t>
            </a:r>
            <a:endParaRPr lang="zh-CN" altLang="en-US" sz="1600" b="1" dirty="0">
              <a:latin typeface="楷体" panose="02010609060101010101" charset="-122"/>
              <a:ea typeface="楷体" panose="02010609060101010101" charset="-122"/>
            </a:endParaRPr>
          </a:p>
        </p:txBody>
      </p:sp>
      <p:sp>
        <p:nvSpPr>
          <p:cNvPr id="65" name="Freeform 4"/>
          <p:cNvSpPr/>
          <p:nvPr>
            <p:custDataLst>
              <p:tags r:id="rId1"/>
            </p:custDataLst>
          </p:nvPr>
        </p:nvSpPr>
        <p:spPr>
          <a:xfrm>
            <a:off x="842645" y="1565275"/>
            <a:ext cx="3771900" cy="3074035"/>
          </a:xfrm>
          <a:custGeom>
            <a:avLst/>
            <a:gdLst>
              <a:gd name="connsiteX0" fmla="*/ 2901949 w 3176990"/>
              <a:gd name="connsiteY0" fmla="*/ 0 h 2901950"/>
              <a:gd name="connsiteX1" fmla="*/ 2901948 w 3176990"/>
              <a:gd name="connsiteY1" fmla="*/ 1181659 h 2901950"/>
              <a:gd name="connsiteX2" fmla="*/ 3176990 w 3176990"/>
              <a:gd name="connsiteY2" fmla="*/ 1450974 h 2901950"/>
              <a:gd name="connsiteX3" fmla="*/ 2901948 w 3176990"/>
              <a:gd name="connsiteY3" fmla="*/ 1720293 h 2901950"/>
              <a:gd name="connsiteX4" fmla="*/ 2901947 w 3176990"/>
              <a:gd name="connsiteY4" fmla="*/ 2901950 h 2901950"/>
              <a:gd name="connsiteX5" fmla="*/ 0 w 3176990"/>
              <a:gd name="connsiteY5" fmla="*/ 2901949 h 2901950"/>
              <a:gd name="connsiteX6" fmla="*/ 1 w 3176990"/>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90" h="2901950">
                <a:moveTo>
                  <a:pt x="2901949" y="0"/>
                </a:moveTo>
                <a:lnTo>
                  <a:pt x="2901948" y="1181659"/>
                </a:lnTo>
                <a:lnTo>
                  <a:pt x="3176990" y="1450974"/>
                </a:lnTo>
                <a:lnTo>
                  <a:pt x="2901948" y="1720293"/>
                </a:lnTo>
                <a:lnTo>
                  <a:pt x="2901947" y="2901950"/>
                </a:lnTo>
                <a:lnTo>
                  <a:pt x="0" y="2901949"/>
                </a:lnTo>
                <a:lnTo>
                  <a:pt x="1" y="1"/>
                </a:lnTo>
                <a:close/>
              </a:path>
            </a:pathLst>
          </a:cu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65998" tIns="456756" rIns="531337" bIns="456761" numCol="1" spcCol="0" rtlCol="0" fromWordArt="0" anchor="ctr" anchorCtr="0" forceAA="0" compatLnSpc="1">
            <a:noAutofit/>
          </a:bodyPr>
          <a:p>
            <a:pPr>
              <a:lnSpc>
                <a:spcPct val="130000"/>
              </a:lnSpc>
            </a:pPr>
            <a:r>
              <a:rPr lang="zh-CN" altLang="zh-CN" sz="1400" dirty="0">
                <a:solidFill>
                  <a:srgbClr val="FFFFFF"/>
                </a:solidFill>
                <a:latin typeface="+mn-ea"/>
                <a:cs typeface="+mn-ea"/>
                <a:sym typeface="+mn-ea"/>
              </a:rPr>
              <a:t>欧洲歌剧发源于意大利的佛罗伦萨，卡契尼等人力图恢复古希腊悲剧，注重</a:t>
            </a:r>
            <a:r>
              <a:rPr lang="zh-CN" altLang="zh-CN" sz="1400" dirty="0">
                <a:solidFill>
                  <a:srgbClr val="FFFFFF"/>
                </a:solidFill>
                <a:latin typeface="+mn-ea"/>
                <a:cs typeface="+mn-ea"/>
                <a:sym typeface="+mn-ea"/>
              </a:rPr>
              <a:t>文字与音乐的结合，强调音乐的表情作用，改用主调风格的音乐。培里于 1594 年根据里努契尼的剧本完成第一部作品《达芙妮》，但原稿失传，于是人们便将 1600 年里努契尼、培里、卡契尼等人合作，为庆祝亨利四世婚礼而写成的《尤丽狄茜》看作是举世最早的一部西洋歌剧。</a:t>
            </a:r>
            <a:endParaRPr lang="zh-CN" altLang="zh-CN" sz="1400" dirty="0">
              <a:solidFill>
                <a:srgbClr val="FFFFFF"/>
              </a:solidFill>
              <a:latin typeface="+mn-ea"/>
              <a:cs typeface="+mn-ea"/>
              <a:sym typeface="+mn-ea"/>
            </a:endParaRPr>
          </a:p>
        </p:txBody>
      </p:sp>
      <p:sp>
        <p:nvSpPr>
          <p:cNvPr id="16" name="任意多边形: 形状 15"/>
          <p:cNvSpPr/>
          <p:nvPr>
            <p:custDataLst>
              <p:tags r:id="rId2"/>
            </p:custDataLst>
          </p:nvPr>
        </p:nvSpPr>
        <p:spPr>
          <a:xfrm>
            <a:off x="838328" y="2647832"/>
            <a:ext cx="498031" cy="990831"/>
          </a:xfrm>
          <a:custGeom>
            <a:avLst/>
            <a:gdLst>
              <a:gd name="connsiteX0" fmla="*/ 2872 w 546771"/>
              <a:gd name="connsiteY0" fmla="*/ 0 h 1087799"/>
              <a:gd name="connsiteX1" fmla="*/ 546771 w 546771"/>
              <a:gd name="connsiteY1" fmla="*/ 543900 h 1087799"/>
              <a:gd name="connsiteX2" fmla="*/ 2872 w 546771"/>
              <a:gd name="connsiteY2" fmla="*/ 1087799 h 1087799"/>
              <a:gd name="connsiteX3" fmla="*/ 0 w 546771"/>
              <a:gd name="connsiteY3" fmla="*/ 1087510 h 1087799"/>
              <a:gd name="connsiteX4" fmla="*/ 0 w 546771"/>
              <a:gd name="connsiteY4" fmla="*/ 289 h 1087799"/>
              <a:gd name="connsiteX5" fmla="*/ 2872 w 546771"/>
              <a:gd name="connsiteY5" fmla="*/ 0 h 108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771" h="1087799">
                <a:moveTo>
                  <a:pt x="2872" y="0"/>
                </a:moveTo>
                <a:cubicBezTo>
                  <a:pt x="303260" y="0"/>
                  <a:pt x="546771" y="243512"/>
                  <a:pt x="546771" y="543900"/>
                </a:cubicBezTo>
                <a:cubicBezTo>
                  <a:pt x="546771" y="844287"/>
                  <a:pt x="303260" y="1087799"/>
                  <a:pt x="2872" y="1087799"/>
                </a:cubicBezTo>
                <a:lnTo>
                  <a:pt x="0" y="1087510"/>
                </a:lnTo>
                <a:lnTo>
                  <a:pt x="0" y="289"/>
                </a:lnTo>
                <a:lnTo>
                  <a:pt x="2872" y="0"/>
                </a:lnTo>
                <a:close/>
              </a:path>
            </a:pathLst>
          </a:custGeom>
          <a:gradFill>
            <a:gsLst>
              <a:gs pos="2000">
                <a:schemeClr val="accent1">
                  <a:lumMod val="10000"/>
                  <a:lumOff val="90000"/>
                </a:schemeClr>
              </a:gs>
              <a:gs pos="100000">
                <a:schemeClr val="accent1">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8244" tIns="169768" rIns="123981" bIns="181529" numCol="1" spcCol="0" rtlCol="0" fromWordArt="0" anchor="ctr" anchorCtr="0" forceAA="0" compatLnSpc="1">
            <a:noAutofit/>
          </a:bodyPr>
          <a:p>
            <a:pPr algn="ctr"/>
            <a:r>
              <a:rPr lang="en-US" altLang="zh-CN" sz="2995" b="1" dirty="0">
                <a:solidFill>
                  <a:schemeClr val="accent1"/>
                </a:solidFill>
                <a:latin typeface="+mn-ea"/>
                <a:cs typeface="+mn-ea"/>
                <a:sym typeface="+mn-ea"/>
              </a:rPr>
              <a:t>1</a:t>
            </a:r>
            <a:endParaRPr lang="en-US" altLang="zh-CN" sz="2995" b="1" dirty="0">
              <a:solidFill>
                <a:schemeClr val="accent1"/>
              </a:solidFill>
              <a:latin typeface="+mn-ea"/>
              <a:cs typeface="+mn-ea"/>
              <a:sym typeface="+mn-ea"/>
            </a:endParaRPr>
          </a:p>
        </p:txBody>
      </p:sp>
      <p:sp>
        <p:nvSpPr>
          <p:cNvPr id="97" name="Freeform 19"/>
          <p:cNvSpPr/>
          <p:nvPr>
            <p:custDataLst>
              <p:tags r:id="rId3"/>
            </p:custDataLst>
          </p:nvPr>
        </p:nvSpPr>
        <p:spPr>
          <a:xfrm>
            <a:off x="4783455" y="1565910"/>
            <a:ext cx="3733800" cy="3061335"/>
          </a:xfrm>
          <a:custGeom>
            <a:avLst/>
            <a:gdLst>
              <a:gd name="connsiteX0" fmla="*/ 2901948 w 3176987"/>
              <a:gd name="connsiteY0" fmla="*/ 0 h 2901950"/>
              <a:gd name="connsiteX1" fmla="*/ 2901948 w 3176987"/>
              <a:gd name="connsiteY1" fmla="*/ 1181659 h 2901950"/>
              <a:gd name="connsiteX2" fmla="*/ 3176987 w 3176987"/>
              <a:gd name="connsiteY2" fmla="*/ 1450976 h 2901950"/>
              <a:gd name="connsiteX3" fmla="*/ 2901947 w 3176987"/>
              <a:gd name="connsiteY3" fmla="*/ 1720294 h 2901950"/>
              <a:gd name="connsiteX4" fmla="*/ 2901948 w 3176987"/>
              <a:gd name="connsiteY4" fmla="*/ 2901950 h 2901950"/>
              <a:gd name="connsiteX5" fmla="*/ 2 w 3176987"/>
              <a:gd name="connsiteY5" fmla="*/ 2901950 h 2901950"/>
              <a:gd name="connsiteX6" fmla="*/ 0 w 3176987"/>
              <a:gd name="connsiteY6" fmla="*/ 1 h 290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6987" h="2901950">
                <a:moveTo>
                  <a:pt x="2901948" y="0"/>
                </a:moveTo>
                <a:lnTo>
                  <a:pt x="2901948" y="1181659"/>
                </a:lnTo>
                <a:lnTo>
                  <a:pt x="3176987" y="1450976"/>
                </a:lnTo>
                <a:lnTo>
                  <a:pt x="2901947" y="1720294"/>
                </a:lnTo>
                <a:lnTo>
                  <a:pt x="2901948" y="2901950"/>
                </a:lnTo>
                <a:lnTo>
                  <a:pt x="2" y="2901950"/>
                </a:lnTo>
                <a:lnTo>
                  <a:pt x="0" y="1"/>
                </a:lnTo>
                <a:close/>
              </a:path>
            </a:pathLst>
          </a:cu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65688" tIns="456759" rIns="531645" bIns="456758" numCol="1" spcCol="0" rtlCol="0" fromWordArt="0" anchor="ctr" anchorCtr="0" forceAA="0" compatLnSpc="1">
            <a:noAutofit/>
          </a:bodyPr>
          <a:p>
            <a:pPr>
              <a:lnSpc>
                <a:spcPct val="130000"/>
              </a:lnSpc>
            </a:pPr>
            <a:r>
              <a:rPr lang="zh-CN" altLang="zh-CN" sz="1400" dirty="0">
                <a:solidFill>
                  <a:srgbClr val="FFFFFF"/>
                </a:solidFill>
                <a:latin typeface="+mn-ea"/>
                <a:cs typeface="+mn-ea"/>
                <a:sym typeface="+mn-ea"/>
              </a:rPr>
              <a:t>中国歌剧的产生可追溯到中国宋元时期。这一时期形成的各种戏曲是以歌舞、对白并重，具有歌</a:t>
            </a:r>
            <a:endParaRPr lang="zh-CN" altLang="zh-CN" sz="1400" dirty="0">
              <a:solidFill>
                <a:srgbClr val="FFFFFF"/>
              </a:solidFill>
              <a:latin typeface="+mn-ea"/>
              <a:cs typeface="+mn-ea"/>
              <a:sym typeface="+mn-ea"/>
            </a:endParaRPr>
          </a:p>
          <a:p>
            <a:pPr>
              <a:lnSpc>
                <a:spcPct val="130000"/>
              </a:lnSpc>
            </a:pPr>
            <a:r>
              <a:rPr lang="zh-CN" altLang="zh-CN" sz="1400" dirty="0">
                <a:solidFill>
                  <a:srgbClr val="FFFFFF"/>
                </a:solidFill>
                <a:latin typeface="+mn-ea"/>
                <a:cs typeface="+mn-ea"/>
                <a:sym typeface="+mn-ea"/>
              </a:rPr>
              <a:t>剧的性质，但尚未成为真正的歌剧。真正的中国歌剧是在 1942 年延安文艺座谈会以后问世的歌剧《白毛女》，它是在民族民间音乐的基础上，借鉴西洋歌剧的表现形式，逐步形成和发展起来的，被称为中国第一部新歌剧，是我国新歌剧成形的标志。</a:t>
            </a:r>
            <a:endParaRPr lang="zh-CN" altLang="zh-CN" sz="1400" dirty="0">
              <a:solidFill>
                <a:srgbClr val="FFFFFF"/>
              </a:solidFill>
              <a:latin typeface="+mn-ea"/>
              <a:cs typeface="+mn-ea"/>
              <a:sym typeface="+mn-ea"/>
            </a:endParaRPr>
          </a:p>
        </p:txBody>
      </p:sp>
      <p:sp>
        <p:nvSpPr>
          <p:cNvPr id="19" name="任意多边形: 形状 18"/>
          <p:cNvSpPr/>
          <p:nvPr>
            <p:custDataLst>
              <p:tags r:id="rId4"/>
            </p:custDataLst>
          </p:nvPr>
        </p:nvSpPr>
        <p:spPr>
          <a:xfrm>
            <a:off x="4783513" y="2724032"/>
            <a:ext cx="498031" cy="990831"/>
          </a:xfrm>
          <a:custGeom>
            <a:avLst/>
            <a:gdLst>
              <a:gd name="connsiteX0" fmla="*/ 2872 w 546771"/>
              <a:gd name="connsiteY0" fmla="*/ 0 h 1087799"/>
              <a:gd name="connsiteX1" fmla="*/ 546771 w 546771"/>
              <a:gd name="connsiteY1" fmla="*/ 543900 h 1087799"/>
              <a:gd name="connsiteX2" fmla="*/ 2872 w 546771"/>
              <a:gd name="connsiteY2" fmla="*/ 1087799 h 1087799"/>
              <a:gd name="connsiteX3" fmla="*/ 0 w 546771"/>
              <a:gd name="connsiteY3" fmla="*/ 1087510 h 1087799"/>
              <a:gd name="connsiteX4" fmla="*/ 0 w 546771"/>
              <a:gd name="connsiteY4" fmla="*/ 289 h 1087799"/>
              <a:gd name="connsiteX5" fmla="*/ 2872 w 546771"/>
              <a:gd name="connsiteY5" fmla="*/ 0 h 1087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6771" h="1087799">
                <a:moveTo>
                  <a:pt x="2872" y="0"/>
                </a:moveTo>
                <a:cubicBezTo>
                  <a:pt x="303260" y="0"/>
                  <a:pt x="546771" y="243512"/>
                  <a:pt x="546771" y="543900"/>
                </a:cubicBezTo>
                <a:cubicBezTo>
                  <a:pt x="546771" y="844287"/>
                  <a:pt x="303260" y="1087799"/>
                  <a:pt x="2872" y="1087799"/>
                </a:cubicBezTo>
                <a:lnTo>
                  <a:pt x="0" y="1087510"/>
                </a:lnTo>
                <a:lnTo>
                  <a:pt x="0" y="289"/>
                </a:lnTo>
                <a:lnTo>
                  <a:pt x="2872" y="0"/>
                </a:lnTo>
                <a:close/>
              </a:path>
            </a:pathLst>
          </a:custGeom>
          <a:gradFill>
            <a:gsLst>
              <a:gs pos="2000">
                <a:schemeClr val="accent2">
                  <a:lumMod val="10000"/>
                  <a:lumOff val="90000"/>
                </a:schemeClr>
              </a:gs>
              <a:gs pos="100000">
                <a:schemeClr val="accent2">
                  <a:lumMod val="10000"/>
                  <a:lumOff val="9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8244" tIns="169768" rIns="123981" bIns="181529" numCol="1" spcCol="0" rtlCol="0" fromWordArt="0" anchor="ctr" anchorCtr="0" forceAA="0" compatLnSpc="1">
            <a:noAutofit/>
          </a:bodyPr>
          <a:p>
            <a:pPr algn="ctr"/>
            <a:r>
              <a:rPr lang="en-US" altLang="zh-CN" sz="2995" b="1" dirty="0">
                <a:solidFill>
                  <a:schemeClr val="accent2"/>
                </a:solidFill>
                <a:latin typeface="+mn-ea"/>
                <a:cs typeface="+mn-ea"/>
                <a:sym typeface="+mn-ea"/>
              </a:rPr>
              <a:t>2</a:t>
            </a:r>
            <a:endParaRPr lang="zh-CN" altLang="zh-CN" sz="2995" b="1" dirty="0">
              <a:solidFill>
                <a:schemeClr val="accent2"/>
              </a:solidFill>
              <a:latin typeface="+mn-ea"/>
              <a:cs typeface="+mn-ea"/>
              <a:sym typeface="+mn-ea"/>
            </a:endParaRPr>
          </a:p>
        </p:txBody>
      </p:sp>
      <p:sp>
        <p:nvSpPr>
          <p:cNvPr id="4" name="文本框 3"/>
          <p:cNvSpPr txBox="1"/>
          <p:nvPr/>
        </p:nvSpPr>
        <p:spPr>
          <a:xfrm>
            <a:off x="0" y="0"/>
            <a:ext cx="914400" cy="914400"/>
          </a:xfrm>
          <a:prstGeom prst="rect">
            <a:avLst/>
          </a:prstGeom>
          <a:noFill/>
        </p:spPr>
        <p:txBody>
          <a:bodyPr wrap="none" rtlCol="0">
            <a:noAutofit/>
          </a:bodyPr>
          <a:p>
            <a:endParaRPr lang="zh-CN" altLang="en-US" sz="1400">
              <a:solidFill>
                <a:srgbClr val="7D4922"/>
              </a:solidFill>
            </a:endParaRPr>
          </a:p>
        </p:txBody>
      </p:sp>
      <p:sp>
        <p:nvSpPr>
          <p:cNvPr id="5" name="文本框 4"/>
          <p:cNvSpPr txBox="1"/>
          <p:nvPr/>
        </p:nvSpPr>
        <p:spPr>
          <a:xfrm>
            <a:off x="6345555" y="4895215"/>
            <a:ext cx="3048000" cy="914400"/>
          </a:xfrm>
          <a:prstGeom prst="rect">
            <a:avLst/>
          </a:prstGeom>
          <a:noFill/>
        </p:spPr>
        <p:txBody>
          <a:bodyPr wrap="square" rtlCol="0">
            <a:noAutofit/>
          </a:bodyPr>
          <a:p>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3230" y="468630"/>
            <a:ext cx="1583055" cy="27432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二、西方歌剧</a:t>
            </a:r>
            <a:endParaRPr lang="zh-CN" altLang="en-US" sz="1600" b="1" dirty="0">
              <a:latin typeface="楷体" panose="02010609060101010101" charset="-122"/>
              <a:ea typeface="楷体" panose="02010609060101010101" charset="-122"/>
            </a:endParaRPr>
          </a:p>
        </p:txBody>
      </p:sp>
      <p:sp>
        <p:nvSpPr>
          <p:cNvPr id="6" name="矩形 5"/>
          <p:cNvSpPr/>
          <p:nvPr>
            <p:custDataLst>
              <p:tags r:id="rId1"/>
            </p:custDataLst>
          </p:nvPr>
        </p:nvSpPr>
        <p:spPr>
          <a:xfrm>
            <a:off x="6705600" y="1188720"/>
            <a:ext cx="2022475" cy="973455"/>
          </a:xfrm>
          <a:prstGeom prst="rect">
            <a:avLst/>
          </a:prstGeom>
          <a:noFill/>
        </p:spPr>
        <p:txBody>
          <a:bodyPr wrap="square" lIns="0" tIns="0" rIns="0" bIns="0" rtlCol="0" anchor="ctr" anchorCtr="0">
            <a:noAutofit/>
          </a:bodyPr>
          <a:lstStyle/>
          <a:p>
            <a:pPr indent="0" algn="l" fontAlgn="auto">
              <a:lnSpc>
                <a:spcPct val="120000"/>
              </a:lnSpc>
              <a:spcBef>
                <a:spcPct val="0"/>
              </a:spcBef>
              <a:spcAft>
                <a:spcPct val="0"/>
              </a:spcAft>
            </a:pPr>
            <a:r>
              <a:rPr lang="zh-CN" altLang="en-US" sz="1200" dirty="0">
                <a:solidFill>
                  <a:srgbClr val="7D4922"/>
                </a:solidFill>
                <a:latin typeface="+mn-ea"/>
                <a:cs typeface="+mn-ea"/>
              </a:rPr>
              <a:t>西方歌剧在意大利诞生，在罗马影响力最大的是以亚·斯卡拉蒂为代表的那不勒斯歌剧乐派。该乐派在剧中不用合唱及芭蕾场面，而高度发展了被后世称为“美声”的独唱技术。</a:t>
            </a:r>
            <a:endParaRPr lang="zh-CN" altLang="en-US" sz="1200" dirty="0">
              <a:solidFill>
                <a:srgbClr val="7D4922"/>
              </a:solidFill>
              <a:latin typeface="+mn-ea"/>
              <a:cs typeface="+mn-ea"/>
            </a:endParaRPr>
          </a:p>
        </p:txBody>
      </p:sp>
      <p:sp>
        <p:nvSpPr>
          <p:cNvPr id="4" name="矩形 3"/>
          <p:cNvSpPr/>
          <p:nvPr>
            <p:custDataLst>
              <p:tags r:id="rId2"/>
            </p:custDataLst>
          </p:nvPr>
        </p:nvSpPr>
        <p:spPr>
          <a:xfrm>
            <a:off x="6608445" y="2495550"/>
            <a:ext cx="2339340" cy="2315845"/>
          </a:xfrm>
          <a:prstGeom prst="rect">
            <a:avLst/>
          </a:prstGeom>
          <a:noFill/>
        </p:spPr>
        <p:txBody>
          <a:bodyPr wrap="square" lIns="0" tIns="0" rIns="0" bIns="0" rtlCol="0" anchor="ctr" anchorCtr="0">
            <a:noAutofit/>
          </a:bodyPr>
          <a:lstStyle/>
          <a:p>
            <a:pPr algn="just">
              <a:lnSpc>
                <a:spcPct val="130000"/>
              </a:lnSpc>
              <a:spcBef>
                <a:spcPct val="0"/>
              </a:spcBef>
              <a:spcAft>
                <a:spcPct val="0"/>
              </a:spcAft>
            </a:pPr>
            <a:r>
              <a:rPr lang="zh-CN" altLang="en-US" sz="1200" dirty="0">
                <a:solidFill>
                  <a:srgbClr val="7D4922"/>
                </a:solidFill>
                <a:latin typeface="+mn-ea"/>
                <a:cs typeface="+mn-ea"/>
              </a:rPr>
              <a:t>19 世纪，欧洲歌剧的发展是多线条的，19 世纪后半期声望最高、影响最大的是意大利歌剧作曲家威尔第，在他的早期作品中响彻了反抗压迫的呼声，中期的歌剧人物性格鲜明、音乐悦耳动听，内容亦具有一定的社会意义，而后期则技法更加成熟，音乐更加富有戏剧性</a:t>
            </a:r>
            <a:r>
              <a:rPr lang="zh-CN" altLang="en-US" sz="1180" dirty="0">
                <a:solidFill>
                  <a:srgbClr val="7D4922"/>
                </a:solidFill>
                <a:latin typeface="+mn-ea"/>
                <a:cs typeface="+mn-ea"/>
              </a:rPr>
              <a:t>。</a:t>
            </a:r>
            <a:endParaRPr lang="zh-CN" altLang="en-US" sz="1180" dirty="0">
              <a:solidFill>
                <a:srgbClr val="7D4922"/>
              </a:solidFill>
              <a:latin typeface="+mn-ea"/>
              <a:cs typeface="+mn-ea"/>
            </a:endParaRPr>
          </a:p>
        </p:txBody>
      </p:sp>
      <p:sp>
        <p:nvSpPr>
          <p:cNvPr id="15" name="矩形 14"/>
          <p:cNvSpPr/>
          <p:nvPr>
            <p:custDataLst>
              <p:tags r:id="rId3"/>
            </p:custDataLst>
          </p:nvPr>
        </p:nvSpPr>
        <p:spPr>
          <a:xfrm>
            <a:off x="457200" y="1039495"/>
            <a:ext cx="1927225" cy="1569720"/>
          </a:xfrm>
          <a:prstGeom prst="rect">
            <a:avLst/>
          </a:prstGeom>
          <a:noFill/>
        </p:spPr>
        <p:txBody>
          <a:bodyPr wrap="square" lIns="0" tIns="0" rIns="0" bIns="0" rtlCol="0" anchor="ctr" anchorCtr="0">
            <a:noAutofit/>
          </a:bodyPr>
          <a:lstStyle/>
          <a:p>
            <a:pPr algn="l">
              <a:lnSpc>
                <a:spcPct val="130000"/>
              </a:lnSpc>
              <a:spcBef>
                <a:spcPct val="0"/>
              </a:spcBef>
              <a:spcAft>
                <a:spcPct val="0"/>
              </a:spcAft>
            </a:pPr>
            <a:r>
              <a:rPr lang="zh-CN" altLang="en-US" sz="1200" dirty="0">
                <a:solidFill>
                  <a:srgbClr val="7D4922"/>
                </a:solidFill>
                <a:latin typeface="+mn-ea"/>
                <a:cs typeface="+mn-ea"/>
              </a:rPr>
              <a:t>歌剧取材于日常生活，剧情诙谐、音乐质朴的喜歌剧体裁兴起。。意大利喜歌剧的第一部典范之作是佩尔戈莱西的《女仆夫人》（1733 年首演），该剧原是一部正歌剧的幕间剧。</a:t>
            </a:r>
            <a:endParaRPr lang="zh-CN" altLang="en-US" sz="1200" dirty="0">
              <a:solidFill>
                <a:srgbClr val="7D4922"/>
              </a:solidFill>
              <a:latin typeface="+mn-ea"/>
              <a:cs typeface="+mn-ea"/>
            </a:endParaRPr>
          </a:p>
        </p:txBody>
      </p:sp>
      <p:grpSp>
        <p:nvGrpSpPr>
          <p:cNvPr id="5" name="组合 4"/>
          <p:cNvGrpSpPr/>
          <p:nvPr/>
        </p:nvGrpSpPr>
        <p:grpSpPr>
          <a:xfrm>
            <a:off x="2362200" y="1123950"/>
            <a:ext cx="4194175" cy="3210560"/>
            <a:chOff x="3499" y="1817"/>
            <a:chExt cx="7362" cy="5461"/>
          </a:xfrm>
        </p:grpSpPr>
        <p:sp>
          <p:nvSpPr>
            <p:cNvPr id="18" name="平行四边形 17"/>
            <p:cNvSpPr/>
            <p:nvPr>
              <p:custDataLst>
                <p:tags r:id="rId4"/>
              </p:custDataLst>
            </p:nvPr>
          </p:nvSpPr>
          <p:spPr>
            <a:xfrm rot="16200000" flipV="1">
              <a:off x="9175" y="6518"/>
              <a:ext cx="701" cy="821"/>
            </a:xfrm>
            <a:prstGeom prst="parallelogram">
              <a:avLst>
                <a:gd name="adj" fmla="val 47404"/>
              </a:avLst>
            </a:prstGeom>
            <a:gradFill>
              <a:gsLst>
                <a:gs pos="0">
                  <a:schemeClr val="accent4">
                    <a:lumMod val="75000"/>
                  </a:schemeClr>
                </a:gs>
                <a:gs pos="100000">
                  <a:schemeClr val="accent4">
                    <a:lumMod val="9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16" name="标题"/>
            <p:cNvSpPr/>
            <p:nvPr>
              <p:custDataLst>
                <p:tags r:id="rId5"/>
              </p:custDataLst>
            </p:nvPr>
          </p:nvSpPr>
          <p:spPr>
            <a:xfrm>
              <a:off x="5474" y="6138"/>
              <a:ext cx="4461" cy="811"/>
            </a:xfrm>
            <a:prstGeom prst="rect">
              <a:avLst/>
            </a:prstGeom>
            <a:gradFill>
              <a:gsLst>
                <a:gs pos="80000">
                  <a:schemeClr val="accent4">
                    <a:lumMod val="70000"/>
                    <a:lumOff val="30000"/>
                  </a:schemeClr>
                </a:gs>
                <a:gs pos="20000">
                  <a:schemeClr val="accent4"/>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1515" b="1">
                  <a:solidFill>
                    <a:schemeClr val="lt1">
                      <a:lumMod val="100000"/>
                    </a:schemeClr>
                  </a:solidFill>
                  <a:uFillTx/>
                  <a:latin typeface="+mn-ea"/>
                  <a:cs typeface="+mn-ea"/>
                  <a:sym typeface="+mn-ea"/>
                </a:rPr>
                <a:t>20 世纪</a:t>
              </a:r>
              <a:endParaRPr lang="zh-CN" altLang="en-US" sz="1515" b="1">
                <a:solidFill>
                  <a:schemeClr val="lt1">
                    <a:lumMod val="100000"/>
                  </a:schemeClr>
                </a:solidFill>
                <a:uFillTx/>
                <a:latin typeface="+mn-ea"/>
                <a:cs typeface="+mn-ea"/>
                <a:sym typeface="+mn-ea"/>
              </a:endParaRPr>
            </a:p>
          </p:txBody>
        </p:sp>
        <p:sp>
          <p:nvSpPr>
            <p:cNvPr id="13" name="平行四边形 12"/>
            <p:cNvSpPr/>
            <p:nvPr>
              <p:custDataLst>
                <p:tags r:id="rId6"/>
              </p:custDataLst>
            </p:nvPr>
          </p:nvSpPr>
          <p:spPr>
            <a:xfrm rot="16200000">
              <a:off x="4492" y="4881"/>
              <a:ext cx="701" cy="813"/>
            </a:xfrm>
            <a:prstGeom prst="parallelogram">
              <a:avLst>
                <a:gd name="adj" fmla="val 47404"/>
              </a:avLst>
            </a:prstGeom>
            <a:gradFill>
              <a:gsLst>
                <a:gs pos="0">
                  <a:schemeClr val="accent3">
                    <a:lumMod val="85000"/>
                  </a:schemeClr>
                </a:gs>
                <a:gs pos="100000">
                  <a:schemeClr val="accent3"/>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14" name="标题"/>
            <p:cNvSpPr/>
            <p:nvPr>
              <p:custDataLst>
                <p:tags r:id="rId7"/>
              </p:custDataLst>
            </p:nvPr>
          </p:nvSpPr>
          <p:spPr>
            <a:xfrm>
              <a:off x="4434" y="4494"/>
              <a:ext cx="4461" cy="811"/>
            </a:xfrm>
            <a:prstGeom prst="rect">
              <a:avLst/>
            </a:prstGeom>
            <a:gradFill>
              <a:gsLst>
                <a:gs pos="80000">
                  <a:schemeClr val="accent3">
                    <a:lumMod val="70000"/>
                    <a:lumOff val="30000"/>
                  </a:schemeClr>
                </a:gs>
                <a:gs pos="20000">
                  <a:schemeClr val="accent3"/>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1515" b="1">
                  <a:solidFill>
                    <a:schemeClr val="lt1">
                      <a:lumMod val="100000"/>
                    </a:schemeClr>
                  </a:solidFill>
                  <a:uFillTx/>
                  <a:latin typeface="+mn-ea"/>
                  <a:cs typeface="+mn-ea"/>
                  <a:sym typeface="+mn-ea"/>
                </a:rPr>
                <a:t>19 世纪</a:t>
              </a:r>
              <a:endParaRPr lang="zh-CN" altLang="en-US" sz="1515" b="1">
                <a:solidFill>
                  <a:schemeClr val="lt1">
                    <a:lumMod val="100000"/>
                  </a:schemeClr>
                </a:solidFill>
                <a:uFillTx/>
                <a:latin typeface="+mn-ea"/>
                <a:cs typeface="+mn-ea"/>
                <a:sym typeface="+mn-ea"/>
              </a:endParaRPr>
            </a:p>
          </p:txBody>
        </p:sp>
        <p:sp>
          <p:nvSpPr>
            <p:cNvPr id="17" name="平行四边形 16"/>
            <p:cNvSpPr/>
            <p:nvPr>
              <p:custDataLst>
                <p:tags r:id="rId8"/>
              </p:custDataLst>
            </p:nvPr>
          </p:nvSpPr>
          <p:spPr>
            <a:xfrm rot="16200000" flipV="1">
              <a:off x="9175" y="3591"/>
              <a:ext cx="701" cy="821"/>
            </a:xfrm>
            <a:prstGeom prst="parallelogram">
              <a:avLst>
                <a:gd name="adj" fmla="val 47404"/>
              </a:avLst>
            </a:prstGeom>
            <a:gradFill>
              <a:gsLst>
                <a:gs pos="0">
                  <a:schemeClr val="accent2">
                    <a:lumMod val="75000"/>
                  </a:schemeClr>
                </a:gs>
                <a:gs pos="100000">
                  <a:schemeClr val="accent2">
                    <a:lumMod val="9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19" name="标题"/>
            <p:cNvSpPr/>
            <p:nvPr>
              <p:custDataLst>
                <p:tags r:id="rId9"/>
              </p:custDataLst>
            </p:nvPr>
          </p:nvSpPr>
          <p:spPr>
            <a:xfrm>
              <a:off x="5474" y="3210"/>
              <a:ext cx="4462" cy="811"/>
            </a:xfrm>
            <a:prstGeom prst="rect">
              <a:avLst/>
            </a:prstGeom>
            <a:gradFill>
              <a:gsLst>
                <a:gs pos="80000">
                  <a:schemeClr val="accent2">
                    <a:lumMod val="70000"/>
                    <a:lumOff val="30000"/>
                  </a:schemeClr>
                </a:gs>
                <a:gs pos="20000">
                  <a:schemeClr val="accent2"/>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1515" b="1">
                  <a:solidFill>
                    <a:schemeClr val="lt1">
                      <a:lumMod val="100000"/>
                    </a:schemeClr>
                  </a:solidFill>
                  <a:uFillTx/>
                  <a:latin typeface="+mn-ea"/>
                  <a:cs typeface="+mn-ea"/>
                  <a:sym typeface="+mn-ea"/>
                </a:rPr>
                <a:t>18 世纪 20 年代</a:t>
              </a:r>
              <a:endParaRPr lang="zh-CN" altLang="en-US" sz="1515" b="1">
                <a:solidFill>
                  <a:schemeClr val="lt1">
                    <a:lumMod val="100000"/>
                  </a:schemeClr>
                </a:solidFill>
                <a:uFillTx/>
                <a:latin typeface="+mn-ea"/>
                <a:cs typeface="+mn-ea"/>
                <a:sym typeface="+mn-ea"/>
              </a:endParaRPr>
            </a:p>
          </p:txBody>
        </p:sp>
        <p:sp>
          <p:nvSpPr>
            <p:cNvPr id="20" name="平行四边形 19"/>
            <p:cNvSpPr/>
            <p:nvPr>
              <p:custDataLst>
                <p:tags r:id="rId10"/>
              </p:custDataLst>
            </p:nvPr>
          </p:nvSpPr>
          <p:spPr>
            <a:xfrm rot="16200000">
              <a:off x="4492" y="1954"/>
              <a:ext cx="701" cy="813"/>
            </a:xfrm>
            <a:prstGeom prst="parallelogram">
              <a:avLst>
                <a:gd name="adj" fmla="val 47404"/>
              </a:avLst>
            </a:prstGeom>
            <a:gradFill>
              <a:gsLst>
                <a:gs pos="0">
                  <a:schemeClr val="accent1">
                    <a:lumMod val="85000"/>
                  </a:schemeClr>
                </a:gs>
                <a:gs pos="100000">
                  <a:schemeClr val="accent1">
                    <a:alpha val="100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515">
                <a:sym typeface="+mn-ea"/>
              </a:endParaRPr>
            </a:p>
          </p:txBody>
        </p:sp>
        <p:sp>
          <p:nvSpPr>
            <p:cNvPr id="21" name="标题"/>
            <p:cNvSpPr/>
            <p:nvPr>
              <p:custDataLst>
                <p:tags r:id="rId11"/>
              </p:custDataLst>
            </p:nvPr>
          </p:nvSpPr>
          <p:spPr>
            <a:xfrm>
              <a:off x="4437" y="1817"/>
              <a:ext cx="4450" cy="801"/>
            </a:xfrm>
            <a:prstGeom prst="rect">
              <a:avLst/>
            </a:prstGeom>
            <a:gradFill>
              <a:gsLst>
                <a:gs pos="80000">
                  <a:schemeClr val="accent1">
                    <a:lumMod val="70000"/>
                    <a:lumOff val="30000"/>
                  </a:schemeClr>
                </a:gs>
                <a:gs pos="20000">
                  <a:schemeClr val="accent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76912" tIns="38456" rIns="76912" bIns="38456"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1515" b="1">
                  <a:solidFill>
                    <a:schemeClr val="lt1">
                      <a:lumMod val="100000"/>
                    </a:schemeClr>
                  </a:solidFill>
                  <a:uFillTx/>
                  <a:latin typeface="+mn-ea"/>
                  <a:cs typeface="+mn-ea"/>
                  <a:sym typeface="+mn-ea"/>
                </a:rPr>
                <a:t>17 世纪</a:t>
              </a:r>
              <a:endParaRPr lang="zh-CN" altLang="en-US" sz="1515" b="1">
                <a:solidFill>
                  <a:schemeClr val="lt1">
                    <a:lumMod val="100000"/>
                  </a:schemeClr>
                </a:solidFill>
                <a:uFillTx/>
                <a:latin typeface="+mn-ea"/>
                <a:cs typeface="+mn-ea"/>
                <a:sym typeface="+mn-ea"/>
              </a:endParaRPr>
            </a:p>
          </p:txBody>
        </p:sp>
        <p:cxnSp>
          <p:nvCxnSpPr>
            <p:cNvPr id="28" name="直接连接符 27"/>
            <p:cNvCxnSpPr/>
            <p:nvPr>
              <p:custDataLst>
                <p:tags r:id="rId12"/>
              </p:custDataLst>
            </p:nvPr>
          </p:nvCxnSpPr>
          <p:spPr>
            <a:xfrm>
              <a:off x="8977" y="2184"/>
              <a:ext cx="1279" cy="0"/>
            </a:xfrm>
            <a:prstGeom prst="line">
              <a:avLst/>
            </a:prstGeom>
            <a:ln w="9525">
              <a:solidFill>
                <a:schemeClr val="accent1">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29" name="直接连接符 28"/>
            <p:cNvCxnSpPr/>
            <p:nvPr>
              <p:custDataLst>
                <p:tags r:id="rId13"/>
              </p:custDataLst>
            </p:nvPr>
          </p:nvCxnSpPr>
          <p:spPr>
            <a:xfrm>
              <a:off x="8977" y="4927"/>
              <a:ext cx="1279" cy="0"/>
            </a:xfrm>
            <a:prstGeom prst="line">
              <a:avLst/>
            </a:prstGeom>
            <a:ln w="9525">
              <a:solidFill>
                <a:schemeClr val="accent3">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3" name="椭圆 32"/>
            <p:cNvSpPr/>
            <p:nvPr>
              <p:custDataLst>
                <p:tags r:id="rId14"/>
              </p:custDataLst>
            </p:nvPr>
          </p:nvSpPr>
          <p:spPr>
            <a:xfrm>
              <a:off x="10347" y="1927"/>
              <a:ext cx="515" cy="515"/>
            </a:xfrm>
            <a:prstGeom prst="ellipse">
              <a:avLst/>
            </a:prstGeom>
            <a:gradFill>
              <a:gsLst>
                <a:gs pos="0">
                  <a:schemeClr val="accent1">
                    <a:lumMod val="75000"/>
                    <a:lumOff val="25000"/>
                  </a:schemeClr>
                </a:gs>
                <a:gs pos="100000">
                  <a:schemeClr val="accent1">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cxnSp>
          <p:nvCxnSpPr>
            <p:cNvPr id="35" name="直接连接符 34"/>
            <p:cNvCxnSpPr/>
            <p:nvPr>
              <p:custDataLst>
                <p:tags r:id="rId15"/>
              </p:custDataLst>
            </p:nvPr>
          </p:nvCxnSpPr>
          <p:spPr>
            <a:xfrm>
              <a:off x="4102" y="3616"/>
              <a:ext cx="1279" cy="0"/>
            </a:xfrm>
            <a:prstGeom prst="line">
              <a:avLst/>
            </a:prstGeom>
            <a:ln w="9525">
              <a:solidFill>
                <a:schemeClr val="accent2">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cxnSp>
          <p:nvCxnSpPr>
            <p:cNvPr id="36" name="直接连接符 35"/>
            <p:cNvCxnSpPr/>
            <p:nvPr>
              <p:custDataLst>
                <p:tags r:id="rId16"/>
              </p:custDataLst>
            </p:nvPr>
          </p:nvCxnSpPr>
          <p:spPr>
            <a:xfrm>
              <a:off x="4102" y="6578"/>
              <a:ext cx="1279" cy="0"/>
            </a:xfrm>
            <a:prstGeom prst="line">
              <a:avLst/>
            </a:prstGeom>
            <a:ln w="9525">
              <a:solidFill>
                <a:schemeClr val="accent4">
                  <a:lumMod val="60000"/>
                  <a:lumOff val="40000"/>
                </a:schemeClr>
              </a:solidFill>
              <a:prstDash val="dash"/>
              <a:headEnd type="oval" w="sm" len="sm"/>
              <a:tailEnd type="oval" w="sm" len="sm"/>
            </a:ln>
          </p:spPr>
          <p:style>
            <a:lnRef idx="2">
              <a:schemeClr val="accent1"/>
            </a:lnRef>
            <a:fillRef idx="0">
              <a:srgbClr val="FFFFFF"/>
            </a:fillRef>
            <a:effectRef idx="0">
              <a:srgbClr val="FFFFFF"/>
            </a:effectRef>
            <a:fontRef idx="minor">
              <a:schemeClr val="tx1"/>
            </a:fontRef>
          </p:style>
        </p:cxnSp>
        <p:sp>
          <p:nvSpPr>
            <p:cNvPr id="37" name="椭圆 36"/>
            <p:cNvSpPr/>
            <p:nvPr>
              <p:custDataLst>
                <p:tags r:id="rId17"/>
              </p:custDataLst>
            </p:nvPr>
          </p:nvSpPr>
          <p:spPr>
            <a:xfrm>
              <a:off x="10347" y="4670"/>
              <a:ext cx="515" cy="515"/>
            </a:xfrm>
            <a:prstGeom prst="ellipse">
              <a:avLst/>
            </a:prstGeom>
            <a:gradFill>
              <a:gsLst>
                <a:gs pos="0">
                  <a:schemeClr val="accent3">
                    <a:lumMod val="75000"/>
                    <a:lumOff val="25000"/>
                  </a:schemeClr>
                </a:gs>
                <a:gs pos="100000">
                  <a:schemeClr val="accent3">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41" name="椭圆 40"/>
            <p:cNvSpPr/>
            <p:nvPr>
              <p:custDataLst>
                <p:tags r:id="rId18"/>
              </p:custDataLst>
            </p:nvPr>
          </p:nvSpPr>
          <p:spPr>
            <a:xfrm>
              <a:off x="3499" y="3358"/>
              <a:ext cx="515" cy="515"/>
            </a:xfrm>
            <a:prstGeom prst="ellipse">
              <a:avLst/>
            </a:prstGeom>
            <a:gradFill>
              <a:gsLst>
                <a:gs pos="0">
                  <a:schemeClr val="accent2">
                    <a:lumMod val="75000"/>
                    <a:lumOff val="25000"/>
                  </a:schemeClr>
                </a:gs>
                <a:gs pos="100000">
                  <a:schemeClr val="accent2">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42" name="椭圆 41"/>
            <p:cNvSpPr/>
            <p:nvPr>
              <p:custDataLst>
                <p:tags r:id="rId19"/>
              </p:custDataLst>
            </p:nvPr>
          </p:nvSpPr>
          <p:spPr>
            <a:xfrm>
              <a:off x="3499" y="6321"/>
              <a:ext cx="515" cy="515"/>
            </a:xfrm>
            <a:prstGeom prst="ellipse">
              <a:avLst/>
            </a:prstGeom>
            <a:gradFill>
              <a:gsLst>
                <a:gs pos="0">
                  <a:schemeClr val="accent4">
                    <a:lumMod val="75000"/>
                    <a:lumOff val="25000"/>
                  </a:schemeClr>
                </a:gs>
                <a:gs pos="100000">
                  <a:schemeClr val="accent4">
                    <a:lumMod val="85000"/>
                    <a:lumOff val="15000"/>
                  </a:schemeClr>
                </a:gs>
              </a:gsLst>
              <a:lin ang="2640000" scaled="0"/>
            </a:gra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6912" tIns="38456" rIns="76912" bIns="38456"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sz="1515">
                <a:solidFill>
                  <a:schemeClr val="lt1"/>
                </a:solidFill>
                <a:sym typeface="+mn-ea"/>
              </a:endParaRPr>
            </a:p>
          </p:txBody>
        </p:sp>
        <p:sp>
          <p:nvSpPr>
            <p:cNvPr id="26" name="任意多边形: 形状 25"/>
            <p:cNvSpPr/>
            <p:nvPr>
              <p:custDataLst>
                <p:tags r:id="rId20"/>
              </p:custDataLst>
            </p:nvPr>
          </p:nvSpPr>
          <p:spPr>
            <a:xfrm>
              <a:off x="3652" y="3490"/>
              <a:ext cx="228" cy="253"/>
            </a:xfrm>
            <a:custGeom>
              <a:avLst/>
              <a:gdLst>
                <a:gd name="connsiteX0" fmla="*/ 154840 w 172039"/>
                <a:gd name="connsiteY0" fmla="*/ 110895 h 190800"/>
                <a:gd name="connsiteX1" fmla="*/ 169004 w 172039"/>
                <a:gd name="connsiteY1" fmla="*/ 110895 h 190800"/>
                <a:gd name="connsiteX2" fmla="*/ 169004 w 172039"/>
                <a:gd name="connsiteY2" fmla="*/ 125673 h 190800"/>
                <a:gd name="connsiteX3" fmla="*/ 108301 w 172039"/>
                <a:gd name="connsiteY3" fmla="*/ 189005 h 190800"/>
                <a:gd name="connsiteX4" fmla="*/ 103243 w 172039"/>
                <a:gd name="connsiteY4" fmla="*/ 190061 h 190800"/>
                <a:gd name="connsiteX5" fmla="*/ 95149 w 172039"/>
                <a:gd name="connsiteY5" fmla="*/ 186894 h 190800"/>
                <a:gd name="connsiteX6" fmla="*/ 70868 w 172039"/>
                <a:gd name="connsiteY6" fmla="*/ 160506 h 190800"/>
                <a:gd name="connsiteX7" fmla="*/ 70868 w 172039"/>
                <a:gd name="connsiteY7" fmla="*/ 145729 h 190800"/>
                <a:gd name="connsiteX8" fmla="*/ 85032 w 172039"/>
                <a:gd name="connsiteY8" fmla="*/ 145729 h 190800"/>
                <a:gd name="connsiteX9" fmla="*/ 103243 w 172039"/>
                <a:gd name="connsiteY9" fmla="*/ 164728 h 190800"/>
                <a:gd name="connsiteX10" fmla="*/ 50586 w 172039"/>
                <a:gd name="connsiteY10" fmla="*/ 31666 h 190800"/>
                <a:gd name="connsiteX11" fmla="*/ 40468 w 172039"/>
                <a:gd name="connsiteY11" fmla="*/ 42221 h 190800"/>
                <a:gd name="connsiteX12" fmla="*/ 80937 w 172039"/>
                <a:gd name="connsiteY12" fmla="*/ 84443 h 190800"/>
                <a:gd name="connsiteX13" fmla="*/ 121406 w 172039"/>
                <a:gd name="connsiteY13" fmla="*/ 42221 h 190800"/>
                <a:gd name="connsiteX14" fmla="*/ 111289 w 172039"/>
                <a:gd name="connsiteY14" fmla="*/ 31666 h 190800"/>
                <a:gd name="connsiteX15" fmla="*/ 101171 w 172039"/>
                <a:gd name="connsiteY15" fmla="*/ 42221 h 190800"/>
                <a:gd name="connsiteX16" fmla="*/ 80937 w 172039"/>
                <a:gd name="connsiteY16" fmla="*/ 63332 h 190800"/>
                <a:gd name="connsiteX17" fmla="*/ 60703 w 172039"/>
                <a:gd name="connsiteY17" fmla="*/ 42221 h 190800"/>
                <a:gd name="connsiteX18" fmla="*/ 50586 w 172039"/>
                <a:gd name="connsiteY18" fmla="*/ 31666 h 190800"/>
                <a:gd name="connsiteX19" fmla="*/ 30351 w 172039"/>
                <a:gd name="connsiteY19" fmla="*/ 0 h 190800"/>
                <a:gd name="connsiteX20" fmla="*/ 131523 w 172039"/>
                <a:gd name="connsiteY20" fmla="*/ 0 h 190800"/>
                <a:gd name="connsiteX21" fmla="*/ 161874 w 172039"/>
                <a:gd name="connsiteY21" fmla="*/ 31666 h 190800"/>
                <a:gd name="connsiteX22" fmla="*/ 162179 w 172039"/>
                <a:gd name="connsiteY22" fmla="*/ 95028 h 190800"/>
                <a:gd name="connsiteX23" fmla="*/ 102387 w 172039"/>
                <a:gd name="connsiteY23" fmla="*/ 154805 h 190800"/>
                <a:gd name="connsiteX24" fmla="*/ 87318 w 172039"/>
                <a:gd name="connsiteY24" fmla="*/ 139600 h 190800"/>
                <a:gd name="connsiteX25" fmla="*/ 64327 w 172039"/>
                <a:gd name="connsiteY25" fmla="*/ 139600 h 190800"/>
                <a:gd name="connsiteX26" fmla="*/ 64327 w 172039"/>
                <a:gd name="connsiteY26" fmla="*/ 162741 h 190800"/>
                <a:gd name="connsiteX27" fmla="*/ 88691 w 172039"/>
                <a:gd name="connsiteY27" fmla="*/ 190800 h 190800"/>
                <a:gd name="connsiteX28" fmla="*/ 30351 w 172039"/>
                <a:gd name="connsiteY28" fmla="*/ 189997 h 190800"/>
                <a:gd name="connsiteX29" fmla="*/ 0 w 172039"/>
                <a:gd name="connsiteY29" fmla="*/ 158331 h 190800"/>
                <a:gd name="connsiteX30" fmla="*/ 0 w 172039"/>
                <a:gd name="connsiteY30" fmla="*/ 31666 h 190800"/>
                <a:gd name="connsiteX31" fmla="*/ 30351 w 172039"/>
                <a:gd name="connsiteY31" fmla="*/ 0 h 1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2039" h="190800">
                  <a:moveTo>
                    <a:pt x="154840" y="110895"/>
                  </a:moveTo>
                  <a:cubicBezTo>
                    <a:pt x="158887" y="106673"/>
                    <a:pt x="164957" y="106673"/>
                    <a:pt x="169004" y="110895"/>
                  </a:cubicBezTo>
                  <a:cubicBezTo>
                    <a:pt x="173051" y="115118"/>
                    <a:pt x="173051" y="121451"/>
                    <a:pt x="169004" y="125673"/>
                  </a:cubicBezTo>
                  <a:lnTo>
                    <a:pt x="108301" y="189005"/>
                  </a:lnTo>
                  <a:lnTo>
                    <a:pt x="103243" y="190061"/>
                  </a:lnTo>
                  <a:cubicBezTo>
                    <a:pt x="100207" y="190061"/>
                    <a:pt x="97172" y="189005"/>
                    <a:pt x="95149" y="186894"/>
                  </a:cubicBezTo>
                  <a:lnTo>
                    <a:pt x="70868" y="160506"/>
                  </a:lnTo>
                  <a:cubicBezTo>
                    <a:pt x="66821" y="156284"/>
                    <a:pt x="66821" y="149951"/>
                    <a:pt x="70868" y="145729"/>
                  </a:cubicBezTo>
                  <a:cubicBezTo>
                    <a:pt x="74914" y="141506"/>
                    <a:pt x="80985" y="141506"/>
                    <a:pt x="85032" y="145729"/>
                  </a:cubicBezTo>
                  <a:lnTo>
                    <a:pt x="103243" y="164728"/>
                  </a:lnTo>
                  <a:close/>
                  <a:moveTo>
                    <a:pt x="50586" y="31666"/>
                  </a:moveTo>
                  <a:cubicBezTo>
                    <a:pt x="44515" y="31666"/>
                    <a:pt x="40468" y="35888"/>
                    <a:pt x="40468" y="42221"/>
                  </a:cubicBezTo>
                  <a:cubicBezTo>
                    <a:pt x="40468" y="65443"/>
                    <a:pt x="58679" y="84443"/>
                    <a:pt x="80937" y="84443"/>
                  </a:cubicBezTo>
                  <a:cubicBezTo>
                    <a:pt x="103195" y="84443"/>
                    <a:pt x="121406" y="65443"/>
                    <a:pt x="121406" y="42221"/>
                  </a:cubicBezTo>
                  <a:cubicBezTo>
                    <a:pt x="121406" y="35888"/>
                    <a:pt x="117359" y="31666"/>
                    <a:pt x="111289" y="31666"/>
                  </a:cubicBezTo>
                  <a:cubicBezTo>
                    <a:pt x="105218" y="31666"/>
                    <a:pt x="101171" y="35888"/>
                    <a:pt x="101171" y="42221"/>
                  </a:cubicBezTo>
                  <a:cubicBezTo>
                    <a:pt x="101171" y="53832"/>
                    <a:pt x="92066" y="63332"/>
                    <a:pt x="80937" y="63332"/>
                  </a:cubicBezTo>
                  <a:cubicBezTo>
                    <a:pt x="69808" y="63332"/>
                    <a:pt x="60703" y="53832"/>
                    <a:pt x="60703" y="42221"/>
                  </a:cubicBezTo>
                  <a:cubicBezTo>
                    <a:pt x="60703" y="35888"/>
                    <a:pt x="56656" y="31666"/>
                    <a:pt x="50586" y="31666"/>
                  </a:cubicBezTo>
                  <a:close/>
                  <a:moveTo>
                    <a:pt x="30351" y="0"/>
                  </a:moveTo>
                  <a:lnTo>
                    <a:pt x="131523" y="0"/>
                  </a:lnTo>
                  <a:cubicBezTo>
                    <a:pt x="148722" y="0"/>
                    <a:pt x="161874" y="13722"/>
                    <a:pt x="161874" y="31666"/>
                  </a:cubicBezTo>
                  <a:lnTo>
                    <a:pt x="162179" y="95028"/>
                  </a:lnTo>
                  <a:lnTo>
                    <a:pt x="102387" y="154805"/>
                  </a:lnTo>
                  <a:lnTo>
                    <a:pt x="87318" y="139600"/>
                  </a:lnTo>
                  <a:cubicBezTo>
                    <a:pt x="80890" y="132988"/>
                    <a:pt x="70755" y="132988"/>
                    <a:pt x="64327" y="139600"/>
                  </a:cubicBezTo>
                  <a:cubicBezTo>
                    <a:pt x="57899" y="146211"/>
                    <a:pt x="57899" y="156129"/>
                    <a:pt x="64327" y="162741"/>
                  </a:cubicBezTo>
                  <a:lnTo>
                    <a:pt x="88691" y="190800"/>
                  </a:lnTo>
                  <a:lnTo>
                    <a:pt x="30351" y="189997"/>
                  </a:lnTo>
                  <a:cubicBezTo>
                    <a:pt x="13152" y="189997"/>
                    <a:pt x="0" y="176275"/>
                    <a:pt x="0" y="158331"/>
                  </a:cubicBezTo>
                  <a:lnTo>
                    <a:pt x="0" y="31666"/>
                  </a:lnTo>
                  <a:cubicBezTo>
                    <a:pt x="0" y="13722"/>
                    <a:pt x="13152" y="0"/>
                    <a:pt x="30351" y="0"/>
                  </a:cubicBezTo>
                  <a:close/>
                </a:path>
              </a:pathLst>
            </a:custGeom>
            <a:gradFill>
              <a:gsLst>
                <a:gs pos="0">
                  <a:srgbClr val="FFFFFF"/>
                </a:gs>
                <a:gs pos="80000">
                  <a:srgbClr val="FFFFFF">
                    <a:alpha val="60000"/>
                  </a:srgbClr>
                </a:gs>
              </a:gsLst>
              <a:lin ang="5400000" scaled="1"/>
            </a:gradFill>
            <a:ln w="6437" cap="flat">
              <a:noFill/>
              <a:prstDash val="solid"/>
              <a:miter/>
            </a:ln>
          </p:spPr>
          <p:txBody>
            <a:bodyPr rtlCol="0" anchor="ctr"/>
            <a:lstStyle/>
            <a:p>
              <a:endParaRPr lang="zh-CN" altLang="en-US" sz="1515"/>
            </a:p>
          </p:txBody>
        </p:sp>
        <p:sp>
          <p:nvSpPr>
            <p:cNvPr id="31" name="图片 52" descr="343435383038363b343532323339393bd6b4d0d0d5aad2aa"/>
            <p:cNvSpPr/>
            <p:nvPr>
              <p:custDataLst>
                <p:tags r:id="rId21"/>
              </p:custDataLst>
            </p:nvPr>
          </p:nvSpPr>
          <p:spPr>
            <a:xfrm>
              <a:off x="3652" y="6445"/>
              <a:ext cx="215" cy="253"/>
            </a:xfrm>
            <a:custGeom>
              <a:avLst/>
              <a:gdLst>
                <a:gd name="connsiteX0" fmla="*/ 53567 w 162383"/>
                <a:gd name="connsiteY0" fmla="*/ 19906 h 190800"/>
                <a:gd name="connsiteX1" fmla="*/ 80808 w 162383"/>
                <a:gd name="connsiteY1" fmla="*/ -392 h 190800"/>
                <a:gd name="connsiteX2" fmla="*/ 108048 w 162383"/>
                <a:gd name="connsiteY2" fmla="*/ 19906 h 190800"/>
                <a:gd name="connsiteX3" fmla="*/ 145761 w 162383"/>
                <a:gd name="connsiteY3" fmla="*/ 19906 h 190800"/>
                <a:gd name="connsiteX4" fmla="*/ 161999 w 162383"/>
                <a:gd name="connsiteY4" fmla="*/ 36144 h 190800"/>
                <a:gd name="connsiteX5" fmla="*/ 161999 w 162383"/>
                <a:gd name="connsiteY5" fmla="*/ 174170 h 190800"/>
                <a:gd name="connsiteX6" fmla="*/ 145761 w 162383"/>
                <a:gd name="connsiteY6" fmla="*/ 190408 h 190800"/>
                <a:gd name="connsiteX7" fmla="*/ 15854 w 162383"/>
                <a:gd name="connsiteY7" fmla="*/ 190408 h 190800"/>
                <a:gd name="connsiteX8" fmla="*/ -384 w 162383"/>
                <a:gd name="connsiteY8" fmla="*/ 174170 h 190800"/>
                <a:gd name="connsiteX9" fmla="*/ -384 w 162383"/>
                <a:gd name="connsiteY9" fmla="*/ 36144 h 190800"/>
                <a:gd name="connsiteX10" fmla="*/ 15854 w 162383"/>
                <a:gd name="connsiteY10" fmla="*/ 19906 h 190800"/>
                <a:gd name="connsiteX11" fmla="*/ 53567 w 162383"/>
                <a:gd name="connsiteY11" fmla="*/ 19906 h 190800"/>
                <a:gd name="connsiteX12" fmla="*/ 80808 w 162383"/>
                <a:gd name="connsiteY12" fmla="*/ 32085 h 190800"/>
                <a:gd name="connsiteX13" fmla="*/ 88927 w 162383"/>
                <a:gd name="connsiteY13" fmla="*/ 23965 h 190800"/>
                <a:gd name="connsiteX14" fmla="*/ 80808 w 162383"/>
                <a:gd name="connsiteY14" fmla="*/ 15846 h 190800"/>
                <a:gd name="connsiteX15" fmla="*/ 72688 w 162383"/>
                <a:gd name="connsiteY15" fmla="*/ 23965 h 190800"/>
                <a:gd name="connsiteX16" fmla="*/ 80808 w 162383"/>
                <a:gd name="connsiteY16" fmla="*/ 32085 h 190800"/>
                <a:gd name="connsiteX17" fmla="*/ 40212 w 162383"/>
                <a:gd name="connsiteY17" fmla="*/ 60502 h 190800"/>
                <a:gd name="connsiteX18" fmla="*/ 32093 w 162383"/>
                <a:gd name="connsiteY18" fmla="*/ 68621 h 190800"/>
                <a:gd name="connsiteX19" fmla="*/ 40212 w 162383"/>
                <a:gd name="connsiteY19" fmla="*/ 76740 h 190800"/>
                <a:gd name="connsiteX20" fmla="*/ 121403 w 162383"/>
                <a:gd name="connsiteY20" fmla="*/ 76740 h 190800"/>
                <a:gd name="connsiteX21" fmla="*/ 129523 w 162383"/>
                <a:gd name="connsiteY21" fmla="*/ 68621 h 190800"/>
                <a:gd name="connsiteX22" fmla="*/ 121403 w 162383"/>
                <a:gd name="connsiteY22" fmla="*/ 60502 h 190800"/>
                <a:gd name="connsiteX23" fmla="*/ 40212 w 162383"/>
                <a:gd name="connsiteY23" fmla="*/ 60502 h 190800"/>
                <a:gd name="connsiteX24" fmla="*/ 40212 w 162383"/>
                <a:gd name="connsiteY24" fmla="*/ 97038 h 190800"/>
                <a:gd name="connsiteX25" fmla="*/ 32093 w 162383"/>
                <a:gd name="connsiteY25" fmla="*/ 105157 h 190800"/>
                <a:gd name="connsiteX26" fmla="*/ 40212 w 162383"/>
                <a:gd name="connsiteY26" fmla="*/ 113276 h 190800"/>
                <a:gd name="connsiteX27" fmla="*/ 121403 w 162383"/>
                <a:gd name="connsiteY27" fmla="*/ 113276 h 190800"/>
                <a:gd name="connsiteX28" fmla="*/ 129523 w 162383"/>
                <a:gd name="connsiteY28" fmla="*/ 105157 h 190800"/>
                <a:gd name="connsiteX29" fmla="*/ 121403 w 162383"/>
                <a:gd name="connsiteY29" fmla="*/ 97038 h 190800"/>
                <a:gd name="connsiteX30" fmla="*/ 40212 w 162383"/>
                <a:gd name="connsiteY30" fmla="*/ 97038 h 190800"/>
                <a:gd name="connsiteX31" fmla="*/ 40212 w 162383"/>
                <a:gd name="connsiteY31" fmla="*/ 133574 h 190800"/>
                <a:gd name="connsiteX32" fmla="*/ 32093 w 162383"/>
                <a:gd name="connsiteY32" fmla="*/ 141693 h 190800"/>
                <a:gd name="connsiteX33" fmla="*/ 40212 w 162383"/>
                <a:gd name="connsiteY33" fmla="*/ 149812 h 190800"/>
                <a:gd name="connsiteX34" fmla="*/ 80808 w 162383"/>
                <a:gd name="connsiteY34" fmla="*/ 149812 h 190800"/>
                <a:gd name="connsiteX35" fmla="*/ 88927 w 162383"/>
                <a:gd name="connsiteY35" fmla="*/ 141693 h 190800"/>
                <a:gd name="connsiteX36" fmla="*/ 80808 w 162383"/>
                <a:gd name="connsiteY36" fmla="*/ 133574 h 190800"/>
                <a:gd name="connsiteX37" fmla="*/ 40212 w 162383"/>
                <a:gd name="connsiteY37" fmla="*/ 133574 h 19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62383" h="190800">
                  <a:moveTo>
                    <a:pt x="53567" y="19906"/>
                  </a:moveTo>
                  <a:cubicBezTo>
                    <a:pt x="57061" y="8168"/>
                    <a:pt x="67935" y="-392"/>
                    <a:pt x="80808" y="-392"/>
                  </a:cubicBezTo>
                  <a:cubicBezTo>
                    <a:pt x="93681" y="-392"/>
                    <a:pt x="104554" y="8168"/>
                    <a:pt x="108048" y="19906"/>
                  </a:cubicBezTo>
                  <a:lnTo>
                    <a:pt x="145761" y="19906"/>
                  </a:lnTo>
                  <a:cubicBezTo>
                    <a:pt x="154729" y="19906"/>
                    <a:pt x="161999" y="27176"/>
                    <a:pt x="161999" y="36144"/>
                  </a:cubicBezTo>
                  <a:lnTo>
                    <a:pt x="161999" y="174170"/>
                  </a:lnTo>
                  <a:cubicBezTo>
                    <a:pt x="161999" y="183138"/>
                    <a:pt x="154729" y="190408"/>
                    <a:pt x="145761" y="190408"/>
                  </a:cubicBezTo>
                  <a:lnTo>
                    <a:pt x="15854" y="190408"/>
                  </a:lnTo>
                  <a:cubicBezTo>
                    <a:pt x="6886" y="190408"/>
                    <a:pt x="-384" y="183138"/>
                    <a:pt x="-384" y="174170"/>
                  </a:cubicBezTo>
                  <a:lnTo>
                    <a:pt x="-384" y="36144"/>
                  </a:lnTo>
                  <a:cubicBezTo>
                    <a:pt x="-384" y="27176"/>
                    <a:pt x="6886" y="19906"/>
                    <a:pt x="15854" y="19906"/>
                  </a:cubicBezTo>
                  <a:lnTo>
                    <a:pt x="53567" y="19906"/>
                  </a:lnTo>
                  <a:moveTo>
                    <a:pt x="80808" y="32085"/>
                  </a:moveTo>
                  <a:cubicBezTo>
                    <a:pt x="85292" y="32085"/>
                    <a:pt x="88927" y="28450"/>
                    <a:pt x="88927" y="23965"/>
                  </a:cubicBezTo>
                  <a:cubicBezTo>
                    <a:pt x="88927" y="19481"/>
                    <a:pt x="85292" y="15846"/>
                    <a:pt x="80808" y="15846"/>
                  </a:cubicBezTo>
                  <a:cubicBezTo>
                    <a:pt x="76324" y="15846"/>
                    <a:pt x="72688" y="19481"/>
                    <a:pt x="72688" y="23965"/>
                  </a:cubicBezTo>
                  <a:cubicBezTo>
                    <a:pt x="72688" y="28450"/>
                    <a:pt x="76324" y="32085"/>
                    <a:pt x="80808" y="32085"/>
                  </a:cubicBezTo>
                  <a:moveTo>
                    <a:pt x="40212" y="60502"/>
                  </a:moveTo>
                  <a:cubicBezTo>
                    <a:pt x="35728" y="60502"/>
                    <a:pt x="32093" y="64137"/>
                    <a:pt x="32093" y="68621"/>
                  </a:cubicBezTo>
                  <a:cubicBezTo>
                    <a:pt x="32093" y="73105"/>
                    <a:pt x="35728" y="76740"/>
                    <a:pt x="40212" y="76740"/>
                  </a:cubicBezTo>
                  <a:lnTo>
                    <a:pt x="121403" y="76740"/>
                  </a:lnTo>
                  <a:cubicBezTo>
                    <a:pt x="125887" y="76740"/>
                    <a:pt x="129523" y="73105"/>
                    <a:pt x="129523" y="68621"/>
                  </a:cubicBezTo>
                  <a:cubicBezTo>
                    <a:pt x="129523" y="64137"/>
                    <a:pt x="125887" y="60502"/>
                    <a:pt x="121403" y="60502"/>
                  </a:cubicBezTo>
                  <a:lnTo>
                    <a:pt x="40212" y="60502"/>
                  </a:lnTo>
                  <a:moveTo>
                    <a:pt x="40212" y="97038"/>
                  </a:moveTo>
                  <a:cubicBezTo>
                    <a:pt x="35728" y="97038"/>
                    <a:pt x="32093" y="100673"/>
                    <a:pt x="32093" y="105157"/>
                  </a:cubicBezTo>
                  <a:cubicBezTo>
                    <a:pt x="32093" y="109641"/>
                    <a:pt x="35728" y="113276"/>
                    <a:pt x="40212" y="113276"/>
                  </a:cubicBezTo>
                  <a:lnTo>
                    <a:pt x="121403" y="113276"/>
                  </a:lnTo>
                  <a:cubicBezTo>
                    <a:pt x="125887" y="113276"/>
                    <a:pt x="129523" y="109641"/>
                    <a:pt x="129523" y="105157"/>
                  </a:cubicBezTo>
                  <a:cubicBezTo>
                    <a:pt x="129523" y="100673"/>
                    <a:pt x="125887" y="97038"/>
                    <a:pt x="121403" y="97038"/>
                  </a:cubicBezTo>
                  <a:lnTo>
                    <a:pt x="40212" y="97038"/>
                  </a:lnTo>
                  <a:moveTo>
                    <a:pt x="40212" y="133574"/>
                  </a:moveTo>
                  <a:cubicBezTo>
                    <a:pt x="35728" y="133574"/>
                    <a:pt x="32093" y="137209"/>
                    <a:pt x="32093" y="141693"/>
                  </a:cubicBezTo>
                  <a:cubicBezTo>
                    <a:pt x="32093" y="146177"/>
                    <a:pt x="35728" y="149812"/>
                    <a:pt x="40212" y="149812"/>
                  </a:cubicBezTo>
                  <a:lnTo>
                    <a:pt x="80808" y="149812"/>
                  </a:lnTo>
                  <a:cubicBezTo>
                    <a:pt x="85292" y="149812"/>
                    <a:pt x="88927" y="146177"/>
                    <a:pt x="88927" y="141693"/>
                  </a:cubicBezTo>
                  <a:cubicBezTo>
                    <a:pt x="88927" y="137209"/>
                    <a:pt x="85292" y="133574"/>
                    <a:pt x="80808" y="133574"/>
                  </a:cubicBezTo>
                  <a:lnTo>
                    <a:pt x="40212" y="133574"/>
                  </a:lnTo>
                </a:path>
              </a:pathLst>
            </a:custGeom>
            <a:gradFill>
              <a:gsLst>
                <a:gs pos="0">
                  <a:srgbClr val="FFFFFF"/>
                </a:gs>
                <a:gs pos="80000">
                  <a:srgbClr val="FFFFFF">
                    <a:alpha val="80000"/>
                  </a:srgbClr>
                </a:gs>
              </a:gsLst>
              <a:lin ang="5400000" scaled="1"/>
            </a:gradFill>
            <a:ln w="253" cap="flat">
              <a:noFill/>
              <a:prstDash val="solid"/>
              <a:miter/>
            </a:ln>
          </p:spPr>
          <p:txBody>
            <a:bodyPr rtlCol="0" anchor="ctr"/>
            <a:lstStyle/>
            <a:p>
              <a:endParaRPr lang="zh-CN" altLang="en-US" sz="1515"/>
            </a:p>
          </p:txBody>
        </p:sp>
        <p:sp>
          <p:nvSpPr>
            <p:cNvPr id="32" name="图形 2" descr="343439383331313b343532303032383bbfcdbba7b9dcc0ed"/>
            <p:cNvSpPr/>
            <p:nvPr>
              <p:custDataLst>
                <p:tags r:id="rId22"/>
              </p:custDataLst>
            </p:nvPr>
          </p:nvSpPr>
          <p:spPr>
            <a:xfrm>
              <a:off x="10466" y="2051"/>
              <a:ext cx="277" cy="267"/>
            </a:xfrm>
            <a:custGeom>
              <a:avLst/>
              <a:gdLst>
                <a:gd name="connsiteX0" fmla="*/ 157993 w 208799"/>
                <a:gd name="connsiteY0" fmla="*/ 157701 h 201404"/>
                <a:gd name="connsiteX1" fmla="*/ 113724 w 208799"/>
                <a:gd name="connsiteY1" fmla="*/ 124421 h 201404"/>
                <a:gd name="connsiteX2" fmla="*/ 111102 w 208799"/>
                <a:gd name="connsiteY2" fmla="*/ 117431 h 201404"/>
                <a:gd name="connsiteX3" fmla="*/ 111102 w 208799"/>
                <a:gd name="connsiteY3" fmla="*/ 117326 h 201404"/>
                <a:gd name="connsiteX4" fmla="*/ 111416 w 208799"/>
                <a:gd name="connsiteY4" fmla="*/ 116701 h 201404"/>
                <a:gd name="connsiteX5" fmla="*/ 127991 w 208799"/>
                <a:gd name="connsiteY5" fmla="*/ 72153 h 201404"/>
                <a:gd name="connsiteX6" fmla="*/ 110682 w 208799"/>
                <a:gd name="connsiteY6" fmla="*/ 24580 h 201404"/>
                <a:gd name="connsiteX7" fmla="*/ 109738 w 208799"/>
                <a:gd name="connsiteY7" fmla="*/ 18633 h 201404"/>
                <a:gd name="connsiteX8" fmla="*/ 138481 w 208799"/>
                <a:gd name="connsiteY8" fmla="*/ 167 h 201404"/>
                <a:gd name="connsiteX9" fmla="*/ 176247 w 208799"/>
                <a:gd name="connsiteY9" fmla="*/ 32509 h 201404"/>
                <a:gd name="connsiteX10" fmla="*/ 163658 w 208799"/>
                <a:gd name="connsiteY10" fmla="*/ 80499 h 201404"/>
                <a:gd name="connsiteX11" fmla="*/ 159462 w 208799"/>
                <a:gd name="connsiteY11" fmla="*/ 85716 h 201404"/>
                <a:gd name="connsiteX12" fmla="*/ 159042 w 208799"/>
                <a:gd name="connsiteY12" fmla="*/ 93749 h 201404"/>
                <a:gd name="connsiteX13" fmla="*/ 160616 w 208799"/>
                <a:gd name="connsiteY13" fmla="*/ 96357 h 201404"/>
                <a:gd name="connsiteX14" fmla="*/ 173205 w 208799"/>
                <a:gd name="connsiteY14" fmla="*/ 102512 h 201404"/>
                <a:gd name="connsiteX15" fmla="*/ 186842 w 208799"/>
                <a:gd name="connsiteY15" fmla="*/ 108772 h 201404"/>
                <a:gd name="connsiteX16" fmla="*/ 207823 w 208799"/>
                <a:gd name="connsiteY16" fmla="*/ 127551 h 201404"/>
                <a:gd name="connsiteX17" fmla="*/ 205724 w 208799"/>
                <a:gd name="connsiteY17" fmla="*/ 147373 h 201404"/>
                <a:gd name="connsiteX18" fmla="*/ 163134 w 208799"/>
                <a:gd name="connsiteY18" fmla="*/ 160518 h 201404"/>
                <a:gd name="connsiteX19" fmla="*/ 157993 w 208799"/>
                <a:gd name="connsiteY19" fmla="*/ 157701 h 201404"/>
                <a:gd name="connsiteX20" fmla="*/ 114 w 208799"/>
                <a:gd name="connsiteY20" fmla="*/ 178567 h 201404"/>
                <a:gd name="connsiteX21" fmla="*/ 114 w 208799"/>
                <a:gd name="connsiteY21" fmla="*/ 171264 h 201404"/>
                <a:gd name="connsiteX22" fmla="*/ 2212 w 208799"/>
                <a:gd name="connsiteY22" fmla="*/ 165005 h 201404"/>
                <a:gd name="connsiteX23" fmla="*/ 21829 w 208799"/>
                <a:gd name="connsiteY23" fmla="*/ 146434 h 201404"/>
                <a:gd name="connsiteX24" fmla="*/ 22458 w 208799"/>
                <a:gd name="connsiteY24" fmla="*/ 146017 h 201404"/>
                <a:gd name="connsiteX25" fmla="*/ 42075 w 208799"/>
                <a:gd name="connsiteY25" fmla="*/ 136836 h 201404"/>
                <a:gd name="connsiteX26" fmla="*/ 48369 w 208799"/>
                <a:gd name="connsiteY26" fmla="*/ 134228 h 201404"/>
                <a:gd name="connsiteX27" fmla="*/ 50153 w 208799"/>
                <a:gd name="connsiteY27" fmla="*/ 132871 h 201404"/>
                <a:gd name="connsiteX28" fmla="*/ 53510 w 208799"/>
                <a:gd name="connsiteY28" fmla="*/ 115970 h 201404"/>
                <a:gd name="connsiteX29" fmla="*/ 49419 w 208799"/>
                <a:gd name="connsiteY29" fmla="*/ 110858 h 201404"/>
                <a:gd name="connsiteX30" fmla="*/ 49209 w 208799"/>
                <a:gd name="connsiteY30" fmla="*/ 110650 h 201404"/>
                <a:gd name="connsiteX31" fmla="*/ 33578 w 208799"/>
                <a:gd name="connsiteY31" fmla="*/ 61720 h 201404"/>
                <a:gd name="connsiteX32" fmla="*/ 72392 w 208799"/>
                <a:gd name="connsiteY32" fmla="*/ 26249 h 201404"/>
                <a:gd name="connsiteX33" fmla="*/ 112256 w 208799"/>
                <a:gd name="connsiteY33" fmla="*/ 61512 h 201404"/>
                <a:gd name="connsiteX34" fmla="*/ 112360 w 208799"/>
                <a:gd name="connsiteY34" fmla="*/ 62033 h 201404"/>
                <a:gd name="connsiteX35" fmla="*/ 107115 w 208799"/>
                <a:gd name="connsiteY35" fmla="*/ 93123 h 201404"/>
                <a:gd name="connsiteX36" fmla="*/ 96835 w 208799"/>
                <a:gd name="connsiteY36" fmla="*/ 110546 h 201404"/>
                <a:gd name="connsiteX37" fmla="*/ 96415 w 208799"/>
                <a:gd name="connsiteY37" fmla="*/ 111172 h 201404"/>
                <a:gd name="connsiteX38" fmla="*/ 92639 w 208799"/>
                <a:gd name="connsiteY38" fmla="*/ 115553 h 201404"/>
                <a:gd name="connsiteX39" fmla="*/ 92219 w 208799"/>
                <a:gd name="connsiteY39" fmla="*/ 116596 h 201404"/>
                <a:gd name="connsiteX40" fmla="*/ 94527 w 208799"/>
                <a:gd name="connsiteY40" fmla="*/ 133810 h 201404"/>
                <a:gd name="connsiteX41" fmla="*/ 102710 w 208799"/>
                <a:gd name="connsiteY41" fmla="*/ 136836 h 201404"/>
                <a:gd name="connsiteX42" fmla="*/ 103234 w 208799"/>
                <a:gd name="connsiteY42" fmla="*/ 137044 h 201404"/>
                <a:gd name="connsiteX43" fmla="*/ 137432 w 208799"/>
                <a:gd name="connsiteY43" fmla="*/ 156659 h 201404"/>
                <a:gd name="connsiteX44" fmla="*/ 137747 w 208799"/>
                <a:gd name="connsiteY44" fmla="*/ 156867 h 201404"/>
                <a:gd name="connsiteX45" fmla="*/ 145510 w 208799"/>
                <a:gd name="connsiteY45" fmla="*/ 168239 h 201404"/>
                <a:gd name="connsiteX46" fmla="*/ 145930 w 208799"/>
                <a:gd name="connsiteY46" fmla="*/ 171785 h 201404"/>
                <a:gd name="connsiteX47" fmla="*/ 145930 w 208799"/>
                <a:gd name="connsiteY47" fmla="*/ 179923 h 201404"/>
                <a:gd name="connsiteX48" fmla="*/ 145720 w 208799"/>
                <a:gd name="connsiteY48" fmla="*/ 181384 h 201404"/>
                <a:gd name="connsiteX49" fmla="*/ 114458 w 208799"/>
                <a:gd name="connsiteY49" fmla="*/ 198389 h 201404"/>
                <a:gd name="connsiteX50" fmla="*/ 34732 w 208799"/>
                <a:gd name="connsiteY50" fmla="*/ 198389 h 201404"/>
                <a:gd name="connsiteX51" fmla="*/ 4310 w 208799"/>
                <a:gd name="connsiteY51" fmla="*/ 185870 h 201404"/>
                <a:gd name="connsiteX52" fmla="*/ 114 w 208799"/>
                <a:gd name="connsiteY52" fmla="*/ 178567 h 20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08799" h="201404">
                  <a:moveTo>
                    <a:pt x="157993" y="157701"/>
                  </a:moveTo>
                  <a:cubicBezTo>
                    <a:pt x="148972" y="140696"/>
                    <a:pt x="132397" y="131829"/>
                    <a:pt x="113724" y="124421"/>
                  </a:cubicBezTo>
                  <a:cubicBezTo>
                    <a:pt x="110891" y="123274"/>
                    <a:pt x="109738" y="120040"/>
                    <a:pt x="111102" y="117431"/>
                  </a:cubicBezTo>
                  <a:lnTo>
                    <a:pt x="111102" y="117326"/>
                  </a:lnTo>
                  <a:lnTo>
                    <a:pt x="111416" y="116701"/>
                  </a:lnTo>
                  <a:cubicBezTo>
                    <a:pt x="119704" y="105225"/>
                    <a:pt x="126942" y="90723"/>
                    <a:pt x="127991" y="72153"/>
                  </a:cubicBezTo>
                  <a:cubicBezTo>
                    <a:pt x="129984" y="50870"/>
                    <a:pt x="121907" y="35847"/>
                    <a:pt x="110682" y="24580"/>
                  </a:cubicBezTo>
                  <a:cubicBezTo>
                    <a:pt x="109108" y="23015"/>
                    <a:pt x="108689" y="20615"/>
                    <a:pt x="109738" y="18633"/>
                  </a:cubicBezTo>
                  <a:cubicBezTo>
                    <a:pt x="115088" y="8826"/>
                    <a:pt x="123375" y="1106"/>
                    <a:pt x="138481" y="167"/>
                  </a:cubicBezTo>
                  <a:cubicBezTo>
                    <a:pt x="161560" y="-876"/>
                    <a:pt x="174149" y="13730"/>
                    <a:pt x="176247" y="32509"/>
                  </a:cubicBezTo>
                  <a:cubicBezTo>
                    <a:pt x="179394" y="53374"/>
                    <a:pt x="172051" y="70066"/>
                    <a:pt x="163658" y="80499"/>
                  </a:cubicBezTo>
                  <a:cubicBezTo>
                    <a:pt x="162609" y="82586"/>
                    <a:pt x="160511" y="83629"/>
                    <a:pt x="159462" y="85716"/>
                  </a:cubicBezTo>
                  <a:cubicBezTo>
                    <a:pt x="158623" y="87385"/>
                    <a:pt x="158413" y="91245"/>
                    <a:pt x="159042" y="93749"/>
                  </a:cubicBezTo>
                  <a:cubicBezTo>
                    <a:pt x="159252" y="94792"/>
                    <a:pt x="159776" y="95627"/>
                    <a:pt x="160616" y="96357"/>
                  </a:cubicBezTo>
                  <a:cubicBezTo>
                    <a:pt x="163553" y="98861"/>
                    <a:pt x="169532" y="100634"/>
                    <a:pt x="173205" y="102512"/>
                  </a:cubicBezTo>
                  <a:cubicBezTo>
                    <a:pt x="178449" y="104599"/>
                    <a:pt x="182646" y="106685"/>
                    <a:pt x="186842" y="108772"/>
                  </a:cubicBezTo>
                  <a:cubicBezTo>
                    <a:pt x="195234" y="112945"/>
                    <a:pt x="204675" y="119204"/>
                    <a:pt x="207823" y="127551"/>
                  </a:cubicBezTo>
                  <a:cubicBezTo>
                    <a:pt x="209921" y="132768"/>
                    <a:pt x="208871" y="143200"/>
                    <a:pt x="205724" y="147373"/>
                  </a:cubicBezTo>
                  <a:cubicBezTo>
                    <a:pt x="198906" y="157076"/>
                    <a:pt x="179288" y="158640"/>
                    <a:pt x="163134" y="160518"/>
                  </a:cubicBezTo>
                  <a:cubicBezTo>
                    <a:pt x="161036" y="160623"/>
                    <a:pt x="159042" y="159579"/>
                    <a:pt x="157993" y="157701"/>
                  </a:cubicBezTo>
                  <a:moveTo>
                    <a:pt x="114" y="178567"/>
                  </a:moveTo>
                  <a:lnTo>
                    <a:pt x="114" y="171264"/>
                  </a:lnTo>
                  <a:cubicBezTo>
                    <a:pt x="114" y="169178"/>
                    <a:pt x="1163" y="167091"/>
                    <a:pt x="2212" y="165005"/>
                  </a:cubicBezTo>
                  <a:cubicBezTo>
                    <a:pt x="6303" y="156762"/>
                    <a:pt x="14591" y="151547"/>
                    <a:pt x="21829" y="146434"/>
                  </a:cubicBezTo>
                  <a:cubicBezTo>
                    <a:pt x="22039" y="146330"/>
                    <a:pt x="22249" y="146121"/>
                    <a:pt x="22458" y="146017"/>
                  </a:cubicBezTo>
                  <a:cubicBezTo>
                    <a:pt x="28648" y="142992"/>
                    <a:pt x="34837" y="139861"/>
                    <a:pt x="42075" y="136836"/>
                  </a:cubicBezTo>
                  <a:cubicBezTo>
                    <a:pt x="43859" y="136002"/>
                    <a:pt x="46376" y="135063"/>
                    <a:pt x="48369" y="134228"/>
                  </a:cubicBezTo>
                  <a:cubicBezTo>
                    <a:pt x="49104" y="133915"/>
                    <a:pt x="49733" y="133498"/>
                    <a:pt x="50153" y="132871"/>
                  </a:cubicBezTo>
                  <a:cubicBezTo>
                    <a:pt x="53195" y="129220"/>
                    <a:pt x="56447" y="121708"/>
                    <a:pt x="53510" y="115970"/>
                  </a:cubicBezTo>
                  <a:cubicBezTo>
                    <a:pt x="52461" y="113884"/>
                    <a:pt x="51412" y="112841"/>
                    <a:pt x="49419" y="110858"/>
                  </a:cubicBezTo>
                  <a:lnTo>
                    <a:pt x="49209" y="110650"/>
                  </a:lnTo>
                  <a:cubicBezTo>
                    <a:pt x="39767" y="100217"/>
                    <a:pt x="31480" y="82482"/>
                    <a:pt x="33578" y="61720"/>
                  </a:cubicBezTo>
                  <a:cubicBezTo>
                    <a:pt x="35676" y="40855"/>
                    <a:pt x="49314" y="26249"/>
                    <a:pt x="72392" y="26249"/>
                  </a:cubicBezTo>
                  <a:cubicBezTo>
                    <a:pt x="95366" y="26249"/>
                    <a:pt x="109004" y="40750"/>
                    <a:pt x="112256" y="61512"/>
                  </a:cubicBezTo>
                  <a:cubicBezTo>
                    <a:pt x="112256" y="61720"/>
                    <a:pt x="112256" y="61825"/>
                    <a:pt x="112360" y="62033"/>
                  </a:cubicBezTo>
                  <a:cubicBezTo>
                    <a:pt x="113304" y="74448"/>
                    <a:pt x="110262" y="85820"/>
                    <a:pt x="107115" y="93123"/>
                  </a:cubicBezTo>
                  <a:cubicBezTo>
                    <a:pt x="104073" y="100322"/>
                    <a:pt x="100926" y="105434"/>
                    <a:pt x="96835" y="110546"/>
                  </a:cubicBezTo>
                  <a:cubicBezTo>
                    <a:pt x="96625" y="110754"/>
                    <a:pt x="96520" y="110963"/>
                    <a:pt x="96415" y="111172"/>
                  </a:cubicBezTo>
                  <a:cubicBezTo>
                    <a:pt x="95366" y="112841"/>
                    <a:pt x="93687" y="113884"/>
                    <a:pt x="92639" y="115553"/>
                  </a:cubicBezTo>
                  <a:cubicBezTo>
                    <a:pt x="92429" y="115867"/>
                    <a:pt x="92324" y="116179"/>
                    <a:pt x="92219" y="116596"/>
                  </a:cubicBezTo>
                  <a:cubicBezTo>
                    <a:pt x="90435" y="122752"/>
                    <a:pt x="92429" y="130785"/>
                    <a:pt x="94527" y="133810"/>
                  </a:cubicBezTo>
                  <a:cubicBezTo>
                    <a:pt x="95576" y="135793"/>
                    <a:pt x="99562" y="135897"/>
                    <a:pt x="102710" y="136836"/>
                  </a:cubicBezTo>
                  <a:cubicBezTo>
                    <a:pt x="102919" y="136941"/>
                    <a:pt x="103024" y="136941"/>
                    <a:pt x="103234" y="137044"/>
                  </a:cubicBezTo>
                  <a:cubicBezTo>
                    <a:pt x="115718" y="142261"/>
                    <a:pt x="128096" y="148416"/>
                    <a:pt x="137432" y="156659"/>
                  </a:cubicBezTo>
                  <a:cubicBezTo>
                    <a:pt x="137537" y="156762"/>
                    <a:pt x="137642" y="156867"/>
                    <a:pt x="137747" y="156867"/>
                  </a:cubicBezTo>
                  <a:cubicBezTo>
                    <a:pt x="140474" y="159579"/>
                    <a:pt x="144041" y="163231"/>
                    <a:pt x="145510" y="168239"/>
                  </a:cubicBezTo>
                  <a:cubicBezTo>
                    <a:pt x="145824" y="169386"/>
                    <a:pt x="145930" y="170638"/>
                    <a:pt x="145930" y="171785"/>
                  </a:cubicBezTo>
                  <a:lnTo>
                    <a:pt x="145930" y="179923"/>
                  </a:lnTo>
                  <a:cubicBezTo>
                    <a:pt x="145930" y="180445"/>
                    <a:pt x="145824" y="180967"/>
                    <a:pt x="145720" y="181384"/>
                  </a:cubicBezTo>
                  <a:cubicBezTo>
                    <a:pt x="142153" y="192234"/>
                    <a:pt x="127781" y="195364"/>
                    <a:pt x="114458" y="198389"/>
                  </a:cubicBezTo>
                  <a:cubicBezTo>
                    <a:pt x="91380" y="202562"/>
                    <a:pt x="58860" y="202562"/>
                    <a:pt x="34732" y="198389"/>
                  </a:cubicBezTo>
                  <a:cubicBezTo>
                    <a:pt x="23193" y="196303"/>
                    <a:pt x="10604" y="193173"/>
                    <a:pt x="4310" y="185870"/>
                  </a:cubicBezTo>
                  <a:cubicBezTo>
                    <a:pt x="2212" y="184827"/>
                    <a:pt x="1163" y="182740"/>
                    <a:pt x="114" y="178567"/>
                  </a:cubicBezTo>
                </a:path>
              </a:pathLst>
            </a:custGeom>
            <a:gradFill>
              <a:gsLst>
                <a:gs pos="0">
                  <a:srgbClr val="FFFFFF"/>
                </a:gs>
                <a:gs pos="65000">
                  <a:srgbClr val="FFFFFF">
                    <a:alpha val="60000"/>
                  </a:srgbClr>
                </a:gs>
              </a:gsLst>
              <a:lin ang="4800001" scaled="1"/>
            </a:gradFill>
            <a:ln w="7147" cap="flat">
              <a:noFill/>
              <a:prstDash val="solid"/>
              <a:miter/>
            </a:ln>
          </p:spPr>
          <p:txBody>
            <a:bodyPr rtlCol="0" anchor="ctr"/>
            <a:lstStyle/>
            <a:p>
              <a:endParaRPr lang="zh-CN" altLang="en-US" sz="1515"/>
            </a:p>
          </p:txBody>
        </p:sp>
        <p:sp>
          <p:nvSpPr>
            <p:cNvPr id="34" name="图片 48" descr="343435383036303b343532343134393bcdb7c4d4b7e7b1a9"/>
            <p:cNvSpPr/>
            <p:nvPr>
              <p:custDataLst>
                <p:tags r:id="rId23"/>
              </p:custDataLst>
            </p:nvPr>
          </p:nvSpPr>
          <p:spPr>
            <a:xfrm>
              <a:off x="10485" y="4789"/>
              <a:ext cx="237" cy="277"/>
            </a:xfrm>
            <a:custGeom>
              <a:avLst/>
              <a:gdLst>
                <a:gd name="connsiteX0" fmla="*/ 99108 w 178789"/>
                <a:gd name="connsiteY0" fmla="*/ 114 h 208799"/>
                <a:gd name="connsiteX1" fmla="*/ 20322 w 178789"/>
                <a:gd name="connsiteY1" fmla="*/ 67244 h 208799"/>
                <a:gd name="connsiteX2" fmla="*/ 1221 w 178789"/>
                <a:gd name="connsiteY2" fmla="*/ 100942 h 208799"/>
                <a:gd name="connsiteX3" fmla="*/ 8527 w 178789"/>
                <a:gd name="connsiteY3" fmla="*/ 113482 h 208799"/>
                <a:gd name="connsiteX4" fmla="*/ 21415 w 178789"/>
                <a:gd name="connsiteY4" fmla="*/ 113482 h 208799"/>
                <a:gd name="connsiteX5" fmla="*/ 21415 w 178789"/>
                <a:gd name="connsiteY5" fmla="*/ 155365 h 208799"/>
                <a:gd name="connsiteX6" fmla="*/ 43978 w 178789"/>
                <a:gd name="connsiteY6" fmla="*/ 173149 h 208799"/>
                <a:gd name="connsiteX7" fmla="*/ 58430 w 178789"/>
                <a:gd name="connsiteY7" fmla="*/ 171152 h 208799"/>
                <a:gd name="connsiteX8" fmla="*/ 58430 w 178789"/>
                <a:gd name="connsiteY8" fmla="*/ 195423 h 208799"/>
                <a:gd name="connsiteX9" fmla="*/ 71922 w 178789"/>
                <a:gd name="connsiteY9" fmla="*/ 208914 h 208799"/>
                <a:gd name="connsiteX10" fmla="*/ 115774 w 178789"/>
                <a:gd name="connsiteY10" fmla="*/ 208914 h 208799"/>
                <a:gd name="connsiteX11" fmla="*/ 129268 w 178789"/>
                <a:gd name="connsiteY11" fmla="*/ 195423 h 208799"/>
                <a:gd name="connsiteX12" fmla="*/ 129268 w 178789"/>
                <a:gd name="connsiteY12" fmla="*/ 153752 h 208799"/>
                <a:gd name="connsiteX13" fmla="*/ 178906 w 178789"/>
                <a:gd name="connsiteY13" fmla="*/ 79891 h 208799"/>
                <a:gd name="connsiteX14" fmla="*/ 99108 w 178789"/>
                <a:gd name="connsiteY14" fmla="*/ 114 h 208799"/>
                <a:gd name="connsiteX15" fmla="*/ 128084 w 178789"/>
                <a:gd name="connsiteY15" fmla="*/ 71996 h 208799"/>
                <a:gd name="connsiteX16" fmla="*/ 84582 w 178789"/>
                <a:gd name="connsiteY16" fmla="*/ 117721 h 208799"/>
                <a:gd name="connsiteX17" fmla="*/ 78800 w 178789"/>
                <a:gd name="connsiteY17" fmla="*/ 114907 h 208799"/>
                <a:gd name="connsiteX18" fmla="*/ 83382 w 178789"/>
                <a:gd name="connsiteY18" fmla="*/ 83600 h 208799"/>
                <a:gd name="connsiteX19" fmla="*/ 63492 w 178789"/>
                <a:gd name="connsiteY19" fmla="*/ 83600 h 208799"/>
                <a:gd name="connsiteX20" fmla="*/ 61047 w 178789"/>
                <a:gd name="connsiteY20" fmla="*/ 77904 h 208799"/>
                <a:gd name="connsiteX21" fmla="*/ 104552 w 178789"/>
                <a:gd name="connsiteY21" fmla="*/ 32180 h 208799"/>
                <a:gd name="connsiteX22" fmla="*/ 110334 w 178789"/>
                <a:gd name="connsiteY22" fmla="*/ 34993 h 208799"/>
                <a:gd name="connsiteX23" fmla="*/ 105752 w 178789"/>
                <a:gd name="connsiteY23" fmla="*/ 66300 h 208799"/>
                <a:gd name="connsiteX24" fmla="*/ 125641 w 178789"/>
                <a:gd name="connsiteY24" fmla="*/ 66300 h 208799"/>
                <a:gd name="connsiteX25" fmla="*/ 128084 w 178789"/>
                <a:gd name="connsiteY25" fmla="*/ 71996 h 20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8789" h="208799">
                  <a:moveTo>
                    <a:pt x="99108" y="114"/>
                  </a:moveTo>
                  <a:cubicBezTo>
                    <a:pt x="59343" y="114"/>
                    <a:pt x="26383" y="29195"/>
                    <a:pt x="20322" y="67244"/>
                  </a:cubicBezTo>
                  <a:lnTo>
                    <a:pt x="1221" y="100942"/>
                  </a:lnTo>
                  <a:cubicBezTo>
                    <a:pt x="-1954" y="106540"/>
                    <a:pt x="2091" y="113482"/>
                    <a:pt x="8527" y="113482"/>
                  </a:cubicBezTo>
                  <a:lnTo>
                    <a:pt x="21415" y="113482"/>
                  </a:lnTo>
                  <a:lnTo>
                    <a:pt x="21415" y="155365"/>
                  </a:lnTo>
                  <a:cubicBezTo>
                    <a:pt x="21415" y="167193"/>
                    <a:pt x="32475" y="175910"/>
                    <a:pt x="43978" y="173149"/>
                  </a:cubicBezTo>
                  <a:lnTo>
                    <a:pt x="58430" y="171152"/>
                  </a:lnTo>
                  <a:lnTo>
                    <a:pt x="58430" y="195423"/>
                  </a:lnTo>
                  <a:cubicBezTo>
                    <a:pt x="58430" y="202874"/>
                    <a:pt x="64471" y="208914"/>
                    <a:pt x="71922" y="208914"/>
                  </a:cubicBezTo>
                  <a:lnTo>
                    <a:pt x="115774" y="208914"/>
                  </a:lnTo>
                  <a:cubicBezTo>
                    <a:pt x="123227" y="208914"/>
                    <a:pt x="129268" y="202874"/>
                    <a:pt x="129268" y="195423"/>
                  </a:cubicBezTo>
                  <a:lnTo>
                    <a:pt x="129268" y="153752"/>
                  </a:lnTo>
                  <a:cubicBezTo>
                    <a:pt x="158384" y="141858"/>
                    <a:pt x="178906" y="113275"/>
                    <a:pt x="178906" y="79891"/>
                  </a:cubicBezTo>
                  <a:cubicBezTo>
                    <a:pt x="178903" y="35828"/>
                    <a:pt x="143176" y="114"/>
                    <a:pt x="99108" y="114"/>
                  </a:cubicBezTo>
                  <a:moveTo>
                    <a:pt x="128084" y="71996"/>
                  </a:moveTo>
                  <a:lnTo>
                    <a:pt x="84582" y="117721"/>
                  </a:lnTo>
                  <a:cubicBezTo>
                    <a:pt x="82315" y="120105"/>
                    <a:pt x="78325" y="118162"/>
                    <a:pt x="78800" y="114907"/>
                  </a:cubicBezTo>
                  <a:lnTo>
                    <a:pt x="83382" y="83600"/>
                  </a:lnTo>
                  <a:lnTo>
                    <a:pt x="63492" y="83600"/>
                  </a:lnTo>
                  <a:cubicBezTo>
                    <a:pt x="60527" y="83600"/>
                    <a:pt x="59006" y="80053"/>
                    <a:pt x="61047" y="77904"/>
                  </a:cubicBezTo>
                  <a:lnTo>
                    <a:pt x="104552" y="32180"/>
                  </a:lnTo>
                  <a:cubicBezTo>
                    <a:pt x="106819" y="29796"/>
                    <a:pt x="110809" y="31738"/>
                    <a:pt x="110334" y="34993"/>
                  </a:cubicBezTo>
                  <a:lnTo>
                    <a:pt x="105752" y="66300"/>
                  </a:lnTo>
                  <a:lnTo>
                    <a:pt x="125641" y="66300"/>
                  </a:lnTo>
                  <a:cubicBezTo>
                    <a:pt x="128603" y="66300"/>
                    <a:pt x="130128" y="69847"/>
                    <a:pt x="128084" y="71996"/>
                  </a:cubicBezTo>
                </a:path>
              </a:pathLst>
            </a:custGeom>
            <a:gradFill>
              <a:gsLst>
                <a:gs pos="0">
                  <a:srgbClr val="FFFFFF"/>
                </a:gs>
                <a:gs pos="65000">
                  <a:srgbClr val="FFFFFF">
                    <a:alpha val="60000"/>
                  </a:srgbClr>
                </a:gs>
              </a:gsLst>
              <a:lin ang="4800001" scaled="1"/>
            </a:gradFill>
            <a:ln w="7148" cap="flat">
              <a:noFill/>
              <a:prstDash val="solid"/>
              <a:miter/>
            </a:ln>
          </p:spPr>
          <p:txBody>
            <a:bodyPr rtlCol="0" anchor="ctr"/>
            <a:lstStyle/>
            <a:p>
              <a:endParaRPr lang="zh-CN" altLang="en-US" sz="1515"/>
            </a:p>
          </p:txBody>
        </p:sp>
      </p:grpSp>
      <p:sp>
        <p:nvSpPr>
          <p:cNvPr id="24" name="文本框 23"/>
          <p:cNvSpPr txBox="1"/>
          <p:nvPr/>
        </p:nvSpPr>
        <p:spPr>
          <a:xfrm>
            <a:off x="210820" y="2876550"/>
            <a:ext cx="2245995" cy="2266950"/>
          </a:xfrm>
          <a:prstGeom prst="rect">
            <a:avLst/>
          </a:prstGeom>
          <a:noFill/>
        </p:spPr>
        <p:txBody>
          <a:bodyPr wrap="square" rtlCol="0">
            <a:noAutofit/>
          </a:bodyPr>
          <a:p>
            <a:pPr indent="0" fontAlgn="auto">
              <a:lnSpc>
                <a:spcPct val="120000"/>
              </a:lnSpc>
            </a:pPr>
            <a:r>
              <a:rPr lang="zh-CN" altLang="en-US" sz="1200">
                <a:solidFill>
                  <a:srgbClr val="7D4922"/>
                </a:solidFill>
              </a:rPr>
              <a:t>初期的代表人物是受瓦格纳影响的理查德·施特劳斯；第一次世界大战后的代表人物是将无调性原则运用于歌剧创作的贝尔格，40 年代迄今的代表人物则有斯特拉文斯基、普罗科菲耶夫、米约、曼诺蒂、巴比尔、奥尔夫、亨策、莫尔及英国著名的作曲家布里顿等。</a:t>
            </a:r>
            <a:endParaRPr lang="zh-CN" altLang="en-US" sz="12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54025"/>
            <a:ext cx="2008505" cy="2921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楷体" panose="02010609060101010101" charset="-122"/>
                <a:ea typeface="楷体" panose="02010609060101010101" charset="-122"/>
              </a:rPr>
              <a:t>（三）中国歌剧</a:t>
            </a:r>
            <a:endParaRPr lang="zh-CN" altLang="en-US" sz="1600" b="1" dirty="0">
              <a:latin typeface="楷体" panose="02010609060101010101" charset="-122"/>
              <a:ea typeface="楷体" panose="02010609060101010101" charset="-122"/>
            </a:endParaRPr>
          </a:p>
        </p:txBody>
      </p:sp>
      <p:pic>
        <p:nvPicPr>
          <p:cNvPr id="4" name="图片 3"/>
          <p:cNvPicPr>
            <a:picLocks noChangeAspect="1"/>
          </p:cNvPicPr>
          <p:nvPr/>
        </p:nvPicPr>
        <p:blipFill>
          <a:blip r:embed="rId1"/>
          <a:stretch>
            <a:fillRect/>
          </a:stretch>
        </p:blipFill>
        <p:spPr>
          <a:xfrm>
            <a:off x="533400" y="1428750"/>
            <a:ext cx="4426585" cy="2950210"/>
          </a:xfrm>
          <a:prstGeom prst="rect">
            <a:avLst/>
          </a:prstGeom>
        </p:spPr>
      </p:pic>
      <p:sp>
        <p:nvSpPr>
          <p:cNvPr id="5" name="文本框 4"/>
          <p:cNvSpPr txBox="1"/>
          <p:nvPr/>
        </p:nvSpPr>
        <p:spPr>
          <a:xfrm>
            <a:off x="5377180" y="1495425"/>
            <a:ext cx="2961640" cy="2519680"/>
          </a:xfrm>
          <a:prstGeom prst="rect">
            <a:avLst/>
          </a:prstGeom>
          <a:noFill/>
        </p:spPr>
        <p:txBody>
          <a:bodyPr wrap="square" rtlCol="0">
            <a:noAutofit/>
          </a:bodyPr>
          <a:p>
            <a:pPr algn="l">
              <a:lnSpc>
                <a:spcPct val="140000"/>
              </a:lnSpc>
            </a:pPr>
            <a:r>
              <a:rPr lang="zh-CN" altLang="en-US" sz="1600" b="1">
                <a:solidFill>
                  <a:srgbClr val="7D4922"/>
                </a:solidFill>
              </a:rPr>
              <a:t>中国歌剧与西洋歌剧相比，其产生和发展都比较晚，它是在立足于本民族、民间音乐的基础上，借鉴西方歌剧艺术的经验，逐渐发展起来的具有民族特色的中国新歌剧。</a:t>
            </a:r>
            <a:endParaRPr lang="zh-CN" altLang="en-US" sz="1600" b="1">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1057_4*l_h_f*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70"/>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31_3*l_h_a*1_3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 name="KSO_WM_DIAGRAM_USE_COLOR_VALUE" val="{&quot;color_scheme&quot;:1,&quot;color_type&quot;:1,&quot;theme_color_indexes&quot;:[]}"/>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3_3"/>
  <p:tag name="KSO_WM_TEMPLATE_CATEGORY" val="diagram"/>
  <p:tag name="KSO_WM_TEMPLATE_INDEX" val="20231731"/>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02.xml><?xml version="1.0" encoding="utf-8"?>
<p:tagLst xmlns:p="http://schemas.openxmlformats.org/presentationml/2006/main">
  <p:tag name="KSO_WM_BEAUTIFY_FLAG" val="#wm#"/>
  <p:tag name="KSO_WM_UNIT_LINE_FORE_SCHEMECOLOR_INDEX_BRIGHTNESS" val="0.35"/>
  <p:tag name="KSO_WM_UNIT_LINE_FILL_TYPE" val="2"/>
  <p:tag name="KSO_WM_UNIT_HIGHLIGHT" val="0"/>
  <p:tag name="KSO_WM_UNIT_COMPATIBLE" val="0"/>
  <p:tag name="KSO_WM_UNIT_DIAGRAM_ISNUMVISUAL" val="0"/>
  <p:tag name="KSO_WM_UNIT_DIAGRAM_ISREFERUNIT" val="0"/>
  <p:tag name="KSO_WM_UNIT_ID" val="diagram20231058_3*l_i*1_1"/>
  <p:tag name="KSO_WM_TEMPLATE_CATEGORY" val="diagram"/>
  <p:tag name="KSO_WM_TEMPLATE_INDEX" val="20231058"/>
  <p:tag name="KSO_WM_UNIT_LAYERLEVEL" val="1_1"/>
  <p:tag name="KSO_WM_TAG_VERSION" val="3.0"/>
  <p:tag name="KSO_WM_UNIT_TYPE" val="l_i"/>
  <p:tag name="KSO_WM_UNIT_INDEX" val="1_1"/>
  <p:tag name="KSO_WM_DIAGRAM_GROUP_CODE" val="l1-1"/>
  <p:tag name="KSO_WM_DIAGRAM_VERSION" val="3"/>
  <p:tag name="KSO_WM_DIAGRAM_COLOR_TRICK" val="4"/>
  <p:tag name="KSO_WM_DIAGRAM_COLOR_TEXT_CAN_REMOVE" val="n"/>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type&quot;:0},&quot;glow&quot;:{&quot;colorType&quot;:0},&quot;line&quot;:{&quot;solidLine&quot;:{&quot;brightness&quot;:0.5,&quot;colorType&quot;:1,&quot;foreColorIndex&quot;:1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5"/>
  <p:tag name="KSO_WM_DIAGRAM_USE_COLOR_VALUE" val="{&quot;color_scheme&quot;:1,&quot;color_type&quot;:1,&quot;theme_color_indexes&quot;:[]}"/>
</p:tagLst>
</file>

<file path=ppt/tags/tag1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058_3*l_h_a*1_1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058_3*l_h_a*1_4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05.xml><?xml version="1.0" encoding="utf-8"?>
<p:tagLst xmlns:p="http://schemas.openxmlformats.org/presentationml/2006/main">
  <p:tag name="KSO_WM_BEAUTIFY_FLAG" val="#wm#"/>
  <p:tag name="KSO_WM_UNIT_SHADOW_SCHEMECOLOR_INDEX_BRIGHTNESS" val="-0.25"/>
  <p:tag name="KSO_WM_UNIT_SHADOW_SCHEMECOLOR_INDEX" val="5"/>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1_1"/>
  <p:tag name="KSO_WM_TEMPLATE_CATEGORY" val="diagram"/>
  <p:tag name="KSO_WM_TEMPLATE_INDEX" val="20231058"/>
  <p:tag name="KSO_WM_UNIT_LAYERLEVEL" val="1_1_1"/>
  <p:tag name="KSO_WM_TAG_VERSION" val="3.0"/>
  <p:tag name="KSO_WM_UNIT_TYPE" val="l_h_i"/>
  <p:tag name="KSO_WM_UNIT_INDEX" val="1_1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solid&quot;:{&quot;brightness&quot;:0,&quot;colorType&quot;:1,&quot;foreColorIndex&quot;:5,&quot;transparency&quot;:0},&quot;type&quot;:1},&quot;glow&quot;:{&quot;colorType&quot;:0},&quot;line&quot;:{&quot;type&quot;:0},&quot;shadow&quot;:{&quot;brightness&quot;:-0.25,&quot;colorType&quot;:1,&quot;foreColorIndex&quot;:5,&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06.xml><?xml version="1.0" encoding="utf-8"?>
<p:tagLst xmlns:p="http://schemas.openxmlformats.org/presentationml/2006/main">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5"/>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1_2"/>
  <p:tag name="KSO_WM_TEMPLATE_CATEGORY" val="diagram"/>
  <p:tag name="KSO_WM_TEMPLATE_INDEX" val="20231058"/>
  <p:tag name="KSO_WM_UNIT_LAYERLEVEL" val="1_1_1"/>
  <p:tag name="KSO_WM_TAG_VERSION" val="3.0"/>
  <p:tag name="KSO_WM_UNIT_TYPE" val="l_h_i"/>
  <p:tag name="KSO_WM_UNIT_INDEX" val="1_1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gradient&quot;:[{&quot;brightness&quot;:0.6000000238418579,&quot;colorType&quot;:1,&quot;foreColorIndex&quot;:5,&quot;pos&quot;:0,&quot;transparency&quot;:0},{&quot;brightness&quot;:0,&quot;colorType&quot;:1,&quot;foreColorIndex&quot;:5,&quot;pos&quot;:0.899999976158142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7.xml><?xml version="1.0" encoding="utf-8"?>
<p:tagLst xmlns:p="http://schemas.openxmlformats.org/presentationml/2006/main">
  <p:tag name="KSO_WM_BEAUTIFY_FLAG" val="#wm#"/>
  <p:tag name="KSO_WM_UNIT_SHADOW_SCHEMECOLOR_INDEX_BRIGHTNESS" val="-0.25"/>
  <p:tag name="KSO_WM_UNIT_SHADOW_SCHEMECOLOR_INDEX" val="6"/>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2_1"/>
  <p:tag name="KSO_WM_TEMPLATE_CATEGORY" val="diagram"/>
  <p:tag name="KSO_WM_TEMPLATE_INDEX" val="20231058"/>
  <p:tag name="KSO_WM_UNIT_LAYERLEVEL" val="1_1_1"/>
  <p:tag name="KSO_WM_TAG_VERSION" val="3.0"/>
  <p:tag name="KSO_WM_UNIT_TYPE" val="l_h_i"/>
  <p:tag name="KSO_WM_UNIT_INDEX" val="1_2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solid&quot;:{&quot;brightness&quot;:0,&quot;colorType&quot;:1,&quot;foreColorIndex&quot;:6,&quot;transparency&quot;:0},&quot;type&quot;:1},&quot;glow&quot;:{&quot;colorType&quot;:0},&quot;line&quot;:{&quot;type&quot;:0},&quot;shadow&quot;:{&quot;brightness&quot;:-0.25,&quot;colorType&quot;:1,&quot;foreColorIndex&quot;:6,&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08.xml><?xml version="1.0" encoding="utf-8"?>
<p:tagLst xmlns:p="http://schemas.openxmlformats.org/presentationml/2006/main">
  <p:tag name="KSO_WM_BEAUTIFY_FLAG" val="#wm#"/>
  <p:tag name="KSO_WM_UNIT_FILL_FORE_SCHEMECOLOR_INDEX_1_BRIGHTNESS" val="0.4"/>
  <p:tag name="KSO_WM_UNIT_FILL_FORE_SCHEMECOLOR_INDEX_1" val="6"/>
  <p:tag name="KSO_WM_UNIT_FILL_FORE_SCHEMECOLOR_INDEX_1_POS" val="0"/>
  <p:tag name="KSO_WM_UNIT_FILL_FORE_SCHEMECOLOR_INDEX_1_TRANS" val="0"/>
  <p:tag name="KSO_WM_UNIT_FILL_FORE_SCHEMECOLOR_INDEX_2_BRIGHTNESS" val="0"/>
  <p:tag name="KSO_WM_UNIT_FILL_FORE_SCHEMECOLOR_INDEX_2" val="6"/>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6"/>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2_2"/>
  <p:tag name="KSO_WM_TEMPLATE_CATEGORY" val="diagram"/>
  <p:tag name="KSO_WM_TEMPLATE_INDEX" val="20231058"/>
  <p:tag name="KSO_WM_UNIT_LAYERLEVEL" val="1_1_1"/>
  <p:tag name="KSO_WM_TAG_VERSION" val="3.0"/>
  <p:tag name="KSO_WM_UNIT_TYPE" val="l_h_i"/>
  <p:tag name="KSO_WM_UNIT_INDEX" val="1_2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gradient&quot;:[{&quot;brightness&quot;:0.6000000238418579,&quot;colorType&quot;:1,&quot;foreColorIndex&quot;:6,&quot;pos&quot;:0,&quot;transparency&quot;:0},{&quot;brightness&quot;:0,&quot;colorType&quot;:1,&quot;foreColorIndex&quot;:6,&quot;pos&quot;:0.8999999761581421,&quot;transparency&quot;:0}],&quot;type&quot;:3},&quot;glow&quot;:{&quot;colorType&quot;:0},&quot;line&quot;:{&quot;type&quot;:0},&quot;shadow&quot;:{&quot;brightness&quot;:-0.25,&quot;colorType&quot;:1,&quot;foreColorIndex&quot;:6,&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058_3*l_h_a*1_2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4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3"/>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8,&quot;pos&quot;:0,&quot;transparency&quot;:0},{&quot;brightness&quot;:-0.10000000149011612,&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10.xml><?xml version="1.0" encoding="utf-8"?>
<p:tagLst xmlns:p="http://schemas.openxmlformats.org/presentationml/2006/main">
  <p:tag name="KSO_WM_BEAUTIFY_FLAG" val="#wm#"/>
  <p:tag name="KSO_WM_UNIT_SHADOW_SCHEMECOLOR_INDEX_BRIGHTNESS" val="-0.5"/>
  <p:tag name="KSO_WM_UNIT_SHADOW_SCHEMECOLOR_INDEX" val="7"/>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3_1"/>
  <p:tag name="KSO_WM_TEMPLATE_CATEGORY" val="diagram"/>
  <p:tag name="KSO_WM_TEMPLATE_INDEX" val="20231058"/>
  <p:tag name="KSO_WM_UNIT_LAYERLEVEL" val="1_1_1"/>
  <p:tag name="KSO_WM_TAG_VERSION" val="3.0"/>
  <p:tag name="KSO_WM_UNIT_TYPE" val="l_h_i"/>
  <p:tag name="KSO_WM_UNIT_INDEX" val="1_3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solid&quot;:{&quot;brightness&quot;:0,&quot;colorType&quot;:1,&quot;foreColorIndex&quot;:7,&quot;transparency&quot;:0},&quot;type&quot;:1},&quot;glow&quot;:{&quot;colorType&quot;:0},&quot;line&quot;:{&quot;type&quot;:0},&quot;shadow&quot;:{&quot;brightness&quot;:-0.5,&quot;colorType&quot;:1,&quot;foreColorIndex&quot;:7,&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111.xml><?xml version="1.0" encoding="utf-8"?>
<p:tagLst xmlns:p="http://schemas.openxmlformats.org/presentationml/2006/main">
  <p:tag name="KSO_WM_BEAUTIFY_FLAG" val="#wm#"/>
  <p:tag name="KSO_WM_UNIT_FILL_FORE_SCHEMECOLOR_INDEX_1_BRIGHTNESS" val="0.4"/>
  <p:tag name="KSO_WM_UNIT_FILL_FORE_SCHEMECOLOR_INDEX_1" val="7"/>
  <p:tag name="KSO_WM_UNIT_FILL_FORE_SCHEMECOLOR_INDEX_1_POS" val="0"/>
  <p:tag name="KSO_WM_UNIT_FILL_FORE_SCHEMECOLOR_INDEX_1_TRANS" val="0"/>
  <p:tag name="KSO_WM_UNIT_FILL_FORE_SCHEMECOLOR_INDEX_2_BRIGHTNESS" val="0"/>
  <p:tag name="KSO_WM_UNIT_FILL_FORE_SCHEMECOLOR_INDEX_2" val="7"/>
  <p:tag name="KSO_WM_UNIT_FILL_FORE_SCHEMECOLOR_INDEX_2_POS" val="0.8"/>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7"/>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3_2"/>
  <p:tag name="KSO_WM_TEMPLATE_CATEGORY" val="diagram"/>
  <p:tag name="KSO_WM_TEMPLATE_INDEX" val="20231058"/>
  <p:tag name="KSO_WM_UNIT_LAYERLEVEL" val="1_1_1"/>
  <p:tag name="KSO_WM_TAG_VERSION" val="3.0"/>
  <p:tag name="KSO_WM_UNIT_TYPE" val="l_h_i"/>
  <p:tag name="KSO_WM_UNIT_INDEX" val="1_3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gradient&quot;:[{&quot;brightness&quot;:0.6000000238418579,&quot;colorType&quot;:1,&quot;foreColorIndex&quot;:7,&quot;pos&quot;:0,&quot;transparency&quot;:0},{&quot;brightness&quot;:0,&quot;colorType&quot;:1,&quot;foreColorIndex&quot;:7,&quot;pos&quot;:0.800000011920929,&quot;transparency&quot;:0}],&quot;type&quot;:3},&quot;glow&quot;:{&quot;colorType&quot;:0},&quot;line&quot;:{&quot;type&quot;:0},&quot;shadow&quot;:{&quot;brightness&quot;:-0.25,&quot;colorType&quot;:1,&quot;foreColorIndex&quot;:7,&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058_3*l_h_a*1_3_1"/>
  <p:tag name="KSO_WM_TEMPLATE_CATEGORY" val="diagram"/>
  <p:tag name="KSO_WM_TEMPLATE_INDEX" val="20231058"/>
  <p:tag name="KSO_WM_UNIT_LAYERLEVEL" val="1_1_1"/>
  <p:tag name="KSO_WM_TAG_VERSION" val="3.0"/>
  <p:tag name="KSO_WM_BEAUTIFY_FLAG" val="#wm#"/>
  <p:tag name="KSO_WM_DIAGRAM_VERSION" val="3"/>
  <p:tag name="KSO_WM_DIAGRAM_COLOR_TRICK" val="4"/>
  <p:tag name="KSO_WM_DIAGRAM_COLOR_TEXT_CAN_REMOVE" val="n"/>
  <p:tag name="KSO_WM_UNIT_TEXT_FILL_FORE_SCHEMECOLOR_INDEX_BRIGHTNESS" val="0"/>
  <p:tag name="KSO_WM_DIAGRAM_GROUP_CODE" val="l1-1"/>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113.xml><?xml version="1.0" encoding="utf-8"?>
<p:tagLst xmlns:p="http://schemas.openxmlformats.org/presentationml/2006/main">
  <p:tag name="KSO_WM_BEAUTIFY_FLAG" val="#wm#"/>
  <p:tag name="KSO_WM_UNIT_SHADOW_SCHEMECOLOR_INDEX_BRIGHTNESS" val="-0.25"/>
  <p:tag name="KSO_WM_UNIT_SHADOW_SCHEMECOLOR_INDEX" val="8"/>
  <p:tag name="KSO_WM_UNIT_TEXT_FILL_FORE_SCHEMECOLOR_INDEX_BRIGHTNESS" val="0"/>
  <p:tag name="KSO_WM_UNIT_TEXT_FILL_TYPE" val="1"/>
  <p:tag name="KSO_WM_UNIT_HIGHLIGHT" val="0"/>
  <p:tag name="KSO_WM_UNIT_COMPATIBLE" val="0"/>
  <p:tag name="KSO_WM_UNIT_DIAGRAM_ISNUMVISUAL" val="0"/>
  <p:tag name="KSO_WM_UNIT_DIAGRAM_ISREFERUNIT" val="0"/>
  <p:tag name="KSO_WM_UNIT_ID" val="diagram20231058_3*l_h_i*1_4_1"/>
  <p:tag name="KSO_WM_TEMPLATE_CATEGORY" val="diagram"/>
  <p:tag name="KSO_WM_TEMPLATE_INDEX" val="20231058"/>
  <p:tag name="KSO_WM_UNIT_LAYERLEVEL" val="1_1_1"/>
  <p:tag name="KSO_WM_TAG_VERSION" val="3.0"/>
  <p:tag name="KSO_WM_UNIT_TYPE" val="l_h_i"/>
  <p:tag name="KSO_WM_UNIT_INDEX" val="1_4_1"/>
  <p:tag name="KSO_WM_DIAGRAM_VERSION" val="3"/>
  <p:tag name="KSO_WM_DIAGRAM_COLOR_TRICK" val="4"/>
  <p:tag name="KSO_WM_DIAGRAM_COLOR_TEXT_CAN_REMOVE" val="n"/>
  <p:tag name="KSO_WM_DIAGRAM_GROUP_CODE" val="l1-1"/>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solid&quot;:{&quot;brightness&quot;:0,&quot;colorType&quot;:1,&quot;foreColorIndex&quot;:8,&quot;transparency&quot;:0},&quot;type&quot;:1},&quot;glow&quot;:{&quot;colorType&quot;:0},&quot;line&quot;:{&quot;type&quot;:0},&quot;shadow&quot;:{&quot;brightness&quot;:-0.25,&quot;colorType&quot;:1,&quot;foreColorIndex&quot;:8,&quot;transparency&quot;:0.89999997615814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8"/>
  <p:tag name="KSO_WM_UNIT_FILL_FORE_SCHEMECOLOR_INDEX_BRIGHTNESS" val="0"/>
  <p:tag name="KSO_WM_DIAGRAM_USE_COLOR_VALUE" val="{&quot;color_scheme&quot;:1,&quot;color_type&quot;:1,&quot;theme_color_indexes&quot;:[]}"/>
</p:tagLst>
</file>

<file path=ppt/tags/tag114.xml><?xml version="1.0" encoding="utf-8"?>
<p:tagLst xmlns:p="http://schemas.openxmlformats.org/presentationml/2006/main">
  <p:tag name="KSO_WM_BEAUTIFY_FLAG" val="#wm#"/>
  <p:tag name="KSO_WM_UNIT_FILL_FORE_SCHEMECOLOR_INDEX_1_BRIGHTNESS" val="0.4"/>
  <p:tag name="KSO_WM_UNIT_FILL_FORE_SCHEMECOLOR_INDEX_1" val="8"/>
  <p:tag name="KSO_WM_UNIT_FILL_FORE_SCHEMECOLOR_INDEX_1_POS" val="0"/>
  <p:tag name="KSO_WM_UNIT_FILL_FORE_SCHEMECOLOR_INDEX_1_TRANS" val="0"/>
  <p:tag name="KSO_WM_UNIT_FILL_FORE_SCHEMECOLOR_INDEX_2_BRIGHTNESS" val="0"/>
  <p:tag name="KSO_WM_UNIT_FILL_FORE_SCHEMECOLOR_INDEX_2" val="8"/>
  <p:tag name="KSO_WM_UNIT_FILL_FORE_SCHEMECOLOR_INDEX_2_POS" val="0.9"/>
  <p:tag name="KSO_WM_UNIT_FILL_FORE_SCHEMECOLOR_INDEX_2_TRANS" val="0"/>
  <p:tag name="KSO_WM_UNIT_FILL_GRADIENT_TYPE" val="0"/>
  <p:tag name="KSO_WM_UNIT_FILL_GRADIENT_ANGLE" val="135"/>
  <p:tag name="KSO_WM_UNIT_FILL_GRADIENT_DIRECTION" val="2"/>
  <p:tag name="KSO_WM_UNIT_SHADOW_SCHEMECOLOR_INDEX_BRIGHTNESS" val="-0.25"/>
  <p:tag name="KSO_WM_UNIT_SHADOW_SCHEMECOLOR_INDEX" val="8"/>
  <p:tag name="KSO_WM_UNIT_TEXT_FILL_FORE_SCHEMECOLOR_INDEX_BRIGHTNESS" val="0"/>
  <p:tag name="KSO_WM_UNIT_HIGHLIGHT" val="0"/>
  <p:tag name="KSO_WM_UNIT_COMPATIBLE" val="0"/>
  <p:tag name="KSO_WM_UNIT_DIAGRAM_ISNUMVISUAL" val="0"/>
  <p:tag name="KSO_WM_UNIT_DIAGRAM_ISREFERUNIT" val="0"/>
  <p:tag name="KSO_WM_UNIT_ID" val="diagram20231058_3*l_h_i*1_4_2"/>
  <p:tag name="KSO_WM_TEMPLATE_CATEGORY" val="diagram"/>
  <p:tag name="KSO_WM_TEMPLATE_INDEX" val="20231058"/>
  <p:tag name="KSO_WM_UNIT_LAYERLEVEL" val="1_1_1"/>
  <p:tag name="KSO_WM_TAG_VERSION" val="3.0"/>
  <p:tag name="KSO_WM_UNIT_TYPE" val="l_h_i"/>
  <p:tag name="KSO_WM_UNIT_INDEX" val="1_4_2"/>
  <p:tag name="KSO_WM_DIAGRAM_VERSION" val="3"/>
  <p:tag name="KSO_WM_DIAGRAM_COLOR_TRICK" val="4"/>
  <p:tag name="KSO_WM_DIAGRAM_COLOR_TEXT_CAN_REMOVE" val="n"/>
  <p:tag name="KSO_WM_DIAGRAM_GROUP_CODE" val="l1-1"/>
  <p:tag name="KSO_WM_UNIT_SUBTYPE" val="d"/>
  <p:tag name="KSO_WM_DIAGRAM_MAX_ITEMCNT" val="6"/>
  <p:tag name="KSO_WM_DIAGRAM_MIN_ITEMCNT" val="2"/>
  <p:tag name="KSO_WM_DIAGRAM_VIRTUALLY_FRAME" val="{&quot;height&quot;:369,&quot;left&quot;:-71.15827992356671,&quot;top&quot;:28.75,&quot;width&quot;:862.4000244140625}"/>
  <p:tag name="KSO_WM_DIAGRAM_COLOR_MATCH_VALUE" val="{&quot;shape&quot;:{&quot;fill&quot;:{&quot;gradient&quot;:[{&quot;brightness&quot;:0.6000000238418579,&quot;colorType&quot;:1,&quot;foreColorIndex&quot;:8,&quot;pos&quot;:0,&quot;transparency&quot;:0},{&quot;brightness&quot;:0,&quot;colorType&quot;:1,&quot;foreColorIndex&quot;:8,&quot;pos&quot;:0.8999999761581421,&quot;transparency&quot;:0}],&quot;type&quot;:3},&quot;glow&quot;:{&quot;colorType&quot;:0},&quot;line&quot;:{&quot;type&quot;:0},&quot;shadow&quot;:{&quot;brightness&quot;:-0.25,&quot;colorType&quot;:1,&quot;foreColorIndex&quot;:8,&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1057_4*l_h_a*1_4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26"/>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30000001192092896,&quot;colorType&quot;:1,&quot;foreColorIndex&quot;:8,&quot;pos&quot;:0.800000011920929,&quot;transparency&quot;:0},{&quot;brightness&quot;:0,&quot;colorType&quot;:1,&quot;foreColorIndex&quot;:8,&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DIAGRAM_VIRTUALLY_FRAME" val="{&quot;height&quot;:395.43755905511813,&quot;left&quot;:36,&quot;top&quot;:0,&quot;width&quot;:638.9250393700788}"/>
</p:tagLst>
</file>

<file path=ppt/tags/tag123.xml><?xml version="1.0" encoding="utf-8"?>
<p:tagLst xmlns:p="http://schemas.openxmlformats.org/presentationml/2006/main">
  <p:tag name="KSO_WM_DIAGRAM_VIRTUALLY_FRAME" val="{&quot;height&quot;:395.43755905511813,&quot;left&quot;:36,&quot;top&quot;:0,&quot;width&quot;:638.9250393700788}"/>
</p:tagLst>
</file>

<file path=ppt/tags/tag124.xml><?xml version="1.0" encoding="utf-8"?>
<p:tagLst xmlns:p="http://schemas.openxmlformats.org/presentationml/2006/main">
  <p:tag name="KSO_WM_BEAUTIFY_FLAG" val=""/>
  <p:tag name="KSO_WM_DIAGRAM_VIRTUALLY_FRAME" val="{&quot;height&quot;:395.43755905511813,&quot;left&quot;:36,&quot;top&quot;:0,&quot;width&quot;:638.9250393700788}"/>
</p:tagLst>
</file>

<file path=ppt/tags/tag125.xml><?xml version="1.0" encoding="utf-8"?>
<p:tagLst xmlns:p="http://schemas.openxmlformats.org/presentationml/2006/main">
  <p:tag name="KSO_WM_BEAUTIFY_FLAG" val=""/>
  <p:tag name="KSO_WM_DIAGRAM_VIRTUALLY_FRAME" val="{&quot;height&quot;:395.43755905511813,&quot;left&quot;:36,&quot;top&quot;:0,&quot;width&quot;:638.9250393700788}"/>
</p:tagLst>
</file>

<file path=ppt/tags/tag126.xml><?xml version="1.0" encoding="utf-8"?>
<p:tagLst xmlns:p="http://schemas.openxmlformats.org/presentationml/2006/main">
  <p:tag name="KSO_WM_BEAUTIFY_FLAG" val=""/>
  <p:tag name="KSO_WM_DIAGRAM_VIRTUALLY_FRAME" val="{&quot;height&quot;:395.43755905511813,&quot;left&quot;:36,&quot;top&quot;:0,&quot;width&quot;:638.9250393700788}"/>
</p:tagLst>
</file>

<file path=ppt/tags/tag127.xml><?xml version="1.0" encoding="utf-8"?>
<p:tagLst xmlns:p="http://schemas.openxmlformats.org/presentationml/2006/main">
  <p:tag name="TABLE_ENDDRAG_ORIGIN_RECT" val="651*233"/>
  <p:tag name="TABLE_ENDDRAG_RECT" val="30*120*651*233"/>
</p:tagLst>
</file>

<file path=ppt/tags/tag128.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 name="KSO_WPP_MARK_KEY" val="c9d123cd-0a1c-4982-8d76-0f078c77ae23"/>
  <p:tag name="COMMONDATA" val="eyJoZGlkIjoiNWVlNjgzMjI3MjA2NDk3ZGIyMWMzNTczOWViNWQ5N2QifQ=="/>
  <p:tag name="resource_record_key" val="{&quot;70&quot;:[3314145,3314135,3314623,3315863,3315771,3314050,3320075,3320071,3312211,3312359,3313666,3314060]}"/>
  <p:tag name="commondata" val="eyJoZGlkIjoiZWI0NzU5NDZiYmVhOThiZDAwMGU4NzQ5ZTU0ODNjMDAifQ=="/>
</p:tagLst>
</file>

<file path=ppt/tags/tag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3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3"/>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15000000596046448,&quot;colorType&quot;:1,&quot;foreColorIndex&quot;:7,&quot;pos&quot;:0,&quot;transparency&quot;:0},{&quot;brightness&quot;:0,&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1057_4*l_h_a*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26"/>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30000001192092896,&quot;colorType&quot;:1,&quot;foreColorIndex&quot;:7,&quot;pos&quot;:0.800000011920929,&quot;transparency&quot;:0},{&quot;brightness&quot;:0,&quot;colorType&quot;:1,&quot;foreColorIndex&quot;:7,&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2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2"/>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6,&quot;pos&quot;:0,&quot;transparency&quot;:0},{&quot;brightness&quot;:-0.10000000149011612,&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1057_4*l_h_a*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26"/>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30000001192092896,&quot;colorType&quot;:1,&quot;foreColorIndex&quot;:6,&quot;pos&quot;:0.800000011920929,&quot;transparency&quot;:0},{&quot;brightness&quot;:0,&quot;colorType&quot;:1,&quot;foreColorIndex&quot;:6,&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1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3"/>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15000000596046448,&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1057_4*l_h_a*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26"/>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30000001192092896,&quot;colorType&quot;:1,&quot;foreColorIndex&quot;:5,&quot;pos&quot;:0.800000011920929,&quot;transparency&quot;:0},{&quot;brightness&quot;:0,&quot;colorType&quot;:1,&quot;foreColorIndex&quot;:5,&quot;pos&quot;:0.20000000298023224,&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1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1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2"/>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3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solidLine&quot;:{&quot;brightness&quot;:0.4000000059604645,&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DIAGRAM_USE_COLOR_VALUE" val="{&quot;color_scheme&quot;:1,&quot;color_type&quot;:1,&quot;theme_color_indexes&quot;:[]}"/>
</p:tagLst>
</file>

<file path=ppt/tags/tag2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1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1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5,&quot;pos&quot;:0,&quot;transparency&quot;:0},{&quot;brightness&quot;:0.15000000596046448,&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2_3"/>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3"/>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solidLine&quot;:{&quot;brightness&quot;:0.4000000059604645,&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DIAGRAM_USE_COLOR_VALUE" val="{&quot;color_scheme&quot;:1,&quot;color_type&quot;:1,&quot;theme_color_indexes&quot;:[]}"/>
</p:tagLst>
</file>

<file path=ppt/tags/tag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4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2"/>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solidLine&quot;:{&quot;brightness&quot;:0.4000000059604645,&quot;colorType&quot;:1,&quot;foreColorIndex&quot;:8,&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DIAGRAM_USE_COLOR_VALUE" val="{&quot;color_scheme&quot;:1,&quot;color_type&quot;:1,&quot;theme_color_indexes&quot;:[]}"/>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3_2"/>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3_2"/>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7,&quot;pos&quot;:0,&quot;transparency&quot;:0},{&quot;brightness&quot;:0.15000000596046448,&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2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2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6,&quot;pos&quot;:0,&quot;transparency&quot;:0},{&quot;brightness&quot;:0.15000000596046448,&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057_4*l_h_i*1_4_1"/>
  <p:tag name="KSO_WM_TEMPLATE_CATEGORY" val="diagram"/>
  <p:tag name="KSO_WM_TEMPLATE_INDEX" val="20231057"/>
  <p:tag name="KSO_WM_UNIT_LAYERLEVEL" val="1_1_1"/>
  <p:tag name="KSO_WM_TAG_VERSION" val="3.0"/>
  <p:tag name="KSO_WM_DIAGRAM_VERSION" val="3"/>
  <p:tag name="KSO_WM_DIAGRAM_COLOR_TRICK" val="4"/>
  <p:tag name="KSO_WM_DIAGRAM_COLOR_TEXT_CAN_REMOVE" val="n"/>
  <p:tag name="KSO_WM_DIAGRAM_GROUP_CODE" val="l1-1"/>
  <p:tag name="KSO_WM_UNIT_TYPE" val="l_h_i"/>
  <p:tag name="KSO_WM_UNIT_INDEX" val="1_4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25,&quot;colorType&quot;:1,&quot;foreColorIndex&quot;:8,&quot;pos&quot;:0,&quot;transparency&quot;:0},{&quot;brightness&quot;:0.15000000596046448,&quot;colorType&quot;:1,&quot;foreColorIndex&quot;:8,&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4*l_h_x*1_2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3*48"/>
  <p:tag name="KSO_WM_UNIT_TYPE" val="l_h_x"/>
  <p:tag name="KSO_WM_UNIT_INDEX" val="1_2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4*l_h_x*1_4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3*45"/>
  <p:tag name="KSO_WM_UNIT_TYPE" val="l_h_x"/>
  <p:tag name="KSO_WM_UNIT_INDEX" val="1_4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quot;colorType&quot;:2,&quot;pos&quot;:0,&quot;rgb&quot;:&quot;#ffffff&quot;,&quot;transparency&quot;:0},{&quot;brightness&quot;:0,&quot;colorType&quot;:2,&quot;pos&quot;:0.800000011920929,&quot;rgb&quot;:&quot;#ffffff&quot;,&quot;transparency&quot;:0.20000000298023224}],&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4*l_h_x*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6*58"/>
  <p:tag name="KSO_WM_UNIT_TYPE" val="l_h_x"/>
  <p:tag name="KSO_WM_UNIT_INDEX" val="1_1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1057_4*l_h_x*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UNIT_VALUE" val="58*50"/>
  <p:tag name="KSO_WM_UNIT_TYPE" val="l_h_x"/>
  <p:tag name="KSO_WM_UNIT_INDEX" val="1_3_1"/>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gradient&quot;:[{&quot;brightness&quot;:0,&quot;colorType&quot;:2,&quot;pos&quot;:0,&quot;rgb&quot;:&quot;#ffffff&quot;,&quot;transparency&quot;:0},{&quot;brightness&quot;:0,&quot;colorType&quot;:2,&quot;pos&quot;:0.6499999761581421,&quot;rgb&quot;:&quot;#ffffff&quot;,&quot;transparency&quot;:0.4000000059604645}],&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xml><?xml version="1.0" encoding="utf-8"?>
<p:tagLst xmlns:p="http://schemas.openxmlformats.org/presentationml/2006/main">
  <p:tag name="KSO_WM_UNIT_PLACING_PICTURE_USER_VIEWPORT" val="{&quot;height&quot;:4147,&quot;width&quot;:2746}"/>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
  <p:tag name="KSO_WM_TEMPLATE_CATEGORY" val="diagram"/>
  <p:tag name="KSO_WM_TEMPLATE_INDEX" val="20231731"/>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quot;colorType&quot;:1,&quot;foreColorIndex&quot;:5,&quot;pos&quot;:0,&quot;transparency&quot;:0.8500000238418579},{&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0.8700000047683716,&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2"/>
  <p:tag name="KSO_WM_TEMPLATE_CATEGORY" val="diagram"/>
  <p:tag name="KSO_WM_TEMPLATE_INDEX" val="20231731"/>
  <p:tag name="KSO_WM_UNIT_LAYERLEVEL" val="1_1"/>
  <p:tag name="KSO_WM_TAG_VERSION" val="3.0"/>
  <p:tag name="KSO_WM_BEAUTIFY_FLAG" val="#wm#"/>
  <p:tag name="KSO_WM_UNIT_TYPE" val="l_i"/>
  <p:tag name="KSO_WM_UNIT_INDEX" val="1_2"/>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199999988079071,&quot;colorType&quot;:1,&quot;foreColorIndex&quot;:5,&quot;pos&quot;:0.009999999776482582,&quot;transparency&quot;:0},{&quot;brightness&quot;:-0.09000000357627869,&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3"/>
  <p:tag name="KSO_WM_TEMPLATE_CATEGORY" val="diagram"/>
  <p:tag name="KSO_WM_TEMPLATE_INDEX" val="20231731"/>
  <p:tag name="KSO_WM_UNIT_LAYERLEVEL" val="1_1"/>
  <p:tag name="KSO_WM_TAG_VERSION" val="3.0"/>
  <p:tag name="KSO_WM_BEAUTIFY_FLAG" val="#wm#"/>
  <p:tag name="KSO_WM_UNIT_TYPE" val="l_i"/>
  <p:tag name="KSO_WM_UNIT_INDEX" val="1_3"/>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4000000059604645,&quot;colorType&quot;:1,&quot;foreColorIndex&quot;:5,&quot;pos&quot;:0.189999997615814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4"/>
  <p:tag name="KSO_WM_TEMPLATE_CATEGORY" val="diagram"/>
  <p:tag name="KSO_WM_TEMPLATE_INDEX" val="20231731"/>
  <p:tag name="KSO_WM_UNIT_LAYERLEVEL" val="1_1"/>
  <p:tag name="KSO_WM_TAG_VERSION" val="3.0"/>
  <p:tag name="KSO_WM_BEAUTIFY_FLAG" val="#wm#"/>
  <p:tag name="KSO_WM_UNIT_TYPE" val="l_i"/>
  <p:tag name="KSO_WM_UNIT_INDEX" val="1_4"/>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5,&quot;colorType&quot;:1,&quot;foreColorIndex&quot;:5,&quot;pos&quot;:0,&quot;transparency&quot;:0},{&quot;brightness&quot;:0.1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5"/>
  <p:tag name="KSO_WM_TEMPLATE_CATEGORY" val="diagram"/>
  <p:tag name="KSO_WM_TEMPLATE_INDEX" val="20231731"/>
  <p:tag name="KSO_WM_UNIT_LAYERLEVEL" val="1_1"/>
  <p:tag name="KSO_WM_TAG_VERSION" val="3.0"/>
  <p:tag name="KSO_WM_BEAUTIFY_FLAG" val="#wm#"/>
  <p:tag name="KSO_WM_UNIT_TYPE" val="l_i"/>
  <p:tag name="KSO_WM_UNIT_INDEX" val="1_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36000001430511475,&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6"/>
  <p:tag name="KSO_WM_TEMPLATE_CATEGORY" val="diagram"/>
  <p:tag name="KSO_WM_TEMPLATE_INDEX" val="20231731"/>
  <p:tag name="KSO_WM_UNIT_LAYERLEVEL" val="1_1"/>
  <p:tag name="KSO_WM_TAG_VERSION" val="3.0"/>
  <p:tag name="KSO_WM_BEAUTIFY_FLAG" val="#wm#"/>
  <p:tag name="KSO_WM_UNIT_TYPE" val="l_i"/>
  <p:tag name="KSO_WM_UNIT_INDEX" val="1_6"/>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4000000059604645,&quot;colorType&quot;:1,&quot;foreColorIndex&quot;:5,&quot;pos&quot;:0.00999999977648258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7"/>
  <p:tag name="KSO_WM_TEMPLATE_CATEGORY" val="diagram"/>
  <p:tag name="KSO_WM_TEMPLATE_INDEX" val="20231731"/>
  <p:tag name="KSO_WM_UNIT_LAYERLEVEL" val="1_1"/>
  <p:tag name="KSO_WM_TAG_VERSION" val="3.0"/>
  <p:tag name="KSO_WM_BEAUTIFY_FLAG" val="#wm#"/>
  <p:tag name="KSO_WM_UNIT_TYPE" val="l_i"/>
  <p:tag name="KSO_WM_UNIT_INDEX" val="1_7"/>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2800000011920929,&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8"/>
  <p:tag name="KSO_WM_TEMPLATE_CATEGORY" val="diagram"/>
  <p:tag name="KSO_WM_TEMPLATE_INDEX" val="20231731"/>
  <p:tag name="KSO_WM_UNIT_LAYERLEVEL" val="1_1"/>
  <p:tag name="KSO_WM_TAG_VERSION" val="3.0"/>
  <p:tag name="KSO_WM_BEAUTIFY_FLAG" val="#wm#"/>
  <p:tag name="KSO_WM_UNIT_TYPE" val="l_i"/>
  <p:tag name="KSO_WM_UNIT_INDEX" val="1_8"/>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44999998807907104,&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xml><?xml version="1.0" encoding="utf-8"?>
<p:tagLst xmlns:p="http://schemas.openxmlformats.org/presentationml/2006/main">
  <p:tag name="KSO_WM_DIAGRAM_VIRTUALLY_FRAME" val="{&quot;height&quot;:302.3796112060547,&quot;left&quot;:-70.02520885557642,&quot;top&quot;:111.56397392453171,&quot;width&quot;:864.8666381835938}"/>
  <p:tag name="KSO_WM_DIAGRAM_MAX_ITEMCNT" val="6"/>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298_1*l_h_f*1_1_1"/>
  <p:tag name="KSO_WM_TEMPLATE_CATEGORY" val="diagram"/>
  <p:tag name="KSO_WM_TEMPLATE_INDEX" val="20231298"/>
  <p:tag name="KSO_WM_UNIT_LAYERLEVEL" val="1_1_1"/>
  <p:tag name="KSO_WM_TAG_VERSION" val="3.0"/>
  <p:tag name="KSO_WM_BEAUTIFY_FLAG" val="#wm#"/>
  <p:tag name="KSO_WM_UNIT_PRESET_TEXT" val="单击输入你的正文，文字是您思想的提炼，为了最终演示发布的良好效果"/>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9"/>
  <p:tag name="KSO_WM_TEMPLATE_CATEGORY" val="diagram"/>
  <p:tag name="KSO_WM_TEMPLATE_INDEX" val="20231731"/>
  <p:tag name="KSO_WM_UNIT_LAYERLEVEL" val="1_1"/>
  <p:tag name="KSO_WM_TAG_VERSION" val="3.0"/>
  <p:tag name="KSO_WM_BEAUTIFY_FLAG" val="#wm#"/>
  <p:tag name="KSO_WM_UNIT_TYPE" val="l_i"/>
  <p:tag name="KSO_WM_UNIT_INDEX" val="1_9"/>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6399999856948853,&quot;colorType&quot;:1,&quot;foreColorIndex&quot;:5,&quot;pos&quot;:0,&quot;transparency&quot;:0},{&quot;brightness&quot;:0.23000000417232513,&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0"/>
  <p:tag name="KSO_WM_TEMPLATE_CATEGORY" val="diagram"/>
  <p:tag name="KSO_WM_TEMPLATE_INDEX" val="20231731"/>
  <p:tag name="KSO_WM_UNIT_LAYERLEVEL" val="1_1"/>
  <p:tag name="KSO_WM_TAG_VERSION" val="3.0"/>
  <p:tag name="KSO_WM_BEAUTIFY_FLAG" val="#wm#"/>
  <p:tag name="KSO_WM_UNIT_TYPE" val="l_i"/>
  <p:tag name="KSO_WM_UNIT_INDEX" val="1_1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1"/>
  <p:tag name="KSO_WM_TEMPLATE_CATEGORY" val="diagram"/>
  <p:tag name="KSO_WM_TEMPLATE_INDEX" val="20231731"/>
  <p:tag name="KSO_WM_UNIT_LAYERLEVEL" val="1_1"/>
  <p:tag name="KSO_WM_TAG_VERSION" val="3.0"/>
  <p:tag name="KSO_WM_BEAUTIFY_FLAG" val="#wm#"/>
  <p:tag name="KSO_WM_UNIT_TYPE" val="l_i"/>
  <p:tag name="KSO_WM_UNIT_INDEX" val="1_1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2"/>
  <p:tag name="KSO_WM_TEMPLATE_CATEGORY" val="diagram"/>
  <p:tag name="KSO_WM_TEMPLATE_INDEX" val="20231731"/>
  <p:tag name="KSO_WM_UNIT_LAYERLEVEL" val="1_1"/>
  <p:tag name="KSO_WM_TAG_VERSION" val="3.0"/>
  <p:tag name="KSO_WM_BEAUTIFY_FLAG" val="#wm#"/>
  <p:tag name="KSO_WM_UNIT_TYPE" val="l_i"/>
  <p:tag name="KSO_WM_UNIT_INDEX" val="1_12"/>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4000000059604645,&quot;colorType&quot;:1,&quot;foreColorIndex&quot;:5,&quot;pos&quot;:0.009999999776482582,&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3"/>
  <p:tag name="KSO_WM_TEMPLATE_CATEGORY" val="diagram"/>
  <p:tag name="KSO_WM_TEMPLATE_INDEX" val="20231731"/>
  <p:tag name="KSO_WM_UNIT_LAYERLEVEL" val="1_1"/>
  <p:tag name="KSO_WM_TAG_VERSION" val="3.0"/>
  <p:tag name="KSO_WM_BEAUTIFY_FLAG" val="#wm#"/>
  <p:tag name="KSO_WM_UNIT_TYPE" val="l_i"/>
  <p:tag name="KSO_WM_UNIT_INDEX" val="1_13"/>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4"/>
  <p:tag name="KSO_WM_TEMPLATE_CATEGORY" val="diagram"/>
  <p:tag name="KSO_WM_TEMPLATE_INDEX" val="20231731"/>
  <p:tag name="KSO_WM_UNIT_LAYERLEVEL" val="1_1"/>
  <p:tag name="KSO_WM_TAG_VERSION" val="3.0"/>
  <p:tag name="KSO_WM_BEAUTIFY_FLAG" val="#wm#"/>
  <p:tag name="KSO_WM_UNIT_TYPE" val="l_i"/>
  <p:tag name="KSO_WM_UNIT_INDEX" val="1_14"/>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800000011920929,&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5"/>
  <p:tag name="KSO_WM_TEMPLATE_CATEGORY" val="diagram"/>
  <p:tag name="KSO_WM_TEMPLATE_INDEX" val="20231731"/>
  <p:tag name="KSO_WM_UNIT_LAYERLEVEL" val="1_1"/>
  <p:tag name="KSO_WM_TAG_VERSION" val="3.0"/>
  <p:tag name="KSO_WM_BEAUTIFY_FLAG" val="#wm#"/>
  <p:tag name="KSO_WM_UNIT_TYPE" val="l_i"/>
  <p:tag name="KSO_WM_UNIT_INDEX" val="1_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9200000166893005,&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1_1"/>
  <p:tag name="KSO_WM_TEMPLATE_CATEGORY" val="diagram"/>
  <p:tag name="KSO_WM_TEMPLATE_INDEX" val="20231731"/>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1_2"/>
  <p:tag name="KSO_WM_TEMPLATE_CATEGORY" val="diagram"/>
  <p:tag name="KSO_WM_TEMPLATE_INDEX" val="20231731"/>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4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31_3*l_h_f*1_1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5.xml><?xml version="1.0" encoding="utf-8"?>
<p:tagLst xmlns:p="http://schemas.openxmlformats.org/presentationml/2006/main">
  <p:tag name="KSO_WM_DIAGRAM_MAX_ITEMCNT" val="6"/>
  <p:tag name="KSO_WM_DIAGRAM_MIN_ITEMCNT" val="2"/>
  <p:tag name="KSO_WM_DIAGRAM_VIRTUALLY_FRAME" val="{&quot;height&quot;:302.3796112060547,&quot;left&quot;:-70.02520885557642,&quot;top&quot;:111.56397392453171,&quot;width&quot;:864.8666381835938}"/>
  <p:tag name="KSO_WM_DIAGRAM_COLOR_MATCH_VALUE" val="{&quot;shape&quot;:{&quot;fill&quot;:{&quot;gradient&quot;:[{&quot;brightness&quot;:0.8999999761581421,&quot;colorType&quot;:1,&quot;foreColorIndex&quot;:5,&quot;pos&quot;:0.019999999552965164,&quot;transparency&quot;:0},{&quot;brightness&quot;:0.899999976158142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298_1*l_h_i*1_1_1"/>
  <p:tag name="KSO_WM_TEMPLATE_CATEGORY" val="diagram"/>
  <p:tag name="KSO_WM_TEMPLATE_INDEX" val="20231298"/>
  <p:tag name="KSO_WM_UNIT_LAYERLEVEL" val="1_1_1"/>
  <p:tag name="KSO_WM_TAG_VERSION" val="3.0"/>
  <p:tag name="KSO_WM_BEAUTIFY_FLAG" val="#wm#"/>
  <p:tag name="KSO_WM_UNIT_PRESET_TEXT" val="1"/>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3*l_h_a*1_1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 name="KSO_WM_DIAGRAM_USE_COLOR_VALUE" val="{&quot;color_scheme&quot;:1,&quot;color_type&quot;:1,&quot;theme_color_indexes&quot;:[]}"/>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4_1"/>
  <p:tag name="KSO_WM_TEMPLATE_CATEGORY" val="diagram"/>
  <p:tag name="KSO_WM_TEMPLATE_INDEX" val="20231731"/>
  <p:tag name="KSO_WM_UNIT_LAYERLEVEL" val="1_1_1"/>
  <p:tag name="KSO_WM_TAG_VERSION" val="3.0"/>
  <p:tag name="KSO_WM_BEAUTIFY_FLAG" val="#wm#"/>
  <p:tag name="KSO_WM_UNIT_TYPE" val="l_h_i"/>
  <p:tag name="KSO_WM_UNIT_INDEX" val="1_4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4_2"/>
  <p:tag name="KSO_WM_TEMPLATE_CATEGORY" val="diagram"/>
  <p:tag name="KSO_WM_TEMPLATE_INDEX" val="20231731"/>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731_3*l_h_f*1_4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31_3*l_h_a*1_4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 name="KSO_WM_DIAGRAM_USE_COLOR_VALUE" val="{&quot;color_scheme&quot;:1,&quot;color_type&quot;:1,&quot;theme_color_indexes&quot;:[]}"/>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4_3"/>
  <p:tag name="KSO_WM_TEMPLATE_CATEGORY" val="diagram"/>
  <p:tag name="KSO_WM_TEMPLATE_INDEX" val="20231731"/>
  <p:tag name="KSO_WM_UNIT_LAYERLEVEL" val="1_1_1"/>
  <p:tag name="KSO_WM_TAG_VERSION" val="3.0"/>
  <p:tag name="KSO_WM_BEAUTIFY_FLAG" val="#wm#"/>
  <p:tag name="KSO_WM_UNIT_TYPE" val="l_h_i"/>
  <p:tag name="KSO_WM_UNIT_INDEX" val="1_4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2_1"/>
  <p:tag name="KSO_WM_TEMPLATE_CATEGORY" val="diagram"/>
  <p:tag name="KSO_WM_TEMPLATE_INDEX" val="20231731"/>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2_2"/>
  <p:tag name="KSO_WM_TEMPLATE_CATEGORY" val="diagram"/>
  <p:tag name="KSO_WM_TEMPLATE_INDEX" val="20231731"/>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31_3*l_h_f*1_2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31_3*l_h_a*1_2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 name="KSO_WM_DIAGRAM_USE_COLOR_VALUE" val="{&quot;color_scheme&quot;:1,&quot;color_type&quot;:1,&quot;theme_color_indexes&quot;:[]}"/>
</p:tagLst>
</file>

<file path=ppt/tags/tag6.xml><?xml version="1.0" encoding="utf-8"?>
<p:tagLst xmlns:p="http://schemas.openxmlformats.org/presentationml/2006/main">
  <p:tag name="KSO_WM_DIAGRAM_MAX_ITEMCNT" val="6"/>
  <p:tag name="KSO_WM_DIAGRAM_MIN_ITEMCNT" val="2"/>
  <p:tag name="KSO_WM_DIAGRAM_VIRTUALLY_FRAME" val="{&quot;height&quot;:302.3796112060547,&quot;left&quot;:-70.02520885557642,&quot;top&quot;:111.56397392453171,&quot;width&quot;:864.8666381835938}"/>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2"/>
  <p:tag name="KSO_WM_DIAGRAM_COLOR_TEXT_CAN_REMOVE" val="n"/>
  <p:tag name="KSO_WM_UNIT_SUBTYPE" val="a"/>
  <p:tag name="KSO_WM_UNIT_NOCLEAR" val="0"/>
  <p:tag name="KSO_WM_UNIT_VALUE" val="9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298_1*l_h_f*1_2_1"/>
  <p:tag name="KSO_WM_TEMPLATE_CATEGORY" val="diagram"/>
  <p:tag name="KSO_WM_TEMPLATE_INDEX" val="20231298"/>
  <p:tag name="KSO_WM_UNIT_LAYERLEVEL" val="1_1_1"/>
  <p:tag name="KSO_WM_TAG_VERSION" val="3.0"/>
  <p:tag name="KSO_WM_BEAUTIFY_FLAG" val="#wm#"/>
  <p:tag name="KSO_WM_UNIT_PRESET_TEXT" val="单击输入你的正文，文字是您思想的提炼，为了最终演示发布的良好效果"/>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2_3"/>
  <p:tag name="KSO_WM_TEMPLATE_CATEGORY" val="diagram"/>
  <p:tag name="KSO_WM_TEMPLATE_INDEX" val="20231731"/>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3_1"/>
  <p:tag name="KSO_WM_TEMPLATE_CATEGORY" val="diagram"/>
  <p:tag name="KSO_WM_TEMPLATE_INDEX" val="20231731"/>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3_2"/>
  <p:tag name="KSO_WM_TEMPLATE_CATEGORY" val="diagram"/>
  <p:tag name="KSO_WM_TEMPLATE_INDEX" val="20231731"/>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31_3*l_h_f*1_3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31_3*l_h_a*1_3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 name="KSO_WM_DIAGRAM_USE_COLOR_VALUE" val="{&quot;color_scheme&quot;:1,&quot;color_type&quot;:1,&quot;theme_color_indexes&quot;:[]}"/>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3_3"/>
  <p:tag name="KSO_WM_TEMPLATE_CATEGORY" val="diagram"/>
  <p:tag name="KSO_WM_TEMPLATE_INDEX" val="20231731"/>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2_3"/>
  <p:tag name="KSO_WM_TEMPLATE_CATEGORY" val="diagram"/>
  <p:tag name="KSO_WM_TEMPLATE_INDEX" val="20231731"/>
  <p:tag name="KSO_WM_UNIT_LAYERLEVEL" val="1_1_1"/>
  <p:tag name="KSO_WM_TAG_VERSION" val="3.0"/>
  <p:tag name="KSO_WM_BEAUTIFY_FLAG" val=""/>
  <p:tag name="KSO_WM_UNIT_TYPE" val="l_h_i"/>
  <p:tag name="KSO_WM_UNIT_INDEX" val="1_2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
  <p:tag name="KSO_WM_TEMPLATE_CATEGORY" val="diagram"/>
  <p:tag name="KSO_WM_TEMPLATE_INDEX" val="20231731"/>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quot;colorType&quot;:1,&quot;foreColorIndex&quot;:5,&quot;pos&quot;:0,&quot;transparency&quot;:0.8500000238418579},{&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0.8700000047683716,&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2"/>
  <p:tag name="KSO_WM_TEMPLATE_CATEGORY" val="diagram"/>
  <p:tag name="KSO_WM_TEMPLATE_INDEX" val="20231731"/>
  <p:tag name="KSO_WM_UNIT_LAYERLEVEL" val="1_1"/>
  <p:tag name="KSO_WM_TAG_VERSION" val="3.0"/>
  <p:tag name="KSO_WM_BEAUTIFY_FLAG" val="#wm#"/>
  <p:tag name="KSO_WM_UNIT_TYPE" val="l_i"/>
  <p:tag name="KSO_WM_UNIT_INDEX" val="1_2"/>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199999988079071,&quot;colorType&quot;:1,&quot;foreColorIndex&quot;:5,&quot;pos&quot;:0.009999999776482582,&quot;transparency&quot;:0},{&quot;brightness&quot;:-0.09000000357627869,&quot;colorType&quot;:1,&quot;foreColorIndex&quot;:5,&quot;pos&quot;:0.77999997138977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3"/>
  <p:tag name="KSO_WM_TEMPLATE_CATEGORY" val="diagram"/>
  <p:tag name="KSO_WM_TEMPLATE_INDEX" val="20231731"/>
  <p:tag name="KSO_WM_UNIT_LAYERLEVEL" val="1_1"/>
  <p:tag name="KSO_WM_TAG_VERSION" val="3.0"/>
  <p:tag name="KSO_WM_BEAUTIFY_FLAG" val="#wm#"/>
  <p:tag name="KSO_WM_UNIT_TYPE" val="l_i"/>
  <p:tag name="KSO_WM_UNIT_INDEX" val="1_3"/>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4000000059604645,&quot;colorType&quot;:1,&quot;foreColorIndex&quot;:5,&quot;pos&quot;:0.189999997615814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xml><?xml version="1.0" encoding="utf-8"?>
<p:tagLst xmlns:p="http://schemas.openxmlformats.org/presentationml/2006/main">
  <p:tag name="KSO_WM_DIAGRAM_MAX_ITEMCNT" val="6"/>
  <p:tag name="KSO_WM_DIAGRAM_MIN_ITEMCNT" val="2"/>
  <p:tag name="KSO_WM_DIAGRAM_VIRTUALLY_FRAME" val="{&quot;height&quot;:302.3796112060547,&quot;left&quot;:-70.02520885557642,&quot;top&quot;:111.56397392453171,&quot;width&quot;:864.8666381835938}"/>
  <p:tag name="KSO_WM_DIAGRAM_COLOR_MATCH_VALUE" val="{&quot;shape&quot;:{&quot;fill&quot;:{&quot;gradient&quot;:[{&quot;brightness&quot;:0.8999999761581421,&quot;colorType&quot;:1,&quot;foreColorIndex&quot;:6,&quot;pos&quot;:0.019999999552965164,&quot;transparency&quot;:0},{&quot;brightness&quot;:0.8999999761581421,&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9"/>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298_1*l_h_i*1_2_1"/>
  <p:tag name="KSO_WM_TEMPLATE_CATEGORY" val="diagram"/>
  <p:tag name="KSO_WM_TEMPLATE_INDEX" val="20231298"/>
  <p:tag name="KSO_WM_UNIT_LAYERLEVEL" val="1_1_1"/>
  <p:tag name="KSO_WM_TAG_VERSION" val="3.0"/>
  <p:tag name="KSO_WM_BEAUTIFY_FLAG" val="#wm#"/>
  <p:tag name="KSO_WM_UNIT_PRESET_TEXT" val="2"/>
  <p:tag name="KSO_WM_UNIT_FILL_TYPE" val="3"/>
  <p:tag name="KSO_WM_UNIT_TEXT_FILL_FORE_SCHEMECOLOR_INDEX" val="1"/>
  <p:tag name="KSO_WM_UNIT_TEXT_FILL_TYPE" val="1"/>
  <p:tag name="KSO_WM_DIAGRAM_USE_COLOR_VALUE" val="{&quot;color_scheme&quot;:1,&quot;color_type&quot;:1,&quot;theme_color_indexes&quot;:[]}"/>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4"/>
  <p:tag name="KSO_WM_TEMPLATE_CATEGORY" val="diagram"/>
  <p:tag name="KSO_WM_TEMPLATE_INDEX" val="20231731"/>
  <p:tag name="KSO_WM_UNIT_LAYERLEVEL" val="1_1"/>
  <p:tag name="KSO_WM_TAG_VERSION" val="3.0"/>
  <p:tag name="KSO_WM_BEAUTIFY_FLAG" val="#wm#"/>
  <p:tag name="KSO_WM_UNIT_TYPE" val="l_i"/>
  <p:tag name="KSO_WM_UNIT_INDEX" val="1_4"/>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5,&quot;colorType&quot;:1,&quot;foreColorIndex&quot;:5,&quot;pos&quot;:0,&quot;transparency&quot;:0},{&quot;brightness&quot;:0.1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5"/>
  <p:tag name="KSO_WM_TEMPLATE_CATEGORY" val="diagram"/>
  <p:tag name="KSO_WM_TEMPLATE_INDEX" val="20231731"/>
  <p:tag name="KSO_WM_UNIT_LAYERLEVEL" val="1_1"/>
  <p:tag name="KSO_WM_TAG_VERSION" val="3.0"/>
  <p:tag name="KSO_WM_BEAUTIFY_FLAG" val="#wm#"/>
  <p:tag name="KSO_WM_UNIT_TYPE" val="l_i"/>
  <p:tag name="KSO_WM_UNIT_INDEX" val="1_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36000001430511475,&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6"/>
  <p:tag name="KSO_WM_TEMPLATE_CATEGORY" val="diagram"/>
  <p:tag name="KSO_WM_TEMPLATE_INDEX" val="20231731"/>
  <p:tag name="KSO_WM_UNIT_LAYERLEVEL" val="1_1"/>
  <p:tag name="KSO_WM_TAG_VERSION" val="3.0"/>
  <p:tag name="KSO_WM_BEAUTIFY_FLAG" val="#wm#"/>
  <p:tag name="KSO_WM_UNIT_TYPE" val="l_i"/>
  <p:tag name="KSO_WM_UNIT_INDEX" val="1_6"/>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4000000059604645,&quot;colorType&quot;:1,&quot;foreColorIndex&quot;:5,&quot;pos&quot;:0.009999999776482582,&quot;transparency&quot;:0},{&quot;brightness&quot;:0,&quot;colorType&quot;:1,&quot;foreColorIndex&quot;:5,&quot;pos&quot;:0.9200000166893005,&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7"/>
  <p:tag name="KSO_WM_TEMPLATE_CATEGORY" val="diagram"/>
  <p:tag name="KSO_WM_TEMPLATE_INDEX" val="20231731"/>
  <p:tag name="KSO_WM_UNIT_LAYERLEVEL" val="1_1"/>
  <p:tag name="KSO_WM_TAG_VERSION" val="3.0"/>
  <p:tag name="KSO_WM_BEAUTIFY_FLAG" val="#wm#"/>
  <p:tag name="KSO_WM_UNIT_TYPE" val="l_i"/>
  <p:tag name="KSO_WM_UNIT_INDEX" val="1_7"/>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2800000011920929,&quot;transparency&quot;:0},{&quot;brightness&quot;:0.30000001192092896,&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8"/>
  <p:tag name="KSO_WM_TEMPLATE_CATEGORY" val="diagram"/>
  <p:tag name="KSO_WM_TEMPLATE_INDEX" val="20231731"/>
  <p:tag name="KSO_WM_UNIT_LAYERLEVEL" val="1_1"/>
  <p:tag name="KSO_WM_TAG_VERSION" val="3.0"/>
  <p:tag name="KSO_WM_BEAUTIFY_FLAG" val="#wm#"/>
  <p:tag name="KSO_WM_UNIT_TYPE" val="l_i"/>
  <p:tag name="KSO_WM_UNIT_INDEX" val="1_8"/>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44999998807907104,&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9"/>
  <p:tag name="KSO_WM_TEMPLATE_CATEGORY" val="diagram"/>
  <p:tag name="KSO_WM_TEMPLATE_INDEX" val="20231731"/>
  <p:tag name="KSO_WM_UNIT_LAYERLEVEL" val="1_1"/>
  <p:tag name="KSO_WM_TAG_VERSION" val="3.0"/>
  <p:tag name="KSO_WM_BEAUTIFY_FLAG" val="#wm#"/>
  <p:tag name="KSO_WM_UNIT_TYPE" val="l_i"/>
  <p:tag name="KSO_WM_UNIT_INDEX" val="1_9"/>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6399999856948853,&quot;colorType&quot;:1,&quot;foreColorIndex&quot;:5,&quot;pos&quot;:0,&quot;transparency&quot;:0},{&quot;brightness&quot;:0.23000000417232513,&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0"/>
  <p:tag name="KSO_WM_TEMPLATE_CATEGORY" val="diagram"/>
  <p:tag name="KSO_WM_TEMPLATE_INDEX" val="20231731"/>
  <p:tag name="KSO_WM_UNIT_LAYERLEVEL" val="1_1"/>
  <p:tag name="KSO_WM_TAG_VERSION" val="3.0"/>
  <p:tag name="KSO_WM_BEAUTIFY_FLAG" val="#wm#"/>
  <p:tag name="KSO_WM_UNIT_TYPE" val="l_i"/>
  <p:tag name="KSO_WM_UNIT_INDEX" val="1_10"/>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1"/>
  <p:tag name="KSO_WM_TEMPLATE_CATEGORY" val="diagram"/>
  <p:tag name="KSO_WM_TEMPLATE_INDEX" val="20231731"/>
  <p:tag name="KSO_WM_UNIT_LAYERLEVEL" val="1_1"/>
  <p:tag name="KSO_WM_TAG_VERSION" val="3.0"/>
  <p:tag name="KSO_WM_BEAUTIFY_FLAG" val="#wm#"/>
  <p:tag name="KSO_WM_UNIT_TYPE" val="l_i"/>
  <p:tag name="KSO_WM_UNIT_INDEX" val="1_11"/>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2"/>
  <p:tag name="KSO_WM_TEMPLATE_CATEGORY" val="diagram"/>
  <p:tag name="KSO_WM_TEMPLATE_INDEX" val="20231731"/>
  <p:tag name="KSO_WM_UNIT_LAYERLEVEL" val="1_1"/>
  <p:tag name="KSO_WM_TAG_VERSION" val="3.0"/>
  <p:tag name="KSO_WM_BEAUTIFY_FLAG" val="#wm#"/>
  <p:tag name="KSO_WM_UNIT_TYPE" val="l_i"/>
  <p:tag name="KSO_WM_UNIT_INDEX" val="1_12"/>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4000000059604645,&quot;colorType&quot;:1,&quot;foreColorIndex&quot;:5,&quot;pos&quot;:0.009999999776482582,&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3"/>
  <p:tag name="KSO_WM_TEMPLATE_CATEGORY" val="diagram"/>
  <p:tag name="KSO_WM_TEMPLATE_INDEX" val="20231731"/>
  <p:tag name="KSO_WM_UNIT_LAYERLEVEL" val="1_1"/>
  <p:tag name="KSO_WM_TAG_VERSION" val="3.0"/>
  <p:tag name="KSO_WM_BEAUTIFY_FLAG" val="#wm#"/>
  <p:tag name="KSO_WM_UNIT_TYPE" val="l_i"/>
  <p:tag name="KSO_WM_UNIT_INDEX" val="1_13"/>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1057_4*l_h_f*1_1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70"/>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4"/>
  <p:tag name="KSO_WM_TEMPLATE_CATEGORY" val="diagram"/>
  <p:tag name="KSO_WM_TEMPLATE_INDEX" val="20231731"/>
  <p:tag name="KSO_WM_UNIT_LAYERLEVEL" val="1_1"/>
  <p:tag name="KSO_WM_TAG_VERSION" val="3.0"/>
  <p:tag name="KSO_WM_BEAUTIFY_FLAG" val="#wm#"/>
  <p:tag name="KSO_WM_UNIT_TYPE" val="l_i"/>
  <p:tag name="KSO_WM_UNIT_INDEX" val="1_14"/>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800000011920929,&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i*1_15"/>
  <p:tag name="KSO_WM_TEMPLATE_CATEGORY" val="diagram"/>
  <p:tag name="KSO_WM_TEMPLATE_INDEX" val="20231731"/>
  <p:tag name="KSO_WM_UNIT_LAYERLEVEL" val="1_1"/>
  <p:tag name="KSO_WM_TAG_VERSION" val="3.0"/>
  <p:tag name="KSO_WM_BEAUTIFY_FLAG" val="#wm#"/>
  <p:tag name="KSO_WM_UNIT_TYPE" val="l_i"/>
  <p:tag name="KSO_WM_UNIT_INDEX" val="1_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6000000238418579,&quot;colorType&quot;:1,&quot;foreColorIndex&quot;:5,&quot;pos&quot;:0,&quot;transparency&quot;:0},{&quot;brightness&quot;:0,&quot;colorType&quot;:1,&quot;foreColorIndex&quot;:5,&quot;pos&quot;:0.9200000166893005,&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1_1"/>
  <p:tag name="KSO_WM_TEMPLATE_CATEGORY" val="diagram"/>
  <p:tag name="KSO_WM_TEMPLATE_INDEX" val="20231731"/>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1_2"/>
  <p:tag name="KSO_WM_TEMPLATE_CATEGORY" val="diagram"/>
  <p:tag name="KSO_WM_TEMPLATE_INDEX" val="20231731"/>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731_3*l_h_f*1_1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31_3*l_h_a*1_1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 name="KSO_WM_DIAGRAM_USE_COLOR_VALUE" val="{&quot;color_scheme&quot;:1,&quot;color_type&quot;:1,&quot;theme_color_indexes&quot;:[]}"/>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1_3"/>
  <p:tag name="KSO_WM_TEMPLATE_CATEGORY" val="diagram"/>
  <p:tag name="KSO_WM_TEMPLATE_INDEX" val="20231731"/>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4_1"/>
  <p:tag name="KSO_WM_TEMPLATE_CATEGORY" val="diagram"/>
  <p:tag name="KSO_WM_TEMPLATE_INDEX" val="20231731"/>
  <p:tag name="KSO_WM_UNIT_LAYERLEVEL" val="1_1_1"/>
  <p:tag name="KSO_WM_TAG_VERSION" val="3.0"/>
  <p:tag name="KSO_WM_BEAUTIFY_FLAG" val="#wm#"/>
  <p:tag name="KSO_WM_UNIT_TYPE" val="l_h_i"/>
  <p:tag name="KSO_WM_UNIT_INDEX" val="1_4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4_2"/>
  <p:tag name="KSO_WM_TEMPLATE_CATEGORY" val="diagram"/>
  <p:tag name="KSO_WM_TEMPLATE_INDEX" val="20231731"/>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731_3*l_h_f*1_4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1057_4*l_h_f*1_3_1"/>
  <p:tag name="KSO_WM_TEMPLATE_CATEGORY" val="diagram"/>
  <p:tag name="KSO_WM_TEMPLATE_INDEX" val="20231057"/>
  <p:tag name="KSO_WM_UNIT_LAYERLEVEL" val="1_1_1"/>
  <p:tag name="KSO_WM_TAG_VERSION" val="3.0"/>
  <p:tag name="KSO_WM_BEAUTIFY_FLAG" val="#wm#"/>
  <p:tag name="KSO_WM_DIAGRAM_VERSION" val="3"/>
  <p:tag name="KSO_WM_DIAGRAM_COLOR_TRICK" val="4"/>
  <p:tag name="KSO_WM_DIAGRAM_COLOR_TEXT_CAN_REMOVE" val="n"/>
  <p:tag name="KSO_WM_DIAGRAM_GROUP_CODE" val="l1-1"/>
  <p:tag name="KSO_WM_UNIT_VALUE" val="70"/>
  <p:tag name="KSO_WM_DIAGRAM_MAX_ITEMCNT" val="6"/>
  <p:tag name="KSO_WM_DIAGRAM_MIN_ITEMCNT" val="2"/>
  <p:tag name="KSO_WM_DIAGRAM_VIRTUALLY_FRAME" val="{&quot;height&quot;:376.777719053734,&quot;left&quot;:-67.97078505628693,&quot;top&quot;:19.12228094626598,&quot;width&quot;:856.016845703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31_3*l_h_a*1_4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 name="KSO_WM_DIAGRAM_USE_COLOR_VALUE" val="{&quot;color_scheme&quot;:1,&quot;color_type&quot;:1,&quot;theme_color_indexes&quot;:[]}"/>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4_3"/>
  <p:tag name="KSO_WM_TEMPLATE_CATEGORY" val="diagram"/>
  <p:tag name="KSO_WM_TEMPLATE_INDEX" val="20231731"/>
  <p:tag name="KSO_WM_UNIT_LAYERLEVEL" val="1_1_1"/>
  <p:tag name="KSO_WM_TAG_VERSION" val="3.0"/>
  <p:tag name="KSO_WM_BEAUTIFY_FLAG" val="#wm#"/>
  <p:tag name="KSO_WM_UNIT_TYPE" val="l_h_i"/>
  <p:tag name="KSO_WM_UNIT_INDEX" val="1_4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2_1"/>
  <p:tag name="KSO_WM_TEMPLATE_CATEGORY" val="diagram"/>
  <p:tag name="KSO_WM_TEMPLATE_INDEX" val="20231731"/>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2_2"/>
  <p:tag name="KSO_WM_TEMPLATE_CATEGORY" val="diagram"/>
  <p:tag name="KSO_WM_TEMPLATE_INDEX" val="20231731"/>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731_3*l_h_f*1_2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ags/tag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31_3*l_h_a*1_2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项标题"/>
  <p:tag name="KSO_WM_UNIT_TEXT_FILL_FORE_SCHEMECOLOR_INDEX" val="1"/>
  <p:tag name="KSO_WM_UNIT_TEXT_FILL_TYPE" val="1"/>
  <p:tag name="KSO_WM_DIAGRAM_USE_COLOR_VALUE" val="{&quot;color_scheme&quot;:1,&quot;color_type&quot;:1,&quot;theme_color_indexes&quot;:[]}"/>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2_3"/>
  <p:tag name="KSO_WM_TEMPLATE_CATEGORY" val="diagram"/>
  <p:tag name="KSO_WM_TEMPLATE_INDEX" val="20231731"/>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gradient&quot;:[{&quot;brightness&quot;:0,&quot;colorType&quot;:1,&quot;foreColorIndex&quot;:5,&quot;pos&quot;:0,&quot;transparency&quot;:1},{&quot;brightness&quot;:0,&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3_1"/>
  <p:tag name="KSO_WM_TEMPLATE_CATEGORY" val="diagram"/>
  <p:tag name="KSO_WM_TEMPLATE_INDEX" val="20231731"/>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731_3*l_h_i*1_3_2"/>
  <p:tag name="KSO_WM_TEMPLATE_CATEGORY" val="diagram"/>
  <p:tag name="KSO_WM_TEMPLATE_INDEX" val="20231731"/>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gradient&quot;:[{&quot;brightness&quot;:-0.25,&quot;colorType&quot;:1,&quot;foreColorIndex&quot;:5,&quot;pos&quot;:0.009999999776482582,&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1731_3*l_h_f*1_3_1"/>
  <p:tag name="KSO_WM_TEMPLATE_CATEGORY" val="diagram"/>
  <p:tag name="KSO_WM_TEMPLATE_INDEX" val="20231731"/>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6"/>
  <p:tag name="KSO_WM_DIAGRAM_MIN_ITEMCNT" val="2"/>
  <p:tag name="KSO_WM_DIAGRAM_VIRTUALLY_FRAME" val="{&quot;height&quot;:327.3623566106361,&quot;left&quot;:-38.5259021861159,&quot;top&quot;:41.38764338936394,&quot;width&quot;:797.0689697265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
  <p:tag name="KSO_WM_UNIT_TEXT_FILL_FORE_SCHEMECOLOR_INDEX" val="1"/>
  <p:tag name="KSO_WM_UNIT_TEXT_FILL_TYPE" val="1"/>
  <p:tag name="KSO_WM_DIAGRAM_USE_COLOR_VALUE" val="{&quot;color_scheme&quot;:1,&quot;color_type&quot;:1,&quot;theme_color_indexes&quot;:[]}"/>
</p:tagLst>
</file>

<file path=ppt/theme/theme1.xml><?xml version="1.0" encoding="utf-8"?>
<a:theme xmlns:a="http://schemas.openxmlformats.org/drawingml/2006/main" name="第一PPT，www.1ppt.com">
  <a:themeElements>
    <a:clrScheme name="自定义 107">
      <a:dk1>
        <a:sysClr val="windowText" lastClr="000000"/>
      </a:dk1>
      <a:lt1>
        <a:sysClr val="window" lastClr="FFFFFF"/>
      </a:lt1>
      <a:dk2>
        <a:srgbClr val="000000"/>
      </a:dk2>
      <a:lt2>
        <a:srgbClr val="FFFFFF"/>
      </a:lt2>
      <a:accent1>
        <a:srgbClr val="4C2600"/>
      </a:accent1>
      <a:accent2>
        <a:srgbClr val="D69768"/>
      </a:accent2>
      <a:accent3>
        <a:srgbClr val="4C2600"/>
      </a:accent3>
      <a:accent4>
        <a:srgbClr val="D69768"/>
      </a:accent4>
      <a:accent5>
        <a:srgbClr val="4C2600"/>
      </a:accent5>
      <a:accent6>
        <a:srgbClr val="D69768"/>
      </a:accent6>
      <a:hlink>
        <a:srgbClr val="4C2600"/>
      </a:hlink>
      <a:folHlink>
        <a:srgbClr val="D6976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lang="zh-CN" altLang="en-US"/>
        </a:defPPr>
      </a:lstStyle>
      <a:style>
        <a:lnRef idx="2">
          <a:schemeClr val="accent1">
            <a:lumMod val="75000"/>
          </a:schemeClr>
        </a:lnRef>
        <a:fillRef idx="1">
          <a:schemeClr val="accent1"/>
        </a:fillRef>
        <a:effectRef idx="0">
          <a:srgbClr val="FFFFFF"/>
        </a:effectRef>
        <a:fontRef idx="minor">
          <a:schemeClr val="lt1"/>
        </a:fontRef>
      </a:style>
    </a:spDef>
    <a:txDef>
      <a:spPr>
        <a:noFill/>
      </a:spPr>
      <a:bodyPr wrap="square" rtlCol="0">
        <a:noAutofit/>
      </a:bodyPr>
      <a:lstStyle>
        <a:defPPr>
          <a:defRPr lang="zh-CN" altLang="en-US" sz="1400">
            <a:solidFill>
              <a:srgbClr val="7D4922"/>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8882</Words>
  <Application>WPS 演示</Application>
  <PresentationFormat>全屏显示(16:9)</PresentationFormat>
  <Paragraphs>361</Paragraphs>
  <Slides>41</Slides>
  <Notes>13</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41</vt:i4>
      </vt:variant>
    </vt:vector>
  </HeadingPairs>
  <TitlesOfParts>
    <vt:vector size="53" baseType="lpstr">
      <vt:lpstr>Arial</vt:lpstr>
      <vt:lpstr>宋体</vt:lpstr>
      <vt:lpstr>Wingdings</vt:lpstr>
      <vt:lpstr>微软雅黑</vt:lpstr>
      <vt:lpstr>Calibri</vt:lpstr>
      <vt:lpstr>汉仪菱心体简</vt:lpstr>
      <vt:lpstr>新蒂下午茶基本版</vt:lpstr>
      <vt:lpstr>楷体</vt:lpstr>
      <vt:lpstr>Arial Unicode MS</vt:lpstr>
      <vt:lpstr>黑体</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音乐主题</dc:title>
  <dc:creator/>
  <cp:keywords>www.1ppt.com</cp:keywords>
  <dc:description>www.1ppt.com</dc:description>
  <cp:lastModifiedBy>WPS_1672826785</cp:lastModifiedBy>
  <cp:revision>22</cp:revision>
  <dcterms:created xsi:type="dcterms:W3CDTF">2019-05-13T21:35:00Z</dcterms:created>
  <dcterms:modified xsi:type="dcterms:W3CDTF">2024-06-03T08:04:21Z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D633F9A1C39B4432B77E362F7E9DB24B_13</vt:lpwstr>
  </property>
  <property fmtid="{D5CDD505-2E9C-101B-9397-08002B2CF9AE}" pid="3" name="KSOProductBuildVer">
    <vt:lpwstr>2052-11.1.0.14309</vt:lpwstr>
  </property>
</Properties>
</file>